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33"/>
  </p:notesMasterIdLst>
  <p:sldIdLst>
    <p:sldId id="2284" r:id="rId3"/>
    <p:sldId id="2260" r:id="rId4"/>
    <p:sldId id="257" r:id="rId5"/>
    <p:sldId id="2262" r:id="rId6"/>
    <p:sldId id="2250" r:id="rId7"/>
    <p:sldId id="2251" r:id="rId8"/>
    <p:sldId id="2257" r:id="rId9"/>
    <p:sldId id="2258" r:id="rId10"/>
    <p:sldId id="2259" r:id="rId11"/>
    <p:sldId id="2263" r:id="rId12"/>
    <p:sldId id="2261" r:id="rId13"/>
    <p:sldId id="2248" r:id="rId14"/>
    <p:sldId id="2264" r:id="rId15"/>
    <p:sldId id="870" r:id="rId16"/>
    <p:sldId id="829" r:id="rId17"/>
    <p:sldId id="840" r:id="rId18"/>
    <p:sldId id="2265" r:id="rId19"/>
    <p:sldId id="2266" r:id="rId20"/>
    <p:sldId id="2267" r:id="rId21"/>
    <p:sldId id="970" r:id="rId22"/>
    <p:sldId id="839" r:id="rId23"/>
    <p:sldId id="872" r:id="rId24"/>
    <p:sldId id="842" r:id="rId25"/>
    <p:sldId id="860" r:id="rId26"/>
    <p:sldId id="820" r:id="rId27"/>
    <p:sldId id="929" r:id="rId28"/>
    <p:sldId id="859" r:id="rId29"/>
    <p:sldId id="945" r:id="rId30"/>
    <p:sldId id="823" r:id="rId31"/>
    <p:sldId id="825" r:id="rId32"/>
  </p:sldIdLst>
  <p:sldSz cx="12192000" cy="6858000"/>
  <p:notesSz cx="9296400" cy="70104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ambria Math" panose="02040503050406030204" pitchFamily="18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  <p:cmAuthor id="2" name="Patrick Virtue" initials="PV" lastIdx="1" clrIdx="1">
    <p:extLst>
      <p:ext uri="{19B8F6BF-5375-455C-9EA6-DF929625EA0E}">
        <p15:presenceInfo xmlns:p15="http://schemas.microsoft.com/office/powerpoint/2012/main" userId="Patrick Virtu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C11"/>
    <a:srgbClr val="9437FF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87" autoAdjust="0"/>
    <p:restoredTop sz="89829" autoAdjust="0"/>
  </p:normalViewPr>
  <p:slideViewPr>
    <p:cSldViewPr snapToGrid="0">
      <p:cViewPr varScale="1">
        <p:scale>
          <a:sx n="78" d="100"/>
          <a:sy n="78" d="100"/>
        </p:scale>
        <p:origin x="51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0" Type="http://schemas.openxmlformats.org/officeDocument/2006/relationships/slide" Target="slides/slide18.xml"/><Relationship Id="rId41" Type="http://schemas.openxmlformats.org/officeDocument/2006/relationships/commentAuthors" Target="comment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1-29T04:22:18.6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24656 4951 2240,'-32'0'832,"64"0"-672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562BC8-C3F2-47A7-AF2C-13A94AF363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1576"/>
            <a:ext cx="5365352" cy="4318827"/>
          </a:xfrm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Add values by hand if on tablet, or add by animation steps</a:t>
            </a:r>
          </a:p>
        </p:txBody>
      </p:sp>
    </p:spTree>
    <p:extLst>
      <p:ext uri="{BB962C8B-B14F-4D97-AF65-F5344CB8AC3E}">
        <p14:creationId xmlns:p14="http://schemas.microsoft.com/office/powerpoint/2010/main" val="2610195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562BC8-C3F2-47A7-AF2C-13A94AF363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397625" cy="3598863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1576"/>
            <a:ext cx="5365352" cy="4318827"/>
          </a:xfrm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Add values by hand if on tablet, or add by animation steps</a:t>
            </a:r>
          </a:p>
        </p:txBody>
      </p:sp>
    </p:spTree>
    <p:extLst>
      <p:ext uri="{BB962C8B-B14F-4D97-AF65-F5344CB8AC3E}">
        <p14:creationId xmlns:p14="http://schemas.microsoft.com/office/powerpoint/2010/main" val="2815505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9289E-F028-4C02-88DD-69770A8269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722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6832FB-2179-4C80-8AB1-E690711A10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137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[cut demo of moving around in grid world program]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88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C0BAA-F2C0-47C6-A20B-733CA31DCFF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881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In search problems: did not talk about actions, but about successor functions --- now the information inside the successor function is unpacked into actions, transitions and reward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Write out S, A, example entry in T, entry in R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Reward function different from the book : R(</a:t>
            </a:r>
            <a:r>
              <a:rPr lang="en-US" dirty="0" err="1">
                <a:ea typeface="ＭＳ Ｐゴシック" pitchFamily="34" charset="-128"/>
              </a:rPr>
              <a:t>s,a,s</a:t>
            </a:r>
            <a:r>
              <a:rPr lang="ja-JP" altLang="en-US" dirty="0">
                <a:ea typeface="ＭＳ Ｐゴシック" pitchFamily="34" charset="-128"/>
              </a:rPr>
              <a:t>’</a:t>
            </a:r>
            <a:r>
              <a:rPr lang="en-US" altLang="ja-JP" dirty="0">
                <a:ea typeface="ＭＳ Ｐゴシック" pitchFamily="34" charset="-128"/>
              </a:rPr>
              <a:t>)</a:t>
            </a:r>
          </a:p>
          <a:p>
            <a:r>
              <a:rPr lang="en-US" dirty="0">
                <a:ea typeface="ＭＳ Ｐゴシック" pitchFamily="34" charset="-128"/>
              </a:rPr>
              <a:t>In book simpler for equations, but not useful for the projects.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Need to modify </a:t>
            </a:r>
            <a:r>
              <a:rPr lang="en-US" dirty="0" err="1">
                <a:ea typeface="ＭＳ Ｐゴシック" pitchFamily="34" charset="-128"/>
              </a:rPr>
              <a:t>expectimax</a:t>
            </a:r>
            <a:r>
              <a:rPr lang="en-US" dirty="0">
                <a:ea typeface="ＭＳ Ｐゴシック" pitchFamily="34" charset="-128"/>
              </a:rPr>
              <a:t> a tiny little bit to account for rewards along the way, but that</a:t>
            </a:r>
            <a:r>
              <a:rPr lang="en-US" altLang="en-US" dirty="0">
                <a:ea typeface="ＭＳ Ｐゴシック" pitchFamily="34" charset="-128"/>
              </a:rPr>
              <a:t>’</a:t>
            </a:r>
            <a:r>
              <a:rPr lang="en-US" dirty="0">
                <a:ea typeface="ＭＳ Ｐゴシック" pitchFamily="34" charset="-128"/>
              </a:rPr>
              <a:t>s something you should be able to do, and so you can already solve MDP</a:t>
            </a:r>
            <a:r>
              <a:rPr lang="en-US" altLang="en-US" dirty="0">
                <a:ea typeface="ＭＳ Ｐゴシック" pitchFamily="34" charset="-128"/>
              </a:rPr>
              <a:t>’</a:t>
            </a:r>
            <a:r>
              <a:rPr lang="en-US" dirty="0">
                <a:ea typeface="ＭＳ Ｐゴシック" pitchFamily="34" charset="-128"/>
              </a:rPr>
              <a:t>s  (not in most efficient way)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9A4D5-BA7F-4965-9F32-D31D11C0DA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Like search: successor function only depended on current state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Can make this happen by stuffing more into the state;  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Very similar to search problems: when solving a maze with food pellets, we stored which food pellets were eaten </a:t>
            </a:r>
          </a:p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88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AB68C1-092D-468B-8690-7D27B27041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881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Dan has a DEMO for this.</a:t>
            </a: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881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0E29C-1E14-41D6-ACAF-300C17152C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881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583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5566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544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582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3389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80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9363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108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298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5398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573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890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hyperlink" Target="https://gym.openai.com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go.ai/2019/06/pushing-the-self-driving-frontier-argo-ai-partners-with-carnegie-mellon-to-form-autonomous-vehicle-research-center/" TargetMode="External"/><Relationship Id="rId2" Type="http://schemas.openxmlformats.org/officeDocument/2006/relationships/hyperlink" Target="https://gym.openai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3" Type="http://schemas.openxmlformats.org/officeDocument/2006/relationships/image" Target="../media/image19.png"/><Relationship Id="rId7" Type="http://schemas.openxmlformats.org/officeDocument/2006/relationships/image" Target="../media/image3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0.png"/><Relationship Id="rId5" Type="http://schemas.openxmlformats.org/officeDocument/2006/relationships/image" Target="../media/image21.png"/><Relationship Id="rId10" Type="http://schemas.openxmlformats.org/officeDocument/2006/relationships/image" Target="../media/image40.png"/><Relationship Id="rId4" Type="http://schemas.openxmlformats.org/officeDocument/2006/relationships/image" Target="../media/image20.png"/><Relationship Id="rId9" Type="http://schemas.openxmlformats.org/officeDocument/2006/relationships/customXml" Target="../ink/ink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w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w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3.xml"/><Relationship Id="rId7" Type="http://schemas.openxmlformats.org/officeDocument/2006/relationships/image" Target="../media/image2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6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gym.openai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gym.openai.com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gym.openai.com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wmf"/><Relationship Id="rId7" Type="http://schemas.openxmlformats.org/officeDocument/2006/relationships/image" Target="../media/image11.png"/><Relationship Id="rId2" Type="http://schemas.openxmlformats.org/officeDocument/2006/relationships/hyperlink" Target="https://gym.openai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Canvas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Up-to-date with scores and slip days</a:t>
            </a:r>
          </a:p>
          <a:p>
            <a:endParaRPr lang="en-US" sz="800" dirty="0"/>
          </a:p>
          <a:p>
            <a:r>
              <a:rPr lang="en-US" dirty="0"/>
              <a:t>Assignments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HW7: Thu, 11/19, 11:59 pm</a:t>
            </a:r>
          </a:p>
          <a:p>
            <a:endParaRPr lang="en-US" sz="800" dirty="0">
              <a:solidFill>
                <a:schemeClr val="tx1"/>
              </a:solidFill>
            </a:endParaRPr>
          </a:p>
          <a:p>
            <a:r>
              <a:rPr lang="en-US" dirty="0"/>
              <a:t>Schedule change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Friday: Lecture in all three recitation slots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Monday: Recitation in both lecture slots</a:t>
            </a:r>
          </a:p>
          <a:p>
            <a:endParaRPr lang="en-US" sz="800" dirty="0"/>
          </a:p>
          <a:p>
            <a:r>
              <a:rPr lang="en-US" dirty="0"/>
              <a:t>Final exam scheduled</a:t>
            </a:r>
          </a:p>
          <a:p>
            <a:endParaRPr lang="en-US" sz="800" dirty="0"/>
          </a:p>
          <a:p>
            <a:r>
              <a:rPr lang="en-US" dirty="0"/>
              <a:t>Study groups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784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60325-9672-4609-AE9C-3172C72D5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Interacting with the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E7188-F3F6-408C-BECB-B82F0B482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Sequential decision making</a:t>
            </a:r>
          </a:p>
          <a:p>
            <a:endParaRPr lang="en-US" sz="800" dirty="0"/>
          </a:p>
          <a:p>
            <a:r>
              <a:rPr lang="en-US" dirty="0"/>
              <a:t>Games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Simple: Tic-tac-toe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Go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Arcade games</a:t>
            </a:r>
          </a:p>
          <a:p>
            <a:endParaRPr lang="en-US" sz="800" dirty="0">
              <a:solidFill>
                <a:schemeClr val="tx1"/>
              </a:solidFill>
            </a:endParaRPr>
          </a:p>
          <a:p>
            <a:r>
              <a:rPr lang="en-US" dirty="0"/>
              <a:t>Worlds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Simple: Grid World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Open AI Gym </a:t>
            </a:r>
            <a:r>
              <a:rPr lang="en-US" dirty="0">
                <a:hlinkClick r:id="rId4"/>
              </a:rPr>
              <a:t>https://gym.openai.com/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Autonomous Driving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5BBE15-2B16-47E9-B315-662641BFFB78}"/>
              </a:ext>
            </a:extLst>
          </p:cNvPr>
          <p:cNvSpPr txBox="1"/>
          <p:nvPr/>
        </p:nvSpPr>
        <p:spPr>
          <a:xfrm>
            <a:off x="552099" y="6306203"/>
            <a:ext cx="3329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https://gym.openai.com/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mountaincar">
            <a:hlinkClick r:id="" action="ppaction://media"/>
            <a:extLst>
              <a:ext uri="{FF2B5EF4-FFF2-40B4-BE49-F238E27FC236}">
                <a16:creationId xmlns:a16="http://schemas.microsoft.com/office/drawing/2014/main" id="{150FBDBC-BB8B-474F-A72B-6C7B255BB0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4708" y="1304232"/>
            <a:ext cx="4835194" cy="322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0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60325-9672-4609-AE9C-3172C72D5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Interacting with the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E7188-F3F6-408C-BECB-B82F0B482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Sequential decision making</a:t>
            </a:r>
          </a:p>
          <a:p>
            <a:endParaRPr lang="en-US" sz="800" dirty="0"/>
          </a:p>
          <a:p>
            <a:r>
              <a:rPr lang="en-US" dirty="0"/>
              <a:t>Games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Simple: Tic-tac-toe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Go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Arcade games</a:t>
            </a:r>
          </a:p>
          <a:p>
            <a:endParaRPr lang="en-US" sz="800" dirty="0">
              <a:solidFill>
                <a:schemeClr val="tx1"/>
              </a:solidFill>
            </a:endParaRPr>
          </a:p>
          <a:p>
            <a:r>
              <a:rPr lang="en-US" dirty="0"/>
              <a:t>Worlds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Simple: Grid World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Open AI Gym </a:t>
            </a:r>
            <a:r>
              <a:rPr lang="en-US" dirty="0">
                <a:hlinkClick r:id="rId2"/>
              </a:rPr>
              <a:t>https://gym.openai.com/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Autonomous Driving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5BBE15-2B16-47E9-B315-662641BFFB78}"/>
              </a:ext>
            </a:extLst>
          </p:cNvPr>
          <p:cNvSpPr txBox="1"/>
          <p:nvPr/>
        </p:nvSpPr>
        <p:spPr>
          <a:xfrm>
            <a:off x="552099" y="6167703"/>
            <a:ext cx="85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https://www.argo.ai/2019/06/pushing-the-self-driving-frontier-argo-ai-partners-with-carnegie-mellon-to-form-autonomous-vehicle-research-center/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599624E-5AFD-4B72-9B51-9E5BD27B2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169" y="1173595"/>
            <a:ext cx="5295732" cy="353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748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60325-9672-4609-AE9C-3172C72D5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Games Trees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E7188-F3F6-408C-BECB-B82F0B482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Minimax Search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4C9EF1-0719-436D-83E7-672547D5F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1068" y="1703322"/>
            <a:ext cx="6629400" cy="4800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C54016BF-DB59-4EC9-877E-98F61B38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7268" y="3455723"/>
            <a:ext cx="3006566" cy="27806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5081F7-2AB6-493B-BD86-ABB9AB86E5A5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3573278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C00000"/>
                </a:solidFill>
                <a:sym typeface="Symbol" pitchFamily="18" charset="2"/>
              </a:rPr>
              <a:t>Piazza Poll 1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8E1C8E3-8331-4367-BAEE-475B72AF1E9C}"/>
              </a:ext>
            </a:extLst>
          </p:cNvPr>
          <p:cNvGrpSpPr/>
          <p:nvPr/>
        </p:nvGrpSpPr>
        <p:grpSpPr>
          <a:xfrm>
            <a:off x="1272672" y="2561521"/>
            <a:ext cx="9442099" cy="3929348"/>
            <a:chOff x="1625600" y="2209800"/>
            <a:chExt cx="8636000" cy="2743200"/>
          </a:xfrm>
        </p:grpSpPr>
        <p:sp>
          <p:nvSpPr>
            <p:cNvPr id="14339" name="AutoShape 4"/>
            <p:cNvSpPr>
              <a:spLocks noChangeArrowheads="1"/>
            </p:cNvSpPr>
            <p:nvPr/>
          </p:nvSpPr>
          <p:spPr bwMode="auto">
            <a:xfrm>
              <a:off x="5693833" y="2209800"/>
              <a:ext cx="508000" cy="304800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" name="Group 60"/>
            <p:cNvGrpSpPr>
              <a:grpSpLocks/>
            </p:cNvGrpSpPr>
            <p:nvPr/>
          </p:nvGrpSpPr>
          <p:grpSpPr bwMode="auto">
            <a:xfrm>
              <a:off x="2641600" y="3765550"/>
              <a:ext cx="508000" cy="1187450"/>
              <a:chOff x="1981200" y="3765550"/>
              <a:chExt cx="381000" cy="1187450"/>
            </a:xfrm>
            <a:solidFill>
              <a:srgbClr val="C198E0"/>
            </a:solidFill>
          </p:grpSpPr>
          <p:cxnSp>
            <p:nvCxnSpPr>
              <p:cNvPr id="14382" name="AutoShape 13"/>
              <p:cNvCxnSpPr>
                <a:cxnSpLocks noChangeShapeType="1"/>
                <a:stCxn id="14374" idx="0"/>
              </p:cNvCxnSpPr>
              <p:nvPr/>
            </p:nvCxnSpPr>
            <p:spPr bwMode="auto">
              <a:xfrm>
                <a:off x="2173288" y="3765550"/>
                <a:ext cx="1588" cy="806450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14383" name="Rectangle 7"/>
              <p:cNvSpPr>
                <a:spLocks noChangeArrowheads="1"/>
              </p:cNvSpPr>
              <p:nvPr/>
            </p:nvSpPr>
            <p:spPr bwMode="auto">
              <a:xfrm>
                <a:off x="1981200" y="4648200"/>
                <a:ext cx="381000" cy="30480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12</a:t>
                </a:r>
              </a:p>
            </p:txBody>
          </p:sp>
        </p:grpSp>
        <p:grpSp>
          <p:nvGrpSpPr>
            <p:cNvPr id="3" name="Group 61"/>
            <p:cNvGrpSpPr>
              <a:grpSpLocks/>
            </p:cNvGrpSpPr>
            <p:nvPr/>
          </p:nvGrpSpPr>
          <p:grpSpPr bwMode="auto">
            <a:xfrm>
              <a:off x="2897717" y="3765550"/>
              <a:ext cx="1267883" cy="1187450"/>
              <a:chOff x="2173288" y="3765550"/>
              <a:chExt cx="950912" cy="1187450"/>
            </a:xfrm>
            <a:solidFill>
              <a:srgbClr val="C198E0"/>
            </a:solidFill>
          </p:grpSpPr>
          <p:cxnSp>
            <p:nvCxnSpPr>
              <p:cNvPr id="14380" name="AutoShape 17"/>
              <p:cNvCxnSpPr>
                <a:cxnSpLocks noChangeShapeType="1"/>
                <a:stCxn id="14374" idx="0"/>
              </p:cNvCxnSpPr>
              <p:nvPr/>
            </p:nvCxnSpPr>
            <p:spPr bwMode="auto">
              <a:xfrm>
                <a:off x="2173288" y="3765550"/>
                <a:ext cx="763586" cy="822325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14381" name="Rectangle 7"/>
              <p:cNvSpPr>
                <a:spLocks noChangeArrowheads="1"/>
              </p:cNvSpPr>
              <p:nvPr/>
            </p:nvSpPr>
            <p:spPr bwMode="auto">
              <a:xfrm>
                <a:off x="2743200" y="4648200"/>
                <a:ext cx="381000" cy="30480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</a:t>
                </a:r>
              </a:p>
            </p:txBody>
          </p:sp>
        </p:grpSp>
        <p:grpSp>
          <p:nvGrpSpPr>
            <p:cNvPr id="4" name="Group 64"/>
            <p:cNvGrpSpPr>
              <a:grpSpLocks/>
            </p:cNvGrpSpPr>
            <p:nvPr/>
          </p:nvGrpSpPr>
          <p:grpSpPr bwMode="auto">
            <a:xfrm>
              <a:off x="8737600" y="3765550"/>
              <a:ext cx="508000" cy="1187450"/>
              <a:chOff x="6553200" y="3765550"/>
              <a:chExt cx="381000" cy="1187450"/>
            </a:xfrm>
            <a:solidFill>
              <a:srgbClr val="C198E0"/>
            </a:solidFill>
          </p:grpSpPr>
          <p:cxnSp>
            <p:nvCxnSpPr>
              <p:cNvPr id="14378" name="AutoShape 33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1588" cy="806450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14379" name="Rectangle 7"/>
              <p:cNvSpPr>
                <a:spLocks noChangeArrowheads="1"/>
              </p:cNvSpPr>
              <p:nvPr/>
            </p:nvSpPr>
            <p:spPr bwMode="auto">
              <a:xfrm>
                <a:off x="6553200" y="4648200"/>
                <a:ext cx="381000" cy="30480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</a:t>
                </a:r>
              </a:p>
            </p:txBody>
          </p:sp>
        </p:grpSp>
        <p:grpSp>
          <p:nvGrpSpPr>
            <p:cNvPr id="5" name="Group 65"/>
            <p:cNvGrpSpPr>
              <a:grpSpLocks/>
            </p:cNvGrpSpPr>
            <p:nvPr/>
          </p:nvGrpSpPr>
          <p:grpSpPr bwMode="auto">
            <a:xfrm>
              <a:off x="8993717" y="3765550"/>
              <a:ext cx="1267883" cy="1187450"/>
              <a:chOff x="6745288" y="3765550"/>
              <a:chExt cx="950912" cy="1187450"/>
            </a:xfrm>
            <a:solidFill>
              <a:srgbClr val="C198E0"/>
            </a:solidFill>
          </p:grpSpPr>
          <p:cxnSp>
            <p:nvCxnSpPr>
              <p:cNvPr id="14376" name="AutoShape 37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763587" cy="822325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14377" name="Rectangle 7"/>
              <p:cNvSpPr>
                <a:spLocks noChangeArrowheads="1"/>
              </p:cNvSpPr>
              <p:nvPr/>
            </p:nvSpPr>
            <p:spPr bwMode="auto">
              <a:xfrm>
                <a:off x="7315200" y="4648200"/>
                <a:ext cx="381000" cy="30480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2645833" y="2514600"/>
              <a:ext cx="3302000" cy="1250950"/>
              <a:chOff x="2645833" y="2514600"/>
              <a:chExt cx="3302000" cy="1250950"/>
            </a:xfrm>
          </p:grpSpPr>
          <p:sp>
            <p:nvSpPr>
              <p:cNvPr id="14374" name="AutoShape 6"/>
              <p:cNvSpPr>
                <a:spLocks noChangeArrowheads="1"/>
              </p:cNvSpPr>
              <p:nvPr/>
            </p:nvSpPr>
            <p:spPr bwMode="auto">
              <a:xfrm flipV="1">
                <a:off x="2645833" y="3460750"/>
                <a:ext cx="508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375" name="AutoShape 7"/>
              <p:cNvCxnSpPr>
                <a:cxnSpLocks noChangeShapeType="1"/>
                <a:stCxn id="14339" idx="3"/>
                <a:endCxn id="14374" idx="3"/>
              </p:cNvCxnSpPr>
              <p:nvPr/>
            </p:nvCxnSpPr>
            <p:spPr bwMode="auto">
              <a:xfrm flipH="1">
                <a:off x="2897717" y="2514600"/>
                <a:ext cx="3050116" cy="94615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28720" name="AutoShape 9"/>
            <p:cNvCxnSpPr>
              <a:cxnSpLocks noChangeShapeType="1"/>
              <a:stCxn id="14374" idx="0"/>
            </p:cNvCxnSpPr>
            <p:nvPr/>
          </p:nvCxnSpPr>
          <p:spPr bwMode="auto">
            <a:xfrm flipH="1">
              <a:off x="1883835" y="3765553"/>
              <a:ext cx="1013884" cy="82232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51" name="Rectangle 7"/>
            <p:cNvSpPr>
              <a:spLocks noChangeArrowheads="1"/>
            </p:cNvSpPr>
            <p:nvPr/>
          </p:nvSpPr>
          <p:spPr bwMode="auto">
            <a:xfrm>
              <a:off x="1625600" y="4648200"/>
              <a:ext cx="508000" cy="304800"/>
            </a:xfrm>
            <a:prstGeom prst="rect">
              <a:avLst/>
            </a:prstGeom>
            <a:solidFill>
              <a:srgbClr val="C198E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cxnSp>
          <p:nvCxnSpPr>
            <p:cNvPr id="67" name="AutoShape 21"/>
            <p:cNvCxnSpPr>
              <a:cxnSpLocks noChangeShapeType="1"/>
            </p:cNvCxnSpPr>
            <p:nvPr/>
          </p:nvCxnSpPr>
          <p:spPr bwMode="auto">
            <a:xfrm rot="5400000">
              <a:off x="5790143" y="2665943"/>
              <a:ext cx="304800" cy="2116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70" name="AutoShape 21"/>
            <p:cNvCxnSpPr>
              <a:cxnSpLocks noChangeShapeType="1"/>
              <a:stCxn id="14339" idx="3"/>
            </p:cNvCxnSpPr>
            <p:nvPr/>
          </p:nvCxnSpPr>
          <p:spPr bwMode="auto">
            <a:xfrm rot="16200000" flipH="1">
              <a:off x="6212417" y="2250019"/>
              <a:ext cx="228600" cy="75776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74" name="AutoShape 21"/>
            <p:cNvCxnSpPr>
              <a:cxnSpLocks noChangeShapeType="1"/>
            </p:cNvCxnSpPr>
            <p:nvPr/>
          </p:nvCxnSpPr>
          <p:spPr bwMode="auto">
            <a:xfrm rot="5400000">
              <a:off x="2744259" y="3913717"/>
              <a:ext cx="304800" cy="211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75" name="AutoShape 21"/>
            <p:cNvCxnSpPr>
              <a:cxnSpLocks noChangeShapeType="1"/>
              <a:stCxn id="14374" idx="0"/>
            </p:cNvCxnSpPr>
            <p:nvPr/>
          </p:nvCxnSpPr>
          <p:spPr bwMode="auto">
            <a:xfrm rot="16200000" flipH="1">
              <a:off x="2926292" y="3739091"/>
              <a:ext cx="196850" cy="24976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14" name="Group 13"/>
            <p:cNvGrpSpPr/>
            <p:nvPr/>
          </p:nvGrpSpPr>
          <p:grpSpPr>
            <a:xfrm>
              <a:off x="5693833" y="2514603"/>
              <a:ext cx="508000" cy="1235075"/>
              <a:chOff x="5693833" y="2514603"/>
              <a:chExt cx="508000" cy="1235075"/>
            </a:xfrm>
          </p:grpSpPr>
          <p:sp>
            <p:nvSpPr>
              <p:cNvPr id="14372" name="AutoShape 20"/>
              <p:cNvSpPr>
                <a:spLocks noChangeArrowheads="1"/>
              </p:cNvSpPr>
              <p:nvPr/>
            </p:nvSpPr>
            <p:spPr bwMode="auto">
              <a:xfrm flipV="1">
                <a:off x="5693833" y="3444878"/>
                <a:ext cx="508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373" name="AutoShape 21"/>
              <p:cNvCxnSpPr>
                <a:cxnSpLocks noChangeShapeType="1"/>
                <a:stCxn id="14339" idx="3"/>
                <a:endCxn id="14372" idx="3"/>
              </p:cNvCxnSpPr>
              <p:nvPr/>
            </p:nvCxnSpPr>
            <p:spPr bwMode="auto">
              <a:xfrm flipH="1">
                <a:off x="5945717" y="2514603"/>
                <a:ext cx="2117" cy="930275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grpSp>
          <p:nvGrpSpPr>
            <p:cNvPr id="8" name="Group 58"/>
            <p:cNvGrpSpPr>
              <a:grpSpLocks/>
            </p:cNvGrpSpPr>
            <p:nvPr/>
          </p:nvGrpSpPr>
          <p:grpSpPr bwMode="auto">
            <a:xfrm>
              <a:off x="4673600" y="3762375"/>
              <a:ext cx="1524000" cy="1190625"/>
              <a:chOff x="3505200" y="3762375"/>
              <a:chExt cx="1142999" cy="1190625"/>
            </a:xfrm>
            <a:solidFill>
              <a:srgbClr val="C198E0"/>
            </a:solidFill>
          </p:grpSpPr>
          <p:cxnSp>
            <p:nvCxnSpPr>
              <p:cNvPr id="14368" name="AutoShape 23"/>
              <p:cNvCxnSpPr>
                <a:cxnSpLocks noChangeShapeType="1"/>
              </p:cNvCxnSpPr>
              <p:nvPr/>
            </p:nvCxnSpPr>
            <p:spPr bwMode="auto">
              <a:xfrm flipH="1">
                <a:off x="3698875" y="3765550"/>
                <a:ext cx="760413" cy="822325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14369" name="Rectangle 7"/>
              <p:cNvSpPr>
                <a:spLocks noChangeArrowheads="1"/>
              </p:cNvSpPr>
              <p:nvPr/>
            </p:nvSpPr>
            <p:spPr bwMode="auto">
              <a:xfrm>
                <a:off x="3505200" y="4648200"/>
                <a:ext cx="381000" cy="30480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  <p:cxnSp>
            <p:nvCxnSpPr>
              <p:cNvPr id="14370" name="AutoShape 21"/>
              <p:cNvCxnSpPr>
                <a:cxnSpLocks noChangeShapeType="1"/>
              </p:cNvCxnSpPr>
              <p:nvPr/>
            </p:nvCxnSpPr>
            <p:spPr bwMode="auto">
              <a:xfrm rot="5400000">
                <a:off x="4306094" y="3913981"/>
                <a:ext cx="304800" cy="1588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4371" name="AutoShape 21"/>
              <p:cNvCxnSpPr>
                <a:cxnSpLocks noChangeShapeType="1"/>
              </p:cNvCxnSpPr>
              <p:nvPr/>
            </p:nvCxnSpPr>
            <p:spPr bwMode="auto">
              <a:xfrm rot="16200000" flipH="1">
                <a:off x="4456112" y="3770312"/>
                <a:ext cx="196850" cy="187325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10" name="Group 60"/>
            <p:cNvGrpSpPr>
              <a:grpSpLocks/>
            </p:cNvGrpSpPr>
            <p:nvPr/>
          </p:nvGrpSpPr>
          <p:grpSpPr bwMode="auto">
            <a:xfrm>
              <a:off x="7721600" y="3762375"/>
              <a:ext cx="1524000" cy="1190625"/>
              <a:chOff x="5791200" y="3762375"/>
              <a:chExt cx="1142999" cy="1190625"/>
            </a:xfrm>
            <a:solidFill>
              <a:srgbClr val="C198E0"/>
            </a:solidFill>
          </p:grpSpPr>
          <p:cxnSp>
            <p:nvCxnSpPr>
              <p:cNvPr id="14362" name="AutoShape 29"/>
              <p:cNvCxnSpPr>
                <a:cxnSpLocks noChangeShapeType="1"/>
              </p:cNvCxnSpPr>
              <p:nvPr/>
            </p:nvCxnSpPr>
            <p:spPr bwMode="auto">
              <a:xfrm flipH="1">
                <a:off x="5984875" y="3765550"/>
                <a:ext cx="760413" cy="822325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14363" name="Rectangle 7"/>
              <p:cNvSpPr>
                <a:spLocks noChangeArrowheads="1"/>
              </p:cNvSpPr>
              <p:nvPr/>
            </p:nvSpPr>
            <p:spPr bwMode="auto">
              <a:xfrm>
                <a:off x="5791200" y="4648200"/>
                <a:ext cx="381000" cy="30480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14</a:t>
                </a:r>
              </a:p>
            </p:txBody>
          </p:sp>
          <p:cxnSp>
            <p:nvCxnSpPr>
              <p:cNvPr id="14364" name="AutoShape 21"/>
              <p:cNvCxnSpPr>
                <a:cxnSpLocks noChangeShapeType="1"/>
              </p:cNvCxnSpPr>
              <p:nvPr/>
            </p:nvCxnSpPr>
            <p:spPr bwMode="auto">
              <a:xfrm rot="5400000">
                <a:off x="6592094" y="3913981"/>
                <a:ext cx="304800" cy="1588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4365" name="AutoShape 21"/>
              <p:cNvCxnSpPr>
                <a:cxnSpLocks noChangeShapeType="1"/>
              </p:cNvCxnSpPr>
              <p:nvPr/>
            </p:nvCxnSpPr>
            <p:spPr bwMode="auto">
              <a:xfrm rot="16200000" flipH="1">
                <a:off x="6742112" y="3770312"/>
                <a:ext cx="196850" cy="187325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11" name="Group 64"/>
            <p:cNvGrpSpPr>
              <a:grpSpLocks/>
            </p:cNvGrpSpPr>
            <p:nvPr/>
          </p:nvGrpSpPr>
          <p:grpSpPr bwMode="auto">
            <a:xfrm>
              <a:off x="5689600" y="3765550"/>
              <a:ext cx="508000" cy="1187450"/>
              <a:chOff x="6553200" y="3765550"/>
              <a:chExt cx="381000" cy="1187450"/>
            </a:xfrm>
            <a:solidFill>
              <a:srgbClr val="C198E0"/>
            </a:solidFill>
          </p:grpSpPr>
          <p:cxnSp>
            <p:nvCxnSpPr>
              <p:cNvPr id="14360" name="AutoShape 33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1588" cy="806450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14361" name="Rectangle 7"/>
              <p:cNvSpPr>
                <a:spLocks noChangeArrowheads="1"/>
              </p:cNvSpPr>
              <p:nvPr/>
            </p:nvSpPr>
            <p:spPr bwMode="auto">
              <a:xfrm>
                <a:off x="6553200" y="4648200"/>
                <a:ext cx="381000" cy="30480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</a:t>
                </a:r>
              </a:p>
            </p:txBody>
          </p:sp>
        </p:grpSp>
        <p:grpSp>
          <p:nvGrpSpPr>
            <p:cNvPr id="12" name="Group 65"/>
            <p:cNvGrpSpPr>
              <a:grpSpLocks/>
            </p:cNvGrpSpPr>
            <p:nvPr/>
          </p:nvGrpSpPr>
          <p:grpSpPr bwMode="auto">
            <a:xfrm>
              <a:off x="5945717" y="3765550"/>
              <a:ext cx="1267883" cy="1187450"/>
              <a:chOff x="6745288" y="3765550"/>
              <a:chExt cx="950912" cy="1187450"/>
            </a:xfrm>
            <a:solidFill>
              <a:srgbClr val="C198E0"/>
            </a:solidFill>
          </p:grpSpPr>
          <p:cxnSp>
            <p:nvCxnSpPr>
              <p:cNvPr id="14358" name="AutoShape 37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763587" cy="822325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14359" name="Rectangle 7"/>
              <p:cNvSpPr>
                <a:spLocks noChangeArrowheads="1"/>
              </p:cNvSpPr>
              <p:nvPr/>
            </p:nvSpPr>
            <p:spPr bwMode="auto">
              <a:xfrm>
                <a:off x="7315200" y="4648200"/>
                <a:ext cx="381000" cy="30480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6</a:t>
                </a:r>
              </a:p>
            </p:txBody>
          </p:sp>
        </p:grpSp>
        <p:grpSp>
          <p:nvGrpSpPr>
            <p:cNvPr id="9" name="Group 61"/>
            <p:cNvGrpSpPr>
              <a:grpSpLocks/>
            </p:cNvGrpSpPr>
            <p:nvPr/>
          </p:nvGrpSpPr>
          <p:grpSpPr bwMode="auto">
            <a:xfrm>
              <a:off x="5947833" y="2514600"/>
              <a:ext cx="3301998" cy="1250950"/>
              <a:chOff x="4460876" y="2514600"/>
              <a:chExt cx="2476499" cy="1250950"/>
            </a:xfrm>
          </p:grpSpPr>
          <p:sp>
            <p:nvSpPr>
              <p:cNvPr id="14366" name="AutoShape 26"/>
              <p:cNvSpPr>
                <a:spLocks noChangeArrowheads="1"/>
              </p:cNvSpPr>
              <p:nvPr/>
            </p:nvSpPr>
            <p:spPr bwMode="auto">
              <a:xfrm flipV="1">
                <a:off x="6556375" y="3460750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367" name="AutoShape 27"/>
              <p:cNvCxnSpPr>
                <a:cxnSpLocks noChangeShapeType="1"/>
                <a:stCxn id="14339" idx="3"/>
                <a:endCxn id="14366" idx="3"/>
              </p:cNvCxnSpPr>
              <p:nvPr/>
            </p:nvCxnSpPr>
            <p:spPr bwMode="auto">
              <a:xfrm>
                <a:off x="4460875" y="2514600"/>
                <a:ext cx="2284413" cy="94615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</p:grpSp>
      <p:sp>
        <p:nvSpPr>
          <p:cNvPr id="105" name="Rectangle 3">
            <a:extLst>
              <a:ext uri="{FF2B5EF4-FFF2-40B4-BE49-F238E27FC236}">
                <a16:creationId xmlns:a16="http://schemas.microsoft.com/office/drawing/2014/main" id="{E5195179-668D-4C09-8ACA-5E335C06E78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6611" y="1140011"/>
            <a:ext cx="11506200" cy="5529729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/>
              <a:t>What is the minimax value at the root?</a:t>
            </a:r>
          </a:p>
          <a:p>
            <a:pPr marL="514350" indent="-514350" eaLnBrk="1" hangingPunct="1">
              <a:lnSpc>
                <a:spcPct val="80000"/>
              </a:lnSpc>
              <a:buAutoNum type="alphaUcParenR"/>
            </a:pPr>
            <a:r>
              <a:rPr lang="en-US" dirty="0"/>
              <a:t>2</a:t>
            </a:r>
          </a:p>
          <a:p>
            <a:pPr marL="514350" indent="-514350" eaLnBrk="1" hangingPunct="1">
              <a:lnSpc>
                <a:spcPct val="80000"/>
              </a:lnSpc>
              <a:buAutoNum type="alphaUcParenR"/>
            </a:pPr>
            <a:r>
              <a:rPr lang="en-US" dirty="0"/>
              <a:t>3</a:t>
            </a:r>
          </a:p>
          <a:p>
            <a:pPr marL="514350" indent="-514350" eaLnBrk="1" hangingPunct="1">
              <a:lnSpc>
                <a:spcPct val="80000"/>
              </a:lnSpc>
              <a:buAutoNum type="alphaUcParenR"/>
            </a:pPr>
            <a:r>
              <a:rPr lang="en-US" dirty="0"/>
              <a:t>6</a:t>
            </a:r>
          </a:p>
          <a:p>
            <a:pPr marL="514350" indent="-514350" eaLnBrk="1" hangingPunct="1">
              <a:lnSpc>
                <a:spcPct val="80000"/>
              </a:lnSpc>
              <a:buAutoNum type="alphaUcParenR"/>
            </a:pPr>
            <a:r>
              <a:rPr lang="en-US" dirty="0"/>
              <a:t>12</a:t>
            </a:r>
          </a:p>
          <a:p>
            <a:pPr marL="514350" indent="-514350" eaLnBrk="1" hangingPunct="1">
              <a:lnSpc>
                <a:spcPct val="80000"/>
              </a:lnSpc>
              <a:buAutoNum type="alphaUcParenR"/>
            </a:pPr>
            <a:r>
              <a:rPr lang="en-US" dirty="0"/>
              <a:t>14</a:t>
            </a:r>
          </a:p>
          <a:p>
            <a:pPr eaLnBrk="1" hangingPunct="1">
              <a:lnSpc>
                <a:spcPct val="8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83735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C00000"/>
                </a:solidFill>
                <a:sym typeface="Symbol" pitchFamily="18" charset="2"/>
              </a:rPr>
              <a:t>Piazza Poll 1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0987F0E-B918-4644-B879-589BB814A235}"/>
              </a:ext>
            </a:extLst>
          </p:cNvPr>
          <p:cNvGrpSpPr/>
          <p:nvPr/>
        </p:nvGrpSpPr>
        <p:grpSpPr>
          <a:xfrm>
            <a:off x="1270359" y="2221781"/>
            <a:ext cx="9442099" cy="4263189"/>
            <a:chOff x="1625600" y="1976735"/>
            <a:chExt cx="8636000" cy="2976265"/>
          </a:xfrm>
        </p:grpSpPr>
        <p:sp>
          <p:nvSpPr>
            <p:cNvPr id="53" name="AutoShape 4">
              <a:extLst>
                <a:ext uri="{FF2B5EF4-FFF2-40B4-BE49-F238E27FC236}">
                  <a16:creationId xmlns:a16="http://schemas.microsoft.com/office/drawing/2014/main" id="{CC85BF91-3934-4CD5-A077-63E90B544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3833" y="2209800"/>
              <a:ext cx="508000" cy="304800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4" name="Group 60">
              <a:extLst>
                <a:ext uri="{FF2B5EF4-FFF2-40B4-BE49-F238E27FC236}">
                  <a16:creationId xmlns:a16="http://schemas.microsoft.com/office/drawing/2014/main" id="{C0026804-0EF8-4709-8C38-B0C0CD925D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41600" y="3765550"/>
              <a:ext cx="508000" cy="1187450"/>
              <a:chOff x="1981200" y="3765550"/>
              <a:chExt cx="381000" cy="1187450"/>
            </a:xfrm>
            <a:solidFill>
              <a:srgbClr val="C198E0"/>
            </a:solidFill>
          </p:grpSpPr>
          <p:cxnSp>
            <p:nvCxnSpPr>
              <p:cNvPr id="103" name="AutoShape 13">
                <a:extLst>
                  <a:ext uri="{FF2B5EF4-FFF2-40B4-BE49-F238E27FC236}">
                    <a16:creationId xmlns:a16="http://schemas.microsoft.com/office/drawing/2014/main" id="{4E8C4367-56F6-4399-8824-90C553BCF9E3}"/>
                  </a:ext>
                </a:extLst>
              </p:cNvPr>
              <p:cNvCxnSpPr>
                <a:cxnSpLocks noChangeShapeType="1"/>
                <a:stCxn id="95" idx="0"/>
              </p:cNvCxnSpPr>
              <p:nvPr/>
            </p:nvCxnSpPr>
            <p:spPr bwMode="auto">
              <a:xfrm>
                <a:off x="2173288" y="3765550"/>
                <a:ext cx="1588" cy="806450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104" name="Rectangle 7">
                <a:extLst>
                  <a:ext uri="{FF2B5EF4-FFF2-40B4-BE49-F238E27FC236}">
                    <a16:creationId xmlns:a16="http://schemas.microsoft.com/office/drawing/2014/main" id="{EDBCE948-7E51-4086-A518-8F0AE7DDF2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1200" y="4648200"/>
                <a:ext cx="381000" cy="30480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12</a:t>
                </a:r>
              </a:p>
            </p:txBody>
          </p:sp>
        </p:grpSp>
        <p:grpSp>
          <p:nvGrpSpPr>
            <p:cNvPr id="55" name="Group 61">
              <a:extLst>
                <a:ext uri="{FF2B5EF4-FFF2-40B4-BE49-F238E27FC236}">
                  <a16:creationId xmlns:a16="http://schemas.microsoft.com/office/drawing/2014/main" id="{47850997-E3AE-4FE9-83E3-ED3E8E91D0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97717" y="3765550"/>
              <a:ext cx="1267883" cy="1187450"/>
              <a:chOff x="2173288" y="3765550"/>
              <a:chExt cx="950912" cy="1187450"/>
            </a:xfrm>
            <a:solidFill>
              <a:srgbClr val="C198E0"/>
            </a:solidFill>
          </p:grpSpPr>
          <p:cxnSp>
            <p:nvCxnSpPr>
              <p:cNvPr id="101" name="AutoShape 17">
                <a:extLst>
                  <a:ext uri="{FF2B5EF4-FFF2-40B4-BE49-F238E27FC236}">
                    <a16:creationId xmlns:a16="http://schemas.microsoft.com/office/drawing/2014/main" id="{82EC720E-F9FF-4EF0-A5E1-53CE3B0A7621}"/>
                  </a:ext>
                </a:extLst>
              </p:cNvPr>
              <p:cNvCxnSpPr>
                <a:cxnSpLocks noChangeShapeType="1"/>
                <a:stCxn id="95" idx="0"/>
              </p:cNvCxnSpPr>
              <p:nvPr/>
            </p:nvCxnSpPr>
            <p:spPr bwMode="auto">
              <a:xfrm>
                <a:off x="2173288" y="3765550"/>
                <a:ext cx="763586" cy="822325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102" name="Rectangle 7">
                <a:extLst>
                  <a:ext uri="{FF2B5EF4-FFF2-40B4-BE49-F238E27FC236}">
                    <a16:creationId xmlns:a16="http://schemas.microsoft.com/office/drawing/2014/main" id="{261B55EE-76B6-46BC-8ECF-95D8925D2A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3200" y="4648200"/>
                <a:ext cx="381000" cy="30480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</a:t>
                </a:r>
              </a:p>
            </p:txBody>
          </p:sp>
        </p:grpSp>
        <p:grpSp>
          <p:nvGrpSpPr>
            <p:cNvPr id="56" name="Group 64">
              <a:extLst>
                <a:ext uri="{FF2B5EF4-FFF2-40B4-BE49-F238E27FC236}">
                  <a16:creationId xmlns:a16="http://schemas.microsoft.com/office/drawing/2014/main" id="{EEAE34CF-0D91-4983-8AFA-0FD91A9D48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37600" y="3765550"/>
              <a:ext cx="508000" cy="1187450"/>
              <a:chOff x="6553200" y="3765550"/>
              <a:chExt cx="381000" cy="1187450"/>
            </a:xfrm>
            <a:solidFill>
              <a:srgbClr val="C198E0"/>
            </a:solidFill>
          </p:grpSpPr>
          <p:cxnSp>
            <p:nvCxnSpPr>
              <p:cNvPr id="99" name="AutoShape 33">
                <a:extLst>
                  <a:ext uri="{FF2B5EF4-FFF2-40B4-BE49-F238E27FC236}">
                    <a16:creationId xmlns:a16="http://schemas.microsoft.com/office/drawing/2014/main" id="{41292B4D-33E9-4113-86FA-4062D56EE66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1588" cy="806450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100" name="Rectangle 7">
                <a:extLst>
                  <a:ext uri="{FF2B5EF4-FFF2-40B4-BE49-F238E27FC236}">
                    <a16:creationId xmlns:a16="http://schemas.microsoft.com/office/drawing/2014/main" id="{08E3E601-82AE-4A78-9FDF-D1BD801054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53200" y="4648200"/>
                <a:ext cx="381000" cy="30480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</a:t>
                </a:r>
              </a:p>
            </p:txBody>
          </p:sp>
        </p:grpSp>
        <p:grpSp>
          <p:nvGrpSpPr>
            <p:cNvPr id="57" name="Group 65">
              <a:extLst>
                <a:ext uri="{FF2B5EF4-FFF2-40B4-BE49-F238E27FC236}">
                  <a16:creationId xmlns:a16="http://schemas.microsoft.com/office/drawing/2014/main" id="{9BAEB77A-F39C-4D07-AC71-7667819D3C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93717" y="3765550"/>
              <a:ext cx="1267883" cy="1187450"/>
              <a:chOff x="6745288" y="3765550"/>
              <a:chExt cx="950912" cy="1187450"/>
            </a:xfrm>
            <a:solidFill>
              <a:srgbClr val="C198E0"/>
            </a:solidFill>
          </p:grpSpPr>
          <p:cxnSp>
            <p:nvCxnSpPr>
              <p:cNvPr id="97" name="AutoShape 37">
                <a:extLst>
                  <a:ext uri="{FF2B5EF4-FFF2-40B4-BE49-F238E27FC236}">
                    <a16:creationId xmlns:a16="http://schemas.microsoft.com/office/drawing/2014/main" id="{4C197945-1864-4ECB-877F-83E74A17C01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763587" cy="822325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98" name="Rectangle 7">
                <a:extLst>
                  <a:ext uri="{FF2B5EF4-FFF2-40B4-BE49-F238E27FC236}">
                    <a16:creationId xmlns:a16="http://schemas.microsoft.com/office/drawing/2014/main" id="{3AEDFEBD-4F1B-4F89-BDA9-3B260BFCD1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15200" y="4648200"/>
                <a:ext cx="381000" cy="30480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C7073D08-186E-4A1C-80CD-8A9BF65A189F}"/>
                </a:ext>
              </a:extLst>
            </p:cNvPr>
            <p:cNvGrpSpPr/>
            <p:nvPr/>
          </p:nvGrpSpPr>
          <p:grpSpPr>
            <a:xfrm>
              <a:off x="2645833" y="2514600"/>
              <a:ext cx="3302000" cy="1250950"/>
              <a:chOff x="2645833" y="2514600"/>
              <a:chExt cx="3302000" cy="1250950"/>
            </a:xfrm>
          </p:grpSpPr>
          <p:sp>
            <p:nvSpPr>
              <p:cNvPr id="95" name="AutoShape 6">
                <a:extLst>
                  <a:ext uri="{FF2B5EF4-FFF2-40B4-BE49-F238E27FC236}">
                    <a16:creationId xmlns:a16="http://schemas.microsoft.com/office/drawing/2014/main" id="{55B02612-E7B1-403D-9B1B-F5B4EC23C4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2645833" y="3460750"/>
                <a:ext cx="508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96" name="AutoShape 7">
                <a:extLst>
                  <a:ext uri="{FF2B5EF4-FFF2-40B4-BE49-F238E27FC236}">
                    <a16:creationId xmlns:a16="http://schemas.microsoft.com/office/drawing/2014/main" id="{FC67DB77-10DD-49DF-806A-BB404A98BEDB}"/>
                  </a:ext>
                </a:extLst>
              </p:cNvPr>
              <p:cNvCxnSpPr>
                <a:cxnSpLocks noChangeShapeType="1"/>
                <a:stCxn id="53" idx="3"/>
                <a:endCxn id="95" idx="3"/>
              </p:cNvCxnSpPr>
              <p:nvPr/>
            </p:nvCxnSpPr>
            <p:spPr bwMode="auto">
              <a:xfrm flipH="1">
                <a:off x="2897717" y="2514600"/>
                <a:ext cx="3050116" cy="94615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59" name="AutoShape 9">
              <a:extLst>
                <a:ext uri="{FF2B5EF4-FFF2-40B4-BE49-F238E27FC236}">
                  <a16:creationId xmlns:a16="http://schemas.microsoft.com/office/drawing/2014/main" id="{3878F6AC-C38A-4238-9EFE-7DC529374309}"/>
                </a:ext>
              </a:extLst>
            </p:cNvPr>
            <p:cNvCxnSpPr>
              <a:cxnSpLocks noChangeShapeType="1"/>
              <a:stCxn id="95" idx="0"/>
            </p:cNvCxnSpPr>
            <p:nvPr/>
          </p:nvCxnSpPr>
          <p:spPr bwMode="auto">
            <a:xfrm flipH="1">
              <a:off x="1883835" y="3765553"/>
              <a:ext cx="1013884" cy="82232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60" name="Rectangle 7">
              <a:extLst>
                <a:ext uri="{FF2B5EF4-FFF2-40B4-BE49-F238E27FC236}">
                  <a16:creationId xmlns:a16="http://schemas.microsoft.com/office/drawing/2014/main" id="{2D0BBD7E-9AC5-4C33-A6C7-32958C71B6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5600" y="4648200"/>
              <a:ext cx="508000" cy="304800"/>
            </a:xfrm>
            <a:prstGeom prst="rect">
              <a:avLst/>
            </a:prstGeom>
            <a:solidFill>
              <a:srgbClr val="C198E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cxnSp>
          <p:nvCxnSpPr>
            <p:cNvPr id="61" name="AutoShape 21">
              <a:extLst>
                <a:ext uri="{FF2B5EF4-FFF2-40B4-BE49-F238E27FC236}">
                  <a16:creationId xmlns:a16="http://schemas.microsoft.com/office/drawing/2014/main" id="{3C5822C1-7DEF-48BA-B301-6CFE749FEC0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5790143" y="2665943"/>
              <a:ext cx="304800" cy="2116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2" name="AutoShape 21">
              <a:extLst>
                <a:ext uri="{FF2B5EF4-FFF2-40B4-BE49-F238E27FC236}">
                  <a16:creationId xmlns:a16="http://schemas.microsoft.com/office/drawing/2014/main" id="{5C7C4F4C-95BD-461F-952C-00CE165DA955}"/>
                </a:ext>
              </a:extLst>
            </p:cNvPr>
            <p:cNvCxnSpPr>
              <a:cxnSpLocks noChangeShapeType="1"/>
              <a:stCxn id="53" idx="3"/>
            </p:cNvCxnSpPr>
            <p:nvPr/>
          </p:nvCxnSpPr>
          <p:spPr bwMode="auto">
            <a:xfrm rot="16200000" flipH="1">
              <a:off x="6212417" y="2250019"/>
              <a:ext cx="228600" cy="75776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3" name="AutoShape 21">
              <a:extLst>
                <a:ext uri="{FF2B5EF4-FFF2-40B4-BE49-F238E27FC236}">
                  <a16:creationId xmlns:a16="http://schemas.microsoft.com/office/drawing/2014/main" id="{8F2A6F20-0C0A-4831-87D2-8AD8F91AEF2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2744259" y="3913717"/>
              <a:ext cx="304800" cy="211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4" name="AutoShape 21">
              <a:extLst>
                <a:ext uri="{FF2B5EF4-FFF2-40B4-BE49-F238E27FC236}">
                  <a16:creationId xmlns:a16="http://schemas.microsoft.com/office/drawing/2014/main" id="{020242C2-F5D7-4E19-8BF1-7389BAC17FA4}"/>
                </a:ext>
              </a:extLst>
            </p:cNvPr>
            <p:cNvCxnSpPr>
              <a:cxnSpLocks noChangeShapeType="1"/>
              <a:stCxn id="95" idx="0"/>
            </p:cNvCxnSpPr>
            <p:nvPr/>
          </p:nvCxnSpPr>
          <p:spPr bwMode="auto">
            <a:xfrm rot="16200000" flipH="1">
              <a:off x="2926292" y="3739091"/>
              <a:ext cx="196850" cy="24976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609FD0C-FE99-4058-A989-5749379E42B7}"/>
                </a:ext>
              </a:extLst>
            </p:cNvPr>
            <p:cNvGrpSpPr/>
            <p:nvPr/>
          </p:nvGrpSpPr>
          <p:grpSpPr>
            <a:xfrm>
              <a:off x="5693833" y="2514603"/>
              <a:ext cx="508000" cy="1235075"/>
              <a:chOff x="5693833" y="2514603"/>
              <a:chExt cx="508000" cy="1235075"/>
            </a:xfrm>
          </p:grpSpPr>
          <p:sp>
            <p:nvSpPr>
              <p:cNvPr id="93" name="AutoShape 20">
                <a:extLst>
                  <a:ext uri="{FF2B5EF4-FFF2-40B4-BE49-F238E27FC236}">
                    <a16:creationId xmlns:a16="http://schemas.microsoft.com/office/drawing/2014/main" id="{B7FD3ADA-5A3E-40BA-80D9-98F7669CDB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5693833" y="3444878"/>
                <a:ext cx="508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94" name="AutoShape 21">
                <a:extLst>
                  <a:ext uri="{FF2B5EF4-FFF2-40B4-BE49-F238E27FC236}">
                    <a16:creationId xmlns:a16="http://schemas.microsoft.com/office/drawing/2014/main" id="{D1118E4D-C1B2-4515-87CF-EDAAAE657AAD}"/>
                  </a:ext>
                </a:extLst>
              </p:cNvPr>
              <p:cNvCxnSpPr>
                <a:cxnSpLocks noChangeShapeType="1"/>
                <a:stCxn id="53" idx="3"/>
                <a:endCxn id="93" idx="3"/>
              </p:cNvCxnSpPr>
              <p:nvPr/>
            </p:nvCxnSpPr>
            <p:spPr bwMode="auto">
              <a:xfrm flipH="1">
                <a:off x="5945717" y="2514603"/>
                <a:ext cx="2117" cy="930275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grpSp>
          <p:nvGrpSpPr>
            <p:cNvPr id="66" name="Group 58">
              <a:extLst>
                <a:ext uri="{FF2B5EF4-FFF2-40B4-BE49-F238E27FC236}">
                  <a16:creationId xmlns:a16="http://schemas.microsoft.com/office/drawing/2014/main" id="{D5B4D278-B359-4ACA-96B6-6DFF6DAF87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73600" y="3762375"/>
              <a:ext cx="1524000" cy="1190625"/>
              <a:chOff x="3505200" y="3762375"/>
              <a:chExt cx="1142999" cy="1190625"/>
            </a:xfrm>
            <a:solidFill>
              <a:srgbClr val="C198E0"/>
            </a:solidFill>
          </p:grpSpPr>
          <p:cxnSp>
            <p:nvCxnSpPr>
              <p:cNvPr id="89" name="AutoShape 23">
                <a:extLst>
                  <a:ext uri="{FF2B5EF4-FFF2-40B4-BE49-F238E27FC236}">
                    <a16:creationId xmlns:a16="http://schemas.microsoft.com/office/drawing/2014/main" id="{1A241701-5E71-4D7D-8B00-4FC1C4838F3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3698875" y="3765550"/>
                <a:ext cx="760413" cy="822325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90" name="Rectangle 7">
                <a:extLst>
                  <a:ext uri="{FF2B5EF4-FFF2-40B4-BE49-F238E27FC236}">
                    <a16:creationId xmlns:a16="http://schemas.microsoft.com/office/drawing/2014/main" id="{A2F82B88-FABB-4668-863D-B784C911B4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5200" y="4648200"/>
                <a:ext cx="381000" cy="30480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</a:p>
            </p:txBody>
          </p:sp>
          <p:cxnSp>
            <p:nvCxnSpPr>
              <p:cNvPr id="91" name="AutoShape 21">
                <a:extLst>
                  <a:ext uri="{FF2B5EF4-FFF2-40B4-BE49-F238E27FC236}">
                    <a16:creationId xmlns:a16="http://schemas.microsoft.com/office/drawing/2014/main" id="{2EDB46AC-2864-4067-8852-973712C292F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4306094" y="3913981"/>
                <a:ext cx="304800" cy="1588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92" name="AutoShape 21">
                <a:extLst>
                  <a:ext uri="{FF2B5EF4-FFF2-40B4-BE49-F238E27FC236}">
                    <a16:creationId xmlns:a16="http://schemas.microsoft.com/office/drawing/2014/main" id="{21BC38B6-9946-4233-8224-8AAD541DDD3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6200000" flipH="1">
                <a:off x="4456112" y="3770312"/>
                <a:ext cx="196850" cy="187325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68" name="Group 60">
              <a:extLst>
                <a:ext uri="{FF2B5EF4-FFF2-40B4-BE49-F238E27FC236}">
                  <a16:creationId xmlns:a16="http://schemas.microsoft.com/office/drawing/2014/main" id="{8FF26583-2645-4D40-9850-C9185BC9AB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21600" y="3762375"/>
              <a:ext cx="1524000" cy="1190625"/>
              <a:chOff x="5791200" y="3762375"/>
              <a:chExt cx="1142999" cy="1190625"/>
            </a:xfrm>
            <a:solidFill>
              <a:srgbClr val="C198E0"/>
            </a:solidFill>
          </p:grpSpPr>
          <p:cxnSp>
            <p:nvCxnSpPr>
              <p:cNvPr id="85" name="AutoShape 29">
                <a:extLst>
                  <a:ext uri="{FF2B5EF4-FFF2-40B4-BE49-F238E27FC236}">
                    <a16:creationId xmlns:a16="http://schemas.microsoft.com/office/drawing/2014/main" id="{1F5156D3-C926-4495-ACBC-817813D533F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5984875" y="3765550"/>
                <a:ext cx="760413" cy="822325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86" name="Rectangle 7">
                <a:extLst>
                  <a:ext uri="{FF2B5EF4-FFF2-40B4-BE49-F238E27FC236}">
                    <a16:creationId xmlns:a16="http://schemas.microsoft.com/office/drawing/2014/main" id="{83FB3D26-3907-47AD-935F-965F722FD7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91200" y="4648200"/>
                <a:ext cx="381000" cy="30480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14</a:t>
                </a:r>
              </a:p>
            </p:txBody>
          </p:sp>
          <p:cxnSp>
            <p:nvCxnSpPr>
              <p:cNvPr id="87" name="AutoShape 21">
                <a:extLst>
                  <a:ext uri="{FF2B5EF4-FFF2-40B4-BE49-F238E27FC236}">
                    <a16:creationId xmlns:a16="http://schemas.microsoft.com/office/drawing/2014/main" id="{27776F55-3640-47A2-9276-EB0C8FA481A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>
                <a:off x="6592094" y="3913981"/>
                <a:ext cx="304800" cy="1588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88" name="AutoShape 21">
                <a:extLst>
                  <a:ext uri="{FF2B5EF4-FFF2-40B4-BE49-F238E27FC236}">
                    <a16:creationId xmlns:a16="http://schemas.microsoft.com/office/drawing/2014/main" id="{8EBDDA3F-3308-436E-B385-C277BD06F00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6200000" flipH="1">
                <a:off x="6742112" y="3770312"/>
                <a:ext cx="196850" cy="187325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69" name="Group 64">
              <a:extLst>
                <a:ext uri="{FF2B5EF4-FFF2-40B4-BE49-F238E27FC236}">
                  <a16:creationId xmlns:a16="http://schemas.microsoft.com/office/drawing/2014/main" id="{28126098-5391-410F-AD25-B859D638CD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89600" y="3765550"/>
              <a:ext cx="508000" cy="1187450"/>
              <a:chOff x="6553200" y="3765550"/>
              <a:chExt cx="381000" cy="1187450"/>
            </a:xfrm>
            <a:solidFill>
              <a:srgbClr val="C198E0"/>
            </a:solidFill>
          </p:grpSpPr>
          <p:cxnSp>
            <p:nvCxnSpPr>
              <p:cNvPr id="83" name="AutoShape 33">
                <a:extLst>
                  <a:ext uri="{FF2B5EF4-FFF2-40B4-BE49-F238E27FC236}">
                    <a16:creationId xmlns:a16="http://schemas.microsoft.com/office/drawing/2014/main" id="{2D9901E4-3814-49D1-A230-CD4BC7D5E52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1588" cy="806450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84" name="Rectangle 7">
                <a:extLst>
                  <a:ext uri="{FF2B5EF4-FFF2-40B4-BE49-F238E27FC236}">
                    <a16:creationId xmlns:a16="http://schemas.microsoft.com/office/drawing/2014/main" id="{180EAC70-AD48-41BD-9F36-A22C22DD2F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53200" y="4648200"/>
                <a:ext cx="381000" cy="30480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</a:t>
                </a:r>
              </a:p>
            </p:txBody>
          </p:sp>
        </p:grpSp>
        <p:grpSp>
          <p:nvGrpSpPr>
            <p:cNvPr id="71" name="Group 65">
              <a:extLst>
                <a:ext uri="{FF2B5EF4-FFF2-40B4-BE49-F238E27FC236}">
                  <a16:creationId xmlns:a16="http://schemas.microsoft.com/office/drawing/2014/main" id="{B5686350-4DDB-4B56-9FBA-7F1D2040B8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45717" y="3765550"/>
              <a:ext cx="1267883" cy="1187450"/>
              <a:chOff x="6745288" y="3765550"/>
              <a:chExt cx="950912" cy="1187450"/>
            </a:xfrm>
            <a:solidFill>
              <a:srgbClr val="C198E0"/>
            </a:solidFill>
          </p:grpSpPr>
          <p:cxnSp>
            <p:nvCxnSpPr>
              <p:cNvPr id="81" name="AutoShape 37">
                <a:extLst>
                  <a:ext uri="{FF2B5EF4-FFF2-40B4-BE49-F238E27FC236}">
                    <a16:creationId xmlns:a16="http://schemas.microsoft.com/office/drawing/2014/main" id="{A7C0FE7B-E7F7-4EED-A3B0-6971010BC4C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763587" cy="822325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82" name="Rectangle 7">
                <a:extLst>
                  <a:ext uri="{FF2B5EF4-FFF2-40B4-BE49-F238E27FC236}">
                    <a16:creationId xmlns:a16="http://schemas.microsoft.com/office/drawing/2014/main" id="{18FBA9A0-868B-4B0F-AEB5-FA0E2508F9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15200" y="4648200"/>
                <a:ext cx="381000" cy="304800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6</a:t>
                </a:r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540A04D-7824-4198-ADF7-4CB5C0CAAF98}"/>
                </a:ext>
              </a:extLst>
            </p:cNvPr>
            <p:cNvSpPr txBox="1"/>
            <p:nvPr/>
          </p:nvSpPr>
          <p:spPr>
            <a:xfrm>
              <a:off x="2250142" y="3272135"/>
              <a:ext cx="359500" cy="408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EC156BD0-1B5C-430D-BFC6-D3BF71428DF7}"/>
                </a:ext>
              </a:extLst>
            </p:cNvPr>
            <p:cNvSpPr txBox="1"/>
            <p:nvPr/>
          </p:nvSpPr>
          <p:spPr>
            <a:xfrm>
              <a:off x="5257800" y="3272135"/>
              <a:ext cx="359500" cy="408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6669FE9-444A-4B6E-A6D4-D0BC1266EECF}"/>
                </a:ext>
              </a:extLst>
            </p:cNvPr>
            <p:cNvSpPr txBox="1"/>
            <p:nvPr/>
          </p:nvSpPr>
          <p:spPr>
            <a:xfrm>
              <a:off x="8327301" y="3272135"/>
              <a:ext cx="359500" cy="40825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C3F26E67-AC8C-4394-890C-96B3BED32106}"/>
                </a:ext>
              </a:extLst>
            </p:cNvPr>
            <p:cNvSpPr txBox="1"/>
            <p:nvPr/>
          </p:nvSpPr>
          <p:spPr>
            <a:xfrm>
              <a:off x="5334000" y="1976735"/>
              <a:ext cx="359500" cy="408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grpSp>
          <p:nvGrpSpPr>
            <p:cNvPr id="78" name="Group 61">
              <a:extLst>
                <a:ext uri="{FF2B5EF4-FFF2-40B4-BE49-F238E27FC236}">
                  <a16:creationId xmlns:a16="http://schemas.microsoft.com/office/drawing/2014/main" id="{AD1D4B88-0823-4A8B-B177-1FB31CD440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47833" y="2514600"/>
              <a:ext cx="3301998" cy="1250950"/>
              <a:chOff x="4460876" y="2514600"/>
              <a:chExt cx="2476499" cy="1250950"/>
            </a:xfrm>
          </p:grpSpPr>
          <p:sp>
            <p:nvSpPr>
              <p:cNvPr id="79" name="AutoShape 26">
                <a:extLst>
                  <a:ext uri="{FF2B5EF4-FFF2-40B4-BE49-F238E27FC236}">
                    <a16:creationId xmlns:a16="http://schemas.microsoft.com/office/drawing/2014/main" id="{1A3E7E56-1FC9-44B9-89B1-AE7326F8F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6556375" y="3460750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80" name="AutoShape 27">
                <a:extLst>
                  <a:ext uri="{FF2B5EF4-FFF2-40B4-BE49-F238E27FC236}">
                    <a16:creationId xmlns:a16="http://schemas.microsoft.com/office/drawing/2014/main" id="{92648BCF-46AF-4718-929D-6272DE1C43C0}"/>
                  </a:ext>
                </a:extLst>
              </p:cNvPr>
              <p:cNvCxnSpPr>
                <a:cxnSpLocks noChangeShapeType="1"/>
                <a:stCxn id="53" idx="3"/>
                <a:endCxn id="79" idx="3"/>
              </p:cNvCxnSpPr>
              <p:nvPr/>
            </p:nvCxnSpPr>
            <p:spPr bwMode="auto">
              <a:xfrm>
                <a:off x="4460875" y="2514600"/>
                <a:ext cx="2284413" cy="94615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</p:grpSp>
      <p:sp>
        <p:nvSpPr>
          <p:cNvPr id="105" name="Rectangle 3">
            <a:extLst>
              <a:ext uri="{FF2B5EF4-FFF2-40B4-BE49-F238E27FC236}">
                <a16:creationId xmlns:a16="http://schemas.microsoft.com/office/drawing/2014/main" id="{4F6E5496-BFBA-4287-A317-8E9149E6D0B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6611" y="1140011"/>
            <a:ext cx="11506200" cy="5529729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/>
              <a:t>What is the minimax value at the root?</a:t>
            </a:r>
          </a:p>
          <a:p>
            <a:pPr marL="514350" indent="-514350" eaLnBrk="1" hangingPunct="1">
              <a:lnSpc>
                <a:spcPct val="80000"/>
              </a:lnSpc>
              <a:buAutoNum type="alphaUcParenR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2</a:t>
            </a:r>
          </a:p>
          <a:p>
            <a:pPr marL="514350" indent="-514350" eaLnBrk="1" hangingPunct="1">
              <a:lnSpc>
                <a:spcPct val="80000"/>
              </a:lnSpc>
              <a:buAutoNum type="alphaUcParenR"/>
            </a:pPr>
            <a:r>
              <a:rPr lang="en-US" dirty="0"/>
              <a:t>3</a:t>
            </a:r>
          </a:p>
          <a:p>
            <a:pPr marL="514350" indent="-514350" eaLnBrk="1" hangingPunct="1">
              <a:lnSpc>
                <a:spcPct val="80000"/>
              </a:lnSpc>
              <a:buAutoNum type="alphaUcParenR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6</a:t>
            </a:r>
          </a:p>
          <a:p>
            <a:pPr marL="514350" indent="-514350" eaLnBrk="1" hangingPunct="1">
              <a:lnSpc>
                <a:spcPct val="80000"/>
              </a:lnSpc>
              <a:buAutoNum type="alphaUcParenR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12</a:t>
            </a:r>
          </a:p>
          <a:p>
            <a:pPr marL="514350" indent="-514350" eaLnBrk="1" hangingPunct="1">
              <a:lnSpc>
                <a:spcPct val="80000"/>
              </a:lnSpc>
              <a:buAutoNum type="alphaUcParenR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14</a:t>
            </a:r>
          </a:p>
          <a:p>
            <a:pPr eaLnBrk="1" hangingPunct="1">
              <a:lnSpc>
                <a:spcPct val="8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2553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00BB84A-EC5A-4A3E-B39C-E504E23CA4E8}"/>
                  </a:ext>
                </a:extLst>
              </p:cNvPr>
              <p:cNvSpPr txBox="1"/>
              <p:nvPr/>
            </p:nvSpPr>
            <p:spPr>
              <a:xfrm>
                <a:off x="3351830" y="3666397"/>
                <a:ext cx="4344844" cy="1531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limLow>
                      <m:limLow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E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argmax</m:t>
                        </m:r>
                      </m:e>
                      <m:li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lim>
                    </m:limLow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𝑉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′</m:t>
                        </m:r>
                      </m:e>
                    </m:d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′</m:t>
                        </m:r>
                      </m:sup>
                    </m:sSup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𝑟𝑒𝑠𝑢𝑙𝑡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00BB84A-EC5A-4A3E-B39C-E504E23CA4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830" y="3666397"/>
                <a:ext cx="4344844" cy="1531830"/>
              </a:xfrm>
              <a:prstGeom prst="rect">
                <a:avLst/>
              </a:prstGeom>
              <a:blipFill>
                <a:blip r:embed="rId3"/>
                <a:stretch>
                  <a:fillRect t="-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6F5263B-9871-4E86-900F-E6FBDEB712FE}"/>
                  </a:ext>
                </a:extLst>
              </p:cNvPr>
              <p:cNvSpPr txBox="1"/>
              <p:nvPr/>
            </p:nvSpPr>
            <p:spPr>
              <a:xfrm>
                <a:off x="3352799" y="3671002"/>
                <a:ext cx="4471137" cy="1531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e>
                    </m:acc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limLow>
                      <m:limLow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E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argmax</m:t>
                        </m:r>
                      </m:e>
                      <m:li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lim>
                    </m:limLow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𝑉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′</m:t>
                        </m:r>
                      </m:e>
                    </m:d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′</m:t>
                        </m:r>
                      </m:sup>
                    </m:sSup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𝑟𝑒𝑠𝑢𝑙𝑡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6F5263B-9871-4E86-900F-E6FBDEB71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799" y="3671002"/>
                <a:ext cx="4471137" cy="1531830"/>
              </a:xfrm>
              <a:prstGeom prst="rect">
                <a:avLst/>
              </a:prstGeom>
              <a:blipFill>
                <a:blip r:embed="rId4"/>
                <a:stretch>
                  <a:fillRect t="-3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289EE407-AD31-400B-BCD1-1C3EBD8EF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Minimax Notation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A4857C9-F644-4DA0-86AA-E9D257ADEA8B}"/>
              </a:ext>
            </a:extLst>
          </p:cNvPr>
          <p:cNvGrpSpPr/>
          <p:nvPr/>
        </p:nvGrpSpPr>
        <p:grpSpPr>
          <a:xfrm>
            <a:off x="658500" y="1630026"/>
            <a:ext cx="954505" cy="1119558"/>
            <a:chOff x="7128501" y="1326408"/>
            <a:chExt cx="954505" cy="1119558"/>
          </a:xfrm>
        </p:grpSpPr>
        <p:sp>
          <p:nvSpPr>
            <p:cNvPr id="11" name="Triangle 25">
              <a:extLst>
                <a:ext uri="{FF2B5EF4-FFF2-40B4-BE49-F238E27FC236}">
                  <a16:creationId xmlns:a16="http://schemas.microsoft.com/office/drawing/2014/main" id="{E2D4A0CE-00AE-468F-91E0-4EB5A51B84C0}"/>
                </a:ext>
              </a:extLst>
            </p:cNvPr>
            <p:cNvSpPr/>
            <p:nvPr/>
          </p:nvSpPr>
          <p:spPr>
            <a:xfrm>
              <a:off x="7315200" y="1326408"/>
              <a:ext cx="485695" cy="385427"/>
            </a:xfrm>
            <a:prstGeom prst="triangle">
              <a:avLst/>
            </a:prstGeom>
            <a:solidFill>
              <a:srgbClr val="0000E8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9DF2F67-BF8B-4DC0-AC7A-0E9A6978C5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28501" y="1711836"/>
              <a:ext cx="429548" cy="72110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77C476F-9C40-405C-B0F1-5025E0CD71FE}"/>
                </a:ext>
              </a:extLst>
            </p:cNvPr>
            <p:cNvCxnSpPr>
              <a:cxnSpLocks/>
            </p:cNvCxnSpPr>
            <p:nvPr/>
          </p:nvCxnSpPr>
          <p:spPr>
            <a:xfrm>
              <a:off x="7558049" y="1711836"/>
              <a:ext cx="524957" cy="7341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43A00E-20BF-48CB-999D-1D0D7B4D7287}"/>
                  </a:ext>
                </a:extLst>
              </p:cNvPr>
              <p:cNvSpPr txBox="1"/>
              <p:nvPr/>
            </p:nvSpPr>
            <p:spPr>
              <a:xfrm>
                <a:off x="2895600" y="1600200"/>
                <a:ext cx="4928337" cy="145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𝑉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limLow>
                      <m:limLow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E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max</m:t>
                        </m:r>
                      </m:e>
                      <m:li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lim>
                    </m:limLow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𝑉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′</m:t>
                        </m:r>
                      </m:e>
                    </m:d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   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′</m:t>
                        </m:r>
                      </m:sup>
                    </m:sSup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𝑟𝑒𝑠𝑢𝑙𝑡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43A00E-20BF-48CB-999D-1D0D7B4D7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1600200"/>
                <a:ext cx="4928337" cy="1456232"/>
              </a:xfrm>
              <a:prstGeom prst="rect">
                <a:avLst/>
              </a:prstGeom>
              <a:blipFill>
                <a:blip r:embed="rId5"/>
                <a:stretch>
                  <a:fillRect t="-4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DDA2131C-0D76-410A-A4C6-664C05A29146}"/>
              </a:ext>
            </a:extLst>
          </p:cNvPr>
          <p:cNvGrpSpPr/>
          <p:nvPr/>
        </p:nvGrpSpPr>
        <p:grpSpPr>
          <a:xfrm>
            <a:off x="610794" y="3647438"/>
            <a:ext cx="1269270" cy="1111773"/>
            <a:chOff x="6972475" y="1326408"/>
            <a:chExt cx="1269270" cy="1111773"/>
          </a:xfrm>
        </p:grpSpPr>
        <p:sp>
          <p:nvSpPr>
            <p:cNvPr id="18" name="Triangle 25">
              <a:extLst>
                <a:ext uri="{FF2B5EF4-FFF2-40B4-BE49-F238E27FC236}">
                  <a16:creationId xmlns:a16="http://schemas.microsoft.com/office/drawing/2014/main" id="{0C9B5D50-2D93-4BC9-9AFF-AB953CB311C1}"/>
                </a:ext>
              </a:extLst>
            </p:cNvPr>
            <p:cNvSpPr/>
            <p:nvPr/>
          </p:nvSpPr>
          <p:spPr>
            <a:xfrm>
              <a:off x="7315200" y="1326408"/>
              <a:ext cx="485695" cy="385427"/>
            </a:xfrm>
            <a:prstGeom prst="triangle">
              <a:avLst/>
            </a:prstGeom>
            <a:solidFill>
              <a:srgbClr val="0000E8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FE72108-4D1B-4201-AA24-27CB43B91A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72475" y="1711836"/>
              <a:ext cx="585576" cy="72634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A38EA4D-2262-4890-AC09-4DB3B3C91263}"/>
                </a:ext>
              </a:extLst>
            </p:cNvPr>
            <p:cNvCxnSpPr>
              <a:cxnSpLocks/>
            </p:cNvCxnSpPr>
            <p:nvPr/>
          </p:nvCxnSpPr>
          <p:spPr>
            <a:xfrm>
              <a:off x="7558049" y="1711836"/>
              <a:ext cx="683696" cy="72634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0705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8" grpId="1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7C8948-15B0-4767-BB0E-EB46DEF7C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019" y="2330406"/>
            <a:ext cx="4088157" cy="17781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D9C598-C23B-4A03-B409-F8E29FEBC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08" y="1905590"/>
            <a:ext cx="3887314" cy="23864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1DF02D-8399-4B97-90D5-025199C38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Assumptions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562D9-0DF7-4386-88DE-1E4429B3E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5308600" cy="812799"/>
          </a:xfrm>
        </p:spPr>
        <p:txBody>
          <a:bodyPr/>
          <a:lstStyle/>
          <a:p>
            <a:r>
              <a:rPr lang="en-US" dirty="0"/>
              <a:t>Know your opponent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4FC899-E30D-4B12-AD57-C4C0ED459165}"/>
              </a:ext>
            </a:extLst>
          </p:cNvPr>
          <p:cNvSpPr txBox="1"/>
          <p:nvPr/>
        </p:nvSpPr>
        <p:spPr>
          <a:xfrm>
            <a:off x="7534259" y="5800561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1F704B-458F-40DA-AA02-749806E2F1A7}"/>
              </a:ext>
            </a:extLst>
          </p:cNvPr>
          <p:cNvSpPr txBox="1"/>
          <p:nvPr/>
        </p:nvSpPr>
        <p:spPr>
          <a:xfrm>
            <a:off x="6224606" y="5800561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19" name="Triangle 25">
            <a:extLst>
              <a:ext uri="{FF2B5EF4-FFF2-40B4-BE49-F238E27FC236}">
                <a16:creationId xmlns:a16="http://schemas.microsoft.com/office/drawing/2014/main" id="{4BDA8516-C26F-473C-97E7-C88A6E7088BE}"/>
              </a:ext>
            </a:extLst>
          </p:cNvPr>
          <p:cNvSpPr/>
          <p:nvPr/>
        </p:nvSpPr>
        <p:spPr>
          <a:xfrm>
            <a:off x="5663577" y="2600162"/>
            <a:ext cx="659157" cy="554119"/>
          </a:xfrm>
          <a:prstGeom prst="triangle">
            <a:avLst/>
          </a:prstGeom>
          <a:solidFill>
            <a:srgbClr val="0000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DEFDA2D-1327-434F-B402-8AE8F1ED6A12}"/>
              </a:ext>
            </a:extLst>
          </p:cNvPr>
          <p:cNvCxnSpPr>
            <a:cxnSpLocks/>
            <a:stCxn id="19" idx="3"/>
          </p:cNvCxnSpPr>
          <p:nvPr/>
        </p:nvCxnSpPr>
        <p:spPr>
          <a:xfrm flipH="1">
            <a:off x="4798734" y="3154281"/>
            <a:ext cx="1194422" cy="103671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758D8D7-94A0-44E9-B8B3-AF906E2BB9F5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5993156" y="3154281"/>
            <a:ext cx="1194421" cy="103671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riangle 25">
            <a:extLst>
              <a:ext uri="{FF2B5EF4-FFF2-40B4-BE49-F238E27FC236}">
                <a16:creationId xmlns:a16="http://schemas.microsoft.com/office/drawing/2014/main" id="{90E95EA2-816B-48EB-9A26-A3C722908945}"/>
              </a:ext>
            </a:extLst>
          </p:cNvPr>
          <p:cNvSpPr/>
          <p:nvPr/>
        </p:nvSpPr>
        <p:spPr>
          <a:xfrm rot="10800000">
            <a:off x="4469155" y="4191000"/>
            <a:ext cx="659157" cy="554119"/>
          </a:xfrm>
          <a:prstGeom prst="triangle">
            <a:avLst/>
          </a:prstGeom>
          <a:solidFill>
            <a:srgbClr val="CA0008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riangle 25">
            <a:extLst>
              <a:ext uri="{FF2B5EF4-FFF2-40B4-BE49-F238E27FC236}">
                <a16:creationId xmlns:a16="http://schemas.microsoft.com/office/drawing/2014/main" id="{16406059-CD53-43BD-B181-5D6DEA326829}"/>
              </a:ext>
            </a:extLst>
          </p:cNvPr>
          <p:cNvSpPr/>
          <p:nvPr/>
        </p:nvSpPr>
        <p:spPr>
          <a:xfrm rot="10800000">
            <a:off x="6858000" y="4191000"/>
            <a:ext cx="659157" cy="554119"/>
          </a:xfrm>
          <a:prstGeom prst="triangle">
            <a:avLst/>
          </a:prstGeom>
          <a:solidFill>
            <a:srgbClr val="CA0008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A48132F-3128-45E4-92A9-A40FEE2CBE9D}"/>
              </a:ext>
            </a:extLst>
          </p:cNvPr>
          <p:cNvCxnSpPr>
            <a:cxnSpLocks/>
          </p:cNvCxnSpPr>
          <p:nvPr/>
        </p:nvCxnSpPr>
        <p:spPr>
          <a:xfrm flipH="1">
            <a:off x="4215777" y="4745120"/>
            <a:ext cx="582958" cy="103671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67A00EE-898F-4A5B-96AB-8400BAB18009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4798735" y="4745120"/>
            <a:ext cx="672425" cy="105544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5A1AAB7-5EAC-41A4-A4DE-5F186EFFBEB9}"/>
              </a:ext>
            </a:extLst>
          </p:cNvPr>
          <p:cNvCxnSpPr>
            <a:cxnSpLocks/>
          </p:cNvCxnSpPr>
          <p:nvPr/>
        </p:nvCxnSpPr>
        <p:spPr>
          <a:xfrm flipH="1">
            <a:off x="6604619" y="4745119"/>
            <a:ext cx="582958" cy="103671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0B95EFB-13BA-416B-9141-74CBDA7A961F}"/>
              </a:ext>
            </a:extLst>
          </p:cNvPr>
          <p:cNvCxnSpPr>
            <a:cxnSpLocks/>
          </p:cNvCxnSpPr>
          <p:nvPr/>
        </p:nvCxnSpPr>
        <p:spPr>
          <a:xfrm>
            <a:off x="7187577" y="4745119"/>
            <a:ext cx="712442" cy="105544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7925B3F-0907-48AE-87B8-302DB9D955C1}"/>
              </a:ext>
            </a:extLst>
          </p:cNvPr>
          <p:cNvSpPr txBox="1"/>
          <p:nvPr/>
        </p:nvSpPr>
        <p:spPr>
          <a:xfrm>
            <a:off x="5105400" y="5800561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D287CE6-371D-4236-9200-F74DE1B91A8E}"/>
              </a:ext>
            </a:extLst>
          </p:cNvPr>
          <p:cNvSpPr txBox="1"/>
          <p:nvPr/>
        </p:nvSpPr>
        <p:spPr>
          <a:xfrm>
            <a:off x="3834339" y="5800561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8B40C9-4C48-4A64-9D49-525E9E813100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1724918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51474B-C5F5-4CD4-9D15-5FDB3A3E8007}"/>
              </a:ext>
            </a:extLst>
          </p:cNvPr>
          <p:cNvSpPr/>
          <p:nvPr/>
        </p:nvSpPr>
        <p:spPr>
          <a:xfrm>
            <a:off x="279400" y="6437121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ourier New"/>
              </a:rPr>
              <a:t>Clip: How I Met Your Mother, CBS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10C6F0-8F32-4D96-B02A-4D8A9DA81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Minimax Driver?</a:t>
            </a:r>
          </a:p>
        </p:txBody>
      </p:sp>
      <p:pic>
        <p:nvPicPr>
          <p:cNvPr id="6" name="barney">
            <a:hlinkClick r:id="" action="ppaction://media"/>
            <a:extLst>
              <a:ext uri="{FF2B5EF4-FFF2-40B4-BE49-F238E27FC236}">
                <a16:creationId xmlns:a16="http://schemas.microsoft.com/office/drawing/2014/main" id="{24803C07-5504-462E-AA33-DCECB9CD8D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3725" y="1088856"/>
            <a:ext cx="8844549" cy="49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5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7C8948-15B0-4767-BB0E-EB46DEF7C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019" y="2330406"/>
            <a:ext cx="4088157" cy="17781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D9C598-C23B-4A03-B409-F8E29FEBC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08" y="1905590"/>
            <a:ext cx="3887314" cy="23864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1DF02D-8399-4B97-90D5-025199C38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Assumptions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562D9-0DF7-4386-88DE-1E4429B3E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5308600" cy="812799"/>
          </a:xfrm>
        </p:spPr>
        <p:txBody>
          <a:bodyPr/>
          <a:lstStyle/>
          <a:p>
            <a:r>
              <a:rPr lang="en-US" dirty="0"/>
              <a:t>Know your opponent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4FC899-E30D-4B12-AD57-C4C0ED459165}"/>
              </a:ext>
            </a:extLst>
          </p:cNvPr>
          <p:cNvSpPr txBox="1"/>
          <p:nvPr/>
        </p:nvSpPr>
        <p:spPr>
          <a:xfrm>
            <a:off x="7534259" y="5800561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1F704B-458F-40DA-AA02-749806E2F1A7}"/>
              </a:ext>
            </a:extLst>
          </p:cNvPr>
          <p:cNvSpPr txBox="1"/>
          <p:nvPr/>
        </p:nvSpPr>
        <p:spPr>
          <a:xfrm>
            <a:off x="6224606" y="5800561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19" name="Triangle 25">
            <a:extLst>
              <a:ext uri="{FF2B5EF4-FFF2-40B4-BE49-F238E27FC236}">
                <a16:creationId xmlns:a16="http://schemas.microsoft.com/office/drawing/2014/main" id="{4BDA8516-C26F-473C-97E7-C88A6E7088BE}"/>
              </a:ext>
            </a:extLst>
          </p:cNvPr>
          <p:cNvSpPr/>
          <p:nvPr/>
        </p:nvSpPr>
        <p:spPr>
          <a:xfrm>
            <a:off x="5663577" y="2600162"/>
            <a:ext cx="659157" cy="554119"/>
          </a:xfrm>
          <a:prstGeom prst="triangle">
            <a:avLst/>
          </a:prstGeom>
          <a:solidFill>
            <a:srgbClr val="0000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DEFDA2D-1327-434F-B402-8AE8F1ED6A12}"/>
              </a:ext>
            </a:extLst>
          </p:cNvPr>
          <p:cNvCxnSpPr>
            <a:cxnSpLocks/>
            <a:stCxn id="19" idx="3"/>
          </p:cNvCxnSpPr>
          <p:nvPr/>
        </p:nvCxnSpPr>
        <p:spPr>
          <a:xfrm flipH="1">
            <a:off x="4798734" y="3154281"/>
            <a:ext cx="1194422" cy="103671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758D8D7-94A0-44E9-B8B3-AF906E2BB9F5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5993156" y="3154281"/>
            <a:ext cx="1194421" cy="103671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riangle 25">
            <a:extLst>
              <a:ext uri="{FF2B5EF4-FFF2-40B4-BE49-F238E27FC236}">
                <a16:creationId xmlns:a16="http://schemas.microsoft.com/office/drawing/2014/main" id="{90E95EA2-816B-48EB-9A26-A3C722908945}"/>
              </a:ext>
            </a:extLst>
          </p:cNvPr>
          <p:cNvSpPr/>
          <p:nvPr/>
        </p:nvSpPr>
        <p:spPr>
          <a:xfrm rot="10800000">
            <a:off x="4469155" y="4191000"/>
            <a:ext cx="659157" cy="554119"/>
          </a:xfrm>
          <a:prstGeom prst="triangle">
            <a:avLst/>
          </a:prstGeom>
          <a:solidFill>
            <a:srgbClr val="CA0008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riangle 25">
            <a:extLst>
              <a:ext uri="{FF2B5EF4-FFF2-40B4-BE49-F238E27FC236}">
                <a16:creationId xmlns:a16="http://schemas.microsoft.com/office/drawing/2014/main" id="{16406059-CD53-43BD-B181-5D6DEA326829}"/>
              </a:ext>
            </a:extLst>
          </p:cNvPr>
          <p:cNvSpPr/>
          <p:nvPr/>
        </p:nvSpPr>
        <p:spPr>
          <a:xfrm rot="10800000">
            <a:off x="6858000" y="4191000"/>
            <a:ext cx="659157" cy="554119"/>
          </a:xfrm>
          <a:prstGeom prst="triangle">
            <a:avLst/>
          </a:prstGeom>
          <a:solidFill>
            <a:srgbClr val="CA0008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A48132F-3128-45E4-92A9-A40FEE2CBE9D}"/>
              </a:ext>
            </a:extLst>
          </p:cNvPr>
          <p:cNvCxnSpPr>
            <a:cxnSpLocks/>
          </p:cNvCxnSpPr>
          <p:nvPr/>
        </p:nvCxnSpPr>
        <p:spPr>
          <a:xfrm flipH="1">
            <a:off x="4215777" y="4745120"/>
            <a:ext cx="582958" cy="103671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67A00EE-898F-4A5B-96AB-8400BAB18009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4798735" y="4745120"/>
            <a:ext cx="672425" cy="105544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5A1AAB7-5EAC-41A4-A4DE-5F186EFFBEB9}"/>
              </a:ext>
            </a:extLst>
          </p:cNvPr>
          <p:cNvCxnSpPr>
            <a:cxnSpLocks/>
          </p:cNvCxnSpPr>
          <p:nvPr/>
        </p:nvCxnSpPr>
        <p:spPr>
          <a:xfrm flipH="1">
            <a:off x="6604619" y="4745119"/>
            <a:ext cx="582958" cy="103671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0B95EFB-13BA-416B-9141-74CBDA7A961F}"/>
              </a:ext>
            </a:extLst>
          </p:cNvPr>
          <p:cNvCxnSpPr>
            <a:cxnSpLocks/>
          </p:cNvCxnSpPr>
          <p:nvPr/>
        </p:nvCxnSpPr>
        <p:spPr>
          <a:xfrm>
            <a:off x="7187577" y="4745119"/>
            <a:ext cx="712442" cy="105544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7925B3F-0907-48AE-87B8-302DB9D955C1}"/>
              </a:ext>
            </a:extLst>
          </p:cNvPr>
          <p:cNvSpPr txBox="1"/>
          <p:nvPr/>
        </p:nvSpPr>
        <p:spPr>
          <a:xfrm>
            <a:off x="5105400" y="5800561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D287CE6-371D-4236-9200-F74DE1B91A8E}"/>
              </a:ext>
            </a:extLst>
          </p:cNvPr>
          <p:cNvSpPr txBox="1"/>
          <p:nvPr/>
        </p:nvSpPr>
        <p:spPr>
          <a:xfrm>
            <a:off x="3834339" y="5800561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D740CC-38BD-4DDC-BC85-E64E05498E5F}"/>
              </a:ext>
            </a:extLst>
          </p:cNvPr>
          <p:cNvSpPr txBox="1"/>
          <p:nvPr/>
        </p:nvSpPr>
        <p:spPr>
          <a:xfrm>
            <a:off x="552099" y="639596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1859319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>
            <a:extLst>
              <a:ext uri="{FF2B5EF4-FFF2-40B4-BE49-F238E27FC236}">
                <a16:creationId xmlns:a16="http://schemas.microsoft.com/office/drawing/2014/main" id="{0ED8328D-D518-450B-8730-143C7D9FE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2665" y="2565411"/>
            <a:ext cx="3088475" cy="21876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1DF02D-8399-4B97-90D5-025199C38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Assumptions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562D9-0DF7-4386-88DE-1E4429B3E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5308600" cy="812799"/>
          </a:xfrm>
        </p:spPr>
        <p:txBody>
          <a:bodyPr/>
          <a:lstStyle/>
          <a:p>
            <a:r>
              <a:rPr lang="en-US" dirty="0"/>
              <a:t>Chance nodes: </a:t>
            </a:r>
            <a:r>
              <a:rPr lang="en-US" dirty="0" err="1"/>
              <a:t>Expectimax</a:t>
            </a:r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0729DC1-CC87-4860-A023-138034F88D52}"/>
              </a:ext>
            </a:extLst>
          </p:cNvPr>
          <p:cNvSpPr>
            <a:spLocks noChangeAspect="1"/>
          </p:cNvSpPr>
          <p:nvPr/>
        </p:nvSpPr>
        <p:spPr>
          <a:xfrm>
            <a:off x="6862722" y="4184595"/>
            <a:ext cx="564898" cy="56692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4FC899-E30D-4B12-AD57-C4C0ED459165}"/>
              </a:ext>
            </a:extLst>
          </p:cNvPr>
          <p:cNvSpPr txBox="1"/>
          <p:nvPr/>
        </p:nvSpPr>
        <p:spPr>
          <a:xfrm>
            <a:off x="7534259" y="5800561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1F704B-458F-40DA-AA02-749806E2F1A7}"/>
              </a:ext>
            </a:extLst>
          </p:cNvPr>
          <p:cNvSpPr txBox="1"/>
          <p:nvPr/>
        </p:nvSpPr>
        <p:spPr>
          <a:xfrm>
            <a:off x="6224606" y="5800561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19" name="Triangle 25">
            <a:extLst>
              <a:ext uri="{FF2B5EF4-FFF2-40B4-BE49-F238E27FC236}">
                <a16:creationId xmlns:a16="http://schemas.microsoft.com/office/drawing/2014/main" id="{4BDA8516-C26F-473C-97E7-C88A6E7088BE}"/>
              </a:ext>
            </a:extLst>
          </p:cNvPr>
          <p:cNvSpPr/>
          <p:nvPr/>
        </p:nvSpPr>
        <p:spPr>
          <a:xfrm>
            <a:off x="5663577" y="2600162"/>
            <a:ext cx="659157" cy="554119"/>
          </a:xfrm>
          <a:prstGeom prst="triangle">
            <a:avLst/>
          </a:prstGeom>
          <a:solidFill>
            <a:srgbClr val="0000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DEFDA2D-1327-434F-B402-8AE8F1ED6A12}"/>
              </a:ext>
            </a:extLst>
          </p:cNvPr>
          <p:cNvCxnSpPr>
            <a:cxnSpLocks/>
            <a:stCxn id="19" idx="3"/>
            <a:endCxn id="28" idx="0"/>
          </p:cNvCxnSpPr>
          <p:nvPr/>
        </p:nvCxnSpPr>
        <p:spPr>
          <a:xfrm flipH="1">
            <a:off x="4798734" y="3154281"/>
            <a:ext cx="1194422" cy="102391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758D8D7-94A0-44E9-B8B3-AF906E2BB9F5}"/>
              </a:ext>
            </a:extLst>
          </p:cNvPr>
          <p:cNvCxnSpPr>
            <a:cxnSpLocks/>
            <a:stCxn id="19" idx="3"/>
            <a:endCxn id="14" idx="0"/>
          </p:cNvCxnSpPr>
          <p:nvPr/>
        </p:nvCxnSpPr>
        <p:spPr>
          <a:xfrm>
            <a:off x="5993156" y="3154281"/>
            <a:ext cx="1152015" cy="103031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A48132F-3128-45E4-92A9-A40FEE2CBE9D}"/>
              </a:ext>
            </a:extLst>
          </p:cNvPr>
          <p:cNvCxnSpPr>
            <a:cxnSpLocks/>
            <a:stCxn id="28" idx="4"/>
          </p:cNvCxnSpPr>
          <p:nvPr/>
        </p:nvCxnSpPr>
        <p:spPr>
          <a:xfrm flipH="1">
            <a:off x="4215778" y="4745119"/>
            <a:ext cx="582956" cy="103672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67A00EE-898F-4A5B-96AB-8400BAB18009}"/>
              </a:ext>
            </a:extLst>
          </p:cNvPr>
          <p:cNvCxnSpPr>
            <a:cxnSpLocks/>
            <a:stCxn id="28" idx="4"/>
            <a:endCxn id="18" idx="0"/>
          </p:cNvCxnSpPr>
          <p:nvPr/>
        </p:nvCxnSpPr>
        <p:spPr>
          <a:xfrm>
            <a:off x="4798734" y="4745119"/>
            <a:ext cx="672426" cy="105544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5A1AAB7-5EAC-41A4-A4DE-5F186EFFBEB9}"/>
              </a:ext>
            </a:extLst>
          </p:cNvPr>
          <p:cNvCxnSpPr>
            <a:cxnSpLocks/>
            <a:stCxn id="14" idx="4"/>
          </p:cNvCxnSpPr>
          <p:nvPr/>
        </p:nvCxnSpPr>
        <p:spPr>
          <a:xfrm flipH="1">
            <a:off x="6604619" y="4751523"/>
            <a:ext cx="540552" cy="103031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0B95EFB-13BA-416B-9141-74CBDA7A961F}"/>
              </a:ext>
            </a:extLst>
          </p:cNvPr>
          <p:cNvCxnSpPr>
            <a:cxnSpLocks/>
            <a:stCxn id="14" idx="4"/>
          </p:cNvCxnSpPr>
          <p:nvPr/>
        </p:nvCxnSpPr>
        <p:spPr>
          <a:xfrm>
            <a:off x="7145171" y="4751523"/>
            <a:ext cx="754848" cy="104903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7925B3F-0907-48AE-87B8-302DB9D955C1}"/>
              </a:ext>
            </a:extLst>
          </p:cNvPr>
          <p:cNvSpPr txBox="1"/>
          <p:nvPr/>
        </p:nvSpPr>
        <p:spPr>
          <a:xfrm>
            <a:off x="5105400" y="5800561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D287CE6-371D-4236-9200-F74DE1B91A8E}"/>
              </a:ext>
            </a:extLst>
          </p:cNvPr>
          <p:cNvSpPr txBox="1"/>
          <p:nvPr/>
        </p:nvSpPr>
        <p:spPr>
          <a:xfrm>
            <a:off x="3834339" y="5800561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075A731-8C1C-4C3B-9A0A-376F868DEF77}"/>
              </a:ext>
            </a:extLst>
          </p:cNvPr>
          <p:cNvSpPr>
            <a:spLocks noChangeAspect="1"/>
          </p:cNvSpPr>
          <p:nvPr/>
        </p:nvSpPr>
        <p:spPr>
          <a:xfrm>
            <a:off x="4516285" y="4178191"/>
            <a:ext cx="564898" cy="56692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4239EF-5772-49CE-95C0-B15206934784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2027878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 Up HMMs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HMM slides from last time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369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07295" y="2577570"/>
            <a:ext cx="1554162" cy="172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2576" y="2551967"/>
            <a:ext cx="1643063" cy="154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6739" y="2564515"/>
            <a:ext cx="1535600" cy="159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33600" y="19812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0.25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19600" y="19812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0.50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05600" y="19812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0.25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600" y="198120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Probability: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33600" y="12954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 min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19600" y="12954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30 min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05600" y="12954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60 min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8600" y="129540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Time: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12376" y="166622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98376" y="166622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84376" y="166622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55376" y="151382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+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665175" y="1519803"/>
            <a:ext cx="1288473" cy="640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+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C0B219F-4F50-418A-9A5C-D5FEE67D01B3}"/>
              </a:ext>
            </a:extLst>
          </p:cNvPr>
          <p:cNvGrpSpPr/>
          <p:nvPr/>
        </p:nvGrpSpPr>
        <p:grpSpPr>
          <a:xfrm>
            <a:off x="8925407" y="1455014"/>
            <a:ext cx="3038478" cy="2617671"/>
            <a:chOff x="8925407" y="1455014"/>
            <a:chExt cx="3038478" cy="2617671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3D87A49-0B9C-451B-A48A-5F3F8E2A0D96}"/>
                </a:ext>
              </a:extLst>
            </p:cNvPr>
            <p:cNvCxnSpPr>
              <a:cxnSpLocks/>
              <a:stCxn id="40" idx="4"/>
              <a:endCxn id="38" idx="0"/>
            </p:cNvCxnSpPr>
            <p:nvPr/>
          </p:nvCxnSpPr>
          <p:spPr>
            <a:xfrm flipH="1">
              <a:off x="9291167" y="2021942"/>
              <a:ext cx="1143871" cy="152752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99CC6F95-312F-43BD-9559-25B894BC4A71}"/>
                </a:ext>
              </a:extLst>
            </p:cNvPr>
            <p:cNvCxnSpPr>
              <a:cxnSpLocks/>
              <a:stCxn id="40" idx="4"/>
              <a:endCxn id="39" idx="0"/>
            </p:cNvCxnSpPr>
            <p:nvPr/>
          </p:nvCxnSpPr>
          <p:spPr>
            <a:xfrm>
              <a:off x="10435038" y="2021942"/>
              <a:ext cx="16565" cy="15232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1A10E89-1A6A-460D-ADE9-98479111C0EC}"/>
                </a:ext>
              </a:extLst>
            </p:cNvPr>
            <p:cNvSpPr txBox="1"/>
            <p:nvPr/>
          </p:nvSpPr>
          <p:spPr>
            <a:xfrm>
              <a:off x="11232365" y="3542670"/>
              <a:ext cx="731520" cy="523220"/>
            </a:xfrm>
            <a:prstGeom prst="rect">
              <a:avLst/>
            </a:prstGeom>
            <a:solidFill>
              <a:srgbClr val="E8D1FF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5226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60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755E338-14A4-42A8-B678-D6DAD5EC2D27}"/>
                </a:ext>
              </a:extLst>
            </p:cNvPr>
            <p:cNvSpPr txBox="1"/>
            <p:nvPr/>
          </p:nvSpPr>
          <p:spPr>
            <a:xfrm>
              <a:off x="8925407" y="3549465"/>
              <a:ext cx="731520" cy="523220"/>
            </a:xfrm>
            <a:prstGeom prst="rect">
              <a:avLst/>
            </a:prstGeom>
            <a:solidFill>
              <a:srgbClr val="E8D1FF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5226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C205569-7996-4139-9C4B-5852AC82F399}"/>
                </a:ext>
              </a:extLst>
            </p:cNvPr>
            <p:cNvSpPr txBox="1"/>
            <p:nvPr/>
          </p:nvSpPr>
          <p:spPr>
            <a:xfrm>
              <a:off x="10085843" y="3545224"/>
              <a:ext cx="731520" cy="523220"/>
            </a:xfrm>
            <a:prstGeom prst="rect">
              <a:avLst/>
            </a:prstGeom>
            <a:solidFill>
              <a:srgbClr val="E8D1FF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5226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30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06C56C4-A116-4ADC-8CE9-1C65A242AE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52589" y="1455014"/>
              <a:ext cx="564898" cy="566928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55684897-0F6F-41F5-85AF-16B4F00196B1}"/>
                </a:ext>
              </a:extLst>
            </p:cNvPr>
            <p:cNvCxnSpPr>
              <a:cxnSpLocks/>
              <a:stCxn id="40" idx="4"/>
              <a:endCxn id="37" idx="0"/>
            </p:cNvCxnSpPr>
            <p:nvPr/>
          </p:nvCxnSpPr>
          <p:spPr>
            <a:xfrm>
              <a:off x="10435038" y="2021942"/>
              <a:ext cx="1163087" cy="152072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58007AE-5A06-4792-A3C3-52E89B3215BB}"/>
              </a:ext>
            </a:extLst>
          </p:cNvPr>
          <p:cNvGrpSpPr/>
          <p:nvPr/>
        </p:nvGrpSpPr>
        <p:grpSpPr>
          <a:xfrm>
            <a:off x="9208007" y="2299667"/>
            <a:ext cx="2434028" cy="1028969"/>
            <a:chOff x="9208007" y="2299667"/>
            <a:chExt cx="2434028" cy="102896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33C8128-F4C3-4EE0-BC8C-AB20D80C2EED}"/>
                </a:ext>
              </a:extLst>
            </p:cNvPr>
            <p:cNvSpPr txBox="1"/>
            <p:nvPr/>
          </p:nvSpPr>
          <p:spPr>
            <a:xfrm>
              <a:off x="9208007" y="2333682"/>
              <a:ext cx="7534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0.25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E84970-B68E-4190-846C-A34919022586}"/>
                </a:ext>
              </a:extLst>
            </p:cNvPr>
            <p:cNvSpPr txBox="1"/>
            <p:nvPr/>
          </p:nvSpPr>
          <p:spPr>
            <a:xfrm>
              <a:off x="9820073" y="2866971"/>
              <a:ext cx="6300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0.5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7E71DC3-91B0-4724-ACA2-BA36935E2C6B}"/>
                </a:ext>
              </a:extLst>
            </p:cNvPr>
            <p:cNvSpPr txBox="1"/>
            <p:nvPr/>
          </p:nvSpPr>
          <p:spPr>
            <a:xfrm>
              <a:off x="10888801" y="2299667"/>
              <a:ext cx="7532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0.25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C820C23-451D-4B87-8A2B-2684BE022EE2}"/>
                  </a:ext>
                </a:extLst>
              </p:cNvPr>
              <p:cNvSpPr txBox="1"/>
              <p:nvPr/>
            </p:nvSpPr>
            <p:spPr>
              <a:xfrm>
                <a:off x="448813" y="5542499"/>
                <a:ext cx="4588500" cy="10869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𝑉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limLow>
                      <m:limLow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kumimoji="0" lang="en-US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E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max</m:t>
                        </m:r>
                      </m:e>
                      <m:li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𝑎</m:t>
                        </m:r>
                      </m:lim>
                    </m:limLow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𝑉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′</m:t>
                        </m:r>
                      </m:e>
                    </m:d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′</m:t>
                        </m:r>
                      </m:sup>
                    </m:sSup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𝑟𝑒𝑠𝑢𝑙𝑡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C820C23-451D-4B87-8A2B-2684BE022E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813" y="5542499"/>
                <a:ext cx="4588500" cy="1086901"/>
              </a:xfrm>
              <a:prstGeom prst="rect">
                <a:avLst/>
              </a:prstGeom>
              <a:blipFill>
                <a:blip r:embed="rId6"/>
                <a:stretch>
                  <a:fillRect t="-559" b="-10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7277F459-627C-4BF4-A492-FFD6B8956A25}"/>
              </a:ext>
            </a:extLst>
          </p:cNvPr>
          <p:cNvSpPr txBox="1"/>
          <p:nvPr/>
        </p:nvSpPr>
        <p:spPr>
          <a:xfrm>
            <a:off x="445464" y="4800600"/>
            <a:ext cx="3467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Max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node notation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78B2438-B047-46A2-A6CD-9BD059772167}"/>
              </a:ext>
            </a:extLst>
          </p:cNvPr>
          <p:cNvSpPr txBox="1"/>
          <p:nvPr/>
        </p:nvSpPr>
        <p:spPr>
          <a:xfrm>
            <a:off x="6162050" y="4804716"/>
            <a:ext cx="5039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Chance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node notation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B04D368-697B-4960-9920-477F8BA00507}"/>
                  </a:ext>
                </a:extLst>
              </p:cNvPr>
              <p:cNvSpPr txBox="1"/>
              <p:nvPr/>
            </p:nvSpPr>
            <p:spPr>
              <a:xfrm>
                <a:off x="6162050" y="5513178"/>
                <a:ext cx="135787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𝑉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B04D368-697B-4960-9920-477F8BA00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050" y="5513178"/>
                <a:ext cx="1357871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BBC95C2-03B7-4A49-BF00-5865B7E53BC6}"/>
                  </a:ext>
                </a:extLst>
              </p:cNvPr>
              <p:cNvSpPr txBox="1"/>
              <p:nvPr/>
            </p:nvSpPr>
            <p:spPr>
              <a:xfrm>
                <a:off x="7315200" y="5262924"/>
                <a:ext cx="2524217" cy="11378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𝑉</m:t>
                          </m:r>
                          <m:d>
                            <m:d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BBC95C2-03B7-4A49-BF00-5865B7E53B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0" y="5262924"/>
                <a:ext cx="2524217" cy="11378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6CCDD45-3207-4A75-9E5A-B5B86F43567A}"/>
                  </a:ext>
                </a:extLst>
              </p14:cNvPr>
              <p14:cNvContentPartPr/>
              <p14:nvPr/>
            </p14:nvContentPartPr>
            <p14:xfrm>
              <a:off x="8718675" y="1520091"/>
              <a:ext cx="5940" cy="1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6CCDD45-3207-4A75-9E5A-B5B86F43567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714355" y="1515591"/>
                <a:ext cx="1476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799C2C72-6407-4F30-A361-782F2DAB65FF}"/>
              </a:ext>
            </a:extLst>
          </p:cNvPr>
          <p:cNvSpPr txBox="1"/>
          <p:nvPr/>
        </p:nvSpPr>
        <p:spPr>
          <a:xfrm>
            <a:off x="552099" y="6490869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194214966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1295400"/>
            <a:ext cx="456266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Expectimax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tree search: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Which action do we choose?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A: Left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B: Center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C: Right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D: Eight</a:t>
            </a:r>
          </a:p>
        </p:txBody>
      </p:sp>
      <p:sp>
        <p:nvSpPr>
          <p:cNvPr id="26" name="Triangle 25">
            <a:extLst>
              <a:ext uri="{FF2B5EF4-FFF2-40B4-BE49-F238E27FC236}">
                <a16:creationId xmlns:a16="http://schemas.microsoft.com/office/drawing/2014/main" id="{DBA493AA-B626-475F-B93A-9D2E9933565D}"/>
              </a:ext>
            </a:extLst>
          </p:cNvPr>
          <p:cNvSpPr/>
          <p:nvPr/>
        </p:nvSpPr>
        <p:spPr>
          <a:xfrm>
            <a:off x="7277249" y="1480378"/>
            <a:ext cx="659157" cy="554119"/>
          </a:xfrm>
          <a:prstGeom prst="triangle">
            <a:avLst/>
          </a:prstGeom>
          <a:solidFill>
            <a:srgbClr val="0000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AB3CB9A-3253-4BDC-B74C-0D82C92F95BD}"/>
              </a:ext>
            </a:extLst>
          </p:cNvPr>
          <p:cNvCxnSpPr>
            <a:cxnSpLocks/>
            <a:stCxn id="26" idx="3"/>
            <a:endCxn id="40" idx="0"/>
          </p:cNvCxnSpPr>
          <p:nvPr/>
        </p:nvCxnSpPr>
        <p:spPr>
          <a:xfrm flipH="1">
            <a:off x="3959908" y="2034497"/>
            <a:ext cx="3646920" cy="139293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7AEF145-1F86-4BFE-A30C-1395B6B94E34}"/>
              </a:ext>
            </a:extLst>
          </p:cNvPr>
          <p:cNvCxnSpPr>
            <a:cxnSpLocks/>
            <a:stCxn id="26" idx="3"/>
            <a:endCxn id="41" idx="0"/>
          </p:cNvCxnSpPr>
          <p:nvPr/>
        </p:nvCxnSpPr>
        <p:spPr>
          <a:xfrm flipH="1">
            <a:off x="7597497" y="2034497"/>
            <a:ext cx="9331" cy="139293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E9A99EC-DACD-4956-BBDB-88A675528363}"/>
              </a:ext>
            </a:extLst>
          </p:cNvPr>
          <p:cNvCxnSpPr>
            <a:cxnSpLocks/>
            <a:stCxn id="40" idx="4"/>
            <a:endCxn id="66" idx="0"/>
          </p:cNvCxnSpPr>
          <p:nvPr/>
        </p:nvCxnSpPr>
        <p:spPr>
          <a:xfrm flipH="1">
            <a:off x="2512998" y="3994361"/>
            <a:ext cx="1446910" cy="207898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AD6EC79-3B93-4495-AAEB-0E18AC77EF5A}"/>
              </a:ext>
            </a:extLst>
          </p:cNvPr>
          <p:cNvCxnSpPr>
            <a:cxnSpLocks/>
            <a:stCxn id="40" idx="4"/>
            <a:endCxn id="67" idx="0"/>
          </p:cNvCxnSpPr>
          <p:nvPr/>
        </p:nvCxnSpPr>
        <p:spPr>
          <a:xfrm>
            <a:off x="3959908" y="3994361"/>
            <a:ext cx="16565" cy="206991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CFEDE89-EB09-4172-A0BB-CFBDB0D49DBB}"/>
              </a:ext>
            </a:extLst>
          </p:cNvPr>
          <p:cNvCxnSpPr>
            <a:cxnSpLocks/>
            <a:stCxn id="41" idx="4"/>
            <a:endCxn id="68" idx="0"/>
          </p:cNvCxnSpPr>
          <p:nvPr/>
        </p:nvCxnSpPr>
        <p:spPr>
          <a:xfrm flipH="1">
            <a:off x="7001424" y="3994361"/>
            <a:ext cx="596073" cy="206735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989533B-2C8A-4416-BE4C-CAE8F73D95C8}"/>
              </a:ext>
            </a:extLst>
          </p:cNvPr>
          <p:cNvCxnSpPr>
            <a:cxnSpLocks/>
            <a:stCxn id="41" idx="4"/>
            <a:endCxn id="69" idx="0"/>
          </p:cNvCxnSpPr>
          <p:nvPr/>
        </p:nvCxnSpPr>
        <p:spPr>
          <a:xfrm>
            <a:off x="7597497" y="3994361"/>
            <a:ext cx="786995" cy="206735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3741514E-8ABC-4850-A8E7-C9088800D341}"/>
              </a:ext>
            </a:extLst>
          </p:cNvPr>
          <p:cNvSpPr txBox="1"/>
          <p:nvPr/>
        </p:nvSpPr>
        <p:spPr>
          <a:xfrm>
            <a:off x="5135880" y="6061719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66BE0FA-23BC-4DC1-9248-6A3EA3FF9E3E}"/>
              </a:ext>
            </a:extLst>
          </p:cNvPr>
          <p:cNvSpPr txBox="1"/>
          <p:nvPr/>
        </p:nvSpPr>
        <p:spPr>
          <a:xfrm>
            <a:off x="2147238" y="6073346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7880BBC-6008-4C3A-98BF-DE78CC971DBA}"/>
              </a:ext>
            </a:extLst>
          </p:cNvPr>
          <p:cNvSpPr txBox="1"/>
          <p:nvPr/>
        </p:nvSpPr>
        <p:spPr>
          <a:xfrm>
            <a:off x="3610713" y="6064273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70C9216-B4A2-4DA4-B272-410170BAC6F0}"/>
              </a:ext>
            </a:extLst>
          </p:cNvPr>
          <p:cNvSpPr txBox="1"/>
          <p:nvPr/>
        </p:nvSpPr>
        <p:spPr>
          <a:xfrm>
            <a:off x="6635664" y="6061719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87254E2-CC8A-433B-B554-23FBC564D55C}"/>
              </a:ext>
            </a:extLst>
          </p:cNvPr>
          <p:cNvSpPr txBox="1"/>
          <p:nvPr/>
        </p:nvSpPr>
        <p:spPr>
          <a:xfrm>
            <a:off x="8018732" y="6061719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1F050E6-C578-4B14-BD08-E6C6DC63C5DC}"/>
              </a:ext>
            </a:extLst>
          </p:cNvPr>
          <p:cNvSpPr txBox="1"/>
          <p:nvPr/>
        </p:nvSpPr>
        <p:spPr>
          <a:xfrm>
            <a:off x="9598458" y="6050692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3C84CF7-7D6F-4DA3-B4F3-B862A2C733CF}"/>
              </a:ext>
            </a:extLst>
          </p:cNvPr>
          <p:cNvSpPr txBox="1"/>
          <p:nvPr/>
        </p:nvSpPr>
        <p:spPr>
          <a:xfrm>
            <a:off x="10986439" y="6066327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6A50673-94BC-4AF5-96E7-6A62273421C6}"/>
              </a:ext>
            </a:extLst>
          </p:cNvPr>
          <p:cNvSpPr>
            <a:spLocks noChangeAspect="1"/>
          </p:cNvSpPr>
          <p:nvPr/>
        </p:nvSpPr>
        <p:spPr>
          <a:xfrm>
            <a:off x="3677459" y="3427433"/>
            <a:ext cx="564898" cy="56692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A5DE607-2D8D-4DEB-BE06-7F4B564E51FA}"/>
              </a:ext>
            </a:extLst>
          </p:cNvPr>
          <p:cNvSpPr>
            <a:spLocks noChangeAspect="1"/>
          </p:cNvSpPr>
          <p:nvPr/>
        </p:nvSpPr>
        <p:spPr>
          <a:xfrm>
            <a:off x="7315048" y="3427433"/>
            <a:ext cx="564898" cy="56692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88BC0AB-B1FA-4D40-8FDA-89F6D0A23042}"/>
              </a:ext>
            </a:extLst>
          </p:cNvPr>
          <p:cNvCxnSpPr>
            <a:cxnSpLocks/>
            <a:stCxn id="40" idx="4"/>
            <a:endCxn id="65" idx="0"/>
          </p:cNvCxnSpPr>
          <p:nvPr/>
        </p:nvCxnSpPr>
        <p:spPr>
          <a:xfrm>
            <a:off x="3959908" y="3994361"/>
            <a:ext cx="1541732" cy="206735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55462C99-B618-48B0-9252-60C4E9DD489C}"/>
              </a:ext>
            </a:extLst>
          </p:cNvPr>
          <p:cNvCxnSpPr>
            <a:cxnSpLocks/>
            <a:stCxn id="74" idx="4"/>
            <a:endCxn id="71" idx="0"/>
          </p:cNvCxnSpPr>
          <p:nvPr/>
        </p:nvCxnSpPr>
        <p:spPr>
          <a:xfrm flipH="1">
            <a:off x="9964218" y="4013029"/>
            <a:ext cx="591435" cy="203766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B36F8E3C-4B33-454B-A6E0-965E7BE70AF4}"/>
              </a:ext>
            </a:extLst>
          </p:cNvPr>
          <p:cNvCxnSpPr>
            <a:cxnSpLocks/>
            <a:stCxn id="74" idx="4"/>
            <a:endCxn id="88" idx="0"/>
          </p:cNvCxnSpPr>
          <p:nvPr/>
        </p:nvCxnSpPr>
        <p:spPr>
          <a:xfrm>
            <a:off x="10555653" y="4013029"/>
            <a:ext cx="796546" cy="205329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val 73">
            <a:extLst>
              <a:ext uri="{FF2B5EF4-FFF2-40B4-BE49-F238E27FC236}">
                <a16:creationId xmlns:a16="http://schemas.microsoft.com/office/drawing/2014/main" id="{39F11586-D8F6-4BA8-9525-D690697C8E67}"/>
              </a:ext>
            </a:extLst>
          </p:cNvPr>
          <p:cNvSpPr>
            <a:spLocks noChangeAspect="1"/>
          </p:cNvSpPr>
          <p:nvPr/>
        </p:nvSpPr>
        <p:spPr>
          <a:xfrm>
            <a:off x="10273204" y="3446101"/>
            <a:ext cx="564898" cy="56692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A56AA2DB-AAC2-4A0D-BCA2-0D04DA43FE6F}"/>
              </a:ext>
            </a:extLst>
          </p:cNvPr>
          <p:cNvCxnSpPr>
            <a:cxnSpLocks/>
            <a:stCxn id="26" idx="3"/>
            <a:endCxn id="74" idx="0"/>
          </p:cNvCxnSpPr>
          <p:nvPr/>
        </p:nvCxnSpPr>
        <p:spPr>
          <a:xfrm>
            <a:off x="7606828" y="2034497"/>
            <a:ext cx="2948825" cy="141160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E4015D73-284A-45FF-9C88-345773413582}"/>
              </a:ext>
            </a:extLst>
          </p:cNvPr>
          <p:cNvSpPr txBox="1"/>
          <p:nvPr/>
        </p:nvSpPr>
        <p:spPr>
          <a:xfrm>
            <a:off x="2309019" y="4487787"/>
            <a:ext cx="102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1/4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68E7106-2A7D-432E-B254-E060EA4249BC}"/>
              </a:ext>
            </a:extLst>
          </p:cNvPr>
          <p:cNvSpPr txBox="1"/>
          <p:nvPr/>
        </p:nvSpPr>
        <p:spPr>
          <a:xfrm>
            <a:off x="3181797" y="5124218"/>
            <a:ext cx="102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1/4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B49548D-AC1D-40EF-BA8D-3E483E3860F7}"/>
              </a:ext>
            </a:extLst>
          </p:cNvPr>
          <p:cNvSpPr txBox="1"/>
          <p:nvPr/>
        </p:nvSpPr>
        <p:spPr>
          <a:xfrm>
            <a:off x="4694825" y="4490390"/>
            <a:ext cx="102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1/2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22700EA-C9CB-4EC6-B06A-F612CEECE4EE}"/>
              </a:ext>
            </a:extLst>
          </p:cNvPr>
          <p:cNvSpPr txBox="1"/>
          <p:nvPr/>
        </p:nvSpPr>
        <p:spPr>
          <a:xfrm>
            <a:off x="6489513" y="4487787"/>
            <a:ext cx="102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1/2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36663E2-734C-4588-A0A9-82EF676DD60E}"/>
              </a:ext>
            </a:extLst>
          </p:cNvPr>
          <p:cNvSpPr txBox="1"/>
          <p:nvPr/>
        </p:nvSpPr>
        <p:spPr>
          <a:xfrm>
            <a:off x="8000890" y="4486039"/>
            <a:ext cx="102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1/2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753DAA9-94DF-44D1-9243-28BD971D201F}"/>
              </a:ext>
            </a:extLst>
          </p:cNvPr>
          <p:cNvSpPr txBox="1"/>
          <p:nvPr/>
        </p:nvSpPr>
        <p:spPr>
          <a:xfrm>
            <a:off x="9428105" y="4486039"/>
            <a:ext cx="102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1/3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AD75BAD-D7DA-473D-A612-F2E89D949E67}"/>
              </a:ext>
            </a:extLst>
          </p:cNvPr>
          <p:cNvSpPr txBox="1"/>
          <p:nvPr/>
        </p:nvSpPr>
        <p:spPr>
          <a:xfrm>
            <a:off x="10939482" y="4484291"/>
            <a:ext cx="102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2/3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B997918-0A76-4667-9775-7B8C2CF963AC}"/>
              </a:ext>
            </a:extLst>
          </p:cNvPr>
          <p:cNvSpPr txBox="1"/>
          <p:nvPr/>
        </p:nvSpPr>
        <p:spPr>
          <a:xfrm>
            <a:off x="4286248" y="2384831"/>
            <a:ext cx="1028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Left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CC0754B-5FA3-4363-B58C-CFBA444D823D}"/>
              </a:ext>
            </a:extLst>
          </p:cNvPr>
          <p:cNvSpPr txBox="1"/>
          <p:nvPr/>
        </p:nvSpPr>
        <p:spPr>
          <a:xfrm>
            <a:off x="6127095" y="2726561"/>
            <a:ext cx="1501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Center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9740831-FA06-44D1-B9EA-1C6BAB50FD6A}"/>
              </a:ext>
            </a:extLst>
          </p:cNvPr>
          <p:cNvSpPr txBox="1"/>
          <p:nvPr/>
        </p:nvSpPr>
        <p:spPr>
          <a:xfrm>
            <a:off x="9598458" y="2428285"/>
            <a:ext cx="1501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Right</a:t>
            </a:r>
          </a:p>
        </p:txBody>
      </p:sp>
    </p:spTree>
    <p:extLst>
      <p:ext uri="{BB962C8B-B14F-4D97-AF65-F5344CB8AC3E}">
        <p14:creationId xmlns:p14="http://schemas.microsoft.com/office/powerpoint/2010/main" val="642502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1295400"/>
            <a:ext cx="456266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Expectimax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tree search: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E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Which action do we choose?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A: Left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B: Center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C: Right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D: Eight</a:t>
            </a:r>
          </a:p>
        </p:txBody>
      </p:sp>
      <p:sp>
        <p:nvSpPr>
          <p:cNvPr id="26" name="Triangle 25">
            <a:extLst>
              <a:ext uri="{FF2B5EF4-FFF2-40B4-BE49-F238E27FC236}">
                <a16:creationId xmlns:a16="http://schemas.microsoft.com/office/drawing/2014/main" id="{DBA493AA-B626-475F-B93A-9D2E9933565D}"/>
              </a:ext>
            </a:extLst>
          </p:cNvPr>
          <p:cNvSpPr/>
          <p:nvPr/>
        </p:nvSpPr>
        <p:spPr>
          <a:xfrm>
            <a:off x="7277249" y="1480378"/>
            <a:ext cx="659157" cy="554119"/>
          </a:xfrm>
          <a:prstGeom prst="triangle">
            <a:avLst/>
          </a:prstGeom>
          <a:solidFill>
            <a:srgbClr val="0000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AB3CB9A-3253-4BDC-B74C-0D82C92F95BD}"/>
              </a:ext>
            </a:extLst>
          </p:cNvPr>
          <p:cNvCxnSpPr>
            <a:cxnSpLocks/>
            <a:stCxn id="26" idx="3"/>
            <a:endCxn id="40" idx="0"/>
          </p:cNvCxnSpPr>
          <p:nvPr/>
        </p:nvCxnSpPr>
        <p:spPr>
          <a:xfrm flipH="1">
            <a:off x="3959908" y="2034497"/>
            <a:ext cx="3646920" cy="139293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7AEF145-1F86-4BFE-A30C-1395B6B94E34}"/>
              </a:ext>
            </a:extLst>
          </p:cNvPr>
          <p:cNvCxnSpPr>
            <a:cxnSpLocks/>
            <a:stCxn id="26" idx="3"/>
            <a:endCxn id="41" idx="0"/>
          </p:cNvCxnSpPr>
          <p:nvPr/>
        </p:nvCxnSpPr>
        <p:spPr>
          <a:xfrm flipH="1">
            <a:off x="7597497" y="2034497"/>
            <a:ext cx="9331" cy="139293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E9A99EC-DACD-4956-BBDB-88A675528363}"/>
              </a:ext>
            </a:extLst>
          </p:cNvPr>
          <p:cNvCxnSpPr>
            <a:cxnSpLocks/>
            <a:stCxn id="40" idx="4"/>
            <a:endCxn id="66" idx="0"/>
          </p:cNvCxnSpPr>
          <p:nvPr/>
        </p:nvCxnSpPr>
        <p:spPr>
          <a:xfrm flipH="1">
            <a:off x="2512998" y="3994361"/>
            <a:ext cx="1446910" cy="207898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AD6EC79-3B93-4495-AAEB-0E18AC77EF5A}"/>
              </a:ext>
            </a:extLst>
          </p:cNvPr>
          <p:cNvCxnSpPr>
            <a:cxnSpLocks/>
            <a:stCxn id="40" idx="4"/>
            <a:endCxn id="67" idx="0"/>
          </p:cNvCxnSpPr>
          <p:nvPr/>
        </p:nvCxnSpPr>
        <p:spPr>
          <a:xfrm>
            <a:off x="3959908" y="3994361"/>
            <a:ext cx="16565" cy="206991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CFEDE89-EB09-4172-A0BB-CFBDB0D49DBB}"/>
              </a:ext>
            </a:extLst>
          </p:cNvPr>
          <p:cNvCxnSpPr>
            <a:cxnSpLocks/>
            <a:stCxn id="41" idx="4"/>
            <a:endCxn id="68" idx="0"/>
          </p:cNvCxnSpPr>
          <p:nvPr/>
        </p:nvCxnSpPr>
        <p:spPr>
          <a:xfrm flipH="1">
            <a:off x="7001424" y="3994361"/>
            <a:ext cx="596073" cy="206735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989533B-2C8A-4416-BE4C-CAE8F73D95C8}"/>
              </a:ext>
            </a:extLst>
          </p:cNvPr>
          <p:cNvCxnSpPr>
            <a:cxnSpLocks/>
            <a:stCxn id="41" idx="4"/>
            <a:endCxn id="69" idx="0"/>
          </p:cNvCxnSpPr>
          <p:nvPr/>
        </p:nvCxnSpPr>
        <p:spPr>
          <a:xfrm>
            <a:off x="7597497" y="3994361"/>
            <a:ext cx="786995" cy="206735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3741514E-8ABC-4850-A8E7-C9088800D341}"/>
              </a:ext>
            </a:extLst>
          </p:cNvPr>
          <p:cNvSpPr txBox="1"/>
          <p:nvPr/>
        </p:nvSpPr>
        <p:spPr>
          <a:xfrm>
            <a:off x="5135880" y="6061719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66BE0FA-23BC-4DC1-9248-6A3EA3FF9E3E}"/>
              </a:ext>
            </a:extLst>
          </p:cNvPr>
          <p:cNvSpPr txBox="1"/>
          <p:nvPr/>
        </p:nvSpPr>
        <p:spPr>
          <a:xfrm>
            <a:off x="2147238" y="6073346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7880BBC-6008-4C3A-98BF-DE78CC971DBA}"/>
              </a:ext>
            </a:extLst>
          </p:cNvPr>
          <p:cNvSpPr txBox="1"/>
          <p:nvPr/>
        </p:nvSpPr>
        <p:spPr>
          <a:xfrm>
            <a:off x="3610713" y="6064273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70C9216-B4A2-4DA4-B272-410170BAC6F0}"/>
              </a:ext>
            </a:extLst>
          </p:cNvPr>
          <p:cNvSpPr txBox="1"/>
          <p:nvPr/>
        </p:nvSpPr>
        <p:spPr>
          <a:xfrm>
            <a:off x="6635664" y="6061719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87254E2-CC8A-433B-B554-23FBC564D55C}"/>
              </a:ext>
            </a:extLst>
          </p:cNvPr>
          <p:cNvSpPr txBox="1"/>
          <p:nvPr/>
        </p:nvSpPr>
        <p:spPr>
          <a:xfrm>
            <a:off x="8018732" y="6061719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1F050E6-C578-4B14-BD08-E6C6DC63C5DC}"/>
              </a:ext>
            </a:extLst>
          </p:cNvPr>
          <p:cNvSpPr txBox="1"/>
          <p:nvPr/>
        </p:nvSpPr>
        <p:spPr>
          <a:xfrm>
            <a:off x="9598458" y="6050692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3C84CF7-7D6F-4DA3-B4F3-B862A2C733CF}"/>
              </a:ext>
            </a:extLst>
          </p:cNvPr>
          <p:cNvSpPr txBox="1"/>
          <p:nvPr/>
        </p:nvSpPr>
        <p:spPr>
          <a:xfrm>
            <a:off x="10986439" y="6066327"/>
            <a:ext cx="731520" cy="523220"/>
          </a:xfrm>
          <a:prstGeom prst="rect">
            <a:avLst/>
          </a:prstGeom>
          <a:solidFill>
            <a:srgbClr val="E8D1FF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226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6A50673-94BC-4AF5-96E7-6A62273421C6}"/>
              </a:ext>
            </a:extLst>
          </p:cNvPr>
          <p:cNvSpPr>
            <a:spLocks noChangeAspect="1"/>
          </p:cNvSpPr>
          <p:nvPr/>
        </p:nvSpPr>
        <p:spPr>
          <a:xfrm>
            <a:off x="3677459" y="3427433"/>
            <a:ext cx="564898" cy="56692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A5DE607-2D8D-4DEB-BE06-7F4B564E51FA}"/>
              </a:ext>
            </a:extLst>
          </p:cNvPr>
          <p:cNvSpPr>
            <a:spLocks noChangeAspect="1"/>
          </p:cNvSpPr>
          <p:nvPr/>
        </p:nvSpPr>
        <p:spPr>
          <a:xfrm>
            <a:off x="7315048" y="3427433"/>
            <a:ext cx="564898" cy="56692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88BC0AB-B1FA-4D40-8FDA-89F6D0A23042}"/>
              </a:ext>
            </a:extLst>
          </p:cNvPr>
          <p:cNvCxnSpPr>
            <a:cxnSpLocks/>
            <a:stCxn id="40" idx="4"/>
            <a:endCxn id="65" idx="0"/>
          </p:cNvCxnSpPr>
          <p:nvPr/>
        </p:nvCxnSpPr>
        <p:spPr>
          <a:xfrm>
            <a:off x="3959908" y="3994361"/>
            <a:ext cx="1541732" cy="206735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55462C99-B618-48B0-9252-60C4E9DD489C}"/>
              </a:ext>
            </a:extLst>
          </p:cNvPr>
          <p:cNvCxnSpPr>
            <a:cxnSpLocks/>
            <a:stCxn id="74" idx="4"/>
            <a:endCxn id="71" idx="0"/>
          </p:cNvCxnSpPr>
          <p:nvPr/>
        </p:nvCxnSpPr>
        <p:spPr>
          <a:xfrm flipH="1">
            <a:off x="9964218" y="4013029"/>
            <a:ext cx="591435" cy="203766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B36F8E3C-4B33-454B-A6E0-965E7BE70AF4}"/>
              </a:ext>
            </a:extLst>
          </p:cNvPr>
          <p:cNvCxnSpPr>
            <a:cxnSpLocks/>
            <a:stCxn id="74" idx="4"/>
            <a:endCxn id="88" idx="0"/>
          </p:cNvCxnSpPr>
          <p:nvPr/>
        </p:nvCxnSpPr>
        <p:spPr>
          <a:xfrm>
            <a:off x="10555653" y="4013029"/>
            <a:ext cx="796546" cy="205329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val 73">
            <a:extLst>
              <a:ext uri="{FF2B5EF4-FFF2-40B4-BE49-F238E27FC236}">
                <a16:creationId xmlns:a16="http://schemas.microsoft.com/office/drawing/2014/main" id="{39F11586-D8F6-4BA8-9525-D690697C8E67}"/>
              </a:ext>
            </a:extLst>
          </p:cNvPr>
          <p:cNvSpPr>
            <a:spLocks noChangeAspect="1"/>
          </p:cNvSpPr>
          <p:nvPr/>
        </p:nvSpPr>
        <p:spPr>
          <a:xfrm>
            <a:off x="10273204" y="3446101"/>
            <a:ext cx="564898" cy="56692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A56AA2DB-AAC2-4A0D-BCA2-0D04DA43FE6F}"/>
              </a:ext>
            </a:extLst>
          </p:cNvPr>
          <p:cNvCxnSpPr>
            <a:cxnSpLocks/>
            <a:stCxn id="26" idx="3"/>
            <a:endCxn id="74" idx="0"/>
          </p:cNvCxnSpPr>
          <p:nvPr/>
        </p:nvCxnSpPr>
        <p:spPr>
          <a:xfrm>
            <a:off x="7606828" y="2034497"/>
            <a:ext cx="2948825" cy="141160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E4015D73-284A-45FF-9C88-345773413582}"/>
              </a:ext>
            </a:extLst>
          </p:cNvPr>
          <p:cNvSpPr txBox="1"/>
          <p:nvPr/>
        </p:nvSpPr>
        <p:spPr>
          <a:xfrm>
            <a:off x="2309019" y="4487787"/>
            <a:ext cx="102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1/4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68E7106-2A7D-432E-B254-E060EA4249BC}"/>
              </a:ext>
            </a:extLst>
          </p:cNvPr>
          <p:cNvSpPr txBox="1"/>
          <p:nvPr/>
        </p:nvSpPr>
        <p:spPr>
          <a:xfrm>
            <a:off x="3181797" y="5124218"/>
            <a:ext cx="102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1/4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B49548D-AC1D-40EF-BA8D-3E483E3860F7}"/>
              </a:ext>
            </a:extLst>
          </p:cNvPr>
          <p:cNvSpPr txBox="1"/>
          <p:nvPr/>
        </p:nvSpPr>
        <p:spPr>
          <a:xfrm>
            <a:off x="4694825" y="4490390"/>
            <a:ext cx="102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1/2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22700EA-C9CB-4EC6-B06A-F612CEECE4EE}"/>
              </a:ext>
            </a:extLst>
          </p:cNvPr>
          <p:cNvSpPr txBox="1"/>
          <p:nvPr/>
        </p:nvSpPr>
        <p:spPr>
          <a:xfrm>
            <a:off x="6489513" y="4487787"/>
            <a:ext cx="102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1/2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36663E2-734C-4588-A0A9-82EF676DD60E}"/>
              </a:ext>
            </a:extLst>
          </p:cNvPr>
          <p:cNvSpPr txBox="1"/>
          <p:nvPr/>
        </p:nvSpPr>
        <p:spPr>
          <a:xfrm>
            <a:off x="8000890" y="4486039"/>
            <a:ext cx="102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1/2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753DAA9-94DF-44D1-9243-28BD971D201F}"/>
              </a:ext>
            </a:extLst>
          </p:cNvPr>
          <p:cNvSpPr txBox="1"/>
          <p:nvPr/>
        </p:nvSpPr>
        <p:spPr>
          <a:xfrm>
            <a:off x="9428105" y="4486039"/>
            <a:ext cx="102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1/3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AD75BAD-D7DA-473D-A612-F2E89D949E67}"/>
              </a:ext>
            </a:extLst>
          </p:cNvPr>
          <p:cNvSpPr txBox="1"/>
          <p:nvPr/>
        </p:nvSpPr>
        <p:spPr>
          <a:xfrm>
            <a:off x="10939482" y="4484291"/>
            <a:ext cx="1023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2/3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B997918-0A76-4667-9775-7B8C2CF963AC}"/>
              </a:ext>
            </a:extLst>
          </p:cNvPr>
          <p:cNvSpPr txBox="1"/>
          <p:nvPr/>
        </p:nvSpPr>
        <p:spPr>
          <a:xfrm>
            <a:off x="4286248" y="2384831"/>
            <a:ext cx="1028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Left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CC0754B-5FA3-4363-B58C-CFBA444D823D}"/>
              </a:ext>
            </a:extLst>
          </p:cNvPr>
          <p:cNvSpPr txBox="1"/>
          <p:nvPr/>
        </p:nvSpPr>
        <p:spPr>
          <a:xfrm>
            <a:off x="6127095" y="2726561"/>
            <a:ext cx="1501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Center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9740831-FA06-44D1-B9EA-1C6BAB50FD6A}"/>
              </a:ext>
            </a:extLst>
          </p:cNvPr>
          <p:cNvSpPr txBox="1"/>
          <p:nvPr/>
        </p:nvSpPr>
        <p:spPr>
          <a:xfrm>
            <a:off x="9598458" y="2428285"/>
            <a:ext cx="1501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Right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917ADEA-7610-4820-9534-05AC468A409C}"/>
              </a:ext>
            </a:extLst>
          </p:cNvPr>
          <p:cNvSpPr txBox="1"/>
          <p:nvPr/>
        </p:nvSpPr>
        <p:spPr>
          <a:xfrm>
            <a:off x="6214428" y="3465951"/>
            <a:ext cx="1348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4+3=7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F2D55B2-8B09-4EEF-A647-42A9240F13AA}"/>
              </a:ext>
            </a:extLst>
          </p:cNvPr>
          <p:cNvSpPr txBox="1"/>
          <p:nvPr/>
        </p:nvSpPr>
        <p:spPr>
          <a:xfrm>
            <a:off x="2210022" y="3465951"/>
            <a:ext cx="1743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3+2+2=7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2AE99C4-7402-42DF-92C5-D01702387ECD}"/>
              </a:ext>
            </a:extLst>
          </p:cNvPr>
          <p:cNvSpPr txBox="1"/>
          <p:nvPr/>
        </p:nvSpPr>
        <p:spPr>
          <a:xfrm>
            <a:off x="9094537" y="3449892"/>
            <a:ext cx="1348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4+4=8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A5E324D-D81B-4CC2-9C15-DD1D5F6BBFCC}"/>
              </a:ext>
            </a:extLst>
          </p:cNvPr>
          <p:cNvSpPr txBox="1"/>
          <p:nvPr/>
        </p:nvSpPr>
        <p:spPr>
          <a:xfrm>
            <a:off x="7955889" y="1300261"/>
            <a:ext cx="1348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8, Right</a:t>
            </a:r>
          </a:p>
        </p:txBody>
      </p:sp>
    </p:spTree>
    <p:extLst>
      <p:ext uri="{BB962C8B-B14F-4D97-AF65-F5344CB8AC3E}">
        <p14:creationId xmlns:p14="http://schemas.microsoft.com/office/powerpoint/2010/main" val="21834266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626F386-8E5E-437A-A0D7-F4154A931F82}"/>
              </a:ext>
            </a:extLst>
          </p:cNvPr>
          <p:cNvGrpSpPr/>
          <p:nvPr/>
        </p:nvGrpSpPr>
        <p:grpSpPr>
          <a:xfrm>
            <a:off x="1087731" y="1975631"/>
            <a:ext cx="3909114" cy="3318457"/>
            <a:chOff x="1087731" y="1975631"/>
            <a:chExt cx="3909114" cy="331845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70EF4B0-F0F0-448A-A0DC-7EF88211F0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3800" y="3276600"/>
              <a:ext cx="564898" cy="566928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riangle 25">
              <a:extLst>
                <a:ext uri="{FF2B5EF4-FFF2-40B4-BE49-F238E27FC236}">
                  <a16:creationId xmlns:a16="http://schemas.microsoft.com/office/drawing/2014/main" id="{A9946AC6-9C96-48CA-92A8-0C04BB91927F}"/>
                </a:ext>
              </a:extLst>
            </p:cNvPr>
            <p:cNvSpPr/>
            <p:nvPr/>
          </p:nvSpPr>
          <p:spPr>
            <a:xfrm>
              <a:off x="2685504" y="1975631"/>
              <a:ext cx="659157" cy="554119"/>
            </a:xfrm>
            <a:prstGeom prst="triangl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508A63A-D035-4C6E-A237-803C91404207}"/>
                </a:ext>
              </a:extLst>
            </p:cNvPr>
            <p:cNvCxnSpPr>
              <a:cxnSpLocks/>
              <a:stCxn id="13" idx="3"/>
              <a:endCxn id="20" idx="0"/>
            </p:cNvCxnSpPr>
            <p:nvPr/>
          </p:nvCxnSpPr>
          <p:spPr>
            <a:xfrm flipH="1">
              <a:off x="2002132" y="2529750"/>
              <a:ext cx="1012951" cy="74044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BACA4C4-8346-48A2-ACE9-E330C9C02075}"/>
                </a:ext>
              </a:extLst>
            </p:cNvPr>
            <p:cNvCxnSpPr>
              <a:cxnSpLocks/>
              <a:stCxn id="13" idx="3"/>
              <a:endCxn id="11" idx="0"/>
            </p:cNvCxnSpPr>
            <p:nvPr/>
          </p:nvCxnSpPr>
          <p:spPr>
            <a:xfrm>
              <a:off x="3015083" y="2529750"/>
              <a:ext cx="1001166" cy="74685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4B61578-53ED-4564-BA3C-FF6C2CB65C3A}"/>
                </a:ext>
              </a:extLst>
            </p:cNvPr>
            <p:cNvCxnSpPr>
              <a:cxnSpLocks/>
              <a:stCxn id="20" idx="4"/>
              <a:endCxn id="21" idx="0"/>
            </p:cNvCxnSpPr>
            <p:nvPr/>
          </p:nvCxnSpPr>
          <p:spPr>
            <a:xfrm flipH="1">
              <a:off x="1417310" y="3837124"/>
              <a:ext cx="584822" cy="90242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CC3813C-98EC-4062-B027-54137621391B}"/>
                </a:ext>
              </a:extLst>
            </p:cNvPr>
            <p:cNvCxnSpPr>
              <a:cxnSpLocks/>
              <a:stCxn id="20" idx="4"/>
              <a:endCxn id="22" idx="0"/>
            </p:cNvCxnSpPr>
            <p:nvPr/>
          </p:nvCxnSpPr>
          <p:spPr>
            <a:xfrm>
              <a:off x="2002132" y="3837124"/>
              <a:ext cx="531535" cy="90242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14A1B16-D0DB-4F12-AE4D-B03470FAD04C}"/>
                </a:ext>
              </a:extLst>
            </p:cNvPr>
            <p:cNvCxnSpPr>
              <a:cxnSpLocks/>
              <a:stCxn id="11" idx="4"/>
              <a:endCxn id="23" idx="0"/>
            </p:cNvCxnSpPr>
            <p:nvPr/>
          </p:nvCxnSpPr>
          <p:spPr>
            <a:xfrm flipH="1">
              <a:off x="3600467" y="3843528"/>
              <a:ext cx="415782" cy="89602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D119915-7A89-431F-B7B5-415677748D0D}"/>
                </a:ext>
              </a:extLst>
            </p:cNvPr>
            <p:cNvCxnSpPr>
              <a:cxnSpLocks/>
              <a:stCxn id="11" idx="4"/>
              <a:endCxn id="24" idx="0"/>
            </p:cNvCxnSpPr>
            <p:nvPr/>
          </p:nvCxnSpPr>
          <p:spPr>
            <a:xfrm>
              <a:off x="4016249" y="3843528"/>
              <a:ext cx="651018" cy="89644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8814C4F-7A2D-4FDF-9A3F-12B00D3FCB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19683" y="3270196"/>
              <a:ext cx="564898" cy="566928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riangle 25">
              <a:extLst>
                <a:ext uri="{FF2B5EF4-FFF2-40B4-BE49-F238E27FC236}">
                  <a16:creationId xmlns:a16="http://schemas.microsoft.com/office/drawing/2014/main" id="{0F085875-48DA-48AD-8153-AEC58D8C1D96}"/>
                </a:ext>
              </a:extLst>
            </p:cNvPr>
            <p:cNvSpPr/>
            <p:nvPr/>
          </p:nvSpPr>
          <p:spPr>
            <a:xfrm>
              <a:off x="1087731" y="4739551"/>
              <a:ext cx="659157" cy="554119"/>
            </a:xfrm>
            <a:prstGeom prst="triangl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riangle 25">
              <a:extLst>
                <a:ext uri="{FF2B5EF4-FFF2-40B4-BE49-F238E27FC236}">
                  <a16:creationId xmlns:a16="http://schemas.microsoft.com/office/drawing/2014/main" id="{6E7F15FA-DD8E-48AE-8AF3-631B385DE55C}"/>
                </a:ext>
              </a:extLst>
            </p:cNvPr>
            <p:cNvSpPr/>
            <p:nvPr/>
          </p:nvSpPr>
          <p:spPr>
            <a:xfrm>
              <a:off x="2204088" y="4739550"/>
              <a:ext cx="659157" cy="554119"/>
            </a:xfrm>
            <a:prstGeom prst="triangl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riangle 25">
              <a:extLst>
                <a:ext uri="{FF2B5EF4-FFF2-40B4-BE49-F238E27FC236}">
                  <a16:creationId xmlns:a16="http://schemas.microsoft.com/office/drawing/2014/main" id="{510E75C6-3157-414C-A586-BA5C84609702}"/>
                </a:ext>
              </a:extLst>
            </p:cNvPr>
            <p:cNvSpPr/>
            <p:nvPr/>
          </p:nvSpPr>
          <p:spPr>
            <a:xfrm>
              <a:off x="3270888" y="4739550"/>
              <a:ext cx="659157" cy="554119"/>
            </a:xfrm>
            <a:prstGeom prst="triangl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riangle 25">
              <a:extLst>
                <a:ext uri="{FF2B5EF4-FFF2-40B4-BE49-F238E27FC236}">
                  <a16:creationId xmlns:a16="http://schemas.microsoft.com/office/drawing/2014/main" id="{61138CAB-270A-4771-928B-4708477D7D33}"/>
                </a:ext>
              </a:extLst>
            </p:cNvPr>
            <p:cNvSpPr/>
            <p:nvPr/>
          </p:nvSpPr>
          <p:spPr>
            <a:xfrm>
              <a:off x="4337688" y="4739969"/>
              <a:ext cx="659157" cy="554119"/>
            </a:xfrm>
            <a:prstGeom prst="triangl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9C707C2-3E60-46C4-B42F-D119CA473DE8}"/>
                  </a:ext>
                </a:extLst>
              </p:cNvPr>
              <p:cNvSpPr/>
              <p:nvPr/>
            </p:nvSpPr>
            <p:spPr>
              <a:xfrm>
                <a:off x="5486400" y="1905000"/>
                <a:ext cx="5032660" cy="11378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E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𝑉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E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280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kumimoji="0" lang="en-US" sz="28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00B05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kumimoji="0" lang="en-US" sz="2800" b="0" i="1" u="none" strike="noStrike" kern="1200" cap="none" spc="0" normalizeH="0" baseline="0" noProof="0" dirty="0">
                                          <a:ln>
                                            <a:noFill/>
                                          </a:ln>
                                          <a:solidFill>
                                            <a:srgbClr val="00B05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 </m:t>
                              </m:r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kumimoji="0" lang="en-US" sz="2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kumimoji="0" lang="en-US" sz="2800" b="0" i="1" u="none" strike="noStrike" kern="1200" cap="none" spc="0" normalizeH="0" baseline="0" noProof="0" dirty="0">
                                      <a:ln>
                                        <a:noFill/>
                                      </a:ln>
                                      <a:solidFill>
                                        <a:srgbClr val="0000E8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00E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9C707C2-3E60-46C4-B42F-D119CA473D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1905000"/>
                <a:ext cx="5032660" cy="113787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>
            <a:extLst>
              <a:ext uri="{FF2B5EF4-FFF2-40B4-BE49-F238E27FC236}">
                <a16:creationId xmlns:a16="http://schemas.microsoft.com/office/drawing/2014/main" id="{1DFBE81E-13ED-45ED-9B61-DF14AE68F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Expectimax</a:t>
            </a:r>
            <a:r>
              <a:rPr lang="en-US" dirty="0"/>
              <a:t> Notation</a:t>
            </a:r>
          </a:p>
        </p:txBody>
      </p:sp>
    </p:spTree>
    <p:extLst>
      <p:ext uri="{BB962C8B-B14F-4D97-AF65-F5344CB8AC3E}">
        <p14:creationId xmlns:p14="http://schemas.microsoft.com/office/powerpoint/2010/main" val="166806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Non-Deterministic Search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95" y="1219200"/>
            <a:ext cx="6150138" cy="532765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FD0C57-F4C7-4ABD-AA73-9CD1718E6226}"/>
              </a:ext>
            </a:extLst>
          </p:cNvPr>
          <p:cNvSpPr txBox="1"/>
          <p:nvPr/>
        </p:nvSpPr>
        <p:spPr>
          <a:xfrm>
            <a:off x="552099" y="639596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ai.berkeley.edu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Grid World</a:t>
            </a:r>
          </a:p>
        </p:txBody>
      </p:sp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0735" y="1371600"/>
            <a:ext cx="4495800" cy="34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3"/>
          <p:cNvSpPr txBox="1">
            <a:spLocks noChangeArrowheads="1"/>
          </p:cNvSpPr>
          <p:nvPr/>
        </p:nvSpPr>
        <p:spPr bwMode="auto">
          <a:xfrm>
            <a:off x="228600" y="1493838"/>
            <a:ext cx="64770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E75B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 maze-like problem</a:t>
            </a:r>
          </a:p>
          <a:p>
            <a:pPr marL="800100" marR="0" lvl="1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agent lives in a grid</a:t>
            </a:r>
          </a:p>
          <a:p>
            <a:pPr marL="800100" marR="0" lvl="1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Walls block the agent’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游ゴシック" panose="020B0400000000000000" pitchFamily="34" charset="-128"/>
                <a:cs typeface="+mn-cs"/>
              </a:rPr>
              <a:t>s path</a:t>
            </a:r>
          </a:p>
          <a:p>
            <a:pPr marL="800100" marR="0" lvl="1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altLang="ja-JP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游ゴシック" panose="020B0400000000000000" pitchFamily="34" charset="-128"/>
              <a:cs typeface="+mn-cs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E75B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Noisy movement: 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 pitchFamily="34" charset="0"/>
                <a:ea typeface="游ゴシック" panose="020B0400000000000000" pitchFamily="34" charset="-128"/>
                <a:cs typeface="+mn-cs"/>
              </a:rPr>
              <a:t>actions do not always go as planned</a:t>
            </a:r>
          </a:p>
          <a:p>
            <a:pPr marL="800100" marR="0" lvl="1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E75B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80% of the time, the action North takes the agent North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(if there is no wall there)</a:t>
            </a:r>
          </a:p>
          <a:p>
            <a:pPr marL="800100" marR="0" lvl="1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E75B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10% of the time, North takes the agent West; 10% East</a:t>
            </a:r>
          </a:p>
          <a:p>
            <a:pPr marL="800100" marR="0" lvl="1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E75B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If there is a wall in the direction the agent would have been taken, the agent stays put</a:t>
            </a:r>
          </a:p>
          <a:p>
            <a:pPr marL="800100" marR="0" lvl="1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E75B5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E75B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agent receives rewards each time step</a:t>
            </a:r>
          </a:p>
          <a:p>
            <a:pPr marL="800100" marR="0" lvl="1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Small 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游ゴシック" panose="020B0400000000000000" pitchFamily="34" charset="-128"/>
                <a:cs typeface="+mn-cs"/>
              </a:rPr>
              <a:t>“living” reward each step (can be negative)</a:t>
            </a:r>
          </a:p>
          <a:p>
            <a:pPr marL="800100" marR="0" lvl="1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Big rewards come at the end (good or bad)</a:t>
            </a:r>
          </a:p>
          <a:p>
            <a:pPr marL="800100" marR="0" lvl="1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E75B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Goal: maximize sum of rewards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3135" y="1373299"/>
            <a:ext cx="4439265" cy="3197001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10800" y="3896549"/>
            <a:ext cx="457200" cy="24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67801" y="3886200"/>
            <a:ext cx="509618" cy="21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77400" y="2895600"/>
            <a:ext cx="43332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71422" y="3581400"/>
            <a:ext cx="815578" cy="762000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4E31B5B-E9A6-47B9-A587-BC9973991240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Grid World Actions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6308" y="1728787"/>
            <a:ext cx="2067596" cy="3113557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0953" y="1805405"/>
            <a:ext cx="6607647" cy="4518777"/>
          </a:xfrm>
          <a:prstGeom prst="rect">
            <a:avLst/>
          </a:prstGeom>
          <a:noFill/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14400" y="1214735"/>
            <a:ext cx="327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Deterministic Grid World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858000" y="1214735"/>
            <a:ext cx="327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Stochastic Grid World</a:t>
            </a:r>
          </a:p>
        </p:txBody>
      </p:sp>
      <p:cxnSp>
        <p:nvCxnSpPr>
          <p:cNvPr id="8" name="Straight Connector 7"/>
          <p:cNvCxnSpPr/>
          <p:nvPr/>
        </p:nvCxnSpPr>
        <p:spPr>
          <a:xfrm rot="16200000" flipH="1">
            <a:off x="2171700" y="3924301"/>
            <a:ext cx="5181600" cy="7620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4877716"/>
            <a:ext cx="2057400" cy="1442614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B76775-6671-4D67-87DB-28FCB7591188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Markov Decision Processes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93838"/>
            <a:ext cx="6553200" cy="45259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An MDP is defined by: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set of states s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set of actions 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A</a:t>
            </a:r>
            <a:endParaRPr lang="en-US" sz="2000" dirty="0">
              <a:solidFill>
                <a:srgbClr val="CC0000"/>
              </a:solidFill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transition function T(s, a, s</a:t>
            </a:r>
            <a:r>
              <a:rPr lang="en-US" altLang="ja-JP" sz="20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000" dirty="0">
              <a:ea typeface="ＭＳ Ｐゴシック" pitchFamily="34" charset="-128"/>
            </a:endParaRP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Probability that a from s leads to s’, i.e., P(s</a:t>
            </a:r>
            <a:r>
              <a:rPr lang="en-US" altLang="ja-JP" sz="1800" dirty="0">
                <a:ea typeface="ＭＳ Ｐゴシック" pitchFamily="34" charset="-128"/>
              </a:rPr>
              <a:t>’| s, a)</a:t>
            </a: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Also called the model or the dynamics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reward function R(s, a, s</a:t>
            </a:r>
            <a:r>
              <a:rPr lang="en-US" altLang="ja-JP" sz="2000" dirty="0">
                <a:solidFill>
                  <a:srgbClr val="CC0000"/>
                </a:solidFill>
                <a:ea typeface="ＭＳ Ｐゴシック" pitchFamily="34" charset="-128"/>
              </a:rPr>
              <a:t>’) </a:t>
            </a: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Sometimes just R(s) or R(s</a:t>
            </a:r>
            <a:r>
              <a:rPr lang="en-US" altLang="ja-JP" sz="1800" dirty="0">
                <a:ea typeface="ＭＳ Ｐゴシック" pitchFamily="34" charset="-128"/>
              </a:rPr>
              <a:t>’)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start state</a:t>
            </a: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Maybe 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terminal state</a:t>
            </a:r>
          </a:p>
          <a:p>
            <a:pPr lvl="1">
              <a:lnSpc>
                <a:spcPct val="80000"/>
              </a:lnSpc>
            </a:pPr>
            <a:endParaRPr lang="en-US" sz="32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MDPs are non-deterministic search problems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One way to solve them is with </a:t>
            </a:r>
            <a:r>
              <a:rPr lang="en-US" sz="2000" dirty="0" err="1">
                <a:ea typeface="ＭＳ Ｐゴシック" pitchFamily="34" charset="-128"/>
              </a:rPr>
              <a:t>expectimax</a:t>
            </a:r>
            <a:r>
              <a:rPr lang="en-US" sz="2000" dirty="0">
                <a:ea typeface="ＭＳ Ｐゴシック" pitchFamily="34" charset="-128"/>
              </a:rPr>
              <a:t> search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We’</a:t>
            </a:r>
            <a:r>
              <a:rPr lang="en-US" altLang="ja-JP" sz="2000" dirty="0">
                <a:ea typeface="ＭＳ Ｐゴシック" pitchFamily="34" charset="-128"/>
              </a:rPr>
              <a:t>ll have a new tool soon</a:t>
            </a:r>
            <a:endParaRPr lang="en-US" sz="2000" dirty="0">
              <a:ea typeface="ＭＳ Ｐゴシック" pitchFamily="34" charset="-128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0735" y="1371600"/>
            <a:ext cx="4495800" cy="34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3135" y="1373299"/>
            <a:ext cx="4439265" cy="3197001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10800" y="3896549"/>
            <a:ext cx="457200" cy="24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67801" y="3886200"/>
            <a:ext cx="509618" cy="21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77400" y="2895600"/>
            <a:ext cx="43332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71422" y="3581400"/>
            <a:ext cx="815578" cy="762000"/>
          </a:xfrm>
          <a:prstGeom prst="rect">
            <a:avLst/>
          </a:prstGeom>
          <a:noFill/>
        </p:spPr>
      </p:pic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7086600" y="6488112"/>
            <a:ext cx="5105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[Demo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gridworld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manual intro (L8D1)]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D2F2D3-1842-42F6-A55D-788184322A67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of </a:t>
            </a:r>
            <a:r>
              <a:rPr lang="en-US" dirty="0" err="1"/>
              <a:t>Gridworld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5796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What is Markov about MDPs?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610600" cy="4525963"/>
          </a:xfrm>
        </p:spPr>
        <p:txBody>
          <a:bodyPr/>
          <a:lstStyle/>
          <a:p>
            <a:r>
              <a:rPr lang="en-US" altLang="ja-JP" sz="2400" dirty="0">
                <a:ea typeface="ＭＳ Ｐゴシック" pitchFamily="34" charset="-128"/>
              </a:rPr>
              <a:t>“Markov” generally means that given the present state, the future and the past are independent</a:t>
            </a:r>
          </a:p>
          <a:p>
            <a:pPr lvl="2"/>
            <a:endParaRPr lang="en-US" sz="16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For Markov decision processes, </a:t>
            </a:r>
            <a:r>
              <a:rPr lang="en-US" altLang="ja-JP" sz="2400" dirty="0">
                <a:ea typeface="ＭＳ Ｐゴシック" pitchFamily="34" charset="-128"/>
              </a:rPr>
              <a:t>“Markov” means action outcomes depend only on the current state</a:t>
            </a:r>
          </a:p>
          <a:p>
            <a:endParaRPr lang="en-US" altLang="ja-JP" sz="2400" dirty="0">
              <a:ea typeface="ＭＳ Ｐゴシック" pitchFamily="34" charset="-128"/>
            </a:endParaRPr>
          </a:p>
          <a:p>
            <a:endParaRPr lang="en-US" altLang="ja-JP" sz="2400" dirty="0">
              <a:ea typeface="ＭＳ Ｐゴシック" pitchFamily="34" charset="-128"/>
            </a:endParaRPr>
          </a:p>
          <a:p>
            <a:endParaRPr lang="en-US" altLang="ja-JP" sz="2000" dirty="0">
              <a:ea typeface="ＭＳ Ｐゴシック" pitchFamily="34" charset="-128"/>
            </a:endParaRPr>
          </a:p>
          <a:p>
            <a:endParaRPr lang="en-US" altLang="ja-JP" sz="2000" dirty="0">
              <a:ea typeface="ＭＳ Ｐゴシック" pitchFamily="34" charset="-128"/>
            </a:endParaRPr>
          </a:p>
          <a:p>
            <a:endParaRPr lang="en-US" altLang="ja-JP" sz="2000" dirty="0">
              <a:ea typeface="ＭＳ Ｐゴシック" pitchFamily="34" charset="-128"/>
            </a:endParaRPr>
          </a:p>
          <a:p>
            <a:pPr>
              <a:buFont typeface="Wingdings" pitchFamily="2" charset="2"/>
              <a:buNone/>
            </a:pPr>
            <a:endParaRPr lang="en-US" sz="2400" dirty="0">
              <a:ea typeface="ＭＳ Ｐゴシック" pitchFamily="34" charset="-128"/>
            </a:endParaRPr>
          </a:p>
        </p:txBody>
      </p:sp>
      <p:pic>
        <p:nvPicPr>
          <p:cNvPr id="24579" name="Picture 2" descr="\\.host\Shared Folders\Shared with PC\images\Marko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96400" y="1447800"/>
            <a:ext cx="214312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1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06613" y="4191000"/>
            <a:ext cx="193675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9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44613" y="3581400"/>
            <a:ext cx="71897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44613" y="4648200"/>
            <a:ext cx="3497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448800" y="4334470"/>
            <a:ext cx="205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Andrey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Markov (1856-1922)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23E6A4-8B0D-4034-82B8-211733F313E4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4" y="1824300"/>
            <a:ext cx="5177551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Introduction to Machine Learning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Markov Decision Processes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531446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Policies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1524000"/>
            <a:ext cx="40132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6629400" y="4724400"/>
            <a:ext cx="510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Optimal policy when R(s, a, s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游ゴシック" panose="020B0400000000000000" pitchFamily="34" charset="-128"/>
                <a:cs typeface="+mn-cs"/>
              </a:rPr>
              <a:t>’) = -0.03 for all non-terminals 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3200" y="1295742"/>
            <a:ext cx="5410200" cy="3162994"/>
          </a:xfrm>
          <a:prstGeom prst="rect">
            <a:avLst/>
          </a:prstGeom>
          <a:noFill/>
        </p:spPr>
      </p:pic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6400800" cy="4525963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We don’t just want an optimal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plan</a:t>
            </a:r>
            <a:r>
              <a:rPr lang="en-US" sz="2400" dirty="0">
                <a:ea typeface="ＭＳ Ｐゴシック" pitchFamily="34" charset="-128"/>
              </a:rPr>
              <a:t>, or sequence of actions, from start to a goal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For MDPs, we want an optimal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policy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*: S → A</a:t>
            </a:r>
          </a:p>
          <a:p>
            <a:pPr lvl="1"/>
            <a:r>
              <a:rPr lang="en-US" dirty="0">
                <a:ea typeface="ＭＳ Ｐゴシック" pitchFamily="34" charset="-128"/>
                <a:sym typeface="Symbol" pitchFamily="18" charset="2"/>
              </a:rPr>
              <a:t>A policy  gives an action for each state</a:t>
            </a:r>
          </a:p>
          <a:p>
            <a:pPr lvl="1"/>
            <a:r>
              <a:rPr lang="en-US" dirty="0">
                <a:ea typeface="ＭＳ Ｐゴシック" pitchFamily="34" charset="-128"/>
                <a:sym typeface="Symbol" pitchFamily="18" charset="2"/>
              </a:rPr>
              <a:t>An optimal policy is one that maximizes        expected utility if followed</a:t>
            </a:r>
          </a:p>
          <a:p>
            <a:pPr marL="0" lvl="1" indent="0">
              <a:buNone/>
            </a:pPr>
            <a:endParaRPr lang="en-US" sz="2000" dirty="0">
              <a:ea typeface="ＭＳ Ｐゴシック" pitchFamily="34" charset="-128"/>
              <a:sym typeface="Symbol" pitchFamily="18" charset="2"/>
            </a:endParaRPr>
          </a:p>
          <a:p>
            <a:r>
              <a:rPr lang="en-US" sz="2400" dirty="0" err="1">
                <a:ea typeface="ＭＳ Ｐゴシック" pitchFamily="34" charset="-128"/>
                <a:sym typeface="Symbol" pitchFamily="18" charset="2"/>
              </a:rPr>
              <a:t>Expectimax</a:t>
            </a:r>
            <a:r>
              <a:rPr lang="en-US" sz="2400" dirty="0">
                <a:ea typeface="ＭＳ Ｐゴシック" pitchFamily="34" charset="-128"/>
                <a:sym typeface="Symbol" pitchFamily="18" charset="2"/>
              </a:rPr>
              <a:t> didn’t compute entire policies</a:t>
            </a:r>
          </a:p>
          <a:p>
            <a:pPr lvl="1"/>
            <a:r>
              <a:rPr lang="en-US" dirty="0">
                <a:ea typeface="ＭＳ Ｐゴシック" pitchFamily="34" charset="-128"/>
                <a:sym typeface="Symbol" pitchFamily="18" charset="2"/>
              </a:rPr>
              <a:t>It computed the action for a single state only</a:t>
            </a:r>
          </a:p>
          <a:p>
            <a:pPr marL="0" lvl="1" indent="0">
              <a:buNone/>
            </a:pPr>
            <a:endParaRPr lang="en-US" dirty="0">
              <a:ea typeface="ＭＳ Ｐゴシック" pitchFamily="34" charset="-128"/>
              <a:sym typeface="Symbol" pitchFamily="18" charset="2"/>
            </a:endParaRPr>
          </a:p>
          <a:p>
            <a:pPr lvl="1"/>
            <a:endParaRPr lang="en-US" sz="2000" dirty="0">
              <a:ea typeface="ＭＳ Ｐゴシック" pitchFamily="34" charset="-128"/>
              <a:sym typeface="Symbol" pitchFamily="18" charset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40E5F9-8ADF-4DC4-92B8-53F492508AAC}"/>
              </a:ext>
            </a:extLst>
          </p:cNvPr>
          <p:cNvSpPr txBox="1"/>
          <p:nvPr/>
        </p:nvSpPr>
        <p:spPr>
          <a:xfrm>
            <a:off x="552099" y="6390352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Slide: ai.berkeley.edu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60325-9672-4609-AE9C-3172C72D5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Paradigms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488572-1A1C-41EA-A5F8-84C980982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411" y="1142354"/>
            <a:ext cx="8565179" cy="53965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5E84341-146F-4719-82C5-3CA066C24FA7}"/>
              </a:ext>
            </a:extLst>
          </p:cNvPr>
          <p:cNvSpPr/>
          <p:nvPr/>
        </p:nvSpPr>
        <p:spPr>
          <a:xfrm>
            <a:off x="1307087" y="3887602"/>
            <a:ext cx="9486199" cy="93684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612813-BFC2-49C6-BF1A-C7E3FEA83DAA}"/>
              </a:ext>
            </a:extLst>
          </p:cNvPr>
          <p:cNvSpPr/>
          <p:nvPr/>
        </p:nvSpPr>
        <p:spPr>
          <a:xfrm>
            <a:off x="1459487" y="4778806"/>
            <a:ext cx="9486199" cy="43832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816ADE-9479-4C4E-83EF-8249BA4F4CBF}"/>
              </a:ext>
            </a:extLst>
          </p:cNvPr>
          <p:cNvSpPr/>
          <p:nvPr/>
        </p:nvSpPr>
        <p:spPr>
          <a:xfrm>
            <a:off x="1459486" y="5266172"/>
            <a:ext cx="9486199" cy="43832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78B780-6E5D-48B6-8A89-9A21A5E10928}"/>
              </a:ext>
            </a:extLst>
          </p:cNvPr>
          <p:cNvSpPr/>
          <p:nvPr/>
        </p:nvSpPr>
        <p:spPr>
          <a:xfrm>
            <a:off x="1352900" y="5704495"/>
            <a:ext cx="9486199" cy="43832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B8060A-313A-4CFF-A9F2-75536B5FFB0F}"/>
              </a:ext>
            </a:extLst>
          </p:cNvPr>
          <p:cNvSpPr/>
          <p:nvPr/>
        </p:nvSpPr>
        <p:spPr>
          <a:xfrm>
            <a:off x="1264078" y="6191861"/>
            <a:ext cx="9486199" cy="43832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A0D0A6-92F6-4D46-AE9B-368D218C470D}"/>
              </a:ext>
            </a:extLst>
          </p:cNvPr>
          <p:cNvSpPr txBox="1"/>
          <p:nvPr/>
        </p:nvSpPr>
        <p:spPr>
          <a:xfrm rot="16200000">
            <a:off x="9707627" y="435173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12809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60325-9672-4609-AE9C-3172C72D5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Paradigms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488572-1A1C-41EA-A5F8-84C980982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411" y="1142354"/>
            <a:ext cx="8565179" cy="53965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0F2010-CBA6-4CE4-BAF2-EFF34ABD6870}"/>
              </a:ext>
            </a:extLst>
          </p:cNvPr>
          <p:cNvSpPr txBox="1"/>
          <p:nvPr/>
        </p:nvSpPr>
        <p:spPr>
          <a:xfrm rot="16200000">
            <a:off x="9707627" y="4351739"/>
            <a:ext cx="429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MLD, Matt Gormley</a:t>
            </a:r>
          </a:p>
        </p:txBody>
      </p:sp>
    </p:spTree>
    <p:extLst>
      <p:ext uri="{BB962C8B-B14F-4D97-AF65-F5344CB8AC3E}">
        <p14:creationId xmlns:p14="http://schemas.microsoft.com/office/powerpoint/2010/main" val="1323733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60325-9672-4609-AE9C-3172C72D5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Interacting with the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E7188-F3F6-408C-BECB-B82F0B482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Sequential decision making</a:t>
            </a:r>
          </a:p>
          <a:p>
            <a:endParaRPr lang="en-US" sz="800" dirty="0"/>
          </a:p>
          <a:p>
            <a:r>
              <a:rPr lang="en-US" dirty="0"/>
              <a:t>Games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Simple: Tic-tac-toe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Go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Arcade games</a:t>
            </a:r>
          </a:p>
          <a:p>
            <a:endParaRPr lang="en-US" sz="800" dirty="0">
              <a:solidFill>
                <a:schemeClr val="tx1"/>
              </a:solidFill>
            </a:endParaRPr>
          </a:p>
          <a:p>
            <a:r>
              <a:rPr lang="en-US" dirty="0"/>
              <a:t>Worlds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Simple: Grid World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Open AI Gym </a:t>
            </a:r>
            <a:r>
              <a:rPr lang="en-US" dirty="0">
                <a:hlinkClick r:id="rId2"/>
              </a:rPr>
              <a:t>https://gym.openai.com/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Autonomous Driving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5BBE15-2B16-47E9-B315-662641BFFB78}"/>
              </a:ext>
            </a:extLst>
          </p:cNvPr>
          <p:cNvSpPr txBox="1"/>
          <p:nvPr/>
        </p:nvSpPr>
        <p:spPr>
          <a:xfrm>
            <a:off x="552099" y="6306203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ai.berkeley.edu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31F3FBF-46D5-4789-A2CE-76A5E2EBA049}"/>
              </a:ext>
            </a:extLst>
          </p:cNvPr>
          <p:cNvGrpSpPr/>
          <p:nvPr/>
        </p:nvGrpSpPr>
        <p:grpSpPr>
          <a:xfrm>
            <a:off x="6142747" y="633910"/>
            <a:ext cx="5976323" cy="4263460"/>
            <a:chOff x="2851068" y="1703322"/>
            <a:chExt cx="6892766" cy="4800401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69254190-A32E-4BDA-947C-EA751935D0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51068" y="1703322"/>
              <a:ext cx="6629400" cy="4800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CB9BF741-A900-40AD-8C71-1016A6BD91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737268" y="3455723"/>
              <a:ext cx="3006566" cy="278063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4875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60325-9672-4609-AE9C-3172C72D5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Interacting with the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E7188-F3F6-408C-BECB-B82F0B482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Sequential decision making</a:t>
            </a:r>
          </a:p>
          <a:p>
            <a:endParaRPr lang="en-US" sz="800" dirty="0"/>
          </a:p>
          <a:p>
            <a:r>
              <a:rPr lang="en-US" dirty="0"/>
              <a:t>Games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Simple: Tic-tac-toe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Go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Arcade games</a:t>
            </a:r>
          </a:p>
          <a:p>
            <a:endParaRPr lang="en-US" sz="800" dirty="0">
              <a:solidFill>
                <a:schemeClr val="tx1"/>
              </a:solidFill>
            </a:endParaRPr>
          </a:p>
          <a:p>
            <a:r>
              <a:rPr lang="en-US" dirty="0"/>
              <a:t>Worlds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Simple: Grid World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Open AI Gym </a:t>
            </a:r>
            <a:r>
              <a:rPr lang="en-US" dirty="0">
                <a:hlinkClick r:id="rId2"/>
              </a:rPr>
              <a:t>https://gym.openai.com/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Autonomous Driving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5BBE15-2B16-47E9-B315-662641BFFB78}"/>
              </a:ext>
            </a:extLst>
          </p:cNvPr>
          <p:cNvSpPr txBox="1"/>
          <p:nvPr/>
        </p:nvSpPr>
        <p:spPr>
          <a:xfrm>
            <a:off x="552099" y="6306203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BBC News </a:t>
            </a:r>
          </a:p>
        </p:txBody>
      </p:sp>
      <p:pic>
        <p:nvPicPr>
          <p:cNvPr id="1026" name="Picture 2" descr="Artificial intelligence: Google's AlphaGo beats Go master Lee Se ...">
            <a:extLst>
              <a:ext uri="{FF2B5EF4-FFF2-40B4-BE49-F238E27FC236}">
                <a16:creationId xmlns:a16="http://schemas.microsoft.com/office/drawing/2014/main" id="{97D86DD3-2173-4112-8B8D-DEFE39148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599" y="1617906"/>
            <a:ext cx="4884280" cy="274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845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60325-9672-4609-AE9C-3172C72D5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Interacting with the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E7188-F3F6-408C-BECB-B82F0B482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Sequential decision making</a:t>
            </a:r>
          </a:p>
          <a:p>
            <a:endParaRPr lang="en-US" sz="800" dirty="0"/>
          </a:p>
          <a:p>
            <a:r>
              <a:rPr lang="en-US" dirty="0"/>
              <a:t>Games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Simple: Tic-tac-toe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Go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Arcade games</a:t>
            </a:r>
          </a:p>
          <a:p>
            <a:endParaRPr lang="en-US" sz="800" dirty="0">
              <a:solidFill>
                <a:schemeClr val="tx1"/>
              </a:solidFill>
            </a:endParaRPr>
          </a:p>
          <a:p>
            <a:r>
              <a:rPr lang="en-US" dirty="0"/>
              <a:t>Worlds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Simple: Grid World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Open AI Gym </a:t>
            </a:r>
            <a:r>
              <a:rPr lang="en-US" dirty="0">
                <a:hlinkClick r:id="rId2"/>
              </a:rPr>
              <a:t>https://gym.openai.com/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Autonomous Driving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5BBE15-2B16-47E9-B315-662641BFFB78}"/>
              </a:ext>
            </a:extLst>
          </p:cNvPr>
          <p:cNvSpPr txBox="1"/>
          <p:nvPr/>
        </p:nvSpPr>
        <p:spPr>
          <a:xfrm>
            <a:off x="552099" y="6306203"/>
            <a:ext cx="423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https://gym.openai.com/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F630F3-79C0-4EBB-852E-E0342B8D9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6428" y="504884"/>
            <a:ext cx="3540350" cy="469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65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60325-9672-4609-AE9C-3172C72D5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Interacting with the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E7188-F3F6-408C-BECB-B82F0B482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Sequential decision making</a:t>
            </a:r>
          </a:p>
          <a:p>
            <a:endParaRPr lang="en-US" sz="800" dirty="0"/>
          </a:p>
          <a:p>
            <a:r>
              <a:rPr lang="en-US" dirty="0"/>
              <a:t>Games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Simple: Tic-tac-toe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Go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Arcade games</a:t>
            </a:r>
          </a:p>
          <a:p>
            <a:endParaRPr lang="en-US" sz="800" dirty="0">
              <a:solidFill>
                <a:schemeClr val="tx1"/>
              </a:solidFill>
            </a:endParaRPr>
          </a:p>
          <a:p>
            <a:r>
              <a:rPr lang="en-US" dirty="0"/>
              <a:t>Worlds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Simple: Grid World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Open AI Gym </a:t>
            </a:r>
            <a:r>
              <a:rPr lang="en-US" dirty="0">
                <a:hlinkClick r:id="rId2"/>
              </a:rPr>
              <a:t>https://gym.openai.com/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Autonomous Driving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5BBE15-2B16-47E9-B315-662641BFFB78}"/>
              </a:ext>
            </a:extLst>
          </p:cNvPr>
          <p:cNvSpPr txBox="1"/>
          <p:nvPr/>
        </p:nvSpPr>
        <p:spPr>
          <a:xfrm>
            <a:off x="552099" y="6306203"/>
            <a:ext cx="2395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ai.berkeley.edu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1ADB87-F394-4081-A706-F0A9370CD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0735" y="1371600"/>
            <a:ext cx="4495800" cy="34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5ACFEC2-668E-4E99-B539-A6985C0DC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3135" y="1373299"/>
            <a:ext cx="4439265" cy="3197001"/>
          </a:xfrm>
          <a:prstGeom prst="rect">
            <a:avLst/>
          </a:prstGeom>
          <a:noFill/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2F29DC09-1D1B-426D-BF35-9204902FA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10800" y="3896549"/>
            <a:ext cx="457200" cy="24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6192E707-74B4-4AAE-A5CE-576083D09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67801" y="3886200"/>
            <a:ext cx="509618" cy="21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35065B4-B501-4940-A08E-09BF069CD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77400" y="2895600"/>
            <a:ext cx="43332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Dan\Dropbox\Office\CS 188\Ketrina Art\MDPs\AgentTopDown.png">
            <a:extLst>
              <a:ext uri="{FF2B5EF4-FFF2-40B4-BE49-F238E27FC236}">
                <a16:creationId xmlns:a16="http://schemas.microsoft.com/office/drawing/2014/main" id="{41865506-BDDB-472C-AC65-C9BDB13FA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71422" y="3581400"/>
            <a:ext cx="815578" cy="76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279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=  template TPT1  env TPENV1  fore 0  back 16777215  eqnno 1"/>
  <p:tag name="FILENAME" val="TP_tmp"/>
  <p:tag name="ORIGWIDTH" val="7"/>
  <p:tag name="PICTUREFILESIZE" val="16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P(S_{t+1} = s' | S_t = s_t, A_t = a_t, S_{t-1}=s_{t-1},A_{t-1}, \ldots S_0 = s_0)  template TPT1  env TPENV1  fore 0  back 16777215  eqnno 1"/>
  <p:tag name="FILENAME" val="TP_tmp"/>
  <p:tag name="ORIGWIDTH" val="259"/>
  <p:tag name="PICTUREFILESIZE" val="824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P(S_{t+1} = s' | S_t = s_t, A_t = a_t)  template TPT1  env TPENV1  fore 0  back 16777215  eqnno 1"/>
  <p:tag name="FILENAME" val="TP_tmp"/>
  <p:tag name="ORIGWIDTH" val="126"/>
  <p:tag name="PICTUREFILESIZE" val="472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Custom 5">
      <a:dk1>
        <a:sysClr val="windowText" lastClr="000000"/>
      </a:dk1>
      <a:lt1>
        <a:sysClr val="window" lastClr="FFFFFF"/>
      </a:lt1>
      <a:dk2>
        <a:srgbClr val="7030A0"/>
      </a:dk2>
      <a:lt2>
        <a:srgbClr val="E7E6E6"/>
      </a:lt2>
      <a:accent1>
        <a:srgbClr val="2E75B5"/>
      </a:accent1>
      <a:accent2>
        <a:srgbClr val="2E75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2E75B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22771</TotalTime>
  <Words>1295</Words>
  <Application>Microsoft Office PowerPoint</Application>
  <PresentationFormat>Widescreen</PresentationFormat>
  <Paragraphs>339</Paragraphs>
  <Slides>30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Calibri Light</vt:lpstr>
      <vt:lpstr>Wingdings</vt:lpstr>
      <vt:lpstr>Calibri</vt:lpstr>
      <vt:lpstr>Arial</vt:lpstr>
      <vt:lpstr>Cambria Math</vt:lpstr>
      <vt:lpstr>Office Theme</vt:lpstr>
      <vt:lpstr>1_Office Theme</vt:lpstr>
      <vt:lpstr>Announcements</vt:lpstr>
      <vt:lpstr>Wrap Up HMMs</vt:lpstr>
      <vt:lpstr>  Introduction to Machine Learning  Markov Decision Processes</vt:lpstr>
      <vt:lpstr>Learning Paradigms</vt:lpstr>
      <vt:lpstr>Learning Paradigms</vt:lpstr>
      <vt:lpstr>Interacting with the World</vt:lpstr>
      <vt:lpstr>Interacting with the World</vt:lpstr>
      <vt:lpstr>Interacting with the World</vt:lpstr>
      <vt:lpstr>Interacting with the World</vt:lpstr>
      <vt:lpstr>Interacting with the World</vt:lpstr>
      <vt:lpstr>Interacting with the World</vt:lpstr>
      <vt:lpstr>Games Trees</vt:lpstr>
      <vt:lpstr>Piazza Poll 1</vt:lpstr>
      <vt:lpstr>Piazza Poll 1</vt:lpstr>
      <vt:lpstr>Minimax Notation</vt:lpstr>
      <vt:lpstr>Modeling Assumptions</vt:lpstr>
      <vt:lpstr>Minimax Driver?</vt:lpstr>
      <vt:lpstr>Modeling Assumptions</vt:lpstr>
      <vt:lpstr>Modeling Assumptions</vt:lpstr>
      <vt:lpstr>Expectations</vt:lpstr>
      <vt:lpstr>Piazza Poll 2</vt:lpstr>
      <vt:lpstr>Piazza Poll 2</vt:lpstr>
      <vt:lpstr>Expectimax Notation</vt:lpstr>
      <vt:lpstr>Non-Deterministic Search</vt:lpstr>
      <vt:lpstr>Example: Grid World</vt:lpstr>
      <vt:lpstr>Grid World Actions</vt:lpstr>
      <vt:lpstr>Markov Decision Processes</vt:lpstr>
      <vt:lpstr>Demo of Gridworld</vt:lpstr>
      <vt:lpstr>What is Markov about MDPs?</vt:lpstr>
      <vt:lpstr>Policies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997</cp:revision>
  <cp:lastPrinted>2020-03-04T16:45:08Z</cp:lastPrinted>
  <dcterms:created xsi:type="dcterms:W3CDTF">2018-10-11T11:39:27Z</dcterms:created>
  <dcterms:modified xsi:type="dcterms:W3CDTF">2020-11-18T12:41:18Z</dcterms:modified>
</cp:coreProperties>
</file>