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201" r:id="rId4"/>
    <p:sldId id="2202" r:id="rId5"/>
    <p:sldId id="257" r:id="rId6"/>
    <p:sldId id="2250" r:id="rId7"/>
    <p:sldId id="2008" r:id="rId8"/>
    <p:sldId id="2009" r:id="rId9"/>
    <p:sldId id="2010" r:id="rId10"/>
    <p:sldId id="2215" r:id="rId11"/>
    <p:sldId id="272" r:id="rId12"/>
    <p:sldId id="275" r:id="rId13"/>
    <p:sldId id="2251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012" r:id="rId22"/>
    <p:sldId id="2225" r:id="rId23"/>
    <p:sldId id="2217" r:id="rId24"/>
    <p:sldId id="2221" r:id="rId25"/>
    <p:sldId id="2222" r:id="rId26"/>
    <p:sldId id="2252" r:id="rId27"/>
    <p:sldId id="2253" r:id="rId28"/>
    <p:sldId id="292" r:id="rId29"/>
    <p:sldId id="293" r:id="rId30"/>
    <p:sldId id="326" r:id="rId31"/>
    <p:sldId id="328" r:id="rId32"/>
    <p:sldId id="2026" r:id="rId33"/>
    <p:sldId id="325" r:id="rId34"/>
    <p:sldId id="329" r:id="rId35"/>
    <p:sldId id="343" r:id="rId36"/>
  </p:sldIdLst>
  <p:sldSz cx="12192000" cy="6858000"/>
  <p:notesSz cx="9296400" cy="7010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7:32.5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11388 5150 1681 0,'0'0'74'0,"7"-6"16"0,0 0-72 0,7 2-18 16,7-5 0-16,4 3-744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F45CA-11F1-4CC7-8BEF-E0C0E575B6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1B457-D4F9-427A-9455-F3510415F7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91B08-F3B8-4ADE-BEAE-22F23347A8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49AEF-BF2D-424C-845D-D7AA24477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8F628-4CBE-4359-988A-21C462ECC9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F4086-7C9E-49E7-BCC3-89C5346036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k-means converge? How many steps?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E072-1921-4137-B563-2E754B06BC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953" y="4412566"/>
            <a:ext cx="5121095" cy="41754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6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73054-CA29-447E-8C59-AADBB73D9D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5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6AB60-E393-47B3-87D6-043A9C63A3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42D6C-02C0-4C24-8806-0D9CDCDCE3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2E84-880C-44D9-9F83-88774DFE733A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05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4EFD-11CD-43C5-BA76-30414D9FE705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77-3A70-40A5-AAE5-1E9CF9677497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9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3230-D369-4C66-8FE7-501AA20810BA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94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0D4-C2EB-41C0-A066-DB72D1B1A087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38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C632-DE55-4A03-9E33-19119DB84121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30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013B-A83F-4E2E-BA12-A6D551188EFA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1327-E8AB-4508-996F-869D21ECD8A9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09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728F-6DB4-4B8C-B58B-87128BCB0777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82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C436-E371-4D0F-9496-D9F1567672D6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3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4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8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70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91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4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22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8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12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61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83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01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002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513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428555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68110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465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6C99-B8A0-4159-ACE9-6809AE1AFDB3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hyperlink" Target="http://images.google.com/imgres?imgurl=http://www.ebgm.jussieu.fr/~debrevern/PBs/images/protein_04.jpg&amp;imgrefurl=http://www.ebgm.jussieu.fr/~debrevern/PBs/coding.html&amp;h=496&amp;w=709&amp;sz=50&amp;hl=en&amp;start=8&amp;tbnid=RCESdcwRtVouHM:&amp;tbnh=98&amp;tbnw=140&amp;prev=/images?q=protein&amp;gbv=2&amp;hl=en" TargetMode="Externa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8861926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HW9</a:t>
            </a:r>
          </a:p>
          <a:p>
            <a:pPr marL="917575" lvl="2" indent="-457200"/>
            <a:r>
              <a:rPr lang="en-US" sz="2800" dirty="0"/>
              <a:t>O</a:t>
            </a:r>
            <a:r>
              <a:rPr lang="en-US" sz="2800" dirty="0">
                <a:solidFill>
                  <a:schemeClr val="tx1"/>
                </a:solidFill>
              </a:rPr>
              <a:t>ut Friday</a:t>
            </a:r>
          </a:p>
          <a:p>
            <a:pPr marL="917575" lvl="2" indent="-457200"/>
            <a:r>
              <a:rPr lang="en-US" sz="2800" dirty="0"/>
              <a:t>D</a:t>
            </a:r>
            <a:r>
              <a:rPr lang="en-US" sz="2800" dirty="0">
                <a:solidFill>
                  <a:schemeClr val="tx1"/>
                </a:solidFill>
              </a:rPr>
              <a:t>ue Wed, 12/9, 11:59 pm</a:t>
            </a:r>
          </a:p>
          <a:p>
            <a:pPr marL="917575" lvl="2" indent="-457200"/>
            <a:r>
              <a:rPr lang="en-US" sz="2800" dirty="0"/>
              <a:t>The two slip days are free (last possible submission Fri</a:t>
            </a:r>
            <a:r>
              <a:rPr lang="en-US" sz="2800" dirty="0">
                <a:solidFill>
                  <a:schemeClr val="tx1"/>
                </a:solidFill>
              </a:rPr>
              <a:t>, 12/11, 11:59 pm)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12/14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188BB-2FF6-4DFF-9497-117106364E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705" y="15240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525000" y="19812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02798" y="3950990"/>
            <a:ext cx="2746305" cy="2602210"/>
            <a:chOff x="6378797" y="3950990"/>
            <a:chExt cx="2746305" cy="2602210"/>
          </a:xfrm>
        </p:grpSpPr>
        <p:grpSp>
          <p:nvGrpSpPr>
            <p:cNvPr id="8" name="Group 7"/>
            <p:cNvGrpSpPr/>
            <p:nvPr/>
          </p:nvGrpSpPr>
          <p:grpSpPr>
            <a:xfrm>
              <a:off x="6381902" y="3950990"/>
              <a:ext cx="2743200" cy="1454448"/>
              <a:chOff x="6381902" y="3950990"/>
              <a:chExt cx="2743200" cy="145444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t="43298"/>
              <a:stretch/>
            </p:blipFill>
            <p:spPr bwMode="auto">
              <a:xfrm>
                <a:off x="6381902" y="4327958"/>
                <a:ext cx="2743200" cy="1077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6400800" y="3950990"/>
                <a:ext cx="2438399" cy="544810"/>
                <a:chOff x="6400800" y="3950990"/>
                <a:chExt cx="2438399" cy="54481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6400800" y="3988316"/>
                  <a:ext cx="762000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581122" y="3950990"/>
                  <a:ext cx="1258077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6378797" y="5369166"/>
              <a:ext cx="2743200" cy="1184034"/>
              <a:chOff x="6378797" y="5369166"/>
              <a:chExt cx="2743200" cy="1184034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b="49720"/>
              <a:stretch/>
            </p:blipFill>
            <p:spPr bwMode="auto">
              <a:xfrm>
                <a:off x="6378797" y="5369166"/>
                <a:ext cx="2743200" cy="955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75759" y="6045716"/>
                <a:ext cx="381000" cy="507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188BB-2FF6-4DFF-9497-117106364E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370309" y="2803853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C4924-FF9F-4AB3-9FB2-96E9B2C110CD}"/>
              </a:ext>
            </a:extLst>
          </p:cNvPr>
          <p:cNvSpPr/>
          <p:nvPr/>
        </p:nvSpPr>
        <p:spPr>
          <a:xfrm>
            <a:off x="9147941" y="211805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DB8A78-9A9B-4C30-881D-B8A4D5059F24}"/>
              </a:ext>
            </a:extLst>
          </p:cNvPr>
          <p:cNvSpPr/>
          <p:nvPr/>
        </p:nvSpPr>
        <p:spPr>
          <a:xfrm>
            <a:off x="10637128" y="166879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06845-8B30-45AE-A266-7BE649A1D337}"/>
              </a:ext>
            </a:extLst>
          </p:cNvPr>
          <p:cNvSpPr/>
          <p:nvPr/>
        </p:nvSpPr>
        <p:spPr>
          <a:xfrm>
            <a:off x="9551535" y="23064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11C801-27CD-4DAE-AC76-DC0986CA5A94}"/>
              </a:ext>
            </a:extLst>
          </p:cNvPr>
          <p:cNvSpPr/>
          <p:nvPr/>
        </p:nvSpPr>
        <p:spPr>
          <a:xfrm>
            <a:off x="11070646" y="248381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D0A158-D178-4542-B32A-0446904BE3A4}"/>
              </a:ext>
            </a:extLst>
          </p:cNvPr>
          <p:cNvSpPr/>
          <p:nvPr/>
        </p:nvSpPr>
        <p:spPr>
          <a:xfrm>
            <a:off x="10710973" y="283422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A1CC24-36E1-4AAC-90CA-4406B65134D5}"/>
              </a:ext>
            </a:extLst>
          </p:cNvPr>
          <p:cNvSpPr/>
          <p:nvPr/>
        </p:nvSpPr>
        <p:spPr>
          <a:xfrm>
            <a:off x="9468623" y="57103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F1F770-DABA-44EC-ABEA-CEF2A47A948B}"/>
              </a:ext>
            </a:extLst>
          </p:cNvPr>
          <p:cNvSpPr/>
          <p:nvPr/>
        </p:nvSpPr>
        <p:spPr>
          <a:xfrm>
            <a:off x="9246255" y="50245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722BFF-1E8E-4C72-8E96-1423D70E154B}"/>
              </a:ext>
            </a:extLst>
          </p:cNvPr>
          <p:cNvSpPr/>
          <p:nvPr/>
        </p:nvSpPr>
        <p:spPr>
          <a:xfrm>
            <a:off x="10735442" y="457523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3353BE-ADC8-4C12-805C-24B23BE855EE}"/>
              </a:ext>
            </a:extLst>
          </p:cNvPr>
          <p:cNvSpPr/>
          <p:nvPr/>
        </p:nvSpPr>
        <p:spPr>
          <a:xfrm>
            <a:off x="9649849" y="521287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3E2557-3DA4-4D9A-BED3-8956A3AAEC70}"/>
              </a:ext>
            </a:extLst>
          </p:cNvPr>
          <p:cNvSpPr/>
          <p:nvPr/>
        </p:nvSpPr>
        <p:spPr>
          <a:xfrm>
            <a:off x="11168960" y="539026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CE92D8-5378-4E64-85CF-9C3EB4E1DD9C}"/>
              </a:ext>
            </a:extLst>
          </p:cNvPr>
          <p:cNvSpPr/>
          <p:nvPr/>
        </p:nvSpPr>
        <p:spPr>
          <a:xfrm>
            <a:off x="10809287" y="574067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36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1EA96-8717-4394-8243-B59C636A3A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Partitioning Algorithms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Partitioning method: Construct a partition of </a:t>
            </a:r>
            <a:r>
              <a:rPr lang="en-US" sz="2800" i="1" dirty="0"/>
              <a:t>N</a:t>
            </a:r>
            <a:r>
              <a:rPr lang="en-US" sz="2800" dirty="0"/>
              <a:t> objects into a set of </a:t>
            </a:r>
            <a:r>
              <a:rPr lang="en-US" sz="2800" i="1" dirty="0"/>
              <a:t>K</a:t>
            </a:r>
            <a:r>
              <a:rPr lang="en-US" sz="2800" dirty="0"/>
              <a:t> clusters</a:t>
            </a:r>
          </a:p>
          <a:p>
            <a:endParaRPr lang="en-US" sz="2800" dirty="0"/>
          </a:p>
          <a:p>
            <a:r>
              <a:rPr lang="en-US" sz="2800" dirty="0"/>
              <a:t>Given: a set of objects and the number </a:t>
            </a:r>
            <a:r>
              <a:rPr lang="en-US" sz="2800" i="1" dirty="0"/>
              <a:t>K</a:t>
            </a:r>
          </a:p>
          <a:p>
            <a:endParaRPr lang="en-US" sz="2800" dirty="0"/>
          </a:p>
          <a:p>
            <a:r>
              <a:rPr lang="en-US" sz="2800" dirty="0"/>
              <a:t>Find: a partition of </a:t>
            </a:r>
            <a:r>
              <a:rPr lang="en-US" sz="2800" i="1" dirty="0"/>
              <a:t>K</a:t>
            </a:r>
            <a:r>
              <a:rPr lang="en-US" sz="2800" dirty="0"/>
              <a:t> clusters that optimizes the chosen partitioning criterion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Globally optimal: exhaustively enumerate all partitions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Effective heuristic method: K-means algorithm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E45B8-6B54-4E81-8E3F-153DD81A63C9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18242-A4F0-45A2-820D-B679C57A2A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480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</p:spPr>
            <p:txBody>
              <a:bodyPr>
                <a:normAutofit fontScale="77500" lnSpcReduction="20000"/>
              </a:bodyPr>
              <a:lstStyle/>
              <a:p>
                <a:pPr marL="419100" indent="-419100">
                  <a:buNone/>
                </a:pPr>
                <a:r>
                  <a:rPr lang="en-US" sz="3800" b="1" dirty="0"/>
                  <a:t>Algorithm</a:t>
                </a:r>
                <a:endParaRPr lang="en-US" sz="3800" dirty="0"/>
              </a:p>
              <a:p>
                <a:pPr marL="419100" indent="-419100">
                  <a:buNone/>
                </a:pPr>
                <a:endParaRPr lang="en-US" sz="8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Input</a:t>
                </a:r>
                <a:r>
                  <a:rPr lang="en-US" dirty="0"/>
                  <a:t> –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Desired number of clusters, </a:t>
                </a:r>
                <a:r>
                  <a:rPr lang="en-US" i="1" dirty="0"/>
                  <a:t>K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Initialize</a:t>
                </a:r>
                <a:r>
                  <a:rPr lang="en-US" dirty="0"/>
                  <a:t> –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(randomly if necessary)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Iterate – 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Assign points to the nearest cluster centers</a:t>
                </a:r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Re-estimate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(aka the </a:t>
                </a:r>
                <a:r>
                  <a:rPr lang="en-US" dirty="0">
                    <a:solidFill>
                      <a:srgbClr val="3366FF"/>
                    </a:solidFill>
                  </a:rPr>
                  <a:t>centroid</a:t>
                </a:r>
                <a:r>
                  <a:rPr lang="en-US" dirty="0"/>
                  <a:t> or </a:t>
                </a:r>
                <a:r>
                  <a:rPr lang="en-US" dirty="0">
                    <a:solidFill>
                      <a:srgbClr val="3366FF"/>
                    </a:solidFill>
                  </a:rPr>
                  <a:t>mean</a:t>
                </a:r>
                <a:r>
                  <a:rPr lang="en-US" dirty="0"/>
                  <a:t>), by assuming the memberships found above are correct.</a:t>
                </a: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Termination –</a:t>
                </a:r>
                <a:r>
                  <a:rPr lang="en-US" dirty="0"/>
                  <a:t> </a:t>
                </a:r>
              </a:p>
              <a:p>
                <a:pPr marL="419100" indent="-419100">
                  <a:buNone/>
                </a:pPr>
                <a:r>
                  <a:rPr lang="en-US" dirty="0"/>
                  <a:t>	If none of the</a:t>
                </a:r>
                <a:r>
                  <a:rPr lang="en-US" i="1" dirty="0"/>
                  <a:t> </a:t>
                </a:r>
                <a:r>
                  <a:rPr lang="en-US" dirty="0"/>
                  <a:t>objects changed membership in the last iteration, exit. Otherwise go to 1.</a:t>
                </a:r>
              </a:p>
              <a:p>
                <a:pPr marL="419100" indent="-419100"/>
                <a:endParaRPr lang="en-US" sz="2300" dirty="0"/>
              </a:p>
            </p:txBody>
          </p:sp>
        </mc:Choice>
        <mc:Fallback xmlns="">
          <p:sp>
            <p:nvSpPr>
              <p:cNvPr id="84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  <a:blipFill>
                <a:blip r:embed="rId3"/>
                <a:stretch>
                  <a:fillRect l="-1288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916DABA-658C-4284-AA8B-4C96AB236E21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B95E4-04BD-4045-AF15-23935D38F3B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5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789" y="1600200"/>
            <a:ext cx="64484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0800000">
            <a:off x="3276600" y="2057400"/>
            <a:ext cx="289560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3886200"/>
            <a:ext cx="2895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762500" y="4305300"/>
            <a:ext cx="1828800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14:cNvPr>
              <p14:cNvContentPartPr/>
              <p14:nvPr/>
            </p14:nvContentPartPr>
            <p14:xfrm>
              <a:off x="4099680" y="1842840"/>
              <a:ext cx="27000" cy="1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0320" y="1833480"/>
                <a:ext cx="4572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2412745-E76B-4DD7-B3BD-554AF2596A4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E286-4D3E-4A40-937A-EFAE957D63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7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47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4" y="1552576"/>
            <a:ext cx="63912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36729A-00D3-45B4-AE7C-9F95569C4A28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5B066-C413-4725-AA5F-FA38176717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9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1581150"/>
            <a:ext cx="64198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Connector 2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1BB569-2402-4F8D-9313-2B717A2BE9DF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535A-3E2E-4F49-BE75-79457A03D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51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1524000"/>
            <a:ext cx="6438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5F49ACE-DD9D-4346-89BD-B31AEC583D2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5301-4647-4BE6-99CA-FD0D0A0350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4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5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025" y="1524000"/>
            <a:ext cx="64579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16200000" flipV="1">
            <a:off x="4056604" y="1963196"/>
            <a:ext cx="1752600" cy="11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51904" y="4399504"/>
            <a:ext cx="2362200" cy="421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13714" y="554039"/>
            <a:ext cx="9525" cy="1587"/>
          </a:xfrm>
          <a:custGeom>
            <a:avLst/>
            <a:gdLst>
              <a:gd name="T0" fmla="+- 0 18331 18306"/>
              <a:gd name="T1" fmla="*/ T0 w 26"/>
              <a:gd name="T2" fmla="+- 0 1538 1538"/>
              <a:gd name="T3" fmla="*/ 1538 h 1"/>
              <a:gd name="T4" fmla="+- 0 18323 18306"/>
              <a:gd name="T5" fmla="*/ T4 w 26"/>
              <a:gd name="T6" fmla="+- 0 1538 1538"/>
              <a:gd name="T7" fmla="*/ 1538 h 1"/>
              <a:gd name="T8" fmla="+- 0 18314 18306"/>
              <a:gd name="T9" fmla="*/ T8 w 26"/>
              <a:gd name="T10" fmla="+- 0 1538 1538"/>
              <a:gd name="T11" fmla="*/ 1538 h 1"/>
              <a:gd name="T12" fmla="+- 0 18306 18306"/>
              <a:gd name="T13" fmla="*/ T12 w 26"/>
              <a:gd name="T14" fmla="+- 0 1538 1538"/>
              <a:gd name="T15" fmla="*/ 1538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6" h="1" extrusionOk="0">
                <a:moveTo>
                  <a:pt x="25" y="0"/>
                </a:moveTo>
                <a:cubicBezTo>
                  <a:pt x="17" y="0"/>
                  <a:pt x="8" y="0"/>
                  <a:pt x="0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E9932-ADD8-4838-BE54-BF81ED6387F4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59"/>
            <a:ext cx="8229600" cy="3220289"/>
          </a:xfrm>
        </p:spPr>
        <p:txBody>
          <a:bodyPr>
            <a:normAutofit/>
          </a:bodyPr>
          <a:lstStyle/>
          <a:p>
            <a:r>
              <a:rPr lang="en-US" dirty="0"/>
              <a:t>Optimization recipe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Formulate objective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Minimize objective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890B965-6D61-4663-8F90-37DEAAE12D55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086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8861926" cy="5212977"/>
          </a:xfrm>
        </p:spPr>
        <p:txBody>
          <a:bodyPr/>
          <a:lstStyle/>
          <a:p>
            <a:r>
              <a:rPr lang="en-US" dirty="0"/>
              <a:t>See Piazza for two surveys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FCE (Faculty Course Evaluation)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 survey</a:t>
            </a:r>
          </a:p>
          <a:p>
            <a:pPr marL="917575" lvl="2" indent="-457200"/>
            <a:r>
              <a:rPr lang="en-US" sz="2800" dirty="0"/>
              <a:t>Fill out once for each TA that you can provide feedback for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5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60"/>
            <a:ext cx="8229600" cy="591146"/>
          </a:xfrm>
        </p:spPr>
        <p:txBody>
          <a:bodyPr>
            <a:normAutofit/>
          </a:bodyPr>
          <a:lstStyle/>
          <a:p>
            <a:r>
              <a:rPr lang="en-US" dirty="0"/>
              <a:t>Question: Which of these partitions is “better”?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549589" y="2884449"/>
            <a:ext cx="685800" cy="1000726"/>
            <a:chOff x="5943600" y="2123474"/>
            <a:chExt cx="685800" cy="1000726"/>
          </a:xfrm>
        </p:grpSpPr>
        <p:sp>
          <p:nvSpPr>
            <p:cNvPr id="8" name="Oval 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69283" y="2687225"/>
            <a:ext cx="838200" cy="802606"/>
            <a:chOff x="1504188" y="2169194"/>
            <a:chExt cx="838200" cy="802606"/>
          </a:xfrm>
        </p:grpSpPr>
        <p:sp>
          <p:nvSpPr>
            <p:cNvPr id="5" name="Oval 4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164811" y="4707559"/>
            <a:ext cx="922020" cy="763473"/>
            <a:chOff x="2299716" y="4189527"/>
            <a:chExt cx="922020" cy="763473"/>
          </a:xfrm>
        </p:grpSpPr>
        <p:sp>
          <p:nvSpPr>
            <p:cNvPr id="18" name="Oval 17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865423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79093" y="2884449"/>
            <a:ext cx="685800" cy="1000726"/>
            <a:chOff x="5943600" y="2123474"/>
            <a:chExt cx="685800" cy="1000726"/>
          </a:xfrm>
        </p:grpSpPr>
        <p:sp>
          <p:nvSpPr>
            <p:cNvPr id="48" name="Oval 4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98787" y="2687225"/>
            <a:ext cx="838200" cy="802606"/>
            <a:chOff x="1504188" y="2169194"/>
            <a:chExt cx="838200" cy="802606"/>
          </a:xfrm>
        </p:grpSpPr>
        <p:sp>
          <p:nvSpPr>
            <p:cNvPr id="59" name="Oval 58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94315" y="4707559"/>
            <a:ext cx="922020" cy="763473"/>
            <a:chOff x="2299716" y="4189527"/>
            <a:chExt cx="922020" cy="763473"/>
          </a:xfrm>
        </p:grpSpPr>
        <p:sp>
          <p:nvSpPr>
            <p:cNvPr id="71" name="Oval 70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6194927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3591235" y="2216465"/>
            <a:ext cx="213710" cy="1686474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889734" y="3885175"/>
            <a:ext cx="1703294" cy="218157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575305" y="3902940"/>
            <a:ext cx="2284807" cy="135365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908701" y="2208378"/>
            <a:ext cx="2256602" cy="1687583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6194927" y="2534481"/>
            <a:ext cx="1715569" cy="134371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892771" y="3895961"/>
            <a:ext cx="107513" cy="217079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C69B4668-62F0-46B0-A11F-C9CE509D64F8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703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</p:spPr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Num clusters, unlabeled data</a:t>
                </a:r>
              </a:p>
              <a:p>
                <a:r>
                  <a:rPr lang="en-US" b="0" dirty="0">
                    <a:solidFill>
                      <a:srgbClr val="7030A0"/>
                    </a:solidFill>
                  </a:rPr>
                  <a:t>Output: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	Cluster assignments per point</a:t>
                </a:r>
              </a:p>
              <a:p>
                <a:r>
                  <a:rPr lang="en-US" b="0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	Cluster centers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  <a:blipFill>
                <a:blip r:embed="rId2"/>
                <a:stretch>
                  <a:fillRect l="-1106" t="-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79F831A-99B3-4875-A328-DC2047E98DA1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579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Computational complexity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22CF694-312A-48BC-B92B-72A43B06B64C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2590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Alternating minimization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lim>
                    </m:limLow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lim>
                    </m:limLow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53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</p:spPr>
            <p:txBody>
              <a:bodyPr/>
              <a:lstStyle/>
              <a:p>
                <a:r>
                  <a:rPr lang="en-US" dirty="0"/>
                  <a:t>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derivative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  <a:blipFill>
                <a:blip r:embed="rId2"/>
                <a:stretch>
                  <a:fillRect l="-1217" t="-8095" b="-33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0798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Block 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ctr"/>
                <a:endParaRPr lang="en-US" sz="800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gradient for one set of parameters </a:t>
                </a:r>
                <a:r>
                  <a:rPr lang="en-US" dirty="0">
                    <a:solidFill>
                      <a:schemeClr val="tx1"/>
                    </a:solidFill>
                  </a:rPr>
                  <a:t>(step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set of parameter </a:t>
                </a:r>
                <a:r>
                  <a:rPr lang="en-US" dirty="0">
                    <a:solidFill>
                      <a:schemeClr val="tx1"/>
                    </a:solidFill>
                  </a:rPr>
                  <a:t>(no hyperparameters!)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lim>
                    </m:limLow>
                  </m:oMath>
                </a14:m>
                <a:endParaRPr lang="en-US" sz="2800" b="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lim>
                    </m:limLow>
                  </m:oMath>
                </a14:m>
                <a:endParaRPr lang="en-US" sz="2800" dirty="0"/>
              </a:p>
              <a:p>
                <a:pPr marL="974725" lvl="2" indent="-514350">
                  <a:buFont typeface="+mj-lt"/>
                  <a:buAutoNum type="alphaL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32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BD05-E482-4485-A787-2F7EB9C01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 each iteration, </a:t>
            </a:r>
          </a:p>
          <a:p>
            <a:pPr lvl="1"/>
            <a:r>
              <a:rPr lang="en-US" dirty="0"/>
              <a:t>Computing cluster centers: Each object gets added once to some cluster: O(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Computing distance between each of the N objects and the K cluster centers is O(</a:t>
            </a:r>
            <a:r>
              <a:rPr lang="en-US" i="1" dirty="0"/>
              <a:t>KN</a:t>
            </a:r>
            <a:r>
              <a:rPr lang="en-US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Assume these two steps are each done once for </a:t>
            </a:r>
            <a:r>
              <a:rPr lang="en-US" sz="2800" i="1" dirty="0">
                <a:latin typeface="Times New Roman" pitchFamily="18" charset="0"/>
              </a:rPr>
              <a:t>l</a:t>
            </a:r>
            <a:r>
              <a:rPr lang="en-US" sz="2800" dirty="0"/>
              <a:t> iterations: O(</a:t>
            </a:r>
            <a:r>
              <a:rPr lang="en-US" sz="2800" i="1" dirty="0" err="1">
                <a:latin typeface="Times New Roman" pitchFamily="18" charset="0"/>
              </a:rPr>
              <a:t>l</a:t>
            </a:r>
            <a:r>
              <a:rPr lang="en-US" sz="2800" i="1" dirty="0" err="1"/>
              <a:t>KN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13B22-0EA8-4F77-89F5-69DBAD4159C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are quite sensitive to seed selection.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1B3328-4AD6-408D-A34D-0F09D7AC805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971800" y="4048125"/>
            <a:ext cx="1524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3895725"/>
            <a:ext cx="152400" cy="152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05800" y="519112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B924BC-E6FF-4DC6-B8E2-3115DB48D968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2609850"/>
            <a:ext cx="78867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FF795-B32D-4150-B26A-8542FF9033A6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508569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Clustering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3352800" y="3135510"/>
            <a:ext cx="5867400" cy="649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276600" y="2602110"/>
            <a:ext cx="5867400" cy="649188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276600" y="1992510"/>
            <a:ext cx="5867400" cy="649188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096000" y="3349752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96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763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763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96000" y="3352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759952" y="334975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stCxn id="9" idx="6"/>
            <a:endCxn id="33" idx="2"/>
          </p:cNvCxnSpPr>
          <p:nvPr/>
        </p:nvCxnSpPr>
        <p:spPr>
          <a:xfrm>
            <a:off x="3581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581400" y="28956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81400" y="34290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2"/>
            <a:endCxn id="39" idx="6"/>
          </p:cNvCxnSpPr>
          <p:nvPr/>
        </p:nvCxnSpPr>
        <p:spPr>
          <a:xfrm flipH="1">
            <a:off x="6248400" y="3425952"/>
            <a:ext cx="2511552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248400" y="2895600"/>
            <a:ext cx="2499360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6" idx="2"/>
            <a:endCxn id="33" idx="6"/>
          </p:cNvCxnSpPr>
          <p:nvPr/>
        </p:nvCxnSpPr>
        <p:spPr>
          <a:xfrm flipH="1">
            <a:off x="6248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828800" y="45720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u="none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K-means always converges, but it may converge at a local optimum that is different from the global optimum, and in fact could be arbitrarily worse in terms of its objective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FBB6F424-230A-4014-9C3C-ABD26B18D2A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Issues: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Seed Choice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C41810-63C6-4A60-8FA3-5E43A1732C1F}"/>
              </a:ext>
            </a:extLst>
          </p:cNvPr>
          <p:cNvSpPr/>
          <p:nvPr/>
        </p:nvSpPr>
        <p:spPr>
          <a:xfrm>
            <a:off x="486545" y="6417875"/>
            <a:ext cx="355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can vary based on random seed selection.</a:t>
            </a:r>
          </a:p>
          <a:p>
            <a:endParaRPr lang="en-US" sz="2400" dirty="0"/>
          </a:p>
          <a:p>
            <a:r>
              <a:rPr lang="en-US" sz="2400" dirty="0"/>
              <a:t>Some seeds can result in poor convergence rate, or convergence to sub-optimal clustering.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Try out multiple starting points (very important!!!)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k-means ++ algorithm of Arthur and </a:t>
            </a:r>
            <a:r>
              <a:rPr lang="en-US" sz="2400" dirty="0" err="1">
                <a:solidFill>
                  <a:srgbClr val="0000FF"/>
                </a:solidFill>
              </a:rPr>
              <a:t>Vassilvitskii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/>
              <a:t>    key idea: choose centers that are far apart</a:t>
            </a:r>
          </a:p>
          <a:p>
            <a:pPr marL="457200" lvl="1" indent="0">
              <a:buNone/>
            </a:pPr>
            <a:r>
              <a:rPr lang="en-US" sz="2400" dirty="0"/>
              <a:t>	 (probability of picking a point as cluster center       	  	   distance from nearest center picked so far)</a:t>
            </a:r>
          </a:p>
          <a:p>
            <a:endParaRPr lang="en-US" sz="24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6" y="4724400"/>
            <a:ext cx="259214" cy="183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51D4BB-D8D0-48A9-8E26-0AEAC47DEE6C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Number of clusters K</a:t>
            </a:r>
          </a:p>
          <a:p>
            <a:pPr lvl="1"/>
            <a:r>
              <a:rPr lang="en-US" sz="2200" dirty="0"/>
              <a:t>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Look for “Knee” in 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800" dirty="0"/>
          </a:p>
          <a:p>
            <a:pPr lvl="1"/>
            <a:r>
              <a:rPr lang="en-US" sz="2200" dirty="0"/>
              <a:t>Can you pick K by minimizing the objective over K?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2" y="3352800"/>
            <a:ext cx="5612531" cy="27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3333"/>
          <a:stretch>
            <a:fillRect/>
          </a:stretch>
        </p:blipFill>
        <p:spPr bwMode="auto">
          <a:xfrm>
            <a:off x="5181600" y="1943100"/>
            <a:ext cx="2476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0392B1-27A2-4F46-B855-3EF02CB75FB5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896402-3416-4CA7-A657-4AE68ED56B91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24830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245" y="368000"/>
            <a:ext cx="8610600" cy="762000"/>
          </a:xfrm>
        </p:spPr>
        <p:txBody>
          <a:bodyPr/>
          <a:lstStyle/>
          <a:p>
            <a:r>
              <a:rPr lang="en-US" sz="3400" dirty="0"/>
              <a:t>Clustering, Informal Goals</a:t>
            </a:r>
          </a:p>
        </p:txBody>
      </p:sp>
      <p:sp>
        <p:nvSpPr>
          <p:cNvPr id="1827851" name="Rectangle 11"/>
          <p:cNvSpPr>
            <a:spLocks noChangeArrowheads="1"/>
          </p:cNvSpPr>
          <p:nvPr/>
        </p:nvSpPr>
        <p:spPr bwMode="auto">
          <a:xfrm>
            <a:off x="425244" y="1096296"/>
            <a:ext cx="101817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Automatically partition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unlabeled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into groups of similar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datapoints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49044" y="20868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When and why would we want to do this?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77644" y="3306096"/>
            <a:ext cx="1009006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Automatically organizing data.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49044" y="26964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for: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87244" y="4936283"/>
            <a:ext cx="862242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Representing high-dimensional data in a low-dimensional space (e.g., for visualization purposes).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77644" y="3866999"/>
            <a:ext cx="1009006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Understanding hidden structure in data.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79899" y="4347877"/>
            <a:ext cx="651268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Preprocessing for further analysis.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4F508-DA4A-48F0-AC63-EE0DB9FCC1DF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29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95600" y="3048000"/>
            <a:ext cx="7473950" cy="1173162"/>
            <a:chOff x="912" y="2285"/>
            <a:chExt cx="4708" cy="739"/>
          </a:xfrm>
        </p:grpSpPr>
        <p:pic>
          <p:nvPicPr>
            <p:cNvPr id="3081" name="Picture 3" descr="Fig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6" b="63898"/>
            <a:stretch>
              <a:fillRect/>
            </a:stretch>
          </p:blipFill>
          <p:spPr bwMode="auto">
            <a:xfrm>
              <a:off x="2016" y="2336"/>
              <a:ext cx="360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4" descr="protein_04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285"/>
              <a:ext cx="1056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10515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news articles or web pages or search results by topic.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(Clustering comes up everywhere…)</a:t>
            </a:r>
          </a:p>
        </p:txBody>
      </p:sp>
      <p:pic>
        <p:nvPicPr>
          <p:cNvPr id="25" name="Picture 21" descr="spor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590676"/>
            <a:ext cx="11239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 descr="mod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1524000"/>
            <a:ext cx="1289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mo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524000"/>
            <a:ext cx="10334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nina_b_fou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1538288"/>
            <a:ext cx="10874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76400" y="2139157"/>
            <a:ext cx="1051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protein sequences by function or genes according to expression profile.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676400" y="4114800"/>
            <a:ext cx="100700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users of social networks by interest (community detection)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3" name="Picture 4" descr="faceb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5" y="5004584"/>
            <a:ext cx="2064553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254694" y="5047328"/>
            <a:ext cx="1798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Facebook network</a:t>
            </a:r>
          </a:p>
        </p:txBody>
      </p:sp>
      <p:pic>
        <p:nvPicPr>
          <p:cNvPr id="15" name="Picture 7" descr="twit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22" y="4966324"/>
            <a:ext cx="1638906" cy="15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915400" y="5004584"/>
            <a:ext cx="17047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Twitter 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328F5-DA70-42CB-9B08-8D978F6AE79E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7" grpId="0" build="p"/>
      <p:bldP spid="11" grpId="0"/>
      <p:bldP spid="12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8991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customers according to purchase history.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(Clustering comes up everywhere…)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00200" y="2667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galaxies or nearby stars (e.g. Sloan Digital Sky Survey)</a:t>
            </a:r>
          </a:p>
        </p:txBody>
      </p:sp>
      <p:pic>
        <p:nvPicPr>
          <p:cNvPr id="18" name="Picture 17" descr="Supernovae found by SDSS-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3"/>
          <a:stretch/>
        </p:blipFill>
        <p:spPr bwMode="auto">
          <a:xfrm>
            <a:off x="3657600" y="3657600"/>
            <a:ext cx="442924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64970"/>
            <a:ext cx="1600200" cy="115443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676786"/>
            <a:ext cx="838200" cy="108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600200" y="5334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And many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many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more applications….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4B7D7-4263-4497-B7DF-ED8A92B26D8B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2E72-0343-42E7-8EEE-EA01ECF9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940C-6334-42C5-9078-6D7B7E41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Jigsaw puzzles!</a:t>
            </a:r>
          </a:p>
        </p:txBody>
      </p:sp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8FAC1649-3E57-4F3F-860A-C76AB048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1734896"/>
            <a:ext cx="9905017" cy="46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BC422-87B8-4F75-AF57-28A68A70E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Algorithms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Hierarchical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Bottom-up:</a:t>
            </a:r>
            <a:r>
              <a:rPr lang="en-US" dirty="0"/>
              <a:t> Agglomerative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Top-down: </a:t>
            </a:r>
            <a:r>
              <a:rPr lang="en-US" dirty="0"/>
              <a:t>Divisive</a:t>
            </a:r>
            <a:endParaRPr lang="en-US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800" dirty="0"/>
              <a:t>Partition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K means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Mixture-Model based clustering</a:t>
            </a:r>
          </a:p>
          <a:p>
            <a:pPr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267201"/>
            <a:ext cx="2819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7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7526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9EDA30-4F2E-4615-BF0E-9DFA0FF064F2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23135</TotalTime>
  <Words>1304</Words>
  <Application>Microsoft Office PowerPoint</Application>
  <PresentationFormat>Widescreen</PresentationFormat>
  <Paragraphs>303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Times New Roman</vt:lpstr>
      <vt:lpstr>Candara</vt:lpstr>
      <vt:lpstr>Calibri Light</vt:lpstr>
      <vt:lpstr>Calibri</vt:lpstr>
      <vt:lpstr>Wingdings</vt:lpstr>
      <vt:lpstr>Cambria Math</vt:lpstr>
      <vt:lpstr>Comic Sans MS</vt:lpstr>
      <vt:lpstr>Arial</vt:lpstr>
      <vt:lpstr>Office Theme</vt:lpstr>
      <vt:lpstr>1_Office Theme</vt:lpstr>
      <vt:lpstr>2_Office Theme</vt:lpstr>
      <vt:lpstr>Announcements</vt:lpstr>
      <vt:lpstr>Course Feedback</vt:lpstr>
      <vt:lpstr>  Introduction to Machine Learning  Clustering</vt:lpstr>
      <vt:lpstr>Learning Paradigms</vt:lpstr>
      <vt:lpstr>Clustering, Informal Goals</vt:lpstr>
      <vt:lpstr>PowerPoint Presentation</vt:lpstr>
      <vt:lpstr>PowerPoint Presentation</vt:lpstr>
      <vt:lpstr>Clustering Applications</vt:lpstr>
      <vt:lpstr>Clustering Algorithms</vt:lpstr>
      <vt:lpstr>Hierarchical Clustering</vt:lpstr>
      <vt:lpstr>Hierarchical Clustering</vt:lpstr>
      <vt:lpstr>Partitioning Algorithms</vt:lpstr>
      <vt:lpstr>K-Means</vt:lpstr>
      <vt:lpstr>K-means Clustering: Assign points</vt:lpstr>
      <vt:lpstr>K-means Clustering: Update centers</vt:lpstr>
      <vt:lpstr>K-means Clustering: Assign points</vt:lpstr>
      <vt:lpstr>K-means Clustering: Update centers</vt:lpstr>
      <vt:lpstr>K-means Clustering: Assign points</vt:lpstr>
      <vt:lpstr>K-means Optimization</vt:lpstr>
      <vt:lpstr>K-means Optimization</vt:lpstr>
      <vt:lpstr>K-means Optimization</vt:lpstr>
      <vt:lpstr>K-means Optimization</vt:lpstr>
      <vt:lpstr>K-means Optimization</vt:lpstr>
      <vt:lpstr>Alternating minimization</vt:lpstr>
      <vt:lpstr>Alternating minimization</vt:lpstr>
      <vt:lpstr>Computational Complexity</vt:lpstr>
      <vt:lpstr>Issues: Seed Choice</vt:lpstr>
      <vt:lpstr>Issues: Seed Choice</vt:lpstr>
      <vt:lpstr>Issues: Seed Choice</vt:lpstr>
      <vt:lpstr>PowerPoint Presentation</vt:lpstr>
      <vt:lpstr>Issues: Seed Choice</vt:lpstr>
      <vt:lpstr>Other Issues</vt:lpstr>
      <vt:lpstr>(One) bad case for K-means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1040</cp:revision>
  <cp:lastPrinted>2020-03-04T16:45:08Z</cp:lastPrinted>
  <dcterms:created xsi:type="dcterms:W3CDTF">2018-10-11T11:39:27Z</dcterms:created>
  <dcterms:modified xsi:type="dcterms:W3CDTF">2020-12-12T03:13:28Z</dcterms:modified>
</cp:coreProperties>
</file>