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ink/ink1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74" r:id="rId3"/>
    <p:sldMasterId id="2147483691" r:id="rId4"/>
  </p:sldMasterIdLst>
  <p:notesMasterIdLst>
    <p:notesMasterId r:id="rId53"/>
  </p:notesMasterIdLst>
  <p:sldIdLst>
    <p:sldId id="1267" r:id="rId5"/>
    <p:sldId id="1247" r:id="rId6"/>
    <p:sldId id="257" r:id="rId7"/>
    <p:sldId id="1268" r:id="rId8"/>
    <p:sldId id="1277" r:id="rId9"/>
    <p:sldId id="267" r:id="rId10"/>
    <p:sldId id="730" r:id="rId11"/>
    <p:sldId id="1279" r:id="rId12"/>
    <p:sldId id="745" r:id="rId13"/>
    <p:sldId id="1020" r:id="rId14"/>
    <p:sldId id="746" r:id="rId15"/>
    <p:sldId id="1025" r:id="rId16"/>
    <p:sldId id="1026" r:id="rId17"/>
    <p:sldId id="1260" r:id="rId18"/>
    <p:sldId id="403" r:id="rId19"/>
    <p:sldId id="373" r:id="rId20"/>
    <p:sldId id="1262" r:id="rId21"/>
    <p:sldId id="1263" r:id="rId22"/>
    <p:sldId id="1264" r:id="rId23"/>
    <p:sldId id="1266" r:id="rId24"/>
    <p:sldId id="787" r:id="rId25"/>
    <p:sldId id="800" r:id="rId26"/>
    <p:sldId id="801" r:id="rId27"/>
    <p:sldId id="790" r:id="rId28"/>
    <p:sldId id="1265" r:id="rId29"/>
    <p:sldId id="792" r:id="rId30"/>
    <p:sldId id="793" r:id="rId31"/>
    <p:sldId id="799" r:id="rId32"/>
    <p:sldId id="718" r:id="rId33"/>
    <p:sldId id="796" r:id="rId34"/>
    <p:sldId id="797" r:id="rId35"/>
    <p:sldId id="259" r:id="rId36"/>
    <p:sldId id="703" r:id="rId37"/>
    <p:sldId id="339" r:id="rId38"/>
    <p:sldId id="696" r:id="rId39"/>
    <p:sldId id="697" r:id="rId40"/>
    <p:sldId id="698" r:id="rId41"/>
    <p:sldId id="702" r:id="rId42"/>
    <p:sldId id="725" r:id="rId43"/>
    <p:sldId id="726" r:id="rId44"/>
    <p:sldId id="260" r:id="rId45"/>
    <p:sldId id="1280" r:id="rId46"/>
    <p:sldId id="731" r:id="rId47"/>
    <p:sldId id="262" r:id="rId48"/>
    <p:sldId id="263" r:id="rId49"/>
    <p:sldId id="264" r:id="rId50"/>
    <p:sldId id="265" r:id="rId51"/>
    <p:sldId id="1281" r:id="rId52"/>
  </p:sldIdLst>
  <p:sldSz cx="12192000" cy="6858000"/>
  <p:notesSz cx="9296400" cy="7010400"/>
  <p:embeddedFontLs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Calibri Light" panose="020F0302020204030204" pitchFamily="34" charset="0"/>
      <p:regular r:id="rId58"/>
      <p:italic r:id="rId59"/>
    </p:embeddedFont>
    <p:embeddedFont>
      <p:font typeface="Cambria Math" panose="02040503050406030204" pitchFamily="18" charset="0"/>
      <p:regular r:id="rId60"/>
    </p:embeddedFont>
    <p:embeddedFont>
      <p:font typeface="Candara" panose="020E0502030303020204" pitchFamily="34" charset="0"/>
      <p:regular r:id="rId61"/>
      <p:bold r:id="rId62"/>
      <p:italic r:id="rId63"/>
      <p:boldItalic r:id="rId64"/>
    </p:embeddedFont>
    <p:embeddedFont>
      <p:font typeface="Rockwell" panose="02060603020205020403" pitchFamily="18" charset="0"/>
      <p:regular r:id="rId65"/>
      <p:bold r:id="rId66"/>
      <p:italic r:id="rId67"/>
      <p:boldItalic r:id="rId6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57" autoAdjust="0"/>
    <p:restoredTop sz="89804" autoAdjust="0"/>
  </p:normalViewPr>
  <p:slideViewPr>
    <p:cSldViewPr snapToGrid="0">
      <p:cViewPr varScale="1">
        <p:scale>
          <a:sx n="81" d="100"/>
          <a:sy n="81" d="100"/>
        </p:scale>
        <p:origin x="150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5" Type="http://schemas.openxmlformats.org/officeDocument/2006/relationships/slide" Target="slides/slide1.xml"/><Relationship Id="rId61" Type="http://schemas.openxmlformats.org/officeDocument/2006/relationships/font" Target="fonts/font8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4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font" Target="fonts/font2.fntdata"/><Relationship Id="rId7" Type="http://schemas.openxmlformats.org/officeDocument/2006/relationships/slide" Target="slides/slide3.xml"/><Relationship Id="rId71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4T20:27:22.9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30733 2347 9215 0,'-10'-4'816'0,"0"2"-656"16,-3-3-160-16,0 1 0 0,0 0 2048 0,-1 1 384 0,-1-1 80 16,2 2 16-16,1 2-1616 0,1-2-320 0,-2 2-64 0,2 0-16 15,2 0-352-15,9 0-160 0,-9 0 128 0,9 0-128 16,-9 0 224-16,9 0-32 0,0 0-16 0,0 0 0 15,0 0 80-15,0 0 32 0,9 4 0 0,1 1 0 16,1 1 208-16,2-2 32 0,2 1 16 0,4-3 0 16,3 2 112-16,3 0 32 0,1 0 0 0,6-1 0 15,6-1-208-15,5-2-32 0,3-2-16 0,7 0 0 16,7 1-256-16,2 0-48 0,-3-2-128 0,1-1 192 16,-1-1-192-16,4-1 0 0,3-2 0 0,2-1 0 15,0-2-448-15,1 2-48 0,-1 1 0 0,-4-1 0 16,-6 1-1232-16,0-1-240 15,-1-3-48-15,-2 2-16 0,-3 1 304 0,1 1 64 0</inkml:trace>
  <inkml:trace contextRef="#ctx0" brushRef="#br0" timeOffset="728.9">27980 3086 4607 0,'-17'2'192'0,"6"-2"64"0,-4 0-256 0,-2 0 0 16,-2 1 0-16,1 3 0 0,2-4 2080 0,-1 0 368 15,0 0 80-15,0 3 16 0,0 1-1392 0,3-3-256 16,2-1-64-16,0 0-16 0,1 0-208 0,-1 0-32 15,1-1-16-15,1 1 0 0,10 0-112 0,-8-6 0 16,2 2-16-16,6 4 0 0,-11-1-144 0,3 1-32 16,8 0 0-16,0 0 0 0,-7-1-80 0,7 1-32 15,-8 2 0-15,8-2 0 0,0 0 128 0,0 0 32 16,0 0 0-16,0 0 0 0,0 0 208 0,0 0 64 0,13 3 0 0,2 0 0 16,4-2 96-16,2 2 32 0,1-2 0 0,4-1 0 15,4-1 272-15,4 1 64 0,4 2 16 0,3-1 0 16,4 1-400-16,8 0-80 0,7 2 0 0,8 1-16 15,3-1-224-15,5 0-32 0,2-1-16 0,3 0 0 16,1-1-288-16,4-1 0 0,6 2 0 0,1-3 0 16,4-3 0-16,-1 1 0 0,2-5-240 0,3 2 80 15,3-1-64-15,-4-1-16 0,-6-2 0 0,0 1 0 16,0 2 0-16,0 2 0 0,1 0 0 0,-6-1 0 16,-9-2-16-16,-3 3-16 0,-2 1 0 0,-4 1 0 15,0 1-1872-15,-3-2-368 16,24-4-80-16,-20 2-16 0</inkml:trace>
  <inkml:trace contextRef="#ctx0" brushRef="#br0" timeOffset="2074.1">27061 4734 11055 0,'0'0'480'0,"0"0"112"0,0 0-464 0,0 0-128 0,0 0 0 0,13 3 0 15,3-7 1104-15,2 4 208 0,3 0 32 0,1 0 16 16,-1 1-1040-16,5-1-192 0,5 0-128 0,7 0 128 16,3 0 448-16,2 0 80 0,0-1 32 0,4-2 0 0,1 0 352 0,7-1 80 15,6 1 16-15,4 2 0 0,4-1-368 16,0 4-64-16,-1-1 0 0,4-1-16 0,2-1-384 0,7 1-80 16,5 4-16-16,5-2 0 0,3-3-48 0,4 0-16 15,2 1 0-15,8-2 0 16,7 0 144-16,-3-1 32 0,-3-1 0 0,7-1 0 0,5-2-128 0,-3-2-32 15,-3 3 0-15,4-2 0 0,3-1-160 0,2-2 128 16,1 1-128-16,-2 0 128 0,-2-2-128 0,3 1 0 16,4 2 0-16,1 1 128 0,3 2-128 0,-3-1 0 15,-6-2 0-15,0 3 0 16,-3-1-384-16,6 1-128 0,3-1 0 0,1 1-16 16,-3-1-2032-16,5 1-416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E68BA-6127-4747-BC57-1C28B245DCD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7A807-345A-4C22-B58F-F269C01C119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C74A56-E34D-4219-B31D-3DC22D96A01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0C17AB26-13FD-47E8-9612-243E2E5BE0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56CB59-B07A-4B39-8E6D-12808021FCFA}" type="slidenum">
              <a:rPr lang="en-US" altLang="en-US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4B09BC9D-4937-42DE-86D9-9F78C3198E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618908E9-493B-4390-AB90-A625235745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314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551FEF84-3414-4D83-BAF4-DD79069259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9AF72-69DD-47BC-B89B-31A5B575677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146DAACF-94B6-4FCA-BB9E-F871608672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3B588E69-8A7A-4AE1-900A-3A85EA2F61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the preamble: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usepackage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fleqn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amsmath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br>
              <a:rPr lang="en-US" dirty="0"/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P(Y=y) \log_2 P(Y=y)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 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X=x)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 \mid X=x) \log_2 P(Y=y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X) = \sum_{x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P(X=x) H(Y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Mutual Information: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I(Y; X) = H(Y) - H(Y|X) = H(X) - H(X|Y) \end{align*}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726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the preamble: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usepackage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fleqn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amsmath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br>
              <a:rPr lang="en-US" dirty="0"/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P(Y=y) \log_2 P(Y=y)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 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X=x)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 \mid X=x) \log_2 P(Y=y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X) = \sum_{x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P(X=x) H(Y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Mutual Information: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I(Y; X) = H(Y) - H(Y|X) = H(X) - H(X|Y) \end{align*}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241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the preamble: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usepackage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fleqn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amsmath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br>
              <a:rPr lang="en-US" dirty="0"/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P(Y=y) \log_2 P(Y=y)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 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X=x)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 \mid X=x) \log_2 P(Y=y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X) = \sum_{x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P(X=x) H(Y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Mutual Information: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I(Y; X) = H(Y) - H(Y|X) = H(X) - H(X|Y) \end{align*}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214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</a:t>
            </a:r>
            <a:r>
              <a:rPr lang="en-US" baseline="0" dirty="0"/>
              <a:t> Mention </a:t>
            </a:r>
            <a:r>
              <a:rPr lang="en-US" baseline="0" dirty="0" err="1"/>
              <a:t>underfitting</a:t>
            </a:r>
            <a:r>
              <a:rPr lang="en-US" baseline="0" dirty="0"/>
              <a:t> here as well.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319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838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41D38-07EE-4DC4-A884-D56995D4A99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865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005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4252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868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434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958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52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780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6327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9432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371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311CA0E-F11B-4889-8ADB-4A65E30F93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77E58C8-111D-4CA2-A9F5-9BB5C01875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C66E838-2711-4A36-B518-C0A0E038AB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405CCF-548C-49CF-A4B8-428A11DE3D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37117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945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5681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043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2509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9/15/2020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961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9/15/2020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870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9/15/2020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721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7867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370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3766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351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6052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48863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9158962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9861750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9/15/2020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904053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F1EB4-032B-4370-87DB-BCF3BDBCE417}" type="datetime1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683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7EEA-D4D7-4F09-A006-A9D69AFE265C}" type="datetime1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2364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E39DB-65A7-4732-A09C-21D69EF147A9}" type="datetime1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718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1CB7-08C8-4B6F-8AB0-6D331F029364}" type="datetime1">
              <a:rPr lang="en-US" smtClean="0"/>
              <a:pPr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99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B16A8-35B7-4499-9DDC-803A77ECFC5C}" type="datetime1">
              <a:rPr lang="en-US" smtClean="0"/>
              <a:pPr/>
              <a:t>9/15/2020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4842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B235A-848E-49EC-A29A-DD3E8AE42457}" type="datetime1">
              <a:rPr lang="en-US" smtClean="0"/>
              <a:pPr/>
              <a:t>9/15/2020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2690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CCF02-0AB8-40A5-A7A6-5FE58FD5CF2C}" type="datetime1">
              <a:rPr lang="en-US" smtClean="0"/>
              <a:pPr/>
              <a:t>9/15/2020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429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A9EA6-5750-4218-AFCE-CAD2A293789B}" type="datetime1">
              <a:rPr lang="en-US" smtClean="0"/>
              <a:pPr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9434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C286E-D27A-4326-AFFC-D4EB7A11A92F}" type="datetime1">
              <a:rPr lang="en-US" smtClean="0"/>
              <a:pPr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6025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5977D-1312-4C35-AE10-D737A1EC8D92}" type="datetime1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351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71C3-8983-492B-9FD4-02DE13C83330}" type="datetime1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028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84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34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BA735-A1B3-4D4F-9421-DD10E19D94F6}" type="datetime1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8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0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tags" Target="../tags/tag6.xml"/><Relationship Id="rId7" Type="http://schemas.openxmlformats.org/officeDocument/2006/relationships/image" Target="../media/image10.em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D161-6464-44E6-A96F-016CD86A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you login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847BE-1342-462C-B59D-2B0430A33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74084" cy="203953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Rename yourself in Zoom to *pre*-pend your house number</a:t>
            </a:r>
          </a:p>
          <a:p>
            <a:pPr marL="917575" lvl="2" indent="-457200"/>
            <a:r>
              <a:rPr lang="en-US" sz="2800" dirty="0">
                <a:solidFill>
                  <a:schemeClr val="tx1"/>
                </a:solidFill>
              </a:rPr>
              <a:t>e.g. “0 – Pat Virtue”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Open Piazza (getting ready for polls)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Download preview slides from course website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Grab something to write with/on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90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Splitting with Mutual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Which attribute {A, B} would </a:t>
            </a:r>
            <a:r>
              <a:rPr lang="en-US" b="1" dirty="0"/>
              <a:t>mutual information</a:t>
            </a:r>
            <a:r>
              <a:rPr lang="en-US" dirty="0"/>
              <a:t> select for the next split?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A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B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A or B (tie)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I don’t know</a:t>
            </a:r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75952E-2C10-4E67-8104-F42B5951940E}"/>
              </a:ext>
            </a:extLst>
          </p:cNvPr>
          <p:cNvSpPr txBox="1">
            <a:spLocks/>
          </p:cNvSpPr>
          <p:nvPr/>
        </p:nvSpPr>
        <p:spPr>
          <a:xfrm>
            <a:off x="7825759" y="1345279"/>
            <a:ext cx="4044462" cy="5145590"/>
          </a:xfrm>
          <a:prstGeom prst="rect">
            <a:avLst/>
          </a:prstGeom>
          <a:solidFill>
            <a:srgbClr val="475A8D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 and B</a:t>
            </a:r>
          </a:p>
        </p:txBody>
      </p:sp>
      <p:pic>
        <p:nvPicPr>
          <p:cNvPr id="8" name="table">
            <a:extLst>
              <a:ext uri="{FF2B5EF4-FFF2-40B4-BE49-F238E27FC236}">
                <a16:creationId xmlns:a16="http://schemas.microsoft.com/office/drawing/2014/main" id="{10FEA070-7CF8-48C9-8776-D3DEA60AF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274" y="2236865"/>
            <a:ext cx="3019709" cy="425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65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Decision Tree Learning Example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20475" y="2462248"/>
          <a:ext cx="2822976" cy="3976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B331A87-92B4-43DD-A893-84D28526E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934" y="1024153"/>
            <a:ext cx="9099281" cy="21580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27E08D-A1E5-46B8-B754-7AE068664EC0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8D9FF1-124E-4AF4-9D0E-60EE27C58F4A}"/>
              </a:ext>
            </a:extLst>
          </p:cNvPr>
          <p:cNvSpPr/>
          <p:nvPr/>
        </p:nvSpPr>
        <p:spPr>
          <a:xfrm>
            <a:off x="8453775" y="2861187"/>
            <a:ext cx="2023479" cy="4129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285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Decision Tree Learning Example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76294" y="6267451"/>
            <a:ext cx="1159301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20475" y="2462248"/>
          <a:ext cx="2822976" cy="3976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B331A87-92B4-43DD-A893-84D28526E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934" y="1024153"/>
            <a:ext cx="9099281" cy="21580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0CF67C-976E-4B13-8A1C-0AD8A282F2E3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CC43FA-0E18-4B43-B9F9-A1825B554343}"/>
                  </a:ext>
                </a:extLst>
              </p:cNvPr>
              <p:cNvSpPr txBox="1"/>
              <p:nvPr/>
            </p:nvSpPr>
            <p:spPr>
              <a:xfrm>
                <a:off x="3704794" y="3397934"/>
                <a:ext cx="6356986" cy="2825472"/>
              </a:xfrm>
              <a:prstGeom prst="rect">
                <a:avLst/>
              </a:prstGeom>
              <a:noFill/>
            </p:spPr>
            <p:txBody>
              <a:bodyPr wrap="none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6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𝑢𝑛𝑑𝑒𝑓𝑖𝑛𝑒𝑑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6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</m:e>
                    </m:d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∣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     0                   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∣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;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CC43FA-0E18-4B43-B9F9-A1825B5543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794" y="3397934"/>
                <a:ext cx="6356986" cy="28254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D14F2341-BAB1-4A07-A42D-39260321D38E}"/>
              </a:ext>
            </a:extLst>
          </p:cNvPr>
          <p:cNvGrpSpPr/>
          <p:nvPr/>
        </p:nvGrpSpPr>
        <p:grpSpPr>
          <a:xfrm>
            <a:off x="9853335" y="4226316"/>
            <a:ext cx="2259945" cy="2133142"/>
            <a:chOff x="9203710" y="3856575"/>
            <a:chExt cx="2259945" cy="213314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AAA330-6A8A-4A33-86DD-A2521BF9CC6B}"/>
                </a:ext>
              </a:extLst>
            </p:cNvPr>
            <p:cNvSpPr/>
            <p:nvPr/>
          </p:nvSpPr>
          <p:spPr>
            <a:xfrm>
              <a:off x="10155330" y="4226433"/>
              <a:ext cx="372970" cy="381884"/>
            </a:xfrm>
            <a:prstGeom prst="rect">
              <a:avLst/>
            </a:prstGeom>
            <a:noFill/>
            <a:ln w="1905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FA5FFE2-0099-4B36-BA3B-14AB1D2E9BBF}"/>
                </a:ext>
              </a:extLst>
            </p:cNvPr>
            <p:cNvSpPr txBox="1"/>
            <p:nvPr/>
          </p:nvSpPr>
          <p:spPr>
            <a:xfrm>
              <a:off x="9938590" y="3856575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6+]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38FD02-A286-48D9-98B6-5D1C991FCF75}"/>
                </a:ext>
              </a:extLst>
            </p:cNvPr>
            <p:cNvSpPr txBox="1"/>
            <p:nvPr/>
          </p:nvSpPr>
          <p:spPr>
            <a:xfrm>
              <a:off x="9203710" y="5401891"/>
              <a:ext cx="1113995" cy="587826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[0-, 0+]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P(A=0) = 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311E24-DCBE-47D3-BC40-0BFBE7D0F931}"/>
                </a:ext>
              </a:extLst>
            </p:cNvPr>
            <p:cNvSpPr txBox="1"/>
            <p:nvPr/>
          </p:nvSpPr>
          <p:spPr>
            <a:xfrm>
              <a:off x="10528300" y="5401891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6+]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P(A=1)=1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C28F417-05BE-4B03-A120-9483F9D2763C}"/>
                </a:ext>
              </a:extLst>
            </p:cNvPr>
            <p:cNvCxnSpPr>
              <a:cxnSpLocks/>
              <a:stCxn id="9" idx="2"/>
              <a:endCxn id="13" idx="0"/>
            </p:cNvCxnSpPr>
            <p:nvPr/>
          </p:nvCxnSpPr>
          <p:spPr>
            <a:xfrm flipH="1">
              <a:off x="9760708" y="4608317"/>
              <a:ext cx="581107" cy="793574"/>
            </a:xfrm>
            <a:prstGeom prst="line">
              <a:avLst/>
            </a:prstGeom>
            <a:ln w="190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0EDE9ED-71E8-4F7A-947C-3787E3E8A789}"/>
                </a:ext>
              </a:extLst>
            </p:cNvPr>
            <p:cNvCxnSpPr>
              <a:cxnSpLocks/>
              <a:stCxn id="9" idx="2"/>
              <a:endCxn id="14" idx="0"/>
            </p:cNvCxnSpPr>
            <p:nvPr/>
          </p:nvCxnSpPr>
          <p:spPr>
            <a:xfrm>
              <a:off x="10341815" y="4608317"/>
              <a:ext cx="589710" cy="793574"/>
            </a:xfrm>
            <a:prstGeom prst="line">
              <a:avLst/>
            </a:prstGeom>
            <a:ln w="190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86C3C9-D424-4D94-9797-E96BC208BCAF}"/>
                </a:ext>
              </a:extLst>
            </p:cNvPr>
            <p:cNvSpPr txBox="1"/>
            <p:nvPr/>
          </p:nvSpPr>
          <p:spPr>
            <a:xfrm>
              <a:off x="944181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A=0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166F61-94DF-4F75-A337-7CBD7A58A4FF}"/>
                </a:ext>
              </a:extLst>
            </p:cNvPr>
            <p:cNvSpPr txBox="1"/>
            <p:nvPr/>
          </p:nvSpPr>
          <p:spPr>
            <a:xfrm>
              <a:off x="1065720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A=1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A81022C-C43F-4F68-A3C7-CE44E4D7679E}"/>
              </a:ext>
            </a:extLst>
          </p:cNvPr>
          <p:cNvSpPr/>
          <p:nvPr/>
        </p:nvSpPr>
        <p:spPr>
          <a:xfrm>
            <a:off x="8453775" y="2861187"/>
            <a:ext cx="2023479" cy="4129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973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Decision Tree Learning Example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76294" y="6267451"/>
            <a:ext cx="1159301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20475" y="2462248"/>
          <a:ext cx="2822976" cy="3976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B331A87-92B4-43DD-A893-84D28526E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934" y="1024153"/>
            <a:ext cx="9099281" cy="21580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0CF67C-976E-4B13-8A1C-0AD8A282F2E3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CC43FA-0E18-4B43-B9F9-A1825B554343}"/>
                  </a:ext>
                </a:extLst>
              </p:cNvPr>
              <p:cNvSpPr txBox="1"/>
              <p:nvPr/>
            </p:nvSpPr>
            <p:spPr>
              <a:xfrm>
                <a:off x="3704794" y="3397934"/>
                <a:ext cx="6356986" cy="2825472"/>
              </a:xfrm>
              <a:prstGeom prst="rect">
                <a:avLst/>
              </a:prstGeom>
              <a:noFill/>
            </p:spPr>
            <p:txBody>
              <a:bodyPr wrap="none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6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4</m:t>
                                </m:r>
                              </m:den>
                            </m:f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4</m:t>
                                </m:r>
                              </m:den>
                            </m:f>
                          </m:e>
                        </m:func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e>
                        </m:func>
                      </m:e>
                    </m:d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∣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f>
                      <m:f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⋅0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</a:b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;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&gt;0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</a:b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;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ends up being greater than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;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, so we split on B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CC43FA-0E18-4B43-B9F9-A1825B5543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794" y="3397934"/>
                <a:ext cx="6356986" cy="2825472"/>
              </a:xfrm>
              <a:prstGeom prst="rect">
                <a:avLst/>
              </a:prstGeom>
              <a:blipFill>
                <a:blip r:embed="rId3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D14F2341-BAB1-4A07-A42D-39260321D38E}"/>
              </a:ext>
            </a:extLst>
          </p:cNvPr>
          <p:cNvGrpSpPr/>
          <p:nvPr/>
        </p:nvGrpSpPr>
        <p:grpSpPr>
          <a:xfrm>
            <a:off x="9985805" y="4226316"/>
            <a:ext cx="2114775" cy="1908190"/>
            <a:chOff x="9348880" y="3856575"/>
            <a:chExt cx="2114775" cy="190819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AAA330-6A8A-4A33-86DD-A2521BF9CC6B}"/>
                </a:ext>
              </a:extLst>
            </p:cNvPr>
            <p:cNvSpPr/>
            <p:nvPr/>
          </p:nvSpPr>
          <p:spPr>
            <a:xfrm>
              <a:off x="10155330" y="4226433"/>
              <a:ext cx="372970" cy="381884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FA5FFE2-0099-4B36-BA3B-14AB1D2E9BBF}"/>
                </a:ext>
              </a:extLst>
            </p:cNvPr>
            <p:cNvSpPr txBox="1"/>
            <p:nvPr/>
          </p:nvSpPr>
          <p:spPr>
            <a:xfrm>
              <a:off x="9938590" y="3856575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6+]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38FD02-A286-48D9-98B6-5D1C991FCF75}"/>
                </a:ext>
              </a:extLst>
            </p:cNvPr>
            <p:cNvSpPr txBox="1"/>
            <p:nvPr/>
          </p:nvSpPr>
          <p:spPr>
            <a:xfrm>
              <a:off x="9348880" y="5379774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2+]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P(B=0)=4/8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311E24-DCBE-47D3-BC40-0BFBE7D0F931}"/>
                </a:ext>
              </a:extLst>
            </p:cNvPr>
            <p:cNvSpPr txBox="1"/>
            <p:nvPr/>
          </p:nvSpPr>
          <p:spPr>
            <a:xfrm>
              <a:off x="10558555" y="5382881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[0-, 4+]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P(B=1)=4/8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891A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C28F417-05BE-4B03-A120-9483F9D2763C}"/>
                </a:ext>
              </a:extLst>
            </p:cNvPr>
            <p:cNvCxnSpPr>
              <a:stCxn id="9" idx="2"/>
              <a:endCxn id="13" idx="0"/>
            </p:cNvCxnSpPr>
            <p:nvPr/>
          </p:nvCxnSpPr>
          <p:spPr>
            <a:xfrm flipH="1">
              <a:off x="9752105" y="4608317"/>
              <a:ext cx="589710" cy="771457"/>
            </a:xfrm>
            <a:prstGeom prst="line">
              <a:avLst/>
            </a:prstGeom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0EDE9ED-71E8-4F7A-947C-3787E3E8A789}"/>
                </a:ext>
              </a:extLst>
            </p:cNvPr>
            <p:cNvCxnSpPr>
              <a:cxnSpLocks/>
              <a:stCxn id="9" idx="2"/>
              <a:endCxn id="14" idx="0"/>
            </p:cNvCxnSpPr>
            <p:nvPr/>
          </p:nvCxnSpPr>
          <p:spPr>
            <a:xfrm>
              <a:off x="10341815" y="4608317"/>
              <a:ext cx="619965" cy="774564"/>
            </a:xfrm>
            <a:prstGeom prst="line">
              <a:avLst/>
            </a:prstGeom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86C3C9-D424-4D94-9797-E96BC208BCAF}"/>
                </a:ext>
              </a:extLst>
            </p:cNvPr>
            <p:cNvSpPr txBox="1"/>
            <p:nvPr/>
          </p:nvSpPr>
          <p:spPr>
            <a:xfrm>
              <a:off x="944181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B=0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166F61-94DF-4F75-A337-7CBD7A58A4FF}"/>
                </a:ext>
              </a:extLst>
            </p:cNvPr>
            <p:cNvSpPr txBox="1"/>
            <p:nvPr/>
          </p:nvSpPr>
          <p:spPr>
            <a:xfrm>
              <a:off x="1065720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B=1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F81DF6E-F84E-49C6-9A84-B6A6DDC0B93D}"/>
              </a:ext>
            </a:extLst>
          </p:cNvPr>
          <p:cNvSpPr/>
          <p:nvPr/>
        </p:nvSpPr>
        <p:spPr>
          <a:xfrm>
            <a:off x="8453775" y="2861187"/>
            <a:ext cx="2023479" cy="4129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822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Mutual Information 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311504" cy="2039539"/>
              </a:xfrm>
            </p:spPr>
            <p:txBody>
              <a:bodyPr/>
              <a:lstStyle/>
              <a:p>
                <a:r>
                  <a:rPr lang="en-US" dirty="0"/>
                  <a:t>We use mutual information in the context of before and after a split, regardless of where that split is in the tree.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∣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311504" cy="2039539"/>
              </a:xfrm>
              <a:blipFill>
                <a:blip r:embed="rId2"/>
                <a:stretch>
                  <a:fillRect l="-1132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8493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How to learn a decision tree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524001"/>
            <a:ext cx="8229600" cy="4525963"/>
          </a:xfrm>
        </p:spPr>
        <p:txBody>
          <a:bodyPr/>
          <a:lstStyle/>
          <a:p>
            <a:r>
              <a:rPr lang="en-US" sz="2800" dirty="0"/>
              <a:t>Top-down induction [ID3]</a:t>
            </a:r>
          </a:p>
          <a:p>
            <a:pPr>
              <a:buNone/>
            </a:pPr>
            <a:r>
              <a:rPr lang="en-US" dirty="0"/>
              <a:t>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D0CB8-6FBF-4962-B578-A320F47C1A7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 cstate="print"/>
          <a:srcRect l="6494" t="23383" r="6926" b="36691"/>
          <a:stretch>
            <a:fillRect/>
          </a:stretch>
        </p:blipFill>
        <p:spPr bwMode="auto">
          <a:xfrm>
            <a:off x="1615722" y="2362200"/>
            <a:ext cx="606777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2171505" y="2928259"/>
            <a:ext cx="254899" cy="203003"/>
          </a:xfrm>
          <a:prstGeom prst="rect">
            <a:avLst/>
          </a:prstGeom>
          <a:noFill/>
          <a:ln/>
          <a:effectLst/>
        </p:spPr>
      </p:pic>
      <p:pic>
        <p:nvPicPr>
          <p:cNvPr id="33" name="Picture 32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2967272" y="3356626"/>
            <a:ext cx="254899" cy="203003"/>
          </a:xfrm>
          <a:prstGeom prst="rect">
            <a:avLst/>
          </a:prstGeom>
          <a:noFill/>
          <a:ln/>
          <a:effectLst/>
        </p:spPr>
      </p:pic>
      <p:pic>
        <p:nvPicPr>
          <p:cNvPr id="34" name="Picture 33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4132044" y="3792054"/>
            <a:ext cx="254899" cy="203003"/>
          </a:xfrm>
          <a:prstGeom prst="rect">
            <a:avLst/>
          </a:prstGeom>
          <a:noFill/>
          <a:ln/>
          <a:effectLst/>
        </p:spPr>
      </p:pic>
      <p:sp>
        <p:nvSpPr>
          <p:cNvPr id="6" name="TextBox 5"/>
          <p:cNvSpPr txBox="1"/>
          <p:nvPr/>
        </p:nvSpPr>
        <p:spPr>
          <a:xfrm>
            <a:off x="1874542" y="5486401"/>
            <a:ext cx="75259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(steps 1-5) after removing current feature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6. When all features exhausted, assign majority label to the leaf node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743200" y="3994090"/>
            <a:ext cx="2120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(Discrete features)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4993260" y="2867328"/>
            <a:ext cx="990600" cy="304800"/>
            <a:chOff x="3469260" y="2867328"/>
            <a:chExt cx="990600" cy="304800"/>
          </a:xfrm>
        </p:grpSpPr>
        <p:sp>
          <p:nvSpPr>
            <p:cNvPr id="38" name="Rectangle 37"/>
            <p:cNvSpPr/>
            <p:nvPr/>
          </p:nvSpPr>
          <p:spPr>
            <a:xfrm>
              <a:off x="3469260" y="2867328"/>
              <a:ext cx="990600" cy="304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9" name="Picture 38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200" y="2939042"/>
              <a:ext cx="799631" cy="194302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40" name="Group 39"/>
          <p:cNvGrpSpPr/>
          <p:nvPr/>
        </p:nvGrpSpPr>
        <p:grpSpPr>
          <a:xfrm>
            <a:off x="4552360" y="3284274"/>
            <a:ext cx="990600" cy="304800"/>
            <a:chOff x="3469260" y="2867328"/>
            <a:chExt cx="990600" cy="304800"/>
          </a:xfrm>
        </p:grpSpPr>
        <p:sp>
          <p:nvSpPr>
            <p:cNvPr id="41" name="Rectangle 40"/>
            <p:cNvSpPr/>
            <p:nvPr/>
          </p:nvSpPr>
          <p:spPr>
            <a:xfrm>
              <a:off x="3469260" y="2867328"/>
              <a:ext cx="990600" cy="304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2" name="Picture 41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200" y="2939042"/>
              <a:ext cx="799631" cy="194302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31" name="Rectangle 30"/>
          <p:cNvSpPr/>
          <p:nvPr/>
        </p:nvSpPr>
        <p:spPr>
          <a:xfrm>
            <a:off x="3200400" y="2819400"/>
            <a:ext cx="762000" cy="381000"/>
          </a:xfrm>
          <a:prstGeom prst="rect">
            <a:avLst/>
          </a:prstGeom>
          <a:noFill/>
          <a:ln w="28575" cmpd="sng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29B48B-A78D-45AB-8769-1869177A6B71}"/>
              </a:ext>
            </a:extLst>
          </p:cNvPr>
          <p:cNvSpPr txBox="1"/>
          <p:nvPr/>
        </p:nvSpPr>
        <p:spPr>
          <a:xfrm>
            <a:off x="406400" y="6444734"/>
            <a:ext cx="337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  <p:extLst>
      <p:ext uri="{BB962C8B-B14F-4D97-AF65-F5344CB8AC3E}">
        <p14:creationId xmlns:p14="http://schemas.microsoft.com/office/powerpoint/2010/main" val="2670413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How to learn a decision tree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524001"/>
            <a:ext cx="8229600" cy="4525963"/>
          </a:xfrm>
        </p:spPr>
        <p:txBody>
          <a:bodyPr/>
          <a:lstStyle/>
          <a:p>
            <a:r>
              <a:rPr lang="en-US" sz="2800" dirty="0"/>
              <a:t>Top-down induction [ID3, C4.5, C5, …]</a:t>
            </a:r>
          </a:p>
          <a:p>
            <a:pPr>
              <a:buNone/>
            </a:pPr>
            <a:r>
              <a:rPr lang="en-US" dirty="0"/>
              <a:t>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D0CB8-6FBF-4962-B578-A320F47C1A7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 cstate="print"/>
          <a:srcRect l="6494" t="23383" r="6926" b="36691"/>
          <a:stretch>
            <a:fillRect/>
          </a:stretch>
        </p:blipFill>
        <p:spPr bwMode="auto">
          <a:xfrm>
            <a:off x="1615722" y="2362200"/>
            <a:ext cx="606777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2171505" y="2928259"/>
            <a:ext cx="254899" cy="203003"/>
          </a:xfrm>
          <a:prstGeom prst="rect">
            <a:avLst/>
          </a:prstGeom>
          <a:noFill/>
          <a:ln/>
          <a:effectLst/>
        </p:spPr>
      </p:pic>
      <p:pic>
        <p:nvPicPr>
          <p:cNvPr id="33" name="Picture 32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2967272" y="3356626"/>
            <a:ext cx="254899" cy="203003"/>
          </a:xfrm>
          <a:prstGeom prst="rect">
            <a:avLst/>
          </a:prstGeom>
          <a:noFill/>
          <a:ln/>
          <a:effectLst/>
        </p:spPr>
      </p:pic>
      <p:pic>
        <p:nvPicPr>
          <p:cNvPr id="34" name="Picture 33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4132044" y="3792054"/>
            <a:ext cx="254899" cy="203003"/>
          </a:xfrm>
          <a:prstGeom prst="rect">
            <a:avLst/>
          </a:prstGeom>
          <a:noFill/>
          <a:ln/>
          <a:effectLst/>
        </p:spPr>
      </p:pic>
      <p:sp>
        <p:nvSpPr>
          <p:cNvPr id="31" name="TextBox 30"/>
          <p:cNvSpPr txBox="1"/>
          <p:nvPr/>
        </p:nvSpPr>
        <p:spPr>
          <a:xfrm>
            <a:off x="1813783" y="5638800"/>
            <a:ext cx="431565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6. Prune back tree to reduce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overfitting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7. Assign majority label to the leaf node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352801" y="2286001"/>
            <a:ext cx="738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C4.5</a:t>
            </a:r>
          </a:p>
        </p:txBody>
      </p:sp>
      <p:grpSp>
        <p:nvGrpSpPr>
          <p:cNvPr id="23553" name="Group 23552"/>
          <p:cNvGrpSpPr/>
          <p:nvPr/>
        </p:nvGrpSpPr>
        <p:grpSpPr>
          <a:xfrm>
            <a:off x="4993260" y="2867328"/>
            <a:ext cx="990600" cy="304800"/>
            <a:chOff x="3469260" y="2867328"/>
            <a:chExt cx="990600" cy="304800"/>
          </a:xfrm>
        </p:grpSpPr>
        <p:sp>
          <p:nvSpPr>
            <p:cNvPr id="23552" name="Rectangle 23551"/>
            <p:cNvSpPr/>
            <p:nvPr/>
          </p:nvSpPr>
          <p:spPr>
            <a:xfrm>
              <a:off x="3469260" y="2867328"/>
              <a:ext cx="990600" cy="304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Picture 4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200" y="2939042"/>
              <a:ext cx="799631" cy="194302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40" name="Group 39"/>
          <p:cNvGrpSpPr/>
          <p:nvPr/>
        </p:nvGrpSpPr>
        <p:grpSpPr>
          <a:xfrm>
            <a:off x="4552360" y="3284274"/>
            <a:ext cx="990600" cy="304800"/>
            <a:chOff x="3469260" y="2867328"/>
            <a:chExt cx="990600" cy="304800"/>
          </a:xfrm>
        </p:grpSpPr>
        <p:sp>
          <p:nvSpPr>
            <p:cNvPr id="41" name="Rectangle 40"/>
            <p:cNvSpPr/>
            <p:nvPr/>
          </p:nvSpPr>
          <p:spPr>
            <a:xfrm>
              <a:off x="3469260" y="2867328"/>
              <a:ext cx="990600" cy="304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2" name="Picture 41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200" y="2939042"/>
              <a:ext cx="799631" cy="194302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23556" name="Picture 2355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3789457"/>
            <a:ext cx="5562600" cy="24121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5" name="Rectangle 44"/>
          <p:cNvSpPr/>
          <p:nvPr/>
        </p:nvSpPr>
        <p:spPr>
          <a:xfrm>
            <a:off x="2641600" y="3708400"/>
            <a:ext cx="762000" cy="381000"/>
          </a:xfrm>
          <a:prstGeom prst="rect">
            <a:avLst/>
          </a:prstGeom>
          <a:noFill/>
          <a:ln w="28575" cmpd="sng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133600" y="5638800"/>
            <a:ext cx="1676400" cy="381000"/>
          </a:xfrm>
          <a:prstGeom prst="rect">
            <a:avLst/>
          </a:prstGeom>
          <a:noFill/>
          <a:ln w="28575" cmpd="sng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200400" y="2819400"/>
            <a:ext cx="762000" cy="381000"/>
          </a:xfrm>
          <a:prstGeom prst="rect">
            <a:avLst/>
          </a:prstGeom>
          <a:noFill/>
          <a:ln w="28575" cmpd="sng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01B488-F76A-4D37-9F8B-CF5AB0205735}"/>
              </a:ext>
            </a:extLst>
          </p:cNvPr>
          <p:cNvSpPr txBox="1"/>
          <p:nvPr/>
        </p:nvSpPr>
        <p:spPr>
          <a:xfrm>
            <a:off x="406400" y="6444734"/>
            <a:ext cx="337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Features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9"/>
                <a:ext cx="11311504" cy="550440"/>
              </a:xfrm>
            </p:spPr>
            <p:txBody>
              <a:bodyPr/>
              <a:lstStyle/>
              <a:p>
                <a:r>
                  <a:rPr lang="en-US" dirty="0"/>
                  <a:t>Consider input features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9"/>
                <a:ext cx="11311504" cy="550440"/>
              </a:xfrm>
              <a:blipFill>
                <a:blip r:embed="rId2"/>
                <a:stretch>
                  <a:fillRect l="-1132" t="-18889" b="-1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43F6BD5-E861-48AD-A92D-B2A55F5DD074}"/>
              </a:ext>
            </a:extLst>
          </p:cNvPr>
          <p:cNvCxnSpPr/>
          <p:nvPr/>
        </p:nvCxnSpPr>
        <p:spPr>
          <a:xfrm>
            <a:off x="1221166" y="2064774"/>
            <a:ext cx="0" cy="3704795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51DEE-2696-46D3-A2B4-4F6D11AF71F8}"/>
              </a:ext>
            </a:extLst>
          </p:cNvPr>
          <p:cNvCxnSpPr>
            <a:cxnSpLocks/>
          </p:cNvCxnSpPr>
          <p:nvPr/>
        </p:nvCxnSpPr>
        <p:spPr>
          <a:xfrm flipH="1">
            <a:off x="908991" y="5486892"/>
            <a:ext cx="4208699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E6EE2979-CB9E-4A6F-9BA8-146E03491975}"/>
              </a:ext>
            </a:extLst>
          </p:cNvPr>
          <p:cNvSpPr/>
          <p:nvPr/>
        </p:nvSpPr>
        <p:spPr>
          <a:xfrm>
            <a:off x="2347760" y="2548759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C556B38-1747-46AA-90A1-03AB6FD08ADA}"/>
              </a:ext>
            </a:extLst>
          </p:cNvPr>
          <p:cNvSpPr/>
          <p:nvPr/>
        </p:nvSpPr>
        <p:spPr>
          <a:xfrm>
            <a:off x="1883489" y="4679483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2FE730-C3AB-4866-8869-4E0D21B84677}"/>
              </a:ext>
            </a:extLst>
          </p:cNvPr>
          <p:cNvSpPr/>
          <p:nvPr/>
        </p:nvSpPr>
        <p:spPr>
          <a:xfrm>
            <a:off x="1597787" y="4883861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68EE449-0EF8-4DBF-A426-8E9BF4F8FA02}"/>
              </a:ext>
            </a:extLst>
          </p:cNvPr>
          <p:cNvSpPr/>
          <p:nvPr/>
        </p:nvSpPr>
        <p:spPr>
          <a:xfrm>
            <a:off x="2120184" y="4258196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39E6050-9A22-41EF-AE21-803527AAA32E}"/>
              </a:ext>
            </a:extLst>
          </p:cNvPr>
          <p:cNvSpPr/>
          <p:nvPr/>
        </p:nvSpPr>
        <p:spPr>
          <a:xfrm>
            <a:off x="2437763" y="4573951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A172BFE-7FFF-4B38-8EA1-5B689270F477}"/>
              </a:ext>
            </a:extLst>
          </p:cNvPr>
          <p:cNvSpPr/>
          <p:nvPr/>
        </p:nvSpPr>
        <p:spPr>
          <a:xfrm>
            <a:off x="2279180" y="5120500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FFA682A-5994-4C6D-9F00-72C54FFFF832}"/>
              </a:ext>
            </a:extLst>
          </p:cNvPr>
          <p:cNvSpPr/>
          <p:nvPr/>
        </p:nvSpPr>
        <p:spPr>
          <a:xfrm>
            <a:off x="2638374" y="4952441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F5E557B-44A3-4785-85E1-F5F8E868E80B}"/>
              </a:ext>
            </a:extLst>
          </p:cNvPr>
          <p:cNvSpPr/>
          <p:nvPr/>
        </p:nvSpPr>
        <p:spPr>
          <a:xfrm>
            <a:off x="3345818" y="3379990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9617745-5D48-4E48-B3A2-D495D9AAC7CA}"/>
              </a:ext>
            </a:extLst>
          </p:cNvPr>
          <p:cNvSpPr/>
          <p:nvPr/>
        </p:nvSpPr>
        <p:spPr>
          <a:xfrm>
            <a:off x="1697010" y="4261066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D5F3B62-CB88-4985-A33D-4048EDF70F1E}"/>
              </a:ext>
            </a:extLst>
          </p:cNvPr>
          <p:cNvSpPr/>
          <p:nvPr/>
        </p:nvSpPr>
        <p:spPr>
          <a:xfrm>
            <a:off x="1788386" y="3361442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4F6F3A9-66B9-4730-9886-84419C9D162C}"/>
              </a:ext>
            </a:extLst>
          </p:cNvPr>
          <p:cNvSpPr/>
          <p:nvPr/>
        </p:nvSpPr>
        <p:spPr>
          <a:xfrm>
            <a:off x="2224851" y="3630799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C8DEA0A-5BB8-44A0-9FC4-A05DB92598E7}"/>
              </a:ext>
            </a:extLst>
          </p:cNvPr>
          <p:cNvSpPr/>
          <p:nvPr/>
        </p:nvSpPr>
        <p:spPr>
          <a:xfrm>
            <a:off x="2902680" y="4573951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7DD1B55-1D22-4EF0-B841-99735C1FB7A9}"/>
              </a:ext>
            </a:extLst>
          </p:cNvPr>
          <p:cNvSpPr/>
          <p:nvPr/>
        </p:nvSpPr>
        <p:spPr>
          <a:xfrm>
            <a:off x="2624945" y="3224282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A17450C-88FD-41F2-A76B-A38EFC0D3CBF}"/>
              </a:ext>
            </a:extLst>
          </p:cNvPr>
          <p:cNvSpPr/>
          <p:nvPr/>
        </p:nvSpPr>
        <p:spPr>
          <a:xfrm>
            <a:off x="3444315" y="4177610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48C8E87-564A-4BAB-AB7B-297E6D17AD54}"/>
              </a:ext>
            </a:extLst>
          </p:cNvPr>
          <p:cNvSpPr/>
          <p:nvPr/>
        </p:nvSpPr>
        <p:spPr>
          <a:xfrm>
            <a:off x="3504519" y="3630799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B7D6CF7-D49E-48E1-918B-1A1446FCE2A7}"/>
              </a:ext>
            </a:extLst>
          </p:cNvPr>
          <p:cNvSpPr/>
          <p:nvPr/>
        </p:nvSpPr>
        <p:spPr>
          <a:xfrm>
            <a:off x="3833808" y="4105397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FD3A86D-E993-41C4-9D04-0C707D25BCAB}"/>
              </a:ext>
            </a:extLst>
          </p:cNvPr>
          <p:cNvSpPr/>
          <p:nvPr/>
        </p:nvSpPr>
        <p:spPr>
          <a:xfrm>
            <a:off x="3019008" y="3899053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DC78E04-D70B-4FA0-9656-D6AA2074E674}"/>
              </a:ext>
            </a:extLst>
          </p:cNvPr>
          <p:cNvSpPr/>
          <p:nvPr/>
        </p:nvSpPr>
        <p:spPr>
          <a:xfrm>
            <a:off x="3505393" y="5051920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6D6D1BC-6415-445E-A02D-409155550FBF}"/>
              </a:ext>
            </a:extLst>
          </p:cNvPr>
          <p:cNvSpPr/>
          <p:nvPr/>
        </p:nvSpPr>
        <p:spPr>
          <a:xfrm>
            <a:off x="3642553" y="4763596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0BC4CCC-9694-4074-A844-98A2D5DFA11B}"/>
              </a:ext>
            </a:extLst>
          </p:cNvPr>
          <p:cNvSpPr/>
          <p:nvPr/>
        </p:nvSpPr>
        <p:spPr>
          <a:xfrm>
            <a:off x="4048473" y="3692651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AE1602A-EE73-4950-A2C0-71522B902182}"/>
              </a:ext>
            </a:extLst>
          </p:cNvPr>
          <p:cNvSpPr/>
          <p:nvPr/>
        </p:nvSpPr>
        <p:spPr>
          <a:xfrm>
            <a:off x="4008920" y="4564462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A529D3-7864-418D-8A26-147E0D350B71}"/>
              </a:ext>
            </a:extLst>
          </p:cNvPr>
          <p:cNvSpPr/>
          <p:nvPr/>
        </p:nvSpPr>
        <p:spPr>
          <a:xfrm>
            <a:off x="4264324" y="5033548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12E4CFE-7E82-43AD-A755-BD3BB4C372F1}"/>
              </a:ext>
            </a:extLst>
          </p:cNvPr>
          <p:cNvSpPr/>
          <p:nvPr/>
        </p:nvSpPr>
        <p:spPr>
          <a:xfrm>
            <a:off x="3009396" y="2611451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4600F09-0CAE-4BE1-B05F-0CF2F1C5C5E7}"/>
              </a:ext>
            </a:extLst>
          </p:cNvPr>
          <p:cNvSpPr/>
          <p:nvPr/>
        </p:nvSpPr>
        <p:spPr>
          <a:xfrm>
            <a:off x="3551720" y="2707850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9636A32-44A4-4676-8A9B-0910B4437DFB}"/>
              </a:ext>
            </a:extLst>
          </p:cNvPr>
          <p:cNvSpPr/>
          <p:nvPr/>
        </p:nvSpPr>
        <p:spPr>
          <a:xfrm>
            <a:off x="3871760" y="3078283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726AB35-E46A-4FA8-A63F-16823C6134A0}"/>
              </a:ext>
            </a:extLst>
          </p:cNvPr>
          <p:cNvSpPr/>
          <p:nvPr/>
        </p:nvSpPr>
        <p:spPr>
          <a:xfrm>
            <a:off x="1561212" y="4413466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B8C791E-F9C6-44BF-83E5-4DFC1F6CB5A6}"/>
              </a:ext>
            </a:extLst>
          </p:cNvPr>
          <p:cNvSpPr/>
          <p:nvPr/>
        </p:nvSpPr>
        <p:spPr>
          <a:xfrm>
            <a:off x="2142020" y="4550626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1805DFC-DB14-48D7-B990-48BEB211873E}"/>
              </a:ext>
            </a:extLst>
          </p:cNvPr>
          <p:cNvSpPr/>
          <p:nvPr/>
        </p:nvSpPr>
        <p:spPr>
          <a:xfrm>
            <a:off x="2193152" y="4816643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ABE87B8-F8F6-421B-8BBA-393DAFAFDA02}"/>
              </a:ext>
            </a:extLst>
          </p:cNvPr>
          <p:cNvSpPr/>
          <p:nvPr/>
        </p:nvSpPr>
        <p:spPr>
          <a:xfrm>
            <a:off x="1765590" y="4957097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736B5B6-C9EC-40A9-902A-51BE39A5DFA6}"/>
              </a:ext>
            </a:extLst>
          </p:cNvPr>
          <p:cNvSpPr/>
          <p:nvPr/>
        </p:nvSpPr>
        <p:spPr>
          <a:xfrm>
            <a:off x="2356718" y="4910137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4CA193B-55CF-4761-B466-8D46488A5B12}"/>
              </a:ext>
            </a:extLst>
          </p:cNvPr>
          <p:cNvSpPr/>
          <p:nvPr/>
        </p:nvSpPr>
        <p:spPr>
          <a:xfrm>
            <a:off x="2071016" y="5114515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CBA0204-0CBB-4568-9018-F6EFFF7FFF83}"/>
              </a:ext>
            </a:extLst>
          </p:cNvPr>
          <p:cNvSpPr/>
          <p:nvPr/>
        </p:nvSpPr>
        <p:spPr>
          <a:xfrm>
            <a:off x="2546962" y="5191640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860EED0-7735-4814-AA0B-30859B156BED}"/>
              </a:ext>
            </a:extLst>
          </p:cNvPr>
          <p:cNvSpPr/>
          <p:nvPr/>
        </p:nvSpPr>
        <p:spPr>
          <a:xfrm>
            <a:off x="2534980" y="3455945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5199880-2FB8-4095-9748-859F8309D37E}"/>
              </a:ext>
            </a:extLst>
          </p:cNvPr>
          <p:cNvSpPr/>
          <p:nvPr/>
        </p:nvSpPr>
        <p:spPr>
          <a:xfrm>
            <a:off x="2595184" y="2909134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E096B58-01CE-4F3F-AC96-51556B19DDB3}"/>
              </a:ext>
            </a:extLst>
          </p:cNvPr>
          <p:cNvSpPr/>
          <p:nvPr/>
        </p:nvSpPr>
        <p:spPr>
          <a:xfrm>
            <a:off x="2924473" y="3383732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2DEE5A5-26AE-4733-90D2-467C099CEF3E}"/>
              </a:ext>
            </a:extLst>
          </p:cNvPr>
          <p:cNvSpPr/>
          <p:nvPr/>
        </p:nvSpPr>
        <p:spPr>
          <a:xfrm>
            <a:off x="2109673" y="3177388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6E1C425-E875-4913-81E9-E4608546CE58}"/>
              </a:ext>
            </a:extLst>
          </p:cNvPr>
          <p:cNvSpPr/>
          <p:nvPr/>
        </p:nvSpPr>
        <p:spPr>
          <a:xfrm>
            <a:off x="3139138" y="2970986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2859219-3685-4380-96CE-A43A685439AC}"/>
              </a:ext>
            </a:extLst>
          </p:cNvPr>
          <p:cNvSpPr/>
          <p:nvPr/>
        </p:nvSpPr>
        <p:spPr>
          <a:xfrm>
            <a:off x="3899353" y="3369206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78949D5-9FE5-412E-A9F3-616709D03692}"/>
              </a:ext>
            </a:extLst>
          </p:cNvPr>
          <p:cNvSpPr/>
          <p:nvPr/>
        </p:nvSpPr>
        <p:spPr>
          <a:xfrm>
            <a:off x="3959557" y="2822395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CD5C973-CBD0-4D82-AC77-BF8569B9F469}"/>
              </a:ext>
            </a:extLst>
          </p:cNvPr>
          <p:cNvSpPr/>
          <p:nvPr/>
        </p:nvSpPr>
        <p:spPr>
          <a:xfrm>
            <a:off x="4288846" y="3296993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AE0CD3A-C4AB-4012-94DB-DBD42CE1CE1D}"/>
              </a:ext>
            </a:extLst>
          </p:cNvPr>
          <p:cNvSpPr/>
          <p:nvPr/>
        </p:nvSpPr>
        <p:spPr>
          <a:xfrm>
            <a:off x="3474046" y="3090649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B555DC8-BFAB-47B8-86C8-AC72EAF1ADAD}"/>
              </a:ext>
            </a:extLst>
          </p:cNvPr>
          <p:cNvSpPr/>
          <p:nvPr/>
        </p:nvSpPr>
        <p:spPr>
          <a:xfrm>
            <a:off x="4503511" y="2884247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857319D-27E1-4884-8959-F1F152E8C21E}"/>
              </a:ext>
            </a:extLst>
          </p:cNvPr>
          <p:cNvSpPr/>
          <p:nvPr/>
        </p:nvSpPr>
        <p:spPr>
          <a:xfrm>
            <a:off x="1755465" y="3862146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8A5199B-862B-46CF-A6BB-E6E71BB6E114}"/>
              </a:ext>
            </a:extLst>
          </p:cNvPr>
          <p:cNvSpPr/>
          <p:nvPr/>
        </p:nvSpPr>
        <p:spPr>
          <a:xfrm>
            <a:off x="1451512" y="3780011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CAA7D5E-ED0C-46E0-8480-0E752CB28FD7}"/>
              </a:ext>
            </a:extLst>
          </p:cNvPr>
          <p:cNvSpPr/>
          <p:nvPr/>
        </p:nvSpPr>
        <p:spPr>
          <a:xfrm>
            <a:off x="2113504" y="3942133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C99986F-1B56-45F2-8589-064010AFD842}"/>
              </a:ext>
            </a:extLst>
          </p:cNvPr>
          <p:cNvSpPr/>
          <p:nvPr/>
        </p:nvSpPr>
        <p:spPr>
          <a:xfrm>
            <a:off x="3336886" y="4475422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E990287-2103-4380-A4C6-3548912EAA7F}"/>
              </a:ext>
            </a:extLst>
          </p:cNvPr>
          <p:cNvSpPr/>
          <p:nvPr/>
        </p:nvSpPr>
        <p:spPr>
          <a:xfrm>
            <a:off x="3276298" y="4727565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7B03B4A-1F74-4D71-BA7A-4FDB0CF107F5}"/>
              </a:ext>
            </a:extLst>
          </p:cNvPr>
          <p:cNvSpPr/>
          <p:nvPr/>
        </p:nvSpPr>
        <p:spPr>
          <a:xfrm>
            <a:off x="3143115" y="4990513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CC4DC82-7A4C-44B4-9E25-F5CAB1D10E89}"/>
              </a:ext>
            </a:extLst>
          </p:cNvPr>
          <p:cNvSpPr/>
          <p:nvPr/>
        </p:nvSpPr>
        <p:spPr>
          <a:xfrm>
            <a:off x="3344878" y="2869888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2D86B077-FCC3-4931-B4B1-1A86073BE6D6}"/>
              </a:ext>
            </a:extLst>
          </p:cNvPr>
          <p:cNvSpPr/>
          <p:nvPr/>
        </p:nvSpPr>
        <p:spPr>
          <a:xfrm>
            <a:off x="3062939" y="4156653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2323DE92-D137-46D4-90DB-7F981877F3A5}"/>
              </a:ext>
            </a:extLst>
          </p:cNvPr>
          <p:cNvSpPr/>
          <p:nvPr/>
        </p:nvSpPr>
        <p:spPr>
          <a:xfrm>
            <a:off x="3123143" y="3609842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F00C189-9C3F-4FF4-AF4E-65A72794E95E}"/>
              </a:ext>
            </a:extLst>
          </p:cNvPr>
          <p:cNvSpPr/>
          <p:nvPr/>
        </p:nvSpPr>
        <p:spPr>
          <a:xfrm>
            <a:off x="2637632" y="3878096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96E2517-075F-4361-98E9-AD6785046632}"/>
              </a:ext>
            </a:extLst>
          </p:cNvPr>
          <p:cNvSpPr/>
          <p:nvPr/>
        </p:nvSpPr>
        <p:spPr>
          <a:xfrm>
            <a:off x="1789557" y="2872478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BBC300FA-45F6-42E3-80BE-E2128D260152}"/>
              </a:ext>
            </a:extLst>
          </p:cNvPr>
          <p:cNvSpPr/>
          <p:nvPr/>
        </p:nvSpPr>
        <p:spPr>
          <a:xfrm>
            <a:off x="2641114" y="2619702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BDA73F9-3A03-435C-AE18-8019CAE8DE34}"/>
              </a:ext>
            </a:extLst>
          </p:cNvPr>
          <p:cNvSpPr/>
          <p:nvPr/>
        </p:nvSpPr>
        <p:spPr>
          <a:xfrm>
            <a:off x="2155603" y="2887956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267FDC4-2D15-496A-BF3A-3C52FC7AD747}"/>
              </a:ext>
            </a:extLst>
          </p:cNvPr>
          <p:cNvSpPr/>
          <p:nvPr/>
        </p:nvSpPr>
        <p:spPr>
          <a:xfrm>
            <a:off x="1988930" y="4828010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156B7A93-D1AF-45A3-A1BC-65FD2D63C108}"/>
              </a:ext>
            </a:extLst>
          </p:cNvPr>
          <p:cNvSpPr/>
          <p:nvPr/>
        </p:nvSpPr>
        <p:spPr>
          <a:xfrm>
            <a:off x="2462159" y="5058664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A44BB251-7228-4E82-BE46-401E5CBD8026}"/>
              </a:ext>
            </a:extLst>
          </p:cNvPr>
          <p:cNvSpPr/>
          <p:nvPr/>
        </p:nvSpPr>
        <p:spPr>
          <a:xfrm>
            <a:off x="2176457" y="5263042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C0C86E61-E87A-4465-B13F-D554636E285E}"/>
              </a:ext>
            </a:extLst>
          </p:cNvPr>
          <p:cNvSpPr/>
          <p:nvPr/>
        </p:nvSpPr>
        <p:spPr>
          <a:xfrm>
            <a:off x="1382932" y="4225233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C866727-6360-46CA-A56E-91F0B6506B21}"/>
              </a:ext>
            </a:extLst>
          </p:cNvPr>
          <p:cNvCxnSpPr>
            <a:cxnSpLocks/>
          </p:cNvCxnSpPr>
          <p:nvPr/>
        </p:nvCxnSpPr>
        <p:spPr>
          <a:xfrm>
            <a:off x="1115466" y="3747002"/>
            <a:ext cx="206116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237891C-956F-446E-A4C6-E521699CB434}"/>
              </a:ext>
            </a:extLst>
          </p:cNvPr>
          <p:cNvCxnSpPr>
            <a:cxnSpLocks/>
          </p:cNvCxnSpPr>
          <p:nvPr/>
        </p:nvCxnSpPr>
        <p:spPr>
          <a:xfrm>
            <a:off x="1120382" y="2070602"/>
            <a:ext cx="206116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3F0A265-46D2-4700-A563-FF3F02C4299E}"/>
              </a:ext>
            </a:extLst>
          </p:cNvPr>
          <p:cNvCxnSpPr>
            <a:cxnSpLocks/>
          </p:cNvCxnSpPr>
          <p:nvPr/>
        </p:nvCxnSpPr>
        <p:spPr>
          <a:xfrm>
            <a:off x="2888841" y="5375845"/>
            <a:ext cx="0" cy="221717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70A6D6D-40B9-46AC-BFA4-3AB593BD6C3A}"/>
              </a:ext>
            </a:extLst>
          </p:cNvPr>
          <p:cNvCxnSpPr>
            <a:cxnSpLocks/>
          </p:cNvCxnSpPr>
          <p:nvPr/>
        </p:nvCxnSpPr>
        <p:spPr>
          <a:xfrm>
            <a:off x="4503511" y="5375845"/>
            <a:ext cx="0" cy="221717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F14CFA24-C27F-41BE-B2C8-D57AB62A375A}"/>
              </a:ext>
            </a:extLst>
          </p:cNvPr>
          <p:cNvSpPr txBox="1"/>
          <p:nvPr/>
        </p:nvSpPr>
        <p:spPr>
          <a:xfrm>
            <a:off x="2651097" y="5564115"/>
            <a:ext cx="472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5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5A29A88-8CCD-424D-BBE6-58FC1057A087}"/>
              </a:ext>
            </a:extLst>
          </p:cNvPr>
          <p:cNvSpPr txBox="1"/>
          <p:nvPr/>
        </p:nvSpPr>
        <p:spPr>
          <a:xfrm>
            <a:off x="4154661" y="5566519"/>
            <a:ext cx="687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10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60A1D1B-CB40-494C-A18A-78E1208E5F01}"/>
              </a:ext>
            </a:extLst>
          </p:cNvPr>
          <p:cNvSpPr txBox="1"/>
          <p:nvPr/>
        </p:nvSpPr>
        <p:spPr>
          <a:xfrm>
            <a:off x="703468" y="3506366"/>
            <a:ext cx="472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5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687CA95-3AE4-400D-AF38-47F234B1E997}"/>
              </a:ext>
            </a:extLst>
          </p:cNvPr>
          <p:cNvSpPr txBox="1"/>
          <p:nvPr/>
        </p:nvSpPr>
        <p:spPr>
          <a:xfrm>
            <a:off x="520483" y="1835910"/>
            <a:ext cx="687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820264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9"/>
            <a:ext cx="11311504" cy="550440"/>
          </a:xfrm>
        </p:spPr>
        <p:txBody>
          <a:bodyPr/>
          <a:lstStyle/>
          <a:p>
            <a:r>
              <a:rPr lang="en-US" dirty="0"/>
              <a:t>Generalization: Ability to perform well on unseen data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43F6BD5-E861-48AD-A92D-B2A55F5DD074}"/>
              </a:ext>
            </a:extLst>
          </p:cNvPr>
          <p:cNvCxnSpPr/>
          <p:nvPr/>
        </p:nvCxnSpPr>
        <p:spPr>
          <a:xfrm>
            <a:off x="1221166" y="2064774"/>
            <a:ext cx="0" cy="3704795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51DEE-2696-46D3-A2B4-4F6D11AF71F8}"/>
              </a:ext>
            </a:extLst>
          </p:cNvPr>
          <p:cNvCxnSpPr>
            <a:cxnSpLocks/>
          </p:cNvCxnSpPr>
          <p:nvPr/>
        </p:nvCxnSpPr>
        <p:spPr>
          <a:xfrm flipH="1">
            <a:off x="908991" y="5486892"/>
            <a:ext cx="4208699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E6EE2979-CB9E-4A6F-9BA8-146E03491975}"/>
              </a:ext>
            </a:extLst>
          </p:cNvPr>
          <p:cNvSpPr/>
          <p:nvPr/>
        </p:nvSpPr>
        <p:spPr>
          <a:xfrm>
            <a:off x="2347760" y="2548759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C556B38-1747-46AA-90A1-03AB6FD08ADA}"/>
              </a:ext>
            </a:extLst>
          </p:cNvPr>
          <p:cNvSpPr/>
          <p:nvPr/>
        </p:nvSpPr>
        <p:spPr>
          <a:xfrm>
            <a:off x="1883489" y="4679483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2FE730-C3AB-4866-8869-4E0D21B84677}"/>
              </a:ext>
            </a:extLst>
          </p:cNvPr>
          <p:cNvSpPr/>
          <p:nvPr/>
        </p:nvSpPr>
        <p:spPr>
          <a:xfrm>
            <a:off x="1597787" y="4883861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68EE449-0EF8-4DBF-A426-8E9BF4F8FA02}"/>
              </a:ext>
            </a:extLst>
          </p:cNvPr>
          <p:cNvSpPr/>
          <p:nvPr/>
        </p:nvSpPr>
        <p:spPr>
          <a:xfrm>
            <a:off x="2120184" y="4258196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39E6050-9A22-41EF-AE21-803527AAA32E}"/>
              </a:ext>
            </a:extLst>
          </p:cNvPr>
          <p:cNvSpPr/>
          <p:nvPr/>
        </p:nvSpPr>
        <p:spPr>
          <a:xfrm>
            <a:off x="2437763" y="4573951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A172BFE-7FFF-4B38-8EA1-5B689270F477}"/>
              </a:ext>
            </a:extLst>
          </p:cNvPr>
          <p:cNvSpPr/>
          <p:nvPr/>
        </p:nvSpPr>
        <p:spPr>
          <a:xfrm>
            <a:off x="2279180" y="5120500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FFA682A-5994-4C6D-9F00-72C54FFFF832}"/>
              </a:ext>
            </a:extLst>
          </p:cNvPr>
          <p:cNvSpPr/>
          <p:nvPr/>
        </p:nvSpPr>
        <p:spPr>
          <a:xfrm>
            <a:off x="2638374" y="4952441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F5E557B-44A3-4785-85E1-F5F8E868E80B}"/>
              </a:ext>
            </a:extLst>
          </p:cNvPr>
          <p:cNvSpPr/>
          <p:nvPr/>
        </p:nvSpPr>
        <p:spPr>
          <a:xfrm>
            <a:off x="3345818" y="3379990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9617745-5D48-4E48-B3A2-D495D9AAC7CA}"/>
              </a:ext>
            </a:extLst>
          </p:cNvPr>
          <p:cNvSpPr/>
          <p:nvPr/>
        </p:nvSpPr>
        <p:spPr>
          <a:xfrm>
            <a:off x="1697010" y="4261066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D5F3B62-CB88-4985-A33D-4048EDF70F1E}"/>
              </a:ext>
            </a:extLst>
          </p:cNvPr>
          <p:cNvSpPr/>
          <p:nvPr/>
        </p:nvSpPr>
        <p:spPr>
          <a:xfrm>
            <a:off x="1788386" y="3361442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4F6F3A9-66B9-4730-9886-84419C9D162C}"/>
              </a:ext>
            </a:extLst>
          </p:cNvPr>
          <p:cNvSpPr/>
          <p:nvPr/>
        </p:nvSpPr>
        <p:spPr>
          <a:xfrm>
            <a:off x="2224851" y="3630799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C8DEA0A-5BB8-44A0-9FC4-A05DB92598E7}"/>
              </a:ext>
            </a:extLst>
          </p:cNvPr>
          <p:cNvSpPr/>
          <p:nvPr/>
        </p:nvSpPr>
        <p:spPr>
          <a:xfrm>
            <a:off x="2902680" y="4573951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7DD1B55-1D22-4EF0-B841-99735C1FB7A9}"/>
              </a:ext>
            </a:extLst>
          </p:cNvPr>
          <p:cNvSpPr/>
          <p:nvPr/>
        </p:nvSpPr>
        <p:spPr>
          <a:xfrm>
            <a:off x="2624945" y="3224282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A17450C-88FD-41F2-A76B-A38EFC0D3CBF}"/>
              </a:ext>
            </a:extLst>
          </p:cNvPr>
          <p:cNvSpPr/>
          <p:nvPr/>
        </p:nvSpPr>
        <p:spPr>
          <a:xfrm>
            <a:off x="3444315" y="4177610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48C8E87-564A-4BAB-AB7B-297E6D17AD54}"/>
              </a:ext>
            </a:extLst>
          </p:cNvPr>
          <p:cNvSpPr/>
          <p:nvPr/>
        </p:nvSpPr>
        <p:spPr>
          <a:xfrm>
            <a:off x="3504519" y="3630799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B7D6CF7-D49E-48E1-918B-1A1446FCE2A7}"/>
              </a:ext>
            </a:extLst>
          </p:cNvPr>
          <p:cNvSpPr/>
          <p:nvPr/>
        </p:nvSpPr>
        <p:spPr>
          <a:xfrm>
            <a:off x="3833808" y="4105397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FD3A86D-E993-41C4-9D04-0C707D25BCAB}"/>
              </a:ext>
            </a:extLst>
          </p:cNvPr>
          <p:cNvSpPr/>
          <p:nvPr/>
        </p:nvSpPr>
        <p:spPr>
          <a:xfrm>
            <a:off x="3019008" y="3899053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DC78E04-D70B-4FA0-9656-D6AA2074E674}"/>
              </a:ext>
            </a:extLst>
          </p:cNvPr>
          <p:cNvSpPr/>
          <p:nvPr/>
        </p:nvSpPr>
        <p:spPr>
          <a:xfrm>
            <a:off x="3505393" y="5051920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6D6D1BC-6415-445E-A02D-409155550FBF}"/>
              </a:ext>
            </a:extLst>
          </p:cNvPr>
          <p:cNvSpPr/>
          <p:nvPr/>
        </p:nvSpPr>
        <p:spPr>
          <a:xfrm>
            <a:off x="3642553" y="4763596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0BC4CCC-9694-4074-A844-98A2D5DFA11B}"/>
              </a:ext>
            </a:extLst>
          </p:cNvPr>
          <p:cNvSpPr/>
          <p:nvPr/>
        </p:nvSpPr>
        <p:spPr>
          <a:xfrm>
            <a:off x="4048473" y="3692651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AE1602A-EE73-4950-A2C0-71522B902182}"/>
              </a:ext>
            </a:extLst>
          </p:cNvPr>
          <p:cNvSpPr/>
          <p:nvPr/>
        </p:nvSpPr>
        <p:spPr>
          <a:xfrm>
            <a:off x="4008920" y="4564462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A529D3-7864-418D-8A26-147E0D350B71}"/>
              </a:ext>
            </a:extLst>
          </p:cNvPr>
          <p:cNvSpPr/>
          <p:nvPr/>
        </p:nvSpPr>
        <p:spPr>
          <a:xfrm>
            <a:off x="4264324" y="5033548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12E4CFE-7E82-43AD-A755-BD3BB4C372F1}"/>
              </a:ext>
            </a:extLst>
          </p:cNvPr>
          <p:cNvSpPr/>
          <p:nvPr/>
        </p:nvSpPr>
        <p:spPr>
          <a:xfrm>
            <a:off x="3009396" y="2611451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4600F09-0CAE-4BE1-B05F-0CF2F1C5C5E7}"/>
              </a:ext>
            </a:extLst>
          </p:cNvPr>
          <p:cNvSpPr/>
          <p:nvPr/>
        </p:nvSpPr>
        <p:spPr>
          <a:xfrm>
            <a:off x="3551720" y="2707850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9636A32-44A4-4676-8A9B-0910B4437DFB}"/>
              </a:ext>
            </a:extLst>
          </p:cNvPr>
          <p:cNvSpPr/>
          <p:nvPr/>
        </p:nvSpPr>
        <p:spPr>
          <a:xfrm>
            <a:off x="3871760" y="3078283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726AB35-E46A-4FA8-A63F-16823C6134A0}"/>
              </a:ext>
            </a:extLst>
          </p:cNvPr>
          <p:cNvSpPr/>
          <p:nvPr/>
        </p:nvSpPr>
        <p:spPr>
          <a:xfrm>
            <a:off x="1561212" y="4413466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B8C791E-F9C6-44BF-83E5-4DFC1F6CB5A6}"/>
              </a:ext>
            </a:extLst>
          </p:cNvPr>
          <p:cNvSpPr/>
          <p:nvPr/>
        </p:nvSpPr>
        <p:spPr>
          <a:xfrm>
            <a:off x="2142020" y="4550626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1805DFC-DB14-48D7-B990-48BEB211873E}"/>
              </a:ext>
            </a:extLst>
          </p:cNvPr>
          <p:cNvSpPr/>
          <p:nvPr/>
        </p:nvSpPr>
        <p:spPr>
          <a:xfrm>
            <a:off x="2193152" y="4816643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ABE87B8-F8F6-421B-8BBA-393DAFAFDA02}"/>
              </a:ext>
            </a:extLst>
          </p:cNvPr>
          <p:cNvSpPr/>
          <p:nvPr/>
        </p:nvSpPr>
        <p:spPr>
          <a:xfrm>
            <a:off x="1765590" y="4957097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736B5B6-C9EC-40A9-902A-51BE39A5DFA6}"/>
              </a:ext>
            </a:extLst>
          </p:cNvPr>
          <p:cNvSpPr/>
          <p:nvPr/>
        </p:nvSpPr>
        <p:spPr>
          <a:xfrm>
            <a:off x="2356718" y="4910137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4CA193B-55CF-4761-B466-8D46488A5B12}"/>
              </a:ext>
            </a:extLst>
          </p:cNvPr>
          <p:cNvSpPr/>
          <p:nvPr/>
        </p:nvSpPr>
        <p:spPr>
          <a:xfrm>
            <a:off x="2071016" y="5114515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CBA0204-0CBB-4568-9018-F6EFFF7FFF83}"/>
              </a:ext>
            </a:extLst>
          </p:cNvPr>
          <p:cNvSpPr/>
          <p:nvPr/>
        </p:nvSpPr>
        <p:spPr>
          <a:xfrm>
            <a:off x="2546962" y="5191640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860EED0-7735-4814-AA0B-30859B156BED}"/>
              </a:ext>
            </a:extLst>
          </p:cNvPr>
          <p:cNvSpPr/>
          <p:nvPr/>
        </p:nvSpPr>
        <p:spPr>
          <a:xfrm>
            <a:off x="2534980" y="3455945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5199880-2FB8-4095-9748-859F8309D37E}"/>
              </a:ext>
            </a:extLst>
          </p:cNvPr>
          <p:cNvSpPr/>
          <p:nvPr/>
        </p:nvSpPr>
        <p:spPr>
          <a:xfrm>
            <a:off x="2595184" y="2909134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E096B58-01CE-4F3F-AC96-51556B19DDB3}"/>
              </a:ext>
            </a:extLst>
          </p:cNvPr>
          <p:cNvSpPr/>
          <p:nvPr/>
        </p:nvSpPr>
        <p:spPr>
          <a:xfrm>
            <a:off x="2924473" y="3383732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2DEE5A5-26AE-4733-90D2-467C099CEF3E}"/>
              </a:ext>
            </a:extLst>
          </p:cNvPr>
          <p:cNvSpPr/>
          <p:nvPr/>
        </p:nvSpPr>
        <p:spPr>
          <a:xfrm>
            <a:off x="2109673" y="3177388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6E1C425-E875-4913-81E9-E4608546CE58}"/>
              </a:ext>
            </a:extLst>
          </p:cNvPr>
          <p:cNvSpPr/>
          <p:nvPr/>
        </p:nvSpPr>
        <p:spPr>
          <a:xfrm>
            <a:off x="3139138" y="2970986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2859219-3685-4380-96CE-A43A685439AC}"/>
              </a:ext>
            </a:extLst>
          </p:cNvPr>
          <p:cNvSpPr/>
          <p:nvPr/>
        </p:nvSpPr>
        <p:spPr>
          <a:xfrm>
            <a:off x="3899353" y="3369206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78949D5-9FE5-412E-A9F3-616709D03692}"/>
              </a:ext>
            </a:extLst>
          </p:cNvPr>
          <p:cNvSpPr/>
          <p:nvPr/>
        </p:nvSpPr>
        <p:spPr>
          <a:xfrm>
            <a:off x="3959557" y="2822395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CD5C973-CBD0-4D82-AC77-BF8569B9F469}"/>
              </a:ext>
            </a:extLst>
          </p:cNvPr>
          <p:cNvSpPr/>
          <p:nvPr/>
        </p:nvSpPr>
        <p:spPr>
          <a:xfrm>
            <a:off x="4288846" y="3296993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AE0CD3A-C4AB-4012-94DB-DBD42CE1CE1D}"/>
              </a:ext>
            </a:extLst>
          </p:cNvPr>
          <p:cNvSpPr/>
          <p:nvPr/>
        </p:nvSpPr>
        <p:spPr>
          <a:xfrm>
            <a:off x="3474046" y="3090649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B555DC8-BFAB-47B8-86C8-AC72EAF1ADAD}"/>
              </a:ext>
            </a:extLst>
          </p:cNvPr>
          <p:cNvSpPr/>
          <p:nvPr/>
        </p:nvSpPr>
        <p:spPr>
          <a:xfrm>
            <a:off x="4503511" y="2884247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857319D-27E1-4884-8959-F1F152E8C21E}"/>
              </a:ext>
            </a:extLst>
          </p:cNvPr>
          <p:cNvSpPr/>
          <p:nvPr/>
        </p:nvSpPr>
        <p:spPr>
          <a:xfrm>
            <a:off x="1755465" y="3862146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8A5199B-862B-46CF-A6BB-E6E71BB6E114}"/>
              </a:ext>
            </a:extLst>
          </p:cNvPr>
          <p:cNvSpPr/>
          <p:nvPr/>
        </p:nvSpPr>
        <p:spPr>
          <a:xfrm>
            <a:off x="1451512" y="3780011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CAA7D5E-ED0C-46E0-8480-0E752CB28FD7}"/>
              </a:ext>
            </a:extLst>
          </p:cNvPr>
          <p:cNvSpPr/>
          <p:nvPr/>
        </p:nvSpPr>
        <p:spPr>
          <a:xfrm>
            <a:off x="2113504" y="3942133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C99986F-1B56-45F2-8589-064010AFD842}"/>
              </a:ext>
            </a:extLst>
          </p:cNvPr>
          <p:cNvSpPr/>
          <p:nvPr/>
        </p:nvSpPr>
        <p:spPr>
          <a:xfrm>
            <a:off x="3336886" y="4475422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E990287-2103-4380-A4C6-3548912EAA7F}"/>
              </a:ext>
            </a:extLst>
          </p:cNvPr>
          <p:cNvSpPr/>
          <p:nvPr/>
        </p:nvSpPr>
        <p:spPr>
          <a:xfrm>
            <a:off x="3276298" y="4727565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7B03B4A-1F74-4D71-BA7A-4FDB0CF107F5}"/>
              </a:ext>
            </a:extLst>
          </p:cNvPr>
          <p:cNvSpPr/>
          <p:nvPr/>
        </p:nvSpPr>
        <p:spPr>
          <a:xfrm>
            <a:off x="3143115" y="4990513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CC4DC82-7A4C-44B4-9E25-F5CAB1D10E89}"/>
              </a:ext>
            </a:extLst>
          </p:cNvPr>
          <p:cNvSpPr/>
          <p:nvPr/>
        </p:nvSpPr>
        <p:spPr>
          <a:xfrm>
            <a:off x="3344878" y="2869888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2D86B077-FCC3-4931-B4B1-1A86073BE6D6}"/>
              </a:ext>
            </a:extLst>
          </p:cNvPr>
          <p:cNvSpPr/>
          <p:nvPr/>
        </p:nvSpPr>
        <p:spPr>
          <a:xfrm>
            <a:off x="3062939" y="4156653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2323DE92-D137-46D4-90DB-7F981877F3A5}"/>
              </a:ext>
            </a:extLst>
          </p:cNvPr>
          <p:cNvSpPr/>
          <p:nvPr/>
        </p:nvSpPr>
        <p:spPr>
          <a:xfrm>
            <a:off x="3123143" y="3609842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F00C189-9C3F-4FF4-AF4E-65A72794E95E}"/>
              </a:ext>
            </a:extLst>
          </p:cNvPr>
          <p:cNvSpPr/>
          <p:nvPr/>
        </p:nvSpPr>
        <p:spPr>
          <a:xfrm>
            <a:off x="2637632" y="3878096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96E2517-075F-4361-98E9-AD6785046632}"/>
              </a:ext>
            </a:extLst>
          </p:cNvPr>
          <p:cNvSpPr/>
          <p:nvPr/>
        </p:nvSpPr>
        <p:spPr>
          <a:xfrm>
            <a:off x="1789557" y="2872478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BBC300FA-45F6-42E3-80BE-E2128D260152}"/>
              </a:ext>
            </a:extLst>
          </p:cNvPr>
          <p:cNvSpPr/>
          <p:nvPr/>
        </p:nvSpPr>
        <p:spPr>
          <a:xfrm>
            <a:off x="2641114" y="2619702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BDA73F9-3A03-435C-AE18-8019CAE8DE34}"/>
              </a:ext>
            </a:extLst>
          </p:cNvPr>
          <p:cNvSpPr/>
          <p:nvPr/>
        </p:nvSpPr>
        <p:spPr>
          <a:xfrm>
            <a:off x="2155603" y="2887956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267FDC4-2D15-496A-BF3A-3C52FC7AD747}"/>
              </a:ext>
            </a:extLst>
          </p:cNvPr>
          <p:cNvSpPr/>
          <p:nvPr/>
        </p:nvSpPr>
        <p:spPr>
          <a:xfrm>
            <a:off x="1988930" y="4828010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156B7A93-D1AF-45A3-A1BC-65FD2D63C108}"/>
              </a:ext>
            </a:extLst>
          </p:cNvPr>
          <p:cNvSpPr/>
          <p:nvPr/>
        </p:nvSpPr>
        <p:spPr>
          <a:xfrm>
            <a:off x="2462159" y="5058664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A44BB251-7228-4E82-BE46-401E5CBD8026}"/>
              </a:ext>
            </a:extLst>
          </p:cNvPr>
          <p:cNvSpPr/>
          <p:nvPr/>
        </p:nvSpPr>
        <p:spPr>
          <a:xfrm>
            <a:off x="2176457" y="5263042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C0C86E61-E87A-4465-B13F-D554636E285E}"/>
              </a:ext>
            </a:extLst>
          </p:cNvPr>
          <p:cNvSpPr/>
          <p:nvPr/>
        </p:nvSpPr>
        <p:spPr>
          <a:xfrm>
            <a:off x="1382932" y="4225233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E3ADA60-05C7-4759-A1B4-D906C8A0366D}"/>
              </a:ext>
            </a:extLst>
          </p:cNvPr>
          <p:cNvCxnSpPr>
            <a:cxnSpLocks/>
          </p:cNvCxnSpPr>
          <p:nvPr/>
        </p:nvCxnSpPr>
        <p:spPr>
          <a:xfrm>
            <a:off x="1115466" y="3747002"/>
            <a:ext cx="206116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2345C7E-40E0-4772-B334-F0CB773B0386}"/>
              </a:ext>
            </a:extLst>
          </p:cNvPr>
          <p:cNvCxnSpPr>
            <a:cxnSpLocks/>
          </p:cNvCxnSpPr>
          <p:nvPr/>
        </p:nvCxnSpPr>
        <p:spPr>
          <a:xfrm>
            <a:off x="1120382" y="2070602"/>
            <a:ext cx="206116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5270E69-1A4D-4D19-846B-B9A661ED4CE2}"/>
              </a:ext>
            </a:extLst>
          </p:cNvPr>
          <p:cNvCxnSpPr>
            <a:cxnSpLocks/>
          </p:cNvCxnSpPr>
          <p:nvPr/>
        </p:nvCxnSpPr>
        <p:spPr>
          <a:xfrm>
            <a:off x="2888841" y="5375845"/>
            <a:ext cx="0" cy="221717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CF6C6FF-4F26-404C-86AF-1F1CAA04AC2F}"/>
              </a:ext>
            </a:extLst>
          </p:cNvPr>
          <p:cNvCxnSpPr>
            <a:cxnSpLocks/>
          </p:cNvCxnSpPr>
          <p:nvPr/>
        </p:nvCxnSpPr>
        <p:spPr>
          <a:xfrm>
            <a:off x="4503511" y="5375845"/>
            <a:ext cx="0" cy="221717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B3C7B9A6-C324-41C9-BE61-C700FC1E70A6}"/>
              </a:ext>
            </a:extLst>
          </p:cNvPr>
          <p:cNvSpPr txBox="1"/>
          <p:nvPr/>
        </p:nvSpPr>
        <p:spPr>
          <a:xfrm>
            <a:off x="2651097" y="5564115"/>
            <a:ext cx="472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5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14C90CC-8CF7-400F-AE40-7CF3434BEE25}"/>
              </a:ext>
            </a:extLst>
          </p:cNvPr>
          <p:cNvSpPr txBox="1"/>
          <p:nvPr/>
        </p:nvSpPr>
        <p:spPr>
          <a:xfrm>
            <a:off x="4154661" y="5566519"/>
            <a:ext cx="687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10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4606AC8-F46E-4A8D-9160-00BA6503C224}"/>
              </a:ext>
            </a:extLst>
          </p:cNvPr>
          <p:cNvSpPr txBox="1"/>
          <p:nvPr/>
        </p:nvSpPr>
        <p:spPr>
          <a:xfrm>
            <a:off x="703468" y="3506366"/>
            <a:ext cx="472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5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643FC52-A7C8-4F7C-AFF0-991497453625}"/>
              </a:ext>
            </a:extLst>
          </p:cNvPr>
          <p:cNvSpPr txBox="1"/>
          <p:nvPr/>
        </p:nvSpPr>
        <p:spPr>
          <a:xfrm>
            <a:off x="520483" y="1835910"/>
            <a:ext cx="687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35331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94FC1-D4B0-4D3A-9541-EC0A582C8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B0C6F-D577-427E-865D-A9126793C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Decision tree generalization</a:t>
            </a:r>
          </a:p>
          <a:p>
            <a:r>
              <a:rPr lang="en-US" dirty="0"/>
              <a:t>Which of the following generalize best to unseen examples?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Small tree with low training accuracy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Large tree with low training accuracy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Small tree with high training accuracy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Large tree with high training accuracy</a:t>
            </a:r>
          </a:p>
        </p:txBody>
      </p:sp>
    </p:spTree>
    <p:extLst>
      <p:ext uri="{BB962C8B-B14F-4D97-AF65-F5344CB8AC3E}">
        <p14:creationId xmlns:p14="http://schemas.microsoft.com/office/powerpoint/2010/main" val="1625602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HW1 Feedback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HW2</a:t>
            </a:r>
          </a:p>
          <a:p>
            <a:pPr marL="917575" lvl="2" indent="-457200"/>
            <a:r>
              <a:rPr lang="en-US" sz="2800" dirty="0"/>
              <a:t>Due Mon, 9/21, 11:59 pm</a:t>
            </a:r>
          </a:p>
          <a:p>
            <a:pPr marL="917575" lvl="2" indent="-457200"/>
            <a:r>
              <a:rPr lang="en-US" sz="2800" dirty="0"/>
              <a:t>Mostly programming</a:t>
            </a:r>
          </a:p>
          <a:p>
            <a:pPr marL="917575" lvl="2" indent="-457200"/>
            <a:r>
              <a:rPr lang="en-US" sz="2800" dirty="0"/>
              <a:t>Written component in LaTeX</a:t>
            </a:r>
          </a:p>
          <a:p>
            <a:pPr marL="917575" lvl="2" indent="-457200"/>
            <a:r>
              <a:rPr lang="en-US" sz="2800" dirty="0"/>
              <a:t>Don’t delay on this on. OH will be *super* crowded as the deadline gets closer</a:t>
            </a:r>
          </a:p>
          <a:p>
            <a:endParaRPr lang="en-US" dirty="0"/>
          </a:p>
          <a:p>
            <a:r>
              <a:rPr lang="en-US" dirty="0"/>
              <a:t>Feeling behind already?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Ask for help now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7796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94FC1-D4B0-4D3A-9541-EC0A582C8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B0C6F-D577-427E-865D-A9126793C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Decision tree generalization</a:t>
            </a:r>
          </a:p>
          <a:p>
            <a:r>
              <a:rPr lang="en-US" dirty="0"/>
              <a:t>Which of the following generalize best to unseen examples?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Small tree with low training accuracy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Large tree with low training accuracy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Small tree with high training accuracy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Large tree with high training accuracy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7A1071-F89D-4621-8EE9-69F01EFF7FF9}"/>
              </a:ext>
            </a:extLst>
          </p:cNvPr>
          <p:cNvSpPr/>
          <p:nvPr/>
        </p:nvSpPr>
        <p:spPr>
          <a:xfrm>
            <a:off x="318565" y="2076573"/>
            <a:ext cx="6389001" cy="112087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B9EA10-3DE9-4E74-96D9-70518111785B}"/>
              </a:ext>
            </a:extLst>
          </p:cNvPr>
          <p:cNvSpPr/>
          <p:nvPr/>
        </p:nvSpPr>
        <p:spPr>
          <a:xfrm>
            <a:off x="397223" y="3752806"/>
            <a:ext cx="6389001" cy="48154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888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Overfitting and </a:t>
            </a:r>
            <a:r>
              <a:rPr lang="en-US" dirty="0" err="1"/>
              <a:t>Underfitting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Underfitting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model</a:t>
            </a:r>
            <a:r>
              <a:rPr lang="mr-IN" dirty="0"/>
              <a:t>…</a:t>
            </a:r>
            <a:endParaRPr lang="en-US" dirty="0"/>
          </a:p>
          <a:p>
            <a:pPr lvl="1"/>
            <a:r>
              <a:rPr lang="en-US" sz="2200" dirty="0"/>
              <a:t>is too simple</a:t>
            </a:r>
          </a:p>
          <a:p>
            <a:pPr lvl="1"/>
            <a:r>
              <a:rPr lang="en-US" sz="2200" dirty="0"/>
              <a:t>is unable captures the trends in the data</a:t>
            </a:r>
          </a:p>
          <a:p>
            <a:pPr lvl="1"/>
            <a:r>
              <a:rPr lang="en-US" sz="2200" dirty="0"/>
              <a:t>exhibits too much bias</a:t>
            </a:r>
          </a:p>
          <a:p>
            <a:r>
              <a:rPr lang="en-US" i="1" dirty="0"/>
              <a:t>Example</a:t>
            </a:r>
            <a:r>
              <a:rPr lang="en-US" dirty="0"/>
              <a:t>: majority-vote classifier (i.e. depth-zero decision tree)</a:t>
            </a:r>
          </a:p>
          <a:p>
            <a:r>
              <a:rPr lang="en-US" i="1" dirty="0"/>
              <a:t>Example</a:t>
            </a:r>
            <a:r>
              <a:rPr lang="en-US" dirty="0"/>
              <a:t>: a toddler (that has </a:t>
            </a:r>
            <a:r>
              <a:rPr lang="en-US" b="1" dirty="0"/>
              <a:t>not</a:t>
            </a:r>
            <a:r>
              <a:rPr lang="en-US" dirty="0"/>
              <a:t> attended medical school) attempting to carry out medical diagnosis</a:t>
            </a:r>
          </a:p>
          <a:p>
            <a:endParaRPr lang="en-US" b="1" dirty="0"/>
          </a:p>
          <a:p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Overfitting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model</a:t>
            </a:r>
            <a:r>
              <a:rPr lang="mr-IN" dirty="0"/>
              <a:t>…</a:t>
            </a:r>
            <a:endParaRPr lang="en-US" dirty="0"/>
          </a:p>
          <a:p>
            <a:pPr lvl="1"/>
            <a:r>
              <a:rPr lang="en-US" sz="2200" dirty="0"/>
              <a:t>is too complex</a:t>
            </a:r>
          </a:p>
          <a:p>
            <a:pPr lvl="1"/>
            <a:r>
              <a:rPr lang="en-US" sz="2200" dirty="0"/>
              <a:t>is fitting the noise in the data</a:t>
            </a:r>
          </a:p>
          <a:p>
            <a:pPr lvl="1"/>
            <a:r>
              <a:rPr lang="en-US" sz="2200" dirty="0"/>
              <a:t>or fitting random statistical fluctuations inherent in the “sample” of training data</a:t>
            </a:r>
          </a:p>
          <a:p>
            <a:r>
              <a:rPr lang="en-US" i="1" dirty="0"/>
              <a:t>Example</a:t>
            </a:r>
            <a:r>
              <a:rPr lang="en-US" dirty="0"/>
              <a:t>: our “memorizer” algorithm responding to an “orange shirt” attribute</a:t>
            </a:r>
          </a:p>
          <a:p>
            <a:r>
              <a:rPr lang="en-US" i="1" dirty="0"/>
              <a:t>Example</a:t>
            </a:r>
            <a:r>
              <a:rPr lang="en-US" dirty="0"/>
              <a:t>: medical student who simply memorizes patient case studies, but does not understand how to apply knowledge to new patients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012D7F-105E-442F-802E-D1545ECBE11C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361268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824A8AE-F949-D544-A426-443F00142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Overfitting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30F865A-50C5-DF41-96C7-7881CC933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a hypothesis </a:t>
            </a:r>
            <a:r>
              <a:rPr lang="en-US" i="1" dirty="0"/>
              <a:t>h</a:t>
            </a:r>
            <a:r>
              <a:rPr lang="en-US" dirty="0"/>
              <a:t> its…</a:t>
            </a:r>
          </a:p>
          <a:p>
            <a:pPr marL="457200" lvl="1" indent="0">
              <a:buNone/>
            </a:pPr>
            <a:r>
              <a:rPr lang="en-US" dirty="0"/>
              <a:t>…error rate over all training data: 	error(h, </a:t>
            </a:r>
            <a:r>
              <a:rPr lang="en-US" dirty="0" err="1"/>
              <a:t>D</a:t>
            </a:r>
            <a:r>
              <a:rPr lang="en-US" baseline="-25000" dirty="0" err="1"/>
              <a:t>train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r>
              <a:rPr lang="en-US" dirty="0"/>
              <a:t>…error rate over all test data: 			error(h, </a:t>
            </a:r>
            <a:r>
              <a:rPr lang="en-US" dirty="0" err="1"/>
              <a:t>D</a:t>
            </a:r>
            <a:r>
              <a:rPr lang="en-US" baseline="-25000" dirty="0" err="1"/>
              <a:t>test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r>
              <a:rPr lang="en-US" dirty="0"/>
              <a:t>…true error over all data: 				</a:t>
            </a:r>
            <a:r>
              <a:rPr lang="en-US" dirty="0" err="1"/>
              <a:t>error</a:t>
            </a:r>
            <a:r>
              <a:rPr lang="en-US" baseline="-25000" dirty="0" err="1">
                <a:solidFill>
                  <a:srgbClr val="FF0000"/>
                </a:solidFill>
              </a:rPr>
              <a:t>true</a:t>
            </a:r>
            <a:r>
              <a:rPr lang="en-US" dirty="0"/>
              <a:t>(h)</a:t>
            </a:r>
          </a:p>
          <a:p>
            <a:r>
              <a:rPr lang="en-US" dirty="0"/>
              <a:t>We say h overfits the training data if…</a:t>
            </a:r>
          </a:p>
          <a:p>
            <a:endParaRPr lang="en-US" dirty="0"/>
          </a:p>
          <a:p>
            <a:r>
              <a:rPr lang="en-US" dirty="0"/>
              <a:t>Amount of overfitting =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B9DAEF-A6BF-D64E-831F-4822421B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37AC7A-F25B-254E-8FE0-A2942F0DA5AD}"/>
              </a:ext>
            </a:extLst>
          </p:cNvPr>
          <p:cNvSpPr/>
          <p:nvPr/>
        </p:nvSpPr>
        <p:spPr>
          <a:xfrm>
            <a:off x="3407606" y="3955537"/>
            <a:ext cx="53767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error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(h) &gt; error(h,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train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8F3AE3-8E17-E14C-88F7-BD7E440C386B}"/>
              </a:ext>
            </a:extLst>
          </p:cNvPr>
          <p:cNvSpPr/>
          <p:nvPr/>
        </p:nvSpPr>
        <p:spPr>
          <a:xfrm>
            <a:off x="3363523" y="5105563"/>
            <a:ext cx="54649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error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(h) – error(h,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train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118D71-AD07-DB47-BCD4-3D76142F1256}"/>
              </a:ext>
            </a:extLst>
          </p:cNvPr>
          <p:cNvGrpSpPr/>
          <p:nvPr/>
        </p:nvGrpSpPr>
        <p:grpSpPr>
          <a:xfrm>
            <a:off x="8828481" y="3403585"/>
            <a:ext cx="1719542" cy="1821558"/>
            <a:chOff x="657799" y="4308390"/>
            <a:chExt cx="1719542" cy="1821558"/>
          </a:xfrm>
        </p:grpSpPr>
        <p:sp>
          <p:nvSpPr>
            <p:cNvPr id="15" name="Content Placeholder 5">
              <a:extLst>
                <a:ext uri="{FF2B5EF4-FFF2-40B4-BE49-F238E27FC236}">
                  <a16:creationId xmlns:a16="http://schemas.microsoft.com/office/drawing/2014/main" id="{C68DAAC6-9D41-4F43-8C9A-039D8B343778}"/>
                </a:ext>
              </a:extLst>
            </p:cNvPr>
            <p:cNvSpPr txBox="1">
              <a:spLocks/>
            </p:cNvSpPr>
            <p:nvPr/>
          </p:nvSpPr>
          <p:spPr>
            <a:xfrm>
              <a:off x="657799" y="5092569"/>
              <a:ext cx="1719542" cy="1037379"/>
            </a:xfrm>
            <a:prstGeom prst="rect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In practice,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error</a:t>
              </a:r>
              <a:r>
                <a:rPr kumimoji="0" lang="en-US" sz="18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true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(h) is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unknown</a:t>
              </a:r>
            </a:p>
          </p:txBody>
        </p:sp>
        <p:sp>
          <p:nvSpPr>
            <p:cNvPr id="16" name="Left Arrow 15">
              <a:extLst>
                <a:ext uri="{FF2B5EF4-FFF2-40B4-BE49-F238E27FC236}">
                  <a16:creationId xmlns:a16="http://schemas.microsoft.com/office/drawing/2014/main" id="{7417B6EB-46A0-8C4C-AEB2-03B22A894F60}"/>
                </a:ext>
              </a:extLst>
            </p:cNvPr>
            <p:cNvSpPr/>
            <p:nvPr/>
          </p:nvSpPr>
          <p:spPr>
            <a:xfrm rot="4769272">
              <a:off x="975783" y="4414908"/>
              <a:ext cx="695614" cy="482578"/>
            </a:xfrm>
            <a:prstGeom prst="leftArrow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0BEA0A1-3100-1F4A-B6A2-6B14C0653BCD}"/>
              </a:ext>
            </a:extLst>
          </p:cNvPr>
          <p:cNvSpPr txBox="1"/>
          <p:nvPr/>
        </p:nvSpPr>
        <p:spPr>
          <a:xfrm>
            <a:off x="306766" y="2815772"/>
            <a:ext cx="10361235" cy="343981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E1B269-B5D7-45B1-A3F8-CF821F0E6499}"/>
              </a:ext>
            </a:extLst>
          </p:cNvPr>
          <p:cNvSpPr txBox="1"/>
          <p:nvPr/>
        </p:nvSpPr>
        <p:spPr>
          <a:xfrm>
            <a:off x="406400" y="6444734"/>
            <a:ext cx="5122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Tom Mitchell, Matt Gormley</a:t>
            </a:r>
          </a:p>
        </p:txBody>
      </p:sp>
    </p:spTree>
    <p:extLst>
      <p:ext uri="{BB962C8B-B14F-4D97-AF65-F5344CB8AC3E}">
        <p14:creationId xmlns:p14="http://schemas.microsoft.com/office/powerpoint/2010/main" val="1094461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824A8AE-F949-D544-A426-443F00142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Overfitting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30F865A-50C5-DF41-96C7-7881CC933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a hypothesis </a:t>
            </a:r>
            <a:r>
              <a:rPr lang="en-US" i="1" dirty="0"/>
              <a:t>h</a:t>
            </a:r>
            <a:r>
              <a:rPr lang="en-US" dirty="0"/>
              <a:t> its…</a:t>
            </a:r>
          </a:p>
          <a:p>
            <a:pPr marL="457200" lvl="1" indent="0">
              <a:buNone/>
            </a:pPr>
            <a:r>
              <a:rPr lang="en-US" dirty="0"/>
              <a:t>…error rate over all training data: 	error(h, </a:t>
            </a:r>
            <a:r>
              <a:rPr lang="en-US" dirty="0" err="1"/>
              <a:t>D</a:t>
            </a:r>
            <a:r>
              <a:rPr lang="en-US" baseline="-25000" dirty="0" err="1"/>
              <a:t>train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r>
              <a:rPr lang="en-US" dirty="0"/>
              <a:t>…error rate over all test data: 			error(h, </a:t>
            </a:r>
            <a:r>
              <a:rPr lang="en-US" dirty="0" err="1"/>
              <a:t>D</a:t>
            </a:r>
            <a:r>
              <a:rPr lang="en-US" baseline="-25000" dirty="0" err="1"/>
              <a:t>test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r>
              <a:rPr lang="en-US" dirty="0"/>
              <a:t>…true error over all data: 				</a:t>
            </a:r>
            <a:r>
              <a:rPr lang="en-US" dirty="0" err="1"/>
              <a:t>error</a:t>
            </a:r>
            <a:r>
              <a:rPr lang="en-US" baseline="-25000" dirty="0" err="1">
                <a:solidFill>
                  <a:srgbClr val="FF0000"/>
                </a:solidFill>
              </a:rPr>
              <a:t>true</a:t>
            </a:r>
            <a:r>
              <a:rPr lang="en-US" dirty="0"/>
              <a:t>(h)</a:t>
            </a:r>
          </a:p>
          <a:p>
            <a:r>
              <a:rPr lang="en-US" dirty="0"/>
              <a:t>We say h overfits the training data if…</a:t>
            </a:r>
          </a:p>
          <a:p>
            <a:endParaRPr lang="en-US" dirty="0"/>
          </a:p>
          <a:p>
            <a:r>
              <a:rPr lang="en-US" dirty="0"/>
              <a:t>Amount of overfitting =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B9DAEF-A6BF-D64E-831F-4822421B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37AC7A-F25B-254E-8FE0-A2942F0DA5AD}"/>
              </a:ext>
            </a:extLst>
          </p:cNvPr>
          <p:cNvSpPr/>
          <p:nvPr/>
        </p:nvSpPr>
        <p:spPr>
          <a:xfrm>
            <a:off x="3407606" y="3955537"/>
            <a:ext cx="53767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error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(h) &gt; error(h,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train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8F3AE3-8E17-E14C-88F7-BD7E440C386B}"/>
              </a:ext>
            </a:extLst>
          </p:cNvPr>
          <p:cNvSpPr/>
          <p:nvPr/>
        </p:nvSpPr>
        <p:spPr>
          <a:xfrm>
            <a:off x="3363523" y="5105563"/>
            <a:ext cx="54649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error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(h) – error(h,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train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118D71-AD07-DB47-BCD4-3D76142F1256}"/>
              </a:ext>
            </a:extLst>
          </p:cNvPr>
          <p:cNvGrpSpPr/>
          <p:nvPr/>
        </p:nvGrpSpPr>
        <p:grpSpPr>
          <a:xfrm>
            <a:off x="8480674" y="3148998"/>
            <a:ext cx="3235444" cy="1517392"/>
            <a:chOff x="-818670" y="5125263"/>
            <a:chExt cx="3235444" cy="1517392"/>
          </a:xfrm>
        </p:grpSpPr>
        <p:sp>
          <p:nvSpPr>
            <p:cNvPr id="15" name="Content Placeholder 5">
              <a:extLst>
                <a:ext uri="{FF2B5EF4-FFF2-40B4-BE49-F238E27FC236}">
                  <a16:creationId xmlns:a16="http://schemas.microsoft.com/office/drawing/2014/main" id="{C68DAAC6-9D41-4F43-8C9A-039D8B343778}"/>
                </a:ext>
              </a:extLst>
            </p:cNvPr>
            <p:cNvSpPr txBox="1">
              <a:spLocks/>
            </p:cNvSpPr>
            <p:nvPr/>
          </p:nvSpPr>
          <p:spPr>
            <a:xfrm>
              <a:off x="228113" y="5348854"/>
              <a:ext cx="2188661" cy="1293801"/>
            </a:xfrm>
            <a:prstGeom prst="rect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In practice,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error</a:t>
              </a:r>
              <a:r>
                <a:rPr kumimoji="0" lang="en-US" sz="24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true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(h) is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unknown</a:t>
              </a:r>
            </a:p>
          </p:txBody>
        </p:sp>
        <p:sp>
          <p:nvSpPr>
            <p:cNvPr id="16" name="Left Arrow 15">
              <a:extLst>
                <a:ext uri="{FF2B5EF4-FFF2-40B4-BE49-F238E27FC236}">
                  <a16:creationId xmlns:a16="http://schemas.microsoft.com/office/drawing/2014/main" id="{7417B6EB-46A0-8C4C-AEB2-03B22A894F60}"/>
                </a:ext>
              </a:extLst>
            </p:cNvPr>
            <p:cNvSpPr/>
            <p:nvPr/>
          </p:nvSpPr>
          <p:spPr>
            <a:xfrm rot="1639892">
              <a:off x="-818670" y="5125263"/>
              <a:ext cx="695614" cy="482578"/>
            </a:xfrm>
            <a:prstGeom prst="leftArrow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A8E0E48-6CE8-46F6-8A0F-A9B471C8F849}"/>
              </a:ext>
            </a:extLst>
          </p:cNvPr>
          <p:cNvSpPr txBox="1"/>
          <p:nvPr/>
        </p:nvSpPr>
        <p:spPr>
          <a:xfrm>
            <a:off x="406400" y="6444734"/>
            <a:ext cx="5122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Tom Mitchell, Matt Gormley</a:t>
            </a:r>
          </a:p>
        </p:txBody>
      </p:sp>
    </p:spTree>
    <p:extLst>
      <p:ext uri="{BB962C8B-B14F-4D97-AF65-F5344CB8AC3E}">
        <p14:creationId xmlns:p14="http://schemas.microsoft.com/office/powerpoint/2010/main" val="1505365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Overfitting in Decision Tree Learning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834" y="1277730"/>
            <a:ext cx="8719327" cy="5480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37252" y="6504893"/>
            <a:ext cx="2859742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Figure from Tom Mitchell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0101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7ECE9-9CD7-4FCE-927D-E2787309C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Avoid Overfitting?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F656E-F97D-478C-9DEE-8D055E3A0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638812"/>
          </a:xfrm>
        </p:spPr>
        <p:txBody>
          <a:bodyPr/>
          <a:lstStyle/>
          <a:p>
            <a:r>
              <a:rPr lang="en-US" dirty="0"/>
              <a:t>Many strategies for picking simpler trees:</a:t>
            </a:r>
          </a:p>
          <a:p>
            <a:pPr lvl="1"/>
            <a:r>
              <a:rPr lang="en-US" sz="2800" dirty="0"/>
              <a:t>Fixed depth (e.g. ID3)</a:t>
            </a:r>
          </a:p>
          <a:p>
            <a:pPr lvl="1"/>
            <a:r>
              <a:rPr lang="en-US" sz="2800" dirty="0"/>
              <a:t>Fixed number of leaves</a:t>
            </a:r>
          </a:p>
          <a:p>
            <a:pPr lvl="1"/>
            <a:r>
              <a:rPr lang="en-US" sz="2800" dirty="0"/>
              <a:t>Mutual information threshold</a:t>
            </a:r>
          </a:p>
          <a:p>
            <a:pPr lvl="1"/>
            <a:r>
              <a:rPr lang="en-US" sz="2800" dirty="0"/>
              <a:t>Grow entire tree then prune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3DED3E-75BE-421D-944B-5355D8E83F69}"/>
              </a:ext>
            </a:extLst>
          </p:cNvPr>
          <p:cNvSpPr txBox="1"/>
          <p:nvPr/>
        </p:nvSpPr>
        <p:spPr>
          <a:xfrm>
            <a:off x="406400" y="6444734"/>
            <a:ext cx="337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  <p:extLst>
      <p:ext uri="{BB962C8B-B14F-4D97-AF65-F5344CB8AC3E}">
        <p14:creationId xmlns:p14="http://schemas.microsoft.com/office/powerpoint/2010/main" val="14943706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147" y="313358"/>
            <a:ext cx="7595539" cy="60429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37252" y="6504893"/>
            <a:ext cx="2859742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from Tom Mitchell</a:t>
            </a:r>
          </a:p>
        </p:txBody>
      </p:sp>
    </p:spTree>
    <p:extLst>
      <p:ext uri="{BB962C8B-B14F-4D97-AF65-F5344CB8AC3E}">
        <p14:creationId xmlns:p14="http://schemas.microsoft.com/office/powerpoint/2010/main" val="1930559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1" y="0"/>
            <a:ext cx="861993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37252" y="6504893"/>
            <a:ext cx="2859742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from Tom Mitchell</a:t>
            </a:r>
          </a:p>
        </p:txBody>
      </p:sp>
    </p:spTree>
    <p:extLst>
      <p:ext uri="{BB962C8B-B14F-4D97-AF65-F5344CB8AC3E}">
        <p14:creationId xmlns:p14="http://schemas.microsoft.com/office/powerpoint/2010/main" val="18077107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1" y="0"/>
            <a:ext cx="861993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37252" y="6504893"/>
            <a:ext cx="2859742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from Tom Mitchell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F3914C7-A841-F44B-9363-BE0DE0C75FF7}"/>
              </a:ext>
            </a:extLst>
          </p:cNvPr>
          <p:cNvGrpSpPr/>
          <p:nvPr/>
        </p:nvGrpSpPr>
        <p:grpSpPr>
          <a:xfrm>
            <a:off x="1869907" y="3265715"/>
            <a:ext cx="3965811" cy="3228781"/>
            <a:chOff x="657798" y="3454400"/>
            <a:chExt cx="3965811" cy="3228781"/>
          </a:xfrm>
        </p:grpSpPr>
        <p:sp>
          <p:nvSpPr>
            <p:cNvPr id="6" name="Content Placeholder 5">
              <a:extLst>
                <a:ext uri="{FF2B5EF4-FFF2-40B4-BE49-F238E27FC236}">
                  <a16:creationId xmlns:a16="http://schemas.microsoft.com/office/drawing/2014/main" id="{F0FA7B49-FF05-424E-BA3A-ADD2ABB3F6A0}"/>
                </a:ext>
              </a:extLst>
            </p:cNvPr>
            <p:cNvSpPr txBox="1">
              <a:spLocks/>
            </p:cNvSpPr>
            <p:nvPr/>
          </p:nvSpPr>
          <p:spPr>
            <a:xfrm>
              <a:off x="657798" y="3454400"/>
              <a:ext cx="3169149" cy="3228781"/>
            </a:xfrm>
            <a:prstGeom prst="rect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IMPORTANT!</a:t>
              </a:r>
              <a:b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</a:b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Later, we’ll learn that doing pruning on 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test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 data is the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 thing to do.</a:t>
              </a:r>
              <a:b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</a:b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Instead, use a third “validation” dataset. </a:t>
              </a:r>
            </a:p>
          </p:txBody>
        </p:sp>
        <p:sp>
          <p:nvSpPr>
            <p:cNvPr id="7" name="Left Arrow 6">
              <a:extLst>
                <a:ext uri="{FF2B5EF4-FFF2-40B4-BE49-F238E27FC236}">
                  <a16:creationId xmlns:a16="http://schemas.microsoft.com/office/drawing/2014/main" id="{70A723BF-941A-2148-B137-4065E801D22E}"/>
                </a:ext>
              </a:extLst>
            </p:cNvPr>
            <p:cNvSpPr/>
            <p:nvPr/>
          </p:nvSpPr>
          <p:spPr>
            <a:xfrm rot="10800000">
              <a:off x="3927995" y="4993671"/>
              <a:ext cx="695614" cy="482578"/>
            </a:xfrm>
            <a:prstGeom prst="leftArrow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89673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Inductive Bias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b="1" dirty="0"/>
              <a:t>Question: </a:t>
            </a:r>
            <a:r>
              <a:rPr lang="en-US" dirty="0"/>
              <a:t>How does an ID3 tree generalize?</a:t>
            </a:r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3" name="Content Placeholder 5">
            <a:extLst>
              <a:ext uri="{FF2B5EF4-FFF2-40B4-BE49-F238E27FC236}">
                <a16:creationId xmlns:a16="http://schemas.microsoft.com/office/drawing/2014/main" id="{DAFB217A-8B33-5848-A45E-339AF8DBE264}"/>
              </a:ext>
            </a:extLst>
          </p:cNvPr>
          <p:cNvSpPr txBox="1">
            <a:spLocks/>
          </p:cNvSpPr>
          <p:nvPr/>
        </p:nvSpPr>
        <p:spPr>
          <a:xfrm>
            <a:off x="1975033" y="1986328"/>
            <a:ext cx="8096390" cy="16315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Definition:</a:t>
            </a:r>
          </a:p>
          <a:p>
            <a:pPr marL="40005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We say that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inductive bias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of a machine learning algorithm is the principal by which it generalizes to unseen examples</a:t>
            </a:r>
          </a:p>
        </p:txBody>
      </p:sp>
      <p:sp>
        <p:nvSpPr>
          <p:cNvPr id="34" name="Content Placeholder 5">
            <a:extLst>
              <a:ext uri="{FF2B5EF4-FFF2-40B4-BE49-F238E27FC236}">
                <a16:creationId xmlns:a16="http://schemas.microsoft.com/office/drawing/2014/main" id="{5804C99B-ECB6-9B44-A70C-03144A3D1C25}"/>
              </a:ext>
            </a:extLst>
          </p:cNvPr>
          <p:cNvSpPr txBox="1">
            <a:spLocks/>
          </p:cNvSpPr>
          <p:nvPr/>
        </p:nvSpPr>
        <p:spPr>
          <a:xfrm>
            <a:off x="1975033" y="3800245"/>
            <a:ext cx="8096390" cy="1297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Inductive Bias of ID3:</a:t>
            </a:r>
          </a:p>
          <a:p>
            <a:pPr marL="40005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Smallest tree that matches the data with high mutual information attributes near the top</a:t>
            </a:r>
          </a:p>
        </p:txBody>
      </p:sp>
      <p:sp>
        <p:nvSpPr>
          <p:cNvPr id="51" name="Content Placeholder 5">
            <a:extLst>
              <a:ext uri="{FF2B5EF4-FFF2-40B4-BE49-F238E27FC236}">
                <a16:creationId xmlns:a16="http://schemas.microsoft.com/office/drawing/2014/main" id="{7DFEF954-55CC-8A49-8066-65F47F37CD00}"/>
              </a:ext>
            </a:extLst>
          </p:cNvPr>
          <p:cNvSpPr txBox="1">
            <a:spLocks/>
          </p:cNvSpPr>
          <p:nvPr/>
        </p:nvSpPr>
        <p:spPr>
          <a:xfrm>
            <a:off x="1975033" y="5277604"/>
            <a:ext cx="8096390" cy="1297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Occam’s Razor: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(restated for ML) </a:t>
            </a:r>
          </a:p>
          <a:p>
            <a:pPr marL="40005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Prefer the simplest hypothesis  that explains the data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7FE639-3AC0-4FC1-919B-20B5131D410A}"/>
              </a:ext>
            </a:extLst>
          </p:cNvPr>
          <p:cNvSpPr txBox="1"/>
          <p:nvPr/>
        </p:nvSpPr>
        <p:spPr>
          <a:xfrm>
            <a:off x="9350002" y="165233"/>
            <a:ext cx="2629610" cy="16315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ID3 = Decision Tree Learning with Mutual Information and choosing attributes without replacement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F7EE3CF-F5FA-4845-9FD8-FB53B0289F8D}"/>
                  </a:ext>
                </a:extLst>
              </p14:cNvPr>
              <p14:cNvContentPartPr/>
              <p14:nvPr/>
            </p14:nvContentPartPr>
            <p14:xfrm>
              <a:off x="9741960" y="801360"/>
              <a:ext cx="1785240" cy="904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F7EE3CF-F5FA-4845-9FD8-FB53B0289F8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32600" y="792000"/>
                <a:ext cx="1803960" cy="92304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4D97B0E-060E-48A7-B7CD-C56BD5179110}"/>
              </a:ext>
            </a:extLst>
          </p:cNvPr>
          <p:cNvSpPr txBox="1"/>
          <p:nvPr/>
        </p:nvSpPr>
        <p:spPr>
          <a:xfrm rot="16200000">
            <a:off x="10081464" y="4194073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73699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1824300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Introduction to Machine Learning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Decision Trees and Nearest Neighbor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531446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Decision Trees (DTs) in the Wild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DTs are one of the most popular classification methods for practical applications</a:t>
            </a:r>
          </a:p>
          <a:p>
            <a:pPr lvl="1"/>
            <a:r>
              <a:rPr lang="en-US" dirty="0"/>
              <a:t>Reason #1: The learned representation is </a:t>
            </a:r>
            <a:r>
              <a:rPr lang="en-US" b="1" dirty="0"/>
              <a:t>easy to explain</a:t>
            </a:r>
            <a:r>
              <a:rPr lang="en-US" dirty="0"/>
              <a:t> a non-ML person</a:t>
            </a:r>
          </a:p>
          <a:p>
            <a:pPr lvl="1"/>
            <a:r>
              <a:rPr lang="en-US" dirty="0"/>
              <a:t>Reason #2: They are </a:t>
            </a:r>
            <a:r>
              <a:rPr lang="en-US" b="1" dirty="0"/>
              <a:t>efficient</a:t>
            </a:r>
            <a:r>
              <a:rPr lang="en-US" dirty="0"/>
              <a:t> in both computation and memory</a:t>
            </a:r>
          </a:p>
          <a:p>
            <a:r>
              <a:rPr lang="en-US" dirty="0"/>
              <a:t>DTs can be applied to a wide variety of problems including </a:t>
            </a:r>
            <a:r>
              <a:rPr lang="en-US" b="1" dirty="0"/>
              <a:t>classification</a:t>
            </a:r>
            <a:r>
              <a:rPr lang="en-US" dirty="0"/>
              <a:t>, </a:t>
            </a:r>
            <a:r>
              <a:rPr lang="en-US" b="1" dirty="0"/>
              <a:t>regression</a:t>
            </a:r>
            <a:r>
              <a:rPr lang="en-US" dirty="0"/>
              <a:t>, </a:t>
            </a:r>
            <a:r>
              <a:rPr lang="en-US" b="1" dirty="0"/>
              <a:t>density estimation</a:t>
            </a:r>
            <a:r>
              <a:rPr lang="en-US" dirty="0"/>
              <a:t>, etc.</a:t>
            </a:r>
          </a:p>
          <a:p>
            <a:r>
              <a:rPr lang="en-US" b="1" dirty="0"/>
              <a:t>Applications of DTs </a:t>
            </a:r>
            <a:r>
              <a:rPr lang="en-US" dirty="0"/>
              <a:t>include</a:t>
            </a:r>
            <a:r>
              <a:rPr lang="mr-IN" dirty="0"/>
              <a:t>…</a:t>
            </a:r>
            <a:endParaRPr lang="en-US" dirty="0"/>
          </a:p>
          <a:p>
            <a:pPr lvl="1"/>
            <a:r>
              <a:rPr lang="en-US" dirty="0"/>
              <a:t>medicine, molecular biology, text classification, manufacturing, astronomy, agriculture, and many others</a:t>
            </a:r>
          </a:p>
          <a:p>
            <a:r>
              <a:rPr lang="en-US" b="1" dirty="0"/>
              <a:t>Decision Forests </a:t>
            </a:r>
            <a:r>
              <a:rPr lang="en-US" dirty="0"/>
              <a:t>learn many DTs from random subsets of features; the result is a very powerful example of an </a:t>
            </a:r>
            <a:r>
              <a:rPr lang="en-US" b="1" dirty="0"/>
              <a:t>ensemble method </a:t>
            </a:r>
            <a:r>
              <a:rPr lang="en-US" dirty="0"/>
              <a:t>(discussed later in the course)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F6F8D9-35B1-47C9-B196-4304A41BAF33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24039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DT Learning Objectives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i="1" dirty="0"/>
              <a:t>You should be able to</a:t>
            </a:r>
            <a:r>
              <a:rPr lang="mr-IN" i="1" dirty="0"/>
              <a:t>…</a:t>
            </a:r>
            <a:endParaRPr lang="en-US" i="1" dirty="0"/>
          </a:p>
          <a:p>
            <a:pPr marL="514350" indent="-514350" fontAlgn="base">
              <a:buFont typeface="+mj-lt"/>
              <a:buAutoNum type="arabicPeriod"/>
            </a:pPr>
            <a:r>
              <a:rPr lang="en-US" dirty="0"/>
              <a:t>Implement Decision Tree training and prediction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US" dirty="0"/>
              <a:t>Use effective splitting criteria for Decision Trees and be able to define entropy, conditional entropy, and mutual information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US" dirty="0"/>
              <a:t>Explain the difference between memorization and generalization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Describe the inductive bias of a decision tree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Formalize a learning problem by identifying the input space, output space, hypothesis space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Explain the difference between true error and training error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Judge whether a decision tree is "</a:t>
            </a:r>
            <a:r>
              <a:rPr lang="en-US" dirty="0" err="1"/>
              <a:t>underfitting</a:t>
            </a:r>
            <a:r>
              <a:rPr lang="en-US" dirty="0"/>
              <a:t>" or "overfitting"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Implement a pruning or early stopping method to combat overfitting in Decision Tree learning</a:t>
            </a:r>
          </a:p>
          <a:p>
            <a:pPr marL="514350" indent="-514350" fontAlgn="base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8998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34290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5638800" y="3352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3581400" y="3200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46482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3124200" y="3657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4191000" y="3429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4876800" y="3048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5791200" y="2438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5943600" y="3962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6096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6400800" y="3048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60960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66294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8763000" y="4419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2"/>
          <p:cNvSpPr>
            <a:spLocks noChangeArrowheads="1"/>
          </p:cNvSpPr>
          <p:nvPr/>
        </p:nvSpPr>
        <p:spPr bwMode="auto">
          <a:xfrm>
            <a:off x="8763000" y="4876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3"/>
          <p:cNvSpPr>
            <a:spLocks noChangeArrowheads="1"/>
          </p:cNvSpPr>
          <p:nvPr/>
        </p:nvSpPr>
        <p:spPr bwMode="auto">
          <a:xfrm>
            <a:off x="87630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8153400" y="1905000"/>
            <a:ext cx="0" cy="441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8915400" y="4281488"/>
            <a:ext cx="8803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Whales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8915401" y="4800600"/>
            <a:ext cx="659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Seals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8915401" y="5257800"/>
            <a:ext cx="7948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Sharks</a:t>
            </a:r>
          </a:p>
        </p:txBody>
      </p:sp>
      <p:sp>
        <p:nvSpPr>
          <p:cNvPr id="50" name="Line 34"/>
          <p:cNvSpPr>
            <a:spLocks noChangeShapeType="1"/>
          </p:cNvSpPr>
          <p:nvPr/>
        </p:nvSpPr>
        <p:spPr bwMode="auto">
          <a:xfrm>
            <a:off x="5105400" y="1905000"/>
            <a:ext cx="0" cy="1905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 33"/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069548" y="1371601"/>
            <a:ext cx="1654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 subject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D2E27958-B41B-419F-B361-9AD907F8B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Classifier</a:t>
            </a:r>
          </a:p>
        </p:txBody>
      </p:sp>
    </p:spTree>
    <p:extLst>
      <p:ext uri="{BB962C8B-B14F-4D97-AF65-F5344CB8AC3E}">
        <p14:creationId xmlns:p14="http://schemas.microsoft.com/office/powerpoint/2010/main" val="333830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34290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5638800" y="3352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3581400" y="3200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46482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3124200" y="3657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4191000" y="3429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4876800" y="3048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5791200" y="2438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5943600" y="3962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6096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6400800" y="3048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60960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66294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8763000" y="4419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2"/>
          <p:cNvSpPr>
            <a:spLocks noChangeArrowheads="1"/>
          </p:cNvSpPr>
          <p:nvPr/>
        </p:nvSpPr>
        <p:spPr bwMode="auto">
          <a:xfrm>
            <a:off x="8763000" y="4876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3"/>
          <p:cNvSpPr>
            <a:spLocks noChangeArrowheads="1"/>
          </p:cNvSpPr>
          <p:nvPr/>
        </p:nvSpPr>
        <p:spPr bwMode="auto">
          <a:xfrm>
            <a:off x="87630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8153400" y="1905000"/>
            <a:ext cx="0" cy="441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8915400" y="4281488"/>
            <a:ext cx="8803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Whales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8915401" y="4800600"/>
            <a:ext cx="659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Seals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8915401" y="5257800"/>
            <a:ext cx="7948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Sharks</a:t>
            </a:r>
          </a:p>
        </p:txBody>
      </p:sp>
      <p:sp>
        <p:nvSpPr>
          <p:cNvPr id="50" name="Line 34"/>
          <p:cNvSpPr>
            <a:spLocks noChangeShapeType="1"/>
          </p:cNvSpPr>
          <p:nvPr/>
        </p:nvSpPr>
        <p:spPr bwMode="auto">
          <a:xfrm>
            <a:off x="5105400" y="1905000"/>
            <a:ext cx="0" cy="1905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 33"/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069548" y="1371601"/>
            <a:ext cx="1654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 subject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D2E27958-B41B-419F-B361-9AD907F8B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Classifier</a:t>
            </a:r>
          </a:p>
        </p:txBody>
      </p:sp>
      <p:sp>
        <p:nvSpPr>
          <p:cNvPr id="33" name="Rectangle 33">
            <a:extLst>
              <a:ext uri="{FF2B5EF4-FFF2-40B4-BE49-F238E27FC236}">
                <a16:creationId xmlns:a16="http://schemas.microsoft.com/office/drawing/2014/main" id="{5AAB4C17-88DD-4954-8827-DB44CA725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val 35">
            <a:extLst>
              <a:ext uri="{FF2B5EF4-FFF2-40B4-BE49-F238E27FC236}">
                <a16:creationId xmlns:a16="http://schemas.microsoft.com/office/drawing/2014/main" id="{02489EBB-DAE9-46DD-8D39-4E37E7E8D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741" y="3243337"/>
            <a:ext cx="1508125" cy="15081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76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99BD6-B1EC-4B71-B1E0-1A023620B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EF94E9-99FD-4420-95CC-6CD2A1164D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a training dataset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1,…,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r>
                  <a:rPr lang="en-US" dirty="0"/>
                  <a:t>and a test input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dirty="0"/>
                  <a:t>, predict the class label,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pPr marL="514350" indent="-514350">
                  <a:buAutoNum type="arabicParenR"/>
                </a:pPr>
                <a:r>
                  <a:rPr lang="en-US" dirty="0">
                    <a:solidFill>
                      <a:schemeClr val="tx1"/>
                    </a:solidFill>
                  </a:rPr>
                  <a:t>Find the closest point in the training data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𝑡𝑒𝑠𝑡</m:t>
                              </m:r>
                            </m:sub>
                          </m:sSub>
                        </m:e>
                      </m:fun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arenR" startAt="2"/>
                </a:pPr>
                <a:r>
                  <a:rPr lang="en-US" dirty="0">
                    <a:solidFill>
                      <a:schemeClr val="tx1"/>
                    </a:solidFill>
                  </a:rPr>
                  <a:t>Return the class label of that closest point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𝑡𝑒𝑠𝑡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rgbClr val="7030A0"/>
                    </a:solidFill>
                  </a:rPr>
                  <a:t>Need distance function! What should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be?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EF94E9-99FD-4420-95CC-6CD2A1164D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115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52682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Fisher Iris Dataset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981200" y="1210761"/>
            <a:ext cx="8229600" cy="1603659"/>
          </a:xfrm>
        </p:spPr>
        <p:txBody>
          <a:bodyPr>
            <a:normAutofit/>
          </a:bodyPr>
          <a:lstStyle/>
          <a:p>
            <a:r>
              <a:rPr lang="en-US" dirty="0"/>
              <a:t>Fisher (1936) used 150 measurements of flowers from 3 different species: Iris </a:t>
            </a:r>
            <a:r>
              <a:rPr lang="en-US" dirty="0" err="1"/>
              <a:t>setosa</a:t>
            </a:r>
            <a:r>
              <a:rPr lang="en-US" dirty="0"/>
              <a:t> (0), Iris </a:t>
            </a:r>
            <a:r>
              <a:rPr lang="en-US" dirty="0" err="1"/>
              <a:t>virginica</a:t>
            </a:r>
            <a:r>
              <a:rPr lang="en-US" dirty="0"/>
              <a:t> (1), Iris </a:t>
            </a:r>
            <a:r>
              <a:rPr lang="en-US" dirty="0" err="1"/>
              <a:t>versicolor</a:t>
            </a:r>
            <a:r>
              <a:rPr lang="en-US" dirty="0"/>
              <a:t> (2) collected by Anderson (1936)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0" y="6488668"/>
            <a:ext cx="67625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 dataset: https://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en.wikipedia.org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/wiki/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Iris_flower_data_set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876363" y="3019628"/>
          <a:ext cx="60960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Sepal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Sepal Width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Petal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Petal Width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6348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Fisher Iris Dataset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981200" y="1210761"/>
            <a:ext cx="8229600" cy="1603659"/>
          </a:xfrm>
        </p:spPr>
        <p:txBody>
          <a:bodyPr>
            <a:normAutofit/>
          </a:bodyPr>
          <a:lstStyle/>
          <a:p>
            <a:r>
              <a:rPr lang="en-US" dirty="0"/>
              <a:t>Fisher (1936) used 150 measurements of flowers from 3 different species: Iris </a:t>
            </a:r>
            <a:r>
              <a:rPr lang="en-US" dirty="0" err="1"/>
              <a:t>setosa</a:t>
            </a:r>
            <a:r>
              <a:rPr lang="en-US" dirty="0"/>
              <a:t> (0), Iris </a:t>
            </a:r>
            <a:r>
              <a:rPr lang="en-US" dirty="0" err="1"/>
              <a:t>virginica</a:t>
            </a:r>
            <a:r>
              <a:rPr lang="en-US" dirty="0"/>
              <a:t> (1), Iris </a:t>
            </a:r>
            <a:r>
              <a:rPr lang="en-US" dirty="0" err="1"/>
              <a:t>versicolor</a:t>
            </a:r>
            <a:r>
              <a:rPr lang="en-US" dirty="0"/>
              <a:t> (2) collected by Anderson (1936)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0" y="6488668"/>
            <a:ext cx="67625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 dataset: https://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en.wikipedia.org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/wiki/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Iris_flower_data_set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876363" y="3019628"/>
          <a:ext cx="36576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Sepal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Sepal Width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6633250" y="3104346"/>
            <a:ext cx="3169149" cy="2228877"/>
            <a:chOff x="657798" y="5092569"/>
            <a:chExt cx="3169149" cy="2228877"/>
          </a:xfrm>
        </p:grpSpPr>
        <p:sp>
          <p:nvSpPr>
            <p:cNvPr id="10" name="Content Placeholder 5"/>
            <p:cNvSpPr txBox="1">
              <a:spLocks/>
            </p:cNvSpPr>
            <p:nvPr/>
          </p:nvSpPr>
          <p:spPr>
            <a:xfrm>
              <a:off x="657798" y="5092569"/>
              <a:ext cx="3169149" cy="1434683"/>
            </a:xfrm>
            <a:prstGeom prst="rect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 fontScale="925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Deleted two of the four features, so that input space 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is 2D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Left Arrow 10"/>
            <p:cNvSpPr/>
            <p:nvPr/>
          </p:nvSpPr>
          <p:spPr>
            <a:xfrm rot="16200000">
              <a:off x="1894565" y="6732350"/>
              <a:ext cx="695614" cy="482578"/>
            </a:xfrm>
            <a:prstGeom prst="leftArrow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06165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Nearest Neighbor on Fisher Iris Data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DCCE56-E3BB-4696-A812-A0B7B47ADA78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0421362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Nearest Neighbor on Fisher Iris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AC5DF3-4B39-4AEC-AA0A-D01B761A8C44}"/>
              </a:ext>
            </a:extLst>
          </p:cNvPr>
          <p:cNvSpPr/>
          <p:nvPr/>
        </p:nvSpPr>
        <p:spPr>
          <a:xfrm>
            <a:off x="3945467" y="1494826"/>
            <a:ext cx="4495800" cy="215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4621BF-F259-4559-8859-1AC6CB42E3DA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919383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Nearest Neighbor on Gaussian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16AFAF-B5A9-4D1A-B922-96866DB601DF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908150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Last time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Decision trees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Recursive algorithm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Better splitting criteria (entropy, mutual information)</a:t>
            </a:r>
            <a:endParaRPr lang="en-US" dirty="0">
              <a:solidFill>
                <a:schemeClr val="tx1"/>
              </a:solidFill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Today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Decision trees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Continuous features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Overfitting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Nearest neighbor methods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Next time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More nearest neighbor and model selection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E5445004-F4FB-5345-992E-498B4C43F562}" type="slidenum">
              <a:rPr lang="en-US" smtClean="0"/>
              <a:pPr defTabSz="457200"/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3154615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Nearest Neighbor on Gaussian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DD16550-B843-4EF4-82F1-5E53C8900283}"/>
              </a:ext>
            </a:extLst>
          </p:cNvPr>
          <p:cNvSpPr/>
          <p:nvPr/>
        </p:nvSpPr>
        <p:spPr>
          <a:xfrm>
            <a:off x="3945467" y="1494826"/>
            <a:ext cx="4495800" cy="215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6BF618-7B8A-4040-949A-8BD2FB7A25BA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9126234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kNN</a:t>
            </a:r>
            <a:r>
              <a:rPr lang="en-US" dirty="0"/>
              <a:t> classifier (k=5)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D0CB8-6FBF-4962-B578-A320F47C1A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34290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5638800" y="3352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3581400" y="3200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46482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3124200" y="3657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4191000" y="3429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4876800" y="3048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5791200" y="2438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5943600" y="3962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6096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6400800" y="3048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60960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66294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8763000" y="4419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2"/>
          <p:cNvSpPr>
            <a:spLocks noChangeArrowheads="1"/>
          </p:cNvSpPr>
          <p:nvPr/>
        </p:nvSpPr>
        <p:spPr bwMode="auto">
          <a:xfrm>
            <a:off x="8763000" y="4876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3"/>
          <p:cNvSpPr>
            <a:spLocks noChangeArrowheads="1"/>
          </p:cNvSpPr>
          <p:nvPr/>
        </p:nvSpPr>
        <p:spPr bwMode="auto">
          <a:xfrm>
            <a:off x="87630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8153400" y="1905000"/>
            <a:ext cx="0" cy="441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Line 34"/>
          <p:cNvSpPr>
            <a:spLocks noChangeShapeType="1"/>
          </p:cNvSpPr>
          <p:nvPr/>
        </p:nvSpPr>
        <p:spPr bwMode="auto">
          <a:xfrm>
            <a:off x="5105400" y="1905000"/>
            <a:ext cx="0" cy="1905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 33"/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069548" y="1371601"/>
            <a:ext cx="2026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 document</a:t>
            </a:r>
          </a:p>
        </p:txBody>
      </p:sp>
      <p:sp>
        <p:nvSpPr>
          <p:cNvPr id="35" name="Oval 35"/>
          <p:cNvSpPr>
            <a:spLocks noChangeArrowheads="1"/>
          </p:cNvSpPr>
          <p:nvPr/>
        </p:nvSpPr>
        <p:spPr bwMode="auto">
          <a:xfrm>
            <a:off x="4076700" y="2971800"/>
            <a:ext cx="2057400" cy="1981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 Box 25">
            <a:extLst>
              <a:ext uri="{FF2B5EF4-FFF2-40B4-BE49-F238E27FC236}">
                <a16:creationId xmlns:a16="http://schemas.microsoft.com/office/drawing/2014/main" id="{A1FC7B93-BF01-4C20-87FF-09E325A26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0" y="4281488"/>
            <a:ext cx="8803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Whales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 Box 26">
            <a:extLst>
              <a:ext uri="{FF2B5EF4-FFF2-40B4-BE49-F238E27FC236}">
                <a16:creationId xmlns:a16="http://schemas.microsoft.com/office/drawing/2014/main" id="{6F02566B-247A-4CF5-B9F5-520D8E09E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1" y="4800600"/>
            <a:ext cx="659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Seals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 Box 27">
            <a:extLst>
              <a:ext uri="{FF2B5EF4-FFF2-40B4-BE49-F238E27FC236}">
                <a16:creationId xmlns:a16="http://schemas.microsoft.com/office/drawing/2014/main" id="{FD4F0C71-FEFB-40A2-A35F-70CA893BF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1" y="5257800"/>
            <a:ext cx="7948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Sharks</a:t>
            </a:r>
          </a:p>
        </p:txBody>
      </p:sp>
    </p:spTree>
    <p:extLst>
      <p:ext uri="{BB962C8B-B14F-4D97-AF65-F5344CB8AC3E}">
        <p14:creationId xmlns:p14="http://schemas.microsoft.com/office/powerpoint/2010/main" val="9119401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99BD6-B1EC-4B71-B1E0-1A023620B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EF94E9-99FD-4420-95CC-6CD2A1164D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a training dataset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1,…,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r>
                  <a:rPr lang="en-US" dirty="0"/>
                  <a:t>and a test input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dirty="0"/>
                  <a:t>, predict the class label,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pPr marL="514350" indent="-514350">
                  <a:buAutoNum type="arabicParenR"/>
                </a:pPr>
                <a:r>
                  <a:rPr lang="en-US" dirty="0">
                    <a:solidFill>
                      <a:schemeClr val="tx1"/>
                    </a:solidFill>
                  </a:rPr>
                  <a:t>Find the closest point in the training data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𝑡𝑒𝑠𝑡</m:t>
                              </m:r>
                            </m:sub>
                          </m:sSub>
                        </m:e>
                      </m:fun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arenR" startAt="2"/>
                </a:pPr>
                <a:r>
                  <a:rPr lang="en-US" dirty="0">
                    <a:solidFill>
                      <a:schemeClr val="tx1"/>
                    </a:solidFill>
                  </a:rPr>
                  <a:t>Return the class label of that closest point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𝑡𝑒𝑠𝑡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rgbClr val="7030A0"/>
                    </a:solidFill>
                  </a:rPr>
                  <a:t>Need distance function! What should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be?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EF94E9-99FD-4420-95CC-6CD2A1164D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115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90832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99BD6-B1EC-4B71-B1E0-1A023620B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k-</a:t>
            </a:r>
            <a:r>
              <a:rPr lang="en-US" dirty="0"/>
              <a:t>Nearest Neighbor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EF94E9-99FD-4420-95CC-6CD2A1164D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a training dataset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1,…,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r>
                  <a:rPr lang="en-US" dirty="0"/>
                  <a:t>and a test input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dirty="0"/>
                  <a:t>, predict the class label,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pPr marL="514350" indent="-514350">
                  <a:buAutoNum type="arabicParenR"/>
                </a:pPr>
                <a:r>
                  <a:rPr lang="en-US" dirty="0">
                    <a:solidFill>
                      <a:schemeClr val="tx1"/>
                    </a:solidFill>
                  </a:rPr>
                  <a:t>Find the closest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points in the training data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𝒩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𝑡𝑒𝑠𝑡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𝒟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arenR" startAt="2"/>
                </a:pPr>
                <a:r>
                  <a:rPr lang="en-US" dirty="0">
                    <a:solidFill>
                      <a:schemeClr val="tx1"/>
                    </a:solidFill>
                  </a:rPr>
                  <a:t>Return the class label of that closest point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𝑡𝑒𝑠𝑡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lim>
                          </m:limLow>
                        </m:fName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𝑡𝑒𝑠𝑡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𝒟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              </m:t>
                      </m:r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∈ 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𝒩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𝑡𝑒𝑠𝑡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𝒟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chemeClr val="tx1"/>
                                  </a:solidFill>
                                </a:rPr>
                                <m:t> </m:t>
                              </m:r>
                            </m:sub>
                            <m:sup/>
                            <m:e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𝕀</m:t>
                              </m:r>
                              <m:d>
                                <m:dPr>
                                  <m:ctrlP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b="0" i="1" dirty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dirty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		     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argmax</m:t>
                            </m:r>
                          </m:e>
                          <m:lim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</m:e>
                    </m:func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the number of 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-neighbors with class label c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EF94E9-99FD-4420-95CC-6CD2A1164D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1865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59257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1-Nearest Neighbor (</a:t>
            </a:r>
            <a:r>
              <a:rPr lang="en-US" dirty="0" err="1"/>
              <a:t>kNN</a:t>
            </a:r>
            <a:r>
              <a:rPr lang="en-US" dirty="0"/>
              <a:t>) classifier 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209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>
                <a:srgbClr val="1F497D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48" name="Oval 4"/>
          <p:cNvSpPr>
            <a:spLocks noChangeArrowheads="1"/>
          </p:cNvSpPr>
          <p:nvPr/>
        </p:nvSpPr>
        <p:spPr bwMode="auto">
          <a:xfrm>
            <a:off x="8763000" y="4419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49" name="Oval 5"/>
          <p:cNvSpPr>
            <a:spLocks noChangeArrowheads="1"/>
          </p:cNvSpPr>
          <p:nvPr/>
        </p:nvSpPr>
        <p:spPr bwMode="auto">
          <a:xfrm>
            <a:off x="8763000" y="4876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>
            <a:off x="87630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8153400" y="1905000"/>
            <a:ext cx="0" cy="441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8915400" y="4281488"/>
            <a:ext cx="858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Sports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8915401" y="4800600"/>
            <a:ext cx="10134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Science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8915401" y="5257800"/>
            <a:ext cx="6209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Arts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1755" name="Oval 15"/>
          <p:cNvSpPr>
            <a:spLocks noChangeArrowheads="1"/>
          </p:cNvSpPr>
          <p:nvPr/>
        </p:nvSpPr>
        <p:spPr bwMode="auto">
          <a:xfrm>
            <a:off x="34290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6" name="Oval 16"/>
          <p:cNvSpPr>
            <a:spLocks noChangeArrowheads="1"/>
          </p:cNvSpPr>
          <p:nvPr/>
        </p:nvSpPr>
        <p:spPr bwMode="auto">
          <a:xfrm>
            <a:off x="5638800" y="3352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7" name="Oval 17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8" name="Oval 18"/>
          <p:cNvSpPr>
            <a:spLocks noChangeArrowheads="1"/>
          </p:cNvSpPr>
          <p:nvPr/>
        </p:nvSpPr>
        <p:spPr bwMode="auto">
          <a:xfrm>
            <a:off x="3581400" y="3200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9" name="Oval 19"/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0" name="Oval 20"/>
          <p:cNvSpPr>
            <a:spLocks noChangeArrowheads="1"/>
          </p:cNvSpPr>
          <p:nvPr/>
        </p:nvSpPr>
        <p:spPr bwMode="auto">
          <a:xfrm>
            <a:off x="46482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1" name="Oval 21"/>
          <p:cNvSpPr>
            <a:spLocks noChangeArrowheads="1"/>
          </p:cNvSpPr>
          <p:nvPr/>
        </p:nvSpPr>
        <p:spPr bwMode="auto">
          <a:xfrm>
            <a:off x="3124200" y="3657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2" name="Oval 22"/>
          <p:cNvSpPr>
            <a:spLocks noChangeArrowheads="1"/>
          </p:cNvSpPr>
          <p:nvPr/>
        </p:nvSpPr>
        <p:spPr bwMode="auto">
          <a:xfrm>
            <a:off x="4178300" y="3429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3" name="Oval 23"/>
          <p:cNvSpPr>
            <a:spLocks noChangeArrowheads="1"/>
          </p:cNvSpPr>
          <p:nvPr/>
        </p:nvSpPr>
        <p:spPr bwMode="auto">
          <a:xfrm>
            <a:off x="4876800" y="2946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4" name="Oval 24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5" name="Oval 25"/>
          <p:cNvSpPr>
            <a:spLocks noChangeArrowheads="1"/>
          </p:cNvSpPr>
          <p:nvPr/>
        </p:nvSpPr>
        <p:spPr bwMode="auto">
          <a:xfrm>
            <a:off x="5791200" y="2438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6" name="Oval 26"/>
          <p:cNvSpPr>
            <a:spLocks noChangeArrowheads="1"/>
          </p:cNvSpPr>
          <p:nvPr/>
        </p:nvSpPr>
        <p:spPr bwMode="auto">
          <a:xfrm>
            <a:off x="5930900" y="3962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7" name="Oval 27"/>
          <p:cNvSpPr>
            <a:spLocks noChangeArrowheads="1"/>
          </p:cNvSpPr>
          <p:nvPr/>
        </p:nvSpPr>
        <p:spPr bwMode="auto">
          <a:xfrm>
            <a:off x="6096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8" name="Oval 28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9" name="Oval 29"/>
          <p:cNvSpPr>
            <a:spLocks noChangeArrowheads="1"/>
          </p:cNvSpPr>
          <p:nvPr/>
        </p:nvSpPr>
        <p:spPr bwMode="auto">
          <a:xfrm>
            <a:off x="6400800" y="3048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0" name="Oval 30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1" name="Oval 31"/>
          <p:cNvSpPr>
            <a:spLocks noChangeArrowheads="1"/>
          </p:cNvSpPr>
          <p:nvPr/>
        </p:nvSpPr>
        <p:spPr bwMode="auto">
          <a:xfrm>
            <a:off x="60960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2" name="Oval 32"/>
          <p:cNvSpPr>
            <a:spLocks noChangeArrowheads="1"/>
          </p:cNvSpPr>
          <p:nvPr/>
        </p:nvSpPr>
        <p:spPr bwMode="auto">
          <a:xfrm>
            <a:off x="66294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3" name="Rectangle 33"/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4" name="Line 34"/>
          <p:cNvSpPr>
            <a:spLocks noChangeShapeType="1"/>
          </p:cNvSpPr>
          <p:nvPr/>
        </p:nvSpPr>
        <p:spPr bwMode="auto">
          <a:xfrm>
            <a:off x="5105400" y="14478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5" name="Oval 35"/>
          <p:cNvSpPr>
            <a:spLocks noChangeArrowheads="1"/>
          </p:cNvSpPr>
          <p:nvPr/>
        </p:nvSpPr>
        <p:spPr bwMode="auto">
          <a:xfrm>
            <a:off x="4310741" y="3243337"/>
            <a:ext cx="1508125" cy="15081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6" name="Slide Number Placeholder 3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D707C2-5FD3-4B1D-BEE8-CB676CF361B5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525491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2-Nearest Neighbor (</a:t>
            </a:r>
            <a:r>
              <a:rPr lang="en-US" dirty="0" err="1"/>
              <a:t>kNN</a:t>
            </a:r>
            <a:r>
              <a:rPr lang="en-US" dirty="0"/>
              <a:t>) classifier 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2209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>
                <a:srgbClr val="1F497D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72" name="Oval 4"/>
          <p:cNvSpPr>
            <a:spLocks noChangeArrowheads="1"/>
          </p:cNvSpPr>
          <p:nvPr/>
        </p:nvSpPr>
        <p:spPr bwMode="auto">
          <a:xfrm>
            <a:off x="8763000" y="4419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73" name="Oval 5"/>
          <p:cNvSpPr>
            <a:spLocks noChangeArrowheads="1"/>
          </p:cNvSpPr>
          <p:nvPr/>
        </p:nvSpPr>
        <p:spPr bwMode="auto">
          <a:xfrm>
            <a:off x="8763000" y="4876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74" name="Oval 6"/>
          <p:cNvSpPr>
            <a:spLocks noChangeArrowheads="1"/>
          </p:cNvSpPr>
          <p:nvPr/>
        </p:nvSpPr>
        <p:spPr bwMode="auto">
          <a:xfrm>
            <a:off x="87630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75" name="Line 7"/>
          <p:cNvSpPr>
            <a:spLocks noChangeShapeType="1"/>
          </p:cNvSpPr>
          <p:nvPr/>
        </p:nvSpPr>
        <p:spPr bwMode="auto">
          <a:xfrm>
            <a:off x="8153400" y="1905000"/>
            <a:ext cx="0" cy="441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8915400" y="4281488"/>
            <a:ext cx="858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Sports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8915401" y="4800600"/>
            <a:ext cx="10134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Science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8915401" y="5257800"/>
            <a:ext cx="6209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Arts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2779" name="Oval 14"/>
          <p:cNvSpPr>
            <a:spLocks noChangeArrowheads="1"/>
          </p:cNvSpPr>
          <p:nvPr/>
        </p:nvSpPr>
        <p:spPr bwMode="auto">
          <a:xfrm>
            <a:off x="34290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0" name="Oval 15"/>
          <p:cNvSpPr>
            <a:spLocks noChangeArrowheads="1"/>
          </p:cNvSpPr>
          <p:nvPr/>
        </p:nvSpPr>
        <p:spPr bwMode="auto">
          <a:xfrm>
            <a:off x="5638800" y="3352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1" name="Oval 16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2" name="Oval 17"/>
          <p:cNvSpPr>
            <a:spLocks noChangeArrowheads="1"/>
          </p:cNvSpPr>
          <p:nvPr/>
        </p:nvSpPr>
        <p:spPr bwMode="auto">
          <a:xfrm>
            <a:off x="3581400" y="3200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3" name="Oval 18"/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4" name="Oval 19"/>
          <p:cNvSpPr>
            <a:spLocks noChangeArrowheads="1"/>
          </p:cNvSpPr>
          <p:nvPr/>
        </p:nvSpPr>
        <p:spPr bwMode="auto">
          <a:xfrm>
            <a:off x="46482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5" name="Oval 20"/>
          <p:cNvSpPr>
            <a:spLocks noChangeArrowheads="1"/>
          </p:cNvSpPr>
          <p:nvPr/>
        </p:nvSpPr>
        <p:spPr bwMode="auto">
          <a:xfrm>
            <a:off x="3124200" y="3657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6" name="Oval 21"/>
          <p:cNvSpPr>
            <a:spLocks noChangeArrowheads="1"/>
          </p:cNvSpPr>
          <p:nvPr/>
        </p:nvSpPr>
        <p:spPr bwMode="auto">
          <a:xfrm>
            <a:off x="4178300" y="3429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7" name="Oval 22"/>
          <p:cNvSpPr>
            <a:spLocks noChangeArrowheads="1"/>
          </p:cNvSpPr>
          <p:nvPr/>
        </p:nvSpPr>
        <p:spPr bwMode="auto">
          <a:xfrm>
            <a:off x="4876800" y="2946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8" name="Oval 23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9" name="Oval 24"/>
          <p:cNvSpPr>
            <a:spLocks noChangeArrowheads="1"/>
          </p:cNvSpPr>
          <p:nvPr/>
        </p:nvSpPr>
        <p:spPr bwMode="auto">
          <a:xfrm>
            <a:off x="5791200" y="2438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0" name="Oval 25"/>
          <p:cNvSpPr>
            <a:spLocks noChangeArrowheads="1"/>
          </p:cNvSpPr>
          <p:nvPr/>
        </p:nvSpPr>
        <p:spPr bwMode="auto">
          <a:xfrm>
            <a:off x="5930900" y="3962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1" name="Oval 26"/>
          <p:cNvSpPr>
            <a:spLocks noChangeArrowheads="1"/>
          </p:cNvSpPr>
          <p:nvPr/>
        </p:nvSpPr>
        <p:spPr bwMode="auto">
          <a:xfrm>
            <a:off x="6096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2" name="Oval 2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3" name="Oval 28"/>
          <p:cNvSpPr>
            <a:spLocks noChangeArrowheads="1"/>
          </p:cNvSpPr>
          <p:nvPr/>
        </p:nvSpPr>
        <p:spPr bwMode="auto">
          <a:xfrm>
            <a:off x="6400800" y="3048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4" name="Oval 29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5" name="Oval 30"/>
          <p:cNvSpPr>
            <a:spLocks noChangeArrowheads="1"/>
          </p:cNvSpPr>
          <p:nvPr/>
        </p:nvSpPr>
        <p:spPr bwMode="auto">
          <a:xfrm>
            <a:off x="60960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6" name="Oval 31"/>
          <p:cNvSpPr>
            <a:spLocks noChangeArrowheads="1"/>
          </p:cNvSpPr>
          <p:nvPr/>
        </p:nvSpPr>
        <p:spPr bwMode="auto">
          <a:xfrm>
            <a:off x="66294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7" name="Rectangle 32"/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8" name="Line 33"/>
          <p:cNvSpPr>
            <a:spLocks noChangeShapeType="1"/>
          </p:cNvSpPr>
          <p:nvPr/>
        </p:nvSpPr>
        <p:spPr bwMode="auto">
          <a:xfrm>
            <a:off x="5105400" y="14478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9" name="Oval 36"/>
          <p:cNvSpPr>
            <a:spLocks noChangeArrowheads="1"/>
          </p:cNvSpPr>
          <p:nvPr/>
        </p:nvSpPr>
        <p:spPr bwMode="auto">
          <a:xfrm>
            <a:off x="4279901" y="3124201"/>
            <a:ext cx="1643063" cy="16684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800" name="Slide Number Placeholder 3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DB9FB9-1E53-47BD-92F1-D7B91DB6554C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492177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3-Nearest Neighbor (</a:t>
            </a:r>
            <a:r>
              <a:rPr lang="en-US" dirty="0" err="1"/>
              <a:t>kNN</a:t>
            </a:r>
            <a:r>
              <a:rPr lang="en-US" dirty="0"/>
              <a:t>) classifier 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2209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>
                <a:srgbClr val="1F497D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796" name="Oval 4"/>
          <p:cNvSpPr>
            <a:spLocks noChangeArrowheads="1"/>
          </p:cNvSpPr>
          <p:nvPr/>
        </p:nvSpPr>
        <p:spPr bwMode="auto">
          <a:xfrm>
            <a:off x="8763000" y="4419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797" name="Oval 5"/>
          <p:cNvSpPr>
            <a:spLocks noChangeArrowheads="1"/>
          </p:cNvSpPr>
          <p:nvPr/>
        </p:nvSpPr>
        <p:spPr bwMode="auto">
          <a:xfrm>
            <a:off x="8763000" y="4876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798" name="Oval 6"/>
          <p:cNvSpPr>
            <a:spLocks noChangeArrowheads="1"/>
          </p:cNvSpPr>
          <p:nvPr/>
        </p:nvSpPr>
        <p:spPr bwMode="auto">
          <a:xfrm>
            <a:off x="87630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799" name="Line 7"/>
          <p:cNvSpPr>
            <a:spLocks noChangeShapeType="1"/>
          </p:cNvSpPr>
          <p:nvPr/>
        </p:nvSpPr>
        <p:spPr bwMode="auto">
          <a:xfrm>
            <a:off x="8153400" y="1905000"/>
            <a:ext cx="0" cy="441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8915400" y="4281488"/>
            <a:ext cx="858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Sports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8915401" y="4800600"/>
            <a:ext cx="10134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Science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8915401" y="5257800"/>
            <a:ext cx="6209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Arts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3803" name="Oval 14"/>
          <p:cNvSpPr>
            <a:spLocks noChangeArrowheads="1"/>
          </p:cNvSpPr>
          <p:nvPr/>
        </p:nvSpPr>
        <p:spPr bwMode="auto">
          <a:xfrm>
            <a:off x="34290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4" name="Oval 15"/>
          <p:cNvSpPr>
            <a:spLocks noChangeArrowheads="1"/>
          </p:cNvSpPr>
          <p:nvPr/>
        </p:nvSpPr>
        <p:spPr bwMode="auto">
          <a:xfrm>
            <a:off x="5638800" y="3352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5" name="Oval 16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6" name="Oval 17"/>
          <p:cNvSpPr>
            <a:spLocks noChangeArrowheads="1"/>
          </p:cNvSpPr>
          <p:nvPr/>
        </p:nvSpPr>
        <p:spPr bwMode="auto">
          <a:xfrm>
            <a:off x="3581400" y="3200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7" name="Oval 18"/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8" name="Oval 19"/>
          <p:cNvSpPr>
            <a:spLocks noChangeArrowheads="1"/>
          </p:cNvSpPr>
          <p:nvPr/>
        </p:nvSpPr>
        <p:spPr bwMode="auto">
          <a:xfrm>
            <a:off x="46482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9" name="Oval 20"/>
          <p:cNvSpPr>
            <a:spLocks noChangeArrowheads="1"/>
          </p:cNvSpPr>
          <p:nvPr/>
        </p:nvSpPr>
        <p:spPr bwMode="auto">
          <a:xfrm>
            <a:off x="3124200" y="3657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0" name="Oval 21"/>
          <p:cNvSpPr>
            <a:spLocks noChangeArrowheads="1"/>
          </p:cNvSpPr>
          <p:nvPr/>
        </p:nvSpPr>
        <p:spPr bwMode="auto">
          <a:xfrm>
            <a:off x="4178300" y="3429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1" name="Oval 22"/>
          <p:cNvSpPr>
            <a:spLocks noChangeArrowheads="1"/>
          </p:cNvSpPr>
          <p:nvPr/>
        </p:nvSpPr>
        <p:spPr bwMode="auto">
          <a:xfrm>
            <a:off x="4876800" y="2946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2" name="Oval 23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3" name="Oval 24"/>
          <p:cNvSpPr>
            <a:spLocks noChangeArrowheads="1"/>
          </p:cNvSpPr>
          <p:nvPr/>
        </p:nvSpPr>
        <p:spPr bwMode="auto">
          <a:xfrm>
            <a:off x="5791200" y="2438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4" name="Oval 25"/>
          <p:cNvSpPr>
            <a:spLocks noChangeArrowheads="1"/>
          </p:cNvSpPr>
          <p:nvPr/>
        </p:nvSpPr>
        <p:spPr bwMode="auto">
          <a:xfrm>
            <a:off x="5930900" y="3962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5" name="Oval 26"/>
          <p:cNvSpPr>
            <a:spLocks noChangeArrowheads="1"/>
          </p:cNvSpPr>
          <p:nvPr/>
        </p:nvSpPr>
        <p:spPr bwMode="auto">
          <a:xfrm>
            <a:off x="6096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6" name="Oval 2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7" name="Oval 28"/>
          <p:cNvSpPr>
            <a:spLocks noChangeArrowheads="1"/>
          </p:cNvSpPr>
          <p:nvPr/>
        </p:nvSpPr>
        <p:spPr bwMode="auto">
          <a:xfrm>
            <a:off x="6400800" y="3048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8" name="Oval 29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9" name="Oval 30"/>
          <p:cNvSpPr>
            <a:spLocks noChangeArrowheads="1"/>
          </p:cNvSpPr>
          <p:nvPr/>
        </p:nvSpPr>
        <p:spPr bwMode="auto">
          <a:xfrm>
            <a:off x="60960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20" name="Oval 31"/>
          <p:cNvSpPr>
            <a:spLocks noChangeArrowheads="1"/>
          </p:cNvSpPr>
          <p:nvPr/>
        </p:nvSpPr>
        <p:spPr bwMode="auto">
          <a:xfrm>
            <a:off x="66294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21" name="Rectangle 32"/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22" name="Line 33"/>
          <p:cNvSpPr>
            <a:spLocks noChangeShapeType="1"/>
          </p:cNvSpPr>
          <p:nvPr/>
        </p:nvSpPr>
        <p:spPr bwMode="auto">
          <a:xfrm>
            <a:off x="5105400" y="14478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23" name="Oval 36"/>
          <p:cNvSpPr>
            <a:spLocks noChangeArrowheads="1"/>
          </p:cNvSpPr>
          <p:nvPr/>
        </p:nvSpPr>
        <p:spPr bwMode="auto">
          <a:xfrm>
            <a:off x="4236360" y="3063119"/>
            <a:ext cx="1836738" cy="18335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24" name="Slide Number Placeholder 3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8C7137-9C13-4D11-B31A-D406B204350F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480670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5-Nearest Neighbor (</a:t>
            </a:r>
            <a:r>
              <a:rPr lang="en-US" dirty="0" err="1"/>
              <a:t>kNN</a:t>
            </a:r>
            <a:r>
              <a:rPr lang="en-US" dirty="0"/>
              <a:t>) classifier 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2209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>
                <a:srgbClr val="1F497D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0" name="Oval 4"/>
          <p:cNvSpPr>
            <a:spLocks noChangeArrowheads="1"/>
          </p:cNvSpPr>
          <p:nvPr/>
        </p:nvSpPr>
        <p:spPr bwMode="auto">
          <a:xfrm>
            <a:off x="8763000" y="4419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1" name="Oval 5"/>
          <p:cNvSpPr>
            <a:spLocks noChangeArrowheads="1"/>
          </p:cNvSpPr>
          <p:nvPr/>
        </p:nvSpPr>
        <p:spPr bwMode="auto">
          <a:xfrm>
            <a:off x="8763000" y="4876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2" name="Oval 6"/>
          <p:cNvSpPr>
            <a:spLocks noChangeArrowheads="1"/>
          </p:cNvSpPr>
          <p:nvPr/>
        </p:nvSpPr>
        <p:spPr bwMode="auto">
          <a:xfrm>
            <a:off x="87630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>
            <a:off x="8153400" y="1905000"/>
            <a:ext cx="0" cy="441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8915400" y="4281488"/>
            <a:ext cx="858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Sports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8915401" y="4800600"/>
            <a:ext cx="10134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Science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8915401" y="5257800"/>
            <a:ext cx="6209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Arts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4827" name="Oval 14"/>
          <p:cNvSpPr>
            <a:spLocks noChangeArrowheads="1"/>
          </p:cNvSpPr>
          <p:nvPr/>
        </p:nvSpPr>
        <p:spPr bwMode="auto">
          <a:xfrm>
            <a:off x="34290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8" name="Oval 15"/>
          <p:cNvSpPr>
            <a:spLocks noChangeArrowheads="1"/>
          </p:cNvSpPr>
          <p:nvPr/>
        </p:nvSpPr>
        <p:spPr bwMode="auto">
          <a:xfrm>
            <a:off x="5638800" y="3352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9" name="Oval 16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0" name="Oval 17"/>
          <p:cNvSpPr>
            <a:spLocks noChangeArrowheads="1"/>
          </p:cNvSpPr>
          <p:nvPr/>
        </p:nvSpPr>
        <p:spPr bwMode="auto">
          <a:xfrm>
            <a:off x="3581400" y="3200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1" name="Oval 18"/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2" name="Oval 19"/>
          <p:cNvSpPr>
            <a:spLocks noChangeArrowheads="1"/>
          </p:cNvSpPr>
          <p:nvPr/>
        </p:nvSpPr>
        <p:spPr bwMode="auto">
          <a:xfrm>
            <a:off x="46482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3" name="Oval 20"/>
          <p:cNvSpPr>
            <a:spLocks noChangeArrowheads="1"/>
          </p:cNvSpPr>
          <p:nvPr/>
        </p:nvSpPr>
        <p:spPr bwMode="auto">
          <a:xfrm>
            <a:off x="3124200" y="3657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4" name="Oval 21"/>
          <p:cNvSpPr>
            <a:spLocks noChangeArrowheads="1"/>
          </p:cNvSpPr>
          <p:nvPr/>
        </p:nvSpPr>
        <p:spPr bwMode="auto">
          <a:xfrm>
            <a:off x="4178300" y="3429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5" name="Oval 22"/>
          <p:cNvSpPr>
            <a:spLocks noChangeArrowheads="1"/>
          </p:cNvSpPr>
          <p:nvPr/>
        </p:nvSpPr>
        <p:spPr bwMode="auto">
          <a:xfrm>
            <a:off x="4876800" y="2946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6" name="Oval 23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7" name="Oval 24"/>
          <p:cNvSpPr>
            <a:spLocks noChangeArrowheads="1"/>
          </p:cNvSpPr>
          <p:nvPr/>
        </p:nvSpPr>
        <p:spPr bwMode="auto">
          <a:xfrm>
            <a:off x="5791200" y="2438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8" name="Oval 25"/>
          <p:cNvSpPr>
            <a:spLocks noChangeArrowheads="1"/>
          </p:cNvSpPr>
          <p:nvPr/>
        </p:nvSpPr>
        <p:spPr bwMode="auto">
          <a:xfrm>
            <a:off x="5930900" y="3962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9" name="Oval 26"/>
          <p:cNvSpPr>
            <a:spLocks noChangeArrowheads="1"/>
          </p:cNvSpPr>
          <p:nvPr/>
        </p:nvSpPr>
        <p:spPr bwMode="auto">
          <a:xfrm>
            <a:off x="6096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0" name="Oval 2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1" name="Oval 28"/>
          <p:cNvSpPr>
            <a:spLocks noChangeArrowheads="1"/>
          </p:cNvSpPr>
          <p:nvPr/>
        </p:nvSpPr>
        <p:spPr bwMode="auto">
          <a:xfrm>
            <a:off x="6400800" y="3048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2" name="Oval 29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3" name="Oval 30"/>
          <p:cNvSpPr>
            <a:spLocks noChangeArrowheads="1"/>
          </p:cNvSpPr>
          <p:nvPr/>
        </p:nvSpPr>
        <p:spPr bwMode="auto">
          <a:xfrm>
            <a:off x="60960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4" name="Oval 31"/>
          <p:cNvSpPr>
            <a:spLocks noChangeArrowheads="1"/>
          </p:cNvSpPr>
          <p:nvPr/>
        </p:nvSpPr>
        <p:spPr bwMode="auto">
          <a:xfrm>
            <a:off x="66294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5" name="Rectangle 32"/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6" name="Line 33"/>
          <p:cNvSpPr>
            <a:spLocks noChangeShapeType="1"/>
          </p:cNvSpPr>
          <p:nvPr/>
        </p:nvSpPr>
        <p:spPr bwMode="auto">
          <a:xfrm>
            <a:off x="5105400" y="14478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7" name="Oval 36"/>
          <p:cNvSpPr>
            <a:spLocks noChangeArrowheads="1"/>
          </p:cNvSpPr>
          <p:nvPr/>
        </p:nvSpPr>
        <p:spPr bwMode="auto">
          <a:xfrm>
            <a:off x="4051300" y="2908300"/>
            <a:ext cx="2101850" cy="21018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8" name="Slide Number Placeholder 3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331C1-1F5B-4204-8849-2A66FEA59A45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757489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best k?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54465" y="1244600"/>
                <a:ext cx="10314668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How do we choose a learner that is accurate and also generalizes to unseen data?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Larger k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Wingdings" panose="05000000000000000000" pitchFamily="2" charset="2"/>
                  </a:rPr>
                  <a:t>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predicted label is more stable 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Smaller k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Wingdings" panose="05000000000000000000" pitchFamily="2" charset="2"/>
                  </a:rPr>
                  <a:t>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predicted label is more affected by individual training points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But how to choose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𝑘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?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465" y="1244600"/>
                <a:ext cx="10314668" cy="3970318"/>
              </a:xfrm>
              <a:prstGeom prst="rect">
                <a:avLst/>
              </a:prstGeom>
              <a:blipFill>
                <a:blip r:embed="rId2"/>
                <a:stretch>
                  <a:fillRect l="-1241" t="-13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9491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7781563B-81EB-415E-A171-154E921D90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Building a Decision Tree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D0B402B-AC65-496F-9B65-DA3C1324329D}"/>
              </a:ext>
            </a:extLst>
          </p:cNvPr>
          <p:cNvSpPr txBox="1">
            <a:spLocks noChangeArrowheads="1"/>
          </p:cNvSpPr>
          <p:nvPr/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Function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(D,A)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# D: dataset at current node, A: current set of attributes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If empty(A) or all labels in D are the same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# Leaf node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class = most common class in D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else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# Internal node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a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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bestAttribute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(D,A)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   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LeftNode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=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(D(a=1), A \ {a})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Right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Node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=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(D(a=0), A \ {a})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end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926755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F865D6E5-ED91-41A0-A2B8-49E34CCDC7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Entropy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07" name="Rectangle 3">
                <a:extLst>
                  <a:ext uri="{FF2B5EF4-FFF2-40B4-BE49-F238E27FC236}">
                    <a16:creationId xmlns:a16="http://schemas.microsoft.com/office/drawing/2014/main" id="{252B38FC-D516-47C4-967B-519C0C825C8E}"/>
                  </a:ext>
                </a:extLst>
              </p:cNvPr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09599" y="1051561"/>
                <a:ext cx="8072388" cy="4525963"/>
              </a:xfrm>
            </p:spPr>
            <p:txBody>
              <a:bodyPr/>
              <a:lstStyle/>
              <a:p>
                <a:pPr eaLnBrk="1" hangingPunct="1">
                  <a:buFont typeface="Wingdings" panose="05000000000000000000" pitchFamily="2" charset="2"/>
                  <a:buChar char="§"/>
                </a:pPr>
                <a:r>
                  <a:rPr lang="en-US" altLang="en-US" dirty="0"/>
                  <a:t>Quantifies the amount of uncertainty associated with a specific probability distribution</a:t>
                </a:r>
              </a:p>
              <a:p>
                <a:pPr eaLnBrk="1" hangingPunct="1">
                  <a:buFont typeface="Wingdings" panose="05000000000000000000" pitchFamily="2" charset="2"/>
                  <a:buChar char="§"/>
                </a:pPr>
                <a:r>
                  <a:rPr lang="en-US" altLang="en-US" dirty="0"/>
                  <a:t>The higher the entropy, the less confident we are in the outcome</a:t>
                </a:r>
              </a:p>
              <a:p>
                <a:pPr eaLnBrk="1" hangingPunct="1">
                  <a:buFont typeface="Wingdings" panose="05000000000000000000" pitchFamily="2" charset="2"/>
                  <a:buChar char="§"/>
                </a:pPr>
                <a:r>
                  <a:rPr lang="en-US" altLang="en-US" dirty="0"/>
                  <a:t>Definition</a:t>
                </a: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f>
                                <m:f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func>
                        </m:e>
                      </m:nary>
                    </m:oMath>
                  </m:oMathPara>
                </a14:m>
                <a:endParaRPr lang="en-US" altLang="en-US" dirty="0"/>
              </a:p>
              <a:p>
                <a:pPr marL="0" indent="0" eaLnBrk="1" hangingPunct="1">
                  <a:buNone/>
                </a:pPr>
                <a:endParaRPr lang="en-US" alt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alt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alt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en-US" altLang="en-US" dirty="0"/>
              </a:p>
              <a:p>
                <a:pPr marL="0" indent="0" eaLnBrk="1" hangingPunct="1">
                  <a:buNone/>
                </a:pPr>
                <a:endParaRPr lang="en-US" altLang="en-US" dirty="0"/>
              </a:p>
            </p:txBody>
          </p:sp>
        </mc:Choice>
        <mc:Fallback xmlns="">
          <p:sp>
            <p:nvSpPr>
              <p:cNvPr id="21507" name="Rectangle 3">
                <a:extLst>
                  <a:ext uri="{FF2B5EF4-FFF2-40B4-BE49-F238E27FC236}">
                    <a16:creationId xmlns:a16="http://schemas.microsoft.com/office/drawing/2014/main" id="{252B38FC-D516-47C4-967B-519C0C825C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09599" y="1051561"/>
                <a:ext cx="8072388" cy="45259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508" name="Picture 6" descr="Shannon">
            <a:extLst>
              <a:ext uri="{FF2B5EF4-FFF2-40B4-BE49-F238E27FC236}">
                <a16:creationId xmlns:a16="http://schemas.microsoft.com/office/drawing/2014/main" id="{A7104A6A-76F8-456D-8F4D-3DD31611D9DD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29600" y="3505201"/>
            <a:ext cx="1589088" cy="2187575"/>
          </a:xfrm>
          <a:noFill/>
        </p:spPr>
      </p:pic>
      <p:sp>
        <p:nvSpPr>
          <p:cNvPr id="21509" name="Text Box 8">
            <a:extLst>
              <a:ext uri="{FF2B5EF4-FFF2-40B4-BE49-F238E27FC236}">
                <a16:creationId xmlns:a16="http://schemas.microsoft.com/office/drawing/2014/main" id="{ABFF6743-B9EC-495A-A543-4B35857E5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8740" y="5577524"/>
            <a:ext cx="3493971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Claude Shannon (1916 – 2001), most of the work was done in Bell labs</a:t>
            </a:r>
          </a:p>
        </p:txBody>
      </p:sp>
      <p:pic>
        <p:nvPicPr>
          <p:cNvPr id="8" name="Picture 6" descr="Shannon">
            <a:extLst>
              <a:ext uri="{FF2B5EF4-FFF2-40B4-BE49-F238E27FC236}">
                <a16:creationId xmlns:a16="http://schemas.microsoft.com/office/drawing/2014/main" id="{941599A2-8AEF-4EB4-8904-9E5D8040B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06" y="2587325"/>
            <a:ext cx="2043005" cy="28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BDE83184-E277-0F4C-8CDC-A94F9EDE8AFE}"/>
              </a:ext>
            </a:extLst>
          </p:cNvPr>
          <p:cNvSpPr txBox="1">
            <a:spLocks/>
          </p:cNvSpPr>
          <p:nvPr/>
        </p:nvSpPr>
        <p:spPr>
          <a:xfrm>
            <a:off x="1524001" y="953940"/>
            <a:ext cx="9144000" cy="297671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7AEEDF-96D4-E846-848D-119FEF109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Mutual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5DC91-A8E2-CF4A-B390-32AF905D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03C0A-D7B8-5147-9481-806FA9CEF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1753685"/>
            <a:ext cx="8572500" cy="20331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0FC746-F8AB-E644-BC8C-7C9126B9D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0" y="1091340"/>
            <a:ext cx="3860800" cy="469900"/>
          </a:xfrm>
          <a:prstGeom prst="rect">
            <a:avLst/>
          </a:prstGeom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D046D4BA-BDFF-4050-9392-321CD2B48F46}"/>
              </a:ext>
            </a:extLst>
          </p:cNvPr>
          <p:cNvSpPr txBox="1">
            <a:spLocks/>
          </p:cNvSpPr>
          <p:nvPr/>
        </p:nvSpPr>
        <p:spPr>
          <a:xfrm>
            <a:off x="7100181" y="3492418"/>
            <a:ext cx="3386843" cy="36115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DFE33B-C6BA-4138-8829-D197DD2BC93E}"/>
              </a:ext>
            </a:extLst>
          </p:cNvPr>
          <p:cNvSpPr txBox="1"/>
          <p:nvPr/>
        </p:nvSpPr>
        <p:spPr>
          <a:xfrm rot="16200000">
            <a:off x="10081464" y="4194073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570027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DEA70F6-6046-DC44-B13F-9FAF4B3DE8B9}"/>
              </a:ext>
            </a:extLst>
          </p:cNvPr>
          <p:cNvSpPr txBox="1">
            <a:spLocks/>
          </p:cNvSpPr>
          <p:nvPr/>
        </p:nvSpPr>
        <p:spPr>
          <a:xfrm>
            <a:off x="1524001" y="4543417"/>
            <a:ext cx="9144000" cy="23549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BDE83184-E277-0F4C-8CDC-A94F9EDE8AFE}"/>
              </a:ext>
            </a:extLst>
          </p:cNvPr>
          <p:cNvSpPr txBox="1">
            <a:spLocks/>
          </p:cNvSpPr>
          <p:nvPr/>
        </p:nvSpPr>
        <p:spPr>
          <a:xfrm>
            <a:off x="1524001" y="953940"/>
            <a:ext cx="9144000" cy="297671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7AEEDF-96D4-E846-848D-119FEF109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Mutual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5DC91-A8E2-CF4A-B390-32AF905D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03C0A-D7B8-5147-9481-806FA9CEF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1753685"/>
            <a:ext cx="8572500" cy="20331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0FC746-F8AB-E644-BC8C-7C9126B9D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0" y="1091340"/>
            <a:ext cx="3860800" cy="469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1C31A0-18C0-1244-90F3-94F11C2FC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849" y="4827078"/>
            <a:ext cx="3695700" cy="9271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30297B-94D9-F14A-8B25-51A599F0B20E}"/>
              </a:ext>
            </a:extLst>
          </p:cNvPr>
          <p:cNvSpPr txBox="1">
            <a:spLocks/>
          </p:cNvSpPr>
          <p:nvPr/>
        </p:nvSpPr>
        <p:spPr>
          <a:xfrm>
            <a:off x="1704975" y="4797897"/>
            <a:ext cx="4533900" cy="192357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a decision tree, we can use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mutual information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of the output class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and some attribute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on which to split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as a splitting criterion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Given a dataset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of training examples, we can estimate the required probabilities as…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07E7C8-ADED-7048-BCF5-E1D73FE42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9849" y="5971306"/>
            <a:ext cx="3822700" cy="482600"/>
          </a:xfrm>
          <a:prstGeom prst="rect">
            <a:avLst/>
          </a:prstGeom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D046D4BA-BDFF-4050-9392-321CD2B48F46}"/>
              </a:ext>
            </a:extLst>
          </p:cNvPr>
          <p:cNvSpPr txBox="1">
            <a:spLocks/>
          </p:cNvSpPr>
          <p:nvPr/>
        </p:nvSpPr>
        <p:spPr>
          <a:xfrm>
            <a:off x="7100181" y="3492418"/>
            <a:ext cx="3386843" cy="36115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DFE33B-C6BA-4138-8829-D197DD2BC93E}"/>
              </a:ext>
            </a:extLst>
          </p:cNvPr>
          <p:cNvSpPr txBox="1"/>
          <p:nvPr/>
        </p:nvSpPr>
        <p:spPr>
          <a:xfrm rot="16200000">
            <a:off x="10081464" y="4194073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331200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DEA70F6-6046-DC44-B13F-9FAF4B3DE8B9}"/>
              </a:ext>
            </a:extLst>
          </p:cNvPr>
          <p:cNvSpPr txBox="1">
            <a:spLocks/>
          </p:cNvSpPr>
          <p:nvPr/>
        </p:nvSpPr>
        <p:spPr>
          <a:xfrm>
            <a:off x="1524001" y="4543417"/>
            <a:ext cx="9144000" cy="23549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BDE83184-E277-0F4C-8CDC-A94F9EDE8AFE}"/>
              </a:ext>
            </a:extLst>
          </p:cNvPr>
          <p:cNvSpPr txBox="1">
            <a:spLocks/>
          </p:cNvSpPr>
          <p:nvPr/>
        </p:nvSpPr>
        <p:spPr>
          <a:xfrm>
            <a:off x="1524001" y="953940"/>
            <a:ext cx="9144000" cy="297671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7AEEDF-96D4-E846-848D-119FEF109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Mutual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5DC91-A8E2-CF4A-B390-32AF905D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03C0A-D7B8-5147-9481-806FA9CEF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1753685"/>
            <a:ext cx="8572500" cy="20331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0FC746-F8AB-E644-BC8C-7C9126B9D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0" y="1091340"/>
            <a:ext cx="3860800" cy="469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1C31A0-18C0-1244-90F3-94F11C2FC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849" y="4827078"/>
            <a:ext cx="3695700" cy="9271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30297B-94D9-F14A-8B25-51A599F0B20E}"/>
              </a:ext>
            </a:extLst>
          </p:cNvPr>
          <p:cNvSpPr txBox="1">
            <a:spLocks/>
          </p:cNvSpPr>
          <p:nvPr/>
        </p:nvSpPr>
        <p:spPr>
          <a:xfrm>
            <a:off x="1704975" y="4797897"/>
            <a:ext cx="4533900" cy="192357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a decision tree, we can use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mutual information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of the output class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and some attribute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on which to split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as a splitting criterion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Given a dataset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of training examples, we can estimate the required probabilities as…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07E7C8-ADED-7048-BCF5-E1D73FE42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9849" y="5971306"/>
            <a:ext cx="3822700" cy="482600"/>
          </a:xfrm>
          <a:prstGeom prst="rect">
            <a:avLst/>
          </a:prstGeom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878CC79-C6CB-B24A-8903-B4429AB2A5C9}"/>
              </a:ext>
            </a:extLst>
          </p:cNvPr>
          <p:cNvSpPr txBox="1">
            <a:spLocks/>
          </p:cNvSpPr>
          <p:nvPr/>
        </p:nvSpPr>
        <p:spPr>
          <a:xfrm>
            <a:off x="1604920" y="5724792"/>
            <a:ext cx="8982159" cy="9236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Informally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we say that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mutual information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is a measure of the following: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If we know X, how much does this reduce our uncertainty about Y?</a:t>
            </a:r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A86C6672-64F8-E44C-9A25-79D03AF983A3}"/>
              </a:ext>
            </a:extLst>
          </p:cNvPr>
          <p:cNvSpPr/>
          <p:nvPr/>
        </p:nvSpPr>
        <p:spPr>
          <a:xfrm rot="10571915">
            <a:off x="1720208" y="3415213"/>
            <a:ext cx="695614" cy="482578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tx1"/>
            </a:solidFill>
          </a:ln>
          <a:effectLst>
            <a:outerShdw blurRad="190500" dist="190500" dir="2700000" algn="tl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6D6FD154-1F19-284B-B411-0A1B40ED8B1D}"/>
              </a:ext>
            </a:extLst>
          </p:cNvPr>
          <p:cNvSpPr txBox="1">
            <a:spLocks/>
          </p:cNvSpPr>
          <p:nvPr/>
        </p:nvSpPr>
        <p:spPr>
          <a:xfrm>
            <a:off x="1604920" y="4008707"/>
            <a:ext cx="8982159" cy="9236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Entropy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measures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expected # of bits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to code one random draw from X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a decision tree, we want to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reduce the entropy of the random variable we are trying to predict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!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9" name="Left Arrow 18">
            <a:extLst>
              <a:ext uri="{FF2B5EF4-FFF2-40B4-BE49-F238E27FC236}">
                <a16:creationId xmlns:a16="http://schemas.microsoft.com/office/drawing/2014/main" id="{F8BF2BAA-93E0-7447-B8CB-17115316E89B}"/>
              </a:ext>
            </a:extLst>
          </p:cNvPr>
          <p:cNvSpPr/>
          <p:nvPr/>
        </p:nvSpPr>
        <p:spPr>
          <a:xfrm rot="10522258">
            <a:off x="1723313" y="1722151"/>
            <a:ext cx="695614" cy="482578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38100" cmpd="sng">
            <a:solidFill>
              <a:schemeClr val="tx1"/>
            </a:solidFill>
          </a:ln>
          <a:effectLst>
            <a:outerShdw blurRad="190500" dist="190500" dir="2700000" algn="tl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C8F9D1F9-DDF0-7345-B1ED-DA62D38C7206}"/>
              </a:ext>
            </a:extLst>
          </p:cNvPr>
          <p:cNvSpPr txBox="1">
            <a:spLocks/>
          </p:cNvSpPr>
          <p:nvPr/>
        </p:nvSpPr>
        <p:spPr>
          <a:xfrm>
            <a:off x="1604921" y="5010333"/>
            <a:ext cx="8982159" cy="61240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Conditional entropy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is the expected value of specific conditional entropy E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P(X=x)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[H(Y | X = x)]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2" name="Left Arrow 21">
            <a:extLst>
              <a:ext uri="{FF2B5EF4-FFF2-40B4-BE49-F238E27FC236}">
                <a16:creationId xmlns:a16="http://schemas.microsoft.com/office/drawing/2014/main" id="{B0E5C1A0-1950-0743-BD79-D2D6235DD868}"/>
              </a:ext>
            </a:extLst>
          </p:cNvPr>
          <p:cNvSpPr/>
          <p:nvPr/>
        </p:nvSpPr>
        <p:spPr>
          <a:xfrm rot="10571915">
            <a:off x="1720208" y="2901405"/>
            <a:ext cx="695614" cy="482578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 w="38100" cmpd="sng">
            <a:solidFill>
              <a:schemeClr val="tx1"/>
            </a:solidFill>
          </a:ln>
          <a:effectLst>
            <a:outerShdw blurRad="190500" dist="190500" dir="2700000" algn="tl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55E590F-8DB8-4B2A-812E-4D3A23568EFE}"/>
              </a:ext>
            </a:extLst>
          </p:cNvPr>
          <p:cNvSpPr txBox="1">
            <a:spLocks/>
          </p:cNvSpPr>
          <p:nvPr/>
        </p:nvSpPr>
        <p:spPr>
          <a:xfrm>
            <a:off x="7100181" y="3492418"/>
            <a:ext cx="3386843" cy="36115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0F499E-2876-4123-A81B-FE808ED14E56}"/>
              </a:ext>
            </a:extLst>
          </p:cNvPr>
          <p:cNvSpPr txBox="1"/>
          <p:nvPr/>
        </p:nvSpPr>
        <p:spPr>
          <a:xfrm rot="16200000">
            <a:off x="10081464" y="4194073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861948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X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"/>
  <p:tag name="PICTUREFILESIZE" val="60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X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"/>
  <p:tag name="PICTUREFILESIZE" val="60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X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"/>
  <p:tag name="PICTUREFILESIZE" val="60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X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"/>
  <p:tag name="PICTUREFILESIZE" val="60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X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"/>
  <p:tag name="PICTUREFILESIZE" val="60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X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"/>
  <p:tag name="PICTUREFILESIZE" val="60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3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20077</TotalTime>
  <Words>3098</Words>
  <Application>Microsoft Office PowerPoint</Application>
  <PresentationFormat>Widescreen</PresentationFormat>
  <Paragraphs>560</Paragraphs>
  <Slides>48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48</vt:i4>
      </vt:variant>
    </vt:vector>
  </HeadingPairs>
  <TitlesOfParts>
    <vt:vector size="60" baseType="lpstr">
      <vt:lpstr>Candara</vt:lpstr>
      <vt:lpstr>Rockwell</vt:lpstr>
      <vt:lpstr>Calibri Light</vt:lpstr>
      <vt:lpstr>Calibri</vt:lpstr>
      <vt:lpstr>Cambria Math</vt:lpstr>
      <vt:lpstr>Arial</vt:lpstr>
      <vt:lpstr>Wingdings</vt:lpstr>
      <vt:lpstr>Courier New</vt:lpstr>
      <vt:lpstr>Office Theme</vt:lpstr>
      <vt:lpstr>2_Office Theme</vt:lpstr>
      <vt:lpstr>1_Office Theme</vt:lpstr>
      <vt:lpstr>3_Office Theme</vt:lpstr>
      <vt:lpstr>As you login</vt:lpstr>
      <vt:lpstr>Announcements</vt:lpstr>
      <vt:lpstr>  Introduction to Machine Learning  Decision Trees and Nearest Neighbor</vt:lpstr>
      <vt:lpstr>Plan</vt:lpstr>
      <vt:lpstr>Building a Decision Tree</vt:lpstr>
      <vt:lpstr>Entropy</vt:lpstr>
      <vt:lpstr>Mutual Information</vt:lpstr>
      <vt:lpstr>Mutual Information</vt:lpstr>
      <vt:lpstr>Mutual Information</vt:lpstr>
      <vt:lpstr>Splitting with Mutual Information</vt:lpstr>
      <vt:lpstr>Decision Tree Learning Example</vt:lpstr>
      <vt:lpstr>Decision Tree Learning Example</vt:lpstr>
      <vt:lpstr>Decision Tree Learning Example</vt:lpstr>
      <vt:lpstr>Mutual Information Notation</vt:lpstr>
      <vt:lpstr>How to learn a decision tree</vt:lpstr>
      <vt:lpstr>How to learn a decision tree</vt:lpstr>
      <vt:lpstr>Continuous Features</vt:lpstr>
      <vt:lpstr>Generalization</vt:lpstr>
      <vt:lpstr>Piazza Poll 1</vt:lpstr>
      <vt:lpstr>Piazza Poll 1</vt:lpstr>
      <vt:lpstr>Overfitting and Underfitting</vt:lpstr>
      <vt:lpstr>Overfitting</vt:lpstr>
      <vt:lpstr>Overfitting</vt:lpstr>
      <vt:lpstr>Overfitting in Decision Tree Learning</vt:lpstr>
      <vt:lpstr>How to Avoid Overfitting?</vt:lpstr>
      <vt:lpstr>PowerPoint Presentation</vt:lpstr>
      <vt:lpstr>PowerPoint Presentation</vt:lpstr>
      <vt:lpstr>PowerPoint Presentation</vt:lpstr>
      <vt:lpstr>Inductive Bias</vt:lpstr>
      <vt:lpstr>Decision Trees (DTs) in the Wild</vt:lpstr>
      <vt:lpstr>DT Learning Objectives</vt:lpstr>
      <vt:lpstr>Nearest Neighbor Classifier</vt:lpstr>
      <vt:lpstr>Nearest Neighbor Classifier</vt:lpstr>
      <vt:lpstr>Nearest Neighbor Classification</vt:lpstr>
      <vt:lpstr>Fisher Iris Dataset</vt:lpstr>
      <vt:lpstr>Fisher Iris Dataset</vt:lpstr>
      <vt:lpstr>Nearest Neighbor on Fisher Iris Data</vt:lpstr>
      <vt:lpstr>Nearest Neighbor on Fisher Iris Data</vt:lpstr>
      <vt:lpstr>Nearest Neighbor on Gaussian Data</vt:lpstr>
      <vt:lpstr>Nearest Neighbor on Gaussian Data</vt:lpstr>
      <vt:lpstr>kNN classifier (k=5)</vt:lpstr>
      <vt:lpstr>Nearest Neighbor Classification</vt:lpstr>
      <vt:lpstr>k-Nearest Neighbor Classification</vt:lpstr>
      <vt:lpstr>1-Nearest Neighbor (kNN) classifier </vt:lpstr>
      <vt:lpstr>2-Nearest Neighbor (kNN) classifier </vt:lpstr>
      <vt:lpstr>3-Nearest Neighbor (kNN) classifier </vt:lpstr>
      <vt:lpstr>5-Nearest Neighbor (kNN) classifier </vt:lpstr>
      <vt:lpstr>What is the best k?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770</cp:revision>
  <cp:lastPrinted>2020-03-04T16:45:08Z</cp:lastPrinted>
  <dcterms:created xsi:type="dcterms:W3CDTF">2018-10-11T11:39:27Z</dcterms:created>
  <dcterms:modified xsi:type="dcterms:W3CDTF">2020-09-15T14:13:59Z</dcterms:modified>
</cp:coreProperties>
</file>