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36" r:id="rId2"/>
    <p:sldId id="256" r:id="rId3"/>
    <p:sldId id="1255" r:id="rId4"/>
    <p:sldId id="337" r:id="rId5"/>
    <p:sldId id="1272" r:id="rId6"/>
    <p:sldId id="1275" r:id="rId7"/>
    <p:sldId id="338" r:id="rId8"/>
    <p:sldId id="287" r:id="rId9"/>
    <p:sldId id="340" r:id="rId10"/>
    <p:sldId id="342" r:id="rId11"/>
    <p:sldId id="343" r:id="rId12"/>
    <p:sldId id="344" r:id="rId13"/>
    <p:sldId id="345" r:id="rId14"/>
    <p:sldId id="266" r:id="rId15"/>
    <p:sldId id="262" r:id="rId16"/>
    <p:sldId id="270" r:id="rId17"/>
    <p:sldId id="264" r:id="rId18"/>
    <p:sldId id="1204" r:id="rId19"/>
    <p:sldId id="284" r:id="rId20"/>
    <p:sldId id="351" r:id="rId21"/>
    <p:sldId id="350" r:id="rId22"/>
    <p:sldId id="306" r:id="rId23"/>
    <p:sldId id="307" r:id="rId24"/>
    <p:sldId id="368" r:id="rId25"/>
    <p:sldId id="488" r:id="rId26"/>
    <p:sldId id="291" r:id="rId27"/>
    <p:sldId id="313" r:id="rId28"/>
    <p:sldId id="356" r:id="rId29"/>
    <p:sldId id="357" r:id="rId30"/>
    <p:sldId id="1257" r:id="rId31"/>
    <p:sldId id="1243" r:id="rId32"/>
    <p:sldId id="1233" r:id="rId33"/>
    <p:sldId id="358" r:id="rId34"/>
    <p:sldId id="308" r:id="rId35"/>
    <p:sldId id="309" r:id="rId36"/>
    <p:sldId id="466" r:id="rId37"/>
    <p:sldId id="392" r:id="rId38"/>
    <p:sldId id="489" r:id="rId39"/>
    <p:sldId id="490" r:id="rId40"/>
    <p:sldId id="491" r:id="rId41"/>
    <p:sldId id="445" r:id="rId42"/>
    <p:sldId id="427" r:id="rId43"/>
    <p:sldId id="521" r:id="rId44"/>
    <p:sldId id="1274" r:id="rId45"/>
    <p:sldId id="1278" r:id="rId46"/>
    <p:sldId id="1276" r:id="rId4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11" autoAdjust="0"/>
    <p:restoredTop sz="79848" autoAdjust="0"/>
  </p:normalViewPr>
  <p:slideViewPr>
    <p:cSldViewPr snapToGrid="0">
      <p:cViewPr varScale="1">
        <p:scale>
          <a:sx n="73" d="100"/>
          <a:sy n="73" d="100"/>
        </p:scale>
        <p:origin x="216"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1/16/23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1</a:t>
            </a:fld>
            <a:endParaRPr lang="en-US" dirty="0"/>
          </a:p>
        </p:txBody>
      </p:sp>
    </p:spTree>
    <p:extLst>
      <p:ext uri="{BB962C8B-B14F-4D97-AF65-F5344CB8AC3E}">
        <p14:creationId xmlns:p14="http://schemas.microsoft.com/office/powerpoint/2010/main" val="358513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31</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8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34</a:t>
            </a:fld>
            <a:endParaRPr lang="en-US"/>
          </a:p>
        </p:txBody>
      </p:sp>
    </p:spTree>
    <p:extLst>
      <p:ext uri="{BB962C8B-B14F-4D97-AF65-F5344CB8AC3E}">
        <p14:creationId xmlns:p14="http://schemas.microsoft.com/office/powerpoint/2010/main" val="340362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35</a:t>
            </a:fld>
            <a:endParaRPr lang="en-US"/>
          </a:p>
        </p:txBody>
      </p:sp>
    </p:spTree>
    <p:extLst>
      <p:ext uri="{BB962C8B-B14F-4D97-AF65-F5344CB8AC3E}">
        <p14:creationId xmlns:p14="http://schemas.microsoft.com/office/powerpoint/2010/main" val="275093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comes back on exams</a:t>
            </a:r>
          </a:p>
          <a:p>
            <a:endParaRPr lang="en-US" dirty="0"/>
          </a:p>
          <a:p>
            <a:r>
              <a:rPr lang="en-US" dirty="0"/>
              <a:t>Goal test – sometimes</a:t>
            </a:r>
            <a:r>
              <a:rPr lang="en-US" baseline="0" dirty="0"/>
              <a:t> more than one state that satisfies having achieved the goal, for example, “eat all the dots”</a:t>
            </a:r>
          </a:p>
          <a:p>
            <a:endParaRPr lang="en-US" baseline="0" dirty="0"/>
          </a:p>
          <a:p>
            <a:r>
              <a:rPr lang="en-US" baseline="0" dirty="0"/>
              <a:t>Abstraction</a:t>
            </a:r>
            <a:endParaRPr lang="en-US" dirty="0"/>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37</a:t>
            </a:fld>
            <a:endParaRPr lang="en-US"/>
          </a:p>
        </p:txBody>
      </p:sp>
    </p:spTree>
    <p:extLst>
      <p:ext uri="{BB962C8B-B14F-4D97-AF65-F5344CB8AC3E}">
        <p14:creationId xmlns:p14="http://schemas.microsoft.com/office/powerpoint/2010/main" val="185604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 example for “eat-all-dots”: (x, y, dot count)</a:t>
            </a:r>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41</a:t>
            </a:fld>
            <a:endParaRPr lang="en-US"/>
          </a:p>
        </p:txBody>
      </p:sp>
    </p:spTree>
    <p:extLst>
      <p:ext uri="{BB962C8B-B14F-4D97-AF65-F5344CB8AC3E}">
        <p14:creationId xmlns:p14="http://schemas.microsoft.com/office/powerpoint/2010/main" val="565135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2135188" y="579438"/>
            <a:ext cx="5143500" cy="2894012"/>
          </a:xfrm>
          <a:ln/>
        </p:spPr>
      </p:sp>
      <p:sp>
        <p:nvSpPr>
          <p:cNvPr id="50179" name="Notes Placeholder 2"/>
          <p:cNvSpPr>
            <a:spLocks noGrp="1"/>
          </p:cNvSpPr>
          <p:nvPr>
            <p:ph type="body" idx="1"/>
          </p:nvPr>
        </p:nvSpPr>
        <p:spPr>
          <a:noFill/>
          <a:ln/>
        </p:spPr>
        <p:txBody>
          <a:bodyPr/>
          <a:lstStyle/>
          <a:p>
            <a:r>
              <a:rPr lang="en-US">
                <a:latin typeface="Arial" charset="0"/>
              </a:rPr>
              <a:t>90 * (2^30-1) + 30 * 2^29 = 145 billion</a:t>
            </a:r>
          </a:p>
          <a:p>
            <a:r>
              <a:rPr lang="en-US">
                <a:latin typeface="Arial" charset="0"/>
              </a:rPr>
              <a:t>2^29 = 536 870 912</a:t>
            </a:r>
          </a:p>
        </p:txBody>
      </p:sp>
      <p:sp>
        <p:nvSpPr>
          <p:cNvPr id="49156" name="Slide Number Placeholder 3"/>
          <p:cNvSpPr>
            <a:spLocks noGrp="1"/>
          </p:cNvSpPr>
          <p:nvPr>
            <p:ph type="sldNum" sz="quarter" idx="5"/>
          </p:nvPr>
        </p:nvSpPr>
        <p:spPr/>
        <p:txBody>
          <a:bodyPr/>
          <a:lstStyle/>
          <a:p>
            <a:pPr defTabSz="965200">
              <a:defRPr/>
            </a:pPr>
            <a:fld id="{041C6AE4-F625-4A1A-A100-707641139ACC}" type="slidenum">
              <a:rPr lang="en-US" smtClean="0"/>
              <a:pPr defTabSz="965200">
                <a:defRPr/>
              </a:pPr>
              <a:t>42</a:t>
            </a:fld>
            <a:endParaRPr lang="en-US"/>
          </a:p>
        </p:txBody>
      </p:sp>
    </p:spTree>
    <p:extLst>
      <p:ext uri="{BB962C8B-B14F-4D97-AF65-F5344CB8AC3E}">
        <p14:creationId xmlns:p14="http://schemas.microsoft.com/office/powerpoint/2010/main" val="1578308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44</a:t>
            </a:fld>
            <a:endParaRPr lang="en-US"/>
          </a:p>
        </p:txBody>
      </p:sp>
    </p:spTree>
    <p:extLst>
      <p:ext uri="{BB962C8B-B14F-4D97-AF65-F5344CB8AC3E}">
        <p14:creationId xmlns:p14="http://schemas.microsoft.com/office/powerpoint/2010/main" val="172576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1/16/23</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gradescope.com/" TargetMode="External"/><Relationship Id="rId7" Type="http://schemas.openxmlformats.org/officeDocument/2006/relationships/image" Target="../media/image13.jpeg"/><Relationship Id="rId2" Type="http://schemas.openxmlformats.org/officeDocument/2006/relationships/hyperlink" Target="http://canvas.cmu.edu/"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mailto:srosenth@andrew.cmu.edu" TargetMode="External"/><Relationship Id="rId4" Type="http://schemas.openxmlformats.org/officeDocument/2006/relationships/hyperlink" Target="http://www.piazza.com/cmu/spring2023/15281"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come in… Candy Grab Game</a:t>
            </a:r>
          </a:p>
        </p:txBody>
      </p:sp>
      <p:sp>
        <p:nvSpPr>
          <p:cNvPr id="3" name="Content Placeholder 2"/>
          <p:cNvSpPr>
            <a:spLocks noGrp="1"/>
          </p:cNvSpPr>
          <p:nvPr>
            <p:ph idx="1"/>
          </p:nvPr>
        </p:nvSpPr>
        <p:spPr>
          <a:xfrm>
            <a:off x="552098" y="1113178"/>
            <a:ext cx="11406540" cy="5744822"/>
          </a:xfrm>
        </p:spPr>
        <p:txBody>
          <a:bodyPr/>
          <a:lstStyle/>
          <a:p>
            <a:r>
              <a:rPr lang="en-US" dirty="0">
                <a:solidFill>
                  <a:srgbClr val="C00000"/>
                </a:solidFill>
              </a:rPr>
              <a:t>Everyone should take a worksheet. </a:t>
            </a:r>
          </a:p>
          <a:p>
            <a:r>
              <a:rPr lang="en-US" dirty="0"/>
              <a:t>Work in groups of 3-4 people, </a:t>
            </a:r>
            <a:r>
              <a:rPr lang="en-US" u="sng" dirty="0"/>
              <a:t>one person</a:t>
            </a:r>
            <a:r>
              <a:rPr lang="en-US" dirty="0"/>
              <a:t> should take a bag of colored discs.</a:t>
            </a:r>
          </a:p>
          <a:p>
            <a:endParaRPr lang="en-US" dirty="0"/>
          </a:p>
          <a:p>
            <a:r>
              <a:rPr lang="en-US" dirty="0"/>
              <a:t>Two people take turns, starting with 11 discs (fill in sheet):</a:t>
            </a:r>
          </a:p>
          <a:p>
            <a:pPr marL="685783" indent="-685783">
              <a:buFont typeface="+mj-lt"/>
              <a:buAutoNum type="arabicPeriod"/>
            </a:pPr>
            <a:r>
              <a:rPr lang="en-US" dirty="0"/>
              <a:t>On your turn, take 1 or 2 discs </a:t>
            </a:r>
          </a:p>
          <a:p>
            <a:pPr marL="685783" indent="-685783">
              <a:buFont typeface="+mj-lt"/>
              <a:buAutoNum type="arabicPeriod"/>
            </a:pPr>
            <a:r>
              <a:rPr lang="en-US" dirty="0"/>
              <a:t>The person to take the last disc wins </a:t>
            </a:r>
          </a:p>
          <a:p>
            <a:r>
              <a:rPr lang="en-US" dirty="0"/>
              <a:t>Is there a winning strategy? </a:t>
            </a:r>
            <a:r>
              <a:rPr lang="en-US" dirty="0">
                <a:sym typeface="Wingdings"/>
              </a:rPr>
              <a:t>Think about how you might implement an Agent:</a:t>
            </a:r>
          </a:p>
          <a:p>
            <a:pPr>
              <a:lnSpc>
                <a:spcPct val="100000"/>
              </a:lnSpc>
              <a:spcBef>
                <a:spcPts val="0"/>
              </a:spcBef>
            </a:pPr>
            <a:r>
              <a:rPr lang="en-US" dirty="0">
                <a:latin typeface="Courier New"/>
                <a:cs typeface="Courier New"/>
              </a:rPr>
              <a:t>		</a:t>
            </a:r>
            <a:r>
              <a:rPr lang="en-US" sz="2400" dirty="0">
                <a:latin typeface="Courier New"/>
                <a:cs typeface="Courier New"/>
              </a:rPr>
              <a:t>class Agent</a:t>
            </a: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r>
              <a:rPr lang="en-US" sz="2400" dirty="0">
                <a:latin typeface="Courier New"/>
                <a:cs typeface="Courier New"/>
              </a:rPr>
              <a:t>				return action</a:t>
            </a:r>
          </a:p>
        </p:txBody>
      </p:sp>
    </p:spTree>
    <p:extLst>
      <p:ext uri="{BB962C8B-B14F-4D97-AF65-F5344CB8AC3E}">
        <p14:creationId xmlns:p14="http://schemas.microsoft.com/office/powerpoint/2010/main" val="38342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413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1944334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2836745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398326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 Question</a:t>
            </a:r>
            <a:endParaRPr lang="en-US" dirty="0"/>
          </a:p>
        </p:txBody>
      </p:sp>
    </p:spTree>
    <p:extLst>
      <p:ext uri="{BB962C8B-B14F-4D97-AF65-F5344CB8AC3E}">
        <p14:creationId xmlns:p14="http://schemas.microsoft.com/office/powerpoint/2010/main" val="300170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27592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92029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072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question</a:t>
            </a:r>
            <a:endParaRPr lang="en-US" dirty="0"/>
          </a:p>
        </p:txBody>
      </p:sp>
    </p:spTree>
    <p:extLst>
      <p:ext uri="{BB962C8B-B14F-4D97-AF65-F5344CB8AC3E}">
        <p14:creationId xmlns:p14="http://schemas.microsoft.com/office/powerpoint/2010/main" val="45071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Stephanie Rosenthal</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2032000" y="1498600"/>
            <a:ext cx="9144000" cy="325120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We’ll use the term </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Rational: maximally achieving pre-defined goals</a:t>
            </a:r>
            <a:endParaRPr kumimoji="0" lang="en-US" sz="2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Rationality</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concerns what decisions are made </a:t>
            </a:r>
          </a:p>
          <a:p>
            <a:pPr marL="496864" marR="0" lvl="1" indent="0" algn="l" defTabSz="914400" rtl="0" eaLnBrk="1" fontAlgn="auto" latinLnBrk="0" hangingPunct="1">
              <a:lnSpc>
                <a:spcPct val="100000"/>
              </a:lnSpc>
              <a:spcBef>
                <a:spcPts val="1000"/>
              </a:spcBef>
              <a:spcAft>
                <a:spcPts val="0"/>
              </a:spcAft>
              <a:buClrTx/>
              <a:buSzPct val="125000"/>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(not the thought process behind them)</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Goals are expressed in terms of the </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64" marR="0" lvl="1" indent="0" algn="l" defTabSz="914400" rtl="0" eaLnBrk="1" fontAlgn="auto" latinLnBrk="0" hangingPunct="1">
              <a:lnSpc>
                <a:spcPct val="100000"/>
              </a:lnSpc>
              <a:spcBef>
                <a:spcPts val="1000"/>
              </a:spcBef>
              <a:spcAft>
                <a:spcPts val="0"/>
              </a:spcAft>
              <a:buClr>
                <a:srgbClr val="1212D2"/>
              </a:buClr>
              <a:buSzPct val="125000"/>
              <a:buFont typeface="Wingdings" pitchFamily="2" charset="2"/>
              <a:buChar char="§"/>
              <a:tabLst/>
              <a:defRPr/>
            </a:pPr>
            <a:r>
              <a:rPr kumimoji="0" lang="en-US" sz="2400" b="0" i="0" u="none" strike="noStrike" kern="1200" cap="none" spc="0" normalizeH="0" baseline="0" noProof="0" dirty="0">
                <a:ln>
                  <a:noFill/>
                </a:ln>
                <a:solidFill>
                  <a:srgbClr val="1212D2"/>
                </a:solidFill>
                <a:effectLst/>
                <a:uLnTx/>
                <a:uFillTx/>
                <a:latin typeface="Calibri" pitchFamily="34" charset="0"/>
                <a:ea typeface="+mn-ea"/>
                <a:cs typeface="Arial" charset="0"/>
              </a:rPr>
              <a:t> Being rational means </a:t>
            </a:r>
            <a:r>
              <a:rPr kumimoji="0" lang="en-US" sz="24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p:sp>
        <p:nvSpPr>
          <p:cNvPr id="24582" name="Rectangle 6"/>
          <p:cNvSpPr>
            <a:spLocks/>
          </p:cNvSpPr>
          <p:nvPr/>
        </p:nvSpPr>
        <p:spPr bwMode="auto">
          <a:xfrm>
            <a:off x="0" y="4953001"/>
            <a:ext cx="12192000" cy="9525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100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itchFamily="34" charset="0"/>
                <a:ea typeface="+mn-ea"/>
                <a:cs typeface="Arial" charset="0"/>
              </a:rPr>
              <a:t>A better title for this course would be:</a:t>
            </a:r>
          </a:p>
          <a:p>
            <a:pPr marL="39686" marR="0" lvl="0" indent="0" algn="ctr" defTabSz="914400" rtl="0" eaLnBrk="1" fontAlgn="auto" latinLnBrk="0" hangingPunct="1">
              <a:lnSpc>
                <a:spcPct val="100000"/>
              </a:lnSpc>
              <a:spcBef>
                <a:spcPts val="1000"/>
              </a:spcBef>
              <a:spcAft>
                <a:spcPts val="0"/>
              </a:spcAft>
              <a:buClrTx/>
              <a:buSzTx/>
              <a:buFontTx/>
              <a:buNone/>
              <a:tabLst/>
              <a:defRPr/>
            </a:pPr>
            <a:r>
              <a:rPr kumimoji="0" lang="en-US" sz="3733" b="1" i="0" u="none" strike="noStrike" kern="1200" cap="none" spc="0" normalizeH="0" baseline="0" noProof="0" dirty="0">
                <a:ln>
                  <a:noFill/>
                </a:ln>
                <a:solidFill>
                  <a:srgbClr val="1212D2"/>
                </a:solidFill>
                <a:effectLst/>
                <a:uLnTx/>
                <a:uFillTx/>
                <a:latin typeface="Calibri" pitchFamily="34" charset="0"/>
                <a:ea typeface="+mn-ea"/>
                <a:cs typeface="Arial" charset="0"/>
              </a:rPr>
              <a:t>Computational Rationality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Rationality, contd.</a:t>
            </a:r>
          </a:p>
        </p:txBody>
      </p:sp>
      <p:sp>
        <p:nvSpPr>
          <p:cNvPr id="3" name="Content Placeholder 2"/>
          <p:cNvSpPr>
            <a:spLocks noGrp="1"/>
          </p:cNvSpPr>
          <p:nvPr>
            <p:ph idx="1"/>
          </p:nvPr>
        </p:nvSpPr>
        <p:spPr/>
        <p:txBody>
          <a:bodyPr/>
          <a:lstStyle/>
          <a:p>
            <a:r>
              <a:rPr lang="en-US" dirty="0"/>
              <a:t>What is rational depends on:</a:t>
            </a:r>
          </a:p>
          <a:p>
            <a:pPr lvl="1"/>
            <a:r>
              <a:rPr lang="en-US" sz="2800" dirty="0"/>
              <a:t>Performance measure</a:t>
            </a:r>
          </a:p>
          <a:p>
            <a:pPr lvl="1"/>
            <a:r>
              <a:rPr lang="en-US" sz="2800" dirty="0"/>
              <a:t>Agent’s prior knowledge of environment</a:t>
            </a:r>
          </a:p>
          <a:p>
            <a:pPr lvl="1"/>
            <a:r>
              <a:rPr lang="en-US" sz="2800" dirty="0"/>
              <a:t>Actions available to agent</a:t>
            </a:r>
          </a:p>
          <a:p>
            <a:pPr lvl="1"/>
            <a:r>
              <a:rPr lang="en-US" sz="2800" dirty="0"/>
              <a:t>Percept sequence to date</a:t>
            </a:r>
          </a:p>
          <a:p>
            <a:pPr lvl="1"/>
            <a:endParaRPr lang="en-US" sz="2800" dirty="0"/>
          </a:p>
          <a:p>
            <a:pPr lvl="1"/>
            <a:endParaRPr lang="en-US" sz="2800" dirty="0"/>
          </a:p>
          <a:p>
            <a:pPr marL="0" lvl="1" indent="0">
              <a:buNone/>
            </a:pPr>
            <a:endParaRPr lang="en-US" sz="2800" dirty="0"/>
          </a:p>
          <a:p>
            <a:r>
              <a:rPr lang="en-US" sz="3200" dirty="0"/>
              <a:t>Being rational means </a:t>
            </a:r>
            <a:r>
              <a:rPr lang="en-US" sz="3200" b="1" dirty="0">
                <a:solidFill>
                  <a:srgbClr val="0000FF"/>
                </a:solidFill>
              </a:rPr>
              <a:t>maximizing your expected utility</a:t>
            </a:r>
          </a:p>
        </p:txBody>
      </p:sp>
      <p:pic>
        <p:nvPicPr>
          <p:cNvPr id="4" name="Picture 1"/>
          <p:cNvPicPr>
            <a:picLocks noChangeAspect="1" noChangeArrowheads="1"/>
          </p:cNvPicPr>
          <p:nvPr/>
        </p:nvPicPr>
        <p:blipFill>
          <a:blip r:embed="rId2" cstate="print"/>
          <a:srcRect/>
          <a:stretch>
            <a:fillRect/>
          </a:stretch>
        </p:blipFill>
        <p:spPr bwMode="auto">
          <a:xfrm>
            <a:off x="7228017" y="1225064"/>
            <a:ext cx="4411884" cy="2882900"/>
          </a:xfrm>
          <a:prstGeom prst="rect">
            <a:avLst/>
          </a:prstGeom>
          <a:noFill/>
          <a:ln w="9525">
            <a:noFill/>
            <a:miter lim="800000"/>
            <a:headEnd/>
            <a:tailEnd/>
          </a:ln>
          <a:effectLst/>
        </p:spPr>
      </p:pic>
    </p:spTree>
    <p:extLst>
      <p:ext uri="{BB962C8B-B14F-4D97-AF65-F5344CB8AC3E}">
        <p14:creationId xmlns:p14="http://schemas.microsoft.com/office/powerpoint/2010/main" val="33328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Agents</a:t>
            </a:r>
          </a:p>
        </p:txBody>
      </p:sp>
      <p:sp>
        <p:nvSpPr>
          <p:cNvPr id="3" name="Content Placeholder 2"/>
          <p:cNvSpPr>
            <a:spLocks noGrp="1"/>
          </p:cNvSpPr>
          <p:nvPr>
            <p:ph idx="1"/>
          </p:nvPr>
        </p:nvSpPr>
        <p:spPr/>
        <p:txBody>
          <a:bodyPr/>
          <a:lstStyle/>
          <a:p>
            <a:r>
              <a:rPr lang="en-US" dirty="0"/>
              <a:t>Are rational agents </a:t>
            </a:r>
            <a:r>
              <a:rPr lang="en-US" b="1" i="1" dirty="0">
                <a:solidFill>
                  <a:srgbClr val="FF0000"/>
                </a:solidFill>
              </a:rPr>
              <a:t>omniscient</a:t>
            </a:r>
            <a:r>
              <a:rPr lang="en-US" dirty="0"/>
              <a:t>?</a:t>
            </a:r>
          </a:p>
          <a:p>
            <a:pPr lvl="1"/>
            <a:r>
              <a:rPr lang="en-US" dirty="0"/>
              <a:t>No – they are limited by the available percepts and state</a:t>
            </a:r>
          </a:p>
          <a:p>
            <a:r>
              <a:rPr lang="en-US" dirty="0"/>
              <a:t>Are rational agents </a:t>
            </a:r>
            <a:r>
              <a:rPr lang="en-US" b="1" i="1" dirty="0">
                <a:solidFill>
                  <a:srgbClr val="FF0000"/>
                </a:solidFill>
              </a:rPr>
              <a:t>clairvoyant</a:t>
            </a:r>
            <a:r>
              <a:rPr lang="en-US" dirty="0"/>
              <a:t>?</a:t>
            </a:r>
          </a:p>
          <a:p>
            <a:pPr lvl="1"/>
            <a:r>
              <a:rPr lang="en-US" dirty="0"/>
              <a:t>No – they may lack knowledge of the environment dynamics</a:t>
            </a:r>
          </a:p>
          <a:p>
            <a:r>
              <a:rPr lang="en-US" dirty="0"/>
              <a:t>Do rational agents </a:t>
            </a:r>
            <a:r>
              <a:rPr lang="en-US" b="1" i="1" dirty="0">
                <a:solidFill>
                  <a:srgbClr val="FF0000"/>
                </a:solidFill>
              </a:rPr>
              <a:t>explore</a:t>
            </a:r>
            <a:r>
              <a:rPr lang="en-US" dirty="0"/>
              <a:t> and </a:t>
            </a:r>
            <a:r>
              <a:rPr lang="en-US" b="1" i="1" dirty="0">
                <a:solidFill>
                  <a:srgbClr val="FF0000"/>
                </a:solidFill>
              </a:rPr>
              <a:t>learn</a:t>
            </a:r>
            <a:r>
              <a:rPr lang="en-US" dirty="0"/>
              <a:t>?</a:t>
            </a:r>
          </a:p>
          <a:p>
            <a:pPr lvl="1"/>
            <a:r>
              <a:rPr lang="en-US" dirty="0"/>
              <a:t>Yes – in unknown environments these are essential</a:t>
            </a:r>
          </a:p>
          <a:p>
            <a:r>
              <a:rPr lang="en-US" dirty="0"/>
              <a:t>So rational agents are not necessarily successful, but they are </a:t>
            </a:r>
            <a:r>
              <a:rPr lang="en-US" b="1" i="1" dirty="0">
                <a:solidFill>
                  <a:srgbClr val="FF0000"/>
                </a:solidFill>
              </a:rPr>
              <a:t>autonomous</a:t>
            </a:r>
            <a:r>
              <a:rPr lang="en-US" dirty="0"/>
              <a:t> (i.e., make decisions on their own to achieve their goals)</a:t>
            </a:r>
          </a:p>
          <a:p>
            <a:endParaRPr lang="en-US" dirty="0"/>
          </a:p>
        </p:txBody>
      </p:sp>
    </p:spTree>
    <p:extLst>
      <p:ext uri="{BB962C8B-B14F-4D97-AF65-F5344CB8AC3E}">
        <p14:creationId xmlns:p14="http://schemas.microsoft.com/office/powerpoint/2010/main" val="5082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https://</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books.google.com</a:t>
            </a:r>
            <a:r>
              <a:rPr kumimoji="0" lang="en-US" sz="2133" b="0" i="0" u="none" strike="noStrike" kern="1200" cap="none" spc="0" normalizeH="0" baseline="0" noProof="0" dirty="0">
                <a:ln>
                  <a:noFill/>
                </a:ln>
                <a:solidFill>
                  <a:prstClr val="black"/>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4" r="7647" b="-10204"/>
          <a:stretch/>
        </p:blipFill>
        <p:spPr>
          <a:xfrm>
            <a:off x="304800" y="1295400"/>
            <a:ext cx="5486400" cy="59436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5994400" y="2819400"/>
            <a:ext cx="3759200"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Dog</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Barks</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Fur</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four legs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781072"/>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502800"/>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3385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893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6000276" y="164848"/>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924100" y="1910207"/>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sp>
        <p:nvSpPr>
          <p:cNvPr id="11" name="Text Box 14">
            <a:extLst>
              <a:ext uri="{FF2B5EF4-FFF2-40B4-BE49-F238E27FC236}">
                <a16:creationId xmlns:a16="http://schemas.microsoft.com/office/drawing/2014/main" id="{4CFBFC7B-995F-492A-9788-42E6DCD8C0D7}"/>
              </a:ext>
            </a:extLst>
          </p:cNvPr>
          <p:cNvSpPr txBox="1">
            <a:spLocks noChangeArrowheads="1"/>
          </p:cNvSpPr>
          <p:nvPr/>
        </p:nvSpPr>
        <p:spPr bwMode="auto">
          <a:xfrm>
            <a:off x="1011268" y="4254745"/>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Stephanie Rosenthal</a:t>
            </a:r>
          </a:p>
        </p:txBody>
      </p:sp>
      <p:pic>
        <p:nvPicPr>
          <p:cNvPr id="27" name="Picture 26" descr="A person smiling for the camera&#10;&#10;Description automatically generated with medium confidence">
            <a:extLst>
              <a:ext uri="{FF2B5EF4-FFF2-40B4-BE49-F238E27FC236}">
                <a16:creationId xmlns:a16="http://schemas.microsoft.com/office/drawing/2014/main" id="{2DF4CAF6-540A-4971-810A-86049D406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5227" y="690346"/>
            <a:ext cx="1609344" cy="1609344"/>
          </a:xfrm>
          <a:prstGeom prst="rect">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F75463E3-3D38-8F44-89AC-07744EF69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60" y="2401724"/>
            <a:ext cx="1698165" cy="1853021"/>
          </a:xfrm>
          <a:prstGeom prst="rect">
            <a:avLst/>
          </a:prstGeom>
        </p:spPr>
      </p:pic>
      <p:sp>
        <p:nvSpPr>
          <p:cNvPr id="28" name="Text Box 14">
            <a:extLst>
              <a:ext uri="{FF2B5EF4-FFF2-40B4-BE49-F238E27FC236}">
                <a16:creationId xmlns:a16="http://schemas.microsoft.com/office/drawing/2014/main" id="{C7FDD558-C8F2-FA47-BBCE-B267AE7ED719}"/>
              </a:ext>
            </a:extLst>
          </p:cNvPr>
          <p:cNvSpPr txBox="1">
            <a:spLocks noChangeArrowheads="1"/>
          </p:cNvSpPr>
          <p:nvPr/>
        </p:nvSpPr>
        <p:spPr bwMode="auto">
          <a:xfrm>
            <a:off x="6620474" y="2289426"/>
            <a:ext cx="2005677"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Simrit</a:t>
            </a:r>
            <a:r>
              <a:rPr lang="en-US" sz="2133" dirty="0">
                <a:latin typeface="Calibri"/>
                <a:cs typeface="Calibri"/>
              </a:rPr>
              <a:t> </a:t>
            </a:r>
            <a:r>
              <a:rPr lang="en-US" sz="2133" dirty="0">
                <a:solidFill>
                  <a:schemeClr val="accent1"/>
                </a:solidFill>
                <a:latin typeface="Calibri"/>
                <a:cs typeface="Calibri"/>
              </a:rPr>
              <a:t>(Head TA)</a:t>
            </a:r>
            <a:endParaRPr lang="en-US" sz="2133" dirty="0">
              <a:latin typeface="Calibri"/>
              <a:cs typeface="Calibri"/>
            </a:endParaRPr>
          </a:p>
        </p:txBody>
      </p:sp>
      <p:sp>
        <p:nvSpPr>
          <p:cNvPr id="25" name="Text Box 14">
            <a:extLst>
              <a:ext uri="{FF2B5EF4-FFF2-40B4-BE49-F238E27FC236}">
                <a16:creationId xmlns:a16="http://schemas.microsoft.com/office/drawing/2014/main" id="{D79293FF-D89A-D847-9CBF-E148E2DE8B55}"/>
              </a:ext>
            </a:extLst>
          </p:cNvPr>
          <p:cNvSpPr txBox="1">
            <a:spLocks noChangeArrowheads="1"/>
          </p:cNvSpPr>
          <p:nvPr/>
        </p:nvSpPr>
        <p:spPr bwMode="auto">
          <a:xfrm>
            <a:off x="4821253" y="2285547"/>
            <a:ext cx="2075630"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Ihita</a:t>
            </a:r>
            <a:r>
              <a:rPr lang="en-US" sz="2133" dirty="0">
                <a:latin typeface="Calibri"/>
                <a:cs typeface="Calibri"/>
              </a:rPr>
              <a:t> </a:t>
            </a:r>
            <a:r>
              <a:rPr lang="en-US" sz="2133" dirty="0">
                <a:solidFill>
                  <a:schemeClr val="accent1"/>
                </a:solidFill>
                <a:latin typeface="Calibri"/>
                <a:cs typeface="Calibri"/>
              </a:rPr>
              <a:t>(Head TA)</a:t>
            </a:r>
            <a:endParaRPr lang="en-US" sz="2133" dirty="0">
              <a:latin typeface="Calibri"/>
              <a:cs typeface="Calibri"/>
            </a:endParaRPr>
          </a:p>
        </p:txBody>
      </p:sp>
      <p:pic>
        <p:nvPicPr>
          <p:cNvPr id="8" name="Picture 7" descr="A person smiling in front of a bush&#10;&#10;Description automatically generated with medium confidence">
            <a:extLst>
              <a:ext uri="{FF2B5EF4-FFF2-40B4-BE49-F238E27FC236}">
                <a16:creationId xmlns:a16="http://schemas.microsoft.com/office/drawing/2014/main" id="{CA2C23EB-229A-874E-BA7C-45C6B7446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531" y="690346"/>
            <a:ext cx="1608506" cy="1620692"/>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01E966DF-2A56-50A7-A500-CABD89E62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958" y="2741484"/>
            <a:ext cx="1609344" cy="1609344"/>
          </a:xfrm>
          <a:prstGeom prst="rect">
            <a:avLst/>
          </a:prstGeom>
        </p:spPr>
      </p:pic>
      <p:pic>
        <p:nvPicPr>
          <p:cNvPr id="16" name="Picture 15" descr="A picture containing sky, outdoor, person, snow&#10;&#10;Description automatically generated">
            <a:extLst>
              <a:ext uri="{FF2B5EF4-FFF2-40B4-BE49-F238E27FC236}">
                <a16:creationId xmlns:a16="http://schemas.microsoft.com/office/drawing/2014/main" id="{D18A1374-CAD7-EA86-AB02-2C75599A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8435" y="2724661"/>
            <a:ext cx="1613013" cy="1613013"/>
          </a:xfrm>
          <a:prstGeom prst="rect">
            <a:avLst/>
          </a:prstGeom>
        </p:spPr>
      </p:pic>
      <p:pic>
        <p:nvPicPr>
          <p:cNvPr id="22" name="Picture 21" descr="A person smiling in front of a body of water&#10;&#10;Description automatically generated with medium confidence">
            <a:extLst>
              <a:ext uri="{FF2B5EF4-FFF2-40B4-BE49-F238E27FC236}">
                <a16:creationId xmlns:a16="http://schemas.microsoft.com/office/drawing/2014/main" id="{B06703D5-253A-46D1-AF79-8321F0313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5227" y="4783541"/>
            <a:ext cx="1632899" cy="1632899"/>
          </a:xfrm>
          <a:prstGeom prst="rect">
            <a:avLst/>
          </a:prstGeom>
        </p:spPr>
      </p:pic>
      <p:pic>
        <p:nvPicPr>
          <p:cNvPr id="26" name="Picture 25" descr="A picture containing person, outdoor&#10;&#10;Description automatically generated">
            <a:extLst>
              <a:ext uri="{FF2B5EF4-FFF2-40B4-BE49-F238E27FC236}">
                <a16:creationId xmlns:a16="http://schemas.microsoft.com/office/drawing/2014/main" id="{942A6875-2FD7-B68A-7D6D-239A8FD01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5812" y="697246"/>
            <a:ext cx="1632899" cy="1632899"/>
          </a:xfrm>
          <a:prstGeom prst="rect">
            <a:avLst/>
          </a:prstGeom>
        </p:spPr>
      </p:pic>
      <p:pic>
        <p:nvPicPr>
          <p:cNvPr id="40" name="Picture 39" descr="A person with her arms crossed&#10;&#10;Description automatically generated with medium confidence">
            <a:extLst>
              <a:ext uri="{FF2B5EF4-FFF2-40B4-BE49-F238E27FC236}">
                <a16:creationId xmlns:a16="http://schemas.microsoft.com/office/drawing/2014/main" id="{31685822-CCD3-2E8D-19F1-FE658A07676A}"/>
              </a:ext>
            </a:extLst>
          </p:cNvPr>
          <p:cNvPicPr>
            <a:picLocks noChangeAspect="1"/>
          </p:cNvPicPr>
          <p:nvPr/>
        </p:nvPicPr>
        <p:blipFill rotWithShape="1">
          <a:blip r:embed="rId10">
            <a:extLst>
              <a:ext uri="{28A0092B-C50C-407E-A947-70E740481C1C}">
                <a14:useLocalDpi xmlns:a14="http://schemas.microsoft.com/office/drawing/2010/main" val="0"/>
              </a:ext>
            </a:extLst>
          </a:blip>
          <a:srcRect b="33380"/>
          <a:stretch/>
        </p:blipFill>
        <p:spPr>
          <a:xfrm>
            <a:off x="8645812" y="2730080"/>
            <a:ext cx="1634751" cy="1632899"/>
          </a:xfrm>
          <a:prstGeom prst="rect">
            <a:avLst/>
          </a:prstGeom>
        </p:spPr>
      </p:pic>
      <p:sp>
        <p:nvSpPr>
          <p:cNvPr id="47" name="Text Box 14">
            <a:extLst>
              <a:ext uri="{FF2B5EF4-FFF2-40B4-BE49-F238E27FC236}">
                <a16:creationId xmlns:a16="http://schemas.microsoft.com/office/drawing/2014/main" id="{C0F67322-0DB9-CDC5-F96C-ED4A6AE6A0E9}"/>
              </a:ext>
            </a:extLst>
          </p:cNvPr>
          <p:cNvSpPr txBox="1">
            <a:spLocks noChangeArrowheads="1"/>
          </p:cNvSpPr>
          <p:nvPr/>
        </p:nvSpPr>
        <p:spPr bwMode="auto">
          <a:xfrm>
            <a:off x="8794912" y="227450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Olivia</a:t>
            </a:r>
          </a:p>
        </p:txBody>
      </p:sp>
      <p:sp>
        <p:nvSpPr>
          <p:cNvPr id="48" name="Text Box 14">
            <a:extLst>
              <a:ext uri="{FF2B5EF4-FFF2-40B4-BE49-F238E27FC236}">
                <a16:creationId xmlns:a16="http://schemas.microsoft.com/office/drawing/2014/main" id="{5F8A1C8A-CB5E-35C4-A393-0CCA4BD0767C}"/>
              </a:ext>
            </a:extLst>
          </p:cNvPr>
          <p:cNvSpPr txBox="1">
            <a:spLocks noChangeArrowheads="1"/>
          </p:cNvSpPr>
          <p:nvPr/>
        </p:nvSpPr>
        <p:spPr bwMode="auto">
          <a:xfrm>
            <a:off x="5141735" y="640930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Mansi</a:t>
            </a:r>
          </a:p>
        </p:txBody>
      </p:sp>
      <p:sp>
        <p:nvSpPr>
          <p:cNvPr id="49" name="Text Box 14">
            <a:extLst>
              <a:ext uri="{FF2B5EF4-FFF2-40B4-BE49-F238E27FC236}">
                <a16:creationId xmlns:a16="http://schemas.microsoft.com/office/drawing/2014/main" id="{B75BFA14-F7DE-5591-007B-33B257143D3C}"/>
              </a:ext>
            </a:extLst>
          </p:cNvPr>
          <p:cNvSpPr txBox="1">
            <a:spLocks noChangeArrowheads="1"/>
          </p:cNvSpPr>
          <p:nvPr/>
        </p:nvSpPr>
        <p:spPr bwMode="auto">
          <a:xfrm>
            <a:off x="8769728" y="429242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Raashi</a:t>
            </a:r>
            <a:endParaRPr lang="en-US" sz="2133" dirty="0">
              <a:latin typeface="Calibri"/>
              <a:cs typeface="Calibri"/>
            </a:endParaRPr>
          </a:p>
        </p:txBody>
      </p:sp>
      <p:sp>
        <p:nvSpPr>
          <p:cNvPr id="50" name="Text Box 14">
            <a:extLst>
              <a:ext uri="{FF2B5EF4-FFF2-40B4-BE49-F238E27FC236}">
                <a16:creationId xmlns:a16="http://schemas.microsoft.com/office/drawing/2014/main" id="{D20FDAD8-2B67-DB6C-4E85-84671E2E5423}"/>
              </a:ext>
            </a:extLst>
          </p:cNvPr>
          <p:cNvSpPr txBox="1">
            <a:spLocks noChangeArrowheads="1"/>
          </p:cNvSpPr>
          <p:nvPr/>
        </p:nvSpPr>
        <p:spPr bwMode="auto">
          <a:xfrm>
            <a:off x="5150560" y="436297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Gavin</a:t>
            </a:r>
          </a:p>
        </p:txBody>
      </p:sp>
      <p:sp>
        <p:nvSpPr>
          <p:cNvPr id="51" name="Text Box 14">
            <a:extLst>
              <a:ext uri="{FF2B5EF4-FFF2-40B4-BE49-F238E27FC236}">
                <a16:creationId xmlns:a16="http://schemas.microsoft.com/office/drawing/2014/main" id="{DF5A76D8-24B4-8131-B2A6-D0C71D1D4623}"/>
              </a:ext>
            </a:extLst>
          </p:cNvPr>
          <p:cNvSpPr txBox="1">
            <a:spLocks noChangeArrowheads="1"/>
          </p:cNvSpPr>
          <p:nvPr/>
        </p:nvSpPr>
        <p:spPr bwMode="auto">
          <a:xfrm>
            <a:off x="6976262" y="437170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Alex</a:t>
            </a:r>
          </a:p>
        </p:txBody>
      </p:sp>
      <p:pic>
        <p:nvPicPr>
          <p:cNvPr id="5" name="Picture 4" descr="A picture containing outdoor, person, city, day&#10;&#10;Description automatically generated">
            <a:extLst>
              <a:ext uri="{FF2B5EF4-FFF2-40B4-BE49-F238E27FC236}">
                <a16:creationId xmlns:a16="http://schemas.microsoft.com/office/drawing/2014/main" id="{E5E70949-E6E8-9D44-2E47-15429A465581}"/>
              </a:ext>
            </a:extLst>
          </p:cNvPr>
          <p:cNvPicPr>
            <a:picLocks noChangeAspect="1"/>
          </p:cNvPicPr>
          <p:nvPr/>
        </p:nvPicPr>
        <p:blipFill rotWithShape="1">
          <a:blip r:embed="rId11">
            <a:extLst>
              <a:ext uri="{28A0092B-C50C-407E-A947-70E740481C1C}">
                <a14:useLocalDpi xmlns:a14="http://schemas.microsoft.com/office/drawing/2010/main" val="0"/>
              </a:ext>
            </a:extLst>
          </a:blip>
          <a:srcRect l="23482" t="23156" r="16749" b="16422"/>
          <a:stretch/>
        </p:blipFill>
        <p:spPr>
          <a:xfrm>
            <a:off x="6820501" y="4792270"/>
            <a:ext cx="1608207" cy="1625760"/>
          </a:xfrm>
          <a:prstGeom prst="rect">
            <a:avLst/>
          </a:prstGeom>
        </p:spPr>
      </p:pic>
      <p:sp>
        <p:nvSpPr>
          <p:cNvPr id="7" name="Text Box 14">
            <a:extLst>
              <a:ext uri="{FF2B5EF4-FFF2-40B4-BE49-F238E27FC236}">
                <a16:creationId xmlns:a16="http://schemas.microsoft.com/office/drawing/2014/main" id="{35743909-0558-09D1-F2C4-EF3476701A72}"/>
              </a:ext>
            </a:extLst>
          </p:cNvPr>
          <p:cNvSpPr txBox="1">
            <a:spLocks noChangeArrowheads="1"/>
          </p:cNvSpPr>
          <p:nvPr/>
        </p:nvSpPr>
        <p:spPr bwMode="auto">
          <a:xfrm>
            <a:off x="6955843" y="6438910"/>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Lily</a:t>
            </a:r>
          </a:p>
        </p:txBody>
      </p:sp>
      <p:sp>
        <p:nvSpPr>
          <p:cNvPr id="13" name="Text Box 14">
            <a:extLst>
              <a:ext uri="{FF2B5EF4-FFF2-40B4-BE49-F238E27FC236}">
                <a16:creationId xmlns:a16="http://schemas.microsoft.com/office/drawing/2014/main" id="{92C2CD8F-0635-54E2-9FD9-F1BCB256429B}"/>
              </a:ext>
            </a:extLst>
          </p:cNvPr>
          <p:cNvSpPr txBox="1">
            <a:spLocks noChangeArrowheads="1"/>
          </p:cNvSpPr>
          <p:nvPr/>
        </p:nvSpPr>
        <p:spPr bwMode="auto">
          <a:xfrm>
            <a:off x="8794912" y="640930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Josep</a:t>
            </a:r>
            <a:endParaRPr lang="en-US" sz="2133" dirty="0">
              <a:latin typeface="Calibri"/>
              <a:cs typeface="Calibri"/>
            </a:endParaRPr>
          </a:p>
        </p:txBody>
      </p:sp>
      <p:pic>
        <p:nvPicPr>
          <p:cNvPr id="17" name="Picture 16" descr="A person standing by a pool at night&#10;&#10;Description automatically generated with low confidence">
            <a:extLst>
              <a:ext uri="{FF2B5EF4-FFF2-40B4-BE49-F238E27FC236}">
                <a16:creationId xmlns:a16="http://schemas.microsoft.com/office/drawing/2014/main" id="{C7438EC2-16A3-C20C-F3CD-9665DA2A1E6D}"/>
              </a:ext>
            </a:extLst>
          </p:cNvPr>
          <p:cNvPicPr>
            <a:picLocks/>
          </p:cNvPicPr>
          <p:nvPr/>
        </p:nvPicPr>
        <p:blipFill rotWithShape="1">
          <a:blip r:embed="rId12">
            <a:extLst>
              <a:ext uri="{28A0092B-C50C-407E-A947-70E740481C1C}">
                <a14:useLocalDpi xmlns:a14="http://schemas.microsoft.com/office/drawing/2010/main" val="0"/>
              </a:ext>
            </a:extLst>
          </a:blip>
          <a:srcRect l="7431" t="6911" r="4571" b="-420"/>
          <a:stretch/>
        </p:blipFill>
        <p:spPr>
          <a:xfrm>
            <a:off x="8659353" y="4783541"/>
            <a:ext cx="1632899" cy="1625760"/>
          </a:xfrm>
          <a:prstGeom prst="rect">
            <a:avLst/>
          </a:prstGeom>
        </p:spPr>
      </p:pic>
    </p:spTree>
    <p:extLst>
      <p:ext uri="{BB962C8B-B14F-4D97-AF65-F5344CB8AC3E}">
        <p14:creationId xmlns:p14="http://schemas.microsoft.com/office/powerpoint/2010/main" val="101878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14050"/>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886704" y="1192275"/>
            <a:ext cx="331523" cy="3124360"/>
          </a:xfrm>
          <a:prstGeom prst="leftBrace">
            <a:avLst>
              <a:gd name="adj1" fmla="val 38093"/>
              <a:gd name="adj2" fmla="val 6463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536666" y="12931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343407" y="1284833"/>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12" name="Left Brace 11">
            <a:extLst>
              <a:ext uri="{FF2B5EF4-FFF2-40B4-BE49-F238E27FC236}">
                <a16:creationId xmlns:a16="http://schemas.microsoft.com/office/drawing/2014/main" id="{17A450C6-91D5-4708-A423-01172741F479}"/>
              </a:ext>
            </a:extLst>
          </p:cNvPr>
          <p:cNvSpPr/>
          <p:nvPr/>
        </p:nvSpPr>
        <p:spPr>
          <a:xfrm rot="5400000">
            <a:off x="9192416" y="2298670"/>
            <a:ext cx="203512" cy="640949"/>
          </a:xfrm>
          <a:prstGeom prst="leftBrace">
            <a:avLst>
              <a:gd name="adj1" fmla="val 38093"/>
              <a:gd name="adj2" fmla="val 5108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2861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295399" y="1749164"/>
            <a:ext cx="9601200" cy="416052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747409" y="3871730"/>
            <a:ext cx="278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430413" y="2499659"/>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718300" y="1139188"/>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Generate intentionally</a:t>
            </a:r>
            <a:r>
              <a:rPr kumimoji="0" lang="en-US" sz="2400" b="0" i="0" u="none" strike="noStrike" kern="0" cap="none" spc="0" normalizeH="0" noProof="0" dirty="0">
                <a:ln>
                  <a:noFill/>
                </a:ln>
                <a:solidFill>
                  <a:srgbClr val="333399"/>
                </a:solidFill>
                <a:effectLst/>
                <a:uLnTx/>
                <a:uFillTx/>
                <a:latin typeface="Calibri" pitchFamily="34" charset="0"/>
                <a:ea typeface="+mn-ea"/>
                <a:cs typeface="+mn-cs"/>
              </a:rPr>
              <a:t> funny </a:t>
            </a: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memes?</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423704" y="187647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397401" y="339812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399591" y="5524455"/>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456456" y="3764704"/>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430280" y="4479587"/>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423705" y="4105805"/>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394584" y="2997126"/>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410554" y="519427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410554" y="228821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423705" y="2642052"/>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24" name="Group 20">
            <a:extLst>
              <a:ext uri="{FF2B5EF4-FFF2-40B4-BE49-F238E27FC236}">
                <a16:creationId xmlns:a16="http://schemas.microsoft.com/office/drawing/2014/main" id="{E96DCE50-B2F3-4E61-AF9A-1E48C50ADCBD}"/>
              </a:ext>
            </a:extLst>
          </p:cNvPr>
          <p:cNvGrpSpPr>
            <a:grpSpLocks/>
          </p:cNvGrpSpPr>
          <p:nvPr/>
        </p:nvGrpSpPr>
        <p:grpSpPr bwMode="auto">
          <a:xfrm>
            <a:off x="381105" y="5893295"/>
            <a:ext cx="315654" cy="247635"/>
            <a:chOff x="4896" y="2256"/>
            <a:chExt cx="432" cy="816"/>
          </a:xfrm>
        </p:grpSpPr>
        <p:sp>
          <p:nvSpPr>
            <p:cNvPr id="25" name="Freeform 21">
              <a:extLst>
                <a:ext uri="{FF2B5EF4-FFF2-40B4-BE49-F238E27FC236}">
                  <a16:creationId xmlns:a16="http://schemas.microsoft.com/office/drawing/2014/main" id="{D710B838-05DE-4A3D-993D-90165CD6688C}"/>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6" name="Freeform 22">
              <a:extLst>
                <a:ext uri="{FF2B5EF4-FFF2-40B4-BE49-F238E27FC236}">
                  <a16:creationId xmlns:a16="http://schemas.microsoft.com/office/drawing/2014/main" id="{03A1F90C-E41F-4404-BCE5-10A91CC59B7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27" name="Freeform 14">
            <a:extLst>
              <a:ext uri="{FF2B5EF4-FFF2-40B4-BE49-F238E27FC236}">
                <a16:creationId xmlns:a16="http://schemas.microsoft.com/office/drawing/2014/main" id="{68492588-84F5-41E8-9349-D21306289032}"/>
              </a:ext>
            </a:extLst>
          </p:cNvPr>
          <p:cNvSpPr>
            <a:spLocks/>
          </p:cNvSpPr>
          <p:nvPr/>
        </p:nvSpPr>
        <p:spPr bwMode="auto">
          <a:xfrm>
            <a:off x="429756" y="483606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111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4" grpId="0" animBg="1"/>
      <p:bldP spid="45" grpId="0" animBg="1"/>
      <p:bldP spid="49"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and state, environment,</a:t>
            </a:r>
            <a:r>
              <a:rPr lang="en-US" dirty="0"/>
              <a:t> and </a:t>
            </a:r>
            <a:r>
              <a:rPr lang="en-US" b="1" dirty="0"/>
              <a:t>action space </a:t>
            </a:r>
            <a:r>
              <a:rPr lang="en-US" dirty="0"/>
              <a:t>dictate techniques for selecting actions</a:t>
            </a:r>
          </a:p>
          <a:p>
            <a:pPr marL="457178" indent="-457178">
              <a:spcBef>
                <a:spcPts val="1500"/>
              </a:spcBef>
            </a:pPr>
            <a:endParaRPr lang="en-US" dirty="0"/>
          </a:p>
          <a:p>
            <a:pPr marL="457178" indent="-457178">
              <a:spcBef>
                <a:spcPts val="1500"/>
              </a:spcBef>
            </a:pPr>
            <a:r>
              <a:rPr lang="en-US" dirty="0"/>
              <a:t>How can we design an AI agent to solve our problems given their task environments?</a:t>
            </a:r>
            <a:endParaRPr lang="en-US" dirty="0">
              <a:cs typeface="Arial" charset="0"/>
            </a:endParaRP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extLst>
      <p:ext uri="{BB962C8B-B14F-4D97-AF65-F5344CB8AC3E}">
        <p14:creationId xmlns:p14="http://schemas.microsoft.com/office/powerpoint/2010/main" val="2335458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857497" y="4308894"/>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5233590" y="49029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852063" y="4351758"/>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933951" y="5041107"/>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5692776" y="4379912"/>
            <a:ext cx="1473200" cy="1357313"/>
            <a:chOff x="766" y="11"/>
            <a:chExt cx="928" cy="855"/>
          </a:xfrm>
        </p:grpSpPr>
        <p:sp>
          <p:nvSpPr>
            <p:cNvPr id="23569" name="Rectangle 14"/>
            <p:cNvSpPr>
              <a:spLocks/>
            </p:cNvSpPr>
            <p:nvPr/>
          </p:nvSpPr>
          <p:spPr bwMode="auto">
            <a:xfrm>
              <a:off x="814" y="11"/>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766" y="618"/>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516563" y="4765675"/>
            <a:ext cx="2159000"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516561" y="5765800"/>
            <a:ext cx="2151061"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
        <p:nvSpPr>
          <p:cNvPr id="2" name="TextBox 1">
            <a:extLst>
              <a:ext uri="{FF2B5EF4-FFF2-40B4-BE49-F238E27FC236}">
                <a16:creationId xmlns:a16="http://schemas.microsoft.com/office/drawing/2014/main" id="{591ECEC7-D887-2B40-8DC9-7C29A692372C}"/>
              </a:ext>
            </a:extLst>
          </p:cNvPr>
          <p:cNvSpPr txBox="1"/>
          <p:nvPr/>
        </p:nvSpPr>
        <p:spPr>
          <a:xfrm>
            <a:off x="3230511" y="4725568"/>
            <a:ext cx="1491755" cy="1200329"/>
          </a:xfrm>
          <a:prstGeom prst="rect">
            <a:avLst/>
          </a:prstGeom>
          <a:noFill/>
        </p:spPr>
        <p:txBody>
          <a:bodyPr wrap="none" rtlCol="0">
            <a:spAutoFit/>
          </a:bodyPr>
          <a:lstStyle/>
          <a:p>
            <a:r>
              <a:rPr lang="en-US" dirty="0"/>
              <a:t>World Model</a:t>
            </a:r>
          </a:p>
          <a:p>
            <a:r>
              <a:rPr lang="en-US" dirty="0"/>
              <a:t>States</a:t>
            </a:r>
          </a:p>
          <a:p>
            <a:r>
              <a:rPr lang="en-US" dirty="0"/>
              <a:t>Transitions</a:t>
            </a:r>
          </a:p>
          <a:p>
            <a:r>
              <a:rPr lang="en-US" dirty="0"/>
              <a:t>Costs/Utilities</a:t>
            </a:r>
          </a:p>
        </p:txBody>
      </p:sp>
    </p:spTree>
    <p:extLst>
      <p:ext uri="{BB962C8B-B14F-4D97-AF65-F5344CB8AC3E}">
        <p14:creationId xmlns:p14="http://schemas.microsoft.com/office/powerpoint/2010/main" val="12447917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World Models</a:t>
            </a:r>
          </a:p>
        </p:txBody>
      </p:sp>
      <p:pic>
        <p:nvPicPr>
          <p:cNvPr id="4" name="Picture 3">
            <a:extLst>
              <a:ext uri="{FF2B5EF4-FFF2-40B4-BE49-F238E27FC236}">
                <a16:creationId xmlns:a16="http://schemas.microsoft.com/office/drawing/2014/main" id="{9F264419-6B22-B24F-829F-91CC330121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401" y="1372102"/>
            <a:ext cx="8302483" cy="4355959"/>
          </a:xfrm>
          <a:prstGeom prst="rect">
            <a:avLst/>
          </a:prstGeom>
          <a:noFill/>
        </p:spPr>
      </p:pic>
    </p:spTree>
    <p:extLst>
      <p:ext uri="{BB962C8B-B14F-4D97-AF65-F5344CB8AC3E}">
        <p14:creationId xmlns:p14="http://schemas.microsoft.com/office/powerpoint/2010/main" val="35653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Representing an AI problem (PEAS)</a:t>
            </a:r>
          </a:p>
        </p:txBody>
      </p:sp>
      <p:sp>
        <p:nvSpPr>
          <p:cNvPr id="8195" name="Rectangle 3"/>
          <p:cNvSpPr>
            <a:spLocks noGrp="1" noChangeArrowheads="1"/>
          </p:cNvSpPr>
          <p:nvPr>
            <p:ph idx="1"/>
          </p:nvPr>
        </p:nvSpPr>
        <p:spPr>
          <a:xfrm>
            <a:off x="392111" y="1263233"/>
            <a:ext cx="6092825" cy="5562600"/>
          </a:xfrm>
        </p:spPr>
        <p:txBody>
          <a:bodyPr>
            <a:normAutofit/>
          </a:bodyPr>
          <a:lstStyle/>
          <a:p>
            <a:pPr eaLnBrk="1" hangingPunct="1">
              <a:lnSpc>
                <a:spcPct val="80000"/>
              </a:lnSpc>
            </a:pPr>
            <a:r>
              <a:rPr lang="en-US" sz="2800" dirty="0"/>
              <a:t>A </a:t>
            </a:r>
            <a:r>
              <a:rPr lang="en-US" sz="2800" dirty="0">
                <a:solidFill>
                  <a:srgbClr val="FF0000"/>
                </a:solidFill>
              </a:rPr>
              <a:t>task environment</a:t>
            </a:r>
            <a:r>
              <a:rPr lang="en-US" sz="2800" dirty="0"/>
              <a:t> consists of:</a:t>
            </a:r>
          </a:p>
          <a:p>
            <a:pPr lvl="1" eaLnBrk="1" hangingPunct="1">
              <a:lnSpc>
                <a:spcPct val="80000"/>
              </a:lnSpc>
            </a:pPr>
            <a:endParaRPr lang="en-US" sz="2400" dirty="0"/>
          </a:p>
          <a:p>
            <a:pPr lvl="1" eaLnBrk="1" hangingPunct="1">
              <a:lnSpc>
                <a:spcPct val="80000"/>
              </a:lnSpc>
            </a:pPr>
            <a:r>
              <a:rPr lang="en-US" sz="2400" dirty="0">
                <a:solidFill>
                  <a:srgbClr val="FF0000"/>
                </a:solidFill>
              </a:rPr>
              <a:t>A state space </a:t>
            </a:r>
            <a:r>
              <a:rPr lang="en-US" sz="2400" dirty="0"/>
              <a:t>- what the agent knows about the world</a:t>
            </a:r>
          </a:p>
          <a:p>
            <a:pPr marL="457093" lvl="1" indent="0">
              <a:lnSpc>
                <a:spcPct val="80000"/>
              </a:lnSpc>
              <a:buNone/>
            </a:pPr>
            <a:endParaRPr lang="en-US" sz="2400" dirty="0"/>
          </a:p>
          <a:p>
            <a:pPr lvl="1" eaLnBrk="1" hangingPunct="1">
              <a:lnSpc>
                <a:spcPct val="80000"/>
              </a:lnSpc>
            </a:pPr>
            <a:r>
              <a:rPr lang="en-US" sz="2400" dirty="0"/>
              <a:t>For each state, a set of</a:t>
            </a:r>
          </a:p>
          <a:p>
            <a:pPr marL="457093" lvl="1" indent="0">
              <a:lnSpc>
                <a:spcPct val="80000"/>
              </a:lnSpc>
              <a:buNone/>
            </a:pPr>
            <a:r>
              <a:rPr lang="en-US" sz="2400" dirty="0"/>
              <a:t>    </a:t>
            </a:r>
            <a:r>
              <a:rPr lang="en-US" sz="2400" dirty="0">
                <a:solidFill>
                  <a:srgbClr val="FF0000"/>
                </a:solidFill>
              </a:rPr>
              <a:t>Actions(s)</a:t>
            </a:r>
            <a:r>
              <a:rPr lang="en-US" sz="2400" dirty="0"/>
              <a:t> of allowable actions</a:t>
            </a:r>
          </a:p>
          <a:p>
            <a:pPr marL="457093" lvl="1" indent="0">
              <a:lnSpc>
                <a:spcPct val="80000"/>
              </a:lnSpc>
              <a:buNone/>
            </a:pPr>
            <a:r>
              <a:rPr lang="en-US" sz="2400" dirty="0"/>
              <a:t>OR  </a:t>
            </a:r>
            <a:r>
              <a:rPr lang="en-US" sz="2400" dirty="0">
                <a:solidFill>
                  <a:srgbClr val="FF0000"/>
                </a:solidFill>
              </a:rPr>
              <a:t>Value(s) </a:t>
            </a:r>
            <a:r>
              <a:rPr lang="en-US" sz="2400" dirty="0"/>
              <a:t>to assign to states</a:t>
            </a:r>
          </a:p>
          <a:p>
            <a:pPr marL="0" lvl="1" indent="0">
              <a:lnSpc>
                <a:spcPct val="80000"/>
              </a:lnSpc>
              <a:buNone/>
            </a:pPr>
            <a:endParaRPr lang="en-US" sz="2400" dirty="0"/>
          </a:p>
          <a:p>
            <a:pPr lvl="1">
              <a:lnSpc>
                <a:spcPct val="80000"/>
              </a:lnSpc>
            </a:pPr>
            <a:r>
              <a:rPr lang="en-US" sz="2400" dirty="0">
                <a:solidFill>
                  <a:srgbClr val="FF0000"/>
                </a:solidFill>
              </a:rPr>
              <a:t>Environmental dynamics </a:t>
            </a:r>
            <a:r>
              <a:rPr lang="en-US" sz="2400" dirty="0"/>
              <a:t>how the world moves when the agent acts in it</a:t>
            </a:r>
          </a:p>
          <a:p>
            <a:pPr lvl="1">
              <a:lnSpc>
                <a:spcPct val="80000"/>
              </a:lnSpc>
            </a:pPr>
            <a:endParaRPr lang="en-US" sz="2400" dirty="0"/>
          </a:p>
          <a:p>
            <a:pPr lvl="1">
              <a:lnSpc>
                <a:spcPct val="80000"/>
              </a:lnSpc>
            </a:pPr>
            <a:r>
              <a:rPr lang="en-US" sz="2400" dirty="0">
                <a:solidFill>
                  <a:srgbClr val="FF0000"/>
                </a:solidFill>
              </a:rPr>
              <a:t>Performance measure </a:t>
            </a:r>
            <a:r>
              <a:rPr lang="en-US" sz="2400" dirty="0"/>
              <a:t>as a metric for utility/reward/cost</a:t>
            </a:r>
          </a:p>
          <a:p>
            <a:pPr marL="0" lvl="1" indent="0" eaLnBrk="1" hangingPunct="1">
              <a:lnSpc>
                <a:spcPct val="80000"/>
              </a:lnSpc>
              <a:buNone/>
            </a:pPr>
            <a:endParaRPr lang="en-US" sz="2400" dirty="0"/>
          </a:p>
        </p:txBody>
      </p:sp>
      <p:grpSp>
        <p:nvGrpSpPr>
          <p:cNvPr id="3" name="Group 2"/>
          <p:cNvGrpSpPr/>
          <p:nvPr/>
        </p:nvGrpSpPr>
        <p:grpSpPr>
          <a:xfrm>
            <a:off x="6651845" y="2860673"/>
            <a:ext cx="4659313" cy="568327"/>
            <a:chOff x="5181609" y="2174875"/>
            <a:chExt cx="4659313" cy="568326"/>
          </a:xfrm>
        </p:grpSpPr>
        <p:pic>
          <p:nvPicPr>
            <p:cNvPr id="8196" name="Picture 4"/>
            <p:cNvPicPr>
              <a:picLocks noChangeAspect="1" noChangeArrowheads="1"/>
            </p:cNvPicPr>
            <p:nvPr/>
          </p:nvPicPr>
          <p:blipFill>
            <a:blip r:embed="rId3" cstate="print"/>
            <a:srcRect/>
            <a:stretch>
              <a:fillRect/>
            </a:stretch>
          </p:blipFill>
          <p:spPr bwMode="auto">
            <a:xfrm>
              <a:off x="5867403" y="2174876"/>
              <a:ext cx="560388" cy="568325"/>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7219949" y="2174875"/>
              <a:ext cx="552451" cy="560388"/>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9296409" y="2174875"/>
              <a:ext cx="544513" cy="560388"/>
            </a:xfrm>
            <a:prstGeom prst="rect">
              <a:avLst/>
            </a:prstGeom>
            <a:noFill/>
            <a:ln w="9525">
              <a:noFill/>
              <a:miter lim="800000"/>
              <a:headEnd/>
              <a:tailEnd/>
            </a:ln>
          </p:spPr>
        </p:pic>
        <p:pic>
          <p:nvPicPr>
            <p:cNvPr id="8199" name="Picture 7"/>
            <p:cNvPicPr>
              <a:picLocks noChangeAspect="1" noChangeArrowheads="1"/>
            </p:cNvPicPr>
            <p:nvPr/>
          </p:nvPicPr>
          <p:blipFill>
            <a:blip r:embed="rId6" cstate="print"/>
            <a:srcRect/>
            <a:stretch>
              <a:fillRect/>
            </a:stretch>
          </p:blipFill>
          <p:spPr bwMode="auto">
            <a:xfrm>
              <a:off x="6553201" y="2174875"/>
              <a:ext cx="552451" cy="560388"/>
            </a:xfrm>
            <a:prstGeom prst="rect">
              <a:avLst/>
            </a:prstGeom>
            <a:noFill/>
            <a:ln w="9525">
              <a:noFill/>
              <a:miter lim="800000"/>
              <a:headEnd/>
              <a:tailEnd/>
            </a:ln>
          </p:spPr>
        </p:pic>
        <p:pic>
          <p:nvPicPr>
            <p:cNvPr id="8200" name="Picture 8"/>
            <p:cNvPicPr>
              <a:picLocks noChangeAspect="1" noChangeArrowheads="1"/>
            </p:cNvPicPr>
            <p:nvPr/>
          </p:nvPicPr>
          <p:blipFill>
            <a:blip r:embed="rId7" cstate="print"/>
            <a:srcRect/>
            <a:stretch>
              <a:fillRect/>
            </a:stretch>
          </p:blipFill>
          <p:spPr bwMode="auto">
            <a:xfrm>
              <a:off x="8591549" y="2174877"/>
              <a:ext cx="552451" cy="552451"/>
            </a:xfrm>
            <a:prstGeom prst="rect">
              <a:avLst/>
            </a:prstGeom>
            <a:noFill/>
            <a:ln w="9525">
              <a:noFill/>
              <a:miter lim="800000"/>
              <a:headEnd/>
              <a:tailEnd/>
            </a:ln>
          </p:spPr>
        </p:pic>
        <p:pic>
          <p:nvPicPr>
            <p:cNvPr id="8201" name="Picture 9"/>
            <p:cNvPicPr>
              <a:picLocks noChangeAspect="1" noChangeArrowheads="1"/>
            </p:cNvPicPr>
            <p:nvPr/>
          </p:nvPicPr>
          <p:blipFill>
            <a:blip r:embed="rId8" cstate="print"/>
            <a:srcRect/>
            <a:stretch>
              <a:fillRect/>
            </a:stretch>
          </p:blipFill>
          <p:spPr bwMode="auto">
            <a:xfrm>
              <a:off x="7897813" y="2174875"/>
              <a:ext cx="560387" cy="560388"/>
            </a:xfrm>
            <a:prstGeom prst="rect">
              <a:avLst/>
            </a:prstGeom>
            <a:noFill/>
            <a:ln w="9525">
              <a:noFill/>
              <a:miter lim="800000"/>
              <a:headEnd/>
              <a:tailEnd/>
            </a:ln>
          </p:spPr>
        </p:pic>
        <p:pic>
          <p:nvPicPr>
            <p:cNvPr id="8202" name="Picture 10"/>
            <p:cNvPicPr>
              <a:picLocks noChangeAspect="1" noChangeArrowheads="1"/>
            </p:cNvPicPr>
            <p:nvPr/>
          </p:nvPicPr>
          <p:blipFill>
            <a:blip r:embed="rId9" cstate="print"/>
            <a:srcRect/>
            <a:stretch>
              <a:fillRect/>
            </a:stretch>
          </p:blipFill>
          <p:spPr bwMode="auto">
            <a:xfrm>
              <a:off x="5181609" y="2174875"/>
              <a:ext cx="544513" cy="560388"/>
            </a:xfrm>
            <a:prstGeom prst="rect">
              <a:avLst/>
            </a:prstGeom>
            <a:noFill/>
            <a:ln w="9525">
              <a:noFill/>
              <a:miter lim="800000"/>
              <a:headEnd/>
              <a:tailEnd/>
            </a:ln>
          </p:spPr>
        </p:pic>
      </p:grpSp>
      <p:grpSp>
        <p:nvGrpSpPr>
          <p:cNvPr id="2" name="Group 1"/>
          <p:cNvGrpSpPr/>
          <p:nvPr/>
        </p:nvGrpSpPr>
        <p:grpSpPr>
          <a:xfrm>
            <a:off x="8633045" y="4205287"/>
            <a:ext cx="2152649" cy="1322387"/>
            <a:chOff x="6457951" y="3325813"/>
            <a:chExt cx="2152649" cy="1322387"/>
          </a:xfrm>
        </p:grpSpPr>
        <p:pic>
          <p:nvPicPr>
            <p:cNvPr id="8203" name="Picture 11"/>
            <p:cNvPicPr>
              <a:picLocks noChangeAspect="1" noChangeArrowheads="1"/>
            </p:cNvPicPr>
            <p:nvPr/>
          </p:nvPicPr>
          <p:blipFill>
            <a:blip r:embed="rId3" cstate="print"/>
            <a:srcRect/>
            <a:stretch>
              <a:fillRect/>
            </a:stretch>
          </p:blipFill>
          <p:spPr bwMode="auto">
            <a:xfrm>
              <a:off x="6457951" y="3671888"/>
              <a:ext cx="560388" cy="568325"/>
            </a:xfrm>
            <a:prstGeom prst="rect">
              <a:avLst/>
            </a:prstGeom>
            <a:noFill/>
            <a:ln w="9525">
              <a:noFill/>
              <a:miter lim="800000"/>
              <a:headEnd/>
              <a:tailEnd/>
            </a:ln>
          </p:spPr>
        </p:pic>
        <p:pic>
          <p:nvPicPr>
            <p:cNvPr id="8204" name="Picture 12"/>
            <p:cNvPicPr>
              <a:picLocks noChangeAspect="1" noChangeArrowheads="1"/>
            </p:cNvPicPr>
            <p:nvPr/>
          </p:nvPicPr>
          <p:blipFill>
            <a:blip r:embed="rId6" cstate="print"/>
            <a:srcRect/>
            <a:stretch>
              <a:fillRect/>
            </a:stretch>
          </p:blipFill>
          <p:spPr bwMode="auto">
            <a:xfrm>
              <a:off x="8039101" y="3325813"/>
              <a:ext cx="552451" cy="560387"/>
            </a:xfrm>
            <a:prstGeom prst="rect">
              <a:avLst/>
            </a:prstGeom>
            <a:noFill/>
            <a:ln w="9525">
              <a:noFill/>
              <a:miter lim="800000"/>
              <a:headEnd/>
              <a:tailEnd/>
            </a:ln>
          </p:spPr>
        </p:pic>
        <p:pic>
          <p:nvPicPr>
            <p:cNvPr id="8205" name="Picture 13"/>
            <p:cNvPicPr>
              <a:picLocks noChangeAspect="1" noChangeArrowheads="1"/>
            </p:cNvPicPr>
            <p:nvPr/>
          </p:nvPicPr>
          <p:blipFill>
            <a:blip r:embed="rId4" cstate="print"/>
            <a:srcRect/>
            <a:stretch>
              <a:fillRect/>
            </a:stretch>
          </p:blipFill>
          <p:spPr bwMode="auto">
            <a:xfrm>
              <a:off x="8058149" y="4087813"/>
              <a:ext cx="552451" cy="560387"/>
            </a:xfrm>
            <a:prstGeom prst="rect">
              <a:avLst/>
            </a:prstGeom>
            <a:noFill/>
            <a:ln w="9525">
              <a:noFill/>
              <a:miter lim="800000"/>
              <a:headEnd/>
              <a:tailEnd/>
            </a:ln>
          </p:spPr>
        </p:pic>
        <p:sp>
          <p:nvSpPr>
            <p:cNvPr id="8206" name="Line 14"/>
            <p:cNvSpPr>
              <a:spLocks noChangeShapeType="1"/>
            </p:cNvSpPr>
            <p:nvPr/>
          </p:nvSpPr>
          <p:spPr bwMode="auto">
            <a:xfrm flipV="1">
              <a:off x="7162800" y="3581400"/>
              <a:ext cx="762000" cy="304800"/>
            </a:xfrm>
            <a:prstGeom prst="line">
              <a:avLst/>
            </a:prstGeom>
            <a:noFill/>
            <a:ln w="9525">
              <a:solidFill>
                <a:schemeClr val="tx1"/>
              </a:solidFill>
              <a:round/>
              <a:headEnd/>
              <a:tailEnd type="triangle" w="med" len="med"/>
            </a:ln>
          </p:spPr>
          <p:txBody>
            <a:bodyPr lIns="91426" tIns="45718" rIns="91426" bIns="45718"/>
            <a:lstStyle/>
            <a:p>
              <a:endParaRPr lang="en-US">
                <a:latin typeface="Calibri" pitchFamily="34" charset="0"/>
              </a:endParaRPr>
            </a:p>
          </p:txBody>
        </p:sp>
        <p:sp>
          <p:nvSpPr>
            <p:cNvPr id="8207" name="Line 15"/>
            <p:cNvSpPr>
              <a:spLocks noChangeShapeType="1"/>
            </p:cNvSpPr>
            <p:nvPr/>
          </p:nvSpPr>
          <p:spPr bwMode="auto">
            <a:xfrm>
              <a:off x="7162800" y="4114800"/>
              <a:ext cx="762000" cy="228600"/>
            </a:xfrm>
            <a:prstGeom prst="line">
              <a:avLst/>
            </a:prstGeom>
            <a:noFill/>
            <a:ln w="9525">
              <a:solidFill>
                <a:schemeClr val="tx1"/>
              </a:solidFill>
              <a:round/>
              <a:headEnd/>
              <a:tailEnd type="triangle" w="med" len="med"/>
            </a:ln>
          </p:spPr>
          <p:txBody>
            <a:bodyPr lIns="91426" tIns="45718" rIns="91426" bIns="45718"/>
            <a:lstStyle/>
            <a:p>
              <a:endParaRPr lang="en-US">
                <a:latin typeface="Calibri" pitchFamily="34" charset="0"/>
              </a:endParaRPr>
            </a:p>
          </p:txBody>
        </p:sp>
        <p:sp>
          <p:nvSpPr>
            <p:cNvPr id="8208" name="Text Box 16"/>
            <p:cNvSpPr txBox="1">
              <a:spLocks noChangeArrowheads="1"/>
            </p:cNvSpPr>
            <p:nvPr/>
          </p:nvSpPr>
          <p:spPr bwMode="auto">
            <a:xfrm>
              <a:off x="7143751" y="3429000"/>
              <a:ext cx="9906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N</a:t>
              </a:r>
            </a:p>
          </p:txBody>
        </p:sp>
        <p:sp>
          <p:nvSpPr>
            <p:cNvPr id="8209" name="Text Box 17"/>
            <p:cNvSpPr txBox="1">
              <a:spLocks noChangeArrowheads="1"/>
            </p:cNvSpPr>
            <p:nvPr/>
          </p:nvSpPr>
          <p:spPr bwMode="auto">
            <a:xfrm>
              <a:off x="7143751" y="4191000"/>
              <a:ext cx="11430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E</a:t>
              </a:r>
            </a:p>
          </p:txBody>
        </p:sp>
      </p:grpSp>
      <p:grpSp>
        <p:nvGrpSpPr>
          <p:cNvPr id="4" name="Group 3"/>
          <p:cNvGrpSpPr/>
          <p:nvPr/>
        </p:nvGrpSpPr>
        <p:grpSpPr>
          <a:xfrm>
            <a:off x="7337644" y="3775072"/>
            <a:ext cx="1752600" cy="568325"/>
            <a:chOff x="6781800" y="3124200"/>
            <a:chExt cx="1752600" cy="568325"/>
          </a:xfrm>
        </p:grpSpPr>
        <p:pic>
          <p:nvPicPr>
            <p:cNvPr id="19" name="Picture 11"/>
            <p:cNvPicPr>
              <a:picLocks noChangeAspect="1" noChangeArrowheads="1"/>
            </p:cNvPicPr>
            <p:nvPr/>
          </p:nvPicPr>
          <p:blipFill>
            <a:blip r:embed="rId3" cstate="print"/>
            <a:srcRect/>
            <a:stretch>
              <a:fillRect/>
            </a:stretch>
          </p:blipFill>
          <p:spPr bwMode="auto">
            <a:xfrm>
              <a:off x="6781800" y="3124200"/>
              <a:ext cx="560388" cy="568325"/>
            </a:xfrm>
            <a:prstGeom prst="rect">
              <a:avLst/>
            </a:prstGeom>
            <a:noFill/>
            <a:ln w="9525">
              <a:noFill/>
              <a:miter lim="800000"/>
              <a:headEnd/>
              <a:tailEnd/>
            </a:ln>
          </p:spPr>
        </p:pic>
        <p:sp>
          <p:nvSpPr>
            <p:cNvPr id="20" name="Text Box 16"/>
            <p:cNvSpPr txBox="1">
              <a:spLocks noChangeArrowheads="1"/>
            </p:cNvSpPr>
            <p:nvPr/>
          </p:nvSpPr>
          <p:spPr bwMode="auto">
            <a:xfrm>
              <a:off x="7543800" y="3200400"/>
              <a:ext cx="9906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{N, E}</a:t>
              </a:r>
            </a:p>
          </p:txBody>
        </p:sp>
      </p:grpSp>
      <p:grpSp>
        <p:nvGrpSpPr>
          <p:cNvPr id="6" name="Group 5"/>
          <p:cNvGrpSpPr/>
          <p:nvPr/>
        </p:nvGrpSpPr>
        <p:grpSpPr>
          <a:xfrm>
            <a:off x="9699836" y="4079873"/>
            <a:ext cx="313044" cy="1431668"/>
            <a:chOff x="8153400" y="3048000"/>
            <a:chExt cx="313044" cy="1431667"/>
          </a:xfrm>
        </p:grpSpPr>
        <p:sp>
          <p:nvSpPr>
            <p:cNvPr id="5" name="TextBox 4"/>
            <p:cNvSpPr txBox="1"/>
            <p:nvPr/>
          </p:nvSpPr>
          <p:spPr>
            <a:xfrm>
              <a:off x="8153400" y="3048000"/>
              <a:ext cx="313044" cy="369332"/>
            </a:xfrm>
            <a:prstGeom prst="rect">
              <a:avLst/>
            </a:prstGeom>
            <a:noFill/>
          </p:spPr>
          <p:txBody>
            <a:bodyPr wrap="none" rtlCol="0">
              <a:spAutoFit/>
            </a:bodyPr>
            <a:lstStyle/>
            <a:p>
              <a:r>
                <a:rPr lang="en-US" b="1" dirty="0">
                  <a:solidFill>
                    <a:srgbClr val="0000FF"/>
                  </a:solidFill>
                </a:rPr>
                <a:t>1</a:t>
              </a:r>
            </a:p>
          </p:txBody>
        </p:sp>
        <p:sp>
          <p:nvSpPr>
            <p:cNvPr id="24" name="TextBox 23"/>
            <p:cNvSpPr txBox="1"/>
            <p:nvPr/>
          </p:nvSpPr>
          <p:spPr>
            <a:xfrm>
              <a:off x="8153400" y="4110335"/>
              <a:ext cx="313044" cy="369332"/>
            </a:xfrm>
            <a:prstGeom prst="rect">
              <a:avLst/>
            </a:prstGeom>
            <a:noFill/>
          </p:spPr>
          <p:txBody>
            <a:bodyPr wrap="none" rtlCol="0">
              <a:spAutoFit/>
            </a:bodyPr>
            <a:lstStyle/>
            <a:p>
              <a:r>
                <a:rPr lang="en-US" b="1" dirty="0">
                  <a:solidFill>
                    <a:srgbClr val="0000FF"/>
                  </a:solidFill>
                </a:rPr>
                <a:t>1</a:t>
              </a:r>
            </a:p>
          </p:txBody>
        </p:sp>
      </p:grpSp>
    </p:spTree>
    <p:extLst>
      <p:ext uri="{BB962C8B-B14F-4D97-AF65-F5344CB8AC3E}">
        <p14:creationId xmlns:p14="http://schemas.microsoft.com/office/powerpoint/2010/main" val="26532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Environment - Pacman</a:t>
            </a:r>
          </a:p>
        </p:txBody>
      </p:sp>
      <p:sp>
        <p:nvSpPr>
          <p:cNvPr id="4" name="Content Placeholder 2"/>
          <p:cNvSpPr txBox="1">
            <a:spLocks/>
          </p:cNvSpPr>
          <p:nvPr/>
        </p:nvSpPr>
        <p:spPr bwMode="auto">
          <a:xfrm>
            <a:off x="304800" y="1329927"/>
            <a:ext cx="6172200" cy="3546873"/>
          </a:xfrm>
          <a:prstGeom prst="rect">
            <a:avLst/>
          </a:prstGeom>
          <a:noFill/>
          <a:ln w="9525">
            <a:noFill/>
            <a:miter lim="800000"/>
            <a:headEnd/>
            <a:tailEnd/>
          </a:ln>
        </p:spPr>
        <p:txBody>
          <a:bodyPr vert="horz" wrap="square" lIns="91430" tIns="45718" rIns="91430" bIns="45718" numCol="1" anchor="t" anchorCtr="0" compatLnSpc="1">
            <a:prstTxWarp prst="textNoShape">
              <a:avLst/>
            </a:prstTxWarp>
          </a:bodyPr>
          <a:lstStyle>
            <a:lvl1pPr marL="342858" indent="-342858"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57" indent="-28571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58" indent="-228573"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00" indent="-228573"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43"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86"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430"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573"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718"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buNone/>
            </a:pPr>
            <a:r>
              <a:rPr lang="en-US" sz="2800" dirty="0">
                <a:solidFill>
                  <a:schemeClr val="accent1">
                    <a:lumMod val="75000"/>
                  </a:schemeClr>
                </a:solidFill>
              </a:rPr>
              <a:t>Performance measure</a:t>
            </a:r>
          </a:p>
          <a:p>
            <a:pPr lvl="1"/>
            <a:r>
              <a:rPr lang="en-US" sz="2400" dirty="0"/>
              <a:t>-1 per step; +10 food; +500 win; -500 die; +200 hit scared ghost</a:t>
            </a:r>
          </a:p>
          <a:p>
            <a:pPr marL="0" indent="0">
              <a:buNone/>
            </a:pPr>
            <a:r>
              <a:rPr lang="en-US" sz="2800" dirty="0">
                <a:solidFill>
                  <a:schemeClr val="accent1">
                    <a:lumMod val="75000"/>
                  </a:schemeClr>
                </a:solidFill>
              </a:rPr>
              <a:t>Environment</a:t>
            </a:r>
          </a:p>
          <a:p>
            <a:pPr lvl="1"/>
            <a:r>
              <a:rPr lang="en-US" sz="2400" dirty="0" err="1"/>
              <a:t>Pacman</a:t>
            </a:r>
            <a:r>
              <a:rPr lang="en-US" sz="2400" dirty="0"/>
              <a:t> dynamics (</a:t>
            </a:r>
            <a:r>
              <a:rPr lang="en-US" sz="2400" dirty="0" err="1"/>
              <a:t>incl</a:t>
            </a:r>
            <a:r>
              <a:rPr lang="en-US" sz="2400" dirty="0"/>
              <a:t> ghost behavior)</a:t>
            </a:r>
          </a:p>
          <a:p>
            <a:pPr marL="0" indent="0">
              <a:buNone/>
            </a:pPr>
            <a:r>
              <a:rPr lang="en-US" sz="2800" dirty="0">
                <a:solidFill>
                  <a:schemeClr val="accent1">
                    <a:lumMod val="75000"/>
                  </a:schemeClr>
                </a:solidFill>
              </a:rPr>
              <a:t>Actions</a:t>
            </a:r>
          </a:p>
          <a:p>
            <a:pPr lvl="1"/>
            <a:r>
              <a:rPr lang="en-US" sz="2400" dirty="0"/>
              <a:t>North, South, East, West, (Stop)</a:t>
            </a:r>
          </a:p>
          <a:p>
            <a:pPr marL="0" indent="0">
              <a:buNone/>
            </a:pPr>
            <a:r>
              <a:rPr lang="en-US" sz="2800" dirty="0">
                <a:solidFill>
                  <a:schemeClr val="accent1">
                    <a:lumMod val="75000"/>
                  </a:schemeClr>
                </a:solidFill>
              </a:rPr>
              <a:t>State</a:t>
            </a:r>
          </a:p>
          <a:p>
            <a:pPr lvl="1"/>
            <a:r>
              <a:rPr lang="en-US" sz="2400" dirty="0"/>
              <a:t>where </a:t>
            </a:r>
            <a:r>
              <a:rPr lang="en-US" sz="2400" dirty="0" err="1"/>
              <a:t>pacman</a:t>
            </a:r>
            <a:r>
              <a:rPr lang="en-US" sz="2400" dirty="0"/>
              <a:t> is </a:t>
            </a:r>
          </a:p>
          <a:p>
            <a:pPr lvl="1"/>
            <a:r>
              <a:rPr lang="en-US" sz="2400" dirty="0"/>
              <a:t>all dots? </a:t>
            </a:r>
          </a:p>
          <a:p>
            <a:pPr lvl="1"/>
            <a:r>
              <a:rPr lang="en-US" sz="2400" dirty="0"/>
              <a:t>all ghosts?</a:t>
            </a:r>
          </a:p>
        </p:txBody>
      </p:sp>
      <p:pic>
        <p:nvPicPr>
          <p:cNvPr id="5" name="Picture 1"/>
          <p:cNvPicPr>
            <a:picLocks noChangeAspect="1" noChangeArrowheads="1"/>
          </p:cNvPicPr>
          <p:nvPr/>
        </p:nvPicPr>
        <p:blipFill>
          <a:blip r:embed="rId2" cstate="print"/>
          <a:srcRect/>
          <a:stretch>
            <a:fillRect/>
          </a:stretch>
        </p:blipFill>
        <p:spPr bwMode="auto">
          <a:xfrm>
            <a:off x="6629400" y="2286000"/>
            <a:ext cx="8127935" cy="3600450"/>
          </a:xfrm>
          <a:prstGeom prst="rect">
            <a:avLst/>
          </a:prstGeom>
          <a:noFill/>
          <a:ln w="12700">
            <a:noFill/>
            <a:miter lim="800000"/>
            <a:headEnd/>
            <a:tailEnd/>
          </a:ln>
        </p:spPr>
      </p:pic>
    </p:spTree>
    <p:extLst>
      <p:ext uri="{BB962C8B-B14F-4D97-AF65-F5344CB8AC3E}">
        <p14:creationId xmlns:p14="http://schemas.microsoft.com/office/powerpoint/2010/main" val="326617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Environment – Automated Taxi</a:t>
            </a:r>
          </a:p>
        </p:txBody>
      </p:sp>
      <p:sp>
        <p:nvSpPr>
          <p:cNvPr id="6" name="Content Placeholder 2"/>
          <p:cNvSpPr>
            <a:spLocks noGrp="1"/>
          </p:cNvSpPr>
          <p:nvPr>
            <p:ph idx="1"/>
          </p:nvPr>
        </p:nvSpPr>
        <p:spPr>
          <a:xfrm>
            <a:off x="304800" y="1406127"/>
            <a:ext cx="6400800" cy="3546873"/>
          </a:xfrm>
        </p:spPr>
        <p:txBody>
          <a:bodyPr/>
          <a:lstStyle/>
          <a:p>
            <a:r>
              <a:rPr lang="en-US" dirty="0"/>
              <a:t>Performance measure</a:t>
            </a:r>
          </a:p>
          <a:p>
            <a:pPr lvl="1"/>
            <a:r>
              <a:rPr lang="en-US" dirty="0"/>
              <a:t>Income, happy customer, vehicle costs, fines, insurance premiums</a:t>
            </a:r>
          </a:p>
          <a:p>
            <a:r>
              <a:rPr lang="en-US" dirty="0"/>
              <a:t>Environment</a:t>
            </a:r>
          </a:p>
          <a:p>
            <a:pPr lvl="1"/>
            <a:r>
              <a:rPr lang="en-US" dirty="0"/>
              <a:t>US streets, other drivers, customers</a:t>
            </a:r>
          </a:p>
          <a:p>
            <a:r>
              <a:rPr lang="en-US" dirty="0"/>
              <a:t>Actions</a:t>
            </a:r>
          </a:p>
          <a:p>
            <a:pPr lvl="1"/>
            <a:r>
              <a:rPr lang="en-US" dirty="0"/>
              <a:t>Steering, brake, gas, display/speaker</a:t>
            </a:r>
          </a:p>
          <a:p>
            <a:r>
              <a:rPr lang="en-US" dirty="0"/>
              <a:t>State Information</a:t>
            </a:r>
          </a:p>
          <a:p>
            <a:pPr lvl="1"/>
            <a:r>
              <a:rPr lang="en-US" dirty="0"/>
              <a:t>Camera, radar, accelerometer, engine sensors, microphone</a:t>
            </a:r>
          </a:p>
        </p:txBody>
      </p:sp>
      <p:pic>
        <p:nvPicPr>
          <p:cNvPr id="3" name="Picture 2"/>
          <p:cNvPicPr>
            <a:picLocks noChangeAspect="1"/>
          </p:cNvPicPr>
          <p:nvPr/>
        </p:nvPicPr>
        <p:blipFill>
          <a:blip r:embed="rId2"/>
          <a:stretch>
            <a:fillRect/>
          </a:stretch>
        </p:blipFill>
        <p:spPr>
          <a:xfrm>
            <a:off x="7810500" y="1371600"/>
            <a:ext cx="3314700" cy="4596668"/>
          </a:xfrm>
          <a:prstGeom prst="rect">
            <a:avLst/>
          </a:prstGeom>
        </p:spPr>
      </p:pic>
      <p:sp>
        <p:nvSpPr>
          <p:cNvPr id="7" name="Rectangle 6"/>
          <p:cNvSpPr/>
          <p:nvPr/>
        </p:nvSpPr>
        <p:spPr>
          <a:xfrm>
            <a:off x="393031" y="6379452"/>
            <a:ext cx="9629274" cy="369332"/>
          </a:xfrm>
          <a:prstGeom prst="rect">
            <a:avLst/>
          </a:prstGeom>
        </p:spPr>
        <p:txBody>
          <a:bodyPr wrap="square">
            <a:spAutoFit/>
          </a:bodyPr>
          <a:lstStyle/>
          <a:p>
            <a:r>
              <a:rPr lang="en-US" dirty="0">
                <a:solidFill>
                  <a:schemeClr val="bg1">
                    <a:lumMod val="50000"/>
                  </a:schemeClr>
                </a:solidFill>
              </a:rPr>
              <a:t>Image: http://</a:t>
            </a:r>
            <a:r>
              <a:rPr lang="en-US" dirty="0" err="1">
                <a:solidFill>
                  <a:schemeClr val="bg1">
                    <a:lumMod val="50000"/>
                  </a:schemeClr>
                </a:solidFill>
              </a:rPr>
              <a:t>nypost.com</a:t>
            </a:r>
            <a:r>
              <a:rPr lang="en-US" dirty="0">
                <a:solidFill>
                  <a:schemeClr val="bg1">
                    <a:lumMod val="50000"/>
                  </a:schemeClr>
                </a:solidFill>
              </a:rPr>
              <a:t>/2014/06/21/how-</a:t>
            </a:r>
            <a:r>
              <a:rPr lang="en-US" dirty="0" err="1">
                <a:solidFill>
                  <a:schemeClr val="bg1">
                    <a:lumMod val="50000"/>
                  </a:schemeClr>
                </a:solidFill>
              </a:rPr>
              <a:t>google</a:t>
            </a:r>
            <a:r>
              <a:rPr lang="en-US" dirty="0">
                <a:solidFill>
                  <a:schemeClr val="bg1">
                    <a:lumMod val="50000"/>
                  </a:schemeClr>
                </a:solidFill>
              </a:rPr>
              <a:t>-might-put-taxi-drivers-out-of-business/</a:t>
            </a:r>
          </a:p>
        </p:txBody>
      </p:sp>
    </p:spTree>
    <p:extLst>
      <p:ext uri="{BB962C8B-B14F-4D97-AF65-F5344CB8AC3E}">
        <p14:creationId xmlns:p14="http://schemas.microsoft.com/office/powerpoint/2010/main" val="28526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913070" cy="2039539"/>
          </a:xfrm>
        </p:spPr>
        <p:txBody>
          <a:bodyPr/>
          <a:lstStyle/>
          <a:p>
            <a:r>
              <a:rPr lang="en-US" dirty="0"/>
              <a:t>Website: </a:t>
            </a:r>
            <a:r>
              <a:rPr lang="en-US" dirty="0" err="1"/>
              <a:t>www.cs.cmu.edu</a:t>
            </a:r>
            <a:r>
              <a:rPr lang="en-US" dirty="0"/>
              <a:t>/~15281</a:t>
            </a:r>
          </a:p>
          <a:p>
            <a:endParaRPr lang="en-US" sz="2000" dirty="0"/>
          </a:p>
          <a:p>
            <a:r>
              <a:rPr lang="en-US" dirty="0"/>
              <a:t>Canvas: </a:t>
            </a:r>
            <a:r>
              <a:rPr lang="en-US" dirty="0">
                <a:hlinkClick r:id="rId2"/>
              </a:rPr>
              <a:t>canvas.cmu.edu</a:t>
            </a:r>
            <a:endParaRPr lang="en-US" dirty="0"/>
          </a:p>
          <a:p>
            <a:endParaRPr lang="en-US" sz="2000" dirty="0"/>
          </a:p>
          <a:p>
            <a:r>
              <a:rPr lang="en-US" dirty="0"/>
              <a:t>Gradescope: </a:t>
            </a:r>
            <a:r>
              <a:rPr lang="en-US" dirty="0">
                <a:hlinkClick r:id="rId3"/>
              </a:rPr>
              <a:t>gradescope.com</a:t>
            </a:r>
            <a:endParaRPr lang="en-US" dirty="0"/>
          </a:p>
          <a:p>
            <a:endParaRPr lang="en-US" sz="2000" dirty="0"/>
          </a:p>
          <a:p>
            <a:r>
              <a:rPr lang="en-US" dirty="0"/>
              <a:t>Communication: </a:t>
            </a:r>
            <a:r>
              <a:rPr lang="en-US" dirty="0">
                <a:hlinkClick r:id="rId4"/>
              </a:rPr>
              <a:t>www.piazza.com/cmu/spring2023/15281</a:t>
            </a:r>
            <a:r>
              <a:rPr lang="en-US" dirty="0"/>
              <a:t> </a:t>
            </a:r>
          </a:p>
          <a:p>
            <a:r>
              <a:rPr lang="en-US" dirty="0"/>
              <a:t>(password AIRPS-S23)</a:t>
            </a:r>
          </a:p>
          <a:p>
            <a:endParaRPr lang="en-US" dirty="0"/>
          </a:p>
          <a:p>
            <a:r>
              <a:rPr lang="en-US" dirty="0"/>
              <a:t>E-mail: </a:t>
            </a:r>
            <a:r>
              <a:rPr lang="en-US" dirty="0">
                <a:hlinkClick r:id="rId5"/>
              </a:rPr>
              <a:t>srosenth@andrew.cmu.edu</a:t>
            </a:r>
            <a:r>
              <a:rPr lang="en-US" dirty="0"/>
              <a:t> </a:t>
            </a:r>
          </a:p>
          <a:p>
            <a:endParaRPr lang="en-US" sz="2000" dirty="0"/>
          </a:p>
          <a:p>
            <a:r>
              <a:rPr lang="en-US" dirty="0"/>
              <a:t>Prerequisites/Corequisites/Course Scope</a:t>
            </a:r>
          </a:p>
          <a:p>
            <a:endParaRPr lang="en-US" dirty="0"/>
          </a:p>
        </p:txBody>
      </p:sp>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8234"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145" b="44402"/>
          <a:stretch/>
        </p:blipFill>
        <p:spPr bwMode="auto">
          <a:xfrm>
            <a:off x="5460178" y="2907598"/>
            <a:ext cx="3240595" cy="5214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E9F06B-987D-CEF4-B641-F78287C60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3808" y="3978030"/>
            <a:ext cx="1368678" cy="521401"/>
          </a:xfrm>
          <a:prstGeom prst="rect">
            <a:avLst/>
          </a:prstGeom>
        </p:spPr>
      </p:pic>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 Types</a:t>
            </a:r>
          </a:p>
        </p:txBody>
      </p:sp>
      <p:graphicFrame>
        <p:nvGraphicFramePr>
          <p:cNvPr id="4" name="Content Placeholder 3"/>
          <p:cNvGraphicFramePr>
            <a:graphicFrameLocks/>
          </p:cNvGraphicFramePr>
          <p:nvPr/>
        </p:nvGraphicFramePr>
        <p:xfrm>
          <a:off x="457200" y="1524000"/>
          <a:ext cx="10896600" cy="4475695"/>
        </p:xfrm>
        <a:graphic>
          <a:graphicData uri="http://schemas.openxmlformats.org/drawingml/2006/table">
            <a:tbl>
              <a:tblPr firstRow="1" bandRow="1">
                <a:tableStyleId>{69012ECD-51FC-41F1-AA8D-1B2483CD663E}</a:tableStyleId>
              </a:tblPr>
              <a:tblGrid>
                <a:gridCol w="5334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685800">
                <a:tc>
                  <a:txBody>
                    <a:bodyPr/>
                    <a:lstStyle/>
                    <a:p>
                      <a:endParaRPr lang="en-US" sz="3200" b="0" dirty="0">
                        <a:latin typeface="Calibri"/>
                        <a:cs typeface="Calibri"/>
                      </a:endParaRPr>
                    </a:p>
                  </a:txBody>
                  <a:tcPr/>
                </a:tc>
                <a:tc>
                  <a:txBody>
                    <a:bodyPr/>
                    <a:lstStyle/>
                    <a:p>
                      <a:pPr algn="ctr"/>
                      <a:r>
                        <a:rPr lang="en-US" sz="3200" dirty="0" err="1"/>
                        <a:t>Pacman</a:t>
                      </a:r>
                      <a:endParaRPr lang="en-US" sz="3200" b="0" dirty="0">
                        <a:solidFill>
                          <a:schemeClr val="bg1"/>
                        </a:solidFill>
                        <a:latin typeface="Calibri"/>
                        <a:cs typeface="Calibri"/>
                      </a:endParaRPr>
                    </a:p>
                  </a:txBody>
                  <a:tcPr/>
                </a:tc>
                <a:tc>
                  <a:txBody>
                    <a:bodyPr/>
                    <a:lstStyle/>
                    <a:p>
                      <a:pPr algn="ctr"/>
                      <a:r>
                        <a:rPr lang="en-US" sz="3200" dirty="0"/>
                        <a:t>Taxi</a:t>
                      </a:r>
                      <a:endParaRPr lang="en-US" sz="3200" b="0" dirty="0">
                        <a:solidFill>
                          <a:schemeClr val="bg1"/>
                        </a:solidFill>
                        <a:latin typeface="Calibri"/>
                        <a:cs typeface="Calibri"/>
                      </a:endParaRPr>
                    </a:p>
                  </a:txBody>
                  <a:tcPr/>
                </a:tc>
                <a:extLst>
                  <a:ext uri="{0D108BD9-81ED-4DB2-BD59-A6C34878D82A}">
                    <a16:rowId xmlns:a16="http://schemas.microsoft.com/office/drawing/2014/main" val="10000"/>
                  </a:ext>
                </a:extLst>
              </a:tr>
              <a:tr h="757979">
                <a:tc>
                  <a:txBody>
                    <a:bodyPr/>
                    <a:lstStyle/>
                    <a:p>
                      <a:r>
                        <a:rPr lang="en-US" sz="3200" dirty="0"/>
                        <a:t>Fully or partially</a:t>
                      </a:r>
                      <a:r>
                        <a:rPr lang="en-US" sz="3200" baseline="0" dirty="0"/>
                        <a:t> observable</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1"/>
                  </a:ext>
                </a:extLst>
              </a:tr>
              <a:tr h="757979">
                <a:tc>
                  <a:txBody>
                    <a:bodyPr/>
                    <a:lstStyle/>
                    <a:p>
                      <a:r>
                        <a:rPr lang="en-US" sz="3200" baseline="0" dirty="0"/>
                        <a:t>Single agent or multi-agent</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2"/>
                  </a:ext>
                </a:extLst>
              </a:tr>
              <a:tr h="757979">
                <a:tc>
                  <a:txBody>
                    <a:bodyPr/>
                    <a:lstStyle/>
                    <a:p>
                      <a:r>
                        <a:rPr lang="en-US" sz="3200" baseline="0" dirty="0"/>
                        <a:t>Deterministic or stochastic</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3"/>
                  </a:ext>
                </a:extLst>
              </a:tr>
              <a:tr h="757979">
                <a:tc>
                  <a:txBody>
                    <a:bodyPr/>
                    <a:lstStyle/>
                    <a:p>
                      <a:r>
                        <a:rPr lang="en-US" sz="3200" baseline="0" dirty="0"/>
                        <a:t>Static or dynamic</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4"/>
                  </a:ext>
                </a:extLst>
              </a:tr>
              <a:tr h="757979">
                <a:tc>
                  <a:txBody>
                    <a:bodyPr/>
                    <a:lstStyle/>
                    <a:p>
                      <a:r>
                        <a:rPr lang="en-US" sz="3200" baseline="0" dirty="0"/>
                        <a:t>Discrete or continuous</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51901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62000" y="3505200"/>
            <a:ext cx="10668000" cy="3048000"/>
          </a:xfrm>
          <a:prstGeom prst="roundRect">
            <a:avLst/>
          </a:prstGeom>
          <a:solidFill>
            <a:srgbClr val="D5DFFF">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anchor="ctr"/>
          <a:lstStyle/>
          <a:p>
            <a:pPr algn="ctr">
              <a:defRPr/>
            </a:pPr>
            <a:endParaRPr lang="en-US">
              <a:latin typeface="Calibri" pitchFamily="34" charset="0"/>
            </a:endParaRPr>
          </a:p>
        </p:txBody>
      </p:sp>
      <p:sp>
        <p:nvSpPr>
          <p:cNvPr id="11" name="Rounded Rectangle 10"/>
          <p:cNvSpPr/>
          <p:nvPr/>
        </p:nvSpPr>
        <p:spPr>
          <a:xfrm>
            <a:off x="762008" y="1273184"/>
            <a:ext cx="10668001" cy="2003425"/>
          </a:xfrm>
          <a:prstGeom prst="roundRect">
            <a:avLst/>
          </a:prstGeom>
          <a:solidFill>
            <a:srgbClr val="D5DFFF">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anchor="ctr"/>
          <a:lstStyle/>
          <a:p>
            <a:pPr algn="ctr">
              <a:defRPr/>
            </a:pPr>
            <a:endParaRPr lang="en-US">
              <a:latin typeface="Calibri" pitchFamily="34" charset="0"/>
            </a:endParaRPr>
          </a:p>
        </p:txBody>
      </p:sp>
      <p:sp>
        <p:nvSpPr>
          <p:cNvPr id="10243" name="Title 1"/>
          <p:cNvSpPr>
            <a:spLocks noGrp="1"/>
          </p:cNvSpPr>
          <p:nvPr>
            <p:ph type="title"/>
          </p:nvPr>
        </p:nvSpPr>
        <p:spPr/>
        <p:txBody>
          <a:bodyPr/>
          <a:lstStyle/>
          <a:p>
            <a:r>
              <a:rPr lang="en-US"/>
              <a:t>What’s in a State Space?</a:t>
            </a:r>
          </a:p>
        </p:txBody>
      </p:sp>
      <p:sp>
        <p:nvSpPr>
          <p:cNvPr id="8" name="Content Placeholder 7"/>
          <p:cNvSpPr>
            <a:spLocks noGrp="1"/>
          </p:cNvSpPr>
          <p:nvPr>
            <p:ph sz="half" idx="1"/>
          </p:nvPr>
        </p:nvSpPr>
        <p:spPr>
          <a:xfrm>
            <a:off x="1371600" y="4086225"/>
            <a:ext cx="4648200" cy="2413000"/>
          </a:xfrm>
        </p:spPr>
        <p:txBody>
          <a:bodyPr/>
          <a:lstStyle/>
          <a:p>
            <a:r>
              <a:rPr lang="en-US" sz="2400" dirty="0"/>
              <a:t>Problem: </a:t>
            </a:r>
            <a:r>
              <a:rPr lang="en-US" sz="2400" dirty="0" err="1"/>
              <a:t>Pathing</a:t>
            </a:r>
            <a:endParaRPr lang="en-US" sz="2400" dirty="0"/>
          </a:p>
          <a:p>
            <a:pPr lvl="1"/>
            <a:r>
              <a:rPr lang="en-US" sz="2000" dirty="0"/>
              <a:t>State representation: (</a:t>
            </a:r>
            <a:r>
              <a:rPr lang="en-US" sz="2000" dirty="0" err="1"/>
              <a:t>x,y</a:t>
            </a:r>
            <a:r>
              <a:rPr lang="en-US" sz="2000" dirty="0"/>
              <a:t>) location</a:t>
            </a:r>
          </a:p>
          <a:p>
            <a:pPr lvl="1"/>
            <a:r>
              <a:rPr lang="en-US" sz="2000" dirty="0"/>
              <a:t>Actions: NSEW</a:t>
            </a:r>
          </a:p>
          <a:p>
            <a:pPr lvl="1"/>
            <a:r>
              <a:rPr lang="en-US" sz="2000" dirty="0"/>
              <a:t>Transition model: update location</a:t>
            </a:r>
          </a:p>
          <a:p>
            <a:pPr lvl="1"/>
            <a:r>
              <a:rPr lang="en-US" sz="2000" dirty="0"/>
              <a:t>Goal test: is (</a:t>
            </a:r>
            <a:r>
              <a:rPr lang="en-US" sz="2000" dirty="0" err="1"/>
              <a:t>x,y</a:t>
            </a:r>
            <a:r>
              <a:rPr lang="en-US" sz="2000" dirty="0"/>
              <a:t>)=END</a:t>
            </a:r>
          </a:p>
        </p:txBody>
      </p:sp>
      <p:sp>
        <p:nvSpPr>
          <p:cNvPr id="9" name="Content Placeholder 8"/>
          <p:cNvSpPr>
            <a:spLocks noGrp="1"/>
          </p:cNvSpPr>
          <p:nvPr>
            <p:ph sz="half" idx="2"/>
          </p:nvPr>
        </p:nvSpPr>
        <p:spPr>
          <a:xfrm>
            <a:off x="6096000" y="4094173"/>
            <a:ext cx="5257800" cy="2405063"/>
          </a:xfrm>
        </p:spPr>
        <p:txBody>
          <a:bodyPr/>
          <a:lstStyle/>
          <a:p>
            <a:r>
              <a:rPr lang="en-US" sz="2400" dirty="0"/>
              <a:t>Problem: Eat-All-Dots</a:t>
            </a:r>
          </a:p>
          <a:p>
            <a:pPr lvl="1"/>
            <a:r>
              <a:rPr lang="en-US" sz="2000" dirty="0"/>
              <a:t>State representation: {(</a:t>
            </a:r>
            <a:r>
              <a:rPr lang="en-US" sz="2000" dirty="0" err="1"/>
              <a:t>x,y</a:t>
            </a:r>
            <a:r>
              <a:rPr lang="en-US" sz="2000" dirty="0"/>
              <a:t>), dot </a:t>
            </a:r>
            <a:r>
              <a:rPr lang="en-US" sz="2000" dirty="0" err="1"/>
              <a:t>booleans</a:t>
            </a:r>
            <a:r>
              <a:rPr lang="en-US" sz="2000" dirty="0"/>
              <a:t>}</a:t>
            </a:r>
          </a:p>
          <a:p>
            <a:pPr lvl="1"/>
            <a:r>
              <a:rPr lang="en-US" sz="2000" dirty="0"/>
              <a:t>Actions: NSEW</a:t>
            </a:r>
          </a:p>
          <a:p>
            <a:pPr lvl="1"/>
            <a:r>
              <a:rPr lang="en-US" sz="2000" dirty="0"/>
              <a:t>Transition model: update location and possibly a dot </a:t>
            </a:r>
            <a:r>
              <a:rPr lang="en-US" sz="2000" dirty="0" err="1"/>
              <a:t>boolean</a:t>
            </a:r>
            <a:endParaRPr lang="en-US" sz="2000" dirty="0"/>
          </a:p>
          <a:p>
            <a:pPr lvl="1"/>
            <a:r>
              <a:rPr lang="en-US" sz="2000" dirty="0"/>
              <a:t>Goal test: dots all false</a:t>
            </a:r>
          </a:p>
        </p:txBody>
      </p:sp>
      <p:sp>
        <p:nvSpPr>
          <p:cNvPr id="10247" name="TextBox 4"/>
          <p:cNvSpPr txBox="1">
            <a:spLocks noChangeArrowheads="1"/>
          </p:cNvSpPr>
          <p:nvPr/>
        </p:nvSpPr>
        <p:spPr bwMode="auto">
          <a:xfrm>
            <a:off x="1219201" y="1352497"/>
            <a:ext cx="9753600" cy="400107"/>
          </a:xfrm>
          <a:prstGeom prst="rect">
            <a:avLst/>
          </a:prstGeom>
          <a:noFill/>
          <a:ln w="9525">
            <a:noFill/>
            <a:miter lim="800000"/>
            <a:headEnd/>
            <a:tailEnd/>
          </a:ln>
        </p:spPr>
        <p:txBody>
          <a:bodyPr wrap="square" lIns="91424" tIns="45718" rIns="91424" bIns="45718">
            <a:spAutoFit/>
          </a:bodyPr>
          <a:lstStyle/>
          <a:p>
            <a:pPr algn="ctr"/>
            <a:r>
              <a:rPr lang="en-US" sz="2000" dirty="0">
                <a:latin typeface="Calibri" pitchFamily="34" charset="0"/>
              </a:rPr>
              <a:t>The </a:t>
            </a:r>
            <a:r>
              <a:rPr lang="en-US" sz="2000" dirty="0">
                <a:solidFill>
                  <a:srgbClr val="FF0000"/>
                </a:solidFill>
                <a:latin typeface="Calibri" pitchFamily="34" charset="0"/>
              </a:rPr>
              <a:t>real world state</a:t>
            </a:r>
            <a:r>
              <a:rPr lang="en-US" sz="2000" dirty="0">
                <a:latin typeface="Calibri" pitchFamily="34" charset="0"/>
              </a:rPr>
              <a:t> includes every last detail of the environment</a:t>
            </a:r>
          </a:p>
        </p:txBody>
      </p:sp>
      <p:sp>
        <p:nvSpPr>
          <p:cNvPr id="10" name="TextBox 9"/>
          <p:cNvSpPr txBox="1">
            <a:spLocks noChangeArrowheads="1"/>
          </p:cNvSpPr>
          <p:nvPr/>
        </p:nvSpPr>
        <p:spPr bwMode="auto">
          <a:xfrm>
            <a:off x="1" y="3579814"/>
            <a:ext cx="12192000" cy="400107"/>
          </a:xfrm>
          <a:prstGeom prst="rect">
            <a:avLst/>
          </a:prstGeom>
          <a:noFill/>
          <a:ln w="9525">
            <a:noFill/>
            <a:miter lim="800000"/>
            <a:headEnd/>
            <a:tailEnd/>
          </a:ln>
        </p:spPr>
        <p:txBody>
          <a:bodyPr wrap="square" lIns="91424" tIns="45718" rIns="91424" bIns="45718">
            <a:spAutoFit/>
          </a:bodyPr>
          <a:lstStyle/>
          <a:p>
            <a:pPr algn="ctr"/>
            <a:r>
              <a:rPr lang="en-US" sz="2000" dirty="0">
                <a:latin typeface="Calibri" pitchFamily="34" charset="0"/>
              </a:rPr>
              <a:t>A </a:t>
            </a:r>
            <a:r>
              <a:rPr lang="en-US" sz="2000" dirty="0">
                <a:solidFill>
                  <a:srgbClr val="FF0000"/>
                </a:solidFill>
                <a:latin typeface="Calibri" pitchFamily="34" charset="0"/>
              </a:rPr>
              <a:t>state</a:t>
            </a:r>
            <a:r>
              <a:rPr lang="en-US" sz="2000" dirty="0">
                <a:latin typeface="Calibri" pitchFamily="34" charset="0"/>
              </a:rPr>
              <a:t> (for AI) abstracts away details not needed to solve the problem</a:t>
            </a:r>
          </a:p>
        </p:txBody>
      </p:sp>
      <p:pic>
        <p:nvPicPr>
          <p:cNvPr id="16" name="Picture 2"/>
          <p:cNvPicPr>
            <a:picLocks noChangeAspect="1" noChangeArrowheads="1"/>
          </p:cNvPicPr>
          <p:nvPr/>
        </p:nvPicPr>
        <p:blipFill>
          <a:blip r:embed="rId3" cstate="print"/>
          <a:srcRect/>
          <a:stretch>
            <a:fillRect/>
          </a:stretch>
        </p:blipFill>
        <p:spPr bwMode="auto">
          <a:xfrm>
            <a:off x="3657600" y="1752605"/>
            <a:ext cx="4953000" cy="1397697"/>
          </a:xfrm>
          <a:prstGeom prst="rect">
            <a:avLst/>
          </a:prstGeom>
          <a:noFill/>
          <a:ln w="9525">
            <a:noFill/>
            <a:miter lim="800000"/>
            <a:headEnd/>
            <a:tailEnd/>
          </a:ln>
        </p:spPr>
      </p:pic>
    </p:spTree>
    <p:extLst>
      <p:ext uri="{BB962C8B-B14F-4D97-AF65-F5344CB8AC3E}">
        <p14:creationId xmlns:p14="http://schemas.microsoft.com/office/powerpoint/2010/main" val="36367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uiExpand="1" build="p"/>
      <p:bldP spid="9" grpId="0" uiExpand="1" build="p"/>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t>State Space Sizes?</a:t>
            </a:r>
          </a:p>
        </p:txBody>
      </p:sp>
      <p:sp>
        <p:nvSpPr>
          <p:cNvPr id="11267" name="Content Placeholder 2"/>
          <p:cNvSpPr>
            <a:spLocks noGrp="1"/>
          </p:cNvSpPr>
          <p:nvPr>
            <p:ph idx="1"/>
          </p:nvPr>
        </p:nvSpPr>
        <p:spPr>
          <a:xfrm>
            <a:off x="609603" y="1270167"/>
            <a:ext cx="6761744" cy="4525963"/>
          </a:xfrm>
        </p:spPr>
        <p:txBody>
          <a:bodyPr/>
          <a:lstStyle/>
          <a:p>
            <a:r>
              <a:rPr lang="en-US" dirty="0"/>
              <a:t>World state:</a:t>
            </a:r>
          </a:p>
          <a:p>
            <a:pPr lvl="1"/>
            <a:r>
              <a:rPr lang="en-US" dirty="0"/>
              <a:t>Agent positions: 120</a:t>
            </a:r>
          </a:p>
          <a:p>
            <a:pPr lvl="1"/>
            <a:r>
              <a:rPr lang="en-US" dirty="0"/>
              <a:t>Food count: 30</a:t>
            </a:r>
          </a:p>
          <a:p>
            <a:pPr lvl="1"/>
            <a:r>
              <a:rPr lang="en-US" dirty="0"/>
              <a:t>Ghost positions: 12</a:t>
            </a:r>
          </a:p>
          <a:p>
            <a:pPr lvl="1"/>
            <a:r>
              <a:rPr lang="en-US" dirty="0"/>
              <a:t>Agent facing: NSEW</a:t>
            </a:r>
            <a:br>
              <a:rPr lang="en-US" dirty="0"/>
            </a:br>
            <a:endParaRPr lang="en-US" dirty="0"/>
          </a:p>
          <a:p>
            <a:r>
              <a:rPr lang="en-US" dirty="0"/>
              <a:t>How many</a:t>
            </a:r>
          </a:p>
          <a:p>
            <a:pPr lvl="1"/>
            <a:r>
              <a:rPr lang="en-US" dirty="0"/>
              <a:t>World states?</a:t>
            </a:r>
          </a:p>
          <a:p>
            <a:pPr lvl="1">
              <a:buFont typeface="Wingdings" pitchFamily="2" charset="2"/>
              <a:buNone/>
            </a:pPr>
            <a:r>
              <a:rPr lang="en-US" dirty="0"/>
              <a:t>	120x(2</a:t>
            </a:r>
            <a:r>
              <a:rPr lang="en-US" baseline="30000" dirty="0"/>
              <a:t>30</a:t>
            </a:r>
            <a:r>
              <a:rPr lang="en-US" dirty="0"/>
              <a:t>)x(12</a:t>
            </a:r>
            <a:r>
              <a:rPr lang="en-US" baseline="30000" dirty="0"/>
              <a:t>2</a:t>
            </a:r>
            <a:r>
              <a:rPr lang="en-US" dirty="0"/>
              <a:t>)x4</a:t>
            </a:r>
          </a:p>
          <a:p>
            <a:pPr lvl="1"/>
            <a:r>
              <a:rPr lang="en-US" dirty="0"/>
              <a:t>States for </a:t>
            </a:r>
            <a:r>
              <a:rPr lang="en-US" dirty="0" err="1"/>
              <a:t>pathing</a:t>
            </a:r>
            <a:r>
              <a:rPr lang="en-US" dirty="0"/>
              <a:t>?</a:t>
            </a:r>
          </a:p>
          <a:p>
            <a:pPr lvl="1">
              <a:buFont typeface="Wingdings" pitchFamily="2" charset="2"/>
              <a:buNone/>
            </a:pPr>
            <a:r>
              <a:rPr lang="en-US" dirty="0"/>
              <a:t>	120</a:t>
            </a:r>
          </a:p>
          <a:p>
            <a:pPr lvl="1"/>
            <a:r>
              <a:rPr lang="en-US" dirty="0"/>
              <a:t>States for eat-all-dots?</a:t>
            </a:r>
          </a:p>
          <a:p>
            <a:pPr lvl="1">
              <a:buFont typeface="Wingdings" pitchFamily="2" charset="2"/>
              <a:buNone/>
            </a:pPr>
            <a:r>
              <a:rPr lang="en-US" dirty="0"/>
              <a:t>	120x(2</a:t>
            </a:r>
            <a:r>
              <a:rPr lang="en-US" baseline="30000" dirty="0"/>
              <a:t>30</a:t>
            </a:r>
            <a:r>
              <a:rPr lang="en-US" dirty="0"/>
              <a:t>)</a:t>
            </a:r>
          </a:p>
          <a:p>
            <a:pPr lvl="1">
              <a:buFont typeface="Wingdings" pitchFamily="2" charset="2"/>
              <a:buNone/>
            </a:pPr>
            <a:endParaRPr lang="en-US" dirty="0"/>
          </a:p>
        </p:txBody>
      </p:sp>
      <p:pic>
        <p:nvPicPr>
          <p:cNvPr id="11268" name="Picture 3" descr="Z:\Shared with PC\boxSearch.png"/>
          <p:cNvPicPr>
            <a:picLocks noChangeAspect="1" noChangeArrowheads="1"/>
          </p:cNvPicPr>
          <p:nvPr/>
        </p:nvPicPr>
        <p:blipFill>
          <a:blip r:embed="rId3" cstate="print"/>
          <a:srcRect/>
          <a:stretch>
            <a:fillRect/>
          </a:stretch>
        </p:blipFill>
        <p:spPr bwMode="auto">
          <a:xfrm>
            <a:off x="6553203" y="1905001"/>
            <a:ext cx="4030663" cy="4097339"/>
          </a:xfrm>
          <a:prstGeom prst="rect">
            <a:avLst/>
          </a:prstGeom>
          <a:noFill/>
          <a:ln w="9525">
            <a:noFill/>
            <a:miter lim="800000"/>
            <a:headEnd/>
            <a:tailEnd/>
          </a:ln>
        </p:spPr>
      </p:pic>
    </p:spTree>
    <p:extLst>
      <p:ext uri="{BB962C8B-B14F-4D97-AF65-F5344CB8AC3E}">
        <p14:creationId xmlns:p14="http://schemas.microsoft.com/office/powerpoint/2010/main" val="286896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Passage</a:t>
            </a:r>
          </a:p>
        </p:txBody>
      </p:sp>
      <p:sp>
        <p:nvSpPr>
          <p:cNvPr id="3" name="Content Placeholder 2"/>
          <p:cNvSpPr>
            <a:spLocks noGrp="1"/>
          </p:cNvSpPr>
          <p:nvPr>
            <p:ph idx="1"/>
          </p:nvPr>
        </p:nvSpPr>
        <p:spPr>
          <a:xfrm>
            <a:off x="406400" y="5029200"/>
            <a:ext cx="11379200" cy="1524000"/>
          </a:xfrm>
        </p:spPr>
        <p:txBody>
          <a:bodyPr/>
          <a:lstStyle/>
          <a:p>
            <a:r>
              <a:rPr lang="en-US" sz="2800" dirty="0"/>
              <a:t>Problem: eat all dots while keeping the ghosts </a:t>
            </a:r>
            <a:r>
              <a:rPr lang="en-US" sz="2800" dirty="0" err="1"/>
              <a:t>perma</a:t>
            </a:r>
            <a:r>
              <a:rPr lang="en-US" sz="2800" dirty="0"/>
              <a:t>-scared</a:t>
            </a:r>
          </a:p>
          <a:p>
            <a:r>
              <a:rPr lang="en-US" sz="2800" dirty="0"/>
              <a:t>What does the state representation have to specify?</a:t>
            </a:r>
          </a:p>
          <a:p>
            <a:pPr lvl="1"/>
            <a:r>
              <a:rPr lang="en-US" sz="2400" dirty="0"/>
              <a:t>(agent position, dot </a:t>
            </a:r>
            <a:r>
              <a:rPr lang="en-US" sz="2400" dirty="0" err="1"/>
              <a:t>booleans</a:t>
            </a:r>
            <a:r>
              <a:rPr lang="en-US" sz="2400" dirty="0"/>
              <a:t>, power pellet </a:t>
            </a:r>
            <a:r>
              <a:rPr lang="en-US" sz="2400" dirty="0" err="1"/>
              <a:t>booleans</a:t>
            </a:r>
            <a:r>
              <a:rPr lang="en-US" sz="2400" dirty="0"/>
              <a:t>, remaining scared time)</a:t>
            </a:r>
          </a:p>
        </p:txBody>
      </p:sp>
      <p:pic>
        <p:nvPicPr>
          <p:cNvPr id="20482" name="Picture 2"/>
          <p:cNvPicPr>
            <a:picLocks noChangeAspect="1" noChangeArrowheads="1"/>
          </p:cNvPicPr>
          <p:nvPr/>
        </p:nvPicPr>
        <p:blipFill>
          <a:blip r:embed="rId2" cstate="print"/>
          <a:srcRect/>
          <a:stretch>
            <a:fillRect/>
          </a:stretch>
        </p:blipFill>
        <p:spPr bwMode="auto">
          <a:xfrm>
            <a:off x="171453" y="1371601"/>
            <a:ext cx="11847513" cy="3343275"/>
          </a:xfrm>
          <a:prstGeom prst="rect">
            <a:avLst/>
          </a:prstGeom>
          <a:noFill/>
          <a:ln w="9525">
            <a:noFill/>
            <a:miter lim="800000"/>
            <a:headEnd/>
            <a:tailEnd/>
          </a:ln>
        </p:spPr>
      </p:pic>
    </p:spTree>
    <p:extLst>
      <p:ext uri="{BB962C8B-B14F-4D97-AF65-F5344CB8AC3E}">
        <p14:creationId xmlns:p14="http://schemas.microsoft.com/office/powerpoint/2010/main" val="218332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and state,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extLst>
      <p:ext uri="{BB962C8B-B14F-4D97-AF65-F5344CB8AC3E}">
        <p14:creationId xmlns:p14="http://schemas.microsoft.com/office/powerpoint/2010/main" val="391769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27653">
                                            <p:txEl>
                                              <p:pRg st="3" end="3"/>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2765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CE87-DA59-5B81-DBD2-3BA619A6D6D4}"/>
              </a:ext>
            </a:extLst>
          </p:cNvPr>
          <p:cNvSpPr>
            <a:spLocks noGrp="1"/>
          </p:cNvSpPr>
          <p:nvPr>
            <p:ph type="title"/>
          </p:nvPr>
        </p:nvSpPr>
        <p:spPr/>
        <p:txBody>
          <a:bodyPr/>
          <a:lstStyle/>
          <a:p>
            <a:r>
              <a:rPr lang="en-US" dirty="0"/>
              <a:t>In-Class Activity Part 2</a:t>
            </a:r>
          </a:p>
        </p:txBody>
      </p:sp>
      <p:sp>
        <p:nvSpPr>
          <p:cNvPr id="3" name="Content Placeholder 2">
            <a:extLst>
              <a:ext uri="{FF2B5EF4-FFF2-40B4-BE49-F238E27FC236}">
                <a16:creationId xmlns:a16="http://schemas.microsoft.com/office/drawing/2014/main" id="{128DD7D4-0C73-3A43-842F-DB6A91D40E92}"/>
              </a:ext>
            </a:extLst>
          </p:cNvPr>
          <p:cNvSpPr>
            <a:spLocks noGrp="1"/>
          </p:cNvSpPr>
          <p:nvPr>
            <p:ph idx="1"/>
          </p:nvPr>
        </p:nvSpPr>
        <p:spPr/>
        <p:txBody>
          <a:bodyPr/>
          <a:lstStyle/>
          <a:p>
            <a:endParaRPr lang="en-US" dirty="0"/>
          </a:p>
          <a:p>
            <a:r>
              <a:rPr lang="en-US" dirty="0"/>
              <a:t>Answer Poll Question at the end…</a:t>
            </a:r>
          </a:p>
        </p:txBody>
      </p:sp>
    </p:spTree>
    <p:extLst>
      <p:ext uri="{BB962C8B-B14F-4D97-AF65-F5344CB8AC3E}">
        <p14:creationId xmlns:p14="http://schemas.microsoft.com/office/powerpoint/2010/main" val="382296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A33C-AB68-F048-9595-4136FD959190}"/>
              </a:ext>
            </a:extLst>
          </p:cNvPr>
          <p:cNvSpPr>
            <a:spLocks noGrp="1"/>
          </p:cNvSpPr>
          <p:nvPr>
            <p:ph type="title"/>
          </p:nvPr>
        </p:nvSpPr>
        <p:spPr/>
        <p:txBody>
          <a:bodyPr/>
          <a:lstStyle/>
          <a:p>
            <a:r>
              <a:rPr lang="en-US" dirty="0"/>
              <a:t>Take some candy on the way out!</a:t>
            </a:r>
            <a:br>
              <a:rPr lang="en-US" dirty="0"/>
            </a:br>
            <a:r>
              <a:rPr lang="en-US" dirty="0"/>
              <a:t>Return the bag of discs!</a:t>
            </a:r>
          </a:p>
        </p:txBody>
      </p:sp>
      <p:sp>
        <p:nvSpPr>
          <p:cNvPr id="3" name="Content Placeholder 2">
            <a:extLst>
              <a:ext uri="{FF2B5EF4-FFF2-40B4-BE49-F238E27FC236}">
                <a16:creationId xmlns:a16="http://schemas.microsoft.com/office/drawing/2014/main" id="{4323E3AF-F603-9F43-8114-3DFBC1BC4308}"/>
              </a:ext>
            </a:extLst>
          </p:cNvPr>
          <p:cNvSpPr>
            <a:spLocks noGrp="1"/>
          </p:cNvSpPr>
          <p:nvPr>
            <p:ph idx="1"/>
          </p:nvPr>
        </p:nvSpPr>
        <p:spPr>
          <a:xfrm>
            <a:off x="552099" y="1113178"/>
            <a:ext cx="10515600" cy="4401797"/>
          </a:xfrm>
        </p:spPr>
        <p:txBody>
          <a:bodyPr/>
          <a:lstStyle/>
          <a:p>
            <a:endParaRPr lang="en-US" dirty="0"/>
          </a:p>
          <a:p>
            <a:r>
              <a:rPr lang="en-US" dirty="0"/>
              <a:t>Summary:</a:t>
            </a:r>
          </a:p>
          <a:p>
            <a:r>
              <a:rPr lang="en-US" dirty="0"/>
              <a:t> - An agent perceives the world and acts in it</a:t>
            </a:r>
          </a:p>
          <a:p>
            <a:r>
              <a:rPr lang="en-US" dirty="0"/>
              <a:t> - PEAS framework for task environments</a:t>
            </a:r>
          </a:p>
          <a:p>
            <a:r>
              <a:rPr lang="en-US" dirty="0"/>
              <a:t> - Environment types</a:t>
            </a:r>
          </a:p>
          <a:p>
            <a:r>
              <a:rPr lang="en-US" dirty="0"/>
              <a:t> - State space calculations</a:t>
            </a:r>
          </a:p>
          <a:p>
            <a:r>
              <a:rPr lang="en-US" dirty="0"/>
              <a:t> - Rationality</a:t>
            </a:r>
          </a:p>
        </p:txBody>
      </p:sp>
    </p:spTree>
    <p:extLst>
      <p:ext uri="{BB962C8B-B14F-4D97-AF65-F5344CB8AC3E}">
        <p14:creationId xmlns:p14="http://schemas.microsoft.com/office/powerpoint/2010/main" val="198774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D926-5A4E-CB4D-9492-F7E5DAFF5F4B}"/>
              </a:ext>
            </a:extLst>
          </p:cNvPr>
          <p:cNvSpPr>
            <a:spLocks noGrp="1"/>
          </p:cNvSpPr>
          <p:nvPr>
            <p:ph type="title"/>
          </p:nvPr>
        </p:nvSpPr>
        <p:spPr/>
        <p:txBody>
          <a:bodyPr/>
          <a:lstStyle/>
          <a:p>
            <a:r>
              <a:rPr lang="en-US" dirty="0"/>
              <a:t>Participation Points and Late Days</a:t>
            </a:r>
          </a:p>
        </p:txBody>
      </p:sp>
      <p:sp>
        <p:nvSpPr>
          <p:cNvPr id="3" name="Content Placeholder 2">
            <a:extLst>
              <a:ext uri="{FF2B5EF4-FFF2-40B4-BE49-F238E27FC236}">
                <a16:creationId xmlns:a16="http://schemas.microsoft.com/office/drawing/2014/main" id="{7D4223A5-1F48-CA42-90E0-567D1DEB3537}"/>
              </a:ext>
            </a:extLst>
          </p:cNvPr>
          <p:cNvSpPr>
            <a:spLocks noGrp="1"/>
          </p:cNvSpPr>
          <p:nvPr>
            <p:ph idx="1"/>
          </p:nvPr>
        </p:nvSpPr>
        <p:spPr>
          <a:xfrm>
            <a:off x="552098" y="1113178"/>
            <a:ext cx="11063639" cy="5377691"/>
          </a:xfrm>
        </p:spPr>
        <p:txBody>
          <a:bodyPr/>
          <a:lstStyle/>
          <a:p>
            <a:endParaRPr lang="en-US" dirty="0"/>
          </a:p>
          <a:p>
            <a:r>
              <a:rPr lang="en-US" dirty="0"/>
              <a:t>Participation points! Last semester we had 65 points</a:t>
            </a:r>
          </a:p>
          <a:p>
            <a:pPr marL="457200" indent="-457200">
              <a:buFontTx/>
              <a:buChar char="-"/>
            </a:pPr>
            <a:r>
              <a:rPr lang="en-US" dirty="0"/>
              <a:t>Lecture Polls</a:t>
            </a:r>
          </a:p>
          <a:p>
            <a:pPr marL="457200" indent="-457200">
              <a:buFontTx/>
              <a:buChar char="-"/>
            </a:pPr>
            <a:r>
              <a:rPr lang="en-US" dirty="0"/>
              <a:t>In-Class Activities</a:t>
            </a:r>
          </a:p>
          <a:p>
            <a:pPr marL="457200" indent="-457200">
              <a:buFontTx/>
              <a:buChar char="-"/>
            </a:pPr>
            <a:r>
              <a:rPr lang="en-US" dirty="0"/>
              <a:t>Recitation Attendance</a:t>
            </a:r>
          </a:p>
          <a:p>
            <a:pPr marL="457200" indent="-457200">
              <a:buFontTx/>
              <a:buChar char="-"/>
            </a:pPr>
            <a:endParaRPr lang="en-US" dirty="0"/>
          </a:p>
          <a:p>
            <a:r>
              <a:rPr lang="en-US" dirty="0"/>
              <a:t>Late Days</a:t>
            </a:r>
          </a:p>
          <a:p>
            <a:pPr marL="457200" indent="-457200">
              <a:buFontTx/>
              <a:buChar char="-"/>
            </a:pPr>
            <a:r>
              <a:rPr lang="en-US" dirty="0"/>
              <a:t>6 late days to use during the semester</a:t>
            </a:r>
          </a:p>
          <a:p>
            <a:pPr marL="457200" indent="-457200">
              <a:buFontTx/>
              <a:buChar char="-"/>
            </a:pPr>
            <a:r>
              <a:rPr lang="en-US" dirty="0"/>
              <a:t>At most 2 can be used on a single programming assignment</a:t>
            </a:r>
          </a:p>
          <a:p>
            <a:pPr marL="457200" indent="-457200">
              <a:buFontTx/>
              <a:buChar char="-"/>
            </a:pPr>
            <a:r>
              <a:rPr lang="en-US" dirty="0"/>
              <a:t>At most 1 can be used on a single online/written assignment</a:t>
            </a:r>
          </a:p>
        </p:txBody>
      </p:sp>
    </p:spTree>
    <p:extLst>
      <p:ext uri="{BB962C8B-B14F-4D97-AF65-F5344CB8AC3E}">
        <p14:creationId xmlns:p14="http://schemas.microsoft.com/office/powerpoint/2010/main" val="234454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D349-9952-9B40-A12A-C1D353462987}"/>
              </a:ext>
            </a:extLst>
          </p:cNvPr>
          <p:cNvSpPr>
            <a:spLocks noGrp="1"/>
          </p:cNvSpPr>
          <p:nvPr>
            <p:ph type="title"/>
          </p:nvPr>
        </p:nvSpPr>
        <p:spPr/>
        <p:txBody>
          <a:bodyPr/>
          <a:lstStyle/>
          <a:p>
            <a:r>
              <a:rPr lang="en-US" dirty="0"/>
              <a:t>Safety and Wellness</a:t>
            </a:r>
          </a:p>
        </p:txBody>
      </p:sp>
      <p:sp>
        <p:nvSpPr>
          <p:cNvPr id="3" name="Content Placeholder 2">
            <a:extLst>
              <a:ext uri="{FF2B5EF4-FFF2-40B4-BE49-F238E27FC236}">
                <a16:creationId xmlns:a16="http://schemas.microsoft.com/office/drawing/2014/main" id="{DEB0505B-2912-A348-9869-2C95D389C6FD}"/>
              </a:ext>
            </a:extLst>
          </p:cNvPr>
          <p:cNvSpPr>
            <a:spLocks noGrp="1"/>
          </p:cNvSpPr>
          <p:nvPr>
            <p:ph idx="1"/>
          </p:nvPr>
        </p:nvSpPr>
        <p:spPr>
          <a:xfrm>
            <a:off x="552099" y="1427504"/>
            <a:ext cx="10515600" cy="4830422"/>
          </a:xfrm>
        </p:spPr>
        <p:txBody>
          <a:bodyPr/>
          <a:lstStyle/>
          <a:p>
            <a:r>
              <a:rPr lang="en-US" dirty="0"/>
              <a:t>Virtual and in-person office hours!</a:t>
            </a:r>
          </a:p>
          <a:p>
            <a:endParaRPr lang="en-US" dirty="0"/>
          </a:p>
          <a:p>
            <a:r>
              <a:rPr lang="en-US" dirty="0"/>
              <a:t>Lectures are recorded for everyone to use, no questions asked. </a:t>
            </a:r>
          </a:p>
          <a:p>
            <a:r>
              <a:rPr lang="en-US" dirty="0"/>
              <a:t>Use the late days appropriately.</a:t>
            </a:r>
          </a:p>
          <a:p>
            <a:endParaRPr lang="en-US" dirty="0"/>
          </a:p>
          <a:p>
            <a:r>
              <a:rPr lang="en-US" dirty="0">
                <a:solidFill>
                  <a:srgbClr val="C00000"/>
                </a:solidFill>
              </a:rPr>
              <a:t>Contact me ASAP if you think you’ll miss more than one class so we can make a plan for how to catch up!</a:t>
            </a:r>
          </a:p>
          <a:p>
            <a:endParaRPr lang="en-US" dirty="0">
              <a:solidFill>
                <a:srgbClr val="C00000"/>
              </a:solidFill>
            </a:endParaRPr>
          </a:p>
        </p:txBody>
      </p:sp>
    </p:spTree>
    <p:extLst>
      <p:ext uri="{BB962C8B-B14F-4D97-AF65-F5344CB8AC3E}">
        <p14:creationId xmlns:p14="http://schemas.microsoft.com/office/powerpoint/2010/main" val="5491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Attendance counts towards participation points</a:t>
            </a:r>
          </a:p>
          <a:p>
            <a:pPr marL="687388" lvl="1" indent="-457200"/>
            <a:r>
              <a:rPr lang="en-US" sz="2800" dirty="0"/>
              <a:t>Choosing sections</a:t>
            </a:r>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 (out now)</a:t>
            </a:r>
          </a:p>
          <a:p>
            <a:pPr marL="917575" lvl="2" indent="-457200"/>
            <a:r>
              <a:rPr lang="en-US" sz="2800" dirty="0"/>
              <a:t>Required, but worth zero points</a:t>
            </a:r>
          </a:p>
          <a:p>
            <a:pPr marL="917575" lvl="2" indent="-457200"/>
            <a:r>
              <a:rPr lang="en-US" sz="2800" dirty="0"/>
              <a:t>Already released</a:t>
            </a:r>
          </a:p>
          <a:p>
            <a:pPr marL="917575" lvl="2" indent="-457200"/>
            <a:r>
              <a:rPr lang="en-US" sz="2800" dirty="0"/>
              <a:t>Due Friday 1/20, 10 pm (no OH on Fridays!)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Today!</a:t>
            </a:r>
            <a:endParaRPr lang="en-US" sz="2800" dirty="0">
              <a:solidFill>
                <a:schemeClr val="tx1"/>
              </a:solidFill>
            </a:endParaRPr>
          </a:p>
          <a:p>
            <a:pPr marL="917575" lvl="2" indent="-457200"/>
            <a:r>
              <a:rPr lang="en-US" sz="2800" dirty="0">
                <a:solidFill>
                  <a:schemeClr val="tx1"/>
                </a:solidFill>
              </a:rPr>
              <a:t>Due Tues </a:t>
            </a:r>
            <a:r>
              <a:rPr lang="en-US" sz="2800" dirty="0"/>
              <a:t>1/24</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r>
              <a:rPr lang="en-US" dirty="0"/>
              <a:t>An AI game</a:t>
            </a:r>
          </a:p>
          <a:p>
            <a:pPr eaLnBrk="1" hangingPunct="1"/>
            <a:endParaRPr lang="en-US" dirty="0"/>
          </a:p>
          <a:p>
            <a:pPr eaLnBrk="1" hangingPunct="1"/>
            <a:r>
              <a:rPr lang="en-US" dirty="0"/>
              <a:t>What is AI?</a:t>
            </a:r>
          </a:p>
          <a:p>
            <a:pPr eaLnBrk="1" hangingPunct="1"/>
            <a:endParaRPr lang="en-US" dirty="0"/>
          </a:p>
          <a:p>
            <a:pPr eaLnBrk="1" hangingPunct="1"/>
            <a:r>
              <a:rPr lang="en-US" dirty="0"/>
              <a:t>A brief history of AI</a:t>
            </a:r>
          </a:p>
          <a:p>
            <a:pPr eaLnBrk="1" hangingPunct="1"/>
            <a:endParaRPr lang="en-US" dirty="0"/>
          </a:p>
          <a:p>
            <a:r>
              <a:rPr lang="en-US" dirty="0"/>
              <a:t>State representation and world modeling</a:t>
            </a:r>
          </a:p>
          <a:p>
            <a:pPr eaLnBrk="1" hangingPunct="1"/>
            <a:endParaRPr lang="en-US" dirty="0"/>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2185522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18807</TotalTime>
  <Words>2524</Words>
  <Application>Microsoft Macintosh PowerPoint</Application>
  <PresentationFormat>Widescreen</PresentationFormat>
  <Paragraphs>511</Paragraphs>
  <Slides>46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Courier</vt:lpstr>
      <vt:lpstr>Courier New</vt:lpstr>
      <vt:lpstr>Lucida Grande</vt:lpstr>
      <vt:lpstr>Wingdings</vt:lpstr>
      <vt:lpstr>Office Theme</vt:lpstr>
      <vt:lpstr>As you come in… Candy Grab Game</vt:lpstr>
      <vt:lpstr>AI: Representation and Problem Solving </vt:lpstr>
      <vt:lpstr>Course Team</vt:lpstr>
      <vt:lpstr>Course Information</vt:lpstr>
      <vt:lpstr>Participation Points and Late Days</vt:lpstr>
      <vt:lpstr>Safety and Wellness</vt:lpstr>
      <vt:lpstr>Announcements</vt:lpstr>
      <vt:lpstr>Today</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What is AI?</vt:lpstr>
      <vt:lpstr>Turing Test</vt:lpstr>
      <vt:lpstr>What is AI?</vt:lpstr>
      <vt:lpstr>Rational Decisions</vt:lpstr>
      <vt:lpstr>What About the Brain?</vt:lpstr>
      <vt:lpstr>Rationality, contd.</vt:lpstr>
      <vt:lpstr>Rational Agents</vt:lpstr>
      <vt:lpstr>PowerPoint Presentation</vt:lpstr>
      <vt:lpstr>A Brief History of AI</vt:lpstr>
      <vt:lpstr>A Brief History of AI</vt:lpstr>
      <vt:lpstr>What went wrong?</vt:lpstr>
      <vt:lpstr>A Brief History of AI</vt:lpstr>
      <vt:lpstr>A Brief History of AI</vt:lpstr>
      <vt:lpstr>Artificial Intelligence vs Machine Learning?</vt:lpstr>
      <vt:lpstr>What Can AI Do?</vt:lpstr>
      <vt:lpstr>Designing Agents</vt:lpstr>
      <vt:lpstr>Pac-Man as an Agent</vt:lpstr>
      <vt:lpstr>World Models</vt:lpstr>
      <vt:lpstr>Representing an AI problem (PEAS)</vt:lpstr>
      <vt:lpstr>Task Environment - Pacman</vt:lpstr>
      <vt:lpstr>Task Environment – Automated Taxi</vt:lpstr>
      <vt:lpstr>Environment Types</vt:lpstr>
      <vt:lpstr>What’s in a State Space?</vt:lpstr>
      <vt:lpstr>State Space Sizes?</vt:lpstr>
      <vt:lpstr>Safe Passage</vt:lpstr>
      <vt:lpstr>Designing Agents</vt:lpstr>
      <vt:lpstr>In-Class Activity Part 2</vt:lpstr>
      <vt:lpstr>Take some candy on the way out! Return the bag of discs!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Stephanie Rosenthal</cp:lastModifiedBy>
  <cp:revision>671</cp:revision>
  <cp:lastPrinted>2023-01-16T19:50:32Z</cp:lastPrinted>
  <dcterms:created xsi:type="dcterms:W3CDTF">2018-10-11T11:39:27Z</dcterms:created>
  <dcterms:modified xsi:type="dcterms:W3CDTF">2023-01-16T23:15:21Z</dcterms:modified>
</cp:coreProperties>
</file>