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m4v" ContentType="vide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1"/>
  </p:notesMasterIdLst>
  <p:sldIdLst>
    <p:sldId id="1024" r:id="rId3"/>
    <p:sldId id="663" r:id="rId4"/>
    <p:sldId id="1250" r:id="rId5"/>
    <p:sldId id="1269" r:id="rId6"/>
    <p:sldId id="1270" r:id="rId7"/>
    <p:sldId id="1255" r:id="rId8"/>
    <p:sldId id="1252" r:id="rId9"/>
    <p:sldId id="379" r:id="rId10"/>
    <p:sldId id="411" r:id="rId11"/>
    <p:sldId id="1253" r:id="rId12"/>
    <p:sldId id="490" r:id="rId13"/>
    <p:sldId id="1254" r:id="rId14"/>
    <p:sldId id="492" r:id="rId15"/>
    <p:sldId id="493" r:id="rId16"/>
    <p:sldId id="1261" r:id="rId17"/>
    <p:sldId id="494" r:id="rId18"/>
    <p:sldId id="1259" r:id="rId19"/>
    <p:sldId id="1262" r:id="rId20"/>
    <p:sldId id="413" r:id="rId21"/>
    <p:sldId id="414" r:id="rId22"/>
    <p:sldId id="415" r:id="rId23"/>
    <p:sldId id="416" r:id="rId24"/>
    <p:sldId id="1263" r:id="rId25"/>
    <p:sldId id="1271" r:id="rId26"/>
    <p:sldId id="1275" r:id="rId27"/>
    <p:sldId id="1272" r:id="rId28"/>
    <p:sldId id="1273" r:id="rId29"/>
    <p:sldId id="1274" r:id="rId30"/>
  </p:sldIdLst>
  <p:sldSz cx="12192000" cy="6858000"/>
  <p:notesSz cx="7010400" cy="92964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D1FFE6"/>
    <a:srgbClr val="E88510"/>
    <a:srgbClr val="FFCCCC"/>
    <a:srgbClr val="FF9999"/>
    <a:srgbClr val="104F9C"/>
    <a:srgbClr val="AE7C42"/>
    <a:srgbClr val="F2B8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6" autoAdjust="0"/>
    <p:restoredTop sz="80243" autoAdjust="0"/>
  </p:normalViewPr>
  <p:slideViewPr>
    <p:cSldViewPr snapToGrid="0">
      <p:cViewPr varScale="1">
        <p:scale>
          <a:sx n="85" d="100"/>
          <a:sy n="85" d="100"/>
        </p:scale>
        <p:origin x="144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04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94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7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907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Row 3 (top row):</a:t>
            </a:r>
          </a:p>
          <a:p>
            <a:r>
              <a:rPr lang="en-US" dirty="0"/>
              <a:t> P((k,2) | (k,3)) = .8 </a:t>
            </a:r>
          </a:p>
          <a:p>
            <a:r>
              <a:rPr lang="en-US" dirty="0"/>
              <a:t> P((k,3) | (k,3)) = .1</a:t>
            </a:r>
          </a:p>
          <a:p>
            <a:r>
              <a:rPr lang="en-US" dirty="0"/>
              <a:t> P((k+1,3) | (k,3)) = .1</a:t>
            </a:r>
          </a:p>
          <a:p>
            <a:endParaRPr lang="en-US" dirty="0"/>
          </a:p>
          <a:p>
            <a:r>
              <a:rPr lang="en-US" dirty="0"/>
              <a:t>Row 2 (middle row):</a:t>
            </a:r>
          </a:p>
          <a:p>
            <a:r>
              <a:rPr lang="en-US" dirty="0"/>
              <a:t> P((k+1,2) | (k,2)) = .7 </a:t>
            </a:r>
          </a:p>
          <a:p>
            <a:r>
              <a:rPr lang="en-US" dirty="0"/>
              <a:t> P((k+1,1) | (k,2)) = .15</a:t>
            </a:r>
          </a:p>
          <a:p>
            <a:r>
              <a:rPr lang="en-US" dirty="0"/>
              <a:t> P((k+1,3) | (k,2)) = .15</a:t>
            </a:r>
          </a:p>
          <a:p>
            <a:endParaRPr lang="en-US" dirty="0"/>
          </a:p>
          <a:p>
            <a:r>
              <a:rPr lang="en-US" dirty="0"/>
              <a:t>Row 1 (bottom row):</a:t>
            </a:r>
          </a:p>
          <a:p>
            <a:r>
              <a:rPr lang="en-US" dirty="0"/>
              <a:t> P((k,2) | (k,1)) = .8 </a:t>
            </a:r>
          </a:p>
          <a:p>
            <a:r>
              <a:rPr lang="en-US" dirty="0"/>
              <a:t> P((k,1) | (k,1)) = .1</a:t>
            </a:r>
          </a:p>
          <a:p>
            <a:r>
              <a:rPr lang="en-US" dirty="0"/>
              <a:t> P((k+1,1) | (k,1)) = .1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3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558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0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2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17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92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36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7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14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010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74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0158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25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irobot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C6CE7-AEEF-4290-8474-62E27CCC7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420626"/>
          </a:xfrm>
        </p:spPr>
        <p:txBody>
          <a:bodyPr/>
          <a:lstStyle/>
          <a:p>
            <a:endParaRPr lang="en-US" sz="800" dirty="0"/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/>
              <a:t>Due 4/25, 10 pm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/>
              <a:t>Due 4/27, 10 pm</a:t>
            </a:r>
            <a:endParaRPr lang="en-US" sz="3600" dirty="0"/>
          </a:p>
          <a:p>
            <a:endParaRPr lang="en-US" sz="800" dirty="0"/>
          </a:p>
          <a:p>
            <a:r>
              <a:rPr lang="en-US" dirty="0"/>
              <a:t>Late days can be used on either/both assignments</a:t>
            </a:r>
          </a:p>
          <a:p>
            <a:endParaRPr lang="en-US" dirty="0"/>
          </a:p>
          <a:p>
            <a:r>
              <a:rPr lang="en-US" dirty="0"/>
              <a:t>Final Exam – 5/4 5:30pm </a:t>
            </a:r>
            <a:r>
              <a:rPr lang="en-US"/>
              <a:t>(location TBA)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387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Particle Filtering</a:t>
            </a:r>
          </a:p>
        </p:txBody>
      </p:sp>
      <p:grpSp>
        <p:nvGrpSpPr>
          <p:cNvPr id="72706" name="Group 4"/>
          <p:cNvGrpSpPr>
            <a:grpSpLocks/>
          </p:cNvGrpSpPr>
          <p:nvPr/>
        </p:nvGrpSpPr>
        <p:grpSpPr bwMode="auto">
          <a:xfrm>
            <a:off x="8458200" y="1401762"/>
            <a:ext cx="2057400" cy="2057400"/>
            <a:chOff x="3984" y="1056"/>
            <a:chExt cx="1296" cy="1296"/>
          </a:xfrm>
        </p:grpSpPr>
        <p:sp>
          <p:nvSpPr>
            <p:cNvPr id="72730" name="Rectangle 5"/>
            <p:cNvSpPr>
              <a:spLocks noChangeArrowheads="1"/>
            </p:cNvSpPr>
            <p:nvPr/>
          </p:nvSpPr>
          <p:spPr bwMode="auto">
            <a:xfrm>
              <a:off x="3984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1" name="Rectangle 6"/>
            <p:cNvSpPr>
              <a:spLocks noChangeArrowheads="1"/>
            </p:cNvSpPr>
            <p:nvPr/>
          </p:nvSpPr>
          <p:spPr bwMode="auto">
            <a:xfrm>
              <a:off x="4416" y="1056"/>
              <a:ext cx="432" cy="432"/>
            </a:xfrm>
            <a:prstGeom prst="rect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0.1</a:t>
              </a:r>
            </a:p>
          </p:txBody>
        </p:sp>
        <p:sp>
          <p:nvSpPr>
            <p:cNvPr id="72732" name="Rectangle 7"/>
            <p:cNvSpPr>
              <a:spLocks noChangeArrowheads="1"/>
            </p:cNvSpPr>
            <p:nvPr/>
          </p:nvSpPr>
          <p:spPr bwMode="auto">
            <a:xfrm>
              <a:off x="3984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3" name="Rectangle 8"/>
            <p:cNvSpPr>
              <a:spLocks noChangeArrowheads="1"/>
            </p:cNvSpPr>
            <p:nvPr/>
          </p:nvSpPr>
          <p:spPr bwMode="auto">
            <a:xfrm>
              <a:off x="4416" y="1488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4" name="Rectangle 9"/>
            <p:cNvSpPr>
              <a:spLocks noChangeArrowheads="1"/>
            </p:cNvSpPr>
            <p:nvPr/>
          </p:nvSpPr>
          <p:spPr bwMode="auto">
            <a:xfrm>
              <a:off x="4848" y="1056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5" name="Rectangle 10"/>
            <p:cNvSpPr>
              <a:spLocks noChangeArrowheads="1"/>
            </p:cNvSpPr>
            <p:nvPr/>
          </p:nvSpPr>
          <p:spPr bwMode="auto">
            <a:xfrm>
              <a:off x="4848" y="1488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6" name="Rectangle 11"/>
            <p:cNvSpPr>
              <a:spLocks noChangeArrowheads="1"/>
            </p:cNvSpPr>
            <p:nvPr/>
          </p:nvSpPr>
          <p:spPr bwMode="auto">
            <a:xfrm>
              <a:off x="3984" y="1920"/>
              <a:ext cx="432" cy="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0.0</a:t>
              </a:r>
            </a:p>
          </p:txBody>
        </p:sp>
        <p:sp>
          <p:nvSpPr>
            <p:cNvPr id="72737" name="Rectangle 12"/>
            <p:cNvSpPr>
              <a:spLocks noChangeArrowheads="1"/>
            </p:cNvSpPr>
            <p:nvPr/>
          </p:nvSpPr>
          <p:spPr bwMode="auto">
            <a:xfrm>
              <a:off x="4416" y="1920"/>
              <a:ext cx="432" cy="432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0.2</a:t>
              </a:r>
            </a:p>
          </p:txBody>
        </p:sp>
        <p:sp>
          <p:nvSpPr>
            <p:cNvPr id="72738" name="Rectangle 13"/>
            <p:cNvSpPr>
              <a:spLocks noChangeArrowheads="1"/>
            </p:cNvSpPr>
            <p:nvPr/>
          </p:nvSpPr>
          <p:spPr bwMode="auto">
            <a:xfrm>
              <a:off x="4848" y="1920"/>
              <a:ext cx="432" cy="432"/>
            </a:xfrm>
            <a:prstGeom prst="rect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latin typeface="Calibri"/>
                  <a:cs typeface="Calibri"/>
                </a:rPr>
                <a:t>0.5</a:t>
              </a:r>
            </a:p>
          </p:txBody>
        </p:sp>
      </p:grpSp>
      <p:grpSp>
        <p:nvGrpSpPr>
          <p:cNvPr id="72707" name="Group 37"/>
          <p:cNvGrpSpPr>
            <a:grpSpLocks/>
          </p:cNvGrpSpPr>
          <p:nvPr/>
        </p:nvGrpSpPr>
        <p:grpSpPr bwMode="auto">
          <a:xfrm>
            <a:off x="8458200" y="4297362"/>
            <a:ext cx="2057400" cy="2057400"/>
            <a:chOff x="6324600" y="4419600"/>
            <a:chExt cx="2057400" cy="2057400"/>
          </a:xfrm>
        </p:grpSpPr>
        <p:grpSp>
          <p:nvGrpSpPr>
            <p:cNvPr id="72710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2721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2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3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4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5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6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7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8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729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711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2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3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4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5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6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7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8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19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720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Isosceles Triangle 36"/>
          <p:cNvSpPr/>
          <p:nvPr/>
        </p:nvSpPr>
        <p:spPr>
          <a:xfrm flipV="1">
            <a:off x="9067800" y="3687762"/>
            <a:ext cx="838200" cy="381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609600" y="1371600"/>
            <a:ext cx="7391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2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Represent belief state by a set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Samples are called </a:t>
            </a:r>
            <a:r>
              <a:rPr lang="en-US" sz="2400" b="1" i="1" kern="0" dirty="0">
                <a:solidFill>
                  <a:srgbClr val="FF0000"/>
                </a:solidFill>
                <a:latin typeface="Calibri"/>
                <a:ea typeface="+mn-ea"/>
                <a:cs typeface="Calibri"/>
              </a:rPr>
              <a:t>particles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Time per step is linear in the number of samples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latin typeface="Calibri"/>
                <a:ea typeface="+mn-ea"/>
                <a:cs typeface="Calibri"/>
              </a:rPr>
              <a:t>But: number needed may be large</a:t>
            </a:r>
          </a:p>
          <a:p>
            <a:pPr marL="457200" lvl="1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400" kern="0" dirty="0">
              <a:latin typeface="Calibri"/>
              <a:ea typeface="+mn-ea"/>
              <a:cs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This is how robot localization works in practice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14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3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Representation: Particles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35289" y="1219200"/>
            <a:ext cx="9248951" cy="5638800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Our representation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is now a list of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particles (samples)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Generally,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N &lt;&lt; |X|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Storing dictionary mapping from </a:t>
            </a:r>
            <a:r>
              <a:rPr lang="en-US" sz="24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  <a:r>
              <a:rPr lang="en-US" sz="2400" dirty="0">
                <a:ea typeface="ＭＳ Ｐゴシック" pitchFamily="34" charset="-128"/>
              </a:rPr>
              <a:t> to counts would defeat the point</a:t>
            </a:r>
          </a:p>
          <a:p>
            <a:pPr marL="0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P(x) </a:t>
            </a:r>
            <a:r>
              <a:rPr lang="en-US" sz="2800" dirty="0">
                <a:ea typeface="ＭＳ Ｐゴシック" pitchFamily="34" charset="-128"/>
              </a:rPr>
              <a:t>approximated by number of particles with value </a:t>
            </a:r>
            <a:r>
              <a:rPr lang="en-US" sz="2800" dirty="0">
                <a:solidFill>
                  <a:srgbClr val="CC00CC"/>
                </a:solidFill>
                <a:ea typeface="ＭＳ Ｐゴシック" pitchFamily="34" charset="-128"/>
              </a:rPr>
              <a:t>x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So, many x may have P(x) = 0! 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More particles, more accuracy</a:t>
            </a:r>
          </a:p>
          <a:p>
            <a:pPr lvl="1"/>
            <a:r>
              <a:rPr lang="en-US" sz="2400" dirty="0">
                <a:ea typeface="ＭＳ Ｐゴシック" pitchFamily="34" charset="-128"/>
              </a:rPr>
              <a:t>Usually we want a low-dimensional marginal</a:t>
            </a:r>
          </a:p>
          <a:p>
            <a:pPr lvl="2"/>
            <a:r>
              <a:rPr lang="en-US" sz="1800" dirty="0">
                <a:ea typeface="ＭＳ Ｐゴシック" pitchFamily="34" charset="-128"/>
              </a:rPr>
              <a:t>E.g., “Where is ghost 1?” rather than “Are ghosts 1,2,3 in {2,6], [5,6], and [8,11]?”</a:t>
            </a:r>
            <a:endParaRPr lang="en-US" dirty="0">
              <a:ea typeface="ＭＳ Ｐゴシック" pitchFamily="34" charset="-128"/>
            </a:endParaRPr>
          </a:p>
          <a:p>
            <a:pPr marL="457165" lvl="1" indent="0">
              <a:buNone/>
            </a:pPr>
            <a:endParaRPr lang="en-US" sz="1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For now, all particles have a weight of 1</a:t>
            </a:r>
          </a:p>
          <a:p>
            <a:pPr lvl="1"/>
            <a:endParaRPr lang="en-US" sz="2400" dirty="0">
              <a:ea typeface="ＭＳ Ｐゴシック" pitchFamily="34" charset="-128"/>
            </a:endParaRPr>
          </a:p>
        </p:txBody>
      </p:sp>
      <p:grpSp>
        <p:nvGrpSpPr>
          <p:cNvPr id="73732" name="Group 26"/>
          <p:cNvGrpSpPr>
            <a:grpSpLocks/>
          </p:cNvGrpSpPr>
          <p:nvPr/>
        </p:nvGrpSpPr>
        <p:grpSpPr bwMode="auto">
          <a:xfrm rot="-5400000">
            <a:off x="9558337" y="1752600"/>
            <a:ext cx="1566863" cy="1566863"/>
            <a:chOff x="6324600" y="4419600"/>
            <a:chExt cx="2057400" cy="2057400"/>
          </a:xfrm>
        </p:grpSpPr>
        <p:grpSp>
          <p:nvGrpSpPr>
            <p:cNvPr id="73734" name="Group 49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3745" name="Rectangle 60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6" name="Rectangle 61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7" name="Rectangle 62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8" name="Rectangle 63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49" name="Rectangle 64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0" name="Rectangle 65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1" name="Rectangle 66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2" name="Rectangle 67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753" name="Rectangle 68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3735" name="Oval 50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6" name="Oval 51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7" name="Oval 52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8" name="Oval 53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39" name="Oval 54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0" name="Oval 55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1" name="Oval 56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2" name="Oval 57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3" name="Oval 58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4" name="Oval 59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733" name="TextBox 69"/>
          <p:cNvSpPr txBox="1">
            <a:spLocks noChangeArrowheads="1"/>
          </p:cNvSpPr>
          <p:nvPr/>
        </p:nvSpPr>
        <p:spPr bwMode="auto">
          <a:xfrm>
            <a:off x="9939336" y="3810000"/>
            <a:ext cx="95373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</p:spTree>
    <p:extLst>
      <p:ext uri="{BB962C8B-B14F-4D97-AF65-F5344CB8AC3E}">
        <p14:creationId xmlns:p14="http://schemas.microsoft.com/office/powerpoint/2010/main" val="952330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Propagate forward (“Predict”)</a:t>
            </a:r>
          </a:p>
        </p:txBody>
      </p:sp>
      <p:sp>
        <p:nvSpPr>
          <p:cNvPr id="73734" name="Rectangle 3"/>
          <p:cNvSpPr txBox="1">
            <a:spLocks noChangeArrowheads="1"/>
          </p:cNvSpPr>
          <p:nvPr/>
        </p:nvSpPr>
        <p:spPr bwMode="auto">
          <a:xfrm>
            <a:off x="304799" y="1524000"/>
            <a:ext cx="687863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A particle in state </a:t>
            </a:r>
            <a:r>
              <a:rPr lang="en-US" sz="2800" i="1" dirty="0" err="1">
                <a:solidFill>
                  <a:srgbClr val="CC00CC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CC00CC"/>
                </a:solidFill>
                <a:latin typeface="Calibri"/>
                <a:cs typeface="Calibri"/>
              </a:rPr>
              <a:t>t</a:t>
            </a: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 is moved by sampling its next position directly from the transition model: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~  P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(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200" i="1" baseline="-25000" dirty="0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sz="3200" baseline="-25000" dirty="0">
                <a:solidFill>
                  <a:srgbClr val="007F3F"/>
                </a:solidFill>
                <a:latin typeface="Calibri"/>
                <a:cs typeface="Calibri"/>
              </a:rPr>
              <a:t>+1</a:t>
            </a:r>
            <a:r>
              <a:rPr lang="en-US" i="1" dirty="0">
                <a:solidFill>
                  <a:srgbClr val="007F3F"/>
                </a:solidFill>
                <a:latin typeface="Calibri"/>
                <a:cs typeface="Calibri"/>
              </a:rPr>
              <a:t> 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| </a:t>
            </a:r>
            <a:r>
              <a:rPr lang="en-US" i="1" dirty="0" err="1">
                <a:solidFill>
                  <a:srgbClr val="007F3F"/>
                </a:solidFill>
                <a:latin typeface="Calibri"/>
                <a:cs typeface="Calibri"/>
              </a:rPr>
              <a:t>x</a:t>
            </a:r>
            <a:r>
              <a:rPr lang="en-US" sz="3600" i="1" baseline="-25000" dirty="0" err="1">
                <a:solidFill>
                  <a:srgbClr val="007F3F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007F3F"/>
                </a:solidFill>
                <a:latin typeface="Calibri"/>
                <a:cs typeface="Calibri"/>
              </a:rPr>
              <a:t>)</a:t>
            </a:r>
            <a:endParaRPr lang="en-US" sz="2800" dirty="0">
              <a:solidFill>
                <a:srgbClr val="007F3F"/>
              </a:solidFill>
              <a:latin typeface="Calibri"/>
              <a:cs typeface="Calibri"/>
            </a:endParaRPr>
          </a:p>
          <a:p>
            <a:pPr lvl="6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Here, most samples move clockwise, but some move in another direction or stay in place</a:t>
            </a:r>
          </a:p>
          <a:p>
            <a:pPr marL="0" indent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18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This captures the passage of time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charset="0"/>
              <a:buChar char="§"/>
              <a:defRPr/>
            </a:pPr>
            <a:r>
              <a:rPr lang="en-US" dirty="0">
                <a:latin typeface="Calibri"/>
                <a:cs typeface="Calibri"/>
              </a:rPr>
              <a:t>If enough samples, close to exact values before and after (consistent)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charset="0"/>
              <a:buChar char="§"/>
              <a:defRPr/>
            </a:pPr>
            <a:endParaRPr lang="en-US" sz="2800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grpSp>
        <p:nvGrpSpPr>
          <p:cNvPr id="74756" name="Group 49"/>
          <p:cNvGrpSpPr>
            <a:grpSpLocks/>
          </p:cNvGrpSpPr>
          <p:nvPr/>
        </p:nvGrpSpPr>
        <p:grpSpPr bwMode="auto">
          <a:xfrm rot="-5400000">
            <a:off x="9101137" y="1828800"/>
            <a:ext cx="1566863" cy="1566863"/>
            <a:chOff x="6324600" y="4419600"/>
            <a:chExt cx="2057400" cy="2057400"/>
          </a:xfrm>
        </p:grpSpPr>
        <p:grpSp>
          <p:nvGrpSpPr>
            <p:cNvPr id="74782" name="Group 72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74793" name="Rectangle 84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4" name="Rectangle 85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5" name="Rectangle 86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6" name="Rectangle 87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7" name="Rectangle 88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8" name="Rectangle 89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99" name="Rectangle 90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0" name="Rectangle 9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801" name="Rectangle 92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83" name="Oval 73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4" name="Oval 74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5" name="Oval 75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6" name="Oval 76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7" name="Oval 77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8" name="Oval 78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89" name="Oval 79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0" name="Oval 80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1" name="Oval 8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92" name="Oval 8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Isosceles Triangle 50"/>
          <p:cNvSpPr/>
          <p:nvPr/>
        </p:nvSpPr>
        <p:spPr bwMode="auto">
          <a:xfrm flipV="1">
            <a:off x="9558337" y="3962400"/>
            <a:ext cx="639763" cy="2889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grpSp>
        <p:nvGrpSpPr>
          <p:cNvPr id="74758" name="Group 2"/>
          <p:cNvGrpSpPr>
            <a:grpSpLocks/>
          </p:cNvGrpSpPr>
          <p:nvPr/>
        </p:nvGrpSpPr>
        <p:grpSpPr bwMode="auto">
          <a:xfrm>
            <a:off x="9101137" y="4648200"/>
            <a:ext cx="1566863" cy="1566863"/>
            <a:chOff x="6700158" y="2188371"/>
            <a:chExt cx="1567543" cy="1566862"/>
          </a:xfrm>
        </p:grpSpPr>
        <p:grpSp>
          <p:nvGrpSpPr>
            <p:cNvPr id="74762" name="Group 51"/>
            <p:cNvGrpSpPr>
              <a:grpSpLocks/>
            </p:cNvGrpSpPr>
            <p:nvPr/>
          </p:nvGrpSpPr>
          <p:grpSpPr bwMode="auto">
            <a:xfrm rot="-5400000">
              <a:off x="6700499" y="2188030"/>
              <a:ext cx="1566862" cy="1567543"/>
              <a:chOff x="3984" y="1056"/>
              <a:chExt cx="1296" cy="1296"/>
            </a:xfrm>
          </p:grpSpPr>
          <p:sp>
            <p:nvSpPr>
              <p:cNvPr id="74773" name="Rectangle 6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4" name="Rectangle 6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5" name="Rectangle 6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6" name="Rectangle 6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7" name="Rectangle 6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8" name="Rectangle 6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79" name="Rectangle 6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0" name="Rectangle 7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781" name="Rectangle 7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763" name="Oval 52"/>
            <p:cNvSpPr>
              <a:spLocks noChangeArrowheads="1"/>
            </p:cNvSpPr>
            <p:nvPr/>
          </p:nvSpPr>
          <p:spPr bwMode="auto">
            <a:xfrm rot="-5400000">
              <a:off x="7861326" y="29427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4" name="Oval 53"/>
            <p:cNvSpPr>
              <a:spLocks noChangeArrowheads="1"/>
            </p:cNvSpPr>
            <p:nvPr/>
          </p:nvSpPr>
          <p:spPr bwMode="auto">
            <a:xfrm rot="-5400000">
              <a:off x="8035498" y="28266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5" name="Oval 54"/>
            <p:cNvSpPr>
              <a:spLocks noChangeArrowheads="1"/>
            </p:cNvSpPr>
            <p:nvPr/>
          </p:nvSpPr>
          <p:spPr bwMode="auto">
            <a:xfrm rot="-5400000">
              <a:off x="8035498" y="30588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6" name="Oval 55"/>
            <p:cNvSpPr>
              <a:spLocks noChangeArrowheads="1"/>
            </p:cNvSpPr>
            <p:nvPr/>
          </p:nvSpPr>
          <p:spPr bwMode="auto">
            <a:xfrm rot="-5400000">
              <a:off x="7977441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7" name="Oval 56"/>
            <p:cNvSpPr>
              <a:spLocks noChangeArrowheads="1"/>
            </p:cNvSpPr>
            <p:nvPr/>
          </p:nvSpPr>
          <p:spPr bwMode="auto">
            <a:xfrm rot="-5400000">
              <a:off x="7454926" y="29427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8" name="Oval 57"/>
            <p:cNvSpPr>
              <a:spLocks noChangeArrowheads="1"/>
            </p:cNvSpPr>
            <p:nvPr/>
          </p:nvSpPr>
          <p:spPr bwMode="auto">
            <a:xfrm rot="-5400000">
              <a:off x="7977441" y="34650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69" name="Oval 58"/>
            <p:cNvSpPr>
              <a:spLocks noChangeArrowheads="1"/>
            </p:cNvSpPr>
            <p:nvPr/>
          </p:nvSpPr>
          <p:spPr bwMode="auto">
            <a:xfrm rot="-5400000">
              <a:off x="6932412" y="24204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0" name="Oval 59"/>
            <p:cNvSpPr>
              <a:spLocks noChangeArrowheads="1"/>
            </p:cNvSpPr>
            <p:nvPr/>
          </p:nvSpPr>
          <p:spPr bwMode="auto">
            <a:xfrm rot="-5400000">
              <a:off x="7977441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1" name="Oval 60"/>
            <p:cNvSpPr>
              <a:spLocks noChangeArrowheads="1"/>
            </p:cNvSpPr>
            <p:nvPr/>
          </p:nvSpPr>
          <p:spPr bwMode="auto">
            <a:xfrm rot="-5400000">
              <a:off x="7454926" y="24785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2" name="Oval 61"/>
            <p:cNvSpPr>
              <a:spLocks noChangeArrowheads="1"/>
            </p:cNvSpPr>
            <p:nvPr/>
          </p:nvSpPr>
          <p:spPr bwMode="auto">
            <a:xfrm rot="-5400000">
              <a:off x="7454926" y="23044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63" name="Shape 67"/>
          <p:cNvCxnSpPr>
            <a:stCxn id="74787" idx="3"/>
          </p:cNvCxnSpPr>
          <p:nvPr/>
        </p:nvCxnSpPr>
        <p:spPr bwMode="auto">
          <a:xfrm flipH="1">
            <a:off x="10320337" y="1985963"/>
            <a:ext cx="215900" cy="3424237"/>
          </a:xfrm>
          <a:prstGeom prst="curvedConnector4">
            <a:avLst>
              <a:gd name="adj1" fmla="val -106216"/>
              <a:gd name="adj2" fmla="val 62118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760" name="TextBox 96"/>
          <p:cNvSpPr txBox="1">
            <a:spLocks noChangeArrowheads="1"/>
          </p:cNvSpPr>
          <p:nvPr/>
        </p:nvSpPr>
        <p:spPr bwMode="auto">
          <a:xfrm>
            <a:off x="7653337" y="1447800"/>
            <a:ext cx="9017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sp>
        <p:nvSpPr>
          <p:cNvPr id="74761" name="TextBox 100"/>
          <p:cNvSpPr txBox="1">
            <a:spLocks noChangeArrowheads="1"/>
          </p:cNvSpPr>
          <p:nvPr/>
        </p:nvSpPr>
        <p:spPr bwMode="auto">
          <a:xfrm>
            <a:off x="7653337" y="4267200"/>
            <a:ext cx="9779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626336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6096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2"/>
                </a:solidFill>
                <a:latin typeface="Calibri"/>
                <a:cs typeface="Calibri"/>
              </a:rPr>
              <a:t>Slightly trickier: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sz="9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Don’</a:t>
            </a:r>
            <a:r>
              <a:rPr lang="en-US" altLang="ja-JP" dirty="0">
                <a:latin typeface="Calibri"/>
                <a:cs typeface="Calibri"/>
              </a:rPr>
              <a:t>t sample observation, fix it</a:t>
            </a:r>
          </a:p>
          <a:p>
            <a:pPr lvl="3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altLang="ja-JP" sz="7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Similar to likelihood weighting, weight samples based on the evidence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i="1" dirty="0">
                <a:solidFill>
                  <a:srgbClr val="F36B11"/>
                </a:solidFill>
                <a:latin typeface="Calibri"/>
                <a:cs typeface="Calibri"/>
              </a:rPr>
              <a:t>W 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= 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P</a:t>
            </a:r>
            <a:r>
              <a:rPr lang="en-US" dirty="0">
                <a:solidFill>
                  <a:srgbClr val="F36B11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F36B11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latin typeface="Calibri"/>
                <a:cs typeface="Calibri"/>
              </a:rPr>
              <a:t>|</a:t>
            </a:r>
            <a:r>
              <a:rPr lang="en-US" baseline="-25000" dirty="0">
                <a:solidFill>
                  <a:srgbClr val="F36B11"/>
                </a:solidFill>
                <a:latin typeface="Calibri"/>
                <a:cs typeface="Calibri"/>
              </a:rPr>
              <a:t> </a:t>
            </a:r>
            <a:r>
              <a:rPr lang="en-US" i="1" dirty="0" err="1">
                <a:solidFill>
                  <a:srgbClr val="F36B11"/>
                </a:solidFill>
                <a:sym typeface="Symbol"/>
              </a:rPr>
              <a:t>x</a:t>
            </a:r>
            <a:r>
              <a:rPr lang="en-US" i="1" baseline="-25000" dirty="0" err="1">
                <a:solidFill>
                  <a:srgbClr val="F36B11"/>
                </a:solidFill>
                <a:latin typeface="Calibri"/>
                <a:cs typeface="Calibri"/>
              </a:rPr>
              <a:t>t</a:t>
            </a:r>
            <a:r>
              <a:rPr lang="en-US" dirty="0">
                <a:solidFill>
                  <a:srgbClr val="F36B11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endParaRPr lang="en-US" i="1" dirty="0">
              <a:solidFill>
                <a:srgbClr val="CC00CC"/>
              </a:solidFill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dirty="0">
                <a:latin typeface="Calibri"/>
                <a:cs typeface="Calibri"/>
              </a:rPr>
              <a:t>Normalize the weights: particles that fit the  data better get higher weights, others get lower weights</a:t>
            </a: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8" y="367131"/>
            <a:ext cx="11639901" cy="627812"/>
          </a:xfrm>
        </p:spPr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Observe/Weight (“Update” part 1)</a:t>
            </a:r>
          </a:p>
        </p:txBody>
      </p:sp>
      <p:grpSp>
        <p:nvGrpSpPr>
          <p:cNvPr id="75781" name="Group 2"/>
          <p:cNvGrpSpPr>
            <a:grpSpLocks/>
          </p:cNvGrpSpPr>
          <p:nvPr/>
        </p:nvGrpSpPr>
        <p:grpSpPr bwMode="auto">
          <a:xfrm>
            <a:off x="8870950" y="1752600"/>
            <a:ext cx="1566863" cy="1566863"/>
            <a:chOff x="7792358" y="2670971"/>
            <a:chExt cx="1567543" cy="1566862"/>
          </a:xfrm>
        </p:grpSpPr>
        <p:grpSp>
          <p:nvGrpSpPr>
            <p:cNvPr id="75810" name="Group 53"/>
            <p:cNvGrpSpPr>
              <a:grpSpLocks/>
            </p:cNvGrpSpPr>
            <p:nvPr/>
          </p:nvGrpSpPr>
          <p:grpSpPr bwMode="auto">
            <a:xfrm rot="-5400000">
              <a:off x="7792699" y="2670630"/>
              <a:ext cx="1566862" cy="1567543"/>
              <a:chOff x="3984" y="1056"/>
              <a:chExt cx="1296" cy="1296"/>
            </a:xfrm>
          </p:grpSpPr>
          <p:sp>
            <p:nvSpPr>
              <p:cNvPr id="75821" name="Rectangle 6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Rectangle 6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3" name="Rectangle 6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4" name="Rectangle 6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5" name="Rectangle 6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6" name="Rectangle 7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7" name="Rectangle 7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8" name="Rectangle 7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9" name="Rectangle 7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811" name="Oval 54"/>
            <p:cNvSpPr>
              <a:spLocks noChangeArrowheads="1"/>
            </p:cNvSpPr>
            <p:nvPr/>
          </p:nvSpPr>
          <p:spPr bwMode="auto">
            <a:xfrm rot="-5400000">
              <a:off x="8953526" y="3425360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Oval 55"/>
            <p:cNvSpPr>
              <a:spLocks noChangeArrowheads="1"/>
            </p:cNvSpPr>
            <p:nvPr/>
          </p:nvSpPr>
          <p:spPr bwMode="auto">
            <a:xfrm rot="-5400000">
              <a:off x="9127698" y="3309296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Oval 56"/>
            <p:cNvSpPr>
              <a:spLocks noChangeArrowheads="1"/>
            </p:cNvSpPr>
            <p:nvPr/>
          </p:nvSpPr>
          <p:spPr bwMode="auto">
            <a:xfrm rot="-5400000">
              <a:off x="9127698" y="354142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4" name="Oval 57"/>
            <p:cNvSpPr>
              <a:spLocks noChangeArrowheads="1"/>
            </p:cNvSpPr>
            <p:nvPr/>
          </p:nvSpPr>
          <p:spPr bwMode="auto">
            <a:xfrm rot="-5400000">
              <a:off x="9069641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Oval 58"/>
            <p:cNvSpPr>
              <a:spLocks noChangeArrowheads="1"/>
            </p:cNvSpPr>
            <p:nvPr/>
          </p:nvSpPr>
          <p:spPr bwMode="auto">
            <a:xfrm rot="-5400000">
              <a:off x="8547126" y="342536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6" name="Oval 59"/>
            <p:cNvSpPr>
              <a:spLocks noChangeArrowheads="1"/>
            </p:cNvSpPr>
            <p:nvPr/>
          </p:nvSpPr>
          <p:spPr bwMode="auto">
            <a:xfrm rot="-5400000">
              <a:off x="9069641" y="394764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7" name="Oval 60"/>
            <p:cNvSpPr>
              <a:spLocks noChangeArrowheads="1"/>
            </p:cNvSpPr>
            <p:nvPr/>
          </p:nvSpPr>
          <p:spPr bwMode="auto">
            <a:xfrm rot="-5400000">
              <a:off x="8024612" y="29030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8" name="Oval 61"/>
            <p:cNvSpPr>
              <a:spLocks noChangeArrowheads="1"/>
            </p:cNvSpPr>
            <p:nvPr/>
          </p:nvSpPr>
          <p:spPr bwMode="auto">
            <a:xfrm rot="-5400000">
              <a:off x="9069641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9" name="Oval 62"/>
            <p:cNvSpPr>
              <a:spLocks noChangeArrowheads="1"/>
            </p:cNvSpPr>
            <p:nvPr/>
          </p:nvSpPr>
          <p:spPr bwMode="auto">
            <a:xfrm rot="-5400000">
              <a:off x="8547126" y="296110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20" name="Oval 63"/>
            <p:cNvSpPr>
              <a:spLocks noChangeArrowheads="1"/>
            </p:cNvSpPr>
            <p:nvPr/>
          </p:nvSpPr>
          <p:spPr bwMode="auto">
            <a:xfrm rot="-5400000">
              <a:off x="8547126" y="2787009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5782" name="Group 96"/>
          <p:cNvGrpSpPr>
            <a:grpSpLocks/>
          </p:cNvGrpSpPr>
          <p:nvPr/>
        </p:nvGrpSpPr>
        <p:grpSpPr bwMode="auto">
          <a:xfrm rot="-5400000">
            <a:off x="7837261" y="3657382"/>
            <a:ext cx="3635861" cy="1568450"/>
            <a:chOff x="6400800" y="4267200"/>
            <a:chExt cx="4773697" cy="2057400"/>
          </a:xfrm>
        </p:grpSpPr>
        <p:sp>
          <p:nvSpPr>
            <p:cNvPr id="98" name="Isosceles Triangle 97"/>
            <p:cNvSpPr/>
            <p:nvPr/>
          </p:nvSpPr>
          <p:spPr>
            <a:xfrm rot="5400000" flipV="1">
              <a:off x="8810634" y="5095816"/>
              <a:ext cx="839203" cy="381427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/>
            </a:p>
          </p:txBody>
        </p:sp>
        <p:grpSp>
          <p:nvGrpSpPr>
            <p:cNvPr id="75786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75801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3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4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5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6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7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8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9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5787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75793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4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75796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7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9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0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5788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789" name="Group 101"/>
            <p:cNvGrpSpPr>
              <a:grpSpLocks/>
            </p:cNvGrpSpPr>
            <p:nvPr/>
          </p:nvGrpSpPr>
          <p:grpSpPr bwMode="auto">
            <a:xfrm>
              <a:off x="7532748" y="4605433"/>
              <a:ext cx="3641749" cy="1295425"/>
              <a:chOff x="4793" y="2901"/>
              <a:chExt cx="2294" cy="816"/>
            </a:xfrm>
          </p:grpSpPr>
          <p:sp>
            <p:nvSpPr>
              <p:cNvPr id="75791" name="Oval 103"/>
              <p:cNvSpPr>
                <a:spLocks noChangeAspect="1" noChangeArrowheads="1"/>
              </p:cNvSpPr>
              <p:nvPr/>
            </p:nvSpPr>
            <p:spPr bwMode="auto">
              <a:xfrm>
                <a:off x="5157" y="2901"/>
                <a:ext cx="27" cy="2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cxnSp>
            <p:nvCxnSpPr>
              <p:cNvPr id="75792" name="AutoShape 47"/>
              <p:cNvCxnSpPr>
                <a:cxnSpLocks noChangeShapeType="1"/>
                <a:stCxn id="75811" idx="2"/>
                <a:endCxn id="75793" idx="6"/>
              </p:cNvCxnSpPr>
              <p:nvPr/>
            </p:nvCxnSpPr>
            <p:spPr bwMode="auto">
              <a:xfrm flipH="1">
                <a:off x="4793" y="3695"/>
                <a:ext cx="2294" cy="22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5790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5783" name="TextBox 128"/>
          <p:cNvSpPr txBox="1">
            <a:spLocks noChangeArrowheads="1"/>
          </p:cNvSpPr>
          <p:nvPr/>
        </p:nvSpPr>
        <p:spPr bwMode="auto">
          <a:xfrm>
            <a:off x="7118350" y="4191000"/>
            <a:ext cx="12192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5784" name="TextBox 129"/>
          <p:cNvSpPr txBox="1">
            <a:spLocks noChangeArrowheads="1"/>
          </p:cNvSpPr>
          <p:nvPr/>
        </p:nvSpPr>
        <p:spPr bwMode="auto">
          <a:xfrm>
            <a:off x="7118350" y="12954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</p:spTree>
    <p:extLst>
      <p:ext uri="{BB962C8B-B14F-4D97-AF65-F5344CB8AC3E}">
        <p14:creationId xmlns:p14="http://schemas.microsoft.com/office/powerpoint/2010/main" val="2014487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96"/>
          <p:cNvGrpSpPr>
            <a:grpSpLocks/>
          </p:cNvGrpSpPr>
          <p:nvPr/>
        </p:nvGrpSpPr>
        <p:grpSpPr bwMode="auto">
          <a:xfrm rot="-5400000">
            <a:off x="9144721" y="1828079"/>
            <a:ext cx="1567008" cy="1568450"/>
            <a:chOff x="6400800" y="4267200"/>
            <a:chExt cx="2057400" cy="2057400"/>
          </a:xfrm>
        </p:grpSpPr>
        <p:grpSp>
          <p:nvGrpSpPr>
            <p:cNvPr id="54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6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61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6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58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Particle Filtering: Resample (“Update” part 2)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6379105" cy="46783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Rather than tracking weighted samples, we </a:t>
            </a:r>
            <a:r>
              <a:rPr lang="en-US" sz="2800" b="1" i="1" dirty="0">
                <a:solidFill>
                  <a:srgbClr val="0000FF"/>
                </a:solidFill>
                <a:ea typeface="ＭＳ Ｐゴシック" pitchFamily="34" charset="-128"/>
              </a:rPr>
              <a:t>resample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</a:t>
            </a:r>
            <a:r>
              <a:rPr lang="en-US" dirty="0">
                <a:ea typeface="ＭＳ Ｐゴシック" pitchFamily="34" charset="-128"/>
              </a:rPr>
              <a:t>e have an updated belief distribution based on the weighted particles</a:t>
            </a: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We sample N new particles from the weighted belief distributions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Now the update is complete for this time step, continue with the next one</a:t>
            </a:r>
          </a:p>
        </p:txBody>
      </p:sp>
      <p:sp>
        <p:nvSpPr>
          <p:cNvPr id="48" name="Isosceles Triangle 47"/>
          <p:cNvSpPr/>
          <p:nvPr/>
        </p:nvSpPr>
        <p:spPr bwMode="auto">
          <a:xfrm flipV="1">
            <a:off x="9636125" y="3794125"/>
            <a:ext cx="639763" cy="29051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76805" name="Oval 53"/>
          <p:cNvSpPr>
            <a:spLocks noChangeArrowheads="1"/>
          </p:cNvSpPr>
          <p:nvPr/>
        </p:nvSpPr>
        <p:spPr bwMode="auto">
          <a:xfrm rot="-5400000">
            <a:off x="9407525" y="2041525"/>
            <a:ext cx="33338" cy="333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1"/>
            <a:endParaRPr lang="en-US"/>
          </a:p>
        </p:txBody>
      </p:sp>
      <p:grpSp>
        <p:nvGrpSpPr>
          <p:cNvPr id="76806" name="Group 2"/>
          <p:cNvGrpSpPr>
            <a:grpSpLocks/>
          </p:cNvGrpSpPr>
          <p:nvPr/>
        </p:nvGrpSpPr>
        <p:grpSpPr bwMode="auto">
          <a:xfrm>
            <a:off x="9178925" y="4556125"/>
            <a:ext cx="1566863" cy="1566863"/>
            <a:chOff x="4563129" y="4131470"/>
            <a:chExt cx="1567003" cy="1566862"/>
          </a:xfrm>
        </p:grpSpPr>
        <p:grpSp>
          <p:nvGrpSpPr>
            <p:cNvPr id="76811" name="Group 74"/>
            <p:cNvGrpSpPr>
              <a:grpSpLocks/>
            </p:cNvGrpSpPr>
            <p:nvPr/>
          </p:nvGrpSpPr>
          <p:grpSpPr bwMode="auto">
            <a:xfrm rot="-5400000">
              <a:off x="4563200" y="4131399"/>
              <a:ext cx="1566862" cy="1567003"/>
              <a:chOff x="3984" y="1056"/>
              <a:chExt cx="1296" cy="1296"/>
            </a:xfrm>
          </p:grpSpPr>
          <p:sp>
            <p:nvSpPr>
              <p:cNvPr id="76822" name="Rectangle 86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Rectangle 87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4" name="Rectangle 88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5" name="Rectangle 89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6" name="Rectangle 90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7" name="Rectangle 91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8" name="Rectangle 92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9" name="Rectangle 93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30" name="Rectangle 94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812" name="Oval 75"/>
            <p:cNvSpPr>
              <a:spLocks noChangeArrowheads="1"/>
            </p:cNvSpPr>
            <p:nvPr/>
          </p:nvSpPr>
          <p:spPr bwMode="auto">
            <a:xfrm rot="-5400000">
              <a:off x="5723878" y="500194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3" name="Oval 76"/>
            <p:cNvSpPr>
              <a:spLocks noChangeArrowheads="1"/>
            </p:cNvSpPr>
            <p:nvPr/>
          </p:nvSpPr>
          <p:spPr bwMode="auto">
            <a:xfrm rot="-5400000">
              <a:off x="5956026" y="4769815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4" name="Oval 77"/>
            <p:cNvSpPr>
              <a:spLocks noChangeArrowheads="1"/>
            </p:cNvSpPr>
            <p:nvPr/>
          </p:nvSpPr>
          <p:spPr bwMode="auto">
            <a:xfrm rot="-5400000">
              <a:off x="5839952" y="488587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5" name="Oval 78"/>
            <p:cNvSpPr>
              <a:spLocks noChangeArrowheads="1"/>
            </p:cNvSpPr>
            <p:nvPr/>
          </p:nvSpPr>
          <p:spPr bwMode="auto">
            <a:xfrm rot="-5400000">
              <a:off x="5317618" y="4943911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6" name="Oval 79"/>
            <p:cNvSpPr>
              <a:spLocks noChangeArrowheads="1"/>
            </p:cNvSpPr>
            <p:nvPr/>
          </p:nvSpPr>
          <p:spPr bwMode="auto">
            <a:xfrm rot="-5400000">
              <a:off x="5839952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7" name="Oval 80"/>
            <p:cNvSpPr>
              <a:spLocks noChangeArrowheads="1"/>
            </p:cNvSpPr>
            <p:nvPr/>
          </p:nvSpPr>
          <p:spPr bwMode="auto">
            <a:xfrm rot="-5400000">
              <a:off x="5723878" y="4769815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8" name="Oval 81"/>
            <p:cNvSpPr>
              <a:spLocks noChangeArrowheads="1"/>
            </p:cNvSpPr>
            <p:nvPr/>
          </p:nvSpPr>
          <p:spPr bwMode="auto">
            <a:xfrm rot="-5400000">
              <a:off x="5839952" y="5292103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9" name="Oval 82"/>
            <p:cNvSpPr>
              <a:spLocks noChangeArrowheads="1"/>
            </p:cNvSpPr>
            <p:nvPr/>
          </p:nvSpPr>
          <p:spPr bwMode="auto">
            <a:xfrm rot="-5400000">
              <a:off x="5956026" y="5001943"/>
              <a:ext cx="116064" cy="11607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0" name="Oval 83"/>
            <p:cNvSpPr>
              <a:spLocks noChangeArrowheads="1"/>
            </p:cNvSpPr>
            <p:nvPr/>
          </p:nvSpPr>
          <p:spPr bwMode="auto">
            <a:xfrm rot="-5400000">
              <a:off x="5839952" y="5466199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21" name="Oval 84"/>
            <p:cNvSpPr>
              <a:spLocks noChangeArrowheads="1"/>
            </p:cNvSpPr>
            <p:nvPr/>
          </p:nvSpPr>
          <p:spPr bwMode="auto">
            <a:xfrm rot="-5400000">
              <a:off x="5317618" y="4363592"/>
              <a:ext cx="116064" cy="1160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7" name="TextBox 98"/>
          <p:cNvSpPr txBox="1">
            <a:spLocks noChangeArrowheads="1"/>
          </p:cNvSpPr>
          <p:nvPr/>
        </p:nvSpPr>
        <p:spPr bwMode="auto">
          <a:xfrm>
            <a:off x="6934200" y="14478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76808" name="TextBox 99"/>
          <p:cNvSpPr txBox="1">
            <a:spLocks noChangeArrowheads="1"/>
          </p:cNvSpPr>
          <p:nvPr/>
        </p:nvSpPr>
        <p:spPr bwMode="auto">
          <a:xfrm>
            <a:off x="6934200" y="4267200"/>
            <a:ext cx="1371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pPr eaLnBrk="1" hangingPunct="1"/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pPr eaLnBrk="1" hangingPunct="1"/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cxnSp>
        <p:nvCxnSpPr>
          <p:cNvPr id="76809" name="AutoShape 47"/>
          <p:cNvCxnSpPr>
            <a:cxnSpLocks noChangeShapeType="1"/>
            <a:endCxn id="76817" idx="5"/>
          </p:cNvCxnSpPr>
          <p:nvPr/>
        </p:nvCxnSpPr>
        <p:spPr bwMode="auto">
          <a:xfrm flipH="1">
            <a:off x="10439400" y="2667000"/>
            <a:ext cx="0" cy="2544763"/>
          </a:xfrm>
          <a:prstGeom prst="curvedConnector3">
            <a:avLst>
              <a:gd name="adj1" fmla="val -4300788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76810" name="AutoShape 47"/>
          <p:cNvCxnSpPr>
            <a:cxnSpLocks noChangeShapeType="1"/>
            <a:endCxn id="76819" idx="5"/>
          </p:cNvCxnSpPr>
          <p:nvPr/>
        </p:nvCxnSpPr>
        <p:spPr bwMode="auto">
          <a:xfrm>
            <a:off x="10439400" y="2667000"/>
            <a:ext cx="231775" cy="2776538"/>
          </a:xfrm>
          <a:prstGeom prst="curvedConnector3">
            <a:avLst>
              <a:gd name="adj1" fmla="val 20605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8738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Weighting and Resampling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How to compute a belief distribution given weighted particles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-112273" y="1739777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25928" y="3937907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grpSp>
        <p:nvGrpSpPr>
          <p:cNvPr id="104" name="Group 96"/>
          <p:cNvGrpSpPr>
            <a:grpSpLocks/>
          </p:cNvGrpSpPr>
          <p:nvPr/>
        </p:nvGrpSpPr>
        <p:grpSpPr bwMode="auto">
          <a:xfrm rot="16200000">
            <a:off x="398049" y="2260785"/>
            <a:ext cx="1567008" cy="1568450"/>
            <a:chOff x="6400800" y="4267200"/>
            <a:chExt cx="2057400" cy="205740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6" name="Group 99"/>
            <p:cNvGrpSpPr>
              <a:grpSpLocks/>
            </p:cNvGrpSpPr>
            <p:nvPr/>
          </p:nvGrpSpPr>
          <p:grpSpPr bwMode="auto">
            <a:xfrm>
              <a:off x="6634234" y="5300791"/>
              <a:ext cx="1724042" cy="936646"/>
              <a:chOff x="4227" y="3291"/>
              <a:chExt cx="1086" cy="590"/>
            </a:xfrm>
          </p:grpSpPr>
          <p:sp>
            <p:nvSpPr>
              <p:cNvPr id="110" name="Oval 105"/>
              <p:cNvSpPr>
                <a:spLocks noChangeAspect="1" noChangeArrowheads="1"/>
              </p:cNvSpPr>
              <p:nvPr/>
            </p:nvSpPr>
            <p:spPr bwMode="auto">
              <a:xfrm>
                <a:off x="4656" y="3600"/>
                <a:ext cx="137" cy="137"/>
              </a:xfrm>
              <a:prstGeom prst="ellipse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106"/>
              <p:cNvSpPr>
                <a:spLocks noChangeAspect="1" noChangeArrowheads="1"/>
              </p:cNvSpPr>
              <p:nvPr/>
            </p:nvSpPr>
            <p:spPr bwMode="auto">
              <a:xfrm>
                <a:off x="4560" y="3744"/>
                <a:ext cx="137" cy="137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107"/>
              <p:cNvSpPr>
                <a:spLocks noChangeAspect="1" noChangeArrowheads="1"/>
              </p:cNvSpPr>
              <p:nvPr/>
            </p:nvSpPr>
            <p:spPr bwMode="auto">
              <a:xfrm>
                <a:off x="5211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endParaRPr lang="en-US"/>
              </a:p>
            </p:txBody>
          </p:sp>
          <p:sp>
            <p:nvSpPr>
              <p:cNvPr id="114" name="Oval 108"/>
              <p:cNvSpPr>
                <a:spLocks noChangeAspect="1" noChangeArrowheads="1"/>
              </p:cNvSpPr>
              <p:nvPr/>
            </p:nvSpPr>
            <p:spPr bwMode="auto">
              <a:xfrm>
                <a:off x="4683" y="3291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10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4227" y="3699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110"/>
              <p:cNvSpPr>
                <a:spLocks noChangeAspect="1" noChangeArrowheads="1"/>
              </p:cNvSpPr>
              <p:nvPr/>
            </p:nvSpPr>
            <p:spPr bwMode="auto">
              <a:xfrm>
                <a:off x="5067" y="3723"/>
                <a:ext cx="102" cy="10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111"/>
              <p:cNvSpPr>
                <a:spLocks noChangeAspect="1" noChangeArrowheads="1"/>
              </p:cNvSpPr>
              <p:nvPr/>
            </p:nvSpPr>
            <p:spPr bwMode="auto">
              <a:xfrm>
                <a:off x="5088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112"/>
              <p:cNvSpPr>
                <a:spLocks noChangeAspect="1" noChangeArrowheads="1"/>
              </p:cNvSpPr>
              <p:nvPr/>
            </p:nvSpPr>
            <p:spPr bwMode="auto">
              <a:xfrm>
                <a:off x="5232" y="3312"/>
                <a:ext cx="64" cy="64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7" name="Rectangle 100"/>
            <p:cNvSpPr>
              <a:spLocks noChangeArrowheads="1"/>
            </p:cNvSpPr>
            <p:nvPr/>
          </p:nvSpPr>
          <p:spPr bwMode="auto">
            <a:xfrm>
              <a:off x="7086600" y="5638800"/>
              <a:ext cx="685800" cy="6858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Oval 103"/>
            <p:cNvSpPr>
              <a:spLocks noChangeAspect="1" noChangeArrowheads="1"/>
            </p:cNvSpPr>
            <p:nvPr/>
          </p:nvSpPr>
          <p:spPr bwMode="auto">
            <a:xfrm>
              <a:off x="8110643" y="4605398"/>
              <a:ext cx="42863" cy="4286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endParaRPr lang="en-US"/>
            </a:p>
          </p:txBody>
        </p:sp>
        <p:sp>
          <p:nvSpPr>
            <p:cNvPr id="109" name="Oval 102"/>
            <p:cNvSpPr>
              <a:spLocks noChangeAspect="1" noChangeArrowheads="1"/>
            </p:cNvSpPr>
            <p:nvPr/>
          </p:nvSpPr>
          <p:spPr bwMode="auto">
            <a:xfrm>
              <a:off x="7469953" y="5943599"/>
              <a:ext cx="215448" cy="21537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23062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Summary: Particle Filtering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Particles: track samples of states rather than an explicit distribution</a:t>
            </a:r>
          </a:p>
          <a:p>
            <a:pPr lvl="1"/>
            <a:endParaRPr lang="en-US" dirty="0">
              <a:latin typeface="Calibri"/>
              <a:cs typeface="Calibri"/>
            </a:endParaRPr>
          </a:p>
        </p:txBody>
      </p:sp>
      <p:sp>
        <p:nvSpPr>
          <p:cNvPr id="9221" name="TextBox 24"/>
          <p:cNvSpPr txBox="1">
            <a:spLocks noChangeArrowheads="1"/>
          </p:cNvSpPr>
          <p:nvPr/>
        </p:nvSpPr>
        <p:spPr bwMode="auto">
          <a:xfrm>
            <a:off x="1524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(3,3)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1766197" y="1568448"/>
            <a:ext cx="307364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based on transition function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4877357" y="1568448"/>
            <a:ext cx="2489212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 based on observation function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481840" y="1566990"/>
            <a:ext cx="2191219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 using weighted particles</a:t>
            </a:r>
          </a:p>
        </p:txBody>
      </p:sp>
      <p:sp>
        <p:nvSpPr>
          <p:cNvPr id="173" name="TextBox 24"/>
          <p:cNvSpPr txBox="1">
            <a:spLocks noChangeArrowheads="1"/>
          </p:cNvSpPr>
          <p:nvPr/>
        </p:nvSpPr>
        <p:spPr bwMode="auto">
          <a:xfrm>
            <a:off x="41910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</p:txBody>
      </p:sp>
      <p:sp>
        <p:nvSpPr>
          <p:cNvPr id="174" name="TextBox 24"/>
          <p:cNvSpPr txBox="1">
            <a:spLocks noChangeArrowheads="1"/>
          </p:cNvSpPr>
          <p:nvPr/>
        </p:nvSpPr>
        <p:spPr bwMode="auto">
          <a:xfrm>
            <a:off x="67818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    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(3,1)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  w=.9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  w=.1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  w=.2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  w=.4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  w=.4</a:t>
            </a:r>
          </a:p>
        </p:txBody>
      </p:sp>
      <p:sp>
        <p:nvSpPr>
          <p:cNvPr id="175" name="TextBox 24"/>
          <p:cNvSpPr txBox="1">
            <a:spLocks noChangeArrowheads="1"/>
          </p:cNvSpPr>
          <p:nvPr/>
        </p:nvSpPr>
        <p:spPr bwMode="auto">
          <a:xfrm>
            <a:off x="9372600" y="3962400"/>
            <a:ext cx="1371600" cy="246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 sz="1400" dirty="0">
                <a:latin typeface="Calibri"/>
                <a:cs typeface="Calibri"/>
              </a:rPr>
              <a:t>(New) Particles: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(2,2)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   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(3,3)</a:t>
            </a:r>
          </a:p>
          <a:p>
            <a:r>
              <a:rPr lang="en-US" sz="1400" dirty="0">
                <a:solidFill>
                  <a:srgbClr val="00B05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(1,3)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(2,3)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  <a:p>
            <a:r>
              <a:rPr lang="en-US" sz="1400" dirty="0">
                <a:solidFill>
                  <a:srgbClr val="C00000"/>
                </a:solidFill>
                <a:latin typeface="Calibri"/>
                <a:cs typeface="Calibri"/>
              </a:rPr>
              <a:t>    (3,2)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TextBox 1"/>
          <p:cNvSpPr txBox="1"/>
          <p:nvPr/>
        </p:nvSpPr>
        <p:spPr>
          <a:xfrm>
            <a:off x="609600" y="6412468"/>
            <a:ext cx="3740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Consistency: see proof in AIMA Ch. 14</a:t>
            </a:r>
          </a:p>
        </p:txBody>
      </p:sp>
    </p:spTree>
    <p:extLst>
      <p:ext uri="{BB962C8B-B14F-4D97-AF65-F5344CB8AC3E}">
        <p14:creationId xmlns:p14="http://schemas.microsoft.com/office/powerpoint/2010/main" val="21028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  <p:bldP spid="173" grpId="0"/>
      <p:bldP spid="174" grpId="0"/>
      <p:bldP spid="175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96903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Poll 1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5" y="1102179"/>
            <a:ext cx="11734800" cy="5690338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If we only have one particle which of these steps are unnecessary?</a:t>
            </a:r>
          </a:p>
          <a:p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  <a:p>
            <a:pPr marL="0" lvl="1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Select all that are unnecessary.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Propagate forward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Weight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Resample</a:t>
            </a:r>
          </a:p>
          <a:p>
            <a:pPr marL="514350" lvl="1" indent="-514350">
              <a:buFont typeface="+mj-lt"/>
              <a:buAutoNum type="alphaUcPeriod"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None of the above</a:t>
            </a:r>
          </a:p>
        </p:txBody>
      </p:sp>
      <p:grpSp>
        <p:nvGrpSpPr>
          <p:cNvPr id="9278" name="Group 37"/>
          <p:cNvGrpSpPr>
            <a:grpSpLocks/>
          </p:cNvGrpSpPr>
          <p:nvPr/>
        </p:nvGrpSpPr>
        <p:grpSpPr bwMode="auto">
          <a:xfrm rot="16200000">
            <a:off x="1448141" y="2242798"/>
            <a:ext cx="1566863" cy="1567543"/>
            <a:chOff x="6324600" y="4419600"/>
            <a:chExt cx="2057400" cy="2057400"/>
          </a:xfrm>
        </p:grpSpPr>
        <p:grpSp>
          <p:nvGrpSpPr>
            <p:cNvPr id="9301" name="Group 14"/>
            <p:cNvGrpSpPr>
              <a:grpSpLocks/>
            </p:cNvGrpSpPr>
            <p:nvPr/>
          </p:nvGrpSpPr>
          <p:grpSpPr bwMode="auto">
            <a:xfrm>
              <a:off x="6324600" y="4419600"/>
              <a:ext cx="2057400" cy="2057400"/>
              <a:chOff x="3984" y="1056"/>
              <a:chExt cx="1296" cy="1296"/>
            </a:xfrm>
          </p:grpSpPr>
          <p:sp>
            <p:nvSpPr>
              <p:cNvPr id="9312" name="Rectangle 1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3" name="Rectangle 1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4" name="Rectangle 1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5" name="Rectangle 1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6" name="Rectangle 1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7" name="Rectangle 2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8" name="Rectangle 2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19" name="Rectangle 2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20" name="Rectangle 2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302" name="Oval 24"/>
            <p:cNvSpPr>
              <a:spLocks noChangeArrowheads="1"/>
            </p:cNvSpPr>
            <p:nvPr/>
          </p:nvSpPr>
          <p:spPr bwMode="auto">
            <a:xfrm>
              <a:off x="80772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3" name="Oval 25"/>
            <p:cNvSpPr>
              <a:spLocks noChangeArrowheads="1"/>
            </p:cNvSpPr>
            <p:nvPr/>
          </p:nvSpPr>
          <p:spPr bwMode="auto">
            <a:xfrm>
              <a:off x="78486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4" name="Oval 26"/>
            <p:cNvSpPr>
              <a:spLocks noChangeArrowheads="1"/>
            </p:cNvSpPr>
            <p:nvPr/>
          </p:nvSpPr>
          <p:spPr bwMode="auto">
            <a:xfrm>
              <a:off x="80010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5" name="Oval 27"/>
            <p:cNvSpPr>
              <a:spLocks noChangeArrowheads="1"/>
            </p:cNvSpPr>
            <p:nvPr/>
          </p:nvSpPr>
          <p:spPr bwMode="auto">
            <a:xfrm>
              <a:off x="7848600" y="617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6" name="Oval 28"/>
            <p:cNvSpPr>
              <a:spLocks noChangeArrowheads="1"/>
            </p:cNvSpPr>
            <p:nvPr/>
          </p:nvSpPr>
          <p:spPr bwMode="auto">
            <a:xfrm>
              <a:off x="8153400" y="6172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7" name="Oval 29"/>
            <p:cNvSpPr>
              <a:spLocks noChangeArrowheads="1"/>
            </p:cNvSpPr>
            <p:nvPr/>
          </p:nvSpPr>
          <p:spPr bwMode="auto">
            <a:xfrm>
              <a:off x="8153400" y="5867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8" name="Oval 30"/>
            <p:cNvSpPr>
              <a:spLocks noChangeArrowheads="1"/>
            </p:cNvSpPr>
            <p:nvPr/>
          </p:nvSpPr>
          <p:spPr bwMode="auto">
            <a:xfrm>
              <a:off x="73914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09" name="Oval 31"/>
            <p:cNvSpPr>
              <a:spLocks noChangeArrowheads="1"/>
            </p:cNvSpPr>
            <p:nvPr/>
          </p:nvSpPr>
          <p:spPr bwMode="auto">
            <a:xfrm>
              <a:off x="78486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0" name="Oval 32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311" name="Oval 33"/>
            <p:cNvSpPr>
              <a:spLocks noChangeArrowheads="1"/>
            </p:cNvSpPr>
            <p:nvPr/>
          </p:nvSpPr>
          <p:spPr bwMode="auto">
            <a:xfrm>
              <a:off x="7239000" y="4648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2899230" y="2243138"/>
            <a:ext cx="2663370" cy="1566863"/>
            <a:chOff x="2365829" y="2471739"/>
            <a:chExt cx="2663370" cy="1566862"/>
          </a:xfrm>
        </p:grpSpPr>
        <p:sp>
          <p:nvSpPr>
            <p:cNvPr id="47" name="Isosceles Triangle 46"/>
            <p:cNvSpPr/>
            <p:nvPr/>
          </p:nvSpPr>
          <p:spPr bwMode="auto">
            <a:xfrm rot="16200000" flipV="1">
              <a:off x="2643982" y="3110707"/>
              <a:ext cx="639762" cy="2889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9280" name="Group 4"/>
            <p:cNvGrpSpPr>
              <a:grpSpLocks/>
            </p:cNvGrpSpPr>
            <p:nvPr/>
          </p:nvGrpSpPr>
          <p:grpSpPr bwMode="auto">
            <a:xfrm rot="16200000">
              <a:off x="3461997" y="2471398"/>
              <a:ext cx="1566862" cy="1567543"/>
              <a:chOff x="3984" y="1056"/>
              <a:chExt cx="1296" cy="1296"/>
            </a:xfrm>
          </p:grpSpPr>
          <p:sp>
            <p:nvSpPr>
              <p:cNvPr id="9292" name="Rectangle 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3" name="Rectangle 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4" name="Rectangle 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5" name="Rectangle 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6" name="Rectangle 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7" name="Rectangle 1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8" name="Rectangle 1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99" name="Rectangle 1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300" name="Rectangle 1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81" name="Oval 14"/>
            <p:cNvSpPr>
              <a:spLocks noChangeArrowheads="1"/>
            </p:cNvSpPr>
            <p:nvPr/>
          </p:nvSpPr>
          <p:spPr bwMode="auto">
            <a:xfrm rot="16200000">
              <a:off x="4622824" y="3226128"/>
              <a:ext cx="116064" cy="116114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2" name="Oval 15"/>
            <p:cNvSpPr>
              <a:spLocks noChangeArrowheads="1"/>
            </p:cNvSpPr>
            <p:nvPr/>
          </p:nvSpPr>
          <p:spPr bwMode="auto">
            <a:xfrm rot="16200000">
              <a:off x="4796996" y="3110064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3" name="Oval 16"/>
            <p:cNvSpPr>
              <a:spLocks noChangeArrowheads="1"/>
            </p:cNvSpPr>
            <p:nvPr/>
          </p:nvSpPr>
          <p:spPr bwMode="auto">
            <a:xfrm rot="16200000">
              <a:off x="4796996" y="334219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4" name="Oval 17"/>
            <p:cNvSpPr>
              <a:spLocks noChangeArrowheads="1"/>
            </p:cNvSpPr>
            <p:nvPr/>
          </p:nvSpPr>
          <p:spPr bwMode="auto">
            <a:xfrm rot="16200000">
              <a:off x="4738939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5" name="Oval 18"/>
            <p:cNvSpPr>
              <a:spLocks noChangeArrowheads="1"/>
            </p:cNvSpPr>
            <p:nvPr/>
          </p:nvSpPr>
          <p:spPr bwMode="auto">
            <a:xfrm rot="16200000">
              <a:off x="4216424" y="3226128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6" name="Oval 19"/>
            <p:cNvSpPr>
              <a:spLocks noChangeArrowheads="1"/>
            </p:cNvSpPr>
            <p:nvPr/>
          </p:nvSpPr>
          <p:spPr bwMode="auto">
            <a:xfrm rot="16200000">
              <a:off x="4738939" y="3748415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7" name="Oval 20"/>
            <p:cNvSpPr>
              <a:spLocks noChangeArrowheads="1"/>
            </p:cNvSpPr>
            <p:nvPr/>
          </p:nvSpPr>
          <p:spPr bwMode="auto">
            <a:xfrm rot="16200000">
              <a:off x="3693910" y="2703840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8" name="Oval 21"/>
            <p:cNvSpPr>
              <a:spLocks noChangeArrowheads="1"/>
            </p:cNvSpPr>
            <p:nvPr/>
          </p:nvSpPr>
          <p:spPr bwMode="auto">
            <a:xfrm rot="16200000">
              <a:off x="4738939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89" name="Oval 22"/>
            <p:cNvSpPr>
              <a:spLocks noChangeArrowheads="1"/>
            </p:cNvSpPr>
            <p:nvPr/>
          </p:nvSpPr>
          <p:spPr bwMode="auto">
            <a:xfrm rot="16200000">
              <a:off x="4216424" y="2761872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90" name="Oval 23"/>
            <p:cNvSpPr>
              <a:spLocks noChangeArrowheads="1"/>
            </p:cNvSpPr>
            <p:nvPr/>
          </p:nvSpPr>
          <p:spPr bwMode="auto">
            <a:xfrm rot="16200000">
              <a:off x="4216424" y="2587777"/>
              <a:ext cx="116064" cy="11611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68" name="Shape 67"/>
            <p:cNvCxnSpPr>
              <a:stCxn id="9306" idx="4"/>
              <a:endCxn id="9281" idx="6"/>
            </p:cNvCxnSpPr>
            <p:nvPr/>
          </p:nvCxnSpPr>
          <p:spPr bwMode="auto">
            <a:xfrm>
              <a:off x="2365829" y="2511603"/>
              <a:ext cx="2315027" cy="714551"/>
            </a:xfrm>
            <a:prstGeom prst="curvedConnector2">
              <a:avLst/>
            </a:prstGeom>
            <a:ln w="28575">
              <a:tailEnd type="triangl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161"/>
          <p:cNvGrpSpPr>
            <a:grpSpLocks/>
          </p:cNvGrpSpPr>
          <p:nvPr/>
        </p:nvGrpSpPr>
        <p:grpSpPr bwMode="auto">
          <a:xfrm rot="-5400000">
            <a:off x="8859045" y="1932780"/>
            <a:ext cx="1566863" cy="2187577"/>
            <a:chOff x="6400800" y="3452416"/>
            <a:chExt cx="2057400" cy="2872184"/>
          </a:xfrm>
        </p:grpSpPr>
        <p:grpSp>
          <p:nvGrpSpPr>
            <p:cNvPr id="9232" name="Group 24"/>
            <p:cNvGrpSpPr>
              <a:grpSpLocks/>
            </p:cNvGrpSpPr>
            <p:nvPr/>
          </p:nvGrpSpPr>
          <p:grpSpPr bwMode="auto">
            <a:xfrm>
              <a:off x="6400800" y="4267200"/>
              <a:ext cx="2057400" cy="2057400"/>
              <a:chOff x="3984" y="1056"/>
              <a:chExt cx="1296" cy="1296"/>
            </a:xfrm>
          </p:grpSpPr>
          <p:sp>
            <p:nvSpPr>
              <p:cNvPr id="9244" name="Rectangle 25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5" name="Rectangle 26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6" name="Rectangle 27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7" name="Rectangle 28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49" name="Rectangle 30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0" name="Rectangle 31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1" name="Rectangle 32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9252" name="Rectangle 33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9233" name="Oval 34"/>
            <p:cNvSpPr>
              <a:spLocks noChangeArrowheads="1"/>
            </p:cNvSpPr>
            <p:nvPr/>
          </p:nvSpPr>
          <p:spPr bwMode="auto">
            <a:xfrm>
              <a:off x="7162800" y="5791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4" name="Oval 35"/>
            <p:cNvSpPr>
              <a:spLocks noChangeArrowheads="1"/>
            </p:cNvSpPr>
            <p:nvPr/>
          </p:nvSpPr>
          <p:spPr bwMode="auto">
            <a:xfrm>
              <a:off x="74676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5" name="Oval 36"/>
            <p:cNvSpPr>
              <a:spLocks noChangeArrowheads="1"/>
            </p:cNvSpPr>
            <p:nvPr/>
          </p:nvSpPr>
          <p:spPr bwMode="auto">
            <a:xfrm>
              <a:off x="7315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6" name="Oval 37"/>
            <p:cNvSpPr>
              <a:spLocks noChangeArrowheads="1"/>
            </p:cNvSpPr>
            <p:nvPr/>
          </p:nvSpPr>
          <p:spPr bwMode="auto">
            <a:xfrm>
              <a:off x="7239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7" name="Oval 38"/>
            <p:cNvSpPr>
              <a:spLocks noChangeArrowheads="1"/>
            </p:cNvSpPr>
            <p:nvPr/>
          </p:nvSpPr>
          <p:spPr bwMode="auto">
            <a:xfrm>
              <a:off x="80010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8" name="Oval 39"/>
            <p:cNvSpPr>
              <a:spLocks noChangeArrowheads="1"/>
            </p:cNvSpPr>
            <p:nvPr/>
          </p:nvSpPr>
          <p:spPr bwMode="auto">
            <a:xfrm>
              <a:off x="7467600" y="57912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39" name="Oval 40"/>
            <p:cNvSpPr>
              <a:spLocks noChangeArrowheads="1"/>
            </p:cNvSpPr>
            <p:nvPr/>
          </p:nvSpPr>
          <p:spPr bwMode="auto">
            <a:xfrm>
              <a:off x="67818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7162800" y="6096000"/>
              <a:ext cx="152400" cy="15240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1" name="Oval 42"/>
            <p:cNvSpPr>
              <a:spLocks noChangeArrowheads="1"/>
            </p:cNvSpPr>
            <p:nvPr/>
          </p:nvSpPr>
          <p:spPr bwMode="auto">
            <a:xfrm>
              <a:off x="6553200" y="5943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9242" name="Oval 43"/>
            <p:cNvSpPr>
              <a:spLocks noChangeArrowheads="1"/>
            </p:cNvSpPr>
            <p:nvPr/>
          </p:nvSpPr>
          <p:spPr bwMode="auto">
            <a:xfrm>
              <a:off x="8001000" y="5257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1" name="Isosceles Triangle 160"/>
            <p:cNvSpPr/>
            <p:nvPr/>
          </p:nvSpPr>
          <p:spPr>
            <a:xfrm flipV="1">
              <a:off x="7009474" y="3452416"/>
              <a:ext cx="840052" cy="38143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9225" name="TextBox 163"/>
          <p:cNvSpPr txBox="1">
            <a:spLocks noChangeArrowheads="1"/>
          </p:cNvSpPr>
          <p:nvPr/>
        </p:nvSpPr>
        <p:spPr bwMode="auto">
          <a:xfrm>
            <a:off x="2286000" y="1764270"/>
            <a:ext cx="1981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Propagate forward</a:t>
            </a:r>
          </a:p>
        </p:txBody>
      </p:sp>
      <p:sp>
        <p:nvSpPr>
          <p:cNvPr id="9226" name="TextBox 164"/>
          <p:cNvSpPr txBox="1">
            <a:spLocks noChangeArrowheads="1"/>
          </p:cNvSpPr>
          <p:nvPr/>
        </p:nvSpPr>
        <p:spPr bwMode="auto">
          <a:xfrm>
            <a:off x="52578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Weight</a:t>
            </a:r>
          </a:p>
        </p:txBody>
      </p:sp>
      <p:sp>
        <p:nvSpPr>
          <p:cNvPr id="9227" name="TextBox 165"/>
          <p:cNvSpPr txBox="1">
            <a:spLocks noChangeArrowheads="1"/>
          </p:cNvSpPr>
          <p:nvPr/>
        </p:nvSpPr>
        <p:spPr bwMode="auto">
          <a:xfrm>
            <a:off x="7848600" y="1764270"/>
            <a:ext cx="16002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dirty="0">
                <a:latin typeface="Calibri"/>
                <a:cs typeface="Calibri"/>
              </a:rPr>
              <a:t>Resample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48245" y="2285999"/>
            <a:ext cx="2773405" cy="1567008"/>
            <a:chOff x="5348245" y="2514600"/>
            <a:chExt cx="2773405" cy="1567008"/>
          </a:xfrm>
        </p:grpSpPr>
        <p:grpSp>
          <p:nvGrpSpPr>
            <p:cNvPr id="3" name="Group 2"/>
            <p:cNvGrpSpPr/>
            <p:nvPr/>
          </p:nvGrpSpPr>
          <p:grpSpPr>
            <a:xfrm>
              <a:off x="5957891" y="2514600"/>
              <a:ext cx="2163759" cy="1567008"/>
              <a:chOff x="5957891" y="2514600"/>
              <a:chExt cx="2163759" cy="1567008"/>
            </a:xfrm>
          </p:grpSpPr>
          <p:sp>
            <p:nvSpPr>
              <p:cNvPr id="74" name="Isosceles Triangle 73"/>
              <p:cNvSpPr/>
              <p:nvPr/>
            </p:nvSpPr>
            <p:spPr bwMode="auto">
              <a:xfrm rot="16200000" flipV="1">
                <a:off x="5783267" y="3109917"/>
                <a:ext cx="639762" cy="290513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/>
                  <a:cs typeface="Calibri"/>
                </a:endParaRPr>
              </a:p>
            </p:txBody>
          </p:sp>
          <p:grpSp>
            <p:nvGrpSpPr>
              <p:cNvPr id="104" name="Group 96"/>
              <p:cNvGrpSpPr>
                <a:grpSpLocks/>
              </p:cNvGrpSpPr>
              <p:nvPr/>
            </p:nvGrpSpPr>
            <p:grpSpPr bwMode="auto">
              <a:xfrm rot="-5400000">
                <a:off x="6553921" y="2513879"/>
                <a:ext cx="1567008" cy="1568450"/>
                <a:chOff x="6400800" y="4267200"/>
                <a:chExt cx="2057400" cy="2057400"/>
              </a:xfrm>
            </p:grpSpPr>
            <p:grpSp>
              <p:nvGrpSpPr>
                <p:cNvPr id="105" name="Group 98"/>
                <p:cNvGrpSpPr>
                  <a:grpSpLocks/>
                </p:cNvGrpSpPr>
                <p:nvPr/>
              </p:nvGrpSpPr>
              <p:grpSpPr bwMode="auto">
                <a:xfrm>
                  <a:off x="6400800" y="4267200"/>
                  <a:ext cx="2057400" cy="2057400"/>
                  <a:chOff x="3984" y="1056"/>
                  <a:chExt cx="1296" cy="1296"/>
                </a:xfrm>
              </p:grpSpPr>
              <p:sp>
                <p:nvSpPr>
                  <p:cNvPr id="119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Rectangle 115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056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488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6" name="Rectangle 120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7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920"/>
                    <a:ext cx="432" cy="432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oup 99"/>
                <p:cNvGrpSpPr>
                  <a:grpSpLocks/>
                </p:cNvGrpSpPr>
                <p:nvPr/>
              </p:nvGrpSpPr>
              <p:grpSpPr bwMode="auto">
                <a:xfrm>
                  <a:off x="6634234" y="5300791"/>
                  <a:ext cx="1724042" cy="936646"/>
                  <a:chOff x="4227" y="3291"/>
                  <a:chExt cx="1086" cy="590"/>
                </a:xfrm>
              </p:grpSpPr>
              <p:sp>
                <p:nvSpPr>
                  <p:cNvPr id="110" name="Oval 1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56" y="3600"/>
                    <a:ext cx="137" cy="137"/>
                  </a:xfrm>
                  <a:prstGeom prst="ellipse">
                    <a:avLst/>
                  </a:prstGeom>
                  <a:solidFill>
                    <a:srgbClr val="00B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60" y="3744"/>
                    <a:ext cx="137" cy="13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10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11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rtl="1"/>
                    <a:endParaRPr lang="en-US"/>
                  </a:p>
                </p:txBody>
              </p:sp>
              <p:sp>
                <p:nvSpPr>
                  <p:cNvPr id="114" name="Oval 1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3" y="3291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109"/>
                  <p:cNvSpPr>
                    <a:spLocks noChangeAspect="1" noChangeArrowheads="1"/>
                  </p:cNvSpPr>
                  <p:nvPr/>
                </p:nvSpPr>
                <p:spPr bwMode="auto">
                  <a:xfrm flipH="1" flipV="1">
                    <a:off x="4227" y="3699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1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7" y="3723"/>
                    <a:ext cx="102" cy="102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88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2" y="3312"/>
                    <a:ext cx="64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7" name="Rectangle 100"/>
                <p:cNvSpPr>
                  <a:spLocks noChangeArrowheads="1"/>
                </p:cNvSpPr>
                <p:nvPr/>
              </p:nvSpPr>
              <p:spPr bwMode="auto">
                <a:xfrm>
                  <a:off x="7086600" y="5638800"/>
                  <a:ext cx="685800" cy="685800"/>
                </a:xfrm>
                <a:prstGeom prst="rect">
                  <a:avLst/>
                </a:prstGeom>
                <a:noFill/>
                <a:ln w="635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Oval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8110643" y="4605398"/>
                  <a:ext cx="42863" cy="42862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rtl="1"/>
                  <a:endParaRPr lang="en-US"/>
                </a:p>
              </p:txBody>
            </p:sp>
            <p:sp>
              <p:nvSpPr>
                <p:cNvPr id="109" name="Oval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7469953" y="5943599"/>
                  <a:ext cx="215448" cy="21537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cxnSp>
          <p:nvCxnSpPr>
            <p:cNvPr id="130" name="AutoShape 47"/>
            <p:cNvCxnSpPr>
              <a:cxnSpLocks noChangeShapeType="1"/>
            </p:cNvCxnSpPr>
            <p:nvPr/>
          </p:nvCxnSpPr>
          <p:spPr bwMode="auto">
            <a:xfrm>
              <a:off x="5348245" y="3284189"/>
              <a:ext cx="2398767" cy="13299"/>
            </a:xfrm>
            <a:prstGeom prst="curved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</p:spPr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CCBEC9A-811C-4268-9770-5A94F395E44C}"/>
              </a:ext>
            </a:extLst>
          </p:cNvPr>
          <p:cNvSpPr/>
          <p:nvPr/>
        </p:nvSpPr>
        <p:spPr>
          <a:xfrm>
            <a:off x="230075" y="4855169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5BDBF9BF-EEA7-467C-A125-023E62DCCA69}"/>
              </a:ext>
            </a:extLst>
          </p:cNvPr>
          <p:cNvSpPr/>
          <p:nvPr/>
        </p:nvSpPr>
        <p:spPr>
          <a:xfrm>
            <a:off x="-5542" y="6255008"/>
            <a:ext cx="3764983" cy="443982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C498-0CC7-4393-91F6-0C54304D8F6D}"/>
              </a:ext>
            </a:extLst>
          </p:cNvPr>
          <p:cNvSpPr txBox="1"/>
          <p:nvPr/>
        </p:nvSpPr>
        <p:spPr>
          <a:xfrm>
            <a:off x="2841173" y="5278767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Unless the weight is zero, in which case, you’ll want to resample from the beginning </a:t>
            </a:r>
            <a:r>
              <a:rPr lang="en-US" sz="2800" dirty="0">
                <a:solidFill>
                  <a:srgbClr val="C00000"/>
                </a:solidFill>
                <a:sym typeface="Wingdings" panose="05000000000000000000" pitchFamily="2" charset="2"/>
              </a:rPr>
              <a:t>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0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26" grpId="0"/>
      <p:bldP spid="92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(Laser)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77400" y="6481757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floor.gif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icture 2" descr="global-flo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1371600"/>
            <a:ext cx="6731000" cy="497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336028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Particle Filtering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574E55-4018-40B2-999E-F1FD88BE1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9378" y="1900702"/>
            <a:ext cx="5753243" cy="37244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Robot Mapping</a:t>
            </a:r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1"/>
            <a:ext cx="6629400" cy="4729164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SLAM: Simultaneous Localization And Mapping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do not know the map or our location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consists of position AND map!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Main techniques: </a:t>
            </a:r>
            <a:r>
              <a:rPr lang="en-US" sz="2000" dirty="0" err="1">
                <a:ea typeface="ＭＳ Ｐゴシック" pitchFamily="34" charset="-128"/>
              </a:rPr>
              <a:t>Kalman</a:t>
            </a:r>
            <a:r>
              <a:rPr lang="en-US" sz="2000" dirty="0">
                <a:ea typeface="ＭＳ Ｐゴシック" pitchFamily="34" charset="-128"/>
              </a:rPr>
              <a:t> filtering (Gaussian HMMs) and particle methods</a:t>
            </a:r>
          </a:p>
          <a:p>
            <a:endParaRPr lang="en-US" sz="2400" dirty="0">
              <a:ea typeface="ＭＳ Ｐゴシック" pitchFamily="34" charset="-128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443037" y="3505200"/>
          <a:ext cx="4500563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9000000" imgH="6348010" progId="MSPhotoEd.3">
                  <p:embed/>
                </p:oleObj>
              </mc:Choice>
              <mc:Fallback>
                <p:oleObj name="Photo Editor Photo" r:id="rId2" imgW="9000000" imgH="6348010" progId="MSPhotoEd.3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7" y="3505200"/>
                        <a:ext cx="4500563" cy="317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62163" y="6172200"/>
            <a:ext cx="2362200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DP-SLAM, Ron Parr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165" y="1828800"/>
            <a:ext cx="4978430" cy="39912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</p:spTree>
    <p:extLst>
      <p:ext uri="{BB962C8B-B14F-4D97-AF65-F5344CB8AC3E}">
        <p14:creationId xmlns:p14="http://schemas.microsoft.com/office/powerpoint/2010/main" val="124492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1</a:t>
            </a:r>
          </a:p>
        </p:txBody>
      </p:sp>
      <p:pic>
        <p:nvPicPr>
          <p:cNvPr id="5" name="PARTICLES-SLAM-mapping1-new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79800" y="1143000"/>
            <a:ext cx="5232400" cy="523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32037" y="6488668"/>
            <a:ext cx="440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PARTICLES-SLAM-mapping1-new.avi]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[Sebastian </a:t>
            </a:r>
            <a:r>
              <a:rPr lang="en-US" dirty="0" err="1">
                <a:latin typeface="Calibri"/>
                <a:cs typeface="Calibri"/>
              </a:rPr>
              <a:t>Thrun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5873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SLAM – Video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4428" y="6488668"/>
            <a:ext cx="377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[Demo: PARTICLES-SLAM-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fastslam.avi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3" name="PARTICLES-SLAM-fastslam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21000" y="1168400"/>
            <a:ext cx="635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[Dirk </a:t>
            </a:r>
            <a:r>
              <a:rPr lang="en-US" dirty="0" err="1">
                <a:latin typeface="Calibri"/>
                <a:cs typeface="Calibri"/>
              </a:rPr>
              <a:t>Haehnel</a:t>
            </a:r>
            <a:r>
              <a:rPr lang="en-US" dirty="0">
                <a:latin typeface="Calibri"/>
                <a:cs typeface="Calibri"/>
              </a:rPr>
              <a:t>, et al.]</a:t>
            </a:r>
          </a:p>
        </p:txBody>
      </p:sp>
    </p:spTree>
    <p:extLst>
      <p:ext uri="{BB962C8B-B14F-4D97-AF65-F5344CB8AC3E}">
        <p14:creationId xmlns:p14="http://schemas.microsoft.com/office/powerpoint/2010/main" val="20012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339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https://www.irobot.com/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146" name="Picture 2" descr="Roomba® 960 Robot Vacuum | iRobot">
            <a:extLst>
              <a:ext uri="{FF2B5EF4-FFF2-40B4-BE49-F238E27FC236}">
                <a16:creationId xmlns:a16="http://schemas.microsoft.com/office/drawing/2014/main" id="{6BBE4F9E-F821-4A66-94F0-66A512204B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17"/>
          <a:stretch/>
        </p:blipFill>
        <p:spPr bwMode="auto">
          <a:xfrm>
            <a:off x="5329779" y="994943"/>
            <a:ext cx="6518325" cy="500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A32667B-161A-4B3E-862C-761C77322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20" y="1433683"/>
            <a:ext cx="4309507" cy="43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574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Given the following starting particles, transition model, and e</a:t>
            </a:r>
            <a:r>
              <a:rPr lang="en-US" baseline="-25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 and e</a:t>
            </a:r>
            <a:r>
              <a:rPr lang="en-US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 observed at time 1 and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2C33A-9A7D-294D-994F-539A83D9ACED}"/>
              </a:ext>
            </a:extLst>
          </p:cNvPr>
          <p:cNvSpPr txBox="1"/>
          <p:nvPr/>
        </p:nvSpPr>
        <p:spPr>
          <a:xfrm>
            <a:off x="2719541" y="1854741"/>
            <a:ext cx="254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P(M</a:t>
            </a:r>
            <a:r>
              <a:rPr lang="en-US" baseline="-25000" dirty="0"/>
              <a:t>t+1</a:t>
            </a:r>
            <a:r>
              <a:rPr lang="en-US" dirty="0"/>
              <a:t>|M</a:t>
            </a:r>
            <a:r>
              <a:rPr lang="en-US" baseline="-25000" dirty="0"/>
              <a:t>t</a:t>
            </a:r>
            <a:r>
              <a:rPr lang="en-US" dirty="0"/>
              <a:t> in middle row)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980B0B6-7B1E-1440-940C-EB4019F023C5}"/>
              </a:ext>
            </a:extLst>
          </p:cNvPr>
          <p:cNvGrpSpPr/>
          <p:nvPr/>
        </p:nvGrpSpPr>
        <p:grpSpPr>
          <a:xfrm>
            <a:off x="2967690" y="2261504"/>
            <a:ext cx="2108072" cy="1626639"/>
            <a:chOff x="397328" y="2261505"/>
            <a:chExt cx="2087287" cy="1567010"/>
          </a:xfrm>
        </p:grpSpPr>
        <p:grpSp>
          <p:nvGrpSpPr>
            <p:cNvPr id="168" name="Group 98">
              <a:extLst>
                <a:ext uri="{FF2B5EF4-FFF2-40B4-BE49-F238E27FC236}">
                  <a16:creationId xmlns:a16="http://schemas.microsoft.com/office/drawing/2014/main" id="{773B8E75-FF86-3C47-879A-508C20A9D3D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72" name="Rectangle 113">
                <a:extLst>
                  <a:ext uri="{FF2B5EF4-FFF2-40B4-BE49-F238E27FC236}">
                    <a16:creationId xmlns:a16="http://schemas.microsoft.com/office/drawing/2014/main" id="{DB21A731-86CE-B140-9A10-02EEA925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3" name="Rectangle 114">
                <a:extLst>
                  <a:ext uri="{FF2B5EF4-FFF2-40B4-BE49-F238E27FC236}">
                    <a16:creationId xmlns:a16="http://schemas.microsoft.com/office/drawing/2014/main" id="{3C5337DB-B5A4-2144-AED7-9F888D61D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" name="Rectangle 115">
                <a:extLst>
                  <a:ext uri="{FF2B5EF4-FFF2-40B4-BE49-F238E27FC236}">
                    <a16:creationId xmlns:a16="http://schemas.microsoft.com/office/drawing/2014/main" id="{A30FD128-3E5F-7E4D-95AF-6B69ACAB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6" name="Rectangle 116">
                <a:extLst>
                  <a:ext uri="{FF2B5EF4-FFF2-40B4-BE49-F238E27FC236}">
                    <a16:creationId xmlns:a16="http://schemas.microsoft.com/office/drawing/2014/main" id="{D57E11C4-0B2C-CA4A-A5B5-237D7D397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" name="Rectangle 117">
                <a:extLst>
                  <a:ext uri="{FF2B5EF4-FFF2-40B4-BE49-F238E27FC236}">
                    <a16:creationId xmlns:a16="http://schemas.microsoft.com/office/drawing/2014/main" id="{7B0A9F67-3035-FE49-9BFE-75AC61784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8" name="Rectangle 118">
                <a:extLst>
                  <a:ext uri="{FF2B5EF4-FFF2-40B4-BE49-F238E27FC236}">
                    <a16:creationId xmlns:a16="http://schemas.microsoft.com/office/drawing/2014/main" id="{EDB4293A-A284-D64F-BF70-7EB5CBA5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" name="Rectangle 119">
                <a:extLst>
                  <a:ext uri="{FF2B5EF4-FFF2-40B4-BE49-F238E27FC236}">
                    <a16:creationId xmlns:a16="http://schemas.microsoft.com/office/drawing/2014/main" id="{BEDFA2FC-6277-E849-9696-06CFAF632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" name="Rectangle 120">
                <a:extLst>
                  <a:ext uri="{FF2B5EF4-FFF2-40B4-BE49-F238E27FC236}">
                    <a16:creationId xmlns:a16="http://schemas.microsoft.com/office/drawing/2014/main" id="{5350620A-073D-434D-A4D5-20D4D99CEC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" name="Rectangle 121">
                <a:extLst>
                  <a:ext uri="{FF2B5EF4-FFF2-40B4-BE49-F238E27FC236}">
                    <a16:creationId xmlns:a16="http://schemas.microsoft.com/office/drawing/2014/main" id="{9DAC325A-E6F4-E742-BFBF-485FEE9892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9" name="Rectangle 119">
              <a:extLst>
                <a:ext uri="{FF2B5EF4-FFF2-40B4-BE49-F238E27FC236}">
                  <a16:creationId xmlns:a16="http://schemas.microsoft.com/office/drawing/2014/main" id="{567DA3F2-31A9-EB4C-8A75-895EE5A2B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Rectangle 119">
              <a:extLst>
                <a:ext uri="{FF2B5EF4-FFF2-40B4-BE49-F238E27FC236}">
                  <a16:creationId xmlns:a16="http://schemas.microsoft.com/office/drawing/2014/main" id="{4D00CE05-6221-D446-AA2A-3EBEFF5D6D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Rectangle 119">
              <a:extLst>
                <a:ext uri="{FF2B5EF4-FFF2-40B4-BE49-F238E27FC236}">
                  <a16:creationId xmlns:a16="http://schemas.microsoft.com/office/drawing/2014/main" id="{9210AE44-6B03-EC4D-B3F7-A1151537A3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213927" y="65068"/>
            <a:ext cx="493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Python </a:t>
            </a:r>
            <a:r>
              <a:rPr lang="en-US" dirty="0" err="1"/>
              <a:t>random.random</a:t>
            </a:r>
            <a:r>
              <a:rPr lang="en-US" dirty="0"/>
              <a:t>() or Google to sample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390858" y="4310106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|m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5459495" y="4656366"/>
            <a:ext cx="2713831" cy="2037726"/>
            <a:chOff x="397328" y="2261505"/>
            <a:chExt cx="2087287" cy="1567010"/>
          </a:xfrm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4352" y="2785915"/>
              <a:ext cx="517708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F659AFE-14DC-C252-A61B-CDE235E34699}"/>
              </a:ext>
            </a:extLst>
          </p:cNvPr>
          <p:cNvSpPr txBox="1"/>
          <p:nvPr/>
        </p:nvSpPr>
        <p:spPr>
          <a:xfrm>
            <a:off x="9137492" y="4310104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|m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66B3D8-D9EC-61DB-0D45-A5EBF6A0BC46}"/>
              </a:ext>
            </a:extLst>
          </p:cNvPr>
          <p:cNvGrpSpPr/>
          <p:nvPr/>
        </p:nvGrpSpPr>
        <p:grpSpPr>
          <a:xfrm>
            <a:off x="9199411" y="4656368"/>
            <a:ext cx="2713831" cy="2037726"/>
            <a:chOff x="397328" y="2261505"/>
            <a:chExt cx="2087287" cy="1567010"/>
          </a:xfrm>
        </p:grpSpPr>
        <p:grpSp>
          <p:nvGrpSpPr>
            <p:cNvPr id="69" name="Group 98">
              <a:extLst>
                <a:ext uri="{FF2B5EF4-FFF2-40B4-BE49-F238E27FC236}">
                  <a16:creationId xmlns:a16="http://schemas.microsoft.com/office/drawing/2014/main" id="{E3EA62B4-E002-F2E9-063D-1DBFD8D2752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73" name="Rectangle 113">
                <a:extLst>
                  <a:ext uri="{FF2B5EF4-FFF2-40B4-BE49-F238E27FC236}">
                    <a16:creationId xmlns:a16="http://schemas.microsoft.com/office/drawing/2014/main" id="{5465C784-B689-0784-7E08-D16FA7D948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114">
                <a:extLst>
                  <a:ext uri="{FF2B5EF4-FFF2-40B4-BE49-F238E27FC236}">
                    <a16:creationId xmlns:a16="http://schemas.microsoft.com/office/drawing/2014/main" id="{A8DB2DFC-8EAC-76A3-8962-7037F5AFC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Rectangle 115">
                <a:extLst>
                  <a:ext uri="{FF2B5EF4-FFF2-40B4-BE49-F238E27FC236}">
                    <a16:creationId xmlns:a16="http://schemas.microsoft.com/office/drawing/2014/main" id="{C5C3929E-BDCB-F931-CE01-5BDD16ECEA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Rectangle 116">
                <a:extLst>
                  <a:ext uri="{FF2B5EF4-FFF2-40B4-BE49-F238E27FC236}">
                    <a16:creationId xmlns:a16="http://schemas.microsoft.com/office/drawing/2014/main" id="{81AF3AED-F833-3D3C-F199-96D1FF6E0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Rectangle 117">
                <a:extLst>
                  <a:ext uri="{FF2B5EF4-FFF2-40B4-BE49-F238E27FC236}">
                    <a16:creationId xmlns:a16="http://schemas.microsoft.com/office/drawing/2014/main" id="{7365C358-FC52-715C-B5C7-7899A0C89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Rectangle 118">
                <a:extLst>
                  <a:ext uri="{FF2B5EF4-FFF2-40B4-BE49-F238E27FC236}">
                    <a16:creationId xmlns:a16="http://schemas.microsoft.com/office/drawing/2014/main" id="{DEC7F62A-C1AC-0B39-FBB9-01C21663F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Rectangle 119">
                <a:extLst>
                  <a:ext uri="{FF2B5EF4-FFF2-40B4-BE49-F238E27FC236}">
                    <a16:creationId xmlns:a16="http://schemas.microsoft.com/office/drawing/2014/main" id="{3D5D9514-B9EE-EDCC-3A33-CF8476B85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Rectangle 120">
                <a:extLst>
                  <a:ext uri="{FF2B5EF4-FFF2-40B4-BE49-F238E27FC236}">
                    <a16:creationId xmlns:a16="http://schemas.microsoft.com/office/drawing/2014/main" id="{AFACD6F5-7E70-099D-43C1-A16B7D5B8B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Rectangle 121">
                <a:extLst>
                  <a:ext uri="{FF2B5EF4-FFF2-40B4-BE49-F238E27FC236}">
                    <a16:creationId xmlns:a16="http://schemas.microsoft.com/office/drawing/2014/main" id="{9545BD5D-1831-6501-B831-49FA015F7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0" name="Rectangle 119">
              <a:extLst>
                <a:ext uri="{FF2B5EF4-FFF2-40B4-BE49-F238E27FC236}">
                  <a16:creationId xmlns:a16="http://schemas.microsoft.com/office/drawing/2014/main" id="{66210DBF-EA8D-F4DC-8F38-49F1096B2C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10983A7E-2F73-BB92-634A-631B84CD47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119">
              <a:extLst>
                <a:ext uri="{FF2B5EF4-FFF2-40B4-BE49-F238E27FC236}">
                  <a16:creationId xmlns:a16="http://schemas.microsoft.com/office/drawing/2014/main" id="{6EA5E1D5-E2AA-11C3-E353-F650684A5E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5620646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289415" y="48108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300397" y="549056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289415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5621018" y="614009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7482ADA2-02D0-74B8-490F-C4BFD19AC5F9}"/>
              </a:ext>
            </a:extLst>
          </p:cNvPr>
          <p:cNvSpPr txBox="1"/>
          <p:nvPr/>
        </p:nvSpPr>
        <p:spPr>
          <a:xfrm>
            <a:off x="10055722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F32BC8C-78FA-E868-B20C-02A9F36E9239}"/>
              </a:ext>
            </a:extLst>
          </p:cNvPr>
          <p:cNvSpPr txBox="1"/>
          <p:nvPr/>
        </p:nvSpPr>
        <p:spPr>
          <a:xfrm>
            <a:off x="10724491" y="485589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422BA12-9F48-D180-AA33-3EFB1C712C3E}"/>
              </a:ext>
            </a:extLst>
          </p:cNvPr>
          <p:cNvSpPr txBox="1"/>
          <p:nvPr/>
        </p:nvSpPr>
        <p:spPr>
          <a:xfrm>
            <a:off x="10735473" y="553566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FBFF3A79-7035-A5CD-53E6-D3087E52262D}"/>
              </a:ext>
            </a:extLst>
          </p:cNvPr>
          <p:cNvSpPr txBox="1"/>
          <p:nvPr/>
        </p:nvSpPr>
        <p:spPr>
          <a:xfrm>
            <a:off x="10724491" y="618519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1F6FA107-BAEE-CC40-667A-E2D4A1AEEDCF}"/>
              </a:ext>
            </a:extLst>
          </p:cNvPr>
          <p:cNvSpPr txBox="1"/>
          <p:nvPr/>
        </p:nvSpPr>
        <p:spPr>
          <a:xfrm>
            <a:off x="10056094" y="618519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5A5AFD8-6219-B9A5-99E0-35B1C3836828}"/>
              </a:ext>
            </a:extLst>
          </p:cNvPr>
          <p:cNvSpPr txBox="1"/>
          <p:nvPr/>
        </p:nvSpPr>
        <p:spPr>
          <a:xfrm>
            <a:off x="10055722" y="487960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2C1096E8-FBC5-130D-E756-88522CA944D6}"/>
              </a:ext>
            </a:extLst>
          </p:cNvPr>
          <p:cNvCxnSpPr>
            <a:cxnSpLocks/>
          </p:cNvCxnSpPr>
          <p:nvPr/>
        </p:nvCxnSpPr>
        <p:spPr>
          <a:xfrm>
            <a:off x="3300181" y="305758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>
            <a:extLst>
              <a:ext uri="{FF2B5EF4-FFF2-40B4-BE49-F238E27FC236}">
                <a16:creationId xmlns:a16="http://schemas.microsoft.com/office/drawing/2014/main" id="{CF877B36-1D57-B5C6-0EDA-98178E433D07}"/>
              </a:ext>
            </a:extLst>
          </p:cNvPr>
          <p:cNvCxnSpPr>
            <a:cxnSpLocks/>
          </p:cNvCxnSpPr>
          <p:nvPr/>
        </p:nvCxnSpPr>
        <p:spPr>
          <a:xfrm flipV="1">
            <a:off x="3300181" y="2616004"/>
            <a:ext cx="459543" cy="4020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AC62C8B0-28EB-FF08-4F82-C35EF21C8379}"/>
              </a:ext>
            </a:extLst>
          </p:cNvPr>
          <p:cNvCxnSpPr>
            <a:cxnSpLocks/>
          </p:cNvCxnSpPr>
          <p:nvPr/>
        </p:nvCxnSpPr>
        <p:spPr>
          <a:xfrm>
            <a:off x="3300181" y="3065640"/>
            <a:ext cx="359910" cy="526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4EA846E7-B9F9-0856-A561-BE15BB31C78C}"/>
              </a:ext>
            </a:extLst>
          </p:cNvPr>
          <p:cNvSpPr txBox="1"/>
          <p:nvPr/>
        </p:nvSpPr>
        <p:spPr>
          <a:xfrm>
            <a:off x="3529952" y="302828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C354CEF1-388B-E81F-17A0-17BD08300604}"/>
              </a:ext>
            </a:extLst>
          </p:cNvPr>
          <p:cNvSpPr txBox="1"/>
          <p:nvPr/>
        </p:nvSpPr>
        <p:spPr>
          <a:xfrm>
            <a:off x="3547325" y="23393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257D353-6639-7B80-87F2-CF99B6CB143F}"/>
              </a:ext>
            </a:extLst>
          </p:cNvPr>
          <p:cNvSpPr txBox="1"/>
          <p:nvPr/>
        </p:nvSpPr>
        <p:spPr>
          <a:xfrm>
            <a:off x="3483206" y="3586080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0.15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17321687-0788-67BD-442A-D665DCAD7149}"/>
              </a:ext>
            </a:extLst>
          </p:cNvPr>
          <p:cNvSpPr txBox="1"/>
          <p:nvPr/>
        </p:nvSpPr>
        <p:spPr>
          <a:xfrm>
            <a:off x="5515032" y="1856220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P(M</a:t>
            </a:r>
            <a:r>
              <a:rPr lang="en-US" baseline="-25000" dirty="0"/>
              <a:t>t+1</a:t>
            </a:r>
            <a:r>
              <a:rPr lang="en-US" dirty="0"/>
              <a:t>|M</a:t>
            </a:r>
            <a:r>
              <a:rPr lang="en-US" baseline="-25000" dirty="0"/>
              <a:t>t</a:t>
            </a:r>
            <a:r>
              <a:rPr lang="en-US" dirty="0"/>
              <a:t> in top row)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DEB82A92-EFAD-FC45-B049-516450E85CDB}"/>
              </a:ext>
            </a:extLst>
          </p:cNvPr>
          <p:cNvGrpSpPr/>
          <p:nvPr/>
        </p:nvGrpSpPr>
        <p:grpSpPr>
          <a:xfrm>
            <a:off x="5763181" y="2262983"/>
            <a:ext cx="2108072" cy="1626639"/>
            <a:chOff x="397328" y="2261505"/>
            <a:chExt cx="2087287" cy="1567010"/>
          </a:xfrm>
        </p:grpSpPr>
        <p:grpSp>
          <p:nvGrpSpPr>
            <p:cNvPr id="242" name="Group 98">
              <a:extLst>
                <a:ext uri="{FF2B5EF4-FFF2-40B4-BE49-F238E27FC236}">
                  <a16:creationId xmlns:a16="http://schemas.microsoft.com/office/drawing/2014/main" id="{ABAD4A2C-4ED3-8A72-A852-3B65722E0F2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246" name="Rectangle 113">
                <a:extLst>
                  <a:ext uri="{FF2B5EF4-FFF2-40B4-BE49-F238E27FC236}">
                    <a16:creationId xmlns:a16="http://schemas.microsoft.com/office/drawing/2014/main" id="{D20D5B48-B317-EC8E-9B23-85AB75189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Rectangle 114">
                <a:extLst>
                  <a:ext uri="{FF2B5EF4-FFF2-40B4-BE49-F238E27FC236}">
                    <a16:creationId xmlns:a16="http://schemas.microsoft.com/office/drawing/2014/main" id="{B9A2B8F7-5478-FB2A-7BD4-EA86ED0C1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Rectangle 115">
                <a:extLst>
                  <a:ext uri="{FF2B5EF4-FFF2-40B4-BE49-F238E27FC236}">
                    <a16:creationId xmlns:a16="http://schemas.microsoft.com/office/drawing/2014/main" id="{AF04B716-5F35-7BFD-CBD7-8EA0C8A40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9" name="Rectangle 116">
                <a:extLst>
                  <a:ext uri="{FF2B5EF4-FFF2-40B4-BE49-F238E27FC236}">
                    <a16:creationId xmlns:a16="http://schemas.microsoft.com/office/drawing/2014/main" id="{B1EF8931-3AC8-B215-C2BB-8A0BC5BC9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117">
                <a:extLst>
                  <a:ext uri="{FF2B5EF4-FFF2-40B4-BE49-F238E27FC236}">
                    <a16:creationId xmlns:a16="http://schemas.microsoft.com/office/drawing/2014/main" id="{69432F7C-858F-EEC4-9E0F-FD3262B9F4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Rectangle 118">
                <a:extLst>
                  <a:ext uri="{FF2B5EF4-FFF2-40B4-BE49-F238E27FC236}">
                    <a16:creationId xmlns:a16="http://schemas.microsoft.com/office/drawing/2014/main" id="{315D4DFE-C71A-6477-A970-34680E36A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2" name="Rectangle 119">
                <a:extLst>
                  <a:ext uri="{FF2B5EF4-FFF2-40B4-BE49-F238E27FC236}">
                    <a16:creationId xmlns:a16="http://schemas.microsoft.com/office/drawing/2014/main" id="{70D7D743-71CB-EC85-53C5-3350AB1695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Rectangle 120">
                <a:extLst>
                  <a:ext uri="{FF2B5EF4-FFF2-40B4-BE49-F238E27FC236}">
                    <a16:creationId xmlns:a16="http://schemas.microsoft.com/office/drawing/2014/main" id="{B062FE03-DEF2-E3B6-F584-172187852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" name="Rectangle 121">
                <a:extLst>
                  <a:ext uri="{FF2B5EF4-FFF2-40B4-BE49-F238E27FC236}">
                    <a16:creationId xmlns:a16="http://schemas.microsoft.com/office/drawing/2014/main" id="{519FE72A-E181-CD2F-5E59-71E7A309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3" name="Rectangle 119">
              <a:extLst>
                <a:ext uri="{FF2B5EF4-FFF2-40B4-BE49-F238E27FC236}">
                  <a16:creationId xmlns:a16="http://schemas.microsoft.com/office/drawing/2014/main" id="{6A84544D-7635-82E9-9684-0AD728501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4" name="Rectangle 119">
              <a:extLst>
                <a:ext uri="{FF2B5EF4-FFF2-40B4-BE49-F238E27FC236}">
                  <a16:creationId xmlns:a16="http://schemas.microsoft.com/office/drawing/2014/main" id="{6A50EE16-C803-AD5D-A16A-0ED27C7BE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Rectangle 119">
              <a:extLst>
                <a:ext uri="{FF2B5EF4-FFF2-40B4-BE49-F238E27FC236}">
                  <a16:creationId xmlns:a16="http://schemas.microsoft.com/office/drawing/2014/main" id="{25C954B7-9519-D14D-B36E-CBD2A3CB8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255" name="Straight Arrow Connector 254">
            <a:extLst>
              <a:ext uri="{FF2B5EF4-FFF2-40B4-BE49-F238E27FC236}">
                <a16:creationId xmlns:a16="http://schemas.microsoft.com/office/drawing/2014/main" id="{7402F3C9-F612-1A43-E910-2163B433A25A}"/>
              </a:ext>
            </a:extLst>
          </p:cNvPr>
          <p:cNvCxnSpPr>
            <a:cxnSpLocks/>
          </p:cNvCxnSpPr>
          <p:nvPr/>
        </p:nvCxnSpPr>
        <p:spPr>
          <a:xfrm>
            <a:off x="6115870" y="2612310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16" name="Straight Arrow Connector 9215">
            <a:extLst>
              <a:ext uri="{FF2B5EF4-FFF2-40B4-BE49-F238E27FC236}">
                <a16:creationId xmlns:a16="http://schemas.microsoft.com/office/drawing/2014/main" id="{6F925314-1668-233A-115C-D61276F76B4E}"/>
              </a:ext>
            </a:extLst>
          </p:cNvPr>
          <p:cNvCxnSpPr>
            <a:cxnSpLocks/>
          </p:cNvCxnSpPr>
          <p:nvPr/>
        </p:nvCxnSpPr>
        <p:spPr>
          <a:xfrm>
            <a:off x="6054636" y="2611239"/>
            <a:ext cx="0" cy="43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Box 9219">
            <a:extLst>
              <a:ext uri="{FF2B5EF4-FFF2-40B4-BE49-F238E27FC236}">
                <a16:creationId xmlns:a16="http://schemas.microsoft.com/office/drawing/2014/main" id="{6390DF60-379C-548E-4A65-9DB8A1E86C57}"/>
              </a:ext>
            </a:extLst>
          </p:cNvPr>
          <p:cNvSpPr txBox="1"/>
          <p:nvPr/>
        </p:nvSpPr>
        <p:spPr>
          <a:xfrm>
            <a:off x="5787556" y="298613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21" name="TextBox 9220">
            <a:extLst>
              <a:ext uri="{FF2B5EF4-FFF2-40B4-BE49-F238E27FC236}">
                <a16:creationId xmlns:a16="http://schemas.microsoft.com/office/drawing/2014/main" id="{E8B10B68-F6B3-42A6-B828-CAB3714B97D7}"/>
              </a:ext>
            </a:extLst>
          </p:cNvPr>
          <p:cNvSpPr txBox="1"/>
          <p:nvPr/>
        </p:nvSpPr>
        <p:spPr>
          <a:xfrm>
            <a:off x="5778050" y="223360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2" name="TextBox 9221">
            <a:extLst>
              <a:ext uri="{FF2B5EF4-FFF2-40B4-BE49-F238E27FC236}">
                <a16:creationId xmlns:a16="http://schemas.microsoft.com/office/drawing/2014/main" id="{FFDA46CF-64AA-08B5-7113-BA91C6398D27}"/>
              </a:ext>
            </a:extLst>
          </p:cNvPr>
          <p:cNvSpPr txBox="1"/>
          <p:nvPr/>
        </p:nvSpPr>
        <p:spPr>
          <a:xfrm>
            <a:off x="6366395" y="223566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27" name="TextBox 9226">
            <a:extLst>
              <a:ext uri="{FF2B5EF4-FFF2-40B4-BE49-F238E27FC236}">
                <a16:creationId xmlns:a16="http://schemas.microsoft.com/office/drawing/2014/main" id="{6A9D817E-3492-7860-D92E-F64A8D455E69}"/>
              </a:ext>
            </a:extLst>
          </p:cNvPr>
          <p:cNvSpPr txBox="1"/>
          <p:nvPr/>
        </p:nvSpPr>
        <p:spPr>
          <a:xfrm>
            <a:off x="8044854" y="1854740"/>
            <a:ext cx="25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P(M</a:t>
            </a:r>
            <a:r>
              <a:rPr lang="en-US" baseline="-25000" dirty="0"/>
              <a:t>t+1</a:t>
            </a:r>
            <a:r>
              <a:rPr lang="en-US" dirty="0"/>
              <a:t>|M</a:t>
            </a:r>
            <a:r>
              <a:rPr lang="en-US" baseline="-25000" dirty="0"/>
              <a:t>t</a:t>
            </a:r>
            <a:r>
              <a:rPr lang="en-US" dirty="0"/>
              <a:t> in bottom row)</a:t>
            </a:r>
          </a:p>
        </p:txBody>
      </p:sp>
      <p:grpSp>
        <p:nvGrpSpPr>
          <p:cNvPr id="9228" name="Group 9227">
            <a:extLst>
              <a:ext uri="{FF2B5EF4-FFF2-40B4-BE49-F238E27FC236}">
                <a16:creationId xmlns:a16="http://schemas.microsoft.com/office/drawing/2014/main" id="{497585E9-262A-3E67-61C2-47D75AF15464}"/>
              </a:ext>
            </a:extLst>
          </p:cNvPr>
          <p:cNvGrpSpPr/>
          <p:nvPr/>
        </p:nvGrpSpPr>
        <p:grpSpPr>
          <a:xfrm>
            <a:off x="8293003" y="2261503"/>
            <a:ext cx="2108072" cy="1626639"/>
            <a:chOff x="397328" y="2261505"/>
            <a:chExt cx="2087287" cy="1567010"/>
          </a:xfrm>
        </p:grpSpPr>
        <p:grpSp>
          <p:nvGrpSpPr>
            <p:cNvPr id="9229" name="Group 98">
              <a:extLst>
                <a:ext uri="{FF2B5EF4-FFF2-40B4-BE49-F238E27FC236}">
                  <a16:creationId xmlns:a16="http://schemas.microsoft.com/office/drawing/2014/main" id="{C6013ABF-E6CE-3011-3EFE-735AEBF9AC6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233" name="Rectangle 113">
                <a:extLst>
                  <a:ext uri="{FF2B5EF4-FFF2-40B4-BE49-F238E27FC236}">
                    <a16:creationId xmlns:a16="http://schemas.microsoft.com/office/drawing/2014/main" id="{BBDCF5C9-C622-8768-EC5C-93C45A234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Rectangle 114">
                <a:extLst>
                  <a:ext uri="{FF2B5EF4-FFF2-40B4-BE49-F238E27FC236}">
                    <a16:creationId xmlns:a16="http://schemas.microsoft.com/office/drawing/2014/main" id="{669FEA50-60D6-842B-E85E-932E207F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Rectangle 115">
                <a:extLst>
                  <a:ext uri="{FF2B5EF4-FFF2-40B4-BE49-F238E27FC236}">
                    <a16:creationId xmlns:a16="http://schemas.microsoft.com/office/drawing/2014/main" id="{FC3EFDF6-2E06-276A-7FC5-242423074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Rectangle 116">
                <a:extLst>
                  <a:ext uri="{FF2B5EF4-FFF2-40B4-BE49-F238E27FC236}">
                    <a16:creationId xmlns:a16="http://schemas.microsoft.com/office/drawing/2014/main" id="{77CC8EEB-697B-4909-6B87-E1F304A0B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Rectangle 117">
                <a:extLst>
                  <a:ext uri="{FF2B5EF4-FFF2-40B4-BE49-F238E27FC236}">
                    <a16:creationId xmlns:a16="http://schemas.microsoft.com/office/drawing/2014/main" id="{192B0C67-8195-BBD9-0608-DC21CC48F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Rectangle 118">
                <a:extLst>
                  <a:ext uri="{FF2B5EF4-FFF2-40B4-BE49-F238E27FC236}">
                    <a16:creationId xmlns:a16="http://schemas.microsoft.com/office/drawing/2014/main" id="{47B1E1CC-3E6A-2692-BADA-E85380B084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Rectangle 119">
                <a:extLst>
                  <a:ext uri="{FF2B5EF4-FFF2-40B4-BE49-F238E27FC236}">
                    <a16:creationId xmlns:a16="http://schemas.microsoft.com/office/drawing/2014/main" id="{04DD85DA-6845-C8CD-E5B5-DABB753B6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Rectangle 120">
                <a:extLst>
                  <a:ext uri="{FF2B5EF4-FFF2-40B4-BE49-F238E27FC236}">
                    <a16:creationId xmlns:a16="http://schemas.microsoft.com/office/drawing/2014/main" id="{71676DF2-A95F-73C9-7734-5E86B28C3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Rectangle 121">
                <a:extLst>
                  <a:ext uri="{FF2B5EF4-FFF2-40B4-BE49-F238E27FC236}">
                    <a16:creationId xmlns:a16="http://schemas.microsoft.com/office/drawing/2014/main" id="{797AE3BC-6C24-B32A-1B50-3D2DE8E2C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30" name="Rectangle 119">
              <a:extLst>
                <a:ext uri="{FF2B5EF4-FFF2-40B4-BE49-F238E27FC236}">
                  <a16:creationId xmlns:a16="http://schemas.microsoft.com/office/drawing/2014/main" id="{77ECF8C8-A2D5-9BA2-E8BC-8195DAAD88E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19">
              <a:extLst>
                <a:ext uri="{FF2B5EF4-FFF2-40B4-BE49-F238E27FC236}">
                  <a16:creationId xmlns:a16="http://schemas.microsoft.com/office/drawing/2014/main" id="{816DEFD9-CACD-5C13-9001-80D0EA693E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Rectangle 119">
              <a:extLst>
                <a:ext uri="{FF2B5EF4-FFF2-40B4-BE49-F238E27FC236}">
                  <a16:creationId xmlns:a16="http://schemas.microsoft.com/office/drawing/2014/main" id="{F03D5E87-8837-DFBA-3277-CDC225C7D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9242" name="Straight Arrow Connector 9241">
            <a:extLst>
              <a:ext uri="{FF2B5EF4-FFF2-40B4-BE49-F238E27FC236}">
                <a16:creationId xmlns:a16="http://schemas.microsoft.com/office/drawing/2014/main" id="{7A308989-D087-B500-6ED2-5A37233C5170}"/>
              </a:ext>
            </a:extLst>
          </p:cNvPr>
          <p:cNvCxnSpPr>
            <a:cxnSpLocks/>
          </p:cNvCxnSpPr>
          <p:nvPr/>
        </p:nvCxnSpPr>
        <p:spPr>
          <a:xfrm>
            <a:off x="8607850" y="3627495"/>
            <a:ext cx="4595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43" name="Straight Arrow Connector 9242">
            <a:extLst>
              <a:ext uri="{FF2B5EF4-FFF2-40B4-BE49-F238E27FC236}">
                <a16:creationId xmlns:a16="http://schemas.microsoft.com/office/drawing/2014/main" id="{549BC0B1-CB69-3A8D-92E9-9C65D2365404}"/>
              </a:ext>
            </a:extLst>
          </p:cNvPr>
          <p:cNvCxnSpPr>
            <a:cxnSpLocks/>
          </p:cNvCxnSpPr>
          <p:nvPr/>
        </p:nvCxnSpPr>
        <p:spPr>
          <a:xfrm flipV="1">
            <a:off x="8584458" y="3043530"/>
            <a:ext cx="0" cy="6106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4" name="TextBox 9243">
            <a:extLst>
              <a:ext uri="{FF2B5EF4-FFF2-40B4-BE49-F238E27FC236}">
                <a16:creationId xmlns:a16="http://schemas.microsoft.com/office/drawing/2014/main" id="{F11C52ED-6A4A-05BF-BC08-55DBA1054C47}"/>
              </a:ext>
            </a:extLst>
          </p:cNvPr>
          <p:cNvSpPr txBox="1"/>
          <p:nvPr/>
        </p:nvSpPr>
        <p:spPr>
          <a:xfrm>
            <a:off x="8317956" y="280458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</a:t>
            </a:r>
          </a:p>
        </p:txBody>
      </p:sp>
      <p:sp>
        <p:nvSpPr>
          <p:cNvPr id="9245" name="TextBox 9244">
            <a:extLst>
              <a:ext uri="{FF2B5EF4-FFF2-40B4-BE49-F238E27FC236}">
                <a16:creationId xmlns:a16="http://schemas.microsoft.com/office/drawing/2014/main" id="{43648D69-88E3-0880-C348-0C512AB3EBD2}"/>
              </a:ext>
            </a:extLst>
          </p:cNvPr>
          <p:cNvSpPr txBox="1"/>
          <p:nvPr/>
        </p:nvSpPr>
        <p:spPr>
          <a:xfrm>
            <a:off x="8302635" y="3550428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6" name="TextBox 9245">
            <a:extLst>
              <a:ext uri="{FF2B5EF4-FFF2-40B4-BE49-F238E27FC236}">
                <a16:creationId xmlns:a16="http://schemas.microsoft.com/office/drawing/2014/main" id="{04ADDD23-B9ED-76F4-A11F-7899A5CB5E12}"/>
              </a:ext>
            </a:extLst>
          </p:cNvPr>
          <p:cNvSpPr txBox="1"/>
          <p:nvPr/>
        </p:nvSpPr>
        <p:spPr>
          <a:xfrm>
            <a:off x="8851325" y="331621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9248" name="TextBox 9247">
            <a:extLst>
              <a:ext uri="{FF2B5EF4-FFF2-40B4-BE49-F238E27FC236}">
                <a16:creationId xmlns:a16="http://schemas.microsoft.com/office/drawing/2014/main" id="{00586459-7FED-D25D-0104-E8EC7FD00637}"/>
              </a:ext>
            </a:extLst>
          </p:cNvPr>
          <p:cNvSpPr txBox="1"/>
          <p:nvPr/>
        </p:nvSpPr>
        <p:spPr>
          <a:xfrm>
            <a:off x="5631656" y="48108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</p:spTree>
    <p:extLst>
      <p:ext uri="{BB962C8B-B14F-4D97-AF65-F5344CB8AC3E}">
        <p14:creationId xmlns:p14="http://schemas.microsoft.com/office/powerpoint/2010/main" val="2302258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Given the following starting particles, transition model, and e</a:t>
            </a:r>
            <a:r>
              <a:rPr lang="en-US" baseline="-25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 observed at time 1, what is the approximate belief state at time 1?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979500" y="82700"/>
            <a:ext cx="42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random.random</a:t>
            </a:r>
            <a:r>
              <a:rPr lang="en-US" dirty="0"/>
              <a:t>() or Google to sample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699B626-064E-7B73-F93E-070480CD25E2}"/>
              </a:ext>
            </a:extLst>
          </p:cNvPr>
          <p:cNvSpPr txBox="1"/>
          <p:nvPr/>
        </p:nvSpPr>
        <p:spPr>
          <a:xfrm>
            <a:off x="5969202" y="4287023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|m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C5E21B8-E6DC-FFEF-6CA3-F2D560050680}"/>
              </a:ext>
            </a:extLst>
          </p:cNvPr>
          <p:cNvGrpSpPr/>
          <p:nvPr/>
        </p:nvGrpSpPr>
        <p:grpSpPr>
          <a:xfrm>
            <a:off x="6031121" y="4633287"/>
            <a:ext cx="2713831" cy="2037726"/>
            <a:chOff x="397328" y="2261505"/>
            <a:chExt cx="2087287" cy="1567010"/>
          </a:xfrm>
        </p:grpSpPr>
        <p:grpSp>
          <p:nvGrpSpPr>
            <p:cNvPr id="54" name="Group 98">
              <a:extLst>
                <a:ext uri="{FF2B5EF4-FFF2-40B4-BE49-F238E27FC236}">
                  <a16:creationId xmlns:a16="http://schemas.microsoft.com/office/drawing/2014/main" id="{355C989B-057E-9FEB-182A-233619E2AB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58" name="Rectangle 113">
                <a:extLst>
                  <a:ext uri="{FF2B5EF4-FFF2-40B4-BE49-F238E27FC236}">
                    <a16:creationId xmlns:a16="http://schemas.microsoft.com/office/drawing/2014/main" id="{7844723A-6A4A-33D4-B9A4-B2A5F3E83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114">
                <a:extLst>
                  <a:ext uri="{FF2B5EF4-FFF2-40B4-BE49-F238E27FC236}">
                    <a16:creationId xmlns:a16="http://schemas.microsoft.com/office/drawing/2014/main" id="{64A6F351-F7ED-66BB-858C-E28F441FAF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115">
                <a:extLst>
                  <a:ext uri="{FF2B5EF4-FFF2-40B4-BE49-F238E27FC236}">
                    <a16:creationId xmlns:a16="http://schemas.microsoft.com/office/drawing/2014/main" id="{6EAAD858-350A-51DE-D2A2-C8EBAC0D9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Rectangle 116">
                <a:extLst>
                  <a:ext uri="{FF2B5EF4-FFF2-40B4-BE49-F238E27FC236}">
                    <a16:creationId xmlns:a16="http://schemas.microsoft.com/office/drawing/2014/main" id="{80AB1C53-980C-1B68-3275-330FD6B33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Rectangle 117">
                <a:extLst>
                  <a:ext uri="{FF2B5EF4-FFF2-40B4-BE49-F238E27FC236}">
                    <a16:creationId xmlns:a16="http://schemas.microsoft.com/office/drawing/2014/main" id="{8AA38D53-C55F-3487-64A1-B84A6D2320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63" name="Rectangle 118">
                <a:extLst>
                  <a:ext uri="{FF2B5EF4-FFF2-40B4-BE49-F238E27FC236}">
                    <a16:creationId xmlns:a16="http://schemas.microsoft.com/office/drawing/2014/main" id="{72A36D86-6C50-E8E3-BFB1-9C628DDC6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119">
                <a:extLst>
                  <a:ext uri="{FF2B5EF4-FFF2-40B4-BE49-F238E27FC236}">
                    <a16:creationId xmlns:a16="http://schemas.microsoft.com/office/drawing/2014/main" id="{A6CC96F9-2B96-FA3A-2054-CC142AB25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Rectangle 120">
                <a:extLst>
                  <a:ext uri="{FF2B5EF4-FFF2-40B4-BE49-F238E27FC236}">
                    <a16:creationId xmlns:a16="http://schemas.microsoft.com/office/drawing/2014/main" id="{6128AA08-96B3-16D4-814D-2E72DDBFE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Rectangle 121">
                <a:extLst>
                  <a:ext uri="{FF2B5EF4-FFF2-40B4-BE49-F238E27FC236}">
                    <a16:creationId xmlns:a16="http://schemas.microsoft.com/office/drawing/2014/main" id="{954D567D-3BD9-DCC3-29AA-EA877C5BB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5" name="Rectangle 119">
              <a:extLst>
                <a:ext uri="{FF2B5EF4-FFF2-40B4-BE49-F238E27FC236}">
                  <a16:creationId xmlns:a16="http://schemas.microsoft.com/office/drawing/2014/main" id="{5F677D7B-8AD6-B30C-A688-63E80407F9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19">
              <a:extLst>
                <a:ext uri="{FF2B5EF4-FFF2-40B4-BE49-F238E27FC236}">
                  <a16:creationId xmlns:a16="http://schemas.microsoft.com/office/drawing/2014/main" id="{A90D8398-CFB2-ED38-BEB7-821974466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119">
              <a:extLst>
                <a:ext uri="{FF2B5EF4-FFF2-40B4-BE49-F238E27FC236}">
                  <a16:creationId xmlns:a16="http://schemas.microsoft.com/office/drawing/2014/main" id="{25C656BA-7F27-1FF4-40A3-8AE41D1FA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92C1B108-1D5E-1450-CD5E-3F9CCEED7BA9}"/>
              </a:ext>
            </a:extLst>
          </p:cNvPr>
          <p:cNvSpPr txBox="1"/>
          <p:nvPr/>
        </p:nvSpPr>
        <p:spPr>
          <a:xfrm>
            <a:off x="6198990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2DFC072-74AE-DB74-874C-C118B648772B}"/>
              </a:ext>
            </a:extLst>
          </p:cNvPr>
          <p:cNvSpPr txBox="1"/>
          <p:nvPr/>
        </p:nvSpPr>
        <p:spPr>
          <a:xfrm>
            <a:off x="6867759" y="47877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9B009D8-2165-24B2-E276-3254EFB2F5B1}"/>
              </a:ext>
            </a:extLst>
          </p:cNvPr>
          <p:cNvSpPr txBox="1"/>
          <p:nvPr/>
        </p:nvSpPr>
        <p:spPr>
          <a:xfrm>
            <a:off x="6878741" y="54674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07755CE-B0A7-AE0E-6A0D-1B2BAB7777B8}"/>
              </a:ext>
            </a:extLst>
          </p:cNvPr>
          <p:cNvSpPr txBox="1"/>
          <p:nvPr/>
        </p:nvSpPr>
        <p:spPr>
          <a:xfrm>
            <a:off x="6867759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9A7F4D1-A2C6-A709-2BCF-AFB0DED3CBA3}"/>
              </a:ext>
            </a:extLst>
          </p:cNvPr>
          <p:cNvSpPr txBox="1"/>
          <p:nvPr/>
        </p:nvSpPr>
        <p:spPr>
          <a:xfrm>
            <a:off x="6199362" y="611701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9934073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 – Poll 2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Given the particles at T=1, transition model, and e</a:t>
            </a:r>
            <a:r>
              <a:rPr lang="en-US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 observed at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69417" y="1832615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5178289-610C-E447-9067-4372695AA0DF}"/>
              </a:ext>
            </a:extLst>
          </p:cNvPr>
          <p:cNvSpPr txBox="1"/>
          <p:nvPr/>
        </p:nvSpPr>
        <p:spPr>
          <a:xfrm>
            <a:off x="5877586" y="4252285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DD5C310-58A6-554C-80D0-487CF830A2D7}"/>
              </a:ext>
            </a:extLst>
          </p:cNvPr>
          <p:cNvGrpSpPr/>
          <p:nvPr/>
        </p:nvGrpSpPr>
        <p:grpSpPr>
          <a:xfrm>
            <a:off x="5939505" y="4598549"/>
            <a:ext cx="2713831" cy="2037726"/>
            <a:chOff x="397328" y="2261505"/>
            <a:chExt cx="2087287" cy="1567010"/>
          </a:xfrm>
        </p:grpSpPr>
        <p:grpSp>
          <p:nvGrpSpPr>
            <p:cNvPr id="199" name="Group 98">
              <a:extLst>
                <a:ext uri="{FF2B5EF4-FFF2-40B4-BE49-F238E27FC236}">
                  <a16:creationId xmlns:a16="http://schemas.microsoft.com/office/drawing/2014/main" id="{4C790AA4-BBD9-AB4C-BDB2-3082EDDEB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203" name="Rectangle 113">
                <a:extLst>
                  <a:ext uri="{FF2B5EF4-FFF2-40B4-BE49-F238E27FC236}">
                    <a16:creationId xmlns:a16="http://schemas.microsoft.com/office/drawing/2014/main" id="{74EFEBB5-D2B2-3542-AC13-2E0777B7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" name="Rectangle 114">
                <a:extLst>
                  <a:ext uri="{FF2B5EF4-FFF2-40B4-BE49-F238E27FC236}">
                    <a16:creationId xmlns:a16="http://schemas.microsoft.com/office/drawing/2014/main" id="{EE8A032C-D05F-C94A-8012-E54598C99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" name="Rectangle 115">
                <a:extLst>
                  <a:ext uri="{FF2B5EF4-FFF2-40B4-BE49-F238E27FC236}">
                    <a16:creationId xmlns:a16="http://schemas.microsoft.com/office/drawing/2014/main" id="{A31B3750-921B-7B43-B8EA-7D6808363B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" name="Rectangle 116">
                <a:extLst>
                  <a:ext uri="{FF2B5EF4-FFF2-40B4-BE49-F238E27FC236}">
                    <a16:creationId xmlns:a16="http://schemas.microsoft.com/office/drawing/2014/main" id="{5304C415-42A2-BB40-A3FA-F80ED243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" name="Rectangle 117">
                <a:extLst>
                  <a:ext uri="{FF2B5EF4-FFF2-40B4-BE49-F238E27FC236}">
                    <a16:creationId xmlns:a16="http://schemas.microsoft.com/office/drawing/2014/main" id="{786C8352-84DF-AD47-A3E9-FC934645B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" name="Rectangle 118">
                <a:extLst>
                  <a:ext uri="{FF2B5EF4-FFF2-40B4-BE49-F238E27FC236}">
                    <a16:creationId xmlns:a16="http://schemas.microsoft.com/office/drawing/2014/main" id="{2A631BBE-FAB9-C845-9800-632E327A32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9" name="Rectangle 119">
                <a:extLst>
                  <a:ext uri="{FF2B5EF4-FFF2-40B4-BE49-F238E27FC236}">
                    <a16:creationId xmlns:a16="http://schemas.microsoft.com/office/drawing/2014/main" id="{B63377AF-1713-6D48-AFCE-263BF15BD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0" name="Rectangle 120">
                <a:extLst>
                  <a:ext uri="{FF2B5EF4-FFF2-40B4-BE49-F238E27FC236}">
                    <a16:creationId xmlns:a16="http://schemas.microsoft.com/office/drawing/2014/main" id="{015C49DC-9EBD-8C4B-B788-A613424865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1" name="Rectangle 121">
                <a:extLst>
                  <a:ext uri="{FF2B5EF4-FFF2-40B4-BE49-F238E27FC236}">
                    <a16:creationId xmlns:a16="http://schemas.microsoft.com/office/drawing/2014/main" id="{E1D0CE7B-6AE7-054B-BB72-1681C9CD7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0" name="Rectangle 119">
              <a:extLst>
                <a:ext uri="{FF2B5EF4-FFF2-40B4-BE49-F238E27FC236}">
                  <a16:creationId xmlns:a16="http://schemas.microsoft.com/office/drawing/2014/main" id="{02201348-459D-E746-90C2-0F6366A89E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Rectangle 119">
              <a:extLst>
                <a:ext uri="{FF2B5EF4-FFF2-40B4-BE49-F238E27FC236}">
                  <a16:creationId xmlns:a16="http://schemas.microsoft.com/office/drawing/2014/main" id="{522F0106-F416-C14A-A268-7F358D6978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Rectangle 119">
              <a:extLst>
                <a:ext uri="{FF2B5EF4-FFF2-40B4-BE49-F238E27FC236}">
                  <a16:creationId xmlns:a16="http://schemas.microsoft.com/office/drawing/2014/main" id="{434A4D1E-0171-FC48-8B87-67C79B6CF2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C77A2EED-76F7-FD4D-A069-2F7E494C0830}"/>
              </a:ext>
            </a:extLst>
          </p:cNvPr>
          <p:cNvSpPr txBox="1"/>
          <p:nvPr/>
        </p:nvSpPr>
        <p:spPr>
          <a:xfrm>
            <a:off x="6795816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C05EF6F-E1FA-C546-9A12-9A20B2AEC0E7}"/>
              </a:ext>
            </a:extLst>
          </p:cNvPr>
          <p:cNvSpPr txBox="1"/>
          <p:nvPr/>
        </p:nvSpPr>
        <p:spPr>
          <a:xfrm>
            <a:off x="7464585" y="479808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BC121A17-686E-DB4F-B1FE-4F457BE1A104}"/>
              </a:ext>
            </a:extLst>
          </p:cNvPr>
          <p:cNvSpPr txBox="1"/>
          <p:nvPr/>
        </p:nvSpPr>
        <p:spPr>
          <a:xfrm>
            <a:off x="7475567" y="547784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8102A39A-09C0-1F40-9AD6-373BA46641BF}"/>
              </a:ext>
            </a:extLst>
          </p:cNvPr>
          <p:cNvSpPr txBox="1"/>
          <p:nvPr/>
        </p:nvSpPr>
        <p:spPr>
          <a:xfrm>
            <a:off x="7464585" y="6127375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CC8421A9-9ADF-BC4B-B542-7F051968AC7F}"/>
              </a:ext>
            </a:extLst>
          </p:cNvPr>
          <p:cNvSpPr txBox="1"/>
          <p:nvPr/>
        </p:nvSpPr>
        <p:spPr>
          <a:xfrm>
            <a:off x="6796188" y="612737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7979500" y="70845"/>
            <a:ext cx="42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random.random</a:t>
            </a:r>
            <a:r>
              <a:rPr lang="en-US" dirty="0"/>
              <a:t>() or Google to sample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6276F3EA-88A1-0445-8496-7D7EA4CAE48B}"/>
              </a:ext>
            </a:extLst>
          </p:cNvPr>
          <p:cNvSpPr txBox="1"/>
          <p:nvPr/>
        </p:nvSpPr>
        <p:spPr>
          <a:xfrm>
            <a:off x="6795816" y="482179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F519924-B7C3-BF45-8744-85730F72BD37}"/>
              </a:ext>
            </a:extLst>
          </p:cNvPr>
          <p:cNvSpPr txBox="1"/>
          <p:nvPr/>
        </p:nvSpPr>
        <p:spPr>
          <a:xfrm>
            <a:off x="9098120" y="1843445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60093"/>
                </a:solidFill>
              </a:rPr>
              <a:t>How many samples at (3,2)?</a:t>
            </a:r>
          </a:p>
        </p:txBody>
      </p:sp>
    </p:spTree>
    <p:extLst>
      <p:ext uri="{BB962C8B-B14F-4D97-AF65-F5344CB8AC3E}">
        <p14:creationId xmlns:p14="http://schemas.microsoft.com/office/powerpoint/2010/main" val="3095886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 – Example Solution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Given the following starting particles, transition model, and e</a:t>
            </a:r>
            <a:r>
              <a:rPr lang="en-US" baseline="-25000" dirty="0">
                <a:latin typeface="Calibri"/>
                <a:cs typeface="Calibri"/>
              </a:rPr>
              <a:t>1</a:t>
            </a:r>
            <a:r>
              <a:rPr lang="en-US" dirty="0">
                <a:latin typeface="Calibri"/>
                <a:cs typeface="Calibri"/>
              </a:rPr>
              <a:t> observed at time 1, what is the approximate belief state at time 1?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" name="Oval 110">
            <a:extLst>
              <a:ext uri="{FF2B5EF4-FFF2-40B4-BE49-F238E27FC236}">
                <a16:creationId xmlns:a16="http://schemas.microsoft.com/office/drawing/2014/main" id="{1882378D-436E-AA45-AFA5-6CA683D12AA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0474" y="249261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110">
            <a:extLst>
              <a:ext uri="{FF2B5EF4-FFF2-40B4-BE49-F238E27FC236}">
                <a16:creationId xmlns:a16="http://schemas.microsoft.com/office/drawing/2014/main" id="{1B32E789-4EE4-B643-8616-45AFCFEF4E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69932" y="2487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110">
            <a:extLst>
              <a:ext uri="{FF2B5EF4-FFF2-40B4-BE49-F238E27FC236}">
                <a16:creationId xmlns:a16="http://schemas.microsoft.com/office/drawing/2014/main" id="{A1087BB4-A5C5-AE44-8E32-2B5094A3239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22302" y="296886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110">
            <a:extLst>
              <a:ext uri="{FF2B5EF4-FFF2-40B4-BE49-F238E27FC236}">
                <a16:creationId xmlns:a16="http://schemas.microsoft.com/office/drawing/2014/main" id="{18812B22-78B9-FC44-AC10-3CC84E0CD90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46113" y="34927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110">
            <a:extLst>
              <a:ext uri="{FF2B5EF4-FFF2-40B4-BE49-F238E27FC236}">
                <a16:creationId xmlns:a16="http://schemas.microsoft.com/office/drawing/2014/main" id="{8A30BE6B-A608-8042-A743-F686009A8DB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55703" y="351655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110">
            <a:extLst>
              <a:ext uri="{FF2B5EF4-FFF2-40B4-BE49-F238E27FC236}">
                <a16:creationId xmlns:a16="http://schemas.microsoft.com/office/drawing/2014/main" id="{263252C2-BBD9-6E4E-A6FC-A561B9319054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165226" y="301172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110">
            <a:extLst>
              <a:ext uri="{FF2B5EF4-FFF2-40B4-BE49-F238E27FC236}">
                <a16:creationId xmlns:a16="http://schemas.microsoft.com/office/drawing/2014/main" id="{6245EED7-F825-6F44-A3EA-C97D375933B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60529" y="300696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Oval 110">
            <a:extLst>
              <a:ext uri="{FF2B5EF4-FFF2-40B4-BE49-F238E27FC236}">
                <a16:creationId xmlns:a16="http://schemas.microsoft.com/office/drawing/2014/main" id="{B846D7C7-96A3-6240-BE2B-4816D8005DE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55765" y="353084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Oval 110">
            <a:extLst>
              <a:ext uri="{FF2B5EF4-FFF2-40B4-BE49-F238E27FC236}">
                <a16:creationId xmlns:a16="http://schemas.microsoft.com/office/drawing/2014/main" id="{95A9BFF0-8A7D-514E-83C5-B68619E05FA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693865" y="24830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Oval 110">
            <a:extLst>
              <a:ext uri="{FF2B5EF4-FFF2-40B4-BE49-F238E27FC236}">
                <a16:creationId xmlns:a16="http://schemas.microsoft.com/office/drawing/2014/main" id="{852C817E-CC1F-E24F-A2B8-1FA6F65E653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88948" y="239259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59736" y="2860344"/>
            <a:ext cx="204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1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8935572" y="55275"/>
            <a:ext cx="32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random.random</a:t>
            </a:r>
            <a:r>
              <a:rPr lang="en-US" dirty="0"/>
              <a:t>() to sample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622690" y="29545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41706" y="285932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432188" y="312126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13221" y="248784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0369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Oval 110">
            <a:extLst>
              <a:ext uri="{FF2B5EF4-FFF2-40B4-BE49-F238E27FC236}">
                <a16:creationId xmlns:a16="http://schemas.microsoft.com/office/drawing/2014/main" id="{006E5B86-985E-7047-AA44-F201AE622C2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84721" y="350226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3045064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1" name="Oval 110">
            <a:extLst>
              <a:ext uri="{FF2B5EF4-FFF2-40B4-BE49-F238E27FC236}">
                <a16:creationId xmlns:a16="http://schemas.microsoft.com/office/drawing/2014/main" id="{C49D94B2-7FBB-A34F-889E-20E109C09D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5080027" y="249737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6351792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1.5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3FEBE2-3B4E-944B-B432-9037BAA4D8A8}"/>
              </a:ext>
            </a:extLst>
          </p:cNvPr>
          <p:cNvSpPr txBox="1"/>
          <p:nvPr/>
        </p:nvSpPr>
        <p:spPr>
          <a:xfrm>
            <a:off x="6914132" y="2349247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914132" y="2871847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2CD06C5-6FE4-9B44-A73C-F904F1E38D18}"/>
              </a:ext>
            </a:extLst>
          </p:cNvPr>
          <p:cNvSpPr txBox="1"/>
          <p:nvPr/>
        </p:nvSpPr>
        <p:spPr>
          <a:xfrm>
            <a:off x="691413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65DC8DB-FB13-D54C-9F26-0AA993B115F0}"/>
              </a:ext>
            </a:extLst>
          </p:cNvPr>
          <p:cNvSpPr txBox="1"/>
          <p:nvPr/>
        </p:nvSpPr>
        <p:spPr>
          <a:xfrm>
            <a:off x="635179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6351792" y="235273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75820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94836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371030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66351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56823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656780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509138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09223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75897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56845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AC7CD-1E83-E4C2-92A1-75F038E0620E}"/>
              </a:ext>
            </a:extLst>
          </p:cNvPr>
          <p:cNvSpPr txBox="1"/>
          <p:nvPr/>
        </p:nvSpPr>
        <p:spPr>
          <a:xfrm>
            <a:off x="5854691" y="4242693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1</a:t>
            </a:r>
            <a:r>
              <a:rPr lang="en-US" dirty="0"/>
              <a:t>|m)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C7B99-9509-BFBC-77C4-9A0836A72859}"/>
              </a:ext>
            </a:extLst>
          </p:cNvPr>
          <p:cNvGrpSpPr/>
          <p:nvPr/>
        </p:nvGrpSpPr>
        <p:grpSpPr>
          <a:xfrm>
            <a:off x="5916610" y="4588957"/>
            <a:ext cx="2713831" cy="2037726"/>
            <a:chOff x="397328" y="2261505"/>
            <a:chExt cx="2087287" cy="1567010"/>
          </a:xfrm>
        </p:grpSpPr>
        <p:grpSp>
          <p:nvGrpSpPr>
            <p:cNvPr id="8" name="Group 98">
              <a:extLst>
                <a:ext uri="{FF2B5EF4-FFF2-40B4-BE49-F238E27FC236}">
                  <a16:creationId xmlns:a16="http://schemas.microsoft.com/office/drawing/2014/main" id="{F57FC179-27A2-FA9D-C44D-99D589651A7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7" name="Rectangle 113">
                <a:extLst>
                  <a:ext uri="{FF2B5EF4-FFF2-40B4-BE49-F238E27FC236}">
                    <a16:creationId xmlns:a16="http://schemas.microsoft.com/office/drawing/2014/main" id="{E1E3FEEA-AEAA-C494-7AD5-EC158B212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Rectangle 114">
                <a:extLst>
                  <a:ext uri="{FF2B5EF4-FFF2-40B4-BE49-F238E27FC236}">
                    <a16:creationId xmlns:a16="http://schemas.microsoft.com/office/drawing/2014/main" id="{E135E348-DC32-83EF-4009-04C085E3D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5">
                <a:extLst>
                  <a:ext uri="{FF2B5EF4-FFF2-40B4-BE49-F238E27FC236}">
                    <a16:creationId xmlns:a16="http://schemas.microsoft.com/office/drawing/2014/main" id="{14C751DA-8AD8-5445-948D-8AF4D9253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6">
                <a:extLst>
                  <a:ext uri="{FF2B5EF4-FFF2-40B4-BE49-F238E27FC236}">
                    <a16:creationId xmlns:a16="http://schemas.microsoft.com/office/drawing/2014/main" id="{FDD86BC4-42DC-01EF-6D26-E3BA147407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17">
                <a:extLst>
                  <a:ext uri="{FF2B5EF4-FFF2-40B4-BE49-F238E27FC236}">
                    <a16:creationId xmlns:a16="http://schemas.microsoft.com/office/drawing/2014/main" id="{5896CD85-10E8-C8EE-4C27-C8433FC61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en-US" dirty="0"/>
                  <a:t>    .3</a:t>
                </a:r>
              </a:p>
            </p:txBody>
          </p:sp>
          <p:sp>
            <p:nvSpPr>
              <p:cNvPr id="22" name="Rectangle 118">
                <a:extLst>
                  <a:ext uri="{FF2B5EF4-FFF2-40B4-BE49-F238E27FC236}">
                    <a16:creationId xmlns:a16="http://schemas.microsoft.com/office/drawing/2014/main" id="{63BB8CDE-FCF1-7FD2-17F0-063AC13BDB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119">
                <a:extLst>
                  <a:ext uri="{FF2B5EF4-FFF2-40B4-BE49-F238E27FC236}">
                    <a16:creationId xmlns:a16="http://schemas.microsoft.com/office/drawing/2014/main" id="{ADFEDB5E-F1C0-CAFB-4967-DA83A4273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Rectangle 120">
                <a:extLst>
                  <a:ext uri="{FF2B5EF4-FFF2-40B4-BE49-F238E27FC236}">
                    <a16:creationId xmlns:a16="http://schemas.microsoft.com/office/drawing/2014/main" id="{BEDEE7EE-6842-50E7-1F04-0181562039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Rectangle 121">
                <a:extLst>
                  <a:ext uri="{FF2B5EF4-FFF2-40B4-BE49-F238E27FC236}">
                    <a16:creationId xmlns:a16="http://schemas.microsoft.com/office/drawing/2014/main" id="{8D3836F4-82F3-363A-82A7-2E4CF8386F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119">
              <a:extLst>
                <a:ext uri="{FF2B5EF4-FFF2-40B4-BE49-F238E27FC236}">
                  <a16:creationId xmlns:a16="http://schemas.microsoft.com/office/drawing/2014/main" id="{2E0ED93D-24AA-A668-E46C-D2A04AFCD8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19">
              <a:extLst>
                <a:ext uri="{FF2B5EF4-FFF2-40B4-BE49-F238E27FC236}">
                  <a16:creationId xmlns:a16="http://schemas.microsoft.com/office/drawing/2014/main" id="{469299D9-BED4-DC15-F5DB-DDDC54FD3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19">
              <a:extLst>
                <a:ext uri="{FF2B5EF4-FFF2-40B4-BE49-F238E27FC236}">
                  <a16:creationId xmlns:a16="http://schemas.microsoft.com/office/drawing/2014/main" id="{B099A9ED-8D43-2914-2EE1-4F9603BC0C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047A8D3-9004-4D01-594F-780477D9BDD2}"/>
              </a:ext>
            </a:extLst>
          </p:cNvPr>
          <p:cNvSpPr txBox="1"/>
          <p:nvPr/>
        </p:nvSpPr>
        <p:spPr>
          <a:xfrm>
            <a:off x="6084479" y="54231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0883B0-467C-0441-E29C-5ABC91804A16}"/>
              </a:ext>
            </a:extLst>
          </p:cNvPr>
          <p:cNvSpPr txBox="1"/>
          <p:nvPr/>
        </p:nvSpPr>
        <p:spPr>
          <a:xfrm>
            <a:off x="6753248" y="474338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22D071-AA20-4981-BF97-9D9EC22451D2}"/>
              </a:ext>
            </a:extLst>
          </p:cNvPr>
          <p:cNvSpPr txBox="1"/>
          <p:nvPr/>
        </p:nvSpPr>
        <p:spPr>
          <a:xfrm>
            <a:off x="6764230" y="54231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DE09D54-0971-B355-2661-86EBC923A9C8}"/>
              </a:ext>
            </a:extLst>
          </p:cNvPr>
          <p:cNvSpPr txBox="1"/>
          <p:nvPr/>
        </p:nvSpPr>
        <p:spPr>
          <a:xfrm>
            <a:off x="6753248" y="6072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C600AE2-EDC8-0ED0-4BA1-FC10D312E4B8}"/>
              </a:ext>
            </a:extLst>
          </p:cNvPr>
          <p:cNvSpPr txBox="1"/>
          <p:nvPr/>
        </p:nvSpPr>
        <p:spPr>
          <a:xfrm>
            <a:off x="6084851" y="607268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</p:spTree>
    <p:extLst>
      <p:ext uri="{BB962C8B-B14F-4D97-AF65-F5344CB8AC3E}">
        <p14:creationId xmlns:p14="http://schemas.microsoft.com/office/powerpoint/2010/main" val="2637723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In Class Activity – Example Solution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625928" y="1043196"/>
            <a:ext cx="11734800" cy="4525963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Given the T=1 particles, transition model, and e</a:t>
            </a:r>
            <a:r>
              <a:rPr lang="en-US" baseline="-25000" dirty="0">
                <a:latin typeface="Calibri"/>
                <a:cs typeface="Calibri"/>
              </a:rPr>
              <a:t>2</a:t>
            </a:r>
            <a:r>
              <a:rPr lang="en-US" dirty="0">
                <a:latin typeface="Calibri"/>
                <a:cs typeface="Calibri"/>
              </a:rPr>
              <a:t> observed at time 2, what is the approximate belief state at time 2?</a:t>
            </a:r>
          </a:p>
          <a:p>
            <a:pPr marL="0" lvl="1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43D273-8F00-7046-8365-8E1784CFA275}"/>
              </a:ext>
            </a:extLst>
          </p:cNvPr>
          <p:cNvGrpSpPr/>
          <p:nvPr/>
        </p:nvGrpSpPr>
        <p:grpSpPr>
          <a:xfrm>
            <a:off x="397328" y="2261505"/>
            <a:ext cx="2087287" cy="1567010"/>
            <a:chOff x="397328" y="2261505"/>
            <a:chExt cx="2087287" cy="1567010"/>
          </a:xfrm>
        </p:grpSpPr>
        <p:grpSp>
          <p:nvGrpSpPr>
            <p:cNvPr id="105" name="Group 98"/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19" name="Rectangle 113"/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114"/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Rectangle 115"/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Rectangle 116"/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Rectangle 117"/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Rectangle 118"/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Rectangle 119"/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Rectangle 120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Rectangle 121"/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6" name="Rectangle 119">
              <a:extLst>
                <a:ext uri="{FF2B5EF4-FFF2-40B4-BE49-F238E27FC236}">
                  <a16:creationId xmlns:a16="http://schemas.microsoft.com/office/drawing/2014/main" id="{AB8FEB21-6380-D646-81A2-DCE0266605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Rectangle 119">
              <a:extLst>
                <a:ext uri="{FF2B5EF4-FFF2-40B4-BE49-F238E27FC236}">
                  <a16:creationId xmlns:a16="http://schemas.microsoft.com/office/drawing/2014/main" id="{6BF3BC82-FF08-3442-91AE-90B7BDD4604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119">
              <a:extLst>
                <a:ext uri="{FF2B5EF4-FFF2-40B4-BE49-F238E27FC236}">
                  <a16:creationId xmlns:a16="http://schemas.microsoft.com/office/drawing/2014/main" id="{A77D92BB-FFF2-1349-A481-9F4865C28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A1CCA2E-FB14-A045-97E3-4DC2DA2970C5}"/>
              </a:ext>
            </a:extLst>
          </p:cNvPr>
          <p:cNvGrpSpPr/>
          <p:nvPr/>
        </p:nvGrpSpPr>
        <p:grpSpPr>
          <a:xfrm>
            <a:off x="3300565" y="2261505"/>
            <a:ext cx="2087287" cy="1567010"/>
            <a:chOff x="397328" y="2261505"/>
            <a:chExt cx="2087287" cy="1567010"/>
          </a:xfrm>
        </p:grpSpPr>
        <p:grpSp>
          <p:nvGrpSpPr>
            <p:cNvPr id="90" name="Group 98">
              <a:extLst>
                <a:ext uri="{FF2B5EF4-FFF2-40B4-BE49-F238E27FC236}">
                  <a16:creationId xmlns:a16="http://schemas.microsoft.com/office/drawing/2014/main" id="{B95C3E34-B1A6-2948-9A6F-B3F3DEADDB1D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94" name="Rectangle 113">
                <a:extLst>
                  <a:ext uri="{FF2B5EF4-FFF2-40B4-BE49-F238E27FC236}">
                    <a16:creationId xmlns:a16="http://schemas.microsoft.com/office/drawing/2014/main" id="{45F3CDE0-6AB0-8A48-B2DB-88FA39991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14">
                <a:extLst>
                  <a:ext uri="{FF2B5EF4-FFF2-40B4-BE49-F238E27FC236}">
                    <a16:creationId xmlns:a16="http://schemas.microsoft.com/office/drawing/2014/main" id="{5885F2A8-6DDF-9C41-9BAF-E06D35E74C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15">
                <a:extLst>
                  <a:ext uri="{FF2B5EF4-FFF2-40B4-BE49-F238E27FC236}">
                    <a16:creationId xmlns:a16="http://schemas.microsoft.com/office/drawing/2014/main" id="{1B24CEC1-3535-B844-A8DF-AC36812C9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Rectangle 116">
                <a:extLst>
                  <a:ext uri="{FF2B5EF4-FFF2-40B4-BE49-F238E27FC236}">
                    <a16:creationId xmlns:a16="http://schemas.microsoft.com/office/drawing/2014/main" id="{ECA4FDB1-DD04-6149-8005-83362CEB0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Rectangle 117">
                <a:extLst>
                  <a:ext uri="{FF2B5EF4-FFF2-40B4-BE49-F238E27FC236}">
                    <a16:creationId xmlns:a16="http://schemas.microsoft.com/office/drawing/2014/main" id="{D12E6856-0C6D-324D-98A1-5AAA63BA3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Rectangle 118">
                <a:extLst>
                  <a:ext uri="{FF2B5EF4-FFF2-40B4-BE49-F238E27FC236}">
                    <a16:creationId xmlns:a16="http://schemas.microsoft.com/office/drawing/2014/main" id="{CBF01F6E-9138-2D41-BC9A-D701EEC5FC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Rectangle 119">
                <a:extLst>
                  <a:ext uri="{FF2B5EF4-FFF2-40B4-BE49-F238E27FC236}">
                    <a16:creationId xmlns:a16="http://schemas.microsoft.com/office/drawing/2014/main" id="{F38B59D4-56C5-8242-B6CF-02CBB47B76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120">
                <a:extLst>
                  <a:ext uri="{FF2B5EF4-FFF2-40B4-BE49-F238E27FC236}">
                    <a16:creationId xmlns:a16="http://schemas.microsoft.com/office/drawing/2014/main" id="{8BC29324-6B55-6149-927F-087465C1C7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Rectangle 121">
                <a:extLst>
                  <a:ext uri="{FF2B5EF4-FFF2-40B4-BE49-F238E27FC236}">
                    <a16:creationId xmlns:a16="http://schemas.microsoft.com/office/drawing/2014/main" id="{448F721E-18AA-4844-A6B2-67D46EC8E7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1" name="Rectangle 119">
              <a:extLst>
                <a:ext uri="{FF2B5EF4-FFF2-40B4-BE49-F238E27FC236}">
                  <a16:creationId xmlns:a16="http://schemas.microsoft.com/office/drawing/2014/main" id="{6B9A89ED-7819-9D4C-BF6B-FD40AA1E30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Rectangle 119">
              <a:extLst>
                <a:ext uri="{FF2B5EF4-FFF2-40B4-BE49-F238E27FC236}">
                  <a16:creationId xmlns:a16="http://schemas.microsoft.com/office/drawing/2014/main" id="{6E600B66-BD30-3841-AC9B-12BDE235A11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Rectangle 119">
              <a:extLst>
                <a:ext uri="{FF2B5EF4-FFF2-40B4-BE49-F238E27FC236}">
                  <a16:creationId xmlns:a16="http://schemas.microsoft.com/office/drawing/2014/main" id="{96698A74-83B2-9346-BE91-D056BC5F0E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9559926-04BE-2042-9683-9FF84D2C8A2B}"/>
              </a:ext>
            </a:extLst>
          </p:cNvPr>
          <p:cNvGrpSpPr/>
          <p:nvPr/>
        </p:nvGrpSpPr>
        <p:grpSpPr>
          <a:xfrm>
            <a:off x="6268166" y="2261505"/>
            <a:ext cx="2087287" cy="1567010"/>
            <a:chOff x="397328" y="2261505"/>
            <a:chExt cx="2087287" cy="1567010"/>
          </a:xfrm>
        </p:grpSpPr>
        <p:grpSp>
          <p:nvGrpSpPr>
            <p:cNvPr id="112" name="Group 98">
              <a:extLst>
                <a:ext uri="{FF2B5EF4-FFF2-40B4-BE49-F238E27FC236}">
                  <a16:creationId xmlns:a16="http://schemas.microsoft.com/office/drawing/2014/main" id="{BE2ADE94-2295-5943-9907-700EDA1EDFE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E4D6CF87-2FCD-6847-AC53-293EE6991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Rectangle 114">
                <a:extLst>
                  <a:ext uri="{FF2B5EF4-FFF2-40B4-BE49-F238E27FC236}">
                    <a16:creationId xmlns:a16="http://schemas.microsoft.com/office/drawing/2014/main" id="{9A84C628-28DC-1842-BE41-5940BD73B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Rectangle 115">
                <a:extLst>
                  <a:ext uri="{FF2B5EF4-FFF2-40B4-BE49-F238E27FC236}">
                    <a16:creationId xmlns:a16="http://schemas.microsoft.com/office/drawing/2014/main" id="{3AE4322E-BC2F-7349-911E-C7C7A5F23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Rectangle 116">
                <a:extLst>
                  <a:ext uri="{FF2B5EF4-FFF2-40B4-BE49-F238E27FC236}">
                    <a16:creationId xmlns:a16="http://schemas.microsoft.com/office/drawing/2014/main" id="{AC6A8C3F-0BB2-1244-87F2-8E09111BB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Rectangle 117">
                <a:extLst>
                  <a:ext uri="{FF2B5EF4-FFF2-40B4-BE49-F238E27FC236}">
                    <a16:creationId xmlns:a16="http://schemas.microsoft.com/office/drawing/2014/main" id="{46A64690-8B56-BC43-A81A-1DD15D0E6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36" name="Rectangle 118">
                <a:extLst>
                  <a:ext uri="{FF2B5EF4-FFF2-40B4-BE49-F238E27FC236}">
                    <a16:creationId xmlns:a16="http://schemas.microsoft.com/office/drawing/2014/main" id="{FD6ED7EE-09FF-BE41-87B6-7081B5D3EA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Rectangle 119">
                <a:extLst>
                  <a:ext uri="{FF2B5EF4-FFF2-40B4-BE49-F238E27FC236}">
                    <a16:creationId xmlns:a16="http://schemas.microsoft.com/office/drawing/2014/main" id="{1BBB6FF0-2370-C641-B002-4898DA51C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Rectangle 120">
                <a:extLst>
                  <a:ext uri="{FF2B5EF4-FFF2-40B4-BE49-F238E27FC236}">
                    <a16:creationId xmlns:a16="http://schemas.microsoft.com/office/drawing/2014/main" id="{756533EA-57BB-6A4D-8007-449C7291F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Rectangle 121">
                <a:extLst>
                  <a:ext uri="{FF2B5EF4-FFF2-40B4-BE49-F238E27FC236}">
                    <a16:creationId xmlns:a16="http://schemas.microsoft.com/office/drawing/2014/main" id="{84721EC0-6B79-A34C-A066-F926E6A8E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19">
              <a:extLst>
                <a:ext uri="{FF2B5EF4-FFF2-40B4-BE49-F238E27FC236}">
                  <a16:creationId xmlns:a16="http://schemas.microsoft.com/office/drawing/2014/main" id="{58FE7603-7124-AC46-A658-00BAD1BE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Rectangle 119">
              <a:extLst>
                <a:ext uri="{FF2B5EF4-FFF2-40B4-BE49-F238E27FC236}">
                  <a16:creationId xmlns:a16="http://schemas.microsoft.com/office/drawing/2014/main" id="{7B0A7748-3CDD-0F43-989A-7734E99F51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Rectangle 119">
              <a:extLst>
                <a:ext uri="{FF2B5EF4-FFF2-40B4-BE49-F238E27FC236}">
                  <a16:creationId xmlns:a16="http://schemas.microsoft.com/office/drawing/2014/main" id="{8FA9CA78-CBC0-194F-938A-E2BC16A668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6842185-02B2-074C-AF34-7323E1891647}"/>
              </a:ext>
            </a:extLst>
          </p:cNvPr>
          <p:cNvGrpSpPr/>
          <p:nvPr/>
        </p:nvGrpSpPr>
        <p:grpSpPr>
          <a:xfrm>
            <a:off x="9309347" y="2261505"/>
            <a:ext cx="2087287" cy="1567010"/>
            <a:chOff x="397328" y="2261505"/>
            <a:chExt cx="2087287" cy="1567010"/>
          </a:xfrm>
        </p:grpSpPr>
        <p:grpSp>
          <p:nvGrpSpPr>
            <p:cNvPr id="141" name="Group 98">
              <a:extLst>
                <a:ext uri="{FF2B5EF4-FFF2-40B4-BE49-F238E27FC236}">
                  <a16:creationId xmlns:a16="http://schemas.microsoft.com/office/drawing/2014/main" id="{38396902-610B-3B41-A4AF-599D412B316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145" name="Rectangle 113">
                <a:extLst>
                  <a:ext uri="{FF2B5EF4-FFF2-40B4-BE49-F238E27FC236}">
                    <a16:creationId xmlns:a16="http://schemas.microsoft.com/office/drawing/2014/main" id="{F9D2C404-6695-B046-8E44-A8DECA8DFA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Rectangle 114">
                <a:extLst>
                  <a:ext uri="{FF2B5EF4-FFF2-40B4-BE49-F238E27FC236}">
                    <a16:creationId xmlns:a16="http://schemas.microsoft.com/office/drawing/2014/main" id="{D626B282-8C8A-0948-A0DC-29830B8375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Rectangle 115">
                <a:extLst>
                  <a:ext uri="{FF2B5EF4-FFF2-40B4-BE49-F238E27FC236}">
                    <a16:creationId xmlns:a16="http://schemas.microsoft.com/office/drawing/2014/main" id="{F27CB76F-FD29-754E-87C2-FCC3CC08D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Rectangle 116">
                <a:extLst>
                  <a:ext uri="{FF2B5EF4-FFF2-40B4-BE49-F238E27FC236}">
                    <a16:creationId xmlns:a16="http://schemas.microsoft.com/office/drawing/2014/main" id="{1731C1CD-AAED-AB48-9657-F2C7CE10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Rectangle 117">
                <a:extLst>
                  <a:ext uri="{FF2B5EF4-FFF2-40B4-BE49-F238E27FC236}">
                    <a16:creationId xmlns:a16="http://schemas.microsoft.com/office/drawing/2014/main" id="{EAD98018-B59A-F744-9C64-D16C0BA2F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Rectangle 118">
                <a:extLst>
                  <a:ext uri="{FF2B5EF4-FFF2-40B4-BE49-F238E27FC236}">
                    <a16:creationId xmlns:a16="http://schemas.microsoft.com/office/drawing/2014/main" id="{C7866D47-4F46-CE47-9970-CD57A4CE4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Rectangle 119">
                <a:extLst>
                  <a:ext uri="{FF2B5EF4-FFF2-40B4-BE49-F238E27FC236}">
                    <a16:creationId xmlns:a16="http://schemas.microsoft.com/office/drawing/2014/main" id="{C0024454-A64F-E844-972A-FEB78C18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Rectangle 120">
                <a:extLst>
                  <a:ext uri="{FF2B5EF4-FFF2-40B4-BE49-F238E27FC236}">
                    <a16:creationId xmlns:a16="http://schemas.microsoft.com/office/drawing/2014/main" id="{8D5FF6C8-CE46-0F42-863D-625AACBEA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Rectangle 121">
                <a:extLst>
                  <a:ext uri="{FF2B5EF4-FFF2-40B4-BE49-F238E27FC236}">
                    <a16:creationId xmlns:a16="http://schemas.microsoft.com/office/drawing/2014/main" id="{41BDFC0E-9C95-D844-A427-C9E6A328B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2" name="Rectangle 119">
              <a:extLst>
                <a:ext uri="{FF2B5EF4-FFF2-40B4-BE49-F238E27FC236}">
                  <a16:creationId xmlns:a16="http://schemas.microsoft.com/office/drawing/2014/main" id="{439E8949-1EAA-A646-98AD-2E3504D350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Rectangle 119">
              <a:extLst>
                <a:ext uri="{FF2B5EF4-FFF2-40B4-BE49-F238E27FC236}">
                  <a16:creationId xmlns:a16="http://schemas.microsoft.com/office/drawing/2014/main" id="{4B411FAB-9267-F44C-9E39-CCEC65937E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" name="Rectangle 119">
              <a:extLst>
                <a:ext uri="{FF2B5EF4-FFF2-40B4-BE49-F238E27FC236}">
                  <a16:creationId xmlns:a16="http://schemas.microsoft.com/office/drawing/2014/main" id="{6C61C5CD-EB32-C94D-900B-CE875C727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E5AACDB-14C2-7243-A1E6-24E34E82109A}"/>
              </a:ext>
            </a:extLst>
          </p:cNvPr>
          <p:cNvSpPr txBox="1"/>
          <p:nvPr/>
        </p:nvSpPr>
        <p:spPr>
          <a:xfrm rot="16200000">
            <a:off x="1965158" y="2845923"/>
            <a:ext cx="1930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Propagate forward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9A8E8CF-86EB-6B40-A0FB-75FA0C10CF32}"/>
              </a:ext>
            </a:extLst>
          </p:cNvPr>
          <p:cNvSpPr txBox="1"/>
          <p:nvPr/>
        </p:nvSpPr>
        <p:spPr>
          <a:xfrm rot="16200000">
            <a:off x="4778972" y="2860344"/>
            <a:ext cx="2011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 based on e</a:t>
            </a:r>
            <a:r>
              <a:rPr lang="en-US" baseline="-25000" dirty="0"/>
              <a:t>2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351D1BC3-5F56-824C-90FE-5FDBA8651D0B}"/>
              </a:ext>
            </a:extLst>
          </p:cNvPr>
          <p:cNvSpPr txBox="1"/>
          <p:nvPr/>
        </p:nvSpPr>
        <p:spPr>
          <a:xfrm rot="16200000">
            <a:off x="8290032" y="2853443"/>
            <a:ext cx="1095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Resample</a:t>
            </a:r>
            <a:endParaRPr lang="en-US" baseline="-250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62620A1-E5FA-2544-9D3D-53F95348CBB4}"/>
              </a:ext>
            </a:extLst>
          </p:cNvPr>
          <p:cNvCxnSpPr/>
          <p:nvPr/>
        </p:nvCxnSpPr>
        <p:spPr>
          <a:xfrm>
            <a:off x="397327" y="4038846"/>
            <a:ext cx="2086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1F9E507-8ABF-8E41-8532-9953C4533371}"/>
              </a:ext>
            </a:extLst>
          </p:cNvPr>
          <p:cNvSpPr txBox="1"/>
          <p:nvPr/>
        </p:nvSpPr>
        <p:spPr>
          <a:xfrm>
            <a:off x="2455037" y="38002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E6A1A67D-94E2-E740-BF89-06FDB132A964}"/>
              </a:ext>
            </a:extLst>
          </p:cNvPr>
          <p:cNvCxnSpPr>
            <a:cxnSpLocks/>
          </p:cNvCxnSpPr>
          <p:nvPr/>
        </p:nvCxnSpPr>
        <p:spPr>
          <a:xfrm flipH="1" flipV="1">
            <a:off x="213063" y="2261504"/>
            <a:ext cx="7396" cy="1538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497F514F-F68D-F64A-8F53-5BD43FB413F5}"/>
              </a:ext>
            </a:extLst>
          </p:cNvPr>
          <p:cNvSpPr txBox="1"/>
          <p:nvPr/>
        </p:nvSpPr>
        <p:spPr>
          <a:xfrm>
            <a:off x="139142" y="183554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756F26-9C26-7F4D-A305-F19F8886A706}"/>
              </a:ext>
            </a:extLst>
          </p:cNvPr>
          <p:cNvSpPr txBox="1"/>
          <p:nvPr/>
        </p:nvSpPr>
        <p:spPr>
          <a:xfrm>
            <a:off x="1216656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926E34-AB0F-A849-AE6C-002CD3E0F561}"/>
              </a:ext>
            </a:extLst>
          </p:cNvPr>
          <p:cNvSpPr txBox="1"/>
          <p:nvPr/>
        </p:nvSpPr>
        <p:spPr>
          <a:xfrm>
            <a:off x="4084790" y="183345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F3055D-D434-264D-8741-99E08E1C9E49}"/>
              </a:ext>
            </a:extLst>
          </p:cNvPr>
          <p:cNvSpPr txBox="1"/>
          <p:nvPr/>
        </p:nvSpPr>
        <p:spPr>
          <a:xfrm>
            <a:off x="171269" y="340141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3F50B8A-F84B-FC42-B2B7-FB7766CA7F41}"/>
              </a:ext>
            </a:extLst>
          </p:cNvPr>
          <p:cNvSpPr txBox="1"/>
          <p:nvPr/>
        </p:nvSpPr>
        <p:spPr>
          <a:xfrm>
            <a:off x="165031" y="28962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4923EEA-C718-AA48-9CA6-9149736DF75B}"/>
              </a:ext>
            </a:extLst>
          </p:cNvPr>
          <p:cNvSpPr txBox="1"/>
          <p:nvPr/>
        </p:nvSpPr>
        <p:spPr>
          <a:xfrm>
            <a:off x="174754" y="238982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9CE40BA3-E1EA-4540-BB83-F9B0F416E35E}"/>
              </a:ext>
            </a:extLst>
          </p:cNvPr>
          <p:cNvSpPr txBox="1"/>
          <p:nvPr/>
        </p:nvSpPr>
        <p:spPr>
          <a:xfrm>
            <a:off x="541972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A2190C99-B770-3C4E-A3B8-77D5B13B67D0}"/>
              </a:ext>
            </a:extLst>
          </p:cNvPr>
          <p:cNvSpPr txBox="1"/>
          <p:nvPr/>
        </p:nvSpPr>
        <p:spPr>
          <a:xfrm>
            <a:off x="1060808" y="37476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BA29778-D0AD-7C4D-BDC7-21C9A45D8C45}"/>
              </a:ext>
            </a:extLst>
          </p:cNvPr>
          <p:cNvSpPr txBox="1"/>
          <p:nvPr/>
        </p:nvSpPr>
        <p:spPr>
          <a:xfrm>
            <a:off x="1571383" y="377074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14C7F5-D3C2-8046-845A-060B0DBF11CF}"/>
              </a:ext>
            </a:extLst>
          </p:cNvPr>
          <p:cNvSpPr txBox="1"/>
          <p:nvPr/>
        </p:nvSpPr>
        <p:spPr>
          <a:xfrm>
            <a:off x="8935572" y="55275"/>
            <a:ext cx="3237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</a:t>
            </a:r>
            <a:r>
              <a:rPr lang="en-US" dirty="0" err="1"/>
              <a:t>random.random</a:t>
            </a:r>
            <a:r>
              <a:rPr lang="en-US" dirty="0"/>
              <a:t>() to sample</a:t>
            </a:r>
          </a:p>
        </p:txBody>
      </p:sp>
      <p:sp>
        <p:nvSpPr>
          <p:cNvPr id="158" name="Oval 110">
            <a:extLst>
              <a:ext uri="{FF2B5EF4-FFF2-40B4-BE49-F238E27FC236}">
                <a16:creationId xmlns:a16="http://schemas.microsoft.com/office/drawing/2014/main" id="{1BF415D9-C87C-764C-A5DC-BB1201A7B7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251345" y="29402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5" name="Oval 110">
            <a:extLst>
              <a:ext uri="{FF2B5EF4-FFF2-40B4-BE49-F238E27FC236}">
                <a16:creationId xmlns:a16="http://schemas.microsoft.com/office/drawing/2014/main" id="{3229B05C-E1BE-2F4F-B17D-B4FBC7B8F18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70361" y="284504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10">
            <a:extLst>
              <a:ext uri="{FF2B5EF4-FFF2-40B4-BE49-F238E27FC236}">
                <a16:creationId xmlns:a16="http://schemas.microsoft.com/office/drawing/2014/main" id="{67D01B44-3980-1A4C-9AD3-DC14516FEF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060843" y="310698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>
            <a:extLst>
              <a:ext uri="{FF2B5EF4-FFF2-40B4-BE49-F238E27FC236}">
                <a16:creationId xmlns:a16="http://schemas.microsoft.com/office/drawing/2014/main" id="{8BDBF8E4-18D1-9B45-AB62-8C3382B9A1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198961" y="3145079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6" name="Oval 110">
            <a:extLst>
              <a:ext uri="{FF2B5EF4-FFF2-40B4-BE49-F238E27FC236}">
                <a16:creationId xmlns:a16="http://schemas.microsoft.com/office/drawing/2014/main" id="{AC669BA1-6A9F-8F4A-8E44-3EEE10D3B66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932253" y="30212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8" name="Oval 110">
            <a:extLst>
              <a:ext uri="{FF2B5EF4-FFF2-40B4-BE49-F238E27FC236}">
                <a16:creationId xmlns:a16="http://schemas.microsoft.com/office/drawing/2014/main" id="{87C3B175-F51B-FE4F-9892-03DE4B28A9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541861" y="25307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" name="Oval 110">
            <a:extLst>
              <a:ext uri="{FF2B5EF4-FFF2-40B4-BE49-F238E27FC236}">
                <a16:creationId xmlns:a16="http://schemas.microsoft.com/office/drawing/2014/main" id="{0885CA0E-7999-A240-BD08-93F9684120A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4261" y="289742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0" name="Oval 110">
            <a:extLst>
              <a:ext uri="{FF2B5EF4-FFF2-40B4-BE49-F238E27FC236}">
                <a16:creationId xmlns:a16="http://schemas.microsoft.com/office/drawing/2014/main" id="{13539C4E-B1C2-774A-A01E-AF05BA3F7B3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722833" y="312602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5D03544C-CA67-0E44-93C0-53D4792A01DE}"/>
              </a:ext>
            </a:extLst>
          </p:cNvPr>
          <p:cNvSpPr txBox="1"/>
          <p:nvPr/>
        </p:nvSpPr>
        <p:spPr>
          <a:xfrm>
            <a:off x="7380501" y="284327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83FEBE2-3B4E-944B-B432-9037BAA4D8A8}"/>
              </a:ext>
            </a:extLst>
          </p:cNvPr>
          <p:cNvSpPr txBox="1"/>
          <p:nvPr/>
        </p:nvSpPr>
        <p:spPr>
          <a:xfrm>
            <a:off x="6842692" y="234924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59C92483-386F-D648-8AFB-6FBA8648670C}"/>
              </a:ext>
            </a:extLst>
          </p:cNvPr>
          <p:cNvSpPr txBox="1"/>
          <p:nvPr/>
        </p:nvSpPr>
        <p:spPr>
          <a:xfrm>
            <a:off x="6842691" y="2871847"/>
            <a:ext cx="476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2.1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2CD06C5-6FE4-9B44-A73C-F904F1E38D18}"/>
              </a:ext>
            </a:extLst>
          </p:cNvPr>
          <p:cNvSpPr txBox="1"/>
          <p:nvPr/>
        </p:nvSpPr>
        <p:spPr>
          <a:xfrm>
            <a:off x="6842692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065DC8DB-FB13-D54C-9F26-0AA993B115F0}"/>
              </a:ext>
            </a:extLst>
          </p:cNvPr>
          <p:cNvSpPr txBox="1"/>
          <p:nvPr/>
        </p:nvSpPr>
        <p:spPr>
          <a:xfrm>
            <a:off x="7380501" y="3407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2EC1F2F1-F4C9-8040-85CD-FB4C812E39D0}"/>
              </a:ext>
            </a:extLst>
          </p:cNvPr>
          <p:cNvSpPr txBox="1"/>
          <p:nvPr/>
        </p:nvSpPr>
        <p:spPr>
          <a:xfrm>
            <a:off x="7380501" y="2352733"/>
            <a:ext cx="35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229" name="Oval 110">
            <a:extLst>
              <a:ext uri="{FF2B5EF4-FFF2-40B4-BE49-F238E27FC236}">
                <a16:creationId xmlns:a16="http://schemas.microsoft.com/office/drawing/2014/main" id="{679A1369-D927-B142-BC63-2EC8D9F77B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74689" y="29212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0" name="Oval 110">
            <a:extLst>
              <a:ext uri="{FF2B5EF4-FFF2-40B4-BE49-F238E27FC236}">
                <a16:creationId xmlns:a16="http://schemas.microsoft.com/office/drawing/2014/main" id="{77B9A779-8215-D04E-AE41-268A4B93E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93705" y="28259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1" name="Oval 110">
            <a:extLst>
              <a:ext uri="{FF2B5EF4-FFF2-40B4-BE49-F238E27FC236}">
                <a16:creationId xmlns:a16="http://schemas.microsoft.com/office/drawing/2014/main" id="{FC22A6DA-CFB5-7D47-826A-731C56504E9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469899" y="301648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Oval 110">
            <a:extLst>
              <a:ext uri="{FF2B5EF4-FFF2-40B4-BE49-F238E27FC236}">
                <a16:creationId xmlns:a16="http://schemas.microsoft.com/office/drawing/2014/main" id="{4825BA3B-2539-5443-ACB7-91F2BB92D59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5220" y="24545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Oval 110">
            <a:extLst>
              <a:ext uri="{FF2B5EF4-FFF2-40B4-BE49-F238E27FC236}">
                <a16:creationId xmlns:a16="http://schemas.microsoft.com/office/drawing/2014/main" id="{BFA01EFD-BB7D-EF40-806E-7044C6E7A3D0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5692" y="29879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Oval 110">
            <a:extLst>
              <a:ext uri="{FF2B5EF4-FFF2-40B4-BE49-F238E27FC236}">
                <a16:creationId xmlns:a16="http://schemas.microsoft.com/office/drawing/2014/main" id="{D5DF1181-4A89-8642-AF83-BCE8CD69266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755649" y="307363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1" name="Oval 110">
            <a:extLst>
              <a:ext uri="{FF2B5EF4-FFF2-40B4-BE49-F238E27FC236}">
                <a16:creationId xmlns:a16="http://schemas.microsoft.com/office/drawing/2014/main" id="{1508E85A-920E-AB48-A393-CB250603630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608007" y="314031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" name="Oval 110">
            <a:extLst>
              <a:ext uri="{FF2B5EF4-FFF2-40B4-BE49-F238E27FC236}">
                <a16:creationId xmlns:a16="http://schemas.microsoft.com/office/drawing/2014/main" id="{1C8B1D69-C854-D947-AAC9-3F21759253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08092" y="314031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3" name="Oval 110">
            <a:extLst>
              <a:ext uri="{FF2B5EF4-FFF2-40B4-BE49-F238E27FC236}">
                <a16:creationId xmlns:a16="http://schemas.microsoft.com/office/drawing/2014/main" id="{73783B5F-5647-7844-BE9D-572C3E72D38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74766" y="2906945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4" name="Oval 110">
            <a:extLst>
              <a:ext uri="{FF2B5EF4-FFF2-40B4-BE49-F238E27FC236}">
                <a16:creationId xmlns:a16="http://schemas.microsoft.com/office/drawing/2014/main" id="{23333CD2-934D-D147-898A-49BE8A593FB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255714" y="254499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" name="Oval 110">
            <a:extLst>
              <a:ext uri="{FF2B5EF4-FFF2-40B4-BE49-F238E27FC236}">
                <a16:creationId xmlns:a16="http://schemas.microsoft.com/office/drawing/2014/main" id="{68108422-9F47-C14C-916A-FEC6AC18C52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56050" y="3173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" name="Oval 110">
            <a:extLst>
              <a:ext uri="{FF2B5EF4-FFF2-40B4-BE49-F238E27FC236}">
                <a16:creationId xmlns:a16="http://schemas.microsoft.com/office/drawing/2014/main" id="{24F40485-9486-3A46-A2CA-559F044FEFD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3879868" y="28117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275EB-37BD-7D44-9A42-B101734CB471}"/>
              </a:ext>
            </a:extLst>
          </p:cNvPr>
          <p:cNvSpPr txBox="1"/>
          <p:nvPr/>
        </p:nvSpPr>
        <p:spPr>
          <a:xfrm>
            <a:off x="6268184" y="3784870"/>
            <a:ext cx="20249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(2,2) = 2.1/3.5 = .6</a:t>
            </a:r>
          </a:p>
          <a:p>
            <a:r>
              <a:rPr lang="en-US" dirty="0"/>
              <a:t>(3,2) = 1.0/3.5 = .29</a:t>
            </a:r>
          </a:p>
          <a:p>
            <a:r>
              <a:rPr lang="en-US" dirty="0"/>
              <a:t>(3,3) = .4/3.5 = .11</a:t>
            </a:r>
          </a:p>
        </p:txBody>
      </p:sp>
      <p:sp>
        <p:nvSpPr>
          <p:cNvPr id="247" name="Oval 110">
            <a:extLst>
              <a:ext uri="{FF2B5EF4-FFF2-40B4-BE49-F238E27FC236}">
                <a16:creationId xmlns:a16="http://schemas.microsoft.com/office/drawing/2014/main" id="{D386802E-C69D-284B-9A2A-BC64FEE71A4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247338" y="2964101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8" name="Oval 110">
            <a:extLst>
              <a:ext uri="{FF2B5EF4-FFF2-40B4-BE49-F238E27FC236}">
                <a16:creationId xmlns:a16="http://schemas.microsoft.com/office/drawing/2014/main" id="{F408D851-4936-8D45-8949-24D61BB1D1C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066354" y="286885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9" name="Oval 110">
            <a:extLst>
              <a:ext uri="{FF2B5EF4-FFF2-40B4-BE49-F238E27FC236}">
                <a16:creationId xmlns:a16="http://schemas.microsoft.com/office/drawing/2014/main" id="{0594E000-9683-C54C-A3DE-967AB697A15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194954" y="3168888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0" name="Oval 110">
            <a:extLst>
              <a:ext uri="{FF2B5EF4-FFF2-40B4-BE49-F238E27FC236}">
                <a16:creationId xmlns:a16="http://schemas.microsoft.com/office/drawing/2014/main" id="{1751157E-F996-274F-800D-11E704C173C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928246" y="304506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1" name="Oval 110">
            <a:extLst>
              <a:ext uri="{FF2B5EF4-FFF2-40B4-BE49-F238E27FC236}">
                <a16:creationId xmlns:a16="http://schemas.microsoft.com/office/drawing/2014/main" id="{8AA23D9D-A278-004B-9727-C20A8B54D82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9875861" y="2835510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2" name="Oval 110">
            <a:extLst>
              <a:ext uri="{FF2B5EF4-FFF2-40B4-BE49-F238E27FC236}">
                <a16:creationId xmlns:a16="http://schemas.microsoft.com/office/drawing/2014/main" id="{0FA29341-4CFD-7944-B702-F4ED895D6B7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33076" y="2421167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3" name="Oval 110">
            <a:extLst>
              <a:ext uri="{FF2B5EF4-FFF2-40B4-BE49-F238E27FC236}">
                <a16:creationId xmlns:a16="http://schemas.microsoft.com/office/drawing/2014/main" id="{95551815-19EB-B040-B924-BC7893CEB4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523548" y="29545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4" name="Oval 110">
            <a:extLst>
              <a:ext uri="{FF2B5EF4-FFF2-40B4-BE49-F238E27FC236}">
                <a16:creationId xmlns:a16="http://schemas.microsoft.com/office/drawing/2014/main" id="{066ADB24-2EFF-F949-9E63-EA705EDBC78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675948" y="3106972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5" name="Oval 110">
            <a:extLst>
              <a:ext uri="{FF2B5EF4-FFF2-40B4-BE49-F238E27FC236}">
                <a16:creationId xmlns:a16="http://schemas.microsoft.com/office/drawing/2014/main" id="{FF2C8A10-944B-8C40-AA50-3F7FE475BDB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42622" y="2873606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" name="Oval 110">
            <a:extLst>
              <a:ext uri="{FF2B5EF4-FFF2-40B4-BE49-F238E27FC236}">
                <a16:creationId xmlns:a16="http://schemas.microsoft.com/office/drawing/2014/main" id="{B3B07BEF-632D-0942-A4A7-1847CDFDD74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6200000">
            <a:off x="10723570" y="2511653"/>
            <a:ext cx="123331" cy="123446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F70FFCC2-956D-E545-A6F3-31FE801C6871}"/>
              </a:ext>
            </a:extLst>
          </p:cNvPr>
          <p:cNvSpPr txBox="1"/>
          <p:nvPr/>
        </p:nvSpPr>
        <p:spPr>
          <a:xfrm>
            <a:off x="9098120" y="1843445"/>
            <a:ext cx="2940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many samples at (3,2)?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A17414-C242-E788-ACF6-4D560AE162D5}"/>
              </a:ext>
            </a:extLst>
          </p:cNvPr>
          <p:cNvSpPr txBox="1"/>
          <p:nvPr/>
        </p:nvSpPr>
        <p:spPr>
          <a:xfrm>
            <a:off x="9052590" y="4306646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P(e</a:t>
            </a:r>
            <a:r>
              <a:rPr lang="en-US" baseline="-25000" dirty="0"/>
              <a:t>2</a:t>
            </a:r>
            <a:r>
              <a:rPr lang="en-US" dirty="0"/>
              <a:t>|x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A91AE-89A8-46AA-0038-A0B6E3A74126}"/>
              </a:ext>
            </a:extLst>
          </p:cNvPr>
          <p:cNvGrpSpPr/>
          <p:nvPr/>
        </p:nvGrpSpPr>
        <p:grpSpPr>
          <a:xfrm>
            <a:off x="7719867" y="4693923"/>
            <a:ext cx="2713831" cy="2037726"/>
            <a:chOff x="397328" y="2261505"/>
            <a:chExt cx="2087287" cy="1567010"/>
          </a:xfrm>
        </p:grpSpPr>
        <p:grpSp>
          <p:nvGrpSpPr>
            <p:cNvPr id="29" name="Group 98">
              <a:extLst>
                <a:ext uri="{FF2B5EF4-FFF2-40B4-BE49-F238E27FC236}">
                  <a16:creationId xmlns:a16="http://schemas.microsoft.com/office/drawing/2014/main" id="{53713DEB-0F33-2DD7-5F09-59336E2A116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>
              <a:off x="398049" y="2260785"/>
              <a:ext cx="1567008" cy="1568450"/>
              <a:chOff x="3984" y="1056"/>
              <a:chExt cx="1296" cy="1296"/>
            </a:xfrm>
          </p:grpSpPr>
          <p:sp>
            <p:nvSpPr>
              <p:cNvPr id="33" name="Rectangle 113">
                <a:extLst>
                  <a:ext uri="{FF2B5EF4-FFF2-40B4-BE49-F238E27FC236}">
                    <a16:creationId xmlns:a16="http://schemas.microsoft.com/office/drawing/2014/main" id="{9A2AE954-6698-52E8-98FD-56E5D9B1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Rectangle 114">
                <a:extLst>
                  <a:ext uri="{FF2B5EF4-FFF2-40B4-BE49-F238E27FC236}">
                    <a16:creationId xmlns:a16="http://schemas.microsoft.com/office/drawing/2014/main" id="{1C32D913-C538-F8A3-8358-07D4D726D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115">
                <a:extLst>
                  <a:ext uri="{FF2B5EF4-FFF2-40B4-BE49-F238E27FC236}">
                    <a16:creationId xmlns:a16="http://schemas.microsoft.com/office/drawing/2014/main" id="{A1E6BF4D-6BEA-3BB0-2D75-BFFB2CAD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Rectangle 116">
                <a:extLst>
                  <a:ext uri="{FF2B5EF4-FFF2-40B4-BE49-F238E27FC236}">
                    <a16:creationId xmlns:a16="http://schemas.microsoft.com/office/drawing/2014/main" id="{ADBC22A4-70C0-44B0-1235-905FC1A62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Rectangle 117">
                <a:extLst>
                  <a:ext uri="{FF2B5EF4-FFF2-40B4-BE49-F238E27FC236}">
                    <a16:creationId xmlns:a16="http://schemas.microsoft.com/office/drawing/2014/main" id="{0242CD5F-40B9-22BA-76C4-942B81823B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056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Rectangle 118">
                <a:extLst>
                  <a:ext uri="{FF2B5EF4-FFF2-40B4-BE49-F238E27FC236}">
                    <a16:creationId xmlns:a16="http://schemas.microsoft.com/office/drawing/2014/main" id="{06D0341F-38DD-327C-9CCD-B7DDA2F045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488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9">
                <a:extLst>
                  <a:ext uri="{FF2B5EF4-FFF2-40B4-BE49-F238E27FC236}">
                    <a16:creationId xmlns:a16="http://schemas.microsoft.com/office/drawing/2014/main" id="{C2BF87D8-E543-72A1-7247-BE0C2A827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4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Rectangle 120">
                <a:extLst>
                  <a:ext uri="{FF2B5EF4-FFF2-40B4-BE49-F238E27FC236}">
                    <a16:creationId xmlns:a16="http://schemas.microsoft.com/office/drawing/2014/main" id="{9A299CBF-E5ED-F82F-6118-B293B9553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21">
                <a:extLst>
                  <a:ext uri="{FF2B5EF4-FFF2-40B4-BE49-F238E27FC236}">
                    <a16:creationId xmlns:a16="http://schemas.microsoft.com/office/drawing/2014/main" id="{573DC922-2685-C64A-206E-42B4F5927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8" y="1920"/>
                <a:ext cx="432" cy="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" name="Rectangle 119">
              <a:extLst>
                <a:ext uri="{FF2B5EF4-FFF2-40B4-BE49-F238E27FC236}">
                  <a16:creationId xmlns:a16="http://schemas.microsoft.com/office/drawing/2014/main" id="{33EA7A9F-C157-D27C-FFB6-214360A249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2038" y="2776701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19">
              <a:extLst>
                <a:ext uri="{FF2B5EF4-FFF2-40B4-BE49-F238E27FC236}">
                  <a16:creationId xmlns:a16="http://schemas.microsoft.com/office/drawing/2014/main" id="{15643DAA-3D79-7C22-28B5-19A9F0E717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60955" y="2261264"/>
              <a:ext cx="52233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19">
              <a:extLst>
                <a:ext uri="{FF2B5EF4-FFF2-40B4-BE49-F238E27FC236}">
                  <a16:creationId xmlns:a16="http://schemas.microsoft.com/office/drawing/2014/main" id="{EDE521BA-1B7A-85EC-8C98-70D072C5A8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6994" y="3300893"/>
              <a:ext cx="532426" cy="5228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E6B8398C-9D43-FAE3-D482-8F71A2C10F0F}"/>
              </a:ext>
            </a:extLst>
          </p:cNvPr>
          <p:cNvSpPr txBox="1"/>
          <p:nvPr/>
        </p:nvSpPr>
        <p:spPr>
          <a:xfrm>
            <a:off x="8576178" y="5573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74ECF23-AC8A-9207-2D28-4E8C75B68E5A}"/>
              </a:ext>
            </a:extLst>
          </p:cNvPr>
          <p:cNvSpPr txBox="1"/>
          <p:nvPr/>
        </p:nvSpPr>
        <p:spPr>
          <a:xfrm>
            <a:off x="9244947" y="489345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06BF38-A715-6B2B-5161-2CC79F742A6F}"/>
              </a:ext>
            </a:extLst>
          </p:cNvPr>
          <p:cNvSpPr txBox="1"/>
          <p:nvPr/>
        </p:nvSpPr>
        <p:spPr>
          <a:xfrm>
            <a:off x="9255929" y="557321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937F33-5603-BEB0-0C82-E48333A90EC6}"/>
              </a:ext>
            </a:extLst>
          </p:cNvPr>
          <p:cNvSpPr txBox="1"/>
          <p:nvPr/>
        </p:nvSpPr>
        <p:spPr>
          <a:xfrm>
            <a:off x="9244947" y="6222749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0CF1F51-159A-9448-00B7-52C03AC48493}"/>
              </a:ext>
            </a:extLst>
          </p:cNvPr>
          <p:cNvSpPr txBox="1"/>
          <p:nvPr/>
        </p:nvSpPr>
        <p:spPr>
          <a:xfrm>
            <a:off x="8576550" y="622274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1ECE36-C911-7A16-026F-CF197D3721BD}"/>
              </a:ext>
            </a:extLst>
          </p:cNvPr>
          <p:cNvSpPr txBox="1"/>
          <p:nvPr/>
        </p:nvSpPr>
        <p:spPr>
          <a:xfrm>
            <a:off x="8576178" y="491716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.05</a:t>
            </a:r>
          </a:p>
        </p:txBody>
      </p:sp>
    </p:spTree>
    <p:extLst>
      <p:ext uri="{BB962C8B-B14F-4D97-AF65-F5344CB8AC3E}">
        <p14:creationId xmlns:p14="http://schemas.microsoft.com/office/powerpoint/2010/main" val="285855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801BAC-A41F-43EB-A18A-0267ED861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219201"/>
            <a:ext cx="6666805" cy="53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0F6DAF-3BB7-46A9-9843-BB65AADE01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>
            <a:off x="665630" y="1270413"/>
            <a:ext cx="8179112" cy="51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6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595100" cy="2031998"/>
          </a:xfrm>
        </p:spPr>
        <p:txBody>
          <a:bodyPr/>
          <a:lstStyle/>
          <a:p>
            <a:r>
              <a:rPr lang="en-US" sz="2800" dirty="0"/>
              <a:t>When we’re predicting the actual location we’re in at each time step </a:t>
            </a:r>
            <a:r>
              <a:rPr lang="en-US" sz="2800" dirty="0" err="1"/>
              <a:t>X</a:t>
            </a:r>
            <a:r>
              <a:rPr lang="en-US" sz="2800" baseline="-25000" dirty="0" err="1"/>
              <a:t>k</a:t>
            </a:r>
            <a:endParaRPr lang="en-US" sz="2800" i="1" baseline="-25000" dirty="0">
              <a:solidFill>
                <a:srgbClr val="CC00CC"/>
              </a:solidFill>
            </a:endParaRPr>
          </a:p>
          <a:p>
            <a:pPr marL="0" indent="0">
              <a:buNone/>
            </a:pPr>
            <a:r>
              <a:rPr lang="en-US" dirty="0"/>
              <a:t>Really, what we’re doing is maintaining a probability distribution over all possible states </a:t>
            </a:r>
          </a:p>
          <a:p>
            <a:pPr marL="0" indent="0">
              <a:buNone/>
            </a:pPr>
            <a:r>
              <a:rPr lang="en-US" sz="2800" dirty="0"/>
              <a:t>This distribution </a:t>
            </a:r>
            <a:r>
              <a:rPr lang="en-US" dirty="0"/>
              <a:t>is called a </a:t>
            </a:r>
            <a:r>
              <a:rPr lang="en-US" b="1" dirty="0"/>
              <a:t>belief state</a:t>
            </a:r>
            <a:r>
              <a:rPr lang="en-US" dirty="0"/>
              <a:t>, it represents the belief of where we are</a:t>
            </a:r>
          </a:p>
          <a:p>
            <a:pPr marL="0" indent="0">
              <a:buNone/>
            </a:pPr>
            <a:r>
              <a:rPr lang="en-US" sz="2800" dirty="0"/>
              <a:t>We denote the belief state for X at time </a:t>
            </a:r>
            <a:r>
              <a:rPr lang="en-US" dirty="0"/>
              <a:t>3 is </a:t>
            </a:r>
            <a:r>
              <a:rPr lang="en-US" sz="2800" b="1" dirty="0"/>
              <a:t>b(X</a:t>
            </a:r>
            <a:r>
              <a:rPr lang="en-US" sz="2800" b="1" baseline="-25000" dirty="0"/>
              <a:t>3</a:t>
            </a:r>
            <a:r>
              <a:rPr lang="en-US" sz="2800" b="1" dirty="0"/>
              <a:t>)=P(X</a:t>
            </a:r>
            <a:r>
              <a:rPr lang="en-US" sz="2800" b="1" baseline="-25000" dirty="0"/>
              <a:t>3</a:t>
            </a:r>
            <a:r>
              <a:rPr lang="en-US" sz="2800" b="1" dirty="0"/>
              <a:t>)</a:t>
            </a:r>
            <a:endParaRPr lang="en-US" sz="2800" b="1" baseline="-25000" dirty="0"/>
          </a:p>
        </p:txBody>
      </p:sp>
      <p:grpSp>
        <p:nvGrpSpPr>
          <p:cNvPr id="7" name="Group 6"/>
          <p:cNvGrpSpPr/>
          <p:nvPr/>
        </p:nvGrpSpPr>
        <p:grpSpPr>
          <a:xfrm>
            <a:off x="3683442" y="3976688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039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2"/>
            <a:ext cx="11379200" cy="2031998"/>
          </a:xfrm>
        </p:spPr>
        <p:txBody>
          <a:bodyPr/>
          <a:lstStyle/>
          <a:p>
            <a:r>
              <a:rPr lang="en-US" sz="2800" dirty="0"/>
              <a:t>When </a:t>
            </a:r>
            <a:r>
              <a:rPr lang="en-US" sz="2800" dirty="0">
                <a:solidFill>
                  <a:srgbClr val="CC00CC"/>
                </a:solidFill>
              </a:rPr>
              <a:t>|</a:t>
            </a:r>
            <a:r>
              <a:rPr lang="en-US" sz="2800" i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| </a:t>
            </a:r>
            <a:r>
              <a:rPr lang="en-US" sz="2800" dirty="0"/>
              <a:t>is more than 10</a:t>
            </a:r>
            <a:r>
              <a:rPr lang="en-US" baseline="30000" dirty="0"/>
              <a:t>6</a:t>
            </a:r>
            <a:r>
              <a:rPr lang="en-US" sz="2800" dirty="0"/>
              <a:t> or so (e.g., 3 ghosts in a 10x20 world), exact inference to compute the belief state becomes infeasible</a:t>
            </a:r>
          </a:p>
          <a:p>
            <a:r>
              <a:rPr lang="en-US" sz="2800" dirty="0"/>
              <a:t>We could try to sample our Bayes net to compute </a:t>
            </a:r>
            <a:r>
              <a:rPr lang="en-US" dirty="0"/>
              <a:t>b(X)</a:t>
            </a:r>
          </a:p>
          <a:p>
            <a:r>
              <a:rPr lang="en-US" sz="2800" dirty="0"/>
              <a:t>Likelihood weighting fails completely – number of samples needed grows </a:t>
            </a:r>
            <a:r>
              <a:rPr lang="en-US" sz="2800" b="1" i="1" dirty="0">
                <a:solidFill>
                  <a:srgbClr val="0000FF"/>
                </a:solidFill>
              </a:rPr>
              <a:t>exponentially</a:t>
            </a:r>
            <a:r>
              <a:rPr lang="en-US" sz="2800" dirty="0"/>
              <a:t> with </a:t>
            </a:r>
            <a:r>
              <a:rPr lang="en-US" sz="2800" i="1" dirty="0">
                <a:solidFill>
                  <a:srgbClr val="CC00CC"/>
                </a:solidFill>
              </a:rPr>
              <a:t>T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 descr="umbrella-lw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16" y="3831059"/>
            <a:ext cx="3462685" cy="28865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38800" y="3962400"/>
            <a:ext cx="4252913" cy="1600200"/>
            <a:chOff x="1676400" y="4267200"/>
            <a:chExt cx="4252913" cy="1600200"/>
          </a:xfrm>
        </p:grpSpPr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25908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cxnSp>
          <p:nvCxnSpPr>
            <p:cNvPr id="11" name="AutoShape 7"/>
            <p:cNvCxnSpPr>
              <a:cxnSpLocks noChangeShapeType="1"/>
              <a:stCxn id="10" idx="4"/>
              <a:endCxn id="19" idx="0"/>
            </p:cNvCxnSpPr>
            <p:nvPr/>
          </p:nvCxnSpPr>
          <p:spPr bwMode="auto">
            <a:xfrm>
              <a:off x="28575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9"/>
            <p:cNvCxnSpPr>
              <a:cxnSpLocks noChangeShapeType="1"/>
              <a:stCxn id="13" idx="6"/>
              <a:endCxn id="10" idx="2"/>
            </p:cNvCxnSpPr>
            <p:nvPr/>
          </p:nvCxnSpPr>
          <p:spPr bwMode="auto">
            <a:xfrm>
              <a:off x="22240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10"/>
            <p:cNvSpPr>
              <a:spLocks noChangeArrowheads="1"/>
            </p:cNvSpPr>
            <p:nvPr/>
          </p:nvSpPr>
          <p:spPr bwMode="auto">
            <a:xfrm>
              <a:off x="16764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5052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cxnSp>
          <p:nvCxnSpPr>
            <p:cNvPr id="15" name="AutoShape 13"/>
            <p:cNvCxnSpPr>
              <a:cxnSpLocks noChangeShapeType="1"/>
              <a:stCxn id="14" idx="6"/>
              <a:endCxn id="17" idx="2"/>
            </p:cNvCxnSpPr>
            <p:nvPr/>
          </p:nvCxnSpPr>
          <p:spPr bwMode="auto">
            <a:xfrm>
              <a:off x="40528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4"/>
            <p:cNvCxnSpPr>
              <a:cxnSpLocks noChangeShapeType="1"/>
              <a:stCxn id="10" idx="6"/>
              <a:endCxn id="14" idx="2"/>
            </p:cNvCxnSpPr>
            <p:nvPr/>
          </p:nvCxnSpPr>
          <p:spPr bwMode="auto">
            <a:xfrm>
              <a:off x="3138488" y="4533900"/>
              <a:ext cx="3524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4419600" y="4267200"/>
              <a:ext cx="5334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X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18" name="AutoShape 16"/>
            <p:cNvCxnSpPr>
              <a:cxnSpLocks noChangeShapeType="1"/>
              <a:stCxn id="17" idx="6"/>
            </p:cNvCxnSpPr>
            <p:nvPr/>
          </p:nvCxnSpPr>
          <p:spPr bwMode="auto">
            <a:xfrm>
              <a:off x="4967288" y="4533900"/>
              <a:ext cx="96202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5908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35052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4419600" y="5334000"/>
              <a:ext cx="533400" cy="533400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400" i="1" dirty="0">
                  <a:latin typeface="Calibri"/>
                  <a:cs typeface="Calibri"/>
                </a:rPr>
                <a:t>E</a:t>
              </a:r>
              <a:r>
                <a:rPr lang="en-US" sz="2400" baseline="-25000" dirty="0">
                  <a:latin typeface="Calibri"/>
                  <a:cs typeface="Calibri"/>
                </a:rPr>
                <a:t>3</a:t>
              </a:r>
            </a:p>
          </p:txBody>
        </p:sp>
        <p:cxnSp>
          <p:nvCxnSpPr>
            <p:cNvPr id="23" name="AutoShape 21"/>
            <p:cNvCxnSpPr>
              <a:cxnSpLocks noChangeShapeType="1"/>
              <a:stCxn id="14" idx="4"/>
              <a:endCxn id="20" idx="0"/>
            </p:cNvCxnSpPr>
            <p:nvPr/>
          </p:nvCxnSpPr>
          <p:spPr bwMode="auto">
            <a:xfrm>
              <a:off x="37719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2"/>
            <p:cNvCxnSpPr>
              <a:cxnSpLocks noChangeShapeType="1"/>
              <a:stCxn id="17" idx="4"/>
              <a:endCxn id="21" idx="0"/>
            </p:cNvCxnSpPr>
            <p:nvPr/>
          </p:nvCxnSpPr>
          <p:spPr bwMode="auto">
            <a:xfrm>
              <a:off x="4686300" y="4814888"/>
              <a:ext cx="0" cy="504825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0483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a new idea!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4038599"/>
            <a:ext cx="11379200" cy="256222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Idea: Sample in the first state, and then move those samples by sampling the transition function</a:t>
            </a:r>
          </a:p>
          <a:p>
            <a:r>
              <a:rPr lang="en-US" dirty="0"/>
              <a:t>The problem: sample state trajectories go off into low-probability regions, ignoring the evidence; too few “reasonable” samples</a:t>
            </a:r>
          </a:p>
          <a:p>
            <a:r>
              <a:rPr lang="en-US" b="1" dirty="0"/>
              <a:t>Solution: kill the bad ones, make more of the good ones. </a:t>
            </a:r>
            <a:r>
              <a:rPr lang="en-US" dirty="0"/>
              <a:t>This way the population of samples stays in the high-probability region. </a:t>
            </a:r>
          </a:p>
          <a:p>
            <a:r>
              <a:rPr lang="en-US" dirty="0"/>
              <a:t>This is called </a:t>
            </a:r>
            <a:r>
              <a:rPr lang="en-US" dirty="0">
                <a:solidFill>
                  <a:srgbClr val="C00000"/>
                </a:solidFill>
              </a:rPr>
              <a:t>resampling</a:t>
            </a:r>
            <a:r>
              <a:rPr lang="en-US" dirty="0"/>
              <a:t> or survival of the fittest</a:t>
            </a:r>
          </a:p>
        </p:txBody>
      </p:sp>
      <p:pic>
        <p:nvPicPr>
          <p:cNvPr id="5" name="Picture 4" descr="2D-evolution.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5638800" cy="23830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9821" y="1295400"/>
            <a:ext cx="51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t=7</a:t>
            </a:r>
          </a:p>
        </p:txBody>
      </p:sp>
    </p:spTree>
    <p:extLst>
      <p:ext uri="{BB962C8B-B14F-4D97-AF65-F5344CB8AC3E}">
        <p14:creationId xmlns:p14="http://schemas.microsoft.com/office/powerpoint/2010/main" val="210044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Robot Localization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6934200" cy="4525963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In robot localization: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We know the map, but not the robot’</a:t>
            </a:r>
            <a:r>
              <a:rPr lang="en-US" altLang="ja-JP" sz="2000" dirty="0">
                <a:ea typeface="ＭＳ Ｐゴシック" pitchFamily="34" charset="-128"/>
              </a:rPr>
              <a:t>s position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Observations may be vectors of range finder readings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State space and readings are typically continuous (works basically like a very fine grid) and so we cannot store B(X)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Particle filtering is a main technique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aphicFrame>
        <p:nvGraphicFramePr>
          <p:cNvPr id="4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216208"/>
              </p:ext>
            </p:extLst>
          </p:nvPr>
        </p:nvGraphicFramePr>
        <p:xfrm>
          <a:off x="6933234" y="1691831"/>
          <a:ext cx="5027271" cy="3718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deoclip" r:id="rId2" imgW="5047619" imgH="3990476" progId="Package">
                  <p:embed/>
                </p:oleObj>
              </mc:Choice>
              <mc:Fallback>
                <p:oleObj name="Videoclip" r:id="rId2" imgW="5047619" imgH="3990476" progId="Package">
                  <p:embed/>
                  <p:pic>
                    <p:nvPicPr>
                      <p:cNvPr id="4" name="Object 2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6444"/>
                      <a:stretch>
                        <a:fillRect/>
                      </a:stretch>
                    </p:blipFill>
                    <p:spPr bwMode="auto">
                      <a:xfrm>
                        <a:off x="6933234" y="1691831"/>
                        <a:ext cx="5027271" cy="3718368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8328" y="3981322"/>
            <a:ext cx="3003530" cy="2228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Particle Filter Localization (Sonar)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95756" y="6505552"/>
            <a:ext cx="3875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[Video: global-sonar-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uw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lang="en-US" dirty="0" err="1">
                <a:solidFill>
                  <a:srgbClr val="FF0000"/>
                </a:solidFill>
                <a:latin typeface="Calibri"/>
                <a:cs typeface="Calibri"/>
              </a:rPr>
              <a:t>annotated.avi</a:t>
            </a:r>
            <a:r>
              <a:rPr lang="en-US" dirty="0">
                <a:solidFill>
                  <a:srgbClr val="FF0000"/>
                </a:solidFill>
                <a:latin typeface="Calibri"/>
                <a:cs typeface="Calibri"/>
              </a:rPr>
              <a:t>]</a:t>
            </a:r>
          </a:p>
        </p:txBody>
      </p:sp>
      <p:pic>
        <p:nvPicPr>
          <p:cNvPr id="7" name="global-sonar-uw-annotated.m4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461" y="1510706"/>
            <a:ext cx="11907078" cy="466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3888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[Dieter Fox, et al.]</a:t>
            </a:r>
          </a:p>
        </p:txBody>
      </p:sp>
    </p:spTree>
    <p:extLst>
      <p:ext uri="{BB962C8B-B14F-4D97-AF65-F5344CB8AC3E}">
        <p14:creationId xmlns:p14="http://schemas.microsoft.com/office/powerpoint/2010/main" val="29802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19568</TotalTime>
  <Words>2919</Words>
  <Application>Microsoft Macintosh PowerPoint</Application>
  <PresentationFormat>Widescreen</PresentationFormat>
  <Paragraphs>529</Paragraphs>
  <Slides>28</Slides>
  <Notes>6</Notes>
  <HiddenSlides>0</HiddenSlides>
  <MMClips>3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Calibri</vt:lpstr>
      <vt:lpstr>Wingdings</vt:lpstr>
      <vt:lpstr>Calibri Light</vt:lpstr>
      <vt:lpstr>Arial</vt:lpstr>
      <vt:lpstr>Office Theme</vt:lpstr>
      <vt:lpstr>1_Office Theme</vt:lpstr>
      <vt:lpstr>Videoclip</vt:lpstr>
      <vt:lpstr>Photo Editor Photo</vt:lpstr>
      <vt:lpstr>Announcements</vt:lpstr>
      <vt:lpstr>AI: Representation and Problem Solving </vt:lpstr>
      <vt:lpstr>Particle Filtering</vt:lpstr>
      <vt:lpstr>Particle Filtering</vt:lpstr>
      <vt:lpstr>Belief States</vt:lpstr>
      <vt:lpstr>We need a new algorithm!</vt:lpstr>
      <vt:lpstr>We need a new idea!</vt:lpstr>
      <vt:lpstr>Robot Localization</vt:lpstr>
      <vt:lpstr>Particle Filter Localization (Sonar)</vt:lpstr>
      <vt:lpstr>Particle Filtering</vt:lpstr>
      <vt:lpstr>Representation: Particles</vt:lpstr>
      <vt:lpstr>Particle Filtering: Propagate forward (“Predict”)</vt:lpstr>
      <vt:lpstr>Particle Filtering: Observe/Weight (“Update” part 1)</vt:lpstr>
      <vt:lpstr>Particle Filtering: Resample (“Update” part 2)</vt:lpstr>
      <vt:lpstr>Weighting and Resampling</vt:lpstr>
      <vt:lpstr>Summary: Particle Filtering</vt:lpstr>
      <vt:lpstr>Poll 1</vt:lpstr>
      <vt:lpstr>Poll 1</vt:lpstr>
      <vt:lpstr>Particle Filter Localization (Laser)</vt:lpstr>
      <vt:lpstr>Robot Mapping</vt:lpstr>
      <vt:lpstr>Particle Filter SLAM – Video 1</vt:lpstr>
      <vt:lpstr>Particle Filter SLAM – Video 2</vt:lpstr>
      <vt:lpstr>SLAM</vt:lpstr>
      <vt:lpstr>In Class Activity</vt:lpstr>
      <vt:lpstr>In Class Activity</vt:lpstr>
      <vt:lpstr>In Class Activity – Poll 2</vt:lpstr>
      <vt:lpstr>In Class Activity – Example Solution</vt:lpstr>
      <vt:lpstr>In Class Activity – Example Solution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Stephanie Rosenthal</cp:lastModifiedBy>
  <cp:revision>1186</cp:revision>
  <cp:lastPrinted>2018-11-27T13:42:27Z</cp:lastPrinted>
  <dcterms:created xsi:type="dcterms:W3CDTF">2018-10-11T11:39:27Z</dcterms:created>
  <dcterms:modified xsi:type="dcterms:W3CDTF">2023-04-16T12:27:31Z</dcterms:modified>
</cp:coreProperties>
</file>