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6" r:id="rId2"/>
    <p:sldId id="338" r:id="rId3"/>
    <p:sldId id="339" r:id="rId4"/>
    <p:sldId id="1275" r:id="rId5"/>
    <p:sldId id="1276" r:id="rId6"/>
    <p:sldId id="1277" r:id="rId7"/>
    <p:sldId id="256" r:id="rId8"/>
    <p:sldId id="389" r:id="rId9"/>
    <p:sldId id="1274" r:id="rId10"/>
    <p:sldId id="429" r:id="rId11"/>
    <p:sldId id="430" r:id="rId12"/>
    <p:sldId id="392" r:id="rId13"/>
    <p:sldId id="435" r:id="rId14"/>
    <p:sldId id="467" r:id="rId15"/>
    <p:sldId id="450" r:id="rId16"/>
    <p:sldId id="500" r:id="rId17"/>
    <p:sldId id="516" r:id="rId18"/>
    <p:sldId id="530" r:id="rId19"/>
    <p:sldId id="523" r:id="rId20"/>
    <p:sldId id="524" r:id="rId21"/>
    <p:sldId id="527" r:id="rId22"/>
    <p:sldId id="526" r:id="rId23"/>
    <p:sldId id="538" r:id="rId24"/>
    <p:sldId id="528" r:id="rId25"/>
    <p:sldId id="529" r:id="rId26"/>
    <p:sldId id="518" r:id="rId27"/>
    <p:sldId id="539" r:id="rId28"/>
    <p:sldId id="401" r:id="rId29"/>
    <p:sldId id="407" r:id="rId30"/>
    <p:sldId id="469" r:id="rId31"/>
    <p:sldId id="503" r:id="rId32"/>
    <p:sldId id="534" r:id="rId33"/>
    <p:sldId id="535" r:id="rId34"/>
    <p:sldId id="455" r:id="rId35"/>
    <p:sldId id="406" r:id="rId36"/>
    <p:sldId id="424" r:id="rId37"/>
    <p:sldId id="545" r:id="rId38"/>
    <p:sldId id="461" r:id="rId39"/>
    <p:sldId id="531" r:id="rId40"/>
    <p:sldId id="532" r:id="rId41"/>
    <p:sldId id="536" r:id="rId42"/>
    <p:sldId id="533" r:id="rId43"/>
    <p:sldId id="540" r:id="rId44"/>
    <p:sldId id="544" r:id="rId45"/>
    <p:sldId id="402" r:id="rId46"/>
    <p:sldId id="409" r:id="rId47"/>
    <p:sldId id="457" r:id="rId48"/>
    <p:sldId id="413" r:id="rId4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76136"/>
  </p:normalViewPr>
  <p:slideViewPr>
    <p:cSldViewPr snapToGrid="0">
      <p:cViewPr varScale="1">
        <p:scale>
          <a:sx n="81" d="100"/>
          <a:sy n="81" d="100"/>
        </p:scale>
        <p:origin x="552" y="176"/>
      </p:cViewPr>
      <p:guideLst/>
    </p:cSldViewPr>
  </p:slideViewPr>
  <p:notesTextViewPr>
    <p:cViewPr>
      <p:scale>
        <a:sx n="1" d="1"/>
        <a:sy n="1" d="1"/>
      </p:scale>
      <p:origin x="0" y="0"/>
    </p:cViewPr>
  </p:notesTextViewPr>
  <p:notesViewPr>
    <p:cSldViewPr snapToGrid="0">
      <p:cViewPr varScale="1">
        <p:scale>
          <a:sx n="126" d="100"/>
          <a:sy n="126" d="100"/>
        </p:scale>
        <p:origin x="2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1/17/23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334557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5000625" y="401638"/>
            <a:ext cx="3570288" cy="2008187"/>
          </a:xfrm>
          <a:ln/>
        </p:spPr>
      </p:sp>
      <p:sp>
        <p:nvSpPr>
          <p:cNvPr id="51203"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p:txBody>
          <a:bodyPr/>
          <a:lstStyle/>
          <a:p>
            <a:pPr defTabSz="965200">
              <a:defRPr/>
            </a:pPr>
            <a:fld id="{FD549D34-9FA6-44AF-8862-E060EE74E80B}" type="slidenum">
              <a:rPr lang="en-US" smtClean="0"/>
              <a:pPr defTabSz="965200">
                <a:defRPr/>
              </a:pPr>
              <a:t>48</a:t>
            </a:fld>
            <a:endParaRPr lang="en-US"/>
          </a:p>
        </p:txBody>
      </p:sp>
    </p:spTree>
    <p:extLst>
      <p:ext uri="{BB962C8B-B14F-4D97-AF65-F5344CB8AC3E}">
        <p14:creationId xmlns:p14="http://schemas.microsoft.com/office/powerpoint/2010/main" val="2314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901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theme</a:t>
            </a:r>
            <a:r>
              <a:rPr lang="en-US" baseline="0" dirty="0"/>
              <a:t> in the class:</a:t>
            </a:r>
          </a:p>
          <a:p>
            <a:endParaRPr lang="en-US" baseline="0" dirty="0"/>
          </a:p>
          <a:p>
            <a:r>
              <a:rPr lang="en-US" baseline="0" dirty="0"/>
              <a:t>A goal we have in mind.</a:t>
            </a:r>
          </a:p>
          <a:p>
            <a:endParaRPr lang="en-US" baseline="0" dirty="0"/>
          </a:p>
          <a:p>
            <a:r>
              <a:rPr lang="en-US" baseline="0" dirty="0"/>
              <a:t>A mathematical abstraction to formalize this</a:t>
            </a:r>
          </a:p>
          <a:p>
            <a:endParaRPr lang="en-US" baseline="0" dirty="0"/>
          </a:p>
          <a:p>
            <a:r>
              <a:rPr lang="en-US" baseline="0" dirty="0"/>
              <a:t>Algorithms that operate on these abstractions</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172576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blinking your eye (not using your entire thinking capabilities),</a:t>
            </a:r>
            <a:r>
              <a:rPr lang="en-US" baseline="0" dirty="0"/>
              <a:t> vacuum cleaner moving towards nearest dirt</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val="3929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comes back on exams</a:t>
            </a:r>
          </a:p>
          <a:p>
            <a:endParaRPr lang="en-US" dirty="0"/>
          </a:p>
          <a:p>
            <a:r>
              <a:rPr lang="en-US" dirty="0"/>
              <a:t>Goal test – sometimes</a:t>
            </a:r>
            <a:r>
              <a:rPr lang="en-US" baseline="0" dirty="0"/>
              <a:t> more than one state that satisfies having achieved the goal, for example, “eat all the dots”</a:t>
            </a:r>
          </a:p>
          <a:p>
            <a:endParaRPr lang="en-US" baseline="0" dirty="0"/>
          </a:p>
          <a:p>
            <a:r>
              <a:rPr lang="en-US" baseline="0" dirty="0"/>
              <a:t>Abstraction</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12</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Infinitely many solutions! Some better than others</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13</a:t>
            </a:fld>
            <a:endParaRPr lang="en-US"/>
          </a:p>
        </p:txBody>
      </p:sp>
    </p:spTree>
    <p:extLst>
      <p:ext uri="{BB962C8B-B14F-4D97-AF65-F5344CB8AC3E}">
        <p14:creationId xmlns:p14="http://schemas.microsoft.com/office/powerpoint/2010/main" val="1088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exponential (or infinite) graph implicitly defined (AI)</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16</a:t>
            </a:fld>
            <a:endParaRPr lang="en-US"/>
          </a:p>
        </p:txBody>
      </p:sp>
    </p:spTree>
    <p:extLst>
      <p:ext uri="{BB962C8B-B14F-4D97-AF65-F5344CB8AC3E}">
        <p14:creationId xmlns:p14="http://schemas.microsoft.com/office/powerpoint/2010/main" val="200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64428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1/17/23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come in</a:t>
            </a:r>
          </a:p>
        </p:txBody>
      </p:sp>
      <p:sp>
        <p:nvSpPr>
          <p:cNvPr id="3" name="Content Placeholder 2"/>
          <p:cNvSpPr>
            <a:spLocks noGrp="1"/>
          </p:cNvSpPr>
          <p:nvPr>
            <p:ph idx="1"/>
          </p:nvPr>
        </p:nvSpPr>
        <p:spPr/>
        <p:txBody>
          <a:bodyPr/>
          <a:lstStyle/>
          <a:p>
            <a:endParaRPr lang="en-US" dirty="0"/>
          </a:p>
          <a:p>
            <a:r>
              <a:rPr lang="en-US" dirty="0"/>
              <a:t>Write the pseudo code for breadth first search and depth first search</a:t>
            </a:r>
          </a:p>
          <a:p>
            <a:pPr lvl="1"/>
            <a:r>
              <a:rPr lang="en-US" sz="2800" dirty="0"/>
              <a:t>Iterative version, not recursive</a:t>
            </a:r>
          </a:p>
          <a:p>
            <a:pPr marL="0" lvl="1" indent="0">
              <a:buNone/>
            </a:pPr>
            <a:endParaRPr lang="en-US" sz="2800" dirty="0"/>
          </a:p>
          <a:p>
            <a:r>
              <a:rPr lang="en-US" dirty="0">
                <a:latin typeface="Courier New"/>
                <a:cs typeface="Courier New"/>
              </a:rPr>
              <a:t>	class </a:t>
            </a:r>
            <a:r>
              <a:rPr lang="en-US" dirty="0" err="1">
                <a:latin typeface="Courier New"/>
                <a:cs typeface="Courier New"/>
              </a:rPr>
              <a:t>TreeNode</a:t>
            </a:r>
            <a:endParaRPr lang="en-US" dirty="0">
              <a:latin typeface="Courier New"/>
              <a:cs typeface="Courier New"/>
            </a:endParaRPr>
          </a:p>
          <a:p>
            <a:r>
              <a:rPr lang="en-US" dirty="0">
                <a:latin typeface="Courier New"/>
                <a:cs typeface="Courier New"/>
              </a:rPr>
              <a:t>		</a:t>
            </a:r>
            <a:r>
              <a:rPr lang="en-US" dirty="0" err="1">
                <a:latin typeface="Courier New"/>
                <a:cs typeface="Courier New"/>
              </a:rPr>
              <a:t>TreeNode</a:t>
            </a:r>
            <a:r>
              <a:rPr lang="en-US" dirty="0">
                <a:latin typeface="Courier New"/>
                <a:cs typeface="Courier New"/>
              </a:rPr>
              <a:t>[] children()</a:t>
            </a:r>
          </a:p>
          <a:p>
            <a:r>
              <a:rPr lang="en-US" dirty="0">
                <a:latin typeface="Courier New"/>
                <a:cs typeface="Courier New"/>
              </a:rPr>
              <a:t>		</a:t>
            </a:r>
            <a:r>
              <a:rPr lang="en-US" dirty="0" err="1">
                <a:latin typeface="Courier New"/>
                <a:cs typeface="Courier New"/>
              </a:rPr>
              <a:t>boolean</a:t>
            </a:r>
            <a:r>
              <a:rPr lang="en-US" dirty="0">
                <a:latin typeface="Courier New"/>
                <a:cs typeface="Courier New"/>
              </a:rPr>
              <a:t> </a:t>
            </a:r>
            <a:r>
              <a:rPr lang="en-US" dirty="0" err="1">
                <a:latin typeface="Courier New"/>
                <a:cs typeface="Courier New"/>
              </a:rPr>
              <a:t>isGoal</a:t>
            </a:r>
            <a:r>
              <a:rPr lang="en-US" dirty="0">
                <a:latin typeface="Courier New"/>
                <a:cs typeface="Courier New"/>
              </a:rPr>
              <a:t>()</a:t>
            </a:r>
          </a:p>
          <a:p>
            <a:endParaRPr lang="en-US" dirty="0">
              <a:latin typeface="Courier New"/>
              <a:cs typeface="Courier New"/>
            </a:endParaRPr>
          </a:p>
          <a:p>
            <a:r>
              <a:rPr lang="en-US" dirty="0">
                <a:latin typeface="Courier New"/>
                <a:cs typeface="Courier New"/>
              </a:rPr>
              <a:t>	BFS(</a:t>
            </a:r>
            <a:r>
              <a:rPr lang="en-US" dirty="0" err="1">
                <a:latin typeface="Courier New"/>
                <a:cs typeface="Courier New"/>
              </a:rPr>
              <a:t>TreeNode</a:t>
            </a:r>
            <a:r>
              <a:rPr lang="en-US" dirty="0">
                <a:latin typeface="Courier New"/>
                <a:cs typeface="Courier New"/>
              </a:rPr>
              <a:t> start)…</a:t>
            </a:r>
          </a:p>
          <a:p>
            <a:r>
              <a:rPr lang="en-US" dirty="0">
                <a:latin typeface="Courier New"/>
                <a:cs typeface="Courier New"/>
              </a:rPr>
              <a:t>	DFS(</a:t>
            </a:r>
            <a:r>
              <a:rPr lang="en-US" dirty="0" err="1">
                <a:latin typeface="Courier New"/>
                <a:cs typeface="Courier New"/>
              </a:rPr>
              <a:t>TreeNode</a:t>
            </a:r>
            <a:r>
              <a:rPr lang="en-US" dirty="0">
                <a:latin typeface="Courier New"/>
                <a:cs typeface="Courier New"/>
              </a:rPr>
              <a:t> start)…</a:t>
            </a:r>
          </a:p>
          <a:p>
            <a:endParaRPr lang="en-US" dirty="0">
              <a:latin typeface="Courier New"/>
              <a:cs typeface="Courier New"/>
            </a:endParaRPr>
          </a:p>
          <a:p>
            <a:endParaRPr lang="en-US" dirty="0">
              <a:latin typeface="Courier New"/>
              <a:cs typeface="Courier New"/>
            </a:endParaRPr>
          </a:p>
          <a:p>
            <a:endParaRPr lang="en-US" dirty="0"/>
          </a:p>
        </p:txBody>
      </p:sp>
    </p:spTree>
    <p:extLst>
      <p:ext uri="{BB962C8B-B14F-4D97-AF65-F5344CB8AC3E}">
        <p14:creationId xmlns:p14="http://schemas.microsoft.com/office/powerpoint/2010/main" val="53527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Reflex Agents</a:t>
            </a:r>
          </a:p>
        </p:txBody>
      </p:sp>
      <p:sp>
        <p:nvSpPr>
          <p:cNvPr id="1029" name="Rectangle 3"/>
          <p:cNvSpPr>
            <a:spLocks noGrp="1" noChangeArrowheads="1"/>
          </p:cNvSpPr>
          <p:nvPr>
            <p:ph idx="1"/>
          </p:nvPr>
        </p:nvSpPr>
        <p:spPr>
          <a:xfrm>
            <a:off x="363539" y="1657353"/>
            <a:ext cx="6196287" cy="4525963"/>
          </a:xfrm>
        </p:spPr>
        <p:txBody>
          <a:bodyPr/>
          <a:lstStyle/>
          <a:p>
            <a:pPr eaLnBrk="1" hangingPunct="1">
              <a:lnSpc>
                <a:spcPct val="90000"/>
              </a:lnSpc>
            </a:pPr>
            <a:r>
              <a:rPr lang="en-US" dirty="0"/>
              <a:t>Reflex agents:</a:t>
            </a:r>
          </a:p>
          <a:p>
            <a:pPr lvl="1" eaLnBrk="1" hangingPunct="1">
              <a:lnSpc>
                <a:spcPct val="90000"/>
              </a:lnSpc>
            </a:pPr>
            <a:r>
              <a:rPr lang="en-US" dirty="0"/>
              <a:t>Choose actions based on current/historic state</a:t>
            </a:r>
          </a:p>
          <a:p>
            <a:pPr lvl="1"/>
            <a:r>
              <a:rPr lang="en-US" dirty="0"/>
              <a:t>Do not consider the future consequences of their actions</a:t>
            </a:r>
          </a:p>
          <a:p>
            <a:pPr lvl="1" eaLnBrk="1" hangingPunct="1">
              <a:lnSpc>
                <a:spcPct val="90000"/>
              </a:lnSpc>
            </a:pPr>
            <a:r>
              <a:rPr lang="en-US" dirty="0"/>
              <a:t>May have memory or a model of the world’s current state</a:t>
            </a:r>
          </a:p>
          <a:p>
            <a:pPr lvl="1" eaLnBrk="1" hangingPunct="1">
              <a:lnSpc>
                <a:spcPct val="90000"/>
              </a:lnSpc>
            </a:pPr>
            <a:r>
              <a:rPr lang="en-US" dirty="0">
                <a:solidFill>
                  <a:srgbClr val="C00000"/>
                </a:solidFill>
              </a:rPr>
              <a:t>Consider how the world IS</a:t>
            </a:r>
          </a:p>
          <a:p>
            <a:pPr lvl="1" eaLnBrk="1" hangingPunct="1">
              <a:lnSpc>
                <a:spcPct val="90000"/>
              </a:lnSpc>
            </a:pPr>
            <a:endParaRPr lang="en-US" dirty="0"/>
          </a:p>
          <a:p>
            <a:pPr eaLnBrk="1" hangingPunct="1">
              <a:lnSpc>
                <a:spcPct val="90000"/>
              </a:lnSpc>
            </a:pPr>
            <a:r>
              <a:rPr lang="en-US" dirty="0"/>
              <a:t>Can a reflex agent be rational?</a:t>
            </a:r>
          </a:p>
        </p:txBody>
      </p:sp>
      <p:pic>
        <p:nvPicPr>
          <p:cNvPr id="12" name="Picture 4">
            <a:extLst>
              <a:ext uri="{FF2B5EF4-FFF2-40B4-BE49-F238E27FC236}">
                <a16:creationId xmlns:a16="http://schemas.microsoft.com/office/drawing/2014/main" id="{036D0D48-2F8C-4617-8504-8A3E90B52DF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8793" y="265895"/>
            <a:ext cx="4167310" cy="3318648"/>
          </a:xfrm>
          <a:prstGeom prst="rect">
            <a:avLst/>
          </a:prstGeom>
          <a:noFill/>
          <a:ln w="3810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dirty="0"/>
              <a:t>Agents that Plan Ahead</a:t>
            </a:r>
          </a:p>
        </p:txBody>
      </p:sp>
      <p:sp>
        <p:nvSpPr>
          <p:cNvPr id="2053" name="Rectangle 3"/>
          <p:cNvSpPr>
            <a:spLocks noGrp="1" noChangeArrowheads="1"/>
          </p:cNvSpPr>
          <p:nvPr>
            <p:ph idx="1"/>
          </p:nvPr>
        </p:nvSpPr>
        <p:spPr>
          <a:xfrm>
            <a:off x="393033" y="1636296"/>
            <a:ext cx="7206372" cy="4525963"/>
          </a:xfrm>
        </p:spPr>
        <p:txBody>
          <a:bodyPr/>
          <a:lstStyle/>
          <a:p>
            <a:pPr eaLnBrk="1" hangingPunct="1">
              <a:lnSpc>
                <a:spcPct val="90000"/>
              </a:lnSpc>
            </a:pPr>
            <a:r>
              <a:rPr lang="en-US" dirty="0"/>
              <a:t>Planning agents:</a:t>
            </a:r>
          </a:p>
          <a:p>
            <a:pPr lvl="1" eaLnBrk="1" hangingPunct="1">
              <a:lnSpc>
                <a:spcPct val="90000"/>
              </a:lnSpc>
            </a:pPr>
            <a:r>
              <a:rPr lang="en-US" dirty="0"/>
              <a:t>Decisions based on </a:t>
            </a:r>
            <a:r>
              <a:rPr lang="en-US" b="1" i="1" dirty="0">
                <a:solidFill>
                  <a:srgbClr val="0000FF"/>
                </a:solidFill>
              </a:rPr>
              <a:t>predicted consequences </a:t>
            </a:r>
            <a:r>
              <a:rPr lang="en-US" dirty="0"/>
              <a:t>of actions</a:t>
            </a:r>
          </a:p>
          <a:p>
            <a:pPr lvl="1" eaLnBrk="1" hangingPunct="1">
              <a:lnSpc>
                <a:spcPct val="90000"/>
              </a:lnSpc>
            </a:pPr>
            <a:r>
              <a:rPr lang="en-US" dirty="0"/>
              <a:t>Must have a</a:t>
            </a:r>
            <a:r>
              <a:rPr lang="en-US" b="1" i="1" dirty="0">
                <a:solidFill>
                  <a:srgbClr val="FF0000"/>
                </a:solidFill>
              </a:rPr>
              <a:t> </a:t>
            </a:r>
            <a:r>
              <a:rPr lang="en-US" b="1" i="1" dirty="0">
                <a:solidFill>
                  <a:srgbClr val="C00000"/>
                </a:solidFill>
              </a:rPr>
              <a:t>transition model</a:t>
            </a:r>
            <a:r>
              <a:rPr lang="en-US" dirty="0"/>
              <a:t>: how the world evolves in response to actions</a:t>
            </a:r>
          </a:p>
          <a:p>
            <a:pPr lvl="1" eaLnBrk="1" hangingPunct="1">
              <a:lnSpc>
                <a:spcPct val="90000"/>
              </a:lnSpc>
            </a:pPr>
            <a:r>
              <a:rPr lang="en-US" dirty="0"/>
              <a:t>Must formulate a goal</a:t>
            </a:r>
          </a:p>
          <a:p>
            <a:pPr lvl="1">
              <a:lnSpc>
                <a:spcPct val="90000"/>
              </a:lnSpc>
            </a:pPr>
            <a:r>
              <a:rPr lang="en-US" dirty="0">
                <a:solidFill>
                  <a:srgbClr val="C00000"/>
                </a:solidFill>
              </a:rPr>
              <a:t>Consider how the world WOULD BE</a:t>
            </a:r>
          </a:p>
          <a:p>
            <a:pPr lvl="1" eaLnBrk="1" hangingPunct="1">
              <a:lnSpc>
                <a:spcPct val="90000"/>
              </a:lnSpc>
            </a:pPr>
            <a:endParaRPr lang="en-US" dirty="0">
              <a:solidFill>
                <a:srgbClr val="FF0000"/>
              </a:solidFill>
            </a:endParaRPr>
          </a:p>
          <a:p>
            <a:pPr>
              <a:lnSpc>
                <a:spcPct val="90000"/>
              </a:lnSpc>
            </a:pPr>
            <a:r>
              <a:rPr lang="en-US" dirty="0"/>
              <a:t>Spectrum of deliberativeness:</a:t>
            </a:r>
          </a:p>
          <a:p>
            <a:pPr lvl="1">
              <a:lnSpc>
                <a:spcPct val="90000"/>
              </a:lnSpc>
            </a:pPr>
            <a:r>
              <a:rPr lang="en-US" dirty="0"/>
              <a:t>Generate complete, optimal plan offline, then execute</a:t>
            </a:r>
          </a:p>
          <a:p>
            <a:pPr lvl="1">
              <a:lnSpc>
                <a:spcPct val="90000"/>
              </a:lnSpc>
            </a:pPr>
            <a:r>
              <a:rPr lang="en-US" dirty="0"/>
              <a:t>Generate a simple, greedy plan, start executing, </a:t>
            </a:r>
            <a:r>
              <a:rPr lang="en-US" dirty="0" err="1"/>
              <a:t>replan</a:t>
            </a:r>
            <a:r>
              <a:rPr lang="en-US" dirty="0"/>
              <a:t> when something goes wrong</a:t>
            </a:r>
          </a:p>
        </p:txBody>
      </p:sp>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8794" y="265894"/>
            <a:ext cx="4167309" cy="3318648"/>
          </a:xfrm>
          <a:prstGeom prst="rect">
            <a:avLst/>
          </a:prstGeom>
          <a:noFill/>
          <a:ln w="3810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Search Problems</a:t>
            </a:r>
          </a:p>
        </p:txBody>
      </p:sp>
      <p:sp>
        <p:nvSpPr>
          <p:cNvPr id="8195" name="Rectangle 3"/>
          <p:cNvSpPr>
            <a:spLocks noGrp="1" noChangeArrowheads="1"/>
          </p:cNvSpPr>
          <p:nvPr>
            <p:ph idx="1"/>
          </p:nvPr>
        </p:nvSpPr>
        <p:spPr>
          <a:xfrm>
            <a:off x="990600" y="1295400"/>
            <a:ext cx="9372600" cy="5562600"/>
          </a:xfrm>
        </p:spPr>
        <p:txBody>
          <a:bodyPr>
            <a:normAutofit/>
          </a:bodyPr>
          <a:lstStyle/>
          <a:p>
            <a:pPr eaLnBrk="1" hangingPunct="1">
              <a:lnSpc>
                <a:spcPct val="80000"/>
              </a:lnSpc>
            </a:pPr>
            <a:r>
              <a:rPr lang="en-US" sz="2800" dirty="0"/>
              <a:t>A </a:t>
            </a:r>
            <a:r>
              <a:rPr lang="en-US" sz="2800" dirty="0">
                <a:solidFill>
                  <a:srgbClr val="FF0000"/>
                </a:solidFill>
              </a:rPr>
              <a:t>search</a:t>
            </a:r>
            <a:r>
              <a:rPr lang="en-US" sz="2800" dirty="0"/>
              <a:t> </a:t>
            </a:r>
            <a:r>
              <a:rPr lang="en-US" sz="2800" dirty="0">
                <a:solidFill>
                  <a:srgbClr val="FF0000"/>
                </a:solidFill>
              </a:rPr>
              <a:t>problem</a:t>
            </a:r>
            <a:r>
              <a:rPr lang="en-US" sz="2800" dirty="0"/>
              <a:t> consists of:</a:t>
            </a:r>
          </a:p>
          <a:p>
            <a:pPr lvl="1" eaLnBrk="1" hangingPunct="1">
              <a:lnSpc>
                <a:spcPct val="80000"/>
              </a:lnSpc>
            </a:pPr>
            <a:endParaRPr lang="en-US" sz="2400" dirty="0"/>
          </a:p>
          <a:p>
            <a:pPr lvl="1" eaLnBrk="1" hangingPunct="1">
              <a:lnSpc>
                <a:spcPct val="80000"/>
              </a:lnSpc>
            </a:pPr>
            <a:r>
              <a:rPr lang="en-US" sz="2400" dirty="0"/>
              <a:t>A state space</a:t>
            </a:r>
          </a:p>
          <a:p>
            <a:pPr marL="457093" lvl="1" indent="0">
              <a:lnSpc>
                <a:spcPct val="80000"/>
              </a:lnSpc>
              <a:buNone/>
            </a:pPr>
            <a:endParaRPr lang="en-US" sz="2400" dirty="0"/>
          </a:p>
          <a:p>
            <a:pPr lvl="1" eaLnBrk="1" hangingPunct="1">
              <a:lnSpc>
                <a:spcPct val="80000"/>
              </a:lnSpc>
            </a:pPr>
            <a:r>
              <a:rPr lang="en-US" sz="2400" dirty="0"/>
              <a:t>For each state, a set </a:t>
            </a:r>
          </a:p>
          <a:p>
            <a:pPr marL="457093" lvl="1" indent="0">
              <a:lnSpc>
                <a:spcPct val="80000"/>
              </a:lnSpc>
              <a:buNone/>
            </a:pPr>
            <a:r>
              <a:rPr lang="en-US" sz="2400" dirty="0"/>
              <a:t>    Actions(s) of allowable actions</a:t>
            </a:r>
          </a:p>
          <a:p>
            <a:pPr marL="457093" lvl="1" indent="0">
              <a:lnSpc>
                <a:spcPct val="80000"/>
              </a:lnSpc>
              <a:buNone/>
            </a:pPr>
            <a:endParaRPr lang="en-US" sz="2400" dirty="0"/>
          </a:p>
          <a:p>
            <a:pPr lvl="1">
              <a:lnSpc>
                <a:spcPct val="80000"/>
              </a:lnSpc>
            </a:pPr>
            <a:r>
              <a:rPr lang="en-US" sz="2400" dirty="0"/>
              <a:t>A transition model Result(</a:t>
            </a:r>
            <a:r>
              <a:rPr lang="en-US" sz="2400" dirty="0" err="1"/>
              <a:t>s,a</a:t>
            </a:r>
            <a:r>
              <a:rPr lang="en-US" sz="2400" dirty="0"/>
              <a:t>)</a:t>
            </a:r>
          </a:p>
          <a:p>
            <a:pPr lvl="1">
              <a:lnSpc>
                <a:spcPct val="80000"/>
              </a:lnSpc>
            </a:pPr>
            <a:endParaRPr lang="en-US" sz="2400" dirty="0"/>
          </a:p>
          <a:p>
            <a:pPr lvl="1">
              <a:lnSpc>
                <a:spcPct val="80000"/>
              </a:lnSpc>
            </a:pPr>
            <a:r>
              <a:rPr lang="en-US" sz="2400" dirty="0"/>
              <a:t>A step cost function c(</a:t>
            </a:r>
            <a:r>
              <a:rPr lang="en-US" sz="2400" dirty="0" err="1"/>
              <a:t>s,a,s</a:t>
            </a:r>
            <a:r>
              <a:rPr lang="en-US" sz="2400" dirty="0"/>
              <a:t>’)</a:t>
            </a:r>
          </a:p>
          <a:p>
            <a:pPr lvl="1">
              <a:lnSpc>
                <a:spcPct val="80000"/>
              </a:lnSpc>
            </a:pPr>
            <a:endParaRPr lang="en-US" sz="2400" dirty="0"/>
          </a:p>
          <a:p>
            <a:pPr lvl="1">
              <a:lnSpc>
                <a:spcPct val="80000"/>
              </a:lnSpc>
            </a:pPr>
            <a:r>
              <a:rPr lang="en-US" sz="2400" dirty="0"/>
              <a:t>A start state and a goal test</a:t>
            </a:r>
          </a:p>
          <a:p>
            <a:pPr lvl="1" eaLnBrk="1" hangingPunct="1">
              <a:lnSpc>
                <a:spcPct val="80000"/>
              </a:lnSpc>
            </a:pPr>
            <a:endParaRPr lang="en-US" sz="2400" dirty="0"/>
          </a:p>
          <a:p>
            <a:pPr eaLnBrk="1" hangingPunct="1">
              <a:lnSpc>
                <a:spcPct val="80000"/>
              </a:lnSpc>
            </a:pPr>
            <a:r>
              <a:rPr lang="en-US" sz="2800" dirty="0"/>
              <a:t>A </a:t>
            </a:r>
            <a:r>
              <a:rPr lang="en-US" sz="2800" dirty="0">
                <a:solidFill>
                  <a:srgbClr val="FF0000"/>
                </a:solidFill>
              </a:rPr>
              <a:t>solution</a:t>
            </a:r>
            <a:r>
              <a:rPr lang="en-US" sz="2800" dirty="0"/>
              <a:t> is a sequence of actions (a plan) which transforms the start state to a goal state</a:t>
            </a:r>
          </a:p>
        </p:txBody>
      </p:sp>
      <p:grpSp>
        <p:nvGrpSpPr>
          <p:cNvPr id="3" name="Group 2"/>
          <p:cNvGrpSpPr/>
          <p:nvPr/>
        </p:nvGrpSpPr>
        <p:grpSpPr>
          <a:xfrm>
            <a:off x="5105401" y="1828801"/>
            <a:ext cx="4659313" cy="568327"/>
            <a:chOff x="5181609" y="2174875"/>
            <a:chExt cx="4659313" cy="568326"/>
          </a:xfrm>
        </p:grpSpPr>
        <p:pic>
          <p:nvPicPr>
            <p:cNvPr id="8196" name="Picture 4"/>
            <p:cNvPicPr>
              <a:picLocks noChangeAspect="1" noChangeArrowheads="1"/>
            </p:cNvPicPr>
            <p:nvPr/>
          </p:nvPicPr>
          <p:blipFill>
            <a:blip r:embed="rId3" cstate="print"/>
            <a:srcRect/>
            <a:stretch>
              <a:fillRect/>
            </a:stretch>
          </p:blipFill>
          <p:spPr bwMode="auto">
            <a:xfrm>
              <a:off x="5867403" y="2174876"/>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7219949" y="2174875"/>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9296409" y="2174875"/>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6553201" y="2174875"/>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8591549" y="2174877"/>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7897813" y="2174875"/>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5181609" y="2174875"/>
              <a:ext cx="544513" cy="560388"/>
            </a:xfrm>
            <a:prstGeom prst="rect">
              <a:avLst/>
            </a:prstGeom>
            <a:noFill/>
            <a:ln w="9525">
              <a:noFill/>
              <a:miter lim="800000"/>
              <a:headEnd/>
              <a:tailEnd/>
            </a:ln>
          </p:spPr>
        </p:pic>
      </p:grpSp>
      <p:grpSp>
        <p:nvGrpSpPr>
          <p:cNvPr id="2" name="Group 1"/>
          <p:cNvGrpSpPr/>
          <p:nvPr/>
        </p:nvGrpSpPr>
        <p:grpSpPr>
          <a:xfrm>
            <a:off x="7086601" y="3173415"/>
            <a:ext cx="2152649" cy="1322387"/>
            <a:chOff x="6457951" y="3325813"/>
            <a:chExt cx="2152649" cy="1322387"/>
          </a:xfrm>
        </p:grpSpPr>
        <p:pic>
          <p:nvPicPr>
            <p:cNvPr id="8203" name="Picture 11"/>
            <p:cNvPicPr>
              <a:picLocks noChangeAspect="1" noChangeArrowheads="1"/>
            </p:cNvPicPr>
            <p:nvPr/>
          </p:nvPicPr>
          <p:blipFill>
            <a:blip r:embed="rId3" cstate="print"/>
            <a:srcRect/>
            <a:stretch>
              <a:fillRect/>
            </a:stretch>
          </p:blipFill>
          <p:spPr bwMode="auto">
            <a:xfrm>
              <a:off x="6457951" y="367188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8039101" y="332581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8058149" y="4087813"/>
              <a:ext cx="552451" cy="560387"/>
            </a:xfrm>
            <a:prstGeom prst="rect">
              <a:avLst/>
            </a:prstGeom>
            <a:noFill/>
            <a:ln w="9525">
              <a:noFill/>
              <a:miter lim="800000"/>
              <a:headEnd/>
              <a:tailEnd/>
            </a:ln>
          </p:spPr>
        </p:pic>
        <p:sp>
          <p:nvSpPr>
            <p:cNvPr id="8206" name="Line 14"/>
            <p:cNvSpPr>
              <a:spLocks noChangeShapeType="1"/>
            </p:cNvSpPr>
            <p:nvPr/>
          </p:nvSpPr>
          <p:spPr bwMode="auto">
            <a:xfrm flipV="1">
              <a:off x="7162800" y="3581400"/>
              <a:ext cx="762000" cy="3048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7" name="Line 15"/>
            <p:cNvSpPr>
              <a:spLocks noChangeShapeType="1"/>
            </p:cNvSpPr>
            <p:nvPr/>
          </p:nvSpPr>
          <p:spPr bwMode="auto">
            <a:xfrm>
              <a:off x="7162800" y="4114800"/>
              <a:ext cx="762000" cy="2286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8" name="Text Box 16"/>
            <p:cNvSpPr txBox="1">
              <a:spLocks noChangeArrowheads="1"/>
            </p:cNvSpPr>
            <p:nvPr/>
          </p:nvSpPr>
          <p:spPr bwMode="auto">
            <a:xfrm>
              <a:off x="7143751" y="34290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a:t>
              </a:r>
            </a:p>
          </p:txBody>
        </p:sp>
        <p:sp>
          <p:nvSpPr>
            <p:cNvPr id="8209" name="Text Box 17"/>
            <p:cNvSpPr txBox="1">
              <a:spLocks noChangeArrowheads="1"/>
            </p:cNvSpPr>
            <p:nvPr/>
          </p:nvSpPr>
          <p:spPr bwMode="auto">
            <a:xfrm>
              <a:off x="7143751" y="4191000"/>
              <a:ext cx="11430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E</a:t>
              </a:r>
            </a:p>
          </p:txBody>
        </p:sp>
      </p:grpSp>
      <p:grpSp>
        <p:nvGrpSpPr>
          <p:cNvPr id="4" name="Group 3"/>
          <p:cNvGrpSpPr/>
          <p:nvPr/>
        </p:nvGrpSpPr>
        <p:grpSpPr>
          <a:xfrm>
            <a:off x="5791200" y="2743200"/>
            <a:ext cx="1752600" cy="568325"/>
            <a:chOff x="6781800" y="3124200"/>
            <a:chExt cx="1752600" cy="568325"/>
          </a:xfrm>
        </p:grpSpPr>
        <p:pic>
          <p:nvPicPr>
            <p:cNvPr id="19" name="Picture 11"/>
            <p:cNvPicPr>
              <a:picLocks noChangeAspect="1" noChangeArrowheads="1"/>
            </p:cNvPicPr>
            <p:nvPr/>
          </p:nvPicPr>
          <p:blipFill>
            <a:blip r:embed="rId3" cstate="print"/>
            <a:srcRect/>
            <a:stretch>
              <a:fillRect/>
            </a:stretch>
          </p:blipFill>
          <p:spPr bwMode="auto">
            <a:xfrm>
              <a:off x="6781800" y="3124200"/>
              <a:ext cx="560388" cy="568325"/>
            </a:xfrm>
            <a:prstGeom prst="rect">
              <a:avLst/>
            </a:prstGeom>
            <a:noFill/>
            <a:ln w="9525">
              <a:noFill/>
              <a:miter lim="800000"/>
              <a:headEnd/>
              <a:tailEnd/>
            </a:ln>
          </p:spPr>
        </p:pic>
        <p:sp>
          <p:nvSpPr>
            <p:cNvPr id="20" name="Text Box 16"/>
            <p:cNvSpPr txBox="1">
              <a:spLocks noChangeArrowheads="1"/>
            </p:cNvSpPr>
            <p:nvPr/>
          </p:nvSpPr>
          <p:spPr bwMode="auto">
            <a:xfrm>
              <a:off x="7543800" y="32004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 E}</a:t>
              </a:r>
            </a:p>
          </p:txBody>
        </p:sp>
      </p:grpSp>
      <p:grpSp>
        <p:nvGrpSpPr>
          <p:cNvPr id="6" name="Group 5"/>
          <p:cNvGrpSpPr/>
          <p:nvPr/>
        </p:nvGrpSpPr>
        <p:grpSpPr>
          <a:xfrm>
            <a:off x="8153392" y="3048001"/>
            <a:ext cx="313044" cy="1431668"/>
            <a:chOff x="8153400" y="3048000"/>
            <a:chExt cx="313044" cy="1431667"/>
          </a:xfrm>
        </p:grpSpPr>
        <p:sp>
          <p:nvSpPr>
            <p:cNvPr id="5" name="TextBox 4"/>
            <p:cNvSpPr txBox="1"/>
            <p:nvPr/>
          </p:nvSpPr>
          <p:spPr>
            <a:xfrm>
              <a:off x="8153400" y="3048000"/>
              <a:ext cx="313044" cy="369332"/>
            </a:xfrm>
            <a:prstGeom prst="rect">
              <a:avLst/>
            </a:prstGeom>
            <a:noFill/>
          </p:spPr>
          <p:txBody>
            <a:bodyPr wrap="none" rtlCol="0">
              <a:spAutoFit/>
            </a:bodyPr>
            <a:lstStyle/>
            <a:p>
              <a:r>
                <a:rPr lang="en-US" b="1" dirty="0">
                  <a:solidFill>
                    <a:srgbClr val="0000FF"/>
                  </a:solidFill>
                </a:rPr>
                <a:t>1</a:t>
              </a:r>
            </a:p>
          </p:txBody>
        </p:sp>
        <p:sp>
          <p:nvSpPr>
            <p:cNvPr id="24" name="TextBox 23"/>
            <p:cNvSpPr txBox="1"/>
            <p:nvPr/>
          </p:nvSpPr>
          <p:spPr>
            <a:xfrm>
              <a:off x="8153400" y="4110335"/>
              <a:ext cx="313044" cy="369332"/>
            </a:xfrm>
            <a:prstGeom prst="rect">
              <a:avLst/>
            </a:prstGeom>
            <a:noFill/>
          </p:spPr>
          <p:txBody>
            <a:bodyPr wrap="none" rtlCol="0">
              <a:spAutoFit/>
            </a:bodyPr>
            <a:lstStyle/>
            <a:p>
              <a:r>
                <a:rPr lang="en-US" b="1" dirty="0">
                  <a:solidFill>
                    <a:srgbClr val="0000FF"/>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Example: Travelling in Romania</a:t>
            </a:r>
          </a:p>
        </p:txBody>
      </p:sp>
      <p:sp>
        <p:nvSpPr>
          <p:cNvPr id="11267" name="Rectangle 3"/>
          <p:cNvSpPr>
            <a:spLocks noGrp="1" noChangeArrowheads="1"/>
          </p:cNvSpPr>
          <p:nvPr>
            <p:ph idx="1"/>
          </p:nvPr>
        </p:nvSpPr>
        <p:spPr>
          <a:xfrm>
            <a:off x="8153400" y="1219200"/>
            <a:ext cx="3733800" cy="5486400"/>
          </a:xfrm>
        </p:spPr>
        <p:txBody>
          <a:bodyPr/>
          <a:lstStyle/>
          <a:p>
            <a:pPr eaLnBrk="1" hangingPunct="1"/>
            <a:r>
              <a:rPr lang="en-US" sz="2400" dirty="0"/>
              <a:t>State space:</a:t>
            </a:r>
          </a:p>
          <a:p>
            <a:pPr lvl="1" eaLnBrk="1" hangingPunct="1"/>
            <a:r>
              <a:rPr lang="en-US" sz="2000" dirty="0"/>
              <a:t>Cities</a:t>
            </a:r>
          </a:p>
          <a:p>
            <a:pPr eaLnBrk="1" hangingPunct="1"/>
            <a:r>
              <a:rPr lang="en-US" sz="2400" dirty="0"/>
              <a:t>Actions:</a:t>
            </a:r>
          </a:p>
          <a:p>
            <a:pPr lvl="1" eaLnBrk="1" hangingPunct="1"/>
            <a:r>
              <a:rPr lang="en-US" sz="2000" dirty="0"/>
              <a:t>Go to adjacent city</a:t>
            </a:r>
          </a:p>
          <a:p>
            <a:r>
              <a:rPr lang="en-US" sz="2400" dirty="0"/>
              <a:t>Transition model</a:t>
            </a:r>
          </a:p>
          <a:p>
            <a:pPr lvl="1"/>
            <a:r>
              <a:rPr lang="en-US" sz="2000" dirty="0"/>
              <a:t>Result(A, Go(B)) = B</a:t>
            </a:r>
          </a:p>
          <a:p>
            <a:r>
              <a:rPr lang="en-US" sz="2400" dirty="0"/>
              <a:t>Step cost</a:t>
            </a:r>
          </a:p>
          <a:p>
            <a:pPr lvl="1"/>
            <a:r>
              <a:rPr lang="en-US" sz="2000" dirty="0"/>
              <a:t>Distance along road link </a:t>
            </a:r>
          </a:p>
          <a:p>
            <a:pPr eaLnBrk="1" hangingPunct="1"/>
            <a:r>
              <a:rPr lang="en-US" sz="2400" dirty="0"/>
              <a:t>Start state:</a:t>
            </a:r>
          </a:p>
          <a:p>
            <a:pPr lvl="1" eaLnBrk="1" hangingPunct="1"/>
            <a:r>
              <a:rPr lang="en-US" sz="2000" dirty="0"/>
              <a:t>Arad</a:t>
            </a:r>
          </a:p>
          <a:p>
            <a:pPr eaLnBrk="1" hangingPunct="1"/>
            <a:r>
              <a:rPr lang="en-US" sz="2400" dirty="0"/>
              <a:t>Goal test:</a:t>
            </a:r>
          </a:p>
          <a:p>
            <a:pPr lvl="1" eaLnBrk="1" hangingPunct="1"/>
            <a:r>
              <a:rPr lang="en-US" sz="2000" dirty="0"/>
              <a:t>Is state == Bucharest?</a:t>
            </a:r>
            <a:endParaRPr lang="en-US" sz="1200" dirty="0"/>
          </a:p>
          <a:p>
            <a:pPr eaLnBrk="1" hangingPunct="1"/>
            <a:r>
              <a:rPr lang="en-US" sz="2400" dirty="0"/>
              <a:t>Solution?</a:t>
            </a:r>
          </a:p>
          <a:p>
            <a:pPr eaLnBrk="1" hangingPunct="1"/>
            <a:endParaRPr lang="en-US" sz="2400" dirty="0"/>
          </a:p>
          <a:p>
            <a:pPr eaLnBrk="1" hangingPunct="1"/>
            <a:endParaRPr lang="en-US" sz="2400" dirty="0"/>
          </a:p>
        </p:txBody>
      </p:sp>
      <p:grpSp>
        <p:nvGrpSpPr>
          <p:cNvPr id="4" name="Group 3"/>
          <p:cNvGrpSpPr/>
          <p:nvPr/>
        </p:nvGrpSpPr>
        <p:grpSpPr>
          <a:xfrm>
            <a:off x="152401" y="1447800"/>
            <a:ext cx="7834132" cy="4724400"/>
            <a:chOff x="152400" y="1447800"/>
            <a:chExt cx="7834132" cy="4724400"/>
          </a:xfrm>
        </p:grpSpPr>
        <p:pic>
          <p:nvPicPr>
            <p:cNvPr id="2" name="Picture 1" descr="romania-distanc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0"/>
              <a:ext cx="7834132" cy="4724400"/>
            </a:xfrm>
            <a:prstGeom prst="rect">
              <a:avLst/>
            </a:prstGeom>
          </p:spPr>
        </p:pic>
        <p:sp>
          <p:nvSpPr>
            <p:cNvPr id="3" name="Oval 2"/>
            <p:cNvSpPr/>
            <p:nvPr/>
          </p:nvSpPr>
          <p:spPr>
            <a:xfrm>
              <a:off x="457200" y="2566610"/>
              <a:ext cx="381000" cy="381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96931" y="5017105"/>
              <a:ext cx="3810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State Space Graphs and Search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6"/>
            <a:ext cx="4017747" cy="4260879"/>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transitions resulting from actions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state space graph, each state occurs only once!</a:t>
            </a:r>
          </a:p>
          <a:p>
            <a:pPr lvl="1" eaLnBrk="1" hangingPunct="1"/>
            <a:endParaRPr lang="en-US" sz="2000" dirty="0"/>
          </a:p>
          <a:p>
            <a:pPr eaLnBrk="1" hangingPunct="1"/>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99"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50"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70" name="Group 69"/>
            <p:cNvGrpSpPr/>
            <p:nvPr/>
          </p:nvGrpSpPr>
          <p:grpSpPr>
            <a:xfrm>
              <a:off x="8382000" y="1676400"/>
              <a:ext cx="3233928" cy="560388"/>
              <a:chOff x="8534400" y="1573212"/>
              <a:chExt cx="3233928" cy="560388"/>
            </a:xfrm>
          </p:grpSpPr>
          <p:grpSp>
            <p:nvGrpSpPr>
              <p:cNvPr id="5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71" name="Group 70"/>
            <p:cNvGrpSpPr/>
            <p:nvPr/>
          </p:nvGrpSpPr>
          <p:grpSpPr>
            <a:xfrm flipV="1">
              <a:off x="8430540" y="5659922"/>
              <a:ext cx="3223488" cy="568223"/>
              <a:chOff x="8540268" y="1568619"/>
              <a:chExt cx="3223488" cy="570876"/>
            </a:xfrm>
          </p:grpSpPr>
          <p:grpSp>
            <p:nvGrpSpPr>
              <p:cNvPr id="72"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a:t>
            </a:r>
          </a:p>
        </p:txBody>
      </p:sp>
      <p:grpSp>
        <p:nvGrpSpPr>
          <p:cNvPr id="12" name="Group 11"/>
          <p:cNvGrpSpPr/>
          <p:nvPr/>
        </p:nvGrpSpPr>
        <p:grpSpPr>
          <a:xfrm>
            <a:off x="533401" y="1219201"/>
            <a:ext cx="10628348" cy="5234235"/>
            <a:chOff x="5401733" y="1143000"/>
            <a:chExt cx="6369615" cy="3136900"/>
          </a:xfrm>
        </p:grpSpPr>
        <p:pic>
          <p:nvPicPr>
            <p:cNvPr id="8" name="Picture 7" descr="vacuum2-state-spac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3" y="1168400"/>
              <a:ext cx="6369615" cy="3111500"/>
            </a:xfrm>
            <a:prstGeom prst="rect">
              <a:avLst/>
            </a:prstGeom>
          </p:spPr>
        </p:pic>
        <p:sp>
          <p:nvSpPr>
            <p:cNvPr id="10" name="Oval 9"/>
            <p:cNvSpPr/>
            <p:nvPr/>
          </p:nvSpPr>
          <p:spPr>
            <a:xfrm>
              <a:off x="7239000" y="1143000"/>
              <a:ext cx="1325580" cy="69393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86600" y="3200400"/>
              <a:ext cx="3078180" cy="8583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02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Space Graphs vs. Search Trees</a:t>
            </a:r>
          </a:p>
        </p:txBody>
      </p:sp>
      <p:sp>
        <p:nvSpPr>
          <p:cNvPr id="5" name="AutoShape 5"/>
          <p:cNvSpPr>
            <a:spLocks noChangeArrowheads="1"/>
          </p:cNvSpPr>
          <p:nvPr/>
        </p:nvSpPr>
        <p:spPr bwMode="auto">
          <a:xfrm>
            <a:off x="16002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6" name="AutoShape 6"/>
          <p:cNvSpPr>
            <a:spLocks noChangeArrowheads="1"/>
          </p:cNvSpPr>
          <p:nvPr/>
        </p:nvSpPr>
        <p:spPr bwMode="auto">
          <a:xfrm>
            <a:off x="36576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8" name="AutoShape 8"/>
          <p:cNvSpPr>
            <a:spLocks noChangeArrowheads="1"/>
          </p:cNvSpPr>
          <p:nvPr/>
        </p:nvSpPr>
        <p:spPr bwMode="auto">
          <a:xfrm>
            <a:off x="2590800" y="43569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14" name="AutoShape 14"/>
          <p:cNvSpPr>
            <a:spLocks noChangeArrowheads="1"/>
          </p:cNvSpPr>
          <p:nvPr/>
        </p:nvSpPr>
        <p:spPr bwMode="auto">
          <a:xfrm>
            <a:off x="2590800" y="26805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31"/>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31"/>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7"/>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7"/>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1168400" y="1705805"/>
            <a:ext cx="3886200" cy="461661"/>
          </a:xfrm>
          <a:prstGeom prst="rect">
            <a:avLst/>
          </a:prstGeom>
          <a:noFill/>
        </p:spPr>
        <p:txBody>
          <a:bodyPr wrap="square" lIns="91430" tIns="45718" rIns="91430" bIns="45718" rtlCol="0">
            <a:spAutoFit/>
          </a:bodyPr>
          <a:lstStyle/>
          <a:p>
            <a:r>
              <a:rPr lang="en-US" sz="2400" dirty="0">
                <a:latin typeface="Calibri" pitchFamily="34" charset="0"/>
              </a:rPr>
              <a:t>Consider this 4-state graph: </a:t>
            </a:r>
          </a:p>
        </p:txBody>
      </p:sp>
      <p:sp>
        <p:nvSpPr>
          <p:cNvPr id="56" name="TextBox 55"/>
          <p:cNvSpPr txBox="1"/>
          <p:nvPr/>
        </p:nvSpPr>
        <p:spPr>
          <a:xfrm>
            <a:off x="0" y="6029983"/>
            <a:ext cx="12192000" cy="523220"/>
          </a:xfrm>
          <a:prstGeom prst="rect">
            <a:avLst/>
          </a:prstGeom>
          <a:noFill/>
        </p:spPr>
        <p:txBody>
          <a:bodyPr wrap="square" lIns="91430" tIns="45718" rIns="91430" bIns="45718" rtlCol="0">
            <a:spAutoFit/>
          </a:bodyPr>
          <a:lstStyle/>
          <a:p>
            <a:pPr algn="ctr"/>
            <a:r>
              <a:rPr lang="en-US" sz="2800" dirty="0">
                <a:latin typeface="Calibri" pitchFamily="34" charset="0"/>
              </a:rPr>
              <a:t>Important: Lots of repeated structure in the search tree!</a:t>
            </a:r>
          </a:p>
        </p:txBody>
      </p:sp>
      <p:sp>
        <p:nvSpPr>
          <p:cNvPr id="57" name="TextBox 56"/>
          <p:cNvSpPr txBox="1"/>
          <p:nvPr/>
        </p:nvSpPr>
        <p:spPr>
          <a:xfrm>
            <a:off x="6477000" y="1676400"/>
            <a:ext cx="5105400" cy="461661"/>
          </a:xfrm>
          <a:prstGeom prst="rect">
            <a:avLst/>
          </a:prstGeom>
          <a:noFill/>
        </p:spPr>
        <p:txBody>
          <a:bodyPr wrap="square" lIns="91430" tIns="45718" rIns="91430" bIns="45718" rtlCol="0">
            <a:spAutoFit/>
          </a:bodyPr>
          <a:lstStyle/>
          <a:p>
            <a:r>
              <a:rPr lang="en-US" sz="2400" dirty="0">
                <a:latin typeface="Calibri" pitchFamily="34" charset="0"/>
              </a:rPr>
              <a:t>How big is its search tree (from S)?</a:t>
            </a:r>
          </a:p>
        </p:txBody>
      </p:sp>
      <p:grpSp>
        <p:nvGrpSpPr>
          <p:cNvPr id="37" name="Group 36"/>
          <p:cNvGrpSpPr/>
          <p:nvPr/>
        </p:nvGrpSpPr>
        <p:grpSpPr>
          <a:xfrm>
            <a:off x="7391400" y="2286000"/>
            <a:ext cx="2971800" cy="3048000"/>
            <a:chOff x="6858000" y="2438400"/>
            <a:chExt cx="2971800" cy="3048000"/>
          </a:xfrm>
        </p:grpSpPr>
        <p:sp>
          <p:nvSpPr>
            <p:cNvPr id="18" name="AutoShape 5"/>
            <p:cNvSpPr>
              <a:spLocks noChangeArrowheads="1"/>
            </p:cNvSpPr>
            <p:nvPr/>
          </p:nvSpPr>
          <p:spPr bwMode="auto">
            <a:xfrm>
              <a:off x="8153400" y="24384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19" name="AutoShape 14"/>
            <p:cNvSpPr>
              <a:spLocks noChangeArrowheads="1"/>
            </p:cNvSpPr>
            <p:nvPr/>
          </p:nvSpPr>
          <p:spPr bwMode="auto">
            <a:xfrm>
              <a:off x="7639616" y="3137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0" name="AutoShape 8"/>
            <p:cNvSpPr>
              <a:spLocks noChangeArrowheads="1"/>
            </p:cNvSpPr>
            <p:nvPr/>
          </p:nvSpPr>
          <p:spPr bwMode="auto">
            <a:xfrm>
              <a:off x="8630216" y="3124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22" name="AutoShape 6"/>
            <p:cNvSpPr>
              <a:spLocks noChangeArrowheads="1"/>
            </p:cNvSpPr>
            <p:nvPr/>
          </p:nvSpPr>
          <p:spPr bwMode="auto">
            <a:xfrm>
              <a:off x="76396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25" name="AutoShape 6"/>
            <p:cNvSpPr>
              <a:spLocks noChangeArrowheads="1"/>
            </p:cNvSpPr>
            <p:nvPr/>
          </p:nvSpPr>
          <p:spPr bwMode="auto">
            <a:xfrm>
              <a:off x="8630216" y="3886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dirty="0"/>
                <a:t>G</a:t>
              </a:r>
            </a:p>
          </p:txBody>
        </p:sp>
        <p:sp>
          <p:nvSpPr>
            <p:cNvPr id="28" name="AutoShape 14"/>
            <p:cNvSpPr>
              <a:spLocks noChangeArrowheads="1"/>
            </p:cNvSpPr>
            <p:nvPr/>
          </p:nvSpPr>
          <p:spPr bwMode="auto">
            <a:xfrm>
              <a:off x="93922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9" name="AutoShape 8"/>
            <p:cNvSpPr>
              <a:spLocks noChangeArrowheads="1"/>
            </p:cNvSpPr>
            <p:nvPr/>
          </p:nvSpPr>
          <p:spPr bwMode="auto">
            <a:xfrm>
              <a:off x="6858000"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30" name="AutoShape 17"/>
            <p:cNvCxnSpPr>
              <a:cxnSpLocks noChangeShapeType="1"/>
              <a:stCxn id="18" idx="3"/>
              <a:endCxn id="19" idx="7"/>
            </p:cNvCxnSpPr>
            <p:nvPr/>
          </p:nvCxnSpPr>
          <p:spPr bwMode="auto">
            <a:xfrm flipH="1">
              <a:off x="8013117" y="2817104"/>
              <a:ext cx="204366" cy="385592"/>
            </a:xfrm>
            <a:prstGeom prst="straightConnector1">
              <a:avLst/>
            </a:prstGeom>
            <a:noFill/>
            <a:ln w="9525">
              <a:solidFill>
                <a:schemeClr val="tx1"/>
              </a:solidFill>
              <a:round/>
              <a:headEnd/>
              <a:tailEnd type="triangle" w="lg" len="lg"/>
            </a:ln>
          </p:spPr>
        </p:cxnSp>
        <p:cxnSp>
          <p:nvCxnSpPr>
            <p:cNvPr id="31" name="AutoShape 17"/>
            <p:cNvCxnSpPr>
              <a:cxnSpLocks noChangeShapeType="1"/>
              <a:stCxn id="18" idx="5"/>
              <a:endCxn id="20" idx="1"/>
            </p:cNvCxnSpPr>
            <p:nvPr/>
          </p:nvCxnSpPr>
          <p:spPr bwMode="auto">
            <a:xfrm>
              <a:off x="8526901" y="2817104"/>
              <a:ext cx="167398" cy="372071"/>
            </a:xfrm>
            <a:prstGeom prst="straightConnector1">
              <a:avLst/>
            </a:prstGeom>
            <a:noFill/>
            <a:ln w="9525">
              <a:solidFill>
                <a:schemeClr val="tx1"/>
              </a:solidFill>
              <a:round/>
              <a:headEnd/>
              <a:tailEnd type="triangle" w="lg" len="lg"/>
            </a:ln>
          </p:spPr>
        </p:cxnSp>
        <p:cxnSp>
          <p:nvCxnSpPr>
            <p:cNvPr id="32" name="AutoShape 17"/>
            <p:cNvCxnSpPr>
              <a:cxnSpLocks noChangeShapeType="1"/>
              <a:stCxn id="19" idx="3"/>
              <a:endCxn id="29" idx="7"/>
            </p:cNvCxnSpPr>
            <p:nvPr/>
          </p:nvCxnSpPr>
          <p:spPr bwMode="auto">
            <a:xfrm flipH="1">
              <a:off x="7231501" y="3516425"/>
              <a:ext cx="472198" cy="448271"/>
            </a:xfrm>
            <a:prstGeom prst="straightConnector1">
              <a:avLst/>
            </a:prstGeom>
            <a:noFill/>
            <a:ln w="9525">
              <a:solidFill>
                <a:schemeClr val="tx1"/>
              </a:solidFill>
              <a:round/>
              <a:headEnd/>
              <a:tailEnd type="triangle" w="lg" len="lg"/>
            </a:ln>
          </p:spPr>
        </p:cxnSp>
        <p:cxnSp>
          <p:nvCxnSpPr>
            <p:cNvPr id="33" name="AutoShape 17"/>
            <p:cNvCxnSpPr>
              <a:cxnSpLocks noChangeShapeType="1"/>
              <a:stCxn id="19" idx="4"/>
              <a:endCxn id="22" idx="0"/>
            </p:cNvCxnSpPr>
            <p:nvPr/>
          </p:nvCxnSpPr>
          <p:spPr bwMode="auto">
            <a:xfrm>
              <a:off x="7858408" y="3581400"/>
              <a:ext cx="0" cy="318321"/>
            </a:xfrm>
            <a:prstGeom prst="straightConnector1">
              <a:avLst/>
            </a:prstGeom>
            <a:noFill/>
            <a:ln w="9525">
              <a:solidFill>
                <a:schemeClr val="tx1"/>
              </a:solidFill>
              <a:round/>
              <a:headEnd/>
              <a:tailEnd type="triangle" w="lg" len="lg"/>
            </a:ln>
          </p:spPr>
        </p:cxnSp>
        <p:cxnSp>
          <p:nvCxnSpPr>
            <p:cNvPr id="36" name="AutoShape 17"/>
            <p:cNvCxnSpPr>
              <a:cxnSpLocks noChangeShapeType="1"/>
              <a:stCxn id="20" idx="4"/>
              <a:endCxn id="25" idx="0"/>
            </p:cNvCxnSpPr>
            <p:nvPr/>
          </p:nvCxnSpPr>
          <p:spPr bwMode="auto">
            <a:xfrm>
              <a:off x="8849008" y="3567879"/>
              <a:ext cx="0" cy="318321"/>
            </a:xfrm>
            <a:prstGeom prst="straightConnector1">
              <a:avLst/>
            </a:prstGeom>
            <a:noFill/>
            <a:ln w="9525">
              <a:solidFill>
                <a:schemeClr val="tx1"/>
              </a:solidFill>
              <a:round/>
              <a:headEnd/>
              <a:tailEnd type="triangle" w="lg" len="lg"/>
            </a:ln>
          </p:spPr>
        </p:cxnSp>
        <p:cxnSp>
          <p:nvCxnSpPr>
            <p:cNvPr id="39" name="AutoShape 17"/>
            <p:cNvCxnSpPr>
              <a:cxnSpLocks noChangeShapeType="1"/>
              <a:stCxn id="20" idx="5"/>
              <a:endCxn id="28" idx="1"/>
            </p:cNvCxnSpPr>
            <p:nvPr/>
          </p:nvCxnSpPr>
          <p:spPr bwMode="auto">
            <a:xfrm>
              <a:off x="9003717" y="3502904"/>
              <a:ext cx="452582" cy="461792"/>
            </a:xfrm>
            <a:prstGeom prst="straightConnector1">
              <a:avLst/>
            </a:prstGeom>
            <a:noFill/>
            <a:ln w="9525">
              <a:solidFill>
                <a:schemeClr val="tx1"/>
              </a:solidFill>
              <a:round/>
              <a:headEnd/>
              <a:tailEnd type="triangle" w="lg" len="lg"/>
            </a:ln>
          </p:spPr>
        </p:cxnSp>
        <p:sp>
          <p:nvSpPr>
            <p:cNvPr id="42" name="AutoShape 6"/>
            <p:cNvSpPr>
              <a:spLocks noChangeArrowheads="1"/>
            </p:cNvSpPr>
            <p:nvPr/>
          </p:nvSpPr>
          <p:spPr bwMode="auto">
            <a:xfrm>
              <a:off x="6877616" y="4648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3" name="AutoShape 14"/>
            <p:cNvSpPr>
              <a:spLocks noChangeArrowheads="1"/>
            </p:cNvSpPr>
            <p:nvPr/>
          </p:nvSpPr>
          <p:spPr bwMode="auto">
            <a:xfrm>
              <a:off x="76396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44" name="AutoShape 17"/>
            <p:cNvCxnSpPr>
              <a:cxnSpLocks noChangeShapeType="1"/>
              <a:endCxn id="42" idx="0"/>
            </p:cNvCxnSpPr>
            <p:nvPr/>
          </p:nvCxnSpPr>
          <p:spPr bwMode="auto">
            <a:xfrm>
              <a:off x="7096408" y="4329879"/>
              <a:ext cx="0" cy="318321"/>
            </a:xfrm>
            <a:prstGeom prst="straightConnector1">
              <a:avLst/>
            </a:prstGeom>
            <a:noFill/>
            <a:ln w="9525">
              <a:solidFill>
                <a:schemeClr val="tx1"/>
              </a:solidFill>
              <a:round/>
              <a:headEnd/>
              <a:tailEnd type="triangle" w="lg" len="lg"/>
            </a:ln>
          </p:spPr>
        </p:cxnSp>
        <p:cxnSp>
          <p:nvCxnSpPr>
            <p:cNvPr id="45" name="AutoShape 17"/>
            <p:cNvCxnSpPr>
              <a:cxnSpLocks noChangeShapeType="1"/>
              <a:endCxn id="43" idx="1"/>
            </p:cNvCxnSpPr>
            <p:nvPr/>
          </p:nvCxnSpPr>
          <p:spPr bwMode="auto">
            <a:xfrm>
              <a:off x="7251117" y="4264904"/>
              <a:ext cx="452582" cy="461792"/>
            </a:xfrm>
            <a:prstGeom prst="straightConnector1">
              <a:avLst/>
            </a:prstGeom>
            <a:noFill/>
            <a:ln w="9525">
              <a:solidFill>
                <a:schemeClr val="tx1"/>
              </a:solidFill>
              <a:round/>
              <a:headEnd/>
              <a:tailEnd type="triangle" w="lg" len="lg"/>
            </a:ln>
          </p:spPr>
        </p:cxnSp>
        <p:sp>
          <p:nvSpPr>
            <p:cNvPr id="46" name="AutoShape 6"/>
            <p:cNvSpPr>
              <a:spLocks noChangeArrowheads="1"/>
            </p:cNvSpPr>
            <p:nvPr/>
          </p:nvSpPr>
          <p:spPr bwMode="auto">
            <a:xfrm>
              <a:off x="93922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7" name="AutoShape 8"/>
            <p:cNvSpPr>
              <a:spLocks noChangeArrowheads="1"/>
            </p:cNvSpPr>
            <p:nvPr/>
          </p:nvSpPr>
          <p:spPr bwMode="auto">
            <a:xfrm>
              <a:off x="8610600"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48" name="AutoShape 17"/>
            <p:cNvCxnSpPr>
              <a:cxnSpLocks noChangeShapeType="1"/>
              <a:endCxn id="47" idx="7"/>
            </p:cNvCxnSpPr>
            <p:nvPr/>
          </p:nvCxnSpPr>
          <p:spPr bwMode="auto">
            <a:xfrm flipH="1">
              <a:off x="8984101" y="4278425"/>
              <a:ext cx="472198" cy="448271"/>
            </a:xfrm>
            <a:prstGeom prst="straightConnector1">
              <a:avLst/>
            </a:prstGeom>
            <a:noFill/>
            <a:ln w="9525">
              <a:solidFill>
                <a:schemeClr val="tx1"/>
              </a:solidFill>
              <a:round/>
              <a:headEnd/>
              <a:tailEnd type="triangle" w="lg" len="lg"/>
            </a:ln>
          </p:spPr>
        </p:cxnSp>
        <p:cxnSp>
          <p:nvCxnSpPr>
            <p:cNvPr id="49" name="AutoShape 17"/>
            <p:cNvCxnSpPr>
              <a:cxnSpLocks noChangeShapeType="1"/>
              <a:endCxn id="46" idx="0"/>
            </p:cNvCxnSpPr>
            <p:nvPr/>
          </p:nvCxnSpPr>
          <p:spPr bwMode="auto">
            <a:xfrm>
              <a:off x="9611008" y="4343400"/>
              <a:ext cx="0" cy="318321"/>
            </a:xfrm>
            <a:prstGeom prst="straightConnector1">
              <a:avLst/>
            </a:prstGeom>
            <a:noFill/>
            <a:ln w="9525">
              <a:solidFill>
                <a:schemeClr val="tx1"/>
              </a:solidFill>
              <a:round/>
              <a:headEnd/>
              <a:tailEnd type="triangle" w="lg" len="lg"/>
            </a:ln>
          </p:spPr>
        </p:cxnSp>
        <p:cxnSp>
          <p:nvCxnSpPr>
            <p:cNvPr id="50" name="AutoShape 17"/>
            <p:cNvCxnSpPr>
              <a:cxnSpLocks noChangeShapeType="1"/>
            </p:cNvCxnSpPr>
            <p:nvPr/>
          </p:nvCxnSpPr>
          <p:spPr bwMode="auto">
            <a:xfrm flipH="1">
              <a:off x="7239000" y="5038129"/>
              <a:ext cx="472198" cy="448271"/>
            </a:xfrm>
            <a:prstGeom prst="straightConnector1">
              <a:avLst/>
            </a:prstGeom>
            <a:noFill/>
            <a:ln w="9525">
              <a:solidFill>
                <a:schemeClr val="tx1"/>
              </a:solidFill>
              <a:round/>
              <a:headEnd/>
              <a:tailEnd type="triangle" w="lg" len="lg"/>
            </a:ln>
          </p:spPr>
        </p:cxnSp>
        <p:cxnSp>
          <p:nvCxnSpPr>
            <p:cNvPr id="51" name="AutoShape 17"/>
            <p:cNvCxnSpPr>
              <a:cxnSpLocks noChangeShapeType="1"/>
            </p:cNvCxnSpPr>
            <p:nvPr/>
          </p:nvCxnSpPr>
          <p:spPr bwMode="auto">
            <a:xfrm>
              <a:off x="7865907" y="5103104"/>
              <a:ext cx="0" cy="318321"/>
            </a:xfrm>
            <a:prstGeom prst="straightConnector1">
              <a:avLst/>
            </a:prstGeom>
            <a:noFill/>
            <a:ln w="9525">
              <a:solidFill>
                <a:schemeClr val="tx1"/>
              </a:solidFill>
              <a:round/>
              <a:headEnd/>
              <a:tailEnd type="triangle" w="lg" len="lg"/>
            </a:ln>
          </p:spPr>
        </p:cxnSp>
        <p:cxnSp>
          <p:nvCxnSpPr>
            <p:cNvPr id="52" name="AutoShape 17"/>
            <p:cNvCxnSpPr>
              <a:cxnSpLocks noChangeShapeType="1"/>
            </p:cNvCxnSpPr>
            <p:nvPr/>
          </p:nvCxnSpPr>
          <p:spPr bwMode="auto">
            <a:xfrm>
              <a:off x="8841509" y="5089583"/>
              <a:ext cx="0" cy="318321"/>
            </a:xfrm>
            <a:prstGeom prst="straightConnector1">
              <a:avLst/>
            </a:prstGeom>
            <a:noFill/>
            <a:ln w="9525">
              <a:solidFill>
                <a:schemeClr val="tx1"/>
              </a:solidFill>
              <a:round/>
              <a:headEnd/>
              <a:tailEnd type="triangle" w="lg" len="lg"/>
            </a:ln>
          </p:spPr>
        </p:cxnSp>
        <p:cxnSp>
          <p:nvCxnSpPr>
            <p:cNvPr id="53" name="AutoShape 17"/>
            <p:cNvCxnSpPr>
              <a:cxnSpLocks noChangeShapeType="1"/>
            </p:cNvCxnSpPr>
            <p:nvPr/>
          </p:nvCxnSpPr>
          <p:spPr bwMode="auto">
            <a:xfrm>
              <a:off x="8996218" y="5024608"/>
              <a:ext cx="452582" cy="461792"/>
            </a:xfrm>
            <a:prstGeom prst="straightConnector1">
              <a:avLst/>
            </a:prstGeom>
            <a:noFill/>
            <a:ln w="9525">
              <a:solidFill>
                <a:schemeClr val="tx1"/>
              </a:solidFill>
              <a:round/>
              <a:headEnd/>
              <a:tailEnd type="triangle" w="lg" len="lg"/>
            </a:ln>
          </p:spPr>
        </p:cxnSp>
      </p:grpSp>
      <p:sp>
        <p:nvSpPr>
          <p:cNvPr id="3" name="Rectangle 2"/>
          <p:cNvSpPr/>
          <p:nvPr/>
        </p:nvSpPr>
        <p:spPr>
          <a:xfrm>
            <a:off x="8288764" y="4724400"/>
            <a:ext cx="1236236" cy="1862048"/>
          </a:xfrm>
          <a:prstGeom prst="rect">
            <a:avLst/>
          </a:prstGeom>
        </p:spPr>
        <p:txBody>
          <a:bodyPr wrap="none">
            <a:spAutoFit/>
          </a:bodyPr>
          <a:lstStyle/>
          <a:p>
            <a:r>
              <a:rPr lang="en-US" sz="11500" dirty="0">
                <a:latin typeface="ＭＳ ゴシック"/>
                <a:ea typeface="ＭＳ ゴシック"/>
                <a:cs typeface="ＭＳ ゴシック"/>
              </a:rPr>
              <a:t>∞</a:t>
            </a:r>
            <a:endParaRPr lang="en-US" sz="11500" dirty="0"/>
          </a:p>
        </p:txBody>
      </p:sp>
    </p:spTree>
    <p:extLst>
      <p:ext uri="{BB962C8B-B14F-4D97-AF65-F5344CB8AC3E}">
        <p14:creationId xmlns:p14="http://schemas.microsoft.com/office/powerpoint/2010/main" val="35833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a:t>
            </a:r>
            <a:r>
              <a:rPr lang="en-US" dirty="0" err="1"/>
              <a:t>vs</a:t>
            </a:r>
            <a:r>
              <a:rPr lang="en-US" dirty="0"/>
              <a:t> 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552"/>
            <a:ext cx="9932987" cy="4409371"/>
          </a:xfrm>
          <a:prstGeom prst="rect">
            <a:avLst/>
          </a:prstGeom>
          <a:noFill/>
        </p:spPr>
      </p:pic>
    </p:spTree>
    <p:extLst>
      <p:ext uri="{BB962C8B-B14F-4D97-AF65-F5344CB8AC3E}">
        <p14:creationId xmlns:p14="http://schemas.microsoft.com/office/powerpoint/2010/main" val="94472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5824349"/>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TREE_SEARCH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26960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145915" cy="4957838"/>
          </a:xfrm>
        </p:spPr>
        <p:txBody>
          <a:bodyPr/>
          <a:lstStyle/>
          <a:p>
            <a:r>
              <a:rPr lang="en-US" dirty="0"/>
              <a:t>If you are not on Piazza, Gradescope, and Canvas</a:t>
            </a:r>
          </a:p>
          <a:p>
            <a:pPr marL="457200" indent="-457200">
              <a:buFont typeface="Wingdings" panose="05000000000000000000" pitchFamily="2" charset="2"/>
              <a:buChar char="§"/>
            </a:pPr>
            <a:r>
              <a:rPr lang="en-US" dirty="0">
                <a:solidFill>
                  <a:schemeClr val="tx1"/>
                </a:solidFill>
              </a:rPr>
              <a:t>E-mail me: </a:t>
            </a:r>
            <a:r>
              <a:rPr lang="en-US" dirty="0" err="1">
                <a:solidFill>
                  <a:schemeClr val="tx1"/>
                </a:solidFill>
              </a:rPr>
              <a:t>srosenth@andrew.cmu.edu</a:t>
            </a:r>
            <a:endParaRPr lang="en-US" dirty="0">
              <a:solidFill>
                <a:schemeClr val="tx1"/>
              </a:solidFill>
            </a:endParaRPr>
          </a:p>
          <a:p>
            <a:endParaRPr lang="en-US" dirty="0"/>
          </a:p>
          <a:p>
            <a:r>
              <a:rPr lang="en-US" dirty="0"/>
              <a:t>Recitation starting this Friday</a:t>
            </a:r>
          </a:p>
          <a:p>
            <a:pPr marL="457200" indent="-457200">
              <a:buFont typeface="Wingdings" panose="05000000000000000000" pitchFamily="2" charset="2"/>
              <a:buChar char="§"/>
            </a:pPr>
            <a:r>
              <a:rPr lang="en-US" dirty="0">
                <a:solidFill>
                  <a:schemeClr val="tx1"/>
                </a:solidFill>
              </a:rPr>
              <a:t>Start P0 before recitation to make sure Python 3.10 is working for you</a:t>
            </a:r>
          </a:p>
          <a:p>
            <a:pPr marL="457200" indent="-457200">
              <a:buFont typeface="Wingdings" panose="05000000000000000000" pitchFamily="2" charset="2"/>
              <a:buChar char="§"/>
            </a:pPr>
            <a:r>
              <a:rPr lang="en-US" dirty="0">
                <a:solidFill>
                  <a:schemeClr val="tx1"/>
                </a:solidFill>
              </a:rPr>
              <a:t>Choose any section for first two weeks</a:t>
            </a:r>
          </a:p>
          <a:p>
            <a:pPr marL="457200" indent="-457200">
              <a:buFont typeface="Wingdings" panose="05000000000000000000" pitchFamily="2" charset="2"/>
              <a:buChar char="§"/>
            </a:pPr>
            <a:r>
              <a:rPr lang="en-US" dirty="0">
                <a:solidFill>
                  <a:schemeClr val="tx1"/>
                </a:solidFill>
              </a:rPr>
              <a:t>We’ll have you commit to a recitation section after the third week</a:t>
            </a:r>
          </a:p>
          <a:p>
            <a:pPr marL="457200" indent="-457200">
              <a:buFont typeface="Wingdings" panose="05000000000000000000" pitchFamily="2" charset="2"/>
              <a:buChar char="§"/>
            </a:pPr>
            <a:r>
              <a:rPr lang="en-US" dirty="0">
                <a:solidFill>
                  <a:schemeClr val="tx1"/>
                </a:solidFill>
              </a:rPr>
              <a:t>Priority given to students in the section</a:t>
            </a:r>
          </a:p>
          <a:p>
            <a:pPr marL="457200" indent="-457200">
              <a:buFont typeface="Wingdings" panose="05000000000000000000" pitchFamily="2" charset="2"/>
              <a:buChar char="§"/>
            </a:pPr>
            <a:r>
              <a:rPr lang="en-US" dirty="0">
                <a:solidFill>
                  <a:schemeClr val="tx1"/>
                </a:solidFill>
              </a:rPr>
              <a:t>Stay tuned to Piazza for form to informally switch sections if space</a:t>
            </a:r>
          </a:p>
          <a:p>
            <a:pPr marL="457200" indent="-457200">
              <a:buFont typeface="Wingdings" panose="05000000000000000000" pitchFamily="2" charset="2"/>
              <a:buChar char="§"/>
            </a:pP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19883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63854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5EE-9574-4CFB-95A6-7AF5B6289729}"/>
              </a:ext>
            </a:extLst>
          </p:cNvPr>
          <p:cNvSpPr>
            <a:spLocks noGrp="1"/>
          </p:cNvSpPr>
          <p:nvPr>
            <p:ph type="title"/>
          </p:nvPr>
        </p:nvSpPr>
        <p:spPr>
          <a:xfrm>
            <a:off x="546819" y="344770"/>
            <a:ext cx="10515600" cy="627812"/>
          </a:xfrm>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5392314A-2FC2-4831-96A2-263F96A8AE85}"/>
              </a:ext>
            </a:extLst>
          </p:cNvPr>
          <p:cNvSpPr>
            <a:spLocks noGrp="1"/>
          </p:cNvSpPr>
          <p:nvPr>
            <p:ph idx="1"/>
          </p:nvPr>
        </p:nvSpPr>
        <p:spPr>
          <a:xfrm>
            <a:off x="546819" y="943217"/>
            <a:ext cx="8435323" cy="2039539"/>
          </a:xfrm>
        </p:spPr>
        <p:txBody>
          <a:bodyPr/>
          <a:lstStyle/>
          <a:p>
            <a:r>
              <a:rPr lang="en-US" dirty="0"/>
              <a:t>What is the relationship between these sets of states after each loop iteration in </a:t>
            </a:r>
            <a:r>
              <a:rPr lang="en-US" dirty="0">
                <a:solidFill>
                  <a:srgbClr val="00B050"/>
                </a:solidFill>
              </a:rPr>
              <a:t>GRAPH_SEARCH</a:t>
            </a:r>
            <a:r>
              <a:rPr lang="en-US" dirty="0"/>
              <a:t>?</a:t>
            </a:r>
          </a:p>
          <a:p>
            <a:r>
              <a:rPr lang="en-US" dirty="0"/>
              <a:t>(Loop invariants!!!)</a:t>
            </a:r>
          </a:p>
        </p:txBody>
      </p:sp>
      <p:grpSp>
        <p:nvGrpSpPr>
          <p:cNvPr id="20" name="Group 19">
            <a:extLst>
              <a:ext uri="{FF2B5EF4-FFF2-40B4-BE49-F238E27FC236}">
                <a16:creationId xmlns:a16="http://schemas.microsoft.com/office/drawing/2014/main" id="{E6738CB5-7A7F-4CF4-A975-959BB6166584}"/>
              </a:ext>
            </a:extLst>
          </p:cNvPr>
          <p:cNvGrpSpPr/>
          <p:nvPr/>
        </p:nvGrpSpPr>
        <p:grpSpPr>
          <a:xfrm>
            <a:off x="648056" y="3159981"/>
            <a:ext cx="3457115" cy="1888367"/>
            <a:chOff x="724116" y="1853643"/>
            <a:chExt cx="3457115" cy="1888367"/>
          </a:xfrm>
        </p:grpSpPr>
        <p:sp>
          <p:nvSpPr>
            <p:cNvPr id="4" name="Rectangle 3">
              <a:extLst>
                <a:ext uri="{FF2B5EF4-FFF2-40B4-BE49-F238E27FC236}">
                  <a16:creationId xmlns:a16="http://schemas.microsoft.com/office/drawing/2014/main" id="{F10E5E15-E3A0-4EF3-A71D-D2E4FFE67283}"/>
                </a:ext>
              </a:extLst>
            </p:cNvPr>
            <p:cNvSpPr/>
            <p:nvPr/>
          </p:nvSpPr>
          <p:spPr>
            <a:xfrm>
              <a:off x="742462"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CE982CF-2CD8-466D-8C9C-5FC251E5FACB}"/>
                </a:ext>
              </a:extLst>
            </p:cNvPr>
            <p:cNvSpPr/>
            <p:nvPr/>
          </p:nvSpPr>
          <p:spPr>
            <a:xfrm>
              <a:off x="893615"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4F596F-E45C-4EB9-88C1-973988F8B1C6}"/>
                </a:ext>
              </a:extLst>
            </p:cNvPr>
            <p:cNvSpPr txBox="1"/>
            <p:nvPr/>
          </p:nvSpPr>
          <p:spPr>
            <a:xfrm>
              <a:off x="724116" y="1853643"/>
              <a:ext cx="333746" cy="400110"/>
            </a:xfrm>
            <a:prstGeom prst="rect">
              <a:avLst/>
            </a:prstGeom>
            <a:noFill/>
          </p:spPr>
          <p:txBody>
            <a:bodyPr wrap="none" rtlCol="0">
              <a:spAutoFit/>
            </a:bodyPr>
            <a:lstStyle/>
            <a:p>
              <a:r>
                <a:rPr lang="en-US" sz="2000" dirty="0"/>
                <a:t>A</a:t>
              </a:r>
              <a:endParaRPr lang="en-US" dirty="0"/>
            </a:p>
          </p:txBody>
        </p:sp>
        <p:sp>
          <p:nvSpPr>
            <p:cNvPr id="7" name="TextBox 6">
              <a:extLst>
                <a:ext uri="{FF2B5EF4-FFF2-40B4-BE49-F238E27FC236}">
                  <a16:creationId xmlns:a16="http://schemas.microsoft.com/office/drawing/2014/main" id="{4C67BB73-8E94-49C3-B0C8-0889547590D3}"/>
                </a:ext>
              </a:extLst>
            </p:cNvPr>
            <p:cNvSpPr txBox="1"/>
            <p:nvPr/>
          </p:nvSpPr>
          <p:spPr>
            <a:xfrm>
              <a:off x="983316"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8" name="Oval 7">
              <a:extLst>
                <a:ext uri="{FF2B5EF4-FFF2-40B4-BE49-F238E27FC236}">
                  <a16:creationId xmlns:a16="http://schemas.microsoft.com/office/drawing/2014/main" id="{E7DF973E-655B-45FD-A239-BE3F1AE3C047}"/>
                </a:ext>
              </a:extLst>
            </p:cNvPr>
            <p:cNvSpPr/>
            <p:nvPr/>
          </p:nvSpPr>
          <p:spPr>
            <a:xfrm>
              <a:off x="2996232"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extBox 8">
              <a:extLst>
                <a:ext uri="{FF2B5EF4-FFF2-40B4-BE49-F238E27FC236}">
                  <a16:creationId xmlns:a16="http://schemas.microsoft.com/office/drawing/2014/main" id="{DCA5F3CC-6FDF-437C-AEE1-0528D8E8621E}"/>
                </a:ext>
              </a:extLst>
            </p:cNvPr>
            <p:cNvSpPr txBox="1"/>
            <p:nvPr/>
          </p:nvSpPr>
          <p:spPr>
            <a:xfrm>
              <a:off x="2977049"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0" name="Oval 9">
              <a:extLst>
                <a:ext uri="{FF2B5EF4-FFF2-40B4-BE49-F238E27FC236}">
                  <a16:creationId xmlns:a16="http://schemas.microsoft.com/office/drawing/2014/main" id="{31A666F0-5452-43E7-98B8-6D6A8DF0F216}"/>
                </a:ext>
              </a:extLst>
            </p:cNvPr>
            <p:cNvSpPr/>
            <p:nvPr/>
          </p:nvSpPr>
          <p:spPr>
            <a:xfrm>
              <a:off x="1937602"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C9A1012B-F36C-4660-AEAE-D61F2EA87794}"/>
                </a:ext>
              </a:extLst>
            </p:cNvPr>
            <p:cNvSpPr txBox="1"/>
            <p:nvPr/>
          </p:nvSpPr>
          <p:spPr>
            <a:xfrm>
              <a:off x="2048381"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29" name="Group 28">
            <a:extLst>
              <a:ext uri="{FF2B5EF4-FFF2-40B4-BE49-F238E27FC236}">
                <a16:creationId xmlns:a16="http://schemas.microsoft.com/office/drawing/2014/main" id="{B113DC9E-F3A8-41B7-8B85-BB8FF40E5FAF}"/>
              </a:ext>
            </a:extLst>
          </p:cNvPr>
          <p:cNvGrpSpPr/>
          <p:nvPr/>
        </p:nvGrpSpPr>
        <p:grpSpPr>
          <a:xfrm>
            <a:off x="4524866" y="3159981"/>
            <a:ext cx="3457115" cy="1888367"/>
            <a:chOff x="4595673" y="1853643"/>
            <a:chExt cx="3457115" cy="1888367"/>
          </a:xfrm>
        </p:grpSpPr>
        <p:sp>
          <p:nvSpPr>
            <p:cNvPr id="12" name="Rectangle 11">
              <a:extLst>
                <a:ext uri="{FF2B5EF4-FFF2-40B4-BE49-F238E27FC236}">
                  <a16:creationId xmlns:a16="http://schemas.microsoft.com/office/drawing/2014/main" id="{45A637BA-4E1D-4EDF-B3C3-27F4FC87F2A2}"/>
                </a:ext>
              </a:extLst>
            </p:cNvPr>
            <p:cNvSpPr/>
            <p:nvPr/>
          </p:nvSpPr>
          <p:spPr>
            <a:xfrm>
              <a:off x="4614019"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4ECB7C-0CA8-4107-9F8D-06C379EC515B}"/>
                </a:ext>
              </a:extLst>
            </p:cNvPr>
            <p:cNvSpPr/>
            <p:nvPr/>
          </p:nvSpPr>
          <p:spPr>
            <a:xfrm>
              <a:off x="4765172"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7A4A35-C0CC-4368-9E90-6F133B5CC0AA}"/>
                </a:ext>
              </a:extLst>
            </p:cNvPr>
            <p:cNvSpPr txBox="1"/>
            <p:nvPr/>
          </p:nvSpPr>
          <p:spPr>
            <a:xfrm>
              <a:off x="4595673" y="1853643"/>
              <a:ext cx="324128" cy="400110"/>
            </a:xfrm>
            <a:prstGeom prst="rect">
              <a:avLst/>
            </a:prstGeom>
            <a:noFill/>
          </p:spPr>
          <p:txBody>
            <a:bodyPr wrap="none" rtlCol="0">
              <a:spAutoFit/>
            </a:bodyPr>
            <a:lstStyle/>
            <a:p>
              <a:r>
                <a:rPr lang="en-US" sz="2000" dirty="0"/>
                <a:t>B</a:t>
              </a:r>
              <a:endParaRPr lang="en-US" dirty="0"/>
            </a:p>
          </p:txBody>
        </p:sp>
        <p:sp>
          <p:nvSpPr>
            <p:cNvPr id="15" name="TextBox 14">
              <a:extLst>
                <a:ext uri="{FF2B5EF4-FFF2-40B4-BE49-F238E27FC236}">
                  <a16:creationId xmlns:a16="http://schemas.microsoft.com/office/drawing/2014/main" id="{030A9FCA-CF0C-4FA3-8512-4872D8464EF9}"/>
                </a:ext>
              </a:extLst>
            </p:cNvPr>
            <p:cNvSpPr txBox="1"/>
            <p:nvPr/>
          </p:nvSpPr>
          <p:spPr>
            <a:xfrm>
              <a:off x="4854873"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16" name="Oval 15">
              <a:extLst>
                <a:ext uri="{FF2B5EF4-FFF2-40B4-BE49-F238E27FC236}">
                  <a16:creationId xmlns:a16="http://schemas.microsoft.com/office/drawing/2014/main" id="{3483B548-022A-4047-A11B-4F2F78D44509}"/>
                </a:ext>
              </a:extLst>
            </p:cNvPr>
            <p:cNvSpPr/>
            <p:nvPr/>
          </p:nvSpPr>
          <p:spPr>
            <a:xfrm>
              <a:off x="6867789"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TextBox 16">
              <a:extLst>
                <a:ext uri="{FF2B5EF4-FFF2-40B4-BE49-F238E27FC236}">
                  <a16:creationId xmlns:a16="http://schemas.microsoft.com/office/drawing/2014/main" id="{6E63FF02-F845-4910-9617-4B781DD32EFA}"/>
                </a:ext>
              </a:extLst>
            </p:cNvPr>
            <p:cNvSpPr txBox="1"/>
            <p:nvPr/>
          </p:nvSpPr>
          <p:spPr>
            <a:xfrm>
              <a:off x="6848606"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8" name="Oval 17">
              <a:extLst>
                <a:ext uri="{FF2B5EF4-FFF2-40B4-BE49-F238E27FC236}">
                  <a16:creationId xmlns:a16="http://schemas.microsoft.com/office/drawing/2014/main" id="{9203A958-FD76-4BF5-8F9D-FA78B92B0A5C}"/>
                </a:ext>
              </a:extLst>
            </p:cNvPr>
            <p:cNvSpPr/>
            <p:nvPr/>
          </p:nvSpPr>
          <p:spPr>
            <a:xfrm>
              <a:off x="5449651"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a:extLst>
                <a:ext uri="{FF2B5EF4-FFF2-40B4-BE49-F238E27FC236}">
                  <a16:creationId xmlns:a16="http://schemas.microsoft.com/office/drawing/2014/main" id="{3022DCFE-78E7-47B2-8561-F99F8540D00E}"/>
                </a:ext>
              </a:extLst>
            </p:cNvPr>
            <p:cNvSpPr txBox="1"/>
            <p:nvPr/>
          </p:nvSpPr>
          <p:spPr>
            <a:xfrm>
              <a:off x="5560430"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30" name="Group 29">
            <a:extLst>
              <a:ext uri="{FF2B5EF4-FFF2-40B4-BE49-F238E27FC236}">
                <a16:creationId xmlns:a16="http://schemas.microsoft.com/office/drawing/2014/main" id="{2253F68B-EB56-4E2B-A507-7A255EDBF3EE}"/>
              </a:ext>
            </a:extLst>
          </p:cNvPr>
          <p:cNvGrpSpPr/>
          <p:nvPr/>
        </p:nvGrpSpPr>
        <p:grpSpPr>
          <a:xfrm>
            <a:off x="8434015" y="3170086"/>
            <a:ext cx="3438769" cy="1878262"/>
            <a:chOff x="3567567" y="4153570"/>
            <a:chExt cx="3438769" cy="1878262"/>
          </a:xfrm>
        </p:grpSpPr>
        <p:sp>
          <p:nvSpPr>
            <p:cNvPr id="21" name="Rectangle 20">
              <a:extLst>
                <a:ext uri="{FF2B5EF4-FFF2-40B4-BE49-F238E27FC236}">
                  <a16:creationId xmlns:a16="http://schemas.microsoft.com/office/drawing/2014/main" id="{18128182-CB62-49C7-BC37-492AC7E7849F}"/>
                </a:ext>
              </a:extLst>
            </p:cNvPr>
            <p:cNvSpPr/>
            <p:nvPr/>
          </p:nvSpPr>
          <p:spPr>
            <a:xfrm>
              <a:off x="3567567" y="4188960"/>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BFD14E-DE6C-4CB6-98D7-9EAD69FD2587}"/>
                </a:ext>
              </a:extLst>
            </p:cNvPr>
            <p:cNvSpPr/>
            <p:nvPr/>
          </p:nvSpPr>
          <p:spPr>
            <a:xfrm>
              <a:off x="3737449" y="4692846"/>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259D9F-D82A-452A-9F81-386CF44AFB68}"/>
                </a:ext>
              </a:extLst>
            </p:cNvPr>
            <p:cNvSpPr txBox="1"/>
            <p:nvPr/>
          </p:nvSpPr>
          <p:spPr>
            <a:xfrm>
              <a:off x="3567950" y="4153570"/>
              <a:ext cx="320922" cy="400110"/>
            </a:xfrm>
            <a:prstGeom prst="rect">
              <a:avLst/>
            </a:prstGeom>
            <a:noFill/>
          </p:spPr>
          <p:txBody>
            <a:bodyPr wrap="none" rtlCol="0">
              <a:spAutoFit/>
            </a:bodyPr>
            <a:lstStyle/>
            <a:p>
              <a:r>
                <a:rPr lang="en-US" sz="2000" dirty="0"/>
                <a:t>C</a:t>
              </a:r>
              <a:endParaRPr lang="en-US" dirty="0"/>
            </a:p>
          </p:txBody>
        </p:sp>
        <p:sp>
          <p:nvSpPr>
            <p:cNvPr id="24" name="TextBox 23">
              <a:extLst>
                <a:ext uri="{FF2B5EF4-FFF2-40B4-BE49-F238E27FC236}">
                  <a16:creationId xmlns:a16="http://schemas.microsoft.com/office/drawing/2014/main" id="{9D6E18F0-FA3B-4575-90D1-E6E2A83C5542}"/>
                </a:ext>
              </a:extLst>
            </p:cNvPr>
            <p:cNvSpPr txBox="1"/>
            <p:nvPr/>
          </p:nvSpPr>
          <p:spPr>
            <a:xfrm>
              <a:off x="3827150" y="4374424"/>
              <a:ext cx="916148" cy="338554"/>
            </a:xfrm>
            <a:prstGeom prst="rect">
              <a:avLst/>
            </a:prstGeom>
            <a:noFill/>
          </p:spPr>
          <p:txBody>
            <a:bodyPr wrap="none" rtlCol="0">
              <a:spAutoFit/>
            </a:bodyPr>
            <a:lstStyle/>
            <a:p>
              <a:r>
                <a:rPr lang="en-US" sz="1600" dirty="0">
                  <a:solidFill>
                    <a:srgbClr val="00B0F0"/>
                  </a:solidFill>
                </a:rPr>
                <a:t>Explored</a:t>
              </a:r>
            </a:p>
          </p:txBody>
        </p:sp>
        <p:sp>
          <p:nvSpPr>
            <p:cNvPr id="25" name="Oval 24">
              <a:extLst>
                <a:ext uri="{FF2B5EF4-FFF2-40B4-BE49-F238E27FC236}">
                  <a16:creationId xmlns:a16="http://schemas.microsoft.com/office/drawing/2014/main" id="{16CBF9DE-CE1E-44CF-B55D-24FF3A55A4F7}"/>
                </a:ext>
              </a:extLst>
            </p:cNvPr>
            <p:cNvSpPr/>
            <p:nvPr/>
          </p:nvSpPr>
          <p:spPr>
            <a:xfrm>
              <a:off x="5840066" y="4692846"/>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0C699D83-F971-409E-8DA6-2A67D6E40247}"/>
                </a:ext>
              </a:extLst>
            </p:cNvPr>
            <p:cNvSpPr txBox="1"/>
            <p:nvPr/>
          </p:nvSpPr>
          <p:spPr>
            <a:xfrm>
              <a:off x="5820883" y="4374424"/>
              <a:ext cx="1138645" cy="338554"/>
            </a:xfrm>
            <a:prstGeom prst="rect">
              <a:avLst/>
            </a:prstGeom>
            <a:noFill/>
          </p:spPr>
          <p:txBody>
            <a:bodyPr wrap="none" rtlCol="0">
              <a:spAutoFit/>
            </a:bodyPr>
            <a:lstStyle/>
            <a:p>
              <a:r>
                <a:rPr lang="en-US" sz="1600" dirty="0">
                  <a:solidFill>
                    <a:srgbClr val="7030A0"/>
                  </a:solidFill>
                </a:rPr>
                <a:t>Never Seen</a:t>
              </a:r>
            </a:p>
          </p:txBody>
        </p:sp>
        <p:sp>
          <p:nvSpPr>
            <p:cNvPr id="27" name="Oval 26">
              <a:extLst>
                <a:ext uri="{FF2B5EF4-FFF2-40B4-BE49-F238E27FC236}">
                  <a16:creationId xmlns:a16="http://schemas.microsoft.com/office/drawing/2014/main" id="{D2C84083-1BE0-492D-A13E-DAE1EC510055}"/>
                </a:ext>
              </a:extLst>
            </p:cNvPr>
            <p:cNvSpPr/>
            <p:nvPr/>
          </p:nvSpPr>
          <p:spPr>
            <a:xfrm>
              <a:off x="4035679" y="5001260"/>
              <a:ext cx="649785" cy="623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a:extLst>
                <a:ext uri="{FF2B5EF4-FFF2-40B4-BE49-F238E27FC236}">
                  <a16:creationId xmlns:a16="http://schemas.microsoft.com/office/drawing/2014/main" id="{495B17B0-C12A-498B-A567-DA9C36714949}"/>
                </a:ext>
              </a:extLst>
            </p:cNvPr>
            <p:cNvSpPr txBox="1"/>
            <p:nvPr/>
          </p:nvSpPr>
          <p:spPr>
            <a:xfrm>
              <a:off x="4115694" y="5693278"/>
              <a:ext cx="852669" cy="338554"/>
            </a:xfrm>
            <a:prstGeom prst="rect">
              <a:avLst/>
            </a:prstGeom>
            <a:noFill/>
          </p:spPr>
          <p:txBody>
            <a:bodyPr wrap="none" rtlCol="0">
              <a:spAutoFit/>
            </a:bodyPr>
            <a:lstStyle/>
            <a:p>
              <a:r>
                <a:rPr lang="en-US" sz="1600" dirty="0">
                  <a:solidFill>
                    <a:srgbClr val="C00000"/>
                  </a:solidFill>
                </a:rPr>
                <a:t>Frontier</a:t>
              </a:r>
            </a:p>
          </p:txBody>
        </p:sp>
      </p:grpSp>
    </p:spTree>
    <p:extLst>
      <p:ext uri="{BB962C8B-B14F-4D97-AF65-F5344CB8AC3E}">
        <p14:creationId xmlns:p14="http://schemas.microsoft.com/office/powerpoint/2010/main" val="24903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B84B-43BF-4CE3-A054-F2C6EB4405BA}"/>
              </a:ext>
            </a:extLst>
          </p:cNvPr>
          <p:cNvSpPr>
            <a:spLocks noGrp="1"/>
          </p:cNvSpPr>
          <p:nvPr>
            <p:ph type="title"/>
          </p:nvPr>
        </p:nvSpPr>
        <p:spPr>
          <a:xfrm>
            <a:off x="287994" y="0"/>
            <a:ext cx="10515600" cy="627812"/>
          </a:xfrm>
        </p:spPr>
        <p:txBody>
          <a:bodyPr/>
          <a:lstStyle/>
          <a:p>
            <a:r>
              <a:rPr lang="en-US" dirty="0">
                <a:solidFill>
                  <a:srgbClr val="C00000"/>
                </a:solidFill>
              </a:rPr>
              <a:t>Poll 1</a:t>
            </a:r>
          </a:p>
        </p:txBody>
      </p:sp>
      <p:sp>
        <p:nvSpPr>
          <p:cNvPr id="4" name="TextBox 3">
            <a:extLst>
              <a:ext uri="{FF2B5EF4-FFF2-40B4-BE49-F238E27FC236}">
                <a16:creationId xmlns:a16="http://schemas.microsoft.com/office/drawing/2014/main" id="{F9F48F1F-34A3-4186-9106-B878F8B61AEA}"/>
              </a:ext>
            </a:extLst>
          </p:cNvPr>
          <p:cNvSpPr txBox="1"/>
          <p:nvPr/>
        </p:nvSpPr>
        <p:spPr>
          <a:xfrm>
            <a:off x="287994" y="590452"/>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172992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Implementation</a:t>
            </a:r>
          </a:p>
        </p:txBody>
      </p:sp>
      <p:sp>
        <p:nvSpPr>
          <p:cNvPr id="3" name="Content Placeholder 2"/>
          <p:cNvSpPr>
            <a:spLocks noGrp="1"/>
          </p:cNvSpPr>
          <p:nvPr>
            <p:ph idx="1"/>
          </p:nvPr>
        </p:nvSpPr>
        <p:spPr>
          <a:xfrm>
            <a:off x="152400" y="1173491"/>
            <a:ext cx="7620000" cy="1447799"/>
          </a:xfrm>
        </p:spPr>
        <p:txBody>
          <a:bodyPr/>
          <a:lstStyle/>
          <a:p>
            <a:pPr marL="0" indent="0">
              <a:buNone/>
            </a:pPr>
            <a:r>
              <a:rPr lang="en-US" sz="3200" dirty="0">
                <a:solidFill>
                  <a:schemeClr val="tx1"/>
                </a:solidFill>
              </a:rPr>
              <a:t>Nodes have</a:t>
            </a:r>
          </a:p>
          <a:p>
            <a:pPr marL="0" indent="0">
              <a:buNone/>
            </a:pPr>
            <a:r>
              <a:rPr lang="en-US" dirty="0"/>
              <a:t>	</a:t>
            </a:r>
            <a:r>
              <a:rPr lang="en-US" sz="3200" dirty="0">
                <a:solidFill>
                  <a:srgbClr val="008000"/>
                </a:solidFill>
              </a:rPr>
              <a:t>state</a:t>
            </a:r>
            <a:r>
              <a:rPr lang="en-US" sz="3200" dirty="0"/>
              <a:t>, </a:t>
            </a:r>
            <a:r>
              <a:rPr lang="en-US" sz="3200" dirty="0">
                <a:solidFill>
                  <a:srgbClr val="008000"/>
                </a:solidFill>
              </a:rPr>
              <a:t>parent</a:t>
            </a:r>
            <a:r>
              <a:rPr lang="en-US" sz="3200" dirty="0"/>
              <a:t>, </a:t>
            </a:r>
            <a:r>
              <a:rPr lang="en-US" sz="3200" dirty="0">
                <a:solidFill>
                  <a:srgbClr val="008000"/>
                </a:solidFill>
              </a:rPr>
              <a:t>action</a:t>
            </a:r>
            <a:r>
              <a:rPr lang="en-US" sz="3200" dirty="0"/>
              <a:t>, </a:t>
            </a:r>
            <a:r>
              <a:rPr lang="en-US" sz="3200" dirty="0">
                <a:solidFill>
                  <a:srgbClr val="008000"/>
                </a:solidFill>
              </a:rPr>
              <a:t>path-cost</a:t>
            </a:r>
            <a:endParaRPr lang="en-US" dirty="0">
              <a:solidFill>
                <a:srgbClr val="008000"/>
              </a:solidFill>
            </a:endParaRPr>
          </a:p>
        </p:txBody>
      </p:sp>
      <p:pic>
        <p:nvPicPr>
          <p:cNvPr id="5" name="Picture 4" descr="state-vs-no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537" y="1752600"/>
            <a:ext cx="5799971" cy="3505200"/>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6119744" y="3124200"/>
            <a:ext cx="1652656" cy="1676400"/>
          </a:xfrm>
          <a:prstGeom prst="rect">
            <a:avLst/>
          </a:prstGeom>
          <a:noFill/>
          <a:ln w="9525">
            <a:noFill/>
            <a:miter lim="800000"/>
            <a:headEnd/>
            <a:tailEnd/>
          </a:ln>
        </p:spPr>
      </p:pic>
      <p:sp>
        <p:nvSpPr>
          <p:cNvPr id="8" name="Content Placeholder 2"/>
          <p:cNvSpPr txBox="1">
            <a:spLocks/>
          </p:cNvSpPr>
          <p:nvPr/>
        </p:nvSpPr>
        <p:spPr bwMode="auto">
          <a:xfrm>
            <a:off x="152400" y="2743202"/>
            <a:ext cx="7239000" cy="4114799"/>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dirty="0">
                <a:solidFill>
                  <a:schemeClr val="tx1"/>
                </a:solidFill>
              </a:rPr>
              <a:t>A child of </a:t>
            </a:r>
            <a:r>
              <a:rPr lang="en-US" dirty="0">
                <a:solidFill>
                  <a:srgbClr val="0000FF"/>
                </a:solidFill>
              </a:rPr>
              <a:t>node</a:t>
            </a:r>
            <a:r>
              <a:rPr lang="en-US" dirty="0"/>
              <a:t> </a:t>
            </a:r>
            <a:r>
              <a:rPr lang="en-US" dirty="0">
                <a:solidFill>
                  <a:schemeClr val="tx1"/>
                </a:solidFill>
              </a:rPr>
              <a:t>by action </a:t>
            </a:r>
            <a:r>
              <a:rPr lang="en-US" i="1" dirty="0">
                <a:solidFill>
                  <a:srgbClr val="0000FF"/>
                </a:solidFill>
              </a:rPr>
              <a:t>a</a:t>
            </a:r>
            <a:r>
              <a:rPr lang="en-US" dirty="0"/>
              <a:t> </a:t>
            </a:r>
            <a:r>
              <a:rPr lang="en-US" dirty="0">
                <a:solidFill>
                  <a:schemeClr val="tx1"/>
                </a:solidFill>
              </a:rPr>
              <a:t>has</a:t>
            </a:r>
          </a:p>
          <a:p>
            <a:pPr marL="0" indent="0">
              <a:buNone/>
            </a:pPr>
            <a:r>
              <a:rPr lang="en-US" dirty="0">
                <a:solidFill>
                  <a:srgbClr val="008000"/>
                </a:solidFill>
              </a:rPr>
              <a:t>state</a:t>
            </a:r>
            <a:r>
              <a:rPr lang="en-US" dirty="0"/>
              <a:t>         </a:t>
            </a:r>
            <a:r>
              <a:rPr lang="en-US" dirty="0">
                <a:solidFill>
                  <a:schemeClr val="tx1"/>
                </a:solidFill>
              </a:rPr>
              <a:t>=</a:t>
            </a:r>
            <a:r>
              <a:rPr lang="en-US" dirty="0"/>
              <a:t>   </a:t>
            </a:r>
            <a:r>
              <a:rPr lang="en-US" dirty="0">
                <a:solidFill>
                  <a:srgbClr val="FF0000"/>
                </a:solidFill>
              </a:rPr>
              <a:t>result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err="1">
                <a:solidFill>
                  <a:schemeClr val="tx1"/>
                </a:solidFill>
              </a:rPr>
              <a:t>,</a:t>
            </a:r>
            <a:r>
              <a:rPr lang="en-US" i="1" dirty="0" err="1">
                <a:solidFill>
                  <a:srgbClr val="0000FF"/>
                </a:solidFill>
              </a:rPr>
              <a:t>a</a:t>
            </a:r>
            <a:r>
              <a:rPr lang="en-US" dirty="0">
                <a:solidFill>
                  <a:schemeClr val="tx1"/>
                </a:solidFill>
              </a:rPr>
              <a:t>)</a:t>
            </a:r>
          </a:p>
          <a:p>
            <a:pPr marL="0" indent="0">
              <a:buNone/>
            </a:pPr>
            <a:r>
              <a:rPr lang="en-US" dirty="0">
                <a:solidFill>
                  <a:srgbClr val="008000"/>
                </a:solidFill>
              </a:rPr>
              <a:t>parent</a:t>
            </a:r>
            <a:r>
              <a:rPr lang="en-US" dirty="0"/>
              <a:t>      </a:t>
            </a:r>
            <a:r>
              <a:rPr lang="en-US" dirty="0">
                <a:solidFill>
                  <a:schemeClr val="tx1"/>
                </a:solidFill>
              </a:rPr>
              <a:t>=</a:t>
            </a:r>
            <a:r>
              <a:rPr lang="en-US" dirty="0"/>
              <a:t>   </a:t>
            </a:r>
            <a:r>
              <a:rPr lang="en-US" dirty="0">
                <a:solidFill>
                  <a:srgbClr val="0000FF"/>
                </a:solidFill>
              </a:rPr>
              <a:t>node</a:t>
            </a:r>
            <a:endParaRPr lang="en-US" dirty="0"/>
          </a:p>
          <a:p>
            <a:pPr marL="0" indent="0">
              <a:buNone/>
            </a:pPr>
            <a:r>
              <a:rPr lang="en-US" dirty="0">
                <a:solidFill>
                  <a:srgbClr val="008000"/>
                </a:solidFill>
              </a:rPr>
              <a:t>action</a:t>
            </a:r>
            <a:r>
              <a:rPr lang="en-US" dirty="0"/>
              <a:t>       </a:t>
            </a:r>
            <a:r>
              <a:rPr lang="en-US" dirty="0">
                <a:solidFill>
                  <a:schemeClr val="tx1"/>
                </a:solidFill>
              </a:rPr>
              <a:t>=</a:t>
            </a:r>
            <a:r>
              <a:rPr lang="en-US" dirty="0"/>
              <a:t>   </a:t>
            </a:r>
            <a:r>
              <a:rPr lang="en-US" i="1" dirty="0">
                <a:solidFill>
                  <a:srgbClr val="0000FF"/>
                </a:solidFill>
              </a:rPr>
              <a:t>a</a:t>
            </a:r>
            <a:endParaRPr lang="en-US" dirty="0"/>
          </a:p>
          <a:p>
            <a:pPr marL="0" indent="0">
              <a:buNone/>
            </a:pPr>
            <a:r>
              <a:rPr lang="en-US" dirty="0">
                <a:solidFill>
                  <a:srgbClr val="008000"/>
                </a:solidFill>
              </a:rPr>
              <a:t>path-cost </a:t>
            </a:r>
            <a:r>
              <a:rPr lang="en-US" dirty="0">
                <a:solidFill>
                  <a:schemeClr val="tx1"/>
                </a:solidFill>
              </a:rPr>
              <a:t>=</a:t>
            </a:r>
            <a:r>
              <a:rPr lang="en-US" dirty="0"/>
              <a:t>   </a:t>
            </a:r>
            <a:r>
              <a:rPr lang="en-US" dirty="0" err="1">
                <a:solidFill>
                  <a:srgbClr val="0000FF"/>
                </a:solidFill>
              </a:rPr>
              <a:t>node</a:t>
            </a:r>
            <a:r>
              <a:rPr lang="en-US" dirty="0" err="1">
                <a:solidFill>
                  <a:schemeClr val="tx1"/>
                </a:solidFill>
              </a:rPr>
              <a:t>.</a:t>
            </a:r>
            <a:r>
              <a:rPr lang="en-US" dirty="0" err="1">
                <a:solidFill>
                  <a:srgbClr val="008000"/>
                </a:solidFill>
              </a:rPr>
              <a:t>path_cost</a:t>
            </a:r>
            <a:r>
              <a:rPr lang="en-US" dirty="0">
                <a:solidFill>
                  <a:srgbClr val="008000"/>
                </a:solidFill>
              </a:rPr>
              <a:t> </a:t>
            </a:r>
            <a:r>
              <a:rPr lang="en-US" dirty="0"/>
              <a:t> </a:t>
            </a:r>
            <a:r>
              <a:rPr lang="en-US" dirty="0">
                <a:solidFill>
                  <a:schemeClr val="tx1"/>
                </a:solidFill>
              </a:rPr>
              <a:t>+</a:t>
            </a:r>
            <a:r>
              <a:rPr lang="en-US" dirty="0"/>
              <a:t>      	</a:t>
            </a:r>
            <a:r>
              <a:rPr lang="en-US" dirty="0" err="1">
                <a:solidFill>
                  <a:srgbClr val="FF0000"/>
                </a:solidFill>
              </a:rPr>
              <a:t>step_cost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a:solidFill>
                  <a:schemeClr val="tx1"/>
                </a:solidFill>
              </a:rPr>
              <a:t>,</a:t>
            </a:r>
            <a:r>
              <a:rPr lang="en-US" dirty="0"/>
              <a:t> </a:t>
            </a:r>
            <a:r>
              <a:rPr lang="en-US" i="1" dirty="0">
                <a:solidFill>
                  <a:srgbClr val="0000FF"/>
                </a:solidFill>
              </a:rPr>
              <a:t>a</a:t>
            </a:r>
            <a:r>
              <a:rPr lang="en-US" dirty="0">
                <a:solidFill>
                  <a:schemeClr val="tx1"/>
                </a:solidFill>
              </a:rPr>
              <a:t>,</a:t>
            </a:r>
            <a:r>
              <a:rPr lang="en-US" dirty="0">
                <a:solidFill>
                  <a:srgbClr val="0000FF"/>
                </a:solidFill>
              </a:rPr>
              <a:t> </a:t>
            </a:r>
            <a:r>
              <a:rPr lang="en-US" dirty="0" err="1">
                <a:solidFill>
                  <a:srgbClr val="0000FF"/>
                </a:solidFill>
              </a:rPr>
              <a:t>self.</a:t>
            </a:r>
            <a:r>
              <a:rPr lang="en-US" dirty="0" err="1">
                <a:solidFill>
                  <a:srgbClr val="008000"/>
                </a:solidFill>
              </a:rPr>
              <a:t>state</a:t>
            </a:r>
            <a:r>
              <a:rPr lang="en-US" dirty="0">
                <a:solidFill>
                  <a:schemeClr val="tx1"/>
                </a:solidFill>
              </a:rPr>
              <a:t>)</a:t>
            </a:r>
            <a:r>
              <a:rPr lang="en-US" dirty="0"/>
              <a:t> </a:t>
            </a:r>
          </a:p>
          <a:p>
            <a:pPr marL="0" indent="0">
              <a:buNone/>
            </a:pPr>
            <a:endParaRPr lang="en-US" dirty="0"/>
          </a:p>
        </p:txBody>
      </p:sp>
      <p:sp>
        <p:nvSpPr>
          <p:cNvPr id="9" name="TextBox 8"/>
          <p:cNvSpPr txBox="1"/>
          <p:nvPr/>
        </p:nvSpPr>
        <p:spPr bwMode="auto">
          <a:xfrm>
            <a:off x="533400" y="6263620"/>
            <a:ext cx="11154011" cy="584773"/>
          </a:xfrm>
          <a:prstGeom prst="rect">
            <a:avLst/>
          </a:prstGeom>
          <a:noFill/>
          <a:ln w="9525">
            <a:noFill/>
            <a:miter lim="800000"/>
            <a:headEnd/>
            <a:tailEnd/>
          </a:ln>
        </p:spPr>
        <p:txBody>
          <a:bodyPr wrap="none" lIns="91436" tIns="45718" rIns="91436" bIns="45718" rtlCol="0">
            <a:spAutoFit/>
          </a:bodyPr>
          <a:lstStyle/>
          <a:p>
            <a:r>
              <a:rPr lang="en-US" sz="3200" dirty="0">
                <a:latin typeface="Calibri"/>
                <a:cs typeface="Calibri"/>
              </a:rPr>
              <a:t>Extract solution by tracing back parent pointers, collecting actions</a:t>
            </a:r>
          </a:p>
        </p:txBody>
      </p:sp>
    </p:spTree>
    <p:extLst>
      <p:ext uri="{BB962C8B-B14F-4D97-AF65-F5344CB8AC3E}">
        <p14:creationId xmlns:p14="http://schemas.microsoft.com/office/powerpoint/2010/main" val="54860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C1E-59E3-4BA5-BA92-112613E098BD}"/>
              </a:ext>
            </a:extLst>
          </p:cNvPr>
          <p:cNvSpPr>
            <a:spLocks noGrp="1"/>
          </p:cNvSpPr>
          <p:nvPr>
            <p:ph type="title"/>
          </p:nvPr>
        </p:nvSpPr>
        <p:spPr/>
        <p:txBody>
          <a:bodyPr/>
          <a:lstStyle/>
          <a:p>
            <a:r>
              <a:rPr lang="en-US" dirty="0"/>
              <a:t>Graph Search</a:t>
            </a:r>
          </a:p>
        </p:txBody>
      </p:sp>
      <p:sp>
        <p:nvSpPr>
          <p:cNvPr id="3" name="Content Placeholder 2">
            <a:extLst>
              <a:ext uri="{FF2B5EF4-FFF2-40B4-BE49-F238E27FC236}">
                <a16:creationId xmlns:a16="http://schemas.microsoft.com/office/drawing/2014/main" id="{3450BAD3-AAB9-4003-A21C-02372464165F}"/>
              </a:ext>
            </a:extLst>
          </p:cNvPr>
          <p:cNvSpPr>
            <a:spLocks noGrp="1"/>
          </p:cNvSpPr>
          <p:nvPr>
            <p:ph idx="1"/>
          </p:nvPr>
        </p:nvSpPr>
        <p:spPr/>
        <p:txBody>
          <a:bodyPr/>
          <a:lstStyle/>
          <a:p>
            <a:r>
              <a:rPr lang="en-US" dirty="0"/>
              <a:t>This graph search algorithm overlays a tree on a graph</a:t>
            </a:r>
          </a:p>
          <a:p>
            <a:r>
              <a:rPr lang="en-US" dirty="0"/>
              <a:t>The </a:t>
            </a:r>
            <a:r>
              <a:rPr lang="en-US" dirty="0">
                <a:solidFill>
                  <a:srgbClr val="00B0F0"/>
                </a:solidFill>
              </a:rPr>
              <a:t>frontier</a:t>
            </a:r>
            <a:r>
              <a:rPr lang="en-US" dirty="0"/>
              <a:t> states separate the </a:t>
            </a:r>
            <a:r>
              <a:rPr lang="en-US" dirty="0">
                <a:solidFill>
                  <a:srgbClr val="00B0F0"/>
                </a:solidFill>
              </a:rPr>
              <a:t>explored</a:t>
            </a:r>
            <a:r>
              <a:rPr lang="en-US" dirty="0"/>
              <a:t> states from </a:t>
            </a:r>
            <a:r>
              <a:rPr lang="en-US" dirty="0">
                <a:solidFill>
                  <a:srgbClr val="00B0F0"/>
                </a:solidFill>
              </a:rPr>
              <a:t>never seen </a:t>
            </a:r>
            <a:r>
              <a:rPr lang="en-US" dirty="0"/>
              <a:t>states</a:t>
            </a:r>
          </a:p>
        </p:txBody>
      </p:sp>
      <p:pic>
        <p:nvPicPr>
          <p:cNvPr id="4" name="Picture 3">
            <a:extLst>
              <a:ext uri="{FF2B5EF4-FFF2-40B4-BE49-F238E27FC236}">
                <a16:creationId xmlns:a16="http://schemas.microsoft.com/office/drawing/2014/main" id="{F26848A7-B121-4040-8940-E5260116FE2C}"/>
              </a:ext>
            </a:extLst>
          </p:cNvPr>
          <p:cNvPicPr>
            <a:picLocks noChangeAspect="1"/>
          </p:cNvPicPr>
          <p:nvPr/>
        </p:nvPicPr>
        <p:blipFill>
          <a:blip r:embed="rId2"/>
          <a:stretch>
            <a:fillRect/>
          </a:stretch>
        </p:blipFill>
        <p:spPr>
          <a:xfrm>
            <a:off x="1906321" y="2344865"/>
            <a:ext cx="7423031" cy="1615703"/>
          </a:xfrm>
          <a:prstGeom prst="rect">
            <a:avLst/>
          </a:prstGeom>
        </p:spPr>
      </p:pic>
      <p:pic>
        <p:nvPicPr>
          <p:cNvPr id="5" name="Picture 4">
            <a:extLst>
              <a:ext uri="{FF2B5EF4-FFF2-40B4-BE49-F238E27FC236}">
                <a16:creationId xmlns:a16="http://schemas.microsoft.com/office/drawing/2014/main" id="{835F6452-5285-43B4-9722-6FC353ED10A0}"/>
              </a:ext>
            </a:extLst>
          </p:cNvPr>
          <p:cNvPicPr>
            <a:picLocks noChangeAspect="1"/>
          </p:cNvPicPr>
          <p:nvPr/>
        </p:nvPicPr>
        <p:blipFill>
          <a:blip r:embed="rId3"/>
          <a:stretch>
            <a:fillRect/>
          </a:stretch>
        </p:blipFill>
        <p:spPr>
          <a:xfrm>
            <a:off x="2396026" y="4295775"/>
            <a:ext cx="6636636" cy="1815733"/>
          </a:xfrm>
          <a:prstGeom prst="rect">
            <a:avLst/>
          </a:prstGeom>
        </p:spPr>
      </p:pic>
      <p:sp>
        <p:nvSpPr>
          <p:cNvPr id="6" name="Rectangle 5">
            <a:extLst>
              <a:ext uri="{FF2B5EF4-FFF2-40B4-BE49-F238E27FC236}">
                <a16:creationId xmlns:a16="http://schemas.microsoft.com/office/drawing/2014/main" id="{DA3C91FB-D46E-497C-BC6E-521A462A0729}"/>
              </a:ext>
            </a:extLst>
          </p:cNvPr>
          <p:cNvSpPr/>
          <p:nvPr/>
        </p:nvSpPr>
        <p:spPr>
          <a:xfrm>
            <a:off x="393031" y="6379452"/>
            <a:ext cx="9629274" cy="369332"/>
          </a:xfrm>
          <a:prstGeom prst="rect">
            <a:avLst/>
          </a:prstGeom>
        </p:spPr>
        <p:txBody>
          <a:bodyPr wrap="square">
            <a:spAutoFit/>
          </a:bodyPr>
          <a:lstStyle/>
          <a:p>
            <a:r>
              <a:rPr lang="en-US" dirty="0"/>
              <a:t>Images: AIMA, Figure 3.8, 3.9</a:t>
            </a:r>
          </a:p>
        </p:txBody>
      </p:sp>
    </p:spTree>
    <p:extLst>
      <p:ext uri="{BB962C8B-B14F-4D97-AF65-F5344CB8AC3E}">
        <p14:creationId xmlns:p14="http://schemas.microsoft.com/office/powerpoint/2010/main" val="340673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1442" y="1117940"/>
            <a:ext cx="5556432" cy="4168408"/>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6056" y="994943"/>
            <a:ext cx="5556433" cy="4167325"/>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BFS vs DFS</a:t>
            </a:r>
          </a:p>
        </p:txBody>
      </p:sp>
    </p:spTree>
    <p:extLst>
      <p:ext uri="{BB962C8B-B14F-4D97-AF65-F5344CB8AC3E}">
        <p14:creationId xmlns:p14="http://schemas.microsoft.com/office/powerpoint/2010/main" val="39431258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BFS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358856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DFS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46164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Depth-First (Tree) Search</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24" tIns="45718" rIns="91424"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24" tIns="45718" rIns="91424"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24" tIns="45718" rIns="91424" bIns="45718"/>
          <a:lstStyle/>
          <a:p>
            <a:endParaRPr lang="en-US"/>
          </a:p>
        </p:txBody>
      </p:sp>
      <p:sp>
        <p:nvSpPr>
          <p:cNvPr id="797760" name="Line 64"/>
          <p:cNvSpPr>
            <a:spLocks noChangeShapeType="1"/>
          </p:cNvSpPr>
          <p:nvPr/>
        </p:nvSpPr>
        <p:spPr bwMode="auto">
          <a:xfrm flipH="1">
            <a:off x="3309949" y="4725988"/>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1" name="Line 65"/>
          <p:cNvSpPr>
            <a:spLocks noChangeShapeType="1"/>
          </p:cNvSpPr>
          <p:nvPr/>
        </p:nvSpPr>
        <p:spPr bwMode="auto">
          <a:xfrm flipH="1">
            <a:off x="4000508" y="4743451"/>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24" tIns="45718" rIns="91424" bIns="45718"/>
          <a:lstStyle/>
          <a:p>
            <a:endParaRPr lang="en-US"/>
          </a:p>
        </p:txBody>
      </p:sp>
      <p:sp>
        <p:nvSpPr>
          <p:cNvPr id="797763" name="Line 67"/>
          <p:cNvSpPr>
            <a:spLocks noChangeShapeType="1"/>
          </p:cNvSpPr>
          <p:nvPr/>
        </p:nvSpPr>
        <p:spPr bwMode="auto">
          <a:xfrm flipH="1">
            <a:off x="4432311" y="4732339"/>
            <a:ext cx="398463" cy="203200"/>
          </a:xfrm>
          <a:prstGeom prst="line">
            <a:avLst/>
          </a:prstGeom>
          <a:noFill/>
          <a:ln w="38100">
            <a:solidFill>
              <a:srgbClr val="CC0000"/>
            </a:solidFill>
            <a:round/>
            <a:headEnd/>
            <a:tailEnd/>
          </a:ln>
        </p:spPr>
        <p:txBody>
          <a:bodyPr lIns="91424" tIns="45718" rIns="91424" bIns="45718"/>
          <a:lstStyle/>
          <a:p>
            <a:endParaRPr lang="en-US"/>
          </a:p>
        </p:txBody>
      </p:sp>
      <p:sp>
        <p:nvSpPr>
          <p:cNvPr id="797764" name="Line 68"/>
          <p:cNvSpPr>
            <a:spLocks noChangeShapeType="1"/>
          </p:cNvSpPr>
          <p:nvPr/>
        </p:nvSpPr>
        <p:spPr bwMode="auto">
          <a:xfrm flipH="1">
            <a:off x="4233865" y="5253049"/>
            <a:ext cx="219075" cy="211137"/>
          </a:xfrm>
          <a:prstGeom prst="line">
            <a:avLst/>
          </a:prstGeom>
          <a:noFill/>
          <a:ln w="38100">
            <a:solidFill>
              <a:srgbClr val="CC0000"/>
            </a:solidFill>
            <a:round/>
            <a:headEnd/>
            <a:tailEnd/>
          </a:ln>
        </p:spPr>
        <p:txBody>
          <a:bodyPr lIns="91424" tIns="45718" rIns="91424" bIns="45718"/>
          <a:lstStyle/>
          <a:p>
            <a:endParaRPr lang="en-US"/>
          </a:p>
        </p:txBody>
      </p:sp>
      <p:sp>
        <p:nvSpPr>
          <p:cNvPr id="797765" name="Line 69"/>
          <p:cNvSpPr>
            <a:spLocks noChangeShapeType="1"/>
          </p:cNvSpPr>
          <p:nvPr/>
        </p:nvSpPr>
        <p:spPr bwMode="auto">
          <a:xfrm>
            <a:off x="4238635" y="5797551"/>
            <a:ext cx="3175" cy="177800"/>
          </a:xfrm>
          <a:prstGeom prst="line">
            <a:avLst/>
          </a:prstGeom>
          <a:noFill/>
          <a:ln w="38100">
            <a:solidFill>
              <a:srgbClr val="CC0000"/>
            </a:solidFill>
            <a:round/>
            <a:headEnd/>
            <a:tailEnd/>
          </a:ln>
        </p:spPr>
        <p:txBody>
          <a:bodyPr lIns="91424" tIns="45718" rIns="91424" bIns="45718"/>
          <a:lstStyle/>
          <a:p>
            <a:endParaRPr lang="en-US"/>
          </a:p>
        </p:txBody>
      </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9" y="2408237"/>
            <a:ext cx="317500" cy="304800"/>
          </a:xfrm>
          <a:prstGeom prst="flowChartConnector">
            <a:avLst/>
          </a:prstGeom>
          <a:noFill/>
          <a:ln w="38100">
            <a:solidFill>
              <a:srgbClr val="CC0000"/>
            </a:solidFill>
            <a:round/>
            <a:headEnd/>
            <a:tailEnd/>
          </a:ln>
        </p:spPr>
        <p:txBody>
          <a:bodyPr wrap="none" lIns="91424" tIns="45718" rIns="91424"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44" y="2591577"/>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7"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1" y="2195515"/>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3" y="1371608"/>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3" y="2133607"/>
            <a:ext cx="928424" cy="318759"/>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40"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3"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5" y="2011363"/>
            <a:ext cx="1204591"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1" y="2744792"/>
            <a:ext cx="317500" cy="303213"/>
          </a:xfrm>
          <a:prstGeom prst="flowChartConnector">
            <a:avLst/>
          </a:prstGeom>
          <a:noFill/>
          <a:ln w="38100">
            <a:solidFill>
              <a:srgbClr val="CC0000"/>
            </a:solidFill>
            <a:round/>
            <a:headEnd/>
            <a:tailEnd/>
          </a:ln>
        </p:spPr>
        <p:txBody>
          <a:bodyPr wrap="none" lIns="91424" tIns="45718" rIns="91424"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72"/>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44" y="1408122"/>
            <a:ext cx="855337" cy="389759"/>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94" y="1655773"/>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797837" name="Oval 141"/>
          <p:cNvSpPr>
            <a:spLocks noChangeArrowheads="1"/>
          </p:cNvSpPr>
          <p:nvPr/>
        </p:nvSpPr>
        <p:spPr bwMode="auto">
          <a:xfrm>
            <a:off x="6140461" y="3478213"/>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8" name="Oval 142"/>
          <p:cNvSpPr>
            <a:spLocks noChangeArrowheads="1"/>
          </p:cNvSpPr>
          <p:nvPr/>
        </p:nvSpPr>
        <p:spPr bwMode="auto">
          <a:xfrm>
            <a:off x="3729039" y="397193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9" name="Oval 143"/>
          <p:cNvSpPr>
            <a:spLocks noChangeArrowheads="1"/>
          </p:cNvSpPr>
          <p:nvPr/>
        </p:nvSpPr>
        <p:spPr bwMode="auto">
          <a:xfrm>
            <a:off x="3165486" y="4451361"/>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0" name="Oval 144"/>
          <p:cNvSpPr>
            <a:spLocks noChangeArrowheads="1"/>
          </p:cNvSpPr>
          <p:nvPr/>
        </p:nvSpPr>
        <p:spPr bwMode="auto">
          <a:xfrm>
            <a:off x="3865563" y="44513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1" name="Oval 145"/>
          <p:cNvSpPr>
            <a:spLocks noChangeArrowheads="1"/>
          </p:cNvSpPr>
          <p:nvPr/>
        </p:nvSpPr>
        <p:spPr bwMode="auto">
          <a:xfrm>
            <a:off x="4686310" y="44338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2" name="Oval 146"/>
          <p:cNvSpPr>
            <a:spLocks noChangeArrowheads="1"/>
          </p:cNvSpPr>
          <p:nvPr/>
        </p:nvSpPr>
        <p:spPr bwMode="auto">
          <a:xfrm>
            <a:off x="3163888" y="50069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4" name="Oval 148"/>
          <p:cNvSpPr>
            <a:spLocks noChangeArrowheads="1"/>
          </p:cNvSpPr>
          <p:nvPr/>
        </p:nvSpPr>
        <p:spPr bwMode="auto">
          <a:xfrm>
            <a:off x="4325939" y="49815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5" name="Oval 149"/>
          <p:cNvSpPr>
            <a:spLocks noChangeArrowheads="1"/>
          </p:cNvSpPr>
          <p:nvPr/>
        </p:nvSpPr>
        <p:spPr bwMode="auto">
          <a:xfrm>
            <a:off x="5002213" y="49720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7" name="Oval 151"/>
          <p:cNvSpPr>
            <a:spLocks noChangeArrowheads="1"/>
          </p:cNvSpPr>
          <p:nvPr/>
        </p:nvSpPr>
        <p:spPr bwMode="auto">
          <a:xfrm>
            <a:off x="4532313" y="55181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8" name="Oval 152"/>
          <p:cNvSpPr>
            <a:spLocks noChangeArrowheads="1"/>
          </p:cNvSpPr>
          <p:nvPr/>
        </p:nvSpPr>
        <p:spPr bwMode="auto">
          <a:xfrm>
            <a:off x="4105286" y="6015039"/>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0" name="Oval 154"/>
          <p:cNvSpPr>
            <a:spLocks noChangeArrowheads="1"/>
          </p:cNvSpPr>
          <p:nvPr/>
        </p:nvSpPr>
        <p:spPr bwMode="auto">
          <a:xfrm>
            <a:off x="4772036" y="60071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1" name="Oval 155"/>
          <p:cNvSpPr>
            <a:spLocks noChangeArrowheads="1"/>
          </p:cNvSpPr>
          <p:nvPr/>
        </p:nvSpPr>
        <p:spPr bwMode="auto">
          <a:xfrm>
            <a:off x="5254636" y="60340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2" name="Oval 156"/>
          <p:cNvSpPr>
            <a:spLocks noChangeArrowheads="1"/>
          </p:cNvSpPr>
          <p:nvPr/>
        </p:nvSpPr>
        <p:spPr bwMode="auto">
          <a:xfrm>
            <a:off x="4787910" y="64770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3" name="Line 157"/>
          <p:cNvSpPr>
            <a:spLocks noChangeShapeType="1"/>
          </p:cNvSpPr>
          <p:nvPr/>
        </p:nvSpPr>
        <p:spPr bwMode="auto">
          <a:xfrm flipH="1" flipV="1">
            <a:off x="4824413" y="4733935"/>
            <a:ext cx="309563" cy="180975"/>
          </a:xfrm>
          <a:prstGeom prst="line">
            <a:avLst/>
          </a:prstGeom>
          <a:noFill/>
          <a:ln w="38100">
            <a:solidFill>
              <a:srgbClr val="CC0000"/>
            </a:solidFill>
            <a:round/>
            <a:headEnd/>
            <a:tailEnd/>
          </a:ln>
        </p:spPr>
        <p:txBody>
          <a:bodyPr lIns="91424" tIns="45718" rIns="91424" bIns="45718"/>
          <a:lstStyle/>
          <a:p>
            <a:endParaRPr lang="en-US"/>
          </a:p>
        </p:txBody>
      </p:sp>
      <p:sp>
        <p:nvSpPr>
          <p:cNvPr id="797854" name="Line 158"/>
          <p:cNvSpPr>
            <a:spLocks noChangeShapeType="1"/>
          </p:cNvSpPr>
          <p:nvPr/>
        </p:nvSpPr>
        <p:spPr bwMode="auto">
          <a:xfrm flipH="1" flipV="1">
            <a:off x="4438653" y="5254636"/>
            <a:ext cx="258763" cy="214313"/>
          </a:xfrm>
          <a:prstGeom prst="line">
            <a:avLst/>
          </a:prstGeom>
          <a:noFill/>
          <a:ln w="38100">
            <a:solidFill>
              <a:srgbClr val="CC0000"/>
            </a:solidFill>
            <a:round/>
            <a:headEnd/>
            <a:tailEnd/>
          </a:ln>
        </p:spPr>
        <p:txBody>
          <a:bodyPr lIns="91424" tIns="45718" rIns="91424" bIns="45718"/>
          <a:lstStyle/>
          <a:p>
            <a:endParaRPr lang="en-US"/>
          </a:p>
        </p:txBody>
      </p:sp>
      <p:sp>
        <p:nvSpPr>
          <p:cNvPr id="797855" name="Line 159"/>
          <p:cNvSpPr>
            <a:spLocks noChangeShapeType="1"/>
          </p:cNvSpPr>
          <p:nvPr/>
        </p:nvSpPr>
        <p:spPr bwMode="auto">
          <a:xfrm flipH="1" flipV="1">
            <a:off x="5138749" y="5253040"/>
            <a:ext cx="3175" cy="223837"/>
          </a:xfrm>
          <a:prstGeom prst="line">
            <a:avLst/>
          </a:prstGeom>
          <a:noFill/>
          <a:ln w="38100">
            <a:solidFill>
              <a:srgbClr val="CC0000"/>
            </a:solidFill>
            <a:round/>
            <a:headEnd/>
            <a:tailEnd/>
          </a:ln>
        </p:spPr>
        <p:txBody>
          <a:bodyPr lIns="91424" tIns="45718" rIns="91424"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24" tIns="45718" rIns="91424"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24" tIns="45718" rIns="91424" bIns="45718"/>
          <a:lstStyle/>
          <a:p>
            <a:endParaRPr lang="en-US"/>
          </a:p>
        </p:txBody>
      </p:sp>
      <p:sp>
        <p:nvSpPr>
          <p:cNvPr id="797858" name="Line 162"/>
          <p:cNvSpPr>
            <a:spLocks noChangeShapeType="1"/>
          </p:cNvSpPr>
          <p:nvPr/>
        </p:nvSpPr>
        <p:spPr bwMode="auto">
          <a:xfrm flipV="1">
            <a:off x="4900624" y="6280159"/>
            <a:ext cx="7937" cy="173039"/>
          </a:xfrm>
          <a:prstGeom prst="line">
            <a:avLst/>
          </a:prstGeom>
          <a:noFill/>
          <a:ln w="38100">
            <a:solidFill>
              <a:srgbClr val="CC0000"/>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0" name="Oval 164"/>
          <p:cNvSpPr>
            <a:spLocks noChangeArrowheads="1"/>
          </p:cNvSpPr>
          <p:nvPr/>
        </p:nvSpPr>
        <p:spPr bwMode="auto">
          <a:xfrm>
            <a:off x="3730636" y="397351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4" name="Oval 168"/>
          <p:cNvSpPr>
            <a:spLocks noChangeArrowheads="1"/>
          </p:cNvSpPr>
          <p:nvPr/>
        </p:nvSpPr>
        <p:spPr bwMode="auto">
          <a:xfrm>
            <a:off x="3867161" y="44529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5" name="Oval 169"/>
          <p:cNvSpPr>
            <a:spLocks noChangeArrowheads="1"/>
          </p:cNvSpPr>
          <p:nvPr/>
        </p:nvSpPr>
        <p:spPr bwMode="auto">
          <a:xfrm>
            <a:off x="4687888" y="44354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6" name="Oval 170"/>
          <p:cNvSpPr>
            <a:spLocks noChangeArrowheads="1"/>
          </p:cNvSpPr>
          <p:nvPr/>
        </p:nvSpPr>
        <p:spPr bwMode="auto">
          <a:xfrm>
            <a:off x="3165486" y="50085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7" name="Oval 171"/>
          <p:cNvSpPr>
            <a:spLocks noChangeArrowheads="1"/>
          </p:cNvSpPr>
          <p:nvPr/>
        </p:nvSpPr>
        <p:spPr bwMode="auto">
          <a:xfrm>
            <a:off x="3857635" y="4992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8" name="Oval 172"/>
          <p:cNvSpPr>
            <a:spLocks noChangeArrowheads="1"/>
          </p:cNvSpPr>
          <p:nvPr/>
        </p:nvSpPr>
        <p:spPr bwMode="auto">
          <a:xfrm>
            <a:off x="4327536" y="49831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9" name="Oval 173"/>
          <p:cNvSpPr>
            <a:spLocks noChangeArrowheads="1"/>
          </p:cNvSpPr>
          <p:nvPr/>
        </p:nvSpPr>
        <p:spPr bwMode="auto">
          <a:xfrm>
            <a:off x="5003810" y="49736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0" name="Oval 174"/>
          <p:cNvSpPr>
            <a:spLocks noChangeArrowheads="1"/>
          </p:cNvSpPr>
          <p:nvPr/>
        </p:nvSpPr>
        <p:spPr bwMode="auto">
          <a:xfrm>
            <a:off x="4089410" y="5511810"/>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1" name="Oval 175"/>
          <p:cNvSpPr>
            <a:spLocks noChangeArrowheads="1"/>
          </p:cNvSpPr>
          <p:nvPr/>
        </p:nvSpPr>
        <p:spPr bwMode="auto">
          <a:xfrm>
            <a:off x="4533910" y="55197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2" name="Oval 176"/>
          <p:cNvSpPr>
            <a:spLocks noChangeArrowheads="1"/>
          </p:cNvSpPr>
          <p:nvPr/>
        </p:nvSpPr>
        <p:spPr bwMode="auto">
          <a:xfrm>
            <a:off x="4114810" y="60166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3" name="Oval 177"/>
          <p:cNvSpPr>
            <a:spLocks noChangeArrowheads="1"/>
          </p:cNvSpPr>
          <p:nvPr/>
        </p:nvSpPr>
        <p:spPr bwMode="auto">
          <a:xfrm>
            <a:off x="4994286" y="5521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5" name="Oval 179"/>
          <p:cNvSpPr>
            <a:spLocks noChangeArrowheads="1"/>
          </p:cNvSpPr>
          <p:nvPr/>
        </p:nvSpPr>
        <p:spPr bwMode="auto">
          <a:xfrm>
            <a:off x="5256213" y="60356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7" name="Oval 181"/>
          <p:cNvSpPr>
            <a:spLocks noChangeArrowheads="1"/>
          </p:cNvSpPr>
          <p:nvPr/>
        </p:nvSpPr>
        <p:spPr bwMode="auto">
          <a:xfrm>
            <a:off x="3165486" y="5000636"/>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8" name="Oval 182"/>
          <p:cNvSpPr>
            <a:spLocks noChangeArrowheads="1"/>
          </p:cNvSpPr>
          <p:nvPr/>
        </p:nvSpPr>
        <p:spPr bwMode="auto">
          <a:xfrm>
            <a:off x="3167063" y="4445010"/>
            <a:ext cx="290512"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9" name="Oval 183"/>
          <p:cNvSpPr>
            <a:spLocks noChangeArrowheads="1"/>
          </p:cNvSpPr>
          <p:nvPr/>
        </p:nvSpPr>
        <p:spPr bwMode="auto">
          <a:xfrm>
            <a:off x="3857635" y="4992688"/>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0" name="Oval 184"/>
          <p:cNvSpPr>
            <a:spLocks noChangeArrowheads="1"/>
          </p:cNvSpPr>
          <p:nvPr/>
        </p:nvSpPr>
        <p:spPr bwMode="auto">
          <a:xfrm>
            <a:off x="3867161" y="4445010"/>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1" name="Oval 185"/>
          <p:cNvSpPr>
            <a:spLocks noChangeArrowheads="1"/>
          </p:cNvSpPr>
          <p:nvPr/>
        </p:nvSpPr>
        <p:spPr bwMode="auto">
          <a:xfrm>
            <a:off x="4089410" y="55038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grpSp>
        <p:nvGrpSpPr>
          <p:cNvPr id="19" name="Group 187"/>
          <p:cNvGrpSpPr>
            <a:grpSpLocks/>
          </p:cNvGrpSpPr>
          <p:nvPr/>
        </p:nvGrpSpPr>
        <p:grpSpPr bwMode="auto">
          <a:xfrm>
            <a:off x="5821365"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6" y="49831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7" name="Oval 191"/>
          <p:cNvSpPr>
            <a:spLocks noChangeArrowheads="1"/>
          </p:cNvSpPr>
          <p:nvPr/>
        </p:nvSpPr>
        <p:spPr bwMode="auto">
          <a:xfrm>
            <a:off x="4533910" y="5519739"/>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BFS vs DFS</a:t>
            </a:r>
          </a:p>
        </p:txBody>
      </p:sp>
      <p:sp>
        <p:nvSpPr>
          <p:cNvPr id="25603" name="Rectangle 3"/>
          <p:cNvSpPr>
            <a:spLocks noGrp="1" noChangeArrowheads="1"/>
          </p:cNvSpPr>
          <p:nvPr>
            <p:ph idx="1"/>
          </p:nvPr>
        </p:nvSpPr>
        <p:spPr>
          <a:xfrm>
            <a:off x="710513" y="1377225"/>
            <a:ext cx="8813800" cy="4729164"/>
          </a:xfrm>
        </p:spPr>
        <p:txBody>
          <a:bodyPr/>
          <a:lstStyle/>
          <a:p>
            <a:pPr eaLnBrk="1" hangingPunct="1"/>
            <a:endParaRPr lang="en-US" sz="3600" dirty="0"/>
          </a:p>
          <a:p>
            <a:pPr eaLnBrk="1" hangingPunct="1"/>
            <a:r>
              <a:rPr lang="en-US" sz="3600" dirty="0"/>
              <a:t>When will BFS outperform DFS?</a:t>
            </a:r>
          </a:p>
          <a:p>
            <a:pPr eaLnBrk="1" hangingPunct="1"/>
            <a:endParaRPr lang="en-US" sz="3600" dirty="0"/>
          </a:p>
          <a:p>
            <a:pPr eaLnBrk="1" hangingPunct="1"/>
            <a:endParaRPr lang="en-US" sz="3600" dirty="0"/>
          </a:p>
          <a:p>
            <a:pPr eaLnBrk="1" hangingPunct="1"/>
            <a:r>
              <a:rPr lang="en-US" sz="3600" dirty="0"/>
              <a:t>When will DFS outperform BFS?</a:t>
            </a:r>
          </a:p>
        </p:txBody>
      </p:sp>
    </p:spTree>
    <p:extLst>
      <p:ext uri="{BB962C8B-B14F-4D97-AF65-F5344CB8AC3E}">
        <p14:creationId xmlns:p14="http://schemas.microsoft.com/office/powerpoint/2010/main" val="37033201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p:txBody>
          <a:bodyPr/>
          <a:lstStyle/>
          <a:p>
            <a:r>
              <a:rPr lang="en-US" dirty="0"/>
              <a:t>Assignments:</a:t>
            </a:r>
          </a:p>
          <a:p>
            <a:pPr marL="457200" indent="-457200">
              <a:buFont typeface="Wingdings" panose="05000000000000000000" pitchFamily="2" charset="2"/>
              <a:buChar char="§"/>
            </a:pPr>
            <a:r>
              <a:rPr lang="en-US" dirty="0">
                <a:solidFill>
                  <a:schemeClr val="tx1"/>
                </a:solidFill>
              </a:rPr>
              <a:t>P0: Python &amp; </a:t>
            </a:r>
            <a:r>
              <a:rPr lang="en-US" dirty="0" err="1">
                <a:solidFill>
                  <a:schemeClr val="tx1"/>
                </a:solidFill>
              </a:rPr>
              <a:t>Autograder</a:t>
            </a:r>
            <a:r>
              <a:rPr lang="en-US" dirty="0">
                <a:solidFill>
                  <a:schemeClr val="tx1"/>
                </a:solidFill>
              </a:rPr>
              <a:t> Tutorial</a:t>
            </a:r>
          </a:p>
          <a:p>
            <a:pPr marL="917575" lvl="2" indent="-457200"/>
            <a:r>
              <a:rPr lang="en-US" sz="2800" dirty="0"/>
              <a:t>Due Friday 1/20, 10 pm</a:t>
            </a:r>
          </a:p>
          <a:p>
            <a:pPr marL="917575" lvl="2" indent="-457200"/>
            <a:r>
              <a:rPr lang="en-US" sz="2800" dirty="0"/>
              <a:t>No pairs, submit individually</a:t>
            </a:r>
          </a:p>
          <a:p>
            <a:pPr marL="917575" lvl="2" indent="-457200"/>
            <a:r>
              <a:rPr lang="en-US" sz="2800" dirty="0"/>
              <a:t>No OH on Fridays!</a:t>
            </a:r>
          </a:p>
          <a:p>
            <a:pPr marL="457200" indent="-457200">
              <a:buFont typeface="Wingdings" panose="05000000000000000000" pitchFamily="2" charset="2"/>
              <a:buChar char="§"/>
            </a:pPr>
            <a:r>
              <a:rPr lang="en-US" dirty="0">
                <a:solidFill>
                  <a:schemeClr val="tx1"/>
                </a:solidFill>
              </a:rPr>
              <a:t>HW1 (online)</a:t>
            </a:r>
          </a:p>
          <a:p>
            <a:pPr marL="917575" lvl="2" indent="-457200"/>
            <a:r>
              <a:rPr lang="en-US" sz="2800" dirty="0"/>
              <a:t>Out </a:t>
            </a:r>
          </a:p>
          <a:p>
            <a:pPr marL="917575" lvl="2" indent="-457200"/>
            <a:r>
              <a:rPr lang="en-US" sz="2800" dirty="0"/>
              <a:t>Due Tuesday 1/24, 10 pm</a:t>
            </a:r>
          </a:p>
          <a:p>
            <a:pPr marL="457200" indent="-457200">
              <a:buFont typeface="Wingdings" panose="05000000000000000000" pitchFamily="2" charset="2"/>
              <a:buChar char="§"/>
            </a:pPr>
            <a:r>
              <a:rPr lang="en-US" dirty="0">
                <a:solidFill>
                  <a:schemeClr val="tx1"/>
                </a:solidFill>
              </a:rPr>
              <a:t>P1 out Tuesday!</a:t>
            </a:r>
            <a:endParaRPr lang="en-US" sz="2800" dirty="0"/>
          </a:p>
          <a:p>
            <a:r>
              <a:rPr lang="en-US" dirty="0"/>
              <a:t>	Remaining programming assignments may be done in pairs</a:t>
            </a:r>
            <a:endParaRPr lang="en-US" dirty="0">
              <a:solidFill>
                <a:schemeClr val="tx1"/>
              </a:solidFill>
            </a:endParaRPr>
          </a:p>
          <a:p>
            <a:r>
              <a:rPr lang="en-US" dirty="0">
                <a:solidFill>
                  <a:schemeClr val="tx1"/>
                </a:solidFill>
              </a:rPr>
              <a:t>Note about course grading…</a:t>
            </a:r>
          </a:p>
        </p:txBody>
      </p:sp>
    </p:spTree>
    <p:extLst>
      <p:ext uri="{BB962C8B-B14F-4D97-AF65-F5344CB8AC3E}">
        <p14:creationId xmlns:p14="http://schemas.microsoft.com/office/powerpoint/2010/main" val="30769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19" name="Content Placeholder 18"/>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975" y="1443037"/>
            <a:ext cx="5838824" cy="4410075"/>
          </a:xfrm>
          <a:prstGeom prst="rect">
            <a:avLst/>
          </a:prstGeom>
          <a:noFill/>
        </p:spPr>
      </p:pic>
    </p:spTree>
    <p:extLst>
      <p:ext uri="{BB962C8B-B14F-4D97-AF65-F5344CB8AC3E}">
        <p14:creationId xmlns:p14="http://schemas.microsoft.com/office/powerpoint/2010/main" val="20982875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11918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94309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 nodes</a:t>
            </a:r>
          </a:p>
        </p:txBody>
      </p:sp>
      <p:sp>
        <p:nvSpPr>
          <p:cNvPr id="15" name="Text Box 39"/>
          <p:cNvSpPr txBox="1">
            <a:spLocks noChangeArrowheads="1"/>
          </p:cNvSpPr>
          <p:nvPr/>
        </p:nvSpPr>
        <p:spPr bwMode="auto">
          <a:xfrm>
            <a:off x="9802814" y="3340100"/>
            <a:ext cx="1982785"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a:t>
            </a:r>
            <a:r>
              <a:rPr lang="en-US" sz="2400" baseline="30000" dirty="0"/>
              <a:t>2</a:t>
            </a:r>
            <a:r>
              <a:rPr lang="en-US" sz="2400" dirty="0"/>
              <a:t> nodes</a:t>
            </a:r>
          </a:p>
        </p:txBody>
      </p:sp>
      <p:sp>
        <p:nvSpPr>
          <p:cNvPr id="16" name="Text Box 40"/>
          <p:cNvSpPr txBox="1">
            <a:spLocks noChangeArrowheads="1"/>
          </p:cNvSpPr>
          <p:nvPr/>
        </p:nvSpPr>
        <p:spPr bwMode="auto">
          <a:xfrm>
            <a:off x="9817103" y="4965703"/>
            <a:ext cx="1460500"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m tiers</a:t>
            </a:r>
          </a:p>
        </p:txBody>
      </p:sp>
    </p:spTree>
    <p:extLst>
      <p:ext uri="{BB962C8B-B14F-4D97-AF65-F5344CB8AC3E}">
        <p14:creationId xmlns:p14="http://schemas.microsoft.com/office/powerpoint/2010/main" val="338635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598923"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 nodes</a:t>
            </a:r>
          </a:p>
        </p:txBody>
      </p:sp>
      <p:sp>
        <p:nvSpPr>
          <p:cNvPr id="15" name="Text Box 39"/>
          <p:cNvSpPr txBox="1">
            <a:spLocks noChangeArrowheads="1"/>
          </p:cNvSpPr>
          <p:nvPr/>
        </p:nvSpPr>
        <p:spPr bwMode="auto">
          <a:xfrm>
            <a:off x="9802815" y="3340100"/>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r>
              <a:rPr lang="en-US" sz="2400" baseline="30000"/>
              <a:t>2</a:t>
            </a:r>
            <a:r>
              <a:rPr lang="en-US" sz="2400"/>
              <a:t> nodes</a:t>
            </a:r>
          </a:p>
        </p:txBody>
      </p:sp>
      <p:sp>
        <p:nvSpPr>
          <p:cNvPr id="16" name="Text Box 40"/>
          <p:cNvSpPr txBox="1">
            <a:spLocks noChangeArrowheads="1"/>
          </p:cNvSpPr>
          <p:nvPr/>
        </p:nvSpPr>
        <p:spPr bwMode="auto">
          <a:xfrm>
            <a:off x="9817103" y="4965703"/>
            <a:ext cx="208653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m tiers</a:t>
            </a:r>
          </a:p>
        </p:txBody>
      </p:sp>
      <p:sp>
        <p:nvSpPr>
          <p:cNvPr id="31" name="Isosceles Triangle 30"/>
          <p:cNvSpPr/>
          <p:nvPr/>
        </p:nvSpPr>
        <p:spPr>
          <a:xfrm>
            <a:off x="7848600" y="2826781"/>
            <a:ext cx="6858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Isosceles Triangle 31"/>
          <p:cNvSpPr/>
          <p:nvPr/>
        </p:nvSpPr>
        <p:spPr>
          <a:xfrm>
            <a:off x="7507224" y="3048000"/>
            <a:ext cx="13716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Isosceles Triangle 32"/>
          <p:cNvSpPr/>
          <p:nvPr/>
        </p:nvSpPr>
        <p:spPr>
          <a:xfrm>
            <a:off x="6812280" y="3276600"/>
            <a:ext cx="27432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9" name="Group 18"/>
          <p:cNvGrpSpPr/>
          <p:nvPr/>
        </p:nvGrpSpPr>
        <p:grpSpPr>
          <a:xfrm>
            <a:off x="-2787651" y="2822575"/>
            <a:ext cx="21945600" cy="4724400"/>
            <a:chOff x="-4114800" y="2133600"/>
            <a:chExt cx="21945600" cy="4724400"/>
          </a:xfrm>
          <a:solidFill>
            <a:schemeClr val="bg1">
              <a:lumMod val="85000"/>
            </a:schemeClr>
          </a:solidFill>
        </p:grpSpPr>
        <p:grpSp>
          <p:nvGrpSpPr>
            <p:cNvPr id="20" name="Group 19"/>
            <p:cNvGrpSpPr/>
            <p:nvPr/>
          </p:nvGrpSpPr>
          <p:grpSpPr>
            <a:xfrm>
              <a:off x="-4114800" y="2133600"/>
              <a:ext cx="21945600" cy="1524000"/>
              <a:chOff x="-4114800" y="2133600"/>
              <a:chExt cx="21945600" cy="1524000"/>
            </a:xfrm>
            <a:grpFill/>
          </p:grpSpPr>
          <p:sp>
            <p:nvSpPr>
              <p:cNvPr id="25" name="Isosceles Triangle 24"/>
              <p:cNvSpPr/>
              <p:nvPr/>
            </p:nvSpPr>
            <p:spPr>
              <a:xfrm>
                <a:off x="6515100" y="2133600"/>
                <a:ext cx="685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6172200" y="2362200"/>
                <a:ext cx="1371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5486400" y="2590800"/>
                <a:ext cx="27432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a:off x="4114800" y="2819400"/>
                <a:ext cx="54864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a:off x="1371600" y="3048000"/>
                <a:ext cx="10972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a:off x="-4114800" y="3276600"/>
                <a:ext cx="21945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895600" y="3657600"/>
              <a:ext cx="19507200" cy="3200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547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254000" y="1219201"/>
            <a:ext cx="8083850" cy="4729164"/>
          </a:xfrm>
        </p:spPr>
        <p:txBody>
          <a:bodyPr/>
          <a:lstStyle/>
          <a:p>
            <a:r>
              <a:rPr lang="en-US" dirty="0"/>
              <a:t>Are these the properties for BFS or DFS?</a:t>
            </a:r>
          </a:p>
          <a:p>
            <a:endParaRPr lang="en-US" dirty="0"/>
          </a:p>
          <a:p>
            <a:pPr lvl="1"/>
            <a:r>
              <a:rPr lang="en-US" sz="2800" dirty="0"/>
              <a:t> Takes O(</a:t>
            </a:r>
            <a:r>
              <a:rPr lang="en-US" sz="2800" dirty="0" err="1"/>
              <a:t>b</a:t>
            </a:r>
            <a:r>
              <a:rPr lang="en-US" sz="2800" baseline="30000" dirty="0" err="1"/>
              <a:t>m</a:t>
            </a:r>
            <a:r>
              <a:rPr lang="en-US" sz="2800" dirty="0"/>
              <a:t>) time</a:t>
            </a:r>
          </a:p>
          <a:p>
            <a:pPr marL="0" lvl="1" indent="0">
              <a:buNone/>
            </a:pPr>
            <a:endParaRPr lang="en-US" sz="2800" dirty="0"/>
          </a:p>
          <a:p>
            <a:pPr lvl="1"/>
            <a:r>
              <a:rPr lang="en-US" sz="2800" dirty="0"/>
              <a:t> Uses O(</a:t>
            </a:r>
            <a:r>
              <a:rPr lang="en-US" sz="2800" dirty="0" err="1"/>
              <a:t>bm</a:t>
            </a:r>
            <a:r>
              <a:rPr lang="en-US" sz="2800" dirty="0"/>
              <a:t>) space on frontier</a:t>
            </a:r>
          </a:p>
          <a:p>
            <a:pPr lvl="1"/>
            <a:endParaRPr lang="en-US" sz="2800" dirty="0"/>
          </a:p>
          <a:p>
            <a:pPr lvl="1"/>
            <a:r>
              <a:rPr lang="en-US" sz="2800" dirty="0"/>
              <a:t> Complete with graph search</a:t>
            </a:r>
          </a:p>
          <a:p>
            <a:pPr lvl="1"/>
            <a:endParaRPr lang="en-US" sz="2800" dirty="0"/>
          </a:p>
          <a:p>
            <a:pPr lvl="1"/>
            <a:r>
              <a:rPr lang="en-US" sz="2800" dirty="0"/>
              <a:t> Not optimal unless all goals are in the same level (and the same step cost everywhere)</a:t>
            </a:r>
            <a:endParaRPr lang="en-US" dirty="0"/>
          </a:p>
        </p:txBody>
      </p:sp>
      <p:sp>
        <p:nvSpPr>
          <p:cNvPr id="23554" name="Rectangle 2"/>
          <p:cNvSpPr>
            <a:spLocks noGrp="1" noChangeArrowheads="1"/>
          </p:cNvSpPr>
          <p:nvPr>
            <p:ph type="title"/>
          </p:nvPr>
        </p:nvSpPr>
        <p:spPr/>
        <p:txBody>
          <a:bodyPr/>
          <a:lstStyle/>
          <a:p>
            <a:pPr eaLnBrk="1" hangingPunct="1"/>
            <a:r>
              <a:rPr lang="en-US" dirty="0">
                <a:solidFill>
                  <a:srgbClr val="C00000"/>
                </a:solidFill>
              </a:rPr>
              <a:t>Think about it…</a:t>
            </a:r>
          </a:p>
        </p:txBody>
      </p:sp>
      <p:grpSp>
        <p:nvGrpSpPr>
          <p:cNvPr id="2" name="Group 27"/>
          <p:cNvGrpSpPr>
            <a:grpSpLocks/>
          </p:cNvGrpSpPr>
          <p:nvPr/>
        </p:nvGrpSpPr>
        <p:grpSpPr bwMode="auto">
          <a:xfrm>
            <a:off x="6015397" y="909635"/>
            <a:ext cx="6323633" cy="2912765"/>
            <a:chOff x="1066905" y="2012950"/>
            <a:chExt cx="6323633"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268157" cy="461665"/>
            </a:xfrm>
            <a:prstGeom prst="rect">
              <a:avLst/>
            </a:prstGeom>
            <a:noFill/>
            <a:ln w="9525">
              <a:noFill/>
              <a:miter lim="800000"/>
              <a:headEnd/>
              <a:tailEnd/>
            </a:ln>
          </p:spPr>
          <p:txBody>
            <a:bodyPr wrap="square">
              <a:spAutoFit/>
            </a:bodyPr>
            <a:lstStyle/>
            <a:p>
              <a:pPr>
                <a:spcBef>
                  <a:spcPct val="50000"/>
                </a:spcBef>
              </a:pPr>
              <a:r>
                <a:rPr lang="en-US" sz="2400"/>
                <a:t>1 node</a:t>
              </a:r>
            </a:p>
          </p:txBody>
        </p:sp>
        <p:sp>
          <p:nvSpPr>
            <p:cNvPr id="23593" name="Text Box 38"/>
            <p:cNvSpPr txBox="1">
              <a:spLocks noChangeArrowheads="1"/>
            </p:cNvSpPr>
            <p:nvPr/>
          </p:nvSpPr>
          <p:spPr bwMode="auto">
            <a:xfrm>
              <a:off x="5721350" y="2427287"/>
              <a:ext cx="1268158"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50" y="2838450"/>
              <a:ext cx="1268158"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654900" cy="461665"/>
            </a:xfrm>
            <a:prstGeom prst="rect">
              <a:avLst/>
            </a:prstGeom>
            <a:noFill/>
            <a:ln w="9525">
              <a:noFill/>
              <a:miter lim="800000"/>
              <a:headEnd/>
              <a:tailEnd/>
            </a:ln>
          </p:spPr>
          <p:txBody>
            <a:bodyPr wrap="square">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66905" y="3187848"/>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3" name="Oval 41"/>
          <p:cNvSpPr>
            <a:spLocks noChangeArrowheads="1"/>
          </p:cNvSpPr>
          <p:nvPr/>
        </p:nvSpPr>
        <p:spPr bwMode="auto">
          <a:xfrm>
            <a:off x="9679243" y="2586037"/>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7230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3485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3554" name="Rectangle 2"/>
          <p:cNvSpPr>
            <a:spLocks noGrp="1" noChangeArrowheads="1"/>
          </p:cNvSpPr>
          <p:nvPr>
            <p:ph type="title"/>
          </p:nvPr>
        </p:nvSpPr>
        <p:spPr/>
        <p:txBody>
          <a:bodyPr/>
          <a:lstStyle/>
          <a:p>
            <a:pPr eaLnBrk="1" hangingPunct="1"/>
            <a:r>
              <a:rPr lang="en-US" dirty="0"/>
              <a:t>Depth-First Search (DFS) Properties</a:t>
            </a:r>
          </a:p>
        </p:txBody>
      </p:sp>
      <p:grpSp>
        <p:nvGrpSpPr>
          <p:cNvPr id="2" name="Group 27"/>
          <p:cNvGrpSpPr>
            <a:grpSpLocks/>
          </p:cNvGrpSpPr>
          <p:nvPr/>
        </p:nvGrpSpPr>
        <p:grpSpPr bwMode="auto">
          <a:xfrm>
            <a:off x="5782469" y="1752601"/>
            <a:ext cx="6104731" cy="2912765"/>
            <a:chOff x="1091407" y="2012950"/>
            <a:chExt cx="6104731"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119187" cy="461665"/>
            </a:xfrm>
            <a:prstGeom prst="rect">
              <a:avLst/>
            </a:prstGeom>
            <a:noFill/>
            <a:ln w="9525">
              <a:noFill/>
              <a:miter lim="800000"/>
              <a:headEnd/>
              <a:tailEnd/>
            </a:ln>
          </p:spPr>
          <p:txBody>
            <a:bodyPr>
              <a:spAutoFit/>
            </a:bodyPr>
            <a:lstStyle/>
            <a:p>
              <a:pPr>
                <a:spcBef>
                  <a:spcPct val="50000"/>
                </a:spcBef>
              </a:pPr>
              <a:r>
                <a:rPr lang="en-US" sz="2400"/>
                <a:t>1 node</a:t>
              </a:r>
            </a:p>
          </p:txBody>
        </p:sp>
        <p:sp>
          <p:nvSpPr>
            <p:cNvPr id="23593" name="Text Box 38"/>
            <p:cNvSpPr txBox="1">
              <a:spLocks noChangeArrowheads="1"/>
            </p:cNvSpPr>
            <p:nvPr/>
          </p:nvSpPr>
          <p:spPr bwMode="auto">
            <a:xfrm>
              <a:off x="5721349" y="2427287"/>
              <a:ext cx="1460499"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49" y="2838450"/>
              <a:ext cx="1460499"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460500" cy="461665"/>
            </a:xfrm>
            <a:prstGeom prst="rect">
              <a:avLst/>
            </a:prstGeom>
            <a:noFill/>
            <a:ln w="9525">
              <a:noFill/>
              <a:miter lim="800000"/>
              <a:headEnd/>
              <a:tailEnd/>
            </a:ln>
          </p:spPr>
          <p:txBody>
            <a:bodyPr>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91407" y="3162823"/>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0" name="Content Placeholder 29"/>
          <p:cNvSpPr>
            <a:spLocks noGrp="1"/>
          </p:cNvSpPr>
          <p:nvPr>
            <p:ph idx="1"/>
          </p:nvPr>
        </p:nvSpPr>
        <p:spPr>
          <a:xfrm>
            <a:off x="254000" y="1219201"/>
            <a:ext cx="5461000" cy="4729164"/>
          </a:xfrm>
        </p:spPr>
        <p:txBody>
          <a:bodyPr/>
          <a:lstStyle/>
          <a:p>
            <a:r>
              <a:rPr lang="en-US" sz="2400" dirty="0"/>
              <a:t>What nodes does DFS expand?</a:t>
            </a:r>
          </a:p>
          <a:p>
            <a:pPr lvl="1"/>
            <a:r>
              <a:rPr lang="en-US" sz="2000" dirty="0"/>
              <a:t>Some left prefix of the tree.</a:t>
            </a:r>
          </a:p>
          <a:p>
            <a:pPr lvl="1"/>
            <a:r>
              <a:rPr lang="en-US" sz="2000" dirty="0"/>
              <a:t>Could process the whole tree!</a:t>
            </a:r>
          </a:p>
          <a:p>
            <a:pPr lvl="1"/>
            <a:r>
              <a:rPr lang="en-US" sz="2000" dirty="0"/>
              <a:t>If m is finite, takes time O(</a:t>
            </a:r>
            <a:r>
              <a:rPr lang="en-US" sz="2000" dirty="0" err="1"/>
              <a:t>b</a:t>
            </a:r>
            <a:r>
              <a:rPr lang="en-US" sz="2000" baseline="30000" dirty="0" err="1"/>
              <a:t>m</a:t>
            </a:r>
            <a:r>
              <a:rPr lang="en-US" sz="2000" dirty="0"/>
              <a:t>)</a:t>
            </a:r>
          </a:p>
          <a:p>
            <a:pPr lvl="3"/>
            <a:endParaRPr lang="en-US" sz="1200" dirty="0"/>
          </a:p>
          <a:p>
            <a:r>
              <a:rPr lang="en-US" sz="2400" dirty="0"/>
              <a:t>How much space does the frontier take?</a:t>
            </a:r>
          </a:p>
          <a:p>
            <a:pPr lvl="1"/>
            <a:r>
              <a:rPr lang="en-US" sz="2000" dirty="0"/>
              <a:t>Only has siblings on path to root, so O(</a:t>
            </a:r>
            <a:r>
              <a:rPr lang="en-US" sz="2000" dirty="0" err="1"/>
              <a:t>bm</a:t>
            </a:r>
            <a:r>
              <a:rPr lang="en-US" sz="2000" dirty="0"/>
              <a:t>)</a:t>
            </a:r>
          </a:p>
          <a:p>
            <a:pPr lvl="3"/>
            <a:endParaRPr lang="en-US" sz="1200" dirty="0"/>
          </a:p>
          <a:p>
            <a:r>
              <a:rPr lang="en-US" sz="2400" dirty="0"/>
              <a:t>Is it complete? (always find a solution)</a:t>
            </a:r>
          </a:p>
          <a:p>
            <a:pPr lvl="1"/>
            <a:r>
              <a:rPr lang="en-US" sz="2000" dirty="0"/>
              <a:t>m could be infinite, so only if we prevent cycles (graph search)</a:t>
            </a:r>
          </a:p>
          <a:p>
            <a:pPr lvl="3"/>
            <a:endParaRPr lang="en-US" sz="1200" dirty="0"/>
          </a:p>
          <a:p>
            <a:r>
              <a:rPr lang="en-US" sz="2400" dirty="0"/>
              <a:t>Is it optimal? (solution is “best”)</a:t>
            </a:r>
          </a:p>
          <a:p>
            <a:pPr lvl="1"/>
            <a:r>
              <a:rPr lang="en-US" sz="2000" dirty="0"/>
              <a:t>No, it finds the “leftmost” solution, regardless of depth or cost</a:t>
            </a:r>
          </a:p>
          <a:p>
            <a:pPr lvl="1"/>
            <a:endParaRPr lang="en-US" sz="2000" dirty="0"/>
          </a:p>
        </p:txBody>
      </p:sp>
      <p:sp>
        <p:nvSpPr>
          <p:cNvPr id="31" name="Freeform 47"/>
          <p:cNvSpPr>
            <a:spLocks/>
          </p:cNvSpPr>
          <p:nvPr/>
        </p:nvSpPr>
        <p:spPr bwMode="auto">
          <a:xfrm>
            <a:off x="73898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2" name="Freeform 47"/>
          <p:cNvSpPr>
            <a:spLocks/>
          </p:cNvSpPr>
          <p:nvPr/>
        </p:nvSpPr>
        <p:spPr bwMode="auto">
          <a:xfrm>
            <a:off x="7389841" y="2057409"/>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3" name="Oval 41"/>
          <p:cNvSpPr>
            <a:spLocks noChangeArrowheads="1"/>
          </p:cNvSpPr>
          <p:nvPr/>
        </p:nvSpPr>
        <p:spPr bwMode="auto">
          <a:xfrm>
            <a:off x="9421813" y="3429003"/>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32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4"/>
          <p:cNvSpPr>
            <a:spLocks/>
          </p:cNvSpPr>
          <p:nvPr/>
        </p:nvSpPr>
        <p:spPr bwMode="auto">
          <a:xfrm>
            <a:off x="8526461" y="2038351"/>
            <a:ext cx="541339"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802818" name="Freeform 2"/>
          <p:cNvSpPr>
            <a:spLocks/>
          </p:cNvSpPr>
          <p:nvPr/>
        </p:nvSpPr>
        <p:spPr bwMode="auto">
          <a:xfrm>
            <a:off x="7939088" y="2020896"/>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5" name="Freeform 4"/>
          <p:cNvSpPr>
            <a:spLocks/>
          </p:cNvSpPr>
          <p:nvPr/>
        </p:nvSpPr>
        <p:spPr bwMode="auto">
          <a:xfrm>
            <a:off x="8077200" y="2038349"/>
            <a:ext cx="1447800"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7" name="Freeform 4"/>
          <p:cNvSpPr>
            <a:spLocks/>
          </p:cNvSpPr>
          <p:nvPr/>
        </p:nvSpPr>
        <p:spPr bwMode="auto">
          <a:xfrm>
            <a:off x="8305809" y="2038349"/>
            <a:ext cx="990599" cy="781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4579" name="Rectangle 3"/>
          <p:cNvSpPr>
            <a:spLocks noGrp="1" noChangeArrowheads="1"/>
          </p:cNvSpPr>
          <p:nvPr>
            <p:ph type="title"/>
          </p:nvPr>
        </p:nvSpPr>
        <p:spPr/>
        <p:txBody>
          <a:bodyPr/>
          <a:lstStyle/>
          <a:p>
            <a:pPr eaLnBrk="1" hangingPunct="1"/>
            <a:r>
              <a:rPr lang="en-US" dirty="0"/>
              <a:t>Breadth-First Search (BFS) Properties</a:t>
            </a:r>
          </a:p>
        </p:txBody>
      </p:sp>
      <p:sp>
        <p:nvSpPr>
          <p:cNvPr id="38" name="Content Placeholder 37"/>
          <p:cNvSpPr>
            <a:spLocks noGrp="1"/>
          </p:cNvSpPr>
          <p:nvPr>
            <p:ph idx="1"/>
          </p:nvPr>
        </p:nvSpPr>
        <p:spPr>
          <a:xfrm>
            <a:off x="406400" y="1397003"/>
            <a:ext cx="5689600" cy="4729164"/>
          </a:xfrm>
        </p:spPr>
        <p:txBody>
          <a:bodyPr/>
          <a:lstStyle/>
          <a:p>
            <a:r>
              <a:rPr lang="en-US" sz="2400" dirty="0"/>
              <a:t>What nodes does BFS expand?</a:t>
            </a:r>
          </a:p>
          <a:p>
            <a:pPr lvl="1"/>
            <a:r>
              <a:rPr lang="en-US" sz="2000" dirty="0"/>
              <a:t>Processes all nodes above shallowest solution</a:t>
            </a:r>
          </a:p>
          <a:p>
            <a:pPr lvl="1"/>
            <a:r>
              <a:rPr lang="en-US" sz="2000" dirty="0"/>
              <a:t>Let depth of shallowest solution be s</a:t>
            </a:r>
          </a:p>
          <a:p>
            <a:pPr lvl="1"/>
            <a:r>
              <a:rPr lang="en-US" sz="2000" dirty="0"/>
              <a:t>Search takes time O(</a:t>
            </a:r>
            <a:r>
              <a:rPr lang="en-US" sz="2000" dirty="0" err="1"/>
              <a:t>b</a:t>
            </a:r>
            <a:r>
              <a:rPr lang="en-US" sz="2000" baseline="30000" dirty="0" err="1"/>
              <a:t>s</a:t>
            </a:r>
            <a:r>
              <a:rPr lang="en-US" sz="2000" dirty="0"/>
              <a:t>)</a:t>
            </a:r>
          </a:p>
          <a:p>
            <a:pPr lvl="3"/>
            <a:endParaRPr lang="en-US" sz="1200" dirty="0"/>
          </a:p>
          <a:p>
            <a:r>
              <a:rPr lang="en-US" sz="2400" dirty="0"/>
              <a:t>How much space does the frontier take?</a:t>
            </a:r>
          </a:p>
          <a:p>
            <a:pPr lvl="1"/>
            <a:r>
              <a:rPr lang="en-US" sz="2000" dirty="0"/>
              <a:t>Has roughly the last tier, so O(</a:t>
            </a:r>
            <a:r>
              <a:rPr lang="en-US" sz="2000" dirty="0" err="1"/>
              <a:t>b</a:t>
            </a:r>
            <a:r>
              <a:rPr lang="en-US" sz="2000" baseline="30000" dirty="0" err="1"/>
              <a:t>s</a:t>
            </a:r>
            <a:r>
              <a:rPr lang="en-US" sz="2000" dirty="0"/>
              <a:t>)</a:t>
            </a:r>
          </a:p>
          <a:p>
            <a:pPr lvl="3"/>
            <a:endParaRPr lang="en-US" sz="1200" dirty="0"/>
          </a:p>
          <a:p>
            <a:r>
              <a:rPr lang="en-US" sz="2400" dirty="0"/>
              <a:t>Is it complete?</a:t>
            </a:r>
          </a:p>
          <a:p>
            <a:pPr lvl="1"/>
            <a:r>
              <a:rPr lang="en-US" sz="2000" dirty="0"/>
              <a:t>s must be finite if a solution exists, so yes!</a:t>
            </a:r>
          </a:p>
          <a:p>
            <a:pPr lvl="2"/>
            <a:endParaRPr lang="en-US" sz="800" dirty="0"/>
          </a:p>
          <a:p>
            <a:r>
              <a:rPr lang="en-US" sz="2400" dirty="0"/>
              <a:t>Is it optimal?</a:t>
            </a:r>
          </a:p>
          <a:p>
            <a:pPr lvl="1"/>
            <a:r>
              <a:rPr lang="en-US" sz="2000" dirty="0"/>
              <a:t>Only if costs are all the same (more on costs later)</a:t>
            </a:r>
          </a:p>
          <a:p>
            <a:endParaRPr lang="en-US" dirty="0"/>
          </a:p>
        </p:txBody>
      </p:sp>
      <p:sp>
        <p:nvSpPr>
          <p:cNvPr id="24614" name="Freeform 38"/>
          <p:cNvSpPr>
            <a:spLocks/>
          </p:cNvSpPr>
          <p:nvPr/>
        </p:nvSpPr>
        <p:spPr bwMode="auto">
          <a:xfrm>
            <a:off x="7346959"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400"/>
          </a:p>
        </p:txBody>
      </p:sp>
      <p:sp>
        <p:nvSpPr>
          <p:cNvPr id="24615" name="Oval 39"/>
          <p:cNvSpPr>
            <a:spLocks noChangeArrowheads="1"/>
          </p:cNvSpPr>
          <p:nvPr/>
        </p:nvSpPr>
        <p:spPr bwMode="auto">
          <a:xfrm>
            <a:off x="8701091" y="1931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6" name="Oval 40"/>
          <p:cNvSpPr>
            <a:spLocks noChangeArrowheads="1"/>
          </p:cNvSpPr>
          <p:nvPr/>
        </p:nvSpPr>
        <p:spPr bwMode="auto">
          <a:xfrm>
            <a:off x="8469315" y="235743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7" name="Oval 41"/>
          <p:cNvSpPr>
            <a:spLocks noChangeArrowheads="1"/>
          </p:cNvSpPr>
          <p:nvPr/>
        </p:nvSpPr>
        <p:spPr bwMode="auto">
          <a:xfrm>
            <a:off x="8945563" y="2347911"/>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8" name="Text Box 42"/>
          <p:cNvSpPr txBox="1">
            <a:spLocks noChangeArrowheads="1"/>
          </p:cNvSpPr>
          <p:nvPr/>
        </p:nvSpPr>
        <p:spPr bwMode="auto">
          <a:xfrm>
            <a:off x="8599497" y="2208215"/>
            <a:ext cx="274639"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a:t>
            </a:r>
          </a:p>
        </p:txBody>
      </p:sp>
      <p:sp>
        <p:nvSpPr>
          <p:cNvPr id="24619" name="Freeform 43"/>
          <p:cNvSpPr>
            <a:spLocks/>
          </p:cNvSpPr>
          <p:nvPr/>
        </p:nvSpPr>
        <p:spPr bwMode="auto">
          <a:xfrm>
            <a:off x="8582027"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400"/>
          </a:p>
        </p:txBody>
      </p:sp>
      <p:sp>
        <p:nvSpPr>
          <p:cNvPr id="24620" name="Text Box 44"/>
          <p:cNvSpPr txBox="1">
            <a:spLocks noChangeArrowheads="1"/>
          </p:cNvSpPr>
          <p:nvPr/>
        </p:nvSpPr>
        <p:spPr bwMode="auto">
          <a:xfrm>
            <a:off x="8983665" y="1960563"/>
            <a:ext cx="298451"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p>
        </p:txBody>
      </p:sp>
      <p:sp>
        <p:nvSpPr>
          <p:cNvPr id="24621" name="Text Box 45"/>
          <p:cNvSpPr txBox="1">
            <a:spLocks noChangeArrowheads="1"/>
          </p:cNvSpPr>
          <p:nvPr/>
        </p:nvSpPr>
        <p:spPr bwMode="auto">
          <a:xfrm>
            <a:off x="10410829" y="1812927"/>
            <a:ext cx="1119187"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1 node</a:t>
            </a:r>
          </a:p>
        </p:txBody>
      </p:sp>
      <p:sp>
        <p:nvSpPr>
          <p:cNvPr id="24622" name="Text Box 46"/>
          <p:cNvSpPr txBox="1">
            <a:spLocks noChangeArrowheads="1"/>
          </p:cNvSpPr>
          <p:nvPr/>
        </p:nvSpPr>
        <p:spPr bwMode="auto">
          <a:xfrm>
            <a:off x="10412414" y="2243139"/>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 nodes</a:t>
            </a:r>
          </a:p>
        </p:txBody>
      </p:sp>
      <p:sp>
        <p:nvSpPr>
          <p:cNvPr id="24623" name="Text Box 47"/>
          <p:cNvSpPr txBox="1">
            <a:spLocks noChangeArrowheads="1"/>
          </p:cNvSpPr>
          <p:nvPr/>
        </p:nvSpPr>
        <p:spPr bwMode="auto">
          <a:xfrm>
            <a:off x="10412414" y="2654301"/>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a:t>
            </a:r>
            <a:r>
              <a:rPr lang="en-US" sz="2400" baseline="30000" dirty="0"/>
              <a:t>2</a:t>
            </a:r>
            <a:r>
              <a:rPr lang="en-US" sz="2400" dirty="0"/>
              <a:t> nodes</a:t>
            </a:r>
          </a:p>
        </p:txBody>
      </p:sp>
      <p:sp>
        <p:nvSpPr>
          <p:cNvPr id="24624" name="Text Box 48"/>
          <p:cNvSpPr txBox="1">
            <a:spLocks noChangeArrowheads="1"/>
          </p:cNvSpPr>
          <p:nvPr/>
        </p:nvSpPr>
        <p:spPr bwMode="auto">
          <a:xfrm>
            <a:off x="10426703" y="4203699"/>
            <a:ext cx="1460500"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r>
              <a:rPr lang="en-US" sz="2400" baseline="30000"/>
              <a:t>m</a:t>
            </a:r>
            <a:r>
              <a:rPr lang="en-US" sz="2400"/>
              <a:t> nodes</a:t>
            </a:r>
          </a:p>
        </p:txBody>
      </p:sp>
      <p:sp>
        <p:nvSpPr>
          <p:cNvPr id="24625" name="Oval 49"/>
          <p:cNvSpPr>
            <a:spLocks noChangeArrowheads="1"/>
          </p:cNvSpPr>
          <p:nvPr/>
        </p:nvSpPr>
        <p:spPr bwMode="auto">
          <a:xfrm>
            <a:off x="8140701" y="4473577"/>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26" name="Oval 50"/>
          <p:cNvSpPr>
            <a:spLocks noChangeArrowheads="1"/>
          </p:cNvSpPr>
          <p:nvPr/>
        </p:nvSpPr>
        <p:spPr bwMode="auto">
          <a:xfrm>
            <a:off x="9193215" y="3397249"/>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27" name="Oval 51"/>
          <p:cNvSpPr>
            <a:spLocks noChangeArrowheads="1"/>
          </p:cNvSpPr>
          <p:nvPr/>
        </p:nvSpPr>
        <p:spPr bwMode="auto">
          <a:xfrm>
            <a:off x="8713787" y="395287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31" name="AutoShape 55"/>
          <p:cNvSpPr>
            <a:spLocks/>
          </p:cNvSpPr>
          <p:nvPr/>
        </p:nvSpPr>
        <p:spPr bwMode="auto">
          <a:xfrm>
            <a:off x="6915149" y="1752608"/>
            <a:ext cx="265112" cy="1684337"/>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400"/>
          </a:p>
        </p:txBody>
      </p:sp>
      <p:sp>
        <p:nvSpPr>
          <p:cNvPr id="24632" name="Text Box 56"/>
          <p:cNvSpPr txBox="1">
            <a:spLocks noChangeArrowheads="1"/>
          </p:cNvSpPr>
          <p:nvPr/>
        </p:nvSpPr>
        <p:spPr bwMode="auto">
          <a:xfrm>
            <a:off x="5905504" y="2392362"/>
            <a:ext cx="1265237" cy="461661"/>
          </a:xfrm>
          <a:prstGeom prst="rect">
            <a:avLst/>
          </a:prstGeom>
          <a:noFill/>
          <a:ln w="9525">
            <a:noFill/>
            <a:miter lim="800000"/>
            <a:headEnd/>
            <a:tailEnd/>
          </a:ln>
        </p:spPr>
        <p:txBody>
          <a:bodyPr lIns="91424" tIns="45718" rIns="91424" bIns="45718">
            <a:spAutoFit/>
          </a:bodyPr>
          <a:lstStyle/>
          <a:p>
            <a:pPr>
              <a:spcBef>
                <a:spcPct val="50000"/>
              </a:spcBef>
            </a:pPr>
            <a:r>
              <a:rPr lang="en-US" sz="2400" dirty="0"/>
              <a:t>s tiers</a:t>
            </a:r>
          </a:p>
        </p:txBody>
      </p:sp>
      <p:sp>
        <p:nvSpPr>
          <p:cNvPr id="24637" name="Text Box 61"/>
          <p:cNvSpPr txBox="1">
            <a:spLocks noChangeArrowheads="1"/>
          </p:cNvSpPr>
          <p:nvPr/>
        </p:nvSpPr>
        <p:spPr bwMode="auto">
          <a:xfrm>
            <a:off x="10401302" y="3222098"/>
            <a:ext cx="1791957"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err="1"/>
              <a:t>b</a:t>
            </a:r>
            <a:r>
              <a:rPr lang="en-US" sz="2400" baseline="30000" dirty="0" err="1"/>
              <a:t>s</a:t>
            </a:r>
            <a:r>
              <a:rPr lang="en-US" sz="2400" dirty="0"/>
              <a:t> nodes</a:t>
            </a:r>
          </a:p>
        </p:txBody>
      </p:sp>
    </p:spTree>
    <p:extLst>
      <p:ext uri="{BB962C8B-B14F-4D97-AF65-F5344CB8AC3E}">
        <p14:creationId xmlns:p14="http://schemas.microsoft.com/office/powerpoint/2010/main" val="40823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28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6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02818" grpId="0" animBg="1"/>
      <p:bldP spid="35" grpId="0" animBg="1"/>
      <p:bldP spid="35" grpId="1" animBg="1"/>
      <p:bldP spid="37" grpId="0" animBg="1"/>
      <p:bldP spid="37" grpId="1" animBg="1"/>
      <p:bldP spid="24631" grpId="0" animBg="1"/>
      <p:bldP spid="24632" grpId="0"/>
      <p:bldP spid="246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Freeform 2"/>
          <p:cNvSpPr>
            <a:spLocks/>
          </p:cNvSpPr>
          <p:nvPr/>
        </p:nvSpPr>
        <p:spPr bwMode="auto">
          <a:xfrm>
            <a:off x="9250359" y="2112965"/>
            <a:ext cx="965200" cy="82867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1" name="Freeform 3"/>
          <p:cNvSpPr>
            <a:spLocks/>
          </p:cNvSpPr>
          <p:nvPr/>
        </p:nvSpPr>
        <p:spPr bwMode="auto">
          <a:xfrm>
            <a:off x="8866184" y="2112973"/>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2" name="Freeform 4"/>
          <p:cNvSpPr>
            <a:spLocks/>
          </p:cNvSpPr>
          <p:nvPr/>
        </p:nvSpPr>
        <p:spPr bwMode="auto">
          <a:xfrm>
            <a:off x="9070983" y="2119313"/>
            <a:ext cx="1323975"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26629" name="Rectangle 5"/>
          <p:cNvSpPr>
            <a:spLocks noGrp="1" noChangeArrowheads="1"/>
          </p:cNvSpPr>
          <p:nvPr>
            <p:ph type="title"/>
          </p:nvPr>
        </p:nvSpPr>
        <p:spPr/>
        <p:txBody>
          <a:bodyPr/>
          <a:lstStyle/>
          <a:p>
            <a:pPr eaLnBrk="1" hangingPunct="1"/>
            <a:r>
              <a:rPr lang="en-US"/>
              <a:t>Iterative Deepening</a:t>
            </a:r>
          </a:p>
        </p:txBody>
      </p:sp>
      <p:sp>
        <p:nvSpPr>
          <p:cNvPr id="26679" name="Freeform 55"/>
          <p:cNvSpPr>
            <a:spLocks/>
          </p:cNvSpPr>
          <p:nvPr/>
        </p:nvSpPr>
        <p:spPr bwMode="auto">
          <a:xfrm>
            <a:off x="8274057" y="2093912"/>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a:p>
        </p:txBody>
      </p:sp>
      <p:sp>
        <p:nvSpPr>
          <p:cNvPr id="26680" name="Oval 56"/>
          <p:cNvSpPr>
            <a:spLocks noChangeArrowheads="1"/>
          </p:cNvSpPr>
          <p:nvPr/>
        </p:nvSpPr>
        <p:spPr bwMode="auto">
          <a:xfrm>
            <a:off x="9628187" y="2024063"/>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1" name="Oval 57"/>
          <p:cNvSpPr>
            <a:spLocks noChangeArrowheads="1"/>
          </p:cNvSpPr>
          <p:nvPr/>
        </p:nvSpPr>
        <p:spPr bwMode="auto">
          <a:xfrm>
            <a:off x="9396411" y="244951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2" name="Oval 58"/>
          <p:cNvSpPr>
            <a:spLocks noChangeArrowheads="1"/>
          </p:cNvSpPr>
          <p:nvPr/>
        </p:nvSpPr>
        <p:spPr bwMode="auto">
          <a:xfrm>
            <a:off x="9872659" y="2439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3" name="Text Box 59"/>
          <p:cNvSpPr txBox="1">
            <a:spLocks noChangeArrowheads="1"/>
          </p:cNvSpPr>
          <p:nvPr/>
        </p:nvSpPr>
        <p:spPr bwMode="auto">
          <a:xfrm>
            <a:off x="9526594" y="2300291"/>
            <a:ext cx="274639" cy="369328"/>
          </a:xfrm>
          <a:prstGeom prst="rect">
            <a:avLst/>
          </a:prstGeom>
          <a:noFill/>
          <a:ln w="9525">
            <a:noFill/>
            <a:miter lim="800000"/>
            <a:headEnd/>
            <a:tailEnd/>
          </a:ln>
        </p:spPr>
        <p:txBody>
          <a:bodyPr lIns="91424" tIns="45718" rIns="91424" bIns="45718">
            <a:spAutoFit/>
          </a:bodyPr>
          <a:lstStyle/>
          <a:p>
            <a:pPr>
              <a:spcBef>
                <a:spcPct val="50000"/>
              </a:spcBef>
            </a:pPr>
            <a:r>
              <a:rPr lang="en-US"/>
              <a:t>…</a:t>
            </a:r>
          </a:p>
        </p:txBody>
      </p:sp>
      <p:sp>
        <p:nvSpPr>
          <p:cNvPr id="26684" name="Freeform 60"/>
          <p:cNvSpPr>
            <a:spLocks/>
          </p:cNvSpPr>
          <p:nvPr/>
        </p:nvSpPr>
        <p:spPr bwMode="auto">
          <a:xfrm>
            <a:off x="9509123" y="22542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a:p>
        </p:txBody>
      </p:sp>
      <p:sp>
        <p:nvSpPr>
          <p:cNvPr id="26685" name="Text Box 61"/>
          <p:cNvSpPr txBox="1">
            <a:spLocks noChangeArrowheads="1"/>
          </p:cNvSpPr>
          <p:nvPr/>
        </p:nvSpPr>
        <p:spPr bwMode="auto">
          <a:xfrm>
            <a:off x="9910761" y="2052639"/>
            <a:ext cx="298451" cy="369328"/>
          </a:xfrm>
          <a:prstGeom prst="rect">
            <a:avLst/>
          </a:prstGeom>
          <a:noFill/>
          <a:ln w="9525">
            <a:noFill/>
            <a:miter lim="800000"/>
            <a:headEnd/>
            <a:tailEnd/>
          </a:ln>
        </p:spPr>
        <p:txBody>
          <a:bodyPr lIns="91424" tIns="45718" rIns="91424" bIns="45718">
            <a:spAutoFit/>
          </a:bodyPr>
          <a:lstStyle/>
          <a:p>
            <a:pPr>
              <a:spcBef>
                <a:spcPct val="50000"/>
              </a:spcBef>
            </a:pPr>
            <a:r>
              <a:rPr lang="en-US"/>
              <a:t>b</a:t>
            </a:r>
          </a:p>
        </p:txBody>
      </p:sp>
      <p:sp>
        <p:nvSpPr>
          <p:cNvPr id="26686" name="Oval 62"/>
          <p:cNvSpPr>
            <a:spLocks noChangeArrowheads="1"/>
          </p:cNvSpPr>
          <p:nvPr/>
        </p:nvSpPr>
        <p:spPr bwMode="auto">
          <a:xfrm>
            <a:off x="10120311" y="34893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a:p>
        </p:txBody>
      </p:sp>
      <p:sp>
        <p:nvSpPr>
          <p:cNvPr id="821312" name="Freeform 64"/>
          <p:cNvSpPr>
            <a:spLocks/>
          </p:cNvSpPr>
          <p:nvPr/>
        </p:nvSpPr>
        <p:spPr bwMode="auto">
          <a:xfrm>
            <a:off x="9472619" y="2119315"/>
            <a:ext cx="511175"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30" name="Content Placeholder 29"/>
          <p:cNvSpPr>
            <a:spLocks noGrp="1"/>
          </p:cNvSpPr>
          <p:nvPr>
            <p:ph idx="1"/>
          </p:nvPr>
        </p:nvSpPr>
        <p:spPr>
          <a:xfrm>
            <a:off x="406400" y="1397003"/>
            <a:ext cx="6908800" cy="4729164"/>
          </a:xfrm>
        </p:spPr>
        <p:txBody>
          <a:bodyPr/>
          <a:lstStyle/>
          <a:p>
            <a:r>
              <a:rPr lang="en-US" sz="2800" dirty="0"/>
              <a:t>Idea: get DFS’s space advantage with BFS’s time / shallow-solution advantages</a:t>
            </a:r>
          </a:p>
          <a:p>
            <a:pPr lvl="1"/>
            <a:r>
              <a:rPr lang="en-US" sz="2400" dirty="0"/>
              <a:t>Run a DFS with depth limit 1.  If no solution…</a:t>
            </a:r>
          </a:p>
          <a:p>
            <a:pPr lvl="1"/>
            <a:r>
              <a:rPr lang="en-US" sz="2400" dirty="0"/>
              <a:t>Run a DFS with depth limit 2.  If no solution…</a:t>
            </a:r>
          </a:p>
          <a:p>
            <a:pPr lvl="1"/>
            <a:r>
              <a:rPr lang="en-US" sz="2400" dirty="0"/>
              <a:t>Run a DFS with depth limit 3.  …..</a:t>
            </a:r>
          </a:p>
          <a:p>
            <a:pPr lvl="1"/>
            <a:endParaRPr lang="en-US" sz="2400" dirty="0"/>
          </a:p>
          <a:p>
            <a:r>
              <a:rPr lang="en-US" sz="2800" dirty="0"/>
              <a:t>Isn’t that wastefully redundant?</a:t>
            </a:r>
          </a:p>
          <a:p>
            <a:pPr lvl="1"/>
            <a:r>
              <a:rPr lang="en-US" sz="2400" dirty="0"/>
              <a:t>Generally most work happens in the lowest level searched, so not so bad!</a:t>
            </a:r>
          </a:p>
        </p:txBody>
      </p:sp>
    </p:spTree>
    <p:extLst>
      <p:ext uri="{BB962C8B-B14F-4D97-AF65-F5344CB8AC3E}">
        <p14:creationId xmlns:p14="http://schemas.microsoft.com/office/powerpoint/2010/main" val="403753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nimBg="1"/>
      <p:bldP spid="821251" grpId="0" animBg="1"/>
      <p:bldP spid="821252" grpId="0" animBg="1"/>
      <p:bldP spid="8213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Iterative Deepening</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dirty="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892822"/>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 to a max depth, iteratively increase the depth</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extLst>
      <p:ext uri="{BB962C8B-B14F-4D97-AF65-F5344CB8AC3E}">
        <p14:creationId xmlns:p14="http://schemas.microsoft.com/office/powerpoint/2010/main" val="312852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Cost Search</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520" y="548640"/>
            <a:ext cx="7802880" cy="5852160"/>
          </a:xfrm>
          <a:prstGeom prst="rect">
            <a:avLst/>
          </a:prstGeom>
          <a:noFill/>
        </p:spPr>
      </p:pic>
    </p:spTree>
    <p:extLst>
      <p:ext uri="{BB962C8B-B14F-4D97-AF65-F5344CB8AC3E}">
        <p14:creationId xmlns:p14="http://schemas.microsoft.com/office/powerpoint/2010/main" val="70816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DD9D8-326B-4CF6-A3DE-D226A68EFD92}"/>
              </a:ext>
            </a:extLst>
          </p:cNvPr>
          <p:cNvSpPr txBox="1"/>
          <p:nvPr/>
        </p:nvSpPr>
        <p:spPr>
          <a:xfrm>
            <a:off x="225739" y="-1696"/>
            <a:ext cx="11351907" cy="6010233"/>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GRAPH_SEARCH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specific work list (stack, queue, priority queue)</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br>
              <a:rPr lang="en-US" sz="2300"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endParaRPr lang="en-US" sz="2300" dirty="0">
              <a:solidFill>
                <a:srgbClr val="0000FF"/>
              </a:solidFill>
            </a:endParaRP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p:txBody>
      </p:sp>
    </p:spTree>
    <p:extLst>
      <p:ext uri="{BB962C8B-B14F-4D97-AF65-F5344CB8AC3E}">
        <p14:creationId xmlns:p14="http://schemas.microsoft.com/office/powerpoint/2010/main" val="18314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r>
              <a:rPr lang="en-US" dirty="0"/>
              <a:t>This course is about:</a:t>
            </a:r>
            <a:endParaRPr lang="en-US" dirty="0">
              <a:solidFill>
                <a:srgbClr val="333399"/>
              </a:solidFill>
              <a:cs typeface="Arial" charset="0"/>
            </a:endParaRPr>
          </a:p>
          <a:p>
            <a:pPr marL="839746" lvl="1" indent="-342882">
              <a:lnSpc>
                <a:spcPct val="80000"/>
              </a:lnSpc>
              <a:spcBef>
                <a:spcPts val="739"/>
              </a:spcBef>
              <a:buSzPct val="100000"/>
            </a:pPr>
            <a:r>
              <a:rPr lang="en-US" sz="2800" dirty="0">
                <a:cs typeface="Arial" charset="0"/>
              </a:rPr>
              <a:t>General AI techniques for a variety of problem types</a:t>
            </a:r>
          </a:p>
          <a:p>
            <a:pPr marL="839746" lvl="1" indent="-342882">
              <a:lnSpc>
                <a:spcPct val="80000"/>
              </a:lnSpc>
              <a:spcBef>
                <a:spcPts val="739"/>
              </a:spcBef>
              <a:buSzPct val="100000"/>
            </a:pPr>
            <a:r>
              <a:rPr lang="en-US" sz="2800" dirty="0">
                <a:cs typeface="Arial" charset="0"/>
              </a:rPr>
              <a:t>Learning to recognize when and how a new problem can be solved with an existing technique</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13643503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225739" y="-1696"/>
            <a:ext cx="11351907" cy="6859696"/>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UNIFORM-COST-SEARCH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a:t>
            </a:r>
            <a:r>
              <a:rPr lang="en-US" sz="2300" b="1" dirty="0"/>
              <a:t>priority queue using node path_cost as the priority</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r>
              <a:rPr lang="en-US" sz="2300" dirty="0"/>
              <a:t> </a:t>
            </a:r>
            <a:r>
              <a:rPr lang="en-US" sz="2300" b="1" dirty="0"/>
              <a:t>with path_cost = 0</a:t>
            </a:r>
            <a:br>
              <a:rPr lang="en-US" sz="2300" b="1"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a:p>
            <a:pPr>
              <a:lnSpc>
                <a:spcPct val="120000"/>
              </a:lnSpc>
            </a:pPr>
            <a:r>
              <a:rPr lang="en-US" sz="2300" dirty="0"/>
              <a:t>                     </a:t>
            </a:r>
            <a:r>
              <a:rPr lang="en-US" sz="2300" b="1" dirty="0"/>
              <a:t>else if the </a:t>
            </a:r>
            <a:r>
              <a:rPr lang="en-US" sz="2300" b="1" dirty="0">
                <a:solidFill>
                  <a:srgbClr val="0000FF"/>
                </a:solidFill>
              </a:rPr>
              <a:t>child</a:t>
            </a:r>
            <a:r>
              <a:rPr lang="en-US" sz="2300" b="1" dirty="0"/>
              <a:t> is already in the </a:t>
            </a:r>
            <a:r>
              <a:rPr lang="en-US" sz="2300" b="1" dirty="0">
                <a:solidFill>
                  <a:srgbClr val="0000FF"/>
                </a:solidFill>
              </a:rPr>
              <a:t>frontier</a:t>
            </a:r>
            <a:r>
              <a:rPr lang="en-US" sz="2300" b="1" dirty="0"/>
              <a:t> with higher path_cost</a:t>
            </a:r>
            <a:r>
              <a:rPr lang="en-US" sz="2300" b="1" dirty="0">
                <a:solidFill>
                  <a:srgbClr val="0000FF"/>
                </a:solidFill>
              </a:rPr>
              <a:t> </a:t>
            </a:r>
            <a:r>
              <a:rPr lang="en-US" sz="2300" b="1" dirty="0">
                <a:solidFill>
                  <a:schemeClr val="accent2"/>
                </a:solidFill>
              </a:rPr>
              <a:t>then</a:t>
            </a:r>
            <a:endParaRPr lang="en-US" sz="2300" b="1" dirty="0"/>
          </a:p>
          <a:p>
            <a:pPr>
              <a:lnSpc>
                <a:spcPct val="120000"/>
              </a:lnSpc>
            </a:pPr>
            <a:r>
              <a:rPr lang="en-US" sz="2300" b="1" dirty="0"/>
              <a:t>                             replace that </a:t>
            </a:r>
            <a:r>
              <a:rPr lang="en-US" sz="2300" b="1" dirty="0">
                <a:solidFill>
                  <a:srgbClr val="0000FF"/>
                </a:solidFill>
              </a:rPr>
              <a:t>frontier</a:t>
            </a:r>
            <a:r>
              <a:rPr lang="en-US" sz="2300" b="1" dirty="0"/>
              <a:t> node with</a:t>
            </a:r>
            <a:r>
              <a:rPr lang="en-US" sz="2300" b="1" dirty="0">
                <a:solidFill>
                  <a:srgbClr val="0000FF"/>
                </a:solidFill>
              </a:rPr>
              <a:t> child</a:t>
            </a:r>
            <a:endParaRPr lang="en-US" sz="2300" b="1" dirty="0"/>
          </a:p>
        </p:txBody>
      </p:sp>
    </p:spTree>
    <p:extLst>
      <p:ext uri="{BB962C8B-B14F-4D97-AF65-F5344CB8AC3E}">
        <p14:creationId xmlns:p14="http://schemas.microsoft.com/office/powerpoint/2010/main" val="2477869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51" name="Group 50">
            <a:extLst>
              <a:ext uri="{FF2B5EF4-FFF2-40B4-BE49-F238E27FC236}">
                <a16:creationId xmlns:a16="http://schemas.microsoft.com/office/drawing/2014/main" id="{E65B811A-484C-4EC4-8248-3F80202D4EA7}"/>
              </a:ext>
            </a:extLst>
          </p:cNvPr>
          <p:cNvGrpSpPr/>
          <p:nvPr/>
        </p:nvGrpSpPr>
        <p:grpSpPr>
          <a:xfrm>
            <a:off x="5975926" y="913513"/>
            <a:ext cx="5527828" cy="2127559"/>
            <a:chOff x="7345606" y="1634084"/>
            <a:chExt cx="4232040" cy="1616910"/>
          </a:xfrm>
        </p:grpSpPr>
        <p:sp>
          <p:nvSpPr>
            <p:cNvPr id="52" name="AutoShape 6">
              <a:extLst>
                <a:ext uri="{FF2B5EF4-FFF2-40B4-BE49-F238E27FC236}">
                  <a16:creationId xmlns:a16="http://schemas.microsoft.com/office/drawing/2014/main" id="{56821D2E-ABE8-4F0B-8669-C2F66F5BF33E}"/>
                </a:ext>
              </a:extLst>
            </p:cNvPr>
            <p:cNvSpPr>
              <a:spLocks noChangeArrowheads="1"/>
            </p:cNvSpPr>
            <p:nvPr/>
          </p:nvSpPr>
          <p:spPr bwMode="auto">
            <a:xfrm>
              <a:off x="7345606" y="2704456"/>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S</a:t>
              </a:r>
            </a:p>
          </p:txBody>
        </p:sp>
        <p:cxnSp>
          <p:nvCxnSpPr>
            <p:cNvPr id="53" name="AutoShape 26">
              <a:extLst>
                <a:ext uri="{FF2B5EF4-FFF2-40B4-BE49-F238E27FC236}">
                  <a16:creationId xmlns:a16="http://schemas.microsoft.com/office/drawing/2014/main" id="{0050F606-FAC5-4513-B671-164D7C240966}"/>
                </a:ext>
              </a:extLst>
            </p:cNvPr>
            <p:cNvCxnSpPr>
              <a:cxnSpLocks noChangeShapeType="1"/>
              <a:stCxn id="52" idx="7"/>
              <a:endCxn id="54" idx="3"/>
            </p:cNvCxnSpPr>
            <p:nvPr/>
          </p:nvCxnSpPr>
          <p:spPr bwMode="auto">
            <a:xfrm flipV="1">
              <a:off x="7683423" y="2317672"/>
              <a:ext cx="297031" cy="445427"/>
            </a:xfrm>
            <a:prstGeom prst="straightConnector1">
              <a:avLst/>
            </a:prstGeom>
            <a:noFill/>
            <a:ln w="19050">
              <a:solidFill>
                <a:schemeClr val="bg1">
                  <a:lumMod val="50000"/>
                </a:schemeClr>
              </a:solidFill>
              <a:round/>
              <a:headEnd/>
              <a:tailEnd type="triangle" w="lg" len="lg"/>
            </a:ln>
          </p:spPr>
        </p:cxnSp>
        <p:sp>
          <p:nvSpPr>
            <p:cNvPr id="54" name="AutoShape 6">
              <a:extLst>
                <a:ext uri="{FF2B5EF4-FFF2-40B4-BE49-F238E27FC236}">
                  <a16:creationId xmlns:a16="http://schemas.microsoft.com/office/drawing/2014/main" id="{0C0A92D6-3BAE-407C-B3AB-5051CA1B6E41}"/>
                </a:ext>
              </a:extLst>
            </p:cNvPr>
            <p:cNvSpPr>
              <a:spLocks noChangeArrowheads="1"/>
            </p:cNvSpPr>
            <p:nvPr/>
          </p:nvSpPr>
          <p:spPr bwMode="auto">
            <a:xfrm>
              <a:off x="7922494" y="197587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A</a:t>
              </a:r>
            </a:p>
          </p:txBody>
        </p:sp>
        <p:sp>
          <p:nvSpPr>
            <p:cNvPr id="55" name="AutoShape 6">
              <a:extLst>
                <a:ext uri="{FF2B5EF4-FFF2-40B4-BE49-F238E27FC236}">
                  <a16:creationId xmlns:a16="http://schemas.microsoft.com/office/drawing/2014/main" id="{E11142EC-508C-436C-89BF-A0A3045730FD}"/>
                </a:ext>
              </a:extLst>
            </p:cNvPr>
            <p:cNvSpPr>
              <a:spLocks noChangeArrowheads="1"/>
            </p:cNvSpPr>
            <p:nvPr/>
          </p:nvSpPr>
          <p:spPr bwMode="auto">
            <a:xfrm>
              <a:off x="9180522" y="269991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B</a:t>
              </a:r>
            </a:p>
          </p:txBody>
        </p:sp>
        <p:sp>
          <p:nvSpPr>
            <p:cNvPr id="56" name="AutoShape 6">
              <a:extLst>
                <a:ext uri="{FF2B5EF4-FFF2-40B4-BE49-F238E27FC236}">
                  <a16:creationId xmlns:a16="http://schemas.microsoft.com/office/drawing/2014/main" id="{5A2E0E86-A1E2-4A1B-AC80-5855FCB6FA37}"/>
                </a:ext>
              </a:extLst>
            </p:cNvPr>
            <p:cNvSpPr>
              <a:spLocks noChangeArrowheads="1"/>
            </p:cNvSpPr>
            <p:nvPr/>
          </p:nvSpPr>
          <p:spPr bwMode="auto">
            <a:xfrm>
              <a:off x="8994540" y="1634084"/>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C</a:t>
              </a:r>
            </a:p>
          </p:txBody>
        </p:sp>
        <p:sp>
          <p:nvSpPr>
            <p:cNvPr id="57" name="AutoShape 6">
              <a:extLst>
                <a:ext uri="{FF2B5EF4-FFF2-40B4-BE49-F238E27FC236}">
                  <a16:creationId xmlns:a16="http://schemas.microsoft.com/office/drawing/2014/main" id="{6FFB9EC4-CF91-4BA3-8B55-CF725EB8A1B0}"/>
                </a:ext>
              </a:extLst>
            </p:cNvPr>
            <p:cNvSpPr>
              <a:spLocks noChangeArrowheads="1"/>
            </p:cNvSpPr>
            <p:nvPr/>
          </p:nvSpPr>
          <p:spPr bwMode="auto">
            <a:xfrm>
              <a:off x="10216018" y="270445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D</a:t>
              </a:r>
            </a:p>
          </p:txBody>
        </p:sp>
        <p:sp>
          <p:nvSpPr>
            <p:cNvPr id="58" name="AutoShape 6">
              <a:extLst>
                <a:ext uri="{FF2B5EF4-FFF2-40B4-BE49-F238E27FC236}">
                  <a16:creationId xmlns:a16="http://schemas.microsoft.com/office/drawing/2014/main" id="{2B15F1B3-F063-4BBD-9C02-B48ED211BAF9}"/>
                </a:ext>
              </a:extLst>
            </p:cNvPr>
            <p:cNvSpPr>
              <a:spLocks noChangeArrowheads="1"/>
            </p:cNvSpPr>
            <p:nvPr/>
          </p:nvSpPr>
          <p:spPr bwMode="auto">
            <a:xfrm>
              <a:off x="11181869" y="187549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G</a:t>
              </a:r>
            </a:p>
          </p:txBody>
        </p:sp>
        <p:cxnSp>
          <p:nvCxnSpPr>
            <p:cNvPr id="59" name="AutoShape 26">
              <a:extLst>
                <a:ext uri="{FF2B5EF4-FFF2-40B4-BE49-F238E27FC236}">
                  <a16:creationId xmlns:a16="http://schemas.microsoft.com/office/drawing/2014/main" id="{E5623855-660B-4A75-8048-58DAA8743F82}"/>
                </a:ext>
              </a:extLst>
            </p:cNvPr>
            <p:cNvCxnSpPr>
              <a:cxnSpLocks noChangeShapeType="1"/>
              <a:stCxn id="52" idx="6"/>
              <a:endCxn id="55" idx="2"/>
            </p:cNvCxnSpPr>
            <p:nvPr/>
          </p:nvCxnSpPr>
          <p:spPr bwMode="auto">
            <a:xfrm flipV="1">
              <a:off x="7741383" y="2900137"/>
              <a:ext cx="1439139" cy="4538"/>
            </a:xfrm>
            <a:prstGeom prst="straightConnector1">
              <a:avLst/>
            </a:prstGeom>
            <a:noFill/>
            <a:ln w="19050">
              <a:solidFill>
                <a:schemeClr val="bg1">
                  <a:lumMod val="50000"/>
                </a:schemeClr>
              </a:solidFill>
              <a:round/>
              <a:headEnd/>
              <a:tailEnd type="triangle" w="lg" len="lg"/>
            </a:ln>
          </p:spPr>
        </p:cxnSp>
        <p:cxnSp>
          <p:nvCxnSpPr>
            <p:cNvPr id="60" name="AutoShape 26">
              <a:extLst>
                <a:ext uri="{FF2B5EF4-FFF2-40B4-BE49-F238E27FC236}">
                  <a16:creationId xmlns:a16="http://schemas.microsoft.com/office/drawing/2014/main" id="{FBD2DC18-7D39-41B7-B9C2-5DE2ECBEAA88}"/>
                </a:ext>
              </a:extLst>
            </p:cNvPr>
            <p:cNvCxnSpPr>
              <a:cxnSpLocks noChangeShapeType="1"/>
              <a:endCxn id="56" idx="2"/>
            </p:cNvCxnSpPr>
            <p:nvPr/>
          </p:nvCxnSpPr>
          <p:spPr bwMode="auto">
            <a:xfrm flipV="1">
              <a:off x="8318271" y="1834303"/>
              <a:ext cx="676269" cy="299142"/>
            </a:xfrm>
            <a:prstGeom prst="straightConnector1">
              <a:avLst/>
            </a:prstGeom>
            <a:noFill/>
            <a:ln w="19050">
              <a:solidFill>
                <a:schemeClr val="bg1">
                  <a:lumMod val="50000"/>
                </a:schemeClr>
              </a:solidFill>
              <a:round/>
              <a:headEnd/>
              <a:tailEnd type="triangle" w="lg" len="lg"/>
            </a:ln>
          </p:spPr>
        </p:cxnSp>
        <p:cxnSp>
          <p:nvCxnSpPr>
            <p:cNvPr id="61" name="AutoShape 26">
              <a:extLst>
                <a:ext uri="{FF2B5EF4-FFF2-40B4-BE49-F238E27FC236}">
                  <a16:creationId xmlns:a16="http://schemas.microsoft.com/office/drawing/2014/main" id="{67FB1880-B0C0-4B5B-B615-D5B3F7337496}"/>
                </a:ext>
              </a:extLst>
            </p:cNvPr>
            <p:cNvCxnSpPr>
              <a:cxnSpLocks noChangeShapeType="1"/>
              <a:stCxn id="56" idx="5"/>
              <a:endCxn id="57" idx="1"/>
            </p:cNvCxnSpPr>
            <p:nvPr/>
          </p:nvCxnSpPr>
          <p:spPr bwMode="auto">
            <a:xfrm>
              <a:off x="9332357" y="1975878"/>
              <a:ext cx="941621" cy="787220"/>
            </a:xfrm>
            <a:prstGeom prst="straightConnector1">
              <a:avLst/>
            </a:prstGeom>
            <a:noFill/>
            <a:ln w="19050">
              <a:solidFill>
                <a:schemeClr val="bg1">
                  <a:lumMod val="50000"/>
                </a:schemeClr>
              </a:solidFill>
              <a:round/>
              <a:headEnd/>
              <a:tailEnd type="triangle" w="lg" len="lg"/>
            </a:ln>
          </p:spPr>
        </p:cxnSp>
        <p:cxnSp>
          <p:nvCxnSpPr>
            <p:cNvPr id="62" name="AutoShape 26">
              <a:extLst>
                <a:ext uri="{FF2B5EF4-FFF2-40B4-BE49-F238E27FC236}">
                  <a16:creationId xmlns:a16="http://schemas.microsoft.com/office/drawing/2014/main" id="{A6CD6B40-4FDF-4286-8A4A-3459ADD1580C}"/>
                </a:ext>
              </a:extLst>
            </p:cNvPr>
            <p:cNvCxnSpPr>
              <a:cxnSpLocks noChangeShapeType="1"/>
              <a:stCxn id="55" idx="6"/>
              <a:endCxn id="57" idx="2"/>
            </p:cNvCxnSpPr>
            <p:nvPr/>
          </p:nvCxnSpPr>
          <p:spPr bwMode="auto">
            <a:xfrm>
              <a:off x="9576299" y="2900137"/>
              <a:ext cx="639719" cy="4537"/>
            </a:xfrm>
            <a:prstGeom prst="straightConnector1">
              <a:avLst/>
            </a:prstGeom>
            <a:noFill/>
            <a:ln w="19050">
              <a:solidFill>
                <a:schemeClr val="bg1">
                  <a:lumMod val="50000"/>
                </a:schemeClr>
              </a:solidFill>
              <a:round/>
              <a:headEnd/>
              <a:tailEnd type="triangle" w="lg" len="lg"/>
            </a:ln>
          </p:spPr>
        </p:cxnSp>
        <p:cxnSp>
          <p:nvCxnSpPr>
            <p:cNvPr id="63" name="AutoShape 26">
              <a:extLst>
                <a:ext uri="{FF2B5EF4-FFF2-40B4-BE49-F238E27FC236}">
                  <a16:creationId xmlns:a16="http://schemas.microsoft.com/office/drawing/2014/main" id="{B466C9EE-0FCD-4B51-A950-E048856BD36C}"/>
                </a:ext>
              </a:extLst>
            </p:cNvPr>
            <p:cNvCxnSpPr>
              <a:cxnSpLocks noChangeShapeType="1"/>
              <a:stCxn id="57" idx="7"/>
              <a:endCxn id="58" idx="3"/>
            </p:cNvCxnSpPr>
            <p:nvPr/>
          </p:nvCxnSpPr>
          <p:spPr bwMode="auto">
            <a:xfrm flipV="1">
              <a:off x="10553835" y="2217289"/>
              <a:ext cx="685994" cy="545809"/>
            </a:xfrm>
            <a:prstGeom prst="straightConnector1">
              <a:avLst/>
            </a:prstGeom>
            <a:noFill/>
            <a:ln w="19050">
              <a:solidFill>
                <a:schemeClr val="bg1">
                  <a:lumMod val="50000"/>
                </a:schemeClr>
              </a:solidFill>
              <a:round/>
              <a:headEnd/>
              <a:tailEnd type="triangle" w="lg" len="lg"/>
            </a:ln>
          </p:spPr>
        </p:cxnSp>
        <p:sp>
          <p:nvSpPr>
            <p:cNvPr id="64" name="TextBox 63">
              <a:extLst>
                <a:ext uri="{FF2B5EF4-FFF2-40B4-BE49-F238E27FC236}">
                  <a16:creationId xmlns:a16="http://schemas.microsoft.com/office/drawing/2014/main" id="{4F6DFE02-32D4-4EB8-8D07-584D4371E2EB}"/>
                </a:ext>
              </a:extLst>
            </p:cNvPr>
            <p:cNvSpPr txBox="1"/>
            <p:nvPr/>
          </p:nvSpPr>
          <p:spPr>
            <a:xfrm>
              <a:off x="7543494" y="230792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5" name="TextBox 64">
              <a:extLst>
                <a:ext uri="{FF2B5EF4-FFF2-40B4-BE49-F238E27FC236}">
                  <a16:creationId xmlns:a16="http://schemas.microsoft.com/office/drawing/2014/main" id="{23472996-F736-4365-83CD-E5FCDA768560}"/>
                </a:ext>
              </a:extLst>
            </p:cNvPr>
            <p:cNvSpPr txBox="1"/>
            <p:nvPr/>
          </p:nvSpPr>
          <p:spPr>
            <a:xfrm>
              <a:off x="8224143" y="2900136"/>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6" name="TextBox 65">
              <a:extLst>
                <a:ext uri="{FF2B5EF4-FFF2-40B4-BE49-F238E27FC236}">
                  <a16:creationId xmlns:a16="http://schemas.microsoft.com/office/drawing/2014/main" id="{EB9FD353-8B90-4751-8064-15F9CC897802}"/>
                </a:ext>
              </a:extLst>
            </p:cNvPr>
            <p:cNvSpPr txBox="1"/>
            <p:nvPr/>
          </p:nvSpPr>
          <p:spPr>
            <a:xfrm>
              <a:off x="8381410" y="1649636"/>
              <a:ext cx="378691" cy="350858"/>
            </a:xfrm>
            <a:prstGeom prst="rect">
              <a:avLst/>
            </a:prstGeom>
            <a:noFill/>
            <a:ln>
              <a:noFill/>
            </a:ln>
          </p:spPr>
          <p:txBody>
            <a:bodyPr wrap="square" rtlCol="0">
              <a:spAutoFit/>
            </a:bodyPr>
            <a:lstStyle/>
            <a:p>
              <a:r>
                <a:rPr lang="en-US" sz="2400" dirty="0">
                  <a:solidFill>
                    <a:schemeClr val="bg1">
                      <a:lumMod val="50000"/>
                    </a:schemeClr>
                  </a:solidFill>
                </a:rPr>
                <a:t>2</a:t>
              </a:r>
            </a:p>
          </p:txBody>
        </p:sp>
        <p:sp>
          <p:nvSpPr>
            <p:cNvPr id="67" name="TextBox 66">
              <a:extLst>
                <a:ext uri="{FF2B5EF4-FFF2-40B4-BE49-F238E27FC236}">
                  <a16:creationId xmlns:a16="http://schemas.microsoft.com/office/drawing/2014/main" id="{A0FE7100-455D-4E02-B538-69AF75BAFD84}"/>
                </a:ext>
              </a:extLst>
            </p:cNvPr>
            <p:cNvSpPr txBox="1"/>
            <p:nvPr/>
          </p:nvSpPr>
          <p:spPr>
            <a:xfrm>
              <a:off x="9687895" y="1983874"/>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8" name="TextBox 67">
              <a:extLst>
                <a:ext uri="{FF2B5EF4-FFF2-40B4-BE49-F238E27FC236}">
                  <a16:creationId xmlns:a16="http://schemas.microsoft.com/office/drawing/2014/main" id="{092FADC9-BC50-4CCC-90B7-EC319929985D}"/>
                </a:ext>
              </a:extLst>
            </p:cNvPr>
            <p:cNvSpPr txBox="1"/>
            <p:nvPr/>
          </p:nvSpPr>
          <p:spPr>
            <a:xfrm>
              <a:off x="9663282" y="290013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9" name="TextBox 68">
              <a:extLst>
                <a:ext uri="{FF2B5EF4-FFF2-40B4-BE49-F238E27FC236}">
                  <a16:creationId xmlns:a16="http://schemas.microsoft.com/office/drawing/2014/main" id="{ED5D99B4-DD5E-4E88-B8B5-BB93CC55E343}"/>
                </a:ext>
              </a:extLst>
            </p:cNvPr>
            <p:cNvSpPr txBox="1"/>
            <p:nvPr/>
          </p:nvSpPr>
          <p:spPr>
            <a:xfrm>
              <a:off x="10803178" y="2483526"/>
              <a:ext cx="378691" cy="350858"/>
            </a:xfrm>
            <a:prstGeom prst="rect">
              <a:avLst/>
            </a:prstGeom>
            <a:noFill/>
            <a:ln>
              <a:noFill/>
            </a:ln>
          </p:spPr>
          <p:txBody>
            <a:bodyPr wrap="square" rtlCol="0">
              <a:spAutoFit/>
            </a:bodyPr>
            <a:lstStyle/>
            <a:p>
              <a:r>
                <a:rPr lang="en-US" sz="2400" dirty="0">
                  <a:solidFill>
                    <a:schemeClr val="bg1">
                      <a:lumMod val="50000"/>
                    </a:schemeClr>
                  </a:solidFill>
                </a:rPr>
                <a:t>3</a:t>
              </a:r>
            </a:p>
          </p:txBody>
        </p:sp>
      </p:grpSp>
    </p:spTree>
    <p:extLst>
      <p:ext uri="{BB962C8B-B14F-4D97-AF65-F5344CB8AC3E}">
        <p14:creationId xmlns:p14="http://schemas.microsoft.com/office/powerpoint/2010/main" val="732559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27652" name="Group 4"/>
          <p:cNvGrpSpPr>
            <a:grpSpLocks/>
          </p:cNvGrpSpPr>
          <p:nvPr/>
        </p:nvGrpSpPr>
        <p:grpSpPr bwMode="auto">
          <a:xfrm>
            <a:off x="6586151" y="309520"/>
            <a:ext cx="5231027" cy="3168930"/>
            <a:chOff x="768" y="720"/>
            <a:chExt cx="4176" cy="2383"/>
          </a:xfrm>
        </p:grpSpPr>
        <p:grpSp>
          <p:nvGrpSpPr>
            <p:cNvPr id="27653" name="Group 5"/>
            <p:cNvGrpSpPr>
              <a:grpSpLocks/>
            </p:cNvGrpSpPr>
            <p:nvPr/>
          </p:nvGrpSpPr>
          <p:grpSpPr bwMode="auto">
            <a:xfrm>
              <a:off x="768" y="720"/>
              <a:ext cx="4176" cy="2304"/>
              <a:chOff x="336" y="576"/>
              <a:chExt cx="4848" cy="2784"/>
            </a:xfrm>
          </p:grpSpPr>
          <p:sp>
            <p:nvSpPr>
              <p:cNvPr id="27672"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500" dirty="0"/>
                  <a:t>START</a:t>
                </a:r>
              </a:p>
            </p:txBody>
          </p:sp>
          <p:sp>
            <p:nvSpPr>
              <p:cNvPr id="27673"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1600" dirty="0"/>
                  <a:t>GOAL</a:t>
                </a:r>
              </a:p>
            </p:txBody>
          </p:sp>
          <p:sp>
            <p:nvSpPr>
              <p:cNvPr id="27674"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27675"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27676"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27677"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27678"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27679"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27680"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27681"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27682"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27683"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7684" name="AutoShape 18"/>
              <p:cNvCxnSpPr>
                <a:cxnSpLocks noChangeShapeType="1"/>
                <a:stCxn id="27672" idx="5"/>
                <a:endCxn id="27676"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7685" name="AutoShape 19"/>
              <p:cNvCxnSpPr>
                <a:cxnSpLocks noChangeShapeType="1"/>
                <a:stCxn id="27676" idx="5"/>
                <a:endCxn id="27677"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7686" name="AutoShape 20"/>
              <p:cNvCxnSpPr>
                <a:cxnSpLocks noChangeShapeType="1"/>
                <a:stCxn id="27680" idx="3"/>
                <a:endCxn id="27677"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7687" name="AutoShape 21"/>
              <p:cNvCxnSpPr>
                <a:cxnSpLocks noChangeShapeType="1"/>
                <a:stCxn id="27680" idx="2"/>
                <a:endCxn id="27676"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7688" name="AutoShape 22"/>
              <p:cNvCxnSpPr>
                <a:cxnSpLocks noChangeShapeType="1"/>
                <a:stCxn id="27679" idx="4"/>
                <a:endCxn id="27680"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7689" name="AutoShape 23"/>
              <p:cNvCxnSpPr>
                <a:cxnSpLocks noChangeShapeType="1"/>
                <a:stCxn id="27679" idx="5"/>
                <a:endCxn id="27683"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7690" name="AutoShape 24"/>
              <p:cNvCxnSpPr>
                <a:cxnSpLocks noChangeShapeType="1"/>
                <a:stCxn id="27683" idx="0"/>
                <a:endCxn id="27682"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7691" name="AutoShape 25"/>
              <p:cNvCxnSpPr>
                <a:cxnSpLocks noChangeShapeType="1"/>
                <a:stCxn id="27682" idx="0"/>
                <a:endCxn id="27673"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7692" name="AutoShape 26"/>
              <p:cNvCxnSpPr>
                <a:cxnSpLocks noChangeShapeType="1"/>
                <a:stCxn id="27672"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7693" name="AutoShape 27"/>
              <p:cNvCxnSpPr>
                <a:cxnSpLocks noChangeShapeType="1"/>
                <a:stCxn id="27674" idx="1"/>
                <a:endCxn id="27675"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7694" name="AutoShape 28"/>
              <p:cNvCxnSpPr>
                <a:cxnSpLocks noChangeShapeType="1"/>
                <a:endCxn id="27681"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7695" name="AutoShape 29"/>
              <p:cNvCxnSpPr>
                <a:cxnSpLocks noChangeShapeType="1"/>
                <a:stCxn id="27678" idx="2"/>
                <a:endCxn id="27681"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7696" name="AutoShape 30"/>
              <p:cNvCxnSpPr>
                <a:cxnSpLocks noChangeShapeType="1"/>
                <a:stCxn id="27674" idx="7"/>
                <a:endCxn id="27678"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7697" name="AutoShape 31"/>
              <p:cNvCxnSpPr>
                <a:cxnSpLocks noChangeShapeType="1"/>
                <a:stCxn id="27674" idx="6"/>
                <a:endCxn id="27679"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7698" name="AutoShape 32"/>
              <p:cNvCxnSpPr>
                <a:cxnSpLocks noChangeShapeType="1"/>
                <a:stCxn id="27682" idx="1"/>
                <a:endCxn id="27678"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7699" name="AutoShape 33"/>
              <p:cNvCxnSpPr>
                <a:cxnSpLocks noChangeShapeType="1"/>
                <a:stCxn id="27672" idx="6"/>
                <a:endCxn id="27679"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sp>
          <p:nvSpPr>
            <p:cNvPr id="27654" name="Text Box 34"/>
            <p:cNvSpPr txBox="1">
              <a:spLocks noChangeArrowheads="1"/>
            </p:cNvSpPr>
            <p:nvPr/>
          </p:nvSpPr>
          <p:spPr bwMode="auto">
            <a:xfrm>
              <a:off x="1440" y="858"/>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5" name="Text Box 35"/>
            <p:cNvSpPr txBox="1">
              <a:spLocks noChangeArrowheads="1"/>
            </p:cNvSpPr>
            <p:nvPr/>
          </p:nvSpPr>
          <p:spPr bwMode="auto">
            <a:xfrm>
              <a:off x="2544" y="1968"/>
              <a:ext cx="192" cy="222"/>
            </a:xfrm>
            <a:prstGeom prst="rect">
              <a:avLst/>
            </a:prstGeom>
            <a:noFill/>
            <a:ln w="9525">
              <a:noFill/>
              <a:miter lim="800000"/>
              <a:headEnd/>
              <a:tailEnd/>
            </a:ln>
          </p:spPr>
          <p:txBody>
            <a:bodyPr>
              <a:spAutoFit/>
            </a:bodyPr>
            <a:lstStyle/>
            <a:p>
              <a:pPr>
                <a:spcBef>
                  <a:spcPct val="50000"/>
                </a:spcBef>
              </a:pPr>
              <a:r>
                <a:rPr lang="en-US"/>
                <a:t>9</a:t>
              </a:r>
            </a:p>
          </p:txBody>
        </p:sp>
        <p:sp>
          <p:nvSpPr>
            <p:cNvPr id="27656" name="Text Box 36"/>
            <p:cNvSpPr txBox="1">
              <a:spLocks noChangeArrowheads="1"/>
            </p:cNvSpPr>
            <p:nvPr/>
          </p:nvSpPr>
          <p:spPr bwMode="auto">
            <a:xfrm>
              <a:off x="4032" y="2016"/>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7" name="Text Box 37"/>
            <p:cNvSpPr txBox="1">
              <a:spLocks noChangeArrowheads="1"/>
            </p:cNvSpPr>
            <p:nvPr/>
          </p:nvSpPr>
          <p:spPr bwMode="auto">
            <a:xfrm>
              <a:off x="2449" y="1440"/>
              <a:ext cx="191" cy="222"/>
            </a:xfrm>
            <a:prstGeom prst="rect">
              <a:avLst/>
            </a:prstGeom>
            <a:noFill/>
            <a:ln w="9525">
              <a:noFill/>
              <a:miter lim="800000"/>
              <a:headEnd/>
              <a:tailEnd/>
            </a:ln>
          </p:spPr>
          <p:txBody>
            <a:bodyPr>
              <a:spAutoFit/>
            </a:bodyPr>
            <a:lstStyle/>
            <a:p>
              <a:pPr>
                <a:spcBef>
                  <a:spcPct val="50000"/>
                </a:spcBef>
              </a:pPr>
              <a:r>
                <a:rPr lang="en-US"/>
                <a:t>8</a:t>
              </a:r>
            </a:p>
          </p:txBody>
        </p:sp>
        <p:sp>
          <p:nvSpPr>
            <p:cNvPr id="27658" name="Text Box 38"/>
            <p:cNvSpPr txBox="1">
              <a:spLocks noChangeArrowheads="1"/>
            </p:cNvSpPr>
            <p:nvPr/>
          </p:nvSpPr>
          <p:spPr bwMode="auto">
            <a:xfrm>
              <a:off x="1728" y="1440"/>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59" name="Text Box 39"/>
            <p:cNvSpPr txBox="1">
              <a:spLocks noChangeArrowheads="1"/>
            </p:cNvSpPr>
            <p:nvPr/>
          </p:nvSpPr>
          <p:spPr bwMode="auto">
            <a:xfrm>
              <a:off x="3648" y="1968"/>
              <a:ext cx="193" cy="222"/>
            </a:xfrm>
            <a:prstGeom prst="rect">
              <a:avLst/>
            </a:prstGeom>
            <a:noFill/>
            <a:ln w="9525">
              <a:noFill/>
              <a:miter lim="800000"/>
              <a:headEnd/>
              <a:tailEnd/>
            </a:ln>
          </p:spPr>
          <p:txBody>
            <a:bodyPr>
              <a:spAutoFit/>
            </a:bodyPr>
            <a:lstStyle/>
            <a:p>
              <a:pPr>
                <a:spcBef>
                  <a:spcPct val="50000"/>
                </a:spcBef>
              </a:pPr>
              <a:r>
                <a:rPr lang="en-US"/>
                <a:t>8</a:t>
              </a:r>
            </a:p>
          </p:txBody>
        </p:sp>
        <p:sp>
          <p:nvSpPr>
            <p:cNvPr id="27660" name="Text Box 40"/>
            <p:cNvSpPr txBox="1">
              <a:spLocks noChangeArrowheads="1"/>
            </p:cNvSpPr>
            <p:nvPr/>
          </p:nvSpPr>
          <p:spPr bwMode="auto">
            <a:xfrm>
              <a:off x="2592" y="906"/>
              <a:ext cx="192" cy="222"/>
            </a:xfrm>
            <a:prstGeom prst="rect">
              <a:avLst/>
            </a:prstGeom>
            <a:noFill/>
            <a:ln w="9525">
              <a:noFill/>
              <a:miter lim="800000"/>
              <a:headEnd/>
              <a:tailEnd/>
            </a:ln>
          </p:spPr>
          <p:txBody>
            <a:bodyPr>
              <a:spAutoFit/>
            </a:bodyPr>
            <a:lstStyle/>
            <a:p>
              <a:pPr>
                <a:spcBef>
                  <a:spcPct val="50000"/>
                </a:spcBef>
              </a:pPr>
              <a:r>
                <a:rPr lang="en-US" dirty="0"/>
                <a:t>2</a:t>
              </a:r>
            </a:p>
          </p:txBody>
        </p:sp>
        <p:sp>
          <p:nvSpPr>
            <p:cNvPr id="27661" name="Text Box 41"/>
            <p:cNvSpPr txBox="1">
              <a:spLocks noChangeArrowheads="1"/>
            </p:cNvSpPr>
            <p:nvPr/>
          </p:nvSpPr>
          <p:spPr bwMode="auto">
            <a:xfrm>
              <a:off x="1344" y="1770"/>
              <a:ext cx="193" cy="222"/>
            </a:xfrm>
            <a:prstGeom prst="rect">
              <a:avLst/>
            </a:prstGeom>
            <a:noFill/>
            <a:ln w="9525">
              <a:noFill/>
              <a:miter lim="800000"/>
              <a:headEnd/>
              <a:tailEnd/>
            </a:ln>
          </p:spPr>
          <p:txBody>
            <a:bodyPr>
              <a:spAutoFit/>
            </a:bodyPr>
            <a:lstStyle/>
            <a:p>
              <a:pPr>
                <a:spcBef>
                  <a:spcPct val="50000"/>
                </a:spcBef>
              </a:pPr>
              <a:r>
                <a:rPr lang="en-US"/>
                <a:t>3</a:t>
              </a:r>
            </a:p>
          </p:txBody>
        </p:sp>
        <p:sp>
          <p:nvSpPr>
            <p:cNvPr id="27662" name="Text Box 42"/>
            <p:cNvSpPr txBox="1">
              <a:spLocks noChangeArrowheads="1"/>
            </p:cNvSpPr>
            <p:nvPr/>
          </p:nvSpPr>
          <p:spPr bwMode="auto">
            <a:xfrm>
              <a:off x="4512" y="2304"/>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3" name="Text Box 43"/>
            <p:cNvSpPr txBox="1">
              <a:spLocks noChangeArrowheads="1"/>
            </p:cNvSpPr>
            <p:nvPr/>
          </p:nvSpPr>
          <p:spPr bwMode="auto">
            <a:xfrm>
              <a:off x="3600" y="2544"/>
              <a:ext cx="192" cy="222"/>
            </a:xfrm>
            <a:prstGeom prst="rect">
              <a:avLst/>
            </a:prstGeom>
            <a:noFill/>
            <a:ln w="9525">
              <a:noFill/>
              <a:miter lim="800000"/>
              <a:headEnd/>
              <a:tailEnd/>
            </a:ln>
          </p:spPr>
          <p:txBody>
            <a:bodyPr>
              <a:spAutoFit/>
            </a:bodyPr>
            <a:lstStyle/>
            <a:p>
              <a:pPr>
                <a:spcBef>
                  <a:spcPct val="50000"/>
                </a:spcBef>
              </a:pPr>
              <a:endParaRPr lang="en-US"/>
            </a:p>
          </p:txBody>
        </p:sp>
        <p:sp>
          <p:nvSpPr>
            <p:cNvPr id="27664" name="Text Box 44"/>
            <p:cNvSpPr txBox="1">
              <a:spLocks noChangeArrowheads="1"/>
            </p:cNvSpPr>
            <p:nvPr/>
          </p:nvSpPr>
          <p:spPr bwMode="auto">
            <a:xfrm>
              <a:off x="3024" y="254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5" name="Text Box 45"/>
            <p:cNvSpPr txBox="1">
              <a:spLocks noChangeArrowheads="1"/>
            </p:cNvSpPr>
            <p:nvPr/>
          </p:nvSpPr>
          <p:spPr bwMode="auto">
            <a:xfrm>
              <a:off x="2352" y="230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6" name="Text Box 46"/>
            <p:cNvSpPr txBox="1">
              <a:spLocks noChangeArrowheads="1"/>
            </p:cNvSpPr>
            <p:nvPr/>
          </p:nvSpPr>
          <p:spPr bwMode="auto">
            <a:xfrm>
              <a:off x="2043" y="2825"/>
              <a:ext cx="405" cy="278"/>
            </a:xfrm>
            <a:prstGeom prst="rect">
              <a:avLst/>
            </a:prstGeom>
            <a:noFill/>
            <a:ln w="9525">
              <a:noFill/>
              <a:miter lim="800000"/>
              <a:headEnd/>
              <a:tailEnd/>
            </a:ln>
          </p:spPr>
          <p:txBody>
            <a:bodyPr wrap="square">
              <a:spAutoFit/>
            </a:bodyPr>
            <a:lstStyle/>
            <a:p>
              <a:pPr>
                <a:spcBef>
                  <a:spcPct val="50000"/>
                </a:spcBef>
              </a:pPr>
              <a:r>
                <a:rPr lang="en-US" dirty="0"/>
                <a:t>15</a:t>
              </a:r>
            </a:p>
          </p:txBody>
        </p:sp>
        <p:sp>
          <p:nvSpPr>
            <p:cNvPr id="27667" name="Text Box 47"/>
            <p:cNvSpPr txBox="1">
              <a:spLocks noChangeArrowheads="1"/>
            </p:cNvSpPr>
            <p:nvPr/>
          </p:nvSpPr>
          <p:spPr bwMode="auto">
            <a:xfrm>
              <a:off x="1248" y="2352"/>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68" name="Text Box 48"/>
            <p:cNvSpPr txBox="1">
              <a:spLocks noChangeArrowheads="1"/>
            </p:cNvSpPr>
            <p:nvPr/>
          </p:nvSpPr>
          <p:spPr bwMode="auto">
            <a:xfrm>
              <a:off x="4080" y="1248"/>
              <a:ext cx="192" cy="222"/>
            </a:xfrm>
            <a:prstGeom prst="rect">
              <a:avLst/>
            </a:prstGeom>
            <a:noFill/>
            <a:ln w="9525">
              <a:noFill/>
              <a:miter lim="800000"/>
              <a:headEnd/>
              <a:tailEnd/>
            </a:ln>
          </p:spPr>
          <p:txBody>
            <a:bodyPr>
              <a:spAutoFit/>
            </a:bodyPr>
            <a:lstStyle/>
            <a:p>
              <a:pPr>
                <a:spcBef>
                  <a:spcPct val="50000"/>
                </a:spcBef>
              </a:pPr>
              <a:r>
                <a:rPr lang="en-US"/>
                <a:t>3</a:t>
              </a:r>
            </a:p>
          </p:txBody>
        </p:sp>
        <p:sp>
          <p:nvSpPr>
            <p:cNvPr id="27669" name="Text Box 49"/>
            <p:cNvSpPr txBox="1">
              <a:spLocks noChangeArrowheads="1"/>
            </p:cNvSpPr>
            <p:nvPr/>
          </p:nvSpPr>
          <p:spPr bwMode="auto">
            <a:xfrm>
              <a:off x="4704" y="1344"/>
              <a:ext cx="192" cy="222"/>
            </a:xfrm>
            <a:prstGeom prst="rect">
              <a:avLst/>
            </a:prstGeom>
            <a:noFill/>
            <a:ln w="9525">
              <a:noFill/>
              <a:miter lim="800000"/>
              <a:headEnd/>
              <a:tailEnd/>
            </a:ln>
          </p:spPr>
          <p:txBody>
            <a:bodyPr>
              <a:spAutoFit/>
            </a:bodyPr>
            <a:lstStyle/>
            <a:p>
              <a:pPr>
                <a:spcBef>
                  <a:spcPct val="50000"/>
                </a:spcBef>
              </a:pPr>
              <a:r>
                <a:rPr lang="en-US"/>
                <a:t>2</a:t>
              </a:r>
            </a:p>
          </p:txBody>
        </p:sp>
        <p:cxnSp>
          <p:nvCxnSpPr>
            <p:cNvPr id="27670" name="AutoShape 50"/>
            <p:cNvCxnSpPr>
              <a:cxnSpLocks noChangeShapeType="1"/>
              <a:stCxn id="27677" idx="6"/>
              <a:endCxn id="27683" idx="2"/>
            </p:cNvCxnSpPr>
            <p:nvPr/>
          </p:nvCxnSpPr>
          <p:spPr bwMode="auto">
            <a:xfrm flipV="1">
              <a:off x="2918" y="2707"/>
              <a:ext cx="1323" cy="119"/>
            </a:xfrm>
            <a:prstGeom prst="straightConnector1">
              <a:avLst/>
            </a:prstGeom>
            <a:noFill/>
            <a:ln w="9525">
              <a:solidFill>
                <a:schemeClr val="bg1"/>
              </a:solidFill>
              <a:round/>
              <a:headEnd/>
              <a:tailEnd type="triangle" w="med" len="med"/>
            </a:ln>
          </p:spPr>
        </p:cxnSp>
        <p:sp>
          <p:nvSpPr>
            <p:cNvPr id="27671" name="Text Box 51"/>
            <p:cNvSpPr txBox="1">
              <a:spLocks noChangeArrowheads="1"/>
            </p:cNvSpPr>
            <p:nvPr/>
          </p:nvSpPr>
          <p:spPr bwMode="auto">
            <a:xfrm>
              <a:off x="2929" y="1578"/>
              <a:ext cx="191" cy="222"/>
            </a:xfrm>
            <a:prstGeom prst="rect">
              <a:avLst/>
            </a:prstGeom>
            <a:noFill/>
            <a:ln w="9525">
              <a:noFill/>
              <a:miter lim="800000"/>
              <a:headEnd/>
              <a:tailEnd/>
            </a:ln>
          </p:spPr>
          <p:txBody>
            <a:bodyPr>
              <a:spAutoFit/>
            </a:bodyPr>
            <a:lstStyle/>
            <a:p>
              <a:pPr>
                <a:spcBef>
                  <a:spcPct val="50000"/>
                </a:spcBef>
              </a:pPr>
              <a:r>
                <a:rPr lang="en-US" dirty="0"/>
                <a:t>2</a:t>
              </a:r>
            </a:p>
          </p:txBody>
        </p:sp>
      </p:grpSp>
    </p:spTree>
    <p:extLst>
      <p:ext uri="{BB962C8B-B14F-4D97-AF65-F5344CB8AC3E}">
        <p14:creationId xmlns:p14="http://schemas.microsoft.com/office/powerpoint/2010/main" val="2803533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In Class Activity!</a:t>
            </a:r>
          </a:p>
        </p:txBody>
      </p:sp>
      <p:sp>
        <p:nvSpPr>
          <p:cNvPr id="51" name="Content Placeholder 23">
            <a:extLst>
              <a:ext uri="{FF2B5EF4-FFF2-40B4-BE49-F238E27FC236}">
                <a16:creationId xmlns:a16="http://schemas.microsoft.com/office/drawing/2014/main" id="{1277B67C-4B2A-8E4B-85B3-90C877A5E267}"/>
              </a:ext>
            </a:extLst>
          </p:cNvPr>
          <p:cNvSpPr txBox="1">
            <a:spLocks/>
          </p:cNvSpPr>
          <p:nvPr/>
        </p:nvSpPr>
        <p:spPr>
          <a:xfrm>
            <a:off x="406400" y="1295403"/>
            <a:ext cx="11379200" cy="4729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Q1 – practice running graph search. What gets added to the explored list in what order?</a:t>
            </a:r>
          </a:p>
          <a:p>
            <a:pPr marL="0" indent="0">
              <a:buNone/>
            </a:pPr>
            <a:endParaRPr lang="en-US" dirty="0"/>
          </a:p>
          <a:p>
            <a:pPr marL="0" indent="0">
              <a:buNone/>
            </a:pPr>
            <a:r>
              <a:rPr lang="en-US" dirty="0"/>
              <a:t>Q2 - Amazon warehouses use robots to transport items to packers along the outside edge of the warehouse to reduce the amount of walking those packers must do. These robots need to plan their paths to their goals without hitting each other. </a:t>
            </a:r>
          </a:p>
          <a:p>
            <a:pPr marL="0" indent="0">
              <a:buNone/>
            </a:pPr>
            <a:r>
              <a:rPr lang="en-US" dirty="0"/>
              <a:t>Think about how we would apply graph search to this multi-robot problem…</a:t>
            </a:r>
          </a:p>
        </p:txBody>
      </p:sp>
    </p:spTree>
    <p:extLst>
      <p:ext uri="{BB962C8B-B14F-4D97-AF65-F5344CB8AC3E}">
        <p14:creationId xmlns:p14="http://schemas.microsoft.com/office/powerpoint/2010/main" val="29250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5FEA-45CA-3846-BC13-ED4CF55287B8}"/>
              </a:ext>
            </a:extLst>
          </p:cNvPr>
          <p:cNvSpPr>
            <a:spLocks noGrp="1"/>
          </p:cNvSpPr>
          <p:nvPr>
            <p:ph type="title"/>
          </p:nvPr>
        </p:nvSpPr>
        <p:spPr/>
        <p:txBody>
          <a:bodyPr/>
          <a:lstStyle/>
          <a:p>
            <a:r>
              <a:rPr lang="en-US" dirty="0"/>
              <a:t>Summary</a:t>
            </a:r>
          </a:p>
        </p:txBody>
      </p:sp>
      <p:sp>
        <p:nvSpPr>
          <p:cNvPr id="3" name="Content Placeholder 23">
            <a:extLst>
              <a:ext uri="{FF2B5EF4-FFF2-40B4-BE49-F238E27FC236}">
                <a16:creationId xmlns:a16="http://schemas.microsoft.com/office/drawing/2014/main" id="{DB16D984-7236-C144-9ECA-6F7AE6152020}"/>
              </a:ext>
            </a:extLst>
          </p:cNvPr>
          <p:cNvSpPr txBox="1">
            <a:spLocks/>
          </p:cNvSpPr>
          <p:nvPr/>
        </p:nvSpPr>
        <p:spPr>
          <a:xfrm>
            <a:off x="406400" y="1295403"/>
            <a:ext cx="11379200" cy="5343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 - Reflex vs Planning Agents</a:t>
            </a:r>
          </a:p>
          <a:p>
            <a:pPr marL="0" indent="0">
              <a:buNone/>
            </a:pPr>
            <a:r>
              <a:rPr lang="en-US" sz="3200" dirty="0"/>
              <a:t> - Modeling state based on the problem you’re trying to solve</a:t>
            </a:r>
          </a:p>
          <a:p>
            <a:pPr marL="0" indent="0">
              <a:buNone/>
            </a:pPr>
            <a:r>
              <a:rPr lang="en-US" sz="3200" dirty="0"/>
              <a:t> - Tree vs Graph Search</a:t>
            </a:r>
          </a:p>
          <a:p>
            <a:pPr marL="0" indent="0">
              <a:buNone/>
            </a:pPr>
            <a:r>
              <a:rPr lang="en-US" sz="3200" dirty="0"/>
              <a:t> - BFS, DFS, UCS</a:t>
            </a:r>
          </a:p>
          <a:p>
            <a:pPr marL="0" indent="0">
              <a:buNone/>
            </a:pPr>
            <a:r>
              <a:rPr lang="en-US" sz="3200" dirty="0"/>
              <a:t> - Branching factor, Search space (size of frontier)</a:t>
            </a:r>
          </a:p>
          <a:p>
            <a:pPr marL="0" indent="0">
              <a:buNone/>
            </a:pPr>
            <a:r>
              <a:rPr lang="en-US" sz="3200" dirty="0"/>
              <a:t> - Completeness of search is whether it will always find A solution</a:t>
            </a:r>
          </a:p>
          <a:p>
            <a:pPr marL="0" indent="0">
              <a:buNone/>
            </a:pPr>
            <a:r>
              <a:rPr lang="en-US" sz="3200" dirty="0"/>
              <a:t> - Optimality of search is whether it always finds the BEST solution</a:t>
            </a:r>
          </a:p>
          <a:p>
            <a:pPr marL="0" indent="0">
              <a:buNone/>
            </a:pPr>
            <a:endParaRPr lang="en-US" sz="3200" dirty="0"/>
          </a:p>
          <a:p>
            <a:pPr marL="0" indent="0">
              <a:buNone/>
            </a:pPr>
            <a:r>
              <a:rPr lang="en-US" sz="3200" dirty="0"/>
              <a:t>Extra slides below on search properties and iterative deepening</a:t>
            </a:r>
            <a:endParaRPr lang="en-US" sz="2400" dirty="0"/>
          </a:p>
        </p:txBody>
      </p:sp>
    </p:spTree>
    <p:extLst>
      <p:ext uri="{BB962C8B-B14F-4D97-AF65-F5344CB8AC3E}">
        <p14:creationId xmlns:p14="http://schemas.microsoft.com/office/powerpoint/2010/main" val="33141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Breadth-First (Tree) Search</a:t>
            </a:r>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3"/>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447808" y="3532199"/>
            <a:ext cx="7337425" cy="2325687"/>
            <a:chOff x="132" y="2225"/>
            <a:chExt cx="4622"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132" y="2693"/>
              <a:ext cx="602" cy="494"/>
            </a:xfrm>
            <a:prstGeom prst="rect">
              <a:avLst/>
            </a:prstGeom>
            <a:noFill/>
            <a:ln w="9525">
              <a:noFill/>
              <a:miter lim="800000"/>
              <a:headEnd/>
              <a:tailEnd/>
            </a:ln>
          </p:spPr>
          <p:txBody>
            <a:bodyPr>
              <a:spAutoFit/>
            </a:bodyPr>
            <a:lstStyle/>
            <a:p>
              <a:pPr algn="ctr">
                <a:spcBef>
                  <a:spcPct val="50000"/>
                </a:spcBef>
              </a:pPr>
              <a:r>
                <a:rPr lang="en-US"/>
                <a:t>Search</a:t>
              </a:r>
            </a:p>
            <a:p>
              <a:pPr algn="ctr">
                <a:spcBef>
                  <a:spcPct val="50000"/>
                </a:spcBef>
              </a:pPr>
              <a:r>
                <a:rPr lang="en-US"/>
                <a:t>Tiers</a:t>
              </a: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1" name="Oval 101"/>
          <p:cNvSpPr>
            <a:spLocks noChangeArrowheads="1"/>
          </p:cNvSpPr>
          <p:nvPr/>
        </p:nvSpPr>
        <p:spPr bwMode="auto">
          <a:xfrm>
            <a:off x="6629408" y="3976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2" name="Oval 102"/>
          <p:cNvSpPr>
            <a:spLocks noChangeArrowheads="1"/>
          </p:cNvSpPr>
          <p:nvPr/>
        </p:nvSpPr>
        <p:spPr bwMode="auto">
          <a:xfrm>
            <a:off x="8380411" y="3990983"/>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3" name="Oval 103"/>
          <p:cNvSpPr>
            <a:spLocks noChangeArrowheads="1"/>
          </p:cNvSpPr>
          <p:nvPr/>
        </p:nvSpPr>
        <p:spPr bwMode="auto">
          <a:xfrm>
            <a:off x="3278184" y="45212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4" name="Oval 104"/>
          <p:cNvSpPr>
            <a:spLocks noChangeArrowheads="1"/>
          </p:cNvSpPr>
          <p:nvPr/>
        </p:nvSpPr>
        <p:spPr bwMode="auto">
          <a:xfrm>
            <a:off x="3952884" y="45132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6" name="Oval 106"/>
          <p:cNvSpPr>
            <a:spLocks noChangeArrowheads="1"/>
          </p:cNvSpPr>
          <p:nvPr/>
        </p:nvSpPr>
        <p:spPr bwMode="auto">
          <a:xfrm>
            <a:off x="6243635"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7" name="Oval 107"/>
          <p:cNvSpPr>
            <a:spLocks noChangeArrowheads="1"/>
          </p:cNvSpPr>
          <p:nvPr/>
        </p:nvSpPr>
        <p:spPr bwMode="auto">
          <a:xfrm>
            <a:off x="6945311"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8" name="Oval 108"/>
          <p:cNvSpPr>
            <a:spLocks noChangeArrowheads="1"/>
          </p:cNvSpPr>
          <p:nvPr/>
        </p:nvSpPr>
        <p:spPr bwMode="auto">
          <a:xfrm>
            <a:off x="8378833" y="4505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9" name="Oval 109"/>
          <p:cNvSpPr>
            <a:spLocks noChangeArrowheads="1"/>
          </p:cNvSpPr>
          <p:nvPr/>
        </p:nvSpPr>
        <p:spPr bwMode="auto">
          <a:xfrm>
            <a:off x="3268660" y="50514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30" name="Oval 110"/>
          <p:cNvSpPr>
            <a:spLocks noChangeArrowheads="1"/>
          </p:cNvSpPr>
          <p:nvPr/>
        </p:nvSpPr>
        <p:spPr bwMode="auto">
          <a:xfrm>
            <a:off x="3808411" y="4019561"/>
            <a:ext cx="290512"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1" name="Oval 111"/>
          <p:cNvSpPr>
            <a:spLocks noChangeArrowheads="1"/>
          </p:cNvSpPr>
          <p:nvPr/>
        </p:nvSpPr>
        <p:spPr bwMode="auto">
          <a:xfrm>
            <a:off x="6632583" y="3978286"/>
            <a:ext cx="290513"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2" name="Oval 112"/>
          <p:cNvSpPr>
            <a:spLocks noChangeArrowheads="1"/>
          </p:cNvSpPr>
          <p:nvPr/>
        </p:nvSpPr>
        <p:spPr bwMode="auto">
          <a:xfrm>
            <a:off x="8382008" y="3995739"/>
            <a:ext cx="290513" cy="265112"/>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24" tIns="45718" rIns="91424" bIns="45718" anchor="ctr"/>
          <a:lstStyle/>
          <a:p>
            <a:endParaRPr lang="en-US"/>
          </a:p>
        </p:txBody>
      </p:sp>
      <p:sp>
        <p:nvSpPr>
          <p:cNvPr id="20502" name="Line 114"/>
          <p:cNvSpPr>
            <a:spLocks noChangeShapeType="1"/>
          </p:cNvSpPr>
          <p:nvPr/>
        </p:nvSpPr>
        <p:spPr bwMode="auto">
          <a:xfrm>
            <a:off x="7" y="3371851"/>
            <a:ext cx="12192001" cy="0"/>
          </a:xfrm>
          <a:prstGeom prst="line">
            <a:avLst/>
          </a:prstGeom>
          <a:noFill/>
          <a:ln w="9525">
            <a:solidFill>
              <a:schemeClr val="tx1"/>
            </a:solidFill>
            <a:round/>
            <a:headEnd/>
            <a:tailEnd/>
          </a:ln>
        </p:spPr>
        <p:txBody>
          <a:bodyPr lIns="91424" tIns="45718" rIns="91424" bIns="45718"/>
          <a:lstStyle/>
          <a:p>
            <a:endParaRPr lang="en-US"/>
          </a:p>
        </p:txBody>
      </p:sp>
      <p:sp>
        <p:nvSpPr>
          <p:cNvPr id="20503" name="Text Box 115"/>
          <p:cNvSpPr txBox="1">
            <a:spLocks noChangeArrowheads="1"/>
          </p:cNvSpPr>
          <p:nvPr/>
        </p:nvSpPr>
        <p:spPr bwMode="auto">
          <a:xfrm>
            <a:off x="376237" y="1371603"/>
            <a:ext cx="2519363"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shallowest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FIFO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5" y="3408372"/>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(Tree)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8" y="3276600"/>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805956" name="Oval 68"/>
          <p:cNvSpPr>
            <a:spLocks noChangeArrowheads="1"/>
          </p:cNvSpPr>
          <p:nvPr/>
        </p:nvSpPr>
        <p:spPr bwMode="auto">
          <a:xfrm>
            <a:off x="6243639" y="34258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679" name="Oval 69"/>
          <p:cNvSpPr>
            <a:spLocks noChangeArrowheads="1"/>
          </p:cNvSpPr>
          <p:nvPr/>
        </p:nvSpPr>
        <p:spPr bwMode="auto">
          <a:xfrm>
            <a:off x="6245236" y="342741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8" name="Oval 70"/>
          <p:cNvSpPr>
            <a:spLocks noChangeArrowheads="1"/>
          </p:cNvSpPr>
          <p:nvPr/>
        </p:nvSpPr>
        <p:spPr bwMode="auto">
          <a:xfrm>
            <a:off x="3833815" y="3921132"/>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60" name="Oval 72"/>
          <p:cNvSpPr>
            <a:spLocks noChangeArrowheads="1"/>
          </p:cNvSpPr>
          <p:nvPr/>
        </p:nvSpPr>
        <p:spPr bwMode="auto">
          <a:xfrm>
            <a:off x="8372485" y="3870331"/>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28683" name="Text Box 73"/>
          <p:cNvSpPr txBox="1">
            <a:spLocks noChangeArrowheads="1"/>
          </p:cNvSpPr>
          <p:nvPr/>
        </p:nvSpPr>
        <p:spPr bwMode="auto">
          <a:xfrm>
            <a:off x="381005" y="1447800"/>
            <a:ext cx="3276595"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t>Strategy: expand a cheapest node first:</a:t>
            </a:r>
          </a:p>
          <a:p>
            <a:pPr>
              <a:spcBef>
                <a:spcPct val="50000"/>
              </a:spcBef>
            </a:pPr>
            <a:r>
              <a:rPr lang="en-US" b="1" i="1" dirty="0">
                <a:solidFill>
                  <a:srgbClr val="CC0000"/>
                </a:solidFill>
              </a:rPr>
              <a:t>Frontier is a priority queue (priority: cumulative cost</a:t>
            </a:r>
            <a:r>
              <a:rPr lang="en-US" i="1" dirty="0"/>
              <a: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5997" name="Oval 109"/>
          <p:cNvSpPr>
            <a:spLocks noChangeArrowheads="1"/>
          </p:cNvSpPr>
          <p:nvPr/>
        </p:nvSpPr>
        <p:spPr bwMode="auto">
          <a:xfrm>
            <a:off x="8388361" y="43815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98" name="Text Box 110"/>
          <p:cNvSpPr txBox="1">
            <a:spLocks noChangeArrowheads="1"/>
          </p:cNvSpPr>
          <p:nvPr/>
        </p:nvSpPr>
        <p:spPr bwMode="auto">
          <a:xfrm>
            <a:off x="8759829" y="4303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16</a:t>
            </a:r>
          </a:p>
        </p:txBody>
      </p:sp>
      <p:sp>
        <p:nvSpPr>
          <p:cNvPr id="805999" name="Oval 111"/>
          <p:cNvSpPr>
            <a:spLocks noChangeArrowheads="1"/>
          </p:cNvSpPr>
          <p:nvPr/>
        </p:nvSpPr>
        <p:spPr bwMode="auto">
          <a:xfrm>
            <a:off x="3276612" y="43989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0" name="Oval 112"/>
          <p:cNvSpPr>
            <a:spLocks noChangeArrowheads="1"/>
          </p:cNvSpPr>
          <p:nvPr/>
        </p:nvSpPr>
        <p:spPr bwMode="auto">
          <a:xfrm>
            <a:off x="3960815" y="43973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2" name="Text Box 114"/>
          <p:cNvSpPr txBox="1">
            <a:spLocks noChangeArrowheads="1"/>
          </p:cNvSpPr>
          <p:nvPr/>
        </p:nvSpPr>
        <p:spPr bwMode="auto">
          <a:xfrm>
            <a:off x="3565529" y="4354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5</a:t>
            </a:r>
          </a:p>
        </p:txBody>
      </p:sp>
      <p:sp>
        <p:nvSpPr>
          <p:cNvPr id="806005" name="Oval 117"/>
          <p:cNvSpPr>
            <a:spLocks noChangeArrowheads="1"/>
          </p:cNvSpPr>
          <p:nvPr/>
        </p:nvSpPr>
        <p:spPr bwMode="auto">
          <a:xfrm>
            <a:off x="3833815" y="39211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6" name="Oval 118"/>
          <p:cNvSpPr>
            <a:spLocks noChangeArrowheads="1"/>
          </p:cNvSpPr>
          <p:nvPr/>
        </p:nvSpPr>
        <p:spPr bwMode="auto">
          <a:xfrm>
            <a:off x="3276612" y="4398961"/>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7" name="Oval 119"/>
          <p:cNvSpPr>
            <a:spLocks noChangeArrowheads="1"/>
          </p:cNvSpPr>
          <p:nvPr/>
        </p:nvSpPr>
        <p:spPr bwMode="auto">
          <a:xfrm>
            <a:off x="3257561" y="4945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9" name="Oval 121"/>
          <p:cNvSpPr>
            <a:spLocks noChangeArrowheads="1"/>
          </p:cNvSpPr>
          <p:nvPr/>
        </p:nvSpPr>
        <p:spPr bwMode="auto">
          <a:xfrm>
            <a:off x="4787912" y="4391032"/>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0" name="Oval 122"/>
          <p:cNvSpPr>
            <a:spLocks noChangeArrowheads="1"/>
          </p:cNvSpPr>
          <p:nvPr/>
        </p:nvSpPr>
        <p:spPr bwMode="auto">
          <a:xfrm>
            <a:off x="4437063" y="49180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2" name="Text Box 124"/>
          <p:cNvSpPr txBox="1">
            <a:spLocks noChangeArrowheads="1"/>
          </p:cNvSpPr>
          <p:nvPr/>
        </p:nvSpPr>
        <p:spPr bwMode="auto">
          <a:xfrm>
            <a:off x="5387977" y="4862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13</a:t>
            </a:r>
          </a:p>
        </p:txBody>
      </p:sp>
      <p:sp>
        <p:nvSpPr>
          <p:cNvPr id="806014" name="Oval 126"/>
          <p:cNvSpPr>
            <a:spLocks noChangeArrowheads="1"/>
          </p:cNvSpPr>
          <p:nvPr/>
        </p:nvSpPr>
        <p:spPr bwMode="auto">
          <a:xfrm>
            <a:off x="5114936" y="4927608"/>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5" name="Oval 127"/>
          <p:cNvSpPr>
            <a:spLocks noChangeArrowheads="1"/>
          </p:cNvSpPr>
          <p:nvPr/>
        </p:nvSpPr>
        <p:spPr bwMode="auto">
          <a:xfrm>
            <a:off x="5111761" y="5453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806017" name="Oval 129"/>
          <p:cNvSpPr>
            <a:spLocks noChangeArrowheads="1"/>
          </p:cNvSpPr>
          <p:nvPr/>
        </p:nvSpPr>
        <p:spPr bwMode="auto">
          <a:xfrm>
            <a:off x="5113339" y="5454658"/>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8" name="Oval 130"/>
          <p:cNvSpPr>
            <a:spLocks noChangeArrowheads="1"/>
          </p:cNvSpPr>
          <p:nvPr/>
        </p:nvSpPr>
        <p:spPr bwMode="auto">
          <a:xfrm>
            <a:off x="5375285" y="59817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9" name="Text Box 131"/>
          <p:cNvSpPr txBox="1">
            <a:spLocks noChangeArrowheads="1"/>
          </p:cNvSpPr>
          <p:nvPr/>
        </p:nvSpPr>
        <p:spPr bwMode="auto">
          <a:xfrm>
            <a:off x="5641977"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1" name="Oval 133"/>
          <p:cNvSpPr>
            <a:spLocks noChangeArrowheads="1"/>
          </p:cNvSpPr>
          <p:nvPr/>
        </p:nvSpPr>
        <p:spPr bwMode="auto">
          <a:xfrm>
            <a:off x="4860936" y="596265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2" name="Oval 134"/>
          <p:cNvSpPr>
            <a:spLocks noChangeArrowheads="1"/>
          </p:cNvSpPr>
          <p:nvPr/>
        </p:nvSpPr>
        <p:spPr bwMode="auto">
          <a:xfrm>
            <a:off x="6623061" y="385603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23" name="Oval 135"/>
          <p:cNvSpPr>
            <a:spLocks noChangeArrowheads="1"/>
          </p:cNvSpPr>
          <p:nvPr/>
        </p:nvSpPr>
        <p:spPr bwMode="auto">
          <a:xfrm>
            <a:off x="6954839" y="43846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5" name="Text Box 137"/>
          <p:cNvSpPr txBox="1">
            <a:spLocks noChangeArrowheads="1"/>
          </p:cNvSpPr>
          <p:nvPr/>
        </p:nvSpPr>
        <p:spPr bwMode="auto">
          <a:xfrm>
            <a:off x="6488113"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7" name="Oval 139"/>
          <p:cNvSpPr>
            <a:spLocks noChangeArrowheads="1"/>
          </p:cNvSpPr>
          <p:nvPr/>
        </p:nvSpPr>
        <p:spPr bwMode="auto">
          <a:xfrm>
            <a:off x="5375285" y="598328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720" name="Text Box 140"/>
          <p:cNvSpPr txBox="1">
            <a:spLocks noChangeArrowheads="1"/>
          </p:cNvSpPr>
          <p:nvPr/>
        </p:nvSpPr>
        <p:spPr bwMode="auto">
          <a:xfrm>
            <a:off x="6550029" y="33528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24" tIns="45718" rIns="91424" bIns="45718" anchor="ctr"/>
          <a:lstStyle/>
          <a:p>
            <a:endParaRPr lang="en-US"/>
          </a:p>
        </p:txBody>
      </p:sp>
      <p:sp>
        <p:nvSpPr>
          <p:cNvPr id="806042" name="Text Box 154"/>
          <p:cNvSpPr txBox="1">
            <a:spLocks noChangeArrowheads="1"/>
          </p:cNvSpPr>
          <p:nvPr/>
        </p:nvSpPr>
        <p:spPr bwMode="auto">
          <a:xfrm>
            <a:off x="914401" y="4827592"/>
            <a:ext cx="1158875" cy="646327"/>
          </a:xfrm>
          <a:prstGeom prst="rect">
            <a:avLst/>
          </a:prstGeom>
          <a:noFill/>
          <a:ln w="9525">
            <a:noFill/>
            <a:miter lim="800000"/>
            <a:headEnd/>
            <a:tailEnd/>
          </a:ln>
        </p:spPr>
        <p:txBody>
          <a:bodyPr lIns="91424" tIns="45718" rIns="91424"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7"/>
          <p:cNvSpPr>
            <a:spLocks/>
          </p:cNvSpPr>
          <p:nvPr/>
        </p:nvSpPr>
        <p:spPr bwMode="auto">
          <a:xfrm>
            <a:off x="9347193" y="3015049"/>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6" name="Freeform 67"/>
          <p:cNvSpPr>
            <a:spLocks/>
          </p:cNvSpPr>
          <p:nvPr/>
        </p:nvSpPr>
        <p:spPr bwMode="auto">
          <a:xfrm>
            <a:off x="9499593" y="3015056"/>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4618" name="Text Box 42"/>
          <p:cNvSpPr txBox="1">
            <a:spLocks noChangeArrowheads="1"/>
          </p:cNvSpPr>
          <p:nvPr/>
        </p:nvSpPr>
        <p:spPr bwMode="auto">
          <a:xfrm>
            <a:off x="10110786" y="3394463"/>
            <a:ext cx="274639"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a:t>
            </a:r>
          </a:p>
        </p:txBody>
      </p:sp>
      <p:sp>
        <p:nvSpPr>
          <p:cNvPr id="24579" name="Rectangle 3"/>
          <p:cNvSpPr>
            <a:spLocks noGrp="1" noChangeArrowheads="1"/>
          </p:cNvSpPr>
          <p:nvPr>
            <p:ph type="title"/>
          </p:nvPr>
        </p:nvSpPr>
        <p:spPr/>
        <p:txBody>
          <a:bodyPr/>
          <a:lstStyle/>
          <a:p>
            <a:pPr eaLnBrk="1" hangingPunct="1"/>
            <a:r>
              <a:rPr lang="en-US" dirty="0"/>
              <a:t>Uniform Cost Search (UCS) Properties</a:t>
            </a:r>
          </a:p>
        </p:txBody>
      </p:sp>
      <p:sp>
        <p:nvSpPr>
          <p:cNvPr id="38" name="Content Placeholder 37"/>
          <p:cNvSpPr>
            <a:spLocks noGrp="1"/>
          </p:cNvSpPr>
          <p:nvPr>
            <p:ph idx="1"/>
          </p:nvPr>
        </p:nvSpPr>
        <p:spPr>
          <a:xfrm>
            <a:off x="406879" y="1114042"/>
            <a:ext cx="7912101" cy="4729164"/>
          </a:xfrm>
        </p:spPr>
        <p:txBody>
          <a:bodyPr/>
          <a:lstStyle/>
          <a:p>
            <a:r>
              <a:rPr lang="en-US" sz="2400" dirty="0"/>
              <a:t>What nodes does UCS expand?</a:t>
            </a:r>
          </a:p>
          <a:p>
            <a:pPr lvl="1"/>
            <a:r>
              <a:rPr lang="en-US" dirty="0"/>
              <a:t>Processes all nodes with cost less than cheapest solution!</a:t>
            </a:r>
          </a:p>
          <a:p>
            <a:pPr lvl="1"/>
            <a:r>
              <a:rPr lang="en-US" dirty="0"/>
              <a:t>If that solution costs </a:t>
            </a:r>
            <a:r>
              <a:rPr lang="en-US" i="1" dirty="0">
                <a:latin typeface="Times New Roman" pitchFamily="18" charset="0"/>
              </a:rPr>
              <a:t>C* </a:t>
            </a:r>
            <a:r>
              <a:rPr lang="en-US" dirty="0"/>
              <a:t>and arcs cost at least </a:t>
            </a:r>
            <a:r>
              <a:rPr lang="en-US" i="1" dirty="0">
                <a:latin typeface="Times New Roman" pitchFamily="18" charset="0"/>
                <a:sym typeface="Symbol" pitchFamily="18" charset="2"/>
              </a:rPr>
              <a:t> </a:t>
            </a:r>
            <a:r>
              <a:rPr lang="en-US" i="1" dirty="0">
                <a:sym typeface="Symbol" pitchFamily="18" charset="2"/>
              </a:rPr>
              <a:t>,</a:t>
            </a:r>
            <a:r>
              <a:rPr lang="en-US" i="1" dirty="0">
                <a:latin typeface="Times New Roman" pitchFamily="18" charset="0"/>
                <a:sym typeface="Symbol" pitchFamily="18" charset="2"/>
              </a:rPr>
              <a:t> </a:t>
            </a:r>
            <a:r>
              <a:rPr lang="en-US" dirty="0">
                <a:sym typeface="Symbol" pitchFamily="18" charset="2"/>
              </a:rPr>
              <a:t>then the “effective depth” is roughly </a:t>
            </a:r>
            <a:r>
              <a:rPr lang="en-US" i="1" dirty="0">
                <a:latin typeface="Times New Roman" pitchFamily="18" charset="0"/>
              </a:rPr>
              <a:t>C*/</a:t>
            </a:r>
            <a:r>
              <a:rPr lang="en-US" i="1" dirty="0">
                <a:latin typeface="Times New Roman" pitchFamily="18" charset="0"/>
                <a:sym typeface="Symbol" pitchFamily="18" charset="2"/>
              </a:rPr>
              <a:t></a:t>
            </a:r>
            <a:endParaRPr lang="en-US" dirty="0"/>
          </a:p>
          <a:p>
            <a:pPr lvl="1"/>
            <a:r>
              <a:rPr lang="en-US" dirty="0"/>
              <a:t>Takes time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 (exponential in effective depth)</a:t>
            </a:r>
          </a:p>
          <a:p>
            <a:pPr lvl="3"/>
            <a:endParaRPr lang="en-US" sz="1200" dirty="0"/>
          </a:p>
          <a:p>
            <a:r>
              <a:rPr lang="en-US" sz="2400" dirty="0"/>
              <a:t>How much space does the frontier take?</a:t>
            </a:r>
          </a:p>
          <a:p>
            <a:pPr lvl="1"/>
            <a:r>
              <a:rPr lang="en-US" dirty="0"/>
              <a:t>Has roughly the last tier, so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a:t>
            </a:r>
          </a:p>
          <a:p>
            <a:pPr lvl="3"/>
            <a:endParaRPr lang="en-US" sz="1200" dirty="0"/>
          </a:p>
          <a:p>
            <a:r>
              <a:rPr lang="en-US" sz="2400" dirty="0"/>
              <a:t>Is it complete?</a:t>
            </a:r>
          </a:p>
          <a:p>
            <a:pPr lvl="1"/>
            <a:r>
              <a:rPr lang="en-US" dirty="0"/>
              <a:t>Assuming best solution has a finite cost and minimum arc cost is positive, yes!</a:t>
            </a:r>
          </a:p>
          <a:p>
            <a:pPr lvl="2"/>
            <a:endParaRPr lang="en-US" sz="800" dirty="0"/>
          </a:p>
          <a:p>
            <a:r>
              <a:rPr lang="en-US" sz="2400" dirty="0"/>
              <a:t>Is it optimal?</a:t>
            </a:r>
          </a:p>
          <a:p>
            <a:pPr lvl="1"/>
            <a:r>
              <a:rPr lang="en-US" dirty="0"/>
              <a:t>Yes!  (Proof next lecture via A*)</a:t>
            </a:r>
          </a:p>
          <a:p>
            <a:endParaRPr lang="en-US" dirty="0"/>
          </a:p>
        </p:txBody>
      </p:sp>
      <p:sp>
        <p:nvSpPr>
          <p:cNvPr id="24614" name="Freeform 38"/>
          <p:cNvSpPr>
            <a:spLocks/>
          </p:cNvSpPr>
          <p:nvPr/>
        </p:nvSpPr>
        <p:spPr bwMode="auto">
          <a:xfrm>
            <a:off x="8858249" y="3188083"/>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000"/>
          </a:p>
        </p:txBody>
      </p:sp>
      <p:sp>
        <p:nvSpPr>
          <p:cNvPr id="24615" name="Oval 39"/>
          <p:cNvSpPr>
            <a:spLocks noChangeArrowheads="1"/>
          </p:cNvSpPr>
          <p:nvPr/>
        </p:nvSpPr>
        <p:spPr bwMode="auto">
          <a:xfrm>
            <a:off x="10212379" y="311823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6" name="Oval 40"/>
          <p:cNvSpPr>
            <a:spLocks noChangeArrowheads="1"/>
          </p:cNvSpPr>
          <p:nvPr/>
        </p:nvSpPr>
        <p:spPr bwMode="auto">
          <a:xfrm>
            <a:off x="9980603" y="35436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7" name="Oval 41"/>
          <p:cNvSpPr>
            <a:spLocks noChangeArrowheads="1"/>
          </p:cNvSpPr>
          <p:nvPr/>
        </p:nvSpPr>
        <p:spPr bwMode="auto">
          <a:xfrm>
            <a:off x="10456855" y="353415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9" name="Freeform 43"/>
          <p:cNvSpPr>
            <a:spLocks/>
          </p:cNvSpPr>
          <p:nvPr/>
        </p:nvSpPr>
        <p:spPr bwMode="auto">
          <a:xfrm>
            <a:off x="10093315" y="3348423"/>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000"/>
          </a:p>
        </p:txBody>
      </p:sp>
      <p:sp>
        <p:nvSpPr>
          <p:cNvPr id="24620" name="Text Box 44"/>
          <p:cNvSpPr txBox="1">
            <a:spLocks noChangeArrowheads="1"/>
          </p:cNvSpPr>
          <p:nvPr/>
        </p:nvSpPr>
        <p:spPr bwMode="auto">
          <a:xfrm>
            <a:off x="9804393" y="3167450"/>
            <a:ext cx="298451"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b</a:t>
            </a:r>
          </a:p>
        </p:txBody>
      </p:sp>
      <p:sp>
        <p:nvSpPr>
          <p:cNvPr id="24625" name="Oval 49"/>
          <p:cNvSpPr>
            <a:spLocks noChangeArrowheads="1"/>
          </p:cNvSpPr>
          <p:nvPr/>
        </p:nvSpPr>
        <p:spPr bwMode="auto">
          <a:xfrm>
            <a:off x="9651993" y="5659825"/>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26" name="Oval 50"/>
          <p:cNvSpPr>
            <a:spLocks noChangeArrowheads="1"/>
          </p:cNvSpPr>
          <p:nvPr/>
        </p:nvSpPr>
        <p:spPr bwMode="auto">
          <a:xfrm>
            <a:off x="10704503" y="458349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27" name="Oval 51"/>
          <p:cNvSpPr>
            <a:spLocks noChangeArrowheads="1"/>
          </p:cNvSpPr>
          <p:nvPr/>
        </p:nvSpPr>
        <p:spPr bwMode="auto">
          <a:xfrm>
            <a:off x="10225079" y="51391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31" name="AutoShape 55"/>
          <p:cNvSpPr>
            <a:spLocks/>
          </p:cNvSpPr>
          <p:nvPr/>
        </p:nvSpPr>
        <p:spPr bwMode="auto">
          <a:xfrm>
            <a:off x="8859831" y="3015049"/>
            <a:ext cx="265112" cy="1981200"/>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000"/>
          </a:p>
        </p:txBody>
      </p:sp>
      <p:sp>
        <p:nvSpPr>
          <p:cNvPr id="24632" name="Text Box 56"/>
          <p:cNvSpPr txBox="1">
            <a:spLocks noChangeArrowheads="1"/>
          </p:cNvSpPr>
          <p:nvPr/>
        </p:nvSpPr>
        <p:spPr bwMode="auto">
          <a:xfrm>
            <a:off x="7442192" y="3788720"/>
            <a:ext cx="1447800" cy="400105"/>
          </a:xfrm>
          <a:prstGeom prst="rect">
            <a:avLst/>
          </a:prstGeom>
          <a:noFill/>
          <a:ln w="9525">
            <a:noFill/>
            <a:miter lim="800000"/>
            <a:headEnd/>
            <a:tailEnd/>
          </a:ln>
        </p:spPr>
        <p:txBody>
          <a:bodyPr wrap="square" lIns="91424" tIns="45718" rIns="91424" bIns="45718">
            <a:spAutoFit/>
          </a:bodyPr>
          <a:lstStyle/>
          <a:p>
            <a:pPr>
              <a:spcBef>
                <a:spcPct val="50000"/>
              </a:spcBef>
            </a:pPr>
            <a:r>
              <a:rPr lang="en-US" sz="2000" i="1" dirty="0">
                <a:latin typeface="Times New Roman" pitchFamily="18" charset="0"/>
              </a:rPr>
              <a:t>C*/</a:t>
            </a:r>
            <a:r>
              <a:rPr lang="en-US" sz="2000" i="1" dirty="0">
                <a:latin typeface="Times New Roman" pitchFamily="18" charset="0"/>
                <a:sym typeface="Symbol" pitchFamily="18" charset="2"/>
              </a:rPr>
              <a:t></a:t>
            </a:r>
            <a:r>
              <a:rPr lang="en-US" sz="2000" dirty="0"/>
              <a:t>  “tiers”</a:t>
            </a:r>
          </a:p>
        </p:txBody>
      </p:sp>
      <p:sp>
        <p:nvSpPr>
          <p:cNvPr id="27" name="Freeform 67"/>
          <p:cNvSpPr>
            <a:spLocks/>
          </p:cNvSpPr>
          <p:nvPr/>
        </p:nvSpPr>
        <p:spPr bwMode="auto">
          <a:xfrm>
            <a:off x="9804392" y="3091416"/>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9" name="Text Box 22"/>
          <p:cNvSpPr txBox="1">
            <a:spLocks noChangeArrowheads="1"/>
          </p:cNvSpPr>
          <p:nvPr/>
        </p:nvSpPr>
        <p:spPr bwMode="auto">
          <a:xfrm>
            <a:off x="11198219" y="4051684"/>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a:t>c </a:t>
            </a:r>
            <a:r>
              <a:rPr lang="en-US" sz="2000">
                <a:sym typeface="Symbol" pitchFamily="18" charset="2"/>
              </a:rPr>
              <a:t> 3</a:t>
            </a:r>
          </a:p>
        </p:txBody>
      </p:sp>
      <p:sp>
        <p:nvSpPr>
          <p:cNvPr id="30" name="Text Box 23"/>
          <p:cNvSpPr txBox="1">
            <a:spLocks noChangeArrowheads="1"/>
          </p:cNvSpPr>
          <p:nvPr/>
        </p:nvSpPr>
        <p:spPr bwMode="auto">
          <a:xfrm>
            <a:off x="11023595" y="3656396"/>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2</a:t>
            </a:r>
          </a:p>
        </p:txBody>
      </p:sp>
      <p:sp>
        <p:nvSpPr>
          <p:cNvPr id="31" name="Text Box 24"/>
          <p:cNvSpPr txBox="1">
            <a:spLocks noChangeArrowheads="1"/>
          </p:cNvSpPr>
          <p:nvPr/>
        </p:nvSpPr>
        <p:spPr bwMode="auto">
          <a:xfrm>
            <a:off x="10807695" y="3278572"/>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8472500" y="4114800"/>
            <a:ext cx="1912937" cy="1771651"/>
          </a:xfrm>
          <a:prstGeom prst="ellipse">
            <a:avLst/>
          </a:prstGeom>
          <a:solidFill>
            <a:srgbClr val="C0C0C0"/>
          </a:solidFill>
          <a:ln w="9525">
            <a:solidFill>
              <a:schemeClr val="tx1"/>
            </a:solidFill>
            <a:round/>
            <a:headEnd/>
            <a:tailEnd/>
          </a:ln>
        </p:spPr>
        <p:txBody>
          <a:bodyPr wrap="none" lIns="91424" tIns="45718" rIns="91424" bIns="45718" anchor="ctr"/>
          <a:lstStyle/>
          <a:p>
            <a:endParaRPr lang="en-US"/>
          </a:p>
        </p:txBody>
      </p:sp>
      <p:sp>
        <p:nvSpPr>
          <p:cNvPr id="31748" name="Rectangle 4"/>
          <p:cNvSpPr>
            <a:spLocks noGrp="1" noChangeArrowheads="1"/>
          </p:cNvSpPr>
          <p:nvPr>
            <p:ph type="title"/>
          </p:nvPr>
        </p:nvSpPr>
        <p:spPr/>
        <p:txBody>
          <a:bodyPr/>
          <a:lstStyle/>
          <a:p>
            <a:pPr eaLnBrk="1" hangingPunct="1"/>
            <a:r>
              <a:rPr lang="en-US"/>
              <a:t>Uniform Cost Issues</a:t>
            </a:r>
          </a:p>
        </p:txBody>
      </p:sp>
      <p:sp>
        <p:nvSpPr>
          <p:cNvPr id="31749" name="Rectangle 5"/>
          <p:cNvSpPr>
            <a:spLocks noGrp="1" noChangeArrowheads="1"/>
          </p:cNvSpPr>
          <p:nvPr>
            <p:ph idx="1"/>
          </p:nvPr>
        </p:nvSpPr>
        <p:spPr>
          <a:xfrm>
            <a:off x="486622" y="1166018"/>
            <a:ext cx="7204089" cy="4525963"/>
          </a:xfrm>
        </p:spPr>
        <p:txBody>
          <a:bodyPr/>
          <a:lstStyle/>
          <a:p>
            <a:pPr eaLnBrk="1" hangingPunct="1">
              <a:lnSpc>
                <a:spcPct val="80000"/>
              </a:lnSpc>
            </a:pPr>
            <a:r>
              <a:rPr lang="en-US" sz="3200" dirty="0"/>
              <a:t>Remember:</a:t>
            </a:r>
          </a:p>
          <a:p>
            <a:pPr marL="457200" indent="-457200" eaLnBrk="1" hangingPunct="1">
              <a:lnSpc>
                <a:spcPct val="80000"/>
              </a:lnSpc>
              <a:buFont typeface="Wingdings" panose="05000000000000000000" pitchFamily="2" charset="2"/>
              <a:buChar char="§"/>
            </a:pPr>
            <a:r>
              <a:rPr lang="en-US" sz="3200" dirty="0">
                <a:solidFill>
                  <a:schemeClr val="tx1"/>
                </a:solidFill>
              </a:rPr>
              <a:t>UCS explores increasing cost contours</a:t>
            </a:r>
          </a:p>
          <a:p>
            <a:pPr marL="0" lvl="1" indent="0">
              <a:lnSpc>
                <a:spcPct val="80000"/>
              </a:lnSpc>
              <a:buNone/>
            </a:pPr>
            <a:endParaRPr lang="en-US" sz="2800" dirty="0"/>
          </a:p>
          <a:p>
            <a:pPr eaLnBrk="1" hangingPunct="1">
              <a:lnSpc>
                <a:spcPct val="80000"/>
              </a:lnSpc>
            </a:pPr>
            <a:r>
              <a:rPr lang="en-US" sz="3200" dirty="0"/>
              <a:t>The good:</a:t>
            </a:r>
          </a:p>
          <a:p>
            <a:pPr marL="457200" indent="-457200" eaLnBrk="1" hangingPunct="1">
              <a:lnSpc>
                <a:spcPct val="80000"/>
              </a:lnSpc>
              <a:buFont typeface="Wingdings" panose="05000000000000000000" pitchFamily="2" charset="2"/>
              <a:buChar char="§"/>
            </a:pPr>
            <a:r>
              <a:rPr lang="en-US" sz="3200" dirty="0">
                <a:solidFill>
                  <a:schemeClr val="tx1"/>
                </a:solidFill>
              </a:rPr>
              <a:t>UCS is complete and optimal!</a:t>
            </a:r>
          </a:p>
          <a:p>
            <a:pPr marL="0" lvl="1" indent="0">
              <a:lnSpc>
                <a:spcPct val="80000"/>
              </a:lnSpc>
              <a:buNone/>
            </a:pPr>
            <a:endParaRPr lang="en-US" sz="2800" dirty="0"/>
          </a:p>
          <a:p>
            <a:pPr eaLnBrk="1" hangingPunct="1">
              <a:lnSpc>
                <a:spcPct val="80000"/>
              </a:lnSpc>
            </a:pPr>
            <a:r>
              <a:rPr lang="en-US" sz="3200" dirty="0"/>
              <a:t>The bad:</a:t>
            </a:r>
          </a:p>
          <a:p>
            <a:pPr lvl="1" eaLnBrk="1" hangingPunct="1">
              <a:lnSpc>
                <a:spcPct val="80000"/>
              </a:lnSpc>
            </a:pPr>
            <a:r>
              <a:rPr lang="en-US" sz="3200" dirty="0"/>
              <a:t>Explores options in every “direction”</a:t>
            </a:r>
          </a:p>
          <a:p>
            <a:pPr lvl="1" eaLnBrk="1" hangingPunct="1">
              <a:lnSpc>
                <a:spcPct val="80000"/>
              </a:lnSpc>
            </a:pPr>
            <a:r>
              <a:rPr lang="en-US" sz="3200" dirty="0"/>
              <a:t>No information about goal location</a:t>
            </a:r>
          </a:p>
          <a:p>
            <a:pPr marL="0" lvl="1" indent="0" eaLnBrk="1" hangingPunct="1">
              <a:lnSpc>
                <a:spcPct val="80000"/>
              </a:lnSpc>
              <a:buNone/>
            </a:pPr>
            <a:endParaRPr lang="en-US" sz="2800" dirty="0"/>
          </a:p>
          <a:p>
            <a:pPr>
              <a:lnSpc>
                <a:spcPct val="80000"/>
              </a:lnSpc>
            </a:pPr>
            <a:r>
              <a:rPr lang="en-US" sz="3200" dirty="0"/>
              <a:t>We’ll fix that soon!</a:t>
            </a:r>
          </a:p>
          <a:p>
            <a:pPr eaLnBrk="1" hangingPunct="1">
              <a:lnSpc>
                <a:spcPct val="80000"/>
              </a:lnSpc>
            </a:pPr>
            <a:endParaRPr lang="en-US" sz="3200" dirty="0"/>
          </a:p>
        </p:txBody>
      </p:sp>
      <p:sp>
        <p:nvSpPr>
          <p:cNvPr id="31750" name="Oval 6"/>
          <p:cNvSpPr>
            <a:spLocks noChangeArrowheads="1"/>
          </p:cNvSpPr>
          <p:nvPr/>
        </p:nvSpPr>
        <p:spPr bwMode="auto">
          <a:xfrm>
            <a:off x="9375785" y="4891091"/>
            <a:ext cx="163513" cy="153988"/>
          </a:xfrm>
          <a:prstGeom prst="ellipse">
            <a:avLst/>
          </a:prstGeom>
          <a:solidFill>
            <a:srgbClr val="008000"/>
          </a:solidFill>
          <a:ln w="9525">
            <a:solidFill>
              <a:schemeClr val="tx1"/>
            </a:solidFill>
            <a:round/>
            <a:headEnd/>
            <a:tailEnd/>
          </a:ln>
        </p:spPr>
        <p:txBody>
          <a:bodyPr wrap="none" lIns="91424" tIns="45718" rIns="91424" bIns="45718" anchor="ctr"/>
          <a:lstStyle/>
          <a:p>
            <a:endParaRPr lang="en-US"/>
          </a:p>
        </p:txBody>
      </p:sp>
      <p:sp>
        <p:nvSpPr>
          <p:cNvPr id="31751" name="Text Box 7"/>
          <p:cNvSpPr txBox="1">
            <a:spLocks noChangeArrowheads="1"/>
          </p:cNvSpPr>
          <p:nvPr/>
        </p:nvSpPr>
        <p:spPr bwMode="auto">
          <a:xfrm>
            <a:off x="9113839" y="5006979"/>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Start</a:t>
            </a:r>
          </a:p>
        </p:txBody>
      </p:sp>
      <p:sp>
        <p:nvSpPr>
          <p:cNvPr id="31752" name="Oval 8"/>
          <p:cNvSpPr>
            <a:spLocks noChangeArrowheads="1"/>
          </p:cNvSpPr>
          <p:nvPr/>
        </p:nvSpPr>
        <p:spPr bwMode="auto">
          <a:xfrm>
            <a:off x="10302885" y="4913315"/>
            <a:ext cx="163513" cy="153988"/>
          </a:xfrm>
          <a:prstGeom prst="ellipse">
            <a:avLst/>
          </a:prstGeom>
          <a:solidFill>
            <a:srgbClr val="FF3300"/>
          </a:solidFill>
          <a:ln w="9525">
            <a:solidFill>
              <a:schemeClr val="tx1"/>
            </a:solidFill>
            <a:round/>
            <a:headEnd/>
            <a:tailEnd/>
          </a:ln>
        </p:spPr>
        <p:txBody>
          <a:bodyPr wrap="none" lIns="91424" tIns="45718" rIns="91424" bIns="45718" anchor="ctr"/>
          <a:lstStyle/>
          <a:p>
            <a:endParaRPr lang="en-US"/>
          </a:p>
        </p:txBody>
      </p:sp>
      <p:sp>
        <p:nvSpPr>
          <p:cNvPr id="31753" name="Text Box 9"/>
          <p:cNvSpPr txBox="1">
            <a:spLocks noChangeArrowheads="1"/>
          </p:cNvSpPr>
          <p:nvPr/>
        </p:nvSpPr>
        <p:spPr bwMode="auto">
          <a:xfrm>
            <a:off x="10363200" y="5030791"/>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Goal</a:t>
            </a:r>
          </a:p>
        </p:txBody>
      </p:sp>
      <p:sp>
        <p:nvSpPr>
          <p:cNvPr id="31765" name="Oval 21"/>
          <p:cNvSpPr>
            <a:spLocks noChangeArrowheads="1"/>
          </p:cNvSpPr>
          <p:nvPr/>
        </p:nvSpPr>
        <p:spPr bwMode="auto">
          <a:xfrm>
            <a:off x="9007485" y="4549785"/>
            <a:ext cx="869951" cy="869951"/>
          </a:xfrm>
          <a:prstGeom prst="ellipse">
            <a:avLst/>
          </a:prstGeom>
          <a:noFill/>
          <a:ln w="9525">
            <a:solidFill>
              <a:schemeClr val="tx1"/>
            </a:solidFill>
            <a:round/>
            <a:headEnd/>
            <a:tailEnd/>
          </a:ln>
        </p:spPr>
        <p:txBody>
          <a:bodyPr wrap="none" lIns="91424" tIns="45718" rIns="91424" bIns="45718" anchor="ctr"/>
          <a:lstStyle/>
          <a:p>
            <a:endParaRPr lang="en-US"/>
          </a:p>
        </p:txBody>
      </p:sp>
      <p:grpSp>
        <p:nvGrpSpPr>
          <p:cNvPr id="26" name="Group 25"/>
          <p:cNvGrpSpPr/>
          <p:nvPr/>
        </p:nvGrpSpPr>
        <p:grpSpPr>
          <a:xfrm>
            <a:off x="8243320" y="1371603"/>
            <a:ext cx="2577080" cy="2244724"/>
            <a:chOff x="8023224" y="1412876"/>
            <a:chExt cx="3101976" cy="2701926"/>
          </a:xfrm>
        </p:grpSpPr>
        <p:sp>
          <p:nvSpPr>
            <p:cNvPr id="31747" name="Freeform 3"/>
            <p:cNvSpPr>
              <a:spLocks/>
            </p:cNvSpPr>
            <p:nvPr/>
          </p:nvSpPr>
          <p:spPr bwMode="auto">
            <a:xfrm>
              <a:off x="8516935" y="1412876"/>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6" tIns="45718" rIns="91436" bIns="45718"/>
            <a:lstStyle/>
            <a:p>
              <a:endParaRPr lang="en-US"/>
            </a:p>
          </p:txBody>
        </p:sp>
        <p:sp>
          <p:nvSpPr>
            <p:cNvPr id="31754" name="Freeform 10"/>
            <p:cNvSpPr>
              <a:spLocks/>
            </p:cNvSpPr>
            <p:nvPr/>
          </p:nvSpPr>
          <p:spPr bwMode="auto">
            <a:xfrm>
              <a:off x="8023224" y="1560515"/>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31755" name="Oval 11"/>
            <p:cNvSpPr>
              <a:spLocks noChangeArrowheads="1"/>
            </p:cNvSpPr>
            <p:nvPr/>
          </p:nvSpPr>
          <p:spPr bwMode="auto">
            <a:xfrm>
              <a:off x="9145585" y="19161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6" name="Oval 12"/>
            <p:cNvSpPr>
              <a:spLocks noChangeArrowheads="1"/>
            </p:cNvSpPr>
            <p:nvPr/>
          </p:nvSpPr>
          <p:spPr bwMode="auto">
            <a:xfrm>
              <a:off x="9621837" y="19065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7" name="Text Box 13"/>
            <p:cNvSpPr txBox="1">
              <a:spLocks noChangeArrowheads="1"/>
            </p:cNvSpPr>
            <p:nvPr/>
          </p:nvSpPr>
          <p:spPr bwMode="auto">
            <a:xfrm>
              <a:off x="9275761" y="1766891"/>
              <a:ext cx="274639" cy="444552"/>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31758" name="Oval 14"/>
            <p:cNvSpPr>
              <a:spLocks noChangeArrowheads="1"/>
            </p:cNvSpPr>
            <p:nvPr/>
          </p:nvSpPr>
          <p:spPr bwMode="auto">
            <a:xfrm>
              <a:off x="9869485" y="2955927"/>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59" name="Oval 15"/>
            <p:cNvSpPr>
              <a:spLocks noChangeArrowheads="1"/>
            </p:cNvSpPr>
            <p:nvPr/>
          </p:nvSpPr>
          <p:spPr bwMode="auto">
            <a:xfrm>
              <a:off x="9390061" y="3511550"/>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62" name="Oval 18"/>
            <p:cNvSpPr>
              <a:spLocks noChangeArrowheads="1"/>
            </p:cNvSpPr>
            <p:nvPr/>
          </p:nvSpPr>
          <p:spPr bwMode="auto">
            <a:xfrm>
              <a:off x="9377361" y="1490665"/>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63" name="Freeform 19"/>
            <p:cNvSpPr>
              <a:spLocks/>
            </p:cNvSpPr>
            <p:nvPr/>
          </p:nvSpPr>
          <p:spPr bwMode="auto">
            <a:xfrm>
              <a:off x="8805861"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6" tIns="45718" rIns="91436" bIns="45718"/>
            <a:lstStyle/>
            <a:p>
              <a:endParaRPr lang="en-US"/>
            </a:p>
          </p:txBody>
        </p:sp>
        <p:sp>
          <p:nvSpPr>
            <p:cNvPr id="31764" name="Freeform 20"/>
            <p:cNvSpPr>
              <a:spLocks/>
            </p:cNvSpPr>
            <p:nvPr/>
          </p:nvSpPr>
          <p:spPr bwMode="auto">
            <a:xfrm>
              <a:off x="9061449"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6" tIns="45718" rIns="91436" bIns="45718"/>
            <a:lstStyle/>
            <a:p>
              <a:endParaRPr lang="en-US"/>
            </a:p>
          </p:txBody>
        </p:sp>
        <p:sp>
          <p:nvSpPr>
            <p:cNvPr id="31766" name="Text Box 22"/>
            <p:cNvSpPr txBox="1">
              <a:spLocks noChangeArrowheads="1"/>
            </p:cNvSpPr>
            <p:nvPr/>
          </p:nvSpPr>
          <p:spPr bwMode="auto">
            <a:xfrm>
              <a:off x="10299700" y="2495551"/>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3</a:t>
              </a:r>
            </a:p>
          </p:txBody>
        </p:sp>
        <p:sp>
          <p:nvSpPr>
            <p:cNvPr id="31767" name="Text Box 23"/>
            <p:cNvSpPr txBox="1">
              <a:spLocks noChangeArrowheads="1"/>
            </p:cNvSpPr>
            <p:nvPr/>
          </p:nvSpPr>
          <p:spPr bwMode="auto">
            <a:xfrm>
              <a:off x="10172700" y="2100263"/>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2</a:t>
              </a:r>
            </a:p>
          </p:txBody>
        </p:sp>
        <p:sp>
          <p:nvSpPr>
            <p:cNvPr id="31768" name="Text Box 24"/>
            <p:cNvSpPr txBox="1">
              <a:spLocks noChangeArrowheads="1"/>
            </p:cNvSpPr>
            <p:nvPr/>
          </p:nvSpPr>
          <p:spPr bwMode="auto">
            <a:xfrm>
              <a:off x="9972673" y="1722440"/>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0" grpId="0" animBg="1"/>
      <p:bldP spid="31751" grpId="0"/>
      <p:bldP spid="31752" grpId="0" animBg="1"/>
      <p:bldP spid="31753" grpId="0"/>
      <p:bldP spid="317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Missed Lecture 1 Activity</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10515600" cy="5377691"/>
          </a:xfrm>
        </p:spPr>
        <p:txBody>
          <a:bodyPr/>
          <a:lstStyle/>
          <a:p>
            <a:pPr marL="514350" indent="-514350">
              <a:buAutoNum type="arabicParenR"/>
            </a:pPr>
            <a:r>
              <a:rPr lang="en-US" dirty="0"/>
              <a:t>An agent controls the elevator in a 10-story building. On each floor, the doors can be open or closed. The elevator can also be ``moving'' between floors. How many states could the agent be in?</a:t>
            </a:r>
          </a:p>
          <a:p>
            <a:endParaRPr lang="en-US" dirty="0"/>
          </a:p>
          <a:p>
            <a:endParaRPr lang="en-US" dirty="0"/>
          </a:p>
          <a:p>
            <a:r>
              <a:rPr lang="en-US" dirty="0"/>
              <a:t>Single or Multi-agent?</a:t>
            </a:r>
          </a:p>
          <a:p>
            <a:r>
              <a:rPr lang="en-US" dirty="0"/>
              <a:t>Discrete or Continuous states?</a:t>
            </a:r>
          </a:p>
          <a:p>
            <a:r>
              <a:rPr lang="en-US" dirty="0"/>
              <a:t>Static or Dynamic environment?</a:t>
            </a:r>
          </a:p>
          <a:p>
            <a:r>
              <a:rPr lang="en-US" dirty="0"/>
              <a:t>Deterministic or Stochastic actions?</a:t>
            </a:r>
          </a:p>
          <a:p>
            <a:r>
              <a:rPr lang="en-US" dirty="0"/>
              <a:t>Fully observable or partially states?</a:t>
            </a:r>
          </a:p>
        </p:txBody>
      </p:sp>
    </p:spTree>
    <p:extLst>
      <p:ext uri="{BB962C8B-B14F-4D97-AF65-F5344CB8AC3E}">
        <p14:creationId xmlns:p14="http://schemas.microsoft.com/office/powerpoint/2010/main" val="342339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Missed Lecture 1 Activity</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7913984" cy="5377691"/>
          </a:xfrm>
        </p:spPr>
        <p:txBody>
          <a:bodyPr/>
          <a:lstStyle/>
          <a:p>
            <a:r>
              <a:rPr lang="en-US" dirty="0"/>
              <a:t>Hopscotch is a game where </a:t>
            </a:r>
            <a:r>
              <a:rPr lang="en-US" b="1" dirty="0"/>
              <a:t>10 squares </a:t>
            </a:r>
            <a:r>
              <a:rPr lang="en-US" dirty="0"/>
              <a:t>are drawn and labeled 1-10. There is also a </a:t>
            </a:r>
            <a:r>
              <a:rPr lang="en-US" b="1" dirty="0"/>
              <a:t>“start state” </a:t>
            </a:r>
            <a:r>
              <a:rPr lang="en-US" dirty="0"/>
              <a:t>to stand on a throw a stone. A player </a:t>
            </a:r>
            <a:r>
              <a:rPr lang="en-US" b="1" dirty="0"/>
              <a:t>throws the stone </a:t>
            </a:r>
            <a:r>
              <a:rPr lang="en-US" dirty="0"/>
              <a:t>and then </a:t>
            </a:r>
            <a:r>
              <a:rPr lang="en-US" b="1" dirty="0"/>
              <a:t>hops the squares </a:t>
            </a:r>
            <a:r>
              <a:rPr lang="en-US" dirty="0"/>
              <a:t>in order, </a:t>
            </a:r>
            <a:r>
              <a:rPr lang="en-US" b="1" dirty="0"/>
              <a:t>avoiding the one with the stone</a:t>
            </a:r>
            <a:r>
              <a:rPr lang="en-US" dirty="0"/>
              <a:t> in it. Other players watch.</a:t>
            </a:r>
          </a:p>
          <a:p>
            <a:r>
              <a:rPr lang="en-US" dirty="0"/>
              <a:t>Consider the </a:t>
            </a:r>
            <a:r>
              <a:rPr lang="en-US" b="1" dirty="0"/>
              <a:t>states where two players</a:t>
            </a:r>
            <a:r>
              <a:rPr lang="en-US" dirty="0"/>
              <a:t> – scotcher and observer -</a:t>
            </a:r>
            <a:r>
              <a:rPr lang="en-US" b="1" dirty="0"/>
              <a:t> and the stone are situated </a:t>
            </a:r>
            <a:r>
              <a:rPr lang="en-US" dirty="0"/>
              <a:t>in the middle of the game. Ignore the state where the player is holding the stone, but do consider when they have not started jumping yet. Assume the game is played on a flat surface. </a:t>
            </a:r>
          </a:p>
          <a:p>
            <a:r>
              <a:rPr lang="en-US" dirty="0"/>
              <a:t>How many states are there in hopscotch?</a:t>
            </a:r>
          </a:p>
          <a:p>
            <a:r>
              <a:rPr lang="en-US" dirty="0"/>
              <a:t>Continuous or discrete states?</a:t>
            </a:r>
          </a:p>
        </p:txBody>
      </p:sp>
      <p:pic>
        <p:nvPicPr>
          <p:cNvPr id="1026" name="Picture 2" descr="Hopscotch">
            <a:extLst>
              <a:ext uri="{FF2B5EF4-FFF2-40B4-BE49-F238E27FC236}">
                <a16:creationId xmlns:a16="http://schemas.microsoft.com/office/drawing/2014/main" id="{23287C33-D164-0D3B-0371-9EEECC97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850" y="1339850"/>
            <a:ext cx="2501900"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437A62-056C-0448-37B3-5727457922E6}"/>
              </a:ext>
            </a:extLst>
          </p:cNvPr>
          <p:cNvSpPr/>
          <p:nvPr/>
        </p:nvSpPr>
        <p:spPr>
          <a:xfrm>
            <a:off x="9162393" y="5421841"/>
            <a:ext cx="2096813" cy="551574"/>
          </a:xfrm>
          <a:prstGeom prst="rect">
            <a:avLst/>
          </a:prstGeom>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State</a:t>
            </a:r>
          </a:p>
        </p:txBody>
      </p:sp>
    </p:spTree>
    <p:extLst>
      <p:ext uri="{BB962C8B-B14F-4D97-AF65-F5344CB8AC3E}">
        <p14:creationId xmlns:p14="http://schemas.microsoft.com/office/powerpoint/2010/main" val="293306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270C47-9196-4F74-A1F1-344816DED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6610" y="533406"/>
            <a:ext cx="7001591" cy="5257799"/>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Agents and Search</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 http://ai.berkeley.edu</a:t>
            </a:r>
          </a:p>
        </p:txBody>
      </p:sp>
    </p:spTree>
    <p:extLst>
      <p:ext uri="{BB962C8B-B14F-4D97-AF65-F5344CB8AC3E}">
        <p14:creationId xmlns:p14="http://schemas.microsoft.com/office/powerpoint/2010/main" val="228543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5" y="1447806"/>
            <a:ext cx="5791199" cy="4343399"/>
          </a:xfrm>
          <a:prstGeom prst="rect">
            <a:avLst/>
          </a:prstGeom>
          <a:noFill/>
        </p:spPr>
      </p:pic>
      <p:sp>
        <p:nvSpPr>
          <p:cNvPr id="7170" name="Rectangle 2"/>
          <p:cNvSpPr>
            <a:spLocks noGrp="1" noChangeArrowheads="1"/>
          </p:cNvSpPr>
          <p:nvPr>
            <p:ph type="title"/>
          </p:nvPr>
        </p:nvSpPr>
        <p:spPr/>
        <p:txBody>
          <a:bodyPr/>
          <a:lstStyle/>
          <a:p>
            <a:pPr eaLnBrk="1" hangingPunct="1"/>
            <a:r>
              <a:rPr lang="en-US"/>
              <a:t>Today</a:t>
            </a:r>
          </a:p>
        </p:txBody>
      </p:sp>
      <p:sp>
        <p:nvSpPr>
          <p:cNvPr id="7171" name="Rectangle 3"/>
          <p:cNvSpPr>
            <a:spLocks noGrp="1" noChangeArrowheads="1"/>
          </p:cNvSpPr>
          <p:nvPr>
            <p:ph idx="1"/>
          </p:nvPr>
        </p:nvSpPr>
        <p:spPr>
          <a:xfrm>
            <a:off x="406400" y="1397003"/>
            <a:ext cx="9499600" cy="4729164"/>
          </a:xfrm>
        </p:spPr>
        <p:txBody>
          <a:bodyPr/>
          <a:lstStyle/>
          <a:p>
            <a:pPr eaLnBrk="1" hangingPunct="1">
              <a:lnSpc>
                <a:spcPct val="90000"/>
              </a:lnSpc>
            </a:pPr>
            <a:r>
              <a:rPr lang="en-US" sz="3200" dirty="0"/>
              <a:t>Reflex vs Planning Agents</a:t>
            </a:r>
          </a:p>
          <a:p>
            <a:pPr eaLnBrk="1" hangingPunct="1">
              <a:lnSpc>
                <a:spcPct val="90000"/>
              </a:lnSpc>
            </a:pPr>
            <a:endParaRPr lang="en-US" sz="3200" dirty="0"/>
          </a:p>
          <a:p>
            <a:pPr eaLnBrk="1" hangingPunct="1">
              <a:lnSpc>
                <a:spcPct val="90000"/>
              </a:lnSpc>
            </a:pPr>
            <a:r>
              <a:rPr lang="en-US" sz="3200" dirty="0"/>
              <a:t>Search Problems</a:t>
            </a:r>
          </a:p>
          <a:p>
            <a:pPr eaLnBrk="1" hangingPunct="1">
              <a:lnSpc>
                <a:spcPct val="90000"/>
              </a:lnSpc>
            </a:pPr>
            <a:endParaRPr lang="en-US" sz="3200" dirty="0"/>
          </a:p>
          <a:p>
            <a:pPr eaLnBrk="1" hangingPunct="1">
              <a:lnSpc>
                <a:spcPct val="90000"/>
              </a:lnSpc>
            </a:pPr>
            <a:r>
              <a:rPr lang="en-US" sz="3200" dirty="0"/>
              <a:t>Uninformed Search Methods</a:t>
            </a:r>
          </a:p>
          <a:p>
            <a:pPr lvl="1">
              <a:lnSpc>
                <a:spcPct val="90000"/>
              </a:lnSpc>
            </a:pPr>
            <a:endParaRPr lang="en-US" sz="500" dirty="0"/>
          </a:p>
          <a:p>
            <a:pPr lvl="1" eaLnBrk="1" hangingPunct="1">
              <a:lnSpc>
                <a:spcPct val="90000"/>
              </a:lnSpc>
            </a:pPr>
            <a:r>
              <a:rPr lang="en-US" sz="2800" dirty="0"/>
              <a:t>Depth-First Search</a:t>
            </a:r>
          </a:p>
          <a:p>
            <a:pPr lvl="1" eaLnBrk="1" hangingPunct="1">
              <a:lnSpc>
                <a:spcPct val="90000"/>
              </a:lnSpc>
            </a:pPr>
            <a:endParaRPr lang="en-US" sz="500" dirty="0"/>
          </a:p>
          <a:p>
            <a:pPr lvl="1" eaLnBrk="1" hangingPunct="1">
              <a:lnSpc>
                <a:spcPct val="90000"/>
              </a:lnSpc>
            </a:pPr>
            <a:r>
              <a:rPr lang="en-US" sz="2800" dirty="0"/>
              <a:t>Breadth-First Search</a:t>
            </a:r>
          </a:p>
          <a:p>
            <a:pPr lvl="1" eaLnBrk="1" hangingPunct="1">
              <a:lnSpc>
                <a:spcPct val="90000"/>
              </a:lnSpc>
            </a:pPr>
            <a:endParaRPr lang="en-US" sz="500" dirty="0"/>
          </a:p>
          <a:p>
            <a:pPr lvl="1" eaLnBrk="1" hangingPunct="1">
              <a:lnSpc>
                <a:spcPct val="90000"/>
              </a:lnSpc>
            </a:pPr>
            <a:r>
              <a:rPr lang="en-US" sz="2800" dirty="0"/>
              <a:t>Uniform-Cost Search</a:t>
            </a:r>
          </a:p>
          <a:p>
            <a:pPr lvl="1" eaLnBrk="1" hangingPunct="1">
              <a:lnSpc>
                <a:spcPct val="90000"/>
              </a:lnSpc>
            </a:pPr>
            <a:endParaRPr lang="en-US" sz="2800" dirty="0"/>
          </a:p>
          <a:p>
            <a:pPr eaLnBrk="1" hangingPunct="1">
              <a:lnSpc>
                <a:spcPct val="90000"/>
              </a:lnSpc>
            </a:pPr>
            <a:endParaRPr lang="en-US" sz="3200" dirty="0"/>
          </a:p>
          <a:p>
            <a:pPr eaLnBrk="1" hangingPunct="1">
              <a:lnSpc>
                <a:spcPct val="90000"/>
              </a:lnSpc>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391769340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12083</TotalTime>
  <Words>2998</Words>
  <Application>Microsoft Macintosh PowerPoint</Application>
  <PresentationFormat>Widescreen</PresentationFormat>
  <Paragraphs>737</Paragraphs>
  <Slides>48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ゴシック</vt:lpstr>
      <vt:lpstr>Arial</vt:lpstr>
      <vt:lpstr>Calibri</vt:lpstr>
      <vt:lpstr>Calibri Light</vt:lpstr>
      <vt:lpstr>Courier New</vt:lpstr>
      <vt:lpstr>Times New Roman</vt:lpstr>
      <vt:lpstr>Wingdings</vt:lpstr>
      <vt:lpstr>Office Theme</vt:lpstr>
      <vt:lpstr>Warm-up as you come in</vt:lpstr>
      <vt:lpstr>Announcements</vt:lpstr>
      <vt:lpstr>Announcements</vt:lpstr>
      <vt:lpstr>Designing Agents</vt:lpstr>
      <vt:lpstr>Missed Lecture 1 Activity</vt:lpstr>
      <vt:lpstr>Missed Lecture 1 Activity</vt:lpstr>
      <vt:lpstr>AI: Representation and Problem Solving </vt:lpstr>
      <vt:lpstr>Today</vt:lpstr>
      <vt:lpstr>Designing Agents</vt:lpstr>
      <vt:lpstr>Reflex Agents</vt:lpstr>
      <vt:lpstr>Agents that Plan Ahead</vt:lpstr>
      <vt:lpstr>Search Problems</vt:lpstr>
      <vt:lpstr>Example: Travelling in Romania</vt:lpstr>
      <vt:lpstr>State Space Graphs and Search Trees</vt:lpstr>
      <vt:lpstr>State Space Graphs</vt:lpstr>
      <vt:lpstr>More Examples</vt:lpstr>
      <vt:lpstr>State Space Graphs vs. Search Trees</vt:lpstr>
      <vt:lpstr>Tree Search vs Graph Search</vt:lpstr>
      <vt:lpstr>PowerPoint Presentation</vt:lpstr>
      <vt:lpstr>PowerPoint Presentation</vt:lpstr>
      <vt:lpstr>Poll 1</vt:lpstr>
      <vt:lpstr>Poll 1</vt:lpstr>
      <vt:lpstr>A Note on Implementation</vt:lpstr>
      <vt:lpstr>Graph Search</vt:lpstr>
      <vt:lpstr>BFS vs DFS</vt:lpstr>
      <vt:lpstr>Walk-through BFS Graph Search</vt:lpstr>
      <vt:lpstr>Walk-through DFS Graph Search</vt:lpstr>
      <vt:lpstr>Depth-First (Tree) Search</vt:lpstr>
      <vt:lpstr>BFS vs DFS</vt:lpstr>
      <vt:lpstr>Search Algorithm Properties</vt:lpstr>
      <vt:lpstr>Search Algorithm Properties</vt:lpstr>
      <vt:lpstr>Search Algorithm Properties</vt:lpstr>
      <vt:lpstr>Think about it…</vt:lpstr>
      <vt:lpstr>Depth-First Search (DFS) Properties</vt:lpstr>
      <vt:lpstr>Breadth-First Search (BFS) Properties</vt:lpstr>
      <vt:lpstr>Iterative Deepening</vt:lpstr>
      <vt:lpstr>Iterative Deepening</vt:lpstr>
      <vt:lpstr>Uniform Cost Search</vt:lpstr>
      <vt:lpstr>PowerPoint Presentation</vt:lpstr>
      <vt:lpstr>PowerPoint Presentation</vt:lpstr>
      <vt:lpstr>Walk-through UCS</vt:lpstr>
      <vt:lpstr>Walk-through UCS</vt:lpstr>
      <vt:lpstr>In Class Activity!</vt:lpstr>
      <vt:lpstr>Summary</vt:lpstr>
      <vt:lpstr>Breadth-First (Tree) Search</vt:lpstr>
      <vt:lpstr>Uniform Cost (Tree) Search</vt:lpstr>
      <vt:lpstr>Uniform Cost Search (UCS) Properties</vt:lpstr>
      <vt:lpstr>Uniform Cost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Rosenthal</cp:lastModifiedBy>
  <cp:revision>624</cp:revision>
  <cp:lastPrinted>2023-01-18T19:45:25Z</cp:lastPrinted>
  <dcterms:created xsi:type="dcterms:W3CDTF">2018-10-11T11:39:27Z</dcterms:created>
  <dcterms:modified xsi:type="dcterms:W3CDTF">2023-01-19T15:19:37Z</dcterms:modified>
</cp:coreProperties>
</file>