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730" r:id="rId2"/>
    <p:sldId id="744" r:id="rId3"/>
    <p:sldId id="767" r:id="rId4"/>
    <p:sldId id="715" r:id="rId5"/>
    <p:sldId id="716" r:id="rId6"/>
    <p:sldId id="719" r:id="rId7"/>
    <p:sldId id="732" r:id="rId8"/>
    <p:sldId id="663" r:id="rId9"/>
    <p:sldId id="721" r:id="rId10"/>
    <p:sldId id="722" r:id="rId11"/>
    <p:sldId id="723" r:id="rId12"/>
    <p:sldId id="769" r:id="rId13"/>
    <p:sldId id="728" r:id="rId14"/>
    <p:sldId id="761" r:id="rId15"/>
    <p:sldId id="762" r:id="rId16"/>
    <p:sldId id="760" r:id="rId17"/>
    <p:sldId id="768" r:id="rId18"/>
    <p:sldId id="737" r:id="rId19"/>
    <p:sldId id="733" r:id="rId20"/>
    <p:sldId id="747" r:id="rId21"/>
    <p:sldId id="734" r:id="rId22"/>
    <p:sldId id="736" r:id="rId23"/>
    <p:sldId id="738" r:id="rId24"/>
    <p:sldId id="739" r:id="rId25"/>
    <p:sldId id="740" r:id="rId26"/>
    <p:sldId id="741" r:id="rId27"/>
    <p:sldId id="742" r:id="rId28"/>
    <p:sldId id="743" r:id="rId29"/>
    <p:sldId id="711" r:id="rId30"/>
    <p:sldId id="748" r:id="rId31"/>
    <p:sldId id="759" r:id="rId32"/>
    <p:sldId id="750" r:id="rId33"/>
    <p:sldId id="752" r:id="rId34"/>
    <p:sldId id="751" r:id="rId35"/>
    <p:sldId id="756" r:id="rId36"/>
    <p:sldId id="757" r:id="rId37"/>
    <p:sldId id="755" r:id="rId38"/>
    <p:sldId id="758" r:id="rId39"/>
    <p:sldId id="763" r:id="rId40"/>
    <p:sldId id="764" r:id="rId41"/>
    <p:sldId id="765" r:id="rId42"/>
    <p:sldId id="766" r:id="rId4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61" autoAdjust="0"/>
    <p:restoredTop sz="82751"/>
  </p:normalViewPr>
  <p:slideViewPr>
    <p:cSldViewPr snapToGrid="0">
      <p:cViewPr varScale="1">
        <p:scale>
          <a:sx n="88" d="100"/>
          <a:sy n="88" d="100"/>
        </p:scale>
        <p:origin x="11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2/8/23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II is the correct one, pointing into the infeasible region (in the &gt; direction)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208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Pull -18 off and found the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93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199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Parallel 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886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decreases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65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charset="0"/>
              </a:rPr>
              <a:t>One variable per </a:t>
            </a:r>
            <a:r>
              <a:rPr lang="en-US" dirty="0" err="1">
                <a:latin typeface="Arial" charset="0"/>
              </a:rPr>
              <a:t>club,room</a:t>
            </a:r>
            <a:r>
              <a:rPr lang="en-US" dirty="0">
                <a:latin typeface="Arial" charset="0"/>
              </a:rPr>
              <a:t> pair</a:t>
            </a:r>
          </a:p>
          <a:p>
            <a:r>
              <a:rPr lang="en-US" dirty="0">
                <a:latin typeface="Arial" charset="0"/>
              </a:rPr>
              <a:t>Each could be 0 or 1</a:t>
            </a:r>
          </a:p>
          <a:p>
            <a:r>
              <a:rPr lang="en-US" dirty="0">
                <a:latin typeface="Arial" charset="0"/>
              </a:rPr>
              <a:t>Sum over clubs of one room = 1</a:t>
            </a:r>
          </a:p>
          <a:p>
            <a:r>
              <a:rPr lang="en-US" dirty="0">
                <a:latin typeface="Arial" charset="0"/>
              </a:rPr>
              <a:t>Sum over rooms of a club = 1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D9CA2C-7D38-4F9B-A2C1-D1432DE939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927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LP* = -20.5 @ 3.4,5.7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962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CONSTRAIN ON X – draw picture</a:t>
            </a:r>
          </a:p>
          <a:p>
            <a:r>
              <a:rPr lang="en-US" dirty="0"/>
              <a:t>X&lt;= 3 solution is (3,5.53) -19.59</a:t>
            </a:r>
          </a:p>
          <a:p>
            <a:r>
              <a:rPr lang="en-US" dirty="0"/>
              <a:t>X &gt;=4 solution is (4,4.56) -17.68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045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gets dequeued and what do we constrain?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89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2/8/23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2/8/23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2/8/23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0.png"/><Relationship Id="rId4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UcNM7OsdsY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6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www.cmu.edu%2Fcohon-university-center%2F&amp;psig=AOvVaw2Va9u-Bm6r21JYGxZ9LSI_&amp;ust=1631904615865000&amp;source=images&amp;cd=vfe&amp;ved=0CAkQjRxqFwoTCJj668mUhPMCFQAAAAAdAAAAABA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7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0.png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11.png"/><Relationship Id="rId7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10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20626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P2: Optimization</a:t>
            </a:r>
          </a:p>
          <a:p>
            <a:pPr marL="917575" lvl="2" indent="-457200"/>
            <a:r>
              <a:rPr lang="en-US" sz="2800" dirty="0"/>
              <a:t>Due Thurs 2/23, 10pm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HW4 (online)</a:t>
            </a:r>
          </a:p>
          <a:p>
            <a:pPr marL="917575" lvl="2" indent="-457200"/>
            <a:r>
              <a:rPr lang="en-US" sz="2800" dirty="0"/>
              <a:t>Covers LP, IP</a:t>
            </a:r>
          </a:p>
          <a:p>
            <a:pPr marL="917575" lvl="2" indent="-457200"/>
            <a:r>
              <a:rPr lang="en-US" sz="2800" dirty="0"/>
              <a:t>Due Tues 2/14, 10 pm (Happy Valentine’s Day)</a:t>
            </a:r>
          </a:p>
          <a:p>
            <a:pPr marL="457200" indent="-457200"/>
            <a:endParaRPr lang="en-US" sz="3600" dirty="0"/>
          </a:p>
          <a:p>
            <a:pPr marL="457200" indent="-457200"/>
            <a:r>
              <a:rPr lang="en-US" sz="3600" dirty="0"/>
              <a:t>EXAM 1 2/16!!</a:t>
            </a:r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207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Linear Program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633970"/>
                <a:ext cx="3947427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𝑏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633970"/>
                <a:ext cx="3947427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1CBEBE-6F6C-4E2C-B5FC-F82428E45057}"/>
              </a:ext>
            </a:extLst>
          </p:cNvPr>
          <p:cNvSpPr txBox="1">
            <a:spLocks/>
          </p:cNvSpPr>
          <p:nvPr/>
        </p:nvSpPr>
        <p:spPr>
          <a:xfrm>
            <a:off x="552099" y="1042365"/>
            <a:ext cx="6478378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Inequality form, with </a:t>
            </a:r>
            <a:r>
              <a:rPr lang="en-US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one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constraint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250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95903" y="2285549"/>
                <a:ext cx="3947427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𝑏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03" y="2285549"/>
                <a:ext cx="3947427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8" y="1042365"/>
                <a:ext cx="10788691" cy="67270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True or False: A minimizing LP with exactly one constraint, will always have a minimum objective at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−∞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8" y="1042365"/>
                <a:ext cx="10788691" cy="672701"/>
              </a:xfrm>
              <a:prstGeom prst="rect">
                <a:avLst/>
              </a:prstGeom>
              <a:blipFill>
                <a:blip r:embed="rId3"/>
                <a:stretch>
                  <a:fillRect l="-1176" t="-16981" b="-5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774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95903" y="2285549"/>
                <a:ext cx="4420954" cy="1523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 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21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03" y="2285549"/>
                <a:ext cx="4420954" cy="1523687"/>
              </a:xfrm>
              <a:prstGeom prst="rect">
                <a:avLst/>
              </a:prstGeom>
              <a:blipFill>
                <a:blip r:embed="rId2"/>
                <a:stretch>
                  <a:fillRect l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8" y="1042365"/>
                <a:ext cx="10788691" cy="67270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True or False: A minimizing LP with exactly </a:t>
                </a:r>
                <a:r>
                  <a:rPr lang="en-US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/>
                  </a:rPr>
                  <a:t>two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constraints, will always have a minimum objective </a:t>
                </a:r>
                <a:r>
                  <a:rPr lang="en-US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/>
                  </a:rPr>
                  <a:t>&gt;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−∞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8" y="1042365"/>
                <a:ext cx="10788691" cy="672701"/>
              </a:xfrm>
              <a:prstGeom prst="rect">
                <a:avLst/>
              </a:prstGeom>
              <a:blipFill>
                <a:blip r:embed="rId3"/>
                <a:stretch>
                  <a:fillRect l="-1176" t="-16981" b="-5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223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5E82C-355D-4330-8CFE-7B05BD3D2F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7562792" cy="4988105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Convex sets are those in which you can draw a line between two points and all the points between them are also in the set</a:t>
                </a:r>
              </a:p>
              <a:p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Convex optimization problems are ones in which the local minimum is also the global minimum</a:t>
                </a:r>
              </a:p>
              <a:p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Convex functions have the property that for any point between two points x and y in a convex set: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Linear functions (like our costs) are convex!</a:t>
                </a:r>
              </a:p>
              <a:p>
                <a:endParaRPr lang="en-US" dirty="0">
                  <a:solidFill>
                    <a:schemeClr val="accent1"/>
                  </a:solidFill>
                </a:endParaRPr>
              </a:p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5E82C-355D-4330-8CFE-7B05BD3D2F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7562792" cy="4988105"/>
              </a:xfrm>
              <a:blipFill>
                <a:blip r:embed="rId2"/>
                <a:stretch>
                  <a:fillRect l="-1678" t="-2030" r="-1510" b="-12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A9D3C180-B613-4E41-8B66-38BA2FF53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891" y="819720"/>
            <a:ext cx="3600532" cy="20623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0262F5C-6419-7543-8396-415138B2B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06" y="3029771"/>
            <a:ext cx="4105098" cy="10315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64D17F9-1474-134D-A159-80EAEF5ECF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555" y="4535195"/>
            <a:ext cx="38862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79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9DE80-0CEE-2046-ACF1-A34F1FDF6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Convexity and LPs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FE4B8-60C2-B94E-BB67-E7FD807F2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533221" cy="3013121"/>
          </a:xfrm>
        </p:spPr>
        <p:txBody>
          <a:bodyPr/>
          <a:lstStyle/>
          <a:p>
            <a:r>
              <a:rPr lang="en-US" dirty="0"/>
              <a:t>LPs are constrained convex problems. </a:t>
            </a:r>
          </a:p>
          <a:p>
            <a:r>
              <a:rPr lang="en-US" dirty="0"/>
              <a:t>The constraints form a convex set</a:t>
            </a:r>
          </a:p>
          <a:p>
            <a:r>
              <a:rPr lang="en-US" dirty="0"/>
              <a:t>The objective function is convex</a:t>
            </a:r>
          </a:p>
          <a:p>
            <a:r>
              <a:rPr lang="en-US" dirty="0"/>
              <a:t>What does this tell us about the costs at the corners of a constrained polygon? </a:t>
            </a:r>
          </a:p>
        </p:txBody>
      </p:sp>
    </p:spTree>
    <p:extLst>
      <p:ext uri="{BB962C8B-B14F-4D97-AF65-F5344CB8AC3E}">
        <p14:creationId xmlns:p14="http://schemas.microsoft.com/office/powerpoint/2010/main" val="1297661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9DE80-0CEE-2046-ACF1-A34F1FDF6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Bigger Picture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801C47-1584-0F41-B77E-EECD462FC1D6}"/>
              </a:ext>
            </a:extLst>
          </p:cNvPr>
          <p:cNvGrpSpPr/>
          <p:nvPr/>
        </p:nvGrpSpPr>
        <p:grpSpPr>
          <a:xfrm>
            <a:off x="1528983" y="2653850"/>
            <a:ext cx="8561832" cy="2099659"/>
            <a:chOff x="0" y="4391210"/>
            <a:chExt cx="8561832" cy="2099659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A6850F2-6694-6F4F-A5D1-EBCE965E4799}"/>
                </a:ext>
              </a:extLst>
            </p:cNvPr>
            <p:cNvCxnSpPr/>
            <p:nvPr/>
          </p:nvCxnSpPr>
          <p:spPr>
            <a:xfrm flipV="1">
              <a:off x="3648457" y="4409815"/>
              <a:ext cx="0" cy="164592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0B0F8E4-5439-414B-9432-04D27881E9CC}"/>
                </a:ext>
              </a:extLst>
            </p:cNvPr>
            <p:cNvCxnSpPr/>
            <p:nvPr/>
          </p:nvCxnSpPr>
          <p:spPr>
            <a:xfrm>
              <a:off x="3648457" y="6043543"/>
              <a:ext cx="1783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B440A79-289C-AE48-8C89-5BE1BCBB3252}"/>
                </a:ext>
              </a:extLst>
            </p:cNvPr>
            <p:cNvSpPr txBox="1"/>
            <p:nvPr/>
          </p:nvSpPr>
          <p:spPr>
            <a:xfrm>
              <a:off x="2084833" y="4391210"/>
              <a:ext cx="1444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Helvetica Neue Light" charset="0"/>
                  <a:ea typeface="Helvetica Neue Light" charset="0"/>
                  <a:cs typeface="Helvetica Neue Light" charset="0"/>
                </a:rPr>
                <a:t>Constrained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D8575F7-E50C-4946-B083-164B9931B993}"/>
                </a:ext>
              </a:extLst>
            </p:cNvPr>
            <p:cNvSpPr txBox="1"/>
            <p:nvPr/>
          </p:nvSpPr>
          <p:spPr>
            <a:xfrm>
              <a:off x="1755649" y="5711939"/>
              <a:ext cx="1773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>
                  <a:latin typeface="Helvetica Neue Light" charset="0"/>
                  <a:ea typeface="Helvetica Neue Light" charset="0"/>
                  <a:cs typeface="Helvetica Neue Light" charset="0"/>
                </a:rPr>
                <a:t>Unconstrained</a:t>
              </a:r>
              <a:endParaRPr lang="en-US" dirty="0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FAF7BEB-AE84-374C-B5E7-764C23FBE6EB}"/>
                </a:ext>
              </a:extLst>
            </p:cNvPr>
            <p:cNvSpPr txBox="1"/>
            <p:nvPr/>
          </p:nvSpPr>
          <p:spPr>
            <a:xfrm>
              <a:off x="2761489" y="6121537"/>
              <a:ext cx="1773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Helvetica Neue Light" charset="0"/>
                  <a:ea typeface="Helvetica Neue Light" charset="0"/>
                  <a:cs typeface="Helvetica Neue Light" charset="0"/>
                </a:rPr>
                <a:t>Convex</a:t>
              </a:r>
              <a:endParaRPr lang="en-US" dirty="0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BDAD5AA-8066-A242-8268-DE75D1A129FD}"/>
                </a:ext>
              </a:extLst>
            </p:cNvPr>
            <p:cNvSpPr txBox="1"/>
            <p:nvPr/>
          </p:nvSpPr>
          <p:spPr>
            <a:xfrm>
              <a:off x="4395217" y="6121537"/>
              <a:ext cx="1773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 Neue Light" charset="0"/>
                  <a:ea typeface="Helvetica Neue Light" charset="0"/>
                  <a:cs typeface="Helvetica Neue Light" charset="0"/>
                </a:rPr>
                <a:t>Nonconvex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CC58B84-D521-E944-B89E-DCF720E909DF}"/>
                </a:ext>
              </a:extLst>
            </p:cNvPr>
            <p:cNvCxnSpPr/>
            <p:nvPr/>
          </p:nvCxnSpPr>
          <p:spPr>
            <a:xfrm>
              <a:off x="3648457" y="4449439"/>
              <a:ext cx="1783080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2DE6FEF-F005-0B4A-BB13-BD8B5679ADAF}"/>
                </a:ext>
              </a:extLst>
            </p:cNvPr>
            <p:cNvCxnSpPr/>
            <p:nvPr/>
          </p:nvCxnSpPr>
          <p:spPr>
            <a:xfrm flipV="1">
              <a:off x="5410201" y="4449440"/>
              <a:ext cx="0" cy="1587691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814E53ED-01C9-7C4E-9E88-0F6A472F8DC8}"/>
                </a:ext>
              </a:extLst>
            </p:cNvPr>
            <p:cNvSpPr/>
            <p:nvPr/>
          </p:nvSpPr>
          <p:spPr>
            <a:xfrm>
              <a:off x="2221993" y="4583428"/>
              <a:ext cx="1371600" cy="414725"/>
            </a:xfrm>
            <a:custGeom>
              <a:avLst/>
              <a:gdLst>
                <a:gd name="connsiteX0" fmla="*/ 0 w 1929384"/>
                <a:gd name="connsiteY0" fmla="*/ 521208 h 524918"/>
                <a:gd name="connsiteX1" fmla="*/ 1234440 w 1929384"/>
                <a:gd name="connsiteY1" fmla="*/ 448056 h 524918"/>
                <a:gd name="connsiteX2" fmla="*/ 1929384 w 1929384"/>
                <a:gd name="connsiteY2" fmla="*/ 0 h 524918"/>
                <a:gd name="connsiteX0" fmla="*/ 0 w 1929384"/>
                <a:gd name="connsiteY0" fmla="*/ 521208 h 521208"/>
                <a:gd name="connsiteX1" fmla="*/ 1929384 w 1929384"/>
                <a:gd name="connsiteY1" fmla="*/ 0 h 521208"/>
                <a:gd name="connsiteX0" fmla="*/ 0 w 1929384"/>
                <a:gd name="connsiteY0" fmla="*/ 521208 h 527906"/>
                <a:gd name="connsiteX1" fmla="*/ 1929384 w 1929384"/>
                <a:gd name="connsiteY1" fmla="*/ 0 h 527906"/>
                <a:gd name="connsiteX0" fmla="*/ 0 w 1929384"/>
                <a:gd name="connsiteY0" fmla="*/ 521208 h 533318"/>
                <a:gd name="connsiteX1" fmla="*/ 1929384 w 1929384"/>
                <a:gd name="connsiteY1" fmla="*/ 0 h 533318"/>
                <a:gd name="connsiteX0" fmla="*/ 0 w 1426464"/>
                <a:gd name="connsiteY0" fmla="*/ 438912 h 455966"/>
                <a:gd name="connsiteX1" fmla="*/ 1426464 w 1426464"/>
                <a:gd name="connsiteY1" fmla="*/ 0 h 455966"/>
                <a:gd name="connsiteX0" fmla="*/ 0 w 1344168"/>
                <a:gd name="connsiteY0" fmla="*/ 365760 h 390929"/>
                <a:gd name="connsiteX1" fmla="*/ 1344168 w 1344168"/>
                <a:gd name="connsiteY1" fmla="*/ 0 h 390929"/>
                <a:gd name="connsiteX0" fmla="*/ 0 w 1371600"/>
                <a:gd name="connsiteY0" fmla="*/ 393192 h 414725"/>
                <a:gd name="connsiteX1" fmla="*/ 1371600 w 1371600"/>
                <a:gd name="connsiteY1" fmla="*/ 0 h 41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1600" h="414725">
                  <a:moveTo>
                    <a:pt x="0" y="393192"/>
                  </a:moveTo>
                  <a:cubicBezTo>
                    <a:pt x="661416" y="457200"/>
                    <a:pt x="801624" y="393192"/>
                    <a:pt x="1371600" y="0"/>
                  </a:cubicBezTo>
                </a:path>
              </a:pathLst>
            </a:custGeom>
            <a:ln>
              <a:tailEnd type="stealth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A643432-BB66-1B4D-B5E2-03108C5F3111}"/>
                </a:ext>
              </a:extLst>
            </p:cNvPr>
            <p:cNvSpPr/>
            <p:nvPr/>
          </p:nvSpPr>
          <p:spPr>
            <a:xfrm>
              <a:off x="1776985" y="6043544"/>
              <a:ext cx="1801368" cy="360867"/>
            </a:xfrm>
            <a:custGeom>
              <a:avLst/>
              <a:gdLst>
                <a:gd name="connsiteX0" fmla="*/ 0 w 1929384"/>
                <a:gd name="connsiteY0" fmla="*/ 521208 h 524918"/>
                <a:gd name="connsiteX1" fmla="*/ 1234440 w 1929384"/>
                <a:gd name="connsiteY1" fmla="*/ 448056 h 524918"/>
                <a:gd name="connsiteX2" fmla="*/ 1929384 w 1929384"/>
                <a:gd name="connsiteY2" fmla="*/ 0 h 524918"/>
                <a:gd name="connsiteX0" fmla="*/ 0 w 1947672"/>
                <a:gd name="connsiteY0" fmla="*/ 411480 h 472249"/>
                <a:gd name="connsiteX1" fmla="*/ 1252728 w 1947672"/>
                <a:gd name="connsiteY1" fmla="*/ 448056 h 472249"/>
                <a:gd name="connsiteX2" fmla="*/ 1947672 w 1947672"/>
                <a:gd name="connsiteY2" fmla="*/ 0 h 472249"/>
                <a:gd name="connsiteX0" fmla="*/ 0 w 1947672"/>
                <a:gd name="connsiteY0" fmla="*/ 411480 h 531166"/>
                <a:gd name="connsiteX1" fmla="*/ 1252728 w 1947672"/>
                <a:gd name="connsiteY1" fmla="*/ 448056 h 531166"/>
                <a:gd name="connsiteX2" fmla="*/ 1947672 w 1947672"/>
                <a:gd name="connsiteY2" fmla="*/ 0 h 531166"/>
                <a:gd name="connsiteX0" fmla="*/ 0 w 1947672"/>
                <a:gd name="connsiteY0" fmla="*/ 411480 h 520117"/>
                <a:gd name="connsiteX1" fmla="*/ 1252728 w 1947672"/>
                <a:gd name="connsiteY1" fmla="*/ 448056 h 520117"/>
                <a:gd name="connsiteX2" fmla="*/ 1947672 w 1947672"/>
                <a:gd name="connsiteY2" fmla="*/ 0 h 520117"/>
                <a:gd name="connsiteX0" fmla="*/ 0 w 1947672"/>
                <a:gd name="connsiteY0" fmla="*/ 411480 h 520117"/>
                <a:gd name="connsiteX1" fmla="*/ 1252728 w 1947672"/>
                <a:gd name="connsiteY1" fmla="*/ 448056 h 520117"/>
                <a:gd name="connsiteX2" fmla="*/ 1947672 w 1947672"/>
                <a:gd name="connsiteY2" fmla="*/ 0 h 520117"/>
                <a:gd name="connsiteX0" fmla="*/ 0 w 1947672"/>
                <a:gd name="connsiteY0" fmla="*/ 411480 h 555681"/>
                <a:gd name="connsiteX1" fmla="*/ 1188720 w 1947672"/>
                <a:gd name="connsiteY1" fmla="*/ 512064 h 555681"/>
                <a:gd name="connsiteX2" fmla="*/ 1947672 w 1947672"/>
                <a:gd name="connsiteY2" fmla="*/ 0 h 555681"/>
                <a:gd name="connsiteX0" fmla="*/ 0 w 1947672"/>
                <a:gd name="connsiteY0" fmla="*/ 411480 h 411480"/>
                <a:gd name="connsiteX1" fmla="*/ 1947672 w 1947672"/>
                <a:gd name="connsiteY1" fmla="*/ 0 h 411480"/>
                <a:gd name="connsiteX0" fmla="*/ 0 w 1947672"/>
                <a:gd name="connsiteY0" fmla="*/ 411480 h 411480"/>
                <a:gd name="connsiteX1" fmla="*/ 1947672 w 1947672"/>
                <a:gd name="connsiteY1" fmla="*/ 0 h 411480"/>
                <a:gd name="connsiteX0" fmla="*/ 0 w 1947672"/>
                <a:gd name="connsiteY0" fmla="*/ 411480 h 454667"/>
                <a:gd name="connsiteX1" fmla="*/ 1947672 w 1947672"/>
                <a:gd name="connsiteY1" fmla="*/ 0 h 454667"/>
                <a:gd name="connsiteX0" fmla="*/ 0 w 1993392"/>
                <a:gd name="connsiteY0" fmla="*/ 128016 h 282925"/>
                <a:gd name="connsiteX1" fmla="*/ 1993392 w 1993392"/>
                <a:gd name="connsiteY1" fmla="*/ 0 h 282925"/>
                <a:gd name="connsiteX0" fmla="*/ 0 w 1993392"/>
                <a:gd name="connsiteY0" fmla="*/ 128016 h 355970"/>
                <a:gd name="connsiteX1" fmla="*/ 1993392 w 1993392"/>
                <a:gd name="connsiteY1" fmla="*/ 0 h 355970"/>
                <a:gd name="connsiteX0" fmla="*/ 0 w 1801368"/>
                <a:gd name="connsiteY0" fmla="*/ 137160 h 360867"/>
                <a:gd name="connsiteX1" fmla="*/ 1801368 w 1801368"/>
                <a:gd name="connsiteY1" fmla="*/ 0 h 36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1368" h="360867">
                  <a:moveTo>
                    <a:pt x="0" y="137160"/>
                  </a:moveTo>
                  <a:cubicBezTo>
                    <a:pt x="566928" y="429768"/>
                    <a:pt x="1133856" y="484632"/>
                    <a:pt x="1801368" y="0"/>
                  </a:cubicBezTo>
                </a:path>
              </a:pathLst>
            </a:custGeom>
            <a:ln>
              <a:tailEnd type="stealth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2FC9A53-3576-8F46-A2B7-6D18DE1747ED}"/>
                </a:ext>
              </a:extLst>
            </p:cNvPr>
            <p:cNvSpPr txBox="1"/>
            <p:nvPr/>
          </p:nvSpPr>
          <p:spPr>
            <a:xfrm>
              <a:off x="0" y="5758080"/>
              <a:ext cx="17739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2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Most machine learning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FAFE2F4-5FE9-F84A-A6D6-B76628905ADA}"/>
                </a:ext>
              </a:extLst>
            </p:cNvPr>
            <p:cNvSpPr txBox="1"/>
            <p:nvPr/>
          </p:nvSpPr>
          <p:spPr>
            <a:xfrm>
              <a:off x="310896" y="4690971"/>
              <a:ext cx="17739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2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Linear programming</a:t>
              </a: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68EC19E-E405-5C4E-9EB6-FE5254692B83}"/>
                </a:ext>
              </a:extLst>
            </p:cNvPr>
            <p:cNvSpPr/>
            <p:nvPr/>
          </p:nvSpPr>
          <p:spPr>
            <a:xfrm>
              <a:off x="5530596" y="5761898"/>
              <a:ext cx="1435608" cy="392830"/>
            </a:xfrm>
            <a:custGeom>
              <a:avLst/>
              <a:gdLst>
                <a:gd name="connsiteX0" fmla="*/ 0 w 1929384"/>
                <a:gd name="connsiteY0" fmla="*/ 521208 h 524918"/>
                <a:gd name="connsiteX1" fmla="*/ 1234440 w 1929384"/>
                <a:gd name="connsiteY1" fmla="*/ 448056 h 524918"/>
                <a:gd name="connsiteX2" fmla="*/ 1929384 w 1929384"/>
                <a:gd name="connsiteY2" fmla="*/ 0 h 524918"/>
                <a:gd name="connsiteX0" fmla="*/ 338328 w 1575486"/>
                <a:gd name="connsiteY0" fmla="*/ 86848 h 425176"/>
                <a:gd name="connsiteX1" fmla="*/ 1572768 w 1575486"/>
                <a:gd name="connsiteY1" fmla="*/ 13696 h 425176"/>
                <a:gd name="connsiteX2" fmla="*/ 0 w 1575486"/>
                <a:gd name="connsiteY2" fmla="*/ 425176 h 425176"/>
                <a:gd name="connsiteX0" fmla="*/ 676656 w 1920872"/>
                <a:gd name="connsiteY0" fmla="*/ 104312 h 716960"/>
                <a:gd name="connsiteX1" fmla="*/ 1911096 w 1920872"/>
                <a:gd name="connsiteY1" fmla="*/ 31160 h 716960"/>
                <a:gd name="connsiteX2" fmla="*/ 0 w 1920872"/>
                <a:gd name="connsiteY2" fmla="*/ 716960 h 716960"/>
                <a:gd name="connsiteX0" fmla="*/ 2057400 w 2302212"/>
                <a:gd name="connsiteY0" fmla="*/ 0 h 1115568"/>
                <a:gd name="connsiteX1" fmla="*/ 1911096 w 2302212"/>
                <a:gd name="connsiteY1" fmla="*/ 429768 h 1115568"/>
                <a:gd name="connsiteX2" fmla="*/ 0 w 2302212"/>
                <a:gd name="connsiteY2" fmla="*/ 1115568 h 1115568"/>
                <a:gd name="connsiteX0" fmla="*/ 2057400 w 2180341"/>
                <a:gd name="connsiteY0" fmla="*/ 0 h 1115568"/>
                <a:gd name="connsiteX1" fmla="*/ 1234440 w 2180341"/>
                <a:gd name="connsiteY1" fmla="*/ 768096 h 1115568"/>
                <a:gd name="connsiteX2" fmla="*/ 0 w 2180341"/>
                <a:gd name="connsiteY2" fmla="*/ 1115568 h 1115568"/>
                <a:gd name="connsiteX0" fmla="*/ 2057400 w 2187905"/>
                <a:gd name="connsiteY0" fmla="*/ 0 h 1115568"/>
                <a:gd name="connsiteX1" fmla="*/ 1234440 w 2187905"/>
                <a:gd name="connsiteY1" fmla="*/ 768096 h 1115568"/>
                <a:gd name="connsiteX2" fmla="*/ 0 w 2187905"/>
                <a:gd name="connsiteY2" fmla="*/ 1115568 h 1115568"/>
                <a:gd name="connsiteX0" fmla="*/ 2057400 w 2057400"/>
                <a:gd name="connsiteY0" fmla="*/ 0 h 1115568"/>
                <a:gd name="connsiteX1" fmla="*/ 0 w 2057400"/>
                <a:gd name="connsiteY1" fmla="*/ 1115568 h 1115568"/>
                <a:gd name="connsiteX0" fmla="*/ 2057400 w 2057400"/>
                <a:gd name="connsiteY0" fmla="*/ 0 h 1115568"/>
                <a:gd name="connsiteX1" fmla="*/ 0 w 2057400"/>
                <a:gd name="connsiteY1" fmla="*/ 1115568 h 1115568"/>
                <a:gd name="connsiteX0" fmla="*/ 2057400 w 2057400"/>
                <a:gd name="connsiteY0" fmla="*/ 0 h 1115568"/>
                <a:gd name="connsiteX1" fmla="*/ 0 w 2057400"/>
                <a:gd name="connsiteY1" fmla="*/ 1115568 h 1115568"/>
                <a:gd name="connsiteX0" fmla="*/ 2057400 w 2057400"/>
                <a:gd name="connsiteY0" fmla="*/ 0 h 1115568"/>
                <a:gd name="connsiteX1" fmla="*/ 0 w 2057400"/>
                <a:gd name="connsiteY1" fmla="*/ 1115568 h 1115568"/>
                <a:gd name="connsiteX0" fmla="*/ 1655064 w 1655064"/>
                <a:gd name="connsiteY0" fmla="*/ 0 h 704088"/>
                <a:gd name="connsiteX1" fmla="*/ 0 w 1655064"/>
                <a:gd name="connsiteY1" fmla="*/ 704088 h 704088"/>
                <a:gd name="connsiteX0" fmla="*/ 1655064 w 1655064"/>
                <a:gd name="connsiteY0" fmla="*/ 0 h 704088"/>
                <a:gd name="connsiteX1" fmla="*/ 0 w 1655064"/>
                <a:gd name="connsiteY1" fmla="*/ 704088 h 704088"/>
                <a:gd name="connsiteX0" fmla="*/ 1673352 w 1673352"/>
                <a:gd name="connsiteY0" fmla="*/ 0 h 242672"/>
                <a:gd name="connsiteX1" fmla="*/ 0 w 1673352"/>
                <a:gd name="connsiteY1" fmla="*/ 91440 h 242672"/>
                <a:gd name="connsiteX0" fmla="*/ 1673352 w 1673352"/>
                <a:gd name="connsiteY0" fmla="*/ 0 h 317098"/>
                <a:gd name="connsiteX1" fmla="*/ 0 w 1673352"/>
                <a:gd name="connsiteY1" fmla="*/ 91440 h 317098"/>
                <a:gd name="connsiteX0" fmla="*/ 1435608 w 1435608"/>
                <a:gd name="connsiteY0" fmla="*/ 0 h 409482"/>
                <a:gd name="connsiteX1" fmla="*/ 0 w 1435608"/>
                <a:gd name="connsiteY1" fmla="*/ 274320 h 409482"/>
                <a:gd name="connsiteX0" fmla="*/ 1435608 w 1435608"/>
                <a:gd name="connsiteY0" fmla="*/ 0 h 392830"/>
                <a:gd name="connsiteX1" fmla="*/ 0 w 1435608"/>
                <a:gd name="connsiteY1" fmla="*/ 274320 h 392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35608" h="392830">
                  <a:moveTo>
                    <a:pt x="1435608" y="0"/>
                  </a:moveTo>
                  <a:cubicBezTo>
                    <a:pt x="996696" y="481584"/>
                    <a:pt x="429768" y="451104"/>
                    <a:pt x="0" y="274320"/>
                  </a:cubicBezTo>
                </a:path>
              </a:pathLst>
            </a:custGeom>
            <a:ln>
              <a:tailEnd type="stealth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59775D4-A4D6-B44F-94E0-C4EED6533B90}"/>
                </a:ext>
              </a:extLst>
            </p:cNvPr>
            <p:cNvSpPr txBox="1"/>
            <p:nvPr/>
          </p:nvSpPr>
          <p:spPr>
            <a:xfrm>
              <a:off x="6787896" y="5326160"/>
              <a:ext cx="1773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Deep learning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906E35A-CB44-3E41-B660-4608F528A9B8}"/>
                </a:ext>
              </a:extLst>
            </p:cNvPr>
            <p:cNvSpPr txBox="1"/>
            <p:nvPr/>
          </p:nvSpPr>
          <p:spPr>
            <a:xfrm>
              <a:off x="6716270" y="4395575"/>
              <a:ext cx="17739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Integer programming</a:t>
              </a:r>
              <a:endParaRPr lang="en-US" dirty="0">
                <a:solidFill>
                  <a:schemeClr val="accent2"/>
                </a:solidFill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8BEA3E7-F9C1-C942-A07A-1F9C1CF1A7E8}"/>
                </a:ext>
              </a:extLst>
            </p:cNvPr>
            <p:cNvSpPr/>
            <p:nvPr/>
          </p:nvSpPr>
          <p:spPr>
            <a:xfrm>
              <a:off x="5451349" y="4480381"/>
              <a:ext cx="1243584" cy="390963"/>
            </a:xfrm>
            <a:custGeom>
              <a:avLst/>
              <a:gdLst>
                <a:gd name="connsiteX0" fmla="*/ 0 w 1929384"/>
                <a:gd name="connsiteY0" fmla="*/ 521208 h 524918"/>
                <a:gd name="connsiteX1" fmla="*/ 1234440 w 1929384"/>
                <a:gd name="connsiteY1" fmla="*/ 448056 h 524918"/>
                <a:gd name="connsiteX2" fmla="*/ 1929384 w 1929384"/>
                <a:gd name="connsiteY2" fmla="*/ 0 h 524918"/>
                <a:gd name="connsiteX0" fmla="*/ 338328 w 1575486"/>
                <a:gd name="connsiteY0" fmla="*/ 86848 h 425176"/>
                <a:gd name="connsiteX1" fmla="*/ 1572768 w 1575486"/>
                <a:gd name="connsiteY1" fmla="*/ 13696 h 425176"/>
                <a:gd name="connsiteX2" fmla="*/ 0 w 1575486"/>
                <a:gd name="connsiteY2" fmla="*/ 425176 h 425176"/>
                <a:gd name="connsiteX0" fmla="*/ 676656 w 1920872"/>
                <a:gd name="connsiteY0" fmla="*/ 104312 h 716960"/>
                <a:gd name="connsiteX1" fmla="*/ 1911096 w 1920872"/>
                <a:gd name="connsiteY1" fmla="*/ 31160 h 716960"/>
                <a:gd name="connsiteX2" fmla="*/ 0 w 1920872"/>
                <a:gd name="connsiteY2" fmla="*/ 716960 h 716960"/>
                <a:gd name="connsiteX0" fmla="*/ 2057400 w 2302212"/>
                <a:gd name="connsiteY0" fmla="*/ 0 h 1115568"/>
                <a:gd name="connsiteX1" fmla="*/ 1911096 w 2302212"/>
                <a:gd name="connsiteY1" fmla="*/ 429768 h 1115568"/>
                <a:gd name="connsiteX2" fmla="*/ 0 w 2302212"/>
                <a:gd name="connsiteY2" fmla="*/ 1115568 h 1115568"/>
                <a:gd name="connsiteX0" fmla="*/ 2057400 w 2180341"/>
                <a:gd name="connsiteY0" fmla="*/ 0 h 1115568"/>
                <a:gd name="connsiteX1" fmla="*/ 1234440 w 2180341"/>
                <a:gd name="connsiteY1" fmla="*/ 768096 h 1115568"/>
                <a:gd name="connsiteX2" fmla="*/ 0 w 2180341"/>
                <a:gd name="connsiteY2" fmla="*/ 1115568 h 1115568"/>
                <a:gd name="connsiteX0" fmla="*/ 2057400 w 2187905"/>
                <a:gd name="connsiteY0" fmla="*/ 0 h 1115568"/>
                <a:gd name="connsiteX1" fmla="*/ 1234440 w 2187905"/>
                <a:gd name="connsiteY1" fmla="*/ 768096 h 1115568"/>
                <a:gd name="connsiteX2" fmla="*/ 0 w 2187905"/>
                <a:gd name="connsiteY2" fmla="*/ 1115568 h 1115568"/>
                <a:gd name="connsiteX0" fmla="*/ 2057400 w 2057400"/>
                <a:gd name="connsiteY0" fmla="*/ 0 h 1115568"/>
                <a:gd name="connsiteX1" fmla="*/ 0 w 2057400"/>
                <a:gd name="connsiteY1" fmla="*/ 1115568 h 1115568"/>
                <a:gd name="connsiteX0" fmla="*/ 2057400 w 2057400"/>
                <a:gd name="connsiteY0" fmla="*/ 0 h 1115568"/>
                <a:gd name="connsiteX1" fmla="*/ 0 w 2057400"/>
                <a:gd name="connsiteY1" fmla="*/ 1115568 h 1115568"/>
                <a:gd name="connsiteX0" fmla="*/ 2057400 w 2057400"/>
                <a:gd name="connsiteY0" fmla="*/ 0 h 1115568"/>
                <a:gd name="connsiteX1" fmla="*/ 0 w 2057400"/>
                <a:gd name="connsiteY1" fmla="*/ 1115568 h 1115568"/>
                <a:gd name="connsiteX0" fmla="*/ 2057400 w 2057400"/>
                <a:gd name="connsiteY0" fmla="*/ 0 h 1115568"/>
                <a:gd name="connsiteX1" fmla="*/ 0 w 2057400"/>
                <a:gd name="connsiteY1" fmla="*/ 1115568 h 1115568"/>
                <a:gd name="connsiteX0" fmla="*/ 1655064 w 1655064"/>
                <a:gd name="connsiteY0" fmla="*/ 0 h 704088"/>
                <a:gd name="connsiteX1" fmla="*/ 0 w 1655064"/>
                <a:gd name="connsiteY1" fmla="*/ 704088 h 704088"/>
                <a:gd name="connsiteX0" fmla="*/ 1655064 w 1655064"/>
                <a:gd name="connsiteY0" fmla="*/ 0 h 704088"/>
                <a:gd name="connsiteX1" fmla="*/ 0 w 1655064"/>
                <a:gd name="connsiteY1" fmla="*/ 704088 h 704088"/>
                <a:gd name="connsiteX0" fmla="*/ 1673352 w 1673352"/>
                <a:gd name="connsiteY0" fmla="*/ 0 h 242672"/>
                <a:gd name="connsiteX1" fmla="*/ 0 w 1673352"/>
                <a:gd name="connsiteY1" fmla="*/ 91440 h 242672"/>
                <a:gd name="connsiteX0" fmla="*/ 1673352 w 1673352"/>
                <a:gd name="connsiteY0" fmla="*/ 0 h 317098"/>
                <a:gd name="connsiteX1" fmla="*/ 0 w 1673352"/>
                <a:gd name="connsiteY1" fmla="*/ 91440 h 317098"/>
                <a:gd name="connsiteX0" fmla="*/ 1435608 w 1435608"/>
                <a:gd name="connsiteY0" fmla="*/ 0 h 409482"/>
                <a:gd name="connsiteX1" fmla="*/ 0 w 1435608"/>
                <a:gd name="connsiteY1" fmla="*/ 274320 h 409482"/>
                <a:gd name="connsiteX0" fmla="*/ 1435608 w 1435608"/>
                <a:gd name="connsiteY0" fmla="*/ 0 h 392830"/>
                <a:gd name="connsiteX1" fmla="*/ 0 w 1435608"/>
                <a:gd name="connsiteY1" fmla="*/ 274320 h 392830"/>
                <a:gd name="connsiteX0" fmla="*/ 1271016 w 1271016"/>
                <a:gd name="connsiteY0" fmla="*/ 265176 h 454136"/>
                <a:gd name="connsiteX1" fmla="*/ 0 w 1271016"/>
                <a:gd name="connsiteY1" fmla="*/ 0 h 454136"/>
                <a:gd name="connsiteX0" fmla="*/ 1271016 w 1271016"/>
                <a:gd name="connsiteY0" fmla="*/ 265176 h 288687"/>
                <a:gd name="connsiteX1" fmla="*/ 0 w 1271016"/>
                <a:gd name="connsiteY1" fmla="*/ 0 h 288687"/>
                <a:gd name="connsiteX0" fmla="*/ 1271016 w 1271016"/>
                <a:gd name="connsiteY0" fmla="*/ 265176 h 304578"/>
                <a:gd name="connsiteX1" fmla="*/ 0 w 1271016"/>
                <a:gd name="connsiteY1" fmla="*/ 0 h 304578"/>
                <a:gd name="connsiteX0" fmla="*/ 1243584 w 1243584"/>
                <a:gd name="connsiteY0" fmla="*/ 365760 h 390963"/>
                <a:gd name="connsiteX1" fmla="*/ 0 w 1243584"/>
                <a:gd name="connsiteY1" fmla="*/ 0 h 39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3584" h="390963">
                  <a:moveTo>
                    <a:pt x="1243584" y="365760"/>
                  </a:moveTo>
                  <a:cubicBezTo>
                    <a:pt x="804672" y="454152"/>
                    <a:pt x="420624" y="304800"/>
                    <a:pt x="0" y="0"/>
                  </a:cubicBezTo>
                </a:path>
              </a:pathLst>
            </a:custGeom>
            <a:ln>
              <a:tailEnd type="stealth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3686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Convexity and LP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637686" cy="2039539"/>
          </a:xfrm>
        </p:spPr>
        <p:txBody>
          <a:bodyPr/>
          <a:lstStyle/>
          <a:p>
            <a:r>
              <a:rPr lang="en-US" dirty="0"/>
              <a:t>Solutions are at feasible intersections</a:t>
            </a:r>
          </a:p>
          <a:p>
            <a:r>
              <a:rPr lang="en-US" dirty="0"/>
              <a:t>of constraint boundaries!!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A5150-6895-40D8-BA6A-004C26F79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79" y="681037"/>
            <a:ext cx="5392836" cy="542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44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637686" cy="2039539"/>
          </a:xfrm>
        </p:spPr>
        <p:txBody>
          <a:bodyPr/>
          <a:lstStyle/>
          <a:p>
            <a:r>
              <a:rPr lang="en-US" dirty="0"/>
              <a:t>Solutions are at feasible intersections</a:t>
            </a:r>
          </a:p>
          <a:p>
            <a:r>
              <a:rPr lang="en-US" dirty="0"/>
              <a:t>of constraint boundaries!!</a:t>
            </a:r>
          </a:p>
          <a:p>
            <a:r>
              <a:rPr lang="en-US" dirty="0">
                <a:solidFill>
                  <a:schemeClr val="tx1"/>
                </a:solidFill>
              </a:rPr>
              <a:t>Algorithm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Check objective at all feasible intersections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In more detail: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Enumerate all intersections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Keep only those that are feasible (satisfy </a:t>
            </a:r>
            <a:r>
              <a:rPr lang="en-US" i="1" dirty="0">
                <a:solidFill>
                  <a:srgbClr val="002060"/>
                </a:solidFill>
              </a:rPr>
              <a:t>all</a:t>
            </a:r>
            <a:r>
              <a:rPr lang="en-US" dirty="0">
                <a:solidFill>
                  <a:srgbClr val="002060"/>
                </a:solidFill>
              </a:rPr>
              <a:t> inequalities)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Return feasible intersection with the lowest objective value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A5150-6895-40D8-BA6A-004C26F79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79" y="681037"/>
            <a:ext cx="5392836" cy="542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5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9584455" cy="627813"/>
          </a:xfrm>
        </p:spPr>
        <p:txBody>
          <a:bodyPr/>
          <a:lstStyle/>
          <a:p>
            <a:r>
              <a:rPr lang="en-US" dirty="0"/>
              <a:t>But, how do we find the intersection between boundaries?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7939-A8FD-48CD-ACBD-800B51A5A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37" t="3050" r="4029" b="23583"/>
          <a:stretch/>
        </p:blipFill>
        <p:spPr>
          <a:xfrm>
            <a:off x="700077" y="3121919"/>
            <a:ext cx="2480526" cy="365587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E6E995-58D9-4C46-B722-E55C15E60827}"/>
                  </a:ext>
                </a:extLst>
              </p:cNvPr>
              <p:cNvSpPr txBox="1"/>
              <p:nvPr/>
            </p:nvSpPr>
            <p:spPr>
              <a:xfrm>
                <a:off x="775565" y="1740991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𝒃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E6E995-58D9-4C46-B722-E55C15E60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5" y="1740991"/>
                <a:ext cx="2541850" cy="1092800"/>
              </a:xfrm>
              <a:prstGeom prst="rect">
                <a:avLst/>
              </a:prstGeom>
              <a:blipFill>
                <a:blip r:embed="rId3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17874D24-369F-4FB7-92ED-2C86911E6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0273" y="1670907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17874D24-369F-4FB7-92ED-2C86911E6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273" y="1670907"/>
                <a:ext cx="3261396" cy="1575461"/>
              </a:xfrm>
              <a:prstGeom prst="rect">
                <a:avLst/>
              </a:prstGeom>
              <a:blipFill>
                <a:blip r:embed="rId4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2E8FB525-676F-46DB-B7B5-FCA9060363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38896" y="1689775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𝒃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−2000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2500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2E8FB525-676F-46DB-B7B5-FCA906036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896" y="1689775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E8C63E3-0661-436D-B2F1-2ABE379C3FF8}"/>
              </a:ext>
            </a:extLst>
          </p:cNvPr>
          <p:cNvSpPr txBox="1">
            <a:spLocks/>
          </p:cNvSpPr>
          <p:nvPr/>
        </p:nvSpPr>
        <p:spPr>
          <a:xfrm>
            <a:off x="9140469" y="157355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Calorie min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7B570A6-5D17-48E6-9878-EFC43C71339F}"/>
              </a:ext>
            </a:extLst>
          </p:cNvPr>
          <p:cNvSpPr txBox="1">
            <a:spLocks/>
          </p:cNvSpPr>
          <p:nvPr/>
        </p:nvSpPr>
        <p:spPr>
          <a:xfrm>
            <a:off x="9140469" y="1929017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Calorie max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BE59A697-57B3-43B0-9074-A18866D88929}"/>
              </a:ext>
            </a:extLst>
          </p:cNvPr>
          <p:cNvSpPr txBox="1">
            <a:spLocks/>
          </p:cNvSpPr>
          <p:nvPr/>
        </p:nvSpPr>
        <p:spPr>
          <a:xfrm>
            <a:off x="9199317" y="228413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Sugar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6E9977D-3ADD-4A33-B957-A49D632A0B5A}"/>
              </a:ext>
            </a:extLst>
          </p:cNvPr>
          <p:cNvSpPr txBox="1">
            <a:spLocks/>
          </p:cNvSpPr>
          <p:nvPr/>
        </p:nvSpPr>
        <p:spPr>
          <a:xfrm>
            <a:off x="9199317" y="2660005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Calcium</a:t>
            </a:r>
          </a:p>
        </p:txBody>
      </p:sp>
    </p:spTree>
    <p:extLst>
      <p:ext uri="{BB962C8B-B14F-4D97-AF65-F5344CB8AC3E}">
        <p14:creationId xmlns:p14="http://schemas.microsoft.com/office/powerpoint/2010/main" val="2117601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637686" cy="2039539"/>
          </a:xfrm>
        </p:spPr>
        <p:txBody>
          <a:bodyPr/>
          <a:lstStyle/>
          <a:p>
            <a:r>
              <a:rPr lang="en-US" dirty="0"/>
              <a:t>Solutions are at feasible intersections</a:t>
            </a:r>
          </a:p>
          <a:p>
            <a:r>
              <a:rPr lang="en-US" dirty="0"/>
              <a:t>of constraint boundaries!!</a:t>
            </a:r>
          </a:p>
          <a:p>
            <a:r>
              <a:rPr lang="en-US" dirty="0">
                <a:solidFill>
                  <a:schemeClr val="tx1"/>
                </a:solidFill>
              </a:rPr>
              <a:t>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Check objective at all feasible intersections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Simplex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A5150-6895-40D8-BA6A-004C26F79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79" y="681037"/>
            <a:ext cx="5392836" cy="542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78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20626"/>
          </a:xfrm>
        </p:spPr>
        <p:txBody>
          <a:bodyPr/>
          <a:lstStyle/>
          <a:p>
            <a:r>
              <a:rPr lang="en-US" dirty="0"/>
              <a:t>Last Time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Linear programming formulation</a:t>
            </a:r>
          </a:p>
          <a:p>
            <a:pPr marL="917575" lvl="2" indent="-457200"/>
            <a:r>
              <a:rPr lang="en-US" sz="2800" dirty="0"/>
              <a:t>Problem description</a:t>
            </a:r>
          </a:p>
          <a:p>
            <a:pPr marL="917575" lvl="2" indent="-457200"/>
            <a:r>
              <a:rPr lang="en-US" sz="2800" dirty="0"/>
              <a:t>Graphical representation</a:t>
            </a:r>
          </a:p>
          <a:p>
            <a:pPr marL="917575" lvl="2" indent="-457200"/>
            <a:r>
              <a:rPr lang="en-US" sz="2800" dirty="0"/>
              <a:t>Optimization representation</a:t>
            </a:r>
          </a:p>
          <a:p>
            <a:pPr marL="917575" lvl="2" indent="-457200"/>
            <a:endParaRPr lang="en-US" sz="2800" dirty="0"/>
          </a:p>
          <a:p>
            <a:r>
              <a:rPr lang="en-US" dirty="0"/>
              <a:t>Today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Solving linear programs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Higher dimensions than just 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Integer programs</a:t>
            </a:r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55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7"/>
            <a:ext cx="5714886" cy="516495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Simplex algorithm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Start at a feasible intersection (if not trivial, can solve another LP to find one)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Define successors as “neighbors” of current intersection</a:t>
            </a:r>
          </a:p>
          <a:p>
            <a:pPr marL="687388" lvl="1" indent="-457200"/>
            <a:r>
              <a:rPr lang="en-US" dirty="0"/>
              <a:t>i.e., remove one row from our square subset of A, and add another row not in the subset; then check feasibility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Move to any successor with lower objective than current intersection</a:t>
            </a:r>
          </a:p>
          <a:p>
            <a:pPr marL="687388" lvl="1" indent="-457200"/>
            <a:r>
              <a:rPr lang="en-US" dirty="0"/>
              <a:t>If no such successors, we are done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A5150-6895-40D8-BA6A-004C26F79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79" y="681037"/>
            <a:ext cx="5392836" cy="54202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6D1ED5-84FA-4942-BA48-3D97EA05FD6D}"/>
              </a:ext>
            </a:extLst>
          </p:cNvPr>
          <p:cNvSpPr txBox="1"/>
          <p:nvPr/>
        </p:nvSpPr>
        <p:spPr>
          <a:xfrm>
            <a:off x="1593699" y="6260036"/>
            <a:ext cx="945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Greedy local hill-climbing search! … but always finds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solution</a:t>
            </a:r>
          </a:p>
        </p:txBody>
      </p:sp>
    </p:spTree>
    <p:extLst>
      <p:ext uri="{BB962C8B-B14F-4D97-AF65-F5344CB8AC3E}">
        <p14:creationId xmlns:p14="http://schemas.microsoft.com/office/powerpoint/2010/main" val="143314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7288B1-461C-4743-86A0-F6CA7A218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633" y="1621294"/>
            <a:ext cx="4728878" cy="3332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637686" cy="2039539"/>
          </a:xfrm>
        </p:spPr>
        <p:txBody>
          <a:bodyPr/>
          <a:lstStyle/>
          <a:p>
            <a:r>
              <a:rPr lang="en-US" dirty="0"/>
              <a:t>Solutions are at feasible intersections</a:t>
            </a:r>
          </a:p>
          <a:p>
            <a:r>
              <a:rPr lang="en-US" dirty="0"/>
              <a:t>of constraint boundaries!!</a:t>
            </a:r>
          </a:p>
          <a:p>
            <a:r>
              <a:rPr lang="en-US" dirty="0">
                <a:solidFill>
                  <a:schemeClr val="tx1"/>
                </a:solidFill>
              </a:rPr>
              <a:t>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Check objective at all feasible intersections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Simplex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Interior Point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07CCF-9598-4F9F-9447-F41C0A11557E}"/>
              </a:ext>
            </a:extLst>
          </p:cNvPr>
          <p:cNvSpPr txBox="1"/>
          <p:nvPr/>
        </p:nvSpPr>
        <p:spPr>
          <a:xfrm>
            <a:off x="5869699" y="5236706"/>
            <a:ext cx="613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Figure 11.2 from Boyd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Vandenberghe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Convex Optimization</a:t>
            </a:r>
          </a:p>
        </p:txBody>
      </p:sp>
    </p:spTree>
    <p:extLst>
      <p:ext uri="{BB962C8B-B14F-4D97-AF65-F5344CB8AC3E}">
        <p14:creationId xmlns:p14="http://schemas.microsoft.com/office/powerpoint/2010/main" val="9943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34E7769-F8B6-4294-98EC-78107D08960B}"/>
              </a:ext>
            </a:extLst>
          </p:cNvPr>
          <p:cNvSpPr txBox="1"/>
          <p:nvPr/>
        </p:nvSpPr>
        <p:spPr>
          <a:xfrm>
            <a:off x="1098412" y="3690195"/>
            <a:ext cx="3419232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15470-10D3-4175-997A-56A58093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higher dimensions?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/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2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min</m:t>
                              </m:r>
                            </m:e>
                            <m:lim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    </m:t>
                          </m:r>
                          <m:sSup>
                            <m:sSup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𝒄</m:t>
                              </m:r>
                            </m:e>
                            <m:sup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sup>
                          </m:sSup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2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2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    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3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𝒃</m:t>
                    </m:r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blipFill>
                <a:blip r:embed="rId3"/>
                <a:stretch>
                  <a:fillRect t="-17127"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7307E79-A377-4153-828C-982995DA0BA6}"/>
              </a:ext>
            </a:extLst>
          </p:cNvPr>
          <p:cNvSpPr txBox="1"/>
          <p:nvPr/>
        </p:nvSpPr>
        <p:spPr>
          <a:xfrm>
            <a:off x="1098413" y="1366921"/>
            <a:ext cx="341923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 Description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01ADA7-1B6A-47E0-9435-908942B57A73}"/>
              </a:ext>
            </a:extLst>
          </p:cNvPr>
          <p:cNvGrpSpPr/>
          <p:nvPr/>
        </p:nvGrpSpPr>
        <p:grpSpPr>
          <a:xfrm>
            <a:off x="6871052" y="1366921"/>
            <a:ext cx="4621471" cy="5016758"/>
            <a:chOff x="6718652" y="920621"/>
            <a:chExt cx="4621471" cy="501675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9D00A2-4B2C-4307-A3D0-4799116EB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43698" y="1570892"/>
              <a:ext cx="4105656" cy="412652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3858DC-2800-463D-9404-8B5DCD8D2993}"/>
                </a:ext>
              </a:extLst>
            </p:cNvPr>
            <p:cNvSpPr txBox="1"/>
            <p:nvPr/>
          </p:nvSpPr>
          <p:spPr>
            <a:xfrm>
              <a:off x="6718652" y="920621"/>
              <a:ext cx="4621471" cy="50167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Graphical Representation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2AB5AE0-582C-4E5D-BD85-31E6209C3EA1}"/>
              </a:ext>
            </a:extLst>
          </p:cNvPr>
          <p:cNvSpPr txBox="1"/>
          <p:nvPr/>
        </p:nvSpPr>
        <p:spPr>
          <a:xfrm>
            <a:off x="1098411" y="3676008"/>
            <a:ext cx="341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Optimization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36059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BD74F-8707-4BEB-AC46-6DA4AE9EC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“Marty, you’re not thinking fourth-dimensionally”</a:t>
            </a:r>
          </a:p>
        </p:txBody>
      </p:sp>
      <p:pic>
        <p:nvPicPr>
          <p:cNvPr id="1026" name="Picture 2" descr="Image result for back to the future iii">
            <a:extLst>
              <a:ext uri="{FF2B5EF4-FFF2-40B4-BE49-F238E27FC236}">
                <a16:creationId xmlns:a16="http://schemas.microsoft.com/office/drawing/2014/main" id="{A87FE127-5D21-4730-8ED7-4DC9EDA54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697" y="1113178"/>
            <a:ext cx="360640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655692-331F-4AF2-8C88-0D7F3448F1AF}"/>
              </a:ext>
            </a:extLst>
          </p:cNvPr>
          <p:cNvSpPr txBox="1"/>
          <p:nvPr/>
        </p:nvSpPr>
        <p:spPr>
          <a:xfrm>
            <a:off x="3138566" y="6374913"/>
            <a:ext cx="60972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https://www.youtube.com/watch?v=CUcNM7OsdsY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2633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DA86-AC7D-4480-BD08-DFC8FB6F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Shapes in higher dimensions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8EE02-504C-471D-A0E8-25990C1E9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these linear shapes extend to 3-D, N-D?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27B7A1-2661-49F9-AB4F-DB46563C4F0F}"/>
                  </a:ext>
                </a:extLst>
              </p:cNvPr>
              <p:cNvSpPr txBox="1"/>
              <p:nvPr/>
            </p:nvSpPr>
            <p:spPr>
              <a:xfrm>
                <a:off x="141020" y="2951817"/>
                <a:ext cx="397929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≤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 	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27B7A1-2661-49F9-AB4F-DB46563C4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0" y="2951817"/>
                <a:ext cx="3979294" cy="1384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AA0306-0C5B-4456-BE74-7FB1940A0292}"/>
                  </a:ext>
                </a:extLst>
              </p:cNvPr>
              <p:cNvSpPr txBox="1"/>
              <p:nvPr/>
            </p:nvSpPr>
            <p:spPr>
              <a:xfrm>
                <a:off x="552099" y="4462879"/>
                <a:ext cx="3515258" cy="1891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1,1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1,2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</m:sub>
                    </m:sSub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4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4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4</m:t>
                        </m:r>
                      </m:sub>
                    </m:sSub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AA0306-0C5B-4456-BE74-7FB1940A0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4462879"/>
                <a:ext cx="3515258" cy="1891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FA42B8-20A4-4D43-8FBE-C80B00F1F2FD}"/>
                  </a:ext>
                </a:extLst>
              </p:cNvPr>
              <p:cNvSpPr txBox="1"/>
              <p:nvPr/>
            </p:nvSpPr>
            <p:spPr>
              <a:xfrm>
                <a:off x="453413" y="1927908"/>
                <a:ext cx="3354508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 	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FA42B8-20A4-4D43-8FBE-C80B00F1F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13" y="1927908"/>
                <a:ext cx="3354508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5359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DA86-AC7D-4480-BD08-DFC8FB6F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8" y="367131"/>
            <a:ext cx="11639901" cy="627812"/>
          </a:xfrm>
        </p:spPr>
        <p:txBody>
          <a:bodyPr/>
          <a:lstStyle/>
          <a:p>
            <a:r>
              <a:rPr lang="en-US" dirty="0"/>
              <a:t>What are intersections in higher dimensions?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8EE02-504C-471D-A0E8-25990C1E9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these linear shapes extend to 3-D, N-D?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1668E5-DEBB-44A6-A144-E0D2B06B0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37" t="3050" r="4029" b="23583"/>
          <a:stretch/>
        </p:blipFill>
        <p:spPr>
          <a:xfrm>
            <a:off x="700077" y="3121919"/>
            <a:ext cx="2480526" cy="365587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DD0985-BD64-4A40-B777-34D866CFC51B}"/>
                  </a:ext>
                </a:extLst>
              </p:cNvPr>
              <p:cNvSpPr txBox="1"/>
              <p:nvPr/>
            </p:nvSpPr>
            <p:spPr>
              <a:xfrm>
                <a:off x="775565" y="1740991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𝒃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DD0985-BD64-4A40-B777-34D866CFC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5" y="1740991"/>
                <a:ext cx="2541850" cy="1092800"/>
              </a:xfrm>
              <a:prstGeom prst="rect">
                <a:avLst/>
              </a:prstGeom>
              <a:blipFill>
                <a:blip r:embed="rId3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79C3C957-DF85-4029-985C-469C5C68EE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0272" y="1670907"/>
                <a:ext cx="4777127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−50               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−70</m:t>
                                    </m:r>
                                  </m:e>
                                </m:eqArr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79C3C957-DF85-4029-985C-469C5C68E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272" y="1670907"/>
                <a:ext cx="4777127" cy="1575461"/>
              </a:xfrm>
              <a:prstGeom prst="rect">
                <a:avLst/>
              </a:prstGeom>
              <a:blipFill>
                <a:blip r:embed="rId4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A3030F15-D3A7-42FA-A960-FCD0186635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396" y="169081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𝒃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−2000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2500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A3030F15-D3A7-42FA-A960-FCD018663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396" y="1690814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DBD0100-927E-42B9-BF47-52579D81BF2F}"/>
              </a:ext>
            </a:extLst>
          </p:cNvPr>
          <p:cNvSpPr txBox="1">
            <a:spLocks/>
          </p:cNvSpPr>
          <p:nvPr/>
        </p:nvSpPr>
        <p:spPr>
          <a:xfrm>
            <a:off x="10346969" y="1574597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Calorie min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2ADF02E-288A-4178-8056-34E40B65C7CA}"/>
              </a:ext>
            </a:extLst>
          </p:cNvPr>
          <p:cNvSpPr txBox="1">
            <a:spLocks/>
          </p:cNvSpPr>
          <p:nvPr/>
        </p:nvSpPr>
        <p:spPr>
          <a:xfrm>
            <a:off x="10346969" y="1930056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Calorie max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809684C-3E48-4211-8206-11F7CC2F0897}"/>
              </a:ext>
            </a:extLst>
          </p:cNvPr>
          <p:cNvSpPr txBox="1">
            <a:spLocks/>
          </p:cNvSpPr>
          <p:nvPr/>
        </p:nvSpPr>
        <p:spPr>
          <a:xfrm>
            <a:off x="10405817" y="228517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Sugar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328A4ACB-D92B-49CD-8103-3D7514C555EE}"/>
              </a:ext>
            </a:extLst>
          </p:cNvPr>
          <p:cNvSpPr txBox="1">
            <a:spLocks/>
          </p:cNvSpPr>
          <p:nvPr/>
        </p:nvSpPr>
        <p:spPr>
          <a:xfrm>
            <a:off x="10405817" y="2661044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Calcium</a:t>
            </a:r>
          </a:p>
        </p:txBody>
      </p:sp>
    </p:spTree>
    <p:extLst>
      <p:ext uri="{BB962C8B-B14F-4D97-AF65-F5344CB8AC3E}">
        <p14:creationId xmlns:p14="http://schemas.microsoft.com/office/powerpoint/2010/main" val="3776921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DA86-AC7D-4480-BD08-DFC8FB6F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8" y="367131"/>
            <a:ext cx="11639901" cy="627812"/>
          </a:xfrm>
        </p:spPr>
        <p:txBody>
          <a:bodyPr/>
          <a:lstStyle/>
          <a:p>
            <a:r>
              <a:rPr lang="en-US" dirty="0"/>
              <a:t>How do we find intersections in higher dimensions?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1668E5-DEBB-44A6-A144-E0D2B06B0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37" t="3050" r="4029" b="23583"/>
          <a:stretch/>
        </p:blipFill>
        <p:spPr>
          <a:xfrm>
            <a:off x="700077" y="3121919"/>
            <a:ext cx="2480526" cy="365587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DD0985-BD64-4A40-B777-34D866CFC51B}"/>
                  </a:ext>
                </a:extLst>
              </p:cNvPr>
              <p:cNvSpPr txBox="1"/>
              <p:nvPr/>
            </p:nvSpPr>
            <p:spPr>
              <a:xfrm>
                <a:off x="775565" y="1740991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𝒃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DD0985-BD64-4A40-B777-34D866CFC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5" y="1740991"/>
                <a:ext cx="2541850" cy="1092800"/>
              </a:xfrm>
              <a:prstGeom prst="rect">
                <a:avLst/>
              </a:prstGeom>
              <a:blipFill>
                <a:blip r:embed="rId3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79C3C957-DF85-4029-985C-469C5C68EE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0272" y="1670907"/>
                <a:ext cx="4777127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−50               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−70</m:t>
                                    </m:r>
                                  </m:e>
                                </m:eqArr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79C3C957-DF85-4029-985C-469C5C68E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272" y="1670907"/>
                <a:ext cx="4777127" cy="1575461"/>
              </a:xfrm>
              <a:prstGeom prst="rect">
                <a:avLst/>
              </a:prstGeom>
              <a:blipFill>
                <a:blip r:embed="rId4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A3030F15-D3A7-42FA-A960-FCD0186635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396" y="169081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𝒃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−2000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2500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A3030F15-D3A7-42FA-A960-FCD018663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396" y="1690814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DBD0100-927E-42B9-BF47-52579D81BF2F}"/>
              </a:ext>
            </a:extLst>
          </p:cNvPr>
          <p:cNvSpPr txBox="1">
            <a:spLocks/>
          </p:cNvSpPr>
          <p:nvPr/>
        </p:nvSpPr>
        <p:spPr>
          <a:xfrm>
            <a:off x="10346969" y="1574597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Calorie min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2ADF02E-288A-4178-8056-34E40B65C7CA}"/>
              </a:ext>
            </a:extLst>
          </p:cNvPr>
          <p:cNvSpPr txBox="1">
            <a:spLocks/>
          </p:cNvSpPr>
          <p:nvPr/>
        </p:nvSpPr>
        <p:spPr>
          <a:xfrm>
            <a:off x="10346969" y="1930056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Calorie max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809684C-3E48-4211-8206-11F7CC2F0897}"/>
              </a:ext>
            </a:extLst>
          </p:cNvPr>
          <p:cNvSpPr txBox="1">
            <a:spLocks/>
          </p:cNvSpPr>
          <p:nvPr/>
        </p:nvSpPr>
        <p:spPr>
          <a:xfrm>
            <a:off x="10405817" y="228517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Sugar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328A4ACB-D92B-49CD-8103-3D7514C555EE}"/>
              </a:ext>
            </a:extLst>
          </p:cNvPr>
          <p:cNvSpPr txBox="1">
            <a:spLocks/>
          </p:cNvSpPr>
          <p:nvPr/>
        </p:nvSpPr>
        <p:spPr>
          <a:xfrm>
            <a:off x="10405817" y="2661044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5DF3DDC-11CE-4AA9-99DF-7FC54843F6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Still looking at subsets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matrix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5DF3DDC-11CE-4AA9-99DF-7FC54843F6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893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639901" cy="1028237"/>
          </a:xfrm>
        </p:spPr>
        <p:txBody>
          <a:bodyPr/>
          <a:lstStyle/>
          <a:p>
            <a:r>
              <a:rPr lang="en-US" dirty="0"/>
              <a:t>We are trying to stay healthy by finding the optimal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Healthy Squad Goals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2000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Calories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2500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Sugar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100 g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Calcium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700 mg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619A59-A031-4743-A024-CAD57349207E}"/>
              </a:ext>
            </a:extLst>
          </p:cNvPr>
          <p:cNvGraphicFramePr>
            <a:graphicFrameLocks noGrp="1"/>
          </p:cNvGraphicFramePr>
          <p:nvPr/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68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1283368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 err="1"/>
                        <a:t>fl</a:t>
                      </a:r>
                      <a:r>
                        <a:rPr lang="en-US" sz="24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cheapest way to stay “healthy” with this menu?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much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stir-fry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(ounce) and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(fluid ounces) should we buy?</a:t>
            </a:r>
          </a:p>
        </p:txBody>
      </p:sp>
    </p:spTree>
    <p:extLst>
      <p:ext uri="{BB962C8B-B14F-4D97-AF65-F5344CB8AC3E}">
        <p14:creationId xmlns:p14="http://schemas.microsoft.com/office/powerpoint/2010/main" val="1710470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 </a:t>
            </a:r>
            <a:r>
              <a:rPr lang="en-US" dirty="0">
                <a:sym typeface="Wingdings" panose="05000000000000000000" pitchFamily="2" charset="2"/>
              </a:rPr>
              <a:t> Integer Programming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/>
              <a:t>We are trying healthy by finding the optimal amount of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</a:t>
            </a:r>
            <a:r>
              <a:rPr lang="en-US" dirty="0">
                <a:solidFill>
                  <a:srgbClr val="C00000"/>
                </a:solidFill>
              </a:rPr>
              <a:t>bowls</a:t>
            </a:r>
            <a:r>
              <a:rPr lang="en-US" dirty="0"/>
              <a:t>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</a:t>
            </a:r>
            <a:r>
              <a:rPr lang="en-US" dirty="0">
                <a:solidFill>
                  <a:srgbClr val="C00000"/>
                </a:solidFill>
              </a:rPr>
              <a:t>glasses</a:t>
            </a:r>
            <a:r>
              <a:rPr lang="en-US" dirty="0"/>
              <a:t>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Healthy Squad Goals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2000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Calories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2500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Sugar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100 g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Calcium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700 mg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619A59-A031-4743-A024-CAD57349207E}"/>
              </a:ext>
            </a:extLst>
          </p:cNvPr>
          <p:cNvGraphicFramePr>
            <a:graphicFrameLocks noGrp="1"/>
          </p:cNvGraphicFramePr>
          <p:nvPr/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3194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1090863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bowl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glass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cheapest way to stay “healthy” with this menu?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much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stir-fry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(ounce) and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(fluid ounces) should we buy?</a:t>
            </a:r>
          </a:p>
        </p:txBody>
      </p:sp>
    </p:spTree>
    <p:extLst>
      <p:ext uri="{BB962C8B-B14F-4D97-AF65-F5344CB8AC3E}">
        <p14:creationId xmlns:p14="http://schemas.microsoft.com/office/powerpoint/2010/main" val="3126055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 vs Integer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objective with linear constraints, but now with additional</a:t>
                </a:r>
              </a:p>
              <a:p>
                <a:r>
                  <a:rPr lang="en-US" dirty="0"/>
                  <a:t>constraint that all values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must be integers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2867940" y="2755274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𝒃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940" y="2755274"/>
                <a:ext cx="2541850" cy="1092800"/>
              </a:xfrm>
              <a:prstGeom prst="rect">
                <a:avLst/>
              </a:prstGeom>
              <a:blipFill>
                <a:blip r:embed="rId3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50ED6B-41FE-4FC4-9269-FDB84908CBC6}"/>
              </a:ext>
            </a:extLst>
          </p:cNvPr>
          <p:cNvSpPr txBox="1">
            <a:spLocks/>
          </p:cNvSpPr>
          <p:nvPr/>
        </p:nvSpPr>
        <p:spPr>
          <a:xfrm>
            <a:off x="552099" y="4286655"/>
            <a:ext cx="10515600" cy="8420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could also do: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 more constrained: Binary Integer Programming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hybrid: Mixed Integer Linear Programming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CC0D77-E607-489C-85F5-53EA4835FDBD}"/>
                  </a:ext>
                </a:extLst>
              </p:cNvPr>
              <p:cNvSpPr txBox="1"/>
              <p:nvPr/>
            </p:nvSpPr>
            <p:spPr>
              <a:xfrm>
                <a:off x="6782211" y="2755274"/>
                <a:ext cx="3092129" cy="1531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𝒃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		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ℤ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𝑁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CC0D77-E607-489C-85F5-53EA4835F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211" y="2755274"/>
                <a:ext cx="3092129" cy="15313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8522A10-5F2E-46A9-AC56-20962C4A3ED7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Notation Alert!</a:t>
            </a:r>
          </a:p>
        </p:txBody>
      </p:sp>
    </p:spTree>
    <p:extLst>
      <p:ext uri="{BB962C8B-B14F-4D97-AF65-F5344CB8AC3E}">
        <p14:creationId xmlns:p14="http://schemas.microsoft.com/office/powerpoint/2010/main" val="94207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91AB1-0C05-6EEE-97D1-6A860F82D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last time…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0A54F-4FB9-AD44-BC82-7AF94DCA7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92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FF1A-3AE3-4CC3-BEDD-D01A3CF20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 Programming: Graphical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9D2E6-0B82-4BF2-8B8B-146A0D839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add a grid of integer points onto our LP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AE77ED-A7AF-4343-B819-BC79D7ECD32A}"/>
                  </a:ext>
                </a:extLst>
              </p:cNvPr>
              <p:cNvSpPr txBox="1"/>
              <p:nvPr/>
            </p:nvSpPr>
            <p:spPr>
              <a:xfrm>
                <a:off x="552099" y="1897619"/>
                <a:ext cx="3092129" cy="1531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𝒃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		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ℤ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𝑁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AE77ED-A7AF-4343-B819-BC79D7ECD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97619"/>
                <a:ext cx="3092129" cy="15313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859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 Programming: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512E4-2529-4339-871A-55F5B0680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9467"/>
          </a:xfrm>
        </p:spPr>
        <p:txBody>
          <a:bodyPr/>
          <a:lstStyle/>
          <a:p>
            <a:r>
              <a:rPr lang="en-US" dirty="0"/>
              <a:t>How would we formulate our CSP as an </a:t>
            </a:r>
            <a:r>
              <a:rPr lang="en-US" dirty="0">
                <a:solidFill>
                  <a:srgbClr val="C00000"/>
                </a:solidFill>
              </a:rPr>
              <a:t>integer</a:t>
            </a:r>
            <a:r>
              <a:rPr lang="en-US" dirty="0"/>
              <a:t> program?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329A67-47E7-427E-A9C4-79641B1930F7}"/>
              </a:ext>
            </a:extLst>
          </p:cNvPr>
          <p:cNvSpPr txBox="1">
            <a:spLocks/>
          </p:cNvSpPr>
          <p:nvPr/>
        </p:nvSpPr>
        <p:spPr>
          <a:xfrm>
            <a:off x="552099" y="5498814"/>
            <a:ext cx="10515600" cy="5294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would we could we solve it?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8FFDDD-729E-C843-887F-30450D9EA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742" y="3596153"/>
            <a:ext cx="821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</a:p>
        </p:txBody>
      </p:sp>
      <p:pic>
        <p:nvPicPr>
          <p:cNvPr id="1026" name="Picture 2" descr="Home - Jared L. Cohon University Center - Student Affairs - Carnegie Mellon  University">
            <a:hlinkClick r:id="rId3"/>
            <a:extLst>
              <a:ext uri="{FF2B5EF4-FFF2-40B4-BE49-F238E27FC236}">
                <a16:creationId xmlns:a16="http://schemas.microsoft.com/office/drawing/2014/main" id="{47DB6937-B17E-4746-B26F-3A4CF1DE4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330" y="4496845"/>
            <a:ext cx="3140918" cy="209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552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C9FB3-E301-4F60-BF31-1CF5AB87F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Convexity and 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79BB-7990-4408-8C2B-EDF5596AB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Integer programs are not convex, but perhaps we can use the LP solvers to find solutions to integer programs?</a:t>
            </a:r>
          </a:p>
          <a:p>
            <a:r>
              <a:rPr lang="en-US" dirty="0"/>
              <a:t>Relax IP to LP by dropping integer constraints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6CBFC7F-2CF5-4DEC-AF1C-16EEAA93D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7308" y="2866768"/>
            <a:ext cx="6774692" cy="3858433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9818F3-CBD6-4290-8612-6252C0644F14}"/>
                  </a:ext>
                </a:extLst>
              </p:cNvPr>
              <p:cNvSpPr txBox="1"/>
              <p:nvPr/>
            </p:nvSpPr>
            <p:spPr>
              <a:xfrm>
                <a:off x="552099" y="2663309"/>
                <a:ext cx="3092129" cy="1531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𝒃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		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ℤ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𝑁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9818F3-CBD6-4290-8612-6252C0644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663309"/>
                <a:ext cx="3092129" cy="1531381"/>
              </a:xfrm>
              <a:prstGeom prst="rect">
                <a:avLst/>
              </a:prstGeom>
              <a:blipFill>
                <a:blip r:embed="rId3"/>
                <a:stretch>
                  <a:fillRect l="-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382B71-958A-4234-8C8F-417C20030A9A}"/>
              </a:ext>
            </a:extLst>
          </p:cNvPr>
          <p:cNvCxnSpPr>
            <a:cxnSpLocks/>
          </p:cNvCxnSpPr>
          <p:nvPr/>
        </p:nvCxnSpPr>
        <p:spPr>
          <a:xfrm flipV="1">
            <a:off x="2155624" y="3646144"/>
            <a:ext cx="1511808" cy="43635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C072EA-4E97-4E02-AAED-3AEDACB21D72}"/>
              </a:ext>
            </a:extLst>
          </p:cNvPr>
          <p:cNvSpPr txBox="1">
            <a:spLocks/>
          </p:cNvSpPr>
          <p:nvPr/>
        </p:nvSpPr>
        <p:spPr>
          <a:xfrm>
            <a:off x="5659902" y="2697165"/>
            <a:ext cx="6079688" cy="8461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Remember heuristics?</a:t>
            </a:r>
          </a:p>
        </p:txBody>
      </p:sp>
    </p:spTree>
    <p:extLst>
      <p:ext uri="{BB962C8B-B14F-4D97-AF65-F5344CB8AC3E}">
        <p14:creationId xmlns:p14="http://schemas.microsoft.com/office/powerpoint/2010/main" val="155276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4B237-C5AB-4807-A052-0BCA1D42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EB795-2159-46C8-8393-5E5468024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True/False: It is sufficient to consider the integer points around the corresponding LP solution?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898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4B237-C5AB-4807-A052-0BCA1D42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4EB795-2159-46C8-8393-5E54680241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the optimal objective of an integer program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an optimal point of an integer program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the optimal objective of the LP-relaxed version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an optimal point of the LP-relaxed version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a minimization problem.</a:t>
                </a:r>
              </a:p>
              <a:p>
                <a:endParaRPr lang="en-US" dirty="0"/>
              </a:p>
              <a:p>
                <a:r>
                  <a:rPr lang="en-US" dirty="0"/>
                  <a:t>Which of the following are true? Select all that apply.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Wingdings" panose="05000000000000000000" pitchFamily="2" charset="2"/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Wingdings" panose="05000000000000000000" pitchFamily="2" charset="2"/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4EB795-2159-46C8-8393-5E54680241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4938" b="-15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BD0FB4-F30D-480E-85A5-BB2E733C2366}"/>
                  </a:ext>
                </a:extLst>
              </p:cNvPr>
              <p:cNvSpPr txBox="1"/>
              <p:nvPr/>
            </p:nvSpPr>
            <p:spPr>
              <a:xfrm>
                <a:off x="8168464" y="3626710"/>
                <a:ext cx="3465179" cy="1523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𝐼𝑃</m:t>
                            </m:r>
                          </m:sub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∗</m:t>
                            </m:r>
                          </m:sup>
                        </m:sSub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       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𝒃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	                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ℤ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𝑁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BD0FB4-F30D-480E-85A5-BB2E733C2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464" y="3626710"/>
                <a:ext cx="3465179" cy="15236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A71FDD-A5AA-4379-B267-DDF91B7E8C2E}"/>
                  </a:ext>
                </a:extLst>
              </p:cNvPr>
              <p:cNvSpPr txBox="1"/>
              <p:nvPr/>
            </p:nvSpPr>
            <p:spPr>
              <a:xfrm>
                <a:off x="8168465" y="5426681"/>
                <a:ext cx="3465179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𝐿𝑃</m:t>
                            </m:r>
                          </m:sub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∗</m:t>
                            </m:r>
                          </m:sup>
                        </m:sSub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       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𝒃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A71FDD-A5AA-4379-B267-DDF91B7E8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465" y="5426681"/>
                <a:ext cx="3465179" cy="1092800"/>
              </a:xfrm>
              <a:prstGeom prst="rect">
                <a:avLst/>
              </a:prstGeom>
              <a:blipFill>
                <a:blip r:embed="rId4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7565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IP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5E82C-355D-4330-8CFE-7B05BD3D2F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994943"/>
                <a:ext cx="10634244" cy="4825994"/>
              </a:xfrm>
            </p:spPr>
            <p:txBody>
              <a:bodyPr/>
              <a:lstStyle/>
              <a:p>
                <a:r>
                  <a:rPr lang="en-US" dirty="0"/>
                  <a:t>Branch and Bound algorithm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tx1"/>
                    </a:solidFill>
                  </a:rPr>
                  <a:t>Push LP solution of problem into priority queue,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:r>
                  <a:rPr lang="en-US" sz="2800" dirty="0">
                    <a:solidFill>
                      <a:srgbClr val="7030A0"/>
                    </a:solidFill>
                  </a:rPr>
                  <a:t>ordered by objective value of LP solution</a:t>
                </a: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>
                    <a:solidFill>
                      <a:schemeClr val="tx1"/>
                    </a:solidFill>
                  </a:rPr>
                  <a:t>Repeat:</a:t>
                </a:r>
              </a:p>
              <a:p>
                <a:pPr marL="917575" lvl="2" indent="-457200"/>
                <a:r>
                  <a:rPr lang="en-US" sz="2800" dirty="0"/>
                  <a:t>If queue is empty, return IP is infeasible</a:t>
                </a:r>
              </a:p>
              <a:p>
                <a:pPr marL="917575" lvl="2" indent="-457200"/>
                <a:r>
                  <a:rPr lang="en-US" sz="2800" dirty="0"/>
                  <a:t>Pop candidate solution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bSup>
                  </m:oMath>
                </a14:m>
                <a:r>
                  <a:rPr lang="en-US" sz="2800" dirty="0"/>
                  <a:t> from priority queue </a:t>
                </a:r>
              </a:p>
              <a:p>
                <a:pPr marL="917575" lvl="2" indent="-457200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bSup>
                  </m:oMath>
                </a14:m>
                <a:r>
                  <a:rPr lang="en-US" sz="2800" dirty="0"/>
                  <a:t> is all integer valued, we are done; return solution</a:t>
                </a:r>
              </a:p>
              <a:p>
                <a:pPr marL="917575" lvl="2" indent="-457200"/>
                <a:r>
                  <a:rPr lang="en-US" sz="2800" dirty="0"/>
                  <a:t>Otherwise, select a coordinate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that is not integer valued, and add two additional LPs to the priority queue: </a:t>
                </a:r>
                <a:endParaRPr lang="en-US" dirty="0"/>
              </a:p>
              <a:p>
                <a:r>
                  <a:rPr lang="en-US" dirty="0"/>
                  <a:t>		</a:t>
                </a:r>
                <a:r>
                  <a:rPr lang="en-US" i="1" dirty="0"/>
                  <a:t>Left branch</a:t>
                </a:r>
                <a:r>
                  <a:rPr lang="en-US" dirty="0"/>
                  <a:t>: Added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𝑓𝑙𝑜𝑜𝑟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		</a:t>
                </a:r>
                <a:r>
                  <a:rPr lang="en-US" i="1" dirty="0"/>
                  <a:t>Right branch</a:t>
                </a:r>
                <a:r>
                  <a:rPr lang="en-US" dirty="0"/>
                  <a:t>: Added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𝑐𝑒𝑖𝑙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sz="2800" dirty="0">
                    <a:solidFill>
                      <a:srgbClr val="7030A0"/>
                    </a:solidFill>
                  </a:rPr>
                  <a:t>Note: Only add LPs to the queue if they are feasible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5E82C-355D-4330-8CFE-7B05BD3D2F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994943"/>
                <a:ext cx="10634244" cy="4825994"/>
              </a:xfrm>
              <a:blipFill>
                <a:blip r:embed="rId2"/>
                <a:stretch>
                  <a:fillRect l="-1193" t="-2100" b="-21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42379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and Bound Example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D60DD07-5F23-A54D-AFAB-F0B4DBBA7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647" y="1521387"/>
            <a:ext cx="5061772" cy="5087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E42BC3-9F54-AD44-A012-A0F7439857AF}"/>
                  </a:ext>
                </a:extLst>
              </p:cNvPr>
              <p:cNvSpPr/>
              <p:nvPr/>
            </p:nvSpPr>
            <p:spPr>
              <a:xfrm>
                <a:off x="2141034" y="1750741"/>
                <a:ext cx="2609386" cy="103682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17.5,5</m:t>
                          </m:r>
                        </m:e>
                      </m:d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=20.5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E42BC3-9F54-AD44-A012-A0F743985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034" y="1750741"/>
                <a:ext cx="2609386" cy="10368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47289A2-C77F-1F46-ABCB-389968C282FC}"/>
                  </a:ext>
                </a:extLst>
              </p:cNvPr>
              <p:cNvSpPr txBox="1"/>
              <p:nvPr/>
            </p:nvSpPr>
            <p:spPr>
              <a:xfrm>
                <a:off x="405698" y="4943863"/>
                <a:ext cx="569030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Priority Queue:</a:t>
                </a: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⋆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17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.5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 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⋆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=20.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47289A2-C77F-1F46-ABCB-389968C28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98" y="4943863"/>
                <a:ext cx="5690302" cy="954107"/>
              </a:xfrm>
              <a:prstGeom prst="rect">
                <a:avLst/>
              </a:prstGeom>
              <a:blipFill>
                <a:blip r:embed="rId5"/>
                <a:stretch>
                  <a:fillRect l="-2251" t="-5732" b="-1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C304B1C-E084-494E-B89C-10374ED9708A}"/>
              </a:ext>
            </a:extLst>
          </p:cNvPr>
          <p:cNvCxnSpPr>
            <a:cxnSpLocks/>
          </p:cNvCxnSpPr>
          <p:nvPr/>
        </p:nvCxnSpPr>
        <p:spPr>
          <a:xfrm flipH="1">
            <a:off x="1710391" y="2787567"/>
            <a:ext cx="1735336" cy="766712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B3328BE-77C6-9247-8F66-338B93B17895}"/>
              </a:ext>
            </a:extLst>
          </p:cNvPr>
          <p:cNvCxnSpPr>
            <a:cxnSpLocks/>
          </p:cNvCxnSpPr>
          <p:nvPr/>
        </p:nvCxnSpPr>
        <p:spPr>
          <a:xfrm>
            <a:off x="3445727" y="2787567"/>
            <a:ext cx="1634632" cy="766712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6D81815-A1C2-EA4A-ACCB-28FB80427F5D}"/>
                  </a:ext>
                </a:extLst>
              </p:cNvPr>
              <p:cNvSpPr txBox="1"/>
              <p:nvPr/>
            </p:nvSpPr>
            <p:spPr>
              <a:xfrm>
                <a:off x="1157428" y="2907747"/>
                <a:ext cx="1291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≤17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6D81815-A1C2-EA4A-ACCB-28FB80427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428" y="2907747"/>
                <a:ext cx="1291187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71427F8-0F06-E14E-BDA7-76D7DFA380CE}"/>
                  </a:ext>
                </a:extLst>
              </p:cNvPr>
              <p:cNvSpPr txBox="1"/>
              <p:nvPr/>
            </p:nvSpPr>
            <p:spPr>
              <a:xfrm>
                <a:off x="4442839" y="2906637"/>
                <a:ext cx="1291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≥18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71427F8-0F06-E14E-BDA7-76D7DFA38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839" y="2906637"/>
                <a:ext cx="129118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C71CA867-486A-4D4D-AC0B-3949A1B528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70591" y="4997159"/>
                <a:ext cx="2413884" cy="483342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1, 0.6</m:t>
                              </m:r>
                            </m:e>
                          </m:d>
                        </m:e>
                        <m:sup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C71CA867-486A-4D4D-AC0B-3949A1B52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591" y="4997159"/>
                <a:ext cx="2413884" cy="4833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91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/>
      <p:bldP spid="50" grpId="0"/>
      <p:bldP spid="5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and Bound Example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2FA346-3F70-4F26-AA56-00CA7CBFAE3F}"/>
              </a:ext>
            </a:extLst>
          </p:cNvPr>
          <p:cNvGrpSpPr/>
          <p:nvPr/>
        </p:nvGrpSpPr>
        <p:grpSpPr>
          <a:xfrm>
            <a:off x="8071636" y="4019323"/>
            <a:ext cx="2955387" cy="2653246"/>
            <a:chOff x="401083" y="1716065"/>
            <a:chExt cx="2955387" cy="265324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F73F528-2B9E-458A-B1E7-AE47E68EDF1B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EA11854-8CE0-4A28-9AA0-C6F18F028C2D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C1E19E4-FC68-4879-A9D5-D667CCC6FBA3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F95643E-E0F7-4605-8DBB-72CCFB1269C8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58E914B-ABF3-4E70-864D-BE141F75D539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A3FC634-B76E-437A-9635-2E784A9B36C6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4419A5-692C-423F-ACCF-75FD6C57D209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08D5B9-10EC-4D35-A936-AF2CD2544DEA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65E4031-4913-494B-95D6-1D434827367C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6035175-3D02-4478-B969-9A105CC5BE0B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EF019D2-70B4-4F9C-B52B-081C9462C70D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C529C4-0524-4468-9A88-E3804C097DF6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FF39E4-5AA9-4013-AC1F-97AF616BF9C8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B31683-92B2-4EF0-B0E7-6054EBC116E6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6625CF-4BA1-4726-98BB-FE592942AC2A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69A3C62-A503-4072-81DF-050AAA3A5D5E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0190B7E-7264-4765-A25F-B44DCB4E79BF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4001D4-7272-4B10-9184-8C22A675769F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C09BFD-686D-4D25-85C2-9273AB0DC765}"/>
              </a:ext>
            </a:extLst>
          </p:cNvPr>
          <p:cNvGrpSpPr/>
          <p:nvPr/>
        </p:nvGrpSpPr>
        <p:grpSpPr>
          <a:xfrm>
            <a:off x="4484605" y="1396025"/>
            <a:ext cx="2955387" cy="2653246"/>
            <a:chOff x="401083" y="1716065"/>
            <a:chExt cx="2955387" cy="265324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A2F344-3204-4260-AD91-5781D97DEC02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AB4EF78-72B4-42FE-83F8-C72654813D35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F9FA8C6-EA2B-4825-8CCA-457E43D589FD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0FF0FD0-3131-4D52-9066-0D051F7AE372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865B17E-7054-4304-BAA3-9FEB6B64ACF8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BDC7DBF-01F4-4EEC-91DB-57A627A6DDCD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E8D9005-F9DB-45AA-87D9-7A9D37ACFA58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D0A601C-39A4-466C-B1CE-9997B357049A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D5DFDB-C189-4047-A595-3426D341DCBA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D640320-1143-45EF-9A91-6CDE88D433BD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57CFFA3-058E-4430-929B-AA67D08C16AF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CF0F22B-A6B3-4099-816A-AA4D38533FEF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EB8529F-BDDA-41A6-AACA-CFA194CE6671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E2187F2-7E48-48A1-A661-83331DEFC5AD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AE29F1E-7F0A-4D3F-BC41-D979E6657B48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1711847-FA26-403D-8D93-4292A61E3470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1F81565-5DD1-4F02-8A29-F58942A964A6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EE9C166-3831-41E1-ABC3-23F212B453C0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C57E02E-3D25-49DE-929D-8BC7D21F4464}"/>
              </a:ext>
            </a:extLst>
          </p:cNvPr>
          <p:cNvGrpSpPr/>
          <p:nvPr/>
        </p:nvGrpSpPr>
        <p:grpSpPr>
          <a:xfrm>
            <a:off x="1428943" y="3972444"/>
            <a:ext cx="2955387" cy="2653246"/>
            <a:chOff x="401083" y="1716065"/>
            <a:chExt cx="2955387" cy="2653246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4E037A2-83A1-4BAC-B822-A08820AD0471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C79802E-5ADF-43F4-974F-4A0A100F9080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B52CA85-1910-4FB4-B084-9707B8EC42A5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9F7030B-D4B0-4F91-B71F-0D5B550B7EE1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2D7EEE5-D89F-46A0-A37E-56C0A38036FC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9C1B259-7DD1-4984-937D-ACFBD2CF8AED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F89F54E-735A-43E4-915C-857E394899DC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25BF35-FBCB-4714-8D1F-9FD9DE0867E4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96A6F51-861A-4D42-A6DA-B19751AF5B66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B3FF039-D86E-4145-A2F7-A631A91284C2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9A03111-D107-4BAF-972F-1C8A1AB99037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2EEE19F-7DDF-45B1-875D-4B382933A1A7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12D5D59-F512-4E5B-9C87-76A8B66FE16B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A89E285-FE0E-46F2-976C-C3496EEB5601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0E1A9F8-905E-42CF-96C8-E71BB51D04EF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DCED063-924F-4B13-BA4E-FB413DF114F3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85B64F8-9DC7-40F0-A5CB-F97A341B6715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F3FF319-1C70-491A-8638-DB232F078F84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</p:grp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BB704A6-C852-47AC-98BF-140CB25A089E}"/>
              </a:ext>
            </a:extLst>
          </p:cNvPr>
          <p:cNvCxnSpPr>
            <a:cxnSpLocks/>
          </p:cNvCxnSpPr>
          <p:nvPr/>
        </p:nvCxnSpPr>
        <p:spPr>
          <a:xfrm flipH="1">
            <a:off x="2598992" y="2884090"/>
            <a:ext cx="1735336" cy="766712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BEAC396-9115-4E03-B211-3FD4EE1B7A38}"/>
              </a:ext>
            </a:extLst>
          </p:cNvPr>
          <p:cNvCxnSpPr>
            <a:cxnSpLocks/>
          </p:cNvCxnSpPr>
          <p:nvPr/>
        </p:nvCxnSpPr>
        <p:spPr>
          <a:xfrm>
            <a:off x="7698539" y="2964828"/>
            <a:ext cx="1634632" cy="766712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99CA249-41AD-40D7-A08B-FE024020775C}"/>
                  </a:ext>
                </a:extLst>
              </p:cNvPr>
              <p:cNvSpPr txBox="1"/>
              <p:nvPr/>
            </p:nvSpPr>
            <p:spPr>
              <a:xfrm>
                <a:off x="2473918" y="2737021"/>
                <a:ext cx="1291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≤17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99CA249-41AD-40D7-A08B-FE0240207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918" y="2737021"/>
                <a:ext cx="1291187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E2A2ACD-961D-4E74-B186-5E665BF844F7}"/>
                  </a:ext>
                </a:extLst>
              </p:cNvPr>
              <p:cNvSpPr txBox="1"/>
              <p:nvPr/>
            </p:nvSpPr>
            <p:spPr>
              <a:xfrm>
                <a:off x="8243902" y="2737021"/>
                <a:ext cx="1291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≥18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E2A2ACD-961D-4E74-B186-5E665BF84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902" y="2737021"/>
                <a:ext cx="129118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23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and Bound Example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D60DD07-5F23-A54D-AFAB-F0B4DBBA7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647" y="1521387"/>
            <a:ext cx="5061772" cy="5087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4">
                <a:extLst>
                  <a:ext uri="{FF2B5EF4-FFF2-40B4-BE49-F238E27FC236}">
                    <a16:creationId xmlns:a16="http://schemas.microsoft.com/office/drawing/2014/main" id="{7D172203-715F-EC40-97BC-5B2EF6E16F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70591" y="4997159"/>
                <a:ext cx="2413884" cy="483342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1, 0.6</m:t>
                              </m:r>
                            </m:e>
                          </m:d>
                        </m:e>
                        <m:sup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Content Placeholder 4">
                <a:extLst>
                  <a:ext uri="{FF2B5EF4-FFF2-40B4-BE49-F238E27FC236}">
                    <a16:creationId xmlns:a16="http://schemas.microsoft.com/office/drawing/2014/main" id="{7D172203-715F-EC40-97BC-5B2EF6E16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591" y="4997159"/>
                <a:ext cx="2413884" cy="4833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E42BC3-9F54-AD44-A012-A0F7439857AF}"/>
                  </a:ext>
                </a:extLst>
              </p:cNvPr>
              <p:cNvSpPr/>
              <p:nvPr/>
            </p:nvSpPr>
            <p:spPr>
              <a:xfrm>
                <a:off x="2141034" y="1750741"/>
                <a:ext cx="2609386" cy="103682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17.5,5</m:t>
                          </m:r>
                        </m:e>
                      </m:d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=20.5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E42BC3-9F54-AD44-A012-A0F743985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034" y="1750741"/>
                <a:ext cx="2609386" cy="10368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E00553B-716A-9C43-9F9A-86FCC2C4F402}"/>
                  </a:ext>
                </a:extLst>
              </p:cNvPr>
              <p:cNvSpPr/>
              <p:nvPr/>
            </p:nvSpPr>
            <p:spPr>
              <a:xfrm>
                <a:off x="405698" y="3554279"/>
                <a:ext cx="2609386" cy="103682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17,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e>
                      </m:d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=20.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E00553B-716A-9C43-9F9A-86FCC2C4F4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98" y="3554279"/>
                <a:ext cx="2609386" cy="10368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FBD710D-5DAF-A946-B4B2-8380E3D30F3B}"/>
              </a:ext>
            </a:extLst>
          </p:cNvPr>
          <p:cNvCxnSpPr>
            <a:cxnSpLocks/>
            <a:stCxn id="4" idx="2"/>
            <a:endCxn id="27" idx="0"/>
          </p:cNvCxnSpPr>
          <p:nvPr/>
        </p:nvCxnSpPr>
        <p:spPr>
          <a:xfrm flipH="1">
            <a:off x="1710391" y="2787567"/>
            <a:ext cx="1735336" cy="766712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71192F1-C707-FF4E-ADCE-FCE97A6213E3}"/>
                  </a:ext>
                </a:extLst>
              </p:cNvPr>
              <p:cNvSpPr/>
              <p:nvPr/>
            </p:nvSpPr>
            <p:spPr>
              <a:xfrm>
                <a:off x="3775666" y="3554279"/>
                <a:ext cx="2609386" cy="103682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4.85</m:t>
                          </m:r>
                        </m:e>
                      </m:d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=20.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91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71192F1-C707-FF4E-ADCE-FCE97A6213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666" y="3554279"/>
                <a:ext cx="2609386" cy="10368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20BF86E-7EF4-7F4F-9138-DCB5E85CD396}"/>
              </a:ext>
            </a:extLst>
          </p:cNvPr>
          <p:cNvCxnSpPr>
            <a:cxnSpLocks/>
            <a:stCxn id="4" idx="2"/>
            <a:endCxn id="32" idx="0"/>
          </p:cNvCxnSpPr>
          <p:nvPr/>
        </p:nvCxnSpPr>
        <p:spPr>
          <a:xfrm>
            <a:off x="3445727" y="2787567"/>
            <a:ext cx="1634632" cy="766712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2A7A7B-0DEC-4C4B-B118-313C06ED7461}"/>
                  </a:ext>
                </a:extLst>
              </p:cNvPr>
              <p:cNvSpPr txBox="1"/>
              <p:nvPr/>
            </p:nvSpPr>
            <p:spPr>
              <a:xfrm>
                <a:off x="1157428" y="2907747"/>
                <a:ext cx="1291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≤17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2A7A7B-0DEC-4C4B-B118-313C06ED7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428" y="2907747"/>
                <a:ext cx="1291187" cy="461665"/>
              </a:xfrm>
              <a:prstGeom prst="rect">
                <a:avLst/>
              </a:prstGeom>
              <a:blipFill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475CF25-0693-0042-A041-0769559A6D87}"/>
                  </a:ext>
                </a:extLst>
              </p:cNvPr>
              <p:cNvSpPr txBox="1"/>
              <p:nvPr/>
            </p:nvSpPr>
            <p:spPr>
              <a:xfrm>
                <a:off x="4442839" y="2906637"/>
                <a:ext cx="1291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≥18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475CF25-0693-0042-A041-0769559A6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839" y="2906637"/>
                <a:ext cx="129118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47289A2-C77F-1F46-ABCB-389968C282FC}"/>
                  </a:ext>
                </a:extLst>
              </p:cNvPr>
              <p:cNvSpPr txBox="1"/>
              <p:nvPr/>
            </p:nvSpPr>
            <p:spPr>
              <a:xfrm>
                <a:off x="405698" y="4943863"/>
                <a:ext cx="5690302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Priority Queue:</a:t>
                </a: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⋆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17,6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⋆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=20.6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⋆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18,4.85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 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⋆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=20.91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47289A2-C77F-1F46-ABCB-389968C28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98" y="4943863"/>
                <a:ext cx="5690302" cy="1815882"/>
              </a:xfrm>
              <a:prstGeom prst="rect">
                <a:avLst/>
              </a:prstGeom>
              <a:blipFill>
                <a:blip r:embed="rId9"/>
                <a:stretch>
                  <a:fillRect l="-2251" t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9908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1DEC8-E039-4849-8FBC-829024199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+ Poll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9C0EDC-8AAE-1946-AC78-3F35565F75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3465719" cy="2039539"/>
              </a:xfrm>
            </p:spPr>
            <p:txBody>
              <a:bodyPr/>
              <a:lstStyle/>
              <a:p>
                <a:r>
                  <a:rPr lang="en-US" dirty="0"/>
                  <a:t>Constraints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=−1.4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+4.58</m:t>
                      </m:r>
                    </m:oMath>
                  </m:oMathPara>
                </a14:m>
                <a:endParaRPr lang="en-US" b="0" dirty="0">
                  <a:solidFill>
                    <a:schemeClr val="accent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=1.56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+3.41</m:t>
                      </m:r>
                    </m:oMath>
                  </m:oMathPara>
                </a14:m>
                <a:endParaRPr lang="en-US" b="0" dirty="0">
                  <a:solidFill>
                    <a:schemeClr val="accent6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=−1.9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+12.16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.44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+4.21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9C0EDC-8AAE-1946-AC78-3F35565F75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3465719" cy="2039539"/>
              </a:xfrm>
              <a:blipFill>
                <a:blip r:embed="rId3"/>
                <a:stretch>
                  <a:fillRect l="-3650" t="-4938" b="-4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F733D6A-C05F-2F4F-8897-0CCCC6AF1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038897"/>
              </p:ext>
            </p:extLst>
          </p:nvPr>
        </p:nvGraphicFramePr>
        <p:xfrm>
          <a:off x="4791366" y="543397"/>
          <a:ext cx="6276336" cy="57712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6056">
                  <a:extLst>
                    <a:ext uri="{9D8B030D-6E8A-4147-A177-3AD203B41FA5}">
                      <a16:colId xmlns:a16="http://schemas.microsoft.com/office/drawing/2014/main" val="1293581645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3989797119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3049579261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999475927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2846935071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3060777539"/>
                    </a:ext>
                  </a:extLst>
                </a:gridCol>
              </a:tblGrid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299815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646818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657735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026220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79240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913738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62367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B6E3A64-26E1-CA49-8555-E6986FA95572}"/>
              </a:ext>
            </a:extLst>
          </p:cNvPr>
          <p:cNvSpPr txBox="1"/>
          <p:nvPr/>
        </p:nvSpPr>
        <p:spPr>
          <a:xfrm>
            <a:off x="6679276" y="64886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054AC8-0F06-C841-B930-6B0D0D4A3A9A}"/>
              </a:ext>
            </a:extLst>
          </p:cNvPr>
          <p:cNvSpPr txBox="1"/>
          <p:nvPr/>
        </p:nvSpPr>
        <p:spPr>
          <a:xfrm>
            <a:off x="4260161" y="417021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4FC165-36ED-3540-BEC7-F948760BF43B}"/>
              </a:ext>
            </a:extLst>
          </p:cNvPr>
          <p:cNvCxnSpPr>
            <a:cxnSpLocks/>
          </p:cNvCxnSpPr>
          <p:nvPr/>
        </p:nvCxnSpPr>
        <p:spPr>
          <a:xfrm>
            <a:off x="4549023" y="2313709"/>
            <a:ext cx="4092057" cy="4359625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EDC75FE-D2B6-1740-8D76-E9111B235C78}"/>
              </a:ext>
            </a:extLst>
          </p:cNvPr>
          <p:cNvSpPr txBox="1"/>
          <p:nvPr/>
        </p:nvSpPr>
        <p:spPr>
          <a:xfrm>
            <a:off x="3941453" y="2478655"/>
            <a:ext cx="849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(.2,4.3)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4D20AA-03A8-704A-A4EE-1C09F81323ED}"/>
              </a:ext>
            </a:extLst>
          </p:cNvPr>
          <p:cNvCxnSpPr>
            <a:cxnSpLocks/>
          </p:cNvCxnSpPr>
          <p:nvPr/>
        </p:nvCxnSpPr>
        <p:spPr>
          <a:xfrm flipH="1">
            <a:off x="7385049" y="1171209"/>
            <a:ext cx="3924996" cy="4951937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AD2473A-7FB2-B249-A619-A683E92EDEE7}"/>
              </a:ext>
            </a:extLst>
          </p:cNvPr>
          <p:cNvSpPr txBox="1"/>
          <p:nvPr/>
        </p:nvSpPr>
        <p:spPr>
          <a:xfrm>
            <a:off x="6821302" y="554808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(2.7,0.8)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BE2ACF-56E0-9E43-BE9C-537BF2AE9CEE}"/>
              </a:ext>
            </a:extLst>
          </p:cNvPr>
          <p:cNvSpPr txBox="1"/>
          <p:nvPr/>
        </p:nvSpPr>
        <p:spPr>
          <a:xfrm>
            <a:off x="9983748" y="3059668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(4.5,3.61)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652759-66B0-2B4D-8AC5-EBD94A402475}"/>
              </a:ext>
            </a:extLst>
          </p:cNvPr>
          <p:cNvCxnSpPr>
            <a:cxnSpLocks/>
          </p:cNvCxnSpPr>
          <p:nvPr/>
        </p:nvCxnSpPr>
        <p:spPr>
          <a:xfrm>
            <a:off x="7483537" y="367131"/>
            <a:ext cx="3492433" cy="4462071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45985A7-AE71-DA44-8738-A084D99099C7}"/>
              </a:ext>
            </a:extLst>
          </p:cNvPr>
          <p:cNvSpPr txBox="1"/>
          <p:nvPr/>
        </p:nvSpPr>
        <p:spPr>
          <a:xfrm>
            <a:off x="8496584" y="1410159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(3.4,5.7)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74CEE68-832E-474B-9047-D56871F5C6CA}"/>
              </a:ext>
            </a:extLst>
          </p:cNvPr>
          <p:cNvCxnSpPr>
            <a:cxnSpLocks/>
          </p:cNvCxnSpPr>
          <p:nvPr/>
        </p:nvCxnSpPr>
        <p:spPr>
          <a:xfrm flipH="1">
            <a:off x="4116307" y="1113178"/>
            <a:ext cx="5622053" cy="1854068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A8FA6E-0574-CD40-93DC-2CF36A09435A}"/>
              </a:ext>
            </a:extLst>
          </p:cNvPr>
          <p:cNvCxnSpPr>
            <a:cxnSpLocks/>
          </p:cNvCxnSpPr>
          <p:nvPr/>
        </p:nvCxnSpPr>
        <p:spPr>
          <a:xfrm flipH="1">
            <a:off x="4814721" y="5513013"/>
            <a:ext cx="373953" cy="808809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F103F09-003A-B447-A932-CF4E64038F32}"/>
              </a:ext>
            </a:extLst>
          </p:cNvPr>
          <p:cNvSpPr txBox="1"/>
          <p:nvPr/>
        </p:nvSpPr>
        <p:spPr>
          <a:xfrm>
            <a:off x="4882145" y="5847638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=[-1,-3]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2C68F1-B92F-5049-8F79-8EAB3A14FB06}"/>
              </a:ext>
            </a:extLst>
          </p:cNvPr>
          <p:cNvSpPr txBox="1"/>
          <p:nvPr/>
        </p:nvSpPr>
        <p:spPr>
          <a:xfrm>
            <a:off x="552099" y="3474451"/>
            <a:ext cx="2092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Priority Queue: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2FF7FE-9101-F94A-A5E7-921822CCA12B}"/>
              </a:ext>
            </a:extLst>
          </p:cNvPr>
          <p:cNvSpPr txBox="1"/>
          <p:nvPr/>
        </p:nvSpPr>
        <p:spPr>
          <a:xfrm>
            <a:off x="324117" y="5190943"/>
            <a:ext cx="4092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D60093"/>
                </a:solidFill>
              </a:rPr>
              <a:t>Poll 4: What is the LP solution?</a:t>
            </a:r>
          </a:p>
          <a:p>
            <a:r>
              <a:rPr lang="en-US" sz="2400" dirty="0">
                <a:solidFill>
                  <a:srgbClr val="D60093"/>
                </a:solidFill>
              </a:rPr>
              <a:t>Poll 5: What is the IP solution?</a:t>
            </a:r>
          </a:p>
        </p:txBody>
      </p:sp>
    </p:spTree>
    <p:extLst>
      <p:ext uri="{BB962C8B-B14F-4D97-AF65-F5344CB8AC3E}">
        <p14:creationId xmlns:p14="http://schemas.microsoft.com/office/powerpoint/2010/main" val="500341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 (already completed)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relationship between the half plane: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and the vector: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B9F6FC3-F0DC-4EF5-96AD-9C3EA08462B4}"/>
              </a:ext>
            </a:extLst>
          </p:cNvPr>
          <p:cNvCxnSpPr/>
          <p:nvPr/>
        </p:nvCxnSpPr>
        <p:spPr>
          <a:xfrm>
            <a:off x="1137425" y="5850674"/>
            <a:ext cx="44233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2A6ED8-2A5C-46E4-B037-3E28151FF200}"/>
                  </a:ext>
                </a:extLst>
              </p:cNvPr>
              <p:cNvSpPr txBox="1"/>
              <p:nvPr/>
            </p:nvSpPr>
            <p:spPr>
              <a:xfrm>
                <a:off x="5426927" y="5910146"/>
                <a:ext cx="6125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2A6ED8-2A5C-46E4-B037-3E28151FF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927" y="5910146"/>
                <a:ext cx="61254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DDBAC2D-3A55-40DA-BD13-BEA18F8B9823}"/>
              </a:ext>
            </a:extLst>
          </p:cNvPr>
          <p:cNvCxnSpPr/>
          <p:nvPr/>
        </p:nvCxnSpPr>
        <p:spPr>
          <a:xfrm flipH="1" flipV="1">
            <a:off x="1776761" y="2848619"/>
            <a:ext cx="33454" cy="34308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456BC4-AE16-4D6B-B15C-7BA6CDCA667F}"/>
                  </a:ext>
                </a:extLst>
              </p:cNvPr>
              <p:cNvSpPr txBox="1"/>
              <p:nvPr/>
            </p:nvSpPr>
            <p:spPr>
              <a:xfrm>
                <a:off x="1872546" y="2752558"/>
                <a:ext cx="620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456BC4-AE16-4D6B-B15C-7BA6CDCA6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546" y="2752558"/>
                <a:ext cx="62081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D5B0CA-E82B-4282-9C18-28AF8EC97F5F}"/>
              </a:ext>
            </a:extLst>
          </p:cNvPr>
          <p:cNvCxnSpPr/>
          <p:nvPr/>
        </p:nvCxnSpPr>
        <p:spPr>
          <a:xfrm>
            <a:off x="312494" y="3447570"/>
            <a:ext cx="4527135" cy="28319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578A415-C814-4F6D-837A-E756292042F2}"/>
              </a:ext>
            </a:extLst>
          </p:cNvPr>
          <p:cNvSpPr txBox="1"/>
          <p:nvPr/>
        </p:nvSpPr>
        <p:spPr>
          <a:xfrm>
            <a:off x="312494" y="4187457"/>
            <a:ext cx="119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Feasible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0CB1E8-8D11-401E-B5D0-B820EC79237F}"/>
              </a:ext>
            </a:extLst>
          </p:cNvPr>
          <p:cNvSpPr txBox="1"/>
          <p:nvPr/>
        </p:nvSpPr>
        <p:spPr>
          <a:xfrm>
            <a:off x="444258" y="3088904"/>
            <a:ext cx="1380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Infeasible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1B407A2-B3CC-438C-8E41-9A565800177F}"/>
              </a:ext>
            </a:extLst>
          </p:cNvPr>
          <p:cNvCxnSpPr/>
          <p:nvPr/>
        </p:nvCxnSpPr>
        <p:spPr>
          <a:xfrm flipH="1" flipV="1">
            <a:off x="2244726" y="4654548"/>
            <a:ext cx="670389" cy="4166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F0A80AE-EF42-4100-B6B1-B44247D33AE1}"/>
              </a:ext>
            </a:extLst>
          </p:cNvPr>
          <p:cNvSpPr txBox="1"/>
          <p:nvPr/>
        </p:nvSpPr>
        <p:spPr>
          <a:xfrm>
            <a:off x="2183005" y="4158204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3FF01A2-D293-41E7-BDC4-98F10D671284}"/>
              </a:ext>
            </a:extLst>
          </p:cNvPr>
          <p:cNvCxnSpPr/>
          <p:nvPr/>
        </p:nvCxnSpPr>
        <p:spPr>
          <a:xfrm>
            <a:off x="2921922" y="5071170"/>
            <a:ext cx="594848" cy="3816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14755F5-3987-47FB-AD4C-89893D072791}"/>
              </a:ext>
            </a:extLst>
          </p:cNvPr>
          <p:cNvCxnSpPr/>
          <p:nvPr/>
        </p:nvCxnSpPr>
        <p:spPr>
          <a:xfrm flipV="1">
            <a:off x="2903387" y="4464456"/>
            <a:ext cx="397011" cy="6219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365E9BF-6A73-42CB-9DFB-7FFEDC773D76}"/>
              </a:ext>
            </a:extLst>
          </p:cNvPr>
          <p:cNvCxnSpPr/>
          <p:nvPr/>
        </p:nvCxnSpPr>
        <p:spPr>
          <a:xfrm flipH="1">
            <a:off x="2589947" y="5070588"/>
            <a:ext cx="323509" cy="5512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A1188B6-CB9A-463B-B8BC-FBA6305B22C5}"/>
              </a:ext>
            </a:extLst>
          </p:cNvPr>
          <p:cNvSpPr txBox="1"/>
          <p:nvPr/>
        </p:nvSpPr>
        <p:spPr>
          <a:xfrm>
            <a:off x="3268302" y="396009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0CD90B-74CA-431A-9A77-821D2021102D}"/>
              </a:ext>
            </a:extLst>
          </p:cNvPr>
          <p:cNvSpPr txBox="1"/>
          <p:nvPr/>
        </p:nvSpPr>
        <p:spPr>
          <a:xfrm>
            <a:off x="3480587" y="4898651"/>
            <a:ext cx="45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III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0C408B-5A91-4CD3-9243-3594FF273F5E}"/>
              </a:ext>
            </a:extLst>
          </p:cNvPr>
          <p:cNvSpPr txBox="1"/>
          <p:nvPr/>
        </p:nvSpPr>
        <p:spPr>
          <a:xfrm>
            <a:off x="2120970" y="5346701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IV</a:t>
            </a:r>
          </a:p>
        </p:txBody>
      </p:sp>
    </p:spTree>
    <p:extLst>
      <p:ext uri="{BB962C8B-B14F-4D97-AF65-F5344CB8AC3E}">
        <p14:creationId xmlns:p14="http://schemas.microsoft.com/office/powerpoint/2010/main" val="9412925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E12C1B-AA96-124A-A7D2-93BB25F33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Activity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248A717-4DBF-6642-AC76-8B0292B7C1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3465719" cy="2039539"/>
              </a:xfrm>
            </p:spPr>
            <p:txBody>
              <a:bodyPr/>
              <a:lstStyle/>
              <a:p>
                <a:r>
                  <a:rPr lang="en-US" dirty="0"/>
                  <a:t>Constraints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=−1.4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+4.58</m:t>
                      </m:r>
                    </m:oMath>
                  </m:oMathPara>
                </a14:m>
                <a:endParaRPr lang="en-US" b="0" dirty="0">
                  <a:solidFill>
                    <a:schemeClr val="accent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=1.56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+3.41</m:t>
                      </m:r>
                    </m:oMath>
                  </m:oMathPara>
                </a14:m>
                <a:endParaRPr lang="en-US" b="0" dirty="0">
                  <a:solidFill>
                    <a:schemeClr val="accent6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=−1.9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+12.16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.44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+4.21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248A717-4DBF-6642-AC76-8B0292B7C1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3465719" cy="2039539"/>
              </a:xfrm>
              <a:blipFill>
                <a:blip r:embed="rId3"/>
                <a:stretch>
                  <a:fillRect l="-3650" t="-4938" b="-4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12A5A15C-E1B0-6446-AC6C-F9CF384CE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222573"/>
              </p:ext>
            </p:extLst>
          </p:nvPr>
        </p:nvGraphicFramePr>
        <p:xfrm>
          <a:off x="4791366" y="543397"/>
          <a:ext cx="6276336" cy="57712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6056">
                  <a:extLst>
                    <a:ext uri="{9D8B030D-6E8A-4147-A177-3AD203B41FA5}">
                      <a16:colId xmlns:a16="http://schemas.microsoft.com/office/drawing/2014/main" val="1293581645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3989797119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3049579261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999475927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2846935071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3060777539"/>
                    </a:ext>
                  </a:extLst>
                </a:gridCol>
              </a:tblGrid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299815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646818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657735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026220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79240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913738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6236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63BA34E-A83F-9B49-AB19-878B9EA792F2}"/>
              </a:ext>
            </a:extLst>
          </p:cNvPr>
          <p:cNvSpPr txBox="1"/>
          <p:nvPr/>
        </p:nvSpPr>
        <p:spPr>
          <a:xfrm>
            <a:off x="6679276" y="64886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71EB43-0E3F-9447-B780-DA7156FAAE48}"/>
              </a:ext>
            </a:extLst>
          </p:cNvPr>
          <p:cNvSpPr txBox="1"/>
          <p:nvPr/>
        </p:nvSpPr>
        <p:spPr>
          <a:xfrm>
            <a:off x="4260161" y="417021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2843B6-7AE8-7E40-A21C-01197F06710E}"/>
              </a:ext>
            </a:extLst>
          </p:cNvPr>
          <p:cNvCxnSpPr>
            <a:cxnSpLocks/>
          </p:cNvCxnSpPr>
          <p:nvPr/>
        </p:nvCxnSpPr>
        <p:spPr>
          <a:xfrm>
            <a:off x="4549023" y="2313709"/>
            <a:ext cx="4092057" cy="4359625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BAF639B-C96D-084E-A825-A7663C5DC3BC}"/>
              </a:ext>
            </a:extLst>
          </p:cNvPr>
          <p:cNvSpPr txBox="1"/>
          <p:nvPr/>
        </p:nvSpPr>
        <p:spPr>
          <a:xfrm>
            <a:off x="3941453" y="2478655"/>
            <a:ext cx="849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(.2,4.3)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222DEA-96F4-334A-A7BC-E10DB18B6C56}"/>
              </a:ext>
            </a:extLst>
          </p:cNvPr>
          <p:cNvCxnSpPr>
            <a:cxnSpLocks/>
          </p:cNvCxnSpPr>
          <p:nvPr/>
        </p:nvCxnSpPr>
        <p:spPr>
          <a:xfrm flipH="1">
            <a:off x="7385049" y="1171209"/>
            <a:ext cx="3924996" cy="4951937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CF3EDAE-D396-DA4D-A13A-A7BF7A322831}"/>
              </a:ext>
            </a:extLst>
          </p:cNvPr>
          <p:cNvSpPr txBox="1"/>
          <p:nvPr/>
        </p:nvSpPr>
        <p:spPr>
          <a:xfrm>
            <a:off x="6821302" y="554808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(2.7,0.8)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3B254A-3A1C-7140-A27A-374944FC67E3}"/>
              </a:ext>
            </a:extLst>
          </p:cNvPr>
          <p:cNvSpPr txBox="1"/>
          <p:nvPr/>
        </p:nvSpPr>
        <p:spPr>
          <a:xfrm>
            <a:off x="9983748" y="3059668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(4.5,3.61)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714221-BAD1-DD40-B446-AC7EE68270F8}"/>
              </a:ext>
            </a:extLst>
          </p:cNvPr>
          <p:cNvCxnSpPr>
            <a:cxnSpLocks/>
          </p:cNvCxnSpPr>
          <p:nvPr/>
        </p:nvCxnSpPr>
        <p:spPr>
          <a:xfrm>
            <a:off x="7483537" y="367131"/>
            <a:ext cx="3492433" cy="4462071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DD0BCEB-1266-F049-A69B-738CC927F189}"/>
              </a:ext>
            </a:extLst>
          </p:cNvPr>
          <p:cNvSpPr txBox="1"/>
          <p:nvPr/>
        </p:nvSpPr>
        <p:spPr>
          <a:xfrm>
            <a:off x="8496584" y="1410159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(3.4,5.7)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BBBFDE-9C87-7E47-8914-1FD30F2F5421}"/>
              </a:ext>
            </a:extLst>
          </p:cNvPr>
          <p:cNvCxnSpPr>
            <a:cxnSpLocks/>
          </p:cNvCxnSpPr>
          <p:nvPr/>
        </p:nvCxnSpPr>
        <p:spPr>
          <a:xfrm flipH="1">
            <a:off x="4116307" y="1113178"/>
            <a:ext cx="5622053" cy="1854068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4BA4AAC-12B8-3145-9EFE-63F4000BCA9D}"/>
              </a:ext>
            </a:extLst>
          </p:cNvPr>
          <p:cNvCxnSpPr>
            <a:cxnSpLocks/>
          </p:cNvCxnSpPr>
          <p:nvPr/>
        </p:nvCxnSpPr>
        <p:spPr>
          <a:xfrm flipH="1">
            <a:off x="4814721" y="5513013"/>
            <a:ext cx="373953" cy="808809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CAD9A52-A5E2-6041-B080-F30DCD997652}"/>
              </a:ext>
            </a:extLst>
          </p:cNvPr>
          <p:cNvSpPr txBox="1"/>
          <p:nvPr/>
        </p:nvSpPr>
        <p:spPr>
          <a:xfrm>
            <a:off x="4882145" y="5847638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=[-1,-3]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E69A6D-E34C-544B-B144-F63179B76A38}"/>
              </a:ext>
            </a:extLst>
          </p:cNvPr>
          <p:cNvSpPr txBox="1"/>
          <p:nvPr/>
        </p:nvSpPr>
        <p:spPr>
          <a:xfrm>
            <a:off x="552099" y="3474451"/>
            <a:ext cx="2092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Priority Queue</a:t>
            </a:r>
            <a:r>
              <a:rPr lang="en-US" sz="2400" dirty="0"/>
              <a:t>:</a:t>
            </a:r>
          </a:p>
          <a:p>
            <a:r>
              <a:rPr lang="en-US" sz="2400" dirty="0"/>
              <a:t>-20.5: (3.4,5.7)</a:t>
            </a:r>
          </a:p>
        </p:txBody>
      </p:sp>
    </p:spTree>
    <p:extLst>
      <p:ext uri="{BB962C8B-B14F-4D97-AF65-F5344CB8AC3E}">
        <p14:creationId xmlns:p14="http://schemas.microsoft.com/office/powerpoint/2010/main" val="18513564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E12C1B-AA96-124A-A7D2-93BB25F33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Activity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248A717-4DBF-6642-AC76-8B0292B7C1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3465719" cy="2039539"/>
              </a:xfrm>
            </p:spPr>
            <p:txBody>
              <a:bodyPr/>
              <a:lstStyle/>
              <a:p>
                <a:r>
                  <a:rPr lang="en-US" dirty="0"/>
                  <a:t>Constraints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=−1.4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+4.58</m:t>
                      </m:r>
                    </m:oMath>
                  </m:oMathPara>
                </a14:m>
                <a:endParaRPr lang="en-US" b="0" dirty="0">
                  <a:solidFill>
                    <a:schemeClr val="accent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=1.56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+3.41</m:t>
                      </m:r>
                    </m:oMath>
                  </m:oMathPara>
                </a14:m>
                <a:endParaRPr lang="en-US" b="0" dirty="0">
                  <a:solidFill>
                    <a:schemeClr val="accent6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=−1.9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+12.16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.44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+4.21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248A717-4DBF-6642-AC76-8B0292B7C1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3465719" cy="2039539"/>
              </a:xfrm>
              <a:blipFill>
                <a:blip r:embed="rId3"/>
                <a:stretch>
                  <a:fillRect l="-3650" t="-4938" b="-4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12A5A15C-E1B0-6446-AC6C-F9CF384CED94}"/>
              </a:ext>
            </a:extLst>
          </p:cNvPr>
          <p:cNvGraphicFramePr>
            <a:graphicFrameLocks noGrp="1"/>
          </p:cNvGraphicFramePr>
          <p:nvPr/>
        </p:nvGraphicFramePr>
        <p:xfrm>
          <a:off x="4791366" y="543397"/>
          <a:ext cx="6276336" cy="57712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6056">
                  <a:extLst>
                    <a:ext uri="{9D8B030D-6E8A-4147-A177-3AD203B41FA5}">
                      <a16:colId xmlns:a16="http://schemas.microsoft.com/office/drawing/2014/main" val="1293581645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3989797119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3049579261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999475927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2846935071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3060777539"/>
                    </a:ext>
                  </a:extLst>
                </a:gridCol>
              </a:tblGrid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299815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646818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657735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026220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79240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913738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6236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63BA34E-A83F-9B49-AB19-878B9EA792F2}"/>
              </a:ext>
            </a:extLst>
          </p:cNvPr>
          <p:cNvSpPr txBox="1"/>
          <p:nvPr/>
        </p:nvSpPr>
        <p:spPr>
          <a:xfrm>
            <a:off x="6679276" y="64886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71EB43-0E3F-9447-B780-DA7156FAAE48}"/>
              </a:ext>
            </a:extLst>
          </p:cNvPr>
          <p:cNvSpPr txBox="1"/>
          <p:nvPr/>
        </p:nvSpPr>
        <p:spPr>
          <a:xfrm>
            <a:off x="4260161" y="417021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2843B6-7AE8-7E40-A21C-01197F06710E}"/>
              </a:ext>
            </a:extLst>
          </p:cNvPr>
          <p:cNvCxnSpPr>
            <a:cxnSpLocks/>
          </p:cNvCxnSpPr>
          <p:nvPr/>
        </p:nvCxnSpPr>
        <p:spPr>
          <a:xfrm>
            <a:off x="4549023" y="2313709"/>
            <a:ext cx="4092057" cy="4359625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BAF639B-C96D-084E-A825-A7663C5DC3BC}"/>
              </a:ext>
            </a:extLst>
          </p:cNvPr>
          <p:cNvSpPr txBox="1"/>
          <p:nvPr/>
        </p:nvSpPr>
        <p:spPr>
          <a:xfrm>
            <a:off x="3941453" y="2478655"/>
            <a:ext cx="849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(.2,4.3)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222DEA-96F4-334A-A7BC-E10DB18B6C56}"/>
              </a:ext>
            </a:extLst>
          </p:cNvPr>
          <p:cNvCxnSpPr>
            <a:cxnSpLocks/>
          </p:cNvCxnSpPr>
          <p:nvPr/>
        </p:nvCxnSpPr>
        <p:spPr>
          <a:xfrm flipH="1">
            <a:off x="7385049" y="1171209"/>
            <a:ext cx="3924996" cy="4951937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CF3EDAE-D396-DA4D-A13A-A7BF7A322831}"/>
              </a:ext>
            </a:extLst>
          </p:cNvPr>
          <p:cNvSpPr txBox="1"/>
          <p:nvPr/>
        </p:nvSpPr>
        <p:spPr>
          <a:xfrm>
            <a:off x="6821302" y="554808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(2.7,0.8)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3B254A-3A1C-7140-A27A-374944FC67E3}"/>
              </a:ext>
            </a:extLst>
          </p:cNvPr>
          <p:cNvSpPr txBox="1"/>
          <p:nvPr/>
        </p:nvSpPr>
        <p:spPr>
          <a:xfrm>
            <a:off x="9983748" y="3059668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(4.5,3.61)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714221-BAD1-DD40-B446-AC7EE68270F8}"/>
              </a:ext>
            </a:extLst>
          </p:cNvPr>
          <p:cNvCxnSpPr>
            <a:cxnSpLocks/>
          </p:cNvCxnSpPr>
          <p:nvPr/>
        </p:nvCxnSpPr>
        <p:spPr>
          <a:xfrm>
            <a:off x="7483537" y="367131"/>
            <a:ext cx="3492433" cy="4462071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DD0BCEB-1266-F049-A69B-738CC927F189}"/>
              </a:ext>
            </a:extLst>
          </p:cNvPr>
          <p:cNvSpPr txBox="1"/>
          <p:nvPr/>
        </p:nvSpPr>
        <p:spPr>
          <a:xfrm>
            <a:off x="8496584" y="1410159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(3.4,5.7)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BBBFDE-9C87-7E47-8914-1FD30F2F5421}"/>
              </a:ext>
            </a:extLst>
          </p:cNvPr>
          <p:cNvCxnSpPr>
            <a:cxnSpLocks/>
          </p:cNvCxnSpPr>
          <p:nvPr/>
        </p:nvCxnSpPr>
        <p:spPr>
          <a:xfrm flipH="1">
            <a:off x="4116307" y="1113178"/>
            <a:ext cx="5622053" cy="1854068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4BA4AAC-12B8-3145-9EFE-63F4000BCA9D}"/>
              </a:ext>
            </a:extLst>
          </p:cNvPr>
          <p:cNvCxnSpPr>
            <a:cxnSpLocks/>
          </p:cNvCxnSpPr>
          <p:nvPr/>
        </p:nvCxnSpPr>
        <p:spPr>
          <a:xfrm flipH="1">
            <a:off x="4814721" y="5513013"/>
            <a:ext cx="373953" cy="808809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CAD9A52-A5E2-6041-B080-F30DCD997652}"/>
              </a:ext>
            </a:extLst>
          </p:cNvPr>
          <p:cNvSpPr txBox="1"/>
          <p:nvPr/>
        </p:nvSpPr>
        <p:spPr>
          <a:xfrm>
            <a:off x="4882145" y="5847638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=[-1,-3]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E69A6D-E34C-544B-B144-F63179B76A38}"/>
              </a:ext>
            </a:extLst>
          </p:cNvPr>
          <p:cNvSpPr txBox="1"/>
          <p:nvPr/>
        </p:nvSpPr>
        <p:spPr>
          <a:xfrm>
            <a:off x="552099" y="3474451"/>
            <a:ext cx="30107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Priority Queue</a:t>
            </a:r>
            <a:r>
              <a:rPr lang="en-US" sz="2400" dirty="0"/>
              <a:t>:</a:t>
            </a:r>
          </a:p>
          <a:p>
            <a:r>
              <a:rPr lang="en-US" sz="2400" dirty="0"/>
              <a:t>-20.5: (3.4,5.7)</a:t>
            </a:r>
          </a:p>
          <a:p>
            <a:r>
              <a:rPr lang="en-US" sz="2400" dirty="0"/>
              <a:t>-19.6: (3,5.53) (x &lt;= 3)</a:t>
            </a:r>
          </a:p>
          <a:p>
            <a:r>
              <a:rPr lang="en-US" sz="2400" dirty="0"/>
              <a:t>-17.7: (4,4.56) (x &gt;=4)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0F0876A-DE10-E746-A939-B18869185514}"/>
              </a:ext>
            </a:extLst>
          </p:cNvPr>
          <p:cNvCxnSpPr>
            <a:cxnSpLocks/>
          </p:cNvCxnSpPr>
          <p:nvPr/>
        </p:nvCxnSpPr>
        <p:spPr>
          <a:xfrm>
            <a:off x="396240" y="4053840"/>
            <a:ext cx="228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4277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E12C1B-AA96-124A-A7D2-93BB25F33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Activity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248A717-4DBF-6642-AC76-8B0292B7C1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3465719" cy="2039539"/>
              </a:xfrm>
            </p:spPr>
            <p:txBody>
              <a:bodyPr/>
              <a:lstStyle/>
              <a:p>
                <a:r>
                  <a:rPr lang="en-US" dirty="0"/>
                  <a:t>Constraints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=−1.4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+4.58</m:t>
                      </m:r>
                    </m:oMath>
                  </m:oMathPara>
                </a14:m>
                <a:endParaRPr lang="en-US" b="0" dirty="0">
                  <a:solidFill>
                    <a:schemeClr val="accent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=1.56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+3.41</m:t>
                      </m:r>
                    </m:oMath>
                  </m:oMathPara>
                </a14:m>
                <a:endParaRPr lang="en-US" b="0" dirty="0">
                  <a:solidFill>
                    <a:schemeClr val="accent6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=−1.9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+12.16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.44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+4.21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248A717-4DBF-6642-AC76-8B0292B7C1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3465719" cy="2039539"/>
              </a:xfrm>
              <a:blipFill>
                <a:blip r:embed="rId3"/>
                <a:stretch>
                  <a:fillRect l="-3650" t="-4938" b="-4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12A5A15C-E1B0-6446-AC6C-F9CF384CED94}"/>
              </a:ext>
            </a:extLst>
          </p:cNvPr>
          <p:cNvGraphicFramePr>
            <a:graphicFrameLocks noGrp="1"/>
          </p:cNvGraphicFramePr>
          <p:nvPr/>
        </p:nvGraphicFramePr>
        <p:xfrm>
          <a:off x="4791366" y="543397"/>
          <a:ext cx="6276336" cy="57712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6056">
                  <a:extLst>
                    <a:ext uri="{9D8B030D-6E8A-4147-A177-3AD203B41FA5}">
                      <a16:colId xmlns:a16="http://schemas.microsoft.com/office/drawing/2014/main" val="1293581645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3989797119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3049579261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999475927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2846935071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3060777539"/>
                    </a:ext>
                  </a:extLst>
                </a:gridCol>
              </a:tblGrid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299815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646818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657735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026220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79240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913738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6236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63BA34E-A83F-9B49-AB19-878B9EA792F2}"/>
              </a:ext>
            </a:extLst>
          </p:cNvPr>
          <p:cNvSpPr txBox="1"/>
          <p:nvPr/>
        </p:nvSpPr>
        <p:spPr>
          <a:xfrm>
            <a:off x="6679276" y="64886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71EB43-0E3F-9447-B780-DA7156FAAE48}"/>
              </a:ext>
            </a:extLst>
          </p:cNvPr>
          <p:cNvSpPr txBox="1"/>
          <p:nvPr/>
        </p:nvSpPr>
        <p:spPr>
          <a:xfrm>
            <a:off x="4260161" y="417021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2843B6-7AE8-7E40-A21C-01197F06710E}"/>
              </a:ext>
            </a:extLst>
          </p:cNvPr>
          <p:cNvCxnSpPr>
            <a:cxnSpLocks/>
          </p:cNvCxnSpPr>
          <p:nvPr/>
        </p:nvCxnSpPr>
        <p:spPr>
          <a:xfrm>
            <a:off x="4549023" y="2313709"/>
            <a:ext cx="4092057" cy="4359625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BAF639B-C96D-084E-A825-A7663C5DC3BC}"/>
              </a:ext>
            </a:extLst>
          </p:cNvPr>
          <p:cNvSpPr txBox="1"/>
          <p:nvPr/>
        </p:nvSpPr>
        <p:spPr>
          <a:xfrm>
            <a:off x="3941453" y="2478655"/>
            <a:ext cx="849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(.2,4.3)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222DEA-96F4-334A-A7BC-E10DB18B6C56}"/>
              </a:ext>
            </a:extLst>
          </p:cNvPr>
          <p:cNvCxnSpPr>
            <a:cxnSpLocks/>
          </p:cNvCxnSpPr>
          <p:nvPr/>
        </p:nvCxnSpPr>
        <p:spPr>
          <a:xfrm flipH="1">
            <a:off x="7385049" y="1171209"/>
            <a:ext cx="3924996" cy="4951937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CF3EDAE-D396-DA4D-A13A-A7BF7A322831}"/>
              </a:ext>
            </a:extLst>
          </p:cNvPr>
          <p:cNvSpPr txBox="1"/>
          <p:nvPr/>
        </p:nvSpPr>
        <p:spPr>
          <a:xfrm>
            <a:off x="6821302" y="554808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(2.7,0.8)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3B254A-3A1C-7140-A27A-374944FC67E3}"/>
              </a:ext>
            </a:extLst>
          </p:cNvPr>
          <p:cNvSpPr txBox="1"/>
          <p:nvPr/>
        </p:nvSpPr>
        <p:spPr>
          <a:xfrm>
            <a:off x="9983748" y="3059668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(4.5,3.61)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714221-BAD1-DD40-B446-AC7EE68270F8}"/>
              </a:ext>
            </a:extLst>
          </p:cNvPr>
          <p:cNvCxnSpPr>
            <a:cxnSpLocks/>
          </p:cNvCxnSpPr>
          <p:nvPr/>
        </p:nvCxnSpPr>
        <p:spPr>
          <a:xfrm>
            <a:off x="7483537" y="367131"/>
            <a:ext cx="3492433" cy="4462071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DD0BCEB-1266-F049-A69B-738CC927F189}"/>
              </a:ext>
            </a:extLst>
          </p:cNvPr>
          <p:cNvSpPr txBox="1"/>
          <p:nvPr/>
        </p:nvSpPr>
        <p:spPr>
          <a:xfrm>
            <a:off x="8496584" y="1410159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(3.4,5.7)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BBBFDE-9C87-7E47-8914-1FD30F2F5421}"/>
              </a:ext>
            </a:extLst>
          </p:cNvPr>
          <p:cNvCxnSpPr>
            <a:cxnSpLocks/>
          </p:cNvCxnSpPr>
          <p:nvPr/>
        </p:nvCxnSpPr>
        <p:spPr>
          <a:xfrm flipH="1">
            <a:off x="4116307" y="1113178"/>
            <a:ext cx="5622053" cy="1854068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4BA4AAC-12B8-3145-9EFE-63F4000BCA9D}"/>
              </a:ext>
            </a:extLst>
          </p:cNvPr>
          <p:cNvCxnSpPr>
            <a:cxnSpLocks/>
          </p:cNvCxnSpPr>
          <p:nvPr/>
        </p:nvCxnSpPr>
        <p:spPr>
          <a:xfrm flipH="1">
            <a:off x="4814721" y="5513013"/>
            <a:ext cx="373953" cy="808809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CAD9A52-A5E2-6041-B080-F30DCD997652}"/>
              </a:ext>
            </a:extLst>
          </p:cNvPr>
          <p:cNvSpPr txBox="1"/>
          <p:nvPr/>
        </p:nvSpPr>
        <p:spPr>
          <a:xfrm>
            <a:off x="4882145" y="5847638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=[-1,-3]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E69A6D-E34C-544B-B144-F63179B76A38}"/>
              </a:ext>
            </a:extLst>
          </p:cNvPr>
          <p:cNvSpPr txBox="1"/>
          <p:nvPr/>
        </p:nvSpPr>
        <p:spPr>
          <a:xfrm>
            <a:off x="552099" y="3474451"/>
            <a:ext cx="30780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Priority Queue</a:t>
            </a:r>
            <a:r>
              <a:rPr lang="en-US" sz="2400" dirty="0"/>
              <a:t>:</a:t>
            </a:r>
          </a:p>
          <a:p>
            <a:r>
              <a:rPr lang="en-US" sz="2400" dirty="0"/>
              <a:t>-20.5: (3.4,5.7)</a:t>
            </a:r>
          </a:p>
          <a:p>
            <a:r>
              <a:rPr lang="en-US" sz="2400" dirty="0"/>
              <a:t>-19.6: (3,5.53) (x &lt;= 3)</a:t>
            </a:r>
          </a:p>
          <a:p>
            <a:r>
              <a:rPr lang="en-US" sz="2400" dirty="0"/>
              <a:t>-17.7: (4,4.56) (x &gt;=4)</a:t>
            </a:r>
          </a:p>
          <a:p>
            <a:r>
              <a:rPr lang="en-US" sz="2400" dirty="0"/>
              <a:t>-18.0: (3,5) (x&lt;=3,y&lt;=5)</a:t>
            </a:r>
          </a:p>
          <a:p>
            <a:r>
              <a:rPr lang="en-US" sz="2400" dirty="0"/>
              <a:t>Inf: (x&lt;=3,y&gt;=6)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0F0876A-DE10-E746-A939-B18869185514}"/>
              </a:ext>
            </a:extLst>
          </p:cNvPr>
          <p:cNvCxnSpPr>
            <a:cxnSpLocks/>
          </p:cNvCxnSpPr>
          <p:nvPr/>
        </p:nvCxnSpPr>
        <p:spPr>
          <a:xfrm>
            <a:off x="396240" y="4053840"/>
            <a:ext cx="228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87F4DC-8AC2-1D45-8CD8-1671BF590A24}"/>
              </a:ext>
            </a:extLst>
          </p:cNvPr>
          <p:cNvCxnSpPr>
            <a:cxnSpLocks/>
          </p:cNvCxnSpPr>
          <p:nvPr/>
        </p:nvCxnSpPr>
        <p:spPr>
          <a:xfrm>
            <a:off x="552099" y="4448110"/>
            <a:ext cx="281594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94B6EF7-DBEB-3244-8E94-E3D0F5D62E11}"/>
              </a:ext>
            </a:extLst>
          </p:cNvPr>
          <p:cNvSpPr/>
          <p:nvPr/>
        </p:nvSpPr>
        <p:spPr>
          <a:xfrm>
            <a:off x="7405" y="6355702"/>
            <a:ext cx="5349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Why do we not need to recurse on -17.7?</a:t>
            </a:r>
          </a:p>
        </p:txBody>
      </p:sp>
    </p:spTree>
    <p:extLst>
      <p:ext uri="{BB962C8B-B14F-4D97-AF65-F5344CB8AC3E}">
        <p14:creationId xmlns:p14="http://schemas.microsoft.com/office/powerpoint/2010/main" val="2133133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cost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and initial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Which unit vector step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will 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to have the lowest cost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49A0773-A956-4934-A5F9-508A49524465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A2DBF80-DC6A-4000-BB21-6FAA20894171}"/>
              </a:ext>
            </a:extLst>
          </p:cNvPr>
          <p:cNvCxnSpPr/>
          <p:nvPr/>
        </p:nvCxnSpPr>
        <p:spPr>
          <a:xfrm flipV="1">
            <a:off x="2743201" y="3940221"/>
            <a:ext cx="503411" cy="6741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F14E35-1CFA-44F6-AAD4-4A113826FDA2}"/>
                  </a:ext>
                </a:extLst>
              </p:cNvPr>
              <p:cNvSpPr txBox="1"/>
              <p:nvPr/>
            </p:nvSpPr>
            <p:spPr>
              <a:xfrm>
                <a:off x="2492305" y="3940221"/>
                <a:ext cx="4844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F14E35-1CFA-44F6-AAD4-4A113826F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305" y="3940221"/>
                <a:ext cx="48442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67A5FA-1FF4-4BA5-ABFE-23BB831EFC44}"/>
              </a:ext>
            </a:extLst>
          </p:cNvPr>
          <p:cNvCxnSpPr/>
          <p:nvPr/>
        </p:nvCxnSpPr>
        <p:spPr>
          <a:xfrm flipH="1" flipV="1">
            <a:off x="5227355" y="4046819"/>
            <a:ext cx="670389" cy="41662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77F8623-8CA6-4561-AA48-03AD8A55C6F9}"/>
              </a:ext>
            </a:extLst>
          </p:cNvPr>
          <p:cNvSpPr txBox="1"/>
          <p:nvPr/>
        </p:nvSpPr>
        <p:spPr>
          <a:xfrm>
            <a:off x="5165634" y="3550475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I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B18381C-800F-4642-93E2-FCC022E00C3F}"/>
              </a:ext>
            </a:extLst>
          </p:cNvPr>
          <p:cNvCxnSpPr/>
          <p:nvPr/>
        </p:nvCxnSpPr>
        <p:spPr>
          <a:xfrm>
            <a:off x="5904551" y="4463441"/>
            <a:ext cx="594848" cy="38165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19DCDCF-B8D2-4FA2-B690-A59CADAA689D}"/>
              </a:ext>
            </a:extLst>
          </p:cNvPr>
          <p:cNvCxnSpPr/>
          <p:nvPr/>
        </p:nvCxnSpPr>
        <p:spPr>
          <a:xfrm flipV="1">
            <a:off x="5886016" y="3856727"/>
            <a:ext cx="397011" cy="62193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519AFF8-AB60-4618-908C-DBD510A8E60E}"/>
              </a:ext>
            </a:extLst>
          </p:cNvPr>
          <p:cNvCxnSpPr/>
          <p:nvPr/>
        </p:nvCxnSpPr>
        <p:spPr>
          <a:xfrm flipH="1">
            <a:off x="5572576" y="4462859"/>
            <a:ext cx="323509" cy="55127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D9CFFFA-2116-441A-AFBF-B793D8BA8AB0}"/>
              </a:ext>
            </a:extLst>
          </p:cNvPr>
          <p:cNvSpPr txBox="1"/>
          <p:nvPr/>
        </p:nvSpPr>
        <p:spPr>
          <a:xfrm>
            <a:off x="6250931" y="335236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II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2EE196-2867-4F61-96DF-4F4B25B50669}"/>
              </a:ext>
            </a:extLst>
          </p:cNvPr>
          <p:cNvSpPr txBox="1"/>
          <p:nvPr/>
        </p:nvSpPr>
        <p:spPr>
          <a:xfrm>
            <a:off x="6463216" y="4290922"/>
            <a:ext cx="45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III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06E7DF-C8A1-400E-BEA9-01E612FED345}"/>
              </a:ext>
            </a:extLst>
          </p:cNvPr>
          <p:cNvSpPr txBox="1"/>
          <p:nvPr/>
        </p:nvSpPr>
        <p:spPr>
          <a:xfrm>
            <a:off x="5111094" y="4738972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IV</a:t>
            </a:r>
          </a:p>
        </p:txBody>
      </p:sp>
    </p:spTree>
    <p:extLst>
      <p:ext uri="{BB962C8B-B14F-4D97-AF65-F5344CB8AC3E}">
        <p14:creationId xmlns:p14="http://schemas.microsoft.com/office/powerpoint/2010/main" val="274071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Contours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cost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where will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0 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1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2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-1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-2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5090" b="-5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758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As the magnitude of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increases, the distance between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contours lines of the objective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472C4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472C4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472C4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p>
                    </m:sSup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  <a:blipFill>
                <a:blip r:embed="rId3"/>
                <a:stretch>
                  <a:fillRect l="-1271" t="-15455" b="-7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70F700-F6C4-47BF-AABE-6D99E6060F7B}"/>
              </a:ext>
            </a:extLst>
          </p:cNvPr>
          <p:cNvSpPr txBox="1">
            <a:spLocks/>
          </p:cNvSpPr>
          <p:nvPr/>
        </p:nvSpPr>
        <p:spPr>
          <a:xfrm>
            <a:off x="5158154" y="2226396"/>
            <a:ext cx="4750678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AutoNum type="alphaUcParenR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Increases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AutoNum type="alphaUcParenR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AutoNum type="alphaUcParenR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AutoNum type="alphaUcParenR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AutoNum type="alphaUcParenR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Decreases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189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Integer Programming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with drawings from http://ai.berkeley.edu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7A4CFC-81F9-4851-AC3A-7AEAE2EC4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831" y="2166018"/>
            <a:ext cx="4642338" cy="316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Linear Program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633970"/>
                <a:ext cx="2197333" cy="661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633970"/>
                <a:ext cx="2197333" cy="6619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1CBEBE-6F6C-4E2C-B5FC-F82428E45057}"/>
              </a:ext>
            </a:extLst>
          </p:cNvPr>
          <p:cNvSpPr txBox="1">
            <a:spLocks/>
          </p:cNvSpPr>
          <p:nvPr/>
        </p:nvSpPr>
        <p:spPr>
          <a:xfrm>
            <a:off x="552099" y="1042365"/>
            <a:ext cx="6478378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Inequality form, with no constraints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690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14809</TotalTime>
  <Words>2083</Words>
  <Application>Microsoft Macintosh PowerPoint</Application>
  <PresentationFormat>Widescreen</PresentationFormat>
  <Paragraphs>459</Paragraphs>
  <Slides>42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Helvetica Neue Light</vt:lpstr>
      <vt:lpstr>Wingdings</vt:lpstr>
      <vt:lpstr>Office Theme</vt:lpstr>
      <vt:lpstr>Announcements</vt:lpstr>
      <vt:lpstr>Plan</vt:lpstr>
      <vt:lpstr>From last time…</vt:lpstr>
      <vt:lpstr>Poll 4 (already completed)</vt:lpstr>
      <vt:lpstr>Question</vt:lpstr>
      <vt:lpstr>Cost Contours</vt:lpstr>
      <vt:lpstr>Question</vt:lpstr>
      <vt:lpstr>AI: Representation and Problem Solving </vt:lpstr>
      <vt:lpstr>Solving a Linear Program</vt:lpstr>
      <vt:lpstr>Solving a Linear Program</vt:lpstr>
      <vt:lpstr>Poll 1</vt:lpstr>
      <vt:lpstr>Question</vt:lpstr>
      <vt:lpstr>Convexity</vt:lpstr>
      <vt:lpstr>Convexity and LPs</vt:lpstr>
      <vt:lpstr>Bigger Picture</vt:lpstr>
      <vt:lpstr>Convexity and LP Solutions</vt:lpstr>
      <vt:lpstr>Solving an LP</vt:lpstr>
      <vt:lpstr>Solving an LP</vt:lpstr>
      <vt:lpstr>Solving an LP</vt:lpstr>
      <vt:lpstr>Solving an LP</vt:lpstr>
      <vt:lpstr>Solving an LP</vt:lpstr>
      <vt:lpstr>What about higher dimensions?</vt:lpstr>
      <vt:lpstr>“Marty, you’re not thinking fourth-dimensionally”</vt:lpstr>
      <vt:lpstr>Shapes in higher dimensions</vt:lpstr>
      <vt:lpstr>What are intersections in higher dimensions?</vt:lpstr>
      <vt:lpstr>How do we find intersections in higher dimensions?</vt:lpstr>
      <vt:lpstr>Linear Programming</vt:lpstr>
      <vt:lpstr>Linear Programming  Integer Programming</vt:lpstr>
      <vt:lpstr>Linear Programming vs Integer Programming</vt:lpstr>
      <vt:lpstr>Integer Programming: Graphical Representation</vt:lpstr>
      <vt:lpstr>Integer Programming: Scheduling</vt:lpstr>
      <vt:lpstr>Convexity and IPs</vt:lpstr>
      <vt:lpstr>Poll 2:</vt:lpstr>
      <vt:lpstr>Poll 3:</vt:lpstr>
      <vt:lpstr>Solving an IP</vt:lpstr>
      <vt:lpstr>Branch and Bound Example</vt:lpstr>
      <vt:lpstr>Branch and Bound Example</vt:lpstr>
      <vt:lpstr>Branch and Bound Example</vt:lpstr>
      <vt:lpstr>Activity + Poll</vt:lpstr>
      <vt:lpstr>Activity</vt:lpstr>
      <vt:lpstr>Activity</vt:lpstr>
      <vt:lpstr>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Stephanie Rosenthal</cp:lastModifiedBy>
  <cp:revision>759</cp:revision>
  <cp:lastPrinted>2022-02-09T16:02:27Z</cp:lastPrinted>
  <dcterms:created xsi:type="dcterms:W3CDTF">2018-10-11T11:39:27Z</dcterms:created>
  <dcterms:modified xsi:type="dcterms:W3CDTF">2023-02-08T19:44:42Z</dcterms:modified>
</cp:coreProperties>
</file>