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5"/>
  </p:notesMasterIdLst>
  <p:sldIdLst>
    <p:sldId id="269" r:id="rId2"/>
    <p:sldId id="730" r:id="rId3"/>
    <p:sldId id="818" r:id="rId4"/>
    <p:sldId id="663" r:id="rId5"/>
    <p:sldId id="600" r:id="rId6"/>
    <p:sldId id="601" r:id="rId7"/>
    <p:sldId id="605" r:id="rId8"/>
    <p:sldId id="606" r:id="rId9"/>
    <p:sldId id="773" r:id="rId10"/>
    <p:sldId id="762" r:id="rId11"/>
    <p:sldId id="763" r:id="rId12"/>
    <p:sldId id="787" r:id="rId13"/>
    <p:sldId id="767" r:id="rId14"/>
    <p:sldId id="768" r:id="rId15"/>
    <p:sldId id="260" r:id="rId16"/>
    <p:sldId id="765" r:id="rId17"/>
    <p:sldId id="764" r:id="rId18"/>
    <p:sldId id="766" r:id="rId19"/>
    <p:sldId id="776" r:id="rId20"/>
    <p:sldId id="809" r:id="rId21"/>
    <p:sldId id="810" r:id="rId22"/>
    <p:sldId id="811" r:id="rId23"/>
    <p:sldId id="794" r:id="rId24"/>
    <p:sldId id="808" r:id="rId25"/>
    <p:sldId id="812" r:id="rId26"/>
    <p:sldId id="816" r:id="rId27"/>
    <p:sldId id="616" r:id="rId28"/>
    <p:sldId id="753" r:id="rId29"/>
    <p:sldId id="795" r:id="rId30"/>
    <p:sldId id="770" r:id="rId31"/>
    <p:sldId id="771" r:id="rId32"/>
    <p:sldId id="772" r:id="rId33"/>
    <p:sldId id="610" r:id="rId34"/>
    <p:sldId id="755" r:id="rId35"/>
    <p:sldId id="796" r:id="rId36"/>
    <p:sldId id="611" r:id="rId37"/>
    <p:sldId id="799" r:id="rId38"/>
    <p:sldId id="800" r:id="rId39"/>
    <p:sldId id="801" r:id="rId40"/>
    <p:sldId id="817" r:id="rId41"/>
    <p:sldId id="607" r:id="rId42"/>
    <p:sldId id="774" r:id="rId43"/>
    <p:sldId id="813" r:id="rId44"/>
    <p:sldId id="613" r:id="rId45"/>
    <p:sldId id="790" r:id="rId46"/>
    <p:sldId id="628" r:id="rId47"/>
    <p:sldId id="627" r:id="rId48"/>
    <p:sldId id="802" r:id="rId49"/>
    <p:sldId id="621" r:id="rId50"/>
    <p:sldId id="623" r:id="rId51"/>
    <p:sldId id="803" r:id="rId52"/>
    <p:sldId id="791" r:id="rId53"/>
    <p:sldId id="625" r:id="rId54"/>
    <p:sldId id="624" r:id="rId55"/>
    <p:sldId id="626" r:id="rId56"/>
    <p:sldId id="792" r:id="rId57"/>
    <p:sldId id="793" r:id="rId58"/>
    <p:sldId id="804" r:id="rId59"/>
    <p:sldId id="815" r:id="rId60"/>
    <p:sldId id="806" r:id="rId61"/>
    <p:sldId id="805" r:id="rId62"/>
    <p:sldId id="820" r:id="rId63"/>
    <p:sldId id="777" r:id="rId64"/>
    <p:sldId id="629" r:id="rId65"/>
    <p:sldId id="821" r:id="rId66"/>
    <p:sldId id="822" r:id="rId67"/>
    <p:sldId id="630" r:id="rId68"/>
    <p:sldId id="631" r:id="rId69"/>
    <p:sldId id="632" r:id="rId70"/>
    <p:sldId id="593" r:id="rId71"/>
    <p:sldId id="599" r:id="rId72"/>
    <p:sldId id="823" r:id="rId73"/>
    <p:sldId id="596" r:id="rId74"/>
    <p:sldId id="824" r:id="rId75"/>
    <p:sldId id="825" r:id="rId76"/>
    <p:sldId id="826" r:id="rId77"/>
    <p:sldId id="827" r:id="rId78"/>
    <p:sldId id="828" r:id="rId79"/>
    <p:sldId id="781" r:id="rId80"/>
    <p:sldId id="780" r:id="rId81"/>
    <p:sldId id="819" r:id="rId82"/>
    <p:sldId id="782" r:id="rId83"/>
    <p:sldId id="783" r:id="rId84"/>
  </p:sldIdLst>
  <p:sldSz cx="12192000" cy="6858000"/>
  <p:notesSz cx="7010400" cy="9296400"/>
  <p:embeddedFontLs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  <p:embeddedFont>
      <p:font typeface="Cambria Math" panose="02040503050406030204" pitchFamily="18" charset="0"/>
      <p:regular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83359"/>
  </p:normalViewPr>
  <p:slideViewPr>
    <p:cSldViewPr snapToGrid="0">
      <p:cViewPr varScale="1">
        <p:scale>
          <a:sx n="89" d="100"/>
          <a:sy n="89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18:12:59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50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4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8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A, C, D,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9CA2C-7D38-4F9B-A2C1-D1432DE93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4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C and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63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0.png"/><Relationship Id="rId4" Type="http://schemas.openxmlformats.org/officeDocument/2006/relationships/customXml" Target="../ink/ink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.png"/><Relationship Id="rId3" Type="http://schemas.openxmlformats.org/officeDocument/2006/relationships/image" Target="../media/image27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.png"/><Relationship Id="rId5" Type="http://schemas.openxmlformats.org/officeDocument/2006/relationships/image" Target="../media/image300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3" Type="http://schemas.openxmlformats.org/officeDocument/2006/relationships/image" Target="../media/image2600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3" Type="http://schemas.openxmlformats.org/officeDocument/2006/relationships/image" Target="../media/image110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customXml" Target="../ink/ink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Variables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</p:spTree>
    <p:extLst>
      <p:ext uri="{BB962C8B-B14F-4D97-AF65-F5344CB8AC3E}">
        <p14:creationId xmlns:p14="http://schemas.microsoft.com/office/powerpoint/2010/main" val="15456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59135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/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/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2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233519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/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62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18714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/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609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(written)</a:t>
            </a:r>
          </a:p>
          <a:p>
            <a:pPr marL="917575" lvl="2" indent="-457200"/>
            <a:r>
              <a:rPr lang="en-US" sz="2800" dirty="0"/>
              <a:t>Out Today, Due Tues 2/28,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Thurs 2/23,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Logic and Classical Planning</a:t>
            </a:r>
          </a:p>
          <a:p>
            <a:pPr marL="917575" lvl="2" indent="-457200"/>
            <a:r>
              <a:rPr lang="en-US" sz="2800" dirty="0"/>
              <a:t>Out Thursday</a:t>
            </a:r>
          </a:p>
          <a:p>
            <a:pPr marL="917575" lvl="2" indent="-457200"/>
            <a:r>
              <a:rPr lang="en-US" sz="2800" dirty="0"/>
              <a:t>FIRST HALF!! Due Friday 3/3, 10 pm before spring break</a:t>
            </a:r>
          </a:p>
          <a:p>
            <a:pPr marL="917575" lvl="2" indent="-457200"/>
            <a:r>
              <a:rPr lang="en-US" sz="2800" dirty="0"/>
              <a:t>ALL!! Due Friday 3/17, 10 pm Friday after spring break</a:t>
            </a:r>
          </a:p>
          <a:p>
            <a:pPr marL="917575" lvl="2" indent="-457200"/>
            <a:r>
              <a:rPr lang="en-US" sz="2800" dirty="0"/>
              <a:t>Grading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24554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Representation of World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2039539"/>
          </a:xfrm>
        </p:spPr>
        <p:txBody>
          <a:bodyPr/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Knowledge Base of things we know to be true (logical sentences): </a:t>
            </a:r>
          </a:p>
          <a:p>
            <a:pPr marL="230187" lvl="2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		</a:t>
            </a:r>
            <a:r>
              <a:rPr lang="en-US" sz="2800" dirty="0">
                <a:solidFill>
                  <a:srgbClr val="7030A0"/>
                </a:solidFill>
              </a:rPr>
              <a:t>P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800" dirty="0">
                <a:solidFill>
                  <a:srgbClr val="7030A0"/>
                </a:solidFill>
              </a:rPr>
              <a:t> R)</a:t>
            </a:r>
            <a:r>
              <a:rPr lang="en-US" sz="2800" dirty="0"/>
              <a:t>;       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sz="2800" dirty="0">
                <a:solidFill>
                  <a:srgbClr val="7030A0"/>
                </a:solidFill>
              </a:rPr>
              <a:t> (Raining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>
                <a:solidFill>
                  <a:srgbClr val="7030A0"/>
                </a:solidFill>
              </a:rPr>
              <a:t> Sunny)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Possible world model (assignment of variables to values): </a:t>
            </a:r>
          </a:p>
          <a:p>
            <a:pPr marL="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{</a:t>
            </a:r>
            <a:r>
              <a:rPr lang="en-US" sz="2800" dirty="0">
                <a:solidFill>
                  <a:srgbClr val="7030A0"/>
                </a:solidFill>
              </a:rPr>
              <a:t>P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Q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R</a:t>
            </a:r>
            <a:r>
              <a:rPr lang="en-US" sz="2800" dirty="0">
                <a:solidFill>
                  <a:srgbClr val="0000FF"/>
                </a:solidFill>
              </a:rPr>
              <a:t>=false, </a:t>
            </a:r>
            <a:r>
              <a:rPr lang="en-US" sz="2800" dirty="0">
                <a:solidFill>
                  <a:srgbClr val="7030A0"/>
                </a:solidFill>
              </a:rPr>
              <a:t>S</a:t>
            </a:r>
            <a:r>
              <a:rPr lang="en-US" sz="2800" dirty="0">
                <a:solidFill>
                  <a:srgbClr val="0000FF"/>
                </a:solidFill>
              </a:rPr>
              <a:t>=true}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00FF"/>
                </a:solidFill>
              </a:rPr>
              <a:t>1101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Semantics: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is true in a world </a:t>
            </a:r>
            <a:r>
              <a:rPr lang="en-US" sz="2800" dirty="0" err="1"/>
              <a:t>iff</a:t>
            </a:r>
            <a:r>
              <a:rPr lang="en-US" sz="2800" dirty="0"/>
              <a:t> 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 true and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 is true (etc.)</a:t>
            </a:r>
          </a:p>
        </p:txBody>
      </p:sp>
    </p:spTree>
    <p:extLst>
      <p:ext uri="{BB962C8B-B14F-4D97-AF65-F5344CB8AC3E}">
        <p14:creationId xmlns:p14="http://schemas.microsoft.com/office/powerpoint/2010/main" val="3010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Midterm 1 Exam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did it go?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Grades synced up to Midterm 1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with questions, comments, concerns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332122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21E0C2-D533-DE4C-AFBA-1B1AD15DED73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BC60EB-E848-7446-A2E7-AFCE57918E8B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996981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F78D4F-891F-8E48-9B68-7F8B2F236AEB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72DF9-2BEF-8C4B-9916-0678A7E98B70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3CF06-B071-3A40-AB7D-A64A7981EEBB}"/>
              </a:ext>
            </a:extLst>
          </p:cNvPr>
          <p:cNvCxnSpPr/>
          <p:nvPr/>
        </p:nvCxnSpPr>
        <p:spPr>
          <a:xfrm>
            <a:off x="7304049" y="2483988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BAACB-2821-0742-90DC-7C63DDCB6D44}"/>
              </a:ext>
            </a:extLst>
          </p:cNvPr>
          <p:cNvCxnSpPr/>
          <p:nvPr/>
        </p:nvCxnSpPr>
        <p:spPr>
          <a:xfrm>
            <a:off x="7385917" y="579918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9582957" cy="2039539"/>
          </a:xfrm>
        </p:spPr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  <a:p>
            <a:r>
              <a:rPr lang="en-US" dirty="0">
                <a:solidFill>
                  <a:srgbClr val="7030A0"/>
                </a:solidFill>
              </a:rPr>
              <a:t>(Not quite)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dirty="0">
                <a:solidFill>
                  <a:srgbClr val="7030A0"/>
                </a:solidFill>
              </a:rPr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229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50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Usually,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6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264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64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32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 and Logical Agents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 – UNSURE!!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7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  <a:p>
            <a:r>
              <a:rPr lang="en-US" dirty="0">
                <a:solidFill>
                  <a:srgbClr val="C00000"/>
                </a:solidFill>
              </a:rPr>
              <a:t>Yes!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0655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KB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75704B-9CEB-4D99-931C-A43E0C43C080}"/>
              </a:ext>
            </a:extLst>
          </p:cNvPr>
          <p:cNvSpPr/>
          <p:nvPr/>
        </p:nvSpPr>
        <p:spPr>
          <a:xfrm>
            <a:off x="7777018" y="5504873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0C96E-FFB6-4329-B9FF-2481458F2444}"/>
              </a:ext>
            </a:extLst>
          </p:cNvPr>
          <p:cNvSpPr/>
          <p:nvPr/>
        </p:nvSpPr>
        <p:spPr>
          <a:xfrm>
            <a:off x="9059946" y="5512451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Knowledge Base</a:t>
            </a:r>
          </a:p>
          <a:p>
            <a:pPr lvl="2"/>
            <a:r>
              <a:rPr lang="en-US" sz="2800" dirty="0"/>
              <a:t>Add known logical rules and facts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Can we do better?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Percepts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Actions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Sensors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Actuators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Stephanie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Stephanie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is the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satisfiable?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07686470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0991884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(e.g., CSPs!)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(e.g.,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C3ACC-D465-426F-AB36-3DF77CA4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49BF41-6A18-484D-B430-591D566B3B2C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378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Write the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err="1"/>
              <a:t>pacman’s</a:t>
            </a:r>
            <a:r>
              <a:rPr lang="en-US" dirty="0"/>
              <a:t> location</a:t>
            </a:r>
            <a:endParaRPr lang="en-US" dirty="0">
              <a:sym typeface="Symbol"/>
            </a:endParaRP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p:pic>
        <p:nvPicPr>
          <p:cNvPr id="1026" name="Picture 2" descr="Reinforced Pac-man. In-depth analysis of AI in a fun… | by Sarthak Das |  Towards Data Science">
            <a:extLst>
              <a:ext uri="{FF2B5EF4-FFF2-40B4-BE49-F238E27FC236}">
                <a16:creationId xmlns:a16="http://schemas.microsoft.com/office/drawing/2014/main" id="{FBFBD72F-D782-EF4D-9A54-335356C3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92" y="3643745"/>
            <a:ext cx="5142808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marL="0" lvl="1" indent="0">
              <a:buNone/>
            </a:pPr>
            <a:endParaRPr lang="en-US" sz="2800" dirty="0">
              <a:sym typeface="Symbol"/>
            </a:endParaRP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Why? </a:t>
            </a: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If I can find a satisfying set of variables that meet the constraints, then I have also found a plan as the set of action variables.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3824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42F-1346-D66A-60D3-8090E0BF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77D2-34D4-4699-9159-EC0D9905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85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8A0-0FFC-46A5-967B-0537977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knowledge base entail my query?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Query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B0F0"/>
                    </a:solidFill>
                  </a:rPr>
                  <a:t>Query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[2,2]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43052-23A2-482E-9E5C-28E4211E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81" y="189279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14:cNvPr>
              <p14:cNvContentPartPr/>
              <p14:nvPr/>
            </p14:nvContentPartPr>
            <p14:xfrm>
              <a:off x="5819392" y="1980462"/>
              <a:ext cx="3857760" cy="425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398" y="1917457"/>
                <a:ext cx="3983388" cy="4381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56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257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75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27085</TotalTime>
  <Words>5600</Words>
  <Application>Microsoft Macintosh PowerPoint</Application>
  <PresentationFormat>Widescreen</PresentationFormat>
  <Paragraphs>1317</Paragraphs>
  <Slides>83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Times New Roman</vt:lpstr>
      <vt:lpstr>Calibri</vt:lpstr>
      <vt:lpstr>Cambria Math</vt:lpstr>
      <vt:lpstr>Wingdings</vt:lpstr>
      <vt:lpstr>Calibri Light</vt:lpstr>
      <vt:lpstr>Apple Chancery</vt:lpstr>
      <vt:lpstr>Symbol</vt:lpstr>
      <vt:lpstr>Office Theme</vt:lpstr>
      <vt:lpstr>Warm-up:</vt:lpstr>
      <vt:lpstr>Announcements</vt:lpstr>
      <vt:lpstr>Announcements</vt:lpstr>
      <vt:lpstr>AI: Representation and Problem Solving </vt:lpstr>
      <vt:lpstr>Logical Agents</vt:lpstr>
      <vt:lpstr>Logical Agents</vt:lpstr>
      <vt:lpstr>Models</vt:lpstr>
      <vt:lpstr>Logic Language</vt:lpstr>
      <vt:lpstr>Propositional Logic</vt:lpstr>
      <vt:lpstr>Propositional Logic</vt:lpstr>
      <vt:lpstr>Propositional Logic Syntax</vt:lpstr>
      <vt:lpstr>Propositional Logical Vocab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Poll 1</vt:lpstr>
      <vt:lpstr>Poll 1</vt:lpstr>
      <vt:lpstr>Poll 1</vt:lpstr>
      <vt:lpstr>Poll 1</vt:lpstr>
      <vt:lpstr>Poll 2</vt:lpstr>
      <vt:lpstr>Poll 2</vt:lpstr>
      <vt:lpstr>Poll 2</vt:lpstr>
      <vt:lpstr>Logic Representation of World Models </vt:lpstr>
      <vt:lpstr>Propositional Logic</vt:lpstr>
      <vt:lpstr>Warm-up:</vt:lpstr>
      <vt:lpstr>Question</vt:lpstr>
      <vt:lpstr>Sentences as Constraints</vt:lpstr>
      <vt:lpstr>Sentences as Constraints</vt:lpstr>
      <vt:lpstr>Sentences as Constraints</vt:lpstr>
      <vt:lpstr>Sherlock Entailment</vt:lpstr>
      <vt:lpstr>Wumpus World</vt:lpstr>
      <vt:lpstr>Wumpus World</vt:lpstr>
      <vt:lpstr>Entailment</vt:lpstr>
      <vt:lpstr>Wumpus World</vt:lpstr>
      <vt:lpstr>Wumpus World</vt:lpstr>
      <vt:lpstr>Wumpus World</vt:lpstr>
      <vt:lpstr>Wumpus World</vt:lpstr>
      <vt:lpstr>Propositional Logic Models</vt:lpstr>
      <vt:lpstr>Poll 3</vt:lpstr>
      <vt:lpstr>Poll 3</vt:lpstr>
      <vt:lpstr>Entailment</vt:lpstr>
      <vt:lpstr>Simple Model Checking</vt:lpstr>
      <vt:lpstr>Simple Model Checking, contd.</vt:lpstr>
      <vt:lpstr>Simple Model Checking</vt:lpstr>
      <vt:lpstr>Simple Model Checking, contd.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Inference Rules </vt:lpstr>
      <vt:lpstr>Resolution</vt:lpstr>
      <vt:lpstr>Resolution</vt:lpstr>
      <vt:lpstr>Resolution</vt:lpstr>
      <vt:lpstr>Resolution</vt:lpstr>
      <vt:lpstr>Properties</vt:lpstr>
      <vt:lpstr>Poll 4</vt:lpstr>
      <vt:lpstr>Poll 5</vt:lpstr>
      <vt:lpstr>Satisfiability and Entailment</vt:lpstr>
      <vt:lpstr>Satisfiability and Entailment</vt:lpstr>
      <vt:lpstr>Satisfiability and Entailment</vt:lpstr>
      <vt:lpstr>Conjunctive Normal Form (CNF)</vt:lpstr>
      <vt:lpstr>Efficient SAT solvers</vt:lpstr>
      <vt:lpstr>DPLL algorithm</vt:lpstr>
      <vt:lpstr>Planning as Satisfiability</vt:lpstr>
      <vt:lpstr>PowerPoint Presentation</vt:lpstr>
      <vt:lpstr>Planning as Satisfiability</vt:lpstr>
      <vt:lpstr>Initial State</vt:lpstr>
      <vt:lpstr>Fluents and Effect Axioms</vt:lpstr>
      <vt:lpstr>Fluents and Successor-state Axioms</vt:lpstr>
      <vt:lpstr>Fluents and Successor-state Axioms</vt:lpstr>
      <vt:lpstr>Planning as Satisfiability</vt:lpstr>
      <vt:lpstr>EXTRA SLIDES</vt:lpstr>
      <vt:lpstr>Logical Agent Vocab</vt:lpstr>
      <vt:lpstr>Entailment</vt:lpstr>
      <vt:lpstr>Provably True, Provably False, or Unsure</vt:lpstr>
      <vt:lpstr>Logical Agent Vocab</vt:lpstr>
      <vt:lpstr>Logical Agent Vocab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866</cp:revision>
  <cp:lastPrinted>2023-02-20T14:18:38Z</cp:lastPrinted>
  <dcterms:created xsi:type="dcterms:W3CDTF">2018-10-11T11:39:27Z</dcterms:created>
  <dcterms:modified xsi:type="dcterms:W3CDTF">2023-02-20T14:31:32Z</dcterms:modified>
</cp:coreProperties>
</file>