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2"/>
  </p:notesMasterIdLst>
  <p:sldIdLst>
    <p:sldId id="858" r:id="rId2"/>
    <p:sldId id="663" r:id="rId3"/>
    <p:sldId id="788" r:id="rId4"/>
    <p:sldId id="789" r:id="rId5"/>
    <p:sldId id="790" r:id="rId6"/>
    <p:sldId id="793" r:id="rId7"/>
    <p:sldId id="794" r:id="rId8"/>
    <p:sldId id="795" r:id="rId9"/>
    <p:sldId id="798" r:id="rId10"/>
    <p:sldId id="796" r:id="rId11"/>
    <p:sldId id="800" r:id="rId12"/>
    <p:sldId id="799" r:id="rId13"/>
    <p:sldId id="802" r:id="rId14"/>
    <p:sldId id="803" r:id="rId15"/>
    <p:sldId id="797" r:id="rId16"/>
    <p:sldId id="804" r:id="rId17"/>
    <p:sldId id="801" r:id="rId18"/>
    <p:sldId id="805" r:id="rId19"/>
    <p:sldId id="516" r:id="rId20"/>
    <p:sldId id="531" r:id="rId21"/>
    <p:sldId id="807" r:id="rId22"/>
    <p:sldId id="527" r:id="rId23"/>
    <p:sldId id="809" r:id="rId24"/>
    <p:sldId id="808" r:id="rId25"/>
    <p:sldId id="834" r:id="rId26"/>
    <p:sldId id="905" r:id="rId27"/>
    <p:sldId id="866" r:id="rId28"/>
    <p:sldId id="867" r:id="rId29"/>
    <p:sldId id="894" r:id="rId30"/>
    <p:sldId id="897" r:id="rId31"/>
    <p:sldId id="895" r:id="rId32"/>
    <p:sldId id="898" r:id="rId33"/>
    <p:sldId id="896" r:id="rId34"/>
    <p:sldId id="901" r:id="rId35"/>
    <p:sldId id="899" r:id="rId36"/>
    <p:sldId id="902" r:id="rId37"/>
    <p:sldId id="903" r:id="rId38"/>
    <p:sldId id="904" r:id="rId39"/>
    <p:sldId id="863" r:id="rId40"/>
    <p:sldId id="856" r:id="rId41"/>
    <p:sldId id="864" r:id="rId42"/>
    <p:sldId id="846" r:id="rId43"/>
    <p:sldId id="857" r:id="rId44"/>
    <p:sldId id="859" r:id="rId45"/>
    <p:sldId id="889" r:id="rId46"/>
    <p:sldId id="893" r:id="rId47"/>
    <p:sldId id="868" r:id="rId48"/>
    <p:sldId id="869" r:id="rId49"/>
    <p:sldId id="870" r:id="rId50"/>
    <p:sldId id="853" r:id="rId51"/>
    <p:sldId id="850" r:id="rId52"/>
    <p:sldId id="852" r:id="rId53"/>
    <p:sldId id="562" r:id="rId54"/>
    <p:sldId id="602" r:id="rId55"/>
    <p:sldId id="603" r:id="rId56"/>
    <p:sldId id="605" r:id="rId57"/>
    <p:sldId id="606" r:id="rId58"/>
    <p:sldId id="607" r:id="rId59"/>
    <p:sldId id="609" r:id="rId60"/>
    <p:sldId id="611" r:id="rId61"/>
    <p:sldId id="614" r:id="rId62"/>
    <p:sldId id="615" r:id="rId63"/>
    <p:sldId id="616" r:id="rId64"/>
    <p:sldId id="618" r:id="rId65"/>
    <p:sldId id="620" r:id="rId66"/>
    <p:sldId id="621" r:id="rId67"/>
    <p:sldId id="622" r:id="rId68"/>
    <p:sldId id="623" r:id="rId69"/>
    <p:sldId id="624" r:id="rId70"/>
    <p:sldId id="625" r:id="rId71"/>
  </p:sldIdLst>
  <p:sldSz cx="12192000" cy="6858000"/>
  <p:notesSz cx="7010400" cy="9296400"/>
  <p:embeddedFontLst>
    <p:embeddedFont>
      <p:font typeface="Cambria Math" panose="02040503050406030204" pitchFamily="18"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EA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3" autoAdjust="0"/>
    <p:restoredTop sz="95510" autoAdjust="0"/>
  </p:normalViewPr>
  <p:slideViewPr>
    <p:cSldViewPr snapToGrid="0">
      <p:cViewPr varScale="1">
        <p:scale>
          <a:sx n="117" d="100"/>
          <a:sy n="117"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10/9/2024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3</a:t>
            </a:fld>
            <a:endParaRPr lang="en-US">
              <a:latin typeface="Arial" charset="0"/>
            </a:endParaRPr>
          </a:p>
        </p:txBody>
      </p:sp>
    </p:spTree>
    <p:extLst>
      <p:ext uri="{BB962C8B-B14F-4D97-AF65-F5344CB8AC3E}">
        <p14:creationId xmlns:p14="http://schemas.microsoft.com/office/powerpoint/2010/main" val="294852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4</a:t>
            </a:fld>
            <a:endParaRPr lang="en-US">
              <a:latin typeface="Arial" charset="0"/>
            </a:endParaRPr>
          </a:p>
        </p:txBody>
      </p:sp>
    </p:spTree>
    <p:extLst>
      <p:ext uri="{BB962C8B-B14F-4D97-AF65-F5344CB8AC3E}">
        <p14:creationId xmlns:p14="http://schemas.microsoft.com/office/powerpoint/2010/main" val="286436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16</a:t>
            </a:fld>
            <a:endParaRPr lang="en-US" dirty="0"/>
          </a:p>
        </p:txBody>
      </p:sp>
    </p:spTree>
    <p:extLst>
      <p:ext uri="{BB962C8B-B14F-4D97-AF65-F5344CB8AC3E}">
        <p14:creationId xmlns:p14="http://schemas.microsoft.com/office/powerpoint/2010/main" val="163928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22</a:t>
            </a:fld>
            <a:endParaRPr lang="en-US" dirty="0"/>
          </a:p>
        </p:txBody>
      </p:sp>
    </p:spTree>
    <p:extLst>
      <p:ext uri="{BB962C8B-B14F-4D97-AF65-F5344CB8AC3E}">
        <p14:creationId xmlns:p14="http://schemas.microsoft.com/office/powerpoint/2010/main" val="268642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24</a:t>
            </a:fld>
            <a:endParaRPr lang="en-US" dirty="0"/>
          </a:p>
        </p:txBody>
      </p:sp>
    </p:spTree>
    <p:extLst>
      <p:ext uri="{BB962C8B-B14F-4D97-AF65-F5344CB8AC3E}">
        <p14:creationId xmlns:p14="http://schemas.microsoft.com/office/powerpoint/2010/main" val="113349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Loaded</a:t>
            </a:r>
            <a:r>
              <a:rPr lang="en-US" baseline="0" dirty="0"/>
              <a:t> conflict with At(B)</a:t>
            </a:r>
          </a:p>
          <a:p>
            <a:r>
              <a:rPr lang="en-US" baseline="0" dirty="0"/>
              <a:t>Both Loaded conflict with Unloaded</a:t>
            </a:r>
            <a:endParaRPr lang="en-US" dirty="0"/>
          </a:p>
        </p:txBody>
      </p:sp>
      <p:sp>
        <p:nvSpPr>
          <p:cNvPr id="4" name="Slide Number Placeholder 3"/>
          <p:cNvSpPr>
            <a:spLocks noGrp="1"/>
          </p:cNvSpPr>
          <p:nvPr>
            <p:ph type="sldNum" sz="quarter" idx="10"/>
          </p:nvPr>
        </p:nvSpPr>
        <p:spPr/>
        <p:txBody>
          <a:bodyPr/>
          <a:lstStyle/>
          <a:p>
            <a:fld id="{0A87297D-1BAC-8B4E-92D3-9921758C420F}" type="slidenum">
              <a:rPr lang="en-US" smtClean="0"/>
              <a:t>68</a:t>
            </a:fld>
            <a:endParaRPr lang="en-US"/>
          </a:p>
        </p:txBody>
      </p:sp>
    </p:spTree>
    <p:extLst>
      <p:ext uri="{BB962C8B-B14F-4D97-AF65-F5344CB8AC3E}">
        <p14:creationId xmlns:p14="http://schemas.microsoft.com/office/powerpoint/2010/main" val="95335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3.png"/><Relationship Id="rId7" Type="http://schemas.openxmlformats.org/officeDocument/2006/relationships/image" Target="../media/image37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 up Logic Planning</a:t>
            </a:r>
          </a:p>
        </p:txBody>
      </p:sp>
      <p:sp>
        <p:nvSpPr>
          <p:cNvPr id="5" name="Content Placeholder 4">
            <a:extLst>
              <a:ext uri="{FF2B5EF4-FFF2-40B4-BE49-F238E27FC236}">
                <a16:creationId xmlns:a16="http://schemas.microsoft.com/office/drawing/2014/main" id="{A49C6CE7-AEEF-4290-8474-62E27CCC776D}"/>
              </a:ext>
            </a:extLst>
          </p:cNvPr>
          <p:cNvSpPr>
            <a:spLocks noGrp="1"/>
          </p:cNvSpPr>
          <p:nvPr>
            <p:ph idx="1"/>
          </p:nvPr>
        </p:nvSpPr>
        <p:spPr>
          <a:xfrm>
            <a:off x="552099" y="1113178"/>
            <a:ext cx="10515600" cy="5420626"/>
          </a:xfrm>
        </p:spPr>
        <p:txBody>
          <a:bodyPr/>
          <a:lstStyle/>
          <a:p>
            <a:r>
              <a:rPr lang="en-US" dirty="0"/>
              <a:t>Jump to previous slides</a:t>
            </a:r>
            <a:endParaRPr lang="en-US" sz="2800" dirty="0"/>
          </a:p>
          <a:p>
            <a:pPr lvl="2" indent="0">
              <a:buNone/>
            </a:pPr>
            <a:endParaRPr lang="en-US" sz="2800" dirty="0"/>
          </a:p>
          <a:p>
            <a:pPr marL="457200" indent="-457200"/>
            <a:endParaRPr lang="en-US" sz="3600" dirty="0"/>
          </a:p>
          <a:p>
            <a:endParaRPr lang="en-US" sz="800" dirty="0"/>
          </a:p>
          <a:p>
            <a:endParaRPr lang="en-US" dirty="0"/>
          </a:p>
          <a:p>
            <a:endParaRPr lang="en-US" dirty="0"/>
          </a:p>
          <a:p>
            <a:endParaRPr lang="en-US" dirty="0">
              <a:solidFill>
                <a:schemeClr val="tx1"/>
              </a:solidFill>
            </a:endParaRPr>
          </a:p>
        </p:txBody>
      </p:sp>
    </p:spTree>
    <p:extLst>
      <p:ext uri="{BB962C8B-B14F-4D97-AF65-F5344CB8AC3E}">
        <p14:creationId xmlns:p14="http://schemas.microsoft.com/office/powerpoint/2010/main" val="110938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520-ACEF-DE47-9507-E7E9AD61A4BD}"/>
              </a:ext>
            </a:extLst>
          </p:cNvPr>
          <p:cNvSpPr>
            <a:spLocks noGrp="1"/>
          </p:cNvSpPr>
          <p:nvPr>
            <p:ph type="title"/>
          </p:nvPr>
        </p:nvSpPr>
        <p:spPr/>
        <p:txBody>
          <a:bodyPr/>
          <a:lstStyle/>
          <a:p>
            <a:r>
              <a:rPr lang="en-US" dirty="0"/>
              <a:t>Operators </a:t>
            </a:r>
          </a:p>
        </p:txBody>
      </p:sp>
      <p:sp>
        <p:nvSpPr>
          <p:cNvPr id="3" name="Content Placeholder 2">
            <a:extLst>
              <a:ext uri="{FF2B5EF4-FFF2-40B4-BE49-F238E27FC236}">
                <a16:creationId xmlns:a16="http://schemas.microsoft.com/office/drawing/2014/main" id="{B5F141A9-77F2-2840-AD60-26BD9C8F798F}"/>
              </a:ext>
            </a:extLst>
          </p:cNvPr>
          <p:cNvSpPr>
            <a:spLocks noGrp="1"/>
          </p:cNvSpPr>
          <p:nvPr>
            <p:ph idx="1"/>
          </p:nvPr>
        </p:nvSpPr>
        <p:spPr>
          <a:xfrm>
            <a:off x="552098" y="1113178"/>
            <a:ext cx="10865201" cy="2039539"/>
          </a:xfrm>
        </p:spPr>
        <p:txBody>
          <a:bodyPr/>
          <a:lstStyle/>
          <a:p>
            <a:r>
              <a:rPr lang="en-US" dirty="0"/>
              <a:t>Operators </a:t>
            </a:r>
            <a:r>
              <a:rPr lang="en-US" dirty="0">
                <a:solidFill>
                  <a:srgbClr val="C00000"/>
                </a:solidFill>
              </a:rPr>
              <a:t>change</a:t>
            </a:r>
            <a:r>
              <a:rPr lang="en-US" dirty="0"/>
              <a:t> the state by adding/deleting predicates</a:t>
            </a:r>
          </a:p>
          <a:p>
            <a:r>
              <a:rPr lang="en-US" dirty="0"/>
              <a:t>Preconditions:</a:t>
            </a:r>
          </a:p>
          <a:p>
            <a:r>
              <a:rPr lang="en-US" dirty="0"/>
              <a:t>	</a:t>
            </a:r>
            <a:r>
              <a:rPr lang="en-US" dirty="0">
                <a:solidFill>
                  <a:schemeClr val="tx1"/>
                </a:solidFill>
              </a:rPr>
              <a:t>Actions can be applied only if all precondition predicates are true in 	the current state</a:t>
            </a:r>
          </a:p>
          <a:p>
            <a:r>
              <a:rPr lang="en-US" dirty="0"/>
              <a:t>Effects:</a:t>
            </a:r>
          </a:p>
          <a:p>
            <a:r>
              <a:rPr lang="en-US" dirty="0"/>
              <a:t>	</a:t>
            </a:r>
            <a:r>
              <a:rPr lang="en-US" dirty="0">
                <a:solidFill>
                  <a:schemeClr val="tx1"/>
                </a:solidFill>
              </a:rPr>
              <a:t>New state is a copy of the current predicates with the addition or 	deletion of specified predicates</a:t>
            </a:r>
          </a:p>
          <a:p>
            <a:endParaRPr lang="en-US" dirty="0"/>
          </a:p>
          <a:p>
            <a:r>
              <a:rPr lang="en-US" dirty="0"/>
              <a:t>Unlike the successor-state axioms, we do not explicitly represent time</a:t>
            </a:r>
          </a:p>
          <a:p>
            <a:endParaRPr lang="en-US" dirty="0"/>
          </a:p>
        </p:txBody>
      </p:sp>
    </p:spTree>
    <p:extLst>
      <p:ext uri="{BB962C8B-B14F-4D97-AF65-F5344CB8AC3E}">
        <p14:creationId xmlns:p14="http://schemas.microsoft.com/office/powerpoint/2010/main" val="9570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Blocks World</a:t>
            </a:r>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p:txBody>
          <a:bodyPr/>
          <a:lstStyle/>
          <a:p>
            <a:endParaRPr lang="en-US" dirty="0"/>
          </a:p>
          <a:p>
            <a:r>
              <a:rPr lang="en-US" dirty="0"/>
              <a:t>Blocks are picked up and put down by the hand</a:t>
            </a:r>
          </a:p>
          <a:p>
            <a:r>
              <a:rPr lang="en-US" dirty="0"/>
              <a:t>Blocks can be picked up only if they are clear</a:t>
            </a:r>
          </a:p>
          <a:p>
            <a:r>
              <a:rPr lang="en-US" dirty="0"/>
              <a:t>Hand can pick up a block only if the hand is empty</a:t>
            </a:r>
          </a:p>
          <a:p>
            <a:r>
              <a:rPr lang="en-US" dirty="0"/>
              <a:t>Hand can pick up and put down blocks on blocks or on the table </a:t>
            </a:r>
          </a:p>
        </p:txBody>
      </p:sp>
    </p:spTree>
    <p:extLst>
      <p:ext uri="{BB962C8B-B14F-4D97-AF65-F5344CB8AC3E}">
        <p14:creationId xmlns:p14="http://schemas.microsoft.com/office/powerpoint/2010/main" val="401388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Pickup Block C from Table (State Transition)</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a:xfrm>
            <a:off x="1415699" y="1113178"/>
            <a:ext cx="10515600" cy="2039539"/>
          </a:xfrm>
        </p:spPr>
        <p:txBody>
          <a:bodyPr/>
          <a:lstStyle/>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70808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43419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2640723" cy="3416320"/>
          </a:xfrm>
          <a:prstGeom prst="rect">
            <a:avLst/>
          </a:prstGeom>
        </p:spPr>
        <p:txBody>
          <a:bodyPr wrap="none">
            <a:spAutoFit/>
          </a:bodyPr>
          <a:lstStyle/>
          <a:p>
            <a:r>
              <a:rPr lang="en-US" sz="2400" dirty="0">
                <a:solidFill>
                  <a:srgbClr val="7030A0"/>
                </a:solidFill>
              </a:rPr>
              <a:t>Instances: </a:t>
            </a:r>
          </a:p>
          <a:p>
            <a:r>
              <a:rPr lang="en-US" sz="2400" dirty="0"/>
              <a:t>Blocks A, B, C</a:t>
            </a:r>
          </a:p>
          <a:p>
            <a:endParaRPr lang="en-US" sz="2400" dirty="0">
              <a:solidFill>
                <a:srgbClr val="7030A0"/>
              </a:solidFill>
            </a:endParaRPr>
          </a:p>
          <a:p>
            <a:r>
              <a:rPr lang="en-US" sz="2400" dirty="0">
                <a:solidFill>
                  <a:srgbClr val="7030A0"/>
                </a:solidFill>
              </a:rPr>
              <a:t>Possible Predicates:</a:t>
            </a:r>
          </a:p>
          <a:p>
            <a:r>
              <a:rPr lang="en-US" sz="2400" dirty="0" err="1"/>
              <a:t>HandEmpty</a:t>
            </a:r>
            <a:r>
              <a:rPr lang="en-US" sz="2400" dirty="0"/>
              <a:t>()</a:t>
            </a:r>
          </a:p>
          <a:p>
            <a:r>
              <a:rPr lang="en-US" sz="2400" dirty="0"/>
              <a:t>On-Table(block)</a:t>
            </a:r>
          </a:p>
          <a:p>
            <a:r>
              <a:rPr lang="en-US" sz="2400" dirty="0"/>
              <a:t>On-Block(b1,b2)</a:t>
            </a:r>
          </a:p>
          <a:p>
            <a:r>
              <a:rPr lang="en-US" sz="2400" dirty="0"/>
              <a:t>Clear(block)</a:t>
            </a:r>
          </a:p>
          <a:p>
            <a:r>
              <a:rPr lang="en-US" sz="2400" dirty="0"/>
              <a:t>In-Hand(block)</a:t>
            </a:r>
          </a:p>
        </p:txBody>
      </p:sp>
      <p:sp>
        <p:nvSpPr>
          <p:cNvPr id="19" name="Rectangle 18">
            <a:extLst>
              <a:ext uri="{FF2B5EF4-FFF2-40B4-BE49-F238E27FC236}">
                <a16:creationId xmlns:a16="http://schemas.microsoft.com/office/drawing/2014/main" id="{C0D0AEBC-FE4E-7241-B7C7-C8E369765E98}"/>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t>HandEmpty</a:t>
            </a:r>
            <a:r>
              <a:rPr lang="en-US" sz="2400" dirty="0"/>
              <a:t>()</a:t>
            </a:r>
          </a:p>
          <a:p>
            <a:r>
              <a:rPr lang="en-US" sz="2400" dirty="0"/>
              <a:t>On-Table(B)</a:t>
            </a:r>
          </a:p>
          <a:p>
            <a:r>
              <a:rPr lang="en-US" sz="2400" dirty="0"/>
              <a:t>On-Table(C)</a:t>
            </a:r>
          </a:p>
          <a:p>
            <a:r>
              <a:rPr lang="en-US" sz="2400" dirty="0"/>
              <a:t>On-Block(A,B)</a:t>
            </a:r>
          </a:p>
          <a:p>
            <a:r>
              <a:rPr lang="en-US" sz="2400" dirty="0"/>
              <a:t>Clear(A)</a:t>
            </a:r>
          </a:p>
          <a:p>
            <a:r>
              <a:rPr lang="en-US" sz="2400" dirty="0"/>
              <a:t>Clear(C)</a:t>
            </a:r>
          </a:p>
        </p:txBody>
      </p:sp>
      <p:sp>
        <p:nvSpPr>
          <p:cNvPr id="20" name="Rectangle 19">
            <a:extLst>
              <a:ext uri="{FF2B5EF4-FFF2-40B4-BE49-F238E27FC236}">
                <a16:creationId xmlns:a16="http://schemas.microsoft.com/office/drawing/2014/main" id="{E86AA084-AB40-6A44-A31B-881DB62B50FC}"/>
              </a:ext>
            </a:extLst>
          </p:cNvPr>
          <p:cNvSpPr/>
          <p:nvPr/>
        </p:nvSpPr>
        <p:spPr>
          <a:xfrm>
            <a:off x="7037543" y="3065435"/>
            <a:ext cx="1922962" cy="2308324"/>
          </a:xfrm>
          <a:prstGeom prst="rect">
            <a:avLst/>
          </a:prstGeom>
        </p:spPr>
        <p:txBody>
          <a:bodyPr wrap="none">
            <a:spAutoFit/>
          </a:bodyPr>
          <a:lstStyle/>
          <a:p>
            <a:r>
              <a:rPr lang="en-US" sz="2400" u="sng" dirty="0"/>
              <a:t>State:</a:t>
            </a:r>
          </a:p>
          <a:p>
            <a:r>
              <a:rPr lang="en-US" sz="2400" dirty="0"/>
              <a:t>In-Hand(C)</a:t>
            </a:r>
          </a:p>
          <a:p>
            <a:r>
              <a:rPr lang="en-US" sz="2400" dirty="0"/>
              <a:t>On-Table(B)</a:t>
            </a:r>
          </a:p>
          <a:p>
            <a:r>
              <a:rPr lang="en-US" sz="2400" dirty="0"/>
              <a:t>On-Block(A,B)</a:t>
            </a:r>
          </a:p>
          <a:p>
            <a:r>
              <a:rPr lang="en-US" sz="2400" dirty="0"/>
              <a:t>Clear(A)</a:t>
            </a:r>
          </a:p>
          <a:p>
            <a:r>
              <a:rPr lang="en-US" sz="2400" dirty="0"/>
              <a:t>Clear(C)</a:t>
            </a:r>
          </a:p>
        </p:txBody>
      </p:sp>
      <p:sp>
        <p:nvSpPr>
          <p:cNvPr id="21" name="TextBox 20">
            <a:extLst>
              <a:ext uri="{FF2B5EF4-FFF2-40B4-BE49-F238E27FC236}">
                <a16:creationId xmlns:a16="http://schemas.microsoft.com/office/drawing/2014/main" id="{72147798-D689-F342-8BB5-9CA22315AFFF}"/>
              </a:ext>
            </a:extLst>
          </p:cNvPr>
          <p:cNvSpPr txBox="1"/>
          <p:nvPr/>
        </p:nvSpPr>
        <p:spPr>
          <a:xfrm>
            <a:off x="4689043" y="1924564"/>
            <a:ext cx="317716"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E961523D-4135-1542-9D40-05856042FA41}"/>
              </a:ext>
            </a:extLst>
          </p:cNvPr>
          <p:cNvSpPr txBox="1"/>
          <p:nvPr/>
        </p:nvSpPr>
        <p:spPr>
          <a:xfrm>
            <a:off x="4689043" y="2380891"/>
            <a:ext cx="309700" cy="369332"/>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236628D0-E1C2-6947-9043-472080484350}"/>
              </a:ext>
            </a:extLst>
          </p:cNvPr>
          <p:cNvSpPr txBox="1"/>
          <p:nvPr/>
        </p:nvSpPr>
        <p:spPr>
          <a:xfrm>
            <a:off x="5437796" y="2380891"/>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2753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Pickup Block C from Table (Preconditions, Effects)</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a:xfrm>
            <a:off x="1415699" y="1113178"/>
            <a:ext cx="10515600" cy="2039539"/>
          </a:xfrm>
        </p:spPr>
        <p:txBody>
          <a:bodyPr/>
          <a:lstStyle/>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70808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43419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2640723" cy="3416320"/>
          </a:xfrm>
          <a:prstGeom prst="rect">
            <a:avLst/>
          </a:prstGeom>
        </p:spPr>
        <p:txBody>
          <a:bodyPr wrap="none">
            <a:spAutoFit/>
          </a:bodyPr>
          <a:lstStyle/>
          <a:p>
            <a:r>
              <a:rPr lang="en-US" sz="2400" dirty="0">
                <a:solidFill>
                  <a:srgbClr val="7030A0"/>
                </a:solidFill>
              </a:rPr>
              <a:t>Instances: </a:t>
            </a:r>
          </a:p>
          <a:p>
            <a:r>
              <a:rPr lang="en-US" sz="2400" dirty="0"/>
              <a:t>Blocks A, B, C</a:t>
            </a:r>
          </a:p>
          <a:p>
            <a:endParaRPr lang="en-US" sz="2400" dirty="0">
              <a:solidFill>
                <a:srgbClr val="7030A0"/>
              </a:solidFill>
            </a:endParaRPr>
          </a:p>
          <a:p>
            <a:r>
              <a:rPr lang="en-US" sz="2400" dirty="0">
                <a:solidFill>
                  <a:srgbClr val="7030A0"/>
                </a:solidFill>
              </a:rPr>
              <a:t>Possible Predicates:</a:t>
            </a:r>
          </a:p>
          <a:p>
            <a:r>
              <a:rPr lang="en-US" sz="2400" dirty="0" err="1"/>
              <a:t>HandEmpty</a:t>
            </a:r>
            <a:r>
              <a:rPr lang="en-US" sz="2400" dirty="0"/>
              <a:t>()</a:t>
            </a:r>
          </a:p>
          <a:p>
            <a:r>
              <a:rPr lang="en-US" sz="2400" dirty="0"/>
              <a:t>On-Table(block)</a:t>
            </a:r>
          </a:p>
          <a:p>
            <a:r>
              <a:rPr lang="en-US" sz="2400" dirty="0"/>
              <a:t>On-Block(b1,b2)</a:t>
            </a:r>
          </a:p>
          <a:p>
            <a:r>
              <a:rPr lang="en-US" sz="2400" dirty="0"/>
              <a:t>Clear(block)</a:t>
            </a:r>
          </a:p>
          <a:p>
            <a:r>
              <a:rPr lang="en-US" sz="2400" dirty="0"/>
              <a:t>In-Hand(block)</a:t>
            </a:r>
          </a:p>
        </p:txBody>
      </p:sp>
      <p:sp>
        <p:nvSpPr>
          <p:cNvPr id="19" name="Rectangle 18">
            <a:extLst>
              <a:ext uri="{FF2B5EF4-FFF2-40B4-BE49-F238E27FC236}">
                <a16:creationId xmlns:a16="http://schemas.microsoft.com/office/drawing/2014/main" id="{C0D0AEBC-FE4E-7241-B7C7-C8E369765E98}"/>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t>HandEmpty</a:t>
            </a:r>
            <a:r>
              <a:rPr lang="en-US" sz="2400" dirty="0"/>
              <a:t>()</a:t>
            </a:r>
          </a:p>
          <a:p>
            <a:r>
              <a:rPr lang="en-US" sz="2400" dirty="0"/>
              <a:t>On-Table(B)</a:t>
            </a:r>
          </a:p>
          <a:p>
            <a:r>
              <a:rPr lang="en-US" sz="2400" dirty="0"/>
              <a:t>On-Table(C)</a:t>
            </a:r>
          </a:p>
          <a:p>
            <a:r>
              <a:rPr lang="en-US" sz="2400" dirty="0"/>
              <a:t>On-Block(A,B)</a:t>
            </a:r>
          </a:p>
          <a:p>
            <a:r>
              <a:rPr lang="en-US" sz="2400" dirty="0"/>
              <a:t>Clear(A)</a:t>
            </a:r>
          </a:p>
          <a:p>
            <a:r>
              <a:rPr lang="en-US" sz="2400" dirty="0"/>
              <a:t>Clear(C)</a:t>
            </a:r>
          </a:p>
        </p:txBody>
      </p:sp>
      <p:sp>
        <p:nvSpPr>
          <p:cNvPr id="20" name="Rectangle 19">
            <a:extLst>
              <a:ext uri="{FF2B5EF4-FFF2-40B4-BE49-F238E27FC236}">
                <a16:creationId xmlns:a16="http://schemas.microsoft.com/office/drawing/2014/main" id="{E86AA084-AB40-6A44-A31B-881DB62B50FC}"/>
              </a:ext>
            </a:extLst>
          </p:cNvPr>
          <p:cNvSpPr/>
          <p:nvPr/>
        </p:nvSpPr>
        <p:spPr>
          <a:xfrm>
            <a:off x="7037543" y="3065435"/>
            <a:ext cx="1922962" cy="2308324"/>
          </a:xfrm>
          <a:prstGeom prst="rect">
            <a:avLst/>
          </a:prstGeom>
        </p:spPr>
        <p:txBody>
          <a:bodyPr wrap="none">
            <a:spAutoFit/>
          </a:bodyPr>
          <a:lstStyle/>
          <a:p>
            <a:r>
              <a:rPr lang="en-US" sz="2400" u="sng" dirty="0"/>
              <a:t>State:</a:t>
            </a:r>
          </a:p>
          <a:p>
            <a:r>
              <a:rPr lang="en-US" sz="2400" dirty="0"/>
              <a:t>In-Hand(C)</a:t>
            </a:r>
          </a:p>
          <a:p>
            <a:r>
              <a:rPr lang="en-US" sz="2400" dirty="0"/>
              <a:t>On-Table(B)</a:t>
            </a:r>
          </a:p>
          <a:p>
            <a:r>
              <a:rPr lang="en-US" sz="2400" dirty="0"/>
              <a:t>On-Block(A,B)</a:t>
            </a:r>
          </a:p>
          <a:p>
            <a:r>
              <a:rPr lang="en-US" sz="2400" dirty="0"/>
              <a:t>Clear(A)</a:t>
            </a:r>
          </a:p>
          <a:p>
            <a:r>
              <a:rPr lang="en-US" sz="2400" dirty="0"/>
              <a:t>Clear(C)</a:t>
            </a:r>
          </a:p>
        </p:txBody>
      </p:sp>
      <p:sp>
        <p:nvSpPr>
          <p:cNvPr id="21" name="TextBox 20">
            <a:extLst>
              <a:ext uri="{FF2B5EF4-FFF2-40B4-BE49-F238E27FC236}">
                <a16:creationId xmlns:a16="http://schemas.microsoft.com/office/drawing/2014/main" id="{72147798-D689-F342-8BB5-9CA22315AFFF}"/>
              </a:ext>
            </a:extLst>
          </p:cNvPr>
          <p:cNvSpPr txBox="1"/>
          <p:nvPr/>
        </p:nvSpPr>
        <p:spPr>
          <a:xfrm>
            <a:off x="4689043" y="1924564"/>
            <a:ext cx="317716"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E961523D-4135-1542-9D40-05856042FA41}"/>
              </a:ext>
            </a:extLst>
          </p:cNvPr>
          <p:cNvSpPr txBox="1"/>
          <p:nvPr/>
        </p:nvSpPr>
        <p:spPr>
          <a:xfrm>
            <a:off x="4689043" y="2380891"/>
            <a:ext cx="309700" cy="369332"/>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236628D0-E1C2-6947-9043-472080484350}"/>
              </a:ext>
            </a:extLst>
          </p:cNvPr>
          <p:cNvSpPr txBox="1"/>
          <p:nvPr/>
        </p:nvSpPr>
        <p:spPr>
          <a:xfrm>
            <a:off x="5437796" y="2380891"/>
            <a:ext cx="308098" cy="369332"/>
          </a:xfrm>
          <a:prstGeom prst="rect">
            <a:avLst/>
          </a:prstGeom>
          <a:noFill/>
        </p:spPr>
        <p:txBody>
          <a:bodyPr wrap="none" rtlCol="0">
            <a:spAutoFit/>
          </a:bodyPr>
          <a:lstStyle/>
          <a:p>
            <a:r>
              <a:rPr lang="en-US" dirty="0"/>
              <a:t>C</a:t>
            </a:r>
          </a:p>
        </p:txBody>
      </p:sp>
      <p:sp>
        <p:nvSpPr>
          <p:cNvPr id="24" name="Rectangle 23">
            <a:extLst>
              <a:ext uri="{FF2B5EF4-FFF2-40B4-BE49-F238E27FC236}">
                <a16:creationId xmlns:a16="http://schemas.microsoft.com/office/drawing/2014/main" id="{3089A04D-ED35-1A4D-82A0-8DD2D6101DCE}"/>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solidFill>
                  <a:schemeClr val="accent1">
                    <a:lumMod val="75000"/>
                  </a:schemeClr>
                </a:solidFill>
              </a:rPr>
              <a:t>HandEmpty</a:t>
            </a:r>
            <a:r>
              <a:rPr lang="en-US" sz="2400" dirty="0">
                <a:solidFill>
                  <a:schemeClr val="accent1">
                    <a:lumMod val="75000"/>
                  </a:schemeClr>
                </a:solidFill>
              </a:rPr>
              <a:t>()</a:t>
            </a:r>
          </a:p>
          <a:p>
            <a:r>
              <a:rPr lang="en-US" sz="2400" dirty="0"/>
              <a:t>On-Table(B)</a:t>
            </a:r>
          </a:p>
          <a:p>
            <a:r>
              <a:rPr lang="en-US" sz="2400" dirty="0">
                <a:solidFill>
                  <a:schemeClr val="accent1">
                    <a:lumMod val="75000"/>
                  </a:schemeClr>
                </a:solidFill>
              </a:rPr>
              <a:t>On-Table(C)</a:t>
            </a:r>
          </a:p>
          <a:p>
            <a:r>
              <a:rPr lang="en-US" sz="2400" dirty="0"/>
              <a:t>On-Block(A,B)</a:t>
            </a:r>
          </a:p>
          <a:p>
            <a:r>
              <a:rPr lang="en-US" sz="2400" dirty="0"/>
              <a:t>Clear(A)</a:t>
            </a:r>
          </a:p>
          <a:p>
            <a:r>
              <a:rPr lang="en-US" sz="2400" dirty="0">
                <a:solidFill>
                  <a:schemeClr val="accent1">
                    <a:lumMod val="75000"/>
                  </a:schemeClr>
                </a:solidFill>
              </a:rPr>
              <a:t>Clear(C)</a:t>
            </a:r>
          </a:p>
        </p:txBody>
      </p:sp>
      <p:sp>
        <p:nvSpPr>
          <p:cNvPr id="25" name="Rectangle 24">
            <a:extLst>
              <a:ext uri="{FF2B5EF4-FFF2-40B4-BE49-F238E27FC236}">
                <a16:creationId xmlns:a16="http://schemas.microsoft.com/office/drawing/2014/main" id="{E21BEC3F-3793-DF4A-8DCF-6E22DEDCE2CF}"/>
              </a:ext>
            </a:extLst>
          </p:cNvPr>
          <p:cNvSpPr/>
          <p:nvPr/>
        </p:nvSpPr>
        <p:spPr>
          <a:xfrm>
            <a:off x="7037543" y="3065435"/>
            <a:ext cx="2720681" cy="3046988"/>
          </a:xfrm>
          <a:prstGeom prst="rect">
            <a:avLst/>
          </a:prstGeom>
        </p:spPr>
        <p:txBody>
          <a:bodyPr wrap="none">
            <a:spAutoFit/>
          </a:bodyPr>
          <a:lstStyle/>
          <a:p>
            <a:r>
              <a:rPr lang="en-US" sz="2400" u="sng" dirty="0"/>
              <a:t>State:</a:t>
            </a:r>
          </a:p>
          <a:p>
            <a:r>
              <a:rPr lang="en-US" sz="2400" dirty="0">
                <a:solidFill>
                  <a:srgbClr val="00B050"/>
                </a:solidFill>
              </a:rPr>
              <a:t>In-Hand(C)</a:t>
            </a:r>
          </a:p>
          <a:p>
            <a:r>
              <a:rPr lang="en-US" sz="2400" dirty="0"/>
              <a:t>On-Table(B)</a:t>
            </a:r>
          </a:p>
          <a:p>
            <a:r>
              <a:rPr lang="en-US" sz="2400" dirty="0"/>
              <a:t>On-Block(A,B)</a:t>
            </a:r>
          </a:p>
          <a:p>
            <a:r>
              <a:rPr lang="en-US" sz="2400" dirty="0"/>
              <a:t>Clear(A)</a:t>
            </a:r>
          </a:p>
          <a:p>
            <a:r>
              <a:rPr lang="en-US" sz="2400" dirty="0"/>
              <a:t>Clear(C)</a:t>
            </a:r>
          </a:p>
          <a:p>
            <a:r>
              <a:rPr lang="en-US" sz="2400" dirty="0">
                <a:solidFill>
                  <a:srgbClr val="C00000"/>
                </a:solidFill>
              </a:rPr>
              <a:t>Delete </a:t>
            </a:r>
            <a:r>
              <a:rPr lang="en-US" sz="2400" dirty="0" err="1">
                <a:solidFill>
                  <a:srgbClr val="C00000"/>
                </a:solidFill>
              </a:rPr>
              <a:t>HandEmpty</a:t>
            </a:r>
            <a:r>
              <a:rPr lang="en-US" sz="2400" dirty="0">
                <a:solidFill>
                  <a:srgbClr val="C00000"/>
                </a:solidFill>
              </a:rPr>
              <a:t>()</a:t>
            </a:r>
          </a:p>
          <a:p>
            <a:r>
              <a:rPr lang="en-US" sz="2400" dirty="0">
                <a:solidFill>
                  <a:srgbClr val="C00000"/>
                </a:solidFill>
              </a:rPr>
              <a:t>Delete On-Table(C)</a:t>
            </a:r>
          </a:p>
        </p:txBody>
      </p:sp>
    </p:spTree>
    <p:extLst>
      <p:ext uri="{BB962C8B-B14F-4D97-AF65-F5344CB8AC3E}">
        <p14:creationId xmlns:p14="http://schemas.microsoft.com/office/powerpoint/2010/main" val="22314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Pickup-Block-C from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a:t>
            </a:r>
            <a:r>
              <a:rPr lang="en-US" dirty="0" err="1"/>
              <a:t>HandEmpty</a:t>
            </a:r>
            <a:r>
              <a:rPr lang="en-US" dirty="0"/>
              <a:t>()	Add 	In-Hand(C)</a:t>
            </a:r>
          </a:p>
          <a:p>
            <a:r>
              <a:rPr lang="en-US" dirty="0"/>
              <a:t>			Clear(C)		Delete </a:t>
            </a:r>
            <a:r>
              <a:rPr lang="en-US" dirty="0" err="1"/>
              <a:t>HandEmpty</a:t>
            </a:r>
            <a:r>
              <a:rPr lang="en-US" dirty="0"/>
              <a:t>() 	</a:t>
            </a:r>
          </a:p>
          <a:p>
            <a:r>
              <a:rPr lang="en-US" dirty="0"/>
              <a:t>			On-Table(C)		 	On-Table(C)</a:t>
            </a:r>
          </a:p>
          <a:p>
            <a:r>
              <a:rPr lang="en-US" dirty="0"/>
              <a:t>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0ADB1F19-9293-F445-9E40-19904C5B0D5C}"/>
              </a:ext>
            </a:extLst>
          </p:cNvPr>
          <p:cNvSpPr txBox="1"/>
          <p:nvPr/>
        </p:nvSpPr>
        <p:spPr>
          <a:xfrm>
            <a:off x="3812743" y="1924564"/>
            <a:ext cx="317716" cy="369332"/>
          </a:xfrm>
          <a:prstGeom prst="rect">
            <a:avLst/>
          </a:prstGeom>
          <a:noFill/>
        </p:spPr>
        <p:txBody>
          <a:bodyPr wrap="none" rtlCol="0">
            <a:spAutoFit/>
          </a:bodyPr>
          <a:lstStyle/>
          <a:p>
            <a:r>
              <a:rPr lang="en-US" dirty="0"/>
              <a:t>A</a:t>
            </a:r>
          </a:p>
        </p:txBody>
      </p:sp>
      <p:sp>
        <p:nvSpPr>
          <p:cNvPr id="19" name="TextBox 18">
            <a:extLst>
              <a:ext uri="{FF2B5EF4-FFF2-40B4-BE49-F238E27FC236}">
                <a16:creationId xmlns:a16="http://schemas.microsoft.com/office/drawing/2014/main" id="{2D923704-0C97-2446-8211-6A20B7BF97C6}"/>
              </a:ext>
            </a:extLst>
          </p:cNvPr>
          <p:cNvSpPr txBox="1"/>
          <p:nvPr/>
        </p:nvSpPr>
        <p:spPr>
          <a:xfrm>
            <a:off x="3812743" y="2380891"/>
            <a:ext cx="309700" cy="369332"/>
          </a:xfrm>
          <a:prstGeom prst="rect">
            <a:avLst/>
          </a:prstGeom>
          <a:noFill/>
        </p:spPr>
        <p:txBody>
          <a:bodyPr wrap="none" rtlCol="0">
            <a:spAutoFit/>
          </a:bodyPr>
          <a:lstStyle/>
          <a:p>
            <a:r>
              <a:rPr lang="en-US" dirty="0"/>
              <a:t>B</a:t>
            </a:r>
          </a:p>
        </p:txBody>
      </p:sp>
      <p:sp>
        <p:nvSpPr>
          <p:cNvPr id="20" name="TextBox 19">
            <a:extLst>
              <a:ext uri="{FF2B5EF4-FFF2-40B4-BE49-F238E27FC236}">
                <a16:creationId xmlns:a16="http://schemas.microsoft.com/office/drawing/2014/main" id="{CD6A4E91-93BC-FB40-9100-882E045EA5CB}"/>
              </a:ext>
            </a:extLst>
          </p:cNvPr>
          <p:cNvSpPr txBox="1"/>
          <p:nvPr/>
        </p:nvSpPr>
        <p:spPr>
          <a:xfrm>
            <a:off x="4561496" y="2380891"/>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3247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Pickup-Block from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a:t>
            </a:r>
            <a:r>
              <a:rPr lang="en-US" dirty="0" err="1"/>
              <a:t>HandEmpty</a:t>
            </a:r>
            <a:r>
              <a:rPr lang="en-US" dirty="0"/>
              <a:t>()	Add 	In-Hand(block)</a:t>
            </a:r>
          </a:p>
          <a:p>
            <a:r>
              <a:rPr lang="en-US" dirty="0"/>
              <a:t>			Clear(block)		Delete </a:t>
            </a:r>
            <a:r>
              <a:rPr lang="en-US" dirty="0" err="1"/>
              <a:t>HandEmpty</a:t>
            </a:r>
            <a:r>
              <a:rPr lang="en-US" dirty="0"/>
              <a:t>() 	</a:t>
            </a:r>
          </a:p>
          <a:p>
            <a:r>
              <a:rPr lang="en-US" dirty="0"/>
              <a:t>			On-Table(block)		 On-Table(block)</a:t>
            </a:r>
          </a:p>
          <a:p>
            <a:endParaRPr lang="en-US" dirty="0"/>
          </a:p>
          <a:p>
            <a:r>
              <a:rPr lang="en-US" dirty="0"/>
              <a:t>Create a </a:t>
            </a:r>
            <a:r>
              <a:rPr lang="en-US" dirty="0">
                <a:solidFill>
                  <a:srgbClr val="C00000"/>
                </a:solidFill>
              </a:rPr>
              <a:t>variable</a:t>
            </a:r>
            <a:r>
              <a:rPr lang="en-US" dirty="0"/>
              <a:t> that takes on the value of a particular instance for        </a:t>
            </a:r>
            <a:r>
              <a:rPr lang="en-US" dirty="0">
                <a:solidFill>
                  <a:srgbClr val="C00000"/>
                </a:solidFill>
              </a:rPr>
              <a:t>all times</a:t>
            </a:r>
            <a:r>
              <a:rPr lang="en-US" dirty="0"/>
              <a:t> it appears in an operator.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1324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a:t>
            </a:r>
            <a:r>
              <a:rPr lang="en-US" dirty="0" err="1"/>
              <a:t>PutDown</a:t>
            </a:r>
            <a:r>
              <a:rPr lang="en-US" dirty="0"/>
              <a:t>-Block on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In-Hand(block)	Add 	</a:t>
            </a:r>
            <a:r>
              <a:rPr lang="en-US" dirty="0" err="1"/>
              <a:t>HandEmpty</a:t>
            </a:r>
            <a:r>
              <a:rPr lang="en-US" dirty="0"/>
              <a:t>()</a:t>
            </a:r>
          </a:p>
          <a:p>
            <a:r>
              <a:rPr lang="en-US" dirty="0"/>
              <a:t>							On-Table(block)</a:t>
            </a:r>
          </a:p>
          <a:p>
            <a:r>
              <a:rPr lang="en-US" dirty="0"/>
              <a:t>						Delete In-Hand(block) 	</a:t>
            </a:r>
          </a:p>
          <a:p>
            <a:endParaRPr lang="en-US" dirty="0"/>
          </a:p>
          <a:p>
            <a:r>
              <a:rPr lang="en-US" dirty="0">
                <a:solidFill>
                  <a:schemeClr val="tx1"/>
                </a:solidFill>
              </a:rPr>
              <a:t>Why don’t we need to check if ~</a:t>
            </a:r>
            <a:r>
              <a:rPr lang="en-US" dirty="0" err="1">
                <a:solidFill>
                  <a:schemeClr val="tx1"/>
                </a:solidFill>
              </a:rPr>
              <a:t>HandEmpty</a:t>
            </a:r>
            <a:r>
              <a:rPr lang="en-US" dirty="0">
                <a:solidFill>
                  <a:schemeClr val="tx1"/>
                </a:solidFill>
              </a:rPr>
              <a:t>() is true?</a:t>
            </a:r>
            <a:r>
              <a:rPr lang="en-US" dirty="0"/>
              <a:t>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3446794" y="1585695"/>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5727491" y="1536142"/>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96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sz="2400" dirty="0">
                <a:solidFill>
                  <a:schemeClr val="tx1"/>
                </a:solidFill>
              </a:rPr>
              <a:t>Instances: A, B, C</a:t>
            </a:r>
          </a:p>
          <a:p>
            <a:r>
              <a:rPr lang="en-US" sz="2400" dirty="0">
                <a:solidFill>
                  <a:schemeClr val="tx1"/>
                </a:solidFill>
              </a:rPr>
              <a:t>Predicates:</a:t>
            </a:r>
          </a:p>
          <a:p>
            <a:r>
              <a:rPr lang="en-US" sz="2400" dirty="0">
                <a:solidFill>
                  <a:srgbClr val="C00000"/>
                </a:solidFill>
              </a:rPr>
              <a:t>	In-Hand(C)</a:t>
            </a:r>
          </a:p>
          <a:p>
            <a:r>
              <a:rPr lang="en-US" sz="2400" dirty="0">
                <a:solidFill>
                  <a:srgbClr val="C00000"/>
                </a:solidFill>
              </a:rPr>
              <a:t>	On-Table(B)</a:t>
            </a:r>
          </a:p>
          <a:p>
            <a:r>
              <a:rPr lang="en-US" sz="2400" dirty="0">
                <a:solidFill>
                  <a:srgbClr val="C00000"/>
                </a:solidFill>
              </a:rPr>
              <a:t>	On-Block(A,B)</a:t>
            </a:r>
          </a:p>
          <a:p>
            <a:r>
              <a:rPr lang="en-US" sz="2400" dirty="0">
                <a:solidFill>
                  <a:srgbClr val="C00000"/>
                </a:solidFill>
              </a:rPr>
              <a:t>	Clear(A)</a:t>
            </a:r>
          </a:p>
          <a:p>
            <a:r>
              <a:rPr lang="en-US" sz="2400" dirty="0">
                <a:solidFill>
                  <a:srgbClr val="C00000"/>
                </a:solidFill>
              </a:rPr>
              <a:t>	Clear(C)</a:t>
            </a:r>
          </a:p>
          <a:p>
            <a:r>
              <a:rPr lang="en-US" sz="2400" dirty="0">
                <a:solidFill>
                  <a:srgbClr val="C00000"/>
                </a:solidFill>
              </a:rPr>
              <a:t>	</a:t>
            </a:r>
            <a:r>
              <a:rPr lang="en-US" sz="2400" dirty="0">
                <a:solidFill>
                  <a:schemeClr val="tx1"/>
                </a:solidFill>
              </a:rPr>
              <a:t>Optional: </a:t>
            </a:r>
            <a:r>
              <a:rPr lang="en-US" sz="2400" dirty="0">
                <a:solidFill>
                  <a:srgbClr val="C00000"/>
                </a:solidFill>
              </a:rPr>
              <a:t>~</a:t>
            </a:r>
            <a:r>
              <a:rPr lang="en-US" sz="2400" dirty="0" err="1">
                <a:solidFill>
                  <a:srgbClr val="C00000"/>
                </a:solidFill>
              </a:rPr>
              <a:t>HandEmpty</a:t>
            </a:r>
            <a:r>
              <a:rPr lang="en-US" sz="2400" dirty="0">
                <a:solidFill>
                  <a:srgbClr val="C00000"/>
                </a:solidFill>
              </a:rPr>
              <a:t>(), ~On-Table(C), ~On-Table(A), ~On-Block(B,A),    			    ~On-Block(C,A), ~On-Block(B,C), ~On-Block(C,B), ~On-Block(A,C), 		    ~Clear(B), ~In-Hand(A), ~In-Hand(B)</a:t>
            </a:r>
          </a:p>
          <a:p>
            <a:r>
              <a:rPr lang="en-US" sz="2400" dirty="0"/>
              <a:t>RULE OF THUMB: If you must match that Predicate is explicitly not true, you must include ~Predicate in the state description. </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1839373"/>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2500996"/>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3365628"/>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2413128"/>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413046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D4C-4CF8-1141-BC90-195CC496B189}"/>
              </a:ext>
            </a:extLst>
          </p:cNvPr>
          <p:cNvSpPr>
            <a:spLocks noGrp="1"/>
          </p:cNvSpPr>
          <p:nvPr>
            <p:ph type="title"/>
          </p:nvPr>
        </p:nvSpPr>
        <p:spPr/>
        <p:txBody>
          <a:bodyPr/>
          <a:lstStyle/>
          <a:p>
            <a:r>
              <a:rPr lang="en-US" dirty="0"/>
              <a:t>Operators for Block Stacking</a:t>
            </a:r>
          </a:p>
        </p:txBody>
      </p:sp>
      <p:sp>
        <p:nvSpPr>
          <p:cNvPr id="3" name="Content Placeholder 2">
            <a:extLst>
              <a:ext uri="{FF2B5EF4-FFF2-40B4-BE49-F238E27FC236}">
                <a16:creationId xmlns:a16="http://schemas.microsoft.com/office/drawing/2014/main" id="{95CDE025-DB9D-6549-8082-EAB4554EA661}"/>
              </a:ext>
            </a:extLst>
          </p:cNvPr>
          <p:cNvSpPr>
            <a:spLocks noGrp="1"/>
          </p:cNvSpPr>
          <p:nvPr>
            <p:ph idx="1"/>
          </p:nvPr>
        </p:nvSpPr>
        <p:spPr/>
        <p:txBody>
          <a:bodyPr numCol="2"/>
          <a:lstStyle/>
          <a:p>
            <a:r>
              <a:rPr lang="en-US" sz="2000" dirty="0" err="1"/>
              <a:t>Pickup_Table</a:t>
            </a:r>
            <a:r>
              <a:rPr lang="en-US" sz="2000" dirty="0"/>
              <a:t>(b):</a:t>
            </a:r>
          </a:p>
          <a:p>
            <a:pPr marL="460375" indent="-460375"/>
            <a:r>
              <a:rPr lang="en-US" sz="2000" dirty="0"/>
              <a:t>		Pre: </a:t>
            </a:r>
            <a:r>
              <a:rPr lang="en-US" sz="2000" dirty="0" err="1"/>
              <a:t>HandEmpty</a:t>
            </a:r>
            <a:r>
              <a:rPr lang="en-US" sz="2000" dirty="0"/>
              <a:t>(), Clear(b), On-Table(b)</a:t>
            </a:r>
          </a:p>
          <a:p>
            <a:pPr marL="460375" indent="-460375"/>
            <a:r>
              <a:rPr lang="en-US" sz="2000" dirty="0"/>
              <a:t>		Add: In-Hand(b)</a:t>
            </a:r>
          </a:p>
          <a:p>
            <a:r>
              <a:rPr lang="en-US" sz="2000" dirty="0"/>
              <a:t>        	Delete: </a:t>
            </a:r>
            <a:r>
              <a:rPr lang="en-US" sz="2000" dirty="0" err="1"/>
              <a:t>HandEmpty</a:t>
            </a:r>
            <a:r>
              <a:rPr lang="en-US" sz="2000" dirty="0"/>
              <a:t>(), On-Table(b)</a:t>
            </a:r>
          </a:p>
          <a:p>
            <a:endParaRPr lang="en-US" sz="2000" dirty="0"/>
          </a:p>
          <a:p>
            <a:r>
              <a:rPr lang="en-US" sz="2000" dirty="0" err="1"/>
              <a:t>Putdown_Table</a:t>
            </a:r>
            <a:r>
              <a:rPr lang="en-US" sz="2000" dirty="0"/>
              <a:t>(b):</a:t>
            </a:r>
          </a:p>
          <a:p>
            <a:r>
              <a:rPr lang="en-US" sz="2000" dirty="0"/>
              <a:t>	Pre: In-Hand(b)</a:t>
            </a:r>
          </a:p>
          <a:p>
            <a:r>
              <a:rPr lang="en-US" sz="2000" dirty="0"/>
              <a:t>	Add: </a:t>
            </a:r>
            <a:r>
              <a:rPr lang="en-US" sz="2000" dirty="0" err="1"/>
              <a:t>HandEmpty</a:t>
            </a:r>
            <a:r>
              <a:rPr lang="en-US" sz="2000" dirty="0"/>
              <a:t>(), On-Table(b)	</a:t>
            </a:r>
          </a:p>
          <a:p>
            <a:r>
              <a:rPr lang="en-US" sz="2000" dirty="0"/>
              <a:t>	Delete: In-Hand(b)</a:t>
            </a:r>
          </a:p>
          <a:p>
            <a:endParaRPr lang="en-US" sz="2000" dirty="0"/>
          </a:p>
          <a:p>
            <a:endParaRPr lang="en-US" sz="2000" dirty="0"/>
          </a:p>
          <a:p>
            <a:r>
              <a:rPr lang="en-US" sz="2000" dirty="0" err="1"/>
              <a:t>Pickup_Block</a:t>
            </a:r>
            <a:r>
              <a:rPr lang="en-US" sz="2000" dirty="0"/>
              <a:t>(</a:t>
            </a:r>
            <a:r>
              <a:rPr lang="en-US" sz="2000" dirty="0" err="1"/>
              <a:t>b,c</a:t>
            </a:r>
            <a:r>
              <a:rPr lang="en-US" sz="2000" dirty="0"/>
              <a:t>):</a:t>
            </a:r>
          </a:p>
          <a:p>
            <a:r>
              <a:rPr lang="en-US" sz="2000" dirty="0"/>
              <a:t>	Pre: </a:t>
            </a:r>
            <a:r>
              <a:rPr lang="en-US" sz="2000" dirty="0" err="1"/>
              <a:t>HandEmpty</a:t>
            </a:r>
            <a:r>
              <a:rPr lang="en-US" sz="2000" dirty="0"/>
              <a:t>(), On-Block(</a:t>
            </a:r>
            <a:r>
              <a:rPr lang="en-US" sz="2000" dirty="0" err="1"/>
              <a:t>b,c</a:t>
            </a:r>
            <a:r>
              <a:rPr lang="en-US" sz="2000" dirty="0"/>
              <a:t>), b!=c</a:t>
            </a:r>
          </a:p>
          <a:p>
            <a:r>
              <a:rPr lang="en-US" sz="2000" dirty="0"/>
              <a:t>	Add: In-Hand(b), Clear(c)</a:t>
            </a:r>
          </a:p>
          <a:p>
            <a:r>
              <a:rPr lang="en-US" sz="2000" dirty="0"/>
              <a:t>	Delete: </a:t>
            </a:r>
            <a:r>
              <a:rPr lang="en-US" sz="2000" dirty="0" err="1"/>
              <a:t>HandEmpty</a:t>
            </a:r>
            <a:r>
              <a:rPr lang="en-US" sz="2000" dirty="0"/>
              <a:t>(), On-Block(</a:t>
            </a:r>
            <a:r>
              <a:rPr lang="en-US" sz="2000" dirty="0" err="1"/>
              <a:t>b,c</a:t>
            </a:r>
            <a:r>
              <a:rPr lang="en-US" sz="2000" dirty="0"/>
              <a:t>)         </a:t>
            </a:r>
          </a:p>
          <a:p>
            <a:endParaRPr lang="en-US" sz="2000" dirty="0"/>
          </a:p>
          <a:p>
            <a:r>
              <a:rPr lang="en-US" sz="2000" dirty="0" err="1"/>
              <a:t>Putdown_Block</a:t>
            </a:r>
            <a:r>
              <a:rPr lang="en-US" sz="2000" dirty="0"/>
              <a:t>(</a:t>
            </a:r>
            <a:r>
              <a:rPr lang="en-US" sz="2000" dirty="0" err="1"/>
              <a:t>b,c</a:t>
            </a:r>
            <a:r>
              <a:rPr lang="en-US" sz="2000" dirty="0"/>
              <a:t>):</a:t>
            </a:r>
          </a:p>
          <a:p>
            <a:r>
              <a:rPr lang="en-US" sz="2000" dirty="0"/>
              <a:t>	Pre: In-Hand(b), Clear(c)</a:t>
            </a:r>
          </a:p>
          <a:p>
            <a:r>
              <a:rPr lang="en-US" sz="2000" dirty="0"/>
              <a:t>	Add: </a:t>
            </a:r>
            <a:r>
              <a:rPr lang="en-US" sz="2000" dirty="0" err="1"/>
              <a:t>HandEmpty</a:t>
            </a:r>
            <a:r>
              <a:rPr lang="en-US" sz="2000" dirty="0"/>
              <a:t>(), On-Block(</a:t>
            </a:r>
            <a:r>
              <a:rPr lang="en-US" sz="2000" dirty="0" err="1"/>
              <a:t>b,c</a:t>
            </a:r>
            <a:r>
              <a:rPr lang="en-US" sz="2000" dirty="0"/>
              <a:t>)</a:t>
            </a:r>
          </a:p>
          <a:p>
            <a:r>
              <a:rPr lang="en-US" sz="2000" dirty="0"/>
              <a:t>	Delete: Clear(c), In-Hand(b)</a:t>
            </a:r>
          </a:p>
          <a:p>
            <a:endParaRPr lang="en-US" dirty="0"/>
          </a:p>
        </p:txBody>
      </p:sp>
      <p:sp>
        <p:nvSpPr>
          <p:cNvPr id="4" name="TextBox 3">
            <a:extLst>
              <a:ext uri="{FF2B5EF4-FFF2-40B4-BE49-F238E27FC236}">
                <a16:creationId xmlns:a16="http://schemas.microsoft.com/office/drawing/2014/main" id="{34E4A461-ABEC-E548-8CB3-C5CFF97C8509}"/>
              </a:ext>
            </a:extLst>
          </p:cNvPr>
          <p:cNvSpPr txBox="1"/>
          <p:nvPr/>
        </p:nvSpPr>
        <p:spPr>
          <a:xfrm>
            <a:off x="552099" y="5513989"/>
            <a:ext cx="7654403" cy="461665"/>
          </a:xfrm>
          <a:prstGeom prst="rect">
            <a:avLst/>
          </a:prstGeom>
          <a:noFill/>
        </p:spPr>
        <p:txBody>
          <a:bodyPr wrap="none" rtlCol="0">
            <a:spAutoFit/>
          </a:bodyPr>
          <a:lstStyle/>
          <a:p>
            <a:r>
              <a:rPr lang="en-US" sz="2400" dirty="0"/>
              <a:t>Why do we need separate operators for table vs on a block?</a:t>
            </a:r>
          </a:p>
        </p:txBody>
      </p:sp>
    </p:spTree>
    <p:extLst>
      <p:ext uri="{BB962C8B-B14F-4D97-AF65-F5344CB8AC3E}">
        <p14:creationId xmlns:p14="http://schemas.microsoft.com/office/powerpoint/2010/main" val="120181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err="1"/>
              <a:t>HandEmpty</a:t>
            </a:r>
            <a:r>
              <a:rPr lang="en-US" sz="1800" dirty="0"/>
              <a:t>() &amp; On-Table(O) &amp; On-Block(B,O) &amp; Clear(B) &amp; On-Table(G) &amp; Clear(G)</a:t>
            </a:r>
          </a:p>
        </p:txBody>
      </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cxnSp>
        <p:nvCxnSpPr>
          <p:cNvPr id="60" name="Straight Arrow Connector 59">
            <a:extLst>
              <a:ext uri="{FF2B5EF4-FFF2-40B4-BE49-F238E27FC236}">
                <a16:creationId xmlns:a16="http://schemas.microsoft.com/office/drawing/2014/main" id="{39928E07-B026-442F-85F4-C3D3E488142D}"/>
              </a:ext>
            </a:extLst>
          </p:cNvPr>
          <p:cNvCxnSpPr/>
          <p:nvPr/>
        </p:nvCxnSpPr>
        <p:spPr>
          <a:xfrm flipH="1" flipV="1">
            <a:off x="3247869" y="570387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67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Classical Planning</a:t>
            </a:r>
          </a:p>
          <a:p>
            <a:pPr eaLnBrk="1" hangingPunct="1"/>
            <a:r>
              <a:rPr lang="en-US" sz="4267" dirty="0"/>
              <a:t>or Symbolic Planning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 Pat Virtue</a:t>
            </a:r>
          </a:p>
          <a:p>
            <a:pPr algn="ctr">
              <a:spcBef>
                <a:spcPct val="50000"/>
              </a:spcBef>
            </a:pPr>
            <a:r>
              <a:rPr lang="en-US" sz="1867" dirty="0"/>
              <a:t>Slide credits: CMU AI</a:t>
            </a:r>
          </a:p>
        </p:txBody>
      </p:sp>
      <p:grpSp>
        <p:nvGrpSpPr>
          <p:cNvPr id="7" name="Group 6">
            <a:extLst>
              <a:ext uri="{FF2B5EF4-FFF2-40B4-BE49-F238E27FC236}">
                <a16:creationId xmlns:a16="http://schemas.microsoft.com/office/drawing/2014/main" id="{7CDBE588-2D97-C14A-8763-ED725E703709}"/>
              </a:ext>
            </a:extLst>
          </p:cNvPr>
          <p:cNvGrpSpPr/>
          <p:nvPr/>
        </p:nvGrpSpPr>
        <p:grpSpPr>
          <a:xfrm>
            <a:off x="5161695" y="2957418"/>
            <a:ext cx="1794665" cy="1323197"/>
            <a:chOff x="4032557" y="3312320"/>
            <a:chExt cx="1266670" cy="953582"/>
          </a:xfrm>
        </p:grpSpPr>
        <p:cxnSp>
          <p:nvCxnSpPr>
            <p:cNvPr id="8" name="Straight Connector 7">
              <a:extLst>
                <a:ext uri="{FF2B5EF4-FFF2-40B4-BE49-F238E27FC236}">
                  <a16:creationId xmlns:a16="http://schemas.microsoft.com/office/drawing/2014/main" id="{0CB17C6D-638B-BE4B-BF6F-AD4902B976E3}"/>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B9D73A0A-0677-EB4E-85B5-5F143BFF864D}"/>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DE8D33-5E99-8349-A64C-E3D3AAA31B65}"/>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84AE22-9F4D-0948-B7AB-AD33CEC1EDD0}"/>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EB62EB2-A03D-3A45-83B4-7C3DD483301F}"/>
                </a:ext>
              </a:extLst>
            </p:cNvPr>
            <p:cNvGrpSpPr/>
            <p:nvPr/>
          </p:nvGrpSpPr>
          <p:grpSpPr>
            <a:xfrm>
              <a:off x="4106448" y="3455101"/>
              <a:ext cx="468619" cy="394217"/>
              <a:chOff x="4399967" y="1188457"/>
              <a:chExt cx="468619" cy="394217"/>
            </a:xfrm>
          </p:grpSpPr>
          <p:sp>
            <p:nvSpPr>
              <p:cNvPr id="13" name="Rectangle 12">
                <a:extLst>
                  <a:ext uri="{FF2B5EF4-FFF2-40B4-BE49-F238E27FC236}">
                    <a16:creationId xmlns:a16="http://schemas.microsoft.com/office/drawing/2014/main" id="{DB1FAB59-995A-F147-9AEB-0D06D69C5F6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4BED01-B4BF-B941-AFF0-C1156F0C1AF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040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r>
              <a:rPr lang="en-US" sz="1800" dirty="0" err="1"/>
              <a:t>HandEmpty</a:t>
            </a:r>
            <a:r>
              <a:rPr lang="en-US" sz="1800" dirty="0"/>
              <a:t>() &amp; On-Table(O) &amp; On-Block(B,O) &amp; Clear(B) &amp; On-Table(G) &amp; Clear(G)</a:t>
            </a:r>
          </a:p>
        </p:txBody>
      </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70" name="Straight Arrow Connector 69"/>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5953876" y="3867330"/>
            <a:ext cx="4572000" cy="1200329"/>
          </a:xfrm>
          <a:prstGeom prst="rect">
            <a:avLst/>
          </a:prstGeom>
        </p:spPr>
        <p:txBody>
          <a:bodyPr>
            <a:spAutoFit/>
          </a:bodyPr>
          <a:lstStyle/>
          <a:p>
            <a:r>
              <a:rPr lang="en-US" dirty="0" err="1">
                <a:cs typeface="Avenir Light"/>
              </a:rPr>
              <a:t>Pickup_Table</a:t>
            </a:r>
            <a:r>
              <a:rPr lang="en-US" dirty="0">
                <a:cs typeface="Avenir Light"/>
              </a:rPr>
              <a:t>(b):</a:t>
            </a:r>
          </a:p>
          <a:p>
            <a:pPr marL="460375" indent="-460375"/>
            <a:r>
              <a:rPr lang="en-US" dirty="0">
                <a:solidFill>
                  <a:srgbClr val="FF0000"/>
                </a:solidFill>
                <a:cs typeface="Avenir Light"/>
              </a:rPr>
              <a:t>Pre: </a:t>
            </a:r>
            <a:r>
              <a:rPr lang="en-US" dirty="0" err="1">
                <a:solidFill>
                  <a:srgbClr val="FF0000"/>
                </a:solidFill>
                <a:cs typeface="Avenir Light"/>
              </a:rPr>
              <a:t>HandEmpty</a:t>
            </a:r>
            <a:r>
              <a:rPr lang="en-US" dirty="0">
                <a:solidFill>
                  <a:srgbClr val="FF0000"/>
                </a:solidFill>
                <a:cs typeface="Avenir Light"/>
              </a:rPr>
              <a:t>, Clear(b), On-Table(b)</a:t>
            </a:r>
          </a:p>
          <a:p>
            <a:r>
              <a:rPr lang="en-US" dirty="0">
                <a:cs typeface="Avenir Light"/>
              </a:rPr>
              <a:t>Add: In-Hand(b)</a:t>
            </a:r>
          </a:p>
          <a:p>
            <a:r>
              <a:rPr lang="en-US" dirty="0">
                <a:cs typeface="Avenir Light"/>
              </a:rPr>
              <a:t>Delete: </a:t>
            </a:r>
            <a:r>
              <a:rPr lang="en-US" dirty="0" err="1">
                <a:cs typeface="Avenir Light"/>
              </a:rPr>
              <a:t>HandEmpty</a:t>
            </a:r>
            <a:r>
              <a:rPr lang="en-US" dirty="0">
                <a:cs typeface="Avenir Light"/>
              </a:rPr>
              <a:t>(), On-Table(b)</a:t>
            </a:r>
          </a:p>
        </p:txBody>
      </p:sp>
      <p:sp>
        <p:nvSpPr>
          <p:cNvPr id="61" name="Rectangle 60"/>
          <p:cNvSpPr/>
          <p:nvPr/>
        </p:nvSpPr>
        <p:spPr>
          <a:xfrm>
            <a:off x="1970194" y="3887814"/>
            <a:ext cx="4572000" cy="1200329"/>
          </a:xfrm>
          <a:prstGeom prst="rect">
            <a:avLst/>
          </a:prstGeom>
        </p:spPr>
        <p:txBody>
          <a:bodyPr>
            <a:spAutoFit/>
          </a:bodyPr>
          <a:lstStyle/>
          <a:p>
            <a:r>
              <a:rPr lang="en-US" dirty="0" err="1">
                <a:cs typeface="Avenir Light"/>
              </a:rPr>
              <a:t>Pickup_Block</a:t>
            </a:r>
            <a:r>
              <a:rPr lang="en-US" dirty="0">
                <a:cs typeface="Avenir Light"/>
              </a:rPr>
              <a:t>(</a:t>
            </a:r>
            <a:r>
              <a:rPr lang="en-US" dirty="0" err="1">
                <a:cs typeface="Avenir Light"/>
              </a:rPr>
              <a:t>b,c</a:t>
            </a:r>
            <a:r>
              <a:rPr lang="en-US" dirty="0">
                <a:cs typeface="Avenir Light"/>
              </a:rPr>
              <a:t>):</a:t>
            </a:r>
          </a:p>
          <a:p>
            <a:r>
              <a:rPr lang="en-US" dirty="0">
                <a:solidFill>
                  <a:srgbClr val="FF0000"/>
                </a:solidFill>
                <a:cs typeface="Avenir Light"/>
              </a:rPr>
              <a:t>Pre: </a:t>
            </a:r>
            <a:r>
              <a:rPr lang="en-US" dirty="0" err="1">
                <a:solidFill>
                  <a:srgbClr val="FF0000"/>
                </a:solidFill>
                <a:cs typeface="Avenir Light"/>
              </a:rPr>
              <a:t>HandEmpty</a:t>
            </a:r>
            <a:r>
              <a:rPr lang="en-US" dirty="0">
                <a:solidFill>
                  <a:srgbClr val="FF0000"/>
                </a:solidFill>
                <a:cs typeface="Avenir Light"/>
              </a:rPr>
              <a:t>(), On-Block(</a:t>
            </a:r>
            <a:r>
              <a:rPr lang="en-US" dirty="0" err="1">
                <a:solidFill>
                  <a:srgbClr val="FF0000"/>
                </a:solidFill>
                <a:cs typeface="Avenir Light"/>
              </a:rPr>
              <a:t>b,c</a:t>
            </a:r>
            <a:r>
              <a:rPr lang="en-US" dirty="0">
                <a:solidFill>
                  <a:srgbClr val="FF0000"/>
                </a:solidFill>
                <a:cs typeface="Avenir Light"/>
              </a:rPr>
              <a:t>), b!=c</a:t>
            </a:r>
          </a:p>
          <a:p>
            <a:r>
              <a:rPr lang="en-US" dirty="0">
                <a:cs typeface="Avenir Light"/>
              </a:rPr>
              <a:t>Add: In-Hand(b), Clear(c)</a:t>
            </a:r>
          </a:p>
          <a:p>
            <a:r>
              <a:rPr lang="en-US" dirty="0">
                <a:cs typeface="Avenir Light"/>
              </a:rPr>
              <a:t>Delete: </a:t>
            </a:r>
            <a:r>
              <a:rPr lang="en-US" dirty="0" err="1">
                <a:cs typeface="Avenir Light"/>
              </a:rPr>
              <a:t>HandEmpty</a:t>
            </a:r>
            <a:r>
              <a:rPr lang="en-US" dirty="0">
                <a:cs typeface="Avenir Light"/>
              </a:rPr>
              <a:t>(), On(</a:t>
            </a:r>
            <a:r>
              <a:rPr lang="en-US" dirty="0" err="1">
                <a:cs typeface="Avenir Light"/>
              </a:rPr>
              <a:t>b,c</a:t>
            </a:r>
            <a:r>
              <a:rPr lang="en-US" dirty="0">
                <a:cs typeface="Avenir Light"/>
              </a:rPr>
              <a:t>)         </a:t>
            </a:r>
          </a:p>
        </p:txBody>
      </p:sp>
      <p:cxnSp>
        <p:nvCxnSpPr>
          <p:cNvPr id="5" name="Straight Arrow Connector 4"/>
          <p:cNvCxnSpPr/>
          <p:nvPr/>
        </p:nvCxnSpPr>
        <p:spPr>
          <a:xfrm flipH="1" flipV="1">
            <a:off x="2578966" y="1993900"/>
            <a:ext cx="837334" cy="22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4689683" y="1993900"/>
            <a:ext cx="412890" cy="22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2664066" y="1992278"/>
            <a:ext cx="4612223" cy="2201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cxnSpLocks/>
          </p:cNvCxnSpPr>
          <p:nvPr/>
        </p:nvCxnSpPr>
        <p:spPr>
          <a:xfrm flipV="1">
            <a:off x="8223266" y="1958512"/>
            <a:ext cx="94261" cy="2235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cxnSpLocks/>
          </p:cNvCxnSpPr>
          <p:nvPr/>
        </p:nvCxnSpPr>
        <p:spPr>
          <a:xfrm flipH="1" flipV="1">
            <a:off x="7361389" y="1958512"/>
            <a:ext cx="1555961" cy="2235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itle 4">
            <a:extLst>
              <a:ext uri="{FF2B5EF4-FFF2-40B4-BE49-F238E27FC236}">
                <a16:creationId xmlns:a16="http://schemas.microsoft.com/office/drawing/2014/main" id="{3C68DF97-4492-A84B-844B-AC324BA1574A}"/>
              </a:ext>
            </a:extLst>
          </p:cNvPr>
          <p:cNvSpPr>
            <a:spLocks noGrp="1"/>
          </p:cNvSpPr>
          <p:nvPr>
            <p:ph type="title"/>
          </p:nvPr>
        </p:nvSpPr>
        <p:spPr>
          <a:xfrm>
            <a:off x="552099" y="367131"/>
            <a:ext cx="10515600" cy="627812"/>
          </a:xfrm>
        </p:spPr>
        <p:txBody>
          <a:bodyPr/>
          <a:lstStyle/>
          <a:p>
            <a:r>
              <a:rPr lang="en-US" dirty="0"/>
              <a:t>Example Matching Operators</a:t>
            </a:r>
          </a:p>
        </p:txBody>
      </p:sp>
    </p:spTree>
    <p:extLst>
      <p:ext uri="{BB962C8B-B14F-4D97-AF65-F5344CB8AC3E}">
        <p14:creationId xmlns:p14="http://schemas.microsoft.com/office/powerpoint/2010/main" val="6170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3AB-C09E-3B42-9629-7E572931D13C}"/>
              </a:ext>
            </a:extLst>
          </p:cNvPr>
          <p:cNvSpPr>
            <a:spLocks noGrp="1"/>
          </p:cNvSpPr>
          <p:nvPr>
            <p:ph type="title"/>
          </p:nvPr>
        </p:nvSpPr>
        <p:spPr>
          <a:xfrm>
            <a:off x="552098" y="367131"/>
            <a:ext cx="11398579" cy="627812"/>
          </a:xfrm>
        </p:spPr>
        <p:txBody>
          <a:bodyPr/>
          <a:lstStyle/>
          <a:p>
            <a:r>
              <a:rPr lang="en-US" dirty="0"/>
              <a:t>State Space Graph (also called Reachability Graph)</a:t>
            </a:r>
          </a:p>
        </p:txBody>
      </p:sp>
      <p:sp>
        <p:nvSpPr>
          <p:cNvPr id="4" name="Rectangle 3">
            <a:extLst>
              <a:ext uri="{FF2B5EF4-FFF2-40B4-BE49-F238E27FC236}">
                <a16:creationId xmlns:a16="http://schemas.microsoft.com/office/drawing/2014/main" id="{7D8AC86E-5202-7B40-8A41-338A922F8D5F}"/>
              </a:ext>
            </a:extLst>
          </p:cNvPr>
          <p:cNvSpPr/>
          <p:nvPr/>
        </p:nvSpPr>
        <p:spPr>
          <a:xfrm>
            <a:off x="2785727"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AD65595-AAD1-1D47-98EE-B252A82F9672}"/>
              </a:ext>
            </a:extLst>
          </p:cNvPr>
          <p:cNvCxnSpPr>
            <a:cxnSpLocks noChangeAspect="1"/>
          </p:cNvCxnSpPr>
          <p:nvPr/>
        </p:nvCxnSpPr>
        <p:spPr>
          <a:xfrm flipV="1">
            <a:off x="5353155"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7C8FE6C-6C82-1940-9AB5-7ABEE943BDC6}"/>
              </a:ext>
            </a:extLst>
          </p:cNvPr>
          <p:cNvSpPr>
            <a:spLocks noChangeAspect="1"/>
          </p:cNvSpPr>
          <p:nvPr/>
        </p:nvSpPr>
        <p:spPr>
          <a:xfrm>
            <a:off x="5504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978FE-9DC6-5E41-88C7-DE4793E0E699}"/>
              </a:ext>
            </a:extLst>
          </p:cNvPr>
          <p:cNvSpPr>
            <a:spLocks noChangeAspect="1"/>
          </p:cNvSpPr>
          <p:nvPr/>
        </p:nvSpPr>
        <p:spPr>
          <a:xfrm>
            <a:off x="5998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1241C-DB37-8347-B848-8B4C7D499191}"/>
              </a:ext>
            </a:extLst>
          </p:cNvPr>
          <p:cNvSpPr>
            <a:spLocks noChangeAspect="1"/>
          </p:cNvSpPr>
          <p:nvPr/>
        </p:nvSpPr>
        <p:spPr>
          <a:xfrm>
            <a:off x="6492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A5224A-910C-DE4E-962A-66E1DFAA0B01}"/>
              </a:ext>
            </a:extLst>
          </p:cNvPr>
          <p:cNvCxnSpPr>
            <a:cxnSpLocks noChangeAspect="1"/>
          </p:cNvCxnSpPr>
          <p:nvPr/>
        </p:nvCxnSpPr>
        <p:spPr>
          <a:xfrm flipV="1">
            <a:off x="2697784" y="291834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3C3665B-46B2-FE4C-A39E-C97FC9147358}"/>
              </a:ext>
            </a:extLst>
          </p:cNvPr>
          <p:cNvSpPr>
            <a:spLocks noChangeAspect="1"/>
          </p:cNvSpPr>
          <p:nvPr/>
        </p:nvSpPr>
        <p:spPr>
          <a:xfrm>
            <a:off x="2849432" y="244440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568799-4713-CA42-A931-9C82DD9E3809}"/>
              </a:ext>
            </a:extLst>
          </p:cNvPr>
          <p:cNvSpPr>
            <a:spLocks noChangeAspect="1"/>
          </p:cNvSpPr>
          <p:nvPr/>
        </p:nvSpPr>
        <p:spPr>
          <a:xfrm>
            <a:off x="3343044" y="259606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715D-37D7-4442-9B26-7A7D37D42DFC}"/>
              </a:ext>
            </a:extLst>
          </p:cNvPr>
          <p:cNvSpPr>
            <a:spLocks noChangeAspect="1"/>
          </p:cNvSpPr>
          <p:nvPr/>
        </p:nvSpPr>
        <p:spPr>
          <a:xfrm>
            <a:off x="3837406" y="259680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D57CFB-0F0E-9D43-A808-63D1FB2241D6}"/>
              </a:ext>
            </a:extLst>
          </p:cNvPr>
          <p:cNvCxnSpPr>
            <a:cxnSpLocks noChangeAspect="1"/>
          </p:cNvCxnSpPr>
          <p:nvPr/>
        </p:nvCxnSpPr>
        <p:spPr>
          <a:xfrm flipV="1">
            <a:off x="5341347"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2F029DE-A50D-0C44-812E-9C0B6965F1D1}"/>
              </a:ext>
            </a:extLst>
          </p:cNvPr>
          <p:cNvSpPr>
            <a:spLocks noChangeAspect="1"/>
          </p:cNvSpPr>
          <p:nvPr/>
        </p:nvSpPr>
        <p:spPr>
          <a:xfrm>
            <a:off x="5492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2B4E-C872-B441-9BF8-EFA2C5ED2C6D}"/>
              </a:ext>
            </a:extLst>
          </p:cNvPr>
          <p:cNvSpPr>
            <a:spLocks noChangeAspect="1"/>
          </p:cNvSpPr>
          <p:nvPr/>
        </p:nvSpPr>
        <p:spPr>
          <a:xfrm>
            <a:off x="6480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881072-88A4-C541-95CA-5E2B152649B4}"/>
              </a:ext>
            </a:extLst>
          </p:cNvPr>
          <p:cNvCxnSpPr>
            <a:cxnSpLocks noChangeAspect="1"/>
          </p:cNvCxnSpPr>
          <p:nvPr/>
        </p:nvCxnSpPr>
        <p:spPr>
          <a:xfrm flipV="1">
            <a:off x="7882229"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BD7D10C-29D1-ED40-AFAF-05C46061FB43}"/>
              </a:ext>
            </a:extLst>
          </p:cNvPr>
          <p:cNvSpPr>
            <a:spLocks noChangeAspect="1"/>
          </p:cNvSpPr>
          <p:nvPr/>
        </p:nvSpPr>
        <p:spPr>
          <a:xfrm>
            <a:off x="8033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C54854-D653-6544-8B84-B4B82AAEB133}"/>
              </a:ext>
            </a:extLst>
          </p:cNvPr>
          <p:cNvSpPr>
            <a:spLocks noChangeAspect="1"/>
          </p:cNvSpPr>
          <p:nvPr/>
        </p:nvSpPr>
        <p:spPr>
          <a:xfrm>
            <a:off x="8527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D950B-1897-084E-BB00-D047F6D4CA51}"/>
              </a:ext>
            </a:extLst>
          </p:cNvPr>
          <p:cNvCxnSpPr>
            <a:cxnSpLocks noChangeAspect="1"/>
          </p:cNvCxnSpPr>
          <p:nvPr/>
        </p:nvCxnSpPr>
        <p:spPr>
          <a:xfrm flipV="1">
            <a:off x="1734410"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2865096-410D-B348-A658-17763963CE80}"/>
              </a:ext>
            </a:extLst>
          </p:cNvPr>
          <p:cNvSpPr>
            <a:spLocks noChangeAspect="1"/>
          </p:cNvSpPr>
          <p:nvPr/>
        </p:nvSpPr>
        <p:spPr>
          <a:xfrm>
            <a:off x="1886059"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9C870-F1C1-AB4D-AA02-2B304F39BDE7}"/>
              </a:ext>
            </a:extLst>
          </p:cNvPr>
          <p:cNvSpPr>
            <a:spLocks noChangeAspect="1"/>
          </p:cNvSpPr>
          <p:nvPr/>
        </p:nvSpPr>
        <p:spPr>
          <a:xfrm>
            <a:off x="188605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45C117-C151-3F4F-8183-80D0456315B3}"/>
              </a:ext>
            </a:extLst>
          </p:cNvPr>
          <p:cNvSpPr>
            <a:spLocks noChangeAspect="1"/>
          </p:cNvSpPr>
          <p:nvPr/>
        </p:nvSpPr>
        <p:spPr>
          <a:xfrm>
            <a:off x="2399766"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E64D6E5-DD5A-F349-9D68-6D7D31A93DF1}"/>
              </a:ext>
            </a:extLst>
          </p:cNvPr>
          <p:cNvCxnSpPr>
            <a:cxnSpLocks noChangeAspect="1"/>
          </p:cNvCxnSpPr>
          <p:nvPr/>
        </p:nvCxnSpPr>
        <p:spPr>
          <a:xfrm flipV="1">
            <a:off x="1737052"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1A9FDAA-16AF-D141-BBD0-67707E3E6553}"/>
              </a:ext>
            </a:extLst>
          </p:cNvPr>
          <p:cNvCxnSpPr>
            <a:cxnSpLocks noChangeAspect="1"/>
          </p:cNvCxnSpPr>
          <p:nvPr/>
        </p:nvCxnSpPr>
        <p:spPr>
          <a:xfrm flipV="1">
            <a:off x="1737052"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2467E6-E29B-164E-BD94-1198B1DDA773}"/>
              </a:ext>
            </a:extLst>
          </p:cNvPr>
          <p:cNvCxnSpPr>
            <a:cxnSpLocks noChangeAspect="1"/>
          </p:cNvCxnSpPr>
          <p:nvPr/>
        </p:nvCxnSpPr>
        <p:spPr>
          <a:xfrm flipV="1">
            <a:off x="3206955"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3075D88-26C8-4641-902B-BBBF20DB76A5}"/>
              </a:ext>
            </a:extLst>
          </p:cNvPr>
          <p:cNvSpPr>
            <a:spLocks noChangeAspect="1"/>
          </p:cNvSpPr>
          <p:nvPr/>
        </p:nvSpPr>
        <p:spPr>
          <a:xfrm>
            <a:off x="3856362"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6E241-6A52-DA4E-9946-A10CA573D90F}"/>
              </a:ext>
            </a:extLst>
          </p:cNvPr>
          <p:cNvSpPr>
            <a:spLocks noChangeAspect="1"/>
          </p:cNvSpPr>
          <p:nvPr/>
        </p:nvSpPr>
        <p:spPr>
          <a:xfrm>
            <a:off x="3361246"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72AAB1-3B69-6845-AAF5-F3567680BE2F}"/>
              </a:ext>
            </a:extLst>
          </p:cNvPr>
          <p:cNvSpPr>
            <a:spLocks noChangeAspect="1"/>
          </p:cNvSpPr>
          <p:nvPr/>
        </p:nvSpPr>
        <p:spPr>
          <a:xfrm>
            <a:off x="3856362"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6E9145E-351D-FA4A-95EC-483DE1740239}"/>
              </a:ext>
            </a:extLst>
          </p:cNvPr>
          <p:cNvCxnSpPr>
            <a:cxnSpLocks noChangeAspect="1"/>
          </p:cNvCxnSpPr>
          <p:nvPr/>
        </p:nvCxnSpPr>
        <p:spPr>
          <a:xfrm flipV="1">
            <a:off x="3209597"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C265F0-3760-3A4D-8F21-084C16955CB1}"/>
              </a:ext>
            </a:extLst>
          </p:cNvPr>
          <p:cNvCxnSpPr>
            <a:cxnSpLocks noChangeAspect="1"/>
          </p:cNvCxnSpPr>
          <p:nvPr/>
        </p:nvCxnSpPr>
        <p:spPr>
          <a:xfrm flipV="1">
            <a:off x="3209597"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7A21AF-8E30-4D42-B2C3-BD7666784400}"/>
              </a:ext>
            </a:extLst>
          </p:cNvPr>
          <p:cNvCxnSpPr>
            <a:cxnSpLocks noChangeAspect="1"/>
          </p:cNvCxnSpPr>
          <p:nvPr/>
        </p:nvCxnSpPr>
        <p:spPr>
          <a:xfrm flipV="1">
            <a:off x="4690439"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C8A9A95-607B-2843-AF03-CA899EEE4F13}"/>
              </a:ext>
            </a:extLst>
          </p:cNvPr>
          <p:cNvSpPr>
            <a:spLocks noChangeAspect="1"/>
          </p:cNvSpPr>
          <p:nvPr/>
        </p:nvSpPr>
        <p:spPr>
          <a:xfrm>
            <a:off x="4842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0D0EBE-95E9-A046-A038-488F77D20BB5}"/>
              </a:ext>
            </a:extLst>
          </p:cNvPr>
          <p:cNvSpPr>
            <a:spLocks noChangeAspect="1"/>
          </p:cNvSpPr>
          <p:nvPr/>
        </p:nvSpPr>
        <p:spPr>
          <a:xfrm>
            <a:off x="4842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785C58-2A0E-8F4E-BFDE-9288641910FA}"/>
              </a:ext>
            </a:extLst>
          </p:cNvPr>
          <p:cNvSpPr>
            <a:spLocks noChangeAspect="1"/>
          </p:cNvSpPr>
          <p:nvPr/>
        </p:nvSpPr>
        <p:spPr>
          <a:xfrm>
            <a:off x="5335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1D5F95-ABE0-8C49-A81D-F953F38C5BFA}"/>
              </a:ext>
            </a:extLst>
          </p:cNvPr>
          <p:cNvCxnSpPr>
            <a:cxnSpLocks noChangeAspect="1"/>
          </p:cNvCxnSpPr>
          <p:nvPr/>
        </p:nvCxnSpPr>
        <p:spPr>
          <a:xfrm flipV="1">
            <a:off x="4693081"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A3B96A8-30D2-B246-AEBF-C22FEDE33277}"/>
              </a:ext>
            </a:extLst>
          </p:cNvPr>
          <p:cNvCxnSpPr>
            <a:cxnSpLocks noChangeAspect="1"/>
          </p:cNvCxnSpPr>
          <p:nvPr/>
        </p:nvCxnSpPr>
        <p:spPr>
          <a:xfrm flipV="1">
            <a:off x="4693081"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E3D8B8-95DE-3549-8277-5BE8EFBAEDDC}"/>
              </a:ext>
            </a:extLst>
          </p:cNvPr>
          <p:cNvCxnSpPr>
            <a:cxnSpLocks noChangeAspect="1"/>
          </p:cNvCxnSpPr>
          <p:nvPr/>
        </p:nvCxnSpPr>
        <p:spPr>
          <a:xfrm flipV="1">
            <a:off x="6240187"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A059072-E629-5C44-B713-4360556589E1}"/>
              </a:ext>
            </a:extLst>
          </p:cNvPr>
          <p:cNvSpPr>
            <a:spLocks noChangeAspect="1"/>
          </p:cNvSpPr>
          <p:nvPr/>
        </p:nvSpPr>
        <p:spPr>
          <a:xfrm>
            <a:off x="6391836"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2AAC2C-06F4-AB47-85F8-E52FB7C73FDF}"/>
              </a:ext>
            </a:extLst>
          </p:cNvPr>
          <p:cNvSpPr>
            <a:spLocks noChangeAspect="1"/>
          </p:cNvSpPr>
          <p:nvPr/>
        </p:nvSpPr>
        <p:spPr>
          <a:xfrm>
            <a:off x="688544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44F0244-E62D-9847-85AE-502EC4FB45CA}"/>
              </a:ext>
            </a:extLst>
          </p:cNvPr>
          <p:cNvSpPr>
            <a:spLocks noChangeAspect="1"/>
          </p:cNvSpPr>
          <p:nvPr/>
        </p:nvSpPr>
        <p:spPr>
          <a:xfrm>
            <a:off x="6885448"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08D8504-A711-234C-BBE6-978D129637CD}"/>
              </a:ext>
            </a:extLst>
          </p:cNvPr>
          <p:cNvCxnSpPr>
            <a:cxnSpLocks noChangeAspect="1"/>
          </p:cNvCxnSpPr>
          <p:nvPr/>
        </p:nvCxnSpPr>
        <p:spPr>
          <a:xfrm flipV="1">
            <a:off x="6242829"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43A7977-AF0B-E943-9764-300EE5E3A39A}"/>
              </a:ext>
            </a:extLst>
          </p:cNvPr>
          <p:cNvCxnSpPr>
            <a:cxnSpLocks noChangeAspect="1"/>
          </p:cNvCxnSpPr>
          <p:nvPr/>
        </p:nvCxnSpPr>
        <p:spPr>
          <a:xfrm flipV="1">
            <a:off x="6242829"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80C5DB-E226-D54F-ADD8-261B7039D167}"/>
              </a:ext>
            </a:extLst>
          </p:cNvPr>
          <p:cNvCxnSpPr>
            <a:cxnSpLocks noChangeAspect="1"/>
          </p:cNvCxnSpPr>
          <p:nvPr/>
        </p:nvCxnSpPr>
        <p:spPr>
          <a:xfrm flipV="1">
            <a:off x="7731688"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23F9F22-48E6-E646-BBD5-7444ADD2B90D}"/>
              </a:ext>
            </a:extLst>
          </p:cNvPr>
          <p:cNvSpPr>
            <a:spLocks noChangeAspect="1"/>
          </p:cNvSpPr>
          <p:nvPr/>
        </p:nvSpPr>
        <p:spPr>
          <a:xfrm>
            <a:off x="7883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DC9CF5-4DFB-434E-8CEA-E851811EC162}"/>
              </a:ext>
            </a:extLst>
          </p:cNvPr>
          <p:cNvSpPr>
            <a:spLocks noChangeAspect="1"/>
          </p:cNvSpPr>
          <p:nvPr/>
        </p:nvSpPr>
        <p:spPr>
          <a:xfrm>
            <a:off x="8376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C30777-5A32-B74A-9DB5-9515BF39D3EA}"/>
              </a:ext>
            </a:extLst>
          </p:cNvPr>
          <p:cNvSpPr>
            <a:spLocks noChangeAspect="1"/>
          </p:cNvSpPr>
          <p:nvPr/>
        </p:nvSpPr>
        <p:spPr>
          <a:xfrm>
            <a:off x="7883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7690969-4180-2347-9D5C-81336FB18313}"/>
              </a:ext>
            </a:extLst>
          </p:cNvPr>
          <p:cNvCxnSpPr>
            <a:cxnSpLocks noChangeAspect="1"/>
          </p:cNvCxnSpPr>
          <p:nvPr/>
        </p:nvCxnSpPr>
        <p:spPr>
          <a:xfrm flipV="1">
            <a:off x="7734330"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398D9B4-4088-F342-99B3-01F1D829FA43}"/>
              </a:ext>
            </a:extLst>
          </p:cNvPr>
          <p:cNvSpPr>
            <a:spLocks noChangeAspect="1"/>
          </p:cNvSpPr>
          <p:nvPr/>
        </p:nvSpPr>
        <p:spPr>
          <a:xfrm>
            <a:off x="7885979" y="502414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F8C063-86C0-3D44-B132-50E4662CEB9C}"/>
              </a:ext>
            </a:extLst>
          </p:cNvPr>
          <p:cNvSpPr>
            <a:spLocks noChangeAspect="1"/>
          </p:cNvSpPr>
          <p:nvPr/>
        </p:nvSpPr>
        <p:spPr>
          <a:xfrm>
            <a:off x="7885979" y="471471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C35646-3211-3D4A-96B5-4B5D8C73DD9B}"/>
              </a:ext>
            </a:extLst>
          </p:cNvPr>
          <p:cNvCxnSpPr>
            <a:cxnSpLocks noChangeAspect="1"/>
          </p:cNvCxnSpPr>
          <p:nvPr/>
        </p:nvCxnSpPr>
        <p:spPr>
          <a:xfrm flipV="1">
            <a:off x="7734330"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178BC9F7-B329-0643-869C-5AEC888C5447}"/>
              </a:ext>
            </a:extLst>
          </p:cNvPr>
          <p:cNvSpPr>
            <a:spLocks noChangeAspect="1"/>
          </p:cNvSpPr>
          <p:nvPr/>
        </p:nvSpPr>
        <p:spPr>
          <a:xfrm>
            <a:off x="7885979"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BBCD09F-C55F-2E42-8797-5833E7DDC8C4}"/>
              </a:ext>
            </a:extLst>
          </p:cNvPr>
          <p:cNvSpPr>
            <a:spLocks noChangeAspect="1"/>
          </p:cNvSpPr>
          <p:nvPr/>
        </p:nvSpPr>
        <p:spPr>
          <a:xfrm>
            <a:off x="7885979"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4AD323-E6A7-FC4F-BF66-BF24A4E34933}"/>
              </a:ext>
            </a:extLst>
          </p:cNvPr>
          <p:cNvSpPr>
            <a:spLocks noChangeAspect="1"/>
          </p:cNvSpPr>
          <p:nvPr/>
        </p:nvSpPr>
        <p:spPr>
          <a:xfrm>
            <a:off x="7885979" y="615887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28D8CAC-3AA2-324F-8649-CE4EDAFEFB32}"/>
              </a:ext>
            </a:extLst>
          </p:cNvPr>
          <p:cNvCxnSpPr>
            <a:cxnSpLocks noChangeAspect="1"/>
          </p:cNvCxnSpPr>
          <p:nvPr/>
        </p:nvCxnSpPr>
        <p:spPr>
          <a:xfrm flipV="1">
            <a:off x="9158304"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02D4258-5E24-4545-84F5-93C4D8DCA408}"/>
              </a:ext>
            </a:extLst>
          </p:cNvPr>
          <p:cNvSpPr>
            <a:spLocks noChangeAspect="1"/>
          </p:cNvSpPr>
          <p:nvPr/>
        </p:nvSpPr>
        <p:spPr>
          <a:xfrm>
            <a:off x="9309953"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08105F-E660-454A-BA39-9BD7092EBADF}"/>
              </a:ext>
            </a:extLst>
          </p:cNvPr>
          <p:cNvSpPr>
            <a:spLocks noChangeAspect="1"/>
          </p:cNvSpPr>
          <p:nvPr/>
        </p:nvSpPr>
        <p:spPr>
          <a:xfrm>
            <a:off x="9803565"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46922A-B00D-D24F-9099-7BDC9F089878}"/>
              </a:ext>
            </a:extLst>
          </p:cNvPr>
          <p:cNvSpPr>
            <a:spLocks noChangeAspect="1"/>
          </p:cNvSpPr>
          <p:nvPr/>
        </p:nvSpPr>
        <p:spPr>
          <a:xfrm>
            <a:off x="9803565"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D9091B7-18B1-254B-B78E-F47896037E8F}"/>
              </a:ext>
            </a:extLst>
          </p:cNvPr>
          <p:cNvCxnSpPr>
            <a:cxnSpLocks noChangeAspect="1"/>
          </p:cNvCxnSpPr>
          <p:nvPr/>
        </p:nvCxnSpPr>
        <p:spPr>
          <a:xfrm flipV="1">
            <a:off x="9160946"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7947AA7-A45D-DC4D-A9DE-C78F5EAE24A3}"/>
              </a:ext>
            </a:extLst>
          </p:cNvPr>
          <p:cNvSpPr>
            <a:spLocks noChangeAspect="1"/>
          </p:cNvSpPr>
          <p:nvPr/>
        </p:nvSpPr>
        <p:spPr>
          <a:xfrm>
            <a:off x="9806207" y="502414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7083AE-F601-5D49-9C2F-087DE62E354F}"/>
              </a:ext>
            </a:extLst>
          </p:cNvPr>
          <p:cNvSpPr>
            <a:spLocks noChangeAspect="1"/>
          </p:cNvSpPr>
          <p:nvPr/>
        </p:nvSpPr>
        <p:spPr>
          <a:xfrm>
            <a:off x="9806207"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B2123C1-69B5-7D46-ACC4-678EAA265A68}"/>
              </a:ext>
            </a:extLst>
          </p:cNvPr>
          <p:cNvCxnSpPr>
            <a:cxnSpLocks noChangeAspect="1"/>
          </p:cNvCxnSpPr>
          <p:nvPr/>
        </p:nvCxnSpPr>
        <p:spPr>
          <a:xfrm flipV="1">
            <a:off x="9160946"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000D615-A804-C74F-87A8-0A0FEB1B5481}"/>
              </a:ext>
            </a:extLst>
          </p:cNvPr>
          <p:cNvSpPr>
            <a:spLocks noChangeAspect="1"/>
          </p:cNvSpPr>
          <p:nvPr/>
        </p:nvSpPr>
        <p:spPr>
          <a:xfrm>
            <a:off x="9806207"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2CB9D2-EDF0-4E46-AB74-EB39D6DD68C7}"/>
              </a:ext>
            </a:extLst>
          </p:cNvPr>
          <p:cNvSpPr>
            <a:spLocks noChangeAspect="1"/>
          </p:cNvSpPr>
          <p:nvPr/>
        </p:nvSpPr>
        <p:spPr>
          <a:xfrm>
            <a:off x="9806207" y="644672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050CD5-731E-CC40-B78C-254D4AAB3668}"/>
              </a:ext>
            </a:extLst>
          </p:cNvPr>
          <p:cNvSpPr>
            <a:spLocks noChangeAspect="1"/>
          </p:cNvSpPr>
          <p:nvPr/>
        </p:nvSpPr>
        <p:spPr>
          <a:xfrm>
            <a:off x="9806207" y="613960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77F747-C7EB-CD44-822F-38A568E7D969}"/>
              </a:ext>
            </a:extLst>
          </p:cNvPr>
          <p:cNvSpPr>
            <a:spLocks noChangeAspect="1"/>
          </p:cNvSpPr>
          <p:nvPr/>
        </p:nvSpPr>
        <p:spPr>
          <a:xfrm>
            <a:off x="1886059" y="474925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30D0822-8805-7C42-8418-9126F9EB5796}"/>
              </a:ext>
            </a:extLst>
          </p:cNvPr>
          <p:cNvSpPr>
            <a:spLocks noChangeAspect="1"/>
          </p:cNvSpPr>
          <p:nvPr/>
        </p:nvSpPr>
        <p:spPr>
          <a:xfrm>
            <a:off x="1886059" y="50563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DFBDE02-A699-714F-BC1C-71406A3E93B6}"/>
              </a:ext>
            </a:extLst>
          </p:cNvPr>
          <p:cNvSpPr>
            <a:spLocks noChangeAspect="1"/>
          </p:cNvSpPr>
          <p:nvPr/>
        </p:nvSpPr>
        <p:spPr>
          <a:xfrm>
            <a:off x="1886059" y="617183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F08FA1-B3BF-044E-BF1E-E5FE42414E09}"/>
              </a:ext>
            </a:extLst>
          </p:cNvPr>
          <p:cNvSpPr>
            <a:spLocks noChangeAspect="1"/>
          </p:cNvSpPr>
          <p:nvPr/>
        </p:nvSpPr>
        <p:spPr>
          <a:xfrm>
            <a:off x="1886059" y="6478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A998A-3F8F-574F-918B-1586313E0357}"/>
              </a:ext>
            </a:extLst>
          </p:cNvPr>
          <p:cNvSpPr>
            <a:spLocks noChangeAspect="1"/>
          </p:cNvSpPr>
          <p:nvPr/>
        </p:nvSpPr>
        <p:spPr>
          <a:xfrm>
            <a:off x="1889840" y="585175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19A046-D0B3-E94A-B480-FFD0F31735E1}"/>
              </a:ext>
            </a:extLst>
          </p:cNvPr>
          <p:cNvSpPr>
            <a:spLocks noChangeAspect="1"/>
          </p:cNvSpPr>
          <p:nvPr/>
        </p:nvSpPr>
        <p:spPr>
          <a:xfrm>
            <a:off x="3856362"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976FAF-EF86-2A46-88F4-5103302DC054}"/>
              </a:ext>
            </a:extLst>
          </p:cNvPr>
          <p:cNvSpPr>
            <a:spLocks noChangeAspect="1"/>
          </p:cNvSpPr>
          <p:nvPr/>
        </p:nvSpPr>
        <p:spPr>
          <a:xfrm>
            <a:off x="3856362" y="502414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4281BC0-C7DD-8243-856B-A713CB50CEE0}"/>
              </a:ext>
            </a:extLst>
          </p:cNvPr>
          <p:cNvSpPr>
            <a:spLocks noChangeAspect="1"/>
          </p:cNvSpPr>
          <p:nvPr/>
        </p:nvSpPr>
        <p:spPr>
          <a:xfrm>
            <a:off x="3856362" y="613960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284F9D-102F-9E48-9311-42BD56F89007}"/>
              </a:ext>
            </a:extLst>
          </p:cNvPr>
          <p:cNvSpPr>
            <a:spLocks noChangeAspect="1"/>
          </p:cNvSpPr>
          <p:nvPr/>
        </p:nvSpPr>
        <p:spPr>
          <a:xfrm>
            <a:off x="3856362"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9D85F3-FEF4-914A-85E7-A61B3F9668DB}"/>
              </a:ext>
            </a:extLst>
          </p:cNvPr>
          <p:cNvSpPr>
            <a:spLocks noChangeAspect="1"/>
          </p:cNvSpPr>
          <p:nvPr/>
        </p:nvSpPr>
        <p:spPr>
          <a:xfrm>
            <a:off x="3856362"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A38C542-1426-E24F-B7DD-B71231700EEC}"/>
              </a:ext>
            </a:extLst>
          </p:cNvPr>
          <p:cNvSpPr>
            <a:spLocks noChangeAspect="1"/>
          </p:cNvSpPr>
          <p:nvPr/>
        </p:nvSpPr>
        <p:spPr>
          <a:xfrm>
            <a:off x="4842088" y="502182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484109-33B0-B24F-87E2-DEE15A2E2FB2}"/>
              </a:ext>
            </a:extLst>
          </p:cNvPr>
          <p:cNvSpPr>
            <a:spLocks noChangeAspect="1"/>
          </p:cNvSpPr>
          <p:nvPr/>
        </p:nvSpPr>
        <p:spPr>
          <a:xfrm>
            <a:off x="484208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7EF107-5584-E34B-90F3-4EF461E6F1B5}"/>
              </a:ext>
            </a:extLst>
          </p:cNvPr>
          <p:cNvSpPr>
            <a:spLocks noChangeAspect="1"/>
          </p:cNvSpPr>
          <p:nvPr/>
        </p:nvSpPr>
        <p:spPr>
          <a:xfrm>
            <a:off x="688544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0C80C27-F7AC-5943-9503-430191349196}"/>
              </a:ext>
            </a:extLst>
          </p:cNvPr>
          <p:cNvSpPr>
            <a:spLocks noChangeAspect="1"/>
          </p:cNvSpPr>
          <p:nvPr/>
        </p:nvSpPr>
        <p:spPr>
          <a:xfrm>
            <a:off x="6885448" y="502182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91FD5E-6A17-9741-9D40-2394CEDDC1FB}"/>
              </a:ext>
            </a:extLst>
          </p:cNvPr>
          <p:cNvSpPr>
            <a:spLocks noChangeAspect="1"/>
          </p:cNvSpPr>
          <p:nvPr/>
        </p:nvSpPr>
        <p:spPr>
          <a:xfrm>
            <a:off x="4842088"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118B3C-3259-3046-9D7D-28BACA4AA09B}"/>
              </a:ext>
            </a:extLst>
          </p:cNvPr>
          <p:cNvSpPr>
            <a:spLocks noChangeAspect="1"/>
          </p:cNvSpPr>
          <p:nvPr/>
        </p:nvSpPr>
        <p:spPr>
          <a:xfrm>
            <a:off x="484208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D19B740-D98C-5241-A2F3-3AC46B51EECF}"/>
              </a:ext>
            </a:extLst>
          </p:cNvPr>
          <p:cNvSpPr>
            <a:spLocks noChangeAspect="1"/>
          </p:cNvSpPr>
          <p:nvPr/>
        </p:nvSpPr>
        <p:spPr>
          <a:xfrm>
            <a:off x="4842088" y="583248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DB43EBF-BE9C-A542-A302-7C2FA39A59F2}"/>
              </a:ext>
            </a:extLst>
          </p:cNvPr>
          <p:cNvSpPr>
            <a:spLocks noChangeAspect="1"/>
          </p:cNvSpPr>
          <p:nvPr/>
        </p:nvSpPr>
        <p:spPr>
          <a:xfrm>
            <a:off x="6885448"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C9C180C-8CF0-F143-87C1-11A9B3027BAB}"/>
              </a:ext>
            </a:extLst>
          </p:cNvPr>
          <p:cNvSpPr>
            <a:spLocks noChangeAspect="1"/>
          </p:cNvSpPr>
          <p:nvPr/>
        </p:nvSpPr>
        <p:spPr>
          <a:xfrm>
            <a:off x="688544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2583A83-B380-B34E-B805-0437936F056C}"/>
              </a:ext>
            </a:extLst>
          </p:cNvPr>
          <p:cNvSpPr>
            <a:spLocks noChangeAspect="1"/>
          </p:cNvSpPr>
          <p:nvPr/>
        </p:nvSpPr>
        <p:spPr>
          <a:xfrm>
            <a:off x="6885448"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7FF4FF-B0C1-5A45-876F-9A3A0A766CD0}"/>
              </a:ext>
            </a:extLst>
          </p:cNvPr>
          <p:cNvSpPr/>
          <p:nvPr/>
        </p:nvSpPr>
        <p:spPr>
          <a:xfrm>
            <a:off x="5923218"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1027453-F683-0043-B6FB-0004204632A9}"/>
              </a:ext>
            </a:extLst>
          </p:cNvPr>
          <p:cNvSpPr/>
          <p:nvPr/>
        </p:nvSpPr>
        <p:spPr>
          <a:xfrm>
            <a:off x="8962964"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0D5B54-69D3-A147-B630-B97A3303D8BC}"/>
              </a:ext>
            </a:extLst>
          </p:cNvPr>
          <p:cNvSpPr>
            <a:spLocks noChangeAspect="1"/>
          </p:cNvSpPr>
          <p:nvPr/>
        </p:nvSpPr>
        <p:spPr>
          <a:xfrm>
            <a:off x="5986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3D55EC-21C2-0049-96B5-24B899E16E28}"/>
              </a:ext>
            </a:extLst>
          </p:cNvPr>
          <p:cNvSpPr>
            <a:spLocks noChangeAspect="1"/>
          </p:cNvSpPr>
          <p:nvPr/>
        </p:nvSpPr>
        <p:spPr>
          <a:xfrm>
            <a:off x="9021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EEC4943-4070-674E-B278-05DCF56F1F90}"/>
              </a:ext>
            </a:extLst>
          </p:cNvPr>
          <p:cNvSpPr/>
          <p:nvPr/>
        </p:nvSpPr>
        <p:spPr>
          <a:xfrm>
            <a:off x="234242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789E77-AFFC-4C46-A9B5-033046382BF3}"/>
              </a:ext>
            </a:extLst>
          </p:cNvPr>
          <p:cNvSpPr/>
          <p:nvPr/>
        </p:nvSpPr>
        <p:spPr>
          <a:xfrm>
            <a:off x="527049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8B3F4B-2F47-CD41-BB2D-C0FF24AA81B8}"/>
              </a:ext>
            </a:extLst>
          </p:cNvPr>
          <p:cNvSpPr/>
          <p:nvPr/>
        </p:nvSpPr>
        <p:spPr>
          <a:xfrm>
            <a:off x="8301879"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652CEE4-9B70-444F-9BD7-B535230DDD77}"/>
              </a:ext>
            </a:extLst>
          </p:cNvPr>
          <p:cNvSpPr/>
          <p:nvPr/>
        </p:nvSpPr>
        <p:spPr>
          <a:xfrm>
            <a:off x="3303671"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91B3D6-DC9F-684D-AA35-3BF7F3891418}"/>
              </a:ext>
            </a:extLst>
          </p:cNvPr>
          <p:cNvSpPr/>
          <p:nvPr/>
        </p:nvSpPr>
        <p:spPr>
          <a:xfrm>
            <a:off x="633460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401E099-3F43-074B-9B2B-1A23B44368D4}"/>
              </a:ext>
            </a:extLst>
          </p:cNvPr>
          <p:cNvSpPr/>
          <p:nvPr/>
        </p:nvSpPr>
        <p:spPr>
          <a:xfrm>
            <a:off x="923834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D5254-CAEE-9243-8F18-A6A4F2355E9C}"/>
              </a:ext>
            </a:extLst>
          </p:cNvPr>
          <p:cNvSpPr>
            <a:spLocks noChangeAspect="1"/>
          </p:cNvSpPr>
          <p:nvPr/>
        </p:nvSpPr>
        <p:spPr>
          <a:xfrm>
            <a:off x="2399766"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DE43FB-A8FB-F44B-844F-B86DFC8A5EEA}"/>
              </a:ext>
            </a:extLst>
          </p:cNvPr>
          <p:cNvSpPr>
            <a:spLocks noChangeAspect="1"/>
          </p:cNvSpPr>
          <p:nvPr/>
        </p:nvSpPr>
        <p:spPr>
          <a:xfrm>
            <a:off x="8379591"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D61CDCE-2053-8E45-8391-42CBA7CEB34C}"/>
              </a:ext>
            </a:extLst>
          </p:cNvPr>
          <p:cNvSpPr>
            <a:spLocks noChangeAspect="1"/>
          </p:cNvSpPr>
          <p:nvPr/>
        </p:nvSpPr>
        <p:spPr>
          <a:xfrm>
            <a:off x="9312595" y="471471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FBCA46F-05CE-444F-8149-0715B7F77F3E}"/>
              </a:ext>
            </a:extLst>
          </p:cNvPr>
          <p:cNvSpPr>
            <a:spLocks noChangeAspect="1"/>
          </p:cNvSpPr>
          <p:nvPr/>
        </p:nvSpPr>
        <p:spPr>
          <a:xfrm>
            <a:off x="3361246"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225522-2C2B-8C4B-91C1-D614C45FFB1F}"/>
              </a:ext>
            </a:extLst>
          </p:cNvPr>
          <p:cNvSpPr>
            <a:spLocks noChangeAspect="1"/>
          </p:cNvSpPr>
          <p:nvPr/>
        </p:nvSpPr>
        <p:spPr>
          <a:xfrm>
            <a:off x="5335700"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6F17223-7BF1-AF4A-B4C4-899222BC5E95}"/>
              </a:ext>
            </a:extLst>
          </p:cNvPr>
          <p:cNvSpPr>
            <a:spLocks noChangeAspect="1"/>
          </p:cNvSpPr>
          <p:nvPr/>
        </p:nvSpPr>
        <p:spPr>
          <a:xfrm>
            <a:off x="6391836"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7CE2649-6C79-4947-A010-BFE1F061D82F}"/>
              </a:ext>
            </a:extLst>
          </p:cNvPr>
          <p:cNvGrpSpPr/>
          <p:nvPr/>
        </p:nvGrpSpPr>
        <p:grpSpPr>
          <a:xfrm>
            <a:off x="5923968" y="1188458"/>
            <a:ext cx="468619" cy="394217"/>
            <a:chOff x="4399967" y="1188457"/>
            <a:chExt cx="468619" cy="394217"/>
          </a:xfrm>
        </p:grpSpPr>
        <p:sp>
          <p:nvSpPr>
            <p:cNvPr id="102" name="Rectangle 101">
              <a:extLst>
                <a:ext uri="{FF2B5EF4-FFF2-40B4-BE49-F238E27FC236}">
                  <a16:creationId xmlns:a16="http://schemas.microsoft.com/office/drawing/2014/main" id="{7E5DD368-70CB-8C40-B309-5CD541B80AC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372A3C3-5583-844C-AF7A-800379FDE31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4A780768-956F-4D43-A349-AEC607A3EBF0}"/>
              </a:ext>
            </a:extLst>
          </p:cNvPr>
          <p:cNvGrpSpPr/>
          <p:nvPr/>
        </p:nvGrpSpPr>
        <p:grpSpPr>
          <a:xfrm>
            <a:off x="2359449" y="3362755"/>
            <a:ext cx="468619" cy="394217"/>
            <a:chOff x="4399967" y="1188457"/>
            <a:chExt cx="468619" cy="394217"/>
          </a:xfrm>
        </p:grpSpPr>
        <p:sp>
          <p:nvSpPr>
            <p:cNvPr id="105" name="Rectangle 104">
              <a:extLst>
                <a:ext uri="{FF2B5EF4-FFF2-40B4-BE49-F238E27FC236}">
                  <a16:creationId xmlns:a16="http://schemas.microsoft.com/office/drawing/2014/main" id="{0CA4885B-C36A-AA43-AA24-D9A6F8590B1C}"/>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1273274-FD75-D641-893F-9857D0383A6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51BE0D31-82B1-EE4E-8293-C9C391944043}"/>
              </a:ext>
            </a:extLst>
          </p:cNvPr>
          <p:cNvGrpSpPr/>
          <p:nvPr/>
        </p:nvGrpSpPr>
        <p:grpSpPr>
          <a:xfrm>
            <a:off x="5288207" y="3350168"/>
            <a:ext cx="468619" cy="394217"/>
            <a:chOff x="4399967" y="1188457"/>
            <a:chExt cx="468619" cy="394217"/>
          </a:xfrm>
        </p:grpSpPr>
        <p:sp>
          <p:nvSpPr>
            <p:cNvPr id="108" name="Rectangle 107">
              <a:extLst>
                <a:ext uri="{FF2B5EF4-FFF2-40B4-BE49-F238E27FC236}">
                  <a16:creationId xmlns:a16="http://schemas.microsoft.com/office/drawing/2014/main" id="{ACBB59FE-8777-4140-B4F3-D80F29E0E95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DC0E514-5FCD-224E-8ED9-4F0FDAD344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F6DC3F2-6089-6848-BD18-3EBFE96E62CA}"/>
              </a:ext>
            </a:extLst>
          </p:cNvPr>
          <p:cNvGrpSpPr/>
          <p:nvPr/>
        </p:nvGrpSpPr>
        <p:grpSpPr>
          <a:xfrm>
            <a:off x="8327176" y="3362755"/>
            <a:ext cx="468619" cy="394217"/>
            <a:chOff x="4399967" y="1188457"/>
            <a:chExt cx="468619" cy="394217"/>
          </a:xfrm>
        </p:grpSpPr>
        <p:sp>
          <p:nvSpPr>
            <p:cNvPr id="111" name="Rectangle 110">
              <a:extLst>
                <a:ext uri="{FF2B5EF4-FFF2-40B4-BE49-F238E27FC236}">
                  <a16:creationId xmlns:a16="http://schemas.microsoft.com/office/drawing/2014/main" id="{C8B16BDB-7E7F-404E-939B-949681B5E98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ADBDE7-CDEE-4A43-99BB-F6004353A18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DB6C38B-7E86-0C43-9E4B-13FC6D50A14B}"/>
              </a:ext>
            </a:extLst>
          </p:cNvPr>
          <p:cNvGrpSpPr/>
          <p:nvPr/>
        </p:nvGrpSpPr>
        <p:grpSpPr>
          <a:xfrm>
            <a:off x="3300511" y="3362755"/>
            <a:ext cx="468619" cy="394217"/>
            <a:chOff x="4399967" y="1188457"/>
            <a:chExt cx="468619" cy="394217"/>
          </a:xfrm>
        </p:grpSpPr>
        <p:sp>
          <p:nvSpPr>
            <p:cNvPr id="114" name="Rectangle 113">
              <a:extLst>
                <a:ext uri="{FF2B5EF4-FFF2-40B4-BE49-F238E27FC236}">
                  <a16:creationId xmlns:a16="http://schemas.microsoft.com/office/drawing/2014/main" id="{7FC8B199-5C5C-B74D-9E2A-6FD3099E3F2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6FCE2C9-2F57-B94C-9BA5-36DB36A1434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22D7EE93-3191-6542-B740-5BBC9C04BFE7}"/>
              </a:ext>
            </a:extLst>
          </p:cNvPr>
          <p:cNvGrpSpPr/>
          <p:nvPr/>
        </p:nvGrpSpPr>
        <p:grpSpPr>
          <a:xfrm>
            <a:off x="6305093" y="3350168"/>
            <a:ext cx="468619" cy="394217"/>
            <a:chOff x="4399967" y="1188457"/>
            <a:chExt cx="468619" cy="394217"/>
          </a:xfrm>
        </p:grpSpPr>
        <p:sp>
          <p:nvSpPr>
            <p:cNvPr id="117" name="Rectangle 116">
              <a:extLst>
                <a:ext uri="{FF2B5EF4-FFF2-40B4-BE49-F238E27FC236}">
                  <a16:creationId xmlns:a16="http://schemas.microsoft.com/office/drawing/2014/main" id="{53E1E184-9BAA-F842-A14A-311346A2A9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35BD88-BC10-9D43-9815-7FDFDFF785C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2F7C95C-692C-3849-9EC6-9B7237E08274}"/>
              </a:ext>
            </a:extLst>
          </p:cNvPr>
          <p:cNvGrpSpPr/>
          <p:nvPr/>
        </p:nvGrpSpPr>
        <p:grpSpPr>
          <a:xfrm>
            <a:off x="9249282" y="3343797"/>
            <a:ext cx="468619" cy="394217"/>
            <a:chOff x="4399967" y="1188457"/>
            <a:chExt cx="468619" cy="394217"/>
          </a:xfrm>
        </p:grpSpPr>
        <p:sp>
          <p:nvSpPr>
            <p:cNvPr id="120" name="Rectangle 119">
              <a:extLst>
                <a:ext uri="{FF2B5EF4-FFF2-40B4-BE49-F238E27FC236}">
                  <a16:creationId xmlns:a16="http://schemas.microsoft.com/office/drawing/2014/main" id="{273FD37F-6C3D-BE4B-A7B6-68EE93B79DD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2F66A42-D046-6946-847C-9CD904A5AD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F7C0479-1019-6E47-9466-C770A7220F2A}"/>
              </a:ext>
            </a:extLst>
          </p:cNvPr>
          <p:cNvGrpSpPr/>
          <p:nvPr/>
        </p:nvGrpSpPr>
        <p:grpSpPr>
          <a:xfrm>
            <a:off x="2342427" y="5975267"/>
            <a:ext cx="468619" cy="394217"/>
            <a:chOff x="4399967" y="1188457"/>
            <a:chExt cx="468619" cy="394217"/>
          </a:xfrm>
        </p:grpSpPr>
        <p:sp>
          <p:nvSpPr>
            <p:cNvPr id="123" name="Rectangle 122">
              <a:extLst>
                <a:ext uri="{FF2B5EF4-FFF2-40B4-BE49-F238E27FC236}">
                  <a16:creationId xmlns:a16="http://schemas.microsoft.com/office/drawing/2014/main" id="{982C1D2A-7930-BD46-98AC-ABD686D32C4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886BA32-F166-124C-BC39-B4E48B28A34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692E65A-710E-8740-AA8C-A0745657C637}"/>
              </a:ext>
            </a:extLst>
          </p:cNvPr>
          <p:cNvGrpSpPr/>
          <p:nvPr/>
        </p:nvGrpSpPr>
        <p:grpSpPr>
          <a:xfrm>
            <a:off x="5271185" y="5962680"/>
            <a:ext cx="468619" cy="394217"/>
            <a:chOff x="4399967" y="1188457"/>
            <a:chExt cx="468619" cy="394217"/>
          </a:xfrm>
        </p:grpSpPr>
        <p:sp>
          <p:nvSpPr>
            <p:cNvPr id="126" name="Rectangle 125">
              <a:extLst>
                <a:ext uri="{FF2B5EF4-FFF2-40B4-BE49-F238E27FC236}">
                  <a16:creationId xmlns:a16="http://schemas.microsoft.com/office/drawing/2014/main" id="{B179B654-F0AA-3349-8A18-9ADF7124141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2E1197-32F6-F84F-BF5D-A0B93184322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C1EEB00-176A-0C40-BD8D-BEA2D8B92938}"/>
              </a:ext>
            </a:extLst>
          </p:cNvPr>
          <p:cNvGrpSpPr/>
          <p:nvPr/>
        </p:nvGrpSpPr>
        <p:grpSpPr>
          <a:xfrm>
            <a:off x="8310154" y="5975267"/>
            <a:ext cx="468619" cy="394217"/>
            <a:chOff x="4399967" y="1188457"/>
            <a:chExt cx="468619" cy="394217"/>
          </a:xfrm>
        </p:grpSpPr>
        <p:sp>
          <p:nvSpPr>
            <p:cNvPr id="129" name="Rectangle 128">
              <a:extLst>
                <a:ext uri="{FF2B5EF4-FFF2-40B4-BE49-F238E27FC236}">
                  <a16:creationId xmlns:a16="http://schemas.microsoft.com/office/drawing/2014/main" id="{34534499-5E61-A14C-8E65-63AD7883F99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C09C4E8-AF03-564A-82A1-9835F1CC709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B7895AF-AFB0-994E-AA03-AEBE53FC2111}"/>
              </a:ext>
            </a:extLst>
          </p:cNvPr>
          <p:cNvGrpSpPr/>
          <p:nvPr/>
        </p:nvGrpSpPr>
        <p:grpSpPr>
          <a:xfrm>
            <a:off x="3283489" y="5975267"/>
            <a:ext cx="468619" cy="394217"/>
            <a:chOff x="4399967" y="1188457"/>
            <a:chExt cx="468619" cy="394217"/>
          </a:xfrm>
        </p:grpSpPr>
        <p:sp>
          <p:nvSpPr>
            <p:cNvPr id="132" name="Rectangle 131">
              <a:extLst>
                <a:ext uri="{FF2B5EF4-FFF2-40B4-BE49-F238E27FC236}">
                  <a16:creationId xmlns:a16="http://schemas.microsoft.com/office/drawing/2014/main" id="{BACA4350-E7C6-B047-9B7D-02C358F2533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DADCCA8-4EC7-1848-A819-A642E4439F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1042330-1261-BF43-9FBA-1D8841CE760B}"/>
              </a:ext>
            </a:extLst>
          </p:cNvPr>
          <p:cNvGrpSpPr/>
          <p:nvPr/>
        </p:nvGrpSpPr>
        <p:grpSpPr>
          <a:xfrm>
            <a:off x="6288071" y="5962680"/>
            <a:ext cx="468619" cy="394217"/>
            <a:chOff x="4399967" y="1188457"/>
            <a:chExt cx="468619" cy="394217"/>
          </a:xfrm>
        </p:grpSpPr>
        <p:sp>
          <p:nvSpPr>
            <p:cNvPr id="135" name="Rectangle 134">
              <a:extLst>
                <a:ext uri="{FF2B5EF4-FFF2-40B4-BE49-F238E27FC236}">
                  <a16:creationId xmlns:a16="http://schemas.microsoft.com/office/drawing/2014/main" id="{84BEDD93-DB16-5245-85A8-B1EB0A23984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F73D217-636F-8640-8577-FB173368F2F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8278152-F8D4-3349-8756-AEDC5E00727D}"/>
              </a:ext>
            </a:extLst>
          </p:cNvPr>
          <p:cNvGrpSpPr/>
          <p:nvPr/>
        </p:nvGrpSpPr>
        <p:grpSpPr>
          <a:xfrm>
            <a:off x="9232260" y="5956309"/>
            <a:ext cx="468619" cy="394217"/>
            <a:chOff x="4399967" y="1188457"/>
            <a:chExt cx="468619" cy="394217"/>
          </a:xfrm>
        </p:grpSpPr>
        <p:sp>
          <p:nvSpPr>
            <p:cNvPr id="138" name="Rectangle 137">
              <a:extLst>
                <a:ext uri="{FF2B5EF4-FFF2-40B4-BE49-F238E27FC236}">
                  <a16:creationId xmlns:a16="http://schemas.microsoft.com/office/drawing/2014/main" id="{665B8124-5BE3-7241-ABD7-078E33E7B1C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4F69F3-CEBF-884F-88CE-E481AA9AD75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0" name="Straight Arrow Connector 139">
            <a:extLst>
              <a:ext uri="{FF2B5EF4-FFF2-40B4-BE49-F238E27FC236}">
                <a16:creationId xmlns:a16="http://schemas.microsoft.com/office/drawing/2014/main" id="{BE073EDD-E63F-8E46-9345-968990354C85}"/>
              </a:ext>
            </a:extLst>
          </p:cNvPr>
          <p:cNvCxnSpPr/>
          <p:nvPr/>
        </p:nvCxnSpPr>
        <p:spPr>
          <a:xfrm flipV="1">
            <a:off x="6044457" y="189357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65FF010-25FB-C14B-9FB7-7421913E4E68}"/>
              </a:ext>
            </a:extLst>
          </p:cNvPr>
          <p:cNvCxnSpPr/>
          <p:nvPr/>
        </p:nvCxnSpPr>
        <p:spPr>
          <a:xfrm>
            <a:off x="6273052" y="189357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77CA06DA-F9FA-4344-8A1B-5B55C65C05BF}"/>
              </a:ext>
            </a:extLst>
          </p:cNvPr>
          <p:cNvCxnSpPr/>
          <p:nvPr/>
        </p:nvCxnSpPr>
        <p:spPr>
          <a:xfrm flipV="1">
            <a:off x="3703208"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3DBE43E3-93C7-654D-9DBA-E4A05AB9492D}"/>
              </a:ext>
            </a:extLst>
          </p:cNvPr>
          <p:cNvCxnSpPr/>
          <p:nvPr/>
        </p:nvCxnSpPr>
        <p:spPr>
          <a:xfrm>
            <a:off x="3931803"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B6C0ACB-C679-7741-9D66-37079621C6E1}"/>
              </a:ext>
            </a:extLst>
          </p:cNvPr>
          <p:cNvCxnSpPr/>
          <p:nvPr/>
        </p:nvCxnSpPr>
        <p:spPr>
          <a:xfrm flipV="1">
            <a:off x="3706030" y="533126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1F4E8D40-980A-C442-AD84-E3102BB41B63}"/>
              </a:ext>
            </a:extLst>
          </p:cNvPr>
          <p:cNvCxnSpPr/>
          <p:nvPr/>
        </p:nvCxnSpPr>
        <p:spPr>
          <a:xfrm>
            <a:off x="3934625" y="533126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4D0502D5-BD36-2840-92D2-95E7AE6B6D37}"/>
              </a:ext>
            </a:extLst>
          </p:cNvPr>
          <p:cNvCxnSpPr/>
          <p:nvPr/>
        </p:nvCxnSpPr>
        <p:spPr>
          <a:xfrm flipV="1">
            <a:off x="222245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4094C30B-F4EF-EE46-B6AC-FB99278D0D86}"/>
              </a:ext>
            </a:extLst>
          </p:cNvPr>
          <p:cNvCxnSpPr/>
          <p:nvPr/>
        </p:nvCxnSpPr>
        <p:spPr>
          <a:xfrm>
            <a:off x="245105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9BD3BC7D-CFB2-F648-A6F2-CDD834F19888}"/>
              </a:ext>
            </a:extLst>
          </p:cNvPr>
          <p:cNvCxnSpPr/>
          <p:nvPr/>
        </p:nvCxnSpPr>
        <p:spPr>
          <a:xfrm flipV="1">
            <a:off x="2259317"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D3B9E9F-9498-D347-8F5B-58E77093285E}"/>
              </a:ext>
            </a:extLst>
          </p:cNvPr>
          <p:cNvCxnSpPr/>
          <p:nvPr/>
        </p:nvCxnSpPr>
        <p:spPr>
          <a:xfrm>
            <a:off x="2487912"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2AB6C2CA-FE27-B640-B7AC-48F0DE11AFF7}"/>
              </a:ext>
            </a:extLst>
          </p:cNvPr>
          <p:cNvCxnSpPr/>
          <p:nvPr/>
        </p:nvCxnSpPr>
        <p:spPr>
          <a:xfrm flipV="1">
            <a:off x="5181197"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351323F6-9353-714A-A83C-826A59F7E168}"/>
              </a:ext>
            </a:extLst>
          </p:cNvPr>
          <p:cNvCxnSpPr/>
          <p:nvPr/>
        </p:nvCxnSpPr>
        <p:spPr>
          <a:xfrm>
            <a:off x="5409792"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04336B6-B8C2-7446-B6E2-AD0BDCF99039}"/>
              </a:ext>
            </a:extLst>
          </p:cNvPr>
          <p:cNvCxnSpPr/>
          <p:nvPr/>
        </p:nvCxnSpPr>
        <p:spPr>
          <a:xfrm flipV="1">
            <a:off x="518119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AF9D0F48-C260-D347-933C-219060372CE2}"/>
              </a:ext>
            </a:extLst>
          </p:cNvPr>
          <p:cNvCxnSpPr/>
          <p:nvPr/>
        </p:nvCxnSpPr>
        <p:spPr>
          <a:xfrm>
            <a:off x="540979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81E5161-5D6E-8E4E-BEC8-39E3582E7CC0}"/>
              </a:ext>
            </a:extLst>
          </p:cNvPr>
          <p:cNvCxnSpPr/>
          <p:nvPr/>
        </p:nvCxnSpPr>
        <p:spPr>
          <a:xfrm flipV="1">
            <a:off x="6677072"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0112DF3-188A-D44F-AF8B-3D76230DDCB7}"/>
              </a:ext>
            </a:extLst>
          </p:cNvPr>
          <p:cNvCxnSpPr/>
          <p:nvPr/>
        </p:nvCxnSpPr>
        <p:spPr>
          <a:xfrm>
            <a:off x="6905667"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EE679E26-7B96-D34B-BA8D-608E2A943B2A}"/>
              </a:ext>
            </a:extLst>
          </p:cNvPr>
          <p:cNvCxnSpPr/>
          <p:nvPr/>
        </p:nvCxnSpPr>
        <p:spPr>
          <a:xfrm flipV="1">
            <a:off x="6731904"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48D7BE0-AA39-2D4E-B029-EDDB4FE5FD1A}"/>
              </a:ext>
            </a:extLst>
          </p:cNvPr>
          <p:cNvCxnSpPr/>
          <p:nvPr/>
        </p:nvCxnSpPr>
        <p:spPr>
          <a:xfrm>
            <a:off x="6960499"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FB23FCFF-EE62-9740-94EE-6A0F0D1584E9}"/>
              </a:ext>
            </a:extLst>
          </p:cNvPr>
          <p:cNvCxnSpPr/>
          <p:nvPr/>
        </p:nvCxnSpPr>
        <p:spPr>
          <a:xfrm flipV="1">
            <a:off x="8173162"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3F0E5DC9-654E-9F48-8065-8777973971FF}"/>
              </a:ext>
            </a:extLst>
          </p:cNvPr>
          <p:cNvCxnSpPr/>
          <p:nvPr/>
        </p:nvCxnSpPr>
        <p:spPr>
          <a:xfrm>
            <a:off x="8401757"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CC2012B8-0EE2-5741-8842-4AC50C319FB8}"/>
              </a:ext>
            </a:extLst>
          </p:cNvPr>
          <p:cNvCxnSpPr/>
          <p:nvPr/>
        </p:nvCxnSpPr>
        <p:spPr>
          <a:xfrm flipV="1">
            <a:off x="8190184" y="532848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597D2F92-F74F-784B-A1F3-6D94F29480D4}"/>
              </a:ext>
            </a:extLst>
          </p:cNvPr>
          <p:cNvCxnSpPr/>
          <p:nvPr/>
        </p:nvCxnSpPr>
        <p:spPr>
          <a:xfrm>
            <a:off x="8418779" y="532848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C033390C-B554-A640-AF4B-05EE8AD7C2F7}"/>
              </a:ext>
            </a:extLst>
          </p:cNvPr>
          <p:cNvCxnSpPr/>
          <p:nvPr/>
        </p:nvCxnSpPr>
        <p:spPr>
          <a:xfrm flipV="1">
            <a:off x="9658436" y="5366862"/>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D315502-8AE6-884A-9816-B8CC5E7F2B31}"/>
              </a:ext>
            </a:extLst>
          </p:cNvPr>
          <p:cNvCxnSpPr/>
          <p:nvPr/>
        </p:nvCxnSpPr>
        <p:spPr>
          <a:xfrm>
            <a:off x="9887031" y="5366863"/>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6CD5913F-66F6-4A4A-B7FA-5D27CC357407}"/>
              </a:ext>
            </a:extLst>
          </p:cNvPr>
          <p:cNvCxnSpPr/>
          <p:nvPr/>
        </p:nvCxnSpPr>
        <p:spPr>
          <a:xfrm flipV="1">
            <a:off x="9621416"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5D6AC3ED-9FE4-2442-A266-FCD84343921E}"/>
              </a:ext>
            </a:extLst>
          </p:cNvPr>
          <p:cNvCxnSpPr/>
          <p:nvPr/>
        </p:nvCxnSpPr>
        <p:spPr>
          <a:xfrm>
            <a:off x="9850011"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99130FE9-D70A-0C46-BC7F-55D50AE5267B}"/>
              </a:ext>
            </a:extLst>
          </p:cNvPr>
          <p:cNvCxnSpPr/>
          <p:nvPr/>
        </p:nvCxnSpPr>
        <p:spPr>
          <a:xfrm flipH="1" flipV="1">
            <a:off x="9180249" y="297259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70A947F3-8050-B54E-9BD1-3B3244496DC8}"/>
              </a:ext>
            </a:extLst>
          </p:cNvPr>
          <p:cNvCxnSpPr/>
          <p:nvPr/>
        </p:nvCxnSpPr>
        <p:spPr>
          <a:xfrm>
            <a:off x="9463688" y="29157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CA505184-A94D-0D40-9C17-4B0BB2DB872A}"/>
              </a:ext>
            </a:extLst>
          </p:cNvPr>
          <p:cNvCxnSpPr/>
          <p:nvPr/>
        </p:nvCxnSpPr>
        <p:spPr>
          <a:xfrm flipH="1" flipV="1">
            <a:off x="6321358" y="293541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1DC9C0A5-4BCC-0A46-AFAE-AFAC21945B33}"/>
              </a:ext>
            </a:extLst>
          </p:cNvPr>
          <p:cNvCxnSpPr/>
          <p:nvPr/>
        </p:nvCxnSpPr>
        <p:spPr>
          <a:xfrm>
            <a:off x="6604797" y="2935412"/>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A21E05CD-CA7A-2245-9410-FFED236F8676}"/>
              </a:ext>
            </a:extLst>
          </p:cNvPr>
          <p:cNvCxnSpPr/>
          <p:nvPr/>
        </p:nvCxnSpPr>
        <p:spPr>
          <a:xfrm flipH="1" flipV="1">
            <a:off x="3524080" y="2936149"/>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D057076D-5D2A-C341-BCA6-81B2A42AA744}"/>
              </a:ext>
            </a:extLst>
          </p:cNvPr>
          <p:cNvCxnSpPr/>
          <p:nvPr/>
        </p:nvCxnSpPr>
        <p:spPr>
          <a:xfrm>
            <a:off x="3807519" y="2936149"/>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723688A8-286F-154D-8F7A-7FB501AC5477}"/>
              </a:ext>
            </a:extLst>
          </p:cNvPr>
          <p:cNvCxnSpPr/>
          <p:nvPr/>
        </p:nvCxnSpPr>
        <p:spPr>
          <a:xfrm flipV="1">
            <a:off x="3724401" y="2075471"/>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B74E7BF8-8CED-CD47-89BE-72BDCCBD800B}"/>
              </a:ext>
            </a:extLst>
          </p:cNvPr>
          <p:cNvCxnSpPr/>
          <p:nvPr/>
        </p:nvCxnSpPr>
        <p:spPr>
          <a:xfrm flipH="1">
            <a:off x="4036899" y="2075471"/>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3261FE53-E440-AF40-A1EC-DDE3191956D8}"/>
              </a:ext>
            </a:extLst>
          </p:cNvPr>
          <p:cNvCxnSpPr/>
          <p:nvPr/>
        </p:nvCxnSpPr>
        <p:spPr>
          <a:xfrm flipV="1">
            <a:off x="5448755" y="2961454"/>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C56CD90-A7A5-CE45-839E-35404DB3D704}"/>
              </a:ext>
            </a:extLst>
          </p:cNvPr>
          <p:cNvCxnSpPr/>
          <p:nvPr/>
        </p:nvCxnSpPr>
        <p:spPr>
          <a:xfrm flipH="1">
            <a:off x="5761253" y="2961454"/>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1B73D5F9-F01C-E841-9DC7-25C8B91B3512}"/>
              </a:ext>
            </a:extLst>
          </p:cNvPr>
          <p:cNvCxnSpPr/>
          <p:nvPr/>
        </p:nvCxnSpPr>
        <p:spPr>
          <a:xfrm flipV="1">
            <a:off x="8014677" y="2962192"/>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2BAC66E1-0808-6C4A-95CA-6B84F83244B1}"/>
              </a:ext>
            </a:extLst>
          </p:cNvPr>
          <p:cNvCxnSpPr/>
          <p:nvPr/>
        </p:nvCxnSpPr>
        <p:spPr>
          <a:xfrm flipH="1">
            <a:off x="8327175" y="2962192"/>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8E71E60-D855-BB4F-9957-6612DD281B89}"/>
              </a:ext>
            </a:extLst>
          </p:cNvPr>
          <p:cNvCxnSpPr/>
          <p:nvPr/>
        </p:nvCxnSpPr>
        <p:spPr>
          <a:xfrm flipH="1" flipV="1">
            <a:off x="6960499" y="1980683"/>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3CFD3958-3623-ED48-8C33-FAD8165B4759}"/>
              </a:ext>
            </a:extLst>
          </p:cNvPr>
          <p:cNvCxnSpPr/>
          <p:nvPr/>
        </p:nvCxnSpPr>
        <p:spPr>
          <a:xfrm>
            <a:off x="6905667" y="2075471"/>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662F624E-2258-304A-951F-057132F0B1ED}"/>
              </a:ext>
            </a:extLst>
          </p:cNvPr>
          <p:cNvCxnSpPr/>
          <p:nvPr/>
        </p:nvCxnSpPr>
        <p:spPr>
          <a:xfrm flipV="1">
            <a:off x="2473228" y="2936150"/>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A5537C9-FFD1-114A-8A22-395A27343D36}"/>
              </a:ext>
            </a:extLst>
          </p:cNvPr>
          <p:cNvCxnSpPr/>
          <p:nvPr/>
        </p:nvCxnSpPr>
        <p:spPr>
          <a:xfrm flipH="1">
            <a:off x="2785726" y="2936150"/>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EAD316F-AF7E-B540-A70E-515E5F8E71A8}"/>
              </a:ext>
            </a:extLst>
          </p:cNvPr>
          <p:cNvSpPr/>
          <p:nvPr/>
        </p:nvSpPr>
        <p:spPr>
          <a:xfrm>
            <a:off x="4626939" y="3073400"/>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A695F48-2942-AD4C-AE03-230FFC7C4D77}"/>
              </a:ext>
            </a:extLst>
          </p:cNvPr>
          <p:cNvSpPr/>
          <p:nvPr/>
        </p:nvSpPr>
        <p:spPr>
          <a:xfrm>
            <a:off x="7624434" y="3086109"/>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0A68B708-78A2-1340-9188-4B2E79915FD7}"/>
              </a:ext>
            </a:extLst>
          </p:cNvPr>
          <p:cNvSpPr txBox="1"/>
          <p:nvPr/>
        </p:nvSpPr>
        <p:spPr>
          <a:xfrm>
            <a:off x="4407616" y="2922055"/>
            <a:ext cx="632289" cy="369332"/>
          </a:xfrm>
          <a:prstGeom prst="rect">
            <a:avLst/>
          </a:prstGeom>
          <a:noFill/>
        </p:spPr>
        <p:txBody>
          <a:bodyPr wrap="none" rtlCol="0">
            <a:spAutoFit/>
          </a:bodyPr>
          <a:lstStyle/>
          <a:p>
            <a:r>
              <a:rPr lang="en-US" dirty="0"/>
              <a:t>Start</a:t>
            </a:r>
          </a:p>
        </p:txBody>
      </p:sp>
      <p:sp>
        <p:nvSpPr>
          <p:cNvPr id="184" name="TextBox 183">
            <a:extLst>
              <a:ext uri="{FF2B5EF4-FFF2-40B4-BE49-F238E27FC236}">
                <a16:creationId xmlns:a16="http://schemas.microsoft.com/office/drawing/2014/main" id="{E1CA7B23-8EC4-C147-B4A7-ECD8C7B482B7}"/>
              </a:ext>
            </a:extLst>
          </p:cNvPr>
          <p:cNvSpPr txBox="1"/>
          <p:nvPr/>
        </p:nvSpPr>
        <p:spPr>
          <a:xfrm>
            <a:off x="7278394" y="2949672"/>
            <a:ext cx="615874" cy="369332"/>
          </a:xfrm>
          <a:prstGeom prst="rect">
            <a:avLst/>
          </a:prstGeom>
          <a:noFill/>
        </p:spPr>
        <p:txBody>
          <a:bodyPr wrap="none" rtlCol="0">
            <a:spAutoFit/>
          </a:bodyPr>
          <a:lstStyle/>
          <a:p>
            <a:r>
              <a:rPr lang="en-US" dirty="0"/>
              <a:t>Goal</a:t>
            </a:r>
          </a:p>
        </p:txBody>
      </p:sp>
      <p:cxnSp>
        <p:nvCxnSpPr>
          <p:cNvPr id="185" name="Straight Arrow Connector 184">
            <a:extLst>
              <a:ext uri="{FF2B5EF4-FFF2-40B4-BE49-F238E27FC236}">
                <a16:creationId xmlns:a16="http://schemas.microsoft.com/office/drawing/2014/main" id="{F30FB9A3-003F-A14F-9FA1-610EE2F1B49A}"/>
              </a:ext>
            </a:extLst>
          </p:cNvPr>
          <p:cNvCxnSpPr/>
          <p:nvPr/>
        </p:nvCxnSpPr>
        <p:spPr>
          <a:xfrm flipV="1">
            <a:off x="5181197" y="4079309"/>
            <a:ext cx="1" cy="425820"/>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0DEABDE2-FAE8-BD47-9EFE-A7A2F7A092AE}"/>
              </a:ext>
            </a:extLst>
          </p:cNvPr>
          <p:cNvCxnSpPr/>
          <p:nvPr/>
        </p:nvCxnSpPr>
        <p:spPr>
          <a:xfrm flipH="1">
            <a:off x="5761253" y="2961454"/>
            <a:ext cx="283438" cy="338661"/>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0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2" grpId="0" animBg="1"/>
      <p:bldP spid="183" grpId="0"/>
      <p:bldP spid="1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64" y="1600201"/>
            <a:ext cx="9207501" cy="4525963"/>
          </a:xfrm>
        </p:spPr>
        <p:txBody>
          <a:bodyPr numCol="1">
            <a:normAutofit/>
          </a:bodyPr>
          <a:lstStyle/>
          <a:p>
            <a:r>
              <a:rPr lang="en-US" sz="1800" dirty="0" err="1"/>
              <a:t>HandEmpty</a:t>
            </a:r>
            <a:r>
              <a:rPr lang="en-US" sz="1800" dirty="0"/>
              <a:t>() &amp; On-Table(O) &amp; On-Block(B,O) &amp; Clear(B) &amp; On-Table(G) &amp; Clear(G)</a:t>
            </a:r>
          </a:p>
          <a:p>
            <a:pPr marL="0" indent="0">
              <a:buNone/>
            </a:pPr>
            <a:r>
              <a:rPr lang="en-US" sz="1800" dirty="0"/>
              <a:t>	</a:t>
            </a:r>
            <a:r>
              <a:rPr lang="en-US" sz="1800" i="1" dirty="0" err="1"/>
              <a:t>Pickup_Block</a:t>
            </a:r>
            <a:r>
              <a:rPr lang="en-US" sz="1800" i="1" dirty="0"/>
              <a:t>(B,O)</a:t>
            </a:r>
          </a:p>
          <a:p>
            <a:pPr marL="0" indent="0">
              <a:buNone/>
            </a:pPr>
            <a:r>
              <a:rPr lang="en-US" sz="1800" dirty="0"/>
              <a:t>On-Table(O) &amp; Clear(B) &amp; On-Table(G) &amp; Clear(G) &amp; In-Hand(B) &amp; Clear(O)</a:t>
            </a:r>
          </a:p>
          <a:p>
            <a:pPr marL="0" indent="0">
              <a:buNone/>
            </a:pPr>
            <a:r>
              <a:rPr lang="en-US" sz="1800" dirty="0"/>
              <a:t>	</a:t>
            </a:r>
            <a:r>
              <a:rPr lang="en-US" sz="1800" i="1" dirty="0" err="1"/>
              <a:t>Putdown_Table</a:t>
            </a:r>
            <a:r>
              <a:rPr lang="en-US" sz="1800" i="1" dirty="0"/>
              <a:t>(B)</a:t>
            </a:r>
          </a:p>
          <a:p>
            <a:r>
              <a:rPr lang="en-US" sz="1800" dirty="0"/>
              <a:t>On-Table(O) &amp; Clear(O) &amp; On-Table(G) &amp; Clear(G) &amp; Clear(B) &amp; On-Table(B) &amp; </a:t>
            </a:r>
            <a:r>
              <a:rPr lang="en-US" sz="1800" dirty="0" err="1"/>
              <a:t>HandEmpty</a:t>
            </a:r>
            <a:r>
              <a:rPr lang="en-US" sz="1800" dirty="0"/>
              <a:t>() </a:t>
            </a:r>
          </a:p>
          <a:p>
            <a:pPr marL="0" indent="0">
              <a:buNone/>
            </a:pPr>
            <a:r>
              <a:rPr lang="en-US" sz="1800" dirty="0"/>
              <a:t>	</a:t>
            </a:r>
            <a:r>
              <a:rPr lang="en-US" sz="1800" i="1" dirty="0" err="1"/>
              <a:t>Pickup_Table</a:t>
            </a:r>
            <a:r>
              <a:rPr lang="en-US" sz="1800" i="1" dirty="0"/>
              <a:t>(G)</a:t>
            </a:r>
          </a:p>
          <a:p>
            <a:pPr marL="0" indent="0">
              <a:buNone/>
            </a:pPr>
            <a:r>
              <a:rPr lang="en-US" sz="1800" dirty="0"/>
              <a:t>On-Table(O) &amp; Clear(B) &amp; Clear(G) &amp; Clear(O) &amp; On-Table(B) &amp; In-Hand(G)</a:t>
            </a:r>
          </a:p>
          <a:p>
            <a:pPr marL="0" indent="0">
              <a:buNone/>
            </a:pPr>
            <a:r>
              <a:rPr lang="en-US" sz="1800" dirty="0"/>
              <a:t>	</a:t>
            </a:r>
            <a:r>
              <a:rPr lang="en-US" sz="1800" i="1" dirty="0" err="1"/>
              <a:t>Putdown_Block</a:t>
            </a:r>
            <a:r>
              <a:rPr lang="en-US" sz="1800" i="1" dirty="0"/>
              <a:t>(G,O)</a:t>
            </a:r>
          </a:p>
          <a:p>
            <a:pPr marL="0" indent="0">
              <a:buNone/>
            </a:pPr>
            <a:r>
              <a:rPr lang="en-US" sz="1800" dirty="0"/>
              <a:t>On-Table(O) &amp; Clear(B) &amp; Clear(G) &amp; On-Table(B) &amp; On-Block(G,O) &amp; </a:t>
            </a:r>
            <a:r>
              <a:rPr lang="en-US" sz="1800" dirty="0" err="1"/>
              <a:t>HandEmpty</a:t>
            </a:r>
            <a:r>
              <a:rPr lang="en-US" sz="1800" dirty="0"/>
              <a:t>()</a:t>
            </a:r>
          </a:p>
        </p:txBody>
      </p:sp>
      <p:grpSp>
        <p:nvGrpSpPr>
          <p:cNvPr id="19" name="Group 18"/>
          <p:cNvGrpSpPr/>
          <p:nvPr/>
        </p:nvGrpSpPr>
        <p:grpSpPr>
          <a:xfrm>
            <a:off x="3550061" y="5594347"/>
            <a:ext cx="1552513" cy="566842"/>
            <a:chOff x="3817346" y="2365937"/>
            <a:chExt cx="1552513" cy="566842"/>
          </a:xfrm>
        </p:grpSpPr>
        <p:cxnSp>
          <p:nvCxnSpPr>
            <p:cNvPr id="20" name="Straight Connector 19"/>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36793" y="5571451"/>
            <a:ext cx="1552513" cy="570211"/>
            <a:chOff x="6358228" y="2365937"/>
            <a:chExt cx="1552513" cy="570211"/>
          </a:xfrm>
        </p:grpSpPr>
        <p:cxnSp>
          <p:nvCxnSpPr>
            <p:cNvPr id="26" name="Straight Connector 25"/>
            <p:cNvCxnSpPr>
              <a:cxnSpLocks noChangeAspect="1"/>
            </p:cNvCxnSpPr>
            <p:nvPr/>
          </p:nvCxnSpPr>
          <p:spPr>
            <a:xfrm flipV="1">
              <a:off x="6358228"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a:spLocks noChangeAspect="1"/>
            </p:cNvSpPr>
            <p:nvPr/>
          </p:nvSpPr>
          <p:spPr>
            <a:xfrm>
              <a:off x="6509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7003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438963"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7497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429661" y="5394888"/>
            <a:ext cx="1552513" cy="762304"/>
            <a:chOff x="3829154" y="1188457"/>
            <a:chExt cx="1552513" cy="762304"/>
          </a:xfrm>
        </p:grpSpPr>
        <p:cxnSp>
          <p:nvCxnSpPr>
            <p:cNvPr id="38" name="Straight Connector 37"/>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4399967" y="1188457"/>
              <a:ext cx="468619" cy="394217"/>
              <a:chOff x="4399967" y="1188457"/>
              <a:chExt cx="468619" cy="394217"/>
            </a:xfrm>
          </p:grpSpPr>
          <p:sp>
            <p:nvSpPr>
              <p:cNvPr id="43" name="Rectangle 42"/>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9097403" y="5373512"/>
            <a:ext cx="1266670" cy="749837"/>
            <a:chOff x="4791980" y="5658887"/>
            <a:chExt cx="1266670" cy="749837"/>
          </a:xfrm>
        </p:grpSpPr>
        <p:grpSp>
          <p:nvGrpSpPr>
            <p:cNvPr id="53" name="Group 52"/>
            <p:cNvGrpSpPr/>
            <p:nvPr/>
          </p:nvGrpSpPr>
          <p:grpSpPr>
            <a:xfrm>
              <a:off x="4968777" y="5658887"/>
              <a:ext cx="912457" cy="716555"/>
              <a:chOff x="6359337" y="3362754"/>
              <a:chExt cx="912457" cy="716555"/>
            </a:xfrm>
          </p:grpSpPr>
          <p:sp>
            <p:nvSpPr>
              <p:cNvPr id="54" name="Rectangle 53"/>
              <p:cNvSpPr>
                <a:spLocks noChangeAspect="1"/>
              </p:cNvSpPr>
              <p:nvPr/>
            </p:nvSpPr>
            <p:spPr>
              <a:xfrm>
                <a:off x="6359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a:off x="6852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a:spLocks noChangeAspect="1"/>
              </p:cNvSpPr>
              <p:nvPr/>
            </p:nvSpPr>
            <p:spPr>
              <a:xfrm>
                <a:off x="6359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6803175" y="3362754"/>
                <a:ext cx="468619" cy="394217"/>
                <a:chOff x="4399967" y="1188457"/>
                <a:chExt cx="468619" cy="394217"/>
              </a:xfrm>
            </p:grpSpPr>
            <p:sp>
              <p:nvSpPr>
                <p:cNvPr id="58" name="Rectangle 57"/>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8" name="Straight Connector 67"/>
            <p:cNvCxnSpPr>
              <a:cxnSpLocks noChangeAspect="1"/>
            </p:cNvCxnSpPr>
            <p:nvPr/>
          </p:nvCxnSpPr>
          <p:spPr>
            <a:xfrm flipV="1">
              <a:off x="4791980" y="6394803"/>
              <a:ext cx="1266670" cy="1392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70" name="Straight Arrow Connector 69"/>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007229" y="56793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870187"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8917350" y="5729628"/>
            <a:ext cx="311256" cy="0"/>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19FDD100-9AF3-1A44-BE15-F4603B438CC4}"/>
              </a:ext>
            </a:extLst>
          </p:cNvPr>
          <p:cNvSpPr>
            <a:spLocks noGrp="1"/>
          </p:cNvSpPr>
          <p:nvPr>
            <p:ph type="title"/>
          </p:nvPr>
        </p:nvSpPr>
        <p:spPr/>
        <p:txBody>
          <a:bodyPr/>
          <a:lstStyle/>
          <a:p>
            <a:r>
              <a:rPr lang="en-US" dirty="0"/>
              <a:t>Example Matching Operators</a:t>
            </a:r>
          </a:p>
        </p:txBody>
      </p:sp>
    </p:spTree>
    <p:extLst>
      <p:ext uri="{BB962C8B-B14F-4D97-AF65-F5344CB8AC3E}">
        <p14:creationId xmlns:p14="http://schemas.microsoft.com/office/powerpoint/2010/main" val="120509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3AB-C09E-3B42-9629-7E572931D13C}"/>
              </a:ext>
            </a:extLst>
          </p:cNvPr>
          <p:cNvSpPr>
            <a:spLocks noGrp="1"/>
          </p:cNvSpPr>
          <p:nvPr>
            <p:ph type="title"/>
          </p:nvPr>
        </p:nvSpPr>
        <p:spPr>
          <a:xfrm>
            <a:off x="552098" y="367131"/>
            <a:ext cx="11639902" cy="627812"/>
          </a:xfrm>
        </p:spPr>
        <p:txBody>
          <a:bodyPr/>
          <a:lstStyle/>
          <a:p>
            <a:r>
              <a:rPr lang="en-US" dirty="0"/>
              <a:t>Search with a State Space Graph</a:t>
            </a:r>
          </a:p>
        </p:txBody>
      </p:sp>
      <p:sp>
        <p:nvSpPr>
          <p:cNvPr id="4" name="Rectangle 3">
            <a:extLst>
              <a:ext uri="{FF2B5EF4-FFF2-40B4-BE49-F238E27FC236}">
                <a16:creationId xmlns:a16="http://schemas.microsoft.com/office/drawing/2014/main" id="{7D8AC86E-5202-7B40-8A41-338A922F8D5F}"/>
              </a:ext>
            </a:extLst>
          </p:cNvPr>
          <p:cNvSpPr/>
          <p:nvPr/>
        </p:nvSpPr>
        <p:spPr>
          <a:xfrm>
            <a:off x="2785727"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AD65595-AAD1-1D47-98EE-B252A82F9672}"/>
              </a:ext>
            </a:extLst>
          </p:cNvPr>
          <p:cNvCxnSpPr>
            <a:cxnSpLocks noChangeAspect="1"/>
          </p:cNvCxnSpPr>
          <p:nvPr/>
        </p:nvCxnSpPr>
        <p:spPr>
          <a:xfrm flipV="1">
            <a:off x="5353155"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7C8FE6C-6C82-1940-9AB5-7ABEE943BDC6}"/>
              </a:ext>
            </a:extLst>
          </p:cNvPr>
          <p:cNvSpPr>
            <a:spLocks noChangeAspect="1"/>
          </p:cNvSpPr>
          <p:nvPr/>
        </p:nvSpPr>
        <p:spPr>
          <a:xfrm>
            <a:off x="5504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978FE-9DC6-5E41-88C7-DE4793E0E699}"/>
              </a:ext>
            </a:extLst>
          </p:cNvPr>
          <p:cNvSpPr>
            <a:spLocks noChangeAspect="1"/>
          </p:cNvSpPr>
          <p:nvPr/>
        </p:nvSpPr>
        <p:spPr>
          <a:xfrm>
            <a:off x="5998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1241C-DB37-8347-B848-8B4C7D499191}"/>
              </a:ext>
            </a:extLst>
          </p:cNvPr>
          <p:cNvSpPr>
            <a:spLocks noChangeAspect="1"/>
          </p:cNvSpPr>
          <p:nvPr/>
        </p:nvSpPr>
        <p:spPr>
          <a:xfrm>
            <a:off x="6492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A5224A-910C-DE4E-962A-66E1DFAA0B01}"/>
              </a:ext>
            </a:extLst>
          </p:cNvPr>
          <p:cNvCxnSpPr>
            <a:cxnSpLocks noChangeAspect="1"/>
          </p:cNvCxnSpPr>
          <p:nvPr/>
        </p:nvCxnSpPr>
        <p:spPr>
          <a:xfrm flipV="1">
            <a:off x="2697784" y="291834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3C3665B-46B2-FE4C-A39E-C97FC9147358}"/>
              </a:ext>
            </a:extLst>
          </p:cNvPr>
          <p:cNvSpPr>
            <a:spLocks noChangeAspect="1"/>
          </p:cNvSpPr>
          <p:nvPr/>
        </p:nvSpPr>
        <p:spPr>
          <a:xfrm>
            <a:off x="2849432" y="244440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568799-4713-CA42-A931-9C82DD9E3809}"/>
              </a:ext>
            </a:extLst>
          </p:cNvPr>
          <p:cNvSpPr>
            <a:spLocks noChangeAspect="1"/>
          </p:cNvSpPr>
          <p:nvPr/>
        </p:nvSpPr>
        <p:spPr>
          <a:xfrm>
            <a:off x="3343044" y="259606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715D-37D7-4442-9B26-7A7D37D42DFC}"/>
              </a:ext>
            </a:extLst>
          </p:cNvPr>
          <p:cNvSpPr>
            <a:spLocks noChangeAspect="1"/>
          </p:cNvSpPr>
          <p:nvPr/>
        </p:nvSpPr>
        <p:spPr>
          <a:xfrm>
            <a:off x="3837406" y="259680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D57CFB-0F0E-9D43-A808-63D1FB2241D6}"/>
              </a:ext>
            </a:extLst>
          </p:cNvPr>
          <p:cNvCxnSpPr>
            <a:cxnSpLocks noChangeAspect="1"/>
          </p:cNvCxnSpPr>
          <p:nvPr/>
        </p:nvCxnSpPr>
        <p:spPr>
          <a:xfrm flipV="1">
            <a:off x="5341347"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2F029DE-A50D-0C44-812E-9C0B6965F1D1}"/>
              </a:ext>
            </a:extLst>
          </p:cNvPr>
          <p:cNvSpPr>
            <a:spLocks noChangeAspect="1"/>
          </p:cNvSpPr>
          <p:nvPr/>
        </p:nvSpPr>
        <p:spPr>
          <a:xfrm>
            <a:off x="5492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2B4E-C872-B441-9BF8-EFA2C5ED2C6D}"/>
              </a:ext>
            </a:extLst>
          </p:cNvPr>
          <p:cNvSpPr>
            <a:spLocks noChangeAspect="1"/>
          </p:cNvSpPr>
          <p:nvPr/>
        </p:nvSpPr>
        <p:spPr>
          <a:xfrm>
            <a:off x="6480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881072-88A4-C541-95CA-5E2B152649B4}"/>
              </a:ext>
            </a:extLst>
          </p:cNvPr>
          <p:cNvCxnSpPr>
            <a:cxnSpLocks noChangeAspect="1"/>
          </p:cNvCxnSpPr>
          <p:nvPr/>
        </p:nvCxnSpPr>
        <p:spPr>
          <a:xfrm flipV="1">
            <a:off x="7882229"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BD7D10C-29D1-ED40-AFAF-05C46061FB43}"/>
              </a:ext>
            </a:extLst>
          </p:cNvPr>
          <p:cNvSpPr>
            <a:spLocks noChangeAspect="1"/>
          </p:cNvSpPr>
          <p:nvPr/>
        </p:nvSpPr>
        <p:spPr>
          <a:xfrm>
            <a:off x="8033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C54854-D653-6544-8B84-B4B82AAEB133}"/>
              </a:ext>
            </a:extLst>
          </p:cNvPr>
          <p:cNvSpPr>
            <a:spLocks noChangeAspect="1"/>
          </p:cNvSpPr>
          <p:nvPr/>
        </p:nvSpPr>
        <p:spPr>
          <a:xfrm>
            <a:off x="8527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D950B-1897-084E-BB00-D047F6D4CA51}"/>
              </a:ext>
            </a:extLst>
          </p:cNvPr>
          <p:cNvCxnSpPr>
            <a:cxnSpLocks noChangeAspect="1"/>
          </p:cNvCxnSpPr>
          <p:nvPr/>
        </p:nvCxnSpPr>
        <p:spPr>
          <a:xfrm flipV="1">
            <a:off x="1734410"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2865096-410D-B348-A658-17763963CE80}"/>
              </a:ext>
            </a:extLst>
          </p:cNvPr>
          <p:cNvSpPr>
            <a:spLocks noChangeAspect="1"/>
          </p:cNvSpPr>
          <p:nvPr/>
        </p:nvSpPr>
        <p:spPr>
          <a:xfrm>
            <a:off x="1886059"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9C870-F1C1-AB4D-AA02-2B304F39BDE7}"/>
              </a:ext>
            </a:extLst>
          </p:cNvPr>
          <p:cNvSpPr>
            <a:spLocks noChangeAspect="1"/>
          </p:cNvSpPr>
          <p:nvPr/>
        </p:nvSpPr>
        <p:spPr>
          <a:xfrm>
            <a:off x="188605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45C117-C151-3F4F-8183-80D0456315B3}"/>
              </a:ext>
            </a:extLst>
          </p:cNvPr>
          <p:cNvSpPr>
            <a:spLocks noChangeAspect="1"/>
          </p:cNvSpPr>
          <p:nvPr/>
        </p:nvSpPr>
        <p:spPr>
          <a:xfrm>
            <a:off x="2399766"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E64D6E5-DD5A-F349-9D68-6D7D31A93DF1}"/>
              </a:ext>
            </a:extLst>
          </p:cNvPr>
          <p:cNvCxnSpPr>
            <a:cxnSpLocks noChangeAspect="1"/>
          </p:cNvCxnSpPr>
          <p:nvPr/>
        </p:nvCxnSpPr>
        <p:spPr>
          <a:xfrm flipV="1">
            <a:off x="1737052"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1A9FDAA-16AF-D141-BBD0-67707E3E6553}"/>
              </a:ext>
            </a:extLst>
          </p:cNvPr>
          <p:cNvCxnSpPr>
            <a:cxnSpLocks noChangeAspect="1"/>
          </p:cNvCxnSpPr>
          <p:nvPr/>
        </p:nvCxnSpPr>
        <p:spPr>
          <a:xfrm flipV="1">
            <a:off x="1737052"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2467E6-E29B-164E-BD94-1198B1DDA773}"/>
              </a:ext>
            </a:extLst>
          </p:cNvPr>
          <p:cNvCxnSpPr>
            <a:cxnSpLocks noChangeAspect="1"/>
          </p:cNvCxnSpPr>
          <p:nvPr/>
        </p:nvCxnSpPr>
        <p:spPr>
          <a:xfrm flipV="1">
            <a:off x="3206955"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3075D88-26C8-4641-902B-BBBF20DB76A5}"/>
              </a:ext>
            </a:extLst>
          </p:cNvPr>
          <p:cNvSpPr>
            <a:spLocks noChangeAspect="1"/>
          </p:cNvSpPr>
          <p:nvPr/>
        </p:nvSpPr>
        <p:spPr>
          <a:xfrm>
            <a:off x="3856362"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6E241-6A52-DA4E-9946-A10CA573D90F}"/>
              </a:ext>
            </a:extLst>
          </p:cNvPr>
          <p:cNvSpPr>
            <a:spLocks noChangeAspect="1"/>
          </p:cNvSpPr>
          <p:nvPr/>
        </p:nvSpPr>
        <p:spPr>
          <a:xfrm>
            <a:off x="3361246"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72AAB1-3B69-6845-AAF5-F3567680BE2F}"/>
              </a:ext>
            </a:extLst>
          </p:cNvPr>
          <p:cNvSpPr>
            <a:spLocks noChangeAspect="1"/>
          </p:cNvSpPr>
          <p:nvPr/>
        </p:nvSpPr>
        <p:spPr>
          <a:xfrm>
            <a:off x="3856362"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6E9145E-351D-FA4A-95EC-483DE1740239}"/>
              </a:ext>
            </a:extLst>
          </p:cNvPr>
          <p:cNvCxnSpPr>
            <a:cxnSpLocks noChangeAspect="1"/>
          </p:cNvCxnSpPr>
          <p:nvPr/>
        </p:nvCxnSpPr>
        <p:spPr>
          <a:xfrm flipV="1">
            <a:off x="3209597"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C265F0-3760-3A4D-8F21-084C16955CB1}"/>
              </a:ext>
            </a:extLst>
          </p:cNvPr>
          <p:cNvCxnSpPr>
            <a:cxnSpLocks noChangeAspect="1"/>
          </p:cNvCxnSpPr>
          <p:nvPr/>
        </p:nvCxnSpPr>
        <p:spPr>
          <a:xfrm flipV="1">
            <a:off x="3209597"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7A21AF-8E30-4D42-B2C3-BD7666784400}"/>
              </a:ext>
            </a:extLst>
          </p:cNvPr>
          <p:cNvCxnSpPr>
            <a:cxnSpLocks noChangeAspect="1"/>
          </p:cNvCxnSpPr>
          <p:nvPr/>
        </p:nvCxnSpPr>
        <p:spPr>
          <a:xfrm flipV="1">
            <a:off x="4690439"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C8A9A95-607B-2843-AF03-CA899EEE4F13}"/>
              </a:ext>
            </a:extLst>
          </p:cNvPr>
          <p:cNvSpPr>
            <a:spLocks noChangeAspect="1"/>
          </p:cNvSpPr>
          <p:nvPr/>
        </p:nvSpPr>
        <p:spPr>
          <a:xfrm>
            <a:off x="4842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0D0EBE-95E9-A046-A038-488F77D20BB5}"/>
              </a:ext>
            </a:extLst>
          </p:cNvPr>
          <p:cNvSpPr>
            <a:spLocks noChangeAspect="1"/>
          </p:cNvSpPr>
          <p:nvPr/>
        </p:nvSpPr>
        <p:spPr>
          <a:xfrm>
            <a:off x="4842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785C58-2A0E-8F4E-BFDE-9288641910FA}"/>
              </a:ext>
            </a:extLst>
          </p:cNvPr>
          <p:cNvSpPr>
            <a:spLocks noChangeAspect="1"/>
          </p:cNvSpPr>
          <p:nvPr/>
        </p:nvSpPr>
        <p:spPr>
          <a:xfrm>
            <a:off x="5335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1D5F95-ABE0-8C49-A81D-F953F38C5BFA}"/>
              </a:ext>
            </a:extLst>
          </p:cNvPr>
          <p:cNvCxnSpPr>
            <a:cxnSpLocks noChangeAspect="1"/>
          </p:cNvCxnSpPr>
          <p:nvPr/>
        </p:nvCxnSpPr>
        <p:spPr>
          <a:xfrm flipV="1">
            <a:off x="4693081"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A3B96A8-30D2-B246-AEBF-C22FEDE33277}"/>
              </a:ext>
            </a:extLst>
          </p:cNvPr>
          <p:cNvCxnSpPr>
            <a:cxnSpLocks noChangeAspect="1"/>
          </p:cNvCxnSpPr>
          <p:nvPr/>
        </p:nvCxnSpPr>
        <p:spPr>
          <a:xfrm flipV="1">
            <a:off x="4693081"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E3D8B8-95DE-3549-8277-5BE8EFBAEDDC}"/>
              </a:ext>
            </a:extLst>
          </p:cNvPr>
          <p:cNvCxnSpPr>
            <a:cxnSpLocks noChangeAspect="1"/>
          </p:cNvCxnSpPr>
          <p:nvPr/>
        </p:nvCxnSpPr>
        <p:spPr>
          <a:xfrm flipV="1">
            <a:off x="6240187"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A059072-E629-5C44-B713-4360556589E1}"/>
              </a:ext>
            </a:extLst>
          </p:cNvPr>
          <p:cNvSpPr>
            <a:spLocks noChangeAspect="1"/>
          </p:cNvSpPr>
          <p:nvPr/>
        </p:nvSpPr>
        <p:spPr>
          <a:xfrm>
            <a:off x="6391836"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2AAC2C-06F4-AB47-85F8-E52FB7C73FDF}"/>
              </a:ext>
            </a:extLst>
          </p:cNvPr>
          <p:cNvSpPr>
            <a:spLocks noChangeAspect="1"/>
          </p:cNvSpPr>
          <p:nvPr/>
        </p:nvSpPr>
        <p:spPr>
          <a:xfrm>
            <a:off x="688544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44F0244-E62D-9847-85AE-502EC4FB45CA}"/>
              </a:ext>
            </a:extLst>
          </p:cNvPr>
          <p:cNvSpPr>
            <a:spLocks noChangeAspect="1"/>
          </p:cNvSpPr>
          <p:nvPr/>
        </p:nvSpPr>
        <p:spPr>
          <a:xfrm>
            <a:off x="6885448"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08D8504-A711-234C-BBE6-978D129637CD}"/>
              </a:ext>
            </a:extLst>
          </p:cNvPr>
          <p:cNvCxnSpPr>
            <a:cxnSpLocks noChangeAspect="1"/>
          </p:cNvCxnSpPr>
          <p:nvPr/>
        </p:nvCxnSpPr>
        <p:spPr>
          <a:xfrm flipV="1">
            <a:off x="6242829"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43A7977-AF0B-E943-9764-300EE5E3A39A}"/>
              </a:ext>
            </a:extLst>
          </p:cNvPr>
          <p:cNvCxnSpPr>
            <a:cxnSpLocks noChangeAspect="1"/>
          </p:cNvCxnSpPr>
          <p:nvPr/>
        </p:nvCxnSpPr>
        <p:spPr>
          <a:xfrm flipV="1">
            <a:off x="6242829"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80C5DB-E226-D54F-ADD8-261B7039D167}"/>
              </a:ext>
            </a:extLst>
          </p:cNvPr>
          <p:cNvCxnSpPr>
            <a:cxnSpLocks noChangeAspect="1"/>
          </p:cNvCxnSpPr>
          <p:nvPr/>
        </p:nvCxnSpPr>
        <p:spPr>
          <a:xfrm flipV="1">
            <a:off x="7731688"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23F9F22-48E6-E646-BBD5-7444ADD2B90D}"/>
              </a:ext>
            </a:extLst>
          </p:cNvPr>
          <p:cNvSpPr>
            <a:spLocks noChangeAspect="1"/>
          </p:cNvSpPr>
          <p:nvPr/>
        </p:nvSpPr>
        <p:spPr>
          <a:xfrm>
            <a:off x="7883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DC9CF5-4DFB-434E-8CEA-E851811EC162}"/>
              </a:ext>
            </a:extLst>
          </p:cNvPr>
          <p:cNvSpPr>
            <a:spLocks noChangeAspect="1"/>
          </p:cNvSpPr>
          <p:nvPr/>
        </p:nvSpPr>
        <p:spPr>
          <a:xfrm>
            <a:off x="8376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C30777-5A32-B74A-9DB5-9515BF39D3EA}"/>
              </a:ext>
            </a:extLst>
          </p:cNvPr>
          <p:cNvSpPr>
            <a:spLocks noChangeAspect="1"/>
          </p:cNvSpPr>
          <p:nvPr/>
        </p:nvSpPr>
        <p:spPr>
          <a:xfrm>
            <a:off x="7883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7690969-4180-2347-9D5C-81336FB18313}"/>
              </a:ext>
            </a:extLst>
          </p:cNvPr>
          <p:cNvCxnSpPr>
            <a:cxnSpLocks noChangeAspect="1"/>
          </p:cNvCxnSpPr>
          <p:nvPr/>
        </p:nvCxnSpPr>
        <p:spPr>
          <a:xfrm flipV="1">
            <a:off x="7734330"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398D9B4-4088-F342-99B3-01F1D829FA43}"/>
              </a:ext>
            </a:extLst>
          </p:cNvPr>
          <p:cNvSpPr>
            <a:spLocks noChangeAspect="1"/>
          </p:cNvSpPr>
          <p:nvPr/>
        </p:nvSpPr>
        <p:spPr>
          <a:xfrm>
            <a:off x="7885979" y="502414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F8C063-86C0-3D44-B132-50E4662CEB9C}"/>
              </a:ext>
            </a:extLst>
          </p:cNvPr>
          <p:cNvSpPr>
            <a:spLocks noChangeAspect="1"/>
          </p:cNvSpPr>
          <p:nvPr/>
        </p:nvSpPr>
        <p:spPr>
          <a:xfrm>
            <a:off x="7885979" y="471471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C35646-3211-3D4A-96B5-4B5D8C73DD9B}"/>
              </a:ext>
            </a:extLst>
          </p:cNvPr>
          <p:cNvCxnSpPr>
            <a:cxnSpLocks noChangeAspect="1"/>
          </p:cNvCxnSpPr>
          <p:nvPr/>
        </p:nvCxnSpPr>
        <p:spPr>
          <a:xfrm flipV="1">
            <a:off x="7734330"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178BC9F7-B329-0643-869C-5AEC888C5447}"/>
              </a:ext>
            </a:extLst>
          </p:cNvPr>
          <p:cNvSpPr>
            <a:spLocks noChangeAspect="1"/>
          </p:cNvSpPr>
          <p:nvPr/>
        </p:nvSpPr>
        <p:spPr>
          <a:xfrm>
            <a:off x="7885979"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BBCD09F-C55F-2E42-8797-5833E7DDC8C4}"/>
              </a:ext>
            </a:extLst>
          </p:cNvPr>
          <p:cNvSpPr>
            <a:spLocks noChangeAspect="1"/>
          </p:cNvSpPr>
          <p:nvPr/>
        </p:nvSpPr>
        <p:spPr>
          <a:xfrm>
            <a:off x="7885979"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4AD323-E6A7-FC4F-BF66-BF24A4E34933}"/>
              </a:ext>
            </a:extLst>
          </p:cNvPr>
          <p:cNvSpPr>
            <a:spLocks noChangeAspect="1"/>
          </p:cNvSpPr>
          <p:nvPr/>
        </p:nvSpPr>
        <p:spPr>
          <a:xfrm>
            <a:off x="7885979" y="615887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28D8CAC-3AA2-324F-8649-CE4EDAFEFB32}"/>
              </a:ext>
            </a:extLst>
          </p:cNvPr>
          <p:cNvCxnSpPr>
            <a:cxnSpLocks noChangeAspect="1"/>
          </p:cNvCxnSpPr>
          <p:nvPr/>
        </p:nvCxnSpPr>
        <p:spPr>
          <a:xfrm flipV="1">
            <a:off x="9158304"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02D4258-5E24-4545-84F5-93C4D8DCA408}"/>
              </a:ext>
            </a:extLst>
          </p:cNvPr>
          <p:cNvSpPr>
            <a:spLocks noChangeAspect="1"/>
          </p:cNvSpPr>
          <p:nvPr/>
        </p:nvSpPr>
        <p:spPr>
          <a:xfrm>
            <a:off x="9309953"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08105F-E660-454A-BA39-9BD7092EBADF}"/>
              </a:ext>
            </a:extLst>
          </p:cNvPr>
          <p:cNvSpPr>
            <a:spLocks noChangeAspect="1"/>
          </p:cNvSpPr>
          <p:nvPr/>
        </p:nvSpPr>
        <p:spPr>
          <a:xfrm>
            <a:off x="9803565"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46922A-B00D-D24F-9099-7BDC9F089878}"/>
              </a:ext>
            </a:extLst>
          </p:cNvPr>
          <p:cNvSpPr>
            <a:spLocks noChangeAspect="1"/>
          </p:cNvSpPr>
          <p:nvPr/>
        </p:nvSpPr>
        <p:spPr>
          <a:xfrm>
            <a:off x="9803565"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D9091B7-18B1-254B-B78E-F47896037E8F}"/>
              </a:ext>
            </a:extLst>
          </p:cNvPr>
          <p:cNvCxnSpPr>
            <a:cxnSpLocks noChangeAspect="1"/>
          </p:cNvCxnSpPr>
          <p:nvPr/>
        </p:nvCxnSpPr>
        <p:spPr>
          <a:xfrm flipV="1">
            <a:off x="9160946"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7947AA7-A45D-DC4D-A9DE-C78F5EAE24A3}"/>
              </a:ext>
            </a:extLst>
          </p:cNvPr>
          <p:cNvSpPr>
            <a:spLocks noChangeAspect="1"/>
          </p:cNvSpPr>
          <p:nvPr/>
        </p:nvSpPr>
        <p:spPr>
          <a:xfrm>
            <a:off x="9806207" y="502414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7083AE-F601-5D49-9C2F-087DE62E354F}"/>
              </a:ext>
            </a:extLst>
          </p:cNvPr>
          <p:cNvSpPr>
            <a:spLocks noChangeAspect="1"/>
          </p:cNvSpPr>
          <p:nvPr/>
        </p:nvSpPr>
        <p:spPr>
          <a:xfrm>
            <a:off x="9806207"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B2123C1-69B5-7D46-ACC4-678EAA265A68}"/>
              </a:ext>
            </a:extLst>
          </p:cNvPr>
          <p:cNvCxnSpPr>
            <a:cxnSpLocks noChangeAspect="1"/>
          </p:cNvCxnSpPr>
          <p:nvPr/>
        </p:nvCxnSpPr>
        <p:spPr>
          <a:xfrm flipV="1">
            <a:off x="9160946"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000D615-A804-C74F-87A8-0A0FEB1B5481}"/>
              </a:ext>
            </a:extLst>
          </p:cNvPr>
          <p:cNvSpPr>
            <a:spLocks noChangeAspect="1"/>
          </p:cNvSpPr>
          <p:nvPr/>
        </p:nvSpPr>
        <p:spPr>
          <a:xfrm>
            <a:off x="9806207"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2CB9D2-EDF0-4E46-AB74-EB39D6DD68C7}"/>
              </a:ext>
            </a:extLst>
          </p:cNvPr>
          <p:cNvSpPr>
            <a:spLocks noChangeAspect="1"/>
          </p:cNvSpPr>
          <p:nvPr/>
        </p:nvSpPr>
        <p:spPr>
          <a:xfrm>
            <a:off x="9806207" y="644672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050CD5-731E-CC40-B78C-254D4AAB3668}"/>
              </a:ext>
            </a:extLst>
          </p:cNvPr>
          <p:cNvSpPr>
            <a:spLocks noChangeAspect="1"/>
          </p:cNvSpPr>
          <p:nvPr/>
        </p:nvSpPr>
        <p:spPr>
          <a:xfrm>
            <a:off x="9806207" y="613960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77F747-C7EB-CD44-822F-38A568E7D969}"/>
              </a:ext>
            </a:extLst>
          </p:cNvPr>
          <p:cNvSpPr>
            <a:spLocks noChangeAspect="1"/>
          </p:cNvSpPr>
          <p:nvPr/>
        </p:nvSpPr>
        <p:spPr>
          <a:xfrm>
            <a:off x="1886059" y="474925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30D0822-8805-7C42-8418-9126F9EB5796}"/>
              </a:ext>
            </a:extLst>
          </p:cNvPr>
          <p:cNvSpPr>
            <a:spLocks noChangeAspect="1"/>
          </p:cNvSpPr>
          <p:nvPr/>
        </p:nvSpPr>
        <p:spPr>
          <a:xfrm>
            <a:off x="1886059" y="50563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DFBDE02-A699-714F-BC1C-71406A3E93B6}"/>
              </a:ext>
            </a:extLst>
          </p:cNvPr>
          <p:cNvSpPr>
            <a:spLocks noChangeAspect="1"/>
          </p:cNvSpPr>
          <p:nvPr/>
        </p:nvSpPr>
        <p:spPr>
          <a:xfrm>
            <a:off x="1886059" y="617183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F08FA1-B3BF-044E-BF1E-E5FE42414E09}"/>
              </a:ext>
            </a:extLst>
          </p:cNvPr>
          <p:cNvSpPr>
            <a:spLocks noChangeAspect="1"/>
          </p:cNvSpPr>
          <p:nvPr/>
        </p:nvSpPr>
        <p:spPr>
          <a:xfrm>
            <a:off x="1886059" y="6478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A998A-3F8F-574F-918B-1586313E0357}"/>
              </a:ext>
            </a:extLst>
          </p:cNvPr>
          <p:cNvSpPr>
            <a:spLocks noChangeAspect="1"/>
          </p:cNvSpPr>
          <p:nvPr/>
        </p:nvSpPr>
        <p:spPr>
          <a:xfrm>
            <a:off x="1889840" y="585175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19A046-D0B3-E94A-B480-FFD0F31735E1}"/>
              </a:ext>
            </a:extLst>
          </p:cNvPr>
          <p:cNvSpPr>
            <a:spLocks noChangeAspect="1"/>
          </p:cNvSpPr>
          <p:nvPr/>
        </p:nvSpPr>
        <p:spPr>
          <a:xfrm>
            <a:off x="3856362"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976FAF-EF86-2A46-88F4-5103302DC054}"/>
              </a:ext>
            </a:extLst>
          </p:cNvPr>
          <p:cNvSpPr>
            <a:spLocks noChangeAspect="1"/>
          </p:cNvSpPr>
          <p:nvPr/>
        </p:nvSpPr>
        <p:spPr>
          <a:xfrm>
            <a:off x="3856362" y="502414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4281BC0-C7DD-8243-856B-A713CB50CEE0}"/>
              </a:ext>
            </a:extLst>
          </p:cNvPr>
          <p:cNvSpPr>
            <a:spLocks noChangeAspect="1"/>
          </p:cNvSpPr>
          <p:nvPr/>
        </p:nvSpPr>
        <p:spPr>
          <a:xfrm>
            <a:off x="3856362" y="613960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284F9D-102F-9E48-9311-42BD56F89007}"/>
              </a:ext>
            </a:extLst>
          </p:cNvPr>
          <p:cNvSpPr>
            <a:spLocks noChangeAspect="1"/>
          </p:cNvSpPr>
          <p:nvPr/>
        </p:nvSpPr>
        <p:spPr>
          <a:xfrm>
            <a:off x="3856362"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9D85F3-FEF4-914A-85E7-A61B3F9668DB}"/>
              </a:ext>
            </a:extLst>
          </p:cNvPr>
          <p:cNvSpPr>
            <a:spLocks noChangeAspect="1"/>
          </p:cNvSpPr>
          <p:nvPr/>
        </p:nvSpPr>
        <p:spPr>
          <a:xfrm>
            <a:off x="3856362"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A38C542-1426-E24F-B7DD-B71231700EEC}"/>
              </a:ext>
            </a:extLst>
          </p:cNvPr>
          <p:cNvSpPr>
            <a:spLocks noChangeAspect="1"/>
          </p:cNvSpPr>
          <p:nvPr/>
        </p:nvSpPr>
        <p:spPr>
          <a:xfrm>
            <a:off x="4842088" y="502182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484109-33B0-B24F-87E2-DEE15A2E2FB2}"/>
              </a:ext>
            </a:extLst>
          </p:cNvPr>
          <p:cNvSpPr>
            <a:spLocks noChangeAspect="1"/>
          </p:cNvSpPr>
          <p:nvPr/>
        </p:nvSpPr>
        <p:spPr>
          <a:xfrm>
            <a:off x="484208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7EF107-5584-E34B-90F3-4EF461E6F1B5}"/>
              </a:ext>
            </a:extLst>
          </p:cNvPr>
          <p:cNvSpPr>
            <a:spLocks noChangeAspect="1"/>
          </p:cNvSpPr>
          <p:nvPr/>
        </p:nvSpPr>
        <p:spPr>
          <a:xfrm>
            <a:off x="688544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0C80C27-F7AC-5943-9503-430191349196}"/>
              </a:ext>
            </a:extLst>
          </p:cNvPr>
          <p:cNvSpPr>
            <a:spLocks noChangeAspect="1"/>
          </p:cNvSpPr>
          <p:nvPr/>
        </p:nvSpPr>
        <p:spPr>
          <a:xfrm>
            <a:off x="6885448" y="502182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91FD5E-6A17-9741-9D40-2394CEDDC1FB}"/>
              </a:ext>
            </a:extLst>
          </p:cNvPr>
          <p:cNvSpPr>
            <a:spLocks noChangeAspect="1"/>
          </p:cNvSpPr>
          <p:nvPr/>
        </p:nvSpPr>
        <p:spPr>
          <a:xfrm>
            <a:off x="4842088"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118B3C-3259-3046-9D7D-28BACA4AA09B}"/>
              </a:ext>
            </a:extLst>
          </p:cNvPr>
          <p:cNvSpPr>
            <a:spLocks noChangeAspect="1"/>
          </p:cNvSpPr>
          <p:nvPr/>
        </p:nvSpPr>
        <p:spPr>
          <a:xfrm>
            <a:off x="484208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D19B740-D98C-5241-A2F3-3AC46B51EECF}"/>
              </a:ext>
            </a:extLst>
          </p:cNvPr>
          <p:cNvSpPr>
            <a:spLocks noChangeAspect="1"/>
          </p:cNvSpPr>
          <p:nvPr/>
        </p:nvSpPr>
        <p:spPr>
          <a:xfrm>
            <a:off x="4842088" y="583248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DB43EBF-BE9C-A542-A302-7C2FA39A59F2}"/>
              </a:ext>
            </a:extLst>
          </p:cNvPr>
          <p:cNvSpPr>
            <a:spLocks noChangeAspect="1"/>
          </p:cNvSpPr>
          <p:nvPr/>
        </p:nvSpPr>
        <p:spPr>
          <a:xfrm>
            <a:off x="6885448"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C9C180C-8CF0-F143-87C1-11A9B3027BAB}"/>
              </a:ext>
            </a:extLst>
          </p:cNvPr>
          <p:cNvSpPr>
            <a:spLocks noChangeAspect="1"/>
          </p:cNvSpPr>
          <p:nvPr/>
        </p:nvSpPr>
        <p:spPr>
          <a:xfrm>
            <a:off x="688544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2583A83-B380-B34E-B805-0437936F056C}"/>
              </a:ext>
            </a:extLst>
          </p:cNvPr>
          <p:cNvSpPr>
            <a:spLocks noChangeAspect="1"/>
          </p:cNvSpPr>
          <p:nvPr/>
        </p:nvSpPr>
        <p:spPr>
          <a:xfrm>
            <a:off x="6885448"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7FF4FF-B0C1-5A45-876F-9A3A0A766CD0}"/>
              </a:ext>
            </a:extLst>
          </p:cNvPr>
          <p:cNvSpPr/>
          <p:nvPr/>
        </p:nvSpPr>
        <p:spPr>
          <a:xfrm>
            <a:off x="5923218"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1027453-F683-0043-B6FB-0004204632A9}"/>
              </a:ext>
            </a:extLst>
          </p:cNvPr>
          <p:cNvSpPr/>
          <p:nvPr/>
        </p:nvSpPr>
        <p:spPr>
          <a:xfrm>
            <a:off x="8962964"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0D5B54-69D3-A147-B630-B97A3303D8BC}"/>
              </a:ext>
            </a:extLst>
          </p:cNvPr>
          <p:cNvSpPr>
            <a:spLocks noChangeAspect="1"/>
          </p:cNvSpPr>
          <p:nvPr/>
        </p:nvSpPr>
        <p:spPr>
          <a:xfrm>
            <a:off x="5986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3D55EC-21C2-0049-96B5-24B899E16E28}"/>
              </a:ext>
            </a:extLst>
          </p:cNvPr>
          <p:cNvSpPr>
            <a:spLocks noChangeAspect="1"/>
          </p:cNvSpPr>
          <p:nvPr/>
        </p:nvSpPr>
        <p:spPr>
          <a:xfrm>
            <a:off x="9021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EEC4943-4070-674E-B278-05DCF56F1F90}"/>
              </a:ext>
            </a:extLst>
          </p:cNvPr>
          <p:cNvSpPr/>
          <p:nvPr/>
        </p:nvSpPr>
        <p:spPr>
          <a:xfrm>
            <a:off x="234242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789E77-AFFC-4C46-A9B5-033046382BF3}"/>
              </a:ext>
            </a:extLst>
          </p:cNvPr>
          <p:cNvSpPr/>
          <p:nvPr/>
        </p:nvSpPr>
        <p:spPr>
          <a:xfrm>
            <a:off x="527049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8B3F4B-2F47-CD41-BB2D-C0FF24AA81B8}"/>
              </a:ext>
            </a:extLst>
          </p:cNvPr>
          <p:cNvSpPr/>
          <p:nvPr/>
        </p:nvSpPr>
        <p:spPr>
          <a:xfrm>
            <a:off x="8301879"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652CEE4-9B70-444F-9BD7-B535230DDD77}"/>
              </a:ext>
            </a:extLst>
          </p:cNvPr>
          <p:cNvSpPr/>
          <p:nvPr/>
        </p:nvSpPr>
        <p:spPr>
          <a:xfrm>
            <a:off x="3303671"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91B3D6-DC9F-684D-AA35-3BF7F3891418}"/>
              </a:ext>
            </a:extLst>
          </p:cNvPr>
          <p:cNvSpPr/>
          <p:nvPr/>
        </p:nvSpPr>
        <p:spPr>
          <a:xfrm>
            <a:off x="633460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401E099-3F43-074B-9B2B-1A23B44368D4}"/>
              </a:ext>
            </a:extLst>
          </p:cNvPr>
          <p:cNvSpPr/>
          <p:nvPr/>
        </p:nvSpPr>
        <p:spPr>
          <a:xfrm>
            <a:off x="923834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D5254-CAEE-9243-8F18-A6A4F2355E9C}"/>
              </a:ext>
            </a:extLst>
          </p:cNvPr>
          <p:cNvSpPr>
            <a:spLocks noChangeAspect="1"/>
          </p:cNvSpPr>
          <p:nvPr/>
        </p:nvSpPr>
        <p:spPr>
          <a:xfrm>
            <a:off x="2399766"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DE43FB-A8FB-F44B-844F-B86DFC8A5EEA}"/>
              </a:ext>
            </a:extLst>
          </p:cNvPr>
          <p:cNvSpPr>
            <a:spLocks noChangeAspect="1"/>
          </p:cNvSpPr>
          <p:nvPr/>
        </p:nvSpPr>
        <p:spPr>
          <a:xfrm>
            <a:off x="8379591"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D61CDCE-2053-8E45-8391-42CBA7CEB34C}"/>
              </a:ext>
            </a:extLst>
          </p:cNvPr>
          <p:cNvSpPr>
            <a:spLocks noChangeAspect="1"/>
          </p:cNvSpPr>
          <p:nvPr/>
        </p:nvSpPr>
        <p:spPr>
          <a:xfrm>
            <a:off x="9312595" y="471471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FBCA46F-05CE-444F-8149-0715B7F77F3E}"/>
              </a:ext>
            </a:extLst>
          </p:cNvPr>
          <p:cNvSpPr>
            <a:spLocks noChangeAspect="1"/>
          </p:cNvSpPr>
          <p:nvPr/>
        </p:nvSpPr>
        <p:spPr>
          <a:xfrm>
            <a:off x="3361246"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225522-2C2B-8C4B-91C1-D614C45FFB1F}"/>
              </a:ext>
            </a:extLst>
          </p:cNvPr>
          <p:cNvSpPr>
            <a:spLocks noChangeAspect="1"/>
          </p:cNvSpPr>
          <p:nvPr/>
        </p:nvSpPr>
        <p:spPr>
          <a:xfrm>
            <a:off x="5335700"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6F17223-7BF1-AF4A-B4C4-899222BC5E95}"/>
              </a:ext>
            </a:extLst>
          </p:cNvPr>
          <p:cNvSpPr>
            <a:spLocks noChangeAspect="1"/>
          </p:cNvSpPr>
          <p:nvPr/>
        </p:nvSpPr>
        <p:spPr>
          <a:xfrm>
            <a:off x="6391836"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7CE2649-6C79-4947-A010-BFE1F061D82F}"/>
              </a:ext>
            </a:extLst>
          </p:cNvPr>
          <p:cNvGrpSpPr/>
          <p:nvPr/>
        </p:nvGrpSpPr>
        <p:grpSpPr>
          <a:xfrm>
            <a:off x="5923968" y="1188458"/>
            <a:ext cx="468619" cy="394217"/>
            <a:chOff x="4399967" y="1188457"/>
            <a:chExt cx="468619" cy="394217"/>
          </a:xfrm>
        </p:grpSpPr>
        <p:sp>
          <p:nvSpPr>
            <p:cNvPr id="102" name="Rectangle 101">
              <a:extLst>
                <a:ext uri="{FF2B5EF4-FFF2-40B4-BE49-F238E27FC236}">
                  <a16:creationId xmlns:a16="http://schemas.microsoft.com/office/drawing/2014/main" id="{7E5DD368-70CB-8C40-B309-5CD541B80AC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372A3C3-5583-844C-AF7A-800379FDE31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4A780768-956F-4D43-A349-AEC607A3EBF0}"/>
              </a:ext>
            </a:extLst>
          </p:cNvPr>
          <p:cNvGrpSpPr/>
          <p:nvPr/>
        </p:nvGrpSpPr>
        <p:grpSpPr>
          <a:xfrm>
            <a:off x="2359449" y="3362755"/>
            <a:ext cx="468619" cy="394217"/>
            <a:chOff x="4399967" y="1188457"/>
            <a:chExt cx="468619" cy="394217"/>
          </a:xfrm>
        </p:grpSpPr>
        <p:sp>
          <p:nvSpPr>
            <p:cNvPr id="105" name="Rectangle 104">
              <a:extLst>
                <a:ext uri="{FF2B5EF4-FFF2-40B4-BE49-F238E27FC236}">
                  <a16:creationId xmlns:a16="http://schemas.microsoft.com/office/drawing/2014/main" id="{0CA4885B-C36A-AA43-AA24-D9A6F8590B1C}"/>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1273274-FD75-D641-893F-9857D0383A6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51BE0D31-82B1-EE4E-8293-C9C391944043}"/>
              </a:ext>
            </a:extLst>
          </p:cNvPr>
          <p:cNvGrpSpPr/>
          <p:nvPr/>
        </p:nvGrpSpPr>
        <p:grpSpPr>
          <a:xfrm>
            <a:off x="5288207" y="3350168"/>
            <a:ext cx="468619" cy="394217"/>
            <a:chOff x="4399967" y="1188457"/>
            <a:chExt cx="468619" cy="394217"/>
          </a:xfrm>
        </p:grpSpPr>
        <p:sp>
          <p:nvSpPr>
            <p:cNvPr id="108" name="Rectangle 107">
              <a:extLst>
                <a:ext uri="{FF2B5EF4-FFF2-40B4-BE49-F238E27FC236}">
                  <a16:creationId xmlns:a16="http://schemas.microsoft.com/office/drawing/2014/main" id="{ACBB59FE-8777-4140-B4F3-D80F29E0E95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DC0E514-5FCD-224E-8ED9-4F0FDAD344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F6DC3F2-6089-6848-BD18-3EBFE96E62CA}"/>
              </a:ext>
            </a:extLst>
          </p:cNvPr>
          <p:cNvGrpSpPr/>
          <p:nvPr/>
        </p:nvGrpSpPr>
        <p:grpSpPr>
          <a:xfrm>
            <a:off x="8327176" y="3362755"/>
            <a:ext cx="468619" cy="394217"/>
            <a:chOff x="4399967" y="1188457"/>
            <a:chExt cx="468619" cy="394217"/>
          </a:xfrm>
        </p:grpSpPr>
        <p:sp>
          <p:nvSpPr>
            <p:cNvPr id="111" name="Rectangle 110">
              <a:extLst>
                <a:ext uri="{FF2B5EF4-FFF2-40B4-BE49-F238E27FC236}">
                  <a16:creationId xmlns:a16="http://schemas.microsoft.com/office/drawing/2014/main" id="{C8B16BDB-7E7F-404E-939B-949681B5E98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ADBDE7-CDEE-4A43-99BB-F6004353A18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DB6C38B-7E86-0C43-9E4B-13FC6D50A14B}"/>
              </a:ext>
            </a:extLst>
          </p:cNvPr>
          <p:cNvGrpSpPr/>
          <p:nvPr/>
        </p:nvGrpSpPr>
        <p:grpSpPr>
          <a:xfrm>
            <a:off x="3300511" y="3362755"/>
            <a:ext cx="468619" cy="394217"/>
            <a:chOff x="4399967" y="1188457"/>
            <a:chExt cx="468619" cy="394217"/>
          </a:xfrm>
        </p:grpSpPr>
        <p:sp>
          <p:nvSpPr>
            <p:cNvPr id="114" name="Rectangle 113">
              <a:extLst>
                <a:ext uri="{FF2B5EF4-FFF2-40B4-BE49-F238E27FC236}">
                  <a16:creationId xmlns:a16="http://schemas.microsoft.com/office/drawing/2014/main" id="{7FC8B199-5C5C-B74D-9E2A-6FD3099E3F2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6FCE2C9-2F57-B94C-9BA5-36DB36A1434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22D7EE93-3191-6542-B740-5BBC9C04BFE7}"/>
              </a:ext>
            </a:extLst>
          </p:cNvPr>
          <p:cNvGrpSpPr/>
          <p:nvPr/>
        </p:nvGrpSpPr>
        <p:grpSpPr>
          <a:xfrm>
            <a:off x="6305093" y="3350168"/>
            <a:ext cx="468619" cy="394217"/>
            <a:chOff x="4399967" y="1188457"/>
            <a:chExt cx="468619" cy="394217"/>
          </a:xfrm>
        </p:grpSpPr>
        <p:sp>
          <p:nvSpPr>
            <p:cNvPr id="117" name="Rectangle 116">
              <a:extLst>
                <a:ext uri="{FF2B5EF4-FFF2-40B4-BE49-F238E27FC236}">
                  <a16:creationId xmlns:a16="http://schemas.microsoft.com/office/drawing/2014/main" id="{53E1E184-9BAA-F842-A14A-311346A2A9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35BD88-BC10-9D43-9815-7FDFDFF785C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2F7C95C-692C-3849-9EC6-9B7237E08274}"/>
              </a:ext>
            </a:extLst>
          </p:cNvPr>
          <p:cNvGrpSpPr/>
          <p:nvPr/>
        </p:nvGrpSpPr>
        <p:grpSpPr>
          <a:xfrm>
            <a:off x="9249282" y="3343797"/>
            <a:ext cx="468619" cy="394217"/>
            <a:chOff x="4399967" y="1188457"/>
            <a:chExt cx="468619" cy="394217"/>
          </a:xfrm>
        </p:grpSpPr>
        <p:sp>
          <p:nvSpPr>
            <p:cNvPr id="120" name="Rectangle 119">
              <a:extLst>
                <a:ext uri="{FF2B5EF4-FFF2-40B4-BE49-F238E27FC236}">
                  <a16:creationId xmlns:a16="http://schemas.microsoft.com/office/drawing/2014/main" id="{273FD37F-6C3D-BE4B-A7B6-68EE93B79DD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2F66A42-D046-6946-847C-9CD904A5AD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F7C0479-1019-6E47-9466-C770A7220F2A}"/>
              </a:ext>
            </a:extLst>
          </p:cNvPr>
          <p:cNvGrpSpPr/>
          <p:nvPr/>
        </p:nvGrpSpPr>
        <p:grpSpPr>
          <a:xfrm>
            <a:off x="2342427" y="5975267"/>
            <a:ext cx="468619" cy="394217"/>
            <a:chOff x="4399967" y="1188457"/>
            <a:chExt cx="468619" cy="394217"/>
          </a:xfrm>
        </p:grpSpPr>
        <p:sp>
          <p:nvSpPr>
            <p:cNvPr id="123" name="Rectangle 122">
              <a:extLst>
                <a:ext uri="{FF2B5EF4-FFF2-40B4-BE49-F238E27FC236}">
                  <a16:creationId xmlns:a16="http://schemas.microsoft.com/office/drawing/2014/main" id="{982C1D2A-7930-BD46-98AC-ABD686D32C4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886BA32-F166-124C-BC39-B4E48B28A34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692E65A-710E-8740-AA8C-A0745657C637}"/>
              </a:ext>
            </a:extLst>
          </p:cNvPr>
          <p:cNvGrpSpPr/>
          <p:nvPr/>
        </p:nvGrpSpPr>
        <p:grpSpPr>
          <a:xfrm>
            <a:off x="5271185" y="5962680"/>
            <a:ext cx="468619" cy="394217"/>
            <a:chOff x="4399967" y="1188457"/>
            <a:chExt cx="468619" cy="394217"/>
          </a:xfrm>
        </p:grpSpPr>
        <p:sp>
          <p:nvSpPr>
            <p:cNvPr id="126" name="Rectangle 125">
              <a:extLst>
                <a:ext uri="{FF2B5EF4-FFF2-40B4-BE49-F238E27FC236}">
                  <a16:creationId xmlns:a16="http://schemas.microsoft.com/office/drawing/2014/main" id="{B179B654-F0AA-3349-8A18-9ADF7124141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2E1197-32F6-F84F-BF5D-A0B93184322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C1EEB00-176A-0C40-BD8D-BEA2D8B92938}"/>
              </a:ext>
            </a:extLst>
          </p:cNvPr>
          <p:cNvGrpSpPr/>
          <p:nvPr/>
        </p:nvGrpSpPr>
        <p:grpSpPr>
          <a:xfrm>
            <a:off x="8310154" y="5975267"/>
            <a:ext cx="468619" cy="394217"/>
            <a:chOff x="4399967" y="1188457"/>
            <a:chExt cx="468619" cy="394217"/>
          </a:xfrm>
        </p:grpSpPr>
        <p:sp>
          <p:nvSpPr>
            <p:cNvPr id="129" name="Rectangle 128">
              <a:extLst>
                <a:ext uri="{FF2B5EF4-FFF2-40B4-BE49-F238E27FC236}">
                  <a16:creationId xmlns:a16="http://schemas.microsoft.com/office/drawing/2014/main" id="{34534499-5E61-A14C-8E65-63AD7883F99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C09C4E8-AF03-564A-82A1-9835F1CC709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B7895AF-AFB0-994E-AA03-AEBE53FC2111}"/>
              </a:ext>
            </a:extLst>
          </p:cNvPr>
          <p:cNvGrpSpPr/>
          <p:nvPr/>
        </p:nvGrpSpPr>
        <p:grpSpPr>
          <a:xfrm>
            <a:off x="3283489" y="5975267"/>
            <a:ext cx="468619" cy="394217"/>
            <a:chOff x="4399967" y="1188457"/>
            <a:chExt cx="468619" cy="394217"/>
          </a:xfrm>
        </p:grpSpPr>
        <p:sp>
          <p:nvSpPr>
            <p:cNvPr id="132" name="Rectangle 131">
              <a:extLst>
                <a:ext uri="{FF2B5EF4-FFF2-40B4-BE49-F238E27FC236}">
                  <a16:creationId xmlns:a16="http://schemas.microsoft.com/office/drawing/2014/main" id="{BACA4350-E7C6-B047-9B7D-02C358F2533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DADCCA8-4EC7-1848-A819-A642E4439F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1042330-1261-BF43-9FBA-1D8841CE760B}"/>
              </a:ext>
            </a:extLst>
          </p:cNvPr>
          <p:cNvGrpSpPr/>
          <p:nvPr/>
        </p:nvGrpSpPr>
        <p:grpSpPr>
          <a:xfrm>
            <a:off x="6288071" y="5962680"/>
            <a:ext cx="468619" cy="394217"/>
            <a:chOff x="4399967" y="1188457"/>
            <a:chExt cx="468619" cy="394217"/>
          </a:xfrm>
        </p:grpSpPr>
        <p:sp>
          <p:nvSpPr>
            <p:cNvPr id="135" name="Rectangle 134">
              <a:extLst>
                <a:ext uri="{FF2B5EF4-FFF2-40B4-BE49-F238E27FC236}">
                  <a16:creationId xmlns:a16="http://schemas.microsoft.com/office/drawing/2014/main" id="{84BEDD93-DB16-5245-85A8-B1EB0A23984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F73D217-636F-8640-8577-FB173368F2F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8278152-F8D4-3349-8756-AEDC5E00727D}"/>
              </a:ext>
            </a:extLst>
          </p:cNvPr>
          <p:cNvGrpSpPr/>
          <p:nvPr/>
        </p:nvGrpSpPr>
        <p:grpSpPr>
          <a:xfrm>
            <a:off x="9232260" y="5956309"/>
            <a:ext cx="468619" cy="394217"/>
            <a:chOff x="4399967" y="1188457"/>
            <a:chExt cx="468619" cy="394217"/>
          </a:xfrm>
        </p:grpSpPr>
        <p:sp>
          <p:nvSpPr>
            <p:cNvPr id="138" name="Rectangle 137">
              <a:extLst>
                <a:ext uri="{FF2B5EF4-FFF2-40B4-BE49-F238E27FC236}">
                  <a16:creationId xmlns:a16="http://schemas.microsoft.com/office/drawing/2014/main" id="{665B8124-5BE3-7241-ABD7-078E33E7B1C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4F69F3-CEBF-884F-88CE-E481AA9AD75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0" name="Straight Arrow Connector 139">
            <a:extLst>
              <a:ext uri="{FF2B5EF4-FFF2-40B4-BE49-F238E27FC236}">
                <a16:creationId xmlns:a16="http://schemas.microsoft.com/office/drawing/2014/main" id="{BE073EDD-E63F-8E46-9345-968990354C85}"/>
              </a:ext>
            </a:extLst>
          </p:cNvPr>
          <p:cNvCxnSpPr/>
          <p:nvPr/>
        </p:nvCxnSpPr>
        <p:spPr>
          <a:xfrm flipV="1">
            <a:off x="6044457" y="189357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65FF010-25FB-C14B-9FB7-7421913E4E68}"/>
              </a:ext>
            </a:extLst>
          </p:cNvPr>
          <p:cNvCxnSpPr/>
          <p:nvPr/>
        </p:nvCxnSpPr>
        <p:spPr>
          <a:xfrm>
            <a:off x="6273052" y="189357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77CA06DA-F9FA-4344-8A1B-5B55C65C05BF}"/>
              </a:ext>
            </a:extLst>
          </p:cNvPr>
          <p:cNvCxnSpPr/>
          <p:nvPr/>
        </p:nvCxnSpPr>
        <p:spPr>
          <a:xfrm flipV="1">
            <a:off x="3703208"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3DBE43E3-93C7-654D-9DBA-E4A05AB9492D}"/>
              </a:ext>
            </a:extLst>
          </p:cNvPr>
          <p:cNvCxnSpPr/>
          <p:nvPr/>
        </p:nvCxnSpPr>
        <p:spPr>
          <a:xfrm>
            <a:off x="3931803"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B6C0ACB-C679-7741-9D66-37079621C6E1}"/>
              </a:ext>
            </a:extLst>
          </p:cNvPr>
          <p:cNvCxnSpPr/>
          <p:nvPr/>
        </p:nvCxnSpPr>
        <p:spPr>
          <a:xfrm flipV="1">
            <a:off x="3706030" y="533126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1F4E8D40-980A-C442-AD84-E3102BB41B63}"/>
              </a:ext>
            </a:extLst>
          </p:cNvPr>
          <p:cNvCxnSpPr/>
          <p:nvPr/>
        </p:nvCxnSpPr>
        <p:spPr>
          <a:xfrm>
            <a:off x="3934625" y="533126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4D0502D5-BD36-2840-92D2-95E7AE6B6D37}"/>
              </a:ext>
            </a:extLst>
          </p:cNvPr>
          <p:cNvCxnSpPr/>
          <p:nvPr/>
        </p:nvCxnSpPr>
        <p:spPr>
          <a:xfrm flipV="1">
            <a:off x="222245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4094C30B-F4EF-EE46-B6AC-FB99278D0D86}"/>
              </a:ext>
            </a:extLst>
          </p:cNvPr>
          <p:cNvCxnSpPr/>
          <p:nvPr/>
        </p:nvCxnSpPr>
        <p:spPr>
          <a:xfrm>
            <a:off x="245105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9BD3BC7D-CFB2-F648-A6F2-CDD834F19888}"/>
              </a:ext>
            </a:extLst>
          </p:cNvPr>
          <p:cNvCxnSpPr/>
          <p:nvPr/>
        </p:nvCxnSpPr>
        <p:spPr>
          <a:xfrm flipV="1">
            <a:off x="2259317"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D3B9E9F-9498-D347-8F5B-58E77093285E}"/>
              </a:ext>
            </a:extLst>
          </p:cNvPr>
          <p:cNvCxnSpPr/>
          <p:nvPr/>
        </p:nvCxnSpPr>
        <p:spPr>
          <a:xfrm>
            <a:off x="2487912"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2AB6C2CA-FE27-B640-B7AC-48F0DE11AFF7}"/>
              </a:ext>
            </a:extLst>
          </p:cNvPr>
          <p:cNvCxnSpPr/>
          <p:nvPr/>
        </p:nvCxnSpPr>
        <p:spPr>
          <a:xfrm flipV="1">
            <a:off x="5181197"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351323F6-9353-714A-A83C-826A59F7E168}"/>
              </a:ext>
            </a:extLst>
          </p:cNvPr>
          <p:cNvCxnSpPr/>
          <p:nvPr/>
        </p:nvCxnSpPr>
        <p:spPr>
          <a:xfrm>
            <a:off x="5409792"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04336B6-B8C2-7446-B6E2-AD0BDCF99039}"/>
              </a:ext>
            </a:extLst>
          </p:cNvPr>
          <p:cNvCxnSpPr/>
          <p:nvPr/>
        </p:nvCxnSpPr>
        <p:spPr>
          <a:xfrm flipV="1">
            <a:off x="518119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AF9D0F48-C260-D347-933C-219060372CE2}"/>
              </a:ext>
            </a:extLst>
          </p:cNvPr>
          <p:cNvCxnSpPr/>
          <p:nvPr/>
        </p:nvCxnSpPr>
        <p:spPr>
          <a:xfrm>
            <a:off x="540979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81E5161-5D6E-8E4E-BEC8-39E3582E7CC0}"/>
              </a:ext>
            </a:extLst>
          </p:cNvPr>
          <p:cNvCxnSpPr/>
          <p:nvPr/>
        </p:nvCxnSpPr>
        <p:spPr>
          <a:xfrm flipV="1">
            <a:off x="6677072"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0112DF3-188A-D44F-AF8B-3D76230DDCB7}"/>
              </a:ext>
            </a:extLst>
          </p:cNvPr>
          <p:cNvCxnSpPr/>
          <p:nvPr/>
        </p:nvCxnSpPr>
        <p:spPr>
          <a:xfrm>
            <a:off x="6905667"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EE679E26-7B96-D34B-BA8D-608E2A943B2A}"/>
              </a:ext>
            </a:extLst>
          </p:cNvPr>
          <p:cNvCxnSpPr/>
          <p:nvPr/>
        </p:nvCxnSpPr>
        <p:spPr>
          <a:xfrm flipV="1">
            <a:off x="6731904"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48D7BE0-AA39-2D4E-B029-EDDB4FE5FD1A}"/>
              </a:ext>
            </a:extLst>
          </p:cNvPr>
          <p:cNvCxnSpPr/>
          <p:nvPr/>
        </p:nvCxnSpPr>
        <p:spPr>
          <a:xfrm>
            <a:off x="6960499"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FB23FCFF-EE62-9740-94EE-6A0F0D1584E9}"/>
              </a:ext>
            </a:extLst>
          </p:cNvPr>
          <p:cNvCxnSpPr/>
          <p:nvPr/>
        </p:nvCxnSpPr>
        <p:spPr>
          <a:xfrm flipV="1">
            <a:off x="8173162"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3F0E5DC9-654E-9F48-8065-8777973971FF}"/>
              </a:ext>
            </a:extLst>
          </p:cNvPr>
          <p:cNvCxnSpPr/>
          <p:nvPr/>
        </p:nvCxnSpPr>
        <p:spPr>
          <a:xfrm>
            <a:off x="8401757"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CC2012B8-0EE2-5741-8842-4AC50C319FB8}"/>
              </a:ext>
            </a:extLst>
          </p:cNvPr>
          <p:cNvCxnSpPr/>
          <p:nvPr/>
        </p:nvCxnSpPr>
        <p:spPr>
          <a:xfrm flipV="1">
            <a:off x="8190184" y="532848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597D2F92-F74F-784B-A1F3-6D94F29480D4}"/>
              </a:ext>
            </a:extLst>
          </p:cNvPr>
          <p:cNvCxnSpPr/>
          <p:nvPr/>
        </p:nvCxnSpPr>
        <p:spPr>
          <a:xfrm>
            <a:off x="8418779" y="532848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C033390C-B554-A640-AF4B-05EE8AD7C2F7}"/>
              </a:ext>
            </a:extLst>
          </p:cNvPr>
          <p:cNvCxnSpPr/>
          <p:nvPr/>
        </p:nvCxnSpPr>
        <p:spPr>
          <a:xfrm flipV="1">
            <a:off x="9658436" y="5366862"/>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D315502-8AE6-884A-9816-B8CC5E7F2B31}"/>
              </a:ext>
            </a:extLst>
          </p:cNvPr>
          <p:cNvCxnSpPr/>
          <p:nvPr/>
        </p:nvCxnSpPr>
        <p:spPr>
          <a:xfrm>
            <a:off x="9887031" y="5366863"/>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6CD5913F-66F6-4A4A-B7FA-5D27CC357407}"/>
              </a:ext>
            </a:extLst>
          </p:cNvPr>
          <p:cNvCxnSpPr/>
          <p:nvPr/>
        </p:nvCxnSpPr>
        <p:spPr>
          <a:xfrm flipV="1">
            <a:off x="9621416"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5D6AC3ED-9FE4-2442-A266-FCD84343921E}"/>
              </a:ext>
            </a:extLst>
          </p:cNvPr>
          <p:cNvCxnSpPr/>
          <p:nvPr/>
        </p:nvCxnSpPr>
        <p:spPr>
          <a:xfrm>
            <a:off x="9850011"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99130FE9-D70A-0C46-BC7F-55D50AE5267B}"/>
              </a:ext>
            </a:extLst>
          </p:cNvPr>
          <p:cNvCxnSpPr/>
          <p:nvPr/>
        </p:nvCxnSpPr>
        <p:spPr>
          <a:xfrm flipH="1" flipV="1">
            <a:off x="9180249" y="297259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70A947F3-8050-B54E-9BD1-3B3244496DC8}"/>
              </a:ext>
            </a:extLst>
          </p:cNvPr>
          <p:cNvCxnSpPr/>
          <p:nvPr/>
        </p:nvCxnSpPr>
        <p:spPr>
          <a:xfrm>
            <a:off x="9463688" y="29157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CA505184-A94D-0D40-9C17-4B0BB2DB872A}"/>
              </a:ext>
            </a:extLst>
          </p:cNvPr>
          <p:cNvCxnSpPr/>
          <p:nvPr/>
        </p:nvCxnSpPr>
        <p:spPr>
          <a:xfrm flipH="1" flipV="1">
            <a:off x="6321358" y="293541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1DC9C0A5-4BCC-0A46-AFAE-AFAC21945B33}"/>
              </a:ext>
            </a:extLst>
          </p:cNvPr>
          <p:cNvCxnSpPr/>
          <p:nvPr/>
        </p:nvCxnSpPr>
        <p:spPr>
          <a:xfrm>
            <a:off x="6604797" y="2935412"/>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A21E05CD-CA7A-2245-9410-FFED236F8676}"/>
              </a:ext>
            </a:extLst>
          </p:cNvPr>
          <p:cNvCxnSpPr/>
          <p:nvPr/>
        </p:nvCxnSpPr>
        <p:spPr>
          <a:xfrm flipH="1" flipV="1">
            <a:off x="3524080" y="2936149"/>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D057076D-5D2A-C341-BCA6-81B2A42AA744}"/>
              </a:ext>
            </a:extLst>
          </p:cNvPr>
          <p:cNvCxnSpPr/>
          <p:nvPr/>
        </p:nvCxnSpPr>
        <p:spPr>
          <a:xfrm>
            <a:off x="3807519" y="2936149"/>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723688A8-286F-154D-8F7A-7FB501AC5477}"/>
              </a:ext>
            </a:extLst>
          </p:cNvPr>
          <p:cNvCxnSpPr/>
          <p:nvPr/>
        </p:nvCxnSpPr>
        <p:spPr>
          <a:xfrm flipV="1">
            <a:off x="3724401" y="2075471"/>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B74E7BF8-8CED-CD47-89BE-72BDCCBD800B}"/>
              </a:ext>
            </a:extLst>
          </p:cNvPr>
          <p:cNvCxnSpPr/>
          <p:nvPr/>
        </p:nvCxnSpPr>
        <p:spPr>
          <a:xfrm flipH="1">
            <a:off x="4036899" y="2075471"/>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3261FE53-E440-AF40-A1EC-DDE3191956D8}"/>
              </a:ext>
            </a:extLst>
          </p:cNvPr>
          <p:cNvCxnSpPr/>
          <p:nvPr/>
        </p:nvCxnSpPr>
        <p:spPr>
          <a:xfrm flipV="1">
            <a:off x="5448755" y="2961454"/>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C56CD90-A7A5-CE45-839E-35404DB3D704}"/>
              </a:ext>
            </a:extLst>
          </p:cNvPr>
          <p:cNvCxnSpPr/>
          <p:nvPr/>
        </p:nvCxnSpPr>
        <p:spPr>
          <a:xfrm flipH="1">
            <a:off x="5761253" y="2961454"/>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1B73D5F9-F01C-E841-9DC7-25C8B91B3512}"/>
              </a:ext>
            </a:extLst>
          </p:cNvPr>
          <p:cNvCxnSpPr/>
          <p:nvPr/>
        </p:nvCxnSpPr>
        <p:spPr>
          <a:xfrm flipV="1">
            <a:off x="8014677" y="2962192"/>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2BAC66E1-0808-6C4A-95CA-6B84F83244B1}"/>
              </a:ext>
            </a:extLst>
          </p:cNvPr>
          <p:cNvCxnSpPr/>
          <p:nvPr/>
        </p:nvCxnSpPr>
        <p:spPr>
          <a:xfrm flipH="1">
            <a:off x="8327175" y="2962192"/>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8E71E60-D855-BB4F-9957-6612DD281B89}"/>
              </a:ext>
            </a:extLst>
          </p:cNvPr>
          <p:cNvCxnSpPr/>
          <p:nvPr/>
        </p:nvCxnSpPr>
        <p:spPr>
          <a:xfrm flipH="1" flipV="1">
            <a:off x="6960499" y="1980683"/>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3CFD3958-3623-ED48-8C33-FAD8165B4759}"/>
              </a:ext>
            </a:extLst>
          </p:cNvPr>
          <p:cNvCxnSpPr/>
          <p:nvPr/>
        </p:nvCxnSpPr>
        <p:spPr>
          <a:xfrm>
            <a:off x="6905667" y="2075471"/>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662F624E-2258-304A-951F-057132F0B1ED}"/>
              </a:ext>
            </a:extLst>
          </p:cNvPr>
          <p:cNvCxnSpPr/>
          <p:nvPr/>
        </p:nvCxnSpPr>
        <p:spPr>
          <a:xfrm flipV="1">
            <a:off x="2473228" y="2936150"/>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A5537C9-FFD1-114A-8A22-395A27343D36}"/>
              </a:ext>
            </a:extLst>
          </p:cNvPr>
          <p:cNvCxnSpPr/>
          <p:nvPr/>
        </p:nvCxnSpPr>
        <p:spPr>
          <a:xfrm flipH="1">
            <a:off x="2785726" y="2936150"/>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EAD316F-AF7E-B540-A70E-515E5F8E71A8}"/>
              </a:ext>
            </a:extLst>
          </p:cNvPr>
          <p:cNvSpPr/>
          <p:nvPr/>
        </p:nvSpPr>
        <p:spPr>
          <a:xfrm>
            <a:off x="4626939" y="3073400"/>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A695F48-2942-AD4C-AE03-230FFC7C4D77}"/>
              </a:ext>
            </a:extLst>
          </p:cNvPr>
          <p:cNvSpPr/>
          <p:nvPr/>
        </p:nvSpPr>
        <p:spPr>
          <a:xfrm>
            <a:off x="7624434" y="3086109"/>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0A68B708-78A2-1340-9188-4B2E79915FD7}"/>
              </a:ext>
            </a:extLst>
          </p:cNvPr>
          <p:cNvSpPr txBox="1"/>
          <p:nvPr/>
        </p:nvSpPr>
        <p:spPr>
          <a:xfrm>
            <a:off x="4407616" y="2922055"/>
            <a:ext cx="632289" cy="369332"/>
          </a:xfrm>
          <a:prstGeom prst="rect">
            <a:avLst/>
          </a:prstGeom>
          <a:noFill/>
        </p:spPr>
        <p:txBody>
          <a:bodyPr wrap="none" rtlCol="0">
            <a:spAutoFit/>
          </a:bodyPr>
          <a:lstStyle/>
          <a:p>
            <a:r>
              <a:rPr lang="en-US" dirty="0"/>
              <a:t>Start</a:t>
            </a:r>
          </a:p>
        </p:txBody>
      </p:sp>
      <p:sp>
        <p:nvSpPr>
          <p:cNvPr id="184" name="TextBox 183">
            <a:extLst>
              <a:ext uri="{FF2B5EF4-FFF2-40B4-BE49-F238E27FC236}">
                <a16:creationId xmlns:a16="http://schemas.microsoft.com/office/drawing/2014/main" id="{E1CA7B23-8EC4-C147-B4A7-ECD8C7B482B7}"/>
              </a:ext>
            </a:extLst>
          </p:cNvPr>
          <p:cNvSpPr txBox="1"/>
          <p:nvPr/>
        </p:nvSpPr>
        <p:spPr>
          <a:xfrm>
            <a:off x="7278394" y="2949672"/>
            <a:ext cx="615874" cy="369332"/>
          </a:xfrm>
          <a:prstGeom prst="rect">
            <a:avLst/>
          </a:prstGeom>
          <a:noFill/>
        </p:spPr>
        <p:txBody>
          <a:bodyPr wrap="none" rtlCol="0">
            <a:spAutoFit/>
          </a:bodyPr>
          <a:lstStyle/>
          <a:p>
            <a:r>
              <a:rPr lang="en-US" dirty="0"/>
              <a:t>Goal</a:t>
            </a:r>
          </a:p>
        </p:txBody>
      </p:sp>
      <p:cxnSp>
        <p:nvCxnSpPr>
          <p:cNvPr id="185" name="Straight Arrow Connector 184">
            <a:extLst>
              <a:ext uri="{FF2B5EF4-FFF2-40B4-BE49-F238E27FC236}">
                <a16:creationId xmlns:a16="http://schemas.microsoft.com/office/drawing/2014/main" id="{F30FB9A3-003F-A14F-9FA1-610EE2F1B49A}"/>
              </a:ext>
            </a:extLst>
          </p:cNvPr>
          <p:cNvCxnSpPr/>
          <p:nvPr/>
        </p:nvCxnSpPr>
        <p:spPr>
          <a:xfrm flipV="1">
            <a:off x="5181197" y="4079309"/>
            <a:ext cx="1" cy="425820"/>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0DEABDE2-FAE8-BD47-9EFE-A7A2F7A092AE}"/>
              </a:ext>
            </a:extLst>
          </p:cNvPr>
          <p:cNvCxnSpPr/>
          <p:nvPr/>
        </p:nvCxnSpPr>
        <p:spPr>
          <a:xfrm flipH="1">
            <a:off x="5761253" y="2961454"/>
            <a:ext cx="283438" cy="338661"/>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082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Finding Plans with Symbolic Representations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p:txBody>
          <a:bodyPr/>
          <a:lstStyle/>
          <a:p>
            <a:r>
              <a:rPr lang="en-US" dirty="0"/>
              <a:t>Breadth-First Search</a:t>
            </a:r>
          </a:p>
          <a:p>
            <a:r>
              <a:rPr lang="en-US" dirty="0"/>
              <a:t>	</a:t>
            </a:r>
            <a:r>
              <a:rPr lang="en-US" sz="2400" dirty="0">
                <a:solidFill>
                  <a:schemeClr val="tx1"/>
                </a:solidFill>
              </a:rPr>
              <a:t>Sound? </a:t>
            </a:r>
            <a:endParaRPr lang="en-US" sz="2400" dirty="0">
              <a:solidFill>
                <a:srgbClr val="C00000"/>
              </a:solidFill>
            </a:endParaRPr>
          </a:p>
          <a:p>
            <a:r>
              <a:rPr lang="en-US" sz="2400" dirty="0">
                <a:solidFill>
                  <a:schemeClr val="tx1"/>
                </a:solidFill>
              </a:rPr>
              <a:t>	Complete? </a:t>
            </a:r>
          </a:p>
          <a:p>
            <a:r>
              <a:rPr lang="en-US" sz="2400" dirty="0">
                <a:solidFill>
                  <a:schemeClr val="tx1"/>
                </a:solidFill>
              </a:rPr>
              <a:t>	Optimal?</a:t>
            </a:r>
          </a:p>
        </p:txBody>
      </p:sp>
      <p:sp>
        <p:nvSpPr>
          <p:cNvPr id="4" name="Rectangle 3">
            <a:extLst>
              <a:ext uri="{FF2B5EF4-FFF2-40B4-BE49-F238E27FC236}">
                <a16:creationId xmlns:a16="http://schemas.microsoft.com/office/drawing/2014/main" id="{3B864F2D-6325-9845-8FB0-90623F929949}"/>
              </a:ext>
            </a:extLst>
          </p:cNvPr>
          <p:cNvSpPr/>
          <p:nvPr/>
        </p:nvSpPr>
        <p:spPr>
          <a:xfrm>
            <a:off x="1339988" y="5569344"/>
            <a:ext cx="9512023" cy="1067343"/>
          </a:xfrm>
          <a:prstGeom prst="rect">
            <a:avLst/>
          </a:prstGeom>
        </p:spPr>
        <p:txBody>
          <a:bodyPr wrap="square">
            <a:spAutoFit/>
          </a:bodyPr>
          <a:lstStyle/>
          <a:p>
            <a:pPr>
              <a:lnSpc>
                <a:spcPct val="120000"/>
              </a:lnSpc>
            </a:pPr>
            <a:r>
              <a:rPr lang="en-US" altLang="en-US" b="1" dirty="0"/>
              <a:t>Soundness - </a:t>
            </a:r>
            <a:r>
              <a:rPr lang="en-US" altLang="en-US" dirty="0"/>
              <a:t>all solutions found are legal plans </a:t>
            </a:r>
          </a:p>
          <a:p>
            <a:pPr>
              <a:lnSpc>
                <a:spcPct val="120000"/>
              </a:lnSpc>
            </a:pPr>
            <a:r>
              <a:rPr lang="en-US" altLang="en-US" b="1" dirty="0"/>
              <a:t>Completeness - </a:t>
            </a:r>
            <a:r>
              <a:rPr lang="en-US" altLang="en-US" dirty="0"/>
              <a:t>a solution can be found whenever one actually exists</a:t>
            </a:r>
          </a:p>
          <a:p>
            <a:pPr>
              <a:lnSpc>
                <a:spcPct val="120000"/>
              </a:lnSpc>
            </a:pPr>
            <a:r>
              <a:rPr lang="en-US" altLang="en-US" b="1" dirty="0"/>
              <a:t>Optimality - </a:t>
            </a:r>
            <a:r>
              <a:rPr lang="en-US" altLang="en-US" dirty="0"/>
              <a:t>the order in which solutions are found is consistent with some measure of plan quality</a:t>
            </a:r>
          </a:p>
        </p:txBody>
      </p:sp>
      <p:sp>
        <p:nvSpPr>
          <p:cNvPr id="5" name="TextBox 4">
            <a:extLst>
              <a:ext uri="{FF2B5EF4-FFF2-40B4-BE49-F238E27FC236}">
                <a16:creationId xmlns:a16="http://schemas.microsoft.com/office/drawing/2014/main" id="{E2EBDF30-8C27-2C43-B723-0C6AAE402A33}"/>
              </a:ext>
            </a:extLst>
          </p:cNvPr>
          <p:cNvSpPr txBox="1"/>
          <p:nvPr/>
        </p:nvSpPr>
        <p:spPr>
          <a:xfrm>
            <a:off x="2552700" y="1633182"/>
            <a:ext cx="587340" cy="461665"/>
          </a:xfrm>
          <a:prstGeom prst="rect">
            <a:avLst/>
          </a:prstGeom>
          <a:noFill/>
        </p:spPr>
        <p:txBody>
          <a:bodyPr wrap="none" rtlCol="0">
            <a:spAutoFit/>
          </a:bodyPr>
          <a:lstStyle/>
          <a:p>
            <a:r>
              <a:rPr lang="en-US" sz="2400" dirty="0">
                <a:solidFill>
                  <a:srgbClr val="C00000"/>
                </a:solidFill>
              </a:rPr>
              <a:t>Yes</a:t>
            </a:r>
          </a:p>
        </p:txBody>
      </p:sp>
      <p:sp>
        <p:nvSpPr>
          <p:cNvPr id="6" name="TextBox 5">
            <a:extLst>
              <a:ext uri="{FF2B5EF4-FFF2-40B4-BE49-F238E27FC236}">
                <a16:creationId xmlns:a16="http://schemas.microsoft.com/office/drawing/2014/main" id="{2ECB3947-FD96-024F-B3FD-5172D8881C26}"/>
              </a:ext>
            </a:extLst>
          </p:cNvPr>
          <p:cNvSpPr txBox="1"/>
          <p:nvPr/>
        </p:nvSpPr>
        <p:spPr>
          <a:xfrm>
            <a:off x="2959100" y="2107547"/>
            <a:ext cx="587340" cy="461665"/>
          </a:xfrm>
          <a:prstGeom prst="rect">
            <a:avLst/>
          </a:prstGeom>
          <a:noFill/>
        </p:spPr>
        <p:txBody>
          <a:bodyPr wrap="none" rtlCol="0">
            <a:spAutoFit/>
          </a:bodyPr>
          <a:lstStyle/>
          <a:p>
            <a:r>
              <a:rPr lang="en-US" sz="2400" dirty="0">
                <a:solidFill>
                  <a:srgbClr val="C00000"/>
                </a:solidFill>
              </a:rPr>
              <a:t>Yes</a:t>
            </a:r>
          </a:p>
        </p:txBody>
      </p:sp>
      <p:sp>
        <p:nvSpPr>
          <p:cNvPr id="7" name="TextBox 6">
            <a:extLst>
              <a:ext uri="{FF2B5EF4-FFF2-40B4-BE49-F238E27FC236}">
                <a16:creationId xmlns:a16="http://schemas.microsoft.com/office/drawing/2014/main" id="{E1AAEB19-507F-9549-B317-8ABD2ECE1F82}"/>
              </a:ext>
            </a:extLst>
          </p:cNvPr>
          <p:cNvSpPr txBox="1"/>
          <p:nvPr/>
        </p:nvSpPr>
        <p:spPr>
          <a:xfrm>
            <a:off x="2755900" y="2556512"/>
            <a:ext cx="587340" cy="461665"/>
          </a:xfrm>
          <a:prstGeom prst="rect">
            <a:avLst/>
          </a:prstGeom>
          <a:noFill/>
        </p:spPr>
        <p:txBody>
          <a:bodyPr wrap="none" rtlCol="0">
            <a:spAutoFit/>
          </a:bodyPr>
          <a:lstStyle/>
          <a:p>
            <a:r>
              <a:rPr lang="en-US" sz="2400" dirty="0">
                <a:solidFill>
                  <a:srgbClr val="C00000"/>
                </a:solidFill>
              </a:rPr>
              <a:t>Yes</a:t>
            </a:r>
          </a:p>
        </p:txBody>
      </p:sp>
    </p:spTree>
    <p:extLst>
      <p:ext uri="{BB962C8B-B14F-4D97-AF65-F5344CB8AC3E}">
        <p14:creationId xmlns:p14="http://schemas.microsoft.com/office/powerpoint/2010/main" val="8953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3DB8-CF67-404A-9671-84D907819068}"/>
              </a:ext>
            </a:extLst>
          </p:cNvPr>
          <p:cNvSpPr>
            <a:spLocks noGrp="1"/>
          </p:cNvSpPr>
          <p:nvPr>
            <p:ph type="title"/>
          </p:nvPr>
        </p:nvSpPr>
        <p:spPr/>
        <p:txBody>
          <a:bodyPr/>
          <a:lstStyle/>
          <a:p>
            <a:r>
              <a:rPr lang="en-US" dirty="0"/>
              <a:t>Size of the Search Tree</a:t>
            </a:r>
          </a:p>
        </p:txBody>
      </p:sp>
      <p:sp>
        <p:nvSpPr>
          <p:cNvPr id="3" name="Content Placeholder 2">
            <a:extLst>
              <a:ext uri="{FF2B5EF4-FFF2-40B4-BE49-F238E27FC236}">
                <a16:creationId xmlns:a16="http://schemas.microsoft.com/office/drawing/2014/main" id="{80692FA4-20A4-7A48-B736-73A218170D79}"/>
              </a:ext>
            </a:extLst>
          </p:cNvPr>
          <p:cNvSpPr>
            <a:spLocks noGrp="1"/>
          </p:cNvSpPr>
          <p:nvPr>
            <p:ph idx="1"/>
          </p:nvPr>
        </p:nvSpPr>
        <p:spPr/>
        <p:txBody>
          <a:bodyPr/>
          <a:lstStyle/>
          <a:p>
            <a:r>
              <a:rPr lang="en-US" dirty="0"/>
              <a:t>A planning tree’s size is exponential in the number of predicates</a:t>
            </a:r>
          </a:p>
          <a:p>
            <a:r>
              <a:rPr lang="en-US" dirty="0"/>
              <a:t>Even if we use linear or non-linear planning, they use this graph</a:t>
            </a:r>
          </a:p>
          <a:p>
            <a:endParaRPr lang="en-US" dirty="0"/>
          </a:p>
          <a:p>
            <a:endParaRPr lang="en-US" dirty="0"/>
          </a:p>
          <a:p>
            <a:endParaRPr lang="en-US" dirty="0"/>
          </a:p>
          <a:p>
            <a:endParaRPr lang="en-US" dirty="0"/>
          </a:p>
          <a:p>
            <a:endParaRPr lang="en-US" dirty="0"/>
          </a:p>
          <a:p>
            <a:r>
              <a:rPr lang="en-US" dirty="0"/>
              <a:t>Can we reduce the size of the planning graph?</a:t>
            </a:r>
          </a:p>
        </p:txBody>
      </p:sp>
      <p:sp>
        <p:nvSpPr>
          <p:cNvPr id="4" name="Rectangle 3">
            <a:extLst>
              <a:ext uri="{FF2B5EF4-FFF2-40B4-BE49-F238E27FC236}">
                <a16:creationId xmlns:a16="http://schemas.microsoft.com/office/drawing/2014/main" id="{C6BE285B-F5EC-CD44-8069-4BCFBF7BA5BF}"/>
              </a:ext>
            </a:extLst>
          </p:cNvPr>
          <p:cNvSpPr/>
          <p:nvPr/>
        </p:nvSpPr>
        <p:spPr>
          <a:xfrm>
            <a:off x="2366627"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BDAAE9E-4169-5546-84B2-C1A81CA9BF27}"/>
              </a:ext>
            </a:extLst>
          </p:cNvPr>
          <p:cNvCxnSpPr>
            <a:cxnSpLocks noChangeAspect="1"/>
          </p:cNvCxnSpPr>
          <p:nvPr/>
        </p:nvCxnSpPr>
        <p:spPr>
          <a:xfrm flipV="1">
            <a:off x="4934055" y="2872368"/>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85AF30F6-313F-4846-8F01-67E7A02B7972}"/>
              </a:ext>
            </a:extLst>
          </p:cNvPr>
          <p:cNvSpPr>
            <a:spLocks noChangeAspect="1"/>
          </p:cNvSpPr>
          <p:nvPr/>
        </p:nvSpPr>
        <p:spPr>
          <a:xfrm>
            <a:off x="5085703" y="255008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7012E2-9B14-FC47-B169-E7CC87D8CE62}"/>
              </a:ext>
            </a:extLst>
          </p:cNvPr>
          <p:cNvSpPr>
            <a:spLocks noChangeAspect="1"/>
          </p:cNvSpPr>
          <p:nvPr/>
        </p:nvSpPr>
        <p:spPr>
          <a:xfrm>
            <a:off x="5579315" y="2550084"/>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EE044A-0178-D040-B13D-2823C1E6774E}"/>
              </a:ext>
            </a:extLst>
          </p:cNvPr>
          <p:cNvSpPr>
            <a:spLocks noChangeAspect="1"/>
          </p:cNvSpPr>
          <p:nvPr/>
        </p:nvSpPr>
        <p:spPr>
          <a:xfrm>
            <a:off x="6073677" y="25508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807C5F4-8C73-084B-B453-BACC5D19CA08}"/>
              </a:ext>
            </a:extLst>
          </p:cNvPr>
          <p:cNvCxnSpPr>
            <a:cxnSpLocks noChangeAspect="1"/>
          </p:cNvCxnSpPr>
          <p:nvPr/>
        </p:nvCxnSpPr>
        <p:spPr>
          <a:xfrm flipV="1">
            <a:off x="2278684" y="3857018"/>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79365E19-E9FC-214C-8950-6F8B02A2DCB3}"/>
              </a:ext>
            </a:extLst>
          </p:cNvPr>
          <p:cNvSpPr>
            <a:spLocks noChangeAspect="1"/>
          </p:cNvSpPr>
          <p:nvPr/>
        </p:nvSpPr>
        <p:spPr>
          <a:xfrm>
            <a:off x="2430332" y="338307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655F33-8C47-9F4C-BF2A-BDC4CB0CC437}"/>
              </a:ext>
            </a:extLst>
          </p:cNvPr>
          <p:cNvSpPr>
            <a:spLocks noChangeAspect="1"/>
          </p:cNvSpPr>
          <p:nvPr/>
        </p:nvSpPr>
        <p:spPr>
          <a:xfrm>
            <a:off x="2923944" y="3534734"/>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E2CAE8-7B53-5843-90D5-40D9EBA060D8}"/>
              </a:ext>
            </a:extLst>
          </p:cNvPr>
          <p:cNvSpPr>
            <a:spLocks noChangeAspect="1"/>
          </p:cNvSpPr>
          <p:nvPr/>
        </p:nvSpPr>
        <p:spPr>
          <a:xfrm>
            <a:off x="3418306" y="353547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4493617-256A-0B46-87A7-D9D37C393C4D}"/>
              </a:ext>
            </a:extLst>
          </p:cNvPr>
          <p:cNvCxnSpPr>
            <a:cxnSpLocks noChangeAspect="1"/>
          </p:cNvCxnSpPr>
          <p:nvPr/>
        </p:nvCxnSpPr>
        <p:spPr>
          <a:xfrm flipV="1">
            <a:off x="4922247" y="38543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2270D73-43F8-694D-AA18-140B43904A1E}"/>
              </a:ext>
            </a:extLst>
          </p:cNvPr>
          <p:cNvSpPr>
            <a:spLocks noChangeAspect="1"/>
          </p:cNvSpPr>
          <p:nvPr/>
        </p:nvSpPr>
        <p:spPr>
          <a:xfrm>
            <a:off x="5073895" y="35321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7A4DD2-5C35-7D43-AAC1-387CCE47EDC6}"/>
              </a:ext>
            </a:extLst>
          </p:cNvPr>
          <p:cNvSpPr>
            <a:spLocks noChangeAspect="1"/>
          </p:cNvSpPr>
          <p:nvPr/>
        </p:nvSpPr>
        <p:spPr>
          <a:xfrm>
            <a:off x="6061869" y="35328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1A03450-EA57-A94C-B922-56BBCE9B5A2F}"/>
              </a:ext>
            </a:extLst>
          </p:cNvPr>
          <p:cNvCxnSpPr>
            <a:cxnSpLocks noChangeAspect="1"/>
          </p:cNvCxnSpPr>
          <p:nvPr/>
        </p:nvCxnSpPr>
        <p:spPr>
          <a:xfrm flipV="1">
            <a:off x="7463129" y="3857755"/>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5D551C7-C99F-D943-BA57-C9A076138CF2}"/>
              </a:ext>
            </a:extLst>
          </p:cNvPr>
          <p:cNvSpPr>
            <a:spLocks noChangeAspect="1"/>
          </p:cNvSpPr>
          <p:nvPr/>
        </p:nvSpPr>
        <p:spPr>
          <a:xfrm>
            <a:off x="7614777" y="353547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E58229-52F4-3F4D-9681-BD7D4E810C2D}"/>
              </a:ext>
            </a:extLst>
          </p:cNvPr>
          <p:cNvSpPr>
            <a:spLocks noChangeAspect="1"/>
          </p:cNvSpPr>
          <p:nvPr/>
        </p:nvSpPr>
        <p:spPr>
          <a:xfrm>
            <a:off x="8108389" y="353547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23EF2F-9E71-CA4D-BA37-3845D9E1DD7B}"/>
              </a:ext>
            </a:extLst>
          </p:cNvPr>
          <p:cNvSpPr/>
          <p:nvPr/>
        </p:nvSpPr>
        <p:spPr>
          <a:xfrm>
            <a:off x="5504118"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278247-A829-1A42-9BE6-2E3C52DB1F07}"/>
              </a:ext>
            </a:extLst>
          </p:cNvPr>
          <p:cNvSpPr/>
          <p:nvPr/>
        </p:nvSpPr>
        <p:spPr>
          <a:xfrm>
            <a:off x="8543864"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40C4D31-953E-0B41-8D9C-0246BF716AAD}"/>
              </a:ext>
            </a:extLst>
          </p:cNvPr>
          <p:cNvSpPr>
            <a:spLocks noChangeAspect="1"/>
          </p:cNvSpPr>
          <p:nvPr/>
        </p:nvSpPr>
        <p:spPr>
          <a:xfrm>
            <a:off x="5567507" y="338307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4B26B4-EF02-4F47-989A-EC3734E34429}"/>
              </a:ext>
            </a:extLst>
          </p:cNvPr>
          <p:cNvSpPr>
            <a:spLocks noChangeAspect="1"/>
          </p:cNvSpPr>
          <p:nvPr/>
        </p:nvSpPr>
        <p:spPr>
          <a:xfrm>
            <a:off x="8602751" y="33830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B23013B-090E-B748-ACBC-E130359B7A22}"/>
              </a:ext>
            </a:extLst>
          </p:cNvPr>
          <p:cNvGrpSpPr/>
          <p:nvPr/>
        </p:nvGrpSpPr>
        <p:grpSpPr>
          <a:xfrm>
            <a:off x="5504868" y="2127127"/>
            <a:ext cx="468619" cy="394217"/>
            <a:chOff x="4399967" y="1188457"/>
            <a:chExt cx="468619" cy="394217"/>
          </a:xfrm>
        </p:grpSpPr>
        <p:sp>
          <p:nvSpPr>
            <p:cNvPr id="24" name="Rectangle 23">
              <a:extLst>
                <a:ext uri="{FF2B5EF4-FFF2-40B4-BE49-F238E27FC236}">
                  <a16:creationId xmlns:a16="http://schemas.microsoft.com/office/drawing/2014/main" id="{60E3686A-09F8-984B-B911-EB6DF93AB1B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C1BC2F-87E3-3A40-AEC8-B7877439E16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A65681D5-2EFF-2D47-A592-108131E99924}"/>
              </a:ext>
            </a:extLst>
          </p:cNvPr>
          <p:cNvCxnSpPr/>
          <p:nvPr/>
        </p:nvCxnSpPr>
        <p:spPr>
          <a:xfrm flipV="1">
            <a:off x="5625357" y="2832247"/>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A592593-D717-864B-A69F-C3FCA5CA6DCA}"/>
              </a:ext>
            </a:extLst>
          </p:cNvPr>
          <p:cNvCxnSpPr/>
          <p:nvPr/>
        </p:nvCxnSpPr>
        <p:spPr>
          <a:xfrm>
            <a:off x="5853952" y="2832248"/>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9EE285D-8F2B-6049-8CE0-D25E0E7FE870}"/>
              </a:ext>
            </a:extLst>
          </p:cNvPr>
          <p:cNvCxnSpPr/>
          <p:nvPr/>
        </p:nvCxnSpPr>
        <p:spPr>
          <a:xfrm flipH="1" flipV="1">
            <a:off x="8761149" y="3911261"/>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77C5676-C223-7440-8F94-03B8D40F7C5A}"/>
              </a:ext>
            </a:extLst>
          </p:cNvPr>
          <p:cNvCxnSpPr/>
          <p:nvPr/>
        </p:nvCxnSpPr>
        <p:spPr>
          <a:xfrm>
            <a:off x="9044588" y="3854387"/>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B04D403-5889-3947-B3F7-ECC3AE3D7566}"/>
              </a:ext>
            </a:extLst>
          </p:cNvPr>
          <p:cNvCxnSpPr/>
          <p:nvPr/>
        </p:nvCxnSpPr>
        <p:spPr>
          <a:xfrm flipH="1" flipV="1">
            <a:off x="5902258" y="3874081"/>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13AFDBD-4C74-D346-9CFE-AAA41486BBF5}"/>
              </a:ext>
            </a:extLst>
          </p:cNvPr>
          <p:cNvCxnSpPr/>
          <p:nvPr/>
        </p:nvCxnSpPr>
        <p:spPr>
          <a:xfrm>
            <a:off x="6185697" y="3874081"/>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E45E25A-BD4C-A046-883E-79113755450F}"/>
              </a:ext>
            </a:extLst>
          </p:cNvPr>
          <p:cNvCxnSpPr/>
          <p:nvPr/>
        </p:nvCxnSpPr>
        <p:spPr>
          <a:xfrm flipH="1" flipV="1">
            <a:off x="3104980" y="3874818"/>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79AEE98-9240-8148-9BB6-11BF0533E6B1}"/>
              </a:ext>
            </a:extLst>
          </p:cNvPr>
          <p:cNvCxnSpPr/>
          <p:nvPr/>
        </p:nvCxnSpPr>
        <p:spPr>
          <a:xfrm>
            <a:off x="3388419" y="38748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56175C5-A46B-7841-9AC9-6FF6BE07AC35}"/>
              </a:ext>
            </a:extLst>
          </p:cNvPr>
          <p:cNvCxnSpPr/>
          <p:nvPr/>
        </p:nvCxnSpPr>
        <p:spPr>
          <a:xfrm flipV="1">
            <a:off x="3305301" y="3014140"/>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A54C5BC-907E-014B-8A8F-73C4D83557B0}"/>
              </a:ext>
            </a:extLst>
          </p:cNvPr>
          <p:cNvCxnSpPr/>
          <p:nvPr/>
        </p:nvCxnSpPr>
        <p:spPr>
          <a:xfrm flipH="1">
            <a:off x="3617799" y="3014140"/>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C0D277B-62E1-E44A-BCAA-D273751C368B}"/>
              </a:ext>
            </a:extLst>
          </p:cNvPr>
          <p:cNvCxnSpPr/>
          <p:nvPr/>
        </p:nvCxnSpPr>
        <p:spPr>
          <a:xfrm flipV="1">
            <a:off x="5029655" y="3900123"/>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B6C5BD8-ABBC-AA40-968D-361CFB926585}"/>
              </a:ext>
            </a:extLst>
          </p:cNvPr>
          <p:cNvCxnSpPr/>
          <p:nvPr/>
        </p:nvCxnSpPr>
        <p:spPr>
          <a:xfrm flipH="1">
            <a:off x="5342153" y="3900123"/>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8E43F5F-FAEB-A949-A870-860D0B925300}"/>
              </a:ext>
            </a:extLst>
          </p:cNvPr>
          <p:cNvCxnSpPr/>
          <p:nvPr/>
        </p:nvCxnSpPr>
        <p:spPr>
          <a:xfrm flipV="1">
            <a:off x="7595577" y="3900861"/>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C91E9EA-CEBE-AC4F-AB1C-0852D2994558}"/>
              </a:ext>
            </a:extLst>
          </p:cNvPr>
          <p:cNvCxnSpPr/>
          <p:nvPr/>
        </p:nvCxnSpPr>
        <p:spPr>
          <a:xfrm flipH="1">
            <a:off x="7908075" y="3900861"/>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80049AA5-325B-874C-9301-FFF7675F1631}"/>
              </a:ext>
            </a:extLst>
          </p:cNvPr>
          <p:cNvCxnSpPr/>
          <p:nvPr/>
        </p:nvCxnSpPr>
        <p:spPr>
          <a:xfrm flipH="1" flipV="1">
            <a:off x="6541399" y="2919352"/>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AAEADB9-5CF8-C944-8EA6-EF567979256D}"/>
              </a:ext>
            </a:extLst>
          </p:cNvPr>
          <p:cNvCxnSpPr/>
          <p:nvPr/>
        </p:nvCxnSpPr>
        <p:spPr>
          <a:xfrm>
            <a:off x="6486567" y="3014140"/>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F285C00-A76B-B94B-B8EF-99B0141B701B}"/>
              </a:ext>
            </a:extLst>
          </p:cNvPr>
          <p:cNvCxnSpPr/>
          <p:nvPr/>
        </p:nvCxnSpPr>
        <p:spPr>
          <a:xfrm flipV="1">
            <a:off x="2054128" y="3874819"/>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41578CE-BA85-4F49-BA6D-244A0134E69F}"/>
              </a:ext>
            </a:extLst>
          </p:cNvPr>
          <p:cNvCxnSpPr/>
          <p:nvPr/>
        </p:nvCxnSpPr>
        <p:spPr>
          <a:xfrm flipH="1">
            <a:off x="2366626" y="3874819"/>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04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227D-5959-57AF-3770-3E22A5C6DC07}"/>
              </a:ext>
            </a:extLst>
          </p:cNvPr>
          <p:cNvSpPr>
            <a:spLocks noGrp="1"/>
          </p:cNvSpPr>
          <p:nvPr>
            <p:ph type="title"/>
          </p:nvPr>
        </p:nvSpPr>
        <p:spPr/>
        <p:txBody>
          <a:bodyPr/>
          <a:lstStyle/>
          <a:p>
            <a:r>
              <a:rPr lang="en-US" dirty="0" err="1"/>
              <a:t>GraphPlan</a:t>
            </a:r>
            <a:endParaRPr lang="en-US" dirty="0"/>
          </a:p>
        </p:txBody>
      </p:sp>
      <p:sp>
        <p:nvSpPr>
          <p:cNvPr id="3" name="Text Placeholder 2">
            <a:extLst>
              <a:ext uri="{FF2B5EF4-FFF2-40B4-BE49-F238E27FC236}">
                <a16:creationId xmlns:a16="http://schemas.microsoft.com/office/drawing/2014/main" id="{48FE2CC7-C052-0C1C-E3B8-38EB860F1D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443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a:t>
            </a:r>
            <a:r>
              <a:rPr lang="en-US" dirty="0">
                <a:solidFill>
                  <a:srgbClr val="C00000"/>
                </a:solidFill>
              </a:rPr>
              <a:t>relaxation</a:t>
            </a:r>
            <a:r>
              <a:rPr lang="en-US" dirty="0"/>
              <a:t> of other classical planning search techniques</a:t>
            </a:r>
          </a:p>
          <a:p>
            <a:r>
              <a:rPr lang="en-US" dirty="0"/>
              <a:t>The </a:t>
            </a:r>
            <a:r>
              <a:rPr lang="en-US" dirty="0" err="1"/>
              <a:t>GraphPlan</a:t>
            </a:r>
            <a:r>
              <a:rPr lang="en-US" dirty="0"/>
              <a:t> search graph space is linear in the number of predicates</a:t>
            </a:r>
          </a:p>
        </p:txBody>
      </p:sp>
      <p:sp>
        <p:nvSpPr>
          <p:cNvPr id="6" name="CuadroTexto 87">
            <a:extLst>
              <a:ext uri="{FF2B5EF4-FFF2-40B4-BE49-F238E27FC236}">
                <a16:creationId xmlns:a16="http://schemas.microsoft.com/office/drawing/2014/main" id="{F9B7361A-0841-0F2C-D200-392E939FC304}"/>
              </a:ext>
            </a:extLst>
          </p:cNvPr>
          <p:cNvSpPr txBox="1"/>
          <p:nvPr/>
        </p:nvSpPr>
        <p:spPr>
          <a:xfrm>
            <a:off x="5992150" y="50968"/>
            <a:ext cx="5965672" cy="954107"/>
          </a:xfrm>
          <a:prstGeom prst="rect">
            <a:avLst/>
          </a:prstGeom>
          <a:noFill/>
        </p:spPr>
        <p:txBody>
          <a:bodyPr wrap="none" rtlCol="0" anchor="ctr" anchorCtr="1">
            <a:spAutoFit/>
          </a:bodyPr>
          <a:lstStyle/>
          <a:p>
            <a:pPr marL="514350" indent="-514350">
              <a:buAutoNum type="arabicParenR"/>
            </a:pPr>
            <a:r>
              <a:rPr lang="en-US" sz="2800" dirty="0">
                <a:solidFill>
                  <a:srgbClr val="C00000"/>
                </a:solidFill>
              </a:rPr>
              <a:t>Allow actions to be simultaneous</a:t>
            </a:r>
          </a:p>
          <a:p>
            <a:pPr marL="514350" indent="-514350">
              <a:buAutoNum type="arabicParenR"/>
            </a:pPr>
            <a:r>
              <a:rPr lang="en-US" sz="2800" dirty="0">
                <a:solidFill>
                  <a:srgbClr val="C00000"/>
                </a:solidFill>
              </a:rPr>
              <a:t>Always add predicates (don't delete)</a:t>
            </a:r>
          </a:p>
        </p:txBody>
      </p:sp>
      <p:cxnSp>
        <p:nvCxnSpPr>
          <p:cNvPr id="7" name="Straight Connector 6">
            <a:extLst>
              <a:ext uri="{FF2B5EF4-FFF2-40B4-BE49-F238E27FC236}">
                <a16:creationId xmlns:a16="http://schemas.microsoft.com/office/drawing/2014/main" id="{BA6449AF-10FA-7C9E-D6DB-AFEFE9C79E07}"/>
              </a:ext>
            </a:extLst>
          </p:cNvPr>
          <p:cNvCxnSpPr>
            <a:cxnSpLocks/>
          </p:cNvCxnSpPr>
          <p:nvPr/>
        </p:nvCxnSpPr>
        <p:spPr>
          <a:xfrm flipV="1">
            <a:off x="3895463" y="564009"/>
            <a:ext cx="1813684" cy="471988"/>
          </a:xfrm>
          <a:prstGeom prst="line">
            <a:avLst/>
          </a:prstGeom>
          <a:solidFill>
            <a:srgbClr val="FF0000">
              <a:alpha val="5000"/>
            </a:srgbClr>
          </a:solidFill>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9A68D5-82C7-934C-985A-CC678AC7005F}"/>
              </a:ext>
            </a:extLst>
          </p:cNvPr>
          <p:cNvCxnSpPr>
            <a:stCxn id="13" idx="5"/>
          </p:cNvCxnSpPr>
          <p:nvPr/>
        </p:nvCxnSpPr>
        <p:spPr>
          <a:xfrm>
            <a:off x="3694597" y="6032580"/>
            <a:ext cx="685930"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43491A-1685-D3FE-C3F1-392CBF0EF85A}"/>
              </a:ext>
            </a:extLst>
          </p:cNvPr>
          <p:cNvCxnSpPr>
            <a:cxnSpLocks/>
            <a:stCxn id="16" idx="5"/>
          </p:cNvCxnSpPr>
          <p:nvPr/>
        </p:nvCxnSpPr>
        <p:spPr>
          <a:xfrm>
            <a:off x="3694597" y="3793740"/>
            <a:ext cx="1000314" cy="30476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93F0B0-06F3-EA38-DAB0-805E382A9789}"/>
              </a:ext>
            </a:extLst>
          </p:cNvPr>
          <p:cNvCxnSpPr>
            <a:cxnSpLocks/>
            <a:stCxn id="14" idx="7"/>
            <a:endCxn id="16" idx="2"/>
          </p:cNvCxnSpPr>
          <p:nvPr/>
        </p:nvCxnSpPr>
        <p:spPr>
          <a:xfrm flipV="1">
            <a:off x="1406991" y="3308806"/>
            <a:ext cx="1116872" cy="618438"/>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uadroTexto 361">
            <a:extLst>
              <a:ext uri="{FF2B5EF4-FFF2-40B4-BE49-F238E27FC236}">
                <a16:creationId xmlns:a16="http://schemas.microsoft.com/office/drawing/2014/main" id="{E37B2DE6-2407-0DF7-D0D9-7633F17227A1}"/>
              </a:ext>
            </a:extLst>
          </p:cNvPr>
          <p:cNvSpPr txBox="1"/>
          <p:nvPr/>
        </p:nvSpPr>
        <p:spPr>
          <a:xfrm>
            <a:off x="3996215" y="5672295"/>
            <a:ext cx="1396536" cy="461665"/>
          </a:xfrm>
          <a:prstGeom prst="rect">
            <a:avLst/>
          </a:prstGeom>
          <a:noFill/>
        </p:spPr>
        <p:txBody>
          <a:bodyPr wrap="none" rtlCol="0" anchor="ctr" anchorCtr="1">
            <a:spAutoFit/>
          </a:bodyPr>
          <a:lstStyle/>
          <a:p>
            <a:pPr algn="ctr"/>
            <a:r>
              <a:rPr lang="en-US" sz="2400" dirty="0" err="1"/>
              <a:t>putShoeR</a:t>
            </a:r>
            <a:endParaRPr lang="en-US" sz="2400" dirty="0"/>
          </a:p>
        </p:txBody>
      </p:sp>
      <p:sp>
        <p:nvSpPr>
          <p:cNvPr id="12" name="CuadroTexto 347">
            <a:extLst>
              <a:ext uri="{FF2B5EF4-FFF2-40B4-BE49-F238E27FC236}">
                <a16:creationId xmlns:a16="http://schemas.microsoft.com/office/drawing/2014/main" id="{AE98F80F-55DA-0404-5A89-B2C177073037}"/>
              </a:ext>
            </a:extLst>
          </p:cNvPr>
          <p:cNvSpPr txBox="1"/>
          <p:nvPr/>
        </p:nvSpPr>
        <p:spPr>
          <a:xfrm>
            <a:off x="947871" y="5252161"/>
            <a:ext cx="1350049"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13" name="Elipse 305">
            <a:extLst>
              <a:ext uri="{FF2B5EF4-FFF2-40B4-BE49-F238E27FC236}">
                <a16:creationId xmlns:a16="http://schemas.microsoft.com/office/drawing/2014/main" id="{E6B54A83-B3C6-BF37-2A14-A9C42A26DCCA}"/>
              </a:ext>
            </a:extLst>
          </p:cNvPr>
          <p:cNvSpPr/>
          <p:nvPr/>
        </p:nvSpPr>
        <p:spPr>
          <a:xfrm>
            <a:off x="2523863" y="48618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sockR</a:t>
            </a:r>
            <a:r>
              <a:rPr lang="en-US" sz="2400" dirty="0">
                <a:solidFill>
                  <a:schemeClr val="tx1"/>
                </a:solidFill>
              </a:rPr>
              <a:t>()</a:t>
            </a:r>
          </a:p>
        </p:txBody>
      </p:sp>
      <p:sp>
        <p:nvSpPr>
          <p:cNvPr id="14" name="Elipse 289">
            <a:extLst>
              <a:ext uri="{FF2B5EF4-FFF2-40B4-BE49-F238E27FC236}">
                <a16:creationId xmlns:a16="http://schemas.microsoft.com/office/drawing/2014/main" id="{A6CA4586-B3C4-D4B5-341E-9B7F2E49AF63}"/>
              </a:ext>
            </a:extLst>
          </p:cNvPr>
          <p:cNvSpPr/>
          <p:nvPr/>
        </p:nvSpPr>
        <p:spPr>
          <a:xfrm>
            <a:off x="236257" y="3726378"/>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5" name="CuadroTexto 179">
            <a:extLst>
              <a:ext uri="{FF2B5EF4-FFF2-40B4-BE49-F238E27FC236}">
                <a16:creationId xmlns:a16="http://schemas.microsoft.com/office/drawing/2014/main" id="{58A6BBEA-A1CD-40A5-ECB7-C01EC491A9C6}"/>
              </a:ext>
            </a:extLst>
          </p:cNvPr>
          <p:cNvSpPr txBox="1"/>
          <p:nvPr/>
        </p:nvSpPr>
        <p:spPr>
          <a:xfrm>
            <a:off x="4015077" y="2630081"/>
            <a:ext cx="1359668" cy="461665"/>
          </a:xfrm>
          <a:prstGeom prst="rect">
            <a:avLst/>
          </a:prstGeom>
          <a:noFill/>
        </p:spPr>
        <p:txBody>
          <a:bodyPr wrap="none" rtlCol="0" anchor="ctr" anchorCtr="1">
            <a:spAutoFit/>
          </a:bodyPr>
          <a:lstStyle/>
          <a:p>
            <a:pPr algn="ctr"/>
            <a:r>
              <a:rPr lang="en-US" sz="2400" dirty="0" err="1"/>
              <a:t>putShoeL</a:t>
            </a:r>
            <a:endParaRPr lang="en-US" sz="2400" dirty="0"/>
          </a:p>
        </p:txBody>
      </p:sp>
      <p:sp>
        <p:nvSpPr>
          <p:cNvPr id="16" name="Elipse 151">
            <a:extLst>
              <a:ext uri="{FF2B5EF4-FFF2-40B4-BE49-F238E27FC236}">
                <a16:creationId xmlns:a16="http://schemas.microsoft.com/office/drawing/2014/main" id="{8DC25FCD-E056-7B55-63DB-3BE7876FB7E1}"/>
              </a:ext>
            </a:extLst>
          </p:cNvPr>
          <p:cNvSpPr/>
          <p:nvPr/>
        </p:nvSpPr>
        <p:spPr>
          <a:xfrm>
            <a:off x="2523863" y="262300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sockL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7" name="CuadroTexto 135">
            <a:extLst>
              <a:ext uri="{FF2B5EF4-FFF2-40B4-BE49-F238E27FC236}">
                <a16:creationId xmlns:a16="http://schemas.microsoft.com/office/drawing/2014/main" id="{9A8443A6-B17A-9239-55CA-AF8528DBA494}"/>
              </a:ext>
            </a:extLst>
          </p:cNvPr>
          <p:cNvSpPr txBox="1"/>
          <p:nvPr/>
        </p:nvSpPr>
        <p:spPr>
          <a:xfrm>
            <a:off x="1156635" y="2836557"/>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cxnSp>
        <p:nvCxnSpPr>
          <p:cNvPr id="18" name="Straight Connector 17">
            <a:extLst>
              <a:ext uri="{FF2B5EF4-FFF2-40B4-BE49-F238E27FC236}">
                <a16:creationId xmlns:a16="http://schemas.microsoft.com/office/drawing/2014/main" id="{F6A5C876-D50C-9228-F0ED-193F7E0B9F0B}"/>
              </a:ext>
            </a:extLst>
          </p:cNvPr>
          <p:cNvCxnSpPr>
            <a:cxnSpLocks/>
            <a:stCxn id="16" idx="7"/>
          </p:cNvCxnSpPr>
          <p:nvPr/>
        </p:nvCxnSpPr>
        <p:spPr>
          <a:xfrm flipV="1">
            <a:off x="3694597" y="2372237"/>
            <a:ext cx="1023348" cy="451635"/>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FAD7BB-B4F4-459F-46F2-9DCF029747A7}"/>
              </a:ext>
            </a:extLst>
          </p:cNvPr>
          <p:cNvCxnSpPr>
            <a:cxnSpLocks/>
            <a:stCxn id="14" idx="5"/>
            <a:endCxn id="13" idx="2"/>
          </p:cNvCxnSpPr>
          <p:nvPr/>
        </p:nvCxnSpPr>
        <p:spPr>
          <a:xfrm>
            <a:off x="1406991" y="4897112"/>
            <a:ext cx="1116872" cy="65053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F7376C-F5EC-AB0C-B792-834C522BF159}"/>
              </a:ext>
            </a:extLst>
          </p:cNvPr>
          <p:cNvCxnSpPr>
            <a:cxnSpLocks/>
            <a:stCxn id="13" idx="7"/>
          </p:cNvCxnSpPr>
          <p:nvPr/>
        </p:nvCxnSpPr>
        <p:spPr>
          <a:xfrm flipV="1">
            <a:off x="3694597" y="4703488"/>
            <a:ext cx="970353"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uadroTexto 361">
            <a:extLst>
              <a:ext uri="{FF2B5EF4-FFF2-40B4-BE49-F238E27FC236}">
                <a16:creationId xmlns:a16="http://schemas.microsoft.com/office/drawing/2014/main" id="{ABA3305B-289D-8CAE-DC01-B27DEA9F9997}"/>
              </a:ext>
            </a:extLst>
          </p:cNvPr>
          <p:cNvSpPr txBox="1"/>
          <p:nvPr/>
        </p:nvSpPr>
        <p:spPr>
          <a:xfrm>
            <a:off x="4031159" y="4899974"/>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22" name="CuadroTexto 179">
            <a:extLst>
              <a:ext uri="{FF2B5EF4-FFF2-40B4-BE49-F238E27FC236}">
                <a16:creationId xmlns:a16="http://schemas.microsoft.com/office/drawing/2014/main" id="{1EC37651-9B1B-F384-98FB-FE3DDED13A5C}"/>
              </a:ext>
            </a:extLst>
          </p:cNvPr>
          <p:cNvSpPr txBox="1"/>
          <p:nvPr/>
        </p:nvSpPr>
        <p:spPr>
          <a:xfrm>
            <a:off x="3996215" y="3363190"/>
            <a:ext cx="1350050"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23" name="CuadroTexto 135">
            <a:extLst>
              <a:ext uri="{FF2B5EF4-FFF2-40B4-BE49-F238E27FC236}">
                <a16:creationId xmlns:a16="http://schemas.microsoft.com/office/drawing/2014/main" id="{B8458770-677B-0E03-E1A1-0D574D6B7813}"/>
              </a:ext>
            </a:extLst>
          </p:cNvPr>
          <p:cNvSpPr txBox="1"/>
          <p:nvPr/>
        </p:nvSpPr>
        <p:spPr>
          <a:xfrm>
            <a:off x="100311" y="2103735"/>
            <a:ext cx="2875339" cy="523220"/>
          </a:xfrm>
          <a:prstGeom prst="rect">
            <a:avLst/>
          </a:prstGeom>
          <a:noFill/>
        </p:spPr>
        <p:txBody>
          <a:bodyPr wrap="none" rtlCol="0" anchor="ctr" anchorCtr="1">
            <a:spAutoFit/>
          </a:bodyPr>
          <a:lstStyle/>
          <a:p>
            <a:pPr algn="ctr"/>
            <a:r>
              <a:rPr lang="en-US" sz="2800" u="sng" dirty="0"/>
              <a:t>State space search</a:t>
            </a:r>
          </a:p>
        </p:txBody>
      </p:sp>
    </p:spTree>
    <p:extLst>
      <p:ext uri="{BB962C8B-B14F-4D97-AF65-F5344CB8AC3E}">
        <p14:creationId xmlns:p14="http://schemas.microsoft.com/office/powerpoint/2010/main" val="417432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a:t>
            </a:r>
            <a:r>
              <a:rPr lang="en-US" dirty="0">
                <a:solidFill>
                  <a:srgbClr val="C00000"/>
                </a:solidFill>
              </a:rPr>
              <a:t>relaxation</a:t>
            </a:r>
            <a:r>
              <a:rPr lang="en-US" dirty="0"/>
              <a:t> of other classical planning search techniques</a:t>
            </a:r>
          </a:p>
          <a:p>
            <a:r>
              <a:rPr lang="en-US" dirty="0"/>
              <a:t>The </a:t>
            </a:r>
            <a:r>
              <a:rPr lang="en-US" dirty="0" err="1"/>
              <a:t>GraphPlan</a:t>
            </a:r>
            <a:r>
              <a:rPr lang="en-US" dirty="0"/>
              <a:t> search graph space is linear in the number of predicates</a:t>
            </a:r>
          </a:p>
        </p:txBody>
      </p:sp>
      <p:cxnSp>
        <p:nvCxnSpPr>
          <p:cNvPr id="420" name="Straight Connector 419">
            <a:extLst>
              <a:ext uri="{FF2B5EF4-FFF2-40B4-BE49-F238E27FC236}">
                <a16:creationId xmlns:a16="http://schemas.microsoft.com/office/drawing/2014/main" id="{92E6B0E7-95CA-4189-8B99-A600676865B7}"/>
              </a:ext>
            </a:extLst>
          </p:cNvPr>
          <p:cNvCxnSpPr>
            <a:stCxn id="306" idx="5"/>
          </p:cNvCxnSpPr>
          <p:nvPr/>
        </p:nvCxnSpPr>
        <p:spPr>
          <a:xfrm>
            <a:off x="3694597" y="6032580"/>
            <a:ext cx="685930"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7691D19-A228-4B86-962B-9EA66D624D26}"/>
              </a:ext>
            </a:extLst>
          </p:cNvPr>
          <p:cNvCxnSpPr>
            <a:cxnSpLocks/>
            <a:stCxn id="152" idx="5"/>
          </p:cNvCxnSpPr>
          <p:nvPr/>
        </p:nvCxnSpPr>
        <p:spPr>
          <a:xfrm>
            <a:off x="3694597" y="3793740"/>
            <a:ext cx="1000314" cy="30476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1596553-ECE8-49B7-98AC-43F29E64298E}"/>
              </a:ext>
            </a:extLst>
          </p:cNvPr>
          <p:cNvCxnSpPr>
            <a:cxnSpLocks/>
            <a:stCxn id="290" idx="7"/>
            <a:endCxn id="152" idx="2"/>
          </p:cNvCxnSpPr>
          <p:nvPr/>
        </p:nvCxnSpPr>
        <p:spPr>
          <a:xfrm flipV="1">
            <a:off x="1406991" y="3308806"/>
            <a:ext cx="1116872" cy="618438"/>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2" name="CuadroTexto 401">
                <a:extLst>
                  <a:ext uri="{FF2B5EF4-FFF2-40B4-BE49-F238E27FC236}">
                    <a16:creationId xmlns:a16="http://schemas.microsoft.com/office/drawing/2014/main" id="{2725D3B5-9CEB-4308-A4E7-D90CA0C85257}"/>
                  </a:ext>
                </a:extLst>
              </p:cNvPr>
              <p:cNvSpPr txBox="1"/>
              <p:nvPr/>
            </p:nvSpPr>
            <p:spPr>
              <a:xfrm>
                <a:off x="5731222" y="5906633"/>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02" name="CuadroTexto 401">
                <a:extLst>
                  <a:ext uri="{FF2B5EF4-FFF2-40B4-BE49-F238E27FC236}">
                    <a16:creationId xmlns:a16="http://schemas.microsoft.com/office/drawing/2014/main" id="{2725D3B5-9CEB-4308-A4E7-D90CA0C85257}"/>
                  </a:ext>
                </a:extLst>
              </p:cNvPr>
              <p:cNvSpPr txBox="1">
                <a:spLocks noRot="1" noChangeAspect="1" noMove="1" noResize="1" noEditPoints="1" noAdjustHandles="1" noChangeArrowheads="1" noChangeShapeType="1" noTextEdit="1"/>
              </p:cNvSpPr>
              <p:nvPr/>
            </p:nvSpPr>
            <p:spPr>
              <a:xfrm>
                <a:off x="5731222" y="5906633"/>
                <a:ext cx="667812" cy="584775"/>
              </a:xfrm>
              <a:prstGeom prst="rect">
                <a:avLst/>
              </a:prstGeom>
              <a:blipFill>
                <a:blip r:embed="rId2"/>
                <a:stretch>
                  <a:fillRect/>
                </a:stretch>
              </a:blipFill>
            </p:spPr>
            <p:txBody>
              <a:bodyPr/>
              <a:lstStyle/>
              <a:p>
                <a:r>
                  <a:rPr lang="en-US">
                    <a:noFill/>
                  </a:rPr>
                  <a:t> </a:t>
                </a:r>
              </a:p>
            </p:txBody>
          </p:sp>
        </mc:Fallback>
      </mc:AlternateContent>
      <p:sp>
        <p:nvSpPr>
          <p:cNvPr id="362" name="CuadroTexto 361">
            <a:extLst>
              <a:ext uri="{FF2B5EF4-FFF2-40B4-BE49-F238E27FC236}">
                <a16:creationId xmlns:a16="http://schemas.microsoft.com/office/drawing/2014/main" id="{A558C151-D233-4132-9AD3-EB3C3779A993}"/>
              </a:ext>
            </a:extLst>
          </p:cNvPr>
          <p:cNvSpPr txBox="1"/>
          <p:nvPr/>
        </p:nvSpPr>
        <p:spPr>
          <a:xfrm>
            <a:off x="3996215" y="5672295"/>
            <a:ext cx="1396536" cy="461665"/>
          </a:xfrm>
          <a:prstGeom prst="rect">
            <a:avLst/>
          </a:prstGeom>
          <a:noFill/>
        </p:spPr>
        <p:txBody>
          <a:bodyPr wrap="none" rtlCol="0" anchor="ctr" anchorCtr="1">
            <a:spAutoFit/>
          </a:bodyPr>
          <a:lstStyle/>
          <a:p>
            <a:pPr algn="ctr"/>
            <a:r>
              <a:rPr lang="en-US" sz="2400" dirty="0" err="1"/>
              <a:t>putShoeR</a:t>
            </a:r>
            <a:endParaRPr lang="en-US" sz="2400" dirty="0"/>
          </a:p>
        </p:txBody>
      </p:sp>
      <p:sp>
        <p:nvSpPr>
          <p:cNvPr id="348" name="CuadroTexto 347">
            <a:extLst>
              <a:ext uri="{FF2B5EF4-FFF2-40B4-BE49-F238E27FC236}">
                <a16:creationId xmlns:a16="http://schemas.microsoft.com/office/drawing/2014/main" id="{77B1704C-C78E-4F7D-8975-62E03FD47411}"/>
              </a:ext>
            </a:extLst>
          </p:cNvPr>
          <p:cNvSpPr txBox="1"/>
          <p:nvPr/>
        </p:nvSpPr>
        <p:spPr>
          <a:xfrm>
            <a:off x="947871" y="5252161"/>
            <a:ext cx="1350049"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320" name="CuadroTexto 319">
            <a:extLst>
              <a:ext uri="{FF2B5EF4-FFF2-40B4-BE49-F238E27FC236}">
                <a16:creationId xmlns:a16="http://schemas.microsoft.com/office/drawing/2014/main" id="{054C5965-1400-4566-B27A-B5AC987ADB2F}"/>
              </a:ext>
            </a:extLst>
          </p:cNvPr>
          <p:cNvSpPr txBox="1"/>
          <p:nvPr/>
        </p:nvSpPr>
        <p:spPr>
          <a:xfrm>
            <a:off x="7486049" y="3956115"/>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06" name="Elipse 305">
            <a:extLst>
              <a:ext uri="{FF2B5EF4-FFF2-40B4-BE49-F238E27FC236}">
                <a16:creationId xmlns:a16="http://schemas.microsoft.com/office/drawing/2014/main" id="{04DDB757-6F3E-413F-8754-B7255509305E}"/>
              </a:ext>
            </a:extLst>
          </p:cNvPr>
          <p:cNvSpPr/>
          <p:nvPr/>
        </p:nvSpPr>
        <p:spPr>
          <a:xfrm>
            <a:off x="2523863" y="48618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sockR</a:t>
            </a:r>
            <a:r>
              <a:rPr lang="en-US" sz="2400" dirty="0">
                <a:solidFill>
                  <a:schemeClr val="tx1"/>
                </a:solidFill>
              </a:rPr>
              <a:t>()</a:t>
            </a:r>
          </a:p>
        </p:txBody>
      </p:sp>
      <p:sp>
        <p:nvSpPr>
          <p:cNvPr id="290" name="Elipse 289">
            <a:extLst>
              <a:ext uri="{FF2B5EF4-FFF2-40B4-BE49-F238E27FC236}">
                <a16:creationId xmlns:a16="http://schemas.microsoft.com/office/drawing/2014/main" id="{4D5F9B3F-65E1-4FBB-9297-F1E0CCE22AA8}"/>
              </a:ext>
            </a:extLst>
          </p:cNvPr>
          <p:cNvSpPr/>
          <p:nvPr/>
        </p:nvSpPr>
        <p:spPr>
          <a:xfrm>
            <a:off x="236257" y="3726378"/>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274" name="CuadroTexto 273">
            <a:extLst>
              <a:ext uri="{FF2B5EF4-FFF2-40B4-BE49-F238E27FC236}">
                <a16:creationId xmlns:a16="http://schemas.microsoft.com/office/drawing/2014/main" id="{E4F6D0DE-F839-4F04-8E35-068C1313561E}"/>
              </a:ext>
            </a:extLst>
          </p:cNvPr>
          <p:cNvSpPr txBox="1"/>
          <p:nvPr/>
        </p:nvSpPr>
        <p:spPr>
          <a:xfrm>
            <a:off x="7266552" y="4819612"/>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260" name="CuadroTexto 259">
            <a:extLst>
              <a:ext uri="{FF2B5EF4-FFF2-40B4-BE49-F238E27FC236}">
                <a16:creationId xmlns:a16="http://schemas.microsoft.com/office/drawing/2014/main" id="{3DDAA74C-95BC-40F1-A929-137136536F0C}"/>
              </a:ext>
            </a:extLst>
          </p:cNvPr>
          <p:cNvSpPr txBox="1"/>
          <p:nvPr/>
        </p:nvSpPr>
        <p:spPr>
          <a:xfrm>
            <a:off x="7280175" y="3148180"/>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sp>
        <p:nvSpPr>
          <p:cNvPr id="206" name="Rectángulo 205">
            <a:extLst>
              <a:ext uri="{FF2B5EF4-FFF2-40B4-BE49-F238E27FC236}">
                <a16:creationId xmlns:a16="http://schemas.microsoft.com/office/drawing/2014/main" id="{68FEF4CF-BDD1-410F-8213-690600A9BCAB}"/>
              </a:ext>
            </a:extLst>
          </p:cNvPr>
          <p:cNvSpPr/>
          <p:nvPr/>
        </p:nvSpPr>
        <p:spPr>
          <a:xfrm>
            <a:off x="9035308"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96" name="Rectángulo 195">
            <a:extLst>
              <a:ext uri="{FF2B5EF4-FFF2-40B4-BE49-F238E27FC236}">
                <a16:creationId xmlns:a16="http://schemas.microsoft.com/office/drawing/2014/main" id="{D29F1582-0961-45FB-9082-D775DC0DCFD4}"/>
              </a:ext>
            </a:extLst>
          </p:cNvPr>
          <p:cNvSpPr/>
          <p:nvPr/>
        </p:nvSpPr>
        <p:spPr>
          <a:xfrm>
            <a:off x="5661672"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p:txBody>
      </p:sp>
      <p:sp>
        <p:nvSpPr>
          <p:cNvPr id="180" name="CuadroTexto 179">
            <a:extLst>
              <a:ext uri="{FF2B5EF4-FFF2-40B4-BE49-F238E27FC236}">
                <a16:creationId xmlns:a16="http://schemas.microsoft.com/office/drawing/2014/main" id="{EBE2EC4A-F9CD-4456-B30D-9737FE0A635F}"/>
              </a:ext>
            </a:extLst>
          </p:cNvPr>
          <p:cNvSpPr txBox="1"/>
          <p:nvPr/>
        </p:nvSpPr>
        <p:spPr>
          <a:xfrm>
            <a:off x="4015077" y="2630081"/>
            <a:ext cx="1359668" cy="461665"/>
          </a:xfrm>
          <a:prstGeom prst="rect">
            <a:avLst/>
          </a:prstGeom>
          <a:noFill/>
        </p:spPr>
        <p:txBody>
          <a:bodyPr wrap="none" rtlCol="0" anchor="ctr" anchorCtr="1">
            <a:spAutoFit/>
          </a:bodyPr>
          <a:lstStyle/>
          <a:p>
            <a:pPr algn="ctr"/>
            <a:r>
              <a:rPr lang="en-US" sz="2400" dirty="0" err="1"/>
              <a:t>putShoeL</a:t>
            </a:r>
            <a:endParaRPr lang="en-US" sz="2400" dirty="0"/>
          </a:p>
        </p:txBody>
      </p:sp>
      <p:sp>
        <p:nvSpPr>
          <p:cNvPr id="152" name="Elipse 151">
            <a:extLst>
              <a:ext uri="{FF2B5EF4-FFF2-40B4-BE49-F238E27FC236}">
                <a16:creationId xmlns:a16="http://schemas.microsoft.com/office/drawing/2014/main" id="{5D38989B-C4DB-41DB-8520-F7FDBB685863}"/>
              </a:ext>
            </a:extLst>
          </p:cNvPr>
          <p:cNvSpPr/>
          <p:nvPr/>
        </p:nvSpPr>
        <p:spPr>
          <a:xfrm>
            <a:off x="2523863" y="262300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sockL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36" name="CuadroTexto 135">
            <a:extLst>
              <a:ext uri="{FF2B5EF4-FFF2-40B4-BE49-F238E27FC236}">
                <a16:creationId xmlns:a16="http://schemas.microsoft.com/office/drawing/2014/main" id="{C0B65CE9-08C8-4280-85F0-9F1AF915DC9E}"/>
              </a:ext>
            </a:extLst>
          </p:cNvPr>
          <p:cNvSpPr txBox="1"/>
          <p:nvPr/>
        </p:nvSpPr>
        <p:spPr>
          <a:xfrm>
            <a:off x="1156635" y="2836557"/>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88" name="CuadroTexto 87">
            <a:extLst>
              <a:ext uri="{FF2B5EF4-FFF2-40B4-BE49-F238E27FC236}">
                <a16:creationId xmlns:a16="http://schemas.microsoft.com/office/drawing/2014/main" id="{B25CD818-AA6B-473C-9EB2-C058F90281CC}"/>
              </a:ext>
            </a:extLst>
          </p:cNvPr>
          <p:cNvSpPr txBox="1"/>
          <p:nvPr/>
        </p:nvSpPr>
        <p:spPr>
          <a:xfrm>
            <a:off x="5992150" y="50968"/>
            <a:ext cx="5965672" cy="954107"/>
          </a:xfrm>
          <a:prstGeom prst="rect">
            <a:avLst/>
          </a:prstGeom>
          <a:noFill/>
        </p:spPr>
        <p:txBody>
          <a:bodyPr wrap="none" rtlCol="0" anchor="ctr" anchorCtr="1">
            <a:spAutoFit/>
          </a:bodyPr>
          <a:lstStyle/>
          <a:p>
            <a:pPr marL="514350" indent="-514350">
              <a:buAutoNum type="arabicParenR"/>
            </a:pPr>
            <a:r>
              <a:rPr lang="en-US" sz="2800" dirty="0">
                <a:solidFill>
                  <a:srgbClr val="C00000"/>
                </a:solidFill>
              </a:rPr>
              <a:t>Allow actions to be simultaneous</a:t>
            </a:r>
          </a:p>
          <a:p>
            <a:pPr marL="514350" indent="-514350">
              <a:buAutoNum type="arabicParenR"/>
            </a:pPr>
            <a:r>
              <a:rPr lang="en-US" sz="2800" dirty="0">
                <a:solidFill>
                  <a:srgbClr val="C00000"/>
                </a:solidFill>
              </a:rPr>
              <a:t>Always add predicates (don't delete)</a:t>
            </a:r>
          </a:p>
        </p:txBody>
      </p:sp>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78A263A1-0C9A-9459-43B8-399B5FBB2699}"/>
                  </a:ext>
                </a:extLst>
              </p:cNvPr>
              <p:cNvSpPr txBox="1"/>
              <p:nvPr/>
            </p:nvSpPr>
            <p:spPr>
              <a:xfrm>
                <a:off x="9338270" y="596045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78A263A1-0C9A-9459-43B8-399B5FBB2699}"/>
                  </a:ext>
                </a:extLst>
              </p:cNvPr>
              <p:cNvSpPr txBox="1">
                <a:spLocks noRot="1" noChangeAspect="1" noMove="1" noResize="1" noEditPoints="1" noAdjustHandles="1" noChangeArrowheads="1" noChangeShapeType="1" noTextEdit="1"/>
              </p:cNvSpPr>
              <p:nvPr/>
            </p:nvSpPr>
            <p:spPr>
              <a:xfrm>
                <a:off x="9338270" y="596045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9080F702-9A78-95B1-900D-10FDDD0D32CB}"/>
                  </a:ext>
                </a:extLst>
              </p:cNvPr>
              <p:cNvSpPr txBox="1"/>
              <p:nvPr/>
            </p:nvSpPr>
            <p:spPr>
              <a:xfrm>
                <a:off x="10877825" y="5941058"/>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9080F702-9A78-95B1-900D-10FDDD0D32CB}"/>
                  </a:ext>
                </a:extLst>
              </p:cNvPr>
              <p:cNvSpPr txBox="1">
                <a:spLocks noRot="1" noChangeAspect="1" noMove="1" noResize="1" noEditPoints="1" noAdjustHandles="1" noChangeArrowheads="1" noChangeShapeType="1" noTextEdit="1"/>
              </p:cNvSpPr>
              <p:nvPr/>
            </p:nvSpPr>
            <p:spPr>
              <a:xfrm>
                <a:off x="10877825" y="5941058"/>
                <a:ext cx="727507" cy="584775"/>
              </a:xfrm>
              <a:prstGeom prst="rect">
                <a:avLst/>
              </a:prstGeom>
              <a:blipFill>
                <a:blip r:embed="rId4"/>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224F6EA2-36F6-8A06-BCEC-9FAA94E611E7}"/>
              </a:ext>
            </a:extLst>
          </p:cNvPr>
          <p:cNvGrpSpPr/>
          <p:nvPr/>
        </p:nvGrpSpPr>
        <p:grpSpPr>
          <a:xfrm>
            <a:off x="6766543" y="3716493"/>
            <a:ext cx="2377457" cy="311829"/>
            <a:chOff x="7567844" y="3751663"/>
            <a:chExt cx="2184916" cy="292647"/>
          </a:xfrm>
        </p:grpSpPr>
        <p:cxnSp>
          <p:nvCxnSpPr>
            <p:cNvPr id="8" name="Straight Connector 7">
              <a:extLst>
                <a:ext uri="{FF2B5EF4-FFF2-40B4-BE49-F238E27FC236}">
                  <a16:creationId xmlns:a16="http://schemas.microsoft.com/office/drawing/2014/main" id="{3F9DA353-03E5-E74D-2D00-CF537089B13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72FEEE-5363-4D61-F2FB-4D2AC6FADDDF}"/>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F6BD7415-C71F-0032-145C-2B8856CEF028}"/>
              </a:ext>
            </a:extLst>
          </p:cNvPr>
          <p:cNvCxnSpPr>
            <a:cxnSpLocks/>
            <a:stCxn id="152" idx="7"/>
          </p:cNvCxnSpPr>
          <p:nvPr/>
        </p:nvCxnSpPr>
        <p:spPr>
          <a:xfrm flipV="1">
            <a:off x="3694597" y="2372237"/>
            <a:ext cx="1023348" cy="451635"/>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79DC1F-C099-1193-1896-9EAF2EA38E2A}"/>
              </a:ext>
            </a:extLst>
          </p:cNvPr>
          <p:cNvCxnSpPr>
            <a:cxnSpLocks/>
            <a:stCxn id="290" idx="5"/>
            <a:endCxn id="306" idx="2"/>
          </p:cNvCxnSpPr>
          <p:nvPr/>
        </p:nvCxnSpPr>
        <p:spPr>
          <a:xfrm>
            <a:off x="1406991" y="4897112"/>
            <a:ext cx="1116872" cy="65053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350CE8-B24F-0E9F-04E5-42B1CE304A4E}"/>
              </a:ext>
            </a:extLst>
          </p:cNvPr>
          <p:cNvCxnSpPr>
            <a:cxnSpLocks/>
            <a:stCxn id="306" idx="7"/>
          </p:cNvCxnSpPr>
          <p:nvPr/>
        </p:nvCxnSpPr>
        <p:spPr>
          <a:xfrm flipV="1">
            <a:off x="3694597" y="4703488"/>
            <a:ext cx="970353"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uadroTexto 361">
            <a:extLst>
              <a:ext uri="{FF2B5EF4-FFF2-40B4-BE49-F238E27FC236}">
                <a16:creationId xmlns:a16="http://schemas.microsoft.com/office/drawing/2014/main" id="{67573C09-BB19-997B-7625-875680DE8353}"/>
              </a:ext>
            </a:extLst>
          </p:cNvPr>
          <p:cNvSpPr txBox="1"/>
          <p:nvPr/>
        </p:nvSpPr>
        <p:spPr>
          <a:xfrm>
            <a:off x="4031159" y="4899974"/>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22" name="CuadroTexto 179">
            <a:extLst>
              <a:ext uri="{FF2B5EF4-FFF2-40B4-BE49-F238E27FC236}">
                <a16:creationId xmlns:a16="http://schemas.microsoft.com/office/drawing/2014/main" id="{2CB6C281-71BC-173F-DCE6-36AC9BFEE8DE}"/>
              </a:ext>
            </a:extLst>
          </p:cNvPr>
          <p:cNvSpPr txBox="1"/>
          <p:nvPr/>
        </p:nvSpPr>
        <p:spPr>
          <a:xfrm>
            <a:off x="3996215" y="3363190"/>
            <a:ext cx="1350050" cy="461665"/>
          </a:xfrm>
          <a:prstGeom prst="rect">
            <a:avLst/>
          </a:prstGeom>
          <a:noFill/>
        </p:spPr>
        <p:txBody>
          <a:bodyPr wrap="none" rtlCol="0" anchor="ctr" anchorCtr="1">
            <a:spAutoFit/>
          </a:bodyPr>
          <a:lstStyle/>
          <a:p>
            <a:pPr algn="ctr"/>
            <a:r>
              <a:rPr lang="en-US" sz="2400" dirty="0" err="1"/>
              <a:t>putSockR</a:t>
            </a:r>
            <a:endParaRPr lang="en-US" sz="2400" dirty="0"/>
          </a:p>
        </p:txBody>
      </p:sp>
      <p:cxnSp>
        <p:nvCxnSpPr>
          <p:cNvPr id="34" name="Straight Connector 33">
            <a:extLst>
              <a:ext uri="{FF2B5EF4-FFF2-40B4-BE49-F238E27FC236}">
                <a16:creationId xmlns:a16="http://schemas.microsoft.com/office/drawing/2014/main" id="{F0D9800B-5D6D-C6E4-5213-47909587600E}"/>
              </a:ext>
            </a:extLst>
          </p:cNvPr>
          <p:cNvCxnSpPr>
            <a:cxnSpLocks/>
          </p:cNvCxnSpPr>
          <p:nvPr/>
        </p:nvCxnSpPr>
        <p:spPr>
          <a:xfrm flipV="1">
            <a:off x="6766543" y="3423927"/>
            <a:ext cx="557067" cy="400928"/>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50BD5-DC2E-EA00-134B-4515A87715BA}"/>
              </a:ext>
            </a:extLst>
          </p:cNvPr>
          <p:cNvCxnSpPr>
            <a:cxnSpLocks/>
          </p:cNvCxnSpPr>
          <p:nvPr/>
        </p:nvCxnSpPr>
        <p:spPr>
          <a:xfrm flipV="1">
            <a:off x="8505872" y="3187598"/>
            <a:ext cx="638128" cy="7988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88DC390-FD35-6957-5306-376BD8451FA2}"/>
              </a:ext>
            </a:extLst>
          </p:cNvPr>
          <p:cNvGrpSpPr/>
          <p:nvPr/>
        </p:nvGrpSpPr>
        <p:grpSpPr>
          <a:xfrm>
            <a:off x="6766543" y="4441237"/>
            <a:ext cx="2377457" cy="311829"/>
            <a:chOff x="7567844" y="3751663"/>
            <a:chExt cx="2184916" cy="292647"/>
          </a:xfrm>
        </p:grpSpPr>
        <p:cxnSp>
          <p:nvCxnSpPr>
            <p:cNvPr id="40" name="Straight Connector 39">
              <a:extLst>
                <a:ext uri="{FF2B5EF4-FFF2-40B4-BE49-F238E27FC236}">
                  <a16:creationId xmlns:a16="http://schemas.microsoft.com/office/drawing/2014/main" id="{CCE2903D-724E-B662-3AC5-24D3BD2136B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026FE63-873F-CA3A-CF3F-6DA52A0BA2B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a:extLst>
              <a:ext uri="{FF2B5EF4-FFF2-40B4-BE49-F238E27FC236}">
                <a16:creationId xmlns:a16="http://schemas.microsoft.com/office/drawing/2014/main" id="{F9772BB6-CA8C-F230-B308-E653985A79DE}"/>
              </a:ext>
            </a:extLst>
          </p:cNvPr>
          <p:cNvCxnSpPr>
            <a:cxnSpLocks/>
            <a:endCxn id="274" idx="1"/>
          </p:cNvCxnSpPr>
          <p:nvPr/>
        </p:nvCxnSpPr>
        <p:spPr>
          <a:xfrm>
            <a:off x="6766543" y="4661502"/>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34022E5-C35C-363C-F4CA-7851F37300D9}"/>
              </a:ext>
            </a:extLst>
          </p:cNvPr>
          <p:cNvCxnSpPr>
            <a:cxnSpLocks/>
            <a:stCxn id="274" idx="3"/>
          </p:cNvCxnSpPr>
          <p:nvPr/>
        </p:nvCxnSpPr>
        <p:spPr>
          <a:xfrm>
            <a:off x="8616601" y="5050445"/>
            <a:ext cx="531638" cy="176824"/>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CuadroTexto 273">
            <a:extLst>
              <a:ext uri="{FF2B5EF4-FFF2-40B4-BE49-F238E27FC236}">
                <a16:creationId xmlns:a16="http://schemas.microsoft.com/office/drawing/2014/main" id="{833733A1-94AB-1D8A-B257-D94B8D57B02E}"/>
              </a:ext>
            </a:extLst>
          </p:cNvPr>
          <p:cNvSpPr txBox="1"/>
          <p:nvPr/>
        </p:nvSpPr>
        <p:spPr>
          <a:xfrm>
            <a:off x="10617580" y="5441462"/>
            <a:ext cx="1396536" cy="461665"/>
          </a:xfrm>
          <a:prstGeom prst="rect">
            <a:avLst/>
          </a:prstGeom>
          <a:noFill/>
        </p:spPr>
        <p:txBody>
          <a:bodyPr wrap="none" rtlCol="0" anchor="ctr" anchorCtr="1">
            <a:spAutoFit/>
          </a:bodyPr>
          <a:lstStyle/>
          <a:p>
            <a:pPr algn="ctr"/>
            <a:r>
              <a:rPr lang="en-US" sz="2400" dirty="0" err="1">
                <a:solidFill>
                  <a:srgbClr val="7030A0"/>
                </a:solidFill>
              </a:rPr>
              <a:t>putShoeR</a:t>
            </a:r>
            <a:endParaRPr lang="en-US" sz="2400" dirty="0">
              <a:solidFill>
                <a:srgbClr val="7030A0"/>
              </a:solidFill>
            </a:endParaRPr>
          </a:p>
        </p:txBody>
      </p:sp>
      <p:sp>
        <p:nvSpPr>
          <p:cNvPr id="56" name="CuadroTexto 259">
            <a:extLst>
              <a:ext uri="{FF2B5EF4-FFF2-40B4-BE49-F238E27FC236}">
                <a16:creationId xmlns:a16="http://schemas.microsoft.com/office/drawing/2014/main" id="{091A30C6-96F5-0920-4784-17203CE54349}"/>
              </a:ext>
            </a:extLst>
          </p:cNvPr>
          <p:cNvSpPr txBox="1"/>
          <p:nvPr/>
        </p:nvSpPr>
        <p:spPr>
          <a:xfrm>
            <a:off x="10607959" y="2608468"/>
            <a:ext cx="1359668" cy="461665"/>
          </a:xfrm>
          <a:prstGeom prst="rect">
            <a:avLst/>
          </a:prstGeom>
          <a:noFill/>
        </p:spPr>
        <p:txBody>
          <a:bodyPr wrap="none" rtlCol="0" anchor="ctr" anchorCtr="1">
            <a:spAutoFit/>
          </a:bodyPr>
          <a:lstStyle/>
          <a:p>
            <a:pPr algn="ctr"/>
            <a:r>
              <a:rPr lang="en-US" sz="2400" dirty="0" err="1">
                <a:solidFill>
                  <a:srgbClr val="7030A0"/>
                </a:solidFill>
              </a:rPr>
              <a:t>putShoeL</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59" name="CuadroTexto 401">
                <a:extLst>
                  <a:ext uri="{FF2B5EF4-FFF2-40B4-BE49-F238E27FC236}">
                    <a16:creationId xmlns:a16="http://schemas.microsoft.com/office/drawing/2014/main" id="{6CC4A33D-EB08-F4AE-CE7D-09BF5690C2E5}"/>
                  </a:ext>
                </a:extLst>
              </p:cNvPr>
              <p:cNvSpPr txBox="1"/>
              <p:nvPr/>
            </p:nvSpPr>
            <p:spPr>
              <a:xfrm>
                <a:off x="7669064" y="596045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9" name="CuadroTexto 401">
                <a:extLst>
                  <a:ext uri="{FF2B5EF4-FFF2-40B4-BE49-F238E27FC236}">
                    <a16:creationId xmlns:a16="http://schemas.microsoft.com/office/drawing/2014/main" id="{6CC4A33D-EB08-F4AE-CE7D-09BF5690C2E5}"/>
                  </a:ext>
                </a:extLst>
              </p:cNvPr>
              <p:cNvSpPr txBox="1">
                <a:spLocks noRot="1" noChangeAspect="1" noMove="1" noResize="1" noEditPoints="1" noAdjustHandles="1" noChangeArrowheads="1" noChangeShapeType="1" noTextEdit="1"/>
              </p:cNvSpPr>
              <p:nvPr/>
            </p:nvSpPr>
            <p:spPr>
              <a:xfrm>
                <a:off x="7669064" y="5960457"/>
                <a:ext cx="727507" cy="584775"/>
              </a:xfrm>
              <a:prstGeom prst="rect">
                <a:avLst/>
              </a:prstGeom>
              <a:blipFill>
                <a:blip r:embed="rId5"/>
                <a:stretch>
                  <a:fillRect/>
                </a:stretch>
              </a:blipFill>
            </p:spPr>
            <p:txBody>
              <a:bodyPr/>
              <a:lstStyle/>
              <a:p>
                <a:r>
                  <a:rPr lang="en-US">
                    <a:noFill/>
                  </a:rPr>
                  <a:t> </a:t>
                </a:r>
              </a:p>
            </p:txBody>
          </p:sp>
        </mc:Fallback>
      </mc:AlternateContent>
      <p:sp>
        <p:nvSpPr>
          <p:cNvPr id="61" name="CuadroTexto 273">
            <a:extLst>
              <a:ext uri="{FF2B5EF4-FFF2-40B4-BE49-F238E27FC236}">
                <a16:creationId xmlns:a16="http://schemas.microsoft.com/office/drawing/2014/main" id="{0265E49B-A9F8-ABE9-7FF4-E3796A65D8B1}"/>
              </a:ext>
            </a:extLst>
          </p:cNvPr>
          <p:cNvSpPr txBox="1"/>
          <p:nvPr/>
        </p:nvSpPr>
        <p:spPr>
          <a:xfrm>
            <a:off x="10617580" y="4861846"/>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62" name="CuadroTexto 259">
            <a:extLst>
              <a:ext uri="{FF2B5EF4-FFF2-40B4-BE49-F238E27FC236}">
                <a16:creationId xmlns:a16="http://schemas.microsoft.com/office/drawing/2014/main" id="{2EE2FA6C-A5DD-5E94-666E-6C4E8C389E3D}"/>
              </a:ext>
            </a:extLst>
          </p:cNvPr>
          <p:cNvSpPr txBox="1"/>
          <p:nvPr/>
        </p:nvSpPr>
        <p:spPr>
          <a:xfrm>
            <a:off x="10631203" y="3190414"/>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cxnSp>
        <p:nvCxnSpPr>
          <p:cNvPr id="63" name="Straight Connector 62">
            <a:extLst>
              <a:ext uri="{FF2B5EF4-FFF2-40B4-BE49-F238E27FC236}">
                <a16:creationId xmlns:a16="http://schemas.microsoft.com/office/drawing/2014/main" id="{BDFEFD76-96E1-F9D0-6B46-323DD99A069C}"/>
              </a:ext>
            </a:extLst>
          </p:cNvPr>
          <p:cNvCxnSpPr>
            <a:cxnSpLocks/>
          </p:cNvCxnSpPr>
          <p:nvPr/>
        </p:nvCxnSpPr>
        <p:spPr>
          <a:xfrm flipV="1">
            <a:off x="10117571" y="3466161"/>
            <a:ext cx="557067" cy="371942"/>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7D714-DAA3-5474-E8BC-4E750DEE678D}"/>
              </a:ext>
            </a:extLst>
          </p:cNvPr>
          <p:cNvCxnSpPr>
            <a:cxnSpLocks/>
            <a:endCxn id="61" idx="1"/>
          </p:cNvCxnSpPr>
          <p:nvPr/>
        </p:nvCxnSpPr>
        <p:spPr>
          <a:xfrm>
            <a:off x="10117571" y="4703736"/>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77966E8-AB1D-6D7D-BD0A-EF4B4876290C}"/>
              </a:ext>
            </a:extLst>
          </p:cNvPr>
          <p:cNvCxnSpPr>
            <a:cxnSpLocks/>
          </p:cNvCxnSpPr>
          <p:nvPr/>
        </p:nvCxnSpPr>
        <p:spPr>
          <a:xfrm>
            <a:off x="10149413" y="5374241"/>
            <a:ext cx="496695" cy="339727"/>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2D6994F-5FEA-75ED-B38A-B56F45617FEE}"/>
              </a:ext>
            </a:extLst>
          </p:cNvPr>
          <p:cNvCxnSpPr>
            <a:cxnSpLocks/>
            <a:endCxn id="56" idx="1"/>
          </p:cNvCxnSpPr>
          <p:nvPr/>
        </p:nvCxnSpPr>
        <p:spPr>
          <a:xfrm flipV="1">
            <a:off x="10108913" y="2839301"/>
            <a:ext cx="499046" cy="32994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CBC7E9-15B1-777B-7155-BD2946A8AB68}"/>
              </a:ext>
            </a:extLst>
          </p:cNvPr>
          <p:cNvCxnSpPr>
            <a:cxnSpLocks/>
          </p:cNvCxnSpPr>
          <p:nvPr/>
        </p:nvCxnSpPr>
        <p:spPr>
          <a:xfrm flipV="1">
            <a:off x="3895463" y="564009"/>
            <a:ext cx="1813684" cy="471988"/>
          </a:xfrm>
          <a:prstGeom prst="line">
            <a:avLst/>
          </a:prstGeom>
          <a:solidFill>
            <a:srgbClr val="FF0000">
              <a:alpha val="5000"/>
            </a:srgbClr>
          </a:solidFill>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Elipse 289">
            <a:extLst>
              <a:ext uri="{FF2B5EF4-FFF2-40B4-BE49-F238E27FC236}">
                <a16:creationId xmlns:a16="http://schemas.microsoft.com/office/drawing/2014/main" id="{585D12DB-C18E-1A5A-74C5-23D7B1722C11}"/>
              </a:ext>
            </a:extLst>
          </p:cNvPr>
          <p:cNvSpPr/>
          <p:nvPr/>
        </p:nvSpPr>
        <p:spPr>
          <a:xfrm>
            <a:off x="2507552" y="37357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79" name="CuadroTexto 319">
            <a:extLst>
              <a:ext uri="{FF2B5EF4-FFF2-40B4-BE49-F238E27FC236}">
                <a16:creationId xmlns:a16="http://schemas.microsoft.com/office/drawing/2014/main" id="{C2E165FC-B060-1DA5-F413-DA10303C5DAA}"/>
              </a:ext>
            </a:extLst>
          </p:cNvPr>
          <p:cNvSpPr txBox="1"/>
          <p:nvPr/>
        </p:nvSpPr>
        <p:spPr>
          <a:xfrm>
            <a:off x="1624461" y="4494799"/>
            <a:ext cx="832279" cy="461665"/>
          </a:xfrm>
          <a:prstGeom prst="rect">
            <a:avLst/>
          </a:prstGeom>
          <a:noFill/>
        </p:spPr>
        <p:txBody>
          <a:bodyPr wrap="square" rtlCol="0" anchor="ctr" anchorCtr="1">
            <a:spAutoFit/>
          </a:bodyPr>
          <a:lstStyle/>
          <a:p>
            <a:pPr algn="ctr"/>
            <a:r>
              <a:rPr lang="en-US" sz="2400">
                <a:solidFill>
                  <a:schemeClr val="bg1">
                    <a:lumMod val="65000"/>
                  </a:schemeClr>
                </a:solidFill>
              </a:rPr>
              <a:t>noop</a:t>
            </a:r>
          </a:p>
        </p:txBody>
      </p:sp>
      <p:grpSp>
        <p:nvGrpSpPr>
          <p:cNvPr id="80" name="Group 79">
            <a:extLst>
              <a:ext uri="{FF2B5EF4-FFF2-40B4-BE49-F238E27FC236}">
                <a16:creationId xmlns:a16="http://schemas.microsoft.com/office/drawing/2014/main" id="{E9CCB13C-0EB1-2EA0-C411-8EC58D543EA2}"/>
              </a:ext>
            </a:extLst>
          </p:cNvPr>
          <p:cNvGrpSpPr/>
          <p:nvPr/>
        </p:nvGrpSpPr>
        <p:grpSpPr>
          <a:xfrm>
            <a:off x="1607853" y="4256264"/>
            <a:ext cx="899695" cy="311829"/>
            <a:chOff x="7578761" y="3731166"/>
            <a:chExt cx="826832" cy="292647"/>
          </a:xfrm>
        </p:grpSpPr>
        <p:cxnSp>
          <p:nvCxnSpPr>
            <p:cNvPr id="81" name="Straight Connector 80">
              <a:extLst>
                <a:ext uri="{FF2B5EF4-FFF2-40B4-BE49-F238E27FC236}">
                  <a16:creationId xmlns:a16="http://schemas.microsoft.com/office/drawing/2014/main" id="{377D0DE0-2BE3-ED03-277A-DB3C255083FC}"/>
                </a:ext>
              </a:extLst>
            </p:cNvPr>
            <p:cNvCxnSpPr>
              <a:cxnSpLocks/>
              <a:stCxn id="290" idx="6"/>
              <a:endCxn id="77" idx="2"/>
            </p:cNvCxnSpPr>
            <p:nvPr/>
          </p:nvCxnSpPr>
          <p:spPr>
            <a:xfrm>
              <a:off x="7578761" y="3877489"/>
              <a:ext cx="826832" cy="8792"/>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9638AE6-43C8-3718-B005-A43B5D10437B}"/>
                </a:ext>
              </a:extLst>
            </p:cNvPr>
            <p:cNvSpPr/>
            <p:nvPr/>
          </p:nvSpPr>
          <p:spPr>
            <a:xfrm>
              <a:off x="7841149" y="3731166"/>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CuadroTexto 319">
            <a:extLst>
              <a:ext uri="{FF2B5EF4-FFF2-40B4-BE49-F238E27FC236}">
                <a16:creationId xmlns:a16="http://schemas.microsoft.com/office/drawing/2014/main" id="{59EA644D-EEAA-1CAA-B434-9BAEE6FDC5D1}"/>
              </a:ext>
            </a:extLst>
          </p:cNvPr>
          <p:cNvSpPr txBox="1"/>
          <p:nvPr/>
        </p:nvSpPr>
        <p:spPr>
          <a:xfrm>
            <a:off x="10168007" y="3991918"/>
            <a:ext cx="832279" cy="461665"/>
          </a:xfrm>
          <a:prstGeom prst="rect">
            <a:avLst/>
          </a:prstGeom>
          <a:noFill/>
        </p:spPr>
        <p:txBody>
          <a:bodyPr wrap="none" rtlCol="0" anchor="ctr" anchorCtr="1">
            <a:spAutoFit/>
          </a:bodyPr>
          <a:lstStyle/>
          <a:p>
            <a:pPr algn="ctr"/>
            <a:r>
              <a:rPr lang="en-US" sz="2400" dirty="0" err="1">
                <a:solidFill>
                  <a:schemeClr val="bg1">
                    <a:lumMod val="65000"/>
                  </a:schemeClr>
                </a:solidFill>
              </a:rPr>
              <a:t>noop</a:t>
            </a:r>
            <a:endParaRPr lang="en-US" sz="2400" dirty="0">
              <a:solidFill>
                <a:schemeClr val="bg1">
                  <a:lumMod val="65000"/>
                </a:schemeClr>
              </a:solidFill>
            </a:endParaRPr>
          </a:p>
        </p:txBody>
      </p:sp>
      <p:grpSp>
        <p:nvGrpSpPr>
          <p:cNvPr id="90" name="Group 89">
            <a:extLst>
              <a:ext uri="{FF2B5EF4-FFF2-40B4-BE49-F238E27FC236}">
                <a16:creationId xmlns:a16="http://schemas.microsoft.com/office/drawing/2014/main" id="{145CA23E-533C-4CF7-9CC3-4192AE946A24}"/>
              </a:ext>
            </a:extLst>
          </p:cNvPr>
          <p:cNvGrpSpPr/>
          <p:nvPr/>
        </p:nvGrpSpPr>
        <p:grpSpPr>
          <a:xfrm>
            <a:off x="10108428" y="3747523"/>
            <a:ext cx="959269" cy="311829"/>
            <a:chOff x="7567844" y="3762880"/>
            <a:chExt cx="881581" cy="292647"/>
          </a:xfrm>
        </p:grpSpPr>
        <p:cxnSp>
          <p:nvCxnSpPr>
            <p:cNvPr id="91" name="Straight Connector 90">
              <a:extLst>
                <a:ext uri="{FF2B5EF4-FFF2-40B4-BE49-F238E27FC236}">
                  <a16:creationId xmlns:a16="http://schemas.microsoft.com/office/drawing/2014/main" id="{613B0C1D-BE5E-E31D-229B-E27D9049FB8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521310E-DEE3-AF92-559B-E13D8CA3364E}"/>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E4E59-1E04-DB38-7277-7AD67DEFEBD2}"/>
              </a:ext>
            </a:extLst>
          </p:cNvPr>
          <p:cNvGrpSpPr/>
          <p:nvPr/>
        </p:nvGrpSpPr>
        <p:grpSpPr>
          <a:xfrm>
            <a:off x="10108428" y="4472904"/>
            <a:ext cx="959269" cy="311829"/>
            <a:chOff x="7567844" y="3762880"/>
            <a:chExt cx="881581" cy="292647"/>
          </a:xfrm>
        </p:grpSpPr>
        <p:cxnSp>
          <p:nvCxnSpPr>
            <p:cNvPr id="102" name="Straight Connector 101">
              <a:extLst>
                <a:ext uri="{FF2B5EF4-FFF2-40B4-BE49-F238E27FC236}">
                  <a16:creationId xmlns:a16="http://schemas.microsoft.com/office/drawing/2014/main" id="{43B7EB0D-55CB-798C-4A4F-50015CF6472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9B952289-33E1-D188-4B82-764A7FE247E4}"/>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B44F989B-EA86-B511-7DF7-743775E64268}"/>
              </a:ext>
            </a:extLst>
          </p:cNvPr>
          <p:cNvGrpSpPr/>
          <p:nvPr/>
        </p:nvGrpSpPr>
        <p:grpSpPr>
          <a:xfrm>
            <a:off x="10117571" y="3052918"/>
            <a:ext cx="959269" cy="311829"/>
            <a:chOff x="7567844" y="3762880"/>
            <a:chExt cx="881581" cy="292647"/>
          </a:xfrm>
        </p:grpSpPr>
        <p:cxnSp>
          <p:nvCxnSpPr>
            <p:cNvPr id="105" name="Straight Connector 104">
              <a:extLst>
                <a:ext uri="{FF2B5EF4-FFF2-40B4-BE49-F238E27FC236}">
                  <a16:creationId xmlns:a16="http://schemas.microsoft.com/office/drawing/2014/main" id="{0BE9FB5F-8452-05E1-510F-E0AAA788AC11}"/>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781C017A-2FAB-0D98-CEBD-CABE6FAFDF4A}"/>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E90198F7-CC19-D218-E222-4B77992F0395}"/>
              </a:ext>
            </a:extLst>
          </p:cNvPr>
          <p:cNvGrpSpPr/>
          <p:nvPr/>
        </p:nvGrpSpPr>
        <p:grpSpPr>
          <a:xfrm>
            <a:off x="10117571" y="5191895"/>
            <a:ext cx="959269" cy="311829"/>
            <a:chOff x="7567844" y="3762880"/>
            <a:chExt cx="881581" cy="292647"/>
          </a:xfrm>
        </p:grpSpPr>
        <p:cxnSp>
          <p:nvCxnSpPr>
            <p:cNvPr id="109" name="Straight Connector 108">
              <a:extLst>
                <a:ext uri="{FF2B5EF4-FFF2-40B4-BE49-F238E27FC236}">
                  <a16:creationId xmlns:a16="http://schemas.microsoft.com/office/drawing/2014/main" id="{1F9C826A-7534-A16B-DAA8-AE2DA10EFF7F}"/>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BA733906-A737-30AE-7D4E-0E1BC26D682F}"/>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CuadroTexto 135">
            <a:extLst>
              <a:ext uri="{FF2B5EF4-FFF2-40B4-BE49-F238E27FC236}">
                <a16:creationId xmlns:a16="http://schemas.microsoft.com/office/drawing/2014/main" id="{7BA97FB6-25B1-DBF5-949F-4FE1BBFE3E24}"/>
              </a:ext>
            </a:extLst>
          </p:cNvPr>
          <p:cNvSpPr txBox="1"/>
          <p:nvPr/>
        </p:nvSpPr>
        <p:spPr>
          <a:xfrm>
            <a:off x="100311" y="2103735"/>
            <a:ext cx="2875339" cy="523220"/>
          </a:xfrm>
          <a:prstGeom prst="rect">
            <a:avLst/>
          </a:prstGeom>
          <a:noFill/>
        </p:spPr>
        <p:txBody>
          <a:bodyPr wrap="none" rtlCol="0" anchor="ctr" anchorCtr="1">
            <a:spAutoFit/>
          </a:bodyPr>
          <a:lstStyle/>
          <a:p>
            <a:pPr algn="ctr"/>
            <a:r>
              <a:rPr lang="en-US" sz="2800" u="sng" dirty="0"/>
              <a:t>State space search</a:t>
            </a:r>
          </a:p>
        </p:txBody>
      </p:sp>
      <p:sp>
        <p:nvSpPr>
          <p:cNvPr id="9" name="CuadroTexto 135">
            <a:extLst>
              <a:ext uri="{FF2B5EF4-FFF2-40B4-BE49-F238E27FC236}">
                <a16:creationId xmlns:a16="http://schemas.microsoft.com/office/drawing/2014/main" id="{4E60EA86-7F35-33FD-740C-80A0B1A4C284}"/>
              </a:ext>
            </a:extLst>
          </p:cNvPr>
          <p:cNvSpPr txBox="1"/>
          <p:nvPr/>
        </p:nvSpPr>
        <p:spPr>
          <a:xfrm>
            <a:off x="5590804" y="2106861"/>
            <a:ext cx="2624116" cy="523220"/>
          </a:xfrm>
          <a:prstGeom prst="rect">
            <a:avLst/>
          </a:prstGeom>
          <a:noFill/>
        </p:spPr>
        <p:txBody>
          <a:bodyPr wrap="none" rtlCol="0" anchor="ctr" anchorCtr="1">
            <a:spAutoFit/>
          </a:bodyPr>
          <a:lstStyle/>
          <a:p>
            <a:pPr algn="ctr"/>
            <a:r>
              <a:rPr lang="en-US" sz="2800" u="sng" dirty="0" err="1">
                <a:solidFill>
                  <a:srgbClr val="7030A0"/>
                </a:solidFill>
              </a:rPr>
              <a:t>GraphPlan</a:t>
            </a:r>
            <a:r>
              <a:rPr lang="en-US" sz="2800" u="sng" dirty="0">
                <a:solidFill>
                  <a:srgbClr val="7030A0"/>
                </a:solidFill>
              </a:rPr>
              <a:t> graph</a:t>
            </a:r>
          </a:p>
        </p:txBody>
      </p:sp>
    </p:spTree>
    <p:extLst>
      <p:ext uri="{BB962C8B-B14F-4D97-AF65-F5344CB8AC3E}">
        <p14:creationId xmlns:p14="http://schemas.microsoft.com/office/powerpoint/2010/main" val="12156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0"/>
                                        </p:tgtEl>
                                        <p:attrNameLst>
                                          <p:attrName>style.visibility</p:attrName>
                                        </p:attrNameLst>
                                      </p:cBhvr>
                                      <p:to>
                                        <p:strVal val="visible"/>
                                      </p:to>
                                    </p:set>
                                    <p:animEffect transition="in" filter="fade">
                                      <p:cBhvr>
                                        <p:cTn id="19" dur="500"/>
                                        <p:tgtEl>
                                          <p:spTgt spid="320"/>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par>
                                <p:cTn id="31" presetID="10"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par>
                                <p:cTn id="34" presetID="10"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77" grpId="0" animBg="1"/>
      <p:bldP spid="79" grpId="0"/>
      <p:bldP spid="8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a:t>
            </a:r>
            <a:r>
              <a:rPr lang="en-US" dirty="0">
                <a:solidFill>
                  <a:srgbClr val="C00000"/>
                </a:solidFill>
              </a:rPr>
              <a:t>relaxation</a:t>
            </a:r>
            <a:r>
              <a:rPr lang="en-US" dirty="0"/>
              <a:t> of other classical planning search techniques</a:t>
            </a:r>
          </a:p>
          <a:p>
            <a:r>
              <a:rPr lang="en-US" dirty="0"/>
              <a:t>The </a:t>
            </a:r>
            <a:r>
              <a:rPr lang="en-US" dirty="0" err="1"/>
              <a:t>GraphPlan</a:t>
            </a:r>
            <a:r>
              <a:rPr lang="en-US" dirty="0"/>
              <a:t> search graph space is linear in the number of predicates</a:t>
            </a:r>
          </a:p>
        </p:txBody>
      </p:sp>
      <p:cxnSp>
        <p:nvCxnSpPr>
          <p:cNvPr id="420" name="Straight Connector 419">
            <a:extLst>
              <a:ext uri="{FF2B5EF4-FFF2-40B4-BE49-F238E27FC236}">
                <a16:creationId xmlns:a16="http://schemas.microsoft.com/office/drawing/2014/main" id="{92E6B0E7-95CA-4189-8B99-A600676865B7}"/>
              </a:ext>
            </a:extLst>
          </p:cNvPr>
          <p:cNvCxnSpPr>
            <a:stCxn id="306" idx="5"/>
          </p:cNvCxnSpPr>
          <p:nvPr/>
        </p:nvCxnSpPr>
        <p:spPr>
          <a:xfrm>
            <a:off x="3694597" y="6032580"/>
            <a:ext cx="685930"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7691D19-A228-4B86-962B-9EA66D624D26}"/>
              </a:ext>
            </a:extLst>
          </p:cNvPr>
          <p:cNvCxnSpPr>
            <a:cxnSpLocks/>
            <a:stCxn id="152" idx="5"/>
          </p:cNvCxnSpPr>
          <p:nvPr/>
        </p:nvCxnSpPr>
        <p:spPr>
          <a:xfrm>
            <a:off x="3694597" y="3793740"/>
            <a:ext cx="1000314" cy="30476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1596553-ECE8-49B7-98AC-43F29E64298E}"/>
              </a:ext>
            </a:extLst>
          </p:cNvPr>
          <p:cNvCxnSpPr>
            <a:cxnSpLocks/>
            <a:stCxn id="290" idx="7"/>
            <a:endCxn id="152" idx="2"/>
          </p:cNvCxnSpPr>
          <p:nvPr/>
        </p:nvCxnSpPr>
        <p:spPr>
          <a:xfrm flipV="1">
            <a:off x="1406991" y="3308806"/>
            <a:ext cx="1116872" cy="618438"/>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2" name="CuadroTexto 401">
                <a:extLst>
                  <a:ext uri="{FF2B5EF4-FFF2-40B4-BE49-F238E27FC236}">
                    <a16:creationId xmlns:a16="http://schemas.microsoft.com/office/drawing/2014/main" id="{2725D3B5-9CEB-4308-A4E7-D90CA0C85257}"/>
                  </a:ext>
                </a:extLst>
              </p:cNvPr>
              <p:cNvSpPr txBox="1"/>
              <p:nvPr/>
            </p:nvSpPr>
            <p:spPr>
              <a:xfrm>
                <a:off x="5731222" y="5906633"/>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02" name="CuadroTexto 401">
                <a:extLst>
                  <a:ext uri="{FF2B5EF4-FFF2-40B4-BE49-F238E27FC236}">
                    <a16:creationId xmlns:a16="http://schemas.microsoft.com/office/drawing/2014/main" id="{2725D3B5-9CEB-4308-A4E7-D90CA0C85257}"/>
                  </a:ext>
                </a:extLst>
              </p:cNvPr>
              <p:cNvSpPr txBox="1">
                <a:spLocks noRot="1" noChangeAspect="1" noMove="1" noResize="1" noEditPoints="1" noAdjustHandles="1" noChangeArrowheads="1" noChangeShapeType="1" noTextEdit="1"/>
              </p:cNvSpPr>
              <p:nvPr/>
            </p:nvSpPr>
            <p:spPr>
              <a:xfrm>
                <a:off x="5731222" y="5906633"/>
                <a:ext cx="667812" cy="584775"/>
              </a:xfrm>
              <a:prstGeom prst="rect">
                <a:avLst/>
              </a:prstGeom>
              <a:blipFill>
                <a:blip r:embed="rId2"/>
                <a:stretch>
                  <a:fillRect/>
                </a:stretch>
              </a:blipFill>
            </p:spPr>
            <p:txBody>
              <a:bodyPr/>
              <a:lstStyle/>
              <a:p>
                <a:r>
                  <a:rPr lang="en-US">
                    <a:noFill/>
                  </a:rPr>
                  <a:t> </a:t>
                </a:r>
              </a:p>
            </p:txBody>
          </p:sp>
        </mc:Fallback>
      </mc:AlternateContent>
      <p:sp>
        <p:nvSpPr>
          <p:cNvPr id="362" name="CuadroTexto 361">
            <a:extLst>
              <a:ext uri="{FF2B5EF4-FFF2-40B4-BE49-F238E27FC236}">
                <a16:creationId xmlns:a16="http://schemas.microsoft.com/office/drawing/2014/main" id="{A558C151-D233-4132-9AD3-EB3C3779A993}"/>
              </a:ext>
            </a:extLst>
          </p:cNvPr>
          <p:cNvSpPr txBox="1"/>
          <p:nvPr/>
        </p:nvSpPr>
        <p:spPr>
          <a:xfrm>
            <a:off x="3996215" y="5672295"/>
            <a:ext cx="1396536" cy="461665"/>
          </a:xfrm>
          <a:prstGeom prst="rect">
            <a:avLst/>
          </a:prstGeom>
          <a:noFill/>
        </p:spPr>
        <p:txBody>
          <a:bodyPr wrap="none" rtlCol="0" anchor="ctr" anchorCtr="1">
            <a:spAutoFit/>
          </a:bodyPr>
          <a:lstStyle/>
          <a:p>
            <a:pPr algn="ctr"/>
            <a:r>
              <a:rPr lang="en-US" sz="2400" dirty="0" err="1"/>
              <a:t>putShoeR</a:t>
            </a:r>
            <a:endParaRPr lang="en-US" sz="2400" dirty="0"/>
          </a:p>
        </p:txBody>
      </p:sp>
      <p:sp>
        <p:nvSpPr>
          <p:cNvPr id="348" name="CuadroTexto 347">
            <a:extLst>
              <a:ext uri="{FF2B5EF4-FFF2-40B4-BE49-F238E27FC236}">
                <a16:creationId xmlns:a16="http://schemas.microsoft.com/office/drawing/2014/main" id="{77B1704C-C78E-4F7D-8975-62E03FD47411}"/>
              </a:ext>
            </a:extLst>
          </p:cNvPr>
          <p:cNvSpPr txBox="1"/>
          <p:nvPr/>
        </p:nvSpPr>
        <p:spPr>
          <a:xfrm>
            <a:off x="947871" y="5252161"/>
            <a:ext cx="1350049"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320" name="CuadroTexto 319">
            <a:extLst>
              <a:ext uri="{FF2B5EF4-FFF2-40B4-BE49-F238E27FC236}">
                <a16:creationId xmlns:a16="http://schemas.microsoft.com/office/drawing/2014/main" id="{054C5965-1400-4566-B27A-B5AC987ADB2F}"/>
              </a:ext>
            </a:extLst>
          </p:cNvPr>
          <p:cNvSpPr txBox="1"/>
          <p:nvPr/>
        </p:nvSpPr>
        <p:spPr>
          <a:xfrm>
            <a:off x="7486049" y="3956115"/>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06" name="Elipse 305">
            <a:extLst>
              <a:ext uri="{FF2B5EF4-FFF2-40B4-BE49-F238E27FC236}">
                <a16:creationId xmlns:a16="http://schemas.microsoft.com/office/drawing/2014/main" id="{04DDB757-6F3E-413F-8754-B7255509305E}"/>
              </a:ext>
            </a:extLst>
          </p:cNvPr>
          <p:cNvSpPr/>
          <p:nvPr/>
        </p:nvSpPr>
        <p:spPr>
          <a:xfrm>
            <a:off x="2523863" y="48618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sockR</a:t>
            </a:r>
            <a:r>
              <a:rPr lang="en-US" sz="2400" dirty="0">
                <a:solidFill>
                  <a:schemeClr val="tx1"/>
                </a:solidFill>
              </a:rPr>
              <a:t>()</a:t>
            </a:r>
          </a:p>
        </p:txBody>
      </p:sp>
      <p:sp>
        <p:nvSpPr>
          <p:cNvPr id="290" name="Elipse 289">
            <a:extLst>
              <a:ext uri="{FF2B5EF4-FFF2-40B4-BE49-F238E27FC236}">
                <a16:creationId xmlns:a16="http://schemas.microsoft.com/office/drawing/2014/main" id="{4D5F9B3F-65E1-4FBB-9297-F1E0CCE22AA8}"/>
              </a:ext>
            </a:extLst>
          </p:cNvPr>
          <p:cNvSpPr/>
          <p:nvPr/>
        </p:nvSpPr>
        <p:spPr>
          <a:xfrm>
            <a:off x="236257" y="3726378"/>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274" name="CuadroTexto 273">
            <a:extLst>
              <a:ext uri="{FF2B5EF4-FFF2-40B4-BE49-F238E27FC236}">
                <a16:creationId xmlns:a16="http://schemas.microsoft.com/office/drawing/2014/main" id="{E4F6D0DE-F839-4F04-8E35-068C1313561E}"/>
              </a:ext>
            </a:extLst>
          </p:cNvPr>
          <p:cNvSpPr txBox="1"/>
          <p:nvPr/>
        </p:nvSpPr>
        <p:spPr>
          <a:xfrm>
            <a:off x="7266552" y="4819612"/>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260" name="CuadroTexto 259">
            <a:extLst>
              <a:ext uri="{FF2B5EF4-FFF2-40B4-BE49-F238E27FC236}">
                <a16:creationId xmlns:a16="http://schemas.microsoft.com/office/drawing/2014/main" id="{3DDAA74C-95BC-40F1-A929-137136536F0C}"/>
              </a:ext>
            </a:extLst>
          </p:cNvPr>
          <p:cNvSpPr txBox="1"/>
          <p:nvPr/>
        </p:nvSpPr>
        <p:spPr>
          <a:xfrm>
            <a:off x="7280175" y="3148180"/>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sp>
        <p:nvSpPr>
          <p:cNvPr id="206" name="Rectángulo 205">
            <a:extLst>
              <a:ext uri="{FF2B5EF4-FFF2-40B4-BE49-F238E27FC236}">
                <a16:creationId xmlns:a16="http://schemas.microsoft.com/office/drawing/2014/main" id="{68FEF4CF-BDD1-410F-8213-690600A9BCAB}"/>
              </a:ext>
            </a:extLst>
          </p:cNvPr>
          <p:cNvSpPr/>
          <p:nvPr/>
        </p:nvSpPr>
        <p:spPr>
          <a:xfrm>
            <a:off x="9035308"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96" name="Rectángulo 195">
            <a:extLst>
              <a:ext uri="{FF2B5EF4-FFF2-40B4-BE49-F238E27FC236}">
                <a16:creationId xmlns:a16="http://schemas.microsoft.com/office/drawing/2014/main" id="{D29F1582-0961-45FB-9082-D775DC0DCFD4}"/>
              </a:ext>
            </a:extLst>
          </p:cNvPr>
          <p:cNvSpPr/>
          <p:nvPr/>
        </p:nvSpPr>
        <p:spPr>
          <a:xfrm>
            <a:off x="5661672"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p:txBody>
      </p:sp>
      <p:sp>
        <p:nvSpPr>
          <p:cNvPr id="180" name="CuadroTexto 179">
            <a:extLst>
              <a:ext uri="{FF2B5EF4-FFF2-40B4-BE49-F238E27FC236}">
                <a16:creationId xmlns:a16="http://schemas.microsoft.com/office/drawing/2014/main" id="{EBE2EC4A-F9CD-4456-B30D-9737FE0A635F}"/>
              </a:ext>
            </a:extLst>
          </p:cNvPr>
          <p:cNvSpPr txBox="1"/>
          <p:nvPr/>
        </p:nvSpPr>
        <p:spPr>
          <a:xfrm>
            <a:off x="4015077" y="2630081"/>
            <a:ext cx="1359668" cy="461665"/>
          </a:xfrm>
          <a:prstGeom prst="rect">
            <a:avLst/>
          </a:prstGeom>
          <a:noFill/>
        </p:spPr>
        <p:txBody>
          <a:bodyPr wrap="none" rtlCol="0" anchor="ctr" anchorCtr="1">
            <a:spAutoFit/>
          </a:bodyPr>
          <a:lstStyle/>
          <a:p>
            <a:pPr algn="ctr"/>
            <a:r>
              <a:rPr lang="en-US" sz="2400" dirty="0" err="1"/>
              <a:t>putShoeL</a:t>
            </a:r>
            <a:endParaRPr lang="en-US" sz="2400" dirty="0"/>
          </a:p>
        </p:txBody>
      </p:sp>
      <p:sp>
        <p:nvSpPr>
          <p:cNvPr id="152" name="Elipse 151">
            <a:extLst>
              <a:ext uri="{FF2B5EF4-FFF2-40B4-BE49-F238E27FC236}">
                <a16:creationId xmlns:a16="http://schemas.microsoft.com/office/drawing/2014/main" id="{5D38989B-C4DB-41DB-8520-F7FDBB685863}"/>
              </a:ext>
            </a:extLst>
          </p:cNvPr>
          <p:cNvSpPr/>
          <p:nvPr/>
        </p:nvSpPr>
        <p:spPr>
          <a:xfrm>
            <a:off x="2523863" y="262300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sockL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36" name="CuadroTexto 135">
            <a:extLst>
              <a:ext uri="{FF2B5EF4-FFF2-40B4-BE49-F238E27FC236}">
                <a16:creationId xmlns:a16="http://schemas.microsoft.com/office/drawing/2014/main" id="{C0B65CE9-08C8-4280-85F0-9F1AF915DC9E}"/>
              </a:ext>
            </a:extLst>
          </p:cNvPr>
          <p:cNvSpPr txBox="1"/>
          <p:nvPr/>
        </p:nvSpPr>
        <p:spPr>
          <a:xfrm>
            <a:off x="1156635" y="2836557"/>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88" name="CuadroTexto 87">
            <a:extLst>
              <a:ext uri="{FF2B5EF4-FFF2-40B4-BE49-F238E27FC236}">
                <a16:creationId xmlns:a16="http://schemas.microsoft.com/office/drawing/2014/main" id="{B25CD818-AA6B-473C-9EB2-C058F90281CC}"/>
              </a:ext>
            </a:extLst>
          </p:cNvPr>
          <p:cNvSpPr txBox="1"/>
          <p:nvPr/>
        </p:nvSpPr>
        <p:spPr>
          <a:xfrm>
            <a:off x="5992150" y="50968"/>
            <a:ext cx="5965672" cy="954107"/>
          </a:xfrm>
          <a:prstGeom prst="rect">
            <a:avLst/>
          </a:prstGeom>
          <a:noFill/>
        </p:spPr>
        <p:txBody>
          <a:bodyPr wrap="none" rtlCol="0" anchor="ctr" anchorCtr="1">
            <a:spAutoFit/>
          </a:bodyPr>
          <a:lstStyle/>
          <a:p>
            <a:pPr marL="514350" indent="-514350">
              <a:buAutoNum type="arabicParenR"/>
            </a:pPr>
            <a:r>
              <a:rPr lang="en-US" sz="2800" dirty="0">
                <a:solidFill>
                  <a:srgbClr val="C00000"/>
                </a:solidFill>
              </a:rPr>
              <a:t>Allow actions to be simultaneous</a:t>
            </a:r>
          </a:p>
          <a:p>
            <a:pPr marL="514350" indent="-514350">
              <a:buAutoNum type="arabicParenR"/>
            </a:pPr>
            <a:r>
              <a:rPr lang="en-US" sz="2800" dirty="0">
                <a:solidFill>
                  <a:srgbClr val="C00000"/>
                </a:solidFill>
              </a:rPr>
              <a:t>Always add predicates (don't delete)</a:t>
            </a:r>
          </a:p>
        </p:txBody>
      </p:sp>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78A263A1-0C9A-9459-43B8-399B5FBB2699}"/>
                  </a:ext>
                </a:extLst>
              </p:cNvPr>
              <p:cNvSpPr txBox="1"/>
              <p:nvPr/>
            </p:nvSpPr>
            <p:spPr>
              <a:xfrm>
                <a:off x="9338270" y="596045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78A263A1-0C9A-9459-43B8-399B5FBB2699}"/>
                  </a:ext>
                </a:extLst>
              </p:cNvPr>
              <p:cNvSpPr txBox="1">
                <a:spLocks noRot="1" noChangeAspect="1" noMove="1" noResize="1" noEditPoints="1" noAdjustHandles="1" noChangeArrowheads="1" noChangeShapeType="1" noTextEdit="1"/>
              </p:cNvSpPr>
              <p:nvPr/>
            </p:nvSpPr>
            <p:spPr>
              <a:xfrm>
                <a:off x="9338270" y="596045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9080F702-9A78-95B1-900D-10FDDD0D32CB}"/>
                  </a:ext>
                </a:extLst>
              </p:cNvPr>
              <p:cNvSpPr txBox="1"/>
              <p:nvPr/>
            </p:nvSpPr>
            <p:spPr>
              <a:xfrm>
                <a:off x="10877825" y="5941058"/>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9080F702-9A78-95B1-900D-10FDDD0D32CB}"/>
                  </a:ext>
                </a:extLst>
              </p:cNvPr>
              <p:cNvSpPr txBox="1">
                <a:spLocks noRot="1" noChangeAspect="1" noMove="1" noResize="1" noEditPoints="1" noAdjustHandles="1" noChangeArrowheads="1" noChangeShapeType="1" noTextEdit="1"/>
              </p:cNvSpPr>
              <p:nvPr/>
            </p:nvSpPr>
            <p:spPr>
              <a:xfrm>
                <a:off x="10877825" y="5941058"/>
                <a:ext cx="727507" cy="584775"/>
              </a:xfrm>
              <a:prstGeom prst="rect">
                <a:avLst/>
              </a:prstGeom>
              <a:blipFill>
                <a:blip r:embed="rId4"/>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224F6EA2-36F6-8A06-BCEC-9FAA94E611E7}"/>
              </a:ext>
            </a:extLst>
          </p:cNvPr>
          <p:cNvGrpSpPr/>
          <p:nvPr/>
        </p:nvGrpSpPr>
        <p:grpSpPr>
          <a:xfrm>
            <a:off x="6766543" y="3716493"/>
            <a:ext cx="2377457" cy="311829"/>
            <a:chOff x="7567844" y="3751663"/>
            <a:chExt cx="2184916" cy="292647"/>
          </a:xfrm>
        </p:grpSpPr>
        <p:cxnSp>
          <p:nvCxnSpPr>
            <p:cNvPr id="8" name="Straight Connector 7">
              <a:extLst>
                <a:ext uri="{FF2B5EF4-FFF2-40B4-BE49-F238E27FC236}">
                  <a16:creationId xmlns:a16="http://schemas.microsoft.com/office/drawing/2014/main" id="{3F9DA353-03E5-E74D-2D00-CF537089B13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72FEEE-5363-4D61-F2FB-4D2AC6FADDDF}"/>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F6BD7415-C71F-0032-145C-2B8856CEF028}"/>
              </a:ext>
            </a:extLst>
          </p:cNvPr>
          <p:cNvCxnSpPr>
            <a:cxnSpLocks/>
            <a:stCxn id="152" idx="7"/>
          </p:cNvCxnSpPr>
          <p:nvPr/>
        </p:nvCxnSpPr>
        <p:spPr>
          <a:xfrm flipV="1">
            <a:off x="3694597" y="2372237"/>
            <a:ext cx="1023348" cy="451635"/>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79DC1F-C099-1193-1896-9EAF2EA38E2A}"/>
              </a:ext>
            </a:extLst>
          </p:cNvPr>
          <p:cNvCxnSpPr>
            <a:cxnSpLocks/>
            <a:stCxn id="290" idx="5"/>
            <a:endCxn id="306" idx="2"/>
          </p:cNvCxnSpPr>
          <p:nvPr/>
        </p:nvCxnSpPr>
        <p:spPr>
          <a:xfrm>
            <a:off x="1406991" y="4897112"/>
            <a:ext cx="1116872" cy="65053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350CE8-B24F-0E9F-04E5-42B1CE304A4E}"/>
              </a:ext>
            </a:extLst>
          </p:cNvPr>
          <p:cNvCxnSpPr>
            <a:cxnSpLocks/>
            <a:stCxn id="306" idx="7"/>
          </p:cNvCxnSpPr>
          <p:nvPr/>
        </p:nvCxnSpPr>
        <p:spPr>
          <a:xfrm flipV="1">
            <a:off x="3694597" y="4703488"/>
            <a:ext cx="970353"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uadroTexto 361">
            <a:extLst>
              <a:ext uri="{FF2B5EF4-FFF2-40B4-BE49-F238E27FC236}">
                <a16:creationId xmlns:a16="http://schemas.microsoft.com/office/drawing/2014/main" id="{67573C09-BB19-997B-7625-875680DE8353}"/>
              </a:ext>
            </a:extLst>
          </p:cNvPr>
          <p:cNvSpPr txBox="1"/>
          <p:nvPr/>
        </p:nvSpPr>
        <p:spPr>
          <a:xfrm>
            <a:off x="4031159" y="4899974"/>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22" name="CuadroTexto 179">
            <a:extLst>
              <a:ext uri="{FF2B5EF4-FFF2-40B4-BE49-F238E27FC236}">
                <a16:creationId xmlns:a16="http://schemas.microsoft.com/office/drawing/2014/main" id="{2CB6C281-71BC-173F-DCE6-36AC9BFEE8DE}"/>
              </a:ext>
            </a:extLst>
          </p:cNvPr>
          <p:cNvSpPr txBox="1"/>
          <p:nvPr/>
        </p:nvSpPr>
        <p:spPr>
          <a:xfrm>
            <a:off x="3996215" y="3363190"/>
            <a:ext cx="1350050" cy="461665"/>
          </a:xfrm>
          <a:prstGeom prst="rect">
            <a:avLst/>
          </a:prstGeom>
          <a:noFill/>
        </p:spPr>
        <p:txBody>
          <a:bodyPr wrap="none" rtlCol="0" anchor="ctr" anchorCtr="1">
            <a:spAutoFit/>
          </a:bodyPr>
          <a:lstStyle/>
          <a:p>
            <a:pPr algn="ctr"/>
            <a:r>
              <a:rPr lang="en-US" sz="2400" dirty="0" err="1"/>
              <a:t>putSockR</a:t>
            </a:r>
            <a:endParaRPr lang="en-US" sz="2400" dirty="0"/>
          </a:p>
        </p:txBody>
      </p:sp>
      <p:cxnSp>
        <p:nvCxnSpPr>
          <p:cNvPr id="34" name="Straight Connector 33">
            <a:extLst>
              <a:ext uri="{FF2B5EF4-FFF2-40B4-BE49-F238E27FC236}">
                <a16:creationId xmlns:a16="http://schemas.microsoft.com/office/drawing/2014/main" id="{F0D9800B-5D6D-C6E4-5213-47909587600E}"/>
              </a:ext>
            </a:extLst>
          </p:cNvPr>
          <p:cNvCxnSpPr>
            <a:cxnSpLocks/>
          </p:cNvCxnSpPr>
          <p:nvPr/>
        </p:nvCxnSpPr>
        <p:spPr>
          <a:xfrm flipV="1">
            <a:off x="6766543" y="3423927"/>
            <a:ext cx="557067" cy="400928"/>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50BD5-DC2E-EA00-134B-4515A87715BA}"/>
              </a:ext>
            </a:extLst>
          </p:cNvPr>
          <p:cNvCxnSpPr>
            <a:cxnSpLocks/>
          </p:cNvCxnSpPr>
          <p:nvPr/>
        </p:nvCxnSpPr>
        <p:spPr>
          <a:xfrm flipV="1">
            <a:off x="8505872" y="3187598"/>
            <a:ext cx="638128" cy="7988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88DC390-FD35-6957-5306-376BD8451FA2}"/>
              </a:ext>
            </a:extLst>
          </p:cNvPr>
          <p:cNvGrpSpPr/>
          <p:nvPr/>
        </p:nvGrpSpPr>
        <p:grpSpPr>
          <a:xfrm>
            <a:off x="6766543" y="4441237"/>
            <a:ext cx="2377457" cy="311829"/>
            <a:chOff x="7567844" y="3751663"/>
            <a:chExt cx="2184916" cy="292647"/>
          </a:xfrm>
        </p:grpSpPr>
        <p:cxnSp>
          <p:nvCxnSpPr>
            <p:cNvPr id="40" name="Straight Connector 39">
              <a:extLst>
                <a:ext uri="{FF2B5EF4-FFF2-40B4-BE49-F238E27FC236}">
                  <a16:creationId xmlns:a16="http://schemas.microsoft.com/office/drawing/2014/main" id="{CCE2903D-724E-B662-3AC5-24D3BD2136B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026FE63-873F-CA3A-CF3F-6DA52A0BA2B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a:extLst>
              <a:ext uri="{FF2B5EF4-FFF2-40B4-BE49-F238E27FC236}">
                <a16:creationId xmlns:a16="http://schemas.microsoft.com/office/drawing/2014/main" id="{F9772BB6-CA8C-F230-B308-E653985A79DE}"/>
              </a:ext>
            </a:extLst>
          </p:cNvPr>
          <p:cNvCxnSpPr>
            <a:cxnSpLocks/>
            <a:endCxn id="274" idx="1"/>
          </p:cNvCxnSpPr>
          <p:nvPr/>
        </p:nvCxnSpPr>
        <p:spPr>
          <a:xfrm>
            <a:off x="6766543" y="4661502"/>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34022E5-C35C-363C-F4CA-7851F37300D9}"/>
              </a:ext>
            </a:extLst>
          </p:cNvPr>
          <p:cNvCxnSpPr>
            <a:cxnSpLocks/>
            <a:stCxn id="274" idx="3"/>
          </p:cNvCxnSpPr>
          <p:nvPr/>
        </p:nvCxnSpPr>
        <p:spPr>
          <a:xfrm>
            <a:off x="8616601" y="5050445"/>
            <a:ext cx="531638" cy="176824"/>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CuadroTexto 273">
            <a:extLst>
              <a:ext uri="{FF2B5EF4-FFF2-40B4-BE49-F238E27FC236}">
                <a16:creationId xmlns:a16="http://schemas.microsoft.com/office/drawing/2014/main" id="{833733A1-94AB-1D8A-B257-D94B8D57B02E}"/>
              </a:ext>
            </a:extLst>
          </p:cNvPr>
          <p:cNvSpPr txBox="1"/>
          <p:nvPr/>
        </p:nvSpPr>
        <p:spPr>
          <a:xfrm>
            <a:off x="10617580" y="5441462"/>
            <a:ext cx="1396536" cy="461665"/>
          </a:xfrm>
          <a:prstGeom prst="rect">
            <a:avLst/>
          </a:prstGeom>
          <a:noFill/>
        </p:spPr>
        <p:txBody>
          <a:bodyPr wrap="none" rtlCol="0" anchor="ctr" anchorCtr="1">
            <a:spAutoFit/>
          </a:bodyPr>
          <a:lstStyle/>
          <a:p>
            <a:pPr algn="ctr"/>
            <a:r>
              <a:rPr lang="en-US" sz="2400" dirty="0" err="1">
                <a:solidFill>
                  <a:srgbClr val="7030A0"/>
                </a:solidFill>
              </a:rPr>
              <a:t>putShoeR</a:t>
            </a:r>
            <a:endParaRPr lang="en-US" sz="2400" dirty="0">
              <a:solidFill>
                <a:srgbClr val="7030A0"/>
              </a:solidFill>
            </a:endParaRPr>
          </a:p>
        </p:txBody>
      </p:sp>
      <p:sp>
        <p:nvSpPr>
          <p:cNvPr id="56" name="CuadroTexto 259">
            <a:extLst>
              <a:ext uri="{FF2B5EF4-FFF2-40B4-BE49-F238E27FC236}">
                <a16:creationId xmlns:a16="http://schemas.microsoft.com/office/drawing/2014/main" id="{091A30C6-96F5-0920-4784-17203CE54349}"/>
              </a:ext>
            </a:extLst>
          </p:cNvPr>
          <p:cNvSpPr txBox="1"/>
          <p:nvPr/>
        </p:nvSpPr>
        <p:spPr>
          <a:xfrm>
            <a:off x="10607959" y="2608468"/>
            <a:ext cx="1359668" cy="461665"/>
          </a:xfrm>
          <a:prstGeom prst="rect">
            <a:avLst/>
          </a:prstGeom>
          <a:noFill/>
        </p:spPr>
        <p:txBody>
          <a:bodyPr wrap="none" rtlCol="0" anchor="ctr" anchorCtr="1">
            <a:spAutoFit/>
          </a:bodyPr>
          <a:lstStyle/>
          <a:p>
            <a:pPr algn="ctr"/>
            <a:r>
              <a:rPr lang="en-US" sz="2400" dirty="0" err="1">
                <a:solidFill>
                  <a:srgbClr val="7030A0"/>
                </a:solidFill>
              </a:rPr>
              <a:t>putShoeL</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59" name="CuadroTexto 401">
                <a:extLst>
                  <a:ext uri="{FF2B5EF4-FFF2-40B4-BE49-F238E27FC236}">
                    <a16:creationId xmlns:a16="http://schemas.microsoft.com/office/drawing/2014/main" id="{6CC4A33D-EB08-F4AE-CE7D-09BF5690C2E5}"/>
                  </a:ext>
                </a:extLst>
              </p:cNvPr>
              <p:cNvSpPr txBox="1"/>
              <p:nvPr/>
            </p:nvSpPr>
            <p:spPr>
              <a:xfrm>
                <a:off x="7669064" y="596045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9" name="CuadroTexto 401">
                <a:extLst>
                  <a:ext uri="{FF2B5EF4-FFF2-40B4-BE49-F238E27FC236}">
                    <a16:creationId xmlns:a16="http://schemas.microsoft.com/office/drawing/2014/main" id="{6CC4A33D-EB08-F4AE-CE7D-09BF5690C2E5}"/>
                  </a:ext>
                </a:extLst>
              </p:cNvPr>
              <p:cNvSpPr txBox="1">
                <a:spLocks noRot="1" noChangeAspect="1" noMove="1" noResize="1" noEditPoints="1" noAdjustHandles="1" noChangeArrowheads="1" noChangeShapeType="1" noTextEdit="1"/>
              </p:cNvSpPr>
              <p:nvPr/>
            </p:nvSpPr>
            <p:spPr>
              <a:xfrm>
                <a:off x="7669064" y="5960457"/>
                <a:ext cx="727507" cy="584775"/>
              </a:xfrm>
              <a:prstGeom prst="rect">
                <a:avLst/>
              </a:prstGeom>
              <a:blipFill>
                <a:blip r:embed="rId5"/>
                <a:stretch>
                  <a:fillRect/>
                </a:stretch>
              </a:blipFill>
            </p:spPr>
            <p:txBody>
              <a:bodyPr/>
              <a:lstStyle/>
              <a:p>
                <a:r>
                  <a:rPr lang="en-US">
                    <a:noFill/>
                  </a:rPr>
                  <a:t> </a:t>
                </a:r>
              </a:p>
            </p:txBody>
          </p:sp>
        </mc:Fallback>
      </mc:AlternateContent>
      <p:sp>
        <p:nvSpPr>
          <p:cNvPr id="61" name="CuadroTexto 273">
            <a:extLst>
              <a:ext uri="{FF2B5EF4-FFF2-40B4-BE49-F238E27FC236}">
                <a16:creationId xmlns:a16="http://schemas.microsoft.com/office/drawing/2014/main" id="{0265E49B-A9F8-ABE9-7FF4-E3796A65D8B1}"/>
              </a:ext>
            </a:extLst>
          </p:cNvPr>
          <p:cNvSpPr txBox="1"/>
          <p:nvPr/>
        </p:nvSpPr>
        <p:spPr>
          <a:xfrm>
            <a:off x="10617580" y="4861846"/>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62" name="CuadroTexto 259">
            <a:extLst>
              <a:ext uri="{FF2B5EF4-FFF2-40B4-BE49-F238E27FC236}">
                <a16:creationId xmlns:a16="http://schemas.microsoft.com/office/drawing/2014/main" id="{2EE2FA6C-A5DD-5E94-666E-6C4E8C389E3D}"/>
              </a:ext>
            </a:extLst>
          </p:cNvPr>
          <p:cNvSpPr txBox="1"/>
          <p:nvPr/>
        </p:nvSpPr>
        <p:spPr>
          <a:xfrm>
            <a:off x="10631203" y="3190414"/>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cxnSp>
        <p:nvCxnSpPr>
          <p:cNvPr id="63" name="Straight Connector 62">
            <a:extLst>
              <a:ext uri="{FF2B5EF4-FFF2-40B4-BE49-F238E27FC236}">
                <a16:creationId xmlns:a16="http://schemas.microsoft.com/office/drawing/2014/main" id="{BDFEFD76-96E1-F9D0-6B46-323DD99A069C}"/>
              </a:ext>
            </a:extLst>
          </p:cNvPr>
          <p:cNvCxnSpPr>
            <a:cxnSpLocks/>
          </p:cNvCxnSpPr>
          <p:nvPr/>
        </p:nvCxnSpPr>
        <p:spPr>
          <a:xfrm flipV="1">
            <a:off x="10117571" y="3466161"/>
            <a:ext cx="557067" cy="371942"/>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7D714-DAA3-5474-E8BC-4E750DEE678D}"/>
              </a:ext>
            </a:extLst>
          </p:cNvPr>
          <p:cNvCxnSpPr>
            <a:cxnSpLocks/>
            <a:endCxn id="61" idx="1"/>
          </p:cNvCxnSpPr>
          <p:nvPr/>
        </p:nvCxnSpPr>
        <p:spPr>
          <a:xfrm>
            <a:off x="10117571" y="4703736"/>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77966E8-AB1D-6D7D-BD0A-EF4B4876290C}"/>
              </a:ext>
            </a:extLst>
          </p:cNvPr>
          <p:cNvCxnSpPr>
            <a:cxnSpLocks/>
          </p:cNvCxnSpPr>
          <p:nvPr/>
        </p:nvCxnSpPr>
        <p:spPr>
          <a:xfrm>
            <a:off x="10149413" y="5374241"/>
            <a:ext cx="496695" cy="339727"/>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2D6994F-5FEA-75ED-B38A-B56F45617FEE}"/>
              </a:ext>
            </a:extLst>
          </p:cNvPr>
          <p:cNvCxnSpPr>
            <a:cxnSpLocks/>
            <a:endCxn id="56" idx="1"/>
          </p:cNvCxnSpPr>
          <p:nvPr/>
        </p:nvCxnSpPr>
        <p:spPr>
          <a:xfrm flipV="1">
            <a:off x="10108913" y="2839301"/>
            <a:ext cx="499046" cy="32994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CBC7E9-15B1-777B-7155-BD2946A8AB68}"/>
              </a:ext>
            </a:extLst>
          </p:cNvPr>
          <p:cNvCxnSpPr>
            <a:cxnSpLocks/>
          </p:cNvCxnSpPr>
          <p:nvPr/>
        </p:nvCxnSpPr>
        <p:spPr>
          <a:xfrm flipV="1">
            <a:off x="3895463" y="564009"/>
            <a:ext cx="1813684" cy="471988"/>
          </a:xfrm>
          <a:prstGeom prst="line">
            <a:avLst/>
          </a:prstGeom>
          <a:solidFill>
            <a:srgbClr val="FF0000">
              <a:alpha val="5000"/>
            </a:srgbClr>
          </a:solidFill>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Elipse 289">
            <a:extLst>
              <a:ext uri="{FF2B5EF4-FFF2-40B4-BE49-F238E27FC236}">
                <a16:creationId xmlns:a16="http://schemas.microsoft.com/office/drawing/2014/main" id="{585D12DB-C18E-1A5A-74C5-23D7B1722C11}"/>
              </a:ext>
            </a:extLst>
          </p:cNvPr>
          <p:cNvSpPr/>
          <p:nvPr/>
        </p:nvSpPr>
        <p:spPr>
          <a:xfrm>
            <a:off x="2507552" y="37357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79" name="CuadroTexto 319">
            <a:extLst>
              <a:ext uri="{FF2B5EF4-FFF2-40B4-BE49-F238E27FC236}">
                <a16:creationId xmlns:a16="http://schemas.microsoft.com/office/drawing/2014/main" id="{C2E165FC-B060-1DA5-F413-DA10303C5DAA}"/>
              </a:ext>
            </a:extLst>
          </p:cNvPr>
          <p:cNvSpPr txBox="1"/>
          <p:nvPr/>
        </p:nvSpPr>
        <p:spPr>
          <a:xfrm>
            <a:off x="1624461" y="4494799"/>
            <a:ext cx="832279" cy="461665"/>
          </a:xfrm>
          <a:prstGeom prst="rect">
            <a:avLst/>
          </a:prstGeom>
          <a:noFill/>
        </p:spPr>
        <p:txBody>
          <a:bodyPr wrap="square" rtlCol="0" anchor="ctr" anchorCtr="1">
            <a:spAutoFit/>
          </a:bodyPr>
          <a:lstStyle/>
          <a:p>
            <a:pPr algn="ctr"/>
            <a:r>
              <a:rPr lang="en-US" sz="2400">
                <a:solidFill>
                  <a:schemeClr val="bg1">
                    <a:lumMod val="65000"/>
                  </a:schemeClr>
                </a:solidFill>
              </a:rPr>
              <a:t>noop</a:t>
            </a:r>
          </a:p>
        </p:txBody>
      </p:sp>
      <p:grpSp>
        <p:nvGrpSpPr>
          <p:cNvPr id="80" name="Group 79">
            <a:extLst>
              <a:ext uri="{FF2B5EF4-FFF2-40B4-BE49-F238E27FC236}">
                <a16:creationId xmlns:a16="http://schemas.microsoft.com/office/drawing/2014/main" id="{E9CCB13C-0EB1-2EA0-C411-8EC58D543EA2}"/>
              </a:ext>
            </a:extLst>
          </p:cNvPr>
          <p:cNvGrpSpPr/>
          <p:nvPr/>
        </p:nvGrpSpPr>
        <p:grpSpPr>
          <a:xfrm>
            <a:off x="1607853" y="4256264"/>
            <a:ext cx="899695" cy="311829"/>
            <a:chOff x="7578761" y="3731166"/>
            <a:chExt cx="826832" cy="292647"/>
          </a:xfrm>
        </p:grpSpPr>
        <p:cxnSp>
          <p:nvCxnSpPr>
            <p:cNvPr id="81" name="Straight Connector 80">
              <a:extLst>
                <a:ext uri="{FF2B5EF4-FFF2-40B4-BE49-F238E27FC236}">
                  <a16:creationId xmlns:a16="http://schemas.microsoft.com/office/drawing/2014/main" id="{377D0DE0-2BE3-ED03-277A-DB3C255083FC}"/>
                </a:ext>
              </a:extLst>
            </p:cNvPr>
            <p:cNvCxnSpPr>
              <a:cxnSpLocks/>
              <a:stCxn id="290" idx="6"/>
              <a:endCxn id="77" idx="2"/>
            </p:cNvCxnSpPr>
            <p:nvPr/>
          </p:nvCxnSpPr>
          <p:spPr>
            <a:xfrm>
              <a:off x="7578761" y="3877489"/>
              <a:ext cx="826832" cy="8792"/>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9638AE6-43C8-3718-B005-A43B5D10437B}"/>
                </a:ext>
              </a:extLst>
            </p:cNvPr>
            <p:cNvSpPr/>
            <p:nvPr/>
          </p:nvSpPr>
          <p:spPr>
            <a:xfrm>
              <a:off x="7841149" y="3731166"/>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CuadroTexto 319">
            <a:extLst>
              <a:ext uri="{FF2B5EF4-FFF2-40B4-BE49-F238E27FC236}">
                <a16:creationId xmlns:a16="http://schemas.microsoft.com/office/drawing/2014/main" id="{59EA644D-EEAA-1CAA-B434-9BAEE6FDC5D1}"/>
              </a:ext>
            </a:extLst>
          </p:cNvPr>
          <p:cNvSpPr txBox="1"/>
          <p:nvPr/>
        </p:nvSpPr>
        <p:spPr>
          <a:xfrm>
            <a:off x="10168007" y="3991918"/>
            <a:ext cx="832279" cy="461665"/>
          </a:xfrm>
          <a:prstGeom prst="rect">
            <a:avLst/>
          </a:prstGeom>
          <a:noFill/>
        </p:spPr>
        <p:txBody>
          <a:bodyPr wrap="none" rtlCol="0" anchor="ctr" anchorCtr="1">
            <a:spAutoFit/>
          </a:bodyPr>
          <a:lstStyle/>
          <a:p>
            <a:pPr algn="ctr"/>
            <a:r>
              <a:rPr lang="en-US" sz="2400" dirty="0" err="1">
                <a:solidFill>
                  <a:schemeClr val="bg1">
                    <a:lumMod val="65000"/>
                  </a:schemeClr>
                </a:solidFill>
              </a:rPr>
              <a:t>noop</a:t>
            </a:r>
            <a:endParaRPr lang="en-US" sz="2400" dirty="0">
              <a:solidFill>
                <a:schemeClr val="bg1">
                  <a:lumMod val="65000"/>
                </a:schemeClr>
              </a:solidFill>
            </a:endParaRPr>
          </a:p>
        </p:txBody>
      </p:sp>
      <p:grpSp>
        <p:nvGrpSpPr>
          <p:cNvPr id="90" name="Group 89">
            <a:extLst>
              <a:ext uri="{FF2B5EF4-FFF2-40B4-BE49-F238E27FC236}">
                <a16:creationId xmlns:a16="http://schemas.microsoft.com/office/drawing/2014/main" id="{145CA23E-533C-4CF7-9CC3-4192AE946A24}"/>
              </a:ext>
            </a:extLst>
          </p:cNvPr>
          <p:cNvGrpSpPr/>
          <p:nvPr/>
        </p:nvGrpSpPr>
        <p:grpSpPr>
          <a:xfrm>
            <a:off x="10108428" y="3747523"/>
            <a:ext cx="959269" cy="311829"/>
            <a:chOff x="7567844" y="3762880"/>
            <a:chExt cx="881581" cy="292647"/>
          </a:xfrm>
        </p:grpSpPr>
        <p:cxnSp>
          <p:nvCxnSpPr>
            <p:cNvPr id="91" name="Straight Connector 90">
              <a:extLst>
                <a:ext uri="{FF2B5EF4-FFF2-40B4-BE49-F238E27FC236}">
                  <a16:creationId xmlns:a16="http://schemas.microsoft.com/office/drawing/2014/main" id="{613B0C1D-BE5E-E31D-229B-E27D9049FB8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521310E-DEE3-AF92-559B-E13D8CA3364E}"/>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E4E59-1E04-DB38-7277-7AD67DEFEBD2}"/>
              </a:ext>
            </a:extLst>
          </p:cNvPr>
          <p:cNvGrpSpPr/>
          <p:nvPr/>
        </p:nvGrpSpPr>
        <p:grpSpPr>
          <a:xfrm>
            <a:off x="10108428" y="4472904"/>
            <a:ext cx="959269" cy="311829"/>
            <a:chOff x="7567844" y="3762880"/>
            <a:chExt cx="881581" cy="292647"/>
          </a:xfrm>
        </p:grpSpPr>
        <p:cxnSp>
          <p:nvCxnSpPr>
            <p:cNvPr id="102" name="Straight Connector 101">
              <a:extLst>
                <a:ext uri="{FF2B5EF4-FFF2-40B4-BE49-F238E27FC236}">
                  <a16:creationId xmlns:a16="http://schemas.microsoft.com/office/drawing/2014/main" id="{43B7EB0D-55CB-798C-4A4F-50015CF6472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9B952289-33E1-D188-4B82-764A7FE247E4}"/>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B44F989B-EA86-B511-7DF7-743775E64268}"/>
              </a:ext>
            </a:extLst>
          </p:cNvPr>
          <p:cNvGrpSpPr/>
          <p:nvPr/>
        </p:nvGrpSpPr>
        <p:grpSpPr>
          <a:xfrm>
            <a:off x="10117571" y="3052918"/>
            <a:ext cx="959269" cy="311829"/>
            <a:chOff x="7567844" y="3762880"/>
            <a:chExt cx="881581" cy="292647"/>
          </a:xfrm>
        </p:grpSpPr>
        <p:cxnSp>
          <p:nvCxnSpPr>
            <p:cNvPr id="105" name="Straight Connector 104">
              <a:extLst>
                <a:ext uri="{FF2B5EF4-FFF2-40B4-BE49-F238E27FC236}">
                  <a16:creationId xmlns:a16="http://schemas.microsoft.com/office/drawing/2014/main" id="{0BE9FB5F-8452-05E1-510F-E0AAA788AC11}"/>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781C017A-2FAB-0D98-CEBD-CABE6FAFDF4A}"/>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E90198F7-CC19-D218-E222-4B77992F0395}"/>
              </a:ext>
            </a:extLst>
          </p:cNvPr>
          <p:cNvGrpSpPr/>
          <p:nvPr/>
        </p:nvGrpSpPr>
        <p:grpSpPr>
          <a:xfrm>
            <a:off x="10117571" y="5191895"/>
            <a:ext cx="959269" cy="311829"/>
            <a:chOff x="7567844" y="3762880"/>
            <a:chExt cx="881581" cy="292647"/>
          </a:xfrm>
        </p:grpSpPr>
        <p:cxnSp>
          <p:nvCxnSpPr>
            <p:cNvPr id="109" name="Straight Connector 108">
              <a:extLst>
                <a:ext uri="{FF2B5EF4-FFF2-40B4-BE49-F238E27FC236}">
                  <a16:creationId xmlns:a16="http://schemas.microsoft.com/office/drawing/2014/main" id="{1F9C826A-7534-A16B-DAA8-AE2DA10EFF7F}"/>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BA733906-A737-30AE-7D4E-0E1BC26D682F}"/>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50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0"/>
                                        </p:tgtEl>
                                        <p:attrNameLst>
                                          <p:attrName>style.visibility</p:attrName>
                                        </p:attrNameLst>
                                      </p:cBhvr>
                                      <p:to>
                                        <p:strVal val="visible"/>
                                      </p:to>
                                    </p:set>
                                    <p:animEffect transition="in" filter="fade">
                                      <p:cBhvr>
                                        <p:cTn id="19" dur="500"/>
                                        <p:tgtEl>
                                          <p:spTgt spid="320"/>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par>
                                <p:cTn id="31" presetID="10"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par>
                                <p:cTn id="34" presetID="10"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77" grpId="0" animBg="1"/>
      <p:bldP spid="79"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9" y="1113178"/>
            <a:ext cx="10233132"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endParaRPr lang="en-US" dirty="0"/>
          </a:p>
          <a:p>
            <a:r>
              <a:rPr lang="en-US" dirty="0">
                <a:solidFill>
                  <a:schemeClr val="tx1"/>
                </a:solidFill>
              </a:rPr>
              <a:t>How would solve Blocks World problems with search, e.g., </a:t>
            </a:r>
            <a:r>
              <a:rPr lang="en-US" dirty="0">
                <a:solidFill>
                  <a:srgbClr val="C00000"/>
                </a:solidFill>
              </a:rPr>
              <a:t>BFS</a:t>
            </a:r>
            <a:r>
              <a:rPr lang="en-US" dirty="0">
                <a:solidFill>
                  <a:schemeClr val="tx1"/>
                </a:solidFill>
              </a:rPr>
              <a:t>?</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117007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Initialize</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0</m:t>
                        </m:r>
                      </m:sub>
                    </m:sSub>
                  </m:oMath>
                </a14:m>
                <a:r>
                  <a:rPr lang="en-US" dirty="0"/>
                  <a:t> with all predicates in the start state</a:t>
                </a:r>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3106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Extend</a:t>
                </a:r>
                <a:r>
                  <a:rPr lang="en-US" dirty="0"/>
                  <a:t> graph to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oMath>
                </a14:m>
                <a:r>
                  <a:rPr lang="en-US" dirty="0"/>
                  <a:t> with all actions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𝐴</m:t>
                        </m:r>
                      </m:e>
                      <m:sub>
                        <m:r>
                          <a:rPr lang="en-US" i="1" dirty="0" smtClean="0">
                            <a:latin typeface="Cambria Math" panose="02040503050406030204" pitchFamily="18" charset="0"/>
                          </a:rPr>
                          <m:t>0</m:t>
                        </m:r>
                      </m:sub>
                    </m:sSub>
                  </m:oMath>
                </a14:m>
                <a:r>
                  <a:rPr lang="en-US" dirty="0"/>
                  <a:t> that can be </a:t>
                </a:r>
                <a:r>
                  <a:rPr lang="en-US" dirty="0" err="1"/>
                  <a:t>taked</a:t>
                </a:r>
                <a:r>
                  <a:rPr lang="en-US" dirty="0"/>
                  <a:t> from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0</m:t>
                        </m:r>
                      </m:sub>
                    </m:sSub>
                  </m:oMath>
                </a14:m>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42925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57818"/>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33565"/>
            <a:ext cx="557067" cy="400928"/>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797236"/>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7114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6008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2988651"/>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13442"/>
            <a:ext cx="527399" cy="446641"/>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DA90116-5445-7FA0-DB89-F81E94974711}"/>
              </a:ext>
            </a:extLst>
          </p:cNvPr>
          <p:cNvSpPr txBox="1"/>
          <p:nvPr/>
        </p:nvSpPr>
        <p:spPr>
          <a:xfrm>
            <a:off x="6513492" y="1613118"/>
            <a:ext cx="5189080" cy="3785652"/>
          </a:xfrm>
          <a:prstGeom prst="rect">
            <a:avLst/>
          </a:prstGeom>
          <a:noFill/>
        </p:spPr>
        <p:txBody>
          <a:bodyPr wrap="square" rtlCol="0">
            <a:spAutoFit/>
          </a:bodyPr>
          <a:lstStyle/>
          <a:p>
            <a:r>
              <a:rPr lang="en-US" sz="2800" dirty="0"/>
              <a:t>For now, we are just assuming that any actions (including no-ops) can be taken individually in any order to get us to the next state</a:t>
            </a:r>
          </a:p>
          <a:p>
            <a:pPr marL="457200" indent="-457200">
              <a:buFont typeface="Wingdings" panose="05000000000000000000" pitchFamily="2" charset="2"/>
              <a:buChar char="à"/>
            </a:pPr>
            <a:r>
              <a:rPr lang="en-US" sz="2800" dirty="0">
                <a:solidFill>
                  <a:srgbClr val="C00000"/>
                </a:solidFill>
                <a:sym typeface="Wingdings" panose="05000000000000000000" pitchFamily="2" charset="2"/>
              </a:rPr>
              <a:t>This certainly isn't always true</a:t>
            </a:r>
          </a:p>
          <a:p>
            <a:r>
              <a:rPr lang="en-US" sz="2800" dirty="0">
                <a:solidFill>
                  <a:srgbClr val="C00000"/>
                </a:solidFill>
                <a:sym typeface="Wingdings" panose="05000000000000000000" pitchFamily="2" charset="2"/>
              </a:rPr>
              <a:t>	</a:t>
            </a:r>
            <a:r>
              <a:rPr lang="en-US" sz="2400" dirty="0">
                <a:sym typeface="Wingdings" panose="05000000000000000000" pitchFamily="2" charset="2"/>
              </a:rPr>
              <a:t>E.g., we can't put our socks</a:t>
            </a:r>
          </a:p>
          <a:p>
            <a:r>
              <a:rPr lang="en-US" sz="2400" dirty="0">
                <a:sym typeface="Wingdings" panose="05000000000000000000" pitchFamily="2" charset="2"/>
              </a:rPr>
              <a:t>	on and then take the no-ops 	that require bare feet</a:t>
            </a:r>
          </a:p>
          <a:p>
            <a:r>
              <a:rPr lang="en-US" sz="2400" dirty="0">
                <a:sym typeface="Wingdings" panose="05000000000000000000" pitchFamily="2" charset="2"/>
              </a:rPr>
              <a:t>(More on these exclusion checks later)</a:t>
            </a:r>
            <a:endParaRPr lang="en-US" sz="2400" dirty="0"/>
          </a:p>
        </p:txBody>
      </p:sp>
    </p:spTree>
    <p:extLst>
      <p:ext uri="{BB962C8B-B14F-4D97-AF65-F5344CB8AC3E}">
        <p14:creationId xmlns:p14="http://schemas.microsoft.com/office/powerpoint/2010/main" val="39667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8"/>
                <a:ext cx="11351930"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oMath>
                </a14:m>
                <a:r>
                  <a:rPr lang="en-US" dirty="0"/>
                  <a:t> contain all goal propositions, </a:t>
                </a:r>
                <a:r>
                  <a:rPr lang="en-US" dirty="0" err="1">
                    <a:solidFill>
                      <a:srgbClr val="7030A0"/>
                    </a:solidFill>
                  </a:rPr>
                  <a:t>shoeL</a:t>
                </a:r>
                <a:r>
                  <a:rPr lang="en-US" dirty="0">
                    <a:solidFill>
                      <a:srgbClr val="7030A0"/>
                    </a:solidFill>
                  </a:rPr>
                  <a:t>()</a:t>
                </a:r>
                <a:r>
                  <a:rPr lang="en-US" dirty="0"/>
                  <a:t>, </a:t>
                </a:r>
                <a:r>
                  <a:rPr lang="en-US" dirty="0" err="1">
                    <a:solidFill>
                      <a:srgbClr val="7030A0"/>
                    </a:solidFill>
                  </a:rPr>
                  <a:t>shoeR</a:t>
                </a:r>
                <a:r>
                  <a:rPr lang="en-US" dirty="0">
                    <a:solidFill>
                      <a:srgbClr val="7030A0"/>
                    </a:solidFill>
                  </a:rPr>
                  <a:t>()</a:t>
                </a:r>
                <a:r>
                  <a:rPr lang="en-US" dirty="0"/>
                  <a:t>?</a:t>
                </a:r>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8"/>
                <a:ext cx="11351930" cy="2039539"/>
              </a:xfrm>
              <a:blipFill>
                <a:blip r:embed="rId2"/>
                <a:stretch>
                  <a:fillRect l="-1128"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42925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57818"/>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33565"/>
            <a:ext cx="557067" cy="400928"/>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797236"/>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7114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6008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2988651"/>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13442"/>
            <a:ext cx="527399" cy="446641"/>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81A47B-A0DA-05C3-C3AF-37A531EB291B}"/>
              </a:ext>
            </a:extLst>
          </p:cNvPr>
          <p:cNvSpPr txBox="1"/>
          <p:nvPr/>
        </p:nvSpPr>
        <p:spPr>
          <a:xfrm>
            <a:off x="6513492" y="1613118"/>
            <a:ext cx="5189080" cy="523220"/>
          </a:xfrm>
          <a:prstGeom prst="rect">
            <a:avLst/>
          </a:prstGeom>
          <a:noFill/>
        </p:spPr>
        <p:txBody>
          <a:bodyPr wrap="square" rtlCol="0">
            <a:spAutoFit/>
          </a:bodyPr>
          <a:lstStyle/>
          <a:p>
            <a:r>
              <a:rPr lang="en-US" sz="2800" dirty="0"/>
              <a:t>Nope, not yet</a:t>
            </a:r>
            <a:endParaRPr lang="en-US" sz="2400" dirty="0"/>
          </a:p>
        </p:txBody>
      </p:sp>
    </p:spTree>
    <p:extLst>
      <p:ext uri="{BB962C8B-B14F-4D97-AF65-F5344CB8AC3E}">
        <p14:creationId xmlns:p14="http://schemas.microsoft.com/office/powerpoint/2010/main" val="75439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Extend</a:t>
                </a:r>
                <a:r>
                  <a:rPr lang="en-US" dirty="0"/>
                  <a:t> graph to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with all actions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b="0" i="1" dirty="0" smtClean="0">
                            <a:latin typeface="Cambria Math" panose="02040503050406030204" pitchFamily="18" charset="0"/>
                          </a:rPr>
                          <m:t>1</m:t>
                        </m:r>
                      </m:sub>
                    </m:sSub>
                  </m:oMath>
                </a14:m>
                <a:r>
                  <a:rPr lang="en-US" dirty="0"/>
                  <a:t> that can be </a:t>
                </a:r>
                <a:r>
                  <a:rPr lang="en-US" dirty="0" err="1"/>
                  <a:t>taked</a:t>
                </a:r>
                <a:r>
                  <a:rPr lang="en-US" dirty="0"/>
                  <a:t> from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1</m:t>
                        </m:r>
                      </m:sub>
                    </m:sSub>
                  </m:oMath>
                </a14:m>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FA468CA2-31AF-E740-DA6C-4C8057AB5644}"/>
              </a:ext>
            </a:extLst>
          </p:cNvPr>
          <p:cNvGrpSpPr/>
          <p:nvPr/>
        </p:nvGrpSpPr>
        <p:grpSpPr>
          <a:xfrm>
            <a:off x="702595" y="1694164"/>
            <a:ext cx="7935992" cy="5021689"/>
            <a:chOff x="702595" y="1694164"/>
            <a:chExt cx="7935992" cy="5021689"/>
          </a:xfrm>
        </p:grpSpPr>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uadroTexto 401">
                  <a:extLst>
                    <a:ext uri="{FF2B5EF4-FFF2-40B4-BE49-F238E27FC236}">
                      <a16:creationId xmlns:a16="http://schemas.microsoft.com/office/drawing/2014/main" id="{33A455BD-9FFC-4863-1F8A-F96FD0EB9FB2}"/>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35" name="CuadroTexto 401">
                  <a:extLst>
                    <a:ext uri="{FF2B5EF4-FFF2-40B4-BE49-F238E27FC236}">
                      <a16:creationId xmlns:a16="http://schemas.microsoft.com/office/drawing/2014/main" id="{33A455BD-9FFC-4863-1F8A-F96FD0EB9FB2}"/>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uadroTexto 401">
                  <a:extLst>
                    <a:ext uri="{FF2B5EF4-FFF2-40B4-BE49-F238E27FC236}">
                      <a16:creationId xmlns:a16="http://schemas.microsoft.com/office/drawing/2014/main" id="{B1E5C583-107C-41FF-770F-A4FFA6F25997}"/>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8" name="CuadroTexto 401">
                  <a:extLst>
                    <a:ext uri="{FF2B5EF4-FFF2-40B4-BE49-F238E27FC236}">
                      <a16:creationId xmlns:a16="http://schemas.microsoft.com/office/drawing/2014/main" id="{B1E5C583-107C-41FF-770F-A4FFA6F25997}"/>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7"/>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D745ECD0-838B-6EA5-4BB7-14C192C533C3}"/>
                </a:ext>
              </a:extLst>
            </p:cNvPr>
            <p:cNvGrpSpPr/>
            <p:nvPr/>
          </p:nvGrpSpPr>
          <p:grpSpPr>
            <a:xfrm>
              <a:off x="702595" y="1694164"/>
              <a:ext cx="7935992" cy="4306937"/>
              <a:chOff x="702595" y="1694164"/>
              <a:chExt cx="7935992" cy="4306937"/>
            </a:xfrm>
          </p:grpSpPr>
          <p:grpSp>
            <p:nvGrpSpPr>
              <p:cNvPr id="65" name="Group 64">
                <a:extLst>
                  <a:ext uri="{FF2B5EF4-FFF2-40B4-BE49-F238E27FC236}">
                    <a16:creationId xmlns:a16="http://schemas.microsoft.com/office/drawing/2014/main" id="{823A21C3-2331-BCF2-DB11-92587337C25E}"/>
                  </a:ext>
                </a:extLst>
              </p:cNvPr>
              <p:cNvGrpSpPr/>
              <p:nvPr/>
            </p:nvGrpSpPr>
            <p:grpSpPr>
              <a:xfrm>
                <a:off x="5149836" y="2584583"/>
                <a:ext cx="2377457" cy="311829"/>
                <a:chOff x="7567844" y="3751663"/>
                <a:chExt cx="2184916" cy="292647"/>
              </a:xfrm>
            </p:grpSpPr>
            <p:cxnSp>
              <p:nvCxnSpPr>
                <p:cNvPr id="66" name="Straight Connector 65">
                  <a:extLst>
                    <a:ext uri="{FF2B5EF4-FFF2-40B4-BE49-F238E27FC236}">
                      <a16:creationId xmlns:a16="http://schemas.microsoft.com/office/drawing/2014/main" id="{0DD98AF0-2202-E7E4-BE79-DF358FF2095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C742461A-18BD-E368-0598-8B56B5B4B9CA}"/>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397407"/>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94210"/>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23" name="CuadroTexto 273">
                <a:extLst>
                  <a:ext uri="{FF2B5EF4-FFF2-40B4-BE49-F238E27FC236}">
                    <a16:creationId xmlns:a16="http://schemas.microsoft.com/office/drawing/2014/main" id="{EF4A54DE-5335-C800-ED47-982973AC3A23}"/>
                  </a:ext>
                </a:extLst>
              </p:cNvPr>
              <p:cNvSpPr txBox="1"/>
              <p:nvPr/>
            </p:nvSpPr>
            <p:spPr>
              <a:xfrm>
                <a:off x="5645594" y="5164116"/>
                <a:ext cx="1396536"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24" name="CuadroTexto 259">
                <a:extLst>
                  <a:ext uri="{FF2B5EF4-FFF2-40B4-BE49-F238E27FC236}">
                    <a16:creationId xmlns:a16="http://schemas.microsoft.com/office/drawing/2014/main" id="{51697FE7-3225-D821-AEAD-4BC13B5D82A6}"/>
                  </a:ext>
                </a:extLst>
              </p:cNvPr>
              <p:cNvSpPr txBox="1"/>
              <p:nvPr/>
            </p:nvSpPr>
            <p:spPr>
              <a:xfrm>
                <a:off x="5648882" y="2150303"/>
                <a:ext cx="1359668"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30" name="Straight Connector 29">
                <a:extLst>
                  <a:ext uri="{FF2B5EF4-FFF2-40B4-BE49-F238E27FC236}">
                    <a16:creationId xmlns:a16="http://schemas.microsoft.com/office/drawing/2014/main" id="{E46B3D8B-2910-D32F-A923-C1F2D575CA7E}"/>
                  </a:ext>
                </a:extLst>
              </p:cNvPr>
              <p:cNvCxnSpPr>
                <a:cxnSpLocks/>
                <a:endCxn id="23"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C7E279-4E02-C63B-AB40-B15F3EDB9D27}"/>
                  </a:ext>
                </a:extLst>
              </p:cNvPr>
              <p:cNvCxnSpPr>
                <a:cxnSpLocks/>
                <a:endCxn id="24"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4" name="CuadroTexto 319">
                <a:extLst>
                  <a:ext uri="{FF2B5EF4-FFF2-40B4-BE49-F238E27FC236}">
                    <a16:creationId xmlns:a16="http://schemas.microsoft.com/office/drawing/2014/main" id="{A103DAE0-8902-5120-24A6-740C94D26647}"/>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2" name="CuadroTexto 273">
                <a:extLst>
                  <a:ext uri="{FF2B5EF4-FFF2-40B4-BE49-F238E27FC236}">
                    <a16:creationId xmlns:a16="http://schemas.microsoft.com/office/drawing/2014/main" id="{1024556E-715C-732F-659E-E8859961B66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33" name="CuadroTexto 259">
                <a:extLst>
                  <a:ext uri="{FF2B5EF4-FFF2-40B4-BE49-F238E27FC236}">
                    <a16:creationId xmlns:a16="http://schemas.microsoft.com/office/drawing/2014/main" id="{BFDC6315-9D0D-256F-F90D-565F2A221348}"/>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34" name="Rectángulo 205">
                <a:extLst>
                  <a:ext uri="{FF2B5EF4-FFF2-40B4-BE49-F238E27FC236}">
                    <a16:creationId xmlns:a16="http://schemas.microsoft.com/office/drawing/2014/main" id="{1EF72D4E-431B-126A-3620-25E0010A681C}"/>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36" name="Group 35">
                <a:extLst>
                  <a:ext uri="{FF2B5EF4-FFF2-40B4-BE49-F238E27FC236}">
                    <a16:creationId xmlns:a16="http://schemas.microsoft.com/office/drawing/2014/main" id="{70B6AC71-E404-F448-8009-FB5F18E73E76}"/>
                  </a:ext>
                </a:extLst>
              </p:cNvPr>
              <p:cNvGrpSpPr/>
              <p:nvPr/>
            </p:nvGrpSpPr>
            <p:grpSpPr>
              <a:xfrm>
                <a:off x="5181102" y="3326131"/>
                <a:ext cx="2377457" cy="311829"/>
                <a:chOff x="7567844" y="3751663"/>
                <a:chExt cx="2184916" cy="292647"/>
              </a:xfrm>
            </p:grpSpPr>
            <p:cxnSp>
              <p:nvCxnSpPr>
                <p:cNvPr id="37" name="Straight Connector 36">
                  <a:extLst>
                    <a:ext uri="{FF2B5EF4-FFF2-40B4-BE49-F238E27FC236}">
                      <a16:creationId xmlns:a16="http://schemas.microsoft.com/office/drawing/2014/main" id="{A12265DC-4A6A-457D-FE75-F35EA2A4F9CA}"/>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EB002ED-452E-1271-BDA5-FD822D33082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F6708795-71E2-C7F7-10F1-3A994E2A9DCB}"/>
                  </a:ext>
                </a:extLst>
              </p:cNvPr>
              <p:cNvCxnSpPr>
                <a:cxnSpLocks/>
                <a:endCxn id="33"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DA9EE9-EE68-0B9F-2BE5-6F24D3F79154}"/>
                  </a:ext>
                </a:extLst>
              </p:cNvPr>
              <p:cNvCxnSpPr>
                <a:cxnSpLocks/>
                <a:stCxn id="33"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A83C231-729C-700C-2710-514F15B45AEA}"/>
                  </a:ext>
                </a:extLst>
              </p:cNvPr>
              <p:cNvGrpSpPr/>
              <p:nvPr/>
            </p:nvGrpSpPr>
            <p:grpSpPr>
              <a:xfrm>
                <a:off x="5181102" y="4050875"/>
                <a:ext cx="2377457" cy="311829"/>
                <a:chOff x="7567844" y="3751663"/>
                <a:chExt cx="2184916" cy="292647"/>
              </a:xfrm>
            </p:grpSpPr>
            <p:cxnSp>
              <p:nvCxnSpPr>
                <p:cNvPr id="42" name="Straight Connector 41">
                  <a:extLst>
                    <a:ext uri="{FF2B5EF4-FFF2-40B4-BE49-F238E27FC236}">
                      <a16:creationId xmlns:a16="http://schemas.microsoft.com/office/drawing/2014/main" id="{2E982839-5F74-F832-C385-F78D96FCBD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9E07E65-1128-91FC-9D1F-FF7AE204BD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905AB756-7DC7-2525-61CA-A167B1A48BF6}"/>
                  </a:ext>
                </a:extLst>
              </p:cNvPr>
              <p:cNvCxnSpPr>
                <a:cxnSpLocks/>
                <a:endCxn id="32"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5070A4-DA6F-EAE2-21BF-3B0DD3410529}"/>
                  </a:ext>
                </a:extLst>
              </p:cNvPr>
              <p:cNvCxnSpPr>
                <a:cxnSpLocks/>
                <a:stCxn id="32"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A613003-B5F1-11C5-CD7E-8BB2A1E13908}"/>
                  </a:ext>
                </a:extLst>
              </p:cNvPr>
              <p:cNvCxnSpPr>
                <a:cxnSpLocks/>
                <a:stCxn id="33"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1E9739C-93EE-4B67-BA67-6EE2D71B9B49}"/>
                  </a:ext>
                </a:extLst>
              </p:cNvPr>
              <p:cNvCxnSpPr>
                <a:cxnSpLocks/>
                <a:stCxn id="32"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03BF4CA-1CE4-6BFA-E7A6-51B6D8C3933F}"/>
                  </a:ext>
                </a:extLst>
              </p:cNvPr>
              <p:cNvCxnSpPr>
                <a:cxnSpLocks/>
                <a:stCxn id="24"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D68C13D-1AC0-CB85-AA8E-7B1F945646FB}"/>
                  </a:ext>
                </a:extLst>
              </p:cNvPr>
              <p:cNvCxnSpPr>
                <a:cxnSpLocks/>
                <a:stCxn id="24"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4A1693E-557F-D29D-36E7-F203745D414B}"/>
                  </a:ext>
                </a:extLst>
              </p:cNvPr>
              <p:cNvCxnSpPr>
                <a:cxnSpLocks/>
                <a:stCxn id="23"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E272E27-A276-1576-9741-6447C72D6881}"/>
                  </a:ext>
                </a:extLst>
              </p:cNvPr>
              <p:cNvCxnSpPr>
                <a:cxnSpLocks/>
                <a:stCxn id="23"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7C9908B2-F733-9D7F-E294-BC4C90A27806}"/>
                  </a:ext>
                </a:extLst>
              </p:cNvPr>
              <p:cNvGrpSpPr/>
              <p:nvPr/>
            </p:nvGrpSpPr>
            <p:grpSpPr>
              <a:xfrm>
                <a:off x="5175122" y="4826197"/>
                <a:ext cx="2377457" cy="311829"/>
                <a:chOff x="7567844" y="3751663"/>
                <a:chExt cx="2184916" cy="292647"/>
              </a:xfrm>
            </p:grpSpPr>
            <p:cxnSp>
              <p:nvCxnSpPr>
                <p:cNvPr id="69" name="Straight Connector 68">
                  <a:extLst>
                    <a:ext uri="{FF2B5EF4-FFF2-40B4-BE49-F238E27FC236}">
                      <a16:creationId xmlns:a16="http://schemas.microsoft.com/office/drawing/2014/main" id="{D5AFB1EE-CB1F-F374-6B37-6DFDB902EF0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46F9F79-F194-94AE-F48D-B6BB4E7098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76143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8"/>
                <a:ext cx="11598762"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8"/>
                <a:ext cx="11598762" cy="2039539"/>
              </a:xfrm>
              <a:blipFill>
                <a:blip r:embed="rId2"/>
                <a:stretch>
                  <a:fillRect l="-1104" t="-509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EA90527-F5A4-BB97-F57C-5BA714E873BF}"/>
              </a:ext>
            </a:extLst>
          </p:cNvPr>
          <p:cNvSpPr txBox="1"/>
          <p:nvPr/>
        </p:nvSpPr>
        <p:spPr>
          <a:xfrm>
            <a:off x="9057294" y="1591372"/>
            <a:ext cx="2953323" cy="4832092"/>
          </a:xfrm>
          <a:prstGeom prst="rect">
            <a:avLst/>
          </a:prstGeom>
          <a:noFill/>
        </p:spPr>
        <p:txBody>
          <a:bodyPr wrap="square" rtlCol="0">
            <a:spAutoFit/>
          </a:bodyPr>
          <a:lstStyle/>
          <a:p>
            <a:r>
              <a:rPr lang="en-US" sz="2800" dirty="0"/>
              <a:t>Yes, but</a:t>
            </a:r>
          </a:p>
          <a:p>
            <a:r>
              <a:rPr lang="en-US" sz="2800" dirty="0"/>
              <a:t>....is this ok??</a:t>
            </a:r>
          </a:p>
          <a:p>
            <a:endParaRPr lang="en-US" sz="2800" dirty="0"/>
          </a:p>
          <a:p>
            <a:r>
              <a:rPr lang="en-US" sz="2800" dirty="0"/>
              <a:t>Maybe </a:t>
            </a:r>
            <a:r>
              <a:rPr lang="en-US" sz="2800" dirty="0">
                <a:sym typeface="Wingdings" panose="05000000000000000000" pitchFamily="2" charset="2"/>
              </a:rPr>
              <a:t></a:t>
            </a:r>
          </a:p>
          <a:p>
            <a:endParaRPr lang="en-US" sz="2800" dirty="0">
              <a:sym typeface="Wingdings" panose="05000000000000000000" pitchFamily="2" charset="2"/>
            </a:endParaRPr>
          </a:p>
          <a:p>
            <a:r>
              <a:rPr lang="en-US" sz="2800" dirty="0">
                <a:sym typeface="Wingdings" panose="05000000000000000000" pitchFamily="2" charset="2"/>
              </a:rPr>
              <a:t>We need to check that we can actually take the subset of actions that lead us the goal proposition</a:t>
            </a:r>
            <a:endParaRPr lang="en-US" sz="2800" dirty="0"/>
          </a:p>
        </p:txBody>
      </p:sp>
      <p:grpSp>
        <p:nvGrpSpPr>
          <p:cNvPr id="84" name="Group 83">
            <a:extLst>
              <a:ext uri="{FF2B5EF4-FFF2-40B4-BE49-F238E27FC236}">
                <a16:creationId xmlns:a16="http://schemas.microsoft.com/office/drawing/2014/main" id="{FA468CA2-31AF-E740-DA6C-4C8057AB5644}"/>
              </a:ext>
            </a:extLst>
          </p:cNvPr>
          <p:cNvGrpSpPr/>
          <p:nvPr/>
        </p:nvGrpSpPr>
        <p:grpSpPr>
          <a:xfrm>
            <a:off x="702595" y="1694164"/>
            <a:ext cx="7935992" cy="5021689"/>
            <a:chOff x="702595" y="1694164"/>
            <a:chExt cx="7935992" cy="5021689"/>
          </a:xfrm>
        </p:grpSpPr>
        <mc:AlternateContent xmlns:mc="http://schemas.openxmlformats.org/markup-compatibility/2006" xmlns:a14="http://schemas.microsoft.com/office/drawing/2010/main">
          <mc:Choice Requires="a14">
            <p:sp>
              <p:nvSpPr>
                <p:cNvPr id="26"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6"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27"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8"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33A455BD-9FFC-4863-1F8A-F96FD0EB9FB2}"/>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33A455BD-9FFC-4863-1F8A-F96FD0EB9FB2}"/>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B1E5C583-107C-41FF-770F-A4FFA6F25997}"/>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B1E5C583-107C-41FF-770F-A4FFA6F25997}"/>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7"/>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D745ECD0-838B-6EA5-4BB7-14C192C533C3}"/>
                </a:ext>
              </a:extLst>
            </p:cNvPr>
            <p:cNvGrpSpPr/>
            <p:nvPr/>
          </p:nvGrpSpPr>
          <p:grpSpPr>
            <a:xfrm>
              <a:off x="702595" y="1694164"/>
              <a:ext cx="7935992" cy="4306937"/>
              <a:chOff x="702595" y="1694164"/>
              <a:chExt cx="7935992" cy="4306937"/>
            </a:xfrm>
          </p:grpSpPr>
          <p:grpSp>
            <p:nvGrpSpPr>
              <p:cNvPr id="65" name="Group 64">
                <a:extLst>
                  <a:ext uri="{FF2B5EF4-FFF2-40B4-BE49-F238E27FC236}">
                    <a16:creationId xmlns:a16="http://schemas.microsoft.com/office/drawing/2014/main" id="{823A21C3-2331-BCF2-DB11-92587337C25E}"/>
                  </a:ext>
                </a:extLst>
              </p:cNvPr>
              <p:cNvGrpSpPr/>
              <p:nvPr/>
            </p:nvGrpSpPr>
            <p:grpSpPr>
              <a:xfrm>
                <a:off x="5149836" y="2584583"/>
                <a:ext cx="2377457" cy="311829"/>
                <a:chOff x="7567844" y="3751663"/>
                <a:chExt cx="2184916" cy="292647"/>
              </a:xfrm>
            </p:grpSpPr>
            <p:cxnSp>
              <p:nvCxnSpPr>
                <p:cNvPr id="103" name="Straight Connector 102">
                  <a:extLst>
                    <a:ext uri="{FF2B5EF4-FFF2-40B4-BE49-F238E27FC236}">
                      <a16:creationId xmlns:a16="http://schemas.microsoft.com/office/drawing/2014/main" id="{0DD98AF0-2202-E7E4-BE79-DF358FF2095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742461A-18BD-E368-0598-8B56B5B4B9CA}"/>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49" name="CuadroTexto 273">
                <a:extLst>
                  <a:ext uri="{FF2B5EF4-FFF2-40B4-BE49-F238E27FC236}">
                    <a16:creationId xmlns:a16="http://schemas.microsoft.com/office/drawing/2014/main" id="{93F6017B-07E8-765D-3A0C-C965E117C882}"/>
                  </a:ext>
                </a:extLst>
              </p:cNvPr>
              <p:cNvSpPr txBox="1"/>
              <p:nvPr/>
            </p:nvSpPr>
            <p:spPr>
              <a:xfrm>
                <a:off x="2307475" y="4397407"/>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50" name="CuadroTexto 259">
                <a:extLst>
                  <a:ext uri="{FF2B5EF4-FFF2-40B4-BE49-F238E27FC236}">
                    <a16:creationId xmlns:a16="http://schemas.microsoft.com/office/drawing/2014/main" id="{A680B518-1980-1A48-2EDA-96F9DDA6172E}"/>
                  </a:ext>
                </a:extLst>
              </p:cNvPr>
              <p:cNvSpPr txBox="1"/>
              <p:nvPr/>
            </p:nvSpPr>
            <p:spPr>
              <a:xfrm>
                <a:off x="2321098" y="2794210"/>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57"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58"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1" name="Group 60">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01" name="Straight Connector 100">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2" name="Straight Connector 61">
                <a:extLst>
                  <a:ext uri="{FF2B5EF4-FFF2-40B4-BE49-F238E27FC236}">
                    <a16:creationId xmlns:a16="http://schemas.microsoft.com/office/drawing/2014/main" id="{735786A5-67C9-4073-9D27-0500C2965942}"/>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159805-2F15-CA31-35A4-8A0720D1AB33}"/>
                  </a:ext>
                </a:extLst>
              </p:cNvPr>
              <p:cNvCxnSpPr>
                <a:cxnSpLocks/>
                <a:stCxn id="50"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99" name="Straight Connector 9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6" name="Straight Connector 65">
                <a:extLst>
                  <a:ext uri="{FF2B5EF4-FFF2-40B4-BE49-F238E27FC236}">
                    <a16:creationId xmlns:a16="http://schemas.microsoft.com/office/drawing/2014/main" id="{3A57D947-212B-9520-8B39-6E42E575A85B}"/>
                  </a:ext>
                </a:extLst>
              </p:cNvPr>
              <p:cNvCxnSpPr>
                <a:cxnSpLocks/>
                <a:endCxn id="49"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BD27D95-E142-F9F3-DCD6-1428DAB0A70C}"/>
                  </a:ext>
                </a:extLst>
              </p:cNvPr>
              <p:cNvCxnSpPr>
                <a:cxnSpLocks/>
                <a:stCxn id="49"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68" name="CuadroTexto 273">
                <a:extLst>
                  <a:ext uri="{FF2B5EF4-FFF2-40B4-BE49-F238E27FC236}">
                    <a16:creationId xmlns:a16="http://schemas.microsoft.com/office/drawing/2014/main" id="{EF4A54DE-5335-C800-ED47-982973AC3A23}"/>
                  </a:ext>
                </a:extLst>
              </p:cNvPr>
              <p:cNvSpPr txBox="1"/>
              <p:nvPr/>
            </p:nvSpPr>
            <p:spPr>
              <a:xfrm>
                <a:off x="5645594" y="5164116"/>
                <a:ext cx="1396536"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69" name="CuadroTexto 259">
                <a:extLst>
                  <a:ext uri="{FF2B5EF4-FFF2-40B4-BE49-F238E27FC236}">
                    <a16:creationId xmlns:a16="http://schemas.microsoft.com/office/drawing/2014/main" id="{51697FE7-3225-D821-AEAD-4BC13B5D82A6}"/>
                  </a:ext>
                </a:extLst>
              </p:cNvPr>
              <p:cNvSpPr txBox="1"/>
              <p:nvPr/>
            </p:nvSpPr>
            <p:spPr>
              <a:xfrm>
                <a:off x="5648882" y="2150303"/>
                <a:ext cx="1359668"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0" name="Straight Connector 69">
                <a:extLst>
                  <a:ext uri="{FF2B5EF4-FFF2-40B4-BE49-F238E27FC236}">
                    <a16:creationId xmlns:a16="http://schemas.microsoft.com/office/drawing/2014/main" id="{E46B3D8B-2910-D32F-A923-C1F2D575CA7E}"/>
                  </a:ext>
                </a:extLst>
              </p:cNvPr>
              <p:cNvCxnSpPr>
                <a:cxnSpLocks/>
                <a:endCxn id="68"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7C7E279-4E02-C63B-AB40-B15F3EDB9D27}"/>
                  </a:ext>
                </a:extLst>
              </p:cNvPr>
              <p:cNvCxnSpPr>
                <a:cxnSpLocks/>
                <a:endCxn id="69"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A894D79-564B-AA35-29AF-DFD849498ACF}"/>
                  </a:ext>
                </a:extLst>
              </p:cNvPr>
              <p:cNvCxnSpPr>
                <a:cxnSpLocks/>
                <a:stCxn id="50"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E3E9321-9FC0-9C11-96D0-65464DF03D82}"/>
                  </a:ext>
                </a:extLst>
              </p:cNvPr>
              <p:cNvCxnSpPr>
                <a:cxnSpLocks/>
                <a:stCxn id="49"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4" name="CuadroTexto 319">
                <a:extLst>
                  <a:ext uri="{FF2B5EF4-FFF2-40B4-BE49-F238E27FC236}">
                    <a16:creationId xmlns:a16="http://schemas.microsoft.com/office/drawing/2014/main" id="{A103DAE0-8902-5120-24A6-740C94D26647}"/>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5" name="CuadroTexto 273">
                <a:extLst>
                  <a:ext uri="{FF2B5EF4-FFF2-40B4-BE49-F238E27FC236}">
                    <a16:creationId xmlns:a16="http://schemas.microsoft.com/office/drawing/2014/main" id="{1024556E-715C-732F-659E-E8859961B66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76" name="CuadroTexto 259">
                <a:extLst>
                  <a:ext uri="{FF2B5EF4-FFF2-40B4-BE49-F238E27FC236}">
                    <a16:creationId xmlns:a16="http://schemas.microsoft.com/office/drawing/2014/main" id="{BFDC6315-9D0D-256F-F90D-565F2A221348}"/>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77" name="Rectángulo 205">
                <a:extLst>
                  <a:ext uri="{FF2B5EF4-FFF2-40B4-BE49-F238E27FC236}">
                    <a16:creationId xmlns:a16="http://schemas.microsoft.com/office/drawing/2014/main" id="{1EF72D4E-431B-126A-3620-25E0010A681C}"/>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78" name="Group 77">
                <a:extLst>
                  <a:ext uri="{FF2B5EF4-FFF2-40B4-BE49-F238E27FC236}">
                    <a16:creationId xmlns:a16="http://schemas.microsoft.com/office/drawing/2014/main" id="{70B6AC71-E404-F448-8009-FB5F18E73E76}"/>
                  </a:ext>
                </a:extLst>
              </p:cNvPr>
              <p:cNvGrpSpPr/>
              <p:nvPr/>
            </p:nvGrpSpPr>
            <p:grpSpPr>
              <a:xfrm>
                <a:off x="5181102" y="3326131"/>
                <a:ext cx="2377457" cy="311829"/>
                <a:chOff x="7567844" y="3751663"/>
                <a:chExt cx="2184916" cy="292647"/>
              </a:xfrm>
            </p:grpSpPr>
            <p:cxnSp>
              <p:nvCxnSpPr>
                <p:cNvPr id="97" name="Straight Connector 96">
                  <a:extLst>
                    <a:ext uri="{FF2B5EF4-FFF2-40B4-BE49-F238E27FC236}">
                      <a16:creationId xmlns:a16="http://schemas.microsoft.com/office/drawing/2014/main" id="{A12265DC-4A6A-457D-FE75-F35EA2A4F9CA}"/>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EB002ED-452E-1271-BDA5-FD822D33082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9" name="Straight Connector 78">
                <a:extLst>
                  <a:ext uri="{FF2B5EF4-FFF2-40B4-BE49-F238E27FC236}">
                    <a16:creationId xmlns:a16="http://schemas.microsoft.com/office/drawing/2014/main" id="{F6708795-71E2-C7F7-10F1-3A994E2A9DCB}"/>
                  </a:ext>
                </a:extLst>
              </p:cNvPr>
              <p:cNvCxnSpPr>
                <a:cxnSpLocks/>
                <a:endCxn id="76"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0DA9EE9-EE68-0B9F-2BE5-6F24D3F79154}"/>
                  </a:ext>
                </a:extLst>
              </p:cNvPr>
              <p:cNvCxnSpPr>
                <a:cxnSpLocks/>
                <a:stCxn id="76"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AA83C231-729C-700C-2710-514F15B45AEA}"/>
                  </a:ext>
                </a:extLst>
              </p:cNvPr>
              <p:cNvGrpSpPr/>
              <p:nvPr/>
            </p:nvGrpSpPr>
            <p:grpSpPr>
              <a:xfrm>
                <a:off x="5181102" y="4050875"/>
                <a:ext cx="2377457" cy="311829"/>
                <a:chOff x="7567844" y="3751663"/>
                <a:chExt cx="2184916" cy="292647"/>
              </a:xfrm>
            </p:grpSpPr>
            <p:cxnSp>
              <p:nvCxnSpPr>
                <p:cNvPr id="95" name="Straight Connector 94">
                  <a:extLst>
                    <a:ext uri="{FF2B5EF4-FFF2-40B4-BE49-F238E27FC236}">
                      <a16:creationId xmlns:a16="http://schemas.microsoft.com/office/drawing/2014/main" id="{2E982839-5F74-F832-C385-F78D96FCBD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59E07E65-1128-91FC-9D1F-FF7AE204BD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05AB756-7DC7-2525-61CA-A167B1A48BF6}"/>
                  </a:ext>
                </a:extLst>
              </p:cNvPr>
              <p:cNvCxnSpPr>
                <a:cxnSpLocks/>
                <a:endCxn id="75"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45070A4-DA6F-EAE2-21BF-3B0DD3410529}"/>
                  </a:ext>
                </a:extLst>
              </p:cNvPr>
              <p:cNvCxnSpPr>
                <a:cxnSpLocks/>
                <a:stCxn id="75"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613003-B5F1-11C5-CD7E-8BB2A1E13908}"/>
                  </a:ext>
                </a:extLst>
              </p:cNvPr>
              <p:cNvCxnSpPr>
                <a:cxnSpLocks/>
                <a:stCxn id="76"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1E9739C-93EE-4B67-BA67-6EE2D71B9B49}"/>
                  </a:ext>
                </a:extLst>
              </p:cNvPr>
              <p:cNvCxnSpPr>
                <a:cxnSpLocks/>
                <a:stCxn id="75"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03BF4CA-1CE4-6BFA-E7A6-51B6D8C3933F}"/>
                  </a:ext>
                </a:extLst>
              </p:cNvPr>
              <p:cNvCxnSpPr>
                <a:cxnSpLocks/>
                <a:stCxn id="69"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D68C13D-1AC0-CB85-AA8E-7B1F945646FB}"/>
                  </a:ext>
                </a:extLst>
              </p:cNvPr>
              <p:cNvCxnSpPr>
                <a:cxnSpLocks/>
                <a:stCxn id="69"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4A1693E-557F-D29D-36E7-F203745D414B}"/>
                  </a:ext>
                </a:extLst>
              </p:cNvPr>
              <p:cNvCxnSpPr>
                <a:cxnSpLocks/>
                <a:stCxn id="68"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E272E27-A276-1576-9741-6447C72D6881}"/>
                  </a:ext>
                </a:extLst>
              </p:cNvPr>
              <p:cNvCxnSpPr>
                <a:cxnSpLocks/>
                <a:stCxn id="68"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7C9908B2-F733-9D7F-E294-BC4C90A27806}"/>
                  </a:ext>
                </a:extLst>
              </p:cNvPr>
              <p:cNvGrpSpPr/>
              <p:nvPr/>
            </p:nvGrpSpPr>
            <p:grpSpPr>
              <a:xfrm>
                <a:off x="5175122" y="4826197"/>
                <a:ext cx="2377457" cy="311829"/>
                <a:chOff x="7567844" y="3751663"/>
                <a:chExt cx="2184916" cy="292647"/>
              </a:xfrm>
            </p:grpSpPr>
            <p:cxnSp>
              <p:nvCxnSpPr>
                <p:cNvPr id="93" name="Straight Connector 92">
                  <a:extLst>
                    <a:ext uri="{FF2B5EF4-FFF2-40B4-BE49-F238E27FC236}">
                      <a16:creationId xmlns:a16="http://schemas.microsoft.com/office/drawing/2014/main" id="{D5AFB1EE-CB1F-F374-6B37-6DFDB902EF0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446F9F79-F194-94AE-F48D-B6BB4E7098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946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91667E-6 -2.96296E-6 L -0.30807 0.00093 " pathEditMode="relative" rAng="0" ptsTypes="AA">
                                      <p:cBhvr>
                                        <p:cTn id="18" dur="2000" fill="hold"/>
                                        <p:tgtEl>
                                          <p:spTgt spid="84"/>
                                        </p:tgtEl>
                                        <p:attrNameLst>
                                          <p:attrName>ppt_x</p:attrName>
                                          <p:attrName>ppt_y</p:attrName>
                                        </p:attrNameLst>
                                      </p:cBhvr>
                                      <p:rCtr x="-154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48401C2F-FA05-BE32-5384-B2235B0CEFF1}"/>
              </a:ext>
            </a:extLst>
          </p:cNvPr>
          <p:cNvGrpSpPr/>
          <p:nvPr/>
        </p:nvGrpSpPr>
        <p:grpSpPr>
          <a:xfrm>
            <a:off x="-3044761" y="1696987"/>
            <a:ext cx="7935992" cy="5021689"/>
            <a:chOff x="702595" y="1694164"/>
            <a:chExt cx="7935992" cy="5021689"/>
          </a:xfrm>
        </p:grpSpPr>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0DF05D95-D38F-6728-8894-0AB8AED6B494}"/>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0DF05D95-D38F-6728-8894-0AB8AED6B494}"/>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07411FEF-403D-AB0C-6954-D959FB990E3B}"/>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07411FEF-403D-AB0C-6954-D959FB990E3B}"/>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uadroTexto 401">
                  <a:extLst>
                    <a:ext uri="{FF2B5EF4-FFF2-40B4-BE49-F238E27FC236}">
                      <a16:creationId xmlns:a16="http://schemas.microsoft.com/office/drawing/2014/main" id="{46925C30-E98A-25FC-EB8A-AFD541B89ED7}"/>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7" name="CuadroTexto 401">
                  <a:extLst>
                    <a:ext uri="{FF2B5EF4-FFF2-40B4-BE49-F238E27FC236}">
                      <a16:creationId xmlns:a16="http://schemas.microsoft.com/office/drawing/2014/main" id="{46925C30-E98A-25FC-EB8A-AFD541B89ED7}"/>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uadroTexto 401">
                  <a:extLst>
                    <a:ext uri="{FF2B5EF4-FFF2-40B4-BE49-F238E27FC236}">
                      <a16:creationId xmlns:a16="http://schemas.microsoft.com/office/drawing/2014/main" id="{19550A95-B2BB-4772-8A38-41AD0D3CDBD8}"/>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49" name="CuadroTexto 401">
                  <a:extLst>
                    <a:ext uri="{FF2B5EF4-FFF2-40B4-BE49-F238E27FC236}">
                      <a16:creationId xmlns:a16="http://schemas.microsoft.com/office/drawing/2014/main" id="{19550A95-B2BB-4772-8A38-41AD0D3CDBD8}"/>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uadroTexto 401">
                  <a:extLst>
                    <a:ext uri="{FF2B5EF4-FFF2-40B4-BE49-F238E27FC236}">
                      <a16:creationId xmlns:a16="http://schemas.microsoft.com/office/drawing/2014/main" id="{28CE43EC-1696-B676-AB03-2E3EE87A40DC}"/>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50" name="CuadroTexto 401">
                  <a:extLst>
                    <a:ext uri="{FF2B5EF4-FFF2-40B4-BE49-F238E27FC236}">
                      <a16:creationId xmlns:a16="http://schemas.microsoft.com/office/drawing/2014/main" id="{28CE43EC-1696-B676-AB03-2E3EE87A40DC}"/>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6"/>
                  <a:stretch>
                    <a:fillRect/>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CDD17612-23AF-93FD-E587-54685CEF176F}"/>
                </a:ext>
              </a:extLst>
            </p:cNvPr>
            <p:cNvGrpSpPr/>
            <p:nvPr/>
          </p:nvGrpSpPr>
          <p:grpSpPr>
            <a:xfrm>
              <a:off x="702595" y="1694164"/>
              <a:ext cx="7935992" cy="4306937"/>
              <a:chOff x="702595" y="1694164"/>
              <a:chExt cx="7935992" cy="4306937"/>
            </a:xfrm>
          </p:grpSpPr>
          <p:grpSp>
            <p:nvGrpSpPr>
              <p:cNvPr id="58" name="Group 57">
                <a:extLst>
                  <a:ext uri="{FF2B5EF4-FFF2-40B4-BE49-F238E27FC236}">
                    <a16:creationId xmlns:a16="http://schemas.microsoft.com/office/drawing/2014/main" id="{5F931DAC-1954-A298-5A7D-58162FC9F29C}"/>
                  </a:ext>
                </a:extLst>
              </p:cNvPr>
              <p:cNvGrpSpPr/>
              <p:nvPr/>
            </p:nvGrpSpPr>
            <p:grpSpPr>
              <a:xfrm>
                <a:off x="5149836" y="2584583"/>
                <a:ext cx="2377457" cy="311829"/>
                <a:chOff x="7567844" y="3751663"/>
                <a:chExt cx="2184916" cy="292647"/>
              </a:xfrm>
            </p:grpSpPr>
            <p:cxnSp>
              <p:nvCxnSpPr>
                <p:cNvPr id="105" name="Straight Connector 104">
                  <a:extLst>
                    <a:ext uri="{FF2B5EF4-FFF2-40B4-BE49-F238E27FC236}">
                      <a16:creationId xmlns:a16="http://schemas.microsoft.com/office/drawing/2014/main" id="{482598CC-0F57-3A50-5B4D-8582817A9A8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B6F61DD-382D-7930-40B2-ACA3F104932B}"/>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E9F646EA-3E49-9437-476E-86D1E8ED1E17}"/>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243A13B8-547C-7FBD-3AAF-BCA26B881886}"/>
                  </a:ext>
                </a:extLst>
              </p:cNvPr>
              <p:cNvSpPr txBox="1"/>
              <p:nvPr/>
            </p:nvSpPr>
            <p:spPr>
              <a:xfrm>
                <a:off x="2307475" y="4397407"/>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75DCF7D7-B69C-92CC-E1DF-F936B37F8582}"/>
                  </a:ext>
                </a:extLst>
              </p:cNvPr>
              <p:cNvSpPr txBox="1"/>
              <p:nvPr/>
            </p:nvSpPr>
            <p:spPr>
              <a:xfrm>
                <a:off x="2321098" y="2794210"/>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63DBC5E6-C7CE-7C5A-2914-927FD83968F0}"/>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CFFB4A73-AE6F-E7DD-7D31-682A05DDA8B8}"/>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4DA9E27E-2554-1380-C654-56B4419B40B2}"/>
                  </a:ext>
                </a:extLst>
              </p:cNvPr>
              <p:cNvGrpSpPr/>
              <p:nvPr/>
            </p:nvGrpSpPr>
            <p:grpSpPr>
              <a:xfrm>
                <a:off x="1807466" y="3326131"/>
                <a:ext cx="2377457" cy="311829"/>
                <a:chOff x="7567844" y="3751663"/>
                <a:chExt cx="2184916" cy="292647"/>
              </a:xfrm>
            </p:grpSpPr>
            <p:cxnSp>
              <p:nvCxnSpPr>
                <p:cNvPr id="103" name="Straight Connector 102">
                  <a:extLst>
                    <a:ext uri="{FF2B5EF4-FFF2-40B4-BE49-F238E27FC236}">
                      <a16:creationId xmlns:a16="http://schemas.microsoft.com/office/drawing/2014/main" id="{48411C42-3254-0168-2DC6-20EEE9DEE385}"/>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D0D565CD-5D28-50DB-3551-BE878A5D7B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8FA851D8-881C-A6A0-BBCA-94EA75D68E21}"/>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96BBDE-C7BF-A293-CF90-2061E515121C}"/>
                  </a:ext>
                </a:extLst>
              </p:cNvPr>
              <p:cNvCxnSpPr>
                <a:cxnSpLocks/>
                <a:stCxn id="63"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4CC5ACA-320C-255F-C2FA-59332547A6D4}"/>
                  </a:ext>
                </a:extLst>
              </p:cNvPr>
              <p:cNvGrpSpPr/>
              <p:nvPr/>
            </p:nvGrpSpPr>
            <p:grpSpPr>
              <a:xfrm>
                <a:off x="1807466" y="4050875"/>
                <a:ext cx="2377457" cy="311829"/>
                <a:chOff x="7567844" y="3751663"/>
                <a:chExt cx="2184916" cy="292647"/>
              </a:xfrm>
            </p:grpSpPr>
            <p:cxnSp>
              <p:nvCxnSpPr>
                <p:cNvPr id="101" name="Straight Connector 100">
                  <a:extLst>
                    <a:ext uri="{FF2B5EF4-FFF2-40B4-BE49-F238E27FC236}">
                      <a16:creationId xmlns:a16="http://schemas.microsoft.com/office/drawing/2014/main" id="{5543136D-69B4-1D48-931A-222AADBE587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01C1AAD-A178-AEC6-447F-FFF7DF8F119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D04D0FB3-D5E0-477E-895C-CB89DC51F8E5}"/>
                  </a:ext>
                </a:extLst>
              </p:cNvPr>
              <p:cNvCxnSpPr>
                <a:cxnSpLocks/>
                <a:endCxn id="62"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B1E3F5-B773-ACC9-3E0F-5424BEB7266A}"/>
                  </a:ext>
                </a:extLst>
              </p:cNvPr>
              <p:cNvCxnSpPr>
                <a:cxnSpLocks/>
                <a:stCxn id="62"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EE00CE6C-5D14-07EB-8D61-4B626B48B10F}"/>
                  </a:ext>
                </a:extLst>
              </p:cNvPr>
              <p:cNvSpPr txBox="1"/>
              <p:nvPr/>
            </p:nvSpPr>
            <p:spPr>
              <a:xfrm>
                <a:off x="5645594" y="5164116"/>
                <a:ext cx="1396536"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28C7CFFE-9DAA-DE65-7058-5AD26598C00F}"/>
                  </a:ext>
                </a:extLst>
              </p:cNvPr>
              <p:cNvSpPr txBox="1"/>
              <p:nvPr/>
            </p:nvSpPr>
            <p:spPr>
              <a:xfrm>
                <a:off x="5648882" y="2150303"/>
                <a:ext cx="1359668"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71F963E4-3F52-5BD2-4CE3-08CB9FC3AA61}"/>
                  </a:ext>
                </a:extLst>
              </p:cNvPr>
              <p:cNvCxnSpPr>
                <a:cxnSpLocks/>
                <a:endCxn id="72"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CA3ECD-1C24-5C13-DA51-F902D8C763B0}"/>
                  </a:ext>
                </a:extLst>
              </p:cNvPr>
              <p:cNvCxnSpPr>
                <a:cxnSpLocks/>
                <a:endCxn id="73"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E451D-09FA-239F-149F-D5042CCE255F}"/>
                  </a:ext>
                </a:extLst>
              </p:cNvPr>
              <p:cNvCxnSpPr>
                <a:cxnSpLocks/>
                <a:stCxn id="63"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0A8B9B-B6E4-51F7-4CF9-4E5D788C9513}"/>
                  </a:ext>
                </a:extLst>
              </p:cNvPr>
              <p:cNvCxnSpPr>
                <a:cxnSpLocks/>
                <a:stCxn id="62"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1A275226-373B-BABC-5795-1693461A09EC}"/>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5DC11975-6ED3-A823-B3EB-E0E9954D93EE}"/>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606EB88A-9740-2020-F67E-E899C00D2F02}"/>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9EC03ED1-5406-EBE0-A56E-3F7ABDC0E5DF}"/>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BED3381A-8372-40FF-8C02-0B6219F9D917}"/>
                  </a:ext>
                </a:extLst>
              </p:cNvPr>
              <p:cNvGrpSpPr/>
              <p:nvPr/>
            </p:nvGrpSpPr>
            <p:grpSpPr>
              <a:xfrm>
                <a:off x="5181102" y="3326131"/>
                <a:ext cx="2377457" cy="311829"/>
                <a:chOff x="7567844" y="3751663"/>
                <a:chExt cx="2184916" cy="292647"/>
              </a:xfrm>
            </p:grpSpPr>
            <p:cxnSp>
              <p:nvCxnSpPr>
                <p:cNvPr id="99" name="Straight Connector 98">
                  <a:extLst>
                    <a:ext uri="{FF2B5EF4-FFF2-40B4-BE49-F238E27FC236}">
                      <a16:creationId xmlns:a16="http://schemas.microsoft.com/office/drawing/2014/main" id="{0C4DF946-B8A3-EECB-4805-FCDB5CCE0D1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D049728-1DC0-51DC-2B20-D8AB2347965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AACFAF8-D02E-81CE-8C0E-7EDDCC0D5218}"/>
                  </a:ext>
                </a:extLst>
              </p:cNvPr>
              <p:cNvCxnSpPr>
                <a:cxnSpLocks/>
                <a:endCxn id="80"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8CC020-B0A0-125D-A57E-79254AAE7D9C}"/>
                  </a:ext>
                </a:extLst>
              </p:cNvPr>
              <p:cNvCxnSpPr>
                <a:cxnSpLocks/>
                <a:stCxn id="80"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7237642-E15C-24FF-9DF6-33FC49C83E13}"/>
                  </a:ext>
                </a:extLst>
              </p:cNvPr>
              <p:cNvGrpSpPr/>
              <p:nvPr/>
            </p:nvGrpSpPr>
            <p:grpSpPr>
              <a:xfrm>
                <a:off x="5181102" y="4050875"/>
                <a:ext cx="2377457" cy="311829"/>
                <a:chOff x="7567844" y="3751663"/>
                <a:chExt cx="2184916" cy="292647"/>
              </a:xfrm>
            </p:grpSpPr>
            <p:cxnSp>
              <p:nvCxnSpPr>
                <p:cNvPr id="97" name="Straight Connector 96">
                  <a:extLst>
                    <a:ext uri="{FF2B5EF4-FFF2-40B4-BE49-F238E27FC236}">
                      <a16:creationId xmlns:a16="http://schemas.microsoft.com/office/drawing/2014/main" id="{1B981EC5-5A27-DEDF-F56D-A25556C701D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C5C0B5-E42D-6DEB-9338-C8DECDE5AFB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CFE48282-7282-8703-F433-010A2DE08E2F}"/>
                  </a:ext>
                </a:extLst>
              </p:cNvPr>
              <p:cNvCxnSpPr>
                <a:cxnSpLocks/>
                <a:endCxn id="79"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2237BD7-49DE-7886-F5BA-08D1EBB8A9A1}"/>
                  </a:ext>
                </a:extLst>
              </p:cNvPr>
              <p:cNvCxnSpPr>
                <a:cxnSpLocks/>
                <a:stCxn id="79"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0DE726-D8E8-B8DC-2F07-E0930B17B374}"/>
                  </a:ext>
                </a:extLst>
              </p:cNvPr>
              <p:cNvCxnSpPr>
                <a:cxnSpLocks/>
                <a:stCxn id="80"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6AA69E-9FB8-35A2-E7AC-F4A3D1EAAD01}"/>
                  </a:ext>
                </a:extLst>
              </p:cNvPr>
              <p:cNvCxnSpPr>
                <a:cxnSpLocks/>
                <a:stCxn id="79"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70E8B8-BE04-9301-EF87-DFAE75E302BB}"/>
                  </a:ext>
                </a:extLst>
              </p:cNvPr>
              <p:cNvCxnSpPr>
                <a:cxnSpLocks/>
                <a:stCxn id="73"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743DC3-313B-FE24-CEAB-7450262D2D0D}"/>
                  </a:ext>
                </a:extLst>
              </p:cNvPr>
              <p:cNvCxnSpPr>
                <a:cxnSpLocks/>
                <a:stCxn id="73"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FC67E7-29C7-96D8-B414-DF9ECADDE79F}"/>
                  </a:ext>
                </a:extLst>
              </p:cNvPr>
              <p:cNvCxnSpPr>
                <a:cxnSpLocks/>
                <a:stCxn id="72"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7EEEFD-4AD4-4A88-47EA-C0B70E6E61AA}"/>
                  </a:ext>
                </a:extLst>
              </p:cNvPr>
              <p:cNvCxnSpPr>
                <a:cxnSpLocks/>
                <a:stCxn id="72"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CA440D9F-A135-3F10-1433-DA52A457DA01}"/>
                  </a:ext>
                </a:extLst>
              </p:cNvPr>
              <p:cNvGrpSpPr/>
              <p:nvPr/>
            </p:nvGrpSpPr>
            <p:grpSpPr>
              <a:xfrm>
                <a:off x="5175122" y="4826197"/>
                <a:ext cx="2377457" cy="311829"/>
                <a:chOff x="7567844" y="3751663"/>
                <a:chExt cx="2184916" cy="292647"/>
              </a:xfrm>
            </p:grpSpPr>
            <p:cxnSp>
              <p:nvCxnSpPr>
                <p:cNvPr id="95" name="Straight Connector 94">
                  <a:extLst>
                    <a:ext uri="{FF2B5EF4-FFF2-40B4-BE49-F238E27FC236}">
                      <a16:creationId xmlns:a16="http://schemas.microsoft.com/office/drawing/2014/main" id="{31508F40-1DE1-E57B-4860-ED65FC03A68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D0B816D8-EC49-BCF9-2DE5-537B79FCC893}"/>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8"/>
                <a:ext cx="11598762"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8"/>
                <a:ext cx="11598762" cy="2039539"/>
              </a:xfrm>
              <a:blipFill>
                <a:blip r:embed="rId7"/>
                <a:stretch>
                  <a:fillRect l="-1104" t="-509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EA90527-F5A4-BB97-F57C-5BA714E873BF}"/>
              </a:ext>
            </a:extLst>
          </p:cNvPr>
          <p:cNvSpPr txBox="1"/>
          <p:nvPr/>
        </p:nvSpPr>
        <p:spPr>
          <a:xfrm>
            <a:off x="5794941" y="1591372"/>
            <a:ext cx="5722011" cy="3970318"/>
          </a:xfrm>
          <a:prstGeom prst="rect">
            <a:avLst/>
          </a:prstGeom>
          <a:noFill/>
        </p:spPr>
        <p:txBody>
          <a:bodyPr wrap="square" rtlCol="0">
            <a:spAutoFit/>
          </a:bodyPr>
          <a:lstStyle/>
          <a:p>
            <a:r>
              <a:rPr lang="en-US" sz="2800" dirty="0"/>
              <a:t>Are the goal propositions ok?</a:t>
            </a:r>
          </a:p>
          <a:p>
            <a:pPr marL="457200" indent="-457200">
              <a:buFont typeface="Wingdings" panose="05000000000000000000" pitchFamily="2" charset="2"/>
              <a:buChar char="§"/>
            </a:pPr>
            <a:r>
              <a:rPr lang="en-US" sz="2800" dirty="0"/>
              <a:t>Do they directly contradict each other (</a:t>
            </a:r>
            <a:r>
              <a:rPr lang="en-US" sz="2800" dirty="0">
                <a:solidFill>
                  <a:schemeClr val="accent6">
                    <a:lumMod val="75000"/>
                  </a:schemeClr>
                </a:solidFill>
              </a:rPr>
              <a:t>negation</a:t>
            </a:r>
            <a:r>
              <a:rPr lang="en-US" sz="2800" dirty="0"/>
              <a:t>)?</a:t>
            </a:r>
          </a:p>
          <a:p>
            <a:pPr marL="457200" indent="-457200">
              <a:buFont typeface="Wingdings" panose="05000000000000000000" pitchFamily="2" charset="2"/>
              <a:buChar char="§"/>
            </a:pPr>
            <a:r>
              <a:rPr lang="en-US" sz="2800" dirty="0"/>
              <a:t>Are the actions that produced them ok (</a:t>
            </a:r>
            <a:r>
              <a:rPr lang="en-US" altLang="en-US" sz="2800" dirty="0">
                <a:solidFill>
                  <a:srgbClr val="00B0F0"/>
                </a:solidFill>
                <a:ea typeface="Avenir Book" charset="0"/>
                <a:cs typeface="Avenir Book" charset="0"/>
              </a:rPr>
              <a:t>consistent support</a:t>
            </a:r>
            <a:r>
              <a:rPr lang="en-US" sz="2800" dirty="0"/>
              <a:t>)?</a:t>
            </a:r>
          </a:p>
          <a:p>
            <a:pPr marL="914400" lvl="1" indent="-457200">
              <a:buFont typeface="Wingdings" panose="05000000000000000000" pitchFamily="2" charset="2"/>
              <a:buChar char="§"/>
            </a:pPr>
            <a:r>
              <a:rPr lang="en-US" sz="2800" dirty="0"/>
              <a:t>We'll need to check </a:t>
            </a:r>
            <a:r>
              <a:rPr lang="en-US" sz="2800" dirty="0" err="1">
                <a:solidFill>
                  <a:srgbClr val="D60093"/>
                </a:solidFill>
              </a:rPr>
              <a:t>putShoeL</a:t>
            </a:r>
            <a:r>
              <a:rPr lang="en-US" sz="2800" dirty="0"/>
              <a:t> and </a:t>
            </a:r>
            <a:r>
              <a:rPr lang="en-US" sz="2800" dirty="0" err="1">
                <a:solidFill>
                  <a:srgbClr val="00B050"/>
                </a:solidFill>
              </a:rPr>
              <a:t>putShoeR</a:t>
            </a:r>
            <a:endParaRPr lang="en-US" sz="2800" dirty="0">
              <a:solidFill>
                <a:srgbClr val="00B050"/>
              </a:solidFill>
            </a:endParaRPr>
          </a:p>
          <a:p>
            <a:pPr marL="914400" lvl="1" indent="-457200">
              <a:buFont typeface="Wingdings" panose="05000000000000000000" pitchFamily="2" charset="2"/>
              <a:buChar char="§"/>
            </a:pPr>
            <a:r>
              <a:rPr lang="en-US" sz="2800" dirty="0"/>
              <a:t>Can we really do both of these actions in either order?</a:t>
            </a:r>
          </a:p>
        </p:txBody>
      </p:sp>
    </p:spTree>
    <p:extLst>
      <p:ext uri="{BB962C8B-B14F-4D97-AF65-F5344CB8AC3E}">
        <p14:creationId xmlns:p14="http://schemas.microsoft.com/office/powerpoint/2010/main" val="3507982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0DF05D95-D38F-6728-8894-0AB8AED6B494}"/>
                  </a:ext>
                </a:extLst>
              </p:cNvPr>
              <p:cNvSpPr txBox="1"/>
              <p:nvPr/>
            </p:nvSpPr>
            <p:spPr>
              <a:xfrm>
                <a:off x="-2784307" y="6133900"/>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0DF05D95-D38F-6728-8894-0AB8AED6B494}"/>
                  </a:ext>
                </a:extLst>
              </p:cNvPr>
              <p:cNvSpPr txBox="1">
                <a:spLocks noRot="1" noChangeAspect="1" noMove="1" noResize="1" noEditPoints="1" noAdjustHandles="1" noChangeArrowheads="1" noChangeShapeType="1" noTextEdit="1"/>
              </p:cNvSpPr>
              <p:nvPr/>
            </p:nvSpPr>
            <p:spPr>
              <a:xfrm>
                <a:off x="-2784307" y="6133900"/>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07411FEF-403D-AB0C-6954-D959FB990E3B}"/>
                  </a:ext>
                </a:extLst>
              </p:cNvPr>
              <p:cNvSpPr txBox="1"/>
              <p:nvPr/>
            </p:nvSpPr>
            <p:spPr>
              <a:xfrm>
                <a:off x="631837"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07411FEF-403D-AB0C-6954-D959FB990E3B}"/>
                  </a:ext>
                </a:extLst>
              </p:cNvPr>
              <p:cNvSpPr txBox="1">
                <a:spLocks noRot="1" noChangeAspect="1" noMove="1" noResize="1" noEditPoints="1" noAdjustHandles="1" noChangeArrowheads="1" noChangeShapeType="1" noTextEdit="1"/>
              </p:cNvSpPr>
              <p:nvPr/>
            </p:nvSpPr>
            <p:spPr>
              <a:xfrm>
                <a:off x="631837" y="6133901"/>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uadroTexto 401">
                <a:extLst>
                  <a:ext uri="{FF2B5EF4-FFF2-40B4-BE49-F238E27FC236}">
                    <a16:creationId xmlns:a16="http://schemas.microsoft.com/office/drawing/2014/main" id="{46925C30-E98A-25FC-EB8A-AFD541B89ED7}"/>
                  </a:ext>
                </a:extLst>
              </p:cNvPr>
              <p:cNvSpPr txBox="1"/>
              <p:nvPr/>
            </p:nvSpPr>
            <p:spPr>
              <a:xfrm>
                <a:off x="-1037369"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7" name="CuadroTexto 401">
                <a:extLst>
                  <a:ext uri="{FF2B5EF4-FFF2-40B4-BE49-F238E27FC236}">
                    <a16:creationId xmlns:a16="http://schemas.microsoft.com/office/drawing/2014/main" id="{46925C30-E98A-25FC-EB8A-AFD541B89ED7}"/>
                  </a:ext>
                </a:extLst>
              </p:cNvPr>
              <p:cNvSpPr txBox="1">
                <a:spLocks noRot="1" noChangeAspect="1" noMove="1" noResize="1" noEditPoints="1" noAdjustHandles="1" noChangeArrowheads="1" noChangeShapeType="1" noTextEdit="1"/>
              </p:cNvSpPr>
              <p:nvPr/>
            </p:nvSpPr>
            <p:spPr>
              <a:xfrm>
                <a:off x="-1037369" y="6133900"/>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uadroTexto 401">
                <a:extLst>
                  <a:ext uri="{FF2B5EF4-FFF2-40B4-BE49-F238E27FC236}">
                    <a16:creationId xmlns:a16="http://schemas.microsoft.com/office/drawing/2014/main" id="{19550A95-B2BB-4772-8A38-41AD0D3CDBD8}"/>
                  </a:ext>
                </a:extLst>
              </p:cNvPr>
              <p:cNvSpPr txBox="1"/>
              <p:nvPr/>
            </p:nvSpPr>
            <p:spPr>
              <a:xfrm>
                <a:off x="4005473"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49" name="CuadroTexto 401">
                <a:extLst>
                  <a:ext uri="{FF2B5EF4-FFF2-40B4-BE49-F238E27FC236}">
                    <a16:creationId xmlns:a16="http://schemas.microsoft.com/office/drawing/2014/main" id="{19550A95-B2BB-4772-8A38-41AD0D3CDBD8}"/>
                  </a:ext>
                </a:extLst>
              </p:cNvPr>
              <p:cNvSpPr txBox="1">
                <a:spLocks noRot="1" noChangeAspect="1" noMove="1" noResize="1" noEditPoints="1" noAdjustHandles="1" noChangeArrowheads="1" noChangeShapeType="1" noTextEdit="1"/>
              </p:cNvSpPr>
              <p:nvPr/>
            </p:nvSpPr>
            <p:spPr>
              <a:xfrm>
                <a:off x="4005473" y="6133901"/>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uadroTexto 401">
                <a:extLst>
                  <a:ext uri="{FF2B5EF4-FFF2-40B4-BE49-F238E27FC236}">
                    <a16:creationId xmlns:a16="http://schemas.microsoft.com/office/drawing/2014/main" id="{28CE43EC-1696-B676-AB03-2E3EE87A40DC}"/>
                  </a:ext>
                </a:extLst>
              </p:cNvPr>
              <p:cNvSpPr txBox="1"/>
              <p:nvPr/>
            </p:nvSpPr>
            <p:spPr>
              <a:xfrm>
                <a:off x="2336267"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50" name="CuadroTexto 401">
                <a:extLst>
                  <a:ext uri="{FF2B5EF4-FFF2-40B4-BE49-F238E27FC236}">
                    <a16:creationId xmlns:a16="http://schemas.microsoft.com/office/drawing/2014/main" id="{28CE43EC-1696-B676-AB03-2E3EE87A40DC}"/>
                  </a:ext>
                </a:extLst>
              </p:cNvPr>
              <p:cNvSpPr txBox="1">
                <a:spLocks noRot="1" noChangeAspect="1" noMove="1" noResize="1" noEditPoints="1" noAdjustHandles="1" noChangeArrowheads="1" noChangeShapeType="1" noTextEdit="1"/>
              </p:cNvSpPr>
              <p:nvPr/>
            </p:nvSpPr>
            <p:spPr>
              <a:xfrm>
                <a:off x="2336267" y="6133900"/>
                <a:ext cx="727507" cy="584775"/>
              </a:xfrm>
              <a:prstGeom prst="rect">
                <a:avLst/>
              </a:prstGeom>
              <a:blipFill>
                <a:blip r:embed="rId6"/>
                <a:stretch>
                  <a:fillRect/>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5F931DAC-1954-A298-5A7D-58162FC9F29C}"/>
              </a:ext>
            </a:extLst>
          </p:cNvPr>
          <p:cNvGrpSpPr/>
          <p:nvPr/>
        </p:nvGrpSpPr>
        <p:grpSpPr>
          <a:xfrm>
            <a:off x="1402480" y="2587406"/>
            <a:ext cx="2377457" cy="311829"/>
            <a:chOff x="7567844" y="3751663"/>
            <a:chExt cx="2184916" cy="292647"/>
          </a:xfrm>
        </p:grpSpPr>
        <p:cxnSp>
          <p:nvCxnSpPr>
            <p:cNvPr id="105" name="Straight Connector 104">
              <a:extLst>
                <a:ext uri="{FF2B5EF4-FFF2-40B4-BE49-F238E27FC236}">
                  <a16:creationId xmlns:a16="http://schemas.microsoft.com/office/drawing/2014/main" id="{482598CC-0F57-3A50-5B4D-8582817A9A8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B6F61DD-382D-7930-40B2-ACA3F104932B}"/>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E9F646EA-3E49-9437-476E-86D1E8ED1E17}"/>
              </a:ext>
            </a:extLst>
          </p:cNvPr>
          <p:cNvSpPr txBox="1"/>
          <p:nvPr/>
        </p:nvSpPr>
        <p:spPr>
          <a:xfrm>
            <a:off x="-1220384"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243A13B8-547C-7FBD-3AAF-BCA26B881886}"/>
              </a:ext>
            </a:extLst>
          </p:cNvPr>
          <p:cNvSpPr txBox="1"/>
          <p:nvPr/>
        </p:nvSpPr>
        <p:spPr>
          <a:xfrm>
            <a:off x="-1439881" y="440023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75DCF7D7-B69C-92CC-E1DF-F936B37F8582}"/>
              </a:ext>
            </a:extLst>
          </p:cNvPr>
          <p:cNvSpPr txBox="1"/>
          <p:nvPr/>
        </p:nvSpPr>
        <p:spPr>
          <a:xfrm>
            <a:off x="-1426258" y="2797033"/>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63DBC5E6-C7CE-7C5A-2914-927FD83968F0}"/>
              </a:ext>
            </a:extLst>
          </p:cNvPr>
          <p:cNvSpPr/>
          <p:nvPr/>
        </p:nvSpPr>
        <p:spPr>
          <a:xfrm>
            <a:off x="328875"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CFFB4A73-AE6F-E7DD-7D31-682A05DDA8B8}"/>
              </a:ext>
            </a:extLst>
          </p:cNvPr>
          <p:cNvSpPr/>
          <p:nvPr/>
        </p:nvSpPr>
        <p:spPr>
          <a:xfrm>
            <a:off x="-304476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4DA9E27E-2554-1380-C654-56B4419B40B2}"/>
              </a:ext>
            </a:extLst>
          </p:cNvPr>
          <p:cNvGrpSpPr/>
          <p:nvPr/>
        </p:nvGrpSpPr>
        <p:grpSpPr>
          <a:xfrm>
            <a:off x="-1939890" y="3328954"/>
            <a:ext cx="2377457" cy="311829"/>
            <a:chOff x="7567844" y="3751663"/>
            <a:chExt cx="2184916" cy="292647"/>
          </a:xfrm>
        </p:grpSpPr>
        <p:cxnSp>
          <p:nvCxnSpPr>
            <p:cNvPr id="103" name="Straight Connector 102">
              <a:extLst>
                <a:ext uri="{FF2B5EF4-FFF2-40B4-BE49-F238E27FC236}">
                  <a16:creationId xmlns:a16="http://schemas.microsoft.com/office/drawing/2014/main" id="{48411C42-3254-0168-2DC6-20EEE9DEE385}"/>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D0D565CD-5D28-50DB-3551-BE878A5D7B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8FA851D8-881C-A6A0-BBCA-94EA75D68E21}"/>
              </a:ext>
            </a:extLst>
          </p:cNvPr>
          <p:cNvCxnSpPr>
            <a:cxnSpLocks/>
          </p:cNvCxnSpPr>
          <p:nvPr/>
        </p:nvCxnSpPr>
        <p:spPr>
          <a:xfrm flipV="1">
            <a:off x="-1939890" y="3086357"/>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96BBDE-C7BF-A293-CF90-2061E515121C}"/>
              </a:ext>
            </a:extLst>
          </p:cNvPr>
          <p:cNvCxnSpPr>
            <a:cxnSpLocks/>
            <a:stCxn id="63" idx="3"/>
          </p:cNvCxnSpPr>
          <p:nvPr/>
        </p:nvCxnSpPr>
        <p:spPr>
          <a:xfrm flipV="1">
            <a:off x="-113077" y="2836451"/>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4CC5ACA-320C-255F-C2FA-59332547A6D4}"/>
              </a:ext>
            </a:extLst>
          </p:cNvPr>
          <p:cNvGrpSpPr/>
          <p:nvPr/>
        </p:nvGrpSpPr>
        <p:grpSpPr>
          <a:xfrm>
            <a:off x="-1939890" y="4053698"/>
            <a:ext cx="2377457" cy="311829"/>
            <a:chOff x="7567844" y="3751663"/>
            <a:chExt cx="2184916" cy="292647"/>
          </a:xfrm>
        </p:grpSpPr>
        <p:cxnSp>
          <p:nvCxnSpPr>
            <p:cNvPr id="101" name="Straight Connector 100">
              <a:extLst>
                <a:ext uri="{FF2B5EF4-FFF2-40B4-BE49-F238E27FC236}">
                  <a16:creationId xmlns:a16="http://schemas.microsoft.com/office/drawing/2014/main" id="{5543136D-69B4-1D48-931A-222AADBE587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01C1AAD-A178-AEC6-447F-FFF7DF8F119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D04D0FB3-D5E0-477E-895C-CB89DC51F8E5}"/>
              </a:ext>
            </a:extLst>
          </p:cNvPr>
          <p:cNvCxnSpPr>
            <a:cxnSpLocks/>
            <a:endCxn id="62" idx="1"/>
          </p:cNvCxnSpPr>
          <p:nvPr/>
        </p:nvCxnSpPr>
        <p:spPr>
          <a:xfrm>
            <a:off x="-1939890" y="424212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B1E3F5-B773-ACC9-3E0F-5424BEB7266A}"/>
              </a:ext>
            </a:extLst>
          </p:cNvPr>
          <p:cNvCxnSpPr>
            <a:cxnSpLocks/>
            <a:stCxn id="62" idx="3"/>
          </p:cNvCxnSpPr>
          <p:nvPr/>
        </p:nvCxnSpPr>
        <p:spPr>
          <a:xfrm>
            <a:off x="-89832" y="463106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EE00CE6C-5D14-07EB-8D61-4B626B48B10F}"/>
              </a:ext>
            </a:extLst>
          </p:cNvPr>
          <p:cNvSpPr txBox="1"/>
          <p:nvPr/>
        </p:nvSpPr>
        <p:spPr>
          <a:xfrm>
            <a:off x="1883009" y="5166939"/>
            <a:ext cx="1426994"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28C7CFFE-9DAA-DE65-7058-5AD26598C00F}"/>
              </a:ext>
            </a:extLst>
          </p:cNvPr>
          <p:cNvSpPr txBox="1"/>
          <p:nvPr/>
        </p:nvSpPr>
        <p:spPr>
          <a:xfrm>
            <a:off x="1889504" y="2153126"/>
            <a:ext cx="1383713"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71F963E4-3F52-5BD2-4CE3-08CB9FC3AA61}"/>
              </a:ext>
            </a:extLst>
          </p:cNvPr>
          <p:cNvCxnSpPr>
            <a:cxnSpLocks/>
            <a:endCxn id="72" idx="1"/>
          </p:cNvCxnSpPr>
          <p:nvPr/>
        </p:nvCxnSpPr>
        <p:spPr>
          <a:xfrm>
            <a:off x="1427766" y="5036962"/>
            <a:ext cx="455243"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CA3ECD-1C24-5C13-DA51-F902D8C763B0}"/>
              </a:ext>
            </a:extLst>
          </p:cNvPr>
          <p:cNvCxnSpPr>
            <a:cxnSpLocks/>
            <a:endCxn id="73" idx="1"/>
          </p:cNvCxnSpPr>
          <p:nvPr/>
        </p:nvCxnSpPr>
        <p:spPr>
          <a:xfrm flipV="1">
            <a:off x="1402480" y="2383959"/>
            <a:ext cx="487024"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E451D-09FA-239F-149F-D5042CCE255F}"/>
              </a:ext>
            </a:extLst>
          </p:cNvPr>
          <p:cNvCxnSpPr>
            <a:cxnSpLocks/>
            <a:stCxn id="63" idx="3"/>
          </p:cNvCxnSpPr>
          <p:nvPr/>
        </p:nvCxnSpPr>
        <p:spPr>
          <a:xfrm>
            <a:off x="-113077" y="3027866"/>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0A8B9B-B6E4-51F7-4CF9-4E5D788C9513}"/>
              </a:ext>
            </a:extLst>
          </p:cNvPr>
          <p:cNvCxnSpPr>
            <a:cxnSpLocks/>
            <a:stCxn id="62" idx="3"/>
          </p:cNvCxnSpPr>
          <p:nvPr/>
        </p:nvCxnSpPr>
        <p:spPr>
          <a:xfrm flipV="1">
            <a:off x="-89832" y="4295004"/>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1A275226-373B-BABC-5795-1693461A09EC}"/>
              </a:ext>
            </a:extLst>
          </p:cNvPr>
          <p:cNvSpPr txBox="1"/>
          <p:nvPr/>
        </p:nvSpPr>
        <p:spPr>
          <a:xfrm>
            <a:off x="2153252"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5DC11975-6ED3-A823-B3EB-E0E9954D93EE}"/>
              </a:ext>
            </a:extLst>
          </p:cNvPr>
          <p:cNvSpPr txBox="1"/>
          <p:nvPr/>
        </p:nvSpPr>
        <p:spPr>
          <a:xfrm>
            <a:off x="1933755" y="4382031"/>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606EB88A-9740-2020-F67E-E899C00D2F02}"/>
              </a:ext>
            </a:extLst>
          </p:cNvPr>
          <p:cNvSpPr txBox="1"/>
          <p:nvPr/>
        </p:nvSpPr>
        <p:spPr>
          <a:xfrm>
            <a:off x="1947378" y="2801582"/>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9EC03ED1-5406-EBE0-A56E-3F7ABDC0E5DF}"/>
              </a:ext>
            </a:extLst>
          </p:cNvPr>
          <p:cNvSpPr/>
          <p:nvPr/>
        </p:nvSpPr>
        <p:spPr>
          <a:xfrm>
            <a:off x="370251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BED3381A-8372-40FF-8C02-0B6219F9D917}"/>
              </a:ext>
            </a:extLst>
          </p:cNvPr>
          <p:cNvGrpSpPr/>
          <p:nvPr/>
        </p:nvGrpSpPr>
        <p:grpSpPr>
          <a:xfrm>
            <a:off x="1433746" y="3328954"/>
            <a:ext cx="2377457" cy="311829"/>
            <a:chOff x="7567844" y="3751663"/>
            <a:chExt cx="2184916" cy="292647"/>
          </a:xfrm>
        </p:grpSpPr>
        <p:cxnSp>
          <p:nvCxnSpPr>
            <p:cNvPr id="99" name="Straight Connector 98">
              <a:extLst>
                <a:ext uri="{FF2B5EF4-FFF2-40B4-BE49-F238E27FC236}">
                  <a16:creationId xmlns:a16="http://schemas.microsoft.com/office/drawing/2014/main" id="{0C4DF946-B8A3-EECB-4805-FCDB5CCE0D1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D049728-1DC0-51DC-2B20-D8AB2347965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AACFAF8-D02E-81CE-8C0E-7EDDCC0D5218}"/>
              </a:ext>
            </a:extLst>
          </p:cNvPr>
          <p:cNvCxnSpPr>
            <a:cxnSpLocks/>
            <a:endCxn id="80" idx="1"/>
          </p:cNvCxnSpPr>
          <p:nvPr/>
        </p:nvCxnSpPr>
        <p:spPr>
          <a:xfrm flipV="1">
            <a:off x="1433746" y="3032415"/>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8CC020-B0A0-125D-A57E-79254AAE7D9C}"/>
              </a:ext>
            </a:extLst>
          </p:cNvPr>
          <p:cNvCxnSpPr>
            <a:cxnSpLocks/>
            <a:stCxn id="80" idx="3"/>
          </p:cNvCxnSpPr>
          <p:nvPr/>
        </p:nvCxnSpPr>
        <p:spPr>
          <a:xfrm flipV="1">
            <a:off x="3260559" y="2841000"/>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7237642-E15C-24FF-9DF6-33FC49C83E13}"/>
              </a:ext>
            </a:extLst>
          </p:cNvPr>
          <p:cNvGrpSpPr/>
          <p:nvPr/>
        </p:nvGrpSpPr>
        <p:grpSpPr>
          <a:xfrm>
            <a:off x="1433746" y="4053698"/>
            <a:ext cx="2377457" cy="311829"/>
            <a:chOff x="7567844" y="3751663"/>
            <a:chExt cx="2184916" cy="292647"/>
          </a:xfrm>
        </p:grpSpPr>
        <p:cxnSp>
          <p:nvCxnSpPr>
            <p:cNvPr id="97" name="Straight Connector 96">
              <a:extLst>
                <a:ext uri="{FF2B5EF4-FFF2-40B4-BE49-F238E27FC236}">
                  <a16:creationId xmlns:a16="http://schemas.microsoft.com/office/drawing/2014/main" id="{1B981EC5-5A27-DEDF-F56D-A25556C701D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C5C0B5-E42D-6DEB-9338-C8DECDE5AFB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CFE48282-7282-8703-F433-010A2DE08E2F}"/>
              </a:ext>
            </a:extLst>
          </p:cNvPr>
          <p:cNvCxnSpPr>
            <a:cxnSpLocks/>
            <a:endCxn id="79" idx="1"/>
          </p:cNvCxnSpPr>
          <p:nvPr/>
        </p:nvCxnSpPr>
        <p:spPr>
          <a:xfrm>
            <a:off x="1433746" y="4223921"/>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2237BD7-49DE-7886-F5BA-08D1EBB8A9A1}"/>
              </a:ext>
            </a:extLst>
          </p:cNvPr>
          <p:cNvCxnSpPr>
            <a:cxnSpLocks/>
            <a:stCxn id="79" idx="3"/>
          </p:cNvCxnSpPr>
          <p:nvPr/>
        </p:nvCxnSpPr>
        <p:spPr>
          <a:xfrm>
            <a:off x="3283804" y="4612864"/>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0DE726-D8E8-B8DC-2F07-E0930B17B374}"/>
              </a:ext>
            </a:extLst>
          </p:cNvPr>
          <p:cNvCxnSpPr>
            <a:cxnSpLocks/>
            <a:stCxn id="80" idx="3"/>
          </p:cNvCxnSpPr>
          <p:nvPr/>
        </p:nvCxnSpPr>
        <p:spPr>
          <a:xfrm>
            <a:off x="3260559" y="3032415"/>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6AA69E-9FB8-35A2-E7AC-F4A3D1EAAD01}"/>
              </a:ext>
            </a:extLst>
          </p:cNvPr>
          <p:cNvCxnSpPr>
            <a:cxnSpLocks/>
            <a:stCxn id="79" idx="3"/>
          </p:cNvCxnSpPr>
          <p:nvPr/>
        </p:nvCxnSpPr>
        <p:spPr>
          <a:xfrm flipV="1">
            <a:off x="3283804" y="4263304"/>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70E8B8-BE04-9301-EF87-DFAE75E302BB}"/>
              </a:ext>
            </a:extLst>
          </p:cNvPr>
          <p:cNvCxnSpPr>
            <a:cxnSpLocks/>
            <a:stCxn id="73" idx="3"/>
          </p:cNvCxnSpPr>
          <p:nvPr/>
        </p:nvCxnSpPr>
        <p:spPr>
          <a:xfrm flipV="1">
            <a:off x="3273217" y="2098119"/>
            <a:ext cx="474808"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743DC3-313B-FE24-CEAB-7450262D2D0D}"/>
              </a:ext>
            </a:extLst>
          </p:cNvPr>
          <p:cNvCxnSpPr>
            <a:cxnSpLocks/>
            <a:stCxn id="73" idx="3"/>
          </p:cNvCxnSpPr>
          <p:nvPr/>
        </p:nvCxnSpPr>
        <p:spPr>
          <a:xfrm>
            <a:off x="3273217" y="2383959"/>
            <a:ext cx="537986"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FC67E7-29C7-96D8-B414-DF9ECADDE79F}"/>
              </a:ext>
            </a:extLst>
          </p:cNvPr>
          <p:cNvCxnSpPr>
            <a:cxnSpLocks/>
            <a:stCxn id="72" idx="3"/>
          </p:cNvCxnSpPr>
          <p:nvPr/>
        </p:nvCxnSpPr>
        <p:spPr>
          <a:xfrm>
            <a:off x="3310003" y="5397772"/>
            <a:ext cx="438022"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7EEEFD-4AD4-4A88-47EA-C0B70E6E61AA}"/>
              </a:ext>
            </a:extLst>
          </p:cNvPr>
          <p:cNvCxnSpPr>
            <a:cxnSpLocks/>
            <a:stCxn id="72" idx="3"/>
          </p:cNvCxnSpPr>
          <p:nvPr/>
        </p:nvCxnSpPr>
        <p:spPr>
          <a:xfrm flipV="1">
            <a:off x="3310003" y="5036962"/>
            <a:ext cx="469934"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CA440D9F-A135-3F10-1433-DA52A457DA01}"/>
              </a:ext>
            </a:extLst>
          </p:cNvPr>
          <p:cNvGrpSpPr/>
          <p:nvPr/>
        </p:nvGrpSpPr>
        <p:grpSpPr>
          <a:xfrm>
            <a:off x="1427766" y="4829020"/>
            <a:ext cx="2377457" cy="311829"/>
            <a:chOff x="7567844" y="3751663"/>
            <a:chExt cx="2184916" cy="292647"/>
          </a:xfrm>
        </p:grpSpPr>
        <p:cxnSp>
          <p:nvCxnSpPr>
            <p:cNvPr id="95" name="Straight Connector 94">
              <a:extLst>
                <a:ext uri="{FF2B5EF4-FFF2-40B4-BE49-F238E27FC236}">
                  <a16:creationId xmlns:a16="http://schemas.microsoft.com/office/drawing/2014/main" id="{31508F40-1DE1-E57B-4860-ED65FC03A68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D0B816D8-EC49-BCF9-2DE5-537B79FCC893}"/>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9"/>
                <a:ext cx="11598762" cy="455582"/>
              </a:xfrm>
              <a:blipFill>
                <a:blip r:embed="rId7"/>
                <a:stretch>
                  <a:fillRect l="-1104" t="-22973" b="-4459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EA90527-F5A4-BB97-F57C-5BA714E873BF}"/>
              </a:ext>
            </a:extLst>
          </p:cNvPr>
          <p:cNvSpPr txBox="1"/>
          <p:nvPr/>
        </p:nvSpPr>
        <p:spPr>
          <a:xfrm>
            <a:off x="5794941" y="1591372"/>
            <a:ext cx="5722011" cy="1384995"/>
          </a:xfrm>
          <a:prstGeom prst="rect">
            <a:avLst/>
          </a:prstGeom>
          <a:noFill/>
        </p:spPr>
        <p:txBody>
          <a:bodyPr wrap="square" rtlCol="0">
            <a:spAutoFit/>
          </a:bodyPr>
          <a:lstStyle/>
          <a:p>
            <a:r>
              <a:rPr lang="en-US" sz="2800" dirty="0"/>
              <a:t>Are the actions leading to the goals okay (not </a:t>
            </a:r>
            <a:r>
              <a:rPr lang="en-US" sz="2800" dirty="0">
                <a:solidFill>
                  <a:srgbClr val="C00000"/>
                </a:solidFill>
              </a:rPr>
              <a:t>exclusive</a:t>
            </a:r>
            <a:r>
              <a:rPr lang="en-US" sz="2800" dirty="0"/>
              <a:t>)?</a:t>
            </a:r>
          </a:p>
          <a:p>
            <a:endParaRPr lang="en-US" sz="2800" dirty="0"/>
          </a:p>
        </p:txBody>
      </p:sp>
      <p:sp>
        <p:nvSpPr>
          <p:cNvPr id="4" name="TextBox 3">
            <a:extLst>
              <a:ext uri="{FF2B5EF4-FFF2-40B4-BE49-F238E27FC236}">
                <a16:creationId xmlns:a16="http://schemas.microsoft.com/office/drawing/2014/main" id="{26F676AD-33FE-27DA-2C4D-F45D96864806}"/>
              </a:ext>
            </a:extLst>
          </p:cNvPr>
          <p:cNvSpPr txBox="1"/>
          <p:nvPr/>
        </p:nvSpPr>
        <p:spPr>
          <a:xfrm>
            <a:off x="5832930" y="2749973"/>
            <a:ext cx="5765222" cy="3647152"/>
          </a:xfrm>
          <a:prstGeom prst="rect">
            <a:avLst/>
          </a:prstGeom>
          <a:noFill/>
          <a:ln w="28575">
            <a:solidFill>
              <a:srgbClr val="C00000"/>
            </a:solidFill>
          </a:ln>
        </p:spPr>
        <p:txBody>
          <a:bodyPr wrap="square" rtlCol="0">
            <a:spAutoFit/>
          </a:bodyPr>
          <a:lstStyle/>
          <a:p>
            <a:pPr>
              <a:spcBef>
                <a:spcPct val="40000"/>
              </a:spcBef>
            </a:pPr>
            <a:r>
              <a:rPr lang="en-US" altLang="en-US" sz="2400" dirty="0">
                <a:ea typeface="Avenir Book" charset="0"/>
                <a:cs typeface="Avenir Book" charset="0"/>
              </a:rPr>
              <a:t>Actions A and B are </a:t>
            </a:r>
            <a:r>
              <a:rPr lang="en-US" altLang="en-US" sz="2400" b="1" i="1" dirty="0">
                <a:solidFill>
                  <a:srgbClr val="C00000"/>
                </a:solidFill>
                <a:ea typeface="Avenir Book" charset="0"/>
                <a:cs typeface="Avenir Book" charset="0"/>
              </a:rPr>
              <a:t>exclusive (</a:t>
            </a:r>
            <a:r>
              <a:rPr lang="en-US" altLang="en-US" sz="2400" b="1" i="1" dirty="0" err="1">
                <a:solidFill>
                  <a:srgbClr val="C00000"/>
                </a:solidFill>
                <a:ea typeface="Avenir Book" charset="0"/>
                <a:cs typeface="Avenir Book" charset="0"/>
              </a:rPr>
              <a:t>mutex</a:t>
            </a:r>
            <a:r>
              <a:rPr lang="en-US" altLang="en-US" sz="2400" b="1" i="1" dirty="0">
                <a:solidFill>
                  <a:srgbClr val="C00000"/>
                </a:solidFill>
                <a:ea typeface="Avenir Book" charset="0"/>
                <a:cs typeface="Avenir Book" charset="0"/>
              </a:rPr>
              <a:t>) </a:t>
            </a:r>
            <a:r>
              <a:rPr lang="en-US" altLang="en-US" sz="2400" dirty="0">
                <a:ea typeface="Avenir Book" charset="0"/>
                <a:cs typeface="Avenir Book" charset="0"/>
              </a:rPr>
              <a:t>at action-level </a:t>
            </a:r>
            <a:r>
              <a:rPr lang="en-US" altLang="en-US" sz="2400" i="1" dirty="0" err="1">
                <a:ea typeface="Avenir Book" charset="0"/>
                <a:cs typeface="Avenir Book" charset="0"/>
              </a:rPr>
              <a:t>i</a:t>
            </a:r>
            <a:r>
              <a:rPr lang="en-US" altLang="en-US" sz="2400" dirty="0">
                <a:ea typeface="Avenir Book" charset="0"/>
                <a:cs typeface="Avenir Book" charset="0"/>
              </a:rPr>
              <a:t>, if:</a:t>
            </a:r>
          </a:p>
          <a:p>
            <a:pPr lvl="1">
              <a:spcBef>
                <a:spcPts val="600"/>
              </a:spcBef>
            </a:pPr>
            <a:r>
              <a:rPr lang="en-US" altLang="en-US" sz="2400" b="1" dirty="0">
                <a:solidFill>
                  <a:srgbClr val="C00000"/>
                </a:solidFill>
                <a:ea typeface="Avenir Book" charset="0"/>
                <a:cs typeface="Avenir Book" charset="0"/>
              </a:rPr>
              <a:t>Interference</a:t>
            </a:r>
            <a:r>
              <a:rPr lang="en-US" altLang="en-US" sz="2400" dirty="0">
                <a:solidFill>
                  <a:srgbClr val="3333FF"/>
                </a:solidFill>
                <a:ea typeface="Avenir Book" charset="0"/>
                <a:cs typeface="Avenir Book" charset="0"/>
              </a:rPr>
              <a:t>:</a:t>
            </a:r>
            <a:r>
              <a:rPr lang="en-US" altLang="en-US" sz="2400" dirty="0">
                <a:ea typeface="Avenir Book" charset="0"/>
                <a:cs typeface="Avenir Book" charset="0"/>
              </a:rPr>
              <a:t> one action effect deletes or negates a </a:t>
            </a:r>
            <a:r>
              <a:rPr lang="en-US" altLang="en-US" sz="2400" b="1" dirty="0">
                <a:ea typeface="Avenir Book" charset="0"/>
                <a:cs typeface="Avenir Book" charset="0"/>
              </a:rPr>
              <a:t>precondition</a:t>
            </a:r>
            <a:r>
              <a:rPr lang="en-US" altLang="en-US" sz="2400" dirty="0">
                <a:ea typeface="Avenir Book" charset="0"/>
                <a:cs typeface="Avenir Book" charset="0"/>
              </a:rPr>
              <a:t> of the other</a:t>
            </a:r>
          </a:p>
          <a:p>
            <a:pPr lvl="1">
              <a:spcBef>
                <a:spcPts val="600"/>
              </a:spcBef>
            </a:pPr>
            <a:r>
              <a:rPr lang="en-US" altLang="en-US" sz="2400" b="1" dirty="0">
                <a:solidFill>
                  <a:srgbClr val="C00000"/>
                </a:solidFill>
                <a:ea typeface="Avenir Book" charset="0"/>
                <a:cs typeface="Avenir Book" charset="0"/>
              </a:rPr>
              <a:t>Inconsistency</a:t>
            </a:r>
            <a:r>
              <a:rPr lang="en-US" altLang="en-US" sz="2400" b="1" dirty="0">
                <a:ea typeface="Avenir Book" charset="0"/>
                <a:cs typeface="Avenir Book" charset="0"/>
              </a:rPr>
              <a:t>:</a:t>
            </a:r>
            <a:r>
              <a:rPr lang="en-US" altLang="en-US" sz="2400" dirty="0">
                <a:ea typeface="Avenir Book" charset="0"/>
                <a:cs typeface="Avenir Book" charset="0"/>
              </a:rPr>
              <a:t> one action effect deletes or negates the </a:t>
            </a:r>
            <a:r>
              <a:rPr lang="en-US" altLang="en-US" sz="2400" b="1" dirty="0">
                <a:ea typeface="Avenir Book" charset="0"/>
                <a:cs typeface="Avenir Book" charset="0"/>
              </a:rPr>
              <a:t>effect</a:t>
            </a:r>
            <a:r>
              <a:rPr lang="en-US" altLang="en-US" sz="2400" dirty="0">
                <a:ea typeface="Avenir Book" charset="0"/>
                <a:cs typeface="Avenir Book" charset="0"/>
              </a:rPr>
              <a:t> of the other</a:t>
            </a:r>
            <a:endParaRPr lang="en-US" altLang="en-US" sz="2400" b="1" dirty="0">
              <a:solidFill>
                <a:srgbClr val="C00000"/>
              </a:solidFill>
              <a:ea typeface="Avenir Book" charset="0"/>
              <a:cs typeface="Avenir Book" charset="0"/>
            </a:endParaRPr>
          </a:p>
          <a:p>
            <a:pPr lvl="1">
              <a:spcBef>
                <a:spcPts val="600"/>
              </a:spcBef>
            </a:pPr>
            <a:r>
              <a:rPr lang="en-US" altLang="en-US" sz="2400" b="1" dirty="0">
                <a:solidFill>
                  <a:srgbClr val="C00000"/>
                </a:solidFill>
                <a:ea typeface="Avenir Book" charset="0"/>
                <a:cs typeface="Avenir Book" charset="0"/>
              </a:rPr>
              <a:t>Competing Needs</a:t>
            </a:r>
            <a:r>
              <a:rPr lang="en-US" altLang="en-US" sz="2400" dirty="0">
                <a:solidFill>
                  <a:srgbClr val="3333FF"/>
                </a:solidFill>
                <a:ea typeface="Avenir Book" charset="0"/>
                <a:cs typeface="Avenir Book" charset="0"/>
              </a:rPr>
              <a:t>:</a:t>
            </a:r>
            <a:r>
              <a:rPr lang="en-US" altLang="en-US" sz="2400" dirty="0">
                <a:ea typeface="Avenir Book" charset="0"/>
                <a:cs typeface="Avenir Book" charset="0"/>
              </a:rPr>
              <a:t> the actions have preconditions that are</a:t>
            </a:r>
            <a:r>
              <a:rPr lang="en-US" altLang="en-US" sz="2400" i="1" dirty="0">
                <a:ea typeface="Avenir Book" charset="0"/>
                <a:cs typeface="Avenir Book" charset="0"/>
              </a:rPr>
              <a:t> </a:t>
            </a:r>
            <a:r>
              <a:rPr lang="en-US" altLang="en-US" sz="2400" dirty="0">
                <a:ea typeface="Avenir Book" charset="0"/>
                <a:cs typeface="Avenir Book" charset="0"/>
              </a:rPr>
              <a:t>mutex</a:t>
            </a:r>
            <a:r>
              <a:rPr lang="en-US" altLang="en-US" sz="2400" i="1" dirty="0">
                <a:ea typeface="Avenir Book" charset="0"/>
                <a:cs typeface="Avenir Book" charset="0"/>
              </a:rPr>
              <a:t> </a:t>
            </a:r>
            <a:r>
              <a:rPr lang="en-US" altLang="en-US" sz="2400" dirty="0">
                <a:ea typeface="Avenir Book" charset="0"/>
                <a:cs typeface="Avenir Book" charset="0"/>
              </a:rPr>
              <a:t>in prev. proposition-level </a:t>
            </a:r>
          </a:p>
        </p:txBody>
      </p:sp>
    </p:spTree>
    <p:extLst>
      <p:ext uri="{BB962C8B-B14F-4D97-AF65-F5344CB8AC3E}">
        <p14:creationId xmlns:p14="http://schemas.microsoft.com/office/powerpoint/2010/main" val="13575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0DF05D95-D38F-6728-8894-0AB8AED6B494}"/>
                  </a:ext>
                </a:extLst>
              </p:cNvPr>
              <p:cNvSpPr txBox="1"/>
              <p:nvPr/>
            </p:nvSpPr>
            <p:spPr>
              <a:xfrm>
                <a:off x="-2784307" y="6133900"/>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0DF05D95-D38F-6728-8894-0AB8AED6B494}"/>
                  </a:ext>
                </a:extLst>
              </p:cNvPr>
              <p:cNvSpPr txBox="1">
                <a:spLocks noRot="1" noChangeAspect="1" noMove="1" noResize="1" noEditPoints="1" noAdjustHandles="1" noChangeArrowheads="1" noChangeShapeType="1" noTextEdit="1"/>
              </p:cNvSpPr>
              <p:nvPr/>
            </p:nvSpPr>
            <p:spPr>
              <a:xfrm>
                <a:off x="-2784307" y="6133900"/>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07411FEF-403D-AB0C-6954-D959FB990E3B}"/>
                  </a:ext>
                </a:extLst>
              </p:cNvPr>
              <p:cNvSpPr txBox="1"/>
              <p:nvPr/>
            </p:nvSpPr>
            <p:spPr>
              <a:xfrm>
                <a:off x="631837"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07411FEF-403D-AB0C-6954-D959FB990E3B}"/>
                  </a:ext>
                </a:extLst>
              </p:cNvPr>
              <p:cNvSpPr txBox="1">
                <a:spLocks noRot="1" noChangeAspect="1" noMove="1" noResize="1" noEditPoints="1" noAdjustHandles="1" noChangeArrowheads="1" noChangeShapeType="1" noTextEdit="1"/>
              </p:cNvSpPr>
              <p:nvPr/>
            </p:nvSpPr>
            <p:spPr>
              <a:xfrm>
                <a:off x="631837" y="6133901"/>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uadroTexto 401">
                <a:extLst>
                  <a:ext uri="{FF2B5EF4-FFF2-40B4-BE49-F238E27FC236}">
                    <a16:creationId xmlns:a16="http://schemas.microsoft.com/office/drawing/2014/main" id="{46925C30-E98A-25FC-EB8A-AFD541B89ED7}"/>
                  </a:ext>
                </a:extLst>
              </p:cNvPr>
              <p:cNvSpPr txBox="1"/>
              <p:nvPr/>
            </p:nvSpPr>
            <p:spPr>
              <a:xfrm>
                <a:off x="-1037369"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7" name="CuadroTexto 401">
                <a:extLst>
                  <a:ext uri="{FF2B5EF4-FFF2-40B4-BE49-F238E27FC236}">
                    <a16:creationId xmlns:a16="http://schemas.microsoft.com/office/drawing/2014/main" id="{46925C30-E98A-25FC-EB8A-AFD541B89ED7}"/>
                  </a:ext>
                </a:extLst>
              </p:cNvPr>
              <p:cNvSpPr txBox="1">
                <a:spLocks noRot="1" noChangeAspect="1" noMove="1" noResize="1" noEditPoints="1" noAdjustHandles="1" noChangeArrowheads="1" noChangeShapeType="1" noTextEdit="1"/>
              </p:cNvSpPr>
              <p:nvPr/>
            </p:nvSpPr>
            <p:spPr>
              <a:xfrm>
                <a:off x="-1037369" y="6133900"/>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uadroTexto 401">
                <a:extLst>
                  <a:ext uri="{FF2B5EF4-FFF2-40B4-BE49-F238E27FC236}">
                    <a16:creationId xmlns:a16="http://schemas.microsoft.com/office/drawing/2014/main" id="{19550A95-B2BB-4772-8A38-41AD0D3CDBD8}"/>
                  </a:ext>
                </a:extLst>
              </p:cNvPr>
              <p:cNvSpPr txBox="1"/>
              <p:nvPr/>
            </p:nvSpPr>
            <p:spPr>
              <a:xfrm>
                <a:off x="4005473"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49" name="CuadroTexto 401">
                <a:extLst>
                  <a:ext uri="{FF2B5EF4-FFF2-40B4-BE49-F238E27FC236}">
                    <a16:creationId xmlns:a16="http://schemas.microsoft.com/office/drawing/2014/main" id="{19550A95-B2BB-4772-8A38-41AD0D3CDBD8}"/>
                  </a:ext>
                </a:extLst>
              </p:cNvPr>
              <p:cNvSpPr txBox="1">
                <a:spLocks noRot="1" noChangeAspect="1" noMove="1" noResize="1" noEditPoints="1" noAdjustHandles="1" noChangeArrowheads="1" noChangeShapeType="1" noTextEdit="1"/>
              </p:cNvSpPr>
              <p:nvPr/>
            </p:nvSpPr>
            <p:spPr>
              <a:xfrm>
                <a:off x="4005473" y="6133901"/>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uadroTexto 401">
                <a:extLst>
                  <a:ext uri="{FF2B5EF4-FFF2-40B4-BE49-F238E27FC236}">
                    <a16:creationId xmlns:a16="http://schemas.microsoft.com/office/drawing/2014/main" id="{28CE43EC-1696-B676-AB03-2E3EE87A40DC}"/>
                  </a:ext>
                </a:extLst>
              </p:cNvPr>
              <p:cNvSpPr txBox="1"/>
              <p:nvPr/>
            </p:nvSpPr>
            <p:spPr>
              <a:xfrm>
                <a:off x="2336267"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50" name="CuadroTexto 401">
                <a:extLst>
                  <a:ext uri="{FF2B5EF4-FFF2-40B4-BE49-F238E27FC236}">
                    <a16:creationId xmlns:a16="http://schemas.microsoft.com/office/drawing/2014/main" id="{28CE43EC-1696-B676-AB03-2E3EE87A40DC}"/>
                  </a:ext>
                </a:extLst>
              </p:cNvPr>
              <p:cNvSpPr txBox="1">
                <a:spLocks noRot="1" noChangeAspect="1" noMove="1" noResize="1" noEditPoints="1" noAdjustHandles="1" noChangeArrowheads="1" noChangeShapeType="1" noTextEdit="1"/>
              </p:cNvSpPr>
              <p:nvPr/>
            </p:nvSpPr>
            <p:spPr>
              <a:xfrm>
                <a:off x="2336267" y="6133900"/>
                <a:ext cx="727507" cy="584775"/>
              </a:xfrm>
              <a:prstGeom prst="rect">
                <a:avLst/>
              </a:prstGeom>
              <a:blipFill>
                <a:blip r:embed="rId6"/>
                <a:stretch>
                  <a:fillRect/>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5F931DAC-1954-A298-5A7D-58162FC9F29C}"/>
              </a:ext>
            </a:extLst>
          </p:cNvPr>
          <p:cNvGrpSpPr/>
          <p:nvPr/>
        </p:nvGrpSpPr>
        <p:grpSpPr>
          <a:xfrm>
            <a:off x="1402480" y="2587406"/>
            <a:ext cx="2377457" cy="311829"/>
            <a:chOff x="7567844" y="3751663"/>
            <a:chExt cx="2184916" cy="292647"/>
          </a:xfrm>
        </p:grpSpPr>
        <p:cxnSp>
          <p:nvCxnSpPr>
            <p:cNvPr id="105" name="Straight Connector 104">
              <a:extLst>
                <a:ext uri="{FF2B5EF4-FFF2-40B4-BE49-F238E27FC236}">
                  <a16:creationId xmlns:a16="http://schemas.microsoft.com/office/drawing/2014/main" id="{482598CC-0F57-3A50-5B4D-8582817A9A8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B6F61DD-382D-7930-40B2-ACA3F104932B}"/>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E9F646EA-3E49-9437-476E-86D1E8ED1E17}"/>
              </a:ext>
            </a:extLst>
          </p:cNvPr>
          <p:cNvSpPr txBox="1"/>
          <p:nvPr/>
        </p:nvSpPr>
        <p:spPr>
          <a:xfrm>
            <a:off x="-1220384"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243A13B8-547C-7FBD-3AAF-BCA26B881886}"/>
              </a:ext>
            </a:extLst>
          </p:cNvPr>
          <p:cNvSpPr txBox="1"/>
          <p:nvPr/>
        </p:nvSpPr>
        <p:spPr>
          <a:xfrm>
            <a:off x="-1439881" y="440023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75DCF7D7-B69C-92CC-E1DF-F936B37F8582}"/>
              </a:ext>
            </a:extLst>
          </p:cNvPr>
          <p:cNvSpPr txBox="1"/>
          <p:nvPr/>
        </p:nvSpPr>
        <p:spPr>
          <a:xfrm>
            <a:off x="-1426258" y="2797033"/>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63DBC5E6-C7CE-7C5A-2914-927FD83968F0}"/>
              </a:ext>
            </a:extLst>
          </p:cNvPr>
          <p:cNvSpPr/>
          <p:nvPr/>
        </p:nvSpPr>
        <p:spPr>
          <a:xfrm>
            <a:off x="328875"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sockL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sockR</a:t>
            </a:r>
            <a:r>
              <a:rPr lang="en-US" sz="2400" b="1"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CFFB4A73-AE6F-E7DD-7D31-682A05DDA8B8}"/>
              </a:ext>
            </a:extLst>
          </p:cNvPr>
          <p:cNvSpPr/>
          <p:nvPr/>
        </p:nvSpPr>
        <p:spPr>
          <a:xfrm>
            <a:off x="-304476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4DA9E27E-2554-1380-C654-56B4419B40B2}"/>
              </a:ext>
            </a:extLst>
          </p:cNvPr>
          <p:cNvGrpSpPr/>
          <p:nvPr/>
        </p:nvGrpSpPr>
        <p:grpSpPr>
          <a:xfrm>
            <a:off x="-1939890" y="3328954"/>
            <a:ext cx="2377457" cy="311829"/>
            <a:chOff x="7567844" y="3751663"/>
            <a:chExt cx="2184916" cy="292647"/>
          </a:xfrm>
        </p:grpSpPr>
        <p:cxnSp>
          <p:nvCxnSpPr>
            <p:cNvPr id="103" name="Straight Connector 102">
              <a:extLst>
                <a:ext uri="{FF2B5EF4-FFF2-40B4-BE49-F238E27FC236}">
                  <a16:creationId xmlns:a16="http://schemas.microsoft.com/office/drawing/2014/main" id="{48411C42-3254-0168-2DC6-20EEE9DEE385}"/>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D0D565CD-5D28-50DB-3551-BE878A5D7B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8FA851D8-881C-A6A0-BBCA-94EA75D68E21}"/>
              </a:ext>
            </a:extLst>
          </p:cNvPr>
          <p:cNvCxnSpPr>
            <a:cxnSpLocks/>
          </p:cNvCxnSpPr>
          <p:nvPr/>
        </p:nvCxnSpPr>
        <p:spPr>
          <a:xfrm flipV="1">
            <a:off x="-1939890" y="3086357"/>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96BBDE-C7BF-A293-CF90-2061E515121C}"/>
              </a:ext>
            </a:extLst>
          </p:cNvPr>
          <p:cNvCxnSpPr>
            <a:cxnSpLocks/>
            <a:stCxn id="63" idx="3"/>
          </p:cNvCxnSpPr>
          <p:nvPr/>
        </p:nvCxnSpPr>
        <p:spPr>
          <a:xfrm flipV="1">
            <a:off x="-113077" y="2836451"/>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4CC5ACA-320C-255F-C2FA-59332547A6D4}"/>
              </a:ext>
            </a:extLst>
          </p:cNvPr>
          <p:cNvGrpSpPr/>
          <p:nvPr/>
        </p:nvGrpSpPr>
        <p:grpSpPr>
          <a:xfrm>
            <a:off x="-1939890" y="4053698"/>
            <a:ext cx="2377457" cy="311829"/>
            <a:chOff x="7567844" y="3751663"/>
            <a:chExt cx="2184916" cy="292647"/>
          </a:xfrm>
        </p:grpSpPr>
        <p:cxnSp>
          <p:nvCxnSpPr>
            <p:cNvPr id="101" name="Straight Connector 100">
              <a:extLst>
                <a:ext uri="{FF2B5EF4-FFF2-40B4-BE49-F238E27FC236}">
                  <a16:creationId xmlns:a16="http://schemas.microsoft.com/office/drawing/2014/main" id="{5543136D-69B4-1D48-931A-222AADBE587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01C1AAD-A178-AEC6-447F-FFF7DF8F119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D04D0FB3-D5E0-477E-895C-CB89DC51F8E5}"/>
              </a:ext>
            </a:extLst>
          </p:cNvPr>
          <p:cNvCxnSpPr>
            <a:cxnSpLocks/>
            <a:endCxn id="62" idx="1"/>
          </p:cNvCxnSpPr>
          <p:nvPr/>
        </p:nvCxnSpPr>
        <p:spPr>
          <a:xfrm>
            <a:off x="-1939890" y="424212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B1E3F5-B773-ACC9-3E0F-5424BEB7266A}"/>
              </a:ext>
            </a:extLst>
          </p:cNvPr>
          <p:cNvCxnSpPr>
            <a:cxnSpLocks/>
            <a:stCxn id="62" idx="3"/>
          </p:cNvCxnSpPr>
          <p:nvPr/>
        </p:nvCxnSpPr>
        <p:spPr>
          <a:xfrm>
            <a:off x="-89832" y="463106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EE00CE6C-5D14-07EB-8D61-4B626B48B10F}"/>
              </a:ext>
            </a:extLst>
          </p:cNvPr>
          <p:cNvSpPr txBox="1"/>
          <p:nvPr/>
        </p:nvSpPr>
        <p:spPr>
          <a:xfrm>
            <a:off x="1883009" y="5166939"/>
            <a:ext cx="1426994"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28C7CFFE-9DAA-DE65-7058-5AD26598C00F}"/>
              </a:ext>
            </a:extLst>
          </p:cNvPr>
          <p:cNvSpPr txBox="1"/>
          <p:nvPr/>
        </p:nvSpPr>
        <p:spPr>
          <a:xfrm>
            <a:off x="1889504" y="2153126"/>
            <a:ext cx="1383713"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71F963E4-3F52-5BD2-4CE3-08CB9FC3AA61}"/>
              </a:ext>
            </a:extLst>
          </p:cNvPr>
          <p:cNvCxnSpPr>
            <a:cxnSpLocks/>
            <a:endCxn id="72" idx="1"/>
          </p:cNvCxnSpPr>
          <p:nvPr/>
        </p:nvCxnSpPr>
        <p:spPr>
          <a:xfrm>
            <a:off x="1427766" y="5036962"/>
            <a:ext cx="455243"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CA3ECD-1C24-5C13-DA51-F902D8C763B0}"/>
              </a:ext>
            </a:extLst>
          </p:cNvPr>
          <p:cNvCxnSpPr>
            <a:cxnSpLocks/>
            <a:endCxn id="73" idx="1"/>
          </p:cNvCxnSpPr>
          <p:nvPr/>
        </p:nvCxnSpPr>
        <p:spPr>
          <a:xfrm flipV="1">
            <a:off x="1402480" y="2383959"/>
            <a:ext cx="487024"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E451D-09FA-239F-149F-D5042CCE255F}"/>
              </a:ext>
            </a:extLst>
          </p:cNvPr>
          <p:cNvCxnSpPr>
            <a:cxnSpLocks/>
            <a:stCxn id="63" idx="3"/>
          </p:cNvCxnSpPr>
          <p:nvPr/>
        </p:nvCxnSpPr>
        <p:spPr>
          <a:xfrm>
            <a:off x="-113077" y="3027866"/>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0A8B9B-B6E4-51F7-4CF9-4E5D788C9513}"/>
              </a:ext>
            </a:extLst>
          </p:cNvPr>
          <p:cNvCxnSpPr>
            <a:cxnSpLocks/>
            <a:stCxn id="62" idx="3"/>
          </p:cNvCxnSpPr>
          <p:nvPr/>
        </p:nvCxnSpPr>
        <p:spPr>
          <a:xfrm flipV="1">
            <a:off x="-89832" y="4295004"/>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1A275226-373B-BABC-5795-1693461A09EC}"/>
              </a:ext>
            </a:extLst>
          </p:cNvPr>
          <p:cNvSpPr txBox="1"/>
          <p:nvPr/>
        </p:nvSpPr>
        <p:spPr>
          <a:xfrm>
            <a:off x="2153252"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5DC11975-6ED3-A823-B3EB-E0E9954D93EE}"/>
              </a:ext>
            </a:extLst>
          </p:cNvPr>
          <p:cNvSpPr txBox="1"/>
          <p:nvPr/>
        </p:nvSpPr>
        <p:spPr>
          <a:xfrm>
            <a:off x="1933755" y="4382031"/>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606EB88A-9740-2020-F67E-E899C00D2F02}"/>
              </a:ext>
            </a:extLst>
          </p:cNvPr>
          <p:cNvSpPr txBox="1"/>
          <p:nvPr/>
        </p:nvSpPr>
        <p:spPr>
          <a:xfrm>
            <a:off x="1947378" y="2801582"/>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9EC03ED1-5406-EBE0-A56E-3F7ABDC0E5DF}"/>
              </a:ext>
            </a:extLst>
          </p:cNvPr>
          <p:cNvSpPr/>
          <p:nvPr/>
        </p:nvSpPr>
        <p:spPr>
          <a:xfrm>
            <a:off x="370251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BED3381A-8372-40FF-8C02-0B6219F9D917}"/>
              </a:ext>
            </a:extLst>
          </p:cNvPr>
          <p:cNvGrpSpPr/>
          <p:nvPr/>
        </p:nvGrpSpPr>
        <p:grpSpPr>
          <a:xfrm>
            <a:off x="1433746" y="3328954"/>
            <a:ext cx="2377457" cy="311829"/>
            <a:chOff x="7567844" y="3751663"/>
            <a:chExt cx="2184916" cy="292647"/>
          </a:xfrm>
        </p:grpSpPr>
        <p:cxnSp>
          <p:nvCxnSpPr>
            <p:cNvPr id="99" name="Straight Connector 98">
              <a:extLst>
                <a:ext uri="{FF2B5EF4-FFF2-40B4-BE49-F238E27FC236}">
                  <a16:creationId xmlns:a16="http://schemas.microsoft.com/office/drawing/2014/main" id="{0C4DF946-B8A3-EECB-4805-FCDB5CCE0D1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D049728-1DC0-51DC-2B20-D8AB2347965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AACFAF8-D02E-81CE-8C0E-7EDDCC0D5218}"/>
              </a:ext>
            </a:extLst>
          </p:cNvPr>
          <p:cNvCxnSpPr>
            <a:cxnSpLocks/>
            <a:endCxn id="80" idx="1"/>
          </p:cNvCxnSpPr>
          <p:nvPr/>
        </p:nvCxnSpPr>
        <p:spPr>
          <a:xfrm flipV="1">
            <a:off x="1433746" y="3032415"/>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8CC020-B0A0-125D-A57E-79254AAE7D9C}"/>
              </a:ext>
            </a:extLst>
          </p:cNvPr>
          <p:cNvCxnSpPr>
            <a:cxnSpLocks/>
            <a:stCxn id="80" idx="3"/>
          </p:cNvCxnSpPr>
          <p:nvPr/>
        </p:nvCxnSpPr>
        <p:spPr>
          <a:xfrm flipV="1">
            <a:off x="3260559" y="2841000"/>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7237642-E15C-24FF-9DF6-33FC49C83E13}"/>
              </a:ext>
            </a:extLst>
          </p:cNvPr>
          <p:cNvGrpSpPr/>
          <p:nvPr/>
        </p:nvGrpSpPr>
        <p:grpSpPr>
          <a:xfrm>
            <a:off x="1433746" y="4053698"/>
            <a:ext cx="2377457" cy="311829"/>
            <a:chOff x="7567844" y="3751663"/>
            <a:chExt cx="2184916" cy="292647"/>
          </a:xfrm>
        </p:grpSpPr>
        <p:cxnSp>
          <p:nvCxnSpPr>
            <p:cNvPr id="97" name="Straight Connector 96">
              <a:extLst>
                <a:ext uri="{FF2B5EF4-FFF2-40B4-BE49-F238E27FC236}">
                  <a16:creationId xmlns:a16="http://schemas.microsoft.com/office/drawing/2014/main" id="{1B981EC5-5A27-DEDF-F56D-A25556C701D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C5C0B5-E42D-6DEB-9338-C8DECDE5AFB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CFE48282-7282-8703-F433-010A2DE08E2F}"/>
              </a:ext>
            </a:extLst>
          </p:cNvPr>
          <p:cNvCxnSpPr>
            <a:cxnSpLocks/>
            <a:endCxn id="79" idx="1"/>
          </p:cNvCxnSpPr>
          <p:nvPr/>
        </p:nvCxnSpPr>
        <p:spPr>
          <a:xfrm>
            <a:off x="1433746" y="4223921"/>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2237BD7-49DE-7886-F5BA-08D1EBB8A9A1}"/>
              </a:ext>
            </a:extLst>
          </p:cNvPr>
          <p:cNvCxnSpPr>
            <a:cxnSpLocks/>
            <a:stCxn id="79" idx="3"/>
          </p:cNvCxnSpPr>
          <p:nvPr/>
        </p:nvCxnSpPr>
        <p:spPr>
          <a:xfrm>
            <a:off x="3283804" y="4612864"/>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0DE726-D8E8-B8DC-2F07-E0930B17B374}"/>
              </a:ext>
            </a:extLst>
          </p:cNvPr>
          <p:cNvCxnSpPr>
            <a:cxnSpLocks/>
            <a:stCxn id="80" idx="3"/>
          </p:cNvCxnSpPr>
          <p:nvPr/>
        </p:nvCxnSpPr>
        <p:spPr>
          <a:xfrm>
            <a:off x="3260559" y="3032415"/>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6AA69E-9FB8-35A2-E7AC-F4A3D1EAAD01}"/>
              </a:ext>
            </a:extLst>
          </p:cNvPr>
          <p:cNvCxnSpPr>
            <a:cxnSpLocks/>
            <a:stCxn id="79" idx="3"/>
          </p:cNvCxnSpPr>
          <p:nvPr/>
        </p:nvCxnSpPr>
        <p:spPr>
          <a:xfrm flipV="1">
            <a:off x="3283804" y="4263304"/>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70E8B8-BE04-9301-EF87-DFAE75E302BB}"/>
              </a:ext>
            </a:extLst>
          </p:cNvPr>
          <p:cNvCxnSpPr>
            <a:cxnSpLocks/>
            <a:stCxn id="73" idx="3"/>
          </p:cNvCxnSpPr>
          <p:nvPr/>
        </p:nvCxnSpPr>
        <p:spPr>
          <a:xfrm flipV="1">
            <a:off x="3273217" y="2098119"/>
            <a:ext cx="474808"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743DC3-313B-FE24-CEAB-7450262D2D0D}"/>
              </a:ext>
            </a:extLst>
          </p:cNvPr>
          <p:cNvCxnSpPr>
            <a:cxnSpLocks/>
            <a:stCxn id="73" idx="3"/>
          </p:cNvCxnSpPr>
          <p:nvPr/>
        </p:nvCxnSpPr>
        <p:spPr>
          <a:xfrm>
            <a:off x="3273217" y="2383959"/>
            <a:ext cx="537986"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FC67E7-29C7-96D8-B414-DF9ECADDE79F}"/>
              </a:ext>
            </a:extLst>
          </p:cNvPr>
          <p:cNvCxnSpPr>
            <a:cxnSpLocks/>
            <a:stCxn id="72" idx="3"/>
          </p:cNvCxnSpPr>
          <p:nvPr/>
        </p:nvCxnSpPr>
        <p:spPr>
          <a:xfrm>
            <a:off x="3310003" y="5397772"/>
            <a:ext cx="438022"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7EEEFD-4AD4-4A88-47EA-C0B70E6E61AA}"/>
              </a:ext>
            </a:extLst>
          </p:cNvPr>
          <p:cNvCxnSpPr>
            <a:cxnSpLocks/>
            <a:stCxn id="72" idx="3"/>
          </p:cNvCxnSpPr>
          <p:nvPr/>
        </p:nvCxnSpPr>
        <p:spPr>
          <a:xfrm flipV="1">
            <a:off x="3310003" y="5036962"/>
            <a:ext cx="469934"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CA440D9F-A135-3F10-1433-DA52A457DA01}"/>
              </a:ext>
            </a:extLst>
          </p:cNvPr>
          <p:cNvGrpSpPr/>
          <p:nvPr/>
        </p:nvGrpSpPr>
        <p:grpSpPr>
          <a:xfrm>
            <a:off x="1427766" y="4829020"/>
            <a:ext cx="2377457" cy="311829"/>
            <a:chOff x="7567844" y="3751663"/>
            <a:chExt cx="2184916" cy="292647"/>
          </a:xfrm>
        </p:grpSpPr>
        <p:cxnSp>
          <p:nvCxnSpPr>
            <p:cNvPr id="95" name="Straight Connector 94">
              <a:extLst>
                <a:ext uri="{FF2B5EF4-FFF2-40B4-BE49-F238E27FC236}">
                  <a16:creationId xmlns:a16="http://schemas.microsoft.com/office/drawing/2014/main" id="{31508F40-1DE1-E57B-4860-ED65FC03A68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D0B816D8-EC49-BCF9-2DE5-537B79FCC893}"/>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9"/>
                <a:ext cx="11598762" cy="455582"/>
              </a:xfrm>
              <a:blipFill>
                <a:blip r:embed="rId7"/>
                <a:stretch>
                  <a:fillRect l="-1104" t="-22973" b="-44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A90527-F5A4-BB97-F57C-5BA714E873BF}"/>
                  </a:ext>
                </a:extLst>
              </p:cNvPr>
              <p:cNvSpPr txBox="1"/>
              <p:nvPr/>
            </p:nvSpPr>
            <p:spPr>
              <a:xfrm>
                <a:off x="5794941" y="1591372"/>
                <a:ext cx="5722011" cy="4832092"/>
              </a:xfrm>
              <a:prstGeom prst="rect">
                <a:avLst/>
              </a:prstGeom>
              <a:noFill/>
            </p:spPr>
            <p:txBody>
              <a:bodyPr wrap="square" rtlCol="0">
                <a:spAutoFit/>
              </a:bodyPr>
              <a:lstStyle/>
              <a:p>
                <a:r>
                  <a:rPr lang="en-US" sz="2800" dirty="0"/>
                  <a:t>Are the actions leading to the goals okay (not </a:t>
                </a:r>
                <a:r>
                  <a:rPr lang="en-US" sz="2800" dirty="0">
                    <a:solidFill>
                      <a:srgbClr val="C00000"/>
                    </a:solidFill>
                  </a:rPr>
                  <a:t>exclusive</a:t>
                </a:r>
                <a:r>
                  <a:rPr lang="en-US" sz="2800" dirty="0"/>
                  <a:t>)?</a:t>
                </a:r>
              </a:p>
              <a:p>
                <a:endParaRPr lang="en-US" sz="2800" dirty="0"/>
              </a:p>
              <a:p>
                <a:r>
                  <a:rPr lang="en-US" sz="2800" dirty="0"/>
                  <a:t>If yes, we need to check the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𝑆</m:t>
                        </m:r>
                      </m:e>
                      <m:sub>
                        <m:r>
                          <a:rPr lang="en-US" sz="2800" i="1" dirty="0" smtClean="0">
                            <a:latin typeface="Cambria Math" panose="02040503050406030204" pitchFamily="18" charset="0"/>
                          </a:rPr>
                          <m:t>1</m:t>
                        </m:r>
                      </m:sub>
                    </m:sSub>
                  </m:oMath>
                </a14:m>
                <a:r>
                  <a:rPr lang="en-US" sz="2800" dirty="0"/>
                  <a:t> pre-condition propositions of those actions: </a:t>
                </a:r>
                <a:r>
                  <a:rPr lang="en-US" sz="2800" b="1" dirty="0" err="1">
                    <a:solidFill>
                      <a:srgbClr val="7030A0"/>
                    </a:solidFill>
                  </a:rPr>
                  <a:t>sockL</a:t>
                </a:r>
                <a:r>
                  <a:rPr lang="en-US" sz="2800" b="1" dirty="0">
                    <a:solidFill>
                      <a:srgbClr val="7030A0"/>
                    </a:solidFill>
                  </a:rPr>
                  <a:t>()</a:t>
                </a:r>
                <a:r>
                  <a:rPr lang="en-US" sz="2800" dirty="0"/>
                  <a:t> and </a:t>
                </a:r>
                <a:r>
                  <a:rPr lang="en-US" sz="2800" b="1" dirty="0" err="1">
                    <a:solidFill>
                      <a:srgbClr val="7030A0"/>
                    </a:solidFill>
                  </a:rPr>
                  <a:t>sockR</a:t>
                </a:r>
                <a:r>
                  <a:rPr lang="en-US" sz="2800" b="1" dirty="0">
                    <a:solidFill>
                      <a:srgbClr val="7030A0"/>
                    </a:solidFill>
                  </a:rPr>
                  <a:t>()</a:t>
                </a:r>
              </a:p>
              <a:p>
                <a:endParaRPr lang="en-US" sz="2800" b="1" dirty="0">
                  <a:solidFill>
                    <a:srgbClr val="7030A0"/>
                  </a:solidFill>
                </a:endParaRPr>
              </a:p>
              <a:p>
                <a:r>
                  <a:rPr lang="en-US" sz="2800" dirty="0"/>
                  <a:t>... and, then check the actions in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0</m:t>
                        </m:r>
                      </m:sub>
                    </m:sSub>
                  </m:oMath>
                </a14:m>
                <a:r>
                  <a:rPr lang="en-US" sz="2800" dirty="0"/>
                  <a:t>  that led us to that set of propositions...</a:t>
                </a:r>
                <a:endParaRPr lang="en-US" sz="2800" b="1" dirty="0">
                  <a:solidFill>
                    <a:srgbClr val="7030A0"/>
                  </a:solidFill>
                </a:endParaRPr>
              </a:p>
              <a:p>
                <a:endParaRPr lang="en-US" sz="2800" dirty="0"/>
              </a:p>
            </p:txBody>
          </p:sp>
        </mc:Choice>
        <mc:Fallback xmlns="">
          <p:sp>
            <p:nvSpPr>
              <p:cNvPr id="12" name="TextBox 11">
                <a:extLst>
                  <a:ext uri="{FF2B5EF4-FFF2-40B4-BE49-F238E27FC236}">
                    <a16:creationId xmlns:a16="http://schemas.microsoft.com/office/drawing/2014/main" id="{BEA90527-F5A4-BB97-F57C-5BA714E873BF}"/>
                  </a:ext>
                </a:extLst>
              </p:cNvPr>
              <p:cNvSpPr txBox="1">
                <a:spLocks noRot="1" noChangeAspect="1" noMove="1" noResize="1" noEditPoints="1" noAdjustHandles="1" noChangeArrowheads="1" noChangeShapeType="1" noTextEdit="1"/>
              </p:cNvSpPr>
              <p:nvPr/>
            </p:nvSpPr>
            <p:spPr>
              <a:xfrm>
                <a:off x="5794941" y="1591372"/>
                <a:ext cx="5722011" cy="4832092"/>
              </a:xfrm>
              <a:prstGeom prst="rect">
                <a:avLst/>
              </a:prstGeom>
              <a:blipFill>
                <a:blip r:embed="rId8"/>
                <a:stretch>
                  <a:fillRect l="-2239" t="-1135"/>
                </a:stretch>
              </a:blipFill>
            </p:spPr>
            <p:txBody>
              <a:bodyPr/>
              <a:lstStyle/>
              <a:p>
                <a:r>
                  <a:rPr lang="en-US">
                    <a:noFill/>
                  </a:rPr>
                  <a:t> </a:t>
                </a:r>
              </a:p>
            </p:txBody>
          </p:sp>
        </mc:Fallback>
      </mc:AlternateContent>
    </p:spTree>
    <p:extLst>
      <p:ext uri="{BB962C8B-B14F-4D97-AF65-F5344CB8AC3E}">
        <p14:creationId xmlns:p14="http://schemas.microsoft.com/office/powerpoint/2010/main" val="1569473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backwards for solution of non-exclusive propositions and actions</a:t>
            </a:r>
          </a:p>
          <a:p>
            <a:endParaRPr lang="en-US" dirty="0"/>
          </a:p>
        </p:txBody>
      </p:sp>
      <p:sp>
        <p:nvSpPr>
          <p:cNvPr id="12" name="TextBox 11">
            <a:extLst>
              <a:ext uri="{FF2B5EF4-FFF2-40B4-BE49-F238E27FC236}">
                <a16:creationId xmlns:a16="http://schemas.microsoft.com/office/drawing/2014/main" id="{BEA90527-F5A4-BB97-F57C-5BA714E873BF}"/>
              </a:ext>
            </a:extLst>
          </p:cNvPr>
          <p:cNvSpPr txBox="1"/>
          <p:nvPr/>
        </p:nvSpPr>
        <p:spPr>
          <a:xfrm>
            <a:off x="9227046" y="1640047"/>
            <a:ext cx="2818904" cy="4832092"/>
          </a:xfrm>
          <a:prstGeom prst="rect">
            <a:avLst/>
          </a:prstGeom>
          <a:noFill/>
        </p:spPr>
        <p:txBody>
          <a:bodyPr wrap="square" rtlCol="0">
            <a:spAutoFit/>
          </a:bodyPr>
          <a:lstStyle/>
          <a:p>
            <a:r>
              <a:rPr lang="en-US" sz="2800" b="1" dirty="0"/>
              <a:t>Solution found!</a:t>
            </a:r>
          </a:p>
          <a:p>
            <a:endParaRPr lang="en-US" sz="2800" dirty="0"/>
          </a:p>
          <a:p>
            <a:r>
              <a:rPr lang="en-US" sz="2800" dirty="0"/>
              <a:t>We can do </a:t>
            </a:r>
            <a:r>
              <a:rPr lang="en-US" sz="2800" dirty="0" err="1">
                <a:solidFill>
                  <a:srgbClr val="00B0F0"/>
                </a:solidFill>
              </a:rPr>
              <a:t>putSockL</a:t>
            </a:r>
            <a:r>
              <a:rPr lang="en-US" sz="2800" dirty="0"/>
              <a:t> and </a:t>
            </a:r>
            <a:r>
              <a:rPr lang="en-US" sz="2800" dirty="0" err="1">
                <a:solidFill>
                  <a:schemeClr val="accent2"/>
                </a:solidFill>
              </a:rPr>
              <a:t>putSockR</a:t>
            </a:r>
            <a:endParaRPr lang="en-US" sz="2800" dirty="0">
              <a:solidFill>
                <a:schemeClr val="accent2"/>
              </a:solidFill>
            </a:endParaRPr>
          </a:p>
          <a:p>
            <a:r>
              <a:rPr lang="en-US" sz="2800" dirty="0"/>
              <a:t>in any order, then</a:t>
            </a:r>
          </a:p>
          <a:p>
            <a:endParaRPr lang="en-US" sz="2800" dirty="0"/>
          </a:p>
          <a:p>
            <a:r>
              <a:rPr lang="en-US" sz="2800" dirty="0"/>
              <a:t>We can do </a:t>
            </a:r>
            <a:r>
              <a:rPr lang="en-US" sz="2800" dirty="0" err="1">
                <a:solidFill>
                  <a:srgbClr val="D60093"/>
                </a:solidFill>
              </a:rPr>
              <a:t>putShoeL</a:t>
            </a:r>
            <a:r>
              <a:rPr lang="en-US" sz="2800" dirty="0"/>
              <a:t> and </a:t>
            </a:r>
            <a:r>
              <a:rPr lang="en-US" sz="2800" dirty="0" err="1">
                <a:solidFill>
                  <a:srgbClr val="00B050"/>
                </a:solidFill>
              </a:rPr>
              <a:t>putShoeR</a:t>
            </a:r>
            <a:endParaRPr lang="en-US" sz="2800" dirty="0">
              <a:solidFill>
                <a:srgbClr val="00B050"/>
              </a:solidFill>
            </a:endParaRPr>
          </a:p>
          <a:p>
            <a:r>
              <a:rPr lang="en-US" sz="2800" dirty="0"/>
              <a:t>in any order</a:t>
            </a:r>
          </a:p>
        </p:txBody>
      </p:sp>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31DD0583-7E06-FCBD-0339-FB9E30CE511B}"/>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31DD0583-7E06-FCBD-0339-FB9E30CE511B}"/>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B01388E2-C0CB-1BBE-F185-558E228CE75B}"/>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B01388E2-C0CB-1BBE-F185-558E228CE75B}"/>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77FFDD6C-50F0-F73B-D50B-1A7424DE90D3}"/>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77FFDD6C-50F0-F73B-D50B-1A7424DE90D3}"/>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401">
                <a:extLst>
                  <a:ext uri="{FF2B5EF4-FFF2-40B4-BE49-F238E27FC236}">
                    <a16:creationId xmlns:a16="http://schemas.microsoft.com/office/drawing/2014/main" id="{4B6A954E-23E3-BD62-F894-42C79131C0CA}"/>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8" name="CuadroTexto 401">
                <a:extLst>
                  <a:ext uri="{FF2B5EF4-FFF2-40B4-BE49-F238E27FC236}">
                    <a16:creationId xmlns:a16="http://schemas.microsoft.com/office/drawing/2014/main" id="{4B6A954E-23E3-BD62-F894-42C79131C0CA}"/>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uadroTexto 401">
                <a:extLst>
                  <a:ext uri="{FF2B5EF4-FFF2-40B4-BE49-F238E27FC236}">
                    <a16:creationId xmlns:a16="http://schemas.microsoft.com/office/drawing/2014/main" id="{3C2BBE9E-BD93-D495-4C40-027D20484F9F}"/>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9" name="CuadroTexto 401">
                <a:extLst>
                  <a:ext uri="{FF2B5EF4-FFF2-40B4-BE49-F238E27FC236}">
                    <a16:creationId xmlns:a16="http://schemas.microsoft.com/office/drawing/2014/main" id="{3C2BBE9E-BD93-D495-4C40-027D20484F9F}"/>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6"/>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EA8CBF5-B1C5-B4CE-C198-66744C6A75C9}"/>
              </a:ext>
            </a:extLst>
          </p:cNvPr>
          <p:cNvGrpSpPr/>
          <p:nvPr/>
        </p:nvGrpSpPr>
        <p:grpSpPr>
          <a:xfrm>
            <a:off x="5149836" y="2584583"/>
            <a:ext cx="2377457" cy="311829"/>
            <a:chOff x="7567844" y="3751663"/>
            <a:chExt cx="2184916" cy="292647"/>
          </a:xfrm>
        </p:grpSpPr>
        <p:cxnSp>
          <p:nvCxnSpPr>
            <p:cNvPr id="109" name="Straight Connector 108">
              <a:extLst>
                <a:ext uri="{FF2B5EF4-FFF2-40B4-BE49-F238E27FC236}">
                  <a16:creationId xmlns:a16="http://schemas.microsoft.com/office/drawing/2014/main" id="{1D6FC135-08D6-C820-D51D-D39494A56704}"/>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A2BB46E8-CD4E-5796-1C89-F2FF0B1E46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CuadroTexto 319">
            <a:extLst>
              <a:ext uri="{FF2B5EF4-FFF2-40B4-BE49-F238E27FC236}">
                <a16:creationId xmlns:a16="http://schemas.microsoft.com/office/drawing/2014/main" id="{22F76486-D040-97D4-BA50-E8740A2EFC31}"/>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14" name="CuadroTexto 273">
            <a:extLst>
              <a:ext uri="{FF2B5EF4-FFF2-40B4-BE49-F238E27FC236}">
                <a16:creationId xmlns:a16="http://schemas.microsoft.com/office/drawing/2014/main" id="{34517829-6526-2669-0064-5F25643E1293}"/>
              </a:ext>
            </a:extLst>
          </p:cNvPr>
          <p:cNvSpPr txBox="1"/>
          <p:nvPr/>
        </p:nvSpPr>
        <p:spPr>
          <a:xfrm>
            <a:off x="2307475" y="4397407"/>
            <a:ext cx="1350049" cy="461665"/>
          </a:xfrm>
          <a:prstGeom prst="rect">
            <a:avLst/>
          </a:prstGeom>
          <a:noFill/>
          <a:ln w="28575">
            <a:solidFill>
              <a:schemeClr val="accent2"/>
            </a:solidFill>
          </a:ln>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15" name="CuadroTexto 259">
            <a:extLst>
              <a:ext uri="{FF2B5EF4-FFF2-40B4-BE49-F238E27FC236}">
                <a16:creationId xmlns:a16="http://schemas.microsoft.com/office/drawing/2014/main" id="{F5406DD1-0461-D08F-D5FF-AA462C223EFC}"/>
              </a:ext>
            </a:extLst>
          </p:cNvPr>
          <p:cNvSpPr txBox="1"/>
          <p:nvPr/>
        </p:nvSpPr>
        <p:spPr>
          <a:xfrm>
            <a:off x="2321098" y="2794210"/>
            <a:ext cx="1313181" cy="461665"/>
          </a:xfrm>
          <a:prstGeom prst="rect">
            <a:avLst/>
          </a:prstGeom>
          <a:noFill/>
          <a:ln w="28575">
            <a:solidFill>
              <a:srgbClr val="00B0F0"/>
            </a:solidFill>
          </a:ln>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16" name="Rectángulo 205">
            <a:extLst>
              <a:ext uri="{FF2B5EF4-FFF2-40B4-BE49-F238E27FC236}">
                <a16:creationId xmlns:a16="http://schemas.microsoft.com/office/drawing/2014/main" id="{E2521028-EA83-51F5-1F11-1807136784A0}"/>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sockL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sockR</a:t>
            </a:r>
            <a:r>
              <a:rPr lang="en-US" sz="2400" b="1" dirty="0">
                <a:solidFill>
                  <a:srgbClr val="7030A0"/>
                </a:solidFill>
              </a:rPr>
              <a:t>()</a:t>
            </a:r>
          </a:p>
          <a:p>
            <a:pPr algn="ctr"/>
            <a:endParaRPr lang="en-US" sz="2400" dirty="0">
              <a:solidFill>
                <a:srgbClr val="7030A0"/>
              </a:solidFill>
            </a:endParaRPr>
          </a:p>
        </p:txBody>
      </p:sp>
      <p:sp>
        <p:nvSpPr>
          <p:cNvPr id="17" name="Rectángulo 195">
            <a:extLst>
              <a:ext uri="{FF2B5EF4-FFF2-40B4-BE49-F238E27FC236}">
                <a16:creationId xmlns:a16="http://schemas.microsoft.com/office/drawing/2014/main" id="{A5683D45-1C47-6BDD-AD1D-680439312B72}"/>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bareL</a:t>
            </a:r>
            <a:r>
              <a:rPr lang="en-US" sz="2400" b="1" dirty="0">
                <a:solidFill>
                  <a:srgbClr val="7030A0"/>
                </a:solidFill>
              </a:rPr>
              <a:t>()</a:t>
            </a:r>
          </a:p>
          <a:p>
            <a:pPr algn="ctr"/>
            <a:endParaRPr lang="en-US" sz="2400" dirty="0">
              <a:solidFill>
                <a:srgbClr val="7030A0"/>
              </a:solidFill>
            </a:endParaRPr>
          </a:p>
          <a:p>
            <a:pPr algn="ctr"/>
            <a:r>
              <a:rPr lang="en-US" sz="2400" b="1" dirty="0" err="1">
                <a:solidFill>
                  <a:srgbClr val="7030A0"/>
                </a:solidFill>
              </a:rPr>
              <a:t>bareR</a:t>
            </a:r>
            <a:r>
              <a:rPr lang="en-US" sz="2400" b="1" dirty="0">
                <a:solidFill>
                  <a:srgbClr val="7030A0"/>
                </a:solidFill>
              </a:rPr>
              <a:t>()</a:t>
            </a:r>
          </a:p>
          <a:p>
            <a:pPr algn="ctr"/>
            <a:endParaRPr lang="en-US" sz="2400" dirty="0">
              <a:solidFill>
                <a:srgbClr val="7030A0"/>
              </a:solidFill>
            </a:endParaRPr>
          </a:p>
        </p:txBody>
      </p:sp>
      <p:grpSp>
        <p:nvGrpSpPr>
          <p:cNvPr id="18" name="Group 17">
            <a:extLst>
              <a:ext uri="{FF2B5EF4-FFF2-40B4-BE49-F238E27FC236}">
                <a16:creationId xmlns:a16="http://schemas.microsoft.com/office/drawing/2014/main" id="{C7567369-24C3-9D3C-F775-D14D65CD9CAF}"/>
              </a:ext>
            </a:extLst>
          </p:cNvPr>
          <p:cNvGrpSpPr/>
          <p:nvPr/>
        </p:nvGrpSpPr>
        <p:grpSpPr>
          <a:xfrm>
            <a:off x="1807466" y="3326131"/>
            <a:ext cx="2377457" cy="311829"/>
            <a:chOff x="7567844" y="3751663"/>
            <a:chExt cx="2184916" cy="292647"/>
          </a:xfrm>
        </p:grpSpPr>
        <p:cxnSp>
          <p:nvCxnSpPr>
            <p:cNvPr id="107" name="Straight Connector 106">
              <a:extLst>
                <a:ext uri="{FF2B5EF4-FFF2-40B4-BE49-F238E27FC236}">
                  <a16:creationId xmlns:a16="http://schemas.microsoft.com/office/drawing/2014/main" id="{3BD8D366-42E5-51BA-1DE8-81DDC39989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58B9EB80-57AA-567B-4B51-AD5A3AE374A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 name="Straight Connector 18">
            <a:extLst>
              <a:ext uri="{FF2B5EF4-FFF2-40B4-BE49-F238E27FC236}">
                <a16:creationId xmlns:a16="http://schemas.microsoft.com/office/drawing/2014/main" id="{607D3590-9FA9-019D-68EC-0630E0AEA5BE}"/>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1E252A-0586-2233-34F2-F424F5334C97}"/>
              </a:ext>
            </a:extLst>
          </p:cNvPr>
          <p:cNvCxnSpPr>
            <a:cxnSpLocks/>
            <a:stCxn id="15"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9B4A688-7735-D2A2-A77E-31246F53C1EC}"/>
              </a:ext>
            </a:extLst>
          </p:cNvPr>
          <p:cNvGrpSpPr/>
          <p:nvPr/>
        </p:nvGrpSpPr>
        <p:grpSpPr>
          <a:xfrm>
            <a:off x="1807466" y="4050875"/>
            <a:ext cx="2377457" cy="311829"/>
            <a:chOff x="7567844" y="3751663"/>
            <a:chExt cx="2184916" cy="292647"/>
          </a:xfrm>
        </p:grpSpPr>
        <p:cxnSp>
          <p:nvCxnSpPr>
            <p:cNvPr id="59" name="Straight Connector 58">
              <a:extLst>
                <a:ext uri="{FF2B5EF4-FFF2-40B4-BE49-F238E27FC236}">
                  <a16:creationId xmlns:a16="http://schemas.microsoft.com/office/drawing/2014/main" id="{4C585F31-50A3-8B0B-C812-D124FEE19FE9}"/>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72E5030-CD48-0443-E111-A6C003CC20A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2" name="Straight Connector 21">
            <a:extLst>
              <a:ext uri="{FF2B5EF4-FFF2-40B4-BE49-F238E27FC236}">
                <a16:creationId xmlns:a16="http://schemas.microsoft.com/office/drawing/2014/main" id="{D93DE2F3-A5FA-F93F-5CCB-495873E3E679}"/>
              </a:ext>
            </a:extLst>
          </p:cNvPr>
          <p:cNvCxnSpPr>
            <a:cxnSpLocks/>
            <a:endCxn id="14"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8503FC-2091-9247-54B5-0E1D427B01F5}"/>
              </a:ext>
            </a:extLst>
          </p:cNvPr>
          <p:cNvCxnSpPr>
            <a:cxnSpLocks/>
            <a:stCxn id="14"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24" name="CuadroTexto 273">
            <a:extLst>
              <a:ext uri="{FF2B5EF4-FFF2-40B4-BE49-F238E27FC236}">
                <a16:creationId xmlns:a16="http://schemas.microsoft.com/office/drawing/2014/main" id="{A07C7E50-BB42-B33E-B730-FC53350DAA47}"/>
              </a:ext>
            </a:extLst>
          </p:cNvPr>
          <p:cNvSpPr txBox="1"/>
          <p:nvPr/>
        </p:nvSpPr>
        <p:spPr>
          <a:xfrm>
            <a:off x="5645594" y="5164116"/>
            <a:ext cx="1396536"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25" name="CuadroTexto 259">
            <a:extLst>
              <a:ext uri="{FF2B5EF4-FFF2-40B4-BE49-F238E27FC236}">
                <a16:creationId xmlns:a16="http://schemas.microsoft.com/office/drawing/2014/main" id="{01182A88-0DFA-DE08-E7C1-42A53814E9EE}"/>
              </a:ext>
            </a:extLst>
          </p:cNvPr>
          <p:cNvSpPr txBox="1"/>
          <p:nvPr/>
        </p:nvSpPr>
        <p:spPr>
          <a:xfrm>
            <a:off x="5648882" y="2150303"/>
            <a:ext cx="1359668"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26" name="Straight Connector 25">
            <a:extLst>
              <a:ext uri="{FF2B5EF4-FFF2-40B4-BE49-F238E27FC236}">
                <a16:creationId xmlns:a16="http://schemas.microsoft.com/office/drawing/2014/main" id="{82523F3A-630D-37E9-9156-B2C609FBA34F}"/>
              </a:ext>
            </a:extLst>
          </p:cNvPr>
          <p:cNvCxnSpPr>
            <a:cxnSpLocks/>
            <a:endCxn id="24"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9BC04C3-E20C-B172-7481-0A10F1177C69}"/>
              </a:ext>
            </a:extLst>
          </p:cNvPr>
          <p:cNvCxnSpPr>
            <a:cxnSpLocks/>
            <a:endCxn id="25"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1745E0-A59F-55B7-DC70-A3910D498413}"/>
              </a:ext>
            </a:extLst>
          </p:cNvPr>
          <p:cNvCxnSpPr>
            <a:cxnSpLocks/>
            <a:stCxn id="15"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E67C66-8FA1-4CCD-F05E-0FCCCFFC8AB2}"/>
              </a:ext>
            </a:extLst>
          </p:cNvPr>
          <p:cNvCxnSpPr>
            <a:cxnSpLocks/>
            <a:stCxn id="14"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31" name="CuadroTexto 319">
            <a:extLst>
              <a:ext uri="{FF2B5EF4-FFF2-40B4-BE49-F238E27FC236}">
                <a16:creationId xmlns:a16="http://schemas.microsoft.com/office/drawing/2014/main" id="{8E698FDE-6203-84E7-DAC8-8EFAD8ECD4EA}"/>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2" name="CuadroTexto 273">
            <a:extLst>
              <a:ext uri="{FF2B5EF4-FFF2-40B4-BE49-F238E27FC236}">
                <a16:creationId xmlns:a16="http://schemas.microsoft.com/office/drawing/2014/main" id="{72FFEAD0-D6CC-55F2-8A5B-D2D8FE5F3D9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33" name="CuadroTexto 259">
            <a:extLst>
              <a:ext uri="{FF2B5EF4-FFF2-40B4-BE49-F238E27FC236}">
                <a16:creationId xmlns:a16="http://schemas.microsoft.com/office/drawing/2014/main" id="{654CB459-285F-37CA-2F50-6369276716F4}"/>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34" name="Rectángulo 205">
            <a:extLst>
              <a:ext uri="{FF2B5EF4-FFF2-40B4-BE49-F238E27FC236}">
                <a16:creationId xmlns:a16="http://schemas.microsoft.com/office/drawing/2014/main" id="{E92878B7-7DBA-9ADC-B3AF-8CFCEFF96120}"/>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35" name="Group 34">
            <a:extLst>
              <a:ext uri="{FF2B5EF4-FFF2-40B4-BE49-F238E27FC236}">
                <a16:creationId xmlns:a16="http://schemas.microsoft.com/office/drawing/2014/main" id="{09B8ADFC-B02E-74A9-7F0E-FEBB1225BA8C}"/>
              </a:ext>
            </a:extLst>
          </p:cNvPr>
          <p:cNvGrpSpPr/>
          <p:nvPr/>
        </p:nvGrpSpPr>
        <p:grpSpPr>
          <a:xfrm>
            <a:off x="5181102" y="3326131"/>
            <a:ext cx="2377457" cy="311829"/>
            <a:chOff x="7567844" y="3751663"/>
            <a:chExt cx="2184916" cy="292647"/>
          </a:xfrm>
        </p:grpSpPr>
        <p:cxnSp>
          <p:nvCxnSpPr>
            <p:cNvPr id="56" name="Straight Connector 55">
              <a:extLst>
                <a:ext uri="{FF2B5EF4-FFF2-40B4-BE49-F238E27FC236}">
                  <a16:creationId xmlns:a16="http://schemas.microsoft.com/office/drawing/2014/main" id="{4484074B-909D-F989-3307-60E747199A59}"/>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DC7B788-3638-71ED-FA54-2D2907B0232D}"/>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5F3B7B5E-4A3A-B874-5D6C-C92B72C8AFA5}"/>
              </a:ext>
            </a:extLst>
          </p:cNvPr>
          <p:cNvCxnSpPr>
            <a:cxnSpLocks/>
            <a:endCxn id="33"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7D90D9-C3EA-39DB-66B1-DF532D5EBFF0}"/>
              </a:ext>
            </a:extLst>
          </p:cNvPr>
          <p:cNvCxnSpPr>
            <a:cxnSpLocks/>
            <a:stCxn id="33"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FFBE1B-B03A-3667-64BA-5969E9CF0460}"/>
              </a:ext>
            </a:extLst>
          </p:cNvPr>
          <p:cNvGrpSpPr/>
          <p:nvPr/>
        </p:nvGrpSpPr>
        <p:grpSpPr>
          <a:xfrm>
            <a:off x="5181102" y="4050875"/>
            <a:ext cx="2377457" cy="311829"/>
            <a:chOff x="7567844" y="3751663"/>
            <a:chExt cx="2184916" cy="292647"/>
          </a:xfrm>
        </p:grpSpPr>
        <p:cxnSp>
          <p:nvCxnSpPr>
            <p:cNvPr id="54" name="Straight Connector 53">
              <a:extLst>
                <a:ext uri="{FF2B5EF4-FFF2-40B4-BE49-F238E27FC236}">
                  <a16:creationId xmlns:a16="http://schemas.microsoft.com/office/drawing/2014/main" id="{3615ADBE-EE52-1A6E-D62F-A63D3B403AD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839F098-8836-4A13-6022-7851E3136BD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88B4E4BD-C866-503C-6AF8-A73E9F3FAAFA}"/>
              </a:ext>
            </a:extLst>
          </p:cNvPr>
          <p:cNvCxnSpPr>
            <a:cxnSpLocks/>
            <a:endCxn id="32"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070F7E-EFEA-04A3-DF33-22E975AAF3A8}"/>
              </a:ext>
            </a:extLst>
          </p:cNvPr>
          <p:cNvCxnSpPr>
            <a:cxnSpLocks/>
            <a:stCxn id="32"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ABCAD7-F31E-F81F-B187-1193D0348DB5}"/>
              </a:ext>
            </a:extLst>
          </p:cNvPr>
          <p:cNvCxnSpPr>
            <a:cxnSpLocks/>
            <a:stCxn id="33"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424316-B44C-A9A2-FB64-AEE4F4CB6AEA}"/>
              </a:ext>
            </a:extLst>
          </p:cNvPr>
          <p:cNvCxnSpPr>
            <a:cxnSpLocks/>
            <a:stCxn id="32"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3774AB-2612-3CE1-2AB8-A4107DCFD006}"/>
              </a:ext>
            </a:extLst>
          </p:cNvPr>
          <p:cNvCxnSpPr>
            <a:cxnSpLocks/>
            <a:stCxn id="25"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C3B44B3-1B39-1B09-6584-049504CA68AE}"/>
              </a:ext>
            </a:extLst>
          </p:cNvPr>
          <p:cNvCxnSpPr>
            <a:cxnSpLocks/>
            <a:stCxn id="25"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7D4B9B-8152-CA8B-9778-3740E963C803}"/>
              </a:ext>
            </a:extLst>
          </p:cNvPr>
          <p:cNvCxnSpPr>
            <a:cxnSpLocks/>
            <a:stCxn id="24"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E22D0EA-988E-803A-2981-36EA29762D2A}"/>
              </a:ext>
            </a:extLst>
          </p:cNvPr>
          <p:cNvCxnSpPr>
            <a:cxnSpLocks/>
            <a:stCxn id="24"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E1F7BA6-56AA-5887-B228-433D5BF37F3A}"/>
              </a:ext>
            </a:extLst>
          </p:cNvPr>
          <p:cNvGrpSpPr/>
          <p:nvPr/>
        </p:nvGrpSpPr>
        <p:grpSpPr>
          <a:xfrm>
            <a:off x="5175122" y="4826197"/>
            <a:ext cx="2377457" cy="311829"/>
            <a:chOff x="7567844" y="3751663"/>
            <a:chExt cx="2184916" cy="292647"/>
          </a:xfrm>
        </p:grpSpPr>
        <p:cxnSp>
          <p:nvCxnSpPr>
            <p:cNvPr id="52" name="Straight Connector 51">
              <a:extLst>
                <a:ext uri="{FF2B5EF4-FFF2-40B4-BE49-F238E27FC236}">
                  <a16:creationId xmlns:a16="http://schemas.microsoft.com/office/drawing/2014/main" id="{2FDEBC95-11F4-26EE-81DC-10B158A14CE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218AA87-8932-15D9-76D1-3646615727C7}"/>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1879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err="1"/>
              <a:t>GraphPlan</a:t>
            </a:r>
            <a:r>
              <a:rPr lang="en-US" dirty="0"/>
              <a:t> High Level Algorithm</a:t>
            </a:r>
          </a:p>
        </p:txBody>
      </p:sp>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2039539"/>
          </a:xfrm>
        </p:spPr>
        <p:txBody>
          <a:bodyPr/>
          <a:lstStyle/>
          <a:p>
            <a:pPr>
              <a:lnSpc>
                <a:spcPct val="100000"/>
              </a:lnSpc>
              <a:spcBef>
                <a:spcPts val="0"/>
              </a:spcBef>
            </a:pPr>
            <a:r>
              <a:rPr lang="en-US" altLang="en-US" sz="2400" dirty="0">
                <a:solidFill>
                  <a:srgbClr val="C00000"/>
                </a:solidFill>
              </a:rPr>
              <a:t>Initialize</a:t>
            </a:r>
            <a:r>
              <a:rPr lang="en-US" altLang="en-US" sz="2400" dirty="0">
                <a:solidFill>
                  <a:schemeClr val="tx1"/>
                </a:solidFill>
              </a:rPr>
              <a:t> first proposition layer with proposition from</a:t>
            </a:r>
            <a:r>
              <a:rPr lang="en-US" altLang="en-US" sz="2400" dirty="0"/>
              <a:t> initial state</a:t>
            </a:r>
          </a:p>
          <a:p>
            <a:pPr>
              <a:lnSpc>
                <a:spcPct val="100000"/>
              </a:lnSpc>
              <a:spcBef>
                <a:spcPts val="0"/>
              </a:spcBef>
            </a:pPr>
            <a:r>
              <a:rPr lang="en-US" altLang="en-US" sz="2400" dirty="0"/>
              <a:t>Loop</a:t>
            </a:r>
          </a:p>
          <a:p>
            <a:pPr>
              <a:lnSpc>
                <a:spcPct val="100000"/>
              </a:lnSpc>
              <a:spcBef>
                <a:spcPts val="0"/>
              </a:spcBef>
            </a:pPr>
            <a:r>
              <a:rPr lang="en-US" altLang="en-US" sz="2400" dirty="0"/>
              <a:t>	</a:t>
            </a:r>
            <a:r>
              <a:rPr lang="en-US" altLang="en-US" sz="2400" dirty="0">
                <a:solidFill>
                  <a:srgbClr val="C00000"/>
                </a:solidFill>
              </a:rPr>
              <a:t>Extend</a:t>
            </a:r>
            <a:r>
              <a:rPr lang="en-US" altLang="en-US" sz="2400" dirty="0">
                <a:solidFill>
                  <a:schemeClr val="tx1"/>
                </a:solidFill>
              </a:rPr>
              <a:t> the </a:t>
            </a:r>
            <a:r>
              <a:rPr lang="en-US" altLang="en-US" sz="2400" dirty="0" err="1">
                <a:solidFill>
                  <a:schemeClr val="tx1"/>
                </a:solidFill>
              </a:rPr>
              <a:t>GraphPlan</a:t>
            </a:r>
            <a:r>
              <a:rPr lang="en-US" altLang="en-US" sz="2400" dirty="0">
                <a:solidFill>
                  <a:schemeClr val="tx1"/>
                </a:solidFill>
              </a:rPr>
              <a:t> graph by adding an action level and</a:t>
            </a:r>
          </a:p>
          <a:p>
            <a:pPr>
              <a:lnSpc>
                <a:spcPct val="100000"/>
              </a:lnSpc>
              <a:spcBef>
                <a:spcPts val="0"/>
              </a:spcBef>
            </a:pPr>
            <a:r>
              <a:rPr lang="en-US" altLang="en-US" sz="2400" dirty="0">
                <a:solidFill>
                  <a:schemeClr val="tx1"/>
                </a:solidFill>
              </a:rPr>
              <a:t>		then a proposition level</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graph has </a:t>
            </a:r>
            <a:r>
              <a:rPr lang="en-US" altLang="en-US" sz="2400" dirty="0"/>
              <a:t>leveled off </a:t>
            </a:r>
            <a:r>
              <a:rPr lang="en-US" altLang="en-US" sz="2400" dirty="0">
                <a:solidFill>
                  <a:schemeClr val="tx1"/>
                </a:solidFill>
              </a:rPr>
              <a:t>(no new propositions added from previous level):</a:t>
            </a:r>
          </a:p>
          <a:p>
            <a:pPr>
              <a:lnSpc>
                <a:spcPct val="100000"/>
              </a:lnSpc>
              <a:spcBef>
                <a:spcPts val="0"/>
              </a:spcBef>
            </a:pPr>
            <a:r>
              <a:rPr lang="en-US" altLang="en-US" sz="2400" dirty="0">
                <a:solidFill>
                  <a:schemeClr val="tx1"/>
                </a:solidFill>
              </a:rPr>
              <a:t>		Return NO SOLUTION</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a:t>
            </a:r>
            <a:r>
              <a:rPr lang="en-US" altLang="en-US" sz="2400" dirty="0"/>
              <a:t>all propositions in the goal are present </a:t>
            </a:r>
            <a:r>
              <a:rPr lang="en-US" altLang="en-US" sz="2400" dirty="0">
                <a:solidFill>
                  <a:schemeClr val="tx1"/>
                </a:solidFill>
              </a:rPr>
              <a:t>in the added proposition level:         		</a:t>
            </a:r>
            <a:r>
              <a:rPr lang="en-US" altLang="en-US" sz="2400" dirty="0">
                <a:solidFill>
                  <a:srgbClr val="C00000"/>
                </a:solidFill>
              </a:rPr>
              <a:t>Search</a:t>
            </a:r>
            <a:r>
              <a:rPr lang="en-US" altLang="en-US" sz="2400" dirty="0">
                <a:solidFill>
                  <a:schemeClr val="tx1"/>
                </a:solidFill>
              </a:rPr>
              <a:t> for a possible plan in the planning graph</a:t>
            </a:r>
          </a:p>
          <a:p>
            <a:pPr>
              <a:lnSpc>
                <a:spcPct val="100000"/>
              </a:lnSpc>
              <a:spcBef>
                <a:spcPts val="0"/>
              </a:spcBef>
            </a:pPr>
            <a:r>
              <a:rPr lang="en-US" altLang="en-US" sz="2400" dirty="0">
                <a:solidFill>
                  <a:schemeClr val="tx1"/>
                </a:solidFill>
              </a:rPr>
              <a:t>			(see solution algorithm)</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plan found, return with that plan</a:t>
            </a:r>
            <a:endParaRPr lang="en-US" sz="2400" dirty="0">
              <a:solidFill>
                <a:schemeClr val="tx1"/>
              </a:solidFill>
            </a:endParaRPr>
          </a:p>
        </p:txBody>
      </p:sp>
    </p:spTree>
    <p:extLst>
      <p:ext uri="{BB962C8B-B14F-4D97-AF65-F5344CB8AC3E}">
        <p14:creationId xmlns:p14="http://schemas.microsoft.com/office/powerpoint/2010/main" val="128436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360153"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endParaRPr lang="en-US" dirty="0"/>
          </a:p>
          <a:p>
            <a:r>
              <a:rPr lang="en-US" dirty="0">
                <a:solidFill>
                  <a:schemeClr val="tx1"/>
                </a:solidFill>
              </a:rPr>
              <a:t>How would solve Blocks World problems with </a:t>
            </a:r>
            <a:r>
              <a:rPr lang="en-US" dirty="0">
                <a:solidFill>
                  <a:srgbClr val="C00000"/>
                </a:solidFill>
              </a:rPr>
              <a:t>logical planning</a:t>
            </a:r>
            <a:r>
              <a:rPr lang="en-US" dirty="0">
                <a:solidFill>
                  <a:schemeClr val="tx1"/>
                </a:solidFill>
              </a:rPr>
              <a:t>?</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79208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and </a:t>
            </a:r>
            <a:r>
              <a:rPr lang="en-US" dirty="0" err="1"/>
              <a:t>GraphPlan</a:t>
            </a:r>
            <a:r>
              <a:rPr lang="en-US" dirty="0"/>
              <a:t> Graph Representation</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p:txBody>
          <a:bodyPr/>
          <a:lstStyle/>
          <a:p>
            <a:r>
              <a:rPr lang="en-US" dirty="0" err="1"/>
              <a:t>Graphplan</a:t>
            </a:r>
            <a:r>
              <a:rPr lang="en-US" dirty="0"/>
              <a:t> graphs contain two types of layers</a:t>
            </a:r>
          </a:p>
          <a:p>
            <a:pPr lvl="1"/>
            <a:r>
              <a:rPr lang="en-US" dirty="0"/>
              <a:t>Proposition layers </a:t>
            </a:r>
            <a:r>
              <a:rPr lang="mr-IN" dirty="0"/>
              <a:t>–</a:t>
            </a:r>
            <a:r>
              <a:rPr lang="en-US" dirty="0"/>
              <a:t> all reachable predicates</a:t>
            </a:r>
          </a:p>
          <a:p>
            <a:pPr lvl="1"/>
            <a:r>
              <a:rPr lang="en-US" dirty="0"/>
              <a:t>Action layers </a:t>
            </a:r>
            <a:r>
              <a:rPr lang="mr-IN" dirty="0"/>
              <a:t>–</a:t>
            </a:r>
            <a:r>
              <a:rPr lang="en-US" dirty="0"/>
              <a:t> actions that could be taken</a:t>
            </a:r>
          </a:p>
          <a:p>
            <a:pPr lvl="1"/>
            <a:r>
              <a:rPr lang="en-US" dirty="0"/>
              <a:t>Both layers represent one time step</a:t>
            </a:r>
          </a:p>
          <a:p>
            <a:pPr lvl="1"/>
            <a:endParaRPr lang="en-US" dirty="0"/>
          </a:p>
          <a:p>
            <a:pPr marL="0" lvl="1" indent="0">
              <a:buNone/>
            </a:pPr>
            <a:r>
              <a:rPr lang="en-US" sz="2800" dirty="0" err="1">
                <a:solidFill>
                  <a:schemeClr val="accent1">
                    <a:lumMod val="75000"/>
                  </a:schemeClr>
                </a:solidFill>
              </a:rPr>
              <a:t>GraphPlan</a:t>
            </a:r>
            <a:r>
              <a:rPr lang="en-US" sz="2800" dirty="0">
                <a:solidFill>
                  <a:schemeClr val="accent1">
                    <a:lumMod val="75000"/>
                  </a:schemeClr>
                </a:solidFill>
              </a:rPr>
              <a:t> algorithm includes two subtasks</a:t>
            </a:r>
          </a:p>
          <a:p>
            <a:pPr lvl="1">
              <a:spcBef>
                <a:spcPct val="25000"/>
              </a:spcBef>
            </a:pPr>
            <a:r>
              <a:rPr lang="en-US" altLang="en-US" b="1" dirty="0">
                <a:ea typeface="Arial" charset="0"/>
                <a:cs typeface="Arial" charset="0"/>
              </a:rPr>
              <a:t>Extend</a:t>
            </a:r>
            <a:r>
              <a:rPr lang="en-US" altLang="en-US" dirty="0">
                <a:ea typeface="Arial" charset="0"/>
                <a:cs typeface="Arial" charset="0"/>
              </a:rPr>
              <a:t>: One time step (two layers) in the </a:t>
            </a:r>
            <a:r>
              <a:rPr lang="en-US" altLang="en-US" dirty="0" err="1">
                <a:ea typeface="Arial" charset="0"/>
                <a:cs typeface="Arial" charset="0"/>
              </a:rPr>
              <a:t>graphplan</a:t>
            </a:r>
            <a:r>
              <a:rPr lang="en-US" altLang="en-US" dirty="0">
                <a:ea typeface="Arial" charset="0"/>
                <a:cs typeface="Arial" charset="0"/>
              </a:rPr>
              <a:t> graph</a:t>
            </a:r>
          </a:p>
          <a:p>
            <a:pPr lvl="1">
              <a:spcBef>
                <a:spcPct val="10000"/>
              </a:spcBef>
            </a:pPr>
            <a:r>
              <a:rPr lang="en-US" altLang="en-US" b="1" dirty="0">
                <a:ea typeface="Arial" charset="0"/>
                <a:cs typeface="Arial" charset="0"/>
              </a:rPr>
              <a:t>Search</a:t>
            </a:r>
            <a:r>
              <a:rPr lang="en-US" altLang="en-US" dirty="0">
                <a:ea typeface="Arial" charset="0"/>
                <a:cs typeface="Arial" charset="0"/>
              </a:rPr>
              <a:t>: Find a valid plan in the </a:t>
            </a:r>
            <a:r>
              <a:rPr lang="en-US" altLang="en-US" dirty="0" err="1">
                <a:ea typeface="Arial" charset="0"/>
                <a:cs typeface="Arial" charset="0"/>
              </a:rPr>
              <a:t>graphplan</a:t>
            </a:r>
            <a:r>
              <a:rPr lang="en-US" altLang="en-US" dirty="0">
                <a:ea typeface="Arial" charset="0"/>
                <a:cs typeface="Arial" charset="0"/>
              </a:rPr>
              <a:t> graph</a:t>
            </a:r>
          </a:p>
          <a:p>
            <a:pPr>
              <a:spcBef>
                <a:spcPct val="10000"/>
              </a:spcBef>
            </a:pPr>
            <a:endParaRPr lang="en-US" altLang="en-US" dirty="0"/>
          </a:p>
          <a:p>
            <a:pPr>
              <a:spcBef>
                <a:spcPct val="10000"/>
              </a:spcBef>
            </a:pPr>
            <a:r>
              <a:rPr lang="en-US" altLang="en-US" dirty="0" err="1"/>
              <a:t>GraphPlan</a:t>
            </a:r>
            <a:r>
              <a:rPr lang="en-US" altLang="en-US" dirty="0"/>
              <a:t> finds a plan or proves that no plan has fewer </a:t>
            </a:r>
            <a:r>
              <a:rPr lang="en-US" altLang="ja-JP" dirty="0"/>
              <a:t>time steps</a:t>
            </a:r>
          </a:p>
          <a:p>
            <a:pPr lvl="1">
              <a:spcBef>
                <a:spcPts val="200"/>
              </a:spcBef>
            </a:pPr>
            <a:r>
              <a:rPr lang="en-US" altLang="en-US" dirty="0"/>
              <a:t>Each time step can contain multiple actions</a:t>
            </a:r>
            <a:endParaRPr lang="en-US" dirty="0"/>
          </a:p>
          <a:p>
            <a:pPr marL="0" lvl="1" indent="0">
              <a:spcBef>
                <a:spcPct val="10000"/>
              </a:spcBef>
              <a:buNone/>
            </a:pPr>
            <a:endParaRPr lang="en-US" altLang="en-US" dirty="0">
              <a:ea typeface="Arial" charset="0"/>
              <a:cs typeface="Arial" charset="0"/>
            </a:endParaRPr>
          </a:p>
          <a:p>
            <a:pPr marL="0" lvl="1" indent="0">
              <a:buNone/>
            </a:pPr>
            <a:endParaRPr lang="en-US" dirty="0"/>
          </a:p>
          <a:p>
            <a:pPr marL="0" lvl="1" indent="0">
              <a:buNone/>
            </a:pPr>
            <a:endParaRPr lang="en-US" dirty="0"/>
          </a:p>
          <a:p>
            <a:endParaRPr lang="en-US" dirty="0"/>
          </a:p>
        </p:txBody>
      </p:sp>
    </p:spTree>
    <p:extLst>
      <p:ext uri="{BB962C8B-B14F-4D97-AF65-F5344CB8AC3E}">
        <p14:creationId xmlns:p14="http://schemas.microsoft.com/office/powerpoint/2010/main" val="30412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a:t>Details: Searching the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5541294"/>
              </a:xfrm>
            </p:spPr>
            <p:txBody>
              <a:bodyPr/>
              <a:lstStyle/>
              <a:p>
                <a:pPr marL="342900" indent="-342900">
                  <a:buFont typeface="Wingdings" panose="05000000000000000000" pitchFamily="2" charset="2"/>
                  <a:buChar char="§"/>
                </a:pPr>
                <a:r>
                  <a:rPr lang="en-US" sz="2400" dirty="0"/>
                  <a:t>Search states:</a:t>
                </a:r>
                <a:r>
                  <a:rPr lang="en-US" sz="2400" dirty="0">
                    <a:solidFill>
                      <a:schemeClr val="tx1"/>
                    </a:solidFill>
                  </a:rPr>
                  <a:t> set of propositions in a proposition layer BUT it also includes an </a:t>
                </a:r>
                <a:r>
                  <a:rPr lang="en-US" sz="2400" dirty="0">
                    <a:solidFill>
                      <a:srgbClr val="C00000"/>
                    </a:solidFill>
                  </a:rPr>
                  <a:t>additional list of "goals" for that state</a:t>
                </a:r>
                <a:r>
                  <a:rPr lang="en-US" sz="2400" dirty="0">
                    <a:solidFill>
                      <a:schemeClr val="tx1"/>
                    </a:solidFill>
                  </a:rPr>
                  <a:t>. The "goals" for this initial state will be the set of planning goals propositions, but as you'll see below that will change as we search backwards.</a:t>
                </a:r>
              </a:p>
              <a:p>
                <a:pPr marL="342900" indent="-342900">
                  <a:buFont typeface="Wingdings" panose="05000000000000000000" pitchFamily="2" charset="2"/>
                  <a:buChar char="§"/>
                </a:pPr>
                <a:r>
                  <a:rPr lang="en-US" sz="2400" dirty="0"/>
                  <a:t>Initial search state: </a:t>
                </a:r>
                <a:r>
                  <a:rPr lang="en-US" sz="2400" dirty="0">
                    <a:solidFill>
                      <a:schemeClr val="tx1"/>
                    </a:solidFill>
                  </a:rPr>
                  <a:t>the set of propositions from the last level of the planning graph. We also keep track of the goals for this state, which are the goal propositions for the planning problem. Call this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r>
                  <a:rPr lang="en-US" sz="2400" dirty="0">
                    <a:solidFill>
                      <a:schemeClr val="tx1"/>
                    </a:solidFill>
                  </a:rPr>
                  <a:t> for now.</a:t>
                </a:r>
              </a:p>
              <a:p>
                <a:pPr marL="342900" indent="-342900">
                  <a:buFont typeface="Wingdings" panose="05000000000000000000" pitchFamily="2" charset="2"/>
                  <a:buChar char="§"/>
                </a:pPr>
                <a:r>
                  <a:rPr lang="en-US" sz="2400" dirty="0"/>
                  <a:t>Search actions: </a:t>
                </a:r>
                <a:r>
                  <a:rPr lang="en-US" sz="2400" dirty="0">
                    <a:solidFill>
                      <a:srgbClr val="C00000"/>
                    </a:solidFill>
                  </a:rPr>
                  <a:t>any subset of operators </a:t>
                </a:r>
                <a:r>
                  <a:rPr lang="en-US" sz="2400" dirty="0">
                    <a:solidFill>
                      <a:schemeClr val="tx1"/>
                    </a:solidFill>
                  </a:rPr>
                  <a:t>in the preceding action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𝐴</m:t>
                        </m:r>
                      </m:e>
                      <m:sub>
                        <m:r>
                          <a:rPr lang="en-US" sz="2400" i="1" dirty="0" smtClean="0">
                            <a:solidFill>
                              <a:schemeClr val="tx1"/>
                            </a:solidFill>
                            <a:latin typeface="Cambria Math" panose="02040503050406030204" pitchFamily="18" charset="0"/>
                          </a:rPr>
                          <m:t>𝑖</m:t>
                        </m:r>
                        <m:r>
                          <a:rPr lang="en-US" sz="2400" i="1" dirty="0">
                            <a:solidFill>
                              <a:schemeClr val="tx1"/>
                            </a:solidFill>
                            <a:latin typeface="Cambria Math" panose="02040503050406030204" pitchFamily="18" charset="0"/>
                          </a:rPr>
                          <m:t>−1</m:t>
                        </m:r>
                      </m:sub>
                    </m:sSub>
                  </m:oMath>
                </a14:m>
                <a:r>
                  <a:rPr lang="en-US" sz="2400" dirty="0">
                    <a:solidFill>
                      <a:schemeClr val="tx1"/>
                    </a:solidFill>
                  </a:rPr>
                  <a:t>, where none of these actions are conflicting at that level and their collective effects include the full set of goals we are considering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endParaRPr lang="en-US" sz="2400" dirty="0">
                  <a:solidFill>
                    <a:schemeClr val="tx1"/>
                  </a:solidFill>
                </a:endParaRPr>
              </a:p>
              <a:p>
                <a:pPr marL="342900" indent="-342900">
                  <a:buFont typeface="Wingdings" panose="05000000000000000000" pitchFamily="2" charset="2"/>
                  <a:buChar char="§"/>
                </a:pPr>
                <a:r>
                  <a:rPr lang="en-US" sz="2400" dirty="0"/>
                  <a:t>Search transitions:</a:t>
                </a:r>
                <a:r>
                  <a:rPr lang="en-US" sz="2400" dirty="0">
                    <a:solidFill>
                      <a:schemeClr val="tx1"/>
                    </a:solidFill>
                  </a:rPr>
                  <a:t> lead to a next search state with the set of propositions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𝑖</m:t>
                        </m:r>
                        <m:r>
                          <a:rPr lang="en-US" sz="2400" b="0" i="1" dirty="0" smtClean="0">
                            <a:solidFill>
                              <a:schemeClr val="tx1"/>
                            </a:solidFill>
                            <a:latin typeface="Cambria Math" panose="02040503050406030204" pitchFamily="18" charset="0"/>
                          </a:rPr>
                          <m:t>−1</m:t>
                        </m:r>
                      </m:sub>
                    </m:sSub>
                  </m:oMath>
                </a14:m>
                <a:r>
                  <a:rPr lang="en-US" sz="2400" dirty="0">
                    <a:solidFill>
                      <a:schemeClr val="tx1"/>
                    </a:solidFill>
                  </a:rPr>
                  <a:t> and the </a:t>
                </a:r>
                <a:r>
                  <a:rPr lang="en-US" sz="2400" dirty="0">
                    <a:solidFill>
                      <a:srgbClr val="C00000"/>
                    </a:solidFill>
                  </a:rPr>
                  <a:t>"goals" for this state are the preconditions for all of the operators </a:t>
                </a:r>
                <a:r>
                  <a:rPr lang="en-US" sz="2400" dirty="0">
                    <a:solidFill>
                      <a:schemeClr val="tx1"/>
                    </a:solidFill>
                  </a:rPr>
                  <a:t>in the search action that was selected.</a:t>
                </a:r>
              </a:p>
              <a:p>
                <a:pPr marL="342900" indent="-342900">
                  <a:buFont typeface="Wingdings" panose="05000000000000000000" pitchFamily="2" charset="2"/>
                  <a:buChar char="§"/>
                </a:pPr>
                <a:r>
                  <a:rPr lang="en-US" sz="2400" dirty="0"/>
                  <a:t>Search goal:</a:t>
                </a:r>
                <a:r>
                  <a:rPr lang="en-US" sz="2400" dirty="0">
                    <a:solidFill>
                      <a:schemeClr val="tx1"/>
                    </a:solidFill>
                  </a:rPr>
                  <a:t> We keep searching to try to get to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 where the "goals" of that search state are all satisfied by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a:t>
                </a:r>
              </a:p>
            </p:txBody>
          </p:sp>
        </mc:Choice>
        <mc:Fallback xmlns="">
          <p:sp>
            <p:nvSpPr>
              <p:cNvPr id="3" name="Content Placeholder 2">
                <a:extLst>
                  <a:ext uri="{FF2B5EF4-FFF2-40B4-BE49-F238E27FC236}">
                    <a16:creationId xmlns:a16="http://schemas.microsoft.com/office/drawing/2014/main" id="{71BD28F4-1609-F346-84A0-FDEC29AD061D}"/>
                  </a:ext>
                </a:extLst>
              </p:cNvPr>
              <p:cNvSpPr>
                <a:spLocks noGrp="1" noRot="1" noChangeAspect="1" noMove="1" noResize="1" noEditPoints="1" noAdjustHandles="1" noChangeArrowheads="1" noChangeShapeType="1" noTextEdit="1"/>
              </p:cNvSpPr>
              <p:nvPr>
                <p:ph idx="1"/>
              </p:nvPr>
            </p:nvSpPr>
            <p:spPr>
              <a:xfrm>
                <a:off x="552098" y="1113178"/>
                <a:ext cx="10928701" cy="5541294"/>
              </a:xfrm>
              <a:blipFill>
                <a:blip r:embed="rId2"/>
                <a:stretch>
                  <a:fillRect l="-781" t="-1540" r="-1283" b="-2420"/>
                </a:stretch>
              </a:blipFill>
            </p:spPr>
            <p:txBody>
              <a:bodyPr/>
              <a:lstStyle/>
              <a:p>
                <a:r>
                  <a:rPr lang="en-US">
                    <a:noFill/>
                  </a:rPr>
                  <a:t> </a:t>
                </a:r>
              </a:p>
            </p:txBody>
          </p:sp>
        </mc:Fallback>
      </mc:AlternateContent>
    </p:spTree>
    <p:extLst>
      <p:ext uri="{BB962C8B-B14F-4D97-AF65-F5344CB8AC3E}">
        <p14:creationId xmlns:p14="http://schemas.microsoft.com/office/powerpoint/2010/main" val="3382739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09997229-FDEE-4448-95EB-D995658541A8}"/>
              </a:ext>
            </a:extLst>
          </p:cNvPr>
          <p:cNvSpPr txBox="1"/>
          <p:nvPr/>
        </p:nvSpPr>
        <p:spPr>
          <a:xfrm>
            <a:off x="552099" y="1232758"/>
            <a:ext cx="8656537" cy="2677656"/>
          </a:xfrm>
          <a:prstGeom prst="rect">
            <a:avLst/>
          </a:prstGeom>
          <a:noFill/>
        </p:spPr>
        <p:txBody>
          <a:bodyPr wrap="none" rtlCol="0">
            <a:spAutoFit/>
          </a:bodyPr>
          <a:lstStyle/>
          <a:p>
            <a:r>
              <a:rPr lang="en-US" sz="2400" dirty="0"/>
              <a:t>What kind of mutex are actions to each other? (select all that apply)</a:t>
            </a:r>
          </a:p>
          <a:p>
            <a:pPr marL="457200" indent="-457200">
              <a:buAutoNum type="arabicParenR"/>
            </a:pPr>
            <a:r>
              <a:rPr lang="en-US" sz="2400" dirty="0"/>
              <a:t>Pickup-pickup are interference</a:t>
            </a:r>
          </a:p>
          <a:p>
            <a:pPr marL="457200" indent="-457200">
              <a:buAutoNum type="arabicParenR"/>
            </a:pPr>
            <a:r>
              <a:rPr lang="en-US" sz="2400" dirty="0"/>
              <a:t>Pickup-pickup are inconsistent</a:t>
            </a:r>
          </a:p>
          <a:p>
            <a:pPr marL="457200" indent="-457200">
              <a:buAutoNum type="arabicParenR"/>
            </a:pPr>
            <a:r>
              <a:rPr lang="en-US" sz="2400" dirty="0"/>
              <a:t>Pickup-pickup are competing needs</a:t>
            </a:r>
          </a:p>
          <a:p>
            <a:pPr marL="457200" indent="-457200">
              <a:buAutoNum type="arabicParenR"/>
            </a:pPr>
            <a:r>
              <a:rPr lang="en-US" sz="2400" dirty="0"/>
              <a:t>Pickup-put are interference</a:t>
            </a:r>
          </a:p>
          <a:p>
            <a:pPr marL="457200" indent="-457200">
              <a:buAutoNum type="arabicParenR"/>
            </a:pPr>
            <a:r>
              <a:rPr lang="en-US" sz="2400" dirty="0"/>
              <a:t>Pickup-put are inconsistent</a:t>
            </a:r>
          </a:p>
          <a:p>
            <a:pPr marL="457200" indent="-457200">
              <a:buAutoNum type="arabicParenR"/>
            </a:pPr>
            <a:r>
              <a:rPr lang="en-US" sz="2400" dirty="0"/>
              <a:t>Pickup-put are competing needs</a:t>
            </a:r>
          </a:p>
        </p:txBody>
      </p:sp>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solidFill>
                  <a:srgbClr val="C00000"/>
                </a:solidFill>
              </a:rPr>
              <a:t>Poll</a:t>
            </a:r>
          </a:p>
        </p:txBody>
      </p:sp>
      <p:cxnSp>
        <p:nvCxnSpPr>
          <p:cNvPr id="91" name="Straight Connector 90">
            <a:extLst>
              <a:ext uri="{FF2B5EF4-FFF2-40B4-BE49-F238E27FC236}">
                <a16:creationId xmlns:a16="http://schemas.microsoft.com/office/drawing/2014/main" id="{8ABAF2D5-B76D-A047-80AB-FF9017FC931F}"/>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5B0DC9CF-3FBA-1148-BD11-0D1A1CC2478B}"/>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A3A771E-79FC-7F49-8F21-903EBA20064E}"/>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836808DF-E364-8549-B0C6-44CCE800E975}"/>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6C10A9F-05FA-7145-83D6-53AC6F87AEA3}"/>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CE4EF9BB-7933-A54F-91CE-A6E51FE66862}"/>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F2FE92B5-C728-864D-B214-443BFF96E95E}"/>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AB7C2111-51BF-954B-88DE-956FC418938B}"/>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784EFF83-4E9E-0F4D-99CC-3C2EB530A456}"/>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10337577-09A1-244C-A89E-D1194B011B16}"/>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082A7630-5CA7-4247-AA3F-EBB0A38B5444}"/>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6B18ACCD-8F30-0449-960D-E2A5CABDF756}"/>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6CFE730C-D298-B34B-B393-51AB4EB1A658}"/>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970DC2F9-2DFF-2449-8F8E-8421053B2642}"/>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5D27FD00-75CD-9D40-BA08-6FEF12833C63}"/>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49041D8D-369C-E543-81B3-0DAEEF27D273}"/>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1203AD2A-0295-D444-810A-388365C6EA93}"/>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D637F7BB-5576-A244-82F7-AF5A639C5DD4}"/>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3F1EE2FA-E311-5C42-8A32-EA7779BE9BDA}"/>
              </a:ext>
            </a:extLst>
          </p:cNvPr>
          <p:cNvCxnSpPr>
            <a:cxnSpLocks/>
          </p:cNvCxnSpPr>
          <p:nvPr/>
        </p:nvCxnSpPr>
        <p:spPr>
          <a:xfrm>
            <a:off x="6856121" y="2222500"/>
            <a:ext cx="700265" cy="269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EDE5A59-C2FE-B247-8036-9AAEEF8A62F3}"/>
              </a:ext>
            </a:extLst>
          </p:cNvPr>
          <p:cNvCxnSpPr>
            <a:cxnSpLocks/>
          </p:cNvCxnSpPr>
          <p:nvPr/>
        </p:nvCxnSpPr>
        <p:spPr>
          <a:xfrm flipV="1">
            <a:off x="6510545" y="2491622"/>
            <a:ext cx="1045840"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C2D15FA-B61D-8047-B71D-C5E5796F5105}"/>
              </a:ext>
            </a:extLst>
          </p:cNvPr>
          <p:cNvCxnSpPr>
            <a:cxnSpLocks/>
          </p:cNvCxnSpPr>
          <p:nvPr/>
        </p:nvCxnSpPr>
        <p:spPr>
          <a:xfrm flipV="1">
            <a:off x="6486151" y="2491622"/>
            <a:ext cx="1070234"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5056A05-3DB0-3E49-8725-9F8AA7515005}"/>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78915355-20AE-904C-8243-0C2582725FB8}"/>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0A95629-F9FD-B849-9206-88FE84B1F2BF}"/>
              </a:ext>
            </a:extLst>
          </p:cNvPr>
          <p:cNvCxnSpPr>
            <a:cxnSpLocks/>
          </p:cNvCxnSpPr>
          <p:nvPr/>
        </p:nvCxnSpPr>
        <p:spPr>
          <a:xfrm flipV="1">
            <a:off x="8487439" y="2224738"/>
            <a:ext cx="896573" cy="8509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4136AA4-3F5C-654D-8B1A-450595076D36}"/>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9E726EA-E0D5-D344-95BC-DDCCB3F8B1E5}"/>
              </a:ext>
            </a:extLst>
          </p:cNvPr>
          <p:cNvCxnSpPr>
            <a:cxnSpLocks/>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3300C1F-E024-0942-AE1D-B44C80D2304F}"/>
              </a:ext>
            </a:extLst>
          </p:cNvPr>
          <p:cNvCxnSpPr>
            <a:cxnSpLocks/>
          </p:cNvCxnSpPr>
          <p:nvPr/>
        </p:nvCxnSpPr>
        <p:spPr>
          <a:xfrm flipH="1" flipV="1">
            <a:off x="8487439" y="3075692"/>
            <a:ext cx="896573"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29B8B4C-7816-1C4F-A3FF-3884A8CAE408}"/>
              </a:ext>
            </a:extLst>
          </p:cNvPr>
          <p:cNvCxnSpPr>
            <a:cxnSpLocks/>
          </p:cNvCxnSpPr>
          <p:nvPr/>
        </p:nvCxnSpPr>
        <p:spPr>
          <a:xfrm>
            <a:off x="8487439" y="3075693"/>
            <a:ext cx="845879" cy="73679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15F77D4-7566-B445-A081-1CA72CB76AFE}"/>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9873A0D-F426-1645-B5AA-564F6A3CC369}"/>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8CF8DA1-F033-7743-BAFF-60ADDFB3A402}"/>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FD33745-75D9-5A48-B5DB-4F075CD79D2D}"/>
              </a:ext>
            </a:extLst>
          </p:cNvPr>
          <p:cNvCxnSpPr>
            <a:cxnSpLocks/>
          </p:cNvCxnSpPr>
          <p:nvPr/>
        </p:nvCxnSpPr>
        <p:spPr>
          <a:xfrm>
            <a:off x="8504874" y="3620676"/>
            <a:ext cx="882531" cy="135842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94D654C-31D4-4343-A6FE-B69842A9A683}"/>
              </a:ext>
            </a:extLst>
          </p:cNvPr>
          <p:cNvCxnSpPr>
            <a:cxnSpLocks/>
          </p:cNvCxnSpPr>
          <p:nvPr/>
        </p:nvCxnSpPr>
        <p:spPr>
          <a:xfrm>
            <a:off x="8504874" y="3620675"/>
            <a:ext cx="968223"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C72D1A00-414E-884F-89E8-87707E344C4F}"/>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18CFA82-B44C-EB40-ACA6-DDDBF40DF4CA}"/>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BECFA9C-5CFC-2D41-8AFD-361A45F109D4}"/>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69A1CA5-9437-6C43-85BF-7E9082813A80}"/>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5DD0C06-92ED-CD42-AE57-3013FD7B0920}"/>
              </a:ext>
            </a:extLst>
          </p:cNvPr>
          <p:cNvCxnSpPr>
            <a:cxnSpLocks/>
          </p:cNvCxnSpPr>
          <p:nvPr/>
        </p:nvCxnSpPr>
        <p:spPr>
          <a:xfrm>
            <a:off x="8504873" y="3620676"/>
            <a:ext cx="879138" cy="2400955"/>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B076EDB-BE77-724B-9E66-17B490EF138E}"/>
              </a:ext>
            </a:extLst>
          </p:cNvPr>
          <p:cNvCxnSpPr>
            <a:cxnSpLocks/>
          </p:cNvCxnSpPr>
          <p:nvPr/>
        </p:nvCxnSpPr>
        <p:spPr>
          <a:xfrm>
            <a:off x="8487438" y="3075692"/>
            <a:ext cx="889996"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53BC618-7DD6-B948-96C0-6A62F2F52796}"/>
              </a:ext>
            </a:extLst>
          </p:cNvPr>
          <p:cNvCxnSpPr>
            <a:cxnSpLocks/>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2AE762-4704-4346-9513-12DC8DFFF7D0}"/>
              </a:ext>
            </a:extLst>
          </p:cNvPr>
          <p:cNvCxnSpPr>
            <a:cxnSpLocks/>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8C3565F-8465-424D-B74B-F796AEAE0E07}"/>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962DB5A-6249-5347-9D80-B270B6CF7B36}"/>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C093D58-AF21-504D-87EB-2EC83547DE7B}"/>
              </a:ext>
            </a:extLst>
          </p:cNvPr>
          <p:cNvCxnSpPr>
            <a:cxnSpLocks/>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0388F5C-E833-6248-992D-9568B2BB59C0}"/>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42DA3A0-10FC-774D-A29A-9AF3A2CA22BE}"/>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B229B38-1C27-AB41-999C-38B9C5E00E21}"/>
              </a:ext>
            </a:extLst>
          </p:cNvPr>
          <p:cNvCxnSpPr>
            <a:cxnSpLocks/>
          </p:cNvCxnSpPr>
          <p:nvPr/>
        </p:nvCxnSpPr>
        <p:spPr>
          <a:xfrm flipV="1">
            <a:off x="6753331" y="5789610"/>
            <a:ext cx="804205" cy="853687"/>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C7CF36A-8F2E-2C4B-ADED-567D15FAA9BE}"/>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9F8B129E-6EF1-A34F-AC66-A5E6AD2BA0CD}"/>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7856630-7621-2944-9034-47970CF2443B}"/>
              </a:ext>
            </a:extLst>
          </p:cNvPr>
          <p:cNvCxnSpPr>
            <a:cxnSpLocks/>
          </p:cNvCxnSpPr>
          <p:nvPr/>
        </p:nvCxnSpPr>
        <p:spPr>
          <a:xfrm flipV="1">
            <a:off x="8502795" y="4444515"/>
            <a:ext cx="915451"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440361E1-D3AC-C947-8D7E-34BB42A6F89B}"/>
              </a:ext>
            </a:extLst>
          </p:cNvPr>
          <p:cNvCxnSpPr>
            <a:cxnSpLocks/>
          </p:cNvCxnSpPr>
          <p:nvPr/>
        </p:nvCxnSpPr>
        <p:spPr>
          <a:xfrm>
            <a:off x="8502794" y="5789609"/>
            <a:ext cx="907736"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F79835A-1B55-BC41-BFEC-43E16F202EB6}"/>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1CCF7F4-8110-F74C-AAE1-484E6BBAB99B}"/>
              </a:ext>
            </a:extLst>
          </p:cNvPr>
          <p:cNvCxnSpPr>
            <a:cxnSpLocks/>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6082878-E458-4946-AB84-2D18446FDE7A}"/>
              </a:ext>
            </a:extLst>
          </p:cNvPr>
          <p:cNvCxnSpPr>
            <a:cxnSpLocks/>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8A92AF1-EEC2-4D49-A56C-37EE81056965}"/>
              </a:ext>
            </a:extLst>
          </p:cNvPr>
          <p:cNvCxnSpPr>
            <a:cxnSpLocks/>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DE46B69-1D7E-6F41-8F27-1C0BF6546B1B}"/>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5B0E5F16-0FD2-2F4E-A656-F24BF64CCC80}"/>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CA69CF41-0C81-3447-A08F-2736D202B619}"/>
              </a:ext>
            </a:extLst>
          </p:cNvPr>
          <p:cNvSpPr txBox="1"/>
          <p:nvPr/>
        </p:nvSpPr>
        <p:spPr>
          <a:xfrm>
            <a:off x="690566" y="3923482"/>
            <a:ext cx="4836682" cy="2816156"/>
          </a:xfrm>
          <a:prstGeom prst="rect">
            <a:avLst/>
          </a:prstGeom>
          <a:noFill/>
        </p:spPr>
        <p:txBody>
          <a:bodyPr wrap="square" rtlCol="0">
            <a:spAutoFit/>
          </a:bodyPr>
          <a:lstStyle/>
          <a:p>
            <a:pPr>
              <a:spcBef>
                <a:spcPct val="40000"/>
              </a:spcBef>
            </a:pPr>
            <a:r>
              <a:rPr lang="en-US" altLang="en-US" dirty="0">
                <a:ea typeface="Avenir Book" charset="0"/>
                <a:cs typeface="Avenir Book" charset="0"/>
              </a:rPr>
              <a:t>Actions A and B are </a:t>
            </a:r>
            <a:r>
              <a:rPr lang="en-US" altLang="en-US" b="1" i="1" dirty="0">
                <a:solidFill>
                  <a:srgbClr val="C00000"/>
                </a:solidFill>
                <a:ea typeface="Avenir Book" charset="0"/>
                <a:cs typeface="Avenir Book" charset="0"/>
              </a:rPr>
              <a:t>exclusive (</a:t>
            </a:r>
            <a:r>
              <a:rPr lang="en-US" altLang="en-US" b="1" i="1" dirty="0" err="1">
                <a:solidFill>
                  <a:srgbClr val="C00000"/>
                </a:solidFill>
                <a:ea typeface="Avenir Book" charset="0"/>
                <a:cs typeface="Avenir Book" charset="0"/>
              </a:rPr>
              <a:t>mutex</a:t>
            </a:r>
            <a:r>
              <a:rPr lang="en-US" altLang="en-US" b="1" i="1" dirty="0">
                <a:solidFill>
                  <a:srgbClr val="C00000"/>
                </a:solidFill>
                <a:ea typeface="Avenir Book" charset="0"/>
                <a:cs typeface="Avenir Book" charset="0"/>
              </a:rPr>
              <a:t>) </a:t>
            </a:r>
            <a:r>
              <a:rPr lang="en-US" altLang="en-US" dirty="0">
                <a:ea typeface="Avenir Book" charset="0"/>
                <a:cs typeface="Avenir Book" charset="0"/>
              </a:rPr>
              <a:t>at action-level </a:t>
            </a:r>
            <a:r>
              <a:rPr lang="en-US" altLang="en-US" i="1" dirty="0" err="1">
                <a:ea typeface="Avenir Book" charset="0"/>
                <a:cs typeface="Avenir Book" charset="0"/>
              </a:rPr>
              <a:t>i</a:t>
            </a:r>
            <a:r>
              <a:rPr lang="en-US" altLang="en-US" dirty="0">
                <a:ea typeface="Avenir Book" charset="0"/>
                <a:cs typeface="Avenir Book" charset="0"/>
              </a:rPr>
              <a:t>, if:</a:t>
            </a:r>
          </a:p>
          <a:p>
            <a:pPr lvl="1">
              <a:spcBef>
                <a:spcPts val="600"/>
              </a:spcBef>
            </a:pPr>
            <a:r>
              <a:rPr lang="en-US" altLang="en-US" b="1" dirty="0">
                <a:solidFill>
                  <a:srgbClr val="C00000"/>
                </a:solidFill>
                <a:ea typeface="Avenir Book" charset="0"/>
                <a:cs typeface="Avenir Book" charset="0"/>
              </a:rPr>
              <a:t>Interference</a:t>
            </a:r>
            <a:r>
              <a:rPr lang="en-US" altLang="en-US" dirty="0">
                <a:solidFill>
                  <a:srgbClr val="3333FF"/>
                </a:solidFill>
                <a:ea typeface="Avenir Book" charset="0"/>
                <a:cs typeface="Avenir Book" charset="0"/>
              </a:rPr>
              <a:t>:</a:t>
            </a:r>
            <a:r>
              <a:rPr lang="en-US" altLang="en-US" dirty="0">
                <a:ea typeface="Avenir Book" charset="0"/>
                <a:cs typeface="Avenir Book" charset="0"/>
              </a:rPr>
              <a:t> one action effect deletes or negates a </a:t>
            </a:r>
            <a:r>
              <a:rPr lang="en-US" altLang="en-US" b="1" dirty="0">
                <a:ea typeface="Avenir Book" charset="0"/>
                <a:cs typeface="Avenir Book" charset="0"/>
              </a:rPr>
              <a:t>precondition</a:t>
            </a:r>
            <a:r>
              <a:rPr lang="en-US" altLang="en-US" dirty="0">
                <a:ea typeface="Avenir Book" charset="0"/>
                <a:cs typeface="Avenir Book" charset="0"/>
              </a:rPr>
              <a:t> of the other</a:t>
            </a:r>
          </a:p>
          <a:p>
            <a:pPr lvl="1">
              <a:spcBef>
                <a:spcPts val="600"/>
              </a:spcBef>
            </a:pPr>
            <a:r>
              <a:rPr lang="en-US" altLang="en-US" b="1" dirty="0">
                <a:solidFill>
                  <a:srgbClr val="C00000"/>
                </a:solidFill>
                <a:ea typeface="Avenir Book" charset="0"/>
                <a:cs typeface="Avenir Book" charset="0"/>
              </a:rPr>
              <a:t>Inconsistency</a:t>
            </a:r>
            <a:r>
              <a:rPr lang="en-US" altLang="en-US" b="1" dirty="0">
                <a:ea typeface="Avenir Book" charset="0"/>
                <a:cs typeface="Avenir Book" charset="0"/>
              </a:rPr>
              <a:t>:</a:t>
            </a:r>
            <a:r>
              <a:rPr lang="en-US" altLang="en-US" dirty="0">
                <a:ea typeface="Avenir Book" charset="0"/>
                <a:cs typeface="Avenir Book" charset="0"/>
              </a:rPr>
              <a:t> one action effect deletes or negates the </a:t>
            </a:r>
            <a:r>
              <a:rPr lang="en-US" altLang="en-US" b="1" dirty="0">
                <a:ea typeface="Avenir Book" charset="0"/>
                <a:cs typeface="Avenir Book" charset="0"/>
              </a:rPr>
              <a:t>effect</a:t>
            </a:r>
            <a:r>
              <a:rPr lang="en-US" altLang="en-US" dirty="0">
                <a:ea typeface="Avenir Book" charset="0"/>
                <a:cs typeface="Avenir Book" charset="0"/>
              </a:rPr>
              <a:t> of the other</a:t>
            </a:r>
            <a:endParaRPr lang="en-US" altLang="en-US" b="1" dirty="0">
              <a:solidFill>
                <a:srgbClr val="C00000"/>
              </a:solidFill>
              <a:ea typeface="Avenir Book" charset="0"/>
              <a:cs typeface="Avenir Book" charset="0"/>
            </a:endParaRPr>
          </a:p>
          <a:p>
            <a:pPr lvl="1">
              <a:spcBef>
                <a:spcPts val="600"/>
              </a:spcBef>
            </a:pPr>
            <a:r>
              <a:rPr lang="en-US" altLang="en-US" b="1" dirty="0">
                <a:solidFill>
                  <a:srgbClr val="C00000"/>
                </a:solidFill>
                <a:ea typeface="Avenir Book" charset="0"/>
                <a:cs typeface="Avenir Book" charset="0"/>
              </a:rPr>
              <a:t>Competing Needs</a:t>
            </a:r>
            <a:r>
              <a:rPr lang="en-US" altLang="en-US" dirty="0">
                <a:solidFill>
                  <a:srgbClr val="3333FF"/>
                </a:solidFill>
                <a:ea typeface="Avenir Book" charset="0"/>
                <a:cs typeface="Avenir Book" charset="0"/>
              </a:rPr>
              <a:t>:</a:t>
            </a:r>
            <a:r>
              <a:rPr lang="en-US" altLang="en-US" dirty="0">
                <a:ea typeface="Avenir Book" charset="0"/>
                <a:cs typeface="Avenir Book" charset="0"/>
              </a:rPr>
              <a:t> the actions have preconditions that are</a:t>
            </a:r>
            <a:r>
              <a:rPr lang="en-US" altLang="en-US" i="1" dirty="0">
                <a:ea typeface="Avenir Book" charset="0"/>
                <a:cs typeface="Avenir Book" charset="0"/>
              </a:rPr>
              <a:t> </a:t>
            </a:r>
            <a:r>
              <a:rPr lang="en-US" altLang="en-US" dirty="0">
                <a:ea typeface="Avenir Book" charset="0"/>
                <a:cs typeface="Avenir Book" charset="0"/>
              </a:rPr>
              <a:t>mutex</a:t>
            </a:r>
            <a:r>
              <a:rPr lang="en-US" altLang="en-US" i="1" dirty="0">
                <a:ea typeface="Avenir Book" charset="0"/>
                <a:cs typeface="Avenir Book" charset="0"/>
              </a:rPr>
              <a:t> </a:t>
            </a:r>
            <a:r>
              <a:rPr lang="en-US" altLang="en-US" dirty="0">
                <a:ea typeface="Avenir Book" charset="0"/>
                <a:cs typeface="Avenir Book" charset="0"/>
              </a:rPr>
              <a:t>in previous proposition-level </a:t>
            </a:r>
          </a:p>
        </p:txBody>
      </p:sp>
      <p:sp>
        <p:nvSpPr>
          <p:cNvPr id="158" name="TextBox 157">
            <a:extLst>
              <a:ext uri="{FF2B5EF4-FFF2-40B4-BE49-F238E27FC236}">
                <a16:creationId xmlns:a16="http://schemas.microsoft.com/office/drawing/2014/main" id="{7C827470-C1B8-B743-8C54-479F9F14A811}"/>
              </a:ext>
            </a:extLst>
          </p:cNvPr>
          <p:cNvSpPr txBox="1"/>
          <p:nvPr/>
        </p:nvSpPr>
        <p:spPr>
          <a:xfrm>
            <a:off x="7556386" y="2306956"/>
            <a:ext cx="1064972" cy="369332"/>
          </a:xfrm>
          <a:prstGeom prst="rect">
            <a:avLst/>
          </a:prstGeom>
          <a:noFill/>
        </p:spPr>
        <p:txBody>
          <a:bodyPr wrap="none" rtlCol="0">
            <a:spAutoFit/>
          </a:bodyPr>
          <a:lstStyle/>
          <a:p>
            <a:r>
              <a:rPr lang="en-US" dirty="0"/>
              <a:t>Pickup(B)</a:t>
            </a:r>
          </a:p>
        </p:txBody>
      </p:sp>
      <p:sp>
        <p:nvSpPr>
          <p:cNvPr id="159" name="TextBox 158">
            <a:extLst>
              <a:ext uri="{FF2B5EF4-FFF2-40B4-BE49-F238E27FC236}">
                <a16:creationId xmlns:a16="http://schemas.microsoft.com/office/drawing/2014/main" id="{FC1C54A5-1B4C-F646-B352-BDC78161A35C}"/>
              </a:ext>
            </a:extLst>
          </p:cNvPr>
          <p:cNvSpPr txBox="1"/>
          <p:nvPr/>
        </p:nvSpPr>
        <p:spPr>
          <a:xfrm>
            <a:off x="7563077" y="4548275"/>
            <a:ext cx="1092415" cy="369332"/>
          </a:xfrm>
          <a:prstGeom prst="rect">
            <a:avLst/>
          </a:prstGeom>
          <a:noFill/>
        </p:spPr>
        <p:txBody>
          <a:bodyPr wrap="none" rtlCol="0">
            <a:spAutoFit/>
          </a:bodyPr>
          <a:lstStyle/>
          <a:p>
            <a:r>
              <a:rPr lang="en-US" dirty="0"/>
              <a:t>Pickup(G)</a:t>
            </a:r>
          </a:p>
        </p:txBody>
      </p:sp>
      <p:sp>
        <p:nvSpPr>
          <p:cNvPr id="160" name="TextBox 159">
            <a:extLst>
              <a:ext uri="{FF2B5EF4-FFF2-40B4-BE49-F238E27FC236}">
                <a16:creationId xmlns:a16="http://schemas.microsoft.com/office/drawing/2014/main" id="{B307FB23-CA36-6841-9A55-F5763DAC150D}"/>
              </a:ext>
            </a:extLst>
          </p:cNvPr>
          <p:cNvSpPr txBox="1"/>
          <p:nvPr/>
        </p:nvSpPr>
        <p:spPr>
          <a:xfrm>
            <a:off x="7563077" y="6198491"/>
            <a:ext cx="1092222" cy="369332"/>
          </a:xfrm>
          <a:prstGeom prst="rect">
            <a:avLst/>
          </a:prstGeom>
          <a:noFill/>
        </p:spPr>
        <p:txBody>
          <a:bodyPr wrap="none" rtlCol="0">
            <a:spAutoFit/>
          </a:bodyPr>
          <a:lstStyle/>
          <a:p>
            <a:r>
              <a:rPr lang="en-US" dirty="0"/>
              <a:t>Pickup(O)</a:t>
            </a:r>
          </a:p>
        </p:txBody>
      </p:sp>
      <p:sp>
        <p:nvSpPr>
          <p:cNvPr id="161" name="TextBox 160">
            <a:extLst>
              <a:ext uri="{FF2B5EF4-FFF2-40B4-BE49-F238E27FC236}">
                <a16:creationId xmlns:a16="http://schemas.microsoft.com/office/drawing/2014/main" id="{3F5BB04C-D7D6-F64C-8F62-17F59A766518}"/>
              </a:ext>
            </a:extLst>
          </p:cNvPr>
          <p:cNvSpPr txBox="1"/>
          <p:nvPr/>
        </p:nvSpPr>
        <p:spPr>
          <a:xfrm>
            <a:off x="7572892" y="2891026"/>
            <a:ext cx="975011" cy="369332"/>
          </a:xfrm>
          <a:prstGeom prst="rect">
            <a:avLst/>
          </a:prstGeom>
          <a:noFill/>
        </p:spPr>
        <p:txBody>
          <a:bodyPr wrap="none" rtlCol="0">
            <a:spAutoFit/>
          </a:bodyPr>
          <a:lstStyle/>
          <a:p>
            <a:r>
              <a:rPr lang="en-US" dirty="0"/>
              <a:t>Put(B,O)</a:t>
            </a:r>
          </a:p>
        </p:txBody>
      </p:sp>
      <p:sp>
        <p:nvSpPr>
          <p:cNvPr id="162" name="TextBox 161">
            <a:extLst>
              <a:ext uri="{FF2B5EF4-FFF2-40B4-BE49-F238E27FC236}">
                <a16:creationId xmlns:a16="http://schemas.microsoft.com/office/drawing/2014/main" id="{F8A1B968-0B9E-2643-8382-C78591553E9D}"/>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163" name="TextBox 162">
            <a:extLst>
              <a:ext uri="{FF2B5EF4-FFF2-40B4-BE49-F238E27FC236}">
                <a16:creationId xmlns:a16="http://schemas.microsoft.com/office/drawing/2014/main" id="{AE70B38A-C46A-D94D-A08E-82F5C23E06DA}"/>
              </a:ext>
            </a:extLst>
          </p:cNvPr>
          <p:cNvSpPr txBox="1"/>
          <p:nvPr/>
        </p:nvSpPr>
        <p:spPr>
          <a:xfrm>
            <a:off x="7563077" y="3966820"/>
            <a:ext cx="1348061" cy="369332"/>
          </a:xfrm>
          <a:prstGeom prst="rect">
            <a:avLst/>
          </a:prstGeom>
          <a:noFill/>
        </p:spPr>
        <p:txBody>
          <a:bodyPr wrap="none" rtlCol="0">
            <a:spAutoFit/>
          </a:bodyPr>
          <a:lstStyle/>
          <a:p>
            <a:r>
              <a:rPr lang="en-US" dirty="0"/>
              <a:t>Put-Table(B)</a:t>
            </a:r>
          </a:p>
        </p:txBody>
      </p:sp>
      <p:sp>
        <p:nvSpPr>
          <p:cNvPr id="164" name="TextBox 163">
            <a:extLst>
              <a:ext uri="{FF2B5EF4-FFF2-40B4-BE49-F238E27FC236}">
                <a16:creationId xmlns:a16="http://schemas.microsoft.com/office/drawing/2014/main" id="{189CA189-C4C0-4540-B156-45C850F7FC00}"/>
              </a:ext>
            </a:extLst>
          </p:cNvPr>
          <p:cNvSpPr txBox="1"/>
          <p:nvPr/>
        </p:nvSpPr>
        <p:spPr>
          <a:xfrm>
            <a:off x="7556385" y="5074587"/>
            <a:ext cx="1353960" cy="369332"/>
          </a:xfrm>
          <a:prstGeom prst="rect">
            <a:avLst/>
          </a:prstGeom>
          <a:noFill/>
        </p:spPr>
        <p:txBody>
          <a:bodyPr wrap="none" rtlCol="0">
            <a:spAutoFit/>
          </a:bodyPr>
          <a:lstStyle/>
          <a:p>
            <a:r>
              <a:rPr lang="en-US" dirty="0"/>
              <a:t>Put-Table(G)</a:t>
            </a:r>
          </a:p>
        </p:txBody>
      </p:sp>
      <p:sp>
        <p:nvSpPr>
          <p:cNvPr id="165" name="TextBox 164">
            <a:extLst>
              <a:ext uri="{FF2B5EF4-FFF2-40B4-BE49-F238E27FC236}">
                <a16:creationId xmlns:a16="http://schemas.microsoft.com/office/drawing/2014/main" id="{C1C120E0-8EB5-CD4D-9910-1898E0602F27}"/>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sp>
        <p:nvSpPr>
          <p:cNvPr id="166" name="Rectangle 165">
            <a:extLst>
              <a:ext uri="{FF2B5EF4-FFF2-40B4-BE49-F238E27FC236}">
                <a16:creationId xmlns:a16="http://schemas.microsoft.com/office/drawing/2014/main" id="{4A0B1B3E-BC00-E14F-A5DD-FC6FED0F6D8F}"/>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7" name="Rectangle 166">
            <a:extLst>
              <a:ext uri="{FF2B5EF4-FFF2-40B4-BE49-F238E27FC236}">
                <a16:creationId xmlns:a16="http://schemas.microsoft.com/office/drawing/2014/main" id="{8ECE3901-C77A-BF4F-BBBA-814335625B69}"/>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Tree>
    <p:extLst>
      <p:ext uri="{BB962C8B-B14F-4D97-AF65-F5344CB8AC3E}">
        <p14:creationId xmlns:p14="http://schemas.microsoft.com/office/powerpoint/2010/main" val="1011101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09997229-FDEE-4448-95EB-D995658541A8}"/>
              </a:ext>
            </a:extLst>
          </p:cNvPr>
          <p:cNvSpPr txBox="1"/>
          <p:nvPr/>
        </p:nvSpPr>
        <p:spPr>
          <a:xfrm>
            <a:off x="552099" y="1232758"/>
            <a:ext cx="8656537" cy="2677656"/>
          </a:xfrm>
          <a:prstGeom prst="rect">
            <a:avLst/>
          </a:prstGeom>
          <a:noFill/>
        </p:spPr>
        <p:txBody>
          <a:bodyPr wrap="none" rtlCol="0">
            <a:spAutoFit/>
          </a:bodyPr>
          <a:lstStyle/>
          <a:p>
            <a:r>
              <a:rPr lang="en-US" sz="2400" dirty="0"/>
              <a:t>What kind of mutex are actions to each other? (select all that apply)</a:t>
            </a:r>
          </a:p>
          <a:p>
            <a:pPr marL="457200" indent="-457200">
              <a:buAutoNum type="arabicParenR"/>
            </a:pPr>
            <a:r>
              <a:rPr lang="en-US" sz="2400" dirty="0">
                <a:solidFill>
                  <a:srgbClr val="FF0000"/>
                </a:solidFill>
              </a:rPr>
              <a:t>Pickup-pickup are interference</a:t>
            </a:r>
          </a:p>
          <a:p>
            <a:pPr marL="457200" indent="-457200">
              <a:buAutoNum type="arabicParenR"/>
            </a:pPr>
            <a:r>
              <a:rPr lang="en-US" sz="2400" dirty="0"/>
              <a:t>Pickup-pickup are inconsistent</a:t>
            </a:r>
          </a:p>
          <a:p>
            <a:pPr marL="457200" indent="-457200">
              <a:buAutoNum type="arabicParenR"/>
            </a:pPr>
            <a:r>
              <a:rPr lang="en-US" sz="2400" dirty="0"/>
              <a:t>Pickup-pickup are competing needs</a:t>
            </a:r>
          </a:p>
          <a:p>
            <a:pPr marL="457200" indent="-457200">
              <a:buAutoNum type="arabicParenR"/>
            </a:pPr>
            <a:r>
              <a:rPr lang="en-US" sz="2400" dirty="0"/>
              <a:t>Pickup-put are interference</a:t>
            </a:r>
          </a:p>
          <a:p>
            <a:pPr marL="457200" indent="-457200">
              <a:buAutoNum type="arabicParenR"/>
            </a:pPr>
            <a:r>
              <a:rPr lang="en-US" sz="2400" dirty="0">
                <a:solidFill>
                  <a:srgbClr val="FF0000"/>
                </a:solidFill>
              </a:rPr>
              <a:t>Pickup-put are inconsistent</a:t>
            </a:r>
          </a:p>
          <a:p>
            <a:pPr marL="457200" indent="-457200">
              <a:buAutoNum type="arabicParenR"/>
            </a:pPr>
            <a:r>
              <a:rPr lang="en-US" sz="2400" dirty="0"/>
              <a:t>Pickup-put are competing needs</a:t>
            </a:r>
          </a:p>
        </p:txBody>
      </p:sp>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solidFill>
                  <a:srgbClr val="C00000"/>
                </a:solidFill>
              </a:rPr>
              <a:t>Poll</a:t>
            </a:r>
          </a:p>
        </p:txBody>
      </p:sp>
      <p:cxnSp>
        <p:nvCxnSpPr>
          <p:cNvPr id="91" name="Straight Connector 90">
            <a:extLst>
              <a:ext uri="{FF2B5EF4-FFF2-40B4-BE49-F238E27FC236}">
                <a16:creationId xmlns:a16="http://schemas.microsoft.com/office/drawing/2014/main" id="{8ABAF2D5-B76D-A047-80AB-FF9017FC931F}"/>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5B0DC9CF-3FBA-1148-BD11-0D1A1CC2478B}"/>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A3A771E-79FC-7F49-8F21-903EBA20064E}"/>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836808DF-E364-8549-B0C6-44CCE800E975}"/>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6C10A9F-05FA-7145-83D6-53AC6F87AEA3}"/>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CE4EF9BB-7933-A54F-91CE-A6E51FE66862}"/>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F2FE92B5-C728-864D-B214-443BFF96E95E}"/>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AB7C2111-51BF-954B-88DE-956FC418938B}"/>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784EFF83-4E9E-0F4D-99CC-3C2EB530A456}"/>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10337577-09A1-244C-A89E-D1194B011B16}"/>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082A7630-5CA7-4247-AA3F-EBB0A38B5444}"/>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6B18ACCD-8F30-0449-960D-E2A5CABDF756}"/>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6CFE730C-D298-B34B-B393-51AB4EB1A658}"/>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970DC2F9-2DFF-2449-8F8E-8421053B2642}"/>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5D27FD00-75CD-9D40-BA08-6FEF12833C63}"/>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49041D8D-369C-E543-81B3-0DAEEF27D273}"/>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1203AD2A-0295-D444-810A-388365C6EA93}"/>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D637F7BB-5576-A244-82F7-AF5A639C5DD4}"/>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3F1EE2FA-E311-5C42-8A32-EA7779BE9BDA}"/>
              </a:ext>
            </a:extLst>
          </p:cNvPr>
          <p:cNvCxnSpPr>
            <a:cxnSpLocks/>
          </p:cNvCxnSpPr>
          <p:nvPr/>
        </p:nvCxnSpPr>
        <p:spPr>
          <a:xfrm>
            <a:off x="6856121" y="2222500"/>
            <a:ext cx="700265" cy="269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EDE5A59-C2FE-B247-8036-9AAEEF8A62F3}"/>
              </a:ext>
            </a:extLst>
          </p:cNvPr>
          <p:cNvCxnSpPr>
            <a:cxnSpLocks/>
          </p:cNvCxnSpPr>
          <p:nvPr/>
        </p:nvCxnSpPr>
        <p:spPr>
          <a:xfrm flipV="1">
            <a:off x="6510545" y="2491622"/>
            <a:ext cx="1045840"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C2D15FA-B61D-8047-B71D-C5E5796F5105}"/>
              </a:ext>
            </a:extLst>
          </p:cNvPr>
          <p:cNvCxnSpPr>
            <a:cxnSpLocks/>
          </p:cNvCxnSpPr>
          <p:nvPr/>
        </p:nvCxnSpPr>
        <p:spPr>
          <a:xfrm flipV="1">
            <a:off x="6486151" y="2491622"/>
            <a:ext cx="1070234"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5056A05-3DB0-3E49-8725-9F8AA7515005}"/>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78915355-20AE-904C-8243-0C2582725FB8}"/>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0A95629-F9FD-B849-9206-88FE84B1F2BF}"/>
              </a:ext>
            </a:extLst>
          </p:cNvPr>
          <p:cNvCxnSpPr>
            <a:cxnSpLocks/>
          </p:cNvCxnSpPr>
          <p:nvPr/>
        </p:nvCxnSpPr>
        <p:spPr>
          <a:xfrm flipV="1">
            <a:off x="8487439" y="2224738"/>
            <a:ext cx="896573" cy="8509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4136AA4-3F5C-654D-8B1A-450595076D36}"/>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9E726EA-E0D5-D344-95BC-DDCCB3F8B1E5}"/>
              </a:ext>
            </a:extLst>
          </p:cNvPr>
          <p:cNvCxnSpPr>
            <a:cxnSpLocks/>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3300C1F-E024-0942-AE1D-B44C80D2304F}"/>
              </a:ext>
            </a:extLst>
          </p:cNvPr>
          <p:cNvCxnSpPr>
            <a:cxnSpLocks/>
          </p:cNvCxnSpPr>
          <p:nvPr/>
        </p:nvCxnSpPr>
        <p:spPr>
          <a:xfrm flipH="1" flipV="1">
            <a:off x="8487439" y="3075692"/>
            <a:ext cx="896573"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29B8B4C-7816-1C4F-A3FF-3884A8CAE408}"/>
              </a:ext>
            </a:extLst>
          </p:cNvPr>
          <p:cNvCxnSpPr>
            <a:cxnSpLocks/>
          </p:cNvCxnSpPr>
          <p:nvPr/>
        </p:nvCxnSpPr>
        <p:spPr>
          <a:xfrm>
            <a:off x="8487439" y="3075693"/>
            <a:ext cx="845879" cy="73679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15F77D4-7566-B445-A081-1CA72CB76AFE}"/>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9873A0D-F426-1645-B5AA-564F6A3CC369}"/>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8CF8DA1-F033-7743-BAFF-60ADDFB3A402}"/>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FD33745-75D9-5A48-B5DB-4F075CD79D2D}"/>
              </a:ext>
            </a:extLst>
          </p:cNvPr>
          <p:cNvCxnSpPr>
            <a:cxnSpLocks/>
          </p:cNvCxnSpPr>
          <p:nvPr/>
        </p:nvCxnSpPr>
        <p:spPr>
          <a:xfrm>
            <a:off x="8504874" y="3620676"/>
            <a:ext cx="882531" cy="135842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94D654C-31D4-4343-A6FE-B69842A9A683}"/>
              </a:ext>
            </a:extLst>
          </p:cNvPr>
          <p:cNvCxnSpPr>
            <a:cxnSpLocks/>
          </p:cNvCxnSpPr>
          <p:nvPr/>
        </p:nvCxnSpPr>
        <p:spPr>
          <a:xfrm>
            <a:off x="8504874" y="3620675"/>
            <a:ext cx="968223"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C72D1A00-414E-884F-89E8-87707E344C4F}"/>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18CFA82-B44C-EB40-ACA6-DDDBF40DF4CA}"/>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BECFA9C-5CFC-2D41-8AFD-361A45F109D4}"/>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69A1CA5-9437-6C43-85BF-7E9082813A80}"/>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5DD0C06-92ED-CD42-AE57-3013FD7B0920}"/>
              </a:ext>
            </a:extLst>
          </p:cNvPr>
          <p:cNvCxnSpPr>
            <a:cxnSpLocks/>
          </p:cNvCxnSpPr>
          <p:nvPr/>
        </p:nvCxnSpPr>
        <p:spPr>
          <a:xfrm>
            <a:off x="8504873" y="3620676"/>
            <a:ext cx="879138" cy="2400955"/>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B076EDB-BE77-724B-9E66-17B490EF138E}"/>
              </a:ext>
            </a:extLst>
          </p:cNvPr>
          <p:cNvCxnSpPr>
            <a:cxnSpLocks/>
          </p:cNvCxnSpPr>
          <p:nvPr/>
        </p:nvCxnSpPr>
        <p:spPr>
          <a:xfrm>
            <a:off x="8487438" y="3075692"/>
            <a:ext cx="889996"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53BC618-7DD6-B948-96C0-6A62F2F52796}"/>
              </a:ext>
            </a:extLst>
          </p:cNvPr>
          <p:cNvCxnSpPr>
            <a:cxnSpLocks/>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2AE762-4704-4346-9513-12DC8DFFF7D0}"/>
              </a:ext>
            </a:extLst>
          </p:cNvPr>
          <p:cNvCxnSpPr>
            <a:cxnSpLocks/>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8C3565F-8465-424D-B74B-F796AEAE0E07}"/>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962DB5A-6249-5347-9D80-B270B6CF7B36}"/>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C093D58-AF21-504D-87EB-2EC83547DE7B}"/>
              </a:ext>
            </a:extLst>
          </p:cNvPr>
          <p:cNvCxnSpPr>
            <a:cxnSpLocks/>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0388F5C-E833-6248-992D-9568B2BB59C0}"/>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42DA3A0-10FC-774D-A29A-9AF3A2CA22BE}"/>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B229B38-1C27-AB41-999C-38B9C5E00E21}"/>
              </a:ext>
            </a:extLst>
          </p:cNvPr>
          <p:cNvCxnSpPr>
            <a:cxnSpLocks/>
          </p:cNvCxnSpPr>
          <p:nvPr/>
        </p:nvCxnSpPr>
        <p:spPr>
          <a:xfrm flipV="1">
            <a:off x="6753331" y="5789610"/>
            <a:ext cx="804205" cy="853687"/>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C7CF36A-8F2E-2C4B-ADED-567D15FAA9BE}"/>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9F8B129E-6EF1-A34F-AC66-A5E6AD2BA0CD}"/>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7856630-7621-2944-9034-47970CF2443B}"/>
              </a:ext>
            </a:extLst>
          </p:cNvPr>
          <p:cNvCxnSpPr>
            <a:cxnSpLocks/>
          </p:cNvCxnSpPr>
          <p:nvPr/>
        </p:nvCxnSpPr>
        <p:spPr>
          <a:xfrm flipV="1">
            <a:off x="8502795" y="4444515"/>
            <a:ext cx="915451"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440361E1-D3AC-C947-8D7E-34BB42A6F89B}"/>
              </a:ext>
            </a:extLst>
          </p:cNvPr>
          <p:cNvCxnSpPr>
            <a:cxnSpLocks/>
          </p:cNvCxnSpPr>
          <p:nvPr/>
        </p:nvCxnSpPr>
        <p:spPr>
          <a:xfrm>
            <a:off x="8502794" y="5789609"/>
            <a:ext cx="907736"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F79835A-1B55-BC41-BFEC-43E16F202EB6}"/>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1CCF7F4-8110-F74C-AAE1-484E6BBAB99B}"/>
              </a:ext>
            </a:extLst>
          </p:cNvPr>
          <p:cNvCxnSpPr>
            <a:cxnSpLocks/>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6082878-E458-4946-AB84-2D18446FDE7A}"/>
              </a:ext>
            </a:extLst>
          </p:cNvPr>
          <p:cNvCxnSpPr>
            <a:cxnSpLocks/>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8A92AF1-EEC2-4D49-A56C-37EE81056965}"/>
              </a:ext>
            </a:extLst>
          </p:cNvPr>
          <p:cNvCxnSpPr>
            <a:cxnSpLocks/>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DE46B69-1D7E-6F41-8F27-1C0BF6546B1B}"/>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5B0E5F16-0FD2-2F4E-A656-F24BF64CCC80}"/>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CA69CF41-0C81-3447-A08F-2736D202B619}"/>
              </a:ext>
            </a:extLst>
          </p:cNvPr>
          <p:cNvSpPr txBox="1"/>
          <p:nvPr/>
        </p:nvSpPr>
        <p:spPr>
          <a:xfrm>
            <a:off x="690566" y="3923482"/>
            <a:ext cx="4836682" cy="2816156"/>
          </a:xfrm>
          <a:prstGeom prst="rect">
            <a:avLst/>
          </a:prstGeom>
          <a:noFill/>
        </p:spPr>
        <p:txBody>
          <a:bodyPr wrap="square" rtlCol="0">
            <a:spAutoFit/>
          </a:bodyPr>
          <a:lstStyle/>
          <a:p>
            <a:pPr>
              <a:spcBef>
                <a:spcPct val="40000"/>
              </a:spcBef>
            </a:pPr>
            <a:r>
              <a:rPr lang="en-US" altLang="en-US" dirty="0">
                <a:ea typeface="Avenir Book" charset="0"/>
                <a:cs typeface="Avenir Book" charset="0"/>
              </a:rPr>
              <a:t>Actions A and B are </a:t>
            </a:r>
            <a:r>
              <a:rPr lang="en-US" altLang="en-US" b="1" i="1" dirty="0">
                <a:solidFill>
                  <a:srgbClr val="C00000"/>
                </a:solidFill>
                <a:ea typeface="Avenir Book" charset="0"/>
                <a:cs typeface="Avenir Book" charset="0"/>
              </a:rPr>
              <a:t>exclusive (</a:t>
            </a:r>
            <a:r>
              <a:rPr lang="en-US" altLang="en-US" b="1" i="1" dirty="0" err="1">
                <a:solidFill>
                  <a:srgbClr val="C00000"/>
                </a:solidFill>
                <a:ea typeface="Avenir Book" charset="0"/>
                <a:cs typeface="Avenir Book" charset="0"/>
              </a:rPr>
              <a:t>mutex</a:t>
            </a:r>
            <a:r>
              <a:rPr lang="en-US" altLang="en-US" b="1" i="1" dirty="0">
                <a:solidFill>
                  <a:srgbClr val="C00000"/>
                </a:solidFill>
                <a:ea typeface="Avenir Book" charset="0"/>
                <a:cs typeface="Avenir Book" charset="0"/>
              </a:rPr>
              <a:t>) </a:t>
            </a:r>
            <a:r>
              <a:rPr lang="en-US" altLang="en-US" dirty="0">
                <a:ea typeface="Avenir Book" charset="0"/>
                <a:cs typeface="Avenir Book" charset="0"/>
              </a:rPr>
              <a:t>at action-level </a:t>
            </a:r>
            <a:r>
              <a:rPr lang="en-US" altLang="en-US" i="1" dirty="0" err="1">
                <a:ea typeface="Avenir Book" charset="0"/>
                <a:cs typeface="Avenir Book" charset="0"/>
              </a:rPr>
              <a:t>i</a:t>
            </a:r>
            <a:r>
              <a:rPr lang="en-US" altLang="en-US" dirty="0">
                <a:ea typeface="Avenir Book" charset="0"/>
                <a:cs typeface="Avenir Book" charset="0"/>
              </a:rPr>
              <a:t>, if:</a:t>
            </a:r>
          </a:p>
          <a:p>
            <a:pPr lvl="1">
              <a:spcBef>
                <a:spcPts val="600"/>
              </a:spcBef>
            </a:pPr>
            <a:r>
              <a:rPr lang="en-US" altLang="en-US" b="1" dirty="0">
                <a:solidFill>
                  <a:srgbClr val="C00000"/>
                </a:solidFill>
                <a:ea typeface="Avenir Book" charset="0"/>
                <a:cs typeface="Avenir Book" charset="0"/>
              </a:rPr>
              <a:t>Interference</a:t>
            </a:r>
            <a:r>
              <a:rPr lang="en-US" altLang="en-US" dirty="0">
                <a:solidFill>
                  <a:srgbClr val="3333FF"/>
                </a:solidFill>
                <a:ea typeface="Avenir Book" charset="0"/>
                <a:cs typeface="Avenir Book" charset="0"/>
              </a:rPr>
              <a:t>:</a:t>
            </a:r>
            <a:r>
              <a:rPr lang="en-US" altLang="en-US" dirty="0">
                <a:ea typeface="Avenir Book" charset="0"/>
                <a:cs typeface="Avenir Book" charset="0"/>
              </a:rPr>
              <a:t> one action effect deletes or negates a </a:t>
            </a:r>
            <a:r>
              <a:rPr lang="en-US" altLang="en-US" b="1" dirty="0">
                <a:ea typeface="Avenir Book" charset="0"/>
                <a:cs typeface="Avenir Book" charset="0"/>
              </a:rPr>
              <a:t>precondition</a:t>
            </a:r>
            <a:r>
              <a:rPr lang="en-US" altLang="en-US" dirty="0">
                <a:ea typeface="Avenir Book" charset="0"/>
                <a:cs typeface="Avenir Book" charset="0"/>
              </a:rPr>
              <a:t> of the other</a:t>
            </a:r>
          </a:p>
          <a:p>
            <a:pPr lvl="1">
              <a:spcBef>
                <a:spcPts val="600"/>
              </a:spcBef>
            </a:pPr>
            <a:r>
              <a:rPr lang="en-US" altLang="en-US" b="1" dirty="0">
                <a:solidFill>
                  <a:srgbClr val="C00000"/>
                </a:solidFill>
                <a:ea typeface="Avenir Book" charset="0"/>
                <a:cs typeface="Avenir Book" charset="0"/>
              </a:rPr>
              <a:t>Inconsistency</a:t>
            </a:r>
            <a:r>
              <a:rPr lang="en-US" altLang="en-US" b="1" dirty="0">
                <a:ea typeface="Avenir Book" charset="0"/>
                <a:cs typeface="Avenir Book" charset="0"/>
              </a:rPr>
              <a:t>:</a:t>
            </a:r>
            <a:r>
              <a:rPr lang="en-US" altLang="en-US" dirty="0">
                <a:ea typeface="Avenir Book" charset="0"/>
                <a:cs typeface="Avenir Book" charset="0"/>
              </a:rPr>
              <a:t> one action effect deletes or negates the </a:t>
            </a:r>
            <a:r>
              <a:rPr lang="en-US" altLang="en-US" b="1" dirty="0">
                <a:ea typeface="Avenir Book" charset="0"/>
                <a:cs typeface="Avenir Book" charset="0"/>
              </a:rPr>
              <a:t>effect</a:t>
            </a:r>
            <a:r>
              <a:rPr lang="en-US" altLang="en-US" dirty="0">
                <a:ea typeface="Avenir Book" charset="0"/>
                <a:cs typeface="Avenir Book" charset="0"/>
              </a:rPr>
              <a:t> of the other</a:t>
            </a:r>
            <a:endParaRPr lang="en-US" altLang="en-US" b="1" dirty="0">
              <a:solidFill>
                <a:srgbClr val="C00000"/>
              </a:solidFill>
              <a:ea typeface="Avenir Book" charset="0"/>
              <a:cs typeface="Avenir Book" charset="0"/>
            </a:endParaRPr>
          </a:p>
          <a:p>
            <a:pPr lvl="1">
              <a:spcBef>
                <a:spcPts val="600"/>
              </a:spcBef>
            </a:pPr>
            <a:r>
              <a:rPr lang="en-US" altLang="en-US" b="1" dirty="0">
                <a:solidFill>
                  <a:srgbClr val="C00000"/>
                </a:solidFill>
                <a:ea typeface="Avenir Book" charset="0"/>
                <a:cs typeface="Avenir Book" charset="0"/>
              </a:rPr>
              <a:t>Competing Needs</a:t>
            </a:r>
            <a:r>
              <a:rPr lang="en-US" altLang="en-US" dirty="0">
                <a:solidFill>
                  <a:srgbClr val="3333FF"/>
                </a:solidFill>
                <a:ea typeface="Avenir Book" charset="0"/>
                <a:cs typeface="Avenir Book" charset="0"/>
              </a:rPr>
              <a:t>:</a:t>
            </a:r>
            <a:r>
              <a:rPr lang="en-US" altLang="en-US" dirty="0">
                <a:ea typeface="Avenir Book" charset="0"/>
                <a:cs typeface="Avenir Book" charset="0"/>
              </a:rPr>
              <a:t> the actions have preconditions that are</a:t>
            </a:r>
            <a:r>
              <a:rPr lang="en-US" altLang="en-US" i="1" dirty="0">
                <a:ea typeface="Avenir Book" charset="0"/>
                <a:cs typeface="Avenir Book" charset="0"/>
              </a:rPr>
              <a:t> </a:t>
            </a:r>
            <a:r>
              <a:rPr lang="en-US" altLang="en-US" dirty="0">
                <a:ea typeface="Avenir Book" charset="0"/>
                <a:cs typeface="Avenir Book" charset="0"/>
              </a:rPr>
              <a:t>mutex</a:t>
            </a:r>
            <a:r>
              <a:rPr lang="en-US" altLang="en-US" i="1" dirty="0">
                <a:ea typeface="Avenir Book" charset="0"/>
                <a:cs typeface="Avenir Book" charset="0"/>
              </a:rPr>
              <a:t> </a:t>
            </a:r>
            <a:r>
              <a:rPr lang="en-US" altLang="en-US" dirty="0">
                <a:ea typeface="Avenir Book" charset="0"/>
                <a:cs typeface="Avenir Book" charset="0"/>
              </a:rPr>
              <a:t>in previous proposition-level </a:t>
            </a:r>
          </a:p>
        </p:txBody>
      </p:sp>
      <p:sp>
        <p:nvSpPr>
          <p:cNvPr id="158" name="TextBox 157">
            <a:extLst>
              <a:ext uri="{FF2B5EF4-FFF2-40B4-BE49-F238E27FC236}">
                <a16:creationId xmlns:a16="http://schemas.microsoft.com/office/drawing/2014/main" id="{7C827470-C1B8-B743-8C54-479F9F14A811}"/>
              </a:ext>
            </a:extLst>
          </p:cNvPr>
          <p:cNvSpPr txBox="1"/>
          <p:nvPr/>
        </p:nvSpPr>
        <p:spPr>
          <a:xfrm>
            <a:off x="7556386" y="2306956"/>
            <a:ext cx="1064972" cy="369332"/>
          </a:xfrm>
          <a:prstGeom prst="rect">
            <a:avLst/>
          </a:prstGeom>
          <a:noFill/>
        </p:spPr>
        <p:txBody>
          <a:bodyPr wrap="none" rtlCol="0">
            <a:spAutoFit/>
          </a:bodyPr>
          <a:lstStyle/>
          <a:p>
            <a:r>
              <a:rPr lang="en-US" dirty="0"/>
              <a:t>Pickup(B)</a:t>
            </a:r>
          </a:p>
        </p:txBody>
      </p:sp>
      <p:sp>
        <p:nvSpPr>
          <p:cNvPr id="159" name="TextBox 158">
            <a:extLst>
              <a:ext uri="{FF2B5EF4-FFF2-40B4-BE49-F238E27FC236}">
                <a16:creationId xmlns:a16="http://schemas.microsoft.com/office/drawing/2014/main" id="{FC1C54A5-1B4C-F646-B352-BDC78161A35C}"/>
              </a:ext>
            </a:extLst>
          </p:cNvPr>
          <p:cNvSpPr txBox="1"/>
          <p:nvPr/>
        </p:nvSpPr>
        <p:spPr>
          <a:xfrm>
            <a:off x="7563077" y="4548275"/>
            <a:ext cx="1092415" cy="369332"/>
          </a:xfrm>
          <a:prstGeom prst="rect">
            <a:avLst/>
          </a:prstGeom>
          <a:noFill/>
        </p:spPr>
        <p:txBody>
          <a:bodyPr wrap="none" rtlCol="0">
            <a:spAutoFit/>
          </a:bodyPr>
          <a:lstStyle/>
          <a:p>
            <a:r>
              <a:rPr lang="en-US" dirty="0"/>
              <a:t>Pickup(G)</a:t>
            </a:r>
          </a:p>
        </p:txBody>
      </p:sp>
      <p:sp>
        <p:nvSpPr>
          <p:cNvPr id="160" name="TextBox 159">
            <a:extLst>
              <a:ext uri="{FF2B5EF4-FFF2-40B4-BE49-F238E27FC236}">
                <a16:creationId xmlns:a16="http://schemas.microsoft.com/office/drawing/2014/main" id="{B307FB23-CA36-6841-9A55-F5763DAC150D}"/>
              </a:ext>
            </a:extLst>
          </p:cNvPr>
          <p:cNvSpPr txBox="1"/>
          <p:nvPr/>
        </p:nvSpPr>
        <p:spPr>
          <a:xfrm>
            <a:off x="7563077" y="6198491"/>
            <a:ext cx="1092222" cy="369332"/>
          </a:xfrm>
          <a:prstGeom prst="rect">
            <a:avLst/>
          </a:prstGeom>
          <a:noFill/>
        </p:spPr>
        <p:txBody>
          <a:bodyPr wrap="none" rtlCol="0">
            <a:spAutoFit/>
          </a:bodyPr>
          <a:lstStyle/>
          <a:p>
            <a:r>
              <a:rPr lang="en-US" dirty="0"/>
              <a:t>Pickup(O)</a:t>
            </a:r>
          </a:p>
        </p:txBody>
      </p:sp>
      <p:sp>
        <p:nvSpPr>
          <p:cNvPr id="161" name="TextBox 160">
            <a:extLst>
              <a:ext uri="{FF2B5EF4-FFF2-40B4-BE49-F238E27FC236}">
                <a16:creationId xmlns:a16="http://schemas.microsoft.com/office/drawing/2014/main" id="{3F5BB04C-D7D6-F64C-8F62-17F59A766518}"/>
              </a:ext>
            </a:extLst>
          </p:cNvPr>
          <p:cNvSpPr txBox="1"/>
          <p:nvPr/>
        </p:nvSpPr>
        <p:spPr>
          <a:xfrm>
            <a:off x="7572892" y="2891026"/>
            <a:ext cx="975011" cy="369332"/>
          </a:xfrm>
          <a:prstGeom prst="rect">
            <a:avLst/>
          </a:prstGeom>
          <a:noFill/>
        </p:spPr>
        <p:txBody>
          <a:bodyPr wrap="none" rtlCol="0">
            <a:spAutoFit/>
          </a:bodyPr>
          <a:lstStyle/>
          <a:p>
            <a:r>
              <a:rPr lang="en-US" dirty="0"/>
              <a:t>Put(B,O)</a:t>
            </a:r>
          </a:p>
        </p:txBody>
      </p:sp>
      <p:sp>
        <p:nvSpPr>
          <p:cNvPr id="162" name="TextBox 161">
            <a:extLst>
              <a:ext uri="{FF2B5EF4-FFF2-40B4-BE49-F238E27FC236}">
                <a16:creationId xmlns:a16="http://schemas.microsoft.com/office/drawing/2014/main" id="{F8A1B968-0B9E-2643-8382-C78591553E9D}"/>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163" name="TextBox 162">
            <a:extLst>
              <a:ext uri="{FF2B5EF4-FFF2-40B4-BE49-F238E27FC236}">
                <a16:creationId xmlns:a16="http://schemas.microsoft.com/office/drawing/2014/main" id="{AE70B38A-C46A-D94D-A08E-82F5C23E06DA}"/>
              </a:ext>
            </a:extLst>
          </p:cNvPr>
          <p:cNvSpPr txBox="1"/>
          <p:nvPr/>
        </p:nvSpPr>
        <p:spPr>
          <a:xfrm>
            <a:off x="7563077" y="3966820"/>
            <a:ext cx="1348061" cy="369332"/>
          </a:xfrm>
          <a:prstGeom prst="rect">
            <a:avLst/>
          </a:prstGeom>
          <a:noFill/>
        </p:spPr>
        <p:txBody>
          <a:bodyPr wrap="none" rtlCol="0">
            <a:spAutoFit/>
          </a:bodyPr>
          <a:lstStyle/>
          <a:p>
            <a:r>
              <a:rPr lang="en-US" dirty="0"/>
              <a:t>Put-Table(B)</a:t>
            </a:r>
          </a:p>
        </p:txBody>
      </p:sp>
      <p:sp>
        <p:nvSpPr>
          <p:cNvPr id="164" name="TextBox 163">
            <a:extLst>
              <a:ext uri="{FF2B5EF4-FFF2-40B4-BE49-F238E27FC236}">
                <a16:creationId xmlns:a16="http://schemas.microsoft.com/office/drawing/2014/main" id="{189CA189-C4C0-4540-B156-45C850F7FC00}"/>
              </a:ext>
            </a:extLst>
          </p:cNvPr>
          <p:cNvSpPr txBox="1"/>
          <p:nvPr/>
        </p:nvSpPr>
        <p:spPr>
          <a:xfrm>
            <a:off x="7556385" y="5074587"/>
            <a:ext cx="1353960" cy="369332"/>
          </a:xfrm>
          <a:prstGeom prst="rect">
            <a:avLst/>
          </a:prstGeom>
          <a:noFill/>
        </p:spPr>
        <p:txBody>
          <a:bodyPr wrap="none" rtlCol="0">
            <a:spAutoFit/>
          </a:bodyPr>
          <a:lstStyle/>
          <a:p>
            <a:r>
              <a:rPr lang="en-US" dirty="0"/>
              <a:t>Put-Table(G)</a:t>
            </a:r>
          </a:p>
        </p:txBody>
      </p:sp>
      <p:sp>
        <p:nvSpPr>
          <p:cNvPr id="165" name="TextBox 164">
            <a:extLst>
              <a:ext uri="{FF2B5EF4-FFF2-40B4-BE49-F238E27FC236}">
                <a16:creationId xmlns:a16="http://schemas.microsoft.com/office/drawing/2014/main" id="{C1C120E0-8EB5-CD4D-9910-1898E0602F27}"/>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sp>
        <p:nvSpPr>
          <p:cNvPr id="166" name="Rectangle 165">
            <a:extLst>
              <a:ext uri="{FF2B5EF4-FFF2-40B4-BE49-F238E27FC236}">
                <a16:creationId xmlns:a16="http://schemas.microsoft.com/office/drawing/2014/main" id="{4A0B1B3E-BC00-E14F-A5DD-FC6FED0F6D8F}"/>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7" name="Rectangle 166">
            <a:extLst>
              <a:ext uri="{FF2B5EF4-FFF2-40B4-BE49-F238E27FC236}">
                <a16:creationId xmlns:a16="http://schemas.microsoft.com/office/drawing/2014/main" id="{8ECE3901-C77A-BF4F-BBBA-814335625B69}"/>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Tree>
    <p:extLst>
      <p:ext uri="{BB962C8B-B14F-4D97-AF65-F5344CB8AC3E}">
        <p14:creationId xmlns:p14="http://schemas.microsoft.com/office/powerpoint/2010/main" val="283713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Big Picture </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a:xfrm>
            <a:off x="552274" y="1086530"/>
            <a:ext cx="11087451" cy="2039539"/>
          </a:xfrm>
        </p:spPr>
        <p:txBody>
          <a:bodyPr/>
          <a:lstStyle/>
          <a:p>
            <a:r>
              <a:rPr lang="en-US" dirty="0"/>
              <a:t>Construct a </a:t>
            </a:r>
            <a:r>
              <a:rPr lang="en-US" dirty="0" err="1"/>
              <a:t>Graphplan</a:t>
            </a:r>
            <a:r>
              <a:rPr lang="en-US" dirty="0"/>
              <a:t> graph as an </a:t>
            </a:r>
            <a:r>
              <a:rPr lang="en-US" u="sng" dirty="0"/>
              <a:t>approximation of the planning graph </a:t>
            </a:r>
            <a:r>
              <a:rPr lang="en-US" dirty="0"/>
              <a:t>in polynomial space</a:t>
            </a:r>
          </a:p>
          <a:p>
            <a:pPr marL="0" lvl="1" indent="0">
              <a:spcBef>
                <a:spcPct val="10000"/>
              </a:spcBef>
              <a:buNone/>
            </a:pPr>
            <a:endParaRPr lang="en-US" altLang="en-US" dirty="0">
              <a:ea typeface="Arial" charset="0"/>
              <a:cs typeface="Arial" charset="0"/>
            </a:endParaRPr>
          </a:p>
          <a:p>
            <a:pPr marL="0" lvl="1" indent="0">
              <a:spcBef>
                <a:spcPct val="10000"/>
              </a:spcBef>
              <a:buNone/>
            </a:pPr>
            <a:r>
              <a:rPr lang="en-US" altLang="en-US" sz="2800" dirty="0">
                <a:ea typeface="Arial" charset="0"/>
                <a:cs typeface="Arial" charset="0"/>
              </a:rPr>
              <a:t>The approximation: we do not delete any predicates that were EVER true since the start of the search. </a:t>
            </a:r>
            <a:r>
              <a:rPr lang="en-US" sz="2800" dirty="0"/>
              <a:t>The </a:t>
            </a:r>
            <a:r>
              <a:rPr lang="en-US" sz="2800" dirty="0" err="1">
                <a:solidFill>
                  <a:srgbClr val="C00000"/>
                </a:solidFill>
              </a:rPr>
              <a:t>GraphPlan</a:t>
            </a:r>
            <a:r>
              <a:rPr lang="en-US" sz="2800" dirty="0">
                <a:solidFill>
                  <a:srgbClr val="C00000"/>
                </a:solidFill>
              </a:rPr>
              <a:t> graph</a:t>
            </a:r>
            <a:r>
              <a:rPr lang="en-US" sz="2800" dirty="0"/>
              <a:t> computes the </a:t>
            </a:r>
            <a:r>
              <a:rPr lang="en-US" sz="2800" b="1" dirty="0"/>
              <a:t>possibly reachable</a:t>
            </a:r>
            <a:r>
              <a:rPr lang="en-US" sz="2800" dirty="0"/>
              <a:t> states although they aren’t necessarily </a:t>
            </a:r>
            <a:r>
              <a:rPr lang="en-US" sz="2800" b="1" dirty="0"/>
              <a:t>feasible </a:t>
            </a:r>
            <a:endParaRPr lang="en-US" altLang="en-US" sz="2800" dirty="0">
              <a:ea typeface="Arial" charset="0"/>
              <a:cs typeface="Arial" charset="0"/>
            </a:endParaRPr>
          </a:p>
          <a:p>
            <a:pPr marL="0" lvl="1" indent="0">
              <a:spcBef>
                <a:spcPct val="10000"/>
              </a:spcBef>
              <a:buNone/>
            </a:pPr>
            <a:endParaRPr lang="en-US" altLang="en-US" sz="2800" dirty="0">
              <a:ea typeface="Arial" charset="0"/>
              <a:cs typeface="Arial" charset="0"/>
            </a:endParaRPr>
          </a:p>
          <a:p>
            <a:pPr marL="0" lvl="1" indent="0">
              <a:spcBef>
                <a:spcPct val="10000"/>
              </a:spcBef>
              <a:buNone/>
            </a:pPr>
            <a:r>
              <a:rPr lang="en-US" altLang="en-US" sz="2800" dirty="0">
                <a:ea typeface="Arial" charset="0"/>
                <a:cs typeface="Arial" charset="0"/>
              </a:rPr>
              <a:t>-&gt; We can match multiple actions in one timestep if preconditions all match </a:t>
            </a:r>
          </a:p>
          <a:p>
            <a:pPr marL="0" lvl="1" indent="0">
              <a:spcBef>
                <a:spcPct val="10000"/>
              </a:spcBef>
              <a:buNone/>
            </a:pPr>
            <a:r>
              <a:rPr lang="en-US" altLang="en-US" sz="2800" dirty="0">
                <a:ea typeface="Arial" charset="0"/>
                <a:cs typeface="Arial" charset="0"/>
              </a:rPr>
              <a:t>	Finds shorter than optimal plans if actions are sequential</a:t>
            </a:r>
          </a:p>
          <a:p>
            <a:pPr marL="0" lvl="1" indent="0">
              <a:spcBef>
                <a:spcPct val="10000"/>
              </a:spcBef>
              <a:buNone/>
            </a:pPr>
            <a:r>
              <a:rPr lang="en-US" altLang="en-US" sz="2800" dirty="0">
                <a:ea typeface="Arial" charset="0"/>
                <a:cs typeface="Arial" charset="0"/>
              </a:rPr>
              <a:t>	How do we fix this?</a:t>
            </a:r>
          </a:p>
          <a:p>
            <a:pPr marL="0" lvl="1" indent="0">
              <a:buNone/>
            </a:pPr>
            <a:r>
              <a:rPr lang="en-US" altLang="en-US" sz="2800" dirty="0"/>
              <a:t>-&gt; We have to handle the case that plans that c</a:t>
            </a:r>
            <a:r>
              <a:rPr lang="en-US" altLang="en-US" sz="2800" dirty="0">
                <a:ea typeface="Arial" charset="0"/>
                <a:cs typeface="Arial" charset="0"/>
              </a:rPr>
              <a:t>ouldn’t be actually executed 	because one action negates another </a:t>
            </a:r>
            <a:endParaRPr lang="en-US" sz="2800" b="1" dirty="0"/>
          </a:p>
          <a:p>
            <a:pPr marL="0" lvl="1" indent="0">
              <a:buNone/>
            </a:pPr>
            <a:endParaRPr lang="en-US" dirty="0"/>
          </a:p>
          <a:p>
            <a:endParaRPr lang="en-US" dirty="0"/>
          </a:p>
        </p:txBody>
      </p:sp>
    </p:spTree>
    <p:extLst>
      <p:ext uri="{BB962C8B-B14F-4D97-AF65-F5344CB8AC3E}">
        <p14:creationId xmlns:p14="http://schemas.microsoft.com/office/powerpoint/2010/main" val="2694966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a:xfrm>
            <a:off x="552099" y="1113178"/>
            <a:ext cx="10515600" cy="2727302"/>
          </a:xfrm>
        </p:spPr>
        <p:txBody>
          <a:bodyPr/>
          <a:lstStyle/>
          <a:p>
            <a:r>
              <a:rPr lang="en-US" dirty="0"/>
              <a:t>In the programming assignment, you will create the representation, which will be passed into our </a:t>
            </a:r>
            <a:r>
              <a:rPr lang="en-US" dirty="0" err="1"/>
              <a:t>GraphPlan</a:t>
            </a:r>
            <a:r>
              <a:rPr lang="en-US" dirty="0"/>
              <a:t> implementation</a:t>
            </a:r>
          </a:p>
          <a:p>
            <a:endParaRPr lang="en-US" dirty="0"/>
          </a:p>
          <a:p>
            <a:r>
              <a:rPr lang="en-US" dirty="0"/>
              <a:t>In written assignments, you’ll be asked to build graph plan graphs and assess the graph plan graph for mutexes, goals, leveling off, and solutions.</a:t>
            </a:r>
          </a:p>
        </p:txBody>
      </p:sp>
    </p:spTree>
    <p:extLst>
      <p:ext uri="{BB962C8B-B14F-4D97-AF65-F5344CB8AC3E}">
        <p14:creationId xmlns:p14="http://schemas.microsoft.com/office/powerpoint/2010/main" val="894031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9563-5C47-9F29-D5C0-FCEBB05BD09A}"/>
              </a:ext>
            </a:extLst>
          </p:cNvPr>
          <p:cNvSpPr>
            <a:spLocks noGrp="1"/>
          </p:cNvSpPr>
          <p:nvPr>
            <p:ph type="title"/>
          </p:nvPr>
        </p:nvSpPr>
        <p:spPr/>
        <p:txBody>
          <a:bodyPr/>
          <a:lstStyle/>
          <a:p>
            <a:r>
              <a:rPr lang="en-US" dirty="0"/>
              <a:t>Implementation</a:t>
            </a:r>
          </a:p>
        </p:txBody>
      </p:sp>
      <p:sp>
        <p:nvSpPr>
          <p:cNvPr id="3" name="Text Placeholder 2">
            <a:extLst>
              <a:ext uri="{FF2B5EF4-FFF2-40B4-BE49-F238E27FC236}">
                <a16:creationId xmlns:a16="http://schemas.microsoft.com/office/drawing/2014/main" id="{A6553A04-840E-28E0-239B-D3A301548E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4713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p:txBody>
          <a:bodyPr/>
          <a:lstStyle/>
          <a:p>
            <a:r>
              <a:rPr lang="en-US" dirty="0"/>
              <a:t>Literals: Each thing/object in our model</a:t>
            </a:r>
          </a:p>
          <a:p>
            <a:r>
              <a:rPr lang="en-US" dirty="0"/>
              <a:t>		</a:t>
            </a:r>
            <a:r>
              <a:rPr lang="en-US" dirty="0" err="1">
                <a:solidFill>
                  <a:schemeClr val="accent5">
                    <a:lumMod val="75000"/>
                  </a:schemeClr>
                </a:solidFill>
              </a:rPr>
              <a:t>i</a:t>
            </a:r>
            <a:r>
              <a:rPr lang="en-US" dirty="0">
                <a:solidFill>
                  <a:schemeClr val="accent5">
                    <a:lumMod val="75000"/>
                  </a:schemeClr>
                </a:solidFill>
              </a:rPr>
              <a:t> = Instance(“</a:t>
            </a:r>
            <a:r>
              <a:rPr lang="en-US" dirty="0" err="1">
                <a:solidFill>
                  <a:schemeClr val="accent5">
                    <a:lumMod val="75000"/>
                  </a:schemeClr>
                </a:solidFill>
              </a:rPr>
              <a:t>name”,TYPE</a:t>
            </a:r>
            <a:r>
              <a:rPr lang="en-US" dirty="0">
                <a:solidFill>
                  <a:schemeClr val="accent5">
                    <a:lumMod val="75000"/>
                  </a:schemeClr>
                </a:solidFill>
              </a:rPr>
              <a:t>)</a:t>
            </a:r>
          </a:p>
          <a:p>
            <a:r>
              <a:rPr lang="en-US" dirty="0"/>
              <a:t>Variables: Can take on any TYPE thing </a:t>
            </a:r>
          </a:p>
          <a:p>
            <a:r>
              <a:rPr lang="en-US" dirty="0"/>
              <a:t>		</a:t>
            </a:r>
            <a:r>
              <a:rPr lang="en-US" dirty="0">
                <a:solidFill>
                  <a:schemeClr val="accent5">
                    <a:lumMod val="75000"/>
                  </a:schemeClr>
                </a:solidFill>
              </a:rPr>
              <a:t>v = Variable(“</a:t>
            </a:r>
            <a:r>
              <a:rPr lang="en-US" dirty="0" err="1">
                <a:solidFill>
                  <a:schemeClr val="accent5">
                    <a:lumMod val="75000"/>
                  </a:schemeClr>
                </a:solidFill>
              </a:rPr>
              <a:t>v_name”,TYPE</a:t>
            </a:r>
            <a:r>
              <a:rPr lang="en-US" dirty="0">
                <a:solidFill>
                  <a:schemeClr val="accent5">
                    <a:lumMod val="75000"/>
                  </a:schemeClr>
                </a:solidFill>
              </a:rPr>
              <a:t>)</a:t>
            </a:r>
          </a:p>
          <a:p>
            <a:endParaRPr lang="en-US" dirty="0">
              <a:solidFill>
                <a:schemeClr val="accent5">
                  <a:lumMod val="75000"/>
                </a:schemeClr>
              </a:solidFill>
            </a:endParaRPr>
          </a:p>
          <a:p>
            <a:r>
              <a:rPr lang="en-US" dirty="0">
                <a:solidFill>
                  <a:schemeClr val="tx1"/>
                </a:solidFill>
              </a:rPr>
              <a:t>Block World Example:</a:t>
            </a:r>
          </a:p>
          <a:p>
            <a:r>
              <a:rPr lang="en-US" sz="2400" dirty="0" err="1">
                <a:solidFill>
                  <a:schemeClr val="tx1"/>
                </a:solidFill>
              </a:rPr>
              <a:t>Pickup_from_Table</a:t>
            </a:r>
            <a:r>
              <a:rPr lang="en-US" sz="2400" dirty="0">
                <a:solidFill>
                  <a:schemeClr val="tx1"/>
                </a:solidFill>
              </a:rPr>
              <a:t>(b):</a:t>
            </a:r>
          </a:p>
          <a:p>
            <a:pPr marL="460375" indent="-460375"/>
            <a:r>
              <a:rPr lang="en-US" sz="2400" dirty="0">
                <a:solidFill>
                  <a:schemeClr val="tx1"/>
                </a:solidFill>
              </a:rPr>
              <a:t>	Pre: </a:t>
            </a:r>
            <a:r>
              <a:rPr lang="en-US" sz="2400" dirty="0" err="1">
                <a:solidFill>
                  <a:schemeClr val="tx1"/>
                </a:solidFill>
              </a:rPr>
              <a:t>HandEmpty</a:t>
            </a:r>
            <a:r>
              <a:rPr lang="en-US" sz="2400" dirty="0">
                <a:solidFill>
                  <a:schemeClr val="tx1"/>
                </a:solidFill>
              </a:rPr>
              <a:t>(), Clear(</a:t>
            </a:r>
            <a:r>
              <a:rPr lang="en-US" sz="2400" dirty="0">
                <a:solidFill>
                  <a:srgbClr val="C00000"/>
                </a:solidFill>
              </a:rPr>
              <a:t>b</a:t>
            </a:r>
            <a:r>
              <a:rPr lang="en-US" sz="2400" dirty="0">
                <a:solidFill>
                  <a:schemeClr val="tx1"/>
                </a:solidFill>
              </a:rPr>
              <a:t>), On-Table(</a:t>
            </a:r>
            <a:r>
              <a:rPr lang="en-US" sz="2400" dirty="0">
                <a:solidFill>
                  <a:srgbClr val="C00000"/>
                </a:solidFill>
              </a:rPr>
              <a:t>b</a:t>
            </a:r>
            <a:r>
              <a:rPr lang="en-US" sz="2400" dirty="0">
                <a:solidFill>
                  <a:schemeClr val="tx1"/>
                </a:solidFill>
              </a:rPr>
              <a:t>)</a:t>
            </a:r>
          </a:p>
          <a:p>
            <a:pPr marL="460375" indent="-460375"/>
            <a:r>
              <a:rPr lang="en-US" sz="2400" dirty="0">
                <a:solidFill>
                  <a:schemeClr val="tx1"/>
                </a:solidFill>
              </a:rPr>
              <a:t>	Add: In-Hand(</a:t>
            </a:r>
            <a:r>
              <a:rPr lang="en-US" sz="2400" dirty="0">
                <a:solidFill>
                  <a:srgbClr val="C00000"/>
                </a:solidFill>
              </a:rPr>
              <a:t>b</a:t>
            </a:r>
            <a:r>
              <a:rPr lang="en-US" sz="2400" dirty="0">
                <a:solidFill>
                  <a:schemeClr val="tx1"/>
                </a:solidFill>
              </a:rPr>
              <a:t>)</a:t>
            </a:r>
          </a:p>
          <a:p>
            <a:r>
              <a:rPr lang="en-US" sz="2400" dirty="0">
                <a:solidFill>
                  <a:schemeClr val="tx1"/>
                </a:solidFill>
              </a:rPr>
              <a:t>       Delete: </a:t>
            </a:r>
            <a:r>
              <a:rPr lang="en-US" sz="2400" dirty="0" err="1">
                <a:solidFill>
                  <a:schemeClr val="tx1"/>
                </a:solidFill>
              </a:rPr>
              <a:t>HandEmpty</a:t>
            </a:r>
            <a:r>
              <a:rPr lang="en-US" sz="2400" dirty="0">
                <a:solidFill>
                  <a:schemeClr val="tx1"/>
                </a:solidFill>
              </a:rPr>
              <a:t>(), On-Table(</a:t>
            </a:r>
            <a:r>
              <a:rPr lang="en-US" sz="2400" dirty="0">
                <a:solidFill>
                  <a:srgbClr val="C00000"/>
                </a:solidFill>
              </a:rPr>
              <a:t>b</a:t>
            </a:r>
            <a:r>
              <a:rPr lang="en-US" sz="2400" dirty="0">
                <a:solidFill>
                  <a:schemeClr val="tx1"/>
                </a:solidFill>
              </a:rPr>
              <a:t>)</a:t>
            </a:r>
          </a:p>
          <a:p>
            <a:endParaRPr lang="en-US" dirty="0"/>
          </a:p>
        </p:txBody>
      </p:sp>
      <p:sp>
        <p:nvSpPr>
          <p:cNvPr id="4" name="TextBox 3">
            <a:extLst>
              <a:ext uri="{FF2B5EF4-FFF2-40B4-BE49-F238E27FC236}">
                <a16:creationId xmlns:a16="http://schemas.microsoft.com/office/drawing/2014/main" id="{1BE3A84C-53DC-3847-8735-B89EF468F0F1}"/>
              </a:ext>
            </a:extLst>
          </p:cNvPr>
          <p:cNvSpPr txBox="1"/>
          <p:nvPr/>
        </p:nvSpPr>
        <p:spPr>
          <a:xfrm>
            <a:off x="6316653" y="4204558"/>
            <a:ext cx="5677134" cy="2246769"/>
          </a:xfrm>
          <a:prstGeom prst="rect">
            <a:avLst/>
          </a:prstGeom>
          <a:noFill/>
        </p:spPr>
        <p:txBody>
          <a:bodyPr wrap="square" rtlCol="0">
            <a:spAutoFit/>
          </a:bodyPr>
          <a:lstStyle/>
          <a:p>
            <a:r>
              <a:rPr lang="en-US" sz="2800" dirty="0">
                <a:solidFill>
                  <a:srgbClr val="C00000"/>
                </a:solidFill>
              </a:rPr>
              <a:t>Instances: “A”, “B”, “C” of type BLOCK</a:t>
            </a:r>
          </a:p>
          <a:p>
            <a:r>
              <a:rPr lang="en-US" sz="2800" dirty="0">
                <a:solidFill>
                  <a:srgbClr val="C00000"/>
                </a:solidFill>
              </a:rPr>
              <a:t>Variable: “b” of type BLOCK</a:t>
            </a:r>
          </a:p>
          <a:p>
            <a:endParaRPr lang="en-US" sz="2800" dirty="0">
              <a:solidFill>
                <a:srgbClr val="C00000"/>
              </a:solidFill>
            </a:endParaRPr>
          </a:p>
          <a:p>
            <a:r>
              <a:rPr lang="en-US" sz="2800" dirty="0">
                <a:solidFill>
                  <a:srgbClr val="C00000"/>
                </a:solidFill>
              </a:rPr>
              <a:t>In this operator, b can take on the value of any block instance</a:t>
            </a:r>
          </a:p>
        </p:txBody>
      </p:sp>
    </p:spTree>
    <p:extLst>
      <p:ext uri="{BB962C8B-B14F-4D97-AF65-F5344CB8AC3E}">
        <p14:creationId xmlns:p14="http://schemas.microsoft.com/office/powerpoint/2010/main" val="37818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i_a</a:t>
            </a:r>
            <a:r>
              <a:rPr lang="en-US" dirty="0">
                <a:solidFill>
                  <a:srgbClr val="C00000"/>
                </a:solidFill>
              </a:rPr>
              <a:t> = Instance(“A”,BLOCK), </a:t>
            </a:r>
            <a:r>
              <a:rPr lang="en-US" dirty="0" err="1">
                <a:solidFill>
                  <a:srgbClr val="C00000"/>
                </a:solidFill>
              </a:rPr>
              <a:t>i_b</a:t>
            </a:r>
            <a:r>
              <a:rPr lang="en-US" dirty="0">
                <a:solidFill>
                  <a:srgbClr val="C00000"/>
                </a:solidFill>
              </a:rPr>
              <a:t> = Instance(“B”,BLOCK)</a:t>
            </a:r>
          </a:p>
          <a:p>
            <a:r>
              <a:rPr lang="en-US" dirty="0"/>
              <a:t>Variables: Can take on any TYPE thing </a:t>
            </a:r>
          </a:p>
          <a:p>
            <a:r>
              <a:rPr lang="en-US" dirty="0"/>
              <a:t>		</a:t>
            </a:r>
            <a:r>
              <a:rPr lang="en-US" dirty="0" err="1">
                <a:solidFill>
                  <a:srgbClr val="C00000"/>
                </a:solidFill>
              </a:rPr>
              <a:t>v_block</a:t>
            </a:r>
            <a:r>
              <a:rPr lang="en-US" dirty="0">
                <a:solidFill>
                  <a:srgbClr val="C00000"/>
                </a:solidFill>
              </a:rPr>
              <a:t> = Variable(“</a:t>
            </a:r>
            <a:r>
              <a:rPr lang="en-US" dirty="0" err="1">
                <a:solidFill>
                  <a:srgbClr val="C00000"/>
                </a:solidFill>
              </a:rPr>
              <a:t>b”,BLOCK</a:t>
            </a:r>
            <a:r>
              <a:rPr lang="en-US" dirty="0">
                <a:solidFill>
                  <a:srgbClr val="C00000"/>
                </a:solidFill>
              </a:rPr>
              <a:t>)</a:t>
            </a:r>
          </a:p>
          <a:p>
            <a:endParaRPr lang="en-US" dirty="0">
              <a:solidFill>
                <a:schemeClr val="accent5">
                  <a:lumMod val="75000"/>
                </a:schemeClr>
              </a:solidFill>
            </a:endParaRPr>
          </a:p>
          <a:p>
            <a:r>
              <a:rPr lang="en-US" dirty="0">
                <a:solidFill>
                  <a:schemeClr val="tx1"/>
                </a:solidFill>
              </a:rPr>
              <a:t>Block World Example:</a:t>
            </a:r>
          </a:p>
          <a:p>
            <a:r>
              <a:rPr lang="en-US" sz="2400" dirty="0" err="1">
                <a:solidFill>
                  <a:schemeClr val="tx1"/>
                </a:solidFill>
              </a:rPr>
              <a:t>Pickup_from_Table</a:t>
            </a:r>
            <a:r>
              <a:rPr lang="en-US" sz="2400" dirty="0">
                <a:solidFill>
                  <a:schemeClr val="tx1"/>
                </a:solidFill>
              </a:rPr>
              <a:t>(b):</a:t>
            </a:r>
          </a:p>
          <a:p>
            <a:pPr marL="460375" indent="-460375"/>
            <a:r>
              <a:rPr lang="en-US" sz="2400" dirty="0">
                <a:solidFill>
                  <a:schemeClr val="tx1"/>
                </a:solidFill>
              </a:rPr>
              <a:t>		Pre: </a:t>
            </a:r>
            <a:r>
              <a:rPr lang="en-US" sz="2400" dirty="0" err="1">
                <a:solidFill>
                  <a:schemeClr val="tx1"/>
                </a:solidFill>
              </a:rPr>
              <a:t>HandEmpty</a:t>
            </a:r>
            <a:r>
              <a:rPr lang="en-US" sz="2400" dirty="0">
                <a:solidFill>
                  <a:schemeClr val="tx1"/>
                </a:solidFill>
              </a:rPr>
              <a:t>(), Clear(</a:t>
            </a:r>
            <a:r>
              <a:rPr lang="en-US" sz="2400" dirty="0">
                <a:solidFill>
                  <a:srgbClr val="C00000"/>
                </a:solidFill>
              </a:rPr>
              <a:t>b</a:t>
            </a:r>
            <a:r>
              <a:rPr lang="en-US" sz="2400" dirty="0">
                <a:solidFill>
                  <a:schemeClr val="tx1"/>
                </a:solidFill>
              </a:rPr>
              <a:t>), On-Table(</a:t>
            </a:r>
            <a:r>
              <a:rPr lang="en-US" sz="2400" dirty="0">
                <a:solidFill>
                  <a:srgbClr val="C00000"/>
                </a:solidFill>
              </a:rPr>
              <a:t>b</a:t>
            </a:r>
            <a:r>
              <a:rPr lang="en-US" sz="2400" dirty="0">
                <a:solidFill>
                  <a:schemeClr val="tx1"/>
                </a:solidFill>
              </a:rPr>
              <a:t>)</a:t>
            </a:r>
          </a:p>
          <a:p>
            <a:pPr marL="460375" indent="-460375"/>
            <a:r>
              <a:rPr lang="en-US" sz="2400" dirty="0">
                <a:solidFill>
                  <a:schemeClr val="tx1"/>
                </a:solidFill>
              </a:rPr>
              <a:t>		Add: In-Hand(</a:t>
            </a:r>
            <a:r>
              <a:rPr lang="en-US" sz="2400" dirty="0">
                <a:solidFill>
                  <a:srgbClr val="C00000"/>
                </a:solidFill>
              </a:rPr>
              <a:t>b</a:t>
            </a:r>
            <a:r>
              <a:rPr lang="en-US" sz="2400" dirty="0">
                <a:solidFill>
                  <a:schemeClr val="tx1"/>
                </a:solidFill>
              </a:rPr>
              <a:t>)</a:t>
            </a:r>
          </a:p>
          <a:p>
            <a:r>
              <a:rPr lang="en-US" sz="2400" dirty="0">
                <a:solidFill>
                  <a:schemeClr val="tx1"/>
                </a:solidFill>
              </a:rPr>
              <a:t>        	Delete: </a:t>
            </a:r>
            <a:r>
              <a:rPr lang="en-US" sz="2400" dirty="0" err="1">
                <a:solidFill>
                  <a:schemeClr val="tx1"/>
                </a:solidFill>
              </a:rPr>
              <a:t>HandEmpty</a:t>
            </a:r>
            <a:r>
              <a:rPr lang="en-US" sz="2400" dirty="0">
                <a:solidFill>
                  <a:schemeClr val="tx1"/>
                </a:solidFill>
              </a:rPr>
              <a:t>(), On-Table(</a:t>
            </a:r>
            <a:r>
              <a:rPr lang="en-US" sz="2400" dirty="0">
                <a:solidFill>
                  <a:srgbClr val="C00000"/>
                </a:solidFill>
              </a:rPr>
              <a:t>b</a:t>
            </a:r>
            <a:r>
              <a:rPr lang="en-US" sz="2400" dirty="0">
                <a:solidFill>
                  <a:schemeClr val="tx1"/>
                </a:solidFill>
              </a:rPr>
              <a:t>)</a:t>
            </a: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42249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9" y="1113178"/>
            <a:ext cx="11073844" cy="2039539"/>
          </a:xfrm>
        </p:spPr>
        <p:txBody>
          <a:bodyPr/>
          <a:lstStyle/>
          <a:p>
            <a:r>
              <a:rPr lang="en-US" dirty="0"/>
              <a:t>Literals: Each thing/object in our model</a:t>
            </a:r>
          </a:p>
          <a:p>
            <a:r>
              <a:rPr lang="en-US" dirty="0"/>
              <a:t>		</a:t>
            </a:r>
            <a:r>
              <a:rPr lang="en-US" dirty="0" err="1">
                <a:solidFill>
                  <a:srgbClr val="C00000"/>
                </a:solidFill>
              </a:rPr>
              <a:t>i_a</a:t>
            </a:r>
            <a:r>
              <a:rPr lang="en-US" dirty="0">
                <a:solidFill>
                  <a:srgbClr val="C00000"/>
                </a:solidFill>
              </a:rPr>
              <a:t> = Instance(“A”,BLOCK), </a:t>
            </a:r>
            <a:r>
              <a:rPr lang="en-US" dirty="0" err="1">
                <a:solidFill>
                  <a:srgbClr val="C00000"/>
                </a:solidFill>
              </a:rPr>
              <a:t>i_b</a:t>
            </a:r>
            <a:r>
              <a:rPr lang="en-US" dirty="0">
                <a:solidFill>
                  <a:srgbClr val="C00000"/>
                </a:solidFill>
              </a:rPr>
              <a:t> = Instance(“B”,BLOCK)</a:t>
            </a:r>
          </a:p>
          <a:p>
            <a:r>
              <a:rPr lang="en-US" dirty="0"/>
              <a:t>Variables: Can take on any TYPE thing </a:t>
            </a:r>
          </a:p>
          <a:p>
            <a:r>
              <a:rPr lang="en-US" dirty="0"/>
              <a:t>		</a:t>
            </a:r>
            <a:r>
              <a:rPr lang="en-US" dirty="0" err="1">
                <a:solidFill>
                  <a:srgbClr val="C00000"/>
                </a:solidFill>
              </a:rPr>
              <a:t>v_block</a:t>
            </a:r>
            <a:r>
              <a:rPr lang="en-US" dirty="0">
                <a:solidFill>
                  <a:srgbClr val="C00000"/>
                </a:solidFill>
              </a:rPr>
              <a:t> = Variable(“</a:t>
            </a:r>
            <a:r>
              <a:rPr lang="en-US" dirty="0" err="1">
                <a:solidFill>
                  <a:srgbClr val="C00000"/>
                </a:solidFill>
              </a:rPr>
              <a:t>b”,BLOCK</a:t>
            </a:r>
            <a:r>
              <a:rPr lang="en-US" dirty="0">
                <a:solidFill>
                  <a:srgbClr val="C00000"/>
                </a:solidFill>
              </a:rPr>
              <a:t>)</a:t>
            </a:r>
          </a:p>
          <a:p>
            <a:r>
              <a:rPr lang="en-US" dirty="0"/>
              <a:t>Propositions: Predicate Relationships</a:t>
            </a:r>
          </a:p>
          <a:p>
            <a:r>
              <a:rPr lang="en-US" dirty="0"/>
              <a:t>		</a:t>
            </a:r>
            <a:r>
              <a:rPr lang="en-US" dirty="0">
                <a:solidFill>
                  <a:srgbClr val="C00000"/>
                </a:solidFill>
              </a:rPr>
              <a:t>p1 = proposition(“relation”, </a:t>
            </a:r>
            <a:r>
              <a:rPr lang="en-US" dirty="0" err="1">
                <a:solidFill>
                  <a:srgbClr val="C00000"/>
                </a:solidFill>
              </a:rPr>
              <a:t>v_a</a:t>
            </a:r>
            <a:r>
              <a:rPr lang="en-US" dirty="0">
                <a:solidFill>
                  <a:srgbClr val="C00000"/>
                </a:solidFill>
              </a:rPr>
              <a:t>, </a:t>
            </a:r>
            <a:r>
              <a:rPr lang="en-US" dirty="0" err="1">
                <a:solidFill>
                  <a:srgbClr val="C00000"/>
                </a:solidFill>
              </a:rPr>
              <a:t>i</a:t>
            </a:r>
            <a:r>
              <a:rPr lang="en-US" dirty="0">
                <a:solidFill>
                  <a:srgbClr val="C00000"/>
                </a:solidFill>
              </a:rPr>
              <a:t>, …)</a:t>
            </a:r>
          </a:p>
          <a:p>
            <a:endParaRPr lang="en-US" dirty="0">
              <a:solidFill>
                <a:schemeClr val="accent5">
                  <a:lumMod val="75000"/>
                </a:schemeClr>
              </a:solidFill>
            </a:endParaRPr>
          </a:p>
          <a:p>
            <a:r>
              <a:rPr lang="en-US" dirty="0">
                <a:solidFill>
                  <a:schemeClr val="tx1"/>
                </a:solidFill>
              </a:rPr>
              <a:t>Block World Example:</a:t>
            </a:r>
          </a:p>
          <a:p>
            <a:r>
              <a:rPr lang="en-US" dirty="0" err="1">
                <a:solidFill>
                  <a:schemeClr val="tx1"/>
                </a:solidFill>
              </a:rPr>
              <a:t>HandEmpty</a:t>
            </a:r>
            <a:r>
              <a:rPr lang="en-US" dirty="0">
                <a:solidFill>
                  <a:schemeClr val="tx1"/>
                </a:solidFill>
              </a:rPr>
              <a:t>(), Clear(</a:t>
            </a:r>
            <a:r>
              <a:rPr lang="en-US" dirty="0">
                <a:solidFill>
                  <a:srgbClr val="C00000"/>
                </a:solidFill>
              </a:rPr>
              <a:t>b</a:t>
            </a:r>
            <a:r>
              <a:rPr lang="en-US" dirty="0">
                <a:solidFill>
                  <a:schemeClr val="tx1"/>
                </a:solidFill>
              </a:rPr>
              <a:t>), On-Table(</a:t>
            </a:r>
            <a:r>
              <a:rPr lang="en-US" dirty="0">
                <a:solidFill>
                  <a:srgbClr val="C00000"/>
                </a:solidFill>
              </a:rPr>
              <a:t>b</a:t>
            </a:r>
            <a:r>
              <a:rPr lang="en-US" dirty="0">
                <a:solidFill>
                  <a:schemeClr val="tx1"/>
                </a:solidFill>
              </a:rPr>
              <a:t>), On-Block(b1,b2)</a:t>
            </a:r>
          </a:p>
          <a:p>
            <a:pPr marL="460375" indent="-460375"/>
            <a:r>
              <a:rPr lang="en-US" dirty="0">
                <a:solidFill>
                  <a:srgbClr val="C00000"/>
                </a:solidFill>
              </a:rPr>
              <a:t>Proposition(“</a:t>
            </a:r>
            <a:r>
              <a:rPr lang="en-US" dirty="0" err="1">
                <a:solidFill>
                  <a:srgbClr val="C00000"/>
                </a:solidFill>
              </a:rPr>
              <a:t>handempty</a:t>
            </a:r>
            <a:r>
              <a:rPr lang="en-US" dirty="0">
                <a:solidFill>
                  <a:srgbClr val="C00000"/>
                </a:solidFill>
              </a:rPr>
              <a:t>”), Proposition(“clear”,</a:t>
            </a:r>
            <a:r>
              <a:rPr lang="en-US" dirty="0" err="1">
                <a:solidFill>
                  <a:srgbClr val="C00000"/>
                </a:solidFill>
              </a:rPr>
              <a:t>v_block</a:t>
            </a:r>
            <a:r>
              <a:rPr lang="en-US" dirty="0">
                <a:solidFill>
                  <a:srgbClr val="C00000"/>
                </a:solidFill>
              </a:rPr>
              <a:t>), 		       Proposition(“on-table”,</a:t>
            </a:r>
            <a:r>
              <a:rPr lang="en-US" dirty="0" err="1">
                <a:solidFill>
                  <a:srgbClr val="C00000"/>
                </a:solidFill>
              </a:rPr>
              <a:t>v_block</a:t>
            </a:r>
            <a:r>
              <a:rPr lang="en-US" dirty="0">
                <a:solidFill>
                  <a:srgbClr val="C00000"/>
                </a:solidFill>
              </a:rPr>
              <a:t>), Proposition(“on-block”,</a:t>
            </a:r>
            <a:r>
              <a:rPr lang="en-US" dirty="0" err="1">
                <a:solidFill>
                  <a:srgbClr val="C00000"/>
                </a:solidFill>
              </a:rPr>
              <a:t>v_block</a:t>
            </a:r>
            <a:r>
              <a:rPr lang="en-US" dirty="0">
                <a:solidFill>
                  <a:srgbClr val="C00000"/>
                </a:solidFill>
              </a:rPr>
              <a:t>, </a:t>
            </a:r>
            <a:r>
              <a:rPr lang="en-US" dirty="0" err="1">
                <a:solidFill>
                  <a:srgbClr val="C00000"/>
                </a:solidFill>
              </a:rPr>
              <a:t>i_a</a:t>
            </a:r>
            <a:r>
              <a:rPr lang="en-US" dirty="0">
                <a:solidFill>
                  <a:srgbClr val="C00000"/>
                </a:solidFill>
              </a:rPr>
              <a:t>)</a:t>
            </a: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7937526C-ABAA-3C4C-A901-7AB813503385}"/>
              </a:ext>
            </a:extLst>
          </p:cNvPr>
          <p:cNvSpPr txBox="1"/>
          <p:nvPr/>
        </p:nvSpPr>
        <p:spPr>
          <a:xfrm>
            <a:off x="6979456" y="4222237"/>
            <a:ext cx="4917056" cy="830997"/>
          </a:xfrm>
          <a:prstGeom prst="rect">
            <a:avLst/>
          </a:prstGeom>
          <a:noFill/>
        </p:spPr>
        <p:txBody>
          <a:bodyPr wrap="square" rtlCol="0">
            <a:spAutoFit/>
          </a:bodyPr>
          <a:lstStyle/>
          <a:p>
            <a:r>
              <a:rPr lang="en-US" sz="2400" dirty="0">
                <a:solidFill>
                  <a:srgbClr val="7030A0"/>
                </a:solidFill>
              </a:rPr>
              <a:t>NOTE: variables and instances do not have to start with </a:t>
            </a:r>
            <a:r>
              <a:rPr lang="en-US" sz="2400" dirty="0" err="1">
                <a:solidFill>
                  <a:srgbClr val="7030A0"/>
                </a:solidFill>
              </a:rPr>
              <a:t>i</a:t>
            </a:r>
            <a:r>
              <a:rPr lang="en-US" sz="2400" dirty="0">
                <a:solidFill>
                  <a:srgbClr val="7030A0"/>
                </a:solidFill>
              </a:rPr>
              <a:t>_ and v_</a:t>
            </a:r>
          </a:p>
        </p:txBody>
      </p:sp>
    </p:spTree>
    <p:extLst>
      <p:ext uri="{BB962C8B-B14F-4D97-AF65-F5344CB8AC3E}">
        <p14:creationId xmlns:p14="http://schemas.microsoft.com/office/powerpoint/2010/main" val="293748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9D31-3903-3841-AD9B-44285D627DD3}"/>
              </a:ext>
            </a:extLst>
          </p:cNvPr>
          <p:cNvSpPr>
            <a:spLocks noGrp="1"/>
          </p:cNvSpPr>
          <p:nvPr>
            <p:ph type="title"/>
          </p:nvPr>
        </p:nvSpPr>
        <p:spPr/>
        <p:txBody>
          <a:bodyPr/>
          <a:lstStyle/>
          <a:p>
            <a:r>
              <a:rPr lang="en-US" dirty="0"/>
              <a:t>Search, Logic, and Classical Planning</a:t>
            </a:r>
          </a:p>
        </p:txBody>
      </p:sp>
      <p:sp>
        <p:nvSpPr>
          <p:cNvPr id="3" name="Content Placeholder 2">
            <a:extLst>
              <a:ext uri="{FF2B5EF4-FFF2-40B4-BE49-F238E27FC236}">
                <a16:creationId xmlns:a16="http://schemas.microsoft.com/office/drawing/2014/main" id="{91C9F4E2-1B8C-9640-87A7-1F295994F635}"/>
              </a:ext>
            </a:extLst>
          </p:cNvPr>
          <p:cNvSpPr>
            <a:spLocks noGrp="1"/>
          </p:cNvSpPr>
          <p:nvPr>
            <p:ph idx="1"/>
          </p:nvPr>
        </p:nvSpPr>
        <p:spPr>
          <a:xfrm>
            <a:off x="552098" y="1113178"/>
            <a:ext cx="11209841" cy="2039539"/>
          </a:xfrm>
        </p:spPr>
        <p:txBody>
          <a:bodyPr/>
          <a:lstStyle/>
          <a:p>
            <a:r>
              <a:rPr lang="en-US" dirty="0"/>
              <a:t>Search Planning</a:t>
            </a:r>
          </a:p>
          <a:p>
            <a:pPr marL="457200" indent="-457200">
              <a:buFont typeface="Wingdings" panose="05000000000000000000" pitchFamily="2" charset="2"/>
              <a:buChar char="§"/>
            </a:pPr>
            <a:r>
              <a:rPr lang="en-US" dirty="0">
                <a:solidFill>
                  <a:schemeClr val="tx1"/>
                </a:solidFill>
              </a:rPr>
              <a:t>Assumes actions and transitions are provided for you, s’ = result(s, a)</a:t>
            </a:r>
          </a:p>
          <a:p>
            <a:pPr marL="457200" indent="-457200">
              <a:buFont typeface="Wingdings" panose="05000000000000000000" pitchFamily="2" charset="2"/>
              <a:buChar char="§"/>
            </a:pPr>
            <a:r>
              <a:rPr lang="en-US" dirty="0">
                <a:solidFill>
                  <a:schemeClr val="tx1"/>
                </a:solidFill>
              </a:rPr>
              <a:t>State changes as you take actions</a:t>
            </a:r>
          </a:p>
          <a:p>
            <a:endParaRPr lang="en-US" sz="800" dirty="0"/>
          </a:p>
          <a:p>
            <a:r>
              <a:rPr lang="en-US" dirty="0"/>
              <a:t>Propositional Logic Planning</a:t>
            </a:r>
          </a:p>
          <a:p>
            <a:pPr marL="457200" indent="-457200">
              <a:buFont typeface="Wingdings" panose="05000000000000000000" pitchFamily="2" charset="2"/>
              <a:buChar char="§"/>
            </a:pPr>
            <a:r>
              <a:rPr lang="en-US" dirty="0">
                <a:solidFill>
                  <a:schemeClr val="tx1"/>
                </a:solidFill>
              </a:rPr>
              <a:t>Can reason about what actions are possible and their effects</a:t>
            </a:r>
          </a:p>
          <a:p>
            <a:pPr marL="457200" indent="-457200">
              <a:buFont typeface="Wingdings" panose="05000000000000000000" pitchFamily="2" charset="2"/>
              <a:buChar char="§"/>
            </a:pPr>
            <a:r>
              <a:rPr lang="en-US" dirty="0">
                <a:solidFill>
                  <a:schemeClr val="tx1"/>
                </a:solidFill>
              </a:rPr>
              <a:t>Represent world with only Boolean symbols</a:t>
            </a:r>
          </a:p>
          <a:p>
            <a:pPr marL="457200" indent="-457200">
              <a:buFont typeface="Wingdings" panose="05000000000000000000" pitchFamily="2" charset="2"/>
              <a:buChar char="§"/>
            </a:pPr>
            <a:r>
              <a:rPr lang="en-US" dirty="0">
                <a:solidFill>
                  <a:schemeClr val="tx1"/>
                </a:solidFill>
              </a:rPr>
              <a:t>Different symbols for different time points</a:t>
            </a:r>
          </a:p>
          <a:p>
            <a:endParaRPr lang="en-US" sz="800" dirty="0">
              <a:solidFill>
                <a:schemeClr val="tx1"/>
              </a:solidFill>
            </a:endParaRPr>
          </a:p>
          <a:p>
            <a:r>
              <a:rPr lang="en-US" dirty="0"/>
              <a:t>Classical Planning</a:t>
            </a:r>
          </a:p>
          <a:p>
            <a:pPr marL="457200" indent="-457200">
              <a:buFont typeface="Wingdings" panose="05000000000000000000" pitchFamily="2" charset="2"/>
              <a:buChar char="§"/>
            </a:pPr>
            <a:r>
              <a:rPr lang="en-US" dirty="0">
                <a:solidFill>
                  <a:schemeClr val="tx1"/>
                </a:solidFill>
              </a:rPr>
              <a:t>Can reason about what actions are possible and their effects</a:t>
            </a:r>
          </a:p>
          <a:p>
            <a:pPr marL="457200" indent="-457200">
              <a:buFont typeface="Wingdings" panose="05000000000000000000" pitchFamily="2" charset="2"/>
              <a:buChar char="§"/>
            </a:pPr>
            <a:r>
              <a:rPr lang="en-US" dirty="0">
                <a:solidFill>
                  <a:schemeClr val="tx1"/>
                </a:solidFill>
              </a:rPr>
              <a:t>State changes as you take actions</a:t>
            </a:r>
          </a:p>
          <a:p>
            <a:pPr marL="457200" indent="-457200">
              <a:buFont typeface="Wingdings" panose="05000000000000000000" pitchFamily="2" charset="2"/>
              <a:buChar char="§"/>
            </a:pPr>
            <a:endParaRPr lang="en-US" dirty="0">
              <a:solidFill>
                <a:schemeClr val="tx1"/>
              </a:solidFill>
            </a:endParaRPr>
          </a:p>
          <a:p>
            <a:endParaRPr lang="en-US" dirty="0"/>
          </a:p>
        </p:txBody>
      </p:sp>
    </p:spTree>
    <p:extLst>
      <p:ext uri="{BB962C8B-B14F-4D97-AF65-F5344CB8AC3E}">
        <p14:creationId xmlns:p14="http://schemas.microsoft.com/office/powerpoint/2010/main" val="3325802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FDA3-8C38-E043-A547-C86DCBB301BF}"/>
              </a:ext>
            </a:extLst>
          </p:cNvPr>
          <p:cNvSpPr>
            <a:spLocks noGrp="1"/>
          </p:cNvSpPr>
          <p:nvPr>
            <p:ph type="title"/>
          </p:nvPr>
        </p:nvSpPr>
        <p:spPr/>
        <p:txBody>
          <a:bodyPr/>
          <a:lstStyle/>
          <a:p>
            <a:r>
              <a:rPr lang="en-US" dirty="0"/>
              <a:t>Initial State and Goal State</a:t>
            </a:r>
          </a:p>
        </p:txBody>
      </p:sp>
      <p:sp>
        <p:nvSpPr>
          <p:cNvPr id="3" name="Content Placeholder 2">
            <a:extLst>
              <a:ext uri="{FF2B5EF4-FFF2-40B4-BE49-F238E27FC236}">
                <a16:creationId xmlns:a16="http://schemas.microsoft.com/office/drawing/2014/main" id="{2281F861-74A1-7E46-A44E-77712826C82F}"/>
              </a:ext>
            </a:extLst>
          </p:cNvPr>
          <p:cNvSpPr>
            <a:spLocks noGrp="1"/>
          </p:cNvSpPr>
          <p:nvPr>
            <p:ph idx="1"/>
          </p:nvPr>
        </p:nvSpPr>
        <p:spPr>
          <a:xfrm>
            <a:off x="552099" y="1113178"/>
            <a:ext cx="10355388" cy="4389551"/>
          </a:xfrm>
        </p:spPr>
        <p:txBody>
          <a:bodyPr/>
          <a:lstStyle/>
          <a:p>
            <a:r>
              <a:rPr lang="en-US" dirty="0"/>
              <a:t>Create lists of Propositions as the initial state and goal state</a:t>
            </a:r>
          </a:p>
          <a:p>
            <a:endParaRPr lang="en-US" dirty="0"/>
          </a:p>
          <a:p>
            <a:r>
              <a:rPr lang="en-US" dirty="0">
                <a:solidFill>
                  <a:schemeClr val="tx1"/>
                </a:solidFill>
              </a:rPr>
              <a:t>initial = [ Proposition(“</a:t>
            </a:r>
            <a:r>
              <a:rPr lang="en-US" dirty="0" err="1">
                <a:solidFill>
                  <a:schemeClr val="tx1"/>
                </a:solidFill>
              </a:rPr>
              <a:t>handempty</a:t>
            </a:r>
            <a:r>
              <a:rPr lang="en-US" dirty="0">
                <a:solidFill>
                  <a:schemeClr val="tx1"/>
                </a:solidFill>
              </a:rPr>
              <a:t>”), Proposition(“on-table”, </a:t>
            </a:r>
            <a:r>
              <a:rPr lang="en-US" dirty="0" err="1">
                <a:solidFill>
                  <a:schemeClr val="tx1"/>
                </a:solidFill>
              </a:rPr>
              <a:t>i_c</a:t>
            </a:r>
            <a:r>
              <a:rPr lang="en-US" dirty="0">
                <a:solidFill>
                  <a:schemeClr val="tx1"/>
                </a:solidFill>
              </a:rPr>
              <a:t>),	  	     Proposition(“on-table”, </a:t>
            </a:r>
            <a:r>
              <a:rPr lang="en-US" dirty="0" err="1">
                <a:solidFill>
                  <a:schemeClr val="tx1"/>
                </a:solidFill>
              </a:rPr>
              <a:t>i_b</a:t>
            </a:r>
            <a:r>
              <a:rPr lang="en-US" dirty="0">
                <a:solidFill>
                  <a:schemeClr val="tx1"/>
                </a:solidFill>
              </a:rPr>
              <a:t>), Proposition(“on-block”, </a:t>
            </a:r>
            <a:r>
              <a:rPr lang="en-US" dirty="0" err="1">
                <a:solidFill>
                  <a:schemeClr val="tx1"/>
                </a:solidFill>
              </a:rPr>
              <a:t>i_a</a:t>
            </a:r>
            <a:r>
              <a:rPr lang="en-US" dirty="0">
                <a:solidFill>
                  <a:schemeClr val="tx1"/>
                </a:solidFill>
              </a:rPr>
              <a:t>, </a:t>
            </a:r>
            <a:r>
              <a:rPr lang="en-US" dirty="0" err="1">
                <a:solidFill>
                  <a:schemeClr val="tx1"/>
                </a:solidFill>
              </a:rPr>
              <a:t>i_b</a:t>
            </a:r>
            <a:r>
              <a:rPr lang="en-US" dirty="0">
                <a:solidFill>
                  <a:schemeClr val="tx1"/>
                </a:solidFill>
              </a:rPr>
              <a:t>), 	     Proposition(“clear”, </a:t>
            </a:r>
            <a:r>
              <a:rPr lang="en-US" dirty="0" err="1">
                <a:solidFill>
                  <a:schemeClr val="tx1"/>
                </a:solidFill>
              </a:rPr>
              <a:t>i_a</a:t>
            </a:r>
            <a:r>
              <a:rPr lang="en-US" dirty="0">
                <a:solidFill>
                  <a:schemeClr val="tx1"/>
                </a:solidFill>
              </a:rPr>
              <a:t>), Proposition(“clear”, </a:t>
            </a:r>
            <a:r>
              <a:rPr lang="en-US" dirty="0" err="1">
                <a:solidFill>
                  <a:schemeClr val="tx1"/>
                </a:solidFill>
              </a:rPr>
              <a:t>i_c</a:t>
            </a:r>
            <a:r>
              <a:rPr lang="en-US" dirty="0">
                <a:solidFill>
                  <a:schemeClr val="tx1"/>
                </a:solidFill>
              </a:rPr>
              <a:t>)]</a:t>
            </a:r>
          </a:p>
          <a:p>
            <a:endParaRPr lang="en-US" dirty="0">
              <a:solidFill>
                <a:schemeClr val="tx1"/>
              </a:solidFill>
            </a:endParaRPr>
          </a:p>
          <a:p>
            <a:pPr>
              <a:spcBef>
                <a:spcPts val="0"/>
              </a:spcBef>
              <a:defRPr/>
            </a:pPr>
            <a:r>
              <a:rPr lang="en-US" dirty="0">
                <a:solidFill>
                  <a:schemeClr val="tx1"/>
                </a:solidFill>
              </a:rPr>
              <a:t>Goal = [Proposition(“on-table”,</a:t>
            </a:r>
            <a:r>
              <a:rPr lang="en-US" dirty="0" err="1">
                <a:solidFill>
                  <a:schemeClr val="tx1"/>
                </a:solidFill>
              </a:rPr>
              <a:t>i_b</a:t>
            </a:r>
            <a:r>
              <a:rPr lang="en-US" dirty="0">
                <a:solidFill>
                  <a:schemeClr val="tx1"/>
                </a:solidFill>
              </a:rPr>
              <a:t>), Proposition(“on-table”,</a:t>
            </a:r>
            <a:r>
              <a:rPr lang="en-US" dirty="0" err="1">
                <a:solidFill>
                  <a:schemeClr val="tx1"/>
                </a:solidFill>
              </a:rPr>
              <a:t>i_c</a:t>
            </a:r>
            <a:r>
              <a:rPr lang="en-US" dirty="0">
                <a:solidFill>
                  <a:schemeClr val="tx1"/>
                </a:solidFill>
              </a:rPr>
              <a:t>),			  Proposition(“on-block”,</a:t>
            </a:r>
            <a:r>
              <a:rPr lang="en-US" dirty="0" err="1">
                <a:solidFill>
                  <a:schemeClr val="tx1"/>
                </a:solidFill>
              </a:rPr>
              <a:t>i_a</a:t>
            </a:r>
            <a:r>
              <a:rPr lang="en-US" dirty="0">
                <a:solidFill>
                  <a:schemeClr val="tx1"/>
                </a:solidFill>
              </a:rPr>
              <a:t>, </a:t>
            </a:r>
            <a:r>
              <a:rPr lang="en-US" dirty="0" err="1">
                <a:solidFill>
                  <a:schemeClr val="tx1"/>
                </a:solidFill>
              </a:rPr>
              <a:t>i_c</a:t>
            </a:r>
            <a:r>
              <a:rPr lang="en-US" dirty="0">
                <a:solidFill>
                  <a:schemeClr val="tx1"/>
                </a:solidFill>
              </a:rPr>
              <a:t>), Proposition(“clear”,</a:t>
            </a:r>
            <a:r>
              <a:rPr lang="en-US" dirty="0" err="1">
                <a:solidFill>
                  <a:schemeClr val="tx1"/>
                </a:solidFill>
              </a:rPr>
              <a:t>i_a</a:t>
            </a:r>
            <a:r>
              <a:rPr lang="en-US" dirty="0">
                <a:solidFill>
                  <a:schemeClr val="tx1"/>
                </a:solidFill>
              </a:rPr>
              <a:t>),		Proposition(“</a:t>
            </a:r>
            <a:r>
              <a:rPr lang="en-US" dirty="0" err="1">
                <a:solidFill>
                  <a:schemeClr val="tx1"/>
                </a:solidFill>
              </a:rPr>
              <a:t>clear”,”c</a:t>
            </a:r>
            <a:r>
              <a:rPr lang="en-US" dirty="0">
                <a:solidFill>
                  <a:schemeClr val="tx1"/>
                </a:solidFill>
              </a:rPr>
              <a:t>”)]</a:t>
            </a:r>
          </a:p>
        </p:txBody>
      </p:sp>
    </p:spTree>
    <p:extLst>
      <p:ext uri="{BB962C8B-B14F-4D97-AF65-F5344CB8AC3E}">
        <p14:creationId xmlns:p14="http://schemas.microsoft.com/office/powerpoint/2010/main" val="336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7F59-223C-4647-9F82-7BD75DC369E9}"/>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F7BE5782-7EA5-7D40-B4E1-99550734D5A5}"/>
              </a:ext>
            </a:extLst>
          </p:cNvPr>
          <p:cNvSpPr>
            <a:spLocks noGrp="1"/>
          </p:cNvSpPr>
          <p:nvPr>
            <p:ph idx="1"/>
          </p:nvPr>
        </p:nvSpPr>
        <p:spPr>
          <a:xfrm>
            <a:off x="552098" y="1113178"/>
            <a:ext cx="11388889" cy="2039539"/>
          </a:xfrm>
        </p:spPr>
        <p:txBody>
          <a:bodyPr/>
          <a:lstStyle/>
          <a:p>
            <a:r>
              <a:rPr lang="en-US" dirty="0"/>
              <a:t>Operators: the actions we take change state</a:t>
            </a:r>
          </a:p>
          <a:p>
            <a:r>
              <a:rPr lang="en-US" dirty="0"/>
              <a:t>	</a:t>
            </a:r>
            <a:r>
              <a:rPr lang="en-US" dirty="0" err="1">
                <a:solidFill>
                  <a:schemeClr val="accent5">
                    <a:lumMod val="75000"/>
                  </a:schemeClr>
                </a:solidFill>
              </a:rPr>
              <a:t>pickup_table</a:t>
            </a:r>
            <a:r>
              <a:rPr lang="en-US" dirty="0">
                <a:solidFill>
                  <a:schemeClr val="accent5">
                    <a:lumMod val="75000"/>
                  </a:schemeClr>
                </a:solidFill>
              </a:rPr>
              <a:t> = Operator(“</a:t>
            </a:r>
            <a:r>
              <a:rPr lang="en-US" dirty="0" err="1">
                <a:solidFill>
                  <a:schemeClr val="accent5">
                    <a:lumMod val="75000"/>
                  </a:schemeClr>
                </a:solidFill>
              </a:rPr>
              <a:t>pick_table</a:t>
            </a:r>
            <a:r>
              <a:rPr lang="en-US" dirty="0">
                <a:solidFill>
                  <a:schemeClr val="accent5">
                    <a:lumMod val="75000"/>
                  </a:schemeClr>
                </a:solidFill>
              </a:rPr>
              <a:t>”, </a:t>
            </a:r>
            <a:r>
              <a:rPr lang="en-US" dirty="0">
                <a:solidFill>
                  <a:schemeClr val="accent6">
                    <a:lumMod val="75000"/>
                  </a:schemeClr>
                </a:solidFill>
              </a:rPr>
              <a:t>#name</a:t>
            </a:r>
          </a:p>
          <a:p>
            <a:r>
              <a:rPr lang="en-US" dirty="0">
                <a:solidFill>
                  <a:schemeClr val="accent5">
                    <a:lumMod val="75000"/>
                  </a:schemeClr>
                </a:solidFill>
              </a:rPr>
              <a:t>				[ Proposition(“</a:t>
            </a:r>
            <a:r>
              <a:rPr lang="en-US" dirty="0" err="1">
                <a:solidFill>
                  <a:schemeClr val="accent5">
                    <a:lumMod val="75000"/>
                  </a:schemeClr>
                </a:solidFill>
              </a:rPr>
              <a:t>handempty</a:t>
            </a:r>
            <a:r>
              <a:rPr lang="en-US" dirty="0">
                <a:solidFill>
                  <a:schemeClr val="accent5">
                    <a:lumMod val="75000"/>
                  </a:schemeClr>
                </a:solidFill>
              </a:rPr>
              <a:t>”,), </a:t>
            </a:r>
            <a:r>
              <a:rPr lang="en-US" dirty="0">
                <a:solidFill>
                  <a:schemeClr val="accent6">
                    <a:lumMod val="75000"/>
                  </a:schemeClr>
                </a:solidFill>
              </a:rPr>
              <a:t>#preconditions</a:t>
            </a:r>
          </a:p>
          <a:p>
            <a:r>
              <a:rPr lang="en-US" dirty="0">
                <a:solidFill>
                  <a:schemeClr val="accent5">
                    <a:lumMod val="75000"/>
                  </a:schemeClr>
                </a:solidFill>
              </a:rPr>
              <a:t>				  Proposition(“clear”, </a:t>
            </a:r>
            <a:r>
              <a:rPr lang="en-US" dirty="0" err="1">
                <a:solidFill>
                  <a:schemeClr val="accent5">
                    <a:lumMod val="75000"/>
                  </a:schemeClr>
                </a:solidFill>
              </a:rPr>
              <a:t>v_block</a:t>
            </a:r>
            <a:r>
              <a:rPr lang="en-US" dirty="0">
                <a:solidFill>
                  <a:schemeClr val="accent5">
                    <a:lumMod val="75000"/>
                  </a:schemeClr>
                </a:solidFill>
              </a:rPr>
              <a:t>),</a:t>
            </a:r>
          </a:p>
          <a:p>
            <a:r>
              <a:rPr lang="en-US" dirty="0">
                <a:solidFill>
                  <a:schemeClr val="accent5">
                    <a:lumMod val="75000"/>
                  </a:schemeClr>
                </a:solidFill>
              </a:rPr>
              <a:t>				  Proposition(“on-table”, </a:t>
            </a:r>
            <a:r>
              <a:rPr lang="en-US" dirty="0" err="1">
                <a:solidFill>
                  <a:schemeClr val="accent5">
                    <a:lumMod val="75000"/>
                  </a:schemeClr>
                </a:solidFill>
              </a:rPr>
              <a:t>v_block</a:t>
            </a:r>
            <a:r>
              <a:rPr lang="en-US" dirty="0">
                <a:solidFill>
                  <a:schemeClr val="accent5">
                    <a:lumMod val="75000"/>
                  </a:schemeClr>
                </a:solidFill>
              </a:rPr>
              <a:t>) ], 	</a:t>
            </a:r>
          </a:p>
          <a:p>
            <a:r>
              <a:rPr lang="en-US" dirty="0">
                <a:solidFill>
                  <a:schemeClr val="accent5">
                    <a:lumMod val="75000"/>
                  </a:schemeClr>
                </a:solidFill>
              </a:rPr>
              <a:t>				[ Proposition(“in-hand”, </a:t>
            </a:r>
            <a:r>
              <a:rPr lang="en-US" dirty="0" err="1">
                <a:solidFill>
                  <a:schemeClr val="accent5">
                    <a:lumMod val="75000"/>
                  </a:schemeClr>
                </a:solidFill>
              </a:rPr>
              <a:t>v_block</a:t>
            </a:r>
            <a:r>
              <a:rPr lang="en-US" dirty="0">
                <a:solidFill>
                  <a:schemeClr val="accent5">
                    <a:lumMod val="75000"/>
                  </a:schemeClr>
                </a:solidFill>
              </a:rPr>
              <a:t>) ], </a:t>
            </a:r>
            <a:r>
              <a:rPr lang="en-US" dirty="0">
                <a:solidFill>
                  <a:schemeClr val="accent6">
                    <a:lumMod val="75000"/>
                  </a:schemeClr>
                </a:solidFill>
              </a:rPr>
              <a:t>#add effects</a:t>
            </a:r>
          </a:p>
          <a:p>
            <a:r>
              <a:rPr lang="en-US" dirty="0">
                <a:solidFill>
                  <a:schemeClr val="accent5">
                    <a:lumMod val="75000"/>
                  </a:schemeClr>
                </a:solidFill>
              </a:rPr>
              <a:t>				[ Proposition(“</a:t>
            </a:r>
            <a:r>
              <a:rPr lang="en-US" dirty="0" err="1">
                <a:solidFill>
                  <a:schemeClr val="accent5">
                    <a:lumMod val="75000"/>
                  </a:schemeClr>
                </a:solidFill>
              </a:rPr>
              <a:t>handempty</a:t>
            </a:r>
            <a:r>
              <a:rPr lang="en-US" dirty="0">
                <a:solidFill>
                  <a:schemeClr val="accent5">
                    <a:lumMod val="75000"/>
                  </a:schemeClr>
                </a:solidFill>
              </a:rPr>
              <a:t>”), </a:t>
            </a:r>
            <a:r>
              <a:rPr lang="en-US" dirty="0">
                <a:solidFill>
                  <a:schemeClr val="accent6">
                    <a:lumMod val="75000"/>
                  </a:schemeClr>
                </a:solidFill>
              </a:rPr>
              <a:t>#delete effects</a:t>
            </a:r>
            <a:endParaRPr lang="en-US" dirty="0">
              <a:solidFill>
                <a:schemeClr val="accent5">
                  <a:lumMod val="75000"/>
                </a:schemeClr>
              </a:solidFill>
            </a:endParaRPr>
          </a:p>
          <a:p>
            <a:r>
              <a:rPr lang="en-US" dirty="0">
                <a:solidFill>
                  <a:schemeClr val="accent5">
                    <a:lumMod val="75000"/>
                  </a:schemeClr>
                </a:solidFill>
              </a:rPr>
              <a:t>				  Proposition(“on-table”, </a:t>
            </a:r>
            <a:r>
              <a:rPr lang="en-US" dirty="0" err="1">
                <a:solidFill>
                  <a:schemeClr val="accent5">
                    <a:lumMod val="75000"/>
                  </a:schemeClr>
                </a:solidFill>
              </a:rPr>
              <a:t>v_block</a:t>
            </a:r>
            <a:r>
              <a:rPr lang="en-US" dirty="0">
                <a:solidFill>
                  <a:schemeClr val="accent5">
                    <a:lumMod val="75000"/>
                  </a:schemeClr>
                </a:solidFill>
              </a:rPr>
              <a:t> ]</a:t>
            </a:r>
          </a:p>
          <a:p>
            <a:r>
              <a:rPr lang="en-US" dirty="0">
                <a:solidFill>
                  <a:schemeClr val="accent5">
                    <a:lumMod val="75000"/>
                  </a:schemeClr>
                </a:solidFill>
              </a:rPr>
              <a:t>			)</a:t>
            </a:r>
          </a:p>
          <a:p>
            <a:endParaRPr lang="en-US" dirty="0"/>
          </a:p>
        </p:txBody>
      </p:sp>
      <p:sp>
        <p:nvSpPr>
          <p:cNvPr id="4" name="TextBox 3">
            <a:extLst>
              <a:ext uri="{FF2B5EF4-FFF2-40B4-BE49-F238E27FC236}">
                <a16:creationId xmlns:a16="http://schemas.microsoft.com/office/drawing/2014/main" id="{CA86E63E-24C2-1447-8009-942ECD919549}"/>
              </a:ext>
            </a:extLst>
          </p:cNvPr>
          <p:cNvSpPr txBox="1"/>
          <p:nvPr/>
        </p:nvSpPr>
        <p:spPr>
          <a:xfrm>
            <a:off x="152050" y="2516827"/>
            <a:ext cx="2963825" cy="461665"/>
          </a:xfrm>
          <a:prstGeom prst="rect">
            <a:avLst/>
          </a:prstGeom>
          <a:noFill/>
        </p:spPr>
        <p:txBody>
          <a:bodyPr wrap="none" rtlCol="0">
            <a:spAutoFit/>
          </a:bodyPr>
          <a:lstStyle/>
          <a:p>
            <a:r>
              <a:rPr lang="en-US" sz="2400" dirty="0">
                <a:solidFill>
                  <a:srgbClr val="7030A0"/>
                </a:solidFill>
              </a:rPr>
              <a:t>Lists are conjunctions!</a:t>
            </a:r>
          </a:p>
        </p:txBody>
      </p:sp>
      <p:sp>
        <p:nvSpPr>
          <p:cNvPr id="5" name="TextBox 4">
            <a:extLst>
              <a:ext uri="{FF2B5EF4-FFF2-40B4-BE49-F238E27FC236}">
                <a16:creationId xmlns:a16="http://schemas.microsoft.com/office/drawing/2014/main" id="{BA4A943B-B6E5-8E46-8816-BEAFA94F9AD5}"/>
              </a:ext>
            </a:extLst>
          </p:cNvPr>
          <p:cNvSpPr txBox="1"/>
          <p:nvPr/>
        </p:nvSpPr>
        <p:spPr>
          <a:xfrm>
            <a:off x="152049" y="3161328"/>
            <a:ext cx="3285565" cy="1200329"/>
          </a:xfrm>
          <a:prstGeom prst="rect">
            <a:avLst/>
          </a:prstGeom>
          <a:noFill/>
        </p:spPr>
        <p:txBody>
          <a:bodyPr wrap="square" rtlCol="0">
            <a:spAutoFit/>
          </a:bodyPr>
          <a:lstStyle/>
          <a:p>
            <a:r>
              <a:rPr lang="en-US" sz="2400" dirty="0">
                <a:solidFill>
                  <a:srgbClr val="7030A0"/>
                </a:solidFill>
              </a:rPr>
              <a:t>All propositions with a variable must take on the same instance!</a:t>
            </a:r>
          </a:p>
        </p:txBody>
      </p:sp>
      <p:sp>
        <p:nvSpPr>
          <p:cNvPr id="6" name="TextBox 5">
            <a:extLst>
              <a:ext uri="{FF2B5EF4-FFF2-40B4-BE49-F238E27FC236}">
                <a16:creationId xmlns:a16="http://schemas.microsoft.com/office/drawing/2014/main" id="{9CB2FEEA-032B-A149-B572-7C3F32D4C920}"/>
              </a:ext>
            </a:extLst>
          </p:cNvPr>
          <p:cNvSpPr txBox="1"/>
          <p:nvPr/>
        </p:nvSpPr>
        <p:spPr>
          <a:xfrm>
            <a:off x="152048" y="4544493"/>
            <a:ext cx="2729753" cy="1938992"/>
          </a:xfrm>
          <a:prstGeom prst="rect">
            <a:avLst/>
          </a:prstGeom>
          <a:noFill/>
        </p:spPr>
        <p:txBody>
          <a:bodyPr wrap="square" rtlCol="0">
            <a:spAutoFit/>
          </a:bodyPr>
          <a:lstStyle/>
          <a:p>
            <a:r>
              <a:rPr lang="en-US" sz="2400" dirty="0">
                <a:solidFill>
                  <a:srgbClr val="7030A0"/>
                </a:solidFill>
              </a:rPr>
              <a:t>Variables that don’t match name don’t have to be the same but can be unless otherwise specified!</a:t>
            </a:r>
          </a:p>
        </p:txBody>
      </p:sp>
    </p:spTree>
    <p:extLst>
      <p:ext uri="{BB962C8B-B14F-4D97-AF65-F5344CB8AC3E}">
        <p14:creationId xmlns:p14="http://schemas.microsoft.com/office/powerpoint/2010/main" val="3016304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p:txBody>
          <a:bodyPr/>
          <a:lstStyle/>
          <a:p>
            <a:r>
              <a:rPr lang="en-US" dirty="0"/>
              <a:t>You will create the representation, which will be passed into our </a:t>
            </a:r>
            <a:r>
              <a:rPr lang="en-US" dirty="0" err="1"/>
              <a:t>GraphPlan</a:t>
            </a:r>
            <a:r>
              <a:rPr lang="en-US" dirty="0"/>
              <a:t> implementation</a:t>
            </a:r>
          </a:p>
        </p:txBody>
      </p:sp>
    </p:spTree>
    <p:extLst>
      <p:ext uri="{BB962C8B-B14F-4D97-AF65-F5344CB8AC3E}">
        <p14:creationId xmlns:p14="http://schemas.microsoft.com/office/powerpoint/2010/main" val="1926364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87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r>
              <a:rPr lang="en-US" sz="2400" dirty="0"/>
              <a:t>Literals?</a:t>
            </a:r>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946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endParaRPr lang="en-US" sz="2400"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126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48386" y="1147018"/>
            <a:ext cx="8686800" cy="4525963"/>
          </a:xfrm>
        </p:spPr>
        <p:txBody>
          <a:bodyPr/>
          <a:lstStyle/>
          <a:p>
            <a:pPr marL="0" indent="0" defTabSz="914400">
              <a:spcBef>
                <a:spcPts val="0"/>
              </a:spcBef>
              <a:buNone/>
              <a:defRPr/>
            </a:pPr>
            <a:r>
              <a:rPr lang="en-US" dirty="0"/>
              <a:t>Suppose we have a rocket ship that can only be used once. It has to carry two payloads.</a:t>
            </a:r>
          </a:p>
          <a:p>
            <a:pPr marL="0" indent="0" defTabSz="914400">
              <a:spcBef>
                <a:spcPts val="0"/>
              </a:spcBef>
              <a:buNone/>
              <a:defRPr/>
            </a:pPr>
            <a:endParaRPr lang="en-US" dirty="0"/>
          </a:p>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32BC2A-2342-DD4F-97A8-17261664ED5A}"/>
              </a:ext>
            </a:extLst>
          </p:cNvPr>
          <p:cNvSpPr txBox="1"/>
          <p:nvPr/>
        </p:nvSpPr>
        <p:spPr>
          <a:xfrm>
            <a:off x="7356909" y="2098331"/>
            <a:ext cx="4286705" cy="1323439"/>
          </a:xfrm>
          <a:prstGeom prst="rect">
            <a:avLst/>
          </a:prstGeom>
          <a:noFill/>
        </p:spPr>
        <p:txBody>
          <a:bodyPr wrap="square" rtlCol="0">
            <a:spAutoFit/>
          </a:bodyPr>
          <a:lstStyle/>
          <a:p>
            <a:r>
              <a:rPr lang="en-US" sz="2000" dirty="0">
                <a:solidFill>
                  <a:srgbClr val="C00000"/>
                </a:solidFill>
              </a:rPr>
              <a:t>I create literals and variables as I go through the problem. In order to create the start state and the goal state, I need the literals defined.</a:t>
            </a:r>
          </a:p>
        </p:txBody>
      </p:sp>
    </p:spTree>
    <p:extLst>
      <p:ext uri="{BB962C8B-B14F-4D97-AF65-F5344CB8AC3E}">
        <p14:creationId xmlns:p14="http://schemas.microsoft.com/office/powerpoint/2010/main" val="2682299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Load:			Unload:</a:t>
            </a:r>
          </a:p>
        </p:txBody>
      </p:sp>
      <p:sp>
        <p:nvSpPr>
          <p:cNvPr id="4" name="TextBox 3">
            <a:extLst>
              <a:ext uri="{FF2B5EF4-FFF2-40B4-BE49-F238E27FC236}">
                <a16:creationId xmlns:a16="http://schemas.microsoft.com/office/drawing/2014/main" id="{32BF6E9A-8415-2D4E-831D-AABB7E8111FB}"/>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As I create my operators, I will add variables.</a:t>
            </a:r>
          </a:p>
        </p:txBody>
      </p:sp>
    </p:spTree>
    <p:extLst>
      <p:ext uri="{BB962C8B-B14F-4D97-AF65-F5344CB8AC3E}">
        <p14:creationId xmlns:p14="http://schemas.microsoft.com/office/powerpoint/2010/main" val="3840647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2471561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solidFill>
                  <a:srgbClr val="C00000"/>
                </a:solidFill>
              </a:rPr>
              <a:t>Variables: L</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a:t>
            </a:r>
            <a:r>
              <a:rPr lang="en-US" sz="2400" dirty="0" err="1">
                <a:solidFill>
                  <a:srgbClr val="FF0000"/>
                </a:solidFill>
              </a:rPr>
              <a:t>L</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7CE79E4-2345-AC47-8B59-C541EC2B076D}"/>
              </a:ext>
            </a:extLst>
          </p:cNvPr>
          <p:cNvSpPr txBox="1"/>
          <p:nvPr/>
        </p:nvSpPr>
        <p:spPr>
          <a:xfrm>
            <a:off x="7353196" y="1363226"/>
            <a:ext cx="4286705" cy="1015663"/>
          </a:xfrm>
          <a:prstGeom prst="rect">
            <a:avLst/>
          </a:prstGeom>
          <a:noFill/>
        </p:spPr>
        <p:txBody>
          <a:bodyPr wrap="square" rtlCol="0">
            <a:spAutoFit/>
          </a:bodyPr>
          <a:lstStyle/>
          <a:p>
            <a:r>
              <a:rPr lang="en-US" sz="2000" dirty="0">
                <a:solidFill>
                  <a:srgbClr val="C00000"/>
                </a:solidFill>
              </a:rPr>
              <a:t>The rocket starts at a location, and it could be either location. I need to add a location variable</a:t>
            </a:r>
          </a:p>
        </p:txBody>
      </p:sp>
    </p:spTree>
    <p:extLst>
      <p:ext uri="{BB962C8B-B14F-4D97-AF65-F5344CB8AC3E}">
        <p14:creationId xmlns:p14="http://schemas.microsoft.com/office/powerpoint/2010/main" val="266354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AB3-3B63-304E-B966-852DB7BF3D89}"/>
              </a:ext>
            </a:extLst>
          </p:cNvPr>
          <p:cNvSpPr>
            <a:spLocks noGrp="1"/>
          </p:cNvSpPr>
          <p:nvPr>
            <p:ph type="title"/>
          </p:nvPr>
        </p:nvSpPr>
        <p:spPr/>
        <p:txBody>
          <a:bodyPr/>
          <a:lstStyle/>
          <a:p>
            <a:r>
              <a:rPr lang="en-US" dirty="0"/>
              <a:t>Idea of Classical Planning</a:t>
            </a:r>
          </a:p>
        </p:txBody>
      </p:sp>
      <p:sp>
        <p:nvSpPr>
          <p:cNvPr id="3" name="Content Placeholder 2">
            <a:extLst>
              <a:ext uri="{FF2B5EF4-FFF2-40B4-BE49-F238E27FC236}">
                <a16:creationId xmlns:a16="http://schemas.microsoft.com/office/drawing/2014/main" id="{585DAFF5-5739-F24D-AD64-7EB217E6AA96}"/>
              </a:ext>
            </a:extLst>
          </p:cNvPr>
          <p:cNvSpPr>
            <a:spLocks noGrp="1"/>
          </p:cNvSpPr>
          <p:nvPr>
            <p:ph idx="1"/>
          </p:nvPr>
        </p:nvSpPr>
        <p:spPr>
          <a:xfrm>
            <a:off x="552099" y="1113178"/>
            <a:ext cx="11204472" cy="2039539"/>
          </a:xfrm>
        </p:spPr>
        <p:txBody>
          <a:bodyPr/>
          <a:lstStyle/>
          <a:p>
            <a:r>
              <a:rPr lang="en-US" dirty="0"/>
              <a:t>Represent objects/values separately from the state </a:t>
            </a:r>
            <a:r>
              <a:rPr lang="en-US" dirty="0">
                <a:solidFill>
                  <a:srgbClr val="7030A0"/>
                </a:solidFill>
              </a:rPr>
              <a:t>(instances)</a:t>
            </a:r>
          </a:p>
          <a:p>
            <a:r>
              <a:rPr lang="en-US" dirty="0"/>
              <a:t>	</a:t>
            </a:r>
          </a:p>
          <a:p>
            <a:r>
              <a:rPr lang="en-US" dirty="0"/>
              <a:t>Define </a:t>
            </a:r>
            <a:r>
              <a:rPr lang="en-US" dirty="0">
                <a:solidFill>
                  <a:srgbClr val="7030A0"/>
                </a:solidFill>
              </a:rPr>
              <a:t>predicates</a:t>
            </a:r>
            <a:r>
              <a:rPr lang="en-US" dirty="0"/>
              <a:t> as true/false functions over the objects </a:t>
            </a:r>
            <a:r>
              <a:rPr lang="en-US" dirty="0">
                <a:solidFill>
                  <a:srgbClr val="7030A0"/>
                </a:solidFill>
              </a:rPr>
              <a:t>(propositions)</a:t>
            </a:r>
          </a:p>
          <a:p>
            <a:endParaRPr lang="en-US" dirty="0"/>
          </a:p>
          <a:p>
            <a:r>
              <a:rPr lang="en-US" dirty="0"/>
              <a:t>States are conjunctions of predicates</a:t>
            </a:r>
          </a:p>
          <a:p>
            <a:endParaRPr lang="en-US" dirty="0"/>
          </a:p>
          <a:p>
            <a:r>
              <a:rPr lang="en-US" dirty="0"/>
              <a:t>Goals are conjunctions of predicates</a:t>
            </a:r>
          </a:p>
          <a:p>
            <a:endParaRPr lang="en-US" dirty="0"/>
          </a:p>
          <a:p>
            <a:r>
              <a:rPr lang="en-US" dirty="0"/>
              <a:t>Operators </a:t>
            </a:r>
            <a:r>
              <a:rPr lang="en-US" dirty="0">
                <a:solidFill>
                  <a:srgbClr val="7030A0"/>
                </a:solidFill>
              </a:rPr>
              <a:t>(actions)</a:t>
            </a:r>
          </a:p>
        </p:txBody>
      </p:sp>
      <p:cxnSp>
        <p:nvCxnSpPr>
          <p:cNvPr id="4" name="Straight Connector 3">
            <a:extLst>
              <a:ext uri="{FF2B5EF4-FFF2-40B4-BE49-F238E27FC236}">
                <a16:creationId xmlns:a16="http://schemas.microsoft.com/office/drawing/2014/main" id="{72BB2C7E-4848-FE46-8018-3DA3659A298C}"/>
              </a:ext>
            </a:extLst>
          </p:cNvPr>
          <p:cNvCxnSpPr>
            <a:cxnSpLocks noChangeAspect="1"/>
          </p:cNvCxnSpPr>
          <p:nvPr/>
        </p:nvCxnSpPr>
        <p:spPr>
          <a:xfrm flipH="1">
            <a:off x="7733114" y="6490869"/>
            <a:ext cx="388516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57FE54DC-BB47-DE4F-AD11-9E81A0957961}"/>
              </a:ext>
            </a:extLst>
          </p:cNvPr>
          <p:cNvSpPr>
            <a:spLocks noChangeAspect="1"/>
          </p:cNvSpPr>
          <p:nvPr/>
        </p:nvSpPr>
        <p:spPr>
          <a:xfrm>
            <a:off x="8126903" y="5524697"/>
            <a:ext cx="835945" cy="902673"/>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800228-564F-DA4F-A121-38E9F98307F7}"/>
              </a:ext>
            </a:extLst>
          </p:cNvPr>
          <p:cNvSpPr>
            <a:spLocks noChangeAspect="1"/>
          </p:cNvSpPr>
          <p:nvPr/>
        </p:nvSpPr>
        <p:spPr>
          <a:xfrm>
            <a:off x="9336217" y="5524697"/>
            <a:ext cx="835945" cy="90267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2EAF80-CE2B-4041-881C-0654F1FAB90F}"/>
              </a:ext>
            </a:extLst>
          </p:cNvPr>
          <p:cNvSpPr>
            <a:spLocks noChangeAspect="1"/>
          </p:cNvSpPr>
          <p:nvPr/>
        </p:nvSpPr>
        <p:spPr>
          <a:xfrm>
            <a:off x="10547369" y="5526863"/>
            <a:ext cx="835945" cy="90267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A3DE684-E0F2-F449-9C52-399C82531F53}"/>
              </a:ext>
            </a:extLst>
          </p:cNvPr>
          <p:cNvGrpSpPr/>
          <p:nvPr/>
        </p:nvGrpSpPr>
        <p:grpSpPr>
          <a:xfrm>
            <a:off x="9153825" y="4281549"/>
            <a:ext cx="1148083" cy="1158672"/>
            <a:chOff x="4399967" y="1188457"/>
            <a:chExt cx="468619" cy="394217"/>
          </a:xfrm>
        </p:grpSpPr>
        <p:sp>
          <p:nvSpPr>
            <p:cNvPr id="9" name="Rectangle 8">
              <a:extLst>
                <a:ext uri="{FF2B5EF4-FFF2-40B4-BE49-F238E27FC236}">
                  <a16:creationId xmlns:a16="http://schemas.microsoft.com/office/drawing/2014/main" id="{7E69B306-F4C4-004A-B143-60D96D11AF2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7717C-C22D-EF4E-B143-4AFA86E9AE83}"/>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FBC2871F-0913-CD47-8836-4D9BE5899176}"/>
              </a:ext>
            </a:extLst>
          </p:cNvPr>
          <p:cNvSpPr txBox="1"/>
          <p:nvPr/>
        </p:nvSpPr>
        <p:spPr>
          <a:xfrm>
            <a:off x="8371219" y="5828704"/>
            <a:ext cx="317716"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2CC15FE7-50A8-974D-8975-F65D4FB564DA}"/>
              </a:ext>
            </a:extLst>
          </p:cNvPr>
          <p:cNvSpPr txBox="1"/>
          <p:nvPr/>
        </p:nvSpPr>
        <p:spPr>
          <a:xfrm>
            <a:off x="9615819" y="5829736"/>
            <a:ext cx="309700" cy="369332"/>
          </a:xfrm>
          <a:prstGeom prst="rect">
            <a:avLst/>
          </a:prstGeom>
          <a:noFill/>
        </p:spPr>
        <p:txBody>
          <a:bodyPr wrap="none" rtlCol="0">
            <a:spAutoFit/>
          </a:bodyPr>
          <a:lstStyle/>
          <a:p>
            <a:r>
              <a:rPr lang="en-US" dirty="0"/>
              <a:t>B</a:t>
            </a:r>
          </a:p>
        </p:txBody>
      </p:sp>
      <p:sp>
        <p:nvSpPr>
          <p:cNvPr id="13" name="TextBox 12">
            <a:extLst>
              <a:ext uri="{FF2B5EF4-FFF2-40B4-BE49-F238E27FC236}">
                <a16:creationId xmlns:a16="http://schemas.microsoft.com/office/drawing/2014/main" id="{8B18CD57-51E1-3A41-BA3D-042414E99420}"/>
              </a:ext>
            </a:extLst>
          </p:cNvPr>
          <p:cNvSpPr txBox="1"/>
          <p:nvPr/>
        </p:nvSpPr>
        <p:spPr>
          <a:xfrm>
            <a:off x="10809619" y="5829736"/>
            <a:ext cx="308098" cy="369332"/>
          </a:xfrm>
          <a:prstGeom prst="rect">
            <a:avLst/>
          </a:prstGeom>
          <a:noFill/>
        </p:spPr>
        <p:txBody>
          <a:bodyPr wrap="none" rtlCol="0">
            <a:spAutoFit/>
          </a:bodyPr>
          <a:lstStyle/>
          <a:p>
            <a:r>
              <a:rPr lang="en-US" dirty="0"/>
              <a:t>C</a:t>
            </a:r>
          </a:p>
        </p:txBody>
      </p:sp>
      <p:sp>
        <p:nvSpPr>
          <p:cNvPr id="14" name="TextBox 13">
            <a:extLst>
              <a:ext uri="{FF2B5EF4-FFF2-40B4-BE49-F238E27FC236}">
                <a16:creationId xmlns:a16="http://schemas.microsoft.com/office/drawing/2014/main" id="{EEA0872A-ABCD-224C-A59B-D8E5CE1DB5D2}"/>
              </a:ext>
            </a:extLst>
          </p:cNvPr>
          <p:cNvSpPr txBox="1"/>
          <p:nvPr/>
        </p:nvSpPr>
        <p:spPr>
          <a:xfrm>
            <a:off x="10396541" y="4622204"/>
            <a:ext cx="1202673" cy="369332"/>
          </a:xfrm>
          <a:prstGeom prst="rect">
            <a:avLst/>
          </a:prstGeom>
          <a:noFill/>
        </p:spPr>
        <p:txBody>
          <a:bodyPr wrap="none" rtlCol="0">
            <a:spAutoFit/>
          </a:bodyPr>
          <a:lstStyle/>
          <a:p>
            <a:r>
              <a:rPr lang="en-US" dirty="0"/>
              <a:t>Robot Arm</a:t>
            </a:r>
          </a:p>
        </p:txBody>
      </p:sp>
    </p:spTree>
    <p:extLst>
      <p:ext uri="{BB962C8B-B14F-4D97-AF65-F5344CB8AC3E}">
        <p14:creationId xmlns:p14="http://schemas.microsoft.com/office/powerpoint/2010/main" val="8233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960823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 L!=</a:t>
            </a:r>
            <a:r>
              <a:rPr lang="en-US" sz="2400" dirty="0" err="1">
                <a:solidFill>
                  <a:srgbClr val="C00000"/>
                </a:solidFill>
              </a:rPr>
              <a:t>Dest</a:t>
            </a:r>
            <a:endParaRPr lang="en-US" sz="2400" dirty="0">
              <a:solidFill>
                <a:srgbClr val="C00000"/>
              </a:solidFill>
            </a:endParaRPr>
          </a:p>
          <a:p>
            <a:pPr marL="0" indent="0" defTabSz="914400">
              <a:spcBef>
                <a:spcPts val="0"/>
              </a:spcBef>
              <a:buNone/>
              <a:defRPr/>
            </a:pPr>
            <a:r>
              <a:rPr lang="en-US" sz="2400" dirty="0"/>
              <a:t>A: At(</a:t>
            </a:r>
            <a:r>
              <a:rPr lang="en-US" sz="2400" dirty="0" err="1"/>
              <a:t>Rocket,</a:t>
            </a:r>
            <a:r>
              <a:rPr lang="en-US" sz="2400" dirty="0" err="1">
                <a:solidFill>
                  <a:srgbClr val="C00000"/>
                </a:solidFill>
              </a:rPr>
              <a:t>Dest</a:t>
            </a:r>
            <a:r>
              <a:rPr lang="en-US" sz="2400" dirty="0"/>
              <a:t>)</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0220F8C-2C1D-A74E-8A54-55D64B602C19}"/>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needs to go to a destination, which needs to be different from the start location. We need to define a </a:t>
            </a:r>
            <a:r>
              <a:rPr lang="en-US" sz="2000" dirty="0" err="1">
                <a:solidFill>
                  <a:srgbClr val="C00000"/>
                </a:solidFill>
              </a:rPr>
              <a:t>dest</a:t>
            </a:r>
            <a:r>
              <a:rPr lang="en-US" sz="2000" dirty="0">
                <a:solidFill>
                  <a:srgbClr val="C00000"/>
                </a:solidFill>
              </a:rPr>
              <a:t> variable. </a:t>
            </a:r>
          </a:p>
        </p:txBody>
      </p:sp>
    </p:spTree>
    <p:extLst>
      <p:ext uri="{BB962C8B-B14F-4D97-AF65-F5344CB8AC3E}">
        <p14:creationId xmlns:p14="http://schemas.microsoft.com/office/powerpoint/2010/main" val="541414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 L!=</a:t>
            </a:r>
            <a:r>
              <a:rPr lang="en-US" sz="2400" dirty="0" err="1"/>
              <a:t>Dest</a:t>
            </a:r>
            <a:endParaRPr lang="en-US" sz="2400" dirty="0"/>
          </a:p>
          <a:p>
            <a:pPr marL="0" indent="0" defTabSz="914400">
              <a:spcBef>
                <a:spcPts val="0"/>
              </a:spcBef>
              <a:buNone/>
              <a:defRPr/>
            </a:pPr>
            <a:r>
              <a:rPr lang="en-US" sz="2400" dirty="0"/>
              <a:t>A: At(</a:t>
            </a:r>
            <a:r>
              <a:rPr lang="en-US" sz="2400" dirty="0" err="1"/>
              <a:t>Rocket,Dest</a:t>
            </a:r>
            <a:r>
              <a:rPr lang="en-US" sz="2400" dirty="0"/>
              <a:t>)</a:t>
            </a:r>
          </a:p>
          <a:p>
            <a:pPr marL="0" indent="0" defTabSz="914400">
              <a:spcBef>
                <a:spcPts val="0"/>
              </a:spcBef>
              <a:buNone/>
              <a:defRPr/>
            </a:pPr>
            <a:r>
              <a:rPr lang="en-US" sz="2400" dirty="0"/>
              <a:t>D: Has-Fuel(),At(</a:t>
            </a:r>
            <a:r>
              <a:rPr lang="en-US" sz="2400" dirty="0" err="1"/>
              <a:t>Rocket,L</a:t>
            </a:r>
            <a:r>
              <a:rPr lang="en-US" sz="2400" dirty="0"/>
              <a:t>)</a:t>
            </a:r>
          </a:p>
        </p:txBody>
      </p:sp>
    </p:spTree>
    <p:extLst>
      <p:ext uri="{BB962C8B-B14F-4D97-AF65-F5344CB8AC3E}">
        <p14:creationId xmlns:p14="http://schemas.microsoft.com/office/powerpoint/2010/main" val="2709173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3409555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a:solidFill>
                  <a:srgbClr val="C00000"/>
                </a:solidFill>
              </a:rPr>
              <a:t>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a:t>
            </a:r>
            <a:r>
              <a:rPr lang="en-US" sz="2400" dirty="0" err="1">
                <a:solidFill>
                  <a:srgbClr val="C00000"/>
                </a:solidFill>
              </a:rPr>
              <a:t>L</a:t>
            </a:r>
            <a:r>
              <a:rPr lang="en-US" sz="2400" dirty="0"/>
              <a:t>), Unloaded(</a:t>
            </a:r>
            <a:r>
              <a:rPr lang="en-US" sz="2400" dirty="0" err="1">
                <a:solidFill>
                  <a:srgbClr val="C00000"/>
                </a:solidFill>
              </a:rPr>
              <a:t>Pkg</a:t>
            </a:r>
            <a:r>
              <a:rPr lang="en-US" sz="2400" dirty="0" err="1"/>
              <a:t>,</a:t>
            </a:r>
            <a:r>
              <a:rPr lang="en-US" sz="2400" dirty="0" err="1">
                <a:solidFill>
                  <a:srgbClr val="C00000"/>
                </a:solidFill>
              </a:rPr>
              <a:t>L</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C30846E5-D35A-BE40-8F86-190092558ABB}"/>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needs to load a specific package G or O. The load action doesn’t care which package it is. We need a variable pkg to use.</a:t>
            </a:r>
          </a:p>
        </p:txBody>
      </p:sp>
    </p:spTree>
    <p:extLst>
      <p:ext uri="{BB962C8B-B14F-4D97-AF65-F5344CB8AC3E}">
        <p14:creationId xmlns:p14="http://schemas.microsoft.com/office/powerpoint/2010/main" val="6099030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err="1"/>
              <a:t>Pkg</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Rocket,L</a:t>
            </a:r>
            <a:r>
              <a:rPr lang="en-US" sz="2400" dirty="0"/>
              <a:t>), Unloaded(</a:t>
            </a:r>
            <a:r>
              <a:rPr lang="en-US" sz="2400" dirty="0" err="1"/>
              <a:t>Pkg,L</a:t>
            </a:r>
            <a:r>
              <a:rPr lang="en-US" sz="2400" dirty="0"/>
              <a:t>)</a:t>
            </a:r>
          </a:p>
          <a:p>
            <a:pPr marL="0" indent="0" defTabSz="914400">
              <a:spcBef>
                <a:spcPts val="0"/>
              </a:spcBef>
              <a:buNone/>
              <a:defRPr/>
            </a:pPr>
            <a:r>
              <a:rPr lang="en-US" sz="2400" dirty="0"/>
              <a:t>A: Loaded(</a:t>
            </a:r>
            <a:r>
              <a:rPr lang="en-US" sz="2400" dirty="0" err="1"/>
              <a:t>Pkg,Rocket</a:t>
            </a:r>
            <a:r>
              <a:rPr lang="en-US" sz="2400" dirty="0"/>
              <a:t>)</a:t>
            </a:r>
          </a:p>
          <a:p>
            <a:pPr marL="0" indent="0" defTabSz="914400">
              <a:spcBef>
                <a:spcPts val="0"/>
              </a:spcBef>
              <a:buNone/>
              <a:defRPr/>
            </a:pPr>
            <a:r>
              <a:rPr lang="en-US" sz="2400" dirty="0"/>
              <a:t>D: Unloaded(</a:t>
            </a:r>
            <a:r>
              <a:rPr lang="en-US" sz="2400" dirty="0" err="1"/>
              <a:t>Pkg,L</a:t>
            </a:r>
            <a:r>
              <a:rPr lang="en-US" sz="2400" dirty="0"/>
              <a:t>)</a:t>
            </a:r>
          </a:p>
        </p:txBody>
      </p:sp>
    </p:spTree>
    <p:extLst>
      <p:ext uri="{BB962C8B-B14F-4D97-AF65-F5344CB8AC3E}">
        <p14:creationId xmlns:p14="http://schemas.microsoft.com/office/powerpoint/2010/main" val="1978652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 </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err="1"/>
              <a:t>Pkg</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Unload:</a:t>
            </a:r>
          </a:p>
          <a:p>
            <a:pPr marL="0" indent="0" defTabSz="914400">
              <a:spcBef>
                <a:spcPts val="0"/>
              </a:spcBef>
              <a:buNone/>
              <a:defRPr/>
            </a:pPr>
            <a:r>
              <a:rPr lang="en-US" sz="2400" dirty="0"/>
              <a:t>P: At(</a:t>
            </a:r>
            <a:r>
              <a:rPr lang="en-US" sz="2400" dirty="0" err="1"/>
              <a:t>Rocket,Dest</a:t>
            </a:r>
            <a:r>
              <a:rPr lang="en-US" sz="2400" dirty="0"/>
              <a:t>), Loaded(</a:t>
            </a:r>
            <a:r>
              <a:rPr lang="en-US" sz="2400" dirty="0" err="1"/>
              <a:t>Pkg,Rocket</a:t>
            </a:r>
            <a:r>
              <a:rPr lang="en-US" sz="2400" dirty="0"/>
              <a:t>)</a:t>
            </a:r>
          </a:p>
          <a:p>
            <a:pPr marL="0" indent="0" defTabSz="914400">
              <a:spcBef>
                <a:spcPts val="0"/>
              </a:spcBef>
              <a:buNone/>
              <a:defRPr/>
            </a:pPr>
            <a:r>
              <a:rPr lang="en-US" sz="2400" dirty="0"/>
              <a:t>A: Unloaded(</a:t>
            </a:r>
            <a:r>
              <a:rPr lang="en-US" sz="2400" dirty="0" err="1"/>
              <a:t>Pkg,Dest</a:t>
            </a:r>
            <a:r>
              <a:rPr lang="en-US" sz="2400" dirty="0"/>
              <a:t>)</a:t>
            </a:r>
          </a:p>
          <a:p>
            <a:pPr marL="0" indent="0" defTabSz="914400">
              <a:spcBef>
                <a:spcPts val="0"/>
              </a:spcBef>
              <a:buNone/>
              <a:defRPr/>
            </a:pPr>
            <a:r>
              <a:rPr lang="en-US" sz="2400" dirty="0"/>
              <a:t>D: Loaded(</a:t>
            </a:r>
            <a:r>
              <a:rPr lang="en-US" sz="2400" dirty="0" err="1"/>
              <a:t>Pkg,Rocket</a:t>
            </a:r>
            <a:r>
              <a:rPr lang="en-US" sz="2400" dirty="0"/>
              <a:t>)</a:t>
            </a:r>
          </a:p>
        </p:txBody>
      </p:sp>
      <p:sp>
        <p:nvSpPr>
          <p:cNvPr id="4" name="TextBox 3">
            <a:extLst>
              <a:ext uri="{FF2B5EF4-FFF2-40B4-BE49-F238E27FC236}">
                <a16:creationId xmlns:a16="http://schemas.microsoft.com/office/drawing/2014/main" id="{53AA9321-A08B-6446-ADAE-43C15264BF78}"/>
              </a:ext>
            </a:extLst>
          </p:cNvPr>
          <p:cNvSpPr txBox="1"/>
          <p:nvPr/>
        </p:nvSpPr>
        <p:spPr>
          <a:xfrm>
            <a:off x="7353196" y="1363226"/>
            <a:ext cx="4286705" cy="400110"/>
          </a:xfrm>
          <a:prstGeom prst="rect">
            <a:avLst/>
          </a:prstGeom>
          <a:noFill/>
        </p:spPr>
        <p:txBody>
          <a:bodyPr wrap="square" rtlCol="0">
            <a:spAutoFit/>
          </a:bodyPr>
          <a:lstStyle/>
          <a:p>
            <a:r>
              <a:rPr lang="en-US" sz="2000" dirty="0">
                <a:solidFill>
                  <a:srgbClr val="C00000"/>
                </a:solidFill>
              </a:rPr>
              <a:t>No new variables needed for unload.</a:t>
            </a:r>
          </a:p>
        </p:txBody>
      </p:sp>
    </p:spTree>
    <p:extLst>
      <p:ext uri="{BB962C8B-B14F-4D97-AF65-F5344CB8AC3E}">
        <p14:creationId xmlns:p14="http://schemas.microsoft.com/office/powerpoint/2010/main" val="2907278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435812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4355853"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435585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98894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98894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98894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151264" y="2823176"/>
            <a:ext cx="547615"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151264" y="2823176"/>
            <a:ext cx="55971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15607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15607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C67ABC4-1CFC-7949-A902-D6085C33D96A}"/>
              </a:ext>
            </a:extLst>
          </p:cNvPr>
          <p:cNvSpPr txBox="1"/>
          <p:nvPr/>
        </p:nvSpPr>
        <p:spPr>
          <a:xfrm>
            <a:off x="1981200" y="1291229"/>
            <a:ext cx="1144865" cy="369332"/>
          </a:xfrm>
          <a:prstGeom prst="rect">
            <a:avLst/>
          </a:prstGeom>
          <a:noFill/>
        </p:spPr>
        <p:txBody>
          <a:bodyPr wrap="none" rtlCol="0">
            <a:spAutoFit/>
          </a:bodyPr>
          <a:lstStyle/>
          <a:p>
            <a:r>
              <a:rPr lang="en-US" dirty="0">
                <a:solidFill>
                  <a:srgbClr val="C00000"/>
                </a:solidFill>
              </a:rPr>
              <a:t>Start state</a:t>
            </a:r>
          </a:p>
        </p:txBody>
      </p:sp>
      <p:sp>
        <p:nvSpPr>
          <p:cNvPr id="23" name="TextBox 22">
            <a:extLst>
              <a:ext uri="{FF2B5EF4-FFF2-40B4-BE49-F238E27FC236}">
                <a16:creationId xmlns:a16="http://schemas.microsoft.com/office/drawing/2014/main" id="{7DEBFE46-69B4-5543-9063-AA9848025F26}"/>
              </a:ext>
            </a:extLst>
          </p:cNvPr>
          <p:cNvSpPr txBox="1"/>
          <p:nvPr/>
        </p:nvSpPr>
        <p:spPr>
          <a:xfrm>
            <a:off x="3917960" y="1260457"/>
            <a:ext cx="1512850" cy="369332"/>
          </a:xfrm>
          <a:prstGeom prst="rect">
            <a:avLst/>
          </a:prstGeom>
          <a:noFill/>
        </p:spPr>
        <p:txBody>
          <a:bodyPr wrap="none" rtlCol="0">
            <a:spAutoFit/>
          </a:bodyPr>
          <a:lstStyle/>
          <a:p>
            <a:r>
              <a:rPr lang="en-US" dirty="0">
                <a:solidFill>
                  <a:srgbClr val="C00000"/>
                </a:solidFill>
              </a:rPr>
              <a:t>Action Layer 1</a:t>
            </a:r>
          </a:p>
        </p:txBody>
      </p:sp>
      <p:sp>
        <p:nvSpPr>
          <p:cNvPr id="24" name="TextBox 23">
            <a:extLst>
              <a:ext uri="{FF2B5EF4-FFF2-40B4-BE49-F238E27FC236}">
                <a16:creationId xmlns:a16="http://schemas.microsoft.com/office/drawing/2014/main" id="{4B28EE79-2FD6-714F-868C-11BA6E54C370}"/>
              </a:ext>
            </a:extLst>
          </p:cNvPr>
          <p:cNvSpPr txBox="1"/>
          <p:nvPr/>
        </p:nvSpPr>
        <p:spPr>
          <a:xfrm>
            <a:off x="5764377" y="1260457"/>
            <a:ext cx="1788631" cy="369332"/>
          </a:xfrm>
          <a:prstGeom prst="rect">
            <a:avLst/>
          </a:prstGeom>
          <a:noFill/>
        </p:spPr>
        <p:txBody>
          <a:bodyPr wrap="none" rtlCol="0">
            <a:spAutoFit/>
          </a:bodyPr>
          <a:lstStyle/>
          <a:p>
            <a:r>
              <a:rPr lang="en-US" dirty="0">
                <a:solidFill>
                  <a:srgbClr val="C00000"/>
                </a:solidFill>
              </a:rPr>
              <a:t>Predicate Layer 1</a:t>
            </a:r>
          </a:p>
        </p:txBody>
      </p:sp>
    </p:spTree>
    <p:extLst>
      <p:ext uri="{BB962C8B-B14F-4D97-AF65-F5344CB8AC3E}">
        <p14:creationId xmlns:p14="http://schemas.microsoft.com/office/powerpoint/2010/main" val="1985865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435812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4355853"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435585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98894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98894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98894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151264" y="2823176"/>
            <a:ext cx="547615"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151264" y="2823176"/>
            <a:ext cx="55971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15607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15607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71381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44531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70820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3970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0820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43970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70259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43409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435585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435585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50599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49396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67353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59683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30550" y="4620748"/>
            <a:ext cx="5613909" cy="1754326"/>
          </a:xfrm>
          <a:prstGeom prst="rect">
            <a:avLst/>
          </a:prstGeom>
          <a:noFill/>
        </p:spPr>
        <p:txBody>
          <a:bodyPr wrap="none" rtlCol="0">
            <a:spAutoFit/>
          </a:bodyPr>
          <a:lstStyle/>
          <a:p>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Actions</a:t>
            </a:r>
          </a:p>
          <a:p>
            <a:r>
              <a:rPr lang="en-US" dirty="0">
                <a:solidFill>
                  <a:srgbClr val="C00000"/>
                </a:solidFill>
                <a:ea typeface="Avenir Book" charset="0"/>
                <a:cs typeface="Avenir Book" charset="0"/>
              </a:rPr>
              <a:t>Interference: </a:t>
            </a:r>
          </a:p>
          <a:p>
            <a:r>
              <a:rPr lang="en-US" dirty="0">
                <a:solidFill>
                  <a:srgbClr val="C00000"/>
                </a:solidFill>
                <a:ea typeface="Avenir Book" charset="0"/>
                <a:cs typeface="Avenir Book" charset="0"/>
              </a:rPr>
              <a:t>	Move deletes At which is a precondition of Load</a:t>
            </a:r>
          </a:p>
          <a:p>
            <a:r>
              <a:rPr lang="en-US" dirty="0">
                <a:solidFill>
                  <a:srgbClr val="C00000"/>
                </a:solidFill>
                <a:ea typeface="Avenir Book" charset="0"/>
                <a:cs typeface="Avenir Book" charset="0"/>
              </a:rPr>
              <a:t>Inconsistent:</a:t>
            </a:r>
          </a:p>
          <a:p>
            <a:r>
              <a:rPr lang="en-US" dirty="0">
                <a:solidFill>
                  <a:srgbClr val="C00000"/>
                </a:solidFill>
                <a:ea typeface="Avenir Book" charset="0"/>
                <a:cs typeface="Avenir Book" charset="0"/>
              </a:rPr>
              <a:t>	Move deletes At but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adds it</a:t>
            </a:r>
          </a:p>
          <a:p>
            <a:r>
              <a:rPr lang="en-US" dirty="0">
                <a:solidFill>
                  <a:srgbClr val="C00000"/>
                </a:solidFill>
                <a:ea typeface="Avenir Book" charset="0"/>
                <a:cs typeface="Avenir Book" charset="0"/>
              </a:rPr>
              <a:t>	Move deletes Has-Fuel but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adds it </a:t>
            </a:r>
          </a:p>
        </p:txBody>
      </p:sp>
      <p:cxnSp>
        <p:nvCxnSpPr>
          <p:cNvPr id="53" name="Curved Connector 52"/>
          <p:cNvCxnSpPr/>
          <p:nvPr/>
        </p:nvCxnSpPr>
        <p:spPr>
          <a:xfrm rot="5400000">
            <a:off x="6374644" y="1991872"/>
            <a:ext cx="440465" cy="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523203" y="4620748"/>
            <a:ext cx="3101375" cy="1754326"/>
          </a:xfrm>
          <a:prstGeom prst="rect">
            <a:avLst/>
          </a:prstGeom>
          <a:noFill/>
        </p:spPr>
        <p:txBody>
          <a:bodyPr wrap="square" rtlCol="0">
            <a:spAutoFit/>
          </a:bodyPr>
          <a:lstStyle/>
          <a:p>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Propositions:</a:t>
            </a:r>
          </a:p>
          <a:p>
            <a:r>
              <a:rPr lang="en-US" dirty="0">
                <a:solidFill>
                  <a:srgbClr val="C00000"/>
                </a:solidFill>
                <a:ea typeface="Avenir Book" charset="0"/>
                <a:cs typeface="Avenir Book" charset="0"/>
              </a:rPr>
              <a:t>- At(</a:t>
            </a:r>
            <a:r>
              <a:rPr lang="en-US" dirty="0" err="1">
                <a:solidFill>
                  <a:srgbClr val="C00000"/>
                </a:solidFill>
                <a:ea typeface="Avenir Book" charset="0"/>
                <a:cs typeface="Avenir Book" charset="0"/>
              </a:rPr>
              <a:t>Rocket,LocB</a:t>
            </a:r>
            <a:r>
              <a:rPr lang="en-US" dirty="0">
                <a:solidFill>
                  <a:srgbClr val="C00000"/>
                </a:solidFill>
                <a:ea typeface="Avenir Book" charset="0"/>
                <a:cs typeface="Avenir Book" charset="0"/>
              </a:rPr>
              <a:t>) and </a:t>
            </a:r>
          </a:p>
          <a:p>
            <a:r>
              <a:rPr lang="en-US" dirty="0">
                <a:solidFill>
                  <a:srgbClr val="C00000"/>
                </a:solidFill>
                <a:ea typeface="Avenir Book" charset="0"/>
                <a:cs typeface="Avenir Book" charset="0"/>
              </a:rPr>
              <a:t>At(</a:t>
            </a:r>
            <a:r>
              <a:rPr lang="en-US" dirty="0" err="1">
                <a:solidFill>
                  <a:srgbClr val="C00000"/>
                </a:solidFill>
                <a:ea typeface="Avenir Book" charset="0"/>
                <a:cs typeface="Avenir Book" charset="0"/>
              </a:rPr>
              <a:t>Rocket,LocA</a:t>
            </a:r>
            <a:r>
              <a:rPr lang="en-US" dirty="0">
                <a:solidFill>
                  <a:srgbClr val="C00000"/>
                </a:solidFill>
                <a:ea typeface="Avenir Book" charset="0"/>
                <a:cs typeface="Avenir Book" charset="0"/>
              </a:rPr>
              <a:t>) because </a:t>
            </a:r>
          </a:p>
          <a:p>
            <a:r>
              <a:rPr lang="en-US" dirty="0">
                <a:solidFill>
                  <a:srgbClr val="C00000"/>
                </a:solidFill>
                <a:ea typeface="Avenir Book" charset="0"/>
                <a:cs typeface="Avenir Book" charset="0"/>
              </a:rPr>
              <a:t>Move and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are </a:t>
            </a:r>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actions</a:t>
            </a:r>
          </a:p>
          <a:p>
            <a:r>
              <a:rPr lang="en-US" dirty="0">
                <a:solidFill>
                  <a:srgbClr val="C00000"/>
                </a:solidFill>
                <a:ea typeface="Avenir Book" charset="0"/>
                <a:cs typeface="Avenir Book" charset="0"/>
              </a:rPr>
              <a:t>- What else?</a:t>
            </a:r>
          </a:p>
        </p:txBody>
      </p:sp>
      <p:cxnSp>
        <p:nvCxnSpPr>
          <p:cNvPr id="64" name="Curved Connector 63"/>
          <p:cNvCxnSpPr/>
          <p:nvPr/>
        </p:nvCxnSpPr>
        <p:spPr>
          <a:xfrm rot="5400000">
            <a:off x="6230999" y="2135521"/>
            <a:ext cx="846101" cy="11834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22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398093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3978663"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397866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61175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1175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1175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774074" y="2823176"/>
            <a:ext cx="547615"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774074" y="2823176"/>
            <a:ext cx="55971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77888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77888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29634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725571"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48" name="TextBox 47"/>
          <p:cNvSpPr txBox="1"/>
          <p:nvPr/>
        </p:nvSpPr>
        <p:spPr>
          <a:xfrm>
            <a:off x="7723298"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54" name="TextBox 53"/>
          <p:cNvSpPr txBox="1"/>
          <p:nvPr/>
        </p:nvSpPr>
        <p:spPr>
          <a:xfrm>
            <a:off x="7723297"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CC3E1E9F-082D-F140-83EF-2278E1FBB2EE}"/>
              </a:ext>
            </a:extLst>
          </p:cNvPr>
          <p:cNvSpPr txBox="1"/>
          <p:nvPr/>
        </p:nvSpPr>
        <p:spPr>
          <a:xfrm>
            <a:off x="1550611" y="1219523"/>
            <a:ext cx="1144865" cy="369332"/>
          </a:xfrm>
          <a:prstGeom prst="rect">
            <a:avLst/>
          </a:prstGeom>
          <a:noFill/>
        </p:spPr>
        <p:txBody>
          <a:bodyPr wrap="none" rtlCol="0">
            <a:spAutoFit/>
          </a:bodyPr>
          <a:lstStyle/>
          <a:p>
            <a:r>
              <a:rPr lang="en-US" dirty="0">
                <a:solidFill>
                  <a:srgbClr val="C00000"/>
                </a:solidFill>
              </a:rPr>
              <a:t>Start state</a:t>
            </a:r>
          </a:p>
        </p:txBody>
      </p:sp>
      <p:sp>
        <p:nvSpPr>
          <p:cNvPr id="87" name="TextBox 86">
            <a:extLst>
              <a:ext uri="{FF2B5EF4-FFF2-40B4-BE49-F238E27FC236}">
                <a16:creationId xmlns:a16="http://schemas.microsoft.com/office/drawing/2014/main" id="{1D7A4722-0756-9542-935F-A13319A6870F}"/>
              </a:ext>
            </a:extLst>
          </p:cNvPr>
          <p:cNvSpPr txBox="1"/>
          <p:nvPr/>
        </p:nvSpPr>
        <p:spPr>
          <a:xfrm>
            <a:off x="3487371" y="1188751"/>
            <a:ext cx="1512850" cy="369332"/>
          </a:xfrm>
          <a:prstGeom prst="rect">
            <a:avLst/>
          </a:prstGeom>
          <a:noFill/>
        </p:spPr>
        <p:txBody>
          <a:bodyPr wrap="none" rtlCol="0">
            <a:spAutoFit/>
          </a:bodyPr>
          <a:lstStyle/>
          <a:p>
            <a:r>
              <a:rPr lang="en-US" dirty="0">
                <a:solidFill>
                  <a:srgbClr val="C00000"/>
                </a:solidFill>
              </a:rPr>
              <a:t>Action Layer 1</a:t>
            </a:r>
          </a:p>
        </p:txBody>
      </p:sp>
      <p:sp>
        <p:nvSpPr>
          <p:cNvPr id="88" name="TextBox 87">
            <a:extLst>
              <a:ext uri="{FF2B5EF4-FFF2-40B4-BE49-F238E27FC236}">
                <a16:creationId xmlns:a16="http://schemas.microsoft.com/office/drawing/2014/main" id="{91CDE1DA-9A25-DA4F-8AD0-84D41D118D9C}"/>
              </a:ext>
            </a:extLst>
          </p:cNvPr>
          <p:cNvSpPr txBox="1"/>
          <p:nvPr/>
        </p:nvSpPr>
        <p:spPr>
          <a:xfrm>
            <a:off x="5333788" y="1188751"/>
            <a:ext cx="1788631" cy="369332"/>
          </a:xfrm>
          <a:prstGeom prst="rect">
            <a:avLst/>
          </a:prstGeom>
          <a:noFill/>
        </p:spPr>
        <p:txBody>
          <a:bodyPr wrap="none" rtlCol="0">
            <a:spAutoFit/>
          </a:bodyPr>
          <a:lstStyle/>
          <a:p>
            <a:r>
              <a:rPr lang="en-US" dirty="0">
                <a:solidFill>
                  <a:srgbClr val="C00000"/>
                </a:solidFill>
              </a:rPr>
              <a:t>Predicate Layer 1</a:t>
            </a:r>
          </a:p>
        </p:txBody>
      </p:sp>
      <p:sp>
        <p:nvSpPr>
          <p:cNvPr id="89" name="TextBox 88">
            <a:extLst>
              <a:ext uri="{FF2B5EF4-FFF2-40B4-BE49-F238E27FC236}">
                <a16:creationId xmlns:a16="http://schemas.microsoft.com/office/drawing/2014/main" id="{71132F11-F9EC-EF4D-972A-F5FBB7910B11}"/>
              </a:ext>
            </a:extLst>
          </p:cNvPr>
          <p:cNvSpPr txBox="1"/>
          <p:nvPr/>
        </p:nvSpPr>
        <p:spPr>
          <a:xfrm>
            <a:off x="7432651" y="1197817"/>
            <a:ext cx="1512850" cy="369332"/>
          </a:xfrm>
          <a:prstGeom prst="rect">
            <a:avLst/>
          </a:prstGeom>
          <a:noFill/>
        </p:spPr>
        <p:txBody>
          <a:bodyPr wrap="none" rtlCol="0">
            <a:spAutoFit/>
          </a:bodyPr>
          <a:lstStyle/>
          <a:p>
            <a:r>
              <a:rPr lang="en-US" dirty="0">
                <a:solidFill>
                  <a:srgbClr val="C00000"/>
                </a:solidFill>
              </a:rPr>
              <a:t>Action Layer 2</a:t>
            </a:r>
          </a:p>
        </p:txBody>
      </p:sp>
      <p:sp>
        <p:nvSpPr>
          <p:cNvPr id="90" name="TextBox 89">
            <a:extLst>
              <a:ext uri="{FF2B5EF4-FFF2-40B4-BE49-F238E27FC236}">
                <a16:creationId xmlns:a16="http://schemas.microsoft.com/office/drawing/2014/main" id="{15642125-95F8-1F4A-9A9A-CD447B73B0BF}"/>
              </a:ext>
            </a:extLst>
          </p:cNvPr>
          <p:cNvSpPr txBox="1"/>
          <p:nvPr/>
        </p:nvSpPr>
        <p:spPr>
          <a:xfrm>
            <a:off x="9279068" y="1197817"/>
            <a:ext cx="1788631" cy="369332"/>
          </a:xfrm>
          <a:prstGeom prst="rect">
            <a:avLst/>
          </a:prstGeom>
          <a:noFill/>
        </p:spPr>
        <p:txBody>
          <a:bodyPr wrap="none" rtlCol="0">
            <a:spAutoFit/>
          </a:bodyPr>
          <a:lstStyle/>
          <a:p>
            <a:r>
              <a:rPr lang="en-US" dirty="0">
                <a:solidFill>
                  <a:srgbClr val="C00000"/>
                </a:solidFill>
              </a:rPr>
              <a:t>Predicate Layer 2</a:t>
            </a:r>
          </a:p>
        </p:txBody>
      </p:sp>
    </p:spTree>
    <p:extLst>
      <p:ext uri="{BB962C8B-B14F-4D97-AF65-F5344CB8AC3E}">
        <p14:creationId xmlns:p14="http://schemas.microsoft.com/office/powerpoint/2010/main" val="194733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dirty="0"/>
              <a:t>Which predicates apply to this state? (Select all that apply)</a:t>
            </a:r>
          </a:p>
          <a:p>
            <a:r>
              <a:rPr lang="en-US" sz="2400" dirty="0">
                <a:solidFill>
                  <a:srgbClr val="7030A0"/>
                </a:solidFill>
              </a:rPr>
              <a:t>Instances: A, B, C</a:t>
            </a:r>
          </a:p>
          <a:p>
            <a:r>
              <a:rPr lang="en-US" sz="2400" dirty="0">
                <a:solidFill>
                  <a:srgbClr val="7030A0"/>
                </a:solidFill>
              </a:rPr>
              <a:t>Predicates:</a:t>
            </a:r>
          </a:p>
          <a:p>
            <a:r>
              <a:rPr lang="en-US" sz="2400" dirty="0">
                <a:solidFill>
                  <a:srgbClr val="7030A0"/>
                </a:solidFill>
              </a:rPr>
              <a:t>     1) In-Hand(A)</a:t>
            </a:r>
          </a:p>
          <a:p>
            <a:r>
              <a:rPr lang="en-US" sz="2400" dirty="0">
                <a:solidFill>
                  <a:srgbClr val="7030A0"/>
                </a:solidFill>
              </a:rPr>
              <a:t>     2) In-Hand(B)</a:t>
            </a:r>
          </a:p>
          <a:p>
            <a:r>
              <a:rPr lang="en-US" sz="2400" dirty="0">
                <a:solidFill>
                  <a:srgbClr val="7030A0"/>
                </a:solidFill>
              </a:rPr>
              <a:t>     3) In-Hand(C)</a:t>
            </a:r>
          </a:p>
          <a:p>
            <a:r>
              <a:rPr lang="en-US" sz="2400" dirty="0">
                <a:solidFill>
                  <a:srgbClr val="7030A0"/>
                </a:solidFill>
              </a:rPr>
              <a:t>     4) On-Table(A)</a:t>
            </a:r>
          </a:p>
          <a:p>
            <a:r>
              <a:rPr lang="en-US" sz="2400" dirty="0">
                <a:solidFill>
                  <a:srgbClr val="7030A0"/>
                </a:solidFill>
              </a:rPr>
              <a:t>     5) On-Table(B)</a:t>
            </a:r>
          </a:p>
          <a:p>
            <a:r>
              <a:rPr lang="en-US" sz="2400" dirty="0">
                <a:solidFill>
                  <a:srgbClr val="7030A0"/>
                </a:solidFill>
              </a:rPr>
              <a:t>     6) On-Table(C)</a:t>
            </a:r>
          </a:p>
          <a:p>
            <a:r>
              <a:rPr lang="en-US" sz="2400" dirty="0">
                <a:solidFill>
                  <a:srgbClr val="7030A0"/>
                </a:solidFill>
              </a:rPr>
              <a:t>     7) On-Block(B,C) </a:t>
            </a:r>
          </a:p>
          <a:p>
            <a:r>
              <a:rPr lang="en-US" sz="2400" dirty="0">
                <a:solidFill>
                  <a:srgbClr val="7030A0"/>
                </a:solidFill>
              </a:rPr>
              <a:t>     8) On-Block(A,B)</a:t>
            </a:r>
          </a:p>
          <a:p>
            <a:r>
              <a:rPr lang="en-US" sz="2400" dirty="0">
                <a:solidFill>
                  <a:srgbClr val="7030A0"/>
                </a:solidFill>
              </a:rPr>
              <a:t>     9) </a:t>
            </a:r>
            <a:r>
              <a:rPr lang="en-US" sz="2400" dirty="0" err="1">
                <a:solidFill>
                  <a:srgbClr val="7030A0"/>
                </a:solidFill>
              </a:rPr>
              <a:t>HandEmpty</a:t>
            </a:r>
            <a:r>
              <a:rPr lang="en-US" sz="2400" dirty="0">
                <a:solidFill>
                  <a:srgbClr val="7030A0"/>
                </a:solidFill>
              </a:rPr>
              <a:t>()</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3048553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398093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3978663"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397866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61175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1175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1175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774074" y="2823176"/>
            <a:ext cx="547615"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774074" y="2823176"/>
            <a:ext cx="55971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77888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77888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29634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42833" y="5257389"/>
            <a:ext cx="11719731" cy="1477328"/>
          </a:xfrm>
          <a:prstGeom prst="rect">
            <a:avLst/>
          </a:prstGeom>
          <a:noFill/>
        </p:spPr>
        <p:txBody>
          <a:bodyPr wrap="square" rtlCol="0">
            <a:spAutoFit/>
          </a:bodyPr>
          <a:lstStyle/>
          <a:p>
            <a:r>
              <a:rPr lang="en-US" dirty="0">
                <a:solidFill>
                  <a:srgbClr val="C00000"/>
                </a:solidFill>
                <a:ea typeface="Avenir Book" charset="0"/>
                <a:cs typeface="Avenir Book" charset="0"/>
              </a:rPr>
              <a:t>At time 1: Move can be performed OR both Load actions </a:t>
            </a:r>
          </a:p>
          <a:p>
            <a:r>
              <a:rPr lang="en-US" dirty="0">
                <a:solidFill>
                  <a:srgbClr val="C00000"/>
                </a:solidFill>
                <a:ea typeface="Avenir Book" charset="0"/>
                <a:cs typeface="Avenir Book" charset="0"/>
              </a:rPr>
              <a:t>At time 2: Possible plans include:</a:t>
            </a:r>
          </a:p>
          <a:p>
            <a:r>
              <a:rPr lang="en-US" dirty="0">
                <a:solidFill>
                  <a:srgbClr val="C00000"/>
                </a:solidFill>
                <a:ea typeface="Avenir Book" charset="0"/>
                <a:cs typeface="Avenir Book" charset="0"/>
              </a:rPr>
              <a:t>			Load(G), Load(O),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 </a:t>
            </a:r>
            <a:r>
              <a:rPr lang="en-US" dirty="0">
                <a:solidFill>
                  <a:srgbClr val="C00000"/>
                </a:solidFill>
                <a:ea typeface="Avenir Book" charset="0"/>
                <a:cs typeface="Avenir Book" charset="0"/>
                <a:sym typeface="Wingdings" pitchFamily="2" charset="2"/>
              </a:rPr>
              <a:t> reachable goal in two steps but feasible in three</a:t>
            </a:r>
            <a:endParaRPr lang="en-US" dirty="0">
              <a:solidFill>
                <a:srgbClr val="C00000"/>
              </a:solidFill>
              <a:ea typeface="Avenir Book" charset="0"/>
              <a:cs typeface="Avenir Book" charset="0"/>
            </a:endParaRPr>
          </a:p>
          <a:p>
            <a:r>
              <a:rPr lang="en-US" dirty="0">
                <a:solidFill>
                  <a:srgbClr val="C00000"/>
                </a:solidFill>
                <a:ea typeface="Avenir Book" charset="0"/>
                <a:cs typeface="Avenir Book" charset="0"/>
              </a:rPr>
              <a:t>			Load(G),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a:t>
            </a:r>
          </a:p>
          <a:p>
            <a:r>
              <a:rPr lang="en-US" dirty="0">
                <a:solidFill>
                  <a:srgbClr val="C00000"/>
                </a:solidFill>
                <a:ea typeface="Avenir Book" charset="0"/>
                <a:cs typeface="Avenir Book" charset="0"/>
              </a:rPr>
              <a:t>			Load(O),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a:t>
            </a:r>
          </a:p>
        </p:txBody>
      </p:sp>
      <p:sp>
        <p:nvSpPr>
          <p:cNvPr id="47" name="TextBox 46"/>
          <p:cNvSpPr txBox="1"/>
          <p:nvPr/>
        </p:nvSpPr>
        <p:spPr>
          <a:xfrm>
            <a:off x="7725571"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48" name="TextBox 47"/>
          <p:cNvSpPr txBox="1"/>
          <p:nvPr/>
        </p:nvSpPr>
        <p:spPr>
          <a:xfrm>
            <a:off x="7723298"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54" name="TextBox 53"/>
          <p:cNvSpPr txBox="1"/>
          <p:nvPr/>
        </p:nvSpPr>
        <p:spPr>
          <a:xfrm>
            <a:off x="7723297"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3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dirty="0"/>
              <a:t>Which predicates apply to this state? (Select all that apply)</a:t>
            </a:r>
          </a:p>
          <a:p>
            <a:r>
              <a:rPr lang="en-US" sz="2400" dirty="0">
                <a:solidFill>
                  <a:srgbClr val="7030A0"/>
                </a:solidFill>
              </a:rPr>
              <a:t>Instances: A, B, C</a:t>
            </a:r>
          </a:p>
          <a:p>
            <a:r>
              <a:rPr lang="en-US" sz="2400" dirty="0">
                <a:solidFill>
                  <a:srgbClr val="7030A0"/>
                </a:solidFill>
              </a:rPr>
              <a:t>Predicates:</a:t>
            </a:r>
          </a:p>
          <a:p>
            <a:r>
              <a:rPr lang="en-US" sz="2400" dirty="0">
                <a:solidFill>
                  <a:srgbClr val="7030A0"/>
                </a:solidFill>
              </a:rPr>
              <a:t>     1) In-Hand(A)</a:t>
            </a:r>
          </a:p>
          <a:p>
            <a:r>
              <a:rPr lang="en-US" sz="2400" dirty="0">
                <a:solidFill>
                  <a:srgbClr val="7030A0"/>
                </a:solidFill>
              </a:rPr>
              <a:t>     2) In-Hand(B)</a:t>
            </a:r>
          </a:p>
          <a:p>
            <a:r>
              <a:rPr lang="en-US" sz="2400" dirty="0">
                <a:solidFill>
                  <a:srgbClr val="C00000"/>
                </a:solidFill>
              </a:rPr>
              <a:t>     3) In-Hand(C)</a:t>
            </a:r>
          </a:p>
          <a:p>
            <a:r>
              <a:rPr lang="en-US" sz="2400" dirty="0">
                <a:solidFill>
                  <a:srgbClr val="7030A0"/>
                </a:solidFill>
              </a:rPr>
              <a:t>     4) On-Table(A)</a:t>
            </a:r>
          </a:p>
          <a:p>
            <a:r>
              <a:rPr lang="en-US" sz="2400" dirty="0">
                <a:solidFill>
                  <a:srgbClr val="C00000"/>
                </a:solidFill>
              </a:rPr>
              <a:t>     5) On-Table(B)</a:t>
            </a:r>
          </a:p>
          <a:p>
            <a:r>
              <a:rPr lang="en-US" sz="2400" dirty="0">
                <a:solidFill>
                  <a:srgbClr val="7030A0"/>
                </a:solidFill>
              </a:rPr>
              <a:t>     6) On-Table(C)</a:t>
            </a:r>
          </a:p>
          <a:p>
            <a:r>
              <a:rPr lang="en-US" sz="2400" dirty="0">
                <a:solidFill>
                  <a:srgbClr val="7030A0"/>
                </a:solidFill>
              </a:rPr>
              <a:t>     7) On-Block(B,C) </a:t>
            </a:r>
          </a:p>
          <a:p>
            <a:r>
              <a:rPr lang="en-US" sz="2400" dirty="0">
                <a:solidFill>
                  <a:srgbClr val="C00000"/>
                </a:solidFill>
              </a:rPr>
              <a:t>     8) On-Block(A,B)</a:t>
            </a:r>
          </a:p>
          <a:p>
            <a:r>
              <a:rPr lang="en-US" sz="2400" dirty="0">
                <a:solidFill>
                  <a:srgbClr val="7030A0"/>
                </a:solidFill>
              </a:rPr>
              <a:t>     9) </a:t>
            </a:r>
            <a:r>
              <a:rPr lang="en-US" sz="2400" dirty="0" err="1">
                <a:solidFill>
                  <a:srgbClr val="7030A0"/>
                </a:solidFill>
              </a:rPr>
              <a:t>HandEmpty</a:t>
            </a:r>
            <a:r>
              <a:rPr lang="en-US" sz="2400" dirty="0">
                <a:solidFill>
                  <a:srgbClr val="7030A0"/>
                </a:solidFill>
              </a:rPr>
              <a:t>()</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138512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endParaRPr lang="en-US" sz="2400" dirty="0">
              <a:solidFill>
                <a:srgbClr val="7030A0"/>
              </a:solidFill>
            </a:endParaRPr>
          </a:p>
          <a:p>
            <a:r>
              <a:rPr lang="en-US" sz="2400" dirty="0">
                <a:solidFill>
                  <a:schemeClr val="tx1"/>
                </a:solidFill>
              </a:rPr>
              <a:t>Instances: A, B, C</a:t>
            </a:r>
          </a:p>
          <a:p>
            <a:r>
              <a:rPr lang="en-US" sz="2400" dirty="0">
                <a:solidFill>
                  <a:schemeClr val="tx1"/>
                </a:solidFill>
              </a:rPr>
              <a:t>Predicates:</a:t>
            </a:r>
          </a:p>
          <a:p>
            <a:r>
              <a:rPr lang="en-US" sz="2400" dirty="0">
                <a:solidFill>
                  <a:srgbClr val="C00000"/>
                </a:solidFill>
              </a:rPr>
              <a:t>	In-Hand(C)</a:t>
            </a:r>
          </a:p>
          <a:p>
            <a:r>
              <a:rPr lang="en-US" sz="2400" dirty="0">
                <a:solidFill>
                  <a:srgbClr val="C00000"/>
                </a:solidFill>
              </a:rPr>
              <a:t>	On-Table(B)</a:t>
            </a:r>
          </a:p>
          <a:p>
            <a:r>
              <a:rPr lang="en-US" sz="2400" dirty="0">
                <a:solidFill>
                  <a:srgbClr val="C00000"/>
                </a:solidFill>
              </a:rPr>
              <a:t>	On-Block(A,B)</a:t>
            </a:r>
          </a:p>
          <a:p>
            <a:r>
              <a:rPr lang="en-US" sz="2400" dirty="0">
                <a:solidFill>
                  <a:srgbClr val="C00000"/>
                </a:solidFill>
              </a:rPr>
              <a:t>	Clear(A)</a:t>
            </a:r>
          </a:p>
          <a:p>
            <a:r>
              <a:rPr lang="en-US" sz="2400" dirty="0">
                <a:solidFill>
                  <a:srgbClr val="C00000"/>
                </a:solidFill>
              </a:rPr>
              <a:t>	Clear(C)</a:t>
            </a:r>
          </a:p>
          <a:p>
            <a:r>
              <a:rPr lang="en-US" sz="2400" dirty="0">
                <a:solidFill>
                  <a:srgbClr val="C00000"/>
                </a:solidFill>
              </a:rPr>
              <a:t>	</a:t>
            </a:r>
            <a:r>
              <a:rPr lang="en-US" sz="2400" dirty="0">
                <a:solidFill>
                  <a:schemeClr val="tx1"/>
                </a:solidFill>
              </a:rPr>
              <a:t>Optional: </a:t>
            </a:r>
            <a:r>
              <a:rPr lang="en-US" sz="2400" dirty="0">
                <a:solidFill>
                  <a:srgbClr val="C00000"/>
                </a:solidFill>
              </a:rPr>
              <a:t>~</a:t>
            </a:r>
            <a:r>
              <a:rPr lang="en-US" sz="2400" dirty="0" err="1">
                <a:solidFill>
                  <a:srgbClr val="C00000"/>
                </a:solidFill>
              </a:rPr>
              <a:t>HandEmpty</a:t>
            </a:r>
            <a:r>
              <a:rPr lang="en-US" sz="2400" dirty="0">
                <a:solidFill>
                  <a:srgbClr val="C00000"/>
                </a:solidFill>
              </a:rPr>
              <a:t>(), ~On-Table(C), ~On-Table(A), ~On-Block(B,A),    			    ~On-Block(C,A), ~On-Block(B,C), ~On-Block(C,B), ~On-Block(A,C), 		    ~Clear(B), ~In-Hand(A), ~In-Hand(B)</a:t>
            </a:r>
            <a:endParaRPr lang="en-US" sz="2400" dirty="0">
              <a:solidFill>
                <a:schemeClr val="tx1"/>
              </a:solidFill>
            </a:endParaRP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3116122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42201</TotalTime>
  <Words>6242</Words>
  <Application>Microsoft Office PowerPoint</Application>
  <PresentationFormat>Widescreen</PresentationFormat>
  <Paragraphs>1259</Paragraphs>
  <Slides>70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Avenir Light</vt:lpstr>
      <vt:lpstr>Wingdings</vt:lpstr>
      <vt:lpstr>Cambria Math</vt:lpstr>
      <vt:lpstr>Avenir Book</vt:lpstr>
      <vt:lpstr>Arial</vt:lpstr>
      <vt:lpstr>Calibri</vt:lpstr>
      <vt:lpstr>Office Theme</vt:lpstr>
      <vt:lpstr>Finish up Logic Planning</vt:lpstr>
      <vt:lpstr>AI: Representation and Problem Solving </vt:lpstr>
      <vt:lpstr>Represent this Blocks World </vt:lpstr>
      <vt:lpstr>Represent this Blocks World </vt:lpstr>
      <vt:lpstr>Search, Logic, and Classical Planning</vt:lpstr>
      <vt:lpstr>Idea of Classical Planning</vt:lpstr>
      <vt:lpstr>Poll 1</vt:lpstr>
      <vt:lpstr>Poll 1</vt:lpstr>
      <vt:lpstr>Full State Description</vt:lpstr>
      <vt:lpstr>Operators </vt:lpstr>
      <vt:lpstr>Rules of Blocks World</vt:lpstr>
      <vt:lpstr>Pickup Block C from Table (State Transition)</vt:lpstr>
      <vt:lpstr>Pickup Block C from Table (Preconditions, Effects)</vt:lpstr>
      <vt:lpstr>Operator: Pickup-Block-C from Table</vt:lpstr>
      <vt:lpstr>Operator: Pickup-Block from Table</vt:lpstr>
      <vt:lpstr>Operator: PutDown-Block on Table</vt:lpstr>
      <vt:lpstr>Full State Description</vt:lpstr>
      <vt:lpstr>Operators for Block Stacking</vt:lpstr>
      <vt:lpstr>Example Matching Operators</vt:lpstr>
      <vt:lpstr>Example Matching Operators</vt:lpstr>
      <vt:lpstr>State Space Graph (also called Reachability Graph)</vt:lpstr>
      <vt:lpstr>Example Matching Operators</vt:lpstr>
      <vt:lpstr>Search with a State Space Graph</vt:lpstr>
      <vt:lpstr>Finding Plans with Symbolic Representations</vt:lpstr>
      <vt:lpstr>Size of the Search Tree</vt:lpstr>
      <vt:lpstr>GraphPlan</vt:lpstr>
      <vt:lpstr>GraphPlan</vt:lpstr>
      <vt:lpstr>GraphPlan</vt:lpstr>
      <vt:lpstr>GraphPlan</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GraphPlan High Level Algorithm</vt:lpstr>
      <vt:lpstr>GraphPlan and GraphPlan Graph Representation</vt:lpstr>
      <vt:lpstr>Details: Searching the GraphPlan Graph</vt:lpstr>
      <vt:lpstr>Poll</vt:lpstr>
      <vt:lpstr>Poll</vt:lpstr>
      <vt:lpstr>GraphPlan Big Picture </vt:lpstr>
      <vt:lpstr>We provide the GraphPlan implementation</vt:lpstr>
      <vt:lpstr>Implementation</vt:lpstr>
      <vt:lpstr>Implementing Symbolic Representations</vt:lpstr>
      <vt:lpstr>Implementing Symbolic Representations</vt:lpstr>
      <vt:lpstr>Implementing Symbolic Representations</vt:lpstr>
      <vt:lpstr>Initial State and Goal State</vt:lpstr>
      <vt:lpstr>Implementing Symbolic Representations</vt:lpstr>
      <vt:lpstr>We provide the GraphPlan implementation</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Rocket Ship GraphPlan Graph</vt:lpstr>
      <vt:lpstr>Rocket Ship GraphPlan Graph</vt:lpstr>
      <vt:lpstr>Rocket Ship GraphPlan Graph</vt:lpstr>
      <vt:lpstr>Rocket Ship GraphPlan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Pat Virtue</cp:lastModifiedBy>
  <cp:revision>980</cp:revision>
  <cp:lastPrinted>2018-11-27T13:42:27Z</cp:lastPrinted>
  <dcterms:created xsi:type="dcterms:W3CDTF">2018-10-11T11:39:27Z</dcterms:created>
  <dcterms:modified xsi:type="dcterms:W3CDTF">2024-10-09T18:32:06Z</dcterms:modified>
</cp:coreProperties>
</file>