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663" r:id="rId2"/>
    <p:sldId id="1251" r:id="rId3"/>
    <p:sldId id="1250" r:id="rId4"/>
    <p:sldId id="1269" r:id="rId5"/>
    <p:sldId id="1255" r:id="rId6"/>
    <p:sldId id="1252" r:id="rId7"/>
    <p:sldId id="379" r:id="rId8"/>
    <p:sldId id="411" r:id="rId9"/>
    <p:sldId id="1253" r:id="rId10"/>
    <p:sldId id="490" r:id="rId11"/>
    <p:sldId id="1254" r:id="rId12"/>
    <p:sldId id="492" r:id="rId13"/>
    <p:sldId id="493" r:id="rId14"/>
    <p:sldId id="494" r:id="rId15"/>
    <p:sldId id="1261" r:id="rId16"/>
    <p:sldId id="1266" r:id="rId17"/>
    <p:sldId id="1259" r:id="rId18"/>
    <p:sldId id="1262" r:id="rId19"/>
    <p:sldId id="1265" r:id="rId20"/>
    <p:sldId id="413" r:id="rId21"/>
    <p:sldId id="414" r:id="rId22"/>
    <p:sldId id="415" r:id="rId23"/>
    <p:sldId id="416" r:id="rId24"/>
    <p:sldId id="1263" r:id="rId25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FFE6"/>
    <a:srgbClr val="E88510"/>
    <a:srgbClr val="FFCCCC"/>
    <a:srgbClr val="FF9999"/>
    <a:srgbClr val="D60093"/>
    <a:srgbClr val="104F9C"/>
    <a:srgbClr val="AE7C42"/>
    <a:srgbClr val="F2B8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156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irob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Particle Filtering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1900702"/>
            <a:ext cx="5753243" cy="3724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90" y="1219200"/>
            <a:ext cx="8900760" cy="56388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Our representation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is now a list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particles (samples)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Generally,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N &lt;&lt; |X|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Storing map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to counts would defeat the point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approximated by number of particles with value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More particles, more accuracy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Usually we want a low-dimensional marginal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E.g., “Where is ghost 1?” rather than “Are ghosts 1,2,3 in {2,6], [5,6], and [8,11]?”</a:t>
            </a:r>
            <a:endParaRPr lang="en-US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now, all particles have a weight of 1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810000"/>
            <a:ext cx="953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Propagate forward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 particle in state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is moved by sampling its next position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~  P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| </a:t>
            </a:r>
            <a:r>
              <a:rPr lang="en-US" i="1" dirty="0" err="1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007F3F"/>
              </a:solidFill>
              <a:latin typeface="Calibri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Here,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447800"/>
            <a:ext cx="901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Slightly trickier: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Don’</a:t>
            </a:r>
            <a:r>
              <a:rPr lang="en-US" altLang="ja-JP" dirty="0">
                <a:latin typeface="Calibri"/>
                <a:cs typeface="Calibri"/>
              </a:rPr>
              <a:t>t sample observation, fix it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Similar to likelihood weighting, weight samples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36B11"/>
                </a:solidFill>
                <a:latin typeface="Calibri"/>
                <a:cs typeface="Calibri"/>
              </a:rPr>
              <a:t>W 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= 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P</a:t>
            </a:r>
            <a:r>
              <a:rPr lang="en-US" dirty="0">
                <a:solidFill>
                  <a:srgbClr val="F36B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F36B11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F36B1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Observe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61" y="3657382"/>
            <a:ext cx="3635861" cy="1568450"/>
            <a:chOff x="6400800" y="4267200"/>
            <a:chExt cx="477369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75793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532748" y="4605433"/>
              <a:ext cx="3641749" cy="1295425"/>
              <a:chOff x="4793" y="2901"/>
              <a:chExt cx="2294" cy="816"/>
            </a:xfrm>
          </p:grpSpPr>
          <p:sp>
            <p:nvSpPr>
              <p:cNvPr id="75791" name="Oval 103"/>
              <p:cNvSpPr>
                <a:spLocks noChangeAspect="1"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93" y="3695"/>
                <a:ext cx="2294" cy="2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1910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2954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144721" y="1828079"/>
            <a:ext cx="1567008" cy="1568450"/>
            <a:chOff x="6400800" y="4267200"/>
            <a:chExt cx="2057400" cy="2057400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Rather than tracking weighted samples, we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</a:t>
            </a:r>
            <a:r>
              <a:rPr lang="en-US" dirty="0">
                <a:ea typeface="ＭＳ Ｐゴシック" pitchFamily="34" charset="-128"/>
              </a:rPr>
              <a:t>e have an updated belief distribution based on the weighted particles</a:t>
            </a: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We sample N new particles from the weighted belief distributions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4478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2672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Weighting and Resampling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How to compute a belief distribution given weighted particles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-112273" y="1739777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25928" y="3937907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grpSp>
        <p:nvGrpSpPr>
          <p:cNvPr id="104" name="Group 96"/>
          <p:cNvGrpSpPr>
            <a:grpSpLocks/>
          </p:cNvGrpSpPr>
          <p:nvPr/>
        </p:nvGrpSpPr>
        <p:grpSpPr bwMode="auto">
          <a:xfrm rot="16200000">
            <a:off x="398049" y="2260785"/>
            <a:ext cx="1567008" cy="1568450"/>
            <a:chOff x="6400800" y="4267200"/>
            <a:chExt cx="2057400" cy="205740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110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1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109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306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</p:spTree>
    <p:extLst>
      <p:ext uri="{BB962C8B-B14F-4D97-AF65-F5344CB8AC3E}">
        <p14:creationId xmlns:p14="http://schemas.microsoft.com/office/powerpoint/2010/main" val="37215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</p:spTree>
    <p:extLst>
      <p:ext uri="{BB962C8B-B14F-4D97-AF65-F5344CB8AC3E}">
        <p14:creationId xmlns:p14="http://schemas.microsoft.com/office/powerpoint/2010/main" val="296903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CBEC9A-811C-4268-9770-5A94F395E44C}"/>
              </a:ext>
            </a:extLst>
          </p:cNvPr>
          <p:cNvSpPr/>
          <p:nvPr/>
        </p:nvSpPr>
        <p:spPr>
          <a:xfrm>
            <a:off x="230075" y="4855169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DBF9BF-EEA7-467C-A125-023E62DCCA69}"/>
              </a:ext>
            </a:extLst>
          </p:cNvPr>
          <p:cNvSpPr/>
          <p:nvPr/>
        </p:nvSpPr>
        <p:spPr>
          <a:xfrm>
            <a:off x="-5542" y="6255008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C498-0CC7-4393-91F6-0C54304D8F6D}"/>
              </a:ext>
            </a:extLst>
          </p:cNvPr>
          <p:cNvSpPr txBox="1"/>
          <p:nvPr/>
        </p:nvSpPr>
        <p:spPr>
          <a:xfrm>
            <a:off x="2841173" y="5278767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Unless the weight is zero, in which case, you’ll want to resample from the beginning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5292-4B4A-443A-A176-02A377A5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Pacman Particle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90EB-B4E8-4EDD-8641-F5405C7F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94822" y="1098666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When sampling with likelihood weighting, what distribution do we have when we multiply fraction of counts times the weight?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endParaRPr lang="en-US" sz="2400" kern="0" dirty="0"/>
          </a:p>
        </p:txBody>
      </p:sp>
      <p:sp>
        <p:nvSpPr>
          <p:cNvPr id="21" name="Oval 64">
            <a:extLst>
              <a:ext uri="{FF2B5EF4-FFF2-40B4-BE49-F238E27FC236}">
                <a16:creationId xmlns:a16="http://schemas.microsoft.com/office/drawing/2014/main" id="{355D666C-A545-49DF-BC39-3F74F8C6D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028" y="3584002"/>
            <a:ext cx="558209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66">
            <a:extLst>
              <a:ext uri="{FF2B5EF4-FFF2-40B4-BE49-F238E27FC236}">
                <a16:creationId xmlns:a16="http://schemas.microsoft.com/office/drawing/2014/main" id="{70B5DCC0-E21D-48EE-A5EB-6578E5CC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028" y="2517202"/>
            <a:ext cx="558209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8" name="AutoShape 67">
            <a:extLst>
              <a:ext uri="{FF2B5EF4-FFF2-40B4-BE49-F238E27FC236}">
                <a16:creationId xmlns:a16="http://schemas.microsoft.com/office/drawing/2014/main" id="{F6C6E6CA-EAE0-4AC2-B617-2C8C7CD12524}"/>
              </a:ext>
            </a:extLst>
          </p:cNvPr>
          <p:cNvCxnSpPr>
            <a:cxnSpLocks noChangeShapeType="1"/>
            <a:stCxn id="22" idx="4"/>
            <a:endCxn id="21" idx="0"/>
          </p:cNvCxnSpPr>
          <p:nvPr/>
        </p:nvCxnSpPr>
        <p:spPr bwMode="auto">
          <a:xfrm>
            <a:off x="10595133" y="3064890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9000000" imgH="6348010" progId="MSPhotoEd.3">
                  <p:embed/>
                </p:oleObj>
              </mc:Choice>
              <mc:Fallback>
                <p:oleObj name="Photo Editor Photo" r:id="rId2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9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https://www.irobot.com/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146" name="Picture 2" descr="Roomba® 960 Robot Vacuum | iRobot">
            <a:extLst>
              <a:ext uri="{FF2B5EF4-FFF2-40B4-BE49-F238E27FC236}">
                <a16:creationId xmlns:a16="http://schemas.microsoft.com/office/drawing/2014/main" id="{6BBE4F9E-F821-4A66-94F0-66A51220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7"/>
          <a:stretch/>
        </p:blipFill>
        <p:spPr bwMode="auto">
          <a:xfrm>
            <a:off x="5329779" y="994943"/>
            <a:ext cx="6518325" cy="50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A32667B-161A-4B3E-862C-761C7732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0" y="1433683"/>
            <a:ext cx="4309507" cy="43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7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F6DAF-3BB7-46A9-9843-BB65AADE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665630" y="1270413"/>
            <a:ext cx="8179112" cy="51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6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becomes infeasible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rgbClr val="0000FF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3429000"/>
            <a:ext cx="3822700" cy="31866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38600"/>
            <a:ext cx="1137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problem: sample state trajectories go off into low-probability regions, ignoring the evidence; too few “reasonable” samples</a:t>
            </a:r>
          </a:p>
          <a:p>
            <a:r>
              <a:rPr lang="en-US" dirty="0"/>
              <a:t>Solution: kill the bad ones, make more of the good ones</a:t>
            </a:r>
          </a:p>
          <a:p>
            <a:r>
              <a:rPr lang="en-US" dirty="0"/>
              <a:t>This way the population of samples stays in the high-probability region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6400" y="3886201"/>
          <a:ext cx="3524251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deoclip" r:id="rId2" imgW="5047619" imgH="3990476" progId="Package">
                  <p:embed/>
                </p:oleObj>
              </mc:Choice>
              <mc:Fallback>
                <p:oleObj name="Videoclip" r:id="rId2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1676400" y="3886201"/>
                        <a:ext cx="3524251" cy="2606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612" y="1981200"/>
            <a:ext cx="5570653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6858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15324</TotalTime>
  <Words>1717</Words>
  <Application>Microsoft Office PowerPoint</Application>
  <PresentationFormat>Widescreen</PresentationFormat>
  <Paragraphs>337</Paragraphs>
  <Slides>24</Slides>
  <Notes>1</Notes>
  <HiddenSlides>1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Wingdings</vt:lpstr>
      <vt:lpstr>ＭＳ Ｐゴシック</vt:lpstr>
      <vt:lpstr>Calibri Light</vt:lpstr>
      <vt:lpstr>Symbol</vt:lpstr>
      <vt:lpstr>Calibri</vt:lpstr>
      <vt:lpstr>Arial</vt:lpstr>
      <vt:lpstr>Office Theme</vt:lpstr>
      <vt:lpstr>Videoclip</vt:lpstr>
      <vt:lpstr>Photo Editor Photo</vt:lpstr>
      <vt:lpstr>AI: Representation and Problem Solving </vt:lpstr>
      <vt:lpstr>Warm-up</vt:lpstr>
      <vt:lpstr>Particle Filtering</vt:lpstr>
      <vt:lpstr>Particle Filtering</vt:lpstr>
      <vt:lpstr>We need a new algorithm!</vt:lpstr>
      <vt:lpstr>We need a new idea!</vt:lpstr>
      <vt:lpstr>Robot Localization</vt:lpstr>
      <vt:lpstr>Particle Filter Localization (Sonar)</vt:lpstr>
      <vt:lpstr>Particle Filtering</vt:lpstr>
      <vt:lpstr>Representation: Particles</vt:lpstr>
      <vt:lpstr>Particle Filtering: Propagate forward</vt:lpstr>
      <vt:lpstr>Particle Filtering: Observe</vt:lpstr>
      <vt:lpstr>Particle Filtering: Resample</vt:lpstr>
      <vt:lpstr>Summary: Particle Filtering</vt:lpstr>
      <vt:lpstr>Weighting and Resampling</vt:lpstr>
      <vt:lpstr>Summary: Particle Filtering</vt:lpstr>
      <vt:lpstr>Poll 1</vt:lpstr>
      <vt:lpstr>Poll 1</vt:lpstr>
      <vt:lpstr>Demo: Pacman Particle Filtering</vt:lpstr>
      <vt:lpstr>Particle Filter Localization (Laser)</vt:lpstr>
      <vt:lpstr>Robot Mapping</vt:lpstr>
      <vt:lpstr>Particle Filter SLAM – Video 1</vt:lpstr>
      <vt:lpstr>Particle Filter SLAM – Video 2</vt:lpstr>
      <vt:lpstr>SLAM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1170</cp:revision>
  <cp:lastPrinted>2018-11-27T13:42:27Z</cp:lastPrinted>
  <dcterms:created xsi:type="dcterms:W3CDTF">2018-10-11T11:39:27Z</dcterms:created>
  <dcterms:modified xsi:type="dcterms:W3CDTF">2024-11-26T21:58:19Z</dcterms:modified>
</cp:coreProperties>
</file>