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36" r:id="rId2"/>
    <p:sldId id="1275" r:id="rId3"/>
    <p:sldId id="1276" r:id="rId4"/>
    <p:sldId id="1277" r:id="rId5"/>
    <p:sldId id="256" r:id="rId6"/>
    <p:sldId id="389" r:id="rId7"/>
    <p:sldId id="1274" r:id="rId8"/>
    <p:sldId id="429" r:id="rId9"/>
    <p:sldId id="430" r:id="rId10"/>
    <p:sldId id="392" r:id="rId11"/>
    <p:sldId id="435" r:id="rId12"/>
    <p:sldId id="467" r:id="rId13"/>
    <p:sldId id="450" r:id="rId14"/>
    <p:sldId id="500" r:id="rId15"/>
    <p:sldId id="516" r:id="rId16"/>
    <p:sldId id="530" r:id="rId17"/>
    <p:sldId id="523" r:id="rId18"/>
    <p:sldId id="524" r:id="rId19"/>
    <p:sldId id="527" r:id="rId20"/>
    <p:sldId id="528" r:id="rId21"/>
    <p:sldId id="538" r:id="rId22"/>
    <p:sldId id="529" r:id="rId23"/>
    <p:sldId id="518" r:id="rId24"/>
    <p:sldId id="539" r:id="rId25"/>
    <p:sldId id="401" r:id="rId26"/>
    <p:sldId id="407" r:id="rId27"/>
    <p:sldId id="469" r:id="rId28"/>
    <p:sldId id="503" r:id="rId29"/>
    <p:sldId id="534" r:id="rId30"/>
    <p:sldId id="535" r:id="rId31"/>
    <p:sldId id="455" r:id="rId32"/>
    <p:sldId id="406" r:id="rId33"/>
    <p:sldId id="424" r:id="rId34"/>
    <p:sldId id="545" r:id="rId35"/>
    <p:sldId id="461" r:id="rId36"/>
    <p:sldId id="531" r:id="rId37"/>
    <p:sldId id="532" r:id="rId38"/>
    <p:sldId id="536" r:id="rId39"/>
    <p:sldId id="533" r:id="rId40"/>
    <p:sldId id="540" r:id="rId41"/>
    <p:sldId id="544" r:id="rId42"/>
    <p:sldId id="402" r:id="rId43"/>
    <p:sldId id="409" r:id="rId44"/>
    <p:sldId id="457" r:id="rId45"/>
    <p:sldId id="413" r:id="rId4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76136"/>
  </p:normalViewPr>
  <p:slideViewPr>
    <p:cSldViewPr snapToGrid="0">
      <p:cViewPr varScale="1">
        <p:scale>
          <a:sx n="129" d="100"/>
          <a:sy n="129" d="100"/>
        </p:scale>
        <p:origin x="1596" y="1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6" d="100"/>
          <a:sy n="126" d="100"/>
        </p:scale>
        <p:origin x="27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1/14/2025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334557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1C2587-C0BF-41B9-B0FA-D76263C040D8}" type="slidenum">
              <a:rPr lang="en-US" smtClean="0"/>
              <a:t>19</a:t>
            </a:fld>
            <a:endParaRPr lang="en-US" dirty="0"/>
          </a:p>
        </p:txBody>
      </p:sp>
    </p:spTree>
    <p:extLst>
      <p:ext uri="{BB962C8B-B14F-4D97-AF65-F5344CB8AC3E}">
        <p14:creationId xmlns:p14="http://schemas.microsoft.com/office/powerpoint/2010/main" val="64428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5000625" y="401638"/>
            <a:ext cx="3570288" cy="2008187"/>
          </a:xfrm>
          <a:ln/>
        </p:spPr>
      </p:sp>
      <p:sp>
        <p:nvSpPr>
          <p:cNvPr id="51203" name="Notes Placeholder 2"/>
          <p:cNvSpPr>
            <a:spLocks noGrp="1"/>
          </p:cNvSpPr>
          <p:nvPr>
            <p:ph type="body" idx="1"/>
          </p:nvPr>
        </p:nvSpPr>
        <p:spPr>
          <a:noFill/>
          <a:ln/>
        </p:spPr>
        <p:txBody>
          <a:bodyPr/>
          <a:lstStyle/>
          <a:p>
            <a:endParaRPr lang="en-US" dirty="0">
              <a:latin typeface="Arial" charset="0"/>
            </a:endParaRPr>
          </a:p>
        </p:txBody>
      </p:sp>
      <p:sp>
        <p:nvSpPr>
          <p:cNvPr id="50180" name="Slide Number Placeholder 3"/>
          <p:cNvSpPr>
            <a:spLocks noGrp="1"/>
          </p:cNvSpPr>
          <p:nvPr>
            <p:ph type="sldNum" sz="quarter" idx="5"/>
          </p:nvPr>
        </p:nvSpPr>
        <p:spPr/>
        <p:txBody>
          <a:bodyPr/>
          <a:lstStyle/>
          <a:p>
            <a:pPr defTabSz="965200">
              <a:defRPr/>
            </a:pPr>
            <a:fld id="{FD549D34-9FA6-44AF-8862-E060EE74E80B}" type="slidenum">
              <a:rPr lang="en-US" smtClean="0"/>
              <a:pPr defTabSz="965200">
                <a:defRPr/>
              </a:pPr>
              <a:t>45</a:t>
            </a:fld>
            <a:endParaRPr lang="en-US"/>
          </a:p>
        </p:txBody>
      </p:sp>
    </p:spTree>
    <p:extLst>
      <p:ext uri="{BB962C8B-B14F-4D97-AF65-F5344CB8AC3E}">
        <p14:creationId xmlns:p14="http://schemas.microsoft.com/office/powerpoint/2010/main" val="23140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9016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theme</a:t>
            </a:r>
            <a:r>
              <a:rPr lang="en-US" baseline="0" dirty="0"/>
              <a:t> in the class:</a:t>
            </a:r>
          </a:p>
          <a:p>
            <a:endParaRPr lang="en-US" baseline="0" dirty="0"/>
          </a:p>
          <a:p>
            <a:r>
              <a:rPr lang="en-US" baseline="0" dirty="0"/>
              <a:t>A goal we have in mind.</a:t>
            </a:r>
          </a:p>
          <a:p>
            <a:endParaRPr lang="en-US" baseline="0" dirty="0"/>
          </a:p>
          <a:p>
            <a:r>
              <a:rPr lang="en-US" baseline="0" dirty="0"/>
              <a:t>A mathematical abstraction to formalize this</a:t>
            </a:r>
          </a:p>
          <a:p>
            <a:endParaRPr lang="en-US" baseline="0" dirty="0"/>
          </a:p>
          <a:p>
            <a:r>
              <a:rPr lang="en-US" baseline="0" dirty="0"/>
              <a:t>Algorithms that operate on these abstractions</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6</a:t>
            </a:fld>
            <a:endParaRPr lang="en-US"/>
          </a:p>
        </p:txBody>
      </p:sp>
    </p:spTree>
    <p:extLst>
      <p:ext uri="{BB962C8B-B14F-4D97-AF65-F5344CB8AC3E}">
        <p14:creationId xmlns:p14="http://schemas.microsoft.com/office/powerpoint/2010/main" val="368182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7</a:t>
            </a:fld>
            <a:endParaRPr lang="en-US"/>
          </a:p>
        </p:txBody>
      </p:sp>
    </p:spTree>
    <p:extLst>
      <p:ext uri="{BB962C8B-B14F-4D97-AF65-F5344CB8AC3E}">
        <p14:creationId xmlns:p14="http://schemas.microsoft.com/office/powerpoint/2010/main" val="172576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blinking your eye (not using your entire thinking capabilities),</a:t>
            </a:r>
            <a:r>
              <a:rPr lang="en-US" baseline="0" dirty="0"/>
              <a:t> vacuum cleaner moving towards nearest dirt</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8</a:t>
            </a:fld>
            <a:endParaRPr lang="en-US"/>
          </a:p>
        </p:txBody>
      </p:sp>
    </p:spTree>
    <p:extLst>
      <p:ext uri="{BB962C8B-B14F-4D97-AF65-F5344CB8AC3E}">
        <p14:creationId xmlns:p14="http://schemas.microsoft.com/office/powerpoint/2010/main" val="3929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comes back on exams</a:t>
            </a:r>
          </a:p>
          <a:p>
            <a:endParaRPr lang="en-US" dirty="0"/>
          </a:p>
          <a:p>
            <a:r>
              <a:rPr lang="en-US" dirty="0"/>
              <a:t>Goal test – sometimes</a:t>
            </a:r>
            <a:r>
              <a:rPr lang="en-US" baseline="0" dirty="0"/>
              <a:t> more than one state that satisfies having achieved the goal, for example, “eat all the dots”</a:t>
            </a:r>
          </a:p>
          <a:p>
            <a:endParaRPr lang="en-US" baseline="0" dirty="0"/>
          </a:p>
          <a:p>
            <a:r>
              <a:rPr lang="en-US" baseline="0" dirty="0"/>
              <a:t>Abstraction</a:t>
            </a:r>
            <a:endParaRPr lang="en-US" dirty="0"/>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10</a:t>
            </a:fld>
            <a:endParaRPr lang="en-US"/>
          </a:p>
        </p:txBody>
      </p:sp>
    </p:spTree>
    <p:extLst>
      <p:ext uri="{BB962C8B-B14F-4D97-AF65-F5344CB8AC3E}">
        <p14:creationId xmlns:p14="http://schemas.microsoft.com/office/powerpoint/2010/main" val="199261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Infinitely many solutions! Some better than others</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11</a:t>
            </a:fld>
            <a:endParaRPr lang="en-US"/>
          </a:p>
        </p:txBody>
      </p:sp>
    </p:spTree>
    <p:extLst>
      <p:ext uri="{BB962C8B-B14F-4D97-AF65-F5344CB8AC3E}">
        <p14:creationId xmlns:p14="http://schemas.microsoft.com/office/powerpoint/2010/main" val="10880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exponential (or infinite) graph implicitly defined (AI)</a:t>
            </a:r>
          </a:p>
        </p:txBody>
      </p:sp>
      <p:sp>
        <p:nvSpPr>
          <p:cNvPr id="4" name="Slide Number Placeholder 3"/>
          <p:cNvSpPr>
            <a:spLocks noGrp="1"/>
          </p:cNvSpPr>
          <p:nvPr>
            <p:ph type="sldNum" sz="quarter" idx="10"/>
          </p:nvPr>
        </p:nvSpPr>
        <p:spPr/>
        <p:txBody>
          <a:bodyPr/>
          <a:lstStyle/>
          <a:p>
            <a:pPr>
              <a:defRPr/>
            </a:pPr>
            <a:fld id="{16AD5590-9C90-486D-8FA8-38179D6EA4CC}" type="slidenum">
              <a:rPr lang="en-US" smtClean="0"/>
              <a:pPr>
                <a:defRPr/>
              </a:pPr>
              <a:t>14</a:t>
            </a:fld>
            <a:endParaRPr lang="en-US"/>
          </a:p>
        </p:txBody>
      </p:sp>
    </p:spTree>
    <p:extLst>
      <p:ext uri="{BB962C8B-B14F-4D97-AF65-F5344CB8AC3E}">
        <p14:creationId xmlns:p14="http://schemas.microsoft.com/office/powerpoint/2010/main" val="200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17</a:t>
            </a:fld>
            <a:endParaRPr lang="en-US" dirty="0"/>
          </a:p>
        </p:txBody>
      </p:sp>
    </p:spTree>
    <p:extLst>
      <p:ext uri="{BB962C8B-B14F-4D97-AF65-F5344CB8AC3E}">
        <p14:creationId xmlns:p14="http://schemas.microsoft.com/office/powerpoint/2010/main" val="83118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1/14/2025</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come in</a:t>
            </a:r>
          </a:p>
        </p:txBody>
      </p:sp>
      <p:sp>
        <p:nvSpPr>
          <p:cNvPr id="3" name="Content Placeholder 2"/>
          <p:cNvSpPr>
            <a:spLocks noGrp="1"/>
          </p:cNvSpPr>
          <p:nvPr>
            <p:ph idx="1"/>
          </p:nvPr>
        </p:nvSpPr>
        <p:spPr/>
        <p:txBody>
          <a:bodyPr/>
          <a:lstStyle/>
          <a:p>
            <a:r>
              <a:rPr lang="en-US" dirty="0"/>
              <a:t>(If you’ve seen this before:) write the pseudo code for breadth first search and depth first search</a:t>
            </a:r>
          </a:p>
          <a:p>
            <a:pPr lvl="1"/>
            <a:r>
              <a:rPr lang="en-US" sz="2800" dirty="0"/>
              <a:t>Iterative version, not recursive</a:t>
            </a:r>
          </a:p>
          <a:p>
            <a:pPr marL="0" lvl="1" indent="0">
              <a:buNone/>
            </a:pPr>
            <a:endParaRPr lang="en-US" sz="2800" dirty="0"/>
          </a:p>
          <a:p>
            <a:r>
              <a:rPr lang="en-US" dirty="0">
                <a:latin typeface="Courier New"/>
                <a:cs typeface="Courier New"/>
              </a:rPr>
              <a:t>	class </a:t>
            </a:r>
            <a:r>
              <a:rPr lang="en-US" dirty="0" err="1">
                <a:latin typeface="Courier New"/>
                <a:cs typeface="Courier New"/>
              </a:rPr>
              <a:t>TreeNode</a:t>
            </a:r>
            <a:endParaRPr lang="en-US" dirty="0">
              <a:latin typeface="Courier New"/>
              <a:cs typeface="Courier New"/>
            </a:endParaRPr>
          </a:p>
          <a:p>
            <a:r>
              <a:rPr lang="en-US" dirty="0">
                <a:latin typeface="Courier New"/>
                <a:cs typeface="Courier New"/>
              </a:rPr>
              <a:t>		</a:t>
            </a:r>
            <a:r>
              <a:rPr lang="en-US" dirty="0" err="1">
                <a:latin typeface="Courier New"/>
                <a:cs typeface="Courier New"/>
              </a:rPr>
              <a:t>TreeNode</a:t>
            </a:r>
            <a:r>
              <a:rPr lang="en-US" dirty="0">
                <a:latin typeface="Courier New"/>
                <a:cs typeface="Courier New"/>
              </a:rPr>
              <a:t>[] children()</a:t>
            </a:r>
          </a:p>
          <a:p>
            <a:r>
              <a:rPr lang="en-US" dirty="0">
                <a:latin typeface="Courier New"/>
                <a:cs typeface="Courier New"/>
              </a:rPr>
              <a:t>		</a:t>
            </a:r>
            <a:r>
              <a:rPr lang="en-US" dirty="0" err="1">
                <a:latin typeface="Courier New"/>
                <a:cs typeface="Courier New"/>
              </a:rPr>
              <a:t>boolean</a:t>
            </a:r>
            <a:r>
              <a:rPr lang="en-US" dirty="0">
                <a:latin typeface="Courier New"/>
                <a:cs typeface="Courier New"/>
              </a:rPr>
              <a:t> </a:t>
            </a:r>
            <a:r>
              <a:rPr lang="en-US" dirty="0" err="1">
                <a:latin typeface="Courier New"/>
                <a:cs typeface="Courier New"/>
              </a:rPr>
              <a:t>isGoal</a:t>
            </a:r>
            <a:r>
              <a:rPr lang="en-US" dirty="0">
                <a:latin typeface="Courier New"/>
                <a:cs typeface="Courier New"/>
              </a:rPr>
              <a:t>()</a:t>
            </a:r>
          </a:p>
          <a:p>
            <a:endParaRPr lang="en-US" dirty="0">
              <a:latin typeface="Courier New"/>
              <a:cs typeface="Courier New"/>
            </a:endParaRPr>
          </a:p>
          <a:p>
            <a:r>
              <a:rPr lang="en-US" dirty="0">
                <a:latin typeface="Courier New"/>
                <a:cs typeface="Courier New"/>
              </a:rPr>
              <a:t>	BFS(</a:t>
            </a:r>
            <a:r>
              <a:rPr lang="en-US" dirty="0" err="1">
                <a:latin typeface="Courier New"/>
                <a:cs typeface="Courier New"/>
              </a:rPr>
              <a:t>TreeNode</a:t>
            </a:r>
            <a:r>
              <a:rPr lang="en-US" dirty="0">
                <a:latin typeface="Courier New"/>
                <a:cs typeface="Courier New"/>
              </a:rPr>
              <a:t> start)…</a:t>
            </a:r>
          </a:p>
          <a:p>
            <a:r>
              <a:rPr lang="en-US" dirty="0">
                <a:latin typeface="Courier New"/>
                <a:cs typeface="Courier New"/>
              </a:rPr>
              <a:t>	DFS(</a:t>
            </a:r>
            <a:r>
              <a:rPr lang="en-US" dirty="0" err="1">
                <a:latin typeface="Courier New"/>
                <a:cs typeface="Courier New"/>
              </a:rPr>
              <a:t>TreeNode</a:t>
            </a:r>
            <a:r>
              <a:rPr lang="en-US" dirty="0">
                <a:latin typeface="Courier New"/>
                <a:cs typeface="Courier New"/>
              </a:rPr>
              <a:t> start)…</a:t>
            </a:r>
          </a:p>
          <a:p>
            <a:endParaRPr lang="en-US" dirty="0">
              <a:latin typeface="Courier New"/>
              <a:cs typeface="Courier New"/>
            </a:endParaRPr>
          </a:p>
          <a:p>
            <a:endParaRPr lang="en-US" dirty="0">
              <a:latin typeface="Courier New"/>
              <a:cs typeface="Courier New"/>
            </a:endParaRPr>
          </a:p>
          <a:p>
            <a:endParaRPr lang="en-US" dirty="0"/>
          </a:p>
        </p:txBody>
      </p:sp>
    </p:spTree>
    <p:extLst>
      <p:ext uri="{BB962C8B-B14F-4D97-AF65-F5344CB8AC3E}">
        <p14:creationId xmlns:p14="http://schemas.microsoft.com/office/powerpoint/2010/main" val="53527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Search Problems</a:t>
            </a:r>
          </a:p>
        </p:txBody>
      </p:sp>
      <p:sp>
        <p:nvSpPr>
          <p:cNvPr id="8195" name="Rectangle 3"/>
          <p:cNvSpPr>
            <a:spLocks noGrp="1" noChangeArrowheads="1"/>
          </p:cNvSpPr>
          <p:nvPr>
            <p:ph idx="1"/>
          </p:nvPr>
        </p:nvSpPr>
        <p:spPr>
          <a:xfrm>
            <a:off x="990600" y="1295400"/>
            <a:ext cx="9372600" cy="5562600"/>
          </a:xfrm>
        </p:spPr>
        <p:txBody>
          <a:bodyPr>
            <a:normAutofit/>
          </a:bodyPr>
          <a:lstStyle/>
          <a:p>
            <a:pPr eaLnBrk="1" hangingPunct="1">
              <a:lnSpc>
                <a:spcPct val="80000"/>
              </a:lnSpc>
            </a:pPr>
            <a:r>
              <a:rPr lang="en-US" sz="2800" dirty="0"/>
              <a:t>A </a:t>
            </a:r>
            <a:r>
              <a:rPr lang="en-US" sz="2800" dirty="0">
                <a:solidFill>
                  <a:srgbClr val="FF0000"/>
                </a:solidFill>
              </a:rPr>
              <a:t>search</a:t>
            </a:r>
            <a:r>
              <a:rPr lang="en-US" sz="2800" dirty="0"/>
              <a:t> </a:t>
            </a:r>
            <a:r>
              <a:rPr lang="en-US" sz="2800" dirty="0">
                <a:solidFill>
                  <a:srgbClr val="FF0000"/>
                </a:solidFill>
              </a:rPr>
              <a:t>problem</a:t>
            </a:r>
            <a:r>
              <a:rPr lang="en-US" sz="2800" dirty="0"/>
              <a:t> consists of:</a:t>
            </a:r>
          </a:p>
          <a:p>
            <a:pPr lvl="1" eaLnBrk="1" hangingPunct="1">
              <a:lnSpc>
                <a:spcPct val="80000"/>
              </a:lnSpc>
            </a:pPr>
            <a:endParaRPr lang="en-US" sz="2400" dirty="0"/>
          </a:p>
          <a:p>
            <a:pPr lvl="1" eaLnBrk="1" hangingPunct="1">
              <a:lnSpc>
                <a:spcPct val="80000"/>
              </a:lnSpc>
            </a:pPr>
            <a:r>
              <a:rPr lang="en-US" sz="2400" dirty="0"/>
              <a:t>A state space</a:t>
            </a:r>
          </a:p>
          <a:p>
            <a:pPr marL="457093" lvl="1" indent="0">
              <a:lnSpc>
                <a:spcPct val="80000"/>
              </a:lnSpc>
              <a:buNone/>
            </a:pPr>
            <a:endParaRPr lang="en-US" sz="2400" dirty="0"/>
          </a:p>
          <a:p>
            <a:pPr lvl="1" eaLnBrk="1" hangingPunct="1">
              <a:lnSpc>
                <a:spcPct val="80000"/>
              </a:lnSpc>
            </a:pPr>
            <a:r>
              <a:rPr lang="en-US" sz="2400" dirty="0"/>
              <a:t>For each state, a set </a:t>
            </a:r>
          </a:p>
          <a:p>
            <a:pPr marL="457093" lvl="1" indent="0">
              <a:lnSpc>
                <a:spcPct val="80000"/>
              </a:lnSpc>
              <a:buNone/>
            </a:pPr>
            <a:r>
              <a:rPr lang="en-US" sz="2400" dirty="0"/>
              <a:t>    Actions(s) of allowable actions</a:t>
            </a:r>
          </a:p>
          <a:p>
            <a:pPr marL="457093" lvl="1" indent="0">
              <a:lnSpc>
                <a:spcPct val="80000"/>
              </a:lnSpc>
              <a:buNone/>
            </a:pPr>
            <a:endParaRPr lang="en-US" sz="2400" dirty="0"/>
          </a:p>
          <a:p>
            <a:pPr lvl="1">
              <a:lnSpc>
                <a:spcPct val="80000"/>
              </a:lnSpc>
            </a:pPr>
            <a:r>
              <a:rPr lang="en-US" sz="2400" dirty="0"/>
              <a:t>A transition model Result(</a:t>
            </a:r>
            <a:r>
              <a:rPr lang="en-US" sz="2400" dirty="0" err="1"/>
              <a:t>s,a</a:t>
            </a:r>
            <a:r>
              <a:rPr lang="en-US" sz="2400" dirty="0"/>
              <a:t>)</a:t>
            </a:r>
          </a:p>
          <a:p>
            <a:pPr lvl="1">
              <a:lnSpc>
                <a:spcPct val="80000"/>
              </a:lnSpc>
            </a:pPr>
            <a:endParaRPr lang="en-US" sz="2400" dirty="0"/>
          </a:p>
          <a:p>
            <a:pPr lvl="1">
              <a:lnSpc>
                <a:spcPct val="80000"/>
              </a:lnSpc>
            </a:pPr>
            <a:r>
              <a:rPr lang="en-US" sz="2400" dirty="0"/>
              <a:t>A step cost function c(</a:t>
            </a:r>
            <a:r>
              <a:rPr lang="en-US" sz="2400" dirty="0" err="1"/>
              <a:t>s,a,s</a:t>
            </a:r>
            <a:r>
              <a:rPr lang="en-US" sz="2400" dirty="0"/>
              <a:t>’)</a:t>
            </a:r>
          </a:p>
          <a:p>
            <a:pPr lvl="1">
              <a:lnSpc>
                <a:spcPct val="80000"/>
              </a:lnSpc>
            </a:pPr>
            <a:endParaRPr lang="en-US" sz="2400" dirty="0"/>
          </a:p>
          <a:p>
            <a:pPr lvl="1">
              <a:lnSpc>
                <a:spcPct val="80000"/>
              </a:lnSpc>
            </a:pPr>
            <a:r>
              <a:rPr lang="en-US" sz="2400" dirty="0"/>
              <a:t>A start state and a goal test</a:t>
            </a:r>
          </a:p>
          <a:p>
            <a:pPr lvl="1" eaLnBrk="1" hangingPunct="1">
              <a:lnSpc>
                <a:spcPct val="80000"/>
              </a:lnSpc>
            </a:pPr>
            <a:endParaRPr lang="en-US" sz="2400" dirty="0"/>
          </a:p>
          <a:p>
            <a:pPr eaLnBrk="1" hangingPunct="1">
              <a:lnSpc>
                <a:spcPct val="80000"/>
              </a:lnSpc>
            </a:pPr>
            <a:r>
              <a:rPr lang="en-US" sz="2800" dirty="0"/>
              <a:t>A </a:t>
            </a:r>
            <a:r>
              <a:rPr lang="en-US" sz="2800" dirty="0">
                <a:solidFill>
                  <a:srgbClr val="FF0000"/>
                </a:solidFill>
              </a:rPr>
              <a:t>solution</a:t>
            </a:r>
            <a:r>
              <a:rPr lang="en-US" sz="2800" dirty="0"/>
              <a:t> is a sequence of actions (a plan) which transforms the start state to a goal state</a:t>
            </a:r>
          </a:p>
        </p:txBody>
      </p:sp>
      <p:grpSp>
        <p:nvGrpSpPr>
          <p:cNvPr id="3" name="Group 2"/>
          <p:cNvGrpSpPr/>
          <p:nvPr/>
        </p:nvGrpSpPr>
        <p:grpSpPr>
          <a:xfrm>
            <a:off x="5105401" y="1828801"/>
            <a:ext cx="4659313" cy="568327"/>
            <a:chOff x="5181609" y="2174875"/>
            <a:chExt cx="4659313" cy="568326"/>
          </a:xfrm>
        </p:grpSpPr>
        <p:pic>
          <p:nvPicPr>
            <p:cNvPr id="8196" name="Picture 4"/>
            <p:cNvPicPr>
              <a:picLocks noChangeAspect="1" noChangeArrowheads="1"/>
            </p:cNvPicPr>
            <p:nvPr/>
          </p:nvPicPr>
          <p:blipFill>
            <a:blip r:embed="rId3" cstate="print"/>
            <a:srcRect/>
            <a:stretch>
              <a:fillRect/>
            </a:stretch>
          </p:blipFill>
          <p:spPr bwMode="auto">
            <a:xfrm>
              <a:off x="5867403" y="2174876"/>
              <a:ext cx="560388" cy="5683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7219949" y="2174875"/>
              <a:ext cx="552451" cy="560388"/>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9296409" y="2174875"/>
              <a:ext cx="544513" cy="560388"/>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6553201" y="2174875"/>
              <a:ext cx="552451" cy="560388"/>
            </a:xfrm>
            <a:prstGeom prst="rect">
              <a:avLst/>
            </a:prstGeom>
            <a:noFill/>
            <a:ln w="9525">
              <a:noFill/>
              <a:miter lim="800000"/>
              <a:headEnd/>
              <a:tailEnd/>
            </a:ln>
          </p:spPr>
        </p:pic>
        <p:pic>
          <p:nvPicPr>
            <p:cNvPr id="8200" name="Picture 8"/>
            <p:cNvPicPr>
              <a:picLocks noChangeAspect="1" noChangeArrowheads="1"/>
            </p:cNvPicPr>
            <p:nvPr/>
          </p:nvPicPr>
          <p:blipFill>
            <a:blip r:embed="rId7" cstate="print"/>
            <a:srcRect/>
            <a:stretch>
              <a:fillRect/>
            </a:stretch>
          </p:blipFill>
          <p:spPr bwMode="auto">
            <a:xfrm>
              <a:off x="8591549" y="2174877"/>
              <a:ext cx="552451" cy="552451"/>
            </a:xfrm>
            <a:prstGeom prst="rect">
              <a:avLst/>
            </a:prstGeom>
            <a:noFill/>
            <a:ln w="9525">
              <a:noFill/>
              <a:miter lim="800000"/>
              <a:headEnd/>
              <a:tailEnd/>
            </a:ln>
          </p:spPr>
        </p:pic>
        <p:pic>
          <p:nvPicPr>
            <p:cNvPr id="8201" name="Picture 9"/>
            <p:cNvPicPr>
              <a:picLocks noChangeAspect="1" noChangeArrowheads="1"/>
            </p:cNvPicPr>
            <p:nvPr/>
          </p:nvPicPr>
          <p:blipFill>
            <a:blip r:embed="rId8" cstate="print"/>
            <a:srcRect/>
            <a:stretch>
              <a:fillRect/>
            </a:stretch>
          </p:blipFill>
          <p:spPr bwMode="auto">
            <a:xfrm>
              <a:off x="7897813" y="2174875"/>
              <a:ext cx="560387" cy="560388"/>
            </a:xfrm>
            <a:prstGeom prst="rect">
              <a:avLst/>
            </a:prstGeom>
            <a:noFill/>
            <a:ln w="9525">
              <a:noFill/>
              <a:miter lim="800000"/>
              <a:headEnd/>
              <a:tailEnd/>
            </a:ln>
          </p:spPr>
        </p:pic>
        <p:pic>
          <p:nvPicPr>
            <p:cNvPr id="8202" name="Picture 10"/>
            <p:cNvPicPr>
              <a:picLocks noChangeAspect="1" noChangeArrowheads="1"/>
            </p:cNvPicPr>
            <p:nvPr/>
          </p:nvPicPr>
          <p:blipFill>
            <a:blip r:embed="rId9" cstate="print"/>
            <a:srcRect/>
            <a:stretch>
              <a:fillRect/>
            </a:stretch>
          </p:blipFill>
          <p:spPr bwMode="auto">
            <a:xfrm>
              <a:off x="5181609" y="2174875"/>
              <a:ext cx="544513" cy="560388"/>
            </a:xfrm>
            <a:prstGeom prst="rect">
              <a:avLst/>
            </a:prstGeom>
            <a:noFill/>
            <a:ln w="9525">
              <a:noFill/>
              <a:miter lim="800000"/>
              <a:headEnd/>
              <a:tailEnd/>
            </a:ln>
          </p:spPr>
        </p:pic>
      </p:grpSp>
      <p:grpSp>
        <p:nvGrpSpPr>
          <p:cNvPr id="2" name="Group 1"/>
          <p:cNvGrpSpPr/>
          <p:nvPr/>
        </p:nvGrpSpPr>
        <p:grpSpPr>
          <a:xfrm>
            <a:off x="7086601" y="3173415"/>
            <a:ext cx="2152649" cy="1322387"/>
            <a:chOff x="6457951" y="3325813"/>
            <a:chExt cx="2152649" cy="1322387"/>
          </a:xfrm>
        </p:grpSpPr>
        <p:pic>
          <p:nvPicPr>
            <p:cNvPr id="8203" name="Picture 11"/>
            <p:cNvPicPr>
              <a:picLocks noChangeAspect="1" noChangeArrowheads="1"/>
            </p:cNvPicPr>
            <p:nvPr/>
          </p:nvPicPr>
          <p:blipFill>
            <a:blip r:embed="rId3" cstate="print"/>
            <a:srcRect/>
            <a:stretch>
              <a:fillRect/>
            </a:stretch>
          </p:blipFill>
          <p:spPr bwMode="auto">
            <a:xfrm>
              <a:off x="6457951" y="3671888"/>
              <a:ext cx="560388" cy="568325"/>
            </a:xfrm>
            <a:prstGeom prst="rect">
              <a:avLst/>
            </a:prstGeom>
            <a:noFill/>
            <a:ln w="9525">
              <a:noFill/>
              <a:miter lim="800000"/>
              <a:headEnd/>
              <a:tailEnd/>
            </a:ln>
          </p:spPr>
        </p:pic>
        <p:pic>
          <p:nvPicPr>
            <p:cNvPr id="8204" name="Picture 12"/>
            <p:cNvPicPr>
              <a:picLocks noChangeAspect="1" noChangeArrowheads="1"/>
            </p:cNvPicPr>
            <p:nvPr/>
          </p:nvPicPr>
          <p:blipFill>
            <a:blip r:embed="rId6" cstate="print"/>
            <a:srcRect/>
            <a:stretch>
              <a:fillRect/>
            </a:stretch>
          </p:blipFill>
          <p:spPr bwMode="auto">
            <a:xfrm>
              <a:off x="8039101" y="3325813"/>
              <a:ext cx="552451" cy="560387"/>
            </a:xfrm>
            <a:prstGeom prst="rect">
              <a:avLst/>
            </a:prstGeom>
            <a:noFill/>
            <a:ln w="9525">
              <a:noFill/>
              <a:miter lim="800000"/>
              <a:headEnd/>
              <a:tailEnd/>
            </a:ln>
          </p:spPr>
        </p:pic>
        <p:pic>
          <p:nvPicPr>
            <p:cNvPr id="8205" name="Picture 13"/>
            <p:cNvPicPr>
              <a:picLocks noChangeAspect="1" noChangeArrowheads="1"/>
            </p:cNvPicPr>
            <p:nvPr/>
          </p:nvPicPr>
          <p:blipFill>
            <a:blip r:embed="rId4" cstate="print"/>
            <a:srcRect/>
            <a:stretch>
              <a:fillRect/>
            </a:stretch>
          </p:blipFill>
          <p:spPr bwMode="auto">
            <a:xfrm>
              <a:off x="8058149" y="4087813"/>
              <a:ext cx="552451" cy="560387"/>
            </a:xfrm>
            <a:prstGeom prst="rect">
              <a:avLst/>
            </a:prstGeom>
            <a:noFill/>
            <a:ln w="9525">
              <a:noFill/>
              <a:miter lim="800000"/>
              <a:headEnd/>
              <a:tailEnd/>
            </a:ln>
          </p:spPr>
        </p:pic>
        <p:sp>
          <p:nvSpPr>
            <p:cNvPr id="8206" name="Line 14"/>
            <p:cNvSpPr>
              <a:spLocks noChangeShapeType="1"/>
            </p:cNvSpPr>
            <p:nvPr/>
          </p:nvSpPr>
          <p:spPr bwMode="auto">
            <a:xfrm flipV="1">
              <a:off x="7162800" y="3581400"/>
              <a:ext cx="762000" cy="3048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7" name="Line 15"/>
            <p:cNvSpPr>
              <a:spLocks noChangeShapeType="1"/>
            </p:cNvSpPr>
            <p:nvPr/>
          </p:nvSpPr>
          <p:spPr bwMode="auto">
            <a:xfrm>
              <a:off x="7162800" y="4114800"/>
              <a:ext cx="762000" cy="228600"/>
            </a:xfrm>
            <a:prstGeom prst="line">
              <a:avLst/>
            </a:prstGeom>
            <a:noFill/>
            <a:ln w="9525">
              <a:solidFill>
                <a:schemeClr val="tx1"/>
              </a:solidFill>
              <a:round/>
              <a:headEnd/>
              <a:tailEnd type="triangle" w="med" len="med"/>
            </a:ln>
          </p:spPr>
          <p:txBody>
            <a:bodyPr lIns="91426" tIns="45718" rIns="91426" bIns="45718"/>
            <a:lstStyle/>
            <a:p>
              <a:endParaRPr lang="en-US">
                <a:latin typeface="Calibri" pitchFamily="34" charset="0"/>
              </a:endParaRPr>
            </a:p>
          </p:txBody>
        </p:sp>
        <p:sp>
          <p:nvSpPr>
            <p:cNvPr id="8208" name="Text Box 16"/>
            <p:cNvSpPr txBox="1">
              <a:spLocks noChangeArrowheads="1"/>
            </p:cNvSpPr>
            <p:nvPr/>
          </p:nvSpPr>
          <p:spPr bwMode="auto">
            <a:xfrm>
              <a:off x="7143751" y="34290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a:t>
              </a:r>
            </a:p>
          </p:txBody>
        </p:sp>
        <p:sp>
          <p:nvSpPr>
            <p:cNvPr id="8209" name="Text Box 17"/>
            <p:cNvSpPr txBox="1">
              <a:spLocks noChangeArrowheads="1"/>
            </p:cNvSpPr>
            <p:nvPr/>
          </p:nvSpPr>
          <p:spPr bwMode="auto">
            <a:xfrm>
              <a:off x="7143751" y="4191000"/>
              <a:ext cx="11430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E</a:t>
              </a:r>
            </a:p>
          </p:txBody>
        </p:sp>
      </p:grpSp>
      <p:grpSp>
        <p:nvGrpSpPr>
          <p:cNvPr id="4" name="Group 3"/>
          <p:cNvGrpSpPr/>
          <p:nvPr/>
        </p:nvGrpSpPr>
        <p:grpSpPr>
          <a:xfrm>
            <a:off x="5791200" y="2743200"/>
            <a:ext cx="1752600" cy="568325"/>
            <a:chOff x="6781800" y="3124200"/>
            <a:chExt cx="1752600" cy="568325"/>
          </a:xfrm>
        </p:grpSpPr>
        <p:pic>
          <p:nvPicPr>
            <p:cNvPr id="19" name="Picture 11"/>
            <p:cNvPicPr>
              <a:picLocks noChangeAspect="1" noChangeArrowheads="1"/>
            </p:cNvPicPr>
            <p:nvPr/>
          </p:nvPicPr>
          <p:blipFill>
            <a:blip r:embed="rId3" cstate="print"/>
            <a:srcRect/>
            <a:stretch>
              <a:fillRect/>
            </a:stretch>
          </p:blipFill>
          <p:spPr bwMode="auto">
            <a:xfrm>
              <a:off x="6781800" y="3124200"/>
              <a:ext cx="560388" cy="568325"/>
            </a:xfrm>
            <a:prstGeom prst="rect">
              <a:avLst/>
            </a:prstGeom>
            <a:noFill/>
            <a:ln w="9525">
              <a:noFill/>
              <a:miter lim="800000"/>
              <a:headEnd/>
              <a:tailEnd/>
            </a:ln>
          </p:spPr>
        </p:pic>
        <p:sp>
          <p:nvSpPr>
            <p:cNvPr id="20" name="Text Box 16"/>
            <p:cNvSpPr txBox="1">
              <a:spLocks noChangeArrowheads="1"/>
            </p:cNvSpPr>
            <p:nvPr/>
          </p:nvSpPr>
          <p:spPr bwMode="auto">
            <a:xfrm>
              <a:off x="7543800" y="3200400"/>
              <a:ext cx="990600" cy="369328"/>
            </a:xfrm>
            <a:prstGeom prst="rect">
              <a:avLst/>
            </a:prstGeom>
            <a:noFill/>
            <a:ln w="9525">
              <a:noFill/>
              <a:miter lim="800000"/>
              <a:headEnd/>
              <a:tailEnd/>
            </a:ln>
          </p:spPr>
          <p:txBody>
            <a:bodyPr lIns="91426" tIns="45718" rIns="91426" bIns="45718">
              <a:spAutoFit/>
            </a:bodyPr>
            <a:lstStyle/>
            <a:p>
              <a:pPr>
                <a:spcBef>
                  <a:spcPct val="50000"/>
                </a:spcBef>
              </a:pPr>
              <a:r>
                <a:rPr lang="en-US" dirty="0">
                  <a:latin typeface="Calibri" pitchFamily="34" charset="0"/>
                </a:rPr>
                <a:t>{N, E}</a:t>
              </a:r>
            </a:p>
          </p:txBody>
        </p:sp>
      </p:grpSp>
      <p:grpSp>
        <p:nvGrpSpPr>
          <p:cNvPr id="6" name="Group 5"/>
          <p:cNvGrpSpPr/>
          <p:nvPr/>
        </p:nvGrpSpPr>
        <p:grpSpPr>
          <a:xfrm>
            <a:off x="8153392" y="3048001"/>
            <a:ext cx="313044" cy="1431668"/>
            <a:chOff x="8153400" y="3048000"/>
            <a:chExt cx="313044" cy="1431667"/>
          </a:xfrm>
        </p:grpSpPr>
        <p:sp>
          <p:nvSpPr>
            <p:cNvPr id="5" name="TextBox 4"/>
            <p:cNvSpPr txBox="1"/>
            <p:nvPr/>
          </p:nvSpPr>
          <p:spPr>
            <a:xfrm>
              <a:off x="8153400" y="3048000"/>
              <a:ext cx="313044" cy="369332"/>
            </a:xfrm>
            <a:prstGeom prst="rect">
              <a:avLst/>
            </a:prstGeom>
            <a:noFill/>
          </p:spPr>
          <p:txBody>
            <a:bodyPr wrap="none" rtlCol="0">
              <a:spAutoFit/>
            </a:bodyPr>
            <a:lstStyle/>
            <a:p>
              <a:r>
                <a:rPr lang="en-US" b="1" dirty="0">
                  <a:solidFill>
                    <a:srgbClr val="0000FF"/>
                  </a:solidFill>
                </a:rPr>
                <a:t>1</a:t>
              </a:r>
            </a:p>
          </p:txBody>
        </p:sp>
        <p:sp>
          <p:nvSpPr>
            <p:cNvPr id="24" name="TextBox 23"/>
            <p:cNvSpPr txBox="1"/>
            <p:nvPr/>
          </p:nvSpPr>
          <p:spPr>
            <a:xfrm>
              <a:off x="8153400" y="4110335"/>
              <a:ext cx="313044" cy="369332"/>
            </a:xfrm>
            <a:prstGeom prst="rect">
              <a:avLst/>
            </a:prstGeom>
            <a:noFill/>
          </p:spPr>
          <p:txBody>
            <a:bodyPr wrap="none" rtlCol="0">
              <a:spAutoFit/>
            </a:bodyPr>
            <a:lstStyle/>
            <a:p>
              <a:r>
                <a:rPr lang="en-US" b="1" dirty="0">
                  <a:solidFill>
                    <a:srgbClr val="0000FF"/>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Example: Traveling in Romania</a:t>
            </a:r>
          </a:p>
        </p:txBody>
      </p:sp>
      <p:sp>
        <p:nvSpPr>
          <p:cNvPr id="11267" name="Rectangle 3"/>
          <p:cNvSpPr>
            <a:spLocks noGrp="1" noChangeArrowheads="1"/>
          </p:cNvSpPr>
          <p:nvPr>
            <p:ph idx="1"/>
          </p:nvPr>
        </p:nvSpPr>
        <p:spPr>
          <a:xfrm>
            <a:off x="8153400" y="1219200"/>
            <a:ext cx="3733800" cy="5486400"/>
          </a:xfrm>
        </p:spPr>
        <p:txBody>
          <a:bodyPr/>
          <a:lstStyle/>
          <a:p>
            <a:pPr eaLnBrk="1" hangingPunct="1"/>
            <a:r>
              <a:rPr lang="en-US" sz="2400" dirty="0"/>
              <a:t>State space:</a:t>
            </a:r>
          </a:p>
          <a:p>
            <a:pPr lvl="1" eaLnBrk="1" hangingPunct="1"/>
            <a:r>
              <a:rPr lang="en-US" sz="2000" dirty="0"/>
              <a:t>Cities</a:t>
            </a:r>
          </a:p>
          <a:p>
            <a:pPr eaLnBrk="1" hangingPunct="1"/>
            <a:r>
              <a:rPr lang="en-US" sz="2400" dirty="0"/>
              <a:t>Actions:</a:t>
            </a:r>
          </a:p>
          <a:p>
            <a:pPr lvl="1" eaLnBrk="1" hangingPunct="1"/>
            <a:r>
              <a:rPr lang="en-US" sz="2000" dirty="0"/>
              <a:t>Go to adjacent city</a:t>
            </a:r>
          </a:p>
          <a:p>
            <a:r>
              <a:rPr lang="en-US" sz="2400" dirty="0"/>
              <a:t>Transition model</a:t>
            </a:r>
          </a:p>
          <a:p>
            <a:pPr lvl="1"/>
            <a:r>
              <a:rPr lang="en-US" sz="2000" dirty="0"/>
              <a:t>Result(A, Go(B)) = B</a:t>
            </a:r>
          </a:p>
          <a:p>
            <a:r>
              <a:rPr lang="en-US" sz="2400" dirty="0"/>
              <a:t>Step cost</a:t>
            </a:r>
          </a:p>
          <a:p>
            <a:pPr lvl="1"/>
            <a:r>
              <a:rPr lang="en-US" sz="2000" dirty="0"/>
              <a:t>Distance along road link </a:t>
            </a:r>
          </a:p>
          <a:p>
            <a:pPr eaLnBrk="1" hangingPunct="1"/>
            <a:r>
              <a:rPr lang="en-US" sz="2400" dirty="0"/>
              <a:t>Start state:</a:t>
            </a:r>
          </a:p>
          <a:p>
            <a:pPr lvl="1" eaLnBrk="1" hangingPunct="1"/>
            <a:r>
              <a:rPr lang="en-US" sz="2000" dirty="0"/>
              <a:t>Arad</a:t>
            </a:r>
          </a:p>
          <a:p>
            <a:pPr eaLnBrk="1" hangingPunct="1"/>
            <a:r>
              <a:rPr lang="en-US" sz="2400" dirty="0"/>
              <a:t>Goal test:</a:t>
            </a:r>
          </a:p>
          <a:p>
            <a:pPr lvl="1" eaLnBrk="1" hangingPunct="1"/>
            <a:r>
              <a:rPr lang="en-US" sz="2000" dirty="0"/>
              <a:t>Is state == Bucharest?</a:t>
            </a:r>
            <a:endParaRPr lang="en-US" sz="1200" dirty="0"/>
          </a:p>
          <a:p>
            <a:pPr eaLnBrk="1" hangingPunct="1"/>
            <a:r>
              <a:rPr lang="en-US" sz="2400" dirty="0"/>
              <a:t>Solution?</a:t>
            </a:r>
          </a:p>
          <a:p>
            <a:pPr eaLnBrk="1" hangingPunct="1"/>
            <a:endParaRPr lang="en-US" sz="2400" dirty="0"/>
          </a:p>
          <a:p>
            <a:pPr eaLnBrk="1" hangingPunct="1"/>
            <a:endParaRPr lang="en-US" sz="2400" dirty="0"/>
          </a:p>
        </p:txBody>
      </p:sp>
      <p:grpSp>
        <p:nvGrpSpPr>
          <p:cNvPr id="4" name="Group 3"/>
          <p:cNvGrpSpPr/>
          <p:nvPr/>
        </p:nvGrpSpPr>
        <p:grpSpPr>
          <a:xfrm>
            <a:off x="152401" y="1447800"/>
            <a:ext cx="7834132" cy="4724400"/>
            <a:chOff x="152400" y="1447800"/>
            <a:chExt cx="7834132" cy="4724400"/>
          </a:xfrm>
        </p:grpSpPr>
        <p:pic>
          <p:nvPicPr>
            <p:cNvPr id="2" name="Picture 1" descr="romania-distanc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47800"/>
              <a:ext cx="7834132" cy="4724400"/>
            </a:xfrm>
            <a:prstGeom prst="rect">
              <a:avLst/>
            </a:prstGeom>
          </p:spPr>
        </p:pic>
        <p:sp>
          <p:nvSpPr>
            <p:cNvPr id="3" name="Oval 2"/>
            <p:cNvSpPr/>
            <p:nvPr/>
          </p:nvSpPr>
          <p:spPr>
            <a:xfrm>
              <a:off x="457200" y="2566610"/>
              <a:ext cx="381000" cy="38100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096931" y="5017105"/>
              <a:ext cx="3810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State Space Graphs and Search Trees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29" y="1450966"/>
            <a:ext cx="4017747" cy="4260879"/>
          </a:xfrm>
          <a:prstGeom prst="rect">
            <a:avLst/>
          </a:prstGeom>
          <a:noFill/>
        </p:spPr>
      </p:pic>
    </p:spTree>
    <p:extLst>
      <p:ext uri="{BB962C8B-B14F-4D97-AF65-F5344CB8AC3E}">
        <p14:creationId xmlns:p14="http://schemas.microsoft.com/office/powerpoint/2010/main" val="23552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State Space Graphs</a:t>
            </a:r>
          </a:p>
        </p:txBody>
      </p:sp>
      <p:sp>
        <p:nvSpPr>
          <p:cNvPr id="12291" name="Rectangle 3"/>
          <p:cNvSpPr>
            <a:spLocks noGrp="1" noChangeArrowheads="1"/>
          </p:cNvSpPr>
          <p:nvPr>
            <p:ph idx="1"/>
          </p:nvPr>
        </p:nvSpPr>
        <p:spPr>
          <a:xfrm>
            <a:off x="457200" y="1657353"/>
            <a:ext cx="6324600" cy="4525963"/>
          </a:xfrm>
        </p:spPr>
        <p:txBody>
          <a:bodyPr/>
          <a:lstStyle/>
          <a:p>
            <a:pPr eaLnBrk="1" hangingPunct="1"/>
            <a:r>
              <a:rPr lang="en-US" sz="2400" dirty="0"/>
              <a:t>State space graph: A mathematical representation of a search problem</a:t>
            </a:r>
          </a:p>
          <a:p>
            <a:pPr lvl="1" eaLnBrk="1" hangingPunct="1"/>
            <a:r>
              <a:rPr lang="en-US" sz="1900" dirty="0"/>
              <a:t>Nodes are (abstracted) world configurations</a:t>
            </a:r>
          </a:p>
          <a:p>
            <a:pPr lvl="1" eaLnBrk="1" hangingPunct="1"/>
            <a:r>
              <a:rPr lang="en-US" sz="1900" dirty="0"/>
              <a:t>Arcs represent transitions resulting from actions</a:t>
            </a:r>
          </a:p>
          <a:p>
            <a:pPr lvl="1" eaLnBrk="1" hangingPunct="1"/>
            <a:r>
              <a:rPr lang="en-US" sz="1900" dirty="0"/>
              <a:t>The goal test is a set of goal nodes (maybe only one)</a:t>
            </a:r>
          </a:p>
          <a:p>
            <a:pPr lvl="1" eaLnBrk="1" hangingPunct="1"/>
            <a:endParaRPr lang="en-US" sz="2000" dirty="0"/>
          </a:p>
          <a:p>
            <a:pPr eaLnBrk="1" hangingPunct="1"/>
            <a:r>
              <a:rPr lang="en-US" sz="2400" dirty="0"/>
              <a:t>In a state space graph, each state occurs only once!</a:t>
            </a:r>
          </a:p>
          <a:p>
            <a:pPr lvl="1" eaLnBrk="1" hangingPunct="1"/>
            <a:endParaRPr lang="en-US" sz="2000" dirty="0"/>
          </a:p>
          <a:p>
            <a:pPr eaLnBrk="1" hangingPunct="1"/>
            <a:r>
              <a:rPr lang="en-US" sz="2400" dirty="0"/>
              <a:t>We can rarely build this full graph in memory (it’s too big), but it’s a useful idea</a:t>
            </a:r>
          </a:p>
          <a:p>
            <a:pPr eaLnBrk="1" hangingPunct="1"/>
            <a:endParaRPr lang="en-US" sz="2400" dirty="0"/>
          </a:p>
          <a:p>
            <a:pPr eaLnBrk="1" hangingPunct="1">
              <a:buFont typeface="Wingdings" pitchFamily="2" charset="2"/>
              <a:buNone/>
            </a:pPr>
            <a:endParaRPr lang="en-US" sz="2400" dirty="0"/>
          </a:p>
        </p:txBody>
      </p:sp>
      <p:grpSp>
        <p:nvGrpSpPr>
          <p:cNvPr id="99" name="Group 98"/>
          <p:cNvGrpSpPr/>
          <p:nvPr/>
        </p:nvGrpSpPr>
        <p:grpSpPr>
          <a:xfrm>
            <a:off x="7010400" y="1219200"/>
            <a:ext cx="4876800" cy="5410200"/>
            <a:chOff x="7086600" y="1219200"/>
            <a:chExt cx="4876800" cy="5410200"/>
          </a:xfrm>
        </p:grpSpPr>
        <p:pic>
          <p:nvPicPr>
            <p:cNvPr id="34" name="Picture 11"/>
            <p:cNvPicPr>
              <a:picLocks noChangeAspect="1" noChangeArrowheads="1"/>
            </p:cNvPicPr>
            <p:nvPr/>
          </p:nvPicPr>
          <p:blipFill>
            <a:blip r:embed="rId2" cstate="print"/>
            <a:srcRect/>
            <a:stretch>
              <a:fillRect/>
            </a:stretch>
          </p:blipFill>
          <p:spPr bwMode="auto">
            <a:xfrm>
              <a:off x="7086600" y="3622676"/>
              <a:ext cx="560388" cy="568325"/>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382000" y="2922589"/>
              <a:ext cx="552451" cy="560387"/>
            </a:xfrm>
            <a:prstGeom prst="rect">
              <a:avLst/>
            </a:prstGeom>
            <a:noFill/>
            <a:ln w="9525">
              <a:noFill/>
              <a:miter lim="800000"/>
              <a:headEnd/>
              <a:tailEnd/>
            </a:ln>
          </p:spPr>
        </p:pic>
        <p:pic>
          <p:nvPicPr>
            <p:cNvPr id="36" name="Picture 13"/>
            <p:cNvPicPr>
              <a:picLocks noChangeAspect="1" noChangeArrowheads="1"/>
            </p:cNvPicPr>
            <p:nvPr/>
          </p:nvPicPr>
          <p:blipFill>
            <a:blip r:embed="rId4" cstate="print"/>
            <a:srcRect/>
            <a:stretch>
              <a:fillRect/>
            </a:stretch>
          </p:blipFill>
          <p:spPr bwMode="auto">
            <a:xfrm>
              <a:off x="8401048" y="4378326"/>
              <a:ext cx="552451" cy="560387"/>
            </a:xfrm>
            <a:prstGeom prst="rect">
              <a:avLst/>
            </a:prstGeom>
            <a:noFill/>
            <a:ln w="9525">
              <a:noFill/>
              <a:miter lim="800000"/>
              <a:headEnd/>
              <a:tailEnd/>
            </a:ln>
          </p:spPr>
        </p:pic>
        <p:sp>
          <p:nvSpPr>
            <p:cNvPr id="37" name="Line 14"/>
            <p:cNvSpPr>
              <a:spLocks noChangeShapeType="1"/>
            </p:cNvSpPr>
            <p:nvPr/>
          </p:nvSpPr>
          <p:spPr bwMode="auto">
            <a:xfrm flipV="1">
              <a:off x="7772401" y="32273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38" name="Line 15"/>
            <p:cNvSpPr>
              <a:spLocks noChangeShapeType="1"/>
            </p:cNvSpPr>
            <p:nvPr/>
          </p:nvSpPr>
          <p:spPr bwMode="auto">
            <a:xfrm>
              <a:off x="7772400" y="4294188"/>
              <a:ext cx="4572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50" name="Group 49"/>
            <p:cNvGrpSpPr/>
            <p:nvPr/>
          </p:nvGrpSpPr>
          <p:grpSpPr>
            <a:xfrm>
              <a:off x="9739122" y="2922588"/>
              <a:ext cx="566928" cy="560388"/>
              <a:chOff x="10634472" y="3581400"/>
              <a:chExt cx="566928" cy="560388"/>
            </a:xfrm>
          </p:grpSpPr>
          <p:pic>
            <p:nvPicPr>
              <p:cNvPr id="4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43" name="Rectangle 42"/>
              <p:cNvSpPr/>
              <p:nvPr/>
            </p:nvSpPr>
            <p:spPr>
              <a:xfrm>
                <a:off x="10786872" y="38100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9772650" y="4370388"/>
              <a:ext cx="560388" cy="568325"/>
              <a:chOff x="8534400" y="4918075"/>
              <a:chExt cx="560388" cy="568325"/>
            </a:xfrm>
          </p:grpSpPr>
          <p:pic>
            <p:nvPicPr>
              <p:cNvPr id="44" name="Picture 11"/>
              <p:cNvPicPr>
                <a:picLocks noChangeAspect="1" noChangeArrowheads="1"/>
              </p:cNvPicPr>
              <p:nvPr/>
            </p:nvPicPr>
            <p:blipFill>
              <a:blip r:embed="rId2" cstate="print"/>
              <a:srcRect/>
              <a:stretch>
                <a:fillRect/>
              </a:stretch>
            </p:blipFill>
            <p:spPr bwMode="auto">
              <a:xfrm>
                <a:off x="8534400" y="4918075"/>
                <a:ext cx="560388" cy="568325"/>
              </a:xfrm>
              <a:prstGeom prst="rect">
                <a:avLst/>
              </a:prstGeom>
              <a:noFill/>
              <a:ln w="9525">
                <a:noFill/>
                <a:miter lim="800000"/>
                <a:headEnd/>
                <a:tailEnd/>
              </a:ln>
            </p:spPr>
          </p:pic>
          <p:sp>
            <p:nvSpPr>
              <p:cNvPr id="45" name="Rectangle 44"/>
              <p:cNvSpPr/>
              <p:nvPr/>
            </p:nvSpPr>
            <p:spPr>
              <a:xfrm>
                <a:off x="8763000" y="52578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1049000" y="3684588"/>
              <a:ext cx="552451" cy="560387"/>
              <a:chOff x="10572749" y="4849813"/>
              <a:chExt cx="552451" cy="560387"/>
            </a:xfrm>
          </p:grpSpPr>
          <p:pic>
            <p:nvPicPr>
              <p:cNvPr id="46" name="Picture 12"/>
              <p:cNvPicPr>
                <a:picLocks noChangeAspect="1" noChangeArrowheads="1"/>
              </p:cNvPicPr>
              <p:nvPr/>
            </p:nvPicPr>
            <p:blipFill>
              <a:blip r:embed="rId3" cstate="print"/>
              <a:srcRect/>
              <a:stretch>
                <a:fillRect/>
              </a:stretch>
            </p:blipFill>
            <p:spPr bwMode="auto">
              <a:xfrm>
                <a:off x="10572749" y="4849813"/>
                <a:ext cx="552451" cy="560387"/>
              </a:xfrm>
              <a:prstGeom prst="rect">
                <a:avLst/>
              </a:prstGeom>
              <a:noFill/>
              <a:ln w="9525">
                <a:noFill/>
                <a:miter lim="800000"/>
                <a:headEnd/>
                <a:tailEnd/>
              </a:ln>
            </p:spPr>
          </p:pic>
          <p:sp>
            <p:nvSpPr>
              <p:cNvPr id="47" name="Rectangle 46"/>
              <p:cNvSpPr/>
              <p:nvPr/>
            </p:nvSpPr>
            <p:spPr>
              <a:xfrm>
                <a:off x="10820400" y="5181600"/>
                <a:ext cx="76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Line 14"/>
            <p:cNvSpPr>
              <a:spLocks noChangeShapeType="1"/>
            </p:cNvSpPr>
            <p:nvPr/>
          </p:nvSpPr>
          <p:spPr bwMode="auto">
            <a:xfrm>
              <a:off x="9067801" y="32273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2" name="Line 14"/>
            <p:cNvSpPr>
              <a:spLocks noChangeShapeType="1"/>
            </p:cNvSpPr>
            <p:nvPr/>
          </p:nvSpPr>
          <p:spPr bwMode="auto">
            <a:xfrm>
              <a:off x="9067800" y="4675188"/>
              <a:ext cx="533399"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3" name="Line 14"/>
            <p:cNvSpPr>
              <a:spLocks noChangeShapeType="1"/>
            </p:cNvSpPr>
            <p:nvPr/>
          </p:nvSpPr>
          <p:spPr bwMode="auto">
            <a:xfrm flipV="1">
              <a:off x="10515600" y="42941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54" name="Line 14"/>
            <p:cNvSpPr>
              <a:spLocks noChangeShapeType="1"/>
            </p:cNvSpPr>
            <p:nvPr/>
          </p:nvSpPr>
          <p:spPr bwMode="auto">
            <a:xfrm>
              <a:off x="10439400" y="3303588"/>
              <a:ext cx="4572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4" name="Line 14"/>
            <p:cNvSpPr>
              <a:spLocks noChangeShapeType="1"/>
            </p:cNvSpPr>
            <p:nvPr/>
          </p:nvSpPr>
          <p:spPr bwMode="auto">
            <a:xfrm flipV="1">
              <a:off x="8686800" y="23129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grpSp>
          <p:nvGrpSpPr>
            <p:cNvPr id="70" name="Group 69"/>
            <p:cNvGrpSpPr/>
            <p:nvPr/>
          </p:nvGrpSpPr>
          <p:grpSpPr>
            <a:xfrm>
              <a:off x="8382000" y="1676400"/>
              <a:ext cx="3233928" cy="560388"/>
              <a:chOff x="8534400" y="1573212"/>
              <a:chExt cx="3233928" cy="560388"/>
            </a:xfrm>
          </p:grpSpPr>
          <p:grpSp>
            <p:nvGrpSpPr>
              <p:cNvPr id="57" name="Group 56"/>
              <p:cNvGrpSpPr/>
              <p:nvPr/>
            </p:nvGrpSpPr>
            <p:grpSpPr>
              <a:xfrm>
                <a:off x="9829800" y="1573213"/>
                <a:ext cx="552451" cy="560387"/>
                <a:chOff x="9201149" y="1447800"/>
                <a:chExt cx="552451" cy="560387"/>
              </a:xfrm>
            </p:grpSpPr>
            <p:pic>
              <p:nvPicPr>
                <p:cNvPr id="55" name="Picture 12"/>
                <p:cNvPicPr>
                  <a:picLocks noChangeAspect="1" noChangeArrowheads="1"/>
                </p:cNvPicPr>
                <p:nvPr/>
              </p:nvPicPr>
              <p:blipFill>
                <a:blip r:embed="rId3" cstate="print"/>
                <a:srcRect/>
                <a:stretch>
                  <a:fillRect/>
                </a:stretch>
              </p:blipFill>
              <p:spPr bwMode="auto">
                <a:xfrm>
                  <a:off x="9201149" y="1447800"/>
                  <a:ext cx="552451" cy="560387"/>
                </a:xfrm>
                <a:prstGeom prst="rect">
                  <a:avLst/>
                </a:prstGeom>
                <a:noFill/>
                <a:ln w="9525">
                  <a:noFill/>
                  <a:miter lim="800000"/>
                  <a:headEnd/>
                  <a:tailEnd/>
                </a:ln>
              </p:spPr>
            </p:pic>
            <p:sp>
              <p:nvSpPr>
                <p:cNvPr id="56" name="Rectangle 55"/>
                <p:cNvSpPr/>
                <p:nvPr/>
              </p:nvSpPr>
              <p:spPr>
                <a:xfrm>
                  <a:off x="9296400" y="1600200"/>
                  <a:ext cx="1524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1201400" y="1573212"/>
                <a:ext cx="566928" cy="560388"/>
                <a:chOff x="10634472" y="3581400"/>
                <a:chExt cx="566928" cy="560388"/>
              </a:xfrm>
            </p:grpSpPr>
            <p:pic>
              <p:nvPicPr>
                <p:cNvPr id="59"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0" name="Rectangle 59"/>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flipV="1">
                <a:off x="8534400" y="1575816"/>
                <a:ext cx="566928" cy="557784"/>
                <a:chOff x="10634472" y="3581400"/>
                <a:chExt cx="566928" cy="560388"/>
              </a:xfrm>
            </p:grpSpPr>
            <p:pic>
              <p:nvPicPr>
                <p:cNvPr id="62" name="Picture 11"/>
                <p:cNvPicPr preferRelativeResize="0">
                  <a:picLocks noChangeArrowheads="1"/>
                </p:cNvPicPr>
                <p:nvPr/>
              </p:nvPicPr>
              <p:blipFill>
                <a:blip r:embed="rId2" cstate="print"/>
                <a:srcRect/>
                <a:stretch>
                  <a:fillRect/>
                </a:stretch>
              </p:blipFill>
              <p:spPr bwMode="auto">
                <a:xfrm rot="16200000" flipV="1">
                  <a:off x="10637742" y="3578130"/>
                  <a:ext cx="560388" cy="566928"/>
                </a:xfrm>
                <a:prstGeom prst="rect">
                  <a:avLst/>
                </a:prstGeom>
                <a:noFill/>
                <a:ln w="9525">
                  <a:noFill/>
                  <a:miter lim="800000"/>
                  <a:headEnd/>
                  <a:tailEnd/>
                </a:ln>
              </p:spPr>
            </p:pic>
            <p:sp>
              <p:nvSpPr>
                <p:cNvPr id="63" name="Rectangle 62"/>
                <p:cNvSpPr/>
                <p:nvPr/>
              </p:nvSpPr>
              <p:spPr>
                <a:xfrm>
                  <a:off x="10744201" y="3684588"/>
                  <a:ext cx="76200" cy="201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7"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8"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69"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grpSp>
          <p:nvGrpSpPr>
            <p:cNvPr id="71" name="Group 70"/>
            <p:cNvGrpSpPr/>
            <p:nvPr/>
          </p:nvGrpSpPr>
          <p:grpSpPr>
            <a:xfrm flipV="1">
              <a:off x="8430540" y="5659922"/>
              <a:ext cx="3223488" cy="568223"/>
              <a:chOff x="8540268" y="1568619"/>
              <a:chExt cx="3223488" cy="570876"/>
            </a:xfrm>
          </p:grpSpPr>
          <p:grpSp>
            <p:nvGrpSpPr>
              <p:cNvPr id="72" name="Group 56"/>
              <p:cNvGrpSpPr/>
              <p:nvPr/>
            </p:nvGrpSpPr>
            <p:grpSpPr>
              <a:xfrm>
                <a:off x="9827134" y="1575890"/>
                <a:ext cx="557783" cy="555030"/>
                <a:chOff x="9198483" y="1450477"/>
                <a:chExt cx="557783" cy="555030"/>
              </a:xfrm>
            </p:grpSpPr>
            <p:pic>
              <p:nvPicPr>
                <p:cNvPr id="83" name="Picture 12"/>
                <p:cNvPicPr>
                  <a:picLocks noChangeAspect="1" noChangeArrowheads="1"/>
                </p:cNvPicPr>
                <p:nvPr/>
              </p:nvPicPr>
              <p:blipFill>
                <a:blip r:embed="rId3" cstate="print"/>
                <a:srcRect/>
                <a:stretch>
                  <a:fillRect/>
                </a:stretch>
              </p:blipFill>
              <p:spPr bwMode="auto">
                <a:xfrm rot="5400000">
                  <a:off x="9199860" y="1449100"/>
                  <a:ext cx="555030" cy="557783"/>
                </a:xfrm>
                <a:prstGeom prst="rect">
                  <a:avLst/>
                </a:prstGeom>
                <a:noFill/>
                <a:ln w="9525">
                  <a:noFill/>
                  <a:miter lim="800000"/>
                  <a:headEnd/>
                  <a:tailEnd/>
                </a:ln>
              </p:spPr>
            </p:pic>
            <p:sp>
              <p:nvSpPr>
                <p:cNvPr id="84" name="Rectangle 83"/>
                <p:cNvSpPr/>
                <p:nvPr/>
              </p:nvSpPr>
              <p:spPr>
                <a:xfrm>
                  <a:off x="9539477" y="1549210"/>
                  <a:ext cx="152400" cy="1527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7"/>
              <p:cNvGrpSpPr/>
              <p:nvPr/>
            </p:nvGrpSpPr>
            <p:grpSpPr>
              <a:xfrm>
                <a:off x="11205972" y="1568619"/>
                <a:ext cx="557784" cy="569575"/>
                <a:chOff x="10639044" y="3576807"/>
                <a:chExt cx="557784" cy="569575"/>
              </a:xfrm>
            </p:grpSpPr>
            <p:pic>
              <p:nvPicPr>
                <p:cNvPr id="81" name="Picture 11"/>
                <p:cNvPicPr preferRelativeResize="0">
                  <a:picLocks noChangeArrowheads="1"/>
                </p:cNvPicPr>
                <p:nvPr/>
              </p:nvPicPr>
              <p:blipFill>
                <a:blip r:embed="rId2" cstate="print"/>
                <a:srcRect/>
                <a:stretch>
                  <a:fillRect/>
                </a:stretch>
              </p:blipFill>
              <p:spPr bwMode="auto">
                <a:xfrm flipV="1">
                  <a:off x="10639044" y="3576807"/>
                  <a:ext cx="557784" cy="569575"/>
                </a:xfrm>
                <a:prstGeom prst="rect">
                  <a:avLst/>
                </a:prstGeom>
                <a:noFill/>
                <a:ln w="9525">
                  <a:noFill/>
                  <a:miter lim="800000"/>
                  <a:headEnd/>
                  <a:tailEnd/>
                </a:ln>
              </p:spPr>
            </p:pic>
            <p:sp>
              <p:nvSpPr>
                <p:cNvPr id="82" name="Rectangle 81"/>
                <p:cNvSpPr/>
                <p:nvPr/>
              </p:nvSpPr>
              <p:spPr>
                <a:xfrm>
                  <a:off x="10896600" y="3684590"/>
                  <a:ext cx="152399" cy="150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60"/>
              <p:cNvGrpSpPr/>
              <p:nvPr/>
            </p:nvGrpSpPr>
            <p:grpSpPr>
              <a:xfrm flipV="1">
                <a:off x="8540268" y="1569920"/>
                <a:ext cx="555192" cy="569575"/>
                <a:chOff x="10640340" y="3575477"/>
                <a:chExt cx="555192" cy="572234"/>
              </a:xfrm>
            </p:grpSpPr>
            <p:pic>
              <p:nvPicPr>
                <p:cNvPr id="79" name="Picture 11"/>
                <p:cNvPicPr preferRelativeResize="0">
                  <a:picLocks noChangeArrowheads="1"/>
                </p:cNvPicPr>
                <p:nvPr/>
              </p:nvPicPr>
              <p:blipFill>
                <a:blip r:embed="rId2" cstate="print"/>
                <a:srcRect/>
                <a:stretch>
                  <a:fillRect/>
                </a:stretch>
              </p:blipFill>
              <p:spPr bwMode="auto">
                <a:xfrm rot="10800000" flipV="1">
                  <a:off x="10640340" y="3575477"/>
                  <a:ext cx="555192" cy="572234"/>
                </a:xfrm>
                <a:prstGeom prst="rect">
                  <a:avLst/>
                </a:prstGeom>
                <a:noFill/>
                <a:ln w="9525">
                  <a:noFill/>
                  <a:miter lim="800000"/>
                  <a:headEnd/>
                  <a:tailEnd/>
                </a:ln>
              </p:spPr>
            </p:pic>
            <p:sp>
              <p:nvSpPr>
                <p:cNvPr id="80" name="Rectangle 79"/>
                <p:cNvSpPr/>
                <p:nvPr/>
              </p:nvSpPr>
              <p:spPr>
                <a:xfrm>
                  <a:off x="10744200" y="3889052"/>
                  <a:ext cx="228600" cy="15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Line 14"/>
              <p:cNvSpPr>
                <a:spLocks noChangeShapeType="1"/>
              </p:cNvSpPr>
              <p:nvPr/>
            </p:nvSpPr>
            <p:spPr bwMode="auto">
              <a:xfrm flipV="1">
                <a:off x="92964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6" name="Line 14"/>
              <p:cNvSpPr>
                <a:spLocks noChangeShapeType="1"/>
              </p:cNvSpPr>
              <p:nvPr/>
            </p:nvSpPr>
            <p:spPr bwMode="auto">
              <a:xfrm flipH="1" flipV="1">
                <a:off x="92964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7" name="Line 14"/>
              <p:cNvSpPr>
                <a:spLocks noChangeShapeType="1"/>
              </p:cNvSpPr>
              <p:nvPr/>
            </p:nvSpPr>
            <p:spPr bwMode="auto">
              <a:xfrm flipV="1">
                <a:off x="10591800" y="17526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78" name="Line 14"/>
              <p:cNvSpPr>
                <a:spLocks noChangeShapeType="1"/>
              </p:cNvSpPr>
              <p:nvPr/>
            </p:nvSpPr>
            <p:spPr bwMode="auto">
              <a:xfrm flipH="1" flipV="1">
                <a:off x="10591800" y="1981200"/>
                <a:ext cx="381000" cy="0"/>
              </a:xfrm>
              <a:prstGeom prst="line">
                <a:avLst/>
              </a:prstGeom>
              <a:noFill/>
              <a:ln w="9525">
                <a:solidFill>
                  <a:schemeClr val="tx1"/>
                </a:solidFill>
                <a:round/>
                <a:headEnd/>
                <a:tailEnd type="triangle" w="med" len="med"/>
              </a:ln>
            </p:spPr>
            <p:txBody>
              <a:bodyPr lIns="91436" tIns="45718" rIns="91436" bIns="45718"/>
              <a:lstStyle/>
              <a:p>
                <a:endParaRPr lang="en-US"/>
              </a:p>
            </p:txBody>
          </p:sp>
        </p:grpSp>
        <p:sp>
          <p:nvSpPr>
            <p:cNvPr id="85" name="Line 14"/>
            <p:cNvSpPr>
              <a:spLocks noChangeShapeType="1"/>
            </p:cNvSpPr>
            <p:nvPr/>
          </p:nvSpPr>
          <p:spPr bwMode="auto">
            <a:xfrm>
              <a:off x="8686800" y="5056188"/>
              <a:ext cx="0" cy="4572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6" name="Line 14"/>
            <p:cNvSpPr>
              <a:spLocks noChangeShapeType="1"/>
            </p:cNvSpPr>
            <p:nvPr/>
          </p:nvSpPr>
          <p:spPr bwMode="auto">
            <a:xfrm flipV="1">
              <a:off x="11353800" y="5132388"/>
              <a:ext cx="3048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7" name="Line 14"/>
            <p:cNvSpPr>
              <a:spLocks noChangeShapeType="1"/>
            </p:cNvSpPr>
            <p:nvPr/>
          </p:nvSpPr>
          <p:spPr bwMode="auto">
            <a:xfrm>
              <a:off x="99822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8" name="Line 14"/>
            <p:cNvSpPr>
              <a:spLocks noChangeShapeType="1"/>
            </p:cNvSpPr>
            <p:nvPr/>
          </p:nvSpPr>
          <p:spPr bwMode="auto">
            <a:xfrm flipV="1">
              <a:off x="99822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89" name="Line 14"/>
            <p:cNvSpPr>
              <a:spLocks noChangeShapeType="1"/>
            </p:cNvSpPr>
            <p:nvPr/>
          </p:nvSpPr>
          <p:spPr bwMode="auto">
            <a:xfrm flipV="1">
              <a:off x="8686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0" name="Line 14"/>
            <p:cNvSpPr>
              <a:spLocks noChangeShapeType="1"/>
            </p:cNvSpPr>
            <p:nvPr/>
          </p:nvSpPr>
          <p:spPr bwMode="auto">
            <a:xfrm flipV="1">
              <a:off x="11353800" y="12192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1" name="Line 14"/>
            <p:cNvSpPr>
              <a:spLocks noChangeShapeType="1"/>
            </p:cNvSpPr>
            <p:nvPr/>
          </p:nvSpPr>
          <p:spPr bwMode="auto">
            <a:xfrm>
              <a:off x="8686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2" name="Line 14"/>
            <p:cNvSpPr>
              <a:spLocks noChangeShapeType="1"/>
            </p:cNvSpPr>
            <p:nvPr/>
          </p:nvSpPr>
          <p:spPr bwMode="auto">
            <a:xfrm>
              <a:off x="11353800" y="6324600"/>
              <a:ext cx="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3" name="Line 14"/>
            <p:cNvSpPr>
              <a:spLocks noChangeShapeType="1"/>
            </p:cNvSpPr>
            <p:nvPr/>
          </p:nvSpPr>
          <p:spPr bwMode="auto">
            <a:xfrm flipV="1">
              <a:off x="11734800" y="32766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4" name="Line 14"/>
            <p:cNvSpPr>
              <a:spLocks noChangeShapeType="1"/>
            </p:cNvSpPr>
            <p:nvPr/>
          </p:nvSpPr>
          <p:spPr bwMode="auto">
            <a:xfrm>
              <a:off x="11734800" y="4267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5" name="Line 14"/>
            <p:cNvSpPr>
              <a:spLocks noChangeShapeType="1"/>
            </p:cNvSpPr>
            <p:nvPr/>
          </p:nvSpPr>
          <p:spPr bwMode="auto">
            <a:xfrm flipV="1">
              <a:off x="10439400" y="27432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6" name="Line 14"/>
            <p:cNvSpPr>
              <a:spLocks noChangeShapeType="1"/>
            </p:cNvSpPr>
            <p:nvPr/>
          </p:nvSpPr>
          <p:spPr bwMode="auto">
            <a:xfrm>
              <a:off x="10515600" y="4876800"/>
              <a:ext cx="228600" cy="3810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7" name="Line 14"/>
            <p:cNvSpPr>
              <a:spLocks noChangeShapeType="1"/>
            </p:cNvSpPr>
            <p:nvPr/>
          </p:nvSpPr>
          <p:spPr bwMode="auto">
            <a:xfrm flipH="1">
              <a:off x="7924800" y="5029200"/>
              <a:ext cx="381000" cy="304800"/>
            </a:xfrm>
            <a:prstGeom prst="line">
              <a:avLst/>
            </a:prstGeom>
            <a:noFill/>
            <a:ln w="9525">
              <a:solidFill>
                <a:schemeClr val="tx1"/>
              </a:solidFill>
              <a:round/>
              <a:headEnd/>
              <a:tailEnd type="triangle" w="med" len="med"/>
            </a:ln>
          </p:spPr>
          <p:txBody>
            <a:bodyPr lIns="91436" tIns="45718" rIns="91436" bIns="45718"/>
            <a:lstStyle/>
            <a:p>
              <a:endParaRPr lang="en-US"/>
            </a:p>
          </p:txBody>
        </p:sp>
        <p:sp>
          <p:nvSpPr>
            <p:cNvPr id="98" name="Line 14"/>
            <p:cNvSpPr>
              <a:spLocks noChangeShapeType="1"/>
            </p:cNvSpPr>
            <p:nvPr/>
          </p:nvSpPr>
          <p:spPr bwMode="auto">
            <a:xfrm flipH="1" flipV="1">
              <a:off x="7696200" y="2667000"/>
              <a:ext cx="533400" cy="304800"/>
            </a:xfrm>
            <a:prstGeom prst="line">
              <a:avLst/>
            </a:prstGeom>
            <a:noFill/>
            <a:ln w="9525">
              <a:solidFill>
                <a:schemeClr val="tx1"/>
              </a:solidFill>
              <a:round/>
              <a:headEnd/>
              <a:tailEnd type="triangle" w="med" len="med"/>
            </a:ln>
          </p:spPr>
          <p:txBody>
            <a:bodyPr lIns="91436" tIns="45718" rIns="91436" bIns="45718"/>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a:t>
            </a:r>
          </a:p>
        </p:txBody>
      </p:sp>
      <p:grpSp>
        <p:nvGrpSpPr>
          <p:cNvPr id="12" name="Group 11"/>
          <p:cNvGrpSpPr/>
          <p:nvPr/>
        </p:nvGrpSpPr>
        <p:grpSpPr>
          <a:xfrm>
            <a:off x="533401" y="1219201"/>
            <a:ext cx="10628348" cy="5234235"/>
            <a:chOff x="5401733" y="1143000"/>
            <a:chExt cx="6369615" cy="3136900"/>
          </a:xfrm>
        </p:grpSpPr>
        <p:pic>
          <p:nvPicPr>
            <p:cNvPr id="8" name="Picture 7" descr="vacuum2-state-spac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733" y="1168400"/>
              <a:ext cx="6369615" cy="3111500"/>
            </a:xfrm>
            <a:prstGeom prst="rect">
              <a:avLst/>
            </a:prstGeom>
          </p:spPr>
        </p:pic>
        <p:sp>
          <p:nvSpPr>
            <p:cNvPr id="10" name="Oval 9"/>
            <p:cNvSpPr/>
            <p:nvPr/>
          </p:nvSpPr>
          <p:spPr>
            <a:xfrm>
              <a:off x="7239000" y="1143000"/>
              <a:ext cx="1325580" cy="693935"/>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086600" y="3200400"/>
              <a:ext cx="3078180" cy="85833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02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Space Graphs vs. Search Trees</a:t>
            </a:r>
          </a:p>
        </p:txBody>
      </p:sp>
      <p:sp>
        <p:nvSpPr>
          <p:cNvPr id="5" name="AutoShape 5"/>
          <p:cNvSpPr>
            <a:spLocks noChangeArrowheads="1"/>
          </p:cNvSpPr>
          <p:nvPr/>
        </p:nvSpPr>
        <p:spPr bwMode="auto">
          <a:xfrm>
            <a:off x="16002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6" name="AutoShape 6"/>
          <p:cNvSpPr>
            <a:spLocks noChangeArrowheads="1"/>
          </p:cNvSpPr>
          <p:nvPr/>
        </p:nvSpPr>
        <p:spPr bwMode="auto">
          <a:xfrm>
            <a:off x="3657600" y="35187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8" name="AutoShape 8"/>
          <p:cNvSpPr>
            <a:spLocks noChangeArrowheads="1"/>
          </p:cNvSpPr>
          <p:nvPr/>
        </p:nvSpPr>
        <p:spPr bwMode="auto">
          <a:xfrm>
            <a:off x="2590800" y="43569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14" name="AutoShape 14"/>
          <p:cNvSpPr>
            <a:spLocks noChangeArrowheads="1"/>
          </p:cNvSpPr>
          <p:nvPr/>
        </p:nvSpPr>
        <p:spPr bwMode="auto">
          <a:xfrm>
            <a:off x="2590800" y="2680527"/>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17" name="AutoShape 17"/>
          <p:cNvCxnSpPr>
            <a:cxnSpLocks noChangeShapeType="1"/>
            <a:stCxn id="5" idx="5"/>
            <a:endCxn id="8" idx="2"/>
          </p:cNvCxnSpPr>
          <p:nvPr/>
        </p:nvCxnSpPr>
        <p:spPr bwMode="auto">
          <a:xfrm>
            <a:off x="1973701" y="3897425"/>
            <a:ext cx="617099" cy="681336"/>
          </a:xfrm>
          <a:prstGeom prst="straightConnector1">
            <a:avLst/>
          </a:prstGeom>
          <a:noFill/>
          <a:ln w="9525">
            <a:solidFill>
              <a:schemeClr val="tx1"/>
            </a:solidFill>
            <a:round/>
            <a:headEnd/>
            <a:tailEnd type="triangle" w="lg" len="lg"/>
          </a:ln>
        </p:spPr>
      </p:cxnSp>
      <p:cxnSp>
        <p:nvCxnSpPr>
          <p:cNvPr id="21" name="AutoShape 21"/>
          <p:cNvCxnSpPr>
            <a:cxnSpLocks noChangeShapeType="1"/>
            <a:stCxn id="14" idx="3"/>
            <a:endCxn id="8" idx="1"/>
          </p:cNvCxnSpPr>
          <p:nvPr/>
        </p:nvCxnSpPr>
        <p:spPr bwMode="auto">
          <a:xfrm>
            <a:off x="2654883" y="3059231"/>
            <a:ext cx="0" cy="1362671"/>
          </a:xfrm>
          <a:prstGeom prst="straightConnector1">
            <a:avLst/>
          </a:prstGeom>
          <a:noFill/>
          <a:ln w="9525">
            <a:solidFill>
              <a:schemeClr val="tx1"/>
            </a:solidFill>
            <a:round/>
            <a:headEnd/>
            <a:tailEnd type="triangle" w="lg" len="lg"/>
          </a:ln>
        </p:spPr>
      </p:cxnSp>
      <p:cxnSp>
        <p:nvCxnSpPr>
          <p:cNvPr id="23" name="AutoShape 23"/>
          <p:cNvCxnSpPr>
            <a:cxnSpLocks noChangeShapeType="1"/>
            <a:stCxn id="8" idx="7"/>
            <a:endCxn id="14" idx="5"/>
          </p:cNvCxnSpPr>
          <p:nvPr/>
        </p:nvCxnSpPr>
        <p:spPr bwMode="auto">
          <a:xfrm flipV="1">
            <a:off x="2964301" y="3059231"/>
            <a:ext cx="0" cy="1362671"/>
          </a:xfrm>
          <a:prstGeom prst="straightConnector1">
            <a:avLst/>
          </a:prstGeom>
          <a:noFill/>
          <a:ln w="9525">
            <a:solidFill>
              <a:schemeClr val="tx1"/>
            </a:solidFill>
            <a:round/>
            <a:headEnd/>
            <a:tailEnd type="triangle" w="lg" len="lg"/>
          </a:ln>
        </p:spPr>
      </p:cxnSp>
      <p:cxnSp>
        <p:nvCxnSpPr>
          <p:cNvPr id="24" name="AutoShape 24"/>
          <p:cNvCxnSpPr>
            <a:cxnSpLocks noChangeShapeType="1"/>
            <a:stCxn id="14" idx="6"/>
            <a:endCxn id="6" idx="1"/>
          </p:cNvCxnSpPr>
          <p:nvPr/>
        </p:nvCxnSpPr>
        <p:spPr bwMode="auto">
          <a:xfrm>
            <a:off x="3028385" y="2902367"/>
            <a:ext cx="693299" cy="681335"/>
          </a:xfrm>
          <a:prstGeom prst="straightConnector1">
            <a:avLst/>
          </a:prstGeom>
          <a:noFill/>
          <a:ln w="9525">
            <a:solidFill>
              <a:schemeClr val="tx1"/>
            </a:solidFill>
            <a:round/>
            <a:headEnd/>
            <a:tailEnd type="triangle" w="lg" len="lg"/>
          </a:ln>
        </p:spPr>
      </p:cxnSp>
      <p:cxnSp>
        <p:nvCxnSpPr>
          <p:cNvPr id="26" name="AutoShape 26"/>
          <p:cNvCxnSpPr>
            <a:cxnSpLocks noChangeShapeType="1"/>
            <a:stCxn id="8" idx="6"/>
            <a:endCxn id="6" idx="3"/>
          </p:cNvCxnSpPr>
          <p:nvPr/>
        </p:nvCxnSpPr>
        <p:spPr bwMode="auto">
          <a:xfrm flipV="1">
            <a:off x="3028385" y="3897425"/>
            <a:ext cx="693299" cy="681336"/>
          </a:xfrm>
          <a:prstGeom prst="straightConnector1">
            <a:avLst/>
          </a:prstGeom>
          <a:noFill/>
          <a:ln w="9525">
            <a:solidFill>
              <a:schemeClr val="tx1"/>
            </a:solidFill>
            <a:round/>
            <a:headEnd/>
            <a:tailEnd type="triangle" w="lg" len="lg"/>
          </a:ln>
        </p:spPr>
      </p:cxnSp>
      <p:cxnSp>
        <p:nvCxnSpPr>
          <p:cNvPr id="27" name="AutoShape 27"/>
          <p:cNvCxnSpPr>
            <a:cxnSpLocks noChangeShapeType="1"/>
            <a:stCxn id="5" idx="7"/>
            <a:endCxn id="14" idx="2"/>
          </p:cNvCxnSpPr>
          <p:nvPr/>
        </p:nvCxnSpPr>
        <p:spPr bwMode="auto">
          <a:xfrm flipV="1">
            <a:off x="1973701" y="2902367"/>
            <a:ext cx="617099" cy="681335"/>
          </a:xfrm>
          <a:prstGeom prst="straightConnector1">
            <a:avLst/>
          </a:prstGeom>
          <a:noFill/>
          <a:ln w="9525">
            <a:solidFill>
              <a:schemeClr val="tx1"/>
            </a:solidFill>
            <a:round/>
            <a:headEnd/>
            <a:tailEnd type="triangle" w="lg" len="lg"/>
          </a:ln>
        </p:spPr>
      </p:cxnSp>
      <p:sp>
        <p:nvSpPr>
          <p:cNvPr id="54" name="TextBox 53"/>
          <p:cNvSpPr txBox="1"/>
          <p:nvPr/>
        </p:nvSpPr>
        <p:spPr>
          <a:xfrm>
            <a:off x="1168400" y="1705805"/>
            <a:ext cx="3886200" cy="461661"/>
          </a:xfrm>
          <a:prstGeom prst="rect">
            <a:avLst/>
          </a:prstGeom>
          <a:noFill/>
        </p:spPr>
        <p:txBody>
          <a:bodyPr wrap="square" lIns="91430" tIns="45718" rIns="91430" bIns="45718" rtlCol="0">
            <a:spAutoFit/>
          </a:bodyPr>
          <a:lstStyle/>
          <a:p>
            <a:r>
              <a:rPr lang="en-US" sz="2400" dirty="0">
                <a:latin typeface="Calibri" pitchFamily="34" charset="0"/>
              </a:rPr>
              <a:t>Consider this 4-state graph: </a:t>
            </a:r>
          </a:p>
        </p:txBody>
      </p:sp>
      <p:sp>
        <p:nvSpPr>
          <p:cNvPr id="56" name="TextBox 55"/>
          <p:cNvSpPr txBox="1"/>
          <p:nvPr/>
        </p:nvSpPr>
        <p:spPr>
          <a:xfrm>
            <a:off x="0" y="6029983"/>
            <a:ext cx="12192000" cy="523220"/>
          </a:xfrm>
          <a:prstGeom prst="rect">
            <a:avLst/>
          </a:prstGeom>
          <a:noFill/>
        </p:spPr>
        <p:txBody>
          <a:bodyPr wrap="square" lIns="91430" tIns="45718" rIns="91430" bIns="45718" rtlCol="0">
            <a:spAutoFit/>
          </a:bodyPr>
          <a:lstStyle/>
          <a:p>
            <a:pPr algn="ctr"/>
            <a:r>
              <a:rPr lang="en-US" sz="2800" dirty="0">
                <a:latin typeface="Calibri" pitchFamily="34" charset="0"/>
              </a:rPr>
              <a:t>Important: Lots of repeated structure in the search tree!</a:t>
            </a:r>
          </a:p>
        </p:txBody>
      </p:sp>
      <p:sp>
        <p:nvSpPr>
          <p:cNvPr id="57" name="TextBox 56"/>
          <p:cNvSpPr txBox="1"/>
          <p:nvPr/>
        </p:nvSpPr>
        <p:spPr>
          <a:xfrm>
            <a:off x="6477000" y="1676400"/>
            <a:ext cx="5105400" cy="461661"/>
          </a:xfrm>
          <a:prstGeom prst="rect">
            <a:avLst/>
          </a:prstGeom>
          <a:noFill/>
        </p:spPr>
        <p:txBody>
          <a:bodyPr wrap="square" lIns="91430" tIns="45718" rIns="91430" bIns="45718" rtlCol="0">
            <a:spAutoFit/>
          </a:bodyPr>
          <a:lstStyle/>
          <a:p>
            <a:r>
              <a:rPr lang="en-US" sz="2400" dirty="0">
                <a:latin typeface="Calibri" pitchFamily="34" charset="0"/>
              </a:rPr>
              <a:t>How big is its search tree (from S)?</a:t>
            </a:r>
          </a:p>
        </p:txBody>
      </p:sp>
      <p:grpSp>
        <p:nvGrpSpPr>
          <p:cNvPr id="37" name="Group 36"/>
          <p:cNvGrpSpPr/>
          <p:nvPr/>
        </p:nvGrpSpPr>
        <p:grpSpPr>
          <a:xfrm>
            <a:off x="7391400" y="2286000"/>
            <a:ext cx="2971800" cy="3048000"/>
            <a:chOff x="6858000" y="2438400"/>
            <a:chExt cx="2971800" cy="3048000"/>
          </a:xfrm>
        </p:grpSpPr>
        <p:sp>
          <p:nvSpPr>
            <p:cNvPr id="18" name="AutoShape 5"/>
            <p:cNvSpPr>
              <a:spLocks noChangeArrowheads="1"/>
            </p:cNvSpPr>
            <p:nvPr/>
          </p:nvSpPr>
          <p:spPr bwMode="auto">
            <a:xfrm>
              <a:off x="8153400" y="24384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sz="1600" b="1" dirty="0"/>
                <a:t>S</a:t>
              </a:r>
            </a:p>
          </p:txBody>
        </p:sp>
        <p:sp>
          <p:nvSpPr>
            <p:cNvPr id="19" name="AutoShape 14"/>
            <p:cNvSpPr>
              <a:spLocks noChangeArrowheads="1"/>
            </p:cNvSpPr>
            <p:nvPr/>
          </p:nvSpPr>
          <p:spPr bwMode="auto">
            <a:xfrm>
              <a:off x="7639616" y="3137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0" name="AutoShape 8"/>
            <p:cNvSpPr>
              <a:spLocks noChangeArrowheads="1"/>
            </p:cNvSpPr>
            <p:nvPr/>
          </p:nvSpPr>
          <p:spPr bwMode="auto">
            <a:xfrm>
              <a:off x="8630216" y="3124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sp>
          <p:nvSpPr>
            <p:cNvPr id="22" name="AutoShape 6"/>
            <p:cNvSpPr>
              <a:spLocks noChangeArrowheads="1"/>
            </p:cNvSpPr>
            <p:nvPr/>
          </p:nvSpPr>
          <p:spPr bwMode="auto">
            <a:xfrm>
              <a:off x="76396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25" name="AutoShape 6"/>
            <p:cNvSpPr>
              <a:spLocks noChangeArrowheads="1"/>
            </p:cNvSpPr>
            <p:nvPr/>
          </p:nvSpPr>
          <p:spPr bwMode="auto">
            <a:xfrm>
              <a:off x="8630216" y="3886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dirty="0"/>
                <a:t>G</a:t>
              </a:r>
            </a:p>
          </p:txBody>
        </p:sp>
        <p:sp>
          <p:nvSpPr>
            <p:cNvPr id="28" name="AutoShape 14"/>
            <p:cNvSpPr>
              <a:spLocks noChangeArrowheads="1"/>
            </p:cNvSpPr>
            <p:nvPr/>
          </p:nvSpPr>
          <p:spPr bwMode="auto">
            <a:xfrm>
              <a:off x="9392216"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sp>
          <p:nvSpPr>
            <p:cNvPr id="29" name="AutoShape 8"/>
            <p:cNvSpPr>
              <a:spLocks noChangeArrowheads="1"/>
            </p:cNvSpPr>
            <p:nvPr/>
          </p:nvSpPr>
          <p:spPr bwMode="auto">
            <a:xfrm>
              <a:off x="6858000" y="3899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30" name="AutoShape 17"/>
            <p:cNvCxnSpPr>
              <a:cxnSpLocks noChangeShapeType="1"/>
              <a:stCxn id="18" idx="3"/>
              <a:endCxn id="19" idx="7"/>
            </p:cNvCxnSpPr>
            <p:nvPr/>
          </p:nvCxnSpPr>
          <p:spPr bwMode="auto">
            <a:xfrm flipH="1">
              <a:off x="8013117" y="2817104"/>
              <a:ext cx="204366" cy="385592"/>
            </a:xfrm>
            <a:prstGeom prst="straightConnector1">
              <a:avLst/>
            </a:prstGeom>
            <a:noFill/>
            <a:ln w="9525">
              <a:solidFill>
                <a:schemeClr val="tx1"/>
              </a:solidFill>
              <a:round/>
              <a:headEnd/>
              <a:tailEnd type="triangle" w="lg" len="lg"/>
            </a:ln>
          </p:spPr>
        </p:cxnSp>
        <p:cxnSp>
          <p:nvCxnSpPr>
            <p:cNvPr id="31" name="AutoShape 17"/>
            <p:cNvCxnSpPr>
              <a:cxnSpLocks noChangeShapeType="1"/>
              <a:stCxn id="18" idx="5"/>
              <a:endCxn id="20" idx="1"/>
            </p:cNvCxnSpPr>
            <p:nvPr/>
          </p:nvCxnSpPr>
          <p:spPr bwMode="auto">
            <a:xfrm>
              <a:off x="8526901" y="2817104"/>
              <a:ext cx="167398" cy="372071"/>
            </a:xfrm>
            <a:prstGeom prst="straightConnector1">
              <a:avLst/>
            </a:prstGeom>
            <a:noFill/>
            <a:ln w="9525">
              <a:solidFill>
                <a:schemeClr val="tx1"/>
              </a:solidFill>
              <a:round/>
              <a:headEnd/>
              <a:tailEnd type="triangle" w="lg" len="lg"/>
            </a:ln>
          </p:spPr>
        </p:cxnSp>
        <p:cxnSp>
          <p:nvCxnSpPr>
            <p:cNvPr id="32" name="AutoShape 17"/>
            <p:cNvCxnSpPr>
              <a:cxnSpLocks noChangeShapeType="1"/>
              <a:stCxn id="19" idx="3"/>
              <a:endCxn id="29" idx="7"/>
            </p:cNvCxnSpPr>
            <p:nvPr/>
          </p:nvCxnSpPr>
          <p:spPr bwMode="auto">
            <a:xfrm flipH="1">
              <a:off x="7231501" y="3516425"/>
              <a:ext cx="472198" cy="448271"/>
            </a:xfrm>
            <a:prstGeom prst="straightConnector1">
              <a:avLst/>
            </a:prstGeom>
            <a:noFill/>
            <a:ln w="9525">
              <a:solidFill>
                <a:schemeClr val="tx1"/>
              </a:solidFill>
              <a:round/>
              <a:headEnd/>
              <a:tailEnd type="triangle" w="lg" len="lg"/>
            </a:ln>
          </p:spPr>
        </p:cxnSp>
        <p:cxnSp>
          <p:nvCxnSpPr>
            <p:cNvPr id="33" name="AutoShape 17"/>
            <p:cNvCxnSpPr>
              <a:cxnSpLocks noChangeShapeType="1"/>
              <a:stCxn id="19" idx="4"/>
              <a:endCxn id="22" idx="0"/>
            </p:cNvCxnSpPr>
            <p:nvPr/>
          </p:nvCxnSpPr>
          <p:spPr bwMode="auto">
            <a:xfrm>
              <a:off x="7858408" y="3581400"/>
              <a:ext cx="0" cy="318321"/>
            </a:xfrm>
            <a:prstGeom prst="straightConnector1">
              <a:avLst/>
            </a:prstGeom>
            <a:noFill/>
            <a:ln w="9525">
              <a:solidFill>
                <a:schemeClr val="tx1"/>
              </a:solidFill>
              <a:round/>
              <a:headEnd/>
              <a:tailEnd type="triangle" w="lg" len="lg"/>
            </a:ln>
          </p:spPr>
        </p:cxnSp>
        <p:cxnSp>
          <p:nvCxnSpPr>
            <p:cNvPr id="36" name="AutoShape 17"/>
            <p:cNvCxnSpPr>
              <a:cxnSpLocks noChangeShapeType="1"/>
              <a:stCxn id="20" idx="4"/>
              <a:endCxn id="25" idx="0"/>
            </p:cNvCxnSpPr>
            <p:nvPr/>
          </p:nvCxnSpPr>
          <p:spPr bwMode="auto">
            <a:xfrm>
              <a:off x="8849008" y="3567879"/>
              <a:ext cx="0" cy="318321"/>
            </a:xfrm>
            <a:prstGeom prst="straightConnector1">
              <a:avLst/>
            </a:prstGeom>
            <a:noFill/>
            <a:ln w="9525">
              <a:solidFill>
                <a:schemeClr val="tx1"/>
              </a:solidFill>
              <a:round/>
              <a:headEnd/>
              <a:tailEnd type="triangle" w="lg" len="lg"/>
            </a:ln>
          </p:spPr>
        </p:cxnSp>
        <p:cxnSp>
          <p:nvCxnSpPr>
            <p:cNvPr id="39" name="AutoShape 17"/>
            <p:cNvCxnSpPr>
              <a:cxnSpLocks noChangeShapeType="1"/>
              <a:stCxn id="20" idx="5"/>
              <a:endCxn id="28" idx="1"/>
            </p:cNvCxnSpPr>
            <p:nvPr/>
          </p:nvCxnSpPr>
          <p:spPr bwMode="auto">
            <a:xfrm>
              <a:off x="9003717" y="3502904"/>
              <a:ext cx="452582" cy="461792"/>
            </a:xfrm>
            <a:prstGeom prst="straightConnector1">
              <a:avLst/>
            </a:prstGeom>
            <a:noFill/>
            <a:ln w="9525">
              <a:solidFill>
                <a:schemeClr val="tx1"/>
              </a:solidFill>
              <a:round/>
              <a:headEnd/>
              <a:tailEnd type="triangle" w="lg" len="lg"/>
            </a:ln>
          </p:spPr>
        </p:cxnSp>
        <p:sp>
          <p:nvSpPr>
            <p:cNvPr id="42" name="AutoShape 6"/>
            <p:cNvSpPr>
              <a:spLocks noChangeArrowheads="1"/>
            </p:cNvSpPr>
            <p:nvPr/>
          </p:nvSpPr>
          <p:spPr bwMode="auto">
            <a:xfrm>
              <a:off x="6877616" y="4648200"/>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3" name="AutoShape 14"/>
            <p:cNvSpPr>
              <a:spLocks noChangeArrowheads="1"/>
            </p:cNvSpPr>
            <p:nvPr/>
          </p:nvSpPr>
          <p:spPr bwMode="auto">
            <a:xfrm>
              <a:off x="76396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a</a:t>
              </a:r>
            </a:p>
          </p:txBody>
        </p:sp>
        <p:cxnSp>
          <p:nvCxnSpPr>
            <p:cNvPr id="44" name="AutoShape 17"/>
            <p:cNvCxnSpPr>
              <a:cxnSpLocks noChangeShapeType="1"/>
              <a:endCxn id="42" idx="0"/>
            </p:cNvCxnSpPr>
            <p:nvPr/>
          </p:nvCxnSpPr>
          <p:spPr bwMode="auto">
            <a:xfrm>
              <a:off x="7096408" y="4329879"/>
              <a:ext cx="0" cy="318321"/>
            </a:xfrm>
            <a:prstGeom prst="straightConnector1">
              <a:avLst/>
            </a:prstGeom>
            <a:noFill/>
            <a:ln w="9525">
              <a:solidFill>
                <a:schemeClr val="tx1"/>
              </a:solidFill>
              <a:round/>
              <a:headEnd/>
              <a:tailEnd type="triangle" w="lg" len="lg"/>
            </a:ln>
          </p:spPr>
        </p:cxnSp>
        <p:cxnSp>
          <p:nvCxnSpPr>
            <p:cNvPr id="45" name="AutoShape 17"/>
            <p:cNvCxnSpPr>
              <a:cxnSpLocks noChangeShapeType="1"/>
              <a:endCxn id="43" idx="1"/>
            </p:cNvCxnSpPr>
            <p:nvPr/>
          </p:nvCxnSpPr>
          <p:spPr bwMode="auto">
            <a:xfrm>
              <a:off x="7251117" y="4264904"/>
              <a:ext cx="452582" cy="461792"/>
            </a:xfrm>
            <a:prstGeom prst="straightConnector1">
              <a:avLst/>
            </a:prstGeom>
            <a:noFill/>
            <a:ln w="9525">
              <a:solidFill>
                <a:schemeClr val="tx1"/>
              </a:solidFill>
              <a:round/>
              <a:headEnd/>
              <a:tailEnd type="triangle" w="lg" len="lg"/>
            </a:ln>
          </p:spPr>
        </p:cxnSp>
        <p:sp>
          <p:nvSpPr>
            <p:cNvPr id="46" name="AutoShape 6"/>
            <p:cNvSpPr>
              <a:spLocks noChangeArrowheads="1"/>
            </p:cNvSpPr>
            <p:nvPr/>
          </p:nvSpPr>
          <p:spPr bwMode="auto">
            <a:xfrm>
              <a:off x="9392216"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b="1"/>
                <a:t>G</a:t>
              </a:r>
            </a:p>
          </p:txBody>
        </p:sp>
        <p:sp>
          <p:nvSpPr>
            <p:cNvPr id="47" name="AutoShape 8"/>
            <p:cNvSpPr>
              <a:spLocks noChangeArrowheads="1"/>
            </p:cNvSpPr>
            <p:nvPr/>
          </p:nvSpPr>
          <p:spPr bwMode="auto">
            <a:xfrm>
              <a:off x="8610600" y="4661721"/>
              <a:ext cx="437584" cy="443679"/>
            </a:xfrm>
            <a:prstGeom prst="flowChartConnector">
              <a:avLst/>
            </a:prstGeom>
            <a:noFill/>
            <a:ln w="12700">
              <a:solidFill>
                <a:schemeClr val="tx1"/>
              </a:solidFill>
              <a:round/>
              <a:headEnd/>
              <a:tailEnd/>
            </a:ln>
          </p:spPr>
          <p:txBody>
            <a:bodyPr wrap="none" lIns="91430" tIns="45718" rIns="91430" bIns="45718" anchor="ctr"/>
            <a:lstStyle/>
            <a:p>
              <a:pPr algn="ctr"/>
              <a:r>
                <a:rPr lang="en-US" i="1"/>
                <a:t>b</a:t>
              </a:r>
            </a:p>
          </p:txBody>
        </p:sp>
        <p:cxnSp>
          <p:nvCxnSpPr>
            <p:cNvPr id="48" name="AutoShape 17"/>
            <p:cNvCxnSpPr>
              <a:cxnSpLocks noChangeShapeType="1"/>
              <a:endCxn id="47" idx="7"/>
            </p:cNvCxnSpPr>
            <p:nvPr/>
          </p:nvCxnSpPr>
          <p:spPr bwMode="auto">
            <a:xfrm flipH="1">
              <a:off x="8984101" y="4278425"/>
              <a:ext cx="472198" cy="448271"/>
            </a:xfrm>
            <a:prstGeom prst="straightConnector1">
              <a:avLst/>
            </a:prstGeom>
            <a:noFill/>
            <a:ln w="9525">
              <a:solidFill>
                <a:schemeClr val="tx1"/>
              </a:solidFill>
              <a:round/>
              <a:headEnd/>
              <a:tailEnd type="triangle" w="lg" len="lg"/>
            </a:ln>
          </p:spPr>
        </p:cxnSp>
        <p:cxnSp>
          <p:nvCxnSpPr>
            <p:cNvPr id="49" name="AutoShape 17"/>
            <p:cNvCxnSpPr>
              <a:cxnSpLocks noChangeShapeType="1"/>
              <a:endCxn id="46" idx="0"/>
            </p:cNvCxnSpPr>
            <p:nvPr/>
          </p:nvCxnSpPr>
          <p:spPr bwMode="auto">
            <a:xfrm>
              <a:off x="9611008" y="4343400"/>
              <a:ext cx="0" cy="318321"/>
            </a:xfrm>
            <a:prstGeom prst="straightConnector1">
              <a:avLst/>
            </a:prstGeom>
            <a:noFill/>
            <a:ln w="9525">
              <a:solidFill>
                <a:schemeClr val="tx1"/>
              </a:solidFill>
              <a:round/>
              <a:headEnd/>
              <a:tailEnd type="triangle" w="lg" len="lg"/>
            </a:ln>
          </p:spPr>
        </p:cxnSp>
        <p:cxnSp>
          <p:nvCxnSpPr>
            <p:cNvPr id="50" name="AutoShape 17"/>
            <p:cNvCxnSpPr>
              <a:cxnSpLocks noChangeShapeType="1"/>
            </p:cNvCxnSpPr>
            <p:nvPr/>
          </p:nvCxnSpPr>
          <p:spPr bwMode="auto">
            <a:xfrm flipH="1">
              <a:off x="7239000" y="5038129"/>
              <a:ext cx="472198" cy="448271"/>
            </a:xfrm>
            <a:prstGeom prst="straightConnector1">
              <a:avLst/>
            </a:prstGeom>
            <a:noFill/>
            <a:ln w="9525">
              <a:solidFill>
                <a:schemeClr val="tx1"/>
              </a:solidFill>
              <a:round/>
              <a:headEnd/>
              <a:tailEnd type="triangle" w="lg" len="lg"/>
            </a:ln>
          </p:spPr>
        </p:cxnSp>
        <p:cxnSp>
          <p:nvCxnSpPr>
            <p:cNvPr id="51" name="AutoShape 17"/>
            <p:cNvCxnSpPr>
              <a:cxnSpLocks noChangeShapeType="1"/>
            </p:cNvCxnSpPr>
            <p:nvPr/>
          </p:nvCxnSpPr>
          <p:spPr bwMode="auto">
            <a:xfrm>
              <a:off x="7865907" y="5103104"/>
              <a:ext cx="0" cy="318321"/>
            </a:xfrm>
            <a:prstGeom prst="straightConnector1">
              <a:avLst/>
            </a:prstGeom>
            <a:noFill/>
            <a:ln w="9525">
              <a:solidFill>
                <a:schemeClr val="tx1"/>
              </a:solidFill>
              <a:round/>
              <a:headEnd/>
              <a:tailEnd type="triangle" w="lg" len="lg"/>
            </a:ln>
          </p:spPr>
        </p:cxnSp>
        <p:cxnSp>
          <p:nvCxnSpPr>
            <p:cNvPr id="52" name="AutoShape 17"/>
            <p:cNvCxnSpPr>
              <a:cxnSpLocks noChangeShapeType="1"/>
            </p:cNvCxnSpPr>
            <p:nvPr/>
          </p:nvCxnSpPr>
          <p:spPr bwMode="auto">
            <a:xfrm>
              <a:off x="8841509" y="5089583"/>
              <a:ext cx="0" cy="318321"/>
            </a:xfrm>
            <a:prstGeom prst="straightConnector1">
              <a:avLst/>
            </a:prstGeom>
            <a:noFill/>
            <a:ln w="9525">
              <a:solidFill>
                <a:schemeClr val="tx1"/>
              </a:solidFill>
              <a:round/>
              <a:headEnd/>
              <a:tailEnd type="triangle" w="lg" len="lg"/>
            </a:ln>
          </p:spPr>
        </p:cxnSp>
        <p:cxnSp>
          <p:nvCxnSpPr>
            <p:cNvPr id="53" name="AutoShape 17"/>
            <p:cNvCxnSpPr>
              <a:cxnSpLocks noChangeShapeType="1"/>
            </p:cNvCxnSpPr>
            <p:nvPr/>
          </p:nvCxnSpPr>
          <p:spPr bwMode="auto">
            <a:xfrm>
              <a:off x="8996218" y="5024608"/>
              <a:ext cx="452582" cy="461792"/>
            </a:xfrm>
            <a:prstGeom prst="straightConnector1">
              <a:avLst/>
            </a:prstGeom>
            <a:noFill/>
            <a:ln w="9525">
              <a:solidFill>
                <a:schemeClr val="tx1"/>
              </a:solidFill>
              <a:round/>
              <a:headEnd/>
              <a:tailEnd type="triangle" w="lg" len="lg"/>
            </a:ln>
          </p:spPr>
        </p:cxnSp>
      </p:grpSp>
      <p:sp>
        <p:nvSpPr>
          <p:cNvPr id="3" name="Rectangle 2"/>
          <p:cNvSpPr/>
          <p:nvPr/>
        </p:nvSpPr>
        <p:spPr>
          <a:xfrm>
            <a:off x="8288764" y="4724400"/>
            <a:ext cx="1236236" cy="1862048"/>
          </a:xfrm>
          <a:prstGeom prst="rect">
            <a:avLst/>
          </a:prstGeom>
        </p:spPr>
        <p:txBody>
          <a:bodyPr wrap="none">
            <a:spAutoFit/>
          </a:bodyPr>
          <a:lstStyle/>
          <a:p>
            <a:r>
              <a:rPr lang="en-US" sz="11500" dirty="0">
                <a:latin typeface="ＭＳ ゴシック"/>
                <a:ea typeface="ＭＳ ゴシック"/>
                <a:cs typeface="ＭＳ ゴシック"/>
              </a:rPr>
              <a:t>∞</a:t>
            </a:r>
            <a:endParaRPr lang="en-US" sz="11500" dirty="0"/>
          </a:p>
        </p:txBody>
      </p:sp>
    </p:spTree>
    <p:extLst>
      <p:ext uri="{BB962C8B-B14F-4D97-AF65-F5344CB8AC3E}">
        <p14:creationId xmlns:p14="http://schemas.microsoft.com/office/powerpoint/2010/main" val="35833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Search </a:t>
            </a:r>
            <a:r>
              <a:rPr lang="en-US" dirty="0" err="1"/>
              <a:t>vs</a:t>
            </a:r>
            <a:r>
              <a:rPr lang="en-US" dirty="0"/>
              <a:t> Graph Search</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600552"/>
            <a:ext cx="9932987" cy="4409371"/>
          </a:xfrm>
          <a:prstGeom prst="rect">
            <a:avLst/>
          </a:prstGeom>
          <a:noFill/>
        </p:spPr>
      </p:pic>
    </p:spTree>
    <p:extLst>
      <p:ext uri="{BB962C8B-B14F-4D97-AF65-F5344CB8AC3E}">
        <p14:creationId xmlns:p14="http://schemas.microsoft.com/office/powerpoint/2010/main" val="94472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5824349"/>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TREE_SEARCH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26960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89815" y="96471"/>
            <a:ext cx="11351907" cy="6267548"/>
          </a:xfrm>
          <a:prstGeom prst="rect">
            <a:avLst/>
          </a:prstGeom>
          <a:noFill/>
          <a:ln>
            <a:noFill/>
          </a:ln>
        </p:spPr>
        <p:txBody>
          <a:bodyPr wrap="square" lIns="91438" tIns="45719" rIns="91438" bIns="45719" rtlCol="0">
            <a:spAutoFit/>
          </a:bodyPr>
          <a:lstStyle/>
          <a:p>
            <a:pPr>
              <a:lnSpc>
                <a:spcPct val="120000"/>
              </a:lnSpc>
            </a:pPr>
            <a:r>
              <a:rPr lang="en-US" sz="2400" dirty="0">
                <a:solidFill>
                  <a:schemeClr val="accent2"/>
                </a:solidFill>
              </a:rPr>
              <a:t>function</a:t>
            </a:r>
            <a:r>
              <a:rPr lang="en-US" sz="2400" b="1" dirty="0"/>
              <a:t> </a:t>
            </a:r>
            <a:r>
              <a:rPr lang="en-US" sz="2400" dirty="0">
                <a:solidFill>
                  <a:srgbClr val="008000"/>
                </a:solidFill>
              </a:rPr>
              <a:t>GRAPH_SEARCH</a:t>
            </a:r>
            <a:r>
              <a:rPr lang="en-US" sz="2400" dirty="0"/>
              <a:t>(</a:t>
            </a:r>
            <a:r>
              <a:rPr lang="en-US" sz="2400" dirty="0">
                <a:solidFill>
                  <a:srgbClr val="0000FF"/>
                </a:solidFill>
              </a:rPr>
              <a:t>problem</a:t>
            </a:r>
            <a:r>
              <a:rPr lang="en-US" sz="2400" dirty="0"/>
              <a:t>) </a:t>
            </a:r>
            <a:r>
              <a:rPr lang="en-US" sz="2400" dirty="0">
                <a:solidFill>
                  <a:schemeClr val="accent2"/>
                </a:solidFill>
              </a:rPr>
              <a:t>returns</a:t>
            </a:r>
            <a:r>
              <a:rPr lang="en-US" sz="2400" b="1" dirty="0"/>
              <a:t> </a:t>
            </a:r>
            <a:r>
              <a:rPr lang="en-US" sz="2400" dirty="0"/>
              <a:t>a solution, or failure</a:t>
            </a:r>
          </a:p>
          <a:p>
            <a:pPr>
              <a:lnSpc>
                <a:spcPct val="120000"/>
              </a:lnSpc>
            </a:pPr>
            <a:r>
              <a:rPr lang="en-US" sz="2400" dirty="0"/>
              <a:t>     </a:t>
            </a:r>
            <a:r>
              <a:rPr lang="en-US" sz="2400" b="1" dirty="0"/>
              <a:t>initialize the </a:t>
            </a:r>
            <a:r>
              <a:rPr lang="en-US" sz="2400" b="1" dirty="0">
                <a:solidFill>
                  <a:srgbClr val="0000FF"/>
                </a:solidFill>
              </a:rPr>
              <a:t>explored set</a:t>
            </a:r>
            <a:r>
              <a:rPr lang="en-US" sz="2400" b="1" dirty="0"/>
              <a:t> to be empty</a:t>
            </a:r>
          </a:p>
          <a:p>
            <a:pPr>
              <a:lnSpc>
                <a:spcPct val="120000"/>
              </a:lnSpc>
            </a:pPr>
            <a:r>
              <a:rPr lang="en-US" sz="2400" dirty="0"/>
              <a:t>     initialize the </a:t>
            </a:r>
            <a:r>
              <a:rPr lang="en-US" sz="2400" dirty="0">
                <a:solidFill>
                  <a:srgbClr val="0000FF"/>
                </a:solidFill>
              </a:rPr>
              <a:t>frontier</a:t>
            </a:r>
            <a:r>
              <a:rPr lang="en-US" sz="2400" dirty="0"/>
              <a:t> as a specific work list (stack, queue, priority queue)</a:t>
            </a:r>
          </a:p>
          <a:p>
            <a:pPr>
              <a:lnSpc>
                <a:spcPct val="120000"/>
              </a:lnSpc>
            </a:pPr>
            <a:r>
              <a:rPr lang="en-US" sz="2400" dirty="0"/>
              <a:t>     add initial state of </a:t>
            </a:r>
            <a:r>
              <a:rPr lang="en-US" sz="2400" dirty="0">
                <a:solidFill>
                  <a:srgbClr val="0000FF"/>
                </a:solidFill>
              </a:rPr>
              <a:t>problem </a:t>
            </a:r>
            <a:r>
              <a:rPr lang="en-US" sz="2400" dirty="0"/>
              <a:t>to</a:t>
            </a:r>
            <a:r>
              <a:rPr lang="en-US" sz="2400" dirty="0">
                <a:solidFill>
                  <a:srgbClr val="0000FF"/>
                </a:solidFill>
              </a:rPr>
              <a:t> frontier</a:t>
            </a:r>
            <a:br>
              <a:rPr lang="en-US" sz="2400" dirty="0"/>
            </a:br>
            <a:r>
              <a:rPr lang="en-US" sz="2400" dirty="0"/>
              <a:t>     </a:t>
            </a:r>
            <a:r>
              <a:rPr lang="en-US" sz="2400" dirty="0">
                <a:solidFill>
                  <a:schemeClr val="accent2"/>
                </a:solidFill>
              </a:rPr>
              <a:t>loop do </a:t>
            </a:r>
          </a:p>
          <a:p>
            <a:pPr>
              <a:lnSpc>
                <a:spcPct val="120000"/>
              </a:lnSpc>
            </a:pPr>
            <a:r>
              <a:rPr lang="en-US" sz="2400" b="1" dirty="0"/>
              <a:t>             </a:t>
            </a:r>
            <a:r>
              <a:rPr lang="en-US" sz="2400" dirty="0">
                <a:solidFill>
                  <a:schemeClr val="accent2"/>
                </a:solidFill>
              </a:rPr>
              <a:t>if</a:t>
            </a:r>
            <a:r>
              <a:rPr lang="en-US" sz="2400" b="1" dirty="0"/>
              <a:t> </a:t>
            </a:r>
            <a:r>
              <a:rPr lang="en-US" sz="2400" dirty="0"/>
              <a:t>the</a:t>
            </a:r>
            <a:r>
              <a:rPr lang="en-US" sz="2400" dirty="0">
                <a:solidFill>
                  <a:srgbClr val="0000FF"/>
                </a:solidFill>
              </a:rPr>
              <a:t> frontier </a:t>
            </a:r>
            <a:r>
              <a:rPr lang="en-US" sz="2400" dirty="0"/>
              <a:t>is empty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failure</a:t>
            </a:r>
            <a:br>
              <a:rPr lang="en-US" sz="2400" dirty="0"/>
            </a:br>
            <a:r>
              <a:rPr lang="en-US" sz="2400" dirty="0"/>
              <a:t>             choose a </a:t>
            </a:r>
            <a:r>
              <a:rPr lang="en-US" sz="2400" dirty="0">
                <a:solidFill>
                  <a:srgbClr val="0000FF"/>
                </a:solidFill>
              </a:rPr>
              <a:t>node</a:t>
            </a:r>
            <a:r>
              <a:rPr lang="en-US" sz="2400" dirty="0"/>
              <a:t> and remove it from the </a:t>
            </a:r>
            <a:r>
              <a:rPr lang="en-US" sz="2400" dirty="0">
                <a:solidFill>
                  <a:srgbClr val="0000FF"/>
                </a:solidFill>
              </a:rPr>
              <a:t>frontier</a:t>
            </a:r>
            <a:br>
              <a:rPr lang="en-US" sz="2400" dirty="0"/>
            </a:br>
            <a:r>
              <a:rPr lang="en-US" sz="2400" dirty="0"/>
              <a:t>             </a:t>
            </a:r>
            <a:r>
              <a:rPr lang="en-US" sz="2400" dirty="0">
                <a:solidFill>
                  <a:schemeClr val="accent2"/>
                </a:solidFill>
              </a:rPr>
              <a:t>if</a:t>
            </a:r>
            <a:r>
              <a:rPr lang="en-US" sz="2400" b="1" dirty="0"/>
              <a:t> </a:t>
            </a:r>
            <a:r>
              <a:rPr lang="en-US" sz="2400" dirty="0"/>
              <a:t>the </a:t>
            </a:r>
            <a:r>
              <a:rPr lang="en-US" sz="2400" dirty="0">
                <a:solidFill>
                  <a:srgbClr val="0000FF"/>
                </a:solidFill>
              </a:rPr>
              <a:t>node</a:t>
            </a:r>
            <a:r>
              <a:rPr lang="en-US" sz="2400" dirty="0"/>
              <a:t> contains a goal state </a:t>
            </a:r>
            <a:r>
              <a:rPr lang="en-US" sz="2400" dirty="0">
                <a:solidFill>
                  <a:schemeClr val="accent2"/>
                </a:solidFill>
              </a:rPr>
              <a:t>then</a:t>
            </a:r>
            <a:r>
              <a:rPr lang="en-US" sz="2400" b="1" dirty="0">
                <a:solidFill>
                  <a:srgbClr val="CC00CC"/>
                </a:solidFill>
              </a:rPr>
              <a:t> </a:t>
            </a:r>
          </a:p>
          <a:p>
            <a:pPr>
              <a:lnSpc>
                <a:spcPct val="120000"/>
              </a:lnSpc>
            </a:pPr>
            <a:r>
              <a:rPr lang="en-US" sz="2400" b="1" dirty="0">
                <a:solidFill>
                  <a:srgbClr val="CC00CC"/>
                </a:solidFill>
              </a:rPr>
              <a:t>                     </a:t>
            </a:r>
            <a:r>
              <a:rPr lang="en-US" sz="2400" dirty="0">
                <a:solidFill>
                  <a:schemeClr val="accent2"/>
                </a:solidFill>
              </a:rPr>
              <a:t>return</a:t>
            </a:r>
            <a:r>
              <a:rPr lang="en-US" sz="2400" b="1" dirty="0">
                <a:solidFill>
                  <a:srgbClr val="CC00CC"/>
                </a:solidFill>
              </a:rPr>
              <a:t> </a:t>
            </a:r>
            <a:r>
              <a:rPr lang="en-US" sz="2400" dirty="0"/>
              <a:t>the corresponding solution</a:t>
            </a:r>
          </a:p>
          <a:p>
            <a:pPr>
              <a:lnSpc>
                <a:spcPct val="120000"/>
              </a:lnSpc>
            </a:pPr>
            <a:r>
              <a:rPr lang="en-US" sz="2400" dirty="0"/>
              <a:t>             </a:t>
            </a:r>
            <a:r>
              <a:rPr lang="en-US" sz="2400" b="1" dirty="0"/>
              <a:t>add the </a:t>
            </a:r>
            <a:r>
              <a:rPr lang="en-US" sz="2400" b="1" dirty="0">
                <a:solidFill>
                  <a:srgbClr val="0000FF"/>
                </a:solidFill>
              </a:rPr>
              <a:t>node </a:t>
            </a:r>
            <a:r>
              <a:rPr lang="en-US" sz="2400" b="1" dirty="0"/>
              <a:t>state to the </a:t>
            </a:r>
            <a:r>
              <a:rPr lang="en-US" sz="2400" b="1" dirty="0">
                <a:solidFill>
                  <a:srgbClr val="0000FF"/>
                </a:solidFill>
              </a:rPr>
              <a:t>explored set</a:t>
            </a:r>
            <a:endParaRPr lang="en-US" sz="2400" b="1" dirty="0"/>
          </a:p>
          <a:p>
            <a:pPr>
              <a:lnSpc>
                <a:spcPct val="120000"/>
              </a:lnSpc>
            </a:pPr>
            <a:r>
              <a:rPr lang="en-US" sz="2400" dirty="0"/>
              <a:t>             for each resulting </a:t>
            </a:r>
            <a:r>
              <a:rPr lang="en-US" sz="2400" dirty="0">
                <a:solidFill>
                  <a:srgbClr val="0000FF"/>
                </a:solidFill>
              </a:rPr>
              <a:t>child</a:t>
            </a:r>
            <a:r>
              <a:rPr lang="en-US" sz="2400" dirty="0"/>
              <a:t> from node</a:t>
            </a:r>
            <a:endParaRPr lang="en-US" sz="2400" dirty="0">
              <a:solidFill>
                <a:srgbClr val="0000FF"/>
              </a:solidFill>
            </a:endParaRPr>
          </a:p>
          <a:p>
            <a:pPr>
              <a:lnSpc>
                <a:spcPct val="120000"/>
              </a:lnSpc>
            </a:pPr>
            <a:r>
              <a:rPr lang="en-US" sz="2400" dirty="0"/>
              <a:t>                     </a:t>
            </a:r>
            <a:r>
              <a:rPr lang="en-US" sz="2400" b="1" dirty="0"/>
              <a:t>if the </a:t>
            </a:r>
            <a:r>
              <a:rPr lang="en-US" sz="2400" b="1" dirty="0">
                <a:solidFill>
                  <a:srgbClr val="0000FF"/>
                </a:solidFill>
              </a:rPr>
              <a:t>child </a:t>
            </a:r>
            <a:r>
              <a:rPr lang="en-US" sz="2400" b="1" dirty="0"/>
              <a:t>state is not already in the </a:t>
            </a:r>
            <a:r>
              <a:rPr lang="en-US" sz="2400" b="1" dirty="0">
                <a:solidFill>
                  <a:srgbClr val="0000FF"/>
                </a:solidFill>
              </a:rPr>
              <a:t>frontier</a:t>
            </a:r>
            <a:r>
              <a:rPr lang="en-US" sz="2400" b="1" dirty="0"/>
              <a:t> or </a:t>
            </a:r>
            <a:r>
              <a:rPr lang="en-US" sz="2400" b="1" dirty="0">
                <a:solidFill>
                  <a:srgbClr val="0000FF"/>
                </a:solidFill>
              </a:rPr>
              <a:t>explored set </a:t>
            </a:r>
            <a:r>
              <a:rPr lang="en-US" sz="2400" b="1" dirty="0">
                <a:solidFill>
                  <a:schemeClr val="accent2"/>
                </a:solidFill>
              </a:rPr>
              <a:t>then</a:t>
            </a:r>
            <a:endParaRPr lang="en-US" sz="2400" b="1" dirty="0"/>
          </a:p>
          <a:p>
            <a:pPr>
              <a:lnSpc>
                <a:spcPct val="120000"/>
              </a:lnSpc>
            </a:pPr>
            <a:r>
              <a:rPr lang="en-US" sz="2400" dirty="0"/>
              <a:t>                             add </a:t>
            </a:r>
            <a:r>
              <a:rPr lang="en-US" sz="2400" dirty="0">
                <a:solidFill>
                  <a:srgbClr val="0000FF"/>
                </a:solidFill>
              </a:rPr>
              <a:t>child</a:t>
            </a:r>
            <a:r>
              <a:rPr lang="en-US" sz="2400" dirty="0"/>
              <a:t> to the </a:t>
            </a:r>
            <a:r>
              <a:rPr lang="en-US" sz="2400" dirty="0">
                <a:solidFill>
                  <a:srgbClr val="0000FF"/>
                </a:solidFill>
              </a:rPr>
              <a:t>frontier</a:t>
            </a:r>
          </a:p>
        </p:txBody>
      </p:sp>
    </p:spTree>
    <p:extLst>
      <p:ext uri="{BB962C8B-B14F-4D97-AF65-F5344CB8AC3E}">
        <p14:creationId xmlns:p14="http://schemas.microsoft.com/office/powerpoint/2010/main" val="63854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5EE-9574-4CFB-95A6-7AF5B6289729}"/>
              </a:ext>
            </a:extLst>
          </p:cNvPr>
          <p:cNvSpPr>
            <a:spLocks noGrp="1"/>
          </p:cNvSpPr>
          <p:nvPr>
            <p:ph type="title"/>
          </p:nvPr>
        </p:nvSpPr>
        <p:spPr>
          <a:xfrm>
            <a:off x="546819" y="344770"/>
            <a:ext cx="10515600" cy="627812"/>
          </a:xfrm>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5392314A-2FC2-4831-96A2-263F96A8AE85}"/>
              </a:ext>
            </a:extLst>
          </p:cNvPr>
          <p:cNvSpPr>
            <a:spLocks noGrp="1"/>
          </p:cNvSpPr>
          <p:nvPr>
            <p:ph idx="1"/>
          </p:nvPr>
        </p:nvSpPr>
        <p:spPr>
          <a:xfrm>
            <a:off x="546819" y="943217"/>
            <a:ext cx="8435323" cy="2039539"/>
          </a:xfrm>
        </p:spPr>
        <p:txBody>
          <a:bodyPr/>
          <a:lstStyle/>
          <a:p>
            <a:r>
              <a:rPr lang="en-US" dirty="0"/>
              <a:t>What is the relationship between these sets of states after each loop iteration in </a:t>
            </a:r>
            <a:r>
              <a:rPr lang="en-US" dirty="0">
                <a:solidFill>
                  <a:srgbClr val="00B050"/>
                </a:solidFill>
              </a:rPr>
              <a:t>GRAPH_SEARCH</a:t>
            </a:r>
            <a:r>
              <a:rPr lang="en-US" dirty="0"/>
              <a:t>?</a:t>
            </a:r>
          </a:p>
          <a:p>
            <a:r>
              <a:rPr lang="en-US" dirty="0"/>
              <a:t>(Loop invariants!!!)</a:t>
            </a:r>
          </a:p>
        </p:txBody>
      </p:sp>
      <p:grpSp>
        <p:nvGrpSpPr>
          <p:cNvPr id="20" name="Group 19">
            <a:extLst>
              <a:ext uri="{FF2B5EF4-FFF2-40B4-BE49-F238E27FC236}">
                <a16:creationId xmlns:a16="http://schemas.microsoft.com/office/drawing/2014/main" id="{E6738CB5-7A7F-4CF4-A975-959BB6166584}"/>
              </a:ext>
            </a:extLst>
          </p:cNvPr>
          <p:cNvGrpSpPr/>
          <p:nvPr/>
        </p:nvGrpSpPr>
        <p:grpSpPr>
          <a:xfrm>
            <a:off x="648056" y="3159981"/>
            <a:ext cx="3457115" cy="1888367"/>
            <a:chOff x="724116" y="1853643"/>
            <a:chExt cx="3457115" cy="1888367"/>
          </a:xfrm>
        </p:grpSpPr>
        <p:sp>
          <p:nvSpPr>
            <p:cNvPr id="4" name="Rectangle 3">
              <a:extLst>
                <a:ext uri="{FF2B5EF4-FFF2-40B4-BE49-F238E27FC236}">
                  <a16:creationId xmlns:a16="http://schemas.microsoft.com/office/drawing/2014/main" id="{F10E5E15-E3A0-4EF3-A71D-D2E4FFE67283}"/>
                </a:ext>
              </a:extLst>
            </p:cNvPr>
            <p:cNvSpPr/>
            <p:nvPr/>
          </p:nvSpPr>
          <p:spPr>
            <a:xfrm>
              <a:off x="742462"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CE982CF-2CD8-466D-8C9C-5FC251E5FACB}"/>
                </a:ext>
              </a:extLst>
            </p:cNvPr>
            <p:cNvSpPr/>
            <p:nvPr/>
          </p:nvSpPr>
          <p:spPr>
            <a:xfrm>
              <a:off x="893615"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4F596F-E45C-4EB9-88C1-973988F8B1C6}"/>
                </a:ext>
              </a:extLst>
            </p:cNvPr>
            <p:cNvSpPr txBox="1"/>
            <p:nvPr/>
          </p:nvSpPr>
          <p:spPr>
            <a:xfrm>
              <a:off x="724116" y="1853643"/>
              <a:ext cx="333746" cy="400110"/>
            </a:xfrm>
            <a:prstGeom prst="rect">
              <a:avLst/>
            </a:prstGeom>
            <a:noFill/>
          </p:spPr>
          <p:txBody>
            <a:bodyPr wrap="none" rtlCol="0">
              <a:spAutoFit/>
            </a:bodyPr>
            <a:lstStyle/>
            <a:p>
              <a:r>
                <a:rPr lang="en-US" sz="2000" dirty="0"/>
                <a:t>A</a:t>
              </a:r>
              <a:endParaRPr lang="en-US" dirty="0"/>
            </a:p>
          </p:txBody>
        </p:sp>
        <p:sp>
          <p:nvSpPr>
            <p:cNvPr id="7" name="TextBox 6">
              <a:extLst>
                <a:ext uri="{FF2B5EF4-FFF2-40B4-BE49-F238E27FC236}">
                  <a16:creationId xmlns:a16="http://schemas.microsoft.com/office/drawing/2014/main" id="{4C67BB73-8E94-49C3-B0C8-0889547590D3}"/>
                </a:ext>
              </a:extLst>
            </p:cNvPr>
            <p:cNvSpPr txBox="1"/>
            <p:nvPr/>
          </p:nvSpPr>
          <p:spPr>
            <a:xfrm>
              <a:off x="983316"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8" name="Oval 7">
              <a:extLst>
                <a:ext uri="{FF2B5EF4-FFF2-40B4-BE49-F238E27FC236}">
                  <a16:creationId xmlns:a16="http://schemas.microsoft.com/office/drawing/2014/main" id="{E7DF973E-655B-45FD-A239-BE3F1AE3C047}"/>
                </a:ext>
              </a:extLst>
            </p:cNvPr>
            <p:cNvSpPr/>
            <p:nvPr/>
          </p:nvSpPr>
          <p:spPr>
            <a:xfrm>
              <a:off x="2996232"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TextBox 8">
              <a:extLst>
                <a:ext uri="{FF2B5EF4-FFF2-40B4-BE49-F238E27FC236}">
                  <a16:creationId xmlns:a16="http://schemas.microsoft.com/office/drawing/2014/main" id="{DCA5F3CC-6FDF-437C-AEE1-0528D8E8621E}"/>
                </a:ext>
              </a:extLst>
            </p:cNvPr>
            <p:cNvSpPr txBox="1"/>
            <p:nvPr/>
          </p:nvSpPr>
          <p:spPr>
            <a:xfrm>
              <a:off x="2977049"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0" name="Oval 9">
              <a:extLst>
                <a:ext uri="{FF2B5EF4-FFF2-40B4-BE49-F238E27FC236}">
                  <a16:creationId xmlns:a16="http://schemas.microsoft.com/office/drawing/2014/main" id="{31A666F0-5452-43E7-98B8-6D6A8DF0F216}"/>
                </a:ext>
              </a:extLst>
            </p:cNvPr>
            <p:cNvSpPr/>
            <p:nvPr/>
          </p:nvSpPr>
          <p:spPr>
            <a:xfrm>
              <a:off x="1937602"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TextBox 10">
              <a:extLst>
                <a:ext uri="{FF2B5EF4-FFF2-40B4-BE49-F238E27FC236}">
                  <a16:creationId xmlns:a16="http://schemas.microsoft.com/office/drawing/2014/main" id="{C9A1012B-F36C-4660-AEAE-D61F2EA87794}"/>
                </a:ext>
              </a:extLst>
            </p:cNvPr>
            <p:cNvSpPr txBox="1"/>
            <p:nvPr/>
          </p:nvSpPr>
          <p:spPr>
            <a:xfrm>
              <a:off x="2048381"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29" name="Group 28">
            <a:extLst>
              <a:ext uri="{FF2B5EF4-FFF2-40B4-BE49-F238E27FC236}">
                <a16:creationId xmlns:a16="http://schemas.microsoft.com/office/drawing/2014/main" id="{B113DC9E-F3A8-41B7-8B85-BB8FF40E5FAF}"/>
              </a:ext>
            </a:extLst>
          </p:cNvPr>
          <p:cNvGrpSpPr/>
          <p:nvPr/>
        </p:nvGrpSpPr>
        <p:grpSpPr>
          <a:xfrm>
            <a:off x="4524866" y="3159981"/>
            <a:ext cx="3457115" cy="1888367"/>
            <a:chOff x="4595673" y="1853643"/>
            <a:chExt cx="3457115" cy="1888367"/>
          </a:xfrm>
        </p:grpSpPr>
        <p:sp>
          <p:nvSpPr>
            <p:cNvPr id="12" name="Rectangle 11">
              <a:extLst>
                <a:ext uri="{FF2B5EF4-FFF2-40B4-BE49-F238E27FC236}">
                  <a16:creationId xmlns:a16="http://schemas.microsoft.com/office/drawing/2014/main" id="{45A637BA-4E1D-4EDF-B3C3-27F4FC87F2A2}"/>
                </a:ext>
              </a:extLst>
            </p:cNvPr>
            <p:cNvSpPr/>
            <p:nvPr/>
          </p:nvSpPr>
          <p:spPr>
            <a:xfrm>
              <a:off x="4614019" y="1899138"/>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4ECB7C-0CA8-4107-9F8D-06C379EC515B}"/>
                </a:ext>
              </a:extLst>
            </p:cNvPr>
            <p:cNvSpPr/>
            <p:nvPr/>
          </p:nvSpPr>
          <p:spPr>
            <a:xfrm>
              <a:off x="4765172" y="2392919"/>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7A4A35-C0CC-4368-9E90-6F133B5CC0AA}"/>
                </a:ext>
              </a:extLst>
            </p:cNvPr>
            <p:cNvSpPr txBox="1"/>
            <p:nvPr/>
          </p:nvSpPr>
          <p:spPr>
            <a:xfrm>
              <a:off x="4595673" y="1853643"/>
              <a:ext cx="324128" cy="400110"/>
            </a:xfrm>
            <a:prstGeom prst="rect">
              <a:avLst/>
            </a:prstGeom>
            <a:noFill/>
          </p:spPr>
          <p:txBody>
            <a:bodyPr wrap="none" rtlCol="0">
              <a:spAutoFit/>
            </a:bodyPr>
            <a:lstStyle/>
            <a:p>
              <a:r>
                <a:rPr lang="en-US" sz="2000" dirty="0"/>
                <a:t>B</a:t>
              </a:r>
              <a:endParaRPr lang="en-US" dirty="0"/>
            </a:p>
          </p:txBody>
        </p:sp>
        <p:sp>
          <p:nvSpPr>
            <p:cNvPr id="15" name="TextBox 14">
              <a:extLst>
                <a:ext uri="{FF2B5EF4-FFF2-40B4-BE49-F238E27FC236}">
                  <a16:creationId xmlns:a16="http://schemas.microsoft.com/office/drawing/2014/main" id="{030A9FCA-CF0C-4FA3-8512-4872D8464EF9}"/>
                </a:ext>
              </a:extLst>
            </p:cNvPr>
            <p:cNvSpPr txBox="1"/>
            <p:nvPr/>
          </p:nvSpPr>
          <p:spPr>
            <a:xfrm>
              <a:off x="4854873" y="2074497"/>
              <a:ext cx="916148" cy="338554"/>
            </a:xfrm>
            <a:prstGeom prst="rect">
              <a:avLst/>
            </a:prstGeom>
            <a:noFill/>
          </p:spPr>
          <p:txBody>
            <a:bodyPr wrap="none" rtlCol="0">
              <a:spAutoFit/>
            </a:bodyPr>
            <a:lstStyle/>
            <a:p>
              <a:r>
                <a:rPr lang="en-US" sz="1600" dirty="0">
                  <a:solidFill>
                    <a:srgbClr val="00B0F0"/>
                  </a:solidFill>
                </a:rPr>
                <a:t>Explored</a:t>
              </a:r>
            </a:p>
          </p:txBody>
        </p:sp>
        <p:sp>
          <p:nvSpPr>
            <p:cNvPr id="16" name="Oval 15">
              <a:extLst>
                <a:ext uri="{FF2B5EF4-FFF2-40B4-BE49-F238E27FC236}">
                  <a16:creationId xmlns:a16="http://schemas.microsoft.com/office/drawing/2014/main" id="{3483B548-022A-4047-A11B-4F2F78D44509}"/>
                </a:ext>
              </a:extLst>
            </p:cNvPr>
            <p:cNvSpPr/>
            <p:nvPr/>
          </p:nvSpPr>
          <p:spPr>
            <a:xfrm>
              <a:off x="6867789" y="2392919"/>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7" name="TextBox 16">
              <a:extLst>
                <a:ext uri="{FF2B5EF4-FFF2-40B4-BE49-F238E27FC236}">
                  <a16:creationId xmlns:a16="http://schemas.microsoft.com/office/drawing/2014/main" id="{6E63FF02-F845-4910-9617-4B781DD32EFA}"/>
                </a:ext>
              </a:extLst>
            </p:cNvPr>
            <p:cNvSpPr txBox="1"/>
            <p:nvPr/>
          </p:nvSpPr>
          <p:spPr>
            <a:xfrm>
              <a:off x="6848606" y="2074497"/>
              <a:ext cx="1138645" cy="338554"/>
            </a:xfrm>
            <a:prstGeom prst="rect">
              <a:avLst/>
            </a:prstGeom>
            <a:noFill/>
          </p:spPr>
          <p:txBody>
            <a:bodyPr wrap="none" rtlCol="0">
              <a:spAutoFit/>
            </a:bodyPr>
            <a:lstStyle/>
            <a:p>
              <a:r>
                <a:rPr lang="en-US" sz="1600" dirty="0">
                  <a:solidFill>
                    <a:srgbClr val="7030A0"/>
                  </a:solidFill>
                </a:rPr>
                <a:t>Never Seen</a:t>
              </a:r>
            </a:p>
          </p:txBody>
        </p:sp>
        <p:sp>
          <p:nvSpPr>
            <p:cNvPr id="18" name="Oval 17">
              <a:extLst>
                <a:ext uri="{FF2B5EF4-FFF2-40B4-BE49-F238E27FC236}">
                  <a16:creationId xmlns:a16="http://schemas.microsoft.com/office/drawing/2014/main" id="{9203A958-FD76-4BF5-8F9D-FA78B92B0A5C}"/>
                </a:ext>
              </a:extLst>
            </p:cNvPr>
            <p:cNvSpPr/>
            <p:nvPr/>
          </p:nvSpPr>
          <p:spPr>
            <a:xfrm>
              <a:off x="5449651" y="2392919"/>
              <a:ext cx="1039447" cy="10472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9" name="TextBox 18">
              <a:extLst>
                <a:ext uri="{FF2B5EF4-FFF2-40B4-BE49-F238E27FC236}">
                  <a16:creationId xmlns:a16="http://schemas.microsoft.com/office/drawing/2014/main" id="{3022DCFE-78E7-47B2-8561-F99F8540D00E}"/>
                </a:ext>
              </a:extLst>
            </p:cNvPr>
            <p:cNvSpPr txBox="1"/>
            <p:nvPr/>
          </p:nvSpPr>
          <p:spPr>
            <a:xfrm>
              <a:off x="5560430" y="3403456"/>
              <a:ext cx="852669" cy="338554"/>
            </a:xfrm>
            <a:prstGeom prst="rect">
              <a:avLst/>
            </a:prstGeom>
            <a:noFill/>
          </p:spPr>
          <p:txBody>
            <a:bodyPr wrap="none" rtlCol="0">
              <a:spAutoFit/>
            </a:bodyPr>
            <a:lstStyle/>
            <a:p>
              <a:r>
                <a:rPr lang="en-US" sz="1600" dirty="0">
                  <a:solidFill>
                    <a:srgbClr val="C00000"/>
                  </a:solidFill>
                </a:rPr>
                <a:t>Frontier</a:t>
              </a:r>
            </a:p>
          </p:txBody>
        </p:sp>
      </p:grpSp>
      <p:grpSp>
        <p:nvGrpSpPr>
          <p:cNvPr id="30" name="Group 29">
            <a:extLst>
              <a:ext uri="{FF2B5EF4-FFF2-40B4-BE49-F238E27FC236}">
                <a16:creationId xmlns:a16="http://schemas.microsoft.com/office/drawing/2014/main" id="{2253F68B-EB56-4E2B-A507-7A255EDBF3EE}"/>
              </a:ext>
            </a:extLst>
          </p:cNvPr>
          <p:cNvGrpSpPr/>
          <p:nvPr/>
        </p:nvGrpSpPr>
        <p:grpSpPr>
          <a:xfrm>
            <a:off x="8434015" y="3170086"/>
            <a:ext cx="3438769" cy="1878262"/>
            <a:chOff x="3567567" y="4153570"/>
            <a:chExt cx="3438769" cy="1878262"/>
          </a:xfrm>
        </p:grpSpPr>
        <p:sp>
          <p:nvSpPr>
            <p:cNvPr id="21" name="Rectangle 20">
              <a:extLst>
                <a:ext uri="{FF2B5EF4-FFF2-40B4-BE49-F238E27FC236}">
                  <a16:creationId xmlns:a16="http://schemas.microsoft.com/office/drawing/2014/main" id="{18128182-CB62-49C7-BC37-492AC7E7849F}"/>
                </a:ext>
              </a:extLst>
            </p:cNvPr>
            <p:cNvSpPr/>
            <p:nvPr/>
          </p:nvSpPr>
          <p:spPr>
            <a:xfrm>
              <a:off x="3567567" y="4188960"/>
              <a:ext cx="3438769" cy="1806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BFD14E-DE6C-4CB6-98D7-9EAD69FD2587}"/>
                </a:ext>
              </a:extLst>
            </p:cNvPr>
            <p:cNvSpPr/>
            <p:nvPr/>
          </p:nvSpPr>
          <p:spPr>
            <a:xfrm>
              <a:off x="3737449" y="4692846"/>
              <a:ext cx="1039447" cy="104726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1259D9F-D82A-452A-9F81-386CF44AFB68}"/>
                </a:ext>
              </a:extLst>
            </p:cNvPr>
            <p:cNvSpPr txBox="1"/>
            <p:nvPr/>
          </p:nvSpPr>
          <p:spPr>
            <a:xfrm>
              <a:off x="3567950" y="4153570"/>
              <a:ext cx="320922" cy="400110"/>
            </a:xfrm>
            <a:prstGeom prst="rect">
              <a:avLst/>
            </a:prstGeom>
            <a:noFill/>
          </p:spPr>
          <p:txBody>
            <a:bodyPr wrap="none" rtlCol="0">
              <a:spAutoFit/>
            </a:bodyPr>
            <a:lstStyle/>
            <a:p>
              <a:r>
                <a:rPr lang="en-US" sz="2000" dirty="0"/>
                <a:t>C</a:t>
              </a:r>
              <a:endParaRPr lang="en-US" dirty="0"/>
            </a:p>
          </p:txBody>
        </p:sp>
        <p:sp>
          <p:nvSpPr>
            <p:cNvPr id="24" name="TextBox 23">
              <a:extLst>
                <a:ext uri="{FF2B5EF4-FFF2-40B4-BE49-F238E27FC236}">
                  <a16:creationId xmlns:a16="http://schemas.microsoft.com/office/drawing/2014/main" id="{9D6E18F0-FA3B-4575-90D1-E6E2A83C5542}"/>
                </a:ext>
              </a:extLst>
            </p:cNvPr>
            <p:cNvSpPr txBox="1"/>
            <p:nvPr/>
          </p:nvSpPr>
          <p:spPr>
            <a:xfrm>
              <a:off x="3827150" y="4374424"/>
              <a:ext cx="916148" cy="338554"/>
            </a:xfrm>
            <a:prstGeom prst="rect">
              <a:avLst/>
            </a:prstGeom>
            <a:noFill/>
          </p:spPr>
          <p:txBody>
            <a:bodyPr wrap="none" rtlCol="0">
              <a:spAutoFit/>
            </a:bodyPr>
            <a:lstStyle/>
            <a:p>
              <a:r>
                <a:rPr lang="en-US" sz="1600" dirty="0">
                  <a:solidFill>
                    <a:srgbClr val="00B0F0"/>
                  </a:solidFill>
                </a:rPr>
                <a:t>Explored</a:t>
              </a:r>
            </a:p>
          </p:txBody>
        </p:sp>
        <p:sp>
          <p:nvSpPr>
            <p:cNvPr id="25" name="Oval 24">
              <a:extLst>
                <a:ext uri="{FF2B5EF4-FFF2-40B4-BE49-F238E27FC236}">
                  <a16:creationId xmlns:a16="http://schemas.microsoft.com/office/drawing/2014/main" id="{16CBF9DE-CE1E-44CF-B55D-24FF3A55A4F7}"/>
                </a:ext>
              </a:extLst>
            </p:cNvPr>
            <p:cNvSpPr/>
            <p:nvPr/>
          </p:nvSpPr>
          <p:spPr>
            <a:xfrm>
              <a:off x="5840066" y="4692846"/>
              <a:ext cx="1039447" cy="104726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0C699D83-F971-409E-8DA6-2A67D6E40247}"/>
                </a:ext>
              </a:extLst>
            </p:cNvPr>
            <p:cNvSpPr txBox="1"/>
            <p:nvPr/>
          </p:nvSpPr>
          <p:spPr>
            <a:xfrm>
              <a:off x="5820883" y="4374424"/>
              <a:ext cx="1138645" cy="338554"/>
            </a:xfrm>
            <a:prstGeom prst="rect">
              <a:avLst/>
            </a:prstGeom>
            <a:noFill/>
          </p:spPr>
          <p:txBody>
            <a:bodyPr wrap="none" rtlCol="0">
              <a:spAutoFit/>
            </a:bodyPr>
            <a:lstStyle/>
            <a:p>
              <a:r>
                <a:rPr lang="en-US" sz="1600" dirty="0">
                  <a:solidFill>
                    <a:srgbClr val="7030A0"/>
                  </a:solidFill>
                </a:rPr>
                <a:t>Never Seen</a:t>
              </a:r>
            </a:p>
          </p:txBody>
        </p:sp>
        <p:sp>
          <p:nvSpPr>
            <p:cNvPr id="27" name="Oval 26">
              <a:extLst>
                <a:ext uri="{FF2B5EF4-FFF2-40B4-BE49-F238E27FC236}">
                  <a16:creationId xmlns:a16="http://schemas.microsoft.com/office/drawing/2014/main" id="{D2C84083-1BE0-492D-A13E-DAE1EC510055}"/>
                </a:ext>
              </a:extLst>
            </p:cNvPr>
            <p:cNvSpPr/>
            <p:nvPr/>
          </p:nvSpPr>
          <p:spPr>
            <a:xfrm>
              <a:off x="4035679" y="5001260"/>
              <a:ext cx="649785" cy="6237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TextBox 27">
              <a:extLst>
                <a:ext uri="{FF2B5EF4-FFF2-40B4-BE49-F238E27FC236}">
                  <a16:creationId xmlns:a16="http://schemas.microsoft.com/office/drawing/2014/main" id="{495B17B0-C12A-498B-A567-DA9C36714949}"/>
                </a:ext>
              </a:extLst>
            </p:cNvPr>
            <p:cNvSpPr txBox="1"/>
            <p:nvPr/>
          </p:nvSpPr>
          <p:spPr>
            <a:xfrm>
              <a:off x="4115694" y="5693278"/>
              <a:ext cx="852669" cy="338554"/>
            </a:xfrm>
            <a:prstGeom prst="rect">
              <a:avLst/>
            </a:prstGeom>
            <a:noFill/>
          </p:spPr>
          <p:txBody>
            <a:bodyPr wrap="none" rtlCol="0">
              <a:spAutoFit/>
            </a:bodyPr>
            <a:lstStyle/>
            <a:p>
              <a:r>
                <a:rPr lang="en-US" sz="1600" dirty="0">
                  <a:solidFill>
                    <a:srgbClr val="C00000"/>
                  </a:solidFill>
                </a:rPr>
                <a:t>Frontier</a:t>
              </a:r>
            </a:p>
          </p:txBody>
        </p:sp>
      </p:grpSp>
    </p:spTree>
    <p:extLst>
      <p:ext uri="{BB962C8B-B14F-4D97-AF65-F5344CB8AC3E}">
        <p14:creationId xmlns:p14="http://schemas.microsoft.com/office/powerpoint/2010/main" val="249030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r>
              <a:rPr lang="en-US" dirty="0"/>
              <a:t>This course is about:</a:t>
            </a:r>
            <a:endParaRPr lang="en-US" dirty="0">
              <a:solidFill>
                <a:srgbClr val="333399"/>
              </a:solidFill>
              <a:cs typeface="Arial" charset="0"/>
            </a:endParaRPr>
          </a:p>
          <a:p>
            <a:pPr marL="839746" lvl="1" indent="-342882">
              <a:lnSpc>
                <a:spcPct val="80000"/>
              </a:lnSpc>
              <a:spcBef>
                <a:spcPts val="739"/>
              </a:spcBef>
              <a:buSzPct val="100000"/>
            </a:pPr>
            <a:r>
              <a:rPr lang="en-US" sz="2800" dirty="0">
                <a:cs typeface="Arial" charset="0"/>
              </a:rPr>
              <a:t>General AI techniques for a variety of problem types</a:t>
            </a:r>
          </a:p>
          <a:p>
            <a:pPr marL="839746" lvl="1" indent="-342882">
              <a:lnSpc>
                <a:spcPct val="80000"/>
              </a:lnSpc>
              <a:spcBef>
                <a:spcPts val="739"/>
              </a:spcBef>
              <a:buSzPct val="100000"/>
            </a:pPr>
            <a:r>
              <a:rPr lang="en-US" sz="2800" dirty="0">
                <a:cs typeface="Arial" charset="0"/>
              </a:rPr>
              <a:t>Learning to recognize when and how a new problem can be solved with an existing technique</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13643503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1C1E-59E3-4BA5-BA92-112613E098BD}"/>
              </a:ext>
            </a:extLst>
          </p:cNvPr>
          <p:cNvSpPr>
            <a:spLocks noGrp="1"/>
          </p:cNvSpPr>
          <p:nvPr>
            <p:ph type="title"/>
          </p:nvPr>
        </p:nvSpPr>
        <p:spPr/>
        <p:txBody>
          <a:bodyPr/>
          <a:lstStyle/>
          <a:p>
            <a:r>
              <a:rPr lang="en-US" dirty="0"/>
              <a:t>Graph Search</a:t>
            </a:r>
          </a:p>
        </p:txBody>
      </p:sp>
      <p:sp>
        <p:nvSpPr>
          <p:cNvPr id="3" name="Content Placeholder 2">
            <a:extLst>
              <a:ext uri="{FF2B5EF4-FFF2-40B4-BE49-F238E27FC236}">
                <a16:creationId xmlns:a16="http://schemas.microsoft.com/office/drawing/2014/main" id="{3450BAD3-AAB9-4003-A21C-02372464165F}"/>
              </a:ext>
            </a:extLst>
          </p:cNvPr>
          <p:cNvSpPr>
            <a:spLocks noGrp="1"/>
          </p:cNvSpPr>
          <p:nvPr>
            <p:ph idx="1"/>
          </p:nvPr>
        </p:nvSpPr>
        <p:spPr/>
        <p:txBody>
          <a:bodyPr/>
          <a:lstStyle/>
          <a:p>
            <a:r>
              <a:rPr lang="en-US" dirty="0"/>
              <a:t>This graph search algorithm overlays a tree on a graph</a:t>
            </a:r>
          </a:p>
          <a:p>
            <a:r>
              <a:rPr lang="en-US" dirty="0"/>
              <a:t>The </a:t>
            </a:r>
            <a:r>
              <a:rPr lang="en-US" dirty="0">
                <a:solidFill>
                  <a:srgbClr val="00B0F0"/>
                </a:solidFill>
              </a:rPr>
              <a:t>frontier</a:t>
            </a:r>
            <a:r>
              <a:rPr lang="en-US" dirty="0"/>
              <a:t> states separate the </a:t>
            </a:r>
            <a:r>
              <a:rPr lang="en-US" dirty="0">
                <a:solidFill>
                  <a:srgbClr val="00B0F0"/>
                </a:solidFill>
              </a:rPr>
              <a:t>explored</a:t>
            </a:r>
            <a:r>
              <a:rPr lang="en-US" dirty="0"/>
              <a:t> states from </a:t>
            </a:r>
            <a:r>
              <a:rPr lang="en-US" dirty="0">
                <a:solidFill>
                  <a:srgbClr val="00B0F0"/>
                </a:solidFill>
              </a:rPr>
              <a:t>never seen </a:t>
            </a:r>
            <a:r>
              <a:rPr lang="en-US" dirty="0"/>
              <a:t>states</a:t>
            </a:r>
          </a:p>
        </p:txBody>
      </p:sp>
      <p:pic>
        <p:nvPicPr>
          <p:cNvPr id="4" name="Picture 3">
            <a:extLst>
              <a:ext uri="{FF2B5EF4-FFF2-40B4-BE49-F238E27FC236}">
                <a16:creationId xmlns:a16="http://schemas.microsoft.com/office/drawing/2014/main" id="{F26848A7-B121-4040-8940-E5260116FE2C}"/>
              </a:ext>
            </a:extLst>
          </p:cNvPr>
          <p:cNvPicPr>
            <a:picLocks noChangeAspect="1"/>
          </p:cNvPicPr>
          <p:nvPr/>
        </p:nvPicPr>
        <p:blipFill>
          <a:blip r:embed="rId2"/>
          <a:stretch>
            <a:fillRect/>
          </a:stretch>
        </p:blipFill>
        <p:spPr>
          <a:xfrm>
            <a:off x="1906321" y="2344865"/>
            <a:ext cx="7423031" cy="1615703"/>
          </a:xfrm>
          <a:prstGeom prst="rect">
            <a:avLst/>
          </a:prstGeom>
        </p:spPr>
      </p:pic>
      <p:pic>
        <p:nvPicPr>
          <p:cNvPr id="5" name="Picture 4">
            <a:extLst>
              <a:ext uri="{FF2B5EF4-FFF2-40B4-BE49-F238E27FC236}">
                <a16:creationId xmlns:a16="http://schemas.microsoft.com/office/drawing/2014/main" id="{835F6452-5285-43B4-9722-6FC353ED10A0}"/>
              </a:ext>
            </a:extLst>
          </p:cNvPr>
          <p:cNvPicPr>
            <a:picLocks noChangeAspect="1"/>
          </p:cNvPicPr>
          <p:nvPr/>
        </p:nvPicPr>
        <p:blipFill>
          <a:blip r:embed="rId3"/>
          <a:stretch>
            <a:fillRect/>
          </a:stretch>
        </p:blipFill>
        <p:spPr>
          <a:xfrm>
            <a:off x="2396026" y="4295775"/>
            <a:ext cx="6636636" cy="1815733"/>
          </a:xfrm>
          <a:prstGeom prst="rect">
            <a:avLst/>
          </a:prstGeom>
        </p:spPr>
      </p:pic>
      <p:sp>
        <p:nvSpPr>
          <p:cNvPr id="6" name="Rectangle 5">
            <a:extLst>
              <a:ext uri="{FF2B5EF4-FFF2-40B4-BE49-F238E27FC236}">
                <a16:creationId xmlns:a16="http://schemas.microsoft.com/office/drawing/2014/main" id="{DA3C91FB-D46E-497C-BC6E-521A462A0729}"/>
              </a:ext>
            </a:extLst>
          </p:cNvPr>
          <p:cNvSpPr/>
          <p:nvPr/>
        </p:nvSpPr>
        <p:spPr>
          <a:xfrm>
            <a:off x="393031" y="6379452"/>
            <a:ext cx="9629274" cy="369332"/>
          </a:xfrm>
          <a:prstGeom prst="rect">
            <a:avLst/>
          </a:prstGeom>
        </p:spPr>
        <p:txBody>
          <a:bodyPr wrap="square">
            <a:spAutoFit/>
          </a:bodyPr>
          <a:lstStyle/>
          <a:p>
            <a:r>
              <a:rPr lang="en-US" dirty="0"/>
              <a:t>Images: AIMA, Figure 3.8, 3.9</a:t>
            </a:r>
          </a:p>
        </p:txBody>
      </p:sp>
    </p:spTree>
    <p:extLst>
      <p:ext uri="{BB962C8B-B14F-4D97-AF65-F5344CB8AC3E}">
        <p14:creationId xmlns:p14="http://schemas.microsoft.com/office/powerpoint/2010/main" val="3406736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Implementation</a:t>
            </a:r>
          </a:p>
        </p:txBody>
      </p:sp>
      <p:sp>
        <p:nvSpPr>
          <p:cNvPr id="3" name="Content Placeholder 2"/>
          <p:cNvSpPr>
            <a:spLocks noGrp="1"/>
          </p:cNvSpPr>
          <p:nvPr>
            <p:ph idx="1"/>
          </p:nvPr>
        </p:nvSpPr>
        <p:spPr>
          <a:xfrm>
            <a:off x="152400" y="1173491"/>
            <a:ext cx="7620000" cy="1447799"/>
          </a:xfrm>
        </p:spPr>
        <p:txBody>
          <a:bodyPr/>
          <a:lstStyle/>
          <a:p>
            <a:pPr marL="0" indent="0">
              <a:buNone/>
            </a:pPr>
            <a:r>
              <a:rPr lang="en-US" sz="3200" dirty="0">
                <a:solidFill>
                  <a:schemeClr val="tx1"/>
                </a:solidFill>
              </a:rPr>
              <a:t>Nodes have</a:t>
            </a:r>
          </a:p>
          <a:p>
            <a:pPr marL="0" indent="0">
              <a:buNone/>
            </a:pPr>
            <a:r>
              <a:rPr lang="en-US" dirty="0"/>
              <a:t>	</a:t>
            </a:r>
            <a:r>
              <a:rPr lang="en-US" sz="3200" dirty="0">
                <a:solidFill>
                  <a:srgbClr val="008000"/>
                </a:solidFill>
              </a:rPr>
              <a:t>state</a:t>
            </a:r>
            <a:r>
              <a:rPr lang="en-US" sz="3200" dirty="0"/>
              <a:t>, </a:t>
            </a:r>
            <a:r>
              <a:rPr lang="en-US" sz="3200" dirty="0">
                <a:solidFill>
                  <a:srgbClr val="008000"/>
                </a:solidFill>
              </a:rPr>
              <a:t>parent</a:t>
            </a:r>
            <a:r>
              <a:rPr lang="en-US" sz="3200" dirty="0"/>
              <a:t>, </a:t>
            </a:r>
            <a:r>
              <a:rPr lang="en-US" sz="3200" dirty="0">
                <a:solidFill>
                  <a:srgbClr val="008000"/>
                </a:solidFill>
              </a:rPr>
              <a:t>action</a:t>
            </a:r>
            <a:r>
              <a:rPr lang="en-US" sz="3200" dirty="0"/>
              <a:t>, </a:t>
            </a:r>
            <a:r>
              <a:rPr lang="en-US" sz="3200" dirty="0">
                <a:solidFill>
                  <a:srgbClr val="008000"/>
                </a:solidFill>
              </a:rPr>
              <a:t>path-cost</a:t>
            </a:r>
            <a:endParaRPr lang="en-US" dirty="0">
              <a:solidFill>
                <a:srgbClr val="008000"/>
              </a:solidFill>
            </a:endParaRPr>
          </a:p>
        </p:txBody>
      </p:sp>
      <p:pic>
        <p:nvPicPr>
          <p:cNvPr id="5" name="Picture 4" descr="state-vs-no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537" y="1752600"/>
            <a:ext cx="5799971" cy="3505200"/>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6119744" y="3124200"/>
            <a:ext cx="1652656" cy="1676400"/>
          </a:xfrm>
          <a:prstGeom prst="rect">
            <a:avLst/>
          </a:prstGeom>
          <a:noFill/>
          <a:ln w="9525">
            <a:noFill/>
            <a:miter lim="800000"/>
            <a:headEnd/>
            <a:tailEnd/>
          </a:ln>
        </p:spPr>
      </p:pic>
      <p:sp>
        <p:nvSpPr>
          <p:cNvPr id="8" name="Content Placeholder 2"/>
          <p:cNvSpPr txBox="1">
            <a:spLocks/>
          </p:cNvSpPr>
          <p:nvPr/>
        </p:nvSpPr>
        <p:spPr bwMode="auto">
          <a:xfrm>
            <a:off x="152400" y="2743202"/>
            <a:ext cx="7239000" cy="4114799"/>
          </a:xfrm>
          <a:prstGeom prst="rect">
            <a:avLst/>
          </a:prstGeom>
          <a:noFill/>
          <a:ln w="9525">
            <a:noFill/>
            <a:miter lim="800000"/>
            <a:headEnd/>
            <a:tailEnd/>
          </a:ln>
        </p:spPr>
        <p:txBody>
          <a:bodyPr vert="horz" wrap="square" lIns="91434" tIns="45718" rIns="91434"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dirty="0">
                <a:solidFill>
                  <a:schemeClr val="tx1"/>
                </a:solidFill>
              </a:rPr>
              <a:t>A child of </a:t>
            </a:r>
            <a:r>
              <a:rPr lang="en-US" dirty="0">
                <a:solidFill>
                  <a:srgbClr val="0000FF"/>
                </a:solidFill>
              </a:rPr>
              <a:t>node</a:t>
            </a:r>
            <a:r>
              <a:rPr lang="en-US" dirty="0"/>
              <a:t> </a:t>
            </a:r>
            <a:r>
              <a:rPr lang="en-US" dirty="0">
                <a:solidFill>
                  <a:schemeClr val="tx1"/>
                </a:solidFill>
              </a:rPr>
              <a:t>by action </a:t>
            </a:r>
            <a:r>
              <a:rPr lang="en-US" i="1" dirty="0">
                <a:solidFill>
                  <a:srgbClr val="0000FF"/>
                </a:solidFill>
              </a:rPr>
              <a:t>a</a:t>
            </a:r>
            <a:r>
              <a:rPr lang="en-US" dirty="0"/>
              <a:t> </a:t>
            </a:r>
            <a:r>
              <a:rPr lang="en-US" dirty="0">
                <a:solidFill>
                  <a:schemeClr val="tx1"/>
                </a:solidFill>
              </a:rPr>
              <a:t>has</a:t>
            </a:r>
          </a:p>
          <a:p>
            <a:pPr marL="0" indent="0">
              <a:buNone/>
            </a:pPr>
            <a:r>
              <a:rPr lang="en-US" dirty="0">
                <a:solidFill>
                  <a:srgbClr val="008000"/>
                </a:solidFill>
              </a:rPr>
              <a:t>state</a:t>
            </a:r>
            <a:r>
              <a:rPr lang="en-US" dirty="0"/>
              <a:t>         </a:t>
            </a:r>
            <a:r>
              <a:rPr lang="en-US" dirty="0">
                <a:solidFill>
                  <a:schemeClr val="tx1"/>
                </a:solidFill>
              </a:rPr>
              <a:t>=</a:t>
            </a:r>
            <a:r>
              <a:rPr lang="en-US" dirty="0"/>
              <a:t>   </a:t>
            </a:r>
            <a:r>
              <a:rPr lang="en-US" dirty="0">
                <a:solidFill>
                  <a:srgbClr val="FF0000"/>
                </a:solidFill>
              </a:rPr>
              <a:t>result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err="1">
                <a:solidFill>
                  <a:schemeClr val="tx1"/>
                </a:solidFill>
              </a:rPr>
              <a:t>,</a:t>
            </a:r>
            <a:r>
              <a:rPr lang="en-US" i="1" dirty="0" err="1">
                <a:solidFill>
                  <a:srgbClr val="0000FF"/>
                </a:solidFill>
              </a:rPr>
              <a:t>a</a:t>
            </a:r>
            <a:r>
              <a:rPr lang="en-US" dirty="0">
                <a:solidFill>
                  <a:schemeClr val="tx1"/>
                </a:solidFill>
              </a:rPr>
              <a:t>)</a:t>
            </a:r>
          </a:p>
          <a:p>
            <a:pPr marL="0" indent="0">
              <a:buNone/>
            </a:pPr>
            <a:r>
              <a:rPr lang="en-US" dirty="0">
                <a:solidFill>
                  <a:srgbClr val="008000"/>
                </a:solidFill>
              </a:rPr>
              <a:t>parent</a:t>
            </a:r>
            <a:r>
              <a:rPr lang="en-US" dirty="0"/>
              <a:t>      </a:t>
            </a:r>
            <a:r>
              <a:rPr lang="en-US" dirty="0">
                <a:solidFill>
                  <a:schemeClr val="tx1"/>
                </a:solidFill>
              </a:rPr>
              <a:t>=</a:t>
            </a:r>
            <a:r>
              <a:rPr lang="en-US" dirty="0"/>
              <a:t>   </a:t>
            </a:r>
            <a:r>
              <a:rPr lang="en-US" dirty="0">
                <a:solidFill>
                  <a:srgbClr val="0000FF"/>
                </a:solidFill>
              </a:rPr>
              <a:t>node</a:t>
            </a:r>
            <a:endParaRPr lang="en-US" dirty="0"/>
          </a:p>
          <a:p>
            <a:pPr marL="0" indent="0">
              <a:buNone/>
            </a:pPr>
            <a:r>
              <a:rPr lang="en-US" dirty="0">
                <a:solidFill>
                  <a:srgbClr val="008000"/>
                </a:solidFill>
              </a:rPr>
              <a:t>action</a:t>
            </a:r>
            <a:r>
              <a:rPr lang="en-US" dirty="0"/>
              <a:t>       </a:t>
            </a:r>
            <a:r>
              <a:rPr lang="en-US" dirty="0">
                <a:solidFill>
                  <a:schemeClr val="tx1"/>
                </a:solidFill>
              </a:rPr>
              <a:t>=</a:t>
            </a:r>
            <a:r>
              <a:rPr lang="en-US" dirty="0"/>
              <a:t>   </a:t>
            </a:r>
            <a:r>
              <a:rPr lang="en-US" i="1" dirty="0">
                <a:solidFill>
                  <a:srgbClr val="0000FF"/>
                </a:solidFill>
              </a:rPr>
              <a:t>a</a:t>
            </a:r>
            <a:endParaRPr lang="en-US" dirty="0"/>
          </a:p>
          <a:p>
            <a:pPr marL="0" indent="0">
              <a:buNone/>
            </a:pPr>
            <a:r>
              <a:rPr lang="en-US" dirty="0">
                <a:solidFill>
                  <a:srgbClr val="008000"/>
                </a:solidFill>
              </a:rPr>
              <a:t>path-cost </a:t>
            </a:r>
            <a:r>
              <a:rPr lang="en-US" dirty="0">
                <a:solidFill>
                  <a:schemeClr val="tx1"/>
                </a:solidFill>
              </a:rPr>
              <a:t>=</a:t>
            </a:r>
            <a:r>
              <a:rPr lang="en-US" dirty="0"/>
              <a:t>   </a:t>
            </a:r>
            <a:r>
              <a:rPr lang="en-US" dirty="0" err="1">
                <a:solidFill>
                  <a:srgbClr val="0000FF"/>
                </a:solidFill>
              </a:rPr>
              <a:t>node</a:t>
            </a:r>
            <a:r>
              <a:rPr lang="en-US" dirty="0" err="1">
                <a:solidFill>
                  <a:schemeClr val="tx1"/>
                </a:solidFill>
              </a:rPr>
              <a:t>.</a:t>
            </a:r>
            <a:r>
              <a:rPr lang="en-US" dirty="0" err="1">
                <a:solidFill>
                  <a:srgbClr val="008000"/>
                </a:solidFill>
              </a:rPr>
              <a:t>path_cost</a:t>
            </a:r>
            <a:r>
              <a:rPr lang="en-US" dirty="0">
                <a:solidFill>
                  <a:srgbClr val="008000"/>
                </a:solidFill>
              </a:rPr>
              <a:t> </a:t>
            </a:r>
            <a:r>
              <a:rPr lang="en-US" dirty="0"/>
              <a:t> </a:t>
            </a:r>
            <a:r>
              <a:rPr lang="en-US" dirty="0">
                <a:solidFill>
                  <a:schemeClr val="tx1"/>
                </a:solidFill>
              </a:rPr>
              <a:t>+</a:t>
            </a:r>
            <a:r>
              <a:rPr lang="en-US" dirty="0"/>
              <a:t>      	</a:t>
            </a:r>
            <a:r>
              <a:rPr lang="en-US" dirty="0" err="1">
                <a:solidFill>
                  <a:srgbClr val="FF0000"/>
                </a:solidFill>
              </a:rPr>
              <a:t>step_cost</a:t>
            </a:r>
            <a:r>
              <a:rPr lang="en-US" dirty="0">
                <a:solidFill>
                  <a:schemeClr val="tx1"/>
                </a:solidFill>
              </a:rPr>
              <a:t>(</a:t>
            </a:r>
            <a:r>
              <a:rPr lang="en-US" dirty="0" err="1">
                <a:solidFill>
                  <a:srgbClr val="0000FF"/>
                </a:solidFill>
              </a:rPr>
              <a:t>node</a:t>
            </a:r>
            <a:r>
              <a:rPr lang="en-US" dirty="0" err="1">
                <a:solidFill>
                  <a:schemeClr val="tx1"/>
                </a:solidFill>
              </a:rPr>
              <a:t>.</a:t>
            </a:r>
            <a:r>
              <a:rPr lang="en-US" dirty="0" err="1">
                <a:solidFill>
                  <a:srgbClr val="008000"/>
                </a:solidFill>
              </a:rPr>
              <a:t>state</a:t>
            </a:r>
            <a:r>
              <a:rPr lang="en-US" dirty="0">
                <a:solidFill>
                  <a:schemeClr val="tx1"/>
                </a:solidFill>
              </a:rPr>
              <a:t>,</a:t>
            </a:r>
            <a:r>
              <a:rPr lang="en-US" dirty="0"/>
              <a:t> </a:t>
            </a:r>
            <a:r>
              <a:rPr lang="en-US" i="1" dirty="0">
                <a:solidFill>
                  <a:srgbClr val="0000FF"/>
                </a:solidFill>
              </a:rPr>
              <a:t>a</a:t>
            </a:r>
            <a:r>
              <a:rPr lang="en-US" dirty="0">
                <a:solidFill>
                  <a:schemeClr val="tx1"/>
                </a:solidFill>
              </a:rPr>
              <a:t>,</a:t>
            </a:r>
            <a:r>
              <a:rPr lang="en-US" dirty="0">
                <a:solidFill>
                  <a:srgbClr val="0000FF"/>
                </a:solidFill>
              </a:rPr>
              <a:t> </a:t>
            </a:r>
            <a:r>
              <a:rPr lang="en-US" dirty="0" err="1">
                <a:solidFill>
                  <a:srgbClr val="0000FF"/>
                </a:solidFill>
              </a:rPr>
              <a:t>self.</a:t>
            </a:r>
            <a:r>
              <a:rPr lang="en-US" dirty="0" err="1">
                <a:solidFill>
                  <a:srgbClr val="008000"/>
                </a:solidFill>
              </a:rPr>
              <a:t>state</a:t>
            </a:r>
            <a:r>
              <a:rPr lang="en-US" dirty="0">
                <a:solidFill>
                  <a:schemeClr val="tx1"/>
                </a:solidFill>
              </a:rPr>
              <a:t>)</a:t>
            </a:r>
            <a:r>
              <a:rPr lang="en-US" dirty="0"/>
              <a:t> </a:t>
            </a:r>
          </a:p>
          <a:p>
            <a:pPr marL="0" indent="0">
              <a:buNone/>
            </a:pPr>
            <a:endParaRPr lang="en-US" dirty="0"/>
          </a:p>
        </p:txBody>
      </p:sp>
      <p:sp>
        <p:nvSpPr>
          <p:cNvPr id="9" name="TextBox 8"/>
          <p:cNvSpPr txBox="1"/>
          <p:nvPr/>
        </p:nvSpPr>
        <p:spPr bwMode="auto">
          <a:xfrm>
            <a:off x="533400" y="6263620"/>
            <a:ext cx="11154011" cy="584773"/>
          </a:xfrm>
          <a:prstGeom prst="rect">
            <a:avLst/>
          </a:prstGeom>
          <a:noFill/>
          <a:ln w="9525">
            <a:noFill/>
            <a:miter lim="800000"/>
            <a:headEnd/>
            <a:tailEnd/>
          </a:ln>
        </p:spPr>
        <p:txBody>
          <a:bodyPr wrap="none" lIns="91436" tIns="45718" rIns="91436" bIns="45718" rtlCol="0">
            <a:spAutoFit/>
          </a:bodyPr>
          <a:lstStyle/>
          <a:p>
            <a:r>
              <a:rPr lang="en-US" sz="3200" dirty="0">
                <a:latin typeface="Calibri"/>
                <a:cs typeface="Calibri"/>
              </a:rPr>
              <a:t>Extract solution by tracing back parent pointers, collecting actions</a:t>
            </a:r>
          </a:p>
        </p:txBody>
      </p:sp>
    </p:spTree>
    <p:extLst>
      <p:ext uri="{BB962C8B-B14F-4D97-AF65-F5344CB8AC3E}">
        <p14:creationId xmlns:p14="http://schemas.microsoft.com/office/powerpoint/2010/main" val="54860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11442" y="1117940"/>
            <a:ext cx="5556432" cy="4168408"/>
          </a:xfrm>
          <a:prstGeom prst="rect">
            <a:avLst/>
          </a:prstGeom>
          <a:noFill/>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6056" y="994943"/>
            <a:ext cx="5556433" cy="4167325"/>
          </a:xfrm>
          <a:prstGeom prst="rect">
            <a:avLst/>
          </a:prstGeom>
          <a:noFill/>
        </p:spPr>
      </p:pic>
      <p:sp>
        <p:nvSpPr>
          <p:cNvPr id="25602" name="Rectangle 2"/>
          <p:cNvSpPr>
            <a:spLocks noGrp="1" noChangeArrowheads="1"/>
          </p:cNvSpPr>
          <p:nvPr>
            <p:ph type="title"/>
          </p:nvPr>
        </p:nvSpPr>
        <p:spPr/>
        <p:txBody>
          <a:bodyPr/>
          <a:lstStyle/>
          <a:p>
            <a:pPr eaLnBrk="1" hangingPunct="1"/>
            <a:r>
              <a:rPr lang="en-US" dirty="0"/>
              <a:t>BFS vs DFS</a:t>
            </a:r>
          </a:p>
        </p:txBody>
      </p:sp>
    </p:spTree>
    <p:extLst>
      <p:ext uri="{BB962C8B-B14F-4D97-AF65-F5344CB8AC3E}">
        <p14:creationId xmlns:p14="http://schemas.microsoft.com/office/powerpoint/2010/main" val="39431258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BFS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extLst>
      <p:ext uri="{BB962C8B-B14F-4D97-AF65-F5344CB8AC3E}">
        <p14:creationId xmlns:p14="http://schemas.microsoft.com/office/powerpoint/2010/main" val="3588564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Walk-through DFS Graph Search</a:t>
            </a:r>
          </a:p>
        </p:txBody>
      </p:sp>
      <p:grpSp>
        <p:nvGrpSpPr>
          <p:cNvPr id="19469" name="Group 70"/>
          <p:cNvGrpSpPr>
            <a:grpSpLocks/>
          </p:cNvGrpSpPr>
          <p:nvPr/>
        </p:nvGrpSpPr>
        <p:grpSpPr bwMode="auto">
          <a:xfrm>
            <a:off x="7203989" y="367130"/>
            <a:ext cx="4435912" cy="258610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280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2800"/>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20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20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20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20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20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20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20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20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20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20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Tree>
    <p:extLst>
      <p:ext uri="{BB962C8B-B14F-4D97-AF65-F5344CB8AC3E}">
        <p14:creationId xmlns:p14="http://schemas.microsoft.com/office/powerpoint/2010/main" val="46164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Depth-First (Tree) Search</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sp>
        <p:nvSpPr>
          <p:cNvPr id="797757" name="Line 61"/>
          <p:cNvSpPr>
            <a:spLocks noChangeShapeType="1"/>
          </p:cNvSpPr>
          <p:nvPr/>
        </p:nvSpPr>
        <p:spPr bwMode="auto">
          <a:xfrm flipH="1">
            <a:off x="3835400" y="3738563"/>
            <a:ext cx="2489200" cy="177800"/>
          </a:xfrm>
          <a:prstGeom prst="line">
            <a:avLst/>
          </a:prstGeom>
          <a:noFill/>
          <a:ln w="38100">
            <a:solidFill>
              <a:srgbClr val="CC0000"/>
            </a:solidFill>
            <a:round/>
            <a:headEnd/>
            <a:tailEnd/>
          </a:ln>
        </p:spPr>
        <p:txBody>
          <a:bodyPr lIns="91424" tIns="45718" rIns="91424" bIns="45718"/>
          <a:lstStyle/>
          <a:p>
            <a:endParaRPr lang="en-US"/>
          </a:p>
        </p:txBody>
      </p:sp>
      <p:sp>
        <p:nvSpPr>
          <p:cNvPr id="797758" name="Line 62"/>
          <p:cNvSpPr>
            <a:spLocks noChangeShapeType="1"/>
          </p:cNvSpPr>
          <p:nvPr/>
        </p:nvSpPr>
        <p:spPr bwMode="auto">
          <a:xfrm flipH="1">
            <a:off x="3305176" y="4241801"/>
            <a:ext cx="557213" cy="160339"/>
          </a:xfrm>
          <a:prstGeom prst="line">
            <a:avLst/>
          </a:prstGeom>
          <a:noFill/>
          <a:ln w="38100">
            <a:solidFill>
              <a:srgbClr val="CC0000"/>
            </a:solidFill>
            <a:round/>
            <a:headEnd/>
            <a:tailEnd/>
          </a:ln>
        </p:spPr>
        <p:txBody>
          <a:bodyPr lIns="91424" tIns="45718" rIns="91424" bIns="45718"/>
          <a:lstStyle/>
          <a:p>
            <a:endParaRPr lang="en-US"/>
          </a:p>
        </p:txBody>
      </p:sp>
      <p:sp>
        <p:nvSpPr>
          <p:cNvPr id="797759" name="Line 63"/>
          <p:cNvSpPr>
            <a:spLocks noChangeShapeType="1"/>
          </p:cNvSpPr>
          <p:nvPr/>
        </p:nvSpPr>
        <p:spPr bwMode="auto">
          <a:xfrm>
            <a:off x="3835401" y="4232277"/>
            <a:ext cx="160339" cy="160339"/>
          </a:xfrm>
          <a:prstGeom prst="line">
            <a:avLst/>
          </a:prstGeom>
          <a:noFill/>
          <a:ln w="38100">
            <a:solidFill>
              <a:srgbClr val="CC0000"/>
            </a:solidFill>
            <a:round/>
            <a:headEnd/>
            <a:tailEnd/>
          </a:ln>
        </p:spPr>
        <p:txBody>
          <a:bodyPr lIns="91424" tIns="45718" rIns="91424" bIns="45718"/>
          <a:lstStyle/>
          <a:p>
            <a:endParaRPr lang="en-US"/>
          </a:p>
        </p:txBody>
      </p:sp>
      <p:sp>
        <p:nvSpPr>
          <p:cNvPr id="797760" name="Line 64"/>
          <p:cNvSpPr>
            <a:spLocks noChangeShapeType="1"/>
          </p:cNvSpPr>
          <p:nvPr/>
        </p:nvSpPr>
        <p:spPr bwMode="auto">
          <a:xfrm flipH="1">
            <a:off x="3309949" y="4725988"/>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1" name="Line 65"/>
          <p:cNvSpPr>
            <a:spLocks noChangeShapeType="1"/>
          </p:cNvSpPr>
          <p:nvPr/>
        </p:nvSpPr>
        <p:spPr bwMode="auto">
          <a:xfrm flipH="1">
            <a:off x="4000508" y="4743451"/>
            <a:ext cx="3175" cy="228600"/>
          </a:xfrm>
          <a:prstGeom prst="line">
            <a:avLst/>
          </a:prstGeom>
          <a:noFill/>
          <a:ln w="38100">
            <a:solidFill>
              <a:srgbClr val="CC0000"/>
            </a:solidFill>
            <a:round/>
            <a:headEnd/>
            <a:tailEnd/>
          </a:ln>
        </p:spPr>
        <p:txBody>
          <a:bodyPr lIns="91424" tIns="45718" rIns="91424" bIns="45718"/>
          <a:lstStyle/>
          <a:p>
            <a:endParaRPr lang="en-US"/>
          </a:p>
        </p:txBody>
      </p:sp>
      <p:sp>
        <p:nvSpPr>
          <p:cNvPr id="797762" name="Line 66"/>
          <p:cNvSpPr>
            <a:spLocks noChangeShapeType="1"/>
          </p:cNvSpPr>
          <p:nvPr/>
        </p:nvSpPr>
        <p:spPr bwMode="auto">
          <a:xfrm>
            <a:off x="3832225" y="4256089"/>
            <a:ext cx="995363" cy="142875"/>
          </a:xfrm>
          <a:prstGeom prst="line">
            <a:avLst/>
          </a:prstGeom>
          <a:noFill/>
          <a:ln w="38100">
            <a:solidFill>
              <a:srgbClr val="CC0000"/>
            </a:solidFill>
            <a:round/>
            <a:headEnd/>
            <a:tailEnd/>
          </a:ln>
        </p:spPr>
        <p:txBody>
          <a:bodyPr lIns="91424" tIns="45718" rIns="91424" bIns="45718"/>
          <a:lstStyle/>
          <a:p>
            <a:endParaRPr lang="en-US"/>
          </a:p>
        </p:txBody>
      </p:sp>
      <p:sp>
        <p:nvSpPr>
          <p:cNvPr id="797763" name="Line 67"/>
          <p:cNvSpPr>
            <a:spLocks noChangeShapeType="1"/>
          </p:cNvSpPr>
          <p:nvPr/>
        </p:nvSpPr>
        <p:spPr bwMode="auto">
          <a:xfrm flipH="1">
            <a:off x="4432311" y="4732339"/>
            <a:ext cx="398463" cy="203200"/>
          </a:xfrm>
          <a:prstGeom prst="line">
            <a:avLst/>
          </a:prstGeom>
          <a:noFill/>
          <a:ln w="38100">
            <a:solidFill>
              <a:srgbClr val="CC0000"/>
            </a:solidFill>
            <a:round/>
            <a:headEnd/>
            <a:tailEnd/>
          </a:ln>
        </p:spPr>
        <p:txBody>
          <a:bodyPr lIns="91424" tIns="45718" rIns="91424" bIns="45718"/>
          <a:lstStyle/>
          <a:p>
            <a:endParaRPr lang="en-US"/>
          </a:p>
        </p:txBody>
      </p:sp>
      <p:sp>
        <p:nvSpPr>
          <p:cNvPr id="797764" name="Line 68"/>
          <p:cNvSpPr>
            <a:spLocks noChangeShapeType="1"/>
          </p:cNvSpPr>
          <p:nvPr/>
        </p:nvSpPr>
        <p:spPr bwMode="auto">
          <a:xfrm flipH="1">
            <a:off x="4233865" y="5253049"/>
            <a:ext cx="219075" cy="211137"/>
          </a:xfrm>
          <a:prstGeom prst="line">
            <a:avLst/>
          </a:prstGeom>
          <a:noFill/>
          <a:ln w="38100">
            <a:solidFill>
              <a:srgbClr val="CC0000"/>
            </a:solidFill>
            <a:round/>
            <a:headEnd/>
            <a:tailEnd/>
          </a:ln>
        </p:spPr>
        <p:txBody>
          <a:bodyPr lIns="91424" tIns="45718" rIns="91424" bIns="45718"/>
          <a:lstStyle/>
          <a:p>
            <a:endParaRPr lang="en-US"/>
          </a:p>
        </p:txBody>
      </p:sp>
      <p:sp>
        <p:nvSpPr>
          <p:cNvPr id="797765" name="Line 69"/>
          <p:cNvSpPr>
            <a:spLocks noChangeShapeType="1"/>
          </p:cNvSpPr>
          <p:nvPr/>
        </p:nvSpPr>
        <p:spPr bwMode="auto">
          <a:xfrm>
            <a:off x="4238635" y="5797551"/>
            <a:ext cx="3175" cy="177800"/>
          </a:xfrm>
          <a:prstGeom prst="line">
            <a:avLst/>
          </a:prstGeom>
          <a:noFill/>
          <a:ln w="38100">
            <a:solidFill>
              <a:srgbClr val="CC0000"/>
            </a:solidFill>
            <a:round/>
            <a:headEnd/>
            <a:tailEnd/>
          </a:ln>
        </p:spPr>
        <p:txBody>
          <a:bodyPr lIns="91424" tIns="45718" rIns="91424" bIns="45718"/>
          <a:lstStyle/>
          <a:p>
            <a:endParaRPr lang="en-US"/>
          </a:p>
        </p:txBody>
      </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70" name="AutoShape 101"/>
          <p:cNvSpPr>
            <a:spLocks noChangeArrowheads="1"/>
          </p:cNvSpPr>
          <p:nvPr/>
        </p:nvSpPr>
        <p:spPr bwMode="auto">
          <a:xfrm>
            <a:off x="4491039" y="2408237"/>
            <a:ext cx="317500" cy="304800"/>
          </a:xfrm>
          <a:prstGeom prst="flowChartConnector">
            <a:avLst/>
          </a:prstGeom>
          <a:noFill/>
          <a:ln w="38100">
            <a:solidFill>
              <a:srgbClr val="CC0000"/>
            </a:solidFill>
            <a:round/>
            <a:headEnd/>
            <a:tailEnd/>
          </a:ln>
        </p:spPr>
        <p:txBody>
          <a:bodyPr wrap="none" lIns="91424" tIns="45718" rIns="91424" bIns="45718" anchor="ctr"/>
          <a:lstStyle/>
          <a:p>
            <a:pPr algn="ctr"/>
            <a:endParaRPr lang="en-US" sz="1200" dirty="0"/>
          </a:p>
        </p:txBody>
      </p:sp>
      <p:grpSp>
        <p:nvGrpSpPr>
          <p:cNvPr id="7" name="Group 102"/>
          <p:cNvGrpSpPr>
            <a:grpSpLocks/>
          </p:cNvGrpSpPr>
          <p:nvPr/>
        </p:nvGrpSpPr>
        <p:grpSpPr bwMode="auto">
          <a:xfrm>
            <a:off x="5333180" y="2835275"/>
            <a:ext cx="807272" cy="304800"/>
            <a:chOff x="1914" y="2963"/>
            <a:chExt cx="1052" cy="397"/>
          </a:xfrm>
        </p:grpSpPr>
        <p:sp>
          <p:nvSpPr>
            <p:cNvPr id="19562" name="AutoShape 103"/>
            <p:cNvSpPr>
              <a:spLocks noChangeArrowheads="1"/>
            </p:cNvSpPr>
            <p:nvPr/>
          </p:nvSpPr>
          <p:spPr bwMode="auto">
            <a:xfrm>
              <a:off x="2553" y="2963"/>
              <a:ext cx="413" cy="397"/>
            </a:xfrm>
            <a:prstGeom prst="flowChartConnector">
              <a:avLst/>
            </a:prstGeom>
            <a:noFill/>
            <a:ln w="38100">
              <a:solidFill>
                <a:srgbClr val="CC0000"/>
              </a:solidFill>
              <a:round/>
              <a:headEnd/>
              <a:tailEnd/>
            </a:ln>
          </p:spPr>
          <p:txBody>
            <a:bodyPr wrap="none" anchor="ctr"/>
            <a:lstStyle/>
            <a:p>
              <a:pPr algn="ctr"/>
              <a:r>
                <a:rPr lang="en-US" sz="1500" i="1" dirty="0"/>
                <a:t>q</a:t>
              </a:r>
            </a:p>
          </p:txBody>
        </p:sp>
        <p:cxnSp>
          <p:nvCxnSpPr>
            <p:cNvPr id="19563" name="AutoShape 104"/>
            <p:cNvCxnSpPr>
              <a:cxnSpLocks noChangeShapeType="1"/>
              <a:stCxn id="19560" idx="5"/>
              <a:endCxn id="19562" idx="2"/>
            </p:cNvCxnSpPr>
            <p:nvPr/>
          </p:nvCxnSpPr>
          <p:spPr bwMode="auto">
            <a:xfrm flipV="1">
              <a:off x="1914" y="3162"/>
              <a:ext cx="639" cy="20"/>
            </a:xfrm>
            <a:prstGeom prst="straightConnector1">
              <a:avLst/>
            </a:prstGeom>
            <a:noFill/>
            <a:ln w="38100">
              <a:solidFill>
                <a:srgbClr val="CC0000"/>
              </a:solidFill>
              <a:round/>
              <a:headEnd/>
              <a:tailEnd type="triangle" w="med" len="med"/>
            </a:ln>
          </p:spPr>
        </p:cxnSp>
      </p:grpSp>
      <p:grpSp>
        <p:nvGrpSpPr>
          <p:cNvPr id="8" name="Group 105"/>
          <p:cNvGrpSpPr>
            <a:grpSpLocks/>
          </p:cNvGrpSpPr>
          <p:nvPr/>
        </p:nvGrpSpPr>
        <p:grpSpPr bwMode="auto">
          <a:xfrm>
            <a:off x="5062544" y="2591577"/>
            <a:ext cx="1299841" cy="456433"/>
            <a:chOff x="1560" y="2646"/>
            <a:chExt cx="1695" cy="595"/>
          </a:xfrm>
        </p:grpSpPr>
        <p:sp>
          <p:nvSpPr>
            <p:cNvPr id="19560" name="AutoShape 106"/>
            <p:cNvSpPr>
              <a:spLocks noChangeArrowheads="1"/>
            </p:cNvSpPr>
            <p:nvPr/>
          </p:nvSpPr>
          <p:spPr bwMode="auto">
            <a:xfrm>
              <a:off x="1560" y="2844"/>
              <a:ext cx="414" cy="397"/>
            </a:xfrm>
            <a:prstGeom prst="flowChartConnector">
              <a:avLst/>
            </a:prstGeom>
            <a:noFill/>
            <a:ln w="38100">
              <a:solidFill>
                <a:srgbClr val="CC0000"/>
              </a:solidFill>
              <a:round/>
              <a:headEnd/>
              <a:tailEnd/>
            </a:ln>
          </p:spPr>
          <p:txBody>
            <a:bodyPr wrap="none" anchor="ctr"/>
            <a:lstStyle/>
            <a:p>
              <a:pPr algn="ctr"/>
              <a:r>
                <a:rPr lang="en-US" sz="1500" i="1" dirty="0"/>
                <a:t>p</a:t>
              </a:r>
            </a:p>
          </p:txBody>
        </p:sp>
        <p:cxnSp>
          <p:nvCxnSpPr>
            <p:cNvPr id="19561" name="AutoShape 107"/>
            <p:cNvCxnSpPr>
              <a:cxnSpLocks noChangeShapeType="1"/>
              <a:stCxn id="19558" idx="2"/>
              <a:endCxn id="19560" idx="6"/>
            </p:cNvCxnSpPr>
            <p:nvPr/>
          </p:nvCxnSpPr>
          <p:spPr bwMode="auto">
            <a:xfrm flipH="1">
              <a:off x="1974" y="2646"/>
              <a:ext cx="1281" cy="396"/>
            </a:xfrm>
            <a:prstGeom prst="straightConnector1">
              <a:avLst/>
            </a:prstGeom>
            <a:noFill/>
            <a:ln w="38100">
              <a:solidFill>
                <a:srgbClr val="CC0000"/>
              </a:solidFill>
              <a:round/>
              <a:headEnd/>
              <a:tailEnd type="triangle" w="med" len="med"/>
            </a:ln>
          </p:spPr>
        </p:cxnSp>
      </p:grpSp>
      <p:grpSp>
        <p:nvGrpSpPr>
          <p:cNvPr id="9" name="Group 108"/>
          <p:cNvGrpSpPr>
            <a:grpSpLocks/>
          </p:cNvGrpSpPr>
          <p:nvPr/>
        </p:nvGrpSpPr>
        <p:grpSpPr bwMode="auto">
          <a:xfrm>
            <a:off x="6362707" y="2316463"/>
            <a:ext cx="412751" cy="428328"/>
            <a:chOff x="3255" y="2287"/>
            <a:chExt cx="538" cy="557"/>
          </a:xfrm>
        </p:grpSpPr>
        <p:sp>
          <p:nvSpPr>
            <p:cNvPr id="19558" name="AutoShape 109"/>
            <p:cNvSpPr>
              <a:spLocks noChangeArrowheads="1"/>
            </p:cNvSpPr>
            <p:nvPr/>
          </p:nvSpPr>
          <p:spPr bwMode="auto">
            <a:xfrm>
              <a:off x="3255" y="2446"/>
              <a:ext cx="414" cy="398"/>
            </a:xfrm>
            <a:prstGeom prst="flowChartConnector">
              <a:avLst/>
            </a:prstGeom>
            <a:noFill/>
            <a:ln w="38100">
              <a:solidFill>
                <a:srgbClr val="CC0000"/>
              </a:solidFill>
              <a:round/>
              <a:headEnd/>
              <a:tailEnd/>
            </a:ln>
          </p:spPr>
          <p:txBody>
            <a:bodyPr wrap="none" anchor="ctr"/>
            <a:lstStyle/>
            <a:p>
              <a:pPr algn="ctr"/>
              <a:r>
                <a:rPr lang="en-US" sz="1500" i="1" dirty="0"/>
                <a:t>h</a:t>
              </a:r>
            </a:p>
          </p:txBody>
        </p:sp>
        <p:cxnSp>
          <p:nvCxnSpPr>
            <p:cNvPr id="19559" name="AutoShape 110"/>
            <p:cNvCxnSpPr>
              <a:cxnSpLocks noChangeShapeType="1"/>
              <a:stCxn id="19544" idx="4"/>
              <a:endCxn id="19558" idx="7"/>
            </p:cNvCxnSpPr>
            <p:nvPr/>
          </p:nvCxnSpPr>
          <p:spPr bwMode="auto">
            <a:xfrm flipH="1">
              <a:off x="3608" y="2287"/>
              <a:ext cx="185" cy="218"/>
            </a:xfrm>
            <a:prstGeom prst="straightConnector1">
              <a:avLst/>
            </a:prstGeom>
            <a:noFill/>
            <a:ln w="38100">
              <a:solidFill>
                <a:srgbClr val="CC0000"/>
              </a:solidFill>
              <a:round/>
              <a:headEnd/>
              <a:tailEnd type="triangle" w="med" len="med"/>
            </a:ln>
          </p:spPr>
        </p:cxnSp>
      </p:grpSp>
      <p:grpSp>
        <p:nvGrpSpPr>
          <p:cNvPr id="10" name="Group 111"/>
          <p:cNvGrpSpPr>
            <a:grpSpLocks/>
          </p:cNvGrpSpPr>
          <p:nvPr/>
        </p:nvGrpSpPr>
        <p:grpSpPr bwMode="auto">
          <a:xfrm>
            <a:off x="7283451" y="2195515"/>
            <a:ext cx="317500" cy="548964"/>
            <a:chOff x="4454" y="2129"/>
            <a:chExt cx="414" cy="715"/>
          </a:xfrm>
        </p:grpSpPr>
        <p:sp>
          <p:nvSpPr>
            <p:cNvPr id="19556" name="AutoShape 112"/>
            <p:cNvSpPr>
              <a:spLocks noChangeArrowheads="1"/>
            </p:cNvSpPr>
            <p:nvPr/>
          </p:nvSpPr>
          <p:spPr bwMode="auto">
            <a:xfrm>
              <a:off x="4454" y="2129"/>
              <a:ext cx="414" cy="397"/>
            </a:xfrm>
            <a:prstGeom prst="flowChartConnector">
              <a:avLst/>
            </a:prstGeom>
            <a:noFill/>
            <a:ln w="38100">
              <a:solidFill>
                <a:srgbClr val="CC0000"/>
              </a:solidFill>
              <a:round/>
              <a:headEnd/>
              <a:tailEnd/>
            </a:ln>
          </p:spPr>
          <p:txBody>
            <a:bodyPr wrap="none" anchor="ctr"/>
            <a:lstStyle/>
            <a:p>
              <a:pPr algn="ctr"/>
              <a:r>
                <a:rPr lang="en-US" sz="1500" i="1" dirty="0"/>
                <a:t>f</a:t>
              </a:r>
            </a:p>
          </p:txBody>
        </p:sp>
        <p:cxnSp>
          <p:nvCxnSpPr>
            <p:cNvPr id="19557" name="AutoShape 113"/>
            <p:cNvCxnSpPr>
              <a:cxnSpLocks noChangeShapeType="1"/>
              <a:stCxn id="797828" idx="0"/>
              <a:endCxn id="19556" idx="4"/>
            </p:cNvCxnSpPr>
            <p:nvPr/>
          </p:nvCxnSpPr>
          <p:spPr bwMode="auto">
            <a:xfrm flipV="1">
              <a:off x="4495" y="2526"/>
              <a:ext cx="166" cy="318"/>
            </a:xfrm>
            <a:prstGeom prst="straightConnector1">
              <a:avLst/>
            </a:prstGeom>
            <a:noFill/>
            <a:ln w="38100">
              <a:solidFill>
                <a:srgbClr val="CC0000"/>
              </a:solidFill>
              <a:round/>
              <a:headEnd/>
              <a:tailEnd type="triangle" w="med" len="med"/>
            </a:ln>
          </p:spPr>
        </p:cxnSp>
      </p:grpSp>
      <p:grpSp>
        <p:nvGrpSpPr>
          <p:cNvPr id="11" name="Group 114"/>
          <p:cNvGrpSpPr>
            <a:grpSpLocks/>
          </p:cNvGrpSpPr>
          <p:nvPr/>
        </p:nvGrpSpPr>
        <p:grpSpPr bwMode="auto">
          <a:xfrm>
            <a:off x="7378703" y="1371608"/>
            <a:ext cx="317500" cy="824137"/>
            <a:chOff x="4579" y="1056"/>
            <a:chExt cx="413" cy="1055"/>
          </a:xfrm>
        </p:grpSpPr>
        <p:sp>
          <p:nvSpPr>
            <p:cNvPr id="19554" name="AutoShape 115"/>
            <p:cNvSpPr>
              <a:spLocks noChangeArrowheads="1"/>
            </p:cNvSpPr>
            <p:nvPr/>
          </p:nvSpPr>
          <p:spPr bwMode="auto">
            <a:xfrm>
              <a:off x="4579" y="1056"/>
              <a:ext cx="413" cy="397"/>
            </a:xfrm>
            <a:prstGeom prst="flowChartConnector">
              <a:avLst/>
            </a:prstGeom>
            <a:noFill/>
            <a:ln w="38100">
              <a:solidFill>
                <a:srgbClr val="CC0000"/>
              </a:solidFill>
              <a:round/>
              <a:headEnd/>
              <a:tailEnd/>
            </a:ln>
          </p:spPr>
          <p:txBody>
            <a:bodyPr wrap="none" anchor="ctr"/>
            <a:lstStyle/>
            <a:p>
              <a:pPr algn="ctr"/>
              <a:endParaRPr lang="en-US" sz="1200" dirty="0"/>
            </a:p>
          </p:txBody>
        </p:sp>
        <p:cxnSp>
          <p:nvCxnSpPr>
            <p:cNvPr id="19555" name="AutoShape 116"/>
            <p:cNvCxnSpPr>
              <a:cxnSpLocks noChangeShapeType="1"/>
              <a:stCxn id="19556" idx="0"/>
              <a:endCxn id="19554" idx="4"/>
            </p:cNvCxnSpPr>
            <p:nvPr/>
          </p:nvCxnSpPr>
          <p:spPr bwMode="auto">
            <a:xfrm flipV="1">
              <a:off x="4662" y="1453"/>
              <a:ext cx="124" cy="658"/>
            </a:xfrm>
            <a:prstGeom prst="straightConnector1">
              <a:avLst/>
            </a:prstGeom>
            <a:noFill/>
            <a:ln w="38100">
              <a:solidFill>
                <a:srgbClr val="CC0000"/>
              </a:solidFill>
              <a:round/>
              <a:headEnd/>
              <a:tailEnd type="triangle" w="med" len="med"/>
            </a:ln>
          </p:spPr>
        </p:cxnSp>
      </p:grpSp>
      <p:grpSp>
        <p:nvGrpSpPr>
          <p:cNvPr id="12" name="Group 117"/>
          <p:cNvGrpSpPr>
            <a:grpSpLocks/>
          </p:cNvGrpSpPr>
          <p:nvPr/>
        </p:nvGrpSpPr>
        <p:grpSpPr bwMode="auto">
          <a:xfrm>
            <a:off x="4800863" y="2133607"/>
            <a:ext cx="928424" cy="318759"/>
            <a:chOff x="1219" y="2049"/>
            <a:chExt cx="1210" cy="416"/>
          </a:xfrm>
        </p:grpSpPr>
        <p:sp>
          <p:nvSpPr>
            <p:cNvPr id="19552" name="AutoShape 118"/>
            <p:cNvSpPr>
              <a:spLocks noChangeArrowheads="1"/>
            </p:cNvSpPr>
            <p:nvPr/>
          </p:nvSpPr>
          <p:spPr bwMode="auto">
            <a:xfrm>
              <a:off x="2015" y="2049"/>
              <a:ext cx="414" cy="397"/>
            </a:xfrm>
            <a:prstGeom prst="flowChartConnector">
              <a:avLst/>
            </a:prstGeom>
            <a:noFill/>
            <a:ln w="38100">
              <a:solidFill>
                <a:srgbClr val="CC0000"/>
              </a:solidFill>
              <a:round/>
              <a:headEnd/>
              <a:tailEnd/>
            </a:ln>
          </p:spPr>
          <p:txBody>
            <a:bodyPr wrap="none" anchor="ctr"/>
            <a:lstStyle/>
            <a:p>
              <a:pPr algn="ctr"/>
              <a:r>
                <a:rPr lang="en-US" sz="1500" i="1" dirty="0"/>
                <a:t>d</a:t>
              </a:r>
            </a:p>
          </p:txBody>
        </p:sp>
        <p:cxnSp>
          <p:nvCxnSpPr>
            <p:cNvPr id="19553" name="AutoShape 119"/>
            <p:cNvCxnSpPr>
              <a:cxnSpLocks noChangeShapeType="1"/>
            </p:cNvCxnSpPr>
            <p:nvPr/>
          </p:nvCxnSpPr>
          <p:spPr bwMode="auto">
            <a:xfrm flipV="1">
              <a:off x="1219" y="2248"/>
              <a:ext cx="846" cy="217"/>
            </a:xfrm>
            <a:prstGeom prst="straightConnector1">
              <a:avLst/>
            </a:prstGeom>
            <a:noFill/>
            <a:ln w="38100">
              <a:solidFill>
                <a:srgbClr val="CC0000"/>
              </a:solidFill>
              <a:round/>
              <a:headEnd/>
              <a:tailEnd type="triangle" w="med" len="med"/>
            </a:ln>
          </p:spPr>
        </p:cxnSp>
      </p:grpSp>
      <p:grpSp>
        <p:nvGrpSpPr>
          <p:cNvPr id="13" name="Group 120"/>
          <p:cNvGrpSpPr>
            <a:grpSpLocks/>
          </p:cNvGrpSpPr>
          <p:nvPr/>
        </p:nvGrpSpPr>
        <p:grpSpPr bwMode="auto">
          <a:xfrm>
            <a:off x="4745040" y="1676401"/>
            <a:ext cx="712789" cy="502091"/>
            <a:chOff x="1147" y="1453"/>
            <a:chExt cx="929" cy="655"/>
          </a:xfrm>
        </p:grpSpPr>
        <p:sp>
          <p:nvSpPr>
            <p:cNvPr id="19550" name="AutoShape 121"/>
            <p:cNvSpPr>
              <a:spLocks noChangeArrowheads="1"/>
            </p:cNvSpPr>
            <p:nvPr/>
          </p:nvSpPr>
          <p:spPr bwMode="auto">
            <a:xfrm>
              <a:off x="1147" y="1453"/>
              <a:ext cx="413" cy="397"/>
            </a:xfrm>
            <a:prstGeom prst="flowChartConnector">
              <a:avLst/>
            </a:prstGeom>
            <a:noFill/>
            <a:ln w="38100">
              <a:solidFill>
                <a:srgbClr val="CC0000"/>
              </a:solidFill>
              <a:round/>
              <a:headEnd/>
              <a:tailEnd/>
            </a:ln>
          </p:spPr>
          <p:txBody>
            <a:bodyPr wrap="none" anchor="ctr"/>
            <a:lstStyle/>
            <a:p>
              <a:pPr algn="ctr"/>
              <a:r>
                <a:rPr lang="en-US" sz="1500" i="1" dirty="0"/>
                <a:t>b</a:t>
              </a:r>
            </a:p>
          </p:txBody>
        </p:sp>
        <p:cxnSp>
          <p:nvCxnSpPr>
            <p:cNvPr id="19551" name="AutoShape 122"/>
            <p:cNvCxnSpPr>
              <a:cxnSpLocks noChangeShapeType="1"/>
              <a:stCxn id="19568" idx="1"/>
              <a:endCxn id="19550" idx="5"/>
            </p:cNvCxnSpPr>
            <p:nvPr/>
          </p:nvCxnSpPr>
          <p:spPr bwMode="auto">
            <a:xfrm flipH="1" flipV="1">
              <a:off x="1500" y="1792"/>
              <a:ext cx="576" cy="316"/>
            </a:xfrm>
            <a:prstGeom prst="straightConnector1">
              <a:avLst/>
            </a:prstGeom>
            <a:noFill/>
            <a:ln w="38100">
              <a:solidFill>
                <a:srgbClr val="CC0000"/>
              </a:solidFill>
              <a:round/>
              <a:headEnd/>
              <a:tailEnd type="triangle" w="med" len="med"/>
            </a:ln>
          </p:spPr>
        </p:cxnSp>
      </p:grpSp>
      <p:grpSp>
        <p:nvGrpSpPr>
          <p:cNvPr id="14" name="Group 123"/>
          <p:cNvGrpSpPr>
            <a:grpSpLocks/>
          </p:cNvGrpSpPr>
          <p:nvPr/>
        </p:nvGrpSpPr>
        <p:grpSpPr bwMode="auto">
          <a:xfrm>
            <a:off x="5021263" y="1401763"/>
            <a:ext cx="611188" cy="319088"/>
            <a:chOff x="1507" y="1096"/>
            <a:chExt cx="797" cy="416"/>
          </a:xfrm>
        </p:grpSpPr>
        <p:sp>
          <p:nvSpPr>
            <p:cNvPr id="19548" name="AutoShape 124"/>
            <p:cNvSpPr>
              <a:spLocks noChangeArrowheads="1"/>
            </p:cNvSpPr>
            <p:nvPr/>
          </p:nvSpPr>
          <p:spPr bwMode="auto">
            <a:xfrm>
              <a:off x="1891" y="1096"/>
              <a:ext cx="413" cy="397"/>
            </a:xfrm>
            <a:prstGeom prst="flowChartConnector">
              <a:avLst/>
            </a:prstGeom>
            <a:noFill/>
            <a:ln w="38100">
              <a:solidFill>
                <a:srgbClr val="CC0000"/>
              </a:solidFill>
              <a:round/>
              <a:headEnd/>
              <a:tailEnd/>
            </a:ln>
          </p:spPr>
          <p:txBody>
            <a:bodyPr wrap="none" anchor="ctr"/>
            <a:lstStyle/>
            <a:p>
              <a:pPr algn="ctr"/>
              <a:r>
                <a:rPr lang="en-US" sz="1500" i="1" dirty="0"/>
                <a:t>a</a:t>
              </a:r>
            </a:p>
          </p:txBody>
        </p:sp>
        <p:cxnSp>
          <p:nvCxnSpPr>
            <p:cNvPr id="19549" name="AutoShape 125"/>
            <p:cNvCxnSpPr>
              <a:cxnSpLocks noChangeShapeType="1"/>
              <a:endCxn id="19548" idx="2"/>
            </p:cNvCxnSpPr>
            <p:nvPr/>
          </p:nvCxnSpPr>
          <p:spPr bwMode="auto">
            <a:xfrm flipV="1">
              <a:off x="1507" y="1295"/>
              <a:ext cx="372" cy="217"/>
            </a:xfrm>
            <a:prstGeom prst="straightConnector1">
              <a:avLst/>
            </a:prstGeom>
            <a:noFill/>
            <a:ln w="38100">
              <a:solidFill>
                <a:srgbClr val="CC0000"/>
              </a:solidFill>
              <a:round/>
              <a:headEnd/>
              <a:tailEnd type="triangle" w="med" len="med"/>
            </a:ln>
          </p:spPr>
        </p:cxnSp>
      </p:grpSp>
      <p:grpSp>
        <p:nvGrpSpPr>
          <p:cNvPr id="15" name="Group 126"/>
          <p:cNvGrpSpPr>
            <a:grpSpLocks/>
          </p:cNvGrpSpPr>
          <p:nvPr/>
        </p:nvGrpSpPr>
        <p:grpSpPr bwMode="auto">
          <a:xfrm>
            <a:off x="5682429" y="1646237"/>
            <a:ext cx="807272" cy="532259"/>
            <a:chOff x="2369" y="1414"/>
            <a:chExt cx="1052" cy="694"/>
          </a:xfrm>
        </p:grpSpPr>
        <p:sp>
          <p:nvSpPr>
            <p:cNvPr id="19546" name="AutoShape 127"/>
            <p:cNvSpPr>
              <a:spLocks noChangeArrowheads="1"/>
            </p:cNvSpPr>
            <p:nvPr/>
          </p:nvSpPr>
          <p:spPr bwMode="auto">
            <a:xfrm>
              <a:off x="3007" y="1414"/>
              <a:ext cx="414" cy="397"/>
            </a:xfrm>
            <a:prstGeom prst="flowChartConnector">
              <a:avLst/>
            </a:prstGeom>
            <a:noFill/>
            <a:ln w="38100">
              <a:solidFill>
                <a:srgbClr val="CC0000"/>
              </a:solidFill>
              <a:round/>
              <a:headEnd/>
              <a:tailEnd/>
            </a:ln>
          </p:spPr>
          <p:txBody>
            <a:bodyPr wrap="none" anchor="ctr"/>
            <a:lstStyle/>
            <a:p>
              <a:pPr algn="ctr"/>
              <a:r>
                <a:rPr lang="en-US" sz="1500" i="1" dirty="0"/>
                <a:t>c</a:t>
              </a:r>
            </a:p>
          </p:txBody>
        </p:sp>
        <p:cxnSp>
          <p:nvCxnSpPr>
            <p:cNvPr id="19547" name="AutoShape 128"/>
            <p:cNvCxnSpPr>
              <a:cxnSpLocks noChangeShapeType="1"/>
              <a:stCxn id="19552" idx="7"/>
              <a:endCxn id="19546" idx="3"/>
            </p:cNvCxnSpPr>
            <p:nvPr/>
          </p:nvCxnSpPr>
          <p:spPr bwMode="auto">
            <a:xfrm flipV="1">
              <a:off x="2369" y="1753"/>
              <a:ext cx="698" cy="355"/>
            </a:xfrm>
            <a:prstGeom prst="straightConnector1">
              <a:avLst/>
            </a:prstGeom>
            <a:noFill/>
            <a:ln w="38100">
              <a:solidFill>
                <a:srgbClr val="CC0000"/>
              </a:solidFill>
              <a:round/>
              <a:headEnd/>
              <a:tailEnd type="triangle" w="med" len="med"/>
            </a:ln>
          </p:spPr>
        </p:cxnSp>
      </p:grpSp>
      <p:grpSp>
        <p:nvGrpSpPr>
          <p:cNvPr id="16" name="Group 129"/>
          <p:cNvGrpSpPr>
            <a:grpSpLocks/>
          </p:cNvGrpSpPr>
          <p:nvPr/>
        </p:nvGrpSpPr>
        <p:grpSpPr bwMode="auto">
          <a:xfrm>
            <a:off x="5729615" y="2011363"/>
            <a:ext cx="1204591" cy="304800"/>
            <a:chOff x="2429" y="1890"/>
            <a:chExt cx="1571" cy="397"/>
          </a:xfrm>
        </p:grpSpPr>
        <p:sp>
          <p:nvSpPr>
            <p:cNvPr id="19544" name="AutoShape 130"/>
            <p:cNvSpPr>
              <a:spLocks noChangeArrowheads="1"/>
            </p:cNvSpPr>
            <p:nvPr/>
          </p:nvSpPr>
          <p:spPr bwMode="auto">
            <a:xfrm>
              <a:off x="3586" y="1890"/>
              <a:ext cx="414" cy="397"/>
            </a:xfrm>
            <a:prstGeom prst="flowChartConnector">
              <a:avLst/>
            </a:prstGeom>
            <a:noFill/>
            <a:ln w="38100">
              <a:solidFill>
                <a:srgbClr val="CC0000"/>
              </a:solidFill>
              <a:round/>
              <a:headEnd/>
              <a:tailEnd/>
            </a:ln>
          </p:spPr>
          <p:txBody>
            <a:bodyPr wrap="none" anchor="ctr"/>
            <a:lstStyle/>
            <a:p>
              <a:pPr algn="ctr"/>
              <a:r>
                <a:rPr lang="en-US" sz="1500" i="1" dirty="0"/>
                <a:t>e</a:t>
              </a:r>
            </a:p>
          </p:txBody>
        </p:sp>
        <p:cxnSp>
          <p:nvCxnSpPr>
            <p:cNvPr id="19545" name="AutoShape 131"/>
            <p:cNvCxnSpPr>
              <a:cxnSpLocks noChangeShapeType="1"/>
              <a:stCxn id="19552" idx="6"/>
              <a:endCxn id="19544" idx="2"/>
            </p:cNvCxnSpPr>
            <p:nvPr/>
          </p:nvCxnSpPr>
          <p:spPr bwMode="auto">
            <a:xfrm flipV="1">
              <a:off x="2429" y="2089"/>
              <a:ext cx="1157" cy="159"/>
            </a:xfrm>
            <a:prstGeom prst="straightConnector1">
              <a:avLst/>
            </a:prstGeom>
            <a:noFill/>
            <a:ln w="38100">
              <a:solidFill>
                <a:srgbClr val="CC0000"/>
              </a:solidFill>
              <a:round/>
              <a:headEnd/>
              <a:tailEnd type="triangle" w="med" len="med"/>
            </a:ln>
          </p:spPr>
        </p:cxnSp>
      </p:grpSp>
      <p:sp>
        <p:nvSpPr>
          <p:cNvPr id="797828" name="AutoShape 132"/>
          <p:cNvSpPr>
            <a:spLocks noChangeArrowheads="1"/>
          </p:cNvSpPr>
          <p:nvPr/>
        </p:nvSpPr>
        <p:spPr bwMode="auto">
          <a:xfrm>
            <a:off x="7156451" y="2744792"/>
            <a:ext cx="317500" cy="303213"/>
          </a:xfrm>
          <a:prstGeom prst="flowChartConnector">
            <a:avLst/>
          </a:prstGeom>
          <a:noFill/>
          <a:ln w="38100">
            <a:solidFill>
              <a:srgbClr val="CC0000"/>
            </a:solidFill>
            <a:round/>
            <a:headEnd/>
            <a:tailEnd/>
          </a:ln>
        </p:spPr>
        <p:txBody>
          <a:bodyPr wrap="none" lIns="91424" tIns="45718" rIns="91424" bIns="45718" anchor="ctr"/>
          <a:lstStyle/>
          <a:p>
            <a:pPr algn="ctr"/>
            <a:r>
              <a:rPr lang="en-US" sz="1500" i="1" dirty="0"/>
              <a:t>r</a:t>
            </a:r>
          </a:p>
        </p:txBody>
      </p:sp>
      <p:cxnSp>
        <p:nvCxnSpPr>
          <p:cNvPr id="797829" name="AutoShape 133"/>
          <p:cNvCxnSpPr>
            <a:cxnSpLocks noChangeShapeType="1"/>
            <a:stCxn id="19544" idx="5"/>
            <a:endCxn id="797828" idx="1"/>
          </p:cNvCxnSpPr>
          <p:nvPr/>
        </p:nvCxnSpPr>
        <p:spPr bwMode="auto">
          <a:xfrm>
            <a:off x="6888161" y="2290772"/>
            <a:ext cx="314325" cy="479425"/>
          </a:xfrm>
          <a:prstGeom prst="straightConnector1">
            <a:avLst/>
          </a:prstGeom>
          <a:noFill/>
          <a:ln w="38100">
            <a:solidFill>
              <a:srgbClr val="CC0000"/>
            </a:solidFill>
            <a:round/>
            <a:headEnd/>
            <a:tailEnd type="triangle" w="med" len="med"/>
          </a:ln>
        </p:spPr>
      </p:cxnSp>
      <p:grpSp>
        <p:nvGrpSpPr>
          <p:cNvPr id="17" name="Group 134"/>
          <p:cNvGrpSpPr>
            <a:grpSpLocks/>
          </p:cNvGrpSpPr>
          <p:nvPr/>
        </p:nvGrpSpPr>
        <p:grpSpPr bwMode="auto">
          <a:xfrm>
            <a:off x="5316544" y="1408122"/>
            <a:ext cx="855337" cy="389759"/>
            <a:chOff x="1891" y="1104"/>
            <a:chExt cx="1116" cy="508"/>
          </a:xfrm>
        </p:grpSpPr>
        <p:cxnSp>
          <p:nvCxnSpPr>
            <p:cNvPr id="19542" name="AutoShape 135"/>
            <p:cNvCxnSpPr>
              <a:cxnSpLocks noChangeShapeType="1"/>
              <a:stCxn id="19546" idx="2"/>
              <a:endCxn id="19543" idx="6"/>
            </p:cNvCxnSpPr>
            <p:nvPr/>
          </p:nvCxnSpPr>
          <p:spPr bwMode="auto">
            <a:xfrm flipH="1" flipV="1">
              <a:off x="2304" y="1302"/>
              <a:ext cx="703" cy="310"/>
            </a:xfrm>
            <a:prstGeom prst="straightConnector1">
              <a:avLst/>
            </a:prstGeom>
            <a:noFill/>
            <a:ln w="38100">
              <a:solidFill>
                <a:srgbClr val="CC0000"/>
              </a:solidFill>
              <a:round/>
              <a:headEnd/>
              <a:tailEnd type="triangle" w="med" len="med"/>
            </a:ln>
          </p:spPr>
        </p:cxnSp>
        <p:sp>
          <p:nvSpPr>
            <p:cNvPr id="19543" name="AutoShape 136"/>
            <p:cNvSpPr>
              <a:spLocks noChangeArrowheads="1"/>
            </p:cNvSpPr>
            <p:nvPr/>
          </p:nvSpPr>
          <p:spPr bwMode="auto">
            <a:xfrm>
              <a:off x="1891" y="1104"/>
              <a:ext cx="413"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grpSp>
        <p:nvGrpSpPr>
          <p:cNvPr id="18" name="Group 137"/>
          <p:cNvGrpSpPr>
            <a:grpSpLocks/>
          </p:cNvGrpSpPr>
          <p:nvPr/>
        </p:nvGrpSpPr>
        <p:grpSpPr bwMode="auto">
          <a:xfrm>
            <a:off x="6186494" y="1655773"/>
            <a:ext cx="1143767" cy="583895"/>
            <a:chOff x="3024" y="1427"/>
            <a:chExt cx="1492" cy="760"/>
          </a:xfrm>
        </p:grpSpPr>
        <p:cxnSp>
          <p:nvCxnSpPr>
            <p:cNvPr id="19540" name="AutoShape 138"/>
            <p:cNvCxnSpPr>
              <a:cxnSpLocks noChangeShapeType="1"/>
              <a:stCxn id="19556" idx="1"/>
              <a:endCxn id="19546" idx="6"/>
            </p:cNvCxnSpPr>
            <p:nvPr/>
          </p:nvCxnSpPr>
          <p:spPr bwMode="auto">
            <a:xfrm rot="16200000" flipV="1">
              <a:off x="3680" y="1352"/>
              <a:ext cx="575" cy="1096"/>
            </a:xfrm>
            <a:prstGeom prst="curvedConnector2">
              <a:avLst/>
            </a:prstGeom>
            <a:noFill/>
            <a:ln w="38100">
              <a:solidFill>
                <a:srgbClr val="CC0000"/>
              </a:solidFill>
              <a:round/>
              <a:headEnd/>
              <a:tailEnd type="triangle" w="med" len="med"/>
            </a:ln>
          </p:spPr>
        </p:cxnSp>
        <p:sp>
          <p:nvSpPr>
            <p:cNvPr id="19541" name="AutoShape 139"/>
            <p:cNvSpPr>
              <a:spLocks noChangeArrowheads="1"/>
            </p:cNvSpPr>
            <p:nvPr/>
          </p:nvSpPr>
          <p:spPr bwMode="auto">
            <a:xfrm>
              <a:off x="3024" y="1427"/>
              <a:ext cx="414" cy="397"/>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797837" name="Oval 141"/>
          <p:cNvSpPr>
            <a:spLocks noChangeArrowheads="1"/>
          </p:cNvSpPr>
          <p:nvPr/>
        </p:nvSpPr>
        <p:spPr bwMode="auto">
          <a:xfrm>
            <a:off x="6140461" y="3478213"/>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8" name="Oval 142"/>
          <p:cNvSpPr>
            <a:spLocks noChangeArrowheads="1"/>
          </p:cNvSpPr>
          <p:nvPr/>
        </p:nvSpPr>
        <p:spPr bwMode="auto">
          <a:xfrm>
            <a:off x="3729039" y="397193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39" name="Oval 143"/>
          <p:cNvSpPr>
            <a:spLocks noChangeArrowheads="1"/>
          </p:cNvSpPr>
          <p:nvPr/>
        </p:nvSpPr>
        <p:spPr bwMode="auto">
          <a:xfrm>
            <a:off x="3165486" y="4451361"/>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0" name="Oval 144"/>
          <p:cNvSpPr>
            <a:spLocks noChangeArrowheads="1"/>
          </p:cNvSpPr>
          <p:nvPr/>
        </p:nvSpPr>
        <p:spPr bwMode="auto">
          <a:xfrm>
            <a:off x="3865563" y="44513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1" name="Oval 145"/>
          <p:cNvSpPr>
            <a:spLocks noChangeArrowheads="1"/>
          </p:cNvSpPr>
          <p:nvPr/>
        </p:nvSpPr>
        <p:spPr bwMode="auto">
          <a:xfrm>
            <a:off x="4686310" y="44338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2" name="Oval 146"/>
          <p:cNvSpPr>
            <a:spLocks noChangeArrowheads="1"/>
          </p:cNvSpPr>
          <p:nvPr/>
        </p:nvSpPr>
        <p:spPr bwMode="auto">
          <a:xfrm>
            <a:off x="3163888" y="50069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3" name="Oval 147"/>
          <p:cNvSpPr>
            <a:spLocks noChangeArrowheads="1"/>
          </p:cNvSpPr>
          <p:nvPr/>
        </p:nvSpPr>
        <p:spPr bwMode="auto">
          <a:xfrm>
            <a:off x="3856039" y="49990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4" name="Oval 148"/>
          <p:cNvSpPr>
            <a:spLocks noChangeArrowheads="1"/>
          </p:cNvSpPr>
          <p:nvPr/>
        </p:nvSpPr>
        <p:spPr bwMode="auto">
          <a:xfrm>
            <a:off x="4325939" y="4981586"/>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5" name="Oval 149"/>
          <p:cNvSpPr>
            <a:spLocks noChangeArrowheads="1"/>
          </p:cNvSpPr>
          <p:nvPr/>
        </p:nvSpPr>
        <p:spPr bwMode="auto">
          <a:xfrm>
            <a:off x="5002213" y="49720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6" name="Oval 150"/>
          <p:cNvSpPr>
            <a:spLocks noChangeArrowheads="1"/>
          </p:cNvSpPr>
          <p:nvPr/>
        </p:nvSpPr>
        <p:spPr bwMode="auto">
          <a:xfrm>
            <a:off x="4087813" y="5510213"/>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7" name="Oval 151"/>
          <p:cNvSpPr>
            <a:spLocks noChangeArrowheads="1"/>
          </p:cNvSpPr>
          <p:nvPr/>
        </p:nvSpPr>
        <p:spPr bwMode="auto">
          <a:xfrm>
            <a:off x="4532313" y="5518161"/>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8" name="Oval 152"/>
          <p:cNvSpPr>
            <a:spLocks noChangeArrowheads="1"/>
          </p:cNvSpPr>
          <p:nvPr/>
        </p:nvSpPr>
        <p:spPr bwMode="auto">
          <a:xfrm>
            <a:off x="4105286" y="6015039"/>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49" name="Oval 153"/>
          <p:cNvSpPr>
            <a:spLocks noChangeArrowheads="1"/>
          </p:cNvSpPr>
          <p:nvPr/>
        </p:nvSpPr>
        <p:spPr bwMode="auto">
          <a:xfrm>
            <a:off x="4992688" y="55197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0" name="Oval 154"/>
          <p:cNvSpPr>
            <a:spLocks noChangeArrowheads="1"/>
          </p:cNvSpPr>
          <p:nvPr/>
        </p:nvSpPr>
        <p:spPr bwMode="auto">
          <a:xfrm>
            <a:off x="4772036" y="60071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1" name="Oval 155"/>
          <p:cNvSpPr>
            <a:spLocks noChangeArrowheads="1"/>
          </p:cNvSpPr>
          <p:nvPr/>
        </p:nvSpPr>
        <p:spPr bwMode="auto">
          <a:xfrm>
            <a:off x="5254636" y="6034088"/>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2" name="Oval 156"/>
          <p:cNvSpPr>
            <a:spLocks noChangeArrowheads="1"/>
          </p:cNvSpPr>
          <p:nvPr/>
        </p:nvSpPr>
        <p:spPr bwMode="auto">
          <a:xfrm>
            <a:off x="4787910" y="6477010"/>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797853" name="Line 157"/>
          <p:cNvSpPr>
            <a:spLocks noChangeShapeType="1"/>
          </p:cNvSpPr>
          <p:nvPr/>
        </p:nvSpPr>
        <p:spPr bwMode="auto">
          <a:xfrm flipH="1" flipV="1">
            <a:off x="4824413" y="4733935"/>
            <a:ext cx="309563" cy="180975"/>
          </a:xfrm>
          <a:prstGeom prst="line">
            <a:avLst/>
          </a:prstGeom>
          <a:noFill/>
          <a:ln w="38100">
            <a:solidFill>
              <a:srgbClr val="CC0000"/>
            </a:solidFill>
            <a:round/>
            <a:headEnd/>
            <a:tailEnd/>
          </a:ln>
        </p:spPr>
        <p:txBody>
          <a:bodyPr lIns="91424" tIns="45718" rIns="91424" bIns="45718"/>
          <a:lstStyle/>
          <a:p>
            <a:endParaRPr lang="en-US"/>
          </a:p>
        </p:txBody>
      </p:sp>
      <p:sp>
        <p:nvSpPr>
          <p:cNvPr id="797854" name="Line 158"/>
          <p:cNvSpPr>
            <a:spLocks noChangeShapeType="1"/>
          </p:cNvSpPr>
          <p:nvPr/>
        </p:nvSpPr>
        <p:spPr bwMode="auto">
          <a:xfrm flipH="1" flipV="1">
            <a:off x="4438653" y="5254636"/>
            <a:ext cx="258763" cy="214313"/>
          </a:xfrm>
          <a:prstGeom prst="line">
            <a:avLst/>
          </a:prstGeom>
          <a:noFill/>
          <a:ln w="38100">
            <a:solidFill>
              <a:srgbClr val="CC0000"/>
            </a:solidFill>
            <a:round/>
            <a:headEnd/>
            <a:tailEnd/>
          </a:ln>
        </p:spPr>
        <p:txBody>
          <a:bodyPr lIns="91424" tIns="45718" rIns="91424" bIns="45718"/>
          <a:lstStyle/>
          <a:p>
            <a:endParaRPr lang="en-US"/>
          </a:p>
        </p:txBody>
      </p:sp>
      <p:sp>
        <p:nvSpPr>
          <p:cNvPr id="797855" name="Line 159"/>
          <p:cNvSpPr>
            <a:spLocks noChangeShapeType="1"/>
          </p:cNvSpPr>
          <p:nvPr/>
        </p:nvSpPr>
        <p:spPr bwMode="auto">
          <a:xfrm flipH="1" flipV="1">
            <a:off x="5138749" y="5253040"/>
            <a:ext cx="3175" cy="223837"/>
          </a:xfrm>
          <a:prstGeom prst="line">
            <a:avLst/>
          </a:prstGeom>
          <a:noFill/>
          <a:ln w="38100">
            <a:solidFill>
              <a:srgbClr val="CC0000"/>
            </a:solidFill>
            <a:round/>
            <a:headEnd/>
            <a:tailEnd/>
          </a:ln>
        </p:spPr>
        <p:txBody>
          <a:bodyPr lIns="91424" tIns="45718" rIns="91424" bIns="45718"/>
          <a:lstStyle/>
          <a:p>
            <a:endParaRPr lang="en-US"/>
          </a:p>
        </p:txBody>
      </p:sp>
      <p:sp>
        <p:nvSpPr>
          <p:cNvPr id="797856" name="Line 160"/>
          <p:cNvSpPr>
            <a:spLocks noChangeShapeType="1"/>
          </p:cNvSpPr>
          <p:nvPr/>
        </p:nvSpPr>
        <p:spPr bwMode="auto">
          <a:xfrm flipH="1" flipV="1">
            <a:off x="5129213" y="5791201"/>
            <a:ext cx="258763" cy="196851"/>
          </a:xfrm>
          <a:prstGeom prst="line">
            <a:avLst/>
          </a:prstGeom>
          <a:noFill/>
          <a:ln w="38100">
            <a:solidFill>
              <a:srgbClr val="CC0000"/>
            </a:solidFill>
            <a:round/>
            <a:headEnd/>
            <a:tailEnd/>
          </a:ln>
        </p:spPr>
        <p:txBody>
          <a:bodyPr lIns="91424" tIns="45718" rIns="91424" bIns="45718"/>
          <a:lstStyle/>
          <a:p>
            <a:endParaRPr lang="en-US"/>
          </a:p>
        </p:txBody>
      </p:sp>
      <p:sp>
        <p:nvSpPr>
          <p:cNvPr id="797857" name="Line 161"/>
          <p:cNvSpPr>
            <a:spLocks noChangeShapeType="1"/>
          </p:cNvSpPr>
          <p:nvPr/>
        </p:nvSpPr>
        <p:spPr bwMode="auto">
          <a:xfrm flipV="1">
            <a:off x="4918076" y="5792788"/>
            <a:ext cx="212725" cy="163512"/>
          </a:xfrm>
          <a:prstGeom prst="line">
            <a:avLst/>
          </a:prstGeom>
          <a:noFill/>
          <a:ln w="38100">
            <a:solidFill>
              <a:srgbClr val="CC0000"/>
            </a:solidFill>
            <a:round/>
            <a:headEnd/>
            <a:tailEnd/>
          </a:ln>
        </p:spPr>
        <p:txBody>
          <a:bodyPr lIns="91424" tIns="45718" rIns="91424" bIns="45718"/>
          <a:lstStyle/>
          <a:p>
            <a:endParaRPr lang="en-US"/>
          </a:p>
        </p:txBody>
      </p:sp>
      <p:sp>
        <p:nvSpPr>
          <p:cNvPr id="797858" name="Line 162"/>
          <p:cNvSpPr>
            <a:spLocks noChangeShapeType="1"/>
          </p:cNvSpPr>
          <p:nvPr/>
        </p:nvSpPr>
        <p:spPr bwMode="auto">
          <a:xfrm flipV="1">
            <a:off x="4900624" y="6280159"/>
            <a:ext cx="7937" cy="173039"/>
          </a:xfrm>
          <a:prstGeom prst="line">
            <a:avLst/>
          </a:prstGeom>
          <a:noFill/>
          <a:ln w="38100">
            <a:solidFill>
              <a:srgbClr val="CC0000"/>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0" name="Oval 164"/>
          <p:cNvSpPr>
            <a:spLocks noChangeArrowheads="1"/>
          </p:cNvSpPr>
          <p:nvPr/>
        </p:nvSpPr>
        <p:spPr bwMode="auto">
          <a:xfrm>
            <a:off x="3730636" y="397351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3" name="Oval 167"/>
          <p:cNvSpPr>
            <a:spLocks noChangeArrowheads="1"/>
          </p:cNvSpPr>
          <p:nvPr/>
        </p:nvSpPr>
        <p:spPr bwMode="auto">
          <a:xfrm>
            <a:off x="3167063" y="44529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4" name="Oval 168"/>
          <p:cNvSpPr>
            <a:spLocks noChangeArrowheads="1"/>
          </p:cNvSpPr>
          <p:nvPr/>
        </p:nvSpPr>
        <p:spPr bwMode="auto">
          <a:xfrm>
            <a:off x="3867161" y="44529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5" name="Oval 169"/>
          <p:cNvSpPr>
            <a:spLocks noChangeArrowheads="1"/>
          </p:cNvSpPr>
          <p:nvPr/>
        </p:nvSpPr>
        <p:spPr bwMode="auto">
          <a:xfrm>
            <a:off x="4687888" y="44354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6" name="Oval 170"/>
          <p:cNvSpPr>
            <a:spLocks noChangeArrowheads="1"/>
          </p:cNvSpPr>
          <p:nvPr/>
        </p:nvSpPr>
        <p:spPr bwMode="auto">
          <a:xfrm>
            <a:off x="3165486" y="50085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7" name="Oval 171"/>
          <p:cNvSpPr>
            <a:spLocks noChangeArrowheads="1"/>
          </p:cNvSpPr>
          <p:nvPr/>
        </p:nvSpPr>
        <p:spPr bwMode="auto">
          <a:xfrm>
            <a:off x="3857635" y="4992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8" name="Oval 172"/>
          <p:cNvSpPr>
            <a:spLocks noChangeArrowheads="1"/>
          </p:cNvSpPr>
          <p:nvPr/>
        </p:nvSpPr>
        <p:spPr bwMode="auto">
          <a:xfrm>
            <a:off x="4327536" y="49831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9" name="Oval 173"/>
          <p:cNvSpPr>
            <a:spLocks noChangeArrowheads="1"/>
          </p:cNvSpPr>
          <p:nvPr/>
        </p:nvSpPr>
        <p:spPr bwMode="auto">
          <a:xfrm>
            <a:off x="5003810" y="49736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0" name="Oval 174"/>
          <p:cNvSpPr>
            <a:spLocks noChangeArrowheads="1"/>
          </p:cNvSpPr>
          <p:nvPr/>
        </p:nvSpPr>
        <p:spPr bwMode="auto">
          <a:xfrm>
            <a:off x="4089410" y="5511810"/>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1" name="Oval 175"/>
          <p:cNvSpPr>
            <a:spLocks noChangeArrowheads="1"/>
          </p:cNvSpPr>
          <p:nvPr/>
        </p:nvSpPr>
        <p:spPr bwMode="auto">
          <a:xfrm>
            <a:off x="4533910" y="55197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2" name="Oval 176"/>
          <p:cNvSpPr>
            <a:spLocks noChangeArrowheads="1"/>
          </p:cNvSpPr>
          <p:nvPr/>
        </p:nvSpPr>
        <p:spPr bwMode="auto">
          <a:xfrm>
            <a:off x="4114810" y="60166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3" name="Oval 177"/>
          <p:cNvSpPr>
            <a:spLocks noChangeArrowheads="1"/>
          </p:cNvSpPr>
          <p:nvPr/>
        </p:nvSpPr>
        <p:spPr bwMode="auto">
          <a:xfrm>
            <a:off x="4994286" y="5521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4" name="Oval 178"/>
          <p:cNvSpPr>
            <a:spLocks noChangeArrowheads="1"/>
          </p:cNvSpPr>
          <p:nvPr/>
        </p:nvSpPr>
        <p:spPr bwMode="auto">
          <a:xfrm>
            <a:off x="4773613" y="60086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5" name="Oval 179"/>
          <p:cNvSpPr>
            <a:spLocks noChangeArrowheads="1"/>
          </p:cNvSpPr>
          <p:nvPr/>
        </p:nvSpPr>
        <p:spPr bwMode="auto">
          <a:xfrm>
            <a:off x="5256213" y="603568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6" name="Oval 180"/>
          <p:cNvSpPr>
            <a:spLocks noChangeArrowheads="1"/>
          </p:cNvSpPr>
          <p:nvPr/>
        </p:nvSpPr>
        <p:spPr bwMode="auto">
          <a:xfrm>
            <a:off x="4789488" y="6478588"/>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77" name="Oval 181"/>
          <p:cNvSpPr>
            <a:spLocks noChangeArrowheads="1"/>
          </p:cNvSpPr>
          <p:nvPr/>
        </p:nvSpPr>
        <p:spPr bwMode="auto">
          <a:xfrm>
            <a:off x="3165486" y="5000636"/>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8" name="Oval 182"/>
          <p:cNvSpPr>
            <a:spLocks noChangeArrowheads="1"/>
          </p:cNvSpPr>
          <p:nvPr/>
        </p:nvSpPr>
        <p:spPr bwMode="auto">
          <a:xfrm>
            <a:off x="3167063" y="4445010"/>
            <a:ext cx="290512"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79" name="Oval 183"/>
          <p:cNvSpPr>
            <a:spLocks noChangeArrowheads="1"/>
          </p:cNvSpPr>
          <p:nvPr/>
        </p:nvSpPr>
        <p:spPr bwMode="auto">
          <a:xfrm>
            <a:off x="3857635" y="4992688"/>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0" name="Oval 184"/>
          <p:cNvSpPr>
            <a:spLocks noChangeArrowheads="1"/>
          </p:cNvSpPr>
          <p:nvPr/>
        </p:nvSpPr>
        <p:spPr bwMode="auto">
          <a:xfrm>
            <a:off x="3867161" y="4445010"/>
            <a:ext cx="290513" cy="265113"/>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1" name="Oval 185"/>
          <p:cNvSpPr>
            <a:spLocks noChangeArrowheads="1"/>
          </p:cNvSpPr>
          <p:nvPr/>
        </p:nvSpPr>
        <p:spPr bwMode="auto">
          <a:xfrm>
            <a:off x="4089410" y="55038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2" name="Oval 186"/>
          <p:cNvSpPr>
            <a:spLocks noChangeArrowheads="1"/>
          </p:cNvSpPr>
          <p:nvPr/>
        </p:nvSpPr>
        <p:spPr bwMode="auto">
          <a:xfrm>
            <a:off x="410686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grpSp>
        <p:nvGrpSpPr>
          <p:cNvPr id="19" name="Group 187"/>
          <p:cNvGrpSpPr>
            <a:grpSpLocks/>
          </p:cNvGrpSpPr>
          <p:nvPr/>
        </p:nvGrpSpPr>
        <p:grpSpPr bwMode="auto">
          <a:xfrm>
            <a:off x="5821365" y="2698751"/>
            <a:ext cx="588963" cy="431800"/>
            <a:chOff x="2762" y="1745"/>
            <a:chExt cx="371" cy="272"/>
          </a:xfrm>
        </p:grpSpPr>
        <p:cxnSp>
          <p:nvCxnSpPr>
            <p:cNvPr id="19538" name="AutoShape 188"/>
            <p:cNvCxnSpPr>
              <a:cxnSpLocks noChangeShapeType="1"/>
            </p:cNvCxnSpPr>
            <p:nvPr/>
          </p:nvCxnSpPr>
          <p:spPr bwMode="auto">
            <a:xfrm flipH="1">
              <a:off x="2934" y="1745"/>
              <a:ext cx="199" cy="114"/>
            </a:xfrm>
            <a:prstGeom prst="straightConnector1">
              <a:avLst/>
            </a:prstGeom>
            <a:noFill/>
            <a:ln w="38100">
              <a:solidFill>
                <a:srgbClr val="CC0000"/>
              </a:solidFill>
              <a:round/>
              <a:headEnd/>
              <a:tailEnd type="triangle" w="med" len="med"/>
            </a:ln>
          </p:spPr>
        </p:cxnSp>
        <p:sp>
          <p:nvSpPr>
            <p:cNvPr id="19539" name="AutoShape 189"/>
            <p:cNvSpPr>
              <a:spLocks noChangeArrowheads="1"/>
            </p:cNvSpPr>
            <p:nvPr/>
          </p:nvSpPr>
          <p:spPr bwMode="auto">
            <a:xfrm>
              <a:off x="2762" y="1825"/>
              <a:ext cx="200" cy="192"/>
            </a:xfrm>
            <a:prstGeom prst="flowChartConnector">
              <a:avLst/>
            </a:prstGeom>
            <a:noFill/>
            <a:ln w="38100">
              <a:solidFill>
                <a:srgbClr val="CC0000"/>
              </a:solidFill>
              <a:round/>
              <a:headEnd/>
              <a:tailEnd/>
            </a:ln>
          </p:spPr>
          <p:txBody>
            <a:bodyPr wrap="none" anchor="ctr"/>
            <a:lstStyle/>
            <a:p>
              <a:pPr algn="ctr"/>
              <a:endParaRPr lang="en-US" sz="1500" i="1" dirty="0"/>
            </a:p>
          </p:txBody>
        </p:sp>
      </p:grpSp>
      <p:sp>
        <p:nvSpPr>
          <p:cNvPr id="797886" name="Oval 190"/>
          <p:cNvSpPr>
            <a:spLocks noChangeArrowheads="1"/>
          </p:cNvSpPr>
          <p:nvPr/>
        </p:nvSpPr>
        <p:spPr bwMode="auto">
          <a:xfrm>
            <a:off x="4327536" y="4983163"/>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7" name="Oval 191"/>
          <p:cNvSpPr>
            <a:spLocks noChangeArrowheads="1"/>
          </p:cNvSpPr>
          <p:nvPr/>
        </p:nvSpPr>
        <p:spPr bwMode="auto">
          <a:xfrm>
            <a:off x="4533910" y="5519739"/>
            <a:ext cx="290513"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8" name="Oval 192"/>
          <p:cNvSpPr>
            <a:spLocks noChangeArrowheads="1"/>
          </p:cNvSpPr>
          <p:nvPr/>
        </p:nvSpPr>
        <p:spPr bwMode="auto">
          <a:xfrm>
            <a:off x="4773613" y="60086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797889" name="Oval 193"/>
          <p:cNvSpPr>
            <a:spLocks noChangeArrowheads="1"/>
          </p:cNvSpPr>
          <p:nvPr/>
        </p:nvSpPr>
        <p:spPr bwMode="auto">
          <a:xfrm>
            <a:off x="4789488" y="6478588"/>
            <a:ext cx="290512" cy="265112"/>
          </a:xfrm>
          <a:prstGeom prst="ellipse">
            <a:avLst/>
          </a:prstGeom>
          <a:solidFill>
            <a:schemeClr val="bg2">
              <a:alpha val="20000"/>
            </a:schemeClr>
          </a:solid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8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8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8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78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7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8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78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8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8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8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77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78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78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77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9776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9784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79787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978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9775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3"/>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978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77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978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78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9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77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9784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9776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797879"/>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797759"/>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797840"/>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9788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977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78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978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978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776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78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78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9787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7977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9784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978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79776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978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79776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9788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97882"/>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7978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797765"/>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97846"/>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9776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7"/>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8"/>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79785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9784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9788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797887"/>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797847"/>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797854"/>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7978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19"/>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797763"/>
                                        </p:tgtEl>
                                        <p:attrNameLst>
                                          <p:attrName>style.visibility</p:attrName>
                                        </p:attrNameLst>
                                      </p:cBhvr>
                                      <p:to>
                                        <p:strVal val="hidden"/>
                                      </p:to>
                                    </p:set>
                                  </p:childTnLst>
                                </p:cTn>
                              </p:par>
                              <p:par>
                                <p:cTn id="181" presetID="1" presetClass="entr" presetSubtype="0" fill="hold" grpId="0" nodeType="withEffect">
                                  <p:stCondLst>
                                    <p:cond delay="0"/>
                                  </p:stCondLst>
                                  <p:childTnLst>
                                    <p:set>
                                      <p:cBhvr>
                                        <p:cTn id="182" dur="1" fill="hold">
                                          <p:stCondLst>
                                            <p:cond delay="0"/>
                                          </p:stCondLst>
                                        </p:cTn>
                                        <p:tgtEl>
                                          <p:spTgt spid="7978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9785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9782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978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978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79784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79787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79787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9785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79785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9785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9787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9785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7858"/>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7"/>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978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97889"/>
                                        </p:tgtEl>
                                        <p:attrNameLst>
                                          <p:attrName>style.visibility</p:attrName>
                                        </p:attrNameLst>
                                      </p:cBhvr>
                                      <p:to>
                                        <p:strVal val="visible"/>
                                      </p:to>
                                    </p:set>
                                  </p:childTnLst>
                                </p:cTn>
                              </p:par>
                              <p:par>
                                <p:cTn id="227" presetID="1" presetClass="exit" presetSubtype="0" fill="hold" grpId="1" nodeType="withEffect">
                                  <p:stCondLst>
                                    <p:cond delay="0"/>
                                  </p:stCondLst>
                                  <p:childTnLst>
                                    <p:set>
                                      <p:cBhvr>
                                        <p:cTn id="228" dur="1" fill="hold">
                                          <p:stCondLst>
                                            <p:cond delay="0"/>
                                          </p:stCondLst>
                                        </p:cTn>
                                        <p:tgtEl>
                                          <p:spTgt spid="79785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797858"/>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797850"/>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797857"/>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7"/>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8"/>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7978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9785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57" grpId="0" animBg="1"/>
      <p:bldP spid="797758" grpId="0" animBg="1"/>
      <p:bldP spid="797758" grpId="1" animBg="1"/>
      <p:bldP spid="797759" grpId="0" animBg="1"/>
      <p:bldP spid="797759" grpId="1" animBg="1"/>
      <p:bldP spid="797760" grpId="0" animBg="1"/>
      <p:bldP spid="797760" grpId="1" animBg="1"/>
      <p:bldP spid="797761" grpId="0" animBg="1"/>
      <p:bldP spid="797761" grpId="1" animBg="1"/>
      <p:bldP spid="797762" grpId="0" animBg="1"/>
      <p:bldP spid="797763" grpId="0" animBg="1"/>
      <p:bldP spid="797763" grpId="1" animBg="1"/>
      <p:bldP spid="797764" grpId="0" animBg="1"/>
      <p:bldP spid="797764" grpId="1" animBg="1"/>
      <p:bldP spid="797765" grpId="0" animBg="1"/>
      <p:bldP spid="797765" grpId="1" animBg="1"/>
      <p:bldP spid="797765" grpId="2" animBg="1"/>
      <p:bldP spid="797828" grpId="0" animBg="1"/>
      <p:bldP spid="797837" grpId="0" animBg="1"/>
      <p:bldP spid="797838" grpId="0" animBg="1"/>
      <p:bldP spid="797839" grpId="0" animBg="1"/>
      <p:bldP spid="797839" grpId="1" animBg="1"/>
      <p:bldP spid="797840" grpId="0" animBg="1"/>
      <p:bldP spid="797840" grpId="1" animBg="1"/>
      <p:bldP spid="797841" grpId="0" animBg="1"/>
      <p:bldP spid="797842" grpId="0" animBg="1"/>
      <p:bldP spid="797842" grpId="1" animBg="1"/>
      <p:bldP spid="797843" grpId="0" animBg="1"/>
      <p:bldP spid="797843" grpId="1" animBg="1"/>
      <p:bldP spid="797844" grpId="0" animBg="1"/>
      <p:bldP spid="797844" grpId="1" animBg="1"/>
      <p:bldP spid="797845" grpId="0" animBg="1"/>
      <p:bldP spid="797846" grpId="0" animBg="1"/>
      <p:bldP spid="797846" grpId="1" animBg="1"/>
      <p:bldP spid="797847" grpId="0" animBg="1"/>
      <p:bldP spid="797847" grpId="1" animBg="1"/>
      <p:bldP spid="797848" grpId="0" animBg="1"/>
      <p:bldP spid="797848" grpId="1" animBg="1"/>
      <p:bldP spid="797849" grpId="0" animBg="1"/>
      <p:bldP spid="797850" grpId="0" animBg="1"/>
      <p:bldP spid="797850" grpId="1" animBg="1"/>
      <p:bldP spid="797851" grpId="0" animBg="1"/>
      <p:bldP spid="797852" grpId="0" animBg="1"/>
      <p:bldP spid="797852" grpId="1" animBg="1"/>
      <p:bldP spid="797853" grpId="0" animBg="1"/>
      <p:bldP spid="797854" grpId="0" animBg="1"/>
      <p:bldP spid="797854" grpId="1" animBg="1"/>
      <p:bldP spid="797855" grpId="0" animBg="1"/>
      <p:bldP spid="797856" grpId="0" animBg="1"/>
      <p:bldP spid="797857" grpId="0" animBg="1"/>
      <p:bldP spid="797857" grpId="1" animBg="1"/>
      <p:bldP spid="797858" grpId="0" animBg="1"/>
      <p:bldP spid="797858" grpId="1" animBg="1"/>
      <p:bldP spid="797860" grpId="0" animBg="1"/>
      <p:bldP spid="797861" grpId="0" animBg="1"/>
      <p:bldP spid="797862" grpId="0" animBg="1"/>
      <p:bldP spid="797863" grpId="0" animBg="1"/>
      <p:bldP spid="797864" grpId="0" animBg="1"/>
      <p:bldP spid="797865" grpId="0" animBg="1"/>
      <p:bldP spid="797866" grpId="0" animBg="1"/>
      <p:bldP spid="797867" grpId="0" animBg="1"/>
      <p:bldP spid="797868" grpId="0" animBg="1"/>
      <p:bldP spid="797869" grpId="0" animBg="1"/>
      <p:bldP spid="797870" grpId="0" animBg="1"/>
      <p:bldP spid="797871" grpId="0" animBg="1"/>
      <p:bldP spid="797872" grpId="0" animBg="1"/>
      <p:bldP spid="797873" grpId="0" animBg="1"/>
      <p:bldP spid="797874" grpId="0" animBg="1"/>
      <p:bldP spid="797875" grpId="0" animBg="1"/>
      <p:bldP spid="797876" grpId="0" animBg="1"/>
      <p:bldP spid="797877" grpId="0" animBg="1"/>
      <p:bldP spid="797878" grpId="0" animBg="1"/>
      <p:bldP spid="797879" grpId="0" animBg="1"/>
      <p:bldP spid="797880" grpId="0" animBg="1"/>
      <p:bldP spid="797881" grpId="0" animBg="1"/>
      <p:bldP spid="797882" grpId="0" animBg="1"/>
      <p:bldP spid="797886" grpId="0" animBg="1"/>
      <p:bldP spid="797887" grpId="0" animBg="1"/>
      <p:bldP spid="797888" grpId="0" animBg="1"/>
      <p:bldP spid="7978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BFS vs DFS</a:t>
            </a:r>
          </a:p>
        </p:txBody>
      </p:sp>
      <p:sp>
        <p:nvSpPr>
          <p:cNvPr id="25603" name="Rectangle 3"/>
          <p:cNvSpPr>
            <a:spLocks noGrp="1" noChangeArrowheads="1"/>
          </p:cNvSpPr>
          <p:nvPr>
            <p:ph idx="1"/>
          </p:nvPr>
        </p:nvSpPr>
        <p:spPr>
          <a:xfrm>
            <a:off x="710513" y="1377225"/>
            <a:ext cx="8813800" cy="4729164"/>
          </a:xfrm>
        </p:spPr>
        <p:txBody>
          <a:bodyPr/>
          <a:lstStyle/>
          <a:p>
            <a:pPr eaLnBrk="1" hangingPunct="1"/>
            <a:endParaRPr lang="en-US" sz="3600" dirty="0"/>
          </a:p>
          <a:p>
            <a:pPr eaLnBrk="1" hangingPunct="1"/>
            <a:r>
              <a:rPr lang="en-US" sz="3600" dirty="0"/>
              <a:t>When will BFS outperform DFS?</a:t>
            </a:r>
          </a:p>
          <a:p>
            <a:pPr eaLnBrk="1" hangingPunct="1"/>
            <a:endParaRPr lang="en-US" sz="3600" dirty="0"/>
          </a:p>
          <a:p>
            <a:pPr eaLnBrk="1" hangingPunct="1"/>
            <a:endParaRPr lang="en-US" sz="3600" dirty="0"/>
          </a:p>
          <a:p>
            <a:pPr eaLnBrk="1" hangingPunct="1"/>
            <a:r>
              <a:rPr lang="en-US" sz="3600" dirty="0"/>
              <a:t>When will DFS outperform BFS?</a:t>
            </a:r>
          </a:p>
        </p:txBody>
      </p:sp>
    </p:spTree>
    <p:extLst>
      <p:ext uri="{BB962C8B-B14F-4D97-AF65-F5344CB8AC3E}">
        <p14:creationId xmlns:p14="http://schemas.microsoft.com/office/powerpoint/2010/main" val="37033201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19" name="Content Placeholder 18"/>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975" y="1443037"/>
            <a:ext cx="5838824" cy="4410075"/>
          </a:xfrm>
          <a:prstGeom prst="rect">
            <a:avLst/>
          </a:prstGeom>
          <a:noFill/>
        </p:spPr>
      </p:pic>
    </p:spTree>
    <p:extLst>
      <p:ext uri="{BB962C8B-B14F-4D97-AF65-F5344CB8AC3E}">
        <p14:creationId xmlns:p14="http://schemas.microsoft.com/office/powerpoint/2010/main" val="20982875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11918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94309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 nodes</a:t>
            </a:r>
          </a:p>
        </p:txBody>
      </p:sp>
      <p:sp>
        <p:nvSpPr>
          <p:cNvPr id="15" name="Text Box 39"/>
          <p:cNvSpPr txBox="1">
            <a:spLocks noChangeArrowheads="1"/>
          </p:cNvSpPr>
          <p:nvPr/>
        </p:nvSpPr>
        <p:spPr bwMode="auto">
          <a:xfrm>
            <a:off x="9802814" y="3340100"/>
            <a:ext cx="1982785"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b</a:t>
            </a:r>
            <a:r>
              <a:rPr lang="en-US" sz="2400" baseline="30000" dirty="0"/>
              <a:t>2</a:t>
            </a:r>
            <a:r>
              <a:rPr lang="en-US" sz="2400" dirty="0"/>
              <a:t> nodes</a:t>
            </a:r>
          </a:p>
        </p:txBody>
      </p:sp>
      <p:sp>
        <p:nvSpPr>
          <p:cNvPr id="16" name="Text Box 40"/>
          <p:cNvSpPr txBox="1">
            <a:spLocks noChangeArrowheads="1"/>
          </p:cNvSpPr>
          <p:nvPr/>
        </p:nvSpPr>
        <p:spPr bwMode="auto">
          <a:xfrm>
            <a:off x="9817103" y="4965703"/>
            <a:ext cx="1460500"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lIns="91428" tIns="45718" rIns="91428" bIns="45718">
            <a:spAutoFit/>
          </a:bodyPr>
          <a:lstStyle/>
          <a:p>
            <a:pPr>
              <a:spcBef>
                <a:spcPct val="50000"/>
              </a:spcBef>
            </a:pPr>
            <a:r>
              <a:rPr lang="en-US" sz="2400" dirty="0"/>
              <a:t>m tiers</a:t>
            </a:r>
          </a:p>
        </p:txBody>
      </p:sp>
    </p:spTree>
    <p:extLst>
      <p:ext uri="{BB962C8B-B14F-4D97-AF65-F5344CB8AC3E}">
        <p14:creationId xmlns:p14="http://schemas.microsoft.com/office/powerpoint/2010/main" val="338635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animBg="1"/>
      <p:bldP spid="12" grpId="0"/>
      <p:bldP spid="13" grpId="0"/>
      <p:bldP spid="14" grpId="0"/>
      <p:bldP spid="15" grpId="0"/>
      <p:bldP spid="16" grpId="0"/>
      <p:bldP spid="17" grpId="0" animBg="1"/>
      <p:bldP spid="18"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a:t>Search Algorithm Properties</a:t>
            </a:r>
          </a:p>
        </p:txBody>
      </p:sp>
      <p:sp>
        <p:nvSpPr>
          <p:cNvPr id="24" name="Content Placeholder 23"/>
          <p:cNvSpPr>
            <a:spLocks noGrp="1"/>
          </p:cNvSpPr>
          <p:nvPr>
            <p:ph idx="1"/>
          </p:nvPr>
        </p:nvSpPr>
        <p:spPr>
          <a:xfrm>
            <a:off x="406400" y="1295403"/>
            <a:ext cx="11379200" cy="4729164"/>
          </a:xfrm>
        </p:spPr>
        <p:txBody>
          <a:bodyPr/>
          <a:lstStyle/>
          <a:p>
            <a:r>
              <a:rPr lang="en-US" sz="2400" dirty="0"/>
              <a:t>Complete: Guaranteed to find a solution if one exists?</a:t>
            </a:r>
          </a:p>
          <a:p>
            <a:r>
              <a:rPr lang="en-US" sz="2400" dirty="0"/>
              <a:t>Optimal: Guaranteed to find the least cost path?</a:t>
            </a:r>
          </a:p>
          <a:p>
            <a:r>
              <a:rPr lang="en-US" sz="2400" dirty="0"/>
              <a:t>Time complexity?</a:t>
            </a:r>
          </a:p>
          <a:p>
            <a:r>
              <a:rPr lang="en-US" sz="2400" dirty="0"/>
              <a:t>Space complexity?</a:t>
            </a:r>
          </a:p>
          <a:p>
            <a:pPr lvl="1"/>
            <a:endParaRPr lang="en-US" sz="2000" dirty="0"/>
          </a:p>
          <a:p>
            <a:r>
              <a:rPr lang="en-US" sz="2400" dirty="0"/>
              <a:t>Cartoon of search tree:</a:t>
            </a:r>
          </a:p>
          <a:p>
            <a:pPr lvl="1"/>
            <a:r>
              <a:rPr lang="en-US" sz="2000" dirty="0"/>
              <a:t>b is the branching factor</a:t>
            </a:r>
          </a:p>
          <a:p>
            <a:pPr lvl="1"/>
            <a:r>
              <a:rPr lang="en-US" sz="2000" dirty="0"/>
              <a:t>m is the maximum depth</a:t>
            </a:r>
          </a:p>
          <a:p>
            <a:pPr lvl="1"/>
            <a:r>
              <a:rPr lang="en-US" sz="2000" dirty="0"/>
              <a:t>solutions at various depths</a:t>
            </a:r>
          </a:p>
          <a:p>
            <a:pPr lvl="1"/>
            <a:endParaRPr lang="en-US" sz="2000" dirty="0"/>
          </a:p>
          <a:p>
            <a:r>
              <a:rPr lang="en-US" sz="2400" dirty="0"/>
              <a:t>Number of nodes in entire tree?</a:t>
            </a:r>
          </a:p>
          <a:p>
            <a:pPr lvl="1"/>
            <a:r>
              <a:rPr lang="en-US" sz="2000" dirty="0"/>
              <a:t>1 + b + b</a:t>
            </a:r>
            <a:r>
              <a:rPr lang="en-US" sz="2000" baseline="30000" dirty="0"/>
              <a:t>2</a:t>
            </a:r>
            <a:r>
              <a:rPr lang="en-US" sz="2000" dirty="0"/>
              <a:t> + …. </a:t>
            </a:r>
            <a:r>
              <a:rPr lang="en-US" sz="2000" dirty="0" err="1"/>
              <a:t>b</a:t>
            </a:r>
            <a:r>
              <a:rPr lang="en-US" sz="2000" baseline="30000" dirty="0" err="1"/>
              <a:t>m</a:t>
            </a:r>
            <a:r>
              <a:rPr lang="en-US" sz="2000" dirty="0"/>
              <a:t> = O(</a:t>
            </a:r>
            <a:r>
              <a:rPr lang="en-US" sz="2000" dirty="0" err="1"/>
              <a:t>b</a:t>
            </a:r>
            <a:r>
              <a:rPr lang="en-US" sz="2000" baseline="30000" dirty="0" err="1"/>
              <a:t>m</a:t>
            </a:r>
            <a:r>
              <a:rPr lang="en-US" sz="2000" dirty="0"/>
              <a:t>)</a:t>
            </a:r>
          </a:p>
          <a:p>
            <a:endParaRPr lang="en-US" sz="2400" dirty="0"/>
          </a:p>
        </p:txBody>
      </p:sp>
      <p:sp>
        <p:nvSpPr>
          <p:cNvPr id="6" name="Freeform 30"/>
          <p:cNvSpPr>
            <a:spLocks/>
          </p:cNvSpPr>
          <p:nvPr/>
        </p:nvSpPr>
        <p:spPr bwMode="auto">
          <a:xfrm>
            <a:off x="6737356" y="2763846"/>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8" tIns="45718" rIns="91428" bIns="45718"/>
          <a:lstStyle/>
          <a:p>
            <a:endParaRPr lang="en-US" sz="2400"/>
          </a:p>
        </p:txBody>
      </p:sp>
      <p:sp>
        <p:nvSpPr>
          <p:cNvPr id="7" name="Oval 31"/>
          <p:cNvSpPr>
            <a:spLocks noChangeArrowheads="1"/>
          </p:cNvSpPr>
          <p:nvPr/>
        </p:nvSpPr>
        <p:spPr bwMode="auto">
          <a:xfrm>
            <a:off x="8091487" y="2693989"/>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8" name="Oval 32"/>
          <p:cNvSpPr>
            <a:spLocks noChangeArrowheads="1"/>
          </p:cNvSpPr>
          <p:nvPr/>
        </p:nvSpPr>
        <p:spPr bwMode="auto">
          <a:xfrm>
            <a:off x="7859715" y="3119441"/>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9" name="Oval 33"/>
          <p:cNvSpPr>
            <a:spLocks noChangeArrowheads="1"/>
          </p:cNvSpPr>
          <p:nvPr/>
        </p:nvSpPr>
        <p:spPr bwMode="auto">
          <a:xfrm>
            <a:off x="8335963" y="3109913"/>
            <a:ext cx="179388" cy="179387"/>
          </a:xfrm>
          <a:prstGeom prst="ellipse">
            <a:avLst/>
          </a:prstGeom>
          <a:solidFill>
            <a:schemeClr val="accent1"/>
          </a:solidFill>
          <a:ln w="9525">
            <a:solidFill>
              <a:schemeClr val="tx1"/>
            </a:solidFill>
            <a:round/>
            <a:headEnd/>
            <a:tailEnd/>
          </a:ln>
        </p:spPr>
        <p:txBody>
          <a:bodyPr wrap="none" lIns="91428" tIns="45718" rIns="91428" bIns="45718" anchor="ctr"/>
          <a:lstStyle/>
          <a:p>
            <a:endParaRPr lang="en-US" sz="2400"/>
          </a:p>
        </p:txBody>
      </p:sp>
      <p:sp>
        <p:nvSpPr>
          <p:cNvPr id="10" name="Text Box 34"/>
          <p:cNvSpPr txBox="1">
            <a:spLocks noChangeArrowheads="1"/>
          </p:cNvSpPr>
          <p:nvPr/>
        </p:nvSpPr>
        <p:spPr bwMode="auto">
          <a:xfrm>
            <a:off x="7989895" y="2970215"/>
            <a:ext cx="274639"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a:t>
            </a:r>
          </a:p>
        </p:txBody>
      </p:sp>
      <p:sp>
        <p:nvSpPr>
          <p:cNvPr id="11" name="Freeform 35"/>
          <p:cNvSpPr>
            <a:spLocks/>
          </p:cNvSpPr>
          <p:nvPr/>
        </p:nvSpPr>
        <p:spPr bwMode="auto">
          <a:xfrm>
            <a:off x="7972427" y="2924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8" tIns="45718" rIns="91428" bIns="45718"/>
          <a:lstStyle/>
          <a:p>
            <a:endParaRPr lang="en-US" sz="2400"/>
          </a:p>
        </p:txBody>
      </p:sp>
      <p:sp>
        <p:nvSpPr>
          <p:cNvPr id="12" name="Text Box 36"/>
          <p:cNvSpPr txBox="1">
            <a:spLocks noChangeArrowheads="1"/>
          </p:cNvSpPr>
          <p:nvPr/>
        </p:nvSpPr>
        <p:spPr bwMode="auto">
          <a:xfrm>
            <a:off x="8374061" y="2722567"/>
            <a:ext cx="298451"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p>
        </p:txBody>
      </p:sp>
      <p:sp>
        <p:nvSpPr>
          <p:cNvPr id="13" name="Text Box 37"/>
          <p:cNvSpPr txBox="1">
            <a:spLocks noChangeArrowheads="1"/>
          </p:cNvSpPr>
          <p:nvPr/>
        </p:nvSpPr>
        <p:spPr bwMode="auto">
          <a:xfrm>
            <a:off x="9801225" y="2574927"/>
            <a:ext cx="1598923"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1 node</a:t>
            </a:r>
          </a:p>
        </p:txBody>
      </p:sp>
      <p:sp>
        <p:nvSpPr>
          <p:cNvPr id="14" name="Text Box 38"/>
          <p:cNvSpPr txBox="1">
            <a:spLocks noChangeArrowheads="1"/>
          </p:cNvSpPr>
          <p:nvPr/>
        </p:nvSpPr>
        <p:spPr bwMode="auto">
          <a:xfrm>
            <a:off x="9802815" y="2928937"/>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 nodes</a:t>
            </a:r>
          </a:p>
        </p:txBody>
      </p:sp>
      <p:sp>
        <p:nvSpPr>
          <p:cNvPr id="15" name="Text Box 39"/>
          <p:cNvSpPr txBox="1">
            <a:spLocks noChangeArrowheads="1"/>
          </p:cNvSpPr>
          <p:nvPr/>
        </p:nvSpPr>
        <p:spPr bwMode="auto">
          <a:xfrm>
            <a:off x="9802815" y="3340100"/>
            <a:ext cx="1598924"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a:t>b</a:t>
            </a:r>
            <a:r>
              <a:rPr lang="en-US" sz="2400" baseline="30000"/>
              <a:t>2</a:t>
            </a:r>
            <a:r>
              <a:rPr lang="en-US" sz="2400"/>
              <a:t> nodes</a:t>
            </a:r>
          </a:p>
        </p:txBody>
      </p:sp>
      <p:sp>
        <p:nvSpPr>
          <p:cNvPr id="16" name="Text Box 40"/>
          <p:cNvSpPr txBox="1">
            <a:spLocks noChangeArrowheads="1"/>
          </p:cNvSpPr>
          <p:nvPr/>
        </p:nvSpPr>
        <p:spPr bwMode="auto">
          <a:xfrm>
            <a:off x="9817103" y="4965703"/>
            <a:ext cx="2086538"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err="1"/>
              <a:t>b</a:t>
            </a:r>
            <a:r>
              <a:rPr lang="en-US" sz="2400" baseline="30000" dirty="0" err="1"/>
              <a:t>m</a:t>
            </a:r>
            <a:r>
              <a:rPr lang="en-US" sz="2400" dirty="0"/>
              <a:t> nodes</a:t>
            </a:r>
          </a:p>
        </p:txBody>
      </p:sp>
      <p:sp>
        <p:nvSpPr>
          <p:cNvPr id="17" name="Oval 41"/>
          <p:cNvSpPr>
            <a:spLocks noChangeArrowheads="1"/>
          </p:cNvSpPr>
          <p:nvPr/>
        </p:nvSpPr>
        <p:spPr bwMode="auto">
          <a:xfrm>
            <a:off x="8050213" y="5235575"/>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18" name="Oval 42"/>
          <p:cNvSpPr>
            <a:spLocks noChangeArrowheads="1"/>
          </p:cNvSpPr>
          <p:nvPr/>
        </p:nvSpPr>
        <p:spPr bwMode="auto">
          <a:xfrm>
            <a:off x="8583615" y="4159251"/>
            <a:ext cx="179388"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
        <p:nvSpPr>
          <p:cNvPr id="21" name="AutoShape 45"/>
          <p:cNvSpPr>
            <a:spLocks/>
          </p:cNvSpPr>
          <p:nvPr/>
        </p:nvSpPr>
        <p:spPr bwMode="auto">
          <a:xfrm>
            <a:off x="6305551" y="2514604"/>
            <a:ext cx="265112" cy="2811463"/>
          </a:xfrm>
          <a:prstGeom prst="leftBrace">
            <a:avLst>
              <a:gd name="adj1" fmla="val 88373"/>
              <a:gd name="adj2" fmla="val 50000"/>
            </a:avLst>
          </a:prstGeom>
          <a:noFill/>
          <a:ln w="9525">
            <a:solidFill>
              <a:schemeClr val="tx1"/>
            </a:solidFill>
            <a:round/>
            <a:headEnd/>
            <a:tailEnd/>
          </a:ln>
        </p:spPr>
        <p:txBody>
          <a:bodyPr wrap="none" lIns="91428" tIns="45718" rIns="91428" bIns="45718" anchor="ctr"/>
          <a:lstStyle/>
          <a:p>
            <a:endParaRPr lang="en-US" sz="2400"/>
          </a:p>
        </p:txBody>
      </p:sp>
      <p:sp>
        <p:nvSpPr>
          <p:cNvPr id="22" name="Text Box 46"/>
          <p:cNvSpPr txBox="1">
            <a:spLocks noChangeArrowheads="1"/>
          </p:cNvSpPr>
          <p:nvPr/>
        </p:nvSpPr>
        <p:spPr bwMode="auto">
          <a:xfrm>
            <a:off x="5235576" y="3725867"/>
            <a:ext cx="1265237" cy="461661"/>
          </a:xfrm>
          <a:prstGeom prst="rect">
            <a:avLst/>
          </a:prstGeom>
          <a:noFill/>
          <a:ln w="9525">
            <a:noFill/>
            <a:miter lim="800000"/>
            <a:headEnd/>
            <a:tailEnd/>
          </a:ln>
        </p:spPr>
        <p:txBody>
          <a:bodyPr wrap="square" lIns="91428" tIns="45718" rIns="91428" bIns="45718">
            <a:spAutoFit/>
          </a:bodyPr>
          <a:lstStyle/>
          <a:p>
            <a:pPr>
              <a:spcBef>
                <a:spcPct val="50000"/>
              </a:spcBef>
            </a:pPr>
            <a:r>
              <a:rPr lang="en-US" sz="2400" dirty="0"/>
              <a:t>m tiers</a:t>
            </a:r>
          </a:p>
        </p:txBody>
      </p:sp>
      <p:sp>
        <p:nvSpPr>
          <p:cNvPr id="31" name="Isosceles Triangle 30"/>
          <p:cNvSpPr/>
          <p:nvPr/>
        </p:nvSpPr>
        <p:spPr>
          <a:xfrm>
            <a:off x="7848600" y="2826781"/>
            <a:ext cx="6858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Isosceles Triangle 31"/>
          <p:cNvSpPr/>
          <p:nvPr/>
        </p:nvSpPr>
        <p:spPr>
          <a:xfrm>
            <a:off x="7507224" y="3048000"/>
            <a:ext cx="13716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Isosceles Triangle 32"/>
          <p:cNvSpPr/>
          <p:nvPr/>
        </p:nvSpPr>
        <p:spPr>
          <a:xfrm>
            <a:off x="6812280" y="3276600"/>
            <a:ext cx="2743200" cy="381000"/>
          </a:xfrm>
          <a:prstGeom prst="triangl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9" name="Group 18"/>
          <p:cNvGrpSpPr/>
          <p:nvPr/>
        </p:nvGrpSpPr>
        <p:grpSpPr>
          <a:xfrm>
            <a:off x="-2787651" y="2822575"/>
            <a:ext cx="21945600" cy="4724400"/>
            <a:chOff x="-4114800" y="2133600"/>
            <a:chExt cx="21945600" cy="4724400"/>
          </a:xfrm>
          <a:solidFill>
            <a:schemeClr val="bg1">
              <a:lumMod val="85000"/>
            </a:schemeClr>
          </a:solidFill>
        </p:grpSpPr>
        <p:grpSp>
          <p:nvGrpSpPr>
            <p:cNvPr id="20" name="Group 19"/>
            <p:cNvGrpSpPr/>
            <p:nvPr/>
          </p:nvGrpSpPr>
          <p:grpSpPr>
            <a:xfrm>
              <a:off x="-4114800" y="2133600"/>
              <a:ext cx="21945600" cy="1524000"/>
              <a:chOff x="-4114800" y="2133600"/>
              <a:chExt cx="21945600" cy="1524000"/>
            </a:xfrm>
            <a:grpFill/>
          </p:grpSpPr>
          <p:sp>
            <p:nvSpPr>
              <p:cNvPr id="25" name="Isosceles Triangle 24"/>
              <p:cNvSpPr/>
              <p:nvPr/>
            </p:nvSpPr>
            <p:spPr>
              <a:xfrm>
                <a:off x="6515100" y="2133600"/>
                <a:ext cx="685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a:off x="6172200" y="2362200"/>
                <a:ext cx="1371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a:off x="5486400" y="2590800"/>
                <a:ext cx="27432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Isosceles Triangle 27"/>
              <p:cNvSpPr/>
              <p:nvPr/>
            </p:nvSpPr>
            <p:spPr>
              <a:xfrm>
                <a:off x="4114800" y="2819400"/>
                <a:ext cx="54864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p:cNvSpPr/>
              <p:nvPr/>
            </p:nvSpPr>
            <p:spPr>
              <a:xfrm>
                <a:off x="1371600" y="3048000"/>
                <a:ext cx="109728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Isosceles Triangle 29"/>
              <p:cNvSpPr/>
              <p:nvPr/>
            </p:nvSpPr>
            <p:spPr>
              <a:xfrm>
                <a:off x="-4114800" y="3276600"/>
                <a:ext cx="21945600" cy="381000"/>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895600" y="3657600"/>
              <a:ext cx="19507200" cy="3200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5470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sz="3200" dirty="0"/>
              <a:t>Example: An agent controls the elevator in a 10-story building</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474381"/>
            <a:ext cx="10515600" cy="5016488"/>
          </a:xfrm>
        </p:spPr>
        <p:txBody>
          <a:bodyPr/>
          <a:lstStyle/>
          <a:p>
            <a:r>
              <a:rPr lang="en-US" dirty="0"/>
              <a:t>On each floor, the doors can be open or closed. The elevator can also be ``moving'' between floors. How many states could the agent be in?</a:t>
            </a:r>
          </a:p>
          <a:p>
            <a:endParaRPr lang="en-US" dirty="0"/>
          </a:p>
          <a:p>
            <a:endParaRPr lang="en-US" dirty="0"/>
          </a:p>
          <a:p>
            <a:r>
              <a:rPr lang="en-US" dirty="0"/>
              <a:t>Single-agent or Multiagent?</a:t>
            </a:r>
          </a:p>
          <a:p>
            <a:r>
              <a:rPr lang="en-US" dirty="0"/>
              <a:t>Discrete or Continuous states?</a:t>
            </a:r>
          </a:p>
          <a:p>
            <a:r>
              <a:rPr lang="en-US" dirty="0"/>
              <a:t>Static or Dynamic environment?</a:t>
            </a:r>
          </a:p>
          <a:p>
            <a:r>
              <a:rPr lang="en-US" dirty="0"/>
              <a:t>Deterministic or Stochastic actions?</a:t>
            </a:r>
          </a:p>
          <a:p>
            <a:r>
              <a:rPr lang="en-US" dirty="0"/>
              <a:t>Fully observable or partially observable states?</a:t>
            </a:r>
          </a:p>
        </p:txBody>
      </p:sp>
    </p:spTree>
    <p:extLst>
      <p:ext uri="{BB962C8B-B14F-4D97-AF65-F5344CB8AC3E}">
        <p14:creationId xmlns:p14="http://schemas.microsoft.com/office/powerpoint/2010/main" val="3423396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254000" y="1219201"/>
            <a:ext cx="8083850" cy="4729164"/>
          </a:xfrm>
        </p:spPr>
        <p:txBody>
          <a:bodyPr/>
          <a:lstStyle/>
          <a:p>
            <a:r>
              <a:rPr lang="en-US" dirty="0"/>
              <a:t>Are these the properties for BFS or DFS?</a:t>
            </a:r>
          </a:p>
          <a:p>
            <a:endParaRPr lang="en-US" dirty="0"/>
          </a:p>
          <a:p>
            <a:pPr lvl="1"/>
            <a:r>
              <a:rPr lang="en-US" sz="2800" dirty="0"/>
              <a:t> Takes O(</a:t>
            </a:r>
            <a:r>
              <a:rPr lang="en-US" sz="2800" dirty="0" err="1"/>
              <a:t>b</a:t>
            </a:r>
            <a:r>
              <a:rPr lang="en-US" sz="2800" baseline="30000" dirty="0" err="1"/>
              <a:t>m</a:t>
            </a:r>
            <a:r>
              <a:rPr lang="en-US" sz="2800" dirty="0"/>
              <a:t>) time</a:t>
            </a:r>
          </a:p>
          <a:p>
            <a:pPr marL="0" lvl="1" indent="0">
              <a:buNone/>
            </a:pPr>
            <a:endParaRPr lang="en-US" sz="2800" dirty="0"/>
          </a:p>
          <a:p>
            <a:pPr lvl="1"/>
            <a:r>
              <a:rPr lang="en-US" sz="2800" dirty="0"/>
              <a:t> Uses O(</a:t>
            </a:r>
            <a:r>
              <a:rPr lang="en-US" sz="2800" dirty="0" err="1"/>
              <a:t>bm</a:t>
            </a:r>
            <a:r>
              <a:rPr lang="en-US" sz="2800" dirty="0"/>
              <a:t>) space on frontier</a:t>
            </a:r>
          </a:p>
          <a:p>
            <a:pPr lvl="1"/>
            <a:endParaRPr lang="en-US" sz="2800" dirty="0"/>
          </a:p>
          <a:p>
            <a:pPr lvl="1"/>
            <a:r>
              <a:rPr lang="en-US" sz="2800" dirty="0"/>
              <a:t> Complete with graph search &amp; finite number of states</a:t>
            </a:r>
          </a:p>
          <a:p>
            <a:pPr lvl="1"/>
            <a:endParaRPr lang="en-US" sz="2800" dirty="0"/>
          </a:p>
          <a:p>
            <a:pPr lvl="1"/>
            <a:r>
              <a:rPr lang="en-US" sz="2800" dirty="0"/>
              <a:t> Not optimal unless all goals are in the same level (and the same step cost everywhere)</a:t>
            </a:r>
            <a:endParaRPr lang="en-US" dirty="0"/>
          </a:p>
        </p:txBody>
      </p:sp>
      <p:sp>
        <p:nvSpPr>
          <p:cNvPr id="23554" name="Rectangle 2"/>
          <p:cNvSpPr>
            <a:spLocks noGrp="1" noChangeArrowheads="1"/>
          </p:cNvSpPr>
          <p:nvPr>
            <p:ph type="title"/>
          </p:nvPr>
        </p:nvSpPr>
        <p:spPr/>
        <p:txBody>
          <a:bodyPr/>
          <a:lstStyle/>
          <a:p>
            <a:pPr eaLnBrk="1" hangingPunct="1"/>
            <a:r>
              <a:rPr lang="en-US" dirty="0">
                <a:solidFill>
                  <a:srgbClr val="C00000"/>
                </a:solidFill>
              </a:rPr>
              <a:t>Think about it…</a:t>
            </a:r>
          </a:p>
        </p:txBody>
      </p:sp>
      <p:grpSp>
        <p:nvGrpSpPr>
          <p:cNvPr id="2" name="Group 27"/>
          <p:cNvGrpSpPr>
            <a:grpSpLocks/>
          </p:cNvGrpSpPr>
          <p:nvPr/>
        </p:nvGrpSpPr>
        <p:grpSpPr bwMode="auto">
          <a:xfrm>
            <a:off x="6015397" y="909635"/>
            <a:ext cx="6323633" cy="2912765"/>
            <a:chOff x="1066905" y="2012950"/>
            <a:chExt cx="6323633"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268157" cy="461665"/>
            </a:xfrm>
            <a:prstGeom prst="rect">
              <a:avLst/>
            </a:prstGeom>
            <a:noFill/>
            <a:ln w="9525">
              <a:noFill/>
              <a:miter lim="800000"/>
              <a:headEnd/>
              <a:tailEnd/>
            </a:ln>
          </p:spPr>
          <p:txBody>
            <a:bodyPr wrap="square">
              <a:spAutoFit/>
            </a:bodyPr>
            <a:lstStyle/>
            <a:p>
              <a:pPr>
                <a:spcBef>
                  <a:spcPct val="50000"/>
                </a:spcBef>
              </a:pPr>
              <a:r>
                <a:rPr lang="en-US" sz="2400"/>
                <a:t>1 node</a:t>
              </a:r>
            </a:p>
          </p:txBody>
        </p:sp>
        <p:sp>
          <p:nvSpPr>
            <p:cNvPr id="23593" name="Text Box 38"/>
            <p:cNvSpPr txBox="1">
              <a:spLocks noChangeArrowheads="1"/>
            </p:cNvSpPr>
            <p:nvPr/>
          </p:nvSpPr>
          <p:spPr bwMode="auto">
            <a:xfrm>
              <a:off x="5721350" y="2427287"/>
              <a:ext cx="1268158"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50" y="2838450"/>
              <a:ext cx="1268158"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654900" cy="461665"/>
            </a:xfrm>
            <a:prstGeom prst="rect">
              <a:avLst/>
            </a:prstGeom>
            <a:noFill/>
            <a:ln w="9525">
              <a:noFill/>
              <a:miter lim="800000"/>
              <a:headEnd/>
              <a:tailEnd/>
            </a:ln>
          </p:spPr>
          <p:txBody>
            <a:bodyPr wrap="square">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66905" y="3187848"/>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3" name="Oval 41"/>
          <p:cNvSpPr>
            <a:spLocks noChangeArrowheads="1"/>
          </p:cNvSpPr>
          <p:nvPr/>
        </p:nvSpPr>
        <p:spPr bwMode="auto">
          <a:xfrm>
            <a:off x="9679243" y="2586037"/>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72300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47"/>
          <p:cNvSpPr>
            <a:spLocks/>
          </p:cNvSpPr>
          <p:nvPr/>
        </p:nvSpPr>
        <p:spPr bwMode="auto">
          <a:xfrm>
            <a:off x="7348535" y="2003423"/>
            <a:ext cx="1906588" cy="2554288"/>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0000"/>
              <a:gd name="connsiteY0" fmla="*/ 10000 h 10000"/>
              <a:gd name="connsiteX1" fmla="*/ 10000 w 10000"/>
              <a:gd name="connsiteY1" fmla="*/ 9975 h 10000"/>
              <a:gd name="connsiteX2" fmla="*/ 9018 w 10000"/>
              <a:gd name="connsiteY2" fmla="*/ 4388 h 10000"/>
              <a:gd name="connsiteX3" fmla="*/ 7619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10000" y="9975"/>
                </a:lnTo>
                <a:cubicBezTo>
                  <a:pt x="9806" y="8135"/>
                  <a:pt x="9212" y="6228"/>
                  <a:pt x="9018" y="4388"/>
                </a:cubicBezTo>
                <a:lnTo>
                  <a:pt x="7619"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3554" name="Rectangle 2"/>
          <p:cNvSpPr>
            <a:spLocks noGrp="1" noChangeArrowheads="1"/>
          </p:cNvSpPr>
          <p:nvPr>
            <p:ph type="title"/>
          </p:nvPr>
        </p:nvSpPr>
        <p:spPr/>
        <p:txBody>
          <a:bodyPr/>
          <a:lstStyle/>
          <a:p>
            <a:pPr eaLnBrk="1" hangingPunct="1"/>
            <a:r>
              <a:rPr lang="en-US" dirty="0"/>
              <a:t>Depth-First Search (DFS) Properties</a:t>
            </a:r>
          </a:p>
        </p:txBody>
      </p:sp>
      <p:grpSp>
        <p:nvGrpSpPr>
          <p:cNvPr id="2" name="Group 27"/>
          <p:cNvGrpSpPr>
            <a:grpSpLocks/>
          </p:cNvGrpSpPr>
          <p:nvPr/>
        </p:nvGrpSpPr>
        <p:grpSpPr bwMode="auto">
          <a:xfrm>
            <a:off x="5782469" y="1752601"/>
            <a:ext cx="6104731" cy="2912765"/>
            <a:chOff x="1091407" y="2012950"/>
            <a:chExt cx="6104731" cy="2912765"/>
          </a:xfrm>
        </p:grpSpPr>
        <p:sp>
          <p:nvSpPr>
            <p:cNvPr id="23585" name="Freeform 30"/>
            <p:cNvSpPr>
              <a:spLocks/>
            </p:cNvSpPr>
            <p:nvPr/>
          </p:nvSpPr>
          <p:spPr bwMode="auto">
            <a:xfrm>
              <a:off x="2655888" y="2262188"/>
              <a:ext cx="2927350"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a:lstStyle/>
            <a:p>
              <a:endParaRPr lang="en-US" sz="2400"/>
            </a:p>
          </p:txBody>
        </p:sp>
        <p:sp>
          <p:nvSpPr>
            <p:cNvPr id="23586" name="Oval 31"/>
            <p:cNvSpPr>
              <a:spLocks noChangeArrowheads="1"/>
            </p:cNvSpPr>
            <p:nvPr/>
          </p:nvSpPr>
          <p:spPr bwMode="auto">
            <a:xfrm>
              <a:off x="4010025" y="219233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7" name="Oval 32"/>
            <p:cNvSpPr>
              <a:spLocks noChangeArrowheads="1"/>
            </p:cNvSpPr>
            <p:nvPr/>
          </p:nvSpPr>
          <p:spPr bwMode="auto">
            <a:xfrm>
              <a:off x="3778250" y="2617788"/>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8" name="Oval 33"/>
            <p:cNvSpPr>
              <a:spLocks noChangeArrowheads="1"/>
            </p:cNvSpPr>
            <p:nvPr/>
          </p:nvSpPr>
          <p:spPr bwMode="auto">
            <a:xfrm>
              <a:off x="4254500" y="2608263"/>
              <a:ext cx="179388" cy="179387"/>
            </a:xfrm>
            <a:prstGeom prst="ellipse">
              <a:avLst/>
            </a:prstGeom>
            <a:solidFill>
              <a:schemeClr val="accent1"/>
            </a:solidFill>
            <a:ln w="9525">
              <a:solidFill>
                <a:schemeClr val="tx1"/>
              </a:solidFill>
              <a:round/>
              <a:headEnd/>
              <a:tailEnd/>
            </a:ln>
          </p:spPr>
          <p:txBody>
            <a:bodyPr wrap="none" anchor="ctr"/>
            <a:lstStyle/>
            <a:p>
              <a:endParaRPr lang="en-US" sz="2400"/>
            </a:p>
          </p:txBody>
        </p:sp>
        <p:sp>
          <p:nvSpPr>
            <p:cNvPr id="23589" name="Text Box 34"/>
            <p:cNvSpPr txBox="1">
              <a:spLocks noChangeArrowheads="1"/>
            </p:cNvSpPr>
            <p:nvPr/>
          </p:nvSpPr>
          <p:spPr bwMode="auto">
            <a:xfrm>
              <a:off x="3908425" y="2468563"/>
              <a:ext cx="274639" cy="461665"/>
            </a:xfrm>
            <a:prstGeom prst="rect">
              <a:avLst/>
            </a:prstGeom>
            <a:noFill/>
            <a:ln w="9525">
              <a:noFill/>
              <a:miter lim="800000"/>
              <a:headEnd/>
              <a:tailEnd/>
            </a:ln>
          </p:spPr>
          <p:txBody>
            <a:bodyPr>
              <a:spAutoFit/>
            </a:bodyPr>
            <a:lstStyle/>
            <a:p>
              <a:pPr>
                <a:spcBef>
                  <a:spcPct val="50000"/>
                </a:spcBef>
              </a:pPr>
              <a:r>
                <a:rPr lang="en-US" sz="2400"/>
                <a:t>…</a:t>
              </a:r>
            </a:p>
          </p:txBody>
        </p:sp>
        <p:sp>
          <p:nvSpPr>
            <p:cNvPr id="23590" name="Freeform 35"/>
            <p:cNvSpPr>
              <a:spLocks/>
            </p:cNvSpPr>
            <p:nvPr/>
          </p:nvSpPr>
          <p:spPr bwMode="auto">
            <a:xfrm>
              <a:off x="3890963" y="242252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a:lstStyle/>
            <a:p>
              <a:endParaRPr lang="en-US" sz="2400"/>
            </a:p>
          </p:txBody>
        </p:sp>
        <p:sp>
          <p:nvSpPr>
            <p:cNvPr id="23591" name="Text Box 36"/>
            <p:cNvSpPr txBox="1">
              <a:spLocks noChangeArrowheads="1"/>
            </p:cNvSpPr>
            <p:nvPr/>
          </p:nvSpPr>
          <p:spPr bwMode="auto">
            <a:xfrm>
              <a:off x="4292599" y="2220913"/>
              <a:ext cx="298451" cy="461665"/>
            </a:xfrm>
            <a:prstGeom prst="rect">
              <a:avLst/>
            </a:prstGeom>
            <a:noFill/>
            <a:ln w="9525">
              <a:noFill/>
              <a:miter lim="800000"/>
              <a:headEnd/>
              <a:tailEnd/>
            </a:ln>
          </p:spPr>
          <p:txBody>
            <a:bodyPr>
              <a:spAutoFit/>
            </a:bodyPr>
            <a:lstStyle/>
            <a:p>
              <a:pPr>
                <a:spcBef>
                  <a:spcPct val="50000"/>
                </a:spcBef>
              </a:pPr>
              <a:r>
                <a:rPr lang="en-US" sz="2400"/>
                <a:t>b</a:t>
              </a:r>
            </a:p>
          </p:txBody>
        </p:sp>
        <p:sp>
          <p:nvSpPr>
            <p:cNvPr id="23592" name="Text Box 37"/>
            <p:cNvSpPr txBox="1">
              <a:spLocks noChangeArrowheads="1"/>
            </p:cNvSpPr>
            <p:nvPr/>
          </p:nvSpPr>
          <p:spPr bwMode="auto">
            <a:xfrm>
              <a:off x="5719763" y="2073275"/>
              <a:ext cx="1119187" cy="461665"/>
            </a:xfrm>
            <a:prstGeom prst="rect">
              <a:avLst/>
            </a:prstGeom>
            <a:noFill/>
            <a:ln w="9525">
              <a:noFill/>
              <a:miter lim="800000"/>
              <a:headEnd/>
              <a:tailEnd/>
            </a:ln>
          </p:spPr>
          <p:txBody>
            <a:bodyPr>
              <a:spAutoFit/>
            </a:bodyPr>
            <a:lstStyle/>
            <a:p>
              <a:pPr>
                <a:spcBef>
                  <a:spcPct val="50000"/>
                </a:spcBef>
              </a:pPr>
              <a:r>
                <a:rPr lang="en-US" sz="2400"/>
                <a:t>1 node</a:t>
              </a:r>
            </a:p>
          </p:txBody>
        </p:sp>
        <p:sp>
          <p:nvSpPr>
            <p:cNvPr id="23593" name="Text Box 38"/>
            <p:cNvSpPr txBox="1">
              <a:spLocks noChangeArrowheads="1"/>
            </p:cNvSpPr>
            <p:nvPr/>
          </p:nvSpPr>
          <p:spPr bwMode="auto">
            <a:xfrm>
              <a:off x="5721349" y="2427287"/>
              <a:ext cx="1460499" cy="461665"/>
            </a:xfrm>
            <a:prstGeom prst="rect">
              <a:avLst/>
            </a:prstGeom>
            <a:noFill/>
            <a:ln w="9525">
              <a:noFill/>
              <a:miter lim="800000"/>
              <a:headEnd/>
              <a:tailEnd/>
            </a:ln>
          </p:spPr>
          <p:txBody>
            <a:bodyPr wrap="square">
              <a:spAutoFit/>
            </a:bodyPr>
            <a:lstStyle/>
            <a:p>
              <a:pPr>
                <a:spcBef>
                  <a:spcPct val="50000"/>
                </a:spcBef>
              </a:pPr>
              <a:r>
                <a:rPr lang="en-US" sz="2400"/>
                <a:t>b nodes</a:t>
              </a:r>
            </a:p>
          </p:txBody>
        </p:sp>
        <p:sp>
          <p:nvSpPr>
            <p:cNvPr id="23594" name="Text Box 39"/>
            <p:cNvSpPr txBox="1">
              <a:spLocks noChangeArrowheads="1"/>
            </p:cNvSpPr>
            <p:nvPr/>
          </p:nvSpPr>
          <p:spPr bwMode="auto">
            <a:xfrm>
              <a:off x="5721349" y="2838450"/>
              <a:ext cx="1460499" cy="461665"/>
            </a:xfrm>
            <a:prstGeom prst="rect">
              <a:avLst/>
            </a:prstGeom>
            <a:noFill/>
            <a:ln w="9525">
              <a:noFill/>
              <a:miter lim="800000"/>
              <a:headEnd/>
              <a:tailEnd/>
            </a:ln>
          </p:spPr>
          <p:txBody>
            <a:bodyPr wrap="square">
              <a:spAutoFit/>
            </a:bodyPr>
            <a:lstStyle/>
            <a:p>
              <a:pPr>
                <a:spcBef>
                  <a:spcPct val="50000"/>
                </a:spcBef>
              </a:pPr>
              <a:r>
                <a:rPr lang="en-US" sz="2400" dirty="0"/>
                <a:t>b</a:t>
              </a:r>
              <a:r>
                <a:rPr lang="en-US" sz="2400" baseline="30000" dirty="0"/>
                <a:t>2</a:t>
              </a:r>
              <a:r>
                <a:rPr lang="en-US" sz="2400" dirty="0"/>
                <a:t> nodes</a:t>
              </a:r>
            </a:p>
          </p:txBody>
        </p:sp>
        <p:sp>
          <p:nvSpPr>
            <p:cNvPr id="23595" name="Text Box 40"/>
            <p:cNvSpPr txBox="1">
              <a:spLocks noChangeArrowheads="1"/>
            </p:cNvSpPr>
            <p:nvPr/>
          </p:nvSpPr>
          <p:spPr bwMode="auto">
            <a:xfrm>
              <a:off x="5735638" y="4464050"/>
              <a:ext cx="1460500" cy="461665"/>
            </a:xfrm>
            <a:prstGeom prst="rect">
              <a:avLst/>
            </a:prstGeom>
            <a:noFill/>
            <a:ln w="9525">
              <a:noFill/>
              <a:miter lim="800000"/>
              <a:headEnd/>
              <a:tailEnd/>
            </a:ln>
          </p:spPr>
          <p:txBody>
            <a:bodyPr>
              <a:spAutoFit/>
            </a:bodyPr>
            <a:lstStyle/>
            <a:p>
              <a:pPr>
                <a:spcBef>
                  <a:spcPct val="50000"/>
                </a:spcBef>
              </a:pPr>
              <a:r>
                <a:rPr lang="en-US" sz="2400"/>
                <a:t>b</a:t>
              </a:r>
              <a:r>
                <a:rPr lang="en-US" sz="2400" baseline="30000"/>
                <a:t>m</a:t>
              </a:r>
              <a:r>
                <a:rPr lang="en-US" sz="2400"/>
                <a:t> nodes</a:t>
              </a:r>
            </a:p>
          </p:txBody>
        </p:sp>
        <p:sp>
          <p:nvSpPr>
            <p:cNvPr id="23596" name="Oval 41"/>
            <p:cNvSpPr>
              <a:spLocks noChangeArrowheads="1"/>
            </p:cNvSpPr>
            <p:nvPr/>
          </p:nvSpPr>
          <p:spPr bwMode="auto">
            <a:xfrm>
              <a:off x="4502151" y="4733925"/>
              <a:ext cx="179387" cy="179388"/>
            </a:xfrm>
            <a:prstGeom prst="ellipse">
              <a:avLst/>
            </a:prstGeom>
            <a:solidFill>
              <a:srgbClr val="FF9999"/>
            </a:solidFill>
            <a:ln w="9525">
              <a:solidFill>
                <a:schemeClr val="tx1"/>
              </a:solidFill>
              <a:round/>
              <a:headEnd/>
              <a:tailEnd/>
            </a:ln>
          </p:spPr>
          <p:txBody>
            <a:bodyPr wrap="none" anchor="ctr"/>
            <a:lstStyle/>
            <a:p>
              <a:endParaRPr lang="en-US" sz="2400"/>
            </a:p>
          </p:txBody>
        </p:sp>
        <p:sp>
          <p:nvSpPr>
            <p:cNvPr id="23600" name="AutoShape 45"/>
            <p:cNvSpPr>
              <a:spLocks/>
            </p:cNvSpPr>
            <p:nvPr/>
          </p:nvSpPr>
          <p:spPr bwMode="auto">
            <a:xfrm>
              <a:off x="2224088" y="2012950"/>
              <a:ext cx="265112" cy="2811463"/>
            </a:xfrm>
            <a:prstGeom prst="leftBrace">
              <a:avLst>
                <a:gd name="adj1" fmla="val 88373"/>
                <a:gd name="adj2" fmla="val 50000"/>
              </a:avLst>
            </a:prstGeom>
            <a:noFill/>
            <a:ln w="9525">
              <a:solidFill>
                <a:schemeClr val="tx1"/>
              </a:solidFill>
              <a:round/>
              <a:headEnd/>
              <a:tailEnd/>
            </a:ln>
          </p:spPr>
          <p:txBody>
            <a:bodyPr wrap="none" anchor="ctr"/>
            <a:lstStyle/>
            <a:p>
              <a:endParaRPr lang="en-US" sz="2400"/>
            </a:p>
          </p:txBody>
        </p:sp>
        <p:sp>
          <p:nvSpPr>
            <p:cNvPr id="23601" name="Text Box 46"/>
            <p:cNvSpPr txBox="1">
              <a:spLocks noChangeArrowheads="1"/>
            </p:cNvSpPr>
            <p:nvPr/>
          </p:nvSpPr>
          <p:spPr bwMode="auto">
            <a:xfrm>
              <a:off x="1091407" y="3162823"/>
              <a:ext cx="1265237" cy="461665"/>
            </a:xfrm>
            <a:prstGeom prst="rect">
              <a:avLst/>
            </a:prstGeom>
            <a:noFill/>
            <a:ln w="9525">
              <a:noFill/>
              <a:miter lim="800000"/>
              <a:headEnd/>
              <a:tailEnd/>
            </a:ln>
          </p:spPr>
          <p:txBody>
            <a:bodyPr>
              <a:spAutoFit/>
            </a:bodyPr>
            <a:lstStyle/>
            <a:p>
              <a:pPr>
                <a:spcBef>
                  <a:spcPct val="50000"/>
                </a:spcBef>
              </a:pPr>
              <a:r>
                <a:rPr lang="en-US" sz="2400" dirty="0"/>
                <a:t>m tiers</a:t>
              </a:r>
            </a:p>
          </p:txBody>
        </p:sp>
      </p:grpSp>
      <p:sp>
        <p:nvSpPr>
          <p:cNvPr id="30" name="Content Placeholder 29"/>
          <p:cNvSpPr>
            <a:spLocks noGrp="1"/>
          </p:cNvSpPr>
          <p:nvPr>
            <p:ph idx="1"/>
          </p:nvPr>
        </p:nvSpPr>
        <p:spPr>
          <a:xfrm>
            <a:off x="254000" y="1219201"/>
            <a:ext cx="5461000" cy="4729164"/>
          </a:xfrm>
        </p:spPr>
        <p:txBody>
          <a:bodyPr/>
          <a:lstStyle/>
          <a:p>
            <a:r>
              <a:rPr lang="en-US" sz="2400" dirty="0"/>
              <a:t>What nodes does DFS expand?</a:t>
            </a:r>
          </a:p>
          <a:p>
            <a:pPr lvl="1"/>
            <a:r>
              <a:rPr lang="en-US" sz="2000" dirty="0"/>
              <a:t>Some left prefix of the tree.</a:t>
            </a:r>
          </a:p>
          <a:p>
            <a:pPr lvl="1"/>
            <a:r>
              <a:rPr lang="en-US" sz="2000" dirty="0"/>
              <a:t>Could process the whole tree!</a:t>
            </a:r>
          </a:p>
          <a:p>
            <a:pPr lvl="1"/>
            <a:r>
              <a:rPr lang="en-US" sz="2000" dirty="0"/>
              <a:t>If m is finite, takes time O(</a:t>
            </a:r>
            <a:r>
              <a:rPr lang="en-US" sz="2000" dirty="0" err="1"/>
              <a:t>b</a:t>
            </a:r>
            <a:r>
              <a:rPr lang="en-US" sz="2000" baseline="30000" dirty="0" err="1"/>
              <a:t>m</a:t>
            </a:r>
            <a:r>
              <a:rPr lang="en-US" sz="2000" dirty="0"/>
              <a:t>)</a:t>
            </a:r>
          </a:p>
          <a:p>
            <a:pPr lvl="3"/>
            <a:endParaRPr lang="en-US" sz="1200" dirty="0"/>
          </a:p>
          <a:p>
            <a:r>
              <a:rPr lang="en-US" sz="2400" dirty="0"/>
              <a:t>How much space does the frontier take?</a:t>
            </a:r>
          </a:p>
          <a:p>
            <a:pPr lvl="1"/>
            <a:r>
              <a:rPr lang="en-US" sz="2000" dirty="0"/>
              <a:t>Only has siblings on path to root, so O(</a:t>
            </a:r>
            <a:r>
              <a:rPr lang="en-US" sz="2000" dirty="0" err="1"/>
              <a:t>bm</a:t>
            </a:r>
            <a:r>
              <a:rPr lang="en-US" sz="2000" dirty="0"/>
              <a:t>)</a:t>
            </a:r>
          </a:p>
          <a:p>
            <a:pPr lvl="3"/>
            <a:endParaRPr lang="en-US" sz="1200" dirty="0"/>
          </a:p>
          <a:p>
            <a:r>
              <a:rPr lang="en-US" sz="2400" dirty="0"/>
              <a:t>Is it complete? (always find a solution)</a:t>
            </a:r>
          </a:p>
          <a:p>
            <a:pPr lvl="1"/>
            <a:r>
              <a:rPr lang="en-US" sz="2000" dirty="0"/>
              <a:t>m could be infinite, so only if there are finitely many possible states and we prevent cycles (graph search)</a:t>
            </a:r>
          </a:p>
          <a:p>
            <a:pPr lvl="3"/>
            <a:endParaRPr lang="en-US" sz="1200" dirty="0"/>
          </a:p>
          <a:p>
            <a:r>
              <a:rPr lang="en-US" sz="2400" dirty="0"/>
              <a:t>Is it optimal? (solution is “best”)</a:t>
            </a:r>
          </a:p>
          <a:p>
            <a:pPr lvl="1"/>
            <a:r>
              <a:rPr lang="en-US" sz="2000" dirty="0"/>
              <a:t>No, it finds the “leftmost” solution, regardless of depth or cost</a:t>
            </a:r>
          </a:p>
          <a:p>
            <a:pPr lvl="1"/>
            <a:endParaRPr lang="en-US" sz="2000" dirty="0"/>
          </a:p>
        </p:txBody>
      </p:sp>
      <p:sp>
        <p:nvSpPr>
          <p:cNvPr id="31" name="Freeform 47"/>
          <p:cNvSpPr>
            <a:spLocks/>
          </p:cNvSpPr>
          <p:nvPr/>
        </p:nvSpPr>
        <p:spPr bwMode="auto">
          <a:xfrm>
            <a:off x="7389813" y="2057317"/>
            <a:ext cx="1373163" cy="2478171"/>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8335" y="9974"/>
                </a:lnTo>
                <a:cubicBezTo>
                  <a:pt x="8174" y="8078"/>
                  <a:pt x="9052" y="6201"/>
                  <a:pt x="8890" y="4305"/>
                </a:cubicBezTo>
                <a:lnTo>
                  <a:pt x="10000"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2" name="Freeform 47"/>
          <p:cNvSpPr>
            <a:spLocks/>
          </p:cNvSpPr>
          <p:nvPr/>
        </p:nvSpPr>
        <p:spPr bwMode="auto">
          <a:xfrm>
            <a:off x="7389841" y="2057409"/>
            <a:ext cx="1373179" cy="2514599"/>
          </a:xfrm>
          <a:custGeom>
            <a:avLst/>
            <a:gdLst>
              <a:gd name="T0" fmla="*/ 0 w 1201"/>
              <a:gd name="T1" fmla="*/ 2147483647 h 1609"/>
              <a:gd name="T2" fmla="*/ 2147483647 w 1201"/>
              <a:gd name="T3" fmla="*/ 2147483647 h 1609"/>
              <a:gd name="T4" fmla="*/ 2147483647 w 1201"/>
              <a:gd name="T5" fmla="*/ 2147483647 h 1609"/>
              <a:gd name="T6" fmla="*/ 2147483647 w 1201"/>
              <a:gd name="T7" fmla="*/ 0 h 1609"/>
              <a:gd name="T8" fmla="*/ 0 w 1201"/>
              <a:gd name="T9" fmla="*/ 2147483647 h 1609"/>
              <a:gd name="T10" fmla="*/ 0 60000 65536"/>
              <a:gd name="T11" fmla="*/ 0 60000 65536"/>
              <a:gd name="T12" fmla="*/ 0 60000 65536"/>
              <a:gd name="T13" fmla="*/ 0 60000 65536"/>
              <a:gd name="T14" fmla="*/ 0 60000 65536"/>
              <a:gd name="T15" fmla="*/ 0 w 1201"/>
              <a:gd name="T16" fmla="*/ 0 h 1609"/>
              <a:gd name="T17" fmla="*/ 1201 w 1201"/>
              <a:gd name="T18" fmla="*/ 1609 h 1609"/>
              <a:gd name="connsiteX0" fmla="*/ 0 w 11997"/>
              <a:gd name="connsiteY0" fmla="*/ 9702 h 9702"/>
              <a:gd name="connsiteX1" fmla="*/ 10000 w 11997"/>
              <a:gd name="connsiteY1" fmla="*/ 9677 h 9702"/>
              <a:gd name="connsiteX2" fmla="*/ 9417 w 11997"/>
              <a:gd name="connsiteY2" fmla="*/ 4158 h 9702"/>
              <a:gd name="connsiteX3" fmla="*/ 11997 w 11997"/>
              <a:gd name="connsiteY3" fmla="*/ 0 h 9702"/>
              <a:gd name="connsiteX4" fmla="*/ 0 w 11997"/>
              <a:gd name="connsiteY4" fmla="*/ 9702 h 9702"/>
              <a:gd name="connsiteX0" fmla="*/ 0 w 10000"/>
              <a:gd name="connsiteY0" fmla="*/ 10000 h 10000"/>
              <a:gd name="connsiteX1" fmla="*/ 8335 w 10000"/>
              <a:gd name="connsiteY1" fmla="*/ 9974 h 10000"/>
              <a:gd name="connsiteX2" fmla="*/ 8890 w 10000"/>
              <a:gd name="connsiteY2" fmla="*/ 4305 h 10000"/>
              <a:gd name="connsiteX3" fmla="*/ 10000 w 10000"/>
              <a:gd name="connsiteY3" fmla="*/ 0 h 10000"/>
              <a:gd name="connsiteX4" fmla="*/ 0 w 10000"/>
              <a:gd name="connsiteY4" fmla="*/ 10000 h 10000"/>
              <a:gd name="connsiteX0" fmla="*/ 0 w 16352"/>
              <a:gd name="connsiteY0" fmla="*/ 10000 h 10000"/>
              <a:gd name="connsiteX1" fmla="*/ 8335 w 16352"/>
              <a:gd name="connsiteY1" fmla="*/ 9974 h 10000"/>
              <a:gd name="connsiteX2" fmla="*/ 8890 w 16352"/>
              <a:gd name="connsiteY2" fmla="*/ 4305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000"/>
              <a:gd name="connsiteX1" fmla="*/ 8335 w 16352"/>
              <a:gd name="connsiteY1" fmla="*/ 9974 h 10000"/>
              <a:gd name="connsiteX2" fmla="*/ 10907 w 16352"/>
              <a:gd name="connsiteY2" fmla="*/ 4612 h 10000"/>
              <a:gd name="connsiteX3" fmla="*/ 16352 w 16352"/>
              <a:gd name="connsiteY3" fmla="*/ 0 h 10000"/>
              <a:gd name="connsiteX4" fmla="*/ 0 w 16352"/>
              <a:gd name="connsiteY4" fmla="*/ 10000 h 10000"/>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 name="connsiteX0" fmla="*/ 0 w 16352"/>
              <a:gd name="connsiteY0" fmla="*/ 10000 h 10147"/>
              <a:gd name="connsiteX1" fmla="*/ 6370 w 16352"/>
              <a:gd name="connsiteY1" fmla="*/ 10147 h 10147"/>
              <a:gd name="connsiteX2" fmla="*/ 10907 w 16352"/>
              <a:gd name="connsiteY2" fmla="*/ 4612 h 10147"/>
              <a:gd name="connsiteX3" fmla="*/ 16352 w 16352"/>
              <a:gd name="connsiteY3" fmla="*/ 0 h 10147"/>
              <a:gd name="connsiteX4" fmla="*/ 0 w 16352"/>
              <a:gd name="connsiteY4" fmla="*/ 10000 h 10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2" h="10147">
                <a:moveTo>
                  <a:pt x="0" y="10000"/>
                </a:moveTo>
                <a:lnTo>
                  <a:pt x="6370" y="10147"/>
                </a:lnTo>
                <a:cubicBezTo>
                  <a:pt x="6209" y="8251"/>
                  <a:pt x="8940" y="7679"/>
                  <a:pt x="10907" y="4612"/>
                </a:cubicBezTo>
                <a:lnTo>
                  <a:pt x="16352" y="0"/>
                </a:lnTo>
                <a:lnTo>
                  <a:pt x="0" y="1000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3" name="Oval 41"/>
          <p:cNvSpPr>
            <a:spLocks noChangeArrowheads="1"/>
          </p:cNvSpPr>
          <p:nvPr/>
        </p:nvSpPr>
        <p:spPr bwMode="auto">
          <a:xfrm>
            <a:off x="9421813" y="3429003"/>
            <a:ext cx="179387" cy="179388"/>
          </a:xfrm>
          <a:prstGeom prst="ellipse">
            <a:avLst/>
          </a:prstGeom>
          <a:solidFill>
            <a:srgbClr val="FF9999"/>
          </a:solidFill>
          <a:ln w="9525">
            <a:solidFill>
              <a:schemeClr val="tx1"/>
            </a:solidFill>
            <a:round/>
            <a:headEnd/>
            <a:tailEnd/>
          </a:ln>
        </p:spPr>
        <p:txBody>
          <a:bodyPr wrap="none" lIns="91428" tIns="45718" rIns="91428" bIns="45718" anchor="ctr"/>
          <a:lstStyle/>
          <a:p>
            <a:endParaRPr lang="en-US" sz="2400"/>
          </a:p>
        </p:txBody>
      </p:sp>
    </p:spTree>
    <p:extLst>
      <p:ext uri="{BB962C8B-B14F-4D97-AF65-F5344CB8AC3E}">
        <p14:creationId xmlns:p14="http://schemas.microsoft.com/office/powerpoint/2010/main" val="21321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2" grpId="0" animBg="1"/>
      <p:bldP spid="3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64"/>
          <p:cNvSpPr>
            <a:spLocks/>
          </p:cNvSpPr>
          <p:nvPr/>
        </p:nvSpPr>
        <p:spPr bwMode="auto">
          <a:xfrm>
            <a:off x="8526461" y="2038351"/>
            <a:ext cx="541339"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802818" name="Freeform 2"/>
          <p:cNvSpPr>
            <a:spLocks/>
          </p:cNvSpPr>
          <p:nvPr/>
        </p:nvSpPr>
        <p:spPr bwMode="auto">
          <a:xfrm>
            <a:off x="7939088" y="2020896"/>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5" name="Freeform 4"/>
          <p:cNvSpPr>
            <a:spLocks/>
          </p:cNvSpPr>
          <p:nvPr/>
        </p:nvSpPr>
        <p:spPr bwMode="auto">
          <a:xfrm>
            <a:off x="8077200" y="2038349"/>
            <a:ext cx="1447800"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37" name="Freeform 4"/>
          <p:cNvSpPr>
            <a:spLocks/>
          </p:cNvSpPr>
          <p:nvPr/>
        </p:nvSpPr>
        <p:spPr bwMode="auto">
          <a:xfrm>
            <a:off x="8305809" y="2038349"/>
            <a:ext cx="990599" cy="781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400"/>
          </a:p>
        </p:txBody>
      </p:sp>
      <p:sp>
        <p:nvSpPr>
          <p:cNvPr id="24579" name="Rectangle 3"/>
          <p:cNvSpPr>
            <a:spLocks noGrp="1" noChangeArrowheads="1"/>
          </p:cNvSpPr>
          <p:nvPr>
            <p:ph type="title"/>
          </p:nvPr>
        </p:nvSpPr>
        <p:spPr/>
        <p:txBody>
          <a:bodyPr/>
          <a:lstStyle/>
          <a:p>
            <a:pPr eaLnBrk="1" hangingPunct="1"/>
            <a:r>
              <a:rPr lang="en-US" dirty="0"/>
              <a:t>Breadth-First Search (BFS) Properties</a:t>
            </a:r>
          </a:p>
        </p:txBody>
      </p:sp>
      <p:sp>
        <p:nvSpPr>
          <p:cNvPr id="38" name="Content Placeholder 37"/>
          <p:cNvSpPr>
            <a:spLocks noGrp="1"/>
          </p:cNvSpPr>
          <p:nvPr>
            <p:ph idx="1"/>
          </p:nvPr>
        </p:nvSpPr>
        <p:spPr>
          <a:xfrm>
            <a:off x="406400" y="1397003"/>
            <a:ext cx="5689600" cy="4729164"/>
          </a:xfrm>
        </p:spPr>
        <p:txBody>
          <a:bodyPr/>
          <a:lstStyle/>
          <a:p>
            <a:r>
              <a:rPr lang="en-US" sz="2400" dirty="0"/>
              <a:t>What nodes does BFS expand?</a:t>
            </a:r>
          </a:p>
          <a:p>
            <a:pPr lvl="1"/>
            <a:r>
              <a:rPr lang="en-US" sz="2000" dirty="0"/>
              <a:t>Processes all nodes above shallowest solution</a:t>
            </a:r>
          </a:p>
          <a:p>
            <a:pPr lvl="1"/>
            <a:r>
              <a:rPr lang="en-US" sz="2000" dirty="0"/>
              <a:t>Let depth of shallowest solution be s</a:t>
            </a:r>
          </a:p>
          <a:p>
            <a:pPr lvl="1"/>
            <a:r>
              <a:rPr lang="en-US" sz="2000" dirty="0"/>
              <a:t>Search takes time O(</a:t>
            </a:r>
            <a:r>
              <a:rPr lang="en-US" sz="2000" dirty="0" err="1"/>
              <a:t>b</a:t>
            </a:r>
            <a:r>
              <a:rPr lang="en-US" sz="2000" baseline="30000" dirty="0" err="1"/>
              <a:t>s</a:t>
            </a:r>
            <a:r>
              <a:rPr lang="en-US" sz="2000" dirty="0"/>
              <a:t>)</a:t>
            </a:r>
          </a:p>
          <a:p>
            <a:pPr lvl="3"/>
            <a:endParaRPr lang="en-US" sz="1200" dirty="0"/>
          </a:p>
          <a:p>
            <a:r>
              <a:rPr lang="en-US" sz="2400" dirty="0"/>
              <a:t>How much space does the frontier take?</a:t>
            </a:r>
          </a:p>
          <a:p>
            <a:pPr lvl="1"/>
            <a:r>
              <a:rPr lang="en-US" sz="2000" dirty="0"/>
              <a:t>Has roughly the last tier, so O(</a:t>
            </a:r>
            <a:r>
              <a:rPr lang="en-US" sz="2000" dirty="0" err="1"/>
              <a:t>b</a:t>
            </a:r>
            <a:r>
              <a:rPr lang="en-US" sz="2000" baseline="30000" dirty="0" err="1"/>
              <a:t>s</a:t>
            </a:r>
            <a:r>
              <a:rPr lang="en-US" sz="2000" dirty="0"/>
              <a:t>)</a:t>
            </a:r>
          </a:p>
          <a:p>
            <a:pPr lvl="3"/>
            <a:endParaRPr lang="en-US" sz="1200" dirty="0"/>
          </a:p>
          <a:p>
            <a:r>
              <a:rPr lang="en-US" sz="2400" dirty="0"/>
              <a:t>Is it complete?</a:t>
            </a:r>
          </a:p>
          <a:p>
            <a:pPr lvl="1"/>
            <a:r>
              <a:rPr lang="en-US" sz="2000" dirty="0"/>
              <a:t>s must be finite if a solution exists, so yes!</a:t>
            </a:r>
          </a:p>
          <a:p>
            <a:pPr lvl="2"/>
            <a:endParaRPr lang="en-US" sz="800" dirty="0"/>
          </a:p>
          <a:p>
            <a:r>
              <a:rPr lang="en-US" sz="2400" dirty="0"/>
              <a:t>Is it optimal?</a:t>
            </a:r>
          </a:p>
          <a:p>
            <a:pPr lvl="1"/>
            <a:r>
              <a:rPr lang="en-US" sz="2000" dirty="0"/>
              <a:t>Only if costs are all the same (more on costs later)</a:t>
            </a:r>
          </a:p>
          <a:p>
            <a:endParaRPr lang="en-US" dirty="0"/>
          </a:p>
        </p:txBody>
      </p:sp>
      <p:sp>
        <p:nvSpPr>
          <p:cNvPr id="24614" name="Freeform 38"/>
          <p:cNvSpPr>
            <a:spLocks/>
          </p:cNvSpPr>
          <p:nvPr/>
        </p:nvSpPr>
        <p:spPr bwMode="auto">
          <a:xfrm>
            <a:off x="7346959" y="2001835"/>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400"/>
          </a:p>
        </p:txBody>
      </p:sp>
      <p:sp>
        <p:nvSpPr>
          <p:cNvPr id="24615" name="Oval 39"/>
          <p:cNvSpPr>
            <a:spLocks noChangeArrowheads="1"/>
          </p:cNvSpPr>
          <p:nvPr/>
        </p:nvSpPr>
        <p:spPr bwMode="auto">
          <a:xfrm>
            <a:off x="8701091" y="1931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6" name="Oval 40"/>
          <p:cNvSpPr>
            <a:spLocks noChangeArrowheads="1"/>
          </p:cNvSpPr>
          <p:nvPr/>
        </p:nvSpPr>
        <p:spPr bwMode="auto">
          <a:xfrm>
            <a:off x="8469315" y="235743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7" name="Oval 41"/>
          <p:cNvSpPr>
            <a:spLocks noChangeArrowheads="1"/>
          </p:cNvSpPr>
          <p:nvPr/>
        </p:nvSpPr>
        <p:spPr bwMode="auto">
          <a:xfrm>
            <a:off x="8945563" y="2347911"/>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18" name="Text Box 42"/>
          <p:cNvSpPr txBox="1">
            <a:spLocks noChangeArrowheads="1"/>
          </p:cNvSpPr>
          <p:nvPr/>
        </p:nvSpPr>
        <p:spPr bwMode="auto">
          <a:xfrm>
            <a:off x="8599497" y="2208215"/>
            <a:ext cx="274639"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a:t>
            </a:r>
          </a:p>
        </p:txBody>
      </p:sp>
      <p:sp>
        <p:nvSpPr>
          <p:cNvPr id="24619" name="Freeform 43"/>
          <p:cNvSpPr>
            <a:spLocks/>
          </p:cNvSpPr>
          <p:nvPr/>
        </p:nvSpPr>
        <p:spPr bwMode="auto">
          <a:xfrm>
            <a:off x="8582027" y="2162175"/>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400"/>
          </a:p>
        </p:txBody>
      </p:sp>
      <p:sp>
        <p:nvSpPr>
          <p:cNvPr id="24620" name="Text Box 44"/>
          <p:cNvSpPr txBox="1">
            <a:spLocks noChangeArrowheads="1"/>
          </p:cNvSpPr>
          <p:nvPr/>
        </p:nvSpPr>
        <p:spPr bwMode="auto">
          <a:xfrm>
            <a:off x="8983665" y="1960563"/>
            <a:ext cx="298451"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p>
        </p:txBody>
      </p:sp>
      <p:sp>
        <p:nvSpPr>
          <p:cNvPr id="24621" name="Text Box 45"/>
          <p:cNvSpPr txBox="1">
            <a:spLocks noChangeArrowheads="1"/>
          </p:cNvSpPr>
          <p:nvPr/>
        </p:nvSpPr>
        <p:spPr bwMode="auto">
          <a:xfrm>
            <a:off x="10410829" y="1812927"/>
            <a:ext cx="1119187"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1 node</a:t>
            </a:r>
          </a:p>
        </p:txBody>
      </p:sp>
      <p:sp>
        <p:nvSpPr>
          <p:cNvPr id="24622" name="Text Box 46"/>
          <p:cNvSpPr txBox="1">
            <a:spLocks noChangeArrowheads="1"/>
          </p:cNvSpPr>
          <p:nvPr/>
        </p:nvSpPr>
        <p:spPr bwMode="auto">
          <a:xfrm>
            <a:off x="10412414" y="2243139"/>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 nodes</a:t>
            </a:r>
          </a:p>
        </p:txBody>
      </p:sp>
      <p:sp>
        <p:nvSpPr>
          <p:cNvPr id="24623" name="Text Box 47"/>
          <p:cNvSpPr txBox="1">
            <a:spLocks noChangeArrowheads="1"/>
          </p:cNvSpPr>
          <p:nvPr/>
        </p:nvSpPr>
        <p:spPr bwMode="auto">
          <a:xfrm>
            <a:off x="10412414" y="2654301"/>
            <a:ext cx="1373185"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a:t>b</a:t>
            </a:r>
            <a:r>
              <a:rPr lang="en-US" sz="2400" baseline="30000" dirty="0"/>
              <a:t>2</a:t>
            </a:r>
            <a:r>
              <a:rPr lang="en-US" sz="2400" dirty="0"/>
              <a:t> nodes</a:t>
            </a:r>
          </a:p>
        </p:txBody>
      </p:sp>
      <p:sp>
        <p:nvSpPr>
          <p:cNvPr id="24624" name="Text Box 48"/>
          <p:cNvSpPr txBox="1">
            <a:spLocks noChangeArrowheads="1"/>
          </p:cNvSpPr>
          <p:nvPr/>
        </p:nvSpPr>
        <p:spPr bwMode="auto">
          <a:xfrm>
            <a:off x="10426703" y="4203699"/>
            <a:ext cx="1460500" cy="461661"/>
          </a:xfrm>
          <a:prstGeom prst="rect">
            <a:avLst/>
          </a:prstGeom>
          <a:noFill/>
          <a:ln w="9525">
            <a:noFill/>
            <a:miter lim="800000"/>
            <a:headEnd/>
            <a:tailEnd/>
          </a:ln>
        </p:spPr>
        <p:txBody>
          <a:bodyPr lIns="91424" tIns="45718" rIns="91424" bIns="45718">
            <a:spAutoFit/>
          </a:bodyPr>
          <a:lstStyle/>
          <a:p>
            <a:pPr>
              <a:spcBef>
                <a:spcPct val="50000"/>
              </a:spcBef>
            </a:pPr>
            <a:r>
              <a:rPr lang="en-US" sz="2400"/>
              <a:t>b</a:t>
            </a:r>
            <a:r>
              <a:rPr lang="en-US" sz="2400" baseline="30000"/>
              <a:t>m</a:t>
            </a:r>
            <a:r>
              <a:rPr lang="en-US" sz="2400"/>
              <a:t> nodes</a:t>
            </a:r>
          </a:p>
        </p:txBody>
      </p:sp>
      <p:sp>
        <p:nvSpPr>
          <p:cNvPr id="24625" name="Oval 49"/>
          <p:cNvSpPr>
            <a:spLocks noChangeArrowheads="1"/>
          </p:cNvSpPr>
          <p:nvPr/>
        </p:nvSpPr>
        <p:spPr bwMode="auto">
          <a:xfrm>
            <a:off x="8140701" y="4473577"/>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400"/>
          </a:p>
        </p:txBody>
      </p:sp>
      <p:sp>
        <p:nvSpPr>
          <p:cNvPr id="24626" name="Oval 50"/>
          <p:cNvSpPr>
            <a:spLocks noChangeArrowheads="1"/>
          </p:cNvSpPr>
          <p:nvPr/>
        </p:nvSpPr>
        <p:spPr bwMode="auto">
          <a:xfrm>
            <a:off x="9193215" y="3397249"/>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27" name="Oval 51"/>
          <p:cNvSpPr>
            <a:spLocks noChangeArrowheads="1"/>
          </p:cNvSpPr>
          <p:nvPr/>
        </p:nvSpPr>
        <p:spPr bwMode="auto">
          <a:xfrm>
            <a:off x="8713787" y="395287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400"/>
          </a:p>
        </p:txBody>
      </p:sp>
      <p:sp>
        <p:nvSpPr>
          <p:cNvPr id="24631" name="AutoShape 55"/>
          <p:cNvSpPr>
            <a:spLocks/>
          </p:cNvSpPr>
          <p:nvPr/>
        </p:nvSpPr>
        <p:spPr bwMode="auto">
          <a:xfrm>
            <a:off x="6915149" y="1752608"/>
            <a:ext cx="265112" cy="1684337"/>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400"/>
          </a:p>
        </p:txBody>
      </p:sp>
      <p:sp>
        <p:nvSpPr>
          <p:cNvPr id="24632" name="Text Box 56"/>
          <p:cNvSpPr txBox="1">
            <a:spLocks noChangeArrowheads="1"/>
          </p:cNvSpPr>
          <p:nvPr/>
        </p:nvSpPr>
        <p:spPr bwMode="auto">
          <a:xfrm>
            <a:off x="5905504" y="2392362"/>
            <a:ext cx="1265237" cy="461661"/>
          </a:xfrm>
          <a:prstGeom prst="rect">
            <a:avLst/>
          </a:prstGeom>
          <a:noFill/>
          <a:ln w="9525">
            <a:noFill/>
            <a:miter lim="800000"/>
            <a:headEnd/>
            <a:tailEnd/>
          </a:ln>
        </p:spPr>
        <p:txBody>
          <a:bodyPr lIns="91424" tIns="45718" rIns="91424" bIns="45718">
            <a:spAutoFit/>
          </a:bodyPr>
          <a:lstStyle/>
          <a:p>
            <a:pPr>
              <a:spcBef>
                <a:spcPct val="50000"/>
              </a:spcBef>
            </a:pPr>
            <a:r>
              <a:rPr lang="en-US" sz="2400" dirty="0"/>
              <a:t>s tiers</a:t>
            </a:r>
          </a:p>
        </p:txBody>
      </p:sp>
      <p:sp>
        <p:nvSpPr>
          <p:cNvPr id="24637" name="Text Box 61"/>
          <p:cNvSpPr txBox="1">
            <a:spLocks noChangeArrowheads="1"/>
          </p:cNvSpPr>
          <p:nvPr/>
        </p:nvSpPr>
        <p:spPr bwMode="auto">
          <a:xfrm>
            <a:off x="10401302" y="3222098"/>
            <a:ext cx="1791957" cy="461661"/>
          </a:xfrm>
          <a:prstGeom prst="rect">
            <a:avLst/>
          </a:prstGeom>
          <a:noFill/>
          <a:ln w="9525">
            <a:noFill/>
            <a:miter lim="800000"/>
            <a:headEnd/>
            <a:tailEnd/>
          </a:ln>
        </p:spPr>
        <p:txBody>
          <a:bodyPr wrap="square" lIns="91424" tIns="45718" rIns="91424" bIns="45718">
            <a:spAutoFit/>
          </a:bodyPr>
          <a:lstStyle/>
          <a:p>
            <a:pPr>
              <a:spcBef>
                <a:spcPct val="50000"/>
              </a:spcBef>
            </a:pPr>
            <a:r>
              <a:rPr lang="en-US" sz="2400" dirty="0" err="1"/>
              <a:t>b</a:t>
            </a:r>
            <a:r>
              <a:rPr lang="en-US" sz="2400" baseline="30000" dirty="0" err="1"/>
              <a:t>s</a:t>
            </a:r>
            <a:r>
              <a:rPr lang="en-US" sz="2400" dirty="0"/>
              <a:t> nodes</a:t>
            </a:r>
          </a:p>
        </p:txBody>
      </p:sp>
    </p:spTree>
    <p:extLst>
      <p:ext uri="{BB962C8B-B14F-4D97-AF65-F5344CB8AC3E}">
        <p14:creationId xmlns:p14="http://schemas.microsoft.com/office/powerpoint/2010/main" val="40823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28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6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6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802818" grpId="0" animBg="1"/>
      <p:bldP spid="35" grpId="0" animBg="1"/>
      <p:bldP spid="35" grpId="1" animBg="1"/>
      <p:bldP spid="37" grpId="0" animBg="1"/>
      <p:bldP spid="37" grpId="1" animBg="1"/>
      <p:bldP spid="24631" grpId="0" animBg="1"/>
      <p:bldP spid="24632" grpId="0"/>
      <p:bldP spid="246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Freeform 2"/>
          <p:cNvSpPr>
            <a:spLocks/>
          </p:cNvSpPr>
          <p:nvPr/>
        </p:nvSpPr>
        <p:spPr bwMode="auto">
          <a:xfrm>
            <a:off x="9250359" y="2112965"/>
            <a:ext cx="965200" cy="82867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1" name="Freeform 3"/>
          <p:cNvSpPr>
            <a:spLocks/>
          </p:cNvSpPr>
          <p:nvPr/>
        </p:nvSpPr>
        <p:spPr bwMode="auto">
          <a:xfrm>
            <a:off x="8866184" y="2112973"/>
            <a:ext cx="1725613" cy="1470025"/>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821252" name="Freeform 4"/>
          <p:cNvSpPr>
            <a:spLocks/>
          </p:cNvSpPr>
          <p:nvPr/>
        </p:nvSpPr>
        <p:spPr bwMode="auto">
          <a:xfrm>
            <a:off x="9070983" y="2119313"/>
            <a:ext cx="1323975" cy="1162051"/>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26629" name="Rectangle 5"/>
          <p:cNvSpPr>
            <a:spLocks noGrp="1" noChangeArrowheads="1"/>
          </p:cNvSpPr>
          <p:nvPr>
            <p:ph type="title"/>
          </p:nvPr>
        </p:nvSpPr>
        <p:spPr/>
        <p:txBody>
          <a:bodyPr/>
          <a:lstStyle/>
          <a:p>
            <a:pPr eaLnBrk="1" hangingPunct="1"/>
            <a:r>
              <a:rPr lang="en-US"/>
              <a:t>Iterative Deepening</a:t>
            </a:r>
          </a:p>
        </p:txBody>
      </p:sp>
      <p:sp>
        <p:nvSpPr>
          <p:cNvPr id="26679" name="Freeform 55"/>
          <p:cNvSpPr>
            <a:spLocks/>
          </p:cNvSpPr>
          <p:nvPr/>
        </p:nvSpPr>
        <p:spPr bwMode="auto">
          <a:xfrm>
            <a:off x="8274057" y="2093912"/>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a:p>
        </p:txBody>
      </p:sp>
      <p:sp>
        <p:nvSpPr>
          <p:cNvPr id="26680" name="Oval 56"/>
          <p:cNvSpPr>
            <a:spLocks noChangeArrowheads="1"/>
          </p:cNvSpPr>
          <p:nvPr/>
        </p:nvSpPr>
        <p:spPr bwMode="auto">
          <a:xfrm>
            <a:off x="9628187" y="2024063"/>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1" name="Oval 57"/>
          <p:cNvSpPr>
            <a:spLocks noChangeArrowheads="1"/>
          </p:cNvSpPr>
          <p:nvPr/>
        </p:nvSpPr>
        <p:spPr bwMode="auto">
          <a:xfrm>
            <a:off x="9396411" y="244951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2" name="Oval 58"/>
          <p:cNvSpPr>
            <a:spLocks noChangeArrowheads="1"/>
          </p:cNvSpPr>
          <p:nvPr/>
        </p:nvSpPr>
        <p:spPr bwMode="auto">
          <a:xfrm>
            <a:off x="9872659" y="24399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a:p>
        </p:txBody>
      </p:sp>
      <p:sp>
        <p:nvSpPr>
          <p:cNvPr id="26683" name="Text Box 59"/>
          <p:cNvSpPr txBox="1">
            <a:spLocks noChangeArrowheads="1"/>
          </p:cNvSpPr>
          <p:nvPr/>
        </p:nvSpPr>
        <p:spPr bwMode="auto">
          <a:xfrm>
            <a:off x="9526594" y="2300291"/>
            <a:ext cx="274639" cy="369328"/>
          </a:xfrm>
          <a:prstGeom prst="rect">
            <a:avLst/>
          </a:prstGeom>
          <a:noFill/>
          <a:ln w="9525">
            <a:noFill/>
            <a:miter lim="800000"/>
            <a:headEnd/>
            <a:tailEnd/>
          </a:ln>
        </p:spPr>
        <p:txBody>
          <a:bodyPr lIns="91424" tIns="45718" rIns="91424" bIns="45718">
            <a:spAutoFit/>
          </a:bodyPr>
          <a:lstStyle/>
          <a:p>
            <a:pPr>
              <a:spcBef>
                <a:spcPct val="50000"/>
              </a:spcBef>
            </a:pPr>
            <a:r>
              <a:rPr lang="en-US"/>
              <a:t>…</a:t>
            </a:r>
          </a:p>
        </p:txBody>
      </p:sp>
      <p:sp>
        <p:nvSpPr>
          <p:cNvPr id="26684" name="Freeform 60"/>
          <p:cNvSpPr>
            <a:spLocks/>
          </p:cNvSpPr>
          <p:nvPr/>
        </p:nvSpPr>
        <p:spPr bwMode="auto">
          <a:xfrm>
            <a:off x="9509123" y="2254251"/>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a:p>
        </p:txBody>
      </p:sp>
      <p:sp>
        <p:nvSpPr>
          <p:cNvPr id="26685" name="Text Box 61"/>
          <p:cNvSpPr txBox="1">
            <a:spLocks noChangeArrowheads="1"/>
          </p:cNvSpPr>
          <p:nvPr/>
        </p:nvSpPr>
        <p:spPr bwMode="auto">
          <a:xfrm>
            <a:off x="9910761" y="2052639"/>
            <a:ext cx="298451" cy="369328"/>
          </a:xfrm>
          <a:prstGeom prst="rect">
            <a:avLst/>
          </a:prstGeom>
          <a:noFill/>
          <a:ln w="9525">
            <a:noFill/>
            <a:miter lim="800000"/>
            <a:headEnd/>
            <a:tailEnd/>
          </a:ln>
        </p:spPr>
        <p:txBody>
          <a:bodyPr lIns="91424" tIns="45718" rIns="91424" bIns="45718">
            <a:spAutoFit/>
          </a:bodyPr>
          <a:lstStyle/>
          <a:p>
            <a:pPr>
              <a:spcBef>
                <a:spcPct val="50000"/>
              </a:spcBef>
            </a:pPr>
            <a:r>
              <a:rPr lang="en-US"/>
              <a:t>b</a:t>
            </a:r>
          </a:p>
        </p:txBody>
      </p:sp>
      <p:sp>
        <p:nvSpPr>
          <p:cNvPr id="26686" name="Oval 62"/>
          <p:cNvSpPr>
            <a:spLocks noChangeArrowheads="1"/>
          </p:cNvSpPr>
          <p:nvPr/>
        </p:nvSpPr>
        <p:spPr bwMode="auto">
          <a:xfrm>
            <a:off x="10120311" y="34893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a:p>
        </p:txBody>
      </p:sp>
      <p:sp>
        <p:nvSpPr>
          <p:cNvPr id="821312" name="Freeform 64"/>
          <p:cNvSpPr>
            <a:spLocks/>
          </p:cNvSpPr>
          <p:nvPr/>
        </p:nvSpPr>
        <p:spPr bwMode="auto">
          <a:xfrm>
            <a:off x="9472619" y="2119315"/>
            <a:ext cx="511175" cy="419100"/>
          </a:xfrm>
          <a:custGeom>
            <a:avLst/>
            <a:gdLst>
              <a:gd name="T0" fmla="*/ 2147483647 w 1087"/>
              <a:gd name="T1" fmla="*/ 0 h 926"/>
              <a:gd name="T2" fmla="*/ 0 w 1087"/>
              <a:gd name="T3" fmla="*/ 2147483647 h 926"/>
              <a:gd name="T4" fmla="*/ 2147483647 w 1087"/>
              <a:gd name="T5" fmla="*/ 2147483647 h 926"/>
              <a:gd name="T6" fmla="*/ 2147483647 w 1087"/>
              <a:gd name="T7" fmla="*/ 0 h 926"/>
              <a:gd name="T8" fmla="*/ 0 60000 65536"/>
              <a:gd name="T9" fmla="*/ 0 60000 65536"/>
              <a:gd name="T10" fmla="*/ 0 60000 65536"/>
              <a:gd name="T11" fmla="*/ 0 60000 65536"/>
              <a:gd name="T12" fmla="*/ 0 w 1087"/>
              <a:gd name="T13" fmla="*/ 0 h 926"/>
              <a:gd name="T14" fmla="*/ 1087 w 1087"/>
              <a:gd name="T15" fmla="*/ 926 h 926"/>
            </a:gdLst>
            <a:ahLst/>
            <a:cxnLst>
              <a:cxn ang="T8">
                <a:pos x="T0" y="T1"/>
              </a:cxn>
              <a:cxn ang="T9">
                <a:pos x="T2" y="T3"/>
              </a:cxn>
              <a:cxn ang="T10">
                <a:pos x="T4" y="T5"/>
              </a:cxn>
              <a:cxn ang="T11">
                <a:pos x="T6" y="T7"/>
              </a:cxn>
            </a:cxnLst>
            <a:rect l="T12" t="T13" r="T14" b="T15"/>
            <a:pathLst>
              <a:path w="1087" h="926">
                <a:moveTo>
                  <a:pt x="538" y="0"/>
                </a:moveTo>
                <a:lnTo>
                  <a:pt x="0" y="926"/>
                </a:lnTo>
                <a:lnTo>
                  <a:pt x="1087" y="926"/>
                </a:lnTo>
                <a:lnTo>
                  <a:pt x="538" y="0"/>
                </a:lnTo>
                <a:close/>
              </a:path>
            </a:pathLst>
          </a:custGeom>
          <a:solidFill>
            <a:schemeClr val="bg2">
              <a:alpha val="20000"/>
            </a:schemeClr>
          </a:solidFill>
          <a:ln w="9525">
            <a:solidFill>
              <a:schemeClr val="tx1"/>
            </a:solidFill>
            <a:round/>
            <a:headEnd/>
            <a:tailEnd/>
          </a:ln>
        </p:spPr>
        <p:txBody>
          <a:bodyPr lIns="91424" tIns="45718" rIns="91424" bIns="45718"/>
          <a:lstStyle/>
          <a:p>
            <a:endParaRPr lang="en-US"/>
          </a:p>
        </p:txBody>
      </p:sp>
      <p:sp>
        <p:nvSpPr>
          <p:cNvPr id="30" name="Content Placeholder 29"/>
          <p:cNvSpPr>
            <a:spLocks noGrp="1"/>
          </p:cNvSpPr>
          <p:nvPr>
            <p:ph idx="1"/>
          </p:nvPr>
        </p:nvSpPr>
        <p:spPr>
          <a:xfrm>
            <a:off x="406400" y="1397003"/>
            <a:ext cx="6908800" cy="4729164"/>
          </a:xfrm>
        </p:spPr>
        <p:txBody>
          <a:bodyPr/>
          <a:lstStyle/>
          <a:p>
            <a:r>
              <a:rPr lang="en-US" sz="2800" dirty="0"/>
              <a:t>Idea: get DFS’s space advantage with BFS’s time / shallow-solution advantages</a:t>
            </a:r>
          </a:p>
          <a:p>
            <a:pPr lvl="1"/>
            <a:r>
              <a:rPr lang="en-US" sz="2400" dirty="0"/>
              <a:t>Run a DFS with depth limit 1.  If no solution…</a:t>
            </a:r>
          </a:p>
          <a:p>
            <a:pPr lvl="1"/>
            <a:r>
              <a:rPr lang="en-US" sz="2400" dirty="0"/>
              <a:t>Run a DFS with depth limit 2.  If no solution…</a:t>
            </a:r>
          </a:p>
          <a:p>
            <a:pPr lvl="1"/>
            <a:r>
              <a:rPr lang="en-US" sz="2400" dirty="0"/>
              <a:t>Run a DFS with depth limit 3.  …..</a:t>
            </a:r>
          </a:p>
          <a:p>
            <a:pPr lvl="1"/>
            <a:endParaRPr lang="en-US" sz="2400" dirty="0"/>
          </a:p>
          <a:p>
            <a:r>
              <a:rPr lang="en-US" sz="2800" dirty="0"/>
              <a:t>Isn’t that wastefully redundant?</a:t>
            </a:r>
          </a:p>
          <a:p>
            <a:pPr lvl="1"/>
            <a:r>
              <a:rPr lang="en-US" sz="2400" dirty="0"/>
              <a:t>Generally most work happens in the lowest level searched, so not so bad!</a:t>
            </a:r>
          </a:p>
        </p:txBody>
      </p:sp>
    </p:spTree>
    <p:extLst>
      <p:ext uri="{BB962C8B-B14F-4D97-AF65-F5344CB8AC3E}">
        <p14:creationId xmlns:p14="http://schemas.microsoft.com/office/powerpoint/2010/main" val="403753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2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0" grpId="0" animBg="1"/>
      <p:bldP spid="821251" grpId="0" animBg="1"/>
      <p:bldP spid="821252" grpId="0" animBg="1"/>
      <p:bldP spid="8213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Iterative Deepening</a:t>
            </a:r>
          </a:p>
        </p:txBody>
      </p:sp>
      <p:grpSp>
        <p:nvGrpSpPr>
          <p:cNvPr id="19459" name="Group 3"/>
          <p:cNvGrpSpPr>
            <a:grpSpLocks/>
          </p:cNvGrpSpPr>
          <p:nvPr/>
        </p:nvGrpSpPr>
        <p:grpSpPr bwMode="auto">
          <a:xfrm>
            <a:off x="3124200" y="3433765"/>
            <a:ext cx="5486400" cy="3355591"/>
            <a:chOff x="48" y="2332"/>
            <a:chExt cx="3456" cy="2406"/>
          </a:xfrm>
        </p:grpSpPr>
        <p:sp>
          <p:nvSpPr>
            <p:cNvPr id="19594"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19595"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596"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19597"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19598"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599"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19600"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19601" name="AutoShape 11"/>
            <p:cNvCxnSpPr>
              <a:cxnSpLocks noChangeShapeType="1"/>
              <a:stCxn id="19597" idx="2"/>
              <a:endCxn id="19596"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19602" name="AutoShape 12"/>
            <p:cNvCxnSpPr>
              <a:cxnSpLocks noChangeShapeType="1"/>
              <a:stCxn id="19597" idx="2"/>
              <a:endCxn id="19600" idx="0"/>
            </p:cNvCxnSpPr>
            <p:nvPr/>
          </p:nvCxnSpPr>
          <p:spPr bwMode="auto">
            <a:xfrm>
              <a:off x="504" y="2953"/>
              <a:ext cx="96" cy="80"/>
            </a:xfrm>
            <a:prstGeom prst="straightConnector1">
              <a:avLst/>
            </a:prstGeom>
            <a:noFill/>
            <a:ln w="9525">
              <a:solidFill>
                <a:schemeClr val="tx1"/>
              </a:solidFill>
              <a:round/>
              <a:headEnd/>
              <a:tailEnd/>
            </a:ln>
          </p:spPr>
        </p:cxnSp>
        <p:cxnSp>
          <p:nvCxnSpPr>
            <p:cNvPr id="19603" name="AutoShape 13"/>
            <p:cNvCxnSpPr>
              <a:cxnSpLocks noChangeShapeType="1"/>
              <a:stCxn id="19596" idx="2"/>
              <a:endCxn id="19595" idx="0"/>
            </p:cNvCxnSpPr>
            <p:nvPr/>
          </p:nvCxnSpPr>
          <p:spPr bwMode="auto">
            <a:xfrm>
              <a:off x="168" y="3298"/>
              <a:ext cx="0" cy="119"/>
            </a:xfrm>
            <a:prstGeom prst="straightConnector1">
              <a:avLst/>
            </a:prstGeom>
            <a:noFill/>
            <a:ln w="9525">
              <a:solidFill>
                <a:schemeClr val="tx1"/>
              </a:solidFill>
              <a:round/>
              <a:headEnd/>
              <a:tailEnd/>
            </a:ln>
          </p:spPr>
        </p:cxnSp>
        <p:cxnSp>
          <p:nvCxnSpPr>
            <p:cNvPr id="19604" name="AutoShape 14"/>
            <p:cNvCxnSpPr>
              <a:cxnSpLocks noChangeShapeType="1"/>
              <a:stCxn id="19600" idx="2"/>
              <a:endCxn id="19599" idx="0"/>
            </p:cNvCxnSpPr>
            <p:nvPr/>
          </p:nvCxnSpPr>
          <p:spPr bwMode="auto">
            <a:xfrm>
              <a:off x="600" y="3298"/>
              <a:ext cx="0" cy="119"/>
            </a:xfrm>
            <a:prstGeom prst="straightConnector1">
              <a:avLst/>
            </a:prstGeom>
            <a:noFill/>
            <a:ln w="9525">
              <a:solidFill>
                <a:schemeClr val="tx1"/>
              </a:solidFill>
              <a:round/>
              <a:headEnd/>
              <a:tailEnd/>
            </a:ln>
          </p:spPr>
        </p:cxnSp>
        <p:grpSp>
          <p:nvGrpSpPr>
            <p:cNvPr id="19605" name="Group 15"/>
            <p:cNvGrpSpPr>
              <a:grpSpLocks/>
            </p:cNvGrpSpPr>
            <p:nvPr/>
          </p:nvGrpSpPr>
          <p:grpSpPr bwMode="auto">
            <a:xfrm>
              <a:off x="1776" y="2640"/>
              <a:ext cx="1104" cy="1714"/>
              <a:chOff x="1152" y="2640"/>
              <a:chExt cx="1104" cy="1714"/>
            </a:xfrm>
          </p:grpSpPr>
          <p:sp>
            <p:nvSpPr>
              <p:cNvPr id="19632"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33"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34"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35"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36"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37"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8"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39"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40"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41"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42" name="AutoShape 26"/>
              <p:cNvCxnSpPr>
                <a:cxnSpLocks noChangeShapeType="1"/>
                <a:stCxn id="19632" idx="2"/>
                <a:endCxn id="19634"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43" name="AutoShape 27"/>
              <p:cNvCxnSpPr>
                <a:cxnSpLocks noChangeShapeType="1"/>
                <a:stCxn id="19632" idx="2"/>
                <a:endCxn id="19636" idx="0"/>
              </p:cNvCxnSpPr>
              <p:nvPr/>
            </p:nvCxnSpPr>
            <p:spPr bwMode="auto">
              <a:xfrm>
                <a:off x="1656" y="2905"/>
                <a:ext cx="192" cy="119"/>
              </a:xfrm>
              <a:prstGeom prst="straightConnector1">
                <a:avLst/>
              </a:prstGeom>
              <a:noFill/>
              <a:ln w="9525">
                <a:solidFill>
                  <a:schemeClr val="tx1"/>
                </a:solidFill>
                <a:round/>
                <a:headEnd/>
                <a:tailEnd/>
              </a:ln>
            </p:spPr>
          </p:cxnSp>
          <p:cxnSp>
            <p:nvCxnSpPr>
              <p:cNvPr id="19644" name="AutoShape 28"/>
              <p:cNvCxnSpPr>
                <a:cxnSpLocks noChangeShapeType="1"/>
                <a:stCxn id="19634" idx="2"/>
                <a:endCxn id="19633"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45" name="AutoShape 29"/>
              <p:cNvCxnSpPr>
                <a:cxnSpLocks noChangeShapeType="1"/>
                <a:stCxn id="19634" idx="2"/>
                <a:endCxn id="19637" idx="0"/>
              </p:cNvCxnSpPr>
              <p:nvPr/>
            </p:nvCxnSpPr>
            <p:spPr bwMode="auto">
              <a:xfrm>
                <a:off x="1416" y="3289"/>
                <a:ext cx="144" cy="119"/>
              </a:xfrm>
              <a:prstGeom prst="straightConnector1">
                <a:avLst/>
              </a:prstGeom>
              <a:noFill/>
              <a:ln w="9525">
                <a:solidFill>
                  <a:schemeClr val="tx1"/>
                </a:solidFill>
                <a:round/>
                <a:headEnd/>
                <a:tailEnd/>
              </a:ln>
            </p:spPr>
          </p:cxnSp>
          <p:cxnSp>
            <p:nvCxnSpPr>
              <p:cNvPr id="19646" name="AutoShape 30"/>
              <p:cNvCxnSpPr>
                <a:cxnSpLocks noChangeShapeType="1"/>
                <a:stCxn id="19636" idx="2"/>
                <a:endCxn id="19635" idx="0"/>
              </p:cNvCxnSpPr>
              <p:nvPr/>
            </p:nvCxnSpPr>
            <p:spPr bwMode="auto">
              <a:xfrm>
                <a:off x="1848" y="3289"/>
                <a:ext cx="0" cy="119"/>
              </a:xfrm>
              <a:prstGeom prst="straightConnector1">
                <a:avLst/>
              </a:prstGeom>
              <a:noFill/>
              <a:ln w="9525">
                <a:solidFill>
                  <a:schemeClr val="tx1"/>
                </a:solidFill>
                <a:round/>
                <a:headEnd/>
                <a:tailEnd/>
              </a:ln>
            </p:spPr>
          </p:cxnSp>
          <p:cxnSp>
            <p:nvCxnSpPr>
              <p:cNvPr id="19647" name="AutoShape 31"/>
              <p:cNvCxnSpPr>
                <a:cxnSpLocks noChangeShapeType="1"/>
                <a:stCxn id="19633" idx="2"/>
                <a:endCxn id="19638" idx="0"/>
              </p:cNvCxnSpPr>
              <p:nvPr/>
            </p:nvCxnSpPr>
            <p:spPr bwMode="auto">
              <a:xfrm>
                <a:off x="1272" y="3673"/>
                <a:ext cx="0" cy="80"/>
              </a:xfrm>
              <a:prstGeom prst="straightConnector1">
                <a:avLst/>
              </a:prstGeom>
              <a:noFill/>
              <a:ln w="9525">
                <a:solidFill>
                  <a:schemeClr val="tx1"/>
                </a:solidFill>
                <a:round/>
                <a:headEnd/>
                <a:tailEnd/>
              </a:ln>
            </p:spPr>
          </p:cxnSp>
          <p:cxnSp>
            <p:nvCxnSpPr>
              <p:cNvPr id="19648" name="AutoShape 32"/>
              <p:cNvCxnSpPr>
                <a:cxnSpLocks noChangeShapeType="1"/>
                <a:stCxn id="19635" idx="2"/>
                <a:endCxn id="19639"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49" name="AutoShape 33"/>
              <p:cNvCxnSpPr>
                <a:cxnSpLocks noChangeShapeType="1"/>
                <a:stCxn id="19635" idx="2"/>
                <a:endCxn id="19640" idx="0"/>
              </p:cNvCxnSpPr>
              <p:nvPr/>
            </p:nvCxnSpPr>
            <p:spPr bwMode="auto">
              <a:xfrm>
                <a:off x="1848" y="3673"/>
                <a:ext cx="168" cy="119"/>
              </a:xfrm>
              <a:prstGeom prst="straightConnector1">
                <a:avLst/>
              </a:prstGeom>
              <a:noFill/>
              <a:ln w="9525">
                <a:solidFill>
                  <a:schemeClr val="tx1"/>
                </a:solidFill>
                <a:round/>
                <a:headEnd/>
                <a:tailEnd/>
              </a:ln>
            </p:spPr>
          </p:cxnSp>
          <p:cxnSp>
            <p:nvCxnSpPr>
              <p:cNvPr id="19650" name="AutoShape 34"/>
              <p:cNvCxnSpPr>
                <a:cxnSpLocks noChangeShapeType="1"/>
                <a:stCxn id="19639" idx="2"/>
                <a:endCxn id="19641" idx="0"/>
              </p:cNvCxnSpPr>
              <p:nvPr/>
            </p:nvCxnSpPr>
            <p:spPr bwMode="auto">
              <a:xfrm>
                <a:off x="1704" y="4018"/>
                <a:ext cx="0" cy="71"/>
              </a:xfrm>
              <a:prstGeom prst="straightConnector1">
                <a:avLst/>
              </a:prstGeom>
              <a:noFill/>
              <a:ln w="9525">
                <a:solidFill>
                  <a:schemeClr val="tx1"/>
                </a:solidFill>
                <a:round/>
                <a:headEnd/>
                <a:tailEnd/>
              </a:ln>
            </p:spPr>
          </p:cxnSp>
        </p:grpSp>
        <p:sp>
          <p:nvSpPr>
            <p:cNvPr id="19606"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19607" name="AutoShape 36"/>
            <p:cNvCxnSpPr>
              <a:cxnSpLocks noChangeShapeType="1"/>
              <a:stCxn id="19598" idx="2"/>
              <a:endCxn id="19606" idx="0"/>
            </p:cNvCxnSpPr>
            <p:nvPr/>
          </p:nvCxnSpPr>
          <p:spPr bwMode="auto">
            <a:xfrm>
              <a:off x="3384" y="2905"/>
              <a:ext cx="0" cy="89"/>
            </a:xfrm>
            <a:prstGeom prst="straightConnector1">
              <a:avLst/>
            </a:prstGeom>
            <a:noFill/>
            <a:ln w="9525">
              <a:solidFill>
                <a:schemeClr val="tx1"/>
              </a:solidFill>
              <a:round/>
              <a:headEnd/>
              <a:tailEnd/>
            </a:ln>
          </p:spPr>
        </p:cxnSp>
        <p:grpSp>
          <p:nvGrpSpPr>
            <p:cNvPr id="19608" name="Group 37"/>
            <p:cNvGrpSpPr>
              <a:grpSpLocks/>
            </p:cNvGrpSpPr>
            <p:nvPr/>
          </p:nvGrpSpPr>
          <p:grpSpPr bwMode="auto">
            <a:xfrm>
              <a:off x="624" y="3024"/>
              <a:ext cx="1104" cy="1714"/>
              <a:chOff x="1152" y="2640"/>
              <a:chExt cx="1104" cy="1714"/>
            </a:xfrm>
          </p:grpSpPr>
          <p:sp>
            <p:nvSpPr>
              <p:cNvPr id="19613"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19614"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19615"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19616"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19617"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19618"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19"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19620"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19621"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19622"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19623" name="AutoShape 48"/>
              <p:cNvCxnSpPr>
                <a:cxnSpLocks noChangeShapeType="1"/>
                <a:stCxn id="19613" idx="2"/>
                <a:endCxn id="19615"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19624" name="AutoShape 49"/>
              <p:cNvCxnSpPr>
                <a:cxnSpLocks noChangeShapeType="1"/>
                <a:stCxn id="19613" idx="2"/>
                <a:endCxn id="19617" idx="0"/>
              </p:cNvCxnSpPr>
              <p:nvPr/>
            </p:nvCxnSpPr>
            <p:spPr bwMode="auto">
              <a:xfrm>
                <a:off x="1656" y="2905"/>
                <a:ext cx="192" cy="119"/>
              </a:xfrm>
              <a:prstGeom prst="straightConnector1">
                <a:avLst/>
              </a:prstGeom>
              <a:noFill/>
              <a:ln w="9525">
                <a:solidFill>
                  <a:schemeClr val="tx1"/>
                </a:solidFill>
                <a:round/>
                <a:headEnd/>
                <a:tailEnd/>
              </a:ln>
            </p:spPr>
          </p:cxnSp>
          <p:cxnSp>
            <p:nvCxnSpPr>
              <p:cNvPr id="19625" name="AutoShape 50"/>
              <p:cNvCxnSpPr>
                <a:cxnSpLocks noChangeShapeType="1"/>
                <a:stCxn id="19615" idx="2"/>
                <a:endCxn id="19614"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19626" name="AutoShape 51"/>
              <p:cNvCxnSpPr>
                <a:cxnSpLocks noChangeShapeType="1"/>
                <a:stCxn id="19615" idx="2"/>
                <a:endCxn id="19618" idx="0"/>
              </p:cNvCxnSpPr>
              <p:nvPr/>
            </p:nvCxnSpPr>
            <p:spPr bwMode="auto">
              <a:xfrm>
                <a:off x="1416" y="3289"/>
                <a:ext cx="144" cy="119"/>
              </a:xfrm>
              <a:prstGeom prst="straightConnector1">
                <a:avLst/>
              </a:prstGeom>
              <a:noFill/>
              <a:ln w="9525">
                <a:solidFill>
                  <a:schemeClr val="tx1"/>
                </a:solidFill>
                <a:round/>
                <a:headEnd/>
                <a:tailEnd/>
              </a:ln>
            </p:spPr>
          </p:cxnSp>
          <p:cxnSp>
            <p:nvCxnSpPr>
              <p:cNvPr id="19627" name="AutoShape 52"/>
              <p:cNvCxnSpPr>
                <a:cxnSpLocks noChangeShapeType="1"/>
                <a:stCxn id="19617" idx="2"/>
                <a:endCxn id="19616" idx="0"/>
              </p:cNvCxnSpPr>
              <p:nvPr/>
            </p:nvCxnSpPr>
            <p:spPr bwMode="auto">
              <a:xfrm>
                <a:off x="1848" y="3289"/>
                <a:ext cx="0" cy="119"/>
              </a:xfrm>
              <a:prstGeom prst="straightConnector1">
                <a:avLst/>
              </a:prstGeom>
              <a:noFill/>
              <a:ln w="9525">
                <a:solidFill>
                  <a:schemeClr val="tx1"/>
                </a:solidFill>
                <a:round/>
                <a:headEnd/>
                <a:tailEnd/>
              </a:ln>
            </p:spPr>
          </p:cxnSp>
          <p:cxnSp>
            <p:nvCxnSpPr>
              <p:cNvPr id="19628" name="AutoShape 53"/>
              <p:cNvCxnSpPr>
                <a:cxnSpLocks noChangeShapeType="1"/>
                <a:stCxn id="19614" idx="2"/>
                <a:endCxn id="19619" idx="0"/>
              </p:cNvCxnSpPr>
              <p:nvPr/>
            </p:nvCxnSpPr>
            <p:spPr bwMode="auto">
              <a:xfrm>
                <a:off x="1272" y="3673"/>
                <a:ext cx="0" cy="80"/>
              </a:xfrm>
              <a:prstGeom prst="straightConnector1">
                <a:avLst/>
              </a:prstGeom>
              <a:noFill/>
              <a:ln w="9525">
                <a:solidFill>
                  <a:schemeClr val="tx1"/>
                </a:solidFill>
                <a:round/>
                <a:headEnd/>
                <a:tailEnd/>
              </a:ln>
            </p:spPr>
          </p:cxnSp>
          <p:cxnSp>
            <p:nvCxnSpPr>
              <p:cNvPr id="19629" name="AutoShape 54"/>
              <p:cNvCxnSpPr>
                <a:cxnSpLocks noChangeShapeType="1"/>
                <a:stCxn id="19616" idx="2"/>
                <a:endCxn id="19620"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19630" name="AutoShape 55"/>
              <p:cNvCxnSpPr>
                <a:cxnSpLocks noChangeShapeType="1"/>
                <a:stCxn id="19616" idx="2"/>
                <a:endCxn id="19621" idx="0"/>
              </p:cNvCxnSpPr>
              <p:nvPr/>
            </p:nvCxnSpPr>
            <p:spPr bwMode="auto">
              <a:xfrm>
                <a:off x="1848" y="3673"/>
                <a:ext cx="168" cy="119"/>
              </a:xfrm>
              <a:prstGeom prst="straightConnector1">
                <a:avLst/>
              </a:prstGeom>
              <a:noFill/>
              <a:ln w="9525">
                <a:solidFill>
                  <a:schemeClr val="tx1"/>
                </a:solidFill>
                <a:round/>
                <a:headEnd/>
                <a:tailEnd/>
              </a:ln>
            </p:spPr>
          </p:cxnSp>
          <p:cxnSp>
            <p:nvCxnSpPr>
              <p:cNvPr id="19631" name="AutoShape 56"/>
              <p:cNvCxnSpPr>
                <a:cxnSpLocks noChangeShapeType="1"/>
                <a:stCxn id="19620" idx="2"/>
                <a:endCxn id="19622" idx="0"/>
              </p:cNvCxnSpPr>
              <p:nvPr/>
            </p:nvCxnSpPr>
            <p:spPr bwMode="auto">
              <a:xfrm>
                <a:off x="1704" y="4018"/>
                <a:ext cx="0" cy="71"/>
              </a:xfrm>
              <a:prstGeom prst="straightConnector1">
                <a:avLst/>
              </a:prstGeom>
              <a:noFill/>
              <a:ln w="9525">
                <a:solidFill>
                  <a:schemeClr val="tx1"/>
                </a:solidFill>
                <a:round/>
                <a:headEnd/>
                <a:tailEnd/>
              </a:ln>
            </p:spPr>
          </p:cxnSp>
        </p:grpSp>
        <p:cxnSp>
          <p:nvCxnSpPr>
            <p:cNvPr id="19609" name="AutoShape 57"/>
            <p:cNvCxnSpPr>
              <a:cxnSpLocks noChangeShapeType="1"/>
              <a:stCxn id="19597" idx="2"/>
              <a:endCxn id="19613" idx="0"/>
            </p:cNvCxnSpPr>
            <p:nvPr/>
          </p:nvCxnSpPr>
          <p:spPr bwMode="auto">
            <a:xfrm>
              <a:off x="504" y="2953"/>
              <a:ext cx="624" cy="71"/>
            </a:xfrm>
            <a:prstGeom prst="straightConnector1">
              <a:avLst/>
            </a:prstGeom>
            <a:noFill/>
            <a:ln w="9525">
              <a:solidFill>
                <a:schemeClr val="tx1"/>
              </a:solidFill>
              <a:round/>
              <a:headEnd/>
              <a:tailEnd/>
            </a:ln>
          </p:spPr>
        </p:cxnSp>
        <p:cxnSp>
          <p:nvCxnSpPr>
            <p:cNvPr id="19610" name="AutoShape 58"/>
            <p:cNvCxnSpPr>
              <a:cxnSpLocks noChangeShapeType="1"/>
              <a:stCxn id="19594" idx="2"/>
              <a:endCxn id="19597"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19611" name="AutoShape 59"/>
            <p:cNvCxnSpPr>
              <a:cxnSpLocks noChangeShapeType="1"/>
              <a:stCxn id="19594" idx="2"/>
              <a:endCxn id="19632" idx="0"/>
            </p:cNvCxnSpPr>
            <p:nvPr/>
          </p:nvCxnSpPr>
          <p:spPr bwMode="auto">
            <a:xfrm>
              <a:off x="2040" y="2575"/>
              <a:ext cx="240" cy="65"/>
            </a:xfrm>
            <a:prstGeom prst="straightConnector1">
              <a:avLst/>
            </a:prstGeom>
            <a:noFill/>
            <a:ln w="9525">
              <a:solidFill>
                <a:schemeClr val="tx1"/>
              </a:solidFill>
              <a:round/>
              <a:headEnd/>
              <a:tailEnd/>
            </a:ln>
          </p:spPr>
        </p:cxnSp>
        <p:cxnSp>
          <p:nvCxnSpPr>
            <p:cNvPr id="19612" name="AutoShape 60"/>
            <p:cNvCxnSpPr>
              <a:cxnSpLocks noChangeShapeType="1"/>
              <a:stCxn id="19594" idx="2"/>
              <a:endCxn id="19598"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19469" name="Group 70"/>
          <p:cNvGrpSpPr>
            <a:grpSpLocks/>
          </p:cNvGrpSpPr>
          <p:nvPr/>
        </p:nvGrpSpPr>
        <p:grpSpPr bwMode="auto">
          <a:xfrm>
            <a:off x="4491037" y="1371605"/>
            <a:ext cx="3205163" cy="1768475"/>
            <a:chOff x="816" y="1056"/>
            <a:chExt cx="4176" cy="2304"/>
          </a:xfrm>
        </p:grpSpPr>
        <p:grpSp>
          <p:nvGrpSpPr>
            <p:cNvPr id="19564" name="Group 71"/>
            <p:cNvGrpSpPr>
              <a:grpSpLocks/>
            </p:cNvGrpSpPr>
            <p:nvPr/>
          </p:nvGrpSpPr>
          <p:grpSpPr bwMode="auto">
            <a:xfrm>
              <a:off x="816" y="1056"/>
              <a:ext cx="4176" cy="2304"/>
              <a:chOff x="336" y="576"/>
              <a:chExt cx="4848" cy="2784"/>
            </a:xfrm>
          </p:grpSpPr>
          <p:sp>
            <p:nvSpPr>
              <p:cNvPr id="19566" name="AutoShape 72"/>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dirty="0"/>
                  <a:t>S</a:t>
                </a:r>
              </a:p>
            </p:txBody>
          </p:sp>
          <p:sp>
            <p:nvSpPr>
              <p:cNvPr id="19567" name="AutoShape 73"/>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19568" name="AutoShape 74"/>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19569" name="AutoShape 75"/>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19570" name="AutoShape 76"/>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19571" name="AutoShape 77"/>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19572" name="AutoShape 78"/>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19573" name="AutoShape 79"/>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19574" name="AutoShape 80"/>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19575" name="AutoShape 81"/>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19576" name="AutoShape 82"/>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19577" name="AutoShape 83"/>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19578" name="AutoShape 84"/>
              <p:cNvCxnSpPr>
                <a:cxnSpLocks noChangeShapeType="1"/>
                <a:stCxn id="19566" idx="5"/>
                <a:endCxn id="19570"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19579" name="AutoShape 85"/>
              <p:cNvCxnSpPr>
                <a:cxnSpLocks noChangeShapeType="1"/>
                <a:stCxn id="19570" idx="5"/>
                <a:endCxn id="19571"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19580" name="AutoShape 86"/>
              <p:cNvCxnSpPr>
                <a:cxnSpLocks noChangeShapeType="1"/>
                <a:stCxn id="19574" idx="3"/>
                <a:endCxn id="19571"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19581" name="AutoShape 87"/>
              <p:cNvCxnSpPr>
                <a:cxnSpLocks noChangeShapeType="1"/>
                <a:stCxn id="19574" idx="2"/>
                <a:endCxn id="19570"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19582" name="AutoShape 88"/>
              <p:cNvCxnSpPr>
                <a:cxnSpLocks noChangeShapeType="1"/>
                <a:stCxn id="19573" idx="4"/>
                <a:endCxn id="19574"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19583" name="AutoShape 89"/>
              <p:cNvCxnSpPr>
                <a:cxnSpLocks noChangeShapeType="1"/>
                <a:stCxn id="19573" idx="5"/>
                <a:endCxn id="19577"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19584" name="AutoShape 90"/>
              <p:cNvCxnSpPr>
                <a:cxnSpLocks noChangeShapeType="1"/>
                <a:stCxn id="19577" idx="0"/>
                <a:endCxn id="19576"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19585" name="AutoShape 91"/>
              <p:cNvCxnSpPr>
                <a:cxnSpLocks noChangeShapeType="1"/>
                <a:stCxn id="19576" idx="0"/>
                <a:endCxn id="19567"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19586" name="AutoShape 92"/>
              <p:cNvCxnSpPr>
                <a:cxnSpLocks noChangeShapeType="1"/>
                <a:stCxn id="19566"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19587" name="AutoShape 93"/>
              <p:cNvCxnSpPr>
                <a:cxnSpLocks noChangeShapeType="1"/>
                <a:stCxn id="19568" idx="1"/>
                <a:endCxn id="19569"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19588" name="AutoShape 94"/>
              <p:cNvCxnSpPr>
                <a:cxnSpLocks noChangeShapeType="1"/>
                <a:endCxn id="19575"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19589" name="AutoShape 95"/>
              <p:cNvCxnSpPr>
                <a:cxnSpLocks noChangeShapeType="1"/>
                <a:stCxn id="19572" idx="2"/>
                <a:endCxn id="19575"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19590" name="AutoShape 96"/>
              <p:cNvCxnSpPr>
                <a:cxnSpLocks noChangeShapeType="1"/>
                <a:stCxn id="19568" idx="7"/>
                <a:endCxn id="19572"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19591" name="AutoShape 97"/>
              <p:cNvCxnSpPr>
                <a:cxnSpLocks noChangeShapeType="1"/>
                <a:stCxn id="19568" idx="6"/>
                <a:endCxn id="19573"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19592" name="AutoShape 98"/>
              <p:cNvCxnSpPr>
                <a:cxnSpLocks noChangeShapeType="1"/>
                <a:stCxn id="19576" idx="1"/>
                <a:endCxn id="19572"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19593" name="AutoShape 99"/>
              <p:cNvCxnSpPr>
                <a:cxnSpLocks noChangeShapeType="1"/>
                <a:stCxn id="19566" idx="6"/>
                <a:endCxn id="19573"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19565" name="AutoShape 100"/>
            <p:cNvCxnSpPr>
              <a:cxnSpLocks noChangeShapeType="1"/>
              <a:stCxn id="19571" idx="6"/>
              <a:endCxn id="19577"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19485" name="Line 140"/>
          <p:cNvSpPr>
            <a:spLocks noChangeShapeType="1"/>
          </p:cNvSpPr>
          <p:nvPr/>
        </p:nvSpPr>
        <p:spPr bwMode="auto">
          <a:xfrm>
            <a:off x="8" y="3371851"/>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19508" name="Oval 163"/>
          <p:cNvSpPr>
            <a:spLocks noChangeArrowheads="1"/>
          </p:cNvSpPr>
          <p:nvPr/>
        </p:nvSpPr>
        <p:spPr bwMode="auto">
          <a:xfrm>
            <a:off x="6142037" y="34798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1" name="Oval 165"/>
          <p:cNvSpPr>
            <a:spLocks noChangeArrowheads="1"/>
          </p:cNvSpPr>
          <p:nvPr/>
        </p:nvSpPr>
        <p:spPr bwMode="auto">
          <a:xfrm>
            <a:off x="6524636" y="3906839"/>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7862" name="Oval 166"/>
          <p:cNvSpPr>
            <a:spLocks noChangeArrowheads="1"/>
          </p:cNvSpPr>
          <p:nvPr/>
        </p:nvSpPr>
        <p:spPr bwMode="auto">
          <a:xfrm>
            <a:off x="8269288" y="392271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19537" name="Text Box 194"/>
          <p:cNvSpPr txBox="1">
            <a:spLocks noChangeArrowheads="1"/>
          </p:cNvSpPr>
          <p:nvPr/>
        </p:nvSpPr>
        <p:spPr bwMode="auto">
          <a:xfrm>
            <a:off x="381000" y="1371603"/>
            <a:ext cx="2514600" cy="1892822"/>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deepest node first to a max depth, iteratively increase the depth</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LIFO stack</a:t>
            </a:r>
          </a:p>
        </p:txBody>
      </p:sp>
    </p:spTree>
    <p:extLst>
      <p:ext uri="{BB962C8B-B14F-4D97-AF65-F5344CB8AC3E}">
        <p14:creationId xmlns:p14="http://schemas.microsoft.com/office/powerpoint/2010/main" val="3128527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Cost Search</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5520" y="548640"/>
            <a:ext cx="7802880" cy="5852160"/>
          </a:xfrm>
          <a:prstGeom prst="rect">
            <a:avLst/>
          </a:prstGeom>
          <a:noFill/>
        </p:spPr>
      </p:pic>
    </p:spTree>
    <p:extLst>
      <p:ext uri="{BB962C8B-B14F-4D97-AF65-F5344CB8AC3E}">
        <p14:creationId xmlns:p14="http://schemas.microsoft.com/office/powerpoint/2010/main" val="708165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DD9D8-326B-4CF6-A3DE-D226A68EFD92}"/>
              </a:ext>
            </a:extLst>
          </p:cNvPr>
          <p:cNvSpPr txBox="1"/>
          <p:nvPr/>
        </p:nvSpPr>
        <p:spPr>
          <a:xfrm>
            <a:off x="225739" y="-1696"/>
            <a:ext cx="11351907" cy="6010233"/>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GRAPH_SEARCH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specific work list (stack, queue, priority queue)</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br>
              <a:rPr lang="en-US" sz="2300"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endParaRPr lang="en-US" sz="2300" dirty="0">
              <a:solidFill>
                <a:srgbClr val="0000FF"/>
              </a:solidFill>
            </a:endParaRP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p:txBody>
      </p:sp>
    </p:spTree>
    <p:extLst>
      <p:ext uri="{BB962C8B-B14F-4D97-AF65-F5344CB8AC3E}">
        <p14:creationId xmlns:p14="http://schemas.microsoft.com/office/powerpoint/2010/main" val="1831454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93C30-D1A3-4582-A1BF-DDD6691A311E}"/>
              </a:ext>
            </a:extLst>
          </p:cNvPr>
          <p:cNvSpPr txBox="1"/>
          <p:nvPr/>
        </p:nvSpPr>
        <p:spPr>
          <a:xfrm>
            <a:off x="225739" y="-1696"/>
            <a:ext cx="11351907" cy="6859696"/>
          </a:xfrm>
          <a:prstGeom prst="rect">
            <a:avLst/>
          </a:prstGeom>
          <a:noFill/>
          <a:ln>
            <a:noFill/>
          </a:ln>
        </p:spPr>
        <p:txBody>
          <a:bodyPr wrap="square" lIns="91438" tIns="45719" rIns="91438" bIns="45719" rtlCol="0">
            <a:spAutoFit/>
          </a:bodyPr>
          <a:lstStyle/>
          <a:p>
            <a:pPr>
              <a:lnSpc>
                <a:spcPct val="120000"/>
              </a:lnSpc>
            </a:pPr>
            <a:r>
              <a:rPr lang="en-US" sz="2300" dirty="0">
                <a:solidFill>
                  <a:schemeClr val="accent2"/>
                </a:solidFill>
              </a:rPr>
              <a:t>function</a:t>
            </a:r>
            <a:r>
              <a:rPr lang="en-US" sz="2300" b="1" dirty="0"/>
              <a:t> </a:t>
            </a:r>
            <a:r>
              <a:rPr lang="en-US" sz="2300" dirty="0">
                <a:solidFill>
                  <a:srgbClr val="008000"/>
                </a:solidFill>
              </a:rPr>
              <a:t>UNIFORM-COST-SEARCH</a:t>
            </a:r>
            <a:r>
              <a:rPr lang="en-US" sz="2300" dirty="0"/>
              <a:t>(</a:t>
            </a:r>
            <a:r>
              <a:rPr lang="en-US" sz="2300" dirty="0">
                <a:solidFill>
                  <a:srgbClr val="0000FF"/>
                </a:solidFill>
              </a:rPr>
              <a:t>problem</a:t>
            </a:r>
            <a:r>
              <a:rPr lang="en-US" sz="2300" dirty="0"/>
              <a:t>) </a:t>
            </a:r>
            <a:r>
              <a:rPr lang="en-US" sz="2300" dirty="0">
                <a:solidFill>
                  <a:schemeClr val="accent2"/>
                </a:solidFill>
              </a:rPr>
              <a:t>returns</a:t>
            </a:r>
            <a:r>
              <a:rPr lang="en-US" sz="2300" b="1" dirty="0"/>
              <a:t> </a:t>
            </a:r>
            <a:r>
              <a:rPr lang="en-US" sz="2300" dirty="0"/>
              <a:t>a solution, or failure</a:t>
            </a:r>
          </a:p>
          <a:p>
            <a:pPr>
              <a:lnSpc>
                <a:spcPct val="120000"/>
              </a:lnSpc>
            </a:pPr>
            <a:r>
              <a:rPr lang="en-US" sz="2300" dirty="0"/>
              <a:t>     initialize the </a:t>
            </a:r>
            <a:r>
              <a:rPr lang="en-US" sz="2300" dirty="0">
                <a:solidFill>
                  <a:srgbClr val="0000FF"/>
                </a:solidFill>
              </a:rPr>
              <a:t>explored set</a:t>
            </a:r>
            <a:r>
              <a:rPr lang="en-US" sz="2300" dirty="0"/>
              <a:t> to be empty</a:t>
            </a:r>
          </a:p>
          <a:p>
            <a:pPr>
              <a:lnSpc>
                <a:spcPct val="120000"/>
              </a:lnSpc>
            </a:pPr>
            <a:r>
              <a:rPr lang="en-US" sz="2300" dirty="0"/>
              <a:t>     initialize the </a:t>
            </a:r>
            <a:r>
              <a:rPr lang="en-US" sz="2300" dirty="0">
                <a:solidFill>
                  <a:srgbClr val="0000FF"/>
                </a:solidFill>
              </a:rPr>
              <a:t>frontier</a:t>
            </a:r>
            <a:r>
              <a:rPr lang="en-US" sz="2300" dirty="0"/>
              <a:t> as a </a:t>
            </a:r>
            <a:r>
              <a:rPr lang="en-US" sz="2300" b="1" dirty="0"/>
              <a:t>priority queue using node path_cost as the priority</a:t>
            </a:r>
          </a:p>
          <a:p>
            <a:pPr>
              <a:lnSpc>
                <a:spcPct val="120000"/>
              </a:lnSpc>
            </a:pPr>
            <a:r>
              <a:rPr lang="en-US" sz="2300" dirty="0"/>
              <a:t>     add initial state of </a:t>
            </a:r>
            <a:r>
              <a:rPr lang="en-US" sz="2300" dirty="0">
                <a:solidFill>
                  <a:srgbClr val="0000FF"/>
                </a:solidFill>
              </a:rPr>
              <a:t>problem </a:t>
            </a:r>
            <a:r>
              <a:rPr lang="en-US" sz="2300" dirty="0"/>
              <a:t>to</a:t>
            </a:r>
            <a:r>
              <a:rPr lang="en-US" sz="2300" dirty="0">
                <a:solidFill>
                  <a:srgbClr val="0000FF"/>
                </a:solidFill>
              </a:rPr>
              <a:t> frontier</a:t>
            </a:r>
            <a:r>
              <a:rPr lang="en-US" sz="2300" dirty="0"/>
              <a:t> </a:t>
            </a:r>
            <a:r>
              <a:rPr lang="en-US" sz="2300" b="1" dirty="0"/>
              <a:t>with path_cost = 0</a:t>
            </a:r>
            <a:br>
              <a:rPr lang="en-US" sz="2300" b="1" dirty="0"/>
            </a:br>
            <a:r>
              <a:rPr lang="en-US" sz="2300" dirty="0"/>
              <a:t>     </a:t>
            </a:r>
            <a:r>
              <a:rPr lang="en-US" sz="2300" dirty="0">
                <a:solidFill>
                  <a:schemeClr val="accent2"/>
                </a:solidFill>
              </a:rPr>
              <a:t>loop do </a:t>
            </a:r>
          </a:p>
          <a:p>
            <a:pPr>
              <a:lnSpc>
                <a:spcPct val="120000"/>
              </a:lnSpc>
            </a:pPr>
            <a:r>
              <a:rPr lang="en-US" sz="2300" b="1" dirty="0"/>
              <a:t>             </a:t>
            </a:r>
            <a:r>
              <a:rPr lang="en-US" sz="2300" dirty="0">
                <a:solidFill>
                  <a:schemeClr val="accent2"/>
                </a:solidFill>
              </a:rPr>
              <a:t>if</a:t>
            </a:r>
            <a:r>
              <a:rPr lang="en-US" sz="2300" b="1" dirty="0"/>
              <a:t> </a:t>
            </a:r>
            <a:r>
              <a:rPr lang="en-US" sz="2300" dirty="0"/>
              <a:t>the</a:t>
            </a:r>
            <a:r>
              <a:rPr lang="en-US" sz="2300" dirty="0">
                <a:solidFill>
                  <a:srgbClr val="0000FF"/>
                </a:solidFill>
              </a:rPr>
              <a:t> frontier </a:t>
            </a:r>
            <a:r>
              <a:rPr lang="en-US" sz="2300" dirty="0"/>
              <a:t>is empty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failure</a:t>
            </a:r>
            <a:br>
              <a:rPr lang="en-US" sz="2300" dirty="0"/>
            </a:br>
            <a:r>
              <a:rPr lang="en-US" sz="2300" dirty="0"/>
              <a:t>             choose a </a:t>
            </a:r>
            <a:r>
              <a:rPr lang="en-US" sz="2300" dirty="0">
                <a:solidFill>
                  <a:srgbClr val="0000FF"/>
                </a:solidFill>
              </a:rPr>
              <a:t>node</a:t>
            </a:r>
            <a:r>
              <a:rPr lang="en-US" sz="2300" dirty="0"/>
              <a:t> and remove it from the </a:t>
            </a:r>
            <a:r>
              <a:rPr lang="en-US" sz="2300" dirty="0">
                <a:solidFill>
                  <a:srgbClr val="0000FF"/>
                </a:solidFill>
              </a:rPr>
              <a:t>frontier</a:t>
            </a:r>
            <a:br>
              <a:rPr lang="en-US" sz="2300" dirty="0"/>
            </a:br>
            <a:r>
              <a:rPr lang="en-US" sz="2300" dirty="0"/>
              <a:t>             </a:t>
            </a:r>
            <a:r>
              <a:rPr lang="en-US" sz="2300" dirty="0">
                <a:solidFill>
                  <a:schemeClr val="accent2"/>
                </a:solidFill>
              </a:rPr>
              <a:t>if</a:t>
            </a:r>
            <a:r>
              <a:rPr lang="en-US" sz="2300" b="1" dirty="0"/>
              <a:t> </a:t>
            </a:r>
            <a:r>
              <a:rPr lang="en-US" sz="2300" dirty="0"/>
              <a:t>the </a:t>
            </a:r>
            <a:r>
              <a:rPr lang="en-US" sz="2300" dirty="0">
                <a:solidFill>
                  <a:srgbClr val="0000FF"/>
                </a:solidFill>
              </a:rPr>
              <a:t>node</a:t>
            </a:r>
            <a:r>
              <a:rPr lang="en-US" sz="2300" dirty="0"/>
              <a:t> contains a goal state </a:t>
            </a:r>
            <a:r>
              <a:rPr lang="en-US" sz="2300" dirty="0">
                <a:solidFill>
                  <a:schemeClr val="accent2"/>
                </a:solidFill>
              </a:rPr>
              <a:t>then</a:t>
            </a:r>
            <a:r>
              <a:rPr lang="en-US" sz="2300" b="1" dirty="0">
                <a:solidFill>
                  <a:srgbClr val="CC00CC"/>
                </a:solidFill>
              </a:rPr>
              <a:t> </a:t>
            </a:r>
          </a:p>
          <a:p>
            <a:pPr>
              <a:lnSpc>
                <a:spcPct val="120000"/>
              </a:lnSpc>
            </a:pPr>
            <a:r>
              <a:rPr lang="en-US" sz="2300" b="1" dirty="0">
                <a:solidFill>
                  <a:srgbClr val="CC00CC"/>
                </a:solidFill>
              </a:rPr>
              <a:t>                     </a:t>
            </a:r>
            <a:r>
              <a:rPr lang="en-US" sz="2300" dirty="0">
                <a:solidFill>
                  <a:schemeClr val="accent2"/>
                </a:solidFill>
              </a:rPr>
              <a:t>return</a:t>
            </a:r>
            <a:r>
              <a:rPr lang="en-US" sz="2300" b="1" dirty="0">
                <a:solidFill>
                  <a:srgbClr val="CC00CC"/>
                </a:solidFill>
              </a:rPr>
              <a:t> </a:t>
            </a:r>
            <a:r>
              <a:rPr lang="en-US" sz="2300" dirty="0"/>
              <a:t>the corresponding solution</a:t>
            </a:r>
          </a:p>
          <a:p>
            <a:pPr>
              <a:lnSpc>
                <a:spcPct val="120000"/>
              </a:lnSpc>
            </a:pPr>
            <a:r>
              <a:rPr lang="en-US" sz="2300" dirty="0"/>
              <a:t>             add the </a:t>
            </a:r>
            <a:r>
              <a:rPr lang="en-US" sz="2300" dirty="0">
                <a:solidFill>
                  <a:srgbClr val="0000FF"/>
                </a:solidFill>
              </a:rPr>
              <a:t>node </a:t>
            </a:r>
            <a:r>
              <a:rPr lang="en-US" sz="2300" dirty="0"/>
              <a:t>state to the </a:t>
            </a:r>
            <a:r>
              <a:rPr lang="en-US" sz="2300" dirty="0">
                <a:solidFill>
                  <a:srgbClr val="0000FF"/>
                </a:solidFill>
              </a:rPr>
              <a:t>explored set</a:t>
            </a:r>
            <a:endParaRPr lang="en-US" sz="2300" dirty="0"/>
          </a:p>
          <a:p>
            <a:pPr>
              <a:lnSpc>
                <a:spcPct val="120000"/>
              </a:lnSpc>
            </a:pPr>
            <a:r>
              <a:rPr lang="en-US" sz="2300" dirty="0"/>
              <a:t>             for each resulting </a:t>
            </a:r>
            <a:r>
              <a:rPr lang="en-US" sz="2300" dirty="0">
                <a:solidFill>
                  <a:srgbClr val="0000FF"/>
                </a:solidFill>
              </a:rPr>
              <a:t>child</a:t>
            </a:r>
            <a:r>
              <a:rPr lang="en-US" sz="2300" dirty="0"/>
              <a:t> from node</a:t>
            </a:r>
          </a:p>
          <a:p>
            <a:pPr>
              <a:lnSpc>
                <a:spcPct val="120000"/>
              </a:lnSpc>
            </a:pPr>
            <a:r>
              <a:rPr lang="en-US" sz="2300" dirty="0"/>
              <a:t>                     if the </a:t>
            </a:r>
            <a:r>
              <a:rPr lang="en-US" sz="2300" dirty="0">
                <a:solidFill>
                  <a:srgbClr val="0000FF"/>
                </a:solidFill>
              </a:rPr>
              <a:t>child </a:t>
            </a:r>
            <a:r>
              <a:rPr lang="en-US" sz="2300" dirty="0"/>
              <a:t>state is not already in the </a:t>
            </a:r>
            <a:r>
              <a:rPr lang="en-US" sz="2300" dirty="0">
                <a:solidFill>
                  <a:srgbClr val="0000FF"/>
                </a:solidFill>
              </a:rPr>
              <a:t>frontier</a:t>
            </a:r>
            <a:r>
              <a:rPr lang="en-US" sz="2300" dirty="0"/>
              <a:t> or </a:t>
            </a:r>
            <a:r>
              <a:rPr lang="en-US" sz="2300" dirty="0">
                <a:solidFill>
                  <a:srgbClr val="0000FF"/>
                </a:solidFill>
              </a:rPr>
              <a:t>explored set </a:t>
            </a:r>
            <a:r>
              <a:rPr lang="en-US" sz="2300" dirty="0">
                <a:solidFill>
                  <a:schemeClr val="accent2"/>
                </a:solidFill>
              </a:rPr>
              <a:t>then</a:t>
            </a:r>
            <a:endParaRPr lang="en-US" sz="2300" dirty="0"/>
          </a:p>
          <a:p>
            <a:pPr>
              <a:lnSpc>
                <a:spcPct val="120000"/>
              </a:lnSpc>
            </a:pPr>
            <a:r>
              <a:rPr lang="en-US" sz="2300" dirty="0"/>
              <a:t>                             add </a:t>
            </a:r>
            <a:r>
              <a:rPr lang="en-US" sz="2300" dirty="0">
                <a:solidFill>
                  <a:srgbClr val="0000FF"/>
                </a:solidFill>
              </a:rPr>
              <a:t>child</a:t>
            </a:r>
            <a:r>
              <a:rPr lang="en-US" sz="2300" dirty="0"/>
              <a:t> to the </a:t>
            </a:r>
            <a:r>
              <a:rPr lang="en-US" sz="2300" dirty="0">
                <a:solidFill>
                  <a:srgbClr val="0000FF"/>
                </a:solidFill>
              </a:rPr>
              <a:t>frontier</a:t>
            </a:r>
          </a:p>
          <a:p>
            <a:pPr>
              <a:lnSpc>
                <a:spcPct val="120000"/>
              </a:lnSpc>
            </a:pPr>
            <a:r>
              <a:rPr lang="en-US" sz="2300" dirty="0"/>
              <a:t>                     </a:t>
            </a:r>
            <a:r>
              <a:rPr lang="en-US" sz="2300" b="1" dirty="0"/>
              <a:t>else if the </a:t>
            </a:r>
            <a:r>
              <a:rPr lang="en-US" sz="2300" b="1" dirty="0">
                <a:solidFill>
                  <a:srgbClr val="0000FF"/>
                </a:solidFill>
              </a:rPr>
              <a:t>child</a:t>
            </a:r>
            <a:r>
              <a:rPr lang="en-US" sz="2300" b="1" dirty="0"/>
              <a:t> is already in the </a:t>
            </a:r>
            <a:r>
              <a:rPr lang="en-US" sz="2300" b="1" dirty="0">
                <a:solidFill>
                  <a:srgbClr val="0000FF"/>
                </a:solidFill>
              </a:rPr>
              <a:t>frontier</a:t>
            </a:r>
            <a:r>
              <a:rPr lang="en-US" sz="2300" b="1" dirty="0"/>
              <a:t> with higher path_cost</a:t>
            </a:r>
            <a:r>
              <a:rPr lang="en-US" sz="2300" b="1" dirty="0">
                <a:solidFill>
                  <a:srgbClr val="0000FF"/>
                </a:solidFill>
              </a:rPr>
              <a:t> </a:t>
            </a:r>
            <a:r>
              <a:rPr lang="en-US" sz="2300" b="1" dirty="0">
                <a:solidFill>
                  <a:schemeClr val="accent2"/>
                </a:solidFill>
              </a:rPr>
              <a:t>then</a:t>
            </a:r>
            <a:endParaRPr lang="en-US" sz="2300" b="1" dirty="0"/>
          </a:p>
          <a:p>
            <a:pPr>
              <a:lnSpc>
                <a:spcPct val="120000"/>
              </a:lnSpc>
            </a:pPr>
            <a:r>
              <a:rPr lang="en-US" sz="2300" b="1" dirty="0"/>
              <a:t>                             replace that </a:t>
            </a:r>
            <a:r>
              <a:rPr lang="en-US" sz="2300" b="1" dirty="0">
                <a:solidFill>
                  <a:srgbClr val="0000FF"/>
                </a:solidFill>
              </a:rPr>
              <a:t>frontier</a:t>
            </a:r>
            <a:r>
              <a:rPr lang="en-US" sz="2300" b="1" dirty="0"/>
              <a:t> node with</a:t>
            </a:r>
            <a:r>
              <a:rPr lang="en-US" sz="2300" b="1" dirty="0">
                <a:solidFill>
                  <a:srgbClr val="0000FF"/>
                </a:solidFill>
              </a:rPr>
              <a:t> child</a:t>
            </a:r>
            <a:endParaRPr lang="en-US" sz="2300" b="1" dirty="0"/>
          </a:p>
        </p:txBody>
      </p:sp>
    </p:spTree>
    <p:extLst>
      <p:ext uri="{BB962C8B-B14F-4D97-AF65-F5344CB8AC3E}">
        <p14:creationId xmlns:p14="http://schemas.microsoft.com/office/powerpoint/2010/main" val="2477869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51" name="Group 50">
            <a:extLst>
              <a:ext uri="{FF2B5EF4-FFF2-40B4-BE49-F238E27FC236}">
                <a16:creationId xmlns:a16="http://schemas.microsoft.com/office/drawing/2014/main" id="{E65B811A-484C-4EC4-8248-3F80202D4EA7}"/>
              </a:ext>
            </a:extLst>
          </p:cNvPr>
          <p:cNvGrpSpPr/>
          <p:nvPr/>
        </p:nvGrpSpPr>
        <p:grpSpPr>
          <a:xfrm>
            <a:off x="5975926" y="913513"/>
            <a:ext cx="5527828" cy="2127559"/>
            <a:chOff x="7345606" y="1634084"/>
            <a:chExt cx="4232040" cy="1616910"/>
          </a:xfrm>
        </p:grpSpPr>
        <p:sp>
          <p:nvSpPr>
            <p:cNvPr id="52" name="AutoShape 6">
              <a:extLst>
                <a:ext uri="{FF2B5EF4-FFF2-40B4-BE49-F238E27FC236}">
                  <a16:creationId xmlns:a16="http://schemas.microsoft.com/office/drawing/2014/main" id="{56821D2E-ABE8-4F0B-8669-C2F66F5BF33E}"/>
                </a:ext>
              </a:extLst>
            </p:cNvPr>
            <p:cNvSpPr>
              <a:spLocks noChangeArrowheads="1"/>
            </p:cNvSpPr>
            <p:nvPr/>
          </p:nvSpPr>
          <p:spPr bwMode="auto">
            <a:xfrm>
              <a:off x="7345606" y="2704456"/>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S</a:t>
              </a:r>
            </a:p>
          </p:txBody>
        </p:sp>
        <p:cxnSp>
          <p:nvCxnSpPr>
            <p:cNvPr id="53" name="AutoShape 26">
              <a:extLst>
                <a:ext uri="{FF2B5EF4-FFF2-40B4-BE49-F238E27FC236}">
                  <a16:creationId xmlns:a16="http://schemas.microsoft.com/office/drawing/2014/main" id="{0050F606-FAC5-4513-B671-164D7C240966}"/>
                </a:ext>
              </a:extLst>
            </p:cNvPr>
            <p:cNvCxnSpPr>
              <a:cxnSpLocks noChangeShapeType="1"/>
              <a:stCxn id="52" idx="7"/>
              <a:endCxn id="54" idx="3"/>
            </p:cNvCxnSpPr>
            <p:nvPr/>
          </p:nvCxnSpPr>
          <p:spPr bwMode="auto">
            <a:xfrm flipV="1">
              <a:off x="7683423" y="2317672"/>
              <a:ext cx="297031" cy="445427"/>
            </a:xfrm>
            <a:prstGeom prst="straightConnector1">
              <a:avLst/>
            </a:prstGeom>
            <a:noFill/>
            <a:ln w="19050">
              <a:solidFill>
                <a:schemeClr val="bg1">
                  <a:lumMod val="50000"/>
                </a:schemeClr>
              </a:solidFill>
              <a:round/>
              <a:headEnd/>
              <a:tailEnd type="triangle" w="lg" len="lg"/>
            </a:ln>
          </p:spPr>
        </p:cxnSp>
        <p:sp>
          <p:nvSpPr>
            <p:cNvPr id="54" name="AutoShape 6">
              <a:extLst>
                <a:ext uri="{FF2B5EF4-FFF2-40B4-BE49-F238E27FC236}">
                  <a16:creationId xmlns:a16="http://schemas.microsoft.com/office/drawing/2014/main" id="{0C0A92D6-3BAE-407C-B3AB-5051CA1B6E41}"/>
                </a:ext>
              </a:extLst>
            </p:cNvPr>
            <p:cNvSpPr>
              <a:spLocks noChangeArrowheads="1"/>
            </p:cNvSpPr>
            <p:nvPr/>
          </p:nvSpPr>
          <p:spPr bwMode="auto">
            <a:xfrm>
              <a:off x="7922494" y="197587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A</a:t>
              </a:r>
            </a:p>
          </p:txBody>
        </p:sp>
        <p:sp>
          <p:nvSpPr>
            <p:cNvPr id="55" name="AutoShape 6">
              <a:extLst>
                <a:ext uri="{FF2B5EF4-FFF2-40B4-BE49-F238E27FC236}">
                  <a16:creationId xmlns:a16="http://schemas.microsoft.com/office/drawing/2014/main" id="{E11142EC-508C-436C-89BF-A0A3045730FD}"/>
                </a:ext>
              </a:extLst>
            </p:cNvPr>
            <p:cNvSpPr>
              <a:spLocks noChangeArrowheads="1"/>
            </p:cNvSpPr>
            <p:nvPr/>
          </p:nvSpPr>
          <p:spPr bwMode="auto">
            <a:xfrm>
              <a:off x="9180522" y="2699918"/>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B</a:t>
              </a:r>
            </a:p>
          </p:txBody>
        </p:sp>
        <p:sp>
          <p:nvSpPr>
            <p:cNvPr id="56" name="AutoShape 6">
              <a:extLst>
                <a:ext uri="{FF2B5EF4-FFF2-40B4-BE49-F238E27FC236}">
                  <a16:creationId xmlns:a16="http://schemas.microsoft.com/office/drawing/2014/main" id="{5A2E0E86-A1E2-4A1B-AC80-5855FCB6FA37}"/>
                </a:ext>
              </a:extLst>
            </p:cNvPr>
            <p:cNvSpPr>
              <a:spLocks noChangeArrowheads="1"/>
            </p:cNvSpPr>
            <p:nvPr/>
          </p:nvSpPr>
          <p:spPr bwMode="auto">
            <a:xfrm>
              <a:off x="8994540" y="1634084"/>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C</a:t>
              </a:r>
            </a:p>
          </p:txBody>
        </p:sp>
        <p:sp>
          <p:nvSpPr>
            <p:cNvPr id="57" name="AutoShape 6">
              <a:extLst>
                <a:ext uri="{FF2B5EF4-FFF2-40B4-BE49-F238E27FC236}">
                  <a16:creationId xmlns:a16="http://schemas.microsoft.com/office/drawing/2014/main" id="{6FFB9EC4-CF91-4BA3-8B55-CF725EB8A1B0}"/>
                </a:ext>
              </a:extLst>
            </p:cNvPr>
            <p:cNvSpPr>
              <a:spLocks noChangeArrowheads="1"/>
            </p:cNvSpPr>
            <p:nvPr/>
          </p:nvSpPr>
          <p:spPr bwMode="auto">
            <a:xfrm>
              <a:off x="10216018" y="270445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D</a:t>
              </a:r>
            </a:p>
          </p:txBody>
        </p:sp>
        <p:sp>
          <p:nvSpPr>
            <p:cNvPr id="58" name="AutoShape 6">
              <a:extLst>
                <a:ext uri="{FF2B5EF4-FFF2-40B4-BE49-F238E27FC236}">
                  <a16:creationId xmlns:a16="http://schemas.microsoft.com/office/drawing/2014/main" id="{2B15F1B3-F063-4BBD-9C02-B48ED211BAF9}"/>
                </a:ext>
              </a:extLst>
            </p:cNvPr>
            <p:cNvSpPr>
              <a:spLocks noChangeArrowheads="1"/>
            </p:cNvSpPr>
            <p:nvPr/>
          </p:nvSpPr>
          <p:spPr bwMode="auto">
            <a:xfrm>
              <a:off x="11181869" y="1875495"/>
              <a:ext cx="395777" cy="400437"/>
            </a:xfrm>
            <a:prstGeom prst="flowChartConnector">
              <a:avLst/>
            </a:prstGeom>
            <a:noFill/>
            <a:ln w="19050">
              <a:solidFill>
                <a:schemeClr val="bg1">
                  <a:lumMod val="50000"/>
                </a:schemeClr>
              </a:solidFill>
              <a:round/>
              <a:headEnd/>
              <a:tailEnd/>
            </a:ln>
          </p:spPr>
          <p:txBody>
            <a:bodyPr wrap="none" anchor="ctr"/>
            <a:lstStyle/>
            <a:p>
              <a:pPr algn="ctr"/>
              <a:r>
                <a:rPr lang="en-US" sz="2400" dirty="0">
                  <a:solidFill>
                    <a:schemeClr val="bg1">
                      <a:lumMod val="50000"/>
                    </a:schemeClr>
                  </a:solidFill>
                </a:rPr>
                <a:t>G</a:t>
              </a:r>
            </a:p>
          </p:txBody>
        </p:sp>
        <p:cxnSp>
          <p:nvCxnSpPr>
            <p:cNvPr id="59" name="AutoShape 26">
              <a:extLst>
                <a:ext uri="{FF2B5EF4-FFF2-40B4-BE49-F238E27FC236}">
                  <a16:creationId xmlns:a16="http://schemas.microsoft.com/office/drawing/2014/main" id="{E5623855-660B-4A75-8048-58DAA8743F82}"/>
                </a:ext>
              </a:extLst>
            </p:cNvPr>
            <p:cNvCxnSpPr>
              <a:cxnSpLocks noChangeShapeType="1"/>
              <a:stCxn id="52" idx="6"/>
              <a:endCxn id="55" idx="2"/>
            </p:cNvCxnSpPr>
            <p:nvPr/>
          </p:nvCxnSpPr>
          <p:spPr bwMode="auto">
            <a:xfrm flipV="1">
              <a:off x="7741383" y="2900137"/>
              <a:ext cx="1439139" cy="4538"/>
            </a:xfrm>
            <a:prstGeom prst="straightConnector1">
              <a:avLst/>
            </a:prstGeom>
            <a:noFill/>
            <a:ln w="19050">
              <a:solidFill>
                <a:schemeClr val="bg1">
                  <a:lumMod val="50000"/>
                </a:schemeClr>
              </a:solidFill>
              <a:round/>
              <a:headEnd/>
              <a:tailEnd type="triangle" w="lg" len="lg"/>
            </a:ln>
          </p:spPr>
        </p:cxnSp>
        <p:cxnSp>
          <p:nvCxnSpPr>
            <p:cNvPr id="60" name="AutoShape 26">
              <a:extLst>
                <a:ext uri="{FF2B5EF4-FFF2-40B4-BE49-F238E27FC236}">
                  <a16:creationId xmlns:a16="http://schemas.microsoft.com/office/drawing/2014/main" id="{FBD2DC18-7D39-41B7-B9C2-5DE2ECBEAA88}"/>
                </a:ext>
              </a:extLst>
            </p:cNvPr>
            <p:cNvCxnSpPr>
              <a:cxnSpLocks noChangeShapeType="1"/>
              <a:endCxn id="56" idx="2"/>
            </p:cNvCxnSpPr>
            <p:nvPr/>
          </p:nvCxnSpPr>
          <p:spPr bwMode="auto">
            <a:xfrm flipV="1">
              <a:off x="8318271" y="1834303"/>
              <a:ext cx="676269" cy="299142"/>
            </a:xfrm>
            <a:prstGeom prst="straightConnector1">
              <a:avLst/>
            </a:prstGeom>
            <a:noFill/>
            <a:ln w="19050">
              <a:solidFill>
                <a:schemeClr val="bg1">
                  <a:lumMod val="50000"/>
                </a:schemeClr>
              </a:solidFill>
              <a:round/>
              <a:headEnd/>
              <a:tailEnd type="triangle" w="lg" len="lg"/>
            </a:ln>
          </p:spPr>
        </p:cxnSp>
        <p:cxnSp>
          <p:nvCxnSpPr>
            <p:cNvPr id="61" name="AutoShape 26">
              <a:extLst>
                <a:ext uri="{FF2B5EF4-FFF2-40B4-BE49-F238E27FC236}">
                  <a16:creationId xmlns:a16="http://schemas.microsoft.com/office/drawing/2014/main" id="{67FB1880-B0C0-4B5B-B615-D5B3F7337496}"/>
                </a:ext>
              </a:extLst>
            </p:cNvPr>
            <p:cNvCxnSpPr>
              <a:cxnSpLocks noChangeShapeType="1"/>
              <a:stCxn id="56" idx="5"/>
              <a:endCxn id="57" idx="1"/>
            </p:cNvCxnSpPr>
            <p:nvPr/>
          </p:nvCxnSpPr>
          <p:spPr bwMode="auto">
            <a:xfrm>
              <a:off x="9332357" y="1975878"/>
              <a:ext cx="941621" cy="787220"/>
            </a:xfrm>
            <a:prstGeom prst="straightConnector1">
              <a:avLst/>
            </a:prstGeom>
            <a:noFill/>
            <a:ln w="19050">
              <a:solidFill>
                <a:schemeClr val="bg1">
                  <a:lumMod val="50000"/>
                </a:schemeClr>
              </a:solidFill>
              <a:round/>
              <a:headEnd/>
              <a:tailEnd type="triangle" w="lg" len="lg"/>
            </a:ln>
          </p:spPr>
        </p:cxnSp>
        <p:cxnSp>
          <p:nvCxnSpPr>
            <p:cNvPr id="62" name="AutoShape 26">
              <a:extLst>
                <a:ext uri="{FF2B5EF4-FFF2-40B4-BE49-F238E27FC236}">
                  <a16:creationId xmlns:a16="http://schemas.microsoft.com/office/drawing/2014/main" id="{A6CD6B40-4FDF-4286-8A4A-3459ADD1580C}"/>
                </a:ext>
              </a:extLst>
            </p:cNvPr>
            <p:cNvCxnSpPr>
              <a:cxnSpLocks noChangeShapeType="1"/>
              <a:stCxn id="55" idx="6"/>
              <a:endCxn id="57" idx="2"/>
            </p:cNvCxnSpPr>
            <p:nvPr/>
          </p:nvCxnSpPr>
          <p:spPr bwMode="auto">
            <a:xfrm>
              <a:off x="9576299" y="2900137"/>
              <a:ext cx="639719" cy="4537"/>
            </a:xfrm>
            <a:prstGeom prst="straightConnector1">
              <a:avLst/>
            </a:prstGeom>
            <a:noFill/>
            <a:ln w="19050">
              <a:solidFill>
                <a:schemeClr val="bg1">
                  <a:lumMod val="50000"/>
                </a:schemeClr>
              </a:solidFill>
              <a:round/>
              <a:headEnd/>
              <a:tailEnd type="triangle" w="lg" len="lg"/>
            </a:ln>
          </p:spPr>
        </p:cxnSp>
        <p:cxnSp>
          <p:nvCxnSpPr>
            <p:cNvPr id="63" name="AutoShape 26">
              <a:extLst>
                <a:ext uri="{FF2B5EF4-FFF2-40B4-BE49-F238E27FC236}">
                  <a16:creationId xmlns:a16="http://schemas.microsoft.com/office/drawing/2014/main" id="{B466C9EE-0FCD-4B51-A950-E048856BD36C}"/>
                </a:ext>
              </a:extLst>
            </p:cNvPr>
            <p:cNvCxnSpPr>
              <a:cxnSpLocks noChangeShapeType="1"/>
              <a:stCxn id="57" idx="7"/>
              <a:endCxn id="58" idx="3"/>
            </p:cNvCxnSpPr>
            <p:nvPr/>
          </p:nvCxnSpPr>
          <p:spPr bwMode="auto">
            <a:xfrm flipV="1">
              <a:off x="10553835" y="2217289"/>
              <a:ext cx="685994" cy="545809"/>
            </a:xfrm>
            <a:prstGeom prst="straightConnector1">
              <a:avLst/>
            </a:prstGeom>
            <a:noFill/>
            <a:ln w="19050">
              <a:solidFill>
                <a:schemeClr val="bg1">
                  <a:lumMod val="50000"/>
                </a:schemeClr>
              </a:solidFill>
              <a:round/>
              <a:headEnd/>
              <a:tailEnd type="triangle" w="lg" len="lg"/>
            </a:ln>
          </p:spPr>
        </p:cxnSp>
        <p:sp>
          <p:nvSpPr>
            <p:cNvPr id="64" name="TextBox 63">
              <a:extLst>
                <a:ext uri="{FF2B5EF4-FFF2-40B4-BE49-F238E27FC236}">
                  <a16:creationId xmlns:a16="http://schemas.microsoft.com/office/drawing/2014/main" id="{4F6DFE02-32D4-4EB8-8D07-584D4371E2EB}"/>
                </a:ext>
              </a:extLst>
            </p:cNvPr>
            <p:cNvSpPr txBox="1"/>
            <p:nvPr/>
          </p:nvSpPr>
          <p:spPr>
            <a:xfrm>
              <a:off x="7543494" y="230792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5" name="TextBox 64">
              <a:extLst>
                <a:ext uri="{FF2B5EF4-FFF2-40B4-BE49-F238E27FC236}">
                  <a16:creationId xmlns:a16="http://schemas.microsoft.com/office/drawing/2014/main" id="{23472996-F736-4365-83CD-E5FCDA768560}"/>
                </a:ext>
              </a:extLst>
            </p:cNvPr>
            <p:cNvSpPr txBox="1"/>
            <p:nvPr/>
          </p:nvSpPr>
          <p:spPr>
            <a:xfrm>
              <a:off x="8224143" y="2900136"/>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6" name="TextBox 65">
              <a:extLst>
                <a:ext uri="{FF2B5EF4-FFF2-40B4-BE49-F238E27FC236}">
                  <a16:creationId xmlns:a16="http://schemas.microsoft.com/office/drawing/2014/main" id="{EB9FD353-8B90-4751-8064-15F9CC897802}"/>
                </a:ext>
              </a:extLst>
            </p:cNvPr>
            <p:cNvSpPr txBox="1"/>
            <p:nvPr/>
          </p:nvSpPr>
          <p:spPr>
            <a:xfrm>
              <a:off x="8381410" y="1649636"/>
              <a:ext cx="378691" cy="350858"/>
            </a:xfrm>
            <a:prstGeom prst="rect">
              <a:avLst/>
            </a:prstGeom>
            <a:noFill/>
            <a:ln>
              <a:noFill/>
            </a:ln>
          </p:spPr>
          <p:txBody>
            <a:bodyPr wrap="square" rtlCol="0">
              <a:spAutoFit/>
            </a:bodyPr>
            <a:lstStyle/>
            <a:p>
              <a:r>
                <a:rPr lang="en-US" sz="2400" dirty="0">
                  <a:solidFill>
                    <a:schemeClr val="bg1">
                      <a:lumMod val="50000"/>
                    </a:schemeClr>
                  </a:solidFill>
                </a:rPr>
                <a:t>2</a:t>
              </a:r>
            </a:p>
          </p:txBody>
        </p:sp>
        <p:sp>
          <p:nvSpPr>
            <p:cNvPr id="67" name="TextBox 66">
              <a:extLst>
                <a:ext uri="{FF2B5EF4-FFF2-40B4-BE49-F238E27FC236}">
                  <a16:creationId xmlns:a16="http://schemas.microsoft.com/office/drawing/2014/main" id="{A0FE7100-455D-4E02-B538-69AF75BAFD84}"/>
                </a:ext>
              </a:extLst>
            </p:cNvPr>
            <p:cNvSpPr txBox="1"/>
            <p:nvPr/>
          </p:nvSpPr>
          <p:spPr>
            <a:xfrm>
              <a:off x="9687895" y="1983874"/>
              <a:ext cx="378691" cy="350858"/>
            </a:xfrm>
            <a:prstGeom prst="rect">
              <a:avLst/>
            </a:prstGeom>
            <a:noFill/>
            <a:ln>
              <a:noFill/>
            </a:ln>
          </p:spPr>
          <p:txBody>
            <a:bodyPr wrap="square" rtlCol="0">
              <a:spAutoFit/>
            </a:bodyPr>
            <a:lstStyle/>
            <a:p>
              <a:r>
                <a:rPr lang="en-US" sz="2400" dirty="0">
                  <a:solidFill>
                    <a:schemeClr val="bg1">
                      <a:lumMod val="50000"/>
                    </a:schemeClr>
                  </a:solidFill>
                </a:rPr>
                <a:t>4</a:t>
              </a:r>
            </a:p>
          </p:txBody>
        </p:sp>
        <p:sp>
          <p:nvSpPr>
            <p:cNvPr id="68" name="TextBox 67">
              <a:extLst>
                <a:ext uri="{FF2B5EF4-FFF2-40B4-BE49-F238E27FC236}">
                  <a16:creationId xmlns:a16="http://schemas.microsoft.com/office/drawing/2014/main" id="{092FADC9-BC50-4CCC-90B7-EC319929985D}"/>
                </a:ext>
              </a:extLst>
            </p:cNvPr>
            <p:cNvSpPr txBox="1"/>
            <p:nvPr/>
          </p:nvSpPr>
          <p:spPr>
            <a:xfrm>
              <a:off x="9663282" y="2900136"/>
              <a:ext cx="378691" cy="350858"/>
            </a:xfrm>
            <a:prstGeom prst="rect">
              <a:avLst/>
            </a:prstGeom>
            <a:noFill/>
            <a:ln>
              <a:noFill/>
            </a:ln>
          </p:spPr>
          <p:txBody>
            <a:bodyPr wrap="square" rtlCol="0">
              <a:spAutoFit/>
            </a:bodyPr>
            <a:lstStyle/>
            <a:p>
              <a:r>
                <a:rPr lang="en-US" sz="2400" dirty="0">
                  <a:solidFill>
                    <a:schemeClr val="bg1">
                      <a:lumMod val="50000"/>
                    </a:schemeClr>
                  </a:solidFill>
                </a:rPr>
                <a:t>1</a:t>
              </a:r>
            </a:p>
          </p:txBody>
        </p:sp>
        <p:sp>
          <p:nvSpPr>
            <p:cNvPr id="69" name="TextBox 68">
              <a:extLst>
                <a:ext uri="{FF2B5EF4-FFF2-40B4-BE49-F238E27FC236}">
                  <a16:creationId xmlns:a16="http://schemas.microsoft.com/office/drawing/2014/main" id="{ED5D99B4-DD5E-4E88-B8B5-BB93CC55E343}"/>
                </a:ext>
              </a:extLst>
            </p:cNvPr>
            <p:cNvSpPr txBox="1"/>
            <p:nvPr/>
          </p:nvSpPr>
          <p:spPr>
            <a:xfrm>
              <a:off x="10803178" y="2483526"/>
              <a:ext cx="378691" cy="350858"/>
            </a:xfrm>
            <a:prstGeom prst="rect">
              <a:avLst/>
            </a:prstGeom>
            <a:noFill/>
            <a:ln>
              <a:noFill/>
            </a:ln>
          </p:spPr>
          <p:txBody>
            <a:bodyPr wrap="square" rtlCol="0">
              <a:spAutoFit/>
            </a:bodyPr>
            <a:lstStyle/>
            <a:p>
              <a:r>
                <a:rPr lang="en-US" sz="2400" dirty="0">
                  <a:solidFill>
                    <a:schemeClr val="bg1">
                      <a:lumMod val="50000"/>
                    </a:schemeClr>
                  </a:solidFill>
                </a:rPr>
                <a:t>3</a:t>
              </a:r>
            </a:p>
          </p:txBody>
        </p:sp>
      </p:grpSp>
    </p:spTree>
    <p:extLst>
      <p:ext uri="{BB962C8B-B14F-4D97-AF65-F5344CB8AC3E}">
        <p14:creationId xmlns:p14="http://schemas.microsoft.com/office/powerpoint/2010/main" val="732559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Walk-through UCS</a:t>
            </a:r>
          </a:p>
        </p:txBody>
      </p:sp>
      <p:grpSp>
        <p:nvGrpSpPr>
          <p:cNvPr id="27652" name="Group 4"/>
          <p:cNvGrpSpPr>
            <a:grpSpLocks/>
          </p:cNvGrpSpPr>
          <p:nvPr/>
        </p:nvGrpSpPr>
        <p:grpSpPr bwMode="auto">
          <a:xfrm>
            <a:off x="6586151" y="309520"/>
            <a:ext cx="5231027" cy="3168930"/>
            <a:chOff x="768" y="720"/>
            <a:chExt cx="4176" cy="2383"/>
          </a:xfrm>
        </p:grpSpPr>
        <p:grpSp>
          <p:nvGrpSpPr>
            <p:cNvPr id="27653" name="Group 5"/>
            <p:cNvGrpSpPr>
              <a:grpSpLocks/>
            </p:cNvGrpSpPr>
            <p:nvPr/>
          </p:nvGrpSpPr>
          <p:grpSpPr bwMode="auto">
            <a:xfrm>
              <a:off x="768" y="720"/>
              <a:ext cx="4176" cy="2304"/>
              <a:chOff x="336" y="576"/>
              <a:chExt cx="4848" cy="2784"/>
            </a:xfrm>
          </p:grpSpPr>
          <p:sp>
            <p:nvSpPr>
              <p:cNvPr id="27672" name="AutoShape 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sz="1500" dirty="0"/>
                  <a:t>START</a:t>
                </a:r>
              </a:p>
            </p:txBody>
          </p:sp>
          <p:sp>
            <p:nvSpPr>
              <p:cNvPr id="27673" name="AutoShape 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sz="1600" dirty="0"/>
                  <a:t>GOAL</a:t>
                </a:r>
              </a:p>
            </p:txBody>
          </p:sp>
          <p:sp>
            <p:nvSpPr>
              <p:cNvPr id="27674" name="AutoShape 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i="1"/>
                  <a:t>d</a:t>
                </a:r>
              </a:p>
            </p:txBody>
          </p:sp>
          <p:sp>
            <p:nvSpPr>
              <p:cNvPr id="27675" name="AutoShape 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i="1"/>
                  <a:t>b</a:t>
                </a:r>
              </a:p>
            </p:txBody>
          </p:sp>
          <p:sp>
            <p:nvSpPr>
              <p:cNvPr id="27676" name="AutoShape 1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i="1"/>
                  <a:t>p</a:t>
                </a:r>
              </a:p>
            </p:txBody>
          </p:sp>
          <p:sp>
            <p:nvSpPr>
              <p:cNvPr id="27677" name="AutoShape 1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i="1"/>
                  <a:t>q</a:t>
                </a:r>
              </a:p>
            </p:txBody>
          </p:sp>
          <p:sp>
            <p:nvSpPr>
              <p:cNvPr id="27678" name="AutoShape 1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i="1"/>
                  <a:t>c</a:t>
                </a:r>
              </a:p>
            </p:txBody>
          </p:sp>
          <p:sp>
            <p:nvSpPr>
              <p:cNvPr id="27679" name="AutoShape 1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i="1"/>
                  <a:t>e</a:t>
                </a:r>
              </a:p>
            </p:txBody>
          </p:sp>
          <p:sp>
            <p:nvSpPr>
              <p:cNvPr id="27680" name="AutoShape 1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i="1"/>
                  <a:t>h</a:t>
                </a:r>
              </a:p>
            </p:txBody>
          </p:sp>
          <p:sp>
            <p:nvSpPr>
              <p:cNvPr id="27681" name="AutoShape 1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i="1"/>
                  <a:t>a</a:t>
                </a:r>
              </a:p>
            </p:txBody>
          </p:sp>
          <p:sp>
            <p:nvSpPr>
              <p:cNvPr id="27682" name="AutoShape 1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i="1"/>
                  <a:t>f</a:t>
                </a:r>
              </a:p>
            </p:txBody>
          </p:sp>
          <p:sp>
            <p:nvSpPr>
              <p:cNvPr id="27683" name="AutoShape 1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7684" name="AutoShape 18"/>
              <p:cNvCxnSpPr>
                <a:cxnSpLocks noChangeShapeType="1"/>
                <a:stCxn id="27672" idx="5"/>
                <a:endCxn id="27676"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7685" name="AutoShape 19"/>
              <p:cNvCxnSpPr>
                <a:cxnSpLocks noChangeShapeType="1"/>
                <a:stCxn id="27676" idx="5"/>
                <a:endCxn id="27677"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7686" name="AutoShape 20"/>
              <p:cNvCxnSpPr>
                <a:cxnSpLocks noChangeShapeType="1"/>
                <a:stCxn id="27680" idx="3"/>
                <a:endCxn id="27677"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7687" name="AutoShape 21"/>
              <p:cNvCxnSpPr>
                <a:cxnSpLocks noChangeShapeType="1"/>
                <a:stCxn id="27680" idx="2"/>
                <a:endCxn id="27676"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7688" name="AutoShape 22"/>
              <p:cNvCxnSpPr>
                <a:cxnSpLocks noChangeShapeType="1"/>
                <a:stCxn id="27679" idx="4"/>
                <a:endCxn id="27680"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7689" name="AutoShape 23"/>
              <p:cNvCxnSpPr>
                <a:cxnSpLocks noChangeShapeType="1"/>
                <a:stCxn id="27679" idx="5"/>
                <a:endCxn id="27683"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7690" name="AutoShape 24"/>
              <p:cNvCxnSpPr>
                <a:cxnSpLocks noChangeShapeType="1"/>
                <a:stCxn id="27683" idx="0"/>
                <a:endCxn id="27682"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7691" name="AutoShape 25"/>
              <p:cNvCxnSpPr>
                <a:cxnSpLocks noChangeShapeType="1"/>
                <a:stCxn id="27682" idx="0"/>
                <a:endCxn id="27673"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7692" name="AutoShape 26"/>
              <p:cNvCxnSpPr>
                <a:cxnSpLocks noChangeShapeType="1"/>
                <a:stCxn id="27672"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7693" name="AutoShape 27"/>
              <p:cNvCxnSpPr>
                <a:cxnSpLocks noChangeShapeType="1"/>
                <a:stCxn id="27674" idx="1"/>
                <a:endCxn id="27675"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7694" name="AutoShape 28"/>
              <p:cNvCxnSpPr>
                <a:cxnSpLocks noChangeShapeType="1"/>
                <a:endCxn id="27681"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7695" name="AutoShape 29"/>
              <p:cNvCxnSpPr>
                <a:cxnSpLocks noChangeShapeType="1"/>
                <a:stCxn id="27678" idx="2"/>
                <a:endCxn id="27681"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7696" name="AutoShape 30"/>
              <p:cNvCxnSpPr>
                <a:cxnSpLocks noChangeShapeType="1"/>
                <a:stCxn id="27674" idx="7"/>
                <a:endCxn id="27678"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7697" name="AutoShape 31"/>
              <p:cNvCxnSpPr>
                <a:cxnSpLocks noChangeShapeType="1"/>
                <a:stCxn id="27674" idx="6"/>
                <a:endCxn id="27679"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7698" name="AutoShape 32"/>
              <p:cNvCxnSpPr>
                <a:cxnSpLocks noChangeShapeType="1"/>
                <a:stCxn id="27682" idx="1"/>
                <a:endCxn id="27678"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7699" name="AutoShape 33"/>
              <p:cNvCxnSpPr>
                <a:cxnSpLocks noChangeShapeType="1"/>
                <a:stCxn id="27672" idx="6"/>
                <a:endCxn id="27679"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sp>
          <p:nvSpPr>
            <p:cNvPr id="27654" name="Text Box 34"/>
            <p:cNvSpPr txBox="1">
              <a:spLocks noChangeArrowheads="1"/>
            </p:cNvSpPr>
            <p:nvPr/>
          </p:nvSpPr>
          <p:spPr bwMode="auto">
            <a:xfrm>
              <a:off x="1440" y="858"/>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5" name="Text Box 35"/>
            <p:cNvSpPr txBox="1">
              <a:spLocks noChangeArrowheads="1"/>
            </p:cNvSpPr>
            <p:nvPr/>
          </p:nvSpPr>
          <p:spPr bwMode="auto">
            <a:xfrm>
              <a:off x="2544" y="1968"/>
              <a:ext cx="192" cy="222"/>
            </a:xfrm>
            <a:prstGeom prst="rect">
              <a:avLst/>
            </a:prstGeom>
            <a:noFill/>
            <a:ln w="9525">
              <a:noFill/>
              <a:miter lim="800000"/>
              <a:headEnd/>
              <a:tailEnd/>
            </a:ln>
          </p:spPr>
          <p:txBody>
            <a:bodyPr>
              <a:spAutoFit/>
            </a:bodyPr>
            <a:lstStyle/>
            <a:p>
              <a:pPr>
                <a:spcBef>
                  <a:spcPct val="50000"/>
                </a:spcBef>
              </a:pPr>
              <a:r>
                <a:rPr lang="en-US"/>
                <a:t>9</a:t>
              </a:r>
            </a:p>
          </p:txBody>
        </p:sp>
        <p:sp>
          <p:nvSpPr>
            <p:cNvPr id="27656" name="Text Box 36"/>
            <p:cNvSpPr txBox="1">
              <a:spLocks noChangeArrowheads="1"/>
            </p:cNvSpPr>
            <p:nvPr/>
          </p:nvSpPr>
          <p:spPr bwMode="auto">
            <a:xfrm>
              <a:off x="4032" y="2016"/>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57" name="Text Box 37"/>
            <p:cNvSpPr txBox="1">
              <a:spLocks noChangeArrowheads="1"/>
            </p:cNvSpPr>
            <p:nvPr/>
          </p:nvSpPr>
          <p:spPr bwMode="auto">
            <a:xfrm>
              <a:off x="2449" y="1440"/>
              <a:ext cx="191" cy="222"/>
            </a:xfrm>
            <a:prstGeom prst="rect">
              <a:avLst/>
            </a:prstGeom>
            <a:noFill/>
            <a:ln w="9525">
              <a:noFill/>
              <a:miter lim="800000"/>
              <a:headEnd/>
              <a:tailEnd/>
            </a:ln>
          </p:spPr>
          <p:txBody>
            <a:bodyPr>
              <a:spAutoFit/>
            </a:bodyPr>
            <a:lstStyle/>
            <a:p>
              <a:pPr>
                <a:spcBef>
                  <a:spcPct val="50000"/>
                </a:spcBef>
              </a:pPr>
              <a:r>
                <a:rPr lang="en-US"/>
                <a:t>8</a:t>
              </a:r>
            </a:p>
          </p:txBody>
        </p:sp>
        <p:sp>
          <p:nvSpPr>
            <p:cNvPr id="27658" name="Text Box 38"/>
            <p:cNvSpPr txBox="1">
              <a:spLocks noChangeArrowheads="1"/>
            </p:cNvSpPr>
            <p:nvPr/>
          </p:nvSpPr>
          <p:spPr bwMode="auto">
            <a:xfrm>
              <a:off x="1728" y="1440"/>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59" name="Text Box 39"/>
            <p:cNvSpPr txBox="1">
              <a:spLocks noChangeArrowheads="1"/>
            </p:cNvSpPr>
            <p:nvPr/>
          </p:nvSpPr>
          <p:spPr bwMode="auto">
            <a:xfrm>
              <a:off x="3648" y="1968"/>
              <a:ext cx="193" cy="222"/>
            </a:xfrm>
            <a:prstGeom prst="rect">
              <a:avLst/>
            </a:prstGeom>
            <a:noFill/>
            <a:ln w="9525">
              <a:noFill/>
              <a:miter lim="800000"/>
              <a:headEnd/>
              <a:tailEnd/>
            </a:ln>
          </p:spPr>
          <p:txBody>
            <a:bodyPr>
              <a:spAutoFit/>
            </a:bodyPr>
            <a:lstStyle/>
            <a:p>
              <a:pPr>
                <a:spcBef>
                  <a:spcPct val="50000"/>
                </a:spcBef>
              </a:pPr>
              <a:r>
                <a:rPr lang="en-US"/>
                <a:t>8</a:t>
              </a:r>
            </a:p>
          </p:txBody>
        </p:sp>
        <p:sp>
          <p:nvSpPr>
            <p:cNvPr id="27660" name="Text Box 40"/>
            <p:cNvSpPr txBox="1">
              <a:spLocks noChangeArrowheads="1"/>
            </p:cNvSpPr>
            <p:nvPr/>
          </p:nvSpPr>
          <p:spPr bwMode="auto">
            <a:xfrm>
              <a:off x="2592" y="906"/>
              <a:ext cx="192" cy="222"/>
            </a:xfrm>
            <a:prstGeom prst="rect">
              <a:avLst/>
            </a:prstGeom>
            <a:noFill/>
            <a:ln w="9525">
              <a:noFill/>
              <a:miter lim="800000"/>
              <a:headEnd/>
              <a:tailEnd/>
            </a:ln>
          </p:spPr>
          <p:txBody>
            <a:bodyPr>
              <a:spAutoFit/>
            </a:bodyPr>
            <a:lstStyle/>
            <a:p>
              <a:pPr>
                <a:spcBef>
                  <a:spcPct val="50000"/>
                </a:spcBef>
              </a:pPr>
              <a:r>
                <a:rPr lang="en-US" dirty="0"/>
                <a:t>2</a:t>
              </a:r>
            </a:p>
          </p:txBody>
        </p:sp>
        <p:sp>
          <p:nvSpPr>
            <p:cNvPr id="27661" name="Text Box 41"/>
            <p:cNvSpPr txBox="1">
              <a:spLocks noChangeArrowheads="1"/>
            </p:cNvSpPr>
            <p:nvPr/>
          </p:nvSpPr>
          <p:spPr bwMode="auto">
            <a:xfrm>
              <a:off x="1344" y="1770"/>
              <a:ext cx="193" cy="222"/>
            </a:xfrm>
            <a:prstGeom prst="rect">
              <a:avLst/>
            </a:prstGeom>
            <a:noFill/>
            <a:ln w="9525">
              <a:noFill/>
              <a:miter lim="800000"/>
              <a:headEnd/>
              <a:tailEnd/>
            </a:ln>
          </p:spPr>
          <p:txBody>
            <a:bodyPr>
              <a:spAutoFit/>
            </a:bodyPr>
            <a:lstStyle/>
            <a:p>
              <a:pPr>
                <a:spcBef>
                  <a:spcPct val="50000"/>
                </a:spcBef>
              </a:pPr>
              <a:r>
                <a:rPr lang="en-US"/>
                <a:t>3</a:t>
              </a:r>
            </a:p>
          </p:txBody>
        </p:sp>
        <p:sp>
          <p:nvSpPr>
            <p:cNvPr id="27662" name="Text Box 42"/>
            <p:cNvSpPr txBox="1">
              <a:spLocks noChangeArrowheads="1"/>
            </p:cNvSpPr>
            <p:nvPr/>
          </p:nvSpPr>
          <p:spPr bwMode="auto">
            <a:xfrm>
              <a:off x="4512" y="2304"/>
              <a:ext cx="192" cy="222"/>
            </a:xfrm>
            <a:prstGeom prst="rect">
              <a:avLst/>
            </a:prstGeom>
            <a:noFill/>
            <a:ln w="9525">
              <a:noFill/>
              <a:miter lim="800000"/>
              <a:headEnd/>
              <a:tailEnd/>
            </a:ln>
          </p:spPr>
          <p:txBody>
            <a:bodyPr>
              <a:spAutoFit/>
            </a:bodyPr>
            <a:lstStyle/>
            <a:p>
              <a:pPr>
                <a:spcBef>
                  <a:spcPct val="50000"/>
                </a:spcBef>
              </a:pPr>
              <a:r>
                <a:rPr lang="en-US"/>
                <a:t>2</a:t>
              </a:r>
            </a:p>
          </p:txBody>
        </p:sp>
        <p:sp>
          <p:nvSpPr>
            <p:cNvPr id="27663" name="Text Box 43"/>
            <p:cNvSpPr txBox="1">
              <a:spLocks noChangeArrowheads="1"/>
            </p:cNvSpPr>
            <p:nvPr/>
          </p:nvSpPr>
          <p:spPr bwMode="auto">
            <a:xfrm>
              <a:off x="3600" y="2544"/>
              <a:ext cx="192" cy="222"/>
            </a:xfrm>
            <a:prstGeom prst="rect">
              <a:avLst/>
            </a:prstGeom>
            <a:noFill/>
            <a:ln w="9525">
              <a:noFill/>
              <a:miter lim="800000"/>
              <a:headEnd/>
              <a:tailEnd/>
            </a:ln>
          </p:spPr>
          <p:txBody>
            <a:bodyPr>
              <a:spAutoFit/>
            </a:bodyPr>
            <a:lstStyle/>
            <a:p>
              <a:pPr>
                <a:spcBef>
                  <a:spcPct val="50000"/>
                </a:spcBef>
              </a:pPr>
              <a:endParaRPr lang="en-US"/>
            </a:p>
          </p:txBody>
        </p:sp>
        <p:sp>
          <p:nvSpPr>
            <p:cNvPr id="27664" name="Text Box 44"/>
            <p:cNvSpPr txBox="1">
              <a:spLocks noChangeArrowheads="1"/>
            </p:cNvSpPr>
            <p:nvPr/>
          </p:nvSpPr>
          <p:spPr bwMode="auto">
            <a:xfrm>
              <a:off x="3024" y="254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5" name="Text Box 45"/>
            <p:cNvSpPr txBox="1">
              <a:spLocks noChangeArrowheads="1"/>
            </p:cNvSpPr>
            <p:nvPr/>
          </p:nvSpPr>
          <p:spPr bwMode="auto">
            <a:xfrm>
              <a:off x="2352" y="2304"/>
              <a:ext cx="192" cy="222"/>
            </a:xfrm>
            <a:prstGeom prst="rect">
              <a:avLst/>
            </a:prstGeom>
            <a:noFill/>
            <a:ln w="9525">
              <a:noFill/>
              <a:miter lim="800000"/>
              <a:headEnd/>
              <a:tailEnd/>
            </a:ln>
          </p:spPr>
          <p:txBody>
            <a:bodyPr>
              <a:spAutoFit/>
            </a:bodyPr>
            <a:lstStyle/>
            <a:p>
              <a:pPr>
                <a:spcBef>
                  <a:spcPct val="50000"/>
                </a:spcBef>
              </a:pPr>
              <a:r>
                <a:rPr lang="en-US"/>
                <a:t>4</a:t>
              </a:r>
            </a:p>
          </p:txBody>
        </p:sp>
        <p:sp>
          <p:nvSpPr>
            <p:cNvPr id="27666" name="Text Box 46"/>
            <p:cNvSpPr txBox="1">
              <a:spLocks noChangeArrowheads="1"/>
            </p:cNvSpPr>
            <p:nvPr/>
          </p:nvSpPr>
          <p:spPr bwMode="auto">
            <a:xfrm>
              <a:off x="2043" y="2825"/>
              <a:ext cx="405" cy="278"/>
            </a:xfrm>
            <a:prstGeom prst="rect">
              <a:avLst/>
            </a:prstGeom>
            <a:noFill/>
            <a:ln w="9525">
              <a:noFill/>
              <a:miter lim="800000"/>
              <a:headEnd/>
              <a:tailEnd/>
            </a:ln>
          </p:spPr>
          <p:txBody>
            <a:bodyPr wrap="square">
              <a:spAutoFit/>
            </a:bodyPr>
            <a:lstStyle/>
            <a:p>
              <a:pPr>
                <a:spcBef>
                  <a:spcPct val="50000"/>
                </a:spcBef>
              </a:pPr>
              <a:r>
                <a:rPr lang="en-US" dirty="0"/>
                <a:t>15</a:t>
              </a:r>
            </a:p>
          </p:txBody>
        </p:sp>
        <p:sp>
          <p:nvSpPr>
            <p:cNvPr id="27667" name="Text Box 47"/>
            <p:cNvSpPr txBox="1">
              <a:spLocks noChangeArrowheads="1"/>
            </p:cNvSpPr>
            <p:nvPr/>
          </p:nvSpPr>
          <p:spPr bwMode="auto">
            <a:xfrm>
              <a:off x="1248" y="2352"/>
              <a:ext cx="192" cy="222"/>
            </a:xfrm>
            <a:prstGeom prst="rect">
              <a:avLst/>
            </a:prstGeom>
            <a:noFill/>
            <a:ln w="9525">
              <a:noFill/>
              <a:miter lim="800000"/>
              <a:headEnd/>
              <a:tailEnd/>
            </a:ln>
          </p:spPr>
          <p:txBody>
            <a:bodyPr>
              <a:spAutoFit/>
            </a:bodyPr>
            <a:lstStyle/>
            <a:p>
              <a:pPr>
                <a:spcBef>
                  <a:spcPct val="50000"/>
                </a:spcBef>
              </a:pPr>
              <a:r>
                <a:rPr lang="en-US"/>
                <a:t>1</a:t>
              </a:r>
            </a:p>
          </p:txBody>
        </p:sp>
        <p:sp>
          <p:nvSpPr>
            <p:cNvPr id="27668" name="Text Box 48"/>
            <p:cNvSpPr txBox="1">
              <a:spLocks noChangeArrowheads="1"/>
            </p:cNvSpPr>
            <p:nvPr/>
          </p:nvSpPr>
          <p:spPr bwMode="auto">
            <a:xfrm>
              <a:off x="4080" y="1248"/>
              <a:ext cx="192" cy="222"/>
            </a:xfrm>
            <a:prstGeom prst="rect">
              <a:avLst/>
            </a:prstGeom>
            <a:noFill/>
            <a:ln w="9525">
              <a:noFill/>
              <a:miter lim="800000"/>
              <a:headEnd/>
              <a:tailEnd/>
            </a:ln>
          </p:spPr>
          <p:txBody>
            <a:bodyPr>
              <a:spAutoFit/>
            </a:bodyPr>
            <a:lstStyle/>
            <a:p>
              <a:pPr>
                <a:spcBef>
                  <a:spcPct val="50000"/>
                </a:spcBef>
              </a:pPr>
              <a:r>
                <a:rPr lang="en-US"/>
                <a:t>3</a:t>
              </a:r>
            </a:p>
          </p:txBody>
        </p:sp>
        <p:sp>
          <p:nvSpPr>
            <p:cNvPr id="27669" name="Text Box 49"/>
            <p:cNvSpPr txBox="1">
              <a:spLocks noChangeArrowheads="1"/>
            </p:cNvSpPr>
            <p:nvPr/>
          </p:nvSpPr>
          <p:spPr bwMode="auto">
            <a:xfrm>
              <a:off x="4704" y="1344"/>
              <a:ext cx="192" cy="222"/>
            </a:xfrm>
            <a:prstGeom prst="rect">
              <a:avLst/>
            </a:prstGeom>
            <a:noFill/>
            <a:ln w="9525">
              <a:noFill/>
              <a:miter lim="800000"/>
              <a:headEnd/>
              <a:tailEnd/>
            </a:ln>
          </p:spPr>
          <p:txBody>
            <a:bodyPr>
              <a:spAutoFit/>
            </a:bodyPr>
            <a:lstStyle/>
            <a:p>
              <a:pPr>
                <a:spcBef>
                  <a:spcPct val="50000"/>
                </a:spcBef>
              </a:pPr>
              <a:r>
                <a:rPr lang="en-US"/>
                <a:t>2</a:t>
              </a:r>
            </a:p>
          </p:txBody>
        </p:sp>
        <p:cxnSp>
          <p:nvCxnSpPr>
            <p:cNvPr id="27670" name="AutoShape 50"/>
            <p:cNvCxnSpPr>
              <a:cxnSpLocks noChangeShapeType="1"/>
              <a:stCxn id="27677" idx="6"/>
              <a:endCxn id="27683" idx="2"/>
            </p:cNvCxnSpPr>
            <p:nvPr/>
          </p:nvCxnSpPr>
          <p:spPr bwMode="auto">
            <a:xfrm flipV="1">
              <a:off x="2918" y="2707"/>
              <a:ext cx="1323" cy="119"/>
            </a:xfrm>
            <a:prstGeom prst="straightConnector1">
              <a:avLst/>
            </a:prstGeom>
            <a:noFill/>
            <a:ln w="9525">
              <a:solidFill>
                <a:schemeClr val="bg1"/>
              </a:solidFill>
              <a:round/>
              <a:headEnd/>
              <a:tailEnd type="triangle" w="med" len="med"/>
            </a:ln>
          </p:spPr>
        </p:cxnSp>
        <p:sp>
          <p:nvSpPr>
            <p:cNvPr id="27671" name="Text Box 51"/>
            <p:cNvSpPr txBox="1">
              <a:spLocks noChangeArrowheads="1"/>
            </p:cNvSpPr>
            <p:nvPr/>
          </p:nvSpPr>
          <p:spPr bwMode="auto">
            <a:xfrm>
              <a:off x="2929" y="1578"/>
              <a:ext cx="191" cy="222"/>
            </a:xfrm>
            <a:prstGeom prst="rect">
              <a:avLst/>
            </a:prstGeom>
            <a:noFill/>
            <a:ln w="9525">
              <a:noFill/>
              <a:miter lim="800000"/>
              <a:headEnd/>
              <a:tailEnd/>
            </a:ln>
          </p:spPr>
          <p:txBody>
            <a:bodyPr>
              <a:spAutoFit/>
            </a:bodyPr>
            <a:lstStyle/>
            <a:p>
              <a:pPr>
                <a:spcBef>
                  <a:spcPct val="50000"/>
                </a:spcBef>
              </a:pPr>
              <a:r>
                <a:rPr lang="en-US" dirty="0"/>
                <a:t>2</a:t>
              </a:r>
            </a:p>
          </p:txBody>
        </p:sp>
      </p:grpSp>
    </p:spTree>
    <p:extLst>
      <p:ext uri="{BB962C8B-B14F-4D97-AF65-F5344CB8AC3E}">
        <p14:creationId xmlns:p14="http://schemas.microsoft.com/office/powerpoint/2010/main" val="280353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E6AB-20AF-7DF9-FD04-CDA8874B266D}"/>
              </a:ext>
            </a:extLst>
          </p:cNvPr>
          <p:cNvSpPr>
            <a:spLocks noGrp="1"/>
          </p:cNvSpPr>
          <p:nvPr>
            <p:ph type="title"/>
          </p:nvPr>
        </p:nvSpPr>
        <p:spPr/>
        <p:txBody>
          <a:bodyPr/>
          <a:lstStyle/>
          <a:p>
            <a:r>
              <a:rPr lang="en-US" dirty="0"/>
              <a:t>Example 2</a:t>
            </a:r>
          </a:p>
        </p:txBody>
      </p:sp>
      <p:sp>
        <p:nvSpPr>
          <p:cNvPr id="3" name="Content Placeholder 2">
            <a:extLst>
              <a:ext uri="{FF2B5EF4-FFF2-40B4-BE49-F238E27FC236}">
                <a16:creationId xmlns:a16="http://schemas.microsoft.com/office/drawing/2014/main" id="{2221F52D-A48E-D0F9-4212-F5EF45390E8A}"/>
              </a:ext>
            </a:extLst>
          </p:cNvPr>
          <p:cNvSpPr>
            <a:spLocks noGrp="1"/>
          </p:cNvSpPr>
          <p:nvPr>
            <p:ph idx="1"/>
          </p:nvPr>
        </p:nvSpPr>
        <p:spPr>
          <a:xfrm>
            <a:off x="552099" y="1113178"/>
            <a:ext cx="7913984" cy="5377691"/>
          </a:xfrm>
        </p:spPr>
        <p:txBody>
          <a:bodyPr/>
          <a:lstStyle/>
          <a:p>
            <a:r>
              <a:rPr lang="en-US" dirty="0"/>
              <a:t>Hopscotch is a game where </a:t>
            </a:r>
            <a:r>
              <a:rPr lang="en-US" b="1" dirty="0"/>
              <a:t>10 squares </a:t>
            </a:r>
            <a:r>
              <a:rPr lang="en-US" dirty="0"/>
              <a:t>are drawn and labeled 1-10. There is also a </a:t>
            </a:r>
            <a:r>
              <a:rPr lang="en-US" b="1" dirty="0"/>
              <a:t>“start state” </a:t>
            </a:r>
            <a:r>
              <a:rPr lang="en-US" dirty="0"/>
              <a:t>to stand on to throw a stone. A player </a:t>
            </a:r>
            <a:r>
              <a:rPr lang="en-US" b="1" dirty="0"/>
              <a:t>throws the stone </a:t>
            </a:r>
            <a:r>
              <a:rPr lang="en-US" dirty="0"/>
              <a:t>and then </a:t>
            </a:r>
            <a:r>
              <a:rPr lang="en-US" b="1" dirty="0"/>
              <a:t>hops the squares </a:t>
            </a:r>
            <a:r>
              <a:rPr lang="en-US" dirty="0"/>
              <a:t>in order, </a:t>
            </a:r>
            <a:r>
              <a:rPr lang="en-US" b="1" dirty="0"/>
              <a:t>avoiding the one with the stone</a:t>
            </a:r>
            <a:r>
              <a:rPr lang="en-US" dirty="0"/>
              <a:t> in it. Other players watch.</a:t>
            </a:r>
          </a:p>
          <a:p>
            <a:r>
              <a:rPr lang="en-US" dirty="0"/>
              <a:t>Consider the </a:t>
            </a:r>
            <a:r>
              <a:rPr lang="en-US" b="1" dirty="0"/>
              <a:t>states where two players</a:t>
            </a:r>
            <a:r>
              <a:rPr lang="en-US" dirty="0"/>
              <a:t> – scotcher and observer -</a:t>
            </a:r>
            <a:r>
              <a:rPr lang="en-US" b="1" dirty="0"/>
              <a:t> and the stone are situated </a:t>
            </a:r>
            <a:r>
              <a:rPr lang="en-US" dirty="0"/>
              <a:t>in the middle of the game. Ignore the state where the player is holding the stone, but do consider when they have not started jumping yet. Assume the game is played on a flat surface. </a:t>
            </a:r>
          </a:p>
          <a:p>
            <a:r>
              <a:rPr lang="en-US" dirty="0"/>
              <a:t>How many states are there in hopscotch?</a:t>
            </a:r>
          </a:p>
          <a:p>
            <a:r>
              <a:rPr lang="en-US" dirty="0"/>
              <a:t>Continuous or discrete states?</a:t>
            </a:r>
          </a:p>
        </p:txBody>
      </p:sp>
      <p:pic>
        <p:nvPicPr>
          <p:cNvPr id="1026" name="Picture 2" descr="Hopscotch">
            <a:extLst>
              <a:ext uri="{FF2B5EF4-FFF2-40B4-BE49-F238E27FC236}">
                <a16:creationId xmlns:a16="http://schemas.microsoft.com/office/drawing/2014/main" id="{23287C33-D164-0D3B-0371-9EEECC97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9850" y="1339850"/>
            <a:ext cx="2501900"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437A62-056C-0448-37B3-5727457922E6}"/>
              </a:ext>
            </a:extLst>
          </p:cNvPr>
          <p:cNvSpPr/>
          <p:nvPr/>
        </p:nvSpPr>
        <p:spPr>
          <a:xfrm>
            <a:off x="9162393" y="5421841"/>
            <a:ext cx="2096813" cy="551574"/>
          </a:xfrm>
          <a:prstGeom prst="rect">
            <a:avLst/>
          </a:prstGeom>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 State</a:t>
            </a:r>
          </a:p>
        </p:txBody>
      </p:sp>
    </p:spTree>
    <p:extLst>
      <p:ext uri="{BB962C8B-B14F-4D97-AF65-F5344CB8AC3E}">
        <p14:creationId xmlns:p14="http://schemas.microsoft.com/office/powerpoint/2010/main" val="293306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In Class Activity!</a:t>
            </a:r>
          </a:p>
        </p:txBody>
      </p:sp>
      <p:sp>
        <p:nvSpPr>
          <p:cNvPr id="51" name="Content Placeholder 23">
            <a:extLst>
              <a:ext uri="{FF2B5EF4-FFF2-40B4-BE49-F238E27FC236}">
                <a16:creationId xmlns:a16="http://schemas.microsoft.com/office/drawing/2014/main" id="{1277B67C-4B2A-8E4B-85B3-90C877A5E267}"/>
              </a:ext>
            </a:extLst>
          </p:cNvPr>
          <p:cNvSpPr txBox="1">
            <a:spLocks/>
          </p:cNvSpPr>
          <p:nvPr/>
        </p:nvSpPr>
        <p:spPr>
          <a:xfrm>
            <a:off x="406400" y="1295403"/>
            <a:ext cx="11379200" cy="4729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Q1 – practice running graph search. What gets added to the explored list in what order?</a:t>
            </a:r>
          </a:p>
          <a:p>
            <a:pPr marL="0" indent="0">
              <a:buNone/>
            </a:pPr>
            <a:endParaRPr lang="en-US" dirty="0"/>
          </a:p>
          <a:p>
            <a:pPr marL="0" indent="0">
              <a:buNone/>
            </a:pPr>
            <a:r>
              <a:rPr lang="en-US" dirty="0"/>
              <a:t>Q2 - Amazon warehouses use robots to transport items to packers along the outside edge of the warehouse to reduce the amount of walking those packers must do. These robots need to plan their paths to their goals without hitting each other. </a:t>
            </a:r>
          </a:p>
          <a:p>
            <a:pPr marL="0" indent="0">
              <a:buNone/>
            </a:pPr>
            <a:r>
              <a:rPr lang="en-US" dirty="0"/>
              <a:t>Think about how we would apply graph search to this multi-robot problem…</a:t>
            </a:r>
          </a:p>
        </p:txBody>
      </p:sp>
    </p:spTree>
    <p:extLst>
      <p:ext uri="{BB962C8B-B14F-4D97-AF65-F5344CB8AC3E}">
        <p14:creationId xmlns:p14="http://schemas.microsoft.com/office/powerpoint/2010/main" val="292503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5FEA-45CA-3846-BC13-ED4CF55287B8}"/>
              </a:ext>
            </a:extLst>
          </p:cNvPr>
          <p:cNvSpPr>
            <a:spLocks noGrp="1"/>
          </p:cNvSpPr>
          <p:nvPr>
            <p:ph type="title"/>
          </p:nvPr>
        </p:nvSpPr>
        <p:spPr/>
        <p:txBody>
          <a:bodyPr/>
          <a:lstStyle/>
          <a:p>
            <a:r>
              <a:rPr lang="en-US" dirty="0"/>
              <a:t>Summary</a:t>
            </a:r>
          </a:p>
        </p:txBody>
      </p:sp>
      <p:sp>
        <p:nvSpPr>
          <p:cNvPr id="3" name="Content Placeholder 23">
            <a:extLst>
              <a:ext uri="{FF2B5EF4-FFF2-40B4-BE49-F238E27FC236}">
                <a16:creationId xmlns:a16="http://schemas.microsoft.com/office/drawing/2014/main" id="{DB16D984-7236-C144-9ECA-6F7AE6152020}"/>
              </a:ext>
            </a:extLst>
          </p:cNvPr>
          <p:cNvSpPr txBox="1">
            <a:spLocks/>
          </p:cNvSpPr>
          <p:nvPr/>
        </p:nvSpPr>
        <p:spPr>
          <a:xfrm>
            <a:off x="406400" y="1295403"/>
            <a:ext cx="11379200" cy="5343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 - Reflex vs Planning Agents</a:t>
            </a:r>
          </a:p>
          <a:p>
            <a:pPr marL="0" indent="0">
              <a:buNone/>
            </a:pPr>
            <a:r>
              <a:rPr lang="en-US" sz="3200" dirty="0"/>
              <a:t> - Modeling state based on the problem you’re trying to solve</a:t>
            </a:r>
          </a:p>
          <a:p>
            <a:pPr marL="0" indent="0">
              <a:buNone/>
            </a:pPr>
            <a:r>
              <a:rPr lang="en-US" sz="3200" dirty="0"/>
              <a:t> - Tree vs Graph Search</a:t>
            </a:r>
          </a:p>
          <a:p>
            <a:pPr marL="0" indent="0">
              <a:buNone/>
            </a:pPr>
            <a:r>
              <a:rPr lang="en-US" sz="3200" dirty="0"/>
              <a:t> - BFS, DFS, UCS</a:t>
            </a:r>
          </a:p>
          <a:p>
            <a:pPr marL="0" indent="0">
              <a:buNone/>
            </a:pPr>
            <a:r>
              <a:rPr lang="en-US" sz="3200" dirty="0"/>
              <a:t> - Branching factor, Search space (size of frontier)</a:t>
            </a:r>
          </a:p>
          <a:p>
            <a:pPr marL="0" indent="0">
              <a:buNone/>
            </a:pPr>
            <a:r>
              <a:rPr lang="en-US" sz="3200" dirty="0"/>
              <a:t> - Completeness of search is whether it will always find A solution</a:t>
            </a:r>
          </a:p>
          <a:p>
            <a:pPr marL="0" indent="0">
              <a:buNone/>
            </a:pPr>
            <a:r>
              <a:rPr lang="en-US" sz="3200" dirty="0"/>
              <a:t> - Optimality of search is whether it always finds the BEST solution</a:t>
            </a:r>
          </a:p>
          <a:p>
            <a:pPr marL="0" indent="0">
              <a:buNone/>
            </a:pPr>
            <a:endParaRPr lang="en-US" sz="3200" dirty="0"/>
          </a:p>
          <a:p>
            <a:pPr marL="0" indent="0">
              <a:buNone/>
            </a:pPr>
            <a:r>
              <a:rPr lang="en-US" sz="3200" dirty="0"/>
              <a:t>Extra slides below on search properties and iterative deepening</a:t>
            </a:r>
            <a:endParaRPr lang="en-US" sz="2400" dirty="0"/>
          </a:p>
        </p:txBody>
      </p:sp>
    </p:spTree>
    <p:extLst>
      <p:ext uri="{BB962C8B-B14F-4D97-AF65-F5344CB8AC3E}">
        <p14:creationId xmlns:p14="http://schemas.microsoft.com/office/powerpoint/2010/main" val="33141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Breadth-First (Tree) Search</a:t>
            </a:r>
          </a:p>
        </p:txBody>
      </p:sp>
      <p:grpSp>
        <p:nvGrpSpPr>
          <p:cNvPr id="20483" name="Group 3"/>
          <p:cNvGrpSpPr>
            <a:grpSpLocks/>
          </p:cNvGrpSpPr>
          <p:nvPr/>
        </p:nvGrpSpPr>
        <p:grpSpPr bwMode="auto">
          <a:xfrm>
            <a:off x="3219447" y="3498853"/>
            <a:ext cx="5486400" cy="3355591"/>
            <a:chOff x="48" y="2332"/>
            <a:chExt cx="3456" cy="2406"/>
          </a:xfrm>
        </p:grpSpPr>
        <p:sp>
          <p:nvSpPr>
            <p:cNvPr id="20539" name="Text Box 4"/>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0540" name="Text Box 5"/>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1" name="Text Box 6"/>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0542" name="Text Box 7"/>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0543" name="Text Box 8"/>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44" name="Text Box 9"/>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0545" name="Text Box 10"/>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0546" name="AutoShape 11"/>
            <p:cNvCxnSpPr>
              <a:cxnSpLocks noChangeShapeType="1"/>
              <a:stCxn id="20542" idx="2"/>
              <a:endCxn id="20541"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0547" name="AutoShape 12"/>
            <p:cNvCxnSpPr>
              <a:cxnSpLocks noChangeShapeType="1"/>
              <a:stCxn id="20542" idx="2"/>
              <a:endCxn id="20545" idx="0"/>
            </p:cNvCxnSpPr>
            <p:nvPr/>
          </p:nvCxnSpPr>
          <p:spPr bwMode="auto">
            <a:xfrm>
              <a:off x="504" y="2953"/>
              <a:ext cx="96" cy="80"/>
            </a:xfrm>
            <a:prstGeom prst="straightConnector1">
              <a:avLst/>
            </a:prstGeom>
            <a:noFill/>
            <a:ln w="9525">
              <a:solidFill>
                <a:schemeClr val="tx1"/>
              </a:solidFill>
              <a:round/>
              <a:headEnd/>
              <a:tailEnd/>
            </a:ln>
          </p:spPr>
        </p:cxnSp>
        <p:cxnSp>
          <p:nvCxnSpPr>
            <p:cNvPr id="20548" name="AutoShape 13"/>
            <p:cNvCxnSpPr>
              <a:cxnSpLocks noChangeShapeType="1"/>
              <a:stCxn id="20541" idx="2"/>
              <a:endCxn id="20540" idx="0"/>
            </p:cNvCxnSpPr>
            <p:nvPr/>
          </p:nvCxnSpPr>
          <p:spPr bwMode="auto">
            <a:xfrm>
              <a:off x="168" y="3298"/>
              <a:ext cx="0" cy="119"/>
            </a:xfrm>
            <a:prstGeom prst="straightConnector1">
              <a:avLst/>
            </a:prstGeom>
            <a:noFill/>
            <a:ln w="9525">
              <a:solidFill>
                <a:schemeClr val="tx1"/>
              </a:solidFill>
              <a:round/>
              <a:headEnd/>
              <a:tailEnd/>
            </a:ln>
          </p:spPr>
        </p:cxnSp>
        <p:cxnSp>
          <p:nvCxnSpPr>
            <p:cNvPr id="20549" name="AutoShape 14"/>
            <p:cNvCxnSpPr>
              <a:cxnSpLocks noChangeShapeType="1"/>
              <a:stCxn id="20545" idx="2"/>
              <a:endCxn id="20544" idx="0"/>
            </p:cNvCxnSpPr>
            <p:nvPr/>
          </p:nvCxnSpPr>
          <p:spPr bwMode="auto">
            <a:xfrm>
              <a:off x="600" y="3298"/>
              <a:ext cx="0" cy="119"/>
            </a:xfrm>
            <a:prstGeom prst="straightConnector1">
              <a:avLst/>
            </a:prstGeom>
            <a:noFill/>
            <a:ln w="9525">
              <a:solidFill>
                <a:schemeClr val="tx1"/>
              </a:solidFill>
              <a:round/>
              <a:headEnd/>
              <a:tailEnd/>
            </a:ln>
          </p:spPr>
        </p:cxnSp>
        <p:grpSp>
          <p:nvGrpSpPr>
            <p:cNvPr id="20550" name="Group 15"/>
            <p:cNvGrpSpPr>
              <a:grpSpLocks/>
            </p:cNvGrpSpPr>
            <p:nvPr/>
          </p:nvGrpSpPr>
          <p:grpSpPr bwMode="auto">
            <a:xfrm>
              <a:off x="1776" y="2640"/>
              <a:ext cx="1104" cy="1714"/>
              <a:chOff x="1152" y="2640"/>
              <a:chExt cx="1104" cy="1714"/>
            </a:xfrm>
          </p:grpSpPr>
          <p:sp>
            <p:nvSpPr>
              <p:cNvPr id="20577" name="Text Box 16"/>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78" name="Text Box 17"/>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79" name="Text Box 18"/>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80" name="Text Box 19"/>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81" name="Text Box 20"/>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82" name="Text Box 21"/>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3" name="Text Box 22"/>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84" name="Text Box 23"/>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85" name="Text Box 24"/>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0586" name="Text Box 25"/>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87" name="AutoShape 26"/>
              <p:cNvCxnSpPr>
                <a:cxnSpLocks noChangeShapeType="1"/>
                <a:stCxn id="20577" idx="2"/>
                <a:endCxn id="20579"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88" name="AutoShape 27"/>
              <p:cNvCxnSpPr>
                <a:cxnSpLocks noChangeShapeType="1"/>
                <a:stCxn id="20577" idx="2"/>
                <a:endCxn id="20581" idx="0"/>
              </p:cNvCxnSpPr>
              <p:nvPr/>
            </p:nvCxnSpPr>
            <p:spPr bwMode="auto">
              <a:xfrm>
                <a:off x="1656" y="2905"/>
                <a:ext cx="192" cy="119"/>
              </a:xfrm>
              <a:prstGeom prst="straightConnector1">
                <a:avLst/>
              </a:prstGeom>
              <a:noFill/>
              <a:ln w="9525">
                <a:solidFill>
                  <a:schemeClr val="tx1"/>
                </a:solidFill>
                <a:round/>
                <a:headEnd/>
                <a:tailEnd/>
              </a:ln>
            </p:spPr>
          </p:cxnSp>
          <p:cxnSp>
            <p:nvCxnSpPr>
              <p:cNvPr id="20589" name="AutoShape 28"/>
              <p:cNvCxnSpPr>
                <a:cxnSpLocks noChangeShapeType="1"/>
                <a:stCxn id="20579" idx="2"/>
                <a:endCxn id="20578"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90" name="AutoShape 29"/>
              <p:cNvCxnSpPr>
                <a:cxnSpLocks noChangeShapeType="1"/>
                <a:stCxn id="20579" idx="2"/>
                <a:endCxn id="20582" idx="0"/>
              </p:cNvCxnSpPr>
              <p:nvPr/>
            </p:nvCxnSpPr>
            <p:spPr bwMode="auto">
              <a:xfrm>
                <a:off x="1416" y="3289"/>
                <a:ext cx="144" cy="119"/>
              </a:xfrm>
              <a:prstGeom prst="straightConnector1">
                <a:avLst/>
              </a:prstGeom>
              <a:noFill/>
              <a:ln w="9525">
                <a:solidFill>
                  <a:schemeClr val="tx1"/>
                </a:solidFill>
                <a:round/>
                <a:headEnd/>
                <a:tailEnd/>
              </a:ln>
            </p:spPr>
          </p:cxnSp>
          <p:cxnSp>
            <p:nvCxnSpPr>
              <p:cNvPr id="20591" name="AutoShape 30"/>
              <p:cNvCxnSpPr>
                <a:cxnSpLocks noChangeShapeType="1"/>
                <a:stCxn id="20581" idx="2"/>
                <a:endCxn id="20580" idx="0"/>
              </p:cNvCxnSpPr>
              <p:nvPr/>
            </p:nvCxnSpPr>
            <p:spPr bwMode="auto">
              <a:xfrm>
                <a:off x="1848" y="3289"/>
                <a:ext cx="0" cy="119"/>
              </a:xfrm>
              <a:prstGeom prst="straightConnector1">
                <a:avLst/>
              </a:prstGeom>
              <a:noFill/>
              <a:ln w="9525">
                <a:solidFill>
                  <a:schemeClr val="tx1"/>
                </a:solidFill>
                <a:round/>
                <a:headEnd/>
                <a:tailEnd/>
              </a:ln>
            </p:spPr>
          </p:cxnSp>
          <p:cxnSp>
            <p:nvCxnSpPr>
              <p:cNvPr id="20592" name="AutoShape 31"/>
              <p:cNvCxnSpPr>
                <a:cxnSpLocks noChangeShapeType="1"/>
                <a:stCxn id="20578" idx="2"/>
                <a:endCxn id="20583" idx="0"/>
              </p:cNvCxnSpPr>
              <p:nvPr/>
            </p:nvCxnSpPr>
            <p:spPr bwMode="auto">
              <a:xfrm>
                <a:off x="1272" y="3673"/>
                <a:ext cx="0" cy="80"/>
              </a:xfrm>
              <a:prstGeom prst="straightConnector1">
                <a:avLst/>
              </a:prstGeom>
              <a:noFill/>
              <a:ln w="9525">
                <a:solidFill>
                  <a:schemeClr val="tx1"/>
                </a:solidFill>
                <a:round/>
                <a:headEnd/>
                <a:tailEnd/>
              </a:ln>
            </p:spPr>
          </p:cxnSp>
          <p:cxnSp>
            <p:nvCxnSpPr>
              <p:cNvPr id="20593" name="AutoShape 32"/>
              <p:cNvCxnSpPr>
                <a:cxnSpLocks noChangeShapeType="1"/>
                <a:stCxn id="20580" idx="2"/>
                <a:endCxn id="20584"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94" name="AutoShape 33"/>
              <p:cNvCxnSpPr>
                <a:cxnSpLocks noChangeShapeType="1"/>
                <a:stCxn id="20580" idx="2"/>
                <a:endCxn id="20585" idx="0"/>
              </p:cNvCxnSpPr>
              <p:nvPr/>
            </p:nvCxnSpPr>
            <p:spPr bwMode="auto">
              <a:xfrm>
                <a:off x="1848" y="3673"/>
                <a:ext cx="168" cy="119"/>
              </a:xfrm>
              <a:prstGeom prst="straightConnector1">
                <a:avLst/>
              </a:prstGeom>
              <a:noFill/>
              <a:ln w="9525">
                <a:solidFill>
                  <a:schemeClr val="tx1"/>
                </a:solidFill>
                <a:round/>
                <a:headEnd/>
                <a:tailEnd/>
              </a:ln>
            </p:spPr>
          </p:cxnSp>
          <p:cxnSp>
            <p:nvCxnSpPr>
              <p:cNvPr id="20595" name="AutoShape 34"/>
              <p:cNvCxnSpPr>
                <a:cxnSpLocks noChangeShapeType="1"/>
                <a:stCxn id="20584" idx="2"/>
                <a:endCxn id="20586" idx="0"/>
              </p:cNvCxnSpPr>
              <p:nvPr/>
            </p:nvCxnSpPr>
            <p:spPr bwMode="auto">
              <a:xfrm>
                <a:off x="1704" y="4018"/>
                <a:ext cx="0" cy="71"/>
              </a:xfrm>
              <a:prstGeom prst="straightConnector1">
                <a:avLst/>
              </a:prstGeom>
              <a:noFill/>
              <a:ln w="9525">
                <a:solidFill>
                  <a:schemeClr val="tx1"/>
                </a:solidFill>
                <a:round/>
                <a:headEnd/>
                <a:tailEnd/>
              </a:ln>
            </p:spPr>
          </p:cxnSp>
        </p:grpSp>
        <p:sp>
          <p:nvSpPr>
            <p:cNvPr id="20551" name="Text Box 35"/>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0552" name="AutoShape 36"/>
            <p:cNvCxnSpPr>
              <a:cxnSpLocks noChangeShapeType="1"/>
              <a:stCxn id="20543" idx="2"/>
              <a:endCxn id="20551" idx="0"/>
            </p:cNvCxnSpPr>
            <p:nvPr/>
          </p:nvCxnSpPr>
          <p:spPr bwMode="auto">
            <a:xfrm>
              <a:off x="3384" y="2905"/>
              <a:ext cx="0" cy="89"/>
            </a:xfrm>
            <a:prstGeom prst="straightConnector1">
              <a:avLst/>
            </a:prstGeom>
            <a:noFill/>
            <a:ln w="9525">
              <a:solidFill>
                <a:schemeClr val="tx1"/>
              </a:solidFill>
              <a:round/>
              <a:headEnd/>
              <a:tailEnd/>
            </a:ln>
          </p:spPr>
        </p:cxnSp>
        <p:grpSp>
          <p:nvGrpSpPr>
            <p:cNvPr id="20553" name="Group 37"/>
            <p:cNvGrpSpPr>
              <a:grpSpLocks/>
            </p:cNvGrpSpPr>
            <p:nvPr/>
          </p:nvGrpSpPr>
          <p:grpSpPr bwMode="auto">
            <a:xfrm>
              <a:off x="624" y="3024"/>
              <a:ext cx="1104" cy="1714"/>
              <a:chOff x="1152" y="2640"/>
              <a:chExt cx="1104" cy="1714"/>
            </a:xfrm>
          </p:grpSpPr>
          <p:sp>
            <p:nvSpPr>
              <p:cNvPr id="20558" name="Text Box 38"/>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0559" name="Text Box 39"/>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0560" name="Text Box 40"/>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0561" name="Text Box 41"/>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0562" name="Text Box 42"/>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0563" name="Text Box 43"/>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4" name="Text Box 44"/>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0565" name="Text Box 45"/>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0566" name="Text Box 46"/>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i="1" dirty="0"/>
                  <a:t>G</a:t>
                </a:r>
              </a:p>
            </p:txBody>
          </p:sp>
          <p:sp>
            <p:nvSpPr>
              <p:cNvPr id="20567" name="Text Box 47"/>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0568" name="AutoShape 48"/>
              <p:cNvCxnSpPr>
                <a:cxnSpLocks noChangeShapeType="1"/>
                <a:stCxn id="20558" idx="2"/>
                <a:endCxn id="20560"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0569" name="AutoShape 49"/>
              <p:cNvCxnSpPr>
                <a:cxnSpLocks noChangeShapeType="1"/>
                <a:stCxn id="20558" idx="2"/>
                <a:endCxn id="20562" idx="0"/>
              </p:cNvCxnSpPr>
              <p:nvPr/>
            </p:nvCxnSpPr>
            <p:spPr bwMode="auto">
              <a:xfrm>
                <a:off x="1656" y="2905"/>
                <a:ext cx="192" cy="119"/>
              </a:xfrm>
              <a:prstGeom prst="straightConnector1">
                <a:avLst/>
              </a:prstGeom>
              <a:noFill/>
              <a:ln w="9525">
                <a:solidFill>
                  <a:schemeClr val="tx1"/>
                </a:solidFill>
                <a:round/>
                <a:headEnd/>
                <a:tailEnd/>
              </a:ln>
            </p:spPr>
          </p:cxnSp>
          <p:cxnSp>
            <p:nvCxnSpPr>
              <p:cNvPr id="20570" name="AutoShape 50"/>
              <p:cNvCxnSpPr>
                <a:cxnSpLocks noChangeShapeType="1"/>
                <a:stCxn id="20560" idx="2"/>
                <a:endCxn id="20559"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0571" name="AutoShape 51"/>
              <p:cNvCxnSpPr>
                <a:cxnSpLocks noChangeShapeType="1"/>
                <a:stCxn id="20560" idx="2"/>
                <a:endCxn id="20563" idx="0"/>
              </p:cNvCxnSpPr>
              <p:nvPr/>
            </p:nvCxnSpPr>
            <p:spPr bwMode="auto">
              <a:xfrm>
                <a:off x="1416" y="3289"/>
                <a:ext cx="144" cy="119"/>
              </a:xfrm>
              <a:prstGeom prst="straightConnector1">
                <a:avLst/>
              </a:prstGeom>
              <a:noFill/>
              <a:ln w="9525">
                <a:solidFill>
                  <a:schemeClr val="tx1"/>
                </a:solidFill>
                <a:round/>
                <a:headEnd/>
                <a:tailEnd/>
              </a:ln>
            </p:spPr>
          </p:cxnSp>
          <p:cxnSp>
            <p:nvCxnSpPr>
              <p:cNvPr id="20572" name="AutoShape 52"/>
              <p:cNvCxnSpPr>
                <a:cxnSpLocks noChangeShapeType="1"/>
                <a:stCxn id="20562" idx="2"/>
                <a:endCxn id="20561" idx="0"/>
              </p:cNvCxnSpPr>
              <p:nvPr/>
            </p:nvCxnSpPr>
            <p:spPr bwMode="auto">
              <a:xfrm>
                <a:off x="1848" y="3289"/>
                <a:ext cx="0" cy="119"/>
              </a:xfrm>
              <a:prstGeom prst="straightConnector1">
                <a:avLst/>
              </a:prstGeom>
              <a:noFill/>
              <a:ln w="9525">
                <a:solidFill>
                  <a:schemeClr val="tx1"/>
                </a:solidFill>
                <a:round/>
                <a:headEnd/>
                <a:tailEnd/>
              </a:ln>
            </p:spPr>
          </p:cxnSp>
          <p:cxnSp>
            <p:nvCxnSpPr>
              <p:cNvPr id="20573" name="AutoShape 53"/>
              <p:cNvCxnSpPr>
                <a:cxnSpLocks noChangeShapeType="1"/>
                <a:stCxn id="20559" idx="2"/>
                <a:endCxn id="20564" idx="0"/>
              </p:cNvCxnSpPr>
              <p:nvPr/>
            </p:nvCxnSpPr>
            <p:spPr bwMode="auto">
              <a:xfrm>
                <a:off x="1272" y="3673"/>
                <a:ext cx="0" cy="80"/>
              </a:xfrm>
              <a:prstGeom prst="straightConnector1">
                <a:avLst/>
              </a:prstGeom>
              <a:noFill/>
              <a:ln w="9525">
                <a:solidFill>
                  <a:schemeClr val="tx1"/>
                </a:solidFill>
                <a:round/>
                <a:headEnd/>
                <a:tailEnd/>
              </a:ln>
            </p:spPr>
          </p:cxnSp>
          <p:cxnSp>
            <p:nvCxnSpPr>
              <p:cNvPr id="20574" name="AutoShape 54"/>
              <p:cNvCxnSpPr>
                <a:cxnSpLocks noChangeShapeType="1"/>
                <a:stCxn id="20561" idx="2"/>
                <a:endCxn id="20565"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0575" name="AutoShape 55"/>
              <p:cNvCxnSpPr>
                <a:cxnSpLocks noChangeShapeType="1"/>
                <a:stCxn id="20561" idx="2"/>
                <a:endCxn id="20566" idx="0"/>
              </p:cNvCxnSpPr>
              <p:nvPr/>
            </p:nvCxnSpPr>
            <p:spPr bwMode="auto">
              <a:xfrm>
                <a:off x="1848" y="3673"/>
                <a:ext cx="168" cy="119"/>
              </a:xfrm>
              <a:prstGeom prst="straightConnector1">
                <a:avLst/>
              </a:prstGeom>
              <a:noFill/>
              <a:ln w="9525">
                <a:solidFill>
                  <a:schemeClr val="tx1"/>
                </a:solidFill>
                <a:round/>
                <a:headEnd/>
                <a:tailEnd/>
              </a:ln>
            </p:spPr>
          </p:cxnSp>
          <p:cxnSp>
            <p:nvCxnSpPr>
              <p:cNvPr id="20576" name="AutoShape 56"/>
              <p:cNvCxnSpPr>
                <a:cxnSpLocks noChangeShapeType="1"/>
                <a:stCxn id="20565" idx="2"/>
                <a:endCxn id="20567"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0554" name="AutoShape 57"/>
            <p:cNvCxnSpPr>
              <a:cxnSpLocks noChangeShapeType="1"/>
              <a:stCxn id="20542" idx="2"/>
              <a:endCxn id="20558" idx="0"/>
            </p:cNvCxnSpPr>
            <p:nvPr/>
          </p:nvCxnSpPr>
          <p:spPr bwMode="auto">
            <a:xfrm>
              <a:off x="504" y="2953"/>
              <a:ext cx="624" cy="71"/>
            </a:xfrm>
            <a:prstGeom prst="straightConnector1">
              <a:avLst/>
            </a:prstGeom>
            <a:noFill/>
            <a:ln w="9525">
              <a:solidFill>
                <a:schemeClr val="tx1"/>
              </a:solidFill>
              <a:round/>
              <a:headEnd/>
              <a:tailEnd/>
            </a:ln>
          </p:spPr>
        </p:cxnSp>
        <p:cxnSp>
          <p:nvCxnSpPr>
            <p:cNvPr id="20555" name="AutoShape 58"/>
            <p:cNvCxnSpPr>
              <a:cxnSpLocks noChangeShapeType="1"/>
              <a:stCxn id="20539" idx="2"/>
              <a:endCxn id="20542"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0556" name="AutoShape 59"/>
            <p:cNvCxnSpPr>
              <a:cxnSpLocks noChangeShapeType="1"/>
              <a:stCxn id="20539" idx="2"/>
              <a:endCxn id="20577" idx="0"/>
            </p:cNvCxnSpPr>
            <p:nvPr/>
          </p:nvCxnSpPr>
          <p:spPr bwMode="auto">
            <a:xfrm>
              <a:off x="2040" y="2575"/>
              <a:ext cx="240" cy="65"/>
            </a:xfrm>
            <a:prstGeom prst="straightConnector1">
              <a:avLst/>
            </a:prstGeom>
            <a:noFill/>
            <a:ln w="9525">
              <a:solidFill>
                <a:schemeClr val="tx1"/>
              </a:solidFill>
              <a:round/>
              <a:headEnd/>
              <a:tailEnd/>
            </a:ln>
          </p:spPr>
        </p:cxnSp>
        <p:cxnSp>
          <p:nvCxnSpPr>
            <p:cNvPr id="20557" name="AutoShape 60"/>
            <p:cNvCxnSpPr>
              <a:cxnSpLocks noChangeShapeType="1"/>
              <a:stCxn id="20539" idx="2"/>
              <a:endCxn id="20543" idx="0"/>
            </p:cNvCxnSpPr>
            <p:nvPr/>
          </p:nvCxnSpPr>
          <p:spPr bwMode="auto">
            <a:xfrm>
              <a:off x="2040" y="2575"/>
              <a:ext cx="1344" cy="65"/>
            </a:xfrm>
            <a:prstGeom prst="straightConnector1">
              <a:avLst/>
            </a:prstGeom>
            <a:noFill/>
            <a:ln w="9525">
              <a:solidFill>
                <a:schemeClr val="tx1"/>
              </a:solidFill>
              <a:round/>
              <a:headEnd/>
              <a:tailEnd/>
            </a:ln>
          </p:spPr>
        </p:cxnSp>
      </p:grpSp>
      <p:grpSp>
        <p:nvGrpSpPr>
          <p:cNvPr id="20484" name="Group 61"/>
          <p:cNvGrpSpPr>
            <a:grpSpLocks/>
          </p:cNvGrpSpPr>
          <p:nvPr/>
        </p:nvGrpSpPr>
        <p:grpSpPr bwMode="auto">
          <a:xfrm>
            <a:off x="4589461" y="1358903"/>
            <a:ext cx="3030539" cy="1765300"/>
            <a:chOff x="624" y="1134"/>
            <a:chExt cx="4368" cy="2544"/>
          </a:xfrm>
        </p:grpSpPr>
        <p:sp>
          <p:nvSpPr>
            <p:cNvPr id="20511" name="AutoShape 62"/>
            <p:cNvSpPr>
              <a:spLocks noChangeArrowheads="1"/>
            </p:cNvSpPr>
            <p:nvPr/>
          </p:nvSpPr>
          <p:spPr bwMode="auto">
            <a:xfrm>
              <a:off x="624" y="2625"/>
              <a:ext cx="432" cy="439"/>
            </a:xfrm>
            <a:prstGeom prst="flowChartConnector">
              <a:avLst/>
            </a:prstGeom>
            <a:noFill/>
            <a:ln w="12700">
              <a:solidFill>
                <a:schemeClr val="tx1"/>
              </a:solidFill>
              <a:round/>
              <a:headEnd/>
              <a:tailEnd/>
            </a:ln>
          </p:spPr>
          <p:txBody>
            <a:bodyPr wrap="none" anchor="ctr"/>
            <a:lstStyle/>
            <a:p>
              <a:pPr algn="ctr"/>
              <a:r>
                <a:rPr lang="en-US" sz="1600" dirty="0"/>
                <a:t>S</a:t>
              </a:r>
            </a:p>
          </p:txBody>
        </p:sp>
        <p:sp>
          <p:nvSpPr>
            <p:cNvPr id="20512" name="AutoShape 63"/>
            <p:cNvSpPr>
              <a:spLocks noChangeArrowheads="1"/>
            </p:cNvSpPr>
            <p:nvPr/>
          </p:nvSpPr>
          <p:spPr bwMode="auto">
            <a:xfrm>
              <a:off x="4560" y="1134"/>
              <a:ext cx="432" cy="439"/>
            </a:xfrm>
            <a:prstGeom prst="flowChartConnector">
              <a:avLst/>
            </a:prstGeom>
            <a:noFill/>
            <a:ln w="12700">
              <a:solidFill>
                <a:schemeClr val="tx1"/>
              </a:solidFill>
              <a:round/>
              <a:headEnd/>
              <a:tailEnd/>
            </a:ln>
          </p:spPr>
          <p:txBody>
            <a:bodyPr wrap="none" anchor="ctr"/>
            <a:lstStyle/>
            <a:p>
              <a:pPr algn="ctr"/>
              <a:r>
                <a:rPr lang="en-US"/>
                <a:t>G</a:t>
              </a:r>
            </a:p>
          </p:txBody>
        </p:sp>
        <p:sp>
          <p:nvSpPr>
            <p:cNvPr id="20513" name="AutoShape 64"/>
            <p:cNvSpPr>
              <a:spLocks noChangeArrowheads="1"/>
            </p:cNvSpPr>
            <p:nvPr/>
          </p:nvSpPr>
          <p:spPr bwMode="auto">
            <a:xfrm>
              <a:off x="1878" y="2231"/>
              <a:ext cx="433" cy="438"/>
            </a:xfrm>
            <a:prstGeom prst="flowChartConnector">
              <a:avLst/>
            </a:prstGeom>
            <a:noFill/>
            <a:ln w="12700">
              <a:solidFill>
                <a:schemeClr val="tx1"/>
              </a:solidFill>
              <a:round/>
              <a:headEnd/>
              <a:tailEnd/>
            </a:ln>
          </p:spPr>
          <p:txBody>
            <a:bodyPr wrap="none" anchor="ctr"/>
            <a:lstStyle/>
            <a:p>
              <a:pPr algn="ctr"/>
              <a:r>
                <a:rPr lang="en-US" i="1"/>
                <a:t>d</a:t>
              </a:r>
            </a:p>
          </p:txBody>
        </p:sp>
        <p:sp>
          <p:nvSpPr>
            <p:cNvPr id="20514" name="AutoShape 65"/>
            <p:cNvSpPr>
              <a:spLocks noChangeArrowheads="1"/>
            </p:cNvSpPr>
            <p:nvPr/>
          </p:nvSpPr>
          <p:spPr bwMode="auto">
            <a:xfrm>
              <a:off x="970" y="1573"/>
              <a:ext cx="432" cy="438"/>
            </a:xfrm>
            <a:prstGeom prst="flowChartConnector">
              <a:avLst/>
            </a:prstGeom>
            <a:noFill/>
            <a:ln w="12700">
              <a:solidFill>
                <a:schemeClr val="tx1"/>
              </a:solidFill>
              <a:round/>
              <a:headEnd/>
              <a:tailEnd/>
            </a:ln>
          </p:spPr>
          <p:txBody>
            <a:bodyPr wrap="none" anchor="ctr"/>
            <a:lstStyle/>
            <a:p>
              <a:pPr algn="ctr"/>
              <a:r>
                <a:rPr lang="en-US" i="1"/>
                <a:t>b</a:t>
              </a:r>
            </a:p>
          </p:txBody>
        </p:sp>
        <p:sp>
          <p:nvSpPr>
            <p:cNvPr id="20515" name="AutoShape 66"/>
            <p:cNvSpPr>
              <a:spLocks noChangeArrowheads="1"/>
            </p:cNvSpPr>
            <p:nvPr/>
          </p:nvSpPr>
          <p:spPr bwMode="auto">
            <a:xfrm>
              <a:off x="1402" y="3108"/>
              <a:ext cx="433" cy="438"/>
            </a:xfrm>
            <a:prstGeom prst="flowChartConnector">
              <a:avLst/>
            </a:prstGeom>
            <a:noFill/>
            <a:ln w="12700">
              <a:solidFill>
                <a:schemeClr val="tx1"/>
              </a:solidFill>
              <a:round/>
              <a:headEnd/>
              <a:tailEnd/>
            </a:ln>
          </p:spPr>
          <p:txBody>
            <a:bodyPr wrap="none" anchor="ctr"/>
            <a:lstStyle/>
            <a:p>
              <a:pPr algn="ctr"/>
              <a:r>
                <a:rPr lang="en-US" i="1"/>
                <a:t>p</a:t>
              </a:r>
            </a:p>
          </p:txBody>
        </p:sp>
        <p:sp>
          <p:nvSpPr>
            <p:cNvPr id="20516" name="AutoShape 67"/>
            <p:cNvSpPr>
              <a:spLocks noChangeArrowheads="1"/>
            </p:cNvSpPr>
            <p:nvPr/>
          </p:nvSpPr>
          <p:spPr bwMode="auto">
            <a:xfrm>
              <a:off x="2440" y="3239"/>
              <a:ext cx="433" cy="439"/>
            </a:xfrm>
            <a:prstGeom prst="flowChartConnector">
              <a:avLst/>
            </a:prstGeom>
            <a:noFill/>
            <a:ln w="12700">
              <a:solidFill>
                <a:schemeClr val="tx1"/>
              </a:solidFill>
              <a:round/>
              <a:headEnd/>
              <a:tailEnd/>
            </a:ln>
          </p:spPr>
          <p:txBody>
            <a:bodyPr wrap="none" anchor="ctr"/>
            <a:lstStyle/>
            <a:p>
              <a:pPr algn="ctr"/>
              <a:r>
                <a:rPr lang="en-US" i="1"/>
                <a:t>q</a:t>
              </a:r>
            </a:p>
          </p:txBody>
        </p:sp>
        <p:sp>
          <p:nvSpPr>
            <p:cNvPr id="20517" name="AutoShape 68"/>
            <p:cNvSpPr>
              <a:spLocks noChangeArrowheads="1"/>
            </p:cNvSpPr>
            <p:nvPr/>
          </p:nvSpPr>
          <p:spPr bwMode="auto">
            <a:xfrm>
              <a:off x="2916" y="1529"/>
              <a:ext cx="433" cy="438"/>
            </a:xfrm>
            <a:prstGeom prst="flowChartConnector">
              <a:avLst/>
            </a:prstGeom>
            <a:noFill/>
            <a:ln w="12700">
              <a:solidFill>
                <a:schemeClr val="tx1"/>
              </a:solidFill>
              <a:round/>
              <a:headEnd/>
              <a:tailEnd/>
            </a:ln>
          </p:spPr>
          <p:txBody>
            <a:bodyPr wrap="none" anchor="ctr"/>
            <a:lstStyle/>
            <a:p>
              <a:pPr algn="ctr"/>
              <a:r>
                <a:rPr lang="en-US" i="1"/>
                <a:t>c</a:t>
              </a:r>
            </a:p>
          </p:txBody>
        </p:sp>
        <p:sp>
          <p:nvSpPr>
            <p:cNvPr id="20518" name="AutoShape 69"/>
            <p:cNvSpPr>
              <a:spLocks noChangeArrowheads="1"/>
            </p:cNvSpPr>
            <p:nvPr/>
          </p:nvSpPr>
          <p:spPr bwMode="auto">
            <a:xfrm>
              <a:off x="3522" y="2055"/>
              <a:ext cx="432" cy="439"/>
            </a:xfrm>
            <a:prstGeom prst="flowChartConnector">
              <a:avLst/>
            </a:prstGeom>
            <a:noFill/>
            <a:ln w="12700">
              <a:solidFill>
                <a:schemeClr val="tx1"/>
              </a:solidFill>
              <a:round/>
              <a:headEnd/>
              <a:tailEnd/>
            </a:ln>
          </p:spPr>
          <p:txBody>
            <a:bodyPr wrap="none" anchor="ctr"/>
            <a:lstStyle/>
            <a:p>
              <a:pPr algn="ctr"/>
              <a:r>
                <a:rPr lang="en-US" i="1"/>
                <a:t>e</a:t>
              </a:r>
            </a:p>
          </p:txBody>
        </p:sp>
        <p:sp>
          <p:nvSpPr>
            <p:cNvPr id="20519" name="AutoShape 70"/>
            <p:cNvSpPr>
              <a:spLocks noChangeArrowheads="1"/>
            </p:cNvSpPr>
            <p:nvPr/>
          </p:nvSpPr>
          <p:spPr bwMode="auto">
            <a:xfrm>
              <a:off x="3176" y="2669"/>
              <a:ext cx="432" cy="439"/>
            </a:xfrm>
            <a:prstGeom prst="flowChartConnector">
              <a:avLst/>
            </a:prstGeom>
            <a:noFill/>
            <a:ln w="12700">
              <a:solidFill>
                <a:schemeClr val="tx1"/>
              </a:solidFill>
              <a:round/>
              <a:headEnd/>
              <a:tailEnd/>
            </a:ln>
          </p:spPr>
          <p:txBody>
            <a:bodyPr wrap="none" anchor="ctr"/>
            <a:lstStyle/>
            <a:p>
              <a:pPr algn="ctr"/>
              <a:r>
                <a:rPr lang="en-US" i="1" dirty="0"/>
                <a:t>h</a:t>
              </a:r>
            </a:p>
          </p:txBody>
        </p:sp>
        <p:sp>
          <p:nvSpPr>
            <p:cNvPr id="20520" name="AutoShape 71"/>
            <p:cNvSpPr>
              <a:spLocks noChangeArrowheads="1"/>
            </p:cNvSpPr>
            <p:nvPr/>
          </p:nvSpPr>
          <p:spPr bwMode="auto">
            <a:xfrm>
              <a:off x="1748" y="1178"/>
              <a:ext cx="433" cy="438"/>
            </a:xfrm>
            <a:prstGeom prst="flowChartConnector">
              <a:avLst/>
            </a:prstGeom>
            <a:noFill/>
            <a:ln w="12700">
              <a:solidFill>
                <a:schemeClr val="tx1"/>
              </a:solidFill>
              <a:round/>
              <a:headEnd/>
              <a:tailEnd/>
            </a:ln>
          </p:spPr>
          <p:txBody>
            <a:bodyPr wrap="none" anchor="ctr"/>
            <a:lstStyle/>
            <a:p>
              <a:pPr algn="ctr"/>
              <a:r>
                <a:rPr lang="en-US" i="1"/>
                <a:t>a</a:t>
              </a:r>
            </a:p>
          </p:txBody>
        </p:sp>
        <p:sp>
          <p:nvSpPr>
            <p:cNvPr id="20521" name="AutoShape 72"/>
            <p:cNvSpPr>
              <a:spLocks noChangeArrowheads="1"/>
            </p:cNvSpPr>
            <p:nvPr/>
          </p:nvSpPr>
          <p:spPr bwMode="auto">
            <a:xfrm>
              <a:off x="4430" y="2318"/>
              <a:ext cx="432" cy="439"/>
            </a:xfrm>
            <a:prstGeom prst="flowChartConnector">
              <a:avLst/>
            </a:prstGeom>
            <a:noFill/>
            <a:ln w="12700">
              <a:solidFill>
                <a:schemeClr val="tx1"/>
              </a:solidFill>
              <a:round/>
              <a:headEnd/>
              <a:tailEnd/>
            </a:ln>
          </p:spPr>
          <p:txBody>
            <a:bodyPr wrap="none" anchor="ctr"/>
            <a:lstStyle/>
            <a:p>
              <a:pPr algn="ctr"/>
              <a:r>
                <a:rPr lang="en-US" i="1"/>
                <a:t>f</a:t>
              </a:r>
            </a:p>
          </p:txBody>
        </p:sp>
        <p:sp>
          <p:nvSpPr>
            <p:cNvPr id="20522" name="AutoShape 73"/>
            <p:cNvSpPr>
              <a:spLocks noChangeArrowheads="1"/>
            </p:cNvSpPr>
            <p:nvPr/>
          </p:nvSpPr>
          <p:spPr bwMode="auto">
            <a:xfrm>
              <a:off x="4257" y="3108"/>
              <a:ext cx="432" cy="438"/>
            </a:xfrm>
            <a:prstGeom prst="flowChartConnector">
              <a:avLst/>
            </a:prstGeom>
            <a:noFill/>
            <a:ln w="12700">
              <a:solidFill>
                <a:schemeClr val="tx1"/>
              </a:solidFill>
              <a:round/>
              <a:headEnd/>
              <a:tailEnd/>
            </a:ln>
          </p:spPr>
          <p:txBody>
            <a:bodyPr wrap="none" anchor="ctr"/>
            <a:lstStyle/>
            <a:p>
              <a:pPr algn="ctr"/>
              <a:r>
                <a:rPr lang="en-US" i="1"/>
                <a:t>r</a:t>
              </a:r>
            </a:p>
          </p:txBody>
        </p:sp>
        <p:cxnSp>
          <p:nvCxnSpPr>
            <p:cNvPr id="20523" name="AutoShape 74"/>
            <p:cNvCxnSpPr>
              <a:cxnSpLocks noChangeShapeType="1"/>
              <a:stCxn id="20511" idx="5"/>
              <a:endCxn id="20515" idx="2"/>
            </p:cNvCxnSpPr>
            <p:nvPr/>
          </p:nvCxnSpPr>
          <p:spPr bwMode="auto">
            <a:xfrm>
              <a:off x="993" y="3012"/>
              <a:ext cx="397" cy="315"/>
            </a:xfrm>
            <a:prstGeom prst="straightConnector1">
              <a:avLst/>
            </a:prstGeom>
            <a:noFill/>
            <a:ln w="9525">
              <a:solidFill>
                <a:schemeClr val="tx1"/>
              </a:solidFill>
              <a:round/>
              <a:headEnd/>
              <a:tailEnd type="triangle" w="med" len="med"/>
            </a:ln>
          </p:spPr>
        </p:cxnSp>
        <p:cxnSp>
          <p:nvCxnSpPr>
            <p:cNvPr id="20524" name="AutoShape 75"/>
            <p:cNvCxnSpPr>
              <a:cxnSpLocks noChangeShapeType="1"/>
              <a:stCxn id="20515" idx="5"/>
              <a:endCxn id="20516" idx="2"/>
            </p:cNvCxnSpPr>
            <p:nvPr/>
          </p:nvCxnSpPr>
          <p:spPr bwMode="auto">
            <a:xfrm flipV="1">
              <a:off x="1772" y="3459"/>
              <a:ext cx="656" cy="35"/>
            </a:xfrm>
            <a:prstGeom prst="straightConnector1">
              <a:avLst/>
            </a:prstGeom>
            <a:noFill/>
            <a:ln w="9525">
              <a:solidFill>
                <a:schemeClr val="tx1"/>
              </a:solidFill>
              <a:round/>
              <a:headEnd/>
              <a:tailEnd type="triangle" w="med" len="med"/>
            </a:ln>
          </p:spPr>
        </p:cxnSp>
        <p:cxnSp>
          <p:nvCxnSpPr>
            <p:cNvPr id="20525" name="AutoShape 76"/>
            <p:cNvCxnSpPr>
              <a:cxnSpLocks noChangeShapeType="1"/>
              <a:stCxn id="20519" idx="3"/>
              <a:endCxn id="20516" idx="7"/>
            </p:cNvCxnSpPr>
            <p:nvPr/>
          </p:nvCxnSpPr>
          <p:spPr bwMode="auto">
            <a:xfrm flipH="1">
              <a:off x="2810" y="3056"/>
              <a:ext cx="429" cy="235"/>
            </a:xfrm>
            <a:prstGeom prst="straightConnector1">
              <a:avLst/>
            </a:prstGeom>
            <a:noFill/>
            <a:ln w="9525">
              <a:solidFill>
                <a:schemeClr val="tx1"/>
              </a:solidFill>
              <a:round/>
              <a:headEnd/>
              <a:tailEnd type="triangle" w="med" len="med"/>
            </a:ln>
          </p:spPr>
        </p:cxnSp>
        <p:cxnSp>
          <p:nvCxnSpPr>
            <p:cNvPr id="20526" name="AutoShape 77"/>
            <p:cNvCxnSpPr>
              <a:cxnSpLocks noChangeShapeType="1"/>
              <a:stCxn id="20519" idx="2"/>
              <a:endCxn id="20515" idx="6"/>
            </p:cNvCxnSpPr>
            <p:nvPr/>
          </p:nvCxnSpPr>
          <p:spPr bwMode="auto">
            <a:xfrm flipH="1">
              <a:off x="1847" y="2889"/>
              <a:ext cx="1317" cy="438"/>
            </a:xfrm>
            <a:prstGeom prst="straightConnector1">
              <a:avLst/>
            </a:prstGeom>
            <a:noFill/>
            <a:ln w="9525">
              <a:solidFill>
                <a:schemeClr val="tx1"/>
              </a:solidFill>
              <a:round/>
              <a:headEnd/>
              <a:tailEnd type="triangle" w="med" len="med"/>
            </a:ln>
          </p:spPr>
        </p:cxnSp>
        <p:cxnSp>
          <p:nvCxnSpPr>
            <p:cNvPr id="20527" name="AutoShape 78"/>
            <p:cNvCxnSpPr>
              <a:cxnSpLocks noChangeShapeType="1"/>
              <a:stCxn id="20518" idx="4"/>
              <a:endCxn id="20519" idx="7"/>
            </p:cNvCxnSpPr>
            <p:nvPr/>
          </p:nvCxnSpPr>
          <p:spPr bwMode="auto">
            <a:xfrm flipH="1">
              <a:off x="3545" y="2506"/>
              <a:ext cx="193" cy="215"/>
            </a:xfrm>
            <a:prstGeom prst="straightConnector1">
              <a:avLst/>
            </a:prstGeom>
            <a:noFill/>
            <a:ln w="9525">
              <a:solidFill>
                <a:schemeClr val="tx1"/>
              </a:solidFill>
              <a:round/>
              <a:headEnd/>
              <a:tailEnd type="triangle" w="med" len="med"/>
            </a:ln>
          </p:spPr>
        </p:cxnSp>
        <p:cxnSp>
          <p:nvCxnSpPr>
            <p:cNvPr id="20528" name="AutoShape 79"/>
            <p:cNvCxnSpPr>
              <a:cxnSpLocks noChangeShapeType="1"/>
              <a:stCxn id="20518" idx="5"/>
              <a:endCxn id="20522" idx="1"/>
            </p:cNvCxnSpPr>
            <p:nvPr/>
          </p:nvCxnSpPr>
          <p:spPr bwMode="auto">
            <a:xfrm>
              <a:off x="3891" y="2442"/>
              <a:ext cx="429" cy="718"/>
            </a:xfrm>
            <a:prstGeom prst="straightConnector1">
              <a:avLst/>
            </a:prstGeom>
            <a:noFill/>
            <a:ln w="9525">
              <a:solidFill>
                <a:schemeClr val="tx1"/>
              </a:solidFill>
              <a:round/>
              <a:headEnd/>
              <a:tailEnd type="triangle" w="med" len="med"/>
            </a:ln>
          </p:spPr>
        </p:cxnSp>
        <p:cxnSp>
          <p:nvCxnSpPr>
            <p:cNvPr id="20529" name="AutoShape 80"/>
            <p:cNvCxnSpPr>
              <a:cxnSpLocks noChangeShapeType="1"/>
              <a:stCxn id="20522" idx="0"/>
              <a:endCxn id="20521" idx="4"/>
            </p:cNvCxnSpPr>
            <p:nvPr/>
          </p:nvCxnSpPr>
          <p:spPr bwMode="auto">
            <a:xfrm flipV="1">
              <a:off x="4473" y="2769"/>
              <a:ext cx="173" cy="327"/>
            </a:xfrm>
            <a:prstGeom prst="straightConnector1">
              <a:avLst/>
            </a:prstGeom>
            <a:noFill/>
            <a:ln w="12700">
              <a:solidFill>
                <a:schemeClr val="tx1"/>
              </a:solidFill>
              <a:round/>
              <a:headEnd/>
              <a:tailEnd type="triangle" w="med" len="med"/>
            </a:ln>
          </p:spPr>
        </p:cxnSp>
        <p:cxnSp>
          <p:nvCxnSpPr>
            <p:cNvPr id="20530" name="AutoShape 81"/>
            <p:cNvCxnSpPr>
              <a:cxnSpLocks noChangeShapeType="1"/>
              <a:stCxn id="20521" idx="0"/>
              <a:endCxn id="20512" idx="4"/>
            </p:cNvCxnSpPr>
            <p:nvPr/>
          </p:nvCxnSpPr>
          <p:spPr bwMode="auto">
            <a:xfrm flipV="1">
              <a:off x="4646" y="1585"/>
              <a:ext cx="130" cy="721"/>
            </a:xfrm>
            <a:prstGeom prst="straightConnector1">
              <a:avLst/>
            </a:prstGeom>
            <a:noFill/>
            <a:ln w="9525">
              <a:solidFill>
                <a:schemeClr val="tx1"/>
              </a:solidFill>
              <a:round/>
              <a:headEnd/>
              <a:tailEnd type="triangle" w="med" len="med"/>
            </a:ln>
          </p:spPr>
        </p:cxnSp>
        <p:cxnSp>
          <p:nvCxnSpPr>
            <p:cNvPr id="20531" name="AutoShape 82"/>
            <p:cNvCxnSpPr>
              <a:cxnSpLocks noChangeShapeType="1"/>
              <a:stCxn id="20511" idx="7"/>
            </p:cNvCxnSpPr>
            <p:nvPr/>
          </p:nvCxnSpPr>
          <p:spPr bwMode="auto">
            <a:xfrm flipV="1">
              <a:off x="993" y="2438"/>
              <a:ext cx="885" cy="239"/>
            </a:xfrm>
            <a:prstGeom prst="straightConnector1">
              <a:avLst/>
            </a:prstGeom>
            <a:noFill/>
            <a:ln w="9525">
              <a:solidFill>
                <a:schemeClr val="tx1"/>
              </a:solidFill>
              <a:round/>
              <a:headEnd/>
              <a:tailEnd type="triangle" w="med" len="med"/>
            </a:ln>
          </p:spPr>
        </p:cxnSp>
        <p:cxnSp>
          <p:nvCxnSpPr>
            <p:cNvPr id="20532" name="AutoShape 83"/>
            <p:cNvCxnSpPr>
              <a:cxnSpLocks noChangeShapeType="1"/>
              <a:stCxn id="20513" idx="1"/>
              <a:endCxn id="20514" idx="5"/>
            </p:cNvCxnSpPr>
            <p:nvPr/>
          </p:nvCxnSpPr>
          <p:spPr bwMode="auto">
            <a:xfrm flipH="1" flipV="1">
              <a:off x="1339" y="1959"/>
              <a:ext cx="602" cy="324"/>
            </a:xfrm>
            <a:prstGeom prst="straightConnector1">
              <a:avLst/>
            </a:prstGeom>
            <a:noFill/>
            <a:ln w="9525">
              <a:solidFill>
                <a:schemeClr val="tx1"/>
              </a:solidFill>
              <a:round/>
              <a:headEnd/>
              <a:tailEnd type="triangle" w="med" len="med"/>
            </a:ln>
          </p:spPr>
        </p:cxnSp>
        <p:cxnSp>
          <p:nvCxnSpPr>
            <p:cNvPr id="20533" name="AutoShape 84"/>
            <p:cNvCxnSpPr>
              <a:cxnSpLocks noChangeShapeType="1"/>
              <a:endCxn id="20520" idx="2"/>
            </p:cNvCxnSpPr>
            <p:nvPr/>
          </p:nvCxnSpPr>
          <p:spPr bwMode="auto">
            <a:xfrm flipV="1">
              <a:off x="1347" y="1397"/>
              <a:ext cx="389" cy="240"/>
            </a:xfrm>
            <a:prstGeom prst="straightConnector1">
              <a:avLst/>
            </a:prstGeom>
            <a:noFill/>
            <a:ln w="9525">
              <a:solidFill>
                <a:schemeClr val="tx1"/>
              </a:solidFill>
              <a:round/>
              <a:headEnd/>
              <a:tailEnd type="triangle" w="med" len="med"/>
            </a:ln>
          </p:spPr>
        </p:cxnSp>
        <p:cxnSp>
          <p:nvCxnSpPr>
            <p:cNvPr id="20534" name="AutoShape 85"/>
            <p:cNvCxnSpPr>
              <a:cxnSpLocks noChangeShapeType="1"/>
              <a:stCxn id="20517" idx="2"/>
              <a:endCxn id="20520" idx="6"/>
            </p:cNvCxnSpPr>
            <p:nvPr/>
          </p:nvCxnSpPr>
          <p:spPr bwMode="auto">
            <a:xfrm flipH="1" flipV="1">
              <a:off x="2193" y="1397"/>
              <a:ext cx="711" cy="351"/>
            </a:xfrm>
            <a:prstGeom prst="straightConnector1">
              <a:avLst/>
            </a:prstGeom>
            <a:noFill/>
            <a:ln w="9525">
              <a:solidFill>
                <a:schemeClr val="tx1"/>
              </a:solidFill>
              <a:round/>
              <a:headEnd/>
              <a:tailEnd type="triangle" w="med" len="med"/>
            </a:ln>
          </p:spPr>
        </p:cxnSp>
        <p:cxnSp>
          <p:nvCxnSpPr>
            <p:cNvPr id="20535" name="AutoShape 86"/>
            <p:cNvCxnSpPr>
              <a:cxnSpLocks noChangeShapeType="1"/>
              <a:stCxn id="20513" idx="7"/>
              <a:endCxn id="20517" idx="3"/>
            </p:cNvCxnSpPr>
            <p:nvPr/>
          </p:nvCxnSpPr>
          <p:spPr bwMode="auto">
            <a:xfrm flipV="1">
              <a:off x="2248" y="1915"/>
              <a:ext cx="731" cy="368"/>
            </a:xfrm>
            <a:prstGeom prst="straightConnector1">
              <a:avLst/>
            </a:prstGeom>
            <a:noFill/>
            <a:ln w="9525">
              <a:solidFill>
                <a:schemeClr val="tx1"/>
              </a:solidFill>
              <a:round/>
              <a:headEnd/>
              <a:tailEnd type="triangle" w="med" len="med"/>
            </a:ln>
          </p:spPr>
        </p:cxnSp>
        <p:cxnSp>
          <p:nvCxnSpPr>
            <p:cNvPr id="20536" name="AutoShape 87"/>
            <p:cNvCxnSpPr>
              <a:cxnSpLocks noChangeShapeType="1"/>
              <a:stCxn id="20513" idx="6"/>
              <a:endCxn id="20518" idx="2"/>
            </p:cNvCxnSpPr>
            <p:nvPr/>
          </p:nvCxnSpPr>
          <p:spPr bwMode="auto">
            <a:xfrm flipV="1">
              <a:off x="2323" y="2275"/>
              <a:ext cx="1187" cy="175"/>
            </a:xfrm>
            <a:prstGeom prst="straightConnector1">
              <a:avLst/>
            </a:prstGeom>
            <a:noFill/>
            <a:ln w="9525">
              <a:solidFill>
                <a:schemeClr val="tx1"/>
              </a:solidFill>
              <a:round/>
              <a:headEnd/>
              <a:tailEnd type="triangle" w="med" len="med"/>
            </a:ln>
          </p:spPr>
        </p:cxnSp>
        <p:cxnSp>
          <p:nvCxnSpPr>
            <p:cNvPr id="20537" name="AutoShape 88"/>
            <p:cNvCxnSpPr>
              <a:cxnSpLocks noChangeShapeType="1"/>
              <a:stCxn id="20521" idx="1"/>
              <a:endCxn id="20517" idx="6"/>
            </p:cNvCxnSpPr>
            <p:nvPr/>
          </p:nvCxnSpPr>
          <p:spPr bwMode="auto">
            <a:xfrm rot="5400000" flipH="1">
              <a:off x="3616" y="1493"/>
              <a:ext cx="622" cy="1132"/>
            </a:xfrm>
            <a:prstGeom prst="curvedConnector2">
              <a:avLst/>
            </a:prstGeom>
            <a:noFill/>
            <a:ln w="9525">
              <a:solidFill>
                <a:schemeClr val="tx1"/>
              </a:solidFill>
              <a:round/>
              <a:headEnd/>
              <a:tailEnd type="triangle" w="med" len="med"/>
            </a:ln>
          </p:spPr>
        </p:cxnSp>
        <p:cxnSp>
          <p:nvCxnSpPr>
            <p:cNvPr id="20538" name="AutoShape 89"/>
            <p:cNvCxnSpPr>
              <a:cxnSpLocks noChangeShapeType="1"/>
              <a:stCxn id="20511" idx="6"/>
              <a:endCxn id="20518" idx="3"/>
            </p:cNvCxnSpPr>
            <p:nvPr/>
          </p:nvCxnSpPr>
          <p:spPr bwMode="auto">
            <a:xfrm flipV="1">
              <a:off x="1068" y="2442"/>
              <a:ext cx="2517" cy="403"/>
            </a:xfrm>
            <a:prstGeom prst="curvedConnector2">
              <a:avLst/>
            </a:prstGeom>
            <a:noFill/>
            <a:ln w="9525">
              <a:solidFill>
                <a:schemeClr val="tx1"/>
              </a:solidFill>
              <a:round/>
              <a:headEnd/>
              <a:tailEnd type="triangle" w="med" len="med"/>
            </a:ln>
          </p:spPr>
        </p:cxnSp>
      </p:grpSp>
      <p:grpSp>
        <p:nvGrpSpPr>
          <p:cNvPr id="6" name="Group 90"/>
          <p:cNvGrpSpPr>
            <a:grpSpLocks/>
          </p:cNvGrpSpPr>
          <p:nvPr/>
        </p:nvGrpSpPr>
        <p:grpSpPr bwMode="auto">
          <a:xfrm>
            <a:off x="1447808" y="3532199"/>
            <a:ext cx="7337425" cy="2325687"/>
            <a:chOff x="132" y="2225"/>
            <a:chExt cx="4622" cy="1465"/>
          </a:xfrm>
        </p:grpSpPr>
        <p:sp>
          <p:nvSpPr>
            <p:cNvPr id="20504" name="Rectangle 91"/>
            <p:cNvSpPr>
              <a:spLocks noChangeArrowheads="1"/>
            </p:cNvSpPr>
            <p:nvPr/>
          </p:nvSpPr>
          <p:spPr bwMode="auto">
            <a:xfrm>
              <a:off x="1142" y="2225"/>
              <a:ext cx="3611" cy="172"/>
            </a:xfrm>
            <a:prstGeom prst="rect">
              <a:avLst/>
            </a:prstGeom>
            <a:solidFill>
              <a:srgbClr val="FF0000">
                <a:alpha val="20000"/>
              </a:srgbClr>
            </a:solidFill>
            <a:ln w="9525">
              <a:noFill/>
              <a:miter lim="800000"/>
              <a:headEnd/>
              <a:tailEnd/>
            </a:ln>
          </p:spPr>
          <p:txBody>
            <a:bodyPr wrap="none" anchor="ctr"/>
            <a:lstStyle/>
            <a:p>
              <a:endParaRPr lang="en-US"/>
            </a:p>
          </p:txBody>
        </p:sp>
        <p:sp>
          <p:nvSpPr>
            <p:cNvPr id="20505" name="Rectangle 92"/>
            <p:cNvSpPr>
              <a:spLocks noChangeArrowheads="1"/>
            </p:cNvSpPr>
            <p:nvPr/>
          </p:nvSpPr>
          <p:spPr bwMode="auto">
            <a:xfrm>
              <a:off x="1138" y="2516"/>
              <a:ext cx="3611" cy="172"/>
            </a:xfrm>
            <a:prstGeom prst="rect">
              <a:avLst/>
            </a:prstGeom>
            <a:solidFill>
              <a:srgbClr val="FF6600">
                <a:alpha val="20000"/>
              </a:srgbClr>
            </a:solidFill>
            <a:ln w="9525">
              <a:noFill/>
              <a:miter lim="800000"/>
              <a:headEnd/>
              <a:tailEnd/>
            </a:ln>
          </p:spPr>
          <p:txBody>
            <a:bodyPr wrap="none" anchor="ctr"/>
            <a:lstStyle/>
            <a:p>
              <a:endParaRPr lang="en-US"/>
            </a:p>
          </p:txBody>
        </p:sp>
        <p:sp>
          <p:nvSpPr>
            <p:cNvPr id="20506" name="Rectangle 93"/>
            <p:cNvSpPr>
              <a:spLocks noChangeArrowheads="1"/>
            </p:cNvSpPr>
            <p:nvPr/>
          </p:nvSpPr>
          <p:spPr bwMode="auto">
            <a:xfrm>
              <a:off x="1143" y="2844"/>
              <a:ext cx="3611" cy="172"/>
            </a:xfrm>
            <a:prstGeom prst="rect">
              <a:avLst/>
            </a:prstGeom>
            <a:solidFill>
              <a:srgbClr val="008000">
                <a:alpha val="20000"/>
              </a:srgbClr>
            </a:solidFill>
            <a:ln w="9525">
              <a:noFill/>
              <a:miter lim="800000"/>
              <a:headEnd/>
              <a:tailEnd/>
            </a:ln>
          </p:spPr>
          <p:txBody>
            <a:bodyPr wrap="none" anchor="ctr"/>
            <a:lstStyle/>
            <a:p>
              <a:endParaRPr lang="en-US"/>
            </a:p>
          </p:txBody>
        </p:sp>
        <p:sp>
          <p:nvSpPr>
            <p:cNvPr id="20507" name="Rectangle 94"/>
            <p:cNvSpPr>
              <a:spLocks noChangeArrowheads="1"/>
            </p:cNvSpPr>
            <p:nvPr/>
          </p:nvSpPr>
          <p:spPr bwMode="auto">
            <a:xfrm>
              <a:off x="1139" y="3188"/>
              <a:ext cx="3607" cy="172"/>
            </a:xfrm>
            <a:prstGeom prst="rect">
              <a:avLst/>
            </a:prstGeom>
            <a:solidFill>
              <a:srgbClr val="0000FF">
                <a:alpha val="20000"/>
              </a:srgbClr>
            </a:solidFill>
            <a:ln w="9525">
              <a:noFill/>
              <a:miter lim="800000"/>
              <a:headEnd/>
              <a:tailEnd/>
            </a:ln>
          </p:spPr>
          <p:txBody>
            <a:bodyPr wrap="none" anchor="ctr"/>
            <a:lstStyle/>
            <a:p>
              <a:endParaRPr lang="en-US"/>
            </a:p>
          </p:txBody>
        </p:sp>
        <p:sp>
          <p:nvSpPr>
            <p:cNvPr id="20508" name="AutoShape 95"/>
            <p:cNvSpPr>
              <a:spLocks/>
            </p:cNvSpPr>
            <p:nvPr/>
          </p:nvSpPr>
          <p:spPr bwMode="auto">
            <a:xfrm>
              <a:off x="807" y="2236"/>
              <a:ext cx="178" cy="1450"/>
            </a:xfrm>
            <a:prstGeom prst="leftBrace">
              <a:avLst>
                <a:gd name="adj1" fmla="val 67884"/>
                <a:gd name="adj2" fmla="val 50000"/>
              </a:avLst>
            </a:prstGeom>
            <a:noFill/>
            <a:ln w="9525">
              <a:solidFill>
                <a:schemeClr val="tx1"/>
              </a:solidFill>
              <a:round/>
              <a:headEnd/>
              <a:tailEnd/>
            </a:ln>
          </p:spPr>
          <p:txBody>
            <a:bodyPr wrap="none" anchor="ctr"/>
            <a:lstStyle/>
            <a:p>
              <a:endParaRPr lang="en-US"/>
            </a:p>
          </p:txBody>
        </p:sp>
        <p:sp>
          <p:nvSpPr>
            <p:cNvPr id="20509" name="Text Box 96"/>
            <p:cNvSpPr txBox="1">
              <a:spLocks noChangeArrowheads="1"/>
            </p:cNvSpPr>
            <p:nvPr/>
          </p:nvSpPr>
          <p:spPr bwMode="auto">
            <a:xfrm>
              <a:off x="132" y="2693"/>
              <a:ext cx="602" cy="494"/>
            </a:xfrm>
            <a:prstGeom prst="rect">
              <a:avLst/>
            </a:prstGeom>
            <a:noFill/>
            <a:ln w="9525">
              <a:noFill/>
              <a:miter lim="800000"/>
              <a:headEnd/>
              <a:tailEnd/>
            </a:ln>
          </p:spPr>
          <p:txBody>
            <a:bodyPr>
              <a:spAutoFit/>
            </a:bodyPr>
            <a:lstStyle/>
            <a:p>
              <a:pPr algn="ctr">
                <a:spcBef>
                  <a:spcPct val="50000"/>
                </a:spcBef>
              </a:pPr>
              <a:r>
                <a:rPr lang="en-US"/>
                <a:t>Search</a:t>
              </a:r>
            </a:p>
            <a:p>
              <a:pPr algn="ctr">
                <a:spcBef>
                  <a:spcPct val="50000"/>
                </a:spcBef>
              </a:pPr>
              <a:r>
                <a:rPr lang="en-US"/>
                <a:t>Tiers</a:t>
              </a:r>
            </a:p>
          </p:txBody>
        </p:sp>
        <p:sp>
          <p:nvSpPr>
            <p:cNvPr id="20510" name="Rectangle 97"/>
            <p:cNvSpPr>
              <a:spLocks noChangeArrowheads="1"/>
            </p:cNvSpPr>
            <p:nvPr/>
          </p:nvSpPr>
          <p:spPr bwMode="auto">
            <a:xfrm>
              <a:off x="1143" y="3518"/>
              <a:ext cx="3607" cy="172"/>
            </a:xfrm>
            <a:prstGeom prst="rect">
              <a:avLst/>
            </a:prstGeom>
            <a:solidFill>
              <a:srgbClr val="CC00CC">
                <a:alpha val="20000"/>
              </a:srgbClr>
            </a:solidFill>
            <a:ln w="9525">
              <a:noFill/>
              <a:miter lim="800000"/>
              <a:headEnd/>
              <a:tailEnd/>
            </a:ln>
          </p:spPr>
          <p:txBody>
            <a:bodyPr wrap="none" anchor="ctr"/>
            <a:lstStyle/>
            <a:p>
              <a:endParaRPr lang="en-US"/>
            </a:p>
          </p:txBody>
        </p:sp>
      </p:grpSp>
      <p:sp>
        <p:nvSpPr>
          <p:cNvPr id="798818" name="Oval 98"/>
          <p:cNvSpPr>
            <a:spLocks noChangeArrowheads="1"/>
          </p:cNvSpPr>
          <p:nvPr/>
        </p:nvSpPr>
        <p:spPr bwMode="auto">
          <a:xfrm>
            <a:off x="6237287" y="3525839"/>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0487" name="Oval 99"/>
          <p:cNvSpPr>
            <a:spLocks noChangeArrowheads="1"/>
          </p:cNvSpPr>
          <p:nvPr/>
        </p:nvSpPr>
        <p:spPr bwMode="auto">
          <a:xfrm>
            <a:off x="6237287" y="35258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0" name="Oval 100"/>
          <p:cNvSpPr>
            <a:spLocks noChangeArrowheads="1"/>
          </p:cNvSpPr>
          <p:nvPr/>
        </p:nvSpPr>
        <p:spPr bwMode="auto">
          <a:xfrm>
            <a:off x="3808411" y="4021139"/>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1" name="Oval 101"/>
          <p:cNvSpPr>
            <a:spLocks noChangeArrowheads="1"/>
          </p:cNvSpPr>
          <p:nvPr/>
        </p:nvSpPr>
        <p:spPr bwMode="auto">
          <a:xfrm>
            <a:off x="6629408" y="3976688"/>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2" name="Oval 102"/>
          <p:cNvSpPr>
            <a:spLocks noChangeArrowheads="1"/>
          </p:cNvSpPr>
          <p:nvPr/>
        </p:nvSpPr>
        <p:spPr bwMode="auto">
          <a:xfrm>
            <a:off x="8380411" y="3990983"/>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3" name="Oval 103"/>
          <p:cNvSpPr>
            <a:spLocks noChangeArrowheads="1"/>
          </p:cNvSpPr>
          <p:nvPr/>
        </p:nvSpPr>
        <p:spPr bwMode="auto">
          <a:xfrm>
            <a:off x="3278184" y="4521210"/>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4" name="Oval 104"/>
          <p:cNvSpPr>
            <a:spLocks noChangeArrowheads="1"/>
          </p:cNvSpPr>
          <p:nvPr/>
        </p:nvSpPr>
        <p:spPr bwMode="auto">
          <a:xfrm>
            <a:off x="3952884" y="4513263"/>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5" name="Oval 105"/>
          <p:cNvSpPr>
            <a:spLocks noChangeArrowheads="1"/>
          </p:cNvSpPr>
          <p:nvPr/>
        </p:nvSpPr>
        <p:spPr bwMode="auto">
          <a:xfrm>
            <a:off x="4799011" y="4513263"/>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6" name="Oval 106"/>
          <p:cNvSpPr>
            <a:spLocks noChangeArrowheads="1"/>
          </p:cNvSpPr>
          <p:nvPr/>
        </p:nvSpPr>
        <p:spPr bwMode="auto">
          <a:xfrm>
            <a:off x="6243635"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7" name="Oval 107"/>
          <p:cNvSpPr>
            <a:spLocks noChangeArrowheads="1"/>
          </p:cNvSpPr>
          <p:nvPr/>
        </p:nvSpPr>
        <p:spPr bwMode="auto">
          <a:xfrm>
            <a:off x="6945311" y="45053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8" name="Oval 108"/>
          <p:cNvSpPr>
            <a:spLocks noChangeArrowheads="1"/>
          </p:cNvSpPr>
          <p:nvPr/>
        </p:nvSpPr>
        <p:spPr bwMode="auto">
          <a:xfrm>
            <a:off x="8378833" y="4505336"/>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29" name="Oval 109"/>
          <p:cNvSpPr>
            <a:spLocks noChangeArrowheads="1"/>
          </p:cNvSpPr>
          <p:nvPr/>
        </p:nvSpPr>
        <p:spPr bwMode="auto">
          <a:xfrm>
            <a:off x="3268660" y="5051436"/>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798830" name="Oval 110"/>
          <p:cNvSpPr>
            <a:spLocks noChangeArrowheads="1"/>
          </p:cNvSpPr>
          <p:nvPr/>
        </p:nvSpPr>
        <p:spPr bwMode="auto">
          <a:xfrm>
            <a:off x="3808411" y="4019561"/>
            <a:ext cx="290512"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1" name="Oval 111"/>
          <p:cNvSpPr>
            <a:spLocks noChangeArrowheads="1"/>
          </p:cNvSpPr>
          <p:nvPr/>
        </p:nvSpPr>
        <p:spPr bwMode="auto">
          <a:xfrm>
            <a:off x="6632583" y="3978286"/>
            <a:ext cx="290513" cy="265113"/>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2" name="Oval 112"/>
          <p:cNvSpPr>
            <a:spLocks noChangeArrowheads="1"/>
          </p:cNvSpPr>
          <p:nvPr/>
        </p:nvSpPr>
        <p:spPr bwMode="auto">
          <a:xfrm>
            <a:off x="8382008" y="3995739"/>
            <a:ext cx="290513" cy="265112"/>
          </a:xfrm>
          <a:prstGeom prst="ellipse">
            <a:avLst/>
          </a:prstGeom>
          <a:solidFill>
            <a:srgbClr val="FF6600">
              <a:alpha val="20000"/>
            </a:srgbClr>
          </a:solidFill>
          <a:ln w="9525">
            <a:solidFill>
              <a:schemeClr val="tx1"/>
            </a:solidFill>
            <a:round/>
            <a:headEnd/>
            <a:tailEnd/>
          </a:ln>
        </p:spPr>
        <p:txBody>
          <a:bodyPr wrap="none" lIns="91424" tIns="45718" rIns="91424" bIns="45718" anchor="ctr"/>
          <a:lstStyle/>
          <a:p>
            <a:endParaRPr lang="en-US"/>
          </a:p>
        </p:txBody>
      </p:sp>
      <p:sp>
        <p:nvSpPr>
          <p:cNvPr id="798833" name="Oval 113"/>
          <p:cNvSpPr>
            <a:spLocks noChangeArrowheads="1"/>
          </p:cNvSpPr>
          <p:nvPr/>
        </p:nvSpPr>
        <p:spPr bwMode="auto">
          <a:xfrm>
            <a:off x="3281360" y="4516439"/>
            <a:ext cx="290512" cy="265112"/>
          </a:xfrm>
          <a:prstGeom prst="ellipse">
            <a:avLst/>
          </a:prstGeom>
          <a:solidFill>
            <a:srgbClr val="008000">
              <a:alpha val="20000"/>
            </a:srgbClr>
          </a:solidFill>
          <a:ln w="9525">
            <a:solidFill>
              <a:schemeClr val="tx1"/>
            </a:solidFill>
            <a:round/>
            <a:headEnd/>
            <a:tailEnd/>
          </a:ln>
        </p:spPr>
        <p:txBody>
          <a:bodyPr wrap="none" lIns="91424" tIns="45718" rIns="91424" bIns="45718" anchor="ctr"/>
          <a:lstStyle/>
          <a:p>
            <a:endParaRPr lang="en-US"/>
          </a:p>
        </p:txBody>
      </p:sp>
      <p:sp>
        <p:nvSpPr>
          <p:cNvPr id="20502" name="Line 114"/>
          <p:cNvSpPr>
            <a:spLocks noChangeShapeType="1"/>
          </p:cNvSpPr>
          <p:nvPr/>
        </p:nvSpPr>
        <p:spPr bwMode="auto">
          <a:xfrm>
            <a:off x="7" y="3371851"/>
            <a:ext cx="12192001" cy="0"/>
          </a:xfrm>
          <a:prstGeom prst="line">
            <a:avLst/>
          </a:prstGeom>
          <a:noFill/>
          <a:ln w="9525">
            <a:solidFill>
              <a:schemeClr val="tx1"/>
            </a:solidFill>
            <a:round/>
            <a:headEnd/>
            <a:tailEnd/>
          </a:ln>
        </p:spPr>
        <p:txBody>
          <a:bodyPr lIns="91424" tIns="45718" rIns="91424" bIns="45718"/>
          <a:lstStyle/>
          <a:p>
            <a:endParaRPr lang="en-US"/>
          </a:p>
        </p:txBody>
      </p:sp>
      <p:sp>
        <p:nvSpPr>
          <p:cNvPr id="20503" name="Text Box 115"/>
          <p:cNvSpPr txBox="1">
            <a:spLocks noChangeArrowheads="1"/>
          </p:cNvSpPr>
          <p:nvPr/>
        </p:nvSpPr>
        <p:spPr bwMode="auto">
          <a:xfrm>
            <a:off x="376237" y="1371603"/>
            <a:ext cx="2519363"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latin typeface="Calibri" pitchFamily="34" charset="0"/>
              </a:rPr>
              <a:t>Strategy: expand a shallowest node first</a:t>
            </a:r>
          </a:p>
          <a:p>
            <a:pPr>
              <a:spcBef>
                <a:spcPct val="50000"/>
              </a:spcBef>
            </a:pPr>
            <a:r>
              <a:rPr lang="en-US" i="1" dirty="0">
                <a:latin typeface="Calibri" pitchFamily="34" charset="0"/>
              </a:rPr>
              <a:t>Implementation: </a:t>
            </a:r>
            <a:r>
              <a:rPr lang="en-US" b="1" i="1" dirty="0">
                <a:solidFill>
                  <a:srgbClr val="CC0000"/>
                </a:solidFill>
                <a:latin typeface="Calibri" pitchFamily="34" charset="0"/>
              </a:rPr>
              <a:t>Frontier is a FIFO queue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8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8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8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8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8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8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8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88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988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88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8" grpId="0" animBg="1"/>
      <p:bldP spid="798820" grpId="0" animBg="1"/>
      <p:bldP spid="798821" grpId="0" animBg="1"/>
      <p:bldP spid="798822" grpId="0" animBg="1"/>
      <p:bldP spid="798823" grpId="0" animBg="1"/>
      <p:bldP spid="798824" grpId="0" animBg="1"/>
      <p:bldP spid="798825" grpId="0" animBg="1"/>
      <p:bldP spid="798826" grpId="0" animBg="1"/>
      <p:bldP spid="798827" grpId="0" animBg="1"/>
      <p:bldP spid="798828" grpId="0" animBg="1"/>
      <p:bldP spid="798829" grpId="0" animBg="1"/>
      <p:bldP spid="798830" grpId="0" animBg="1"/>
      <p:bldP spid="798831" grpId="0" animBg="1"/>
      <p:bldP spid="798832" grpId="0" animBg="1"/>
      <p:bldP spid="79883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1585" y="3408372"/>
            <a:ext cx="6716713" cy="3349625"/>
            <a:chOff x="657" y="2180"/>
            <a:chExt cx="4231" cy="2110"/>
          </a:xfrm>
        </p:grpSpPr>
        <p:sp>
          <p:nvSpPr>
            <p:cNvPr id="28823" name="Freeform 3"/>
            <p:cNvSpPr>
              <a:spLocks/>
            </p:cNvSpPr>
            <p:nvPr/>
          </p:nvSpPr>
          <p:spPr bwMode="auto">
            <a:xfrm>
              <a:off x="2261" y="2180"/>
              <a:ext cx="1938" cy="221"/>
            </a:xfrm>
            <a:custGeom>
              <a:avLst/>
              <a:gdLst>
                <a:gd name="T0" fmla="*/ 1938 w 1938"/>
                <a:gd name="T1" fmla="*/ 0 h 221"/>
                <a:gd name="T2" fmla="*/ 1066 w 1938"/>
                <a:gd name="T3" fmla="*/ 210 h 221"/>
                <a:gd name="T4" fmla="*/ 662 w 1938"/>
                <a:gd name="T5" fmla="*/ 221 h 221"/>
                <a:gd name="T6" fmla="*/ 0 w 1938"/>
                <a:gd name="T7" fmla="*/ 32 h 221"/>
                <a:gd name="T8" fmla="*/ 0 60000 65536"/>
                <a:gd name="T9" fmla="*/ 0 60000 65536"/>
                <a:gd name="T10" fmla="*/ 0 60000 65536"/>
                <a:gd name="T11" fmla="*/ 0 60000 65536"/>
                <a:gd name="T12" fmla="*/ 0 w 1938"/>
                <a:gd name="T13" fmla="*/ 0 h 221"/>
                <a:gd name="T14" fmla="*/ 1938 w 1938"/>
                <a:gd name="T15" fmla="*/ 221 h 221"/>
              </a:gdLst>
              <a:ahLst/>
              <a:cxnLst>
                <a:cxn ang="T8">
                  <a:pos x="T0" y="T1"/>
                </a:cxn>
                <a:cxn ang="T9">
                  <a:pos x="T2" y="T3"/>
                </a:cxn>
                <a:cxn ang="T10">
                  <a:pos x="T4" y="T5"/>
                </a:cxn>
                <a:cxn ang="T11">
                  <a:pos x="T6" y="T7"/>
                </a:cxn>
              </a:cxnLst>
              <a:rect l="T12" t="T13" r="T14" b="T15"/>
              <a:pathLst>
                <a:path w="1938" h="221">
                  <a:moveTo>
                    <a:pt x="1938" y="0"/>
                  </a:moveTo>
                  <a:lnTo>
                    <a:pt x="1066" y="210"/>
                  </a:lnTo>
                  <a:lnTo>
                    <a:pt x="662" y="221"/>
                  </a:lnTo>
                  <a:lnTo>
                    <a:pt x="0" y="32"/>
                  </a:lnTo>
                </a:path>
              </a:pathLst>
            </a:custGeom>
            <a:solidFill>
              <a:srgbClr val="FF3300">
                <a:alpha val="20000"/>
              </a:srgbClr>
            </a:solidFill>
            <a:ln w="9525">
              <a:noFill/>
              <a:round/>
              <a:headEnd/>
              <a:tailEnd/>
            </a:ln>
          </p:spPr>
          <p:txBody>
            <a:bodyPr/>
            <a:lstStyle/>
            <a:p>
              <a:endParaRPr lang="en-US"/>
            </a:p>
          </p:txBody>
        </p:sp>
        <p:sp>
          <p:nvSpPr>
            <p:cNvPr id="28824" name="Freeform 4"/>
            <p:cNvSpPr>
              <a:spLocks/>
            </p:cNvSpPr>
            <p:nvPr/>
          </p:nvSpPr>
          <p:spPr bwMode="auto">
            <a:xfrm>
              <a:off x="657" y="2180"/>
              <a:ext cx="4231" cy="1271"/>
            </a:xfrm>
            <a:custGeom>
              <a:avLst/>
              <a:gdLst>
                <a:gd name="T0" fmla="*/ 4231 w 4231"/>
                <a:gd name="T1" fmla="*/ 32 h 1271"/>
                <a:gd name="T2" fmla="*/ 4150 w 4231"/>
                <a:gd name="T3" fmla="*/ 479 h 1271"/>
                <a:gd name="T4" fmla="*/ 3510 w 4231"/>
                <a:gd name="T5" fmla="*/ 544 h 1271"/>
                <a:gd name="T6" fmla="*/ 2853 w 4231"/>
                <a:gd name="T7" fmla="*/ 232 h 1271"/>
                <a:gd name="T8" fmla="*/ 2212 w 4231"/>
                <a:gd name="T9" fmla="*/ 285 h 1271"/>
                <a:gd name="T10" fmla="*/ 1846 w 4231"/>
                <a:gd name="T11" fmla="*/ 818 h 1271"/>
                <a:gd name="T12" fmla="*/ 1405 w 4231"/>
                <a:gd name="T13" fmla="*/ 824 h 1271"/>
                <a:gd name="T14" fmla="*/ 1259 w 4231"/>
                <a:gd name="T15" fmla="*/ 608 h 1271"/>
                <a:gd name="T16" fmla="*/ 942 w 4231"/>
                <a:gd name="T17" fmla="*/ 598 h 1271"/>
                <a:gd name="T18" fmla="*/ 845 w 4231"/>
                <a:gd name="T19" fmla="*/ 1179 h 1271"/>
                <a:gd name="T20" fmla="*/ 350 w 4231"/>
                <a:gd name="T21" fmla="*/ 1271 h 1271"/>
                <a:gd name="T22" fmla="*/ 0 w 4231"/>
                <a:gd name="T23" fmla="*/ 189 h 1271"/>
                <a:gd name="T24" fmla="*/ 1604 w 4231"/>
                <a:gd name="T25" fmla="*/ 27 h 1271"/>
                <a:gd name="T26" fmla="*/ 2234 w 4231"/>
                <a:gd name="T27" fmla="*/ 210 h 1271"/>
                <a:gd name="T28" fmla="*/ 2654 w 4231"/>
                <a:gd name="T29" fmla="*/ 216 h 1271"/>
                <a:gd name="T30" fmla="*/ 3526 w 4231"/>
                <a:gd name="T31" fmla="*/ 0 h 1271"/>
                <a:gd name="T32" fmla="*/ 4226 w 4231"/>
                <a:gd name="T33" fmla="*/ 27 h 12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31"/>
                <a:gd name="T52" fmla="*/ 0 h 1271"/>
                <a:gd name="T53" fmla="*/ 4231 w 4231"/>
                <a:gd name="T54" fmla="*/ 1271 h 12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31" h="1271">
                  <a:moveTo>
                    <a:pt x="4231" y="32"/>
                  </a:moveTo>
                  <a:lnTo>
                    <a:pt x="4150" y="479"/>
                  </a:lnTo>
                  <a:lnTo>
                    <a:pt x="3510" y="544"/>
                  </a:lnTo>
                  <a:lnTo>
                    <a:pt x="2853" y="232"/>
                  </a:lnTo>
                  <a:lnTo>
                    <a:pt x="2212" y="285"/>
                  </a:lnTo>
                  <a:lnTo>
                    <a:pt x="1846" y="818"/>
                  </a:lnTo>
                  <a:lnTo>
                    <a:pt x="1405" y="824"/>
                  </a:lnTo>
                  <a:lnTo>
                    <a:pt x="1259" y="608"/>
                  </a:lnTo>
                  <a:lnTo>
                    <a:pt x="942" y="598"/>
                  </a:lnTo>
                  <a:lnTo>
                    <a:pt x="845" y="1179"/>
                  </a:lnTo>
                  <a:lnTo>
                    <a:pt x="350" y="1271"/>
                  </a:lnTo>
                  <a:lnTo>
                    <a:pt x="0" y="189"/>
                  </a:lnTo>
                  <a:lnTo>
                    <a:pt x="1604" y="27"/>
                  </a:lnTo>
                  <a:lnTo>
                    <a:pt x="2234" y="210"/>
                  </a:lnTo>
                  <a:lnTo>
                    <a:pt x="2654" y="216"/>
                  </a:lnTo>
                  <a:lnTo>
                    <a:pt x="3526" y="0"/>
                  </a:lnTo>
                  <a:lnTo>
                    <a:pt x="4226" y="27"/>
                  </a:lnTo>
                </a:path>
              </a:pathLst>
            </a:custGeom>
            <a:solidFill>
              <a:srgbClr val="FF9900">
                <a:alpha val="20000"/>
              </a:srgbClr>
            </a:solidFill>
            <a:ln w="9525">
              <a:noFill/>
              <a:round/>
              <a:headEnd/>
              <a:tailEnd/>
            </a:ln>
          </p:spPr>
          <p:txBody>
            <a:bodyPr/>
            <a:lstStyle/>
            <a:p>
              <a:endParaRPr lang="en-US"/>
            </a:p>
          </p:txBody>
        </p:sp>
        <p:sp>
          <p:nvSpPr>
            <p:cNvPr id="28825" name="Freeform 5"/>
            <p:cNvSpPr>
              <a:spLocks/>
            </p:cNvSpPr>
            <p:nvPr/>
          </p:nvSpPr>
          <p:spPr bwMode="auto">
            <a:xfrm>
              <a:off x="1007" y="2396"/>
              <a:ext cx="3789" cy="1313"/>
            </a:xfrm>
            <a:custGeom>
              <a:avLst/>
              <a:gdLst>
                <a:gd name="T0" fmla="*/ 3789 w 3789"/>
                <a:gd name="T1" fmla="*/ 269 h 1313"/>
                <a:gd name="T2" fmla="*/ 3784 w 3789"/>
                <a:gd name="T3" fmla="*/ 323 h 1313"/>
                <a:gd name="T4" fmla="*/ 3160 w 3789"/>
                <a:gd name="T5" fmla="*/ 387 h 1313"/>
                <a:gd name="T6" fmla="*/ 2072 w 3789"/>
                <a:gd name="T7" fmla="*/ 312 h 1313"/>
                <a:gd name="T8" fmla="*/ 1733 w 3789"/>
                <a:gd name="T9" fmla="*/ 635 h 1313"/>
                <a:gd name="T10" fmla="*/ 1668 w 3789"/>
                <a:gd name="T11" fmla="*/ 1302 h 1313"/>
                <a:gd name="T12" fmla="*/ 1270 w 3789"/>
                <a:gd name="T13" fmla="*/ 1313 h 1313"/>
                <a:gd name="T14" fmla="*/ 1152 w 3789"/>
                <a:gd name="T15" fmla="*/ 683 h 1313"/>
                <a:gd name="T16" fmla="*/ 920 w 3789"/>
                <a:gd name="T17" fmla="*/ 602 h 1313"/>
                <a:gd name="T18" fmla="*/ 818 w 3789"/>
                <a:gd name="T19" fmla="*/ 403 h 1313"/>
                <a:gd name="T20" fmla="*/ 608 w 3789"/>
                <a:gd name="T21" fmla="*/ 398 h 1313"/>
                <a:gd name="T22" fmla="*/ 516 w 3789"/>
                <a:gd name="T23" fmla="*/ 1012 h 1313"/>
                <a:gd name="T24" fmla="*/ 0 w 3789"/>
                <a:gd name="T25" fmla="*/ 1125 h 1313"/>
                <a:gd name="T26" fmla="*/ 0 w 3789"/>
                <a:gd name="T27" fmla="*/ 1049 h 1313"/>
                <a:gd name="T28" fmla="*/ 490 w 3789"/>
                <a:gd name="T29" fmla="*/ 958 h 1313"/>
                <a:gd name="T30" fmla="*/ 592 w 3789"/>
                <a:gd name="T31" fmla="*/ 376 h 1313"/>
                <a:gd name="T32" fmla="*/ 920 w 3789"/>
                <a:gd name="T33" fmla="*/ 387 h 1313"/>
                <a:gd name="T34" fmla="*/ 1049 w 3789"/>
                <a:gd name="T35" fmla="*/ 608 h 1313"/>
                <a:gd name="T36" fmla="*/ 1496 w 3789"/>
                <a:gd name="T37" fmla="*/ 597 h 1313"/>
                <a:gd name="T38" fmla="*/ 1857 w 3789"/>
                <a:gd name="T39" fmla="*/ 69 h 1313"/>
                <a:gd name="T40" fmla="*/ 2497 w 3789"/>
                <a:gd name="T41" fmla="*/ 0 h 1313"/>
                <a:gd name="T42" fmla="*/ 3170 w 3789"/>
                <a:gd name="T43" fmla="*/ 328 h 1313"/>
                <a:gd name="T44" fmla="*/ 3789 w 3789"/>
                <a:gd name="T45" fmla="*/ 269 h 13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89"/>
                <a:gd name="T70" fmla="*/ 0 h 1313"/>
                <a:gd name="T71" fmla="*/ 3789 w 3789"/>
                <a:gd name="T72" fmla="*/ 1313 h 13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89" h="1313">
                  <a:moveTo>
                    <a:pt x="3789" y="269"/>
                  </a:moveTo>
                  <a:lnTo>
                    <a:pt x="3784" y="323"/>
                  </a:lnTo>
                  <a:lnTo>
                    <a:pt x="3160" y="387"/>
                  </a:lnTo>
                  <a:lnTo>
                    <a:pt x="2072" y="312"/>
                  </a:lnTo>
                  <a:lnTo>
                    <a:pt x="1733" y="635"/>
                  </a:lnTo>
                  <a:lnTo>
                    <a:pt x="1668" y="1302"/>
                  </a:lnTo>
                  <a:lnTo>
                    <a:pt x="1270" y="1313"/>
                  </a:lnTo>
                  <a:lnTo>
                    <a:pt x="1152" y="683"/>
                  </a:lnTo>
                  <a:lnTo>
                    <a:pt x="920" y="602"/>
                  </a:lnTo>
                  <a:lnTo>
                    <a:pt x="818" y="403"/>
                  </a:lnTo>
                  <a:lnTo>
                    <a:pt x="608" y="398"/>
                  </a:lnTo>
                  <a:lnTo>
                    <a:pt x="516" y="1012"/>
                  </a:lnTo>
                  <a:lnTo>
                    <a:pt x="0" y="1125"/>
                  </a:lnTo>
                  <a:lnTo>
                    <a:pt x="0" y="1049"/>
                  </a:lnTo>
                  <a:lnTo>
                    <a:pt x="490" y="958"/>
                  </a:lnTo>
                  <a:lnTo>
                    <a:pt x="592" y="376"/>
                  </a:lnTo>
                  <a:lnTo>
                    <a:pt x="920" y="387"/>
                  </a:lnTo>
                  <a:lnTo>
                    <a:pt x="1049" y="608"/>
                  </a:lnTo>
                  <a:lnTo>
                    <a:pt x="1496" y="597"/>
                  </a:lnTo>
                  <a:lnTo>
                    <a:pt x="1857" y="69"/>
                  </a:lnTo>
                  <a:lnTo>
                    <a:pt x="2497" y="0"/>
                  </a:lnTo>
                  <a:lnTo>
                    <a:pt x="3170" y="328"/>
                  </a:lnTo>
                  <a:lnTo>
                    <a:pt x="3789" y="269"/>
                  </a:lnTo>
                  <a:close/>
                </a:path>
              </a:pathLst>
            </a:custGeom>
            <a:solidFill>
              <a:srgbClr val="008000">
                <a:alpha val="20000"/>
              </a:srgbClr>
            </a:solidFill>
            <a:ln w="9525">
              <a:noFill/>
              <a:round/>
              <a:headEnd/>
              <a:tailEnd/>
            </a:ln>
          </p:spPr>
          <p:txBody>
            <a:bodyPr/>
            <a:lstStyle/>
            <a:p>
              <a:endParaRPr lang="en-US"/>
            </a:p>
          </p:txBody>
        </p:sp>
        <p:sp>
          <p:nvSpPr>
            <p:cNvPr id="28826" name="Freeform 6"/>
            <p:cNvSpPr>
              <a:spLocks/>
            </p:cNvSpPr>
            <p:nvPr/>
          </p:nvSpPr>
          <p:spPr bwMode="auto">
            <a:xfrm>
              <a:off x="996" y="2697"/>
              <a:ext cx="3784" cy="1330"/>
            </a:xfrm>
            <a:custGeom>
              <a:avLst/>
              <a:gdLst>
                <a:gd name="T0" fmla="*/ 3784 w 3784"/>
                <a:gd name="T1" fmla="*/ 27 h 1330"/>
                <a:gd name="T2" fmla="*/ 3768 w 3784"/>
                <a:gd name="T3" fmla="*/ 75 h 1330"/>
                <a:gd name="T4" fmla="*/ 3208 w 3784"/>
                <a:gd name="T5" fmla="*/ 113 h 1330"/>
                <a:gd name="T6" fmla="*/ 2094 w 3784"/>
                <a:gd name="T7" fmla="*/ 43 h 1330"/>
                <a:gd name="T8" fmla="*/ 1787 w 3784"/>
                <a:gd name="T9" fmla="*/ 350 h 1330"/>
                <a:gd name="T10" fmla="*/ 1723 w 3784"/>
                <a:gd name="T11" fmla="*/ 1287 h 1330"/>
                <a:gd name="T12" fmla="*/ 1400 w 3784"/>
                <a:gd name="T13" fmla="*/ 1330 h 1330"/>
                <a:gd name="T14" fmla="*/ 1378 w 3784"/>
                <a:gd name="T15" fmla="*/ 1055 h 1330"/>
                <a:gd name="T16" fmla="*/ 1216 w 3784"/>
                <a:gd name="T17" fmla="*/ 1039 h 1330"/>
                <a:gd name="T18" fmla="*/ 1120 w 3784"/>
                <a:gd name="T19" fmla="*/ 393 h 1330"/>
                <a:gd name="T20" fmla="*/ 899 w 3784"/>
                <a:gd name="T21" fmla="*/ 323 h 1330"/>
                <a:gd name="T22" fmla="*/ 791 w 3784"/>
                <a:gd name="T23" fmla="*/ 102 h 1330"/>
                <a:gd name="T24" fmla="*/ 630 w 3784"/>
                <a:gd name="T25" fmla="*/ 118 h 1330"/>
                <a:gd name="T26" fmla="*/ 549 w 3784"/>
                <a:gd name="T27" fmla="*/ 770 h 1330"/>
                <a:gd name="T28" fmla="*/ 21 w 3784"/>
                <a:gd name="T29" fmla="*/ 883 h 1330"/>
                <a:gd name="T30" fmla="*/ 0 w 3784"/>
                <a:gd name="T31" fmla="*/ 813 h 1330"/>
                <a:gd name="T32" fmla="*/ 517 w 3784"/>
                <a:gd name="T33" fmla="*/ 711 h 1330"/>
                <a:gd name="T34" fmla="*/ 619 w 3784"/>
                <a:gd name="T35" fmla="*/ 75 h 1330"/>
                <a:gd name="T36" fmla="*/ 840 w 3784"/>
                <a:gd name="T37" fmla="*/ 102 h 1330"/>
                <a:gd name="T38" fmla="*/ 931 w 3784"/>
                <a:gd name="T39" fmla="*/ 307 h 1330"/>
                <a:gd name="T40" fmla="*/ 1157 w 3784"/>
                <a:gd name="T41" fmla="*/ 377 h 1330"/>
                <a:gd name="T42" fmla="*/ 1276 w 3784"/>
                <a:gd name="T43" fmla="*/ 1001 h 1330"/>
                <a:gd name="T44" fmla="*/ 1674 w 3784"/>
                <a:gd name="T45" fmla="*/ 996 h 1330"/>
                <a:gd name="T46" fmla="*/ 1749 w 3784"/>
                <a:gd name="T47" fmla="*/ 328 h 1330"/>
                <a:gd name="T48" fmla="*/ 2089 w 3784"/>
                <a:gd name="T49" fmla="*/ 0 h 1330"/>
                <a:gd name="T50" fmla="*/ 3181 w 3784"/>
                <a:gd name="T51" fmla="*/ 81 h 1330"/>
                <a:gd name="T52" fmla="*/ 3784 w 3784"/>
                <a:gd name="T53" fmla="*/ 27 h 13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84"/>
                <a:gd name="T82" fmla="*/ 0 h 1330"/>
                <a:gd name="T83" fmla="*/ 3784 w 3784"/>
                <a:gd name="T84" fmla="*/ 1330 h 13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84" h="1330">
                  <a:moveTo>
                    <a:pt x="3784" y="27"/>
                  </a:moveTo>
                  <a:lnTo>
                    <a:pt x="3768" y="75"/>
                  </a:lnTo>
                  <a:lnTo>
                    <a:pt x="3208" y="113"/>
                  </a:lnTo>
                  <a:lnTo>
                    <a:pt x="2094" y="43"/>
                  </a:lnTo>
                  <a:lnTo>
                    <a:pt x="1787" y="350"/>
                  </a:lnTo>
                  <a:lnTo>
                    <a:pt x="1723" y="1287"/>
                  </a:lnTo>
                  <a:lnTo>
                    <a:pt x="1400" y="1330"/>
                  </a:lnTo>
                  <a:lnTo>
                    <a:pt x="1378" y="1055"/>
                  </a:lnTo>
                  <a:lnTo>
                    <a:pt x="1216" y="1039"/>
                  </a:lnTo>
                  <a:lnTo>
                    <a:pt x="1120" y="393"/>
                  </a:lnTo>
                  <a:lnTo>
                    <a:pt x="899" y="323"/>
                  </a:lnTo>
                  <a:lnTo>
                    <a:pt x="791" y="102"/>
                  </a:lnTo>
                  <a:lnTo>
                    <a:pt x="630" y="118"/>
                  </a:lnTo>
                  <a:lnTo>
                    <a:pt x="549" y="770"/>
                  </a:lnTo>
                  <a:lnTo>
                    <a:pt x="21" y="883"/>
                  </a:lnTo>
                  <a:lnTo>
                    <a:pt x="0" y="813"/>
                  </a:lnTo>
                  <a:lnTo>
                    <a:pt x="517" y="711"/>
                  </a:lnTo>
                  <a:lnTo>
                    <a:pt x="619" y="75"/>
                  </a:lnTo>
                  <a:lnTo>
                    <a:pt x="840" y="102"/>
                  </a:lnTo>
                  <a:lnTo>
                    <a:pt x="931" y="307"/>
                  </a:lnTo>
                  <a:lnTo>
                    <a:pt x="1157" y="377"/>
                  </a:lnTo>
                  <a:lnTo>
                    <a:pt x="1276" y="1001"/>
                  </a:lnTo>
                  <a:lnTo>
                    <a:pt x="1674" y="996"/>
                  </a:lnTo>
                  <a:lnTo>
                    <a:pt x="1749" y="328"/>
                  </a:lnTo>
                  <a:lnTo>
                    <a:pt x="2089" y="0"/>
                  </a:lnTo>
                  <a:lnTo>
                    <a:pt x="3181" y="81"/>
                  </a:lnTo>
                  <a:lnTo>
                    <a:pt x="3784" y="27"/>
                  </a:lnTo>
                  <a:close/>
                </a:path>
              </a:pathLst>
            </a:custGeom>
            <a:solidFill>
              <a:srgbClr val="0000FF">
                <a:alpha val="20000"/>
              </a:srgbClr>
            </a:solidFill>
            <a:ln w="9525">
              <a:noFill/>
              <a:round/>
              <a:headEnd/>
              <a:tailEnd/>
            </a:ln>
          </p:spPr>
          <p:txBody>
            <a:bodyPr/>
            <a:lstStyle/>
            <a:p>
              <a:endParaRPr lang="en-US"/>
            </a:p>
          </p:txBody>
        </p:sp>
        <p:sp>
          <p:nvSpPr>
            <p:cNvPr id="28827" name="Freeform 7"/>
            <p:cNvSpPr>
              <a:spLocks/>
            </p:cNvSpPr>
            <p:nvPr/>
          </p:nvSpPr>
          <p:spPr bwMode="auto">
            <a:xfrm>
              <a:off x="1012" y="2735"/>
              <a:ext cx="3736" cy="1555"/>
            </a:xfrm>
            <a:custGeom>
              <a:avLst/>
              <a:gdLst>
                <a:gd name="T0" fmla="*/ 3736 w 3736"/>
                <a:gd name="T1" fmla="*/ 43 h 1555"/>
                <a:gd name="T2" fmla="*/ 3709 w 3736"/>
                <a:gd name="T3" fmla="*/ 350 h 1555"/>
                <a:gd name="T4" fmla="*/ 2460 w 3736"/>
                <a:gd name="T5" fmla="*/ 1410 h 1555"/>
                <a:gd name="T6" fmla="*/ 942 w 3736"/>
                <a:gd name="T7" fmla="*/ 1555 h 1555"/>
                <a:gd name="T8" fmla="*/ 70 w 3736"/>
                <a:gd name="T9" fmla="*/ 1405 h 1555"/>
                <a:gd name="T10" fmla="*/ 0 w 3736"/>
                <a:gd name="T11" fmla="*/ 845 h 1555"/>
                <a:gd name="T12" fmla="*/ 538 w 3736"/>
                <a:gd name="T13" fmla="*/ 732 h 1555"/>
                <a:gd name="T14" fmla="*/ 619 w 3736"/>
                <a:gd name="T15" fmla="*/ 59 h 1555"/>
                <a:gd name="T16" fmla="*/ 791 w 3736"/>
                <a:gd name="T17" fmla="*/ 70 h 1555"/>
                <a:gd name="T18" fmla="*/ 872 w 3736"/>
                <a:gd name="T19" fmla="*/ 290 h 1555"/>
                <a:gd name="T20" fmla="*/ 1109 w 3736"/>
                <a:gd name="T21" fmla="*/ 360 h 1555"/>
                <a:gd name="T22" fmla="*/ 1195 w 3736"/>
                <a:gd name="T23" fmla="*/ 990 h 1555"/>
                <a:gd name="T24" fmla="*/ 1362 w 3736"/>
                <a:gd name="T25" fmla="*/ 1017 h 1555"/>
                <a:gd name="T26" fmla="*/ 1389 w 3736"/>
                <a:gd name="T27" fmla="*/ 1275 h 1555"/>
                <a:gd name="T28" fmla="*/ 1696 w 3736"/>
                <a:gd name="T29" fmla="*/ 1259 h 1555"/>
                <a:gd name="T30" fmla="*/ 1776 w 3736"/>
                <a:gd name="T31" fmla="*/ 306 h 1555"/>
                <a:gd name="T32" fmla="*/ 2089 w 3736"/>
                <a:gd name="T33" fmla="*/ 0 h 1555"/>
                <a:gd name="T34" fmla="*/ 3208 w 3736"/>
                <a:gd name="T35" fmla="*/ 75 h 1555"/>
                <a:gd name="T36" fmla="*/ 3736 w 3736"/>
                <a:gd name="T37" fmla="*/ 43 h 1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6"/>
                <a:gd name="T58" fmla="*/ 0 h 1555"/>
                <a:gd name="T59" fmla="*/ 3736 w 3736"/>
                <a:gd name="T60" fmla="*/ 1555 h 1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6" h="1555">
                  <a:moveTo>
                    <a:pt x="3736" y="43"/>
                  </a:moveTo>
                  <a:lnTo>
                    <a:pt x="3709" y="350"/>
                  </a:lnTo>
                  <a:lnTo>
                    <a:pt x="2460" y="1410"/>
                  </a:lnTo>
                  <a:lnTo>
                    <a:pt x="942" y="1555"/>
                  </a:lnTo>
                  <a:lnTo>
                    <a:pt x="70" y="1405"/>
                  </a:lnTo>
                  <a:lnTo>
                    <a:pt x="0" y="845"/>
                  </a:lnTo>
                  <a:lnTo>
                    <a:pt x="538" y="732"/>
                  </a:lnTo>
                  <a:lnTo>
                    <a:pt x="619" y="59"/>
                  </a:lnTo>
                  <a:lnTo>
                    <a:pt x="791" y="70"/>
                  </a:lnTo>
                  <a:lnTo>
                    <a:pt x="872" y="290"/>
                  </a:lnTo>
                  <a:lnTo>
                    <a:pt x="1109" y="360"/>
                  </a:lnTo>
                  <a:lnTo>
                    <a:pt x="1195" y="990"/>
                  </a:lnTo>
                  <a:lnTo>
                    <a:pt x="1362" y="1017"/>
                  </a:lnTo>
                  <a:lnTo>
                    <a:pt x="1389" y="1275"/>
                  </a:lnTo>
                  <a:lnTo>
                    <a:pt x="1696" y="1259"/>
                  </a:lnTo>
                  <a:lnTo>
                    <a:pt x="1776" y="306"/>
                  </a:lnTo>
                  <a:lnTo>
                    <a:pt x="2089" y="0"/>
                  </a:lnTo>
                  <a:lnTo>
                    <a:pt x="3208" y="75"/>
                  </a:lnTo>
                  <a:lnTo>
                    <a:pt x="3736" y="43"/>
                  </a:lnTo>
                  <a:close/>
                </a:path>
              </a:pathLst>
            </a:custGeom>
            <a:solidFill>
              <a:schemeClr val="bg2">
                <a:alpha val="20000"/>
              </a:schemeClr>
            </a:solidFill>
            <a:ln w="9525">
              <a:noFill/>
              <a:round/>
              <a:headEnd/>
              <a:tailEnd/>
            </a:ln>
          </p:spPr>
          <p:txBody>
            <a:bodyPr/>
            <a:lstStyle/>
            <a:p>
              <a:endParaRPr lang="en-US"/>
            </a:p>
          </p:txBody>
        </p:sp>
      </p:grpSp>
      <p:sp>
        <p:nvSpPr>
          <p:cNvPr id="28675" name="Rectangle 8"/>
          <p:cNvSpPr>
            <a:spLocks noGrp="1" noChangeArrowheads="1"/>
          </p:cNvSpPr>
          <p:nvPr>
            <p:ph type="title"/>
          </p:nvPr>
        </p:nvSpPr>
        <p:spPr/>
        <p:txBody>
          <a:bodyPr/>
          <a:lstStyle/>
          <a:p>
            <a:pPr eaLnBrk="1" hangingPunct="1"/>
            <a:r>
              <a:rPr lang="en-US" dirty="0"/>
              <a:t>Uniform Cost (Tree) Search</a:t>
            </a:r>
          </a:p>
        </p:txBody>
      </p:sp>
      <p:grpSp>
        <p:nvGrpSpPr>
          <p:cNvPr id="28676" name="Group 9"/>
          <p:cNvGrpSpPr>
            <a:grpSpLocks/>
          </p:cNvGrpSpPr>
          <p:nvPr/>
        </p:nvGrpSpPr>
        <p:grpSpPr bwMode="auto">
          <a:xfrm>
            <a:off x="3227388" y="3381373"/>
            <a:ext cx="5486400" cy="3355591"/>
            <a:chOff x="48" y="2332"/>
            <a:chExt cx="3456" cy="2406"/>
          </a:xfrm>
        </p:grpSpPr>
        <p:sp>
          <p:nvSpPr>
            <p:cNvPr id="28766" name="Text Box 10"/>
            <p:cNvSpPr txBox="1">
              <a:spLocks noChangeArrowheads="1"/>
            </p:cNvSpPr>
            <p:nvPr/>
          </p:nvSpPr>
          <p:spPr bwMode="auto">
            <a:xfrm>
              <a:off x="1728" y="2332"/>
              <a:ext cx="624" cy="243"/>
            </a:xfrm>
            <a:prstGeom prst="rect">
              <a:avLst/>
            </a:prstGeom>
            <a:noFill/>
            <a:ln w="9525">
              <a:noFill/>
              <a:miter lim="800000"/>
              <a:headEnd/>
              <a:tailEnd/>
            </a:ln>
          </p:spPr>
          <p:txBody>
            <a:bodyPr>
              <a:spAutoFit/>
            </a:bodyPr>
            <a:lstStyle/>
            <a:p>
              <a:pPr algn="ctr">
                <a:spcBef>
                  <a:spcPct val="50000"/>
                </a:spcBef>
              </a:pPr>
              <a:r>
                <a:rPr lang="en-US" sz="1600" dirty="0"/>
                <a:t>S</a:t>
              </a:r>
            </a:p>
          </p:txBody>
        </p:sp>
        <p:sp>
          <p:nvSpPr>
            <p:cNvPr id="28767" name="Text Box 11"/>
            <p:cNvSpPr txBox="1">
              <a:spLocks noChangeArrowheads="1"/>
            </p:cNvSpPr>
            <p:nvPr/>
          </p:nvSpPr>
          <p:spPr bwMode="auto">
            <a:xfrm>
              <a:off x="48"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68" name="Text Box 12"/>
            <p:cNvSpPr txBox="1">
              <a:spLocks noChangeArrowheads="1"/>
            </p:cNvSpPr>
            <p:nvPr/>
          </p:nvSpPr>
          <p:spPr bwMode="auto">
            <a:xfrm>
              <a:off x="48" y="3033"/>
              <a:ext cx="240" cy="265"/>
            </a:xfrm>
            <a:prstGeom prst="rect">
              <a:avLst/>
            </a:prstGeom>
            <a:noFill/>
            <a:ln w="9525">
              <a:noFill/>
              <a:miter lim="800000"/>
              <a:headEnd/>
              <a:tailEnd/>
            </a:ln>
          </p:spPr>
          <p:txBody>
            <a:bodyPr>
              <a:spAutoFit/>
            </a:bodyPr>
            <a:lstStyle/>
            <a:p>
              <a:pPr algn="ctr">
                <a:spcBef>
                  <a:spcPct val="50000"/>
                </a:spcBef>
              </a:pPr>
              <a:r>
                <a:rPr lang="en-US" i="1"/>
                <a:t>b</a:t>
              </a:r>
            </a:p>
          </p:txBody>
        </p:sp>
        <p:sp>
          <p:nvSpPr>
            <p:cNvPr id="28769" name="Text Box 13"/>
            <p:cNvSpPr txBox="1">
              <a:spLocks noChangeArrowheads="1"/>
            </p:cNvSpPr>
            <p:nvPr/>
          </p:nvSpPr>
          <p:spPr bwMode="auto">
            <a:xfrm>
              <a:off x="384" y="2688"/>
              <a:ext cx="240" cy="265"/>
            </a:xfrm>
            <a:prstGeom prst="rect">
              <a:avLst/>
            </a:prstGeom>
            <a:noFill/>
            <a:ln w="9525">
              <a:noFill/>
              <a:miter lim="800000"/>
              <a:headEnd/>
              <a:tailEnd/>
            </a:ln>
          </p:spPr>
          <p:txBody>
            <a:bodyPr>
              <a:spAutoFit/>
            </a:bodyPr>
            <a:lstStyle/>
            <a:p>
              <a:pPr algn="ctr">
                <a:spcBef>
                  <a:spcPct val="50000"/>
                </a:spcBef>
              </a:pPr>
              <a:r>
                <a:rPr lang="en-US" i="1"/>
                <a:t>d</a:t>
              </a:r>
            </a:p>
          </p:txBody>
        </p:sp>
        <p:sp>
          <p:nvSpPr>
            <p:cNvPr id="28770" name="Text Box 14"/>
            <p:cNvSpPr txBox="1">
              <a:spLocks noChangeArrowheads="1"/>
            </p:cNvSpPr>
            <p:nvPr/>
          </p:nvSpPr>
          <p:spPr bwMode="auto">
            <a:xfrm>
              <a:off x="3264" y="2640"/>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71" name="Text Box 15"/>
            <p:cNvSpPr txBox="1">
              <a:spLocks noChangeArrowheads="1"/>
            </p:cNvSpPr>
            <p:nvPr/>
          </p:nvSpPr>
          <p:spPr bwMode="auto">
            <a:xfrm>
              <a:off x="480" y="3417"/>
              <a:ext cx="240" cy="265"/>
            </a:xfrm>
            <a:prstGeom prst="rect">
              <a:avLst/>
            </a:prstGeom>
            <a:noFill/>
            <a:ln w="9525">
              <a:noFill/>
              <a:miter lim="800000"/>
              <a:headEnd/>
              <a:tailEnd/>
            </a:ln>
          </p:spPr>
          <p:txBody>
            <a:bodyPr>
              <a:spAutoFit/>
            </a:bodyPr>
            <a:lstStyle/>
            <a:p>
              <a:pPr algn="ctr">
                <a:spcBef>
                  <a:spcPct val="50000"/>
                </a:spcBef>
              </a:pPr>
              <a:r>
                <a:rPr lang="en-US" i="1"/>
                <a:t>a</a:t>
              </a:r>
            </a:p>
          </p:txBody>
        </p:sp>
        <p:sp>
          <p:nvSpPr>
            <p:cNvPr id="28772" name="Text Box 16"/>
            <p:cNvSpPr txBox="1">
              <a:spLocks noChangeArrowheads="1"/>
            </p:cNvSpPr>
            <p:nvPr/>
          </p:nvSpPr>
          <p:spPr bwMode="auto">
            <a:xfrm>
              <a:off x="480" y="3033"/>
              <a:ext cx="240" cy="265"/>
            </a:xfrm>
            <a:prstGeom prst="rect">
              <a:avLst/>
            </a:prstGeom>
            <a:noFill/>
            <a:ln w="9525">
              <a:noFill/>
              <a:miter lim="800000"/>
              <a:headEnd/>
              <a:tailEnd/>
            </a:ln>
          </p:spPr>
          <p:txBody>
            <a:bodyPr>
              <a:spAutoFit/>
            </a:bodyPr>
            <a:lstStyle/>
            <a:p>
              <a:pPr algn="ctr">
                <a:spcBef>
                  <a:spcPct val="50000"/>
                </a:spcBef>
              </a:pPr>
              <a:r>
                <a:rPr lang="en-US" i="1"/>
                <a:t>c</a:t>
              </a:r>
            </a:p>
          </p:txBody>
        </p:sp>
        <p:cxnSp>
          <p:nvCxnSpPr>
            <p:cNvPr id="28773" name="AutoShape 17"/>
            <p:cNvCxnSpPr>
              <a:cxnSpLocks noChangeShapeType="1"/>
              <a:stCxn id="28769" idx="2"/>
              <a:endCxn id="28768" idx="0"/>
            </p:cNvCxnSpPr>
            <p:nvPr/>
          </p:nvCxnSpPr>
          <p:spPr bwMode="auto">
            <a:xfrm flipH="1">
              <a:off x="168" y="2953"/>
              <a:ext cx="336" cy="80"/>
            </a:xfrm>
            <a:prstGeom prst="straightConnector1">
              <a:avLst/>
            </a:prstGeom>
            <a:noFill/>
            <a:ln w="9525">
              <a:solidFill>
                <a:schemeClr val="tx1"/>
              </a:solidFill>
              <a:round/>
              <a:headEnd/>
              <a:tailEnd/>
            </a:ln>
          </p:spPr>
        </p:cxnSp>
        <p:cxnSp>
          <p:nvCxnSpPr>
            <p:cNvPr id="28774" name="AutoShape 18"/>
            <p:cNvCxnSpPr>
              <a:cxnSpLocks noChangeShapeType="1"/>
              <a:stCxn id="28769" idx="2"/>
              <a:endCxn id="28772" idx="0"/>
            </p:cNvCxnSpPr>
            <p:nvPr/>
          </p:nvCxnSpPr>
          <p:spPr bwMode="auto">
            <a:xfrm>
              <a:off x="504" y="2953"/>
              <a:ext cx="96" cy="80"/>
            </a:xfrm>
            <a:prstGeom prst="straightConnector1">
              <a:avLst/>
            </a:prstGeom>
            <a:noFill/>
            <a:ln w="9525">
              <a:solidFill>
                <a:schemeClr val="tx1"/>
              </a:solidFill>
              <a:round/>
              <a:headEnd/>
              <a:tailEnd/>
            </a:ln>
          </p:spPr>
        </p:cxnSp>
        <p:cxnSp>
          <p:nvCxnSpPr>
            <p:cNvPr id="28775" name="AutoShape 19"/>
            <p:cNvCxnSpPr>
              <a:cxnSpLocks noChangeShapeType="1"/>
              <a:stCxn id="28768" idx="2"/>
              <a:endCxn id="28767" idx="0"/>
            </p:cNvCxnSpPr>
            <p:nvPr/>
          </p:nvCxnSpPr>
          <p:spPr bwMode="auto">
            <a:xfrm>
              <a:off x="168" y="3298"/>
              <a:ext cx="0" cy="119"/>
            </a:xfrm>
            <a:prstGeom prst="straightConnector1">
              <a:avLst/>
            </a:prstGeom>
            <a:noFill/>
            <a:ln w="9525">
              <a:solidFill>
                <a:schemeClr val="tx1"/>
              </a:solidFill>
              <a:round/>
              <a:headEnd/>
              <a:tailEnd/>
            </a:ln>
          </p:spPr>
        </p:cxnSp>
        <p:cxnSp>
          <p:nvCxnSpPr>
            <p:cNvPr id="28776" name="AutoShape 20"/>
            <p:cNvCxnSpPr>
              <a:cxnSpLocks noChangeShapeType="1"/>
              <a:stCxn id="28772" idx="2"/>
              <a:endCxn id="28771" idx="0"/>
            </p:cNvCxnSpPr>
            <p:nvPr/>
          </p:nvCxnSpPr>
          <p:spPr bwMode="auto">
            <a:xfrm>
              <a:off x="600" y="3298"/>
              <a:ext cx="0" cy="119"/>
            </a:xfrm>
            <a:prstGeom prst="straightConnector1">
              <a:avLst/>
            </a:prstGeom>
            <a:noFill/>
            <a:ln w="9525">
              <a:solidFill>
                <a:schemeClr val="tx1"/>
              </a:solidFill>
              <a:round/>
              <a:headEnd/>
              <a:tailEnd/>
            </a:ln>
          </p:spPr>
        </p:cxnSp>
        <p:grpSp>
          <p:nvGrpSpPr>
            <p:cNvPr id="28777" name="Group 21"/>
            <p:cNvGrpSpPr>
              <a:grpSpLocks/>
            </p:cNvGrpSpPr>
            <p:nvPr/>
          </p:nvGrpSpPr>
          <p:grpSpPr bwMode="auto">
            <a:xfrm>
              <a:off x="1776" y="2640"/>
              <a:ext cx="1104" cy="1714"/>
              <a:chOff x="1152" y="2640"/>
              <a:chExt cx="1104" cy="1714"/>
            </a:xfrm>
          </p:grpSpPr>
          <p:sp>
            <p:nvSpPr>
              <p:cNvPr id="28804" name="Text Box 22"/>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805" name="Text Box 23"/>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806" name="Text Box 24"/>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807" name="Text Box 25"/>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808" name="Text Box 26"/>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809" name="Text Box 27"/>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0" name="Text Box 28"/>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811" name="Text Box 29"/>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812" name="Text Box 30"/>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813" name="Text Box 31"/>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814" name="AutoShape 32"/>
              <p:cNvCxnSpPr>
                <a:cxnSpLocks noChangeShapeType="1"/>
                <a:stCxn id="28804" idx="2"/>
                <a:endCxn id="28806"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815" name="AutoShape 33"/>
              <p:cNvCxnSpPr>
                <a:cxnSpLocks noChangeShapeType="1"/>
                <a:stCxn id="28804" idx="2"/>
                <a:endCxn id="28808" idx="0"/>
              </p:cNvCxnSpPr>
              <p:nvPr/>
            </p:nvCxnSpPr>
            <p:spPr bwMode="auto">
              <a:xfrm>
                <a:off x="1656" y="2905"/>
                <a:ext cx="192" cy="119"/>
              </a:xfrm>
              <a:prstGeom prst="straightConnector1">
                <a:avLst/>
              </a:prstGeom>
              <a:noFill/>
              <a:ln w="9525">
                <a:solidFill>
                  <a:schemeClr val="tx1"/>
                </a:solidFill>
                <a:round/>
                <a:headEnd/>
                <a:tailEnd/>
              </a:ln>
            </p:spPr>
          </p:cxnSp>
          <p:cxnSp>
            <p:nvCxnSpPr>
              <p:cNvPr id="28816" name="AutoShape 34"/>
              <p:cNvCxnSpPr>
                <a:cxnSpLocks noChangeShapeType="1"/>
                <a:stCxn id="28806" idx="2"/>
                <a:endCxn id="28805"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817" name="AutoShape 35"/>
              <p:cNvCxnSpPr>
                <a:cxnSpLocks noChangeShapeType="1"/>
                <a:stCxn id="28806" idx="2"/>
                <a:endCxn id="28809" idx="0"/>
              </p:cNvCxnSpPr>
              <p:nvPr/>
            </p:nvCxnSpPr>
            <p:spPr bwMode="auto">
              <a:xfrm>
                <a:off x="1416" y="3289"/>
                <a:ext cx="144" cy="119"/>
              </a:xfrm>
              <a:prstGeom prst="straightConnector1">
                <a:avLst/>
              </a:prstGeom>
              <a:noFill/>
              <a:ln w="9525">
                <a:solidFill>
                  <a:schemeClr val="tx1"/>
                </a:solidFill>
                <a:round/>
                <a:headEnd/>
                <a:tailEnd/>
              </a:ln>
            </p:spPr>
          </p:cxnSp>
          <p:cxnSp>
            <p:nvCxnSpPr>
              <p:cNvPr id="28818" name="AutoShape 36"/>
              <p:cNvCxnSpPr>
                <a:cxnSpLocks noChangeShapeType="1"/>
                <a:stCxn id="28808" idx="2"/>
                <a:endCxn id="28807" idx="0"/>
              </p:cNvCxnSpPr>
              <p:nvPr/>
            </p:nvCxnSpPr>
            <p:spPr bwMode="auto">
              <a:xfrm>
                <a:off x="1848" y="3289"/>
                <a:ext cx="0" cy="119"/>
              </a:xfrm>
              <a:prstGeom prst="straightConnector1">
                <a:avLst/>
              </a:prstGeom>
              <a:noFill/>
              <a:ln w="9525">
                <a:solidFill>
                  <a:schemeClr val="tx1"/>
                </a:solidFill>
                <a:round/>
                <a:headEnd/>
                <a:tailEnd/>
              </a:ln>
            </p:spPr>
          </p:cxnSp>
          <p:cxnSp>
            <p:nvCxnSpPr>
              <p:cNvPr id="28819" name="AutoShape 37"/>
              <p:cNvCxnSpPr>
                <a:cxnSpLocks noChangeShapeType="1"/>
                <a:stCxn id="28805" idx="2"/>
                <a:endCxn id="28810" idx="0"/>
              </p:cNvCxnSpPr>
              <p:nvPr/>
            </p:nvCxnSpPr>
            <p:spPr bwMode="auto">
              <a:xfrm>
                <a:off x="1272" y="3673"/>
                <a:ext cx="0" cy="80"/>
              </a:xfrm>
              <a:prstGeom prst="straightConnector1">
                <a:avLst/>
              </a:prstGeom>
              <a:noFill/>
              <a:ln w="9525">
                <a:solidFill>
                  <a:schemeClr val="tx1"/>
                </a:solidFill>
                <a:round/>
                <a:headEnd/>
                <a:tailEnd/>
              </a:ln>
            </p:spPr>
          </p:cxnSp>
          <p:cxnSp>
            <p:nvCxnSpPr>
              <p:cNvPr id="28820" name="AutoShape 38"/>
              <p:cNvCxnSpPr>
                <a:cxnSpLocks noChangeShapeType="1"/>
                <a:stCxn id="28807" idx="2"/>
                <a:endCxn id="28811"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21" name="AutoShape 39"/>
              <p:cNvCxnSpPr>
                <a:cxnSpLocks noChangeShapeType="1"/>
                <a:stCxn id="28807" idx="2"/>
                <a:endCxn id="28812" idx="0"/>
              </p:cNvCxnSpPr>
              <p:nvPr/>
            </p:nvCxnSpPr>
            <p:spPr bwMode="auto">
              <a:xfrm>
                <a:off x="1848" y="3673"/>
                <a:ext cx="168" cy="119"/>
              </a:xfrm>
              <a:prstGeom prst="straightConnector1">
                <a:avLst/>
              </a:prstGeom>
              <a:noFill/>
              <a:ln w="9525">
                <a:solidFill>
                  <a:schemeClr val="tx1"/>
                </a:solidFill>
                <a:round/>
                <a:headEnd/>
                <a:tailEnd/>
              </a:ln>
            </p:spPr>
          </p:cxnSp>
          <p:cxnSp>
            <p:nvCxnSpPr>
              <p:cNvPr id="28822" name="AutoShape 40"/>
              <p:cNvCxnSpPr>
                <a:cxnSpLocks noChangeShapeType="1"/>
                <a:stCxn id="28811" idx="2"/>
                <a:endCxn id="28813" idx="0"/>
              </p:cNvCxnSpPr>
              <p:nvPr/>
            </p:nvCxnSpPr>
            <p:spPr bwMode="auto">
              <a:xfrm>
                <a:off x="1704" y="4018"/>
                <a:ext cx="0" cy="71"/>
              </a:xfrm>
              <a:prstGeom prst="straightConnector1">
                <a:avLst/>
              </a:prstGeom>
              <a:noFill/>
              <a:ln w="9525">
                <a:solidFill>
                  <a:schemeClr val="tx1"/>
                </a:solidFill>
                <a:round/>
                <a:headEnd/>
                <a:tailEnd/>
              </a:ln>
            </p:spPr>
          </p:cxnSp>
        </p:grpSp>
        <p:sp>
          <p:nvSpPr>
            <p:cNvPr id="28778" name="Text Box 41"/>
            <p:cNvSpPr txBox="1">
              <a:spLocks noChangeArrowheads="1"/>
            </p:cNvSpPr>
            <p:nvPr/>
          </p:nvSpPr>
          <p:spPr bwMode="auto">
            <a:xfrm>
              <a:off x="3264" y="2994"/>
              <a:ext cx="240" cy="265"/>
            </a:xfrm>
            <a:prstGeom prst="rect">
              <a:avLst/>
            </a:prstGeom>
            <a:noFill/>
            <a:ln w="9525">
              <a:noFill/>
              <a:miter lim="800000"/>
              <a:headEnd/>
              <a:tailEnd/>
            </a:ln>
          </p:spPr>
          <p:txBody>
            <a:bodyPr>
              <a:spAutoFit/>
            </a:bodyPr>
            <a:lstStyle/>
            <a:p>
              <a:pPr algn="ctr">
                <a:spcBef>
                  <a:spcPct val="50000"/>
                </a:spcBef>
              </a:pPr>
              <a:r>
                <a:rPr lang="en-US" i="1"/>
                <a:t>q</a:t>
              </a:r>
            </a:p>
          </p:txBody>
        </p:sp>
        <p:cxnSp>
          <p:nvCxnSpPr>
            <p:cNvPr id="28779" name="AutoShape 42"/>
            <p:cNvCxnSpPr>
              <a:cxnSpLocks noChangeShapeType="1"/>
              <a:stCxn id="28770" idx="2"/>
              <a:endCxn id="28778" idx="0"/>
            </p:cNvCxnSpPr>
            <p:nvPr/>
          </p:nvCxnSpPr>
          <p:spPr bwMode="auto">
            <a:xfrm>
              <a:off x="3384" y="2905"/>
              <a:ext cx="0" cy="89"/>
            </a:xfrm>
            <a:prstGeom prst="straightConnector1">
              <a:avLst/>
            </a:prstGeom>
            <a:noFill/>
            <a:ln w="9525">
              <a:solidFill>
                <a:schemeClr val="tx1"/>
              </a:solidFill>
              <a:round/>
              <a:headEnd/>
              <a:tailEnd/>
            </a:ln>
          </p:spPr>
        </p:cxnSp>
        <p:grpSp>
          <p:nvGrpSpPr>
            <p:cNvPr id="28780" name="Group 43"/>
            <p:cNvGrpSpPr>
              <a:grpSpLocks/>
            </p:cNvGrpSpPr>
            <p:nvPr/>
          </p:nvGrpSpPr>
          <p:grpSpPr bwMode="auto">
            <a:xfrm>
              <a:off x="624" y="3024"/>
              <a:ext cx="1104" cy="1714"/>
              <a:chOff x="1152" y="2640"/>
              <a:chExt cx="1104" cy="1714"/>
            </a:xfrm>
          </p:grpSpPr>
          <p:sp>
            <p:nvSpPr>
              <p:cNvPr id="28785" name="Text Box 44"/>
              <p:cNvSpPr txBox="1">
                <a:spLocks noChangeArrowheads="1"/>
              </p:cNvSpPr>
              <p:nvPr/>
            </p:nvSpPr>
            <p:spPr bwMode="auto">
              <a:xfrm>
                <a:off x="1536" y="2640"/>
                <a:ext cx="240" cy="265"/>
              </a:xfrm>
              <a:prstGeom prst="rect">
                <a:avLst/>
              </a:prstGeom>
              <a:noFill/>
              <a:ln w="9525">
                <a:noFill/>
                <a:miter lim="800000"/>
                <a:headEnd/>
                <a:tailEnd/>
              </a:ln>
            </p:spPr>
            <p:txBody>
              <a:bodyPr>
                <a:spAutoFit/>
              </a:bodyPr>
              <a:lstStyle/>
              <a:p>
                <a:pPr algn="ctr">
                  <a:spcBef>
                    <a:spcPct val="50000"/>
                  </a:spcBef>
                </a:pPr>
                <a:r>
                  <a:rPr lang="en-US" i="1"/>
                  <a:t>e</a:t>
                </a:r>
              </a:p>
            </p:txBody>
          </p:sp>
          <p:sp>
            <p:nvSpPr>
              <p:cNvPr id="28786" name="Text Box 45"/>
              <p:cNvSpPr txBox="1">
                <a:spLocks noChangeArrowheads="1"/>
              </p:cNvSpPr>
              <p:nvPr/>
            </p:nvSpPr>
            <p:spPr bwMode="auto">
              <a:xfrm>
                <a:off x="1152" y="3408"/>
                <a:ext cx="240" cy="265"/>
              </a:xfrm>
              <a:prstGeom prst="rect">
                <a:avLst/>
              </a:prstGeom>
              <a:noFill/>
              <a:ln w="9525">
                <a:noFill/>
                <a:miter lim="800000"/>
                <a:headEnd/>
                <a:tailEnd/>
              </a:ln>
            </p:spPr>
            <p:txBody>
              <a:bodyPr>
                <a:spAutoFit/>
              </a:bodyPr>
              <a:lstStyle/>
              <a:p>
                <a:pPr algn="ctr">
                  <a:spcBef>
                    <a:spcPct val="50000"/>
                  </a:spcBef>
                </a:pPr>
                <a:r>
                  <a:rPr lang="en-US" i="1"/>
                  <a:t>p</a:t>
                </a:r>
              </a:p>
            </p:txBody>
          </p:sp>
          <p:sp>
            <p:nvSpPr>
              <p:cNvPr id="28787" name="Text Box 46"/>
              <p:cNvSpPr txBox="1">
                <a:spLocks noChangeArrowheads="1"/>
              </p:cNvSpPr>
              <p:nvPr/>
            </p:nvSpPr>
            <p:spPr bwMode="auto">
              <a:xfrm>
                <a:off x="1296" y="3024"/>
                <a:ext cx="240" cy="265"/>
              </a:xfrm>
              <a:prstGeom prst="rect">
                <a:avLst/>
              </a:prstGeom>
              <a:noFill/>
              <a:ln w="9525">
                <a:noFill/>
                <a:miter lim="800000"/>
                <a:headEnd/>
                <a:tailEnd/>
              </a:ln>
            </p:spPr>
            <p:txBody>
              <a:bodyPr>
                <a:spAutoFit/>
              </a:bodyPr>
              <a:lstStyle/>
              <a:p>
                <a:pPr algn="ctr">
                  <a:spcBef>
                    <a:spcPct val="50000"/>
                  </a:spcBef>
                </a:pPr>
                <a:r>
                  <a:rPr lang="en-US" i="1"/>
                  <a:t>h</a:t>
                </a:r>
              </a:p>
            </p:txBody>
          </p:sp>
          <p:sp>
            <p:nvSpPr>
              <p:cNvPr id="28788" name="Text Box 47"/>
              <p:cNvSpPr txBox="1">
                <a:spLocks noChangeArrowheads="1"/>
              </p:cNvSpPr>
              <p:nvPr/>
            </p:nvSpPr>
            <p:spPr bwMode="auto">
              <a:xfrm>
                <a:off x="1728" y="3408"/>
                <a:ext cx="240" cy="265"/>
              </a:xfrm>
              <a:prstGeom prst="rect">
                <a:avLst/>
              </a:prstGeom>
              <a:noFill/>
              <a:ln w="9525">
                <a:noFill/>
                <a:miter lim="800000"/>
                <a:headEnd/>
                <a:tailEnd/>
              </a:ln>
            </p:spPr>
            <p:txBody>
              <a:bodyPr>
                <a:spAutoFit/>
              </a:bodyPr>
              <a:lstStyle/>
              <a:p>
                <a:pPr algn="ctr">
                  <a:spcBef>
                    <a:spcPct val="50000"/>
                  </a:spcBef>
                </a:pPr>
                <a:r>
                  <a:rPr lang="en-US" i="1"/>
                  <a:t>f</a:t>
                </a:r>
              </a:p>
            </p:txBody>
          </p:sp>
          <p:sp>
            <p:nvSpPr>
              <p:cNvPr id="28789" name="Text Box 48"/>
              <p:cNvSpPr txBox="1">
                <a:spLocks noChangeArrowheads="1"/>
              </p:cNvSpPr>
              <p:nvPr/>
            </p:nvSpPr>
            <p:spPr bwMode="auto">
              <a:xfrm>
                <a:off x="1728" y="3024"/>
                <a:ext cx="240" cy="265"/>
              </a:xfrm>
              <a:prstGeom prst="rect">
                <a:avLst/>
              </a:prstGeom>
              <a:noFill/>
              <a:ln w="9525">
                <a:noFill/>
                <a:miter lim="800000"/>
                <a:headEnd/>
                <a:tailEnd/>
              </a:ln>
            </p:spPr>
            <p:txBody>
              <a:bodyPr>
                <a:spAutoFit/>
              </a:bodyPr>
              <a:lstStyle/>
              <a:p>
                <a:pPr algn="ctr">
                  <a:spcBef>
                    <a:spcPct val="50000"/>
                  </a:spcBef>
                </a:pPr>
                <a:r>
                  <a:rPr lang="en-US" i="1"/>
                  <a:t>r</a:t>
                </a:r>
              </a:p>
            </p:txBody>
          </p:sp>
          <p:sp>
            <p:nvSpPr>
              <p:cNvPr id="28790" name="Text Box 49"/>
              <p:cNvSpPr txBox="1">
                <a:spLocks noChangeArrowheads="1"/>
              </p:cNvSpPr>
              <p:nvPr/>
            </p:nvSpPr>
            <p:spPr bwMode="auto">
              <a:xfrm>
                <a:off x="1440" y="3408"/>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1" name="Text Box 50"/>
              <p:cNvSpPr txBox="1">
                <a:spLocks noChangeArrowheads="1"/>
              </p:cNvSpPr>
              <p:nvPr/>
            </p:nvSpPr>
            <p:spPr bwMode="auto">
              <a:xfrm>
                <a:off x="1152" y="3753"/>
                <a:ext cx="240" cy="265"/>
              </a:xfrm>
              <a:prstGeom prst="rect">
                <a:avLst/>
              </a:prstGeom>
              <a:noFill/>
              <a:ln w="9525">
                <a:noFill/>
                <a:miter lim="800000"/>
                <a:headEnd/>
                <a:tailEnd/>
              </a:ln>
            </p:spPr>
            <p:txBody>
              <a:bodyPr>
                <a:spAutoFit/>
              </a:bodyPr>
              <a:lstStyle/>
              <a:p>
                <a:pPr algn="ctr">
                  <a:spcBef>
                    <a:spcPct val="50000"/>
                  </a:spcBef>
                </a:pPr>
                <a:r>
                  <a:rPr lang="en-US" i="1"/>
                  <a:t>q</a:t>
                </a:r>
              </a:p>
            </p:txBody>
          </p:sp>
          <p:sp>
            <p:nvSpPr>
              <p:cNvPr id="28792" name="Text Box 51"/>
              <p:cNvSpPr txBox="1">
                <a:spLocks noChangeArrowheads="1"/>
              </p:cNvSpPr>
              <p:nvPr/>
            </p:nvSpPr>
            <p:spPr bwMode="auto">
              <a:xfrm>
                <a:off x="1584" y="3753"/>
                <a:ext cx="240" cy="265"/>
              </a:xfrm>
              <a:prstGeom prst="rect">
                <a:avLst/>
              </a:prstGeom>
              <a:noFill/>
              <a:ln w="9525">
                <a:noFill/>
                <a:miter lim="800000"/>
                <a:headEnd/>
                <a:tailEnd/>
              </a:ln>
            </p:spPr>
            <p:txBody>
              <a:bodyPr>
                <a:spAutoFit/>
              </a:bodyPr>
              <a:lstStyle/>
              <a:p>
                <a:pPr algn="ctr">
                  <a:spcBef>
                    <a:spcPct val="50000"/>
                  </a:spcBef>
                </a:pPr>
                <a:r>
                  <a:rPr lang="en-US" i="1"/>
                  <a:t>c</a:t>
                </a:r>
              </a:p>
            </p:txBody>
          </p:sp>
          <p:sp>
            <p:nvSpPr>
              <p:cNvPr id="28793" name="Text Box 52"/>
              <p:cNvSpPr txBox="1">
                <a:spLocks noChangeArrowheads="1"/>
              </p:cNvSpPr>
              <p:nvPr/>
            </p:nvSpPr>
            <p:spPr bwMode="auto">
              <a:xfrm>
                <a:off x="1776" y="3792"/>
                <a:ext cx="480" cy="243"/>
              </a:xfrm>
              <a:prstGeom prst="rect">
                <a:avLst/>
              </a:prstGeom>
              <a:noFill/>
              <a:ln w="9525">
                <a:noFill/>
                <a:miter lim="800000"/>
                <a:headEnd/>
                <a:tailEnd/>
              </a:ln>
            </p:spPr>
            <p:txBody>
              <a:bodyPr>
                <a:spAutoFit/>
              </a:bodyPr>
              <a:lstStyle/>
              <a:p>
                <a:pPr algn="ctr">
                  <a:spcBef>
                    <a:spcPct val="50000"/>
                  </a:spcBef>
                </a:pPr>
                <a:r>
                  <a:rPr lang="en-US" sz="1600" dirty="0"/>
                  <a:t>G</a:t>
                </a:r>
              </a:p>
            </p:txBody>
          </p:sp>
          <p:sp>
            <p:nvSpPr>
              <p:cNvPr id="28794" name="Text Box 53"/>
              <p:cNvSpPr txBox="1">
                <a:spLocks noChangeArrowheads="1"/>
              </p:cNvSpPr>
              <p:nvPr/>
            </p:nvSpPr>
            <p:spPr bwMode="auto">
              <a:xfrm>
                <a:off x="1584" y="4089"/>
                <a:ext cx="240" cy="265"/>
              </a:xfrm>
              <a:prstGeom prst="rect">
                <a:avLst/>
              </a:prstGeom>
              <a:noFill/>
              <a:ln w="9525">
                <a:noFill/>
                <a:miter lim="800000"/>
                <a:headEnd/>
                <a:tailEnd/>
              </a:ln>
            </p:spPr>
            <p:txBody>
              <a:bodyPr>
                <a:spAutoFit/>
              </a:bodyPr>
              <a:lstStyle/>
              <a:p>
                <a:pPr algn="ctr">
                  <a:spcBef>
                    <a:spcPct val="50000"/>
                  </a:spcBef>
                </a:pPr>
                <a:r>
                  <a:rPr lang="en-US" i="1"/>
                  <a:t>a</a:t>
                </a:r>
              </a:p>
            </p:txBody>
          </p:sp>
          <p:cxnSp>
            <p:nvCxnSpPr>
              <p:cNvPr id="28795" name="AutoShape 54"/>
              <p:cNvCxnSpPr>
                <a:cxnSpLocks noChangeShapeType="1"/>
                <a:stCxn id="28785" idx="2"/>
                <a:endCxn id="28787" idx="0"/>
              </p:cNvCxnSpPr>
              <p:nvPr/>
            </p:nvCxnSpPr>
            <p:spPr bwMode="auto">
              <a:xfrm flipH="1">
                <a:off x="1416" y="2905"/>
                <a:ext cx="240" cy="119"/>
              </a:xfrm>
              <a:prstGeom prst="straightConnector1">
                <a:avLst/>
              </a:prstGeom>
              <a:noFill/>
              <a:ln w="9525">
                <a:solidFill>
                  <a:schemeClr val="tx1"/>
                </a:solidFill>
                <a:round/>
                <a:headEnd/>
                <a:tailEnd/>
              </a:ln>
            </p:spPr>
          </p:cxnSp>
          <p:cxnSp>
            <p:nvCxnSpPr>
              <p:cNvPr id="28796" name="AutoShape 55"/>
              <p:cNvCxnSpPr>
                <a:cxnSpLocks noChangeShapeType="1"/>
                <a:stCxn id="28785" idx="2"/>
                <a:endCxn id="28789" idx="0"/>
              </p:cNvCxnSpPr>
              <p:nvPr/>
            </p:nvCxnSpPr>
            <p:spPr bwMode="auto">
              <a:xfrm>
                <a:off x="1656" y="2905"/>
                <a:ext cx="192" cy="119"/>
              </a:xfrm>
              <a:prstGeom prst="straightConnector1">
                <a:avLst/>
              </a:prstGeom>
              <a:noFill/>
              <a:ln w="9525">
                <a:solidFill>
                  <a:schemeClr val="tx1"/>
                </a:solidFill>
                <a:round/>
                <a:headEnd/>
                <a:tailEnd/>
              </a:ln>
            </p:spPr>
          </p:cxnSp>
          <p:cxnSp>
            <p:nvCxnSpPr>
              <p:cNvPr id="28797" name="AutoShape 56"/>
              <p:cNvCxnSpPr>
                <a:cxnSpLocks noChangeShapeType="1"/>
                <a:stCxn id="28787" idx="2"/>
                <a:endCxn id="28786" idx="0"/>
              </p:cNvCxnSpPr>
              <p:nvPr/>
            </p:nvCxnSpPr>
            <p:spPr bwMode="auto">
              <a:xfrm flipH="1">
                <a:off x="1272" y="3289"/>
                <a:ext cx="144" cy="119"/>
              </a:xfrm>
              <a:prstGeom prst="straightConnector1">
                <a:avLst/>
              </a:prstGeom>
              <a:noFill/>
              <a:ln w="9525">
                <a:solidFill>
                  <a:schemeClr val="tx1"/>
                </a:solidFill>
                <a:round/>
                <a:headEnd/>
                <a:tailEnd/>
              </a:ln>
            </p:spPr>
          </p:cxnSp>
          <p:cxnSp>
            <p:nvCxnSpPr>
              <p:cNvPr id="28798" name="AutoShape 57"/>
              <p:cNvCxnSpPr>
                <a:cxnSpLocks noChangeShapeType="1"/>
                <a:stCxn id="28787" idx="2"/>
                <a:endCxn id="28790" idx="0"/>
              </p:cNvCxnSpPr>
              <p:nvPr/>
            </p:nvCxnSpPr>
            <p:spPr bwMode="auto">
              <a:xfrm>
                <a:off x="1416" y="3289"/>
                <a:ext cx="144" cy="119"/>
              </a:xfrm>
              <a:prstGeom prst="straightConnector1">
                <a:avLst/>
              </a:prstGeom>
              <a:noFill/>
              <a:ln w="9525">
                <a:solidFill>
                  <a:schemeClr val="tx1"/>
                </a:solidFill>
                <a:round/>
                <a:headEnd/>
                <a:tailEnd/>
              </a:ln>
            </p:spPr>
          </p:cxnSp>
          <p:cxnSp>
            <p:nvCxnSpPr>
              <p:cNvPr id="28799" name="AutoShape 58"/>
              <p:cNvCxnSpPr>
                <a:cxnSpLocks noChangeShapeType="1"/>
                <a:stCxn id="28789" idx="2"/>
                <a:endCxn id="28788" idx="0"/>
              </p:cNvCxnSpPr>
              <p:nvPr/>
            </p:nvCxnSpPr>
            <p:spPr bwMode="auto">
              <a:xfrm>
                <a:off x="1848" y="3289"/>
                <a:ext cx="0" cy="119"/>
              </a:xfrm>
              <a:prstGeom prst="straightConnector1">
                <a:avLst/>
              </a:prstGeom>
              <a:noFill/>
              <a:ln w="9525">
                <a:solidFill>
                  <a:schemeClr val="tx1"/>
                </a:solidFill>
                <a:round/>
                <a:headEnd/>
                <a:tailEnd/>
              </a:ln>
            </p:spPr>
          </p:cxnSp>
          <p:cxnSp>
            <p:nvCxnSpPr>
              <p:cNvPr id="28800" name="AutoShape 59"/>
              <p:cNvCxnSpPr>
                <a:cxnSpLocks noChangeShapeType="1"/>
                <a:stCxn id="28786" idx="2"/>
                <a:endCxn id="28791" idx="0"/>
              </p:cNvCxnSpPr>
              <p:nvPr/>
            </p:nvCxnSpPr>
            <p:spPr bwMode="auto">
              <a:xfrm>
                <a:off x="1272" y="3673"/>
                <a:ext cx="0" cy="80"/>
              </a:xfrm>
              <a:prstGeom prst="straightConnector1">
                <a:avLst/>
              </a:prstGeom>
              <a:noFill/>
              <a:ln w="9525">
                <a:solidFill>
                  <a:schemeClr val="tx1"/>
                </a:solidFill>
                <a:round/>
                <a:headEnd/>
                <a:tailEnd/>
              </a:ln>
            </p:spPr>
          </p:cxnSp>
          <p:cxnSp>
            <p:nvCxnSpPr>
              <p:cNvPr id="28801" name="AutoShape 60"/>
              <p:cNvCxnSpPr>
                <a:cxnSpLocks noChangeShapeType="1"/>
                <a:stCxn id="28788" idx="2"/>
                <a:endCxn id="28792" idx="0"/>
              </p:cNvCxnSpPr>
              <p:nvPr/>
            </p:nvCxnSpPr>
            <p:spPr bwMode="auto">
              <a:xfrm flipH="1">
                <a:off x="1704" y="3673"/>
                <a:ext cx="144" cy="80"/>
              </a:xfrm>
              <a:prstGeom prst="straightConnector1">
                <a:avLst/>
              </a:prstGeom>
              <a:noFill/>
              <a:ln w="9525">
                <a:solidFill>
                  <a:schemeClr val="tx1"/>
                </a:solidFill>
                <a:round/>
                <a:headEnd/>
                <a:tailEnd/>
              </a:ln>
            </p:spPr>
          </p:cxnSp>
          <p:cxnSp>
            <p:nvCxnSpPr>
              <p:cNvPr id="28802" name="AutoShape 61"/>
              <p:cNvCxnSpPr>
                <a:cxnSpLocks noChangeShapeType="1"/>
                <a:stCxn id="28788" idx="2"/>
                <a:endCxn id="28793" idx="0"/>
              </p:cNvCxnSpPr>
              <p:nvPr/>
            </p:nvCxnSpPr>
            <p:spPr bwMode="auto">
              <a:xfrm>
                <a:off x="1848" y="3673"/>
                <a:ext cx="168" cy="119"/>
              </a:xfrm>
              <a:prstGeom prst="straightConnector1">
                <a:avLst/>
              </a:prstGeom>
              <a:noFill/>
              <a:ln w="9525">
                <a:solidFill>
                  <a:schemeClr val="tx1"/>
                </a:solidFill>
                <a:round/>
                <a:headEnd/>
                <a:tailEnd/>
              </a:ln>
            </p:spPr>
          </p:cxnSp>
          <p:cxnSp>
            <p:nvCxnSpPr>
              <p:cNvPr id="28803" name="AutoShape 62"/>
              <p:cNvCxnSpPr>
                <a:cxnSpLocks noChangeShapeType="1"/>
                <a:stCxn id="28792" idx="2"/>
                <a:endCxn id="28794" idx="0"/>
              </p:cNvCxnSpPr>
              <p:nvPr/>
            </p:nvCxnSpPr>
            <p:spPr bwMode="auto">
              <a:xfrm>
                <a:off x="1704" y="4018"/>
                <a:ext cx="0" cy="71"/>
              </a:xfrm>
              <a:prstGeom prst="straightConnector1">
                <a:avLst/>
              </a:prstGeom>
              <a:noFill/>
              <a:ln w="9525">
                <a:solidFill>
                  <a:schemeClr val="tx1"/>
                </a:solidFill>
                <a:round/>
                <a:headEnd/>
                <a:tailEnd/>
              </a:ln>
            </p:spPr>
          </p:cxnSp>
        </p:grpSp>
        <p:cxnSp>
          <p:nvCxnSpPr>
            <p:cNvPr id="28781" name="AutoShape 63"/>
            <p:cNvCxnSpPr>
              <a:cxnSpLocks noChangeShapeType="1"/>
              <a:stCxn id="28769" idx="2"/>
              <a:endCxn id="28785" idx="0"/>
            </p:cNvCxnSpPr>
            <p:nvPr/>
          </p:nvCxnSpPr>
          <p:spPr bwMode="auto">
            <a:xfrm>
              <a:off x="504" y="2953"/>
              <a:ext cx="624" cy="71"/>
            </a:xfrm>
            <a:prstGeom prst="straightConnector1">
              <a:avLst/>
            </a:prstGeom>
            <a:noFill/>
            <a:ln w="9525">
              <a:solidFill>
                <a:schemeClr val="tx1"/>
              </a:solidFill>
              <a:round/>
              <a:headEnd/>
              <a:tailEnd/>
            </a:ln>
          </p:spPr>
        </p:cxnSp>
        <p:cxnSp>
          <p:nvCxnSpPr>
            <p:cNvPr id="28782" name="AutoShape 64"/>
            <p:cNvCxnSpPr>
              <a:cxnSpLocks noChangeShapeType="1"/>
              <a:stCxn id="28766" idx="2"/>
              <a:endCxn id="28769" idx="0"/>
            </p:cNvCxnSpPr>
            <p:nvPr/>
          </p:nvCxnSpPr>
          <p:spPr bwMode="auto">
            <a:xfrm flipH="1">
              <a:off x="504" y="2575"/>
              <a:ext cx="1536" cy="113"/>
            </a:xfrm>
            <a:prstGeom prst="straightConnector1">
              <a:avLst/>
            </a:prstGeom>
            <a:noFill/>
            <a:ln w="9525">
              <a:solidFill>
                <a:schemeClr val="tx1"/>
              </a:solidFill>
              <a:round/>
              <a:headEnd/>
              <a:tailEnd/>
            </a:ln>
          </p:spPr>
        </p:cxnSp>
        <p:cxnSp>
          <p:nvCxnSpPr>
            <p:cNvPr id="28783" name="AutoShape 65"/>
            <p:cNvCxnSpPr>
              <a:cxnSpLocks noChangeShapeType="1"/>
              <a:stCxn id="28766" idx="2"/>
              <a:endCxn id="28804" idx="0"/>
            </p:cNvCxnSpPr>
            <p:nvPr/>
          </p:nvCxnSpPr>
          <p:spPr bwMode="auto">
            <a:xfrm>
              <a:off x="2040" y="2575"/>
              <a:ext cx="240" cy="65"/>
            </a:xfrm>
            <a:prstGeom prst="straightConnector1">
              <a:avLst/>
            </a:prstGeom>
            <a:noFill/>
            <a:ln w="9525">
              <a:solidFill>
                <a:schemeClr val="tx1"/>
              </a:solidFill>
              <a:round/>
              <a:headEnd/>
              <a:tailEnd/>
            </a:ln>
          </p:spPr>
        </p:cxnSp>
        <p:cxnSp>
          <p:nvCxnSpPr>
            <p:cNvPr id="28784" name="AutoShape 66"/>
            <p:cNvCxnSpPr>
              <a:cxnSpLocks noChangeShapeType="1"/>
              <a:stCxn id="28766" idx="2"/>
              <a:endCxn id="28770" idx="0"/>
            </p:cNvCxnSpPr>
            <p:nvPr/>
          </p:nvCxnSpPr>
          <p:spPr bwMode="auto">
            <a:xfrm>
              <a:off x="2040" y="2575"/>
              <a:ext cx="1344" cy="65"/>
            </a:xfrm>
            <a:prstGeom prst="straightConnector1">
              <a:avLst/>
            </a:prstGeom>
            <a:noFill/>
            <a:ln w="9525">
              <a:solidFill>
                <a:schemeClr val="tx1"/>
              </a:solidFill>
              <a:round/>
              <a:headEnd/>
              <a:tailEnd/>
            </a:ln>
          </p:spPr>
        </p:cxnSp>
      </p:grpSp>
      <p:sp>
        <p:nvSpPr>
          <p:cNvPr id="28677" name="Line 67"/>
          <p:cNvSpPr>
            <a:spLocks noChangeShapeType="1"/>
          </p:cNvSpPr>
          <p:nvPr/>
        </p:nvSpPr>
        <p:spPr bwMode="auto">
          <a:xfrm>
            <a:off x="8" y="3276600"/>
            <a:ext cx="12191999" cy="0"/>
          </a:xfrm>
          <a:prstGeom prst="line">
            <a:avLst/>
          </a:prstGeom>
          <a:noFill/>
          <a:ln w="9525">
            <a:solidFill>
              <a:schemeClr val="tx1"/>
            </a:solidFill>
            <a:round/>
            <a:headEnd/>
            <a:tailEnd/>
          </a:ln>
        </p:spPr>
        <p:txBody>
          <a:bodyPr lIns="91424" tIns="45718" rIns="91424" bIns="45718"/>
          <a:lstStyle/>
          <a:p>
            <a:endParaRPr lang="en-US"/>
          </a:p>
        </p:txBody>
      </p:sp>
      <p:sp>
        <p:nvSpPr>
          <p:cNvPr id="805956" name="Oval 68"/>
          <p:cNvSpPr>
            <a:spLocks noChangeArrowheads="1"/>
          </p:cNvSpPr>
          <p:nvPr/>
        </p:nvSpPr>
        <p:spPr bwMode="auto">
          <a:xfrm>
            <a:off x="6243639" y="34258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679" name="Oval 69"/>
          <p:cNvSpPr>
            <a:spLocks noChangeArrowheads="1"/>
          </p:cNvSpPr>
          <p:nvPr/>
        </p:nvSpPr>
        <p:spPr bwMode="auto">
          <a:xfrm>
            <a:off x="6245236" y="342741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8" name="Oval 70"/>
          <p:cNvSpPr>
            <a:spLocks noChangeArrowheads="1"/>
          </p:cNvSpPr>
          <p:nvPr/>
        </p:nvSpPr>
        <p:spPr bwMode="auto">
          <a:xfrm>
            <a:off x="3833815" y="3921132"/>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59" name="Oval 71"/>
          <p:cNvSpPr>
            <a:spLocks noChangeArrowheads="1"/>
          </p:cNvSpPr>
          <p:nvPr/>
        </p:nvSpPr>
        <p:spPr bwMode="auto">
          <a:xfrm>
            <a:off x="6627815" y="3854451"/>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60" name="Oval 72"/>
          <p:cNvSpPr>
            <a:spLocks noChangeArrowheads="1"/>
          </p:cNvSpPr>
          <p:nvPr/>
        </p:nvSpPr>
        <p:spPr bwMode="auto">
          <a:xfrm>
            <a:off x="8372485" y="3870331"/>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28683" name="Text Box 73"/>
          <p:cNvSpPr txBox="1">
            <a:spLocks noChangeArrowheads="1"/>
          </p:cNvSpPr>
          <p:nvPr/>
        </p:nvSpPr>
        <p:spPr bwMode="auto">
          <a:xfrm>
            <a:off x="381005" y="1447800"/>
            <a:ext cx="3276595" cy="1338824"/>
          </a:xfrm>
          <a:prstGeom prst="rect">
            <a:avLst/>
          </a:prstGeom>
          <a:noFill/>
          <a:ln w="9525">
            <a:noFill/>
            <a:miter lim="800000"/>
            <a:headEnd/>
            <a:tailEnd/>
          </a:ln>
        </p:spPr>
        <p:txBody>
          <a:bodyPr wrap="square" lIns="91424" tIns="45718" rIns="91424" bIns="45718">
            <a:spAutoFit/>
          </a:bodyPr>
          <a:lstStyle/>
          <a:p>
            <a:pPr>
              <a:spcBef>
                <a:spcPct val="50000"/>
              </a:spcBef>
            </a:pPr>
            <a:r>
              <a:rPr lang="en-US" i="1" dirty="0"/>
              <a:t>Strategy: expand a cheapest node first:</a:t>
            </a:r>
          </a:p>
          <a:p>
            <a:pPr>
              <a:spcBef>
                <a:spcPct val="50000"/>
              </a:spcBef>
            </a:pPr>
            <a:r>
              <a:rPr lang="en-US" b="1" i="1" dirty="0">
                <a:solidFill>
                  <a:srgbClr val="CC0000"/>
                </a:solidFill>
              </a:rPr>
              <a:t>Frontier is a priority queue (priority: cumulative cost</a:t>
            </a:r>
            <a:r>
              <a:rPr lang="en-US" i="1" dirty="0"/>
              <a:t>)</a:t>
            </a:r>
          </a:p>
        </p:txBody>
      </p:sp>
      <p:grpSp>
        <p:nvGrpSpPr>
          <p:cNvPr id="28684" name="Group 74"/>
          <p:cNvGrpSpPr>
            <a:grpSpLocks/>
          </p:cNvGrpSpPr>
          <p:nvPr/>
        </p:nvGrpSpPr>
        <p:grpSpPr bwMode="auto">
          <a:xfrm>
            <a:off x="4572001" y="1270001"/>
            <a:ext cx="3205163" cy="1768475"/>
            <a:chOff x="816" y="1056"/>
            <a:chExt cx="4176" cy="2304"/>
          </a:xfrm>
        </p:grpSpPr>
        <p:grpSp>
          <p:nvGrpSpPr>
            <p:cNvPr id="28736" name="Group 75"/>
            <p:cNvGrpSpPr>
              <a:grpSpLocks/>
            </p:cNvGrpSpPr>
            <p:nvPr/>
          </p:nvGrpSpPr>
          <p:grpSpPr bwMode="auto">
            <a:xfrm>
              <a:off x="816" y="1056"/>
              <a:ext cx="4176" cy="2304"/>
              <a:chOff x="336" y="576"/>
              <a:chExt cx="4848" cy="2784"/>
            </a:xfrm>
          </p:grpSpPr>
          <p:sp>
            <p:nvSpPr>
              <p:cNvPr id="28738" name="AutoShape 76"/>
              <p:cNvSpPr>
                <a:spLocks noChangeArrowheads="1"/>
              </p:cNvSpPr>
              <p:nvPr/>
            </p:nvSpPr>
            <p:spPr bwMode="auto">
              <a:xfrm>
                <a:off x="336" y="2208"/>
                <a:ext cx="480" cy="480"/>
              </a:xfrm>
              <a:prstGeom prst="flowChartConnector">
                <a:avLst/>
              </a:prstGeom>
              <a:noFill/>
              <a:ln w="12700">
                <a:solidFill>
                  <a:schemeClr val="tx1"/>
                </a:solidFill>
                <a:round/>
                <a:headEnd/>
                <a:tailEnd/>
              </a:ln>
            </p:spPr>
            <p:txBody>
              <a:bodyPr wrap="none" anchor="ctr"/>
              <a:lstStyle/>
              <a:p>
                <a:pPr algn="ctr"/>
                <a:r>
                  <a:rPr lang="en-US"/>
                  <a:t>S</a:t>
                </a:r>
              </a:p>
            </p:txBody>
          </p:sp>
          <p:sp>
            <p:nvSpPr>
              <p:cNvPr id="28739" name="AutoShape 77"/>
              <p:cNvSpPr>
                <a:spLocks noChangeArrowheads="1"/>
              </p:cNvSpPr>
              <p:nvPr/>
            </p:nvSpPr>
            <p:spPr bwMode="auto">
              <a:xfrm>
                <a:off x="4704" y="576"/>
                <a:ext cx="480" cy="480"/>
              </a:xfrm>
              <a:prstGeom prst="flowChartConnector">
                <a:avLst/>
              </a:prstGeom>
              <a:noFill/>
              <a:ln w="12700">
                <a:solidFill>
                  <a:schemeClr val="tx1"/>
                </a:solidFill>
                <a:round/>
                <a:headEnd/>
                <a:tailEnd/>
              </a:ln>
            </p:spPr>
            <p:txBody>
              <a:bodyPr wrap="none" anchor="ctr"/>
              <a:lstStyle/>
              <a:p>
                <a:pPr algn="ctr"/>
                <a:r>
                  <a:rPr lang="en-US"/>
                  <a:t>G</a:t>
                </a:r>
              </a:p>
            </p:txBody>
          </p:sp>
          <p:sp>
            <p:nvSpPr>
              <p:cNvPr id="28740" name="AutoShape 78"/>
              <p:cNvSpPr>
                <a:spLocks noChangeArrowheads="1"/>
              </p:cNvSpPr>
              <p:nvPr/>
            </p:nvSpPr>
            <p:spPr bwMode="auto">
              <a:xfrm>
                <a:off x="1728" y="1776"/>
                <a:ext cx="480" cy="480"/>
              </a:xfrm>
              <a:prstGeom prst="flowChartConnector">
                <a:avLst/>
              </a:prstGeom>
              <a:noFill/>
              <a:ln w="12700">
                <a:solidFill>
                  <a:schemeClr val="tx1"/>
                </a:solidFill>
                <a:round/>
                <a:headEnd/>
                <a:tailEnd/>
              </a:ln>
            </p:spPr>
            <p:txBody>
              <a:bodyPr wrap="none" anchor="ctr"/>
              <a:lstStyle/>
              <a:p>
                <a:pPr algn="ctr"/>
                <a:r>
                  <a:rPr lang="en-US" sz="1500" i="1" dirty="0"/>
                  <a:t>d</a:t>
                </a:r>
              </a:p>
            </p:txBody>
          </p:sp>
          <p:sp>
            <p:nvSpPr>
              <p:cNvPr id="28741" name="AutoShape 79"/>
              <p:cNvSpPr>
                <a:spLocks noChangeArrowheads="1"/>
              </p:cNvSpPr>
              <p:nvPr/>
            </p:nvSpPr>
            <p:spPr bwMode="auto">
              <a:xfrm>
                <a:off x="720" y="1056"/>
                <a:ext cx="480" cy="480"/>
              </a:xfrm>
              <a:prstGeom prst="flowChartConnector">
                <a:avLst/>
              </a:prstGeom>
              <a:noFill/>
              <a:ln w="12700">
                <a:solidFill>
                  <a:schemeClr val="tx1"/>
                </a:solidFill>
                <a:round/>
                <a:headEnd/>
                <a:tailEnd/>
              </a:ln>
            </p:spPr>
            <p:txBody>
              <a:bodyPr wrap="none" anchor="ctr"/>
              <a:lstStyle/>
              <a:p>
                <a:pPr algn="ctr"/>
                <a:r>
                  <a:rPr lang="en-US" sz="1500" i="1" dirty="0"/>
                  <a:t>b</a:t>
                </a:r>
              </a:p>
            </p:txBody>
          </p:sp>
          <p:sp>
            <p:nvSpPr>
              <p:cNvPr id="28742" name="AutoShape 80"/>
              <p:cNvSpPr>
                <a:spLocks noChangeArrowheads="1"/>
              </p:cNvSpPr>
              <p:nvPr/>
            </p:nvSpPr>
            <p:spPr bwMode="auto">
              <a:xfrm>
                <a:off x="1200" y="2736"/>
                <a:ext cx="480" cy="480"/>
              </a:xfrm>
              <a:prstGeom prst="flowChartConnector">
                <a:avLst/>
              </a:prstGeom>
              <a:noFill/>
              <a:ln w="12700">
                <a:solidFill>
                  <a:schemeClr val="tx1"/>
                </a:solidFill>
                <a:round/>
                <a:headEnd/>
                <a:tailEnd/>
              </a:ln>
            </p:spPr>
            <p:txBody>
              <a:bodyPr wrap="none" anchor="ctr"/>
              <a:lstStyle/>
              <a:p>
                <a:pPr algn="ctr"/>
                <a:r>
                  <a:rPr lang="en-US" sz="1500" i="1" dirty="0"/>
                  <a:t>p</a:t>
                </a:r>
              </a:p>
            </p:txBody>
          </p:sp>
          <p:sp>
            <p:nvSpPr>
              <p:cNvPr id="28743" name="AutoShape 81"/>
              <p:cNvSpPr>
                <a:spLocks noChangeArrowheads="1"/>
              </p:cNvSpPr>
              <p:nvPr/>
            </p:nvSpPr>
            <p:spPr bwMode="auto">
              <a:xfrm>
                <a:off x="2352" y="2880"/>
                <a:ext cx="480" cy="480"/>
              </a:xfrm>
              <a:prstGeom prst="flowChartConnector">
                <a:avLst/>
              </a:prstGeom>
              <a:noFill/>
              <a:ln w="12700">
                <a:solidFill>
                  <a:schemeClr val="tx1"/>
                </a:solidFill>
                <a:round/>
                <a:headEnd/>
                <a:tailEnd/>
              </a:ln>
            </p:spPr>
            <p:txBody>
              <a:bodyPr wrap="none" anchor="ctr"/>
              <a:lstStyle/>
              <a:p>
                <a:pPr algn="ctr"/>
                <a:r>
                  <a:rPr lang="en-US" sz="1500" i="1" dirty="0"/>
                  <a:t>q</a:t>
                </a:r>
              </a:p>
            </p:txBody>
          </p:sp>
          <p:sp>
            <p:nvSpPr>
              <p:cNvPr id="28744" name="AutoShape 82"/>
              <p:cNvSpPr>
                <a:spLocks noChangeArrowheads="1"/>
              </p:cNvSpPr>
              <p:nvPr/>
            </p:nvSpPr>
            <p:spPr bwMode="auto">
              <a:xfrm>
                <a:off x="2880" y="1008"/>
                <a:ext cx="480" cy="480"/>
              </a:xfrm>
              <a:prstGeom prst="flowChartConnector">
                <a:avLst/>
              </a:prstGeom>
              <a:noFill/>
              <a:ln w="12700">
                <a:solidFill>
                  <a:schemeClr val="tx1"/>
                </a:solidFill>
                <a:round/>
                <a:headEnd/>
                <a:tailEnd/>
              </a:ln>
            </p:spPr>
            <p:txBody>
              <a:bodyPr wrap="none" anchor="ctr"/>
              <a:lstStyle/>
              <a:p>
                <a:pPr algn="ctr"/>
                <a:r>
                  <a:rPr lang="en-US" sz="1500" i="1" dirty="0"/>
                  <a:t>c</a:t>
                </a:r>
              </a:p>
            </p:txBody>
          </p:sp>
          <p:sp>
            <p:nvSpPr>
              <p:cNvPr id="28745" name="AutoShape 83"/>
              <p:cNvSpPr>
                <a:spLocks noChangeArrowheads="1"/>
              </p:cNvSpPr>
              <p:nvPr/>
            </p:nvSpPr>
            <p:spPr bwMode="auto">
              <a:xfrm>
                <a:off x="3552" y="1584"/>
                <a:ext cx="480" cy="480"/>
              </a:xfrm>
              <a:prstGeom prst="flowChartConnector">
                <a:avLst/>
              </a:prstGeom>
              <a:noFill/>
              <a:ln w="12700">
                <a:solidFill>
                  <a:schemeClr val="tx1"/>
                </a:solidFill>
                <a:round/>
                <a:headEnd/>
                <a:tailEnd/>
              </a:ln>
            </p:spPr>
            <p:txBody>
              <a:bodyPr wrap="none" anchor="ctr"/>
              <a:lstStyle/>
              <a:p>
                <a:pPr algn="ctr"/>
                <a:r>
                  <a:rPr lang="en-US" sz="1500" i="1" dirty="0"/>
                  <a:t>e</a:t>
                </a:r>
              </a:p>
            </p:txBody>
          </p:sp>
          <p:sp>
            <p:nvSpPr>
              <p:cNvPr id="28746" name="AutoShape 84"/>
              <p:cNvSpPr>
                <a:spLocks noChangeArrowheads="1"/>
              </p:cNvSpPr>
              <p:nvPr/>
            </p:nvSpPr>
            <p:spPr bwMode="auto">
              <a:xfrm>
                <a:off x="3168" y="2256"/>
                <a:ext cx="480" cy="480"/>
              </a:xfrm>
              <a:prstGeom prst="flowChartConnector">
                <a:avLst/>
              </a:prstGeom>
              <a:noFill/>
              <a:ln w="12700">
                <a:solidFill>
                  <a:schemeClr val="tx1"/>
                </a:solidFill>
                <a:round/>
                <a:headEnd/>
                <a:tailEnd/>
              </a:ln>
            </p:spPr>
            <p:txBody>
              <a:bodyPr wrap="none" anchor="ctr"/>
              <a:lstStyle/>
              <a:p>
                <a:pPr algn="ctr"/>
                <a:r>
                  <a:rPr lang="en-US" sz="1500" i="1" dirty="0"/>
                  <a:t>h</a:t>
                </a:r>
              </a:p>
            </p:txBody>
          </p:sp>
          <p:sp>
            <p:nvSpPr>
              <p:cNvPr id="28747" name="AutoShape 85"/>
              <p:cNvSpPr>
                <a:spLocks noChangeArrowheads="1"/>
              </p:cNvSpPr>
              <p:nvPr/>
            </p:nvSpPr>
            <p:spPr bwMode="auto">
              <a:xfrm>
                <a:off x="1584" y="624"/>
                <a:ext cx="480" cy="480"/>
              </a:xfrm>
              <a:prstGeom prst="flowChartConnector">
                <a:avLst/>
              </a:prstGeom>
              <a:noFill/>
              <a:ln w="12700">
                <a:solidFill>
                  <a:schemeClr val="tx1"/>
                </a:solidFill>
                <a:round/>
                <a:headEnd/>
                <a:tailEnd/>
              </a:ln>
            </p:spPr>
            <p:txBody>
              <a:bodyPr wrap="none" anchor="ctr"/>
              <a:lstStyle/>
              <a:p>
                <a:pPr algn="ctr"/>
                <a:r>
                  <a:rPr lang="en-US" sz="1500" i="1" dirty="0"/>
                  <a:t>a</a:t>
                </a:r>
              </a:p>
            </p:txBody>
          </p:sp>
          <p:sp>
            <p:nvSpPr>
              <p:cNvPr id="28748" name="AutoShape 86"/>
              <p:cNvSpPr>
                <a:spLocks noChangeArrowheads="1"/>
              </p:cNvSpPr>
              <p:nvPr/>
            </p:nvSpPr>
            <p:spPr bwMode="auto">
              <a:xfrm>
                <a:off x="4560" y="1872"/>
                <a:ext cx="480" cy="480"/>
              </a:xfrm>
              <a:prstGeom prst="flowChartConnector">
                <a:avLst/>
              </a:prstGeom>
              <a:noFill/>
              <a:ln w="12700">
                <a:solidFill>
                  <a:schemeClr val="tx1"/>
                </a:solidFill>
                <a:round/>
                <a:headEnd/>
                <a:tailEnd/>
              </a:ln>
            </p:spPr>
            <p:txBody>
              <a:bodyPr wrap="none" anchor="ctr"/>
              <a:lstStyle/>
              <a:p>
                <a:pPr algn="ctr"/>
                <a:r>
                  <a:rPr lang="en-US" sz="1500" i="1" dirty="0"/>
                  <a:t>f</a:t>
                </a:r>
              </a:p>
            </p:txBody>
          </p:sp>
          <p:sp>
            <p:nvSpPr>
              <p:cNvPr id="28749" name="AutoShape 87"/>
              <p:cNvSpPr>
                <a:spLocks noChangeArrowheads="1"/>
              </p:cNvSpPr>
              <p:nvPr/>
            </p:nvSpPr>
            <p:spPr bwMode="auto">
              <a:xfrm>
                <a:off x="4368" y="2736"/>
                <a:ext cx="480" cy="480"/>
              </a:xfrm>
              <a:prstGeom prst="flowChartConnector">
                <a:avLst/>
              </a:prstGeom>
              <a:noFill/>
              <a:ln w="12700">
                <a:solidFill>
                  <a:schemeClr val="tx1"/>
                </a:solidFill>
                <a:round/>
                <a:headEnd/>
                <a:tailEnd/>
              </a:ln>
            </p:spPr>
            <p:txBody>
              <a:bodyPr wrap="none" anchor="ctr"/>
              <a:lstStyle/>
              <a:p>
                <a:pPr algn="ctr"/>
                <a:r>
                  <a:rPr lang="en-US" sz="1500" i="1" dirty="0"/>
                  <a:t>r</a:t>
                </a:r>
              </a:p>
            </p:txBody>
          </p:sp>
          <p:cxnSp>
            <p:nvCxnSpPr>
              <p:cNvPr id="28750" name="AutoShape 88"/>
              <p:cNvCxnSpPr>
                <a:cxnSpLocks noChangeShapeType="1"/>
                <a:stCxn id="28738" idx="5"/>
                <a:endCxn id="28742" idx="2"/>
              </p:cNvCxnSpPr>
              <p:nvPr/>
            </p:nvCxnSpPr>
            <p:spPr bwMode="auto">
              <a:xfrm>
                <a:off x="746" y="2618"/>
                <a:ext cx="454" cy="358"/>
              </a:xfrm>
              <a:prstGeom prst="straightConnector1">
                <a:avLst/>
              </a:prstGeom>
              <a:noFill/>
              <a:ln w="9525">
                <a:solidFill>
                  <a:schemeClr val="tx1"/>
                </a:solidFill>
                <a:round/>
                <a:headEnd/>
                <a:tailEnd type="triangle" w="med" len="med"/>
              </a:ln>
            </p:spPr>
          </p:cxnSp>
          <p:cxnSp>
            <p:nvCxnSpPr>
              <p:cNvPr id="28751" name="AutoShape 89"/>
              <p:cNvCxnSpPr>
                <a:cxnSpLocks noChangeShapeType="1"/>
                <a:stCxn id="28742" idx="5"/>
                <a:endCxn id="28743" idx="2"/>
              </p:cNvCxnSpPr>
              <p:nvPr/>
            </p:nvCxnSpPr>
            <p:spPr bwMode="auto">
              <a:xfrm flipV="1">
                <a:off x="1610" y="3120"/>
                <a:ext cx="742" cy="26"/>
              </a:xfrm>
              <a:prstGeom prst="straightConnector1">
                <a:avLst/>
              </a:prstGeom>
              <a:noFill/>
              <a:ln w="9525">
                <a:solidFill>
                  <a:schemeClr val="tx1"/>
                </a:solidFill>
                <a:round/>
                <a:headEnd/>
                <a:tailEnd type="triangle" w="med" len="med"/>
              </a:ln>
            </p:spPr>
          </p:cxnSp>
          <p:cxnSp>
            <p:nvCxnSpPr>
              <p:cNvPr id="28752" name="AutoShape 90"/>
              <p:cNvCxnSpPr>
                <a:cxnSpLocks noChangeShapeType="1"/>
                <a:stCxn id="28746" idx="3"/>
                <a:endCxn id="28743" idx="7"/>
              </p:cNvCxnSpPr>
              <p:nvPr/>
            </p:nvCxnSpPr>
            <p:spPr bwMode="auto">
              <a:xfrm flipH="1">
                <a:off x="2762" y="2666"/>
                <a:ext cx="476" cy="284"/>
              </a:xfrm>
              <a:prstGeom prst="straightConnector1">
                <a:avLst/>
              </a:prstGeom>
              <a:noFill/>
              <a:ln w="9525">
                <a:solidFill>
                  <a:schemeClr val="tx1"/>
                </a:solidFill>
                <a:round/>
                <a:headEnd/>
                <a:tailEnd type="triangle" w="med" len="med"/>
              </a:ln>
            </p:spPr>
          </p:cxnSp>
          <p:cxnSp>
            <p:nvCxnSpPr>
              <p:cNvPr id="28753" name="AutoShape 91"/>
              <p:cNvCxnSpPr>
                <a:cxnSpLocks noChangeShapeType="1"/>
                <a:stCxn id="28746" idx="2"/>
                <a:endCxn id="28742" idx="6"/>
              </p:cNvCxnSpPr>
              <p:nvPr/>
            </p:nvCxnSpPr>
            <p:spPr bwMode="auto">
              <a:xfrm flipH="1">
                <a:off x="1680" y="2496"/>
                <a:ext cx="1488" cy="480"/>
              </a:xfrm>
              <a:prstGeom prst="straightConnector1">
                <a:avLst/>
              </a:prstGeom>
              <a:noFill/>
              <a:ln w="9525">
                <a:solidFill>
                  <a:schemeClr val="tx1"/>
                </a:solidFill>
                <a:round/>
                <a:headEnd/>
                <a:tailEnd type="triangle" w="med" len="med"/>
              </a:ln>
            </p:spPr>
          </p:cxnSp>
          <p:cxnSp>
            <p:nvCxnSpPr>
              <p:cNvPr id="28754" name="AutoShape 92"/>
              <p:cNvCxnSpPr>
                <a:cxnSpLocks noChangeShapeType="1"/>
                <a:stCxn id="28745" idx="4"/>
                <a:endCxn id="28746" idx="7"/>
              </p:cNvCxnSpPr>
              <p:nvPr/>
            </p:nvCxnSpPr>
            <p:spPr bwMode="auto">
              <a:xfrm flipH="1">
                <a:off x="3578" y="2064"/>
                <a:ext cx="214" cy="262"/>
              </a:xfrm>
              <a:prstGeom prst="straightConnector1">
                <a:avLst/>
              </a:prstGeom>
              <a:noFill/>
              <a:ln w="9525">
                <a:solidFill>
                  <a:schemeClr val="tx1"/>
                </a:solidFill>
                <a:round/>
                <a:headEnd/>
                <a:tailEnd type="triangle" w="med" len="med"/>
              </a:ln>
            </p:spPr>
          </p:cxnSp>
          <p:cxnSp>
            <p:nvCxnSpPr>
              <p:cNvPr id="28755" name="AutoShape 93"/>
              <p:cNvCxnSpPr>
                <a:cxnSpLocks noChangeShapeType="1"/>
                <a:stCxn id="28745" idx="5"/>
                <a:endCxn id="28749" idx="1"/>
              </p:cNvCxnSpPr>
              <p:nvPr/>
            </p:nvCxnSpPr>
            <p:spPr bwMode="auto">
              <a:xfrm>
                <a:off x="3962" y="1994"/>
                <a:ext cx="476" cy="812"/>
              </a:xfrm>
              <a:prstGeom prst="straightConnector1">
                <a:avLst/>
              </a:prstGeom>
              <a:noFill/>
              <a:ln w="9525">
                <a:solidFill>
                  <a:schemeClr val="tx1"/>
                </a:solidFill>
                <a:round/>
                <a:headEnd/>
                <a:tailEnd type="triangle" w="med" len="med"/>
              </a:ln>
            </p:spPr>
          </p:cxnSp>
          <p:cxnSp>
            <p:nvCxnSpPr>
              <p:cNvPr id="28756" name="AutoShape 94"/>
              <p:cNvCxnSpPr>
                <a:cxnSpLocks noChangeShapeType="1"/>
                <a:stCxn id="28749" idx="0"/>
                <a:endCxn id="28748" idx="4"/>
              </p:cNvCxnSpPr>
              <p:nvPr/>
            </p:nvCxnSpPr>
            <p:spPr bwMode="auto">
              <a:xfrm flipV="1">
                <a:off x="4608" y="2352"/>
                <a:ext cx="192" cy="384"/>
              </a:xfrm>
              <a:prstGeom prst="straightConnector1">
                <a:avLst/>
              </a:prstGeom>
              <a:noFill/>
              <a:ln w="9525">
                <a:solidFill>
                  <a:schemeClr val="tx1"/>
                </a:solidFill>
                <a:round/>
                <a:headEnd/>
                <a:tailEnd type="triangle" w="med" len="med"/>
              </a:ln>
            </p:spPr>
          </p:cxnSp>
          <p:cxnSp>
            <p:nvCxnSpPr>
              <p:cNvPr id="28757" name="AutoShape 95"/>
              <p:cNvCxnSpPr>
                <a:cxnSpLocks noChangeShapeType="1"/>
                <a:stCxn id="28748" idx="0"/>
                <a:endCxn id="28739" idx="4"/>
              </p:cNvCxnSpPr>
              <p:nvPr/>
            </p:nvCxnSpPr>
            <p:spPr bwMode="auto">
              <a:xfrm flipV="1">
                <a:off x="4800" y="1056"/>
                <a:ext cx="144" cy="816"/>
              </a:xfrm>
              <a:prstGeom prst="straightConnector1">
                <a:avLst/>
              </a:prstGeom>
              <a:noFill/>
              <a:ln w="9525">
                <a:solidFill>
                  <a:schemeClr val="tx1"/>
                </a:solidFill>
                <a:round/>
                <a:headEnd/>
                <a:tailEnd type="triangle" w="med" len="med"/>
              </a:ln>
            </p:spPr>
          </p:cxnSp>
          <p:cxnSp>
            <p:nvCxnSpPr>
              <p:cNvPr id="28758" name="AutoShape 96"/>
              <p:cNvCxnSpPr>
                <a:cxnSpLocks noChangeShapeType="1"/>
                <a:stCxn id="28738" idx="7"/>
              </p:cNvCxnSpPr>
              <p:nvPr/>
            </p:nvCxnSpPr>
            <p:spPr bwMode="auto">
              <a:xfrm flipV="1">
                <a:off x="746" y="2016"/>
                <a:ext cx="982" cy="262"/>
              </a:xfrm>
              <a:prstGeom prst="straightConnector1">
                <a:avLst/>
              </a:prstGeom>
              <a:noFill/>
              <a:ln w="9525">
                <a:solidFill>
                  <a:schemeClr val="tx1"/>
                </a:solidFill>
                <a:round/>
                <a:headEnd/>
                <a:tailEnd type="triangle" w="med" len="med"/>
              </a:ln>
            </p:spPr>
          </p:cxnSp>
          <p:cxnSp>
            <p:nvCxnSpPr>
              <p:cNvPr id="28759" name="AutoShape 97"/>
              <p:cNvCxnSpPr>
                <a:cxnSpLocks noChangeShapeType="1"/>
                <a:stCxn id="28740" idx="1"/>
                <a:endCxn id="28741" idx="5"/>
              </p:cNvCxnSpPr>
              <p:nvPr/>
            </p:nvCxnSpPr>
            <p:spPr bwMode="auto">
              <a:xfrm flipH="1" flipV="1">
                <a:off x="1130" y="1466"/>
                <a:ext cx="668" cy="380"/>
              </a:xfrm>
              <a:prstGeom prst="straightConnector1">
                <a:avLst/>
              </a:prstGeom>
              <a:noFill/>
              <a:ln w="9525">
                <a:solidFill>
                  <a:schemeClr val="tx1"/>
                </a:solidFill>
                <a:round/>
                <a:headEnd/>
                <a:tailEnd type="triangle" w="med" len="med"/>
              </a:ln>
            </p:spPr>
          </p:cxnSp>
          <p:cxnSp>
            <p:nvCxnSpPr>
              <p:cNvPr id="28760" name="AutoShape 98"/>
              <p:cNvCxnSpPr>
                <a:cxnSpLocks noChangeShapeType="1"/>
                <a:endCxn id="28747" idx="2"/>
              </p:cNvCxnSpPr>
              <p:nvPr/>
            </p:nvCxnSpPr>
            <p:spPr bwMode="auto">
              <a:xfrm flipV="1">
                <a:off x="1152" y="864"/>
                <a:ext cx="432" cy="262"/>
              </a:xfrm>
              <a:prstGeom prst="straightConnector1">
                <a:avLst/>
              </a:prstGeom>
              <a:noFill/>
              <a:ln w="9525">
                <a:solidFill>
                  <a:schemeClr val="tx1"/>
                </a:solidFill>
                <a:round/>
                <a:headEnd/>
                <a:tailEnd type="triangle" w="med" len="med"/>
              </a:ln>
            </p:spPr>
          </p:cxnSp>
          <p:cxnSp>
            <p:nvCxnSpPr>
              <p:cNvPr id="28761" name="AutoShape 99"/>
              <p:cNvCxnSpPr>
                <a:cxnSpLocks noChangeShapeType="1"/>
                <a:stCxn id="28744" idx="2"/>
                <a:endCxn id="28747" idx="6"/>
              </p:cNvCxnSpPr>
              <p:nvPr/>
            </p:nvCxnSpPr>
            <p:spPr bwMode="auto">
              <a:xfrm flipH="1" flipV="1">
                <a:off x="2064" y="864"/>
                <a:ext cx="816" cy="384"/>
              </a:xfrm>
              <a:prstGeom prst="straightConnector1">
                <a:avLst/>
              </a:prstGeom>
              <a:noFill/>
              <a:ln w="9525">
                <a:solidFill>
                  <a:schemeClr val="tx1"/>
                </a:solidFill>
                <a:round/>
                <a:headEnd/>
                <a:tailEnd type="triangle" w="med" len="med"/>
              </a:ln>
            </p:spPr>
          </p:cxnSp>
          <p:cxnSp>
            <p:nvCxnSpPr>
              <p:cNvPr id="28762" name="AutoShape 100"/>
              <p:cNvCxnSpPr>
                <a:cxnSpLocks noChangeShapeType="1"/>
                <a:stCxn id="28740" idx="7"/>
                <a:endCxn id="28744" idx="3"/>
              </p:cNvCxnSpPr>
              <p:nvPr/>
            </p:nvCxnSpPr>
            <p:spPr bwMode="auto">
              <a:xfrm flipV="1">
                <a:off x="2138" y="1418"/>
                <a:ext cx="812" cy="428"/>
              </a:xfrm>
              <a:prstGeom prst="straightConnector1">
                <a:avLst/>
              </a:prstGeom>
              <a:noFill/>
              <a:ln w="9525">
                <a:solidFill>
                  <a:schemeClr val="tx1"/>
                </a:solidFill>
                <a:round/>
                <a:headEnd/>
                <a:tailEnd type="triangle" w="med" len="med"/>
              </a:ln>
            </p:spPr>
          </p:cxnSp>
          <p:cxnSp>
            <p:nvCxnSpPr>
              <p:cNvPr id="28763" name="AutoShape 101"/>
              <p:cNvCxnSpPr>
                <a:cxnSpLocks noChangeShapeType="1"/>
                <a:stCxn id="28740" idx="6"/>
                <a:endCxn id="28745" idx="2"/>
              </p:cNvCxnSpPr>
              <p:nvPr/>
            </p:nvCxnSpPr>
            <p:spPr bwMode="auto">
              <a:xfrm flipV="1">
                <a:off x="2208" y="1824"/>
                <a:ext cx="1344" cy="192"/>
              </a:xfrm>
              <a:prstGeom prst="straightConnector1">
                <a:avLst/>
              </a:prstGeom>
              <a:noFill/>
              <a:ln w="9525">
                <a:solidFill>
                  <a:schemeClr val="tx1"/>
                </a:solidFill>
                <a:round/>
                <a:headEnd/>
                <a:tailEnd type="triangle" w="med" len="med"/>
              </a:ln>
            </p:spPr>
          </p:cxnSp>
          <p:cxnSp>
            <p:nvCxnSpPr>
              <p:cNvPr id="28764" name="AutoShape 102"/>
              <p:cNvCxnSpPr>
                <a:cxnSpLocks noChangeShapeType="1"/>
                <a:stCxn id="28748" idx="1"/>
                <a:endCxn id="28744" idx="6"/>
              </p:cNvCxnSpPr>
              <p:nvPr/>
            </p:nvCxnSpPr>
            <p:spPr bwMode="auto">
              <a:xfrm rot="5400000" flipH="1">
                <a:off x="3648" y="960"/>
                <a:ext cx="694" cy="1270"/>
              </a:xfrm>
              <a:prstGeom prst="curvedConnector2">
                <a:avLst/>
              </a:prstGeom>
              <a:noFill/>
              <a:ln w="9525">
                <a:solidFill>
                  <a:schemeClr val="tx1"/>
                </a:solidFill>
                <a:round/>
                <a:headEnd/>
                <a:tailEnd type="triangle" w="med" len="med"/>
              </a:ln>
            </p:spPr>
          </p:cxnSp>
          <p:cxnSp>
            <p:nvCxnSpPr>
              <p:cNvPr id="28765" name="AutoShape 103"/>
              <p:cNvCxnSpPr>
                <a:cxnSpLocks noChangeShapeType="1"/>
                <a:stCxn id="28738" idx="6"/>
                <a:endCxn id="28745" idx="3"/>
              </p:cNvCxnSpPr>
              <p:nvPr/>
            </p:nvCxnSpPr>
            <p:spPr bwMode="auto">
              <a:xfrm flipV="1">
                <a:off x="816" y="1994"/>
                <a:ext cx="2806" cy="454"/>
              </a:xfrm>
              <a:prstGeom prst="curvedConnector2">
                <a:avLst/>
              </a:prstGeom>
              <a:noFill/>
              <a:ln w="9525">
                <a:solidFill>
                  <a:schemeClr val="tx1"/>
                </a:solidFill>
                <a:round/>
                <a:headEnd/>
                <a:tailEnd type="triangle" w="med" len="med"/>
              </a:ln>
            </p:spPr>
          </p:cxnSp>
        </p:grpSp>
        <p:cxnSp>
          <p:nvCxnSpPr>
            <p:cNvPr id="28737" name="AutoShape 104"/>
            <p:cNvCxnSpPr>
              <a:cxnSpLocks noChangeShapeType="1"/>
              <a:stCxn id="28743" idx="6"/>
              <a:endCxn id="28749" idx="2"/>
            </p:cNvCxnSpPr>
            <p:nvPr/>
          </p:nvCxnSpPr>
          <p:spPr bwMode="auto">
            <a:xfrm flipV="1">
              <a:off x="2966" y="3043"/>
              <a:ext cx="1323" cy="119"/>
            </a:xfrm>
            <a:prstGeom prst="straightConnector1">
              <a:avLst/>
            </a:prstGeom>
            <a:noFill/>
            <a:ln w="9525">
              <a:solidFill>
                <a:schemeClr val="bg1"/>
              </a:solidFill>
              <a:round/>
              <a:headEnd/>
              <a:tailEnd type="triangle" w="med" len="med"/>
            </a:ln>
          </p:spPr>
        </p:cxnSp>
      </p:grpSp>
      <p:sp>
        <p:nvSpPr>
          <p:cNvPr id="805993" name="Text Box 105"/>
          <p:cNvSpPr txBox="1">
            <a:spLocks noChangeArrowheads="1"/>
          </p:cNvSpPr>
          <p:nvPr/>
        </p:nvSpPr>
        <p:spPr bwMode="auto">
          <a:xfrm>
            <a:off x="4267201" y="38687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805994" name="Text Box 106"/>
          <p:cNvSpPr txBox="1">
            <a:spLocks noChangeArrowheads="1"/>
          </p:cNvSpPr>
          <p:nvPr/>
        </p:nvSpPr>
        <p:spPr bwMode="auto">
          <a:xfrm>
            <a:off x="7024689" y="379888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805995" name="Text Box 107"/>
          <p:cNvSpPr txBox="1">
            <a:spLocks noChangeArrowheads="1"/>
          </p:cNvSpPr>
          <p:nvPr/>
        </p:nvSpPr>
        <p:spPr bwMode="auto">
          <a:xfrm>
            <a:off x="8734429" y="3795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805996" name="Oval 108"/>
          <p:cNvSpPr>
            <a:spLocks noChangeArrowheads="1"/>
          </p:cNvSpPr>
          <p:nvPr/>
        </p:nvSpPr>
        <p:spPr bwMode="auto">
          <a:xfrm>
            <a:off x="8370888" y="3868735"/>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5997" name="Oval 109"/>
          <p:cNvSpPr>
            <a:spLocks noChangeArrowheads="1"/>
          </p:cNvSpPr>
          <p:nvPr/>
        </p:nvSpPr>
        <p:spPr bwMode="auto">
          <a:xfrm>
            <a:off x="8388361" y="43815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5998" name="Text Box 110"/>
          <p:cNvSpPr txBox="1">
            <a:spLocks noChangeArrowheads="1"/>
          </p:cNvSpPr>
          <p:nvPr/>
        </p:nvSpPr>
        <p:spPr bwMode="auto">
          <a:xfrm>
            <a:off x="8759829" y="43037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16</a:t>
            </a:r>
          </a:p>
        </p:txBody>
      </p:sp>
      <p:sp>
        <p:nvSpPr>
          <p:cNvPr id="805999" name="Oval 111"/>
          <p:cNvSpPr>
            <a:spLocks noChangeArrowheads="1"/>
          </p:cNvSpPr>
          <p:nvPr/>
        </p:nvSpPr>
        <p:spPr bwMode="auto">
          <a:xfrm>
            <a:off x="3276612" y="43989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0" name="Oval 112"/>
          <p:cNvSpPr>
            <a:spLocks noChangeArrowheads="1"/>
          </p:cNvSpPr>
          <p:nvPr/>
        </p:nvSpPr>
        <p:spPr bwMode="auto">
          <a:xfrm>
            <a:off x="3960815" y="43973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1" name="Oval 113"/>
          <p:cNvSpPr>
            <a:spLocks noChangeArrowheads="1"/>
          </p:cNvSpPr>
          <p:nvPr/>
        </p:nvSpPr>
        <p:spPr bwMode="auto">
          <a:xfrm>
            <a:off x="4789488" y="438943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2" name="Text Box 114"/>
          <p:cNvSpPr txBox="1">
            <a:spLocks noChangeArrowheads="1"/>
          </p:cNvSpPr>
          <p:nvPr/>
        </p:nvSpPr>
        <p:spPr bwMode="auto">
          <a:xfrm>
            <a:off x="3565529" y="4354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4</a:t>
            </a:r>
          </a:p>
        </p:txBody>
      </p:sp>
      <p:sp>
        <p:nvSpPr>
          <p:cNvPr id="806003" name="Text Box 115"/>
          <p:cNvSpPr txBox="1">
            <a:spLocks noChangeArrowheads="1"/>
          </p:cNvSpPr>
          <p:nvPr/>
        </p:nvSpPr>
        <p:spPr bwMode="auto">
          <a:xfrm>
            <a:off x="4154489" y="45069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04" name="Text Box 116"/>
          <p:cNvSpPr txBox="1">
            <a:spLocks noChangeArrowheads="1"/>
          </p:cNvSpPr>
          <p:nvPr/>
        </p:nvSpPr>
        <p:spPr bwMode="auto">
          <a:xfrm>
            <a:off x="5084765"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5</a:t>
            </a:r>
          </a:p>
        </p:txBody>
      </p:sp>
      <p:sp>
        <p:nvSpPr>
          <p:cNvPr id="806005" name="Oval 117"/>
          <p:cNvSpPr>
            <a:spLocks noChangeArrowheads="1"/>
          </p:cNvSpPr>
          <p:nvPr/>
        </p:nvSpPr>
        <p:spPr bwMode="auto">
          <a:xfrm>
            <a:off x="3833815" y="3921132"/>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6" name="Oval 118"/>
          <p:cNvSpPr>
            <a:spLocks noChangeArrowheads="1"/>
          </p:cNvSpPr>
          <p:nvPr/>
        </p:nvSpPr>
        <p:spPr bwMode="auto">
          <a:xfrm>
            <a:off x="3276612" y="4398961"/>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7" name="Oval 119"/>
          <p:cNvSpPr>
            <a:spLocks noChangeArrowheads="1"/>
          </p:cNvSpPr>
          <p:nvPr/>
        </p:nvSpPr>
        <p:spPr bwMode="auto">
          <a:xfrm>
            <a:off x="3257561" y="4945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08" name="Oval 120"/>
          <p:cNvSpPr>
            <a:spLocks noChangeArrowheads="1"/>
          </p:cNvSpPr>
          <p:nvPr/>
        </p:nvSpPr>
        <p:spPr bwMode="auto">
          <a:xfrm>
            <a:off x="3259139" y="4945061"/>
            <a:ext cx="290512"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09" name="Oval 121"/>
          <p:cNvSpPr>
            <a:spLocks noChangeArrowheads="1"/>
          </p:cNvSpPr>
          <p:nvPr/>
        </p:nvSpPr>
        <p:spPr bwMode="auto">
          <a:xfrm>
            <a:off x="4787912" y="4391032"/>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0" name="Oval 122"/>
          <p:cNvSpPr>
            <a:spLocks noChangeArrowheads="1"/>
          </p:cNvSpPr>
          <p:nvPr/>
        </p:nvSpPr>
        <p:spPr bwMode="auto">
          <a:xfrm>
            <a:off x="4437063" y="49180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1" name="Oval 123"/>
          <p:cNvSpPr>
            <a:spLocks noChangeArrowheads="1"/>
          </p:cNvSpPr>
          <p:nvPr/>
        </p:nvSpPr>
        <p:spPr bwMode="auto">
          <a:xfrm>
            <a:off x="5113339" y="4926011"/>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2" name="Text Box 124"/>
          <p:cNvSpPr txBox="1">
            <a:spLocks noChangeArrowheads="1"/>
          </p:cNvSpPr>
          <p:nvPr/>
        </p:nvSpPr>
        <p:spPr bwMode="auto">
          <a:xfrm>
            <a:off x="5387977" y="48625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7</a:t>
            </a:r>
          </a:p>
        </p:txBody>
      </p:sp>
      <p:sp>
        <p:nvSpPr>
          <p:cNvPr id="806013" name="Text Box 125"/>
          <p:cNvSpPr txBox="1">
            <a:spLocks noChangeArrowheads="1"/>
          </p:cNvSpPr>
          <p:nvPr/>
        </p:nvSpPr>
        <p:spPr bwMode="auto">
          <a:xfrm>
            <a:off x="4686301" y="486886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13</a:t>
            </a:r>
          </a:p>
        </p:txBody>
      </p:sp>
      <p:sp>
        <p:nvSpPr>
          <p:cNvPr id="806014" name="Oval 126"/>
          <p:cNvSpPr>
            <a:spLocks noChangeArrowheads="1"/>
          </p:cNvSpPr>
          <p:nvPr/>
        </p:nvSpPr>
        <p:spPr bwMode="auto">
          <a:xfrm>
            <a:off x="5114936" y="4927608"/>
            <a:ext cx="290513"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5" name="Oval 127"/>
          <p:cNvSpPr>
            <a:spLocks noChangeArrowheads="1"/>
          </p:cNvSpPr>
          <p:nvPr/>
        </p:nvSpPr>
        <p:spPr bwMode="auto">
          <a:xfrm>
            <a:off x="5111761" y="5453061"/>
            <a:ext cx="290513"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6" name="Text Box 128"/>
          <p:cNvSpPr txBox="1">
            <a:spLocks noChangeArrowheads="1"/>
          </p:cNvSpPr>
          <p:nvPr/>
        </p:nvSpPr>
        <p:spPr bwMode="auto">
          <a:xfrm>
            <a:off x="5376865" y="5397502"/>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806017" name="Oval 129"/>
          <p:cNvSpPr>
            <a:spLocks noChangeArrowheads="1"/>
          </p:cNvSpPr>
          <p:nvPr/>
        </p:nvSpPr>
        <p:spPr bwMode="auto">
          <a:xfrm>
            <a:off x="5113339" y="5454658"/>
            <a:ext cx="290512" cy="265113"/>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18" name="Oval 130"/>
          <p:cNvSpPr>
            <a:spLocks noChangeArrowheads="1"/>
          </p:cNvSpPr>
          <p:nvPr/>
        </p:nvSpPr>
        <p:spPr bwMode="auto">
          <a:xfrm>
            <a:off x="5375285" y="598170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19" name="Text Box 131"/>
          <p:cNvSpPr txBox="1">
            <a:spLocks noChangeArrowheads="1"/>
          </p:cNvSpPr>
          <p:nvPr/>
        </p:nvSpPr>
        <p:spPr bwMode="auto">
          <a:xfrm>
            <a:off x="5641977"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10</a:t>
            </a:r>
          </a:p>
        </p:txBody>
      </p:sp>
      <p:sp>
        <p:nvSpPr>
          <p:cNvPr id="806020" name="Text Box 132"/>
          <p:cNvSpPr txBox="1">
            <a:spLocks noChangeArrowheads="1"/>
          </p:cNvSpPr>
          <p:nvPr/>
        </p:nvSpPr>
        <p:spPr bwMode="auto">
          <a:xfrm>
            <a:off x="4481513" y="592455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1" name="Oval 133"/>
          <p:cNvSpPr>
            <a:spLocks noChangeArrowheads="1"/>
          </p:cNvSpPr>
          <p:nvPr/>
        </p:nvSpPr>
        <p:spPr bwMode="auto">
          <a:xfrm>
            <a:off x="4860936" y="5962658"/>
            <a:ext cx="290513"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2" name="Oval 134"/>
          <p:cNvSpPr>
            <a:spLocks noChangeArrowheads="1"/>
          </p:cNvSpPr>
          <p:nvPr/>
        </p:nvSpPr>
        <p:spPr bwMode="auto">
          <a:xfrm>
            <a:off x="6623061" y="385603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806023" name="Oval 135"/>
          <p:cNvSpPr>
            <a:spLocks noChangeArrowheads="1"/>
          </p:cNvSpPr>
          <p:nvPr/>
        </p:nvSpPr>
        <p:spPr bwMode="auto">
          <a:xfrm>
            <a:off x="6954839" y="4384684"/>
            <a:ext cx="290512" cy="265113"/>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4" name="Oval 136"/>
          <p:cNvSpPr>
            <a:spLocks noChangeArrowheads="1"/>
          </p:cNvSpPr>
          <p:nvPr/>
        </p:nvSpPr>
        <p:spPr bwMode="auto">
          <a:xfrm>
            <a:off x="6253163" y="4383085"/>
            <a:ext cx="290512" cy="265112"/>
          </a:xfrm>
          <a:prstGeom prst="ellipse">
            <a:avLst/>
          </a:prstGeom>
          <a:noFill/>
          <a:ln w="9525">
            <a:solidFill>
              <a:schemeClr val="tx1"/>
            </a:solidFill>
            <a:round/>
            <a:headEnd/>
            <a:tailEnd/>
          </a:ln>
        </p:spPr>
        <p:txBody>
          <a:bodyPr wrap="none" lIns="91424" tIns="45718" rIns="91424" bIns="45718" anchor="ctr"/>
          <a:lstStyle/>
          <a:p>
            <a:endParaRPr lang="en-US"/>
          </a:p>
        </p:txBody>
      </p:sp>
      <p:sp>
        <p:nvSpPr>
          <p:cNvPr id="806025" name="Text Box 137"/>
          <p:cNvSpPr txBox="1">
            <a:spLocks noChangeArrowheads="1"/>
          </p:cNvSpPr>
          <p:nvPr/>
        </p:nvSpPr>
        <p:spPr bwMode="auto">
          <a:xfrm>
            <a:off x="6488113" y="43275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17</a:t>
            </a:r>
          </a:p>
        </p:txBody>
      </p:sp>
      <p:sp>
        <p:nvSpPr>
          <p:cNvPr id="806026" name="Text Box 138"/>
          <p:cNvSpPr txBox="1">
            <a:spLocks noChangeArrowheads="1"/>
          </p:cNvSpPr>
          <p:nvPr/>
        </p:nvSpPr>
        <p:spPr bwMode="auto">
          <a:xfrm>
            <a:off x="7204077" y="43164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11</a:t>
            </a:r>
          </a:p>
        </p:txBody>
      </p:sp>
      <p:sp>
        <p:nvSpPr>
          <p:cNvPr id="806027" name="Oval 139"/>
          <p:cNvSpPr>
            <a:spLocks noChangeArrowheads="1"/>
          </p:cNvSpPr>
          <p:nvPr/>
        </p:nvSpPr>
        <p:spPr bwMode="auto">
          <a:xfrm>
            <a:off x="5375285" y="5983285"/>
            <a:ext cx="290513" cy="265112"/>
          </a:xfrm>
          <a:prstGeom prst="ellipse">
            <a:avLst/>
          </a:prstGeom>
          <a:solidFill>
            <a:srgbClr val="FF3300">
              <a:alpha val="20000"/>
            </a:srgbClr>
          </a:solidFill>
          <a:ln w="9525">
            <a:solidFill>
              <a:schemeClr val="tx1"/>
            </a:solidFill>
            <a:round/>
            <a:headEnd/>
            <a:tailEnd/>
          </a:ln>
        </p:spPr>
        <p:txBody>
          <a:bodyPr wrap="none" lIns="91424" tIns="45718" rIns="91424" bIns="45718" anchor="ctr"/>
          <a:lstStyle/>
          <a:p>
            <a:endParaRPr lang="en-US"/>
          </a:p>
        </p:txBody>
      </p:sp>
      <p:sp>
        <p:nvSpPr>
          <p:cNvPr id="28720" name="Text Box 140"/>
          <p:cNvSpPr txBox="1">
            <a:spLocks noChangeArrowheads="1"/>
          </p:cNvSpPr>
          <p:nvPr/>
        </p:nvSpPr>
        <p:spPr bwMode="auto">
          <a:xfrm>
            <a:off x="6550029" y="33528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dirty="0"/>
              <a:t>0</a:t>
            </a:r>
          </a:p>
        </p:txBody>
      </p:sp>
      <p:sp>
        <p:nvSpPr>
          <p:cNvPr id="806029" name="Text Box 141"/>
          <p:cNvSpPr txBox="1">
            <a:spLocks noChangeArrowheads="1"/>
          </p:cNvSpPr>
          <p:nvPr/>
        </p:nvSpPr>
        <p:spPr bwMode="auto">
          <a:xfrm>
            <a:off x="3554413" y="486727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6</a:t>
            </a:r>
          </a:p>
        </p:txBody>
      </p:sp>
      <p:sp>
        <p:nvSpPr>
          <p:cNvPr id="28722" name="Text Box 142"/>
          <p:cNvSpPr txBox="1">
            <a:spLocks noChangeArrowheads="1"/>
          </p:cNvSpPr>
          <p:nvPr/>
        </p:nvSpPr>
        <p:spPr bwMode="auto">
          <a:xfrm>
            <a:off x="4884737" y="1974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3</a:t>
            </a:r>
          </a:p>
        </p:txBody>
      </p:sp>
      <p:sp>
        <p:nvSpPr>
          <p:cNvPr id="28723" name="Text Box 143"/>
          <p:cNvSpPr txBox="1">
            <a:spLocks noChangeArrowheads="1"/>
          </p:cNvSpPr>
          <p:nvPr/>
        </p:nvSpPr>
        <p:spPr bwMode="auto">
          <a:xfrm>
            <a:off x="5878513" y="2128839"/>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9</a:t>
            </a:r>
          </a:p>
        </p:txBody>
      </p:sp>
      <p:sp>
        <p:nvSpPr>
          <p:cNvPr id="28724" name="Text Box 144"/>
          <p:cNvSpPr txBox="1">
            <a:spLocks noChangeArrowheads="1"/>
          </p:cNvSpPr>
          <p:nvPr/>
        </p:nvSpPr>
        <p:spPr bwMode="auto">
          <a:xfrm>
            <a:off x="4735513" y="26225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5" name="Text Box 145"/>
          <p:cNvSpPr txBox="1">
            <a:spLocks noChangeArrowheads="1"/>
          </p:cNvSpPr>
          <p:nvPr/>
        </p:nvSpPr>
        <p:spPr bwMode="auto">
          <a:xfrm>
            <a:off x="5224461" y="16573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26" name="Text Box 146"/>
          <p:cNvSpPr txBox="1">
            <a:spLocks noChangeArrowheads="1"/>
          </p:cNvSpPr>
          <p:nvPr/>
        </p:nvSpPr>
        <p:spPr bwMode="auto">
          <a:xfrm>
            <a:off x="5035549" y="1219203"/>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27" name="Text Box 147"/>
          <p:cNvSpPr txBox="1">
            <a:spLocks noChangeArrowheads="1"/>
          </p:cNvSpPr>
          <p:nvPr/>
        </p:nvSpPr>
        <p:spPr bwMode="auto">
          <a:xfrm>
            <a:off x="5753101" y="1639891"/>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8" name="Text Box 148"/>
          <p:cNvSpPr txBox="1">
            <a:spLocks noChangeArrowheads="1"/>
          </p:cNvSpPr>
          <p:nvPr/>
        </p:nvSpPr>
        <p:spPr bwMode="auto">
          <a:xfrm>
            <a:off x="6683377" y="2252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8</a:t>
            </a:r>
          </a:p>
        </p:txBody>
      </p:sp>
      <p:sp>
        <p:nvSpPr>
          <p:cNvPr id="28729" name="Text Box 149"/>
          <p:cNvSpPr txBox="1">
            <a:spLocks noChangeArrowheads="1"/>
          </p:cNvSpPr>
          <p:nvPr/>
        </p:nvSpPr>
        <p:spPr bwMode="auto">
          <a:xfrm>
            <a:off x="7013573" y="212566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28730" name="Text Box 150"/>
          <p:cNvSpPr txBox="1">
            <a:spLocks noChangeArrowheads="1"/>
          </p:cNvSpPr>
          <p:nvPr/>
        </p:nvSpPr>
        <p:spPr bwMode="auto">
          <a:xfrm>
            <a:off x="5467353" y="28511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15</a:t>
            </a:r>
          </a:p>
        </p:txBody>
      </p:sp>
      <p:sp>
        <p:nvSpPr>
          <p:cNvPr id="28731" name="Text Box 151"/>
          <p:cNvSpPr txBox="1">
            <a:spLocks noChangeArrowheads="1"/>
          </p:cNvSpPr>
          <p:nvPr/>
        </p:nvSpPr>
        <p:spPr bwMode="auto">
          <a:xfrm>
            <a:off x="7540625" y="2371727"/>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1</a:t>
            </a:r>
          </a:p>
        </p:txBody>
      </p:sp>
      <p:sp>
        <p:nvSpPr>
          <p:cNvPr id="28732" name="Text Box 152"/>
          <p:cNvSpPr txBox="1">
            <a:spLocks noChangeArrowheads="1"/>
          </p:cNvSpPr>
          <p:nvPr/>
        </p:nvSpPr>
        <p:spPr bwMode="auto">
          <a:xfrm>
            <a:off x="7556501" y="172085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
        <p:nvSpPr>
          <p:cNvPr id="806041" name="AutoShape 153"/>
          <p:cNvSpPr>
            <a:spLocks/>
          </p:cNvSpPr>
          <p:nvPr/>
        </p:nvSpPr>
        <p:spPr bwMode="auto">
          <a:xfrm>
            <a:off x="1909765" y="3613147"/>
            <a:ext cx="396875" cy="2986088"/>
          </a:xfrm>
          <a:prstGeom prst="leftBrace">
            <a:avLst>
              <a:gd name="adj1" fmla="val 62700"/>
              <a:gd name="adj2" fmla="val 50000"/>
            </a:avLst>
          </a:prstGeom>
          <a:noFill/>
          <a:ln w="9525">
            <a:solidFill>
              <a:schemeClr val="tx1"/>
            </a:solidFill>
            <a:round/>
            <a:headEnd/>
            <a:tailEnd/>
          </a:ln>
        </p:spPr>
        <p:txBody>
          <a:bodyPr wrap="none" lIns="91424" tIns="45718" rIns="91424" bIns="45718" anchor="ctr"/>
          <a:lstStyle/>
          <a:p>
            <a:endParaRPr lang="en-US"/>
          </a:p>
        </p:txBody>
      </p:sp>
      <p:sp>
        <p:nvSpPr>
          <p:cNvPr id="806042" name="Text Box 154"/>
          <p:cNvSpPr txBox="1">
            <a:spLocks noChangeArrowheads="1"/>
          </p:cNvSpPr>
          <p:nvPr/>
        </p:nvSpPr>
        <p:spPr bwMode="auto">
          <a:xfrm>
            <a:off x="914401" y="4827592"/>
            <a:ext cx="1158875" cy="646327"/>
          </a:xfrm>
          <a:prstGeom prst="rect">
            <a:avLst/>
          </a:prstGeom>
          <a:noFill/>
          <a:ln w="9525">
            <a:noFill/>
            <a:miter lim="800000"/>
            <a:headEnd/>
            <a:tailEnd/>
          </a:ln>
        </p:spPr>
        <p:txBody>
          <a:bodyPr lIns="91424" tIns="45718" rIns="91424" bIns="45718">
            <a:spAutoFit/>
          </a:bodyPr>
          <a:lstStyle/>
          <a:p>
            <a:pPr algn="ctr">
              <a:spcBef>
                <a:spcPct val="50000"/>
              </a:spcBef>
            </a:pPr>
            <a:r>
              <a:rPr lang="en-US"/>
              <a:t>Cost contours</a:t>
            </a:r>
          </a:p>
        </p:txBody>
      </p:sp>
      <p:sp>
        <p:nvSpPr>
          <p:cNvPr id="28735" name="Text Box 155"/>
          <p:cNvSpPr txBox="1">
            <a:spLocks noChangeArrowheads="1"/>
          </p:cNvSpPr>
          <p:nvPr/>
        </p:nvSpPr>
        <p:spPr bwMode="auto">
          <a:xfrm>
            <a:off x="6134101" y="1827215"/>
            <a:ext cx="538163" cy="369328"/>
          </a:xfrm>
          <a:prstGeom prst="rect">
            <a:avLst/>
          </a:prstGeom>
          <a:noFill/>
          <a:ln w="9525">
            <a:noFill/>
            <a:miter lim="800000"/>
            <a:headEnd/>
            <a:tailEnd/>
          </a:ln>
        </p:spPr>
        <p:txBody>
          <a:bodyPr lIns="91424" tIns="45718" rIns="91424" bIns="45718">
            <a:spAutoFit/>
          </a:bodyPr>
          <a:lstStyle/>
          <a:p>
            <a:pPr>
              <a:spcBef>
                <a:spcPct val="50000"/>
              </a:spcBef>
            </a:pPr>
            <a:r>
              <a:rPr lang="en-US"/>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59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59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59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59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59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59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59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59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59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5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60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59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60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600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60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60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60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600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060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60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0600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60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060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60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60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060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60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060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60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60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60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060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0602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60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060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60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60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060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60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60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0604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0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56" grpId="0" animBg="1"/>
      <p:bldP spid="805958" grpId="0" animBg="1"/>
      <p:bldP spid="805959" grpId="0" animBg="1"/>
      <p:bldP spid="805960" grpId="0" animBg="1"/>
      <p:bldP spid="805993" grpId="0"/>
      <p:bldP spid="805994" grpId="0"/>
      <p:bldP spid="805995" grpId="0"/>
      <p:bldP spid="805996" grpId="0" animBg="1"/>
      <p:bldP spid="805997" grpId="0" animBg="1"/>
      <p:bldP spid="805998" grpId="0"/>
      <p:bldP spid="805999" grpId="0" animBg="1"/>
      <p:bldP spid="806000" grpId="0" animBg="1"/>
      <p:bldP spid="806001" grpId="0" animBg="1"/>
      <p:bldP spid="806002" grpId="0"/>
      <p:bldP spid="806003" grpId="0"/>
      <p:bldP spid="806004" grpId="0"/>
      <p:bldP spid="806005" grpId="0" animBg="1"/>
      <p:bldP spid="806006" grpId="0" animBg="1"/>
      <p:bldP spid="806007" grpId="0" animBg="1"/>
      <p:bldP spid="806008" grpId="0" animBg="1"/>
      <p:bldP spid="806009" grpId="0" animBg="1"/>
      <p:bldP spid="806010" grpId="0" animBg="1"/>
      <p:bldP spid="806011" grpId="0" animBg="1"/>
      <p:bldP spid="806012" grpId="0"/>
      <p:bldP spid="806013" grpId="0"/>
      <p:bldP spid="806014" grpId="0" animBg="1"/>
      <p:bldP spid="806015" grpId="0" animBg="1"/>
      <p:bldP spid="806016" grpId="0"/>
      <p:bldP spid="806017" grpId="0" animBg="1"/>
      <p:bldP spid="806018" grpId="0" animBg="1"/>
      <p:bldP spid="806019" grpId="0"/>
      <p:bldP spid="806020" grpId="0"/>
      <p:bldP spid="806021" grpId="0" animBg="1"/>
      <p:bldP spid="806022" grpId="0" animBg="1"/>
      <p:bldP spid="806023" grpId="0" animBg="1"/>
      <p:bldP spid="806024" grpId="0" animBg="1"/>
      <p:bldP spid="806025" grpId="0"/>
      <p:bldP spid="806026" grpId="0"/>
      <p:bldP spid="806027" grpId="0" animBg="1"/>
      <p:bldP spid="806029" grpId="0"/>
      <p:bldP spid="806041" grpId="0" animBg="1"/>
      <p:bldP spid="80604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67"/>
          <p:cNvSpPr>
            <a:spLocks/>
          </p:cNvSpPr>
          <p:nvPr/>
        </p:nvSpPr>
        <p:spPr bwMode="auto">
          <a:xfrm>
            <a:off x="9347193" y="3015049"/>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6" name="Freeform 67"/>
          <p:cNvSpPr>
            <a:spLocks/>
          </p:cNvSpPr>
          <p:nvPr/>
        </p:nvSpPr>
        <p:spPr bwMode="auto">
          <a:xfrm>
            <a:off x="9499593" y="3015056"/>
            <a:ext cx="1371600" cy="19048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4618" name="Text Box 42"/>
          <p:cNvSpPr txBox="1">
            <a:spLocks noChangeArrowheads="1"/>
          </p:cNvSpPr>
          <p:nvPr/>
        </p:nvSpPr>
        <p:spPr bwMode="auto">
          <a:xfrm>
            <a:off x="10110786" y="3394463"/>
            <a:ext cx="274639"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a:t>
            </a:r>
          </a:p>
        </p:txBody>
      </p:sp>
      <p:sp>
        <p:nvSpPr>
          <p:cNvPr id="24579" name="Rectangle 3"/>
          <p:cNvSpPr>
            <a:spLocks noGrp="1" noChangeArrowheads="1"/>
          </p:cNvSpPr>
          <p:nvPr>
            <p:ph type="title"/>
          </p:nvPr>
        </p:nvSpPr>
        <p:spPr/>
        <p:txBody>
          <a:bodyPr/>
          <a:lstStyle/>
          <a:p>
            <a:pPr eaLnBrk="1" hangingPunct="1"/>
            <a:r>
              <a:rPr lang="en-US" dirty="0"/>
              <a:t>Uniform Cost Search (UCS) Properties</a:t>
            </a:r>
          </a:p>
        </p:txBody>
      </p:sp>
      <p:sp>
        <p:nvSpPr>
          <p:cNvPr id="38" name="Content Placeholder 37"/>
          <p:cNvSpPr>
            <a:spLocks noGrp="1"/>
          </p:cNvSpPr>
          <p:nvPr>
            <p:ph idx="1"/>
          </p:nvPr>
        </p:nvSpPr>
        <p:spPr>
          <a:xfrm>
            <a:off x="406879" y="1114042"/>
            <a:ext cx="7912101" cy="4729164"/>
          </a:xfrm>
        </p:spPr>
        <p:txBody>
          <a:bodyPr/>
          <a:lstStyle/>
          <a:p>
            <a:r>
              <a:rPr lang="en-US" sz="2400" dirty="0"/>
              <a:t>What nodes does UCS expand?</a:t>
            </a:r>
          </a:p>
          <a:p>
            <a:pPr lvl="1"/>
            <a:r>
              <a:rPr lang="en-US" dirty="0"/>
              <a:t>Processes all nodes with cost less than cheapest solution!</a:t>
            </a:r>
          </a:p>
          <a:p>
            <a:pPr lvl="1"/>
            <a:r>
              <a:rPr lang="en-US" dirty="0"/>
              <a:t>If that solution costs </a:t>
            </a:r>
            <a:r>
              <a:rPr lang="en-US" i="1" dirty="0">
                <a:latin typeface="Times New Roman" pitchFamily="18" charset="0"/>
              </a:rPr>
              <a:t>C* </a:t>
            </a:r>
            <a:r>
              <a:rPr lang="en-US" dirty="0"/>
              <a:t>and arcs cost at least </a:t>
            </a:r>
            <a:r>
              <a:rPr lang="en-US" i="1" dirty="0">
                <a:latin typeface="Times New Roman" pitchFamily="18" charset="0"/>
                <a:sym typeface="Symbol" pitchFamily="18" charset="2"/>
              </a:rPr>
              <a:t> </a:t>
            </a:r>
            <a:r>
              <a:rPr lang="en-US" i="1" dirty="0">
                <a:sym typeface="Symbol" pitchFamily="18" charset="2"/>
              </a:rPr>
              <a:t>,</a:t>
            </a:r>
            <a:r>
              <a:rPr lang="en-US" i="1" dirty="0">
                <a:latin typeface="Times New Roman" pitchFamily="18" charset="0"/>
                <a:sym typeface="Symbol" pitchFamily="18" charset="2"/>
              </a:rPr>
              <a:t> </a:t>
            </a:r>
            <a:r>
              <a:rPr lang="en-US" dirty="0">
                <a:sym typeface="Symbol" pitchFamily="18" charset="2"/>
              </a:rPr>
              <a:t>then the “effective depth” is roughly </a:t>
            </a:r>
            <a:r>
              <a:rPr lang="en-US" i="1" dirty="0">
                <a:latin typeface="Times New Roman" pitchFamily="18" charset="0"/>
              </a:rPr>
              <a:t>C*/</a:t>
            </a:r>
            <a:r>
              <a:rPr lang="en-US" i="1" dirty="0">
                <a:latin typeface="Times New Roman" pitchFamily="18" charset="0"/>
                <a:sym typeface="Symbol" pitchFamily="18" charset="2"/>
              </a:rPr>
              <a:t></a:t>
            </a:r>
            <a:endParaRPr lang="en-US" dirty="0"/>
          </a:p>
          <a:p>
            <a:pPr lvl="1"/>
            <a:r>
              <a:rPr lang="en-US" dirty="0"/>
              <a:t>Takes time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 (exponential in effective depth)</a:t>
            </a:r>
          </a:p>
          <a:p>
            <a:pPr lvl="3"/>
            <a:endParaRPr lang="en-US" sz="1200" dirty="0"/>
          </a:p>
          <a:p>
            <a:r>
              <a:rPr lang="en-US" sz="2400" dirty="0"/>
              <a:t>How much space does the frontier take?</a:t>
            </a:r>
          </a:p>
          <a:p>
            <a:pPr lvl="1"/>
            <a:r>
              <a:rPr lang="en-US" dirty="0"/>
              <a:t>Has roughly the last tier, so O(</a:t>
            </a:r>
            <a:r>
              <a:rPr lang="en-US" dirty="0" err="1"/>
              <a:t>b</a:t>
            </a:r>
            <a:r>
              <a:rPr lang="en-US" i="1" baseline="30000" dirty="0" err="1">
                <a:latin typeface="Times New Roman" pitchFamily="18" charset="0"/>
              </a:rPr>
              <a:t>C</a:t>
            </a:r>
            <a:r>
              <a:rPr lang="en-US" i="1" baseline="30000" dirty="0">
                <a:latin typeface="Times New Roman" pitchFamily="18" charset="0"/>
              </a:rPr>
              <a:t>*/</a:t>
            </a:r>
            <a:r>
              <a:rPr lang="en-US" i="1" baseline="30000" dirty="0">
                <a:latin typeface="Times New Roman" pitchFamily="18" charset="0"/>
                <a:sym typeface="Symbol" pitchFamily="18" charset="2"/>
              </a:rPr>
              <a:t></a:t>
            </a:r>
            <a:r>
              <a:rPr lang="en-US" dirty="0"/>
              <a:t>)</a:t>
            </a:r>
          </a:p>
          <a:p>
            <a:pPr lvl="3"/>
            <a:endParaRPr lang="en-US" sz="1200" dirty="0"/>
          </a:p>
          <a:p>
            <a:r>
              <a:rPr lang="en-US" sz="2400" dirty="0"/>
              <a:t>Is it complete?</a:t>
            </a:r>
          </a:p>
          <a:p>
            <a:pPr lvl="1"/>
            <a:r>
              <a:rPr lang="en-US" dirty="0"/>
              <a:t>Assuming best solution has a finite cost and minimum arc cost is positive, yes!</a:t>
            </a:r>
          </a:p>
          <a:p>
            <a:pPr lvl="2"/>
            <a:endParaRPr lang="en-US" sz="800" dirty="0"/>
          </a:p>
          <a:p>
            <a:r>
              <a:rPr lang="en-US" sz="2400" dirty="0"/>
              <a:t>Is it optimal?</a:t>
            </a:r>
          </a:p>
          <a:p>
            <a:pPr lvl="1"/>
            <a:r>
              <a:rPr lang="en-US" dirty="0"/>
              <a:t>Yes!  (Proof next lecture via A*)</a:t>
            </a:r>
          </a:p>
          <a:p>
            <a:endParaRPr lang="en-US" dirty="0"/>
          </a:p>
        </p:txBody>
      </p:sp>
      <p:sp>
        <p:nvSpPr>
          <p:cNvPr id="24614" name="Freeform 38"/>
          <p:cNvSpPr>
            <a:spLocks/>
          </p:cNvSpPr>
          <p:nvPr/>
        </p:nvSpPr>
        <p:spPr bwMode="auto">
          <a:xfrm>
            <a:off x="8858249" y="3188083"/>
            <a:ext cx="2927351" cy="2554288"/>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24" tIns="45718" rIns="91424" bIns="45718"/>
          <a:lstStyle/>
          <a:p>
            <a:endParaRPr lang="en-US" sz="2000"/>
          </a:p>
        </p:txBody>
      </p:sp>
      <p:sp>
        <p:nvSpPr>
          <p:cNvPr id="24615" name="Oval 39"/>
          <p:cNvSpPr>
            <a:spLocks noChangeArrowheads="1"/>
          </p:cNvSpPr>
          <p:nvPr/>
        </p:nvSpPr>
        <p:spPr bwMode="auto">
          <a:xfrm>
            <a:off x="10212379" y="3118235"/>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6" name="Oval 40"/>
          <p:cNvSpPr>
            <a:spLocks noChangeArrowheads="1"/>
          </p:cNvSpPr>
          <p:nvPr/>
        </p:nvSpPr>
        <p:spPr bwMode="auto">
          <a:xfrm>
            <a:off x="9980603" y="3543687"/>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7" name="Oval 41"/>
          <p:cNvSpPr>
            <a:spLocks noChangeArrowheads="1"/>
          </p:cNvSpPr>
          <p:nvPr/>
        </p:nvSpPr>
        <p:spPr bwMode="auto">
          <a:xfrm>
            <a:off x="10456855" y="3534159"/>
            <a:ext cx="179388" cy="179388"/>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19" name="Freeform 43"/>
          <p:cNvSpPr>
            <a:spLocks/>
          </p:cNvSpPr>
          <p:nvPr/>
        </p:nvSpPr>
        <p:spPr bwMode="auto">
          <a:xfrm>
            <a:off x="10093315" y="3348423"/>
            <a:ext cx="444500" cy="88900"/>
          </a:xfrm>
          <a:custGeom>
            <a:avLst/>
            <a:gdLst>
              <a:gd name="T0" fmla="*/ 0 w 280"/>
              <a:gd name="T1" fmla="*/ 2147483647 h 56"/>
              <a:gd name="T2" fmla="*/ 2147483647 w 280"/>
              <a:gd name="T3" fmla="*/ 2147483647 h 56"/>
              <a:gd name="T4" fmla="*/ 2147483647 w 280"/>
              <a:gd name="T5" fmla="*/ 0 h 56"/>
              <a:gd name="T6" fmla="*/ 0 60000 65536"/>
              <a:gd name="T7" fmla="*/ 0 60000 65536"/>
              <a:gd name="T8" fmla="*/ 0 60000 65536"/>
              <a:gd name="T9" fmla="*/ 0 w 280"/>
              <a:gd name="T10" fmla="*/ 0 h 56"/>
              <a:gd name="T11" fmla="*/ 280 w 280"/>
              <a:gd name="T12" fmla="*/ 56 h 56"/>
            </a:gdLst>
            <a:ahLst/>
            <a:cxnLst>
              <a:cxn ang="T6">
                <a:pos x="T0" y="T1"/>
              </a:cxn>
              <a:cxn ang="T7">
                <a:pos x="T2" y="T3"/>
              </a:cxn>
              <a:cxn ang="T8">
                <a:pos x="T4" y="T5"/>
              </a:cxn>
            </a:cxnLst>
            <a:rect l="T9" t="T10" r="T11" b="T12"/>
            <a:pathLst>
              <a:path w="280" h="56">
                <a:moveTo>
                  <a:pt x="0" y="11"/>
                </a:moveTo>
                <a:cubicBezTo>
                  <a:pt x="52" y="33"/>
                  <a:pt x="104" y="56"/>
                  <a:pt x="151" y="54"/>
                </a:cubicBezTo>
                <a:cubicBezTo>
                  <a:pt x="198" y="52"/>
                  <a:pt x="239" y="26"/>
                  <a:pt x="280" y="0"/>
                </a:cubicBezTo>
              </a:path>
            </a:pathLst>
          </a:custGeom>
          <a:noFill/>
          <a:ln w="9525">
            <a:solidFill>
              <a:schemeClr val="tx1"/>
            </a:solidFill>
            <a:round/>
            <a:headEnd/>
            <a:tailEnd type="triangle" w="sm" len="sm"/>
          </a:ln>
        </p:spPr>
        <p:txBody>
          <a:bodyPr lIns="91424" tIns="45718" rIns="91424" bIns="45718"/>
          <a:lstStyle/>
          <a:p>
            <a:endParaRPr lang="en-US" sz="2000"/>
          </a:p>
        </p:txBody>
      </p:sp>
      <p:sp>
        <p:nvSpPr>
          <p:cNvPr id="24620" name="Text Box 44"/>
          <p:cNvSpPr txBox="1">
            <a:spLocks noChangeArrowheads="1"/>
          </p:cNvSpPr>
          <p:nvPr/>
        </p:nvSpPr>
        <p:spPr bwMode="auto">
          <a:xfrm>
            <a:off x="9804393" y="3167450"/>
            <a:ext cx="298451"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b</a:t>
            </a:r>
          </a:p>
        </p:txBody>
      </p:sp>
      <p:sp>
        <p:nvSpPr>
          <p:cNvPr id="24625" name="Oval 49"/>
          <p:cNvSpPr>
            <a:spLocks noChangeArrowheads="1"/>
          </p:cNvSpPr>
          <p:nvPr/>
        </p:nvSpPr>
        <p:spPr bwMode="auto">
          <a:xfrm>
            <a:off x="9651993" y="5659825"/>
            <a:ext cx="179387" cy="179387"/>
          </a:xfrm>
          <a:prstGeom prst="ellipse">
            <a:avLst/>
          </a:prstGeom>
          <a:solidFill>
            <a:schemeClr val="accent1"/>
          </a:solidFill>
          <a:ln w="9525">
            <a:solidFill>
              <a:schemeClr val="tx1"/>
            </a:solidFill>
            <a:round/>
            <a:headEnd/>
            <a:tailEnd/>
          </a:ln>
        </p:spPr>
        <p:txBody>
          <a:bodyPr wrap="none" lIns="91424" tIns="45718" rIns="91424" bIns="45718" anchor="ctr"/>
          <a:lstStyle/>
          <a:p>
            <a:endParaRPr lang="en-US" sz="2000"/>
          </a:p>
        </p:txBody>
      </p:sp>
      <p:sp>
        <p:nvSpPr>
          <p:cNvPr id="24626" name="Oval 50"/>
          <p:cNvSpPr>
            <a:spLocks noChangeArrowheads="1"/>
          </p:cNvSpPr>
          <p:nvPr/>
        </p:nvSpPr>
        <p:spPr bwMode="auto">
          <a:xfrm>
            <a:off x="10704503" y="4583497"/>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27" name="Oval 51"/>
          <p:cNvSpPr>
            <a:spLocks noChangeArrowheads="1"/>
          </p:cNvSpPr>
          <p:nvPr/>
        </p:nvSpPr>
        <p:spPr bwMode="auto">
          <a:xfrm>
            <a:off x="10225079" y="5139125"/>
            <a:ext cx="179388" cy="179387"/>
          </a:xfrm>
          <a:prstGeom prst="ellipse">
            <a:avLst/>
          </a:prstGeom>
          <a:solidFill>
            <a:srgbClr val="FF9999"/>
          </a:solidFill>
          <a:ln w="9525">
            <a:solidFill>
              <a:schemeClr val="tx1"/>
            </a:solidFill>
            <a:round/>
            <a:headEnd/>
            <a:tailEnd/>
          </a:ln>
        </p:spPr>
        <p:txBody>
          <a:bodyPr wrap="none" lIns="91424" tIns="45718" rIns="91424" bIns="45718" anchor="ctr"/>
          <a:lstStyle/>
          <a:p>
            <a:endParaRPr lang="en-US" sz="2000"/>
          </a:p>
        </p:txBody>
      </p:sp>
      <p:sp>
        <p:nvSpPr>
          <p:cNvPr id="24631" name="AutoShape 55"/>
          <p:cNvSpPr>
            <a:spLocks/>
          </p:cNvSpPr>
          <p:nvPr/>
        </p:nvSpPr>
        <p:spPr bwMode="auto">
          <a:xfrm>
            <a:off x="8859831" y="3015049"/>
            <a:ext cx="265112" cy="1981200"/>
          </a:xfrm>
          <a:prstGeom prst="leftBrace">
            <a:avLst>
              <a:gd name="adj1" fmla="val 52944"/>
              <a:gd name="adj2" fmla="val 50000"/>
            </a:avLst>
          </a:prstGeom>
          <a:noFill/>
          <a:ln w="9525">
            <a:solidFill>
              <a:schemeClr val="tx1"/>
            </a:solidFill>
            <a:round/>
            <a:headEnd/>
            <a:tailEnd/>
          </a:ln>
        </p:spPr>
        <p:txBody>
          <a:bodyPr wrap="none" lIns="91424" tIns="45718" rIns="91424" bIns="45718" anchor="ctr"/>
          <a:lstStyle/>
          <a:p>
            <a:endParaRPr lang="en-US" sz="2000"/>
          </a:p>
        </p:txBody>
      </p:sp>
      <p:sp>
        <p:nvSpPr>
          <p:cNvPr id="24632" name="Text Box 56"/>
          <p:cNvSpPr txBox="1">
            <a:spLocks noChangeArrowheads="1"/>
          </p:cNvSpPr>
          <p:nvPr/>
        </p:nvSpPr>
        <p:spPr bwMode="auto">
          <a:xfrm>
            <a:off x="7442192" y="3788720"/>
            <a:ext cx="1447800" cy="400105"/>
          </a:xfrm>
          <a:prstGeom prst="rect">
            <a:avLst/>
          </a:prstGeom>
          <a:noFill/>
          <a:ln w="9525">
            <a:noFill/>
            <a:miter lim="800000"/>
            <a:headEnd/>
            <a:tailEnd/>
          </a:ln>
        </p:spPr>
        <p:txBody>
          <a:bodyPr wrap="square" lIns="91424" tIns="45718" rIns="91424" bIns="45718">
            <a:spAutoFit/>
          </a:bodyPr>
          <a:lstStyle/>
          <a:p>
            <a:pPr>
              <a:spcBef>
                <a:spcPct val="50000"/>
              </a:spcBef>
            </a:pPr>
            <a:r>
              <a:rPr lang="en-US" sz="2000" i="1" dirty="0">
                <a:latin typeface="Times New Roman" pitchFamily="18" charset="0"/>
              </a:rPr>
              <a:t>C*/</a:t>
            </a:r>
            <a:r>
              <a:rPr lang="en-US" sz="2000" i="1" dirty="0">
                <a:latin typeface="Times New Roman" pitchFamily="18" charset="0"/>
                <a:sym typeface="Symbol" pitchFamily="18" charset="2"/>
              </a:rPr>
              <a:t></a:t>
            </a:r>
            <a:r>
              <a:rPr lang="en-US" sz="2000" dirty="0"/>
              <a:t>  “tiers”</a:t>
            </a:r>
          </a:p>
        </p:txBody>
      </p:sp>
      <p:sp>
        <p:nvSpPr>
          <p:cNvPr id="27" name="Freeform 67"/>
          <p:cNvSpPr>
            <a:spLocks/>
          </p:cNvSpPr>
          <p:nvPr/>
        </p:nvSpPr>
        <p:spPr bwMode="auto">
          <a:xfrm>
            <a:off x="9804392" y="3091416"/>
            <a:ext cx="838200" cy="121904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986 w 10000"/>
              <a:gd name="connsiteY8" fmla="*/ 8420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4833 w 10000"/>
              <a:gd name="connsiteY5" fmla="*/ 9787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10000"/>
              <a:gd name="connsiteX1" fmla="*/ 10000 w 10000"/>
              <a:gd name="connsiteY1" fmla="*/ 5613 h 10000"/>
              <a:gd name="connsiteX2" fmla="*/ 7583 w 10000"/>
              <a:gd name="connsiteY2" fmla="*/ 6520 h 10000"/>
              <a:gd name="connsiteX3" fmla="*/ 6667 w 10000"/>
              <a:gd name="connsiteY3" fmla="*/ 8846 h 10000"/>
              <a:gd name="connsiteX4" fmla="*/ 5629 w 10000"/>
              <a:gd name="connsiteY4" fmla="*/ 10000 h 10000"/>
              <a:gd name="connsiteX5" fmla="*/ 5000 w 10000"/>
              <a:gd name="connsiteY5" fmla="*/ 9615 h 10000"/>
              <a:gd name="connsiteX6" fmla="*/ 3988 w 10000"/>
              <a:gd name="connsiteY6" fmla="*/ 9213 h 10000"/>
              <a:gd name="connsiteX7" fmla="*/ 3409 w 10000"/>
              <a:gd name="connsiteY7" fmla="*/ 8747 h 10000"/>
              <a:gd name="connsiteX8" fmla="*/ 2778 w 10000"/>
              <a:gd name="connsiteY8" fmla="*/ 8077 h 10000"/>
              <a:gd name="connsiteX9" fmla="*/ 0 w 10000"/>
              <a:gd name="connsiteY9" fmla="*/ 7873 h 10000"/>
              <a:gd name="connsiteX10" fmla="*/ 5560 w 10000"/>
              <a:gd name="connsiteY10" fmla="*/ 1127 h 10000"/>
              <a:gd name="connsiteX11" fmla="*/ 6248 w 10000"/>
              <a:gd name="connsiteY11" fmla="*/ 1093 h 10000"/>
              <a:gd name="connsiteX0" fmla="*/ 6248 w 10000"/>
              <a:gd name="connsiteY0" fmla="*/ 1093 h 9761"/>
              <a:gd name="connsiteX1" fmla="*/ 10000 w 10000"/>
              <a:gd name="connsiteY1" fmla="*/ 5613 h 9761"/>
              <a:gd name="connsiteX2" fmla="*/ 7583 w 10000"/>
              <a:gd name="connsiteY2" fmla="*/ 6520 h 9761"/>
              <a:gd name="connsiteX3" fmla="*/ 6667 w 10000"/>
              <a:gd name="connsiteY3" fmla="*/ 8846 h 9761"/>
              <a:gd name="connsiteX4" fmla="*/ 5556 w 10000"/>
              <a:gd name="connsiteY4" fmla="*/ 9615 h 9761"/>
              <a:gd name="connsiteX5" fmla="*/ 5000 w 10000"/>
              <a:gd name="connsiteY5" fmla="*/ 9615 h 9761"/>
              <a:gd name="connsiteX6" fmla="*/ 3988 w 10000"/>
              <a:gd name="connsiteY6" fmla="*/ 9213 h 9761"/>
              <a:gd name="connsiteX7" fmla="*/ 3409 w 10000"/>
              <a:gd name="connsiteY7" fmla="*/ 8747 h 9761"/>
              <a:gd name="connsiteX8" fmla="*/ 2778 w 10000"/>
              <a:gd name="connsiteY8" fmla="*/ 8077 h 9761"/>
              <a:gd name="connsiteX9" fmla="*/ 0 w 10000"/>
              <a:gd name="connsiteY9" fmla="*/ 7873 h 9761"/>
              <a:gd name="connsiteX10" fmla="*/ 5560 w 10000"/>
              <a:gd name="connsiteY10" fmla="*/ 1127 h 9761"/>
              <a:gd name="connsiteX11" fmla="*/ 6248 w 10000"/>
              <a:gd name="connsiteY11" fmla="*/ 1093 h 9761"/>
              <a:gd name="connsiteX0" fmla="*/ 6248 w 10000"/>
              <a:gd name="connsiteY0" fmla="*/ 1120 h 9850"/>
              <a:gd name="connsiteX1" fmla="*/ 10000 w 10000"/>
              <a:gd name="connsiteY1" fmla="*/ 5750 h 9850"/>
              <a:gd name="connsiteX2" fmla="*/ 7583 w 10000"/>
              <a:gd name="connsiteY2" fmla="*/ 6680 h 9850"/>
              <a:gd name="connsiteX3" fmla="*/ 6667 w 10000"/>
              <a:gd name="connsiteY3" fmla="*/ 9063 h 9850"/>
              <a:gd name="connsiteX4" fmla="*/ 5000 w 10000"/>
              <a:gd name="connsiteY4" fmla="*/ 9850 h 9850"/>
              <a:gd name="connsiteX5" fmla="*/ 3988 w 10000"/>
              <a:gd name="connsiteY5" fmla="*/ 9439 h 9850"/>
              <a:gd name="connsiteX6" fmla="*/ 3409 w 10000"/>
              <a:gd name="connsiteY6" fmla="*/ 8961 h 9850"/>
              <a:gd name="connsiteX7" fmla="*/ 2778 w 10000"/>
              <a:gd name="connsiteY7" fmla="*/ 8275 h 9850"/>
              <a:gd name="connsiteX8" fmla="*/ 0 w 10000"/>
              <a:gd name="connsiteY8" fmla="*/ 8066 h 9850"/>
              <a:gd name="connsiteX9" fmla="*/ 5560 w 10000"/>
              <a:gd name="connsiteY9" fmla="*/ 1155 h 9850"/>
              <a:gd name="connsiteX10" fmla="*/ 6248 w 10000"/>
              <a:gd name="connsiteY10" fmla="*/ 1120 h 9850"/>
              <a:gd name="connsiteX0" fmla="*/ 6248 w 10000"/>
              <a:gd name="connsiteY0" fmla="*/ 1137 h 10000"/>
              <a:gd name="connsiteX1" fmla="*/ 10000 w 10000"/>
              <a:gd name="connsiteY1" fmla="*/ 5838 h 10000"/>
              <a:gd name="connsiteX2" fmla="*/ 7583 w 10000"/>
              <a:gd name="connsiteY2" fmla="*/ 6782 h 10000"/>
              <a:gd name="connsiteX3" fmla="*/ 5000 w 10000"/>
              <a:gd name="connsiteY3" fmla="*/ 10000 h 10000"/>
              <a:gd name="connsiteX4" fmla="*/ 3988 w 10000"/>
              <a:gd name="connsiteY4" fmla="*/ 9583 h 10000"/>
              <a:gd name="connsiteX5" fmla="*/ 3409 w 10000"/>
              <a:gd name="connsiteY5" fmla="*/ 9097 h 10000"/>
              <a:gd name="connsiteX6" fmla="*/ 2778 w 10000"/>
              <a:gd name="connsiteY6" fmla="*/ 8401 h 10000"/>
              <a:gd name="connsiteX7" fmla="*/ 0 w 10000"/>
              <a:gd name="connsiteY7" fmla="*/ 8189 h 10000"/>
              <a:gd name="connsiteX8" fmla="*/ 5560 w 10000"/>
              <a:gd name="connsiteY8" fmla="*/ 1173 h 10000"/>
              <a:gd name="connsiteX9" fmla="*/ 6248 w 10000"/>
              <a:gd name="connsiteY9" fmla="*/ 1137 h 10000"/>
              <a:gd name="connsiteX0" fmla="*/ 6248 w 10000"/>
              <a:gd name="connsiteY0" fmla="*/ 1137 h 10000"/>
              <a:gd name="connsiteX1" fmla="*/ 10000 w 10000"/>
              <a:gd name="connsiteY1" fmla="*/ 5838 h 10000"/>
              <a:gd name="connsiteX2" fmla="*/ 7583 w 10000"/>
              <a:gd name="connsiteY2" fmla="*/ 6782 h 10000"/>
              <a:gd name="connsiteX3" fmla="*/ 6667 w 10000"/>
              <a:gd name="connsiteY3" fmla="*/ 8401 h 10000"/>
              <a:gd name="connsiteX4" fmla="*/ 5000 w 10000"/>
              <a:gd name="connsiteY4" fmla="*/ 10000 h 10000"/>
              <a:gd name="connsiteX5" fmla="*/ 3988 w 10000"/>
              <a:gd name="connsiteY5" fmla="*/ 9583 h 10000"/>
              <a:gd name="connsiteX6" fmla="*/ 3409 w 10000"/>
              <a:gd name="connsiteY6" fmla="*/ 9097 h 10000"/>
              <a:gd name="connsiteX7" fmla="*/ 2778 w 10000"/>
              <a:gd name="connsiteY7" fmla="*/ 8401 h 10000"/>
              <a:gd name="connsiteX8" fmla="*/ 0 w 10000"/>
              <a:gd name="connsiteY8" fmla="*/ 8189 h 10000"/>
              <a:gd name="connsiteX9" fmla="*/ 5560 w 10000"/>
              <a:gd name="connsiteY9" fmla="*/ 1173 h 10000"/>
              <a:gd name="connsiteX10" fmla="*/ 6248 w 10000"/>
              <a:gd name="connsiteY10"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6248" y="1137"/>
                </a:moveTo>
                <a:cubicBezTo>
                  <a:pt x="7014" y="1893"/>
                  <a:pt x="9774" y="4895"/>
                  <a:pt x="10000" y="5838"/>
                </a:cubicBezTo>
                <a:cubicBezTo>
                  <a:pt x="9460" y="5859"/>
                  <a:pt x="7829" y="6532"/>
                  <a:pt x="7583" y="6782"/>
                </a:cubicBezTo>
                <a:cubicBezTo>
                  <a:pt x="6981" y="7171"/>
                  <a:pt x="7098" y="7865"/>
                  <a:pt x="6667" y="8401"/>
                </a:cubicBezTo>
                <a:cubicBezTo>
                  <a:pt x="6237" y="8937"/>
                  <a:pt x="5400" y="9765"/>
                  <a:pt x="5000" y="10000"/>
                </a:cubicBezTo>
                <a:cubicBezTo>
                  <a:pt x="4823" y="9819"/>
                  <a:pt x="4253" y="9715"/>
                  <a:pt x="3988" y="9583"/>
                </a:cubicBezTo>
                <a:cubicBezTo>
                  <a:pt x="3635" y="9236"/>
                  <a:pt x="3831" y="9395"/>
                  <a:pt x="3409" y="9097"/>
                </a:cubicBezTo>
                <a:cubicBezTo>
                  <a:pt x="2711" y="8605"/>
                  <a:pt x="3230" y="8616"/>
                  <a:pt x="2778" y="8401"/>
                </a:cubicBezTo>
                <a:cubicBezTo>
                  <a:pt x="2110" y="7715"/>
                  <a:pt x="1130" y="8209"/>
                  <a:pt x="0" y="8189"/>
                </a:cubicBezTo>
                <a:cubicBezTo>
                  <a:pt x="452" y="6969"/>
                  <a:pt x="4519" y="2343"/>
                  <a:pt x="5560" y="1173"/>
                </a:cubicBezTo>
                <a:cubicBezTo>
                  <a:pt x="6601" y="0"/>
                  <a:pt x="6110" y="1144"/>
                  <a:pt x="6248" y="1137"/>
                </a:cubicBezTo>
                <a:close/>
              </a:path>
            </a:pathLst>
          </a:custGeom>
          <a:solidFill>
            <a:schemeClr val="bg2">
              <a:alpha val="20000"/>
            </a:schemeClr>
          </a:solidFill>
          <a:ln w="9525">
            <a:solidFill>
              <a:schemeClr val="tx1"/>
            </a:solidFill>
            <a:round/>
            <a:headEnd/>
            <a:tailEnd/>
          </a:ln>
        </p:spPr>
        <p:txBody>
          <a:bodyPr lIns="91424" tIns="45718" rIns="91424" bIns="45718"/>
          <a:lstStyle/>
          <a:p>
            <a:endParaRPr lang="en-US" sz="2000"/>
          </a:p>
        </p:txBody>
      </p:sp>
      <p:sp>
        <p:nvSpPr>
          <p:cNvPr id="29" name="Text Box 22"/>
          <p:cNvSpPr txBox="1">
            <a:spLocks noChangeArrowheads="1"/>
          </p:cNvSpPr>
          <p:nvPr/>
        </p:nvSpPr>
        <p:spPr bwMode="auto">
          <a:xfrm>
            <a:off x="11198219" y="4051684"/>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a:t>c </a:t>
            </a:r>
            <a:r>
              <a:rPr lang="en-US" sz="2000">
                <a:sym typeface="Symbol" pitchFamily="18" charset="2"/>
              </a:rPr>
              <a:t> 3</a:t>
            </a:r>
          </a:p>
        </p:txBody>
      </p:sp>
      <p:sp>
        <p:nvSpPr>
          <p:cNvPr id="30" name="Text Box 23"/>
          <p:cNvSpPr txBox="1">
            <a:spLocks noChangeArrowheads="1"/>
          </p:cNvSpPr>
          <p:nvPr/>
        </p:nvSpPr>
        <p:spPr bwMode="auto">
          <a:xfrm>
            <a:off x="11023595" y="3656396"/>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2</a:t>
            </a:r>
          </a:p>
        </p:txBody>
      </p:sp>
      <p:sp>
        <p:nvSpPr>
          <p:cNvPr id="31" name="Text Box 24"/>
          <p:cNvSpPr txBox="1">
            <a:spLocks noChangeArrowheads="1"/>
          </p:cNvSpPr>
          <p:nvPr/>
        </p:nvSpPr>
        <p:spPr bwMode="auto">
          <a:xfrm>
            <a:off x="10807695" y="3278572"/>
            <a:ext cx="825500" cy="400105"/>
          </a:xfrm>
          <a:prstGeom prst="rect">
            <a:avLst/>
          </a:prstGeom>
          <a:noFill/>
          <a:ln w="9525">
            <a:noFill/>
            <a:miter lim="800000"/>
            <a:headEnd/>
            <a:tailEnd/>
          </a:ln>
        </p:spPr>
        <p:txBody>
          <a:bodyPr lIns="91424" tIns="45718" rIns="91424" bIns="45718">
            <a:spAutoFit/>
          </a:bodyPr>
          <a:lstStyle/>
          <a:p>
            <a:pPr>
              <a:spcBef>
                <a:spcPct val="50000"/>
              </a:spcBef>
            </a:pPr>
            <a:r>
              <a:rPr lang="en-US" sz="2000" dirty="0"/>
              <a:t>c </a:t>
            </a:r>
            <a:r>
              <a:rPr lang="en-US" sz="2000" dirty="0">
                <a:sym typeface="Symbol" pitchFamily="18" charset="2"/>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6" grpId="1" animBg="1"/>
      <p:bldP spid="27" grpId="0" animBg="1"/>
      <p:bldP spid="2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8472500" y="4114800"/>
            <a:ext cx="1912937" cy="1771651"/>
          </a:xfrm>
          <a:prstGeom prst="ellipse">
            <a:avLst/>
          </a:prstGeom>
          <a:solidFill>
            <a:srgbClr val="C0C0C0"/>
          </a:solidFill>
          <a:ln w="9525">
            <a:solidFill>
              <a:schemeClr val="tx1"/>
            </a:solidFill>
            <a:round/>
            <a:headEnd/>
            <a:tailEnd/>
          </a:ln>
        </p:spPr>
        <p:txBody>
          <a:bodyPr wrap="none" lIns="91424" tIns="45718" rIns="91424" bIns="45718" anchor="ctr"/>
          <a:lstStyle/>
          <a:p>
            <a:endParaRPr lang="en-US"/>
          </a:p>
        </p:txBody>
      </p:sp>
      <p:sp>
        <p:nvSpPr>
          <p:cNvPr id="31748" name="Rectangle 4"/>
          <p:cNvSpPr>
            <a:spLocks noGrp="1" noChangeArrowheads="1"/>
          </p:cNvSpPr>
          <p:nvPr>
            <p:ph type="title"/>
          </p:nvPr>
        </p:nvSpPr>
        <p:spPr/>
        <p:txBody>
          <a:bodyPr/>
          <a:lstStyle/>
          <a:p>
            <a:pPr eaLnBrk="1" hangingPunct="1"/>
            <a:r>
              <a:rPr lang="en-US"/>
              <a:t>Uniform Cost Issues</a:t>
            </a:r>
          </a:p>
        </p:txBody>
      </p:sp>
      <p:sp>
        <p:nvSpPr>
          <p:cNvPr id="31749" name="Rectangle 5"/>
          <p:cNvSpPr>
            <a:spLocks noGrp="1" noChangeArrowheads="1"/>
          </p:cNvSpPr>
          <p:nvPr>
            <p:ph idx="1"/>
          </p:nvPr>
        </p:nvSpPr>
        <p:spPr>
          <a:xfrm>
            <a:off x="486622" y="1166018"/>
            <a:ext cx="7204089" cy="4525963"/>
          </a:xfrm>
        </p:spPr>
        <p:txBody>
          <a:bodyPr/>
          <a:lstStyle/>
          <a:p>
            <a:pPr eaLnBrk="1" hangingPunct="1">
              <a:lnSpc>
                <a:spcPct val="80000"/>
              </a:lnSpc>
            </a:pPr>
            <a:r>
              <a:rPr lang="en-US" sz="3200" dirty="0"/>
              <a:t>Remember:</a:t>
            </a:r>
          </a:p>
          <a:p>
            <a:pPr marL="457200" indent="-457200" eaLnBrk="1" hangingPunct="1">
              <a:lnSpc>
                <a:spcPct val="80000"/>
              </a:lnSpc>
              <a:buFont typeface="Wingdings" panose="05000000000000000000" pitchFamily="2" charset="2"/>
              <a:buChar char="§"/>
            </a:pPr>
            <a:r>
              <a:rPr lang="en-US" sz="3200" dirty="0">
                <a:solidFill>
                  <a:schemeClr val="tx1"/>
                </a:solidFill>
              </a:rPr>
              <a:t>UCS explores increasing cost contours</a:t>
            </a:r>
          </a:p>
          <a:p>
            <a:pPr marL="0" lvl="1" indent="0">
              <a:lnSpc>
                <a:spcPct val="80000"/>
              </a:lnSpc>
              <a:buNone/>
            </a:pPr>
            <a:endParaRPr lang="en-US" sz="2800" dirty="0"/>
          </a:p>
          <a:p>
            <a:pPr eaLnBrk="1" hangingPunct="1">
              <a:lnSpc>
                <a:spcPct val="80000"/>
              </a:lnSpc>
            </a:pPr>
            <a:r>
              <a:rPr lang="en-US" sz="3200" dirty="0"/>
              <a:t>The good:</a:t>
            </a:r>
          </a:p>
          <a:p>
            <a:pPr marL="457200" indent="-457200" eaLnBrk="1" hangingPunct="1">
              <a:lnSpc>
                <a:spcPct val="80000"/>
              </a:lnSpc>
              <a:buFont typeface="Wingdings" panose="05000000000000000000" pitchFamily="2" charset="2"/>
              <a:buChar char="§"/>
            </a:pPr>
            <a:r>
              <a:rPr lang="en-US" sz="3200" dirty="0">
                <a:solidFill>
                  <a:schemeClr val="tx1"/>
                </a:solidFill>
              </a:rPr>
              <a:t>UCS is complete and optimal!</a:t>
            </a:r>
          </a:p>
          <a:p>
            <a:pPr marL="0" lvl="1" indent="0">
              <a:lnSpc>
                <a:spcPct val="80000"/>
              </a:lnSpc>
              <a:buNone/>
            </a:pPr>
            <a:endParaRPr lang="en-US" sz="2800" dirty="0"/>
          </a:p>
          <a:p>
            <a:pPr eaLnBrk="1" hangingPunct="1">
              <a:lnSpc>
                <a:spcPct val="80000"/>
              </a:lnSpc>
            </a:pPr>
            <a:r>
              <a:rPr lang="en-US" sz="3200" dirty="0"/>
              <a:t>The bad:</a:t>
            </a:r>
          </a:p>
          <a:p>
            <a:pPr lvl="1" eaLnBrk="1" hangingPunct="1">
              <a:lnSpc>
                <a:spcPct val="80000"/>
              </a:lnSpc>
            </a:pPr>
            <a:r>
              <a:rPr lang="en-US" sz="3200" dirty="0"/>
              <a:t>Explores options in every “direction”</a:t>
            </a:r>
          </a:p>
          <a:p>
            <a:pPr lvl="1" eaLnBrk="1" hangingPunct="1">
              <a:lnSpc>
                <a:spcPct val="80000"/>
              </a:lnSpc>
            </a:pPr>
            <a:r>
              <a:rPr lang="en-US" sz="3200" dirty="0"/>
              <a:t>No information about goal location</a:t>
            </a:r>
          </a:p>
          <a:p>
            <a:pPr marL="0" lvl="1" indent="0" eaLnBrk="1" hangingPunct="1">
              <a:lnSpc>
                <a:spcPct val="80000"/>
              </a:lnSpc>
              <a:buNone/>
            </a:pPr>
            <a:endParaRPr lang="en-US" sz="2800" dirty="0"/>
          </a:p>
          <a:p>
            <a:pPr>
              <a:lnSpc>
                <a:spcPct val="80000"/>
              </a:lnSpc>
            </a:pPr>
            <a:r>
              <a:rPr lang="en-US" sz="3200" dirty="0"/>
              <a:t>We’ll fix that soon!</a:t>
            </a:r>
          </a:p>
          <a:p>
            <a:pPr eaLnBrk="1" hangingPunct="1">
              <a:lnSpc>
                <a:spcPct val="80000"/>
              </a:lnSpc>
            </a:pPr>
            <a:endParaRPr lang="en-US" sz="3200" dirty="0"/>
          </a:p>
        </p:txBody>
      </p:sp>
      <p:sp>
        <p:nvSpPr>
          <p:cNvPr id="31750" name="Oval 6"/>
          <p:cNvSpPr>
            <a:spLocks noChangeArrowheads="1"/>
          </p:cNvSpPr>
          <p:nvPr/>
        </p:nvSpPr>
        <p:spPr bwMode="auto">
          <a:xfrm>
            <a:off x="9375785" y="4891091"/>
            <a:ext cx="163513" cy="153988"/>
          </a:xfrm>
          <a:prstGeom prst="ellipse">
            <a:avLst/>
          </a:prstGeom>
          <a:solidFill>
            <a:srgbClr val="008000"/>
          </a:solidFill>
          <a:ln w="9525">
            <a:solidFill>
              <a:schemeClr val="tx1"/>
            </a:solidFill>
            <a:round/>
            <a:headEnd/>
            <a:tailEnd/>
          </a:ln>
        </p:spPr>
        <p:txBody>
          <a:bodyPr wrap="none" lIns="91424" tIns="45718" rIns="91424" bIns="45718" anchor="ctr"/>
          <a:lstStyle/>
          <a:p>
            <a:endParaRPr lang="en-US"/>
          </a:p>
        </p:txBody>
      </p:sp>
      <p:sp>
        <p:nvSpPr>
          <p:cNvPr id="31751" name="Text Box 7"/>
          <p:cNvSpPr txBox="1">
            <a:spLocks noChangeArrowheads="1"/>
          </p:cNvSpPr>
          <p:nvPr/>
        </p:nvSpPr>
        <p:spPr bwMode="auto">
          <a:xfrm>
            <a:off x="9113839" y="5006979"/>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Start</a:t>
            </a:r>
          </a:p>
        </p:txBody>
      </p:sp>
      <p:sp>
        <p:nvSpPr>
          <p:cNvPr id="31752" name="Oval 8"/>
          <p:cNvSpPr>
            <a:spLocks noChangeArrowheads="1"/>
          </p:cNvSpPr>
          <p:nvPr/>
        </p:nvSpPr>
        <p:spPr bwMode="auto">
          <a:xfrm>
            <a:off x="10302885" y="4913315"/>
            <a:ext cx="163513" cy="153988"/>
          </a:xfrm>
          <a:prstGeom prst="ellipse">
            <a:avLst/>
          </a:prstGeom>
          <a:solidFill>
            <a:srgbClr val="FF3300"/>
          </a:solidFill>
          <a:ln w="9525">
            <a:solidFill>
              <a:schemeClr val="tx1"/>
            </a:solidFill>
            <a:round/>
            <a:headEnd/>
            <a:tailEnd/>
          </a:ln>
        </p:spPr>
        <p:txBody>
          <a:bodyPr wrap="none" lIns="91424" tIns="45718" rIns="91424" bIns="45718" anchor="ctr"/>
          <a:lstStyle/>
          <a:p>
            <a:endParaRPr lang="en-US"/>
          </a:p>
        </p:txBody>
      </p:sp>
      <p:sp>
        <p:nvSpPr>
          <p:cNvPr id="31753" name="Text Box 9"/>
          <p:cNvSpPr txBox="1">
            <a:spLocks noChangeArrowheads="1"/>
          </p:cNvSpPr>
          <p:nvPr/>
        </p:nvSpPr>
        <p:spPr bwMode="auto">
          <a:xfrm>
            <a:off x="10363200" y="5030791"/>
            <a:ext cx="914400" cy="369328"/>
          </a:xfrm>
          <a:prstGeom prst="rect">
            <a:avLst/>
          </a:prstGeom>
          <a:noFill/>
          <a:ln w="9525">
            <a:noFill/>
            <a:miter lim="800000"/>
            <a:headEnd/>
            <a:tailEnd/>
          </a:ln>
        </p:spPr>
        <p:txBody>
          <a:bodyPr lIns="91424" tIns="45718" rIns="91424" bIns="45718">
            <a:spAutoFit/>
          </a:bodyPr>
          <a:lstStyle/>
          <a:p>
            <a:pPr>
              <a:spcBef>
                <a:spcPct val="50000"/>
              </a:spcBef>
            </a:pPr>
            <a:r>
              <a:rPr lang="en-US"/>
              <a:t>Goal</a:t>
            </a:r>
          </a:p>
        </p:txBody>
      </p:sp>
      <p:sp>
        <p:nvSpPr>
          <p:cNvPr id="31765" name="Oval 21"/>
          <p:cNvSpPr>
            <a:spLocks noChangeArrowheads="1"/>
          </p:cNvSpPr>
          <p:nvPr/>
        </p:nvSpPr>
        <p:spPr bwMode="auto">
          <a:xfrm>
            <a:off x="9007485" y="4549785"/>
            <a:ext cx="869951" cy="869951"/>
          </a:xfrm>
          <a:prstGeom prst="ellipse">
            <a:avLst/>
          </a:prstGeom>
          <a:noFill/>
          <a:ln w="9525">
            <a:solidFill>
              <a:schemeClr val="tx1"/>
            </a:solidFill>
            <a:round/>
            <a:headEnd/>
            <a:tailEnd/>
          </a:ln>
        </p:spPr>
        <p:txBody>
          <a:bodyPr wrap="none" lIns="91424" tIns="45718" rIns="91424" bIns="45718" anchor="ctr"/>
          <a:lstStyle/>
          <a:p>
            <a:endParaRPr lang="en-US"/>
          </a:p>
        </p:txBody>
      </p:sp>
      <p:grpSp>
        <p:nvGrpSpPr>
          <p:cNvPr id="26" name="Group 25"/>
          <p:cNvGrpSpPr/>
          <p:nvPr/>
        </p:nvGrpSpPr>
        <p:grpSpPr>
          <a:xfrm>
            <a:off x="8243320" y="1371603"/>
            <a:ext cx="2577080" cy="2244724"/>
            <a:chOff x="8023224" y="1412876"/>
            <a:chExt cx="3101976" cy="2701926"/>
          </a:xfrm>
        </p:grpSpPr>
        <p:sp>
          <p:nvSpPr>
            <p:cNvPr id="31747" name="Freeform 3"/>
            <p:cNvSpPr>
              <a:spLocks/>
            </p:cNvSpPr>
            <p:nvPr/>
          </p:nvSpPr>
          <p:spPr bwMode="auto">
            <a:xfrm>
              <a:off x="8516935" y="1412876"/>
              <a:ext cx="1616075" cy="2381251"/>
            </a:xfrm>
            <a:custGeom>
              <a:avLst/>
              <a:gdLst>
                <a:gd name="T0" fmla="*/ 2147483647 w 1018"/>
                <a:gd name="T1" fmla="*/ 2147483647 h 1500"/>
                <a:gd name="T2" fmla="*/ 2147483647 w 1018"/>
                <a:gd name="T3" fmla="*/ 2147483647 h 1500"/>
                <a:gd name="T4" fmla="*/ 2147483647 w 1018"/>
                <a:gd name="T5" fmla="*/ 2147483647 h 1500"/>
                <a:gd name="T6" fmla="*/ 2147483647 w 1018"/>
                <a:gd name="T7" fmla="*/ 2147483647 h 1500"/>
                <a:gd name="T8" fmla="*/ 2147483647 w 1018"/>
                <a:gd name="T9" fmla="*/ 2147483647 h 1500"/>
                <a:gd name="T10" fmla="*/ 2147483647 w 1018"/>
                <a:gd name="T11" fmla="*/ 2147483647 h 1500"/>
                <a:gd name="T12" fmla="*/ 2147483647 w 1018"/>
                <a:gd name="T13" fmla="*/ 2147483647 h 1500"/>
                <a:gd name="T14" fmla="*/ 2147483647 w 1018"/>
                <a:gd name="T15" fmla="*/ 2147483647 h 1500"/>
                <a:gd name="T16" fmla="*/ 2147483647 w 1018"/>
                <a:gd name="T17" fmla="*/ 2147483647 h 1500"/>
                <a:gd name="T18" fmla="*/ 0 w 1018"/>
                <a:gd name="T19" fmla="*/ 2147483647 h 1500"/>
                <a:gd name="T20" fmla="*/ 2147483647 w 1018"/>
                <a:gd name="T21" fmla="*/ 2147483647 h 1500"/>
                <a:gd name="T22" fmla="*/ 2147483647 w 1018"/>
                <a:gd name="T23" fmla="*/ 2147483647 h 15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8"/>
                <a:gd name="T37" fmla="*/ 0 h 1500"/>
                <a:gd name="T38" fmla="*/ 1018 w 1018"/>
                <a:gd name="T39" fmla="*/ 1500 h 15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8" h="1500">
                  <a:moveTo>
                    <a:pt x="636" y="164"/>
                  </a:moveTo>
                  <a:cubicBezTo>
                    <a:pt x="714" y="273"/>
                    <a:pt x="995" y="706"/>
                    <a:pt x="1018" y="842"/>
                  </a:cubicBezTo>
                  <a:cubicBezTo>
                    <a:pt x="963" y="845"/>
                    <a:pt x="797" y="942"/>
                    <a:pt x="772" y="978"/>
                  </a:cubicBezTo>
                  <a:cubicBezTo>
                    <a:pt x="771" y="1024"/>
                    <a:pt x="817" y="1372"/>
                    <a:pt x="691" y="1446"/>
                  </a:cubicBezTo>
                  <a:cubicBezTo>
                    <a:pt x="662" y="1493"/>
                    <a:pt x="626" y="1495"/>
                    <a:pt x="573" y="1500"/>
                  </a:cubicBezTo>
                  <a:cubicBezTo>
                    <a:pt x="531" y="1490"/>
                    <a:pt x="524" y="1490"/>
                    <a:pt x="492" y="1468"/>
                  </a:cubicBezTo>
                  <a:cubicBezTo>
                    <a:pt x="474" y="1442"/>
                    <a:pt x="433" y="1401"/>
                    <a:pt x="406" y="1382"/>
                  </a:cubicBezTo>
                  <a:cubicBezTo>
                    <a:pt x="370" y="1332"/>
                    <a:pt x="390" y="1355"/>
                    <a:pt x="347" y="1312"/>
                  </a:cubicBezTo>
                  <a:cubicBezTo>
                    <a:pt x="276" y="1241"/>
                    <a:pt x="350" y="1294"/>
                    <a:pt x="304" y="1263"/>
                  </a:cubicBezTo>
                  <a:cubicBezTo>
                    <a:pt x="236" y="1164"/>
                    <a:pt x="115" y="1184"/>
                    <a:pt x="0" y="1181"/>
                  </a:cubicBezTo>
                  <a:cubicBezTo>
                    <a:pt x="46" y="1005"/>
                    <a:pt x="460" y="338"/>
                    <a:pt x="566" y="169"/>
                  </a:cubicBezTo>
                  <a:cubicBezTo>
                    <a:pt x="672" y="0"/>
                    <a:pt x="622" y="165"/>
                    <a:pt x="636" y="164"/>
                  </a:cubicBezTo>
                  <a:close/>
                </a:path>
              </a:pathLst>
            </a:custGeom>
            <a:solidFill>
              <a:srgbClr val="C0C0C0"/>
            </a:solidFill>
            <a:ln w="9525">
              <a:solidFill>
                <a:schemeClr val="tx1"/>
              </a:solidFill>
              <a:round/>
              <a:headEnd/>
              <a:tailEnd/>
            </a:ln>
          </p:spPr>
          <p:txBody>
            <a:bodyPr lIns="91436" tIns="45718" rIns="91436" bIns="45718"/>
            <a:lstStyle/>
            <a:p>
              <a:endParaRPr lang="en-US"/>
            </a:p>
          </p:txBody>
        </p:sp>
        <p:sp>
          <p:nvSpPr>
            <p:cNvPr id="31754" name="Freeform 10"/>
            <p:cNvSpPr>
              <a:spLocks/>
            </p:cNvSpPr>
            <p:nvPr/>
          </p:nvSpPr>
          <p:spPr bwMode="auto">
            <a:xfrm>
              <a:off x="8023224" y="1560515"/>
              <a:ext cx="2927351" cy="2554287"/>
            </a:xfrm>
            <a:custGeom>
              <a:avLst/>
              <a:gdLst>
                <a:gd name="T0" fmla="*/ 0 w 1844"/>
                <a:gd name="T1" fmla="*/ 2147483647 h 1609"/>
                <a:gd name="T2" fmla="*/ 2147483647 w 1844"/>
                <a:gd name="T3" fmla="*/ 2147483647 h 1609"/>
                <a:gd name="T4" fmla="*/ 2147483647 w 1844"/>
                <a:gd name="T5" fmla="*/ 0 h 1609"/>
                <a:gd name="T6" fmla="*/ 0 w 1844"/>
                <a:gd name="T7" fmla="*/ 2147483647 h 1609"/>
                <a:gd name="T8" fmla="*/ 0 60000 65536"/>
                <a:gd name="T9" fmla="*/ 0 60000 65536"/>
                <a:gd name="T10" fmla="*/ 0 60000 65536"/>
                <a:gd name="T11" fmla="*/ 0 60000 65536"/>
                <a:gd name="T12" fmla="*/ 0 w 1844"/>
                <a:gd name="T13" fmla="*/ 0 h 1609"/>
                <a:gd name="T14" fmla="*/ 1844 w 1844"/>
                <a:gd name="T15" fmla="*/ 1609 h 1609"/>
              </a:gdLst>
              <a:ahLst/>
              <a:cxnLst>
                <a:cxn ang="T8">
                  <a:pos x="T0" y="T1"/>
                </a:cxn>
                <a:cxn ang="T9">
                  <a:pos x="T2" y="T3"/>
                </a:cxn>
                <a:cxn ang="T10">
                  <a:pos x="T4" y="T5"/>
                </a:cxn>
                <a:cxn ang="T11">
                  <a:pos x="T6" y="T7"/>
                </a:cxn>
              </a:cxnLst>
              <a:rect l="T12" t="T13" r="T14" b="T15"/>
              <a:pathLst>
                <a:path w="1844" h="1609">
                  <a:moveTo>
                    <a:pt x="0" y="1609"/>
                  </a:moveTo>
                  <a:lnTo>
                    <a:pt x="1844" y="1609"/>
                  </a:lnTo>
                  <a:lnTo>
                    <a:pt x="915" y="0"/>
                  </a:lnTo>
                  <a:lnTo>
                    <a:pt x="0" y="1609"/>
                  </a:lnTo>
                  <a:close/>
                </a:path>
              </a:pathLst>
            </a:custGeom>
            <a:noFill/>
            <a:ln w="9525">
              <a:solidFill>
                <a:schemeClr val="tx1"/>
              </a:solidFill>
              <a:round/>
              <a:headEnd/>
              <a:tailEnd/>
            </a:ln>
          </p:spPr>
          <p:txBody>
            <a:bodyPr lIns="91436" tIns="45718" rIns="91436" bIns="45718"/>
            <a:lstStyle/>
            <a:p>
              <a:endParaRPr lang="en-US"/>
            </a:p>
          </p:txBody>
        </p:sp>
        <p:sp>
          <p:nvSpPr>
            <p:cNvPr id="31755" name="Oval 11"/>
            <p:cNvSpPr>
              <a:spLocks noChangeArrowheads="1"/>
            </p:cNvSpPr>
            <p:nvPr/>
          </p:nvSpPr>
          <p:spPr bwMode="auto">
            <a:xfrm>
              <a:off x="9145585" y="1916113"/>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6" name="Oval 12"/>
            <p:cNvSpPr>
              <a:spLocks noChangeArrowheads="1"/>
            </p:cNvSpPr>
            <p:nvPr/>
          </p:nvSpPr>
          <p:spPr bwMode="auto">
            <a:xfrm>
              <a:off x="9621837" y="1906589"/>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57" name="Text Box 13"/>
            <p:cNvSpPr txBox="1">
              <a:spLocks noChangeArrowheads="1"/>
            </p:cNvSpPr>
            <p:nvPr/>
          </p:nvSpPr>
          <p:spPr bwMode="auto">
            <a:xfrm>
              <a:off x="9275761" y="1766891"/>
              <a:ext cx="274639" cy="444552"/>
            </a:xfrm>
            <a:prstGeom prst="rect">
              <a:avLst/>
            </a:prstGeom>
            <a:noFill/>
            <a:ln w="9525">
              <a:noFill/>
              <a:miter lim="800000"/>
              <a:headEnd/>
              <a:tailEnd/>
            </a:ln>
          </p:spPr>
          <p:txBody>
            <a:bodyPr lIns="91436" tIns="45718" rIns="91436" bIns="45718">
              <a:spAutoFit/>
            </a:bodyPr>
            <a:lstStyle/>
            <a:p>
              <a:pPr>
                <a:spcBef>
                  <a:spcPct val="50000"/>
                </a:spcBef>
              </a:pPr>
              <a:r>
                <a:rPr lang="en-US"/>
                <a:t>…</a:t>
              </a:r>
            </a:p>
          </p:txBody>
        </p:sp>
        <p:sp>
          <p:nvSpPr>
            <p:cNvPr id="31758" name="Oval 14"/>
            <p:cNvSpPr>
              <a:spLocks noChangeArrowheads="1"/>
            </p:cNvSpPr>
            <p:nvPr/>
          </p:nvSpPr>
          <p:spPr bwMode="auto">
            <a:xfrm>
              <a:off x="9869485" y="2955927"/>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59" name="Oval 15"/>
            <p:cNvSpPr>
              <a:spLocks noChangeArrowheads="1"/>
            </p:cNvSpPr>
            <p:nvPr/>
          </p:nvSpPr>
          <p:spPr bwMode="auto">
            <a:xfrm>
              <a:off x="9390061" y="3511550"/>
              <a:ext cx="179388" cy="179388"/>
            </a:xfrm>
            <a:prstGeom prst="ellipse">
              <a:avLst/>
            </a:prstGeom>
            <a:solidFill>
              <a:srgbClr val="FF9999"/>
            </a:solidFill>
            <a:ln w="9525">
              <a:solidFill>
                <a:schemeClr val="tx1"/>
              </a:solidFill>
              <a:round/>
              <a:headEnd/>
              <a:tailEnd/>
            </a:ln>
          </p:spPr>
          <p:txBody>
            <a:bodyPr wrap="none" lIns="91436" tIns="45718" rIns="91436" bIns="45718" anchor="ctr"/>
            <a:lstStyle/>
            <a:p>
              <a:endParaRPr lang="en-US"/>
            </a:p>
          </p:txBody>
        </p:sp>
        <p:sp>
          <p:nvSpPr>
            <p:cNvPr id="31762" name="Oval 18"/>
            <p:cNvSpPr>
              <a:spLocks noChangeArrowheads="1"/>
            </p:cNvSpPr>
            <p:nvPr/>
          </p:nvSpPr>
          <p:spPr bwMode="auto">
            <a:xfrm>
              <a:off x="9377361" y="1490665"/>
              <a:ext cx="179388" cy="179387"/>
            </a:xfrm>
            <a:prstGeom prst="ellipse">
              <a:avLst/>
            </a:prstGeom>
            <a:solidFill>
              <a:schemeClr val="accent1"/>
            </a:solidFill>
            <a:ln w="9525">
              <a:solidFill>
                <a:schemeClr val="tx1"/>
              </a:solidFill>
              <a:round/>
              <a:headEnd/>
              <a:tailEnd/>
            </a:ln>
          </p:spPr>
          <p:txBody>
            <a:bodyPr wrap="none" lIns="91436" tIns="45718" rIns="91436" bIns="45718" anchor="ctr"/>
            <a:lstStyle/>
            <a:p>
              <a:endParaRPr lang="en-US"/>
            </a:p>
          </p:txBody>
        </p:sp>
        <p:sp>
          <p:nvSpPr>
            <p:cNvPr id="31763" name="Freeform 19"/>
            <p:cNvSpPr>
              <a:spLocks/>
            </p:cNvSpPr>
            <p:nvPr/>
          </p:nvSpPr>
          <p:spPr bwMode="auto">
            <a:xfrm>
              <a:off x="8805861" y="2395539"/>
              <a:ext cx="1181100" cy="557212"/>
            </a:xfrm>
            <a:custGeom>
              <a:avLst/>
              <a:gdLst>
                <a:gd name="T0" fmla="*/ 2147483647 w 744"/>
                <a:gd name="T1" fmla="*/ 0 h 351"/>
                <a:gd name="T2" fmla="*/ 2147483647 w 744"/>
                <a:gd name="T3" fmla="*/ 2147483647 h 351"/>
                <a:gd name="T4" fmla="*/ 2147483647 w 744"/>
                <a:gd name="T5" fmla="*/ 2147483647 h 351"/>
                <a:gd name="T6" fmla="*/ 2147483647 w 744"/>
                <a:gd name="T7" fmla="*/ 2147483647 h 351"/>
                <a:gd name="T8" fmla="*/ 0 w 744"/>
                <a:gd name="T9" fmla="*/ 2147483647 h 351"/>
                <a:gd name="T10" fmla="*/ 0 60000 65536"/>
                <a:gd name="T11" fmla="*/ 0 60000 65536"/>
                <a:gd name="T12" fmla="*/ 0 60000 65536"/>
                <a:gd name="T13" fmla="*/ 0 60000 65536"/>
                <a:gd name="T14" fmla="*/ 0 60000 65536"/>
                <a:gd name="T15" fmla="*/ 0 w 744"/>
                <a:gd name="T16" fmla="*/ 0 h 351"/>
                <a:gd name="T17" fmla="*/ 744 w 744"/>
                <a:gd name="T18" fmla="*/ 351 h 351"/>
              </a:gdLst>
              <a:ahLst/>
              <a:cxnLst>
                <a:cxn ang="T10">
                  <a:pos x="T0" y="T1"/>
                </a:cxn>
                <a:cxn ang="T11">
                  <a:pos x="T2" y="T3"/>
                </a:cxn>
                <a:cxn ang="T12">
                  <a:pos x="T4" y="T5"/>
                </a:cxn>
                <a:cxn ang="T13">
                  <a:pos x="T6" y="T7"/>
                </a:cxn>
                <a:cxn ang="T14">
                  <a:pos x="T8" y="T9"/>
                </a:cxn>
              </a:cxnLst>
              <a:rect l="T15" t="T16" r="T17" b="T18"/>
              <a:pathLst>
                <a:path w="744" h="351">
                  <a:moveTo>
                    <a:pt x="744" y="0"/>
                  </a:moveTo>
                  <a:cubicBezTo>
                    <a:pt x="672" y="25"/>
                    <a:pt x="600" y="51"/>
                    <a:pt x="547" y="105"/>
                  </a:cubicBezTo>
                  <a:cubicBezTo>
                    <a:pt x="494" y="159"/>
                    <a:pt x="485" y="295"/>
                    <a:pt x="428" y="323"/>
                  </a:cubicBezTo>
                  <a:cubicBezTo>
                    <a:pt x="371" y="351"/>
                    <a:pt x="274" y="293"/>
                    <a:pt x="203" y="274"/>
                  </a:cubicBezTo>
                  <a:cubicBezTo>
                    <a:pt x="132" y="255"/>
                    <a:pt x="66" y="233"/>
                    <a:pt x="0" y="211"/>
                  </a:cubicBezTo>
                </a:path>
              </a:pathLst>
            </a:custGeom>
            <a:noFill/>
            <a:ln w="9525">
              <a:solidFill>
                <a:schemeClr val="tx1"/>
              </a:solidFill>
              <a:round/>
              <a:headEnd/>
              <a:tailEnd/>
            </a:ln>
          </p:spPr>
          <p:txBody>
            <a:bodyPr lIns="91436" tIns="45718" rIns="91436" bIns="45718"/>
            <a:lstStyle/>
            <a:p>
              <a:endParaRPr lang="en-US"/>
            </a:p>
          </p:txBody>
        </p:sp>
        <p:sp>
          <p:nvSpPr>
            <p:cNvPr id="31764" name="Freeform 20"/>
            <p:cNvSpPr>
              <a:spLocks/>
            </p:cNvSpPr>
            <p:nvPr/>
          </p:nvSpPr>
          <p:spPr bwMode="auto">
            <a:xfrm>
              <a:off x="9061449" y="2127251"/>
              <a:ext cx="747712" cy="293688"/>
            </a:xfrm>
            <a:custGeom>
              <a:avLst/>
              <a:gdLst>
                <a:gd name="T0" fmla="*/ 2147483647 w 471"/>
                <a:gd name="T1" fmla="*/ 0 h 185"/>
                <a:gd name="T2" fmla="*/ 2147483647 w 471"/>
                <a:gd name="T3" fmla="*/ 2147483647 h 185"/>
                <a:gd name="T4" fmla="*/ 0 w 471"/>
                <a:gd name="T5" fmla="*/ 2147483647 h 185"/>
                <a:gd name="T6" fmla="*/ 0 60000 65536"/>
                <a:gd name="T7" fmla="*/ 0 60000 65536"/>
                <a:gd name="T8" fmla="*/ 0 60000 65536"/>
                <a:gd name="T9" fmla="*/ 0 w 471"/>
                <a:gd name="T10" fmla="*/ 0 h 185"/>
                <a:gd name="T11" fmla="*/ 471 w 471"/>
                <a:gd name="T12" fmla="*/ 185 h 185"/>
              </a:gdLst>
              <a:ahLst/>
              <a:cxnLst>
                <a:cxn ang="T6">
                  <a:pos x="T0" y="T1"/>
                </a:cxn>
                <a:cxn ang="T7">
                  <a:pos x="T2" y="T3"/>
                </a:cxn>
                <a:cxn ang="T8">
                  <a:pos x="T4" y="T5"/>
                </a:cxn>
              </a:cxnLst>
              <a:rect l="T9" t="T10" r="T11" b="T12"/>
              <a:pathLst>
                <a:path w="471" h="185">
                  <a:moveTo>
                    <a:pt x="471" y="0"/>
                  </a:moveTo>
                  <a:cubicBezTo>
                    <a:pt x="394" y="76"/>
                    <a:pt x="317" y="153"/>
                    <a:pt x="239" y="169"/>
                  </a:cubicBezTo>
                  <a:cubicBezTo>
                    <a:pt x="161" y="185"/>
                    <a:pt x="80" y="142"/>
                    <a:pt x="0" y="99"/>
                  </a:cubicBezTo>
                </a:path>
              </a:pathLst>
            </a:custGeom>
            <a:noFill/>
            <a:ln w="9525">
              <a:solidFill>
                <a:schemeClr val="tx1"/>
              </a:solidFill>
              <a:round/>
              <a:headEnd/>
              <a:tailEnd/>
            </a:ln>
          </p:spPr>
          <p:txBody>
            <a:bodyPr lIns="91436" tIns="45718" rIns="91436" bIns="45718"/>
            <a:lstStyle/>
            <a:p>
              <a:endParaRPr lang="en-US"/>
            </a:p>
          </p:txBody>
        </p:sp>
        <p:sp>
          <p:nvSpPr>
            <p:cNvPr id="31766" name="Text Box 22"/>
            <p:cNvSpPr txBox="1">
              <a:spLocks noChangeArrowheads="1"/>
            </p:cNvSpPr>
            <p:nvPr/>
          </p:nvSpPr>
          <p:spPr bwMode="auto">
            <a:xfrm>
              <a:off x="10299700" y="2495551"/>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3</a:t>
              </a:r>
            </a:p>
          </p:txBody>
        </p:sp>
        <p:sp>
          <p:nvSpPr>
            <p:cNvPr id="31767" name="Text Box 23"/>
            <p:cNvSpPr txBox="1">
              <a:spLocks noChangeArrowheads="1"/>
            </p:cNvSpPr>
            <p:nvPr/>
          </p:nvSpPr>
          <p:spPr bwMode="auto">
            <a:xfrm>
              <a:off x="10172700" y="2100263"/>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2</a:t>
              </a:r>
            </a:p>
          </p:txBody>
        </p:sp>
        <p:sp>
          <p:nvSpPr>
            <p:cNvPr id="31768" name="Text Box 24"/>
            <p:cNvSpPr txBox="1">
              <a:spLocks noChangeArrowheads="1"/>
            </p:cNvSpPr>
            <p:nvPr/>
          </p:nvSpPr>
          <p:spPr bwMode="auto">
            <a:xfrm>
              <a:off x="9972673" y="1722440"/>
              <a:ext cx="825500" cy="444552"/>
            </a:xfrm>
            <a:prstGeom prst="rect">
              <a:avLst/>
            </a:prstGeom>
            <a:noFill/>
            <a:ln w="9525">
              <a:noFill/>
              <a:miter lim="800000"/>
              <a:headEnd/>
              <a:tailEnd/>
            </a:ln>
          </p:spPr>
          <p:txBody>
            <a:bodyPr lIns="91436" tIns="45718" rIns="91436" bIns="45718">
              <a:spAutoFit/>
            </a:bodyPr>
            <a:lstStyle/>
            <a:p>
              <a:pPr>
                <a:spcBef>
                  <a:spcPct val="50000"/>
                </a:spcBef>
              </a:pPr>
              <a:r>
                <a:rPr lang="en-US"/>
                <a:t>c </a:t>
              </a:r>
              <a:r>
                <a:rPr lang="en-US">
                  <a:sym typeface="Symbol" pitchFamily="18" charset="2"/>
                </a:rPr>
                <a:t>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50" grpId="0" animBg="1"/>
      <p:bldP spid="31751" grpId="0"/>
      <p:bldP spid="31752" grpId="0" animBg="1"/>
      <p:bldP spid="31753" grpId="0"/>
      <p:bldP spid="317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270C47-9196-4F74-A1F1-344816DED4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6610" y="533406"/>
            <a:ext cx="7001591" cy="5257799"/>
          </a:xfrm>
          <a:prstGeom prst="rect">
            <a:avLst/>
          </a:prstGeom>
          <a:noFill/>
        </p:spPr>
      </p:pic>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Agents and Search</a:t>
            </a:r>
          </a:p>
        </p:txBody>
      </p:sp>
      <p:sp>
        <p:nvSpPr>
          <p:cNvPr id="5125" name="Text Box 8"/>
          <p:cNvSpPr txBox="1">
            <a:spLocks noChangeArrowheads="1"/>
          </p:cNvSpPr>
          <p:nvPr/>
        </p:nvSpPr>
        <p:spPr bwMode="auto">
          <a:xfrm>
            <a:off x="0" y="5562600"/>
            <a:ext cx="12192000" cy="830995"/>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Tuomas Sandholm and Vince Conitzer</a:t>
            </a:r>
          </a:p>
          <a:p>
            <a:pPr algn="ctr">
              <a:spcBef>
                <a:spcPct val="50000"/>
              </a:spcBef>
            </a:pPr>
            <a:r>
              <a:rPr lang="en-US" sz="1600" dirty="0"/>
              <a:t>Slide credits: CMU AI, http://ai.berkeley.edu</a:t>
            </a:r>
          </a:p>
        </p:txBody>
      </p:sp>
    </p:spTree>
    <p:extLst>
      <p:ext uri="{BB962C8B-B14F-4D97-AF65-F5344CB8AC3E}">
        <p14:creationId xmlns:p14="http://schemas.microsoft.com/office/powerpoint/2010/main" val="228543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205" y="1447806"/>
            <a:ext cx="5791199" cy="4343399"/>
          </a:xfrm>
          <a:prstGeom prst="rect">
            <a:avLst/>
          </a:prstGeom>
          <a:noFill/>
        </p:spPr>
      </p:pic>
      <p:sp>
        <p:nvSpPr>
          <p:cNvPr id="7170" name="Rectangle 2"/>
          <p:cNvSpPr>
            <a:spLocks noGrp="1" noChangeArrowheads="1"/>
          </p:cNvSpPr>
          <p:nvPr>
            <p:ph type="title"/>
          </p:nvPr>
        </p:nvSpPr>
        <p:spPr/>
        <p:txBody>
          <a:bodyPr/>
          <a:lstStyle/>
          <a:p>
            <a:pPr eaLnBrk="1" hangingPunct="1"/>
            <a:r>
              <a:rPr lang="en-US"/>
              <a:t>Today</a:t>
            </a:r>
          </a:p>
        </p:txBody>
      </p:sp>
      <p:sp>
        <p:nvSpPr>
          <p:cNvPr id="7171" name="Rectangle 3"/>
          <p:cNvSpPr>
            <a:spLocks noGrp="1" noChangeArrowheads="1"/>
          </p:cNvSpPr>
          <p:nvPr>
            <p:ph idx="1"/>
          </p:nvPr>
        </p:nvSpPr>
        <p:spPr>
          <a:xfrm>
            <a:off x="406400" y="1397003"/>
            <a:ext cx="9499600" cy="4729164"/>
          </a:xfrm>
        </p:spPr>
        <p:txBody>
          <a:bodyPr/>
          <a:lstStyle/>
          <a:p>
            <a:pPr eaLnBrk="1" hangingPunct="1">
              <a:lnSpc>
                <a:spcPct val="90000"/>
              </a:lnSpc>
            </a:pPr>
            <a:r>
              <a:rPr lang="en-US" sz="3200" dirty="0"/>
              <a:t>Reflex vs Planning Agents</a:t>
            </a:r>
          </a:p>
          <a:p>
            <a:pPr eaLnBrk="1" hangingPunct="1">
              <a:lnSpc>
                <a:spcPct val="90000"/>
              </a:lnSpc>
            </a:pPr>
            <a:endParaRPr lang="en-US" sz="3200" dirty="0"/>
          </a:p>
          <a:p>
            <a:pPr eaLnBrk="1" hangingPunct="1">
              <a:lnSpc>
                <a:spcPct val="90000"/>
              </a:lnSpc>
            </a:pPr>
            <a:r>
              <a:rPr lang="en-US" sz="3200" dirty="0"/>
              <a:t>Search Problems</a:t>
            </a:r>
          </a:p>
          <a:p>
            <a:pPr eaLnBrk="1" hangingPunct="1">
              <a:lnSpc>
                <a:spcPct val="90000"/>
              </a:lnSpc>
            </a:pPr>
            <a:endParaRPr lang="en-US" sz="3200" dirty="0"/>
          </a:p>
          <a:p>
            <a:pPr eaLnBrk="1" hangingPunct="1">
              <a:lnSpc>
                <a:spcPct val="90000"/>
              </a:lnSpc>
            </a:pPr>
            <a:r>
              <a:rPr lang="en-US" sz="3200" dirty="0"/>
              <a:t>Uninformed Search Methods</a:t>
            </a:r>
          </a:p>
          <a:p>
            <a:pPr lvl="1">
              <a:lnSpc>
                <a:spcPct val="90000"/>
              </a:lnSpc>
            </a:pPr>
            <a:endParaRPr lang="en-US" sz="500" dirty="0"/>
          </a:p>
          <a:p>
            <a:pPr lvl="1" eaLnBrk="1" hangingPunct="1">
              <a:lnSpc>
                <a:spcPct val="90000"/>
              </a:lnSpc>
            </a:pPr>
            <a:r>
              <a:rPr lang="en-US" sz="2800" dirty="0"/>
              <a:t>Depth-First Search</a:t>
            </a:r>
          </a:p>
          <a:p>
            <a:pPr lvl="1" eaLnBrk="1" hangingPunct="1">
              <a:lnSpc>
                <a:spcPct val="90000"/>
              </a:lnSpc>
            </a:pPr>
            <a:endParaRPr lang="en-US" sz="500" dirty="0"/>
          </a:p>
          <a:p>
            <a:pPr lvl="1" eaLnBrk="1" hangingPunct="1">
              <a:lnSpc>
                <a:spcPct val="90000"/>
              </a:lnSpc>
            </a:pPr>
            <a:r>
              <a:rPr lang="en-US" sz="2800" dirty="0"/>
              <a:t>Breadth-First Search</a:t>
            </a:r>
          </a:p>
          <a:p>
            <a:pPr lvl="1" eaLnBrk="1" hangingPunct="1">
              <a:lnSpc>
                <a:spcPct val="90000"/>
              </a:lnSpc>
            </a:pPr>
            <a:endParaRPr lang="en-US" sz="500" dirty="0"/>
          </a:p>
          <a:p>
            <a:pPr lvl="1" eaLnBrk="1" hangingPunct="1">
              <a:lnSpc>
                <a:spcPct val="90000"/>
              </a:lnSpc>
            </a:pPr>
            <a:r>
              <a:rPr lang="en-US" sz="2800" dirty="0"/>
              <a:t>Uniform-Cost Search</a:t>
            </a:r>
          </a:p>
          <a:p>
            <a:pPr lvl="1" eaLnBrk="1" hangingPunct="1">
              <a:lnSpc>
                <a:spcPct val="90000"/>
              </a:lnSpc>
            </a:pPr>
            <a:endParaRPr lang="en-US" sz="2800" dirty="0"/>
          </a:p>
          <a:p>
            <a:pPr eaLnBrk="1" hangingPunct="1">
              <a:lnSpc>
                <a:spcPct val="90000"/>
              </a:lnSpc>
            </a:pPr>
            <a:endParaRPr lang="en-US" sz="3200" dirty="0"/>
          </a:p>
          <a:p>
            <a:pPr eaLnBrk="1" hangingPunct="1">
              <a:lnSpc>
                <a:spcPct val="90000"/>
              </a:lnSpc>
            </a:pP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132077">
            <a:noAutofit/>
          </a:bodyPr>
          <a:lstStyle/>
          <a:p>
            <a:r>
              <a:rPr lang="en-US" dirty="0"/>
              <a:t>Designing Agents</a:t>
            </a:r>
          </a:p>
        </p:txBody>
      </p:sp>
      <p:sp>
        <p:nvSpPr>
          <p:cNvPr id="27653" name="Rectangle 5"/>
          <p:cNvSpPr>
            <a:spLocks noGrp="1" noChangeArrowheads="1"/>
          </p:cNvSpPr>
          <p:nvPr>
            <p:ph type="body" idx="1"/>
          </p:nvPr>
        </p:nvSpPr>
        <p:spPr>
          <a:xfrm>
            <a:off x="304800" y="1193800"/>
            <a:ext cx="5791200" cy="3860800"/>
          </a:xfrm>
        </p:spPr>
        <p:txBody>
          <a:bodyPr rIns="132077"/>
          <a:lstStyle/>
          <a:p>
            <a:pPr marL="457178" indent="-457178">
              <a:spcBef>
                <a:spcPct val="0"/>
              </a:spcBef>
            </a:pPr>
            <a:r>
              <a:rPr lang="en-US" dirty="0"/>
              <a:t>An </a:t>
            </a:r>
            <a:r>
              <a:rPr lang="en-US" b="1" dirty="0"/>
              <a:t>agent</a:t>
            </a:r>
            <a:r>
              <a:rPr lang="en-US" dirty="0"/>
              <a:t> is an entity that </a:t>
            </a:r>
            <a:r>
              <a:rPr lang="en-US" i="1" dirty="0"/>
              <a:t>perceives</a:t>
            </a:r>
            <a:r>
              <a:rPr lang="en-US" dirty="0"/>
              <a:t> and </a:t>
            </a:r>
            <a:r>
              <a:rPr lang="en-US" i="1" dirty="0"/>
              <a:t>acts</a:t>
            </a:r>
            <a:r>
              <a:rPr lang="en-US" dirty="0"/>
              <a:t>.</a:t>
            </a:r>
          </a:p>
          <a:p>
            <a:pPr marL="457178" indent="-457178">
              <a:spcBef>
                <a:spcPts val="1500"/>
              </a:spcBef>
            </a:pPr>
            <a:r>
              <a:rPr lang="en-US" dirty="0"/>
              <a:t>Characteristics of the </a:t>
            </a:r>
            <a:r>
              <a:rPr lang="en-US" b="1" dirty="0"/>
              <a:t>percepts and state, environment,</a:t>
            </a:r>
            <a:r>
              <a:rPr lang="en-US" dirty="0"/>
              <a:t> and </a:t>
            </a:r>
            <a:r>
              <a:rPr lang="en-US" b="1" dirty="0"/>
              <a:t>action space </a:t>
            </a:r>
            <a:r>
              <a:rPr lang="en-US" dirty="0"/>
              <a:t>dictate techniques for selecting actions</a:t>
            </a:r>
          </a:p>
          <a:p>
            <a:pPr marL="457178" indent="-457178">
              <a:spcBef>
                <a:spcPts val="1500"/>
              </a:spcBef>
            </a:pPr>
            <a:endParaRPr lang="en-US" sz="2133" dirty="0"/>
          </a:p>
        </p:txBody>
      </p:sp>
      <p:grpSp>
        <p:nvGrpSpPr>
          <p:cNvPr id="34" name="Group 33"/>
          <p:cNvGrpSpPr/>
          <p:nvPr/>
        </p:nvGrpSpPr>
        <p:grpSpPr>
          <a:xfrm>
            <a:off x="7026966" y="4065104"/>
            <a:ext cx="4949686" cy="2425765"/>
            <a:chOff x="4616215" y="3194447"/>
            <a:chExt cx="4052397" cy="1434703"/>
          </a:xfrm>
        </p:grpSpPr>
        <p:sp>
          <p:nvSpPr>
            <p:cNvPr id="19" name="AutoShape 7"/>
            <p:cNvSpPr>
              <a:spLocks/>
            </p:cNvSpPr>
            <p:nvPr/>
          </p:nvSpPr>
          <p:spPr bwMode="auto">
            <a:xfrm>
              <a:off x="4616215" y="3200398"/>
              <a:ext cx="1919558" cy="1309688"/>
            </a:xfrm>
            <a:prstGeom prst="roundRect">
              <a:avLst>
                <a:gd name="adj" fmla="val 10912"/>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tailEnd/>
            </a:ln>
          </p:spPr>
          <p:txBody>
            <a:bodyPr lIns="91439" tIns="45719" rIns="91439" bIns="45719"/>
            <a:lstStyle/>
            <a:p>
              <a:endParaRPr lang="en-US" sz="2400">
                <a:latin typeface="Calibri" pitchFamily="34" charset="0"/>
              </a:endParaRPr>
            </a:p>
          </p:txBody>
        </p:sp>
        <p:sp>
          <p:nvSpPr>
            <p:cNvPr id="21" name="Rectangle 9"/>
            <p:cNvSpPr>
              <a:spLocks/>
            </p:cNvSpPr>
            <p:nvPr/>
          </p:nvSpPr>
          <p:spPr bwMode="auto">
            <a:xfrm rot="16200000">
              <a:off x="4687016" y="3598189"/>
              <a:ext cx="564897" cy="493220"/>
            </a:xfrm>
            <a:prstGeom prst="rect">
              <a:avLst/>
            </a:prstGeom>
            <a:noFill/>
            <a:ln w="12700">
              <a:noFill/>
              <a:miter lim="800000"/>
              <a:headEnd/>
              <a:tailEnd/>
            </a:ln>
          </p:spPr>
          <p:txBody>
            <a:bodyPr lIns="0" tIns="0" rIns="40639" bIns="0"/>
            <a:lstStyle/>
            <a:p>
              <a:pPr marL="39686"/>
              <a:r>
                <a:rPr lang="en-US" sz="2400" b="1" dirty="0">
                  <a:latin typeface="Calibri" pitchFamily="34" charset="0"/>
                  <a:cs typeface="Arial" charset="0"/>
                </a:rPr>
                <a:t>Agent</a:t>
              </a:r>
            </a:p>
          </p:txBody>
        </p:sp>
        <p:grpSp>
          <p:nvGrpSpPr>
            <p:cNvPr id="22" name="Group 10"/>
            <p:cNvGrpSpPr>
              <a:grpSpLocks/>
            </p:cNvGrpSpPr>
            <p:nvPr/>
          </p:nvGrpSpPr>
          <p:grpSpPr bwMode="auto">
            <a:xfrm>
              <a:off x="5363764" y="3748869"/>
              <a:ext cx="476250" cy="323850"/>
              <a:chOff x="0" y="0"/>
              <a:chExt cx="400" cy="272"/>
            </a:xfrm>
          </p:grpSpPr>
          <p:sp>
            <p:nvSpPr>
              <p:cNvPr id="23" name="AutoShape 11"/>
              <p:cNvSpPr>
                <a:spLocks/>
              </p:cNvSpPr>
              <p:nvPr/>
            </p:nvSpPr>
            <p:spPr bwMode="auto">
              <a:xfrm>
                <a:off x="0" y="0"/>
                <a:ext cx="400" cy="272"/>
              </a:xfrm>
              <a:prstGeom prst="roundRect">
                <a:avLst>
                  <a:gd name="adj" fmla="val 28120"/>
                </a:avLst>
              </a:prstGeom>
              <a:solidFill>
                <a:srgbClr val="FFFFFF"/>
              </a:solidFill>
              <a:ln w="12700">
                <a:solidFill>
                  <a:schemeClr val="tx1"/>
                </a:solidFill>
                <a:round/>
                <a:headEnd/>
                <a:tailEnd/>
              </a:ln>
            </p:spPr>
            <p:txBody>
              <a:bodyPr lIns="0" tIns="0" rIns="0" bIns="0"/>
              <a:lstStyle/>
              <a:p>
                <a:endParaRPr lang="en-US" sz="2400">
                  <a:latin typeface="Calibri" pitchFamily="34" charset="0"/>
                </a:endParaRPr>
              </a:p>
            </p:txBody>
          </p:sp>
          <p:sp>
            <p:nvSpPr>
              <p:cNvPr id="24" name="Rectangle 12"/>
              <p:cNvSpPr>
                <a:spLocks/>
              </p:cNvSpPr>
              <p:nvPr/>
            </p:nvSpPr>
            <p:spPr bwMode="auto">
              <a:xfrm>
                <a:off x="135" y="32"/>
                <a:ext cx="139" cy="236"/>
              </a:xfrm>
              <a:prstGeom prst="rect">
                <a:avLst/>
              </a:prstGeom>
              <a:noFill/>
              <a:ln w="12700">
                <a:noFill/>
                <a:miter lim="800000"/>
                <a:headEnd/>
                <a:tailEnd/>
              </a:ln>
            </p:spPr>
            <p:txBody>
              <a:bodyPr lIns="0" tIns="0" rIns="54185" bIns="0"/>
              <a:lstStyle/>
              <a:p>
                <a:pPr marL="39686" algn="ctr"/>
                <a:r>
                  <a:rPr lang="en-US" sz="2400" b="1" dirty="0">
                    <a:latin typeface="Calibri" pitchFamily="34" charset="0"/>
                    <a:cs typeface="Arial" charset="0"/>
                  </a:rPr>
                  <a:t>?</a:t>
                </a:r>
              </a:p>
            </p:txBody>
          </p:sp>
        </p:grpSp>
        <p:grpSp>
          <p:nvGrpSpPr>
            <p:cNvPr id="25" name="Group 13"/>
            <p:cNvGrpSpPr>
              <a:grpSpLocks/>
            </p:cNvGrpSpPr>
            <p:nvPr/>
          </p:nvGrpSpPr>
          <p:grpSpPr bwMode="auto">
            <a:xfrm>
              <a:off x="5073252" y="3430191"/>
              <a:ext cx="1104900" cy="1059657"/>
              <a:chOff x="32" y="19"/>
              <a:chExt cx="928" cy="890"/>
            </a:xfrm>
          </p:grpSpPr>
          <p:sp>
            <p:nvSpPr>
              <p:cNvPr id="26" name="Rectangle 14"/>
              <p:cNvSpPr>
                <a:spLocks/>
              </p:cNvSpPr>
              <p:nvPr/>
            </p:nvSpPr>
            <p:spPr bwMode="auto">
              <a:xfrm>
                <a:off x="84" y="19"/>
                <a:ext cx="824" cy="304"/>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Sensors</a:t>
                </a:r>
              </a:p>
            </p:txBody>
          </p:sp>
          <p:sp>
            <p:nvSpPr>
              <p:cNvPr id="27" name="Rectangle 15"/>
              <p:cNvSpPr>
                <a:spLocks/>
              </p:cNvSpPr>
              <p:nvPr/>
            </p:nvSpPr>
            <p:spPr bwMode="auto">
              <a:xfrm>
                <a:off x="32" y="661"/>
                <a:ext cx="928" cy="248"/>
              </a:xfrm>
              <a:prstGeom prst="rect">
                <a:avLst/>
              </a:prstGeom>
              <a:noFill/>
              <a:ln w="12700">
                <a:noFill/>
                <a:miter lim="800000"/>
                <a:headEnd/>
                <a:tailEnd/>
              </a:ln>
            </p:spPr>
            <p:txBody>
              <a:bodyPr lIns="0" tIns="0" rIns="54185" bIns="0"/>
              <a:lstStyle/>
              <a:p>
                <a:pPr marL="39686" algn="ctr"/>
                <a:r>
                  <a:rPr lang="en-US" sz="2400" dirty="0">
                    <a:latin typeface="Calibri" pitchFamily="34" charset="0"/>
                    <a:cs typeface="Arial" charset="0"/>
                  </a:rPr>
                  <a:t>Actuators</a:t>
                </a:r>
              </a:p>
            </p:txBody>
          </p:sp>
        </p:grpSp>
        <p:sp>
          <p:nvSpPr>
            <p:cNvPr id="28" name="AutoShape 16"/>
            <p:cNvSpPr>
              <a:spLocks/>
            </p:cNvSpPr>
            <p:nvPr/>
          </p:nvSpPr>
          <p:spPr bwMode="auto">
            <a:xfrm>
              <a:off x="7815475" y="3194447"/>
              <a:ext cx="853137" cy="1304925"/>
            </a:xfrm>
            <a:prstGeom prst="roundRect">
              <a:avLst>
                <a:gd name="adj" fmla="val 10944"/>
              </a:avLst>
            </a:prstGeom>
            <a:solidFill>
              <a:srgbClr val="9FB0D1"/>
            </a:solidFill>
            <a:ln w="12700">
              <a:solidFill>
                <a:schemeClr val="tx1"/>
              </a:solidFill>
              <a:round/>
              <a:headEnd/>
              <a:tailEnd/>
            </a:ln>
          </p:spPr>
          <p:txBody>
            <a:bodyPr lIns="0" tIns="0" rIns="0" bIns="0"/>
            <a:lstStyle/>
            <a:p>
              <a:endParaRPr lang="en-US" sz="2400">
                <a:latin typeface="Calibri" pitchFamily="34" charset="0"/>
              </a:endParaRPr>
            </a:p>
          </p:txBody>
        </p:sp>
        <p:sp>
          <p:nvSpPr>
            <p:cNvPr id="29" name="Rectangle 17"/>
            <p:cNvSpPr>
              <a:spLocks/>
            </p:cNvSpPr>
            <p:nvPr/>
          </p:nvSpPr>
          <p:spPr bwMode="auto">
            <a:xfrm rot="5400000">
              <a:off x="7696859" y="3589450"/>
              <a:ext cx="1157018" cy="493220"/>
            </a:xfrm>
            <a:prstGeom prst="rect">
              <a:avLst/>
            </a:prstGeom>
            <a:noFill/>
            <a:ln w="12700">
              <a:noFill/>
              <a:miter lim="800000"/>
              <a:headEnd/>
              <a:tailEnd/>
            </a:ln>
          </p:spPr>
          <p:txBody>
            <a:bodyPr lIns="0" tIns="0" rIns="40639" bIns="0"/>
            <a:lstStyle/>
            <a:p>
              <a:pPr marL="39686" algn="ctr"/>
              <a:r>
                <a:rPr lang="en-US" sz="2400" b="1" dirty="0">
                  <a:latin typeface="Calibri" pitchFamily="34" charset="0"/>
                  <a:cs typeface="Arial" charset="0"/>
                </a:rPr>
                <a:t>Environment</a:t>
              </a: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triangle" w="lg" len="lg"/>
              <a:tailEnd w="lg" len="lg"/>
            </a:ln>
          </p:spPr>
          <p:txBody>
            <a:bodyPr lIns="91439" tIns="45719" rIns="91439" bIns="45719"/>
            <a:lstStyle/>
            <a:p>
              <a:endParaRPr lang="en-US" sz="2400">
                <a:latin typeface="Calibri" pitchFamily="34" charset="0"/>
              </a:endParaRPr>
            </a:p>
          </p:txBody>
        </p:sp>
        <p:sp>
          <p:nvSpPr>
            <p:cNvPr id="32" name="Rectangle 20"/>
            <p:cNvSpPr>
              <a:spLocks/>
            </p:cNvSpPr>
            <p:nvPr/>
          </p:nvSpPr>
          <p:spPr bwMode="auto">
            <a:xfrm>
              <a:off x="6682977" y="3584972"/>
              <a:ext cx="942975" cy="2667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Percepts</a:t>
              </a:r>
            </a:p>
          </p:txBody>
        </p:sp>
        <p:sp>
          <p:nvSpPr>
            <p:cNvPr id="33" name="Rectangle 21"/>
            <p:cNvSpPr>
              <a:spLocks/>
            </p:cNvSpPr>
            <p:nvPr/>
          </p:nvSpPr>
          <p:spPr bwMode="auto">
            <a:xfrm>
              <a:off x="6749652" y="4324350"/>
              <a:ext cx="809625" cy="304800"/>
            </a:xfrm>
            <a:prstGeom prst="rect">
              <a:avLst/>
            </a:prstGeom>
            <a:noFill/>
            <a:ln w="12700">
              <a:noFill/>
              <a:miter lim="800000"/>
              <a:headEnd/>
              <a:tailEnd/>
            </a:ln>
          </p:spPr>
          <p:txBody>
            <a:bodyPr lIns="0" tIns="0" rIns="40639" bIns="0"/>
            <a:lstStyle/>
            <a:p>
              <a:pPr marL="39686" algn="ctr"/>
              <a:r>
                <a:rPr lang="en-US" sz="2000" dirty="0">
                  <a:latin typeface="Calibri" pitchFamily="34" charset="0"/>
                  <a:cs typeface="Arial" charset="0"/>
                </a:rPr>
                <a:t>Actions</a:t>
              </a:r>
            </a:p>
          </p:txBody>
        </p:sp>
      </p:grpSp>
      <p:pic>
        <p:nvPicPr>
          <p:cNvPr id="46083" name="Picture 3" descr="C:\Temp\ketrina\RationalAgent.png"/>
          <p:cNvPicPr preferRelativeResize="0">
            <a:picLocks noChangeArrowheads="1"/>
          </p:cNvPicPr>
          <p:nvPr/>
        </p:nvPicPr>
        <p:blipFill>
          <a:blip r:embed="rId3" cstate="print"/>
          <a:srcRect/>
          <a:stretch>
            <a:fillRect/>
          </a:stretch>
        </p:blipFill>
        <p:spPr bwMode="auto">
          <a:xfrm flipH="1">
            <a:off x="7308499" y="410356"/>
            <a:ext cx="4273900" cy="3396469"/>
          </a:xfrm>
          <a:prstGeom prst="rect">
            <a:avLst/>
          </a:prstGeom>
          <a:noFill/>
        </p:spPr>
      </p:pic>
    </p:spTree>
    <p:extLst>
      <p:ext uri="{BB962C8B-B14F-4D97-AF65-F5344CB8AC3E}">
        <p14:creationId xmlns:p14="http://schemas.microsoft.com/office/powerpoint/2010/main" val="391769340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a:t>Reflex Agents</a:t>
            </a:r>
          </a:p>
        </p:txBody>
      </p:sp>
      <p:sp>
        <p:nvSpPr>
          <p:cNvPr id="1029" name="Rectangle 3"/>
          <p:cNvSpPr>
            <a:spLocks noGrp="1" noChangeArrowheads="1"/>
          </p:cNvSpPr>
          <p:nvPr>
            <p:ph idx="1"/>
          </p:nvPr>
        </p:nvSpPr>
        <p:spPr>
          <a:xfrm>
            <a:off x="363539" y="1657353"/>
            <a:ext cx="6196287" cy="4525963"/>
          </a:xfrm>
        </p:spPr>
        <p:txBody>
          <a:bodyPr/>
          <a:lstStyle/>
          <a:p>
            <a:pPr eaLnBrk="1" hangingPunct="1">
              <a:lnSpc>
                <a:spcPct val="90000"/>
              </a:lnSpc>
            </a:pPr>
            <a:r>
              <a:rPr lang="en-US" dirty="0"/>
              <a:t>Reflex agents:</a:t>
            </a:r>
          </a:p>
          <a:p>
            <a:pPr lvl="1" eaLnBrk="1" hangingPunct="1">
              <a:lnSpc>
                <a:spcPct val="90000"/>
              </a:lnSpc>
            </a:pPr>
            <a:r>
              <a:rPr lang="en-US" dirty="0"/>
              <a:t>Choose actions based on current/historic state</a:t>
            </a:r>
          </a:p>
          <a:p>
            <a:pPr lvl="1"/>
            <a:r>
              <a:rPr lang="en-US" dirty="0"/>
              <a:t>Do not consider the future consequences of their actions</a:t>
            </a:r>
          </a:p>
          <a:p>
            <a:pPr lvl="1" eaLnBrk="1" hangingPunct="1">
              <a:lnSpc>
                <a:spcPct val="90000"/>
              </a:lnSpc>
            </a:pPr>
            <a:r>
              <a:rPr lang="en-US" dirty="0"/>
              <a:t>May have memory or a model of the world’s current state</a:t>
            </a:r>
          </a:p>
          <a:p>
            <a:pPr lvl="1" eaLnBrk="1" hangingPunct="1">
              <a:lnSpc>
                <a:spcPct val="90000"/>
              </a:lnSpc>
            </a:pPr>
            <a:r>
              <a:rPr lang="en-US" dirty="0">
                <a:solidFill>
                  <a:srgbClr val="C00000"/>
                </a:solidFill>
              </a:rPr>
              <a:t>Consider how the world IS</a:t>
            </a:r>
          </a:p>
          <a:p>
            <a:pPr lvl="1" eaLnBrk="1" hangingPunct="1">
              <a:lnSpc>
                <a:spcPct val="90000"/>
              </a:lnSpc>
            </a:pPr>
            <a:endParaRPr lang="en-US" dirty="0"/>
          </a:p>
          <a:p>
            <a:pPr eaLnBrk="1" hangingPunct="1">
              <a:lnSpc>
                <a:spcPct val="90000"/>
              </a:lnSpc>
            </a:pPr>
            <a:r>
              <a:rPr lang="en-US" dirty="0"/>
              <a:t>Can a reflex agent be rational?</a:t>
            </a:r>
          </a:p>
        </p:txBody>
      </p:sp>
      <p:pic>
        <p:nvPicPr>
          <p:cNvPr id="12" name="Picture 4">
            <a:extLst>
              <a:ext uri="{FF2B5EF4-FFF2-40B4-BE49-F238E27FC236}">
                <a16:creationId xmlns:a16="http://schemas.microsoft.com/office/drawing/2014/main" id="{036D0D48-2F8C-4617-8504-8A3E90B52DF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8793" y="265895"/>
            <a:ext cx="4167310" cy="3318648"/>
          </a:xfrm>
          <a:prstGeom prst="rect">
            <a:avLst/>
          </a:prstGeom>
          <a:noFill/>
          <a:ln w="3810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dirty="0"/>
              <a:t>Agents that Plan Ahead</a:t>
            </a:r>
          </a:p>
        </p:txBody>
      </p:sp>
      <p:sp>
        <p:nvSpPr>
          <p:cNvPr id="2053" name="Rectangle 3"/>
          <p:cNvSpPr>
            <a:spLocks noGrp="1" noChangeArrowheads="1"/>
          </p:cNvSpPr>
          <p:nvPr>
            <p:ph idx="1"/>
          </p:nvPr>
        </p:nvSpPr>
        <p:spPr>
          <a:xfrm>
            <a:off x="393033" y="1636296"/>
            <a:ext cx="7206372" cy="4525963"/>
          </a:xfrm>
        </p:spPr>
        <p:txBody>
          <a:bodyPr/>
          <a:lstStyle/>
          <a:p>
            <a:pPr eaLnBrk="1" hangingPunct="1">
              <a:lnSpc>
                <a:spcPct val="90000"/>
              </a:lnSpc>
            </a:pPr>
            <a:r>
              <a:rPr lang="en-US" dirty="0"/>
              <a:t>Planning agents:</a:t>
            </a:r>
          </a:p>
          <a:p>
            <a:pPr lvl="1" eaLnBrk="1" hangingPunct="1">
              <a:lnSpc>
                <a:spcPct val="90000"/>
              </a:lnSpc>
            </a:pPr>
            <a:r>
              <a:rPr lang="en-US" dirty="0"/>
              <a:t>Decisions based on </a:t>
            </a:r>
            <a:r>
              <a:rPr lang="en-US" b="1" i="1" dirty="0">
                <a:solidFill>
                  <a:srgbClr val="0000FF"/>
                </a:solidFill>
              </a:rPr>
              <a:t>predicted consequences </a:t>
            </a:r>
            <a:r>
              <a:rPr lang="en-US" dirty="0"/>
              <a:t>of actions</a:t>
            </a:r>
          </a:p>
          <a:p>
            <a:pPr lvl="1" eaLnBrk="1" hangingPunct="1">
              <a:lnSpc>
                <a:spcPct val="90000"/>
              </a:lnSpc>
            </a:pPr>
            <a:r>
              <a:rPr lang="en-US" dirty="0"/>
              <a:t>Must have a</a:t>
            </a:r>
            <a:r>
              <a:rPr lang="en-US" b="1" i="1" dirty="0">
                <a:solidFill>
                  <a:srgbClr val="FF0000"/>
                </a:solidFill>
              </a:rPr>
              <a:t> </a:t>
            </a:r>
            <a:r>
              <a:rPr lang="en-US" b="1" i="1" dirty="0">
                <a:solidFill>
                  <a:srgbClr val="C00000"/>
                </a:solidFill>
              </a:rPr>
              <a:t>transition model</a:t>
            </a:r>
            <a:r>
              <a:rPr lang="en-US" dirty="0"/>
              <a:t>: how the world evolves in response to actions</a:t>
            </a:r>
          </a:p>
          <a:p>
            <a:pPr lvl="1" eaLnBrk="1" hangingPunct="1">
              <a:lnSpc>
                <a:spcPct val="90000"/>
              </a:lnSpc>
            </a:pPr>
            <a:r>
              <a:rPr lang="en-US" dirty="0"/>
              <a:t>Must formulate a goal</a:t>
            </a:r>
          </a:p>
          <a:p>
            <a:pPr lvl="1">
              <a:lnSpc>
                <a:spcPct val="90000"/>
              </a:lnSpc>
            </a:pPr>
            <a:r>
              <a:rPr lang="en-US" dirty="0">
                <a:solidFill>
                  <a:srgbClr val="C00000"/>
                </a:solidFill>
              </a:rPr>
              <a:t>Consider how the world WOULD BE</a:t>
            </a:r>
          </a:p>
          <a:p>
            <a:pPr lvl="1" eaLnBrk="1" hangingPunct="1">
              <a:lnSpc>
                <a:spcPct val="90000"/>
              </a:lnSpc>
            </a:pPr>
            <a:endParaRPr lang="en-US" dirty="0">
              <a:solidFill>
                <a:srgbClr val="FF0000"/>
              </a:solidFill>
            </a:endParaRPr>
          </a:p>
          <a:p>
            <a:pPr>
              <a:lnSpc>
                <a:spcPct val="90000"/>
              </a:lnSpc>
            </a:pPr>
            <a:r>
              <a:rPr lang="en-US" dirty="0"/>
              <a:t>Spectrum of deliberativeness:</a:t>
            </a:r>
          </a:p>
          <a:p>
            <a:pPr lvl="1">
              <a:lnSpc>
                <a:spcPct val="90000"/>
              </a:lnSpc>
            </a:pPr>
            <a:r>
              <a:rPr lang="en-US" dirty="0"/>
              <a:t>Generate complete, optimal plan offline, then execute</a:t>
            </a:r>
          </a:p>
          <a:p>
            <a:pPr lvl="1">
              <a:lnSpc>
                <a:spcPct val="90000"/>
              </a:lnSpc>
            </a:pPr>
            <a:r>
              <a:rPr lang="en-US" dirty="0"/>
              <a:t>Generate a simple, greedy plan, start executing, </a:t>
            </a:r>
            <a:r>
              <a:rPr lang="en-US" dirty="0" err="1"/>
              <a:t>replan</a:t>
            </a:r>
            <a:r>
              <a:rPr lang="en-US" dirty="0"/>
              <a:t> when something goes wrong</a:t>
            </a:r>
          </a:p>
        </p:txBody>
      </p:sp>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78794" y="265894"/>
            <a:ext cx="4167309" cy="3318648"/>
          </a:xfrm>
          <a:prstGeom prst="rect">
            <a:avLst/>
          </a:prstGeom>
          <a:noFill/>
          <a:ln w="3810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12323</TotalTime>
  <Words>2763</Words>
  <Application>Microsoft Office PowerPoint</Application>
  <PresentationFormat>Widescreen</PresentationFormat>
  <Paragraphs>702</Paragraphs>
  <Slides>45</Slides>
  <Notes>11</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ＭＳ ゴシック</vt:lpstr>
      <vt:lpstr>Arial</vt:lpstr>
      <vt:lpstr>Calibri</vt:lpstr>
      <vt:lpstr>Courier New</vt:lpstr>
      <vt:lpstr>Symbol</vt:lpstr>
      <vt:lpstr>Times New Roman</vt:lpstr>
      <vt:lpstr>Wingdings</vt:lpstr>
      <vt:lpstr>Office Theme</vt:lpstr>
      <vt:lpstr>Warm-up as you come in</vt:lpstr>
      <vt:lpstr>Designing Agents</vt:lpstr>
      <vt:lpstr>Example: An agent controls the elevator in a 10-story building</vt:lpstr>
      <vt:lpstr>Example 2</vt:lpstr>
      <vt:lpstr>AI: Representation and Problem Solving </vt:lpstr>
      <vt:lpstr>Today</vt:lpstr>
      <vt:lpstr>Designing Agents</vt:lpstr>
      <vt:lpstr>Reflex Agents</vt:lpstr>
      <vt:lpstr>Agents that Plan Ahead</vt:lpstr>
      <vt:lpstr>Search Problems</vt:lpstr>
      <vt:lpstr>Example: Traveling in Romania</vt:lpstr>
      <vt:lpstr>State Space Graphs and Search Trees</vt:lpstr>
      <vt:lpstr>State Space Graphs</vt:lpstr>
      <vt:lpstr>More Examples</vt:lpstr>
      <vt:lpstr>State Space Graphs vs. Search Trees</vt:lpstr>
      <vt:lpstr>Tree Search vs Graph Search</vt:lpstr>
      <vt:lpstr>PowerPoint Presentation</vt:lpstr>
      <vt:lpstr>PowerPoint Presentation</vt:lpstr>
      <vt:lpstr>Poll 1</vt:lpstr>
      <vt:lpstr>Graph Search</vt:lpstr>
      <vt:lpstr>A Note on Implementation</vt:lpstr>
      <vt:lpstr>BFS vs DFS</vt:lpstr>
      <vt:lpstr>Walk-through BFS Graph Search</vt:lpstr>
      <vt:lpstr>Walk-through DFS Graph Search</vt:lpstr>
      <vt:lpstr>Depth-First (Tree) Search</vt:lpstr>
      <vt:lpstr>BFS vs DFS</vt:lpstr>
      <vt:lpstr>Search Algorithm Properties</vt:lpstr>
      <vt:lpstr>Search Algorithm Properties</vt:lpstr>
      <vt:lpstr>Search Algorithm Properties</vt:lpstr>
      <vt:lpstr>Think about it…</vt:lpstr>
      <vt:lpstr>Depth-First Search (DFS) Properties</vt:lpstr>
      <vt:lpstr>Breadth-First Search (BFS) Properties</vt:lpstr>
      <vt:lpstr>Iterative Deepening</vt:lpstr>
      <vt:lpstr>Iterative Deepening</vt:lpstr>
      <vt:lpstr>Uniform Cost Search</vt:lpstr>
      <vt:lpstr>PowerPoint Presentation</vt:lpstr>
      <vt:lpstr>PowerPoint Presentation</vt:lpstr>
      <vt:lpstr>Walk-through UCS</vt:lpstr>
      <vt:lpstr>Walk-through UCS</vt:lpstr>
      <vt:lpstr>In Class Activity!</vt:lpstr>
      <vt:lpstr>Summary</vt:lpstr>
      <vt:lpstr>Breadth-First (Tree) Search</vt:lpstr>
      <vt:lpstr>Uniform Cost (Tree) Search</vt:lpstr>
      <vt:lpstr>Uniform Cost Search (UCS) Properties</vt:lpstr>
      <vt:lpstr>Uniform Cost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Tuomas W Sandholm</cp:lastModifiedBy>
  <cp:revision>648</cp:revision>
  <cp:lastPrinted>2023-01-18T19:45:25Z</cp:lastPrinted>
  <dcterms:created xsi:type="dcterms:W3CDTF">2018-10-11T11:39:27Z</dcterms:created>
  <dcterms:modified xsi:type="dcterms:W3CDTF">2025-01-15T03:49:55Z</dcterms:modified>
</cp:coreProperties>
</file>