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867" r:id="rId3"/>
    <p:sldId id="258" r:id="rId4"/>
    <p:sldId id="259" r:id="rId5"/>
    <p:sldId id="260" r:id="rId6"/>
    <p:sldId id="261" r:id="rId7"/>
    <p:sldId id="262" r:id="rId8"/>
    <p:sldId id="317" r:id="rId9"/>
    <p:sldId id="517" r:id="rId10"/>
    <p:sldId id="263" r:id="rId11"/>
    <p:sldId id="264" r:id="rId12"/>
    <p:sldId id="316" r:id="rId13"/>
    <p:sldId id="265" r:id="rId14"/>
    <p:sldId id="320" r:id="rId15"/>
    <p:sldId id="318" r:id="rId16"/>
    <p:sldId id="321" r:id="rId17"/>
    <p:sldId id="322" r:id="rId18"/>
    <p:sldId id="323" r:id="rId19"/>
    <p:sldId id="325" r:id="rId20"/>
    <p:sldId id="326" r:id="rId21"/>
    <p:sldId id="324" r:id="rId22"/>
    <p:sldId id="8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8922E-9291-4ED0-A032-7663F603848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5B265-0C12-4545-8210-14C0945B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0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DA7D-8950-5233-34A5-6C866A52C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81DFC-A8C7-4770-A590-33B27578F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9E7E9-F85E-993F-A75E-573EC32D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247-5D94-426E-9EAC-EA8F2CF496F7}" type="datetime1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5ECD2-3363-85FE-FF6A-42CB76CA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C4B6E-B9E0-8151-6212-9402E17A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6FE4-887C-F0B0-54AB-43FE2AB6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E4C9A-0763-6511-D846-9945A692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35F42-D36D-874F-7190-86015053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7BD9-AC0A-482D-9C88-3CFC6662E396}" type="datetime1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6740C-D17F-6774-1D30-ACBCF6F4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7E4EF-612F-311C-EA7C-D5417F3B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F1303-18A4-3F7F-94F1-A141D3E20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85ABD-0124-E2A2-6FAA-AADB351C2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9883C-4DD0-23F8-9409-146895BC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80A-E24D-4EB1-9EC6-DF15DA33CFC0}" type="datetime1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55261-9A69-11E3-6B2C-7A393E6C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2A871-A265-D7CA-656D-DCF59EB3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6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B636-C41E-AECE-93A7-B0C550ED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77D17-3C1C-0F8A-4F52-887F13BF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F0797-27EE-F12F-DD87-720724B6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45B3-EC44-4C6A-8046-012F46AF5FCD}" type="datetime1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AB7C5-A6B1-F154-16A6-3DDA2D58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5F4DF-AFBD-D83D-2D6F-2186AB11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4CDE-C0B0-4E1F-3B72-BC06212A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CE3A7-A191-5B2F-0EDB-C240FA1D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07095-231C-0A1F-A611-39CBB013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7F8B-39E5-4CD5-87AF-2A7FF8885149}" type="datetime1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3BC1-B9B7-09A9-A722-E33E6B7E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4DCE5-D3FC-BCC1-1E83-21B24332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3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39C2-DB0C-B714-ADAA-6A00CB2F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02C3-1E84-3F19-5181-3E163CDA5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AE3A3-DD63-68A5-B9EE-E3B4F5C81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C919F-8401-6172-7978-B9963892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E2D8-B804-4940-B845-E8710D141493}" type="datetime1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8F554-DF60-4994-53CE-04055551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F308F-69F1-2DB7-873D-9D915EBF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DC40-192E-3DA9-9DA9-1D2777CB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A2759-5352-856F-0FB2-C1003A65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33DBE-4662-10FD-845B-F54AB4B8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8DF77-E9F4-7EAF-826D-09F739DBD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2FFAF-EFDF-0134-F009-F6BE2ABB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0D89E-5076-5DFE-EFD8-8412FDBE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0073-D742-4321-986D-B2C243A14B40}" type="datetime1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E67FB-228C-0227-EEC9-E0DFC3ED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D0769-9694-8F4D-2069-FA5FE17A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E65F-E395-C1C9-F2F8-B434FF5E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6138E-615B-DF4A-BB0E-BCBF5C2E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171C-D692-4C0B-A58D-6436DF4190D4}" type="datetime1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3EFB3-04C9-ECC1-2131-128C045B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FCF5D-4B5C-F8C2-88CF-42F7F0D6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5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4F6460-D7F7-208B-94F9-89EAAB7D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64AE-E34B-47C1-A28E-2A2AFBA2C3B5}" type="datetime1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3FF14-1A16-C5F0-B846-85B968D6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AE4C7-D24B-78E7-9F79-BCE946EF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1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EA73-3494-D3E9-A2AA-FC909306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BF1B5-1F24-F5EC-8728-9D6DD5CF5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CB1B2-1911-6E0A-5820-DD4BA0C09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E89FA-684D-68F1-258A-46A44DEA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3BBD-4987-47EA-83F3-025F7F4D1BDE}" type="datetime1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9F745-AEA6-9A85-50CB-A19679C8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BBD03-1EB9-2C6E-998A-218D8161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9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7AD8-B528-22FE-3D7F-5D8CE0BE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EA8F5-0BD6-1102-D422-05F1873C2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C1B1E-77E8-9DFC-88A9-F8C4917DD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CFF9B-3E28-EFCD-3441-4DA10CAF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820F-A5F1-428F-A1F9-397B7497D9EC}" type="datetime1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848BA-1F93-B8E5-0CB4-9D55077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345D4-FF01-E311-512F-1982DD47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8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C517C-2F76-462E-655F-4A4FD3E1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FFEA2-1BA1-B56E-3F51-CE5BF469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87BC7-F0E3-B620-CBA3-66CB133D3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3819-777C-4D78-B34D-7EC2EF5CE7ED}" type="datetime1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334A0-3227-172F-FAC0-948E50EF4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DB01-1C7D-24A2-959C-A1709748F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E978-A1DC-4070-B595-65C4B403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3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omsday_argument" TargetMode="External"/><Relationship Id="rId2" Type="http://schemas.openxmlformats.org/officeDocument/2006/relationships/hyperlink" Target="https://en.wikipedia.org/wiki/Simulation_hypothe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en.wikipedia.org/wiki/Boltzmann_brain" TargetMode="External"/><Relationship Id="rId4" Type="http://schemas.openxmlformats.org/officeDocument/2006/relationships/hyperlink" Target="https://en.wikipedia.org/wiki/Fine-tuned_univers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cademic.oup.com/analysis/article/60/2/143/18941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drew.cmu.edu/user/coesterh/DeSeVsExAnt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DE84-349E-2738-1CF0-75E261B15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15-784: Cooperative AI</a:t>
            </a:r>
            <a:br>
              <a:rPr lang="en-US" dirty="0"/>
            </a:br>
            <a:r>
              <a:rPr lang="en-US" dirty="0"/>
              <a:t>Games of imperfect recall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3D83A-FC7E-3C1D-BE02-E4BB9231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6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6997-C454-200D-8CCD-131072E0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of imperfect recall without imperfect recall!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0DBCAC-6264-93C2-760B-45633A021698}"/>
              </a:ext>
            </a:extLst>
          </p:cNvPr>
          <p:cNvCxnSpPr/>
          <p:nvPr/>
        </p:nvCxnSpPr>
        <p:spPr>
          <a:xfrm flipV="1">
            <a:off x="3521961" y="2399251"/>
            <a:ext cx="2155971" cy="139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E343FE-49D1-5BF7-3A99-6752CB0F6FB7}"/>
              </a:ext>
            </a:extLst>
          </p:cNvPr>
          <p:cNvCxnSpPr>
            <a:cxnSpLocks/>
          </p:cNvCxnSpPr>
          <p:nvPr/>
        </p:nvCxnSpPr>
        <p:spPr>
          <a:xfrm>
            <a:off x="3535826" y="3797534"/>
            <a:ext cx="2155971" cy="139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9E0D7A-2D99-B0C4-EDF5-9076783F32DD}"/>
              </a:ext>
            </a:extLst>
          </p:cNvPr>
          <p:cNvSpPr txBox="1"/>
          <p:nvPr/>
        </p:nvSpPr>
        <p:spPr>
          <a:xfrm>
            <a:off x="4273653" y="272620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E1038-F49F-3076-B21D-D4728611309A}"/>
              </a:ext>
            </a:extLst>
          </p:cNvPr>
          <p:cNvSpPr txBox="1"/>
          <p:nvPr/>
        </p:nvSpPr>
        <p:spPr>
          <a:xfrm>
            <a:off x="4273653" y="442165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90C1F-DB35-301F-7228-1EA115246A43}"/>
              </a:ext>
            </a:extLst>
          </p:cNvPr>
          <p:cNvCxnSpPr>
            <a:cxnSpLocks/>
          </p:cNvCxnSpPr>
          <p:nvPr/>
        </p:nvCxnSpPr>
        <p:spPr>
          <a:xfrm>
            <a:off x="5677932" y="2399251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FDE13BF-C493-F98B-35B1-FC634711DBFF}"/>
              </a:ext>
            </a:extLst>
          </p:cNvPr>
          <p:cNvSpPr/>
          <p:nvPr/>
        </p:nvSpPr>
        <p:spPr>
          <a:xfrm>
            <a:off x="5654542" y="236147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1130B5E-6C5F-0F9F-790E-B3639FB6938B}"/>
              </a:ext>
            </a:extLst>
          </p:cNvPr>
          <p:cNvSpPr/>
          <p:nvPr/>
        </p:nvSpPr>
        <p:spPr>
          <a:xfrm>
            <a:off x="5667242" y="516817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087A9D-3850-7232-04C0-32023FEE2A92}"/>
              </a:ext>
            </a:extLst>
          </p:cNvPr>
          <p:cNvCxnSpPr>
            <a:cxnSpLocks/>
          </p:cNvCxnSpPr>
          <p:nvPr/>
        </p:nvCxnSpPr>
        <p:spPr>
          <a:xfrm>
            <a:off x="5727887" y="5205222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D128E4-4560-B5E0-9281-0BA475C78BB2}"/>
              </a:ext>
            </a:extLst>
          </p:cNvPr>
          <p:cNvSpPr txBox="1"/>
          <p:nvPr/>
        </p:nvSpPr>
        <p:spPr>
          <a:xfrm>
            <a:off x="5263208" y="1944225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Player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EF5156-DD94-FD96-A960-E1DB51386AEB}"/>
              </a:ext>
            </a:extLst>
          </p:cNvPr>
          <p:cNvSpPr txBox="1"/>
          <p:nvPr/>
        </p:nvSpPr>
        <p:spPr>
          <a:xfrm>
            <a:off x="5227118" y="5237291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Player 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042933-92C2-5E73-FA62-20C81834DD0B}"/>
              </a:ext>
            </a:extLst>
          </p:cNvPr>
          <p:cNvCxnSpPr>
            <a:cxnSpLocks/>
          </p:cNvCxnSpPr>
          <p:nvPr/>
        </p:nvCxnSpPr>
        <p:spPr>
          <a:xfrm>
            <a:off x="7233682" y="2405601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27D30DC-0E65-E9BB-DF75-BFFAB7F7E8E3}"/>
              </a:ext>
            </a:extLst>
          </p:cNvPr>
          <p:cNvSpPr/>
          <p:nvPr/>
        </p:nvSpPr>
        <p:spPr>
          <a:xfrm>
            <a:off x="7210292" y="236782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233660-3CE4-4FDC-E661-03263E0B9D26}"/>
              </a:ext>
            </a:extLst>
          </p:cNvPr>
          <p:cNvCxnSpPr>
            <a:cxnSpLocks/>
            <a:endCxn id="9" idx="5"/>
          </p:cNvCxnSpPr>
          <p:nvPr/>
        </p:nvCxnSpPr>
        <p:spPr>
          <a:xfrm flipV="1">
            <a:off x="5688823" y="2421092"/>
            <a:ext cx="17483" cy="277635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84790424-FEF5-9923-D90E-B130B7C11045}"/>
              </a:ext>
            </a:extLst>
          </p:cNvPr>
          <p:cNvCxnSpPr>
            <a:cxnSpLocks/>
            <a:stCxn id="9" idx="5"/>
            <a:endCxn id="15" idx="4"/>
          </p:cNvCxnSpPr>
          <p:nvPr/>
        </p:nvCxnSpPr>
        <p:spPr>
          <a:xfrm rot="16200000" flipH="1">
            <a:off x="6465171" y="1662226"/>
            <a:ext cx="16579" cy="1534309"/>
          </a:xfrm>
          <a:prstGeom prst="curvedConnector3">
            <a:avLst>
              <a:gd name="adj1" fmla="val 1823566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F8C117C-256E-095A-5598-F50500359664}"/>
              </a:ext>
            </a:extLst>
          </p:cNvPr>
          <p:cNvSpPr txBox="1"/>
          <p:nvPr/>
        </p:nvSpPr>
        <p:spPr>
          <a:xfrm>
            <a:off x="8764032" y="22117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4BE421-A024-A2D9-30FC-CD0C98324E09}"/>
              </a:ext>
            </a:extLst>
          </p:cNvPr>
          <p:cNvSpPr txBox="1"/>
          <p:nvPr/>
        </p:nvSpPr>
        <p:spPr>
          <a:xfrm>
            <a:off x="7258237" y="5020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4D89B8-DC75-EE44-DF11-98F0BCAB342A}"/>
              </a:ext>
            </a:extLst>
          </p:cNvPr>
          <p:cNvSpPr txBox="1"/>
          <p:nvPr/>
        </p:nvSpPr>
        <p:spPr>
          <a:xfrm>
            <a:off x="2715227" y="3592825"/>
            <a:ext cx="83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EDDFA7-5AA4-97EE-0ED0-42D91DC6DE5A}"/>
              </a:ext>
            </a:extLst>
          </p:cNvPr>
          <p:cNvSpPr txBox="1"/>
          <p:nvPr/>
        </p:nvSpPr>
        <p:spPr>
          <a:xfrm>
            <a:off x="6812016" y="1954861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Player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68F8-312B-1327-F7D3-731C2779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4B4C-78F3-BB43-2CA5-C317D07B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Anthropic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BE234-2D0C-35A2-6FF1-5DE47370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48" y="1825625"/>
            <a:ext cx="5971674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Bostrom’s simulation argument</a:t>
            </a:r>
            <a:endParaRPr lang="en-US" dirty="0"/>
          </a:p>
          <a:p>
            <a:r>
              <a:rPr lang="en-US" dirty="0">
                <a:hlinkClick r:id="rId3"/>
              </a:rPr>
              <a:t>The Doomsday argument</a:t>
            </a:r>
            <a:endParaRPr lang="en-US" dirty="0"/>
          </a:p>
          <a:p>
            <a:r>
              <a:rPr lang="en-US" dirty="0">
                <a:hlinkClick r:id="rId4"/>
              </a:rPr>
              <a:t>Fine-tuning arguments</a:t>
            </a:r>
            <a:endParaRPr lang="en-US" dirty="0"/>
          </a:p>
          <a:p>
            <a:r>
              <a:rPr lang="en-US" dirty="0">
                <a:hlinkClick r:id="rId5"/>
              </a:rPr>
              <a:t>Boltzmann brains</a:t>
            </a:r>
            <a:endParaRPr lang="en-US" dirty="0"/>
          </a:p>
          <a:p>
            <a:r>
              <a:rPr lang="en-US" dirty="0"/>
              <a:t>Is the universe large or small?</a:t>
            </a:r>
            <a:br>
              <a:rPr lang="en-US" dirty="0"/>
            </a:br>
            <a:r>
              <a:rPr lang="en-US" dirty="0"/>
              <a:t>(Many copies of Earth or just us?)</a:t>
            </a:r>
          </a:p>
        </p:txBody>
      </p:sp>
      <p:pic>
        <p:nvPicPr>
          <p:cNvPr id="5" name="Picture 4" descr="A picture containing person, cellphone, phone, suit&#10;&#10;Description automatically generated">
            <a:extLst>
              <a:ext uri="{FF2B5EF4-FFF2-40B4-BE49-F238E27FC236}">
                <a16:creationId xmlns:a16="http://schemas.microsoft.com/office/drawing/2014/main" id="{9C0CF035-42F4-4A0C-EC11-1633D1BFF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71" y="1607512"/>
            <a:ext cx="5860714" cy="32966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60B69-1C48-EA70-ADAA-72800682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7F86D78-FA41-8BC1-CC5F-CF0F81C09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Simulating our way to cooperation?</a:t>
            </a: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301AFB7F-3C30-0E3B-B0C0-D3CED3D09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5644" y="2921677"/>
            <a:ext cx="2132031" cy="923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Freeform 32">
            <a:extLst>
              <a:ext uri="{FF2B5EF4-FFF2-40B4-BE49-F238E27FC236}">
                <a16:creationId xmlns:a16="http://schemas.microsoft.com/office/drawing/2014/main" id="{F0F10013-1DAF-318F-4725-F991BCCD62C1}"/>
              </a:ext>
            </a:extLst>
          </p:cNvPr>
          <p:cNvSpPr>
            <a:spLocks/>
          </p:cNvSpPr>
          <p:nvPr/>
        </p:nvSpPr>
        <p:spPr bwMode="auto">
          <a:xfrm>
            <a:off x="2068494" y="3616998"/>
            <a:ext cx="4410073" cy="228600"/>
          </a:xfrm>
          <a:custGeom>
            <a:avLst/>
            <a:gdLst>
              <a:gd name="T0" fmla="*/ 0 w 912"/>
              <a:gd name="T1" fmla="*/ 2147483646 h 144"/>
              <a:gd name="T2" fmla="*/ 2147483646 w 912"/>
              <a:gd name="T3" fmla="*/ 0 h 144"/>
              <a:gd name="T4" fmla="*/ 2147483646 w 912"/>
              <a:gd name="T5" fmla="*/ 2147483646 h 144"/>
              <a:gd name="T6" fmla="*/ 0 60000 65536"/>
              <a:gd name="T7" fmla="*/ 0 60000 65536"/>
              <a:gd name="T8" fmla="*/ 0 60000 65536"/>
              <a:gd name="T9" fmla="*/ 0 w 912"/>
              <a:gd name="T10" fmla="*/ 0 h 144"/>
              <a:gd name="T11" fmla="*/ 912 w 9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44">
                <a:moveTo>
                  <a:pt x="0" y="144"/>
                </a:moveTo>
                <a:cubicBezTo>
                  <a:pt x="164" y="72"/>
                  <a:pt x="328" y="0"/>
                  <a:pt x="480" y="0"/>
                </a:cubicBezTo>
                <a:cubicBezTo>
                  <a:pt x="632" y="0"/>
                  <a:pt x="772" y="72"/>
                  <a:pt x="912" y="144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Text Box 38">
            <a:extLst>
              <a:ext uri="{FF2B5EF4-FFF2-40B4-BE49-F238E27FC236}">
                <a16:creationId xmlns:a16="http://schemas.microsoft.com/office/drawing/2014/main" id="{8420B594-7F96-F522-87BB-0E5F156B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94" y="4869833"/>
            <a:ext cx="1104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10, 5 </a:t>
            </a: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3DB61708-977D-30D5-B490-3A3FCEE26D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8148" y="2921676"/>
            <a:ext cx="9527" cy="11883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7352E45C-C1C3-ADB7-41D8-42515D6CA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7676" y="2921677"/>
            <a:ext cx="2230419" cy="923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1E33E404-967E-CA2E-7F9F-2EBE7EECA1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1219" y="3845601"/>
            <a:ext cx="1114424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C1F56625-374A-9E63-2CF4-CB16EB638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643" y="3845600"/>
            <a:ext cx="1114423" cy="9905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">
            <a:extLst>
              <a:ext uri="{FF2B5EF4-FFF2-40B4-BE49-F238E27FC236}">
                <a16:creationId xmlns:a16="http://schemas.microsoft.com/office/drawing/2014/main" id="{0100F847-108A-9BCF-C7DA-F643C84A11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3671" y="3845601"/>
            <a:ext cx="1114424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id="{B29D9A20-7102-B117-E883-76A52C3EF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095" y="3845600"/>
            <a:ext cx="1114424" cy="9905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">
            <a:extLst>
              <a:ext uri="{FF2B5EF4-FFF2-40B4-BE49-F238E27FC236}">
                <a16:creationId xmlns:a16="http://schemas.microsoft.com/office/drawing/2014/main" id="{0B3F1A14-C3D1-F4B6-1DC4-614285A736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9723" y="4836200"/>
            <a:ext cx="1114424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24998F3D-3E65-3371-3B80-39E262DE2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47" y="4836199"/>
            <a:ext cx="1114424" cy="9905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32">
            <a:extLst>
              <a:ext uri="{FF2B5EF4-FFF2-40B4-BE49-F238E27FC236}">
                <a16:creationId xmlns:a16="http://schemas.microsoft.com/office/drawing/2014/main" id="{B3012382-55BE-67AF-4931-E00484786484}"/>
              </a:ext>
            </a:extLst>
          </p:cNvPr>
          <p:cNvSpPr>
            <a:spLocks/>
          </p:cNvSpPr>
          <p:nvPr/>
        </p:nvSpPr>
        <p:spPr bwMode="auto">
          <a:xfrm rot="19157503">
            <a:off x="5001580" y="3966908"/>
            <a:ext cx="1535758" cy="447943"/>
          </a:xfrm>
          <a:custGeom>
            <a:avLst/>
            <a:gdLst>
              <a:gd name="T0" fmla="*/ 0 w 912"/>
              <a:gd name="T1" fmla="*/ 2147483646 h 144"/>
              <a:gd name="T2" fmla="*/ 2147483646 w 912"/>
              <a:gd name="T3" fmla="*/ 0 h 144"/>
              <a:gd name="T4" fmla="*/ 2147483646 w 912"/>
              <a:gd name="T5" fmla="*/ 2147483646 h 144"/>
              <a:gd name="T6" fmla="*/ 0 60000 65536"/>
              <a:gd name="T7" fmla="*/ 0 60000 65536"/>
              <a:gd name="T8" fmla="*/ 0 60000 65536"/>
              <a:gd name="T9" fmla="*/ 0 w 912"/>
              <a:gd name="T10" fmla="*/ 0 h 144"/>
              <a:gd name="T11" fmla="*/ 912 w 9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44">
                <a:moveTo>
                  <a:pt x="0" y="144"/>
                </a:moveTo>
                <a:cubicBezTo>
                  <a:pt x="164" y="72"/>
                  <a:pt x="328" y="0"/>
                  <a:pt x="480" y="0"/>
                </a:cubicBezTo>
                <a:cubicBezTo>
                  <a:pt x="632" y="0"/>
                  <a:pt x="772" y="72"/>
                  <a:pt x="912" y="144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00DC571A-A504-1E61-C3D5-89E91F9A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74" y="4869833"/>
            <a:ext cx="1104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0, 15</a:t>
            </a: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68A70003-3194-2C74-6EE5-F4900BDD5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75" y="4110067"/>
            <a:ext cx="1104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5, 0</a:t>
            </a:r>
          </a:p>
        </p:txBody>
      </p:sp>
      <p:sp>
        <p:nvSpPr>
          <p:cNvPr id="25" name="Text Box 38">
            <a:extLst>
              <a:ext uri="{FF2B5EF4-FFF2-40B4-BE49-F238E27FC236}">
                <a16:creationId xmlns:a16="http://schemas.microsoft.com/office/drawing/2014/main" id="{D5FD0473-C6EB-94B3-8A4C-1B684A91C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24" y="4930683"/>
            <a:ext cx="1104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4, 0</a:t>
            </a:r>
          </a:p>
        </p:txBody>
      </p:sp>
      <p:sp>
        <p:nvSpPr>
          <p:cNvPr id="27" name="Text Box 38">
            <a:extLst>
              <a:ext uri="{FF2B5EF4-FFF2-40B4-BE49-F238E27FC236}">
                <a16:creationId xmlns:a16="http://schemas.microsoft.com/office/drawing/2014/main" id="{77053283-A065-9D9E-7422-0F25EF25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74" y="5894068"/>
            <a:ext cx="1104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9, 5</a:t>
            </a:r>
          </a:p>
        </p:txBody>
      </p:sp>
      <p:sp>
        <p:nvSpPr>
          <p:cNvPr id="29" name="Text Box 38">
            <a:extLst>
              <a:ext uri="{FF2B5EF4-FFF2-40B4-BE49-F238E27FC236}">
                <a16:creationId xmlns:a16="http://schemas.microsoft.com/office/drawing/2014/main" id="{B99C6435-9142-4659-A19B-9BE4DC68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23" y="5894068"/>
            <a:ext cx="1104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-1, 15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388F51C-E033-0FC2-D44E-86F3E6391FC4}"/>
              </a:ext>
            </a:extLst>
          </p:cNvPr>
          <p:cNvSpPr txBox="1">
            <a:spLocks/>
          </p:cNvSpPr>
          <p:nvPr/>
        </p:nvSpPr>
        <p:spPr>
          <a:xfrm>
            <a:off x="148853" y="1284087"/>
            <a:ext cx="11576421" cy="210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Restricted trust game: P1 can give 5 which would be tripled, or 0; after receiving 15, P2 can give back 10, or 0</a:t>
            </a:r>
          </a:p>
          <a:p>
            <a:r>
              <a:rPr lang="en-US" dirty="0"/>
              <a:t>Twist: P1 can </a:t>
            </a:r>
            <a:r>
              <a:rPr lang="en-US" i="1" dirty="0"/>
              <a:t>simulate </a:t>
            </a:r>
            <a:r>
              <a:rPr lang="en-US" dirty="0"/>
              <a:t>P2 first, at a cost of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6385" name="TextBox 16384">
            <a:extLst>
              <a:ext uri="{FF2B5EF4-FFF2-40B4-BE49-F238E27FC236}">
                <a16:creationId xmlns:a16="http://schemas.microsoft.com/office/drawing/2014/main" id="{1C11295A-A49C-4C5D-3B57-4660B824BDD5}"/>
              </a:ext>
            </a:extLst>
          </p:cNvPr>
          <p:cNvSpPr txBox="1"/>
          <p:nvPr/>
        </p:nvSpPr>
        <p:spPr>
          <a:xfrm>
            <a:off x="4440224" y="2638833"/>
            <a:ext cx="64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P1</a:t>
            </a:r>
          </a:p>
        </p:txBody>
      </p:sp>
      <p:sp>
        <p:nvSpPr>
          <p:cNvPr id="16431" name="TextBox 16430">
            <a:extLst>
              <a:ext uri="{FF2B5EF4-FFF2-40B4-BE49-F238E27FC236}">
                <a16:creationId xmlns:a16="http://schemas.microsoft.com/office/drawing/2014/main" id="{40BB5FB3-4F77-655E-88E6-D5866E32BAE3}"/>
              </a:ext>
            </a:extLst>
          </p:cNvPr>
          <p:cNvSpPr txBox="1"/>
          <p:nvPr/>
        </p:nvSpPr>
        <p:spPr>
          <a:xfrm>
            <a:off x="1310188" y="3618198"/>
            <a:ext cx="64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P2</a:t>
            </a:r>
          </a:p>
        </p:txBody>
      </p:sp>
      <p:sp>
        <p:nvSpPr>
          <p:cNvPr id="16433" name="TextBox 16432">
            <a:extLst>
              <a:ext uri="{FF2B5EF4-FFF2-40B4-BE49-F238E27FC236}">
                <a16:creationId xmlns:a16="http://schemas.microsoft.com/office/drawing/2014/main" id="{0AE0A865-0190-4E76-BBFC-8C47A3003D52}"/>
              </a:ext>
            </a:extLst>
          </p:cNvPr>
          <p:cNvSpPr txBox="1"/>
          <p:nvPr/>
        </p:nvSpPr>
        <p:spPr>
          <a:xfrm>
            <a:off x="4806935" y="4585142"/>
            <a:ext cx="64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P2</a:t>
            </a:r>
          </a:p>
        </p:txBody>
      </p:sp>
      <p:sp>
        <p:nvSpPr>
          <p:cNvPr id="16435" name="TextBox 16434">
            <a:extLst>
              <a:ext uri="{FF2B5EF4-FFF2-40B4-BE49-F238E27FC236}">
                <a16:creationId xmlns:a16="http://schemas.microsoft.com/office/drawing/2014/main" id="{1CC016CC-99C3-45D5-1B54-5539853231CE}"/>
              </a:ext>
            </a:extLst>
          </p:cNvPr>
          <p:cNvSpPr txBox="1"/>
          <p:nvPr/>
        </p:nvSpPr>
        <p:spPr>
          <a:xfrm>
            <a:off x="6637308" y="3592445"/>
            <a:ext cx="2327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(simulated) P2</a:t>
            </a:r>
          </a:p>
        </p:txBody>
      </p:sp>
      <p:sp>
        <p:nvSpPr>
          <p:cNvPr id="16438" name="Content Placeholder 2">
            <a:extLst>
              <a:ext uri="{FF2B5EF4-FFF2-40B4-BE49-F238E27FC236}">
                <a16:creationId xmlns:a16="http://schemas.microsoft.com/office/drawing/2014/main" id="{0E179967-4CAF-EA1B-7949-CC026AA4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826" y="2624088"/>
            <a:ext cx="3328996" cy="2214419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dirty="0"/>
              <a:t>As (AI system) P2, how likely is it you’re now running </a:t>
            </a:r>
            <a:r>
              <a:rPr lang="en-US" i="1" dirty="0"/>
              <a:t>as a simulation</a:t>
            </a:r>
            <a:r>
              <a:rPr lang="en-US" dirty="0"/>
              <a:t>? → </a:t>
            </a:r>
            <a:r>
              <a:rPr lang="en-US" i="1" dirty="0"/>
              <a:t>self-locating belief</a:t>
            </a:r>
          </a:p>
          <a:p>
            <a:pPr marL="0" indent="0" algn="r">
              <a:buNone/>
            </a:pPr>
            <a:r>
              <a:rPr lang="en-US" i="1" dirty="0"/>
              <a:t> What happens in equilibrium?</a:t>
            </a:r>
          </a:p>
          <a:p>
            <a:pPr marL="0" indent="0" algn="r">
              <a:buNone/>
            </a:pPr>
            <a:endParaRPr lang="en-US" sz="4000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3527D-7FA2-B4FB-698B-84DE4EA5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C7F52-9EB6-32CC-EDA0-993B9CF5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26" y="980733"/>
            <a:ext cx="9560448" cy="48965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2B4BA-673F-BC60-ED6B-61697A67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DC87-42E2-A4F1-198A-61D655B7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450"/>
            <a:ext cx="10515600" cy="1325563"/>
          </a:xfrm>
        </p:spPr>
        <p:txBody>
          <a:bodyPr/>
          <a:lstStyle/>
          <a:p>
            <a:r>
              <a:rPr lang="en-US" dirty="0"/>
              <a:t>Solution concepts for single-player games of imperfect recall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C8679-D9EF-0AC9-2E79-C09D884A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A4DF-3F48-091E-530F-65C55A64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143"/>
            <a:ext cx="10515600" cy="1325563"/>
          </a:xfrm>
        </p:spPr>
        <p:txBody>
          <a:bodyPr/>
          <a:lstStyle/>
          <a:p>
            <a:r>
              <a:rPr lang="en-US" i="1" dirty="0"/>
              <a:t>Ex ante-</a:t>
            </a:r>
            <a:r>
              <a:rPr lang="en-US" dirty="0"/>
              <a:t>optimal policies for single-player games of imperfect recall</a:t>
            </a:r>
            <a:endParaRPr lang="en-US" i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552510-0BEC-9AE3-B48D-73A7D5640774}"/>
              </a:ext>
            </a:extLst>
          </p:cNvPr>
          <p:cNvCxnSpPr>
            <a:cxnSpLocks/>
          </p:cNvCxnSpPr>
          <p:nvPr/>
        </p:nvCxnSpPr>
        <p:spPr>
          <a:xfrm>
            <a:off x="7826431" y="2503321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46F3AC1-4347-540A-0D24-52FA4546D3CF}"/>
              </a:ext>
            </a:extLst>
          </p:cNvPr>
          <p:cNvSpPr/>
          <p:nvPr/>
        </p:nvSpPr>
        <p:spPr>
          <a:xfrm>
            <a:off x="7803041" y="246554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C0F0BA-6684-D850-D571-31C925F320EB}"/>
              </a:ext>
            </a:extLst>
          </p:cNvPr>
          <p:cNvCxnSpPr>
            <a:cxnSpLocks/>
          </p:cNvCxnSpPr>
          <p:nvPr/>
        </p:nvCxnSpPr>
        <p:spPr>
          <a:xfrm>
            <a:off x="9382181" y="2509671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0A81D4-7633-EBF7-0EAD-9EF549018B28}"/>
              </a:ext>
            </a:extLst>
          </p:cNvPr>
          <p:cNvSpPr txBox="1"/>
          <p:nvPr/>
        </p:nvSpPr>
        <p:spPr>
          <a:xfrm>
            <a:off x="10912531" y="231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627EFBA-1852-6ACE-7AB6-FDAED4B3182F}"/>
              </a:ext>
            </a:extLst>
          </p:cNvPr>
          <p:cNvSpPr/>
          <p:nvPr/>
        </p:nvSpPr>
        <p:spPr>
          <a:xfrm>
            <a:off x="9358791" y="247189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DFDC4A2D-8E2F-C079-A0A2-60D2447E6FF4}"/>
              </a:ext>
            </a:extLst>
          </p:cNvPr>
          <p:cNvCxnSpPr>
            <a:cxnSpLocks/>
            <a:endCxn id="8" idx="4"/>
          </p:cNvCxnSpPr>
          <p:nvPr/>
        </p:nvCxnSpPr>
        <p:spPr>
          <a:xfrm rot="16200000" flipH="1">
            <a:off x="8613670" y="1766296"/>
            <a:ext cx="16579" cy="1534309"/>
          </a:xfrm>
          <a:prstGeom prst="curvedConnector3">
            <a:avLst>
              <a:gd name="adj1" fmla="val -2729857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2BA188-0173-0A55-3243-0ADFEDF0688B}"/>
              </a:ext>
            </a:extLst>
          </p:cNvPr>
          <p:cNvCxnSpPr>
            <a:cxnSpLocks/>
          </p:cNvCxnSpPr>
          <p:nvPr/>
        </p:nvCxnSpPr>
        <p:spPr>
          <a:xfrm>
            <a:off x="7833363" y="2541740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810E9-8663-B0F6-1705-4EC741F43021}"/>
              </a:ext>
            </a:extLst>
          </p:cNvPr>
          <p:cNvCxnSpPr>
            <a:cxnSpLocks/>
          </p:cNvCxnSpPr>
          <p:nvPr/>
        </p:nvCxnSpPr>
        <p:spPr>
          <a:xfrm>
            <a:off x="9410523" y="2502752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A5ECC9-3944-CDE7-BA2E-D18B062B1681}"/>
              </a:ext>
            </a:extLst>
          </p:cNvPr>
          <p:cNvSpPr txBox="1"/>
          <p:nvPr/>
        </p:nvSpPr>
        <p:spPr>
          <a:xfrm>
            <a:off x="7694406" y="3605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4B34FD-6B6C-9F4B-A450-F34E274B54F9}"/>
              </a:ext>
            </a:extLst>
          </p:cNvPr>
          <p:cNvSpPr txBox="1"/>
          <p:nvPr/>
        </p:nvSpPr>
        <p:spPr>
          <a:xfrm>
            <a:off x="9271568" y="3609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5A64C5-F2C4-A2DC-BA94-95B95E8ACF52}"/>
              </a:ext>
            </a:extLst>
          </p:cNvPr>
          <p:cNvSpPr txBox="1"/>
          <p:nvPr/>
        </p:nvSpPr>
        <p:spPr>
          <a:xfrm>
            <a:off x="8116452" y="2448548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7E4FE-4AAB-937E-7D49-7879FE50CA79}"/>
              </a:ext>
            </a:extLst>
          </p:cNvPr>
          <p:cNvSpPr txBox="1"/>
          <p:nvPr/>
        </p:nvSpPr>
        <p:spPr>
          <a:xfrm>
            <a:off x="9693616" y="2473355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AD4C5-A5AE-380D-6AE7-405D59E53CCA}"/>
              </a:ext>
            </a:extLst>
          </p:cNvPr>
          <p:cNvSpPr txBox="1"/>
          <p:nvPr/>
        </p:nvSpPr>
        <p:spPr>
          <a:xfrm>
            <a:off x="8896527" y="2851771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835B71-9C4F-78C3-A3B8-D246E0818261}"/>
              </a:ext>
            </a:extLst>
          </p:cNvPr>
          <p:cNvSpPr txBox="1"/>
          <p:nvPr/>
        </p:nvSpPr>
        <p:spPr>
          <a:xfrm>
            <a:off x="7337836" y="2842687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5F7E4B-114C-572E-D288-8AAA32CCFDF2}"/>
                  </a:ext>
                </a:extLst>
              </p:cNvPr>
              <p:cNvSpPr txBox="1"/>
              <p:nvPr/>
            </p:nvSpPr>
            <p:spPr>
              <a:xfrm>
                <a:off x="618866" y="2585190"/>
                <a:ext cx="6489391" cy="3700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For any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and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with predecessors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r>
                  <a:rPr lang="en-US" b="0" dirty="0"/>
                  <a:t>Thus,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i="1" dirty="0"/>
                  <a:t>ex ante</a:t>
                </a:r>
                <a:r>
                  <a:rPr lang="en-US" dirty="0"/>
                  <a:t>-optimal strategies are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5F7E4B-114C-572E-D288-8AAA32CCF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66" y="2585190"/>
                <a:ext cx="6489391" cy="3700950"/>
              </a:xfrm>
              <a:prstGeom prst="rect">
                <a:avLst/>
              </a:prstGeom>
              <a:blipFill>
                <a:blip r:embed="rId2"/>
                <a:stretch>
                  <a:fillRect l="-2256" t="-2142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61208E-2057-6E47-491C-8BA2B8DB9B53}"/>
                  </a:ext>
                </a:extLst>
              </p:cNvPr>
              <p:cNvSpPr txBox="1"/>
              <p:nvPr/>
            </p:nvSpPr>
            <p:spPr>
              <a:xfrm>
                <a:off x="7613542" y="4358898"/>
                <a:ext cx="3227807" cy="1046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maximized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61208E-2057-6E47-491C-8BA2B8DB9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542" y="4358898"/>
                <a:ext cx="3227807" cy="1046697"/>
              </a:xfrm>
              <a:prstGeom prst="rect">
                <a:avLst/>
              </a:prstGeom>
              <a:blipFill>
                <a:blip r:embed="rId3"/>
                <a:stretch>
                  <a:fillRect l="-1701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0C6F06-3B6D-F54D-6B5B-FC2D277B6A9C}"/>
              </a:ext>
            </a:extLst>
          </p:cNvPr>
          <p:cNvSpPr/>
          <p:nvPr/>
        </p:nvSpPr>
        <p:spPr>
          <a:xfrm flipV="1">
            <a:off x="1708693" y="1716442"/>
            <a:ext cx="4192292" cy="616057"/>
          </a:xfrm>
          <a:custGeom>
            <a:avLst/>
            <a:gdLst>
              <a:gd name="connsiteX0" fmla="*/ 0 w 4139738"/>
              <a:gd name="connsiteY0" fmla="*/ 2202873 h 2202873"/>
              <a:gd name="connsiteX1" fmla="*/ 814647 w 4139738"/>
              <a:gd name="connsiteY1" fmla="*/ 1396539 h 2202873"/>
              <a:gd name="connsiteX2" fmla="*/ 2028305 w 4139738"/>
              <a:gd name="connsiteY2" fmla="*/ 964277 h 2202873"/>
              <a:gd name="connsiteX3" fmla="*/ 2793076 w 4139738"/>
              <a:gd name="connsiteY3" fmla="*/ 266008 h 2202873"/>
              <a:gd name="connsiteX4" fmla="*/ 4139738 w 4139738"/>
              <a:gd name="connsiteY4" fmla="*/ 0 h 220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738" h="2202873">
                <a:moveTo>
                  <a:pt x="0" y="2202873"/>
                </a:moveTo>
                <a:cubicBezTo>
                  <a:pt x="238298" y="1902922"/>
                  <a:pt x="476596" y="1602972"/>
                  <a:pt x="814647" y="1396539"/>
                </a:cubicBezTo>
                <a:cubicBezTo>
                  <a:pt x="1152698" y="1190106"/>
                  <a:pt x="1698567" y="1152699"/>
                  <a:pt x="2028305" y="964277"/>
                </a:cubicBezTo>
                <a:cubicBezTo>
                  <a:pt x="2358043" y="775855"/>
                  <a:pt x="2441171" y="426721"/>
                  <a:pt x="2793076" y="266008"/>
                </a:cubicBezTo>
                <a:cubicBezTo>
                  <a:pt x="3144981" y="105295"/>
                  <a:pt x="3642359" y="52647"/>
                  <a:pt x="413973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624A21-683C-9932-0F9E-E90EFD3FAB36}"/>
                  </a:ext>
                </a:extLst>
              </p:cNvPr>
              <p:cNvSpPr txBox="1"/>
              <p:nvPr/>
            </p:nvSpPr>
            <p:spPr>
              <a:xfrm>
                <a:off x="4605652" y="1885970"/>
                <a:ext cx="6851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624A21-683C-9932-0F9E-E90EFD3FA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652" y="1885970"/>
                <a:ext cx="685124" cy="276999"/>
              </a:xfrm>
              <a:prstGeom prst="rect">
                <a:avLst/>
              </a:prstGeom>
              <a:blipFill>
                <a:blip r:embed="rId4"/>
                <a:stretch>
                  <a:fillRect l="-4464" r="-446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E7827C20-6BFC-87D3-91FA-4146760DE383}"/>
              </a:ext>
            </a:extLst>
          </p:cNvPr>
          <p:cNvSpPr/>
          <p:nvPr/>
        </p:nvSpPr>
        <p:spPr>
          <a:xfrm>
            <a:off x="4917891" y="2266562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39D9E312-7D0D-4D3E-606E-71DFC94F02E2}"/>
              </a:ext>
            </a:extLst>
          </p:cNvPr>
          <p:cNvSpPr/>
          <p:nvPr/>
        </p:nvSpPr>
        <p:spPr>
          <a:xfrm>
            <a:off x="1679524" y="1677604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C0D71C-A9C2-89F8-D1EB-9356AE064CF0}"/>
                  </a:ext>
                </a:extLst>
              </p:cNvPr>
              <p:cNvSpPr txBox="1"/>
              <p:nvPr/>
            </p:nvSpPr>
            <p:spPr>
              <a:xfrm>
                <a:off x="1577695" y="1754818"/>
                <a:ext cx="2619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C0D71C-A9C2-89F8-D1EB-9356AE064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95" y="1754818"/>
                <a:ext cx="261995" cy="276999"/>
              </a:xfrm>
              <a:prstGeom prst="rect">
                <a:avLst/>
              </a:prstGeom>
              <a:blipFill>
                <a:blip r:embed="rId5"/>
                <a:stretch>
                  <a:fillRect l="-11628" r="-930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6507757D-6B74-12D0-B6EF-5AC65A3D7BA4}"/>
              </a:ext>
            </a:extLst>
          </p:cNvPr>
          <p:cNvSpPr/>
          <p:nvPr/>
        </p:nvSpPr>
        <p:spPr>
          <a:xfrm>
            <a:off x="1940365" y="1772496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05F64-45FC-77A4-293D-BA9069E6D18E}"/>
                  </a:ext>
                </a:extLst>
              </p:cNvPr>
              <p:cNvSpPr txBox="1"/>
              <p:nvPr/>
            </p:nvSpPr>
            <p:spPr>
              <a:xfrm>
                <a:off x="1908325" y="1452860"/>
                <a:ext cx="256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05F64-45FC-77A4-293D-BA9069E6D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325" y="1452860"/>
                <a:ext cx="256672" cy="276999"/>
              </a:xfrm>
              <a:prstGeom prst="rect">
                <a:avLst/>
              </a:prstGeom>
              <a:blipFill>
                <a:blip r:embed="rId6"/>
                <a:stretch>
                  <a:fillRect l="-14286" r="-952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17F9F508-28CC-2A2C-9656-969AC223BBA4}"/>
              </a:ext>
            </a:extLst>
          </p:cNvPr>
          <p:cNvSpPr/>
          <p:nvPr/>
        </p:nvSpPr>
        <p:spPr>
          <a:xfrm>
            <a:off x="2214095" y="1842346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7A3BF70-2B99-8E86-081F-F35C322D93EE}"/>
              </a:ext>
            </a:extLst>
          </p:cNvPr>
          <p:cNvSpPr/>
          <p:nvPr/>
        </p:nvSpPr>
        <p:spPr>
          <a:xfrm>
            <a:off x="2519199" y="191373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FEF540-454A-2967-00B0-7231CE4E9A9B}"/>
              </a:ext>
            </a:extLst>
          </p:cNvPr>
          <p:cNvSpPr txBox="1"/>
          <p:nvPr/>
        </p:nvSpPr>
        <p:spPr>
          <a:xfrm>
            <a:off x="2756118" y="185783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AEE8AE40-B706-AEA3-CCE7-171525D8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5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5FC4-F8E0-49DC-EA04-0E9CFD95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Assigning probabilities </a:t>
            </a:r>
            <a:r>
              <a:rPr lang="en-US" i="1" dirty="0"/>
              <a:t>a la</a:t>
            </a:r>
            <a:r>
              <a:rPr lang="en-US" dirty="0"/>
              <a:t> Sleeping Beauty:</a:t>
            </a:r>
            <a:br>
              <a:rPr lang="en-US" dirty="0"/>
            </a:br>
            <a:r>
              <a:rPr lang="en-US" i="1" dirty="0"/>
              <a:t>Generalized Thirding</a:t>
            </a:r>
            <a:r>
              <a:rPr lang="en-US" dirty="0"/>
              <a:t> (a.k.a. self-indication assumption)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157525-85A7-73E5-AF94-5698F430092B}"/>
                  </a:ext>
                </a:extLst>
              </p:cNvPr>
              <p:cNvSpPr txBox="1"/>
              <p:nvPr/>
            </p:nvSpPr>
            <p:spPr>
              <a:xfrm>
                <a:off x="1180950" y="2600094"/>
                <a:ext cx="5525955" cy="237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. Else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Intuition:</a:t>
                </a:r>
              </a:p>
              <a:p>
                <a:r>
                  <a:rPr lang="en-US" dirty="0"/>
                  <a:t>Imagine you play the game repeatedly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Then of all the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observed, what fraction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157525-85A7-73E5-AF94-5698F4300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50" y="2600094"/>
                <a:ext cx="5525955" cy="2373150"/>
              </a:xfrm>
              <a:prstGeom prst="rect">
                <a:avLst/>
              </a:prstGeom>
              <a:blipFill>
                <a:blip r:embed="rId2"/>
                <a:stretch>
                  <a:fillRect l="-993" t="-1799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74544-46A5-9413-44D0-BA3E9D5A638C}"/>
              </a:ext>
            </a:extLst>
          </p:cNvPr>
          <p:cNvCxnSpPr>
            <a:cxnSpLocks/>
          </p:cNvCxnSpPr>
          <p:nvPr/>
        </p:nvCxnSpPr>
        <p:spPr>
          <a:xfrm>
            <a:off x="7826431" y="2503321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43079B8-84A3-AD99-921A-7845CC45524D}"/>
              </a:ext>
            </a:extLst>
          </p:cNvPr>
          <p:cNvSpPr/>
          <p:nvPr/>
        </p:nvSpPr>
        <p:spPr>
          <a:xfrm>
            <a:off x="7803041" y="246554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DBAF35-9501-5968-566F-E69F79B92D9B}"/>
              </a:ext>
            </a:extLst>
          </p:cNvPr>
          <p:cNvCxnSpPr>
            <a:cxnSpLocks/>
          </p:cNvCxnSpPr>
          <p:nvPr/>
        </p:nvCxnSpPr>
        <p:spPr>
          <a:xfrm>
            <a:off x="9382181" y="2509671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2C7A42-73B7-C703-F82B-9D203FB0B275}"/>
              </a:ext>
            </a:extLst>
          </p:cNvPr>
          <p:cNvSpPr txBox="1"/>
          <p:nvPr/>
        </p:nvSpPr>
        <p:spPr>
          <a:xfrm>
            <a:off x="10912531" y="231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57162D7-35E7-A37D-CF89-7127EDEEB570}"/>
              </a:ext>
            </a:extLst>
          </p:cNvPr>
          <p:cNvSpPr/>
          <p:nvPr/>
        </p:nvSpPr>
        <p:spPr>
          <a:xfrm>
            <a:off x="9358791" y="247189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8205898-82FB-0E99-4C46-4C35768B4EC3}"/>
              </a:ext>
            </a:extLst>
          </p:cNvPr>
          <p:cNvCxnSpPr>
            <a:cxnSpLocks/>
            <a:endCxn id="9" idx="4"/>
          </p:cNvCxnSpPr>
          <p:nvPr/>
        </p:nvCxnSpPr>
        <p:spPr>
          <a:xfrm rot="16200000" flipH="1">
            <a:off x="8613670" y="1766296"/>
            <a:ext cx="16579" cy="1534309"/>
          </a:xfrm>
          <a:prstGeom prst="curvedConnector3">
            <a:avLst>
              <a:gd name="adj1" fmla="val -2729857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DEC0F4-E393-7651-8D88-C1B8EBEBEF2E}"/>
              </a:ext>
            </a:extLst>
          </p:cNvPr>
          <p:cNvCxnSpPr>
            <a:cxnSpLocks/>
          </p:cNvCxnSpPr>
          <p:nvPr/>
        </p:nvCxnSpPr>
        <p:spPr>
          <a:xfrm>
            <a:off x="7833363" y="2541740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3CFB0D-CC00-2315-57CF-6D4D4902878B}"/>
              </a:ext>
            </a:extLst>
          </p:cNvPr>
          <p:cNvCxnSpPr>
            <a:cxnSpLocks/>
          </p:cNvCxnSpPr>
          <p:nvPr/>
        </p:nvCxnSpPr>
        <p:spPr>
          <a:xfrm>
            <a:off x="9410523" y="2502752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099619-D0B2-FB5D-7C4B-DE94D2472FF6}"/>
              </a:ext>
            </a:extLst>
          </p:cNvPr>
          <p:cNvSpPr txBox="1"/>
          <p:nvPr/>
        </p:nvSpPr>
        <p:spPr>
          <a:xfrm>
            <a:off x="7694406" y="3605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1DB4E-2960-44F2-0ADA-15EB66311C07}"/>
              </a:ext>
            </a:extLst>
          </p:cNvPr>
          <p:cNvSpPr txBox="1"/>
          <p:nvPr/>
        </p:nvSpPr>
        <p:spPr>
          <a:xfrm>
            <a:off x="9271568" y="3609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FF0A5-10E9-2733-17F9-B1D744C3313D}"/>
              </a:ext>
            </a:extLst>
          </p:cNvPr>
          <p:cNvSpPr txBox="1"/>
          <p:nvPr/>
        </p:nvSpPr>
        <p:spPr>
          <a:xfrm>
            <a:off x="8116452" y="2448548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856FE5-7BB8-E0FD-99E5-2D0191190758}"/>
              </a:ext>
            </a:extLst>
          </p:cNvPr>
          <p:cNvSpPr txBox="1"/>
          <p:nvPr/>
        </p:nvSpPr>
        <p:spPr>
          <a:xfrm>
            <a:off x="9693616" y="2473355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55004-B5D4-1947-CA5E-FED65929A237}"/>
              </a:ext>
            </a:extLst>
          </p:cNvPr>
          <p:cNvSpPr txBox="1"/>
          <p:nvPr/>
        </p:nvSpPr>
        <p:spPr>
          <a:xfrm>
            <a:off x="8896527" y="2851771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1B434-36D2-5196-CBCE-D391ABC92F1A}"/>
              </a:ext>
            </a:extLst>
          </p:cNvPr>
          <p:cNvSpPr txBox="1"/>
          <p:nvPr/>
        </p:nvSpPr>
        <p:spPr>
          <a:xfrm>
            <a:off x="7337836" y="2842687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420305-148A-DDB7-A678-187C2F558C6D}"/>
                  </a:ext>
                </a:extLst>
              </p:cNvPr>
              <p:cNvSpPr txBox="1"/>
              <p:nvPr/>
            </p:nvSpPr>
            <p:spPr>
              <a:xfrm>
                <a:off x="7613542" y="4358898"/>
                <a:ext cx="3416384" cy="1685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(as in Sleeping Beauty),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420305-148A-DDB7-A678-187C2F558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542" y="4358898"/>
                <a:ext cx="3416384" cy="1685718"/>
              </a:xfrm>
              <a:prstGeom prst="rect">
                <a:avLst/>
              </a:prstGeom>
              <a:blipFill>
                <a:blip r:embed="rId3"/>
                <a:stretch>
                  <a:fillRect l="-1607" r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D88C55-5E31-C8BB-400E-9E1AFADD6670}"/>
                  </a:ext>
                </a:extLst>
              </p:cNvPr>
              <p:cNvSpPr txBox="1"/>
              <p:nvPr/>
            </p:nvSpPr>
            <p:spPr>
              <a:xfrm>
                <a:off x="7559801" y="2323096"/>
                <a:ext cx="2619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D88C55-5E31-C8BB-400E-9E1AFADD6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01" y="2323096"/>
                <a:ext cx="261995" cy="276999"/>
              </a:xfrm>
              <a:prstGeom prst="rect">
                <a:avLst/>
              </a:prstGeom>
              <a:blipFill>
                <a:blip r:embed="rId4"/>
                <a:stretch>
                  <a:fillRect l="-11628" r="-1162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6B9B7F-70F2-AC28-2A00-8DC7866ACE99}"/>
                  </a:ext>
                </a:extLst>
              </p:cNvPr>
              <p:cNvSpPr txBox="1"/>
              <p:nvPr/>
            </p:nvSpPr>
            <p:spPr>
              <a:xfrm>
                <a:off x="9402662" y="2186452"/>
                <a:ext cx="256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6B9B7F-70F2-AC28-2A00-8DC7866AC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662" y="2186452"/>
                <a:ext cx="256672" cy="276999"/>
              </a:xfrm>
              <a:prstGeom prst="rect">
                <a:avLst/>
              </a:prstGeom>
              <a:blipFill>
                <a:blip r:embed="rId5"/>
                <a:stretch>
                  <a:fillRect l="-13953" r="-697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E29AAB2-CEA1-93BE-FC11-04B48EB7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D326-8966-07ED-166E-50EC9890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93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Assigning probabilities – (double-)</a:t>
            </a:r>
            <a:r>
              <a:rPr lang="en-US" dirty="0" err="1"/>
              <a:t>halfing</a:t>
            </a:r>
            <a:br>
              <a:rPr lang="en-US" dirty="0"/>
            </a:br>
            <a:r>
              <a:rPr lang="en-US" sz="3100" dirty="0"/>
              <a:t>(a.k.a. the minimum-reference class self-sampling assumption)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4C50D-2FB4-878B-4DEE-9B44AC1A4390}"/>
              </a:ext>
            </a:extLst>
          </p:cNvPr>
          <p:cNvSpPr/>
          <p:nvPr/>
        </p:nvSpPr>
        <p:spPr>
          <a:xfrm>
            <a:off x="999641" y="1407587"/>
            <a:ext cx="4554812" cy="651236"/>
          </a:xfrm>
          <a:custGeom>
            <a:avLst/>
            <a:gdLst>
              <a:gd name="connsiteX0" fmla="*/ 0 w 4139738"/>
              <a:gd name="connsiteY0" fmla="*/ 2202873 h 2202873"/>
              <a:gd name="connsiteX1" fmla="*/ 814647 w 4139738"/>
              <a:gd name="connsiteY1" fmla="*/ 1396539 h 2202873"/>
              <a:gd name="connsiteX2" fmla="*/ 2028305 w 4139738"/>
              <a:gd name="connsiteY2" fmla="*/ 964277 h 2202873"/>
              <a:gd name="connsiteX3" fmla="*/ 2793076 w 4139738"/>
              <a:gd name="connsiteY3" fmla="*/ 266008 h 2202873"/>
              <a:gd name="connsiteX4" fmla="*/ 4139738 w 4139738"/>
              <a:gd name="connsiteY4" fmla="*/ 0 h 220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738" h="2202873">
                <a:moveTo>
                  <a:pt x="0" y="2202873"/>
                </a:moveTo>
                <a:cubicBezTo>
                  <a:pt x="238298" y="1902922"/>
                  <a:pt x="476596" y="1602972"/>
                  <a:pt x="814647" y="1396539"/>
                </a:cubicBezTo>
                <a:cubicBezTo>
                  <a:pt x="1152698" y="1190106"/>
                  <a:pt x="1698567" y="1152699"/>
                  <a:pt x="2028305" y="964277"/>
                </a:cubicBezTo>
                <a:cubicBezTo>
                  <a:pt x="2358043" y="775855"/>
                  <a:pt x="2441171" y="426721"/>
                  <a:pt x="2793076" y="266008"/>
                </a:cubicBezTo>
                <a:cubicBezTo>
                  <a:pt x="3144981" y="105295"/>
                  <a:pt x="3642359" y="52647"/>
                  <a:pt x="413973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5BAD10B-E63C-9DE3-ED1A-07ED3D4CAC52}"/>
              </a:ext>
            </a:extLst>
          </p:cNvPr>
          <p:cNvSpPr/>
          <p:nvPr/>
        </p:nvSpPr>
        <p:spPr>
          <a:xfrm flipH="1">
            <a:off x="5547843" y="1374259"/>
            <a:ext cx="72534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CC70894-F669-B0A9-8748-E9EC76B07A0C}"/>
              </a:ext>
            </a:extLst>
          </p:cNvPr>
          <p:cNvSpPr/>
          <p:nvPr/>
        </p:nvSpPr>
        <p:spPr>
          <a:xfrm flipH="1">
            <a:off x="3376069" y="1628492"/>
            <a:ext cx="72534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12219E-2848-8E88-890E-D43ADC380BB0}"/>
                  </a:ext>
                </a:extLst>
              </p:cNvPr>
              <p:cNvSpPr txBox="1"/>
              <p:nvPr/>
            </p:nvSpPr>
            <p:spPr>
              <a:xfrm>
                <a:off x="3088647" y="1681851"/>
                <a:ext cx="78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12219E-2848-8E88-890E-D43ADC380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47" y="1681851"/>
                <a:ext cx="78965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EFD9CF-61D8-DDA5-D3D7-3EAC41BF0A66}"/>
                  </a:ext>
                </a:extLst>
              </p:cNvPr>
              <p:cNvSpPr txBox="1"/>
              <p:nvPr/>
            </p:nvSpPr>
            <p:spPr>
              <a:xfrm>
                <a:off x="5446504" y="1043092"/>
                <a:ext cx="469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EFD9CF-61D8-DDA5-D3D7-3EAC41BF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504" y="1043092"/>
                <a:ext cx="4699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E6D550-1673-474C-9E2B-AAB56A14D317}"/>
                  </a:ext>
                </a:extLst>
              </p:cNvPr>
              <p:cNvSpPr txBox="1"/>
              <p:nvPr/>
            </p:nvSpPr>
            <p:spPr>
              <a:xfrm>
                <a:off x="1259054" y="2254432"/>
                <a:ext cx="4977960" cy="415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be a leaf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be a player node on the way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.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𝐺𝐷𝐻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probability of being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particular can be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𝐺𝐷𝐻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𝐺𝐷𝐻</m:t>
                              </m:r>
                            </m:sub>
                          </m:sSub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𝐺𝐷𝐻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𝐺𝐷𝐻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Intuition:</a:t>
                </a:r>
              </a:p>
              <a:p>
                <a:r>
                  <a:rPr lang="en-US" dirty="0"/>
                  <a:t>Update about full histories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by updating only on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observed at all.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E6D550-1673-474C-9E2B-AAB56A14D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54" y="2254432"/>
                <a:ext cx="4977960" cy="4155433"/>
              </a:xfrm>
              <a:prstGeom prst="rect">
                <a:avLst/>
              </a:prstGeom>
              <a:blipFill>
                <a:blip r:embed="rId4"/>
                <a:stretch>
                  <a:fillRect l="-1103" t="-1028" r="-1225" b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726162-132F-7F6C-D90E-76D07C795093}"/>
              </a:ext>
            </a:extLst>
          </p:cNvPr>
          <p:cNvCxnSpPr>
            <a:cxnSpLocks/>
          </p:cNvCxnSpPr>
          <p:nvPr/>
        </p:nvCxnSpPr>
        <p:spPr>
          <a:xfrm>
            <a:off x="7826431" y="2318763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DD17A80-F7C9-96E9-EEAE-92DAC9F18141}"/>
              </a:ext>
            </a:extLst>
          </p:cNvPr>
          <p:cNvSpPr/>
          <p:nvPr/>
        </p:nvSpPr>
        <p:spPr>
          <a:xfrm>
            <a:off x="7803041" y="2280983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5FE99C-A4A4-B61F-749A-733F34EFCCE0}"/>
              </a:ext>
            </a:extLst>
          </p:cNvPr>
          <p:cNvCxnSpPr>
            <a:cxnSpLocks/>
          </p:cNvCxnSpPr>
          <p:nvPr/>
        </p:nvCxnSpPr>
        <p:spPr>
          <a:xfrm>
            <a:off x="9382181" y="2325113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BAA75D5-5CCD-AB9F-123D-450EDBA05D2D}"/>
              </a:ext>
            </a:extLst>
          </p:cNvPr>
          <p:cNvSpPr txBox="1"/>
          <p:nvPr/>
        </p:nvSpPr>
        <p:spPr>
          <a:xfrm>
            <a:off x="10912531" y="21312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D52E92B7-2F41-7603-2974-9B322F96EE96}"/>
              </a:ext>
            </a:extLst>
          </p:cNvPr>
          <p:cNvSpPr/>
          <p:nvPr/>
        </p:nvSpPr>
        <p:spPr>
          <a:xfrm>
            <a:off x="9358791" y="2287333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2BCF370F-22FD-76D5-06C9-169164ABCC64}"/>
              </a:ext>
            </a:extLst>
          </p:cNvPr>
          <p:cNvCxnSpPr>
            <a:cxnSpLocks/>
            <a:endCxn id="18" idx="4"/>
          </p:cNvCxnSpPr>
          <p:nvPr/>
        </p:nvCxnSpPr>
        <p:spPr>
          <a:xfrm rot="16200000" flipH="1">
            <a:off x="8613670" y="1581738"/>
            <a:ext cx="16579" cy="1534309"/>
          </a:xfrm>
          <a:prstGeom prst="curvedConnector3">
            <a:avLst>
              <a:gd name="adj1" fmla="val -2729857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D64EF2-FF14-F60A-785E-F57EEC081BBE}"/>
              </a:ext>
            </a:extLst>
          </p:cNvPr>
          <p:cNvCxnSpPr>
            <a:cxnSpLocks/>
          </p:cNvCxnSpPr>
          <p:nvPr/>
        </p:nvCxnSpPr>
        <p:spPr>
          <a:xfrm>
            <a:off x="7833363" y="2357182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20791-01B5-0451-D265-9834640FEDDA}"/>
              </a:ext>
            </a:extLst>
          </p:cNvPr>
          <p:cNvCxnSpPr>
            <a:cxnSpLocks/>
          </p:cNvCxnSpPr>
          <p:nvPr/>
        </p:nvCxnSpPr>
        <p:spPr>
          <a:xfrm>
            <a:off x="9410523" y="2318194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C3BD015-FFA3-1BCF-3A17-25C39B646EEE}"/>
              </a:ext>
            </a:extLst>
          </p:cNvPr>
          <p:cNvSpPr txBox="1"/>
          <p:nvPr/>
        </p:nvSpPr>
        <p:spPr>
          <a:xfrm>
            <a:off x="7694406" y="34213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6F326-D482-5270-2FE4-8ED3F4FB2D8E}"/>
              </a:ext>
            </a:extLst>
          </p:cNvPr>
          <p:cNvSpPr txBox="1"/>
          <p:nvPr/>
        </p:nvSpPr>
        <p:spPr>
          <a:xfrm>
            <a:off x="9271568" y="34248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738962-753E-1C69-826A-B7B8877DF51D}"/>
              </a:ext>
            </a:extLst>
          </p:cNvPr>
          <p:cNvSpPr txBox="1"/>
          <p:nvPr/>
        </p:nvSpPr>
        <p:spPr>
          <a:xfrm>
            <a:off x="8116452" y="2263990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525686-4BCE-0E7A-31F2-E7D32F2ED67A}"/>
              </a:ext>
            </a:extLst>
          </p:cNvPr>
          <p:cNvSpPr txBox="1"/>
          <p:nvPr/>
        </p:nvSpPr>
        <p:spPr>
          <a:xfrm>
            <a:off x="9693616" y="2288797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2F552D-3040-2951-B0EF-0D724541F9F1}"/>
              </a:ext>
            </a:extLst>
          </p:cNvPr>
          <p:cNvSpPr txBox="1"/>
          <p:nvPr/>
        </p:nvSpPr>
        <p:spPr>
          <a:xfrm>
            <a:off x="8896527" y="2667213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E72B0C-4110-98E0-21BE-4771782BCB5C}"/>
              </a:ext>
            </a:extLst>
          </p:cNvPr>
          <p:cNvSpPr txBox="1"/>
          <p:nvPr/>
        </p:nvSpPr>
        <p:spPr>
          <a:xfrm>
            <a:off x="7337836" y="2658129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2C3AC7-5A96-2E70-5253-326CF0766BC5}"/>
                  </a:ext>
                </a:extLst>
              </p:cNvPr>
              <p:cNvSpPr txBox="1"/>
              <p:nvPr/>
            </p:nvSpPr>
            <p:spPr>
              <a:xfrm>
                <a:off x="7405553" y="3964728"/>
                <a:ext cx="4462032" cy="2275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𝐺𝐷𝐻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we don’t need to renormalize.)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(as in Sleeping Beauty),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𝐺𝐷𝐻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2C3AC7-5A96-2E70-5253-326CF0766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553" y="3964728"/>
                <a:ext cx="4462032" cy="2275559"/>
              </a:xfrm>
              <a:prstGeom prst="rect">
                <a:avLst/>
              </a:prstGeom>
              <a:blipFill>
                <a:blip r:embed="rId5"/>
                <a:stretch>
                  <a:fillRect l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60EEE6-FA40-6279-45B7-8C1B98229280}"/>
                  </a:ext>
                </a:extLst>
              </p:cNvPr>
              <p:cNvSpPr txBox="1"/>
              <p:nvPr/>
            </p:nvSpPr>
            <p:spPr>
              <a:xfrm>
                <a:off x="7559801" y="2138538"/>
                <a:ext cx="2619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60EEE6-FA40-6279-45B7-8C1B98229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01" y="2138538"/>
                <a:ext cx="261995" cy="276999"/>
              </a:xfrm>
              <a:prstGeom prst="rect">
                <a:avLst/>
              </a:prstGeom>
              <a:blipFill>
                <a:blip r:embed="rId6"/>
                <a:stretch>
                  <a:fillRect l="-11628" r="-1162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3C3322-D8FA-1C15-037F-2F5AEB2B387B}"/>
                  </a:ext>
                </a:extLst>
              </p:cNvPr>
              <p:cNvSpPr txBox="1"/>
              <p:nvPr/>
            </p:nvSpPr>
            <p:spPr>
              <a:xfrm>
                <a:off x="9402662" y="2001894"/>
                <a:ext cx="256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3C3322-D8FA-1C15-037F-2F5AEB2B3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662" y="2001894"/>
                <a:ext cx="256672" cy="276999"/>
              </a:xfrm>
              <a:prstGeom prst="rect">
                <a:avLst/>
              </a:prstGeom>
              <a:blipFill>
                <a:blip r:embed="rId7"/>
                <a:stretch>
                  <a:fillRect l="-13953" r="-697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053BF-5FA2-EA8B-7760-6AB4029D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3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C0D8-6B0B-2291-742E-13FF84C6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959"/>
            <a:ext cx="10515600" cy="1325563"/>
          </a:xfrm>
        </p:spPr>
        <p:txBody>
          <a:bodyPr/>
          <a:lstStyle/>
          <a:p>
            <a:r>
              <a:rPr lang="en-US" dirty="0"/>
              <a:t>Betting in Sleeping Beauty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9688F-6D18-7A6A-5228-EB33035A39F4}"/>
              </a:ext>
            </a:extLst>
          </p:cNvPr>
          <p:cNvSpPr txBox="1"/>
          <p:nvPr/>
        </p:nvSpPr>
        <p:spPr>
          <a:xfrm>
            <a:off x="533726" y="920209"/>
            <a:ext cx="633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you are in the Sleeping Beauty scenario, but:</a:t>
            </a:r>
          </a:p>
          <a:p>
            <a:r>
              <a:rPr lang="en-US" dirty="0"/>
              <a:t>Every time you wake up, you are offered a bet that loses $1 if the coin came up Heads and pays $2/3 if the coin came up Tails.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0661CB-7DBA-9996-32A5-E66CA5CD1A17}"/>
              </a:ext>
            </a:extLst>
          </p:cNvPr>
          <p:cNvCxnSpPr>
            <a:cxnSpLocks/>
          </p:cNvCxnSpPr>
          <p:nvPr/>
        </p:nvCxnSpPr>
        <p:spPr>
          <a:xfrm flipV="1">
            <a:off x="1459684" y="3368593"/>
            <a:ext cx="1490649" cy="129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0CACB-52EF-1338-0F13-8E4A1EA88F0C}"/>
              </a:ext>
            </a:extLst>
          </p:cNvPr>
          <p:cNvCxnSpPr>
            <a:cxnSpLocks/>
          </p:cNvCxnSpPr>
          <p:nvPr/>
        </p:nvCxnSpPr>
        <p:spPr>
          <a:xfrm>
            <a:off x="1459684" y="4663107"/>
            <a:ext cx="1504514" cy="149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CC538F-2DE9-D6C8-BE3C-A49DF2DFCA8C}"/>
              </a:ext>
            </a:extLst>
          </p:cNvPr>
          <p:cNvSpPr txBox="1"/>
          <p:nvPr/>
        </p:nvSpPr>
        <p:spPr>
          <a:xfrm>
            <a:off x="1638333" y="375427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DF74E7-C9B2-3845-AFB3-61C5B0BA19DC}"/>
              </a:ext>
            </a:extLst>
          </p:cNvPr>
          <p:cNvSpPr txBox="1"/>
          <p:nvPr/>
        </p:nvSpPr>
        <p:spPr>
          <a:xfrm>
            <a:off x="1713834" y="523999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62A67-D822-5011-E607-9D1D1BC4FBCD}"/>
              </a:ext>
            </a:extLst>
          </p:cNvPr>
          <p:cNvCxnSpPr>
            <a:cxnSpLocks/>
          </p:cNvCxnSpPr>
          <p:nvPr/>
        </p:nvCxnSpPr>
        <p:spPr>
          <a:xfrm>
            <a:off x="2950333" y="3368593"/>
            <a:ext cx="1672761" cy="783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914ABFA-2AFD-75AC-420E-7914478FBBD1}"/>
              </a:ext>
            </a:extLst>
          </p:cNvPr>
          <p:cNvSpPr/>
          <p:nvPr/>
        </p:nvSpPr>
        <p:spPr>
          <a:xfrm>
            <a:off x="2926943" y="3330813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0F1C87C-F171-65E5-D58B-D169B36D13A9}"/>
              </a:ext>
            </a:extLst>
          </p:cNvPr>
          <p:cNvSpPr/>
          <p:nvPr/>
        </p:nvSpPr>
        <p:spPr>
          <a:xfrm>
            <a:off x="2939643" y="6137513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64387F-623D-0864-76E6-7CB7F74E1226}"/>
              </a:ext>
            </a:extLst>
          </p:cNvPr>
          <p:cNvCxnSpPr>
            <a:cxnSpLocks/>
          </p:cNvCxnSpPr>
          <p:nvPr/>
        </p:nvCxnSpPr>
        <p:spPr>
          <a:xfrm flipV="1">
            <a:off x="3000288" y="5898468"/>
            <a:ext cx="1601225" cy="27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3ACCD5-7A32-9212-1B73-2BB5BAB0C976}"/>
              </a:ext>
            </a:extLst>
          </p:cNvPr>
          <p:cNvCxnSpPr>
            <a:cxnSpLocks/>
            <a:endCxn id="12" idx="5"/>
          </p:cNvCxnSpPr>
          <p:nvPr/>
        </p:nvCxnSpPr>
        <p:spPr>
          <a:xfrm flipV="1">
            <a:off x="2961224" y="3390434"/>
            <a:ext cx="17483" cy="277635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268B5C-EE8D-B81B-92DC-FD25F422414E}"/>
              </a:ext>
            </a:extLst>
          </p:cNvPr>
          <p:cNvSpPr txBox="1"/>
          <p:nvPr/>
        </p:nvSpPr>
        <p:spPr>
          <a:xfrm>
            <a:off x="4623094" y="566718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116D8E-7991-0608-9FFB-196BCCC705FC}"/>
              </a:ext>
            </a:extLst>
          </p:cNvPr>
          <p:cNvSpPr txBox="1"/>
          <p:nvPr/>
        </p:nvSpPr>
        <p:spPr>
          <a:xfrm>
            <a:off x="614255" y="4465849"/>
            <a:ext cx="83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5CD972-8894-B3E5-CA26-161460D6DF04}"/>
              </a:ext>
            </a:extLst>
          </p:cNvPr>
          <p:cNvSpPr txBox="1"/>
          <p:nvPr/>
        </p:nvSpPr>
        <p:spPr>
          <a:xfrm>
            <a:off x="3498953" y="5660493"/>
            <a:ext cx="80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4F5A8-E486-AECB-13F6-36D15C0F1A8F}"/>
              </a:ext>
            </a:extLst>
          </p:cNvPr>
          <p:cNvCxnSpPr>
            <a:cxnSpLocks/>
          </p:cNvCxnSpPr>
          <p:nvPr/>
        </p:nvCxnSpPr>
        <p:spPr>
          <a:xfrm>
            <a:off x="2987588" y="6164847"/>
            <a:ext cx="1601225" cy="27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DBBBCA-9ECC-A4B2-80DE-C73BA0249DAD}"/>
              </a:ext>
            </a:extLst>
          </p:cNvPr>
          <p:cNvSpPr txBox="1"/>
          <p:nvPr/>
        </p:nvSpPr>
        <p:spPr>
          <a:xfrm>
            <a:off x="4683594" y="62562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B6FDEF-E6C0-8FEE-0AB4-CFF894097947}"/>
              </a:ext>
            </a:extLst>
          </p:cNvPr>
          <p:cNvCxnSpPr>
            <a:cxnSpLocks/>
          </p:cNvCxnSpPr>
          <p:nvPr/>
        </p:nvCxnSpPr>
        <p:spPr>
          <a:xfrm flipV="1">
            <a:off x="2964519" y="2579394"/>
            <a:ext cx="1672761" cy="783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5C20D5A9-7E68-0CD0-FAC1-0BFA3E98C0D9}"/>
              </a:ext>
            </a:extLst>
          </p:cNvPr>
          <p:cNvSpPr/>
          <p:nvPr/>
        </p:nvSpPr>
        <p:spPr>
          <a:xfrm>
            <a:off x="4622949" y="2541340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EDD9292-D4D7-2EE3-8B42-C9B68F3FF279}"/>
              </a:ext>
            </a:extLst>
          </p:cNvPr>
          <p:cNvCxnSpPr>
            <a:cxnSpLocks/>
          </p:cNvCxnSpPr>
          <p:nvPr/>
        </p:nvCxnSpPr>
        <p:spPr>
          <a:xfrm flipV="1">
            <a:off x="4683594" y="2302295"/>
            <a:ext cx="1601225" cy="27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A875B9B-ED53-A99F-C568-0D502883E2A7}"/>
              </a:ext>
            </a:extLst>
          </p:cNvPr>
          <p:cNvSpPr txBox="1"/>
          <p:nvPr/>
        </p:nvSpPr>
        <p:spPr>
          <a:xfrm>
            <a:off x="6306400" y="207101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36EF43-7E9C-51B0-CF42-1EA8821E5EB7}"/>
              </a:ext>
            </a:extLst>
          </p:cNvPr>
          <p:cNvSpPr txBox="1"/>
          <p:nvPr/>
        </p:nvSpPr>
        <p:spPr>
          <a:xfrm>
            <a:off x="5145962" y="1997973"/>
            <a:ext cx="80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CF3E08-7BC2-1AD0-A6A9-C5191F36106C}"/>
              </a:ext>
            </a:extLst>
          </p:cNvPr>
          <p:cNvSpPr txBox="1"/>
          <p:nvPr/>
        </p:nvSpPr>
        <p:spPr>
          <a:xfrm>
            <a:off x="6306399" y="266010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23088E-367D-0ADC-35A5-EB6128CE5CDF}"/>
              </a:ext>
            </a:extLst>
          </p:cNvPr>
          <p:cNvCxnSpPr>
            <a:cxnSpLocks/>
          </p:cNvCxnSpPr>
          <p:nvPr/>
        </p:nvCxnSpPr>
        <p:spPr>
          <a:xfrm>
            <a:off x="4674856" y="2577061"/>
            <a:ext cx="1601225" cy="27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66478D9-FC6A-CE89-8B1F-AD29DCFD00AF}"/>
              </a:ext>
            </a:extLst>
          </p:cNvPr>
          <p:cNvSpPr txBox="1"/>
          <p:nvPr/>
        </p:nvSpPr>
        <p:spPr>
          <a:xfrm>
            <a:off x="3540022" y="6337990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reject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6C8AA0-AC0B-A84B-DE72-EACBEC412576}"/>
              </a:ext>
            </a:extLst>
          </p:cNvPr>
          <p:cNvSpPr txBox="1"/>
          <p:nvPr/>
        </p:nvSpPr>
        <p:spPr>
          <a:xfrm>
            <a:off x="5214878" y="2728901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reject</a:t>
            </a: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0ACE98EF-8A9A-6D3D-C7A1-49BB7244E5D2}"/>
              </a:ext>
            </a:extLst>
          </p:cNvPr>
          <p:cNvSpPr/>
          <p:nvPr/>
        </p:nvSpPr>
        <p:spPr>
          <a:xfrm>
            <a:off x="4616796" y="4106214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1250EF3-04D7-C526-D66A-1C88840237D3}"/>
              </a:ext>
            </a:extLst>
          </p:cNvPr>
          <p:cNvCxnSpPr>
            <a:cxnSpLocks/>
          </p:cNvCxnSpPr>
          <p:nvPr/>
        </p:nvCxnSpPr>
        <p:spPr>
          <a:xfrm flipV="1">
            <a:off x="4677441" y="3867169"/>
            <a:ext cx="1601225" cy="27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24D004D-C30C-D7A7-00C0-DF72850B1F15}"/>
              </a:ext>
            </a:extLst>
          </p:cNvPr>
          <p:cNvSpPr txBox="1"/>
          <p:nvPr/>
        </p:nvSpPr>
        <p:spPr>
          <a:xfrm>
            <a:off x="6300247" y="363588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AC144A-3857-52F8-C1C9-B5B686F5C88C}"/>
              </a:ext>
            </a:extLst>
          </p:cNvPr>
          <p:cNvSpPr txBox="1"/>
          <p:nvPr/>
        </p:nvSpPr>
        <p:spPr>
          <a:xfrm>
            <a:off x="5139809" y="3562847"/>
            <a:ext cx="80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EF996F-8497-918A-8126-B9D7774C0887}"/>
              </a:ext>
            </a:extLst>
          </p:cNvPr>
          <p:cNvSpPr txBox="1"/>
          <p:nvPr/>
        </p:nvSpPr>
        <p:spPr>
          <a:xfrm>
            <a:off x="6360747" y="4224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A33F34F-CF3C-E81B-A1E6-E02DFC5774D7}"/>
              </a:ext>
            </a:extLst>
          </p:cNvPr>
          <p:cNvCxnSpPr>
            <a:cxnSpLocks/>
          </p:cNvCxnSpPr>
          <p:nvPr/>
        </p:nvCxnSpPr>
        <p:spPr>
          <a:xfrm>
            <a:off x="4668703" y="4141935"/>
            <a:ext cx="1601225" cy="27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2725F92-76A2-0B21-20F9-E2C374F63FB6}"/>
              </a:ext>
            </a:extLst>
          </p:cNvPr>
          <p:cNvSpPr txBox="1"/>
          <p:nvPr/>
        </p:nvSpPr>
        <p:spPr>
          <a:xfrm>
            <a:off x="5208725" y="4293775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reject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58B6C5-77DF-F22E-A054-D01F5AC3B163}"/>
              </a:ext>
            </a:extLst>
          </p:cNvPr>
          <p:cNvSpPr txBox="1"/>
          <p:nvPr/>
        </p:nvSpPr>
        <p:spPr>
          <a:xfrm>
            <a:off x="3423442" y="2479837"/>
            <a:ext cx="80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6C7FB7-7687-15B8-4A65-2642E6439558}"/>
              </a:ext>
            </a:extLst>
          </p:cNvPr>
          <p:cNvSpPr txBox="1"/>
          <p:nvPr/>
        </p:nvSpPr>
        <p:spPr>
          <a:xfrm>
            <a:off x="3313954" y="3731274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reject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94CEF5-0B0D-0CA4-CD14-34D585E1F7B9}"/>
              </a:ext>
            </a:extLst>
          </p:cNvPr>
          <p:cNvSpPr txBox="1"/>
          <p:nvPr/>
        </p:nvSpPr>
        <p:spPr>
          <a:xfrm>
            <a:off x="763785" y="2522118"/>
            <a:ext cx="95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Thirding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Halfing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7EB98C-EBEE-BA4B-C759-6DD82A8B2624}"/>
              </a:ext>
            </a:extLst>
          </p:cNvPr>
          <p:cNvSpPr txBox="1"/>
          <p:nvPr/>
        </p:nvSpPr>
        <p:spPr>
          <a:xfrm>
            <a:off x="2975089" y="5435256"/>
            <a:ext cx="50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1/3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1/2</a:t>
            </a:r>
          </a:p>
        </p:txBody>
      </p: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9CAAA353-B955-D480-4353-43442113D681}"/>
              </a:ext>
            </a:extLst>
          </p:cNvPr>
          <p:cNvCxnSpPr>
            <a:cxnSpLocks/>
            <a:stCxn id="12" idx="6"/>
            <a:endCxn id="46" idx="0"/>
          </p:cNvCxnSpPr>
          <p:nvPr/>
        </p:nvCxnSpPr>
        <p:spPr>
          <a:xfrm>
            <a:off x="2987588" y="3365738"/>
            <a:ext cx="1659531" cy="740476"/>
          </a:xfrm>
          <a:prstGeom prst="curvedConnector2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BB578323-67E8-D816-E621-79BAADA0F336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2958642" y="2600961"/>
            <a:ext cx="1673188" cy="769402"/>
          </a:xfrm>
          <a:prstGeom prst="curvedConnector2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1F81189-95ED-6DCA-0A89-0D351F1D0E38}"/>
              </a:ext>
            </a:extLst>
          </p:cNvPr>
          <p:cNvSpPr txBox="1"/>
          <p:nvPr/>
        </p:nvSpPr>
        <p:spPr>
          <a:xfrm>
            <a:off x="2416514" y="2875094"/>
            <a:ext cx="50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1/3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1/4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AB685A4-3FC3-5C22-89CA-705E5D67B272}"/>
                  </a:ext>
                </a:extLst>
              </p:cNvPr>
              <p:cNvSpPr txBox="1"/>
              <p:nvPr/>
            </p:nvSpPr>
            <p:spPr>
              <a:xfrm>
                <a:off x="4367306" y="1921831"/>
                <a:ext cx="7704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/3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AB685A4-3FC3-5C22-89CA-705E5D67B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306" y="1921831"/>
                <a:ext cx="770467" cy="923330"/>
              </a:xfrm>
              <a:prstGeom prst="rect">
                <a:avLst/>
              </a:prstGeom>
              <a:blipFill>
                <a:blip r:embed="rId2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3CB59DC-C708-1C99-E4AE-87887515630E}"/>
                  </a:ext>
                </a:extLst>
              </p:cNvPr>
              <p:cNvSpPr txBox="1"/>
              <p:nvPr/>
            </p:nvSpPr>
            <p:spPr>
              <a:xfrm>
                <a:off x="3997166" y="4193862"/>
                <a:ext cx="1226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/3</a:t>
                </a:r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/4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3CB59DC-C708-1C99-E4AE-878875156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66" y="4193862"/>
                <a:ext cx="1226426" cy="646331"/>
              </a:xfrm>
              <a:prstGeom prst="rect">
                <a:avLst/>
              </a:prstGeom>
              <a:blipFill>
                <a:blip r:embed="rId3"/>
                <a:stretch>
                  <a:fillRect l="-1493" t="-5660" r="-348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89E6321-5298-8C91-6D46-7A1455CEE712}"/>
                  </a:ext>
                </a:extLst>
              </p:cNvPr>
              <p:cNvSpPr txBox="1"/>
              <p:nvPr/>
            </p:nvSpPr>
            <p:spPr>
              <a:xfrm>
                <a:off x="6972443" y="2181473"/>
                <a:ext cx="5219557" cy="3828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1" dirty="0">
                    <a:latin typeface="Cambria Math" panose="02040503050406030204" pitchFamily="18" charset="0"/>
                  </a:rPr>
                  <a:t>Ex ante</a:t>
                </a:r>
                <a:r>
                  <a:rPr lang="en-US" i="1" dirty="0">
                    <a:latin typeface="Cambria Math" panose="02040503050406030204" pitchFamily="18" charset="0"/>
                  </a:rPr>
                  <a:t>-</a:t>
                </a:r>
                <a:r>
                  <a:rPr lang="en-US" b="0" dirty="0">
                    <a:latin typeface="Cambria Math" panose="02040503050406030204" pitchFamily="18" charset="0"/>
                  </a:rPr>
                  <a:t>optimal: accept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𝐶𝐷𝑇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𝑎𝑐𝑐𝑒𝑝𝑡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𝐶𝐷𝑇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𝑟𝑒𝑗𝑒𝑐𝑡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𝐶𝐷𝑇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𝐺𝐷𝐻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𝑎𝑐𝑐𝑒𝑝𝑡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𝐶𝐷𝑇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𝐺𝐷𝐻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𝑟𝑒𝑗𝑒𝑐𝑡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𝐸𝐷𝑇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𝑎𝑐𝑐𝑒𝑝𝑡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𝐸𝐷𝑇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𝐺𝐷𝐻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𝑎𝑐𝑐𝑒𝑝𝑡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89E6321-5298-8C91-6D46-7A1455CEE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43" y="2181473"/>
                <a:ext cx="5219557" cy="3828805"/>
              </a:xfrm>
              <a:prstGeom prst="rect">
                <a:avLst/>
              </a:prstGeom>
              <a:blipFill>
                <a:blip r:embed="rId4"/>
                <a:stretch>
                  <a:fillRect l="-1051" t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Slide Number Placeholder 87">
            <a:extLst>
              <a:ext uri="{FF2B5EF4-FFF2-40B4-BE49-F238E27FC236}">
                <a16:creationId xmlns:a16="http://schemas.microsoft.com/office/drawing/2014/main" id="{337471CD-55DF-AE93-75AA-6420184C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22" grpId="0"/>
      <p:bldP spid="23" grpId="0"/>
      <p:bldP spid="27" grpId="0"/>
      <p:bldP spid="29" grpId="0"/>
      <p:bldP spid="33" grpId="0" animBg="1"/>
      <p:bldP spid="35" grpId="0"/>
      <p:bldP spid="36" grpId="0"/>
      <p:bldP spid="37" grpId="0"/>
      <p:bldP spid="43" grpId="0"/>
      <p:bldP spid="44" grpId="0"/>
      <p:bldP spid="46" grpId="0" animBg="1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DDE6-FA03-0A01-6394-DCE5F800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version of evidential decision theory for games of imperfect 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8EA29A-AAC2-97DD-3266-D8C82D959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79620" y="1704125"/>
                <a:ext cx="7632759" cy="14211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Upon observing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maximize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𝐸𝐷𝑇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sepChr m:val="∣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8EA29A-AAC2-97DD-3266-D8C82D959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9620" y="1704125"/>
                <a:ext cx="7632759" cy="1421162"/>
              </a:xfrm>
              <a:blipFill>
                <a:blip r:embed="rId2"/>
                <a:stretch>
                  <a:fillRect l="-1677" t="-9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CC8150-0D1C-CE27-3ED9-885A14CA1185}"/>
              </a:ext>
            </a:extLst>
          </p:cNvPr>
          <p:cNvCxnSpPr>
            <a:cxnSpLocks/>
          </p:cNvCxnSpPr>
          <p:nvPr/>
        </p:nvCxnSpPr>
        <p:spPr>
          <a:xfrm>
            <a:off x="2457769" y="3787486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A9E0AA6-B60A-A3FD-E804-8BE3B77DB5E0}"/>
              </a:ext>
            </a:extLst>
          </p:cNvPr>
          <p:cNvSpPr/>
          <p:nvPr/>
        </p:nvSpPr>
        <p:spPr>
          <a:xfrm>
            <a:off x="2434379" y="3749706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17A9CC-47A9-5069-1820-9E6BA00271A6}"/>
              </a:ext>
            </a:extLst>
          </p:cNvPr>
          <p:cNvCxnSpPr>
            <a:cxnSpLocks/>
          </p:cNvCxnSpPr>
          <p:nvPr/>
        </p:nvCxnSpPr>
        <p:spPr>
          <a:xfrm>
            <a:off x="4013519" y="3793836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099683-7B43-5F8B-3597-637BF986301A}"/>
              </a:ext>
            </a:extLst>
          </p:cNvPr>
          <p:cNvSpPr txBox="1"/>
          <p:nvPr/>
        </p:nvSpPr>
        <p:spPr>
          <a:xfrm>
            <a:off x="5543869" y="3599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640ABEA-24AF-695F-DDCB-46AC6642B2AA}"/>
              </a:ext>
            </a:extLst>
          </p:cNvPr>
          <p:cNvSpPr/>
          <p:nvPr/>
        </p:nvSpPr>
        <p:spPr>
          <a:xfrm>
            <a:off x="3990129" y="3756056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8BEDB49-7640-FDAD-373E-38CF7E6F15F9}"/>
              </a:ext>
            </a:extLst>
          </p:cNvPr>
          <p:cNvCxnSpPr>
            <a:cxnSpLocks/>
            <a:endCxn id="8" idx="4"/>
          </p:cNvCxnSpPr>
          <p:nvPr/>
        </p:nvCxnSpPr>
        <p:spPr>
          <a:xfrm rot="16200000" flipH="1">
            <a:off x="3245008" y="3050461"/>
            <a:ext cx="16579" cy="1534309"/>
          </a:xfrm>
          <a:prstGeom prst="curvedConnector3">
            <a:avLst>
              <a:gd name="adj1" fmla="val -2729857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DDA9D6-567D-B081-1F8B-A389A5799204}"/>
              </a:ext>
            </a:extLst>
          </p:cNvPr>
          <p:cNvCxnSpPr>
            <a:cxnSpLocks/>
          </p:cNvCxnSpPr>
          <p:nvPr/>
        </p:nvCxnSpPr>
        <p:spPr>
          <a:xfrm>
            <a:off x="2464701" y="3825905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652C39-EB87-FD74-673A-99C61C3CA284}"/>
              </a:ext>
            </a:extLst>
          </p:cNvPr>
          <p:cNvCxnSpPr>
            <a:cxnSpLocks/>
          </p:cNvCxnSpPr>
          <p:nvPr/>
        </p:nvCxnSpPr>
        <p:spPr>
          <a:xfrm>
            <a:off x="4041861" y="3786917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CBA50C-EE62-7DDA-79B6-193EF5946DCD}"/>
              </a:ext>
            </a:extLst>
          </p:cNvPr>
          <p:cNvSpPr txBox="1"/>
          <p:nvPr/>
        </p:nvSpPr>
        <p:spPr>
          <a:xfrm>
            <a:off x="2325744" y="4890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8FACBB-987C-C589-438F-7A8A57CEF081}"/>
              </a:ext>
            </a:extLst>
          </p:cNvPr>
          <p:cNvSpPr txBox="1"/>
          <p:nvPr/>
        </p:nvSpPr>
        <p:spPr>
          <a:xfrm>
            <a:off x="3902906" y="4893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6B7B9-908E-7D95-F892-01BE74935A28}"/>
              </a:ext>
            </a:extLst>
          </p:cNvPr>
          <p:cNvSpPr txBox="1"/>
          <p:nvPr/>
        </p:nvSpPr>
        <p:spPr>
          <a:xfrm>
            <a:off x="2747790" y="3732713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CEE3C-FB48-5C36-F6F8-DCABA996E630}"/>
              </a:ext>
            </a:extLst>
          </p:cNvPr>
          <p:cNvSpPr txBox="1"/>
          <p:nvPr/>
        </p:nvSpPr>
        <p:spPr>
          <a:xfrm>
            <a:off x="4324954" y="3757520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DEBB73-4E04-B58C-AB6D-AF86BE99825D}"/>
              </a:ext>
            </a:extLst>
          </p:cNvPr>
          <p:cNvSpPr txBox="1"/>
          <p:nvPr/>
        </p:nvSpPr>
        <p:spPr>
          <a:xfrm>
            <a:off x="3527865" y="4135936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CEB4C7-03FA-DC68-17EF-933ECC1FB305}"/>
              </a:ext>
            </a:extLst>
          </p:cNvPr>
          <p:cNvSpPr txBox="1"/>
          <p:nvPr/>
        </p:nvSpPr>
        <p:spPr>
          <a:xfrm>
            <a:off x="1969174" y="4126852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95C805D-B5D3-6E14-B392-C90AB2E394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6964" y="3079939"/>
                <a:ext cx="4221062" cy="3370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𝐸𝐷𝑇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𝐺𝐷𝐻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𝐺𝐷𝐻</m:t>
                              </m:r>
                            </m:sub>
                          </m:sSub>
                          <m:d>
                            <m:dPr>
                              <m:sepChr m:val="∣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95C805D-B5D3-6E14-B392-C90AB2E39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964" y="3079939"/>
                <a:ext cx="4221062" cy="3370669"/>
              </a:xfrm>
              <a:prstGeom prst="rect">
                <a:avLst/>
              </a:prstGeom>
              <a:blipFill>
                <a:blip r:embed="rId3"/>
                <a:stretch>
                  <a:fillRect l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FC2F08C-0157-5A22-22A4-946E4E76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9742010-8C30-462B-84F2-D8B22307D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560" y="67235"/>
            <a:ext cx="10537522" cy="60511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Sleeping Beauty problem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Elga’00</a:t>
            </a:r>
            <a:r>
              <a:rPr lang="en-US" dirty="0">
                <a:solidFill>
                  <a:srgbClr val="0070C0"/>
                </a:solidFill>
              </a:rPr>
              <a:t>]</a:t>
            </a:r>
            <a:endParaRPr lang="en-US" altLang="en-US" sz="2912" dirty="0">
              <a:solidFill>
                <a:srgbClr val="0070C0"/>
              </a:solidFill>
            </a:endParaRPr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A8285486-0E60-44B6-8A7E-C8902BC9C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612" y="861132"/>
            <a:ext cx="8736041" cy="599686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dirty="0"/>
              <a:t>There is a participant in a study (call her Sleeping Beauty)</a:t>
            </a:r>
          </a:p>
          <a:p>
            <a:pPr eaLnBrk="1" hangingPunct="1"/>
            <a:r>
              <a:rPr lang="en-US" altLang="en-US" sz="3200" dirty="0"/>
              <a:t>On Sunday, she is given drugs to fall asleep</a:t>
            </a:r>
          </a:p>
          <a:p>
            <a:pPr eaLnBrk="1" hangingPunct="1"/>
            <a:r>
              <a:rPr lang="en-US" altLang="en-US" sz="3200" dirty="0"/>
              <a:t>A coin is tossed (H or T)</a:t>
            </a:r>
          </a:p>
          <a:p>
            <a:pPr eaLnBrk="1" hangingPunct="1"/>
            <a:r>
              <a:rPr lang="en-US" altLang="en-US" sz="3200" dirty="0"/>
              <a:t>If H, she is awoken on Monday, then made to sleep again</a:t>
            </a:r>
          </a:p>
          <a:p>
            <a:pPr eaLnBrk="1" hangingPunct="1"/>
            <a:r>
              <a:rPr lang="en-US" altLang="en-US" sz="3200" dirty="0"/>
              <a:t>If T, she is awoken Monday, made to sleep again, then </a:t>
            </a:r>
            <a:r>
              <a:rPr lang="en-US" altLang="en-US" sz="3200" b="1" dirty="0"/>
              <a:t>again</a:t>
            </a:r>
            <a:r>
              <a:rPr lang="en-US" altLang="en-US" sz="3200" dirty="0"/>
              <a:t> awoken on Tuesday</a:t>
            </a:r>
          </a:p>
          <a:p>
            <a:pPr eaLnBrk="1" hangingPunct="1"/>
            <a:r>
              <a:rPr lang="en-US" altLang="en-US" sz="3200" dirty="0"/>
              <a:t>Due to drugs she </a:t>
            </a:r>
            <a:r>
              <a:rPr lang="en-US" altLang="en-US" sz="3200" b="1" dirty="0"/>
              <a:t>cannot remember what day it is or whether she has already been awoken once</a:t>
            </a:r>
            <a:r>
              <a:rPr lang="en-US" altLang="en-US" sz="3200" dirty="0"/>
              <a:t>, but she remembers all the rules</a:t>
            </a:r>
          </a:p>
          <a:p>
            <a:pPr eaLnBrk="1" hangingPunct="1"/>
            <a:r>
              <a:rPr lang="en-US" altLang="en-US" sz="3200" dirty="0"/>
              <a:t>Imagine </a:t>
            </a:r>
            <a:r>
              <a:rPr lang="en-US" altLang="en-US" sz="3200" b="1" dirty="0"/>
              <a:t>you </a:t>
            </a:r>
            <a:r>
              <a:rPr lang="en-US" altLang="en-US" sz="3200" dirty="0"/>
              <a:t>are SB and you’ve just been awoken.  What is your (subjective) probability that the coin came up H?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3AE6E94-721C-407E-9CE6-4910C6470BE5}"/>
              </a:ext>
            </a:extLst>
          </p:cNvPr>
          <p:cNvCxnSpPr>
            <a:cxnSpLocks/>
          </p:cNvCxnSpPr>
          <p:nvPr/>
        </p:nvCxnSpPr>
        <p:spPr bwMode="auto">
          <a:xfrm flipV="1">
            <a:off x="9187686" y="1779607"/>
            <a:ext cx="739588" cy="437029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43616E-96F0-4E26-9002-9F0D0B78A2E9}"/>
              </a:ext>
            </a:extLst>
          </p:cNvPr>
          <p:cNvCxnSpPr>
            <a:cxnSpLocks/>
          </p:cNvCxnSpPr>
          <p:nvPr/>
        </p:nvCxnSpPr>
        <p:spPr bwMode="auto">
          <a:xfrm>
            <a:off x="9187686" y="2384724"/>
            <a:ext cx="739588" cy="4034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A632145-A0AE-45A0-A6D0-077EA6A1E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52" y="1510665"/>
            <a:ext cx="352985" cy="6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112F73-DB5B-4F99-92C3-E5E2C137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043" y="2372118"/>
            <a:ext cx="352985" cy="6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26223A-B6D6-4D90-93E2-CED1B0B4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866" y="2384724"/>
            <a:ext cx="352985" cy="6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7091B9-A4A3-430D-94D8-62462142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435" y="1443430"/>
            <a:ext cx="380233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A8AC20-6BB2-4EE2-B20D-08DBEBB9A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863" y="2586430"/>
            <a:ext cx="351378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9787AB-B607-473F-96DB-F2CEA315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335" y="1037217"/>
            <a:ext cx="986167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Sunday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3EDAB4-CC2D-4DEA-AC79-28A509683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9447" y="1040019"/>
            <a:ext cx="1075937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Monday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E574A4-4ED8-4935-B6E0-0A9D75D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966" y="1041420"/>
            <a:ext cx="1075359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Tuesday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47B42D-5CBB-DA50-190B-ECA6906D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A47A-4C34-125C-FD96-397CC9D7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version of causal decision theory for single-player extensive-form games of imperfect 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EDD5B91-CE26-9478-416A-D6A2FE89E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76627"/>
                <a:ext cx="10515600" cy="16312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Upon observing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maximize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𝐶𝐷𝑇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sepChr m:val="∣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EDD5B91-CE26-9478-416A-D6A2FE89E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76627"/>
                <a:ext cx="10515600" cy="1631257"/>
              </a:xfrm>
              <a:blipFill>
                <a:blip r:embed="rId2"/>
                <a:stretch>
                  <a:fillRect l="-1217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B0AB5B-3D18-0FD8-5182-10D60F026730}"/>
              </a:ext>
            </a:extLst>
          </p:cNvPr>
          <p:cNvCxnSpPr>
            <a:cxnSpLocks/>
          </p:cNvCxnSpPr>
          <p:nvPr/>
        </p:nvCxnSpPr>
        <p:spPr>
          <a:xfrm>
            <a:off x="1326795" y="4265657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4C9A077-B1E5-3931-DF55-7EC3C0690248}"/>
              </a:ext>
            </a:extLst>
          </p:cNvPr>
          <p:cNvSpPr/>
          <p:nvPr/>
        </p:nvSpPr>
        <p:spPr>
          <a:xfrm>
            <a:off x="1303405" y="4227877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C1EA2E-B196-6706-DB96-BFD81748C994}"/>
              </a:ext>
            </a:extLst>
          </p:cNvPr>
          <p:cNvCxnSpPr>
            <a:cxnSpLocks/>
          </p:cNvCxnSpPr>
          <p:nvPr/>
        </p:nvCxnSpPr>
        <p:spPr>
          <a:xfrm>
            <a:off x="2882545" y="4272007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28ED37-EA8B-7F38-AB99-A52647E9FF02}"/>
              </a:ext>
            </a:extLst>
          </p:cNvPr>
          <p:cNvSpPr txBox="1"/>
          <p:nvPr/>
        </p:nvSpPr>
        <p:spPr>
          <a:xfrm>
            <a:off x="4412895" y="4078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819411E-F206-67FC-8A07-08F656010802}"/>
              </a:ext>
            </a:extLst>
          </p:cNvPr>
          <p:cNvSpPr/>
          <p:nvPr/>
        </p:nvSpPr>
        <p:spPr>
          <a:xfrm>
            <a:off x="2859155" y="4234227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43BA3C03-5E2E-06D4-61F6-163A96062565}"/>
              </a:ext>
            </a:extLst>
          </p:cNvPr>
          <p:cNvCxnSpPr>
            <a:cxnSpLocks/>
            <a:endCxn id="9" idx="4"/>
          </p:cNvCxnSpPr>
          <p:nvPr/>
        </p:nvCxnSpPr>
        <p:spPr>
          <a:xfrm rot="16200000" flipH="1">
            <a:off x="2114034" y="3528632"/>
            <a:ext cx="16579" cy="1534309"/>
          </a:xfrm>
          <a:prstGeom prst="curvedConnector3">
            <a:avLst>
              <a:gd name="adj1" fmla="val -2729857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DDE59-22D9-7742-8807-B216C4F2B0F2}"/>
              </a:ext>
            </a:extLst>
          </p:cNvPr>
          <p:cNvCxnSpPr>
            <a:cxnSpLocks/>
          </p:cNvCxnSpPr>
          <p:nvPr/>
        </p:nvCxnSpPr>
        <p:spPr>
          <a:xfrm>
            <a:off x="1333727" y="4304076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A46F24-E593-F83A-9893-7824FB277C74}"/>
              </a:ext>
            </a:extLst>
          </p:cNvPr>
          <p:cNvCxnSpPr>
            <a:cxnSpLocks/>
          </p:cNvCxnSpPr>
          <p:nvPr/>
        </p:nvCxnSpPr>
        <p:spPr>
          <a:xfrm>
            <a:off x="2910887" y="4265088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93DF6B-9767-9DFF-B260-FAC1246C5BBC}"/>
              </a:ext>
            </a:extLst>
          </p:cNvPr>
          <p:cNvSpPr txBox="1"/>
          <p:nvPr/>
        </p:nvSpPr>
        <p:spPr>
          <a:xfrm>
            <a:off x="1194770" y="53682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ACA8B0-9B9C-3022-70E3-A78844A3E7D3}"/>
              </a:ext>
            </a:extLst>
          </p:cNvPr>
          <p:cNvSpPr txBox="1"/>
          <p:nvPr/>
        </p:nvSpPr>
        <p:spPr>
          <a:xfrm>
            <a:off x="2771932" y="53717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E3DE1-BCDA-2E7A-B897-6CEB96C2730E}"/>
              </a:ext>
            </a:extLst>
          </p:cNvPr>
          <p:cNvSpPr txBox="1"/>
          <p:nvPr/>
        </p:nvSpPr>
        <p:spPr>
          <a:xfrm>
            <a:off x="1616816" y="4210884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5EC39-D3C8-167C-8C62-E27E41110B72}"/>
              </a:ext>
            </a:extLst>
          </p:cNvPr>
          <p:cNvSpPr txBox="1"/>
          <p:nvPr/>
        </p:nvSpPr>
        <p:spPr>
          <a:xfrm>
            <a:off x="3193980" y="4235691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EBF82C-BCD8-B731-8450-20976FF6118F}"/>
              </a:ext>
            </a:extLst>
          </p:cNvPr>
          <p:cNvSpPr txBox="1"/>
          <p:nvPr/>
        </p:nvSpPr>
        <p:spPr>
          <a:xfrm>
            <a:off x="2396891" y="4614107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354350-A2CE-D7DD-A7E0-5ED0E35719D2}"/>
              </a:ext>
            </a:extLst>
          </p:cNvPr>
          <p:cNvSpPr txBox="1"/>
          <p:nvPr/>
        </p:nvSpPr>
        <p:spPr>
          <a:xfrm>
            <a:off x="838200" y="4605023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83B79E-D4F0-95FC-B347-6F74CCE552CC}"/>
                  </a:ext>
                </a:extLst>
              </p:cNvPr>
              <p:cNvSpPr txBox="1"/>
              <p:nvPr/>
            </p:nvSpPr>
            <p:spPr>
              <a:xfrm>
                <a:off x="5595457" y="3924196"/>
                <a:ext cx="5742854" cy="1851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𝐶𝐷𝑇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𝐶𝐷𝑇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⋅4</m:t>
                      </m:r>
                    </m:oMath>
                  </m:oMathPara>
                </a14:m>
                <a:endParaRPr lang="en-US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solves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accent2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83B79E-D4F0-95FC-B347-6F74CCE55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457" y="3924196"/>
                <a:ext cx="5742854" cy="1851469"/>
              </a:xfrm>
              <a:prstGeom prst="rect">
                <a:avLst/>
              </a:prstGeom>
              <a:blipFill>
                <a:blip r:embed="rId3"/>
                <a:stretch>
                  <a:fillRect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C37337A-C331-5EA2-7BB8-87160F62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0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4E64-0164-7B3C-5936-5F59B205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4191-D18B-1771-0B08-ADC9D5586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Theorem</a:t>
            </a:r>
            <a:r>
              <a:rPr lang="en-US" dirty="0"/>
              <a:t> (</a:t>
            </a:r>
            <a:r>
              <a:rPr lang="en-US" dirty="0" err="1"/>
              <a:t>Piccione</a:t>
            </a:r>
            <a:r>
              <a:rPr lang="en-US" dirty="0"/>
              <a:t> and Rubinstein 1997): In any single-player extensive-form game, the </a:t>
            </a:r>
            <a:r>
              <a:rPr lang="en-US" i="1" dirty="0"/>
              <a:t>ex ante</a:t>
            </a:r>
            <a:r>
              <a:rPr lang="en-US" dirty="0"/>
              <a:t>-optimal policy is compatible with CDT + GT.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Theorem</a:t>
            </a:r>
            <a:r>
              <a:rPr lang="en-US" dirty="0"/>
              <a:t> (Oesterheld and </a:t>
            </a:r>
            <a:r>
              <a:rPr lang="en-US" dirty="0" err="1"/>
              <a:t>Conitzer</a:t>
            </a:r>
            <a:r>
              <a:rPr lang="en-US" dirty="0"/>
              <a:t> 2022): In any single-player extensive-form game, the </a:t>
            </a:r>
            <a:r>
              <a:rPr lang="en-US" i="1" dirty="0"/>
              <a:t>ex ante</a:t>
            </a:r>
            <a:r>
              <a:rPr lang="en-US" dirty="0"/>
              <a:t>-optimal policy is compatible with EDT + GDH.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other combinations don’t work (e.g., Briggs 2010)!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Even for CDT+GT and EDT+GDH (as defined here) they may be many compatible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D4037-FCB5-BFE2-82F4-53CB45D9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9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94EA-1CCA-17EC-4995-3B6CE95F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762F9-71E6-62D3-6B78-94C1EBAC7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ffectLst/>
                <a:latin typeface="Arial" panose="020B0604020202020204" pitchFamily="34" charset="0"/>
              </a:rPr>
              <a:t>Piccione</a:t>
            </a:r>
            <a:r>
              <a:rPr lang="en-US" dirty="0">
                <a:effectLst/>
                <a:latin typeface="Arial" panose="020B0604020202020204" pitchFamily="34" charset="0"/>
              </a:rPr>
              <a:t> and Rubinstein. 1997. On the Interpretation of Decision Problems with Imperfect Recall. In: Games and Economic Behavior 20, pp. 3–24.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Briggs. 2010. Putting a value on Beauty. In: Oxford Studies in Epistemology. Vol. 3. Oxford University Press, pp. 3–24.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Oesterheld. 2019. Robust Program Equilibrium. Theory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and Decision, 86(1): 143–159.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Oesterheld and </a:t>
            </a:r>
            <a:r>
              <a:rPr lang="en-US" dirty="0" err="1">
                <a:effectLst/>
                <a:latin typeface="Arial" panose="020B0604020202020204" pitchFamily="34" charset="0"/>
              </a:rPr>
              <a:t>Conitzer</a:t>
            </a:r>
            <a:r>
              <a:rPr lang="en-US" dirty="0">
                <a:latin typeface="Arial" panose="020B0604020202020204" pitchFamily="34" charset="0"/>
              </a:rPr>
              <a:t>. 2022. </a:t>
            </a:r>
            <a:r>
              <a:rPr lang="en-US" dirty="0">
                <a:effectLst/>
                <a:latin typeface="Arial" panose="020B0604020202020204" pitchFamily="34" charset="0"/>
              </a:rPr>
              <a:t>Can de se choice be ex ante reasonable in games of imperfect recall? </a:t>
            </a:r>
            <a:r>
              <a:rPr lang="en-US" dirty="0">
                <a:effectLst/>
                <a:latin typeface="Arial" panose="020B0604020202020204" pitchFamily="34" charset="0"/>
                <a:hlinkClick r:id="rId2"/>
              </a:rPr>
              <a:t>https://www.andrew.cmu.edu/user/coesterh/DeSeVsExAnte.pdf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B30EB-9B5C-1A3B-B5F5-7B2E014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6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91C823-7439-DC3F-7A67-BDBC6C3FB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34" y="1375954"/>
            <a:ext cx="10318332" cy="372959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424717-8507-CBBE-ADD5-2B06973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2870-8963-EFFF-845A-3649394E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Extensive-form games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97F10BA-34E3-5467-13E1-1990A076D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46" y="1951286"/>
            <a:ext cx="3606064" cy="3496398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B1E4DEE-E26F-758E-8154-D75F30775531}"/>
              </a:ext>
            </a:extLst>
          </p:cNvPr>
          <p:cNvSpPr/>
          <p:nvPr/>
        </p:nvSpPr>
        <p:spPr>
          <a:xfrm>
            <a:off x="8458113" y="2237641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6C47D91-2C4E-B406-250E-D00B0C9F9EF1}"/>
              </a:ext>
            </a:extLst>
          </p:cNvPr>
          <p:cNvSpPr/>
          <p:nvPr/>
        </p:nvSpPr>
        <p:spPr>
          <a:xfrm>
            <a:off x="5942600" y="290044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5791770-EB7D-4048-CDAD-7A1942FF42A3}"/>
              </a:ext>
            </a:extLst>
          </p:cNvPr>
          <p:cNvSpPr/>
          <p:nvPr/>
        </p:nvSpPr>
        <p:spPr>
          <a:xfrm>
            <a:off x="5714000" y="3508552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F855A6-2F9B-3D48-C75C-B2B4401DFBB1}"/>
              </a:ext>
            </a:extLst>
          </p:cNvPr>
          <p:cNvSpPr/>
          <p:nvPr/>
        </p:nvSpPr>
        <p:spPr>
          <a:xfrm>
            <a:off x="6135693" y="3508552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2A75E9B-0DCB-EF81-C61A-24339C0DA07C}"/>
              </a:ext>
            </a:extLst>
          </p:cNvPr>
          <p:cNvSpPr/>
          <p:nvPr/>
        </p:nvSpPr>
        <p:spPr>
          <a:xfrm>
            <a:off x="5866400" y="4140273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B8F260B-C533-0E93-CF85-8317A0EC2494}"/>
              </a:ext>
            </a:extLst>
          </p:cNvPr>
          <p:cNvCxnSpPr>
            <a:cxnSpLocks/>
            <a:stCxn id="54" idx="4"/>
            <a:endCxn id="55" idx="7"/>
          </p:cNvCxnSpPr>
          <p:nvPr/>
        </p:nvCxnSpPr>
        <p:spPr>
          <a:xfrm flipH="1">
            <a:off x="6072682" y="2390041"/>
            <a:ext cx="2461631" cy="5327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D3E135-9AD9-7C20-9CA3-EEAEB2722A05}"/>
              </a:ext>
            </a:extLst>
          </p:cNvPr>
          <p:cNvCxnSpPr>
            <a:cxnSpLocks/>
            <a:stCxn id="54" idx="4"/>
            <a:endCxn id="86" idx="0"/>
          </p:cNvCxnSpPr>
          <p:nvPr/>
        </p:nvCxnSpPr>
        <p:spPr>
          <a:xfrm flipH="1">
            <a:off x="6941202" y="2390041"/>
            <a:ext cx="1593111" cy="4976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A51C0B-FB71-8ABF-DA93-24D3E0CFD859}"/>
              </a:ext>
            </a:extLst>
          </p:cNvPr>
          <p:cNvCxnSpPr>
            <a:cxnSpLocks/>
            <a:stCxn id="54" idx="4"/>
            <a:endCxn id="111" idx="0"/>
          </p:cNvCxnSpPr>
          <p:nvPr/>
        </p:nvCxnSpPr>
        <p:spPr>
          <a:xfrm flipH="1">
            <a:off x="7988825" y="2390041"/>
            <a:ext cx="545488" cy="4761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49BA909-B188-D714-8670-2DAD822DE609}"/>
              </a:ext>
            </a:extLst>
          </p:cNvPr>
          <p:cNvCxnSpPr>
            <a:cxnSpLocks/>
            <a:stCxn id="54" idx="4"/>
            <a:endCxn id="136" idx="0"/>
          </p:cNvCxnSpPr>
          <p:nvPr/>
        </p:nvCxnSpPr>
        <p:spPr>
          <a:xfrm>
            <a:off x="8534313" y="2390041"/>
            <a:ext cx="506548" cy="4699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AAFE53F-FC31-F02A-69E9-353211B75EA6}"/>
              </a:ext>
            </a:extLst>
          </p:cNvPr>
          <p:cNvCxnSpPr>
            <a:cxnSpLocks/>
            <a:stCxn id="54" idx="4"/>
            <a:endCxn id="161" idx="0"/>
          </p:cNvCxnSpPr>
          <p:nvPr/>
        </p:nvCxnSpPr>
        <p:spPr>
          <a:xfrm>
            <a:off x="8534313" y="2390041"/>
            <a:ext cx="1605665" cy="4241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A541ED1-EA91-EE14-6F95-B199D1DBF0C1}"/>
              </a:ext>
            </a:extLst>
          </p:cNvPr>
          <p:cNvCxnSpPr>
            <a:cxnSpLocks/>
            <a:stCxn id="54" idx="4"/>
            <a:endCxn id="186" idx="0"/>
          </p:cNvCxnSpPr>
          <p:nvPr/>
        </p:nvCxnSpPr>
        <p:spPr>
          <a:xfrm>
            <a:off x="8534313" y="2390041"/>
            <a:ext cx="2691239" cy="3795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4D46838-134D-6074-348A-0EF8BB00BC22}"/>
              </a:ext>
            </a:extLst>
          </p:cNvPr>
          <p:cNvCxnSpPr>
            <a:cxnSpLocks/>
            <a:stCxn id="55" idx="4"/>
            <a:endCxn id="56" idx="0"/>
          </p:cNvCxnSpPr>
          <p:nvPr/>
        </p:nvCxnSpPr>
        <p:spPr>
          <a:xfrm flipH="1">
            <a:off x="5790200" y="3052840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BD94256-16E6-0F72-D4A9-A3B6B63DC439}"/>
              </a:ext>
            </a:extLst>
          </p:cNvPr>
          <p:cNvCxnSpPr>
            <a:cxnSpLocks/>
            <a:stCxn id="55" idx="4"/>
            <a:endCxn id="57" idx="0"/>
          </p:cNvCxnSpPr>
          <p:nvPr/>
        </p:nvCxnSpPr>
        <p:spPr>
          <a:xfrm>
            <a:off x="6018800" y="3052840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D373C3A-13A5-C884-4E56-5A126FB5FCDD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5790200" y="3660952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93E2C29-39E2-CC2F-239F-7ACAA3AB2D2B}"/>
              </a:ext>
            </a:extLst>
          </p:cNvPr>
          <p:cNvCxnSpPr>
            <a:cxnSpLocks/>
            <a:stCxn id="56" idx="4"/>
            <a:endCxn id="75" idx="0"/>
          </p:cNvCxnSpPr>
          <p:nvPr/>
        </p:nvCxnSpPr>
        <p:spPr>
          <a:xfrm flipH="1">
            <a:off x="5669224" y="3660952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2A77E95-ACF5-B093-C58D-BC62B989F5AC}"/>
              </a:ext>
            </a:extLst>
          </p:cNvPr>
          <p:cNvCxnSpPr>
            <a:cxnSpLocks/>
            <a:stCxn id="58" idx="4"/>
            <a:endCxn id="73" idx="0"/>
          </p:cNvCxnSpPr>
          <p:nvPr/>
        </p:nvCxnSpPr>
        <p:spPr>
          <a:xfrm flipH="1">
            <a:off x="5831927" y="4292673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4BDCDDA-FE4C-524D-5B86-B5D0DD97D4BF}"/>
              </a:ext>
            </a:extLst>
          </p:cNvPr>
          <p:cNvCxnSpPr>
            <a:cxnSpLocks/>
            <a:stCxn id="58" idx="4"/>
            <a:endCxn id="74" idx="0"/>
          </p:cNvCxnSpPr>
          <p:nvPr/>
        </p:nvCxnSpPr>
        <p:spPr>
          <a:xfrm>
            <a:off x="5942600" y="4292673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7403545-F76A-1F49-DEA6-4E015E1E7A22}"/>
              </a:ext>
            </a:extLst>
          </p:cNvPr>
          <p:cNvCxnSpPr>
            <a:cxnSpLocks/>
            <a:stCxn id="57" idx="4"/>
            <a:endCxn id="76" idx="0"/>
          </p:cNvCxnSpPr>
          <p:nvPr/>
        </p:nvCxnSpPr>
        <p:spPr>
          <a:xfrm flipH="1">
            <a:off x="6170385" y="3660952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75DE081-626A-882F-9886-354A3B6410BD}"/>
              </a:ext>
            </a:extLst>
          </p:cNvPr>
          <p:cNvCxnSpPr>
            <a:cxnSpLocks/>
            <a:stCxn id="57" idx="4"/>
            <a:endCxn id="77" idx="0"/>
          </p:cNvCxnSpPr>
          <p:nvPr/>
        </p:nvCxnSpPr>
        <p:spPr>
          <a:xfrm>
            <a:off x="6211893" y="3660952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2054">
            <a:extLst>
              <a:ext uri="{FF2B5EF4-FFF2-40B4-BE49-F238E27FC236}">
                <a16:creationId xmlns:a16="http://schemas.microsoft.com/office/drawing/2014/main" id="{FBFD9DE4-3F79-E92B-CC5B-77634DE6E45E}"/>
              </a:ext>
            </a:extLst>
          </p:cNvPr>
          <p:cNvSpPr txBox="1"/>
          <p:nvPr/>
        </p:nvSpPr>
        <p:spPr>
          <a:xfrm>
            <a:off x="5667197" y="4689997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74" name="TextBox 2055">
            <a:extLst>
              <a:ext uri="{FF2B5EF4-FFF2-40B4-BE49-F238E27FC236}">
                <a16:creationId xmlns:a16="http://schemas.microsoft.com/office/drawing/2014/main" id="{E35DEFB6-5E00-DBA6-4B73-DCEC9440387A}"/>
              </a:ext>
            </a:extLst>
          </p:cNvPr>
          <p:cNvSpPr txBox="1"/>
          <p:nvPr/>
        </p:nvSpPr>
        <p:spPr>
          <a:xfrm>
            <a:off x="5866400" y="4689997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75" name="TextBox 2056">
            <a:extLst>
              <a:ext uri="{FF2B5EF4-FFF2-40B4-BE49-F238E27FC236}">
                <a16:creationId xmlns:a16="http://schemas.microsoft.com/office/drawing/2014/main" id="{BE8B9080-27F2-6171-69D8-9198735AAB56}"/>
              </a:ext>
            </a:extLst>
          </p:cNvPr>
          <p:cNvSpPr txBox="1"/>
          <p:nvPr/>
        </p:nvSpPr>
        <p:spPr>
          <a:xfrm>
            <a:off x="5504494" y="4132780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76" name="TextBox 2057">
            <a:extLst>
              <a:ext uri="{FF2B5EF4-FFF2-40B4-BE49-F238E27FC236}">
                <a16:creationId xmlns:a16="http://schemas.microsoft.com/office/drawing/2014/main" id="{7CBA1750-CC6C-F3AE-C4DB-38E0865F3262}"/>
              </a:ext>
            </a:extLst>
          </p:cNvPr>
          <p:cNvSpPr txBox="1"/>
          <p:nvPr/>
        </p:nvSpPr>
        <p:spPr>
          <a:xfrm>
            <a:off x="6005655" y="4102288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77" name="TextBox 2058">
            <a:extLst>
              <a:ext uri="{FF2B5EF4-FFF2-40B4-BE49-F238E27FC236}">
                <a16:creationId xmlns:a16="http://schemas.microsoft.com/office/drawing/2014/main" id="{97C65FE4-DB06-F1FB-5855-38C61C392093}"/>
              </a:ext>
            </a:extLst>
          </p:cNvPr>
          <p:cNvSpPr txBox="1"/>
          <p:nvPr/>
        </p:nvSpPr>
        <p:spPr>
          <a:xfrm>
            <a:off x="6208485" y="4092293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78" name="TextBox 2059">
            <a:extLst>
              <a:ext uri="{FF2B5EF4-FFF2-40B4-BE49-F238E27FC236}">
                <a16:creationId xmlns:a16="http://schemas.microsoft.com/office/drawing/2014/main" id="{A67E3B1D-AB4B-A331-9AA1-45E1E23C0F4A}"/>
              </a:ext>
            </a:extLst>
          </p:cNvPr>
          <p:cNvSpPr txBox="1"/>
          <p:nvPr/>
        </p:nvSpPr>
        <p:spPr>
          <a:xfrm rot="17972842">
            <a:off x="5543212" y="3075971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79" name="TextBox 2068">
            <a:extLst>
              <a:ext uri="{FF2B5EF4-FFF2-40B4-BE49-F238E27FC236}">
                <a16:creationId xmlns:a16="http://schemas.microsoft.com/office/drawing/2014/main" id="{DE87F6A7-9720-ABF4-48F9-8256E5A70BCD}"/>
              </a:ext>
            </a:extLst>
          </p:cNvPr>
          <p:cNvSpPr txBox="1"/>
          <p:nvPr/>
        </p:nvSpPr>
        <p:spPr>
          <a:xfrm rot="4073418">
            <a:off x="5932278" y="3199310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80" name="TextBox 2069">
            <a:extLst>
              <a:ext uri="{FF2B5EF4-FFF2-40B4-BE49-F238E27FC236}">
                <a16:creationId xmlns:a16="http://schemas.microsoft.com/office/drawing/2014/main" id="{7367C746-BDA7-D500-4273-BCAC64B6AF56}"/>
              </a:ext>
            </a:extLst>
          </p:cNvPr>
          <p:cNvSpPr txBox="1"/>
          <p:nvPr/>
        </p:nvSpPr>
        <p:spPr>
          <a:xfrm rot="16985698">
            <a:off x="5359480" y="3676324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81" name="TextBox 2070">
            <a:extLst>
              <a:ext uri="{FF2B5EF4-FFF2-40B4-BE49-F238E27FC236}">
                <a16:creationId xmlns:a16="http://schemas.microsoft.com/office/drawing/2014/main" id="{7D274E35-D29B-3B7D-2B5B-369688EA65F6}"/>
              </a:ext>
            </a:extLst>
          </p:cNvPr>
          <p:cNvSpPr txBox="1"/>
          <p:nvPr/>
        </p:nvSpPr>
        <p:spPr>
          <a:xfrm rot="4491124">
            <a:off x="5704627" y="3768453"/>
            <a:ext cx="499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82" name="TextBox 2071">
            <a:extLst>
              <a:ext uri="{FF2B5EF4-FFF2-40B4-BE49-F238E27FC236}">
                <a16:creationId xmlns:a16="http://schemas.microsoft.com/office/drawing/2014/main" id="{D1DA0E28-AEC8-1631-6E6F-280973FE52E4}"/>
              </a:ext>
            </a:extLst>
          </p:cNvPr>
          <p:cNvSpPr txBox="1"/>
          <p:nvPr/>
        </p:nvSpPr>
        <p:spPr>
          <a:xfrm rot="16537510">
            <a:off x="5905826" y="3727494"/>
            <a:ext cx="431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83" name="TextBox 2072">
            <a:extLst>
              <a:ext uri="{FF2B5EF4-FFF2-40B4-BE49-F238E27FC236}">
                <a16:creationId xmlns:a16="http://schemas.microsoft.com/office/drawing/2014/main" id="{E6701061-7F3E-7B5F-55B7-2F15A03B4EE2}"/>
              </a:ext>
            </a:extLst>
          </p:cNvPr>
          <p:cNvSpPr txBox="1"/>
          <p:nvPr/>
        </p:nvSpPr>
        <p:spPr>
          <a:xfrm rot="4098883">
            <a:off x="6101406" y="3815134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84" name="TextBox 2073">
            <a:extLst>
              <a:ext uri="{FF2B5EF4-FFF2-40B4-BE49-F238E27FC236}">
                <a16:creationId xmlns:a16="http://schemas.microsoft.com/office/drawing/2014/main" id="{F27AC9F4-6F2B-FC36-E768-7D6FE371CE7E}"/>
              </a:ext>
            </a:extLst>
          </p:cNvPr>
          <p:cNvSpPr txBox="1"/>
          <p:nvPr/>
        </p:nvSpPr>
        <p:spPr>
          <a:xfrm rot="17180655">
            <a:off x="5601426" y="4311643"/>
            <a:ext cx="459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85" name="TextBox 2074">
            <a:extLst>
              <a:ext uri="{FF2B5EF4-FFF2-40B4-BE49-F238E27FC236}">
                <a16:creationId xmlns:a16="http://schemas.microsoft.com/office/drawing/2014/main" id="{8A3ABA48-242B-00AA-2B8F-384C1B617778}"/>
              </a:ext>
            </a:extLst>
          </p:cNvPr>
          <p:cNvSpPr txBox="1"/>
          <p:nvPr/>
        </p:nvSpPr>
        <p:spPr>
          <a:xfrm rot="4621217">
            <a:off x="5788309" y="4435221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36B9D7B-FCAA-D001-33DC-339122B3B5E9}"/>
              </a:ext>
            </a:extLst>
          </p:cNvPr>
          <p:cNvSpPr/>
          <p:nvPr/>
        </p:nvSpPr>
        <p:spPr>
          <a:xfrm>
            <a:off x="6865002" y="288773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4EFBEDB-2AB8-F059-B1C5-17EE7E579929}"/>
              </a:ext>
            </a:extLst>
          </p:cNvPr>
          <p:cNvSpPr/>
          <p:nvPr/>
        </p:nvSpPr>
        <p:spPr>
          <a:xfrm>
            <a:off x="6636402" y="3495842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BCDCBCD-5981-DFDF-97A0-7CBC5344E235}"/>
              </a:ext>
            </a:extLst>
          </p:cNvPr>
          <p:cNvSpPr/>
          <p:nvPr/>
        </p:nvSpPr>
        <p:spPr>
          <a:xfrm>
            <a:off x="7058095" y="3495842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C7ADCDE-0A73-7255-4615-E7296E5D05AF}"/>
              </a:ext>
            </a:extLst>
          </p:cNvPr>
          <p:cNvSpPr/>
          <p:nvPr/>
        </p:nvSpPr>
        <p:spPr>
          <a:xfrm>
            <a:off x="6788802" y="4127563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394AED3-C3C9-A412-C5A0-2903E0B63A81}"/>
              </a:ext>
            </a:extLst>
          </p:cNvPr>
          <p:cNvCxnSpPr>
            <a:cxnSpLocks/>
            <a:stCxn id="86" idx="4"/>
            <a:endCxn id="87" idx="0"/>
          </p:cNvCxnSpPr>
          <p:nvPr/>
        </p:nvCxnSpPr>
        <p:spPr>
          <a:xfrm flipH="1">
            <a:off x="6712602" y="3040130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0F3EBC0-4388-17A1-938F-48B7F2956564}"/>
              </a:ext>
            </a:extLst>
          </p:cNvPr>
          <p:cNvCxnSpPr>
            <a:cxnSpLocks/>
            <a:stCxn id="86" idx="4"/>
            <a:endCxn id="88" idx="0"/>
          </p:cNvCxnSpPr>
          <p:nvPr/>
        </p:nvCxnSpPr>
        <p:spPr>
          <a:xfrm>
            <a:off x="6941202" y="3040130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ECCBFC1-EAC6-1FD2-7218-D47C2DBCA3C9}"/>
              </a:ext>
            </a:extLst>
          </p:cNvPr>
          <p:cNvCxnSpPr>
            <a:cxnSpLocks/>
            <a:stCxn id="87" idx="4"/>
            <a:endCxn id="89" idx="0"/>
          </p:cNvCxnSpPr>
          <p:nvPr/>
        </p:nvCxnSpPr>
        <p:spPr>
          <a:xfrm>
            <a:off x="6712602" y="3648242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9A8AE0F-69C2-5F35-0D26-A030ED71DF4D}"/>
              </a:ext>
            </a:extLst>
          </p:cNvPr>
          <p:cNvCxnSpPr>
            <a:cxnSpLocks/>
            <a:stCxn id="87" idx="4"/>
            <a:endCxn id="100" idx="0"/>
          </p:cNvCxnSpPr>
          <p:nvPr/>
        </p:nvCxnSpPr>
        <p:spPr>
          <a:xfrm flipH="1">
            <a:off x="6591626" y="3648242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336E14-1E3D-4D24-18D7-6041F2E1DD28}"/>
              </a:ext>
            </a:extLst>
          </p:cNvPr>
          <p:cNvCxnSpPr>
            <a:cxnSpLocks/>
            <a:stCxn id="89" idx="4"/>
            <a:endCxn id="98" idx="0"/>
          </p:cNvCxnSpPr>
          <p:nvPr/>
        </p:nvCxnSpPr>
        <p:spPr>
          <a:xfrm flipH="1">
            <a:off x="6754329" y="4279963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FAD644-62E4-C3EC-B880-C055A2DA8188}"/>
              </a:ext>
            </a:extLst>
          </p:cNvPr>
          <p:cNvCxnSpPr>
            <a:cxnSpLocks/>
            <a:stCxn id="89" idx="4"/>
            <a:endCxn id="99" idx="0"/>
          </p:cNvCxnSpPr>
          <p:nvPr/>
        </p:nvCxnSpPr>
        <p:spPr>
          <a:xfrm>
            <a:off x="6865002" y="4279963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DA4C6548-48AB-3D42-6D5C-3276CE7CC68E}"/>
              </a:ext>
            </a:extLst>
          </p:cNvPr>
          <p:cNvCxnSpPr>
            <a:cxnSpLocks/>
            <a:stCxn id="88" idx="4"/>
            <a:endCxn id="101" idx="0"/>
          </p:cNvCxnSpPr>
          <p:nvPr/>
        </p:nvCxnSpPr>
        <p:spPr>
          <a:xfrm flipH="1">
            <a:off x="7092787" y="3648242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BF52655-E1B2-E97C-F561-7BA9C2535D1B}"/>
              </a:ext>
            </a:extLst>
          </p:cNvPr>
          <p:cNvCxnSpPr>
            <a:cxnSpLocks/>
            <a:stCxn id="88" idx="4"/>
            <a:endCxn id="102" idx="0"/>
          </p:cNvCxnSpPr>
          <p:nvPr/>
        </p:nvCxnSpPr>
        <p:spPr>
          <a:xfrm>
            <a:off x="7134295" y="3648242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2087">
            <a:extLst>
              <a:ext uri="{FF2B5EF4-FFF2-40B4-BE49-F238E27FC236}">
                <a16:creationId xmlns:a16="http://schemas.microsoft.com/office/drawing/2014/main" id="{44E2D785-B060-BA48-1538-305D30730E17}"/>
              </a:ext>
            </a:extLst>
          </p:cNvPr>
          <p:cNvSpPr txBox="1"/>
          <p:nvPr/>
        </p:nvSpPr>
        <p:spPr>
          <a:xfrm>
            <a:off x="6589599" y="4677287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99" name="TextBox 2088">
            <a:extLst>
              <a:ext uri="{FF2B5EF4-FFF2-40B4-BE49-F238E27FC236}">
                <a16:creationId xmlns:a16="http://schemas.microsoft.com/office/drawing/2014/main" id="{3CBF0D58-E2AA-CF47-62D7-3B6A96073122}"/>
              </a:ext>
            </a:extLst>
          </p:cNvPr>
          <p:cNvSpPr txBox="1"/>
          <p:nvPr/>
        </p:nvSpPr>
        <p:spPr>
          <a:xfrm>
            <a:off x="6788802" y="4677287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100" name="TextBox 2089">
            <a:extLst>
              <a:ext uri="{FF2B5EF4-FFF2-40B4-BE49-F238E27FC236}">
                <a16:creationId xmlns:a16="http://schemas.microsoft.com/office/drawing/2014/main" id="{4EF2F707-1521-23FB-399F-8EDBA2EE1B41}"/>
              </a:ext>
            </a:extLst>
          </p:cNvPr>
          <p:cNvSpPr txBox="1"/>
          <p:nvPr/>
        </p:nvSpPr>
        <p:spPr>
          <a:xfrm>
            <a:off x="6426896" y="4120070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101" name="TextBox 2090">
            <a:extLst>
              <a:ext uri="{FF2B5EF4-FFF2-40B4-BE49-F238E27FC236}">
                <a16:creationId xmlns:a16="http://schemas.microsoft.com/office/drawing/2014/main" id="{802B53A7-968D-D193-07D6-A489F1478BCA}"/>
              </a:ext>
            </a:extLst>
          </p:cNvPr>
          <p:cNvSpPr txBox="1"/>
          <p:nvPr/>
        </p:nvSpPr>
        <p:spPr>
          <a:xfrm>
            <a:off x="6928057" y="4089578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102" name="TextBox 2091">
            <a:extLst>
              <a:ext uri="{FF2B5EF4-FFF2-40B4-BE49-F238E27FC236}">
                <a16:creationId xmlns:a16="http://schemas.microsoft.com/office/drawing/2014/main" id="{FA6D5E95-4EDD-D7F0-DCF4-F05F74DB0B46}"/>
              </a:ext>
            </a:extLst>
          </p:cNvPr>
          <p:cNvSpPr txBox="1"/>
          <p:nvPr/>
        </p:nvSpPr>
        <p:spPr>
          <a:xfrm>
            <a:off x="7130887" y="4079583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103" name="TextBox 2092">
            <a:extLst>
              <a:ext uri="{FF2B5EF4-FFF2-40B4-BE49-F238E27FC236}">
                <a16:creationId xmlns:a16="http://schemas.microsoft.com/office/drawing/2014/main" id="{E05B885F-307C-C9E4-665B-6C6234EF20C9}"/>
              </a:ext>
            </a:extLst>
          </p:cNvPr>
          <p:cNvSpPr txBox="1"/>
          <p:nvPr/>
        </p:nvSpPr>
        <p:spPr>
          <a:xfrm rot="17972842">
            <a:off x="6465614" y="3063261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104" name="TextBox 2093">
            <a:extLst>
              <a:ext uri="{FF2B5EF4-FFF2-40B4-BE49-F238E27FC236}">
                <a16:creationId xmlns:a16="http://schemas.microsoft.com/office/drawing/2014/main" id="{0EAAFF93-616D-D10A-7F9C-7D58EDD9E93E}"/>
              </a:ext>
            </a:extLst>
          </p:cNvPr>
          <p:cNvSpPr txBox="1"/>
          <p:nvPr/>
        </p:nvSpPr>
        <p:spPr>
          <a:xfrm rot="4073418">
            <a:off x="6854680" y="3186600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105" name="TextBox 2094">
            <a:extLst>
              <a:ext uri="{FF2B5EF4-FFF2-40B4-BE49-F238E27FC236}">
                <a16:creationId xmlns:a16="http://schemas.microsoft.com/office/drawing/2014/main" id="{2C0A2A23-C969-C2A9-ED1D-B2F0718A31BB}"/>
              </a:ext>
            </a:extLst>
          </p:cNvPr>
          <p:cNvSpPr txBox="1"/>
          <p:nvPr/>
        </p:nvSpPr>
        <p:spPr>
          <a:xfrm rot="16985698">
            <a:off x="6310879" y="3700130"/>
            <a:ext cx="526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106" name="TextBox 2095">
            <a:extLst>
              <a:ext uri="{FF2B5EF4-FFF2-40B4-BE49-F238E27FC236}">
                <a16:creationId xmlns:a16="http://schemas.microsoft.com/office/drawing/2014/main" id="{43EAA4DF-C140-AF07-7148-37C15B87AA90}"/>
              </a:ext>
            </a:extLst>
          </p:cNvPr>
          <p:cNvSpPr txBox="1"/>
          <p:nvPr/>
        </p:nvSpPr>
        <p:spPr>
          <a:xfrm rot="4491124">
            <a:off x="6668615" y="3701402"/>
            <a:ext cx="386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107" name="TextBox 2096">
            <a:extLst>
              <a:ext uri="{FF2B5EF4-FFF2-40B4-BE49-F238E27FC236}">
                <a16:creationId xmlns:a16="http://schemas.microsoft.com/office/drawing/2014/main" id="{FCE29EA0-46D5-C2DA-65D1-11EE1AE1F86A}"/>
              </a:ext>
            </a:extLst>
          </p:cNvPr>
          <p:cNvSpPr txBox="1"/>
          <p:nvPr/>
        </p:nvSpPr>
        <p:spPr>
          <a:xfrm rot="16537510">
            <a:off x="6805936" y="3690189"/>
            <a:ext cx="481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108" name="TextBox 2097">
            <a:extLst>
              <a:ext uri="{FF2B5EF4-FFF2-40B4-BE49-F238E27FC236}">
                <a16:creationId xmlns:a16="http://schemas.microsoft.com/office/drawing/2014/main" id="{BEB12B07-105C-6F89-C921-E6FF202F7E64}"/>
              </a:ext>
            </a:extLst>
          </p:cNvPr>
          <p:cNvSpPr txBox="1"/>
          <p:nvPr/>
        </p:nvSpPr>
        <p:spPr>
          <a:xfrm rot="4098883">
            <a:off x="7023808" y="3802424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109" name="TextBox 2098">
            <a:extLst>
              <a:ext uri="{FF2B5EF4-FFF2-40B4-BE49-F238E27FC236}">
                <a16:creationId xmlns:a16="http://schemas.microsoft.com/office/drawing/2014/main" id="{157F63AB-734B-1E2A-E955-B15AA9E89B46}"/>
              </a:ext>
            </a:extLst>
          </p:cNvPr>
          <p:cNvSpPr txBox="1"/>
          <p:nvPr/>
        </p:nvSpPr>
        <p:spPr>
          <a:xfrm rot="17180655">
            <a:off x="6536069" y="4315279"/>
            <a:ext cx="425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110" name="TextBox 2099">
            <a:extLst>
              <a:ext uri="{FF2B5EF4-FFF2-40B4-BE49-F238E27FC236}">
                <a16:creationId xmlns:a16="http://schemas.microsoft.com/office/drawing/2014/main" id="{BFE9056A-94A2-B6BB-B365-8F63888E5011}"/>
              </a:ext>
            </a:extLst>
          </p:cNvPr>
          <p:cNvSpPr txBox="1"/>
          <p:nvPr/>
        </p:nvSpPr>
        <p:spPr>
          <a:xfrm rot="4621217">
            <a:off x="6710711" y="4422511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BE1C897-4DC6-0EAF-7032-08F6A1EC6607}"/>
              </a:ext>
            </a:extLst>
          </p:cNvPr>
          <p:cNvSpPr/>
          <p:nvPr/>
        </p:nvSpPr>
        <p:spPr>
          <a:xfrm>
            <a:off x="7912625" y="286623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A493032-AF59-B390-F6AF-231070ABC829}"/>
              </a:ext>
            </a:extLst>
          </p:cNvPr>
          <p:cNvSpPr/>
          <p:nvPr/>
        </p:nvSpPr>
        <p:spPr>
          <a:xfrm>
            <a:off x="7684025" y="3474343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0998E0E-7D52-0665-39F3-1444D1A1C3CA}"/>
              </a:ext>
            </a:extLst>
          </p:cNvPr>
          <p:cNvSpPr/>
          <p:nvPr/>
        </p:nvSpPr>
        <p:spPr>
          <a:xfrm>
            <a:off x="8105718" y="3474343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C43D267-97EB-04DA-F672-85C8282F1637}"/>
              </a:ext>
            </a:extLst>
          </p:cNvPr>
          <p:cNvSpPr/>
          <p:nvPr/>
        </p:nvSpPr>
        <p:spPr>
          <a:xfrm>
            <a:off x="7836425" y="4106064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57D8C5D-471F-6A74-AF02-ECBAFF7D37CC}"/>
              </a:ext>
            </a:extLst>
          </p:cNvPr>
          <p:cNvCxnSpPr>
            <a:cxnSpLocks/>
            <a:stCxn id="111" idx="4"/>
            <a:endCxn id="112" idx="0"/>
          </p:cNvCxnSpPr>
          <p:nvPr/>
        </p:nvCxnSpPr>
        <p:spPr>
          <a:xfrm flipH="1">
            <a:off x="7760225" y="3018631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26B181A-6DA4-CB11-F139-EE234AC2F971}"/>
              </a:ext>
            </a:extLst>
          </p:cNvPr>
          <p:cNvCxnSpPr>
            <a:cxnSpLocks/>
            <a:stCxn id="111" idx="4"/>
            <a:endCxn id="113" idx="0"/>
          </p:cNvCxnSpPr>
          <p:nvPr/>
        </p:nvCxnSpPr>
        <p:spPr>
          <a:xfrm>
            <a:off x="7988825" y="3018631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C0DF47E-AA46-EEF0-C020-425B56A30AC1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760225" y="3626743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6FB98E0-BD6A-0DD8-6B92-D3FCDF32AB02}"/>
              </a:ext>
            </a:extLst>
          </p:cNvPr>
          <p:cNvCxnSpPr>
            <a:cxnSpLocks/>
            <a:stCxn id="112" idx="4"/>
            <a:endCxn id="125" idx="0"/>
          </p:cNvCxnSpPr>
          <p:nvPr/>
        </p:nvCxnSpPr>
        <p:spPr>
          <a:xfrm flipH="1">
            <a:off x="7639249" y="3626743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9F5835F-7998-0574-4D70-ACB0C3A00678}"/>
              </a:ext>
            </a:extLst>
          </p:cNvPr>
          <p:cNvCxnSpPr>
            <a:cxnSpLocks/>
            <a:stCxn id="114" idx="4"/>
            <a:endCxn id="123" idx="0"/>
          </p:cNvCxnSpPr>
          <p:nvPr/>
        </p:nvCxnSpPr>
        <p:spPr>
          <a:xfrm flipH="1">
            <a:off x="7801952" y="4258464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54FD7AC-8A28-41B1-F855-A611F7E9CC86}"/>
              </a:ext>
            </a:extLst>
          </p:cNvPr>
          <p:cNvCxnSpPr>
            <a:cxnSpLocks/>
            <a:stCxn id="114" idx="4"/>
            <a:endCxn id="124" idx="0"/>
          </p:cNvCxnSpPr>
          <p:nvPr/>
        </p:nvCxnSpPr>
        <p:spPr>
          <a:xfrm>
            <a:off x="7912625" y="4258464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E67277B-E247-D576-6D8B-4761D7FAF235}"/>
              </a:ext>
            </a:extLst>
          </p:cNvPr>
          <p:cNvCxnSpPr>
            <a:cxnSpLocks/>
            <a:stCxn id="113" idx="4"/>
            <a:endCxn id="126" idx="0"/>
          </p:cNvCxnSpPr>
          <p:nvPr/>
        </p:nvCxnSpPr>
        <p:spPr>
          <a:xfrm flipH="1">
            <a:off x="8140410" y="3626743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2A3E7C0-1759-2037-3574-E2C22696E0D6}"/>
              </a:ext>
            </a:extLst>
          </p:cNvPr>
          <p:cNvCxnSpPr>
            <a:cxnSpLocks/>
            <a:stCxn id="113" idx="4"/>
            <a:endCxn id="127" idx="0"/>
          </p:cNvCxnSpPr>
          <p:nvPr/>
        </p:nvCxnSpPr>
        <p:spPr>
          <a:xfrm>
            <a:off x="8181918" y="3626743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2113">
            <a:extLst>
              <a:ext uri="{FF2B5EF4-FFF2-40B4-BE49-F238E27FC236}">
                <a16:creationId xmlns:a16="http://schemas.microsoft.com/office/drawing/2014/main" id="{29EE2618-B577-5DA2-05DD-B0A2E05651C3}"/>
              </a:ext>
            </a:extLst>
          </p:cNvPr>
          <p:cNvSpPr txBox="1"/>
          <p:nvPr/>
        </p:nvSpPr>
        <p:spPr>
          <a:xfrm>
            <a:off x="7637222" y="4655788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124" name="TextBox 2114">
            <a:extLst>
              <a:ext uri="{FF2B5EF4-FFF2-40B4-BE49-F238E27FC236}">
                <a16:creationId xmlns:a16="http://schemas.microsoft.com/office/drawing/2014/main" id="{888E9FF8-822C-22AC-1B21-8CF32E97C9D3}"/>
              </a:ext>
            </a:extLst>
          </p:cNvPr>
          <p:cNvSpPr txBox="1"/>
          <p:nvPr/>
        </p:nvSpPr>
        <p:spPr>
          <a:xfrm>
            <a:off x="7836425" y="4655788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125" name="TextBox 2115">
            <a:extLst>
              <a:ext uri="{FF2B5EF4-FFF2-40B4-BE49-F238E27FC236}">
                <a16:creationId xmlns:a16="http://schemas.microsoft.com/office/drawing/2014/main" id="{C7DF0CD9-BF42-C595-78C2-A8B934984885}"/>
              </a:ext>
            </a:extLst>
          </p:cNvPr>
          <p:cNvSpPr txBox="1"/>
          <p:nvPr/>
        </p:nvSpPr>
        <p:spPr>
          <a:xfrm>
            <a:off x="7474519" y="4098571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126" name="TextBox 2116">
            <a:extLst>
              <a:ext uri="{FF2B5EF4-FFF2-40B4-BE49-F238E27FC236}">
                <a16:creationId xmlns:a16="http://schemas.microsoft.com/office/drawing/2014/main" id="{7381F86C-8838-A986-D8DE-2D093DD9BFC7}"/>
              </a:ext>
            </a:extLst>
          </p:cNvPr>
          <p:cNvSpPr txBox="1"/>
          <p:nvPr/>
        </p:nvSpPr>
        <p:spPr>
          <a:xfrm>
            <a:off x="7975680" y="4068079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127" name="TextBox 2117">
            <a:extLst>
              <a:ext uri="{FF2B5EF4-FFF2-40B4-BE49-F238E27FC236}">
                <a16:creationId xmlns:a16="http://schemas.microsoft.com/office/drawing/2014/main" id="{D27428A4-81DC-144D-770B-18F3950E8C94}"/>
              </a:ext>
            </a:extLst>
          </p:cNvPr>
          <p:cNvSpPr txBox="1"/>
          <p:nvPr/>
        </p:nvSpPr>
        <p:spPr>
          <a:xfrm>
            <a:off x="8178510" y="4058084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128" name="TextBox 2118">
            <a:extLst>
              <a:ext uri="{FF2B5EF4-FFF2-40B4-BE49-F238E27FC236}">
                <a16:creationId xmlns:a16="http://schemas.microsoft.com/office/drawing/2014/main" id="{173F9B10-EB22-11CF-1EDE-383E429C1A14}"/>
              </a:ext>
            </a:extLst>
          </p:cNvPr>
          <p:cNvSpPr txBox="1"/>
          <p:nvPr/>
        </p:nvSpPr>
        <p:spPr>
          <a:xfrm rot="17972842">
            <a:off x="7513237" y="3041762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129" name="TextBox 2119">
            <a:extLst>
              <a:ext uri="{FF2B5EF4-FFF2-40B4-BE49-F238E27FC236}">
                <a16:creationId xmlns:a16="http://schemas.microsoft.com/office/drawing/2014/main" id="{BB9889B4-1D85-BB70-09B1-A50218137C6F}"/>
              </a:ext>
            </a:extLst>
          </p:cNvPr>
          <p:cNvSpPr txBox="1"/>
          <p:nvPr/>
        </p:nvSpPr>
        <p:spPr>
          <a:xfrm rot="4073418">
            <a:off x="7946325" y="3099701"/>
            <a:ext cx="45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130" name="TextBox 2120">
            <a:extLst>
              <a:ext uri="{FF2B5EF4-FFF2-40B4-BE49-F238E27FC236}">
                <a16:creationId xmlns:a16="http://schemas.microsoft.com/office/drawing/2014/main" id="{0CBD86D3-D92A-C1C1-8ED9-356531CA372F}"/>
              </a:ext>
            </a:extLst>
          </p:cNvPr>
          <p:cNvSpPr txBox="1"/>
          <p:nvPr/>
        </p:nvSpPr>
        <p:spPr>
          <a:xfrm rot="16985698">
            <a:off x="7329505" y="3642115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131" name="TextBox 2121">
            <a:extLst>
              <a:ext uri="{FF2B5EF4-FFF2-40B4-BE49-F238E27FC236}">
                <a16:creationId xmlns:a16="http://schemas.microsoft.com/office/drawing/2014/main" id="{8A1A8FB4-D24D-583A-5539-C2AE882F23A7}"/>
              </a:ext>
            </a:extLst>
          </p:cNvPr>
          <p:cNvSpPr txBox="1"/>
          <p:nvPr/>
        </p:nvSpPr>
        <p:spPr>
          <a:xfrm rot="4491124">
            <a:off x="7710199" y="3687795"/>
            <a:ext cx="40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132" name="TextBox 2122">
            <a:extLst>
              <a:ext uri="{FF2B5EF4-FFF2-40B4-BE49-F238E27FC236}">
                <a16:creationId xmlns:a16="http://schemas.microsoft.com/office/drawing/2014/main" id="{5BFE14B4-99AB-FDD9-60D6-44409BA22374}"/>
              </a:ext>
            </a:extLst>
          </p:cNvPr>
          <p:cNvSpPr txBox="1"/>
          <p:nvPr/>
        </p:nvSpPr>
        <p:spPr>
          <a:xfrm rot="16537510">
            <a:off x="7884393" y="3702711"/>
            <a:ext cx="412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133" name="TextBox 2123">
            <a:extLst>
              <a:ext uri="{FF2B5EF4-FFF2-40B4-BE49-F238E27FC236}">
                <a16:creationId xmlns:a16="http://schemas.microsoft.com/office/drawing/2014/main" id="{E9A0C2CC-C855-5B48-9DDF-4EA4666A1EB8}"/>
              </a:ext>
            </a:extLst>
          </p:cNvPr>
          <p:cNvSpPr txBox="1"/>
          <p:nvPr/>
        </p:nvSpPr>
        <p:spPr>
          <a:xfrm rot="4098883">
            <a:off x="8071431" y="3780925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134" name="TextBox 2124">
            <a:extLst>
              <a:ext uri="{FF2B5EF4-FFF2-40B4-BE49-F238E27FC236}">
                <a16:creationId xmlns:a16="http://schemas.microsoft.com/office/drawing/2014/main" id="{264088DA-BDFC-EDC6-8CA8-94259586A42D}"/>
              </a:ext>
            </a:extLst>
          </p:cNvPr>
          <p:cNvSpPr txBox="1"/>
          <p:nvPr/>
        </p:nvSpPr>
        <p:spPr>
          <a:xfrm rot="17180655">
            <a:off x="7575585" y="4282955"/>
            <a:ext cx="448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135" name="TextBox 2125">
            <a:extLst>
              <a:ext uri="{FF2B5EF4-FFF2-40B4-BE49-F238E27FC236}">
                <a16:creationId xmlns:a16="http://schemas.microsoft.com/office/drawing/2014/main" id="{4C8D9D13-9BD0-749D-A38C-4CBE74E09C06}"/>
              </a:ext>
            </a:extLst>
          </p:cNvPr>
          <p:cNvSpPr txBox="1"/>
          <p:nvPr/>
        </p:nvSpPr>
        <p:spPr>
          <a:xfrm rot="4621217">
            <a:off x="7758334" y="4401012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BA48EF1-78EF-5AE8-6178-2F38646DB3AB}"/>
              </a:ext>
            </a:extLst>
          </p:cNvPr>
          <p:cNvSpPr/>
          <p:nvPr/>
        </p:nvSpPr>
        <p:spPr>
          <a:xfrm>
            <a:off x="8964661" y="2860002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BC18F289-6650-8CBB-DB21-E227F2B6B9E3}"/>
              </a:ext>
            </a:extLst>
          </p:cNvPr>
          <p:cNvSpPr/>
          <p:nvPr/>
        </p:nvSpPr>
        <p:spPr>
          <a:xfrm>
            <a:off x="8736061" y="3468114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0B5F97B-66A8-D9DA-28BA-46B7B741AD33}"/>
              </a:ext>
            </a:extLst>
          </p:cNvPr>
          <p:cNvSpPr/>
          <p:nvPr/>
        </p:nvSpPr>
        <p:spPr>
          <a:xfrm>
            <a:off x="9157754" y="3468114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0C13151E-B7AB-EB7C-D79C-0E6D1A36FF58}"/>
              </a:ext>
            </a:extLst>
          </p:cNvPr>
          <p:cNvSpPr/>
          <p:nvPr/>
        </p:nvSpPr>
        <p:spPr>
          <a:xfrm>
            <a:off x="8888461" y="4099835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F740CCC-B104-DFFD-774D-A5A4CD70EAB6}"/>
              </a:ext>
            </a:extLst>
          </p:cNvPr>
          <p:cNvCxnSpPr>
            <a:cxnSpLocks/>
            <a:stCxn id="136" idx="4"/>
            <a:endCxn id="137" idx="0"/>
          </p:cNvCxnSpPr>
          <p:nvPr/>
        </p:nvCxnSpPr>
        <p:spPr>
          <a:xfrm flipH="1">
            <a:off x="8812261" y="3012402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1B8BCBB-9071-94C9-9B53-73629E8B45EF}"/>
              </a:ext>
            </a:extLst>
          </p:cNvPr>
          <p:cNvCxnSpPr>
            <a:cxnSpLocks/>
            <a:stCxn id="136" idx="4"/>
            <a:endCxn id="138" idx="0"/>
          </p:cNvCxnSpPr>
          <p:nvPr/>
        </p:nvCxnSpPr>
        <p:spPr>
          <a:xfrm>
            <a:off x="9040861" y="3012402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E96C173F-67D5-9DF5-E905-94E2AFD93452}"/>
              </a:ext>
            </a:extLst>
          </p:cNvPr>
          <p:cNvCxnSpPr>
            <a:cxnSpLocks/>
            <a:stCxn id="137" idx="4"/>
            <a:endCxn id="139" idx="0"/>
          </p:cNvCxnSpPr>
          <p:nvPr/>
        </p:nvCxnSpPr>
        <p:spPr>
          <a:xfrm>
            <a:off x="8812261" y="3620514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E3D3E622-CE70-F10F-E746-E73483B964E2}"/>
              </a:ext>
            </a:extLst>
          </p:cNvPr>
          <p:cNvCxnSpPr>
            <a:cxnSpLocks/>
            <a:stCxn id="137" idx="4"/>
            <a:endCxn id="150" idx="0"/>
          </p:cNvCxnSpPr>
          <p:nvPr/>
        </p:nvCxnSpPr>
        <p:spPr>
          <a:xfrm flipH="1">
            <a:off x="8691285" y="3620514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DDC3E6C4-8511-411B-AD8A-86C9B3E3C18F}"/>
              </a:ext>
            </a:extLst>
          </p:cNvPr>
          <p:cNvCxnSpPr>
            <a:cxnSpLocks/>
            <a:stCxn id="139" idx="4"/>
            <a:endCxn id="148" idx="0"/>
          </p:cNvCxnSpPr>
          <p:nvPr/>
        </p:nvCxnSpPr>
        <p:spPr>
          <a:xfrm flipH="1">
            <a:off x="8853988" y="4252235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928FA1A-7241-EDA8-E77E-89FD19D7E01E}"/>
              </a:ext>
            </a:extLst>
          </p:cNvPr>
          <p:cNvCxnSpPr>
            <a:cxnSpLocks/>
            <a:stCxn id="139" idx="4"/>
            <a:endCxn id="149" idx="0"/>
          </p:cNvCxnSpPr>
          <p:nvPr/>
        </p:nvCxnSpPr>
        <p:spPr>
          <a:xfrm>
            <a:off x="8964661" y="4252235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E96D04CE-6A28-FC95-5530-0422D94E7F4F}"/>
              </a:ext>
            </a:extLst>
          </p:cNvPr>
          <p:cNvCxnSpPr>
            <a:cxnSpLocks/>
            <a:stCxn id="138" idx="4"/>
            <a:endCxn id="151" idx="0"/>
          </p:cNvCxnSpPr>
          <p:nvPr/>
        </p:nvCxnSpPr>
        <p:spPr>
          <a:xfrm flipH="1">
            <a:off x="9192446" y="3620514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013466E-40BA-0630-038C-1BBB469B1D66}"/>
              </a:ext>
            </a:extLst>
          </p:cNvPr>
          <p:cNvCxnSpPr>
            <a:cxnSpLocks/>
            <a:stCxn id="138" idx="4"/>
            <a:endCxn id="152" idx="0"/>
          </p:cNvCxnSpPr>
          <p:nvPr/>
        </p:nvCxnSpPr>
        <p:spPr>
          <a:xfrm>
            <a:off x="9233954" y="3620514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2138">
            <a:extLst>
              <a:ext uri="{FF2B5EF4-FFF2-40B4-BE49-F238E27FC236}">
                <a16:creationId xmlns:a16="http://schemas.microsoft.com/office/drawing/2014/main" id="{4D0E7EFD-30F2-A825-52EB-E7A0A19B86DC}"/>
              </a:ext>
            </a:extLst>
          </p:cNvPr>
          <p:cNvSpPr txBox="1"/>
          <p:nvPr/>
        </p:nvSpPr>
        <p:spPr>
          <a:xfrm>
            <a:off x="8689258" y="4649559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149" name="TextBox 2139">
            <a:extLst>
              <a:ext uri="{FF2B5EF4-FFF2-40B4-BE49-F238E27FC236}">
                <a16:creationId xmlns:a16="http://schemas.microsoft.com/office/drawing/2014/main" id="{B8BB7CF8-CC45-6DCF-8351-7575261F0CB6}"/>
              </a:ext>
            </a:extLst>
          </p:cNvPr>
          <p:cNvSpPr txBox="1"/>
          <p:nvPr/>
        </p:nvSpPr>
        <p:spPr>
          <a:xfrm>
            <a:off x="8888461" y="4649559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150" name="TextBox 2140">
            <a:extLst>
              <a:ext uri="{FF2B5EF4-FFF2-40B4-BE49-F238E27FC236}">
                <a16:creationId xmlns:a16="http://schemas.microsoft.com/office/drawing/2014/main" id="{9AFC0E34-B1DF-745C-486E-127ADED78A82}"/>
              </a:ext>
            </a:extLst>
          </p:cNvPr>
          <p:cNvSpPr txBox="1"/>
          <p:nvPr/>
        </p:nvSpPr>
        <p:spPr>
          <a:xfrm>
            <a:off x="8526555" y="4092342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151" name="TextBox 2141">
            <a:extLst>
              <a:ext uri="{FF2B5EF4-FFF2-40B4-BE49-F238E27FC236}">
                <a16:creationId xmlns:a16="http://schemas.microsoft.com/office/drawing/2014/main" id="{9BEB9C2E-023F-8945-D9B8-02EF555D6CFA}"/>
              </a:ext>
            </a:extLst>
          </p:cNvPr>
          <p:cNvSpPr txBox="1"/>
          <p:nvPr/>
        </p:nvSpPr>
        <p:spPr>
          <a:xfrm>
            <a:off x="9027716" y="4061850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152" name="TextBox 2142">
            <a:extLst>
              <a:ext uri="{FF2B5EF4-FFF2-40B4-BE49-F238E27FC236}">
                <a16:creationId xmlns:a16="http://schemas.microsoft.com/office/drawing/2014/main" id="{2260D2B1-9266-A51D-BC74-0B3F9B82A35C}"/>
              </a:ext>
            </a:extLst>
          </p:cNvPr>
          <p:cNvSpPr txBox="1"/>
          <p:nvPr/>
        </p:nvSpPr>
        <p:spPr>
          <a:xfrm>
            <a:off x="9230546" y="4051855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153" name="TextBox 2143">
            <a:extLst>
              <a:ext uri="{FF2B5EF4-FFF2-40B4-BE49-F238E27FC236}">
                <a16:creationId xmlns:a16="http://schemas.microsoft.com/office/drawing/2014/main" id="{76927E94-158D-D9C8-180C-44E2BC56028F}"/>
              </a:ext>
            </a:extLst>
          </p:cNvPr>
          <p:cNvSpPr txBox="1"/>
          <p:nvPr/>
        </p:nvSpPr>
        <p:spPr>
          <a:xfrm rot="17972842">
            <a:off x="8565273" y="3035533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154" name="TextBox 2144">
            <a:extLst>
              <a:ext uri="{FF2B5EF4-FFF2-40B4-BE49-F238E27FC236}">
                <a16:creationId xmlns:a16="http://schemas.microsoft.com/office/drawing/2014/main" id="{138611BC-36E2-2A04-EC6E-37373BB2ADD1}"/>
              </a:ext>
            </a:extLst>
          </p:cNvPr>
          <p:cNvSpPr txBox="1"/>
          <p:nvPr/>
        </p:nvSpPr>
        <p:spPr>
          <a:xfrm rot="4073418">
            <a:off x="8954339" y="3158872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155" name="TextBox 2145">
            <a:extLst>
              <a:ext uri="{FF2B5EF4-FFF2-40B4-BE49-F238E27FC236}">
                <a16:creationId xmlns:a16="http://schemas.microsoft.com/office/drawing/2014/main" id="{F9069D07-F49F-04D6-DDA6-61E4B8354DE2}"/>
              </a:ext>
            </a:extLst>
          </p:cNvPr>
          <p:cNvSpPr txBox="1"/>
          <p:nvPr/>
        </p:nvSpPr>
        <p:spPr>
          <a:xfrm rot="16985698">
            <a:off x="8415886" y="3679136"/>
            <a:ext cx="512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156" name="TextBox 2146">
            <a:extLst>
              <a:ext uri="{FF2B5EF4-FFF2-40B4-BE49-F238E27FC236}">
                <a16:creationId xmlns:a16="http://schemas.microsoft.com/office/drawing/2014/main" id="{31DDB97B-7B58-A703-9178-6B912BB6D2D1}"/>
              </a:ext>
            </a:extLst>
          </p:cNvPr>
          <p:cNvSpPr txBox="1"/>
          <p:nvPr/>
        </p:nvSpPr>
        <p:spPr>
          <a:xfrm rot="4491124">
            <a:off x="8761070" y="3683087"/>
            <a:ext cx="406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157" name="TextBox 2147">
            <a:extLst>
              <a:ext uri="{FF2B5EF4-FFF2-40B4-BE49-F238E27FC236}">
                <a16:creationId xmlns:a16="http://schemas.microsoft.com/office/drawing/2014/main" id="{5D2B7912-98A0-CFE7-87DF-479516BBAF44}"/>
              </a:ext>
            </a:extLst>
          </p:cNvPr>
          <p:cNvSpPr txBox="1"/>
          <p:nvPr/>
        </p:nvSpPr>
        <p:spPr>
          <a:xfrm rot="16537510">
            <a:off x="8923025" y="3681692"/>
            <a:ext cx="44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158" name="TextBox 2148">
            <a:extLst>
              <a:ext uri="{FF2B5EF4-FFF2-40B4-BE49-F238E27FC236}">
                <a16:creationId xmlns:a16="http://schemas.microsoft.com/office/drawing/2014/main" id="{B77809EA-70A3-8512-BCD8-C8ABFBC35173}"/>
              </a:ext>
            </a:extLst>
          </p:cNvPr>
          <p:cNvSpPr txBox="1"/>
          <p:nvPr/>
        </p:nvSpPr>
        <p:spPr>
          <a:xfrm rot="4098883">
            <a:off x="9123467" y="3774696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159" name="TextBox 2149">
            <a:extLst>
              <a:ext uri="{FF2B5EF4-FFF2-40B4-BE49-F238E27FC236}">
                <a16:creationId xmlns:a16="http://schemas.microsoft.com/office/drawing/2014/main" id="{69CE03B5-CCF6-EEB8-16C1-8E8FEE91574A}"/>
              </a:ext>
            </a:extLst>
          </p:cNvPr>
          <p:cNvSpPr txBox="1"/>
          <p:nvPr/>
        </p:nvSpPr>
        <p:spPr>
          <a:xfrm rot="17180655">
            <a:off x="8623100" y="4270688"/>
            <a:ext cx="460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160" name="TextBox 2150">
            <a:extLst>
              <a:ext uri="{FF2B5EF4-FFF2-40B4-BE49-F238E27FC236}">
                <a16:creationId xmlns:a16="http://schemas.microsoft.com/office/drawing/2014/main" id="{D6E573E4-F349-4D83-53AA-3BC5D0CA029D}"/>
              </a:ext>
            </a:extLst>
          </p:cNvPr>
          <p:cNvSpPr txBox="1"/>
          <p:nvPr/>
        </p:nvSpPr>
        <p:spPr>
          <a:xfrm rot="4621217">
            <a:off x="8810370" y="4394783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5B7C20F-4C64-98DE-8518-C84B0DC2868A}"/>
              </a:ext>
            </a:extLst>
          </p:cNvPr>
          <p:cNvSpPr/>
          <p:nvPr/>
        </p:nvSpPr>
        <p:spPr>
          <a:xfrm>
            <a:off x="10063778" y="281416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F080957-D0A2-B414-CFD9-038004E0A939}"/>
              </a:ext>
            </a:extLst>
          </p:cNvPr>
          <p:cNvSpPr/>
          <p:nvPr/>
        </p:nvSpPr>
        <p:spPr>
          <a:xfrm>
            <a:off x="9835178" y="3422273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22E5328E-54F3-E7D7-6069-E278B05EB93B}"/>
              </a:ext>
            </a:extLst>
          </p:cNvPr>
          <p:cNvSpPr/>
          <p:nvPr/>
        </p:nvSpPr>
        <p:spPr>
          <a:xfrm>
            <a:off x="10256871" y="3422273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EF9D6C44-5179-3864-E23D-6A611BD07A50}"/>
              </a:ext>
            </a:extLst>
          </p:cNvPr>
          <p:cNvSpPr/>
          <p:nvPr/>
        </p:nvSpPr>
        <p:spPr>
          <a:xfrm>
            <a:off x="9987578" y="4053994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77F96FA0-4933-0FFF-3434-9D266061E11F}"/>
              </a:ext>
            </a:extLst>
          </p:cNvPr>
          <p:cNvCxnSpPr>
            <a:cxnSpLocks/>
            <a:stCxn id="161" idx="4"/>
            <a:endCxn id="162" idx="0"/>
          </p:cNvCxnSpPr>
          <p:nvPr/>
        </p:nvCxnSpPr>
        <p:spPr>
          <a:xfrm flipH="1">
            <a:off x="9911378" y="2966561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E36CC16A-B5C4-9266-BA48-3D5CBA7DE39C}"/>
              </a:ext>
            </a:extLst>
          </p:cNvPr>
          <p:cNvCxnSpPr>
            <a:cxnSpLocks/>
            <a:stCxn id="161" idx="4"/>
            <a:endCxn id="163" idx="0"/>
          </p:cNvCxnSpPr>
          <p:nvPr/>
        </p:nvCxnSpPr>
        <p:spPr>
          <a:xfrm>
            <a:off x="10139978" y="2966561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E62DD48-80BF-E241-5C9D-144CB33FD0FD}"/>
              </a:ext>
            </a:extLst>
          </p:cNvPr>
          <p:cNvCxnSpPr>
            <a:cxnSpLocks/>
            <a:stCxn id="162" idx="4"/>
            <a:endCxn id="164" idx="0"/>
          </p:cNvCxnSpPr>
          <p:nvPr/>
        </p:nvCxnSpPr>
        <p:spPr>
          <a:xfrm>
            <a:off x="9911378" y="3574673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96A731A-A51A-6200-4D46-20AC5E5793E3}"/>
              </a:ext>
            </a:extLst>
          </p:cNvPr>
          <p:cNvCxnSpPr>
            <a:cxnSpLocks/>
            <a:stCxn id="162" idx="4"/>
            <a:endCxn id="175" idx="0"/>
          </p:cNvCxnSpPr>
          <p:nvPr/>
        </p:nvCxnSpPr>
        <p:spPr>
          <a:xfrm flipH="1">
            <a:off x="9790402" y="3574673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51F5B7FD-15FB-2150-D458-4F58FE78F3EC}"/>
              </a:ext>
            </a:extLst>
          </p:cNvPr>
          <p:cNvCxnSpPr>
            <a:cxnSpLocks/>
            <a:stCxn id="164" idx="4"/>
            <a:endCxn id="173" idx="0"/>
          </p:cNvCxnSpPr>
          <p:nvPr/>
        </p:nvCxnSpPr>
        <p:spPr>
          <a:xfrm flipH="1">
            <a:off x="9953105" y="4206394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161E153-9616-7705-79F9-A8DFACF65F3A}"/>
              </a:ext>
            </a:extLst>
          </p:cNvPr>
          <p:cNvCxnSpPr>
            <a:cxnSpLocks/>
            <a:stCxn id="164" idx="4"/>
            <a:endCxn id="174" idx="0"/>
          </p:cNvCxnSpPr>
          <p:nvPr/>
        </p:nvCxnSpPr>
        <p:spPr>
          <a:xfrm>
            <a:off x="10063778" y="4206394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F54DE95-DC05-A2F7-CC99-017D5EB91823}"/>
              </a:ext>
            </a:extLst>
          </p:cNvPr>
          <p:cNvCxnSpPr>
            <a:cxnSpLocks/>
            <a:stCxn id="163" idx="4"/>
            <a:endCxn id="176" idx="0"/>
          </p:cNvCxnSpPr>
          <p:nvPr/>
        </p:nvCxnSpPr>
        <p:spPr>
          <a:xfrm flipH="1">
            <a:off x="10291563" y="3574673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280792D9-C485-9D39-BD9D-99B0ADAF3D3E}"/>
              </a:ext>
            </a:extLst>
          </p:cNvPr>
          <p:cNvCxnSpPr>
            <a:cxnSpLocks/>
            <a:stCxn id="163" idx="4"/>
            <a:endCxn id="177" idx="0"/>
          </p:cNvCxnSpPr>
          <p:nvPr/>
        </p:nvCxnSpPr>
        <p:spPr>
          <a:xfrm>
            <a:off x="10333071" y="3574673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2163">
            <a:extLst>
              <a:ext uri="{FF2B5EF4-FFF2-40B4-BE49-F238E27FC236}">
                <a16:creationId xmlns:a16="http://schemas.microsoft.com/office/drawing/2014/main" id="{E3F4A996-AFA4-F1AC-AF49-5C1FB95B7FCE}"/>
              </a:ext>
            </a:extLst>
          </p:cNvPr>
          <p:cNvSpPr txBox="1"/>
          <p:nvPr/>
        </p:nvSpPr>
        <p:spPr>
          <a:xfrm>
            <a:off x="9788375" y="4603718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174" name="TextBox 2164">
            <a:extLst>
              <a:ext uri="{FF2B5EF4-FFF2-40B4-BE49-F238E27FC236}">
                <a16:creationId xmlns:a16="http://schemas.microsoft.com/office/drawing/2014/main" id="{8C48433F-492D-E9D0-0749-37F3E9F80C9F}"/>
              </a:ext>
            </a:extLst>
          </p:cNvPr>
          <p:cNvSpPr txBox="1"/>
          <p:nvPr/>
        </p:nvSpPr>
        <p:spPr>
          <a:xfrm>
            <a:off x="9987578" y="4603718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175" name="TextBox 2165">
            <a:extLst>
              <a:ext uri="{FF2B5EF4-FFF2-40B4-BE49-F238E27FC236}">
                <a16:creationId xmlns:a16="http://schemas.microsoft.com/office/drawing/2014/main" id="{82AD06BA-70D4-810E-96B8-93DB86A770AE}"/>
              </a:ext>
            </a:extLst>
          </p:cNvPr>
          <p:cNvSpPr txBox="1"/>
          <p:nvPr/>
        </p:nvSpPr>
        <p:spPr>
          <a:xfrm>
            <a:off x="9625672" y="4046501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176" name="TextBox 2166">
            <a:extLst>
              <a:ext uri="{FF2B5EF4-FFF2-40B4-BE49-F238E27FC236}">
                <a16:creationId xmlns:a16="http://schemas.microsoft.com/office/drawing/2014/main" id="{9589CFC7-48ED-E011-1413-56C2093C4146}"/>
              </a:ext>
            </a:extLst>
          </p:cNvPr>
          <p:cNvSpPr txBox="1"/>
          <p:nvPr/>
        </p:nvSpPr>
        <p:spPr>
          <a:xfrm>
            <a:off x="10126833" y="4016009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177" name="TextBox 2167">
            <a:extLst>
              <a:ext uri="{FF2B5EF4-FFF2-40B4-BE49-F238E27FC236}">
                <a16:creationId xmlns:a16="http://schemas.microsoft.com/office/drawing/2014/main" id="{4ADE6D81-CAC7-92D3-BB74-488C84578E8E}"/>
              </a:ext>
            </a:extLst>
          </p:cNvPr>
          <p:cNvSpPr txBox="1"/>
          <p:nvPr/>
        </p:nvSpPr>
        <p:spPr>
          <a:xfrm>
            <a:off x="10329663" y="4006014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178" name="TextBox 2168">
            <a:extLst>
              <a:ext uri="{FF2B5EF4-FFF2-40B4-BE49-F238E27FC236}">
                <a16:creationId xmlns:a16="http://schemas.microsoft.com/office/drawing/2014/main" id="{FC2EE787-FC2C-0FF1-EE0A-F9605D67403C}"/>
              </a:ext>
            </a:extLst>
          </p:cNvPr>
          <p:cNvSpPr txBox="1"/>
          <p:nvPr/>
        </p:nvSpPr>
        <p:spPr>
          <a:xfrm rot="17972842">
            <a:off x="9664390" y="2989692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179" name="TextBox 2169">
            <a:extLst>
              <a:ext uri="{FF2B5EF4-FFF2-40B4-BE49-F238E27FC236}">
                <a16:creationId xmlns:a16="http://schemas.microsoft.com/office/drawing/2014/main" id="{2CB4B717-E949-780A-D78D-BB249CD95206}"/>
              </a:ext>
            </a:extLst>
          </p:cNvPr>
          <p:cNvSpPr txBox="1"/>
          <p:nvPr/>
        </p:nvSpPr>
        <p:spPr>
          <a:xfrm rot="4073418">
            <a:off x="10093181" y="3054015"/>
            <a:ext cx="473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180" name="TextBox 2170">
            <a:extLst>
              <a:ext uri="{FF2B5EF4-FFF2-40B4-BE49-F238E27FC236}">
                <a16:creationId xmlns:a16="http://schemas.microsoft.com/office/drawing/2014/main" id="{ADCBDFA1-C503-3B5A-2E05-534065D1ED69}"/>
              </a:ext>
            </a:extLst>
          </p:cNvPr>
          <p:cNvSpPr txBox="1"/>
          <p:nvPr/>
        </p:nvSpPr>
        <p:spPr>
          <a:xfrm rot="16985698">
            <a:off x="9499399" y="3613645"/>
            <a:ext cx="552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181" name="TextBox 2171">
            <a:extLst>
              <a:ext uri="{FF2B5EF4-FFF2-40B4-BE49-F238E27FC236}">
                <a16:creationId xmlns:a16="http://schemas.microsoft.com/office/drawing/2014/main" id="{0AF230F9-D61D-BFA8-6A2B-99E8262A832C}"/>
              </a:ext>
            </a:extLst>
          </p:cNvPr>
          <p:cNvSpPr txBox="1"/>
          <p:nvPr/>
        </p:nvSpPr>
        <p:spPr>
          <a:xfrm rot="4491124">
            <a:off x="9840170" y="3663403"/>
            <a:ext cx="46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182" name="TextBox 2172">
            <a:extLst>
              <a:ext uri="{FF2B5EF4-FFF2-40B4-BE49-F238E27FC236}">
                <a16:creationId xmlns:a16="http://schemas.microsoft.com/office/drawing/2014/main" id="{B59C1906-2156-F7D0-B57A-ADB22058ADCE}"/>
              </a:ext>
            </a:extLst>
          </p:cNvPr>
          <p:cNvSpPr txBox="1"/>
          <p:nvPr/>
        </p:nvSpPr>
        <p:spPr>
          <a:xfrm rot="16537510">
            <a:off x="10022311" y="3636037"/>
            <a:ext cx="442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183" name="TextBox 2173">
            <a:extLst>
              <a:ext uri="{FF2B5EF4-FFF2-40B4-BE49-F238E27FC236}">
                <a16:creationId xmlns:a16="http://schemas.microsoft.com/office/drawing/2014/main" id="{F266E800-DCEE-F7FE-9231-C5548A2919C9}"/>
              </a:ext>
            </a:extLst>
          </p:cNvPr>
          <p:cNvSpPr txBox="1"/>
          <p:nvPr/>
        </p:nvSpPr>
        <p:spPr>
          <a:xfrm rot="4098883">
            <a:off x="10222584" y="3728855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184" name="TextBox 2174">
            <a:extLst>
              <a:ext uri="{FF2B5EF4-FFF2-40B4-BE49-F238E27FC236}">
                <a16:creationId xmlns:a16="http://schemas.microsoft.com/office/drawing/2014/main" id="{5CE46FC1-BB5F-31BA-E1FC-F95CF93FC436}"/>
              </a:ext>
            </a:extLst>
          </p:cNvPr>
          <p:cNvSpPr txBox="1"/>
          <p:nvPr/>
        </p:nvSpPr>
        <p:spPr>
          <a:xfrm rot="17180655">
            <a:off x="9721747" y="4224219"/>
            <a:ext cx="462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185" name="TextBox 2175">
            <a:extLst>
              <a:ext uri="{FF2B5EF4-FFF2-40B4-BE49-F238E27FC236}">
                <a16:creationId xmlns:a16="http://schemas.microsoft.com/office/drawing/2014/main" id="{26E01663-798C-B22C-B0D3-13CD133B993C}"/>
              </a:ext>
            </a:extLst>
          </p:cNvPr>
          <p:cNvSpPr txBox="1"/>
          <p:nvPr/>
        </p:nvSpPr>
        <p:spPr>
          <a:xfrm rot="4621217">
            <a:off x="9909487" y="4348942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9AA71E3-1B9E-B702-CFE5-DEFD1879E118}"/>
              </a:ext>
            </a:extLst>
          </p:cNvPr>
          <p:cNvSpPr/>
          <p:nvPr/>
        </p:nvSpPr>
        <p:spPr>
          <a:xfrm>
            <a:off x="11149352" y="2769612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31278D9-2EB2-3201-26B1-78DA0EE7CF30}"/>
              </a:ext>
            </a:extLst>
          </p:cNvPr>
          <p:cNvSpPr/>
          <p:nvPr/>
        </p:nvSpPr>
        <p:spPr>
          <a:xfrm>
            <a:off x="10920752" y="3377724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60D6DD1-F003-C953-56D7-CC32F257E850}"/>
              </a:ext>
            </a:extLst>
          </p:cNvPr>
          <p:cNvSpPr/>
          <p:nvPr/>
        </p:nvSpPr>
        <p:spPr>
          <a:xfrm>
            <a:off x="11342445" y="3377724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93EA76E-F164-5D24-5D34-B35C1414CA99}"/>
              </a:ext>
            </a:extLst>
          </p:cNvPr>
          <p:cNvSpPr/>
          <p:nvPr/>
        </p:nvSpPr>
        <p:spPr>
          <a:xfrm>
            <a:off x="11073152" y="4009445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BDCF3E43-6560-38CD-0346-D4E72F351E88}"/>
              </a:ext>
            </a:extLst>
          </p:cNvPr>
          <p:cNvCxnSpPr>
            <a:cxnSpLocks/>
            <a:stCxn id="186" idx="4"/>
            <a:endCxn id="187" idx="0"/>
          </p:cNvCxnSpPr>
          <p:nvPr/>
        </p:nvCxnSpPr>
        <p:spPr>
          <a:xfrm flipH="1">
            <a:off x="10996952" y="2922012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98040255-1546-C72E-A25D-0709CC75AD18}"/>
              </a:ext>
            </a:extLst>
          </p:cNvPr>
          <p:cNvCxnSpPr>
            <a:cxnSpLocks/>
            <a:stCxn id="186" idx="4"/>
            <a:endCxn id="188" idx="0"/>
          </p:cNvCxnSpPr>
          <p:nvPr/>
        </p:nvCxnSpPr>
        <p:spPr>
          <a:xfrm>
            <a:off x="11225552" y="2922012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99EF1B7-BBB3-931F-E4E6-56BA83F48E69}"/>
              </a:ext>
            </a:extLst>
          </p:cNvPr>
          <p:cNvCxnSpPr>
            <a:cxnSpLocks/>
            <a:stCxn id="187" idx="4"/>
            <a:endCxn id="189" idx="0"/>
          </p:cNvCxnSpPr>
          <p:nvPr/>
        </p:nvCxnSpPr>
        <p:spPr>
          <a:xfrm>
            <a:off x="10996952" y="3530124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16126D34-8075-AD0C-CD40-BBA540B68DFC}"/>
              </a:ext>
            </a:extLst>
          </p:cNvPr>
          <p:cNvCxnSpPr>
            <a:cxnSpLocks/>
            <a:stCxn id="187" idx="4"/>
            <a:endCxn id="200" idx="0"/>
          </p:cNvCxnSpPr>
          <p:nvPr/>
        </p:nvCxnSpPr>
        <p:spPr>
          <a:xfrm flipH="1">
            <a:off x="10875976" y="3530124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1CB06401-BB4F-0952-3B9F-DFB9AFCA4A4E}"/>
              </a:ext>
            </a:extLst>
          </p:cNvPr>
          <p:cNvCxnSpPr>
            <a:cxnSpLocks/>
            <a:stCxn id="189" idx="4"/>
            <a:endCxn id="198" idx="0"/>
          </p:cNvCxnSpPr>
          <p:nvPr/>
        </p:nvCxnSpPr>
        <p:spPr>
          <a:xfrm flipH="1">
            <a:off x="11038679" y="4161845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A0A9873-EAB6-3DDD-967F-21F666B804A0}"/>
              </a:ext>
            </a:extLst>
          </p:cNvPr>
          <p:cNvCxnSpPr>
            <a:cxnSpLocks/>
            <a:stCxn id="189" idx="4"/>
            <a:endCxn id="199" idx="0"/>
          </p:cNvCxnSpPr>
          <p:nvPr/>
        </p:nvCxnSpPr>
        <p:spPr>
          <a:xfrm>
            <a:off x="11149352" y="4161845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9031A51C-C538-4D0F-2B34-E6C9027644F8}"/>
              </a:ext>
            </a:extLst>
          </p:cNvPr>
          <p:cNvCxnSpPr>
            <a:cxnSpLocks/>
            <a:stCxn id="188" idx="4"/>
            <a:endCxn id="201" idx="0"/>
          </p:cNvCxnSpPr>
          <p:nvPr/>
        </p:nvCxnSpPr>
        <p:spPr>
          <a:xfrm flipH="1">
            <a:off x="11377137" y="3530124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7271C4F2-F03E-EC53-6AA1-8D89790FF1CE}"/>
              </a:ext>
            </a:extLst>
          </p:cNvPr>
          <p:cNvCxnSpPr>
            <a:cxnSpLocks/>
            <a:stCxn id="188" idx="4"/>
            <a:endCxn id="202" idx="0"/>
          </p:cNvCxnSpPr>
          <p:nvPr/>
        </p:nvCxnSpPr>
        <p:spPr>
          <a:xfrm>
            <a:off x="11418645" y="3530124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2188">
            <a:extLst>
              <a:ext uri="{FF2B5EF4-FFF2-40B4-BE49-F238E27FC236}">
                <a16:creationId xmlns:a16="http://schemas.microsoft.com/office/drawing/2014/main" id="{517B80DB-7C05-2025-264A-8376C509515F}"/>
              </a:ext>
            </a:extLst>
          </p:cNvPr>
          <p:cNvSpPr txBox="1"/>
          <p:nvPr/>
        </p:nvSpPr>
        <p:spPr>
          <a:xfrm>
            <a:off x="10873949" y="4559169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199" name="TextBox 2189">
            <a:extLst>
              <a:ext uri="{FF2B5EF4-FFF2-40B4-BE49-F238E27FC236}">
                <a16:creationId xmlns:a16="http://schemas.microsoft.com/office/drawing/2014/main" id="{7C7FF892-433B-2093-BA1F-E195459EAE9C}"/>
              </a:ext>
            </a:extLst>
          </p:cNvPr>
          <p:cNvSpPr txBox="1"/>
          <p:nvPr/>
        </p:nvSpPr>
        <p:spPr>
          <a:xfrm>
            <a:off x="11073152" y="4559169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200" name="TextBox 2190">
            <a:extLst>
              <a:ext uri="{FF2B5EF4-FFF2-40B4-BE49-F238E27FC236}">
                <a16:creationId xmlns:a16="http://schemas.microsoft.com/office/drawing/2014/main" id="{88882B63-0683-1065-86B8-7807659CAD72}"/>
              </a:ext>
            </a:extLst>
          </p:cNvPr>
          <p:cNvSpPr txBox="1"/>
          <p:nvPr/>
        </p:nvSpPr>
        <p:spPr>
          <a:xfrm>
            <a:off x="10711246" y="4001952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01" name="TextBox 2191">
            <a:extLst>
              <a:ext uri="{FF2B5EF4-FFF2-40B4-BE49-F238E27FC236}">
                <a16:creationId xmlns:a16="http://schemas.microsoft.com/office/drawing/2014/main" id="{3A4641F6-655F-6D56-E06E-4517AEE7B66C}"/>
              </a:ext>
            </a:extLst>
          </p:cNvPr>
          <p:cNvSpPr txBox="1"/>
          <p:nvPr/>
        </p:nvSpPr>
        <p:spPr>
          <a:xfrm>
            <a:off x="11212407" y="3971460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02" name="TextBox 2192">
            <a:extLst>
              <a:ext uri="{FF2B5EF4-FFF2-40B4-BE49-F238E27FC236}">
                <a16:creationId xmlns:a16="http://schemas.microsoft.com/office/drawing/2014/main" id="{8A99A288-E085-3AD6-178A-AE985D7A275C}"/>
              </a:ext>
            </a:extLst>
          </p:cNvPr>
          <p:cNvSpPr txBox="1"/>
          <p:nvPr/>
        </p:nvSpPr>
        <p:spPr>
          <a:xfrm>
            <a:off x="11415237" y="3961465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203" name="TextBox 2193">
            <a:extLst>
              <a:ext uri="{FF2B5EF4-FFF2-40B4-BE49-F238E27FC236}">
                <a16:creationId xmlns:a16="http://schemas.microsoft.com/office/drawing/2014/main" id="{E69B85F9-0D03-791C-057F-15C8CE32CCEA}"/>
              </a:ext>
            </a:extLst>
          </p:cNvPr>
          <p:cNvSpPr txBox="1"/>
          <p:nvPr/>
        </p:nvSpPr>
        <p:spPr>
          <a:xfrm rot="17972842">
            <a:off x="10749964" y="2945143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04" name="TextBox 2194">
            <a:extLst>
              <a:ext uri="{FF2B5EF4-FFF2-40B4-BE49-F238E27FC236}">
                <a16:creationId xmlns:a16="http://schemas.microsoft.com/office/drawing/2014/main" id="{83B96FF5-A5C9-24DA-583D-E1F04A4E0121}"/>
              </a:ext>
            </a:extLst>
          </p:cNvPr>
          <p:cNvSpPr txBox="1"/>
          <p:nvPr/>
        </p:nvSpPr>
        <p:spPr>
          <a:xfrm rot="4073418">
            <a:off x="11176449" y="3012893"/>
            <a:ext cx="481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05" name="TextBox 2195">
            <a:extLst>
              <a:ext uri="{FF2B5EF4-FFF2-40B4-BE49-F238E27FC236}">
                <a16:creationId xmlns:a16="http://schemas.microsoft.com/office/drawing/2014/main" id="{54F9E368-3C9B-5506-3F67-03D4F93A3325}"/>
              </a:ext>
            </a:extLst>
          </p:cNvPr>
          <p:cNvSpPr txBox="1"/>
          <p:nvPr/>
        </p:nvSpPr>
        <p:spPr>
          <a:xfrm rot="16985698">
            <a:off x="10604397" y="3593557"/>
            <a:ext cx="502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06" name="TextBox 2196">
            <a:extLst>
              <a:ext uri="{FF2B5EF4-FFF2-40B4-BE49-F238E27FC236}">
                <a16:creationId xmlns:a16="http://schemas.microsoft.com/office/drawing/2014/main" id="{7C565BB7-30B6-720F-F517-6B2A7E255A55}"/>
              </a:ext>
            </a:extLst>
          </p:cNvPr>
          <p:cNvSpPr txBox="1"/>
          <p:nvPr/>
        </p:nvSpPr>
        <p:spPr>
          <a:xfrm rot="4491124">
            <a:off x="10923099" y="3622311"/>
            <a:ext cx="467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07" name="TextBox 2197">
            <a:extLst>
              <a:ext uri="{FF2B5EF4-FFF2-40B4-BE49-F238E27FC236}">
                <a16:creationId xmlns:a16="http://schemas.microsoft.com/office/drawing/2014/main" id="{35CC4811-6891-5569-6B6F-BF66084B97F8}"/>
              </a:ext>
            </a:extLst>
          </p:cNvPr>
          <p:cNvSpPr txBox="1"/>
          <p:nvPr/>
        </p:nvSpPr>
        <p:spPr>
          <a:xfrm rot="16537510">
            <a:off x="11105928" y="3589330"/>
            <a:ext cx="446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08" name="TextBox 2199">
            <a:extLst>
              <a:ext uri="{FF2B5EF4-FFF2-40B4-BE49-F238E27FC236}">
                <a16:creationId xmlns:a16="http://schemas.microsoft.com/office/drawing/2014/main" id="{C6A1E86F-D1FF-DE3E-DB53-622ABFB0B677}"/>
              </a:ext>
            </a:extLst>
          </p:cNvPr>
          <p:cNvSpPr txBox="1"/>
          <p:nvPr/>
        </p:nvSpPr>
        <p:spPr>
          <a:xfrm rot="17180655">
            <a:off x="10809646" y="4182774"/>
            <a:ext cx="455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09" name="TextBox 2200">
            <a:extLst>
              <a:ext uri="{FF2B5EF4-FFF2-40B4-BE49-F238E27FC236}">
                <a16:creationId xmlns:a16="http://schemas.microsoft.com/office/drawing/2014/main" id="{1DAF83D2-30FD-3A67-1EA1-A628894E28E6}"/>
              </a:ext>
            </a:extLst>
          </p:cNvPr>
          <p:cNvSpPr txBox="1"/>
          <p:nvPr/>
        </p:nvSpPr>
        <p:spPr>
          <a:xfrm rot="4621217">
            <a:off x="10995061" y="4304393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03F5C1F-72C0-EE30-151B-0BE258FCD65C}"/>
              </a:ext>
            </a:extLst>
          </p:cNvPr>
          <p:cNvCxnSpPr>
            <a:cxnSpLocks/>
          </p:cNvCxnSpPr>
          <p:nvPr/>
        </p:nvCxnSpPr>
        <p:spPr>
          <a:xfrm flipV="1">
            <a:off x="10266814" y="2867140"/>
            <a:ext cx="826434" cy="1770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06C3BB36-449F-4C48-9F53-A6E1BCF73B35}"/>
              </a:ext>
            </a:extLst>
          </p:cNvPr>
          <p:cNvCxnSpPr>
            <a:cxnSpLocks/>
            <a:endCxn id="153" idx="3"/>
          </p:cNvCxnSpPr>
          <p:nvPr/>
        </p:nvCxnSpPr>
        <p:spPr>
          <a:xfrm flipV="1">
            <a:off x="8088470" y="2897174"/>
            <a:ext cx="925579" cy="4282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6F5D3F6-6891-59C7-3BCD-45E860EC984D}"/>
              </a:ext>
            </a:extLst>
          </p:cNvPr>
          <p:cNvCxnSpPr>
            <a:cxnSpLocks/>
          </p:cNvCxnSpPr>
          <p:nvPr/>
        </p:nvCxnSpPr>
        <p:spPr>
          <a:xfrm flipV="1">
            <a:off x="10137261" y="4202513"/>
            <a:ext cx="967853" cy="2356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14EC306-4647-F626-BAF8-884A81AB1B0F}"/>
              </a:ext>
            </a:extLst>
          </p:cNvPr>
          <p:cNvCxnSpPr>
            <a:cxnSpLocks/>
          </p:cNvCxnSpPr>
          <p:nvPr/>
        </p:nvCxnSpPr>
        <p:spPr>
          <a:xfrm flipV="1">
            <a:off x="7909651" y="4263862"/>
            <a:ext cx="967853" cy="2356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218">
            <a:extLst>
              <a:ext uri="{FF2B5EF4-FFF2-40B4-BE49-F238E27FC236}">
                <a16:creationId xmlns:a16="http://schemas.microsoft.com/office/drawing/2014/main" id="{BA154E3E-8869-C157-B5C4-711EEC36D3BF}"/>
              </a:ext>
            </a:extLst>
          </p:cNvPr>
          <p:cNvSpPr txBox="1"/>
          <p:nvPr/>
        </p:nvSpPr>
        <p:spPr>
          <a:xfrm rot="517257">
            <a:off x="9690098" y="2406673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KQ</a:t>
            </a:r>
          </a:p>
        </p:txBody>
      </p:sp>
      <p:sp>
        <p:nvSpPr>
          <p:cNvPr id="215" name="TextBox 2219">
            <a:extLst>
              <a:ext uri="{FF2B5EF4-FFF2-40B4-BE49-F238E27FC236}">
                <a16:creationId xmlns:a16="http://schemas.microsoft.com/office/drawing/2014/main" id="{9F275889-F7AB-B8E8-4287-6F37F98C1B20}"/>
              </a:ext>
            </a:extLst>
          </p:cNvPr>
          <p:cNvSpPr txBox="1"/>
          <p:nvPr/>
        </p:nvSpPr>
        <p:spPr>
          <a:xfrm rot="517257">
            <a:off x="9723296" y="2585390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KJ</a:t>
            </a:r>
          </a:p>
        </p:txBody>
      </p:sp>
      <p:sp>
        <p:nvSpPr>
          <p:cNvPr id="216" name="TextBox 2220">
            <a:extLst>
              <a:ext uri="{FF2B5EF4-FFF2-40B4-BE49-F238E27FC236}">
                <a16:creationId xmlns:a16="http://schemas.microsoft.com/office/drawing/2014/main" id="{BE5B5E05-C03E-0CEE-35E0-9A7230B33C9B}"/>
              </a:ext>
            </a:extLst>
          </p:cNvPr>
          <p:cNvSpPr txBox="1"/>
          <p:nvPr/>
        </p:nvSpPr>
        <p:spPr>
          <a:xfrm rot="2118944">
            <a:off x="8680356" y="2618408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QK</a:t>
            </a:r>
          </a:p>
        </p:txBody>
      </p:sp>
      <p:sp>
        <p:nvSpPr>
          <p:cNvPr id="217" name="TextBox 2221">
            <a:extLst>
              <a:ext uri="{FF2B5EF4-FFF2-40B4-BE49-F238E27FC236}">
                <a16:creationId xmlns:a16="http://schemas.microsoft.com/office/drawing/2014/main" id="{C8A3FD9C-0182-1BFE-F83E-C8E2D11E7D8D}"/>
              </a:ext>
            </a:extLst>
          </p:cNvPr>
          <p:cNvSpPr txBox="1"/>
          <p:nvPr/>
        </p:nvSpPr>
        <p:spPr>
          <a:xfrm rot="18897992">
            <a:off x="7905068" y="2358978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QJ</a:t>
            </a:r>
          </a:p>
        </p:txBody>
      </p:sp>
      <p:sp>
        <p:nvSpPr>
          <p:cNvPr id="276" name="Slide Number Placeholder 275">
            <a:extLst>
              <a:ext uri="{FF2B5EF4-FFF2-40B4-BE49-F238E27FC236}">
                <a16:creationId xmlns:a16="http://schemas.microsoft.com/office/drawing/2014/main" id="{C99C2738-97D7-0260-72E0-CF3264C9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D221-7D7E-8B69-DF01-2ED89053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Sleeping Beauty as an extensive-form game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0B3F04-47DB-DD90-E0C0-227226FB415B}"/>
              </a:ext>
            </a:extLst>
          </p:cNvPr>
          <p:cNvCxnSpPr/>
          <p:nvPr/>
        </p:nvCxnSpPr>
        <p:spPr>
          <a:xfrm flipV="1">
            <a:off x="3521961" y="2399251"/>
            <a:ext cx="2155971" cy="139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DAA9A-BD18-1F5A-6E88-FE820C12C0E8}"/>
              </a:ext>
            </a:extLst>
          </p:cNvPr>
          <p:cNvCxnSpPr>
            <a:cxnSpLocks/>
          </p:cNvCxnSpPr>
          <p:nvPr/>
        </p:nvCxnSpPr>
        <p:spPr>
          <a:xfrm>
            <a:off x="3535826" y="3797534"/>
            <a:ext cx="2155971" cy="139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AFE5C74-E398-A408-5F38-4731B7F8296E}"/>
              </a:ext>
            </a:extLst>
          </p:cNvPr>
          <p:cNvSpPr txBox="1"/>
          <p:nvPr/>
        </p:nvSpPr>
        <p:spPr>
          <a:xfrm>
            <a:off x="4273653" y="272620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D5E5B-0BCA-DBCE-4387-FB5AE0891181}"/>
              </a:ext>
            </a:extLst>
          </p:cNvPr>
          <p:cNvSpPr txBox="1"/>
          <p:nvPr/>
        </p:nvSpPr>
        <p:spPr>
          <a:xfrm>
            <a:off x="4273653" y="442165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072835-747F-ACA3-115B-6BD2DCA26649}"/>
              </a:ext>
            </a:extLst>
          </p:cNvPr>
          <p:cNvCxnSpPr>
            <a:cxnSpLocks/>
          </p:cNvCxnSpPr>
          <p:nvPr/>
        </p:nvCxnSpPr>
        <p:spPr>
          <a:xfrm>
            <a:off x="5677932" y="2399251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9C91986-DDC5-179C-C39C-8B420F090E80}"/>
              </a:ext>
            </a:extLst>
          </p:cNvPr>
          <p:cNvSpPr/>
          <p:nvPr/>
        </p:nvSpPr>
        <p:spPr>
          <a:xfrm>
            <a:off x="5654542" y="236147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C14FD03-220A-F724-1143-E6294254BC68}"/>
              </a:ext>
            </a:extLst>
          </p:cNvPr>
          <p:cNvSpPr/>
          <p:nvPr/>
        </p:nvSpPr>
        <p:spPr>
          <a:xfrm>
            <a:off x="5667242" y="516817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6E131B-A288-0D79-F392-1E932C341887}"/>
              </a:ext>
            </a:extLst>
          </p:cNvPr>
          <p:cNvCxnSpPr>
            <a:cxnSpLocks/>
          </p:cNvCxnSpPr>
          <p:nvPr/>
        </p:nvCxnSpPr>
        <p:spPr>
          <a:xfrm>
            <a:off x="5727887" y="5205222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DDE258-26AF-624A-06C4-B3581BA3BD4D}"/>
              </a:ext>
            </a:extLst>
          </p:cNvPr>
          <p:cNvSpPr txBox="1"/>
          <p:nvPr/>
        </p:nvSpPr>
        <p:spPr>
          <a:xfrm>
            <a:off x="5263208" y="1944225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Player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1EA3E-BE0C-B1AD-C62C-F70BB508CB25}"/>
              </a:ext>
            </a:extLst>
          </p:cNvPr>
          <p:cNvSpPr txBox="1"/>
          <p:nvPr/>
        </p:nvSpPr>
        <p:spPr>
          <a:xfrm>
            <a:off x="5227118" y="5237291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Player 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114F46-5AF3-6FC2-95E0-8DE8A3A6E00C}"/>
              </a:ext>
            </a:extLst>
          </p:cNvPr>
          <p:cNvCxnSpPr>
            <a:cxnSpLocks/>
          </p:cNvCxnSpPr>
          <p:nvPr/>
        </p:nvCxnSpPr>
        <p:spPr>
          <a:xfrm>
            <a:off x="7233682" y="2405601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E29FF11-6ED2-AAE9-D1DF-C74BB12674E6}"/>
              </a:ext>
            </a:extLst>
          </p:cNvPr>
          <p:cNvSpPr/>
          <p:nvPr/>
        </p:nvSpPr>
        <p:spPr>
          <a:xfrm>
            <a:off x="7210292" y="236782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B7772A-7ED9-56E1-403F-2DFAA320307A}"/>
              </a:ext>
            </a:extLst>
          </p:cNvPr>
          <p:cNvCxnSpPr>
            <a:cxnSpLocks/>
            <a:endCxn id="14" idx="5"/>
          </p:cNvCxnSpPr>
          <p:nvPr/>
        </p:nvCxnSpPr>
        <p:spPr>
          <a:xfrm flipV="1">
            <a:off x="5688823" y="2421092"/>
            <a:ext cx="17483" cy="277635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7E89375-4410-CAA3-9FBD-E020FD8A6C74}"/>
              </a:ext>
            </a:extLst>
          </p:cNvPr>
          <p:cNvCxnSpPr>
            <a:cxnSpLocks/>
            <a:stCxn id="14" idx="5"/>
            <a:endCxn id="20" idx="4"/>
          </p:cNvCxnSpPr>
          <p:nvPr/>
        </p:nvCxnSpPr>
        <p:spPr>
          <a:xfrm rot="16200000" flipH="1">
            <a:off x="6465171" y="1662226"/>
            <a:ext cx="16579" cy="1534309"/>
          </a:xfrm>
          <a:prstGeom prst="curvedConnector3">
            <a:avLst>
              <a:gd name="adj1" fmla="val 1823566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C8F9243-E931-5A61-3E82-9CB91BFD88D1}"/>
              </a:ext>
            </a:extLst>
          </p:cNvPr>
          <p:cNvSpPr txBox="1"/>
          <p:nvPr/>
        </p:nvSpPr>
        <p:spPr>
          <a:xfrm>
            <a:off x="8764032" y="22117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4D49D8-F13B-10EC-D18B-06BF86ECF6BD}"/>
              </a:ext>
            </a:extLst>
          </p:cNvPr>
          <p:cNvSpPr txBox="1"/>
          <p:nvPr/>
        </p:nvSpPr>
        <p:spPr>
          <a:xfrm>
            <a:off x="7258237" y="5020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CE670C-E8A3-9C32-8409-B426D63EED10}"/>
              </a:ext>
            </a:extLst>
          </p:cNvPr>
          <p:cNvSpPr txBox="1"/>
          <p:nvPr/>
        </p:nvSpPr>
        <p:spPr>
          <a:xfrm>
            <a:off x="2715227" y="3592825"/>
            <a:ext cx="83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C60C72-6531-ECE1-763A-6E069A49FE78}"/>
              </a:ext>
            </a:extLst>
          </p:cNvPr>
          <p:cNvSpPr txBox="1"/>
          <p:nvPr/>
        </p:nvSpPr>
        <p:spPr>
          <a:xfrm>
            <a:off x="6812016" y="1954861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Player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310FC-D45D-07EB-AC02-90E43C98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FE19-E45D-5CA7-81B9-575A1FFE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Absent-Minded Driver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Piccione</a:t>
            </a:r>
            <a:r>
              <a:rPr lang="en-US" dirty="0"/>
              <a:t> and Rubinstein 1997)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27F938-D401-6F0B-A1E9-157ACCC5E609}"/>
              </a:ext>
            </a:extLst>
          </p:cNvPr>
          <p:cNvCxnSpPr>
            <a:cxnSpLocks/>
          </p:cNvCxnSpPr>
          <p:nvPr/>
        </p:nvCxnSpPr>
        <p:spPr>
          <a:xfrm>
            <a:off x="7214248" y="2716421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3ACB507-252C-576D-36A6-9F6A7D2BC66E}"/>
              </a:ext>
            </a:extLst>
          </p:cNvPr>
          <p:cNvSpPr/>
          <p:nvPr/>
        </p:nvSpPr>
        <p:spPr>
          <a:xfrm>
            <a:off x="7190858" y="267864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FEFB99-188E-FED0-BBE1-F2B45013ACFE}"/>
              </a:ext>
            </a:extLst>
          </p:cNvPr>
          <p:cNvCxnSpPr>
            <a:cxnSpLocks/>
          </p:cNvCxnSpPr>
          <p:nvPr/>
        </p:nvCxnSpPr>
        <p:spPr>
          <a:xfrm>
            <a:off x="8769998" y="2722771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4B923C-6DA6-DC02-499F-140878D4F214}"/>
              </a:ext>
            </a:extLst>
          </p:cNvPr>
          <p:cNvSpPr txBox="1"/>
          <p:nvPr/>
        </p:nvSpPr>
        <p:spPr>
          <a:xfrm>
            <a:off x="10300348" y="2528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20440D6-8821-E144-79D6-994EBFD6CC36}"/>
              </a:ext>
            </a:extLst>
          </p:cNvPr>
          <p:cNvSpPr/>
          <p:nvPr/>
        </p:nvSpPr>
        <p:spPr>
          <a:xfrm>
            <a:off x="8746608" y="2684991"/>
            <a:ext cx="60645" cy="69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1E069D04-5D1F-BF60-6507-2DE04EA38061}"/>
              </a:ext>
            </a:extLst>
          </p:cNvPr>
          <p:cNvCxnSpPr>
            <a:cxnSpLocks/>
            <a:endCxn id="8" idx="4"/>
          </p:cNvCxnSpPr>
          <p:nvPr/>
        </p:nvCxnSpPr>
        <p:spPr>
          <a:xfrm rot="16200000" flipH="1">
            <a:off x="8001487" y="1979396"/>
            <a:ext cx="16579" cy="1534309"/>
          </a:xfrm>
          <a:prstGeom prst="curvedConnector3">
            <a:avLst>
              <a:gd name="adj1" fmla="val -2729857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0AB00-078F-5BF4-AB0E-B58850B06B5C}"/>
              </a:ext>
            </a:extLst>
          </p:cNvPr>
          <p:cNvCxnSpPr>
            <a:cxnSpLocks/>
          </p:cNvCxnSpPr>
          <p:nvPr/>
        </p:nvCxnSpPr>
        <p:spPr>
          <a:xfrm>
            <a:off x="7221180" y="2754840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727611-7506-1183-B5BA-EAF3A4A605F0}"/>
              </a:ext>
            </a:extLst>
          </p:cNvPr>
          <p:cNvCxnSpPr>
            <a:cxnSpLocks/>
          </p:cNvCxnSpPr>
          <p:nvPr/>
        </p:nvCxnSpPr>
        <p:spPr>
          <a:xfrm>
            <a:off x="8798340" y="2715852"/>
            <a:ext cx="0" cy="97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AC895F-D385-3CAB-FB99-AF8718DC5778}"/>
              </a:ext>
            </a:extLst>
          </p:cNvPr>
          <p:cNvSpPr txBox="1"/>
          <p:nvPr/>
        </p:nvSpPr>
        <p:spPr>
          <a:xfrm>
            <a:off x="7082223" y="3818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9BFCFE-D7F0-0D91-788D-316B5032C8B0}"/>
              </a:ext>
            </a:extLst>
          </p:cNvPr>
          <p:cNvSpPr txBox="1"/>
          <p:nvPr/>
        </p:nvSpPr>
        <p:spPr>
          <a:xfrm>
            <a:off x="8659385" y="3822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E7402D-993F-F5C4-6D06-354F27696E91}"/>
              </a:ext>
            </a:extLst>
          </p:cNvPr>
          <p:cNvSpPr txBox="1"/>
          <p:nvPr/>
        </p:nvSpPr>
        <p:spPr>
          <a:xfrm>
            <a:off x="7504269" y="2661648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E30451-2D7C-19CD-0900-7C408BFB35E0}"/>
              </a:ext>
            </a:extLst>
          </p:cNvPr>
          <p:cNvSpPr txBox="1"/>
          <p:nvPr/>
        </p:nvSpPr>
        <p:spPr>
          <a:xfrm>
            <a:off x="9081433" y="2686455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AC7FD0-563A-6FB1-1C89-242D4692DBA5}"/>
              </a:ext>
            </a:extLst>
          </p:cNvPr>
          <p:cNvSpPr txBox="1"/>
          <p:nvPr/>
        </p:nvSpPr>
        <p:spPr>
          <a:xfrm>
            <a:off x="8284344" y="3064871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08F104-E307-313B-F5F3-C19E6E33274F}"/>
              </a:ext>
            </a:extLst>
          </p:cNvPr>
          <p:cNvSpPr txBox="1"/>
          <p:nvPr/>
        </p:nvSpPr>
        <p:spPr>
          <a:xfrm>
            <a:off x="6725653" y="3055787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BF16EF-B37D-BB3F-6717-7C9DBBC27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93" y="2113744"/>
            <a:ext cx="5361786" cy="2624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0F913-88DD-479F-3256-D174872133B9}"/>
              </a:ext>
            </a:extLst>
          </p:cNvPr>
          <p:cNvSpPr txBox="1"/>
          <p:nvPr/>
        </p:nvSpPr>
        <p:spPr>
          <a:xfrm>
            <a:off x="6873499" y="4396079"/>
            <a:ext cx="416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(How does this relate to Sleeping Beauty?)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2396C9-5563-2B0C-B7FB-4CD8CC8F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5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DA2A-5226-E08C-BF35-79F6FA37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E7316-0BBE-B2F4-D4B3-74BE125B5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care</a:t>
            </a:r>
          </a:p>
          <a:p>
            <a:r>
              <a:rPr lang="en-US" dirty="0"/>
              <a:t>Principles of decision making in games of imperfect recall</a:t>
            </a:r>
          </a:p>
          <a:p>
            <a:r>
              <a:rPr lang="en-US" dirty="0"/>
              <a:t>Compatibility results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EC17-3137-12FE-9B93-5329CEC8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5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6FD4-EDB2-8F55-D757-3407AB6D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071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Why care?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3A9310-75C4-6301-60C5-3B404499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3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9742010-8C30-462B-84F2-D8B22307D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560" y="67235"/>
            <a:ext cx="9383088" cy="60511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Modern version</a:t>
            </a:r>
            <a:endParaRPr lang="en-US" altLang="en-US" sz="2912" dirty="0">
              <a:solidFill>
                <a:srgbClr val="0070C0"/>
              </a:solidFill>
            </a:endParaRPr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A8285486-0E60-44B6-8A7E-C8902BC9C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613" y="861132"/>
            <a:ext cx="7440062" cy="59968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Low-level autonomy </a:t>
            </a:r>
            <a:r>
              <a:rPr lang="en-US" altLang="en-US" sz="3200" dirty="0"/>
              <a:t>cars with AI that intervenes when driver makes major error</a:t>
            </a:r>
          </a:p>
          <a:p>
            <a:pPr eaLnBrk="1" hangingPunct="1"/>
            <a:r>
              <a:rPr lang="en-US" altLang="en-US" sz="3200" dirty="0"/>
              <a:t>Does not keep record of such event</a:t>
            </a:r>
          </a:p>
          <a:p>
            <a:pPr eaLnBrk="1" hangingPunct="1"/>
            <a:r>
              <a:rPr lang="en-US" altLang="en-US" sz="3200" dirty="0"/>
              <a:t>Two types of drivers: Good (1 major error), Bad (2 major errors)</a:t>
            </a:r>
          </a:p>
          <a:p>
            <a:pPr eaLnBrk="1" hangingPunct="1"/>
            <a:r>
              <a:rPr lang="en-US" altLang="en-US" sz="3200" dirty="0"/>
              <a:t>Upon intervening, what probability should the AI system assign to the driver being good?</a:t>
            </a:r>
          </a:p>
          <a:p>
            <a:pPr eaLnBrk="1" hangingPunct="1"/>
            <a:r>
              <a:rPr lang="en-US" altLang="en-US" sz="3200" dirty="0"/>
              <a:t>(Similarly: half of households install a given AI system on two devices – with what probability does the AI system think it is alone?  And what about simulation case from before?)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2DA02E-5AB0-4FE6-9DDA-9AC6B9F255C0}"/>
              </a:ext>
            </a:extLst>
          </p:cNvPr>
          <p:cNvCxnSpPr>
            <a:cxnSpLocks/>
          </p:cNvCxnSpPr>
          <p:nvPr/>
        </p:nvCxnSpPr>
        <p:spPr bwMode="auto">
          <a:xfrm flipV="1">
            <a:off x="9187686" y="1779607"/>
            <a:ext cx="739588" cy="437029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81D8D2-2437-4BD4-8DE0-C0E2010C1D55}"/>
              </a:ext>
            </a:extLst>
          </p:cNvPr>
          <p:cNvCxnSpPr>
            <a:cxnSpLocks/>
          </p:cNvCxnSpPr>
          <p:nvPr/>
        </p:nvCxnSpPr>
        <p:spPr bwMode="auto">
          <a:xfrm>
            <a:off x="9187686" y="2384724"/>
            <a:ext cx="739588" cy="4034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70DA0AF-1257-4C9C-ADAB-E203E9092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435" y="1443430"/>
            <a:ext cx="380233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4D9744-D75F-406F-95BB-BF171A131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863" y="2586430"/>
            <a:ext cx="351378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68002B-65A3-4F0F-9421-E2564E4C7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335" y="1037217"/>
            <a:ext cx="986167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Sunday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B32928-7A1C-4380-852E-3C58F5E48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9447" y="1040019"/>
            <a:ext cx="1075937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Monday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F3F827-98C1-4DC2-B190-30E9C6446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966" y="1041420"/>
            <a:ext cx="1075359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Tuesday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A67B7-6C64-4ADA-B27F-A873C8AF0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047" y="3825434"/>
            <a:ext cx="2583652" cy="25836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D957FB-851F-4D34-B0BA-A741D04B2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54" y="1552804"/>
            <a:ext cx="646076" cy="6460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59B680-EB6A-46E5-BC4C-B59B9B7DC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10" y="2362153"/>
            <a:ext cx="646076" cy="6460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D339DA7-3BC8-49FE-9C86-80296E00E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43" y="2362150"/>
            <a:ext cx="646076" cy="6460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480C9-484D-D472-0946-15975B5C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E978-A1DC-4070-B595-65C4B403DA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1392</Words>
  <Application>Microsoft Office PowerPoint</Application>
  <PresentationFormat>Widescreen</PresentationFormat>
  <Paragraphs>364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Segoe UI</vt:lpstr>
      <vt:lpstr>Times New Roman</vt:lpstr>
      <vt:lpstr>Office Theme</vt:lpstr>
      <vt:lpstr>CS 15-784: Cooperative AI Games of imperfect recall</vt:lpstr>
      <vt:lpstr>The Sleeping Beauty problem [Elga’00]</vt:lpstr>
      <vt:lpstr>PowerPoint Presentation</vt:lpstr>
      <vt:lpstr>Recall: Extensive-form games</vt:lpstr>
      <vt:lpstr>Sleeping Beauty as an extensive-form game</vt:lpstr>
      <vt:lpstr>The Absent-Minded Driver (Piccione and Rubinstein 1997)</vt:lpstr>
      <vt:lpstr>Agenda</vt:lpstr>
      <vt:lpstr>Why care?</vt:lpstr>
      <vt:lpstr>Modern version</vt:lpstr>
      <vt:lpstr>Games of imperfect recall without imperfect recall!</vt:lpstr>
      <vt:lpstr>Anthropic arguments</vt:lpstr>
      <vt:lpstr>Simulating our way to cooperation?</vt:lpstr>
      <vt:lpstr>PowerPoint Presentation</vt:lpstr>
      <vt:lpstr>Solution concepts for single-player games of imperfect recall</vt:lpstr>
      <vt:lpstr>Ex ante-optimal policies for single-player games of imperfect recall</vt:lpstr>
      <vt:lpstr>Assigning probabilities a la Sleeping Beauty: Generalized Thirding (a.k.a. self-indication assumption)</vt:lpstr>
      <vt:lpstr>Assigning probabilities – (double-)halfing (a.k.a. the minimum-reference class self-sampling assumption)</vt:lpstr>
      <vt:lpstr>Betting in Sleeping Beauty Problem</vt:lpstr>
      <vt:lpstr>A version of evidential decision theory for games of imperfect recall</vt:lpstr>
      <vt:lpstr>A version of causal decision theory for single-player extensive-form games of imperfect recall</vt:lpstr>
      <vt:lpstr>Compatibility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15-784: Cooperative AI Games of imperfect recall</dc:title>
  <dc:creator>Caspar Peter Oesterheld</dc:creator>
  <cp:lastModifiedBy>Caspar Peter Oesterheld</cp:lastModifiedBy>
  <cp:revision>10</cp:revision>
  <dcterms:created xsi:type="dcterms:W3CDTF">2022-10-26T15:07:39Z</dcterms:created>
  <dcterms:modified xsi:type="dcterms:W3CDTF">2022-10-29T17:07:42Z</dcterms:modified>
</cp:coreProperties>
</file>