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3.xml" ContentType="application/vnd.openxmlformats-officedocument.presentationml.tags+xml"/>
  <Override PartName="/ppt/notesSlides/notesSlide29.xml" ContentType="application/vnd.openxmlformats-officedocument.presentationml.notesSlide+xml"/>
  <Override PartName="/ppt/tags/tag4.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06"/>
  </p:notesMasterIdLst>
  <p:sldIdLst>
    <p:sldId id="299" r:id="rId2"/>
    <p:sldId id="2659" r:id="rId3"/>
    <p:sldId id="2667" r:id="rId4"/>
    <p:sldId id="829" r:id="rId5"/>
    <p:sldId id="2669" r:id="rId6"/>
    <p:sldId id="478" r:id="rId7"/>
    <p:sldId id="476" r:id="rId8"/>
    <p:sldId id="831" r:id="rId9"/>
    <p:sldId id="832" r:id="rId10"/>
    <p:sldId id="833" r:id="rId11"/>
    <p:sldId id="834" r:id="rId12"/>
    <p:sldId id="275" r:id="rId13"/>
    <p:sldId id="2679" r:id="rId14"/>
    <p:sldId id="477" r:id="rId15"/>
    <p:sldId id="480" r:id="rId16"/>
    <p:sldId id="508" r:id="rId17"/>
    <p:sldId id="483" r:id="rId18"/>
    <p:sldId id="511" r:id="rId19"/>
    <p:sldId id="513" r:id="rId20"/>
    <p:sldId id="514" r:id="rId21"/>
    <p:sldId id="516" r:id="rId22"/>
    <p:sldId id="512" r:id="rId23"/>
    <p:sldId id="515" r:id="rId24"/>
    <p:sldId id="533" r:id="rId25"/>
    <p:sldId id="800" r:id="rId26"/>
    <p:sldId id="801" r:id="rId27"/>
    <p:sldId id="802" r:id="rId28"/>
    <p:sldId id="803" r:id="rId29"/>
    <p:sldId id="804" r:id="rId30"/>
    <p:sldId id="481" r:id="rId31"/>
    <p:sldId id="806" r:id="rId32"/>
    <p:sldId id="807" r:id="rId33"/>
    <p:sldId id="808" r:id="rId34"/>
    <p:sldId id="809" r:id="rId35"/>
    <p:sldId id="810" r:id="rId36"/>
    <p:sldId id="811" r:id="rId37"/>
    <p:sldId id="812" r:id="rId38"/>
    <p:sldId id="813" r:id="rId39"/>
    <p:sldId id="814" r:id="rId40"/>
    <p:sldId id="826" r:id="rId41"/>
    <p:sldId id="827" r:id="rId42"/>
    <p:sldId id="815" r:id="rId43"/>
    <p:sldId id="816" r:id="rId44"/>
    <p:sldId id="532" r:id="rId45"/>
    <p:sldId id="722" r:id="rId46"/>
    <p:sldId id="696" r:id="rId47"/>
    <p:sldId id="697" r:id="rId48"/>
    <p:sldId id="698" r:id="rId49"/>
    <p:sldId id="699" r:id="rId50"/>
    <p:sldId id="796" r:id="rId51"/>
    <p:sldId id="700" r:id="rId52"/>
    <p:sldId id="701" r:id="rId53"/>
    <p:sldId id="702" r:id="rId54"/>
    <p:sldId id="703" r:id="rId55"/>
    <p:sldId id="704" r:id="rId56"/>
    <p:sldId id="705" r:id="rId57"/>
    <p:sldId id="706" r:id="rId58"/>
    <p:sldId id="707" r:id="rId59"/>
    <p:sldId id="708" r:id="rId60"/>
    <p:sldId id="709" r:id="rId61"/>
    <p:sldId id="710" r:id="rId62"/>
    <p:sldId id="711" r:id="rId63"/>
    <p:sldId id="712" r:id="rId64"/>
    <p:sldId id="713" r:id="rId65"/>
    <p:sldId id="714" r:id="rId66"/>
    <p:sldId id="715" r:id="rId67"/>
    <p:sldId id="716" r:id="rId68"/>
    <p:sldId id="717" r:id="rId69"/>
    <p:sldId id="718" r:id="rId70"/>
    <p:sldId id="719" r:id="rId71"/>
    <p:sldId id="799" r:id="rId72"/>
    <p:sldId id="720" r:id="rId73"/>
    <p:sldId id="723" r:id="rId74"/>
    <p:sldId id="725" r:id="rId75"/>
    <p:sldId id="795" r:id="rId76"/>
    <p:sldId id="817" r:id="rId77"/>
    <p:sldId id="726" r:id="rId78"/>
    <p:sldId id="727" r:id="rId79"/>
    <p:sldId id="728" r:id="rId80"/>
    <p:sldId id="550" r:id="rId81"/>
    <p:sldId id="818" r:id="rId82"/>
    <p:sldId id="819" r:id="rId83"/>
    <p:sldId id="820" r:id="rId84"/>
    <p:sldId id="821" r:id="rId85"/>
    <p:sldId id="822" r:id="rId86"/>
    <p:sldId id="823" r:id="rId87"/>
    <p:sldId id="824" r:id="rId88"/>
    <p:sldId id="729" r:id="rId89"/>
    <p:sldId id="731" r:id="rId90"/>
    <p:sldId id="732" r:id="rId91"/>
    <p:sldId id="737" r:id="rId92"/>
    <p:sldId id="742" r:id="rId93"/>
    <p:sldId id="774" r:id="rId94"/>
    <p:sldId id="835" r:id="rId95"/>
    <p:sldId id="277" r:id="rId96"/>
    <p:sldId id="991" r:id="rId97"/>
    <p:sldId id="637" r:id="rId98"/>
    <p:sldId id="992" r:id="rId99"/>
    <p:sldId id="805" r:id="rId100"/>
    <p:sldId id="693" r:id="rId101"/>
    <p:sldId id="2678" r:id="rId102"/>
    <p:sldId id="2677" r:id="rId103"/>
    <p:sldId id="694" r:id="rId104"/>
    <p:sldId id="794" r:id="rId10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7B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455" autoAdjust="0"/>
    <p:restoredTop sz="70802" autoAdjust="0"/>
  </p:normalViewPr>
  <p:slideViewPr>
    <p:cSldViewPr showGuides="1">
      <p:cViewPr varScale="1">
        <p:scale>
          <a:sx n="115" d="100"/>
          <a:sy n="115" d="100"/>
        </p:scale>
        <p:origin x="1332" y="102"/>
      </p:cViewPr>
      <p:guideLst>
        <p:guide orient="horz" pos="3264"/>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BCEC8D-F410-459C-A64A-BF83E7BBC97F}" type="datetimeFigureOut">
              <a:rPr lang="en-US" smtClean="0"/>
              <a:pPr/>
              <a:t>11/9/2022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0A5C02B-6C52-4B39-A5F8-7607BDC3F313}" type="slidenum">
              <a:rPr lang="en-US" smtClean="0"/>
              <a:pPr/>
              <a:t>‹#›</a:t>
            </a:fld>
            <a:endParaRPr lang="en-US"/>
          </a:p>
        </p:txBody>
      </p:sp>
    </p:spTree>
    <p:extLst>
      <p:ext uri="{BB962C8B-B14F-4D97-AF65-F5344CB8AC3E}">
        <p14:creationId xmlns:p14="http://schemas.microsoft.com/office/powerpoint/2010/main" val="346123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E67E12-C63F-4B15-9027-17EE45D1EF04}" type="slidenum">
              <a:rPr lang="en-US"/>
              <a:pPr/>
              <a:t>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dirty="0"/>
              <a:t>25 min + 5 min Q&amp;A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No chains</a:t>
            </a:r>
          </a:p>
        </p:txBody>
      </p:sp>
      <p:sp>
        <p:nvSpPr>
          <p:cNvPr id="4" name="Slide Number Placeholder 3"/>
          <p:cNvSpPr>
            <a:spLocks noGrp="1"/>
          </p:cNvSpPr>
          <p:nvPr>
            <p:ph type="sldNum" sz="quarter" idx="10"/>
          </p:nvPr>
        </p:nvSpPr>
        <p:spPr/>
        <p:txBody>
          <a:bodyPr/>
          <a:lstStyle/>
          <a:p>
            <a:fld id="{18556C48-04CC-4207-A47D-F4F1968C7539}" type="slidenum">
              <a:rPr lang="en-US" smtClean="0"/>
              <a:pPr/>
              <a:t>16</a:t>
            </a:fld>
            <a:endParaRPr lang="en-US"/>
          </a:p>
        </p:txBody>
      </p:sp>
    </p:spTree>
    <p:extLst>
      <p:ext uri="{BB962C8B-B14F-4D97-AF65-F5344CB8AC3E}">
        <p14:creationId xmlns:p14="http://schemas.microsoft.com/office/powerpoint/2010/main" val="291424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Tradeoffs between efficiency and fairness</a:t>
            </a:r>
          </a:p>
          <a:p>
            <a:endParaRPr lang="en-US" dirty="0"/>
          </a:p>
        </p:txBody>
      </p:sp>
      <p:sp>
        <p:nvSpPr>
          <p:cNvPr id="4" name="Slide Number Placeholder 3"/>
          <p:cNvSpPr>
            <a:spLocks noGrp="1"/>
          </p:cNvSpPr>
          <p:nvPr>
            <p:ph type="sldNum" sz="quarter" idx="10"/>
          </p:nvPr>
        </p:nvSpPr>
        <p:spPr/>
        <p:txBody>
          <a:bodyPr/>
          <a:lstStyle/>
          <a:p>
            <a:fld id="{E0A5C02B-6C52-4B39-A5F8-7607BDC3F313}" type="slidenum">
              <a:rPr lang="en-US" smtClean="0"/>
              <a:pPr/>
              <a:t>21</a:t>
            </a:fld>
            <a:endParaRPr lang="en-US"/>
          </a:p>
        </p:txBody>
      </p:sp>
    </p:spTree>
    <p:extLst>
      <p:ext uri="{BB962C8B-B14F-4D97-AF65-F5344CB8AC3E}">
        <p14:creationId xmlns:p14="http://schemas.microsoft.com/office/powerpoint/2010/main" val="2916317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Tissue</a:t>
            </a:r>
            <a:r>
              <a:rPr lang="en-US" baseline="0" dirty="0"/>
              <a:t> type incompatibility conditional on blood type compatibility &lt; 40%.</a:t>
            </a:r>
          </a:p>
          <a:p>
            <a:endParaRPr lang="en-US" baseline="0" dirty="0"/>
          </a:p>
          <a:p>
            <a:r>
              <a:rPr lang="en-US" baseline="0" dirty="0"/>
              <a:t>Dynamic experiments:  individual CPRA, </a:t>
            </a:r>
            <a:r>
              <a:rPr lang="en-US" baseline="0" dirty="0" err="1"/>
              <a:t>crossmatch</a:t>
            </a:r>
            <a:r>
              <a:rPr lang="en-US" baseline="0" dirty="0"/>
              <a:t> failures, closed chains, dynamic arrival &amp; departure.</a:t>
            </a:r>
          </a:p>
          <a:p>
            <a:endParaRPr lang="en-US" sz="1200" b="0" i="0" u="none" strike="noStrike" kern="1200" baseline="0" dirty="0">
              <a:solidFill>
                <a:schemeClr val="tx1"/>
              </a:solidFill>
              <a:latin typeface="Arial" charset="0"/>
              <a:ea typeface="+mn-ea"/>
              <a:cs typeface="Arial" charset="0"/>
            </a:endParaRPr>
          </a:p>
          <a:p>
            <a:r>
              <a:rPr lang="en-US" sz="1200" b="0" i="0" u="none" strike="noStrike" kern="1200" baseline="0" dirty="0">
                <a:solidFill>
                  <a:schemeClr val="tx1"/>
                </a:solidFill>
                <a:latin typeface="Arial" charset="0"/>
                <a:ea typeface="+mn-ea"/>
                <a:cs typeface="Arial" charset="0"/>
              </a:rPr>
              <a:t>(In a different dynamic experiment in that paper, we follow current UNOS policy which, along with some special</a:t>
            </a:r>
          </a:p>
          <a:p>
            <a:r>
              <a:rPr lang="en-US" sz="1200" b="0" i="0" u="none" strike="noStrike" kern="1200" baseline="0" dirty="0">
                <a:solidFill>
                  <a:schemeClr val="tx1"/>
                </a:solidFill>
                <a:latin typeface="Arial" charset="0"/>
                <a:ea typeface="+mn-ea"/>
                <a:cs typeface="Arial" charset="0"/>
              </a:rPr>
              <a:t>cases discussed below, states that (i) chains started by non-O-type</a:t>
            </a:r>
          </a:p>
          <a:p>
            <a:r>
              <a:rPr lang="en-US" sz="1200" b="0" i="0" u="none" strike="noStrike" kern="1200" baseline="0" dirty="0">
                <a:solidFill>
                  <a:schemeClr val="tx1"/>
                </a:solidFill>
                <a:latin typeface="Arial" charset="0"/>
                <a:ea typeface="+mn-ea"/>
                <a:cs typeface="Arial" charset="0"/>
              </a:rPr>
              <a:t>altruists are always executed, while (ii) chains triggered by an </a:t>
            </a:r>
            <a:r>
              <a:rPr lang="en-US" sz="1200" b="0" i="0" u="none" strike="noStrike" kern="1200" baseline="0" dirty="0" err="1">
                <a:solidFill>
                  <a:schemeClr val="tx1"/>
                </a:solidFill>
                <a:latin typeface="Arial" charset="0"/>
                <a:ea typeface="+mn-ea"/>
                <a:cs typeface="Arial" charset="0"/>
              </a:rPr>
              <a:t>Otype</a:t>
            </a:r>
            <a:endParaRPr lang="en-US" sz="1200" b="0" i="0" u="none" strike="noStrike" kern="1200" baseline="0" dirty="0">
              <a:solidFill>
                <a:schemeClr val="tx1"/>
              </a:solidFill>
              <a:latin typeface="Arial" charset="0"/>
              <a:ea typeface="+mn-ea"/>
              <a:cs typeface="Arial" charset="0"/>
            </a:endParaRPr>
          </a:p>
          <a:p>
            <a:r>
              <a:rPr lang="en-US" sz="1200" b="0" i="0" u="none" strike="noStrike" kern="1200" baseline="0" dirty="0">
                <a:solidFill>
                  <a:schemeClr val="tx1"/>
                </a:solidFill>
                <a:latin typeface="Arial" charset="0"/>
                <a:ea typeface="+mn-ea"/>
                <a:cs typeface="Arial" charset="0"/>
              </a:rPr>
              <a:t>altruist are executed only if they can be executed to length at</a:t>
            </a:r>
          </a:p>
          <a:p>
            <a:r>
              <a:rPr lang="en-US" sz="1200" b="0" i="0" u="none" strike="noStrike" kern="1200" baseline="0" dirty="0">
                <a:solidFill>
                  <a:schemeClr val="tx1"/>
                </a:solidFill>
                <a:latin typeface="Arial" charset="0"/>
                <a:ea typeface="+mn-ea"/>
                <a:cs typeface="Arial" charset="0"/>
              </a:rPr>
              <a:t>least 5 (before there is a </a:t>
            </a:r>
            <a:r>
              <a:rPr lang="en-US" sz="1200" b="0" i="0" u="none" strike="noStrike" kern="1200" baseline="0" dirty="0" err="1">
                <a:solidFill>
                  <a:schemeClr val="tx1"/>
                </a:solidFill>
                <a:latin typeface="Arial" charset="0"/>
                <a:ea typeface="+mn-ea"/>
                <a:cs typeface="Arial" charset="0"/>
              </a:rPr>
              <a:t>crossmatch</a:t>
            </a:r>
            <a:r>
              <a:rPr lang="en-US" sz="1200" b="0" i="0" u="none" strike="noStrike" kern="1200" baseline="0" dirty="0">
                <a:solidFill>
                  <a:schemeClr val="tx1"/>
                </a:solidFill>
                <a:latin typeface="Arial" charset="0"/>
                <a:ea typeface="+mn-ea"/>
                <a:cs typeface="Arial" charset="0"/>
              </a:rPr>
              <a:t> failure). We will experiment</a:t>
            </a:r>
          </a:p>
          <a:p>
            <a:r>
              <a:rPr lang="en-US" sz="1200" b="0" i="0" u="none" strike="noStrike" kern="1200" baseline="0" dirty="0">
                <a:solidFill>
                  <a:schemeClr val="tx1"/>
                </a:solidFill>
                <a:latin typeface="Arial" charset="0"/>
                <a:ea typeface="+mn-ea"/>
                <a:cs typeface="Arial" charset="0"/>
              </a:rPr>
              <a:t>with varying the value away from 5; we will call this parameter k.</a:t>
            </a:r>
          </a:p>
          <a:p>
            <a:r>
              <a:rPr lang="en-US" sz="1200" b="1" i="0" u="none" strike="noStrike" kern="1200" baseline="0" dirty="0">
                <a:solidFill>
                  <a:schemeClr val="tx1"/>
                </a:solidFill>
                <a:latin typeface="Arial" charset="0"/>
                <a:ea typeface="+mn-ea"/>
                <a:cs typeface="Arial" charset="0"/>
              </a:rPr>
              <a:t>Altruists are allowed choices. </a:t>
            </a:r>
            <a:r>
              <a:rPr lang="en-US" sz="1200" b="0" i="0" u="none" strike="noStrike" kern="1200" baseline="0" dirty="0">
                <a:solidFill>
                  <a:schemeClr val="tx1"/>
                </a:solidFill>
                <a:latin typeface="Arial" charset="0"/>
                <a:ea typeface="+mn-ea"/>
                <a:cs typeface="Arial" charset="0"/>
              </a:rPr>
              <a:t>In the event that an O-type chain is</a:t>
            </a:r>
          </a:p>
          <a:p>
            <a:r>
              <a:rPr lang="en-US" sz="1200" b="0" i="0" u="none" strike="noStrike" kern="1200" baseline="0" dirty="0">
                <a:solidFill>
                  <a:schemeClr val="tx1"/>
                </a:solidFill>
                <a:latin typeface="Arial" charset="0"/>
                <a:ea typeface="+mn-ea"/>
                <a:cs typeface="Arial" charset="0"/>
              </a:rPr>
              <a:t>shorter than length 5, the UNOS policy allows for the altruist to decide</a:t>
            </a:r>
          </a:p>
          <a:p>
            <a:r>
              <a:rPr lang="en-US" sz="1200" b="0" i="0" u="none" strike="noStrike" kern="1200" baseline="0" dirty="0">
                <a:solidFill>
                  <a:schemeClr val="tx1"/>
                </a:solidFill>
                <a:latin typeface="Arial" charset="0"/>
                <a:ea typeface="+mn-ea"/>
                <a:cs typeface="Arial" charset="0"/>
              </a:rPr>
              <a:t>that the chain be executed anyway. This is due to the fact that</a:t>
            </a:r>
          </a:p>
          <a:p>
            <a:r>
              <a:rPr lang="en-US" sz="1200" b="0" i="0" u="none" strike="noStrike" kern="1200" baseline="0" dirty="0">
                <a:solidFill>
                  <a:schemeClr val="tx1"/>
                </a:solidFill>
                <a:latin typeface="Arial" charset="0"/>
                <a:ea typeface="+mn-ea"/>
                <a:cs typeface="Arial" charset="0"/>
              </a:rPr>
              <a:t>altruists do not want to stay in the candidate pool indefinitely, but</a:t>
            </a:r>
          </a:p>
          <a:p>
            <a:r>
              <a:rPr lang="en-US" sz="1200" b="0" i="0" u="none" strike="noStrike" kern="1200" baseline="0" dirty="0">
                <a:solidFill>
                  <a:schemeClr val="tx1"/>
                </a:solidFill>
                <a:latin typeface="Arial" charset="0"/>
                <a:ea typeface="+mn-ea"/>
                <a:cs typeface="Arial" charset="0"/>
              </a:rPr>
              <a:t>rather want to move on with their lives and other plans. In UNOS’s</a:t>
            </a:r>
          </a:p>
          <a:p>
            <a:r>
              <a:rPr lang="en-US" sz="1200" b="0" i="0" u="none" strike="noStrike" kern="1200" baseline="0" dirty="0">
                <a:solidFill>
                  <a:schemeClr val="tx1"/>
                </a:solidFill>
                <a:latin typeface="Arial" charset="0"/>
                <a:ea typeface="+mn-ea"/>
                <a:cs typeface="Arial" charset="0"/>
              </a:rPr>
              <a:t>experience running kidney exchange, altruists typically do not wish</a:t>
            </a:r>
          </a:p>
          <a:p>
            <a:r>
              <a:rPr lang="en-US" sz="1200" b="0" i="0" u="none" strike="noStrike" kern="1200" baseline="0" dirty="0">
                <a:solidFill>
                  <a:schemeClr val="tx1"/>
                </a:solidFill>
                <a:latin typeface="Arial" charset="0"/>
                <a:ea typeface="+mn-ea"/>
                <a:cs typeface="Arial" charset="0"/>
              </a:rPr>
              <a:t>to stay active in the pool for more than three months—instead opting</a:t>
            </a:r>
          </a:p>
          <a:p>
            <a:r>
              <a:rPr lang="en-US" sz="1200" b="0" i="0" u="none" strike="noStrike" kern="1200" baseline="0" dirty="0">
                <a:solidFill>
                  <a:schemeClr val="tx1"/>
                </a:solidFill>
                <a:latin typeface="Arial" charset="0"/>
                <a:ea typeface="+mn-ea"/>
                <a:cs typeface="Arial" charset="0"/>
              </a:rPr>
              <a:t>to donate directly to the deceased donor waiting list. While</a:t>
            </a:r>
          </a:p>
          <a:p>
            <a:r>
              <a:rPr lang="en-US" sz="1200" b="0" i="0" u="none" strike="noStrike" kern="1200" baseline="0" dirty="0">
                <a:solidFill>
                  <a:schemeClr val="tx1"/>
                </a:solidFill>
                <a:latin typeface="Arial" charset="0"/>
                <a:ea typeface="+mn-ea"/>
                <a:cs typeface="Arial" charset="0"/>
              </a:rPr>
              <a:t>exact data on this phenomenon are too sparse at the moment, our</a:t>
            </a:r>
          </a:p>
          <a:p>
            <a:r>
              <a:rPr lang="en-US" sz="1200" b="0" i="0" u="none" strike="noStrike" kern="1200" baseline="0" dirty="0">
                <a:solidFill>
                  <a:schemeClr val="tx1"/>
                </a:solidFill>
                <a:latin typeface="Arial" charset="0"/>
                <a:ea typeface="+mn-ea"/>
                <a:cs typeface="Arial" charset="0"/>
              </a:rPr>
              <a:t>experiments use the anecdotal rates (received through UNOS): 75%</a:t>
            </a:r>
          </a:p>
          <a:p>
            <a:r>
              <a:rPr lang="en-US" sz="1200" b="0" i="0" u="none" strike="noStrike" kern="1200" baseline="0" dirty="0">
                <a:solidFill>
                  <a:schemeClr val="tx1"/>
                </a:solidFill>
                <a:latin typeface="Arial" charset="0"/>
                <a:ea typeface="+mn-ea"/>
                <a:cs typeface="Arial" charset="0"/>
              </a:rPr>
              <a:t>probability of an altruist requesting execution of a short chain, and a</a:t>
            </a:r>
          </a:p>
          <a:p>
            <a:r>
              <a:rPr lang="en-US" sz="1200" b="0" i="0" u="none" strike="noStrike" kern="1200" baseline="0" dirty="0">
                <a:solidFill>
                  <a:schemeClr val="tx1"/>
                </a:solidFill>
                <a:latin typeface="Arial" charset="0"/>
                <a:ea typeface="+mn-ea"/>
                <a:cs typeface="Arial" charset="0"/>
              </a:rPr>
              <a:t>monthly altruist exit rate that corresponds to an expected presence</a:t>
            </a:r>
          </a:p>
          <a:p>
            <a:r>
              <a:rPr lang="en-US" sz="1200" b="0" i="0" u="none" strike="noStrike" kern="1200" baseline="0" dirty="0">
                <a:solidFill>
                  <a:schemeClr val="tx1"/>
                </a:solidFill>
                <a:latin typeface="Arial" charset="0"/>
                <a:ea typeface="+mn-ea"/>
                <a:cs typeface="Arial" charset="0"/>
              </a:rPr>
              <a:t>of two months in the pool for each altruist.)</a:t>
            </a:r>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28</a:t>
            </a:fld>
            <a:endParaRPr lang="en-US"/>
          </a:p>
        </p:txBody>
      </p:sp>
    </p:spTree>
    <p:extLst>
      <p:ext uri="{BB962C8B-B14F-4D97-AF65-F5344CB8AC3E}">
        <p14:creationId xmlns:p14="http://schemas.microsoft.com/office/powerpoint/2010/main" val="833427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10DE734-220D-4828-B2DB-D82B7CC3F754}" type="slidenum">
              <a:rPr lang="en-US" smtClean="0"/>
              <a:pPr/>
              <a:t>30</a:t>
            </a:fld>
            <a:endParaRPr lang="en-US"/>
          </a:p>
        </p:txBody>
      </p:sp>
      <p:sp>
        <p:nvSpPr>
          <p:cNvPr id="30723" name="Rectangle 2"/>
          <p:cNvSpPr>
            <a:spLocks noGrp="1" noRot="1" noChangeAspect="1" noChangeArrowheads="1" noTextEdit="1"/>
          </p:cNvSpPr>
          <p:nvPr>
            <p:ph type="sldImg"/>
          </p:nvPr>
        </p:nvSpPr>
        <p:spPr>
          <a:xfrm>
            <a:off x="1371600" y="1143000"/>
            <a:ext cx="4114800" cy="3086100"/>
          </a:xfrm>
          <a:ln/>
        </p:spPr>
      </p:sp>
      <p:sp>
        <p:nvSpPr>
          <p:cNvPr id="30724" name="Rectangle 3"/>
          <p:cNvSpPr>
            <a:spLocks noGrp="1" noChangeArrowheads="1"/>
          </p:cNvSpPr>
          <p:nvPr>
            <p:ph type="body" idx="1"/>
          </p:nvPr>
        </p:nvSpPr>
        <p:spPr>
          <a:noFill/>
          <a:ln/>
        </p:spPr>
        <p:txBody>
          <a:bodyPr/>
          <a:lstStyle/>
          <a:p>
            <a:r>
              <a:rPr lang="en-US" dirty="0"/>
              <a:t>PC-TSP</a:t>
            </a:r>
            <a:r>
              <a:rPr lang="en-US" baseline="0" dirty="0"/>
              <a:t> &amp; position indexed: </a:t>
            </a:r>
            <a:r>
              <a:rPr lang="en-US" dirty="0"/>
              <a:t>Variables for cycles and edges.</a:t>
            </a:r>
          </a:p>
          <a:p>
            <a:r>
              <a:rPr lang="en-US" baseline="0" dirty="0"/>
              <a:t>Position indexed: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r>
              <a:rPr lang="en-US" b="1" baseline="0" dirty="0"/>
              <a:t>I</a:t>
            </a:r>
            <a:r>
              <a:rPr lang="en-US" b="1" dirty="0"/>
              <a:t>f an edge is used at position k+1 in chain, there must be an appropriate edge used at position k in that chain.</a:t>
            </a:r>
          </a:p>
          <a:p>
            <a:r>
              <a:rPr lang="en-US" dirty="0"/>
              <a:t>	Polynomial #constraints, unlike in PC-TSP</a:t>
            </a:r>
            <a:r>
              <a:rPr lang="en-US" baseline="0" dirty="0"/>
              <a:t>.</a:t>
            </a:r>
          </a:p>
          <a:p>
            <a:r>
              <a:rPr lang="en-US" baseline="0" dirty="0"/>
              <a:t>	(Unlike extended edge formulation, does not require copies of the graph.)</a:t>
            </a:r>
          </a:p>
          <a:p>
            <a:r>
              <a:rPr lang="en-US" dirty="0"/>
              <a:t>(Extended edge formulation has poly #</a:t>
            </a:r>
            <a:r>
              <a:rPr lang="en-US" baseline="0" dirty="0"/>
              <a:t>constraints and # </a:t>
            </a:r>
            <a:r>
              <a:rPr lang="en-US" baseline="0" dirty="0" err="1"/>
              <a:t>vars</a:t>
            </a:r>
            <a:r>
              <a:rPr lang="en-US" baseline="0" dirty="0"/>
              <a:t>, but weaker LP relaxation than position-indexed.)</a:t>
            </a:r>
          </a:p>
          <a:p>
            <a:pPr lvl="1" eaLnBrk="1" hangingPunct="1">
              <a:lnSpc>
                <a:spcPct val="90000"/>
              </a:lnSpc>
            </a:pPr>
            <a:endParaRPr lang="en-US" dirty="0"/>
          </a:p>
        </p:txBody>
      </p:sp>
    </p:spTree>
    <p:extLst>
      <p:ext uri="{BB962C8B-B14F-4D97-AF65-F5344CB8AC3E}">
        <p14:creationId xmlns:p14="http://schemas.microsoft.com/office/powerpoint/2010/main" val="764266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48</a:t>
            </a:fld>
            <a:endParaRPr lang="en-US"/>
          </a:p>
        </p:txBody>
      </p:sp>
    </p:spTree>
    <p:extLst>
      <p:ext uri="{BB962C8B-B14F-4D97-AF65-F5344CB8AC3E}">
        <p14:creationId xmlns:p14="http://schemas.microsoft.com/office/powerpoint/2010/main" val="74315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dirty="0"/>
              <a:t>Not accurate:</a:t>
            </a:r>
            <a:r>
              <a:rPr lang="en-US" baseline="0" dirty="0"/>
              <a:t> “</a:t>
            </a:r>
            <a:r>
              <a:rPr lang="en-US" sz="1800" dirty="0"/>
              <a:t>Actions are cycles, not combinations of cycles”</a:t>
            </a:r>
          </a:p>
          <a:p>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51</a:t>
            </a:fld>
            <a:endParaRPr lang="en-US"/>
          </a:p>
        </p:txBody>
      </p:sp>
    </p:spTree>
    <p:extLst>
      <p:ext uri="{BB962C8B-B14F-4D97-AF65-F5344CB8AC3E}">
        <p14:creationId xmlns:p14="http://schemas.microsoft.com/office/powerpoint/2010/main" val="1802031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We proved Algorithm 1 is not optimal.</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The Improvement idea in </a:t>
            </a:r>
            <a:r>
              <a:rPr lang="en-US" sz="1200" dirty="0" err="1"/>
              <a:t>Alg</a:t>
            </a:r>
            <a:r>
              <a:rPr lang="en-US" sz="1200" dirty="0"/>
              <a:t> 2 is: Optimize the scenarios for each action separately instead of each scenario separately</a:t>
            </a:r>
          </a:p>
          <a:p>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56</a:t>
            </a:fld>
            <a:endParaRPr lang="en-US"/>
          </a:p>
        </p:txBody>
      </p:sp>
    </p:spTree>
    <p:extLst>
      <p:ext uri="{BB962C8B-B14F-4D97-AF65-F5344CB8AC3E}">
        <p14:creationId xmlns:p14="http://schemas.microsoft.com/office/powerpoint/2010/main" val="1964412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57</a:t>
            </a:fld>
            <a:endParaRPr lang="en-US"/>
          </a:p>
        </p:txBody>
      </p:sp>
    </p:spTree>
    <p:extLst>
      <p:ext uri="{BB962C8B-B14F-4D97-AF65-F5344CB8AC3E}">
        <p14:creationId xmlns:p14="http://schemas.microsoft.com/office/powerpoint/2010/main" val="1131122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58</a:t>
            </a:fld>
            <a:endParaRPr lang="en-US"/>
          </a:p>
        </p:txBody>
      </p:sp>
    </p:spTree>
    <p:extLst>
      <p:ext uri="{BB962C8B-B14F-4D97-AF65-F5344CB8AC3E}">
        <p14:creationId xmlns:p14="http://schemas.microsoft.com/office/powerpoint/2010/main" val="3714421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59</a:t>
            </a:fld>
            <a:endParaRPr lang="en-US"/>
          </a:p>
        </p:txBody>
      </p:sp>
    </p:spTree>
    <p:extLst>
      <p:ext uri="{BB962C8B-B14F-4D97-AF65-F5344CB8AC3E}">
        <p14:creationId xmlns:p14="http://schemas.microsoft.com/office/powerpoint/2010/main" val="139651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Char char="•"/>
            </a:pPr>
            <a:r>
              <a:rPr lang="en-US" dirty="0"/>
              <a:t>&lt;&lt;frame the challenges of Kidney Dialysis for the audience:</a:t>
            </a:r>
          </a:p>
          <a:p>
            <a:pPr lvl="1" algn="l" fontAlgn="base">
              <a:buFont typeface="Arial" panose="020B0604020202020204" pitchFamily="34" charset="0"/>
              <a:buChar char="•"/>
            </a:pPr>
            <a:r>
              <a:rPr lang="en-US" dirty="0"/>
              <a:t>Time to plan because of dialysis and healthy donors</a:t>
            </a:r>
          </a:p>
          <a:p>
            <a:pPr lvl="1" algn="l" fontAlgn="base">
              <a:buFont typeface="Arial" panose="020B0604020202020204" pitchFamily="34" charset="0"/>
              <a:buChar char="•"/>
            </a:pPr>
            <a:r>
              <a:rPr lang="en-US" dirty="0"/>
              <a:t>Quality of life on dialysis is so low that many patients choose to stop treatment and die, </a:t>
            </a:r>
          </a:p>
          <a:p>
            <a:pPr lvl="1" algn="l" fontAlgn="base">
              <a:buFont typeface="Arial" panose="020B0604020202020204" pitchFamily="34" charset="0"/>
              <a:buChar char="•"/>
            </a:pPr>
            <a:r>
              <a:rPr lang="en-US" dirty="0"/>
              <a:t>12% survive 10 years?&gt;</a:t>
            </a:r>
          </a:p>
          <a:p>
            <a:endParaRPr lang="en-US" dirty="0"/>
          </a:p>
          <a:p>
            <a:r>
              <a:rPr lang="en-US" dirty="0"/>
              <a:t>&lt;&lt;How many patients died waiting for Kidney’s in the recent past?&gt;&gt;</a:t>
            </a:r>
          </a:p>
          <a:p>
            <a:endParaRPr lang="en-US" dirty="0"/>
          </a:p>
          <a:p>
            <a:r>
              <a:rPr lang="en-US" dirty="0"/>
              <a:t>&lt;&lt;Explain how widespread Kidney Exchange Challenges Are&gt;&gt;</a:t>
            </a:r>
          </a:p>
          <a:p>
            <a:endParaRPr lang="en-US" dirty="0"/>
          </a:p>
          <a:p>
            <a:r>
              <a:rPr lang="en-US" dirty="0"/>
              <a:t>&lt;&lt;Explain that you are the only person who didn’t get into Kidney Exchange research because of a personal connection to Kidney disorders…&gt;&gt;</a:t>
            </a:r>
          </a:p>
          <a:p>
            <a:endParaRPr lang="en-US" dirty="0"/>
          </a:p>
        </p:txBody>
      </p:sp>
      <p:sp>
        <p:nvSpPr>
          <p:cNvPr id="4" name="Slide Number Placeholder 3"/>
          <p:cNvSpPr>
            <a:spLocks noGrp="1"/>
          </p:cNvSpPr>
          <p:nvPr>
            <p:ph type="sldNum" sz="quarter" idx="5"/>
          </p:nvPr>
        </p:nvSpPr>
        <p:spPr/>
        <p:txBody>
          <a:bodyPr/>
          <a:lstStyle/>
          <a:p>
            <a:fld id="{0ACE8125-5316-0846-9B35-789EB128CD5B}" type="slidenum">
              <a:rPr lang="en-US" smtClean="0"/>
              <a:t>2</a:t>
            </a:fld>
            <a:endParaRPr lang="en-US"/>
          </a:p>
        </p:txBody>
      </p:sp>
    </p:spTree>
    <p:extLst>
      <p:ext uri="{BB962C8B-B14F-4D97-AF65-F5344CB8AC3E}">
        <p14:creationId xmlns:p14="http://schemas.microsoft.com/office/powerpoint/2010/main" val="1934714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solidFill>
                  <a:schemeClr val="tx1">
                    <a:lumMod val="50000"/>
                    <a:lumOff val="50000"/>
                  </a:schemeClr>
                </a:solidFill>
              </a:rPr>
              <a:t>Real kidney exchanges don’t</a:t>
            </a:r>
            <a:r>
              <a:rPr lang="en-US" baseline="0" dirty="0">
                <a:solidFill>
                  <a:schemeClr val="tx1">
                    <a:lumMod val="50000"/>
                    <a:lumOff val="50000"/>
                  </a:schemeClr>
                </a:solidFill>
              </a:rPr>
              <a:t> tune batch size.</a:t>
            </a:r>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62</a:t>
            </a:fld>
            <a:endParaRPr lang="en-US"/>
          </a:p>
        </p:txBody>
      </p:sp>
    </p:spTree>
    <p:extLst>
      <p:ext uri="{BB962C8B-B14F-4D97-AF65-F5344CB8AC3E}">
        <p14:creationId xmlns:p14="http://schemas.microsoft.com/office/powerpoint/2010/main" val="20644271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Clr>
                <a:schemeClr val="folHlink"/>
              </a:buClr>
              <a:buSzPct val="90000"/>
              <a:buNone/>
            </a:pPr>
            <a:r>
              <a:rPr lang="en-US" sz="2400" dirty="0"/>
              <a:t>Used instance generator by Saidman et al. </a:t>
            </a:r>
            <a:r>
              <a:rPr lang="en-US" sz="2400" dirty="0">
                <a:solidFill>
                  <a:schemeClr val="accent1">
                    <a:lumMod val="75000"/>
                  </a:schemeClr>
                </a:solidFill>
              </a:rPr>
              <a:t>[2006]</a:t>
            </a:r>
          </a:p>
          <a:p>
            <a:pPr marL="0" lvl="1" indent="0">
              <a:buClr>
                <a:schemeClr val="folHlink"/>
              </a:buClr>
              <a:buSzPct val="90000"/>
              <a:buNone/>
            </a:pPr>
            <a:r>
              <a:rPr lang="en-US" sz="2100" dirty="0"/>
              <a:t>Expiration for pairs &amp; altruists: 12% survive 10 years</a:t>
            </a:r>
            <a:br>
              <a:rPr lang="en-US" sz="2100" dirty="0"/>
            </a:br>
            <a:endParaRPr lang="en-US" sz="21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Each training instance had 95 pairs and 5 altruists arriving over 25 months</a:t>
            </a:r>
          </a:p>
          <a:p>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71</a:t>
            </a:fld>
            <a:endParaRPr lang="en-US"/>
          </a:p>
        </p:txBody>
      </p:sp>
    </p:spTree>
    <p:extLst>
      <p:ext uri="{BB962C8B-B14F-4D97-AF65-F5344CB8AC3E}">
        <p14:creationId xmlns:p14="http://schemas.microsoft.com/office/powerpoint/2010/main" val="1933866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Clr>
                <a:schemeClr val="folHlink"/>
              </a:buClr>
              <a:buSzPct val="90000"/>
              <a:buNone/>
            </a:pPr>
            <a:r>
              <a:rPr lang="en-US" sz="2400" dirty="0"/>
              <a:t>Used instance generator by Saidman et al. </a:t>
            </a:r>
            <a:r>
              <a:rPr lang="en-US" sz="2400" dirty="0">
                <a:solidFill>
                  <a:schemeClr val="accent1">
                    <a:lumMod val="75000"/>
                  </a:schemeClr>
                </a:solidFill>
              </a:rPr>
              <a:t>[2006]</a:t>
            </a:r>
          </a:p>
          <a:p>
            <a:pPr marL="0" lvl="1" indent="0">
              <a:buClr>
                <a:schemeClr val="folHlink"/>
              </a:buClr>
              <a:buSzPct val="90000"/>
              <a:buNone/>
            </a:pPr>
            <a:r>
              <a:rPr lang="en-US" sz="2100" dirty="0"/>
              <a:t>Expiration for pairs &amp; altruists: 12% survive 10 years</a:t>
            </a:r>
            <a:br>
              <a:rPr lang="en-US" sz="2100" dirty="0"/>
            </a:br>
            <a:endParaRPr lang="en-US" sz="210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t>Each training instance had 95 pairs and 5 altruists arriving over 25 months</a:t>
            </a:r>
          </a:p>
          <a:p>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72</a:t>
            </a:fld>
            <a:endParaRPr lang="en-US"/>
          </a:p>
        </p:txBody>
      </p:sp>
    </p:spTree>
    <p:extLst>
      <p:ext uri="{BB962C8B-B14F-4D97-AF65-F5344CB8AC3E}">
        <p14:creationId xmlns:p14="http://schemas.microsoft.com/office/powerpoint/2010/main" val="1933866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the magnitude of the problem concrete, consider the data from the UNOS US-wide kidney exchange from its launch in October 2010 to when this data was tallied in June 2012.  The algorithm had matched 270 patients, but only 19 of them had actually been transplanted and 18 were pending transplantation.\footnote{The algorithm matched some of the patients multiple times during the period.  By June 2012, the pool had about 170 donors and 150 patients.}  The rest of the planned transplants had failed to go to execution!</a:t>
            </a:r>
          </a:p>
          <a:p>
            <a:endParaRPr lang="en-US" dirty="0"/>
          </a:p>
          <a:p>
            <a:r>
              <a:rPr lang="en-US" dirty="0"/>
              <a:t>Now let us look at the failure reasons in more detail.</a:t>
            </a:r>
          </a:p>
          <a:p>
            <a:r>
              <a:rPr lang="en-US" dirty="0"/>
              <a:t>20\% of the failures had an unreported refusal reason.  40\% might have accepted the match, but could not because other legs in their cycle, or earlier legs in their chain, fell through.  Of the remaining (40\%) of refused matches,</a:t>
            </a:r>
          </a:p>
          <a:p>
            <a:r>
              <a:rPr lang="en-US" dirty="0"/>
              <a:t>33\% refused due to positive </a:t>
            </a:r>
            <a:r>
              <a:rPr lang="en-US" dirty="0" err="1"/>
              <a:t>crossmatch</a:t>
            </a:r>
            <a:r>
              <a:rPr lang="en-US" dirty="0"/>
              <a:t> (or unacceptable antigens),</a:t>
            </a:r>
          </a:p>
          <a:p>
            <a:r>
              <a:rPr lang="en-US" dirty="0"/>
              <a:t>7\% due to the candidate being involved in another pending cycle or chain in some other kidney exchange, and</a:t>
            </a:r>
          </a:p>
          <a:p>
            <a:r>
              <a:rPr lang="en-US" dirty="0"/>
              <a:t>60\% due to a variety of other reasons, including a) the donor being unacceptable due to age, weight, or medical history, b) the donor refusing the candidate, c) the candidate being ill or not being able to be contacted, and d) the candidate already having received a transplant.</a:t>
            </a:r>
          </a:p>
        </p:txBody>
      </p:sp>
      <p:sp>
        <p:nvSpPr>
          <p:cNvPr id="4" name="Slide Number Placeholder 3"/>
          <p:cNvSpPr>
            <a:spLocks noGrp="1"/>
          </p:cNvSpPr>
          <p:nvPr>
            <p:ph type="sldNum" sz="quarter" idx="10"/>
          </p:nvPr>
        </p:nvSpPr>
        <p:spPr/>
        <p:txBody>
          <a:bodyPr/>
          <a:lstStyle/>
          <a:p>
            <a:fld id="{18556C48-04CC-4207-A47D-F4F1968C7539}" type="slidenum">
              <a:rPr lang="en-US" smtClean="0"/>
              <a:pPr/>
              <a:t>74</a:t>
            </a:fld>
            <a:endParaRPr lang="en-US"/>
          </a:p>
        </p:txBody>
      </p:sp>
    </p:spTree>
    <p:extLst>
      <p:ext uri="{BB962C8B-B14F-4D97-AF65-F5344CB8AC3E}">
        <p14:creationId xmlns:p14="http://schemas.microsoft.com/office/powerpoint/2010/main" val="3136467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make the magnitude of the problem concrete, consider the data from the UNOS US-wide kidney exchange from its launch in October 2010 to when this data was tallied in June 2012.  The algorithm had matched 270 patients, but only 19 of them had actually been transplanted and 18 were pending transplantation.\footnote{The algorithm matched some of the patients multiple times during the period.  By June 2012, the pool had about 170 donors and 150 patients.}  The rest of the planned transplants had failed to go to execution!</a:t>
            </a:r>
          </a:p>
          <a:p>
            <a:endParaRPr lang="en-US" dirty="0"/>
          </a:p>
          <a:p>
            <a:r>
              <a:rPr lang="en-US" dirty="0"/>
              <a:t>Now let us look at the failure reasons in more detail.</a:t>
            </a:r>
          </a:p>
          <a:p>
            <a:r>
              <a:rPr lang="en-US" dirty="0"/>
              <a:t>20\% of the failures had an unreported refusal reason.  40\% might have accepted the match, but could not because other legs in their cycle, or earlier legs in their chain, fell through.  Of the remaining (40\%) of refused matches,</a:t>
            </a:r>
          </a:p>
          <a:p>
            <a:r>
              <a:rPr lang="en-US" dirty="0"/>
              <a:t>33\% refused due to positive </a:t>
            </a:r>
            <a:r>
              <a:rPr lang="en-US" dirty="0" err="1"/>
              <a:t>crossmatch</a:t>
            </a:r>
            <a:r>
              <a:rPr lang="en-US" dirty="0"/>
              <a:t> (or unacceptable antigens),</a:t>
            </a:r>
          </a:p>
          <a:p>
            <a:r>
              <a:rPr lang="en-US" dirty="0"/>
              <a:t>7\% due to the candidate being involved in another pending cycle or chain in some other kidney exchange, and</a:t>
            </a:r>
          </a:p>
          <a:p>
            <a:r>
              <a:rPr lang="en-US" dirty="0"/>
              <a:t>60\% due to a variety of other reasons, including a) the donor being unacceptable due to age, weight, or medical history, b) the donor refusing the candidate, c) the candidate being ill or not being able to be contacted, and d) the candidate already having received a transplant.</a:t>
            </a:r>
          </a:p>
        </p:txBody>
      </p:sp>
      <p:sp>
        <p:nvSpPr>
          <p:cNvPr id="4" name="Slide Number Placeholder 3"/>
          <p:cNvSpPr>
            <a:spLocks noGrp="1"/>
          </p:cNvSpPr>
          <p:nvPr>
            <p:ph type="sldNum" sz="quarter" idx="10"/>
          </p:nvPr>
        </p:nvSpPr>
        <p:spPr/>
        <p:txBody>
          <a:bodyPr/>
          <a:lstStyle/>
          <a:p>
            <a:fld id="{18556C48-04CC-4207-A47D-F4F1968C7539}" type="slidenum">
              <a:rPr lang="en-US" smtClean="0"/>
              <a:pPr/>
              <a:t>75</a:t>
            </a:fld>
            <a:endParaRPr lang="en-US"/>
          </a:p>
        </p:txBody>
      </p:sp>
    </p:spTree>
    <p:extLst>
      <p:ext uri="{BB962C8B-B14F-4D97-AF65-F5344CB8AC3E}">
        <p14:creationId xmlns:p14="http://schemas.microsoft.com/office/powerpoint/2010/main" val="3136467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ease of exposition, the formula assumes weights are 1.</a:t>
            </a:r>
          </a:p>
          <a:p>
            <a:endParaRPr lang="en-US" dirty="0"/>
          </a:p>
          <a:p>
            <a:r>
              <a:rPr lang="en-US" dirty="0"/>
              <a:t>Position-indexed formulation can handle probabilistic setting if failure</a:t>
            </a:r>
            <a:r>
              <a:rPr lang="en-US" baseline="0" dirty="0"/>
              <a:t> probabilities are identical across edges.</a:t>
            </a:r>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77</a:t>
            </a:fld>
            <a:endParaRPr lang="en-US"/>
          </a:p>
        </p:txBody>
      </p:sp>
    </p:spTree>
    <p:extLst>
      <p:ext uri="{BB962C8B-B14F-4D97-AF65-F5344CB8AC3E}">
        <p14:creationId xmlns:p14="http://schemas.microsoft.com/office/powerpoint/2010/main" val="1373291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make the magnitude of the problem concrete, consider the data from the UNOS US-wide kidney exchange from its launch in October 2010 to when this data was tallied in June 2012.  The algorithm had matched 270 patients, but only 19 of them had actually been transplanted and 18 were pending transplantation.\footnote{The algorithm matched some of the patients multiple times during the period.  By June 2012, the pool had about 170 donors and 150 patients.}  The rest of the planned transplants had failed to go to execution!</a:t>
            </a:r>
          </a:p>
          <a:p>
            <a:endParaRPr lang="en-US" dirty="0"/>
          </a:p>
          <a:p>
            <a:r>
              <a:rPr lang="en-US" dirty="0"/>
              <a:t>Now let us look at the failure reasons in more detail.</a:t>
            </a:r>
          </a:p>
          <a:p>
            <a:r>
              <a:rPr lang="en-US" dirty="0"/>
              <a:t>20\% of the failures had an unreported refusal reason.  40\% might have accepted the match, but could not because other legs in their cycle, or earlier legs in their chain, fell through.  Of the remaining (40\%) of refused matches,</a:t>
            </a:r>
          </a:p>
          <a:p>
            <a:r>
              <a:rPr lang="en-US" dirty="0"/>
              <a:t>33\% refused due to positive </a:t>
            </a:r>
            <a:r>
              <a:rPr lang="en-US" dirty="0" err="1"/>
              <a:t>crossmatch</a:t>
            </a:r>
            <a:r>
              <a:rPr lang="en-US" dirty="0"/>
              <a:t> (or unacceptable antigens),</a:t>
            </a:r>
          </a:p>
          <a:p>
            <a:r>
              <a:rPr lang="en-US" dirty="0"/>
              <a:t>7\% due to the candidate being involved in another pending cycle or chain in some other kidney exchange, and</a:t>
            </a:r>
          </a:p>
          <a:p>
            <a:r>
              <a:rPr lang="en-US" dirty="0"/>
              <a:t>60\% due to a variety of other reasons, including a) the donor being unacceptable due to age, weight, or medical history, b) the donor refusing the candidate, c) the candidate being ill or not being able to be contacted, and d) the candidate already having received a transplant.</a:t>
            </a:r>
          </a:p>
        </p:txBody>
      </p:sp>
      <p:sp>
        <p:nvSpPr>
          <p:cNvPr id="4" name="Slide Number Placeholder 3"/>
          <p:cNvSpPr>
            <a:spLocks noGrp="1"/>
          </p:cNvSpPr>
          <p:nvPr>
            <p:ph type="sldNum" sz="quarter" idx="10"/>
          </p:nvPr>
        </p:nvSpPr>
        <p:spPr/>
        <p:txBody>
          <a:bodyPr/>
          <a:lstStyle/>
          <a:p>
            <a:fld id="{18556C48-04CC-4207-A47D-F4F1968C7539}" type="slidenum">
              <a:rPr lang="en-US" smtClean="0"/>
              <a:pPr/>
              <a:t>80</a:t>
            </a:fld>
            <a:endParaRPr lang="en-US"/>
          </a:p>
        </p:txBody>
      </p:sp>
    </p:spTree>
    <p:extLst>
      <p:ext uri="{BB962C8B-B14F-4D97-AF65-F5344CB8AC3E}">
        <p14:creationId xmlns:p14="http://schemas.microsoft.com/office/powerpoint/2010/main" val="376745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88</a:t>
            </a:fld>
            <a:endParaRPr lang="en-US"/>
          </a:p>
        </p:txBody>
      </p:sp>
    </p:spTree>
    <p:extLst>
      <p:ext uri="{BB962C8B-B14F-4D97-AF65-F5344CB8AC3E}">
        <p14:creationId xmlns:p14="http://schemas.microsoft.com/office/powerpoint/2010/main" val="2752002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failure probability</a:t>
            </a:r>
          </a:p>
        </p:txBody>
      </p:sp>
      <p:sp>
        <p:nvSpPr>
          <p:cNvPr id="4" name="Slide Number Placeholder 3"/>
          <p:cNvSpPr>
            <a:spLocks noGrp="1"/>
          </p:cNvSpPr>
          <p:nvPr>
            <p:ph type="sldNum" sz="quarter" idx="10"/>
          </p:nvPr>
        </p:nvSpPr>
        <p:spPr/>
        <p:txBody>
          <a:bodyPr/>
          <a:lstStyle/>
          <a:p>
            <a:fld id="{18556C48-04CC-4207-A47D-F4F1968C7539}" type="slidenum">
              <a:rPr lang="en-US" smtClean="0"/>
              <a:pPr/>
              <a:t>93</a:t>
            </a:fld>
            <a:endParaRPr lang="en-US"/>
          </a:p>
        </p:txBody>
      </p:sp>
    </p:spTree>
    <p:extLst>
      <p:ext uri="{BB962C8B-B14F-4D97-AF65-F5344CB8AC3E}">
        <p14:creationId xmlns:p14="http://schemas.microsoft.com/office/powerpoint/2010/main" val="3663671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title only:</a:t>
            </a:r>
          </a:p>
          <a:p>
            <a:r>
              <a:rPr lang="en-US" dirty="0"/>
              <a:t>  - Ends vs means (what are humans vs AI good at)</a:t>
            </a:r>
          </a:p>
          <a:p>
            <a:r>
              <a:rPr lang="en-US" dirty="0"/>
              <a:t>  - Making a myopic optimization smart about the future =&gt; scalability of myopic optimization</a:t>
            </a:r>
          </a:p>
          <a:p>
            <a:r>
              <a:rPr lang="en-US" dirty="0"/>
              <a:t>  - Sort of like policy gradient, except that there is no gradient, and the problem is so large and discrete that an IP needs to be solved even to execute one step of the policy.</a:t>
            </a:r>
          </a:p>
          <a:p>
            <a:r>
              <a:rPr lang="en-US" dirty="0"/>
              <a:t>  - Fairness</a:t>
            </a:r>
          </a:p>
          <a:p>
            <a:r>
              <a:rPr lang="en-US" dirty="0"/>
              <a:t>AT END OF SLIDE: We have lots of new developments on kidney exchange that I don’t have time to discuss, but I will mention one research strand *beyond* kidneys…</a:t>
            </a:r>
          </a:p>
        </p:txBody>
      </p:sp>
      <p:sp>
        <p:nvSpPr>
          <p:cNvPr id="4" name="Slide Number Placeholder 3"/>
          <p:cNvSpPr>
            <a:spLocks noGrp="1"/>
          </p:cNvSpPr>
          <p:nvPr>
            <p:ph type="sldNum" sz="quarter" idx="5"/>
          </p:nvPr>
        </p:nvSpPr>
        <p:spPr/>
        <p:txBody>
          <a:bodyPr/>
          <a:lstStyle/>
          <a:p>
            <a:fld id="{8B89D395-F3E9-4E45-82EC-6933CFFE7301}" type="slidenum">
              <a:rPr lang="en-US" smtClean="0"/>
              <a:t>94</a:t>
            </a:fld>
            <a:endParaRPr lang="en-US"/>
          </a:p>
        </p:txBody>
      </p:sp>
    </p:spTree>
    <p:extLst>
      <p:ext uri="{BB962C8B-B14F-4D97-AF65-F5344CB8AC3E}">
        <p14:creationId xmlns:p14="http://schemas.microsoft.com/office/powerpoint/2010/main" val="310131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(Kidneys usually travel inside donors)</a:t>
            </a:r>
          </a:p>
        </p:txBody>
      </p:sp>
      <p:sp>
        <p:nvSpPr>
          <p:cNvPr id="4" name="Slide Number Placeholder 3"/>
          <p:cNvSpPr>
            <a:spLocks noGrp="1"/>
          </p:cNvSpPr>
          <p:nvPr>
            <p:ph type="sldNum" sz="quarter" idx="10"/>
          </p:nvPr>
        </p:nvSpPr>
        <p:spPr/>
        <p:txBody>
          <a:bodyPr/>
          <a:lstStyle/>
          <a:p>
            <a:fld id="{18556C48-04CC-4207-A47D-F4F1968C7539}" type="slidenum">
              <a:rPr lang="en-US" smtClean="0"/>
              <a:pPr/>
              <a:t>4</a:t>
            </a:fld>
            <a:endParaRPr lang="en-US"/>
          </a:p>
        </p:txBody>
      </p:sp>
    </p:spTree>
    <p:extLst>
      <p:ext uri="{BB962C8B-B14F-4D97-AF65-F5344CB8AC3E}">
        <p14:creationId xmlns:p14="http://schemas.microsoft.com/office/powerpoint/2010/main" val="18192451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serendipitous</a:t>
            </a:r>
            <a:endParaRPr lang="en-US" dirty="0"/>
          </a:p>
        </p:txBody>
      </p:sp>
      <p:sp>
        <p:nvSpPr>
          <p:cNvPr id="4" name="Slide Number Placeholder 3"/>
          <p:cNvSpPr>
            <a:spLocks noGrp="1"/>
          </p:cNvSpPr>
          <p:nvPr>
            <p:ph type="sldNum" sz="quarter" idx="5"/>
          </p:nvPr>
        </p:nvSpPr>
        <p:spPr/>
        <p:txBody>
          <a:bodyPr/>
          <a:lstStyle/>
          <a:p>
            <a:fld id="{8B89D395-F3E9-4E45-82EC-6933CFFE7301}" type="slidenum">
              <a:rPr lang="en-US" smtClean="0"/>
              <a:t>98</a:t>
            </a:fld>
            <a:endParaRPr lang="en-US"/>
          </a:p>
        </p:txBody>
      </p:sp>
    </p:spTree>
    <p:extLst>
      <p:ext uri="{BB962C8B-B14F-4D97-AF65-F5344CB8AC3E}">
        <p14:creationId xmlns:p14="http://schemas.microsoft.com/office/powerpoint/2010/main" val="61298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10000"/>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800" dirty="0"/>
              <a:t>E.g., potentials based on more donor and patient features.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(Centers’ incentives to reveal pairs: Additional constraints in engine)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(Cross-exchange collaboration vs one exchange)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MULTI-DONOR: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We propose significant generalizations to kidney exchange. We allow more than one donor to donate in exchange for their desired patient receiving a kidney. We also allow for the possibility of a donor willing to donate if any of a number of patients receive kidneys. Furthermore, we combine these notions and generalize them. The generalization is to exchange among organ clubs, where a club is willing to donate organs outside the club if and only if the club receives organs from outside the club according to given specifications.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OPERATION FRAMES: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We also present the notion of </a:t>
            </a:r>
            <a:r>
              <a:rPr lang="en-US" b="1" dirty="0"/>
              <a:t>operation frames </a:t>
            </a:r>
            <a:r>
              <a:rPr lang="en-US" dirty="0"/>
              <a:t>that can be used to sequence the operations across batches, so better solutions over many batches are achieved while honoring the constraints within each batch. We present integer programming formulations for the market clearing problems for these new types of organ exchanges. Experiments show that in the single-donation setting, operation frames improve planning by 34%–51%. Allowing up to two donors to donate in exchange for one kidney donated to their designated patient yields a further increase in social welfare. </a:t>
            </a: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100</a:t>
            </a:fld>
            <a:endParaRPr lang="en-US"/>
          </a:p>
        </p:txBody>
      </p:sp>
    </p:spTree>
    <p:extLst>
      <p:ext uri="{BB962C8B-B14F-4D97-AF65-F5344CB8AC3E}">
        <p14:creationId xmlns:p14="http://schemas.microsoft.com/office/powerpoint/2010/main" val="2005151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10000"/>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800" dirty="0"/>
              <a:t>E.g., potentials based on more donor and patient features.</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(Centers’ incentives to reveal pairs: Additional constraints in engine)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(Cross-exchange collaboration vs one exchange)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MULTI-DONOR: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We propose significant generalizations to kidney exchange. We allow more than one donor to donate in exchange for their desired patient receiving a kidney. We also allow for the possibility of a donor willing to donate if any of a number of patients receive kidneys. Furthermore, we combine these notions and generalize them. The generalization is to exchange among organ clubs, where a club is willing to donate organs outside the club if and only if the club receives organs from outside the club according to given specifications.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OPERATION FRAMES:</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We also present the notion of </a:t>
            </a:r>
            <a:r>
              <a:rPr lang="en-US" b="1" dirty="0"/>
              <a:t>operation frames </a:t>
            </a:r>
            <a:r>
              <a:rPr lang="en-US" dirty="0"/>
              <a:t>that can be used to sequence the operations across batches, so better solutions over many batches are achieved while honoring the constraints within each batch. We present integer programming formulations for the market clearing problems for these new types of organ exchanges. Experiments show that in the single-donation setting, operation frames improve planning by 34%–51%. Allowing up to two donors to donate in exchange for one kidney donated to their designated patient yields a further increase in social welfare. </a:t>
            </a: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101</a:t>
            </a:fld>
            <a:endParaRPr lang="en-US"/>
          </a:p>
        </p:txBody>
      </p:sp>
    </p:spTree>
    <p:extLst>
      <p:ext uri="{BB962C8B-B14F-4D97-AF65-F5344CB8AC3E}">
        <p14:creationId xmlns:p14="http://schemas.microsoft.com/office/powerpoint/2010/main" val="196296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DVDs: </a:t>
            </a:r>
            <a:r>
              <a:rPr lang="en-US" dirty="0" err="1"/>
              <a:t>Peerflix</a:t>
            </a:r>
            <a:r>
              <a:rPr lang="en-US" dirty="0"/>
              <a:t> (2005-08)</a:t>
            </a:r>
          </a:p>
          <a:p>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6</a:t>
            </a:fld>
            <a:endParaRPr lang="en-US"/>
          </a:p>
        </p:txBody>
      </p:sp>
    </p:spTree>
    <p:extLst>
      <p:ext uri="{BB962C8B-B14F-4D97-AF65-F5344CB8AC3E}">
        <p14:creationId xmlns:p14="http://schemas.microsoft.com/office/powerpoint/2010/main" val="750436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644087-3D6C-45DC-A645-AD5AB033BDFA}" type="slidenum">
              <a:rPr lang="en-US"/>
              <a:pPr/>
              <a:t>7</a:t>
            </a:fld>
            <a:endParaRPr lang="en-US"/>
          </a:p>
        </p:txBody>
      </p:sp>
      <p:sp>
        <p:nvSpPr>
          <p:cNvPr id="111618" name="Rectangle 2"/>
          <p:cNvSpPr>
            <a:spLocks noGrp="1" noRot="1" noChangeAspect="1" noChangeArrowheads="1" noTextEdit="1"/>
          </p:cNvSpPr>
          <p:nvPr>
            <p:ph type="sldImg"/>
          </p:nvPr>
        </p:nvSpPr>
        <p:spPr>
          <a:xfrm>
            <a:off x="1371600" y="1143000"/>
            <a:ext cx="4114800" cy="3086100"/>
          </a:xfrm>
          <a:ln/>
        </p:spPr>
      </p:sp>
      <p:sp>
        <p:nvSpPr>
          <p:cNvPr id="111619" name="Rectangle 3"/>
          <p:cNvSpPr>
            <a:spLocks noGrp="1" noChangeArrowheads="1"/>
          </p:cNvSpPr>
          <p:nvPr>
            <p:ph type="body" idx="1"/>
          </p:nvPr>
        </p:nvSpPr>
        <p:spPr/>
        <p:txBody>
          <a:bodyPr/>
          <a:lstStyle/>
          <a:p>
            <a:pPr>
              <a:lnSpc>
                <a:spcPct val="90000"/>
              </a:lnSpc>
            </a:pPr>
            <a:r>
              <a:rPr lang="en-US" sz="2400" dirty="0"/>
              <a:t>Allowing longer cycles yields more and better matches</a:t>
            </a:r>
          </a:p>
          <a:p>
            <a:pPr lvl="1">
              <a:lnSpc>
                <a:spcPct val="90000"/>
              </a:lnSpc>
            </a:pPr>
            <a:r>
              <a:rPr lang="en-US" sz="2200" dirty="0"/>
              <a:t>Change from 2-cycles to 3-cycles is significant</a:t>
            </a:r>
          </a:p>
          <a:p>
            <a:pPr lvl="1">
              <a:lnSpc>
                <a:spcPct val="90000"/>
              </a:lnSpc>
            </a:pPr>
            <a:r>
              <a:rPr lang="en-US" sz="2200" dirty="0"/>
              <a:t>Change from 3-cycles to longer cycles is not</a:t>
            </a:r>
          </a:p>
          <a:p>
            <a:endParaRPr lang="en-US" dirty="0"/>
          </a:p>
        </p:txBody>
      </p:sp>
    </p:spTree>
    <p:extLst>
      <p:ext uri="{BB962C8B-B14F-4D97-AF65-F5344CB8AC3E}">
        <p14:creationId xmlns:p14="http://schemas.microsoft.com/office/powerpoint/2010/main" val="26873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10,000</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(Different bridge donors can be weighted differently)</a:t>
            </a:r>
          </a:p>
          <a:p>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9</a:t>
            </a:fld>
            <a:endParaRPr lang="en-US"/>
          </a:p>
        </p:txBody>
      </p:sp>
    </p:spTree>
    <p:extLst>
      <p:ext uri="{BB962C8B-B14F-4D97-AF65-F5344CB8AC3E}">
        <p14:creationId xmlns:p14="http://schemas.microsoft.com/office/powerpoint/2010/main" val="16179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makes the bounding LP dramatically tighter and therefore leads to significantly smaller search trees.</a:t>
            </a:r>
          </a:p>
          <a:p>
            <a:endParaRPr lang="en-US" dirty="0"/>
          </a:p>
          <a:p>
            <a:r>
              <a:rPr lang="en-US" dirty="0"/>
              <a:t>(LOTS OF ADDITIONAL INTERESTING ISSUES ABOUT OPTIMIZATION UNDER VARIOUS DYNAMICS OF THE PROBLEM.)</a:t>
            </a:r>
          </a:p>
        </p:txBody>
      </p:sp>
      <p:sp>
        <p:nvSpPr>
          <p:cNvPr id="4" name="Slide Number Placeholder 3"/>
          <p:cNvSpPr>
            <a:spLocks noGrp="1"/>
          </p:cNvSpPr>
          <p:nvPr>
            <p:ph type="sldNum" sz="quarter" idx="5"/>
          </p:nvPr>
        </p:nvSpPr>
        <p:spPr/>
        <p:txBody>
          <a:bodyPr/>
          <a:lstStyle/>
          <a:p>
            <a:fld id="{8B89D395-F3E9-4E45-82EC-6933CFFE7301}" type="slidenum">
              <a:rPr lang="en-US" smtClean="0"/>
              <a:t>12</a:t>
            </a:fld>
            <a:endParaRPr lang="en-US"/>
          </a:p>
        </p:txBody>
      </p:sp>
    </p:spTree>
    <p:extLst>
      <p:ext uri="{BB962C8B-B14F-4D97-AF65-F5344CB8AC3E}">
        <p14:creationId xmlns:p14="http://schemas.microsoft.com/office/powerpoint/2010/main" val="3468985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10DE734-220D-4828-B2DB-D82B7CC3F754}" type="slidenum">
              <a:rPr lang="en-US" smtClean="0"/>
              <a:pPr/>
              <a:t>14</a:t>
            </a:fld>
            <a:endParaRPr lang="en-US"/>
          </a:p>
        </p:txBody>
      </p:sp>
      <p:sp>
        <p:nvSpPr>
          <p:cNvPr id="30723" name="Rectangle 2"/>
          <p:cNvSpPr>
            <a:spLocks noGrp="1" noRot="1" noChangeAspect="1" noChangeArrowheads="1" noTextEdit="1"/>
          </p:cNvSpPr>
          <p:nvPr>
            <p:ph type="sldImg"/>
          </p:nvPr>
        </p:nvSpPr>
        <p:spPr>
          <a:xfrm>
            <a:off x="1371600" y="1143000"/>
            <a:ext cx="4114800" cy="3086100"/>
          </a:xfrm>
          <a:ln/>
        </p:spPr>
      </p:sp>
      <p:sp>
        <p:nvSpPr>
          <p:cNvPr id="30724" name="Rectangle 3"/>
          <p:cNvSpPr>
            <a:spLocks noGrp="1" noChangeArrowheads="1"/>
          </p:cNvSpPr>
          <p:nvPr>
            <p:ph type="body" idx="1"/>
          </p:nvPr>
        </p:nvSpPr>
        <p:spPr>
          <a:noFill/>
          <a:ln/>
        </p:spPr>
        <p:txBody>
          <a:bodyPr/>
          <a:lstStyle/>
          <a:p>
            <a:pPr marL="457200" marR="0" lvl="1" indent="0" algn="l" defTabSz="914400" rtl="0" eaLnBrk="1" fontAlgn="base" latinLnBrk="0" hangingPunct="1">
              <a:lnSpc>
                <a:spcPct val="90000"/>
              </a:lnSpc>
              <a:spcBef>
                <a:spcPct val="30000"/>
              </a:spcBef>
              <a:spcAft>
                <a:spcPct val="0"/>
              </a:spcAft>
              <a:buClrTx/>
              <a:buSzTx/>
              <a:buFontTx/>
              <a:buNone/>
              <a:tabLst/>
              <a:defRPr/>
            </a:pPr>
            <a:r>
              <a:rPr lang="en-US" dirty="0"/>
              <a:t>Even if no chains are allowed.</a:t>
            </a:r>
          </a:p>
          <a:p>
            <a:pPr lvl="1" eaLnBrk="1" hangingPunct="1">
              <a:lnSpc>
                <a:spcPct val="90000"/>
              </a:lnSpc>
            </a:pPr>
            <a:endParaRPr lang="en-US" dirty="0"/>
          </a:p>
          <a:p>
            <a:pPr lvl="1" eaLnBrk="1" hangingPunct="1">
              <a:lnSpc>
                <a:spcPct val="90000"/>
              </a:lnSpc>
            </a:pPr>
            <a:r>
              <a:rPr lang="en-US" dirty="0"/>
              <a:t>Why is optimality important?</a:t>
            </a:r>
          </a:p>
          <a:p>
            <a:pPr lvl="2" eaLnBrk="1" hangingPunct="1">
              <a:lnSpc>
                <a:spcPct val="90000"/>
              </a:lnSpc>
            </a:pPr>
            <a:r>
              <a:rPr lang="en-US" dirty="0"/>
              <a:t>Otherwise patients may die unnecessarily, may get worse transplants, and the solution can be unfair to people and centers for arbitrary reasons</a:t>
            </a:r>
          </a:p>
          <a:p>
            <a:pPr lvl="2" eaLnBrk="1" hangingPunct="1">
              <a:lnSpc>
                <a:spcPct val="90000"/>
              </a:lnSpc>
            </a:pPr>
            <a:r>
              <a:rPr lang="en-US" dirty="0"/>
              <a:t>Why not, since our algorithm scales to national level</a:t>
            </a:r>
          </a:p>
        </p:txBody>
      </p:sp>
    </p:spTree>
    <p:extLst>
      <p:ext uri="{BB962C8B-B14F-4D97-AF65-F5344CB8AC3E}">
        <p14:creationId xmlns:p14="http://schemas.microsoft.com/office/powerpoint/2010/main" val="764266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a:t>Memory is the bottleneck unlike in combinatorial auctions &amp; expressive commerce</a:t>
            </a:r>
          </a:p>
          <a:p>
            <a:endParaRPr lang="en-US" dirty="0"/>
          </a:p>
        </p:txBody>
      </p:sp>
      <p:sp>
        <p:nvSpPr>
          <p:cNvPr id="4" name="Slide Number Placeholder 3"/>
          <p:cNvSpPr>
            <a:spLocks noGrp="1"/>
          </p:cNvSpPr>
          <p:nvPr>
            <p:ph type="sldNum" sz="quarter" idx="10"/>
          </p:nvPr>
        </p:nvSpPr>
        <p:spPr/>
        <p:txBody>
          <a:bodyPr/>
          <a:lstStyle/>
          <a:p>
            <a:fld id="{18556C48-04CC-4207-A47D-F4F1968C7539}" type="slidenum">
              <a:rPr lang="en-US" smtClean="0"/>
              <a:pPr/>
              <a:t>15</a:t>
            </a:fld>
            <a:endParaRPr lang="en-US"/>
          </a:p>
        </p:txBody>
      </p:sp>
    </p:spTree>
    <p:extLst>
      <p:ext uri="{BB962C8B-B14F-4D97-AF65-F5344CB8AC3E}">
        <p14:creationId xmlns:p14="http://schemas.microsoft.com/office/powerpoint/2010/main" val="1687705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747963"/>
            <a:ext cx="7772400" cy="1362075"/>
          </a:xfrm>
        </p:spPr>
        <p:txBody>
          <a:bodyPr anchor="ctr"/>
          <a:lstStyle>
            <a:lvl1pPr algn="ctr">
              <a:defRPr sz="4000" b="1" cap="none" baseline="0"/>
            </a:lvl1pPr>
          </a:lstStyle>
          <a:p>
            <a:r>
              <a:rPr lang="en-US" dirty="0"/>
              <a:t>Click to edit Master 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7" name="Text Placeholder 6"/>
          <p:cNvSpPr>
            <a:spLocks noGrp="1"/>
          </p:cNvSpPr>
          <p:nvPr>
            <p:ph type="body" sz="quarter" idx="13"/>
          </p:nvPr>
        </p:nvSpPr>
        <p:spPr>
          <a:xfrm>
            <a:off x="457200" y="1752600"/>
            <a:ext cx="8229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Date Placeholder 3"/>
          <p:cNvSpPr>
            <a:spLocks noGrp="1"/>
          </p:cNvSpPr>
          <p:nvPr>
            <p:ph type="dt" sz="half" idx="10"/>
          </p:nvPr>
        </p:nvSpPr>
        <p:spPr>
          <a:xfrm>
            <a:off x="76200" y="6492875"/>
            <a:ext cx="2133600" cy="365125"/>
          </a:xfrm>
        </p:spPr>
        <p:txBody>
          <a:bodyPr/>
          <a:lstStyle/>
          <a:p>
            <a:endParaRPr lang="en-US"/>
          </a:p>
        </p:txBody>
      </p:sp>
      <p:sp>
        <p:nvSpPr>
          <p:cNvPr id="10" name="Footer Placeholder 4"/>
          <p:cNvSpPr>
            <a:spLocks noGrp="1"/>
          </p:cNvSpPr>
          <p:nvPr>
            <p:ph type="ftr" sz="quarter" idx="11"/>
          </p:nvPr>
        </p:nvSpPr>
        <p:spPr>
          <a:xfrm>
            <a:off x="3124200" y="6492875"/>
            <a:ext cx="2895600" cy="365125"/>
          </a:xfrm>
        </p:spPr>
        <p:txBody>
          <a:bodyPr/>
          <a:lstStyle/>
          <a:p>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44145CA-C5BB-4E4F-B252-0E6DA2324B21}" type="slidenum">
              <a:rPr lang="en-US" smtClean="0"/>
              <a:t>‹#›</a:t>
            </a:fld>
            <a:endParaRPr lang="en-US"/>
          </a:p>
        </p:txBody>
      </p:sp>
    </p:spTree>
    <p:extLst>
      <p:ext uri="{BB962C8B-B14F-4D97-AF65-F5344CB8AC3E}">
        <p14:creationId xmlns:p14="http://schemas.microsoft.com/office/powerpoint/2010/main" val="365568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44145CA-C5BB-4E4F-B252-0E6DA2324B21}" type="slidenum">
              <a:rPr lang="en-US" smtClean="0"/>
              <a:t>‹#›</a:t>
            </a:fld>
            <a:endParaRPr lang="en-US"/>
          </a:p>
        </p:txBody>
      </p:sp>
    </p:spTree>
    <p:extLst>
      <p:ext uri="{BB962C8B-B14F-4D97-AF65-F5344CB8AC3E}">
        <p14:creationId xmlns:p14="http://schemas.microsoft.com/office/powerpoint/2010/main" val="196692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 y="649287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49287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cxnSp>
        <p:nvCxnSpPr>
          <p:cNvPr id="7" name="Straight Connector 6"/>
          <p:cNvCxnSpPr/>
          <p:nvPr/>
        </p:nvCxnSpPr>
        <p:spPr>
          <a:xfrm rot="5400000">
            <a:off x="-3428205" y="3428206"/>
            <a:ext cx="6858000" cy="1588"/>
          </a:xfrm>
          <a:prstGeom prst="line">
            <a:avLst/>
          </a:prstGeom>
          <a:ln w="254000">
            <a:no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714206" y="3429000"/>
            <a:ext cx="685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5714205" y="3428206"/>
            <a:ext cx="6858000" cy="1588"/>
          </a:xfrm>
          <a:prstGeom prst="line">
            <a:avLst/>
          </a:prstGeom>
          <a:ln w="254000">
            <a:no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2880" y="6856412"/>
            <a:ext cx="9509760" cy="1588"/>
          </a:xfrm>
          <a:prstGeom prst="line">
            <a:avLst/>
          </a:prstGeom>
          <a:ln w="254000">
            <a:no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2880" y="0"/>
            <a:ext cx="9509760" cy="1588"/>
          </a:xfrm>
          <a:prstGeom prst="line">
            <a:avLst/>
          </a:prstGeom>
          <a:ln w="254000">
            <a:no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54" r:id="rId4"/>
    <p:sldLayoutId id="2147483658" r:id="rId5"/>
    <p:sldLayoutId id="2147483664" r:id="rId6"/>
    <p:sldLayoutId id="2147483665" r:id="rId7"/>
  </p:sldLayoutIdLst>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url?sa=i&amp;rct=j&amp;q=kidney+transplant+rees&amp;source=images&amp;cd=&amp;docid=pj5DQbUk4rmz4M&amp;tbnid=JzruD22qeXPc7M:&amp;ved=0CAUQjRw&amp;url=http://www.cnn.com/2009/HEALTH/03/11/kidney.ten.transplants/&amp;ei=M7mDUsSSA8-r4APN7IHQAg&amp;psig=AFQjCNE3hO9e4NCgY111sFuJ85bxA7EjnQ&amp;ust=1384450717983840"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5.xml"/><Relationship Id="rId5" Type="http://schemas.openxmlformats.org/officeDocument/2006/relationships/image" Target="../media/image30.emf"/><Relationship Id="rId4" Type="http://schemas.openxmlformats.org/officeDocument/2006/relationships/image" Target="../media/image29.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2.bp.blogspot.com/-1KpDXRL43tY/ThRJ3JHi_2I/AAAAAAAAALA/vlpmHKCpoWA/s1600/100_0014.JPG"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55.jpeg"/><Relationship Id="rId5" Type="http://schemas.openxmlformats.org/officeDocument/2006/relationships/image" Target="../media/image54.png"/><Relationship Id="rId4" Type="http://schemas.openxmlformats.org/officeDocument/2006/relationships/image" Target="../media/image53.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56.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34389" y="2286000"/>
            <a:ext cx="8991600" cy="990600"/>
          </a:xfrm>
        </p:spPr>
        <p:txBody>
          <a:bodyPr>
            <a:noAutofit/>
          </a:bodyPr>
          <a:lstStyle/>
          <a:p>
            <a:r>
              <a:rPr lang="en-US" sz="3200" b="1" dirty="0"/>
              <a:t>Modern Organ Exchanges: </a:t>
            </a:r>
            <a:br>
              <a:rPr lang="en-US" sz="3200" b="1" dirty="0"/>
            </a:br>
            <a:r>
              <a:rPr lang="en-US" sz="3200" b="1" dirty="0"/>
              <a:t>Designs, Algorithms, and Opportunities</a:t>
            </a:r>
            <a:br>
              <a:rPr lang="en-US" sz="3200" b="1" dirty="0"/>
            </a:br>
            <a:br>
              <a:rPr lang="en-US" sz="3200" b="1" dirty="0"/>
            </a:br>
            <a:r>
              <a:rPr lang="en-US" sz="3200" b="1" dirty="0"/>
              <a:t>OR</a:t>
            </a:r>
            <a:br>
              <a:rPr lang="en-US" sz="3200" b="1" dirty="0"/>
            </a:br>
            <a:br>
              <a:rPr lang="en-US" sz="3200" b="1" dirty="0"/>
            </a:br>
            <a:r>
              <a:rPr lang="en-US" sz="3200" b="1" dirty="0"/>
              <a:t>AI Making Life-and-Death Decisions about Humans</a:t>
            </a:r>
            <a:br>
              <a:rPr lang="en-US" sz="3200" b="1" dirty="0"/>
            </a:br>
            <a:br>
              <a:rPr lang="en-US" sz="3200" b="1" dirty="0"/>
            </a:br>
            <a:r>
              <a:rPr lang="en-US" sz="3200" b="1" dirty="0"/>
              <a:t>OR</a:t>
            </a:r>
            <a:br>
              <a:rPr lang="en-US" sz="3200" b="1" dirty="0"/>
            </a:br>
            <a:br>
              <a:rPr lang="en-US" sz="3200" b="1" dirty="0"/>
            </a:br>
            <a:r>
              <a:rPr lang="en-US" sz="3200" b="1" dirty="0"/>
              <a:t>Longest-Running Application of AI for Good?</a:t>
            </a:r>
            <a:endParaRPr lang="en-US" sz="2000" b="1" dirty="0"/>
          </a:p>
        </p:txBody>
      </p:sp>
      <p:sp>
        <p:nvSpPr>
          <p:cNvPr id="7" name="Rectangle 3"/>
          <p:cNvSpPr>
            <a:spLocks noGrp="1" noChangeArrowheads="1"/>
          </p:cNvSpPr>
          <p:nvPr>
            <p:ph type="subTitle" idx="1"/>
          </p:nvPr>
        </p:nvSpPr>
        <p:spPr>
          <a:xfrm>
            <a:off x="495300" y="5715000"/>
            <a:ext cx="8153400" cy="457200"/>
          </a:xfrm>
        </p:spPr>
        <p:txBody>
          <a:bodyPr>
            <a:noAutofit/>
          </a:bodyPr>
          <a:lstStyle/>
          <a:p>
            <a:r>
              <a:rPr lang="en-US" sz="1600" dirty="0">
                <a:solidFill>
                  <a:schemeClr val="tx1"/>
                </a:solidFill>
              </a:rPr>
              <a:t>Tuomas Sandholm</a:t>
            </a:r>
          </a:p>
          <a:p>
            <a:pPr algn="l"/>
            <a:endParaRPr lang="en-US" sz="1600" i="1" dirty="0">
              <a:solidFill>
                <a:schemeClr val="tx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4"/>
          <p:cNvPicPr>
            <a:picLocks noChangeAspect="1"/>
          </p:cNvPicPr>
          <p:nvPr/>
        </p:nvPicPr>
        <p:blipFill>
          <a:blip r:embed="rId2">
            <a:extLst>
              <a:ext uri="{28A0092B-C50C-407E-A947-70E740481C1C}">
                <a14:useLocalDpi xmlns:a14="http://schemas.microsoft.com/office/drawing/2010/main" val="0"/>
              </a:ext>
            </a:extLst>
          </a:blip>
          <a:srcRect l="2667" r="2667"/>
          <a:stretch>
            <a:fillRect/>
          </a:stretch>
        </p:blipFill>
        <p:spPr bwMode="auto">
          <a:xfrm>
            <a:off x="914400" y="984675"/>
            <a:ext cx="6858000" cy="5143501"/>
          </a:xfrm>
          <a:prstGeom prst="rect">
            <a:avLst/>
          </a:prstGeom>
          <a:noFill/>
          <a:ln w="9525">
            <a:noFill/>
            <a:miter lim="800000"/>
            <a:headEnd/>
            <a:tailEnd/>
          </a:ln>
          <a:effectLst/>
        </p:spPr>
      </p:pic>
      <p:sp>
        <p:nvSpPr>
          <p:cNvPr id="5" name="TextBox 4"/>
          <p:cNvSpPr txBox="1"/>
          <p:nvPr/>
        </p:nvSpPr>
        <p:spPr>
          <a:xfrm>
            <a:off x="1066800" y="6172200"/>
            <a:ext cx="2337435" cy="338554"/>
          </a:xfrm>
          <a:prstGeom prst="rect">
            <a:avLst/>
          </a:prstGeom>
          <a:noFill/>
        </p:spPr>
        <p:txBody>
          <a:bodyPr wrap="none" rtlCol="0">
            <a:spAutoFit/>
          </a:bodyPr>
          <a:lstStyle/>
          <a:p>
            <a:r>
              <a:rPr lang="en-US" sz="1600" dirty="0">
                <a:solidFill>
                  <a:schemeClr val="bg1">
                    <a:lumMod val="65000"/>
                  </a:schemeClr>
                </a:solidFill>
              </a:rPr>
              <a:t>[National Kidney Registry]</a:t>
            </a:r>
          </a:p>
        </p:txBody>
      </p:sp>
      <p:sp>
        <p:nvSpPr>
          <p:cNvPr id="7" name="Title 1"/>
          <p:cNvSpPr txBox="1">
            <a:spLocks/>
          </p:cNvSpPr>
          <p:nvPr/>
        </p:nvSpPr>
        <p:spPr>
          <a:xfrm>
            <a:off x="1290982" y="228600"/>
            <a:ext cx="6000750" cy="857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30-chain</a:t>
            </a:r>
            <a:r>
              <a:rPr lang="en-US" dirty="0"/>
              <a:t> </a:t>
            </a:r>
            <a:r>
              <a:rPr lang="en-US" sz="2400" dirty="0">
                <a:solidFill>
                  <a:schemeClr val="accent1">
                    <a:lumMod val="75000"/>
                  </a:schemeClr>
                </a:solidFill>
              </a:rPr>
              <a:t>[</a:t>
            </a:r>
            <a:r>
              <a:rPr lang="en-US" sz="2400" i="1" dirty="0">
                <a:solidFill>
                  <a:schemeClr val="accent1">
                    <a:lumMod val="75000"/>
                  </a:schemeClr>
                </a:solidFill>
              </a:rPr>
              <a:t>New York Times</a:t>
            </a:r>
            <a:r>
              <a:rPr lang="en-US" sz="2400" dirty="0">
                <a:solidFill>
                  <a:schemeClr val="accent1">
                    <a:lumMod val="75000"/>
                  </a:schemeClr>
                </a:solidFill>
              </a:rPr>
              <a:t> 2/18/2012]</a:t>
            </a:r>
          </a:p>
        </p:txBody>
      </p:sp>
    </p:spTree>
    <p:extLst>
      <p:ext uri="{BB962C8B-B14F-4D97-AF65-F5344CB8AC3E}">
        <p14:creationId xmlns:p14="http://schemas.microsoft.com/office/powerpoint/2010/main" val="2570048761"/>
      </p:ext>
    </p:extLst>
  </p:cSld>
  <p:clrMapOvr>
    <a:masterClrMapping/>
  </p:clrMapOvr>
  <mc:AlternateContent xmlns:mc="http://schemas.openxmlformats.org/markup-compatibility/2006">
    <mc:Choice xmlns:p14="http://schemas.microsoft.com/office/powerpoint/2010/main" Requires="p14">
      <p:transition spd="slow" p14:dur="2000" advTm="8693"/>
    </mc:Choice>
    <mc:Fallback>
      <p:transition spd="slow" advTm="8693"/>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685800"/>
          </a:xfrm>
        </p:spPr>
        <p:txBody>
          <a:bodyPr>
            <a:noAutofit/>
          </a:bodyPr>
          <a:lstStyle/>
          <a:p>
            <a:r>
              <a:rPr lang="en-US" sz="3200" b="1" dirty="0"/>
              <a:t>Our ongoing research on organ exchange</a:t>
            </a:r>
          </a:p>
        </p:txBody>
      </p:sp>
      <p:sp>
        <p:nvSpPr>
          <p:cNvPr id="3" name="Content Placeholder 2"/>
          <p:cNvSpPr>
            <a:spLocks noGrp="1"/>
          </p:cNvSpPr>
          <p:nvPr>
            <p:ph idx="1"/>
          </p:nvPr>
        </p:nvSpPr>
        <p:spPr>
          <a:xfrm>
            <a:off x="457200" y="1066800"/>
            <a:ext cx="8350469" cy="5486400"/>
          </a:xfrm>
        </p:spPr>
        <p:txBody>
          <a:bodyPr>
            <a:noAutofit/>
          </a:bodyPr>
          <a:lstStyle/>
          <a:p>
            <a:pPr>
              <a:spcBef>
                <a:spcPts val="0"/>
              </a:spcBef>
              <a:spcAft>
                <a:spcPts val="600"/>
              </a:spcAft>
            </a:pPr>
            <a:r>
              <a:rPr lang="en-US" sz="1600" dirty="0"/>
              <a:t>Better algorithms that handle the dynamic problem with arrivals &amp; departures </a:t>
            </a:r>
          </a:p>
          <a:p>
            <a:pPr>
              <a:spcBef>
                <a:spcPts val="0"/>
              </a:spcBef>
              <a:spcAft>
                <a:spcPts val="600"/>
              </a:spcAft>
            </a:pPr>
            <a:r>
              <a:rPr lang="en-US" sz="1600" dirty="0"/>
              <a:t>Better edge testing policies </a:t>
            </a:r>
          </a:p>
          <a:p>
            <a:pPr>
              <a:spcBef>
                <a:spcPts val="0"/>
              </a:spcBef>
              <a:spcAft>
                <a:spcPts val="600"/>
              </a:spcAft>
            </a:pPr>
            <a:r>
              <a:rPr lang="en-US" sz="1600" dirty="0"/>
              <a:t>Matching cadence: Race to bottom among exchanges </a:t>
            </a:r>
            <a:r>
              <a:rPr lang="en-US" sz="1200" dirty="0">
                <a:solidFill>
                  <a:schemeClr val="accent1">
                    <a:lumMod val="75000"/>
                  </a:schemeClr>
                </a:solidFill>
              </a:rPr>
              <a:t>[Das, Dickerson, Li, Sandholm, AMMA-15]</a:t>
            </a:r>
          </a:p>
          <a:p>
            <a:pPr lvl="1">
              <a:spcBef>
                <a:spcPts val="0"/>
              </a:spcBef>
              <a:spcAft>
                <a:spcPts val="600"/>
              </a:spcAft>
            </a:pPr>
            <a:r>
              <a:rPr lang="en-US" sz="1400" dirty="0"/>
              <a:t>Why allow multiple kidney exchanges in a country?</a:t>
            </a:r>
          </a:p>
          <a:p>
            <a:pPr>
              <a:spcBef>
                <a:spcPts val="0"/>
              </a:spcBef>
              <a:spcAft>
                <a:spcPts val="600"/>
              </a:spcAft>
            </a:pPr>
            <a:r>
              <a:rPr lang="en-US" sz="1600" dirty="0"/>
              <a:t>Better incentive schemes for transplant centers to reveal pairs</a:t>
            </a:r>
          </a:p>
          <a:p>
            <a:pPr>
              <a:spcBef>
                <a:spcPts val="0"/>
              </a:spcBef>
              <a:spcAft>
                <a:spcPts val="600"/>
              </a:spcAft>
            </a:pPr>
            <a:r>
              <a:rPr lang="en-US" sz="1600" dirty="0"/>
              <a:t>Multi-donor kidney exchange</a:t>
            </a:r>
          </a:p>
          <a:p>
            <a:pPr lvl="1">
              <a:spcBef>
                <a:spcPts val="0"/>
              </a:spcBef>
              <a:spcAft>
                <a:spcPts val="600"/>
              </a:spcAft>
            </a:pPr>
            <a:r>
              <a:rPr lang="en-US" sz="1200" dirty="0"/>
              <a:t>Current practice allows multiple donors listed, only one used</a:t>
            </a:r>
          </a:p>
          <a:p>
            <a:pPr lvl="1">
              <a:spcBef>
                <a:spcPts val="0"/>
              </a:spcBef>
              <a:spcAft>
                <a:spcPts val="600"/>
              </a:spcAft>
            </a:pPr>
            <a:r>
              <a:rPr lang="en-US" sz="1200" dirty="0"/>
              <a:t>Our new approaches allow multiple donors to be used in various ways </a:t>
            </a:r>
            <a:br>
              <a:rPr lang="en-US" sz="1200" dirty="0"/>
            </a:br>
            <a:r>
              <a:rPr lang="en-US" sz="1200" dirty="0">
                <a:solidFill>
                  <a:schemeClr val="tx2"/>
                </a:solidFill>
              </a:rPr>
              <a:t>[Sandholm, Farina, Dickerson, Leishman, Stewart, Formica, Thiessen, Kulkarni ATC-17; </a:t>
            </a:r>
            <a:br>
              <a:rPr lang="en-US" sz="1200" dirty="0">
                <a:solidFill>
                  <a:schemeClr val="tx2"/>
                </a:solidFill>
              </a:rPr>
            </a:br>
            <a:r>
              <a:rPr lang="en-US" sz="1200" dirty="0">
                <a:solidFill>
                  <a:schemeClr val="tx2"/>
                </a:solidFill>
              </a:rPr>
              <a:t>Farina, Dickerson, Sandholm IJCAI-17, AGT-17]</a:t>
            </a:r>
          </a:p>
          <a:p>
            <a:pPr>
              <a:spcBef>
                <a:spcPts val="0"/>
              </a:spcBef>
              <a:spcAft>
                <a:spcPts val="600"/>
              </a:spcAft>
            </a:pPr>
            <a:r>
              <a:rPr lang="en-US" sz="1600" dirty="0"/>
              <a:t>“Operation frames” </a:t>
            </a:r>
            <a:r>
              <a:rPr lang="en-US" sz="1200" dirty="0">
                <a:solidFill>
                  <a:schemeClr val="tx2"/>
                </a:solidFill>
              </a:rPr>
              <a:t>[Farina, Dickerson, Sandholm IJCAI-17, AGT-17]</a:t>
            </a:r>
            <a:endParaRPr lang="en-US" sz="1200" dirty="0"/>
          </a:p>
          <a:p>
            <a:pPr>
              <a:spcBef>
                <a:spcPts val="0"/>
              </a:spcBef>
              <a:spcAft>
                <a:spcPts val="600"/>
              </a:spcAft>
            </a:pPr>
            <a:r>
              <a:rPr lang="en-US" sz="1600" dirty="0"/>
              <a:t>Other organs</a:t>
            </a:r>
          </a:p>
          <a:p>
            <a:pPr lvl="1">
              <a:spcBef>
                <a:spcPts val="0"/>
              </a:spcBef>
              <a:spcAft>
                <a:spcPts val="600"/>
              </a:spcAft>
            </a:pPr>
            <a:r>
              <a:rPr lang="en-US" sz="1400" dirty="0"/>
              <a:t>Liver &amp; cross-organ exchange </a:t>
            </a:r>
            <a:r>
              <a:rPr lang="en-US" sz="1200" dirty="0">
                <a:solidFill>
                  <a:schemeClr val="accent1">
                    <a:lumMod val="75000"/>
                  </a:schemeClr>
                </a:solidFill>
              </a:rPr>
              <a:t>[Dickerson &amp; Sandholm, GREEN-COPLAS-13, AAAI-14, JAIR-17]</a:t>
            </a:r>
          </a:p>
          <a:p>
            <a:pPr lvl="1">
              <a:spcBef>
                <a:spcPts val="0"/>
              </a:spcBef>
              <a:spcAft>
                <a:spcPts val="600"/>
              </a:spcAft>
            </a:pPr>
            <a:r>
              <a:rPr lang="en-US" sz="1400" dirty="0"/>
              <a:t>Lung “components” </a:t>
            </a:r>
            <a:r>
              <a:rPr lang="en-US" sz="1200" dirty="0">
                <a:solidFill>
                  <a:schemeClr val="accent1">
                    <a:lumMod val="75000"/>
                  </a:schemeClr>
                </a:solidFill>
              </a:rPr>
              <a:t>[</a:t>
            </a:r>
            <a:r>
              <a:rPr lang="en-US" sz="1200" dirty="0" err="1">
                <a:solidFill>
                  <a:schemeClr val="accent1">
                    <a:lumMod val="75000"/>
                  </a:schemeClr>
                </a:solidFill>
              </a:rPr>
              <a:t>Ergin</a:t>
            </a:r>
            <a:r>
              <a:rPr lang="en-US" sz="1200" dirty="0">
                <a:solidFill>
                  <a:schemeClr val="accent1">
                    <a:lumMod val="75000"/>
                  </a:schemeClr>
                </a:solidFill>
              </a:rPr>
              <a:t>, </a:t>
            </a:r>
            <a:r>
              <a:rPr lang="en-US" sz="1200" dirty="0" err="1">
                <a:solidFill>
                  <a:schemeClr val="accent1">
                    <a:lumMod val="75000"/>
                  </a:schemeClr>
                </a:solidFill>
              </a:rPr>
              <a:t>Sönmez</a:t>
            </a:r>
            <a:r>
              <a:rPr lang="en-US" sz="1200" dirty="0">
                <a:solidFill>
                  <a:schemeClr val="accent1">
                    <a:lumMod val="75000"/>
                  </a:schemeClr>
                </a:solidFill>
              </a:rPr>
              <a:t>, Ünver, draft 2014-15; Tang et al. 2015]</a:t>
            </a:r>
          </a:p>
          <a:p>
            <a:pPr>
              <a:spcBef>
                <a:spcPts val="0"/>
              </a:spcBef>
              <a:spcAft>
                <a:spcPts val="600"/>
              </a:spcAft>
            </a:pPr>
            <a:r>
              <a:rPr lang="en-US" sz="1600" dirty="0"/>
              <a:t>International exchanges</a:t>
            </a:r>
          </a:p>
          <a:p>
            <a:pPr>
              <a:spcBef>
                <a:spcPts val="0"/>
              </a:spcBef>
              <a:spcAft>
                <a:spcPts val="600"/>
              </a:spcAft>
            </a:pPr>
            <a:r>
              <a:rPr lang="en-US" sz="1600" dirty="0"/>
              <a:t>Optimized cooperation between the deceased-donor waiting list and kidney exchange</a:t>
            </a:r>
          </a:p>
          <a:p>
            <a:pPr>
              <a:spcBef>
                <a:spcPts val="0"/>
              </a:spcBef>
              <a:spcAft>
                <a:spcPts val="600"/>
              </a:spcAft>
            </a:pPr>
            <a:r>
              <a:rPr lang="en-US" sz="1600" dirty="0"/>
              <a:t>Starting a collaboration with Prof. Arman Kilic on optimizing the US heart allocation policy</a:t>
            </a:r>
          </a:p>
        </p:txBody>
      </p:sp>
    </p:spTree>
    <p:extLst>
      <p:ext uri="{BB962C8B-B14F-4D97-AF65-F5344CB8AC3E}">
        <p14:creationId xmlns:p14="http://schemas.microsoft.com/office/powerpoint/2010/main" val="99447226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685800"/>
          </a:xfrm>
        </p:spPr>
        <p:txBody>
          <a:bodyPr>
            <a:noAutofit/>
          </a:bodyPr>
          <a:lstStyle/>
          <a:p>
            <a:r>
              <a:rPr lang="en-US" sz="3200" b="1" dirty="0"/>
              <a:t>Our ongoing research on organ exchange</a:t>
            </a:r>
          </a:p>
        </p:txBody>
      </p:sp>
      <p:sp>
        <p:nvSpPr>
          <p:cNvPr id="3" name="Content Placeholder 2"/>
          <p:cNvSpPr>
            <a:spLocks noGrp="1"/>
          </p:cNvSpPr>
          <p:nvPr>
            <p:ph idx="1"/>
          </p:nvPr>
        </p:nvSpPr>
        <p:spPr>
          <a:xfrm>
            <a:off x="457200" y="1066800"/>
            <a:ext cx="8350469" cy="5486400"/>
          </a:xfrm>
        </p:spPr>
        <p:txBody>
          <a:bodyPr>
            <a:noAutofit/>
          </a:bodyPr>
          <a:lstStyle/>
          <a:p>
            <a:pPr>
              <a:spcBef>
                <a:spcPts val="0"/>
              </a:spcBef>
              <a:spcAft>
                <a:spcPts val="600"/>
              </a:spcAft>
            </a:pPr>
            <a:r>
              <a:rPr lang="en-US" sz="1600" dirty="0"/>
              <a:t>Better algorithms that handle the dynamic problem with arrivals &amp; departures </a:t>
            </a:r>
          </a:p>
          <a:p>
            <a:pPr>
              <a:spcBef>
                <a:spcPts val="0"/>
              </a:spcBef>
              <a:spcAft>
                <a:spcPts val="600"/>
              </a:spcAft>
            </a:pPr>
            <a:r>
              <a:rPr lang="en-US" sz="1600" dirty="0"/>
              <a:t>Better edge testing policies </a:t>
            </a:r>
          </a:p>
          <a:p>
            <a:pPr>
              <a:spcBef>
                <a:spcPts val="0"/>
              </a:spcBef>
              <a:spcAft>
                <a:spcPts val="600"/>
              </a:spcAft>
            </a:pPr>
            <a:r>
              <a:rPr lang="en-US" sz="1600" dirty="0"/>
              <a:t>Matching cadence: Race to bottom among exchanges </a:t>
            </a:r>
            <a:r>
              <a:rPr lang="en-US" sz="1200" dirty="0">
                <a:solidFill>
                  <a:schemeClr val="accent1">
                    <a:lumMod val="75000"/>
                  </a:schemeClr>
                </a:solidFill>
              </a:rPr>
              <a:t>[Das, Dickerson, Li, Sandholm, AMMA-15]</a:t>
            </a:r>
          </a:p>
          <a:p>
            <a:pPr lvl="1">
              <a:spcBef>
                <a:spcPts val="0"/>
              </a:spcBef>
              <a:spcAft>
                <a:spcPts val="600"/>
              </a:spcAft>
            </a:pPr>
            <a:r>
              <a:rPr lang="en-US" sz="1400" dirty="0"/>
              <a:t>Why allow multiple kidney exchanges in a country?</a:t>
            </a:r>
          </a:p>
          <a:p>
            <a:pPr>
              <a:spcBef>
                <a:spcPts val="0"/>
              </a:spcBef>
              <a:spcAft>
                <a:spcPts val="600"/>
              </a:spcAft>
            </a:pPr>
            <a:r>
              <a:rPr lang="en-US" sz="1600" dirty="0"/>
              <a:t>Better incentive schemes for transplant centers to reveal pairs</a:t>
            </a:r>
          </a:p>
          <a:p>
            <a:pPr>
              <a:spcBef>
                <a:spcPts val="0"/>
              </a:spcBef>
              <a:spcAft>
                <a:spcPts val="600"/>
              </a:spcAft>
            </a:pPr>
            <a:r>
              <a:rPr lang="en-US" sz="1600" dirty="0"/>
              <a:t>Multi-donor kidney exchange</a:t>
            </a:r>
          </a:p>
          <a:p>
            <a:pPr lvl="1">
              <a:spcBef>
                <a:spcPts val="0"/>
              </a:spcBef>
              <a:spcAft>
                <a:spcPts val="600"/>
              </a:spcAft>
            </a:pPr>
            <a:r>
              <a:rPr lang="en-US" sz="1200" dirty="0"/>
              <a:t>Current practice allows multiple donors listed, only one used</a:t>
            </a:r>
          </a:p>
          <a:p>
            <a:pPr lvl="1">
              <a:spcBef>
                <a:spcPts val="0"/>
              </a:spcBef>
              <a:spcAft>
                <a:spcPts val="600"/>
              </a:spcAft>
            </a:pPr>
            <a:r>
              <a:rPr lang="en-US" sz="1200" dirty="0"/>
              <a:t>Our new approaches allow multiple donors to be used in various ways </a:t>
            </a:r>
            <a:br>
              <a:rPr lang="en-US" sz="1200" dirty="0"/>
            </a:br>
            <a:r>
              <a:rPr lang="en-US" sz="1200" dirty="0">
                <a:solidFill>
                  <a:schemeClr val="tx2"/>
                </a:solidFill>
              </a:rPr>
              <a:t>[Sandholm, Farina, Dickerson, Leishman, Stewart, Formica, Thiessen, Kulkarni ATC-17; </a:t>
            </a:r>
            <a:br>
              <a:rPr lang="en-US" sz="1200" dirty="0">
                <a:solidFill>
                  <a:schemeClr val="tx2"/>
                </a:solidFill>
              </a:rPr>
            </a:br>
            <a:r>
              <a:rPr lang="en-US" sz="1200" dirty="0">
                <a:solidFill>
                  <a:schemeClr val="tx2"/>
                </a:solidFill>
              </a:rPr>
              <a:t>Farina, Dickerson, Sandholm IJCAI-17, AGT-17]</a:t>
            </a:r>
          </a:p>
          <a:p>
            <a:pPr>
              <a:spcBef>
                <a:spcPts val="0"/>
              </a:spcBef>
              <a:spcAft>
                <a:spcPts val="600"/>
              </a:spcAft>
            </a:pPr>
            <a:r>
              <a:rPr lang="en-US" sz="1600" dirty="0"/>
              <a:t>“Operation frames” </a:t>
            </a:r>
            <a:r>
              <a:rPr lang="en-US" sz="1200" dirty="0">
                <a:solidFill>
                  <a:schemeClr val="tx2"/>
                </a:solidFill>
              </a:rPr>
              <a:t>[Farina, Dickerson, Sandholm IJCAI-17, AGT-17]</a:t>
            </a:r>
            <a:endParaRPr lang="en-US" sz="1200" dirty="0"/>
          </a:p>
          <a:p>
            <a:pPr>
              <a:spcBef>
                <a:spcPts val="0"/>
              </a:spcBef>
              <a:spcAft>
                <a:spcPts val="600"/>
              </a:spcAft>
            </a:pPr>
            <a:r>
              <a:rPr lang="en-US" sz="1600" dirty="0"/>
              <a:t>Other organs</a:t>
            </a:r>
          </a:p>
          <a:p>
            <a:pPr lvl="1">
              <a:spcBef>
                <a:spcPts val="0"/>
              </a:spcBef>
              <a:spcAft>
                <a:spcPts val="600"/>
              </a:spcAft>
            </a:pPr>
            <a:r>
              <a:rPr lang="en-US" sz="1400" dirty="0"/>
              <a:t>Liver &amp; cross-organ exchange </a:t>
            </a:r>
            <a:r>
              <a:rPr lang="en-US" sz="1200" dirty="0">
                <a:solidFill>
                  <a:schemeClr val="accent1">
                    <a:lumMod val="75000"/>
                  </a:schemeClr>
                </a:solidFill>
              </a:rPr>
              <a:t>[Dickerson &amp; Sandholm, GREEN-COPLAS-13, AAAI-14, JAIR-17]</a:t>
            </a:r>
          </a:p>
          <a:p>
            <a:pPr lvl="1">
              <a:spcBef>
                <a:spcPts val="0"/>
              </a:spcBef>
              <a:spcAft>
                <a:spcPts val="600"/>
              </a:spcAft>
            </a:pPr>
            <a:r>
              <a:rPr lang="en-US" sz="1400" dirty="0"/>
              <a:t>Lung “components” </a:t>
            </a:r>
            <a:r>
              <a:rPr lang="en-US" sz="1200" dirty="0">
                <a:solidFill>
                  <a:schemeClr val="accent1">
                    <a:lumMod val="75000"/>
                  </a:schemeClr>
                </a:solidFill>
              </a:rPr>
              <a:t>[</a:t>
            </a:r>
            <a:r>
              <a:rPr lang="en-US" sz="1200" dirty="0" err="1">
                <a:solidFill>
                  <a:schemeClr val="accent1">
                    <a:lumMod val="75000"/>
                  </a:schemeClr>
                </a:solidFill>
              </a:rPr>
              <a:t>Ergin</a:t>
            </a:r>
            <a:r>
              <a:rPr lang="en-US" sz="1200" dirty="0">
                <a:solidFill>
                  <a:schemeClr val="accent1">
                    <a:lumMod val="75000"/>
                  </a:schemeClr>
                </a:solidFill>
              </a:rPr>
              <a:t>, </a:t>
            </a:r>
            <a:r>
              <a:rPr lang="en-US" sz="1200" dirty="0" err="1">
                <a:solidFill>
                  <a:schemeClr val="accent1">
                    <a:lumMod val="75000"/>
                  </a:schemeClr>
                </a:solidFill>
              </a:rPr>
              <a:t>Sönmez</a:t>
            </a:r>
            <a:r>
              <a:rPr lang="en-US" sz="1200" dirty="0">
                <a:solidFill>
                  <a:schemeClr val="accent1">
                    <a:lumMod val="75000"/>
                  </a:schemeClr>
                </a:solidFill>
              </a:rPr>
              <a:t>, Ünver, draft 2014-15; Tang et al. 2015]</a:t>
            </a:r>
          </a:p>
          <a:p>
            <a:pPr>
              <a:spcBef>
                <a:spcPts val="0"/>
              </a:spcBef>
              <a:spcAft>
                <a:spcPts val="600"/>
              </a:spcAft>
            </a:pPr>
            <a:r>
              <a:rPr lang="en-US" sz="1600" dirty="0"/>
              <a:t>International exchanges</a:t>
            </a:r>
          </a:p>
        </p:txBody>
      </p:sp>
    </p:spTree>
    <p:extLst>
      <p:ext uri="{BB962C8B-B14F-4D97-AF65-F5344CB8AC3E}">
        <p14:creationId xmlns:p14="http://schemas.microsoft.com/office/powerpoint/2010/main" val="28756460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4E9EB-3F51-4C8F-8F58-F1CD4F4B735A}"/>
              </a:ext>
            </a:extLst>
          </p:cNvPr>
          <p:cNvSpPr txBox="1">
            <a:spLocks/>
          </p:cNvSpPr>
          <p:nvPr/>
        </p:nvSpPr>
        <p:spPr>
          <a:xfrm>
            <a:off x="228602" y="550326"/>
            <a:ext cx="8675790" cy="514350"/>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defRPr/>
            </a:pPr>
            <a:r>
              <a:rPr lang="en-US" sz="2800" b="1" dirty="0">
                <a:solidFill>
                  <a:sysClr val="windowText" lastClr="000000"/>
                </a:solidFill>
                <a:latin typeface="Calibri"/>
              </a:rPr>
              <a:t>Some more of my future research on organ donation</a:t>
            </a:r>
          </a:p>
        </p:txBody>
      </p:sp>
      <p:grpSp>
        <p:nvGrpSpPr>
          <p:cNvPr id="4" name="Group 3">
            <a:extLst>
              <a:ext uri="{FF2B5EF4-FFF2-40B4-BE49-F238E27FC236}">
                <a16:creationId xmlns:a16="http://schemas.microsoft.com/office/drawing/2014/main" id="{78785AF1-AC95-4866-B544-743ED8FFA7BE}"/>
              </a:ext>
            </a:extLst>
          </p:cNvPr>
          <p:cNvGrpSpPr/>
          <p:nvPr/>
        </p:nvGrpSpPr>
        <p:grpSpPr>
          <a:xfrm>
            <a:off x="1058356" y="1525905"/>
            <a:ext cx="2410202" cy="2199836"/>
            <a:chOff x="1846383" y="2474547"/>
            <a:chExt cx="4161133" cy="4380140"/>
          </a:xfrm>
        </p:grpSpPr>
        <p:pic>
          <p:nvPicPr>
            <p:cNvPr id="5" name="Picture 4" descr="A picture containing diagram&#10;&#10;Description automatically generated">
              <a:extLst>
                <a:ext uri="{FF2B5EF4-FFF2-40B4-BE49-F238E27FC236}">
                  <a16:creationId xmlns:a16="http://schemas.microsoft.com/office/drawing/2014/main" id="{55B076E6-4C68-406D-8426-C6B50540867B}"/>
                </a:ext>
              </a:extLst>
            </p:cNvPr>
            <p:cNvPicPr>
              <a:picLocks noChangeAspect="1"/>
            </p:cNvPicPr>
            <p:nvPr/>
          </p:nvPicPr>
          <p:blipFill>
            <a:blip r:embed="rId2"/>
            <a:stretch>
              <a:fillRect/>
            </a:stretch>
          </p:blipFill>
          <p:spPr>
            <a:xfrm>
              <a:off x="1846383" y="2474547"/>
              <a:ext cx="4161133" cy="4380140"/>
            </a:xfrm>
            <a:prstGeom prst="rect">
              <a:avLst/>
            </a:prstGeom>
          </p:spPr>
        </p:pic>
        <p:sp>
          <p:nvSpPr>
            <p:cNvPr id="6" name="Rectangle 5">
              <a:extLst>
                <a:ext uri="{FF2B5EF4-FFF2-40B4-BE49-F238E27FC236}">
                  <a16:creationId xmlns:a16="http://schemas.microsoft.com/office/drawing/2014/main" id="{F01D74AF-79D1-46F2-9BC3-32D813895301}"/>
                </a:ext>
              </a:extLst>
            </p:cNvPr>
            <p:cNvSpPr/>
            <p:nvPr/>
          </p:nvSpPr>
          <p:spPr>
            <a:xfrm>
              <a:off x="2224454" y="4664617"/>
              <a:ext cx="633046" cy="17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32" name="Straight Arrow Connector 31">
            <a:extLst>
              <a:ext uri="{FF2B5EF4-FFF2-40B4-BE49-F238E27FC236}">
                <a16:creationId xmlns:a16="http://schemas.microsoft.com/office/drawing/2014/main" id="{EE568F9A-8120-48E9-A72D-3CFA85F34A3E}"/>
              </a:ext>
            </a:extLst>
          </p:cNvPr>
          <p:cNvCxnSpPr>
            <a:cxnSpLocks/>
          </p:cNvCxnSpPr>
          <p:nvPr/>
        </p:nvCxnSpPr>
        <p:spPr>
          <a:xfrm>
            <a:off x="1932092" y="3581400"/>
            <a:ext cx="0" cy="966218"/>
          </a:xfrm>
          <a:prstGeom prst="straightConnector1">
            <a:avLst/>
          </a:prstGeom>
          <a:ln w="139700">
            <a:headEnd type="triangle" w="med" len="med"/>
            <a:tailEnd type="triangle" w="med" len="med"/>
          </a:ln>
        </p:spPr>
        <p:style>
          <a:lnRef idx="1">
            <a:schemeClr val="accent6"/>
          </a:lnRef>
          <a:fillRef idx="0">
            <a:schemeClr val="accent6"/>
          </a:fillRef>
          <a:effectRef idx="0">
            <a:schemeClr val="accent6"/>
          </a:effectRef>
          <a:fontRef idx="minor">
            <a:schemeClr val="tx1"/>
          </a:fontRef>
        </p:style>
      </p:cxnSp>
      <p:grpSp>
        <p:nvGrpSpPr>
          <p:cNvPr id="8" name="Group 7">
            <a:extLst>
              <a:ext uri="{FF2B5EF4-FFF2-40B4-BE49-F238E27FC236}">
                <a16:creationId xmlns:a16="http://schemas.microsoft.com/office/drawing/2014/main" id="{FDB2A915-9723-40A9-A591-51B2C56FEC48}"/>
              </a:ext>
            </a:extLst>
          </p:cNvPr>
          <p:cNvGrpSpPr/>
          <p:nvPr/>
        </p:nvGrpSpPr>
        <p:grpSpPr>
          <a:xfrm>
            <a:off x="6494194" y="2164226"/>
            <a:ext cx="2410202" cy="2199836"/>
            <a:chOff x="6494194" y="2164226"/>
            <a:chExt cx="2410202" cy="2199836"/>
          </a:xfrm>
        </p:grpSpPr>
        <p:pic>
          <p:nvPicPr>
            <p:cNvPr id="38" name="Picture 37" descr="A picture containing diagram&#10;&#10;Description automatically generated">
              <a:extLst>
                <a:ext uri="{FF2B5EF4-FFF2-40B4-BE49-F238E27FC236}">
                  <a16:creationId xmlns:a16="http://schemas.microsoft.com/office/drawing/2014/main" id="{D60BC07A-7F29-457D-9A7D-CC4D2B7A49D8}"/>
                </a:ext>
              </a:extLst>
            </p:cNvPr>
            <p:cNvPicPr>
              <a:picLocks noChangeAspect="1"/>
            </p:cNvPicPr>
            <p:nvPr/>
          </p:nvPicPr>
          <p:blipFill>
            <a:blip r:embed="rId2">
              <a:duotone>
                <a:schemeClr val="accent2">
                  <a:shade val="45000"/>
                  <a:satMod val="135000"/>
                </a:schemeClr>
                <a:prstClr val="white"/>
              </a:duotone>
            </a:blip>
            <a:stretch>
              <a:fillRect/>
            </a:stretch>
          </p:blipFill>
          <p:spPr>
            <a:xfrm>
              <a:off x="6494194" y="2164226"/>
              <a:ext cx="2410202" cy="2199836"/>
            </a:xfrm>
            <a:prstGeom prst="rect">
              <a:avLst/>
            </a:prstGeom>
            <a:solidFill>
              <a:srgbClr val="FF0000"/>
            </a:solidFill>
          </p:spPr>
        </p:pic>
        <p:sp>
          <p:nvSpPr>
            <p:cNvPr id="39" name="Rectangle 38">
              <a:extLst>
                <a:ext uri="{FF2B5EF4-FFF2-40B4-BE49-F238E27FC236}">
                  <a16:creationId xmlns:a16="http://schemas.microsoft.com/office/drawing/2014/main" id="{660027DA-4EE6-432B-947D-F0038D6F44D8}"/>
                </a:ext>
              </a:extLst>
            </p:cNvPr>
            <p:cNvSpPr/>
            <p:nvPr/>
          </p:nvSpPr>
          <p:spPr>
            <a:xfrm>
              <a:off x="6713179" y="3264144"/>
              <a:ext cx="366671" cy="903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41" name="Straight Connector 40">
            <a:extLst>
              <a:ext uri="{FF2B5EF4-FFF2-40B4-BE49-F238E27FC236}">
                <a16:creationId xmlns:a16="http://schemas.microsoft.com/office/drawing/2014/main" id="{6D2621F8-1303-4C56-967C-50574B25081C}"/>
              </a:ext>
            </a:extLst>
          </p:cNvPr>
          <p:cNvCxnSpPr>
            <a:cxnSpLocks/>
          </p:cNvCxnSpPr>
          <p:nvPr/>
        </p:nvCxnSpPr>
        <p:spPr>
          <a:xfrm>
            <a:off x="4571562" y="1525905"/>
            <a:ext cx="0" cy="44748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53BDBC60-1E37-4AB2-861A-830FEE6903B6}"/>
              </a:ext>
            </a:extLst>
          </p:cNvPr>
          <p:cNvPicPr>
            <a:picLocks noChangeAspect="1"/>
          </p:cNvPicPr>
          <p:nvPr/>
        </p:nvPicPr>
        <p:blipFill rotWithShape="1">
          <a:blip r:embed="rId3"/>
          <a:srcRect l="31188" t="11576" r="7462" b="12586"/>
          <a:stretch/>
        </p:blipFill>
        <p:spPr>
          <a:xfrm>
            <a:off x="4915835" y="2822333"/>
            <a:ext cx="1549073" cy="1429629"/>
          </a:xfrm>
          <a:prstGeom prst="rect">
            <a:avLst/>
          </a:prstGeom>
        </p:spPr>
      </p:pic>
      <p:pic>
        <p:nvPicPr>
          <p:cNvPr id="7" name="Picture 6">
            <a:extLst>
              <a:ext uri="{FF2B5EF4-FFF2-40B4-BE49-F238E27FC236}">
                <a16:creationId xmlns:a16="http://schemas.microsoft.com/office/drawing/2014/main" id="{4EEB48D4-15CD-49BA-8933-1E69FE092729}"/>
              </a:ext>
            </a:extLst>
          </p:cNvPr>
          <p:cNvPicPr>
            <a:picLocks noChangeAspect="1"/>
          </p:cNvPicPr>
          <p:nvPr/>
        </p:nvPicPr>
        <p:blipFill>
          <a:blip r:embed="rId4"/>
          <a:stretch>
            <a:fillRect/>
          </a:stretch>
        </p:blipFill>
        <p:spPr>
          <a:xfrm>
            <a:off x="489991" y="4648200"/>
            <a:ext cx="2884201" cy="1530926"/>
          </a:xfrm>
          <a:prstGeom prst="rect">
            <a:avLst/>
          </a:prstGeom>
        </p:spPr>
      </p:pic>
    </p:spTree>
    <p:extLst>
      <p:ext uri="{BB962C8B-B14F-4D97-AF65-F5344CB8AC3E}">
        <p14:creationId xmlns:p14="http://schemas.microsoft.com/office/powerpoint/2010/main" val="18982878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Future work regarding fielding</a:t>
            </a:r>
            <a:endParaRPr lang="en-US" dirty="0"/>
          </a:p>
        </p:txBody>
      </p:sp>
      <p:sp>
        <p:nvSpPr>
          <p:cNvPr id="3" name="Content Placeholder 2"/>
          <p:cNvSpPr>
            <a:spLocks noGrp="1"/>
          </p:cNvSpPr>
          <p:nvPr>
            <p:ph idx="1"/>
          </p:nvPr>
        </p:nvSpPr>
        <p:spPr>
          <a:xfrm>
            <a:off x="374650" y="1602105"/>
            <a:ext cx="8515350" cy="4351338"/>
          </a:xfrm>
        </p:spPr>
        <p:txBody>
          <a:bodyPr>
            <a:normAutofit fontScale="85000" lnSpcReduction="20000"/>
          </a:bodyPr>
          <a:lstStyle/>
          <a:p>
            <a:r>
              <a:rPr lang="en-US" dirty="0"/>
              <a:t>Getting dynamic and failure-aware approach fielded</a:t>
            </a:r>
          </a:p>
          <a:p>
            <a:r>
              <a:rPr lang="en-US" dirty="0"/>
              <a:t>Better </a:t>
            </a:r>
            <a:r>
              <a:rPr lang="en-US" dirty="0" err="1"/>
              <a:t>crossmatch</a:t>
            </a:r>
            <a:r>
              <a:rPr lang="en-US" dirty="0"/>
              <a:t> prediction</a:t>
            </a:r>
          </a:p>
          <a:p>
            <a:r>
              <a:rPr lang="en-US" dirty="0"/>
              <a:t>Better edge testing policies &amp; donor pre-select tools</a:t>
            </a:r>
          </a:p>
          <a:p>
            <a:r>
              <a:rPr lang="en-US" dirty="0"/>
              <a:t>Designing &amp; fielding credit schemes</a:t>
            </a:r>
          </a:p>
          <a:p>
            <a:r>
              <a:rPr lang="en-US" dirty="0"/>
              <a:t>Insurance to pay for testing, etc.</a:t>
            </a:r>
          </a:p>
          <a:p>
            <a:r>
              <a:rPr lang="en-US" dirty="0"/>
              <a:t>International exchange</a:t>
            </a:r>
          </a:p>
          <a:p>
            <a:r>
              <a:rPr lang="en-US" dirty="0"/>
              <a:t>Exchanges beyond kidneys</a:t>
            </a:r>
          </a:p>
          <a:p>
            <a:r>
              <a:rPr lang="en-US" dirty="0"/>
              <a:t>In the US: Shutting down sniping manual private exchanges, and having one system (as there is for deceased donors)</a:t>
            </a:r>
          </a:p>
        </p:txBody>
      </p:sp>
    </p:spTree>
    <p:extLst>
      <p:ext uri="{BB962C8B-B14F-4D97-AF65-F5344CB8AC3E}">
        <p14:creationId xmlns:p14="http://schemas.microsoft.com/office/powerpoint/2010/main" val="824699605"/>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Text Placeholder 2"/>
          <p:cNvSpPr>
            <a:spLocks noGrp="1"/>
          </p:cNvSpPr>
          <p:nvPr>
            <p:ph type="body" sz="quarter" idx="13"/>
          </p:nvPr>
        </p:nvSpPr>
        <p:spPr/>
        <p:txBody>
          <a:bodyPr/>
          <a:lstStyle/>
          <a:p>
            <a:pPr>
              <a:spcBef>
                <a:spcPts val="0"/>
              </a:spcBef>
              <a:spcAft>
                <a:spcPts val="600"/>
              </a:spcAft>
            </a:pPr>
            <a:r>
              <a:rPr lang="en-US" dirty="0"/>
              <a:t>Work on real problem: 2- and 3-cycles, chains, dynamics, edge failures</a:t>
            </a:r>
          </a:p>
          <a:p>
            <a:pPr>
              <a:spcBef>
                <a:spcPts val="0"/>
              </a:spcBef>
              <a:spcAft>
                <a:spcPts val="600"/>
              </a:spcAft>
            </a:pPr>
            <a:r>
              <a:rPr lang="en-US" dirty="0"/>
              <a:t>We recently open-sourced the most realistic organ-exchange simulator</a:t>
            </a:r>
          </a:p>
          <a:p>
            <a:pPr>
              <a:spcBef>
                <a:spcPts val="0"/>
              </a:spcBef>
              <a:spcAft>
                <a:spcPts val="600"/>
              </a:spcAft>
            </a:pPr>
            <a:r>
              <a:rPr lang="en-US" dirty="0"/>
              <a:t>AI autonomy</a:t>
            </a:r>
          </a:p>
          <a:p>
            <a:endParaRPr lang="en-US" dirty="0"/>
          </a:p>
        </p:txBody>
      </p:sp>
    </p:spTree>
    <p:extLst>
      <p:ext uri="{BB962C8B-B14F-4D97-AF65-F5344CB8AC3E}">
        <p14:creationId xmlns:p14="http://schemas.microsoft.com/office/powerpoint/2010/main" val="15484889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28600"/>
            <a:ext cx="8229600" cy="1143000"/>
          </a:xfrm>
        </p:spPr>
        <p:txBody>
          <a:bodyPr>
            <a:noAutofit/>
          </a:bodyPr>
          <a:lstStyle/>
          <a:p>
            <a:r>
              <a:rPr lang="en-US" sz="3600" dirty="0"/>
              <a:t>Kidney exchanges use designs, algorithms, and software from my CMU lab</a:t>
            </a:r>
            <a:endParaRPr lang="en-US" sz="3600" i="1" dirty="0"/>
          </a:p>
        </p:txBody>
      </p:sp>
      <p:sp>
        <p:nvSpPr>
          <p:cNvPr id="56323" name="Rectangle 3"/>
          <p:cNvSpPr>
            <a:spLocks noGrp="1" noChangeArrowheads="1"/>
          </p:cNvSpPr>
          <p:nvPr>
            <p:ph idx="1"/>
          </p:nvPr>
        </p:nvSpPr>
        <p:spPr>
          <a:xfrm>
            <a:off x="533400" y="2332037"/>
            <a:ext cx="8153400" cy="4221163"/>
          </a:xfrm>
        </p:spPr>
        <p:txBody>
          <a:bodyPr>
            <a:normAutofit fontScale="85000" lnSpcReduction="20000"/>
          </a:bodyPr>
          <a:lstStyle/>
          <a:p>
            <a:endParaRPr lang="en-US" dirty="0"/>
          </a:p>
          <a:p>
            <a:pPr lvl="1"/>
            <a:r>
              <a:rPr lang="en-US" dirty="0"/>
              <a:t>Technology selected in 2008</a:t>
            </a:r>
          </a:p>
          <a:p>
            <a:pPr lvl="1"/>
            <a:r>
              <a:rPr lang="en-US" dirty="0"/>
              <a:t>Licensed to UNOS for free </a:t>
            </a:r>
          </a:p>
          <a:p>
            <a:pPr lvl="1"/>
            <a:r>
              <a:rPr lang="en-US" dirty="0"/>
              <a:t>National exchange went live in 2010</a:t>
            </a:r>
          </a:p>
          <a:p>
            <a:pPr lvl="1"/>
            <a:r>
              <a:rPr lang="en-US" dirty="0"/>
              <a:t>Now includes 80% of the transplant centers in the US</a:t>
            </a:r>
          </a:p>
          <a:p>
            <a:pPr lvl="1"/>
            <a:r>
              <a:rPr lang="en-US" dirty="0"/>
              <a:t>Match run every week</a:t>
            </a:r>
          </a:p>
          <a:p>
            <a:pPr lvl="1"/>
            <a:r>
              <a:rPr lang="en-US" dirty="0"/>
              <a:t>Only US organ exchange that is fully algorithmically run</a:t>
            </a:r>
          </a:p>
          <a:p>
            <a:endParaRPr lang="en-US" dirty="0"/>
          </a:p>
          <a:p>
            <a:r>
              <a:rPr lang="en-US" dirty="0"/>
              <a:t>Previously:</a:t>
            </a:r>
          </a:p>
          <a:p>
            <a:pPr lvl="1"/>
            <a:r>
              <a:rPr lang="en-US" dirty="0"/>
              <a:t>Alliance for Paired Donation</a:t>
            </a:r>
          </a:p>
          <a:p>
            <a:pPr lvl="1"/>
            <a:r>
              <a:rPr lang="en-US" dirty="0"/>
              <a:t>Paired Donation Network</a:t>
            </a:r>
          </a:p>
        </p:txBody>
      </p:sp>
      <p:pic>
        <p:nvPicPr>
          <p:cNvPr id="5" name="Picture 4" descr="uno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249" y="1646237"/>
            <a:ext cx="2614551" cy="973148"/>
          </a:xfrm>
          <a:prstGeom prst="rect">
            <a:avLst/>
          </a:prstGeom>
        </p:spPr>
      </p:pic>
    </p:spTree>
    <p:extLst>
      <p:ext uri="{BB962C8B-B14F-4D97-AF65-F5344CB8AC3E}">
        <p14:creationId xmlns:p14="http://schemas.microsoft.com/office/powerpoint/2010/main" val="3612142024"/>
      </p:ext>
    </p:extLst>
  </p:cSld>
  <p:clrMapOvr>
    <a:masterClrMapping/>
  </p:clrMapOvr>
  <mc:AlternateContent xmlns:mc="http://schemas.openxmlformats.org/markup-compatibility/2006" xmlns:p14="http://schemas.microsoft.com/office/powerpoint/2010/main">
    <mc:Choice Requires="p14">
      <p:transition spd="slow" p14:dur="2000" advTm="75958"/>
    </mc:Choice>
    <mc:Fallback xmlns="">
      <p:transition spd="slow" advTm="7595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E67A9-0D95-408E-AA81-5F7A1E4853E2}"/>
              </a:ext>
            </a:extLst>
          </p:cNvPr>
          <p:cNvSpPr>
            <a:spLocks noGrp="1"/>
          </p:cNvSpPr>
          <p:nvPr>
            <p:ph type="title"/>
          </p:nvPr>
        </p:nvSpPr>
        <p:spPr>
          <a:xfrm>
            <a:off x="457200" y="274638"/>
            <a:ext cx="8229600" cy="792162"/>
          </a:xfrm>
        </p:spPr>
        <p:txBody>
          <a:bodyPr>
            <a:normAutofit/>
          </a:bodyPr>
          <a:lstStyle/>
          <a:p>
            <a:r>
              <a:rPr lang="en-US" dirty="0"/>
              <a:t>Solving the batch problem</a:t>
            </a:r>
          </a:p>
        </p:txBody>
      </p:sp>
      <p:sp>
        <p:nvSpPr>
          <p:cNvPr id="3" name="Content Placeholder 2">
            <a:extLst>
              <a:ext uri="{FF2B5EF4-FFF2-40B4-BE49-F238E27FC236}">
                <a16:creationId xmlns:a16="http://schemas.microsoft.com/office/drawing/2014/main" id="{183E32CB-6D4D-48DD-A76A-9834D4EAA037}"/>
              </a:ext>
            </a:extLst>
          </p:cNvPr>
          <p:cNvSpPr>
            <a:spLocks noGrp="1"/>
          </p:cNvSpPr>
          <p:nvPr>
            <p:ph idx="1"/>
          </p:nvPr>
        </p:nvSpPr>
        <p:spPr>
          <a:xfrm>
            <a:off x="228600" y="1295400"/>
            <a:ext cx="8800329" cy="5165725"/>
          </a:xfrm>
        </p:spPr>
        <p:txBody>
          <a:bodyPr>
            <a:normAutofit fontScale="85000" lnSpcReduction="10000"/>
          </a:bodyPr>
          <a:lstStyle/>
          <a:p>
            <a:pPr>
              <a:spcBef>
                <a:spcPts val="0"/>
              </a:spcBef>
              <a:spcAft>
                <a:spcPts val="1800"/>
              </a:spcAft>
            </a:pPr>
            <a:r>
              <a:rPr lang="en-US" dirty="0"/>
              <a:t>NP-complete (even without chains) </a:t>
            </a:r>
            <a:r>
              <a:rPr lang="en-US" sz="2100" dirty="0">
                <a:solidFill>
                  <a:schemeClr val="bg1">
                    <a:lumMod val="65000"/>
                  </a:schemeClr>
                </a:solidFill>
              </a:rPr>
              <a:t>[Abraham, Blum, Sandholm, EC-07]</a:t>
            </a:r>
            <a:endParaRPr lang="en-US" dirty="0">
              <a:solidFill>
                <a:schemeClr val="bg1">
                  <a:lumMod val="65000"/>
                </a:schemeClr>
              </a:solidFill>
            </a:endParaRPr>
          </a:p>
          <a:p>
            <a:pPr>
              <a:spcBef>
                <a:spcPts val="0"/>
              </a:spcBef>
              <a:spcAft>
                <a:spcPts val="1800"/>
              </a:spcAft>
            </a:pPr>
            <a:r>
              <a:rPr lang="en-US" dirty="0"/>
              <a:t>Novel branch-and-price algorithm enabled nationwide scaling </a:t>
            </a:r>
            <a:r>
              <a:rPr lang="en-US" sz="2100" dirty="0">
                <a:solidFill>
                  <a:schemeClr val="bg1">
                    <a:lumMod val="65000"/>
                  </a:schemeClr>
                </a:solidFill>
              </a:rPr>
              <a:t>[Abraham, Blum, Sandholm, EC-07]</a:t>
            </a:r>
            <a:endParaRPr lang="en-US" dirty="0">
              <a:solidFill>
                <a:schemeClr val="bg1">
                  <a:lumMod val="65000"/>
                </a:schemeClr>
              </a:solidFill>
            </a:endParaRPr>
          </a:p>
          <a:p>
            <a:pPr>
              <a:spcBef>
                <a:spcPts val="0"/>
              </a:spcBef>
              <a:spcAft>
                <a:spcPts val="1800"/>
              </a:spcAft>
            </a:pPr>
            <a:r>
              <a:rPr lang="en-US" dirty="0"/>
              <a:t>…</a:t>
            </a:r>
          </a:p>
          <a:p>
            <a:r>
              <a:rPr lang="en-US" dirty="0"/>
              <a:t>Fastest current algorithm: </a:t>
            </a:r>
            <a:r>
              <a:rPr lang="en-US" sz="2100" dirty="0">
                <a:solidFill>
                  <a:schemeClr val="bg1">
                    <a:lumMod val="65000"/>
                  </a:schemeClr>
                </a:solidFill>
              </a:rPr>
              <a:t>[Dickerson, Manlove, </a:t>
            </a:r>
            <a:r>
              <a:rPr lang="en-US" sz="2100" dirty="0" err="1">
                <a:solidFill>
                  <a:schemeClr val="bg1">
                    <a:lumMod val="65000"/>
                  </a:schemeClr>
                </a:solidFill>
              </a:rPr>
              <a:t>Plaut</a:t>
            </a:r>
            <a:r>
              <a:rPr lang="en-US" sz="2100" dirty="0">
                <a:solidFill>
                  <a:schemeClr val="bg1">
                    <a:lumMod val="65000"/>
                  </a:schemeClr>
                </a:solidFill>
              </a:rPr>
              <a:t>, Sandholm, Trimble, EC-16]</a:t>
            </a:r>
            <a:endParaRPr lang="en-US" dirty="0"/>
          </a:p>
          <a:p>
            <a:pPr lvl="1">
              <a:buFont typeface="Wingdings" panose="05000000000000000000" pitchFamily="2" charset="2"/>
              <a:buChar char="§"/>
            </a:pPr>
            <a:r>
              <a:rPr lang="en-US" i="1" dirty="0" err="1"/>
              <a:t>x</a:t>
            </a:r>
            <a:r>
              <a:rPr lang="en-US" i="1" baseline="-25000" dirty="0" err="1"/>
              <a:t>ij</a:t>
            </a:r>
            <a:r>
              <a:rPr lang="en-US" dirty="0"/>
              <a:t> </a:t>
            </a:r>
            <a:r>
              <a:rPr lang="en-US" dirty="0">
                <a:sym typeface="Wingdings" panose="05000000000000000000" pitchFamily="2" charset="2"/>
              </a:rPr>
              <a:t> </a:t>
            </a:r>
            <a:r>
              <a:rPr lang="en-US" i="1" dirty="0" err="1">
                <a:sym typeface="Wingdings" panose="05000000000000000000" pitchFamily="2" charset="2"/>
              </a:rPr>
              <a:t>x</a:t>
            </a:r>
            <a:r>
              <a:rPr lang="en-US" i="1" baseline="-25000" dirty="0" err="1">
                <a:sym typeface="Wingdings" panose="05000000000000000000" pitchFamily="2" charset="2"/>
              </a:rPr>
              <a:t>ijk</a:t>
            </a:r>
            <a:endParaRPr lang="en-US" i="1" baseline="-25000" dirty="0"/>
          </a:p>
          <a:p>
            <a:pPr lvl="1">
              <a:buFont typeface="Wingdings" panose="05000000000000000000" pitchFamily="2" charset="2"/>
              <a:buChar char="§"/>
            </a:pPr>
            <a:r>
              <a:rPr lang="en-US" dirty="0"/>
              <a:t>uses the extra constraints:</a:t>
            </a:r>
            <a:br>
              <a:rPr lang="en-US" dirty="0"/>
            </a:br>
            <a:br>
              <a:rPr lang="en-US" dirty="0"/>
            </a:br>
            <a:r>
              <a:rPr lang="en-US" dirty="0"/>
              <a:t>“</a:t>
            </a:r>
            <a:r>
              <a:rPr lang="en-US" b="1" dirty="0"/>
              <a:t>if an edge is used at position k+1 in chain, there must be an appropriate edge used at position k in that chain</a:t>
            </a:r>
            <a:r>
              <a:rPr lang="en-US" dirty="0"/>
              <a:t>”</a:t>
            </a:r>
            <a:br>
              <a:rPr lang="en-US" dirty="0"/>
            </a:br>
            <a:r>
              <a:rPr lang="en-US" dirty="0"/>
              <a:t> </a:t>
            </a:r>
            <a:endParaRPr lang="en-US" dirty="0">
              <a:solidFill>
                <a:schemeClr val="bg1">
                  <a:lumMod val="65000"/>
                </a:schemeClr>
              </a:solidFill>
            </a:endParaRPr>
          </a:p>
        </p:txBody>
      </p:sp>
    </p:spTree>
    <p:extLst>
      <p:ext uri="{BB962C8B-B14F-4D97-AF65-F5344CB8AC3E}">
        <p14:creationId xmlns:p14="http://schemas.microsoft.com/office/powerpoint/2010/main" val="1217585138"/>
      </p:ext>
    </p:extLst>
  </p:cSld>
  <p:clrMapOvr>
    <a:masterClrMapping/>
  </p:clrMapOvr>
  <mc:AlternateContent xmlns:mc="http://schemas.openxmlformats.org/markup-compatibility/2006" xmlns:p14="http://schemas.microsoft.com/office/powerpoint/2010/main">
    <mc:Choice Requires="p14">
      <p:transition spd="slow" p14:dur="2000" advTm="86871"/>
    </mc:Choice>
    <mc:Fallback xmlns="">
      <p:transition spd="slow" advTm="86871"/>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31176"/>
            <a:ext cx="8463516" cy="2232836"/>
          </a:xfrm>
        </p:spPr>
        <p:txBody>
          <a:bodyPr>
            <a:normAutofit fontScale="850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3a: max weight of edges in chains + weight of cycles</a:t>
            </a:r>
          </a:p>
          <a:p>
            <a:pPr marL="0" marR="0" lvl="0" indent="0" defTabSz="914400" eaLnBrk="1" fontAlgn="auto" latinLnBrk="0" hangingPunct="1">
              <a:lnSpc>
                <a:spcPct val="100000"/>
              </a:lnSpc>
              <a:spcBef>
                <a:spcPts val="0"/>
              </a:spcBef>
              <a:spcAft>
                <a:spcPts val="0"/>
              </a:spcAft>
              <a:buClrTx/>
              <a:buSzTx/>
              <a:buFontTx/>
              <a:buNone/>
              <a:tabLst/>
              <a:defRPr/>
            </a:pPr>
            <a:r>
              <a:rPr lang="en-US" dirty="0"/>
              <a:t>3b: each pair is in at most one chain or cycle</a:t>
            </a:r>
          </a:p>
          <a:p>
            <a:pPr marL="0" marR="0" lvl="0" indent="0" defTabSz="914400" eaLnBrk="1" fontAlgn="auto" latinLnBrk="0" hangingPunct="1">
              <a:lnSpc>
                <a:spcPct val="100000"/>
              </a:lnSpc>
              <a:spcBef>
                <a:spcPts val="0"/>
              </a:spcBef>
              <a:spcAft>
                <a:spcPts val="0"/>
              </a:spcAft>
              <a:buClrTx/>
              <a:buSzTx/>
              <a:buFontTx/>
              <a:buNone/>
              <a:tabLst/>
              <a:defRPr/>
            </a:pPr>
            <a:r>
              <a:rPr lang="en-US" dirty="0"/>
              <a:t>3c: each NDD has at most one used out-edge</a:t>
            </a:r>
          </a:p>
          <a:p>
            <a:pPr marL="0" marR="0" lvl="0" indent="0" defTabSz="914400" eaLnBrk="1" fontAlgn="auto" latinLnBrk="0" hangingPunct="1">
              <a:lnSpc>
                <a:spcPct val="100000"/>
              </a:lnSpc>
              <a:spcBef>
                <a:spcPts val="0"/>
              </a:spcBef>
              <a:spcAft>
                <a:spcPts val="0"/>
              </a:spcAft>
              <a:buClrTx/>
              <a:buSzTx/>
              <a:buFontTx/>
              <a:buNone/>
              <a:tabLst/>
              <a:defRPr/>
            </a:pPr>
            <a:r>
              <a:rPr lang="en-US" b="1" dirty="0"/>
              <a:t>3d: if an edge is used at position k+1 in chain, there must be an appropriate edge used at position k in that chain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65" y="1297485"/>
            <a:ext cx="7257970" cy="3381152"/>
          </a:xfrm>
          <a:prstGeom prst="rect">
            <a:avLst/>
          </a:prstGeom>
        </p:spPr>
      </p:pic>
      <p:sp>
        <p:nvSpPr>
          <p:cNvPr id="7" name="Title 1"/>
          <p:cNvSpPr txBox="1">
            <a:spLocks/>
          </p:cNvSpPr>
          <p:nvPr/>
        </p:nvSpPr>
        <p:spPr>
          <a:xfrm>
            <a:off x="457200" y="-28479"/>
            <a:ext cx="8389088" cy="139123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“Position-indexed” compact formulation for within-batch chain caps </a:t>
            </a:r>
            <a:r>
              <a:rPr lang="en-US" sz="2000" dirty="0">
                <a:solidFill>
                  <a:schemeClr val="bg1">
                    <a:lumMod val="75000"/>
                  </a:schemeClr>
                </a:solidFill>
              </a:rPr>
              <a:t>[Dickerson, Manlove, Plaut, Sandholm &amp; Trimble, EC-16]</a:t>
            </a:r>
          </a:p>
        </p:txBody>
      </p:sp>
    </p:spTree>
    <p:extLst>
      <p:ext uri="{BB962C8B-B14F-4D97-AF65-F5344CB8AC3E}">
        <p14:creationId xmlns:p14="http://schemas.microsoft.com/office/powerpoint/2010/main" val="11641489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 y="152401"/>
            <a:ext cx="8991599" cy="762000"/>
          </a:xfrm>
        </p:spPr>
        <p:txBody>
          <a:bodyPr>
            <a:noAutofit/>
          </a:bodyPr>
          <a:lstStyle/>
          <a:p>
            <a:r>
              <a:rPr lang="en-US" sz="3600" b="1" dirty="0"/>
              <a:t>Complexity of batch optimization problem</a:t>
            </a:r>
            <a:endParaRPr lang="en-US" sz="6000" b="1" dirty="0"/>
          </a:p>
        </p:txBody>
      </p:sp>
      <p:sp>
        <p:nvSpPr>
          <p:cNvPr id="6147" name="Rectangle 3"/>
          <p:cNvSpPr>
            <a:spLocks noGrp="1" noChangeArrowheads="1"/>
          </p:cNvSpPr>
          <p:nvPr>
            <p:ph idx="1"/>
          </p:nvPr>
        </p:nvSpPr>
        <p:spPr>
          <a:xfrm>
            <a:off x="710589" y="1584251"/>
            <a:ext cx="7965578" cy="4880344"/>
          </a:xfrm>
        </p:spPr>
        <p:txBody>
          <a:bodyPr>
            <a:normAutofit/>
          </a:bodyPr>
          <a:lstStyle/>
          <a:p>
            <a:r>
              <a:rPr lang="en-US" b="1" dirty="0"/>
              <a:t>Theorem </a:t>
            </a:r>
            <a:r>
              <a:rPr lang="en-US" dirty="0">
                <a:solidFill>
                  <a:schemeClr val="accent1">
                    <a:lumMod val="75000"/>
                  </a:schemeClr>
                </a:solidFill>
              </a:rPr>
              <a:t>[Abraham, Blum, Sandholm </a:t>
            </a:r>
            <a:r>
              <a:rPr lang="en-US" i="1" dirty="0">
                <a:solidFill>
                  <a:schemeClr val="accent1">
                    <a:lumMod val="75000"/>
                  </a:schemeClr>
                </a:solidFill>
              </a:rPr>
              <a:t>EC-07</a:t>
            </a:r>
            <a:r>
              <a:rPr lang="en-US" dirty="0">
                <a:solidFill>
                  <a:schemeClr val="accent1">
                    <a:lumMod val="75000"/>
                  </a:schemeClr>
                </a:solidFill>
              </a:rPr>
              <a:t>]</a:t>
            </a:r>
            <a:br>
              <a:rPr lang="en-US" b="1" dirty="0"/>
            </a:br>
            <a:r>
              <a:rPr lang="en-US" dirty="0"/>
              <a:t>NP-complete for any cycle length cap ≥ 3</a:t>
            </a:r>
          </a:p>
          <a:p>
            <a:pPr lvl="1" eaLnBrk="1" hangingPunct="1">
              <a:lnSpc>
                <a:spcPct val="90000"/>
              </a:lnSpc>
            </a:pPr>
            <a:endParaRPr lang="en-US" dirty="0"/>
          </a:p>
          <a:p>
            <a:pPr lvl="1" eaLnBrk="1" hangingPunct="1">
              <a:lnSpc>
                <a:spcPct val="90000"/>
              </a:lnSpc>
            </a:pPr>
            <a:r>
              <a:rPr lang="en-US" dirty="0"/>
              <a:t>Solvable in polynomial time if cap=2 or cap=</a:t>
            </a:r>
            <a:r>
              <a:rPr lang="en-US" dirty="0">
                <a:sym typeface="Symbol"/>
              </a:rPr>
              <a:t></a:t>
            </a:r>
          </a:p>
          <a:p>
            <a:endParaRPr lang="en-US" dirty="0">
              <a:sym typeface="Symbol"/>
            </a:endParaRPr>
          </a:p>
        </p:txBody>
      </p:sp>
    </p:spTree>
    <p:extLst>
      <p:ext uri="{BB962C8B-B14F-4D97-AF65-F5344CB8AC3E}">
        <p14:creationId xmlns:p14="http://schemas.microsoft.com/office/powerpoint/2010/main" val="3396107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54367" y="381000"/>
            <a:ext cx="7835265" cy="1116391"/>
          </a:xfrm>
        </p:spPr>
        <p:txBody>
          <a:bodyPr>
            <a:noAutofit/>
          </a:bodyPr>
          <a:lstStyle/>
          <a:p>
            <a:r>
              <a:rPr lang="en-US" sz="4000" b="1" dirty="0"/>
              <a:t>Pre-2007 state of the art in </a:t>
            </a:r>
            <a:br>
              <a:rPr lang="en-US" sz="4000" b="1" dirty="0"/>
            </a:br>
            <a:r>
              <a:rPr lang="en-US" sz="4000" b="1" dirty="0"/>
              <a:t>kidney exchange clearing algorithms</a:t>
            </a:r>
          </a:p>
        </p:txBody>
      </p:sp>
      <p:sp>
        <p:nvSpPr>
          <p:cNvPr id="90115" name="Rectangle 3"/>
          <p:cNvSpPr>
            <a:spLocks noGrp="1" noChangeArrowheads="1"/>
          </p:cNvSpPr>
          <p:nvPr>
            <p:ph idx="1"/>
          </p:nvPr>
        </p:nvSpPr>
        <p:spPr>
          <a:xfrm>
            <a:off x="914400" y="2362200"/>
            <a:ext cx="7604760" cy="2893306"/>
          </a:xfrm>
        </p:spPr>
        <p:txBody>
          <a:bodyPr>
            <a:normAutofit lnSpcReduction="10000"/>
          </a:bodyPr>
          <a:lstStyle/>
          <a:p>
            <a:r>
              <a:rPr lang="en-US" dirty="0"/>
              <a:t>Manual matching / greedy algorithms</a:t>
            </a:r>
          </a:p>
          <a:p>
            <a:endParaRPr lang="en-US" dirty="0"/>
          </a:p>
          <a:p>
            <a:r>
              <a:rPr lang="en-US" dirty="0"/>
              <a:t>(Weighted) maximum matching </a:t>
            </a:r>
            <a:r>
              <a:rPr lang="en-US" sz="1800" dirty="0">
                <a:solidFill>
                  <a:schemeClr val="accent1">
                    <a:lumMod val="75000"/>
                  </a:schemeClr>
                </a:solidFill>
              </a:rPr>
              <a:t>[Edmonds 1965]</a:t>
            </a:r>
            <a:endParaRPr lang="en-US" sz="4800" dirty="0">
              <a:solidFill>
                <a:schemeClr val="accent1">
                  <a:lumMod val="75000"/>
                </a:schemeClr>
              </a:solidFill>
            </a:endParaRPr>
          </a:p>
          <a:p>
            <a:endParaRPr lang="en-US" dirty="0"/>
          </a:p>
          <a:p>
            <a:r>
              <a:rPr lang="en-US" dirty="0"/>
              <a:t>CPLEX</a:t>
            </a:r>
          </a:p>
        </p:txBody>
      </p:sp>
    </p:spTree>
    <p:extLst>
      <p:ext uri="{BB962C8B-B14F-4D97-AF65-F5344CB8AC3E}">
        <p14:creationId xmlns:p14="http://schemas.microsoft.com/office/powerpoint/2010/main" val="1928393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25294" y="1214330"/>
            <a:ext cx="7751905" cy="5496470"/>
          </a:xfrm>
          <a:prstGeom prst="rect">
            <a:avLst/>
          </a:prstGeom>
          <a:noFill/>
          <a:ln w="9525">
            <a:noFill/>
            <a:miter lim="800000"/>
            <a:headEnd/>
            <a:tailEnd/>
          </a:ln>
        </p:spPr>
      </p:pic>
      <p:sp>
        <p:nvSpPr>
          <p:cNvPr id="65538" name="Rectangle 2"/>
          <p:cNvSpPr>
            <a:spLocks noGrp="1" noChangeArrowheads="1"/>
          </p:cNvSpPr>
          <p:nvPr>
            <p:ph type="title"/>
          </p:nvPr>
        </p:nvSpPr>
        <p:spPr>
          <a:xfrm>
            <a:off x="228600" y="228600"/>
            <a:ext cx="8610600" cy="1049274"/>
          </a:xfrm>
        </p:spPr>
        <p:txBody>
          <a:bodyPr>
            <a:noAutofit/>
          </a:bodyPr>
          <a:lstStyle/>
          <a:p>
            <a:r>
              <a:rPr lang="en-US" sz="2400" b="1" dirty="0"/>
              <a:t>Our branch-and-price-based optimal algorithm enabled US-wide kidney exchange </a:t>
            </a:r>
            <a:r>
              <a:rPr lang="en-US" sz="2400" dirty="0"/>
              <a:t>[Abraham, Blum &amp; Sandholm EC-07] </a:t>
            </a:r>
            <a:br>
              <a:rPr lang="en-US" sz="2400" b="1" dirty="0"/>
            </a:br>
            <a:r>
              <a:rPr lang="en-US" sz="2400" dirty="0"/>
              <a:t>Cycle cap = 3</a:t>
            </a:r>
          </a:p>
        </p:txBody>
      </p:sp>
      <p:sp>
        <p:nvSpPr>
          <p:cNvPr id="10" name="TextBox 9"/>
          <p:cNvSpPr txBox="1"/>
          <p:nvPr/>
        </p:nvSpPr>
        <p:spPr>
          <a:xfrm>
            <a:off x="6194438" y="6561024"/>
            <a:ext cx="2228495" cy="230832"/>
          </a:xfrm>
          <a:prstGeom prst="rect">
            <a:avLst/>
          </a:prstGeom>
          <a:noFill/>
        </p:spPr>
        <p:txBody>
          <a:bodyPr wrap="none" rtlCol="0">
            <a:spAutoFit/>
          </a:bodyPr>
          <a:lstStyle/>
          <a:p>
            <a:r>
              <a:rPr lang="en-US" sz="900" b="1" dirty="0">
                <a:solidFill>
                  <a:srgbClr val="006600"/>
                </a:solidFill>
              </a:rPr>
              <a:t>Predicted size of US-wide kidney exchange</a:t>
            </a:r>
          </a:p>
        </p:txBody>
      </p:sp>
      <p:cxnSp>
        <p:nvCxnSpPr>
          <p:cNvPr id="12" name="Straight Arrow Connector 11"/>
          <p:cNvCxnSpPr/>
          <p:nvPr/>
        </p:nvCxnSpPr>
        <p:spPr>
          <a:xfrm flipV="1">
            <a:off x="7696200" y="6355283"/>
            <a:ext cx="0" cy="241045"/>
          </a:xfrm>
          <a:prstGeom prst="straightConnector1">
            <a:avLst/>
          </a:prstGeom>
          <a:ln w="38100">
            <a:solidFill>
              <a:srgbClr val="0066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0" y="3072163"/>
            <a:ext cx="1683474" cy="261610"/>
          </a:xfrm>
          <a:prstGeom prst="rect">
            <a:avLst/>
          </a:prstGeom>
          <a:noFill/>
        </p:spPr>
        <p:txBody>
          <a:bodyPr wrap="none" rtlCol="0">
            <a:spAutoFit/>
          </a:bodyPr>
          <a:lstStyle/>
          <a:p>
            <a:r>
              <a:rPr lang="en-US" sz="1100" b="1" dirty="0"/>
              <a:t>CPLEX (cycle formulation)</a:t>
            </a:r>
          </a:p>
        </p:txBody>
      </p:sp>
      <p:sp>
        <p:nvSpPr>
          <p:cNvPr id="21" name="TextBox 20"/>
          <p:cNvSpPr txBox="1"/>
          <p:nvPr/>
        </p:nvSpPr>
        <p:spPr>
          <a:xfrm>
            <a:off x="6484026" y="2740302"/>
            <a:ext cx="1010213" cy="261610"/>
          </a:xfrm>
          <a:prstGeom prst="rect">
            <a:avLst/>
          </a:prstGeom>
          <a:noFill/>
        </p:spPr>
        <p:txBody>
          <a:bodyPr wrap="none" rtlCol="0">
            <a:spAutoFit/>
          </a:bodyPr>
          <a:lstStyle/>
          <a:p>
            <a:r>
              <a:rPr lang="en-US" sz="1100" b="1" dirty="0"/>
              <a:t>Our algorithm</a:t>
            </a:r>
          </a:p>
        </p:txBody>
      </p:sp>
      <p:sp>
        <p:nvSpPr>
          <p:cNvPr id="22" name="TextBox 21"/>
          <p:cNvSpPr txBox="1"/>
          <p:nvPr/>
        </p:nvSpPr>
        <p:spPr>
          <a:xfrm>
            <a:off x="5157439" y="3708649"/>
            <a:ext cx="936475" cy="507831"/>
          </a:xfrm>
          <a:prstGeom prst="rect">
            <a:avLst/>
          </a:prstGeom>
          <a:noFill/>
        </p:spPr>
        <p:txBody>
          <a:bodyPr wrap="none" rtlCol="0">
            <a:spAutoFit/>
          </a:bodyPr>
          <a:lstStyle/>
          <a:p>
            <a:r>
              <a:rPr lang="en-US" sz="900" dirty="0"/>
              <a:t>Our algorithm</a:t>
            </a:r>
          </a:p>
          <a:p>
            <a:r>
              <a:rPr lang="en-US" sz="900" dirty="0"/>
              <a:t>with no random</a:t>
            </a:r>
          </a:p>
          <a:p>
            <a:r>
              <a:rPr lang="en-US" sz="900" dirty="0"/>
              <a:t>columns</a:t>
            </a:r>
          </a:p>
        </p:txBody>
      </p:sp>
      <p:sp>
        <p:nvSpPr>
          <p:cNvPr id="23" name="TextBox 22"/>
          <p:cNvSpPr txBox="1"/>
          <p:nvPr/>
        </p:nvSpPr>
        <p:spPr>
          <a:xfrm>
            <a:off x="4191000" y="2883411"/>
            <a:ext cx="845103" cy="646331"/>
          </a:xfrm>
          <a:prstGeom prst="rect">
            <a:avLst/>
          </a:prstGeom>
          <a:noFill/>
        </p:spPr>
        <p:txBody>
          <a:bodyPr wrap="none" rtlCol="0">
            <a:spAutoFit/>
          </a:bodyPr>
          <a:lstStyle/>
          <a:p>
            <a:r>
              <a:rPr lang="en-US" sz="900" dirty="0"/>
              <a:t>Our algorithm</a:t>
            </a:r>
          </a:p>
          <a:p>
            <a:r>
              <a:rPr lang="en-US" sz="900" dirty="0"/>
              <a:t>with no </a:t>
            </a:r>
          </a:p>
          <a:p>
            <a:r>
              <a:rPr lang="en-US" sz="900" dirty="0"/>
              <a:t>optimality </a:t>
            </a:r>
          </a:p>
          <a:p>
            <a:r>
              <a:rPr lang="en-US" sz="900" dirty="0" err="1"/>
              <a:t>prover</a:t>
            </a:r>
            <a:endParaRPr lang="en-US" sz="900" dirty="0"/>
          </a:p>
        </p:txBody>
      </p:sp>
      <p:sp>
        <p:nvSpPr>
          <p:cNvPr id="24" name="Rectangle 23"/>
          <p:cNvSpPr/>
          <p:nvPr/>
        </p:nvSpPr>
        <p:spPr>
          <a:xfrm>
            <a:off x="3847338" y="2272284"/>
            <a:ext cx="2914650" cy="457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687136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UNOS has design constraints that private exchange don’t have</a:t>
            </a:r>
          </a:p>
        </p:txBody>
      </p:sp>
      <p:sp>
        <p:nvSpPr>
          <p:cNvPr id="3" name="Content Placeholder 2"/>
          <p:cNvSpPr>
            <a:spLocks noGrp="1"/>
          </p:cNvSpPr>
          <p:nvPr>
            <p:ph idx="1"/>
          </p:nvPr>
        </p:nvSpPr>
        <p:spPr>
          <a:xfrm>
            <a:off x="428625" y="1905000"/>
            <a:ext cx="8286750" cy="4101275"/>
          </a:xfrm>
        </p:spPr>
        <p:txBody>
          <a:bodyPr>
            <a:normAutofit fontScale="92500" lnSpcReduction="20000"/>
          </a:bodyPr>
          <a:lstStyle/>
          <a:p>
            <a:r>
              <a:rPr lang="en-US" dirty="0"/>
              <a:t>Must have transparent, broadly-agreed policies</a:t>
            </a:r>
          </a:p>
          <a:p>
            <a:r>
              <a:rPr lang="en-US" dirty="0"/>
              <a:t>Clearing algorithm / priority points must be transparent</a:t>
            </a:r>
          </a:p>
          <a:p>
            <a:r>
              <a:rPr lang="en-US" dirty="0"/>
              <a:t>AI must be autonomous (surgeons still have veto)</a:t>
            </a:r>
          </a:p>
          <a:p>
            <a:pPr lvl="1"/>
            <a:r>
              <a:rPr lang="en-US" dirty="0"/>
              <a:t>Only kidney exchange in the US where decisions are made algorithmically</a:t>
            </a:r>
          </a:p>
          <a:p>
            <a:r>
              <a:rPr lang="en-US" dirty="0"/>
              <a:t>Have to work also with small transplant centers =&gt; slower turnaround time</a:t>
            </a:r>
          </a:p>
          <a:p>
            <a:r>
              <a:rPr lang="en-US" dirty="0"/>
              <a:t>…</a:t>
            </a:r>
          </a:p>
        </p:txBody>
      </p:sp>
    </p:spTree>
    <p:extLst>
      <p:ext uri="{BB962C8B-B14F-4D97-AF65-F5344CB8AC3E}">
        <p14:creationId xmlns:p14="http://schemas.microsoft.com/office/powerpoint/2010/main" val="1536901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223261"/>
            <a:ext cx="8915400" cy="1021556"/>
          </a:xfrm>
        </p:spPr>
        <p:txBody>
          <a:bodyPr>
            <a:noAutofit/>
          </a:bodyPr>
          <a:lstStyle/>
          <a:p>
            <a:r>
              <a:rPr lang="en-US" sz="3600" b="1" dirty="0"/>
              <a:t>Additional functionality for modern kidney exchanges supported by our algorithm and our later enhancements</a:t>
            </a:r>
          </a:p>
        </p:txBody>
      </p:sp>
    </p:spTree>
    <p:extLst>
      <p:ext uri="{BB962C8B-B14F-4D97-AF65-F5344CB8AC3E}">
        <p14:creationId xmlns:p14="http://schemas.microsoft.com/office/powerpoint/2010/main" val="413858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312150" cy="1325563"/>
          </a:xfrm>
        </p:spPr>
        <p:txBody>
          <a:bodyPr/>
          <a:lstStyle/>
          <a:p>
            <a:r>
              <a:rPr lang="en-US" b="1" dirty="0"/>
              <a:t>Multiple willing donors per patient</a:t>
            </a:r>
          </a:p>
        </p:txBody>
      </p:sp>
      <p:sp>
        <p:nvSpPr>
          <p:cNvPr id="3" name="Content Placeholder 2"/>
          <p:cNvSpPr>
            <a:spLocks noGrp="1"/>
          </p:cNvSpPr>
          <p:nvPr>
            <p:ph idx="1"/>
          </p:nvPr>
        </p:nvSpPr>
        <p:spPr>
          <a:xfrm>
            <a:off x="628650" y="1825625"/>
            <a:ext cx="8159750" cy="4351338"/>
          </a:xfrm>
        </p:spPr>
        <p:txBody>
          <a:bodyPr/>
          <a:lstStyle/>
          <a:p>
            <a:r>
              <a:rPr lang="en-US" dirty="0"/>
              <a:t>All their edges included in input graph</a:t>
            </a:r>
          </a:p>
          <a:p>
            <a:r>
              <a:rPr lang="en-US" dirty="0"/>
              <a:t>Solver automatically uses at most one of the donors</a:t>
            </a:r>
          </a:p>
        </p:txBody>
      </p:sp>
    </p:spTree>
    <p:extLst>
      <p:ext uri="{BB962C8B-B14F-4D97-AF65-F5344CB8AC3E}">
        <p14:creationId xmlns:p14="http://schemas.microsoft.com/office/powerpoint/2010/main" val="2603220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8E8E2F2-EAB9-4E24-84AD-CC84B11AB0B8}"/>
              </a:ext>
            </a:extLst>
          </p:cNvPr>
          <p:cNvGrpSpPr/>
          <p:nvPr/>
        </p:nvGrpSpPr>
        <p:grpSpPr>
          <a:xfrm>
            <a:off x="1022105" y="2512402"/>
            <a:ext cx="3376247" cy="3485864"/>
            <a:chOff x="1846383" y="2474547"/>
            <a:chExt cx="4161133" cy="4380140"/>
          </a:xfrm>
        </p:grpSpPr>
        <p:pic>
          <p:nvPicPr>
            <p:cNvPr id="4" name="Picture 3" descr="A picture containing diagram&#10;&#10;Description automatically generated">
              <a:extLst>
                <a:ext uri="{FF2B5EF4-FFF2-40B4-BE49-F238E27FC236}">
                  <a16:creationId xmlns:a16="http://schemas.microsoft.com/office/drawing/2014/main" id="{2A52B0A2-63EB-4A7D-9D2C-A6259C4744F3}"/>
                </a:ext>
              </a:extLst>
            </p:cNvPr>
            <p:cNvPicPr>
              <a:picLocks noChangeAspect="1"/>
            </p:cNvPicPr>
            <p:nvPr/>
          </p:nvPicPr>
          <p:blipFill>
            <a:blip r:embed="rId3"/>
            <a:stretch>
              <a:fillRect/>
            </a:stretch>
          </p:blipFill>
          <p:spPr>
            <a:xfrm>
              <a:off x="1846383" y="2474547"/>
              <a:ext cx="4161133" cy="4380140"/>
            </a:xfrm>
            <a:prstGeom prst="rect">
              <a:avLst/>
            </a:prstGeom>
          </p:spPr>
        </p:pic>
        <p:sp>
          <p:nvSpPr>
            <p:cNvPr id="8" name="Rectangle 7">
              <a:extLst>
                <a:ext uri="{FF2B5EF4-FFF2-40B4-BE49-F238E27FC236}">
                  <a16:creationId xmlns:a16="http://schemas.microsoft.com/office/drawing/2014/main" id="{0FADAA71-180E-4D66-A189-FE852F9CF440}"/>
                </a:ext>
              </a:extLst>
            </p:cNvPr>
            <p:cNvSpPr/>
            <p:nvPr/>
          </p:nvSpPr>
          <p:spPr>
            <a:xfrm>
              <a:off x="2224454" y="4664617"/>
              <a:ext cx="633046" cy="17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7" name="Picture 2" descr="patient monitored by electronic sphygmomanometer during dialysis session Stock Photo - 4362614">
            <a:extLst>
              <a:ext uri="{FF2B5EF4-FFF2-40B4-BE49-F238E27FC236}">
                <a16:creationId xmlns:a16="http://schemas.microsoft.com/office/drawing/2014/main" id="{09FD0DB9-EF75-4501-9684-342237220DA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7202" b="12771"/>
          <a:stretch/>
        </p:blipFill>
        <p:spPr bwMode="auto">
          <a:xfrm>
            <a:off x="4835770" y="1366177"/>
            <a:ext cx="4172507" cy="4377398"/>
          </a:xfrm>
          <a:prstGeom prst="rect">
            <a:avLst/>
          </a:prstGeom>
          <a:noFill/>
          <a:extLst>
            <a:ext uri="{909E8E84-426E-40DD-AFC4-6F175D3DCCD1}">
              <a14:hiddenFill xmlns:a14="http://schemas.microsoft.com/office/drawing/2010/main">
                <a:solidFill>
                  <a:srgbClr val="FFFFFF"/>
                </a:solidFill>
              </a14:hiddenFill>
            </a:ext>
          </a:extLst>
        </p:spPr>
      </p:pic>
      <p:sp>
        <p:nvSpPr>
          <p:cNvPr id="5" name="Parallelogram 4">
            <a:extLst>
              <a:ext uri="{FF2B5EF4-FFF2-40B4-BE49-F238E27FC236}">
                <a16:creationId xmlns:a16="http://schemas.microsoft.com/office/drawing/2014/main" id="{7AA99979-4D07-F875-ACDE-2A56A70FEDDF}"/>
              </a:ext>
            </a:extLst>
          </p:cNvPr>
          <p:cNvSpPr/>
          <p:nvPr/>
        </p:nvSpPr>
        <p:spPr>
          <a:xfrm flipV="1">
            <a:off x="210112" y="1174944"/>
            <a:ext cx="5787026" cy="1540702"/>
          </a:xfrm>
          <a:prstGeom prst="parallelogram">
            <a:avLst>
              <a:gd name="adj" fmla="val 71552"/>
            </a:avLst>
          </a:prstGeom>
          <a:solidFill>
            <a:schemeClr val="dk1">
              <a:alpha val="69357"/>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dirty="0">
              <a:solidFill>
                <a:schemeClr val="tx1"/>
              </a:solidFill>
            </a:endParaRPr>
          </a:p>
        </p:txBody>
      </p:sp>
      <p:sp>
        <p:nvSpPr>
          <p:cNvPr id="6" name="TextBox 5">
            <a:extLst>
              <a:ext uri="{FF2B5EF4-FFF2-40B4-BE49-F238E27FC236}">
                <a16:creationId xmlns:a16="http://schemas.microsoft.com/office/drawing/2014/main" id="{A8313490-2C57-0861-3C2D-BA780598365C}"/>
              </a:ext>
            </a:extLst>
          </p:cNvPr>
          <p:cNvSpPr txBox="1"/>
          <p:nvPr/>
        </p:nvSpPr>
        <p:spPr>
          <a:xfrm>
            <a:off x="1207952" y="1218173"/>
            <a:ext cx="4241171" cy="1477328"/>
          </a:xfrm>
          <a:prstGeom prst="rect">
            <a:avLst/>
          </a:prstGeom>
          <a:noFill/>
        </p:spPr>
        <p:txBody>
          <a:bodyPr wrap="square" rtlCol="0">
            <a:spAutoFit/>
          </a:bodyPr>
          <a:lstStyle/>
          <a:p>
            <a:r>
              <a:rPr lang="en-US" sz="30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t>90,000+</a:t>
            </a:r>
            <a:br>
              <a:rPr lang="en-US" sz="30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en-US"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Waiting for a kidney </a:t>
            </a:r>
            <a:br>
              <a:rPr lang="en-US"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br>
            <a:r>
              <a:rPr lang="en-US" sz="3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 the U.S.</a:t>
            </a:r>
            <a:endParaRPr lang="en-US" sz="3000" b="1" dirty="0">
              <a:solidFill>
                <a:schemeClr val="bg1"/>
              </a:solidFill>
              <a:latin typeface="Open Sans Extrabold" panose="020B06060305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12226716"/>
      </p:ext>
    </p:extLst>
  </p:cSld>
  <p:clrMapOvr>
    <a:masterClrMapping/>
  </p:clrMapOvr>
  <mc:AlternateContent xmlns:mc="http://schemas.openxmlformats.org/markup-compatibility/2006" xmlns:p14="http://schemas.microsoft.com/office/powerpoint/2010/main">
    <mc:Choice Requires="p14">
      <p:transition spd="slow" p14:dur="2000" advTm="33393"/>
    </mc:Choice>
    <mc:Fallback xmlns="">
      <p:transition spd="slow" advTm="3339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b="1" dirty="0"/>
              <a:t>Incorporating compatible pairs</a:t>
            </a:r>
          </a:p>
        </p:txBody>
      </p:sp>
      <p:sp>
        <p:nvSpPr>
          <p:cNvPr id="13315" name="Content Placeholder 2"/>
          <p:cNvSpPr>
            <a:spLocks noGrp="1"/>
          </p:cNvSpPr>
          <p:nvPr>
            <p:ph idx="1"/>
          </p:nvPr>
        </p:nvSpPr>
        <p:spPr/>
        <p:txBody>
          <a:bodyPr/>
          <a:lstStyle/>
          <a:p>
            <a:r>
              <a:rPr lang="en-US"/>
              <a:t>Why?</a:t>
            </a:r>
          </a:p>
          <a:p>
            <a:pPr lvl="1"/>
            <a:r>
              <a:rPr lang="en-US"/>
              <a:t>Patient can get a better kidney</a:t>
            </a:r>
          </a:p>
          <a:p>
            <a:pPr lvl="1"/>
            <a:r>
              <a:rPr lang="en-US"/>
              <a:t>Others get more/better matches</a:t>
            </a:r>
          </a:p>
          <a:p>
            <a:endParaRPr lang="en-US"/>
          </a:p>
          <a:p>
            <a:r>
              <a:rPr lang="en-US"/>
              <a:t>Our algorithm supports this</a:t>
            </a:r>
          </a:p>
          <a:p>
            <a:pPr lvl="1"/>
            <a:r>
              <a:rPr lang="en-US"/>
              <a:t>Could preprocess so patient can’t get worse kidney than her compatible donor brings</a:t>
            </a:r>
            <a:endParaRPr lang="en-US" dirty="0"/>
          </a:p>
        </p:txBody>
      </p:sp>
    </p:spTree>
    <p:extLst>
      <p:ext uri="{BB962C8B-B14F-4D97-AF65-F5344CB8AC3E}">
        <p14:creationId xmlns:p14="http://schemas.microsoft.com/office/powerpoint/2010/main" val="196495633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b="1" dirty="0"/>
              <a:t>Weights on edges</a:t>
            </a:r>
          </a:p>
        </p:txBody>
      </p:sp>
      <p:sp>
        <p:nvSpPr>
          <p:cNvPr id="11267" name="Content Placeholder 2"/>
          <p:cNvSpPr>
            <a:spLocks noGrp="1"/>
          </p:cNvSpPr>
          <p:nvPr>
            <p:ph idx="1"/>
          </p:nvPr>
        </p:nvSpPr>
        <p:spPr/>
        <p:txBody>
          <a:bodyPr>
            <a:normAutofit lnSpcReduction="10000"/>
          </a:bodyPr>
          <a:lstStyle/>
          <a:p>
            <a:r>
              <a:rPr lang="en-US" dirty="0"/>
              <a:t>Algorithm supports weights on edges (thus also on nodes)</a:t>
            </a:r>
          </a:p>
          <a:p>
            <a:r>
              <a:rPr lang="en-US" dirty="0"/>
              <a:t>Weights can represent, e.g.,</a:t>
            </a:r>
          </a:p>
          <a:p>
            <a:pPr lvl="1"/>
            <a:r>
              <a:rPr lang="en-US" dirty="0"/>
              <a:t>Degrees of compatibility</a:t>
            </a:r>
          </a:p>
          <a:p>
            <a:pPr lvl="1"/>
            <a:r>
              <a:rPr lang="en-US" dirty="0"/>
              <a:t>Projected life years (potentially quality-adjusted)</a:t>
            </a:r>
          </a:p>
          <a:p>
            <a:pPr lvl="1"/>
            <a:r>
              <a:rPr lang="en-US" dirty="0"/>
              <a:t>Travel distance</a:t>
            </a:r>
          </a:p>
          <a:p>
            <a:pPr lvl="1"/>
            <a:r>
              <a:rPr lang="en-US" dirty="0"/>
              <a:t>Wait time</a:t>
            </a:r>
          </a:p>
          <a:p>
            <a:pPr lvl="1"/>
            <a:r>
              <a:rPr lang="en-US" dirty="0"/>
              <a:t>Transplanting children</a:t>
            </a:r>
          </a:p>
          <a:p>
            <a:pPr lvl="1"/>
            <a:r>
              <a:rPr lang="en-US" dirty="0"/>
              <a:t>Transplanting sensitized, hard-to-match patients</a:t>
            </a:r>
          </a:p>
        </p:txBody>
      </p:sp>
    </p:spTree>
    <p:extLst>
      <p:ext uri="{BB962C8B-B14F-4D97-AF65-F5344CB8AC3E}">
        <p14:creationId xmlns:p14="http://schemas.microsoft.com/office/powerpoint/2010/main" val="216463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dirty="0"/>
              <a:t>Side constraints</a:t>
            </a:r>
          </a:p>
        </p:txBody>
      </p:sp>
      <p:sp>
        <p:nvSpPr>
          <p:cNvPr id="15363" name="Content Placeholder 2"/>
          <p:cNvSpPr>
            <a:spLocks noGrp="1"/>
          </p:cNvSpPr>
          <p:nvPr>
            <p:ph idx="1"/>
          </p:nvPr>
        </p:nvSpPr>
        <p:spPr/>
        <p:txBody>
          <a:bodyPr>
            <a:normAutofit/>
          </a:bodyPr>
          <a:lstStyle/>
          <a:p>
            <a:r>
              <a:rPr lang="en-US" sz="2800" dirty="0"/>
              <a:t>Algorithm supports certain kinds of side constraints, e.g.,</a:t>
            </a:r>
          </a:p>
          <a:p>
            <a:pPr lvl="1"/>
            <a:r>
              <a:rPr lang="en-US" sz="2400" dirty="0"/>
              <a:t>Center A does not want to be in cycles longer than 2</a:t>
            </a:r>
          </a:p>
          <a:p>
            <a:pPr lvl="1"/>
            <a:r>
              <a:rPr lang="en-US" sz="2400" dirty="0"/>
              <a:t>Patient x does not want to be in a cycle longer than 2</a:t>
            </a:r>
          </a:p>
          <a:p>
            <a:pPr lvl="1"/>
            <a:r>
              <a:rPr lang="en-US" sz="2400" dirty="0"/>
              <a:t>Center B does not want to participate in altruistic donor chains of length greater than 3</a:t>
            </a:r>
          </a:p>
          <a:p>
            <a:pPr lvl="1"/>
            <a:r>
              <a:rPr lang="en-US" sz="2400" dirty="0"/>
              <a:t>…</a:t>
            </a:r>
          </a:p>
        </p:txBody>
      </p:sp>
    </p:spTree>
    <p:extLst>
      <p:ext uri="{BB962C8B-B14F-4D97-AF65-F5344CB8AC3E}">
        <p14:creationId xmlns:p14="http://schemas.microsoft.com/office/powerpoint/2010/main" val="1253533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sz="3600" b="1" dirty="0"/>
              <a:t>Integrating the deceased donor wait list</a:t>
            </a:r>
          </a:p>
        </p:txBody>
      </p:sp>
    </p:spTree>
    <p:extLst>
      <p:ext uri="{BB962C8B-B14F-4D97-AF65-F5344CB8AC3E}">
        <p14:creationId xmlns:p14="http://schemas.microsoft.com/office/powerpoint/2010/main" val="286179178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b="1" dirty="0"/>
              <a:t>Fielded kidney exchanges</a:t>
            </a:r>
          </a:p>
        </p:txBody>
      </p:sp>
      <p:sp>
        <p:nvSpPr>
          <p:cNvPr id="3" name="Content Placeholder 2"/>
          <p:cNvSpPr>
            <a:spLocks noGrp="1"/>
          </p:cNvSpPr>
          <p:nvPr>
            <p:ph idx="1"/>
          </p:nvPr>
        </p:nvSpPr>
        <p:spPr>
          <a:xfrm>
            <a:off x="1222744" y="1403497"/>
            <a:ext cx="6435356" cy="4952853"/>
          </a:xfrm>
        </p:spPr>
        <p:txBody>
          <a:bodyPr>
            <a:normAutofit/>
          </a:bodyPr>
          <a:lstStyle/>
          <a:p>
            <a:pPr>
              <a:lnSpc>
                <a:spcPct val="90000"/>
              </a:lnSpc>
            </a:pPr>
            <a:r>
              <a:rPr lang="en-US" sz="1800" dirty="0"/>
              <a:t>NEPKE (started 2003-04, now closed)</a:t>
            </a:r>
          </a:p>
          <a:p>
            <a:pPr>
              <a:lnSpc>
                <a:spcPct val="90000"/>
              </a:lnSpc>
            </a:pPr>
            <a:r>
              <a:rPr lang="en-US" sz="1800" dirty="0"/>
              <a:t>United Network for Organ Sharing (UNOS)</a:t>
            </a:r>
          </a:p>
          <a:p>
            <a:pPr>
              <a:lnSpc>
                <a:spcPct val="90000"/>
              </a:lnSpc>
            </a:pPr>
            <a:r>
              <a:rPr lang="en-US" sz="1800" dirty="0"/>
              <a:t>Alliance for Paired Donation</a:t>
            </a:r>
          </a:p>
          <a:p>
            <a:pPr>
              <a:lnSpc>
                <a:spcPct val="90000"/>
              </a:lnSpc>
            </a:pPr>
            <a:r>
              <a:rPr lang="en-US" sz="1800" dirty="0"/>
              <a:t>Paired Donation Network (now closed)</a:t>
            </a:r>
          </a:p>
          <a:p>
            <a:pPr>
              <a:lnSpc>
                <a:spcPct val="90000"/>
              </a:lnSpc>
            </a:pPr>
            <a:r>
              <a:rPr lang="en-US" sz="1800" dirty="0"/>
              <a:t>National Kidney Registry</a:t>
            </a:r>
          </a:p>
          <a:p>
            <a:pPr>
              <a:lnSpc>
                <a:spcPct val="90000"/>
              </a:lnSpc>
            </a:pPr>
            <a:r>
              <a:rPr lang="en-US" sz="1800" dirty="0"/>
              <a:t>San Antonio</a:t>
            </a:r>
          </a:p>
          <a:p>
            <a:pPr>
              <a:lnSpc>
                <a:spcPct val="90000"/>
              </a:lnSpc>
            </a:pPr>
            <a:r>
              <a:rPr lang="en-US" sz="1800" dirty="0"/>
              <a:t>Mayo Clinic</a:t>
            </a:r>
          </a:p>
          <a:p>
            <a:pPr>
              <a:lnSpc>
                <a:spcPct val="90000"/>
              </a:lnSpc>
            </a:pPr>
            <a:r>
              <a:rPr lang="en-US" sz="1800" dirty="0"/>
              <a:t>St. Barnabas Compassionate Share</a:t>
            </a:r>
          </a:p>
          <a:p>
            <a:pPr>
              <a:lnSpc>
                <a:spcPct val="90000"/>
              </a:lnSpc>
            </a:pPr>
            <a:r>
              <a:rPr lang="en-US" sz="1800" dirty="0"/>
              <a:t>Netherlands</a:t>
            </a:r>
          </a:p>
          <a:p>
            <a:pPr>
              <a:lnSpc>
                <a:spcPct val="90000"/>
              </a:lnSpc>
            </a:pPr>
            <a:r>
              <a:rPr lang="en-US" sz="1800" dirty="0"/>
              <a:t>UK</a:t>
            </a:r>
          </a:p>
          <a:p>
            <a:pPr>
              <a:lnSpc>
                <a:spcPct val="90000"/>
              </a:lnSpc>
            </a:pPr>
            <a:r>
              <a:rPr lang="en-US" sz="1800" dirty="0"/>
              <a:t>Canada</a:t>
            </a:r>
          </a:p>
          <a:p>
            <a:pPr>
              <a:lnSpc>
                <a:spcPct val="90000"/>
              </a:lnSpc>
            </a:pPr>
            <a:r>
              <a:rPr lang="en-US" sz="1800" dirty="0"/>
              <a:t>Australia</a:t>
            </a:r>
          </a:p>
          <a:p>
            <a:pPr>
              <a:lnSpc>
                <a:spcPct val="90000"/>
              </a:lnSpc>
            </a:pPr>
            <a:r>
              <a:rPr lang="en-US" sz="1800" dirty="0"/>
              <a:t>Portugal </a:t>
            </a:r>
          </a:p>
          <a:p>
            <a:pPr>
              <a:lnSpc>
                <a:spcPct val="90000"/>
              </a:lnSpc>
            </a:pPr>
            <a:r>
              <a:rPr lang="en-US" sz="1800" dirty="0"/>
              <a:t>Israel</a:t>
            </a:r>
          </a:p>
          <a:p>
            <a:pPr>
              <a:lnSpc>
                <a:spcPct val="90000"/>
              </a:lnSpc>
            </a:pPr>
            <a:r>
              <a:rPr lang="en-US" sz="1800" dirty="0"/>
              <a:t>Sweden</a:t>
            </a:r>
          </a:p>
          <a:p>
            <a:pPr>
              <a:lnSpc>
                <a:spcPct val="90000"/>
              </a:lnSpc>
            </a:pPr>
            <a:r>
              <a:rPr lang="en-US" sz="1800" dirty="0"/>
              <a:t>…</a:t>
            </a:r>
          </a:p>
          <a:p>
            <a:pPr>
              <a:lnSpc>
                <a:spcPct val="90000"/>
              </a:lnSpc>
              <a:buNone/>
            </a:pPr>
            <a:endParaRPr lang="en-US" sz="1800" dirty="0"/>
          </a:p>
        </p:txBody>
      </p:sp>
      <p:sp>
        <p:nvSpPr>
          <p:cNvPr id="6" name="Right Brace 5"/>
          <p:cNvSpPr/>
          <p:nvPr/>
        </p:nvSpPr>
        <p:spPr>
          <a:xfrm>
            <a:off x="6057900" y="1493872"/>
            <a:ext cx="400050" cy="2282600"/>
          </a:xfrm>
          <a:prstGeom prst="rightBrace">
            <a:avLst/>
          </a:prstGeom>
          <a:ln w="508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350"/>
          </a:p>
        </p:txBody>
      </p:sp>
      <p:sp>
        <p:nvSpPr>
          <p:cNvPr id="7" name="TextBox 6"/>
          <p:cNvSpPr txBox="1"/>
          <p:nvPr/>
        </p:nvSpPr>
        <p:spPr>
          <a:xfrm>
            <a:off x="6701409" y="2101259"/>
            <a:ext cx="2137791" cy="1200329"/>
          </a:xfrm>
          <a:prstGeom prst="rect">
            <a:avLst/>
          </a:prstGeom>
          <a:noFill/>
        </p:spPr>
        <p:txBody>
          <a:bodyPr wrap="square" rtlCol="0">
            <a:spAutoFit/>
          </a:bodyPr>
          <a:lstStyle/>
          <a:p>
            <a:r>
              <a:rPr lang="en-US" dirty="0">
                <a:solidFill>
                  <a:srgbClr val="C00000"/>
                </a:solidFill>
              </a:rPr>
              <a:t>~600 transplants </a:t>
            </a:r>
          </a:p>
          <a:p>
            <a:r>
              <a:rPr lang="en-US" dirty="0">
                <a:solidFill>
                  <a:srgbClr val="C00000"/>
                </a:solidFill>
              </a:rPr>
              <a:t>in US per year, </a:t>
            </a:r>
            <a:br>
              <a:rPr lang="en-US" dirty="0">
                <a:solidFill>
                  <a:srgbClr val="C00000"/>
                </a:solidFill>
              </a:rPr>
            </a:br>
            <a:r>
              <a:rPr lang="en-US" dirty="0">
                <a:solidFill>
                  <a:srgbClr val="C00000"/>
                </a:solidFill>
              </a:rPr>
              <a:t>mainly via NEAD chains</a:t>
            </a:r>
          </a:p>
        </p:txBody>
      </p:sp>
      <p:sp>
        <p:nvSpPr>
          <p:cNvPr id="4" name="TextBox 3"/>
          <p:cNvSpPr txBox="1"/>
          <p:nvPr/>
        </p:nvSpPr>
        <p:spPr>
          <a:xfrm>
            <a:off x="5434721" y="4400551"/>
            <a:ext cx="2813655" cy="646331"/>
          </a:xfrm>
          <a:prstGeom prst="rect">
            <a:avLst/>
          </a:prstGeom>
          <a:noFill/>
        </p:spPr>
        <p:txBody>
          <a:bodyPr wrap="none" rtlCol="0">
            <a:spAutoFit/>
          </a:bodyPr>
          <a:lstStyle/>
          <a:p>
            <a:r>
              <a:rPr lang="en-US" dirty="0">
                <a:solidFill>
                  <a:srgbClr val="006600"/>
                </a:solidFill>
              </a:rPr>
              <a:t>Only US one that uses </a:t>
            </a:r>
          </a:p>
          <a:p>
            <a:r>
              <a:rPr lang="en-US" dirty="0">
                <a:solidFill>
                  <a:srgbClr val="006600"/>
                </a:solidFill>
              </a:rPr>
              <a:t>purely algorithmic matching</a:t>
            </a:r>
          </a:p>
        </p:txBody>
      </p:sp>
      <p:cxnSp>
        <p:nvCxnSpPr>
          <p:cNvPr id="8" name="Straight Arrow Connector 7"/>
          <p:cNvCxnSpPr/>
          <p:nvPr/>
        </p:nvCxnSpPr>
        <p:spPr>
          <a:xfrm flipH="1" flipV="1">
            <a:off x="5334000" y="1981200"/>
            <a:ext cx="495302" cy="2419351"/>
          </a:xfrm>
          <a:prstGeom prst="straightConnector1">
            <a:avLst/>
          </a:prstGeom>
          <a:ln w="57150">
            <a:solidFill>
              <a:srgbClr val="0066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73470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Study of chains</a:t>
            </a:r>
            <a:br>
              <a:rPr lang="en-US" dirty="0"/>
            </a:br>
            <a:r>
              <a:rPr lang="en-US" sz="2000" dirty="0"/>
              <a:t>with Dickerson, J. &amp; Procaccia, A., </a:t>
            </a:r>
            <a:r>
              <a:rPr lang="en-US" sz="2000" i="1" dirty="0"/>
              <a:t>AAMAS-12</a:t>
            </a:r>
            <a:endParaRPr lang="en-US" sz="2000"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69468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762000" y="277813"/>
            <a:ext cx="8229600" cy="1143000"/>
          </a:xfrm>
        </p:spPr>
        <p:txBody>
          <a:bodyPr>
            <a:normAutofit fontScale="90000"/>
          </a:bodyPr>
          <a:lstStyle/>
          <a:p>
            <a:r>
              <a:rPr lang="en-US" dirty="0"/>
              <a:t>Impact of </a:t>
            </a:r>
            <a:r>
              <a:rPr lang="en-US" dirty="0">
                <a:solidFill>
                  <a:srgbClr val="C00000"/>
                </a:solidFill>
              </a:rPr>
              <a:t>within-batch</a:t>
            </a:r>
            <a:r>
              <a:rPr lang="en-US" dirty="0"/>
              <a:t> chain cap on UNOS data</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44196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2438400"/>
            <a:ext cx="4572001" cy="2691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147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Theory: Short chains suffice</a:t>
            </a:r>
          </a:p>
        </p:txBody>
      </p:sp>
      <p:sp>
        <p:nvSpPr>
          <p:cNvPr id="3" name="Content Placeholder 2"/>
          <p:cNvSpPr>
            <a:spLocks noGrp="1"/>
          </p:cNvSpPr>
          <p:nvPr>
            <p:ph idx="1"/>
          </p:nvPr>
        </p:nvSpPr>
        <p:spPr>
          <a:xfrm>
            <a:off x="914400" y="1600201"/>
            <a:ext cx="7772400" cy="914400"/>
          </a:xfrm>
        </p:spPr>
        <p:txBody>
          <a:bodyPr>
            <a:normAutofit fontScale="85000" lnSpcReduction="10000"/>
          </a:bodyPr>
          <a:lstStyle/>
          <a:p>
            <a:r>
              <a:rPr lang="en-US" dirty="0"/>
              <a:t>ABO-model with tissue type incompatibility</a:t>
            </a:r>
          </a:p>
          <a:p>
            <a:r>
              <a:rPr lang="en-US" dirty="0"/>
              <a:t>Large, </a:t>
            </a:r>
            <a:r>
              <a:rPr lang="en-US" dirty="0" err="1"/>
              <a:t>unweighted</a:t>
            </a:r>
            <a:r>
              <a:rPr lang="en-US" dirty="0"/>
              <a:t> graph</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07626"/>
            <a:ext cx="8001000" cy="1464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endCxn id="6147" idx="0"/>
          </p:cNvCxnSpPr>
          <p:nvPr/>
        </p:nvCxnSpPr>
        <p:spPr>
          <a:xfrm flipH="1">
            <a:off x="4762500" y="2133600"/>
            <a:ext cx="1714500" cy="97402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558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sz="4000" dirty="0"/>
              <a:t>Why the discrepancy?</a:t>
            </a:r>
          </a:p>
        </p:txBody>
      </p:sp>
      <p:sp>
        <p:nvSpPr>
          <p:cNvPr id="3" name="Content Placeholder 2"/>
          <p:cNvSpPr>
            <a:spLocks noGrp="1"/>
          </p:cNvSpPr>
          <p:nvPr>
            <p:ph idx="1"/>
          </p:nvPr>
        </p:nvSpPr>
        <p:spPr>
          <a:xfrm>
            <a:off x="571500" y="1143000"/>
            <a:ext cx="8001000" cy="4530725"/>
          </a:xfrm>
        </p:spPr>
        <p:txBody>
          <a:bodyPr>
            <a:noAutofit/>
          </a:bodyPr>
          <a:lstStyle/>
          <a:p>
            <a:r>
              <a:rPr lang="en-US" sz="2400" dirty="0"/>
              <a:t>Possible reasons:</a:t>
            </a:r>
          </a:p>
          <a:p>
            <a:pPr lvl="1"/>
            <a:r>
              <a:rPr lang="en-US" sz="2400" dirty="0" err="1"/>
              <a:t>Unweighted</a:t>
            </a:r>
            <a:r>
              <a:rPr lang="en-US" sz="2400" dirty="0"/>
              <a:t> – not the (only) reason</a:t>
            </a:r>
          </a:p>
          <a:p>
            <a:pPr lvl="1"/>
            <a:r>
              <a:rPr lang="en-US" sz="2400" dirty="0"/>
              <a:t>UNOS data not “large”</a:t>
            </a:r>
          </a:p>
          <a:p>
            <a:pPr lvl="1"/>
            <a:r>
              <a:rPr lang="en-US" sz="2400" dirty="0"/>
              <a:t>Uniform tissue type incompatibility model not realistic</a:t>
            </a:r>
          </a:p>
          <a:p>
            <a:r>
              <a:rPr lang="en-US" sz="2400" dirty="0"/>
              <a:t>Experiments using Saidman et al. generator:</a:t>
            </a:r>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r>
              <a:rPr lang="en-US" sz="2400" dirty="0"/>
              <a:t>In dynamic experiments, a chain cap of 4 was best</a:t>
            </a:r>
          </a:p>
          <a:p>
            <a:pPr lvl="1"/>
            <a:endParaRPr lang="en-US" sz="2400" dirty="0"/>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69843"/>
            <a:ext cx="9144000" cy="212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305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4160044"/>
            <a:ext cx="8077200" cy="1021556"/>
          </a:xfrm>
        </p:spPr>
        <p:txBody>
          <a:bodyPr>
            <a:noAutofit/>
          </a:bodyPr>
          <a:lstStyle/>
          <a:p>
            <a:r>
              <a:rPr lang="en-US" sz="3600" b="1" dirty="0"/>
              <a:t>Chains cause most of the batch clearing complexity in practice</a:t>
            </a:r>
            <a:br>
              <a:rPr lang="en-US" sz="3600" b="1" dirty="0"/>
            </a:br>
            <a:br>
              <a:rPr lang="en-US" sz="3600" b="1" dirty="0"/>
            </a:br>
            <a:r>
              <a:rPr lang="en-US" sz="3600" b="1" dirty="0"/>
              <a:t>…</a:t>
            </a:r>
            <a:r>
              <a:rPr lang="en-US" sz="2800" b="1" dirty="0"/>
              <a:t>and “pricing problem” for chains is NP-complete [Plaut, Dickerson, Sandholm 2016]</a:t>
            </a:r>
            <a:br>
              <a:rPr lang="en-US" sz="3600" b="1" dirty="0"/>
            </a:br>
            <a:br>
              <a:rPr lang="en-US" sz="3600" b="1" dirty="0"/>
            </a:br>
            <a:r>
              <a:rPr lang="en-US" sz="3600" b="1" dirty="0"/>
              <a:t>=&gt; Newer batch clearing algorithms</a:t>
            </a:r>
          </a:p>
        </p:txBody>
      </p:sp>
    </p:spTree>
    <p:extLst>
      <p:ext uri="{BB962C8B-B14F-4D97-AF65-F5344CB8AC3E}">
        <p14:creationId xmlns:p14="http://schemas.microsoft.com/office/powerpoint/2010/main" val="2675958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2.cdn.turner.com/cnn/2009/HEALTH/03/11/kidney.ten.transplants/art.OR.gi.jpg">
            <a:hlinkClick r:id="rId2"/>
            <a:extLst>
              <a:ext uri="{FF2B5EF4-FFF2-40B4-BE49-F238E27FC236}">
                <a16:creationId xmlns:a16="http://schemas.microsoft.com/office/drawing/2014/main" id="{930A24A2-2023-4FDD-B8C4-4DDA51889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5514" y="4038600"/>
            <a:ext cx="3571874" cy="26789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78E81E4-F3CA-4EDD-B513-75EC89F3A679}"/>
              </a:ext>
            </a:extLst>
          </p:cNvPr>
          <p:cNvPicPr>
            <a:picLocks noChangeAspect="1"/>
          </p:cNvPicPr>
          <p:nvPr/>
        </p:nvPicPr>
        <p:blipFill>
          <a:blip r:embed="rId4"/>
          <a:stretch>
            <a:fillRect/>
          </a:stretch>
        </p:blipFill>
        <p:spPr>
          <a:xfrm>
            <a:off x="1750766" y="897916"/>
            <a:ext cx="5641371" cy="2988284"/>
          </a:xfrm>
          <a:prstGeom prst="rect">
            <a:avLst/>
          </a:prstGeom>
        </p:spPr>
      </p:pic>
      <p:sp>
        <p:nvSpPr>
          <p:cNvPr id="2" name="Title 1">
            <a:extLst>
              <a:ext uri="{FF2B5EF4-FFF2-40B4-BE49-F238E27FC236}">
                <a16:creationId xmlns:a16="http://schemas.microsoft.com/office/drawing/2014/main" id="{E5ABFE55-09EA-404E-8CEC-39BA650D7BC0}"/>
              </a:ext>
            </a:extLst>
          </p:cNvPr>
          <p:cNvSpPr>
            <a:spLocks noGrp="1"/>
          </p:cNvSpPr>
          <p:nvPr>
            <p:ph type="title"/>
          </p:nvPr>
        </p:nvSpPr>
        <p:spPr>
          <a:xfrm>
            <a:off x="457200" y="274638"/>
            <a:ext cx="8229600" cy="563562"/>
          </a:xfrm>
        </p:spPr>
        <p:txBody>
          <a:bodyPr>
            <a:normAutofit fontScale="90000"/>
          </a:bodyPr>
          <a:lstStyle/>
          <a:p>
            <a:r>
              <a:rPr lang="en-US" dirty="0"/>
              <a:t>Live donation</a:t>
            </a:r>
          </a:p>
        </p:txBody>
      </p:sp>
    </p:spTree>
    <p:extLst>
      <p:ext uri="{BB962C8B-B14F-4D97-AF65-F5344CB8AC3E}">
        <p14:creationId xmlns:p14="http://schemas.microsoft.com/office/powerpoint/2010/main" val="2480268166"/>
      </p:ext>
    </p:extLst>
  </p:cSld>
  <p:clrMapOvr>
    <a:masterClrMapping/>
  </p:clrMapOvr>
  <mc:AlternateContent xmlns:mc="http://schemas.openxmlformats.org/markup-compatibility/2006" xmlns:p14="http://schemas.microsoft.com/office/powerpoint/2010/main">
    <mc:Choice Requires="p14">
      <p:transition spd="slow" p14:dur="2000" advTm="21304"/>
    </mc:Choice>
    <mc:Fallback xmlns="">
      <p:transition spd="slow" advTm="21304"/>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86358" y="76201"/>
            <a:ext cx="8171283" cy="762000"/>
          </a:xfrm>
        </p:spPr>
        <p:txBody>
          <a:bodyPr>
            <a:noAutofit/>
          </a:bodyPr>
          <a:lstStyle/>
          <a:p>
            <a:r>
              <a:rPr lang="en-US" sz="3200" b="1" dirty="0"/>
              <a:t>Modern optimal algorithms for batch problem</a:t>
            </a:r>
            <a:endParaRPr lang="en-US" sz="5400" b="1" dirty="0"/>
          </a:p>
        </p:txBody>
      </p:sp>
      <p:sp>
        <p:nvSpPr>
          <p:cNvPr id="6147" name="Rectangle 3"/>
          <p:cNvSpPr>
            <a:spLocks noGrp="1" noChangeArrowheads="1"/>
          </p:cNvSpPr>
          <p:nvPr>
            <p:ph idx="1"/>
          </p:nvPr>
        </p:nvSpPr>
        <p:spPr>
          <a:xfrm>
            <a:off x="304800" y="1219200"/>
            <a:ext cx="8763000" cy="4880344"/>
          </a:xfrm>
        </p:spPr>
        <p:txBody>
          <a:bodyPr>
            <a:normAutofit fontScale="92500" lnSpcReduction="10000"/>
          </a:bodyPr>
          <a:lstStyle/>
          <a:p>
            <a:pPr>
              <a:lnSpc>
                <a:spcPct val="90000"/>
              </a:lnSpc>
            </a:pPr>
            <a:r>
              <a:rPr lang="en-US" dirty="0"/>
              <a:t>Based on branch-and-price framework:</a:t>
            </a:r>
          </a:p>
          <a:p>
            <a:pPr lvl="1">
              <a:lnSpc>
                <a:spcPct val="90000"/>
              </a:lnSpc>
            </a:pPr>
            <a:r>
              <a:rPr lang="en-US" dirty="0"/>
              <a:t>Branch-and-price, DFS pricing </a:t>
            </a:r>
            <a:r>
              <a:rPr lang="en-US" sz="1300" dirty="0">
                <a:solidFill>
                  <a:schemeClr val="accent1">
                    <a:lumMod val="75000"/>
                  </a:schemeClr>
                </a:solidFill>
              </a:rPr>
              <a:t>[Abraham, Blum, </a:t>
            </a:r>
            <a:r>
              <a:rPr lang="en-US" sz="1300" dirty="0" err="1">
                <a:solidFill>
                  <a:schemeClr val="accent1">
                    <a:lumMod val="75000"/>
                  </a:schemeClr>
                </a:solidFill>
              </a:rPr>
              <a:t>Sandholm</a:t>
            </a:r>
            <a:r>
              <a:rPr lang="en-US" sz="1300" dirty="0">
                <a:solidFill>
                  <a:schemeClr val="accent1">
                    <a:lumMod val="75000"/>
                  </a:schemeClr>
                </a:solidFill>
              </a:rPr>
              <a:t> </a:t>
            </a:r>
            <a:r>
              <a:rPr lang="en-US" sz="1300" i="1" dirty="0">
                <a:solidFill>
                  <a:schemeClr val="accent1">
                    <a:lumMod val="75000"/>
                  </a:schemeClr>
                </a:solidFill>
              </a:rPr>
              <a:t>EC-07</a:t>
            </a:r>
            <a:r>
              <a:rPr lang="en-US" sz="1300" dirty="0">
                <a:solidFill>
                  <a:schemeClr val="accent1">
                    <a:lumMod val="75000"/>
                  </a:schemeClr>
                </a:solidFill>
              </a:rPr>
              <a:t>]</a:t>
            </a:r>
          </a:p>
          <a:p>
            <a:pPr lvl="1">
              <a:lnSpc>
                <a:spcPct val="90000"/>
              </a:lnSpc>
            </a:pPr>
            <a:r>
              <a:rPr lang="en-US" dirty="0"/>
              <a:t>Branch-and-price, B-F pricing</a:t>
            </a:r>
            <a:r>
              <a:rPr lang="en-US" sz="1300" dirty="0"/>
              <a:t> </a:t>
            </a:r>
            <a:r>
              <a:rPr lang="en-US" sz="1300" dirty="0">
                <a:solidFill>
                  <a:schemeClr val="accent1">
                    <a:lumMod val="75000"/>
                  </a:schemeClr>
                </a:solidFill>
              </a:rPr>
              <a:t>[</a:t>
            </a:r>
            <a:r>
              <a:rPr lang="en-US" sz="1300" dirty="0" err="1">
                <a:solidFill>
                  <a:schemeClr val="accent1">
                    <a:lumMod val="75000"/>
                  </a:schemeClr>
                </a:solidFill>
              </a:rPr>
              <a:t>Glorie</a:t>
            </a:r>
            <a:r>
              <a:rPr lang="en-US" sz="1300" dirty="0">
                <a:solidFill>
                  <a:schemeClr val="accent1">
                    <a:lumMod val="75000"/>
                  </a:schemeClr>
                </a:solidFill>
              </a:rPr>
              <a:t> et al. </a:t>
            </a:r>
            <a:r>
              <a:rPr lang="en-US" sz="1300" i="1" dirty="0">
                <a:solidFill>
                  <a:schemeClr val="accent1">
                    <a:lumMod val="75000"/>
                  </a:schemeClr>
                </a:solidFill>
              </a:rPr>
              <a:t>MSOM 14</a:t>
            </a:r>
            <a:r>
              <a:rPr lang="en-US" sz="1300" dirty="0">
                <a:solidFill>
                  <a:schemeClr val="accent1">
                    <a:lumMod val="75000"/>
                  </a:schemeClr>
                </a:solidFill>
              </a:rPr>
              <a:t>, </a:t>
            </a:r>
            <a:r>
              <a:rPr lang="en-US" sz="1300" dirty="0" err="1">
                <a:solidFill>
                  <a:schemeClr val="accent1">
                    <a:lumMod val="75000"/>
                  </a:schemeClr>
                </a:solidFill>
              </a:rPr>
              <a:t>Plaut</a:t>
            </a:r>
            <a:r>
              <a:rPr lang="en-US" sz="1300" dirty="0">
                <a:solidFill>
                  <a:schemeClr val="accent1">
                    <a:lumMod val="75000"/>
                  </a:schemeClr>
                </a:solidFill>
              </a:rPr>
              <a:t>, Dickerson, </a:t>
            </a:r>
            <a:r>
              <a:rPr lang="en-US" sz="1300" dirty="0" err="1">
                <a:solidFill>
                  <a:schemeClr val="accent1">
                    <a:lumMod val="75000"/>
                  </a:schemeClr>
                </a:solidFill>
              </a:rPr>
              <a:t>Sandholm</a:t>
            </a:r>
            <a:r>
              <a:rPr lang="en-US" sz="1300" dirty="0">
                <a:solidFill>
                  <a:schemeClr val="accent1">
                    <a:lumMod val="75000"/>
                  </a:schemeClr>
                </a:solidFill>
              </a:rPr>
              <a:t> </a:t>
            </a:r>
            <a:r>
              <a:rPr lang="en-US" sz="1300" i="1" dirty="0">
                <a:solidFill>
                  <a:schemeClr val="accent1">
                    <a:lumMod val="75000"/>
                  </a:schemeClr>
                </a:solidFill>
              </a:rPr>
              <a:t>AAAI-16</a:t>
            </a:r>
            <a:r>
              <a:rPr lang="en-US" sz="1300" dirty="0">
                <a:solidFill>
                  <a:schemeClr val="accent1">
                    <a:lumMod val="75000"/>
                  </a:schemeClr>
                </a:solidFill>
              </a:rPr>
              <a:t>]</a:t>
            </a:r>
          </a:p>
          <a:p>
            <a:pPr lvl="1">
              <a:lnSpc>
                <a:spcPct val="90000"/>
              </a:lnSpc>
            </a:pPr>
            <a:r>
              <a:rPr lang="en-US" dirty="0"/>
              <a:t>Branch-and-price, </a:t>
            </a:r>
            <a:r>
              <a:rPr lang="is-IS" dirty="0"/>
              <a:t>… </a:t>
            </a:r>
            <a:r>
              <a:rPr lang="is-IS" sz="1300" dirty="0">
                <a:solidFill>
                  <a:schemeClr val="accent1">
                    <a:lumMod val="75000"/>
                  </a:schemeClr>
                </a:solidFill>
              </a:rPr>
              <a:t>[Klimentova et al. </a:t>
            </a:r>
            <a:r>
              <a:rPr lang="is-IS" sz="1300" i="1" dirty="0">
                <a:solidFill>
                  <a:schemeClr val="accent1">
                    <a:lumMod val="75000"/>
                  </a:schemeClr>
                </a:solidFill>
              </a:rPr>
              <a:t>ICCSA-14</a:t>
            </a:r>
            <a:r>
              <a:rPr lang="is-IS" sz="1300" dirty="0">
                <a:solidFill>
                  <a:schemeClr val="accent1">
                    <a:lumMod val="75000"/>
                  </a:schemeClr>
                </a:solidFill>
              </a:rPr>
              <a:t>, Manlove &amp; O’Malley </a:t>
            </a:r>
            <a:r>
              <a:rPr lang="is-IS" sz="1300" i="1" dirty="0">
                <a:solidFill>
                  <a:schemeClr val="accent1">
                    <a:lumMod val="75000"/>
                  </a:schemeClr>
                </a:solidFill>
              </a:rPr>
              <a:t>ACM JEA 14</a:t>
            </a:r>
            <a:r>
              <a:rPr lang="is-IS" sz="1300" dirty="0">
                <a:solidFill>
                  <a:schemeClr val="accent1">
                    <a:lumMod val="75000"/>
                  </a:schemeClr>
                </a:solidFill>
              </a:rPr>
              <a:t>, Mak-Hau </a:t>
            </a:r>
            <a:r>
              <a:rPr lang="is-IS" sz="1300" i="1" dirty="0">
                <a:solidFill>
                  <a:schemeClr val="accent1">
                    <a:lumMod val="75000"/>
                  </a:schemeClr>
                </a:solidFill>
              </a:rPr>
              <a:t>J. Comb Opt 15, </a:t>
            </a:r>
            <a:r>
              <a:rPr lang="is-IS" sz="1300" dirty="0">
                <a:solidFill>
                  <a:schemeClr val="accent1">
                    <a:lumMod val="75000"/>
                  </a:schemeClr>
                </a:solidFill>
              </a:rPr>
              <a:t>...]</a:t>
            </a:r>
            <a:endParaRPr lang="en-US" dirty="0">
              <a:solidFill>
                <a:schemeClr val="accent1">
                  <a:lumMod val="75000"/>
                </a:schemeClr>
              </a:solidFill>
            </a:endParaRPr>
          </a:p>
          <a:p>
            <a:r>
              <a:rPr lang="en-US" dirty="0"/>
              <a:t>Based on constraint generation:</a:t>
            </a:r>
          </a:p>
          <a:p>
            <a:pPr lvl="1"/>
            <a:r>
              <a:rPr lang="en-US" dirty="0"/>
              <a:t>Basic, not scalable </a:t>
            </a:r>
            <a:r>
              <a:rPr lang="en-US" sz="1300" dirty="0">
                <a:solidFill>
                  <a:schemeClr val="accent1">
                    <a:lumMod val="75000"/>
                  </a:schemeClr>
                </a:solidFill>
              </a:rPr>
              <a:t>[Abraham, Blum, </a:t>
            </a:r>
            <a:r>
              <a:rPr lang="en-US" sz="1300" dirty="0" err="1">
                <a:solidFill>
                  <a:schemeClr val="accent1">
                    <a:lumMod val="75000"/>
                  </a:schemeClr>
                </a:solidFill>
              </a:rPr>
              <a:t>Sandholm</a:t>
            </a:r>
            <a:r>
              <a:rPr lang="en-US" sz="1300" dirty="0">
                <a:solidFill>
                  <a:schemeClr val="accent1">
                    <a:lumMod val="75000"/>
                  </a:schemeClr>
                </a:solidFill>
              </a:rPr>
              <a:t> </a:t>
            </a:r>
            <a:r>
              <a:rPr lang="en-US" sz="1300" i="1" dirty="0">
                <a:solidFill>
                  <a:schemeClr val="accent1">
                    <a:lumMod val="75000"/>
                  </a:schemeClr>
                </a:solidFill>
              </a:rPr>
              <a:t>EC-07</a:t>
            </a:r>
            <a:r>
              <a:rPr lang="en-US" sz="1300" dirty="0">
                <a:solidFill>
                  <a:schemeClr val="accent1">
                    <a:lumMod val="75000"/>
                  </a:schemeClr>
                </a:solidFill>
              </a:rPr>
              <a:t>]</a:t>
            </a:r>
            <a:endParaRPr lang="en-US" dirty="0">
              <a:solidFill>
                <a:schemeClr val="accent1">
                  <a:lumMod val="75000"/>
                </a:schemeClr>
              </a:solidFill>
            </a:endParaRPr>
          </a:p>
          <a:p>
            <a:pPr lvl="1"/>
            <a:r>
              <a:rPr lang="en-US" dirty="0"/>
              <a:t>Based on PC-TSP (CG just for chains) </a:t>
            </a:r>
            <a:r>
              <a:rPr lang="en-US" sz="1300" dirty="0">
                <a:solidFill>
                  <a:schemeClr val="accent1">
                    <a:lumMod val="75000"/>
                  </a:schemeClr>
                </a:solidFill>
              </a:rPr>
              <a:t>[Anderson et al. </a:t>
            </a:r>
            <a:r>
              <a:rPr lang="en-US" sz="1300" i="1" dirty="0">
                <a:solidFill>
                  <a:schemeClr val="accent1">
                    <a:lumMod val="75000"/>
                  </a:schemeClr>
                </a:solidFill>
              </a:rPr>
              <a:t>PNAS 2015</a:t>
            </a:r>
            <a:r>
              <a:rPr lang="en-US" sz="1300" dirty="0">
                <a:solidFill>
                  <a:schemeClr val="accent1">
                    <a:lumMod val="75000"/>
                  </a:schemeClr>
                </a:solidFill>
              </a:rPr>
              <a:t>]</a:t>
            </a:r>
          </a:p>
          <a:p>
            <a:r>
              <a:rPr lang="en-US" dirty="0"/>
              <a:t>Compact formulations:</a:t>
            </a:r>
          </a:p>
          <a:p>
            <a:pPr lvl="1"/>
            <a:r>
              <a:rPr lang="en-US" dirty="0"/>
              <a:t>Extended edge formulation </a:t>
            </a:r>
            <a:r>
              <a:rPr lang="en-US" sz="1300" dirty="0">
                <a:solidFill>
                  <a:schemeClr val="accent1">
                    <a:lumMod val="75000"/>
                  </a:schemeClr>
                </a:solidFill>
              </a:rPr>
              <a:t>[</a:t>
            </a:r>
            <a:r>
              <a:rPr lang="en-US" sz="1300" dirty="0" err="1">
                <a:solidFill>
                  <a:schemeClr val="accent1">
                    <a:lumMod val="75000"/>
                  </a:schemeClr>
                </a:solidFill>
              </a:rPr>
              <a:t>Constantino</a:t>
            </a:r>
            <a:r>
              <a:rPr lang="en-US" sz="1300" dirty="0">
                <a:solidFill>
                  <a:schemeClr val="accent1">
                    <a:lumMod val="75000"/>
                  </a:schemeClr>
                </a:solidFill>
              </a:rPr>
              <a:t> et al. </a:t>
            </a:r>
            <a:r>
              <a:rPr lang="en-US" sz="1300" i="1" dirty="0">
                <a:solidFill>
                  <a:schemeClr val="accent1">
                    <a:lumMod val="75000"/>
                  </a:schemeClr>
                </a:solidFill>
              </a:rPr>
              <a:t>EJOR 2014</a:t>
            </a:r>
            <a:r>
              <a:rPr lang="en-US" sz="1300" dirty="0">
                <a:solidFill>
                  <a:schemeClr val="accent1">
                    <a:lumMod val="75000"/>
                  </a:schemeClr>
                </a:solidFill>
              </a:rPr>
              <a:t>]</a:t>
            </a:r>
          </a:p>
          <a:p>
            <a:pPr lvl="1"/>
            <a:r>
              <a:rPr lang="en-US" dirty="0"/>
              <a:t>Position-indexed </a:t>
            </a:r>
            <a:r>
              <a:rPr lang="en-US" sz="1300" dirty="0">
                <a:solidFill>
                  <a:schemeClr val="accent1">
                    <a:lumMod val="75000"/>
                  </a:schemeClr>
                </a:solidFill>
              </a:rPr>
              <a:t>[Dickerson, </a:t>
            </a:r>
            <a:r>
              <a:rPr lang="en-US" sz="1300" dirty="0" err="1">
                <a:solidFill>
                  <a:schemeClr val="accent1">
                    <a:lumMod val="75000"/>
                  </a:schemeClr>
                </a:solidFill>
              </a:rPr>
              <a:t>Manlove</a:t>
            </a:r>
            <a:r>
              <a:rPr lang="en-US" sz="1300" dirty="0">
                <a:solidFill>
                  <a:schemeClr val="accent1">
                    <a:lumMod val="75000"/>
                  </a:schemeClr>
                </a:solidFill>
              </a:rPr>
              <a:t>, Plaut, Sandholm, Trimble </a:t>
            </a:r>
            <a:r>
              <a:rPr lang="en-US" sz="1300" i="1" dirty="0">
                <a:solidFill>
                  <a:schemeClr val="accent1">
                    <a:lumMod val="75000"/>
                  </a:schemeClr>
                </a:solidFill>
              </a:rPr>
              <a:t>EC-16</a:t>
            </a:r>
            <a:r>
              <a:rPr lang="en-US" sz="1300" dirty="0">
                <a:solidFill>
                  <a:schemeClr val="accent1">
                    <a:lumMod val="75000"/>
                  </a:schemeClr>
                </a:solidFill>
              </a:rPr>
              <a:t>]</a:t>
            </a:r>
          </a:p>
        </p:txBody>
      </p:sp>
    </p:spTree>
    <p:extLst>
      <p:ext uri="{BB962C8B-B14F-4D97-AF65-F5344CB8AC3E}">
        <p14:creationId xmlns:p14="http://schemas.microsoft.com/office/powerpoint/2010/main" val="864823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147">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Builds on the prize-collecting traveling salesperson problem</a:t>
            </a:r>
            <a:r>
              <a:rPr lang="en-US" sz="1200" dirty="0"/>
              <a:t> </a:t>
            </a:r>
            <a:r>
              <a:rPr lang="en-US" sz="1200" dirty="0">
                <a:solidFill>
                  <a:schemeClr val="accent1">
                    <a:lumMod val="75000"/>
                  </a:schemeClr>
                </a:solidFill>
              </a:rPr>
              <a:t>[Balas, Networks 1989]</a:t>
            </a:r>
            <a:endParaRPr lang="en-US" dirty="0">
              <a:solidFill>
                <a:schemeClr val="accent1">
                  <a:lumMod val="75000"/>
                </a:schemeClr>
              </a:solidFill>
            </a:endParaRPr>
          </a:p>
          <a:p>
            <a:pPr lvl="1"/>
            <a:r>
              <a:rPr lang="en-US" dirty="0"/>
              <a:t>PC-TSP: visit each city (patient-donor pair) exactly once, but with the additional option to pay some penalty to skip a city (penalized for leaving pairs unmatched)</a:t>
            </a:r>
          </a:p>
          <a:p>
            <a:r>
              <a:rPr lang="en-US" dirty="0"/>
              <a:t>They maintain decision variables for all cycles of length at most </a:t>
            </a:r>
            <a:r>
              <a:rPr lang="en-US" i="1" dirty="0"/>
              <a:t>L</a:t>
            </a:r>
            <a:r>
              <a:rPr lang="en-US" dirty="0"/>
              <a:t>, but build chains in the final solution from decision variables associated with individual edges</a:t>
            </a:r>
          </a:p>
          <a:p>
            <a:r>
              <a:rPr lang="en-US" dirty="0"/>
              <a:t>Then, an exponential number of constraints could be required to prevent the solver from including chains of length greater than </a:t>
            </a:r>
            <a:r>
              <a:rPr lang="en-US" i="1" dirty="0"/>
              <a:t>K</a:t>
            </a:r>
            <a:r>
              <a:rPr lang="en-US" dirty="0"/>
              <a:t>; these are generated incrementally until optimality is proved.</a:t>
            </a:r>
          </a:p>
          <a:p>
            <a:pPr lvl="1"/>
            <a:r>
              <a:rPr lang="en-US" dirty="0"/>
              <a:t>Leverage cut generation from PC-TSP literature to provide stronger (i.e. tighter) IP formulation</a:t>
            </a:r>
          </a:p>
        </p:txBody>
      </p:sp>
      <p:sp>
        <p:nvSpPr>
          <p:cNvPr id="5" name="Title 1"/>
          <p:cNvSpPr txBox="1">
            <a:spLocks/>
          </p:cNvSpPr>
          <p:nvPr/>
        </p:nvSpPr>
        <p:spPr>
          <a:xfrm>
            <a:off x="522513" y="228600"/>
            <a:ext cx="8182099" cy="13912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Better batch algorithms, infinite chain caps</a:t>
            </a:r>
            <a:br>
              <a:rPr lang="en-US" sz="3600" dirty="0"/>
            </a:br>
            <a:r>
              <a:rPr lang="en-US" sz="1800" dirty="0">
                <a:solidFill>
                  <a:schemeClr val="accent1">
                    <a:lumMod val="75000"/>
                  </a:schemeClr>
                </a:solidFill>
              </a:rPr>
              <a:t>[Anderson et al. </a:t>
            </a:r>
            <a:r>
              <a:rPr lang="en-US" sz="1800" i="1" dirty="0">
                <a:solidFill>
                  <a:schemeClr val="accent1">
                    <a:lumMod val="75000"/>
                  </a:schemeClr>
                </a:solidFill>
              </a:rPr>
              <a:t>PNAS 2015</a:t>
            </a:r>
            <a:r>
              <a:rPr lang="en-US" sz="1800" dirty="0">
                <a:solidFill>
                  <a:schemeClr val="accent1">
                    <a:lumMod val="75000"/>
                  </a:schemeClr>
                </a:solidFill>
              </a:rPr>
              <a:t>]</a:t>
            </a:r>
          </a:p>
        </p:txBody>
      </p:sp>
    </p:spTree>
    <p:extLst>
      <p:ext uri="{BB962C8B-B14F-4D97-AF65-F5344CB8AC3E}">
        <p14:creationId xmlns:p14="http://schemas.microsoft.com/office/powerpoint/2010/main" val="2660597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22859"/>
            <a:ext cx="8222456" cy="4350350"/>
          </a:xfrm>
        </p:spPr>
        <p:txBody>
          <a:bodyPr>
            <a:normAutofit fontScale="70000" lnSpcReduction="20000"/>
          </a:bodyPr>
          <a:lstStyle/>
          <a:p>
            <a:r>
              <a:rPr lang="en-US" dirty="0"/>
              <a:t>Idea: solve a structured alternate optimization problem that implicitly prices variables</a:t>
            </a:r>
          </a:p>
          <a:p>
            <a:r>
              <a:rPr lang="en-US" dirty="0"/>
              <a:t>Price (for max card, weight): </a:t>
            </a:r>
            <a:r>
              <a:rPr lang="en-US" i="1" dirty="0" err="1"/>
              <a:t>w</a:t>
            </a:r>
            <a:r>
              <a:rPr lang="en-US" i="1" baseline="-25000" dirty="0" err="1"/>
              <a:t>c</a:t>
            </a:r>
            <a:r>
              <a:rPr lang="en-US" dirty="0"/>
              <a:t> – </a:t>
            </a:r>
            <a:r>
              <a:rPr lang="en-US" dirty="0" err="1"/>
              <a:t>Σ</a:t>
            </a:r>
            <a:r>
              <a:rPr lang="en-US" i="1" baseline="-25000" dirty="0" err="1"/>
              <a:t>v</a:t>
            </a:r>
            <a:r>
              <a:rPr lang="en-US" i="1" baseline="-25000" dirty="0"/>
              <a:t> in c</a:t>
            </a:r>
            <a:r>
              <a:rPr lang="en-US" dirty="0"/>
              <a:t> </a:t>
            </a:r>
            <a:r>
              <a:rPr lang="en-US" i="1" dirty="0" err="1"/>
              <a:t>δ</a:t>
            </a:r>
            <a:r>
              <a:rPr lang="en-US" i="1" baseline="-25000" dirty="0" err="1"/>
              <a:t>v</a:t>
            </a:r>
            <a:endParaRPr lang="en-US" i="1" baseline="-25000" dirty="0"/>
          </a:p>
          <a:p>
            <a:pPr lvl="1"/>
            <a:r>
              <a:rPr lang="en-US" dirty="0"/>
              <a:t>But: </a:t>
            </a:r>
            <a:r>
              <a:rPr lang="en-US" i="1" dirty="0" err="1"/>
              <a:t>w</a:t>
            </a:r>
            <a:r>
              <a:rPr lang="en-US" i="1" baseline="-25000" dirty="0" err="1"/>
              <a:t>c</a:t>
            </a:r>
            <a:r>
              <a:rPr lang="en-US" i="1" baseline="-25000" dirty="0"/>
              <a:t> </a:t>
            </a:r>
            <a:r>
              <a:rPr lang="en-US" dirty="0"/>
              <a:t>= </a:t>
            </a:r>
            <a:r>
              <a:rPr lang="en-US" dirty="0" err="1"/>
              <a:t>Σ</a:t>
            </a:r>
            <a:r>
              <a:rPr lang="en-US" i="1" baseline="-25000" dirty="0" err="1"/>
              <a:t>e</a:t>
            </a:r>
            <a:r>
              <a:rPr lang="en-US" i="1" baseline="-25000" dirty="0"/>
              <a:t> in c</a:t>
            </a:r>
            <a:r>
              <a:rPr lang="en-US" dirty="0"/>
              <a:t> </a:t>
            </a:r>
            <a:r>
              <a:rPr lang="en-US" i="1" dirty="0"/>
              <a:t>w</a:t>
            </a:r>
            <a:r>
              <a:rPr lang="en-US" i="1" baseline="-25000" dirty="0"/>
              <a:t>e</a:t>
            </a:r>
          </a:p>
          <a:p>
            <a:r>
              <a:rPr lang="en-US" dirty="0"/>
              <a:t>Take </a:t>
            </a:r>
            <a:r>
              <a:rPr lang="en-US" i="1" dirty="0"/>
              <a:t>G</a:t>
            </a:r>
            <a:r>
              <a:rPr lang="en-US" dirty="0"/>
              <a:t>=(</a:t>
            </a:r>
            <a:r>
              <a:rPr lang="en-US" i="1" dirty="0"/>
              <a:t>V</a:t>
            </a:r>
            <a:r>
              <a:rPr lang="en-US" dirty="0"/>
              <a:t>,</a:t>
            </a:r>
            <a:r>
              <a:rPr lang="en-US" i="1" dirty="0"/>
              <a:t>E</a:t>
            </a:r>
            <a:r>
              <a:rPr lang="en-US" dirty="0"/>
              <a:t>), create </a:t>
            </a:r>
            <a:r>
              <a:rPr lang="en-US" i="1" dirty="0"/>
              <a:t>G’</a:t>
            </a:r>
            <a:r>
              <a:rPr lang="en-US" dirty="0"/>
              <a:t>=(</a:t>
            </a:r>
            <a:r>
              <a:rPr lang="en-US" i="1" dirty="0"/>
              <a:t>V</a:t>
            </a:r>
            <a:r>
              <a:rPr lang="en-US" dirty="0"/>
              <a:t>,</a:t>
            </a:r>
            <a:r>
              <a:rPr lang="en-US" i="1" dirty="0"/>
              <a:t>E</a:t>
            </a:r>
            <a:r>
              <a:rPr lang="en-US" dirty="0"/>
              <a:t>) </a:t>
            </a:r>
            <a:r>
              <a:rPr lang="en-US" dirty="0" err="1"/>
              <a:t>s.t.</a:t>
            </a:r>
            <a:r>
              <a:rPr lang="en-US" dirty="0"/>
              <a:t> all edges </a:t>
            </a:r>
            <a:r>
              <a:rPr lang="en-US" i="1" dirty="0"/>
              <a:t>e</a:t>
            </a:r>
            <a:r>
              <a:rPr lang="en-US" dirty="0"/>
              <a:t> = (</a:t>
            </a:r>
            <a:r>
              <a:rPr lang="en-US" i="1" dirty="0" err="1"/>
              <a:t>u</a:t>
            </a:r>
            <a:r>
              <a:rPr lang="en-US" dirty="0" err="1"/>
              <a:t>,</a:t>
            </a:r>
            <a:r>
              <a:rPr lang="en-US" i="1" dirty="0" err="1"/>
              <a:t>v</a:t>
            </a:r>
            <a:r>
              <a:rPr lang="en-US" dirty="0"/>
              <a:t>) are reweighted </a:t>
            </a:r>
            <a:r>
              <a:rPr lang="en-US" i="1" dirty="0"/>
              <a:t>r</a:t>
            </a:r>
            <a:r>
              <a:rPr lang="en-US" i="1" baseline="-25000" dirty="0"/>
              <a:t>e</a:t>
            </a:r>
            <a:r>
              <a:rPr lang="en-US" dirty="0"/>
              <a:t> = </a:t>
            </a:r>
            <a:r>
              <a:rPr lang="en-US" i="1" dirty="0" err="1"/>
              <a:t>δ</a:t>
            </a:r>
            <a:r>
              <a:rPr lang="en-US" i="1" baseline="-25000" dirty="0" err="1"/>
              <a:t>v</a:t>
            </a:r>
            <a:r>
              <a:rPr lang="en-US" i="1" dirty="0"/>
              <a:t> </a:t>
            </a:r>
            <a:r>
              <a:rPr lang="en-US" dirty="0"/>
              <a:t>– </a:t>
            </a:r>
            <a:r>
              <a:rPr lang="en-US" i="1" dirty="0"/>
              <a:t>w</a:t>
            </a:r>
            <a:r>
              <a:rPr lang="en-US" i="1" baseline="-25000" dirty="0"/>
              <a:t>e</a:t>
            </a:r>
          </a:p>
          <a:p>
            <a:pPr lvl="1"/>
            <a:r>
              <a:rPr lang="en-US" dirty="0"/>
              <a:t>Positive price cycles in </a:t>
            </a:r>
            <a:r>
              <a:rPr lang="en-US" i="1" dirty="0"/>
              <a:t>G</a:t>
            </a:r>
            <a:r>
              <a:rPr lang="en-US" dirty="0"/>
              <a:t> = negative weight cycles in </a:t>
            </a:r>
            <a:r>
              <a:rPr lang="en-US" i="1" dirty="0"/>
              <a:t>G’</a:t>
            </a:r>
          </a:p>
          <a:p>
            <a:r>
              <a:rPr lang="en-US" dirty="0"/>
              <a:t>Bellman-Ford finds shortest paths</a:t>
            </a:r>
          </a:p>
          <a:p>
            <a:pPr lvl="1"/>
            <a:r>
              <a:rPr lang="en-US" dirty="0"/>
              <a:t>Undefined in graphs with negative weight</a:t>
            </a:r>
          </a:p>
          <a:p>
            <a:pPr lvl="2"/>
            <a:r>
              <a:rPr lang="en-US" i="1" dirty="0"/>
              <a:t>Shortest</a:t>
            </a:r>
            <a:r>
              <a:rPr lang="en-US" dirty="0"/>
              <a:t> path is NP-hard (reduce from Hamiltonian path:</a:t>
            </a:r>
          </a:p>
          <a:p>
            <a:pPr lvl="3"/>
            <a:r>
              <a:rPr lang="en-US" dirty="0"/>
              <a:t>Set edge weights to -1, given edge (</a:t>
            </a:r>
            <a:r>
              <a:rPr lang="en-US" i="1" dirty="0" err="1"/>
              <a:t>u</a:t>
            </a:r>
            <a:r>
              <a:rPr lang="en-US" dirty="0" err="1"/>
              <a:t>,</a:t>
            </a:r>
            <a:r>
              <a:rPr lang="en-US" i="1" dirty="0" err="1"/>
              <a:t>v</a:t>
            </a:r>
            <a:r>
              <a:rPr lang="en-US" dirty="0"/>
              <a:t>) in </a:t>
            </a:r>
            <a:r>
              <a:rPr lang="en-US" i="1" dirty="0"/>
              <a:t>E</a:t>
            </a:r>
            <a:r>
              <a:rPr lang="en-US" dirty="0"/>
              <a:t>, ask if shortest path from </a:t>
            </a:r>
            <a:r>
              <a:rPr lang="en-US" i="1" dirty="0"/>
              <a:t>u</a:t>
            </a:r>
            <a:r>
              <a:rPr lang="en-US" dirty="0"/>
              <a:t> to </a:t>
            </a:r>
            <a:r>
              <a:rPr lang="en-US" i="1" dirty="0"/>
              <a:t>v </a:t>
            </a:r>
            <a:r>
              <a:rPr lang="en-US" dirty="0"/>
              <a:t>is weight </a:t>
            </a:r>
            <a:r>
              <a:rPr lang="en-US" i="1" dirty="0"/>
              <a:t>1</a:t>
            </a:r>
            <a:r>
              <a:rPr lang="en-US" dirty="0"/>
              <a:t>-|</a:t>
            </a:r>
            <a:r>
              <a:rPr lang="en-US" i="1" dirty="0"/>
              <a:t>V</a:t>
            </a:r>
            <a:r>
              <a:rPr lang="en-US" dirty="0"/>
              <a:t>| </a:t>
            </a:r>
            <a:r>
              <a:rPr lang="en-US" dirty="0">
                <a:sym typeface="Wingdings"/>
              </a:rPr>
              <a:t> visits each vertex exactly once</a:t>
            </a:r>
          </a:p>
          <a:p>
            <a:pPr lvl="2"/>
            <a:r>
              <a:rPr lang="en-US" dirty="0">
                <a:sym typeface="Wingdings"/>
              </a:rPr>
              <a:t>We only need </a:t>
            </a:r>
            <a:r>
              <a:rPr lang="en-US" i="1" dirty="0">
                <a:sym typeface="Wingdings"/>
              </a:rPr>
              <a:t>some </a:t>
            </a:r>
            <a:r>
              <a:rPr lang="en-US" dirty="0">
                <a:sym typeface="Wingdings"/>
              </a:rPr>
              <a:t>short path (or proof that no negative cycle exists)</a:t>
            </a:r>
          </a:p>
          <a:p>
            <a:pPr lvl="1"/>
            <a:r>
              <a:rPr lang="en-US" dirty="0">
                <a:sym typeface="Wingdings"/>
              </a:rPr>
              <a:t>Now pricing runs in time </a:t>
            </a:r>
            <a:r>
              <a:rPr lang="en-US" i="1" dirty="0">
                <a:sym typeface="Wingdings"/>
              </a:rPr>
              <a:t>O</a:t>
            </a:r>
            <a:r>
              <a:rPr lang="en-US" dirty="0">
                <a:sym typeface="Wingdings"/>
              </a:rPr>
              <a:t>(|</a:t>
            </a:r>
            <a:r>
              <a:rPr lang="en-US" i="1" dirty="0">
                <a:sym typeface="Wingdings"/>
              </a:rPr>
              <a:t>V</a:t>
            </a:r>
            <a:r>
              <a:rPr lang="en-US" dirty="0">
                <a:sym typeface="Wingdings"/>
              </a:rPr>
              <a:t>||</a:t>
            </a:r>
            <a:r>
              <a:rPr lang="en-US" i="1" dirty="0" err="1">
                <a:sym typeface="Wingdings"/>
              </a:rPr>
              <a:t>E</a:t>
            </a:r>
            <a:r>
              <a:rPr lang="en-US" dirty="0" err="1">
                <a:sym typeface="Wingdings"/>
              </a:rPr>
              <a:t>|cap</a:t>
            </a:r>
            <a:r>
              <a:rPr lang="en-US" dirty="0">
                <a:sym typeface="Wingdings"/>
              </a:rPr>
              <a:t>), </a:t>
            </a:r>
            <a:r>
              <a:rPr lang="en-US" b="1" u="sng" dirty="0">
                <a:sym typeface="Wingdings"/>
              </a:rPr>
              <a:t>but </a:t>
            </a:r>
            <a:r>
              <a:rPr lang="is-IS" b="1" u="sng" dirty="0">
                <a:sym typeface="Wingdings"/>
              </a:rPr>
              <a:t>…</a:t>
            </a:r>
            <a:endParaRPr lang="en-US" b="1" u="sng" dirty="0"/>
          </a:p>
          <a:p>
            <a:endParaRPr lang="en-US" dirty="0"/>
          </a:p>
        </p:txBody>
      </p:sp>
      <p:sp>
        <p:nvSpPr>
          <p:cNvPr id="7" name="Title 1"/>
          <p:cNvSpPr txBox="1">
            <a:spLocks/>
          </p:cNvSpPr>
          <p:nvPr/>
        </p:nvSpPr>
        <p:spPr>
          <a:xfrm>
            <a:off x="925033" y="228600"/>
            <a:ext cx="7293934" cy="13912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Better batch algorithms under within-batch chain caps</a:t>
            </a:r>
            <a:br>
              <a:rPr lang="en-US" sz="3600" dirty="0"/>
            </a:br>
            <a:r>
              <a:rPr lang="en-US" sz="1800" dirty="0">
                <a:solidFill>
                  <a:schemeClr val="accent1">
                    <a:lumMod val="75000"/>
                  </a:schemeClr>
                </a:solidFill>
              </a:rPr>
              <a:t>[</a:t>
            </a:r>
            <a:r>
              <a:rPr lang="en-US" sz="1800" dirty="0" err="1">
                <a:solidFill>
                  <a:schemeClr val="accent1">
                    <a:lumMod val="75000"/>
                  </a:schemeClr>
                </a:solidFill>
              </a:rPr>
              <a:t>Glorie</a:t>
            </a:r>
            <a:r>
              <a:rPr lang="en-US" sz="1800" dirty="0">
                <a:solidFill>
                  <a:schemeClr val="accent1">
                    <a:lumMod val="75000"/>
                  </a:schemeClr>
                </a:solidFill>
              </a:rPr>
              <a:t> et al. </a:t>
            </a:r>
            <a:r>
              <a:rPr lang="en-US" sz="1800" i="1" dirty="0">
                <a:solidFill>
                  <a:schemeClr val="accent1">
                    <a:lumMod val="75000"/>
                  </a:schemeClr>
                </a:solidFill>
              </a:rPr>
              <a:t>MS&amp;OM 2014, </a:t>
            </a:r>
            <a:r>
              <a:rPr lang="en-US" sz="1800" dirty="0" err="1">
                <a:solidFill>
                  <a:schemeClr val="accent1">
                    <a:lumMod val="75000"/>
                  </a:schemeClr>
                </a:solidFill>
              </a:rPr>
              <a:t>Plaut</a:t>
            </a:r>
            <a:r>
              <a:rPr lang="en-US" sz="1800" dirty="0">
                <a:solidFill>
                  <a:schemeClr val="accent1">
                    <a:lumMod val="75000"/>
                  </a:schemeClr>
                </a:solidFill>
              </a:rPr>
              <a:t>, Dickerson, </a:t>
            </a:r>
            <a:r>
              <a:rPr lang="en-US" sz="1800" dirty="0" err="1">
                <a:solidFill>
                  <a:schemeClr val="accent1">
                    <a:lumMod val="75000"/>
                  </a:schemeClr>
                </a:solidFill>
              </a:rPr>
              <a:t>Sandholm</a:t>
            </a:r>
            <a:r>
              <a:rPr lang="en-US" sz="1800" dirty="0">
                <a:solidFill>
                  <a:schemeClr val="accent1">
                    <a:lumMod val="75000"/>
                  </a:schemeClr>
                </a:solidFill>
              </a:rPr>
              <a:t> </a:t>
            </a:r>
            <a:r>
              <a:rPr lang="en-US" sz="1800" i="1" dirty="0">
                <a:solidFill>
                  <a:schemeClr val="accent1">
                    <a:lumMod val="75000"/>
                  </a:schemeClr>
                </a:solidFill>
              </a:rPr>
              <a:t>AAAI-16</a:t>
            </a:r>
            <a:r>
              <a:rPr lang="en-US" sz="1800" dirty="0">
                <a:solidFill>
                  <a:schemeClr val="accent1">
                    <a:lumMod val="75000"/>
                  </a:schemeClr>
                </a:solidFill>
              </a:rPr>
              <a:t>]</a:t>
            </a:r>
          </a:p>
        </p:txBody>
      </p:sp>
    </p:spTree>
    <p:extLst>
      <p:ext uri="{BB962C8B-B14F-4D97-AF65-F5344CB8AC3E}">
        <p14:creationId xmlns:p14="http://schemas.microsoft.com/office/powerpoint/2010/main" val="25864016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Pricing for chains is NP-complete</a:t>
            </a:r>
            <a:br>
              <a:rPr lang="en-US" dirty="0"/>
            </a:br>
            <a:r>
              <a:rPr lang="en-US" sz="2000" dirty="0">
                <a:solidFill>
                  <a:schemeClr val="accent1">
                    <a:lumMod val="75000"/>
                  </a:schemeClr>
                </a:solidFill>
              </a:rPr>
              <a:t>[</a:t>
            </a:r>
            <a:r>
              <a:rPr lang="en-US" sz="2000" dirty="0" err="1">
                <a:solidFill>
                  <a:schemeClr val="accent1">
                    <a:lumMod val="75000"/>
                  </a:schemeClr>
                </a:solidFill>
              </a:rPr>
              <a:t>Plaut</a:t>
            </a:r>
            <a:r>
              <a:rPr lang="en-US" sz="2000" dirty="0">
                <a:solidFill>
                  <a:schemeClr val="accent1">
                    <a:lumMod val="75000"/>
                  </a:schemeClr>
                </a:solidFill>
              </a:rPr>
              <a:t>, Dickerson, </a:t>
            </a:r>
            <a:r>
              <a:rPr lang="en-US" sz="2000" dirty="0" err="1">
                <a:solidFill>
                  <a:schemeClr val="accent1">
                    <a:lumMod val="75000"/>
                  </a:schemeClr>
                </a:solidFill>
              </a:rPr>
              <a:t>Sandholm</a:t>
            </a:r>
            <a:r>
              <a:rPr lang="en-US" sz="2000" dirty="0">
                <a:solidFill>
                  <a:schemeClr val="accent1">
                    <a:lumMod val="75000"/>
                  </a:schemeClr>
                </a:solidFill>
              </a:rPr>
              <a:t> </a:t>
            </a:r>
            <a:r>
              <a:rPr lang="en-US" sz="2000" i="1" dirty="0">
                <a:solidFill>
                  <a:schemeClr val="accent1">
                    <a:lumMod val="75000"/>
                  </a:schemeClr>
                </a:solidFill>
              </a:rPr>
              <a:t>AAAI-16 &amp; ongoing</a:t>
            </a:r>
            <a:r>
              <a:rPr lang="en-US" sz="2000" dirty="0">
                <a:solidFill>
                  <a:schemeClr val="accent1">
                    <a:lumMod val="75000"/>
                  </a:schemeClr>
                </a:solidFill>
              </a:rPr>
              <a:t>]</a:t>
            </a:r>
            <a:endParaRPr lang="en-US" dirty="0"/>
          </a:p>
        </p:txBody>
      </p:sp>
      <p:sp>
        <p:nvSpPr>
          <p:cNvPr id="3" name="Content Placeholder 2"/>
          <p:cNvSpPr>
            <a:spLocks noGrp="1"/>
          </p:cNvSpPr>
          <p:nvPr>
            <p:ph idx="1"/>
          </p:nvPr>
        </p:nvSpPr>
        <p:spPr/>
        <p:txBody>
          <a:bodyPr>
            <a:normAutofit/>
          </a:bodyPr>
          <a:lstStyle/>
          <a:p>
            <a:r>
              <a:rPr lang="en-US" sz="1900" i="1" dirty="0"/>
              <a:t>Negative chain problem</a:t>
            </a:r>
            <a:r>
              <a:rPr lang="en-US" sz="1900" b="0" i="1" dirty="0"/>
              <a:t>:</a:t>
            </a:r>
            <a:r>
              <a:rPr lang="en-US" sz="1900" b="0" dirty="0"/>
              <a:t> Given a graph </a:t>
            </a:r>
            <a:r>
              <a:rPr lang="en-US" sz="1900" b="0" i="1" dirty="0"/>
              <a:t>G = (V,E)</a:t>
            </a:r>
            <a:r>
              <a:rPr lang="en-US" sz="1900" b="0" dirty="0"/>
              <a:t>, where </a:t>
            </a:r>
            <a:r>
              <a:rPr lang="en-US" sz="1900" b="0" i="1" dirty="0"/>
              <a:t>V = P + A, </a:t>
            </a:r>
            <a:r>
              <a:rPr lang="en-US" sz="1900" b="0" dirty="0"/>
              <a:t>is there a path of negative weight (using each vertex at most once) starting at a vertex in</a:t>
            </a:r>
            <a:r>
              <a:rPr lang="en-US" sz="1900" b="0" i="1" dirty="0"/>
              <a:t> A</a:t>
            </a:r>
            <a:r>
              <a:rPr lang="en-US" sz="1900" b="0" dirty="0"/>
              <a:t>?</a:t>
            </a:r>
            <a:endParaRPr lang="en-US" sz="1900" b="0" i="1" dirty="0"/>
          </a:p>
        </p:txBody>
      </p:sp>
      <p:pic>
        <p:nvPicPr>
          <p:cNvPr id="4" name="Picture 3" descr="hardnessEx.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246" y="1524318"/>
            <a:ext cx="13720493" cy="17755931"/>
          </a:xfrm>
          <a:prstGeom prst="rect">
            <a:avLst/>
          </a:prstGeom>
        </p:spPr>
      </p:pic>
    </p:spTree>
    <p:extLst>
      <p:ext uri="{BB962C8B-B14F-4D97-AF65-F5344CB8AC3E}">
        <p14:creationId xmlns:p14="http://schemas.microsoft.com/office/powerpoint/2010/main" val="2709056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hardnessEx.pdf"/>
          <p:cNvPicPr>
            <a:picLocks/>
          </p:cNvPicPr>
          <p:nvPr/>
        </p:nvPicPr>
        <p:blipFill>
          <a:blip r:embed="rId2">
            <a:extLst>
              <a:ext uri="{28A0092B-C50C-407E-A947-70E740481C1C}">
                <a14:useLocalDpi xmlns:a14="http://schemas.microsoft.com/office/drawing/2010/main" val="0"/>
              </a:ext>
            </a:extLst>
          </a:blip>
          <a:stretch>
            <a:fillRect/>
          </a:stretch>
        </p:blipFill>
        <p:spPr>
          <a:xfrm>
            <a:off x="-2283753" y="1524318"/>
            <a:ext cx="13716000" cy="17757648"/>
          </a:xfrm>
          <a:prstGeom prst="rect">
            <a:avLst/>
          </a:prstGeom>
        </p:spPr>
      </p:pic>
      <p:sp>
        <p:nvSpPr>
          <p:cNvPr id="3" name="Content Placeholder 2"/>
          <p:cNvSpPr>
            <a:spLocks noGrp="1"/>
          </p:cNvSpPr>
          <p:nvPr>
            <p:ph idx="1"/>
          </p:nvPr>
        </p:nvSpPr>
        <p:spPr/>
        <p:txBody>
          <a:bodyPr>
            <a:normAutofit/>
          </a:bodyPr>
          <a:lstStyle/>
          <a:p>
            <a:r>
              <a:rPr lang="en-US" sz="1900" i="1" dirty="0"/>
              <a:t>Negative chain problem</a:t>
            </a:r>
            <a:r>
              <a:rPr lang="en-US" sz="1900" b="0" i="1" dirty="0"/>
              <a:t>:</a:t>
            </a:r>
            <a:r>
              <a:rPr lang="en-US" sz="1900" b="0" dirty="0"/>
              <a:t> Given a graph </a:t>
            </a:r>
            <a:r>
              <a:rPr lang="en-US" sz="1900" b="0" i="1" dirty="0"/>
              <a:t>G = (V,E)</a:t>
            </a:r>
            <a:r>
              <a:rPr lang="en-US" sz="1900" b="0" dirty="0"/>
              <a:t>, where </a:t>
            </a:r>
            <a:r>
              <a:rPr lang="en-US" sz="1900" b="0" i="1" dirty="0"/>
              <a:t>V = P + A, </a:t>
            </a:r>
            <a:r>
              <a:rPr lang="en-US" sz="1900" b="0" dirty="0"/>
              <a:t>is there a path of negative weight (using each vertex at most once) starting at a vertex in</a:t>
            </a:r>
            <a:r>
              <a:rPr lang="en-US" sz="1900" b="0" i="1" dirty="0"/>
              <a:t> A</a:t>
            </a:r>
            <a:r>
              <a:rPr lang="en-US" sz="1900" b="0" dirty="0"/>
              <a:t>?</a:t>
            </a:r>
            <a:endParaRPr lang="en-US" sz="1900" b="0" i="1" dirty="0"/>
          </a:p>
        </p:txBody>
      </p:sp>
      <p:sp>
        <p:nvSpPr>
          <p:cNvPr id="9" name="Title 1"/>
          <p:cNvSpPr>
            <a:spLocks noGrp="1"/>
          </p:cNvSpPr>
          <p:nvPr>
            <p:ph type="title"/>
          </p:nvPr>
        </p:nvSpPr>
        <p:spPr>
          <a:xfrm>
            <a:off x="628650" y="198437"/>
            <a:ext cx="7886700" cy="1325563"/>
          </a:xfrm>
        </p:spPr>
        <p:txBody>
          <a:bodyPr>
            <a:normAutofit/>
          </a:bodyPr>
          <a:lstStyle/>
          <a:p>
            <a:r>
              <a:rPr lang="en-US" dirty="0"/>
              <a:t>Pricing for chains is NP-complete</a:t>
            </a:r>
            <a:br>
              <a:rPr lang="en-US" dirty="0"/>
            </a:br>
            <a:r>
              <a:rPr lang="en-US" sz="2000" dirty="0">
                <a:solidFill>
                  <a:schemeClr val="accent1">
                    <a:lumMod val="75000"/>
                  </a:schemeClr>
                </a:solidFill>
              </a:rPr>
              <a:t>[</a:t>
            </a:r>
            <a:r>
              <a:rPr lang="en-US" sz="2000" dirty="0" err="1">
                <a:solidFill>
                  <a:schemeClr val="accent1">
                    <a:lumMod val="75000"/>
                  </a:schemeClr>
                </a:solidFill>
              </a:rPr>
              <a:t>Plaut</a:t>
            </a:r>
            <a:r>
              <a:rPr lang="en-US" sz="2000" dirty="0">
                <a:solidFill>
                  <a:schemeClr val="accent1">
                    <a:lumMod val="75000"/>
                  </a:schemeClr>
                </a:solidFill>
              </a:rPr>
              <a:t>, Dickerson, </a:t>
            </a:r>
            <a:r>
              <a:rPr lang="en-US" sz="2000" dirty="0" err="1">
                <a:solidFill>
                  <a:schemeClr val="accent1">
                    <a:lumMod val="75000"/>
                  </a:schemeClr>
                </a:solidFill>
              </a:rPr>
              <a:t>Sandholm</a:t>
            </a:r>
            <a:r>
              <a:rPr lang="en-US" sz="2000" dirty="0">
                <a:solidFill>
                  <a:schemeClr val="accent1">
                    <a:lumMod val="75000"/>
                  </a:schemeClr>
                </a:solidFill>
              </a:rPr>
              <a:t> </a:t>
            </a:r>
            <a:r>
              <a:rPr lang="en-US" sz="2000" i="1" dirty="0">
                <a:solidFill>
                  <a:schemeClr val="accent1">
                    <a:lumMod val="75000"/>
                  </a:schemeClr>
                </a:solidFill>
              </a:rPr>
              <a:t>AAAI-16 &amp; ongoing</a:t>
            </a:r>
            <a:r>
              <a:rPr lang="en-US" sz="2000" dirty="0">
                <a:solidFill>
                  <a:schemeClr val="accent1">
                    <a:lumMod val="75000"/>
                  </a:schemeClr>
                </a:solidFill>
              </a:rPr>
              <a:t>]</a:t>
            </a:r>
            <a:endParaRPr lang="en-US" dirty="0"/>
          </a:p>
        </p:txBody>
      </p:sp>
    </p:spTree>
    <p:extLst>
      <p:ext uri="{BB962C8B-B14F-4D97-AF65-F5344CB8AC3E}">
        <p14:creationId xmlns:p14="http://schemas.microsoft.com/office/powerpoint/2010/main" val="2937371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Proof</a:t>
            </a:r>
          </a:p>
        </p:txBody>
      </p:sp>
      <p:sp>
        <p:nvSpPr>
          <p:cNvPr id="3" name="Content Placeholder 2"/>
          <p:cNvSpPr>
            <a:spLocks noGrp="1"/>
          </p:cNvSpPr>
          <p:nvPr>
            <p:ph idx="1"/>
          </p:nvPr>
        </p:nvSpPr>
        <p:spPr/>
        <p:txBody>
          <a:bodyPr>
            <a:normAutofit/>
          </a:bodyPr>
          <a:lstStyle/>
          <a:p>
            <a:r>
              <a:rPr lang="en-US" sz="1900" dirty="0"/>
              <a:t>Reduce from Hamiltonian path.</a:t>
            </a:r>
            <a:endParaRPr lang="en-US" sz="1900" b="0" dirty="0"/>
          </a:p>
        </p:txBody>
      </p:sp>
      <p:pic>
        <p:nvPicPr>
          <p:cNvPr id="6" name="Picture 5" descr="chainFigur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843" y="1664202"/>
            <a:ext cx="7446315" cy="9636407"/>
          </a:xfrm>
          <a:prstGeom prst="rect">
            <a:avLst/>
          </a:prstGeom>
        </p:spPr>
      </p:pic>
    </p:spTree>
    <p:extLst>
      <p:ext uri="{BB962C8B-B14F-4D97-AF65-F5344CB8AC3E}">
        <p14:creationId xmlns:p14="http://schemas.microsoft.com/office/powerpoint/2010/main" val="21210007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4320"/>
            <a:ext cx="7886700" cy="3479904"/>
          </a:xfrm>
        </p:spPr>
        <p:txBody>
          <a:bodyPr>
            <a:normAutofit/>
          </a:bodyPr>
          <a:lstStyle/>
          <a:p>
            <a:r>
              <a:rPr lang="en-US" sz="2000" dirty="0"/>
              <a:t>Previous models: exponential #constraints (CG methods) </a:t>
            </a:r>
            <a:br>
              <a:rPr lang="en-US" sz="2000" dirty="0"/>
            </a:br>
            <a:r>
              <a:rPr lang="en-US" sz="2000" dirty="0"/>
              <a:t>			     or #variables (B&amp;P methods)</a:t>
            </a:r>
          </a:p>
          <a:p>
            <a:endParaRPr lang="en-US" sz="2000" dirty="0"/>
          </a:p>
          <a:p>
            <a:r>
              <a:rPr lang="en-US" sz="2000" dirty="0"/>
              <a:t>Let </a:t>
            </a:r>
            <a:r>
              <a:rPr lang="en-US" sz="2000" i="1" dirty="0"/>
              <a:t>L </a:t>
            </a:r>
            <a:r>
              <a:rPr lang="en-US" sz="2000" dirty="0"/>
              <a:t>be upper bound on #cycles in a final matching</a:t>
            </a:r>
          </a:p>
          <a:p>
            <a:r>
              <a:rPr lang="en-US" sz="2000" dirty="0"/>
              <a:t>Create </a:t>
            </a:r>
            <a:r>
              <a:rPr lang="en-US" sz="2000" i="1" dirty="0"/>
              <a:t>L</a:t>
            </a:r>
            <a:r>
              <a:rPr lang="en-US" sz="2000" dirty="0"/>
              <a:t> copies of compatibility graph</a:t>
            </a:r>
          </a:p>
          <a:p>
            <a:r>
              <a:rPr lang="en-US" sz="2000" dirty="0"/>
              <a:t>Search for a </a:t>
            </a:r>
            <a:r>
              <a:rPr lang="en-US" sz="2000" i="1" dirty="0"/>
              <a:t>single</a:t>
            </a:r>
            <a:r>
              <a:rPr lang="en-US" sz="2000" dirty="0"/>
              <a:t> cycle or chain in each copy</a:t>
            </a:r>
          </a:p>
          <a:p>
            <a:pPr lvl="1"/>
            <a:r>
              <a:rPr lang="en-US" sz="1800" dirty="0"/>
              <a:t>(Keep cycles/chains disjoint across graphs)</a:t>
            </a:r>
          </a:p>
        </p:txBody>
      </p:sp>
      <p:sp>
        <p:nvSpPr>
          <p:cNvPr id="2" name="Slide Number Placeholder 1"/>
          <p:cNvSpPr>
            <a:spLocks noGrp="1"/>
          </p:cNvSpPr>
          <p:nvPr>
            <p:ph type="sldNum" sz="quarter" idx="4294967295"/>
          </p:nvPr>
        </p:nvSpPr>
        <p:spPr>
          <a:xfrm>
            <a:off x="6457950" y="6356351"/>
            <a:ext cx="2057400" cy="365125"/>
          </a:xfrm>
          <a:prstGeom prst="rect">
            <a:avLst/>
          </a:prstGeom>
        </p:spPr>
        <p:txBody>
          <a:bodyPr/>
          <a:lstStyle/>
          <a:p>
            <a:fld id="{B44145CA-C5BB-4E4F-B252-0E6DA2324B21}" type="slidenum">
              <a:rPr lang="en-US" smtClean="0"/>
              <a:t>36</a:t>
            </a:fld>
            <a:endParaRPr lang="en-US"/>
          </a:p>
        </p:txBody>
      </p:sp>
      <p:sp>
        <p:nvSpPr>
          <p:cNvPr id="6" name="Title 1"/>
          <p:cNvSpPr txBox="1">
            <a:spLocks/>
          </p:cNvSpPr>
          <p:nvPr/>
        </p:nvSpPr>
        <p:spPr>
          <a:xfrm>
            <a:off x="457200" y="340264"/>
            <a:ext cx="8389088" cy="13912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Compact formulations</a:t>
            </a:r>
          </a:p>
          <a:p>
            <a:r>
              <a:rPr lang="en-US" sz="2000" dirty="0">
                <a:solidFill>
                  <a:schemeClr val="accent1">
                    <a:lumMod val="75000"/>
                  </a:schemeClr>
                </a:solidFill>
              </a:rPr>
              <a:t>[</a:t>
            </a:r>
            <a:r>
              <a:rPr lang="en-US" sz="2000" dirty="0" err="1">
                <a:solidFill>
                  <a:schemeClr val="accent1">
                    <a:lumMod val="75000"/>
                  </a:schemeClr>
                </a:solidFill>
              </a:rPr>
              <a:t>Constantino</a:t>
            </a:r>
            <a:r>
              <a:rPr lang="en-US" sz="2000" dirty="0">
                <a:solidFill>
                  <a:schemeClr val="accent1">
                    <a:lumMod val="75000"/>
                  </a:schemeClr>
                </a:solidFill>
              </a:rPr>
              <a:t> et al. </a:t>
            </a:r>
            <a:r>
              <a:rPr lang="en-US" sz="2000" i="1" dirty="0">
                <a:solidFill>
                  <a:schemeClr val="accent1">
                    <a:lumMod val="75000"/>
                  </a:schemeClr>
                </a:solidFill>
              </a:rPr>
              <a:t>EJOR 2014</a:t>
            </a:r>
            <a:r>
              <a:rPr lang="en-US" sz="2000" dirty="0">
                <a:solidFill>
                  <a:schemeClr val="accent1">
                    <a:lumMod val="75000"/>
                  </a:schemeClr>
                </a:solidFill>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43065"/>
            <a:ext cx="9144000" cy="2814935"/>
          </a:xfrm>
          <a:prstGeom prst="rect">
            <a:avLst/>
          </a:prstGeom>
        </p:spPr>
      </p:pic>
    </p:spTree>
    <p:extLst>
      <p:ext uri="{BB962C8B-B14F-4D97-AF65-F5344CB8AC3E}">
        <p14:creationId xmlns:p14="http://schemas.microsoft.com/office/powerpoint/2010/main" val="40358731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789" y="4856921"/>
            <a:ext cx="8143561" cy="1788428"/>
          </a:xfrm>
        </p:spPr>
        <p:txBody>
          <a:bodyPr>
            <a:normAutofit fontScale="85000" lnSpcReduction="20000"/>
          </a:bodyPr>
          <a:lstStyle/>
          <a:p>
            <a:pPr marL="0" indent="0">
              <a:buNone/>
            </a:pPr>
            <a:r>
              <a:rPr lang="en-US" dirty="0"/>
              <a:t>7a: max edge weights over all graph copies</a:t>
            </a:r>
          </a:p>
          <a:p>
            <a:pPr marL="0" indent="0">
              <a:buNone/>
            </a:pPr>
            <a:r>
              <a:rPr lang="en-US" dirty="0"/>
              <a:t>7b: give a kidney </a:t>
            </a:r>
            <a:r>
              <a:rPr lang="en-US" dirty="0">
                <a:sym typeface="Wingdings"/>
              </a:rPr>
              <a:t>&lt;-</a:t>
            </a:r>
            <a:r>
              <a:rPr lang="en-US" dirty="0"/>
              <a:t>&gt; get a kidney </a:t>
            </a:r>
            <a:r>
              <a:rPr lang="en-US" i="1" dirty="0"/>
              <a:t>within that copy</a:t>
            </a:r>
            <a:endParaRPr lang="en-US" dirty="0"/>
          </a:p>
          <a:p>
            <a:pPr marL="0" indent="0">
              <a:buNone/>
            </a:pPr>
            <a:r>
              <a:rPr lang="en-US" dirty="0"/>
              <a:t>7c: only use a vertex once</a:t>
            </a:r>
          </a:p>
          <a:p>
            <a:pPr marL="0" indent="0">
              <a:buNone/>
            </a:pPr>
            <a:r>
              <a:rPr lang="en-US" dirty="0"/>
              <a:t>7d: cycle cap</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9099" y="1093486"/>
            <a:ext cx="5052087" cy="5727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9726"/>
            <a:ext cx="9144000" cy="3137195"/>
          </a:xfrm>
          <a:prstGeom prst="rect">
            <a:avLst/>
          </a:prstGeom>
        </p:spPr>
      </p:pic>
      <p:sp>
        <p:nvSpPr>
          <p:cNvPr id="6" name="Title 1"/>
          <p:cNvSpPr txBox="1">
            <a:spLocks/>
          </p:cNvSpPr>
          <p:nvPr/>
        </p:nvSpPr>
        <p:spPr>
          <a:xfrm>
            <a:off x="421668" y="152400"/>
            <a:ext cx="8389088" cy="139123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Compact formulations</a:t>
            </a:r>
          </a:p>
          <a:p>
            <a:r>
              <a:rPr lang="en-US" sz="2000" dirty="0">
                <a:solidFill>
                  <a:schemeClr val="accent1">
                    <a:lumMod val="75000"/>
                  </a:schemeClr>
                </a:solidFill>
              </a:rPr>
              <a:t>[</a:t>
            </a:r>
            <a:r>
              <a:rPr lang="en-US" sz="2000" dirty="0" err="1">
                <a:solidFill>
                  <a:schemeClr val="accent1">
                    <a:lumMod val="75000"/>
                  </a:schemeClr>
                </a:solidFill>
              </a:rPr>
              <a:t>Constantino</a:t>
            </a:r>
            <a:r>
              <a:rPr lang="en-US" sz="2000" dirty="0">
                <a:solidFill>
                  <a:schemeClr val="accent1">
                    <a:lumMod val="75000"/>
                  </a:schemeClr>
                </a:solidFill>
              </a:rPr>
              <a:t> et al. </a:t>
            </a:r>
            <a:r>
              <a:rPr lang="en-US" sz="2000" i="1" dirty="0">
                <a:solidFill>
                  <a:schemeClr val="accent1">
                    <a:lumMod val="75000"/>
                  </a:schemeClr>
                </a:solidFill>
              </a:rPr>
              <a:t>EJOR 2014</a:t>
            </a:r>
            <a:r>
              <a:rPr lang="en-US" sz="2000" dirty="0">
                <a:solidFill>
                  <a:schemeClr val="accent1">
                    <a:lumMod val="75000"/>
                  </a:schemeClr>
                </a:solidFill>
              </a:rPr>
              <a:t>]</a:t>
            </a:r>
          </a:p>
        </p:txBody>
      </p:sp>
      <p:sp>
        <p:nvSpPr>
          <p:cNvPr id="7" name="Rounded Rectangle 6"/>
          <p:cNvSpPr/>
          <p:nvPr/>
        </p:nvSpPr>
        <p:spPr>
          <a:xfrm>
            <a:off x="5006256" y="5780747"/>
            <a:ext cx="3880883" cy="7230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Poly #constraints </a:t>
            </a:r>
            <a:r>
              <a:rPr lang="en-US" b="1" dirty="0"/>
              <a:t>and</a:t>
            </a:r>
            <a:r>
              <a:rPr lang="en-US" dirty="0"/>
              <a:t> </a:t>
            </a:r>
            <a:r>
              <a:rPr lang="en-US"/>
              <a:t>#variables!</a:t>
            </a:r>
          </a:p>
        </p:txBody>
      </p:sp>
      <p:sp>
        <p:nvSpPr>
          <p:cNvPr id="8" name="TextBox 7"/>
          <p:cNvSpPr txBox="1"/>
          <p:nvPr/>
        </p:nvSpPr>
        <p:spPr>
          <a:xfrm>
            <a:off x="8973879" y="5486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2659290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541493"/>
            <a:ext cx="7886700" cy="3635469"/>
          </a:xfrm>
        </p:spPr>
        <p:txBody>
          <a:bodyPr/>
          <a:lstStyle/>
          <a:p>
            <a:r>
              <a:rPr lang="en-US" dirty="0"/>
              <a:t>Previous: edge is in a cycle/chain or not</a:t>
            </a:r>
          </a:p>
          <a:p>
            <a:pPr lvl="1"/>
            <a:r>
              <a:rPr lang="en-US" dirty="0"/>
              <a:t>Weak LP relaxation</a:t>
            </a:r>
          </a:p>
          <a:p>
            <a:r>
              <a:rPr lang="en-US" dirty="0"/>
              <a:t>Idea: </a:t>
            </a:r>
            <a:r>
              <a:rPr lang="en-US" i="1" dirty="0"/>
              <a:t>where</a:t>
            </a:r>
            <a:r>
              <a:rPr lang="en-US" dirty="0"/>
              <a:t> in the cycle/chain does the edge exist?</a:t>
            </a:r>
          </a:p>
          <a:p>
            <a:pPr lvl="1"/>
            <a:r>
              <a:rPr lang="en-US" dirty="0"/>
              <a:t>“Position indexed”</a:t>
            </a:r>
          </a:p>
          <a:p>
            <a:endParaRPr lang="en-US" dirty="0"/>
          </a:p>
        </p:txBody>
      </p:sp>
      <p:sp>
        <p:nvSpPr>
          <p:cNvPr id="6" name="Title 1"/>
          <p:cNvSpPr txBox="1">
            <a:spLocks/>
          </p:cNvSpPr>
          <p:nvPr/>
        </p:nvSpPr>
        <p:spPr>
          <a:xfrm>
            <a:off x="457200" y="340264"/>
            <a:ext cx="8389088" cy="139123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Compact formulations for within-batch chain caps</a:t>
            </a:r>
          </a:p>
          <a:p>
            <a:r>
              <a:rPr lang="en-US" sz="2000" dirty="0">
                <a:solidFill>
                  <a:schemeClr val="accent1">
                    <a:lumMod val="75000"/>
                  </a:schemeClr>
                </a:solidFill>
              </a:rPr>
              <a:t>[Dickerson, </a:t>
            </a:r>
            <a:r>
              <a:rPr lang="en-US" sz="2000" dirty="0" err="1">
                <a:solidFill>
                  <a:schemeClr val="accent1">
                    <a:lumMod val="75000"/>
                  </a:schemeClr>
                </a:solidFill>
              </a:rPr>
              <a:t>Manlove</a:t>
            </a:r>
            <a:r>
              <a:rPr lang="en-US" sz="2000" dirty="0">
                <a:solidFill>
                  <a:schemeClr val="accent1">
                    <a:lumMod val="75000"/>
                  </a:schemeClr>
                </a:solidFill>
              </a:rPr>
              <a:t>, Plaut, Sandholm, Trimble, EC-16]</a:t>
            </a:r>
          </a:p>
        </p:txBody>
      </p:sp>
    </p:spTree>
    <p:extLst>
      <p:ext uri="{BB962C8B-B14F-4D97-AF65-F5344CB8AC3E}">
        <p14:creationId xmlns:p14="http://schemas.microsoft.com/office/powerpoint/2010/main" val="4277246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31176"/>
            <a:ext cx="8463516" cy="2232836"/>
          </a:xfrm>
        </p:spPr>
        <p:txBody>
          <a:bodyPr>
            <a:normAutofit fontScale="85000" lnSpcReduction="100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3a: max weight of edges in chains + weight of cycles</a:t>
            </a:r>
          </a:p>
          <a:p>
            <a:pPr marL="0" marR="0" lvl="0" indent="0" defTabSz="914400" eaLnBrk="1" fontAlgn="auto" latinLnBrk="0" hangingPunct="1">
              <a:lnSpc>
                <a:spcPct val="100000"/>
              </a:lnSpc>
              <a:spcBef>
                <a:spcPts val="0"/>
              </a:spcBef>
              <a:spcAft>
                <a:spcPts val="0"/>
              </a:spcAft>
              <a:buClrTx/>
              <a:buSzTx/>
              <a:buFontTx/>
              <a:buNone/>
              <a:tabLst/>
              <a:defRPr/>
            </a:pPr>
            <a:r>
              <a:rPr lang="en-US" dirty="0"/>
              <a:t>3b: each pair is in at most one chain or cycle</a:t>
            </a:r>
          </a:p>
          <a:p>
            <a:pPr marL="0" marR="0" lvl="0" indent="0" defTabSz="914400" eaLnBrk="1" fontAlgn="auto" latinLnBrk="0" hangingPunct="1">
              <a:lnSpc>
                <a:spcPct val="100000"/>
              </a:lnSpc>
              <a:spcBef>
                <a:spcPts val="0"/>
              </a:spcBef>
              <a:spcAft>
                <a:spcPts val="0"/>
              </a:spcAft>
              <a:buClrTx/>
              <a:buSzTx/>
              <a:buFontTx/>
              <a:buNone/>
              <a:tabLst/>
              <a:defRPr/>
            </a:pPr>
            <a:r>
              <a:rPr lang="en-US" dirty="0"/>
              <a:t>3c: each NDD has at most one used out-edge</a:t>
            </a:r>
          </a:p>
          <a:p>
            <a:pPr marL="0" marR="0" lvl="0" indent="0" defTabSz="914400" eaLnBrk="1" fontAlgn="auto" latinLnBrk="0" hangingPunct="1">
              <a:lnSpc>
                <a:spcPct val="100000"/>
              </a:lnSpc>
              <a:spcBef>
                <a:spcPts val="0"/>
              </a:spcBef>
              <a:spcAft>
                <a:spcPts val="0"/>
              </a:spcAft>
              <a:buClrTx/>
              <a:buSzTx/>
              <a:buFontTx/>
              <a:buNone/>
              <a:tabLst/>
              <a:defRPr/>
            </a:pPr>
            <a:r>
              <a:rPr lang="en-US" b="1" dirty="0"/>
              <a:t>3d: if an edge is used at position k+1 in chain, there must be an appropriate edge used at position k in that chain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65" y="1297485"/>
            <a:ext cx="7257970" cy="3381152"/>
          </a:xfrm>
          <a:prstGeom prst="rect">
            <a:avLst/>
          </a:prstGeom>
        </p:spPr>
      </p:pic>
      <p:sp>
        <p:nvSpPr>
          <p:cNvPr id="7" name="Title 1"/>
          <p:cNvSpPr txBox="1">
            <a:spLocks/>
          </p:cNvSpPr>
          <p:nvPr/>
        </p:nvSpPr>
        <p:spPr>
          <a:xfrm>
            <a:off x="457200" y="-28479"/>
            <a:ext cx="8389088" cy="1391232"/>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“Position-indexed” compact formulation for within-batch chain caps </a:t>
            </a:r>
            <a:r>
              <a:rPr lang="en-US" sz="2000" dirty="0">
                <a:solidFill>
                  <a:schemeClr val="bg1">
                    <a:lumMod val="75000"/>
                  </a:schemeClr>
                </a:solidFill>
              </a:rPr>
              <a:t>[Dickerson, Manlove, Plaut, Sandholm &amp; Trimble, EC-16]</a:t>
            </a:r>
          </a:p>
        </p:txBody>
      </p:sp>
    </p:spTree>
    <p:extLst>
      <p:ext uri="{BB962C8B-B14F-4D97-AF65-F5344CB8AC3E}">
        <p14:creationId xmlns:p14="http://schemas.microsoft.com/office/powerpoint/2010/main" val="3169601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5"/>
          <p:cNvGrpSpPr>
            <a:grpSpLocks/>
          </p:cNvGrpSpPr>
          <p:nvPr/>
        </p:nvGrpSpPr>
        <p:grpSpPr bwMode="auto">
          <a:xfrm>
            <a:off x="4686300" y="2030016"/>
            <a:ext cx="3143250" cy="3456384"/>
            <a:chOff x="4724400" y="1411069"/>
            <a:chExt cx="4191000" cy="4608731"/>
          </a:xfrm>
        </p:grpSpPr>
        <p:sp>
          <p:nvSpPr>
            <p:cNvPr id="35" name="Oval 34"/>
            <p:cNvSpPr/>
            <p:nvPr/>
          </p:nvSpPr>
          <p:spPr bwMode="auto">
            <a:xfrm>
              <a:off x="4724400" y="2133415"/>
              <a:ext cx="4191000" cy="3886385"/>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sz="1350"/>
            </a:p>
          </p:txBody>
        </p:sp>
        <p:sp>
          <p:nvSpPr>
            <p:cNvPr id="36" name="Text Box 13"/>
            <p:cNvSpPr txBox="1">
              <a:spLocks noChangeArrowheads="1"/>
            </p:cNvSpPr>
            <p:nvPr/>
          </p:nvSpPr>
          <p:spPr bwMode="auto">
            <a:xfrm>
              <a:off x="6096000" y="1411069"/>
              <a:ext cx="1524000" cy="677140"/>
            </a:xfrm>
            <a:prstGeom prst="rect">
              <a:avLst/>
            </a:prstGeom>
            <a:noFill/>
            <a:ln w="9525">
              <a:noFill/>
              <a:miter lim="800000"/>
              <a:headEnd/>
              <a:tailEnd/>
            </a:ln>
            <a:effectLst/>
          </p:spPr>
          <p:txBody>
            <a:bodyPr>
              <a:spAutoFit/>
            </a:bodyPr>
            <a:lstStyle/>
            <a:p>
              <a:pPr algn="ctr" eaLnBrk="1" hangingPunct="1">
                <a:spcBef>
                  <a:spcPct val="50000"/>
                </a:spcBef>
                <a:defRPr/>
              </a:pPr>
              <a:r>
                <a:rPr lang="en-US" sz="2700" dirty="0">
                  <a:latin typeface="+mj-lt"/>
                  <a:cs typeface="Arial" charset="0"/>
                </a:rPr>
                <a:t>Pair 2</a:t>
              </a:r>
            </a:p>
          </p:txBody>
        </p:sp>
        <p:sp>
          <p:nvSpPr>
            <p:cNvPr id="4118" name="Rectangle 39"/>
            <p:cNvSpPr>
              <a:spLocks noChangeArrowheads="1"/>
            </p:cNvSpPr>
            <p:nvPr/>
          </p:nvSpPr>
          <p:spPr bwMode="auto">
            <a:xfrm>
              <a:off x="6172200" y="2895600"/>
              <a:ext cx="1295400" cy="762000"/>
            </a:xfrm>
            <a:prstGeom prst="rect">
              <a:avLst/>
            </a:prstGeom>
            <a:solidFill>
              <a:schemeClr val="accent1"/>
            </a:solidFill>
            <a:ln w="9525" algn="ctr">
              <a:solidFill>
                <a:schemeClr val="tx1"/>
              </a:solidFill>
              <a:round/>
              <a:headEnd/>
              <a:tailEnd/>
            </a:ln>
          </p:spPr>
          <p:txBody>
            <a:bodyPr/>
            <a:lstStyle/>
            <a:p>
              <a:endParaRPr lang="en-US"/>
            </a:p>
          </p:txBody>
        </p:sp>
        <p:sp>
          <p:nvSpPr>
            <p:cNvPr id="4119" name="Rectangle 40"/>
            <p:cNvSpPr>
              <a:spLocks noChangeArrowheads="1"/>
            </p:cNvSpPr>
            <p:nvPr/>
          </p:nvSpPr>
          <p:spPr bwMode="auto">
            <a:xfrm>
              <a:off x="6172200" y="4419600"/>
              <a:ext cx="1295400" cy="762000"/>
            </a:xfrm>
            <a:prstGeom prst="rect">
              <a:avLst/>
            </a:prstGeom>
            <a:solidFill>
              <a:schemeClr val="accent1"/>
            </a:solidFill>
            <a:ln w="9525" algn="ctr">
              <a:solidFill>
                <a:schemeClr val="tx1"/>
              </a:solidFill>
              <a:round/>
              <a:headEnd/>
              <a:tailEnd/>
            </a:ln>
          </p:spPr>
          <p:txBody>
            <a:bodyPr/>
            <a:lstStyle/>
            <a:p>
              <a:endParaRPr lang="en-US" sz="1350"/>
            </a:p>
          </p:txBody>
        </p:sp>
        <p:cxnSp>
          <p:nvCxnSpPr>
            <p:cNvPr id="4120" name="Straight Connector 41"/>
            <p:cNvCxnSpPr>
              <a:cxnSpLocks noChangeShapeType="1"/>
              <a:stCxn id="4118" idx="2"/>
              <a:endCxn id="4119" idx="0"/>
            </p:cNvCxnSpPr>
            <p:nvPr/>
          </p:nvCxnSpPr>
          <p:spPr bwMode="auto">
            <a:xfrm rot="5400000">
              <a:off x="6438900" y="4038600"/>
              <a:ext cx="762000" cy="1588"/>
            </a:xfrm>
            <a:prstGeom prst="line">
              <a:avLst/>
            </a:prstGeom>
            <a:noFill/>
            <a:ln w="38100" algn="ctr">
              <a:solidFill>
                <a:schemeClr val="tx1"/>
              </a:solidFill>
              <a:prstDash val="sysDash"/>
              <a:round/>
              <a:headEnd/>
              <a:tailEnd/>
            </a:ln>
          </p:spPr>
        </p:cxnSp>
        <p:sp>
          <p:nvSpPr>
            <p:cNvPr id="4121" name="Rectangle 42"/>
            <p:cNvSpPr>
              <a:spLocks noChangeArrowheads="1"/>
            </p:cNvSpPr>
            <p:nvPr/>
          </p:nvSpPr>
          <p:spPr bwMode="auto">
            <a:xfrm>
              <a:off x="6248400" y="4567535"/>
              <a:ext cx="1257183" cy="492466"/>
            </a:xfrm>
            <a:prstGeom prst="rect">
              <a:avLst/>
            </a:prstGeom>
            <a:noFill/>
            <a:ln w="9525">
              <a:noFill/>
              <a:miter lim="800000"/>
              <a:headEnd/>
              <a:tailEnd/>
            </a:ln>
          </p:spPr>
          <p:txBody>
            <a:bodyPr wrap="none">
              <a:spAutoFit/>
            </a:bodyPr>
            <a:lstStyle/>
            <a:p>
              <a:r>
                <a:rPr lang="en-US" dirty="0">
                  <a:solidFill>
                    <a:schemeClr val="bg1"/>
                  </a:solidFill>
                </a:rPr>
                <a:t>Donor 2</a:t>
              </a:r>
            </a:p>
          </p:txBody>
        </p:sp>
        <p:sp>
          <p:nvSpPr>
            <p:cNvPr id="4122" name="Rectangle 43"/>
            <p:cNvSpPr>
              <a:spLocks noChangeArrowheads="1"/>
            </p:cNvSpPr>
            <p:nvPr/>
          </p:nvSpPr>
          <p:spPr bwMode="auto">
            <a:xfrm>
              <a:off x="6199304" y="3048000"/>
              <a:ext cx="1358492" cy="492466"/>
            </a:xfrm>
            <a:prstGeom prst="rect">
              <a:avLst/>
            </a:prstGeom>
            <a:noFill/>
            <a:ln w="9525">
              <a:noFill/>
              <a:miter lim="800000"/>
              <a:headEnd/>
              <a:tailEnd/>
            </a:ln>
          </p:spPr>
          <p:txBody>
            <a:bodyPr wrap="none">
              <a:spAutoFit/>
            </a:bodyPr>
            <a:lstStyle/>
            <a:p>
              <a:r>
                <a:rPr lang="en-US">
                  <a:solidFill>
                    <a:schemeClr val="bg1"/>
                  </a:solidFill>
                </a:rPr>
                <a:t>Patient 2</a:t>
              </a:r>
            </a:p>
          </p:txBody>
        </p:sp>
      </p:grpSp>
      <p:grpSp>
        <p:nvGrpSpPr>
          <p:cNvPr id="3" name="Group 44"/>
          <p:cNvGrpSpPr>
            <a:grpSpLocks/>
          </p:cNvGrpSpPr>
          <p:nvPr/>
        </p:nvGrpSpPr>
        <p:grpSpPr bwMode="auto">
          <a:xfrm>
            <a:off x="1314450" y="2030016"/>
            <a:ext cx="3143250" cy="3456384"/>
            <a:chOff x="228600" y="1411069"/>
            <a:chExt cx="4191000" cy="4608731"/>
          </a:xfrm>
        </p:grpSpPr>
        <p:sp>
          <p:nvSpPr>
            <p:cNvPr id="34" name="Oval 33"/>
            <p:cNvSpPr/>
            <p:nvPr/>
          </p:nvSpPr>
          <p:spPr bwMode="auto">
            <a:xfrm>
              <a:off x="228600" y="2133415"/>
              <a:ext cx="4191000" cy="3886385"/>
            </a:xfrm>
            <a:prstGeom prst="ellipse">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endParaRPr lang="en-US" sz="1350"/>
            </a:p>
          </p:txBody>
        </p:sp>
        <p:sp>
          <p:nvSpPr>
            <p:cNvPr id="261133" name="Text Box 13"/>
            <p:cNvSpPr txBox="1">
              <a:spLocks noChangeArrowheads="1"/>
            </p:cNvSpPr>
            <p:nvPr/>
          </p:nvSpPr>
          <p:spPr bwMode="auto">
            <a:xfrm>
              <a:off x="1524000" y="1411069"/>
              <a:ext cx="1524000" cy="677140"/>
            </a:xfrm>
            <a:prstGeom prst="rect">
              <a:avLst/>
            </a:prstGeom>
            <a:noFill/>
            <a:ln w="9525">
              <a:noFill/>
              <a:miter lim="800000"/>
              <a:headEnd/>
              <a:tailEnd/>
            </a:ln>
            <a:effectLst/>
          </p:spPr>
          <p:txBody>
            <a:bodyPr>
              <a:spAutoFit/>
            </a:bodyPr>
            <a:lstStyle/>
            <a:p>
              <a:pPr algn="ctr" eaLnBrk="1" hangingPunct="1">
                <a:spcBef>
                  <a:spcPct val="50000"/>
                </a:spcBef>
                <a:defRPr/>
              </a:pPr>
              <a:r>
                <a:rPr lang="en-US" sz="2700" dirty="0">
                  <a:latin typeface="+mj-lt"/>
                  <a:cs typeface="Arial" charset="0"/>
                </a:rPr>
                <a:t>Pair 1</a:t>
              </a:r>
            </a:p>
          </p:txBody>
        </p:sp>
        <p:sp>
          <p:nvSpPr>
            <p:cNvPr id="4111" name="Rectangle 22"/>
            <p:cNvSpPr>
              <a:spLocks noChangeArrowheads="1"/>
            </p:cNvSpPr>
            <p:nvPr/>
          </p:nvSpPr>
          <p:spPr bwMode="auto">
            <a:xfrm>
              <a:off x="1676400" y="2895600"/>
              <a:ext cx="1295400" cy="762000"/>
            </a:xfrm>
            <a:prstGeom prst="rect">
              <a:avLst/>
            </a:prstGeom>
            <a:solidFill>
              <a:schemeClr val="accent1"/>
            </a:solidFill>
            <a:ln w="9525" algn="ctr">
              <a:solidFill>
                <a:schemeClr val="tx1"/>
              </a:solidFill>
              <a:round/>
              <a:headEnd/>
              <a:tailEnd/>
            </a:ln>
          </p:spPr>
          <p:txBody>
            <a:bodyPr/>
            <a:lstStyle/>
            <a:p>
              <a:endParaRPr lang="en-US"/>
            </a:p>
          </p:txBody>
        </p:sp>
        <p:sp>
          <p:nvSpPr>
            <p:cNvPr id="4112" name="Rectangle 23"/>
            <p:cNvSpPr>
              <a:spLocks noChangeArrowheads="1"/>
            </p:cNvSpPr>
            <p:nvPr/>
          </p:nvSpPr>
          <p:spPr bwMode="auto">
            <a:xfrm>
              <a:off x="1676400" y="4419600"/>
              <a:ext cx="1295400" cy="762000"/>
            </a:xfrm>
            <a:prstGeom prst="rect">
              <a:avLst/>
            </a:prstGeom>
            <a:solidFill>
              <a:schemeClr val="accent1"/>
            </a:solidFill>
            <a:ln w="9525" algn="ctr">
              <a:solidFill>
                <a:schemeClr val="tx1"/>
              </a:solidFill>
              <a:round/>
              <a:headEnd/>
              <a:tailEnd/>
            </a:ln>
          </p:spPr>
          <p:txBody>
            <a:bodyPr/>
            <a:lstStyle/>
            <a:p>
              <a:endParaRPr lang="en-US" sz="1350"/>
            </a:p>
          </p:txBody>
        </p:sp>
        <p:cxnSp>
          <p:nvCxnSpPr>
            <p:cNvPr id="4113" name="Straight Connector 26"/>
            <p:cNvCxnSpPr>
              <a:cxnSpLocks noChangeShapeType="1"/>
              <a:stCxn id="4111" idx="2"/>
              <a:endCxn id="4112" idx="0"/>
            </p:cNvCxnSpPr>
            <p:nvPr/>
          </p:nvCxnSpPr>
          <p:spPr bwMode="auto">
            <a:xfrm rot="5400000">
              <a:off x="1943100" y="4038600"/>
              <a:ext cx="762000" cy="1588"/>
            </a:xfrm>
            <a:prstGeom prst="line">
              <a:avLst/>
            </a:prstGeom>
            <a:noFill/>
            <a:ln w="38100" algn="ctr">
              <a:solidFill>
                <a:schemeClr val="tx1"/>
              </a:solidFill>
              <a:prstDash val="sysDash"/>
              <a:round/>
              <a:headEnd/>
              <a:tailEnd/>
            </a:ln>
          </p:spPr>
        </p:cxnSp>
        <p:sp>
          <p:nvSpPr>
            <p:cNvPr id="4114" name="Rectangle 28"/>
            <p:cNvSpPr>
              <a:spLocks noChangeArrowheads="1"/>
            </p:cNvSpPr>
            <p:nvPr/>
          </p:nvSpPr>
          <p:spPr bwMode="auto">
            <a:xfrm>
              <a:off x="1752600" y="4567535"/>
              <a:ext cx="1257183" cy="492466"/>
            </a:xfrm>
            <a:prstGeom prst="rect">
              <a:avLst/>
            </a:prstGeom>
            <a:noFill/>
            <a:ln w="9525">
              <a:noFill/>
              <a:miter lim="800000"/>
              <a:headEnd/>
              <a:tailEnd/>
            </a:ln>
          </p:spPr>
          <p:txBody>
            <a:bodyPr wrap="none">
              <a:spAutoFit/>
            </a:bodyPr>
            <a:lstStyle/>
            <a:p>
              <a:r>
                <a:rPr lang="en-US">
                  <a:solidFill>
                    <a:schemeClr val="bg1"/>
                  </a:solidFill>
                </a:rPr>
                <a:t>Donor 1</a:t>
              </a:r>
            </a:p>
          </p:txBody>
        </p:sp>
        <p:sp>
          <p:nvSpPr>
            <p:cNvPr id="4115" name="Rectangle 31"/>
            <p:cNvSpPr>
              <a:spLocks noChangeArrowheads="1"/>
            </p:cNvSpPr>
            <p:nvPr/>
          </p:nvSpPr>
          <p:spPr bwMode="auto">
            <a:xfrm>
              <a:off x="1703504" y="3048000"/>
              <a:ext cx="1358492" cy="492466"/>
            </a:xfrm>
            <a:prstGeom prst="rect">
              <a:avLst/>
            </a:prstGeom>
            <a:noFill/>
            <a:ln w="9525">
              <a:noFill/>
              <a:miter lim="800000"/>
              <a:headEnd/>
              <a:tailEnd/>
            </a:ln>
          </p:spPr>
          <p:txBody>
            <a:bodyPr wrap="none">
              <a:spAutoFit/>
            </a:bodyPr>
            <a:lstStyle/>
            <a:p>
              <a:r>
                <a:rPr lang="en-US" dirty="0">
                  <a:solidFill>
                    <a:schemeClr val="bg1"/>
                  </a:solidFill>
                </a:rPr>
                <a:t>Patient 1</a:t>
              </a:r>
            </a:p>
          </p:txBody>
        </p:sp>
      </p:grpSp>
      <p:sp>
        <p:nvSpPr>
          <p:cNvPr id="4100" name="Rectangle 2"/>
          <p:cNvSpPr>
            <a:spLocks noGrp="1" noChangeArrowheads="1"/>
          </p:cNvSpPr>
          <p:nvPr>
            <p:ph type="title"/>
          </p:nvPr>
        </p:nvSpPr>
        <p:spPr>
          <a:xfrm>
            <a:off x="715518" y="542924"/>
            <a:ext cx="7971282" cy="1121283"/>
          </a:xfrm>
        </p:spPr>
        <p:txBody>
          <a:bodyPr>
            <a:noAutofit/>
          </a:bodyPr>
          <a:lstStyle/>
          <a:p>
            <a:r>
              <a:rPr lang="en-US" sz="4000" b="1" dirty="0"/>
              <a:t>Kidney exchange </a:t>
            </a:r>
            <a:br>
              <a:rPr lang="en-US" sz="4000" dirty="0"/>
            </a:br>
            <a:r>
              <a:rPr lang="en-US" sz="1800" dirty="0"/>
              <a:t>Idea introduced in 1986 </a:t>
            </a:r>
            <a:r>
              <a:rPr lang="en-US" sz="1800" dirty="0">
                <a:solidFill>
                  <a:schemeClr val="bg1">
                    <a:lumMod val="65000"/>
                  </a:schemeClr>
                </a:solidFill>
              </a:rPr>
              <a:t>[</a:t>
            </a:r>
            <a:r>
              <a:rPr lang="en-US" sz="1800" dirty="0" err="1">
                <a:solidFill>
                  <a:schemeClr val="bg1">
                    <a:lumMod val="65000"/>
                  </a:schemeClr>
                </a:solidFill>
              </a:rPr>
              <a:t>Rapaport</a:t>
            </a:r>
            <a:r>
              <a:rPr lang="en-US" sz="1800" dirty="0">
                <a:solidFill>
                  <a:schemeClr val="bg1">
                    <a:lumMod val="65000"/>
                  </a:schemeClr>
                </a:solidFill>
              </a:rPr>
              <a:t>]</a:t>
            </a:r>
            <a:br>
              <a:rPr lang="en-US" sz="1800" dirty="0">
                <a:solidFill>
                  <a:schemeClr val="accent1"/>
                </a:solidFill>
              </a:rPr>
            </a:br>
            <a:r>
              <a:rPr lang="en-US" sz="1800" dirty="0"/>
              <a:t>First exchange (NEPKE) started 2003-04 </a:t>
            </a:r>
            <a:r>
              <a:rPr lang="en-US" sz="1800" dirty="0">
                <a:solidFill>
                  <a:schemeClr val="bg1">
                    <a:lumMod val="65000"/>
                  </a:schemeClr>
                </a:solidFill>
              </a:rPr>
              <a:t>[Roth, </a:t>
            </a:r>
            <a:r>
              <a:rPr lang="en-US" sz="1800" dirty="0" err="1">
                <a:solidFill>
                  <a:schemeClr val="bg1">
                    <a:lumMod val="65000"/>
                  </a:schemeClr>
                </a:solidFill>
              </a:rPr>
              <a:t>Sönmez</a:t>
            </a:r>
            <a:r>
              <a:rPr lang="en-US" sz="1800" dirty="0">
                <a:solidFill>
                  <a:schemeClr val="bg1">
                    <a:lumMod val="65000"/>
                  </a:schemeClr>
                </a:solidFill>
              </a:rPr>
              <a:t>, Ünver, …]</a:t>
            </a:r>
            <a:endParaRPr lang="en-US" sz="2800" dirty="0">
              <a:solidFill>
                <a:schemeClr val="bg1">
                  <a:lumMod val="65000"/>
                </a:schemeClr>
              </a:solidFill>
            </a:endParaRPr>
          </a:p>
        </p:txBody>
      </p:sp>
      <p:grpSp>
        <p:nvGrpSpPr>
          <p:cNvPr id="4" name="Group 24"/>
          <p:cNvGrpSpPr>
            <a:grpSpLocks/>
          </p:cNvGrpSpPr>
          <p:nvPr/>
        </p:nvGrpSpPr>
        <p:grpSpPr bwMode="auto">
          <a:xfrm>
            <a:off x="2697957" y="3886200"/>
            <a:ext cx="388144" cy="228600"/>
            <a:chOff x="2286000" y="3048000"/>
            <a:chExt cx="457200" cy="304800"/>
          </a:xfrm>
        </p:grpSpPr>
        <p:sp>
          <p:nvSpPr>
            <p:cNvPr id="4107" name="Line 15"/>
            <p:cNvSpPr>
              <a:spLocks noChangeShapeType="1"/>
            </p:cNvSpPr>
            <p:nvPr/>
          </p:nvSpPr>
          <p:spPr bwMode="auto">
            <a:xfrm>
              <a:off x="2286000" y="3048000"/>
              <a:ext cx="457200" cy="304800"/>
            </a:xfrm>
            <a:prstGeom prst="line">
              <a:avLst/>
            </a:prstGeom>
            <a:noFill/>
            <a:ln w="63500">
              <a:solidFill>
                <a:srgbClr val="DC0000"/>
              </a:solidFill>
              <a:round/>
              <a:headEnd/>
              <a:tailEnd/>
            </a:ln>
          </p:spPr>
          <p:txBody>
            <a:bodyPr/>
            <a:lstStyle/>
            <a:p>
              <a:endParaRPr lang="en-US" sz="1350"/>
            </a:p>
          </p:txBody>
        </p:sp>
        <p:sp>
          <p:nvSpPr>
            <p:cNvPr id="4108" name="Line 16"/>
            <p:cNvSpPr>
              <a:spLocks noChangeShapeType="1"/>
            </p:cNvSpPr>
            <p:nvPr/>
          </p:nvSpPr>
          <p:spPr bwMode="auto">
            <a:xfrm flipV="1">
              <a:off x="2286000" y="3048000"/>
              <a:ext cx="457200" cy="304800"/>
            </a:xfrm>
            <a:prstGeom prst="line">
              <a:avLst/>
            </a:prstGeom>
            <a:noFill/>
            <a:ln w="63500">
              <a:solidFill>
                <a:srgbClr val="DC0000"/>
              </a:solidFill>
              <a:round/>
              <a:headEnd/>
              <a:tailEnd/>
            </a:ln>
          </p:spPr>
          <p:txBody>
            <a:bodyPr/>
            <a:lstStyle/>
            <a:p>
              <a:endParaRPr lang="en-US" sz="1350"/>
            </a:p>
          </p:txBody>
        </p:sp>
      </p:grpSp>
      <p:grpSp>
        <p:nvGrpSpPr>
          <p:cNvPr id="5" name="Group 36"/>
          <p:cNvGrpSpPr>
            <a:grpSpLocks/>
          </p:cNvGrpSpPr>
          <p:nvPr/>
        </p:nvGrpSpPr>
        <p:grpSpPr bwMode="auto">
          <a:xfrm>
            <a:off x="6069807" y="3886200"/>
            <a:ext cx="388144" cy="228600"/>
            <a:chOff x="2286000" y="3048000"/>
            <a:chExt cx="457200" cy="304800"/>
          </a:xfrm>
        </p:grpSpPr>
        <p:sp>
          <p:nvSpPr>
            <p:cNvPr id="4105" name="Line 15"/>
            <p:cNvSpPr>
              <a:spLocks noChangeShapeType="1"/>
            </p:cNvSpPr>
            <p:nvPr/>
          </p:nvSpPr>
          <p:spPr bwMode="auto">
            <a:xfrm>
              <a:off x="2286000" y="3048000"/>
              <a:ext cx="457200" cy="304800"/>
            </a:xfrm>
            <a:prstGeom prst="line">
              <a:avLst/>
            </a:prstGeom>
            <a:noFill/>
            <a:ln w="63500">
              <a:solidFill>
                <a:srgbClr val="DC0000"/>
              </a:solidFill>
              <a:round/>
              <a:headEnd/>
              <a:tailEnd/>
            </a:ln>
          </p:spPr>
          <p:txBody>
            <a:bodyPr/>
            <a:lstStyle/>
            <a:p>
              <a:endParaRPr lang="en-US" sz="1350"/>
            </a:p>
          </p:txBody>
        </p:sp>
        <p:sp>
          <p:nvSpPr>
            <p:cNvPr id="4106" name="Line 16"/>
            <p:cNvSpPr>
              <a:spLocks noChangeShapeType="1"/>
            </p:cNvSpPr>
            <p:nvPr/>
          </p:nvSpPr>
          <p:spPr bwMode="auto">
            <a:xfrm flipV="1">
              <a:off x="2286000" y="3048000"/>
              <a:ext cx="457200" cy="304800"/>
            </a:xfrm>
            <a:prstGeom prst="line">
              <a:avLst/>
            </a:prstGeom>
            <a:noFill/>
            <a:ln w="63500">
              <a:solidFill>
                <a:srgbClr val="DC0000"/>
              </a:solidFill>
              <a:round/>
              <a:headEnd/>
              <a:tailEnd/>
            </a:ln>
          </p:spPr>
          <p:txBody>
            <a:bodyPr/>
            <a:lstStyle/>
            <a:p>
              <a:endParaRPr lang="en-US" sz="1350"/>
            </a:p>
          </p:txBody>
        </p:sp>
      </p:grpSp>
      <p:sp>
        <p:nvSpPr>
          <p:cNvPr id="261129" name="Line 9"/>
          <p:cNvSpPr>
            <a:spLocks noChangeShapeType="1"/>
          </p:cNvSpPr>
          <p:nvPr/>
        </p:nvSpPr>
        <p:spPr bwMode="auto">
          <a:xfrm flipV="1">
            <a:off x="3371850" y="3429000"/>
            <a:ext cx="2400300" cy="1143000"/>
          </a:xfrm>
          <a:prstGeom prst="line">
            <a:avLst/>
          </a:prstGeom>
          <a:noFill/>
          <a:ln w="50800">
            <a:solidFill>
              <a:srgbClr val="00B050"/>
            </a:solidFill>
            <a:round/>
            <a:headEnd/>
            <a:tailEnd type="stealth" w="lg" len="lg"/>
          </a:ln>
        </p:spPr>
        <p:txBody>
          <a:bodyPr/>
          <a:lstStyle/>
          <a:p>
            <a:endParaRPr lang="en-US" sz="1350"/>
          </a:p>
        </p:txBody>
      </p:sp>
      <p:sp>
        <p:nvSpPr>
          <p:cNvPr id="261130" name="Line 10"/>
          <p:cNvSpPr>
            <a:spLocks noChangeShapeType="1"/>
          </p:cNvSpPr>
          <p:nvPr/>
        </p:nvSpPr>
        <p:spPr bwMode="auto">
          <a:xfrm flipH="1" flipV="1">
            <a:off x="3371850" y="3429000"/>
            <a:ext cx="2400300" cy="1143000"/>
          </a:xfrm>
          <a:prstGeom prst="line">
            <a:avLst/>
          </a:prstGeom>
          <a:noFill/>
          <a:ln w="50800">
            <a:solidFill>
              <a:srgbClr val="00B050"/>
            </a:solidFill>
            <a:round/>
            <a:headEnd/>
            <a:tailEnd type="stealth" w="lg" len="lg"/>
          </a:ln>
        </p:spPr>
        <p:txBody>
          <a:bodyPr/>
          <a:lstStyle/>
          <a:p>
            <a:endParaRPr lang="en-US" sz="1350"/>
          </a:p>
        </p:txBody>
      </p:sp>
    </p:spTree>
    <p:custDataLst>
      <p:tags r:id="rId1"/>
    </p:custDataLst>
    <p:extLst>
      <p:ext uri="{BB962C8B-B14F-4D97-AF65-F5344CB8AC3E}">
        <p14:creationId xmlns:p14="http://schemas.microsoft.com/office/powerpoint/2010/main" val="2290008013"/>
      </p:ext>
    </p:extLst>
  </p:cSld>
  <p:clrMapOvr>
    <a:masterClrMapping/>
  </p:clrMapOvr>
  <mc:AlternateContent xmlns:mc="http://schemas.openxmlformats.org/markup-compatibility/2006" xmlns:p14="http://schemas.microsoft.com/office/powerpoint/2010/main">
    <mc:Choice Requires="p14">
      <p:transition spd="slow" p14:dur="2000" advTm="32841"/>
    </mc:Choice>
    <mc:Fallback xmlns="">
      <p:transition spd="slow" advTm="3284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1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1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9" grpId="0" animBg="1"/>
      <p:bldP spid="26113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057400"/>
            <a:ext cx="8382000" cy="21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642754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870" y="914399"/>
            <a:ext cx="6553200" cy="481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19200"/>
            <a:ext cx="120287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57288" y="349404"/>
            <a:ext cx="3962400" cy="914400"/>
          </a:xfrm>
          <a:prstGeom prst="rect">
            <a:avLst/>
          </a:prstGeom>
          <a:solidFill>
            <a:schemeClr val="bg1"/>
          </a:solidFill>
        </p:spPr>
        <p:txBody>
          <a:bodyPr wrap="none" rtlCol="0" anchor="ctr" anchorCtr="0">
            <a:noAutofit/>
          </a:bodyPr>
          <a:lstStyle/>
          <a:p>
            <a:pPr algn="ctr"/>
            <a:r>
              <a:rPr lang="en-US" sz="2800" dirty="0"/>
              <a:t>500 pairs and 5 altruists</a:t>
            </a:r>
          </a:p>
        </p:txBody>
      </p:sp>
    </p:spTree>
    <p:extLst>
      <p:ext uri="{BB962C8B-B14F-4D97-AF65-F5344CB8AC3E}">
        <p14:creationId xmlns:p14="http://schemas.microsoft.com/office/powerpoint/2010/main" val="3163298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Comparison of methods</a:t>
            </a:r>
            <a:br>
              <a:rPr lang="en-US" dirty="0"/>
            </a:br>
            <a:r>
              <a:rPr lang="en-US" sz="2000" dirty="0">
                <a:solidFill>
                  <a:schemeClr val="accent1">
                    <a:lumMod val="75000"/>
                  </a:schemeClr>
                </a:solidFill>
              </a:rPr>
              <a:t>[Dickerson, </a:t>
            </a:r>
            <a:r>
              <a:rPr lang="en-US" sz="2000" dirty="0" err="1">
                <a:solidFill>
                  <a:schemeClr val="accent1">
                    <a:lumMod val="75000"/>
                  </a:schemeClr>
                </a:solidFill>
              </a:rPr>
              <a:t>Manlove</a:t>
            </a:r>
            <a:r>
              <a:rPr lang="en-US" sz="2000" dirty="0">
                <a:solidFill>
                  <a:schemeClr val="accent1">
                    <a:lumMod val="75000"/>
                  </a:schemeClr>
                </a:solidFill>
              </a:rPr>
              <a:t>, Plaut, Sandholm, Trimble, </a:t>
            </a:r>
            <a:r>
              <a:rPr lang="en-US" sz="2000" i="1" dirty="0">
                <a:solidFill>
                  <a:schemeClr val="accent1">
                    <a:lumMod val="75000"/>
                  </a:schemeClr>
                </a:solidFill>
              </a:rPr>
              <a:t>ongoing</a:t>
            </a:r>
            <a:r>
              <a:rPr lang="en-US" sz="2000" dirty="0">
                <a:solidFill>
                  <a:schemeClr val="accent1">
                    <a:lumMod val="75000"/>
                  </a:schemeClr>
                </a:solidFill>
              </a:rPr>
              <a: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7420" y="2320634"/>
            <a:ext cx="4114800" cy="30861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22" y="2320634"/>
            <a:ext cx="4114800" cy="3086100"/>
          </a:xfrm>
          <a:prstGeom prst="rect">
            <a:avLst/>
          </a:prstGeom>
        </p:spPr>
      </p:pic>
    </p:spTree>
    <p:extLst>
      <p:ext uri="{BB962C8B-B14F-4D97-AF65-F5344CB8AC3E}">
        <p14:creationId xmlns:p14="http://schemas.microsoft.com/office/powerpoint/2010/main" val="336665203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fld id="{B44145CA-C5BB-4E4F-B252-0E6DA2324B21}" type="slidenum">
              <a:rPr lang="en-US" smtClean="0"/>
              <a:t>43</a:t>
            </a:fld>
            <a:endParaRPr lang="en-US"/>
          </a:p>
        </p:txBody>
      </p:sp>
      <p:sp>
        <p:nvSpPr>
          <p:cNvPr id="5" name="Title 1"/>
          <p:cNvSpPr txBox="1">
            <a:spLocks/>
          </p:cNvSpPr>
          <p:nvPr/>
        </p:nvSpPr>
        <p:spPr>
          <a:xfrm>
            <a:off x="781050" y="-119787"/>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Comparison of methods</a:t>
            </a:r>
            <a:br>
              <a:rPr lang="en-US"/>
            </a:br>
            <a:r>
              <a:rPr lang="en-US" sz="2000">
                <a:solidFill>
                  <a:schemeClr val="accent1">
                    <a:lumMod val="75000"/>
                  </a:schemeClr>
                </a:solidFill>
              </a:rPr>
              <a:t>[Dickerson, </a:t>
            </a:r>
            <a:r>
              <a:rPr lang="en-US" sz="2000" dirty="0" err="1">
                <a:solidFill>
                  <a:schemeClr val="accent1">
                    <a:lumMod val="75000"/>
                  </a:schemeClr>
                </a:solidFill>
              </a:rPr>
              <a:t>Manlove</a:t>
            </a:r>
            <a:r>
              <a:rPr lang="en-US" sz="2000" dirty="0">
                <a:solidFill>
                  <a:schemeClr val="accent1">
                    <a:lumMod val="75000"/>
                  </a:schemeClr>
                </a:solidFill>
              </a:rPr>
              <a:t>, </a:t>
            </a:r>
            <a:r>
              <a:rPr lang="en-US" sz="2000" dirty="0" err="1">
                <a:solidFill>
                  <a:schemeClr val="accent1">
                    <a:lumMod val="75000"/>
                  </a:schemeClr>
                </a:solidFill>
              </a:rPr>
              <a:t>Plaut</a:t>
            </a:r>
            <a:r>
              <a:rPr lang="en-US" sz="2000" dirty="0">
                <a:solidFill>
                  <a:schemeClr val="accent1">
                    <a:lumMod val="75000"/>
                  </a:schemeClr>
                </a:solidFill>
              </a:rPr>
              <a:t>, </a:t>
            </a:r>
            <a:r>
              <a:rPr lang="en-US" sz="2000" dirty="0" err="1">
                <a:solidFill>
                  <a:schemeClr val="accent1">
                    <a:lumMod val="75000"/>
                  </a:schemeClr>
                </a:solidFill>
              </a:rPr>
              <a:t>Sandholm</a:t>
            </a:r>
            <a:r>
              <a:rPr lang="en-US" sz="2000" dirty="0">
                <a:solidFill>
                  <a:schemeClr val="accent1">
                    <a:lumMod val="75000"/>
                  </a:schemeClr>
                </a:solidFill>
              </a:rPr>
              <a:t>, Trimble </a:t>
            </a:r>
            <a:r>
              <a:rPr lang="en-US" sz="2000" i="1" dirty="0">
                <a:solidFill>
                  <a:schemeClr val="accent1">
                    <a:lumMod val="75000"/>
                  </a:schemeClr>
                </a:solidFill>
              </a:rPr>
              <a:t>ongoing</a:t>
            </a:r>
            <a:r>
              <a:rPr lang="en-US" sz="2000" dirty="0">
                <a:solidFill>
                  <a:schemeClr val="accent1">
                    <a:lumMod val="75000"/>
                  </a:schemeClr>
                </a:solidFill>
              </a:rPr>
              <a:t>]</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20" y="1119335"/>
            <a:ext cx="3657600" cy="2743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7020" y="1119335"/>
            <a:ext cx="3657600" cy="2743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20" y="3978276"/>
            <a:ext cx="3657600" cy="2743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7020" y="3987230"/>
            <a:ext cx="3657600" cy="2743200"/>
          </a:xfrm>
          <a:prstGeom prst="rect">
            <a:avLst/>
          </a:prstGeom>
        </p:spPr>
      </p:pic>
    </p:spTree>
    <p:extLst>
      <p:ext uri="{BB962C8B-B14F-4D97-AF65-F5344CB8AC3E}">
        <p14:creationId xmlns:p14="http://schemas.microsoft.com/office/powerpoint/2010/main" val="3173717115"/>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choose a formulation</a:t>
            </a:r>
          </a:p>
        </p:txBody>
      </p:sp>
      <p:sp>
        <p:nvSpPr>
          <p:cNvPr id="3" name="Content Placeholder 2"/>
          <p:cNvSpPr>
            <a:spLocks noGrp="1"/>
          </p:cNvSpPr>
          <p:nvPr>
            <p:ph idx="1"/>
          </p:nvPr>
        </p:nvSpPr>
        <p:spPr/>
        <p:txBody>
          <a:bodyPr>
            <a:normAutofit fontScale="92500"/>
          </a:bodyPr>
          <a:lstStyle/>
          <a:p>
            <a:r>
              <a:rPr lang="en-US" dirty="0"/>
              <a:t>Comparison of LP relaxations</a:t>
            </a:r>
          </a:p>
          <a:p>
            <a:pPr lvl="1"/>
            <a:r>
              <a:rPr lang="is-IS" dirty="0"/>
              <a:t>Column-generation-based tend to have tighter relaxations (so far!)</a:t>
            </a:r>
            <a:endParaRPr lang="en-US" dirty="0"/>
          </a:p>
          <a:p>
            <a:r>
              <a:rPr lang="en-US" dirty="0"/>
              <a:t>Business constraints</a:t>
            </a:r>
          </a:p>
          <a:p>
            <a:pPr lvl="1"/>
            <a:r>
              <a:rPr lang="en-US" dirty="0"/>
              <a:t>Constraint-generation-based approaches outperform when feasible matching space is less constrained</a:t>
            </a:r>
          </a:p>
          <a:p>
            <a:pPr lvl="2"/>
            <a:r>
              <a:rPr lang="en-US" dirty="0"/>
              <a:t>E.g., no chain cap </a:t>
            </a:r>
            <a:r>
              <a:rPr lang="is-IS" dirty="0"/>
              <a:t>…</a:t>
            </a:r>
          </a:p>
          <a:p>
            <a:pPr lvl="1"/>
            <a:r>
              <a:rPr lang="en-US" dirty="0"/>
              <a:t>Column-generation-based approaches allow for more expressive objective functions (so far!)</a:t>
            </a:r>
          </a:p>
          <a:p>
            <a:pPr lvl="2"/>
            <a:r>
              <a:rPr lang="en-US" dirty="0"/>
              <a:t>E.g., general stochastic matching</a:t>
            </a:r>
          </a:p>
        </p:txBody>
      </p:sp>
    </p:spTree>
    <p:extLst>
      <p:ext uri="{BB962C8B-B14F-4D97-AF65-F5344CB8AC3E}">
        <p14:creationId xmlns:p14="http://schemas.microsoft.com/office/powerpoint/2010/main" val="19010428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Dynamic kidney exchange</a:t>
            </a:r>
          </a:p>
        </p:txBody>
      </p:sp>
    </p:spTree>
    <p:extLst>
      <p:ext uri="{BB962C8B-B14F-4D97-AF65-F5344CB8AC3E}">
        <p14:creationId xmlns:p14="http://schemas.microsoft.com/office/powerpoint/2010/main" val="114381021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Dynamic kidney exchange</a:t>
            </a:r>
          </a:p>
        </p:txBody>
      </p:sp>
      <p:sp>
        <p:nvSpPr>
          <p:cNvPr id="3" name="Content Placeholder 2"/>
          <p:cNvSpPr>
            <a:spLocks noGrp="1"/>
          </p:cNvSpPr>
          <p:nvPr>
            <p:ph idx="1"/>
          </p:nvPr>
        </p:nvSpPr>
        <p:spPr>
          <a:xfrm>
            <a:off x="1033273" y="2057401"/>
            <a:ext cx="6824854" cy="1371600"/>
          </a:xfrm>
        </p:spPr>
        <p:txBody>
          <a:bodyPr>
            <a:normAutofit fontScale="77500" lnSpcReduction="20000"/>
          </a:bodyPr>
          <a:lstStyle/>
          <a:p>
            <a:r>
              <a:rPr lang="en-US" dirty="0"/>
              <a:t>Kidney exchange is naturally dynamic</a:t>
            </a:r>
          </a:p>
          <a:p>
            <a:r>
              <a:rPr lang="en-US" dirty="0"/>
              <a:t>Can be described by the evolution of its graph:</a:t>
            </a:r>
          </a:p>
          <a:p>
            <a:pPr lvl="1"/>
            <a:r>
              <a:rPr lang="en-US" dirty="0"/>
              <a:t>Additions, removals of edges and vertices</a:t>
            </a:r>
          </a:p>
          <a:p>
            <a:endParaRPr lang="en-US" dirty="0"/>
          </a:p>
        </p:txBody>
      </p:sp>
      <p:graphicFrame>
        <p:nvGraphicFramePr>
          <p:cNvPr id="4" name="Table 3"/>
          <p:cNvGraphicFramePr>
            <a:graphicFrameLocks noGrp="1"/>
          </p:cNvGraphicFramePr>
          <p:nvPr/>
        </p:nvGraphicFramePr>
        <p:xfrm>
          <a:off x="1285876" y="3543300"/>
          <a:ext cx="6572251" cy="1986915"/>
        </p:xfrm>
        <a:graphic>
          <a:graphicData uri="http://schemas.openxmlformats.org/drawingml/2006/table">
            <a:tbl>
              <a:tblPr firstRow="1" bandRow="1">
                <a:tableStyleId>{793D81CF-94F2-401A-BA57-92F5A7B2D0C5}</a:tableStyleId>
              </a:tblPr>
              <a:tblGrid>
                <a:gridCol w="2413808">
                  <a:extLst>
                    <a:ext uri="{9D8B030D-6E8A-4147-A177-3AD203B41FA5}">
                      <a16:colId xmlns:a16="http://schemas.microsoft.com/office/drawing/2014/main" val="20000"/>
                    </a:ext>
                  </a:extLst>
                </a:gridCol>
                <a:gridCol w="2615392">
                  <a:extLst>
                    <a:ext uri="{9D8B030D-6E8A-4147-A177-3AD203B41FA5}">
                      <a16:colId xmlns:a16="http://schemas.microsoft.com/office/drawing/2014/main" val="20001"/>
                    </a:ext>
                  </a:extLst>
                </a:gridCol>
                <a:gridCol w="1543051">
                  <a:extLst>
                    <a:ext uri="{9D8B030D-6E8A-4147-A177-3AD203B41FA5}">
                      <a16:colId xmlns:a16="http://schemas.microsoft.com/office/drawing/2014/main" val="20002"/>
                    </a:ext>
                  </a:extLst>
                </a:gridCol>
              </a:tblGrid>
              <a:tr h="215265">
                <a:tc>
                  <a:txBody>
                    <a:bodyPr/>
                    <a:lstStyle/>
                    <a:p>
                      <a:pPr algn="ctr" fontAlgn="b"/>
                      <a:r>
                        <a:rPr lang="en-US" sz="1400" u="none" strike="noStrike" dirty="0">
                          <a:effectLst/>
                        </a:rPr>
                        <a:t>Vertex Removal</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Edge Removal</a:t>
                      </a:r>
                      <a:endParaRPr lang="en-US" sz="1400" b="0" i="0" u="none" strike="noStrike" dirty="0">
                        <a:solidFill>
                          <a:srgbClr val="000000"/>
                        </a:solidFill>
                        <a:effectLst/>
                        <a:latin typeface="Calibri"/>
                      </a:endParaRPr>
                    </a:p>
                  </a:txBody>
                  <a:tcPr marL="9525" marR="9525" marT="9525" marB="0" anchor="b"/>
                </a:tc>
                <a:tc>
                  <a:txBody>
                    <a:bodyPr/>
                    <a:lstStyle/>
                    <a:p>
                      <a:pPr algn="ctr" fontAlgn="b"/>
                      <a:r>
                        <a:rPr lang="en-US" sz="1400" u="none" strike="noStrike" dirty="0">
                          <a:effectLst/>
                        </a:rPr>
                        <a:t>Vertex/Edge Add</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15265">
                <a:tc>
                  <a:txBody>
                    <a:bodyPr/>
                    <a:lstStyle/>
                    <a:p>
                      <a:pPr algn="l" fontAlgn="b"/>
                      <a:r>
                        <a:rPr lang="en-US" sz="1400" u="none" strike="noStrike" dirty="0">
                          <a:effectLst/>
                        </a:rPr>
                        <a:t>Transplant, this exchange               </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Matched, positive </a:t>
                      </a:r>
                      <a:r>
                        <a:rPr lang="en-US" sz="1400" u="none" strike="noStrike" dirty="0" err="1">
                          <a:effectLst/>
                        </a:rPr>
                        <a:t>crossmatch</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Normal entrance</a:t>
                      </a:r>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421005">
                <a:tc>
                  <a:txBody>
                    <a:bodyPr/>
                    <a:lstStyle/>
                    <a:p>
                      <a:pPr algn="l" fontAlgn="b"/>
                      <a:r>
                        <a:rPr lang="en-US" sz="1400" u="none" strike="noStrike" dirty="0">
                          <a:effectLst/>
                        </a:rPr>
                        <a:t>Transplant, deceased donor waitlist     </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Matched, candidate refuses donor  </a:t>
                      </a:r>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421005">
                <a:tc>
                  <a:txBody>
                    <a:bodyPr/>
                    <a:lstStyle/>
                    <a:p>
                      <a:pPr algn="l" fontAlgn="b"/>
                      <a:r>
                        <a:rPr lang="en-US" sz="1400" u="none" strike="noStrike" dirty="0">
                          <a:effectLst/>
                        </a:rPr>
                        <a:t>Transplant, other exchange ("sniped") </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Matched, donor refuses candidate</a:t>
                      </a:r>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215265">
                <a:tc>
                  <a:txBody>
                    <a:bodyPr/>
                    <a:lstStyle/>
                    <a:p>
                      <a:pPr algn="l" fontAlgn="b"/>
                      <a:r>
                        <a:rPr lang="en-US" sz="1400" u="none" strike="noStrike" dirty="0">
                          <a:effectLst/>
                        </a:rPr>
                        <a:t>Death or illness                        </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Pregnancy, sickness changes HLA </a:t>
                      </a:r>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215265">
                <a:tc>
                  <a:txBody>
                    <a:bodyPr/>
                    <a:lstStyle/>
                    <a:p>
                      <a:pPr algn="l" fontAlgn="b"/>
                      <a:r>
                        <a:rPr lang="en-US" sz="1400" u="none" strike="noStrike" dirty="0">
                          <a:effectLst/>
                        </a:rPr>
                        <a:t>Altruist runs out of patience           </a:t>
                      </a:r>
                      <a:endParaRPr lang="en-US"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dirty="0">
                          <a:effectLst/>
                        </a:rPr>
                        <a:t> </a:t>
                      </a:r>
                      <a:endParaRPr lang="en-US" sz="1400" b="0" i="0" u="none" strike="noStrike" dirty="0">
                        <a:solidFill>
                          <a:srgbClr val="000000"/>
                        </a:solidFill>
                        <a:effectLst/>
                        <a:latin typeface="Calibri"/>
                      </a:endParaRPr>
                    </a:p>
                  </a:txBody>
                  <a:tcPr marL="9525" marR="9525" marT="9525" marB="0" anchor="b"/>
                </a:tc>
                <a:tc>
                  <a:txBody>
                    <a:bodyPr/>
                    <a:lstStyle/>
                    <a:p>
                      <a:pPr algn="l" fontAlgn="b"/>
                      <a:endParaRPr lang="en-US" sz="14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215265">
                <a:tc>
                  <a:txBody>
                    <a:bodyPr/>
                    <a:lstStyle/>
                    <a:p>
                      <a:pPr algn="l" fontAlgn="b"/>
                      <a:r>
                        <a:rPr lang="es-ES_tradnl" sz="1400" u="none" strike="noStrike" dirty="0">
                          <a:effectLst/>
                        </a:rPr>
                        <a:t>Bridge </a:t>
                      </a:r>
                      <a:r>
                        <a:rPr lang="es-ES_tradnl" sz="1400" u="none" strike="noStrike" dirty="0" err="1">
                          <a:effectLst/>
                        </a:rPr>
                        <a:t>donor</a:t>
                      </a:r>
                      <a:r>
                        <a:rPr lang="es-ES_tradnl" sz="1400" u="none" strike="noStrike" dirty="0">
                          <a:effectLst/>
                        </a:rPr>
                        <a:t> </a:t>
                      </a:r>
                      <a:r>
                        <a:rPr lang="es-ES_tradnl" sz="1400" u="none" strike="noStrike" dirty="0" err="1">
                          <a:effectLst/>
                        </a:rPr>
                        <a:t>reneges</a:t>
                      </a:r>
                      <a:r>
                        <a:rPr lang="es-ES_tradnl" sz="1400" u="none" strike="noStrike" dirty="0">
                          <a:effectLst/>
                        </a:rPr>
                        <a:t>                    </a:t>
                      </a:r>
                      <a:endParaRPr lang="es-ES_tradnl" sz="1400" b="0" i="0" u="none" strike="noStrike" dirty="0">
                        <a:solidFill>
                          <a:srgbClr val="000000"/>
                        </a:solidFill>
                        <a:effectLst/>
                        <a:latin typeface="Calibri"/>
                      </a:endParaRPr>
                    </a:p>
                  </a:txBody>
                  <a:tcPr marL="9525" marR="9525" marT="9525" marB="0" anchor="b"/>
                </a:tc>
                <a:tc>
                  <a:txBody>
                    <a:bodyPr/>
                    <a:lstStyle/>
                    <a:p>
                      <a:pPr algn="l" fontAlgn="b"/>
                      <a:r>
                        <a:rPr lang="en-US" sz="1400" u="none" strike="noStrike">
                          <a:effectLst/>
                        </a:rPr>
                        <a:t> </a:t>
                      </a:r>
                      <a:endParaRPr lang="en-US" sz="1400" b="0" i="0" u="none" strike="noStrike">
                        <a:solidFill>
                          <a:srgbClr val="000000"/>
                        </a:solidFill>
                        <a:effectLst/>
                        <a:latin typeface="Calibri"/>
                      </a:endParaRPr>
                    </a:p>
                  </a:txBody>
                  <a:tcPr marL="9525" marR="9525" marT="9525" marB="0" anchor="b"/>
                </a:tc>
                <a:tc>
                  <a:txBody>
                    <a:bodyPr/>
                    <a:lstStyle/>
                    <a:p>
                      <a:pPr algn="l" fontAlgn="b"/>
                      <a:endParaRPr lang="en-US"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91400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1"/>
          <p:cNvSpPr>
            <a:spLocks noGrp="1"/>
          </p:cNvSpPr>
          <p:nvPr>
            <p:ph type="title"/>
          </p:nvPr>
        </p:nvSpPr>
        <p:spPr>
          <a:xfrm>
            <a:off x="1485900" y="1063229"/>
            <a:ext cx="6172200" cy="857250"/>
          </a:xfrm>
        </p:spPr>
        <p:txBody>
          <a:bodyPr/>
          <a:lstStyle/>
          <a:p>
            <a:r>
              <a:rPr lang="en-US" dirty="0"/>
              <a:t>A general dynamic model</a:t>
            </a:r>
          </a:p>
        </p:txBody>
      </p:sp>
      <p:sp>
        <p:nvSpPr>
          <p:cNvPr id="22" name="Rectangle 21"/>
          <p:cNvSpPr/>
          <p:nvPr/>
        </p:nvSpPr>
        <p:spPr>
          <a:xfrm>
            <a:off x="0" y="2000250"/>
            <a:ext cx="9144000" cy="20002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350"/>
          </a:p>
        </p:txBody>
      </p:sp>
      <p:sp>
        <p:nvSpPr>
          <p:cNvPr id="23" name="Rectangle 22"/>
          <p:cNvSpPr/>
          <p:nvPr/>
        </p:nvSpPr>
        <p:spPr>
          <a:xfrm>
            <a:off x="0" y="4000500"/>
            <a:ext cx="9144000" cy="6858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350"/>
          </a:p>
        </p:txBody>
      </p:sp>
      <p:sp>
        <p:nvSpPr>
          <p:cNvPr id="24" name="Rectangle 23"/>
          <p:cNvSpPr/>
          <p:nvPr/>
        </p:nvSpPr>
        <p:spPr>
          <a:xfrm>
            <a:off x="0" y="4686300"/>
            <a:ext cx="9144000"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sz="1350"/>
          </a:p>
        </p:txBody>
      </p:sp>
      <p:pic>
        <p:nvPicPr>
          <p:cNvPr id="25" name="Picture 24" descr="evolu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150" y="2057400"/>
            <a:ext cx="6875669" cy="3257550"/>
          </a:xfrm>
          <a:prstGeom prst="rect">
            <a:avLst/>
          </a:prstGeom>
        </p:spPr>
      </p:pic>
      <p:sp>
        <p:nvSpPr>
          <p:cNvPr id="26" name="Rectangle 25"/>
          <p:cNvSpPr/>
          <p:nvPr/>
        </p:nvSpPr>
        <p:spPr>
          <a:xfrm>
            <a:off x="7970015" y="1063229"/>
            <a:ext cx="9144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50" dirty="0"/>
              <a:t>Exits</a:t>
            </a:r>
          </a:p>
        </p:txBody>
      </p:sp>
      <p:sp>
        <p:nvSpPr>
          <p:cNvPr id="27" name="Rectangle 26"/>
          <p:cNvSpPr/>
          <p:nvPr/>
        </p:nvSpPr>
        <p:spPr>
          <a:xfrm>
            <a:off x="7970015" y="1291829"/>
            <a:ext cx="914400" cy="228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050" dirty="0"/>
              <a:t>Stays</a:t>
            </a:r>
          </a:p>
        </p:txBody>
      </p:sp>
      <p:sp>
        <p:nvSpPr>
          <p:cNvPr id="28" name="Rectangle 27"/>
          <p:cNvSpPr/>
          <p:nvPr/>
        </p:nvSpPr>
        <p:spPr>
          <a:xfrm>
            <a:off x="7970015" y="1520429"/>
            <a:ext cx="914400" cy="2286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050" dirty="0"/>
              <a:t>Enters</a:t>
            </a:r>
          </a:p>
        </p:txBody>
      </p:sp>
    </p:spTree>
    <p:extLst>
      <p:ext uri="{BB962C8B-B14F-4D97-AF65-F5344CB8AC3E}">
        <p14:creationId xmlns:p14="http://schemas.microsoft.com/office/powerpoint/2010/main" val="3553443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Initial theoretical work</a:t>
            </a:r>
            <a:endParaRPr lang="en-US" dirty="0"/>
          </a:p>
        </p:txBody>
      </p:sp>
      <p:sp>
        <p:nvSpPr>
          <p:cNvPr id="3" name="Content Placeholder 2"/>
          <p:cNvSpPr>
            <a:spLocks noGrp="1"/>
          </p:cNvSpPr>
          <p:nvPr>
            <p:ph idx="1"/>
          </p:nvPr>
        </p:nvSpPr>
        <p:spPr/>
        <p:txBody>
          <a:bodyPr>
            <a:normAutofit fontScale="62500" lnSpcReduction="20000"/>
          </a:bodyPr>
          <a:lstStyle/>
          <a:p>
            <a:r>
              <a:rPr lang="en-US"/>
              <a:t>Ünver [RES 2010] studies minimizing avg wait time in kidney exchange</a:t>
            </a:r>
          </a:p>
          <a:p>
            <a:pPr lvl="1"/>
            <a:r>
              <a:rPr lang="en-US"/>
              <a:t>2-cycles or no cycle cap; no chains</a:t>
            </a:r>
          </a:p>
          <a:p>
            <a:pPr lvl="1"/>
            <a:r>
              <a:rPr lang="en-US"/>
              <a:t>No tissue type incompatibility</a:t>
            </a:r>
          </a:p>
          <a:p>
            <a:pPr lvl="1"/>
            <a:r>
              <a:rPr lang="en-US"/>
              <a:t>No pairs expire</a:t>
            </a:r>
          </a:p>
          <a:p>
            <a:pPr lvl="1"/>
            <a:r>
              <a:rPr lang="en-US"/>
              <a:t>Poisson arrivals</a:t>
            </a:r>
          </a:p>
          <a:p>
            <a:pPr lvl="1"/>
            <a:r>
              <a:rPr lang="en-US"/>
              <a:t>Proves that simple dispatch rules are optimal</a:t>
            </a:r>
          </a:p>
          <a:p>
            <a:r>
              <a:rPr lang="en-US"/>
              <a:t>Zenios [Mgmt Sci 2002] studies maximizing avg quality-adjusted life years</a:t>
            </a:r>
          </a:p>
          <a:p>
            <a:pPr lvl="1"/>
            <a:r>
              <a:rPr lang="en-US"/>
              <a:t>2-cycles only (no longer cycles, no chains) </a:t>
            </a:r>
          </a:p>
          <a:p>
            <a:pPr lvl="1"/>
            <a:r>
              <a:rPr lang="en-US"/>
              <a:t>Only two types of patient-donor pairs</a:t>
            </a:r>
          </a:p>
          <a:p>
            <a:pPr lvl="1"/>
            <a:r>
              <a:rPr lang="en-US"/>
              <a:t>Models exchange as a divisible birth and death process</a:t>
            </a:r>
          </a:p>
          <a:p>
            <a:pPr lvl="1"/>
            <a:r>
              <a:rPr lang="en-US"/>
              <a:t>No matching aspects of the problem</a:t>
            </a:r>
          </a:p>
          <a:p>
            <a:pPr lvl="1"/>
            <a:r>
              <a:rPr lang="en-US"/>
              <a:t>No patients expire, but long wait penalized by a fixed cost</a:t>
            </a:r>
          </a:p>
          <a:p>
            <a:pPr lvl="1"/>
            <a:r>
              <a:rPr lang="en-US"/>
              <a:t>Optimal policy is analytically derived</a:t>
            </a:r>
          </a:p>
          <a:p>
            <a:pPr lvl="2"/>
            <a:r>
              <a:rPr lang="en-US"/>
              <a:t>Limits the number of patients that can take part in exchange. Patients not admitted queue for altruistic donors (wait time here assumed zero)</a:t>
            </a:r>
            <a:endParaRPr lang="en-US" dirty="0"/>
          </a:p>
        </p:txBody>
      </p:sp>
    </p:spTree>
    <p:extLst>
      <p:ext uri="{BB962C8B-B14F-4D97-AF65-F5344CB8AC3E}">
        <p14:creationId xmlns:p14="http://schemas.microsoft.com/office/powerpoint/2010/main" val="3157453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a:bodyPr>
          <a:lstStyle/>
          <a:p>
            <a:r>
              <a:rPr lang="en-US" b="1" dirty="0"/>
              <a:t>Dynamic kidney exchange</a:t>
            </a:r>
          </a:p>
        </p:txBody>
      </p:sp>
      <p:sp>
        <p:nvSpPr>
          <p:cNvPr id="5" name="Content Placeholder 4"/>
          <p:cNvSpPr>
            <a:spLocks noGrp="1"/>
          </p:cNvSpPr>
          <p:nvPr>
            <p:ph idx="1"/>
          </p:nvPr>
        </p:nvSpPr>
        <p:spPr>
          <a:xfrm>
            <a:off x="304800" y="1447800"/>
            <a:ext cx="8686800" cy="4953000"/>
          </a:xfrm>
        </p:spPr>
        <p:txBody>
          <a:bodyPr>
            <a:normAutofit lnSpcReduction="10000"/>
          </a:bodyPr>
          <a:lstStyle/>
          <a:p>
            <a:r>
              <a:rPr lang="en-US" b="1" dirty="0"/>
              <a:t>Proposition.</a:t>
            </a:r>
            <a:r>
              <a:rPr lang="en-US" dirty="0"/>
              <a:t> No prior-free algorithm can achieve competitive ratio better than 2 – (2/cycle cap) </a:t>
            </a:r>
            <a:r>
              <a:rPr lang="en-US" dirty="0">
                <a:solidFill>
                  <a:schemeClr val="accent1">
                    <a:lumMod val="75000"/>
                  </a:schemeClr>
                </a:solidFill>
              </a:rPr>
              <a:t>[Awasthi and Sandholm IJCAI-09]</a:t>
            </a:r>
          </a:p>
          <a:p>
            <a:endParaRPr lang="en-US" dirty="0"/>
          </a:p>
          <a:p>
            <a:pPr marL="0" indent="0">
              <a:buNone/>
            </a:pPr>
            <a:r>
              <a:rPr lang="en-US" dirty="0"/>
              <a:t>    =&gt; Have algorithm use distributional information</a:t>
            </a:r>
          </a:p>
          <a:p>
            <a:endParaRPr lang="en-US" dirty="0"/>
          </a:p>
          <a:p>
            <a:r>
              <a:rPr lang="en-US" dirty="0"/>
              <a:t>Full stochastic optimization </a:t>
            </a:r>
            <a:r>
              <a:rPr lang="en-US" dirty="0" err="1"/>
              <a:t>unscalable</a:t>
            </a:r>
            <a:r>
              <a:rPr lang="en-US" dirty="0"/>
              <a:t> here</a:t>
            </a:r>
          </a:p>
          <a:p>
            <a:endParaRPr lang="en-US" dirty="0"/>
          </a:p>
          <a:p>
            <a:r>
              <a:rPr lang="en-US" dirty="0"/>
              <a:t>So, …</a:t>
            </a:r>
          </a:p>
          <a:p>
            <a:endParaRPr lang="en-US" dirty="0"/>
          </a:p>
          <a:p>
            <a:endParaRPr lang="en-US" dirty="0"/>
          </a:p>
        </p:txBody>
      </p:sp>
    </p:spTree>
    <p:extLst>
      <p:ext uri="{BB962C8B-B14F-4D97-AF65-F5344CB8AC3E}">
        <p14:creationId xmlns:p14="http://schemas.microsoft.com/office/powerpoint/2010/main" val="12848893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D828B72C-862A-488A-BFD1-44442A06ECDA}"/>
              </a:ext>
            </a:extLst>
          </p:cNvPr>
          <p:cNvSpPr txBox="1">
            <a:spLocks noChangeArrowheads="1"/>
          </p:cNvSpPr>
          <p:nvPr/>
        </p:nvSpPr>
        <p:spPr>
          <a:xfrm>
            <a:off x="1735579" y="4425703"/>
            <a:ext cx="6036821" cy="83209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257175" indent="-257175" defTabSz="685800">
              <a:buNone/>
              <a:defRPr/>
            </a:pPr>
            <a:r>
              <a:rPr lang="en-US" sz="2100" b="1">
                <a:solidFill>
                  <a:sysClr val="windowText" lastClr="000000"/>
                </a:solidFill>
                <a:latin typeface="Calibri"/>
              </a:rPr>
              <a:t>Objective of the batch problem: </a:t>
            </a:r>
          </a:p>
          <a:p>
            <a:pPr marL="257175" indent="-257175" defTabSz="685800">
              <a:buNone/>
              <a:defRPr/>
            </a:pPr>
            <a:r>
              <a:rPr lang="en-US" sz="2100">
                <a:solidFill>
                  <a:sysClr val="windowText" lastClr="000000"/>
                </a:solidFill>
                <a:latin typeface="Calibri"/>
              </a:rPr>
              <a:t>Maximum weight </a:t>
            </a:r>
            <a:r>
              <a:rPr lang="en-US" sz="2100" i="1">
                <a:solidFill>
                  <a:sysClr val="windowText" lastClr="000000"/>
                </a:solidFill>
                <a:latin typeface="Calibri"/>
              </a:rPr>
              <a:t>combination</a:t>
            </a:r>
            <a:r>
              <a:rPr lang="en-US" sz="2100">
                <a:solidFill>
                  <a:sysClr val="windowText" lastClr="000000"/>
                </a:solidFill>
                <a:latin typeface="Calibri"/>
              </a:rPr>
              <a:t> of short disjoint cycles</a:t>
            </a:r>
            <a:endParaRPr lang="en-US" sz="1350" dirty="0">
              <a:solidFill>
                <a:sysClr val="windowText" lastClr="000000"/>
              </a:solidFill>
              <a:latin typeface="Calibri"/>
            </a:endParaRPr>
          </a:p>
        </p:txBody>
      </p:sp>
      <p:grpSp>
        <p:nvGrpSpPr>
          <p:cNvPr id="3" name="Group 2">
            <a:extLst>
              <a:ext uri="{FF2B5EF4-FFF2-40B4-BE49-F238E27FC236}">
                <a16:creationId xmlns:a16="http://schemas.microsoft.com/office/drawing/2014/main" id="{354D7568-4394-411D-B573-4ADC53181444}"/>
              </a:ext>
            </a:extLst>
          </p:cNvPr>
          <p:cNvGrpSpPr/>
          <p:nvPr/>
        </p:nvGrpSpPr>
        <p:grpSpPr>
          <a:xfrm>
            <a:off x="2048105" y="1428750"/>
            <a:ext cx="5047790" cy="2671763"/>
            <a:chOff x="1206807" y="1066800"/>
            <a:chExt cx="6730386" cy="3562350"/>
          </a:xfrm>
        </p:grpSpPr>
        <p:grpSp>
          <p:nvGrpSpPr>
            <p:cNvPr id="4" name="Group 12">
              <a:extLst>
                <a:ext uri="{FF2B5EF4-FFF2-40B4-BE49-F238E27FC236}">
                  <a16:creationId xmlns:a16="http://schemas.microsoft.com/office/drawing/2014/main" id="{B1191DAD-538D-47E3-A722-24E6FB19E634}"/>
                </a:ext>
              </a:extLst>
            </p:cNvPr>
            <p:cNvGrpSpPr>
              <a:grpSpLocks/>
            </p:cNvGrpSpPr>
            <p:nvPr/>
          </p:nvGrpSpPr>
          <p:grpSpPr bwMode="auto">
            <a:xfrm>
              <a:off x="1206807" y="1103710"/>
              <a:ext cx="6730386" cy="3525440"/>
              <a:chOff x="914400" y="1341438"/>
              <a:chExt cx="7315200" cy="3687762"/>
            </a:xfrm>
          </p:grpSpPr>
          <p:sp>
            <p:nvSpPr>
              <p:cNvPr id="17" name="Oval 16">
                <a:extLst>
                  <a:ext uri="{FF2B5EF4-FFF2-40B4-BE49-F238E27FC236}">
                    <a16:creationId xmlns:a16="http://schemas.microsoft.com/office/drawing/2014/main" id="{32B94AE5-B3FD-435B-8819-CCB825C6B4DF}"/>
                  </a:ext>
                </a:extLst>
              </p:cNvPr>
              <p:cNvSpPr>
                <a:spLocks noChangeAspect="1"/>
              </p:cNvSpPr>
              <p:nvPr/>
            </p:nvSpPr>
            <p:spPr bwMode="auto">
              <a:xfrm>
                <a:off x="4110892" y="4382328"/>
                <a:ext cx="629138" cy="623421"/>
              </a:xfrm>
              <a:prstGeom prst="ellipse">
                <a:avLst/>
              </a:prstGeom>
              <a:solidFill>
                <a:srgbClr val="237ABF">
                  <a:lumMod val="20000"/>
                  <a:lumOff val="80000"/>
                </a:srgbClr>
              </a:solidFill>
              <a:ln w="9525" cap="flat" cmpd="sng" algn="ctr">
                <a:noFill/>
                <a:prstDash val="solid"/>
                <a:round/>
                <a:headEnd type="none" w="med" len="med"/>
                <a:tailEnd type="none" w="med" len="med"/>
              </a:ln>
              <a:effectLst/>
            </p:spPr>
            <p:txBody>
              <a:bodyPr/>
              <a:lstStyle/>
              <a:p>
                <a:pPr defTabSz="685800">
                  <a:defRPr/>
                </a:pPr>
                <a:endParaRPr lang="en-US" sz="1013" kern="0">
                  <a:solidFill>
                    <a:prstClr val="black"/>
                  </a:solidFill>
                </a:endParaRPr>
              </a:p>
            </p:txBody>
          </p:sp>
          <p:sp>
            <p:nvSpPr>
              <p:cNvPr id="18" name="Oval 17">
                <a:extLst>
                  <a:ext uri="{FF2B5EF4-FFF2-40B4-BE49-F238E27FC236}">
                    <a16:creationId xmlns:a16="http://schemas.microsoft.com/office/drawing/2014/main" id="{2C2A05D3-5C77-48A8-9CCE-57E065131BB1}"/>
                  </a:ext>
                </a:extLst>
              </p:cNvPr>
              <p:cNvSpPr>
                <a:spLocks noChangeAspect="1"/>
              </p:cNvSpPr>
              <p:nvPr/>
            </p:nvSpPr>
            <p:spPr bwMode="auto">
              <a:xfrm>
                <a:off x="7565292" y="2060620"/>
                <a:ext cx="629138" cy="623421"/>
              </a:xfrm>
              <a:prstGeom prst="ellipse">
                <a:avLst/>
              </a:prstGeom>
              <a:solidFill>
                <a:srgbClr val="237ABF">
                  <a:lumMod val="20000"/>
                  <a:lumOff val="80000"/>
                </a:srgbClr>
              </a:solidFill>
              <a:ln w="9525" cap="flat" cmpd="sng" algn="ctr">
                <a:noFill/>
                <a:prstDash val="solid"/>
                <a:round/>
                <a:headEnd type="none" w="med" len="med"/>
                <a:tailEnd type="none" w="med" len="med"/>
              </a:ln>
              <a:effectLst/>
            </p:spPr>
            <p:txBody>
              <a:bodyPr/>
              <a:lstStyle/>
              <a:p>
                <a:pPr defTabSz="685800">
                  <a:defRPr/>
                </a:pPr>
                <a:endParaRPr lang="en-US" sz="1013" kern="0">
                  <a:solidFill>
                    <a:prstClr val="black"/>
                  </a:solidFill>
                </a:endParaRPr>
              </a:p>
            </p:txBody>
          </p:sp>
          <p:sp>
            <p:nvSpPr>
              <p:cNvPr id="19" name="Oval 18">
                <a:extLst>
                  <a:ext uri="{FF2B5EF4-FFF2-40B4-BE49-F238E27FC236}">
                    <a16:creationId xmlns:a16="http://schemas.microsoft.com/office/drawing/2014/main" id="{AD1CB4ED-907E-4A2F-9477-8EA113AE39EC}"/>
                  </a:ext>
                </a:extLst>
              </p:cNvPr>
              <p:cNvSpPr>
                <a:spLocks noChangeAspect="1"/>
              </p:cNvSpPr>
              <p:nvPr/>
            </p:nvSpPr>
            <p:spPr bwMode="auto">
              <a:xfrm>
                <a:off x="5357446" y="2056712"/>
                <a:ext cx="629138" cy="625376"/>
              </a:xfrm>
              <a:prstGeom prst="ellipse">
                <a:avLst/>
              </a:prstGeom>
              <a:solidFill>
                <a:srgbClr val="237ABF">
                  <a:lumMod val="20000"/>
                  <a:lumOff val="80000"/>
                </a:srgbClr>
              </a:solidFill>
              <a:ln w="9525" cap="flat" cmpd="sng" algn="ctr">
                <a:noFill/>
                <a:prstDash val="solid"/>
                <a:round/>
                <a:headEnd type="none" w="med" len="med"/>
                <a:tailEnd type="none" w="med" len="med"/>
              </a:ln>
              <a:effectLst/>
            </p:spPr>
            <p:txBody>
              <a:bodyPr/>
              <a:lstStyle/>
              <a:p>
                <a:pPr defTabSz="685800">
                  <a:defRPr/>
                </a:pPr>
                <a:endParaRPr lang="en-US" sz="1013" kern="0">
                  <a:solidFill>
                    <a:prstClr val="black"/>
                  </a:solidFill>
                </a:endParaRPr>
              </a:p>
            </p:txBody>
          </p:sp>
          <p:sp>
            <p:nvSpPr>
              <p:cNvPr id="20" name="Oval 19">
                <a:extLst>
                  <a:ext uri="{FF2B5EF4-FFF2-40B4-BE49-F238E27FC236}">
                    <a16:creationId xmlns:a16="http://schemas.microsoft.com/office/drawing/2014/main" id="{DDA2F840-580A-43DC-969B-7B3C20DD1D11}"/>
                  </a:ext>
                </a:extLst>
              </p:cNvPr>
              <p:cNvSpPr>
                <a:spLocks noChangeAspect="1"/>
              </p:cNvSpPr>
              <p:nvPr/>
            </p:nvSpPr>
            <p:spPr bwMode="auto">
              <a:xfrm>
                <a:off x="3141785" y="2054757"/>
                <a:ext cx="629138" cy="621467"/>
              </a:xfrm>
              <a:prstGeom prst="ellipse">
                <a:avLst/>
              </a:prstGeom>
              <a:solidFill>
                <a:srgbClr val="237ABF">
                  <a:lumMod val="20000"/>
                  <a:lumOff val="80000"/>
                </a:srgbClr>
              </a:solidFill>
              <a:ln w="9525" cap="flat" cmpd="sng" algn="ctr">
                <a:noFill/>
                <a:prstDash val="solid"/>
                <a:round/>
                <a:headEnd type="none" w="med" len="med"/>
                <a:tailEnd type="none" w="med" len="med"/>
              </a:ln>
              <a:effectLst/>
            </p:spPr>
            <p:txBody>
              <a:bodyPr/>
              <a:lstStyle/>
              <a:p>
                <a:pPr defTabSz="685800">
                  <a:defRPr/>
                </a:pPr>
                <a:endParaRPr lang="en-US" sz="1013" kern="0">
                  <a:solidFill>
                    <a:prstClr val="black"/>
                  </a:solidFill>
                </a:endParaRPr>
              </a:p>
            </p:txBody>
          </p:sp>
          <p:sp>
            <p:nvSpPr>
              <p:cNvPr id="21" name="Oval 20">
                <a:extLst>
                  <a:ext uri="{FF2B5EF4-FFF2-40B4-BE49-F238E27FC236}">
                    <a16:creationId xmlns:a16="http://schemas.microsoft.com/office/drawing/2014/main" id="{EAB771D2-DD5D-49A5-8808-7D76FAC04378}"/>
                  </a:ext>
                </a:extLst>
              </p:cNvPr>
              <p:cNvSpPr>
                <a:spLocks noChangeAspect="1"/>
              </p:cNvSpPr>
              <p:nvPr/>
            </p:nvSpPr>
            <p:spPr bwMode="auto">
              <a:xfrm>
                <a:off x="937846" y="2054757"/>
                <a:ext cx="629138" cy="621467"/>
              </a:xfrm>
              <a:prstGeom prst="ellipse">
                <a:avLst/>
              </a:prstGeom>
              <a:solidFill>
                <a:srgbClr val="237ABF">
                  <a:lumMod val="20000"/>
                  <a:lumOff val="80000"/>
                </a:srgbClr>
              </a:solidFill>
              <a:ln w="9525" cap="flat" cmpd="sng" algn="ctr">
                <a:noFill/>
                <a:prstDash val="solid"/>
                <a:round/>
                <a:headEnd type="none" w="med" len="med"/>
                <a:tailEnd type="none" w="med" len="med"/>
              </a:ln>
              <a:effectLst/>
            </p:spPr>
            <p:txBody>
              <a:bodyPr/>
              <a:lstStyle/>
              <a:p>
                <a:pPr defTabSz="685800">
                  <a:defRPr/>
                </a:pPr>
                <a:endParaRPr lang="en-US" sz="1013" kern="0">
                  <a:solidFill>
                    <a:prstClr val="black"/>
                  </a:solidFill>
                </a:endParaRPr>
              </a:p>
            </p:txBody>
          </p:sp>
          <p:pic>
            <p:nvPicPr>
              <p:cNvPr id="22" name="Picture 4" descr="market-graph">
                <a:extLst>
                  <a:ext uri="{FF2B5EF4-FFF2-40B4-BE49-F238E27FC236}">
                    <a16:creationId xmlns:a16="http://schemas.microsoft.com/office/drawing/2014/main" id="{E3C1D5D9-7234-4333-9AE5-DA70A9BF97AA}"/>
                  </a:ext>
                </a:extLst>
              </p:cNvPr>
              <p:cNvPicPr>
                <a:picLocks noChangeAspect="1" noChangeArrowheads="1"/>
              </p:cNvPicPr>
              <p:nvPr/>
            </p:nvPicPr>
            <p:blipFill>
              <a:blip r:embed="rId2" cstate="print"/>
              <a:srcRect/>
              <a:stretch>
                <a:fillRect/>
              </a:stretch>
            </p:blipFill>
            <p:spPr bwMode="auto">
              <a:xfrm>
                <a:off x="914400" y="1341438"/>
                <a:ext cx="7315200" cy="3687762"/>
              </a:xfrm>
              <a:prstGeom prst="rect">
                <a:avLst/>
              </a:prstGeom>
              <a:noFill/>
              <a:ln w="9525">
                <a:noFill/>
                <a:miter lim="800000"/>
                <a:headEnd/>
                <a:tailEnd/>
              </a:ln>
            </p:spPr>
          </p:pic>
        </p:grpSp>
        <p:sp>
          <p:nvSpPr>
            <p:cNvPr id="5" name="Rectangle 4">
              <a:extLst>
                <a:ext uri="{FF2B5EF4-FFF2-40B4-BE49-F238E27FC236}">
                  <a16:creationId xmlns:a16="http://schemas.microsoft.com/office/drawing/2014/main" id="{C6813FB6-9456-441B-BBDF-B24A5D0A0B9E}"/>
                </a:ext>
              </a:extLst>
            </p:cNvPr>
            <p:cNvSpPr/>
            <p:nvPr/>
          </p:nvSpPr>
          <p:spPr>
            <a:xfrm>
              <a:off x="2362200" y="1066800"/>
              <a:ext cx="685800" cy="3810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685800">
                <a:defRPr/>
              </a:pPr>
              <a:endParaRPr lang="en-US" sz="1350" kern="0">
                <a:solidFill>
                  <a:prstClr val="white"/>
                </a:solidFill>
                <a:latin typeface="Calibri"/>
              </a:endParaRPr>
            </a:p>
          </p:txBody>
        </p:sp>
        <p:sp>
          <p:nvSpPr>
            <p:cNvPr id="6" name="Rectangle 5">
              <a:extLst>
                <a:ext uri="{FF2B5EF4-FFF2-40B4-BE49-F238E27FC236}">
                  <a16:creationId xmlns:a16="http://schemas.microsoft.com/office/drawing/2014/main" id="{2371D51C-C139-46DB-B9FA-B376BF9E6625}"/>
                </a:ext>
              </a:extLst>
            </p:cNvPr>
            <p:cNvSpPr/>
            <p:nvPr/>
          </p:nvSpPr>
          <p:spPr>
            <a:xfrm>
              <a:off x="2209800" y="1998743"/>
              <a:ext cx="685800" cy="3810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685800">
                <a:defRPr/>
              </a:pPr>
              <a:endParaRPr lang="en-US" sz="1350" kern="0">
                <a:solidFill>
                  <a:prstClr val="white"/>
                </a:solidFill>
                <a:latin typeface="Calibri"/>
              </a:endParaRPr>
            </a:p>
          </p:txBody>
        </p:sp>
        <p:sp>
          <p:nvSpPr>
            <p:cNvPr id="7" name="Rectangle 6">
              <a:extLst>
                <a:ext uri="{FF2B5EF4-FFF2-40B4-BE49-F238E27FC236}">
                  <a16:creationId xmlns:a16="http://schemas.microsoft.com/office/drawing/2014/main" id="{C14157CA-EDE4-4872-A593-17EBE6BF8919}"/>
                </a:ext>
              </a:extLst>
            </p:cNvPr>
            <p:cNvSpPr/>
            <p:nvPr/>
          </p:nvSpPr>
          <p:spPr>
            <a:xfrm>
              <a:off x="2354943" y="2675930"/>
              <a:ext cx="685800" cy="3810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685800">
                <a:defRPr/>
              </a:pPr>
              <a:endParaRPr lang="en-US" sz="1350" kern="0">
                <a:solidFill>
                  <a:prstClr val="white"/>
                </a:solidFill>
                <a:latin typeface="Calibri"/>
              </a:endParaRPr>
            </a:p>
          </p:txBody>
        </p:sp>
        <p:sp>
          <p:nvSpPr>
            <p:cNvPr id="8" name="Rectangle 7">
              <a:extLst>
                <a:ext uri="{FF2B5EF4-FFF2-40B4-BE49-F238E27FC236}">
                  <a16:creationId xmlns:a16="http://schemas.microsoft.com/office/drawing/2014/main" id="{10A54ECD-BB3E-4803-BE8B-5022DBF18096}"/>
                </a:ext>
              </a:extLst>
            </p:cNvPr>
            <p:cNvSpPr/>
            <p:nvPr/>
          </p:nvSpPr>
          <p:spPr>
            <a:xfrm>
              <a:off x="1905000" y="3927741"/>
              <a:ext cx="685800" cy="3810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685800">
                <a:defRPr/>
              </a:pPr>
              <a:endParaRPr lang="en-US" sz="1350" kern="0">
                <a:solidFill>
                  <a:prstClr val="white"/>
                </a:solidFill>
                <a:latin typeface="Calibri"/>
              </a:endParaRPr>
            </a:p>
          </p:txBody>
        </p:sp>
        <p:sp>
          <p:nvSpPr>
            <p:cNvPr id="9" name="Rectangle 8">
              <a:extLst>
                <a:ext uri="{FF2B5EF4-FFF2-40B4-BE49-F238E27FC236}">
                  <a16:creationId xmlns:a16="http://schemas.microsoft.com/office/drawing/2014/main" id="{F241C0CE-4236-485D-964E-0503AE16725C}"/>
                </a:ext>
              </a:extLst>
            </p:cNvPr>
            <p:cNvSpPr/>
            <p:nvPr/>
          </p:nvSpPr>
          <p:spPr>
            <a:xfrm>
              <a:off x="4094276" y="3429000"/>
              <a:ext cx="685800" cy="3810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685800">
                <a:defRPr/>
              </a:pPr>
              <a:endParaRPr lang="en-US" sz="1350" kern="0">
                <a:solidFill>
                  <a:prstClr val="white"/>
                </a:solidFill>
                <a:latin typeface="Calibri"/>
              </a:endParaRPr>
            </a:p>
          </p:txBody>
        </p:sp>
        <p:sp>
          <p:nvSpPr>
            <p:cNvPr id="10" name="Rectangle 9">
              <a:extLst>
                <a:ext uri="{FF2B5EF4-FFF2-40B4-BE49-F238E27FC236}">
                  <a16:creationId xmlns:a16="http://schemas.microsoft.com/office/drawing/2014/main" id="{662EDC77-4347-449F-94C3-A5EDB8AFD624}"/>
                </a:ext>
              </a:extLst>
            </p:cNvPr>
            <p:cNvSpPr/>
            <p:nvPr/>
          </p:nvSpPr>
          <p:spPr>
            <a:xfrm>
              <a:off x="4383697" y="2743200"/>
              <a:ext cx="685800" cy="3810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685800">
                <a:defRPr/>
              </a:pPr>
              <a:endParaRPr lang="en-US" sz="1350" kern="0">
                <a:solidFill>
                  <a:prstClr val="white"/>
                </a:solidFill>
                <a:latin typeface="Calibri"/>
              </a:endParaRPr>
            </a:p>
          </p:txBody>
        </p:sp>
        <p:sp>
          <p:nvSpPr>
            <p:cNvPr id="11" name="Rectangle 10">
              <a:extLst>
                <a:ext uri="{FF2B5EF4-FFF2-40B4-BE49-F238E27FC236}">
                  <a16:creationId xmlns:a16="http://schemas.microsoft.com/office/drawing/2014/main" id="{E49EA9EA-7076-47C0-8203-ACCEA80E1E0B}"/>
                </a:ext>
              </a:extLst>
            </p:cNvPr>
            <p:cNvSpPr/>
            <p:nvPr/>
          </p:nvSpPr>
          <p:spPr>
            <a:xfrm>
              <a:off x="4383697" y="1986978"/>
              <a:ext cx="685800" cy="3810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685800">
                <a:defRPr/>
              </a:pPr>
              <a:endParaRPr lang="en-US" sz="1350" kern="0">
                <a:solidFill>
                  <a:prstClr val="white"/>
                </a:solidFill>
                <a:latin typeface="Calibri"/>
              </a:endParaRPr>
            </a:p>
          </p:txBody>
        </p:sp>
        <p:sp>
          <p:nvSpPr>
            <p:cNvPr id="12" name="Rectangle 11">
              <a:extLst>
                <a:ext uri="{FF2B5EF4-FFF2-40B4-BE49-F238E27FC236}">
                  <a16:creationId xmlns:a16="http://schemas.microsoft.com/office/drawing/2014/main" id="{AC41F5B9-749F-4B56-BE09-8AB534B0DC2D}"/>
                </a:ext>
              </a:extLst>
            </p:cNvPr>
            <p:cNvSpPr/>
            <p:nvPr/>
          </p:nvSpPr>
          <p:spPr>
            <a:xfrm>
              <a:off x="4229100" y="1066800"/>
              <a:ext cx="685800" cy="3810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685800">
                <a:defRPr/>
              </a:pPr>
              <a:endParaRPr lang="en-US" sz="1350" kern="0">
                <a:solidFill>
                  <a:prstClr val="white"/>
                </a:solidFill>
                <a:latin typeface="Calibri"/>
              </a:endParaRPr>
            </a:p>
          </p:txBody>
        </p:sp>
        <p:sp>
          <p:nvSpPr>
            <p:cNvPr id="13" name="Rectangle 12">
              <a:extLst>
                <a:ext uri="{FF2B5EF4-FFF2-40B4-BE49-F238E27FC236}">
                  <a16:creationId xmlns:a16="http://schemas.microsoft.com/office/drawing/2014/main" id="{C965BAE1-B422-426C-8019-3DE86809D60C}"/>
                </a:ext>
              </a:extLst>
            </p:cNvPr>
            <p:cNvSpPr/>
            <p:nvPr/>
          </p:nvSpPr>
          <p:spPr>
            <a:xfrm>
              <a:off x="6324600" y="1103710"/>
              <a:ext cx="685800" cy="3810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685800">
                <a:defRPr/>
              </a:pPr>
              <a:endParaRPr lang="en-US" sz="1350" kern="0">
                <a:solidFill>
                  <a:prstClr val="white"/>
                </a:solidFill>
                <a:latin typeface="Calibri"/>
              </a:endParaRPr>
            </a:p>
          </p:txBody>
        </p:sp>
        <p:sp>
          <p:nvSpPr>
            <p:cNvPr id="14" name="Rectangle 13">
              <a:extLst>
                <a:ext uri="{FF2B5EF4-FFF2-40B4-BE49-F238E27FC236}">
                  <a16:creationId xmlns:a16="http://schemas.microsoft.com/office/drawing/2014/main" id="{294C2C87-A50A-486A-ACF5-7C2AA9949EF4}"/>
                </a:ext>
              </a:extLst>
            </p:cNvPr>
            <p:cNvSpPr/>
            <p:nvPr/>
          </p:nvSpPr>
          <p:spPr>
            <a:xfrm>
              <a:off x="6350000" y="1898726"/>
              <a:ext cx="685800" cy="3810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685800">
                <a:defRPr/>
              </a:pPr>
              <a:endParaRPr lang="en-US" sz="1350" kern="0">
                <a:solidFill>
                  <a:prstClr val="white"/>
                </a:solidFill>
                <a:latin typeface="Calibri"/>
              </a:endParaRPr>
            </a:p>
          </p:txBody>
        </p:sp>
        <p:sp>
          <p:nvSpPr>
            <p:cNvPr id="15" name="Rectangle 14">
              <a:extLst>
                <a:ext uri="{FF2B5EF4-FFF2-40B4-BE49-F238E27FC236}">
                  <a16:creationId xmlns:a16="http://schemas.microsoft.com/office/drawing/2014/main" id="{EC1C5F40-AD84-4745-BF00-F7CC37BC8D4D}"/>
                </a:ext>
              </a:extLst>
            </p:cNvPr>
            <p:cNvSpPr/>
            <p:nvPr/>
          </p:nvSpPr>
          <p:spPr>
            <a:xfrm>
              <a:off x="6288314" y="2824701"/>
              <a:ext cx="685800" cy="381000"/>
            </a:xfrm>
            <a:prstGeom prst="rect">
              <a:avLst/>
            </a:prstGeom>
            <a:solidFill>
              <a:sysClr val="window" lastClr="FFFFFF"/>
            </a:solidFill>
            <a:ln w="25400" cap="flat" cmpd="sng" algn="ctr">
              <a:solidFill>
                <a:sysClr val="window" lastClr="FFFFFF"/>
              </a:solidFill>
              <a:prstDash val="solid"/>
            </a:ln>
            <a:effectLst/>
          </p:spPr>
          <p:txBody>
            <a:bodyPr rtlCol="0" anchor="ctr"/>
            <a:lstStyle/>
            <a:p>
              <a:pPr algn="ctr" defTabSz="685800">
                <a:defRPr/>
              </a:pPr>
              <a:endParaRPr lang="en-US" sz="1350" kern="0">
                <a:solidFill>
                  <a:prstClr val="white"/>
                </a:solidFill>
                <a:latin typeface="Calibri"/>
              </a:endParaRPr>
            </a:p>
          </p:txBody>
        </p:sp>
        <p:sp>
          <p:nvSpPr>
            <p:cNvPr id="16" name="Oval 15">
              <a:extLst>
                <a:ext uri="{FF2B5EF4-FFF2-40B4-BE49-F238E27FC236}">
                  <a16:creationId xmlns:a16="http://schemas.microsoft.com/office/drawing/2014/main" id="{32688538-75F6-4E8D-97F5-57E46C7AFA17}"/>
                </a:ext>
              </a:extLst>
            </p:cNvPr>
            <p:cNvSpPr/>
            <p:nvPr/>
          </p:nvSpPr>
          <p:spPr>
            <a:xfrm>
              <a:off x="6591300" y="3619500"/>
              <a:ext cx="533400" cy="429351"/>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algn="ctr" defTabSz="685800">
                <a:defRPr/>
              </a:pPr>
              <a:endParaRPr lang="en-US" sz="1350" kern="0">
                <a:solidFill>
                  <a:prstClr val="white"/>
                </a:solidFill>
                <a:latin typeface="Calibri"/>
              </a:endParaRPr>
            </a:p>
          </p:txBody>
        </p:sp>
      </p:grpSp>
      <p:grpSp>
        <p:nvGrpSpPr>
          <p:cNvPr id="25" name="Group 24">
            <a:extLst>
              <a:ext uri="{FF2B5EF4-FFF2-40B4-BE49-F238E27FC236}">
                <a16:creationId xmlns:a16="http://schemas.microsoft.com/office/drawing/2014/main" id="{04F532D5-EE09-418F-92B6-081A50138AA9}"/>
              </a:ext>
            </a:extLst>
          </p:cNvPr>
          <p:cNvGrpSpPr/>
          <p:nvPr/>
        </p:nvGrpSpPr>
        <p:grpSpPr>
          <a:xfrm>
            <a:off x="2442984" y="1872234"/>
            <a:ext cx="4295576" cy="647051"/>
            <a:chOff x="3257311" y="1353311"/>
            <a:chExt cx="5727435" cy="862735"/>
          </a:xfrm>
        </p:grpSpPr>
        <p:sp>
          <p:nvSpPr>
            <p:cNvPr id="23" name="Oval 22">
              <a:extLst>
                <a:ext uri="{FF2B5EF4-FFF2-40B4-BE49-F238E27FC236}">
                  <a16:creationId xmlns:a16="http://schemas.microsoft.com/office/drawing/2014/main" id="{09F1D323-4177-431F-B62E-B4CF8F36BC22}"/>
                </a:ext>
              </a:extLst>
            </p:cNvPr>
            <p:cNvSpPr/>
            <p:nvPr/>
          </p:nvSpPr>
          <p:spPr>
            <a:xfrm>
              <a:off x="3257311" y="1366894"/>
              <a:ext cx="1596043" cy="849152"/>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Oval 23">
              <a:extLst>
                <a:ext uri="{FF2B5EF4-FFF2-40B4-BE49-F238E27FC236}">
                  <a16:creationId xmlns:a16="http://schemas.microsoft.com/office/drawing/2014/main" id="{73C16320-8E89-43F2-9775-D1EDCA60910B}"/>
                </a:ext>
              </a:extLst>
            </p:cNvPr>
            <p:cNvSpPr/>
            <p:nvPr/>
          </p:nvSpPr>
          <p:spPr>
            <a:xfrm>
              <a:off x="7388703" y="1353311"/>
              <a:ext cx="1596043" cy="849152"/>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036868578"/>
      </p:ext>
    </p:extLst>
  </p:cSld>
  <p:clrMapOvr>
    <a:masterClrMapping/>
  </p:clrMapOvr>
  <mc:AlternateContent xmlns:mc="http://schemas.openxmlformats.org/markup-compatibility/2006" xmlns:p14="http://schemas.microsoft.com/office/powerpoint/2010/main">
    <mc:Choice Requires="p14">
      <p:transition spd="slow" p14:dur="2000" advTm="56520"/>
    </mc:Choice>
    <mc:Fallback xmlns="">
      <p:transition spd="slow" advTm="5652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normAutofit fontScale="90000"/>
          </a:bodyPr>
          <a:lstStyle/>
          <a:p>
            <a:r>
              <a:rPr lang="en-US" b="1" dirty="0"/>
              <a:t>No good </a:t>
            </a:r>
            <a:r>
              <a:rPr lang="en-US" b="1" dirty="0">
                <a:solidFill>
                  <a:srgbClr val="C00000"/>
                </a:solidFill>
              </a:rPr>
              <a:t>prior-free</a:t>
            </a:r>
            <a:r>
              <a:rPr lang="en-US" b="1" dirty="0"/>
              <a:t> online algorithm </a:t>
            </a:r>
            <a:r>
              <a:rPr lang="en-US" sz="3100" dirty="0"/>
              <a:t>(even for problem with just cycles)</a:t>
            </a:r>
          </a:p>
        </p:txBody>
      </p:sp>
      <p:sp>
        <p:nvSpPr>
          <p:cNvPr id="5" name="Content Placeholder 4"/>
          <p:cNvSpPr>
            <a:spLocks noGrp="1"/>
          </p:cNvSpPr>
          <p:nvPr>
            <p:ph idx="1"/>
          </p:nvPr>
        </p:nvSpPr>
        <p:spPr>
          <a:xfrm>
            <a:off x="457200" y="1828800"/>
            <a:ext cx="8229600" cy="4572000"/>
          </a:xfrm>
        </p:spPr>
        <p:txBody>
          <a:bodyPr>
            <a:normAutofit fontScale="85000" lnSpcReduction="10000"/>
          </a:bodyPr>
          <a:lstStyle/>
          <a:p>
            <a:r>
              <a:rPr lang="en-US" dirty="0"/>
              <a:t>Proposition. No deterministic prior-free algorithm can achieve competitive ratio better than L/2</a:t>
            </a:r>
          </a:p>
          <a:p>
            <a:endParaRPr lang="en-US" dirty="0"/>
          </a:p>
          <a:p>
            <a:endParaRPr lang="en-US" dirty="0"/>
          </a:p>
          <a:p>
            <a:endParaRPr lang="en-US" dirty="0"/>
          </a:p>
          <a:p>
            <a:endParaRPr lang="en-US" dirty="0"/>
          </a:p>
          <a:p>
            <a:r>
              <a:rPr lang="en-US" dirty="0"/>
              <a:t>Proposition. No prior-free algorithm can achieve competitive ratio better than 2 – (2/L)</a:t>
            </a:r>
          </a:p>
          <a:p>
            <a:r>
              <a:rPr lang="en-US" dirty="0"/>
              <a:t>=&gt; Have the algorithm use distributional information</a:t>
            </a:r>
          </a:p>
          <a:p>
            <a:r>
              <a:rPr lang="en-US" dirty="0"/>
              <a:t>But full stochastic optimization totally </a:t>
            </a:r>
            <a:r>
              <a:rPr lang="en-US" dirty="0" err="1"/>
              <a:t>unscalable</a:t>
            </a:r>
            <a:r>
              <a:rPr lang="en-US" dirty="0"/>
              <a:t> here</a:t>
            </a:r>
          </a:p>
          <a:p>
            <a:endParaRPr lang="en-US" dirty="0"/>
          </a:p>
          <a:p>
            <a:endParaRPr lang="en-US" dirty="0"/>
          </a:p>
        </p:txBody>
      </p:sp>
      <p:pic>
        <p:nvPicPr>
          <p:cNvPr id="116738" name="Picture 2"/>
          <p:cNvPicPr>
            <a:picLocks noChangeAspect="1" noChangeArrowheads="1"/>
          </p:cNvPicPr>
          <p:nvPr/>
        </p:nvPicPr>
        <p:blipFill>
          <a:blip r:embed="rId2" cstate="print"/>
          <a:srcRect/>
          <a:stretch>
            <a:fillRect/>
          </a:stretch>
        </p:blipFill>
        <p:spPr bwMode="auto">
          <a:xfrm>
            <a:off x="2645948" y="2971800"/>
            <a:ext cx="3685890" cy="1465580"/>
          </a:xfrm>
          <a:prstGeom prst="rect">
            <a:avLst/>
          </a:prstGeom>
          <a:noFill/>
          <a:ln w="9525">
            <a:noFill/>
            <a:miter lim="800000"/>
            <a:headEnd/>
            <a:tailEnd/>
          </a:ln>
          <a:effectLst/>
        </p:spPr>
      </p:pic>
      <p:sp>
        <p:nvSpPr>
          <p:cNvPr id="6" name="Rectangle 5"/>
          <p:cNvSpPr/>
          <p:nvPr/>
        </p:nvSpPr>
        <p:spPr>
          <a:xfrm>
            <a:off x="3021080" y="1295400"/>
            <a:ext cx="2924390" cy="338554"/>
          </a:xfrm>
          <a:prstGeom prst="rect">
            <a:avLst/>
          </a:prstGeom>
        </p:spPr>
        <p:txBody>
          <a:bodyPr wrap="none">
            <a:spAutoFit/>
          </a:bodyPr>
          <a:lstStyle/>
          <a:p>
            <a:r>
              <a:rPr lang="en-US" sz="1600" dirty="0">
                <a:solidFill>
                  <a:schemeClr val="accent1">
                    <a:lumMod val="75000"/>
                  </a:schemeClr>
                </a:solidFill>
              </a:rPr>
              <a:t>[</a:t>
            </a:r>
            <a:r>
              <a:rPr lang="en-US" sz="1600" dirty="0" err="1">
                <a:solidFill>
                  <a:schemeClr val="accent1">
                    <a:lumMod val="75000"/>
                  </a:schemeClr>
                </a:solidFill>
              </a:rPr>
              <a:t>Awasthi</a:t>
            </a:r>
            <a:r>
              <a:rPr lang="en-US" sz="1600" dirty="0">
                <a:solidFill>
                  <a:schemeClr val="accent1">
                    <a:lumMod val="75000"/>
                  </a:schemeClr>
                </a:solidFill>
              </a:rPr>
              <a:t> and </a:t>
            </a:r>
            <a:r>
              <a:rPr lang="en-US" sz="1600" dirty="0" err="1">
                <a:solidFill>
                  <a:schemeClr val="accent1">
                    <a:lumMod val="75000"/>
                  </a:schemeClr>
                </a:solidFill>
              </a:rPr>
              <a:t>Sandholm</a:t>
            </a:r>
            <a:r>
              <a:rPr lang="en-US" sz="1600" dirty="0">
                <a:solidFill>
                  <a:schemeClr val="accent1">
                    <a:lumMod val="75000"/>
                  </a:schemeClr>
                </a:solidFill>
              </a:rPr>
              <a:t> IJCAI-09]</a:t>
            </a:r>
          </a:p>
        </p:txBody>
      </p:sp>
    </p:spTree>
    <p:extLst>
      <p:ext uri="{BB962C8B-B14F-4D97-AF65-F5344CB8AC3E}">
        <p14:creationId xmlns:p14="http://schemas.microsoft.com/office/powerpoint/2010/main" val="16326783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67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434070" cy="1325563"/>
          </a:xfrm>
        </p:spPr>
        <p:txBody>
          <a:bodyPr>
            <a:normAutofit fontScale="90000"/>
          </a:bodyPr>
          <a:lstStyle/>
          <a:p>
            <a:r>
              <a:rPr lang="en-US" b="1" dirty="0"/>
              <a:t>Family 1 of approaches </a:t>
            </a:r>
            <a:br>
              <a:rPr lang="en-US" dirty="0"/>
            </a:br>
            <a:r>
              <a:rPr lang="en-US" sz="2200" dirty="0">
                <a:solidFill>
                  <a:schemeClr val="accent1">
                    <a:lumMod val="75000"/>
                  </a:schemeClr>
                </a:solidFill>
              </a:rPr>
              <a:t>[Awasthi and Sandholm IJCAI-09]</a:t>
            </a:r>
            <a:br>
              <a:rPr lang="en-US" dirty="0">
                <a:solidFill>
                  <a:schemeClr val="accent1">
                    <a:lumMod val="75000"/>
                  </a:schemeClr>
                </a:solidFill>
              </a:rPr>
            </a:br>
            <a:endParaRPr lang="en-US" dirty="0"/>
          </a:p>
        </p:txBody>
      </p:sp>
      <p:sp>
        <p:nvSpPr>
          <p:cNvPr id="3" name="Content Placeholder 2"/>
          <p:cNvSpPr>
            <a:spLocks noGrp="1"/>
          </p:cNvSpPr>
          <p:nvPr>
            <p:ph idx="1"/>
          </p:nvPr>
        </p:nvSpPr>
        <p:spPr/>
        <p:txBody>
          <a:bodyPr/>
          <a:lstStyle/>
          <a:p>
            <a:r>
              <a:rPr lang="en-US" dirty="0"/>
              <a:t>At each step</a:t>
            </a:r>
          </a:p>
          <a:p>
            <a:pPr lvl="1"/>
            <a:r>
              <a:rPr lang="en-US" dirty="0"/>
              <a:t>Draw sample trajectories</a:t>
            </a:r>
          </a:p>
          <a:p>
            <a:pPr lvl="1"/>
            <a:r>
              <a:rPr lang="en-US" dirty="0"/>
              <a:t>Leverage our batch algorithm to pick an action, i.e., combination of cycles and chains (not policy)</a:t>
            </a:r>
          </a:p>
          <a:p>
            <a:endParaRPr lang="en-US" dirty="0"/>
          </a:p>
        </p:txBody>
      </p:sp>
    </p:spTree>
    <p:extLst>
      <p:ext uri="{BB962C8B-B14F-4D97-AF65-F5344CB8AC3E}">
        <p14:creationId xmlns:p14="http://schemas.microsoft.com/office/powerpoint/2010/main" val="235985794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Algorithm 1</a:t>
            </a:r>
            <a:br>
              <a:rPr lang="en-US" dirty="0"/>
            </a:br>
            <a:r>
              <a:rPr lang="en-US" sz="3100" dirty="0"/>
              <a:t>Adaptation of REGRETS/CONSENSUS [Bent &amp; van Hentenryck 04a,b, Mercier &amp; van Hentenryck 07]</a:t>
            </a:r>
            <a:endParaRPr lang="en-US" dirty="0"/>
          </a:p>
        </p:txBody>
      </p:sp>
      <p:sp>
        <p:nvSpPr>
          <p:cNvPr id="4" name="Content Placeholder 3"/>
          <p:cNvSpPr>
            <a:spLocks noGrp="1"/>
          </p:cNvSpPr>
          <p:nvPr>
            <p:ph idx="1"/>
          </p:nvPr>
        </p:nvSpPr>
        <p:spPr>
          <a:xfrm>
            <a:off x="628650" y="2005013"/>
            <a:ext cx="7886700" cy="4351338"/>
          </a:xfrm>
        </p:spPr>
        <p:txBody>
          <a:bodyPr>
            <a:normAutofit fontScale="92500" lnSpcReduction="10000"/>
          </a:bodyPr>
          <a:lstStyle/>
          <a:p>
            <a:r>
              <a:rPr lang="en-US" dirty="0"/>
              <a:t>For each cycle c in G</a:t>
            </a:r>
            <a:r>
              <a:rPr lang="en-US" baseline="-25000" dirty="0"/>
              <a:t>t</a:t>
            </a:r>
            <a:r>
              <a:rPr lang="en-US" dirty="0"/>
              <a:t>, score(c)=0</a:t>
            </a:r>
          </a:p>
          <a:p>
            <a:r>
              <a:rPr lang="en-US" dirty="0"/>
              <a:t>Generate scenarios s</a:t>
            </a:r>
            <a:r>
              <a:rPr lang="en-US" baseline="-25000" dirty="0"/>
              <a:t>1</a:t>
            </a:r>
            <a:r>
              <a:rPr lang="en-US" dirty="0"/>
              <a:t>, …, </a:t>
            </a:r>
            <a:r>
              <a:rPr lang="en-US" dirty="0" err="1"/>
              <a:t>s</a:t>
            </a:r>
            <a:r>
              <a:rPr lang="en-US" baseline="-25000" dirty="0" err="1"/>
              <a:t>m</a:t>
            </a:r>
            <a:endParaRPr lang="en-US" baseline="-25000" dirty="0"/>
          </a:p>
          <a:p>
            <a:r>
              <a:rPr lang="en-US" dirty="0"/>
              <a:t>For each scenario </a:t>
            </a:r>
            <a:r>
              <a:rPr lang="en-US" dirty="0" err="1"/>
              <a:t>s</a:t>
            </a:r>
            <a:r>
              <a:rPr lang="en-US" baseline="-25000" dirty="0" err="1"/>
              <a:t>i</a:t>
            </a:r>
            <a:endParaRPr lang="en-US" baseline="-25000" dirty="0"/>
          </a:p>
          <a:p>
            <a:pPr lvl="1"/>
            <a:r>
              <a:rPr lang="en-US" dirty="0"/>
              <a:t>S = solution to offline problem on {G</a:t>
            </a:r>
            <a:r>
              <a:rPr lang="en-US" baseline="-25000" dirty="0"/>
              <a:t>t</a:t>
            </a:r>
            <a:r>
              <a:rPr lang="en-US" dirty="0"/>
              <a:t>, </a:t>
            </a:r>
            <a:r>
              <a:rPr lang="en-US" dirty="0" err="1"/>
              <a:t>s</a:t>
            </a:r>
            <a:r>
              <a:rPr lang="en-US" baseline="-25000" dirty="0" err="1"/>
              <a:t>i</a:t>
            </a:r>
            <a:r>
              <a:rPr lang="en-US" dirty="0"/>
              <a:t>}</a:t>
            </a:r>
          </a:p>
          <a:p>
            <a:pPr lvl="1"/>
            <a:r>
              <a:rPr lang="en-US" dirty="0"/>
              <a:t>For each cycle c in G</a:t>
            </a:r>
            <a:r>
              <a:rPr lang="en-US" baseline="-25000" dirty="0"/>
              <a:t>t</a:t>
            </a:r>
            <a:r>
              <a:rPr lang="en-US" dirty="0"/>
              <a:t>, </a:t>
            </a:r>
          </a:p>
          <a:p>
            <a:pPr lvl="2"/>
            <a:r>
              <a:rPr lang="en-US" dirty="0"/>
              <a:t>If c is in S, score(c)=score(c)+value(S)</a:t>
            </a:r>
          </a:p>
          <a:p>
            <a:pPr lvl="2"/>
            <a:r>
              <a:rPr lang="en-US" dirty="0"/>
              <a:t>else score(c)=score(c) - </a:t>
            </a:r>
            <a:r>
              <a:rPr lang="en-US" dirty="0">
                <a:sym typeface="Symbol"/>
              </a:rPr>
              <a:t></a:t>
            </a:r>
            <a:endParaRPr lang="en-US" dirty="0"/>
          </a:p>
          <a:p>
            <a:r>
              <a:rPr lang="en-US" dirty="0"/>
              <a:t>Using the batch ILP, find a set of vertex-disjoint cycles with maximum score, and return it</a:t>
            </a:r>
          </a:p>
          <a:p>
            <a:endParaRPr lang="en-US" dirty="0"/>
          </a:p>
          <a:p>
            <a:endParaRPr lang="en-US" dirty="0"/>
          </a:p>
        </p:txBody>
      </p:sp>
    </p:spTree>
    <p:extLst>
      <p:ext uri="{BB962C8B-B14F-4D97-AF65-F5344CB8AC3E}">
        <p14:creationId xmlns:p14="http://schemas.microsoft.com/office/powerpoint/2010/main" val="116193998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1065609"/>
            <a:ext cx="6286500" cy="1034653"/>
          </a:xfrm>
        </p:spPr>
        <p:txBody>
          <a:bodyPr>
            <a:noAutofit/>
          </a:bodyPr>
          <a:lstStyle/>
          <a:p>
            <a:r>
              <a:rPr lang="en-US" sz="3000" dirty="0"/>
              <a:t>Algorithm 1</a:t>
            </a:r>
            <a:br>
              <a:rPr lang="en-US" sz="3000" dirty="0"/>
            </a:br>
            <a:r>
              <a:rPr lang="en-US" sz="1500" dirty="0"/>
              <a:t>Adaptation of </a:t>
            </a:r>
            <a:r>
              <a:rPr lang="en-US" sz="1500"/>
              <a:t>REGRETS/CONSENSUS</a:t>
            </a:r>
            <a:r>
              <a:rPr lang="en-US" sz="1500">
                <a:solidFill>
                  <a:schemeClr val="accent1">
                    <a:lumMod val="75000"/>
                  </a:schemeClr>
                </a:solidFill>
              </a:rPr>
              <a:t> </a:t>
            </a:r>
            <a:br>
              <a:rPr lang="en-US" sz="1500">
                <a:solidFill>
                  <a:schemeClr val="accent1">
                    <a:lumMod val="75000"/>
                  </a:schemeClr>
                </a:solidFill>
              </a:rPr>
            </a:br>
            <a:r>
              <a:rPr lang="en-US" sz="1800">
                <a:solidFill>
                  <a:schemeClr val="accent1">
                    <a:lumMod val="75000"/>
                  </a:schemeClr>
                </a:solidFill>
              </a:rPr>
              <a:t>[</a:t>
            </a:r>
            <a:r>
              <a:rPr lang="en-US" sz="1800" dirty="0">
                <a:solidFill>
                  <a:schemeClr val="accent1">
                    <a:lumMod val="75000"/>
                  </a:schemeClr>
                </a:solidFill>
              </a:rPr>
              <a:t>Bent &amp; van Hentenryck 04a,b, Mercier &amp; van Hentenryck 07]</a:t>
            </a:r>
            <a:endParaRPr lang="en-US" sz="4500" dirty="0">
              <a:solidFill>
                <a:schemeClr val="accent1">
                  <a:lumMod val="75000"/>
                </a:schemeClr>
              </a:solidFill>
            </a:endParaRPr>
          </a:p>
        </p:txBody>
      </p:sp>
      <p:pic>
        <p:nvPicPr>
          <p:cNvPr id="117762" name="Picture 2"/>
          <p:cNvPicPr>
            <a:picLocks noChangeAspect="1" noChangeArrowheads="1"/>
          </p:cNvPicPr>
          <p:nvPr/>
        </p:nvPicPr>
        <p:blipFill>
          <a:blip r:embed="rId2" cstate="print"/>
          <a:srcRect/>
          <a:stretch>
            <a:fillRect/>
          </a:stretch>
        </p:blipFill>
        <p:spPr bwMode="auto">
          <a:xfrm>
            <a:off x="1885950" y="2343151"/>
            <a:ext cx="5772150" cy="2652497"/>
          </a:xfrm>
          <a:prstGeom prst="rect">
            <a:avLst/>
          </a:prstGeom>
          <a:noFill/>
          <a:ln w="9525">
            <a:noFill/>
            <a:miter lim="800000"/>
            <a:headEnd/>
            <a:tailEnd/>
          </a:ln>
          <a:effectLst/>
        </p:spPr>
      </p:pic>
    </p:spTree>
    <p:extLst>
      <p:ext uri="{BB962C8B-B14F-4D97-AF65-F5344CB8AC3E}">
        <p14:creationId xmlns:p14="http://schemas.microsoft.com/office/powerpoint/2010/main" val="2626917138"/>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600200" y="2228851"/>
            <a:ext cx="6335444" cy="3211115"/>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a:t>Interior value of </a:t>
            </a:r>
            <a:r>
              <a:rPr lang="el-GR" dirty="0">
                <a:latin typeface="Times New Roman"/>
                <a:cs typeface="Times New Roman"/>
              </a:rPr>
              <a:t>δ</a:t>
            </a:r>
            <a:r>
              <a:rPr lang="en-US" dirty="0"/>
              <a:t> was best</a:t>
            </a:r>
          </a:p>
        </p:txBody>
      </p:sp>
    </p:spTree>
    <p:extLst>
      <p:ext uri="{BB962C8B-B14F-4D97-AF65-F5344CB8AC3E}">
        <p14:creationId xmlns:p14="http://schemas.microsoft.com/office/powerpoint/2010/main" val="382786387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Algorithm 1 is not optimal</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423716" y="2090799"/>
            <a:ext cx="3591004" cy="3461889"/>
          </a:xfrm>
          <a:prstGeom prst="rect">
            <a:avLst/>
          </a:prstGeom>
          <a:noFill/>
          <a:ln w="9525">
            <a:noFill/>
            <a:miter lim="800000"/>
            <a:headEnd/>
            <a:tailEnd/>
          </a:ln>
        </p:spPr>
      </p:pic>
      <p:sp>
        <p:nvSpPr>
          <p:cNvPr id="4" name="TextBox 3"/>
          <p:cNvSpPr txBox="1"/>
          <p:nvPr/>
        </p:nvSpPr>
        <p:spPr>
          <a:xfrm>
            <a:off x="1393191" y="1690689"/>
            <a:ext cx="6818598" cy="400110"/>
          </a:xfrm>
          <a:prstGeom prst="rect">
            <a:avLst/>
          </a:prstGeom>
          <a:noFill/>
        </p:spPr>
        <p:txBody>
          <a:bodyPr wrap="none" rtlCol="0">
            <a:spAutoFit/>
          </a:bodyPr>
          <a:lstStyle/>
          <a:p>
            <a:r>
              <a:rPr lang="en-US" sz="2000" dirty="0"/>
              <a:t>ABCD exist.  In step 2, A disappears, and either EF or GH appear.</a:t>
            </a:r>
          </a:p>
        </p:txBody>
      </p:sp>
      <p:sp>
        <p:nvSpPr>
          <p:cNvPr id="5" name="TextBox 4"/>
          <p:cNvSpPr txBox="1"/>
          <p:nvPr/>
        </p:nvSpPr>
        <p:spPr>
          <a:xfrm>
            <a:off x="795480" y="5586591"/>
            <a:ext cx="7719870" cy="400110"/>
          </a:xfrm>
          <a:prstGeom prst="rect">
            <a:avLst/>
          </a:prstGeom>
          <a:noFill/>
        </p:spPr>
        <p:txBody>
          <a:bodyPr wrap="none" rtlCol="0">
            <a:spAutoFit/>
          </a:bodyPr>
          <a:lstStyle/>
          <a:p>
            <a:r>
              <a:rPr lang="en-US" sz="2000" dirty="0"/>
              <a:t>Optimal solution is cycle ACDB, but that is not optimal on any trajectory!</a:t>
            </a:r>
          </a:p>
        </p:txBody>
      </p:sp>
    </p:spTree>
    <p:extLst>
      <p:ext uri="{BB962C8B-B14F-4D97-AF65-F5344CB8AC3E}">
        <p14:creationId xmlns:p14="http://schemas.microsoft.com/office/powerpoint/2010/main" val="106246570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381000" y="2438400"/>
            <a:ext cx="8534400" cy="24384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b="1" dirty="0"/>
              <a:t>Best algorithm we were able to construct within Family 1</a:t>
            </a:r>
            <a:endParaRPr lang="en-US" dirty="0">
              <a:solidFill>
                <a:schemeClr val="accent1">
                  <a:lumMod val="75000"/>
                </a:schemeClr>
              </a:solidFill>
            </a:endParaRPr>
          </a:p>
        </p:txBody>
      </p:sp>
      <p:sp>
        <p:nvSpPr>
          <p:cNvPr id="3" name="Content Placeholder 2"/>
          <p:cNvSpPr>
            <a:spLocks noGrp="1"/>
          </p:cNvSpPr>
          <p:nvPr>
            <p:ph idx="1"/>
          </p:nvPr>
        </p:nvSpPr>
        <p:spPr>
          <a:xfrm>
            <a:off x="457200" y="1676400"/>
            <a:ext cx="8534400" cy="4756666"/>
          </a:xfrm>
        </p:spPr>
        <p:txBody>
          <a:bodyPr>
            <a:normAutofit lnSpcReduction="10000"/>
          </a:bodyPr>
          <a:lstStyle/>
          <a:p>
            <a:r>
              <a:rPr lang="en-US" sz="1800" b="1" dirty="0">
                <a:solidFill>
                  <a:schemeClr val="accent3"/>
                </a:solidFill>
              </a:rPr>
              <a:t>IDEA:</a:t>
            </a:r>
            <a:r>
              <a:rPr lang="en-US" sz="1800" dirty="0">
                <a:solidFill>
                  <a:schemeClr val="accent3"/>
                </a:solidFill>
              </a:rPr>
              <a:t> Optimize the scenarios for each action separately instead of each scenario separately</a:t>
            </a:r>
          </a:p>
          <a:p>
            <a:endParaRPr lang="en-US" sz="1500" dirty="0"/>
          </a:p>
          <a:p>
            <a:r>
              <a:rPr lang="en-US" sz="1800" dirty="0"/>
              <a:t>For each cycle c in </a:t>
            </a:r>
            <a:r>
              <a:rPr lang="en-US" sz="1800" dirty="0" err="1"/>
              <a:t>G</a:t>
            </a:r>
            <a:r>
              <a:rPr lang="en-US" sz="1800" baseline="-25000" dirty="0" err="1"/>
              <a:t>t</a:t>
            </a:r>
            <a:r>
              <a:rPr lang="en-US" sz="1800" dirty="0"/>
              <a:t>, score(c)=0</a:t>
            </a:r>
          </a:p>
          <a:p>
            <a:r>
              <a:rPr lang="en-US" sz="1800" dirty="0"/>
              <a:t>Generate scenarios s</a:t>
            </a:r>
            <a:r>
              <a:rPr lang="en-US" sz="1800" baseline="-25000" dirty="0"/>
              <a:t>1</a:t>
            </a:r>
            <a:r>
              <a:rPr lang="en-US" sz="1800" dirty="0"/>
              <a:t>, …, </a:t>
            </a:r>
            <a:r>
              <a:rPr lang="en-US" sz="1800" dirty="0" err="1"/>
              <a:t>s</a:t>
            </a:r>
            <a:r>
              <a:rPr lang="en-US" sz="1800" baseline="-25000" dirty="0" err="1"/>
              <a:t>m</a:t>
            </a:r>
            <a:endParaRPr lang="en-US" sz="1800" dirty="0"/>
          </a:p>
          <a:p>
            <a:r>
              <a:rPr lang="en-US" sz="1800" dirty="0"/>
              <a:t>For each cycle and chain c in G</a:t>
            </a:r>
            <a:r>
              <a:rPr lang="en-US" sz="1800" baseline="-25000" dirty="0"/>
              <a:t>t</a:t>
            </a:r>
            <a:endParaRPr lang="en-US" sz="1800" dirty="0"/>
          </a:p>
          <a:p>
            <a:pPr lvl="1"/>
            <a:r>
              <a:rPr lang="en-US" sz="1800" dirty="0"/>
              <a:t>For each scenario </a:t>
            </a:r>
            <a:r>
              <a:rPr lang="en-US" sz="1800" dirty="0" err="1"/>
              <a:t>s</a:t>
            </a:r>
            <a:r>
              <a:rPr lang="en-US" sz="1800" baseline="-25000" dirty="0" err="1"/>
              <a:t>i</a:t>
            </a:r>
            <a:endParaRPr lang="en-US" sz="1800" dirty="0"/>
          </a:p>
          <a:p>
            <a:pPr lvl="2"/>
            <a:r>
              <a:rPr lang="en-US" sz="1800" dirty="0"/>
              <a:t>S = solution to batch problem on {G</a:t>
            </a:r>
            <a:r>
              <a:rPr lang="en-US" sz="1800" baseline="-25000" dirty="0"/>
              <a:t>t</a:t>
            </a:r>
            <a:r>
              <a:rPr lang="en-US" sz="1800" dirty="0">
                <a:solidFill>
                  <a:srgbClr val="FF0000"/>
                </a:solidFill>
              </a:rPr>
              <a:t>-c</a:t>
            </a:r>
            <a:r>
              <a:rPr lang="en-US" sz="1800" dirty="0"/>
              <a:t>, </a:t>
            </a:r>
            <a:r>
              <a:rPr lang="en-US" sz="1800" dirty="0" err="1"/>
              <a:t>s</a:t>
            </a:r>
            <a:r>
              <a:rPr lang="en-US" sz="1800" baseline="-25000" dirty="0" err="1"/>
              <a:t>i</a:t>
            </a:r>
            <a:r>
              <a:rPr lang="en-US" sz="1800" dirty="0"/>
              <a:t>}</a:t>
            </a:r>
          </a:p>
          <a:p>
            <a:pPr lvl="2"/>
            <a:r>
              <a:rPr lang="en-US" sz="1800" dirty="0"/>
              <a:t>score(c)=score(c)+value(S)+value(c)</a:t>
            </a:r>
          </a:p>
          <a:p>
            <a:r>
              <a:rPr lang="en-US" sz="1800" dirty="0"/>
              <a:t>Using the batch solver, find a set of vertex-disjoint cycles and chains with maximum score, and return it</a:t>
            </a:r>
          </a:p>
          <a:p>
            <a:endParaRPr lang="en-US" sz="1800" dirty="0"/>
          </a:p>
          <a:p>
            <a:r>
              <a:rPr lang="en-US" sz="1800" dirty="0">
                <a:solidFill>
                  <a:schemeClr val="accent3"/>
                </a:solidFill>
              </a:rPr>
              <a:t>Experimental results:</a:t>
            </a:r>
          </a:p>
          <a:p>
            <a:pPr lvl="1"/>
            <a:r>
              <a:rPr lang="en-US" sz="1800" dirty="0">
                <a:solidFill>
                  <a:schemeClr val="accent3"/>
                </a:solidFill>
              </a:rPr>
              <a:t>Dummy action helps</a:t>
            </a:r>
          </a:p>
          <a:p>
            <a:pPr lvl="1"/>
            <a:r>
              <a:rPr lang="en-US" sz="1800" dirty="0">
                <a:solidFill>
                  <a:schemeClr val="accent3"/>
                </a:solidFill>
              </a:rPr>
              <a:t>Outperforms batch approach</a:t>
            </a:r>
          </a:p>
          <a:p>
            <a:pPr lvl="1"/>
            <a:r>
              <a:rPr lang="en-US" sz="1800" dirty="0">
                <a:solidFill>
                  <a:schemeClr val="accent3"/>
                </a:solidFill>
              </a:rPr>
              <a:t>Scales to 500-600 pairs</a:t>
            </a:r>
          </a:p>
          <a:p>
            <a:endParaRPr lang="en-US" sz="1350" dirty="0"/>
          </a:p>
        </p:txBody>
      </p:sp>
      <p:sp>
        <p:nvSpPr>
          <p:cNvPr id="4" name="Rectangle 3"/>
          <p:cNvSpPr/>
          <p:nvPr/>
        </p:nvSpPr>
        <p:spPr>
          <a:xfrm>
            <a:off x="6333309" y="6248400"/>
            <a:ext cx="2587953" cy="369332"/>
          </a:xfrm>
          <a:prstGeom prst="rect">
            <a:avLst/>
          </a:prstGeom>
        </p:spPr>
        <p:txBody>
          <a:bodyPr wrap="none">
            <a:spAutoFit/>
          </a:bodyPr>
          <a:lstStyle/>
          <a:p>
            <a:r>
              <a:rPr lang="en-US" dirty="0"/>
              <a:t>See also </a:t>
            </a:r>
            <a:r>
              <a:rPr lang="en-US" dirty="0">
                <a:solidFill>
                  <a:schemeClr val="accent1">
                    <a:lumMod val="75000"/>
                  </a:schemeClr>
                </a:solidFill>
              </a:rPr>
              <a:t>[Chang et al. 00] </a:t>
            </a:r>
            <a:endParaRPr lang="en-US" dirty="0"/>
          </a:p>
        </p:txBody>
      </p:sp>
    </p:spTree>
    <p:extLst>
      <p:ext uri="{BB962C8B-B14F-4D97-AF65-F5344CB8AC3E}">
        <p14:creationId xmlns:p14="http://schemas.microsoft.com/office/powerpoint/2010/main" val="2582890027"/>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2</a:t>
            </a:r>
            <a:br>
              <a:rPr lang="en-US" dirty="0"/>
            </a:br>
            <a:r>
              <a:rPr lang="en-US" sz="1800" dirty="0"/>
              <a:t>See also </a:t>
            </a:r>
            <a:r>
              <a:rPr lang="en-US" sz="1800" dirty="0">
                <a:solidFill>
                  <a:schemeClr val="accent1">
                    <a:lumMod val="75000"/>
                  </a:schemeClr>
                </a:solidFill>
              </a:rPr>
              <a:t>[Chang </a:t>
            </a:r>
            <a:r>
              <a:rPr lang="en-US" sz="1800" i="1" dirty="0">
                <a:solidFill>
                  <a:schemeClr val="accent1">
                    <a:lumMod val="75000"/>
                  </a:schemeClr>
                </a:solidFill>
              </a:rPr>
              <a:t>et al. </a:t>
            </a:r>
            <a:r>
              <a:rPr lang="en-US" sz="1800" dirty="0">
                <a:solidFill>
                  <a:schemeClr val="accent1">
                    <a:lumMod val="75000"/>
                  </a:schemeClr>
                </a:solidFill>
              </a:rPr>
              <a:t>00] </a:t>
            </a:r>
            <a:endParaRPr lang="en-US" dirty="0">
              <a:solidFill>
                <a:schemeClr val="accent1">
                  <a:lumMod val="75000"/>
                </a:schemeClr>
              </a:solidFill>
            </a:endParaRPr>
          </a:p>
        </p:txBody>
      </p:sp>
      <p:sp>
        <p:nvSpPr>
          <p:cNvPr id="3" name="Content Placeholder 2"/>
          <p:cNvSpPr>
            <a:spLocks noGrp="1"/>
          </p:cNvSpPr>
          <p:nvPr>
            <p:ph idx="1"/>
          </p:nvPr>
        </p:nvSpPr>
        <p:spPr>
          <a:xfrm>
            <a:off x="1828800" y="2057401"/>
            <a:ext cx="5829300" cy="1543050"/>
          </a:xfrm>
        </p:spPr>
        <p:txBody>
          <a:bodyPr>
            <a:normAutofit fontScale="62500" lnSpcReduction="20000"/>
          </a:bodyPr>
          <a:lstStyle/>
          <a:p>
            <a:r>
              <a:rPr lang="en-US" sz="1800" dirty="0"/>
              <a:t>For each cycle c in </a:t>
            </a:r>
            <a:r>
              <a:rPr lang="en-US" sz="1800" dirty="0" err="1"/>
              <a:t>G</a:t>
            </a:r>
            <a:r>
              <a:rPr lang="en-US" sz="1800" baseline="-25000" dirty="0" err="1"/>
              <a:t>t</a:t>
            </a:r>
            <a:r>
              <a:rPr lang="en-US" sz="1800" dirty="0"/>
              <a:t>, score(c)=0</a:t>
            </a:r>
          </a:p>
          <a:p>
            <a:r>
              <a:rPr lang="en-US" sz="1800" dirty="0"/>
              <a:t>Generate scenarios s</a:t>
            </a:r>
            <a:r>
              <a:rPr lang="en-US" sz="1800" baseline="-25000" dirty="0"/>
              <a:t>1</a:t>
            </a:r>
            <a:r>
              <a:rPr lang="en-US" sz="1800" dirty="0"/>
              <a:t>, …, </a:t>
            </a:r>
            <a:r>
              <a:rPr lang="en-US" sz="1800" dirty="0" err="1"/>
              <a:t>s</a:t>
            </a:r>
            <a:r>
              <a:rPr lang="en-US" sz="1800" baseline="-25000" dirty="0" err="1"/>
              <a:t>m</a:t>
            </a:r>
            <a:endParaRPr lang="en-US" sz="1800" dirty="0"/>
          </a:p>
          <a:p>
            <a:r>
              <a:rPr lang="en-US" sz="1800" dirty="0"/>
              <a:t>For each cycle c in </a:t>
            </a:r>
            <a:r>
              <a:rPr lang="en-US" sz="1800" dirty="0" err="1"/>
              <a:t>G</a:t>
            </a:r>
            <a:r>
              <a:rPr lang="en-US" sz="1800" baseline="-25000" dirty="0" err="1"/>
              <a:t>t</a:t>
            </a:r>
            <a:endParaRPr lang="en-US" sz="1800" dirty="0"/>
          </a:p>
          <a:p>
            <a:pPr lvl="1"/>
            <a:r>
              <a:rPr lang="en-US" dirty="0"/>
              <a:t>For each scenario </a:t>
            </a:r>
            <a:r>
              <a:rPr lang="en-US" dirty="0" err="1"/>
              <a:t>s</a:t>
            </a:r>
            <a:r>
              <a:rPr lang="en-US" baseline="-25000" dirty="0" err="1"/>
              <a:t>i</a:t>
            </a:r>
            <a:endParaRPr lang="en-US" dirty="0"/>
          </a:p>
          <a:p>
            <a:pPr lvl="2"/>
            <a:r>
              <a:rPr lang="en-US" dirty="0"/>
              <a:t>S = solution to offline ILP on {</a:t>
            </a:r>
            <a:r>
              <a:rPr lang="en-US" dirty="0" err="1"/>
              <a:t>G</a:t>
            </a:r>
            <a:r>
              <a:rPr lang="en-US" baseline="-25000" dirty="0" err="1"/>
              <a:t>t</a:t>
            </a:r>
            <a:r>
              <a:rPr lang="en-US" dirty="0">
                <a:solidFill>
                  <a:srgbClr val="C00000"/>
                </a:solidFill>
              </a:rPr>
              <a:t>-c</a:t>
            </a:r>
            <a:r>
              <a:rPr lang="en-US" dirty="0"/>
              <a:t>, </a:t>
            </a:r>
            <a:r>
              <a:rPr lang="en-US" dirty="0" err="1"/>
              <a:t>s</a:t>
            </a:r>
            <a:r>
              <a:rPr lang="en-US" baseline="-25000" dirty="0" err="1"/>
              <a:t>i</a:t>
            </a:r>
            <a:r>
              <a:rPr lang="en-US" dirty="0"/>
              <a:t>}</a:t>
            </a:r>
          </a:p>
          <a:p>
            <a:pPr lvl="2"/>
            <a:r>
              <a:rPr lang="en-US" dirty="0"/>
              <a:t>score(c)=score(c)+value(S)+value(c)</a:t>
            </a:r>
          </a:p>
          <a:p>
            <a:r>
              <a:rPr lang="en-US" sz="1800" dirty="0"/>
              <a:t>Using ILP, find a set of vertex-disjoint cycles with maximum score</a:t>
            </a:r>
          </a:p>
          <a:p>
            <a:endParaRPr lang="en-US" sz="1350" dirty="0"/>
          </a:p>
        </p:txBody>
      </p:sp>
    </p:spTree>
    <p:extLst>
      <p:ext uri="{BB962C8B-B14F-4D97-AF65-F5344CB8AC3E}">
        <p14:creationId xmlns:p14="http://schemas.microsoft.com/office/powerpoint/2010/main" val="428045721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2</a:t>
            </a:r>
            <a:br>
              <a:rPr lang="en-US" dirty="0"/>
            </a:br>
            <a:r>
              <a:rPr lang="en-US" sz="1800" dirty="0"/>
              <a:t>See also </a:t>
            </a:r>
            <a:r>
              <a:rPr lang="en-US" sz="1800" dirty="0">
                <a:solidFill>
                  <a:schemeClr val="accent1">
                    <a:lumMod val="75000"/>
                  </a:schemeClr>
                </a:solidFill>
              </a:rPr>
              <a:t>[Chang et al. 00] </a:t>
            </a:r>
            <a:endParaRPr lang="en-US" dirty="0">
              <a:solidFill>
                <a:schemeClr val="accent1">
                  <a:lumMod val="75000"/>
                </a:schemeClr>
              </a:solidFill>
            </a:endParaRPr>
          </a:p>
        </p:txBody>
      </p:sp>
      <p:sp>
        <p:nvSpPr>
          <p:cNvPr id="3" name="Content Placeholder 2"/>
          <p:cNvSpPr>
            <a:spLocks noGrp="1"/>
          </p:cNvSpPr>
          <p:nvPr>
            <p:ph idx="1"/>
          </p:nvPr>
        </p:nvSpPr>
        <p:spPr>
          <a:xfrm>
            <a:off x="1828800" y="2057401"/>
            <a:ext cx="5829300" cy="1543050"/>
          </a:xfrm>
        </p:spPr>
        <p:txBody>
          <a:bodyPr/>
          <a:lstStyle/>
          <a:p>
            <a:r>
              <a:rPr lang="en-US" sz="1500" dirty="0"/>
              <a:t>We proved Algorithm 1 is not optimal</a:t>
            </a:r>
          </a:p>
          <a:p>
            <a:r>
              <a:rPr lang="en-US" sz="1500" dirty="0"/>
              <a:t>Improvement idea: Optimize the scenarios for each action separately instead of optimizing each scenario separately</a:t>
            </a:r>
          </a:p>
        </p:txBody>
      </p:sp>
      <p:pic>
        <p:nvPicPr>
          <p:cNvPr id="1026" name="Picture 2"/>
          <p:cNvPicPr>
            <a:picLocks noChangeAspect="1" noChangeArrowheads="1"/>
          </p:cNvPicPr>
          <p:nvPr/>
        </p:nvPicPr>
        <p:blipFill>
          <a:blip r:embed="rId3" cstate="print"/>
          <a:srcRect/>
          <a:stretch>
            <a:fillRect/>
          </a:stretch>
        </p:blipFill>
        <p:spPr bwMode="auto">
          <a:xfrm>
            <a:off x="1828800" y="2963161"/>
            <a:ext cx="5886451" cy="2751839"/>
          </a:xfrm>
          <a:prstGeom prst="rect">
            <a:avLst/>
          </a:prstGeom>
          <a:noFill/>
          <a:ln w="9525">
            <a:noFill/>
            <a:miter lim="800000"/>
            <a:headEnd/>
            <a:tailEnd/>
          </a:ln>
          <a:effectLst/>
        </p:spPr>
      </p:pic>
      <p:sp>
        <p:nvSpPr>
          <p:cNvPr id="5" name="Rectangle 4"/>
          <p:cNvSpPr/>
          <p:nvPr/>
        </p:nvSpPr>
        <p:spPr>
          <a:xfrm>
            <a:off x="6743700" y="4514850"/>
            <a:ext cx="400050" cy="4000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52761179"/>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4640" y="280670"/>
            <a:ext cx="8412480" cy="857250"/>
          </a:xfrm>
        </p:spPr>
        <p:txBody>
          <a:bodyPr>
            <a:normAutofit fontScale="90000"/>
          </a:bodyPr>
          <a:lstStyle/>
          <a:p>
            <a:r>
              <a:rPr lang="en-US" dirty="0"/>
              <a:t>Algorithm 3: Adaptation of AMSAA </a:t>
            </a:r>
            <a:br>
              <a:rPr lang="en-US" dirty="0"/>
            </a:br>
            <a:r>
              <a:rPr lang="en-US" sz="2400" dirty="0">
                <a:solidFill>
                  <a:schemeClr val="accent1">
                    <a:lumMod val="75000"/>
                  </a:schemeClr>
                </a:solidFill>
              </a:rPr>
              <a:t>[Mercier &amp; van Hentenryck 08]</a:t>
            </a:r>
            <a:endParaRPr lang="en-US" dirty="0">
              <a:solidFill>
                <a:schemeClr val="accent1">
                  <a:lumMod val="75000"/>
                </a:schemeClr>
              </a:solidFill>
            </a:endParaRPr>
          </a:p>
        </p:txBody>
      </p:sp>
      <p:sp>
        <p:nvSpPr>
          <p:cNvPr id="3" name="Content Placeholder 2"/>
          <p:cNvSpPr>
            <a:spLocks noGrp="1"/>
          </p:cNvSpPr>
          <p:nvPr>
            <p:ph idx="1"/>
          </p:nvPr>
        </p:nvSpPr>
        <p:spPr>
          <a:xfrm>
            <a:off x="660400" y="1493520"/>
            <a:ext cx="8199120" cy="4582160"/>
          </a:xfrm>
        </p:spPr>
        <p:txBody>
          <a:bodyPr>
            <a:normAutofit/>
          </a:bodyPr>
          <a:lstStyle/>
          <a:p>
            <a:r>
              <a:rPr lang="en-US" sz="1800" i="1" dirty="0"/>
              <a:t>Global anticipatory gap (GAG) </a:t>
            </a:r>
            <a:r>
              <a:rPr lang="en-US" sz="1800" dirty="0"/>
              <a:t>~ no action good across scenarios</a:t>
            </a:r>
          </a:p>
          <a:p>
            <a:pPr lvl="1"/>
            <a:r>
              <a:rPr lang="en-US" sz="1800" dirty="0"/>
              <a:t>This problem likely to have large GAG</a:t>
            </a:r>
          </a:p>
          <a:p>
            <a:pPr lvl="1"/>
            <a:r>
              <a:rPr lang="en-US" sz="1800" dirty="0"/>
              <a:t>AMSAA designed for problems with large GAG; optimal in limit</a:t>
            </a:r>
            <a:endParaRPr lang="en-US" sz="3200" dirty="0"/>
          </a:p>
          <a:p>
            <a:endParaRPr lang="en-US" sz="1800" dirty="0"/>
          </a:p>
          <a:p>
            <a:r>
              <a:rPr lang="en-US" sz="1800" dirty="0"/>
              <a:t>Generate scenarios s</a:t>
            </a:r>
            <a:r>
              <a:rPr lang="en-US" sz="1800" baseline="-25000" dirty="0"/>
              <a:t>1</a:t>
            </a:r>
            <a:r>
              <a:rPr lang="en-US" sz="1800" dirty="0"/>
              <a:t>, …, </a:t>
            </a:r>
            <a:r>
              <a:rPr lang="en-US" sz="1800" dirty="0" err="1"/>
              <a:t>s</a:t>
            </a:r>
            <a:r>
              <a:rPr lang="en-US" sz="1800" baseline="-25000" dirty="0" err="1"/>
              <a:t>m</a:t>
            </a:r>
            <a:endParaRPr lang="en-US" sz="1800" dirty="0"/>
          </a:p>
          <a:p>
            <a:r>
              <a:rPr lang="en-US" sz="1800" dirty="0"/>
              <a:t>For each state </a:t>
            </a:r>
            <a:r>
              <a:rPr lang="el-GR" sz="1800" dirty="0"/>
              <a:t>σ</a:t>
            </a:r>
            <a:r>
              <a:rPr lang="en-US" sz="1800" dirty="0"/>
              <a:t>  // Construct an approximate MPD</a:t>
            </a:r>
          </a:p>
          <a:p>
            <a:pPr lvl="1"/>
            <a:r>
              <a:rPr lang="en-US" sz="1800" dirty="0"/>
              <a:t>if </a:t>
            </a:r>
            <a:r>
              <a:rPr lang="el-GR" sz="1800" dirty="0"/>
              <a:t>σ</a:t>
            </a:r>
            <a:r>
              <a:rPr lang="en-US" sz="1800" dirty="0"/>
              <a:t> is a final state, then v(</a:t>
            </a:r>
            <a:r>
              <a:rPr lang="el-GR" sz="1800" dirty="0"/>
              <a:t>σ</a:t>
            </a:r>
            <a:r>
              <a:rPr lang="en-US" sz="1800" dirty="0"/>
              <a:t>) is offline solution in </a:t>
            </a:r>
            <a:r>
              <a:rPr lang="el-GR" sz="1800" dirty="0"/>
              <a:t>σ</a:t>
            </a:r>
            <a:endParaRPr lang="en-US" sz="1800" dirty="0"/>
          </a:p>
          <a:p>
            <a:pPr lvl="1"/>
            <a:r>
              <a:rPr lang="en-US" sz="1800" dirty="0"/>
              <a:t>else v(</a:t>
            </a:r>
            <a:r>
              <a:rPr lang="el-GR" sz="1800" dirty="0"/>
              <a:t>σ</a:t>
            </a:r>
            <a:r>
              <a:rPr lang="en-US" sz="1800" dirty="0"/>
              <a:t>) = </a:t>
            </a:r>
            <a:r>
              <a:rPr lang="en-US" sz="1800" dirty="0" err="1"/>
              <a:t>avg</a:t>
            </a:r>
            <a:r>
              <a:rPr lang="en-US" sz="1800" dirty="0"/>
              <a:t> value of offline solution over scenarios {s</a:t>
            </a:r>
            <a:r>
              <a:rPr lang="en-US" sz="1800" baseline="-25000" dirty="0"/>
              <a:t>1</a:t>
            </a:r>
            <a:r>
              <a:rPr lang="en-US" sz="1800" dirty="0"/>
              <a:t>, …, </a:t>
            </a:r>
            <a:r>
              <a:rPr lang="en-US" sz="1800" dirty="0" err="1"/>
              <a:t>s</a:t>
            </a:r>
            <a:r>
              <a:rPr lang="en-US" sz="1800" baseline="-25000" dirty="0" err="1"/>
              <a:t>m</a:t>
            </a:r>
            <a:r>
              <a:rPr lang="en-US" sz="1800" dirty="0"/>
              <a:t>}, assuming no vertex dies</a:t>
            </a:r>
          </a:p>
          <a:p>
            <a:r>
              <a:rPr lang="en-US" sz="1800" dirty="0"/>
              <a:t>Solve the MDP using tree search starting at state </a:t>
            </a:r>
            <a:r>
              <a:rPr lang="en-US" sz="1800" dirty="0" err="1"/>
              <a:t>G</a:t>
            </a:r>
            <a:r>
              <a:rPr lang="en-US" sz="1800" baseline="-25000" dirty="0" err="1"/>
              <a:t>t</a:t>
            </a:r>
            <a:endParaRPr lang="en-US" sz="1800" dirty="0"/>
          </a:p>
          <a:p>
            <a:r>
              <a:rPr lang="en-US" sz="1800" dirty="0"/>
              <a:t>For each cycle c in </a:t>
            </a:r>
            <a:r>
              <a:rPr lang="en-US" sz="1800" dirty="0" err="1"/>
              <a:t>G</a:t>
            </a:r>
            <a:r>
              <a:rPr lang="en-US" sz="1800" baseline="-25000" dirty="0" err="1"/>
              <a:t>t</a:t>
            </a:r>
            <a:r>
              <a:rPr lang="en-US" sz="1800" dirty="0"/>
              <a:t>, score(c)=Q(</a:t>
            </a:r>
            <a:r>
              <a:rPr lang="en-US" sz="1800" dirty="0" err="1"/>
              <a:t>G</a:t>
            </a:r>
            <a:r>
              <a:rPr lang="en-US" sz="1800" baseline="-25000" dirty="0" err="1"/>
              <a:t>t</a:t>
            </a:r>
            <a:r>
              <a:rPr lang="en-US" sz="1800" dirty="0" err="1"/>
              <a:t>,c</a:t>
            </a:r>
            <a:r>
              <a:rPr lang="en-US" sz="1800" dirty="0"/>
              <a:t>)</a:t>
            </a:r>
          </a:p>
          <a:p>
            <a:r>
              <a:rPr lang="en-US" sz="1800" dirty="0"/>
              <a:t>Using the batch ILP, find a set of vertex-disjoint cycles with maximum score, and return it</a:t>
            </a:r>
          </a:p>
          <a:p>
            <a:pPr lvl="1"/>
            <a:endParaRPr lang="en-US" sz="3200" dirty="0"/>
          </a:p>
        </p:txBody>
      </p:sp>
    </p:spTree>
    <p:extLst>
      <p:ext uri="{BB962C8B-B14F-4D97-AF65-F5344CB8AC3E}">
        <p14:creationId xmlns:p14="http://schemas.microsoft.com/office/powerpoint/2010/main" val="2495297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normAutofit/>
          </a:bodyPr>
          <a:lstStyle/>
          <a:p>
            <a:r>
              <a:rPr lang="en-US" sz="4000" b="1" dirty="0">
                <a:solidFill>
                  <a:schemeClr val="tx1"/>
                </a:solidFill>
              </a:rPr>
              <a:t>Other barter-exchange markets</a:t>
            </a:r>
          </a:p>
        </p:txBody>
      </p:sp>
      <p:sp>
        <p:nvSpPr>
          <p:cNvPr id="115715" name="Rectangle 3"/>
          <p:cNvSpPr>
            <a:spLocks noGrp="1" noChangeArrowheads="1"/>
          </p:cNvSpPr>
          <p:nvPr>
            <p:ph idx="1"/>
          </p:nvPr>
        </p:nvSpPr>
        <p:spPr>
          <a:xfrm>
            <a:off x="551725" y="1524000"/>
            <a:ext cx="6715469" cy="4876799"/>
          </a:xfrm>
        </p:spPr>
        <p:txBody>
          <a:bodyPr>
            <a:normAutofit/>
          </a:bodyPr>
          <a:lstStyle/>
          <a:p>
            <a:pPr>
              <a:spcBef>
                <a:spcPts val="0"/>
              </a:spcBef>
              <a:spcAft>
                <a:spcPts val="1200"/>
              </a:spcAft>
            </a:pPr>
            <a:r>
              <a:rPr lang="en-US" dirty="0"/>
              <a:t>Holiday Homes: </a:t>
            </a:r>
            <a:r>
              <a:rPr lang="en-US" dirty="0" err="1"/>
              <a:t>Intervac</a:t>
            </a:r>
            <a:endParaRPr lang="en-US" dirty="0"/>
          </a:p>
          <a:p>
            <a:pPr>
              <a:spcBef>
                <a:spcPts val="0"/>
              </a:spcBef>
              <a:spcAft>
                <a:spcPts val="1200"/>
              </a:spcAft>
            </a:pPr>
            <a:r>
              <a:rPr lang="en-US" dirty="0"/>
              <a:t>Books: Read It Swap It</a:t>
            </a:r>
          </a:p>
          <a:p>
            <a:pPr>
              <a:spcBef>
                <a:spcPts val="0"/>
              </a:spcBef>
              <a:spcAft>
                <a:spcPts val="1200"/>
              </a:spcAft>
            </a:pPr>
            <a:r>
              <a:rPr lang="en-US" dirty="0"/>
              <a:t>General used goods: </a:t>
            </a:r>
            <a:br>
              <a:rPr lang="en-US" dirty="0"/>
            </a:br>
            <a:r>
              <a:rPr lang="en-US" dirty="0"/>
              <a:t>Netcycler / swap.com</a:t>
            </a:r>
          </a:p>
          <a:p>
            <a:pPr>
              <a:spcBef>
                <a:spcPts val="0"/>
              </a:spcBef>
              <a:spcAft>
                <a:spcPts val="1200"/>
              </a:spcAft>
            </a:pPr>
            <a:r>
              <a:rPr lang="en-US" dirty="0"/>
              <a:t>National Odd Shoe Exchange</a:t>
            </a:r>
          </a:p>
          <a:p>
            <a:pPr>
              <a:spcBef>
                <a:spcPts val="0"/>
              </a:spcBef>
              <a:spcAft>
                <a:spcPts val="1200"/>
              </a:spcAft>
            </a:pPr>
            <a:r>
              <a:rPr lang="en-US" dirty="0"/>
              <a:t>Room exchange (e.g. dorm rooms)</a:t>
            </a:r>
          </a:p>
          <a:p>
            <a:pPr>
              <a:spcBef>
                <a:spcPts val="0"/>
              </a:spcBef>
              <a:spcAft>
                <a:spcPts val="1200"/>
              </a:spcAft>
            </a:pPr>
            <a:r>
              <a:rPr lang="en-US" dirty="0"/>
              <a:t>Nurse shift exchange</a:t>
            </a:r>
          </a:p>
        </p:txBody>
      </p:sp>
      <p:pic>
        <p:nvPicPr>
          <p:cNvPr id="5" name="Picture 3" descr="http://2.bp.blogspot.com/-1KpDXRL43tY/ThRJ3JHi_2I/AAAAAAAAALA/vlpmHKCpoWA/s320/100_0014.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743200"/>
            <a:ext cx="2477048" cy="185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554042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971550"/>
            <a:ext cx="5829300" cy="857250"/>
          </a:xfrm>
        </p:spPr>
        <p:txBody>
          <a:bodyPr>
            <a:normAutofit fontScale="90000"/>
          </a:bodyPr>
          <a:lstStyle/>
          <a:p>
            <a:r>
              <a:rPr lang="en-US" dirty="0"/>
              <a:t>Algorithm 3: Adaptation of AMSAA </a:t>
            </a:r>
            <a:r>
              <a:rPr lang="en-US" sz="2400" dirty="0">
                <a:solidFill>
                  <a:schemeClr val="accent1">
                    <a:lumMod val="75000"/>
                  </a:schemeClr>
                </a:solidFill>
              </a:rPr>
              <a:t>[Mercier &amp; van Hentenryck 08]</a:t>
            </a:r>
            <a:endParaRPr lang="en-US" dirty="0">
              <a:solidFill>
                <a:schemeClr val="accent1">
                  <a:lumMod val="75000"/>
                </a:schemeClr>
              </a:solidFill>
            </a:endParaRPr>
          </a:p>
        </p:txBody>
      </p:sp>
      <p:sp>
        <p:nvSpPr>
          <p:cNvPr id="3" name="Content Placeholder 2"/>
          <p:cNvSpPr>
            <a:spLocks noGrp="1"/>
          </p:cNvSpPr>
          <p:nvPr>
            <p:ph idx="1"/>
          </p:nvPr>
        </p:nvSpPr>
        <p:spPr>
          <a:xfrm>
            <a:off x="1600200" y="2057401"/>
            <a:ext cx="6400800" cy="3398044"/>
          </a:xfrm>
        </p:spPr>
        <p:txBody>
          <a:bodyPr/>
          <a:lstStyle/>
          <a:p>
            <a:r>
              <a:rPr lang="en-US" i="1" dirty="0"/>
              <a:t>Global anticipatory gap (GAG) </a:t>
            </a:r>
            <a:r>
              <a:rPr lang="en-US" dirty="0"/>
              <a:t>~ no action is pretty good across scenarios</a:t>
            </a:r>
          </a:p>
          <a:p>
            <a:pPr lvl="1"/>
            <a:r>
              <a:rPr lang="en-US" dirty="0"/>
              <a:t>This problem likely to have large GAG</a:t>
            </a:r>
          </a:p>
          <a:p>
            <a:pPr lvl="1"/>
            <a:r>
              <a:rPr lang="en-US" dirty="0"/>
              <a:t>AMSAA was designed for problems with large GAG</a:t>
            </a:r>
          </a:p>
        </p:txBody>
      </p:sp>
      <p:pic>
        <p:nvPicPr>
          <p:cNvPr id="119810" name="Picture 2"/>
          <p:cNvPicPr>
            <a:picLocks noChangeAspect="1" noChangeArrowheads="1"/>
          </p:cNvPicPr>
          <p:nvPr/>
        </p:nvPicPr>
        <p:blipFill>
          <a:blip r:embed="rId2" cstate="print"/>
          <a:srcRect/>
          <a:stretch>
            <a:fillRect/>
          </a:stretch>
        </p:blipFill>
        <p:spPr bwMode="auto">
          <a:xfrm>
            <a:off x="1771650" y="3543300"/>
            <a:ext cx="5257800" cy="2327907"/>
          </a:xfrm>
          <a:prstGeom prst="rect">
            <a:avLst/>
          </a:prstGeom>
          <a:noFill/>
          <a:ln w="9525">
            <a:noFill/>
            <a:miter lim="800000"/>
            <a:headEnd/>
            <a:tailEnd/>
          </a:ln>
          <a:effectLst/>
        </p:spPr>
      </p:pic>
    </p:spTree>
    <p:extLst>
      <p:ext uri="{BB962C8B-B14F-4D97-AF65-F5344CB8AC3E}">
        <p14:creationId xmlns:p14="http://schemas.microsoft.com/office/powerpoint/2010/main" val="77580364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Experimental setup for online tests</a:t>
            </a:r>
          </a:p>
        </p:txBody>
      </p:sp>
      <p:sp>
        <p:nvSpPr>
          <p:cNvPr id="3" name="Content Placeholder 2"/>
          <p:cNvSpPr>
            <a:spLocks noGrp="1"/>
          </p:cNvSpPr>
          <p:nvPr>
            <p:ph idx="1"/>
          </p:nvPr>
        </p:nvSpPr>
        <p:spPr/>
        <p:txBody>
          <a:bodyPr/>
          <a:lstStyle/>
          <a:p>
            <a:r>
              <a:rPr lang="en-US" dirty="0"/>
              <a:t>Real data set: 158 pairs, 11 altruistic donors, 4086 edges, highly sensitized</a:t>
            </a:r>
          </a:p>
          <a:p>
            <a:r>
              <a:rPr lang="en-US" dirty="0"/>
              <a:t>Artificial data set using [Saidman et al.] generator: 510 pairs, 25 altruistic donors, 15,400 edges</a:t>
            </a:r>
          </a:p>
          <a:p>
            <a:r>
              <a:rPr lang="en-US" dirty="0"/>
              <a:t>Death rate set so 12% survive 10 years</a:t>
            </a:r>
          </a:p>
          <a:p>
            <a:r>
              <a:rPr lang="en-US" dirty="0"/>
              <a:t>Dummy action (=inaction) allowed</a:t>
            </a:r>
          </a:p>
          <a:p>
            <a:endParaRPr lang="en-US" dirty="0"/>
          </a:p>
          <a:p>
            <a:endParaRPr lang="en-US" dirty="0"/>
          </a:p>
        </p:txBody>
      </p:sp>
    </p:spTree>
    <p:extLst>
      <p:ext uri="{BB962C8B-B14F-4D97-AF65-F5344CB8AC3E}">
        <p14:creationId xmlns:p14="http://schemas.microsoft.com/office/powerpoint/2010/main" val="38861301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6100" y="372110"/>
            <a:ext cx="7969250" cy="1192530"/>
          </a:xfrm>
        </p:spPr>
        <p:txBody>
          <a:bodyPr>
            <a:normAutofit/>
          </a:bodyPr>
          <a:lstStyle/>
          <a:p>
            <a:r>
              <a:rPr lang="en-US" sz="3200" dirty="0"/>
              <a:t>Parameter tuning to scale to the large: </a:t>
            </a:r>
            <a:br>
              <a:rPr lang="en-US" sz="3200" dirty="0"/>
            </a:br>
            <a:r>
              <a:rPr lang="en-US" sz="3200" dirty="0"/>
              <a:t>Experiments uncovered interesting tradeoffs</a:t>
            </a:r>
          </a:p>
        </p:txBody>
      </p:sp>
      <p:sp>
        <p:nvSpPr>
          <p:cNvPr id="3" name="Content Placeholder 2"/>
          <p:cNvSpPr>
            <a:spLocks noGrp="1"/>
          </p:cNvSpPr>
          <p:nvPr>
            <p:ph idx="1"/>
          </p:nvPr>
        </p:nvSpPr>
        <p:spPr>
          <a:xfrm>
            <a:off x="701040" y="1737360"/>
            <a:ext cx="7711440" cy="4094480"/>
          </a:xfrm>
        </p:spPr>
        <p:txBody>
          <a:bodyPr>
            <a:normAutofit fontScale="85000" lnSpcReduction="10000"/>
          </a:bodyPr>
          <a:lstStyle/>
          <a:p>
            <a:r>
              <a:rPr lang="en-US" dirty="0"/>
              <a:t>Number of sample trajectories</a:t>
            </a:r>
          </a:p>
          <a:p>
            <a:r>
              <a:rPr lang="en-US" dirty="0" err="1"/>
              <a:t>Lookahead</a:t>
            </a:r>
            <a:r>
              <a:rPr lang="en-US" dirty="0"/>
              <a:t> depth (number of steps)</a:t>
            </a:r>
          </a:p>
          <a:p>
            <a:pPr lvl="1"/>
            <a:r>
              <a:rPr lang="en-US" dirty="0"/>
              <a:t>For a given number of sample trajectories, interior optimum</a:t>
            </a:r>
          </a:p>
          <a:p>
            <a:r>
              <a:rPr lang="en-US" dirty="0"/>
              <a:t>Batch size</a:t>
            </a:r>
          </a:p>
          <a:p>
            <a:pPr lvl="1"/>
            <a:r>
              <a:rPr lang="en-US" dirty="0"/>
              <a:t>Large =&gt; can look deep into the future (for given </a:t>
            </a:r>
            <a:r>
              <a:rPr lang="en-US" dirty="0" err="1"/>
              <a:t>lookahead</a:t>
            </a:r>
            <a:r>
              <a:rPr lang="en-US" dirty="0"/>
              <a:t> depth)</a:t>
            </a:r>
          </a:p>
          <a:p>
            <a:pPr lvl="1"/>
            <a:r>
              <a:rPr lang="en-US" dirty="0"/>
              <a:t>Small =&gt; finer-grained decision making</a:t>
            </a:r>
          </a:p>
          <a:p>
            <a:pPr lvl="1"/>
            <a:endParaRPr lang="en-US" sz="1350" dirty="0"/>
          </a:p>
          <a:p>
            <a:r>
              <a:rPr lang="en-US" dirty="0">
                <a:solidFill>
                  <a:schemeClr val="tx1">
                    <a:lumMod val="50000"/>
                    <a:lumOff val="50000"/>
                  </a:schemeClr>
                </a:solidFill>
              </a:rPr>
              <a:t>We also tuned batch size for offline benchmark</a:t>
            </a:r>
          </a:p>
        </p:txBody>
      </p:sp>
    </p:spTree>
    <p:extLst>
      <p:ext uri="{BB962C8B-B14F-4D97-AF65-F5344CB8AC3E}">
        <p14:creationId xmlns:p14="http://schemas.microsoft.com/office/powerpoint/2010/main" val="422151243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Experimental results on </a:t>
            </a:r>
            <a:br>
              <a:rPr lang="en-US" b="1" dirty="0"/>
            </a:br>
            <a:r>
              <a:rPr lang="en-US" b="1" dirty="0"/>
              <a:t>trajectory-based algorithms</a:t>
            </a:r>
          </a:p>
        </p:txBody>
      </p:sp>
      <p:sp>
        <p:nvSpPr>
          <p:cNvPr id="3" name="Content Placeholder 2"/>
          <p:cNvSpPr>
            <a:spLocks noGrp="1"/>
          </p:cNvSpPr>
          <p:nvPr>
            <p:ph idx="1"/>
          </p:nvPr>
        </p:nvSpPr>
        <p:spPr>
          <a:xfrm>
            <a:off x="381000" y="1981200"/>
            <a:ext cx="8610600" cy="4064000"/>
          </a:xfrm>
        </p:spPr>
        <p:txBody>
          <a:bodyPr/>
          <a:lstStyle/>
          <a:p>
            <a:r>
              <a:rPr lang="en-US" dirty="0"/>
              <a:t>Dummy action helps (not needed in Algorithm 1)</a:t>
            </a:r>
          </a:p>
          <a:p>
            <a:r>
              <a:rPr lang="en-US" dirty="0"/>
              <a:t>Algorithm B outperforms Algorithms A and C</a:t>
            </a:r>
          </a:p>
          <a:p>
            <a:pPr lvl="1"/>
            <a:r>
              <a:rPr lang="en-US" dirty="0"/>
              <a:t>Also, C (adaptation of AMSAA </a:t>
            </a:r>
            <a:r>
              <a:rPr lang="en-US" dirty="0">
                <a:solidFill>
                  <a:schemeClr val="accent1">
                    <a:lumMod val="75000"/>
                  </a:schemeClr>
                </a:solidFill>
              </a:rPr>
              <a:t>[Mercier &amp; van Hentenryck 08]</a:t>
            </a:r>
            <a:r>
              <a:rPr lang="en-US" dirty="0"/>
              <a:t>) doesn’t scale</a:t>
            </a:r>
          </a:p>
          <a:p>
            <a:r>
              <a:rPr lang="en-US" dirty="0"/>
              <a:t>Outperforms batch approach</a:t>
            </a:r>
          </a:p>
          <a:p>
            <a:r>
              <a:rPr lang="en-US" dirty="0"/>
              <a:t>Scales to 500-600 pairs</a:t>
            </a:r>
          </a:p>
        </p:txBody>
      </p:sp>
    </p:spTree>
    <p:extLst>
      <p:ext uri="{BB962C8B-B14F-4D97-AF65-F5344CB8AC3E}">
        <p14:creationId xmlns:p14="http://schemas.microsoft.com/office/powerpoint/2010/main" val="1050958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Experiments on trajectory-based algorithms</a:t>
            </a:r>
          </a:p>
        </p:txBody>
      </p:sp>
      <p:sp>
        <p:nvSpPr>
          <p:cNvPr id="3" name="Content Placeholder 2"/>
          <p:cNvSpPr>
            <a:spLocks noGrp="1"/>
          </p:cNvSpPr>
          <p:nvPr>
            <p:ph idx="1"/>
          </p:nvPr>
        </p:nvSpPr>
        <p:spPr>
          <a:xfrm>
            <a:off x="1714500" y="2057401"/>
            <a:ext cx="6115050" cy="3398044"/>
          </a:xfrm>
        </p:spPr>
        <p:txBody>
          <a:bodyPr/>
          <a:lstStyle/>
          <a:p>
            <a:r>
              <a:rPr lang="en-US" dirty="0"/>
              <a:t>Compared 3 such algorithms</a:t>
            </a:r>
          </a:p>
          <a:p>
            <a:r>
              <a:rPr lang="en-US" dirty="0"/>
              <a:t>Outperform batch approach</a:t>
            </a:r>
          </a:p>
          <a:p>
            <a:r>
              <a:rPr lang="en-US" dirty="0"/>
              <a:t>Dummy action helps</a:t>
            </a:r>
          </a:p>
          <a:p>
            <a:r>
              <a:rPr lang="en-US" dirty="0"/>
              <a:t>Best one scaled to 500-600 pairs</a:t>
            </a:r>
          </a:p>
        </p:txBody>
      </p:sp>
    </p:spTree>
    <p:extLst>
      <p:ext uri="{BB962C8B-B14F-4D97-AF65-F5344CB8AC3E}">
        <p14:creationId xmlns:p14="http://schemas.microsoft.com/office/powerpoint/2010/main" val="32062198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Dummy Action</a:t>
            </a:r>
          </a:p>
        </p:txBody>
      </p:sp>
      <p:sp>
        <p:nvSpPr>
          <p:cNvPr id="3" name="Content Placeholder 2"/>
          <p:cNvSpPr>
            <a:spLocks noGrp="1"/>
          </p:cNvSpPr>
          <p:nvPr>
            <p:ph idx="1"/>
          </p:nvPr>
        </p:nvSpPr>
        <p:spPr/>
        <p:txBody>
          <a:bodyPr/>
          <a:lstStyle/>
          <a:p>
            <a:r>
              <a:rPr lang="en-US" dirty="0"/>
              <a:t>Algorithm 1 and offline algorithm can decide to wait anyway</a:t>
            </a:r>
          </a:p>
          <a:p>
            <a:r>
              <a:rPr lang="en-US" dirty="0"/>
              <a:t>For Algorithm 2, dummy action helped 2.2%</a:t>
            </a:r>
          </a:p>
          <a:p>
            <a:r>
              <a:rPr lang="en-US" dirty="0"/>
              <a:t>For Algorithm 3, dummy action helped 1.8%</a:t>
            </a:r>
          </a:p>
          <a:p>
            <a:r>
              <a:rPr lang="en-US" dirty="0"/>
              <a:t>Statistically significant</a:t>
            </a:r>
          </a:p>
          <a:p>
            <a:endParaRPr lang="en-US" dirty="0"/>
          </a:p>
          <a:p>
            <a:endParaRPr lang="en-US" dirty="0"/>
          </a:p>
        </p:txBody>
      </p:sp>
    </p:spTree>
    <p:extLst>
      <p:ext uri="{BB962C8B-B14F-4D97-AF65-F5344CB8AC3E}">
        <p14:creationId xmlns:p14="http://schemas.microsoft.com/office/powerpoint/2010/main" val="132437571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96241" y="313770"/>
            <a:ext cx="8119109" cy="857250"/>
          </a:xfrm>
        </p:spPr>
        <p:txBody>
          <a:bodyPr>
            <a:normAutofit fontScale="90000"/>
          </a:bodyPr>
          <a:lstStyle/>
          <a:p>
            <a:r>
              <a:rPr lang="en-US" dirty="0"/>
              <a:t>Performance of our online algorithms</a:t>
            </a:r>
          </a:p>
        </p:txBody>
      </p:sp>
      <p:sp>
        <p:nvSpPr>
          <p:cNvPr id="3" name="Content Placeholder 2"/>
          <p:cNvSpPr>
            <a:spLocks noGrp="1"/>
          </p:cNvSpPr>
          <p:nvPr>
            <p:ph idx="1"/>
          </p:nvPr>
        </p:nvSpPr>
        <p:spPr>
          <a:xfrm>
            <a:off x="579120" y="5069840"/>
            <a:ext cx="8188960" cy="1352328"/>
          </a:xfrm>
        </p:spPr>
        <p:txBody>
          <a:bodyPr>
            <a:noAutofit/>
          </a:bodyPr>
          <a:lstStyle/>
          <a:p>
            <a:r>
              <a:rPr lang="en-US" sz="1500" dirty="0"/>
              <a:t>On the real data, </a:t>
            </a:r>
            <a:r>
              <a:rPr lang="en-US" sz="1500" b="1" dirty="0"/>
              <a:t>outperformed batch approach by 6.5% </a:t>
            </a:r>
            <a:r>
              <a:rPr lang="en-US" sz="1500" dirty="0"/>
              <a:t>(std dev 1.7%)</a:t>
            </a:r>
          </a:p>
          <a:p>
            <a:r>
              <a:rPr lang="en-US" sz="1500" dirty="0"/>
              <a:t>On the large generated data, in steady state, </a:t>
            </a:r>
            <a:r>
              <a:rPr lang="en-US" sz="1500" b="1" dirty="0"/>
              <a:t>outperformed batch approach by 13.0% </a:t>
            </a:r>
            <a:r>
              <a:rPr lang="en-US" sz="1500" dirty="0"/>
              <a:t>(std dev 2.2%)</a:t>
            </a:r>
          </a:p>
          <a:p>
            <a:r>
              <a:rPr lang="en-US" sz="1500" dirty="0"/>
              <a:t>Pool less depleted</a:t>
            </a:r>
          </a:p>
          <a:p>
            <a:pPr>
              <a:buNone/>
            </a:pPr>
            <a:endParaRPr lang="en-US" sz="1500" dirty="0"/>
          </a:p>
        </p:txBody>
      </p:sp>
      <p:pic>
        <p:nvPicPr>
          <p:cNvPr id="2050" name="Picture 2"/>
          <p:cNvPicPr>
            <a:picLocks noChangeAspect="1" noChangeArrowheads="1"/>
          </p:cNvPicPr>
          <p:nvPr/>
        </p:nvPicPr>
        <p:blipFill>
          <a:blip r:embed="rId2" cstate="print"/>
          <a:srcRect/>
          <a:stretch>
            <a:fillRect/>
          </a:stretch>
        </p:blipFill>
        <p:spPr bwMode="auto">
          <a:xfrm>
            <a:off x="1882855" y="1171020"/>
            <a:ext cx="4985305" cy="3704470"/>
          </a:xfrm>
          <a:prstGeom prst="rect">
            <a:avLst/>
          </a:prstGeom>
          <a:noFill/>
          <a:ln w="9525">
            <a:noFill/>
            <a:miter lim="800000"/>
            <a:headEnd/>
            <a:tailEnd/>
          </a:ln>
          <a:effectLst/>
        </p:spPr>
      </p:pic>
    </p:spTree>
    <p:extLst>
      <p:ext uri="{BB962C8B-B14F-4D97-AF65-F5344CB8AC3E}">
        <p14:creationId xmlns:p14="http://schemas.microsoft.com/office/powerpoint/2010/main" val="3087077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360"/>
            <a:ext cx="8270240" cy="1361440"/>
          </a:xfrm>
        </p:spPr>
        <p:txBody>
          <a:bodyPr>
            <a:normAutofit fontScale="90000"/>
          </a:bodyPr>
          <a:lstStyle/>
          <a:p>
            <a:r>
              <a:rPr lang="en-US" sz="4000" b="1" dirty="0"/>
              <a:t>Family 2 of our approaches:</a:t>
            </a:r>
            <a:br>
              <a:rPr lang="en-US" sz="4000" b="1" dirty="0"/>
            </a:br>
            <a:r>
              <a:rPr lang="en-US" sz="4000" b="1" dirty="0"/>
              <a:t>New approach to dynamic problems</a:t>
            </a:r>
            <a:br>
              <a:rPr lang="en-US" sz="3000" b="1" dirty="0"/>
            </a:br>
            <a:r>
              <a:rPr lang="en-US" sz="1650" dirty="0">
                <a:solidFill>
                  <a:schemeClr val="accent1">
                    <a:lumMod val="75000"/>
                  </a:schemeClr>
                </a:solidFill>
              </a:rPr>
              <a:t>[Dickerson, Procaccia, Sandholm </a:t>
            </a:r>
            <a:r>
              <a:rPr lang="en-US" sz="1650" i="1" dirty="0">
                <a:solidFill>
                  <a:schemeClr val="accent1">
                    <a:lumMod val="75000"/>
                  </a:schemeClr>
                </a:solidFill>
              </a:rPr>
              <a:t>AAAI-12, Dickerson &amp; Sandholm AAAI-15</a:t>
            </a:r>
            <a:r>
              <a:rPr lang="en-US" sz="1650" dirty="0">
                <a:solidFill>
                  <a:schemeClr val="accent1">
                    <a:lumMod val="75000"/>
                  </a:schemeClr>
                </a:solidFill>
              </a:rPr>
              <a:t>]</a:t>
            </a:r>
            <a:endParaRPr lang="en-US" sz="2100" i="1" dirty="0">
              <a:solidFill>
                <a:schemeClr val="accent1">
                  <a:lumMod val="75000"/>
                </a:schemeClr>
              </a:solidFill>
            </a:endParaRPr>
          </a:p>
        </p:txBody>
      </p:sp>
      <p:sp>
        <p:nvSpPr>
          <p:cNvPr id="3" name="Content Placeholder 2"/>
          <p:cNvSpPr>
            <a:spLocks noGrp="1"/>
          </p:cNvSpPr>
          <p:nvPr>
            <p:ph idx="1"/>
          </p:nvPr>
        </p:nvSpPr>
        <p:spPr>
          <a:xfrm>
            <a:off x="457200" y="1752600"/>
            <a:ext cx="8229600" cy="4373563"/>
          </a:xfrm>
        </p:spPr>
        <p:txBody>
          <a:bodyPr>
            <a:normAutofit fontScale="70000" lnSpcReduction="20000"/>
          </a:bodyPr>
          <a:lstStyle/>
          <a:p>
            <a:r>
              <a:rPr lang="en-US" b="1" dirty="0"/>
              <a:t>Idea: </a:t>
            </a:r>
            <a:br>
              <a:rPr lang="en-US" dirty="0"/>
            </a:br>
            <a:r>
              <a:rPr lang="en-US" dirty="0"/>
              <a:t>Learn the </a:t>
            </a:r>
            <a:r>
              <a:rPr lang="en-US" b="1" i="1" dirty="0"/>
              <a:t>potential</a:t>
            </a:r>
            <a:r>
              <a:rPr lang="en-US" dirty="0"/>
              <a:t> of each type of graph element</a:t>
            </a:r>
          </a:p>
          <a:p>
            <a:pPr lvl="1"/>
            <a:r>
              <a:rPr lang="en-US" dirty="0"/>
              <a:t>E.g., vertex type, edge type, cycle type, or graph type</a:t>
            </a:r>
          </a:p>
          <a:p>
            <a:endParaRPr lang="en-US" dirty="0"/>
          </a:p>
          <a:p>
            <a:r>
              <a:rPr lang="en-US" dirty="0"/>
              <a:t>Adjust batch optimization objective by adding to the objective the potentials of elements not used in the current solution</a:t>
            </a:r>
          </a:p>
          <a:p>
            <a:endParaRPr lang="en-US" dirty="0"/>
          </a:p>
          <a:p>
            <a:r>
              <a:rPr lang="en-US" dirty="0"/>
              <a:t>Theory on how much associating potentials to larger elements can help</a:t>
            </a:r>
          </a:p>
          <a:p>
            <a:endParaRPr lang="en-US" dirty="0"/>
          </a:p>
          <a:p>
            <a:r>
              <a:rPr lang="en-US" dirty="0"/>
              <a:t>Experiments with vertex potentials based on blood type</a:t>
            </a:r>
          </a:p>
          <a:p>
            <a:pPr lvl="1"/>
            <a:r>
              <a:rPr lang="en-US" dirty="0"/>
              <a:t>Using </a:t>
            </a:r>
            <a:r>
              <a:rPr lang="en-US" dirty="0" err="1"/>
              <a:t>ParamILS</a:t>
            </a:r>
            <a:r>
              <a:rPr lang="en-US" dirty="0"/>
              <a:t>/SMAC </a:t>
            </a:r>
            <a:r>
              <a:rPr lang="en-US" dirty="0">
                <a:solidFill>
                  <a:schemeClr val="accent1">
                    <a:lumMod val="75000"/>
                  </a:schemeClr>
                </a:solidFill>
              </a:rPr>
              <a:t>[</a:t>
            </a:r>
            <a:r>
              <a:rPr lang="en-US" dirty="0" err="1">
                <a:solidFill>
                  <a:schemeClr val="accent1">
                    <a:lumMod val="75000"/>
                  </a:schemeClr>
                </a:solidFill>
              </a:rPr>
              <a:t>Hutter</a:t>
            </a:r>
            <a:r>
              <a:rPr lang="en-US" dirty="0">
                <a:solidFill>
                  <a:schemeClr val="accent1">
                    <a:lumMod val="75000"/>
                  </a:schemeClr>
                </a:solidFill>
              </a:rPr>
              <a:t>,  Hoos, Leyton-Brown &amp; </a:t>
            </a:r>
            <a:r>
              <a:rPr lang="en-US" dirty="0" err="1">
                <a:solidFill>
                  <a:schemeClr val="accent1">
                    <a:lumMod val="75000"/>
                  </a:schemeClr>
                </a:solidFill>
              </a:rPr>
              <a:t>Stützle</a:t>
            </a:r>
            <a:r>
              <a:rPr lang="en-US" dirty="0">
                <a:solidFill>
                  <a:schemeClr val="accent1">
                    <a:lumMod val="75000"/>
                  </a:schemeClr>
                </a:solidFill>
              </a:rPr>
              <a:t> JAIR-09] </a:t>
            </a:r>
            <a:r>
              <a:rPr lang="en-US" dirty="0"/>
              <a:t>to adjust the vector of potentials, which is evaluated in our realistic kidney exchange simulator</a:t>
            </a:r>
          </a:p>
        </p:txBody>
      </p:sp>
    </p:spTree>
    <p:extLst>
      <p:ext uri="{BB962C8B-B14F-4D97-AF65-F5344CB8AC3E}">
        <p14:creationId xmlns:p14="http://schemas.microsoft.com/office/powerpoint/2010/main" val="6315949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Group 4"/>
          <p:cNvGrpSpPr/>
          <p:nvPr/>
        </p:nvGrpSpPr>
        <p:grpSpPr>
          <a:xfrm>
            <a:off x="762000" y="883920"/>
            <a:ext cx="7609839" cy="5008880"/>
            <a:chOff x="961625" y="1600200"/>
            <a:chExt cx="7444868" cy="4903387"/>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0"/>
              <a:ext cx="7415893"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625" y="4621613"/>
              <a:ext cx="7444868" cy="188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467600" y="4191000"/>
              <a:ext cx="304800" cy="228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7732243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5528" y="1544320"/>
            <a:ext cx="7010716" cy="363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8684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en-US" sz="4000" b="1" dirty="0"/>
              <a:t>Cap on cycle length</a:t>
            </a:r>
          </a:p>
        </p:txBody>
      </p:sp>
      <p:sp>
        <p:nvSpPr>
          <p:cNvPr id="35843" name="Rectangle 3"/>
          <p:cNvSpPr>
            <a:spLocks noGrp="1" noChangeArrowheads="1"/>
          </p:cNvSpPr>
          <p:nvPr>
            <p:ph idx="1"/>
          </p:nvPr>
        </p:nvSpPr>
        <p:spPr>
          <a:xfrm>
            <a:off x="609600" y="1690689"/>
            <a:ext cx="8305800" cy="3852861"/>
          </a:xfrm>
        </p:spPr>
        <p:txBody>
          <a:bodyPr>
            <a:normAutofit/>
          </a:bodyPr>
          <a:lstStyle/>
          <a:p>
            <a:pPr>
              <a:lnSpc>
                <a:spcPct val="90000"/>
              </a:lnSpc>
            </a:pPr>
            <a:r>
              <a:rPr lang="en-US" dirty="0"/>
              <a:t>Why a cap?</a:t>
            </a:r>
          </a:p>
          <a:p>
            <a:pPr lvl="1">
              <a:lnSpc>
                <a:spcPct val="90000"/>
              </a:lnSpc>
            </a:pPr>
            <a:r>
              <a:rPr lang="en-US" dirty="0"/>
              <a:t>Transplants in a cycle must occur simultaneously</a:t>
            </a:r>
          </a:p>
          <a:p>
            <a:pPr lvl="1">
              <a:lnSpc>
                <a:spcPct val="90000"/>
              </a:lnSpc>
            </a:pPr>
            <a:r>
              <a:rPr lang="en-US" dirty="0"/>
              <a:t>Cycle may fail</a:t>
            </a:r>
          </a:p>
          <a:p>
            <a:pPr lvl="1">
              <a:lnSpc>
                <a:spcPct val="90000"/>
              </a:lnSpc>
            </a:pPr>
            <a:endParaRPr lang="en-US" dirty="0"/>
          </a:p>
          <a:p>
            <a:pPr>
              <a:lnSpc>
                <a:spcPct val="90000"/>
              </a:lnSpc>
            </a:pPr>
            <a:r>
              <a:rPr lang="en-US" dirty="0"/>
              <a:t>Cap is typically 3</a:t>
            </a:r>
          </a:p>
          <a:p>
            <a:pPr>
              <a:lnSpc>
                <a:spcPct val="90000"/>
              </a:lnSpc>
            </a:pPr>
            <a:endParaRPr lang="en-US" dirty="0"/>
          </a:p>
          <a:p>
            <a:pPr>
              <a:lnSpc>
                <a:spcPct val="90000"/>
              </a:lnSpc>
            </a:pPr>
            <a:endParaRPr lang="en-US" dirty="0"/>
          </a:p>
        </p:txBody>
      </p:sp>
    </p:spTree>
    <p:extLst>
      <p:ext uri="{BB962C8B-B14F-4D97-AF65-F5344CB8AC3E}">
        <p14:creationId xmlns:p14="http://schemas.microsoft.com/office/powerpoint/2010/main" val="72330494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1" y="1659890"/>
            <a:ext cx="7190488" cy="1042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901" y="2637790"/>
            <a:ext cx="7234169" cy="765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7574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Experiment with vertex potentials</a:t>
            </a:r>
          </a:p>
        </p:txBody>
      </p:sp>
      <p:sp>
        <p:nvSpPr>
          <p:cNvPr id="3" name="Content Placeholder 2"/>
          <p:cNvSpPr>
            <a:spLocks noGrp="1"/>
          </p:cNvSpPr>
          <p:nvPr>
            <p:ph idx="1"/>
          </p:nvPr>
        </p:nvSpPr>
        <p:spPr>
          <a:xfrm>
            <a:off x="304800" y="1517968"/>
            <a:ext cx="8686800" cy="4130991"/>
          </a:xfrm>
        </p:spPr>
        <p:txBody>
          <a:bodyPr>
            <a:normAutofit/>
          </a:bodyPr>
          <a:lstStyle/>
          <a:p>
            <a:pPr marL="0" lvl="1" indent="0">
              <a:buClr>
                <a:schemeClr val="folHlink"/>
              </a:buClr>
              <a:buSzPct val="90000"/>
              <a:buNone/>
            </a:pPr>
            <a:endParaRPr lang="en-US" sz="2100" dirty="0"/>
          </a:p>
          <a:p>
            <a:r>
              <a:rPr lang="en-US" dirty="0"/>
              <a:t>4 altruistic donor ABO types + 16 patient-donor pair ABO types</a:t>
            </a:r>
          </a:p>
          <a:p>
            <a:endParaRPr lang="en-US" dirty="0"/>
          </a:p>
          <a:p>
            <a:r>
              <a:rPr lang="en-US" dirty="0"/>
              <a:t>Learned vertex potentials using </a:t>
            </a:r>
            <a:r>
              <a:rPr lang="en-US" dirty="0" err="1"/>
              <a:t>ParamILS</a:t>
            </a:r>
            <a:r>
              <a:rPr lang="en-US" dirty="0"/>
              <a:t> (later, SMAC) </a:t>
            </a:r>
            <a:r>
              <a:rPr lang="en-US" sz="1500" dirty="0">
                <a:solidFill>
                  <a:schemeClr val="accent1">
                    <a:lumMod val="75000"/>
                  </a:schemeClr>
                </a:solidFill>
              </a:rPr>
              <a:t>[</a:t>
            </a:r>
            <a:r>
              <a:rPr lang="en-US" sz="1500" dirty="0" err="1">
                <a:solidFill>
                  <a:schemeClr val="accent1">
                    <a:lumMod val="75000"/>
                  </a:schemeClr>
                </a:solidFill>
              </a:rPr>
              <a:t>Hutter</a:t>
            </a:r>
            <a:r>
              <a:rPr lang="en-US" sz="1500" dirty="0">
                <a:solidFill>
                  <a:schemeClr val="accent1">
                    <a:lumMod val="75000"/>
                  </a:schemeClr>
                </a:solidFill>
              </a:rPr>
              <a:t>,  Hoos, Leyton-Brown &amp; </a:t>
            </a:r>
            <a:r>
              <a:rPr lang="en-US" sz="1500" dirty="0" err="1">
                <a:solidFill>
                  <a:schemeClr val="accent1">
                    <a:lumMod val="75000"/>
                  </a:schemeClr>
                </a:solidFill>
              </a:rPr>
              <a:t>Stützle</a:t>
            </a:r>
            <a:r>
              <a:rPr lang="en-US" sz="1500" dirty="0">
                <a:solidFill>
                  <a:schemeClr val="accent1">
                    <a:lumMod val="75000"/>
                  </a:schemeClr>
                </a:solidFill>
              </a:rPr>
              <a:t> JAIR-09]</a:t>
            </a:r>
            <a:endParaRPr lang="en-US" dirty="0">
              <a:solidFill>
                <a:schemeClr val="accent1">
                  <a:lumMod val="75000"/>
                </a:schemeClr>
              </a:solidFill>
            </a:endParaRPr>
          </a:p>
          <a:p>
            <a:endParaRPr lang="en-US" dirty="0"/>
          </a:p>
          <a:p>
            <a:endParaRPr lang="en-US" dirty="0"/>
          </a:p>
        </p:txBody>
      </p:sp>
    </p:spTree>
    <p:extLst>
      <p:ext uri="{BB962C8B-B14F-4D97-AF65-F5344CB8AC3E}">
        <p14:creationId xmlns:p14="http://schemas.microsoft.com/office/powerpoint/2010/main" val="25338659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Experiment with vertex potentials</a:t>
            </a:r>
          </a:p>
        </p:txBody>
      </p:sp>
      <p:sp>
        <p:nvSpPr>
          <p:cNvPr id="3" name="Content Placeholder 2"/>
          <p:cNvSpPr>
            <a:spLocks noGrp="1"/>
          </p:cNvSpPr>
          <p:nvPr>
            <p:ph idx="1"/>
          </p:nvPr>
        </p:nvSpPr>
        <p:spPr>
          <a:xfrm>
            <a:off x="304800" y="1371600"/>
            <a:ext cx="8534400" cy="4277359"/>
          </a:xfrm>
        </p:spPr>
        <p:txBody>
          <a:bodyPr>
            <a:normAutofit/>
          </a:bodyPr>
          <a:lstStyle/>
          <a:p>
            <a:r>
              <a:rPr lang="en-US" sz="2400" dirty="0"/>
              <a:t>4 altruistic donor ABO types + 16 patient-donor pair ABO types</a:t>
            </a:r>
          </a:p>
          <a:p>
            <a:r>
              <a:rPr lang="en-US" sz="2400" dirty="0"/>
              <a:t>Learned vertex potentials using </a:t>
            </a:r>
            <a:r>
              <a:rPr lang="en-US" sz="2400" dirty="0" err="1"/>
              <a:t>ParamILS</a:t>
            </a:r>
            <a:r>
              <a:rPr lang="en-US" sz="2400" dirty="0"/>
              <a:t> (later, SMAC) </a:t>
            </a:r>
            <a:br>
              <a:rPr lang="en-US" sz="2400" dirty="0"/>
            </a:br>
            <a:r>
              <a:rPr lang="en-US" sz="1200" dirty="0">
                <a:solidFill>
                  <a:schemeClr val="accent1">
                    <a:lumMod val="75000"/>
                  </a:schemeClr>
                </a:solidFill>
              </a:rPr>
              <a:t>[</a:t>
            </a:r>
            <a:r>
              <a:rPr lang="en-US" sz="1200" dirty="0" err="1">
                <a:solidFill>
                  <a:schemeClr val="accent1">
                    <a:lumMod val="75000"/>
                  </a:schemeClr>
                </a:solidFill>
              </a:rPr>
              <a:t>Hutter</a:t>
            </a:r>
            <a:r>
              <a:rPr lang="en-US" sz="1200" dirty="0">
                <a:solidFill>
                  <a:schemeClr val="accent1">
                    <a:lumMod val="75000"/>
                  </a:schemeClr>
                </a:solidFill>
              </a:rPr>
              <a:t>,  Hoos, Leyton-Brown &amp; </a:t>
            </a:r>
            <a:r>
              <a:rPr lang="en-US" sz="1200" dirty="0" err="1">
                <a:solidFill>
                  <a:schemeClr val="accent1">
                    <a:lumMod val="75000"/>
                  </a:schemeClr>
                </a:solidFill>
              </a:rPr>
              <a:t>Stützle</a:t>
            </a:r>
            <a:r>
              <a:rPr lang="en-US" sz="1200" dirty="0">
                <a:solidFill>
                  <a:schemeClr val="accent1">
                    <a:lumMod val="75000"/>
                  </a:schemeClr>
                </a:solidFill>
              </a:rPr>
              <a:t> JAIR-09]</a:t>
            </a:r>
          </a:p>
          <a:p>
            <a:r>
              <a:rPr lang="en-US" sz="2400" dirty="0"/>
              <a:t>Results on test set </a:t>
            </a:r>
            <a:r>
              <a:rPr lang="en-US" sz="1600" dirty="0"/>
              <a:t>(#altruists = 0.05 * |Candidates|)</a:t>
            </a:r>
            <a:r>
              <a:rPr lang="en-US" sz="2400" dirty="0"/>
              <a:t>:</a:t>
            </a:r>
          </a:p>
          <a:p>
            <a:endParaRPr lang="en-US" sz="2400" dirty="0"/>
          </a:p>
          <a:p>
            <a:endParaRPr lang="en-US" sz="24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76600"/>
            <a:ext cx="4017719" cy="291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072" y="3266440"/>
            <a:ext cx="3901440" cy="291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78984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a:t>Failure-aware kidney exchange</a:t>
            </a:r>
            <a:br>
              <a:rPr lang="en-US" sz="4400" dirty="0"/>
            </a:br>
            <a:br>
              <a:rPr lang="en-US" sz="4400" dirty="0"/>
            </a:br>
            <a:r>
              <a:rPr lang="en-US" sz="3600" b="0" dirty="0">
                <a:solidFill>
                  <a:schemeClr val="bg1">
                    <a:lumMod val="75000"/>
                  </a:schemeClr>
                </a:solidFill>
              </a:rPr>
              <a:t>[Dickerson, Procaccia &amp; Sandholm, </a:t>
            </a:r>
            <a:br>
              <a:rPr lang="en-US" sz="3600" b="0" dirty="0">
                <a:solidFill>
                  <a:schemeClr val="bg1">
                    <a:lumMod val="75000"/>
                  </a:schemeClr>
                </a:solidFill>
              </a:rPr>
            </a:br>
            <a:r>
              <a:rPr lang="en-US" sz="3600" b="0" dirty="0">
                <a:solidFill>
                  <a:schemeClr val="bg1">
                    <a:lumMod val="75000"/>
                  </a:schemeClr>
                </a:solidFill>
              </a:rPr>
              <a:t>EC-13, Management Science 2019]</a:t>
            </a:r>
            <a:br>
              <a:rPr lang="en-US" sz="3600" b="0" dirty="0">
                <a:solidFill>
                  <a:schemeClr val="bg1">
                    <a:lumMod val="75000"/>
                  </a:schemeClr>
                </a:solidFill>
              </a:rPr>
            </a:br>
            <a:endParaRPr lang="en-US" sz="2800" b="0" i="1" dirty="0">
              <a:solidFill>
                <a:schemeClr val="bg1">
                  <a:lumMod val="75000"/>
                </a:schemeClr>
              </a:solidFill>
            </a:endParaRPr>
          </a:p>
        </p:txBody>
      </p:sp>
    </p:spTree>
    <p:extLst>
      <p:ext uri="{BB962C8B-B14F-4D97-AF65-F5344CB8AC3E}">
        <p14:creationId xmlns:p14="http://schemas.microsoft.com/office/powerpoint/2010/main" val="2521110770"/>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04800"/>
            <a:ext cx="8839200" cy="884238"/>
          </a:xfrm>
        </p:spPr>
        <p:txBody>
          <a:bodyPr>
            <a:normAutofit fontScale="90000"/>
          </a:bodyPr>
          <a:lstStyle/>
          <a:p>
            <a:r>
              <a:rPr lang="en-US" sz="4800" dirty="0"/>
              <a:t>Failure-aware kidney exchange</a:t>
            </a:r>
            <a:br>
              <a:rPr lang="en-US" sz="4800" dirty="0"/>
            </a:br>
            <a:r>
              <a:rPr lang="en-US" sz="2700" b="0" dirty="0">
                <a:solidFill>
                  <a:schemeClr val="bg1">
                    <a:lumMod val="75000"/>
                  </a:schemeClr>
                </a:solidFill>
              </a:rPr>
              <a:t>[Dickerson, Procaccia &amp; Sandholm, EC-13, Management Science 2019]</a:t>
            </a:r>
            <a:endParaRPr lang="en-US" sz="4800" b="1" dirty="0"/>
          </a:p>
        </p:txBody>
      </p:sp>
      <p:sp>
        <p:nvSpPr>
          <p:cNvPr id="5" name="Content Placeholder 4"/>
          <p:cNvSpPr>
            <a:spLocks noGrp="1"/>
          </p:cNvSpPr>
          <p:nvPr>
            <p:ph idx="1"/>
          </p:nvPr>
        </p:nvSpPr>
        <p:spPr>
          <a:xfrm>
            <a:off x="609600" y="1524000"/>
            <a:ext cx="8229600" cy="4530725"/>
          </a:xfrm>
        </p:spPr>
        <p:txBody>
          <a:bodyPr>
            <a:normAutofit/>
          </a:bodyPr>
          <a:lstStyle/>
          <a:p>
            <a:r>
              <a:rPr lang="en-US" sz="2800" dirty="0"/>
              <a:t>Only 7-12% of planned transplants go into execution</a:t>
            </a:r>
          </a:p>
          <a:p>
            <a:endParaRPr lang="en-US" sz="2800" dirty="0"/>
          </a:p>
          <a:p>
            <a:r>
              <a:rPr lang="en-US" sz="2800" dirty="0"/>
              <a:t>We propose to find a solution that has maximum </a:t>
            </a:r>
            <a:r>
              <a:rPr lang="en-US" sz="2800" b="1" i="1" dirty="0"/>
              <a:t>expected</a:t>
            </a:r>
            <a:r>
              <a:rPr lang="en-US" sz="2800" dirty="0"/>
              <a:t> weight</a:t>
            </a:r>
          </a:p>
          <a:p>
            <a:pPr lvl="1"/>
            <a:r>
              <a:rPr lang="en-US" sz="2400" dirty="0"/>
              <a:t>Each edge has a weight and a success probability</a:t>
            </a:r>
          </a:p>
          <a:p>
            <a:pPr lvl="1"/>
            <a:r>
              <a:rPr lang="en-US" sz="2400" dirty="0"/>
              <a:t>Can’t just multiply weight and probability</a:t>
            </a:r>
          </a:p>
          <a:p>
            <a:pPr lvl="1"/>
            <a:endParaRPr lang="en-US" sz="2400" dirty="0"/>
          </a:p>
          <a:p>
            <a:r>
              <a:rPr lang="en-US" sz="2800" dirty="0"/>
              <a:t>We needed to develop a different optimal algorithm</a:t>
            </a:r>
          </a:p>
          <a:p>
            <a:pPr lvl="1"/>
            <a:r>
              <a:rPr lang="en-US" sz="2400" dirty="0"/>
              <a:t>Based on branch-and-price</a:t>
            </a:r>
            <a:endParaRPr lang="en-US" sz="2400" dirty="0">
              <a:solidFill>
                <a:schemeClr val="accent1"/>
              </a:solidFill>
            </a:endParaRPr>
          </a:p>
        </p:txBody>
      </p:sp>
    </p:spTree>
    <p:extLst>
      <p:ext uri="{BB962C8B-B14F-4D97-AF65-F5344CB8AC3E}">
        <p14:creationId xmlns:p14="http://schemas.microsoft.com/office/powerpoint/2010/main" val="7126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dirty="0"/>
              <a:t>Motivation</a:t>
            </a:r>
          </a:p>
        </p:txBody>
      </p:sp>
      <p:sp>
        <p:nvSpPr>
          <p:cNvPr id="5" name="Content Placeholder 4"/>
          <p:cNvSpPr>
            <a:spLocks noGrp="1"/>
          </p:cNvSpPr>
          <p:nvPr>
            <p:ph idx="1"/>
          </p:nvPr>
        </p:nvSpPr>
        <p:spPr>
          <a:xfrm>
            <a:off x="457200" y="1600200"/>
            <a:ext cx="8229600" cy="4530725"/>
          </a:xfrm>
        </p:spPr>
        <p:txBody>
          <a:bodyPr/>
          <a:lstStyle/>
          <a:p>
            <a:r>
              <a:rPr lang="en-US" sz="2000" dirty="0"/>
              <a:t>Only 7-12% of planned transplants go into execution</a:t>
            </a:r>
          </a:p>
          <a:p>
            <a:endParaRPr lang="en-US" sz="2000" dirty="0"/>
          </a:p>
          <a:p>
            <a:r>
              <a:rPr lang="en-US" sz="2000" dirty="0"/>
              <a:t>We propose to find a solution that has maximum </a:t>
            </a:r>
            <a:r>
              <a:rPr lang="en-US" sz="2000" i="1" dirty="0"/>
              <a:t>expected</a:t>
            </a:r>
            <a:r>
              <a:rPr lang="en-US" sz="2000" dirty="0"/>
              <a:t> weight</a:t>
            </a:r>
          </a:p>
          <a:p>
            <a:pPr lvl="1"/>
            <a:r>
              <a:rPr lang="en-US" sz="1800" dirty="0"/>
              <a:t>Each edge has a weight and a success probability</a:t>
            </a:r>
          </a:p>
          <a:p>
            <a:pPr lvl="1"/>
            <a:r>
              <a:rPr lang="en-US" sz="1800" dirty="0"/>
              <a:t>Can’t just multiply weight and probability</a:t>
            </a:r>
          </a:p>
          <a:p>
            <a:endParaRPr lang="en-US" sz="2000" b="1" dirty="0"/>
          </a:p>
          <a:p>
            <a:r>
              <a:rPr lang="en-US" sz="2000" b="1" dirty="0"/>
              <a:t>Theorem. </a:t>
            </a:r>
            <a:r>
              <a:rPr lang="en-US" sz="2000" dirty="0"/>
              <a:t>Under a random graph model (with ABO blood types, edge probability given blood compatibility </a:t>
            </a:r>
            <a:r>
              <a:rPr lang="en-US" sz="2000" dirty="0">
                <a:sym typeface="Symbol"/>
              </a:rPr>
              <a:t>(1/#pairs)</a:t>
            </a:r>
            <a:r>
              <a:rPr lang="en-US" sz="2000" dirty="0"/>
              <a:t>, </a:t>
            </a:r>
            <a:r>
              <a:rPr lang="en-US" sz="2000" dirty="0" err="1"/>
              <a:t>p</a:t>
            </a:r>
            <a:r>
              <a:rPr lang="en-US" sz="2000" baseline="-25000" dirty="0" err="1"/>
              <a:t>fail</a:t>
            </a:r>
            <a:r>
              <a:rPr lang="en-US" sz="2000" dirty="0"/>
              <a:t> </a:t>
            </a:r>
            <a:r>
              <a:rPr lang="el-GR" sz="2000" dirty="0">
                <a:cs typeface="Times New Roman"/>
              </a:rPr>
              <a:t>ϵ</a:t>
            </a:r>
            <a:r>
              <a:rPr lang="en-US" sz="2000" dirty="0">
                <a:cs typeface="Times New Roman"/>
              </a:rPr>
              <a:t> (0,1)</a:t>
            </a:r>
            <a:r>
              <a:rPr lang="en-US" sz="2000" dirty="0"/>
              <a:t>), in the large, there almost surely exists a matching M’ such that for all </a:t>
            </a:r>
            <a:r>
              <a:rPr lang="en-US" sz="2000" i="1" dirty="0"/>
              <a:t>maximum cardinality matchings M</a:t>
            </a:r>
            <a:r>
              <a:rPr lang="en-US" sz="2000" dirty="0"/>
              <a:t>, </a:t>
            </a:r>
            <a:r>
              <a:rPr lang="en-US" sz="2000" dirty="0" err="1"/>
              <a:t>U</a:t>
            </a:r>
            <a:r>
              <a:rPr lang="en-US" sz="2000" baseline="-25000" dirty="0" err="1"/>
              <a:t>disc</a:t>
            </a:r>
            <a:r>
              <a:rPr lang="en-US" sz="2000" dirty="0"/>
              <a:t>(M’) </a:t>
            </a:r>
            <a:r>
              <a:rPr lang="en-US" sz="2000" dirty="0">
                <a:cs typeface="Times New Roman"/>
              </a:rPr>
              <a:t>≥ </a:t>
            </a:r>
            <a:r>
              <a:rPr lang="en-US" sz="2000" dirty="0" err="1">
                <a:cs typeface="Times New Roman"/>
              </a:rPr>
              <a:t>U</a:t>
            </a:r>
            <a:r>
              <a:rPr lang="en-US" sz="2000" baseline="-25000" dirty="0" err="1">
                <a:cs typeface="Times New Roman"/>
              </a:rPr>
              <a:t>disc</a:t>
            </a:r>
            <a:r>
              <a:rPr lang="en-US" sz="2000" dirty="0">
                <a:cs typeface="Times New Roman"/>
              </a:rPr>
              <a:t>(M) + </a:t>
            </a:r>
            <a:r>
              <a:rPr lang="el-GR" sz="2000" dirty="0">
                <a:cs typeface="Times New Roman"/>
              </a:rPr>
              <a:t>Ω</a:t>
            </a:r>
            <a:r>
              <a:rPr lang="en-US" sz="2000" dirty="0">
                <a:cs typeface="Times New Roman"/>
              </a:rPr>
              <a:t>(#pairs)</a:t>
            </a:r>
          </a:p>
        </p:txBody>
      </p:sp>
    </p:spTree>
    <p:extLst>
      <p:ext uri="{BB962C8B-B14F-4D97-AF65-F5344CB8AC3E}">
        <p14:creationId xmlns:p14="http://schemas.microsoft.com/office/powerpoint/2010/main" val="234137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721994"/>
          </a:xfrm>
        </p:spPr>
        <p:txBody>
          <a:bodyPr>
            <a:normAutofit fontScale="90000"/>
          </a:bodyPr>
          <a:lstStyle/>
          <a:p>
            <a:r>
              <a:rPr lang="en-US" dirty="0"/>
              <a:t>Proof sketch: Counting Y-gadgets</a:t>
            </a:r>
          </a:p>
        </p:txBody>
      </p:sp>
      <p:sp>
        <p:nvSpPr>
          <p:cNvPr id="3" name="Content Placeholder 2"/>
          <p:cNvSpPr>
            <a:spLocks noGrp="1"/>
          </p:cNvSpPr>
          <p:nvPr>
            <p:ph idx="1"/>
          </p:nvPr>
        </p:nvSpPr>
        <p:spPr>
          <a:xfrm>
            <a:off x="157480" y="4587240"/>
            <a:ext cx="8829040" cy="1428750"/>
          </a:xfrm>
        </p:spPr>
        <p:txBody>
          <a:bodyPr>
            <a:normAutofit fontScale="47500" lnSpcReduction="20000"/>
          </a:bodyPr>
          <a:lstStyle/>
          <a:p>
            <a:r>
              <a:rPr lang="en-US" dirty="0"/>
              <a:t>For every structure </a:t>
            </a:r>
            <a:r>
              <a:rPr lang="en-US" i="1" dirty="0"/>
              <a:t>X</a:t>
            </a:r>
            <a:r>
              <a:rPr lang="en-US" dirty="0"/>
              <a:t> of constant size, </a:t>
            </a:r>
            <a:r>
              <a:rPr lang="en-US" dirty="0" err="1"/>
              <a:t>w.h.p</a:t>
            </a:r>
            <a:r>
              <a:rPr lang="en-US" dirty="0"/>
              <a:t>. can find </a:t>
            </a:r>
            <a:r>
              <a:rPr lang="en-US" i="1" dirty="0" err="1"/>
              <a:t>Ω</a:t>
            </a:r>
            <a:r>
              <a:rPr lang="en-US" dirty="0"/>
              <a:t>(</a:t>
            </a:r>
            <a:r>
              <a:rPr lang="en-US" i="1" dirty="0"/>
              <a:t>n</a:t>
            </a:r>
            <a:r>
              <a:rPr lang="en-US" dirty="0"/>
              <a:t>) structures isomorphic to </a:t>
            </a:r>
            <a:r>
              <a:rPr lang="en-US" i="1" dirty="0"/>
              <a:t>X</a:t>
            </a:r>
            <a:r>
              <a:rPr lang="en-US" dirty="0"/>
              <a:t> </a:t>
            </a:r>
            <a:r>
              <a:rPr lang="en-US" i="1" dirty="0"/>
              <a:t>and isolated from the rest of the graph</a:t>
            </a:r>
            <a:endParaRPr lang="en-US" dirty="0"/>
          </a:p>
          <a:p>
            <a:r>
              <a:rPr lang="en-US" dirty="0"/>
              <a:t>Label them (alt vs. pair): flip weighted coins, constant fraction are labeled correctly </a:t>
            </a:r>
            <a:r>
              <a:rPr lang="en-US" dirty="0">
                <a:sym typeface="Wingdings"/>
              </a:rPr>
              <a:t> constant × </a:t>
            </a:r>
            <a:r>
              <a:rPr lang="en-US" i="1" dirty="0" err="1">
                <a:sym typeface="Wingdings"/>
              </a:rPr>
              <a:t>Ω</a:t>
            </a:r>
            <a:r>
              <a:rPr lang="en-US" dirty="0">
                <a:sym typeface="Wingdings"/>
              </a:rPr>
              <a:t>(</a:t>
            </a:r>
            <a:r>
              <a:rPr lang="en-US" i="1" dirty="0">
                <a:sym typeface="Wingdings"/>
              </a:rPr>
              <a:t>n</a:t>
            </a:r>
            <a:r>
              <a:rPr lang="en-US" dirty="0">
                <a:sym typeface="Wingdings"/>
              </a:rPr>
              <a:t>) = </a:t>
            </a:r>
            <a:r>
              <a:rPr lang="en-US" i="1" dirty="0" err="1"/>
              <a:t>Ω</a:t>
            </a:r>
            <a:r>
              <a:rPr lang="en-US" dirty="0"/>
              <a:t>(</a:t>
            </a:r>
            <a:r>
              <a:rPr lang="en-US" i="1" dirty="0"/>
              <a:t>n</a:t>
            </a:r>
            <a:r>
              <a:rPr lang="en-US" dirty="0"/>
              <a:t>)</a:t>
            </a:r>
          </a:p>
          <a:p>
            <a:r>
              <a:rPr lang="en-US" dirty="0"/>
              <a:t>Direct the edges: flip 50/50 coins, constant fraction are entirely directed correctly </a:t>
            </a:r>
            <a:r>
              <a:rPr lang="en-US" dirty="0">
                <a:sym typeface="Wingdings"/>
              </a:rPr>
              <a:t> constant × </a:t>
            </a:r>
            <a:r>
              <a:rPr lang="en-US" i="1" dirty="0" err="1">
                <a:sym typeface="Wingdings"/>
              </a:rPr>
              <a:t>Ω</a:t>
            </a:r>
            <a:r>
              <a:rPr lang="en-US" dirty="0">
                <a:sym typeface="Wingdings"/>
              </a:rPr>
              <a:t>(</a:t>
            </a:r>
            <a:r>
              <a:rPr lang="en-US" i="1" dirty="0">
                <a:sym typeface="Wingdings"/>
              </a:rPr>
              <a:t>n</a:t>
            </a:r>
            <a:r>
              <a:rPr lang="en-US" dirty="0">
                <a:sym typeface="Wingdings"/>
              </a:rPr>
              <a:t>) = </a:t>
            </a:r>
            <a:r>
              <a:rPr lang="en-US" i="1" dirty="0" err="1"/>
              <a:t>Ω</a:t>
            </a:r>
            <a:r>
              <a:rPr lang="en-US" dirty="0"/>
              <a:t>(</a:t>
            </a:r>
            <a:r>
              <a:rPr lang="en-US" i="1" dirty="0"/>
              <a:t>n</a:t>
            </a:r>
            <a:r>
              <a:rPr lang="en-US" dirty="0"/>
              <a:t>)</a:t>
            </a:r>
          </a:p>
        </p:txBody>
      </p:sp>
      <p:pic>
        <p:nvPicPr>
          <p:cNvPr id="5" name="Picture 4" descr="y_gadge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8770" y="1337310"/>
            <a:ext cx="5980430" cy="3154930"/>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894749870"/>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762000"/>
          </a:xfrm>
        </p:spPr>
        <p:txBody>
          <a:bodyPr>
            <a:noAutofit/>
          </a:bodyPr>
          <a:lstStyle/>
          <a:p>
            <a:r>
              <a:rPr lang="en-US" sz="3600" b="1" dirty="0"/>
              <a:t>Algorithm changes for probabilistic setting</a:t>
            </a:r>
          </a:p>
        </p:txBody>
      </p:sp>
      <p:sp>
        <p:nvSpPr>
          <p:cNvPr id="3" name="Content Placeholder 2"/>
          <p:cNvSpPr>
            <a:spLocks noGrp="1"/>
          </p:cNvSpPr>
          <p:nvPr>
            <p:ph idx="1"/>
          </p:nvPr>
        </p:nvSpPr>
        <p:spPr>
          <a:xfrm>
            <a:off x="533400" y="1066800"/>
            <a:ext cx="8534400" cy="5064125"/>
          </a:xfrm>
        </p:spPr>
        <p:txBody>
          <a:bodyPr>
            <a:normAutofit/>
          </a:bodyPr>
          <a:lstStyle/>
          <a:p>
            <a:r>
              <a:rPr lang="en-US" sz="1800" dirty="0"/>
              <a:t>Use chain extension in pricing problem</a:t>
            </a:r>
          </a:p>
          <a:p>
            <a:pPr lvl="1"/>
            <a:r>
              <a:rPr lang="en-US" sz="1600" b="1" dirty="0"/>
              <a:t>Theorem.</a:t>
            </a:r>
            <a:r>
              <a:rPr lang="en-US" sz="1600" dirty="0"/>
              <a:t> Don’t need to extend a chain by any #steps if optimistic infinite extension has negative value:</a:t>
            </a:r>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endParaRPr lang="en-US" sz="1600" dirty="0"/>
          </a:p>
          <a:p>
            <a:pPr lvl="1"/>
            <a:r>
              <a:rPr lang="en-US" sz="1600" dirty="0"/>
              <a:t>Ordering heuristics for cycle and chain generation</a:t>
            </a:r>
          </a:p>
          <a:p>
            <a:r>
              <a:rPr lang="en-US" sz="1600" dirty="0"/>
              <a:t>Upper bound now hard</a:t>
            </a:r>
          </a:p>
          <a:p>
            <a:pPr lvl="1"/>
            <a:r>
              <a:rPr lang="en-US" sz="1600" b="1" dirty="0"/>
              <a:t>Theorem.</a:t>
            </a:r>
            <a:r>
              <a:rPr lang="en-US" sz="1600" dirty="0"/>
              <a:t> Discounted clearing NP-complete (even with no chains or cycle length cap)</a:t>
            </a:r>
          </a:p>
          <a:p>
            <a:pPr lvl="1"/>
            <a:r>
              <a:rPr lang="en-US" sz="1600" dirty="0"/>
              <a:t>So, we use looser bound: solve with </a:t>
            </a:r>
            <a:r>
              <a:rPr lang="en-US" sz="1600" dirty="0" err="1"/>
              <a:t>w’</a:t>
            </a:r>
            <a:r>
              <a:rPr lang="en-US" sz="1600" baseline="-25000" dirty="0" err="1"/>
              <a:t>e</a:t>
            </a:r>
            <a:r>
              <a:rPr lang="en-US" sz="1600" dirty="0"/>
              <a:t> = (1-p</a:t>
            </a:r>
            <a:r>
              <a:rPr lang="en-US" sz="1600" baseline="-25000" dirty="0"/>
              <a:t>fail</a:t>
            </a:r>
            <a:r>
              <a:rPr lang="en-US" sz="1600" dirty="0"/>
              <a:t>) w</a:t>
            </a:r>
            <a:r>
              <a:rPr lang="en-US" sz="1600" baseline="-25000" dirty="0"/>
              <a:t>e</a:t>
            </a:r>
          </a:p>
          <a:p>
            <a:r>
              <a:rPr lang="en-US" sz="1600" dirty="0"/>
              <a:t>Lower bound still easy</a:t>
            </a:r>
          </a:p>
          <a:p>
            <a:pPr lvl="1"/>
            <a:r>
              <a:rPr lang="en-US" sz="1600" b="1" dirty="0"/>
              <a:t>Theorem.</a:t>
            </a:r>
            <a:r>
              <a:rPr lang="en-US" sz="1600" dirty="0"/>
              <a:t> Discounted clearing with 2-cycles </a:t>
            </a:r>
            <a:r>
              <a:rPr lang="en-US" sz="1600" dirty="0" err="1"/>
              <a:t>polytime</a:t>
            </a:r>
            <a:endParaRPr lang="en-US" sz="1600" dirty="0"/>
          </a:p>
          <a:p>
            <a:endParaRPr lang="en-US" sz="1600" dirty="0"/>
          </a:p>
        </p:txBody>
      </p:sp>
      <p:grpSp>
        <p:nvGrpSpPr>
          <p:cNvPr id="5" name="Group 4"/>
          <p:cNvGrpSpPr/>
          <p:nvPr/>
        </p:nvGrpSpPr>
        <p:grpSpPr>
          <a:xfrm>
            <a:off x="4852396" y="2805483"/>
            <a:ext cx="1673004" cy="683528"/>
            <a:chOff x="4495800" y="4114800"/>
            <a:chExt cx="1752600" cy="1055077"/>
          </a:xfrm>
        </p:grpSpPr>
        <p:cxnSp>
          <p:nvCxnSpPr>
            <p:cNvPr id="16" name="Straight Arrow Connector 15"/>
            <p:cNvCxnSpPr/>
            <p:nvPr/>
          </p:nvCxnSpPr>
          <p:spPr>
            <a:xfrm flipV="1">
              <a:off x="4953000" y="4114800"/>
              <a:ext cx="0" cy="697523"/>
            </a:xfrm>
            <a:prstGeom prst="straightConnector1">
              <a:avLst/>
            </a:prstGeom>
            <a:ln>
              <a:solidFill>
                <a:schemeClr val="accent1">
                  <a:lumMod val="75000"/>
                </a:schemeClr>
              </a:solidFill>
              <a:tailEnd type="arrow"/>
            </a:ln>
          </p:spPr>
          <p:style>
            <a:lnRef idx="2">
              <a:schemeClr val="accent3"/>
            </a:lnRef>
            <a:fillRef idx="0">
              <a:schemeClr val="accent3"/>
            </a:fillRef>
            <a:effectRef idx="1">
              <a:schemeClr val="accent3"/>
            </a:effectRef>
            <a:fontRef idx="minor">
              <a:schemeClr val="tx1"/>
            </a:fontRef>
          </p:style>
        </p:cxnSp>
        <p:sp>
          <p:nvSpPr>
            <p:cNvPr id="17" name="Rectangle 16"/>
            <p:cNvSpPr/>
            <p:nvPr/>
          </p:nvSpPr>
          <p:spPr>
            <a:xfrm>
              <a:off x="4495800" y="4572000"/>
              <a:ext cx="1752600" cy="5978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Donation to waitlist</a:t>
              </a:r>
            </a:p>
          </p:txBody>
        </p:sp>
      </p:grpSp>
      <p:grpSp>
        <p:nvGrpSpPr>
          <p:cNvPr id="6" name="Group 5"/>
          <p:cNvGrpSpPr/>
          <p:nvPr/>
        </p:nvGrpSpPr>
        <p:grpSpPr>
          <a:xfrm>
            <a:off x="3106652" y="2805483"/>
            <a:ext cx="2545876" cy="1424017"/>
            <a:chOff x="2667000" y="4114800"/>
            <a:chExt cx="2667000" cy="2198077"/>
          </a:xfrm>
        </p:grpSpPr>
        <p:cxnSp>
          <p:nvCxnSpPr>
            <p:cNvPr id="14" name="Straight Arrow Connector 13"/>
            <p:cNvCxnSpPr/>
            <p:nvPr/>
          </p:nvCxnSpPr>
          <p:spPr>
            <a:xfrm flipV="1">
              <a:off x="4038600" y="4114800"/>
              <a:ext cx="0" cy="1600200"/>
            </a:xfrm>
            <a:prstGeom prst="straightConnector1">
              <a:avLst/>
            </a:prstGeom>
            <a:ln>
              <a:solidFill>
                <a:schemeClr val="accent1">
                  <a:lumMod val="75000"/>
                </a:schemeClr>
              </a:solidFill>
              <a:tailEnd type="arrow"/>
            </a:ln>
          </p:spPr>
          <p:style>
            <a:lnRef idx="2">
              <a:schemeClr val="accent3"/>
            </a:lnRef>
            <a:fillRef idx="0">
              <a:schemeClr val="accent3"/>
            </a:fillRef>
            <a:effectRef idx="1">
              <a:schemeClr val="accent3"/>
            </a:effectRef>
            <a:fontRef idx="minor">
              <a:schemeClr val="tx1"/>
            </a:fontRef>
          </p:style>
        </p:cxnSp>
        <p:sp>
          <p:nvSpPr>
            <p:cNvPr id="15" name="Rectangle 14"/>
            <p:cNvSpPr/>
            <p:nvPr/>
          </p:nvSpPr>
          <p:spPr>
            <a:xfrm>
              <a:off x="2667000" y="5715000"/>
              <a:ext cx="2667000" cy="59787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Discounted utility of current chain</a:t>
              </a:r>
            </a:p>
          </p:txBody>
        </p:sp>
      </p:grpSp>
      <p:grpSp>
        <p:nvGrpSpPr>
          <p:cNvPr id="7" name="Group 6"/>
          <p:cNvGrpSpPr/>
          <p:nvPr/>
        </p:nvGrpSpPr>
        <p:grpSpPr>
          <a:xfrm>
            <a:off x="1360909" y="2805483"/>
            <a:ext cx="2545876" cy="691124"/>
            <a:chOff x="1600200" y="5410200"/>
            <a:chExt cx="2667000" cy="815790"/>
          </a:xfrm>
        </p:grpSpPr>
        <p:cxnSp>
          <p:nvCxnSpPr>
            <p:cNvPr id="12" name="Straight Arrow Connector 11"/>
            <p:cNvCxnSpPr/>
            <p:nvPr/>
          </p:nvCxnSpPr>
          <p:spPr>
            <a:xfrm flipV="1">
              <a:off x="2971800" y="5410200"/>
              <a:ext cx="0" cy="533400"/>
            </a:xfrm>
            <a:prstGeom prst="straightConnector1">
              <a:avLst/>
            </a:prstGeom>
            <a:ln>
              <a:solidFill>
                <a:schemeClr val="accent1">
                  <a:lumMod val="75000"/>
                </a:schemeClr>
              </a:solidFill>
              <a:tailEnd type="arrow"/>
            </a:ln>
          </p:spPr>
          <p:style>
            <a:lnRef idx="2">
              <a:schemeClr val="accent3"/>
            </a:lnRef>
            <a:fillRef idx="0">
              <a:schemeClr val="accent3"/>
            </a:fillRef>
            <a:effectRef idx="1">
              <a:schemeClr val="accent3"/>
            </a:effectRef>
            <a:fontRef idx="minor">
              <a:schemeClr val="tx1"/>
            </a:fontRef>
          </p:style>
        </p:cxnSp>
        <p:sp>
          <p:nvSpPr>
            <p:cNvPr id="13" name="Rectangle 12"/>
            <p:cNvSpPr/>
            <p:nvPr/>
          </p:nvSpPr>
          <p:spPr>
            <a:xfrm>
              <a:off x="1600200" y="5768790"/>
              <a:ext cx="2667000"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Optimistic future value of infinite extension</a:t>
              </a:r>
            </a:p>
          </p:txBody>
        </p:sp>
      </p:grpSp>
      <p:grpSp>
        <p:nvGrpSpPr>
          <p:cNvPr id="4" name="Group 3"/>
          <p:cNvGrpSpPr/>
          <p:nvPr/>
        </p:nvGrpSpPr>
        <p:grpSpPr>
          <a:xfrm>
            <a:off x="6120240" y="2781700"/>
            <a:ext cx="1600200" cy="1424017"/>
            <a:chOff x="6248400" y="3276600"/>
            <a:chExt cx="1600200" cy="1424017"/>
          </a:xfrm>
        </p:grpSpPr>
        <p:cxnSp>
          <p:nvCxnSpPr>
            <p:cNvPr id="10" name="Straight Arrow Connector 9"/>
            <p:cNvCxnSpPr/>
            <p:nvPr/>
          </p:nvCxnSpPr>
          <p:spPr>
            <a:xfrm flipV="1">
              <a:off x="7024308" y="3276600"/>
              <a:ext cx="0" cy="1036684"/>
            </a:xfrm>
            <a:prstGeom prst="straightConnector1">
              <a:avLst/>
            </a:prstGeom>
            <a:ln>
              <a:solidFill>
                <a:schemeClr val="accent1">
                  <a:lumMod val="75000"/>
                </a:schemeClr>
              </a:solidFill>
              <a:tailEnd type="arrow"/>
            </a:ln>
          </p:spPr>
          <p:style>
            <a:lnRef idx="2">
              <a:schemeClr val="accent3"/>
            </a:lnRef>
            <a:fillRef idx="0">
              <a:schemeClr val="accent3"/>
            </a:fillRef>
            <a:effectRef idx="1">
              <a:schemeClr val="accent3"/>
            </a:effectRef>
            <a:fontRef idx="minor">
              <a:schemeClr val="tx1"/>
            </a:fontRef>
          </p:style>
        </p:cxnSp>
        <p:sp>
          <p:nvSpPr>
            <p:cNvPr id="11" name="Rectangle 10"/>
            <p:cNvSpPr/>
            <p:nvPr/>
          </p:nvSpPr>
          <p:spPr>
            <a:xfrm>
              <a:off x="6248400" y="4313284"/>
              <a:ext cx="1600200" cy="3873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Pessimistic sum of LP dual values</a:t>
              </a:r>
            </a:p>
          </p:txBody>
        </p:sp>
      </p:grpSp>
      <p:pic>
        <p:nvPicPr>
          <p:cNvPr id="9" name="Picture 8"/>
          <p:cNvPicPr>
            <a:picLocks noChangeAspect="1"/>
          </p:cNvPicPr>
          <p:nvPr/>
        </p:nvPicPr>
        <p:blipFill>
          <a:blip r:embed="rId3"/>
          <a:stretch>
            <a:fillRect/>
          </a:stretch>
        </p:blipFill>
        <p:spPr>
          <a:xfrm>
            <a:off x="1326271" y="2057400"/>
            <a:ext cx="7308569" cy="650900"/>
          </a:xfrm>
          <a:prstGeom prst="rect">
            <a:avLst/>
          </a:prstGeom>
        </p:spPr>
      </p:pic>
    </p:spTree>
    <p:extLst>
      <p:ext uri="{BB962C8B-B14F-4D97-AF65-F5344CB8AC3E}">
        <p14:creationId xmlns:p14="http://schemas.microsoft.com/office/powerpoint/2010/main" val="21637937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4" end="14"/>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8001000" cy="1143000"/>
          </a:xfrm>
        </p:spPr>
        <p:txBody>
          <a:bodyPr/>
          <a:lstStyle/>
          <a:p>
            <a:r>
              <a:rPr lang="en-US" b="1" dirty="0"/>
              <a:t>Scalability experiment</a:t>
            </a:r>
            <a:br>
              <a:rPr lang="en-US" dirty="0"/>
            </a:br>
            <a:r>
              <a:rPr lang="en-US" sz="1600" dirty="0"/>
              <a:t>Time limit 1 hour;   8GB RAM;   Saidman </a:t>
            </a:r>
            <a:r>
              <a:rPr lang="en-US" sz="1600" i="1" dirty="0"/>
              <a:t>et al</a:t>
            </a:r>
            <a:r>
              <a:rPr lang="en-US" sz="1600" dirty="0"/>
              <a:t>. generator;  </a:t>
            </a:r>
            <a:r>
              <a:rPr lang="en-US" sz="1600" dirty="0" err="1"/>
              <a:t>p</a:t>
            </a:r>
            <a:r>
              <a:rPr lang="en-US" sz="1600" baseline="-25000" dirty="0" err="1"/>
              <a:t>fail</a:t>
            </a:r>
            <a:r>
              <a:rPr lang="en-US" sz="1600" dirty="0"/>
              <a:t> = 0.7;    #altruists = 0.1*#pairs</a:t>
            </a:r>
            <a:endParaRPr lang="en-US" sz="40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65514"/>
            <a:ext cx="8458200" cy="4318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114800"/>
            <a:ext cx="8229600" cy="91440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215358"/>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normAutofit fontScale="90000"/>
          </a:bodyPr>
          <a:lstStyle/>
          <a:p>
            <a:r>
              <a:rPr lang="en-US" b="1" dirty="0"/>
              <a:t>Dynamic experiment with failures </a:t>
            </a:r>
            <a:br>
              <a:rPr lang="en-US" b="1" dirty="0"/>
            </a:br>
            <a:r>
              <a:rPr lang="en-US" sz="2000" dirty="0"/>
              <a:t>24 weeks;  Bimodal failure probability;  #altruists = 0.1 * #pairs</a:t>
            </a:r>
            <a:endParaRPr lang="en-US" dirty="0"/>
          </a:p>
        </p:txBody>
      </p:sp>
      <p:grpSp>
        <p:nvGrpSpPr>
          <p:cNvPr id="9" name="Group 8"/>
          <p:cNvGrpSpPr/>
          <p:nvPr/>
        </p:nvGrpSpPr>
        <p:grpSpPr>
          <a:xfrm>
            <a:off x="1219200" y="1524000"/>
            <a:ext cx="6715125" cy="4994364"/>
            <a:chOff x="1219200" y="1645919"/>
            <a:chExt cx="6715125" cy="4994364"/>
          </a:xfrm>
        </p:grpSpPr>
        <p:grpSp>
          <p:nvGrpSpPr>
            <p:cNvPr id="6" name="Group 5"/>
            <p:cNvGrpSpPr/>
            <p:nvPr/>
          </p:nvGrpSpPr>
          <p:grpSpPr>
            <a:xfrm>
              <a:off x="1219200" y="1645919"/>
              <a:ext cx="6715125" cy="4994364"/>
              <a:chOff x="761999" y="1600200"/>
              <a:chExt cx="6715125" cy="5040083"/>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1600200"/>
                <a:ext cx="6715125" cy="504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057400" y="1600200"/>
                <a:ext cx="990600" cy="457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2133600" y="1796526"/>
              <a:ext cx="1981200" cy="8597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rot="-2100000">
            <a:off x="3124200" y="3520412"/>
            <a:ext cx="2454518" cy="369332"/>
          </a:xfrm>
          <a:prstGeom prst="rect">
            <a:avLst/>
          </a:prstGeom>
          <a:noFill/>
        </p:spPr>
        <p:txBody>
          <a:bodyPr wrap="none" rtlCol="0">
            <a:spAutoFit/>
          </a:bodyPr>
          <a:lstStyle/>
          <a:p>
            <a:r>
              <a:rPr lang="en-US" dirty="0"/>
              <a:t>Probabilistic approach</a:t>
            </a:r>
          </a:p>
        </p:txBody>
      </p:sp>
      <p:sp>
        <p:nvSpPr>
          <p:cNvPr id="10" name="TextBox 9"/>
          <p:cNvSpPr txBox="1"/>
          <p:nvPr/>
        </p:nvSpPr>
        <p:spPr>
          <a:xfrm rot="-900000">
            <a:off x="3971363" y="4401690"/>
            <a:ext cx="2279214" cy="369332"/>
          </a:xfrm>
          <a:prstGeom prst="rect">
            <a:avLst/>
          </a:prstGeom>
          <a:noFill/>
        </p:spPr>
        <p:txBody>
          <a:bodyPr wrap="none" rtlCol="0">
            <a:spAutoFit/>
          </a:bodyPr>
          <a:lstStyle/>
          <a:p>
            <a:r>
              <a:rPr lang="en-US" dirty="0"/>
              <a:t>Traditional approach</a:t>
            </a:r>
          </a:p>
        </p:txBody>
      </p:sp>
    </p:spTree>
    <p:extLst>
      <p:ext uri="{BB962C8B-B14F-4D97-AF65-F5344CB8AC3E}">
        <p14:creationId xmlns:p14="http://schemas.microsoft.com/office/powerpoint/2010/main" val="49428503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a:t>What if ?</a:t>
            </a:r>
          </a:p>
        </p:txBody>
      </p:sp>
    </p:spTree>
    <p:extLst>
      <p:ext uri="{BB962C8B-B14F-4D97-AF65-F5344CB8AC3E}">
        <p14:creationId xmlns:p14="http://schemas.microsoft.com/office/powerpoint/2010/main" val="786060545"/>
      </p:ext>
    </p:extLst>
  </p:cSld>
  <p:clrMapOvr>
    <a:masterClrMapping/>
  </p:clrMapOvr>
  <p:transition advTm="42152"/>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Motivation for robustness</a:t>
            </a:r>
          </a:p>
        </p:txBody>
      </p:sp>
      <p:sp>
        <p:nvSpPr>
          <p:cNvPr id="5" name="Content Placeholder 4"/>
          <p:cNvSpPr>
            <a:spLocks noGrp="1"/>
          </p:cNvSpPr>
          <p:nvPr>
            <p:ph idx="1"/>
          </p:nvPr>
        </p:nvSpPr>
        <p:spPr>
          <a:xfrm>
            <a:off x="1828800" y="2057401"/>
            <a:ext cx="6057900" cy="3398044"/>
          </a:xfrm>
        </p:spPr>
        <p:txBody>
          <a:bodyPr/>
          <a:lstStyle/>
          <a:p>
            <a:r>
              <a:rPr lang="en-US" sz="1500" dirty="0"/>
              <a:t>Only 7% of the planned transplants go into execution</a:t>
            </a:r>
          </a:p>
          <a:p>
            <a:pPr lvl="1"/>
            <a:r>
              <a:rPr lang="en-US" sz="1500" dirty="0"/>
              <a:t>20% of the failures had an unreported refusal reason</a:t>
            </a:r>
          </a:p>
          <a:p>
            <a:pPr lvl="1"/>
            <a:r>
              <a:rPr lang="en-US" sz="1500" dirty="0"/>
              <a:t>40% might have accepted the match, but could not because other legs in their cycle, or earlier legs in their chain, fell through</a:t>
            </a:r>
          </a:p>
          <a:p>
            <a:pPr lvl="1"/>
            <a:r>
              <a:rPr lang="en-US" sz="1500" dirty="0"/>
              <a:t>Of the remaining 40% of refused matches,</a:t>
            </a:r>
          </a:p>
          <a:p>
            <a:pPr lvl="2"/>
            <a:r>
              <a:rPr lang="en-US" sz="1350" dirty="0"/>
              <a:t>33% refused due to positive </a:t>
            </a:r>
            <a:r>
              <a:rPr lang="en-US" sz="1350" dirty="0" err="1"/>
              <a:t>crossmatch</a:t>
            </a:r>
            <a:r>
              <a:rPr lang="en-US" sz="1350" dirty="0"/>
              <a:t> (or unacceptable antigens)</a:t>
            </a:r>
          </a:p>
          <a:p>
            <a:pPr lvl="2"/>
            <a:r>
              <a:rPr lang="en-US" sz="1350" dirty="0"/>
              <a:t>7% due to the candidate being involved in another pending cycle or chain in some other kidney exchange</a:t>
            </a:r>
          </a:p>
          <a:p>
            <a:pPr lvl="2"/>
            <a:r>
              <a:rPr lang="en-US" sz="1350" dirty="0"/>
              <a:t>60% due to a other reasons, including: </a:t>
            </a:r>
          </a:p>
          <a:p>
            <a:pPr lvl="3"/>
            <a:r>
              <a:rPr lang="en-US" sz="1200" dirty="0"/>
              <a:t>donor being unacceptable due to age, weight, or medical history</a:t>
            </a:r>
          </a:p>
          <a:p>
            <a:pPr lvl="3"/>
            <a:r>
              <a:rPr lang="en-US" sz="1200" dirty="0"/>
              <a:t>donor refusing the candidate</a:t>
            </a:r>
          </a:p>
          <a:p>
            <a:pPr lvl="3"/>
            <a:r>
              <a:rPr lang="en-US" sz="1200" dirty="0"/>
              <a:t>candidate being ill or unable to be contacted</a:t>
            </a:r>
          </a:p>
          <a:p>
            <a:pPr lvl="3"/>
            <a:r>
              <a:rPr lang="en-US" sz="1200" dirty="0"/>
              <a:t>candidate already having received a transplant</a:t>
            </a:r>
          </a:p>
          <a:p>
            <a:endParaRPr lang="en-US" sz="1500" dirty="0"/>
          </a:p>
        </p:txBody>
      </p:sp>
    </p:spTree>
    <p:extLst>
      <p:ext uri="{BB962C8B-B14F-4D97-AF65-F5344CB8AC3E}">
        <p14:creationId xmlns:p14="http://schemas.microsoft.com/office/powerpoint/2010/main" val="7838952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Pre-match edge testing</a:t>
            </a:r>
            <a:br>
              <a:rPr lang="en-US" dirty="0"/>
            </a:br>
            <a:r>
              <a:rPr lang="en-US" sz="1800" dirty="0">
                <a:solidFill>
                  <a:schemeClr val="accent1">
                    <a:lumMod val="75000"/>
                  </a:schemeClr>
                </a:solidFill>
              </a:rPr>
              <a:t>[Blum et al. </a:t>
            </a:r>
            <a:r>
              <a:rPr lang="en-US" sz="1800" i="1" dirty="0">
                <a:solidFill>
                  <a:schemeClr val="accent1">
                    <a:lumMod val="75000"/>
                  </a:schemeClr>
                </a:solidFill>
              </a:rPr>
              <a:t>EC-13</a:t>
            </a:r>
            <a:r>
              <a:rPr lang="en-US" sz="1800" dirty="0">
                <a:solidFill>
                  <a:schemeClr val="accent1">
                    <a:lumMod val="75000"/>
                  </a:schemeClr>
                </a:solidFill>
              </a:rPr>
              <a:t> and </a:t>
            </a:r>
            <a:r>
              <a:rPr lang="en-US" sz="1800" i="1" dirty="0">
                <a:solidFill>
                  <a:schemeClr val="accent1">
                    <a:lumMod val="75000"/>
                  </a:schemeClr>
                </a:solidFill>
              </a:rPr>
              <a:t>EC-15</a:t>
            </a:r>
            <a:r>
              <a:rPr lang="en-US" sz="1800" dirty="0">
                <a:solidFill>
                  <a:schemeClr val="accent1">
                    <a:lumMod val="75000"/>
                  </a:schemeClr>
                </a:solidFill>
              </a:rPr>
              <a:t>]</a:t>
            </a:r>
            <a:endParaRPr lang="en-US" sz="4050" dirty="0">
              <a:solidFill>
                <a:schemeClr val="accent1">
                  <a:lumMod val="75000"/>
                </a:schemeClr>
              </a:solidFill>
            </a:endParaRPr>
          </a:p>
        </p:txBody>
      </p:sp>
      <p:sp>
        <p:nvSpPr>
          <p:cNvPr id="3" name="Content Placeholder 2"/>
          <p:cNvSpPr>
            <a:spLocks noGrp="1"/>
          </p:cNvSpPr>
          <p:nvPr>
            <p:ph idx="1"/>
          </p:nvPr>
        </p:nvSpPr>
        <p:spPr>
          <a:xfrm>
            <a:off x="628650" y="2041450"/>
            <a:ext cx="7886700" cy="3845001"/>
          </a:xfrm>
        </p:spPr>
        <p:txBody>
          <a:bodyPr>
            <a:normAutofit fontScale="92500" lnSpcReduction="10000"/>
          </a:bodyPr>
          <a:lstStyle/>
          <a:p>
            <a:r>
              <a:rPr lang="en-US" dirty="0"/>
              <a:t>Complementary idea: perform a </a:t>
            </a:r>
            <a:r>
              <a:rPr lang="en-US" i="1" dirty="0"/>
              <a:t>small amount</a:t>
            </a:r>
            <a:r>
              <a:rPr lang="en-US" dirty="0"/>
              <a:t> of testing before a match run to query for (non)existence of edges</a:t>
            </a:r>
          </a:p>
          <a:p>
            <a:pPr lvl="1"/>
            <a:r>
              <a:rPr lang="en-US" dirty="0"/>
              <a:t>more extensive medical testing</a:t>
            </a:r>
          </a:p>
          <a:p>
            <a:pPr lvl="1"/>
            <a:r>
              <a:rPr lang="en-US" dirty="0"/>
              <a:t>donor interviews</a:t>
            </a:r>
          </a:p>
          <a:p>
            <a:pPr lvl="1"/>
            <a:r>
              <a:rPr lang="en-US" dirty="0"/>
              <a:t>surgeon interviews, etc.</a:t>
            </a:r>
          </a:p>
          <a:p>
            <a:endParaRPr lang="en-US" dirty="0"/>
          </a:p>
          <a:p>
            <a:r>
              <a:rPr lang="en-US" dirty="0"/>
              <a:t>For 2-cycles only: stochastic matching</a:t>
            </a:r>
          </a:p>
        </p:txBody>
      </p:sp>
      <p:sp>
        <p:nvSpPr>
          <p:cNvPr id="5" name="Slide Number Placeholder 4"/>
          <p:cNvSpPr>
            <a:spLocks noGrp="1"/>
          </p:cNvSpPr>
          <p:nvPr>
            <p:ph type="sldNum" sz="quarter" idx="4294967295"/>
          </p:nvPr>
        </p:nvSpPr>
        <p:spPr>
          <a:xfrm>
            <a:off x="6343650" y="5726907"/>
            <a:ext cx="1600200" cy="273844"/>
          </a:xfrm>
          <a:prstGeom prst="rect">
            <a:avLst/>
          </a:prstGeom>
        </p:spPr>
        <p:txBody>
          <a:bodyPr/>
          <a:lstStyle/>
          <a:p>
            <a:fld id="{B6F15528-21DE-4FAA-801E-634DDDAF4B2B}" type="slidenum">
              <a:rPr lang="en-US" smtClean="0"/>
              <a:pPr/>
              <a:t>81</a:t>
            </a:fld>
            <a:endParaRPr lang="en-US" dirty="0"/>
          </a:p>
        </p:txBody>
      </p:sp>
    </p:spTree>
    <p:extLst>
      <p:ext uri="{BB962C8B-B14F-4D97-AF65-F5344CB8AC3E}">
        <p14:creationId xmlns:p14="http://schemas.microsoft.com/office/powerpoint/2010/main" val="7007156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power of two crossmatches</a:t>
            </a:r>
            <a:br>
              <a:rPr lang="en-US" dirty="0"/>
            </a:br>
            <a:r>
              <a:rPr lang="en-US" sz="1800" dirty="0">
                <a:solidFill>
                  <a:schemeClr val="accent1">
                    <a:lumMod val="75000"/>
                  </a:schemeClr>
                </a:solidFill>
              </a:rPr>
              <a:t>[Blum et al. </a:t>
            </a:r>
            <a:r>
              <a:rPr lang="en-US" sz="1800" i="1" dirty="0">
                <a:solidFill>
                  <a:schemeClr val="accent1">
                    <a:lumMod val="75000"/>
                  </a:schemeClr>
                </a:solidFill>
              </a:rPr>
              <a:t>EC-13</a:t>
            </a:r>
            <a:r>
              <a:rPr lang="en-US" sz="1800" dirty="0">
                <a:solidFill>
                  <a:schemeClr val="accent1">
                    <a:lumMod val="75000"/>
                  </a:schemeClr>
                </a:solidFill>
              </a:rPr>
              <a:t>]</a:t>
            </a:r>
            <a:endParaRPr lang="en-US" dirty="0"/>
          </a:p>
        </p:txBody>
      </p:sp>
      <p:sp>
        <p:nvSpPr>
          <p:cNvPr id="3" name="Content Placeholder 2"/>
          <p:cNvSpPr>
            <a:spLocks noGrp="1"/>
          </p:cNvSpPr>
          <p:nvPr>
            <p:ph idx="1"/>
          </p:nvPr>
        </p:nvSpPr>
        <p:spPr/>
        <p:txBody>
          <a:bodyPr>
            <a:normAutofit fontScale="92500" lnSpcReduction="10000"/>
          </a:bodyPr>
          <a:lstStyle/>
          <a:p>
            <a:r>
              <a:rPr lang="en-US" dirty="0"/>
              <a:t>Cast as a general </a:t>
            </a:r>
            <a:r>
              <a:rPr lang="en-US" i="1" dirty="0"/>
              <a:t>stochastic matching</a:t>
            </a:r>
            <a:r>
              <a:rPr lang="en-US" dirty="0"/>
              <a:t> problem:</a:t>
            </a:r>
          </a:p>
          <a:p>
            <a:endParaRPr lang="en-US" dirty="0"/>
          </a:p>
          <a:p>
            <a:endParaRPr lang="en-US" dirty="0"/>
          </a:p>
          <a:p>
            <a:endParaRPr lang="en-US" dirty="0"/>
          </a:p>
          <a:p>
            <a:endParaRPr lang="en-US" dirty="0"/>
          </a:p>
          <a:p>
            <a:endParaRPr lang="en-US" dirty="0"/>
          </a:p>
          <a:p>
            <a:endParaRPr lang="en-US" dirty="0"/>
          </a:p>
          <a:p>
            <a:r>
              <a:rPr lang="en-US" dirty="0"/>
              <a:t>Initially: 2-cycles only (= undirected), </a:t>
            </a:r>
            <a:r>
              <a:rPr lang="en-US" b="1" dirty="0"/>
              <a:t>at most 2</a:t>
            </a:r>
            <a:r>
              <a:rPr lang="en-US" dirty="0"/>
              <a:t> tests per vertex </a:t>
            </a:r>
            <a:r>
              <a:rPr lang="en-US" dirty="0">
                <a:sym typeface="Wingdings"/>
              </a:rPr>
              <a:t> </a:t>
            </a:r>
            <a:r>
              <a:rPr lang="en-US" dirty="0" err="1">
                <a:sym typeface="Wingdings"/>
              </a:rPr>
              <a:t>polytime</a:t>
            </a:r>
            <a:r>
              <a:rPr lang="en-US" dirty="0">
                <a:sym typeface="Wingdings"/>
              </a:rPr>
              <a:t> algorithm for this</a:t>
            </a:r>
            <a:endParaRPr lang="en-US" dirty="0"/>
          </a:p>
        </p:txBody>
      </p:sp>
      <p:sp>
        <p:nvSpPr>
          <p:cNvPr id="5" name="Rounded Rectangle 4"/>
          <p:cNvSpPr/>
          <p:nvPr/>
        </p:nvSpPr>
        <p:spPr>
          <a:xfrm>
            <a:off x="628650" y="2456121"/>
            <a:ext cx="7886700" cy="250873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t>Given a graph </a:t>
            </a:r>
            <a:r>
              <a:rPr lang="en-US" sz="2400" i="1" dirty="0"/>
              <a:t>G</a:t>
            </a:r>
            <a:r>
              <a:rPr lang="en-US" sz="2400" dirty="0"/>
              <a:t>(</a:t>
            </a:r>
            <a:r>
              <a:rPr lang="en-US" sz="2400" i="1" dirty="0"/>
              <a:t>V</a:t>
            </a:r>
            <a:r>
              <a:rPr lang="en-US" sz="2400" dirty="0"/>
              <a:t>,</a:t>
            </a:r>
            <a:r>
              <a:rPr lang="en-US" sz="2400" i="1" dirty="0"/>
              <a:t>E</a:t>
            </a:r>
            <a:r>
              <a:rPr lang="en-US" sz="2400" dirty="0"/>
              <a:t>), choose subset of edges S such that:</a:t>
            </a:r>
          </a:p>
          <a:p>
            <a:pPr algn="ctr"/>
            <a:r>
              <a:rPr lang="en-US" sz="3600" dirty="0"/>
              <a:t>|M(</a:t>
            </a:r>
            <a:r>
              <a:rPr lang="en-US" sz="3600" i="1" dirty="0"/>
              <a:t>S</a:t>
            </a:r>
            <a:r>
              <a:rPr lang="en-US" sz="3600" dirty="0"/>
              <a:t>)| ≥ (1-</a:t>
            </a:r>
            <a:r>
              <a:rPr lang="en-US" sz="3600" i="1" dirty="0"/>
              <a:t>ε</a:t>
            </a:r>
            <a:r>
              <a:rPr lang="en-US" sz="3600" dirty="0"/>
              <a:t>) |M(</a:t>
            </a:r>
            <a:r>
              <a:rPr lang="en-US" sz="3600" i="1" dirty="0"/>
              <a:t>E</a:t>
            </a:r>
            <a:r>
              <a:rPr lang="en-US" sz="3600" dirty="0"/>
              <a:t>)| </a:t>
            </a:r>
            <a:endParaRPr lang="en-US" sz="2400" dirty="0"/>
          </a:p>
          <a:p>
            <a:pPr algn="ctr"/>
            <a:endParaRPr lang="en-US" sz="2400" dirty="0"/>
          </a:p>
          <a:p>
            <a:pPr algn="ctr"/>
            <a:r>
              <a:rPr lang="en-US" sz="2400" dirty="0"/>
              <a:t>Need: “sparse” </a:t>
            </a:r>
            <a:r>
              <a:rPr lang="en-US" sz="2400" i="1" dirty="0"/>
              <a:t>S</a:t>
            </a:r>
            <a:r>
              <a:rPr lang="en-US" sz="2400" dirty="0"/>
              <a:t>, where every vertex has O(1) incident tested edges</a:t>
            </a:r>
          </a:p>
        </p:txBody>
      </p:sp>
    </p:spTree>
    <p:extLst>
      <p:ext uri="{BB962C8B-B14F-4D97-AF65-F5344CB8AC3E}">
        <p14:creationId xmlns:p14="http://schemas.microsoft.com/office/powerpoint/2010/main" val="1197111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Pre-match testing in rounds</a:t>
            </a:r>
            <a:br>
              <a:rPr lang="en-US" dirty="0"/>
            </a:br>
            <a:r>
              <a:rPr lang="en-US" sz="2000" dirty="0">
                <a:solidFill>
                  <a:schemeClr val="accent1">
                    <a:lumMod val="75000"/>
                  </a:schemeClr>
                </a:solidFill>
              </a:rPr>
              <a:t>[Blum et al. </a:t>
            </a:r>
            <a:r>
              <a:rPr lang="en-US" sz="2000" i="1" dirty="0">
                <a:solidFill>
                  <a:schemeClr val="accent1">
                    <a:lumMod val="75000"/>
                  </a:schemeClr>
                </a:solidFill>
              </a:rPr>
              <a:t>EC-15</a:t>
            </a:r>
            <a:r>
              <a:rPr lang="en-US" sz="2000" dirty="0">
                <a:solidFill>
                  <a:schemeClr val="accent1">
                    <a:lumMod val="75000"/>
                  </a:schemeClr>
                </a:solidFill>
              </a:rPr>
              <a:t>]</a:t>
            </a:r>
            <a:endParaRPr lang="en-US" dirty="0"/>
          </a:p>
        </p:txBody>
      </p:sp>
      <p:sp>
        <p:nvSpPr>
          <p:cNvPr id="3" name="Content Placeholder 2"/>
          <p:cNvSpPr>
            <a:spLocks noGrp="1"/>
          </p:cNvSpPr>
          <p:nvPr>
            <p:ph idx="1"/>
          </p:nvPr>
        </p:nvSpPr>
        <p:spPr/>
        <p:txBody>
          <a:bodyPr>
            <a:normAutofit lnSpcReduction="10000"/>
          </a:bodyPr>
          <a:lstStyle/>
          <a:p>
            <a:r>
              <a:rPr lang="en-US" dirty="0"/>
              <a:t>What about testing a variable number of edges per vertex?</a:t>
            </a:r>
          </a:p>
          <a:p>
            <a:r>
              <a:rPr lang="en-US" dirty="0"/>
              <a:t>What if we can test edges, get feedback, test more?</a:t>
            </a:r>
          </a:p>
          <a:p>
            <a:r>
              <a:rPr lang="en-US" dirty="0"/>
              <a:t>What about 3-cycles, chains?</a:t>
            </a:r>
          </a:p>
          <a:p>
            <a:r>
              <a:rPr lang="en-US" dirty="0"/>
              <a:t>Cast as an </a:t>
            </a:r>
            <a:r>
              <a:rPr lang="en-US" i="1" dirty="0"/>
              <a:t>adaptive </a:t>
            </a:r>
            <a:r>
              <a:rPr lang="en-US" dirty="0"/>
              <a:t>stochastic </a:t>
            </a:r>
            <a:r>
              <a:rPr lang="en-US" i="1" dirty="0"/>
              <a:t>k-set packing </a:t>
            </a:r>
            <a:r>
              <a:rPr lang="en-US" dirty="0"/>
              <a:t>problem:</a:t>
            </a:r>
          </a:p>
          <a:p>
            <a:pPr lvl="1"/>
            <a:r>
              <a:rPr lang="en-US" dirty="0"/>
              <a:t>Query edges in </a:t>
            </a:r>
            <a:r>
              <a:rPr lang="en-US" i="1" dirty="0"/>
              <a:t>rounds</a:t>
            </a:r>
            <a:r>
              <a:rPr lang="en-US" dirty="0"/>
              <a:t>, where each round tests at most one incident edge per vertex</a:t>
            </a:r>
          </a:p>
        </p:txBody>
      </p:sp>
    </p:spTree>
    <p:extLst>
      <p:ext uri="{BB962C8B-B14F-4D97-AF65-F5344CB8AC3E}">
        <p14:creationId xmlns:p14="http://schemas.microsoft.com/office/powerpoint/2010/main" val="32357421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77451"/>
            <a:ext cx="7886700" cy="994172"/>
          </a:xfrm>
        </p:spPr>
        <p:txBody>
          <a:bodyPr>
            <a:normAutofit fontScale="90000"/>
          </a:bodyPr>
          <a:lstStyle/>
          <a:p>
            <a:r>
              <a:rPr lang="en-US" dirty="0"/>
              <a:t>General theoretical results</a:t>
            </a:r>
            <a:br>
              <a:rPr lang="en-US" dirty="0"/>
            </a:br>
            <a:r>
              <a:rPr lang="en-US" sz="1800" dirty="0">
                <a:solidFill>
                  <a:schemeClr val="accent1">
                    <a:lumMod val="75000"/>
                  </a:schemeClr>
                </a:solidFill>
              </a:rPr>
              <a:t>[Blum et al. </a:t>
            </a:r>
            <a:r>
              <a:rPr lang="en-US" sz="1800" i="1" dirty="0">
                <a:solidFill>
                  <a:schemeClr val="accent1">
                    <a:lumMod val="75000"/>
                  </a:schemeClr>
                </a:solidFill>
              </a:rPr>
              <a:t>EC-15</a:t>
            </a:r>
            <a:r>
              <a:rPr lang="en-US" sz="1800" dirty="0">
                <a:solidFill>
                  <a:schemeClr val="accent1">
                    <a:lumMod val="75000"/>
                  </a:schemeClr>
                </a:solidFill>
              </a:rPr>
              <a:t>]</a:t>
            </a:r>
            <a:endParaRPr lang="en-US" dirty="0"/>
          </a:p>
        </p:txBody>
      </p:sp>
      <p:sp>
        <p:nvSpPr>
          <p:cNvPr id="5" name="Rounded Rectangle 4"/>
          <p:cNvSpPr/>
          <p:nvPr/>
        </p:nvSpPr>
        <p:spPr>
          <a:xfrm>
            <a:off x="1117752" y="2343149"/>
            <a:ext cx="7086600" cy="189909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a:t>Stochastic matching: </a:t>
            </a:r>
            <a:br>
              <a:rPr lang="en-US" b="1" dirty="0"/>
            </a:br>
            <a:r>
              <a:rPr lang="en-US" dirty="0"/>
              <a:t>(1-ε) approximation with </a:t>
            </a:r>
            <a:r>
              <a:rPr lang="en-US" dirty="0" err="1"/>
              <a:t>O</a:t>
            </a:r>
            <a:r>
              <a:rPr lang="en-US" baseline="-25000" dirty="0" err="1"/>
              <a:t>ε</a:t>
            </a:r>
            <a:r>
              <a:rPr lang="en-US" dirty="0"/>
              <a:t>(1) queries per vertex, in </a:t>
            </a:r>
            <a:r>
              <a:rPr lang="en-US" dirty="0" err="1"/>
              <a:t>O</a:t>
            </a:r>
            <a:r>
              <a:rPr lang="en-US" baseline="-25000" dirty="0" err="1"/>
              <a:t>ε</a:t>
            </a:r>
            <a:r>
              <a:rPr lang="en-US" dirty="0"/>
              <a:t>(1) rounds</a:t>
            </a:r>
          </a:p>
          <a:p>
            <a:pPr algn="ctr"/>
            <a:endParaRPr lang="en-US" dirty="0"/>
          </a:p>
          <a:p>
            <a:r>
              <a:rPr lang="en-US" b="1" dirty="0"/>
              <a:t>Stochastic k-set packing: </a:t>
            </a:r>
          </a:p>
          <a:p>
            <a:r>
              <a:rPr lang="en-US" dirty="0"/>
              <a:t>(2/k – </a:t>
            </a:r>
            <a:r>
              <a:rPr lang="en-US" dirty="0" err="1"/>
              <a:t>ε</a:t>
            </a:r>
            <a:r>
              <a:rPr lang="en-US" dirty="0"/>
              <a:t>) approximation with </a:t>
            </a:r>
            <a:r>
              <a:rPr lang="en-US" dirty="0" err="1"/>
              <a:t>O</a:t>
            </a:r>
            <a:r>
              <a:rPr lang="en-US" baseline="-25000" dirty="0" err="1"/>
              <a:t>ε</a:t>
            </a:r>
            <a:r>
              <a:rPr lang="en-US" dirty="0"/>
              <a:t>(1) queries per vertex, in </a:t>
            </a:r>
            <a:r>
              <a:rPr lang="en-US" dirty="0" err="1"/>
              <a:t>O</a:t>
            </a:r>
            <a:r>
              <a:rPr lang="en-US" baseline="-25000" dirty="0" err="1"/>
              <a:t>ε</a:t>
            </a:r>
            <a:r>
              <a:rPr lang="en-US" dirty="0"/>
              <a:t>(1) rounds</a:t>
            </a:r>
            <a:endParaRPr lang="en-US" b="1" dirty="0"/>
          </a:p>
        </p:txBody>
      </p:sp>
      <p:sp>
        <p:nvSpPr>
          <p:cNvPr id="6" name="TextBox 5"/>
          <p:cNvSpPr txBox="1"/>
          <p:nvPr/>
        </p:nvSpPr>
        <p:spPr>
          <a:xfrm>
            <a:off x="1117752" y="1943101"/>
            <a:ext cx="6057900" cy="369332"/>
          </a:xfrm>
          <a:prstGeom prst="rect">
            <a:avLst/>
          </a:prstGeom>
          <a:noFill/>
        </p:spPr>
        <p:txBody>
          <a:bodyPr wrap="square" rtlCol="0">
            <a:spAutoFit/>
          </a:bodyPr>
          <a:lstStyle/>
          <a:p>
            <a:r>
              <a:rPr lang="en-US" b="1" dirty="0"/>
              <a:t>Adaptive</a:t>
            </a:r>
            <a:r>
              <a:rPr lang="en-US" dirty="0"/>
              <a:t>: select one edge per vertex per </a:t>
            </a:r>
            <a:r>
              <a:rPr lang="en-US" i="1" dirty="0"/>
              <a:t>round</a:t>
            </a:r>
            <a:r>
              <a:rPr lang="en-US" dirty="0"/>
              <a:t>, test, repeat</a:t>
            </a:r>
            <a:endParaRPr lang="en-US" b="1" dirty="0"/>
          </a:p>
        </p:txBody>
      </p:sp>
      <p:sp>
        <p:nvSpPr>
          <p:cNvPr id="7" name="TextBox 6"/>
          <p:cNvSpPr txBox="1"/>
          <p:nvPr/>
        </p:nvSpPr>
        <p:spPr>
          <a:xfrm>
            <a:off x="1117752" y="4272962"/>
            <a:ext cx="6057900" cy="369332"/>
          </a:xfrm>
          <a:prstGeom prst="rect">
            <a:avLst/>
          </a:prstGeom>
          <a:noFill/>
        </p:spPr>
        <p:txBody>
          <a:bodyPr wrap="square" rtlCol="0">
            <a:spAutoFit/>
          </a:bodyPr>
          <a:lstStyle/>
          <a:p>
            <a:r>
              <a:rPr lang="en-US" b="1" dirty="0"/>
              <a:t>Non-adaptive</a:t>
            </a:r>
            <a:r>
              <a:rPr lang="en-US" dirty="0"/>
              <a:t>: select O(1) edges per vertex, test all at once</a:t>
            </a:r>
            <a:endParaRPr lang="en-US" b="1" dirty="0"/>
          </a:p>
        </p:txBody>
      </p:sp>
      <p:sp>
        <p:nvSpPr>
          <p:cNvPr id="8" name="Rounded Rectangle 7"/>
          <p:cNvSpPr/>
          <p:nvPr/>
        </p:nvSpPr>
        <p:spPr>
          <a:xfrm>
            <a:off x="1117752" y="4673011"/>
            <a:ext cx="7086600" cy="190854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b="1" dirty="0"/>
              <a:t>Stochastic matching: </a:t>
            </a:r>
          </a:p>
          <a:p>
            <a:r>
              <a:rPr lang="en-US" dirty="0"/>
              <a:t>(0.5-ε) approximation with </a:t>
            </a:r>
            <a:r>
              <a:rPr lang="en-US" dirty="0" err="1"/>
              <a:t>O</a:t>
            </a:r>
            <a:r>
              <a:rPr lang="en-US" baseline="-25000" dirty="0" err="1"/>
              <a:t>ε</a:t>
            </a:r>
            <a:r>
              <a:rPr lang="en-US" dirty="0"/>
              <a:t>(1) queries per vertex, in 1 round</a:t>
            </a:r>
          </a:p>
          <a:p>
            <a:endParaRPr lang="en-US" dirty="0"/>
          </a:p>
          <a:p>
            <a:r>
              <a:rPr lang="en-US" b="1" dirty="0"/>
              <a:t>Stochastic k-set packing: </a:t>
            </a:r>
          </a:p>
          <a:p>
            <a:r>
              <a:rPr lang="en-US" dirty="0"/>
              <a:t>(2/k – </a:t>
            </a:r>
            <a:r>
              <a:rPr lang="en-US" dirty="0" err="1"/>
              <a:t>ε</a:t>
            </a:r>
            <a:r>
              <a:rPr lang="en-US" dirty="0"/>
              <a:t>)</a:t>
            </a:r>
            <a:r>
              <a:rPr lang="en-US" baseline="30000" dirty="0"/>
              <a:t>2</a:t>
            </a:r>
            <a:r>
              <a:rPr lang="en-US" dirty="0"/>
              <a:t> approximation with </a:t>
            </a:r>
            <a:r>
              <a:rPr lang="en-US" dirty="0" err="1"/>
              <a:t>O</a:t>
            </a:r>
            <a:r>
              <a:rPr lang="en-US" baseline="-25000" dirty="0" err="1"/>
              <a:t>ε</a:t>
            </a:r>
            <a:r>
              <a:rPr lang="en-US" dirty="0"/>
              <a:t>(1) queries per vertex, in 1 round</a:t>
            </a:r>
          </a:p>
        </p:txBody>
      </p:sp>
    </p:spTree>
    <p:extLst>
      <p:ext uri="{BB962C8B-B14F-4D97-AF65-F5344CB8AC3E}">
        <p14:creationId xmlns:p14="http://schemas.microsoft.com/office/powerpoint/2010/main" val="28044903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685800"/>
            <a:ext cx="6172200" cy="857250"/>
          </a:xfrm>
        </p:spPr>
        <p:txBody>
          <a:bodyPr/>
          <a:lstStyle/>
          <a:p>
            <a:r>
              <a:rPr lang="en-US" dirty="0"/>
              <a:t>Adaptive algorithm</a:t>
            </a:r>
          </a:p>
        </p:txBody>
      </p:sp>
      <p:sp>
        <p:nvSpPr>
          <p:cNvPr id="221" name="Slide Number Placeholder 220"/>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85</a:t>
            </a:fld>
            <a:endParaRPr lang="en-US"/>
          </a:p>
        </p:txBody>
      </p:sp>
      <p:graphicFrame>
        <p:nvGraphicFramePr>
          <p:cNvPr id="5" name="Table 4"/>
          <p:cNvGraphicFramePr>
            <a:graphicFrameLocks noGrp="1"/>
          </p:cNvGraphicFramePr>
          <p:nvPr/>
        </p:nvGraphicFramePr>
        <p:xfrm>
          <a:off x="1543050" y="2980171"/>
          <a:ext cx="6138080" cy="2919549"/>
        </p:xfrm>
        <a:graphic>
          <a:graphicData uri="http://schemas.openxmlformats.org/drawingml/2006/table">
            <a:tbl>
              <a:tblPr firstRow="1" bandRow="1">
                <a:tableStyleId>{5C22544A-7EE6-4342-B048-85BDC9FD1C3A}</a:tableStyleId>
              </a:tblPr>
              <a:tblGrid>
                <a:gridCol w="277485">
                  <a:extLst>
                    <a:ext uri="{9D8B030D-6E8A-4147-A177-3AD203B41FA5}">
                      <a16:colId xmlns:a16="http://schemas.microsoft.com/office/drawing/2014/main" val="20000"/>
                    </a:ext>
                  </a:extLst>
                </a:gridCol>
                <a:gridCol w="1974395">
                  <a:extLst>
                    <a:ext uri="{9D8B030D-6E8A-4147-A177-3AD203B41FA5}">
                      <a16:colId xmlns:a16="http://schemas.microsoft.com/office/drawing/2014/main" val="20001"/>
                    </a:ext>
                  </a:extLst>
                </a:gridCol>
                <a:gridCol w="1943100">
                  <a:extLst>
                    <a:ext uri="{9D8B030D-6E8A-4147-A177-3AD203B41FA5}">
                      <a16:colId xmlns:a16="http://schemas.microsoft.com/office/drawing/2014/main" val="20002"/>
                    </a:ext>
                  </a:extLst>
                </a:gridCol>
                <a:gridCol w="1943100">
                  <a:extLst>
                    <a:ext uri="{9D8B030D-6E8A-4147-A177-3AD203B41FA5}">
                      <a16:colId xmlns:a16="http://schemas.microsoft.com/office/drawing/2014/main" val="20003"/>
                    </a:ext>
                  </a:extLst>
                </a:gridCol>
              </a:tblGrid>
              <a:tr h="3487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i="1" dirty="0"/>
                        <a:t>r</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Base graph</a:t>
                      </a:r>
                    </a:p>
                  </a:txBody>
                  <a:tcPr marL="68580" marR="68580" marT="34290" marB="34290"/>
                </a:tc>
                <a:tc>
                  <a:txBody>
                    <a:bodyPr/>
                    <a:lstStyle/>
                    <a:p>
                      <a:pPr algn="ctr"/>
                      <a:r>
                        <a:rPr lang="en-US" sz="1000" dirty="0"/>
                        <a:t>Matching picked</a:t>
                      </a:r>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Result</a:t>
                      </a:r>
                      <a:r>
                        <a:rPr lang="en-US" sz="1000" baseline="0" dirty="0"/>
                        <a:t> of queries</a:t>
                      </a:r>
                      <a:endParaRPr lang="en-US" sz="1000" dirty="0"/>
                    </a:p>
                  </a:txBody>
                  <a:tcPr marL="68580" marR="68580" marT="34290" marB="34290"/>
                </a:tc>
                <a:extLst>
                  <a:ext uri="{0D108BD9-81ED-4DB2-BD59-A6C34878D82A}">
                    <a16:rowId xmlns:a16="http://schemas.microsoft.com/office/drawing/2014/main" val="10000"/>
                  </a:ext>
                </a:extLst>
              </a:tr>
              <a:tr h="1330591">
                <a:tc>
                  <a:txBody>
                    <a:bodyPr/>
                    <a:lstStyle/>
                    <a:p>
                      <a:endParaRPr lang="en-US" sz="1000" dirty="0"/>
                    </a:p>
                    <a:p>
                      <a:endParaRPr lang="en-US" sz="1000" dirty="0"/>
                    </a:p>
                  </a:txBody>
                  <a:tcPr marL="68580" marR="68580" marT="34290" marB="34290"/>
                </a:tc>
                <a:tc>
                  <a:txBody>
                    <a:bodyPr/>
                    <a:lstStyle/>
                    <a:p>
                      <a:endParaRPr lang="en-US" sz="1000" dirty="0"/>
                    </a:p>
                    <a:p>
                      <a:endParaRPr lang="en-US" sz="1000" dirty="0"/>
                    </a:p>
                  </a:txBody>
                  <a:tcPr marL="68580" marR="68580" marT="34290" marB="34290"/>
                </a:tc>
                <a:tc>
                  <a:txBody>
                    <a:bodyPr/>
                    <a:lstStyle/>
                    <a:p>
                      <a:endParaRPr lang="en-US" sz="1000" dirty="0"/>
                    </a:p>
                    <a:p>
                      <a:endParaRPr lang="en-US" sz="1000" dirty="0"/>
                    </a:p>
                    <a:p>
                      <a:endParaRPr lang="en-US" sz="1000" dirty="0"/>
                    </a:p>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0001"/>
                  </a:ext>
                </a:extLst>
              </a:tr>
              <a:tr h="1240162">
                <a:tc>
                  <a:txBody>
                    <a:bodyPr/>
                    <a:lstStyle/>
                    <a:p>
                      <a:endParaRPr lang="en-US" sz="1000" dirty="0"/>
                    </a:p>
                  </a:txBody>
                  <a:tcPr marL="68580" marR="68580" marT="34290" marB="34290"/>
                </a:tc>
                <a:tc>
                  <a:txBody>
                    <a:bodyPr/>
                    <a:lstStyle/>
                    <a:p>
                      <a:endParaRPr lang="en-US" sz="1000" dirty="0"/>
                    </a:p>
                    <a:p>
                      <a:endParaRPr lang="en-US" sz="1000" dirty="0"/>
                    </a:p>
                  </a:txBody>
                  <a:tcPr marL="68580" marR="68580" marT="34290" marB="34290"/>
                </a:tc>
                <a:tc>
                  <a:txBody>
                    <a:bodyPr/>
                    <a:lstStyle/>
                    <a:p>
                      <a:endParaRPr lang="en-US" sz="1000" dirty="0"/>
                    </a:p>
                    <a:p>
                      <a:endParaRPr lang="en-US" sz="1000" dirty="0"/>
                    </a:p>
                    <a:p>
                      <a:endParaRPr lang="en-US" sz="1000" dirty="0"/>
                    </a:p>
                    <a:p>
                      <a:endParaRPr lang="en-US" sz="1000" dirty="0"/>
                    </a:p>
                    <a:p>
                      <a:endParaRPr lang="en-US" sz="1000" dirty="0"/>
                    </a:p>
                  </a:txBody>
                  <a:tcPr marL="68580" marR="68580" marT="34290" marB="34290"/>
                </a:tc>
                <a:tc>
                  <a:txBody>
                    <a:bodyPr/>
                    <a:lstStyle/>
                    <a:p>
                      <a:endParaRPr lang="en-US" sz="1000" dirty="0"/>
                    </a:p>
                  </a:txBody>
                  <a:tcPr marL="68580" marR="68580" marT="34290" marB="34290"/>
                </a:tc>
                <a:extLst>
                  <a:ext uri="{0D108BD9-81ED-4DB2-BD59-A6C34878D82A}">
                    <a16:rowId xmlns:a16="http://schemas.microsoft.com/office/drawing/2014/main" val="10002"/>
                  </a:ext>
                </a:extLst>
              </a:tr>
            </a:tbl>
          </a:graphicData>
        </a:graphic>
      </p:graphicFrame>
      <p:grpSp>
        <p:nvGrpSpPr>
          <p:cNvPr id="6" name="Group 5"/>
          <p:cNvGrpSpPr>
            <a:grpSpLocks noChangeAspect="1"/>
          </p:cNvGrpSpPr>
          <p:nvPr/>
        </p:nvGrpSpPr>
        <p:grpSpPr>
          <a:xfrm>
            <a:off x="1993562" y="3497997"/>
            <a:ext cx="1687069" cy="1028700"/>
            <a:chOff x="227390" y="2548353"/>
            <a:chExt cx="3124200" cy="1905000"/>
          </a:xfrm>
        </p:grpSpPr>
        <p:grpSp>
          <p:nvGrpSpPr>
            <p:cNvPr id="7" name="Group 6"/>
            <p:cNvGrpSpPr/>
            <p:nvPr/>
          </p:nvGrpSpPr>
          <p:grpSpPr>
            <a:xfrm>
              <a:off x="227390" y="2548353"/>
              <a:ext cx="3124200" cy="1905000"/>
              <a:chOff x="609600" y="2895600"/>
              <a:chExt cx="3124200" cy="1905000"/>
            </a:xfrm>
          </p:grpSpPr>
          <p:grpSp>
            <p:nvGrpSpPr>
              <p:cNvPr id="9" name="Group 8"/>
              <p:cNvGrpSpPr/>
              <p:nvPr/>
            </p:nvGrpSpPr>
            <p:grpSpPr>
              <a:xfrm>
                <a:off x="685800" y="2971800"/>
                <a:ext cx="2895600" cy="1779541"/>
                <a:chOff x="1447800" y="2971800"/>
                <a:chExt cx="4800600" cy="2819400"/>
              </a:xfrm>
            </p:grpSpPr>
            <p:cxnSp>
              <p:nvCxnSpPr>
                <p:cNvPr id="11" name="Straight Connector 10"/>
                <p:cNvCxnSpPr/>
                <p:nvPr/>
              </p:nvCxnSpPr>
              <p:spPr>
                <a:xfrm>
                  <a:off x="4648200" y="4191000"/>
                  <a:ext cx="1447800"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31" idx="5"/>
                </p:cNvCxnSpPr>
                <p:nvPr/>
              </p:nvCxnSpPr>
              <p:spPr>
                <a:xfrm flipH="1" flipV="1">
                  <a:off x="2797082" y="5311682"/>
                  <a:ext cx="1241518" cy="403318"/>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929016" y="3964681"/>
                  <a:ext cx="1678496" cy="217441"/>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33" idx="5"/>
                </p:cNvCxnSpPr>
                <p:nvPr/>
              </p:nvCxnSpPr>
              <p:spPr>
                <a:xfrm>
                  <a:off x="1577882" y="3940082"/>
                  <a:ext cx="1124630" cy="127271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30" idx="5"/>
                </p:cNvCxnSpPr>
                <p:nvPr/>
              </p:nvCxnSpPr>
              <p:spPr>
                <a:xfrm>
                  <a:off x="3810000" y="4419600"/>
                  <a:ext cx="1349282" cy="663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33" idx="7"/>
                  <a:endCxn id="36" idx="7"/>
                </p:cNvCxnSpPr>
                <p:nvPr/>
              </p:nvCxnSpPr>
              <p:spPr>
                <a:xfrm flipV="1">
                  <a:off x="1577882" y="3070318"/>
                  <a:ext cx="1219200" cy="7620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29" idx="1"/>
                  <a:endCxn id="38" idx="0"/>
                </p:cNvCxnSpPr>
                <p:nvPr/>
              </p:nvCxnSpPr>
              <p:spPr>
                <a:xfrm>
                  <a:off x="5127718" y="3679918"/>
                  <a:ext cx="815882" cy="1806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30" idx="7"/>
                  <a:endCxn id="37" idx="3"/>
                </p:cNvCxnSpPr>
                <p:nvPr/>
              </p:nvCxnSpPr>
              <p:spPr>
                <a:xfrm flipV="1">
                  <a:off x="5159282" y="3254282"/>
                  <a:ext cx="959036" cy="1721036"/>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34" idx="0"/>
                  <a:endCxn id="26" idx="6"/>
                </p:cNvCxnSpPr>
                <p:nvPr/>
              </p:nvCxnSpPr>
              <p:spPr>
                <a:xfrm flipV="1">
                  <a:off x="1676400" y="3962400"/>
                  <a:ext cx="1295400" cy="9144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7" idx="0"/>
                  <a:endCxn id="31" idx="3"/>
                </p:cNvCxnSpPr>
                <p:nvPr/>
              </p:nvCxnSpPr>
              <p:spPr>
                <a:xfrm flipH="1">
                  <a:off x="2689318" y="3505200"/>
                  <a:ext cx="968282" cy="1806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21360000">
                  <a:off x="3657600" y="3519266"/>
                  <a:ext cx="1577881" cy="282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3765844" y="3033935"/>
                  <a:ext cx="1143001" cy="1447799"/>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39" idx="0"/>
                  <a:endCxn id="40" idx="4"/>
                </p:cNvCxnSpPr>
                <p:nvPr/>
              </p:nvCxnSpPr>
              <p:spPr>
                <a:xfrm flipH="1">
                  <a:off x="4038600" y="4114800"/>
                  <a:ext cx="609600" cy="16764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36" idx="1"/>
                  <a:endCxn id="27" idx="5"/>
                </p:cNvCxnSpPr>
                <p:nvPr/>
              </p:nvCxnSpPr>
              <p:spPr>
                <a:xfrm>
                  <a:off x="2689318" y="3070318"/>
                  <a:ext cx="1022164" cy="56496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39" idx="7"/>
                </p:cNvCxnSpPr>
                <p:nvPr/>
              </p:nvCxnSpPr>
              <p:spPr>
                <a:xfrm flipH="1">
                  <a:off x="4702082" y="3117664"/>
                  <a:ext cx="174718" cy="101945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2819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p:cNvSpPr/>
                <p:nvPr/>
              </p:nvSpPr>
              <p:spPr>
                <a:xfrm>
                  <a:off x="358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p:cNvSpPr/>
                <p:nvPr/>
              </p:nvSpPr>
              <p:spPr>
                <a:xfrm>
                  <a:off x="3733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Oval 28"/>
                <p:cNvSpPr/>
                <p:nvPr/>
              </p:nvSpPr>
              <p:spPr>
                <a:xfrm>
                  <a:off x="51054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Oval 29"/>
                <p:cNvSpPr/>
                <p:nvPr/>
              </p:nvSpPr>
              <p:spPr>
                <a:xfrm>
                  <a:off x="50292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Oval 30"/>
                <p:cNvSpPr/>
                <p:nvPr/>
              </p:nvSpPr>
              <p:spPr>
                <a:xfrm>
                  <a:off x="2667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Oval 31"/>
                <p:cNvSpPr/>
                <p:nvPr/>
              </p:nvSpPr>
              <p:spPr>
                <a:xfrm>
                  <a:off x="48006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Oval 32"/>
                <p:cNvSpPr/>
                <p:nvPr/>
              </p:nvSpPr>
              <p:spPr>
                <a:xfrm>
                  <a:off x="144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Oval 33"/>
                <p:cNvSpPr/>
                <p:nvPr/>
              </p:nvSpPr>
              <p:spPr>
                <a:xfrm>
                  <a:off x="16002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Oval 34"/>
                <p:cNvSpPr/>
                <p:nvPr/>
              </p:nvSpPr>
              <p:spPr>
                <a:xfrm>
                  <a:off x="60198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Oval 35"/>
                <p:cNvSpPr/>
                <p:nvPr/>
              </p:nvSpPr>
              <p:spPr>
                <a:xfrm>
                  <a:off x="266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Oval 36"/>
                <p:cNvSpPr/>
                <p:nvPr/>
              </p:nvSpPr>
              <p:spPr>
                <a:xfrm>
                  <a:off x="60960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Oval 37"/>
                <p:cNvSpPr/>
                <p:nvPr/>
              </p:nvSpPr>
              <p:spPr>
                <a:xfrm>
                  <a:off x="5867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Oval 38"/>
                <p:cNvSpPr/>
                <p:nvPr/>
              </p:nvSpPr>
              <p:spPr>
                <a:xfrm>
                  <a:off x="4572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Oval 39"/>
                <p:cNvSpPr/>
                <p:nvPr/>
              </p:nvSpPr>
              <p:spPr>
                <a:xfrm>
                  <a:off x="3962400"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 name="Rectangle 9"/>
              <p:cNvSpPr/>
              <p:nvPr/>
            </p:nvSpPr>
            <p:spPr>
              <a:xfrm>
                <a:off x="609600" y="2895600"/>
                <a:ext cx="3124200" cy="1905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8" name="Straight Connector 7"/>
            <p:cNvCxnSpPr/>
            <p:nvPr/>
          </p:nvCxnSpPr>
          <p:spPr>
            <a:xfrm flipH="1" flipV="1">
              <a:off x="358430" y="3200400"/>
              <a:ext cx="91924" cy="67334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3919689" y="3489701"/>
            <a:ext cx="1687069" cy="1028700"/>
            <a:chOff x="609600" y="2895600"/>
            <a:chExt cx="3124200" cy="1905000"/>
          </a:xfrm>
        </p:grpSpPr>
        <p:grpSp>
          <p:nvGrpSpPr>
            <p:cNvPr id="42" name="Group 41"/>
            <p:cNvGrpSpPr/>
            <p:nvPr/>
          </p:nvGrpSpPr>
          <p:grpSpPr>
            <a:xfrm>
              <a:off x="685800" y="2971800"/>
              <a:ext cx="2895600" cy="1779541"/>
              <a:chOff x="1447800" y="2971800"/>
              <a:chExt cx="4800600" cy="2819400"/>
            </a:xfrm>
          </p:grpSpPr>
          <p:cxnSp>
            <p:nvCxnSpPr>
              <p:cNvPr id="44" name="Straight Connector 43"/>
              <p:cNvCxnSpPr>
                <a:stCxn id="58" idx="7"/>
                <a:endCxn id="61" idx="7"/>
              </p:cNvCxnSpPr>
              <p:nvPr/>
            </p:nvCxnSpPr>
            <p:spPr>
              <a:xfrm flipV="1">
                <a:off x="1577882" y="3070318"/>
                <a:ext cx="1219200" cy="76200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54" idx="1"/>
                <a:endCxn id="63" idx="0"/>
              </p:cNvCxnSpPr>
              <p:nvPr/>
            </p:nvCxnSpPr>
            <p:spPr>
              <a:xfrm>
                <a:off x="5127718" y="3679918"/>
                <a:ext cx="815882" cy="180648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55" idx="7"/>
                <a:endCxn id="62" idx="3"/>
              </p:cNvCxnSpPr>
              <p:nvPr/>
            </p:nvCxnSpPr>
            <p:spPr>
              <a:xfrm flipV="1">
                <a:off x="5159282" y="3254282"/>
                <a:ext cx="959036" cy="172103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59" idx="7"/>
                <a:endCxn id="51" idx="6"/>
              </p:cNvCxnSpPr>
              <p:nvPr/>
            </p:nvCxnSpPr>
            <p:spPr>
              <a:xfrm flipV="1">
                <a:off x="1730280" y="3962400"/>
                <a:ext cx="1241521" cy="936719"/>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52" idx="4"/>
                <a:endCxn id="56" idx="3"/>
              </p:cNvCxnSpPr>
              <p:nvPr/>
            </p:nvCxnSpPr>
            <p:spPr>
              <a:xfrm flipH="1">
                <a:off x="2689318" y="3657599"/>
                <a:ext cx="968281" cy="165408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3765844" y="3033935"/>
                <a:ext cx="1143001" cy="1447799"/>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64" idx="0"/>
                <a:endCxn id="65" idx="4"/>
              </p:cNvCxnSpPr>
              <p:nvPr/>
            </p:nvCxnSpPr>
            <p:spPr>
              <a:xfrm flipH="1">
                <a:off x="4038600" y="4114800"/>
                <a:ext cx="609600" cy="167640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Oval 50"/>
              <p:cNvSpPr/>
              <p:nvPr/>
            </p:nvSpPr>
            <p:spPr>
              <a:xfrm>
                <a:off x="2819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Oval 51"/>
              <p:cNvSpPr/>
              <p:nvPr/>
            </p:nvSpPr>
            <p:spPr>
              <a:xfrm>
                <a:off x="358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p:cNvSpPr/>
              <p:nvPr/>
            </p:nvSpPr>
            <p:spPr>
              <a:xfrm>
                <a:off x="3733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p:cNvSpPr/>
              <p:nvPr/>
            </p:nvSpPr>
            <p:spPr>
              <a:xfrm>
                <a:off x="51054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p:cNvSpPr/>
              <p:nvPr/>
            </p:nvSpPr>
            <p:spPr>
              <a:xfrm>
                <a:off x="50292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Oval 55"/>
              <p:cNvSpPr/>
              <p:nvPr/>
            </p:nvSpPr>
            <p:spPr>
              <a:xfrm>
                <a:off x="2667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Oval 56"/>
              <p:cNvSpPr/>
              <p:nvPr/>
            </p:nvSpPr>
            <p:spPr>
              <a:xfrm>
                <a:off x="48006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8" name="Oval 57"/>
              <p:cNvSpPr/>
              <p:nvPr/>
            </p:nvSpPr>
            <p:spPr>
              <a:xfrm>
                <a:off x="144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Oval 58"/>
              <p:cNvSpPr/>
              <p:nvPr/>
            </p:nvSpPr>
            <p:spPr>
              <a:xfrm>
                <a:off x="16002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p:cNvSpPr/>
              <p:nvPr/>
            </p:nvSpPr>
            <p:spPr>
              <a:xfrm>
                <a:off x="60198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Oval 60"/>
              <p:cNvSpPr/>
              <p:nvPr/>
            </p:nvSpPr>
            <p:spPr>
              <a:xfrm>
                <a:off x="266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p:cNvSpPr/>
              <p:nvPr/>
            </p:nvSpPr>
            <p:spPr>
              <a:xfrm>
                <a:off x="60960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p:cNvSpPr/>
              <p:nvPr/>
            </p:nvSpPr>
            <p:spPr>
              <a:xfrm>
                <a:off x="5867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p:cNvSpPr/>
              <p:nvPr/>
            </p:nvSpPr>
            <p:spPr>
              <a:xfrm>
                <a:off x="4572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p:cNvSpPr/>
              <p:nvPr/>
            </p:nvSpPr>
            <p:spPr>
              <a:xfrm>
                <a:off x="3962400"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43" name="Rectangle 42"/>
            <p:cNvSpPr/>
            <p:nvPr/>
          </p:nvSpPr>
          <p:spPr>
            <a:xfrm>
              <a:off x="609600" y="2895600"/>
              <a:ext cx="3124200" cy="1905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7" name="TextBox 66"/>
          <p:cNvSpPr txBox="1"/>
          <p:nvPr/>
        </p:nvSpPr>
        <p:spPr>
          <a:xfrm>
            <a:off x="1557041" y="3851500"/>
            <a:ext cx="764204" cy="300082"/>
          </a:xfrm>
          <a:prstGeom prst="rect">
            <a:avLst/>
          </a:prstGeom>
          <a:noFill/>
        </p:spPr>
        <p:txBody>
          <a:bodyPr wrap="square" rtlCol="0">
            <a:spAutoFit/>
          </a:bodyPr>
          <a:lstStyle/>
          <a:p>
            <a:r>
              <a:rPr lang="en-US" sz="1350" dirty="0">
                <a:solidFill>
                  <a:schemeClr val="bg1"/>
                </a:solidFill>
              </a:rPr>
              <a:t>1:</a:t>
            </a:r>
          </a:p>
        </p:txBody>
      </p:sp>
      <p:sp>
        <p:nvSpPr>
          <p:cNvPr id="68" name="TextBox 67"/>
          <p:cNvSpPr txBox="1"/>
          <p:nvPr/>
        </p:nvSpPr>
        <p:spPr>
          <a:xfrm>
            <a:off x="1555622" y="5029150"/>
            <a:ext cx="764204" cy="300082"/>
          </a:xfrm>
          <a:prstGeom prst="rect">
            <a:avLst/>
          </a:prstGeom>
          <a:noFill/>
        </p:spPr>
        <p:txBody>
          <a:bodyPr wrap="square" rtlCol="0">
            <a:spAutoFit/>
          </a:bodyPr>
          <a:lstStyle/>
          <a:p>
            <a:r>
              <a:rPr lang="en-US" sz="1350" dirty="0">
                <a:solidFill>
                  <a:srgbClr val="000000"/>
                </a:solidFill>
              </a:rPr>
              <a:t>2:</a:t>
            </a:r>
          </a:p>
        </p:txBody>
      </p:sp>
      <p:grpSp>
        <p:nvGrpSpPr>
          <p:cNvPr id="72" name="Group 71"/>
          <p:cNvGrpSpPr>
            <a:grpSpLocks noChangeAspect="1"/>
          </p:cNvGrpSpPr>
          <p:nvPr/>
        </p:nvGrpSpPr>
        <p:grpSpPr>
          <a:xfrm>
            <a:off x="3917727" y="4769153"/>
            <a:ext cx="1687069" cy="1028700"/>
            <a:chOff x="227390" y="2548353"/>
            <a:chExt cx="3124200" cy="1905000"/>
          </a:xfrm>
        </p:grpSpPr>
        <p:grpSp>
          <p:nvGrpSpPr>
            <p:cNvPr id="73" name="Group 72"/>
            <p:cNvGrpSpPr/>
            <p:nvPr/>
          </p:nvGrpSpPr>
          <p:grpSpPr>
            <a:xfrm>
              <a:off x="227390" y="2548353"/>
              <a:ext cx="3124200" cy="1905000"/>
              <a:chOff x="609600" y="2895600"/>
              <a:chExt cx="3124200" cy="1905000"/>
            </a:xfrm>
          </p:grpSpPr>
          <p:grpSp>
            <p:nvGrpSpPr>
              <p:cNvPr id="75" name="Group 74"/>
              <p:cNvGrpSpPr/>
              <p:nvPr/>
            </p:nvGrpSpPr>
            <p:grpSpPr>
              <a:xfrm>
                <a:off x="685800" y="2971800"/>
                <a:ext cx="2895600" cy="1779541"/>
                <a:chOff x="1447800" y="2971800"/>
                <a:chExt cx="4800600" cy="2819400"/>
              </a:xfrm>
            </p:grpSpPr>
            <p:cxnSp>
              <p:nvCxnSpPr>
                <p:cNvPr id="77" name="Straight Connector 76"/>
                <p:cNvCxnSpPr>
                  <a:endCxn id="88" idx="5"/>
                </p:cNvCxnSpPr>
                <p:nvPr/>
              </p:nvCxnSpPr>
              <p:spPr>
                <a:xfrm flipH="1" flipV="1">
                  <a:off x="2797082" y="5311682"/>
                  <a:ext cx="1241518" cy="403318"/>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929016" y="3964681"/>
                  <a:ext cx="1678496" cy="217441"/>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86" idx="1"/>
                  <a:endCxn id="95" idx="0"/>
                </p:cNvCxnSpPr>
                <p:nvPr/>
              </p:nvCxnSpPr>
              <p:spPr>
                <a:xfrm>
                  <a:off x="5127718" y="3679918"/>
                  <a:ext cx="815882" cy="180648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87" idx="7"/>
                  <a:endCxn id="94" idx="3"/>
                </p:cNvCxnSpPr>
                <p:nvPr/>
              </p:nvCxnSpPr>
              <p:spPr>
                <a:xfrm flipV="1">
                  <a:off x="5159282" y="3254282"/>
                  <a:ext cx="959036" cy="1721036"/>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3765844" y="3033935"/>
                  <a:ext cx="1143001" cy="1447799"/>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93" idx="1"/>
                  <a:endCxn id="84" idx="5"/>
                </p:cNvCxnSpPr>
                <p:nvPr/>
              </p:nvCxnSpPr>
              <p:spPr>
                <a:xfrm>
                  <a:off x="2689318" y="3070318"/>
                  <a:ext cx="1022164" cy="564964"/>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2819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4" name="Oval 83"/>
                <p:cNvSpPr/>
                <p:nvPr/>
              </p:nvSpPr>
              <p:spPr>
                <a:xfrm>
                  <a:off x="358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5" name="Oval 84"/>
                <p:cNvSpPr/>
                <p:nvPr/>
              </p:nvSpPr>
              <p:spPr>
                <a:xfrm>
                  <a:off x="3733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6" name="Oval 85"/>
                <p:cNvSpPr/>
                <p:nvPr/>
              </p:nvSpPr>
              <p:spPr>
                <a:xfrm>
                  <a:off x="51054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Oval 86"/>
                <p:cNvSpPr/>
                <p:nvPr/>
              </p:nvSpPr>
              <p:spPr>
                <a:xfrm>
                  <a:off x="50292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8" name="Oval 87"/>
                <p:cNvSpPr/>
                <p:nvPr/>
              </p:nvSpPr>
              <p:spPr>
                <a:xfrm>
                  <a:off x="2667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9" name="Oval 88"/>
                <p:cNvSpPr/>
                <p:nvPr/>
              </p:nvSpPr>
              <p:spPr>
                <a:xfrm>
                  <a:off x="48006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0" name="Oval 89"/>
                <p:cNvSpPr/>
                <p:nvPr/>
              </p:nvSpPr>
              <p:spPr>
                <a:xfrm>
                  <a:off x="144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1" name="Oval 90"/>
                <p:cNvSpPr/>
                <p:nvPr/>
              </p:nvSpPr>
              <p:spPr>
                <a:xfrm>
                  <a:off x="16002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2" name="Oval 91"/>
                <p:cNvSpPr/>
                <p:nvPr/>
              </p:nvSpPr>
              <p:spPr>
                <a:xfrm>
                  <a:off x="60198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3" name="Oval 92"/>
                <p:cNvSpPr/>
                <p:nvPr/>
              </p:nvSpPr>
              <p:spPr>
                <a:xfrm>
                  <a:off x="266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4" name="Oval 93"/>
                <p:cNvSpPr/>
                <p:nvPr/>
              </p:nvSpPr>
              <p:spPr>
                <a:xfrm>
                  <a:off x="60960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5" name="Oval 94"/>
                <p:cNvSpPr/>
                <p:nvPr/>
              </p:nvSpPr>
              <p:spPr>
                <a:xfrm>
                  <a:off x="5867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6" name="Oval 95"/>
                <p:cNvSpPr/>
                <p:nvPr/>
              </p:nvSpPr>
              <p:spPr>
                <a:xfrm>
                  <a:off x="4572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7" name="Oval 96"/>
                <p:cNvSpPr/>
                <p:nvPr/>
              </p:nvSpPr>
              <p:spPr>
                <a:xfrm>
                  <a:off x="3962400"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6" name="Rectangle 75"/>
              <p:cNvSpPr/>
              <p:nvPr/>
            </p:nvSpPr>
            <p:spPr>
              <a:xfrm>
                <a:off x="609600" y="2895600"/>
                <a:ext cx="3124200" cy="1905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74" name="Straight Connector 73"/>
            <p:cNvCxnSpPr/>
            <p:nvPr/>
          </p:nvCxnSpPr>
          <p:spPr>
            <a:xfrm flipH="1" flipV="1">
              <a:off x="358430" y="3200400"/>
              <a:ext cx="91924" cy="67334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8" name="Group 97"/>
          <p:cNvGrpSpPr>
            <a:grpSpLocks noChangeAspect="1"/>
          </p:cNvGrpSpPr>
          <p:nvPr/>
        </p:nvGrpSpPr>
        <p:grpSpPr>
          <a:xfrm>
            <a:off x="1993562" y="4796285"/>
            <a:ext cx="1687069" cy="1028700"/>
            <a:chOff x="227390" y="2548353"/>
            <a:chExt cx="3124200" cy="1905000"/>
          </a:xfrm>
        </p:grpSpPr>
        <p:grpSp>
          <p:nvGrpSpPr>
            <p:cNvPr id="99" name="Group 98"/>
            <p:cNvGrpSpPr/>
            <p:nvPr/>
          </p:nvGrpSpPr>
          <p:grpSpPr>
            <a:xfrm>
              <a:off x="227390" y="2548353"/>
              <a:ext cx="3124200" cy="1905000"/>
              <a:chOff x="609600" y="2895600"/>
              <a:chExt cx="3124200" cy="1905000"/>
            </a:xfrm>
          </p:grpSpPr>
          <p:grpSp>
            <p:nvGrpSpPr>
              <p:cNvPr id="101" name="Group 100"/>
              <p:cNvGrpSpPr/>
              <p:nvPr/>
            </p:nvGrpSpPr>
            <p:grpSpPr>
              <a:xfrm>
                <a:off x="685800" y="2971800"/>
                <a:ext cx="2895600" cy="1779541"/>
                <a:chOff x="1447800" y="2971800"/>
                <a:chExt cx="4800600" cy="2819400"/>
              </a:xfrm>
            </p:grpSpPr>
            <p:cxnSp>
              <p:nvCxnSpPr>
                <p:cNvPr id="103" name="Straight Connector 102"/>
                <p:cNvCxnSpPr/>
                <p:nvPr/>
              </p:nvCxnSpPr>
              <p:spPr>
                <a:xfrm>
                  <a:off x="4648200" y="4191000"/>
                  <a:ext cx="1447800"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endCxn id="121" idx="5"/>
                </p:cNvCxnSpPr>
                <p:nvPr/>
              </p:nvCxnSpPr>
              <p:spPr>
                <a:xfrm flipH="1" flipV="1">
                  <a:off x="2797082" y="5311682"/>
                  <a:ext cx="1241518" cy="403318"/>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929016" y="3964681"/>
                  <a:ext cx="1678496" cy="217441"/>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123" idx="5"/>
                </p:cNvCxnSpPr>
                <p:nvPr/>
              </p:nvCxnSpPr>
              <p:spPr>
                <a:xfrm>
                  <a:off x="1577882" y="3940082"/>
                  <a:ext cx="1124630" cy="127271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endCxn id="120" idx="5"/>
                </p:cNvCxnSpPr>
                <p:nvPr/>
              </p:nvCxnSpPr>
              <p:spPr>
                <a:xfrm>
                  <a:off x="3810000" y="4419600"/>
                  <a:ext cx="1349282" cy="663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a:stCxn id="119" idx="1"/>
                  <a:endCxn id="128" idx="0"/>
                </p:cNvCxnSpPr>
                <p:nvPr/>
              </p:nvCxnSpPr>
              <p:spPr>
                <a:xfrm>
                  <a:off x="5127718" y="3679918"/>
                  <a:ext cx="815882" cy="1806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stCxn id="120" idx="7"/>
                  <a:endCxn id="127" idx="3"/>
                </p:cNvCxnSpPr>
                <p:nvPr/>
              </p:nvCxnSpPr>
              <p:spPr>
                <a:xfrm flipV="1">
                  <a:off x="5159282" y="3254282"/>
                  <a:ext cx="959036" cy="1721036"/>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stCxn id="124" idx="0"/>
                  <a:endCxn id="116" idx="6"/>
                </p:cNvCxnSpPr>
                <p:nvPr/>
              </p:nvCxnSpPr>
              <p:spPr>
                <a:xfrm flipV="1">
                  <a:off x="1676400" y="3962400"/>
                  <a:ext cx="1295400" cy="9144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rot="21360000">
                  <a:off x="3657600" y="3519266"/>
                  <a:ext cx="1577881" cy="282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a:off x="3765844" y="3033935"/>
                  <a:ext cx="1143001" cy="1447799"/>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stCxn id="129" idx="0"/>
                  <a:endCxn id="130" idx="4"/>
                </p:cNvCxnSpPr>
                <p:nvPr/>
              </p:nvCxnSpPr>
              <p:spPr>
                <a:xfrm flipH="1">
                  <a:off x="4038600" y="4114800"/>
                  <a:ext cx="609600" cy="16764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stCxn id="126" idx="1"/>
                  <a:endCxn id="117" idx="5"/>
                </p:cNvCxnSpPr>
                <p:nvPr/>
              </p:nvCxnSpPr>
              <p:spPr>
                <a:xfrm>
                  <a:off x="2689318" y="3070318"/>
                  <a:ext cx="1022164" cy="56496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a:endCxn id="129" idx="7"/>
                </p:cNvCxnSpPr>
                <p:nvPr/>
              </p:nvCxnSpPr>
              <p:spPr>
                <a:xfrm flipH="1">
                  <a:off x="4702082" y="3117664"/>
                  <a:ext cx="174718" cy="101945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6" name="Oval 115"/>
                <p:cNvSpPr/>
                <p:nvPr/>
              </p:nvSpPr>
              <p:spPr>
                <a:xfrm>
                  <a:off x="2819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Oval 116"/>
                <p:cNvSpPr/>
                <p:nvPr/>
              </p:nvSpPr>
              <p:spPr>
                <a:xfrm>
                  <a:off x="358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Oval 117"/>
                <p:cNvSpPr/>
                <p:nvPr/>
              </p:nvSpPr>
              <p:spPr>
                <a:xfrm>
                  <a:off x="3733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Oval 118"/>
                <p:cNvSpPr/>
                <p:nvPr/>
              </p:nvSpPr>
              <p:spPr>
                <a:xfrm>
                  <a:off x="51054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0" name="Oval 119"/>
                <p:cNvSpPr/>
                <p:nvPr/>
              </p:nvSpPr>
              <p:spPr>
                <a:xfrm>
                  <a:off x="50292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1" name="Oval 120"/>
                <p:cNvSpPr/>
                <p:nvPr/>
              </p:nvSpPr>
              <p:spPr>
                <a:xfrm>
                  <a:off x="2667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2" name="Oval 121"/>
                <p:cNvSpPr/>
                <p:nvPr/>
              </p:nvSpPr>
              <p:spPr>
                <a:xfrm>
                  <a:off x="48006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3" name="Oval 122"/>
                <p:cNvSpPr/>
                <p:nvPr/>
              </p:nvSpPr>
              <p:spPr>
                <a:xfrm>
                  <a:off x="144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4" name="Oval 123"/>
                <p:cNvSpPr/>
                <p:nvPr/>
              </p:nvSpPr>
              <p:spPr>
                <a:xfrm>
                  <a:off x="16002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5" name="Oval 124"/>
                <p:cNvSpPr/>
                <p:nvPr/>
              </p:nvSpPr>
              <p:spPr>
                <a:xfrm>
                  <a:off x="60198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Oval 125"/>
                <p:cNvSpPr/>
                <p:nvPr/>
              </p:nvSpPr>
              <p:spPr>
                <a:xfrm>
                  <a:off x="266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Oval 126"/>
                <p:cNvSpPr/>
                <p:nvPr/>
              </p:nvSpPr>
              <p:spPr>
                <a:xfrm>
                  <a:off x="60960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Oval 127"/>
                <p:cNvSpPr/>
                <p:nvPr/>
              </p:nvSpPr>
              <p:spPr>
                <a:xfrm>
                  <a:off x="5867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9" name="Oval 128"/>
                <p:cNvSpPr/>
                <p:nvPr/>
              </p:nvSpPr>
              <p:spPr>
                <a:xfrm>
                  <a:off x="4572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0" name="Oval 129"/>
                <p:cNvSpPr/>
                <p:nvPr/>
              </p:nvSpPr>
              <p:spPr>
                <a:xfrm>
                  <a:off x="3962400"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02" name="Rectangle 101"/>
              <p:cNvSpPr/>
              <p:nvPr/>
            </p:nvSpPr>
            <p:spPr>
              <a:xfrm>
                <a:off x="609600" y="2895600"/>
                <a:ext cx="3124200" cy="1905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00" name="Straight Connector 99"/>
            <p:cNvCxnSpPr/>
            <p:nvPr/>
          </p:nvCxnSpPr>
          <p:spPr>
            <a:xfrm flipH="1" flipV="1">
              <a:off x="358430" y="3200400"/>
              <a:ext cx="91924" cy="67334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131" name="Straight Connector 130"/>
          <p:cNvCxnSpPr>
            <a:cxnSpLocks noChangeAspect="1"/>
          </p:cNvCxnSpPr>
          <p:nvPr/>
        </p:nvCxnSpPr>
        <p:spPr>
          <a:xfrm flipV="1">
            <a:off x="2084007" y="4886729"/>
            <a:ext cx="354925" cy="232125"/>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a:cxnSpLocks noChangeAspect="1"/>
          </p:cNvCxnSpPr>
          <p:nvPr/>
        </p:nvCxnSpPr>
        <p:spPr>
          <a:xfrm flipH="1">
            <a:off x="2459334" y="5086898"/>
            <a:ext cx="278547" cy="49792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grpSp>
        <p:nvGrpSpPr>
          <p:cNvPr id="133" name="Group 132"/>
          <p:cNvGrpSpPr/>
          <p:nvPr/>
        </p:nvGrpSpPr>
        <p:grpSpPr>
          <a:xfrm>
            <a:off x="5852331" y="3489701"/>
            <a:ext cx="1687069" cy="1028700"/>
            <a:chOff x="609600" y="2895600"/>
            <a:chExt cx="3124200" cy="1905000"/>
          </a:xfrm>
        </p:grpSpPr>
        <p:grpSp>
          <p:nvGrpSpPr>
            <p:cNvPr id="134" name="Group 133"/>
            <p:cNvGrpSpPr/>
            <p:nvPr/>
          </p:nvGrpSpPr>
          <p:grpSpPr>
            <a:xfrm>
              <a:off x="685800" y="2971800"/>
              <a:ext cx="2895600" cy="1779541"/>
              <a:chOff x="1447800" y="2971800"/>
              <a:chExt cx="4800600" cy="2819400"/>
            </a:xfrm>
          </p:grpSpPr>
          <p:cxnSp>
            <p:nvCxnSpPr>
              <p:cNvPr id="136" name="Straight Connector 135"/>
              <p:cNvCxnSpPr>
                <a:stCxn id="150" idx="7"/>
                <a:endCxn id="153" idx="7"/>
              </p:cNvCxnSpPr>
              <p:nvPr/>
            </p:nvCxnSpPr>
            <p:spPr>
              <a:xfrm flipV="1">
                <a:off x="1577882" y="3070318"/>
                <a:ext cx="1219200" cy="762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stCxn id="146" idx="1"/>
                <a:endCxn id="155" idx="0"/>
              </p:cNvCxnSpPr>
              <p:nvPr/>
            </p:nvCxnSpPr>
            <p:spPr>
              <a:xfrm>
                <a:off x="5127718" y="3679918"/>
                <a:ext cx="815882" cy="1806482"/>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47" idx="7"/>
                <a:endCxn id="154" idx="3"/>
              </p:cNvCxnSpPr>
              <p:nvPr/>
            </p:nvCxnSpPr>
            <p:spPr>
              <a:xfrm flipV="1">
                <a:off x="5159282" y="3254282"/>
                <a:ext cx="959036" cy="1721036"/>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51" idx="7"/>
                <a:endCxn id="143" idx="6"/>
              </p:cNvCxnSpPr>
              <p:nvPr/>
            </p:nvCxnSpPr>
            <p:spPr>
              <a:xfrm flipV="1">
                <a:off x="1730280" y="3962400"/>
                <a:ext cx="1241521" cy="936719"/>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44" idx="4"/>
                <a:endCxn id="148" idx="3"/>
              </p:cNvCxnSpPr>
              <p:nvPr/>
            </p:nvCxnSpPr>
            <p:spPr>
              <a:xfrm flipH="1">
                <a:off x="2689318" y="3657599"/>
                <a:ext cx="968281" cy="1654082"/>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H="1">
                <a:off x="3765844" y="3033935"/>
                <a:ext cx="1143001" cy="1447799"/>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56" idx="0"/>
                <a:endCxn id="157" idx="4"/>
              </p:cNvCxnSpPr>
              <p:nvPr/>
            </p:nvCxnSpPr>
            <p:spPr>
              <a:xfrm flipH="1">
                <a:off x="4038600" y="4114800"/>
                <a:ext cx="609600" cy="1676400"/>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2819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4" name="Oval 143"/>
              <p:cNvSpPr/>
              <p:nvPr/>
            </p:nvSpPr>
            <p:spPr>
              <a:xfrm>
                <a:off x="358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5" name="Oval 144"/>
              <p:cNvSpPr/>
              <p:nvPr/>
            </p:nvSpPr>
            <p:spPr>
              <a:xfrm>
                <a:off x="3733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6" name="Oval 145"/>
              <p:cNvSpPr/>
              <p:nvPr/>
            </p:nvSpPr>
            <p:spPr>
              <a:xfrm>
                <a:off x="51054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7" name="Oval 146"/>
              <p:cNvSpPr/>
              <p:nvPr/>
            </p:nvSpPr>
            <p:spPr>
              <a:xfrm>
                <a:off x="50292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8" name="Oval 147"/>
              <p:cNvSpPr/>
              <p:nvPr/>
            </p:nvSpPr>
            <p:spPr>
              <a:xfrm>
                <a:off x="2667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9" name="Oval 148"/>
              <p:cNvSpPr/>
              <p:nvPr/>
            </p:nvSpPr>
            <p:spPr>
              <a:xfrm>
                <a:off x="48006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0" name="Oval 149"/>
              <p:cNvSpPr/>
              <p:nvPr/>
            </p:nvSpPr>
            <p:spPr>
              <a:xfrm>
                <a:off x="144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1" name="Oval 150"/>
              <p:cNvSpPr/>
              <p:nvPr/>
            </p:nvSpPr>
            <p:spPr>
              <a:xfrm>
                <a:off x="16002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2" name="Oval 151"/>
              <p:cNvSpPr/>
              <p:nvPr/>
            </p:nvSpPr>
            <p:spPr>
              <a:xfrm>
                <a:off x="60198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3" name="Oval 152"/>
              <p:cNvSpPr/>
              <p:nvPr/>
            </p:nvSpPr>
            <p:spPr>
              <a:xfrm>
                <a:off x="266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4" name="Oval 153"/>
              <p:cNvSpPr/>
              <p:nvPr/>
            </p:nvSpPr>
            <p:spPr>
              <a:xfrm>
                <a:off x="60960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5" name="Oval 154"/>
              <p:cNvSpPr/>
              <p:nvPr/>
            </p:nvSpPr>
            <p:spPr>
              <a:xfrm>
                <a:off x="5867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6" name="Oval 155"/>
              <p:cNvSpPr/>
              <p:nvPr/>
            </p:nvSpPr>
            <p:spPr>
              <a:xfrm>
                <a:off x="4572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7" name="Oval 156"/>
              <p:cNvSpPr/>
              <p:nvPr/>
            </p:nvSpPr>
            <p:spPr>
              <a:xfrm>
                <a:off x="3962400"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35" name="Rectangle 134"/>
            <p:cNvSpPr/>
            <p:nvPr/>
          </p:nvSpPr>
          <p:spPr>
            <a:xfrm>
              <a:off x="609600" y="2895600"/>
              <a:ext cx="3124200" cy="1905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58" name="Group 157"/>
          <p:cNvGrpSpPr>
            <a:grpSpLocks noChangeAspect="1"/>
          </p:cNvGrpSpPr>
          <p:nvPr/>
        </p:nvGrpSpPr>
        <p:grpSpPr>
          <a:xfrm>
            <a:off x="5855107" y="4765769"/>
            <a:ext cx="1687069" cy="1028700"/>
            <a:chOff x="227390" y="2548353"/>
            <a:chExt cx="3124200" cy="1905000"/>
          </a:xfrm>
        </p:grpSpPr>
        <p:grpSp>
          <p:nvGrpSpPr>
            <p:cNvPr id="159" name="Group 158"/>
            <p:cNvGrpSpPr/>
            <p:nvPr/>
          </p:nvGrpSpPr>
          <p:grpSpPr>
            <a:xfrm>
              <a:off x="227390" y="2548353"/>
              <a:ext cx="3124200" cy="1905000"/>
              <a:chOff x="609600" y="2895600"/>
              <a:chExt cx="3124200" cy="1905000"/>
            </a:xfrm>
          </p:grpSpPr>
          <p:grpSp>
            <p:nvGrpSpPr>
              <p:cNvPr id="161" name="Group 160"/>
              <p:cNvGrpSpPr/>
              <p:nvPr/>
            </p:nvGrpSpPr>
            <p:grpSpPr>
              <a:xfrm>
                <a:off x="685800" y="2971800"/>
                <a:ext cx="2895600" cy="1779541"/>
                <a:chOff x="1447800" y="2971800"/>
                <a:chExt cx="4800600" cy="2819400"/>
              </a:xfrm>
            </p:grpSpPr>
            <p:cxnSp>
              <p:nvCxnSpPr>
                <p:cNvPr id="163" name="Straight Connector 162"/>
                <p:cNvCxnSpPr>
                  <a:endCxn id="174" idx="5"/>
                </p:cNvCxnSpPr>
                <p:nvPr/>
              </p:nvCxnSpPr>
              <p:spPr>
                <a:xfrm flipH="1" flipV="1">
                  <a:off x="2797082" y="5311682"/>
                  <a:ext cx="1241518" cy="403318"/>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2929016" y="3964681"/>
                  <a:ext cx="1678496" cy="217441"/>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stCxn id="172" idx="1"/>
                  <a:endCxn id="181" idx="0"/>
                </p:cNvCxnSpPr>
                <p:nvPr/>
              </p:nvCxnSpPr>
              <p:spPr>
                <a:xfrm>
                  <a:off x="5127718" y="3679918"/>
                  <a:ext cx="815882" cy="1806482"/>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stCxn id="173" idx="7"/>
                  <a:endCxn id="180" idx="3"/>
                </p:cNvCxnSpPr>
                <p:nvPr/>
              </p:nvCxnSpPr>
              <p:spPr>
                <a:xfrm flipV="1">
                  <a:off x="5159282" y="3254282"/>
                  <a:ext cx="959036" cy="1721036"/>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3765844" y="3033935"/>
                  <a:ext cx="1143001" cy="1447799"/>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stCxn id="179" idx="1"/>
                  <a:endCxn id="170" idx="5"/>
                </p:cNvCxnSpPr>
                <p:nvPr/>
              </p:nvCxnSpPr>
              <p:spPr>
                <a:xfrm>
                  <a:off x="2689318" y="3070318"/>
                  <a:ext cx="1022164" cy="56496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69" name="Oval 168"/>
                <p:cNvSpPr/>
                <p:nvPr/>
              </p:nvSpPr>
              <p:spPr>
                <a:xfrm>
                  <a:off x="2819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0" name="Oval 169"/>
                <p:cNvSpPr/>
                <p:nvPr/>
              </p:nvSpPr>
              <p:spPr>
                <a:xfrm>
                  <a:off x="358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1" name="Oval 170"/>
                <p:cNvSpPr/>
                <p:nvPr/>
              </p:nvSpPr>
              <p:spPr>
                <a:xfrm>
                  <a:off x="3733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2" name="Oval 171"/>
                <p:cNvSpPr/>
                <p:nvPr/>
              </p:nvSpPr>
              <p:spPr>
                <a:xfrm>
                  <a:off x="51054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3" name="Oval 172"/>
                <p:cNvSpPr/>
                <p:nvPr/>
              </p:nvSpPr>
              <p:spPr>
                <a:xfrm>
                  <a:off x="50292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4" name="Oval 173"/>
                <p:cNvSpPr/>
                <p:nvPr/>
              </p:nvSpPr>
              <p:spPr>
                <a:xfrm>
                  <a:off x="2667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5" name="Oval 174"/>
                <p:cNvSpPr/>
                <p:nvPr/>
              </p:nvSpPr>
              <p:spPr>
                <a:xfrm>
                  <a:off x="48006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6" name="Oval 175"/>
                <p:cNvSpPr/>
                <p:nvPr/>
              </p:nvSpPr>
              <p:spPr>
                <a:xfrm>
                  <a:off x="144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7" name="Oval 176"/>
                <p:cNvSpPr/>
                <p:nvPr/>
              </p:nvSpPr>
              <p:spPr>
                <a:xfrm>
                  <a:off x="16002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8" name="Oval 177"/>
                <p:cNvSpPr/>
                <p:nvPr/>
              </p:nvSpPr>
              <p:spPr>
                <a:xfrm>
                  <a:off x="60198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9" name="Oval 178"/>
                <p:cNvSpPr/>
                <p:nvPr/>
              </p:nvSpPr>
              <p:spPr>
                <a:xfrm>
                  <a:off x="266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0" name="Oval 179"/>
                <p:cNvSpPr/>
                <p:nvPr/>
              </p:nvSpPr>
              <p:spPr>
                <a:xfrm>
                  <a:off x="60960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1" name="Oval 180"/>
                <p:cNvSpPr/>
                <p:nvPr/>
              </p:nvSpPr>
              <p:spPr>
                <a:xfrm>
                  <a:off x="5867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2" name="Oval 181"/>
                <p:cNvSpPr/>
                <p:nvPr/>
              </p:nvSpPr>
              <p:spPr>
                <a:xfrm>
                  <a:off x="4572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3" name="Oval 182"/>
                <p:cNvSpPr/>
                <p:nvPr/>
              </p:nvSpPr>
              <p:spPr>
                <a:xfrm>
                  <a:off x="3962400"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62" name="Rectangle 161"/>
              <p:cNvSpPr/>
              <p:nvPr/>
            </p:nvSpPr>
            <p:spPr>
              <a:xfrm>
                <a:off x="609600" y="2895600"/>
                <a:ext cx="3124200" cy="1905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60" name="Straight Connector 159"/>
            <p:cNvCxnSpPr/>
            <p:nvPr/>
          </p:nvCxnSpPr>
          <p:spPr>
            <a:xfrm flipH="1" flipV="1">
              <a:off x="358430" y="3200400"/>
              <a:ext cx="91924" cy="673340"/>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grpSp>
      <p:sp>
        <p:nvSpPr>
          <p:cNvPr id="184" name="TextBox 183"/>
          <p:cNvSpPr txBox="1"/>
          <p:nvPr/>
        </p:nvSpPr>
        <p:spPr>
          <a:xfrm>
            <a:off x="5657850" y="2568402"/>
            <a:ext cx="2057400" cy="323165"/>
          </a:xfrm>
          <a:prstGeom prst="rect">
            <a:avLst/>
          </a:prstGeom>
          <a:noFill/>
        </p:spPr>
        <p:txBody>
          <a:bodyPr wrap="square" rtlCol="0">
            <a:spAutoFit/>
          </a:bodyPr>
          <a:lstStyle/>
          <a:p>
            <a:pPr algn="ctr"/>
            <a:r>
              <a:rPr lang="en-US" sz="1500" i="1" dirty="0"/>
              <a:t>Input Graph</a:t>
            </a:r>
          </a:p>
        </p:txBody>
      </p:sp>
      <p:grpSp>
        <p:nvGrpSpPr>
          <p:cNvPr id="185" name="Group 184"/>
          <p:cNvGrpSpPr>
            <a:grpSpLocks noChangeAspect="1"/>
          </p:cNvGrpSpPr>
          <p:nvPr/>
        </p:nvGrpSpPr>
        <p:grpSpPr>
          <a:xfrm>
            <a:off x="5698976" y="1428750"/>
            <a:ext cx="1988259" cy="1212353"/>
            <a:chOff x="227390" y="2548353"/>
            <a:chExt cx="3124200" cy="1905000"/>
          </a:xfrm>
        </p:grpSpPr>
        <p:grpSp>
          <p:nvGrpSpPr>
            <p:cNvPr id="186" name="Group 185"/>
            <p:cNvGrpSpPr/>
            <p:nvPr/>
          </p:nvGrpSpPr>
          <p:grpSpPr>
            <a:xfrm>
              <a:off x="227390" y="2548353"/>
              <a:ext cx="3124200" cy="1905000"/>
              <a:chOff x="609600" y="2895600"/>
              <a:chExt cx="3124200" cy="1905000"/>
            </a:xfrm>
          </p:grpSpPr>
          <p:grpSp>
            <p:nvGrpSpPr>
              <p:cNvPr id="188" name="Group 187"/>
              <p:cNvGrpSpPr/>
              <p:nvPr/>
            </p:nvGrpSpPr>
            <p:grpSpPr>
              <a:xfrm>
                <a:off x="685800" y="2971800"/>
                <a:ext cx="2895600" cy="1779541"/>
                <a:chOff x="1447800" y="2971800"/>
                <a:chExt cx="4800600" cy="2819400"/>
              </a:xfrm>
            </p:grpSpPr>
            <p:cxnSp>
              <p:nvCxnSpPr>
                <p:cNvPr id="190" name="Straight Connector 189"/>
                <p:cNvCxnSpPr/>
                <p:nvPr/>
              </p:nvCxnSpPr>
              <p:spPr>
                <a:xfrm>
                  <a:off x="4648200" y="4191000"/>
                  <a:ext cx="1447800" cy="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endCxn id="210" idx="5"/>
                </p:cNvCxnSpPr>
                <p:nvPr/>
              </p:nvCxnSpPr>
              <p:spPr>
                <a:xfrm flipH="1" flipV="1">
                  <a:off x="2797082" y="5311682"/>
                  <a:ext cx="1241518" cy="403318"/>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2929016" y="3964681"/>
                  <a:ext cx="1678496" cy="217441"/>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a:stCxn id="212" idx="5"/>
                </p:cNvCxnSpPr>
                <p:nvPr/>
              </p:nvCxnSpPr>
              <p:spPr>
                <a:xfrm>
                  <a:off x="1577882" y="3940082"/>
                  <a:ext cx="1124630" cy="127271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endCxn id="209" idx="5"/>
                </p:cNvCxnSpPr>
                <p:nvPr/>
              </p:nvCxnSpPr>
              <p:spPr>
                <a:xfrm>
                  <a:off x="3810000" y="4419600"/>
                  <a:ext cx="1349282" cy="663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a:stCxn id="212" idx="7"/>
                  <a:endCxn id="215" idx="7"/>
                </p:cNvCxnSpPr>
                <p:nvPr/>
              </p:nvCxnSpPr>
              <p:spPr>
                <a:xfrm flipV="1">
                  <a:off x="1577882" y="3070318"/>
                  <a:ext cx="1219200" cy="7620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a:stCxn id="208" idx="1"/>
                  <a:endCxn id="217" idx="0"/>
                </p:cNvCxnSpPr>
                <p:nvPr/>
              </p:nvCxnSpPr>
              <p:spPr>
                <a:xfrm>
                  <a:off x="5127718" y="3679918"/>
                  <a:ext cx="815882" cy="1806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209" idx="7"/>
                  <a:endCxn id="216" idx="3"/>
                </p:cNvCxnSpPr>
                <p:nvPr/>
              </p:nvCxnSpPr>
              <p:spPr>
                <a:xfrm flipV="1">
                  <a:off x="5159282" y="3254282"/>
                  <a:ext cx="959036" cy="1721036"/>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stCxn id="213" idx="0"/>
                  <a:endCxn id="205" idx="6"/>
                </p:cNvCxnSpPr>
                <p:nvPr/>
              </p:nvCxnSpPr>
              <p:spPr>
                <a:xfrm flipV="1">
                  <a:off x="1676400" y="3962400"/>
                  <a:ext cx="1295400" cy="9144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206" idx="0"/>
                  <a:endCxn id="210" idx="3"/>
                </p:cNvCxnSpPr>
                <p:nvPr/>
              </p:nvCxnSpPr>
              <p:spPr>
                <a:xfrm flipH="1">
                  <a:off x="2689318" y="3505200"/>
                  <a:ext cx="968282" cy="1806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21360000">
                  <a:off x="3657600" y="3519266"/>
                  <a:ext cx="1577881" cy="28248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flipH="1">
                  <a:off x="3765844" y="3033935"/>
                  <a:ext cx="1143001" cy="1447799"/>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a:stCxn id="218" idx="0"/>
                  <a:endCxn id="219" idx="4"/>
                </p:cNvCxnSpPr>
                <p:nvPr/>
              </p:nvCxnSpPr>
              <p:spPr>
                <a:xfrm flipH="1">
                  <a:off x="4038600" y="4114800"/>
                  <a:ext cx="609600" cy="167640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215" idx="1"/>
                  <a:endCxn id="206" idx="5"/>
                </p:cNvCxnSpPr>
                <p:nvPr/>
              </p:nvCxnSpPr>
              <p:spPr>
                <a:xfrm>
                  <a:off x="2689318" y="3070318"/>
                  <a:ext cx="1022164" cy="56496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a:endCxn id="218" idx="7"/>
                </p:cNvCxnSpPr>
                <p:nvPr/>
              </p:nvCxnSpPr>
              <p:spPr>
                <a:xfrm flipH="1">
                  <a:off x="4702082" y="3117664"/>
                  <a:ext cx="174718" cy="1019454"/>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5" name="Oval 204"/>
                <p:cNvSpPr/>
                <p:nvPr/>
              </p:nvSpPr>
              <p:spPr>
                <a:xfrm>
                  <a:off x="2819400" y="3886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6" name="Oval 205"/>
                <p:cNvSpPr/>
                <p:nvPr/>
              </p:nvSpPr>
              <p:spPr>
                <a:xfrm>
                  <a:off x="3581400" y="3505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7" name="Oval 206"/>
                <p:cNvSpPr/>
                <p:nvPr/>
              </p:nvSpPr>
              <p:spPr>
                <a:xfrm>
                  <a:off x="3733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8" name="Oval 207"/>
                <p:cNvSpPr/>
                <p:nvPr/>
              </p:nvSpPr>
              <p:spPr>
                <a:xfrm>
                  <a:off x="5105400" y="3657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9" name="Oval 208"/>
                <p:cNvSpPr/>
                <p:nvPr/>
              </p:nvSpPr>
              <p:spPr>
                <a:xfrm>
                  <a:off x="5029200" y="4953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0" name="Oval 209"/>
                <p:cNvSpPr/>
                <p:nvPr/>
              </p:nvSpPr>
              <p:spPr>
                <a:xfrm>
                  <a:off x="2667000" y="5181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1" name="Oval 210"/>
                <p:cNvSpPr/>
                <p:nvPr/>
              </p:nvSpPr>
              <p:spPr>
                <a:xfrm>
                  <a:off x="4800600" y="2971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2" name="Oval 211"/>
                <p:cNvSpPr/>
                <p:nvPr/>
              </p:nvSpPr>
              <p:spPr>
                <a:xfrm>
                  <a:off x="1447800" y="3810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3" name="Oval 212"/>
                <p:cNvSpPr/>
                <p:nvPr/>
              </p:nvSpPr>
              <p:spPr>
                <a:xfrm>
                  <a:off x="1600200" y="4876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4" name="Oval 213"/>
                <p:cNvSpPr/>
                <p:nvPr/>
              </p:nvSpPr>
              <p:spPr>
                <a:xfrm>
                  <a:off x="60198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5" name="Oval 214"/>
                <p:cNvSpPr/>
                <p:nvPr/>
              </p:nvSpPr>
              <p:spPr>
                <a:xfrm>
                  <a:off x="2667000" y="30480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6" name="Oval 215"/>
                <p:cNvSpPr/>
                <p:nvPr/>
              </p:nvSpPr>
              <p:spPr>
                <a:xfrm>
                  <a:off x="6096000" y="3124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7" name="Oval 216"/>
                <p:cNvSpPr/>
                <p:nvPr/>
              </p:nvSpPr>
              <p:spPr>
                <a:xfrm>
                  <a:off x="5867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8" name="Oval 217"/>
                <p:cNvSpPr/>
                <p:nvPr/>
              </p:nvSpPr>
              <p:spPr>
                <a:xfrm>
                  <a:off x="4572000" y="4114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9" name="Oval 218"/>
                <p:cNvSpPr/>
                <p:nvPr/>
              </p:nvSpPr>
              <p:spPr>
                <a:xfrm>
                  <a:off x="3962400" y="563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89" name="Rectangle 188"/>
              <p:cNvSpPr/>
              <p:nvPr/>
            </p:nvSpPr>
            <p:spPr>
              <a:xfrm>
                <a:off x="609600" y="2895600"/>
                <a:ext cx="3124200" cy="190500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cxnSp>
          <p:nvCxnSpPr>
            <p:cNvPr id="187" name="Straight Connector 186"/>
            <p:cNvCxnSpPr/>
            <p:nvPr/>
          </p:nvCxnSpPr>
          <p:spPr>
            <a:xfrm flipH="1" flipV="1">
              <a:off x="358430" y="3200400"/>
              <a:ext cx="91924" cy="673340"/>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2" name="TextBox 221"/>
          <p:cNvSpPr txBox="1"/>
          <p:nvPr/>
        </p:nvSpPr>
        <p:spPr>
          <a:xfrm>
            <a:off x="1428750" y="1543051"/>
            <a:ext cx="4114800" cy="1015663"/>
          </a:xfrm>
          <a:prstGeom prst="rect">
            <a:avLst/>
          </a:prstGeom>
          <a:noFill/>
        </p:spPr>
        <p:txBody>
          <a:bodyPr wrap="square" rtlCol="0">
            <a:spAutoFit/>
          </a:bodyPr>
          <a:lstStyle/>
          <a:p>
            <a:r>
              <a:rPr lang="en-US" sz="1500" dirty="0"/>
              <a:t>For </a:t>
            </a:r>
            <a:r>
              <a:rPr lang="en-US" sz="1500" i="1" dirty="0"/>
              <a:t>R</a:t>
            </a:r>
            <a:r>
              <a:rPr lang="en-US" sz="1500" dirty="0"/>
              <a:t> rounds, do:</a:t>
            </a:r>
          </a:p>
          <a:p>
            <a:pPr marL="257175" indent="-257175">
              <a:buFont typeface="+mj-lt"/>
              <a:buAutoNum type="arabicPeriod"/>
            </a:pPr>
            <a:r>
              <a:rPr lang="en-US" sz="1500" dirty="0"/>
              <a:t>Pick a max-cardinality matching </a:t>
            </a:r>
            <a:r>
              <a:rPr lang="en-US" sz="1500" i="1" dirty="0"/>
              <a:t>M</a:t>
            </a:r>
            <a:r>
              <a:rPr lang="en-US" sz="1500" dirty="0"/>
              <a:t> in graph </a:t>
            </a:r>
            <a:r>
              <a:rPr lang="en-US" sz="1500" i="1" dirty="0"/>
              <a:t>G</a:t>
            </a:r>
            <a:r>
              <a:rPr lang="en-US" sz="1500" dirty="0"/>
              <a:t>, minus already-queried edges that do not exist</a:t>
            </a:r>
          </a:p>
          <a:p>
            <a:pPr marL="257175" indent="-257175">
              <a:buFont typeface="+mj-lt"/>
              <a:buAutoNum type="arabicPeriod"/>
            </a:pPr>
            <a:r>
              <a:rPr lang="en-US" sz="1500" dirty="0"/>
              <a:t>Query all edges in </a:t>
            </a:r>
            <a:r>
              <a:rPr lang="en-US" sz="1500" i="1" dirty="0"/>
              <a:t>M</a:t>
            </a:r>
            <a:endParaRPr lang="en-US" sz="1500" dirty="0"/>
          </a:p>
        </p:txBody>
      </p:sp>
    </p:spTree>
    <p:extLst>
      <p:ext uri="{BB962C8B-B14F-4D97-AF65-F5344CB8AC3E}">
        <p14:creationId xmlns:p14="http://schemas.microsoft.com/office/powerpoint/2010/main" val="17994850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31"/>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3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Intuition for adaptive algorithm</a:t>
            </a:r>
          </a:p>
        </p:txBody>
      </p:sp>
      <p:sp>
        <p:nvSpPr>
          <p:cNvPr id="3" name="Content Placeholder 2"/>
          <p:cNvSpPr>
            <a:spLocks noGrp="1"/>
          </p:cNvSpPr>
          <p:nvPr>
            <p:ph idx="1"/>
          </p:nvPr>
        </p:nvSpPr>
        <p:spPr/>
        <p:txBody>
          <a:bodyPr>
            <a:normAutofit fontScale="92500" lnSpcReduction="20000"/>
          </a:bodyPr>
          <a:lstStyle/>
          <a:p>
            <a:r>
              <a:rPr lang="en-US" dirty="0"/>
              <a:t>If at any round </a:t>
            </a:r>
            <a:r>
              <a:rPr lang="en-US" i="1" dirty="0"/>
              <a:t>r</a:t>
            </a:r>
            <a:r>
              <a:rPr lang="en-US" dirty="0"/>
              <a:t>, the best solution on edges queried so far is </a:t>
            </a:r>
            <a:r>
              <a:rPr lang="en-US" i="1" dirty="0"/>
              <a:t>small</a:t>
            </a:r>
            <a:r>
              <a:rPr lang="en-US" dirty="0"/>
              <a:t> relative to omniscient </a:t>
            </a:r>
            <a:r>
              <a:rPr lang="is-IS" dirty="0"/>
              <a:t>…</a:t>
            </a:r>
          </a:p>
          <a:p>
            <a:pPr lvl="1"/>
            <a:r>
              <a:rPr lang="is-IS" dirty="0"/>
              <a:t>... </a:t>
            </a:r>
            <a:r>
              <a:rPr lang="en-US" dirty="0"/>
              <a:t>then c</a:t>
            </a:r>
            <a:r>
              <a:rPr lang="is-IS" dirty="0"/>
              <a:t>urrent structrure admits </a:t>
            </a:r>
            <a:r>
              <a:rPr lang="is-IS" i="1" dirty="0"/>
              <a:t>large</a:t>
            </a:r>
            <a:r>
              <a:rPr lang="is-IS" dirty="0"/>
              <a:t> number of unqueried, disjoint augmenting structures</a:t>
            </a:r>
          </a:p>
          <a:p>
            <a:pPr lvl="1"/>
            <a:r>
              <a:rPr lang="is-IS" dirty="0"/>
              <a:t>For </a:t>
            </a:r>
            <a:r>
              <a:rPr lang="is-IS" i="1" dirty="0"/>
              <a:t>k=2</a:t>
            </a:r>
            <a:r>
              <a:rPr lang="is-IS" dirty="0"/>
              <a:t>, simply augmenting paths</a:t>
            </a:r>
          </a:p>
          <a:p>
            <a:r>
              <a:rPr lang="is-IS" dirty="0"/>
              <a:t>Augmenting structures might not exist, but can query in parallel in a single round</a:t>
            </a:r>
          </a:p>
          <a:p>
            <a:pPr lvl="1"/>
            <a:r>
              <a:rPr lang="is-IS" dirty="0"/>
              <a:t>Structures are constant size </a:t>
            </a:r>
            <a:r>
              <a:rPr lang="is-IS" dirty="0">
                <a:sym typeface="Wingdings"/>
              </a:rPr>
              <a:t> exist with constant probability</a:t>
            </a:r>
          </a:p>
          <a:p>
            <a:pPr lvl="1"/>
            <a:r>
              <a:rPr lang="is-IS" dirty="0">
                <a:sym typeface="Wingdings"/>
              </a:rPr>
              <a:t>Structures are disjoint  queries are independent</a:t>
            </a:r>
            <a:endParaRPr lang="is-IS" dirty="0"/>
          </a:p>
          <a:p>
            <a:pPr lvl="1"/>
            <a:r>
              <a:rPr lang="is-IS" dirty="0">
                <a:sym typeface="Wingdings"/>
              </a:rPr>
              <a:t> Close a constant gap per round</a:t>
            </a:r>
            <a:endParaRPr lang="is-IS" dirty="0"/>
          </a:p>
          <a:p>
            <a:pPr lvl="2"/>
            <a:endParaRPr lang="en-US" dirty="0"/>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fld id="{B6F15528-21DE-4FAA-801E-634DDDAF4B2B}" type="slidenum">
              <a:rPr lang="en-US" smtClean="0"/>
              <a:pPr/>
              <a:t>86</a:t>
            </a:fld>
            <a:endParaRPr lang="en-US"/>
          </a:p>
        </p:txBody>
      </p:sp>
    </p:spTree>
    <p:extLst>
      <p:ext uri="{BB962C8B-B14F-4D97-AF65-F5344CB8AC3E}">
        <p14:creationId xmlns:p14="http://schemas.microsoft.com/office/powerpoint/2010/main" val="2574785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000375"/>
            <a:ext cx="6172200" cy="857250"/>
          </a:xfrm>
        </p:spPr>
        <p:txBody>
          <a:bodyPr/>
          <a:lstStyle/>
          <a:p>
            <a:pPr algn="ctr"/>
            <a:r>
              <a:rPr lang="en-US" dirty="0"/>
              <a:t>UNOS Data</a:t>
            </a:r>
          </a:p>
        </p:txBody>
      </p:sp>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fld id="{B44145CA-C5BB-4E4F-B252-0E6DA2324B21}" type="slidenum">
              <a:rPr lang="en-US" smtClean="0"/>
              <a:t>87</a:t>
            </a:fld>
            <a:endParaRPr lang="en-US"/>
          </a:p>
        </p:txBody>
      </p:sp>
      <p:pic>
        <p:nvPicPr>
          <p:cNvPr id="5" name="Picture 4" descr="rematch_unos_noadapt_overall_cc4_average_withoutzero.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3896" y="952970"/>
            <a:ext cx="5412922" cy="4438181"/>
          </a:xfrm>
          <a:prstGeom prst="roundRect">
            <a:avLst>
              <a:gd name="adj" fmla="val 8594"/>
            </a:avLst>
          </a:prstGeom>
          <a:solidFill>
            <a:srgbClr val="FFFFFF">
              <a:shade val="85000"/>
            </a:srgbClr>
          </a:solidFill>
          <a:ln>
            <a:noFill/>
          </a:ln>
          <a:effectLst/>
        </p:spPr>
      </p:pic>
      <p:sp>
        <p:nvSpPr>
          <p:cNvPr id="6" name="Rounded Rectangle 5"/>
          <p:cNvSpPr/>
          <p:nvPr/>
        </p:nvSpPr>
        <p:spPr>
          <a:xfrm>
            <a:off x="1432831" y="5391151"/>
            <a:ext cx="6115050" cy="4572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solidFill>
                  <a:schemeClr val="tx1"/>
                </a:solidFill>
              </a:rPr>
              <a:t>Even 1 or 2 extra tests would result in a huge lift</a:t>
            </a:r>
          </a:p>
        </p:txBody>
      </p:sp>
      <p:grpSp>
        <p:nvGrpSpPr>
          <p:cNvPr id="19" name="Group 18"/>
          <p:cNvGrpSpPr/>
          <p:nvPr/>
        </p:nvGrpSpPr>
        <p:grpSpPr>
          <a:xfrm>
            <a:off x="2561546" y="2375807"/>
            <a:ext cx="2157411" cy="2457450"/>
            <a:chOff x="1891395" y="2024743"/>
            <a:chExt cx="2876548" cy="3276600"/>
          </a:xfrm>
        </p:grpSpPr>
        <p:cxnSp>
          <p:nvCxnSpPr>
            <p:cNvPr id="10" name="Straight Connector 9"/>
            <p:cNvCxnSpPr/>
            <p:nvPr/>
          </p:nvCxnSpPr>
          <p:spPr>
            <a:xfrm flipV="1">
              <a:off x="4767943" y="2024743"/>
              <a:ext cx="0" cy="1001486"/>
            </a:xfrm>
            <a:prstGeom prst="line">
              <a:avLst/>
            </a:prstGeom>
            <a:effectLst/>
          </p:spPr>
          <p:style>
            <a:lnRef idx="3">
              <a:schemeClr val="accent5"/>
            </a:lnRef>
            <a:fillRef idx="0">
              <a:schemeClr val="accent5"/>
            </a:fillRef>
            <a:effectRef idx="2">
              <a:schemeClr val="accent5"/>
            </a:effectRef>
            <a:fontRef idx="minor">
              <a:schemeClr val="tx1"/>
            </a:fontRef>
          </p:style>
        </p:cxnSp>
        <p:cxnSp>
          <p:nvCxnSpPr>
            <p:cNvPr id="14" name="Straight Connector 13"/>
            <p:cNvCxnSpPr/>
            <p:nvPr/>
          </p:nvCxnSpPr>
          <p:spPr>
            <a:xfrm flipV="1">
              <a:off x="4767943" y="2950029"/>
              <a:ext cx="0" cy="2351314"/>
            </a:xfrm>
            <a:prstGeom prst="line">
              <a:avLst/>
            </a:prstGeom>
            <a:ln>
              <a:prstDash val="sysDot"/>
            </a:ln>
          </p:spPr>
          <p:style>
            <a:lnRef idx="1">
              <a:schemeClr val="accent5"/>
            </a:lnRef>
            <a:fillRef idx="0">
              <a:schemeClr val="accent5"/>
            </a:fillRef>
            <a:effectRef idx="0">
              <a:schemeClr val="accent5"/>
            </a:effectRef>
            <a:fontRef idx="minor">
              <a:schemeClr val="tx1"/>
            </a:fontRef>
          </p:style>
        </p:cxnSp>
        <p:cxnSp>
          <p:nvCxnSpPr>
            <p:cNvPr id="17" name="Straight Connector 16"/>
            <p:cNvCxnSpPr/>
            <p:nvPr/>
          </p:nvCxnSpPr>
          <p:spPr>
            <a:xfrm flipH="1">
              <a:off x="3450771" y="2481943"/>
              <a:ext cx="1317172" cy="827314"/>
            </a:xfrm>
            <a:prstGeom prst="line">
              <a:avLst/>
            </a:prstGeom>
          </p:spPr>
          <p:style>
            <a:lnRef idx="1">
              <a:schemeClr val="accent5"/>
            </a:lnRef>
            <a:fillRef idx="0">
              <a:schemeClr val="accent5"/>
            </a:fillRef>
            <a:effectRef idx="0">
              <a:schemeClr val="accent5"/>
            </a:effectRef>
            <a:fontRef idx="minor">
              <a:schemeClr val="tx1"/>
            </a:fontRef>
          </p:style>
        </p:cxnSp>
        <p:sp>
          <p:nvSpPr>
            <p:cNvPr id="18" name="TextBox 17"/>
            <p:cNvSpPr txBox="1"/>
            <p:nvPr/>
          </p:nvSpPr>
          <p:spPr>
            <a:xfrm>
              <a:off x="1891395" y="3257122"/>
              <a:ext cx="2830285" cy="677108"/>
            </a:xfrm>
            <a:prstGeom prst="rect">
              <a:avLst/>
            </a:prstGeom>
            <a:noFill/>
          </p:spPr>
          <p:txBody>
            <a:bodyPr wrap="square" rtlCol="0">
              <a:spAutoFit/>
            </a:bodyPr>
            <a:lstStyle/>
            <a:p>
              <a:r>
                <a:rPr lang="en-US" sz="1350" dirty="0"/>
                <a:t>At </a:t>
              </a:r>
              <a:r>
                <a:rPr lang="en-US" sz="1350" i="1" dirty="0"/>
                <a:t>p</a:t>
              </a:r>
              <a:r>
                <a:rPr lang="en-US" sz="1350" dirty="0"/>
                <a:t>=0.5, </a:t>
              </a:r>
              <a:r>
                <a:rPr lang="en-US" sz="1350" b="1" dirty="0"/>
                <a:t>one</a:t>
              </a:r>
              <a:r>
                <a:rPr lang="en-US" sz="1350" dirty="0"/>
                <a:t> edge test per vertex </a:t>
              </a:r>
              <a:r>
                <a:rPr lang="en-US" sz="1350" dirty="0">
                  <a:sym typeface="Wingdings"/>
                </a:rPr>
                <a:t> +21% OPT</a:t>
              </a:r>
              <a:endParaRPr lang="en-US" sz="1350" dirty="0"/>
            </a:p>
          </p:txBody>
        </p:sp>
      </p:grpSp>
    </p:spTree>
    <p:extLst>
      <p:ext uri="{BB962C8B-B14F-4D97-AF65-F5344CB8AC3E}">
        <p14:creationId xmlns:p14="http://schemas.microsoft.com/office/powerpoint/2010/main" val="2949748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2000"/>
                                        <p:tgtEl>
                                          <p:spTgt spid="19"/>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Fairness</a:t>
            </a:r>
            <a:endParaRPr lang="en-US" sz="1400" dirty="0">
              <a:solidFill>
                <a:srgbClr val="808080"/>
              </a:solidFill>
            </a:endParaRPr>
          </a:p>
        </p:txBody>
      </p:sp>
      <p:sp>
        <p:nvSpPr>
          <p:cNvPr id="4" name="Rectangle 3"/>
          <p:cNvSpPr/>
          <p:nvPr/>
        </p:nvSpPr>
        <p:spPr>
          <a:xfrm>
            <a:off x="182880" y="6042800"/>
            <a:ext cx="5867400" cy="646331"/>
          </a:xfrm>
          <a:prstGeom prst="rect">
            <a:avLst/>
          </a:prstGeom>
        </p:spPr>
        <p:txBody>
          <a:bodyPr wrap="square">
            <a:spAutoFit/>
          </a:bodyPr>
          <a:lstStyle/>
          <a:p>
            <a:r>
              <a:rPr lang="en-US" dirty="0">
                <a:solidFill>
                  <a:schemeClr val="accent1">
                    <a:lumMod val="75000"/>
                  </a:schemeClr>
                </a:solidFill>
              </a:rPr>
              <a:t>[Dickerson, Procaccia, Sandholm, </a:t>
            </a:r>
            <a:r>
              <a:rPr lang="en-US" i="1" dirty="0">
                <a:solidFill>
                  <a:schemeClr val="accent1">
                    <a:lumMod val="75000"/>
                  </a:schemeClr>
                </a:solidFill>
              </a:rPr>
              <a:t>AAMAS</a:t>
            </a:r>
            <a:r>
              <a:rPr lang="en-US" dirty="0">
                <a:solidFill>
                  <a:schemeClr val="accent1">
                    <a:lumMod val="75000"/>
                  </a:schemeClr>
                </a:solidFill>
              </a:rPr>
              <a:t>-14, </a:t>
            </a:r>
          </a:p>
          <a:p>
            <a:r>
              <a:rPr lang="en-US" dirty="0">
                <a:solidFill>
                  <a:schemeClr val="accent1">
                    <a:lumMod val="75000"/>
                  </a:schemeClr>
                </a:solidFill>
              </a:rPr>
              <a:t>Dickerson &amp; Sandholm 2014, 2015, ..…] </a:t>
            </a:r>
          </a:p>
        </p:txBody>
      </p:sp>
    </p:spTree>
    <p:extLst>
      <p:ext uri="{BB962C8B-B14F-4D97-AF65-F5344CB8AC3E}">
        <p14:creationId xmlns:p14="http://schemas.microsoft.com/office/powerpoint/2010/main" val="468040685"/>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Present-day marginalization</a:t>
            </a:r>
          </a:p>
        </p:txBody>
      </p:sp>
      <p:sp>
        <p:nvSpPr>
          <p:cNvPr id="3" name="Content Placeholder 2"/>
          <p:cNvSpPr>
            <a:spLocks noGrp="1"/>
          </p:cNvSpPr>
          <p:nvPr>
            <p:ph idx="1"/>
          </p:nvPr>
        </p:nvSpPr>
        <p:spPr>
          <a:xfrm>
            <a:off x="914400" y="1600200"/>
            <a:ext cx="7772400" cy="4800600"/>
          </a:xfrm>
        </p:spPr>
        <p:txBody>
          <a:bodyPr>
            <a:normAutofit fontScale="77500" lnSpcReduction="20000"/>
          </a:bodyPr>
          <a:lstStyle/>
          <a:p>
            <a:r>
              <a:rPr lang="en-US" i="1" dirty="0"/>
              <a:t>Highly-sensitized</a:t>
            </a:r>
            <a:r>
              <a:rPr lang="en-US" dirty="0"/>
              <a:t> patients have elevated antibody levels that negatively react to foreign tissue</a:t>
            </a:r>
          </a:p>
          <a:p>
            <a:pPr lvl="1"/>
            <a:r>
              <a:rPr lang="en-US" dirty="0"/>
              <a:t>Harder to find a matching donor</a:t>
            </a:r>
          </a:p>
          <a:p>
            <a:pPr lvl="1"/>
            <a:endParaRPr lang="en-US" dirty="0"/>
          </a:p>
          <a:p>
            <a:r>
              <a:rPr lang="en-US" i="1" dirty="0"/>
              <a:t>CPRA</a:t>
            </a:r>
            <a:r>
              <a:rPr lang="en-US" dirty="0"/>
              <a:t> score estimates % of incompatible donors</a:t>
            </a:r>
          </a:p>
          <a:p>
            <a:pPr lvl="1"/>
            <a:r>
              <a:rPr lang="en-US" dirty="0"/>
              <a:t>0%: low sensitization, easy to find a match</a:t>
            </a:r>
          </a:p>
          <a:p>
            <a:pPr lvl="1"/>
            <a:r>
              <a:rPr lang="en-US" dirty="0"/>
              <a:t>100%: high sensitization, hard to find a match</a:t>
            </a:r>
          </a:p>
          <a:p>
            <a:pPr lvl="1"/>
            <a:r>
              <a:rPr lang="en-US" dirty="0"/>
              <a:t>Typical definition of highly sensitized is 80% (and increasing); 80% is what we will use below</a:t>
            </a:r>
          </a:p>
          <a:p>
            <a:endParaRPr lang="en-US" dirty="0"/>
          </a:p>
          <a:p>
            <a:r>
              <a:rPr lang="en-US" dirty="0"/>
              <a:t>17% of adult deceased-donor kidney waitlist is highly-sensitized</a:t>
            </a:r>
          </a:p>
          <a:p>
            <a:pPr lvl="1"/>
            <a:r>
              <a:rPr lang="en-US" dirty="0"/>
              <a:t>~60% in kidney exchange</a:t>
            </a:r>
          </a:p>
        </p:txBody>
      </p:sp>
    </p:spTree>
    <p:extLst>
      <p:ext uri="{BB962C8B-B14F-4D97-AF65-F5344CB8AC3E}">
        <p14:creationId xmlns:p14="http://schemas.microsoft.com/office/powerpoint/2010/main" val="41680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228601" y="152400"/>
            <a:ext cx="8762999" cy="988186"/>
          </a:xfrm>
        </p:spPr>
        <p:txBody>
          <a:bodyPr>
            <a:noAutofit/>
          </a:bodyPr>
          <a:lstStyle/>
          <a:p>
            <a:r>
              <a:rPr lang="en-US" sz="3600" dirty="0"/>
              <a:t>Never-ending altruist-donor (NEAD) chains</a:t>
            </a:r>
            <a:br>
              <a:rPr lang="en-US" sz="3200" b="1" dirty="0"/>
            </a:br>
            <a:r>
              <a:rPr lang="en-US" sz="2400" dirty="0">
                <a:solidFill>
                  <a:schemeClr val="bg1">
                    <a:lumMod val="65000"/>
                  </a:schemeClr>
                </a:solidFill>
              </a:rPr>
              <a:t>[With Rees </a:t>
            </a:r>
            <a:r>
              <a:rPr lang="en-US" sz="2400" i="1" dirty="0">
                <a:solidFill>
                  <a:schemeClr val="bg1">
                    <a:lumMod val="65000"/>
                  </a:schemeClr>
                </a:solidFill>
              </a:rPr>
              <a:t>et al</a:t>
            </a:r>
            <a:r>
              <a:rPr lang="en-US" sz="2400" dirty="0">
                <a:solidFill>
                  <a:schemeClr val="bg1">
                    <a:lumMod val="65000"/>
                  </a:schemeClr>
                </a:solidFill>
              </a:rPr>
              <a:t>.</a:t>
            </a:r>
            <a:r>
              <a:rPr lang="en-US" sz="2400" i="1" dirty="0">
                <a:solidFill>
                  <a:schemeClr val="bg1">
                    <a:lumMod val="65000"/>
                  </a:schemeClr>
                </a:solidFill>
              </a:rPr>
              <a:t> New England Journal of Medicine 2009</a:t>
            </a:r>
            <a:r>
              <a:rPr lang="en-US" sz="2400" dirty="0">
                <a:solidFill>
                  <a:schemeClr val="bg1">
                    <a:lumMod val="65000"/>
                  </a:schemeClr>
                </a:solidFill>
              </a:rPr>
              <a:t>] </a:t>
            </a:r>
            <a:endParaRPr lang="en-US" sz="2800" dirty="0">
              <a:solidFill>
                <a:schemeClr val="bg1">
                  <a:lumMod val="65000"/>
                </a:schemeClr>
              </a:solidFill>
            </a:endParaRPr>
          </a:p>
        </p:txBody>
      </p:sp>
      <p:sp>
        <p:nvSpPr>
          <p:cNvPr id="3" name="Content Placeholder 2">
            <a:extLst>
              <a:ext uri="{FF2B5EF4-FFF2-40B4-BE49-F238E27FC236}">
                <a16:creationId xmlns:a16="http://schemas.microsoft.com/office/drawing/2014/main" id="{EF7DF082-A2AD-45EA-A71D-A87B4DF90E82}"/>
              </a:ext>
            </a:extLst>
          </p:cNvPr>
          <p:cNvSpPr>
            <a:spLocks noGrp="1"/>
          </p:cNvSpPr>
          <p:nvPr>
            <p:ph idx="1"/>
          </p:nvPr>
        </p:nvSpPr>
        <p:spPr>
          <a:xfrm>
            <a:off x="380999" y="1524000"/>
            <a:ext cx="8229600" cy="5181600"/>
          </a:xfrm>
        </p:spPr>
        <p:txBody>
          <a:bodyPr>
            <a:normAutofit/>
          </a:bodyPr>
          <a:lstStyle/>
          <a:p>
            <a:r>
              <a:rPr lang="en-US" sz="2800" dirty="0"/>
              <a:t>First NEAD chain, generated by our algorithm:</a:t>
            </a:r>
            <a:br>
              <a:rPr lang="en-US" sz="2800" dirty="0"/>
            </a:br>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r>
              <a:rPr lang="en-US" sz="2800" dirty="0">
                <a:solidFill>
                  <a:srgbClr val="00B050"/>
                </a:solidFill>
              </a:rPr>
              <a:t>NEAD chains have become the main modality of kidney exchange worldwide: &gt;10,000 transplants</a:t>
            </a:r>
          </a:p>
        </p:txBody>
      </p:sp>
      <p:pic>
        <p:nvPicPr>
          <p:cNvPr id="91140" name="Picture 4"/>
          <p:cNvPicPr>
            <a:picLocks noChangeAspect="1" noChangeArrowheads="1"/>
          </p:cNvPicPr>
          <p:nvPr/>
        </p:nvPicPr>
        <p:blipFill>
          <a:blip r:embed="rId4" cstate="print"/>
          <a:srcRect/>
          <a:stretch>
            <a:fillRect/>
          </a:stretch>
        </p:blipFill>
        <p:spPr bwMode="auto">
          <a:xfrm>
            <a:off x="685800" y="2057400"/>
            <a:ext cx="7772400" cy="3249571"/>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236312355"/>
      </p:ext>
    </p:extLst>
  </p:cSld>
  <p:clrMapOvr>
    <a:masterClrMapping/>
  </p:clrMapOvr>
  <mc:AlternateContent xmlns:mc="http://schemas.openxmlformats.org/markup-compatibility/2006" xmlns:p14="http://schemas.microsoft.com/office/powerpoint/2010/main">
    <mc:Choice Requires="p14">
      <p:transition spd="slow" p14:dur="2000" advTm="26084"/>
    </mc:Choice>
    <mc:Fallback xmlns="">
      <p:transition spd="slow" advTm="26084"/>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unos_stat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448042"/>
            <a:ext cx="7735374" cy="5891033"/>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7082281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8229600" cy="2057400"/>
          </a:xfrm>
        </p:spPr>
        <p:txBody>
          <a:bodyPr>
            <a:normAutofit fontScale="55000" lnSpcReduction="20000"/>
          </a:bodyPr>
          <a:lstStyle/>
          <a:p>
            <a:r>
              <a:rPr lang="en-US" dirty="0"/>
              <a:t>Build on the assumptions of Ashlagi &amp; Roth [EC-11]:</a:t>
            </a:r>
          </a:p>
          <a:p>
            <a:pPr lvl="1"/>
            <a:r>
              <a:rPr lang="en-US" dirty="0"/>
              <a:t>ABO-blood type model, with realistic constraints on relative prevalence</a:t>
            </a:r>
          </a:p>
          <a:p>
            <a:pPr lvl="1"/>
            <a:r>
              <a:rPr lang="en-US" dirty="0"/>
              <a:t>Highly and lowly-sensitized pairs</a:t>
            </a:r>
          </a:p>
          <a:p>
            <a:pPr lvl="2"/>
            <a:r>
              <a:rPr lang="en-US" i="1" dirty="0"/>
              <a:t>p</a:t>
            </a:r>
            <a:r>
              <a:rPr lang="en-US" dirty="0"/>
              <a:t> is average level of sensitization</a:t>
            </a:r>
          </a:p>
          <a:p>
            <a:pPr lvl="2"/>
            <a:r>
              <a:rPr lang="en-US" dirty="0"/>
              <a:t>λ is fraction of pool that is highly sensitized</a:t>
            </a:r>
          </a:p>
          <a:p>
            <a:r>
              <a:rPr lang="en-US" dirty="0"/>
              <a:t>No chains</a:t>
            </a:r>
          </a:p>
          <a:p>
            <a:r>
              <a:rPr lang="en-US" i="1" dirty="0" err="1"/>
              <a:t>u</a:t>
            </a:r>
            <a:r>
              <a:rPr lang="en-US" i="1" baseline="-25000" dirty="0" err="1"/>
              <a:t>H</a:t>
            </a:r>
            <a:r>
              <a:rPr lang="en-US" i="1" baseline="-25000" dirty="0"/>
              <a:t>&gt;L</a:t>
            </a:r>
            <a:r>
              <a:rPr lang="en-US" i="1" dirty="0"/>
              <a:t> </a:t>
            </a:r>
            <a:r>
              <a:rPr lang="en-US" dirty="0"/>
              <a:t>: Utility equals number of patients matched </a:t>
            </a:r>
            <a:r>
              <a:rPr lang="en-US" dirty="0" err="1"/>
              <a:t>iff</a:t>
            </a:r>
            <a:r>
              <a:rPr lang="en-US" dirty="0"/>
              <a:t> matches maximum number of highly-sensitized pairs</a:t>
            </a:r>
          </a:p>
        </p:txBody>
      </p:sp>
      <p:sp>
        <p:nvSpPr>
          <p:cNvPr id="4" name="Rounded Rectangle 3"/>
          <p:cNvSpPr/>
          <p:nvPr/>
        </p:nvSpPr>
        <p:spPr>
          <a:xfrm>
            <a:off x="838200" y="3276600"/>
            <a:ext cx="8001000" cy="32766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r>
              <a:rPr lang="en-US" sz="2800" b="1" dirty="0">
                <a:solidFill>
                  <a:schemeClr val="tx1"/>
                </a:solidFill>
              </a:rPr>
              <a:t>Theorem:</a:t>
            </a:r>
          </a:p>
          <a:p>
            <a:pPr algn="ctr"/>
            <a:endParaRPr lang="en-US" dirty="0">
              <a:solidFill>
                <a:schemeClr val="tx1"/>
              </a:solidFill>
            </a:endParaRPr>
          </a:p>
          <a:p>
            <a:r>
              <a:rPr lang="en-US" dirty="0">
                <a:solidFill>
                  <a:schemeClr val="tx1"/>
                </a:solidFill>
              </a:rPr>
              <a:t>Assuming λ ≥ (1-p), as graph size → ∞, w.p.1,</a:t>
            </a:r>
          </a:p>
          <a:p>
            <a:pPr algn="ctr"/>
            <a:endParaRPr lang="en-US" dirty="0">
              <a:solidFill>
                <a:schemeClr val="tx1"/>
              </a:solidFill>
            </a:endParaRPr>
          </a:p>
          <a:p>
            <a:pPr algn="ctr"/>
            <a:r>
              <a:rPr lang="en-US" sz="3200" b="1" dirty="0">
                <a:solidFill>
                  <a:schemeClr val="tx1"/>
                </a:solidFill>
              </a:rPr>
              <a:t>POF(</a:t>
            </a:r>
            <a:r>
              <a:rPr lang="en-US" sz="3200" b="1" i="1" dirty="0" err="1">
                <a:solidFill>
                  <a:schemeClr val="tx1"/>
                </a:solidFill>
              </a:rPr>
              <a:t>u</a:t>
            </a:r>
            <a:r>
              <a:rPr lang="en-US" sz="3200" b="1" i="1" baseline="-25000" dirty="0" err="1">
                <a:solidFill>
                  <a:schemeClr val="tx1"/>
                </a:solidFill>
              </a:rPr>
              <a:t>H</a:t>
            </a:r>
            <a:r>
              <a:rPr lang="en-US" sz="3200" b="1" i="1" baseline="-25000" dirty="0">
                <a:solidFill>
                  <a:schemeClr val="tx1"/>
                </a:solidFill>
              </a:rPr>
              <a:t>&gt;L</a:t>
            </a:r>
            <a:r>
              <a:rPr lang="en-US" sz="3200" b="1" dirty="0">
                <a:solidFill>
                  <a:schemeClr val="tx1"/>
                </a:solidFill>
              </a:rPr>
              <a:t>)  ≤  2 / 33</a:t>
            </a:r>
          </a:p>
          <a:p>
            <a:pPr algn="ctr"/>
            <a:endParaRPr lang="en-US" dirty="0">
              <a:solidFill>
                <a:schemeClr val="tx1"/>
              </a:solidFill>
            </a:endParaRPr>
          </a:p>
          <a:p>
            <a:pPr algn="ctr"/>
            <a:r>
              <a:rPr lang="en-US" dirty="0">
                <a:solidFill>
                  <a:schemeClr val="tx1"/>
                </a:solidFill>
              </a:rPr>
              <a:t>This is achieved using cycles of length at most 3.</a:t>
            </a:r>
          </a:p>
          <a:p>
            <a:pPr algn="ctr"/>
            <a:endParaRPr lang="en-US" dirty="0">
              <a:solidFill>
                <a:schemeClr val="tx1"/>
              </a:solidFill>
            </a:endParaRPr>
          </a:p>
          <a:p>
            <a:pPr algn="ctr"/>
            <a:r>
              <a:rPr lang="en-US" dirty="0">
                <a:solidFill>
                  <a:schemeClr val="tx1"/>
                </a:solidFill>
              </a:rPr>
              <a:t>POF(</a:t>
            </a:r>
            <a:r>
              <a:rPr lang="en-US" i="1" dirty="0" err="1">
                <a:solidFill>
                  <a:schemeClr val="tx1"/>
                </a:solidFill>
              </a:rPr>
              <a:t>u</a:t>
            </a:r>
            <a:r>
              <a:rPr lang="en-US" i="1" baseline="-25000" dirty="0" err="1">
                <a:solidFill>
                  <a:schemeClr val="tx1"/>
                </a:solidFill>
              </a:rPr>
              <a:t>H</a:t>
            </a:r>
            <a:r>
              <a:rPr lang="en-US" i="1" baseline="-25000" dirty="0">
                <a:solidFill>
                  <a:schemeClr val="tx1"/>
                </a:solidFill>
              </a:rPr>
              <a:t>&gt;L</a:t>
            </a:r>
            <a:r>
              <a:rPr lang="en-US" dirty="0">
                <a:solidFill>
                  <a:schemeClr val="tx1"/>
                </a:solidFill>
              </a:rPr>
              <a:t>) &lt; 1.5% for US distribution.</a:t>
            </a:r>
          </a:p>
          <a:p>
            <a:pPr algn="ctr"/>
            <a:endParaRPr lang="en-US" dirty="0">
              <a:solidFill>
                <a:schemeClr val="tx1"/>
              </a:solidFill>
            </a:endParaRPr>
          </a:p>
        </p:txBody>
      </p:sp>
      <p:sp>
        <p:nvSpPr>
          <p:cNvPr id="2" name="Rectangle 1"/>
          <p:cNvSpPr/>
          <p:nvPr/>
        </p:nvSpPr>
        <p:spPr>
          <a:xfrm>
            <a:off x="178136" y="304800"/>
            <a:ext cx="8787727" cy="738664"/>
          </a:xfrm>
          <a:prstGeom prst="rect">
            <a:avLst/>
          </a:prstGeom>
        </p:spPr>
        <p:txBody>
          <a:bodyPr wrap="none">
            <a:spAutoFit/>
          </a:bodyPr>
          <a:lstStyle/>
          <a:p>
            <a:r>
              <a:rPr lang="en-US" sz="4200" b="1" dirty="0">
                <a:latin typeface="+mj-lt"/>
              </a:rPr>
              <a:t>Our main theoretical result on fairness</a:t>
            </a:r>
          </a:p>
        </p:txBody>
      </p:sp>
    </p:spTree>
    <p:extLst>
      <p:ext uri="{BB962C8B-B14F-4D97-AF65-F5344CB8AC3E}">
        <p14:creationId xmlns:p14="http://schemas.microsoft.com/office/powerpoint/2010/main" val="137498837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From theory to practice</a:t>
            </a:r>
          </a:p>
        </p:txBody>
      </p:sp>
      <p:sp>
        <p:nvSpPr>
          <p:cNvPr id="3" name="Content Placeholder 2"/>
          <p:cNvSpPr>
            <a:spLocks noGrp="1"/>
          </p:cNvSpPr>
          <p:nvPr>
            <p:ph idx="1"/>
          </p:nvPr>
        </p:nvSpPr>
        <p:spPr>
          <a:xfrm>
            <a:off x="762000" y="1600200"/>
            <a:ext cx="8229600" cy="3657600"/>
          </a:xfrm>
        </p:spPr>
        <p:txBody>
          <a:bodyPr>
            <a:normAutofit lnSpcReduction="10000"/>
          </a:bodyPr>
          <a:lstStyle/>
          <a:p>
            <a:r>
              <a:rPr lang="en-US" dirty="0"/>
              <a:t>Theoretical assumptions (standard):</a:t>
            </a:r>
          </a:p>
          <a:p>
            <a:pPr lvl="1"/>
            <a:r>
              <a:rPr lang="en-US" dirty="0"/>
              <a:t>Big graphs (“</a:t>
            </a:r>
            <a:r>
              <a:rPr lang="en-US" i="1" dirty="0"/>
              <a:t>n</a:t>
            </a:r>
            <a:r>
              <a:rPr lang="en-US" dirty="0"/>
              <a:t> </a:t>
            </a:r>
            <a:r>
              <a:rPr lang="en-US" dirty="0">
                <a:sym typeface="Wingdings"/>
              </a:rPr>
              <a:t> ∞”)</a:t>
            </a:r>
            <a:endParaRPr lang="en-US" dirty="0"/>
          </a:p>
          <a:p>
            <a:pPr lvl="1"/>
            <a:r>
              <a:rPr lang="en-US" dirty="0"/>
              <a:t>Dense graphs (constant </a:t>
            </a:r>
            <a:r>
              <a:rPr lang="en-US" i="1" dirty="0"/>
              <a:t>p, </a:t>
            </a:r>
            <a:r>
              <a:rPr lang="en-US" i="1" dirty="0" err="1"/>
              <a:t>p</a:t>
            </a:r>
            <a:r>
              <a:rPr lang="en-US" i="1" baseline="-25000" dirty="0" err="1"/>
              <a:t>L</a:t>
            </a:r>
            <a:r>
              <a:rPr lang="en-US" i="1" dirty="0"/>
              <a:t>, p</a:t>
            </a:r>
            <a:r>
              <a:rPr lang="en-US" i="1" baseline="-25000" dirty="0"/>
              <a:t>H</a:t>
            </a:r>
            <a:r>
              <a:rPr lang="en-US" dirty="0"/>
              <a:t>)</a:t>
            </a:r>
          </a:p>
          <a:p>
            <a:pPr lvl="1"/>
            <a:r>
              <a:rPr lang="en-US" dirty="0"/>
              <a:t>Cycles (no chains)</a:t>
            </a:r>
          </a:p>
          <a:p>
            <a:pPr lvl="1"/>
            <a:r>
              <a:rPr lang="en-US" dirty="0"/>
              <a:t>No post-match failures</a:t>
            </a:r>
          </a:p>
          <a:p>
            <a:pPr lvl="1"/>
            <a:r>
              <a:rPr lang="en-US" dirty="0"/>
              <a:t>Simplified patient-donor features</a:t>
            </a:r>
          </a:p>
          <a:p>
            <a:r>
              <a:rPr lang="en-US" dirty="0"/>
              <a:t>Fairness criterion was </a:t>
            </a:r>
            <a:r>
              <a:rPr lang="en-US" i="1" dirty="0"/>
              <a:t>extremely </a:t>
            </a:r>
            <a:r>
              <a:rPr lang="en-US" dirty="0"/>
              <a:t>strict</a:t>
            </a:r>
          </a:p>
        </p:txBody>
      </p:sp>
    </p:spTree>
    <p:extLst>
      <p:ext uri="{BB962C8B-B14F-4D97-AF65-F5344CB8AC3E}">
        <p14:creationId xmlns:p14="http://schemas.microsoft.com/office/powerpoint/2010/main" val="289747863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p:cNvGrpSpPr/>
          <p:nvPr/>
        </p:nvGrpSpPr>
        <p:grpSpPr>
          <a:xfrm>
            <a:off x="1524000" y="457200"/>
            <a:ext cx="7162800" cy="5831381"/>
            <a:chOff x="1219200" y="228600"/>
            <a:chExt cx="6731000" cy="5346700"/>
          </a:xfrm>
        </p:grpSpPr>
        <p:pic>
          <p:nvPicPr>
            <p:cNvPr id="5" name="Picture 4" descr="unos_constant_individual.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28600"/>
              <a:ext cx="6731000" cy="5346700"/>
            </a:xfrm>
            <a:prstGeom prst="roundRect">
              <a:avLst>
                <a:gd name="adj" fmla="val 8594"/>
              </a:avLst>
            </a:prstGeom>
            <a:solidFill>
              <a:srgbClr val="FFFFFF">
                <a:shade val="85000"/>
              </a:srgbClr>
            </a:solidFill>
            <a:ln>
              <a:noFill/>
            </a:ln>
            <a:effectLst/>
          </p:spPr>
        </p:pic>
        <p:sp>
          <p:nvSpPr>
            <p:cNvPr id="2" name="Rectangle 1"/>
            <p:cNvSpPr/>
            <p:nvPr/>
          </p:nvSpPr>
          <p:spPr>
            <a:xfrm>
              <a:off x="2362200" y="266700"/>
              <a:ext cx="5105400" cy="3048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304800" y="6248400"/>
            <a:ext cx="8458200" cy="584775"/>
          </a:xfrm>
          <a:prstGeom prst="rect">
            <a:avLst/>
          </a:prstGeom>
        </p:spPr>
        <p:txBody>
          <a:bodyPr wrap="square">
            <a:spAutoFit/>
          </a:bodyPr>
          <a:lstStyle/>
          <a:p>
            <a:r>
              <a:rPr lang="en-US" sz="1600" dirty="0">
                <a:solidFill>
                  <a:schemeClr val="accent1">
                    <a:lumMod val="75000"/>
                  </a:schemeClr>
                </a:solidFill>
              </a:rPr>
              <a:t>[Dickerson, Procaccia, Sandholm. </a:t>
            </a:r>
            <a:r>
              <a:rPr lang="en-US" sz="1600" i="1" dirty="0">
                <a:solidFill>
                  <a:schemeClr val="accent1">
                    <a:lumMod val="75000"/>
                  </a:schemeClr>
                </a:solidFill>
              </a:rPr>
              <a:t>Towards Better and more Affordable Healthcare:</a:t>
            </a:r>
            <a:br>
              <a:rPr lang="en-US" sz="1600" i="1" dirty="0">
                <a:solidFill>
                  <a:schemeClr val="accent1">
                    <a:lumMod val="75000"/>
                  </a:schemeClr>
                </a:solidFill>
              </a:rPr>
            </a:br>
            <a:r>
              <a:rPr lang="en-US" sz="1600" i="1" dirty="0">
                <a:solidFill>
                  <a:schemeClr val="accent1">
                    <a:lumMod val="75000"/>
                  </a:schemeClr>
                </a:solidFill>
              </a:rPr>
              <a:t>Incentives, Game Theory, and Artificial Intelligence Workshop </a:t>
            </a:r>
            <a:r>
              <a:rPr lang="en-US" sz="1600" dirty="0">
                <a:solidFill>
                  <a:schemeClr val="accent1">
                    <a:lumMod val="75000"/>
                  </a:schemeClr>
                </a:solidFill>
              </a:rPr>
              <a:t>2014]</a:t>
            </a:r>
          </a:p>
        </p:txBody>
      </p:sp>
      <p:sp>
        <p:nvSpPr>
          <p:cNvPr id="3" name="Content Placeholder 2"/>
          <p:cNvSpPr>
            <a:spLocks noGrp="1"/>
          </p:cNvSpPr>
          <p:nvPr>
            <p:ph idx="1"/>
          </p:nvPr>
        </p:nvSpPr>
        <p:spPr>
          <a:xfrm>
            <a:off x="424543" y="55369"/>
            <a:ext cx="8229600" cy="609600"/>
          </a:xfrm>
        </p:spPr>
        <p:txBody>
          <a:bodyPr>
            <a:normAutofit/>
          </a:bodyPr>
          <a:lstStyle/>
          <a:p>
            <a:pPr marL="0" indent="0" algn="ctr">
              <a:buNone/>
            </a:pPr>
            <a:r>
              <a:rPr lang="en-US" b="1" dirty="0"/>
              <a:t>Experiment on UNOS pool</a:t>
            </a:r>
          </a:p>
        </p:txBody>
      </p:sp>
    </p:spTree>
    <p:extLst>
      <p:ext uri="{BB962C8B-B14F-4D97-AF65-F5344CB8AC3E}">
        <p14:creationId xmlns:p14="http://schemas.microsoft.com/office/powerpoint/2010/main" val="33256840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772" y="1843464"/>
            <a:ext cx="8820500" cy="2128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4811" y="3980922"/>
            <a:ext cx="3595133" cy="2648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57200" y="1355672"/>
            <a:ext cx="8305800" cy="338554"/>
          </a:xfrm>
          <a:prstGeom prst="rect">
            <a:avLst/>
          </a:prstGeom>
          <a:noFill/>
        </p:spPr>
        <p:txBody>
          <a:bodyPr wrap="square" rtlCol="0">
            <a:spAutoFit/>
          </a:bodyPr>
          <a:lstStyle/>
          <a:p>
            <a:r>
              <a:rPr lang="en-US" sz="1600" dirty="0">
                <a:solidFill>
                  <a:srgbClr val="7030A0"/>
                </a:solidFill>
              </a:rPr>
              <a:t>Experiments with 3 objectives:  max-graft-survival,  max-cardinality, max-</a:t>
            </a:r>
            <a:r>
              <a:rPr lang="el-GR" sz="1600" dirty="0">
                <a:solidFill>
                  <a:srgbClr val="7030A0"/>
                </a:solidFill>
              </a:rPr>
              <a:t>β</a:t>
            </a:r>
            <a:r>
              <a:rPr lang="en-US" sz="1600" dirty="0">
                <a:solidFill>
                  <a:srgbClr val="7030A0"/>
                </a:solidFill>
              </a:rPr>
              <a:t>-weighted-cardinality</a:t>
            </a:r>
          </a:p>
        </p:txBody>
      </p:sp>
      <p:sp>
        <p:nvSpPr>
          <p:cNvPr id="11" name="TextBox 10"/>
          <p:cNvSpPr txBox="1"/>
          <p:nvPr/>
        </p:nvSpPr>
        <p:spPr>
          <a:xfrm>
            <a:off x="6172200" y="4193198"/>
            <a:ext cx="2842810" cy="923330"/>
          </a:xfrm>
          <a:prstGeom prst="rect">
            <a:avLst/>
          </a:prstGeom>
          <a:noFill/>
        </p:spPr>
        <p:txBody>
          <a:bodyPr wrap="square" rtlCol="0">
            <a:spAutoFit/>
          </a:bodyPr>
          <a:lstStyle/>
          <a:p>
            <a:r>
              <a:rPr lang="en-US" dirty="0">
                <a:solidFill>
                  <a:srgbClr val="00B050"/>
                </a:solidFill>
              </a:rPr>
              <a:t>E.g., for β=2, improves over </a:t>
            </a:r>
          </a:p>
          <a:p>
            <a:r>
              <a:rPr lang="en-US" dirty="0">
                <a:solidFill>
                  <a:srgbClr val="00B050"/>
                </a:solidFill>
              </a:rPr>
              <a:t>myopic in both #transplants </a:t>
            </a:r>
          </a:p>
          <a:p>
            <a:r>
              <a:rPr lang="en-US" dirty="0">
                <a:solidFill>
                  <a:srgbClr val="00B050"/>
                </a:solidFill>
              </a:rPr>
              <a:t>and #sensitized transplants </a:t>
            </a:r>
          </a:p>
        </p:txBody>
      </p:sp>
      <p:sp>
        <p:nvSpPr>
          <p:cNvPr id="2" name="Rectangle 1"/>
          <p:cNvSpPr/>
          <p:nvPr/>
        </p:nvSpPr>
        <p:spPr>
          <a:xfrm>
            <a:off x="5105400" y="971686"/>
            <a:ext cx="2932172" cy="338554"/>
          </a:xfrm>
          <a:prstGeom prst="rect">
            <a:avLst/>
          </a:prstGeom>
        </p:spPr>
        <p:txBody>
          <a:bodyPr wrap="square">
            <a:spAutoFit/>
          </a:bodyPr>
          <a:lstStyle/>
          <a:p>
            <a:pPr algn="ctr"/>
            <a:r>
              <a:rPr lang="en-US" sz="1600" dirty="0">
                <a:solidFill>
                  <a:schemeClr val="bg1">
                    <a:lumMod val="65000"/>
                  </a:schemeClr>
                </a:solidFill>
              </a:rPr>
              <a:t>[Dickerson &amp; S., AAAI-15]</a:t>
            </a:r>
          </a:p>
        </p:txBody>
      </p:sp>
      <p:sp>
        <p:nvSpPr>
          <p:cNvPr id="3" name="Rectangle 2"/>
          <p:cNvSpPr/>
          <p:nvPr/>
        </p:nvSpPr>
        <p:spPr>
          <a:xfrm>
            <a:off x="440267" y="180719"/>
            <a:ext cx="8398933" cy="1200329"/>
          </a:xfrm>
          <a:prstGeom prst="rect">
            <a:avLst/>
          </a:prstGeom>
        </p:spPr>
        <p:txBody>
          <a:bodyPr wrap="square">
            <a:spAutoFit/>
          </a:bodyPr>
          <a:lstStyle/>
          <a:p>
            <a:r>
              <a:rPr lang="en-US" sz="2400" b="1" i="1" dirty="0" err="1"/>
              <a:t>FutureMatch</a:t>
            </a:r>
            <a:r>
              <a:rPr lang="en-US" sz="2400" i="1" dirty="0"/>
              <a:t>:</a:t>
            </a:r>
            <a:r>
              <a:rPr lang="en-US" sz="2400" dirty="0"/>
              <a:t> Combining human value judgments, ML, and integer programming for automatically generating the best policy for large-scale dynamic problems </a:t>
            </a:r>
          </a:p>
        </p:txBody>
      </p:sp>
      <p:cxnSp>
        <p:nvCxnSpPr>
          <p:cNvPr id="5" name="Straight Arrow Connector 4"/>
          <p:cNvCxnSpPr/>
          <p:nvPr/>
        </p:nvCxnSpPr>
        <p:spPr>
          <a:xfrm>
            <a:off x="1430866" y="1694226"/>
            <a:ext cx="914400" cy="1106652"/>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1490132" y="3410478"/>
            <a:ext cx="0" cy="561304"/>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78F9DDCA-8D7E-4CC5-A984-A3071498BB6C}"/>
              </a:ext>
            </a:extLst>
          </p:cNvPr>
          <p:cNvSpPr/>
          <p:nvPr/>
        </p:nvSpPr>
        <p:spPr>
          <a:xfrm>
            <a:off x="6070141" y="1837244"/>
            <a:ext cx="2971781" cy="2219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FB4CF9-C483-4140-8C23-6E58F5AF4D2F}"/>
              </a:ext>
            </a:extLst>
          </p:cNvPr>
          <p:cNvSpPr/>
          <p:nvPr/>
        </p:nvSpPr>
        <p:spPr>
          <a:xfrm>
            <a:off x="2229277" y="3794182"/>
            <a:ext cx="6305110" cy="1862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727562F-8C55-4728-87E7-D803D8359A1C}"/>
              </a:ext>
            </a:extLst>
          </p:cNvPr>
          <p:cNvSpPr/>
          <p:nvPr/>
        </p:nvSpPr>
        <p:spPr>
          <a:xfrm>
            <a:off x="3200400" y="1752600"/>
            <a:ext cx="2971781" cy="2219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Users\sandholm\AppData\Local\Microsoft\Windows\Temporary Internet Files\Content.Outlook\V22Z615B\SCS_Supercomputer_2017_MWH_014.jpg">
            <a:extLst>
              <a:ext uri="{FF2B5EF4-FFF2-40B4-BE49-F238E27FC236}">
                <a16:creationId xmlns:a16="http://schemas.microsoft.com/office/drawing/2014/main" id="{49C8FD65-BA68-40FF-B4F8-9B4A3F66537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3799" y="4193197"/>
            <a:ext cx="2336341" cy="155496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22373937"/>
      </p:ext>
    </p:extLst>
  </p:cSld>
  <p:clrMapOvr>
    <a:masterClrMapping/>
  </p:clrMapOvr>
  <mc:AlternateContent xmlns:mc="http://schemas.openxmlformats.org/markup-compatibility/2006" xmlns:p14="http://schemas.microsoft.com/office/powerpoint/2010/main">
    <mc:Choice Requires="p14">
      <p:transition spd="slow" p14:dur="2000" advTm="372393"/>
    </mc:Choice>
    <mc:Fallback xmlns="">
      <p:transition spd="slow" advTm="3723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5" grpId="0" animBg="1"/>
      <p:bldP spid="4"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967CF-1CC8-4E8E-AF9E-F9E04486839B}"/>
              </a:ext>
            </a:extLst>
          </p:cNvPr>
          <p:cNvSpPr>
            <a:spLocks noGrp="1"/>
          </p:cNvSpPr>
          <p:nvPr>
            <p:ph type="title"/>
          </p:nvPr>
        </p:nvSpPr>
        <p:spPr>
          <a:xfrm>
            <a:off x="457200" y="304800"/>
            <a:ext cx="8229600" cy="1143000"/>
          </a:xfrm>
        </p:spPr>
        <p:txBody>
          <a:bodyPr>
            <a:normAutofit fontScale="90000"/>
          </a:bodyPr>
          <a:lstStyle/>
          <a:p>
            <a:r>
              <a:rPr lang="en-US" dirty="0"/>
              <a:t>Preference elicitation from multiple experts</a:t>
            </a:r>
          </a:p>
        </p:txBody>
      </p:sp>
      <p:sp>
        <p:nvSpPr>
          <p:cNvPr id="3" name="Content Placeholder 2">
            <a:extLst>
              <a:ext uri="{FF2B5EF4-FFF2-40B4-BE49-F238E27FC236}">
                <a16:creationId xmlns:a16="http://schemas.microsoft.com/office/drawing/2014/main" id="{DE735045-C58D-4AC8-9B4B-2161CDB76FDA}"/>
              </a:ext>
            </a:extLst>
          </p:cNvPr>
          <p:cNvSpPr>
            <a:spLocks noGrp="1"/>
          </p:cNvSpPr>
          <p:nvPr>
            <p:ph idx="1"/>
          </p:nvPr>
        </p:nvSpPr>
        <p:spPr>
          <a:xfrm>
            <a:off x="457200" y="1752600"/>
            <a:ext cx="8229600" cy="4373563"/>
          </a:xfrm>
        </p:spPr>
        <p:txBody>
          <a:bodyPr/>
          <a:lstStyle/>
          <a:p>
            <a:r>
              <a:rPr lang="en-US" dirty="0"/>
              <a:t>To extract the value system from the multiple expert stakeholders, I designed a careful questionnaire with questions comparing small-case solutions</a:t>
            </a:r>
          </a:p>
          <a:p>
            <a:endParaRPr lang="en-US" dirty="0"/>
          </a:p>
          <a:p>
            <a:r>
              <a:rPr lang="en-US" dirty="0"/>
              <a:t>Experts are reluctant to answer, and even ask</a:t>
            </a:r>
          </a:p>
        </p:txBody>
      </p:sp>
    </p:spTree>
    <p:extLst>
      <p:ext uri="{BB962C8B-B14F-4D97-AF65-F5344CB8AC3E}">
        <p14:creationId xmlns:p14="http://schemas.microsoft.com/office/powerpoint/2010/main" val="268231385"/>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F30D-4D55-4D8F-8E72-8379E7435A01}"/>
              </a:ext>
            </a:extLst>
          </p:cNvPr>
          <p:cNvSpPr>
            <a:spLocks noGrp="1"/>
          </p:cNvSpPr>
          <p:nvPr>
            <p:ph type="title"/>
          </p:nvPr>
        </p:nvSpPr>
        <p:spPr/>
        <p:txBody>
          <a:bodyPr/>
          <a:lstStyle/>
          <a:p>
            <a:r>
              <a:rPr lang="en-US" dirty="0"/>
              <a:t>Edge testing</a:t>
            </a:r>
          </a:p>
        </p:txBody>
      </p:sp>
      <p:sp>
        <p:nvSpPr>
          <p:cNvPr id="3" name="Content Placeholder 2">
            <a:extLst>
              <a:ext uri="{FF2B5EF4-FFF2-40B4-BE49-F238E27FC236}">
                <a16:creationId xmlns:a16="http://schemas.microsoft.com/office/drawing/2014/main" id="{22CD3B86-7EB5-4CB0-9104-EE5B1C8892C7}"/>
              </a:ext>
            </a:extLst>
          </p:cNvPr>
          <p:cNvSpPr>
            <a:spLocks noGrp="1"/>
          </p:cNvSpPr>
          <p:nvPr>
            <p:ph idx="1"/>
          </p:nvPr>
        </p:nvSpPr>
        <p:spPr>
          <a:xfrm>
            <a:off x="342207" y="1600200"/>
            <a:ext cx="8382000" cy="4525963"/>
          </a:xfrm>
        </p:spPr>
        <p:txBody>
          <a:bodyPr>
            <a:normAutofit fontScale="92500"/>
          </a:bodyPr>
          <a:lstStyle/>
          <a:p>
            <a:r>
              <a:rPr lang="en-US" sz="3900" dirty="0"/>
              <a:t>Algorithms for better edge testing policies</a:t>
            </a:r>
          </a:p>
          <a:p>
            <a:pPr lvl="1"/>
            <a:r>
              <a:rPr lang="en-US" dirty="0">
                <a:solidFill>
                  <a:schemeClr val="bg1">
                    <a:lumMod val="75000"/>
                  </a:schemeClr>
                </a:solidFill>
              </a:rPr>
              <a:t>Blum, Dickerson, Haghtalab, Procaccia &amp; Sandholm </a:t>
            </a:r>
            <a:br>
              <a:rPr lang="en-US" dirty="0">
                <a:solidFill>
                  <a:schemeClr val="bg1">
                    <a:lumMod val="75000"/>
                  </a:schemeClr>
                </a:solidFill>
              </a:rPr>
            </a:br>
            <a:r>
              <a:rPr lang="en-US" dirty="0">
                <a:solidFill>
                  <a:schemeClr val="bg1">
                    <a:lumMod val="75000"/>
                  </a:schemeClr>
                </a:solidFill>
              </a:rPr>
              <a:t>EC-15, Operations Research 2019</a:t>
            </a:r>
          </a:p>
          <a:p>
            <a:pPr lvl="1"/>
            <a:r>
              <a:rPr lang="en-US" dirty="0">
                <a:solidFill>
                  <a:schemeClr val="bg1">
                    <a:lumMod val="75000"/>
                  </a:schemeClr>
                </a:solidFill>
              </a:rPr>
              <a:t>McElfresh, Curry, Sandholm &amp; Dickerson</a:t>
            </a:r>
            <a:br>
              <a:rPr lang="en-US" dirty="0">
                <a:solidFill>
                  <a:schemeClr val="bg1">
                    <a:lumMod val="75000"/>
                  </a:schemeClr>
                </a:solidFill>
              </a:rPr>
            </a:br>
            <a:r>
              <a:rPr lang="en-US" dirty="0">
                <a:solidFill>
                  <a:schemeClr val="bg1">
                    <a:lumMod val="75000"/>
                  </a:schemeClr>
                </a:solidFill>
              </a:rPr>
              <a:t>NeurIPS-20</a:t>
            </a:r>
          </a:p>
          <a:p>
            <a:r>
              <a:rPr lang="en-US" sz="3900" dirty="0"/>
              <a:t>Ongoing pilot with UNOS for prioritizing queries in UNOS’s donor pre-select tool</a:t>
            </a:r>
          </a:p>
          <a:p>
            <a:endParaRPr lang="en-US" dirty="0"/>
          </a:p>
        </p:txBody>
      </p:sp>
    </p:spTree>
    <p:extLst>
      <p:ext uri="{BB962C8B-B14F-4D97-AF65-F5344CB8AC3E}">
        <p14:creationId xmlns:p14="http://schemas.microsoft.com/office/powerpoint/2010/main" val="1409728134"/>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Transplant centers hide pairs and NDDs from exchange(s)</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pPr>
              <a:spcAft>
                <a:spcPts val="600"/>
              </a:spcAft>
            </a:pPr>
            <a:r>
              <a:rPr lang="en-US" dirty="0"/>
              <a:t>Why do centers do this?</a:t>
            </a:r>
          </a:p>
          <a:p>
            <a:pPr lvl="1">
              <a:spcAft>
                <a:spcPts val="600"/>
              </a:spcAft>
            </a:pPr>
            <a:r>
              <a:rPr lang="en-US" dirty="0"/>
              <a:t>Logistical benefit</a:t>
            </a:r>
          </a:p>
          <a:p>
            <a:pPr lvl="1">
              <a:spcAft>
                <a:spcPts val="600"/>
              </a:spcAft>
            </a:pPr>
            <a:r>
              <a:rPr lang="en-US" dirty="0"/>
              <a:t>Money</a:t>
            </a:r>
          </a:p>
          <a:p>
            <a:pPr>
              <a:spcAft>
                <a:spcPts val="600"/>
              </a:spcAft>
            </a:pPr>
            <a:r>
              <a:rPr lang="en-US" dirty="0"/>
              <a:t>What fraction of locally </a:t>
            </a:r>
            <a:r>
              <a:rPr lang="en-US" dirty="0" err="1"/>
              <a:t>matchable</a:t>
            </a:r>
            <a:r>
              <a:rPr lang="en-US" dirty="0"/>
              <a:t> pairs/NDDs do centers hide?</a:t>
            </a:r>
          </a:p>
          <a:p>
            <a:pPr lvl="1">
              <a:spcAft>
                <a:spcPts val="600"/>
              </a:spcAft>
            </a:pPr>
            <a:r>
              <a:rPr lang="en-US" dirty="0"/>
              <a:t>A: 100% </a:t>
            </a:r>
            <a:r>
              <a:rPr lang="en-US" sz="1500" dirty="0">
                <a:solidFill>
                  <a:schemeClr val="accent1">
                    <a:lumMod val="75000"/>
                  </a:schemeClr>
                </a:solidFill>
              </a:rPr>
              <a:t>[Stewart, Leishman, </a:t>
            </a:r>
            <a:r>
              <a:rPr lang="en-US" sz="1500" dirty="0" err="1">
                <a:solidFill>
                  <a:schemeClr val="accent1">
                    <a:lumMod val="75000"/>
                  </a:schemeClr>
                </a:solidFill>
              </a:rPr>
              <a:t>Sleeman</a:t>
            </a:r>
            <a:r>
              <a:rPr lang="en-US" sz="1500" dirty="0">
                <a:solidFill>
                  <a:schemeClr val="accent1">
                    <a:lumMod val="75000"/>
                  </a:schemeClr>
                </a:solidFill>
              </a:rPr>
              <a:t>, </a:t>
            </a:r>
            <a:r>
              <a:rPr lang="en-US" sz="1500" dirty="0" err="1">
                <a:solidFill>
                  <a:schemeClr val="accent1">
                    <a:lumMod val="75000"/>
                  </a:schemeClr>
                </a:solidFill>
              </a:rPr>
              <a:t>Monstello</a:t>
            </a:r>
            <a:r>
              <a:rPr lang="en-US" sz="1500" dirty="0">
                <a:solidFill>
                  <a:schemeClr val="accent1">
                    <a:lumMod val="75000"/>
                  </a:schemeClr>
                </a:solidFill>
              </a:rPr>
              <a:t>, Lunsford, </a:t>
            </a:r>
            <a:r>
              <a:rPr lang="en-US" sz="1500" dirty="0" err="1">
                <a:solidFill>
                  <a:schemeClr val="accent1">
                    <a:lumMod val="75000"/>
                  </a:schemeClr>
                </a:solidFill>
              </a:rPr>
              <a:t>Maghirang</a:t>
            </a:r>
            <a:r>
              <a:rPr lang="en-US" sz="1500" dirty="0">
                <a:solidFill>
                  <a:schemeClr val="accent1">
                    <a:lumMod val="75000"/>
                  </a:schemeClr>
                </a:solidFill>
              </a:rPr>
              <a:t>, </a:t>
            </a:r>
            <a:r>
              <a:rPr lang="en-US" sz="1500" dirty="0" err="1">
                <a:solidFill>
                  <a:schemeClr val="accent1">
                    <a:lumMod val="75000"/>
                  </a:schemeClr>
                </a:solidFill>
              </a:rPr>
              <a:t>Sandholm</a:t>
            </a:r>
            <a:r>
              <a:rPr lang="en-US" sz="1500" dirty="0">
                <a:solidFill>
                  <a:schemeClr val="accent1">
                    <a:lumMod val="75000"/>
                  </a:schemeClr>
                </a:solidFill>
              </a:rPr>
              <a:t>, Gentry, Formica, </a:t>
            </a:r>
            <a:r>
              <a:rPr lang="en-US" sz="1500" dirty="0" err="1">
                <a:solidFill>
                  <a:schemeClr val="accent1">
                    <a:lumMod val="75000"/>
                  </a:schemeClr>
                </a:solidFill>
              </a:rPr>
              <a:t>Friedewald</a:t>
            </a:r>
            <a:r>
              <a:rPr lang="en-US" sz="1500" dirty="0">
                <a:solidFill>
                  <a:schemeClr val="accent1">
                    <a:lumMod val="75000"/>
                  </a:schemeClr>
                </a:solidFill>
              </a:rPr>
              <a:t>, </a:t>
            </a:r>
            <a:r>
              <a:rPr lang="en-US" sz="1500" dirty="0" err="1">
                <a:solidFill>
                  <a:schemeClr val="accent1">
                    <a:lumMod val="75000"/>
                  </a:schemeClr>
                </a:solidFill>
              </a:rPr>
              <a:t>Andreoni</a:t>
            </a:r>
            <a:r>
              <a:rPr lang="en-US" sz="1500" dirty="0">
                <a:solidFill>
                  <a:schemeClr val="accent1">
                    <a:lumMod val="75000"/>
                  </a:schemeClr>
                </a:solidFill>
              </a:rPr>
              <a:t>. 2013. American Transplant Congress]</a:t>
            </a:r>
            <a:endParaRPr lang="en-US" dirty="0">
              <a:solidFill>
                <a:schemeClr val="accent1">
                  <a:lumMod val="75000"/>
                </a:schemeClr>
              </a:solidFill>
            </a:endParaRPr>
          </a:p>
          <a:p>
            <a:pPr>
              <a:spcAft>
                <a:spcPts val="600"/>
              </a:spcAft>
            </a:pPr>
            <a:r>
              <a:rPr lang="en-US" dirty="0"/>
              <a:t>No mechanism design solution possible in static setting </a:t>
            </a:r>
            <a:br>
              <a:rPr lang="en-US" dirty="0"/>
            </a:br>
            <a:r>
              <a:rPr lang="en-US" sz="1800" dirty="0">
                <a:solidFill>
                  <a:schemeClr val="accent1">
                    <a:lumMod val="75000"/>
                  </a:schemeClr>
                </a:solidFill>
              </a:rPr>
              <a:t>[Roth, </a:t>
            </a:r>
            <a:r>
              <a:rPr lang="en-US" sz="1800" dirty="0" err="1">
                <a:solidFill>
                  <a:schemeClr val="accent1">
                    <a:lumMod val="75000"/>
                  </a:schemeClr>
                </a:solidFill>
              </a:rPr>
              <a:t>Sönmez</a:t>
            </a:r>
            <a:r>
              <a:rPr lang="en-US" sz="1800" dirty="0">
                <a:solidFill>
                  <a:schemeClr val="accent1">
                    <a:lumMod val="75000"/>
                  </a:schemeClr>
                </a:solidFill>
              </a:rPr>
              <a:t>, </a:t>
            </a:r>
            <a:r>
              <a:rPr lang="en-US" sz="1800" dirty="0" err="1">
                <a:solidFill>
                  <a:schemeClr val="accent1">
                    <a:lumMod val="75000"/>
                  </a:schemeClr>
                </a:solidFill>
              </a:rPr>
              <a:t>Ünver</a:t>
            </a:r>
            <a:r>
              <a:rPr lang="en-US" sz="1800" dirty="0">
                <a:solidFill>
                  <a:schemeClr val="accent1">
                    <a:lumMod val="75000"/>
                  </a:schemeClr>
                </a:solidFill>
              </a:rPr>
              <a:t> (2007a);  </a:t>
            </a:r>
            <a:r>
              <a:rPr lang="en-US" sz="1800" dirty="0" err="1">
                <a:solidFill>
                  <a:schemeClr val="accent1">
                    <a:lumMod val="75000"/>
                  </a:schemeClr>
                </a:solidFill>
              </a:rPr>
              <a:t>Ashlagi</a:t>
            </a:r>
            <a:r>
              <a:rPr lang="en-US" sz="1800" dirty="0">
                <a:solidFill>
                  <a:schemeClr val="accent1">
                    <a:lumMod val="75000"/>
                  </a:schemeClr>
                </a:solidFill>
              </a:rPr>
              <a:t>, Fischer, </a:t>
            </a:r>
            <a:r>
              <a:rPr lang="en-US" sz="1800" dirty="0" err="1">
                <a:solidFill>
                  <a:schemeClr val="accent1">
                    <a:lumMod val="75000"/>
                  </a:schemeClr>
                </a:solidFill>
              </a:rPr>
              <a:t>Kash</a:t>
            </a:r>
            <a:r>
              <a:rPr lang="en-US" sz="1800" dirty="0">
                <a:solidFill>
                  <a:schemeClr val="accent1">
                    <a:lumMod val="75000"/>
                  </a:schemeClr>
                </a:solidFill>
              </a:rPr>
              <a:t>, </a:t>
            </a:r>
            <a:r>
              <a:rPr lang="en-US" sz="1800" dirty="0" err="1">
                <a:solidFill>
                  <a:schemeClr val="accent1">
                    <a:lumMod val="75000"/>
                  </a:schemeClr>
                </a:solidFill>
              </a:rPr>
              <a:t>Procaccia</a:t>
            </a:r>
            <a:r>
              <a:rPr lang="en-US" sz="1800" dirty="0">
                <a:solidFill>
                  <a:schemeClr val="accent1">
                    <a:lumMod val="75000"/>
                  </a:schemeClr>
                </a:solidFill>
              </a:rPr>
              <a:t>, GEB-13;  </a:t>
            </a:r>
            <a:r>
              <a:rPr lang="en-US" sz="1800" dirty="0" err="1">
                <a:solidFill>
                  <a:schemeClr val="accent1">
                    <a:lumMod val="75000"/>
                  </a:schemeClr>
                </a:solidFill>
              </a:rPr>
              <a:t>Ashlagi</a:t>
            </a:r>
            <a:r>
              <a:rPr lang="en-US" sz="1800" dirty="0">
                <a:solidFill>
                  <a:schemeClr val="accent1">
                    <a:lumMod val="75000"/>
                  </a:schemeClr>
                </a:solidFill>
              </a:rPr>
              <a:t> &amp; Roth (2014)]</a:t>
            </a:r>
            <a:endParaRPr lang="en-US" dirty="0">
              <a:solidFill>
                <a:schemeClr val="accent1">
                  <a:lumMod val="75000"/>
                </a:schemeClr>
              </a:solidFill>
            </a:endParaRPr>
          </a:p>
          <a:p>
            <a:pPr>
              <a:spcAft>
                <a:spcPts val="600"/>
              </a:spcAft>
            </a:pPr>
            <a:r>
              <a:rPr lang="en-US" dirty="0"/>
              <a:t>Incentive-compatible, efficient, long-term-IR credit mechanism </a:t>
            </a:r>
            <a:br>
              <a:rPr lang="en-US" dirty="0"/>
            </a:br>
            <a:r>
              <a:rPr lang="en-US" sz="1800" dirty="0">
                <a:solidFill>
                  <a:schemeClr val="accent1">
                    <a:lumMod val="75000"/>
                  </a:schemeClr>
                </a:solidFill>
              </a:rPr>
              <a:t>[</a:t>
            </a:r>
            <a:r>
              <a:rPr lang="en-US" sz="1800" dirty="0" err="1">
                <a:solidFill>
                  <a:schemeClr val="accent1">
                    <a:lumMod val="75000"/>
                  </a:schemeClr>
                </a:solidFill>
              </a:rPr>
              <a:t>Hajaj</a:t>
            </a:r>
            <a:r>
              <a:rPr lang="en-US" sz="1800" dirty="0">
                <a:solidFill>
                  <a:schemeClr val="accent1">
                    <a:lumMod val="75000"/>
                  </a:schemeClr>
                </a:solidFill>
              </a:rPr>
              <a:t>, Dickerson, Hassidim, </a:t>
            </a:r>
            <a:r>
              <a:rPr lang="en-US" sz="1800" dirty="0" err="1">
                <a:solidFill>
                  <a:schemeClr val="accent1">
                    <a:lumMod val="75000"/>
                  </a:schemeClr>
                </a:solidFill>
              </a:rPr>
              <a:t>Sandholm</a:t>
            </a:r>
            <a:r>
              <a:rPr lang="en-US" sz="1800" dirty="0">
                <a:solidFill>
                  <a:schemeClr val="accent1">
                    <a:lumMod val="75000"/>
                  </a:schemeClr>
                </a:solidFill>
              </a:rPr>
              <a:t>, </a:t>
            </a:r>
            <a:r>
              <a:rPr lang="en-US" sz="1800" dirty="0" err="1">
                <a:solidFill>
                  <a:schemeClr val="accent1">
                    <a:lumMod val="75000"/>
                  </a:schemeClr>
                </a:solidFill>
              </a:rPr>
              <a:t>Sarne</a:t>
            </a:r>
            <a:r>
              <a:rPr lang="en-US" sz="1800" dirty="0">
                <a:solidFill>
                  <a:schemeClr val="accent1">
                    <a:lumMod val="75000"/>
                  </a:schemeClr>
                </a:solidFill>
              </a:rPr>
              <a:t>, AAAI-15]</a:t>
            </a:r>
            <a:endParaRPr lang="en-US" dirty="0">
              <a:solidFill>
                <a:schemeClr val="accent1">
                  <a:lumMod val="75000"/>
                </a:schemeClr>
              </a:solidFill>
            </a:endParaRPr>
          </a:p>
          <a:p>
            <a:pPr lvl="1">
              <a:spcAft>
                <a:spcPts val="600"/>
              </a:spcAft>
            </a:pPr>
            <a:r>
              <a:rPr lang="en-US" dirty="0"/>
              <a:t>Matching favors centers that reveal more than their expected number of pairs/NDDs, and disfavors those who reveal fewer than that</a:t>
            </a:r>
          </a:p>
          <a:p>
            <a:pPr lvl="1">
              <a:spcAft>
                <a:spcPts val="600"/>
              </a:spcAft>
            </a:pPr>
            <a:r>
              <a:rPr lang="en-US" dirty="0"/>
              <a:t>Supports chains and long cycles</a:t>
            </a:r>
          </a:p>
          <a:p>
            <a:pPr lvl="1">
              <a:spcAft>
                <a:spcPts val="600"/>
              </a:spcAft>
            </a:pPr>
            <a:r>
              <a:rPr lang="en-US" dirty="0"/>
              <a:t>Assumes pairs and NDDs last for only one matching period</a:t>
            </a:r>
          </a:p>
        </p:txBody>
      </p:sp>
    </p:spTree>
    <p:extLst>
      <p:ext uri="{BB962C8B-B14F-4D97-AF65-F5344CB8AC3E}">
        <p14:creationId xmlns:p14="http://schemas.microsoft.com/office/powerpoint/2010/main" val="76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E49B1-B9DE-4D96-BBAD-2DD291965C3A}"/>
              </a:ext>
            </a:extLst>
          </p:cNvPr>
          <p:cNvSpPr>
            <a:spLocks noGrp="1"/>
          </p:cNvSpPr>
          <p:nvPr>
            <p:ph type="title"/>
          </p:nvPr>
        </p:nvSpPr>
        <p:spPr>
          <a:xfrm>
            <a:off x="457200" y="160337"/>
            <a:ext cx="8229600" cy="801133"/>
          </a:xfrm>
        </p:spPr>
        <p:txBody>
          <a:bodyPr>
            <a:normAutofit fontScale="90000"/>
          </a:bodyPr>
          <a:lstStyle/>
          <a:p>
            <a:r>
              <a:rPr lang="en-US" dirty="0"/>
              <a:t>Liver lobe and cross-organ exchanges</a:t>
            </a:r>
          </a:p>
        </p:txBody>
      </p:sp>
      <p:sp>
        <p:nvSpPr>
          <p:cNvPr id="3" name="Content Placeholder 2">
            <a:extLst>
              <a:ext uri="{FF2B5EF4-FFF2-40B4-BE49-F238E27FC236}">
                <a16:creationId xmlns:a16="http://schemas.microsoft.com/office/drawing/2014/main" id="{697B7435-C164-483E-8EDA-6C95470B0609}"/>
              </a:ext>
            </a:extLst>
          </p:cNvPr>
          <p:cNvSpPr>
            <a:spLocks noGrp="1"/>
          </p:cNvSpPr>
          <p:nvPr>
            <p:ph idx="1"/>
          </p:nvPr>
        </p:nvSpPr>
        <p:spPr>
          <a:xfrm>
            <a:off x="304800" y="1014362"/>
            <a:ext cx="8686800" cy="2361745"/>
          </a:xfrm>
        </p:spPr>
        <p:txBody>
          <a:bodyPr>
            <a:noAutofit/>
          </a:bodyPr>
          <a:lstStyle/>
          <a:p>
            <a:pPr>
              <a:lnSpc>
                <a:spcPts val="2400"/>
              </a:lnSpc>
              <a:spcBef>
                <a:spcPts val="0"/>
              </a:spcBef>
              <a:spcAft>
                <a:spcPts val="600"/>
              </a:spcAft>
            </a:pPr>
            <a:r>
              <a:rPr lang="en-US" sz="1800" dirty="0"/>
              <a:t>Invented liver lobe and cross-organ exchange </a:t>
            </a:r>
            <a:r>
              <a:rPr lang="en-US" sz="1800" dirty="0">
                <a:solidFill>
                  <a:schemeClr val="bg1">
                    <a:lumMod val="65000"/>
                  </a:schemeClr>
                </a:solidFill>
              </a:rPr>
              <a:t>[Sandholm, UMass DLS-10]</a:t>
            </a:r>
          </a:p>
          <a:p>
            <a:pPr>
              <a:lnSpc>
                <a:spcPts val="2400"/>
              </a:lnSpc>
              <a:spcBef>
                <a:spcPts val="0"/>
              </a:spcBef>
              <a:spcAft>
                <a:spcPts val="600"/>
              </a:spcAft>
            </a:pPr>
            <a:r>
              <a:rPr lang="en-US" sz="1800" dirty="0"/>
              <a:t>Merging kidney and liver lobe exchanges produces a large benefit in theory and simulation </a:t>
            </a:r>
            <a:r>
              <a:rPr lang="en-US" sz="1800" dirty="0">
                <a:solidFill>
                  <a:schemeClr val="bg1">
                    <a:lumMod val="65000"/>
                  </a:schemeClr>
                </a:solidFill>
              </a:rPr>
              <a:t>[Dickerson &amp; Sandholm, JAIR-17]</a:t>
            </a:r>
          </a:p>
          <a:p>
            <a:pPr>
              <a:lnSpc>
                <a:spcPts val="2400"/>
              </a:lnSpc>
              <a:spcBef>
                <a:spcPts val="0"/>
              </a:spcBef>
              <a:spcAft>
                <a:spcPts val="600"/>
              </a:spcAft>
            </a:pPr>
            <a:r>
              <a:rPr lang="en-US" sz="1800" dirty="0"/>
              <a:t>Fielding has started in the small, with manual matching, as it started with kidneys</a:t>
            </a:r>
          </a:p>
          <a:p>
            <a:pPr lvl="1">
              <a:lnSpc>
                <a:spcPts val="2400"/>
              </a:lnSpc>
              <a:spcBef>
                <a:spcPts val="0"/>
              </a:spcBef>
              <a:spcAft>
                <a:spcPts val="600"/>
              </a:spcAft>
            </a:pPr>
            <a:r>
              <a:rPr lang="en-US" sz="1600" dirty="0"/>
              <a:t>A few liver lobe swaps per year in the US</a:t>
            </a:r>
          </a:p>
          <a:p>
            <a:pPr lvl="1">
              <a:lnSpc>
                <a:spcPts val="2400"/>
              </a:lnSpc>
              <a:spcBef>
                <a:spcPts val="0"/>
              </a:spcBef>
              <a:spcAft>
                <a:spcPts val="600"/>
              </a:spcAft>
            </a:pPr>
            <a:r>
              <a:rPr lang="en-US" sz="1600" dirty="0"/>
              <a:t>First liver lobe - kidney swap took place in 2019</a:t>
            </a:r>
            <a:endParaRPr lang="en-US" sz="1800" dirty="0"/>
          </a:p>
        </p:txBody>
      </p:sp>
      <p:grpSp>
        <p:nvGrpSpPr>
          <p:cNvPr id="9" name="Group 8">
            <a:extLst>
              <a:ext uri="{FF2B5EF4-FFF2-40B4-BE49-F238E27FC236}">
                <a16:creationId xmlns:a16="http://schemas.microsoft.com/office/drawing/2014/main" id="{A621B663-8180-4612-BC8A-0F4C88B78975}"/>
              </a:ext>
            </a:extLst>
          </p:cNvPr>
          <p:cNvGrpSpPr/>
          <p:nvPr/>
        </p:nvGrpSpPr>
        <p:grpSpPr>
          <a:xfrm>
            <a:off x="1981200" y="3258510"/>
            <a:ext cx="5167313" cy="3523290"/>
            <a:chOff x="1981200" y="3200400"/>
            <a:chExt cx="5167313" cy="3523290"/>
          </a:xfrm>
        </p:grpSpPr>
        <p:pic>
          <p:nvPicPr>
            <p:cNvPr id="4" name="Picture 3">
              <a:extLst>
                <a:ext uri="{FF2B5EF4-FFF2-40B4-BE49-F238E27FC236}">
                  <a16:creationId xmlns:a16="http://schemas.microsoft.com/office/drawing/2014/main" id="{14DE5E1F-D148-47D0-8B6D-62E0DEAB6BD4}"/>
                </a:ext>
              </a:extLst>
            </p:cNvPr>
            <p:cNvPicPr>
              <a:picLocks noChangeAspect="1"/>
            </p:cNvPicPr>
            <p:nvPr/>
          </p:nvPicPr>
          <p:blipFill>
            <a:blip r:embed="rId4"/>
            <a:stretch>
              <a:fillRect/>
            </a:stretch>
          </p:blipFill>
          <p:spPr>
            <a:xfrm>
              <a:off x="1981200" y="3276600"/>
              <a:ext cx="5167313" cy="3447090"/>
            </a:xfrm>
            <a:prstGeom prst="rect">
              <a:avLst/>
            </a:prstGeom>
          </p:spPr>
        </p:pic>
        <p:sp>
          <p:nvSpPr>
            <p:cNvPr id="5" name="Arrow: Curved Up 4">
              <a:extLst>
                <a:ext uri="{FF2B5EF4-FFF2-40B4-BE49-F238E27FC236}">
                  <a16:creationId xmlns:a16="http://schemas.microsoft.com/office/drawing/2014/main" id="{0CB79218-90D5-4594-B378-24FDD3B0A7B9}"/>
                </a:ext>
              </a:extLst>
            </p:cNvPr>
            <p:cNvSpPr/>
            <p:nvPr/>
          </p:nvSpPr>
          <p:spPr>
            <a:xfrm flipV="1">
              <a:off x="3482205" y="3428999"/>
              <a:ext cx="2918595" cy="723900"/>
            </a:xfrm>
            <a:prstGeom prst="curved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urved Up 5">
              <a:extLst>
                <a:ext uri="{FF2B5EF4-FFF2-40B4-BE49-F238E27FC236}">
                  <a16:creationId xmlns:a16="http://schemas.microsoft.com/office/drawing/2014/main" id="{80456A1F-FB5C-43CA-8547-0C37B6D25533}"/>
                </a:ext>
              </a:extLst>
            </p:cNvPr>
            <p:cNvSpPr/>
            <p:nvPr/>
          </p:nvSpPr>
          <p:spPr>
            <a:xfrm flipH="1" flipV="1">
              <a:off x="2583656" y="3371874"/>
              <a:ext cx="3055144" cy="723900"/>
            </a:xfrm>
            <a:prstGeom prst="curvedUp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16C8BF08-F863-4EC1-992C-E6506DB0212F}"/>
                </a:ext>
              </a:extLst>
            </p:cNvPr>
            <p:cNvSpPr txBox="1"/>
            <p:nvPr/>
          </p:nvSpPr>
          <p:spPr>
            <a:xfrm>
              <a:off x="2120382" y="3200400"/>
              <a:ext cx="1222642" cy="400110"/>
            </a:xfrm>
            <a:prstGeom prst="rect">
              <a:avLst/>
            </a:prstGeom>
            <a:noFill/>
          </p:spPr>
          <p:txBody>
            <a:bodyPr wrap="none" rtlCol="0">
              <a:spAutoFit/>
            </a:bodyPr>
            <a:lstStyle/>
            <a:p>
              <a:r>
                <a:rPr lang="en-US" sz="2000" b="1" dirty="0">
                  <a:solidFill>
                    <a:srgbClr val="7030A0"/>
                  </a:solidFill>
                </a:rPr>
                <a:t>Liver lobe</a:t>
              </a:r>
            </a:p>
          </p:txBody>
        </p:sp>
        <p:sp>
          <p:nvSpPr>
            <p:cNvPr id="8" name="TextBox 7">
              <a:extLst>
                <a:ext uri="{FF2B5EF4-FFF2-40B4-BE49-F238E27FC236}">
                  <a16:creationId xmlns:a16="http://schemas.microsoft.com/office/drawing/2014/main" id="{37B9D1BF-59B8-4ACF-83B1-03091D043D6C}"/>
                </a:ext>
              </a:extLst>
            </p:cNvPr>
            <p:cNvSpPr txBox="1"/>
            <p:nvPr/>
          </p:nvSpPr>
          <p:spPr>
            <a:xfrm>
              <a:off x="5602541" y="3228944"/>
              <a:ext cx="913263" cy="400110"/>
            </a:xfrm>
            <a:prstGeom prst="rect">
              <a:avLst/>
            </a:prstGeom>
            <a:noFill/>
          </p:spPr>
          <p:txBody>
            <a:bodyPr wrap="none" rtlCol="0">
              <a:spAutoFit/>
            </a:bodyPr>
            <a:lstStyle/>
            <a:p>
              <a:r>
                <a:rPr lang="en-US" sz="2000" b="1" dirty="0">
                  <a:solidFill>
                    <a:srgbClr val="7030A0"/>
                  </a:solidFill>
                </a:rPr>
                <a:t>Kidney</a:t>
              </a:r>
            </a:p>
          </p:txBody>
        </p:sp>
      </p:grpSp>
      <p:sp>
        <p:nvSpPr>
          <p:cNvPr id="10" name="Oval 9">
            <a:extLst>
              <a:ext uri="{FF2B5EF4-FFF2-40B4-BE49-F238E27FC236}">
                <a16:creationId xmlns:a16="http://schemas.microsoft.com/office/drawing/2014/main" id="{025D6CCD-0FFE-42AE-B6D9-9BE08CA0560E}"/>
              </a:ext>
            </a:extLst>
          </p:cNvPr>
          <p:cNvSpPr/>
          <p:nvPr/>
        </p:nvSpPr>
        <p:spPr>
          <a:xfrm>
            <a:off x="2971800" y="4020510"/>
            <a:ext cx="1066800" cy="144780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03963386"/>
      </p:ext>
    </p:extLst>
  </p:cSld>
  <p:clrMapOvr>
    <a:masterClrMapping/>
  </p:clrMapOvr>
  <mc:AlternateContent xmlns:mc="http://schemas.openxmlformats.org/markup-compatibility/2006" xmlns:p14="http://schemas.microsoft.com/office/powerpoint/2010/main">
    <mc:Choice Requires="p14">
      <p:transition spd="slow" p14:dur="2000" advTm="77189"/>
    </mc:Choice>
    <mc:Fallback xmlns="">
      <p:transition spd="slow" advTm="771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723900" y="1447800"/>
            <a:ext cx="8039100" cy="4530725"/>
          </a:xfrm>
        </p:spPr>
        <p:txBody>
          <a:bodyPr/>
          <a:lstStyle/>
          <a:p>
            <a:pPr>
              <a:lnSpc>
                <a:spcPct val="90000"/>
              </a:lnSpc>
            </a:pPr>
            <a:r>
              <a:rPr lang="en-US" sz="2000" dirty="0"/>
              <a:t>Real organ exchanges have cycles, chains, weights, arrivals/departures, edge failures, fairness considerations, human value judgments, …</a:t>
            </a:r>
          </a:p>
          <a:p>
            <a:pPr>
              <a:lnSpc>
                <a:spcPct val="90000"/>
              </a:lnSpc>
            </a:pPr>
            <a:endParaRPr lang="en-US" sz="2000" dirty="0"/>
          </a:p>
          <a:p>
            <a:pPr>
              <a:lnSpc>
                <a:spcPct val="90000"/>
              </a:lnSpc>
            </a:pPr>
            <a:r>
              <a:rPr lang="en-US" sz="2000" dirty="0"/>
              <a:t>Scalable, flexible batch solver</a:t>
            </a:r>
          </a:p>
          <a:p>
            <a:pPr>
              <a:lnSpc>
                <a:spcPct val="90000"/>
              </a:lnSpc>
            </a:pPr>
            <a:r>
              <a:rPr lang="en-US" sz="2000" dirty="0"/>
              <a:t>Dynamic problem</a:t>
            </a:r>
          </a:p>
          <a:p>
            <a:pPr lvl="1">
              <a:lnSpc>
                <a:spcPct val="90000"/>
              </a:lnSpc>
            </a:pPr>
            <a:r>
              <a:rPr lang="en-US" sz="1800" dirty="0"/>
              <a:t>General-purpose trajectory-based online algorithms</a:t>
            </a:r>
          </a:p>
          <a:p>
            <a:pPr lvl="1">
              <a:lnSpc>
                <a:spcPct val="90000"/>
              </a:lnSpc>
            </a:pPr>
            <a:r>
              <a:rPr lang="en-US" sz="1800" dirty="0"/>
              <a:t>General purpose idea of how to use “potentials” to capture the future into batch optimization</a:t>
            </a:r>
          </a:p>
          <a:p>
            <a:pPr lvl="1">
              <a:lnSpc>
                <a:spcPct val="90000"/>
              </a:lnSpc>
            </a:pPr>
            <a:r>
              <a:rPr lang="en-US" sz="1800" dirty="0"/>
              <a:t>Both leverage distributional information and our offline algorithm</a:t>
            </a:r>
          </a:p>
          <a:p>
            <a:pPr lvl="1">
              <a:lnSpc>
                <a:spcPct val="90000"/>
              </a:lnSpc>
            </a:pPr>
            <a:r>
              <a:rPr lang="en-US" sz="1800" dirty="0"/>
              <a:t>Both outperform batch-based approach</a:t>
            </a:r>
          </a:p>
          <a:p>
            <a:pPr>
              <a:lnSpc>
                <a:spcPct val="90000"/>
              </a:lnSpc>
            </a:pPr>
            <a:r>
              <a:rPr lang="en-US" sz="2000" dirty="0"/>
              <a:t>Failure-aware probabilistic matching</a:t>
            </a:r>
          </a:p>
          <a:p>
            <a:pPr>
              <a:lnSpc>
                <a:spcPct val="90000"/>
              </a:lnSpc>
            </a:pPr>
            <a:r>
              <a:rPr lang="en-US" sz="2000" dirty="0"/>
              <a:t>Fairness</a:t>
            </a:r>
          </a:p>
          <a:p>
            <a:pPr>
              <a:lnSpc>
                <a:spcPct val="90000"/>
              </a:lnSpc>
            </a:pPr>
            <a:r>
              <a:rPr lang="en-US" sz="2000" i="1" dirty="0" err="1"/>
              <a:t>Futurematch</a:t>
            </a:r>
            <a:r>
              <a:rPr lang="en-US" sz="2000" dirty="0"/>
              <a:t>: learning to do generalized matching in complex settings</a:t>
            </a:r>
            <a:endParaRPr lang="en-US" sz="2000" dirty="0">
              <a:solidFill>
                <a:srgbClr val="C00000"/>
              </a:solidFill>
            </a:endParaRPr>
          </a:p>
        </p:txBody>
      </p:sp>
    </p:spTree>
    <p:extLst>
      <p:ext uri="{BB962C8B-B14F-4D97-AF65-F5344CB8AC3E}">
        <p14:creationId xmlns:p14="http://schemas.microsoft.com/office/powerpoint/2010/main" val="384354262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IMING" val="|1.2|10.7|2.2|3.4|6.7|3.1"/>
</p:tagLst>
</file>

<file path=ppt/tags/tag2.xml><?xml version="1.0" encoding="utf-8"?>
<p:tagLst xmlns:a="http://schemas.openxmlformats.org/drawingml/2006/main" xmlns:r="http://schemas.openxmlformats.org/officeDocument/2006/relationships" xmlns:p="http://schemas.openxmlformats.org/presentationml/2006/main">
  <p:tag name="TIMING" val="|2"/>
</p:tagLst>
</file>

<file path=ppt/tags/tag3.xml><?xml version="1.0" encoding="utf-8"?>
<p:tagLst xmlns:a="http://schemas.openxmlformats.org/drawingml/2006/main" xmlns:r="http://schemas.openxmlformats.org/officeDocument/2006/relationships" xmlns:p="http://schemas.openxmlformats.org/presentationml/2006/main">
  <p:tag name="TIMING" val="|86.9|84|22.6|119.7|17.1"/>
</p:tagLst>
</file>

<file path=ppt/tags/tag4.xml><?xml version="1.0" encoding="utf-8"?>
<p:tagLst xmlns:a="http://schemas.openxmlformats.org/drawingml/2006/main" xmlns:r="http://schemas.openxmlformats.org/officeDocument/2006/relationships" xmlns:p="http://schemas.openxmlformats.org/presentationml/2006/main">
  <p:tag name="TIMING" val="|14.5|5.5|10.3"/>
</p:tagLst>
</file>

<file path=ppt/theme/theme1.xml><?xml version="1.0" encoding="utf-8"?>
<a:theme xmlns:a="http://schemas.openxmlformats.org/drawingml/2006/main" name="Office Theme">
  <a:themeElements>
    <a:clrScheme name="Primary Colors">
      <a:dk1>
        <a:sysClr val="windowText" lastClr="000000"/>
      </a:dk1>
      <a:lt1>
        <a:sysClr val="window" lastClr="FFFFFF"/>
      </a:lt1>
      <a:dk2>
        <a:srgbClr val="1F497D"/>
      </a:dk2>
      <a:lt2>
        <a:srgbClr val="EEECE1"/>
      </a:lt2>
      <a:accent1>
        <a:srgbClr val="237ABF"/>
      </a:accent1>
      <a:accent2>
        <a:srgbClr val="BF0222"/>
      </a:accent2>
      <a:accent3>
        <a:srgbClr val="009F62"/>
      </a:accent3>
      <a:accent4>
        <a:srgbClr val="9681B7"/>
      </a:accent4>
      <a:accent5>
        <a:srgbClr val="8DCEE4"/>
      </a:accent5>
      <a:accent6>
        <a:srgbClr val="F1AF00"/>
      </a:accent6>
      <a:hlink>
        <a:srgbClr val="2D4B9B"/>
      </a:hlink>
      <a:folHlink>
        <a:srgbClr val="6F559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chor="ctr" anchorCtr="0">
        <a:noAutofit/>
      </a:bodyPr>
      <a:lstStyle>
        <a:defPPr algn="ctr">
          <a:defRPr sz="28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7725</Words>
  <Application>Microsoft Office PowerPoint</Application>
  <PresentationFormat>On-screen Show (4:3)</PresentationFormat>
  <Paragraphs>816</Paragraphs>
  <Slides>104</Slides>
  <Notes>32</Notes>
  <HiddenSlides>73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104</vt:i4>
      </vt:variant>
    </vt:vector>
  </HeadingPairs>
  <TitlesOfParts>
    <vt:vector size="111" baseType="lpstr">
      <vt:lpstr>Arial</vt:lpstr>
      <vt:lpstr>Calibri</vt:lpstr>
      <vt:lpstr>Open Sans Extrabold</vt:lpstr>
      <vt:lpstr>Open Sans Light</vt:lpstr>
      <vt:lpstr>Times New Roman</vt:lpstr>
      <vt:lpstr>Wingdings</vt:lpstr>
      <vt:lpstr>Office Theme</vt:lpstr>
      <vt:lpstr>Modern Organ Exchanges:  Designs, Algorithms, and Opportunities  OR  AI Making Life-and-Death Decisions about Humans  OR  Longest-Running Application of AI for Good?</vt:lpstr>
      <vt:lpstr>PowerPoint Presentation</vt:lpstr>
      <vt:lpstr>Live donation</vt:lpstr>
      <vt:lpstr>Kidney exchange  Idea introduced in 1986 [Rapaport] First exchange (NEPKE) started 2003-04 [Roth, Sönmez, Ünver, …]</vt:lpstr>
      <vt:lpstr>PowerPoint Presentation</vt:lpstr>
      <vt:lpstr>Other barter-exchange markets</vt:lpstr>
      <vt:lpstr>Cap on cycle length</vt:lpstr>
      <vt:lpstr>What if ?</vt:lpstr>
      <vt:lpstr>Never-ending altruist-donor (NEAD) chains [With Rees et al. New England Journal of Medicine 2009] </vt:lpstr>
      <vt:lpstr>PowerPoint Presentation</vt:lpstr>
      <vt:lpstr>Kidney exchanges use designs, algorithms, and software from my CMU lab</vt:lpstr>
      <vt:lpstr>Solving the batch problem</vt:lpstr>
      <vt:lpstr>PowerPoint Presentation</vt:lpstr>
      <vt:lpstr>Complexity of batch optimization problem</vt:lpstr>
      <vt:lpstr>Pre-2007 state of the art in  kidney exchange clearing algorithms</vt:lpstr>
      <vt:lpstr>Our branch-and-price-based optimal algorithm enabled US-wide kidney exchange [Abraham, Blum &amp; Sandholm EC-07]  Cycle cap = 3</vt:lpstr>
      <vt:lpstr>UNOS has design constraints that private exchange don’t have</vt:lpstr>
      <vt:lpstr>Additional functionality for modern kidney exchanges supported by our algorithm and our later enhancements</vt:lpstr>
      <vt:lpstr>Multiple willing donors per patient</vt:lpstr>
      <vt:lpstr>Incorporating compatible pairs</vt:lpstr>
      <vt:lpstr>Weights on edges</vt:lpstr>
      <vt:lpstr>Side constraints</vt:lpstr>
      <vt:lpstr>Integrating the deceased donor wait list</vt:lpstr>
      <vt:lpstr>Fielded kidney exchanges</vt:lpstr>
      <vt:lpstr>Study of chains with Dickerson, J. &amp; Procaccia, A., AAMAS-12</vt:lpstr>
      <vt:lpstr>Impact of within-batch chain cap on UNOS data</vt:lpstr>
      <vt:lpstr>Theory: Short chains suffice</vt:lpstr>
      <vt:lpstr>Why the discrepancy?</vt:lpstr>
      <vt:lpstr>Chains cause most of the batch clearing complexity in practice  …and “pricing problem” for chains is NP-complete [Plaut, Dickerson, Sandholm 2016]  =&gt; Newer batch clearing algorithms</vt:lpstr>
      <vt:lpstr>Modern optimal algorithms for batch problem</vt:lpstr>
      <vt:lpstr>PowerPoint Presentation</vt:lpstr>
      <vt:lpstr>PowerPoint Presentation</vt:lpstr>
      <vt:lpstr>Pricing for chains is NP-complete [Plaut, Dickerson, Sandholm AAAI-16 &amp; ongoing]</vt:lpstr>
      <vt:lpstr>Pricing for chains is NP-complete [Plaut, Dickerson, Sandholm AAAI-16 &amp; ongoing]</vt:lpstr>
      <vt:lpstr>Proof</vt:lpstr>
      <vt:lpstr>PowerPoint Presentation</vt:lpstr>
      <vt:lpstr>PowerPoint Presentation</vt:lpstr>
      <vt:lpstr>PowerPoint Presentation</vt:lpstr>
      <vt:lpstr>PowerPoint Presentation</vt:lpstr>
      <vt:lpstr>PowerPoint Presentation</vt:lpstr>
      <vt:lpstr>PowerPoint Presentation</vt:lpstr>
      <vt:lpstr>Comparison of methods [Dickerson, Manlove, Plaut, Sandholm, Trimble, ongoing]</vt:lpstr>
      <vt:lpstr>PowerPoint Presentation</vt:lpstr>
      <vt:lpstr>How to choose a formulation</vt:lpstr>
      <vt:lpstr>Dynamic kidney exchange</vt:lpstr>
      <vt:lpstr>Dynamic kidney exchange</vt:lpstr>
      <vt:lpstr>A general dynamic model</vt:lpstr>
      <vt:lpstr>Initial theoretical work</vt:lpstr>
      <vt:lpstr>Dynamic kidney exchange</vt:lpstr>
      <vt:lpstr>No good prior-free online algorithm (even for problem with just cycles)</vt:lpstr>
      <vt:lpstr>Family 1 of approaches  [Awasthi and Sandholm IJCAI-09] </vt:lpstr>
      <vt:lpstr>Algorithm 1 Adaptation of REGRETS/CONSENSUS [Bent &amp; van Hentenryck 04a,b, Mercier &amp; van Hentenryck 07]</vt:lpstr>
      <vt:lpstr>Algorithm 1 Adaptation of REGRETS/CONSENSUS  [Bent &amp; van Hentenryck 04a,b, Mercier &amp; van Hentenryck 07]</vt:lpstr>
      <vt:lpstr>Interior value of δ was best</vt:lpstr>
      <vt:lpstr>Algorithm 1 is not optimal</vt:lpstr>
      <vt:lpstr>Best algorithm we were able to construct within Family 1</vt:lpstr>
      <vt:lpstr>Algorithm 2 See also [Chang et al. 00] </vt:lpstr>
      <vt:lpstr>Algorithm 2 See also [Chang et al. 00] </vt:lpstr>
      <vt:lpstr>Algorithm 3: Adaptation of AMSAA  [Mercier &amp; van Hentenryck 08]</vt:lpstr>
      <vt:lpstr>Algorithm 3: Adaptation of AMSAA [Mercier &amp; van Hentenryck 08]</vt:lpstr>
      <vt:lpstr>Experimental setup for online tests</vt:lpstr>
      <vt:lpstr>Parameter tuning to scale to the large:  Experiments uncovered interesting tradeoffs</vt:lpstr>
      <vt:lpstr>Experimental results on  trajectory-based algorithms</vt:lpstr>
      <vt:lpstr>Experiments on trajectory-based algorithms</vt:lpstr>
      <vt:lpstr>Dummy Action</vt:lpstr>
      <vt:lpstr>Performance of our online algorithms</vt:lpstr>
      <vt:lpstr>Family 2 of our approaches: New approach to dynamic problems [Dickerson, Procaccia, Sandholm AAAI-12, Dickerson &amp; Sandholm AAAI-15]</vt:lpstr>
      <vt:lpstr>PowerPoint Presentation</vt:lpstr>
      <vt:lpstr>PowerPoint Presentation</vt:lpstr>
      <vt:lpstr>PowerPoint Presentation</vt:lpstr>
      <vt:lpstr>Experiment with vertex potentials</vt:lpstr>
      <vt:lpstr>Experiment with vertex potentials</vt:lpstr>
      <vt:lpstr>Failure-aware kidney exchange  [Dickerson, Procaccia &amp; Sandholm,  EC-13, Management Science 2019] </vt:lpstr>
      <vt:lpstr>Failure-aware kidney exchange [Dickerson, Procaccia &amp; Sandholm, EC-13, Management Science 2019]</vt:lpstr>
      <vt:lpstr>Motivation</vt:lpstr>
      <vt:lpstr>Proof sketch: Counting Y-gadgets</vt:lpstr>
      <vt:lpstr>Algorithm changes for probabilistic setting</vt:lpstr>
      <vt:lpstr>Scalability experiment Time limit 1 hour;   8GB RAM;   Saidman et al. generator;  pfail = 0.7;    #altruists = 0.1*#pairs</vt:lpstr>
      <vt:lpstr>Dynamic experiment with failures  24 weeks;  Bimodal failure probability;  #altruists = 0.1 * #pairs</vt:lpstr>
      <vt:lpstr>Motivation for robustness</vt:lpstr>
      <vt:lpstr>Pre-match edge testing [Blum et al. EC-13 and EC-15]</vt:lpstr>
      <vt:lpstr>The power of two crossmatches [Blum et al. EC-13]</vt:lpstr>
      <vt:lpstr>Pre-match testing in rounds [Blum et al. EC-15]</vt:lpstr>
      <vt:lpstr>General theoretical results [Blum et al. EC-15]</vt:lpstr>
      <vt:lpstr>Adaptive algorithm</vt:lpstr>
      <vt:lpstr>Intuition for adaptive algorithm</vt:lpstr>
      <vt:lpstr>UNOS Data</vt:lpstr>
      <vt:lpstr>Fairness</vt:lpstr>
      <vt:lpstr>Present-day marginalization</vt:lpstr>
      <vt:lpstr>PowerPoint Presentation</vt:lpstr>
      <vt:lpstr>PowerPoint Presentation</vt:lpstr>
      <vt:lpstr>From theory to practice</vt:lpstr>
      <vt:lpstr>PowerPoint Presentation</vt:lpstr>
      <vt:lpstr>PowerPoint Presentation</vt:lpstr>
      <vt:lpstr>Preference elicitation from multiple experts</vt:lpstr>
      <vt:lpstr>Edge testing</vt:lpstr>
      <vt:lpstr>Transplant centers hide pairs and NDDs from exchange(s)</vt:lpstr>
      <vt:lpstr>Liver lobe and cross-organ exchanges</vt:lpstr>
      <vt:lpstr>Conclusions</vt:lpstr>
      <vt:lpstr>Our ongoing research on organ exchange</vt:lpstr>
      <vt:lpstr>Our ongoing research on organ exchange</vt:lpstr>
      <vt:lpstr>PowerPoint Presentation</vt:lpstr>
      <vt:lpstr>Future work regarding fielding</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Theory of Expressiveness in Mechanisms</dc:title>
  <dc:creator/>
  <cp:lastModifiedBy/>
  <cp:revision>1</cp:revision>
  <dcterms:created xsi:type="dcterms:W3CDTF">2008-05-27T19:16:21Z</dcterms:created>
  <dcterms:modified xsi:type="dcterms:W3CDTF">2022-11-10T03:19:55Z</dcterms:modified>
</cp:coreProperties>
</file>