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66"/>
  </p:notesMasterIdLst>
  <p:handoutMasterIdLst>
    <p:handoutMasterId r:id="rId67"/>
  </p:handoutMasterIdLst>
  <p:sldIdLst>
    <p:sldId id="332" r:id="rId3"/>
    <p:sldId id="256" r:id="rId4"/>
    <p:sldId id="754" r:id="rId5"/>
    <p:sldId id="733" r:id="rId6"/>
    <p:sldId id="732" r:id="rId7"/>
    <p:sldId id="735" r:id="rId8"/>
    <p:sldId id="737" r:id="rId9"/>
    <p:sldId id="738" r:id="rId10"/>
    <p:sldId id="739" r:id="rId11"/>
    <p:sldId id="755" r:id="rId12"/>
    <p:sldId id="671" r:id="rId13"/>
    <p:sldId id="673" r:id="rId14"/>
    <p:sldId id="674" r:id="rId15"/>
    <p:sldId id="675" r:id="rId16"/>
    <p:sldId id="710" r:id="rId17"/>
    <p:sldId id="676" r:id="rId18"/>
    <p:sldId id="677" r:id="rId19"/>
    <p:sldId id="756" r:id="rId20"/>
    <p:sldId id="741" r:id="rId21"/>
    <p:sldId id="742" r:id="rId22"/>
    <p:sldId id="746" r:id="rId23"/>
    <p:sldId id="747" r:id="rId24"/>
    <p:sldId id="743" r:id="rId25"/>
    <p:sldId id="744" r:id="rId26"/>
    <p:sldId id="745" r:id="rId27"/>
    <p:sldId id="748" r:id="rId28"/>
    <p:sldId id="749" r:id="rId29"/>
    <p:sldId id="750" r:id="rId30"/>
    <p:sldId id="751" r:id="rId31"/>
    <p:sldId id="760" r:id="rId32"/>
    <p:sldId id="753" r:id="rId33"/>
    <p:sldId id="591" r:id="rId34"/>
    <p:sldId id="593" r:id="rId35"/>
    <p:sldId id="685" r:id="rId36"/>
    <p:sldId id="645" r:id="rId37"/>
    <p:sldId id="599" r:id="rId38"/>
    <p:sldId id="602" r:id="rId39"/>
    <p:sldId id="600" r:id="rId40"/>
    <p:sldId id="601" r:id="rId41"/>
    <p:sldId id="648" r:id="rId42"/>
    <p:sldId id="686" r:id="rId43"/>
    <p:sldId id="606" r:id="rId44"/>
    <p:sldId id="721" r:id="rId45"/>
    <p:sldId id="722" r:id="rId46"/>
    <p:sldId id="723" r:id="rId47"/>
    <p:sldId id="649" r:id="rId48"/>
    <p:sldId id="711" r:id="rId49"/>
    <p:sldId id="611" r:id="rId50"/>
    <p:sldId id="615" r:id="rId51"/>
    <p:sldId id="612" r:id="rId52"/>
    <p:sldId id="613" r:id="rId53"/>
    <p:sldId id="617" r:id="rId54"/>
    <p:sldId id="620" r:id="rId55"/>
    <p:sldId id="626" r:id="rId56"/>
    <p:sldId id="628" r:id="rId57"/>
    <p:sldId id="715" r:id="rId58"/>
    <p:sldId id="716" r:id="rId59"/>
    <p:sldId id="717" r:id="rId60"/>
    <p:sldId id="689" r:id="rId61"/>
    <p:sldId id="704" r:id="rId62"/>
    <p:sldId id="664" r:id="rId63"/>
    <p:sldId id="665" r:id="rId64"/>
    <p:sldId id="762" r:id="rId6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6D9"/>
    <a:srgbClr val="EDEBCF"/>
    <a:srgbClr val="D3F2D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92"/>
    <p:restoredTop sz="94729"/>
  </p:normalViewPr>
  <p:slideViewPr>
    <p:cSldViewPr>
      <p:cViewPr varScale="1">
        <p:scale>
          <a:sx n="86" d="100"/>
          <a:sy n="86" d="100"/>
        </p:scale>
        <p:origin x="537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-26568"/>
    </p:cViewPr>
  </p:sorterViewPr>
  <p:notesViewPr>
    <p:cSldViewPr snapToGrid="0" snapToObjects="1">
      <p:cViewPr varScale="1">
        <p:scale>
          <a:sx n="78" d="100"/>
          <a:sy n="78" d="100"/>
        </p:scale>
        <p:origin x="-231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FFC39-3AF6-8048-8D2D-0B9CBEDA9E0F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1F6DB-D364-0A40-9E0D-3DD3F1C3C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86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7518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57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66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46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27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94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71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35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98538"/>
            <a:ext cx="1943100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98538"/>
            <a:ext cx="5676900" cy="5859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886200"/>
            <a:ext cx="7677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19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876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33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7907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ycounter.com/Calculators/Voltage-Summer/Voltage-Summer-Calculator.phtml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quora.com/What-is-the-most-basic-voltage-adder-circuit-without-a-transistor-op-amp-and-any-external-supply" TargetMode="Externa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B87060-9CA1-44CC-939E-8B0D1195A2F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E2BDB-EFF5-4A0C-917F-CE029070F9C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40425174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004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Boolean Algebra</a:t>
            </a:r>
          </a:p>
        </p:txBody>
      </p:sp>
      <p:sp>
        <p:nvSpPr>
          <p:cNvPr id="56325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82000" cy="5435600"/>
          </a:xfrm>
        </p:spPr>
        <p:txBody>
          <a:bodyPr/>
          <a:lstStyle/>
          <a:p>
            <a:pPr eaLnBrk="1" hangingPunct="1"/>
            <a:r>
              <a:rPr lang="en-US" dirty="0"/>
              <a:t>Developed by George Boole in 19th Century</a:t>
            </a:r>
          </a:p>
          <a:p>
            <a:pPr marL="552450" lvl="1" eaLnBrk="1" hangingPunct="1"/>
            <a:r>
              <a:rPr lang="en-US" dirty="0"/>
              <a:t>Algebraic representation of logic</a:t>
            </a:r>
          </a:p>
          <a:p>
            <a:pPr marL="838200" lvl="2" eaLnBrk="1" hangingPunct="1"/>
            <a:r>
              <a:rPr lang="en-US" dirty="0"/>
              <a:t>Encode “True” as 1 and “False” as 0</a:t>
            </a:r>
          </a:p>
        </p:txBody>
      </p:sp>
      <p:sp>
        <p:nvSpPr>
          <p:cNvPr id="56326" name="Rectangle 5"/>
          <p:cNvSpPr>
            <a:spLocks/>
          </p:cNvSpPr>
          <p:nvPr/>
        </p:nvSpPr>
        <p:spPr bwMode="auto">
          <a:xfrm>
            <a:off x="328386" y="2270124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And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A&amp;B = 1 when both A=1 and B=1</a:t>
            </a:r>
          </a:p>
        </p:txBody>
      </p:sp>
      <p:pic>
        <p:nvPicPr>
          <p:cNvPr id="56327" name="Picture 6"/>
          <p:cNvPicPr>
            <a:picLocks noChangeArrowheads="1"/>
          </p:cNvPicPr>
          <p:nvPr/>
        </p:nvPicPr>
        <p:blipFill>
          <a:blip r:embed="rId2"/>
          <a:srcRect r="77623"/>
          <a:stretch>
            <a:fillRect/>
          </a:stretch>
        </p:blipFill>
        <p:spPr bwMode="auto">
          <a:xfrm>
            <a:off x="578757" y="3271043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Rectangle 7"/>
          <p:cNvSpPr>
            <a:spLocks/>
          </p:cNvSpPr>
          <p:nvPr/>
        </p:nvSpPr>
        <p:spPr bwMode="auto">
          <a:xfrm>
            <a:off x="4414157" y="2270124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Or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A|B = 1 when either A=1 or B=1</a:t>
            </a:r>
          </a:p>
        </p:txBody>
      </p:sp>
      <p:pic>
        <p:nvPicPr>
          <p:cNvPr id="56329" name="Picture 8"/>
          <p:cNvPicPr>
            <a:picLocks noChangeArrowheads="1"/>
          </p:cNvPicPr>
          <p:nvPr/>
        </p:nvPicPr>
        <p:blipFill>
          <a:blip r:embed="rId3"/>
          <a:srcRect r="77623"/>
          <a:stretch>
            <a:fillRect/>
          </a:stretch>
        </p:blipFill>
        <p:spPr bwMode="auto">
          <a:xfrm>
            <a:off x="4757057" y="3278981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9"/>
          <p:cNvPicPr>
            <a:picLocks noChangeArrowheads="1"/>
          </p:cNvPicPr>
          <p:nvPr/>
        </p:nvPicPr>
        <p:blipFill>
          <a:blip r:embed="rId4"/>
          <a:srcRect r="77623"/>
          <a:stretch>
            <a:fillRect/>
          </a:stretch>
        </p:blipFill>
        <p:spPr bwMode="auto">
          <a:xfrm>
            <a:off x="584200" y="5461000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Rectangle 10"/>
          <p:cNvSpPr>
            <a:spLocks/>
          </p:cNvSpPr>
          <p:nvPr/>
        </p:nvSpPr>
        <p:spPr bwMode="auto">
          <a:xfrm>
            <a:off x="317500" y="4462462"/>
            <a:ext cx="2095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Not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~A = 1 when A=0</a:t>
            </a:r>
          </a:p>
        </p:txBody>
      </p:sp>
      <p:pic>
        <p:nvPicPr>
          <p:cNvPr id="56332" name="Picture 11"/>
          <p:cNvPicPr>
            <a:picLocks noChangeArrowheads="1"/>
          </p:cNvPicPr>
          <p:nvPr/>
        </p:nvPicPr>
        <p:blipFill>
          <a:blip r:embed="rId5"/>
          <a:srcRect r="77623"/>
          <a:stretch>
            <a:fillRect/>
          </a:stretch>
        </p:blipFill>
        <p:spPr bwMode="auto">
          <a:xfrm>
            <a:off x="4762500" y="5468938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3" name="Rectangle 12"/>
          <p:cNvSpPr>
            <a:spLocks/>
          </p:cNvSpPr>
          <p:nvPr/>
        </p:nvSpPr>
        <p:spPr bwMode="auto">
          <a:xfrm>
            <a:off x="3568700" y="4513603"/>
            <a:ext cx="51816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Exclusive-Or (</a:t>
            </a:r>
            <a:r>
              <a:rPr lang="en-US" b="0" dirty="0" err="1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Xor</a:t>
            </a: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)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A^B = 1 when either A=1 or B=1, but not both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General Boolean Algebras</a:t>
            </a:r>
          </a:p>
        </p:txBody>
      </p:sp>
      <p:sp>
        <p:nvSpPr>
          <p:cNvPr id="5837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Operate on Bit Vectors</a:t>
            </a:r>
          </a:p>
          <a:p>
            <a:pPr marL="552450" lvl="1" eaLnBrk="1" hangingPunct="1"/>
            <a:r>
              <a:rPr lang="en-US"/>
              <a:t>Operations applied bitwise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All of the Properties of Boolean Algebra Apply</a:t>
            </a:r>
          </a:p>
        </p:txBody>
      </p:sp>
      <p:sp>
        <p:nvSpPr>
          <p:cNvPr id="58374" name="Rectangle 5"/>
          <p:cNvSpPr>
            <a:spLocks/>
          </p:cNvSpPr>
          <p:nvPr/>
        </p:nvSpPr>
        <p:spPr bwMode="auto">
          <a:xfrm>
            <a:off x="7874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&amp;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01000001</a:t>
            </a:r>
          </a:p>
        </p:txBody>
      </p:sp>
      <p:sp>
        <p:nvSpPr>
          <p:cNvPr id="58375" name="Line 6"/>
          <p:cNvSpPr>
            <a:spLocks noChangeShapeType="1"/>
          </p:cNvSpPr>
          <p:nvPr/>
        </p:nvSpPr>
        <p:spPr bwMode="auto">
          <a:xfrm>
            <a:off x="8636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6" name="Rectangle 7"/>
          <p:cNvSpPr>
            <a:spLocks/>
          </p:cNvSpPr>
          <p:nvPr/>
        </p:nvSpPr>
        <p:spPr bwMode="auto">
          <a:xfrm>
            <a:off x="26162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|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58377" name="Line 8"/>
          <p:cNvSpPr>
            <a:spLocks noChangeShapeType="1"/>
          </p:cNvSpPr>
          <p:nvPr/>
        </p:nvSpPr>
        <p:spPr bwMode="auto">
          <a:xfrm>
            <a:off x="2692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8" name="Rectangle 9"/>
          <p:cNvSpPr>
            <a:spLocks/>
          </p:cNvSpPr>
          <p:nvPr/>
        </p:nvSpPr>
        <p:spPr bwMode="auto">
          <a:xfrm>
            <a:off x="44450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^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58379" name="Line 10"/>
          <p:cNvSpPr>
            <a:spLocks noChangeShapeType="1"/>
          </p:cNvSpPr>
          <p:nvPr/>
        </p:nvSpPr>
        <p:spPr bwMode="auto">
          <a:xfrm>
            <a:off x="4597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80" name="Rectangle 11"/>
          <p:cNvSpPr>
            <a:spLocks/>
          </p:cNvSpPr>
          <p:nvPr/>
        </p:nvSpPr>
        <p:spPr bwMode="auto">
          <a:xfrm>
            <a:off x="6348413" y="2349500"/>
            <a:ext cx="1679575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~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  <p:sp>
        <p:nvSpPr>
          <p:cNvPr id="58381" name="Line 12"/>
          <p:cNvSpPr>
            <a:spLocks noChangeShapeType="1"/>
          </p:cNvSpPr>
          <p:nvPr/>
        </p:nvSpPr>
        <p:spPr bwMode="auto">
          <a:xfrm>
            <a:off x="6426200" y="2981325"/>
            <a:ext cx="16002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3565" name="Rectangle 13"/>
          <p:cNvSpPr>
            <a:spLocks/>
          </p:cNvSpPr>
          <p:nvPr/>
        </p:nvSpPr>
        <p:spPr bwMode="auto">
          <a:xfrm>
            <a:off x="787400" y="3035300"/>
            <a:ext cx="16779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01000001</a:t>
            </a:r>
          </a:p>
        </p:txBody>
      </p:sp>
      <p:sp>
        <p:nvSpPr>
          <p:cNvPr id="23566" name="Rectangle 14"/>
          <p:cNvSpPr>
            <a:spLocks/>
          </p:cNvSpPr>
          <p:nvPr/>
        </p:nvSpPr>
        <p:spPr bwMode="auto">
          <a:xfrm>
            <a:off x="29210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23567" name="Rectangle 15"/>
          <p:cNvSpPr>
            <a:spLocks/>
          </p:cNvSpPr>
          <p:nvPr/>
        </p:nvSpPr>
        <p:spPr bwMode="auto">
          <a:xfrm>
            <a:off x="4749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23568" name="Rectangle 16"/>
          <p:cNvSpPr>
            <a:spLocks/>
          </p:cNvSpPr>
          <p:nvPr/>
        </p:nvSpPr>
        <p:spPr bwMode="auto">
          <a:xfrm>
            <a:off x="6654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build="p" autoUpdateAnimBg="0"/>
      <p:bldP spid="23566" grpId="0" build="p" autoUpdateAnimBg="0"/>
      <p:bldP spid="23567" grpId="0" build="p" autoUpdateAnimBg="0"/>
      <p:bldP spid="2356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Example: Representing &amp; Manipulating Sets</a:t>
            </a:r>
          </a:p>
        </p:txBody>
      </p:sp>
      <p:sp>
        <p:nvSpPr>
          <p:cNvPr id="5939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Representation</a:t>
            </a:r>
          </a:p>
          <a:p>
            <a:pPr lvl="1"/>
            <a:r>
              <a:rPr lang="en-US" dirty="0"/>
              <a:t>Width </a:t>
            </a:r>
            <a:r>
              <a:rPr lang="en-US" dirty="0" err="1"/>
              <a:t>w</a:t>
            </a:r>
            <a:r>
              <a:rPr lang="en-US" dirty="0"/>
              <a:t> bit vector represents subsets of {0, …, </a:t>
            </a:r>
            <a:r>
              <a:rPr lang="en-US" dirty="0" err="1"/>
              <a:t>w</a:t>
            </a:r>
            <a:r>
              <a:rPr lang="en-US" dirty="0"/>
              <a:t>–1}</a:t>
            </a:r>
          </a:p>
          <a:p>
            <a:pPr lvl="1"/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 = 1 if </a:t>
            </a:r>
            <a:r>
              <a:rPr lang="en-US" dirty="0" err="1"/>
              <a:t>j</a:t>
            </a:r>
            <a:r>
              <a:rPr lang="en-US" dirty="0"/>
              <a:t>  ∈ A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01101001	{ 0, 3, 5,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65</a:t>
            </a:r>
            <a:r>
              <a:rPr lang="en-US" i="1" dirty="0">
                <a:sym typeface="Monaco" charset="0"/>
              </a:rPr>
              <a:t>4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3</a:t>
            </a:r>
            <a:r>
              <a:rPr lang="en-US" i="1" dirty="0">
                <a:sym typeface="Monaco" charset="0"/>
              </a:rPr>
              <a:t>21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01010101	{ 0, 2, 4,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</a:t>
            </a:r>
            <a:r>
              <a:rPr lang="en-US" i="1" dirty="0">
                <a:sym typeface="Monaco" charset="0"/>
              </a:rPr>
              <a:t>5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4</a:t>
            </a:r>
            <a:r>
              <a:rPr lang="en-US" i="1" dirty="0">
                <a:sym typeface="Monaco" charset="0"/>
              </a:rPr>
              <a:t>3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2</a:t>
            </a:r>
            <a:r>
              <a:rPr lang="en-US" i="1" dirty="0">
                <a:sym typeface="Monaco" charset="0"/>
              </a:rPr>
              <a:t>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/>
              <a:t>&amp;    Intersection		01000001	{ 0, 6 }</a:t>
            </a:r>
          </a:p>
          <a:p>
            <a:pPr lvl="1"/>
            <a:r>
              <a:rPr lang="en-US" dirty="0"/>
              <a:t>|     Union			01111101	{ 0, 2, 3, 4, 5, 6 }</a:t>
            </a:r>
          </a:p>
          <a:p>
            <a:pPr lvl="1"/>
            <a:r>
              <a:rPr lang="en-US" dirty="0"/>
              <a:t>^	    Symmetric difference	00111100	{ 2, 3, 4, 5 }</a:t>
            </a:r>
          </a:p>
          <a:p>
            <a:pPr lvl="1"/>
            <a:r>
              <a:rPr lang="en-US" dirty="0"/>
              <a:t>~	    Complement		10101010	{ 1, 3, 5, 7 }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Bit-Level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Operations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Available in C</a:t>
            </a:r>
          </a:p>
          <a:p>
            <a:pPr marL="552450" lvl="1" eaLnBrk="1" hangingPunct="1"/>
            <a:r>
              <a:rPr lang="en-US" dirty="0"/>
              <a:t>Apply to any “integral” data type</a:t>
            </a:r>
          </a:p>
          <a:p>
            <a:pPr marL="838200" lvl="2" eaLnBrk="1" hangingPunct="1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Arguments applied bit-wise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0xBE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0xFF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11111111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0x41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0x7D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4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5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3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6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8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9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2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1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2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5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1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7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8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0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0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1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3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4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9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6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7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39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0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8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1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2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4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5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7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6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7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8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9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0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6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1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2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3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4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5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5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6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Operations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kern="0" dirty="0"/>
              <a:t> Available in C</a:t>
            </a:r>
          </a:p>
          <a:p>
            <a:pPr marL="552450" lvl="1"/>
            <a:r>
              <a:rPr lang="en-US" b="0" kern="0" dirty="0"/>
              <a:t>Apply to any “integral” data type</a:t>
            </a:r>
          </a:p>
          <a:p>
            <a:pPr marL="838200" lvl="2"/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b="0" kern="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b="0" kern="0" dirty="0">
              <a:latin typeface="Monaco" charset="0"/>
              <a:sym typeface="Monaco" charset="0"/>
            </a:endParaRPr>
          </a:p>
          <a:p>
            <a:pPr marL="552450" lvl="1"/>
            <a:r>
              <a:rPr lang="en-US" b="0" kern="0" dirty="0"/>
              <a:t>View arguments as bit vectors</a:t>
            </a:r>
          </a:p>
          <a:p>
            <a:pPr marL="552450" lvl="1"/>
            <a:r>
              <a:rPr lang="en-US" b="0" kern="0" dirty="0"/>
              <a:t>Arguments applied bit-wise</a:t>
            </a:r>
          </a:p>
          <a:p>
            <a:r>
              <a:rPr lang="en-US" kern="0" dirty="0"/>
              <a:t>Examples (Char data type)</a:t>
            </a: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1110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0xBE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1111 1111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0xF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0x55:                   0x69 | 0x55: </a:t>
            </a:r>
          </a:p>
          <a:p>
            <a:pPr marL="266700" lvl="1" indent="0">
              <a:buNone/>
            </a:pP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    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0110 1001		 0110 1001 	 </a:t>
            </a:r>
          </a:p>
          <a:p>
            <a:pPr marL="266700" lvl="1" indent="0">
              <a:buNone/>
            </a:pP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&amp; 0101 0101 	                | 0101 0101 </a:t>
            </a:r>
            <a:endParaRPr lang="en-US" sz="1800" kern="0" dirty="0">
              <a:latin typeface="Monaco" charset="0"/>
              <a:ea typeface="Zapf Dingbats" charset="2"/>
              <a:cs typeface="Zapf Dingbats" charset="2"/>
              <a:sym typeface="Monaco" charset="0"/>
            </a:endParaRPr>
          </a:p>
          <a:p>
            <a:pPr marL="266700" lvl="1" indent="0">
              <a:buNone/>
            </a:pP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-----------------		-----------------</a:t>
            </a:r>
          </a:p>
          <a:p>
            <a:pPr marL="266700" lvl="1" indent="0">
              <a:buNone/>
            </a:pP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    0100 0001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        0111 1101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266700" lvl="1" indent="0">
              <a:buNone/>
            </a:pP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0x7D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Bit-Level Operations in C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2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50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2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8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3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6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4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5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2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6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40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8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8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6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9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4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2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1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30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2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8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6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4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4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5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2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20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7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8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9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8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6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7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4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5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30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2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3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1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10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1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8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9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3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6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7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4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4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5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2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3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6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100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1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7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8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9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6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7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4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5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0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2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3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1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90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1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2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8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9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6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7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4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4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5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5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2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3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6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80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1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7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8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9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8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6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7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9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4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5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50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2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3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1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70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1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2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8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9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3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6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7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4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4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5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5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2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3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6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60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1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7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8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9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7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8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9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332835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Contrast: Logic Operations in C</a:t>
            </a:r>
          </a:p>
        </p:txBody>
      </p:sp>
      <p:sp>
        <p:nvSpPr>
          <p:cNvPr id="6144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Contrast to Bit-Level Operators</a:t>
            </a:r>
          </a:p>
          <a:p>
            <a:pPr marL="552450" lvl="1" eaLnBrk="1" hangingPunct="1"/>
            <a:r>
              <a:rPr lang="en-US" b="1" dirty="0">
                <a:ea typeface="Monaco" charset="0"/>
                <a:cs typeface="Monaco" charset="0"/>
                <a:sym typeface="Monaco" charset="0"/>
              </a:rPr>
              <a:t>Logic Operations: &amp;&amp;, ||, !</a:t>
            </a:r>
            <a:endParaRPr lang="en-US" b="1" dirty="0">
              <a:sym typeface="Monaco" charset="0"/>
            </a:endParaRPr>
          </a:p>
          <a:p>
            <a:pPr marL="838200" lvl="2" eaLnBrk="1" hangingPunct="1"/>
            <a:r>
              <a:rPr lang="en-US" dirty="0"/>
              <a:t>View 0 as “False”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Anything nonzero as “True”</a:t>
            </a:r>
          </a:p>
          <a:p>
            <a:pPr marL="838200" lvl="2" eaLnBrk="1" hangingPunct="1"/>
            <a:r>
              <a:rPr lang="en-US" dirty="0"/>
              <a:t>Always return 0 or 1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Early termination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0x00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!!0x41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>
              <a:spcBef>
                <a:spcPts val="2100"/>
              </a:spcBef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&amp;&amp; *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dirty="0"/>
              <a:t>	(avoids null pointer access)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4267200" y="3124200"/>
            <a:ext cx="4724400" cy="2133600"/>
          </a:xfrm>
          <a:prstGeom prst="wedgeRoundRectCallout">
            <a:avLst>
              <a:gd name="adj1" fmla="val -37463"/>
              <a:gd name="adj2" fmla="val -102659"/>
              <a:gd name="adj3" fmla="val 16667"/>
            </a:avLst>
          </a:prstGeom>
          <a:solidFill>
            <a:srgbClr val="C00000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Watch out for &amp;&amp; vs. &amp; (and || vs. |)… 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Super common C programming pitfall!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 bwMode="auto">
          <a:xfrm>
            <a:off x="7162800" y="46482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2801" y="5105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6896418" y="41910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99" name="Straight Connector 98"/>
          <p:cNvCxnSpPr/>
          <p:nvPr/>
        </p:nvCxnSpPr>
        <p:spPr bwMode="auto">
          <a:xfrm flipH="1">
            <a:off x="7315201" y="39116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flipH="1">
            <a:off x="6913882" y="36982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Rectangle 88"/>
          <p:cNvSpPr/>
          <p:nvPr/>
        </p:nvSpPr>
        <p:spPr bwMode="auto">
          <a:xfrm>
            <a:off x="7162800" y="2438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7162801" y="28956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896418" y="19812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Shift Operations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Left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&lt;&lt;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left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1181100" lvl="3" eaLnBrk="1" hangingPunct="1"/>
            <a:r>
              <a:rPr lang="en-US" dirty="0"/>
              <a:t>Throw away extra bits on left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right</a:t>
            </a:r>
          </a:p>
          <a:p>
            <a:pPr eaLnBrk="1" hangingPunct="1"/>
            <a:r>
              <a:rPr lang="en-US" dirty="0"/>
              <a:t>Right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&gt;&gt;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right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838200" lvl="2" eaLnBrk="1" hangingPunct="1"/>
            <a:r>
              <a:rPr lang="en-US" dirty="0"/>
              <a:t>Throw away extra bits on right</a:t>
            </a:r>
          </a:p>
          <a:p>
            <a:pPr marL="552450" lvl="1" eaLnBrk="1" hangingPunct="1"/>
            <a:r>
              <a:rPr lang="en-US" dirty="0"/>
              <a:t>Logical shift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left</a:t>
            </a:r>
          </a:p>
          <a:p>
            <a:pPr marL="552450" lvl="1" eaLnBrk="1" hangingPunct="1"/>
            <a:r>
              <a:rPr lang="en-US" dirty="0"/>
              <a:t>Arithmetic shift</a:t>
            </a:r>
          </a:p>
          <a:p>
            <a:pPr marL="838200" lvl="2" eaLnBrk="1" hangingPunct="1"/>
            <a:r>
              <a:rPr lang="en-US" dirty="0"/>
              <a:t>Replicate most significant bit on left</a:t>
            </a:r>
          </a:p>
          <a:p>
            <a:pPr eaLnBrk="1" hangingPunct="1"/>
            <a:r>
              <a:rPr lang="en-US" dirty="0"/>
              <a:t>Undefined Behavior</a:t>
            </a:r>
          </a:p>
          <a:p>
            <a:pPr marL="552450" lvl="1" eaLnBrk="1" hangingPunct="1"/>
            <a:r>
              <a:rPr lang="en-US" dirty="0"/>
              <a:t>Shift amount &lt; 0 or ≥ word size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81800" y="1371600"/>
            <a:ext cx="1371600" cy="457200"/>
            <a:chOff x="0" y="0"/>
            <a:chExt cx="864" cy="288"/>
          </a:xfrm>
          <a:noFill/>
        </p:grpSpPr>
        <p:sp>
          <p:nvSpPr>
            <p:cNvPr id="62552" name="Rectangle 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3" name="Rectangle 7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1100010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76863" y="1371600"/>
            <a:ext cx="1436687" cy="457200"/>
            <a:chOff x="0" y="0"/>
            <a:chExt cx="904" cy="288"/>
          </a:xfrm>
          <a:noFill/>
        </p:grpSpPr>
        <p:sp>
          <p:nvSpPr>
            <p:cNvPr id="62550" name="Rectangle 9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1" name="Rectangle 10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48" name="Rectangle 1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9" name="Rectangle 1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410200" y="1828800"/>
            <a:ext cx="1371600" cy="457200"/>
            <a:chOff x="0" y="0"/>
            <a:chExt cx="864" cy="288"/>
          </a:xfrm>
          <a:noFill/>
        </p:grpSpPr>
        <p:sp>
          <p:nvSpPr>
            <p:cNvPr id="62546" name="Rectangle 1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7" name="Rectangle 16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44" name="Rectangle 1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5" name="Rectangle 1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410200" y="2286000"/>
            <a:ext cx="1371600" cy="457200"/>
            <a:chOff x="0" y="0"/>
            <a:chExt cx="864" cy="288"/>
          </a:xfrm>
          <a:noFill/>
        </p:grpSpPr>
        <p:sp>
          <p:nvSpPr>
            <p:cNvPr id="62542" name="Rectangle 2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3" name="Rectangle 22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40" name="Rectangle 2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1" name="Rectangle 2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5410200" y="2743200"/>
            <a:ext cx="1371600" cy="457200"/>
            <a:chOff x="0" y="0"/>
            <a:chExt cx="864" cy="288"/>
          </a:xfrm>
          <a:noFill/>
        </p:grpSpPr>
        <p:sp>
          <p:nvSpPr>
            <p:cNvPr id="62538" name="Rectangle 2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9" name="Rectangle 28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6781800" y="3581400"/>
            <a:ext cx="1371600" cy="457200"/>
            <a:chOff x="0" y="0"/>
            <a:chExt cx="864" cy="288"/>
          </a:xfrm>
          <a:noFill/>
        </p:grpSpPr>
        <p:sp>
          <p:nvSpPr>
            <p:cNvPr id="62536" name="Rectangle 3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7" name="Rectangle 31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0100010</a:t>
              </a:r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5376863" y="3581400"/>
            <a:ext cx="1436687" cy="457200"/>
            <a:chOff x="0" y="0"/>
            <a:chExt cx="904" cy="288"/>
          </a:xfrm>
          <a:noFill/>
        </p:grpSpPr>
        <p:sp>
          <p:nvSpPr>
            <p:cNvPr id="62534" name="Rectangle 33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5" name="Rectangle 34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32" name="Rectangle 3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3" name="Rectangle 3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5410200" y="4038600"/>
            <a:ext cx="1371600" cy="457200"/>
            <a:chOff x="0" y="0"/>
            <a:chExt cx="864" cy="288"/>
          </a:xfrm>
          <a:noFill/>
        </p:grpSpPr>
        <p:sp>
          <p:nvSpPr>
            <p:cNvPr id="62530" name="Rectangle 3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1" name="Rectangle 40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28" name="Rectangle 4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9" name="Rectangle 4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5410200" y="4495800"/>
            <a:ext cx="1371600" cy="457200"/>
            <a:chOff x="0" y="0"/>
            <a:chExt cx="864" cy="288"/>
          </a:xfrm>
          <a:noFill/>
        </p:grpSpPr>
        <p:sp>
          <p:nvSpPr>
            <p:cNvPr id="62526" name="Rectangle 4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7" name="Rectangle 46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24" name="Rectangle 4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5" name="Rectangle 4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5410200" y="4953000"/>
            <a:ext cx="1371600" cy="457200"/>
            <a:chOff x="0" y="0"/>
            <a:chExt cx="864" cy="288"/>
          </a:xfrm>
          <a:noFill/>
        </p:grpSpPr>
        <p:sp>
          <p:nvSpPr>
            <p:cNvPr id="62522" name="Rectangle 5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3" name="Rectangle 52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8" name="Group 53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20" name="Rectangle 5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1" name="Rectangle 5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9" name="Group 56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18" name="Rectangle 5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9" name="Rectangle 58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0" name="Group 59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6" name="Rectangle 6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7" name="Rectangle 61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1" name="Group 62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4" name="Rectangle 63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5" name="Rectangle 64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2" name="Rectangle 6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3" name="Rectangle 6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3" name="Group 68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0" name="Rectangle 6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1" name="Rectangle 70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4" name="Group 71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8" name="Rectangle 7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9" name="Rectangle 7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5" name="Group 74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6" name="Rectangle 7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7" name="Rectangle 76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6" name="Group 7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04" name="Rectangle 7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5" name="Rectangle 7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7" name="Group 80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2" name="Rectangle 8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3" name="Rectangle 82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8" name="Group 83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0" name="Rectangle 8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1" name="Rectangle 8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498" name="Rectangle 8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499" name="Rectangle 88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cxnSp>
        <p:nvCxnSpPr>
          <p:cNvPr id="62496" name="Straight Connector 62495"/>
          <p:cNvCxnSpPr/>
          <p:nvPr/>
        </p:nvCxnSpPr>
        <p:spPr bwMode="auto">
          <a:xfrm flipH="1">
            <a:off x="7315201" y="17018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H="1">
            <a:off x="6913882" y="14884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89" grpId="0" animBg="1"/>
      <p:bldP spid="90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Addition, negation, multiplication, shifting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4624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5F66B-E04B-47BE-8565-8EBCBE94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Number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191AD-5A56-4DCA-A5E4-00761AC63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43000"/>
            <a:ext cx="7896225" cy="5191125"/>
          </a:xfrm>
        </p:spPr>
        <p:txBody>
          <a:bodyPr/>
          <a:lstStyle/>
          <a:p>
            <a:r>
              <a:rPr lang="en-US" dirty="0"/>
              <a:t>In binary, the number of bits in the data type size determines the number of points on the number line. </a:t>
            </a:r>
          </a:p>
          <a:p>
            <a:pPr lvl="1"/>
            <a:r>
              <a:rPr lang="en-US" dirty="0"/>
              <a:t>We can assign the points any meaning we’d like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Consider the following examples:</a:t>
            </a:r>
          </a:p>
          <a:p>
            <a:pPr lvl="1"/>
            <a:r>
              <a:rPr lang="en-US" dirty="0"/>
              <a:t>1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          0                                                  1</a:t>
            </a:r>
          </a:p>
          <a:p>
            <a:pPr lvl="1"/>
            <a:r>
              <a:rPr lang="en-US" dirty="0"/>
              <a:t>2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         00            01              10             11                 </a:t>
            </a:r>
          </a:p>
          <a:p>
            <a:pPr lvl="1"/>
            <a:r>
              <a:rPr lang="en-US" dirty="0"/>
              <a:t>3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000  001 010  011  100   101  110  111   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EFC35B-4CC9-4590-94AA-3FA125FEED1E}"/>
              </a:ext>
            </a:extLst>
          </p:cNvPr>
          <p:cNvCxnSpPr/>
          <p:nvPr/>
        </p:nvCxnSpPr>
        <p:spPr bwMode="auto">
          <a:xfrm flipV="1">
            <a:off x="1143000" y="3719298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9093212-DE4A-4FC1-9818-7698F90450F2}"/>
              </a:ext>
            </a:extLst>
          </p:cNvPr>
          <p:cNvSpPr/>
          <p:nvPr/>
        </p:nvSpPr>
        <p:spPr bwMode="auto">
          <a:xfrm>
            <a:off x="2438400" y="364309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EDEB24-371D-4999-969D-4F06CD3920E9}"/>
              </a:ext>
            </a:extLst>
          </p:cNvPr>
          <p:cNvSpPr/>
          <p:nvPr/>
        </p:nvSpPr>
        <p:spPr bwMode="auto">
          <a:xfrm>
            <a:off x="5403850" y="362340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67AB9A-C632-4A94-AD02-92C582487855}"/>
              </a:ext>
            </a:extLst>
          </p:cNvPr>
          <p:cNvCxnSpPr/>
          <p:nvPr/>
        </p:nvCxnSpPr>
        <p:spPr bwMode="auto">
          <a:xfrm flipV="1">
            <a:off x="1143000" y="4763579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096AAA7-FD27-471A-AA19-5A568697B248}"/>
              </a:ext>
            </a:extLst>
          </p:cNvPr>
          <p:cNvSpPr/>
          <p:nvPr/>
        </p:nvSpPr>
        <p:spPr bwMode="auto">
          <a:xfrm>
            <a:off x="2438400" y="468737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28070E-0F26-4D40-A45A-4BBB65391E9A}"/>
              </a:ext>
            </a:extLst>
          </p:cNvPr>
          <p:cNvSpPr/>
          <p:nvPr/>
        </p:nvSpPr>
        <p:spPr bwMode="auto">
          <a:xfrm>
            <a:off x="3375025" y="466768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2CE5AF-2507-4676-A1F2-BA58C120FA99}"/>
              </a:ext>
            </a:extLst>
          </p:cNvPr>
          <p:cNvSpPr/>
          <p:nvPr/>
        </p:nvSpPr>
        <p:spPr bwMode="auto">
          <a:xfrm>
            <a:off x="4427537" y="464927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C8A58B-4C37-408E-AF37-428A3E74C6C2}"/>
              </a:ext>
            </a:extLst>
          </p:cNvPr>
          <p:cNvSpPr/>
          <p:nvPr/>
        </p:nvSpPr>
        <p:spPr bwMode="auto">
          <a:xfrm>
            <a:off x="5428644" y="46733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9A6BB3-EB84-4895-9581-6F8A77BE980D}"/>
              </a:ext>
            </a:extLst>
          </p:cNvPr>
          <p:cNvCxnSpPr/>
          <p:nvPr/>
        </p:nvCxnSpPr>
        <p:spPr bwMode="auto">
          <a:xfrm flipV="1">
            <a:off x="1219200" y="5942591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F1484FB2-73B8-4A9F-8C5C-AC52962EADE8}"/>
              </a:ext>
            </a:extLst>
          </p:cNvPr>
          <p:cNvSpPr/>
          <p:nvPr/>
        </p:nvSpPr>
        <p:spPr bwMode="auto">
          <a:xfrm>
            <a:off x="2514600" y="586639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FE4A6BC-B2AE-4BF2-9FC0-2EABB79B9829}"/>
              </a:ext>
            </a:extLst>
          </p:cNvPr>
          <p:cNvSpPr/>
          <p:nvPr/>
        </p:nvSpPr>
        <p:spPr bwMode="auto">
          <a:xfrm>
            <a:off x="3451225" y="58881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ED81A-BA74-4E03-890E-5846DC1E0F22}"/>
              </a:ext>
            </a:extLst>
          </p:cNvPr>
          <p:cNvSpPr/>
          <p:nvPr/>
        </p:nvSpPr>
        <p:spPr bwMode="auto">
          <a:xfrm>
            <a:off x="4503737" y="58881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56CAF64-2081-4D7C-A2F4-7710F7F11629}"/>
              </a:ext>
            </a:extLst>
          </p:cNvPr>
          <p:cNvSpPr/>
          <p:nvPr/>
        </p:nvSpPr>
        <p:spPr bwMode="auto">
          <a:xfrm>
            <a:off x="5504844" y="58523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7A60A22-381D-4E2D-A9B9-A28276722F79}"/>
              </a:ext>
            </a:extLst>
          </p:cNvPr>
          <p:cNvSpPr/>
          <p:nvPr/>
        </p:nvSpPr>
        <p:spPr bwMode="auto">
          <a:xfrm>
            <a:off x="2008563" y="589341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0EB3580-CC55-4DF7-8F41-84A99EDA036B}"/>
              </a:ext>
            </a:extLst>
          </p:cNvPr>
          <p:cNvSpPr/>
          <p:nvPr/>
        </p:nvSpPr>
        <p:spPr bwMode="auto">
          <a:xfrm>
            <a:off x="2945188" y="58737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A9328E3-1169-4C64-8FF6-1974A06833E3}"/>
              </a:ext>
            </a:extLst>
          </p:cNvPr>
          <p:cNvSpPr/>
          <p:nvPr/>
        </p:nvSpPr>
        <p:spPr bwMode="auto">
          <a:xfrm>
            <a:off x="3997700" y="585531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1A28D1F-43AB-47E0-9ADF-9EF2E574C4D4}"/>
              </a:ext>
            </a:extLst>
          </p:cNvPr>
          <p:cNvSpPr/>
          <p:nvPr/>
        </p:nvSpPr>
        <p:spPr bwMode="auto">
          <a:xfrm>
            <a:off x="4992687" y="587511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9101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762000" y="19812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From Bits through Integers</a:t>
            </a: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18-213/18-613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Introduction to Computer Systems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	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2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nd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Lecture, May 15</a:t>
            </a:r>
            <a:r>
              <a:rPr lang="en-US" sz="2000" kern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, 2024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92191-2A0A-4B3A-A0F7-D7A01B38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Purely Imaginary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602BB-0875-4709-BC27-23C016AF8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1200" dirty="0"/>
              <a:t>                             -1/16       -1/8     -1/4         0           1/16      1/8        1/4          1/2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0             1         2            3              4             5           6             7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-4          -3        -2            -1             0            1            2             3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   A            B          C            D             E             F           G             H</a:t>
            </a:r>
          </a:p>
          <a:p>
            <a:pPr marL="457200" lvl="1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5CF820-6EF5-4BF1-8DF1-315F531AFA6D}"/>
              </a:ext>
            </a:extLst>
          </p:cNvPr>
          <p:cNvCxnSpPr/>
          <p:nvPr/>
        </p:nvCxnSpPr>
        <p:spPr bwMode="auto">
          <a:xfrm flipV="1">
            <a:off x="1232899" y="1981200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B77074BF-F941-4018-82CD-1216C3ECF5AF}"/>
              </a:ext>
            </a:extLst>
          </p:cNvPr>
          <p:cNvSpPr/>
          <p:nvPr/>
        </p:nvSpPr>
        <p:spPr bwMode="auto">
          <a:xfrm>
            <a:off x="2528299" y="190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650D7C-37F9-4C57-9405-59405365ACAA}"/>
              </a:ext>
            </a:extLst>
          </p:cNvPr>
          <p:cNvSpPr/>
          <p:nvPr/>
        </p:nvSpPr>
        <p:spPr bwMode="auto">
          <a:xfrm>
            <a:off x="3464924" y="19267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7BA2DB-675B-473D-B26D-CB59DE80E224}"/>
              </a:ext>
            </a:extLst>
          </p:cNvPr>
          <p:cNvSpPr/>
          <p:nvPr/>
        </p:nvSpPr>
        <p:spPr bwMode="auto">
          <a:xfrm>
            <a:off x="4517436" y="19267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9A3351-AE4A-4CB2-86E6-C50D183FD245}"/>
              </a:ext>
            </a:extLst>
          </p:cNvPr>
          <p:cNvSpPr/>
          <p:nvPr/>
        </p:nvSpPr>
        <p:spPr bwMode="auto">
          <a:xfrm>
            <a:off x="5518543" y="18909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34F394-B0CF-43CD-A819-0F72914600BF}"/>
              </a:ext>
            </a:extLst>
          </p:cNvPr>
          <p:cNvSpPr/>
          <p:nvPr/>
        </p:nvSpPr>
        <p:spPr bwMode="auto">
          <a:xfrm>
            <a:off x="2022262" y="19320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6FF2BF-C330-4B6D-803B-BBDF7C45812F}"/>
              </a:ext>
            </a:extLst>
          </p:cNvPr>
          <p:cNvSpPr/>
          <p:nvPr/>
        </p:nvSpPr>
        <p:spPr bwMode="auto">
          <a:xfrm>
            <a:off x="2958887" y="191233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5A1567F-B470-495D-A5D1-9126DCC5E996}"/>
              </a:ext>
            </a:extLst>
          </p:cNvPr>
          <p:cNvSpPr/>
          <p:nvPr/>
        </p:nvSpPr>
        <p:spPr bwMode="auto">
          <a:xfrm>
            <a:off x="4011399" y="18939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84CE69-6471-495D-96C9-F332EF8E69EB}"/>
              </a:ext>
            </a:extLst>
          </p:cNvPr>
          <p:cNvSpPr/>
          <p:nvPr/>
        </p:nvSpPr>
        <p:spPr bwMode="auto">
          <a:xfrm>
            <a:off x="5006386" y="19137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F78A36-12B6-43B9-A851-8B9DF3A864C4}"/>
              </a:ext>
            </a:extLst>
          </p:cNvPr>
          <p:cNvCxnSpPr/>
          <p:nvPr/>
        </p:nvCxnSpPr>
        <p:spPr bwMode="auto">
          <a:xfrm flipV="1">
            <a:off x="1208070" y="2895600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38AC86C-0BE2-425D-8627-7074FD4EFA04}"/>
              </a:ext>
            </a:extLst>
          </p:cNvPr>
          <p:cNvSpPr/>
          <p:nvPr/>
        </p:nvSpPr>
        <p:spPr bwMode="auto">
          <a:xfrm>
            <a:off x="2503470" y="28194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AFB347-57C2-49B6-8258-7001D4C885A7}"/>
              </a:ext>
            </a:extLst>
          </p:cNvPr>
          <p:cNvSpPr/>
          <p:nvPr/>
        </p:nvSpPr>
        <p:spPr bwMode="auto">
          <a:xfrm>
            <a:off x="3440095" y="28411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34871F-FCDA-4A1B-870B-6892A70B13FE}"/>
              </a:ext>
            </a:extLst>
          </p:cNvPr>
          <p:cNvSpPr/>
          <p:nvPr/>
        </p:nvSpPr>
        <p:spPr bwMode="auto">
          <a:xfrm>
            <a:off x="4492607" y="28411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23C83E6-627B-403B-B225-5CA2C3CB6EC8}"/>
              </a:ext>
            </a:extLst>
          </p:cNvPr>
          <p:cNvSpPr/>
          <p:nvPr/>
        </p:nvSpPr>
        <p:spPr bwMode="auto">
          <a:xfrm>
            <a:off x="5493714" y="28053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99D3C06-7665-46DE-9922-D1DE6C38CD0A}"/>
              </a:ext>
            </a:extLst>
          </p:cNvPr>
          <p:cNvSpPr/>
          <p:nvPr/>
        </p:nvSpPr>
        <p:spPr bwMode="auto">
          <a:xfrm>
            <a:off x="1997433" y="28464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52A6C90-CFE7-4E98-B4A0-BFEC74879AEA}"/>
              </a:ext>
            </a:extLst>
          </p:cNvPr>
          <p:cNvSpPr/>
          <p:nvPr/>
        </p:nvSpPr>
        <p:spPr bwMode="auto">
          <a:xfrm>
            <a:off x="2934058" y="282673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4C354E1-5F55-49E4-A6C2-81EB512A2236}"/>
              </a:ext>
            </a:extLst>
          </p:cNvPr>
          <p:cNvSpPr/>
          <p:nvPr/>
        </p:nvSpPr>
        <p:spPr bwMode="auto">
          <a:xfrm>
            <a:off x="3986570" y="28083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BD418D0-5FAC-4A99-B04E-B38E9AB3B53D}"/>
              </a:ext>
            </a:extLst>
          </p:cNvPr>
          <p:cNvSpPr/>
          <p:nvPr/>
        </p:nvSpPr>
        <p:spPr bwMode="auto">
          <a:xfrm>
            <a:off x="4981557" y="28281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20C7FA-FD16-4CB7-A4EE-2961D5E51B8C}"/>
              </a:ext>
            </a:extLst>
          </p:cNvPr>
          <p:cNvCxnSpPr/>
          <p:nvPr/>
        </p:nvCxnSpPr>
        <p:spPr bwMode="auto">
          <a:xfrm flipV="1">
            <a:off x="1211959" y="3896528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D674CF4-3FCE-47F6-AF2F-19D3DC068F15}"/>
              </a:ext>
            </a:extLst>
          </p:cNvPr>
          <p:cNvSpPr/>
          <p:nvPr/>
        </p:nvSpPr>
        <p:spPr bwMode="auto">
          <a:xfrm>
            <a:off x="2507359" y="382032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312CBC-D2E5-4BF3-A53C-FA29702659A3}"/>
              </a:ext>
            </a:extLst>
          </p:cNvPr>
          <p:cNvSpPr/>
          <p:nvPr/>
        </p:nvSpPr>
        <p:spPr bwMode="auto">
          <a:xfrm>
            <a:off x="3443984" y="38420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E17C607-B2D5-4981-BFD2-D8E840542B90}"/>
              </a:ext>
            </a:extLst>
          </p:cNvPr>
          <p:cNvSpPr/>
          <p:nvPr/>
        </p:nvSpPr>
        <p:spPr bwMode="auto">
          <a:xfrm>
            <a:off x="4496496" y="38420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3602B79-ECD5-4311-98FC-9E51B1825C2F}"/>
              </a:ext>
            </a:extLst>
          </p:cNvPr>
          <p:cNvSpPr/>
          <p:nvPr/>
        </p:nvSpPr>
        <p:spPr bwMode="auto">
          <a:xfrm>
            <a:off x="5497603" y="38062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57828BD-511F-462A-9574-494042D85302}"/>
              </a:ext>
            </a:extLst>
          </p:cNvPr>
          <p:cNvSpPr/>
          <p:nvPr/>
        </p:nvSpPr>
        <p:spPr bwMode="auto">
          <a:xfrm>
            <a:off x="2001322" y="384735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8E8EFEB-3F63-42DA-A981-BBAB863490E7}"/>
              </a:ext>
            </a:extLst>
          </p:cNvPr>
          <p:cNvSpPr/>
          <p:nvPr/>
        </p:nvSpPr>
        <p:spPr bwMode="auto">
          <a:xfrm>
            <a:off x="2937947" y="382765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324449A-43BD-4397-955B-BC24CD1F0B37}"/>
              </a:ext>
            </a:extLst>
          </p:cNvPr>
          <p:cNvSpPr/>
          <p:nvPr/>
        </p:nvSpPr>
        <p:spPr bwMode="auto">
          <a:xfrm>
            <a:off x="3990459" y="380925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28F1DBB-C5AA-4EBD-B70F-228A250D3D0D}"/>
              </a:ext>
            </a:extLst>
          </p:cNvPr>
          <p:cNvSpPr/>
          <p:nvPr/>
        </p:nvSpPr>
        <p:spPr bwMode="auto">
          <a:xfrm>
            <a:off x="4985446" y="382905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102B5EE-AAE1-453D-BCF5-8A793A36366C}"/>
              </a:ext>
            </a:extLst>
          </p:cNvPr>
          <p:cNvCxnSpPr/>
          <p:nvPr/>
        </p:nvCxnSpPr>
        <p:spPr bwMode="auto">
          <a:xfrm flipV="1">
            <a:off x="1211959" y="4913162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27B9FE35-50DC-4438-AA17-5110A04328DD}"/>
              </a:ext>
            </a:extLst>
          </p:cNvPr>
          <p:cNvSpPr/>
          <p:nvPr/>
        </p:nvSpPr>
        <p:spPr bwMode="auto">
          <a:xfrm>
            <a:off x="2507359" y="483696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276F5B7-F6D8-4C6F-9769-9D13224C291B}"/>
              </a:ext>
            </a:extLst>
          </p:cNvPr>
          <p:cNvSpPr/>
          <p:nvPr/>
        </p:nvSpPr>
        <p:spPr bwMode="auto">
          <a:xfrm>
            <a:off x="3443984" y="48586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E74A60A-D4AC-4027-8643-6195AC798D81}"/>
              </a:ext>
            </a:extLst>
          </p:cNvPr>
          <p:cNvSpPr/>
          <p:nvPr/>
        </p:nvSpPr>
        <p:spPr bwMode="auto">
          <a:xfrm>
            <a:off x="4496496" y="48586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A37C877-00D8-4B6C-B080-D46E7ACD0BFB}"/>
              </a:ext>
            </a:extLst>
          </p:cNvPr>
          <p:cNvSpPr/>
          <p:nvPr/>
        </p:nvSpPr>
        <p:spPr bwMode="auto">
          <a:xfrm>
            <a:off x="5497603" y="48228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3377445-D237-4CF1-B3DB-0F5085ECC1E3}"/>
              </a:ext>
            </a:extLst>
          </p:cNvPr>
          <p:cNvSpPr/>
          <p:nvPr/>
        </p:nvSpPr>
        <p:spPr bwMode="auto">
          <a:xfrm>
            <a:off x="2001322" y="486398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3A97448-7E5F-4CA7-B2A3-4830898D9BA4}"/>
              </a:ext>
            </a:extLst>
          </p:cNvPr>
          <p:cNvSpPr/>
          <p:nvPr/>
        </p:nvSpPr>
        <p:spPr bwMode="auto">
          <a:xfrm>
            <a:off x="2937947" y="484429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7264EFD-0C73-46B1-A430-00F50B90C0B2}"/>
              </a:ext>
            </a:extLst>
          </p:cNvPr>
          <p:cNvSpPr/>
          <p:nvPr/>
        </p:nvSpPr>
        <p:spPr bwMode="auto">
          <a:xfrm>
            <a:off x="3990459" y="482588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64F5FA6-2549-4932-9A17-EC07B6EA5890}"/>
              </a:ext>
            </a:extLst>
          </p:cNvPr>
          <p:cNvSpPr/>
          <p:nvPr/>
        </p:nvSpPr>
        <p:spPr bwMode="auto">
          <a:xfrm>
            <a:off x="4985446" y="484568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FF43B86-EEE1-4422-9AAA-7C497B8FA1B2}"/>
              </a:ext>
            </a:extLst>
          </p:cNvPr>
          <p:cNvCxnSpPr/>
          <p:nvPr/>
        </p:nvCxnSpPr>
        <p:spPr bwMode="auto">
          <a:xfrm flipV="1">
            <a:off x="1246170" y="59294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5FE1EECB-0AF8-4E18-A810-AFE9EAD1150A}"/>
              </a:ext>
            </a:extLst>
          </p:cNvPr>
          <p:cNvSpPr/>
          <p:nvPr/>
        </p:nvSpPr>
        <p:spPr bwMode="auto">
          <a:xfrm>
            <a:off x="2541570" y="58532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FE69AEE-B22D-4BDF-BF0D-A9EB5071DA72}"/>
              </a:ext>
            </a:extLst>
          </p:cNvPr>
          <p:cNvSpPr/>
          <p:nvPr/>
        </p:nvSpPr>
        <p:spPr bwMode="auto">
          <a:xfrm>
            <a:off x="3478195" y="587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07ADFF5-C79E-406B-B3F1-FAB871BC0EDD}"/>
              </a:ext>
            </a:extLst>
          </p:cNvPr>
          <p:cNvSpPr/>
          <p:nvPr/>
        </p:nvSpPr>
        <p:spPr bwMode="auto">
          <a:xfrm>
            <a:off x="4530707" y="587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D2F575D-9BB8-40F4-B551-A9FAC0364F41}"/>
              </a:ext>
            </a:extLst>
          </p:cNvPr>
          <p:cNvSpPr/>
          <p:nvPr/>
        </p:nvSpPr>
        <p:spPr bwMode="auto">
          <a:xfrm>
            <a:off x="5531814" y="58392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97A45D9-1847-4AC7-BD10-6487BFA9D2E5}"/>
              </a:ext>
            </a:extLst>
          </p:cNvPr>
          <p:cNvSpPr/>
          <p:nvPr/>
        </p:nvSpPr>
        <p:spPr bwMode="auto">
          <a:xfrm>
            <a:off x="2035533" y="58802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CDE710B-4F9F-4786-BC44-5CA06F288BB6}"/>
              </a:ext>
            </a:extLst>
          </p:cNvPr>
          <p:cNvSpPr/>
          <p:nvPr/>
        </p:nvSpPr>
        <p:spPr bwMode="auto">
          <a:xfrm>
            <a:off x="2972158" y="58606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A7B3A73-C112-415E-998D-DD613A986E85}"/>
              </a:ext>
            </a:extLst>
          </p:cNvPr>
          <p:cNvSpPr/>
          <p:nvPr/>
        </p:nvSpPr>
        <p:spPr bwMode="auto">
          <a:xfrm>
            <a:off x="4024670" y="58421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41FBB1A-84F2-4D3C-A94D-162CDED2A15D}"/>
              </a:ext>
            </a:extLst>
          </p:cNvPr>
          <p:cNvSpPr/>
          <p:nvPr/>
        </p:nvSpPr>
        <p:spPr bwMode="auto">
          <a:xfrm>
            <a:off x="5019657" y="58619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8248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BA610-DD66-434B-84F5-69916CF6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8108-18CB-46F6-A10B-6AB4FC125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consider a simple 3 digit number line: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200" dirty="0"/>
              <a:t>                                              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0              1          2             3            4            5            6             7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000        001       010        011       100         101      110          111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          </a:t>
            </a:r>
            <a:endParaRPr lang="en-US" dirty="0"/>
          </a:p>
          <a:p>
            <a:r>
              <a:rPr lang="en-US" dirty="0"/>
              <a:t>What happens if we add 1 to 7?</a:t>
            </a:r>
          </a:p>
          <a:p>
            <a:pPr lvl="1"/>
            <a:r>
              <a:rPr lang="en-US" dirty="0"/>
              <a:t>In other words, what happens if we add 1 to 111?</a:t>
            </a:r>
          </a:p>
          <a:p>
            <a:pPr lvl="1"/>
            <a:endParaRPr lang="en-US" dirty="0"/>
          </a:p>
          <a:p>
            <a:r>
              <a:rPr lang="en-US" dirty="0"/>
              <a:t>111+ 001 = 1 000</a:t>
            </a:r>
          </a:p>
          <a:p>
            <a:pPr lvl="1"/>
            <a:r>
              <a:rPr lang="en-US" dirty="0"/>
              <a:t>But, we only get 3 bits – so we lose the leading-1. </a:t>
            </a:r>
          </a:p>
          <a:p>
            <a:pPr lvl="1"/>
            <a:r>
              <a:rPr lang="en-US" dirty="0"/>
              <a:t>This is called overflow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result is 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B7DE07-2FA4-4C09-AF22-EFAC3DAA123C}"/>
              </a:ext>
            </a:extLst>
          </p:cNvPr>
          <p:cNvCxnSpPr/>
          <p:nvPr/>
        </p:nvCxnSpPr>
        <p:spPr bwMode="auto">
          <a:xfrm flipV="1">
            <a:off x="1246170" y="2126269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1E2BC98E-92E6-48D6-B971-5BBB9AF0793F}"/>
              </a:ext>
            </a:extLst>
          </p:cNvPr>
          <p:cNvSpPr/>
          <p:nvPr/>
        </p:nvSpPr>
        <p:spPr bwMode="auto">
          <a:xfrm>
            <a:off x="2541570" y="205006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CD2078-926A-4401-A797-F3499F91CB3E}"/>
              </a:ext>
            </a:extLst>
          </p:cNvPr>
          <p:cNvSpPr/>
          <p:nvPr/>
        </p:nvSpPr>
        <p:spPr bwMode="auto">
          <a:xfrm>
            <a:off x="3478195" y="20717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A911C9-05CC-4E88-A0E8-8FD145B264BF}"/>
              </a:ext>
            </a:extLst>
          </p:cNvPr>
          <p:cNvSpPr/>
          <p:nvPr/>
        </p:nvSpPr>
        <p:spPr bwMode="auto">
          <a:xfrm>
            <a:off x="4530707" y="20717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25A96B-3BCE-4D98-8D49-4734C26AA9BA}"/>
              </a:ext>
            </a:extLst>
          </p:cNvPr>
          <p:cNvSpPr/>
          <p:nvPr/>
        </p:nvSpPr>
        <p:spPr bwMode="auto">
          <a:xfrm>
            <a:off x="5531814" y="20359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88DF21-F83B-4A68-A783-76E270F9E917}"/>
              </a:ext>
            </a:extLst>
          </p:cNvPr>
          <p:cNvSpPr/>
          <p:nvPr/>
        </p:nvSpPr>
        <p:spPr bwMode="auto">
          <a:xfrm>
            <a:off x="2035533" y="207709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181B41-2851-44D3-B8DF-10501843D1E9}"/>
              </a:ext>
            </a:extLst>
          </p:cNvPr>
          <p:cNvSpPr/>
          <p:nvPr/>
        </p:nvSpPr>
        <p:spPr bwMode="auto">
          <a:xfrm>
            <a:off x="2972158" y="20574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619491-84D9-483F-AAD8-2046162B02E8}"/>
              </a:ext>
            </a:extLst>
          </p:cNvPr>
          <p:cNvSpPr/>
          <p:nvPr/>
        </p:nvSpPr>
        <p:spPr bwMode="auto">
          <a:xfrm>
            <a:off x="4024670" y="203899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5E5441-5BFB-42D4-A131-A74D7E02F0F0}"/>
              </a:ext>
            </a:extLst>
          </p:cNvPr>
          <p:cNvSpPr/>
          <p:nvPr/>
        </p:nvSpPr>
        <p:spPr bwMode="auto">
          <a:xfrm>
            <a:off x="5019657" y="205879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3164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C15A8-60B2-4838-A035-AD702C36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Modulus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D3AC6-41BB-404F-9069-C8A2C1C82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explore this idea of overflow some more</a:t>
            </a:r>
          </a:p>
          <a:p>
            <a:pPr lvl="1"/>
            <a:r>
              <a:rPr lang="en-US" dirty="0"/>
              <a:t>111 + 001 = 1 000 = 000</a:t>
            </a:r>
          </a:p>
          <a:p>
            <a:pPr lvl="1"/>
            <a:r>
              <a:rPr lang="en-US" dirty="0"/>
              <a:t>111 + 010  = 1 001 = 001</a:t>
            </a:r>
          </a:p>
          <a:p>
            <a:pPr lvl="1"/>
            <a:r>
              <a:rPr lang="en-US" dirty="0"/>
              <a:t>111 + 011 =  1 010  = 010</a:t>
            </a:r>
          </a:p>
          <a:p>
            <a:pPr lvl="1"/>
            <a:r>
              <a:rPr lang="en-US" dirty="0"/>
              <a:t>111 + 100 =  1 011  = 011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111 + 110  = 1 101 = 101</a:t>
            </a:r>
          </a:p>
          <a:p>
            <a:pPr lvl="1"/>
            <a:r>
              <a:rPr lang="en-US" dirty="0"/>
              <a:t>111 + 111 = 1 110 =  110</a:t>
            </a:r>
          </a:p>
          <a:p>
            <a:pPr lvl="1"/>
            <a:endParaRPr lang="en-US" dirty="0"/>
          </a:p>
          <a:p>
            <a:r>
              <a:rPr lang="en-US" dirty="0"/>
              <a:t>So, arithmetic “wraps around” when it gets “too positive”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5444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BA68-650F-42E0-8E30-7322842C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Unsigned and Non-Negative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BAA1B-20A5-4A06-B035-57D50CFE8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use the term “</a:t>
            </a:r>
            <a:r>
              <a:rPr lang="en-US" dirty="0" err="1"/>
              <a:t>ints</a:t>
            </a:r>
            <a:r>
              <a:rPr lang="en-US" dirty="0"/>
              <a:t>” to mean the finite set of integer numbers that we can represent on a number line enumerated by some fixed number of bits, i.e. </a:t>
            </a:r>
            <a:r>
              <a:rPr lang="en-US" i="1" dirty="0"/>
              <a:t>bit width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We normally represent unsigned and non-negative int using simple binary as we have already discussed</a:t>
            </a:r>
          </a:p>
          <a:p>
            <a:pPr lvl="1"/>
            <a:r>
              <a:rPr lang="en-US" dirty="0"/>
              <a:t>An “unsigned” int is any int on a number line, e.g. of a data type, that doesn’t contain any negative numbers</a:t>
            </a:r>
          </a:p>
          <a:p>
            <a:pPr lvl="1"/>
            <a:r>
              <a:rPr lang="en-US" dirty="0"/>
              <a:t>A non-negative number is a number greater than or equal to (&gt;=) 0 on a number line, e.g. of a data type, that does contain negative numbers</a:t>
            </a:r>
          </a:p>
        </p:txBody>
      </p:sp>
    </p:spTree>
    <p:extLst>
      <p:ext uri="{BB962C8B-B14F-4D97-AF65-F5344CB8AC3E}">
        <p14:creationId xmlns:p14="http://schemas.microsoft.com/office/powerpoint/2010/main" val="153546720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7003-311E-4A71-9CBD-26C8B479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How represent negative Numbers?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BEE1-1623-4DB9-AD74-1C8BEE80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74572"/>
            <a:ext cx="7896225" cy="4972050"/>
          </a:xfrm>
        </p:spPr>
        <p:txBody>
          <a:bodyPr/>
          <a:lstStyle/>
          <a:p>
            <a:r>
              <a:rPr lang="en-US" dirty="0"/>
              <a:t>We could use the leading bit as a </a:t>
            </a:r>
            <a:r>
              <a:rPr lang="en-US" i="1" dirty="0"/>
              <a:t>sign bit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0 means non-negative</a:t>
            </a:r>
          </a:p>
          <a:p>
            <a:pPr lvl="1"/>
            <a:r>
              <a:rPr lang="en-US" dirty="0"/>
              <a:t>1 means negative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000        001      010        011         100        101       110        111</a:t>
            </a:r>
          </a:p>
          <a:p>
            <a:pPr marL="457200" lvl="1" indent="0">
              <a:buNone/>
            </a:pPr>
            <a:r>
              <a:rPr lang="en-US" sz="1200" dirty="0"/>
              <a:t>                         0            1           2            3              -0          -1            -2          -3</a:t>
            </a:r>
            <a:endParaRPr lang="en-US" dirty="0"/>
          </a:p>
          <a:p>
            <a:r>
              <a:rPr lang="en-US" dirty="0"/>
              <a:t>This has some benefits</a:t>
            </a:r>
          </a:p>
          <a:p>
            <a:pPr lvl="1"/>
            <a:r>
              <a:rPr lang="en-US" dirty="0"/>
              <a:t>It lets us represent negative and non-negative numbers</a:t>
            </a:r>
          </a:p>
          <a:p>
            <a:pPr lvl="1"/>
            <a:r>
              <a:rPr lang="en-US" dirty="0"/>
              <a:t>0 represents 0</a:t>
            </a:r>
          </a:p>
          <a:p>
            <a:pPr lvl="1"/>
            <a:endParaRPr lang="en-US" dirty="0"/>
          </a:p>
          <a:p>
            <a:r>
              <a:rPr lang="en-US" dirty="0"/>
              <a:t>It also has some drawbacks</a:t>
            </a:r>
          </a:p>
          <a:p>
            <a:pPr lvl="1"/>
            <a:r>
              <a:rPr lang="en-US" dirty="0"/>
              <a:t>There is a -0, which is the same as 0, except that it is different</a:t>
            </a:r>
          </a:p>
          <a:p>
            <a:pPr lvl="1"/>
            <a:r>
              <a:rPr lang="en-US" dirty="0"/>
              <a:t>How to add such numbers 1 + -1 should equal 0</a:t>
            </a:r>
          </a:p>
          <a:p>
            <a:pPr lvl="2"/>
            <a:r>
              <a:rPr lang="en-US" dirty="0"/>
              <a:t>But, by simple math, 001 + 101 = 110, which is -2?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D287E1-D8C8-4D4D-A19D-D27677A635FD}"/>
              </a:ext>
            </a:extLst>
          </p:cNvPr>
          <p:cNvCxnSpPr/>
          <p:nvPr/>
        </p:nvCxnSpPr>
        <p:spPr bwMode="auto">
          <a:xfrm flipV="1">
            <a:off x="963237" y="26810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A17FEA9-08D6-4C0F-B3D0-7F51EB23CD43}"/>
              </a:ext>
            </a:extLst>
          </p:cNvPr>
          <p:cNvSpPr/>
          <p:nvPr/>
        </p:nvSpPr>
        <p:spPr bwMode="auto">
          <a:xfrm>
            <a:off x="2258637" y="26048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21D0D7-94F3-4142-8CAE-1A7F902ADF5E}"/>
              </a:ext>
            </a:extLst>
          </p:cNvPr>
          <p:cNvSpPr/>
          <p:nvPr/>
        </p:nvSpPr>
        <p:spPr bwMode="auto">
          <a:xfrm>
            <a:off x="3195262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4BA2D1-F036-4F5E-B6CD-0BB6075300E2}"/>
              </a:ext>
            </a:extLst>
          </p:cNvPr>
          <p:cNvSpPr/>
          <p:nvPr/>
        </p:nvSpPr>
        <p:spPr bwMode="auto">
          <a:xfrm>
            <a:off x="4247774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60784D-0C42-4ED3-BDEB-F4BD5AF4350D}"/>
              </a:ext>
            </a:extLst>
          </p:cNvPr>
          <p:cNvSpPr/>
          <p:nvPr/>
        </p:nvSpPr>
        <p:spPr bwMode="auto">
          <a:xfrm>
            <a:off x="5248881" y="25908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7D0119-FAB2-47F5-8B41-DBF80F23A56F}"/>
              </a:ext>
            </a:extLst>
          </p:cNvPr>
          <p:cNvSpPr/>
          <p:nvPr/>
        </p:nvSpPr>
        <p:spPr bwMode="auto">
          <a:xfrm>
            <a:off x="1752600" y="26318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A28F32-4316-468C-86FD-FAAC0BCC7849}"/>
              </a:ext>
            </a:extLst>
          </p:cNvPr>
          <p:cNvSpPr/>
          <p:nvPr/>
        </p:nvSpPr>
        <p:spPr bwMode="auto">
          <a:xfrm>
            <a:off x="2689225" y="26122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4072F-B0B9-4396-BF5C-30AE9D40B71A}"/>
              </a:ext>
            </a:extLst>
          </p:cNvPr>
          <p:cNvSpPr/>
          <p:nvPr/>
        </p:nvSpPr>
        <p:spPr bwMode="auto">
          <a:xfrm>
            <a:off x="3741737" y="25937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FC6D42-B1B8-4FA3-ADA0-0636A787D4EE}"/>
              </a:ext>
            </a:extLst>
          </p:cNvPr>
          <p:cNvSpPr/>
          <p:nvPr/>
        </p:nvSpPr>
        <p:spPr bwMode="auto">
          <a:xfrm>
            <a:off x="4736724" y="26135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4777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0AFC1-1328-4BD4-88C3-12B6DD191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A Magic Trick!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6614C-E703-4C15-A8D9-2B1924DF6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990600"/>
            <a:ext cx="7896225" cy="5343525"/>
          </a:xfrm>
        </p:spPr>
        <p:txBody>
          <a:bodyPr/>
          <a:lstStyle/>
          <a:p>
            <a:r>
              <a:rPr lang="en-US" dirty="0"/>
              <a:t>Let’s just start with three ideas:</a:t>
            </a:r>
          </a:p>
          <a:p>
            <a:pPr lvl="1"/>
            <a:r>
              <a:rPr lang="en-US" dirty="0"/>
              <a:t>1 should be represented as 1</a:t>
            </a:r>
          </a:p>
          <a:p>
            <a:pPr lvl="1"/>
            <a:r>
              <a:rPr lang="en-US" dirty="0"/>
              <a:t>-1 + 1 = 0</a:t>
            </a:r>
          </a:p>
          <a:p>
            <a:pPr lvl="1"/>
            <a:r>
              <a:rPr lang="en-US" dirty="0"/>
              <a:t>We want addition to work in the familiar way, with simple rules.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want a situation where “-1” + 1 = 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Consider a 3 bit number:</a:t>
            </a:r>
          </a:p>
          <a:p>
            <a:pPr lvl="1"/>
            <a:r>
              <a:rPr lang="en-US" dirty="0"/>
              <a:t>001 + “-1” = 0</a:t>
            </a:r>
          </a:p>
          <a:p>
            <a:pPr lvl="1"/>
            <a:r>
              <a:rPr lang="en-US" dirty="0"/>
              <a:t>001 + 111 = 0 </a:t>
            </a:r>
          </a:p>
          <a:p>
            <a:pPr lvl="2"/>
            <a:r>
              <a:rPr lang="en-US" dirty="0"/>
              <a:t>Remember 001 + 111 = 1 000, and the leading one is lost to overflow.</a:t>
            </a:r>
          </a:p>
          <a:p>
            <a:r>
              <a:rPr lang="en-US" dirty="0"/>
              <a:t>“-1” = 111</a:t>
            </a:r>
          </a:p>
          <a:p>
            <a:pPr lvl="1"/>
            <a:r>
              <a:rPr lang="en-US" dirty="0"/>
              <a:t>Yep!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3652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DB8EA-C8E4-4063-8DCA-A5986BE0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1F2C7-978F-4080-95E8-470903F1E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191125"/>
          </a:xfrm>
        </p:spPr>
        <p:txBody>
          <a:bodyPr/>
          <a:lstStyle/>
          <a:p>
            <a:r>
              <a:rPr lang="en-US" dirty="0"/>
              <a:t>Well, if 111 is -1, what is -2? </a:t>
            </a:r>
          </a:p>
          <a:p>
            <a:pPr lvl="1"/>
            <a:r>
              <a:rPr lang="en-US" dirty="0"/>
              <a:t>-1   -  1</a:t>
            </a:r>
          </a:p>
          <a:p>
            <a:pPr lvl="1"/>
            <a:r>
              <a:rPr lang="en-US" dirty="0"/>
              <a:t>111 – 001 = 110</a:t>
            </a:r>
          </a:p>
          <a:p>
            <a:pPr lvl="1"/>
            <a:endParaRPr lang="en-US" dirty="0"/>
          </a:p>
          <a:p>
            <a:r>
              <a:rPr lang="en-US" dirty="0"/>
              <a:t>Does that really work?</a:t>
            </a:r>
          </a:p>
          <a:p>
            <a:pPr lvl="1"/>
            <a:r>
              <a:rPr lang="en-US" dirty="0"/>
              <a:t>If it does -2 + 2 = 0</a:t>
            </a:r>
          </a:p>
          <a:p>
            <a:pPr lvl="1"/>
            <a:r>
              <a:rPr lang="en-US" dirty="0"/>
              <a:t>110  +  010 = 1 000  = 000</a:t>
            </a:r>
          </a:p>
          <a:p>
            <a:endParaRPr lang="en-US" dirty="0"/>
          </a:p>
          <a:p>
            <a:r>
              <a:rPr lang="en-US" dirty="0"/>
              <a:t>-2 + 5 should be 3, right? </a:t>
            </a:r>
          </a:p>
          <a:p>
            <a:pPr lvl="1"/>
            <a:r>
              <a:rPr lang="en-US" dirty="0"/>
              <a:t>110 + 101 =  1 011  =  011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8256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42F52-DD00-47F4-ABF5-647942EE6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–x the easy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97453-9EEB-4503-859D-8A51DF867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362075"/>
            <a:ext cx="8064500" cy="4972050"/>
          </a:xfrm>
        </p:spPr>
        <p:txBody>
          <a:bodyPr/>
          <a:lstStyle/>
          <a:p>
            <a:r>
              <a:rPr lang="en-US" dirty="0"/>
              <a:t>Given a non-negative number in binary, e.g. 5, represented with a fixed bit width, e.g. 4</a:t>
            </a:r>
          </a:p>
          <a:p>
            <a:pPr lvl="1"/>
            <a:r>
              <a:rPr lang="en-US" dirty="0"/>
              <a:t>0101</a:t>
            </a:r>
          </a:p>
          <a:p>
            <a:pPr lvl="1"/>
            <a:endParaRPr lang="en-US" dirty="0"/>
          </a:p>
          <a:p>
            <a:r>
              <a:rPr lang="en-US" dirty="0"/>
              <a:t>We can find its negative by flipping each bit and adding 1</a:t>
            </a:r>
          </a:p>
          <a:p>
            <a:pPr lvl="1"/>
            <a:r>
              <a:rPr lang="en-US" dirty="0"/>
              <a:t>0101	This is 5</a:t>
            </a:r>
          </a:p>
          <a:p>
            <a:pPr lvl="1"/>
            <a:r>
              <a:rPr lang="en-US" dirty="0"/>
              <a:t>1010	This is the “ones complement of 5”, e.g. 5 with bits flipped</a:t>
            </a:r>
          </a:p>
          <a:p>
            <a:pPr lvl="1"/>
            <a:r>
              <a:rPr lang="en-US" dirty="0"/>
              <a:t>1011          This is the “twos complement of 5”, e.g. 5 with the bits 		flipped and 1 added</a:t>
            </a:r>
          </a:p>
          <a:p>
            <a:pPr lvl="1"/>
            <a:r>
              <a:rPr lang="en-US" dirty="0"/>
              <a:t>0101  +  1011 =  1 0000 = 0000</a:t>
            </a:r>
          </a:p>
          <a:p>
            <a:pPr lvl="1"/>
            <a:r>
              <a:rPr lang="en-US" dirty="0"/>
              <a:t>-x = ~x+1</a:t>
            </a:r>
          </a:p>
          <a:p>
            <a:pPr lvl="1"/>
            <a:endParaRPr lang="en-US" dirty="0"/>
          </a:p>
          <a:p>
            <a:r>
              <a:rPr lang="en-US" dirty="0"/>
              <a:t>Because of the fixed width, the “two’s complement” of a number can be used as its negative.  </a:t>
            </a:r>
          </a:p>
        </p:txBody>
      </p:sp>
    </p:spTree>
    <p:extLst>
      <p:ext uri="{BB962C8B-B14F-4D97-AF65-F5344CB8AC3E}">
        <p14:creationId xmlns:p14="http://schemas.microsoft.com/office/powerpoint/2010/main" val="141630887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B7F2-AE54-4261-A463-0F2CD782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E2B51-AB09-452F-B5B0-9AEBF5983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43000"/>
            <a:ext cx="7896225" cy="5191125"/>
          </a:xfrm>
        </p:spPr>
        <p:txBody>
          <a:bodyPr/>
          <a:lstStyle/>
          <a:p>
            <a:r>
              <a:rPr lang="en-US" dirty="0"/>
              <a:t> Consider any number and its (ones) complement:</a:t>
            </a:r>
          </a:p>
          <a:p>
            <a:pPr lvl="1"/>
            <a:r>
              <a:rPr lang="en-US" dirty="0"/>
              <a:t>0101</a:t>
            </a:r>
          </a:p>
          <a:p>
            <a:pPr lvl="1"/>
            <a:r>
              <a:rPr lang="en-US" dirty="0"/>
              <a:t>1010</a:t>
            </a:r>
          </a:p>
          <a:p>
            <a:pPr lvl="1"/>
            <a:endParaRPr lang="en-US" dirty="0"/>
          </a:p>
          <a:p>
            <a:r>
              <a:rPr lang="en-US" dirty="0"/>
              <a:t>They are called complements because complementary bits are set. As a result, if they are added, all bits are necessarily set:</a:t>
            </a:r>
          </a:p>
          <a:p>
            <a:pPr lvl="1"/>
            <a:r>
              <a:rPr lang="en-US" dirty="0"/>
              <a:t>0101 + 1010 = 1111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Adding 1 to the sum of a number and its complement necessarily results in a 0 due to overflow</a:t>
            </a:r>
          </a:p>
          <a:p>
            <a:pPr lvl="1"/>
            <a:r>
              <a:rPr lang="en-US" dirty="0"/>
              <a:t>(0101 + 1010) + 1   =   1111 + 1   = 1 0000  =  0000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And if x + y = 0, y must equal –x</a:t>
            </a:r>
          </a:p>
        </p:txBody>
      </p:sp>
    </p:spTree>
    <p:extLst>
      <p:ext uri="{BB962C8B-B14F-4D97-AF65-F5344CB8AC3E}">
        <p14:creationId xmlns:p14="http://schemas.microsoft.com/office/powerpoint/2010/main" val="70547230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B7F2-AE54-4261-A463-0F2CD782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Work? </a:t>
            </a:r>
            <a:r>
              <a:rPr lang="en-US" i="1" dirty="0"/>
              <a:t>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E2B51-AB09-452F-B5B0-9AEBF5983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If x + y = 0</a:t>
            </a:r>
          </a:p>
          <a:p>
            <a:pPr lvl="1"/>
            <a:r>
              <a:rPr lang="en-US" dirty="0"/>
              <a:t>y must equal –x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So if x + (Complement(x) + 1) = 0</a:t>
            </a:r>
          </a:p>
          <a:p>
            <a:pPr lvl="1"/>
            <a:r>
              <a:rPr lang="en-US" dirty="0"/>
              <a:t>Complement(x) + 1 must equal –x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Another way of looking at it:</a:t>
            </a:r>
          </a:p>
          <a:p>
            <a:pPr lvl="1"/>
            <a:r>
              <a:rPr lang="en-US" dirty="0"/>
              <a:t>if x + (Complement(x) + 1) = 0</a:t>
            </a:r>
          </a:p>
          <a:p>
            <a:pPr lvl="1"/>
            <a:r>
              <a:rPr lang="en-US" dirty="0"/>
              <a:t>x + Complement(x) = -1</a:t>
            </a:r>
          </a:p>
          <a:p>
            <a:pPr lvl="1"/>
            <a:r>
              <a:rPr lang="en-US" dirty="0"/>
              <a:t>x = -1 - Complement(x)</a:t>
            </a:r>
          </a:p>
          <a:p>
            <a:pPr lvl="1"/>
            <a:r>
              <a:rPr lang="en-US" dirty="0"/>
              <a:t>-x = 1 + Complement(x)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905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</a:p>
          <a:p>
            <a:pPr marL="0" indent="0">
              <a:buNone/>
            </a:pP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2182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7003-311E-4A71-9CBD-26C8B479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Visualizing Two’s Complement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BEE1-1623-4DB9-AD74-1C8BEE80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99" y="1600200"/>
            <a:ext cx="7896225" cy="4165422"/>
          </a:xfrm>
        </p:spPr>
        <p:txBody>
          <a:bodyPr/>
          <a:lstStyle/>
          <a:p>
            <a:r>
              <a:rPr lang="en-US" dirty="0"/>
              <a:t>Numbers “wrap around” with -1 at the very end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000        001      010        011         100        101       110        111</a:t>
            </a:r>
          </a:p>
          <a:p>
            <a:pPr marL="457200" lvl="1" indent="0">
              <a:buNone/>
            </a:pPr>
            <a:r>
              <a:rPr lang="en-US" sz="1200" dirty="0"/>
              <a:t>                         0            1           2            3              -4          -3            -2          -1</a:t>
            </a:r>
            <a:endParaRPr lang="en-US" dirty="0"/>
          </a:p>
          <a:p>
            <a:r>
              <a:rPr lang="en-US" dirty="0"/>
              <a:t>A few things to note:</a:t>
            </a:r>
          </a:p>
          <a:p>
            <a:pPr lvl="1"/>
            <a:r>
              <a:rPr lang="en-US" dirty="0"/>
              <a:t>All negative numbers start with a ”1”</a:t>
            </a:r>
          </a:p>
          <a:p>
            <a:pPr lvl="2"/>
            <a:r>
              <a:rPr lang="en-US" dirty="0"/>
              <a:t>E.g. 100 is “-4”</a:t>
            </a:r>
          </a:p>
          <a:p>
            <a:pPr lvl="1"/>
            <a:r>
              <a:rPr lang="en-US" dirty="0"/>
              <a:t>You can view the leading “1” as introducing a “-4”</a:t>
            </a:r>
          </a:p>
          <a:p>
            <a:pPr lvl="2"/>
            <a:r>
              <a:rPr lang="en-US" dirty="0"/>
              <a:t>E.g.  </a:t>
            </a:r>
            <a:r>
              <a:rPr lang="en-US" dirty="0">
                <a:solidFill>
                  <a:srgbClr val="FF0000"/>
                </a:solidFill>
              </a:rPr>
              <a:t>101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*-4+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*2+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*1= -3 </a:t>
            </a:r>
          </a:p>
          <a:p>
            <a:pPr lvl="2"/>
            <a:r>
              <a:rPr lang="en-US" dirty="0"/>
              <a:t>But  </a:t>
            </a:r>
            <a:r>
              <a:rPr lang="en-US" dirty="0">
                <a:solidFill>
                  <a:srgbClr val="FF0000"/>
                </a:solidFill>
              </a:rPr>
              <a:t>010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*-4+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*2+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*1 = 2</a:t>
            </a:r>
          </a:p>
          <a:p>
            <a:pPr lvl="1"/>
            <a:r>
              <a:rPr lang="en-US" dirty="0"/>
              <a:t>-4 is missing a positive partner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D287E1-D8C8-4D4D-A19D-D27677A635FD}"/>
              </a:ext>
            </a:extLst>
          </p:cNvPr>
          <p:cNvCxnSpPr/>
          <p:nvPr/>
        </p:nvCxnSpPr>
        <p:spPr bwMode="auto">
          <a:xfrm flipV="1">
            <a:off x="963237" y="26810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A17FEA9-08D6-4C0F-B3D0-7F51EB23CD43}"/>
              </a:ext>
            </a:extLst>
          </p:cNvPr>
          <p:cNvSpPr/>
          <p:nvPr/>
        </p:nvSpPr>
        <p:spPr bwMode="auto">
          <a:xfrm>
            <a:off x="2258637" y="26048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21D0D7-94F3-4142-8CAE-1A7F902ADF5E}"/>
              </a:ext>
            </a:extLst>
          </p:cNvPr>
          <p:cNvSpPr/>
          <p:nvPr/>
        </p:nvSpPr>
        <p:spPr bwMode="auto">
          <a:xfrm>
            <a:off x="3195262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4BA2D1-F036-4F5E-B6CD-0BB6075300E2}"/>
              </a:ext>
            </a:extLst>
          </p:cNvPr>
          <p:cNvSpPr/>
          <p:nvPr/>
        </p:nvSpPr>
        <p:spPr bwMode="auto">
          <a:xfrm>
            <a:off x="4247774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60784D-0C42-4ED3-BDEB-F4BD5AF4350D}"/>
              </a:ext>
            </a:extLst>
          </p:cNvPr>
          <p:cNvSpPr/>
          <p:nvPr/>
        </p:nvSpPr>
        <p:spPr bwMode="auto">
          <a:xfrm>
            <a:off x="5248881" y="25908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7D0119-FAB2-47F5-8B41-DBF80F23A56F}"/>
              </a:ext>
            </a:extLst>
          </p:cNvPr>
          <p:cNvSpPr/>
          <p:nvPr/>
        </p:nvSpPr>
        <p:spPr bwMode="auto">
          <a:xfrm>
            <a:off x="1752600" y="26318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A28F32-4316-468C-86FD-FAAC0BCC7849}"/>
              </a:ext>
            </a:extLst>
          </p:cNvPr>
          <p:cNvSpPr/>
          <p:nvPr/>
        </p:nvSpPr>
        <p:spPr bwMode="auto">
          <a:xfrm>
            <a:off x="2689225" y="26122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4072F-B0B9-4396-BF5C-30AE9D40B71A}"/>
              </a:ext>
            </a:extLst>
          </p:cNvPr>
          <p:cNvSpPr/>
          <p:nvPr/>
        </p:nvSpPr>
        <p:spPr bwMode="auto">
          <a:xfrm>
            <a:off x="3741737" y="25937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FC6D42-B1B8-4FA3-ADA0-0636A787D4EE}"/>
              </a:ext>
            </a:extLst>
          </p:cNvPr>
          <p:cNvSpPr/>
          <p:nvPr/>
        </p:nvSpPr>
        <p:spPr bwMode="auto">
          <a:xfrm>
            <a:off x="4736724" y="26135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7922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2564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Complement &amp; Increment Examples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43000" y="3657600"/>
            <a:ext cx="7503977" cy="2611438"/>
            <a:chOff x="1143000" y="1257300"/>
            <a:chExt cx="7503977" cy="2611438"/>
          </a:xfrm>
        </p:grpSpPr>
        <p:graphicFrame>
          <p:nvGraphicFramePr>
            <p:cNvPr id="6146" name="Object 3"/>
            <p:cNvGraphicFramePr>
              <a:graphicFrameLocks noChangeAspect="1"/>
            </p:cNvGraphicFramePr>
            <p:nvPr/>
          </p:nvGraphicFramePr>
          <p:xfrm>
            <a:off x="1450975" y="1828800"/>
            <a:ext cx="5988050" cy="2039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6177018" imgH="2105264" progId="Word.Document.8">
                    <p:embed/>
                  </p:oleObj>
                </mc:Choice>
                <mc:Fallback>
                  <p:oleObj name="Document" r:id="rId3" imgW="6177018" imgH="2105264" progId="Word.Document.8">
                    <p:embed/>
                    <p:pic>
                      <p:nvPicPr>
                        <p:cNvPr id="614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0975" y="1828800"/>
                          <a:ext cx="5988050" cy="2039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9" name="Text Box 4"/>
            <p:cNvSpPr txBox="1">
              <a:spLocks noChangeArrowheads="1"/>
            </p:cNvSpPr>
            <p:nvPr/>
          </p:nvSpPr>
          <p:spPr bwMode="auto">
            <a:xfrm>
              <a:off x="1143000" y="1257300"/>
              <a:ext cx="7503977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x =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Tmin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  (The most negative two’s complement number)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43000" y="1524000"/>
            <a:ext cx="6210300" cy="1854200"/>
            <a:chOff x="1143000" y="3746500"/>
            <a:chExt cx="6210300" cy="1854200"/>
          </a:xfrm>
        </p:grpSpPr>
        <p:graphicFrame>
          <p:nvGraphicFramePr>
            <p:cNvPr id="6147" name="Object 5"/>
            <p:cNvGraphicFramePr>
              <a:graphicFrameLocks noChangeAspect="1"/>
            </p:cNvGraphicFramePr>
            <p:nvPr/>
          </p:nvGraphicFramePr>
          <p:xfrm>
            <a:off x="1447800" y="4241800"/>
            <a:ext cx="5905500" cy="1358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6083300" imgH="1371600" progId="Word.Document.8">
                    <p:embed/>
                  </p:oleObj>
                </mc:Choice>
                <mc:Fallback>
                  <p:oleObj name="Document" r:id="rId5" imgW="6083300" imgH="1371600" progId="Word.Document.8">
                    <p:embed/>
                    <p:pic>
                      <p:nvPicPr>
                        <p:cNvPr id="614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4241800"/>
                          <a:ext cx="5905500" cy="1358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1143000" y="3746500"/>
              <a:ext cx="792205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x = 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439295" y="5638800"/>
            <a:ext cx="363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Canonical counter example</a:t>
            </a:r>
          </a:p>
        </p:txBody>
      </p:sp>
    </p:spTree>
    <p:extLst>
      <p:ext uri="{BB962C8B-B14F-4D97-AF65-F5344CB8AC3E}">
        <p14:creationId xmlns:p14="http://schemas.microsoft.com/office/powerpoint/2010/main" val="3929522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6116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Encoding Integers: Dense Form</a:t>
            </a:r>
          </a:p>
        </p:txBody>
      </p:sp>
      <p:sp>
        <p:nvSpPr>
          <p:cNvPr id="1030" name="Text Box 3"/>
          <p:cNvSpPr txBox="1">
            <a:spLocks noChangeArrowheads="1"/>
          </p:cNvSpPr>
          <p:nvPr/>
        </p:nvSpPr>
        <p:spPr bwMode="auto">
          <a:xfrm>
            <a:off x="1752600" y="2362200"/>
            <a:ext cx="3429000" cy="646331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x =  15213;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y = -15213;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305800" cy="3505200"/>
          </a:xfrm>
        </p:spPr>
        <p:txBody>
          <a:bodyPr/>
          <a:lstStyle/>
          <a:p>
            <a:pPr>
              <a:defRPr/>
            </a:pPr>
            <a:r>
              <a:rPr lang="en-US" dirty="0"/>
              <a:t>C does not mandate using two’s complement</a:t>
            </a:r>
          </a:p>
          <a:p>
            <a:pPr lvl="1">
              <a:defRPr/>
            </a:pPr>
            <a:r>
              <a:rPr lang="en-US" dirty="0"/>
              <a:t>But, most machines do, and we will assume so</a:t>
            </a:r>
          </a:p>
          <a:p>
            <a:pPr>
              <a:defRPr/>
            </a:pPr>
            <a:r>
              <a:rPr lang="en-US" dirty="0"/>
              <a:t>C </a:t>
            </a:r>
            <a:r>
              <a:rPr lang="en-US" dirty="0">
                <a:latin typeface="Courier New" pitchFamily="49" charset="0"/>
              </a:rPr>
              <a:t>short</a:t>
            </a:r>
            <a:r>
              <a:rPr lang="en-US" dirty="0"/>
              <a:t> 2 bytes long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Sign Bit</a:t>
            </a:r>
          </a:p>
          <a:p>
            <a:pPr lvl="1" eaLnBrk="1" hangingPunct="1">
              <a:defRPr/>
            </a:pPr>
            <a:r>
              <a:rPr lang="en-US" dirty="0"/>
              <a:t>For 2’s complement, most significant bit indicates sign</a:t>
            </a:r>
          </a:p>
          <a:p>
            <a:pPr lvl="2" eaLnBrk="1" hangingPunct="1">
              <a:defRPr/>
            </a:pPr>
            <a:r>
              <a:rPr lang="en-US" dirty="0"/>
              <a:t>0 for nonnegative</a:t>
            </a:r>
          </a:p>
          <a:p>
            <a:pPr lvl="2" eaLnBrk="1" hangingPunct="1">
              <a:defRPr/>
            </a:pPr>
            <a:r>
              <a:rPr lang="en-US" dirty="0"/>
              <a:t>1 for negative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800600" y="1524000"/>
          <a:ext cx="3340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40100" imgH="596900" progId="Equation.3">
                  <p:embed/>
                </p:oleObj>
              </mc:Choice>
              <mc:Fallback>
                <p:oleObj name="Equation" r:id="rId3" imgW="3340100" imgH="596900" progId="Equation.3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24000"/>
                        <a:ext cx="3340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990600" y="1524000"/>
          <a:ext cx="213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33600" imgH="596900" progId="Equation.3">
                  <p:embed/>
                </p:oleObj>
              </mc:Choice>
              <mc:Fallback>
                <p:oleObj name="Equation" r:id="rId5" imgW="2133600" imgH="596900" progId="Equation.3">
                  <p:embed/>
                  <p:pic>
                    <p:nvPicPr>
                      <p:cNvPr id="10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2133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914400" y="1143000"/>
            <a:ext cx="13805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Unsigned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800600" y="1143000"/>
            <a:ext cx="262469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 flipH="1" flipV="1">
            <a:off x="6629400" y="2057400"/>
            <a:ext cx="1066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7696200" y="2590800"/>
            <a:ext cx="137160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Sign Bit</a:t>
            </a:r>
          </a:p>
        </p:txBody>
      </p:sp>
      <p:graphicFrame>
        <p:nvGraphicFramePr>
          <p:cNvPr id="1028" name="Object 11"/>
          <p:cNvGraphicFramePr>
            <a:graphicFrameLocks noChangeAspect="1"/>
          </p:cNvGraphicFramePr>
          <p:nvPr/>
        </p:nvGraphicFramePr>
        <p:xfrm>
          <a:off x="2133600" y="4383087"/>
          <a:ext cx="564038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969000" imgH="1016000" progId="Word.Document.8">
                  <p:embed/>
                </p:oleObj>
              </mc:Choice>
              <mc:Fallback>
                <p:oleObj name="Document" r:id="rId7" imgW="5969000" imgH="1016000" progId="Word.Document.8">
                  <p:embed/>
                  <p:pic>
                    <p:nvPicPr>
                      <p:cNvPr id="102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83087"/>
                        <a:ext cx="564038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11175"/>
            <a:ext cx="5822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Numeric Ranges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220788"/>
            <a:ext cx="4078287" cy="5224462"/>
          </a:xfrm>
        </p:spPr>
        <p:txBody>
          <a:bodyPr lIns="90487" tIns="44450" rIns="90487" bIns="44450"/>
          <a:lstStyle/>
          <a:p>
            <a:pPr marL="227013" indent="-227013">
              <a:tabLst>
                <a:tab pos="1828800" algn="l"/>
                <a:tab pos="2235200" algn="l"/>
              </a:tabLst>
              <a:defRPr/>
            </a:pPr>
            <a:r>
              <a:rPr lang="en-US" sz="2000" dirty="0"/>
              <a:t>Unsigned Values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UMin</a:t>
            </a:r>
            <a:r>
              <a:rPr lang="en-US" sz="2000" b="0" dirty="0"/>
              <a:t>	=	0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000…0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111…1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62488" y="1362075"/>
            <a:ext cx="4100512" cy="4972050"/>
          </a:xfrm>
        </p:spPr>
        <p:txBody>
          <a:bodyPr lIns="90487" tIns="44450" rIns="90487" bIns="44450"/>
          <a:lstStyle/>
          <a:p>
            <a:pPr marL="0" indent="0">
              <a:tabLst>
                <a:tab pos="1714500" algn="l"/>
                <a:tab pos="2286000" algn="l"/>
              </a:tabLst>
              <a:defRPr/>
            </a:pPr>
            <a:r>
              <a:rPr lang="en-US" sz="2000" dirty="0"/>
              <a:t> Two’s Complement Values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TMin</a:t>
            </a:r>
            <a:r>
              <a:rPr lang="en-US" sz="2000" b="0" dirty="0"/>
              <a:t>	=	 –2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100…0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011…1</a:t>
            </a:r>
            <a:endParaRPr lang="en-US" sz="2000" dirty="0"/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dirty="0"/>
              <a:t>Minus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111…1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374775" y="4638675"/>
          <a:ext cx="5872163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083300" imgH="1943100" progId="Word.Document.8">
                  <p:embed/>
                </p:oleObj>
              </mc:Choice>
              <mc:Fallback>
                <p:oleObj name="Document" r:id="rId3" imgW="6083300" imgH="1943100" progId="Word.Document.8">
                  <p:embed/>
                  <p:pic>
                    <p:nvPicPr>
                      <p:cNvPr id="30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4638675"/>
                        <a:ext cx="5872163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95400" y="4240152"/>
            <a:ext cx="204049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Values for </a:t>
            </a:r>
            <a:r>
              <a:rPr lang="en-US" sz="2000" i="1" dirty="0">
                <a:solidFill>
                  <a:schemeClr val="tx2"/>
                </a:solidFill>
                <a:latin typeface="Calibri" pitchFamily="34" charset="0"/>
              </a:rPr>
              <a:t>W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= 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uiExpand="1" build="p"/>
      <p:bldP spid="107524" grpId="0" uiExpand="1" build="p"/>
      <p:bldP spid="307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6824662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dirty="0"/>
              <a:t>Mapping Signed </a:t>
            </a:r>
            <a:r>
              <a:rPr lang="en-US" dirty="0">
                <a:sym typeface="Symbol" pitchFamily="18" charset="2"/>
              </a:rPr>
              <a:t></a:t>
            </a:r>
            <a:r>
              <a:rPr lang="en-US" dirty="0"/>
              <a:t> Unsigned</a:t>
            </a:r>
          </a:p>
        </p:txBody>
      </p:sp>
      <p:graphicFrame>
        <p:nvGraphicFramePr>
          <p:cNvPr id="203779" name="Group 3"/>
          <p:cNvGraphicFramePr>
            <a:graphicFrameLocks noGrp="1"/>
          </p:cNvGraphicFramePr>
          <p:nvPr/>
        </p:nvGraphicFramePr>
        <p:xfrm>
          <a:off x="37338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17" name="Group 41"/>
          <p:cNvGraphicFramePr>
            <a:graphicFrameLocks noGrp="1"/>
          </p:cNvGraphicFramePr>
          <p:nvPr/>
        </p:nvGraphicFramePr>
        <p:xfrm>
          <a:off x="70104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Unsigned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55" name="Group 79"/>
          <p:cNvGraphicFramePr>
            <a:graphicFrameLocks noGrp="1"/>
          </p:cNvGraphicFramePr>
          <p:nvPr/>
        </p:nvGraphicFramePr>
        <p:xfrm>
          <a:off x="17526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Bits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14" name="Group 126"/>
          <p:cNvGrpSpPr>
            <a:grpSpLocks/>
          </p:cNvGrpSpPr>
          <p:nvPr/>
        </p:nvGrpSpPr>
        <p:grpSpPr bwMode="auto">
          <a:xfrm>
            <a:off x="5257800" y="2286000"/>
            <a:ext cx="1447800" cy="492125"/>
            <a:chOff x="3312" y="1226"/>
            <a:chExt cx="912" cy="310"/>
          </a:xfrm>
        </p:grpSpPr>
        <p:sp>
          <p:nvSpPr>
            <p:cNvPr id="15" name="Line 121"/>
            <p:cNvSpPr>
              <a:spLocks noChangeShapeType="1"/>
            </p:cNvSpPr>
            <p:nvPr/>
          </p:nvSpPr>
          <p:spPr bwMode="auto">
            <a:xfrm flipH="1" flipV="1">
              <a:off x="3312" y="1536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6" name="Text Box 124"/>
            <p:cNvSpPr txBox="1">
              <a:spLocks noChangeArrowheads="1"/>
            </p:cNvSpPr>
            <p:nvPr/>
          </p:nvSpPr>
          <p:spPr bwMode="auto">
            <a:xfrm>
              <a:off x="3720" y="1226"/>
              <a:ext cx="139" cy="2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>
              <a:sp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=</a:t>
              </a:r>
            </a:p>
          </p:txBody>
        </p:sp>
      </p:grpSp>
      <p:grpSp>
        <p:nvGrpSpPr>
          <p:cNvPr id="17" name="Group 127"/>
          <p:cNvGrpSpPr>
            <a:grpSpLocks/>
          </p:cNvGrpSpPr>
          <p:nvPr/>
        </p:nvGrpSpPr>
        <p:grpSpPr bwMode="auto">
          <a:xfrm>
            <a:off x="5257800" y="4724396"/>
            <a:ext cx="1447800" cy="492124"/>
            <a:chOff x="3312" y="2762"/>
            <a:chExt cx="912" cy="310"/>
          </a:xfrm>
        </p:grpSpPr>
        <p:sp>
          <p:nvSpPr>
            <p:cNvPr id="18" name="Line 123"/>
            <p:cNvSpPr>
              <a:spLocks noChangeShapeType="1"/>
            </p:cNvSpPr>
            <p:nvPr/>
          </p:nvSpPr>
          <p:spPr bwMode="auto">
            <a:xfrm flipH="1" flipV="1">
              <a:off x="3312" y="3072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9" name="Text Box 125"/>
            <p:cNvSpPr txBox="1">
              <a:spLocks noChangeArrowheads="1"/>
            </p:cNvSpPr>
            <p:nvPr/>
          </p:nvSpPr>
          <p:spPr bwMode="auto">
            <a:xfrm>
              <a:off x="3504" y="2762"/>
              <a:ext cx="329" cy="291"/>
            </a:xfrm>
            <a:prstGeom prst="rect">
              <a:avLst/>
            </a:prstGeom>
            <a:noFill/>
            <a:ln w="57150">
              <a:noFill/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r>
                <a:rPr lang="en-US" sz="2000" dirty="0">
                  <a:latin typeface="Calibri" pitchFamily="34" charset="0"/>
                </a:rPr>
                <a:t>+/- 16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52600" y="3810000"/>
            <a:ext cx="2743200" cy="228600"/>
            <a:chOff x="2832" y="2208"/>
            <a:chExt cx="1728" cy="144"/>
          </a:xfrm>
        </p:grpSpPr>
        <p:sp>
          <p:nvSpPr>
            <p:cNvPr id="5142" name="Rectangle 17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3" name="Rectangle 18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4" name="Rectangle 19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5" name="Rectangle 20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6" name="Rectangle 21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7" name="Rectangle 22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8" name="Rectangle 23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52600" y="4267200"/>
            <a:ext cx="2743200" cy="228600"/>
            <a:chOff x="2832" y="2208"/>
            <a:chExt cx="1728" cy="144"/>
          </a:xfrm>
        </p:grpSpPr>
        <p:sp>
          <p:nvSpPr>
            <p:cNvPr id="5135" name="Rectangle 25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/>
                <a:t>-</a:t>
              </a:r>
            </a:p>
          </p:txBody>
        </p:sp>
        <p:sp>
          <p:nvSpPr>
            <p:cNvPr id="5136" name="Rectangle 26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7" name="Rectangle 27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8" name="Rectangle 28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9" name="Rectangle 29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0" name="Rectangle 30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1" name="Rectangle 31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sp>
        <p:nvSpPr>
          <p:cNvPr id="5126" name="Rectangle 32"/>
          <p:cNvSpPr>
            <a:spLocks noChangeArrowheads="1"/>
          </p:cNvSpPr>
          <p:nvPr/>
        </p:nvSpPr>
        <p:spPr bwMode="auto">
          <a:xfrm>
            <a:off x="1205865" y="3657600"/>
            <a:ext cx="42672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ux</a:t>
            </a:r>
          </a:p>
        </p:txBody>
      </p:sp>
      <p:sp>
        <p:nvSpPr>
          <p:cNvPr id="5127" name="Rectangle 33"/>
          <p:cNvSpPr>
            <a:spLocks noChangeArrowheads="1"/>
          </p:cNvSpPr>
          <p:nvPr/>
        </p:nvSpPr>
        <p:spPr bwMode="auto">
          <a:xfrm>
            <a:off x="1212835" y="411480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x</a:t>
            </a:r>
          </a:p>
        </p:txBody>
      </p:sp>
      <p:sp>
        <p:nvSpPr>
          <p:cNvPr id="5128" name="Rectangle 36"/>
          <p:cNvSpPr>
            <a:spLocks noChangeArrowheads="1"/>
          </p:cNvSpPr>
          <p:nvPr/>
        </p:nvSpPr>
        <p:spPr bwMode="auto">
          <a:xfrm>
            <a:off x="1576441" y="3429000"/>
            <a:ext cx="61266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w</a:t>
            </a:r>
            <a:r>
              <a:rPr lang="en-US" sz="2000" b="0">
                <a:latin typeface="Times" pitchFamily="18" charset="0"/>
              </a:rPr>
              <a:t>–1</a:t>
            </a:r>
            <a:endParaRPr lang="en-US" sz="2000" b="0" i="1">
              <a:latin typeface="Times" pitchFamily="18" charset="0"/>
            </a:endParaRPr>
          </a:p>
        </p:txBody>
      </p:sp>
      <p:sp>
        <p:nvSpPr>
          <p:cNvPr id="5129" name="Rectangle 37"/>
          <p:cNvSpPr>
            <a:spLocks noChangeArrowheads="1"/>
          </p:cNvSpPr>
          <p:nvPr/>
        </p:nvSpPr>
        <p:spPr bwMode="auto">
          <a:xfrm>
            <a:off x="4259972" y="3429000"/>
            <a:ext cx="31290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>
                <a:latin typeface="Times" pitchFamily="18" charset="0"/>
              </a:rPr>
              <a:t>0</a:t>
            </a:r>
          </a:p>
        </p:txBody>
      </p:sp>
      <p:sp>
        <p:nvSpPr>
          <p:cNvPr id="189482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Relation between Signed &amp; Unsigned</a:t>
            </a:r>
          </a:p>
        </p:txBody>
      </p:sp>
      <p:sp>
        <p:nvSpPr>
          <p:cNvPr id="5132" name="Line 43"/>
          <p:cNvSpPr>
            <a:spLocks noChangeShapeType="1"/>
          </p:cNvSpPr>
          <p:nvPr/>
        </p:nvSpPr>
        <p:spPr bwMode="auto">
          <a:xfrm flipV="1">
            <a:off x="1828800" y="46482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none" lIns="45720" rIns="45720" anchor="ctr">
            <a:spAutoFit/>
          </a:bodyPr>
          <a:lstStyle/>
          <a:p>
            <a:endParaRPr lang="en-US" sz="2000"/>
          </a:p>
        </p:txBody>
      </p:sp>
      <p:sp>
        <p:nvSpPr>
          <p:cNvPr id="5133" name="Text Box 44"/>
          <p:cNvSpPr txBox="1">
            <a:spLocks noChangeArrowheads="1"/>
          </p:cNvSpPr>
          <p:nvPr/>
        </p:nvSpPr>
        <p:spPr bwMode="auto">
          <a:xfrm>
            <a:off x="840600" y="5257800"/>
            <a:ext cx="2364751" cy="1015663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Large negative weight</a:t>
            </a:r>
          </a:p>
          <a:p>
            <a:pPr algn="ctr"/>
            <a:r>
              <a:rPr lang="en-US" sz="2000" b="0" i="1" dirty="0">
                <a:latin typeface="Calibri" pitchFamily="34" charset="0"/>
                <a:sym typeface="Symbol" pitchFamily="18" charset="2"/>
              </a:rPr>
              <a:t>becomes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Large positive weight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587750" y="1753394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T2U</a:t>
            </a: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3892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T2B</a:t>
            </a: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5035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B2U</a:t>
            </a: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29019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56451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4502150" y="2274094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601045" y="1586707"/>
            <a:ext cx="216976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6807938" y="1524000"/>
            <a:ext cx="116057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Unsigned</a:t>
            </a: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322297" y="2861469"/>
            <a:ext cx="292009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2428984" y="2043595"/>
            <a:ext cx="29655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6709008" y="2043595"/>
            <a:ext cx="42479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ux</a:t>
            </a: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4566591" y="2216779"/>
            <a:ext cx="3398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56753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39989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3998914" y="49530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5675314" y="16002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0" name="Oval 8"/>
          <p:cNvSpPr>
            <a:spLocks noChangeArrowheads="1"/>
          </p:cNvSpPr>
          <p:nvPr/>
        </p:nvSpPr>
        <p:spPr bwMode="auto">
          <a:xfrm>
            <a:off x="40751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1" name="Text Box 9"/>
          <p:cNvSpPr txBox="1">
            <a:spLocks noChangeArrowheads="1"/>
          </p:cNvSpPr>
          <p:nvPr/>
        </p:nvSpPr>
        <p:spPr bwMode="auto">
          <a:xfrm>
            <a:off x="3160714" y="46482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0</a:t>
            </a:r>
          </a:p>
        </p:txBody>
      </p:sp>
      <p:sp>
        <p:nvSpPr>
          <p:cNvPr id="24592" name="Line 10"/>
          <p:cNvSpPr>
            <a:spLocks noChangeShapeType="1"/>
          </p:cNvSpPr>
          <p:nvPr/>
        </p:nvSpPr>
        <p:spPr bwMode="auto">
          <a:xfrm>
            <a:off x="4227514" y="4800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3" name="Oval 11"/>
          <p:cNvSpPr>
            <a:spLocks noChangeArrowheads="1"/>
          </p:cNvSpPr>
          <p:nvPr/>
        </p:nvSpPr>
        <p:spPr bwMode="auto">
          <a:xfrm>
            <a:off x="40751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4" name="Text Box 12"/>
          <p:cNvSpPr txBox="1">
            <a:spLocks noChangeArrowheads="1"/>
          </p:cNvSpPr>
          <p:nvPr/>
        </p:nvSpPr>
        <p:spPr bwMode="auto">
          <a:xfrm>
            <a:off x="3221199" y="3124200"/>
            <a:ext cx="77136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95" name="Line 13"/>
          <p:cNvSpPr>
            <a:spLocks noChangeShapeType="1"/>
          </p:cNvSpPr>
          <p:nvPr/>
        </p:nvSpPr>
        <p:spPr bwMode="auto">
          <a:xfrm>
            <a:off x="4227514" y="3276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6" name="Oval 14"/>
          <p:cNvSpPr>
            <a:spLocks noChangeArrowheads="1"/>
          </p:cNvSpPr>
          <p:nvPr/>
        </p:nvSpPr>
        <p:spPr bwMode="auto">
          <a:xfrm>
            <a:off x="4075114" y="6248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7" name="Text Box 15"/>
          <p:cNvSpPr txBox="1">
            <a:spLocks noChangeArrowheads="1"/>
          </p:cNvSpPr>
          <p:nvPr/>
        </p:nvSpPr>
        <p:spPr bwMode="auto">
          <a:xfrm>
            <a:off x="3196295" y="6172200"/>
            <a:ext cx="72006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TMin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98" name="Oval 16"/>
          <p:cNvSpPr>
            <a:spLocks noChangeArrowheads="1"/>
          </p:cNvSpPr>
          <p:nvPr/>
        </p:nvSpPr>
        <p:spPr bwMode="auto">
          <a:xfrm>
            <a:off x="4075114" y="5029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9" name="Text Box 17"/>
          <p:cNvSpPr txBox="1">
            <a:spLocks noChangeArrowheads="1"/>
          </p:cNvSpPr>
          <p:nvPr/>
        </p:nvSpPr>
        <p:spPr bwMode="auto">
          <a:xfrm>
            <a:off x="3160714" y="49530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–1</a:t>
            </a:r>
          </a:p>
        </p:txBody>
      </p:sp>
      <p:sp>
        <p:nvSpPr>
          <p:cNvPr id="24600" name="Oval 18"/>
          <p:cNvSpPr>
            <a:spLocks noChangeArrowheads="1"/>
          </p:cNvSpPr>
          <p:nvPr/>
        </p:nvSpPr>
        <p:spPr bwMode="auto">
          <a:xfrm>
            <a:off x="4075114" y="5334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1" name="Text Box 19"/>
          <p:cNvSpPr txBox="1">
            <a:spLocks noChangeArrowheads="1"/>
          </p:cNvSpPr>
          <p:nvPr/>
        </p:nvSpPr>
        <p:spPr bwMode="auto">
          <a:xfrm>
            <a:off x="3160714" y="52578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–2</a:t>
            </a:r>
          </a:p>
        </p:txBody>
      </p:sp>
      <p:sp>
        <p:nvSpPr>
          <p:cNvPr id="24602" name="Oval 20"/>
          <p:cNvSpPr>
            <a:spLocks noChangeArrowheads="1"/>
          </p:cNvSpPr>
          <p:nvPr/>
        </p:nvSpPr>
        <p:spPr bwMode="auto">
          <a:xfrm>
            <a:off x="59039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3" name="Oval 21"/>
          <p:cNvSpPr>
            <a:spLocks noChangeArrowheads="1"/>
          </p:cNvSpPr>
          <p:nvPr/>
        </p:nvSpPr>
        <p:spPr bwMode="auto">
          <a:xfrm>
            <a:off x="59039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4" name="Oval 22"/>
          <p:cNvSpPr>
            <a:spLocks noChangeArrowheads="1"/>
          </p:cNvSpPr>
          <p:nvPr/>
        </p:nvSpPr>
        <p:spPr bwMode="auto">
          <a:xfrm>
            <a:off x="5903914" y="28956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5" name="Oval 23"/>
          <p:cNvSpPr>
            <a:spLocks noChangeArrowheads="1"/>
          </p:cNvSpPr>
          <p:nvPr/>
        </p:nvSpPr>
        <p:spPr bwMode="auto">
          <a:xfrm>
            <a:off x="5903914" y="1676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6" name="Oval 24"/>
          <p:cNvSpPr>
            <a:spLocks noChangeArrowheads="1"/>
          </p:cNvSpPr>
          <p:nvPr/>
        </p:nvSpPr>
        <p:spPr bwMode="auto">
          <a:xfrm>
            <a:off x="5903914" y="1981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7" name="Freeform 25"/>
          <p:cNvSpPr>
            <a:spLocks/>
          </p:cNvSpPr>
          <p:nvPr/>
        </p:nvSpPr>
        <p:spPr bwMode="auto">
          <a:xfrm>
            <a:off x="4227514" y="17526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8" name="Freeform 26"/>
          <p:cNvSpPr>
            <a:spLocks/>
          </p:cNvSpPr>
          <p:nvPr/>
        </p:nvSpPr>
        <p:spPr bwMode="auto">
          <a:xfrm>
            <a:off x="4227514" y="20574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9" name="Freeform 27"/>
          <p:cNvSpPr>
            <a:spLocks/>
          </p:cNvSpPr>
          <p:nvPr/>
        </p:nvSpPr>
        <p:spPr bwMode="auto">
          <a:xfrm>
            <a:off x="4227514" y="29718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10" name="Text Box 28"/>
          <p:cNvSpPr txBox="1">
            <a:spLocks noChangeArrowheads="1"/>
          </p:cNvSpPr>
          <p:nvPr/>
        </p:nvSpPr>
        <p:spPr bwMode="auto">
          <a:xfrm>
            <a:off x="6208714" y="46482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0</a:t>
            </a:r>
          </a:p>
        </p:txBody>
      </p:sp>
      <p:sp>
        <p:nvSpPr>
          <p:cNvPr id="24611" name="Text Box 29"/>
          <p:cNvSpPr txBox="1">
            <a:spLocks noChangeArrowheads="1"/>
          </p:cNvSpPr>
          <p:nvPr/>
        </p:nvSpPr>
        <p:spPr bwMode="auto">
          <a:xfrm>
            <a:off x="6132514" y="1524000"/>
            <a:ext cx="1143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UMax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2" name="Text Box 30"/>
          <p:cNvSpPr txBox="1">
            <a:spLocks noChangeArrowheads="1"/>
          </p:cNvSpPr>
          <p:nvPr/>
        </p:nvSpPr>
        <p:spPr bwMode="auto">
          <a:xfrm>
            <a:off x="6132514" y="1828800"/>
            <a:ext cx="1447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UMax</a:t>
            </a:r>
            <a:r>
              <a:rPr lang="en-US" sz="2000" b="0" dirty="0">
                <a:latin typeface="Calibri" pitchFamily="34" charset="0"/>
              </a:rPr>
              <a:t> – 1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3" name="Text Box 31"/>
          <p:cNvSpPr txBox="1">
            <a:spLocks noChangeArrowheads="1"/>
          </p:cNvSpPr>
          <p:nvPr/>
        </p:nvSpPr>
        <p:spPr bwMode="auto">
          <a:xfrm>
            <a:off x="6268325" y="3124200"/>
            <a:ext cx="77136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4" name="Text Box 32"/>
          <p:cNvSpPr txBox="1">
            <a:spLocks noChangeArrowheads="1"/>
          </p:cNvSpPr>
          <p:nvPr/>
        </p:nvSpPr>
        <p:spPr bwMode="auto">
          <a:xfrm>
            <a:off x="6310690" y="2819400"/>
            <a:ext cx="120257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r>
              <a:rPr lang="en-US" sz="2000" b="0" i="1" dirty="0">
                <a:latin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</a:rPr>
              <a:t>+ 1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86" name="Rectangle 33"/>
          <p:cNvSpPr>
            <a:spLocks noChangeArrowheads="1"/>
          </p:cNvSpPr>
          <p:nvPr/>
        </p:nvSpPr>
        <p:spPr bwMode="auto">
          <a:xfrm>
            <a:off x="685801" y="4549775"/>
            <a:ext cx="213360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2’s Complement Range</a:t>
            </a:r>
          </a:p>
        </p:txBody>
      </p:sp>
      <p:sp>
        <p:nvSpPr>
          <p:cNvPr id="24587" name="Freeform 34"/>
          <p:cNvSpPr>
            <a:spLocks/>
          </p:cNvSpPr>
          <p:nvPr/>
        </p:nvSpPr>
        <p:spPr bwMode="auto">
          <a:xfrm>
            <a:off x="2971801" y="32004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8" name="Freeform 35"/>
          <p:cNvSpPr>
            <a:spLocks/>
          </p:cNvSpPr>
          <p:nvPr/>
        </p:nvSpPr>
        <p:spPr bwMode="auto">
          <a:xfrm flipH="1">
            <a:off x="7564439" y="16002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9" name="Rectangle 36"/>
          <p:cNvSpPr>
            <a:spLocks noChangeArrowheads="1"/>
          </p:cNvSpPr>
          <p:nvPr/>
        </p:nvSpPr>
        <p:spPr bwMode="auto">
          <a:xfrm>
            <a:off x="7753352" y="2895600"/>
            <a:ext cx="116205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Unsigned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Range</a:t>
            </a:r>
          </a:p>
        </p:txBody>
      </p:sp>
      <p:sp>
        <p:nvSpPr>
          <p:cNvPr id="123941" name="Rectangle 37"/>
          <p:cNvSpPr>
            <a:spLocks noGrp="1" noChangeArrowheads="1"/>
          </p:cNvSpPr>
          <p:nvPr>
            <p:ph type="title"/>
          </p:nvPr>
        </p:nvSpPr>
        <p:spPr>
          <a:xfrm>
            <a:off x="270412" y="5334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Conversion Visualized</a:t>
            </a:r>
          </a:p>
        </p:txBody>
      </p:sp>
      <p:sp>
        <p:nvSpPr>
          <p:cNvPr id="123942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4159250" cy="1716087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/>
              <a:t>2’s Comp. </a:t>
            </a:r>
            <a:r>
              <a:rPr lang="en-US" sz="2000">
                <a:sym typeface="Symbol" pitchFamily="18" charset="2"/>
              </a:rPr>
              <a:t></a:t>
            </a:r>
            <a:r>
              <a:rPr lang="en-US" sz="2000"/>
              <a:t> Unsigned</a:t>
            </a:r>
          </a:p>
          <a:p>
            <a:pPr lvl="1" eaLnBrk="1" hangingPunct="1">
              <a:defRPr/>
            </a:pPr>
            <a:r>
              <a:rPr lang="en-US"/>
              <a:t>Ordering Inversion</a:t>
            </a:r>
          </a:p>
          <a:p>
            <a:pPr lvl="1" eaLnBrk="1" hangingPunct="1">
              <a:defRPr/>
            </a:pPr>
            <a:r>
              <a:rPr lang="en-US"/>
              <a:t>Negative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Big Positive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2" grpId="0" animBg="1"/>
      <p:bldP spid="24593" grpId="0" animBg="1"/>
      <p:bldP spid="24595" grpId="0" animBg="1"/>
      <p:bldP spid="24596" grpId="0" animBg="1"/>
      <p:bldP spid="24598" grpId="0" animBg="1"/>
      <p:bldP spid="24600" grpId="0" animBg="1"/>
      <p:bldP spid="24602" grpId="0" animBg="1"/>
      <p:bldP spid="24603" grpId="0" animBg="1"/>
      <p:bldP spid="24604" grpId="0" animBg="1"/>
      <p:bldP spid="24605" grpId="0" animBg="1"/>
      <p:bldP spid="24606" grpId="0" animBg="1"/>
      <p:bldP spid="24607" grpId="0" animBg="1"/>
      <p:bldP spid="24608" grpId="0" animBg="1"/>
      <p:bldP spid="24609" grpId="0" animBg="1"/>
      <p:bldP spid="24587" grpId="0" animBg="1"/>
      <p:bldP spid="2458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3231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Signed vs. Unsigned in C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Constants</a:t>
            </a:r>
          </a:p>
          <a:p>
            <a:pPr lvl="1" eaLnBrk="1" hangingPunct="1">
              <a:defRPr/>
            </a:pPr>
            <a:r>
              <a:rPr lang="en-US" dirty="0"/>
              <a:t>By default are considered to be signed integers</a:t>
            </a:r>
          </a:p>
          <a:p>
            <a:pPr lvl="1" eaLnBrk="1" hangingPunct="1">
              <a:defRPr/>
            </a:pPr>
            <a:r>
              <a:rPr lang="en-US" dirty="0"/>
              <a:t>Unsigned if have “U” as suffix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b="1" dirty="0">
                <a:latin typeface="Courier New" pitchFamily="49" charset="0"/>
              </a:rPr>
              <a:t>0U, 4294967259U</a:t>
            </a:r>
          </a:p>
          <a:p>
            <a:pPr eaLnBrk="1" hangingPunct="1">
              <a:defRPr/>
            </a:pPr>
            <a:r>
              <a:rPr lang="en-US" dirty="0"/>
              <a:t>Casting</a:t>
            </a:r>
          </a:p>
          <a:p>
            <a:pPr lvl="1" eaLnBrk="1" hangingPunct="1">
              <a:defRPr/>
            </a:pPr>
            <a:r>
              <a:rPr lang="en-US" dirty="0"/>
              <a:t>Explicit casting between signed &amp; unsigned same as U2T and T2U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(unsigned)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Implicit casting also occurs via assignments and procedure calls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                   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fun(unsigned u);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ty;                  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fun(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);</a:t>
            </a:r>
          </a:p>
          <a:p>
            <a:pPr eaLnBrk="1" hangingPunct="1">
              <a:defRPr/>
            </a:pPr>
            <a:endParaRPr lang="en-US" sz="1800" b="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290513" y="3276600"/>
            <a:ext cx="8853487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0	0U	</a:t>
            </a:r>
            <a:r>
              <a:rPr lang="en-US" sz="2000" dirty="0"/>
              <a:t>==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	</a:t>
            </a:r>
            <a:r>
              <a:rPr lang="en-US" sz="2000" dirty="0"/>
              <a:t>&lt;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0U	</a:t>
            </a:r>
            <a:r>
              <a:rPr lang="en-US" sz="2000" dirty="0"/>
              <a:t>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	-2147483648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2147483647U	-2147483648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(unsigned) 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2147483648U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(</a:t>
            </a:r>
            <a:r>
              <a:rPr lang="en-US" sz="2000" dirty="0" err="1">
                <a:solidFill>
                  <a:schemeClr val="bg1"/>
                </a:solidFill>
              </a:rPr>
              <a:t>int</a:t>
            </a:r>
            <a:r>
              <a:rPr lang="en-US" sz="2000" dirty="0">
                <a:solidFill>
                  <a:schemeClr val="bg1"/>
                </a:solidFill>
              </a:rPr>
              <a:t>) 2147483648U</a:t>
            </a:r>
            <a:r>
              <a:rPr lang="en-US" sz="2000" dirty="0"/>
              <a:t>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23850"/>
            <a:ext cx="652462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Casting Surprises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914400"/>
            <a:ext cx="9005887" cy="5867400"/>
          </a:xfrm>
        </p:spPr>
        <p:txBody>
          <a:bodyPr lIns="90487" tIns="44450" rIns="90487" bIns="44450"/>
          <a:lstStyle/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Expression Evaluation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If there is a mix of unsigned and signed in single expression, </a:t>
            </a:r>
            <a:br>
              <a:rPr lang="en-US" dirty="0"/>
            </a:br>
            <a:r>
              <a:rPr lang="en-US" b="1" i="1" dirty="0">
                <a:solidFill>
                  <a:srgbClr val="C00000"/>
                </a:solidFill>
              </a:rPr>
              <a:t>signed values implicitly cast to unsigned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Including comparison operations </a:t>
            </a:r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==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&lt;=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&gt;=</a:t>
            </a:r>
          </a:p>
          <a:p>
            <a:pPr marL="687388" lvl="1" indent="-187325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Examples for </a:t>
            </a:r>
            <a:r>
              <a:rPr lang="en-US" i="1" dirty="0"/>
              <a:t>W</a:t>
            </a:r>
            <a:r>
              <a:rPr lang="en-US" dirty="0"/>
              <a:t> = 32:    </a:t>
            </a:r>
            <a:r>
              <a:rPr lang="en-US" b="1" dirty="0">
                <a:solidFill>
                  <a:srgbClr val="C00000"/>
                </a:solidFill>
              </a:rPr>
              <a:t>TMIN = -2,147,483,648 ,     TMAX = 2,147,483,647</a:t>
            </a:r>
          </a:p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Constant</a:t>
            </a:r>
            <a:r>
              <a:rPr lang="en-US" baseline="-25000" dirty="0"/>
              <a:t>1</a:t>
            </a:r>
            <a:r>
              <a:rPr lang="en-US" dirty="0"/>
              <a:t>	Constant</a:t>
            </a:r>
            <a:r>
              <a:rPr lang="en-US" baseline="-25000" dirty="0"/>
              <a:t>2</a:t>
            </a:r>
            <a:r>
              <a:rPr lang="en-US" dirty="0"/>
              <a:t>	Relation	Evaluation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657850" algn="l"/>
                <a:tab pos="6972300" algn="l"/>
              </a:tabLst>
              <a:defRPr/>
            </a:pPr>
            <a:r>
              <a:rPr lang="en-US" sz="2100" dirty="0"/>
              <a:t>	0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2147483647U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(unsigned)-1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713413" algn="l"/>
                <a:tab pos="6972300" algn="l"/>
              </a:tabLst>
              <a:defRPr/>
            </a:pPr>
            <a:r>
              <a:rPr lang="en-US" sz="2100" dirty="0"/>
              <a:t>	 2147483647 	2147483648U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 2147483647 	(</a:t>
            </a:r>
            <a:r>
              <a:rPr lang="en-US" sz="2100" dirty="0" err="1"/>
              <a:t>int</a:t>
            </a:r>
            <a:r>
              <a:rPr lang="en-US" sz="2100" dirty="0"/>
              <a:t>) 2147483648U </a:t>
            </a:r>
            <a:r>
              <a:rPr lang="en-US" dirty="0">
                <a:latin typeface="Courier New" pitchFamily="49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B4A86-7344-4A84-B698-AF9423C25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883A-69B2-410D-A32A-F4E596CC8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680325" cy="28680849"/>
          </a:xfrm>
        </p:spPr>
        <p:txBody>
          <a:bodyPr/>
          <a:lstStyle/>
          <a:p>
            <a:r>
              <a:rPr lang="en-US" dirty="0"/>
              <a:t>Before digital computers there were analog computers.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Consider a couple of simple analog computers:</a:t>
            </a:r>
          </a:p>
          <a:p>
            <a:pPr lvl="1"/>
            <a:r>
              <a:rPr lang="en-US" dirty="0"/>
              <a:t>A simple circuit can allow one to adjust voltages using variable resistors and measure the output using a volt meter:</a:t>
            </a:r>
          </a:p>
          <a:p>
            <a:pPr lvl="1"/>
            <a:r>
              <a:rPr lang="en-US" dirty="0"/>
              <a:t>A simple network of adjustable parallel resistors can allow one to find the average of the inputs.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6802" name="Picture 2" descr="Resistive Adder Circuit Schematic">
            <a:extLst>
              <a:ext uri="{FF2B5EF4-FFF2-40B4-BE49-F238E27FC236}">
                <a16:creationId xmlns:a16="http://schemas.microsoft.com/office/drawing/2014/main" id="{814EDE54-8710-4743-931D-D00CB2318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32" y="4062599"/>
            <a:ext cx="1537842" cy="143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C26DDD-DDD1-4FD0-A203-186D6B815F95}"/>
              </a:ext>
            </a:extLst>
          </p:cNvPr>
          <p:cNvSpPr/>
          <p:nvPr/>
        </p:nvSpPr>
        <p:spPr>
          <a:xfrm>
            <a:off x="1482850" y="559970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https://www.daycounter.com/Calculators/Voltage-Summer/Voltage-Summer-Calculator.phtml</a:t>
            </a:r>
            <a:endParaRPr lang="en-US" sz="1200" dirty="0"/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30FCB51F-5E82-4B31-9EC9-AA9F1F2CDE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3025" y="3890507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CB1832-8857-4B4A-B5F5-0747B36AC59D}"/>
              </a:ext>
            </a:extLst>
          </p:cNvPr>
          <p:cNvGrpSpPr/>
          <p:nvPr/>
        </p:nvGrpSpPr>
        <p:grpSpPr>
          <a:xfrm>
            <a:off x="4118225" y="4062599"/>
            <a:ext cx="2438400" cy="1447800"/>
            <a:chOff x="4114800" y="3448692"/>
            <a:chExt cx="2438400" cy="1447800"/>
          </a:xfrm>
        </p:grpSpPr>
        <p:pic>
          <p:nvPicPr>
            <p:cNvPr id="76812" name="Picture 12">
              <a:extLst>
                <a:ext uri="{FF2B5EF4-FFF2-40B4-BE49-F238E27FC236}">
                  <a16:creationId xmlns:a16="http://schemas.microsoft.com/office/drawing/2014/main" id="{A4990DBF-095F-4B1C-A4F0-9C8308EEDB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90" r="32745" b="-44"/>
            <a:stretch/>
          </p:blipFill>
          <p:spPr bwMode="auto">
            <a:xfrm>
              <a:off x="4114800" y="3448692"/>
              <a:ext cx="2216944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BF3D40-2D70-4E61-ADF6-5B9C354CAD3B}"/>
                </a:ext>
              </a:extLst>
            </p:cNvPr>
            <p:cNvSpPr/>
            <p:nvPr/>
          </p:nvSpPr>
          <p:spPr bwMode="auto">
            <a:xfrm>
              <a:off x="5715000" y="4419600"/>
              <a:ext cx="838200" cy="47689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8292016-AFBB-43AC-AB8E-B2B2436FF9E9}"/>
              </a:ext>
            </a:extLst>
          </p:cNvPr>
          <p:cNvSpPr/>
          <p:nvPr/>
        </p:nvSpPr>
        <p:spPr>
          <a:xfrm>
            <a:off x="4049169" y="592844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5"/>
              </a:rPr>
              <a:t>https://www.quora.com/What-is-the-most-basic-voltage-adder-circuit-without-a-transistor-op-amp-and-any-external-supply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20056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09600" y="3505200"/>
            <a:ext cx="6172200" cy="91440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09750"/>
            <a:ext cx="7896225" cy="4972050"/>
          </a:xfrm>
        </p:spPr>
        <p:txBody>
          <a:bodyPr/>
          <a:lstStyle/>
          <a:p>
            <a:r>
              <a:rPr lang="en-US" dirty="0"/>
              <a:t>Bit pattern is maintained</a:t>
            </a:r>
          </a:p>
          <a:p>
            <a:r>
              <a:rPr lang="en-US" dirty="0"/>
              <a:t>But reinterpreted</a:t>
            </a:r>
          </a:p>
          <a:p>
            <a:r>
              <a:rPr lang="en-US" dirty="0"/>
              <a:t>Can have unexpected effects: adding or subtracting 2</a:t>
            </a:r>
            <a:r>
              <a:rPr lang="en-US" baseline="30000" dirty="0"/>
              <a:t>w</a:t>
            </a:r>
          </a:p>
          <a:p>
            <a:endParaRPr lang="en-US" dirty="0"/>
          </a:p>
          <a:p>
            <a:r>
              <a:rPr lang="en-US" dirty="0"/>
              <a:t>Expression containing signed and unsigned </a:t>
            </a:r>
            <a:r>
              <a:rPr lang="en-US" dirty="0" err="1"/>
              <a:t>int</a:t>
            </a:r>
            <a:endParaRPr lang="en-US" dirty="0"/>
          </a:p>
          <a:p>
            <a:pPr lvl="1"/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/>
              <a:t> is cast to </a:t>
            </a:r>
            <a:r>
              <a:rPr lang="en-US" dirty="0">
                <a:latin typeface="Courier New"/>
                <a:cs typeface="Courier New"/>
              </a:rPr>
              <a:t>unsigned</a:t>
            </a:r>
            <a:r>
              <a:rPr lang="en-US" dirty="0"/>
              <a:t>!!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177382" cy="762000"/>
          </a:xfrm>
        </p:spPr>
        <p:txBody>
          <a:bodyPr/>
          <a:lstStyle/>
          <a:p>
            <a:pPr marL="0" indent="0"/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Casting Signed ↔ Unsigned: Basic Rules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 Extension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i="1" dirty="0"/>
              <a:t>w</a:t>
            </a:r>
            <a:r>
              <a:rPr lang="en-US" dirty="0"/>
              <a:t>-bit 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 err="1"/>
              <a:t>w</a:t>
            </a:r>
            <a:r>
              <a:rPr lang="en-US" dirty="0" err="1"/>
              <a:t>+</a:t>
            </a:r>
            <a:r>
              <a:rPr lang="en-US" i="1" dirty="0" err="1"/>
              <a:t>k</a:t>
            </a:r>
            <a:r>
              <a:rPr lang="en-US" dirty="0" err="1"/>
              <a:t>-bit</a:t>
            </a:r>
            <a:r>
              <a:rPr lang="en-US" dirty="0"/>
              <a:t> integer with same value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Make </a:t>
            </a:r>
            <a:r>
              <a:rPr lang="en-US" i="1" dirty="0"/>
              <a:t>k</a:t>
            </a:r>
            <a:r>
              <a:rPr lang="en-US" dirty="0"/>
              <a:t> copies of sign bit:</a:t>
            </a:r>
          </a:p>
          <a:p>
            <a:pPr lvl="1" eaLnBrk="1" hangingPunct="1">
              <a:defRPr/>
            </a:pPr>
            <a:r>
              <a:rPr lang="en-US" b="0" i="1" dirty="0"/>
              <a:t>X’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,…,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1752600" y="3733800"/>
            <a:ext cx="1296988" cy="77788"/>
          </a:xfrm>
          <a:custGeom>
            <a:avLst/>
            <a:gdLst>
              <a:gd name="T0" fmla="*/ 0 w 817"/>
              <a:gd name="T1" fmla="*/ 0 h 49"/>
              <a:gd name="T2" fmla="*/ 0 w 817"/>
              <a:gd name="T3" fmla="*/ 48 h 49"/>
              <a:gd name="T4" fmla="*/ 816 w 817"/>
              <a:gd name="T5" fmla="*/ 48 h 49"/>
              <a:gd name="T6" fmla="*/ 816 w 81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817"/>
              <a:gd name="T13" fmla="*/ 0 h 49"/>
              <a:gd name="T14" fmla="*/ 817 w 817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7" h="49">
                <a:moveTo>
                  <a:pt x="0" y="0"/>
                </a:moveTo>
                <a:lnTo>
                  <a:pt x="0" y="48"/>
                </a:lnTo>
                <a:lnTo>
                  <a:pt x="816" y="48"/>
                </a:lnTo>
                <a:lnTo>
                  <a:pt x="81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546609" y="3962400"/>
            <a:ext cx="1332222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i="1" dirty="0">
                <a:latin typeface="Calibri" pitchFamily="34" charset="0"/>
              </a:rPr>
              <a:t>k</a:t>
            </a:r>
            <a:r>
              <a:rPr lang="en-US" sz="1400" dirty="0">
                <a:latin typeface="Calibri" pitchFamily="34" charset="0"/>
              </a:rPr>
              <a:t> copies of MSB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54214" y="3876676"/>
            <a:ext cx="5132389" cy="2770187"/>
            <a:chOff x="1423" y="2097"/>
            <a:chExt cx="3233" cy="174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423" y="2352"/>
              <a:ext cx="3233" cy="1248"/>
              <a:chOff x="1423" y="2352"/>
              <a:chExt cx="3233" cy="1248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928" y="2400"/>
                <a:ext cx="1728" cy="144"/>
                <a:chOff x="2928" y="2400"/>
                <a:chExt cx="1728" cy="144"/>
              </a:xfrm>
            </p:grpSpPr>
            <p:sp>
              <p:nvSpPr>
                <p:cNvPr id="28714" name="Rectangle 9"/>
                <p:cNvSpPr>
                  <a:spLocks noChangeArrowheads="1"/>
                </p:cNvSpPr>
                <p:nvPr/>
              </p:nvSpPr>
              <p:spPr bwMode="auto">
                <a:xfrm>
                  <a:off x="2928" y="2400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5" name="Rectangle 10"/>
                <p:cNvSpPr>
                  <a:spLocks noChangeArrowheads="1"/>
                </p:cNvSpPr>
                <p:nvPr/>
              </p:nvSpPr>
              <p:spPr bwMode="auto">
                <a:xfrm>
                  <a:off x="307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6" name="Rectangle 11"/>
                <p:cNvSpPr>
                  <a:spLocks noChangeArrowheads="1"/>
                </p:cNvSpPr>
                <p:nvPr/>
              </p:nvSpPr>
              <p:spPr bwMode="auto">
                <a:xfrm>
                  <a:off x="3216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7" name="Rectangle 12"/>
                <p:cNvSpPr>
                  <a:spLocks noChangeArrowheads="1"/>
                </p:cNvSpPr>
                <p:nvPr/>
              </p:nvSpPr>
              <p:spPr bwMode="auto">
                <a:xfrm>
                  <a:off x="4224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8" name="Rectangle 13"/>
                <p:cNvSpPr>
                  <a:spLocks noChangeArrowheads="1"/>
                </p:cNvSpPr>
                <p:nvPr/>
              </p:nvSpPr>
              <p:spPr bwMode="auto">
                <a:xfrm>
                  <a:off x="4368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9" name="Rectangle 14"/>
                <p:cNvSpPr>
                  <a:spLocks noChangeArrowheads="1"/>
                </p:cNvSpPr>
                <p:nvPr/>
              </p:nvSpPr>
              <p:spPr bwMode="auto">
                <a:xfrm>
                  <a:off x="451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20" name="Rectangle 15"/>
                <p:cNvSpPr>
                  <a:spLocks noChangeArrowheads="1"/>
                </p:cNvSpPr>
                <p:nvPr/>
              </p:nvSpPr>
              <p:spPr bwMode="auto">
                <a:xfrm>
                  <a:off x="3360" y="2400"/>
                  <a:ext cx="86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400" b="0"/>
                    <a:t>• • •</a:t>
                  </a:r>
                </a:p>
              </p:txBody>
            </p:sp>
          </p:grpSp>
          <p:sp>
            <p:nvSpPr>
              <p:cNvPr id="28687" name="Rectangle 16"/>
              <p:cNvSpPr>
                <a:spLocks noChangeArrowheads="1"/>
              </p:cNvSpPr>
              <p:nvPr/>
            </p:nvSpPr>
            <p:spPr bwMode="auto">
              <a:xfrm>
                <a:off x="2561" y="2352"/>
                <a:ext cx="213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i="1">
                    <a:latin typeface="Times" pitchFamily="18" charset="0"/>
                  </a:rPr>
                  <a:t>X</a:t>
                </a:r>
                <a:r>
                  <a:rPr lang="en-US" sz="1400" b="0">
                    <a:latin typeface="Times" pitchFamily="18" charset="0"/>
                  </a:rPr>
                  <a:t> </a:t>
                </a:r>
                <a:endParaRPr lang="en-US" sz="1400" b="0">
                  <a:latin typeface="Symbol" pitchFamily="18" charset="2"/>
                </a:endParaRPr>
              </a:p>
            </p:txBody>
          </p:sp>
          <p:sp>
            <p:nvSpPr>
              <p:cNvPr id="28688" name="Rectangle 17"/>
              <p:cNvSpPr>
                <a:spLocks noChangeArrowheads="1"/>
              </p:cNvSpPr>
              <p:nvPr/>
            </p:nvSpPr>
            <p:spPr bwMode="auto">
              <a:xfrm>
                <a:off x="1423" y="3360"/>
                <a:ext cx="222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i="1" dirty="0">
                    <a:latin typeface="Times" pitchFamily="18" charset="0"/>
                  </a:rPr>
                  <a:t>X’</a:t>
                </a:r>
                <a:endParaRPr lang="en-US" sz="1400" b="0" dirty="0">
                  <a:latin typeface="Symbol" pitchFamily="18" charset="2"/>
                </a:endParaRPr>
              </a:p>
            </p:txBody>
          </p:sp>
          <p:sp>
            <p:nvSpPr>
              <p:cNvPr id="28689" name="Line 18"/>
              <p:cNvSpPr>
                <a:spLocks noChangeShapeType="1"/>
              </p:cNvSpPr>
              <p:nvPr/>
            </p:nvSpPr>
            <p:spPr bwMode="auto">
              <a:xfrm>
                <a:off x="302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0" name="Line 19"/>
              <p:cNvSpPr>
                <a:spLocks noChangeShapeType="1"/>
              </p:cNvSpPr>
              <p:nvPr/>
            </p:nvSpPr>
            <p:spPr bwMode="auto">
              <a:xfrm flipH="1">
                <a:off x="2880" y="2592"/>
                <a:ext cx="14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1824" y="3456"/>
                <a:ext cx="2832" cy="144"/>
                <a:chOff x="1824" y="3456"/>
                <a:chExt cx="2832" cy="144"/>
              </a:xfrm>
            </p:grpSpPr>
            <p:sp>
              <p:nvSpPr>
                <p:cNvPr id="28701" name="Rectangle 21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528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400" b="0"/>
                    <a:t>• • •</a:t>
                  </a:r>
                </a:p>
              </p:txBody>
            </p:sp>
            <p:sp>
              <p:nvSpPr>
                <p:cNvPr id="28702" name="Rectangle 22"/>
                <p:cNvSpPr>
                  <a:spLocks noChangeArrowheads="1"/>
                </p:cNvSpPr>
                <p:nvPr/>
              </p:nvSpPr>
              <p:spPr bwMode="auto">
                <a:xfrm>
                  <a:off x="278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3" name="Rectangle 23"/>
                <p:cNvSpPr>
                  <a:spLocks noChangeArrowheads="1"/>
                </p:cNvSpPr>
                <p:nvPr/>
              </p:nvSpPr>
              <p:spPr bwMode="auto">
                <a:xfrm>
                  <a:off x="2640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4" name="Rectangle 24"/>
                <p:cNvSpPr>
                  <a:spLocks noChangeArrowheads="1"/>
                </p:cNvSpPr>
                <p:nvPr/>
              </p:nvSpPr>
              <p:spPr bwMode="auto">
                <a:xfrm>
                  <a:off x="1968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5" name="Rectangle 25"/>
                <p:cNvSpPr>
                  <a:spLocks noChangeArrowheads="1"/>
                </p:cNvSpPr>
                <p:nvPr/>
              </p:nvSpPr>
              <p:spPr bwMode="auto">
                <a:xfrm>
                  <a:off x="182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grpSp>
              <p:nvGrpSpPr>
                <p:cNvPr id="6" name="Group 26"/>
                <p:cNvGrpSpPr>
                  <a:grpSpLocks/>
                </p:cNvGrpSpPr>
                <p:nvPr/>
              </p:nvGrpSpPr>
              <p:grpSpPr bwMode="auto">
                <a:xfrm>
                  <a:off x="2928" y="3456"/>
                  <a:ext cx="1728" cy="144"/>
                  <a:chOff x="2928" y="3456"/>
                  <a:chExt cx="1728" cy="144"/>
                </a:xfrm>
              </p:grpSpPr>
              <p:sp>
                <p:nvSpPr>
                  <p:cNvPr id="2870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456"/>
                    <a:ext cx="144" cy="144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0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09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0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3456"/>
                    <a:ext cx="86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en-US" sz="1400" b="0"/>
                      <a:t>• • •</a:t>
                    </a:r>
                  </a:p>
                </p:txBody>
              </p:sp>
            </p:grpSp>
          </p:grpSp>
          <p:sp>
            <p:nvSpPr>
              <p:cNvPr id="28692" name="Line 34"/>
              <p:cNvSpPr>
                <a:spLocks noChangeShapeType="1"/>
              </p:cNvSpPr>
              <p:nvPr/>
            </p:nvSpPr>
            <p:spPr bwMode="auto">
              <a:xfrm flipH="1">
                <a:off x="2736" y="2592"/>
                <a:ext cx="288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3" name="Line 35"/>
              <p:cNvSpPr>
                <a:spLocks noChangeShapeType="1"/>
              </p:cNvSpPr>
              <p:nvPr/>
            </p:nvSpPr>
            <p:spPr bwMode="auto">
              <a:xfrm flipH="1">
                <a:off x="2064" y="2592"/>
                <a:ext cx="96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4" name="Line 36"/>
              <p:cNvSpPr>
                <a:spLocks noChangeShapeType="1"/>
              </p:cNvSpPr>
              <p:nvPr/>
            </p:nvSpPr>
            <p:spPr bwMode="auto">
              <a:xfrm flipH="1">
                <a:off x="1920" y="2592"/>
                <a:ext cx="110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5" name="Line 37"/>
              <p:cNvSpPr>
                <a:spLocks noChangeShapeType="1"/>
              </p:cNvSpPr>
              <p:nvPr/>
            </p:nvSpPr>
            <p:spPr bwMode="auto">
              <a:xfrm>
                <a:off x="316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6" name="Line 38"/>
              <p:cNvSpPr>
                <a:spLocks noChangeShapeType="1"/>
              </p:cNvSpPr>
              <p:nvPr/>
            </p:nvSpPr>
            <p:spPr bwMode="auto">
              <a:xfrm>
                <a:off x="3312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7" name="Line 39"/>
              <p:cNvSpPr>
                <a:spLocks noChangeShapeType="1"/>
              </p:cNvSpPr>
              <p:nvPr/>
            </p:nvSpPr>
            <p:spPr bwMode="auto">
              <a:xfrm>
                <a:off x="4320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8" name="Line 40"/>
              <p:cNvSpPr>
                <a:spLocks noChangeShapeType="1"/>
              </p:cNvSpPr>
              <p:nvPr/>
            </p:nvSpPr>
            <p:spPr bwMode="auto">
              <a:xfrm>
                <a:off x="446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9" name="Line 41"/>
              <p:cNvSpPr>
                <a:spLocks noChangeShapeType="1"/>
              </p:cNvSpPr>
              <p:nvPr/>
            </p:nvSpPr>
            <p:spPr bwMode="auto">
              <a:xfrm>
                <a:off x="460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700" name="Rectangle 42"/>
              <p:cNvSpPr>
                <a:spLocks noChangeArrowheads="1"/>
              </p:cNvSpPr>
              <p:nvPr/>
            </p:nvSpPr>
            <p:spPr bwMode="auto">
              <a:xfrm>
                <a:off x="2409" y="3120"/>
                <a:ext cx="336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b="0"/>
                  <a:t>• • •</a:t>
                </a:r>
              </a:p>
            </p:txBody>
          </p:sp>
        </p:grpSp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2928" y="2208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3725" y="2097"/>
              <a:ext cx="197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2928" y="3744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3725" y="3640"/>
              <a:ext cx="197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1824" y="3744"/>
              <a:ext cx="11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2226" y="3648"/>
              <a:ext cx="168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k</a:t>
              </a:r>
            </a:p>
          </p:txBody>
        </p:sp>
      </p:grp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 Extension: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309371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0374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47814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1440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19320" y="309371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14686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58292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19320" y="478149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72000" y="1752600"/>
            <a:ext cx="0" cy="45720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7881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12192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64617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58928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219200" y="1600200"/>
            <a:ext cx="226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Positive number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18200" y="1600200"/>
            <a:ext cx="239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Negative number</a:t>
            </a:r>
          </a:p>
        </p:txBody>
      </p:sp>
    </p:spTree>
    <p:extLst>
      <p:ext uri="{BB962C8B-B14F-4D97-AF65-F5344CB8AC3E}">
        <p14:creationId xmlns:p14="http://schemas.microsoft.com/office/powerpoint/2010/main" val="460219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2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23606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dirty="0" err="1"/>
              <a:t>k+</a:t>
            </a:r>
            <a:r>
              <a:rPr lang="en-US" i="1" dirty="0" err="1"/>
              <a:t>w</a:t>
            </a:r>
            <a:r>
              <a:rPr lang="en-US" dirty="0" err="1"/>
              <a:t>-bit</a:t>
            </a:r>
            <a:r>
              <a:rPr lang="en-US" dirty="0"/>
              <a:t> signed or unsigned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/>
              <a:t>w</a:t>
            </a:r>
            <a:r>
              <a:rPr lang="en-US" dirty="0"/>
              <a:t>-bit integer X’ with same value for “small enough” X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Drop top </a:t>
            </a:r>
            <a:r>
              <a:rPr lang="en-US" i="1" dirty="0"/>
              <a:t>k</a:t>
            </a:r>
            <a:r>
              <a:rPr lang="en-US" dirty="0"/>
              <a:t> bits:</a:t>
            </a:r>
          </a:p>
          <a:p>
            <a:pPr lvl="1" eaLnBrk="1" hangingPunct="1">
              <a:defRPr/>
            </a:pPr>
            <a:r>
              <a:rPr lang="en-US" b="0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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89" name="Line 18"/>
          <p:cNvSpPr>
            <a:spLocks noChangeShapeType="1"/>
          </p:cNvSpPr>
          <p:nvPr/>
        </p:nvSpPr>
        <p:spPr bwMode="auto">
          <a:xfrm>
            <a:off x="4495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5" name="Line 37"/>
          <p:cNvSpPr>
            <a:spLocks noChangeShapeType="1"/>
          </p:cNvSpPr>
          <p:nvPr/>
        </p:nvSpPr>
        <p:spPr bwMode="auto">
          <a:xfrm>
            <a:off x="4724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6" name="Line 38"/>
          <p:cNvSpPr>
            <a:spLocks noChangeShapeType="1"/>
          </p:cNvSpPr>
          <p:nvPr/>
        </p:nvSpPr>
        <p:spPr bwMode="auto">
          <a:xfrm>
            <a:off x="49530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7" name="Line 39"/>
          <p:cNvSpPr>
            <a:spLocks noChangeShapeType="1"/>
          </p:cNvSpPr>
          <p:nvPr/>
        </p:nvSpPr>
        <p:spPr bwMode="auto">
          <a:xfrm>
            <a:off x="65532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8" name="Line 40"/>
          <p:cNvSpPr>
            <a:spLocks noChangeShapeType="1"/>
          </p:cNvSpPr>
          <p:nvPr/>
        </p:nvSpPr>
        <p:spPr bwMode="auto">
          <a:xfrm>
            <a:off x="6781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9" name="Line 41"/>
          <p:cNvSpPr>
            <a:spLocks noChangeShapeType="1"/>
          </p:cNvSpPr>
          <p:nvPr/>
        </p:nvSpPr>
        <p:spPr bwMode="auto">
          <a:xfrm>
            <a:off x="7010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700" name="Rectangle 42"/>
          <p:cNvSpPr>
            <a:spLocks noChangeArrowheads="1"/>
          </p:cNvSpPr>
          <p:nvPr/>
        </p:nvSpPr>
        <p:spPr bwMode="auto">
          <a:xfrm>
            <a:off x="3444580" y="5500686"/>
            <a:ext cx="68480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/>
              <a:t>• • •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343400" y="6019800"/>
            <a:ext cx="2743200" cy="228600"/>
            <a:chOff x="2928" y="2400"/>
            <a:chExt cx="1728" cy="144"/>
          </a:xfrm>
        </p:grpSpPr>
        <p:sp>
          <p:nvSpPr>
            <p:cNvPr id="28714" name="Rectangle 9"/>
            <p:cNvSpPr>
              <a:spLocks noChangeArrowheads="1"/>
            </p:cNvSpPr>
            <p:nvPr/>
          </p:nvSpPr>
          <p:spPr bwMode="auto">
            <a:xfrm>
              <a:off x="2928" y="2400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5" name="Rectangle 10"/>
            <p:cNvSpPr>
              <a:spLocks noChangeArrowheads="1"/>
            </p:cNvSpPr>
            <p:nvPr/>
          </p:nvSpPr>
          <p:spPr bwMode="auto">
            <a:xfrm>
              <a:off x="307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6" name="Rectangle 11"/>
            <p:cNvSpPr>
              <a:spLocks noChangeArrowheads="1"/>
            </p:cNvSpPr>
            <p:nvPr/>
          </p:nvSpPr>
          <p:spPr bwMode="auto">
            <a:xfrm>
              <a:off x="3216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7" name="Rectangle 12"/>
            <p:cNvSpPr>
              <a:spLocks noChangeArrowheads="1"/>
            </p:cNvSpPr>
            <p:nvPr/>
          </p:nvSpPr>
          <p:spPr bwMode="auto">
            <a:xfrm>
              <a:off x="4224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8" name="Rectangle 13"/>
            <p:cNvSpPr>
              <a:spLocks noChangeArrowheads="1"/>
            </p:cNvSpPr>
            <p:nvPr/>
          </p:nvSpPr>
          <p:spPr bwMode="auto">
            <a:xfrm>
              <a:off x="4368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9" name="Rectangle 14"/>
            <p:cNvSpPr>
              <a:spLocks noChangeArrowheads="1"/>
            </p:cNvSpPr>
            <p:nvPr/>
          </p:nvSpPr>
          <p:spPr bwMode="auto">
            <a:xfrm>
              <a:off x="451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20" name="Rectangle 15"/>
            <p:cNvSpPr>
              <a:spLocks noChangeArrowheads="1"/>
            </p:cNvSpPr>
            <p:nvPr/>
          </p:nvSpPr>
          <p:spPr bwMode="auto">
            <a:xfrm>
              <a:off x="3360" y="2400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3797920" y="5943600"/>
            <a:ext cx="4908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X‘</a:t>
            </a:r>
            <a:r>
              <a:rPr lang="en-US" sz="2000" b="0" dirty="0">
                <a:latin typeface="Times" pitchFamily="18" charset="0"/>
              </a:rPr>
              <a:t> </a:t>
            </a:r>
            <a:endParaRPr lang="en-US" sz="2000" b="0" dirty="0">
              <a:latin typeface="Symbol" pitchFamily="18" charset="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43400" y="6296026"/>
            <a:ext cx="2743200" cy="400110"/>
            <a:chOff x="4343400" y="5867400"/>
            <a:chExt cx="2743200" cy="400110"/>
          </a:xfrm>
        </p:grpSpPr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4343400" y="6043612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5581302" y="5867400"/>
              <a:ext cx="367408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w</a:t>
              </a:r>
            </a:p>
          </p:txBody>
        </p:sp>
      </p:grpSp>
      <p:sp>
        <p:nvSpPr>
          <p:cNvPr id="28688" name="Rectangle 17"/>
          <p:cNvSpPr>
            <a:spLocks noChangeArrowheads="1"/>
          </p:cNvSpPr>
          <p:nvPr/>
        </p:nvSpPr>
        <p:spPr bwMode="auto">
          <a:xfrm>
            <a:off x="1929045" y="4247495"/>
            <a:ext cx="3417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Times" pitchFamily="18" charset="0"/>
              </a:rPr>
              <a:t>X</a:t>
            </a:r>
            <a:endParaRPr lang="en-US" sz="2000" b="0" dirty="0">
              <a:latin typeface="Symbol" pitchFamily="18" charset="2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590800" y="4399895"/>
            <a:ext cx="4495800" cy="228600"/>
            <a:chOff x="1824" y="3456"/>
            <a:chExt cx="2832" cy="144"/>
          </a:xfrm>
        </p:grpSpPr>
        <p:sp>
          <p:nvSpPr>
            <p:cNvPr id="28701" name="Rectangle 21"/>
            <p:cNvSpPr>
              <a:spLocks noChangeArrowheads="1"/>
            </p:cNvSpPr>
            <p:nvPr/>
          </p:nvSpPr>
          <p:spPr bwMode="auto">
            <a:xfrm>
              <a:off x="2112" y="3456"/>
              <a:ext cx="528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  <p:sp>
          <p:nvSpPr>
            <p:cNvPr id="28702" name="Rectangle 22"/>
            <p:cNvSpPr>
              <a:spLocks noChangeArrowheads="1"/>
            </p:cNvSpPr>
            <p:nvPr/>
          </p:nvSpPr>
          <p:spPr bwMode="auto">
            <a:xfrm>
              <a:off x="2784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3" name="Rectangle 23"/>
            <p:cNvSpPr>
              <a:spLocks noChangeArrowheads="1"/>
            </p:cNvSpPr>
            <p:nvPr/>
          </p:nvSpPr>
          <p:spPr bwMode="auto">
            <a:xfrm>
              <a:off x="2640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4" name="Rectangle 24"/>
            <p:cNvSpPr>
              <a:spLocks noChangeArrowheads="1"/>
            </p:cNvSpPr>
            <p:nvPr/>
          </p:nvSpPr>
          <p:spPr bwMode="auto">
            <a:xfrm>
              <a:off x="1968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5" name="Rectangle 25"/>
            <p:cNvSpPr>
              <a:spLocks noChangeArrowheads="1"/>
            </p:cNvSpPr>
            <p:nvPr/>
          </p:nvSpPr>
          <p:spPr bwMode="auto">
            <a:xfrm>
              <a:off x="1824" y="3456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2928" y="3456"/>
              <a:ext cx="1728" cy="144"/>
              <a:chOff x="2928" y="3456"/>
              <a:chExt cx="1728" cy="144"/>
            </a:xfrm>
          </p:grpSpPr>
          <p:sp>
            <p:nvSpPr>
              <p:cNvPr id="28707" name="Rectangle 27"/>
              <p:cNvSpPr>
                <a:spLocks noChangeArrowheads="1"/>
              </p:cNvSpPr>
              <p:nvPr/>
            </p:nvSpPr>
            <p:spPr bwMode="auto">
              <a:xfrm>
                <a:off x="2928" y="3456"/>
                <a:ext cx="144" cy="14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08" name="Rectangle 28"/>
              <p:cNvSpPr>
                <a:spLocks noChangeArrowheads="1"/>
              </p:cNvSpPr>
              <p:nvPr/>
            </p:nvSpPr>
            <p:spPr bwMode="auto">
              <a:xfrm>
                <a:off x="307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09" name="Rectangle 29"/>
              <p:cNvSpPr>
                <a:spLocks noChangeArrowheads="1"/>
              </p:cNvSpPr>
              <p:nvPr/>
            </p:nvSpPr>
            <p:spPr bwMode="auto">
              <a:xfrm>
                <a:off x="3216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0" name="Rectangle 30"/>
              <p:cNvSpPr>
                <a:spLocks noChangeArrowheads="1"/>
              </p:cNvSpPr>
              <p:nvPr/>
            </p:nvSpPr>
            <p:spPr bwMode="auto">
              <a:xfrm>
                <a:off x="4224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1" name="Rectangle 31"/>
              <p:cNvSpPr>
                <a:spLocks noChangeArrowheads="1"/>
              </p:cNvSpPr>
              <p:nvPr/>
            </p:nvSpPr>
            <p:spPr bwMode="auto">
              <a:xfrm>
                <a:off x="4368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2" name="Rectangle 32"/>
              <p:cNvSpPr>
                <a:spLocks noChangeArrowheads="1"/>
              </p:cNvSpPr>
              <p:nvPr/>
            </p:nvSpPr>
            <p:spPr bwMode="auto">
              <a:xfrm>
                <a:off x="451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3" name="Rectangle 33"/>
              <p:cNvSpPr>
                <a:spLocks noChangeArrowheads="1"/>
              </p:cNvSpPr>
              <p:nvPr/>
            </p:nvSpPr>
            <p:spPr bwMode="auto">
              <a:xfrm>
                <a:off x="3360" y="3456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/>
                  <a:t>• • •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590800" y="3871258"/>
            <a:ext cx="4495800" cy="412810"/>
            <a:chOff x="2590800" y="4173538"/>
            <a:chExt cx="4495800" cy="412810"/>
          </a:xfrm>
        </p:grpSpPr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4343400" y="4338638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5581302" y="4173538"/>
              <a:ext cx="367408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2590800" y="4338638"/>
              <a:ext cx="175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3211482" y="4186238"/>
              <a:ext cx="301685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931616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9685" y="19050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535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19685" y="298896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0535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45545" y="455483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0535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196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6 =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0535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 bwMode="auto">
          <a:xfrm>
            <a:off x="4724400" y="1143000"/>
            <a:ext cx="0" cy="51816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901141" y="914400"/>
            <a:ext cx="1694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Sign change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8922" y="190500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3291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28922" y="2988965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3291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75034" y="455483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3291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952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3291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176741" y="914400"/>
            <a:ext cx="2108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No sign 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3399235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mod 16 = 10U mod 16 = 10U = -6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00600" y="6096000"/>
            <a:ext cx="4134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-10 mod 16 = 22U mod 16 = 6U = 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39359" y="3399235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mod 16 =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400" y="6096000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 mod 16 = 26U mod 16 = 10U = -6</a:t>
            </a:r>
          </a:p>
        </p:txBody>
      </p:sp>
    </p:spTree>
    <p:extLst>
      <p:ext uri="{BB962C8B-B14F-4D97-AF65-F5344CB8AC3E}">
        <p14:creationId xmlns:p14="http://schemas.microsoft.com/office/powerpoint/2010/main" val="143943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  <p:bldP spid="23" grpId="0"/>
      <p:bldP spid="30" grpId="0"/>
      <p:bldP spid="33" grpId="0"/>
      <p:bldP spid="35" grpId="0"/>
      <p:bldP spid="37" grpId="0"/>
      <p:bldP spid="7" grpId="0"/>
      <p:bldP spid="40" grpId="0"/>
      <p:bldP spid="41" grpId="0"/>
      <p:bldP spid="4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685800"/>
            <a:ext cx="7592093" cy="762000"/>
          </a:xfrm>
        </p:spPr>
        <p:txBody>
          <a:bodyPr/>
          <a:lstStyle/>
          <a:p>
            <a:pPr marL="0" indent="0"/>
            <a:r>
              <a:rPr lang="en-US" dirty="0"/>
              <a:t>Summary:</a:t>
            </a:r>
            <a:br>
              <a:rPr lang="en-US" dirty="0"/>
            </a:br>
            <a:r>
              <a:rPr lang="en-US" dirty="0"/>
              <a:t>Expanding, Truncating: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85950"/>
            <a:ext cx="7896225" cy="4972050"/>
          </a:xfrm>
        </p:spPr>
        <p:txBody>
          <a:bodyPr/>
          <a:lstStyle/>
          <a:p>
            <a:r>
              <a:rPr lang="en-US" dirty="0"/>
              <a:t>Expanding (e.g., short </a:t>
            </a:r>
            <a:r>
              <a:rPr lang="en-US" dirty="0" err="1"/>
              <a:t>int</a:t>
            </a:r>
            <a:r>
              <a:rPr lang="en-US" dirty="0"/>
              <a:t> to 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Unsigned: zeros added</a:t>
            </a:r>
          </a:p>
          <a:p>
            <a:pPr lvl="1"/>
            <a:r>
              <a:rPr lang="en-US" dirty="0"/>
              <a:t>Signed: sign extension</a:t>
            </a:r>
          </a:p>
          <a:p>
            <a:pPr lvl="1"/>
            <a:r>
              <a:rPr lang="en-US" dirty="0"/>
              <a:t>Both yield expected result</a:t>
            </a:r>
          </a:p>
          <a:p>
            <a:pPr lvl="1"/>
            <a:endParaRPr lang="en-US" dirty="0"/>
          </a:p>
          <a:p>
            <a:r>
              <a:rPr lang="en-US" dirty="0"/>
              <a:t>Truncating (e.g., unsigned to unsigned short)</a:t>
            </a:r>
          </a:p>
          <a:p>
            <a:pPr lvl="1"/>
            <a:r>
              <a:rPr lang="en-US" dirty="0"/>
              <a:t>Unsigned/signed: bits are truncated</a:t>
            </a:r>
          </a:p>
          <a:p>
            <a:pPr lvl="1"/>
            <a:r>
              <a:rPr lang="en-US" dirty="0"/>
              <a:t>Result reinterpreted</a:t>
            </a:r>
          </a:p>
          <a:p>
            <a:pPr lvl="1"/>
            <a:r>
              <a:rPr lang="en-US" dirty="0"/>
              <a:t>Unsigned: mod operation</a:t>
            </a:r>
          </a:p>
          <a:p>
            <a:pPr lvl="1"/>
            <a:r>
              <a:rPr lang="en-US" dirty="0"/>
              <a:t>Signed: similar to mod</a:t>
            </a:r>
          </a:p>
          <a:p>
            <a:pPr lvl="1"/>
            <a:r>
              <a:rPr lang="en-US" dirty="0"/>
              <a:t>For small (</a:t>
            </a:r>
            <a:r>
              <a:rPr lang="en-US"/>
              <a:t>in magnitude) numbers </a:t>
            </a:r>
            <a:r>
              <a:rPr lang="en-US" dirty="0"/>
              <a:t>yields expected behavior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b="1" dirty="0"/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7007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06400" y="4953000"/>
            <a:ext cx="6985000" cy="16161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63817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Unsigned Addition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32766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Standard Addition Function</a:t>
            </a:r>
          </a:p>
          <a:p>
            <a:pPr lvl="1"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Ignores carry output</a:t>
            </a:r>
          </a:p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b="0" i="1" dirty="0"/>
              <a:t>s</a:t>
            </a:r>
            <a:r>
              <a:rPr lang="en-US" b="0" dirty="0"/>
              <a:t>		=	 </a:t>
            </a:r>
            <a:r>
              <a:rPr lang="en-US" b="0" dirty="0" err="1"/>
              <a:t>UAdd</a:t>
            </a:r>
            <a:r>
              <a:rPr lang="en-US" b="0" i="1" baseline="-25000" dirty="0" err="1"/>
              <a:t>w</a:t>
            </a:r>
            <a:r>
              <a:rPr lang="en-US" b="0" dirty="0"/>
              <a:t>(</a:t>
            </a:r>
            <a:r>
              <a:rPr lang="en-US" b="0" i="1" dirty="0"/>
              <a:t>u</a:t>
            </a:r>
            <a:r>
              <a:rPr lang="en-US" b="0" dirty="0"/>
              <a:t> , </a:t>
            </a:r>
            <a:r>
              <a:rPr lang="en-US" b="0" i="1" dirty="0"/>
              <a:t>v</a:t>
            </a:r>
            <a:r>
              <a:rPr lang="en-US" b="0" dirty="0"/>
              <a:t>)	=	</a:t>
            </a:r>
            <a:r>
              <a:rPr lang="en-US" b="0" i="1" dirty="0"/>
              <a:t>u</a:t>
            </a:r>
            <a:r>
              <a:rPr lang="en-US" b="0" dirty="0"/>
              <a:t> + </a:t>
            </a:r>
            <a:r>
              <a:rPr lang="en-US" b="0" i="1" dirty="0"/>
              <a:t>v</a:t>
            </a:r>
            <a:r>
              <a:rPr lang="en-US" b="0" dirty="0"/>
              <a:t>  mod 2</a:t>
            </a:r>
            <a:r>
              <a:rPr lang="en-US" b="0" i="1" baseline="30000" dirty="0"/>
              <a:t>w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65700" y="1371600"/>
            <a:ext cx="2743200" cy="228600"/>
            <a:chOff x="2976" y="816"/>
            <a:chExt cx="1728" cy="144"/>
          </a:xfrm>
        </p:grpSpPr>
        <p:sp>
          <p:nvSpPr>
            <p:cNvPr id="7210" name="Rectangle 6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1" name="Rectangle 7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2" name="Rectangle 8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3" name="Rectangle 9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5" name="Rectangle 11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6" name="Rectangle 12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65700" y="1828800"/>
            <a:ext cx="2743200" cy="228600"/>
            <a:chOff x="2976" y="1104"/>
            <a:chExt cx="1728" cy="144"/>
          </a:xfrm>
        </p:grpSpPr>
        <p:sp>
          <p:nvSpPr>
            <p:cNvPr id="7203" name="Rectangle 14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4" name="Rectangle 15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5" name="Rectangle 16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6" name="Rectangle 17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7" name="Rectangle 18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8" name="Rectangle 19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9" name="Rectangle 20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4425950" y="12192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7176" name="Rectangle 22"/>
          <p:cNvSpPr>
            <a:spLocks noChangeArrowheads="1"/>
          </p:cNvSpPr>
          <p:nvPr/>
        </p:nvSpPr>
        <p:spPr bwMode="auto">
          <a:xfrm>
            <a:off x="4438650" y="16764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7177" name="Line 23"/>
          <p:cNvSpPr>
            <a:spLocks noChangeShapeType="1"/>
          </p:cNvSpPr>
          <p:nvPr/>
        </p:nvSpPr>
        <p:spPr bwMode="auto">
          <a:xfrm>
            <a:off x="3975100" y="21336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178" name="Rectangle 24"/>
          <p:cNvSpPr>
            <a:spLocks noChangeArrowheads="1"/>
          </p:cNvSpPr>
          <p:nvPr/>
        </p:nvSpPr>
        <p:spPr bwMode="auto">
          <a:xfrm>
            <a:off x="4147417" y="1683760"/>
            <a:ext cx="3577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37100" y="2286000"/>
            <a:ext cx="2971800" cy="228600"/>
            <a:chOff x="2832" y="1392"/>
            <a:chExt cx="1872" cy="144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7196" name="Rectangle 2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7" name="Rectangle 2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8" name="Rectangle 2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9" name="Rectangle 3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0" name="Rectangle 3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1" name="Rectangle 3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2" name="Rectangle 3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</p:grpSp>
        <p:sp>
          <p:nvSpPr>
            <p:cNvPr id="7195" name="Rectangle 34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7180" name="Rectangle 35"/>
          <p:cNvSpPr>
            <a:spLocks noChangeArrowheads="1"/>
          </p:cNvSpPr>
          <p:nvPr/>
        </p:nvSpPr>
        <p:spPr bwMode="auto">
          <a:xfrm>
            <a:off x="4081462" y="2133600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965700" y="2743200"/>
            <a:ext cx="2743200" cy="228600"/>
            <a:chOff x="2976" y="1392"/>
            <a:chExt cx="1728" cy="144"/>
          </a:xfrm>
        </p:grpSpPr>
        <p:sp>
          <p:nvSpPr>
            <p:cNvPr id="7187" name="Rectangle 3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88" name="Rectangle 3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89" name="Rectangle 3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0" name="Rectangle 4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1" name="Rectangle 4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2" name="Rectangle 4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3" name="Rectangle 4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7182" name="Line 44"/>
          <p:cNvSpPr>
            <a:spLocks noChangeShapeType="1"/>
          </p:cNvSpPr>
          <p:nvPr/>
        </p:nvSpPr>
        <p:spPr bwMode="auto">
          <a:xfrm>
            <a:off x="3975100" y="25908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183" name="Text Box 45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+1 bits</a:t>
            </a:r>
          </a:p>
        </p:txBody>
      </p:sp>
      <p:sp>
        <p:nvSpPr>
          <p:cNvPr id="7184" name="Text Box 46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4572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Carry: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7186" name="Rectangle 48"/>
          <p:cNvSpPr>
            <a:spLocks noChangeArrowheads="1"/>
          </p:cNvSpPr>
          <p:nvPr/>
        </p:nvSpPr>
        <p:spPr bwMode="auto">
          <a:xfrm>
            <a:off x="3437081" y="2590800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UAdd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9" name="Rectangle 5"/>
          <p:cNvSpPr>
            <a:spLocks/>
          </p:cNvSpPr>
          <p:nvPr/>
        </p:nvSpPr>
        <p:spPr bwMode="auto">
          <a:xfrm>
            <a:off x="2683312" y="5062537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2713195" y="5748337"/>
            <a:ext cx="1861979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1" name="Rectangle 13"/>
          <p:cNvSpPr>
            <a:spLocks/>
          </p:cNvSpPr>
          <p:nvPr/>
        </p:nvSpPr>
        <p:spPr bwMode="auto">
          <a:xfrm>
            <a:off x="2683312" y="5718968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52" name="Rectangle 13"/>
          <p:cNvSpPr>
            <a:spLocks/>
          </p:cNvSpPr>
          <p:nvPr/>
        </p:nvSpPr>
        <p:spPr bwMode="auto">
          <a:xfrm>
            <a:off x="2683312" y="6083379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2713196" y="6088459"/>
            <a:ext cx="186197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5022056" y="5062537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5098256" y="5748337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5022056" y="5718968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2" name="Rectangle 13"/>
          <p:cNvSpPr>
            <a:spLocks/>
          </p:cNvSpPr>
          <p:nvPr/>
        </p:nvSpPr>
        <p:spPr bwMode="auto">
          <a:xfrm>
            <a:off x="5022056" y="6083379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5098256" y="608845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67" name="Group 5"/>
          <p:cNvGrpSpPr>
            <a:grpSpLocks/>
          </p:cNvGrpSpPr>
          <p:nvPr/>
        </p:nvGrpSpPr>
        <p:grpSpPr bwMode="auto">
          <a:xfrm>
            <a:off x="7631317" y="3048000"/>
            <a:ext cx="1528162" cy="3646061"/>
            <a:chOff x="0" y="178"/>
            <a:chExt cx="1140" cy="2719"/>
          </a:xfrm>
        </p:grpSpPr>
        <p:grpSp>
          <p:nvGrpSpPr>
            <p:cNvPr id="68" name="Group 6"/>
            <p:cNvGrpSpPr>
              <a:grpSpLocks/>
            </p:cNvGrpSpPr>
            <p:nvPr/>
          </p:nvGrpSpPr>
          <p:grpSpPr bwMode="auto">
            <a:xfrm>
              <a:off x="0" y="500"/>
              <a:ext cx="1104" cy="2397"/>
              <a:chOff x="0" y="-7"/>
              <a:chExt cx="1104" cy="2397"/>
            </a:xfrm>
          </p:grpSpPr>
          <p:grpSp>
            <p:nvGrpSpPr>
              <p:cNvPr id="72" name="Group 7"/>
              <p:cNvGrpSpPr>
                <a:grpSpLocks/>
              </p:cNvGrpSpPr>
              <p:nvPr/>
            </p:nvGrpSpPr>
            <p:grpSpPr bwMode="auto">
              <a:xfrm>
                <a:off x="0" y="-7"/>
                <a:ext cx="288" cy="237"/>
                <a:chOff x="0" y="-7"/>
                <a:chExt cx="288" cy="237"/>
              </a:xfrm>
            </p:grpSpPr>
            <p:sp>
              <p:nvSpPr>
                <p:cNvPr id="214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5" name="Rectangle 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10"/>
              <p:cNvGrpSpPr>
                <a:grpSpLocks/>
              </p:cNvGrpSpPr>
              <p:nvPr/>
            </p:nvGrpSpPr>
            <p:grpSpPr bwMode="auto">
              <a:xfrm>
                <a:off x="288" y="-7"/>
                <a:ext cx="288" cy="237"/>
                <a:chOff x="0" y="-7"/>
                <a:chExt cx="288" cy="237"/>
              </a:xfrm>
            </p:grpSpPr>
            <p:sp>
              <p:nvSpPr>
                <p:cNvPr id="212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3" name="Rectangle 1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13"/>
              <p:cNvGrpSpPr>
                <a:grpSpLocks/>
              </p:cNvGrpSpPr>
              <p:nvPr/>
            </p:nvGrpSpPr>
            <p:grpSpPr bwMode="auto">
              <a:xfrm>
                <a:off x="576" y="-7"/>
                <a:ext cx="528" cy="237"/>
                <a:chOff x="0" y="-7"/>
                <a:chExt cx="528" cy="237"/>
              </a:xfrm>
            </p:grpSpPr>
            <p:sp>
              <p:nvSpPr>
                <p:cNvPr id="210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1" name="Rectangle 1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5" name="Group 16"/>
              <p:cNvGrpSpPr>
                <a:grpSpLocks/>
              </p:cNvGrpSpPr>
              <p:nvPr/>
            </p:nvGrpSpPr>
            <p:grpSpPr bwMode="auto">
              <a:xfrm>
                <a:off x="0" y="137"/>
                <a:ext cx="288" cy="237"/>
                <a:chOff x="0" y="-7"/>
                <a:chExt cx="288" cy="237"/>
              </a:xfrm>
            </p:grpSpPr>
            <p:sp>
              <p:nvSpPr>
                <p:cNvPr id="208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9" name="Rectangle 1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19"/>
              <p:cNvGrpSpPr>
                <a:grpSpLocks/>
              </p:cNvGrpSpPr>
              <p:nvPr/>
            </p:nvGrpSpPr>
            <p:grpSpPr bwMode="auto">
              <a:xfrm>
                <a:off x="288" y="137"/>
                <a:ext cx="288" cy="237"/>
                <a:chOff x="0" y="-7"/>
                <a:chExt cx="288" cy="237"/>
              </a:xfrm>
            </p:grpSpPr>
            <p:sp>
              <p:nvSpPr>
                <p:cNvPr id="206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7" name="Rectangle 2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7" name="Group 22"/>
              <p:cNvGrpSpPr>
                <a:grpSpLocks/>
              </p:cNvGrpSpPr>
              <p:nvPr/>
            </p:nvGrpSpPr>
            <p:grpSpPr bwMode="auto">
              <a:xfrm>
                <a:off x="576" y="137"/>
                <a:ext cx="528" cy="237"/>
                <a:chOff x="0" y="-7"/>
                <a:chExt cx="528" cy="237"/>
              </a:xfrm>
            </p:grpSpPr>
            <p:sp>
              <p:nvSpPr>
                <p:cNvPr id="204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5" name="Rectangle 2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78" name="Group 25"/>
              <p:cNvGrpSpPr>
                <a:grpSpLocks/>
              </p:cNvGrpSpPr>
              <p:nvPr/>
            </p:nvGrpSpPr>
            <p:grpSpPr bwMode="auto">
              <a:xfrm>
                <a:off x="0" y="281"/>
                <a:ext cx="288" cy="237"/>
                <a:chOff x="0" y="-7"/>
                <a:chExt cx="288" cy="237"/>
              </a:xfrm>
            </p:grpSpPr>
            <p:sp>
              <p:nvSpPr>
                <p:cNvPr id="202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3" name="Rectangle 2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79" name="Group 28"/>
              <p:cNvGrpSpPr>
                <a:grpSpLocks/>
              </p:cNvGrpSpPr>
              <p:nvPr/>
            </p:nvGrpSpPr>
            <p:grpSpPr bwMode="auto">
              <a:xfrm>
                <a:off x="288" y="281"/>
                <a:ext cx="288" cy="237"/>
                <a:chOff x="0" y="-7"/>
                <a:chExt cx="288" cy="237"/>
              </a:xfrm>
            </p:grpSpPr>
            <p:sp>
              <p:nvSpPr>
                <p:cNvPr id="200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1" name="Rectangle 3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80" name="Group 31"/>
              <p:cNvGrpSpPr>
                <a:grpSpLocks/>
              </p:cNvGrpSpPr>
              <p:nvPr/>
            </p:nvGrpSpPr>
            <p:grpSpPr bwMode="auto">
              <a:xfrm>
                <a:off x="576" y="281"/>
                <a:ext cx="528" cy="237"/>
                <a:chOff x="0" y="-7"/>
                <a:chExt cx="528" cy="237"/>
              </a:xfrm>
            </p:grpSpPr>
            <p:sp>
              <p:nvSpPr>
                <p:cNvPr id="198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9" name="Rectangle 3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81" name="Group 34"/>
              <p:cNvGrpSpPr>
                <a:grpSpLocks/>
              </p:cNvGrpSpPr>
              <p:nvPr/>
            </p:nvGrpSpPr>
            <p:grpSpPr bwMode="auto">
              <a:xfrm>
                <a:off x="0" y="425"/>
                <a:ext cx="288" cy="237"/>
                <a:chOff x="0" y="-7"/>
                <a:chExt cx="288" cy="237"/>
              </a:xfrm>
            </p:grpSpPr>
            <p:sp>
              <p:nvSpPr>
                <p:cNvPr id="196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7" name="Rectangle 3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2" name="Group 37"/>
              <p:cNvGrpSpPr>
                <a:grpSpLocks/>
              </p:cNvGrpSpPr>
              <p:nvPr/>
            </p:nvGrpSpPr>
            <p:grpSpPr bwMode="auto">
              <a:xfrm>
                <a:off x="288" y="425"/>
                <a:ext cx="288" cy="237"/>
                <a:chOff x="0" y="-7"/>
                <a:chExt cx="288" cy="237"/>
              </a:xfrm>
            </p:grpSpPr>
            <p:sp>
              <p:nvSpPr>
                <p:cNvPr id="194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5" name="Rectangle 3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3" name="Group 40"/>
              <p:cNvGrpSpPr>
                <a:grpSpLocks/>
              </p:cNvGrpSpPr>
              <p:nvPr/>
            </p:nvGrpSpPr>
            <p:grpSpPr bwMode="auto">
              <a:xfrm>
                <a:off x="576" y="425"/>
                <a:ext cx="528" cy="237"/>
                <a:chOff x="0" y="-7"/>
                <a:chExt cx="528" cy="237"/>
              </a:xfrm>
            </p:grpSpPr>
            <p:sp>
              <p:nvSpPr>
                <p:cNvPr id="192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3" name="Rectangle 4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84" name="Group 43"/>
              <p:cNvGrpSpPr>
                <a:grpSpLocks/>
              </p:cNvGrpSpPr>
              <p:nvPr/>
            </p:nvGrpSpPr>
            <p:grpSpPr bwMode="auto">
              <a:xfrm>
                <a:off x="0" y="569"/>
                <a:ext cx="288" cy="237"/>
                <a:chOff x="0" y="-7"/>
                <a:chExt cx="288" cy="237"/>
              </a:xfrm>
            </p:grpSpPr>
            <p:sp>
              <p:nvSpPr>
                <p:cNvPr id="190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1" name="Rectangle 4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5" name="Group 46"/>
              <p:cNvGrpSpPr>
                <a:grpSpLocks/>
              </p:cNvGrpSpPr>
              <p:nvPr/>
            </p:nvGrpSpPr>
            <p:grpSpPr bwMode="auto">
              <a:xfrm>
                <a:off x="288" y="569"/>
                <a:ext cx="288" cy="237"/>
                <a:chOff x="0" y="-7"/>
                <a:chExt cx="288" cy="237"/>
              </a:xfrm>
            </p:grpSpPr>
            <p:sp>
              <p:nvSpPr>
                <p:cNvPr id="188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9" name="Rectangle 4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6" name="Group 49"/>
              <p:cNvGrpSpPr>
                <a:grpSpLocks/>
              </p:cNvGrpSpPr>
              <p:nvPr/>
            </p:nvGrpSpPr>
            <p:grpSpPr bwMode="auto">
              <a:xfrm>
                <a:off x="576" y="569"/>
                <a:ext cx="528" cy="237"/>
                <a:chOff x="0" y="-7"/>
                <a:chExt cx="528" cy="237"/>
              </a:xfrm>
            </p:grpSpPr>
            <p:sp>
              <p:nvSpPr>
                <p:cNvPr id="186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7" name="Rectangle 5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87" name="Group 52"/>
              <p:cNvGrpSpPr>
                <a:grpSpLocks/>
              </p:cNvGrpSpPr>
              <p:nvPr/>
            </p:nvGrpSpPr>
            <p:grpSpPr bwMode="auto">
              <a:xfrm>
                <a:off x="0" y="713"/>
                <a:ext cx="288" cy="237"/>
                <a:chOff x="0" y="-7"/>
                <a:chExt cx="288" cy="237"/>
              </a:xfrm>
            </p:grpSpPr>
            <p:sp>
              <p:nvSpPr>
                <p:cNvPr id="184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5" name="Rectangle 5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8" name="Group 55"/>
              <p:cNvGrpSpPr>
                <a:grpSpLocks/>
              </p:cNvGrpSpPr>
              <p:nvPr/>
            </p:nvGrpSpPr>
            <p:grpSpPr bwMode="auto">
              <a:xfrm>
                <a:off x="288" y="713"/>
                <a:ext cx="288" cy="237"/>
                <a:chOff x="0" y="-7"/>
                <a:chExt cx="288" cy="237"/>
              </a:xfrm>
            </p:grpSpPr>
            <p:sp>
              <p:nvSpPr>
                <p:cNvPr id="182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3" name="Rectangle 5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9" name="Group 58"/>
              <p:cNvGrpSpPr>
                <a:grpSpLocks/>
              </p:cNvGrpSpPr>
              <p:nvPr/>
            </p:nvGrpSpPr>
            <p:grpSpPr bwMode="auto">
              <a:xfrm>
                <a:off x="576" y="713"/>
                <a:ext cx="528" cy="237"/>
                <a:chOff x="0" y="-7"/>
                <a:chExt cx="528" cy="237"/>
              </a:xfrm>
            </p:grpSpPr>
            <p:sp>
              <p:nvSpPr>
                <p:cNvPr id="180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1" name="Rectangle 6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90" name="Group 61"/>
              <p:cNvGrpSpPr>
                <a:grpSpLocks/>
              </p:cNvGrpSpPr>
              <p:nvPr/>
            </p:nvGrpSpPr>
            <p:grpSpPr bwMode="auto">
              <a:xfrm>
                <a:off x="0" y="857"/>
                <a:ext cx="288" cy="237"/>
                <a:chOff x="0" y="-7"/>
                <a:chExt cx="288" cy="237"/>
              </a:xfrm>
            </p:grpSpPr>
            <p:sp>
              <p:nvSpPr>
                <p:cNvPr id="178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9" name="Rectangle 6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1" name="Group 64"/>
              <p:cNvGrpSpPr>
                <a:grpSpLocks/>
              </p:cNvGrpSpPr>
              <p:nvPr/>
            </p:nvGrpSpPr>
            <p:grpSpPr bwMode="auto">
              <a:xfrm>
                <a:off x="288" y="857"/>
                <a:ext cx="288" cy="237"/>
                <a:chOff x="0" y="-7"/>
                <a:chExt cx="288" cy="237"/>
              </a:xfrm>
            </p:grpSpPr>
            <p:sp>
              <p:nvSpPr>
                <p:cNvPr id="176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7" name="Rectangle 6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2" name="Group 67"/>
              <p:cNvGrpSpPr>
                <a:grpSpLocks/>
              </p:cNvGrpSpPr>
              <p:nvPr/>
            </p:nvGrpSpPr>
            <p:grpSpPr bwMode="auto">
              <a:xfrm>
                <a:off x="576" y="857"/>
                <a:ext cx="528" cy="237"/>
                <a:chOff x="0" y="-7"/>
                <a:chExt cx="528" cy="237"/>
              </a:xfrm>
            </p:grpSpPr>
            <p:sp>
              <p:nvSpPr>
                <p:cNvPr id="174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5" name="Rectangle 69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93" name="Group 70"/>
              <p:cNvGrpSpPr>
                <a:grpSpLocks/>
              </p:cNvGrpSpPr>
              <p:nvPr/>
            </p:nvGrpSpPr>
            <p:grpSpPr bwMode="auto">
              <a:xfrm>
                <a:off x="0" y="1001"/>
                <a:ext cx="288" cy="237"/>
                <a:chOff x="0" y="-7"/>
                <a:chExt cx="288" cy="237"/>
              </a:xfrm>
            </p:grpSpPr>
            <p:sp>
              <p:nvSpPr>
                <p:cNvPr id="172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3" name="Rectangle 7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4" name="Group 73"/>
              <p:cNvGrpSpPr>
                <a:grpSpLocks/>
              </p:cNvGrpSpPr>
              <p:nvPr/>
            </p:nvGrpSpPr>
            <p:grpSpPr bwMode="auto">
              <a:xfrm>
                <a:off x="288" y="1001"/>
                <a:ext cx="288" cy="237"/>
                <a:chOff x="0" y="-7"/>
                <a:chExt cx="288" cy="237"/>
              </a:xfrm>
            </p:grpSpPr>
            <p:sp>
              <p:nvSpPr>
                <p:cNvPr id="170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1" name="Rectangle 7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5" name="Group 76"/>
              <p:cNvGrpSpPr>
                <a:grpSpLocks/>
              </p:cNvGrpSpPr>
              <p:nvPr/>
            </p:nvGrpSpPr>
            <p:grpSpPr bwMode="auto">
              <a:xfrm>
                <a:off x="576" y="1001"/>
                <a:ext cx="528" cy="237"/>
                <a:chOff x="0" y="-7"/>
                <a:chExt cx="528" cy="237"/>
              </a:xfrm>
            </p:grpSpPr>
            <p:sp>
              <p:nvSpPr>
                <p:cNvPr id="168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9" name="Rectangle 78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96" name="Group 79"/>
              <p:cNvGrpSpPr>
                <a:grpSpLocks/>
              </p:cNvGrpSpPr>
              <p:nvPr/>
            </p:nvGrpSpPr>
            <p:grpSpPr bwMode="auto">
              <a:xfrm>
                <a:off x="0" y="1145"/>
                <a:ext cx="288" cy="237"/>
                <a:chOff x="0" y="-7"/>
                <a:chExt cx="288" cy="237"/>
              </a:xfrm>
            </p:grpSpPr>
            <p:sp>
              <p:nvSpPr>
                <p:cNvPr id="166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7" name="Rectangle 8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7" name="Group 82"/>
              <p:cNvGrpSpPr>
                <a:grpSpLocks/>
              </p:cNvGrpSpPr>
              <p:nvPr/>
            </p:nvGrpSpPr>
            <p:grpSpPr bwMode="auto">
              <a:xfrm>
                <a:off x="288" y="1145"/>
                <a:ext cx="288" cy="237"/>
                <a:chOff x="0" y="-7"/>
                <a:chExt cx="288" cy="237"/>
              </a:xfrm>
            </p:grpSpPr>
            <p:sp>
              <p:nvSpPr>
                <p:cNvPr id="164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5" name="Rectangle 8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8" name="Group 85"/>
              <p:cNvGrpSpPr>
                <a:grpSpLocks/>
              </p:cNvGrpSpPr>
              <p:nvPr/>
            </p:nvGrpSpPr>
            <p:grpSpPr bwMode="auto">
              <a:xfrm>
                <a:off x="576" y="1145"/>
                <a:ext cx="528" cy="237"/>
                <a:chOff x="0" y="-7"/>
                <a:chExt cx="528" cy="237"/>
              </a:xfrm>
            </p:grpSpPr>
            <p:sp>
              <p:nvSpPr>
                <p:cNvPr id="162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3" name="Rectangle 87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99" name="Group 88"/>
              <p:cNvGrpSpPr>
                <a:grpSpLocks/>
              </p:cNvGrpSpPr>
              <p:nvPr/>
            </p:nvGrpSpPr>
            <p:grpSpPr bwMode="auto">
              <a:xfrm>
                <a:off x="0" y="1289"/>
                <a:ext cx="288" cy="237"/>
                <a:chOff x="0" y="-7"/>
                <a:chExt cx="288" cy="237"/>
              </a:xfrm>
            </p:grpSpPr>
            <p:sp>
              <p:nvSpPr>
                <p:cNvPr id="160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1" name="Rectangle 9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0" name="Group 91"/>
              <p:cNvGrpSpPr>
                <a:grpSpLocks/>
              </p:cNvGrpSpPr>
              <p:nvPr/>
            </p:nvGrpSpPr>
            <p:grpSpPr bwMode="auto">
              <a:xfrm>
                <a:off x="288" y="1289"/>
                <a:ext cx="288" cy="237"/>
                <a:chOff x="0" y="-7"/>
                <a:chExt cx="288" cy="237"/>
              </a:xfrm>
            </p:grpSpPr>
            <p:sp>
              <p:nvSpPr>
                <p:cNvPr id="158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9" name="Rectangle 9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1" name="Group 94"/>
              <p:cNvGrpSpPr>
                <a:grpSpLocks/>
              </p:cNvGrpSpPr>
              <p:nvPr/>
            </p:nvGrpSpPr>
            <p:grpSpPr bwMode="auto">
              <a:xfrm>
                <a:off x="576" y="1289"/>
                <a:ext cx="528" cy="237"/>
                <a:chOff x="0" y="-7"/>
                <a:chExt cx="528" cy="237"/>
              </a:xfrm>
            </p:grpSpPr>
            <p:sp>
              <p:nvSpPr>
                <p:cNvPr id="156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7" name="Rectangle 96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102" name="Group 97"/>
              <p:cNvGrpSpPr>
                <a:grpSpLocks/>
              </p:cNvGrpSpPr>
              <p:nvPr/>
            </p:nvGrpSpPr>
            <p:grpSpPr bwMode="auto">
              <a:xfrm>
                <a:off x="0" y="1433"/>
                <a:ext cx="288" cy="237"/>
                <a:chOff x="0" y="-7"/>
                <a:chExt cx="288" cy="237"/>
              </a:xfrm>
            </p:grpSpPr>
            <p:sp>
              <p:nvSpPr>
                <p:cNvPr id="154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5" name="Rectangle 9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103" name="Group 100"/>
              <p:cNvGrpSpPr>
                <a:grpSpLocks/>
              </p:cNvGrpSpPr>
              <p:nvPr/>
            </p:nvGrpSpPr>
            <p:grpSpPr bwMode="auto">
              <a:xfrm>
                <a:off x="288" y="1433"/>
                <a:ext cx="288" cy="237"/>
                <a:chOff x="0" y="-7"/>
                <a:chExt cx="288" cy="237"/>
              </a:xfrm>
            </p:grpSpPr>
            <p:sp>
              <p:nvSpPr>
                <p:cNvPr id="152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102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104" name="Group 103"/>
              <p:cNvGrpSpPr>
                <a:grpSpLocks/>
              </p:cNvGrpSpPr>
              <p:nvPr/>
            </p:nvGrpSpPr>
            <p:grpSpPr bwMode="auto">
              <a:xfrm>
                <a:off x="576" y="1433"/>
                <a:ext cx="528" cy="237"/>
                <a:chOff x="0" y="-7"/>
                <a:chExt cx="528" cy="237"/>
              </a:xfrm>
            </p:grpSpPr>
            <p:sp>
              <p:nvSpPr>
                <p:cNvPr id="150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0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105" name="Group 106"/>
              <p:cNvGrpSpPr>
                <a:grpSpLocks/>
              </p:cNvGrpSpPr>
              <p:nvPr/>
            </p:nvGrpSpPr>
            <p:grpSpPr bwMode="auto">
              <a:xfrm>
                <a:off x="0" y="1577"/>
                <a:ext cx="288" cy="237"/>
                <a:chOff x="0" y="-7"/>
                <a:chExt cx="288" cy="237"/>
              </a:xfrm>
            </p:grpSpPr>
            <p:sp>
              <p:nvSpPr>
                <p:cNvPr id="148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0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106" name="Group 109"/>
              <p:cNvGrpSpPr>
                <a:grpSpLocks/>
              </p:cNvGrpSpPr>
              <p:nvPr/>
            </p:nvGrpSpPr>
            <p:grpSpPr bwMode="auto">
              <a:xfrm>
                <a:off x="288" y="1577"/>
                <a:ext cx="288" cy="237"/>
                <a:chOff x="0" y="-7"/>
                <a:chExt cx="288" cy="237"/>
              </a:xfrm>
            </p:grpSpPr>
            <p:sp>
              <p:nvSpPr>
                <p:cNvPr id="146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11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107" name="Group 112"/>
              <p:cNvGrpSpPr>
                <a:grpSpLocks/>
              </p:cNvGrpSpPr>
              <p:nvPr/>
            </p:nvGrpSpPr>
            <p:grpSpPr bwMode="auto">
              <a:xfrm>
                <a:off x="576" y="1577"/>
                <a:ext cx="528" cy="237"/>
                <a:chOff x="0" y="-7"/>
                <a:chExt cx="528" cy="237"/>
              </a:xfrm>
            </p:grpSpPr>
            <p:sp>
              <p:nvSpPr>
                <p:cNvPr id="144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11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108" name="Group 115"/>
              <p:cNvGrpSpPr>
                <a:grpSpLocks/>
              </p:cNvGrpSpPr>
              <p:nvPr/>
            </p:nvGrpSpPr>
            <p:grpSpPr bwMode="auto">
              <a:xfrm>
                <a:off x="0" y="1721"/>
                <a:ext cx="288" cy="237"/>
                <a:chOff x="0" y="-7"/>
                <a:chExt cx="288" cy="237"/>
              </a:xfrm>
            </p:grpSpPr>
            <p:sp>
              <p:nvSpPr>
                <p:cNvPr id="142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11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109" name="Group 118"/>
              <p:cNvGrpSpPr>
                <a:grpSpLocks/>
              </p:cNvGrpSpPr>
              <p:nvPr/>
            </p:nvGrpSpPr>
            <p:grpSpPr bwMode="auto">
              <a:xfrm>
                <a:off x="288" y="1721"/>
                <a:ext cx="288" cy="237"/>
                <a:chOff x="0" y="-7"/>
                <a:chExt cx="288" cy="237"/>
              </a:xfrm>
            </p:grpSpPr>
            <p:sp>
              <p:nvSpPr>
                <p:cNvPr id="140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120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110" name="Group 121"/>
              <p:cNvGrpSpPr>
                <a:grpSpLocks/>
              </p:cNvGrpSpPr>
              <p:nvPr/>
            </p:nvGrpSpPr>
            <p:grpSpPr bwMode="auto">
              <a:xfrm>
                <a:off x="576" y="1721"/>
                <a:ext cx="528" cy="237"/>
                <a:chOff x="0" y="-7"/>
                <a:chExt cx="528" cy="237"/>
              </a:xfrm>
            </p:grpSpPr>
            <p:sp>
              <p:nvSpPr>
                <p:cNvPr id="138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12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111" name="Group 124"/>
              <p:cNvGrpSpPr>
                <a:grpSpLocks/>
              </p:cNvGrpSpPr>
              <p:nvPr/>
            </p:nvGrpSpPr>
            <p:grpSpPr bwMode="auto">
              <a:xfrm>
                <a:off x="0" y="1865"/>
                <a:ext cx="288" cy="237"/>
                <a:chOff x="0" y="-7"/>
                <a:chExt cx="288" cy="237"/>
              </a:xfrm>
            </p:grpSpPr>
            <p:sp>
              <p:nvSpPr>
                <p:cNvPr id="136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12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112" name="Group 127"/>
              <p:cNvGrpSpPr>
                <a:grpSpLocks/>
              </p:cNvGrpSpPr>
              <p:nvPr/>
            </p:nvGrpSpPr>
            <p:grpSpPr bwMode="auto">
              <a:xfrm>
                <a:off x="288" y="1865"/>
                <a:ext cx="288" cy="237"/>
                <a:chOff x="0" y="-7"/>
                <a:chExt cx="288" cy="237"/>
              </a:xfrm>
            </p:grpSpPr>
            <p:sp>
              <p:nvSpPr>
                <p:cNvPr id="134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129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113" name="Group 130"/>
              <p:cNvGrpSpPr>
                <a:grpSpLocks/>
              </p:cNvGrpSpPr>
              <p:nvPr/>
            </p:nvGrpSpPr>
            <p:grpSpPr bwMode="auto">
              <a:xfrm>
                <a:off x="576" y="1865"/>
                <a:ext cx="528" cy="237"/>
                <a:chOff x="0" y="-7"/>
                <a:chExt cx="528" cy="237"/>
              </a:xfrm>
            </p:grpSpPr>
            <p:sp>
              <p:nvSpPr>
                <p:cNvPr id="132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13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114" name="Group 133"/>
              <p:cNvGrpSpPr>
                <a:grpSpLocks/>
              </p:cNvGrpSpPr>
              <p:nvPr/>
            </p:nvGrpSpPr>
            <p:grpSpPr bwMode="auto">
              <a:xfrm>
                <a:off x="0" y="2009"/>
                <a:ext cx="288" cy="237"/>
                <a:chOff x="0" y="-7"/>
                <a:chExt cx="288" cy="237"/>
              </a:xfrm>
            </p:grpSpPr>
            <p:sp>
              <p:nvSpPr>
                <p:cNvPr id="130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13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115" name="Group 136"/>
              <p:cNvGrpSpPr>
                <a:grpSpLocks/>
              </p:cNvGrpSpPr>
              <p:nvPr/>
            </p:nvGrpSpPr>
            <p:grpSpPr bwMode="auto">
              <a:xfrm>
                <a:off x="288" y="2009"/>
                <a:ext cx="288" cy="237"/>
                <a:chOff x="0" y="-7"/>
                <a:chExt cx="288" cy="237"/>
              </a:xfrm>
            </p:grpSpPr>
            <p:sp>
              <p:nvSpPr>
                <p:cNvPr id="128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138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116" name="Group 139"/>
              <p:cNvGrpSpPr>
                <a:grpSpLocks/>
              </p:cNvGrpSpPr>
              <p:nvPr/>
            </p:nvGrpSpPr>
            <p:grpSpPr bwMode="auto">
              <a:xfrm>
                <a:off x="576" y="2009"/>
                <a:ext cx="528" cy="237"/>
                <a:chOff x="0" y="-7"/>
                <a:chExt cx="528" cy="237"/>
              </a:xfrm>
            </p:grpSpPr>
            <p:sp>
              <p:nvSpPr>
                <p:cNvPr id="126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14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117" name="Group 142"/>
              <p:cNvGrpSpPr>
                <a:grpSpLocks/>
              </p:cNvGrpSpPr>
              <p:nvPr/>
            </p:nvGrpSpPr>
            <p:grpSpPr bwMode="auto">
              <a:xfrm>
                <a:off x="0" y="2153"/>
                <a:ext cx="288" cy="237"/>
                <a:chOff x="0" y="-7"/>
                <a:chExt cx="288" cy="237"/>
              </a:xfrm>
            </p:grpSpPr>
            <p:sp>
              <p:nvSpPr>
                <p:cNvPr id="124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14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118" name="Group 145"/>
              <p:cNvGrpSpPr>
                <a:grpSpLocks/>
              </p:cNvGrpSpPr>
              <p:nvPr/>
            </p:nvGrpSpPr>
            <p:grpSpPr bwMode="auto">
              <a:xfrm>
                <a:off x="288" y="2153"/>
                <a:ext cx="288" cy="237"/>
                <a:chOff x="0" y="-7"/>
                <a:chExt cx="288" cy="237"/>
              </a:xfrm>
            </p:grpSpPr>
            <p:sp>
              <p:nvSpPr>
                <p:cNvPr id="122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147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119" name="Group 148"/>
              <p:cNvGrpSpPr>
                <a:grpSpLocks/>
              </p:cNvGrpSpPr>
              <p:nvPr/>
            </p:nvGrpSpPr>
            <p:grpSpPr bwMode="auto">
              <a:xfrm>
                <a:off x="576" y="2153"/>
                <a:ext cx="528" cy="237"/>
                <a:chOff x="0" y="-7"/>
                <a:chExt cx="528" cy="237"/>
              </a:xfrm>
            </p:grpSpPr>
            <p:sp>
              <p:nvSpPr>
                <p:cNvPr id="120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15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9" name="Rectangle 151"/>
            <p:cNvSpPr>
              <a:spLocks/>
            </p:cNvSpPr>
            <p:nvPr/>
          </p:nvSpPr>
          <p:spPr bwMode="auto">
            <a:xfrm rot="19260000">
              <a:off x="55" y="268"/>
              <a:ext cx="352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0" name="Rectangle 152"/>
            <p:cNvSpPr>
              <a:spLocks/>
            </p:cNvSpPr>
            <p:nvPr/>
          </p:nvSpPr>
          <p:spPr bwMode="auto">
            <a:xfrm rot="19260000">
              <a:off x="321" y="178"/>
              <a:ext cx="620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71" name="Rectangle 153"/>
            <p:cNvSpPr>
              <a:spLocks/>
            </p:cNvSpPr>
            <p:nvPr/>
          </p:nvSpPr>
          <p:spPr bwMode="auto">
            <a:xfrm rot="19260000">
              <a:off x="617" y="211"/>
              <a:ext cx="523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216" name="Rectangle 5"/>
          <p:cNvSpPr>
            <a:spLocks/>
          </p:cNvSpPr>
          <p:nvPr/>
        </p:nvSpPr>
        <p:spPr bwMode="auto">
          <a:xfrm>
            <a:off x="6273800" y="5062537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223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+ 213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7" name="Line 6"/>
          <p:cNvSpPr>
            <a:spLocks noChangeShapeType="1"/>
          </p:cNvSpPr>
          <p:nvPr/>
        </p:nvSpPr>
        <p:spPr bwMode="auto">
          <a:xfrm>
            <a:off x="6350000" y="5748337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18" name="Rectangle 13"/>
          <p:cNvSpPr>
            <a:spLocks/>
          </p:cNvSpPr>
          <p:nvPr/>
        </p:nvSpPr>
        <p:spPr bwMode="auto">
          <a:xfrm>
            <a:off x="6273800" y="5718968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446</a:t>
            </a:r>
          </a:p>
        </p:txBody>
      </p:sp>
      <p:sp>
        <p:nvSpPr>
          <p:cNvPr id="219" name="Rectangle 13"/>
          <p:cNvSpPr>
            <a:spLocks/>
          </p:cNvSpPr>
          <p:nvPr/>
        </p:nvSpPr>
        <p:spPr bwMode="auto">
          <a:xfrm>
            <a:off x="6273800" y="6083379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190</a:t>
            </a:r>
          </a:p>
        </p:txBody>
      </p:sp>
      <p:sp>
        <p:nvSpPr>
          <p:cNvPr id="220" name="Line 6"/>
          <p:cNvSpPr>
            <a:spLocks noChangeShapeType="1"/>
          </p:cNvSpPr>
          <p:nvPr/>
        </p:nvSpPr>
        <p:spPr bwMode="auto">
          <a:xfrm>
            <a:off x="6350000" y="608845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5043427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u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nsigned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char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/>
      <p:bldP spid="50" grpId="0" animBg="1"/>
      <p:bldP spid="51" grpId="0"/>
      <p:bldP spid="52" grpId="0"/>
      <p:bldP spid="53" grpId="0" animBg="1"/>
      <p:bldP spid="59" grpId="0"/>
      <p:bldP spid="60" grpId="0" animBg="1"/>
      <p:bldP spid="61" grpId="0"/>
      <p:bldP spid="62" grpId="0"/>
      <p:bldP spid="63" grpId="0" animBg="1"/>
      <p:bldP spid="216" grpId="0"/>
      <p:bldP spid="217" grpId="0" animBg="1"/>
      <p:bldP spid="218" grpId="0"/>
      <p:bldP spid="219" grpId="0"/>
      <p:bldP spid="220" grpId="0" animBg="1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11175"/>
            <a:ext cx="747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Two’s Complement Addition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3533775"/>
            <a:ext cx="7916863" cy="22399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 err="1"/>
              <a:t>TAdd</a:t>
            </a:r>
            <a:r>
              <a:rPr lang="en-US" dirty="0"/>
              <a:t> and </a:t>
            </a:r>
            <a:r>
              <a:rPr lang="en-US" dirty="0" err="1"/>
              <a:t>UAdd</a:t>
            </a:r>
            <a:r>
              <a:rPr lang="en-US" dirty="0"/>
              <a:t> have Identical Bit-Level Behavior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Signed vs. unsigned addition in C: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s, t, u, v;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s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((unsigned) u + (unsigned) v);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 	t = u + v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Will give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s == 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26534" y="1392381"/>
            <a:ext cx="2743200" cy="228600"/>
            <a:chOff x="2976" y="816"/>
            <a:chExt cx="1728" cy="144"/>
          </a:xfrm>
        </p:grpSpPr>
        <p:sp>
          <p:nvSpPr>
            <p:cNvPr id="33833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4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5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6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7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8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9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26534" y="1849581"/>
            <a:ext cx="2743200" cy="228600"/>
            <a:chOff x="2976" y="1104"/>
            <a:chExt cx="1728" cy="144"/>
          </a:xfrm>
        </p:grpSpPr>
        <p:sp>
          <p:nvSpPr>
            <p:cNvPr id="33826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7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8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9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0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1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2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3798" name="Rectangle 20"/>
          <p:cNvSpPr>
            <a:spLocks noChangeArrowheads="1"/>
          </p:cNvSpPr>
          <p:nvPr/>
        </p:nvSpPr>
        <p:spPr bwMode="auto">
          <a:xfrm>
            <a:off x="4016934" y="1316181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33799" name="Rectangle 21"/>
          <p:cNvSpPr>
            <a:spLocks noChangeArrowheads="1"/>
          </p:cNvSpPr>
          <p:nvPr/>
        </p:nvSpPr>
        <p:spPr bwMode="auto">
          <a:xfrm>
            <a:off x="4016934" y="1773381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33800" name="Line 22"/>
          <p:cNvSpPr>
            <a:spLocks noChangeShapeType="1"/>
          </p:cNvSpPr>
          <p:nvPr/>
        </p:nvSpPr>
        <p:spPr bwMode="auto">
          <a:xfrm>
            <a:off x="3635934" y="21543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801" name="Rectangle 23"/>
          <p:cNvSpPr>
            <a:spLocks noChangeArrowheads="1"/>
          </p:cNvSpPr>
          <p:nvPr/>
        </p:nvSpPr>
        <p:spPr bwMode="auto">
          <a:xfrm>
            <a:off x="3635934" y="1773381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397934" y="2306781"/>
            <a:ext cx="2971800" cy="228600"/>
            <a:chOff x="2832" y="1392"/>
            <a:chExt cx="1872" cy="144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33819" name="Rectangle 2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0" name="Rectangle 2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1" name="Rectangle 2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2" name="Rectangle 29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3" name="Rectangle 30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4" name="Rectangle 31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5" name="Rectangle 32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</p:grpSp>
        <p:sp>
          <p:nvSpPr>
            <p:cNvPr id="33818" name="Rectangle 33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33803" name="Rectangle 34"/>
          <p:cNvSpPr>
            <a:spLocks noChangeArrowheads="1"/>
          </p:cNvSpPr>
          <p:nvPr/>
        </p:nvSpPr>
        <p:spPr bwMode="auto">
          <a:xfrm>
            <a:off x="3635934" y="2154381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626534" y="2763981"/>
            <a:ext cx="2743200" cy="228600"/>
            <a:chOff x="2976" y="1392"/>
            <a:chExt cx="1728" cy="144"/>
          </a:xfrm>
        </p:grpSpPr>
        <p:sp>
          <p:nvSpPr>
            <p:cNvPr id="33810" name="Rectangle 36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1" name="Rectangle 37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2" name="Rectangle 38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3" name="Rectangle 39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4" name="Rectangle 40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5" name="Rectangle 41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6" name="Rectangle 42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3805" name="Line 43"/>
          <p:cNvSpPr>
            <a:spLocks noChangeShapeType="1"/>
          </p:cNvSpPr>
          <p:nvPr/>
        </p:nvSpPr>
        <p:spPr bwMode="auto">
          <a:xfrm>
            <a:off x="3635934" y="26115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806" name="Text Box 44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+1 bits</a:t>
            </a:r>
          </a:p>
        </p:txBody>
      </p:sp>
      <p:sp>
        <p:nvSpPr>
          <p:cNvPr id="33807" name="Text Box 45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3808" name="Text Box 46"/>
          <p:cNvSpPr txBox="1">
            <a:spLocks noChangeArrowheads="1"/>
          </p:cNvSpPr>
          <p:nvPr/>
        </p:nvSpPr>
        <p:spPr bwMode="auto">
          <a:xfrm>
            <a:off x="457200" y="2667000"/>
            <a:ext cx="2971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Carry: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3809" name="Rectangle 47"/>
          <p:cNvSpPr>
            <a:spLocks noChangeArrowheads="1"/>
          </p:cNvSpPr>
          <p:nvPr/>
        </p:nvSpPr>
        <p:spPr bwMode="auto">
          <a:xfrm>
            <a:off x="3048000" y="2668671"/>
            <a:ext cx="150233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TAdd</a:t>
            </a:r>
            <a:r>
              <a:rPr kumimoji="0" lang="en-US" sz="20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4386444" y="5350589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>
            <a:off x="4416328" y="6036389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0" name="Rectangle 13"/>
          <p:cNvSpPr>
            <a:spLocks/>
          </p:cNvSpPr>
          <p:nvPr/>
        </p:nvSpPr>
        <p:spPr bwMode="auto">
          <a:xfrm>
            <a:off x="4386444" y="6007020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4386444" y="6371431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4416328" y="6376511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3" name="Rectangle 5"/>
          <p:cNvSpPr>
            <a:spLocks/>
          </p:cNvSpPr>
          <p:nvPr/>
        </p:nvSpPr>
        <p:spPr bwMode="auto">
          <a:xfrm>
            <a:off x="6725188" y="5350589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4" name="Line 6"/>
          <p:cNvSpPr>
            <a:spLocks noChangeShapeType="1"/>
          </p:cNvSpPr>
          <p:nvPr/>
        </p:nvSpPr>
        <p:spPr bwMode="auto">
          <a:xfrm>
            <a:off x="6801388" y="603638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5" name="Rectangle 13"/>
          <p:cNvSpPr>
            <a:spLocks/>
          </p:cNvSpPr>
          <p:nvPr/>
        </p:nvSpPr>
        <p:spPr bwMode="auto">
          <a:xfrm>
            <a:off x="6725188" y="6007020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6725188" y="6371431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7" name="Line 6"/>
          <p:cNvSpPr>
            <a:spLocks noChangeShapeType="1"/>
          </p:cNvSpPr>
          <p:nvPr/>
        </p:nvSpPr>
        <p:spPr bwMode="auto">
          <a:xfrm>
            <a:off x="6801388" y="6376511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8" name="Rectangle 5"/>
          <p:cNvSpPr>
            <a:spLocks/>
          </p:cNvSpPr>
          <p:nvPr/>
        </p:nvSpPr>
        <p:spPr bwMode="auto">
          <a:xfrm>
            <a:off x="7976932" y="5350589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-43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9" name="Line 6"/>
          <p:cNvSpPr>
            <a:spLocks noChangeShapeType="1"/>
          </p:cNvSpPr>
          <p:nvPr/>
        </p:nvSpPr>
        <p:spPr bwMode="auto">
          <a:xfrm>
            <a:off x="8053132" y="603638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0" name="Rectangle 13"/>
          <p:cNvSpPr>
            <a:spLocks/>
          </p:cNvSpPr>
          <p:nvPr/>
        </p:nvSpPr>
        <p:spPr bwMode="auto">
          <a:xfrm>
            <a:off x="7976932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7976932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2" name="Line 6"/>
          <p:cNvSpPr>
            <a:spLocks noChangeShapeType="1"/>
          </p:cNvSpPr>
          <p:nvPr/>
        </p:nvSpPr>
        <p:spPr bwMode="auto">
          <a:xfrm>
            <a:off x="8053132" y="6376511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  <p:bldP spid="58" grpId="0"/>
      <p:bldP spid="59" grpId="0" animBg="1"/>
      <p:bldP spid="60" grpId="0"/>
      <p:bldP spid="61" grpId="0"/>
      <p:bldP spid="62" grpId="0" animBg="1"/>
      <p:bldP spid="63" grpId="0"/>
      <p:bldP spid="64" grpId="0" animBg="1"/>
      <p:bldP spid="65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2" name="Rectangle 26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/>
              <a:t>Needing Less Accuracy, Precision is Better</a:t>
            </a:r>
          </a:p>
        </p:txBody>
      </p:sp>
      <p:sp>
        <p:nvSpPr>
          <p:cNvPr id="9243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8594725" cy="5410200"/>
          </a:xfrm>
        </p:spPr>
        <p:txBody>
          <a:bodyPr/>
          <a:lstStyle/>
          <a:p>
            <a:r>
              <a:rPr lang="en-US" sz="1800" dirty="0"/>
              <a:t>We don’t try to measure exactly</a:t>
            </a:r>
          </a:p>
          <a:p>
            <a:pPr lvl="1"/>
            <a:r>
              <a:rPr lang="en-US" sz="1800" dirty="0"/>
              <a:t>We just ask, is it high enough to be “On”, or</a:t>
            </a:r>
          </a:p>
          <a:p>
            <a:pPr lvl="1"/>
            <a:r>
              <a:rPr lang="en-US" sz="1800" dirty="0"/>
              <a:t>Is it low enough to be “Off”. 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 We have two states, so we have a binary, or 2-ary, system.</a:t>
            </a:r>
          </a:p>
          <a:p>
            <a:pPr lvl="1"/>
            <a:r>
              <a:rPr lang="en-US" sz="1800" dirty="0"/>
              <a:t>We represent these states as 0 and 1</a:t>
            </a:r>
          </a:p>
          <a:p>
            <a:pPr lvl="1"/>
            <a:endParaRPr lang="en-US" sz="1800" dirty="0"/>
          </a:p>
          <a:p>
            <a:r>
              <a:rPr lang="en-US" sz="1800" dirty="0"/>
              <a:t>Now we can easily interpret, communicate, and duplicate signals well enough to know what they mean. </a:t>
            </a:r>
          </a:p>
        </p:txBody>
      </p: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583202" y="4267200"/>
            <a:ext cx="6858000" cy="2209800"/>
            <a:chOff x="0" y="0"/>
            <a:chExt cx="4320" cy="1392"/>
          </a:xfrm>
        </p:grpSpPr>
        <p:sp>
          <p:nvSpPr>
            <p:cNvPr id="27" name="Rectangle 5"/>
            <p:cNvSpPr>
              <a:spLocks/>
            </p:cNvSpPr>
            <p:nvPr/>
          </p:nvSpPr>
          <p:spPr bwMode="auto">
            <a:xfrm>
              <a:off x="575" y="1008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8" name="Rectangle 6"/>
            <p:cNvSpPr>
              <a:spLocks/>
            </p:cNvSpPr>
            <p:nvPr/>
          </p:nvSpPr>
          <p:spPr bwMode="auto">
            <a:xfrm>
              <a:off x="575" y="384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76" y="484"/>
              <a:ext cx="3732" cy="716"/>
            </a:xfrm>
            <a:custGeom>
              <a:avLst/>
              <a:gdLst>
                <a:gd name="T0" fmla="*/ 0 w 21600"/>
                <a:gd name="T1" fmla="*/ 21298 h 21600"/>
                <a:gd name="T2" fmla="*/ 948 w 21600"/>
                <a:gd name="T3" fmla="*/ 19699 h 21600"/>
                <a:gd name="T4" fmla="*/ 1775 w 21600"/>
                <a:gd name="T5" fmla="*/ 19398 h 21600"/>
                <a:gd name="T6" fmla="*/ 3302 w 21600"/>
                <a:gd name="T7" fmla="*/ 20665 h 21600"/>
                <a:gd name="T8" fmla="*/ 4636 w 21600"/>
                <a:gd name="T9" fmla="*/ 19699 h 21600"/>
                <a:gd name="T10" fmla="*/ 5397 w 21600"/>
                <a:gd name="T11" fmla="*/ 19066 h 21600"/>
                <a:gd name="T12" fmla="*/ 6164 w 21600"/>
                <a:gd name="T13" fmla="*/ 20031 h 21600"/>
                <a:gd name="T14" fmla="*/ 7111 w 21600"/>
                <a:gd name="T15" fmla="*/ 20333 h 21600"/>
                <a:gd name="T16" fmla="*/ 7685 w 21600"/>
                <a:gd name="T17" fmla="*/ 20031 h 21600"/>
                <a:gd name="T18" fmla="*/ 7878 w 21600"/>
                <a:gd name="T19" fmla="*/ 19699 h 21600"/>
                <a:gd name="T20" fmla="*/ 8132 w 21600"/>
                <a:gd name="T21" fmla="*/ 17165 h 21600"/>
                <a:gd name="T22" fmla="*/ 8832 w 21600"/>
                <a:gd name="T23" fmla="*/ 7632 h 21600"/>
                <a:gd name="T24" fmla="*/ 9339 w 21600"/>
                <a:gd name="T25" fmla="*/ 3499 h 21600"/>
                <a:gd name="T26" fmla="*/ 9913 w 21600"/>
                <a:gd name="T27" fmla="*/ 1599 h 21600"/>
                <a:gd name="T28" fmla="*/ 11054 w 21600"/>
                <a:gd name="T29" fmla="*/ 634 h 21600"/>
                <a:gd name="T30" fmla="*/ 12261 w 21600"/>
                <a:gd name="T31" fmla="*/ 965 h 21600"/>
                <a:gd name="T32" fmla="*/ 12514 w 21600"/>
                <a:gd name="T33" fmla="*/ 1267 h 21600"/>
                <a:gd name="T34" fmla="*/ 13595 w 21600"/>
                <a:gd name="T35" fmla="*/ 332 h 21600"/>
                <a:gd name="T36" fmla="*/ 13975 w 21600"/>
                <a:gd name="T37" fmla="*/ 1267 h 21600"/>
                <a:gd name="T38" fmla="*/ 14422 w 21600"/>
                <a:gd name="T39" fmla="*/ 1599 h 21600"/>
                <a:gd name="T40" fmla="*/ 15436 w 21600"/>
                <a:gd name="T41" fmla="*/ 1267 h 21600"/>
                <a:gd name="T42" fmla="*/ 15817 w 21600"/>
                <a:gd name="T43" fmla="*/ 1931 h 21600"/>
                <a:gd name="T44" fmla="*/ 16390 w 21600"/>
                <a:gd name="T45" fmla="*/ 332 h 21600"/>
                <a:gd name="T46" fmla="*/ 16710 w 21600"/>
                <a:gd name="T47" fmla="*/ 0 h 21600"/>
                <a:gd name="T48" fmla="*/ 18358 w 21600"/>
                <a:gd name="T49" fmla="*/ 12399 h 21600"/>
                <a:gd name="T50" fmla="*/ 19058 w 21600"/>
                <a:gd name="T51" fmla="*/ 19398 h 21600"/>
                <a:gd name="T52" fmla="*/ 20205 w 21600"/>
                <a:gd name="T53" fmla="*/ 21600 h 21600"/>
                <a:gd name="T54" fmla="*/ 20773 w 21600"/>
                <a:gd name="T55" fmla="*/ 21298 h 21600"/>
                <a:gd name="T56" fmla="*/ 20900 w 21600"/>
                <a:gd name="T57" fmla="*/ 20333 h 21600"/>
                <a:gd name="T58" fmla="*/ 21600 w 21600"/>
                <a:gd name="T59" fmla="*/ 19699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600"/>
                <a:gd name="T91" fmla="*/ 0 h 21600"/>
                <a:gd name="T92" fmla="*/ 21600 w 21600"/>
                <a:gd name="T93" fmla="*/ 21600 h 216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600" h="21600">
                  <a:moveTo>
                    <a:pt x="0" y="21298"/>
                  </a:moveTo>
                  <a:cubicBezTo>
                    <a:pt x="326" y="20936"/>
                    <a:pt x="610" y="19820"/>
                    <a:pt x="948" y="19699"/>
                  </a:cubicBezTo>
                  <a:cubicBezTo>
                    <a:pt x="1219" y="19579"/>
                    <a:pt x="1497" y="19488"/>
                    <a:pt x="1775" y="19398"/>
                  </a:cubicBezTo>
                  <a:cubicBezTo>
                    <a:pt x="2276" y="19850"/>
                    <a:pt x="2789" y="20212"/>
                    <a:pt x="3302" y="20665"/>
                  </a:cubicBezTo>
                  <a:cubicBezTo>
                    <a:pt x="3791" y="19760"/>
                    <a:pt x="3984" y="19911"/>
                    <a:pt x="4636" y="19699"/>
                  </a:cubicBezTo>
                  <a:cubicBezTo>
                    <a:pt x="4781" y="19549"/>
                    <a:pt x="5282" y="19066"/>
                    <a:pt x="5397" y="19066"/>
                  </a:cubicBezTo>
                  <a:cubicBezTo>
                    <a:pt x="5663" y="19066"/>
                    <a:pt x="5898" y="19880"/>
                    <a:pt x="6164" y="20031"/>
                  </a:cubicBezTo>
                  <a:cubicBezTo>
                    <a:pt x="6478" y="20182"/>
                    <a:pt x="6792" y="20212"/>
                    <a:pt x="7111" y="20333"/>
                  </a:cubicBezTo>
                  <a:cubicBezTo>
                    <a:pt x="7299" y="20212"/>
                    <a:pt x="7492" y="20182"/>
                    <a:pt x="7685" y="20031"/>
                  </a:cubicBezTo>
                  <a:cubicBezTo>
                    <a:pt x="7751" y="19971"/>
                    <a:pt x="7836" y="19941"/>
                    <a:pt x="7878" y="19699"/>
                  </a:cubicBezTo>
                  <a:cubicBezTo>
                    <a:pt x="7993" y="18945"/>
                    <a:pt x="8023" y="17950"/>
                    <a:pt x="8132" y="17165"/>
                  </a:cubicBezTo>
                  <a:cubicBezTo>
                    <a:pt x="8548" y="13937"/>
                    <a:pt x="8566" y="10921"/>
                    <a:pt x="8832" y="7632"/>
                  </a:cubicBezTo>
                  <a:cubicBezTo>
                    <a:pt x="8935" y="6305"/>
                    <a:pt x="9176" y="4616"/>
                    <a:pt x="9339" y="3499"/>
                  </a:cubicBezTo>
                  <a:cubicBezTo>
                    <a:pt x="9466" y="2594"/>
                    <a:pt x="9689" y="1810"/>
                    <a:pt x="9913" y="1599"/>
                  </a:cubicBezTo>
                  <a:cubicBezTo>
                    <a:pt x="10287" y="1207"/>
                    <a:pt x="11054" y="634"/>
                    <a:pt x="11054" y="634"/>
                  </a:cubicBezTo>
                  <a:cubicBezTo>
                    <a:pt x="11452" y="724"/>
                    <a:pt x="11856" y="784"/>
                    <a:pt x="12261" y="965"/>
                  </a:cubicBezTo>
                  <a:cubicBezTo>
                    <a:pt x="12345" y="996"/>
                    <a:pt x="12424" y="1267"/>
                    <a:pt x="12514" y="1267"/>
                  </a:cubicBezTo>
                  <a:cubicBezTo>
                    <a:pt x="12859" y="1267"/>
                    <a:pt x="13245" y="603"/>
                    <a:pt x="13595" y="332"/>
                  </a:cubicBezTo>
                  <a:cubicBezTo>
                    <a:pt x="13728" y="513"/>
                    <a:pt x="13837" y="1056"/>
                    <a:pt x="13975" y="1267"/>
                  </a:cubicBezTo>
                  <a:cubicBezTo>
                    <a:pt x="14114" y="1478"/>
                    <a:pt x="14271" y="1478"/>
                    <a:pt x="14422" y="1599"/>
                  </a:cubicBezTo>
                  <a:cubicBezTo>
                    <a:pt x="14790" y="1086"/>
                    <a:pt x="15050" y="935"/>
                    <a:pt x="15436" y="1267"/>
                  </a:cubicBezTo>
                  <a:cubicBezTo>
                    <a:pt x="15563" y="1478"/>
                    <a:pt x="15684" y="2142"/>
                    <a:pt x="15817" y="1931"/>
                  </a:cubicBezTo>
                  <a:cubicBezTo>
                    <a:pt x="16022" y="1569"/>
                    <a:pt x="16173" y="543"/>
                    <a:pt x="16390" y="332"/>
                  </a:cubicBezTo>
                  <a:cubicBezTo>
                    <a:pt x="16493" y="211"/>
                    <a:pt x="16601" y="91"/>
                    <a:pt x="16710" y="0"/>
                  </a:cubicBezTo>
                  <a:cubicBezTo>
                    <a:pt x="17682" y="4857"/>
                    <a:pt x="17851" y="5038"/>
                    <a:pt x="18358" y="12399"/>
                  </a:cubicBezTo>
                  <a:cubicBezTo>
                    <a:pt x="18539" y="15023"/>
                    <a:pt x="18527" y="18010"/>
                    <a:pt x="19058" y="19398"/>
                  </a:cubicBezTo>
                  <a:cubicBezTo>
                    <a:pt x="19855" y="18674"/>
                    <a:pt x="19445" y="17799"/>
                    <a:pt x="20205" y="21600"/>
                  </a:cubicBezTo>
                  <a:cubicBezTo>
                    <a:pt x="20393" y="21479"/>
                    <a:pt x="20592" y="21600"/>
                    <a:pt x="20773" y="21298"/>
                  </a:cubicBezTo>
                  <a:cubicBezTo>
                    <a:pt x="20839" y="21147"/>
                    <a:pt x="20839" y="20544"/>
                    <a:pt x="20900" y="20333"/>
                  </a:cubicBezTo>
                  <a:cubicBezTo>
                    <a:pt x="21063" y="19669"/>
                    <a:pt x="21401" y="19699"/>
                    <a:pt x="21600" y="19699"/>
                  </a:cubicBez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 flipH="1">
              <a:off x="432" y="124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H="1">
              <a:off x="432" y="38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2" name="Rectangle 10"/>
            <p:cNvSpPr>
              <a:spLocks/>
            </p:cNvSpPr>
            <p:nvPr/>
          </p:nvSpPr>
          <p:spPr bwMode="auto">
            <a:xfrm>
              <a:off x="0" y="1152"/>
              <a:ext cx="393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0.0V</a:t>
              </a:r>
            </a:p>
          </p:txBody>
        </p:sp>
        <p:sp>
          <p:nvSpPr>
            <p:cNvPr id="33" name="Rectangle 11"/>
            <p:cNvSpPr>
              <a:spLocks/>
            </p:cNvSpPr>
            <p:nvPr/>
          </p:nvSpPr>
          <p:spPr bwMode="auto">
            <a:xfrm>
              <a:off x="0" y="912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0.2V</a:t>
              </a:r>
            </a:p>
          </p:txBody>
        </p:sp>
        <p:sp>
          <p:nvSpPr>
            <p:cNvPr id="34" name="Rectangle 12"/>
            <p:cNvSpPr>
              <a:spLocks/>
            </p:cNvSpPr>
            <p:nvPr/>
          </p:nvSpPr>
          <p:spPr bwMode="auto">
            <a:xfrm>
              <a:off x="0" y="52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0.9V</a:t>
              </a:r>
            </a:p>
          </p:txBody>
        </p:sp>
        <p:sp>
          <p:nvSpPr>
            <p:cNvPr id="35" name="Rectangle 13"/>
            <p:cNvSpPr>
              <a:spLocks/>
            </p:cNvSpPr>
            <p:nvPr/>
          </p:nvSpPr>
          <p:spPr bwMode="auto">
            <a:xfrm>
              <a:off x="0" y="28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1.1V</a:t>
              </a:r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576" y="96"/>
              <a:ext cx="139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2160" y="96"/>
              <a:ext cx="144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3792" y="96"/>
              <a:ext cx="48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1968" y="48"/>
              <a:ext cx="1" cy="100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216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>
              <a:off x="360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>
              <a:off x="3792" y="48"/>
              <a:ext cx="1" cy="96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3" name="Rectangle 21"/>
            <p:cNvSpPr>
              <a:spLocks/>
            </p:cNvSpPr>
            <p:nvPr/>
          </p:nvSpPr>
          <p:spPr bwMode="auto">
            <a:xfrm>
              <a:off x="1105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4" name="Rectangle 22"/>
            <p:cNvSpPr>
              <a:spLocks/>
            </p:cNvSpPr>
            <p:nvPr/>
          </p:nvSpPr>
          <p:spPr bwMode="auto">
            <a:xfrm>
              <a:off x="2641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  <p:sp>
          <p:nvSpPr>
            <p:cNvPr id="45" name="Rectangle 23"/>
            <p:cNvSpPr>
              <a:spLocks/>
            </p:cNvSpPr>
            <p:nvPr/>
          </p:nvSpPr>
          <p:spPr bwMode="auto">
            <a:xfrm>
              <a:off x="3936" y="0"/>
              <a:ext cx="200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 flipH="1">
              <a:off x="432" y="100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7" name="Line 25"/>
            <p:cNvSpPr>
              <a:spLocks noChangeShapeType="1"/>
            </p:cNvSpPr>
            <p:nvPr/>
          </p:nvSpPr>
          <p:spPr bwMode="auto">
            <a:xfrm flipH="1">
              <a:off x="432" y="62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1787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733800" y="2012950"/>
          <a:ext cx="4560888" cy="397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12950"/>
                        <a:ext cx="4560888" cy="397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“True Sum” Integer Addition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557338"/>
            <a:ext cx="3290887" cy="5224462"/>
          </a:xfrm>
        </p:spPr>
        <p:txBody>
          <a:bodyPr lIns="90487" tIns="44450" rIns="90487" bIns="44450"/>
          <a:lstStyle/>
          <a:p>
            <a:pPr marL="228600" indent="-228600" eaLnBrk="1" hangingPunct="1">
              <a:defRPr/>
            </a:pPr>
            <a:r>
              <a:rPr lang="en-US"/>
              <a:t>Integer Addition</a:t>
            </a:r>
          </a:p>
          <a:p>
            <a:pPr marL="635000" lvl="1" indent="-228600" eaLnBrk="1" hangingPunct="1">
              <a:defRPr/>
            </a:pPr>
            <a:r>
              <a:rPr lang="en-US"/>
              <a:t>4-bit integers </a:t>
            </a:r>
            <a:r>
              <a:rPr lang="en-US" i="1"/>
              <a:t>u</a:t>
            </a:r>
            <a:r>
              <a:rPr lang="en-US"/>
              <a:t>, </a:t>
            </a:r>
            <a:r>
              <a:rPr lang="en-US" i="1"/>
              <a:t>v</a:t>
            </a:r>
            <a:endParaRPr lang="en-US"/>
          </a:p>
          <a:p>
            <a:pPr marL="635000" lvl="1" indent="-228600" eaLnBrk="1" hangingPunct="1">
              <a:defRPr/>
            </a:pPr>
            <a:r>
              <a:rPr lang="en-US"/>
              <a:t>Compute true sum Add</a:t>
            </a:r>
            <a:r>
              <a:rPr lang="en-US" baseline="-25000"/>
              <a:t>4</a:t>
            </a:r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 , </a:t>
            </a:r>
            <a:r>
              <a:rPr lang="en-US" i="1"/>
              <a:t>v</a:t>
            </a:r>
            <a:r>
              <a:rPr lang="en-US"/>
              <a:t>)</a:t>
            </a:r>
          </a:p>
          <a:p>
            <a:pPr marL="635000" lvl="1" indent="-228600" eaLnBrk="1" hangingPunct="1">
              <a:defRPr/>
            </a:pPr>
            <a:r>
              <a:rPr lang="en-US"/>
              <a:t>Values increase linearly with </a:t>
            </a:r>
            <a:r>
              <a:rPr lang="en-US" i="1"/>
              <a:t>u</a:t>
            </a:r>
            <a:r>
              <a:rPr lang="en-US"/>
              <a:t> and </a:t>
            </a:r>
            <a:r>
              <a:rPr lang="en-US" i="1"/>
              <a:t>v</a:t>
            </a:r>
          </a:p>
          <a:p>
            <a:pPr marL="635000" lvl="1" indent="-228600" eaLnBrk="1" hangingPunct="1">
              <a:defRPr/>
            </a:pPr>
            <a:r>
              <a:rPr lang="en-US"/>
              <a:t>Forms planar surface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257800" y="1555750"/>
            <a:ext cx="155330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343400" y="536575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239000" y="483235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00" y="224155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4155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11175"/>
            <a:ext cx="78533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Visualizing Unsigned Addition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3476625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Wraps Around</a:t>
            </a:r>
          </a:p>
          <a:p>
            <a:pPr lvl="1" eaLnBrk="1" hangingPunct="1">
              <a:defRPr/>
            </a:pPr>
            <a:r>
              <a:rPr lang="en-US" dirty="0"/>
              <a:t>If true sum ≥ 2</a:t>
            </a:r>
            <a:r>
              <a:rPr lang="en-US" i="1" baseline="30000" dirty="0"/>
              <a:t>w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At most once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743325"/>
            <a:ext cx="2044699" cy="1830388"/>
            <a:chOff x="384" y="2098"/>
            <a:chExt cx="1288" cy="115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76" y="2208"/>
              <a:ext cx="80" cy="864"/>
              <a:chOff x="776" y="2208"/>
              <a:chExt cx="80" cy="864"/>
            </a:xfrm>
          </p:grpSpPr>
          <p:sp>
            <p:nvSpPr>
              <p:cNvPr id="9240" name="Line 7"/>
              <p:cNvSpPr>
                <a:spLocks noChangeShapeType="1"/>
              </p:cNvSpPr>
              <p:nvPr/>
            </p:nvSpPr>
            <p:spPr bwMode="auto">
              <a:xfrm>
                <a:off x="816" y="2216"/>
                <a:ext cx="0" cy="8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1" name="Line 8"/>
              <p:cNvSpPr>
                <a:spLocks noChangeShapeType="1"/>
              </p:cNvSpPr>
              <p:nvPr/>
            </p:nvSpPr>
            <p:spPr bwMode="auto">
              <a:xfrm>
                <a:off x="776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2" name="Line 9"/>
              <p:cNvSpPr>
                <a:spLocks noChangeShapeType="1"/>
              </p:cNvSpPr>
              <p:nvPr/>
            </p:nvSpPr>
            <p:spPr bwMode="auto">
              <a:xfrm>
                <a:off x="776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3" name="Line 10"/>
              <p:cNvSpPr>
                <a:spLocks noChangeShapeType="1"/>
              </p:cNvSpPr>
              <p:nvPr/>
            </p:nvSpPr>
            <p:spPr bwMode="auto">
              <a:xfrm>
                <a:off x="776" y="2208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592" y="2640"/>
              <a:ext cx="80" cy="432"/>
              <a:chOff x="1592" y="2640"/>
              <a:chExt cx="80" cy="432"/>
            </a:xfrm>
          </p:grpSpPr>
          <p:sp>
            <p:nvSpPr>
              <p:cNvPr id="9237" name="Line 12"/>
              <p:cNvSpPr>
                <a:spLocks noChangeShapeType="1"/>
              </p:cNvSpPr>
              <p:nvPr/>
            </p:nvSpPr>
            <p:spPr bwMode="auto">
              <a:xfrm>
                <a:off x="1632" y="2648"/>
                <a:ext cx="0" cy="4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8" name="Line 13"/>
              <p:cNvSpPr>
                <a:spLocks noChangeShapeType="1"/>
              </p:cNvSpPr>
              <p:nvPr/>
            </p:nvSpPr>
            <p:spPr bwMode="auto">
              <a:xfrm>
                <a:off x="1592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9" name="Line 14"/>
              <p:cNvSpPr>
                <a:spLocks noChangeShapeType="1"/>
              </p:cNvSpPr>
              <p:nvPr/>
            </p:nvSpPr>
            <p:spPr bwMode="auto">
              <a:xfrm>
                <a:off x="1592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232" name="Line 15"/>
            <p:cNvSpPr>
              <a:spLocks noChangeShapeType="1"/>
            </p:cNvSpPr>
            <p:nvPr/>
          </p:nvSpPr>
          <p:spPr bwMode="auto">
            <a:xfrm>
              <a:off x="920" y="2880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33" name="Freeform 16"/>
            <p:cNvSpPr>
              <a:spLocks/>
            </p:cNvSpPr>
            <p:nvPr/>
          </p:nvSpPr>
          <p:spPr bwMode="auto">
            <a:xfrm>
              <a:off x="912" y="2400"/>
              <a:ext cx="625" cy="337"/>
            </a:xfrm>
            <a:custGeom>
              <a:avLst/>
              <a:gdLst>
                <a:gd name="T0" fmla="*/ 0 w 625"/>
                <a:gd name="T1" fmla="*/ 0 h 337"/>
                <a:gd name="T2" fmla="*/ 240 w 625"/>
                <a:gd name="T3" fmla="*/ 0 h 337"/>
                <a:gd name="T4" fmla="*/ 384 w 625"/>
                <a:gd name="T5" fmla="*/ 336 h 337"/>
                <a:gd name="T6" fmla="*/ 624 w 625"/>
                <a:gd name="T7" fmla="*/ 33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337"/>
                <a:gd name="T14" fmla="*/ 625 w 625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337">
                  <a:moveTo>
                    <a:pt x="0" y="0"/>
                  </a:moveTo>
                  <a:lnTo>
                    <a:pt x="240" y="0"/>
                  </a:lnTo>
                  <a:lnTo>
                    <a:pt x="384" y="336"/>
                  </a:lnTo>
                  <a:lnTo>
                    <a:pt x="624" y="3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34" name="Rectangle 17"/>
            <p:cNvSpPr>
              <a:spLocks noChangeArrowheads="1"/>
            </p:cNvSpPr>
            <p:nvPr/>
          </p:nvSpPr>
          <p:spPr bwMode="auto">
            <a:xfrm>
              <a:off x="384" y="2962"/>
              <a:ext cx="21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9235" name="Rectangle 18"/>
            <p:cNvSpPr>
              <a:spLocks noChangeArrowheads="1"/>
            </p:cNvSpPr>
            <p:nvPr/>
          </p:nvSpPr>
          <p:spPr bwMode="auto">
            <a:xfrm>
              <a:off x="384" y="2530"/>
              <a:ext cx="30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</a:t>
              </a:r>
            </a:p>
          </p:txBody>
        </p:sp>
        <p:sp>
          <p:nvSpPr>
            <p:cNvPr id="9236" name="Rectangle 19"/>
            <p:cNvSpPr>
              <a:spLocks noChangeArrowheads="1"/>
            </p:cNvSpPr>
            <p:nvPr/>
          </p:nvSpPr>
          <p:spPr bwMode="auto">
            <a:xfrm>
              <a:off x="384" y="2098"/>
              <a:ext cx="45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+1</a:t>
              </a:r>
            </a:p>
          </p:txBody>
        </p:sp>
      </p:grpSp>
      <p:sp>
        <p:nvSpPr>
          <p:cNvPr id="9222" name="Rectangle 20"/>
          <p:cNvSpPr>
            <a:spLocks noChangeArrowheads="1"/>
          </p:cNvSpPr>
          <p:nvPr/>
        </p:nvSpPr>
        <p:spPr bwMode="auto">
          <a:xfrm>
            <a:off x="5410200" y="2317750"/>
            <a:ext cx="174541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9223" name="Rectangle 21"/>
          <p:cNvSpPr>
            <a:spLocks noChangeArrowheads="1"/>
          </p:cNvSpPr>
          <p:nvPr/>
        </p:nvSpPr>
        <p:spPr bwMode="auto">
          <a:xfrm>
            <a:off x="4240213" y="5618163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9224" name="Rectangle 22"/>
          <p:cNvSpPr>
            <a:spLocks noChangeArrowheads="1"/>
          </p:cNvSpPr>
          <p:nvPr/>
        </p:nvSpPr>
        <p:spPr bwMode="auto">
          <a:xfrm>
            <a:off x="7764463" y="4932363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9225" name="Rectangle 23"/>
          <p:cNvSpPr>
            <a:spLocks noChangeArrowheads="1"/>
          </p:cNvSpPr>
          <p:nvPr/>
        </p:nvSpPr>
        <p:spPr bwMode="auto">
          <a:xfrm>
            <a:off x="442913" y="3438525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</a:t>
            </a:r>
          </a:p>
        </p:txBody>
      </p:sp>
      <p:sp>
        <p:nvSpPr>
          <p:cNvPr id="9226" name="Rectangle 24"/>
          <p:cNvSpPr>
            <a:spLocks noChangeArrowheads="1"/>
          </p:cNvSpPr>
          <p:nvPr/>
        </p:nvSpPr>
        <p:spPr bwMode="auto">
          <a:xfrm>
            <a:off x="1662113" y="5343525"/>
            <a:ext cx="1913984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Modular Sum</a:t>
            </a:r>
          </a:p>
        </p:txBody>
      </p:sp>
      <p:sp>
        <p:nvSpPr>
          <p:cNvPr id="9227" name="Text Box 25"/>
          <p:cNvSpPr txBox="1">
            <a:spLocks noChangeArrowheads="1"/>
          </p:cNvSpPr>
          <p:nvPr/>
        </p:nvSpPr>
        <p:spPr bwMode="auto">
          <a:xfrm>
            <a:off x="1524000" y="3917950"/>
            <a:ext cx="9858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Overflow</a:t>
            </a:r>
          </a:p>
        </p:txBody>
      </p:sp>
      <p:sp>
        <p:nvSpPr>
          <p:cNvPr id="9228" name="Text Box 26"/>
          <p:cNvSpPr txBox="1">
            <a:spLocks noChangeArrowheads="1"/>
          </p:cNvSpPr>
          <p:nvPr/>
        </p:nvSpPr>
        <p:spPr bwMode="auto">
          <a:xfrm>
            <a:off x="6477000" y="1631950"/>
            <a:ext cx="9742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Overflow</a:t>
            </a:r>
          </a:p>
        </p:txBody>
      </p:sp>
      <p:sp>
        <p:nvSpPr>
          <p:cNvPr id="9229" name="Line 27"/>
          <p:cNvSpPr>
            <a:spLocks noChangeShapeType="1"/>
          </p:cNvSpPr>
          <p:nvPr/>
        </p:nvSpPr>
        <p:spPr bwMode="auto">
          <a:xfrm>
            <a:off x="7010400" y="2089150"/>
            <a:ext cx="3810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86200" y="205740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05740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9835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2’s Complement Addition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3354388" cy="4592638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Values</a:t>
            </a:r>
          </a:p>
          <a:p>
            <a:pPr lvl="1" eaLnBrk="1" hangingPunct="1">
              <a:defRPr/>
            </a:pPr>
            <a:r>
              <a:rPr lang="en-US" dirty="0"/>
              <a:t>4-bit two’s comp.</a:t>
            </a:r>
          </a:p>
          <a:p>
            <a:pPr lvl="1" eaLnBrk="1" hangingPunct="1">
              <a:defRPr/>
            </a:pPr>
            <a:r>
              <a:rPr lang="en-US" dirty="0"/>
              <a:t>Range from -8 to +7</a:t>
            </a:r>
          </a:p>
          <a:p>
            <a:pPr eaLnBrk="1" hangingPunct="1">
              <a:defRPr/>
            </a:pPr>
            <a:r>
              <a:rPr lang="en-US" dirty="0"/>
              <a:t>Wraps Around</a:t>
            </a:r>
          </a:p>
          <a:p>
            <a:pPr lvl="1" eaLnBrk="1" hangingPunct="1">
              <a:defRPr/>
            </a:pPr>
            <a:r>
              <a:rPr lang="en-US" dirty="0"/>
              <a:t>If sum </a:t>
            </a:r>
            <a:r>
              <a:rPr lang="en-US" dirty="0">
                <a:sym typeface="Symbol" pitchFamily="18" charset="2"/>
              </a:rPr>
              <a:t> </a:t>
            </a:r>
            <a:r>
              <a:rPr lang="en-US" dirty="0"/>
              <a:t>2</a:t>
            </a:r>
            <a:r>
              <a:rPr lang="en-US" i="1" baseline="30000" dirty="0"/>
              <a:t>w</a:t>
            </a:r>
            <a:r>
              <a:rPr lang="en-US" baseline="30000" dirty="0"/>
              <a:t>–1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Becomes negative</a:t>
            </a:r>
          </a:p>
          <a:p>
            <a:pPr lvl="2" eaLnBrk="1" hangingPunct="1">
              <a:defRPr/>
            </a:pPr>
            <a:r>
              <a:rPr lang="en-US" dirty="0"/>
              <a:t>At most once</a:t>
            </a:r>
          </a:p>
          <a:p>
            <a:pPr lvl="1" eaLnBrk="1" hangingPunct="1">
              <a:defRPr/>
            </a:pPr>
            <a:r>
              <a:rPr lang="en-US" dirty="0"/>
              <a:t>If sum &lt; –2</a:t>
            </a:r>
            <a:r>
              <a:rPr lang="en-US" i="1" baseline="30000" dirty="0"/>
              <a:t>w</a:t>
            </a:r>
            <a:r>
              <a:rPr lang="en-US" baseline="30000" dirty="0"/>
              <a:t>–1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Becomes positive</a:t>
            </a:r>
          </a:p>
          <a:p>
            <a:pPr lvl="2" eaLnBrk="1" hangingPunct="1">
              <a:defRPr/>
            </a:pPr>
            <a:r>
              <a:rPr lang="en-US" dirty="0"/>
              <a:t>At most once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638800" y="2133600"/>
            <a:ext cx="168142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648200" y="556260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315200" y="502920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391400" y="5562600"/>
            <a:ext cx="8943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PosOver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429000" y="1371600"/>
            <a:ext cx="9313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NegOver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038600" y="1752600"/>
            <a:ext cx="838200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7543800" y="4191000"/>
            <a:ext cx="609600" cy="12954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5908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Multiplication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2999"/>
            <a:ext cx="8307388" cy="5410201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Goal: Computing Product of </a:t>
            </a:r>
            <a:r>
              <a:rPr lang="en-US" b="0" i="1" dirty="0"/>
              <a:t>w</a:t>
            </a:r>
            <a:r>
              <a:rPr lang="en-US" dirty="0"/>
              <a:t>-bit numbers </a:t>
            </a:r>
            <a:r>
              <a:rPr lang="en-US" b="0" i="1" dirty="0"/>
              <a:t>x</a:t>
            </a:r>
            <a:r>
              <a:rPr lang="en-US" dirty="0"/>
              <a:t>, </a:t>
            </a:r>
            <a:r>
              <a:rPr lang="en-US" b="0" i="1" dirty="0"/>
              <a:t>y</a:t>
            </a:r>
          </a:p>
          <a:p>
            <a:pPr lvl="1" eaLnBrk="1" hangingPunct="1">
              <a:defRPr/>
            </a:pPr>
            <a:r>
              <a:rPr lang="en-US" dirty="0"/>
              <a:t>Either signed or unsigned</a:t>
            </a:r>
          </a:p>
          <a:p>
            <a:pPr>
              <a:defRPr/>
            </a:pPr>
            <a:r>
              <a:rPr lang="en-US" dirty="0"/>
              <a:t>Result: Same as computing ideal, exact result </a:t>
            </a:r>
            <a:r>
              <a:rPr lang="en-US" i="1" dirty="0"/>
              <a:t>x*y</a:t>
            </a:r>
            <a:r>
              <a:rPr lang="en-US" dirty="0"/>
              <a:t> and keeping </a:t>
            </a:r>
            <a:r>
              <a:rPr lang="en-US" i="1" dirty="0"/>
              <a:t>w</a:t>
            </a:r>
            <a:r>
              <a:rPr lang="en-US" dirty="0"/>
              <a:t> lower bits.</a:t>
            </a:r>
          </a:p>
          <a:p>
            <a:pPr eaLnBrk="1" hangingPunct="1">
              <a:defRPr/>
            </a:pPr>
            <a:r>
              <a:rPr lang="en-US" dirty="0" err="1"/>
              <a:t>Ideal,exact</a:t>
            </a:r>
            <a:r>
              <a:rPr lang="en-US" dirty="0"/>
              <a:t> results can be bigger than </a:t>
            </a:r>
            <a:r>
              <a:rPr lang="en-US" b="0" i="1" dirty="0"/>
              <a:t>w </a:t>
            </a:r>
            <a:r>
              <a:rPr lang="en-US" dirty="0"/>
              <a:t>bits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Worst case is up to 2w bits</a:t>
            </a:r>
          </a:p>
          <a:p>
            <a:pPr lvl="2">
              <a:defRPr/>
            </a:pPr>
            <a:r>
              <a:rPr lang="en-US" dirty="0"/>
              <a:t>Unsigned, because all bits are magnitude</a:t>
            </a:r>
          </a:p>
          <a:p>
            <a:pPr lvl="2">
              <a:defRPr/>
            </a:pPr>
            <a:r>
              <a:rPr lang="en-US" dirty="0"/>
              <a:t>Signed, but only for </a:t>
            </a:r>
            <a:r>
              <a:rPr lang="en-US" dirty="0" err="1"/>
              <a:t>Tmin</a:t>
            </a:r>
            <a:r>
              <a:rPr lang="en-US" dirty="0"/>
              <a:t>*</a:t>
            </a:r>
            <a:r>
              <a:rPr lang="en-US" dirty="0" err="1"/>
              <a:t>Tmin</a:t>
            </a:r>
            <a:r>
              <a:rPr lang="en-US" dirty="0"/>
              <a:t>, because anything added to </a:t>
            </a:r>
            <a:r>
              <a:rPr lang="en-US" dirty="0" err="1"/>
              <a:t>Tmin</a:t>
            </a:r>
            <a:r>
              <a:rPr lang="en-US" dirty="0"/>
              <a:t> reduces its magnitude and </a:t>
            </a:r>
            <a:r>
              <a:rPr lang="en-US" dirty="0" err="1"/>
              <a:t>Tmax</a:t>
            </a:r>
            <a:r>
              <a:rPr lang="en-US" dirty="0"/>
              <a:t> is less than </a:t>
            </a:r>
            <a:r>
              <a:rPr lang="en-US" dirty="0" err="1"/>
              <a:t>Tmin</a:t>
            </a:r>
            <a:r>
              <a:rPr lang="en-US" dirty="0"/>
              <a:t>.</a:t>
            </a:r>
          </a:p>
          <a:p>
            <a:pPr eaLnBrk="1" hangingPunct="1">
              <a:defRPr/>
            </a:pPr>
            <a:r>
              <a:rPr lang="en-US" dirty="0"/>
              <a:t>So, maintaining exact results…</a:t>
            </a:r>
          </a:p>
          <a:p>
            <a:pPr lvl="1" eaLnBrk="1" hangingPunct="1">
              <a:defRPr/>
            </a:pPr>
            <a:r>
              <a:rPr lang="en-US" dirty="0"/>
              <a:t>would need to keep expanding word size with each product computed</a:t>
            </a:r>
          </a:p>
          <a:p>
            <a:pPr lvl="1" eaLnBrk="1" hangingPunct="1">
              <a:defRPr/>
            </a:pPr>
            <a:r>
              <a:rPr lang="en-US" dirty="0"/>
              <a:t>Impossible in hardware (at least without limits), as all resources are finite</a:t>
            </a:r>
          </a:p>
          <a:p>
            <a:pPr lvl="1" eaLnBrk="1" hangingPunct="1">
              <a:defRPr/>
            </a:pPr>
            <a:r>
              <a:rPr lang="en-US" dirty="0"/>
              <a:t>In practice, is done in software, if needed</a:t>
            </a:r>
          </a:p>
          <a:p>
            <a:pPr lvl="2">
              <a:defRPr/>
            </a:pPr>
            <a:r>
              <a:rPr lang="en-US" dirty="0"/>
              <a:t>e.g., by “arbitrary precision” arithmetic packages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3993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Power-of-2 Multiply with Shift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Operation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k</a:t>
            </a:r>
            <a:r>
              <a:rPr lang="en-US" b="1" dirty="0"/>
              <a:t> </a:t>
            </a:r>
            <a:r>
              <a:rPr lang="en-US" dirty="0"/>
              <a:t>gives </a:t>
            </a:r>
            <a:r>
              <a:rPr lang="en-US" b="1" dirty="0">
                <a:latin typeface="Courier New" pitchFamily="49" charset="0"/>
              </a:rPr>
              <a:t>u * </a:t>
            </a:r>
            <a:r>
              <a:rPr lang="en-US" b="1" i="1" dirty="0"/>
              <a:t>2</a:t>
            </a:r>
            <a:r>
              <a:rPr lang="en-US" b="1" i="1" baseline="30000" dirty="0"/>
              <a:t>k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Both signed and unsigned</a:t>
            </a:r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Examples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3	==	u * 8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(u &lt;&lt; 5) – (u &lt;&lt; 3)	==	u * 24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Most machines shift and add faster than multiply</a:t>
            </a:r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Compiler generates this code automatically</a:t>
            </a:r>
          </a:p>
          <a:p>
            <a:pPr lvl="1" eaLnBrk="1" hangingPunct="1">
              <a:tabLst>
                <a:tab pos="2971800" algn="l"/>
              </a:tabLst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172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4008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80010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8229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8458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629400" y="2514600"/>
            <a:ext cx="1371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 • •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943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68580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086600" y="29718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8229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8458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61722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5334000" y="2438400"/>
            <a:ext cx="298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5334000" y="2895600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2514600" y="3276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953000" y="2895600"/>
            <a:ext cx="3206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*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886200" y="3276600"/>
            <a:ext cx="6524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·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V="1">
            <a:off x="2514600" y="37338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990600" y="3352800"/>
            <a:ext cx="257397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Product: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bits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990600" y="26670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990600" y="3795712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4383692" y="3795712"/>
            <a:ext cx="138210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UMult</a:t>
            </a:r>
            <a:r>
              <a:rPr kumimoji="0" lang="en-US" sz="16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2</a:t>
            </a:r>
            <a:r>
              <a:rPr kumimoji="0" lang="en-US" sz="16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75438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7105650" y="2057400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0" y="3429000"/>
            <a:ext cx="2743200" cy="228600"/>
            <a:chOff x="2976" y="816"/>
            <a:chExt cx="1728" cy="144"/>
          </a:xfrm>
        </p:grpSpPr>
        <p:sp>
          <p:nvSpPr>
            <p:cNvPr id="42028" name="Rectangle 31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29" name="Rectangle 32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0" name="Rectangle 33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1" name="Rectangle 34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2" name="Rectangle 35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3" name="Rectangle 36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4" name="Rectangle 37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 • •</a:t>
              </a:r>
            </a:p>
          </p:txBody>
        </p:sp>
      </p:grpSp>
      <p:sp>
        <p:nvSpPr>
          <p:cNvPr id="42015" name="Rectangle 38"/>
          <p:cNvSpPr>
            <a:spLocks noChangeArrowheads="1"/>
          </p:cNvSpPr>
          <p:nvPr/>
        </p:nvSpPr>
        <p:spPr bwMode="auto">
          <a:xfrm>
            <a:off x="7315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6" name="Rectangle 39"/>
          <p:cNvSpPr>
            <a:spLocks noChangeArrowheads="1"/>
          </p:cNvSpPr>
          <p:nvPr/>
        </p:nvSpPr>
        <p:spPr bwMode="auto">
          <a:xfrm>
            <a:off x="82296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7" name="Rectangle 40"/>
          <p:cNvSpPr>
            <a:spLocks noChangeArrowheads="1"/>
          </p:cNvSpPr>
          <p:nvPr/>
        </p:nvSpPr>
        <p:spPr bwMode="auto">
          <a:xfrm>
            <a:off x="8458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8" name="Rectangle 41"/>
          <p:cNvSpPr>
            <a:spLocks noChangeArrowheads="1"/>
          </p:cNvSpPr>
          <p:nvPr/>
        </p:nvSpPr>
        <p:spPr bwMode="auto">
          <a:xfrm>
            <a:off x="7543800" y="3429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19" name="Rectangle 42"/>
          <p:cNvSpPr>
            <a:spLocks noChangeArrowheads="1"/>
          </p:cNvSpPr>
          <p:nvPr/>
        </p:nvSpPr>
        <p:spPr bwMode="auto">
          <a:xfrm>
            <a:off x="4398197" y="4066758"/>
            <a:ext cx="1359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TMult</a:t>
            </a:r>
            <a:r>
              <a:rPr kumimoji="0" lang="en-US" sz="16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2</a:t>
            </a:r>
            <a:r>
              <a:rPr kumimoji="0" lang="en-US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2020" name="Rectangle 43"/>
          <p:cNvSpPr>
            <a:spLocks noChangeArrowheads="1"/>
          </p:cNvSpPr>
          <p:nvPr/>
        </p:nvSpPr>
        <p:spPr bwMode="auto">
          <a:xfrm>
            <a:off x="7315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1" name="Rectangle 44"/>
          <p:cNvSpPr>
            <a:spLocks noChangeArrowheads="1"/>
          </p:cNvSpPr>
          <p:nvPr/>
        </p:nvSpPr>
        <p:spPr bwMode="auto">
          <a:xfrm>
            <a:off x="82296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2" name="Rectangle 45"/>
          <p:cNvSpPr>
            <a:spLocks noChangeArrowheads="1"/>
          </p:cNvSpPr>
          <p:nvPr/>
        </p:nvSpPr>
        <p:spPr bwMode="auto">
          <a:xfrm>
            <a:off x="8458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3" name="Rectangle 46"/>
          <p:cNvSpPr>
            <a:spLocks noChangeArrowheads="1"/>
          </p:cNvSpPr>
          <p:nvPr/>
        </p:nvSpPr>
        <p:spPr bwMode="auto">
          <a:xfrm>
            <a:off x="7543800" y="3886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24" name="Rectangle 47"/>
          <p:cNvSpPr>
            <a:spLocks noChangeArrowheads="1"/>
          </p:cNvSpPr>
          <p:nvPr/>
        </p:nvSpPr>
        <p:spPr bwMode="auto">
          <a:xfrm>
            <a:off x="66294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5" name="Rectangle 48"/>
          <p:cNvSpPr>
            <a:spLocks noChangeArrowheads="1"/>
          </p:cNvSpPr>
          <p:nvPr/>
        </p:nvSpPr>
        <p:spPr bwMode="auto">
          <a:xfrm>
            <a:off x="68580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6" name="Rectangle 49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7" name="Rectangle 50"/>
          <p:cNvSpPr>
            <a:spLocks noChangeArrowheads="1"/>
          </p:cNvSpPr>
          <p:nvPr/>
        </p:nvSpPr>
        <p:spPr bwMode="auto">
          <a:xfrm>
            <a:off x="5943600" y="38862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6" grpId="0"/>
      <p:bldP spid="42007" grpId="0" animBg="1"/>
      <p:bldP spid="42007" grpId="1" animBg="1"/>
      <p:bldP spid="42008" grpId="0"/>
      <p:bldP spid="42010" grpId="0"/>
      <p:bldP spid="42011" grpId="0"/>
      <p:bldP spid="42015" grpId="0" animBg="1"/>
      <p:bldP spid="42016" grpId="0" animBg="1"/>
      <p:bldP spid="42017" grpId="0" animBg="1"/>
      <p:bldP spid="42018" grpId="0" animBg="1"/>
      <p:bldP spid="42019" grpId="0"/>
      <p:bldP spid="42020" grpId="0" animBg="1"/>
      <p:bldP spid="42021" grpId="0" animBg="1"/>
      <p:bldP spid="42022" grpId="0" animBg="1"/>
      <p:bldP spid="42023" grpId="0" animBg="1"/>
      <p:bldP spid="42024" grpId="0" animBg="1"/>
      <p:bldP spid="42025" grpId="0" animBg="1"/>
      <p:bldP spid="42026" grpId="0" animBg="1"/>
      <p:bldP spid="4202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Power-of-2 Divide with Shift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Unsigned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u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</a:p>
          <a:p>
            <a:pPr lvl="2">
              <a:tabLst>
                <a:tab pos="2971800" algn="l"/>
              </a:tabLst>
              <a:defRPr/>
            </a:pPr>
            <a:r>
              <a:rPr lang="en-US" b="1" dirty="0">
                <a:solidFill>
                  <a:schemeClr val="tx2"/>
                </a:solidFill>
              </a:rPr>
              <a:t>Uses logical shift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762000" y="4914900"/>
          <a:ext cx="76835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988300" imgH="1651000" progId="Word.Document.8">
                  <p:embed/>
                </p:oleObj>
              </mc:Choice>
              <mc:Fallback>
                <p:oleObj name="Document" r:id="rId3" imgW="7988300" imgH="1651000" progId="Word.Document.8">
                  <p:embed/>
                  <p:pic>
                    <p:nvPicPr>
                      <p:cNvPr id="133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14900"/>
                        <a:ext cx="768350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62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1910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105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8768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105400" y="3200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34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248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477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1910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352800" y="2667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3352800" y="3124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2209800" y="3505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971800" y="3124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048000" y="3581400"/>
            <a:ext cx="6588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33400" y="3581400"/>
            <a:ext cx="131959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Division: 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33400" y="2895600"/>
            <a:ext cx="14784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55626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5029200" y="2362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4419600" y="27432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34000" y="2743200"/>
            <a:ext cx="1371600" cy="228600"/>
            <a:chOff x="3744" y="1488"/>
            <a:chExt cx="864" cy="144"/>
          </a:xfrm>
        </p:grpSpPr>
        <p:sp>
          <p:nvSpPr>
            <p:cNvPr id="13367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8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9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70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•••</a:t>
              </a:r>
            </a:p>
          </p:txBody>
        </p:sp>
      </p:grpSp>
      <p:sp>
        <p:nvSpPr>
          <p:cNvPr id="13338" name="Rectangle 3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39" name="Rectangle 31"/>
          <p:cNvSpPr>
            <a:spLocks noChangeArrowheads="1"/>
          </p:cNvSpPr>
          <p:nvPr/>
        </p:nvSpPr>
        <p:spPr bwMode="auto">
          <a:xfrm>
            <a:off x="55626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40" name="Rectangle 32"/>
          <p:cNvSpPr>
            <a:spLocks noChangeArrowheads="1"/>
          </p:cNvSpPr>
          <p:nvPr/>
        </p:nvSpPr>
        <p:spPr bwMode="auto">
          <a:xfrm>
            <a:off x="6477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41" name="Rectangle 33"/>
          <p:cNvSpPr>
            <a:spLocks noChangeArrowheads="1"/>
          </p:cNvSpPr>
          <p:nvPr/>
        </p:nvSpPr>
        <p:spPr bwMode="auto">
          <a:xfrm>
            <a:off x="5791200" y="3657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42" name="Rectangle 34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3" name="Rectangle 35"/>
          <p:cNvSpPr>
            <a:spLocks noChangeArrowheads="1"/>
          </p:cNvSpPr>
          <p:nvPr/>
        </p:nvSpPr>
        <p:spPr bwMode="auto">
          <a:xfrm>
            <a:off x="48768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4" name="Rectangle 36"/>
          <p:cNvSpPr>
            <a:spLocks noChangeArrowheads="1"/>
          </p:cNvSpPr>
          <p:nvPr/>
        </p:nvSpPr>
        <p:spPr bwMode="auto">
          <a:xfrm>
            <a:off x="5105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5" name="Rectangle 37"/>
          <p:cNvSpPr>
            <a:spLocks noChangeArrowheads="1"/>
          </p:cNvSpPr>
          <p:nvPr/>
        </p:nvSpPr>
        <p:spPr bwMode="auto">
          <a:xfrm>
            <a:off x="4191000" y="36576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781800" y="3657600"/>
            <a:ext cx="1371600" cy="228600"/>
            <a:chOff x="4416" y="2256"/>
            <a:chExt cx="864" cy="144"/>
          </a:xfrm>
        </p:grpSpPr>
        <p:sp>
          <p:nvSpPr>
            <p:cNvPr id="13363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4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5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6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•••</a:t>
              </a:r>
            </a:p>
          </p:txBody>
        </p:sp>
      </p:grpSp>
      <p:sp>
        <p:nvSpPr>
          <p:cNvPr id="13347" name="Line 43"/>
          <p:cNvSpPr>
            <a:spLocks noChangeShapeType="1"/>
          </p:cNvSpPr>
          <p:nvPr/>
        </p:nvSpPr>
        <p:spPr bwMode="auto">
          <a:xfrm>
            <a:off x="2209800" y="4038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48" name="Rectangle 44"/>
          <p:cNvSpPr>
            <a:spLocks noChangeArrowheads="1"/>
          </p:cNvSpPr>
          <p:nvPr/>
        </p:nvSpPr>
        <p:spPr bwMode="auto">
          <a:xfrm>
            <a:off x="2642741" y="4133850"/>
            <a:ext cx="11624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 pitchFamily="18" charset="2"/>
              </a:rPr>
              <a:t>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 pitchFamily="18" charset="2"/>
              </a:rPr>
              <a:t></a:t>
            </a:r>
          </a:p>
        </p:txBody>
      </p:sp>
      <p:sp>
        <p:nvSpPr>
          <p:cNvPr id="13349" name="Rectangle 45"/>
          <p:cNvSpPr>
            <a:spLocks noChangeArrowheads="1"/>
          </p:cNvSpPr>
          <p:nvPr/>
        </p:nvSpPr>
        <p:spPr bwMode="auto">
          <a:xfrm>
            <a:off x="5334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0" name="Rectangle 46"/>
          <p:cNvSpPr>
            <a:spLocks noChangeArrowheads="1"/>
          </p:cNvSpPr>
          <p:nvPr/>
        </p:nvSpPr>
        <p:spPr bwMode="auto">
          <a:xfrm>
            <a:off x="55626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1" name="Rectangle 47"/>
          <p:cNvSpPr>
            <a:spLocks noChangeArrowheads="1"/>
          </p:cNvSpPr>
          <p:nvPr/>
        </p:nvSpPr>
        <p:spPr bwMode="auto">
          <a:xfrm>
            <a:off x="6477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2" name="Rectangle 48"/>
          <p:cNvSpPr>
            <a:spLocks noChangeArrowheads="1"/>
          </p:cNvSpPr>
          <p:nvPr/>
        </p:nvSpPr>
        <p:spPr bwMode="auto">
          <a:xfrm>
            <a:off x="5791200" y="4191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53" name="Text Box 49"/>
          <p:cNvSpPr txBox="1">
            <a:spLocks noChangeArrowheads="1"/>
          </p:cNvSpPr>
          <p:nvPr/>
        </p:nvSpPr>
        <p:spPr bwMode="auto">
          <a:xfrm>
            <a:off x="533400" y="4114800"/>
            <a:ext cx="103688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Result:</a:t>
            </a:r>
          </a:p>
        </p:txBody>
      </p:sp>
      <p:sp>
        <p:nvSpPr>
          <p:cNvPr id="13354" name="Text Box 50"/>
          <p:cNvSpPr txBox="1">
            <a:spLocks noChangeArrowheads="1"/>
          </p:cNvSpPr>
          <p:nvPr/>
        </p:nvSpPr>
        <p:spPr bwMode="auto">
          <a:xfrm>
            <a:off x="6629400" y="3581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13355" name="Text Box 51"/>
          <p:cNvSpPr txBox="1">
            <a:spLocks noChangeArrowheads="1"/>
          </p:cNvSpPr>
          <p:nvPr/>
        </p:nvSpPr>
        <p:spPr bwMode="auto">
          <a:xfrm>
            <a:off x="6934200" y="26670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13356" name="Line 52"/>
          <p:cNvSpPr>
            <a:spLocks noChangeShapeType="1"/>
          </p:cNvSpPr>
          <p:nvPr/>
        </p:nvSpPr>
        <p:spPr bwMode="auto">
          <a:xfrm flipH="1">
            <a:off x="6781800" y="3048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57" name="Rectangle 53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58" name="Rectangle 54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59" name="Rectangle 55"/>
          <p:cNvSpPr>
            <a:spLocks noChangeArrowheads="1"/>
          </p:cNvSpPr>
          <p:nvPr/>
        </p:nvSpPr>
        <p:spPr bwMode="auto">
          <a:xfrm>
            <a:off x="48768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60" name="Rectangle 56"/>
          <p:cNvSpPr>
            <a:spLocks noChangeArrowheads="1"/>
          </p:cNvSpPr>
          <p:nvPr/>
        </p:nvSpPr>
        <p:spPr bwMode="auto">
          <a:xfrm>
            <a:off x="5105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61" name="Rectangle 57"/>
          <p:cNvSpPr>
            <a:spLocks noChangeArrowheads="1"/>
          </p:cNvSpPr>
          <p:nvPr/>
        </p:nvSpPr>
        <p:spPr bwMode="auto">
          <a:xfrm>
            <a:off x="4191000" y="4191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62" name="Rectangle 58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/>
      <p:bldP spid="13332" grpId="0"/>
      <p:bldP spid="13338" grpId="0" animBg="1"/>
      <p:bldP spid="13339" grpId="0" animBg="1"/>
      <p:bldP spid="13340" grpId="0" animBg="1"/>
      <p:bldP spid="13341" grpId="0" animBg="1"/>
      <p:bldP spid="13342" grpId="0" animBg="1"/>
      <p:bldP spid="13343" grpId="0" animBg="1"/>
      <p:bldP spid="13344" grpId="0" animBg="1"/>
      <p:bldP spid="13345" grpId="0" animBg="1"/>
      <p:bldP spid="13347" grpId="0" animBg="1"/>
      <p:bldP spid="13348" grpId="0"/>
      <p:bldP spid="13349" grpId="0" animBg="1"/>
      <p:bldP spid="13350" grpId="0" animBg="1"/>
      <p:bldP spid="13351" grpId="0" animBg="1"/>
      <p:bldP spid="13352" grpId="0" animBg="1"/>
      <p:bldP spid="13353" grpId="0"/>
      <p:bldP spid="13354" grpId="0"/>
      <p:bldP spid="13355" grpId="0"/>
      <p:bldP spid="13356" grpId="0" animBg="1"/>
      <p:bldP spid="13357" grpId="0" animBg="1"/>
      <p:bldP spid="13358" grpId="0" animBg="1"/>
      <p:bldP spid="13359" grpId="0" animBg="1"/>
      <p:bldP spid="13360" grpId="0" animBg="1"/>
      <p:bldP spid="13361" grpId="0" animBg="1"/>
      <p:bldP spid="1336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3566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Power-of-2 Divide with Shift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65100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x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i="1" baseline="30000" dirty="0"/>
          </a:p>
          <a:p>
            <a:pPr lvl="2">
              <a:tabLst>
                <a:tab pos="2971800" algn="l"/>
              </a:tabLst>
              <a:defRPr/>
            </a:pPr>
            <a:r>
              <a:rPr lang="en-US" b="1" dirty="0">
                <a:solidFill>
                  <a:schemeClr val="tx2"/>
                </a:solidFill>
              </a:rPr>
              <a:t>Uses arithmetic shift</a:t>
            </a:r>
          </a:p>
          <a:p>
            <a:pPr lvl="2">
              <a:tabLst>
                <a:tab pos="2971800" algn="l"/>
              </a:tabLst>
              <a:defRPr/>
            </a:pPr>
            <a:r>
              <a:rPr lang="en-US" sz="2400" b="1" baseline="30000" dirty="0">
                <a:sym typeface="Symbol" pitchFamily="18" charset="2"/>
              </a:rPr>
              <a:t>Rounds to the left, not towards zero (Unlikely to be what is expected, introduces a bias).</a:t>
            </a:r>
            <a:endParaRPr lang="en-US" sz="2400" b="1" baseline="30000" dirty="0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962400" y="29622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1910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51054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3962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48768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5105400" y="3419475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5334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6248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6477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41910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3352800" y="28860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3352800" y="3343275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>
            <a:off x="2209800" y="37242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55" name="Rectangle 18"/>
          <p:cNvSpPr>
            <a:spLocks noChangeArrowheads="1"/>
          </p:cNvSpPr>
          <p:nvPr/>
        </p:nvSpPr>
        <p:spPr bwMode="auto">
          <a:xfrm>
            <a:off x="2971800" y="3343275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14356" name="Rectangle 19"/>
          <p:cNvSpPr>
            <a:spLocks noChangeArrowheads="1"/>
          </p:cNvSpPr>
          <p:nvPr/>
        </p:nvSpPr>
        <p:spPr bwMode="auto">
          <a:xfrm>
            <a:off x="3060700" y="3800475"/>
            <a:ext cx="6461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533400" y="3800475"/>
            <a:ext cx="113188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Division: </a:t>
            </a: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533400" y="3067050"/>
            <a:ext cx="126523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</a:t>
            </a:r>
          </a:p>
        </p:txBody>
      </p:sp>
      <p:sp>
        <p:nvSpPr>
          <p:cNvPr id="14359" name="Rectangle 22"/>
          <p:cNvSpPr>
            <a:spLocks noChangeArrowheads="1"/>
          </p:cNvSpPr>
          <p:nvPr/>
        </p:nvSpPr>
        <p:spPr bwMode="auto">
          <a:xfrm>
            <a:off x="55626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4360" name="Rectangle 23"/>
          <p:cNvSpPr>
            <a:spLocks noChangeArrowheads="1"/>
          </p:cNvSpPr>
          <p:nvPr/>
        </p:nvSpPr>
        <p:spPr bwMode="auto">
          <a:xfrm>
            <a:off x="5029200" y="25812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4361" name="Rectangle 24"/>
          <p:cNvSpPr>
            <a:spLocks noChangeArrowheads="1"/>
          </p:cNvSpPr>
          <p:nvPr/>
        </p:nvSpPr>
        <p:spPr bwMode="auto">
          <a:xfrm>
            <a:off x="4419600" y="29622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334000" y="2962275"/>
            <a:ext cx="1371600" cy="228600"/>
            <a:chOff x="3744" y="1488"/>
            <a:chExt cx="864" cy="144"/>
          </a:xfrm>
        </p:grpSpPr>
        <p:sp>
          <p:nvSpPr>
            <p:cNvPr id="14392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3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4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5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•••</a:t>
              </a:r>
            </a:p>
          </p:txBody>
        </p:sp>
      </p:grpSp>
      <p:sp>
        <p:nvSpPr>
          <p:cNvPr id="14363" name="Rectangle 30"/>
          <p:cNvSpPr>
            <a:spLocks noChangeArrowheads="1"/>
          </p:cNvSpPr>
          <p:nvPr/>
        </p:nvSpPr>
        <p:spPr bwMode="auto">
          <a:xfrm>
            <a:off x="53340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4" name="Rectangle 31"/>
          <p:cNvSpPr>
            <a:spLocks noChangeArrowheads="1"/>
          </p:cNvSpPr>
          <p:nvPr/>
        </p:nvSpPr>
        <p:spPr bwMode="auto">
          <a:xfrm>
            <a:off x="55626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5" name="Rectangle 32"/>
          <p:cNvSpPr>
            <a:spLocks noChangeArrowheads="1"/>
          </p:cNvSpPr>
          <p:nvPr/>
        </p:nvSpPr>
        <p:spPr bwMode="auto">
          <a:xfrm>
            <a:off x="64770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5791200" y="38766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67" name="Rectangle 34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68" name="Rectangle 35"/>
          <p:cNvSpPr>
            <a:spLocks noChangeArrowheads="1"/>
          </p:cNvSpPr>
          <p:nvPr/>
        </p:nvSpPr>
        <p:spPr bwMode="auto">
          <a:xfrm>
            <a:off x="48768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9" name="Rectangle 36"/>
          <p:cNvSpPr>
            <a:spLocks noChangeArrowheads="1"/>
          </p:cNvSpPr>
          <p:nvPr/>
        </p:nvSpPr>
        <p:spPr bwMode="auto">
          <a:xfrm>
            <a:off x="5105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0" name="Rectangle 37"/>
          <p:cNvSpPr>
            <a:spLocks noChangeArrowheads="1"/>
          </p:cNvSpPr>
          <p:nvPr/>
        </p:nvSpPr>
        <p:spPr bwMode="auto">
          <a:xfrm>
            <a:off x="4191000" y="38766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781800" y="3876675"/>
            <a:ext cx="1371600" cy="228600"/>
            <a:chOff x="4416" y="2256"/>
            <a:chExt cx="864" cy="144"/>
          </a:xfrm>
        </p:grpSpPr>
        <p:sp>
          <p:nvSpPr>
            <p:cNvPr id="14388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89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0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1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•••</a:t>
              </a:r>
            </a:p>
          </p:txBody>
        </p:sp>
      </p:grpSp>
      <p:sp>
        <p:nvSpPr>
          <p:cNvPr id="14372" name="Line 43"/>
          <p:cNvSpPr>
            <a:spLocks noChangeShapeType="1"/>
          </p:cNvSpPr>
          <p:nvPr/>
        </p:nvSpPr>
        <p:spPr bwMode="auto">
          <a:xfrm>
            <a:off x="2209800" y="42576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3" name="Rectangle 44"/>
          <p:cNvSpPr>
            <a:spLocks noChangeArrowheads="1"/>
          </p:cNvSpPr>
          <p:nvPr/>
        </p:nvSpPr>
        <p:spPr bwMode="auto">
          <a:xfrm>
            <a:off x="1603375" y="4267200"/>
            <a:ext cx="22828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RoundDown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74" name="Rectangle 45"/>
          <p:cNvSpPr>
            <a:spLocks noChangeArrowheads="1"/>
          </p:cNvSpPr>
          <p:nvPr/>
        </p:nvSpPr>
        <p:spPr bwMode="auto">
          <a:xfrm>
            <a:off x="53340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5" name="Rectangle 46"/>
          <p:cNvSpPr>
            <a:spLocks noChangeArrowheads="1"/>
          </p:cNvSpPr>
          <p:nvPr/>
        </p:nvSpPr>
        <p:spPr bwMode="auto">
          <a:xfrm>
            <a:off x="55626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6" name="Rectangle 47"/>
          <p:cNvSpPr>
            <a:spLocks noChangeArrowheads="1"/>
          </p:cNvSpPr>
          <p:nvPr/>
        </p:nvSpPr>
        <p:spPr bwMode="auto">
          <a:xfrm>
            <a:off x="64770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7" name="Rectangle 48"/>
          <p:cNvSpPr>
            <a:spLocks noChangeArrowheads="1"/>
          </p:cNvSpPr>
          <p:nvPr/>
        </p:nvSpPr>
        <p:spPr bwMode="auto">
          <a:xfrm>
            <a:off x="5791200" y="44100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78" name="Text Box 49"/>
          <p:cNvSpPr txBox="1">
            <a:spLocks noChangeArrowheads="1"/>
          </p:cNvSpPr>
          <p:nvPr/>
        </p:nvSpPr>
        <p:spPr bwMode="auto">
          <a:xfrm>
            <a:off x="533400" y="4333875"/>
            <a:ext cx="898525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Result:</a:t>
            </a:r>
          </a:p>
        </p:txBody>
      </p:sp>
      <p:sp>
        <p:nvSpPr>
          <p:cNvPr id="14379" name="Text Box 50"/>
          <p:cNvSpPr txBox="1">
            <a:spLocks noChangeArrowheads="1"/>
          </p:cNvSpPr>
          <p:nvPr/>
        </p:nvSpPr>
        <p:spPr bwMode="auto">
          <a:xfrm>
            <a:off x="6629400" y="3800475"/>
            <a:ext cx="26193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4380" name="Text Box 51"/>
          <p:cNvSpPr txBox="1">
            <a:spLocks noChangeArrowheads="1"/>
          </p:cNvSpPr>
          <p:nvPr/>
        </p:nvSpPr>
        <p:spPr bwMode="auto">
          <a:xfrm>
            <a:off x="6934200" y="2886075"/>
            <a:ext cx="169545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14381" name="Line 52"/>
          <p:cNvSpPr>
            <a:spLocks noChangeShapeType="1"/>
          </p:cNvSpPr>
          <p:nvPr/>
        </p:nvSpPr>
        <p:spPr bwMode="auto">
          <a:xfrm flipH="1">
            <a:off x="6781800" y="3267075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2" name="Rectangle 53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3" name="Rectangle 54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84" name="Rectangle 55"/>
          <p:cNvSpPr>
            <a:spLocks noChangeArrowheads="1"/>
          </p:cNvSpPr>
          <p:nvPr/>
        </p:nvSpPr>
        <p:spPr bwMode="auto">
          <a:xfrm>
            <a:off x="48768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5" name="Rectangle 56"/>
          <p:cNvSpPr>
            <a:spLocks noChangeArrowheads="1"/>
          </p:cNvSpPr>
          <p:nvPr/>
        </p:nvSpPr>
        <p:spPr bwMode="auto">
          <a:xfrm>
            <a:off x="5105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6" name="Rectangle 57"/>
          <p:cNvSpPr>
            <a:spLocks noChangeArrowheads="1"/>
          </p:cNvSpPr>
          <p:nvPr/>
        </p:nvSpPr>
        <p:spPr bwMode="auto">
          <a:xfrm>
            <a:off x="4191000" y="44100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87" name="Rectangle 58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14338" name="Object 59"/>
          <p:cNvGraphicFramePr>
            <a:graphicFrameLocks noChangeAspect="1"/>
          </p:cNvGraphicFramePr>
          <p:nvPr/>
        </p:nvGraphicFramePr>
        <p:xfrm>
          <a:off x="687388" y="4984750"/>
          <a:ext cx="7666037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859378" imgH="1650554" progId="Word.Document.8">
                  <p:embed/>
                </p:oleObj>
              </mc:Choice>
              <mc:Fallback>
                <p:oleObj name="Document" r:id="rId3" imgW="7859378" imgH="1650554" progId="Word.Document.8">
                  <p:embed/>
                  <p:pic>
                    <p:nvPicPr>
                      <p:cNvPr id="14338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4984750"/>
                        <a:ext cx="7666037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721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/>
      <p:bldP spid="14357" grpId="0"/>
      <p:bldP spid="14363" grpId="0" animBg="1"/>
      <p:bldP spid="14364" grpId="0" animBg="1"/>
      <p:bldP spid="14365" grpId="0" animBg="1"/>
      <p:bldP spid="14366" grpId="0" animBg="1"/>
      <p:bldP spid="14367" grpId="0" animBg="1"/>
      <p:bldP spid="14368" grpId="0" animBg="1"/>
      <p:bldP spid="14369" grpId="0" animBg="1"/>
      <p:bldP spid="14370" grpId="0" animBg="1"/>
      <p:bldP spid="14372" grpId="0" animBg="1"/>
      <p:bldP spid="14372" grpId="1" animBg="1"/>
      <p:bldP spid="14373" grpId="0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 animBg="1"/>
      <p:bldP spid="14382" grpId="0" animBg="1"/>
      <p:bldP spid="14383" grpId="0" animBg="1"/>
      <p:bldP spid="14384" grpId="0" animBg="1"/>
      <p:bldP spid="14385" grpId="0" animBg="1"/>
      <p:bldP spid="14386" grpId="0" animBg="1"/>
      <p:bldP spid="1438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2" y="533400"/>
            <a:ext cx="70818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Round-toward-0 Divide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848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Negative Number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Want  </a:t>
            </a:r>
            <a:r>
              <a:rPr lang="en-US" b="1" dirty="0">
                <a:sym typeface="Symbol" pitchFamily="18" charset="2"/>
              </a:rPr>
              <a:t>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    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dirty="0"/>
              <a:t>Round Toward 0)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Compute as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(x+(</a:t>
            </a:r>
            <a:r>
              <a:rPr lang="en-US" b="1" dirty="0"/>
              <a:t>2</a:t>
            </a:r>
            <a:r>
              <a:rPr lang="en-US" b="1" i="1" baseline="30000" dirty="0"/>
              <a:t>k</a:t>
            </a:r>
            <a:r>
              <a:rPr lang="en-US" b="1" dirty="0">
                <a:latin typeface="Courier New" pitchFamily="49" charset="0"/>
              </a:rPr>
              <a:t>-1))/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In C: </a:t>
            </a:r>
            <a:r>
              <a:rPr lang="en-US" b="1" dirty="0">
                <a:latin typeface="Courier New" pitchFamily="49" charset="0"/>
              </a:rPr>
              <a:t>(x + (1&lt;&lt;k)-1) &gt;&gt; k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Biases dividend toward 0</a:t>
            </a:r>
          </a:p>
          <a:p>
            <a:pPr lvl="2" eaLnBrk="1" hangingPunct="1">
              <a:tabLst>
                <a:tab pos="2971800" algn="l"/>
              </a:tabLst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r>
              <a:rPr lang="en-US" dirty="0">
                <a:effectLst/>
              </a:rPr>
              <a:t>Case 1: No rounding</a:t>
            </a:r>
            <a:endParaRPr lang="en-US" dirty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38200" y="50292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Divisor: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62000" y="3813175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Dividend: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114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0292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5257800" y="5105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5486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400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6629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43434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505200" y="3813175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3505200" y="5029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2362200" y="5410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3124200" y="5029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2895600" y="5486400"/>
            <a:ext cx="10429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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1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</a:t>
            </a: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57150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5222850" y="351895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4114800" y="38893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43434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52578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4572000" y="38893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5486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64008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6629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5715000" y="3889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54864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57150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66294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5943600" y="5562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9" name="Rectangle 33"/>
          <p:cNvSpPr>
            <a:spLocks noChangeArrowheads="1"/>
          </p:cNvSpPr>
          <p:nvPr/>
        </p:nvSpPr>
        <p:spPr bwMode="auto">
          <a:xfrm>
            <a:off x="50292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5257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4343400" y="55626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6781800" y="5486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7086600" y="4572000"/>
            <a:ext cx="144642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45094" name="Line 38"/>
          <p:cNvSpPr>
            <a:spLocks noChangeShapeType="1"/>
          </p:cNvSpPr>
          <p:nvPr/>
        </p:nvSpPr>
        <p:spPr bwMode="auto">
          <a:xfrm flipH="1">
            <a:off x="6934200" y="4953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95" name="Rectangle 39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6" name="Rectangle 40"/>
          <p:cNvSpPr>
            <a:spLocks noChangeArrowheads="1"/>
          </p:cNvSpPr>
          <p:nvPr/>
        </p:nvSpPr>
        <p:spPr bwMode="auto">
          <a:xfrm>
            <a:off x="4114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7" name="Rectangle 41"/>
          <p:cNvSpPr>
            <a:spLocks noChangeArrowheads="1"/>
          </p:cNvSpPr>
          <p:nvPr/>
        </p:nvSpPr>
        <p:spPr bwMode="auto">
          <a:xfrm>
            <a:off x="50292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8" name="Rectangle 42"/>
          <p:cNvSpPr>
            <a:spLocks noChangeArrowheads="1"/>
          </p:cNvSpPr>
          <p:nvPr/>
        </p:nvSpPr>
        <p:spPr bwMode="auto">
          <a:xfrm>
            <a:off x="5257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9" name="Rectangle 43"/>
          <p:cNvSpPr>
            <a:spLocks noChangeArrowheads="1"/>
          </p:cNvSpPr>
          <p:nvPr/>
        </p:nvSpPr>
        <p:spPr bwMode="auto">
          <a:xfrm>
            <a:off x="5486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0" name="Rectangle 44"/>
          <p:cNvSpPr>
            <a:spLocks noChangeArrowheads="1"/>
          </p:cNvSpPr>
          <p:nvPr/>
        </p:nvSpPr>
        <p:spPr bwMode="auto">
          <a:xfrm>
            <a:off x="6400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1" name="Rectangle 45"/>
          <p:cNvSpPr>
            <a:spLocks noChangeArrowheads="1"/>
          </p:cNvSpPr>
          <p:nvPr/>
        </p:nvSpPr>
        <p:spPr bwMode="auto">
          <a:xfrm>
            <a:off x="6629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2" name="Rectangle 46"/>
          <p:cNvSpPr>
            <a:spLocks noChangeArrowheads="1"/>
          </p:cNvSpPr>
          <p:nvPr/>
        </p:nvSpPr>
        <p:spPr bwMode="auto">
          <a:xfrm>
            <a:off x="43434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3" name="Rectangle 47"/>
          <p:cNvSpPr>
            <a:spLocks noChangeArrowheads="1"/>
          </p:cNvSpPr>
          <p:nvPr/>
        </p:nvSpPr>
        <p:spPr bwMode="auto">
          <a:xfrm>
            <a:off x="3100388" y="4194175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–1</a:t>
            </a:r>
          </a:p>
        </p:txBody>
      </p:sp>
      <p:sp>
        <p:nvSpPr>
          <p:cNvPr id="45104" name="Rectangle 48"/>
          <p:cNvSpPr>
            <a:spLocks noChangeArrowheads="1"/>
          </p:cNvSpPr>
          <p:nvPr/>
        </p:nvSpPr>
        <p:spPr bwMode="auto">
          <a:xfrm>
            <a:off x="57150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5" name="Rectangle 49"/>
          <p:cNvSpPr>
            <a:spLocks noChangeArrowheads="1"/>
          </p:cNvSpPr>
          <p:nvPr/>
        </p:nvSpPr>
        <p:spPr bwMode="auto">
          <a:xfrm>
            <a:off x="7010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6" name="Rectangle 50"/>
          <p:cNvSpPr>
            <a:spLocks noChangeArrowheads="1"/>
          </p:cNvSpPr>
          <p:nvPr/>
        </p:nvSpPr>
        <p:spPr bwMode="auto">
          <a:xfrm>
            <a:off x="79248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7" name="Rectangle 51"/>
          <p:cNvSpPr>
            <a:spLocks noChangeArrowheads="1"/>
          </p:cNvSpPr>
          <p:nvPr/>
        </p:nvSpPr>
        <p:spPr bwMode="auto">
          <a:xfrm>
            <a:off x="8153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8" name="Rectangle 52"/>
          <p:cNvSpPr>
            <a:spLocks noChangeArrowheads="1"/>
          </p:cNvSpPr>
          <p:nvPr/>
        </p:nvSpPr>
        <p:spPr bwMode="auto">
          <a:xfrm>
            <a:off x="7239000" y="55626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9" name="Line 53"/>
          <p:cNvSpPr>
            <a:spLocks noChangeShapeType="1"/>
          </p:cNvSpPr>
          <p:nvPr/>
        </p:nvSpPr>
        <p:spPr bwMode="auto">
          <a:xfrm>
            <a:off x="25146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110" name="Rectangle 54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1" name="Rectangle 55"/>
          <p:cNvSpPr>
            <a:spLocks noChangeArrowheads="1"/>
          </p:cNvSpPr>
          <p:nvPr/>
        </p:nvSpPr>
        <p:spPr bwMode="auto">
          <a:xfrm>
            <a:off x="4343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112" name="Rectangle 56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113" name="Rectangle 57"/>
          <p:cNvSpPr>
            <a:spLocks noChangeArrowheads="1"/>
          </p:cNvSpPr>
          <p:nvPr/>
        </p:nvSpPr>
        <p:spPr bwMode="auto">
          <a:xfrm>
            <a:off x="45720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14" name="Rectangle 5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5" name="Rectangle 59"/>
          <p:cNvSpPr>
            <a:spLocks noChangeArrowheads="1"/>
          </p:cNvSpPr>
          <p:nvPr/>
        </p:nvSpPr>
        <p:spPr bwMode="auto">
          <a:xfrm>
            <a:off x="6400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6" name="Rectangle 6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7" name="Rectangle 61"/>
          <p:cNvSpPr>
            <a:spLocks noChangeArrowheads="1"/>
          </p:cNvSpPr>
          <p:nvPr/>
        </p:nvSpPr>
        <p:spPr bwMode="auto">
          <a:xfrm>
            <a:off x="5715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18" name="Rectangle 62"/>
          <p:cNvSpPr>
            <a:spLocks noChangeArrowheads="1"/>
          </p:cNvSpPr>
          <p:nvPr/>
        </p:nvSpPr>
        <p:spPr bwMode="auto">
          <a:xfrm>
            <a:off x="1219200" y="6110288"/>
            <a:ext cx="305192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Biasing has no effect</a:t>
            </a:r>
          </a:p>
        </p:txBody>
      </p:sp>
    </p:spTree>
    <p:extLst>
      <p:ext uri="{BB962C8B-B14F-4D97-AF65-F5344CB8AC3E}">
        <p14:creationId xmlns:p14="http://schemas.microsoft.com/office/powerpoint/2010/main" val="868758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/>
      <p:bldP spid="45070" grpId="0"/>
      <p:bldP spid="45071" grpId="0" animBg="1"/>
      <p:bldP spid="45072" grpId="0"/>
      <p:bldP spid="45073" grpId="0"/>
      <p:bldP spid="45074" grpId="0" animBg="1"/>
      <p:bldP spid="45075" grpId="0"/>
      <p:bldP spid="45076" grpId="0" animBg="1"/>
      <p:bldP spid="45077" grpId="0" animBg="1"/>
      <p:bldP spid="45078" grpId="0" animBg="1"/>
      <p:bldP spid="45079" grpId="0" animBg="1"/>
      <p:bldP spid="45080" grpId="0" animBg="1"/>
      <p:bldP spid="45081" grpId="0" animBg="1"/>
      <p:bldP spid="45082" grpId="0" animBg="1"/>
      <p:bldP spid="45083" grpId="0" animBg="1"/>
      <p:bldP spid="45084" grpId="0" animBg="1"/>
      <p:bldP spid="45085" grpId="0" animBg="1"/>
      <p:bldP spid="45086" grpId="0" animBg="1"/>
      <p:bldP spid="45087" grpId="0" animBg="1"/>
      <p:bldP spid="45088" grpId="0" animBg="1"/>
      <p:bldP spid="45089" grpId="0" animBg="1"/>
      <p:bldP spid="45090" grpId="0" animBg="1"/>
      <p:bldP spid="45091" grpId="0" animBg="1"/>
      <p:bldP spid="45092" grpId="0"/>
      <p:bldP spid="45093" grpId="0"/>
      <p:bldP spid="45094" grpId="0" animBg="1"/>
      <p:bldP spid="45095" grpId="0" animBg="1"/>
      <p:bldP spid="45096" grpId="0" animBg="1"/>
      <p:bldP spid="45097" grpId="0" animBg="1"/>
      <p:bldP spid="45098" grpId="0" animBg="1"/>
      <p:bldP spid="45099" grpId="0" animBg="1"/>
      <p:bldP spid="45100" grpId="0" animBg="1"/>
      <p:bldP spid="45101" grpId="0" animBg="1"/>
      <p:bldP spid="45102" grpId="0" animBg="1"/>
      <p:bldP spid="45103" grpId="0"/>
      <p:bldP spid="45104" grpId="0" animBg="1"/>
      <p:bldP spid="45105" grpId="0" animBg="1"/>
      <p:bldP spid="45106" grpId="0" animBg="1"/>
      <p:bldP spid="45107" grpId="0" animBg="1"/>
      <p:bldP spid="45108" grpId="0" animBg="1"/>
      <p:bldP spid="45109" grpId="0" animBg="1"/>
      <p:bldP spid="45110" grpId="0" animBg="1"/>
      <p:bldP spid="45111" grpId="0" animBg="1"/>
      <p:bldP spid="45112" grpId="0" animBg="1"/>
      <p:bldP spid="45113" grpId="0" animBg="1"/>
      <p:bldP spid="45114" grpId="0" animBg="1"/>
      <p:bldP spid="45115" grpId="0" animBg="1"/>
      <p:bldP spid="45116" grpId="0" animBg="1"/>
      <p:bldP spid="45117" grpId="0" animBg="1"/>
      <p:bldP spid="4511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22312"/>
            <a:ext cx="78819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Correct Power-of-2 Divide (Cont.)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838200" y="41910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Divisor: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Dividend: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04800" y="1597025"/>
            <a:ext cx="23721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Case 2: Rounding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114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50292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257800" y="42672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5486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6400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6629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43434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3505200" y="22098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3505200" y="41910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23622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3124200" y="4191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2828925" y="4572000"/>
            <a:ext cx="10302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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1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</a:t>
            </a: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57150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5215465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4114800" y="22860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43434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52578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4572000" y="2286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5486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64008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6629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5715000" y="2286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57150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59436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50292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4343400" y="47244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6781800" y="46482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46117" name="Text Box 37"/>
          <p:cNvSpPr txBox="1">
            <a:spLocks noChangeArrowheads="1"/>
          </p:cNvSpPr>
          <p:nvPr/>
        </p:nvSpPr>
        <p:spPr bwMode="auto">
          <a:xfrm>
            <a:off x="7086600" y="37338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 flipH="1">
            <a:off x="6934200" y="41148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19" name="Rectangle 39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4114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1" name="Rectangle 41"/>
          <p:cNvSpPr>
            <a:spLocks noChangeArrowheads="1"/>
          </p:cNvSpPr>
          <p:nvPr/>
        </p:nvSpPr>
        <p:spPr bwMode="auto">
          <a:xfrm>
            <a:off x="50292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2" name="Rectangle 42"/>
          <p:cNvSpPr>
            <a:spLocks noChangeArrowheads="1"/>
          </p:cNvSpPr>
          <p:nvPr/>
        </p:nvSpPr>
        <p:spPr bwMode="auto">
          <a:xfrm>
            <a:off x="5257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3" name="Rectangle 43"/>
          <p:cNvSpPr>
            <a:spLocks noChangeArrowheads="1"/>
          </p:cNvSpPr>
          <p:nvPr/>
        </p:nvSpPr>
        <p:spPr bwMode="auto">
          <a:xfrm>
            <a:off x="5486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4" name="Rectangle 44"/>
          <p:cNvSpPr>
            <a:spLocks noChangeArrowheads="1"/>
          </p:cNvSpPr>
          <p:nvPr/>
        </p:nvSpPr>
        <p:spPr bwMode="auto">
          <a:xfrm>
            <a:off x="6400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5" name="Rectangle 45"/>
          <p:cNvSpPr>
            <a:spLocks noChangeArrowheads="1"/>
          </p:cNvSpPr>
          <p:nvPr/>
        </p:nvSpPr>
        <p:spPr bwMode="auto">
          <a:xfrm>
            <a:off x="6629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6" name="Rectangle 46"/>
          <p:cNvSpPr>
            <a:spLocks noChangeArrowheads="1"/>
          </p:cNvSpPr>
          <p:nvPr/>
        </p:nvSpPr>
        <p:spPr bwMode="auto">
          <a:xfrm>
            <a:off x="43434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27" name="Rectangle 47"/>
          <p:cNvSpPr>
            <a:spLocks noChangeArrowheads="1"/>
          </p:cNvSpPr>
          <p:nvPr/>
        </p:nvSpPr>
        <p:spPr bwMode="auto">
          <a:xfrm>
            <a:off x="3100388" y="2590800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–1</a:t>
            </a:r>
          </a:p>
        </p:txBody>
      </p:sp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57150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29" name="Line 49"/>
          <p:cNvSpPr>
            <a:spLocks noChangeShapeType="1"/>
          </p:cNvSpPr>
          <p:nvPr/>
        </p:nvSpPr>
        <p:spPr bwMode="auto">
          <a:xfrm>
            <a:off x="2514600" y="296862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4114800" y="312102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31" name="Rectangle 51"/>
          <p:cNvSpPr>
            <a:spLocks noChangeArrowheads="1"/>
          </p:cNvSpPr>
          <p:nvPr/>
        </p:nvSpPr>
        <p:spPr bwMode="auto">
          <a:xfrm>
            <a:off x="43434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52578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3" name="Rectangle 53"/>
          <p:cNvSpPr>
            <a:spLocks noChangeArrowheads="1"/>
          </p:cNvSpPr>
          <p:nvPr/>
        </p:nvSpPr>
        <p:spPr bwMode="auto">
          <a:xfrm>
            <a:off x="4572000" y="312102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34" name="Rectangle 54"/>
          <p:cNvSpPr>
            <a:spLocks noChangeArrowheads="1"/>
          </p:cNvSpPr>
          <p:nvPr/>
        </p:nvSpPr>
        <p:spPr bwMode="auto">
          <a:xfrm>
            <a:off x="5486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5" name="Rectangle 55"/>
          <p:cNvSpPr>
            <a:spLocks noChangeArrowheads="1"/>
          </p:cNvSpPr>
          <p:nvPr/>
        </p:nvSpPr>
        <p:spPr bwMode="auto">
          <a:xfrm>
            <a:off x="64008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6" name="Rectangle 56"/>
          <p:cNvSpPr>
            <a:spLocks noChangeArrowheads="1"/>
          </p:cNvSpPr>
          <p:nvPr/>
        </p:nvSpPr>
        <p:spPr bwMode="auto">
          <a:xfrm>
            <a:off x="6629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7" name="Rectangle 57"/>
          <p:cNvSpPr>
            <a:spLocks noChangeArrowheads="1"/>
          </p:cNvSpPr>
          <p:nvPr/>
        </p:nvSpPr>
        <p:spPr bwMode="auto">
          <a:xfrm>
            <a:off x="5715000" y="3121025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38" name="Rectangle 58"/>
          <p:cNvSpPr>
            <a:spLocks noChangeArrowheads="1"/>
          </p:cNvSpPr>
          <p:nvPr/>
        </p:nvSpPr>
        <p:spPr bwMode="auto">
          <a:xfrm>
            <a:off x="685800" y="5939135"/>
            <a:ext cx="401892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Biasing adds 1 to final result</a:t>
            </a:r>
          </a:p>
        </p:txBody>
      </p:sp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7010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0" name="Rectangle 60"/>
          <p:cNvSpPr>
            <a:spLocks noChangeArrowheads="1"/>
          </p:cNvSpPr>
          <p:nvPr/>
        </p:nvSpPr>
        <p:spPr bwMode="auto">
          <a:xfrm>
            <a:off x="7924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1" name="Rectangle 61"/>
          <p:cNvSpPr>
            <a:spLocks noChangeArrowheads="1"/>
          </p:cNvSpPr>
          <p:nvPr/>
        </p:nvSpPr>
        <p:spPr bwMode="auto">
          <a:xfrm>
            <a:off x="8153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2" name="Rectangle 62"/>
          <p:cNvSpPr>
            <a:spLocks noChangeArrowheads="1"/>
          </p:cNvSpPr>
          <p:nvPr/>
        </p:nvSpPr>
        <p:spPr bwMode="auto">
          <a:xfrm>
            <a:off x="7239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43" name="AutoShape 63"/>
          <p:cNvSpPr>
            <a:spLocks/>
          </p:cNvSpPr>
          <p:nvPr/>
        </p:nvSpPr>
        <p:spPr bwMode="auto">
          <a:xfrm rot="-5400000">
            <a:off x="4800600" y="29718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44" name="Text Box 64"/>
          <p:cNvSpPr txBox="1">
            <a:spLocks noChangeArrowheads="1"/>
          </p:cNvSpPr>
          <p:nvPr/>
        </p:nvSpPr>
        <p:spPr bwMode="auto">
          <a:xfrm>
            <a:off x="3962400" y="37338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Incremented by 1</a:t>
            </a:r>
          </a:p>
        </p:txBody>
      </p:sp>
      <p:sp>
        <p:nvSpPr>
          <p:cNvPr id="46145" name="AutoShape 65"/>
          <p:cNvSpPr>
            <a:spLocks/>
          </p:cNvSpPr>
          <p:nvPr/>
        </p:nvSpPr>
        <p:spPr bwMode="auto">
          <a:xfrm rot="-5400000">
            <a:off x="6172200" y="46482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46" name="Text Box 66"/>
          <p:cNvSpPr txBox="1">
            <a:spLocks noChangeArrowheads="1"/>
          </p:cNvSpPr>
          <p:nvPr/>
        </p:nvSpPr>
        <p:spPr bwMode="auto">
          <a:xfrm>
            <a:off x="5334000" y="54102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Incremented by 1</a:t>
            </a:r>
          </a:p>
        </p:txBody>
      </p:sp>
    </p:spTree>
    <p:extLst>
      <p:ext uri="{BB962C8B-B14F-4D97-AF65-F5344CB8AC3E}">
        <p14:creationId xmlns:p14="http://schemas.microsoft.com/office/powerpoint/2010/main" val="2504211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6" grpId="0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46094" grpId="0"/>
      <p:bldP spid="46095" grpId="0" animBg="1"/>
      <p:bldP spid="46096" grpId="0"/>
      <p:bldP spid="46097" grpId="0"/>
      <p:bldP spid="46098" grpId="0" animBg="1"/>
      <p:bldP spid="46108" grpId="0" animBg="1"/>
      <p:bldP spid="46109" grpId="0" animBg="1"/>
      <p:bldP spid="46110" grpId="0" animBg="1"/>
      <p:bldP spid="46111" grpId="0" animBg="1"/>
      <p:bldP spid="46112" grpId="0" animBg="1"/>
      <p:bldP spid="46113" grpId="0" animBg="1"/>
      <p:bldP spid="46114" grpId="0" animBg="1"/>
      <p:bldP spid="46115" grpId="0" animBg="1"/>
      <p:bldP spid="46116" grpId="0"/>
      <p:bldP spid="46117" grpId="0"/>
      <p:bldP spid="46118" grpId="0" animBg="1"/>
      <p:bldP spid="46119" grpId="0" animBg="1"/>
      <p:bldP spid="46138" grpId="0"/>
      <p:bldP spid="46139" grpId="0" animBg="1"/>
      <p:bldP spid="46140" grpId="0" animBg="1"/>
      <p:bldP spid="46141" grpId="0" animBg="1"/>
      <p:bldP spid="46142" grpId="0" animBg="1"/>
      <p:bldP spid="46143" grpId="0" animBg="1"/>
      <p:bldP spid="46144" grpId="0"/>
      <p:bldP spid="46145" grpId="0" animBg="1"/>
      <p:bldP spid="4614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/>
              <a:t>Byte Ordering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8A75A-486E-4167-9D19-93C718A2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03EF-4902-4D00-988F-A24602482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/>
              <a:t>Binary representation leads to a simple binary, i.e. base-2, numbering system</a:t>
            </a:r>
          </a:p>
          <a:p>
            <a:pPr lvl="1"/>
            <a:r>
              <a:rPr lang="en-US" dirty="0"/>
              <a:t>0 represents 0</a:t>
            </a:r>
          </a:p>
          <a:p>
            <a:pPr lvl="1"/>
            <a:r>
              <a:rPr lang="en-US" dirty="0"/>
              <a:t>1 represents 1</a:t>
            </a:r>
          </a:p>
          <a:p>
            <a:pPr lvl="1"/>
            <a:r>
              <a:rPr lang="en-US" dirty="0"/>
              <a:t>Each “place” represents a power of two, exactly as each place in our usual “base 10”, 10-ary numbering system represents a power of 10</a:t>
            </a:r>
          </a:p>
          <a:p>
            <a:r>
              <a:rPr lang="en-US" dirty="0"/>
              <a:t>By encoding/interpreting sets of bits in various ways, we can represent different things:</a:t>
            </a:r>
          </a:p>
          <a:p>
            <a:pPr lvl="1"/>
            <a:r>
              <a:rPr lang="en-US" dirty="0"/>
              <a:t>Operations to be executed by the processor, numbers, enumerable things, such as text characters</a:t>
            </a:r>
          </a:p>
          <a:p>
            <a:r>
              <a:rPr lang="en-US" dirty="0"/>
              <a:t>As long as we can assign it to a discrete number, we can represent it in binary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22385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</a:t>
            </a:r>
          </a:p>
        </p:txBody>
      </p:sp>
      <p:sp>
        <p:nvSpPr>
          <p:cNvPr id="4813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So, how are the bytes within a multi-byte word ordered in memory?</a:t>
            </a:r>
          </a:p>
          <a:p>
            <a:pPr eaLnBrk="1" hangingPunct="1"/>
            <a:r>
              <a:rPr lang="en-US" dirty="0"/>
              <a:t>Conventions</a:t>
            </a:r>
          </a:p>
          <a:p>
            <a:pPr marL="552450" lvl="1" eaLnBrk="1" hangingPunct="1"/>
            <a:r>
              <a:rPr lang="en-US" dirty="0"/>
              <a:t>Big Endian: Sun (Oracle SPARC), PPC Mac, </a:t>
            </a:r>
            <a:r>
              <a:rPr lang="en-US" i="1" dirty="0">
                <a:solidFill>
                  <a:srgbClr val="C00000"/>
                </a:solidFill>
              </a:rPr>
              <a:t>Internet</a:t>
            </a:r>
          </a:p>
          <a:p>
            <a:pPr marL="838200" lvl="2" eaLnBrk="1" hangingPunct="1"/>
            <a:r>
              <a:rPr lang="en-US" dirty="0"/>
              <a:t>Least significant byte has highest address</a:t>
            </a:r>
          </a:p>
          <a:p>
            <a:pPr marL="552450" lvl="1" eaLnBrk="1" hangingPunct="1"/>
            <a:r>
              <a:rPr lang="en-US" dirty="0"/>
              <a:t>Little Endian: </a:t>
            </a:r>
            <a:r>
              <a:rPr lang="en-US" i="1" dirty="0">
                <a:solidFill>
                  <a:srgbClr val="C00000"/>
                </a:solidFill>
              </a:rPr>
              <a:t>x86</a:t>
            </a:r>
            <a:r>
              <a:rPr lang="en-US" dirty="0"/>
              <a:t>, ARM processors running Android, iOS, and Linux</a:t>
            </a:r>
          </a:p>
          <a:p>
            <a:pPr marL="838200" lvl="2" eaLnBrk="1" hangingPunct="1"/>
            <a:r>
              <a:rPr lang="en-US" dirty="0"/>
              <a:t>Least significant byte has lowest address</a:t>
            </a:r>
          </a:p>
          <a:p>
            <a:pPr marL="292100"/>
            <a:r>
              <a:rPr lang="en-US" dirty="0"/>
              <a:t>Becomes a concern when data is communicated</a:t>
            </a:r>
          </a:p>
          <a:p>
            <a:pPr marL="552450" lvl="1"/>
            <a:r>
              <a:rPr lang="en-US" dirty="0"/>
              <a:t>Over a network, via files, etc. </a:t>
            </a:r>
          </a:p>
          <a:p>
            <a:pPr marL="292100"/>
            <a:r>
              <a:rPr lang="en-US" dirty="0"/>
              <a:t>Important notes</a:t>
            </a:r>
          </a:p>
          <a:p>
            <a:pPr marL="552450" lvl="1"/>
            <a:r>
              <a:rPr lang="en-US" dirty="0"/>
              <a:t>Bits are not reversed, as the low order bit is the reference point. </a:t>
            </a:r>
          </a:p>
          <a:p>
            <a:pPr marL="552450" lvl="1"/>
            <a:r>
              <a:rPr lang="en-US" dirty="0"/>
              <a:t>Doesn’t affect chars, or strings (arrays of chars), as chars are only one byte</a:t>
            </a:r>
          </a:p>
          <a:p>
            <a:pPr marL="3175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51545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 Example</a:t>
            </a:r>
          </a:p>
        </p:txBody>
      </p:sp>
      <p:sp>
        <p:nvSpPr>
          <p:cNvPr id="49157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524001"/>
            <a:ext cx="7896225" cy="4810124"/>
          </a:xfrm>
        </p:spPr>
        <p:txBody>
          <a:bodyPr/>
          <a:lstStyle/>
          <a:p>
            <a:pPr eaLnBrk="1" hangingPunct="1"/>
            <a:r>
              <a:rPr lang="en-US" dirty="0"/>
              <a:t>Example</a:t>
            </a:r>
          </a:p>
          <a:p>
            <a:pPr marL="552450" lvl="1" eaLnBrk="1" hangingPunct="1"/>
            <a:r>
              <a:rPr lang="en-US" dirty="0"/>
              <a:t>Variable </a:t>
            </a:r>
            <a:r>
              <a:rPr lang="en-US" dirty="0" err="1"/>
              <a:t>x</a:t>
            </a:r>
            <a:r>
              <a:rPr lang="en-US" dirty="0"/>
              <a:t> has 4-byte value of 0x01234567</a:t>
            </a:r>
          </a:p>
          <a:p>
            <a:pPr marL="552450" lvl="1" eaLnBrk="1" hangingPunct="1"/>
            <a:r>
              <a:rPr lang="en-US" dirty="0"/>
              <a:t>Address given by &amp;</a:t>
            </a:r>
            <a:r>
              <a:rPr lang="en-US" dirty="0" err="1"/>
              <a:t>x</a:t>
            </a:r>
            <a:r>
              <a:rPr lang="en-US" dirty="0"/>
              <a:t> is 0x100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57400" y="3479800"/>
            <a:ext cx="5486400" cy="635000"/>
            <a:chOff x="0" y="0"/>
            <a:chExt cx="3456" cy="40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42" name="Rectangle 7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3" name="Rectangle 8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40" name="Rectangle 10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1" name="Rectangle 11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38" name="Rectangle 13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9" name="Rectangle 14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36" name="Rectangle 1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7" name="Rectangle 1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220" name="Rectangle 18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1" name="Rectangle 19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34" name="Rectangle 21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5" name="Rectangle 22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32" name="Rectangle 24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3" name="Rectangle 25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30" name="Rectangle 2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1" name="Rectangle 28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28" name="Rectangle 3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29" name="Rectangle 3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sp>
          <p:nvSpPr>
            <p:cNvPr id="49226" name="Rectangle 32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7" name="Rectangle 33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2057400" y="4318000"/>
            <a:ext cx="5486400" cy="635000"/>
            <a:chOff x="0" y="0"/>
            <a:chExt cx="3456" cy="400"/>
          </a:xfrm>
        </p:grpSpPr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14" name="Rectangle 3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5" name="Rectangle 3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12" name="Rectangle 39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3" name="Rectangle 40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14" name="Group 41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10" name="Rectangle 42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1" name="Rectangle 43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08" name="Rectangle 45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9" name="Rectangle 46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192" name="Rectangle 47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3" name="Rectangle 48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06" name="Rectangle 5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7" name="Rectangle 5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17" name="Group 52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04" name="Rectangle 5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5" name="Rectangle 54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8" name="Group 55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02" name="Rectangle 5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3" name="Rectangle 57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19" name="Group 58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00" name="Rectangle 5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1" name="Rectangle 60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sp>
          <p:nvSpPr>
            <p:cNvPr id="49198" name="Rectangle 61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9" name="Rectangle 62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49160" name="Rectangle 63"/>
          <p:cNvSpPr>
            <a:spLocks/>
          </p:cNvSpPr>
          <p:nvPr/>
        </p:nvSpPr>
        <p:spPr bwMode="auto">
          <a:xfrm>
            <a:off x="838200" y="34036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Big Endian</a:t>
            </a:r>
          </a:p>
        </p:txBody>
      </p:sp>
      <p:sp>
        <p:nvSpPr>
          <p:cNvPr id="49161" name="Rectangle 64"/>
          <p:cNvSpPr>
            <a:spLocks/>
          </p:cNvSpPr>
          <p:nvPr/>
        </p:nvSpPr>
        <p:spPr bwMode="auto">
          <a:xfrm>
            <a:off x="838200" y="42418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Little Endian</a:t>
            </a:r>
          </a:p>
        </p:txBody>
      </p:sp>
      <p:grpSp>
        <p:nvGrpSpPr>
          <p:cNvPr id="20" name="Group 65"/>
          <p:cNvGrpSpPr>
            <a:grpSpLocks/>
          </p:cNvGrpSpPr>
          <p:nvPr/>
        </p:nvGrpSpPr>
        <p:grpSpPr bwMode="auto">
          <a:xfrm>
            <a:off x="3429000" y="3759200"/>
            <a:ext cx="2743200" cy="355600"/>
            <a:chOff x="0" y="0"/>
            <a:chExt cx="1728" cy="224"/>
          </a:xfrm>
        </p:grpSpPr>
        <p:grpSp>
          <p:nvGrpSpPr>
            <p:cNvPr id="21" name="Group 66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86" name="Rectangle 6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7" name="Rectangle 68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22" name="Group 69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84" name="Rectangle 7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5" name="Rectangle 7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3" name="Group 72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82" name="Rectangle 7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3" name="Rectangle 7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4" name="Group 75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80" name="Rectangle 7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1" name="Rectangle 7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</p:grpSp>
      <p:grpSp>
        <p:nvGrpSpPr>
          <p:cNvPr id="25" name="Group 78"/>
          <p:cNvGrpSpPr>
            <a:grpSpLocks/>
          </p:cNvGrpSpPr>
          <p:nvPr/>
        </p:nvGrpSpPr>
        <p:grpSpPr bwMode="auto">
          <a:xfrm>
            <a:off x="3429000" y="4597400"/>
            <a:ext cx="2743200" cy="355600"/>
            <a:chOff x="0" y="0"/>
            <a:chExt cx="1728" cy="224"/>
          </a:xfrm>
        </p:grpSpPr>
        <p:grpSp>
          <p:nvGrpSpPr>
            <p:cNvPr id="26" name="Group 79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74" name="Rectangle 8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5" name="Rectangle 8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27" name="Group 82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72" name="Rectangle 8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3" name="Rectangle 8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8" name="Group 85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70" name="Rectangle 8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1" name="Rectangle 8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9" name="Group 88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68" name="Rectangle 8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69" name="Rectangle 90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/>
          </p:cNvSpPr>
          <p:nvPr/>
        </p:nvSpPr>
        <p:spPr bwMode="auto">
          <a:xfrm>
            <a:off x="495300" y="3048000"/>
            <a:ext cx="8166100" cy="1193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</p:spPr>
        <p:txBody>
          <a:bodyPr lIns="50800" tIns="50800" rIns="45720" bIns="50800">
            <a:prstTxWarp prst="textNoShape">
              <a:avLst/>
            </a:prstTxWarp>
          </a:bodyPr>
          <a:lstStyle/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800">
                <a:solidFill>
                  <a:srgbClr val="8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Address	Instruction Code	Assembly Rendition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8048365:	5b                   	pop    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8048366:	81 c3 ab 12 00 00    	add    $0x12ab,%ebx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804836c:	83 bb 28 00 00 00 00 	cmpl   $0x0,0x28(%ebx)</a:t>
            </a: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Reading Byte-Reversed Listings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5981700" algn="r"/>
              </a:tabLst>
            </a:pPr>
            <a:r>
              <a:rPr lang="en-US" dirty="0"/>
              <a:t>Disassembly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Text representation of binary machine code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Generated by program that reads the machine code</a:t>
            </a:r>
          </a:p>
          <a:p>
            <a:pPr eaLnBrk="1" hangingPunct="1">
              <a:tabLst>
                <a:tab pos="5981700" algn="r"/>
              </a:tabLst>
            </a:pPr>
            <a:r>
              <a:rPr lang="en-US" dirty="0"/>
              <a:t>Example Fragment</a:t>
            </a:r>
          </a:p>
          <a:p>
            <a:pPr eaLnBrk="1" hangingPunct="1">
              <a:spcBef>
                <a:spcPts val="11100"/>
              </a:spcBef>
              <a:tabLst>
                <a:tab pos="5981700" algn="r"/>
              </a:tabLst>
            </a:pPr>
            <a:r>
              <a:rPr lang="en-US" dirty="0"/>
              <a:t>Deciphering Numbers</a:t>
            </a: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Value: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Pad to 32 bits: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0x000012ab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Split into bytes: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 00 12 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Reverse: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ab 12 00 00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5867400" y="3886200"/>
            <a:ext cx="609600" cy="9144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971800" y="3886200"/>
            <a:ext cx="1866900" cy="2286000"/>
            <a:chOff x="0" y="0"/>
            <a:chExt cx="1176" cy="1440"/>
          </a:xfrm>
        </p:grpSpPr>
        <p:sp>
          <p:nvSpPr>
            <p:cNvPr id="50185" name="Freeform 8"/>
            <p:cNvSpPr>
              <a:spLocks/>
            </p:cNvSpPr>
            <p:nvPr/>
          </p:nvSpPr>
          <p:spPr bwMode="auto">
            <a:xfrm rot="-5400000">
              <a:off x="476" y="-476"/>
              <a:ext cx="56" cy="1007"/>
            </a:xfrm>
            <a:custGeom>
              <a:avLst/>
              <a:gdLst>
                <a:gd name="T0" fmla="*/ 21600 w 21600"/>
                <a:gd name="T1" fmla="*/ 0 h 21600"/>
                <a:gd name="T2" fmla="*/ 10800 w 21600"/>
                <a:gd name="T3" fmla="*/ 1800 h 21600"/>
                <a:gd name="T4" fmla="*/ 10800 w 21600"/>
                <a:gd name="T5" fmla="*/ 9000 h 21600"/>
                <a:gd name="T6" fmla="*/ 0 w 21600"/>
                <a:gd name="T7" fmla="*/ 10800 h 21600"/>
                <a:gd name="T8" fmla="*/ 10800 w 21600"/>
                <a:gd name="T9" fmla="*/ 12600 h 21600"/>
                <a:gd name="T10" fmla="*/ 10800 w 21600"/>
                <a:gd name="T11" fmla="*/ 19800 h 21600"/>
                <a:gd name="T12" fmla="*/ 21600 w 21600"/>
                <a:gd name="T13" fmla="*/ 2160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0"/>
                  </a:move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0186" name="Line 9"/>
            <p:cNvSpPr>
              <a:spLocks noChangeShapeType="1"/>
            </p:cNvSpPr>
            <p:nvPr/>
          </p:nvSpPr>
          <p:spPr bwMode="auto">
            <a:xfrm rot="10800000">
              <a:off x="512" y="60"/>
              <a:ext cx="664" cy="1380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7352B-1490-4CFD-9AF8-F5E3CFD34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F97F9-BAE7-450E-BAE9-7F70D52AC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7660092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A84BC-3192-4A60-B1B0-8A4CEC5E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012122"/>
          </a:xfrm>
        </p:spPr>
        <p:txBody>
          <a:bodyPr/>
          <a:lstStyle/>
          <a:p>
            <a:r>
              <a:rPr lang="en-US" dirty="0"/>
              <a:t>Binary Representation:</a:t>
            </a:r>
            <a:br>
              <a:rPr lang="en-US" dirty="0"/>
            </a:br>
            <a:r>
              <a:rPr lang="en-US" dirty="0"/>
              <a:t>Simple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F5FE1-56F8-4CDD-A4D5-3127657F8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600201"/>
            <a:ext cx="7896225" cy="4733924"/>
          </a:xfrm>
        </p:spPr>
        <p:txBody>
          <a:bodyPr/>
          <a:lstStyle/>
          <a:p>
            <a:r>
              <a:rPr lang="en-US" dirty="0"/>
              <a:t>For example, we can count in binary, a base-2 numbering system</a:t>
            </a:r>
          </a:p>
          <a:p>
            <a:pPr lvl="1"/>
            <a:r>
              <a:rPr lang="en-US" dirty="0"/>
              <a:t>000, 001, 010, 011, 100, 101, 110, 111, …</a:t>
            </a:r>
          </a:p>
          <a:p>
            <a:pPr lvl="2"/>
            <a:r>
              <a:rPr lang="en-US" dirty="0"/>
              <a:t>000 = 0*2</a:t>
            </a:r>
            <a:r>
              <a:rPr lang="en-US" baseline="30000" dirty="0"/>
              <a:t>2</a:t>
            </a:r>
            <a:r>
              <a:rPr lang="en-US" dirty="0"/>
              <a:t>  +  0*2</a:t>
            </a:r>
            <a:r>
              <a:rPr lang="en-US" baseline="30000" dirty="0"/>
              <a:t>1  +  </a:t>
            </a:r>
            <a:r>
              <a:rPr lang="en-US" dirty="0"/>
              <a:t> 0*2</a:t>
            </a:r>
            <a:r>
              <a:rPr lang="en-US" baseline="30000" dirty="0"/>
              <a:t>0</a:t>
            </a:r>
            <a:r>
              <a:rPr lang="en-US" dirty="0"/>
              <a:t>   =  0 (in decimal)</a:t>
            </a:r>
          </a:p>
          <a:p>
            <a:pPr lvl="2"/>
            <a:r>
              <a:rPr lang="en-US" dirty="0"/>
              <a:t>001 = 0*2</a:t>
            </a:r>
            <a:r>
              <a:rPr lang="en-US" baseline="30000" dirty="0"/>
              <a:t>2</a:t>
            </a:r>
            <a:r>
              <a:rPr lang="en-US" dirty="0"/>
              <a:t>  +  0*2</a:t>
            </a:r>
            <a:r>
              <a:rPr lang="en-US" baseline="30000" dirty="0"/>
              <a:t>1  +  </a:t>
            </a:r>
            <a:r>
              <a:rPr lang="en-US" dirty="0"/>
              <a:t> 1*2</a:t>
            </a:r>
            <a:r>
              <a:rPr lang="en-US" baseline="30000" dirty="0"/>
              <a:t>0</a:t>
            </a:r>
            <a:r>
              <a:rPr lang="en-US" dirty="0"/>
              <a:t>   =  1 (in decimal)</a:t>
            </a:r>
          </a:p>
          <a:p>
            <a:pPr lvl="2"/>
            <a:r>
              <a:rPr lang="en-US" dirty="0"/>
              <a:t>010 = 0*2</a:t>
            </a:r>
            <a:r>
              <a:rPr lang="en-US" baseline="30000" dirty="0"/>
              <a:t>2</a:t>
            </a:r>
            <a:r>
              <a:rPr lang="en-US" dirty="0"/>
              <a:t>  +  1*2</a:t>
            </a:r>
            <a:r>
              <a:rPr lang="en-US" baseline="30000" dirty="0"/>
              <a:t>1  +  </a:t>
            </a:r>
            <a:r>
              <a:rPr lang="en-US" dirty="0"/>
              <a:t> 0*2</a:t>
            </a:r>
            <a:r>
              <a:rPr lang="en-US" baseline="30000" dirty="0"/>
              <a:t>0</a:t>
            </a:r>
            <a:r>
              <a:rPr lang="en-US" dirty="0"/>
              <a:t>   =  2 (in decimal)</a:t>
            </a:r>
          </a:p>
          <a:p>
            <a:pPr lvl="2"/>
            <a:r>
              <a:rPr lang="en-US" dirty="0"/>
              <a:t>011 = 0*2</a:t>
            </a:r>
            <a:r>
              <a:rPr lang="en-US" baseline="30000" dirty="0"/>
              <a:t>2</a:t>
            </a:r>
            <a:r>
              <a:rPr lang="en-US" dirty="0"/>
              <a:t>  +  1*2</a:t>
            </a:r>
            <a:r>
              <a:rPr lang="en-US" baseline="30000" dirty="0"/>
              <a:t>1  +  </a:t>
            </a:r>
            <a:r>
              <a:rPr lang="en-US" dirty="0"/>
              <a:t> 1*2</a:t>
            </a:r>
            <a:r>
              <a:rPr lang="en-US" baseline="30000" dirty="0"/>
              <a:t>0</a:t>
            </a:r>
            <a:r>
              <a:rPr lang="en-US" dirty="0"/>
              <a:t>   =  3 (in decimal)</a:t>
            </a:r>
          </a:p>
          <a:p>
            <a:pPr lvl="2"/>
            <a:r>
              <a:rPr lang="en-US" dirty="0"/>
              <a:t>Etc.</a:t>
            </a:r>
          </a:p>
          <a:p>
            <a:r>
              <a:rPr lang="en-US" dirty="0"/>
              <a:t>For reference, consider some base-10 examples:</a:t>
            </a:r>
          </a:p>
          <a:p>
            <a:pPr lvl="2"/>
            <a:r>
              <a:rPr lang="en-US" dirty="0"/>
              <a:t>000 = 0*10</a:t>
            </a:r>
            <a:r>
              <a:rPr lang="en-US" baseline="30000" dirty="0"/>
              <a:t>2</a:t>
            </a:r>
            <a:r>
              <a:rPr lang="en-US" dirty="0"/>
              <a:t>  +  0*10</a:t>
            </a:r>
            <a:r>
              <a:rPr lang="en-US" baseline="30000" dirty="0"/>
              <a:t>1  +  </a:t>
            </a:r>
            <a:r>
              <a:rPr lang="en-US" dirty="0"/>
              <a:t> 0*10</a:t>
            </a:r>
            <a:r>
              <a:rPr lang="en-US" baseline="30000" dirty="0"/>
              <a:t>0</a:t>
            </a:r>
            <a:r>
              <a:rPr lang="en-US" dirty="0"/>
              <a:t>   </a:t>
            </a:r>
          </a:p>
          <a:p>
            <a:pPr lvl="2"/>
            <a:r>
              <a:rPr lang="en-US" dirty="0"/>
              <a:t>001 = 0*10</a:t>
            </a:r>
            <a:r>
              <a:rPr lang="en-US" baseline="30000" dirty="0"/>
              <a:t>2</a:t>
            </a:r>
            <a:r>
              <a:rPr lang="en-US" dirty="0"/>
              <a:t>  +  0*10</a:t>
            </a:r>
            <a:r>
              <a:rPr lang="en-US" baseline="30000" dirty="0"/>
              <a:t>1  +  </a:t>
            </a:r>
            <a:r>
              <a:rPr lang="en-US" dirty="0"/>
              <a:t> 1*10</a:t>
            </a:r>
            <a:r>
              <a:rPr lang="en-US" baseline="30000" dirty="0"/>
              <a:t>0</a:t>
            </a:r>
            <a:r>
              <a:rPr lang="en-US" dirty="0"/>
              <a:t>  </a:t>
            </a:r>
          </a:p>
          <a:p>
            <a:pPr lvl="2"/>
            <a:r>
              <a:rPr lang="en-US" dirty="0"/>
              <a:t>357 = 3*10</a:t>
            </a:r>
            <a:r>
              <a:rPr lang="en-US" baseline="30000" dirty="0"/>
              <a:t>2</a:t>
            </a:r>
            <a:r>
              <a:rPr lang="en-US" dirty="0"/>
              <a:t>  +  5*10</a:t>
            </a:r>
            <a:r>
              <a:rPr lang="en-US" baseline="30000" dirty="0"/>
              <a:t>1  +  </a:t>
            </a:r>
            <a:r>
              <a:rPr lang="en-US" dirty="0"/>
              <a:t> 7*2</a:t>
            </a:r>
            <a:r>
              <a:rPr lang="en-US" baseline="30000" dirty="0"/>
              <a:t>0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6213725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Hexadecimal and Octal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96874" y="1362075"/>
            <a:ext cx="8518525" cy="5114925"/>
          </a:xfrm>
        </p:spPr>
        <p:txBody>
          <a:bodyPr/>
          <a:lstStyle/>
          <a:p>
            <a:pPr eaLnBrk="1" hangingPunct="1"/>
            <a:r>
              <a:rPr lang="en-US" dirty="0"/>
              <a:t>Writing out numbers in binary takes too many digits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We want a way to represent numbers more densely such that fewer digits are required</a:t>
            </a:r>
          </a:p>
          <a:p>
            <a:pPr lvl="1"/>
            <a:r>
              <a:rPr lang="en-US" dirty="0"/>
              <a:t>But also such that it is easy to get at the bits that we want</a:t>
            </a:r>
          </a:p>
          <a:p>
            <a:pPr lvl="1"/>
            <a:endParaRPr lang="en-US" dirty="0"/>
          </a:p>
          <a:p>
            <a:r>
              <a:rPr lang="en-US" dirty="0"/>
              <a:t>Any power-of-two base provides this property</a:t>
            </a:r>
          </a:p>
          <a:p>
            <a:pPr lvl="1"/>
            <a:r>
              <a:rPr lang="en-US" dirty="0"/>
              <a:t>Octal, e.g. base-8, and hexadecimal, e.g. base-16 are the closest to our familiar base-10.</a:t>
            </a:r>
          </a:p>
          <a:p>
            <a:pPr lvl="1"/>
            <a:r>
              <a:rPr lang="en-US" dirty="0"/>
              <a:t>Each has been used by “computer people” over time</a:t>
            </a:r>
          </a:p>
          <a:p>
            <a:pPr lvl="1"/>
            <a:r>
              <a:rPr lang="en-US" dirty="0"/>
              <a:t>Hexadecimal is often preferred because it is denser.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9390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261052"/>
            <a:ext cx="7592093" cy="762000"/>
          </a:xfrm>
        </p:spPr>
        <p:txBody>
          <a:bodyPr/>
          <a:lstStyle/>
          <a:p>
            <a:pPr marL="119063" indent="-119063" eaLnBrk="1" hangingPunct="1"/>
            <a:r>
              <a:rPr lang="en-US" dirty="0"/>
              <a:t>Hexadecimal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85138" y="1020544"/>
            <a:ext cx="6642464" cy="3751061"/>
          </a:xfrm>
        </p:spPr>
        <p:txBody>
          <a:bodyPr/>
          <a:lstStyle/>
          <a:p>
            <a:pPr marL="152400"/>
            <a:r>
              <a:rPr lang="en-US" dirty="0"/>
              <a:t>Hexadecimal 00</a:t>
            </a:r>
            <a:r>
              <a:rPr lang="en-US" baseline="-6000" dirty="0"/>
              <a:t>16</a:t>
            </a:r>
            <a:r>
              <a:rPr lang="en-US" dirty="0"/>
              <a:t> to FF</a:t>
            </a:r>
            <a:r>
              <a:rPr lang="en-US" baseline="-6000" dirty="0"/>
              <a:t>16</a:t>
            </a:r>
            <a:endParaRPr lang="en-US" dirty="0"/>
          </a:p>
          <a:p>
            <a:pPr marL="438150" lvl="1"/>
            <a:r>
              <a:rPr lang="en-US" dirty="0"/>
              <a:t>Base 16 number representation</a:t>
            </a:r>
          </a:p>
          <a:p>
            <a:pPr marL="438150" lvl="1"/>
            <a:r>
              <a:rPr lang="en-US" dirty="0"/>
              <a:t>Use characters ‘0’ to ‘9’ and ‘A’ to ‘F’</a:t>
            </a:r>
          </a:p>
          <a:p>
            <a:pPr marL="438150" lvl="1"/>
            <a:endParaRPr lang="en-US" dirty="0"/>
          </a:p>
          <a:p>
            <a:pPr marL="38100"/>
            <a:r>
              <a:rPr lang="en-US" dirty="0"/>
              <a:t>Consider 1A2B in Hexadecimal:</a:t>
            </a:r>
          </a:p>
          <a:p>
            <a:pPr marL="438150" lvl="1"/>
            <a:r>
              <a:rPr lang="en-US" dirty="0"/>
              <a:t>1*16</a:t>
            </a:r>
            <a:r>
              <a:rPr lang="en-US" baseline="30000" dirty="0"/>
              <a:t>3</a:t>
            </a:r>
            <a:r>
              <a:rPr lang="en-US" dirty="0"/>
              <a:t>   +    A*16</a:t>
            </a:r>
            <a:r>
              <a:rPr lang="en-US" baseline="30000" dirty="0"/>
              <a:t>2</a:t>
            </a:r>
            <a:r>
              <a:rPr lang="en-US" dirty="0"/>
              <a:t>   +   2*16</a:t>
            </a:r>
            <a:r>
              <a:rPr lang="en-US" baseline="30000" dirty="0"/>
              <a:t>1</a:t>
            </a:r>
            <a:r>
              <a:rPr lang="en-US" dirty="0"/>
              <a:t>   +   B*16</a:t>
            </a:r>
            <a:r>
              <a:rPr lang="en-US" baseline="30000" dirty="0"/>
              <a:t>0</a:t>
            </a:r>
          </a:p>
          <a:p>
            <a:pPr marL="438150" lvl="1"/>
            <a:r>
              <a:rPr lang="en-US" dirty="0"/>
              <a:t>1*16</a:t>
            </a:r>
            <a:r>
              <a:rPr lang="en-US" baseline="30000" dirty="0"/>
              <a:t>3</a:t>
            </a:r>
            <a:r>
              <a:rPr lang="en-US" dirty="0"/>
              <a:t>   +    10*16</a:t>
            </a:r>
            <a:r>
              <a:rPr lang="en-US" baseline="30000" dirty="0"/>
              <a:t>2</a:t>
            </a:r>
            <a:r>
              <a:rPr lang="en-US" dirty="0"/>
              <a:t>   +   2*16</a:t>
            </a:r>
            <a:r>
              <a:rPr lang="en-US" baseline="30000" dirty="0"/>
              <a:t>1</a:t>
            </a:r>
            <a:r>
              <a:rPr lang="en-US" dirty="0"/>
              <a:t>   +   11*16</a:t>
            </a:r>
            <a:r>
              <a:rPr lang="en-US" baseline="30000" dirty="0"/>
              <a:t>0</a:t>
            </a:r>
            <a:r>
              <a:rPr lang="en-US" dirty="0"/>
              <a:t>   = 6699 (decimal)</a:t>
            </a:r>
          </a:p>
          <a:p>
            <a:pPr marL="38100"/>
            <a:endParaRPr lang="en-US" dirty="0"/>
          </a:p>
          <a:p>
            <a:pPr marL="438150" lvl="1"/>
            <a:r>
              <a:rPr lang="en-US" dirty="0"/>
              <a:t>The C Language prefixes hexadecimal numbers with “0x” so they aren’t confused with decimal numbers</a:t>
            </a:r>
          </a:p>
          <a:p>
            <a:pPr marL="438150" lvl="1"/>
            <a:r>
              <a:rPr lang="en-US" dirty="0"/>
              <a:t>Write FA1D37B</a:t>
            </a:r>
            <a:r>
              <a:rPr lang="en-US" baseline="-6000" dirty="0"/>
              <a:t>16</a:t>
            </a:r>
            <a:r>
              <a:rPr lang="en-US" dirty="0"/>
              <a:t> in C as</a:t>
            </a:r>
          </a:p>
          <a:p>
            <a:pPr marL="838200" lvl="2"/>
            <a:r>
              <a:rPr lang="en-US" dirty="0"/>
              <a:t>0xFA1D37B</a:t>
            </a:r>
          </a:p>
          <a:p>
            <a:pPr marL="838200" lvl="2"/>
            <a:r>
              <a:rPr lang="en-US" dirty="0"/>
              <a:t>0xfa1d37b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065962" y="530820"/>
            <a:ext cx="1851025" cy="4591050"/>
            <a:chOff x="0" y="0"/>
            <a:chExt cx="1166" cy="289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4316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4315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4315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4315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4315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4315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4314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4314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4314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4314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4314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5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4313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16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4313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4313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8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4313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19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4313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0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4312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1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4312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2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4312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3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4312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dirty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4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4312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25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4311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6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4311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7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4311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dirty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28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4311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29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4311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0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4310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1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4310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4310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4310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3014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4310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3015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4309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3019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4309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020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4309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021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4309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3022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4309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3023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4308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3024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4308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3025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4308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3026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4308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3027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4308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43028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4307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43029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4307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43030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4307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43031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4307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43032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4307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43033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4306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43034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4306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6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4301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4301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4301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43010" name="Rectangle 43009"/>
          <p:cNvSpPr/>
          <p:nvPr/>
        </p:nvSpPr>
        <p:spPr>
          <a:xfrm>
            <a:off x="3611093" y="5483464"/>
            <a:ext cx="4977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18213: 0100 0111 0010 0101</a:t>
            </a:r>
            <a:endParaRPr lang="en-US" sz="2400" dirty="0"/>
          </a:p>
        </p:txBody>
      </p:sp>
      <p:sp>
        <p:nvSpPr>
          <p:cNvPr id="43011" name="Left Brace 43010"/>
          <p:cNvSpPr/>
          <p:nvPr/>
        </p:nvSpPr>
        <p:spPr bwMode="auto">
          <a:xfrm>
            <a:off x="5245404" y="559736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6" name="Left Brace 155"/>
          <p:cNvSpPr/>
          <p:nvPr/>
        </p:nvSpPr>
        <p:spPr bwMode="auto">
          <a:xfrm>
            <a:off x="6169276" y="559736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7" name="Left Brace 156"/>
          <p:cNvSpPr/>
          <p:nvPr/>
        </p:nvSpPr>
        <p:spPr bwMode="auto">
          <a:xfrm>
            <a:off x="7089982" y="559736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8" name="Left Brace 157"/>
          <p:cNvSpPr/>
          <p:nvPr/>
        </p:nvSpPr>
        <p:spPr bwMode="auto">
          <a:xfrm>
            <a:off x="7982156" y="559736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5079454" y="6043136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4</a:t>
            </a:r>
            <a:endParaRPr lang="en-US" dirty="0"/>
          </a:p>
        </p:txBody>
      </p:sp>
      <p:sp>
        <p:nvSpPr>
          <p:cNvPr id="161" name="Rectangle 160"/>
          <p:cNvSpPr/>
          <p:nvPr/>
        </p:nvSpPr>
        <p:spPr>
          <a:xfrm>
            <a:off x="6003326" y="6057378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7</a:t>
            </a:r>
            <a:endParaRPr lang="en-US" dirty="0"/>
          </a:p>
        </p:txBody>
      </p:sp>
      <p:sp>
        <p:nvSpPr>
          <p:cNvPr id="162" name="Rectangle 161"/>
          <p:cNvSpPr/>
          <p:nvPr/>
        </p:nvSpPr>
        <p:spPr>
          <a:xfrm>
            <a:off x="6924032" y="6057378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2</a:t>
            </a:r>
            <a:endParaRPr lang="en-US" dirty="0"/>
          </a:p>
        </p:txBody>
      </p:sp>
      <p:sp>
        <p:nvSpPr>
          <p:cNvPr id="163" name="Rectangle 162"/>
          <p:cNvSpPr/>
          <p:nvPr/>
        </p:nvSpPr>
        <p:spPr>
          <a:xfrm>
            <a:off x="7816206" y="6057378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17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animBg="1"/>
      <p:bldP spid="156" grpId="0" animBg="1"/>
      <p:bldP spid="157" grpId="0" animBg="1"/>
      <p:bldP spid="158" grpId="0" animBg="1"/>
      <p:bldP spid="160" grpId="0"/>
      <p:bldP spid="161" grpId="0"/>
      <p:bldP spid="162" grpId="0"/>
      <p:bldP spid="163" grpId="0"/>
    </p:bldLst>
  </p:timing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15474</TotalTime>
  <Pages>0</Pages>
  <Words>5018</Words>
  <Characters>0</Characters>
  <Application>Microsoft Office PowerPoint</Application>
  <PresentationFormat>On-screen Show (4:3)</PresentationFormat>
  <Lines>0</Lines>
  <Paragraphs>1402</Paragraphs>
  <Slides>63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63</vt:i4>
      </vt:variant>
    </vt:vector>
  </HeadingPairs>
  <TitlesOfParts>
    <vt:vector size="85" baseType="lpstr">
      <vt:lpstr>Arial Narrow</vt:lpstr>
      <vt:lpstr>Calibri</vt:lpstr>
      <vt:lpstr>Calibri Bold</vt:lpstr>
      <vt:lpstr>Courier New</vt:lpstr>
      <vt:lpstr>Courier New Bold</vt:lpstr>
      <vt:lpstr>Courier New Bold Italic</vt:lpstr>
      <vt:lpstr>Gill Sans</vt:lpstr>
      <vt:lpstr>Gill Sans MT</vt:lpstr>
      <vt:lpstr>Gill Sans MT Condensed</vt:lpstr>
      <vt:lpstr>Helvetica</vt:lpstr>
      <vt:lpstr>Monaco</vt:lpstr>
      <vt:lpstr>Symbol</vt:lpstr>
      <vt:lpstr>Times</vt:lpstr>
      <vt:lpstr>Times New Roman</vt:lpstr>
      <vt:lpstr>Wingdings</vt:lpstr>
      <vt:lpstr>Wingdings 2</vt:lpstr>
      <vt:lpstr>Zapf Dingbats</vt:lpstr>
      <vt:lpstr>Title Slide</vt:lpstr>
      <vt:lpstr>Title and Content</vt:lpstr>
      <vt:lpstr>Document</vt:lpstr>
      <vt:lpstr>Equation</vt:lpstr>
      <vt:lpstr>Chart</vt:lpstr>
      <vt:lpstr>PowerPoint Presentation</vt:lpstr>
      <vt:lpstr>PowerPoint Presentation</vt:lpstr>
      <vt:lpstr>Bits, Bytes, and Integers</vt:lpstr>
      <vt:lpstr>Analog Computers</vt:lpstr>
      <vt:lpstr>Needing Less Accuracy, Precision is Better</vt:lpstr>
      <vt:lpstr>Binary Representation</vt:lpstr>
      <vt:lpstr>Binary Representation: Simple Numbers</vt:lpstr>
      <vt:lpstr>Hexadecimal and Octal</vt:lpstr>
      <vt:lpstr>Hexadecimal</vt:lpstr>
      <vt:lpstr>Today: Bits, Bytes, and Integers</vt:lpstr>
      <vt:lpstr>Boolean Algebra</vt:lpstr>
      <vt:lpstr>General Boolean Algebras</vt:lpstr>
      <vt:lpstr>Example: Representing &amp; Manipulating Sets</vt:lpstr>
      <vt:lpstr>Bit-Level Operations in C</vt:lpstr>
      <vt:lpstr>Bit-Level Operations in C</vt:lpstr>
      <vt:lpstr>Contrast: Logic Operations in C</vt:lpstr>
      <vt:lpstr>Shift Operations</vt:lpstr>
      <vt:lpstr>Today: Bits, Bytes, and Integers</vt:lpstr>
      <vt:lpstr>Binary Number Lines</vt:lpstr>
      <vt:lpstr>Some Purely Imaginary Examples</vt:lpstr>
      <vt:lpstr>Overflow</vt:lpstr>
      <vt:lpstr>Modulus Arithmetic</vt:lpstr>
      <vt:lpstr>Unsigned and Non-Negative Integers</vt:lpstr>
      <vt:lpstr>How represent negative Numbers?</vt:lpstr>
      <vt:lpstr>A Magic Trick!</vt:lpstr>
      <vt:lpstr>Negative Numbers</vt:lpstr>
      <vt:lpstr>Finding –x the easy way</vt:lpstr>
      <vt:lpstr>Why Does This Work?</vt:lpstr>
      <vt:lpstr>Why Does This Work? Cont.</vt:lpstr>
      <vt:lpstr>Visualizing Two’s Complement</vt:lpstr>
      <vt:lpstr>Complement &amp; Increment Examples</vt:lpstr>
      <vt:lpstr>Encoding Integers: Dense Form</vt:lpstr>
      <vt:lpstr>Numeric Ranges</vt:lpstr>
      <vt:lpstr>Today: Bits, Bytes, and Integers</vt:lpstr>
      <vt:lpstr>Mapping Signed  Unsigned</vt:lpstr>
      <vt:lpstr>Relation between Signed &amp; Unsigned</vt:lpstr>
      <vt:lpstr>Conversion Visualized</vt:lpstr>
      <vt:lpstr>Signed vs. Unsigned in C</vt:lpstr>
      <vt:lpstr>Casting Surprises</vt:lpstr>
      <vt:lpstr>Summary Casting Signed ↔ Unsigned: Basic Rules</vt:lpstr>
      <vt:lpstr>Today: Bits, Bytes, and Integers</vt:lpstr>
      <vt:lpstr>Sign Extension</vt:lpstr>
      <vt:lpstr>Sign Extension: Simple Example</vt:lpstr>
      <vt:lpstr>Truncation</vt:lpstr>
      <vt:lpstr>Truncation: Simple Example</vt:lpstr>
      <vt:lpstr>Summary: Expanding, Truncating: Basic Rules</vt:lpstr>
      <vt:lpstr>Today: Bits, Bytes, and Integers</vt:lpstr>
      <vt:lpstr>Unsigned Addition</vt:lpstr>
      <vt:lpstr>Two’s Complement Addition</vt:lpstr>
      <vt:lpstr>Visualizing “True Sum” Integer Addition</vt:lpstr>
      <vt:lpstr>Visualizing Unsigned Addition</vt:lpstr>
      <vt:lpstr>Visualizing 2’s Complement Addition</vt:lpstr>
      <vt:lpstr>Multiplication</vt:lpstr>
      <vt:lpstr>Power-of-2 Multiply with Shift</vt:lpstr>
      <vt:lpstr>Unsigned Power-of-2 Divide with Shift</vt:lpstr>
      <vt:lpstr>Signed Power-of-2 Divide with Shift</vt:lpstr>
      <vt:lpstr>Round-toward-0 Divide</vt:lpstr>
      <vt:lpstr>Correct Power-of-2 Divide (Cont.)</vt:lpstr>
      <vt:lpstr>Today: Bits, Bytes, and Integers</vt:lpstr>
      <vt:lpstr>Byte Ordering</vt:lpstr>
      <vt:lpstr>Byte Ordering Example</vt:lpstr>
      <vt:lpstr>Reading Byte-Reversed Listings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Gregory Kesden</cp:lastModifiedBy>
  <cp:revision>243</cp:revision>
  <cp:lastPrinted>2011-08-30T03:47:10Z</cp:lastPrinted>
  <dcterms:created xsi:type="dcterms:W3CDTF">2012-08-28T17:04:18Z</dcterms:created>
  <dcterms:modified xsi:type="dcterms:W3CDTF">2024-05-15T04:38:02Z</dcterms:modified>
</cp:coreProperties>
</file>