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59"/>
  </p:notesMasterIdLst>
  <p:handoutMasterIdLst>
    <p:handoutMasterId r:id="rId60"/>
  </p:handoutMasterIdLst>
  <p:sldIdLst>
    <p:sldId id="309" r:id="rId3"/>
    <p:sldId id="542" r:id="rId4"/>
    <p:sldId id="645" r:id="rId5"/>
    <p:sldId id="737" r:id="rId6"/>
    <p:sldId id="580" r:id="rId7"/>
    <p:sldId id="581" r:id="rId8"/>
    <p:sldId id="697" r:id="rId9"/>
    <p:sldId id="731" r:id="rId10"/>
    <p:sldId id="735" r:id="rId11"/>
    <p:sldId id="733" r:id="rId12"/>
    <p:sldId id="734" r:id="rId13"/>
    <p:sldId id="586" r:id="rId14"/>
    <p:sldId id="646" r:id="rId15"/>
    <p:sldId id="680" r:id="rId16"/>
    <p:sldId id="692" r:id="rId17"/>
    <p:sldId id="661" r:id="rId18"/>
    <p:sldId id="693" r:id="rId19"/>
    <p:sldId id="651" r:id="rId20"/>
    <p:sldId id="639" r:id="rId21"/>
    <p:sldId id="694" r:id="rId22"/>
    <p:sldId id="649" r:id="rId23"/>
    <p:sldId id="597" r:id="rId24"/>
    <p:sldId id="598" r:id="rId25"/>
    <p:sldId id="682" r:id="rId26"/>
    <p:sldId id="599" r:id="rId27"/>
    <p:sldId id="601" r:id="rId28"/>
    <p:sldId id="602" r:id="rId29"/>
    <p:sldId id="663" r:id="rId30"/>
    <p:sldId id="664" r:id="rId31"/>
    <p:sldId id="665" r:id="rId32"/>
    <p:sldId id="666" r:id="rId33"/>
    <p:sldId id="667" r:id="rId34"/>
    <p:sldId id="668" r:id="rId35"/>
    <p:sldId id="695" r:id="rId36"/>
    <p:sldId id="669" r:id="rId37"/>
    <p:sldId id="678" r:id="rId38"/>
    <p:sldId id="670" r:id="rId39"/>
    <p:sldId id="672" r:id="rId40"/>
    <p:sldId id="736" r:id="rId41"/>
    <p:sldId id="673" r:id="rId42"/>
    <p:sldId id="674" r:id="rId43"/>
    <p:sldId id="679" r:id="rId44"/>
    <p:sldId id="647" r:id="rId45"/>
    <p:sldId id="588" r:id="rId46"/>
    <p:sldId id="589" r:id="rId47"/>
    <p:sldId id="685" r:id="rId48"/>
    <p:sldId id="686" r:id="rId49"/>
    <p:sldId id="696" r:id="rId50"/>
    <p:sldId id="637" r:id="rId51"/>
    <p:sldId id="591" r:id="rId52"/>
    <p:sldId id="592" r:id="rId53"/>
    <p:sldId id="593" r:id="rId54"/>
    <p:sldId id="687" r:id="rId55"/>
    <p:sldId id="594" r:id="rId56"/>
    <p:sldId id="595" r:id="rId57"/>
    <p:sldId id="659" r:id="rId58"/>
  </p:sldIdLst>
  <p:sldSz cx="9144000" cy="6858000" type="screen4x3"/>
  <p:notesSz cx="7302500" cy="9586913"/>
  <p:custDataLst>
    <p:tags r:id="rId6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309"/>
            <p14:sldId id="542"/>
            <p14:sldId id="645"/>
            <p14:sldId id="737"/>
            <p14:sldId id="580"/>
            <p14:sldId id="581"/>
            <p14:sldId id="697"/>
            <p14:sldId id="731"/>
            <p14:sldId id="735"/>
            <p14:sldId id="733"/>
            <p14:sldId id="734"/>
            <p14:sldId id="586"/>
            <p14:sldId id="646"/>
            <p14:sldId id="680"/>
            <p14:sldId id="692"/>
            <p14:sldId id="661"/>
            <p14:sldId id="693"/>
            <p14:sldId id="651"/>
            <p14:sldId id="639"/>
            <p14:sldId id="694"/>
            <p14:sldId id="649"/>
            <p14:sldId id="597"/>
            <p14:sldId id="598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7"/>
            <p14:sldId id="668"/>
            <p14:sldId id="695"/>
            <p14:sldId id="669"/>
            <p14:sldId id="678"/>
            <p14:sldId id="670"/>
            <p14:sldId id="672"/>
            <p14:sldId id="736"/>
            <p14:sldId id="673"/>
            <p14:sldId id="674"/>
            <p14:sldId id="679"/>
            <p14:sldId id="647"/>
            <p14:sldId id="588"/>
            <p14:sldId id="589"/>
            <p14:sldId id="685"/>
            <p14:sldId id="686"/>
            <p14:sldId id="696"/>
            <p14:sldId id="637"/>
            <p14:sldId id="591"/>
            <p14:sldId id="592"/>
            <p14:sldId id="593"/>
            <p14:sldId id="687"/>
            <p14:sldId id="594"/>
            <p14:sldId id="595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FBF"/>
    <a:srgbClr val="F6F5BD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2DFEC2-DDBD-48BE-8B81-B4F70BF2C4EF}" v="117" dt="2022-09-07T20:54:58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718" autoAdjust="0"/>
  </p:normalViewPr>
  <p:slideViewPr>
    <p:cSldViewPr snapToGrid="0" snapToObjects="1">
      <p:cViewPr varScale="1">
        <p:scale>
          <a:sx n="91" d="100"/>
          <a:sy n="91" d="100"/>
        </p:scale>
        <p:origin x="978" y="-54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-12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tags" Target="tags/tag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1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72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17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98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6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(rsi,rsi,2) = 3y;  3y &lt;&lt; 4 == 3y * 16 = 48y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425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40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Raptor Lake is expected to be available second half of 2022</a:t>
            </a:r>
          </a:p>
        </p:txBody>
      </p:sp>
    </p:spTree>
    <p:extLst>
      <p:ext uri="{BB962C8B-B14F-4D97-AF65-F5344CB8AC3E}">
        <p14:creationId xmlns:p14="http://schemas.microsoft.com/office/powerpoint/2010/main" val="3245603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8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6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877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5474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6293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98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9920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4692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68804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7972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7607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7841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6594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128340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266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006715"/>
            <a:ext cx="7896225" cy="5701903"/>
          </a:xfrm>
        </p:spPr>
        <p:txBody>
          <a:bodyPr>
            <a:normAutofit lnSpcReduction="10000"/>
          </a:bodyPr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Recent Years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1995-2011: Lead semiconductor “fab” in world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2018: #2 largest by $$ (#1 is Samsung)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2019-2023: back-and-forth with Samsung for #1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fell behind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Relies on external semiconductor manufacturer </a:t>
            </a:r>
            <a:r>
              <a:rPr lang="en-US" dirty="0" err="1"/>
              <a:t>GlobalFoundaries</a:t>
            </a:r>
            <a:endParaRPr lang="en-US" dirty="0"/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ca. 2019 CPUs (e.g., Ryzen) are competitive again (with TSMC)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64-Bit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2001: Intel Attempts Radical Shift from IA32 to IA64</a:t>
            </a:r>
          </a:p>
          <a:p>
            <a:pPr lvl="1"/>
            <a:r>
              <a:rPr lang="en-US" dirty="0"/>
              <a:t>Totally different architecture (Itanium, AKA “</a:t>
            </a:r>
            <a:r>
              <a:rPr lang="en-US" dirty="0" err="1"/>
              <a:t>Itanic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Executes IA32 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/>
              <a:t>2003: AMD Steps 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/>
              <a:t>Virtually all modern x86 processors support x86-64</a:t>
            </a:r>
          </a:p>
          <a:p>
            <a:pPr lvl="1"/>
            <a:r>
              <a:rPr lang="en-US" dirty="0"/>
              <a:t>But, lots of code still runs in 32-bit mode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5013" y="2392292"/>
            <a:ext cx="3055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Seems like nice clean layers…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  <p:pic>
        <p:nvPicPr>
          <p:cNvPr id="8" name="Picture 7" descr="A picture containing outdoor, side, sitting, mountain&#10;&#10;Description automatically generated">
            <a:extLst>
              <a:ext uri="{FF2B5EF4-FFF2-40B4-BE49-F238E27FC236}">
                <a16:creationId xmlns:a16="http://schemas.microsoft.com/office/drawing/2014/main" id="{3E63EAF2-BF8D-4878-A06F-105472D6C6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87" y="3378330"/>
            <a:ext cx="3503264" cy="23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86348"/>
            <a:ext cx="7896225" cy="51149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correct machine/assembly code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pPr lvl="1"/>
            <a:endParaRPr lang="en-US" sz="1050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lvl="1"/>
            <a:endParaRPr lang="en-US" sz="1100" dirty="0"/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pPr lvl="1"/>
            <a:endParaRPr lang="en-US" sz="1400" dirty="0"/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Recent open-source ISA</a:t>
            </a:r>
          </a:p>
        </p:txBody>
      </p:sp>
    </p:spTree>
    <p:extLst>
      <p:ext uri="{BB962C8B-B14F-4D97-AF65-F5344CB8AC3E}">
        <p14:creationId xmlns:p14="http://schemas.microsoft.com/office/powerpoint/2010/main" val="25770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1096412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708150"/>
            <a:ext cx="7998833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sym typeface="Calibri" charset="0"/>
              </a:rPr>
              <a:t>: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Introduction to Computer Systems </a:t>
            </a:r>
            <a:br>
              <a:rPr lang="en-US" sz="2000" b="0" dirty="0"/>
            </a:br>
            <a:r>
              <a:rPr lang="en-US" sz="2000" b="0" dirty="0"/>
              <a:t>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September 5</a:t>
            </a:r>
            <a:r>
              <a:rPr lang="en-US" sz="2000" b="0" baseline="30000" dirty="0"/>
              <a:t>th</a:t>
            </a:r>
            <a:r>
              <a:rPr lang="en-US" sz="2000" b="0" dirty="0"/>
              <a:t>,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30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16049" cy="4972050"/>
          </a:xfrm>
        </p:spPr>
        <p:txBody>
          <a:bodyPr/>
          <a:lstStyle/>
          <a:p>
            <a:r>
              <a:rPr lang="en-US" dirty="0"/>
              <a:t>High level goals:</a:t>
            </a:r>
          </a:p>
          <a:p>
            <a:pPr lvl="1"/>
            <a:r>
              <a:rPr lang="en-US" dirty="0"/>
              <a:t>Improve code performance, reliability, and code security (and think a bit about the flip side of that coin)</a:t>
            </a:r>
          </a:p>
          <a:p>
            <a:pPr lvl="2"/>
            <a:r>
              <a:rPr lang="en-US" dirty="0"/>
              <a:t>Understand our toolchain, so we can maximize the benefit we get from it</a:t>
            </a:r>
          </a:p>
          <a:p>
            <a:pPr lvl="2"/>
            <a:r>
              <a:rPr lang="en-US" dirty="0"/>
              <a:t>Empower the compiler to do more or us</a:t>
            </a:r>
          </a:p>
          <a:p>
            <a:pPr lvl="2"/>
            <a:r>
              <a:rPr lang="en-US" dirty="0"/>
              <a:t>Optimize by hand, where, and only where appropriate</a:t>
            </a:r>
          </a:p>
          <a:p>
            <a:pPr lvl="2"/>
            <a:r>
              <a:rPr lang="en-US" dirty="0"/>
              <a:t>Debug deeply rooted problems</a:t>
            </a:r>
          </a:p>
          <a:p>
            <a:pPr lvl="2"/>
            <a:r>
              <a:rPr lang="en-US" dirty="0"/>
              <a:t>Protect the security and reliability of code</a:t>
            </a:r>
          </a:p>
          <a:p>
            <a:pPr lvl="1"/>
            <a:r>
              <a:rPr lang="en-US" dirty="0"/>
              <a:t>Note: Writing assembly is not on this </a:t>
            </a:r>
            <a:r>
              <a:rPr lang="en-US"/>
              <a:t>list!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4769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/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/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77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Synonym: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salq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38892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83515" cy="4972050"/>
          </a:xfrm>
        </p:spPr>
        <p:txBody>
          <a:bodyPr/>
          <a:lstStyle/>
          <a:p>
            <a:r>
              <a:rPr lang="en-US" dirty="0"/>
              <a:t>History of Intel processors and architectures	</a:t>
            </a:r>
            <a:r>
              <a:rPr lang="en-US" dirty="0">
                <a:solidFill>
                  <a:srgbClr val="7F7F7F"/>
                </a:solidFill>
              </a:rPr>
              <a:t>CSAPP 3.1</a:t>
            </a:r>
            <a:endParaRPr lang="en-US" dirty="0"/>
          </a:p>
          <a:p>
            <a:r>
              <a:rPr lang="en-US" dirty="0"/>
              <a:t>Assembly Basics: Registers, operands, move	</a:t>
            </a:r>
            <a:r>
              <a:rPr lang="en-US" dirty="0">
                <a:solidFill>
                  <a:srgbClr val="7F7F7F"/>
                </a:solidFill>
              </a:rPr>
              <a:t>CSAPP 3.3-3.4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Arithmetic &amp; logical operations	      		</a:t>
            </a:r>
            <a:r>
              <a:rPr lang="en-US" dirty="0">
                <a:solidFill>
                  <a:srgbClr val="7F7F7F"/>
                </a:solidFill>
              </a:rPr>
              <a:t>CSAPP 3.5</a:t>
            </a:r>
            <a:endParaRPr lang="en-US" dirty="0"/>
          </a:p>
          <a:p>
            <a:r>
              <a:rPr lang="en-US" dirty="0"/>
              <a:t>C, assembly, machine code			</a:t>
            </a:r>
            <a:r>
              <a:rPr lang="en-US" dirty="0">
                <a:solidFill>
                  <a:srgbClr val="7F7F7F"/>
                </a:solidFill>
              </a:rPr>
              <a:t>CSAPP 3.2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42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6347" y="1362075"/>
            <a:ext cx="8567625" cy="4972050"/>
          </a:xfrm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Depending how you count, there are 2,034 total x86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(If you count all </a:t>
            </a:r>
            <a:r>
              <a:rPr lang="en-US" dirty="0" err="1"/>
              <a:t>addr</a:t>
            </a:r>
            <a:r>
              <a:rPr lang="en-US" dirty="0"/>
              <a:t> modes, op widths, flags, it’s actually 3,683)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Curious: only used once…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 [New to recent versions of GCC]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29339622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8255963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r>
              <a:rPr lang="en-US" dirty="0"/>
              <a:t>x86 is a 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dirty="0"/>
              <a:t>But, only small subset encountered with Linux programs</a:t>
            </a:r>
          </a:p>
          <a:p>
            <a:r>
              <a:rPr lang="en-US" dirty="0"/>
              <a:t>Compare: Reduced Instruction Set Computer (RISC)</a:t>
            </a:r>
          </a:p>
          <a:p>
            <a:pPr lvl="1"/>
            <a:r>
              <a:rPr lang="en-US" dirty="0"/>
              <a:t>RISC: *very few* instructions, with *very few* modes for each</a:t>
            </a:r>
          </a:p>
          <a:p>
            <a:pPr lvl="1"/>
            <a:r>
              <a:rPr lang="en-US" dirty="0"/>
              <a:t>RISC can be quite fast (but Intel still wins on speed!)</a:t>
            </a:r>
          </a:p>
          <a:p>
            <a:pPr lvl="1"/>
            <a:r>
              <a:rPr lang="en-US" dirty="0"/>
              <a:t>Current RISC renaissance (e.g., ARM, RISCV), especially for low-power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8229600" cy="573088"/>
          </a:xfrm>
        </p:spPr>
        <p:txBody>
          <a:bodyPr/>
          <a:lstStyle/>
          <a:p>
            <a:r>
              <a:rPr lang="en-US" dirty="0"/>
              <a:t>Intel x86 Evolution: Milestones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5105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>
                <a:solidFill>
                  <a:srgbClr val="C00000"/>
                </a:solidFill>
              </a:rPr>
              <a:t>	Name	Date	Transistors	MHz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29K	5-10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16-bit Intel 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1MB address space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275K	16-33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32 bit Intel processor 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Added “flat addressing”, capable of running Unix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4E	2004	125M	2800-3800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64-bit Intel x86 processor, referred to as x86-64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2	2006	291M	1060-3333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multi-core Intel processor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i7	2008	731M	1600-4400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Four cores (our shark machines)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	1993	3.1M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Pentium/MMX	1997	4.5M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err="1"/>
              <a:t>PentiumPro</a:t>
            </a:r>
            <a:r>
              <a:rPr lang="en-US" dirty="0"/>
              <a:t>	1995	6.5M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III	1999	8.2M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	2000	42M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Duo	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 </a:t>
            </a:r>
            <a:r>
              <a:rPr lang="en-US" dirty="0" err="1"/>
              <a:t>Skylake</a:t>
            </a:r>
            <a:r>
              <a:rPr lang="en-US" dirty="0"/>
              <a:t>	2015	1.9B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enable more efficient conditional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85" y="1305906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72675" y="877888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Recent &amp; Upcoming Generations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Nehalem	2008	  45 nm	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Sandy Bridge	2011	  32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Ivy Bridge	2012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Haswell	2013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Broadwell	2014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 err="1"/>
              <a:t>Skylake</a:t>
            </a:r>
            <a:r>
              <a:rPr lang="en-US" sz="1600" dirty="0"/>
              <a:t>	2015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 err="1"/>
              <a:t>Kaby</a:t>
            </a:r>
            <a:r>
              <a:rPr lang="en-US" sz="1600" dirty="0"/>
              <a:t> Lake	2016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Coffee Lake	2017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Cannon Lake	2018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Ice Lake	2019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Tiger Lake	2020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Alder Lake	2021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Raptor Lake	2022	  10 nm .. “Intel 7 process”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Meteor Lake.          2023-24?              7 nm … “Intel 4 process”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769" y="956441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496" y="2438454"/>
            <a:ext cx="3120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</p:txBody>
      </p:sp>
    </p:spTree>
    <p:extLst>
      <p:ext uri="{BB962C8B-B14F-4D97-AF65-F5344CB8AC3E}">
        <p14:creationId xmlns:p14="http://schemas.microsoft.com/office/powerpoint/2010/main" val="135820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B3BA-10E6-44B4-BA2E-D9C6ED99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Latest: Raptor Lake (2022)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7B979-E9A0-4BCD-98BB-A1DE72C17A55}"/>
              </a:ext>
            </a:extLst>
          </p:cNvPr>
          <p:cNvSpPr txBox="1"/>
          <p:nvPr/>
        </p:nvSpPr>
        <p:spPr>
          <a:xfrm>
            <a:off x="735211" y="6043598"/>
            <a:ext cx="7673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In recent years, increasing die space devoted to the graphics/AI engine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077BBD-F004-BAC7-3933-40C391A4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750"/>
            <a:ext cx="9144000" cy="42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3918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25196</TotalTime>
  <Words>4848</Words>
  <Application>Microsoft Office PowerPoint</Application>
  <PresentationFormat>On-screen Show (4:3)</PresentationFormat>
  <Paragraphs>970</Paragraphs>
  <Slides>56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72" baseType="lpstr">
      <vt:lpstr>Arial</vt:lpstr>
      <vt:lpstr>Arial Narrow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Title Slide</vt:lpstr>
      <vt:lpstr>PowerPoint Presentation</vt:lpstr>
      <vt:lpstr>Machine-Level Programming I: Basics  18-213/18-613: Introduction to Computer Systems  4th Lecture, September 5th,</vt:lpstr>
      <vt:lpstr>Today: Machine Programming I: Basics</vt:lpstr>
      <vt:lpstr>Today: Machine Programming I: Basics</vt:lpstr>
      <vt:lpstr>Intel x86 Processors</vt:lpstr>
      <vt:lpstr>Intel x86 Evolution: Milestones</vt:lpstr>
      <vt:lpstr>Intel x86 Processors, cont.</vt:lpstr>
      <vt:lpstr>Intel x86 Processors, cont.</vt:lpstr>
      <vt:lpstr>Intel’s Latest: Raptor Lake (2022)</vt:lpstr>
      <vt:lpstr>x86 Clones: Advanced Micro Devices (AMD)</vt:lpstr>
      <vt:lpstr>Intel’s 64-Bit History</vt:lpstr>
      <vt:lpstr>Our Coverage</vt:lpstr>
      <vt:lpstr>Today: Machine Programming I: Basics</vt:lpstr>
      <vt:lpstr>Levels of Abstraction</vt:lpstr>
      <vt:lpstr>Definitions</vt:lpstr>
      <vt:lpstr>Assembly/Machine Code View</vt:lpstr>
      <vt:lpstr>Assembly Characteristics: Data Types</vt:lpstr>
      <vt:lpstr>x86-64 Integer Registers</vt:lpstr>
      <vt:lpstr>Some History: IA32 Registers</vt:lpstr>
      <vt:lpstr>Assembly Characteristics: Operations</vt:lpstr>
      <vt:lpstr>Moving Data</vt:lpstr>
      <vt:lpstr>movq Operand Combinations</vt:lpstr>
      <vt:lpstr>Simple Memory Addressing Modes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Complete 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Some Arithmetic Operations</vt:lpstr>
      <vt:lpstr>Quiz Time!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Assembly Characteristics: Data Types</vt:lpstr>
      <vt:lpstr>Assembly Characteristics: Operations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Gregory M Kesden</cp:lastModifiedBy>
  <cp:revision>757</cp:revision>
  <cp:lastPrinted>2011-09-12T20:37:42Z</cp:lastPrinted>
  <dcterms:created xsi:type="dcterms:W3CDTF">2012-09-11T15:51:41Z</dcterms:created>
  <dcterms:modified xsi:type="dcterms:W3CDTF">2024-09-05T13:18:53Z</dcterms:modified>
  <cp:category/>
</cp:coreProperties>
</file>