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434" r:id="rId2"/>
    <p:sldId id="1386" r:id="rId3"/>
    <p:sldId id="1327" r:id="rId4"/>
    <p:sldId id="1442" r:id="rId5"/>
    <p:sldId id="1335" r:id="rId6"/>
    <p:sldId id="1439" r:id="rId7"/>
    <p:sldId id="1440" r:id="rId8"/>
    <p:sldId id="1276" r:id="rId9"/>
    <p:sldId id="1441" r:id="rId10"/>
    <p:sldId id="1280" r:id="rId11"/>
    <p:sldId id="1367" r:id="rId12"/>
    <p:sldId id="1314" r:id="rId13"/>
    <p:sldId id="1369" r:id="rId14"/>
    <p:sldId id="1370" r:id="rId15"/>
    <p:sldId id="1318" r:id="rId16"/>
    <p:sldId id="1319" r:id="rId17"/>
    <p:sldId id="1320" r:id="rId18"/>
    <p:sldId id="1321" r:id="rId19"/>
    <p:sldId id="1411" r:id="rId20"/>
    <p:sldId id="1432" r:id="rId21"/>
    <p:sldId id="1443" r:id="rId22"/>
    <p:sldId id="1262" r:id="rId23"/>
    <p:sldId id="1286" r:id="rId24"/>
    <p:sldId id="1285" r:id="rId25"/>
    <p:sldId id="1264" r:id="rId26"/>
    <p:sldId id="1412" r:id="rId27"/>
    <p:sldId id="1265" r:id="rId28"/>
    <p:sldId id="1266" r:id="rId29"/>
    <p:sldId id="1268" r:id="rId30"/>
    <p:sldId id="1289" r:id="rId31"/>
    <p:sldId id="1290" r:id="rId32"/>
    <p:sldId id="1212" r:id="rId33"/>
    <p:sldId id="1291" r:id="rId34"/>
    <p:sldId id="1292" r:id="rId35"/>
    <p:sldId id="1293" r:id="rId36"/>
    <p:sldId id="1294" r:id="rId37"/>
    <p:sldId id="1435" r:id="rId38"/>
    <p:sldId id="1430" r:id="rId39"/>
    <p:sldId id="1436" r:id="rId40"/>
    <p:sldId id="1273" r:id="rId41"/>
    <p:sldId id="1414" r:id="rId42"/>
    <p:sldId id="1274" r:id="rId43"/>
    <p:sldId id="1437" r:id="rId44"/>
    <p:sldId id="1438" r:id="rId45"/>
    <p:sldId id="1277" r:id="rId46"/>
    <p:sldId id="1415" r:id="rId47"/>
    <p:sldId id="1278" r:id="rId48"/>
    <p:sldId id="1416" r:id="rId49"/>
    <p:sldId id="1427" r:id="rId50"/>
    <p:sldId id="1428" r:id="rId51"/>
    <p:sldId id="1417" r:id="rId52"/>
    <p:sldId id="1418" r:id="rId53"/>
    <p:sldId id="1419" r:id="rId54"/>
    <p:sldId id="1420" r:id="rId55"/>
    <p:sldId id="1421" r:id="rId56"/>
    <p:sldId id="1433" r:id="rId57"/>
    <p:sldId id="1431" r:id="rId58"/>
    <p:sldId id="1422" r:id="rId59"/>
    <p:sldId id="1423" r:id="rId60"/>
    <p:sldId id="1424" r:id="rId61"/>
    <p:sldId id="1425" r:id="rId62"/>
    <p:sldId id="1429" r:id="rId63"/>
    <p:sldId id="1426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564" y="51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67544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39396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91524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771159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91217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720087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772746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555259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950274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919663" y="3859828"/>
            <a:ext cx="15590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380312" y="3866679"/>
            <a:ext cx="158417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88387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548817" y="3873824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95631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87824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56A09-8BC0-70AE-E299-FA173F5EF9DE}"/>
              </a:ext>
            </a:extLst>
          </p:cNvPr>
          <p:cNvSpPr txBox="1"/>
          <p:nvPr/>
        </p:nvSpPr>
        <p:spPr>
          <a:xfrm>
            <a:off x="5319512" y="5350444"/>
            <a:ext cx="28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88130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1.125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35282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181664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50069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endParaRPr lang="en-U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87906"/>
            <a:ext cx="8495605" cy="762000"/>
          </a:xfrm>
        </p:spPr>
        <p:txBody>
          <a:bodyPr/>
          <a:lstStyle/>
          <a:p>
            <a:r>
              <a:rPr lang="en-US" dirty="0"/>
              <a:t>Matrix Multiplication 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iteration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1105D8-DB0A-69E0-CF8A-49363E20C829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B2E1FED-4E8C-AD15-8324-807D562A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002CC324-D83B-A558-5105-816DA6AEA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DCCC0B8F-3ABA-75B4-775C-47096D42B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BD17678-2B20-2A8C-C006-8333FAF2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B62E80-9825-4A79-A323-05AEA2E35B35}"/>
              </a:ext>
            </a:extLst>
          </p:cNvPr>
          <p:cNvGrpSpPr/>
          <p:nvPr/>
        </p:nvGrpSpPr>
        <p:grpSpPr>
          <a:xfrm>
            <a:off x="7533613" y="2318893"/>
            <a:ext cx="617537" cy="1311945"/>
            <a:chOff x="6978799" y="1235870"/>
            <a:chExt cx="617537" cy="1311945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A4D44648-E942-1253-901D-819EE71BA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7A7A7207-9C51-7CDC-71C9-5E5F95CC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C361C0B8-1207-D916-0803-C0D4CF64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005B8730-145A-5CAF-21D1-4769CF1D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3D19DE-2F67-8BEA-ECF2-BF8746203A37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EBC610D5-CFB1-C523-CE06-3C5385BE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1584059-BB5A-15E2-3011-FFD05DA3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8F302E1-BE81-CB27-0A5C-AB22A83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750CE564-71D6-27C6-B58E-C067CD25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(9</a:t>
            </a:r>
            <a:r>
              <a:rPr lang="en-US" i="1" dirty="0"/>
              <a:t>n</a:t>
            </a:r>
            <a:r>
              <a:rPr lang="en-US" dirty="0"/>
              <a:t>/8)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3B49EE52-7CC5-A9BF-9915-4DDB0870A3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88CBB-DC43-9A08-3BC4-61609D3A5827}"/>
              </a:ext>
            </a:extLst>
          </p:cNvPr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ABD2E-B800-F546-DC09-A71370384A3B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1F894B4-93C6-E039-4D03-B69649D5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ACDA19-B1DD-D3BC-1B69-6353A4A4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07F7A30-C9AB-D7B8-390B-EABFAD5B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01E807A-1062-A058-94CD-A0534B9C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D175FF-5CF8-D9C4-8385-3AFB4BDEA495}"/>
              </a:ext>
            </a:extLst>
          </p:cNvPr>
          <p:cNvGrpSpPr/>
          <p:nvPr/>
        </p:nvGrpSpPr>
        <p:grpSpPr>
          <a:xfrm>
            <a:off x="7512953" y="2333079"/>
            <a:ext cx="617537" cy="1311945"/>
            <a:chOff x="6978799" y="1235870"/>
            <a:chExt cx="617537" cy="131194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CB4799E-2ADB-4E02-AD4F-82652F72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E3ADA57-3C90-4F39-6323-CCA799CB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4E357386-00D8-AF76-7CFD-E87F10659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D5E88A8-4063-A694-B543-34F8AD31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733BF-5AC3-1204-7C74-FAB660AC1BE5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887E6A5F-31C9-3483-255D-FF95F47F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4F8776B-D754-88A1-8D6D-2634266F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6162404C-A9BA-4B39-E9D8-5289B6B8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DC67456-446D-FA24-3E96-51BAB859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6C42-C203-8254-B539-CC1D6DB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 for Intro Sketching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179F-BEFF-95DC-2E9D-5F552DAB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“Low-stakes take-home midterm” </a:t>
            </a:r>
            <a:br>
              <a:rPr lang="en-US" dirty="0"/>
            </a:br>
            <a:r>
              <a:rPr lang="en-US" dirty="0"/>
              <a:t>goes out on Monday evening (after small groups finish)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virtual </a:t>
            </a:r>
            <a:r>
              <a:rPr lang="en-US" dirty="0" err="1"/>
              <a:t>memort</a:t>
            </a:r>
            <a:endParaRPr lang="en-US" dirty="0"/>
          </a:p>
          <a:p>
            <a:pPr lvl="1"/>
            <a:r>
              <a:rPr lang="en-US" dirty="0"/>
              <a:t>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 “half dropped”).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Caching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Quick review</a:t>
            </a:r>
          </a:p>
          <a:p>
            <a:r>
              <a:rPr lang="en-US" dirty="0"/>
              <a:t>Miss-Rate Analysis</a:t>
            </a:r>
          </a:p>
          <a:p>
            <a:r>
              <a:rPr lang="en-US" dirty="0"/>
              <a:t>Blocked Operations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/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64B (big enough for eight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501160" y="4256088"/>
            <a:ext cx="155656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7278837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816634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50513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4641528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	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FF67F-EFA2-9696-EAB6-54390C484622}"/>
              </a:ext>
            </a:extLst>
          </p:cNvPr>
          <p:cNvSpPr txBox="1"/>
          <p:nvPr/>
        </p:nvSpPr>
        <p:spPr>
          <a:xfrm>
            <a:off x="5319512" y="5350444"/>
            <a:ext cx="31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1.125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8B78D-5502-7C48-B1CF-B74A0F62BCA3}"/>
              </a:ext>
            </a:extLst>
          </p:cNvPr>
          <p:cNvSpPr txBox="1"/>
          <p:nvPr/>
        </p:nvSpPr>
        <p:spPr>
          <a:xfrm>
            <a:off x="971600" y="57200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624F-6C34-5797-4C05-54937387D538}"/>
              </a:ext>
            </a:extLst>
          </p:cNvPr>
          <p:cNvSpPr txBox="1"/>
          <p:nvPr/>
        </p:nvSpPr>
        <p:spPr>
          <a:xfrm>
            <a:off x="2411760" y="57200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A9D3B1-DC80-77A5-471A-B1B4B49E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CB44C7-4BDC-38E2-A9C6-975E812B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436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CAD5E5-C09A-D897-A92E-D67983AD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03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E24A3D0-A388-9DEB-47F6-485BD13C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0C008D1-4BB1-65F2-25C9-772B22EB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199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52DCF83-A053-9A53-7FDA-EF36E6E8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9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C24C3DA-AA41-467B-8476-822306D0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686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5911DA5-4743-EF87-702D-B97BDF563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0EA921B-96BD-B910-46DD-EBD9EEA8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394192D-96F0-0571-9E29-B5D4F249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799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EBE0B0A-BEDB-BB0C-D681-564E7261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78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2AEDDEC-5EBF-0BC6-8D66-7F41D1BA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9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930664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805131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519627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937014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670314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227527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57DE-C630-DDFB-D632-180732FBDBFF}"/>
              </a:ext>
            </a:extLst>
          </p:cNvPr>
          <p:cNvSpPr txBox="1"/>
          <p:nvPr/>
        </p:nvSpPr>
        <p:spPr>
          <a:xfrm>
            <a:off x="5319512" y="5350444"/>
            <a:ext cx="298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23220</TotalTime>
  <Words>5409</Words>
  <Application>Microsoft Office PowerPoint</Application>
  <PresentationFormat>On-screen Show (4:3)</PresentationFormat>
  <Paragraphs>1416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October 1, 2024</vt:lpstr>
      <vt:lpstr>Announcements</vt:lpstr>
      <vt:lpstr>Caching Wrap-Up</vt:lpstr>
      <vt:lpstr>The Memory Mountain</vt:lpstr>
      <vt:lpstr>Matrix Multiplication Example</vt:lpstr>
      <vt:lpstr>Miss Rate Analysis for Matrix Multiply</vt:lpstr>
      <vt:lpstr>Matrix Multiplication (ijk)</vt:lpstr>
      <vt:lpstr>Matrix Multiplication (kij)</vt:lpstr>
      <vt:lpstr>Matrix Multiplication (jki)</vt:lpstr>
      <vt:lpstr>Summary of Matrix Multiplication</vt:lpstr>
      <vt:lpstr>Core i7 Matrix Multiply Performance</vt:lpstr>
      <vt:lpstr>Matrix Multiplication Cache Miss Analysis</vt:lpstr>
      <vt:lpstr>Cache Miss Analysis (cont)</vt:lpstr>
      <vt:lpstr>Blocked Matrix Multiplication</vt:lpstr>
      <vt:lpstr>Cache Miss Analysis</vt:lpstr>
      <vt:lpstr>Cache Miss Analysis</vt:lpstr>
      <vt:lpstr>Blocking Summary</vt:lpstr>
      <vt:lpstr>Hmmm, How Does This Work?!  </vt:lpstr>
      <vt:lpstr>Virtual Memory  </vt:lpstr>
      <vt:lpstr>Blank Slide for Intro Sketching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613</cp:revision>
  <cp:lastPrinted>2019-10-21T18:08:37Z</cp:lastPrinted>
  <dcterms:created xsi:type="dcterms:W3CDTF">2011-01-05T23:17:11Z</dcterms:created>
  <dcterms:modified xsi:type="dcterms:W3CDTF">2024-10-01T15:13:46Z</dcterms:modified>
</cp:coreProperties>
</file>