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handoutMasterIdLst>
    <p:handoutMasterId r:id="rId60"/>
  </p:handoutMasterIdLst>
  <p:sldIdLst>
    <p:sldId id="1475" r:id="rId2"/>
    <p:sldId id="1386" r:id="rId3"/>
    <p:sldId id="1437" r:id="rId4"/>
    <p:sldId id="1286" r:id="rId5"/>
    <p:sldId id="543" r:id="rId6"/>
    <p:sldId id="1490" r:id="rId7"/>
    <p:sldId id="1460" r:id="rId8"/>
    <p:sldId id="1502" r:id="rId9"/>
    <p:sldId id="1503" r:id="rId10"/>
    <p:sldId id="1462" r:id="rId11"/>
    <p:sldId id="290" r:id="rId12"/>
    <p:sldId id="1501" r:id="rId13"/>
    <p:sldId id="1504" r:id="rId14"/>
    <p:sldId id="1505" r:id="rId15"/>
    <p:sldId id="1424" r:id="rId16"/>
    <p:sldId id="1425" r:id="rId17"/>
    <p:sldId id="1429" r:id="rId18"/>
    <p:sldId id="1491" r:id="rId19"/>
    <p:sldId id="1438" r:id="rId20"/>
    <p:sldId id="1440" r:id="rId21"/>
    <p:sldId id="1439" r:id="rId22"/>
    <p:sldId id="1441" r:id="rId23"/>
    <p:sldId id="1467" r:id="rId24"/>
    <p:sldId id="1477" r:id="rId25"/>
    <p:sldId id="1444" r:id="rId26"/>
    <p:sldId id="1478" r:id="rId27"/>
    <p:sldId id="1492" r:id="rId28"/>
    <p:sldId id="1400" r:id="rId29"/>
    <p:sldId id="1401" r:id="rId30"/>
    <p:sldId id="1452" r:id="rId31"/>
    <p:sldId id="1453" r:id="rId32"/>
    <p:sldId id="1404" r:id="rId33"/>
    <p:sldId id="1499" r:id="rId34"/>
    <p:sldId id="1396" r:id="rId35"/>
    <p:sldId id="1500" r:id="rId36"/>
    <p:sldId id="1493" r:id="rId37"/>
    <p:sldId id="1494" r:id="rId38"/>
    <p:sldId id="1495" r:id="rId39"/>
    <p:sldId id="1496" r:id="rId40"/>
    <p:sldId id="1472" r:id="rId41"/>
    <p:sldId id="1497" r:id="rId42"/>
    <p:sldId id="1498" r:id="rId43"/>
    <p:sldId id="1428" r:id="rId44"/>
    <p:sldId id="1427" r:id="rId45"/>
    <p:sldId id="1473" r:id="rId46"/>
    <p:sldId id="1426" r:id="rId47"/>
    <p:sldId id="1487" r:id="rId48"/>
    <p:sldId id="1417" r:id="rId49"/>
    <p:sldId id="1479" r:id="rId50"/>
    <p:sldId id="1482" r:id="rId51"/>
    <p:sldId id="1483" r:id="rId52"/>
    <p:sldId id="1484" r:id="rId53"/>
    <p:sldId id="1485" r:id="rId54"/>
    <p:sldId id="1480" r:id="rId55"/>
    <p:sldId id="1405" r:id="rId56"/>
    <p:sldId id="1406" r:id="rId57"/>
    <p:sldId id="1407" r:id="rId58"/>
  </p:sldIdLst>
  <p:sldSz cx="9144000" cy="6858000" type="screen4x3"/>
  <p:notesSz cx="7302500" cy="9586913"/>
  <p:custDataLst>
    <p:tags r:id="rId61"/>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393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DEDFF5"/>
    <a:srgbClr val="D5F1CF"/>
    <a:srgbClr val="EBEBEB"/>
    <a:srgbClr val="F6D2D2"/>
    <a:srgbClr val="F5F5F5"/>
    <a:srgbClr val="FFFFFF"/>
    <a:srgbClr val="DBF2DA"/>
    <a:srgbClr val="990000"/>
    <a:srgbClr val="F6F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229E75-8F44-407B-8919-3A1AA7588C72}" v="867" dt="2023-10-05T03:23:09.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02" autoAdjust="0"/>
    <p:restoredTop sz="91565" autoAdjust="0"/>
  </p:normalViewPr>
  <p:slideViewPr>
    <p:cSldViewPr snapToObjects="1">
      <p:cViewPr varScale="1">
        <p:scale>
          <a:sx n="88" d="100"/>
          <a:sy n="88" d="100"/>
        </p:scale>
        <p:origin x="714" y="57"/>
      </p:cViewPr>
      <p:guideLst>
        <p:guide orient="horz" pos="1296"/>
        <p:guide pos="393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347985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211213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6802"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57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7826"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Click to reveal PPO.  Then run through lookup that retrieves 0x15 before clicking again to reveal the answer.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4915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We are not showing the TLB on the slide, but by assumption it’s a TLB miss, so we need to look at the Page Table for the translation.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6063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48-bit virtual addresses and 52-bit physical addresses.  Why would one ever need *more* DRAM than a complete virtual address space?  Hold working sets for *many* concurrent processes.</a:t>
            </a:r>
          </a:p>
          <a:p>
            <a:r>
              <a:rPr lang="en-US" dirty="0"/>
              <a:t>2. 9-bit </a:t>
            </a:r>
            <a:r>
              <a:rPr lang="en-US" dirty="0" err="1"/>
              <a:t>VPNi</a:t>
            </a:r>
            <a:r>
              <a:rPr lang="en-US" dirty="0"/>
              <a:t> implies 8 byte PTEs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29</a:t>
            </a:fld>
            <a:endParaRPr lang="en-US"/>
          </a:p>
        </p:txBody>
      </p:sp>
    </p:spTree>
    <p:extLst>
      <p:ext uri="{BB962C8B-B14F-4D97-AF65-F5344CB8AC3E}">
        <p14:creationId xmlns:p14="http://schemas.microsoft.com/office/powerpoint/2010/main" val="787417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450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Reference bit – used in LRU.  G = Global page (don’t evict from TLB on task switch). CD = Caching disabled for the child page table.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450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CD = Cache disabled or enabled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01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32</a:t>
            </a:fld>
            <a:endParaRPr lang="en-US"/>
          </a:p>
        </p:txBody>
      </p:sp>
    </p:spTree>
    <p:extLst>
      <p:ext uri="{BB962C8B-B14F-4D97-AF65-F5344CB8AC3E}">
        <p14:creationId xmlns:p14="http://schemas.microsoft.com/office/powerpoint/2010/main" val="796046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04475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3534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7586"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PROT_READ = ok to read pages</a:t>
            </a:r>
          </a:p>
          <a:p>
            <a:r>
              <a:rPr lang="en-US" dirty="0"/>
              <a:t>PROT_WRITE = ok to read or write</a:t>
            </a:r>
          </a:p>
          <a:p>
            <a:r>
              <a:rPr lang="en-US" dirty="0"/>
              <a:t>PROT_EXEC = ok to execute</a:t>
            </a:r>
          </a:p>
          <a:p>
            <a:r>
              <a:rPr lang="en-US" dirty="0"/>
              <a:t>MAP_ANON = backing store is anonymous object &amp; pages are demand-zeroed</a:t>
            </a:r>
          </a:p>
          <a:p>
            <a:r>
              <a:rPr lang="en-US" dirty="0"/>
              <a:t>MAP_PRIVATE = copy-on-write object</a:t>
            </a:r>
          </a:p>
          <a:p>
            <a:r>
              <a:rPr lang="en-US" dirty="0"/>
              <a:t>MAP_SHARED = shared object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7586"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45</a:t>
            </a:fld>
            <a:endParaRPr lang="en-US"/>
          </a:p>
        </p:txBody>
      </p:sp>
    </p:spTree>
    <p:extLst>
      <p:ext uri="{BB962C8B-B14F-4D97-AF65-F5344CB8AC3E}">
        <p14:creationId xmlns:p14="http://schemas.microsoft.com/office/powerpoint/2010/main" val="3010143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84994"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48</a:t>
            </a:fld>
            <a:endParaRPr lang="en-US"/>
          </a:p>
        </p:txBody>
      </p:sp>
    </p:spTree>
    <p:extLst>
      <p:ext uri="{BB962C8B-B14F-4D97-AF65-F5344CB8AC3E}">
        <p14:creationId xmlns:p14="http://schemas.microsoft.com/office/powerpoint/2010/main" val="31501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2190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529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51962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Save a copy of the original %</a:t>
            </a:r>
            <a:r>
              <a:rPr lang="en-US" dirty="0" err="1"/>
              <a:t>rsp</a:t>
            </a:r>
            <a:r>
              <a:rPr lang="en-US" dirty="0"/>
              <a:t>, before update %</a:t>
            </a:r>
            <a:r>
              <a:rPr lang="en-US" dirty="0" err="1"/>
              <a:t>rsp</a:t>
            </a:r>
            <a:r>
              <a:rPr lang="en-US" dirty="0"/>
              <a:t> to point to start of </a:t>
            </a:r>
            <a:r>
              <a:rPr lang="en-US" dirty="0" err="1"/>
              <a:t>mmap</a:t>
            </a:r>
            <a:r>
              <a:rPr lang="en-US" dirty="0"/>
              <a:t> region.</a:t>
            </a:r>
          </a:p>
        </p:txBody>
      </p:sp>
    </p:spTree>
    <p:extLst>
      <p:ext uri="{BB962C8B-B14F-4D97-AF65-F5344CB8AC3E}">
        <p14:creationId xmlns:p14="http://schemas.microsoft.com/office/powerpoint/2010/main" val="2113771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99660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13401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54917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4514"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553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01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Shape 1241"/>
          <p:cNvSpPr txBox="1">
            <a:spLocks noGrp="1"/>
          </p:cNvSpPr>
          <p:nvPr>
            <p:ph type="body" idx="1"/>
          </p:nvPr>
        </p:nvSpPr>
        <p:spPr>
          <a:xfrm>
            <a:off x="990600" y="4572000"/>
            <a:ext cx="5334000" cy="42672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242" name="Shape 1242"/>
          <p:cNvSpPr>
            <a:spLocks noGrp="1" noRot="1" noChangeAspect="1"/>
          </p:cNvSpPr>
          <p:nvPr>
            <p:ph type="sldImg" idx="2"/>
          </p:nvPr>
        </p:nvSpPr>
        <p:spPr>
          <a:xfrm>
            <a:off x="1219200" y="685800"/>
            <a:ext cx="4876800"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81922"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82946"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Not the usual layout for our address space figures, </a:t>
            </a:r>
            <a:r>
              <a:rPr lang="en-US"/>
              <a:t>since addresses increase </a:t>
            </a:r>
            <a:r>
              <a:rPr lang="en-US" dirty="0"/>
              <a:t>top-to-bottom instead of decrease.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1264660" y="726233"/>
            <a:ext cx="4774840" cy="3581977"/>
          </a:xfrm>
          <a:prstGeom prst="rect">
            <a:avLst/>
          </a:prstGeom>
          <a:solidFill>
            <a:srgbClr val="FFFFFF"/>
          </a:solidFill>
          <a:ln w="9525">
            <a:solidFill>
              <a:srgbClr val="000000"/>
            </a:solidFill>
            <a:miter lim="800000"/>
            <a:headEnd/>
            <a:tailEnd/>
          </a:ln>
          <a:effectLst/>
        </p:spPr>
        <p:txBody>
          <a:bodyPr wrap="none" lIns="94924" tIns="47462" rIns="94924" bIns="47462" anchor="ctr">
            <a:prstTxWarp prst="textNoShape">
              <a:avLst/>
            </a:prstTxWarp>
          </a:bodyPr>
          <a:lstStyle/>
          <a:p>
            <a:endParaRPr lang="en-US"/>
          </a:p>
        </p:txBody>
      </p:sp>
      <p:sp>
        <p:nvSpPr>
          <p:cNvPr id="83970" name="Text Box 2"/>
          <p:cNvSpPr txBox="1">
            <a:spLocks noGrp="1" noChangeArrowheads="1"/>
          </p:cNvSpPr>
          <p:nvPr>
            <p:ph type="body"/>
          </p:nvPr>
        </p:nvSpPr>
        <p:spPr bwMode="auto">
          <a:xfrm>
            <a:off x="972560" y="4554112"/>
            <a:ext cx="5357380" cy="4316406"/>
          </a:xfrm>
          <a:prstGeom prst="rect">
            <a:avLst/>
          </a:prstGeom>
          <a:noFill/>
          <a:ln>
            <a:round/>
            <a:headEnd/>
            <a:tailEnd/>
          </a:ln>
        </p:spPr>
        <p:txBody>
          <a:bodyPr wrap="none" lIns="91288" tIns="45644" rIns="91288" bIns="45644"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4754"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Understanding these Why questions will be relevant for today’s quiz.</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dirty="0">
              <a:latin typeface="+mj-lt"/>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71" y="1295400"/>
            <a:ext cx="9093416" cy="4724400"/>
          </a:xfrm>
        </p:spPr>
      </p:pic>
      <p:sp>
        <p:nvSpPr>
          <p:cNvPr id="5" name="TextBox 4">
            <a:extLst>
              <a:ext uri="{FF2B5EF4-FFF2-40B4-BE49-F238E27FC236}">
                <a16:creationId xmlns:a16="http://schemas.microsoft.com/office/drawing/2014/main" id="{C8AB4644-FF0D-0646-B85A-D7336FC664D5}"/>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6" name="TextBox 5">
            <a:extLst>
              <a:ext uri="{FF2B5EF4-FFF2-40B4-BE49-F238E27FC236}">
                <a16:creationId xmlns:a16="http://schemas.microsoft.com/office/drawing/2014/main" id="{54E05BCC-1C97-E243-85AD-B1A6393B915F}"/>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69009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436562"/>
            <a:ext cx="8716963"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Translation Lookaside Buffer (TLB)</a:t>
            </a:r>
          </a:p>
        </p:txBody>
      </p:sp>
      <p:sp>
        <p:nvSpPr>
          <p:cNvPr id="9226" name="Rectangle 10"/>
          <p:cNvSpPr>
            <a:spLocks noChangeArrowheads="1"/>
          </p:cNvSpPr>
          <p:nvPr/>
        </p:nvSpPr>
        <p:spPr bwMode="auto">
          <a:xfrm>
            <a:off x="3963987" y="4218973"/>
            <a:ext cx="1066800" cy="1237384"/>
          </a:xfrm>
          <a:prstGeom prst="rect">
            <a:avLst/>
          </a:prstGeom>
          <a:solidFill>
            <a:srgbClr val="DBF2DA"/>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9233" name="Rectangle 17"/>
          <p:cNvSpPr>
            <a:spLocks noChangeArrowheads="1"/>
          </p:cNvSpPr>
          <p:nvPr/>
        </p:nvSpPr>
        <p:spPr bwMode="auto">
          <a:xfrm>
            <a:off x="6553200" y="3933947"/>
            <a:ext cx="914400" cy="2284410"/>
          </a:xfrm>
          <a:prstGeom prst="rect">
            <a:avLst/>
          </a:prstGeom>
          <a:solidFill>
            <a:srgbClr val="EBEBEB"/>
          </a:solidFill>
          <a:ln w="19080">
            <a:solidFill>
              <a:schemeClr val="tx1"/>
            </a:solidFill>
            <a:miter lim="800000"/>
            <a:headEnd/>
            <a:tailEnd/>
          </a:ln>
          <a:effectLst/>
        </p:spPr>
        <p:txBody>
          <a:bodyPr wrap="none" anchor="ctr"/>
          <a:lstStyle/>
          <a:p>
            <a:r>
              <a:rPr lang="en-US" sz="1600" dirty="0">
                <a:latin typeface="Calibri" pitchFamily="34" charset="0"/>
              </a:rPr>
              <a:t>Cache/</a:t>
            </a:r>
          </a:p>
          <a:p>
            <a:r>
              <a:rPr lang="en-US" sz="1600" dirty="0">
                <a:latin typeface="Calibri" pitchFamily="34" charset="0"/>
              </a:rPr>
              <a:t>Memory</a:t>
            </a:r>
          </a:p>
        </p:txBody>
      </p:sp>
      <p:sp>
        <p:nvSpPr>
          <p:cNvPr id="37" name="Rectangle 10"/>
          <p:cNvSpPr>
            <a:spLocks noChangeArrowheads="1"/>
          </p:cNvSpPr>
          <p:nvPr/>
        </p:nvSpPr>
        <p:spPr bwMode="auto">
          <a:xfrm>
            <a:off x="1525587" y="4571452"/>
            <a:ext cx="1066800" cy="533400"/>
          </a:xfrm>
          <a:prstGeom prst="rect">
            <a:avLst/>
          </a:prstGeom>
          <a:solidFill>
            <a:srgbClr val="F6D2D2"/>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38" name="Straight Arrow Connector 37"/>
          <p:cNvCxnSpPr>
            <a:stCxn id="37" idx="3"/>
          </p:cNvCxnSpPr>
          <p:nvPr/>
        </p:nvCxnSpPr>
        <p:spPr bwMode="auto">
          <a:xfrm flipV="1">
            <a:off x="2592387" y="4839072"/>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41" name="Text Box 9"/>
          <p:cNvSpPr txBox="1">
            <a:spLocks noChangeArrowheads="1"/>
          </p:cNvSpPr>
          <p:nvPr/>
        </p:nvSpPr>
        <p:spPr bwMode="auto">
          <a:xfrm>
            <a:off x="3049587" y="4563652"/>
            <a:ext cx="387007"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51" name="Oval 4"/>
          <p:cNvSpPr>
            <a:spLocks noChangeArrowheads="1"/>
          </p:cNvSpPr>
          <p:nvPr/>
        </p:nvSpPr>
        <p:spPr bwMode="auto">
          <a:xfrm>
            <a:off x="3119780" y="4897918"/>
            <a:ext cx="274637"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1</a:t>
            </a:r>
          </a:p>
        </p:txBody>
      </p:sp>
      <p:grpSp>
        <p:nvGrpSpPr>
          <p:cNvPr id="5" name="Group 4"/>
          <p:cNvGrpSpPr/>
          <p:nvPr/>
        </p:nvGrpSpPr>
        <p:grpSpPr>
          <a:xfrm>
            <a:off x="5030787" y="4564514"/>
            <a:ext cx="1522413" cy="594390"/>
            <a:chOff x="5030787" y="3352800"/>
            <a:chExt cx="1522413" cy="594390"/>
          </a:xfrm>
        </p:grpSpPr>
        <p:sp>
          <p:nvSpPr>
            <p:cNvPr id="9225" name="Text Box 9"/>
            <p:cNvSpPr txBox="1">
              <a:spLocks noChangeArrowheads="1"/>
            </p:cNvSpPr>
            <p:nvPr/>
          </p:nvSpPr>
          <p:spPr bwMode="auto">
            <a:xfrm>
              <a:off x="5606298" y="3352800"/>
              <a:ext cx="374759"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cxnSp>
          <p:nvCxnSpPr>
            <p:cNvPr id="40" name="Straight Arrow Connector 39"/>
            <p:cNvCxnSpPr/>
            <p:nvPr/>
          </p:nvCxnSpPr>
          <p:spPr bwMode="auto">
            <a:xfrm flipV="1">
              <a:off x="5030787" y="3605659"/>
              <a:ext cx="1522413" cy="1376"/>
            </a:xfrm>
            <a:prstGeom prst="straightConnector1">
              <a:avLst/>
            </a:prstGeom>
            <a:noFill/>
            <a:ln w="25400" cap="flat" cmpd="sng" algn="ctr">
              <a:solidFill>
                <a:schemeClr val="tx1"/>
              </a:solidFill>
              <a:prstDash val="solid"/>
              <a:round/>
              <a:headEnd type="none" w="med" len="med"/>
              <a:tailEnd type="arrow"/>
            </a:ln>
            <a:effectLst/>
          </p:spPr>
        </p:cxnSp>
        <p:sp>
          <p:nvSpPr>
            <p:cNvPr id="54" name="Oval 20"/>
            <p:cNvSpPr>
              <a:spLocks noChangeArrowheads="1"/>
            </p:cNvSpPr>
            <p:nvPr/>
          </p:nvSpPr>
          <p:spPr bwMode="auto">
            <a:xfrm>
              <a:off x="5656358" y="3672552"/>
              <a:ext cx="274638"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bg1"/>
                  </a:solidFill>
                  <a:latin typeface="Calibri" pitchFamily="34" charset="0"/>
                </a:rPr>
                <a:t>4</a:t>
              </a:r>
            </a:p>
          </p:txBody>
        </p:sp>
      </p:grpSp>
      <p:sp>
        <p:nvSpPr>
          <p:cNvPr id="9248" name="Text Box 32"/>
          <p:cNvSpPr txBox="1">
            <a:spLocks noChangeArrowheads="1"/>
          </p:cNvSpPr>
          <p:nvPr/>
        </p:nvSpPr>
        <p:spPr bwMode="auto">
          <a:xfrm>
            <a:off x="3877996" y="5707514"/>
            <a:ext cx="531020"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Data</a:t>
            </a:r>
          </a:p>
        </p:txBody>
      </p:sp>
      <p:cxnSp>
        <p:nvCxnSpPr>
          <p:cNvPr id="50" name="Shape 49"/>
          <p:cNvCxnSpPr>
            <a:endCxn id="37" idx="2"/>
          </p:cNvCxnSpPr>
          <p:nvPr/>
        </p:nvCxnSpPr>
        <p:spPr bwMode="auto">
          <a:xfrm rot="10800000">
            <a:off x="2049197" y="5129078"/>
            <a:ext cx="4494213" cy="884905"/>
          </a:xfrm>
          <a:prstGeom prst="bentConnector2">
            <a:avLst/>
          </a:prstGeom>
          <a:noFill/>
          <a:ln w="25400" cap="flat" cmpd="sng" algn="ctr">
            <a:solidFill>
              <a:schemeClr val="tx1"/>
            </a:solidFill>
            <a:prstDash val="solid"/>
            <a:round/>
            <a:headEnd type="none" w="med" len="med"/>
            <a:tailEnd type="arrow"/>
          </a:ln>
          <a:effectLst/>
        </p:spPr>
      </p:cxnSp>
      <p:sp>
        <p:nvSpPr>
          <p:cNvPr id="56" name="Oval 21"/>
          <p:cNvSpPr>
            <a:spLocks noChangeArrowheads="1"/>
          </p:cNvSpPr>
          <p:nvPr/>
        </p:nvSpPr>
        <p:spPr bwMode="auto">
          <a:xfrm>
            <a:off x="4011875" y="6049963"/>
            <a:ext cx="274638" cy="274637"/>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bg1"/>
                </a:solidFill>
                <a:latin typeface="Calibri" pitchFamily="34" charset="0"/>
              </a:rPr>
              <a:t>5</a:t>
            </a:r>
          </a:p>
        </p:txBody>
      </p:sp>
      <p:sp>
        <p:nvSpPr>
          <p:cNvPr id="26" name="Rectangle 10"/>
          <p:cNvSpPr>
            <a:spLocks noChangeArrowheads="1"/>
          </p:cNvSpPr>
          <p:nvPr/>
        </p:nvSpPr>
        <p:spPr bwMode="auto">
          <a:xfrm>
            <a:off x="3962400" y="3116714"/>
            <a:ext cx="1066800" cy="381000"/>
          </a:xfrm>
          <a:prstGeom prst="rect">
            <a:avLst/>
          </a:prstGeom>
          <a:solidFill>
            <a:schemeClr val="accent2">
              <a:lumMod val="20000"/>
              <a:lumOff val="80000"/>
            </a:schemeClr>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TLB</a:t>
            </a:r>
          </a:p>
        </p:txBody>
      </p:sp>
      <p:grpSp>
        <p:nvGrpSpPr>
          <p:cNvPr id="3" name="Group 2"/>
          <p:cNvGrpSpPr/>
          <p:nvPr/>
        </p:nvGrpSpPr>
        <p:grpSpPr>
          <a:xfrm>
            <a:off x="3928532" y="3497714"/>
            <a:ext cx="502358" cy="721259"/>
            <a:chOff x="3928532" y="2286000"/>
            <a:chExt cx="502358" cy="721259"/>
          </a:xfrm>
        </p:grpSpPr>
        <p:sp>
          <p:nvSpPr>
            <p:cNvPr id="52" name="Oval 18"/>
            <p:cNvSpPr>
              <a:spLocks noChangeArrowheads="1"/>
            </p:cNvSpPr>
            <p:nvPr/>
          </p:nvSpPr>
          <p:spPr bwMode="auto">
            <a:xfrm>
              <a:off x="4038600" y="2362200"/>
              <a:ext cx="274638"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2</a:t>
              </a:r>
            </a:p>
          </p:txBody>
        </p:sp>
        <p:cxnSp>
          <p:nvCxnSpPr>
            <p:cNvPr id="28" name="Straight Arrow Connector 27"/>
            <p:cNvCxnSpPr/>
            <p:nvPr/>
          </p:nvCxnSpPr>
          <p:spPr bwMode="auto">
            <a:xfrm rot="16200000" flipV="1">
              <a:off x="4058177" y="2645836"/>
              <a:ext cx="721259" cy="1587"/>
            </a:xfrm>
            <a:prstGeom prst="straightConnector1">
              <a:avLst/>
            </a:prstGeom>
            <a:noFill/>
            <a:ln w="25400" cap="flat" cmpd="sng" algn="ctr">
              <a:solidFill>
                <a:schemeClr val="tx1"/>
              </a:solidFill>
              <a:prstDash val="solid"/>
              <a:round/>
              <a:headEnd type="none" w="med" len="med"/>
              <a:tailEnd type="arrow"/>
            </a:ln>
            <a:effectLst/>
          </p:spPr>
        </p:cxnSp>
        <p:sp>
          <p:nvSpPr>
            <p:cNvPr id="30" name="Text Box 9"/>
            <p:cNvSpPr txBox="1">
              <a:spLocks noChangeArrowheads="1"/>
            </p:cNvSpPr>
            <p:nvPr/>
          </p:nvSpPr>
          <p:spPr bwMode="auto">
            <a:xfrm>
              <a:off x="3928532" y="2667000"/>
              <a:ext cx="502358"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VPN</a:t>
              </a:r>
            </a:p>
          </p:txBody>
        </p:sp>
      </p:grpSp>
      <p:grpSp>
        <p:nvGrpSpPr>
          <p:cNvPr id="4" name="Group 3"/>
          <p:cNvGrpSpPr/>
          <p:nvPr/>
        </p:nvGrpSpPr>
        <p:grpSpPr>
          <a:xfrm>
            <a:off x="4646613" y="3497714"/>
            <a:ext cx="455342" cy="721259"/>
            <a:chOff x="4646613" y="2286000"/>
            <a:chExt cx="455342" cy="721259"/>
          </a:xfrm>
        </p:grpSpPr>
        <p:sp>
          <p:nvSpPr>
            <p:cNvPr id="47" name="Text Box 9"/>
            <p:cNvSpPr txBox="1">
              <a:spLocks noChangeArrowheads="1"/>
            </p:cNvSpPr>
            <p:nvPr/>
          </p:nvSpPr>
          <p:spPr bwMode="auto">
            <a:xfrm>
              <a:off x="4648200" y="2311401"/>
              <a:ext cx="453755"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a:t>
              </a:r>
            </a:p>
          </p:txBody>
        </p:sp>
        <p:cxnSp>
          <p:nvCxnSpPr>
            <p:cNvPr id="29" name="Straight Arrow Connector 28"/>
            <p:cNvCxnSpPr/>
            <p:nvPr/>
          </p:nvCxnSpPr>
          <p:spPr bwMode="auto">
            <a:xfrm rot="5400000">
              <a:off x="4286777" y="2645836"/>
              <a:ext cx="721259" cy="1587"/>
            </a:xfrm>
            <a:prstGeom prst="straightConnector1">
              <a:avLst/>
            </a:prstGeom>
            <a:noFill/>
            <a:ln w="25400" cap="flat" cmpd="sng" algn="ctr">
              <a:solidFill>
                <a:schemeClr val="tx1"/>
              </a:solidFill>
              <a:prstDash val="solid"/>
              <a:round/>
              <a:headEnd type="none" w="med" len="med"/>
              <a:tailEnd type="arrow"/>
            </a:ln>
            <a:effectLst/>
          </p:spPr>
        </p:cxnSp>
        <p:sp>
          <p:nvSpPr>
            <p:cNvPr id="53" name="Oval 19"/>
            <p:cNvSpPr>
              <a:spLocks noChangeArrowheads="1"/>
            </p:cNvSpPr>
            <p:nvPr/>
          </p:nvSpPr>
          <p:spPr bwMode="auto">
            <a:xfrm>
              <a:off x="4737628" y="2633132"/>
              <a:ext cx="274638" cy="274637"/>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3</a:t>
              </a:r>
            </a:p>
          </p:txBody>
        </p:sp>
      </p:grpSp>
      <p:sp>
        <p:nvSpPr>
          <p:cNvPr id="31" name="Rectangle 2"/>
          <p:cNvSpPr txBox="1">
            <a:spLocks noChangeArrowheads="1"/>
          </p:cNvSpPr>
          <p:nvPr/>
        </p:nvSpPr>
        <p:spPr bwMode="auto">
          <a:xfrm>
            <a:off x="201527" y="1286805"/>
            <a:ext cx="8763000" cy="1627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dirty="0"/>
              <a:t>A small cache dedicated to storing mappings from virtual addresses to physical addresses (page table entries)</a:t>
            </a:r>
          </a:p>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dirty="0"/>
              <a:t>MMU consults the TLB for each address as its first action. If there is a TLB hit, it does not need to fetch anything from the page table (avoiding k lookups)</a:t>
            </a:r>
          </a:p>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kern="0" dirty="0"/>
          </a:p>
        </p:txBody>
      </p:sp>
    </p:spTree>
    <p:extLst>
      <p:ext uri="{BB962C8B-B14F-4D97-AF65-F5344CB8AC3E}">
        <p14:creationId xmlns:p14="http://schemas.microsoft.com/office/powerpoint/2010/main" val="11734813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Shape 1244"/>
          <p:cNvSpPr txBox="1">
            <a:spLocks noGrp="1"/>
          </p:cNvSpPr>
          <p:nvPr>
            <p:ph type="title"/>
          </p:nvPr>
        </p:nvSpPr>
        <p:spPr>
          <a:xfrm>
            <a:off x="357018" y="435678"/>
            <a:ext cx="7592093" cy="762000"/>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GB" sz="3600" b="1" i="0" u="none" strike="noStrike" cap="none" dirty="0">
                <a:solidFill>
                  <a:schemeClr val="dk1"/>
                </a:solidFill>
                <a:latin typeface="Calibri"/>
                <a:ea typeface="Calibri"/>
                <a:cs typeface="Calibri"/>
                <a:sym typeface="Calibri"/>
              </a:rPr>
              <a:t>Review: Accessing the TLB</a:t>
            </a:r>
            <a:endParaRPr dirty="0"/>
          </a:p>
        </p:txBody>
      </p:sp>
      <p:sp>
        <p:nvSpPr>
          <p:cNvPr id="1245" name="Shape 1245"/>
          <p:cNvSpPr txBox="1">
            <a:spLocks noGrp="1"/>
          </p:cNvSpPr>
          <p:nvPr>
            <p:ph type="body" idx="1"/>
          </p:nvPr>
        </p:nvSpPr>
        <p:spPr>
          <a:xfrm>
            <a:off x="396875" y="1362075"/>
            <a:ext cx="7896225" cy="847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GB" sz="2400" b="1" i="0" u="none" strike="noStrike" cap="none">
                <a:solidFill>
                  <a:schemeClr val="dk1"/>
                </a:solidFill>
                <a:latin typeface="Calibri"/>
                <a:ea typeface="Calibri"/>
                <a:cs typeface="Calibri"/>
                <a:sym typeface="Calibri"/>
              </a:rPr>
              <a:t>MMU uses the VPN portion of the virtual address to access the TLB:</a:t>
            </a:r>
            <a:endParaRPr/>
          </a:p>
        </p:txBody>
      </p:sp>
      <p:sp>
        <p:nvSpPr>
          <p:cNvPr id="1246" name="Shape 1246"/>
          <p:cNvSpPr/>
          <p:nvPr/>
        </p:nvSpPr>
        <p:spPr>
          <a:xfrm>
            <a:off x="4454526" y="2908300"/>
            <a:ext cx="1658937" cy="3048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TLB tag (TLBT)</a:t>
            </a:r>
            <a:endParaRPr/>
          </a:p>
        </p:txBody>
      </p:sp>
      <p:sp>
        <p:nvSpPr>
          <p:cNvPr id="1247" name="Shape 1247"/>
          <p:cNvSpPr/>
          <p:nvPr/>
        </p:nvSpPr>
        <p:spPr>
          <a:xfrm>
            <a:off x="6108701" y="2908300"/>
            <a:ext cx="1770062"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TLB index (TLBI)</a:t>
            </a:r>
            <a:endParaRPr/>
          </a:p>
        </p:txBody>
      </p:sp>
      <p:sp>
        <p:nvSpPr>
          <p:cNvPr id="1248" name="Shape 1248"/>
          <p:cNvSpPr txBox="1"/>
          <p:nvPr/>
        </p:nvSpPr>
        <p:spPr>
          <a:xfrm>
            <a:off x="8670926" y="2607261"/>
            <a:ext cx="288862"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0</a:t>
            </a:r>
            <a:endParaRPr/>
          </a:p>
        </p:txBody>
      </p:sp>
      <p:sp>
        <p:nvSpPr>
          <p:cNvPr id="1249" name="Shape 1249"/>
          <p:cNvSpPr txBox="1"/>
          <p:nvPr/>
        </p:nvSpPr>
        <p:spPr>
          <a:xfrm>
            <a:off x="7842251" y="2607261"/>
            <a:ext cx="46198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p-1</a:t>
            </a:r>
            <a:endParaRPr/>
          </a:p>
        </p:txBody>
      </p:sp>
      <p:sp>
        <p:nvSpPr>
          <p:cNvPr id="1250" name="Shape 1250"/>
          <p:cNvSpPr txBox="1"/>
          <p:nvPr/>
        </p:nvSpPr>
        <p:spPr>
          <a:xfrm>
            <a:off x="7637463" y="2607261"/>
            <a:ext cx="295274"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a:t>
            </a:r>
            <a:endParaRPr/>
          </a:p>
        </p:txBody>
      </p:sp>
      <p:sp>
        <p:nvSpPr>
          <p:cNvPr id="1251" name="Shape 1251"/>
          <p:cNvSpPr txBox="1"/>
          <p:nvPr/>
        </p:nvSpPr>
        <p:spPr>
          <a:xfrm>
            <a:off x="4343400" y="2607261"/>
            <a:ext cx="46198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n-1</a:t>
            </a:r>
            <a:endParaRPr/>
          </a:p>
        </p:txBody>
      </p:sp>
      <p:sp>
        <p:nvSpPr>
          <p:cNvPr id="1252" name="Shape 1252"/>
          <p:cNvSpPr/>
          <p:nvPr/>
        </p:nvSpPr>
        <p:spPr>
          <a:xfrm>
            <a:off x="7880351" y="2908300"/>
            <a:ext cx="919162"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VPO</a:t>
            </a:r>
            <a:endParaRPr/>
          </a:p>
        </p:txBody>
      </p:sp>
      <p:sp>
        <p:nvSpPr>
          <p:cNvPr id="1253" name="Shape 1253"/>
          <p:cNvSpPr/>
          <p:nvPr/>
        </p:nvSpPr>
        <p:spPr>
          <a:xfrm rot="-5400000" flipH="1">
            <a:off x="6056313" y="869950"/>
            <a:ext cx="177800" cy="3403600"/>
          </a:xfrm>
          <a:prstGeom prst="leftBrace">
            <a:avLst>
              <a:gd name="adj1" fmla="val 159524"/>
              <a:gd name="adj2" fmla="val 49949"/>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1254" name="Shape 1254"/>
          <p:cNvSpPr txBox="1"/>
          <p:nvPr/>
        </p:nvSpPr>
        <p:spPr>
          <a:xfrm>
            <a:off x="5840413" y="2113518"/>
            <a:ext cx="596638"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VPN</a:t>
            </a:r>
            <a:endParaRPr/>
          </a:p>
        </p:txBody>
      </p:sp>
      <p:sp>
        <p:nvSpPr>
          <p:cNvPr id="1255" name="Shape 1255"/>
          <p:cNvSpPr txBox="1"/>
          <p:nvPr/>
        </p:nvSpPr>
        <p:spPr>
          <a:xfrm>
            <a:off x="6107113" y="2607261"/>
            <a:ext cx="635110"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p+t-1</a:t>
            </a:r>
            <a:endParaRPr/>
          </a:p>
        </p:txBody>
      </p:sp>
      <p:sp>
        <p:nvSpPr>
          <p:cNvPr id="1256" name="Shape 1256"/>
          <p:cNvSpPr txBox="1"/>
          <p:nvPr/>
        </p:nvSpPr>
        <p:spPr>
          <a:xfrm>
            <a:off x="5749926" y="2607261"/>
            <a:ext cx="468398"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p+t</a:t>
            </a:r>
            <a:endParaRPr sz="1600" b="1">
              <a:solidFill>
                <a:schemeClr val="dk1"/>
              </a:solidFill>
              <a:latin typeface="Calibri"/>
              <a:ea typeface="Calibri"/>
              <a:cs typeface="Calibri"/>
              <a:sym typeface="Calibri"/>
            </a:endParaRPr>
          </a:p>
        </p:txBody>
      </p:sp>
      <p:sp>
        <p:nvSpPr>
          <p:cNvPr id="1257" name="Shape 1257"/>
          <p:cNvSpPr/>
          <p:nvPr/>
        </p:nvSpPr>
        <p:spPr>
          <a:xfrm>
            <a:off x="838200" y="3739782"/>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58" name="Shape 1258"/>
          <p:cNvSpPr/>
          <p:nvPr/>
        </p:nvSpPr>
        <p:spPr>
          <a:xfrm>
            <a:off x="987607" y="3815985"/>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59" name="Shape 1259"/>
          <p:cNvSpPr/>
          <p:nvPr/>
        </p:nvSpPr>
        <p:spPr>
          <a:xfrm>
            <a:off x="2280925" y="3914651"/>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60" name="Shape 1260"/>
          <p:cNvSpPr/>
          <p:nvPr/>
        </p:nvSpPr>
        <p:spPr>
          <a:xfrm>
            <a:off x="1501788" y="3914651"/>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61" name="Shape 1261"/>
          <p:cNvSpPr/>
          <p:nvPr/>
        </p:nvSpPr>
        <p:spPr>
          <a:xfrm>
            <a:off x="1096928" y="3914651"/>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62" name="Shape 1262"/>
          <p:cNvSpPr txBox="1"/>
          <p:nvPr/>
        </p:nvSpPr>
        <p:spPr>
          <a:xfrm rot="-5400000">
            <a:off x="3050943" y="4994139"/>
            <a:ext cx="54960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b="1">
                <a:solidFill>
                  <a:schemeClr val="dk1"/>
                </a:solidFill>
                <a:latin typeface="Calibri"/>
                <a:ea typeface="Calibri"/>
                <a:cs typeface="Calibri"/>
                <a:sym typeface="Calibri"/>
              </a:rPr>
              <a:t>…</a:t>
            </a:r>
            <a:endParaRPr/>
          </a:p>
        </p:txBody>
      </p:sp>
      <p:sp>
        <p:nvSpPr>
          <p:cNvPr id="1263" name="Shape 1263"/>
          <p:cNvSpPr/>
          <p:nvPr/>
        </p:nvSpPr>
        <p:spPr>
          <a:xfrm>
            <a:off x="3540307" y="3815985"/>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64" name="Shape 1264"/>
          <p:cNvSpPr/>
          <p:nvPr/>
        </p:nvSpPr>
        <p:spPr>
          <a:xfrm>
            <a:off x="4833625" y="3914651"/>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65" name="Shape 1265"/>
          <p:cNvSpPr/>
          <p:nvPr/>
        </p:nvSpPr>
        <p:spPr>
          <a:xfrm>
            <a:off x="4054488" y="3914651"/>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66" name="Shape 1266"/>
          <p:cNvSpPr/>
          <p:nvPr/>
        </p:nvSpPr>
        <p:spPr>
          <a:xfrm>
            <a:off x="3649628" y="3914651"/>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67" name="Shape 1267"/>
          <p:cNvSpPr txBox="1"/>
          <p:nvPr/>
        </p:nvSpPr>
        <p:spPr>
          <a:xfrm>
            <a:off x="203200" y="3847561"/>
            <a:ext cx="6591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0</a:t>
            </a:r>
            <a:endParaRPr/>
          </a:p>
        </p:txBody>
      </p:sp>
      <p:sp>
        <p:nvSpPr>
          <p:cNvPr id="1268" name="Shape 1268"/>
          <p:cNvSpPr/>
          <p:nvPr/>
        </p:nvSpPr>
        <p:spPr>
          <a:xfrm>
            <a:off x="863600" y="4520968"/>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69" name="Shape 1269"/>
          <p:cNvSpPr/>
          <p:nvPr/>
        </p:nvSpPr>
        <p:spPr>
          <a:xfrm>
            <a:off x="1013007" y="4597171"/>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0" name="Shape 1270"/>
          <p:cNvSpPr/>
          <p:nvPr/>
        </p:nvSpPr>
        <p:spPr>
          <a:xfrm>
            <a:off x="2306325" y="4695837"/>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71" name="Shape 1271"/>
          <p:cNvSpPr/>
          <p:nvPr/>
        </p:nvSpPr>
        <p:spPr>
          <a:xfrm>
            <a:off x="1527188" y="4695837"/>
            <a:ext cx="61978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72" name="Shape 1272"/>
          <p:cNvSpPr/>
          <p:nvPr/>
        </p:nvSpPr>
        <p:spPr>
          <a:xfrm>
            <a:off x="1122328" y="4695837"/>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73" name="Shape 1273"/>
          <p:cNvSpPr/>
          <p:nvPr/>
        </p:nvSpPr>
        <p:spPr>
          <a:xfrm>
            <a:off x="3565707" y="4597171"/>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4" name="Shape 1274"/>
          <p:cNvSpPr/>
          <p:nvPr/>
        </p:nvSpPr>
        <p:spPr>
          <a:xfrm>
            <a:off x="4859025" y="4695837"/>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75" name="Shape 1275"/>
          <p:cNvSpPr/>
          <p:nvPr/>
        </p:nvSpPr>
        <p:spPr>
          <a:xfrm>
            <a:off x="4079888" y="4695837"/>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76" name="Shape 1276"/>
          <p:cNvSpPr/>
          <p:nvPr/>
        </p:nvSpPr>
        <p:spPr>
          <a:xfrm>
            <a:off x="3675028" y="4695837"/>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77" name="Shape 1277"/>
          <p:cNvSpPr txBox="1"/>
          <p:nvPr/>
        </p:nvSpPr>
        <p:spPr>
          <a:xfrm>
            <a:off x="228600" y="4628747"/>
            <a:ext cx="6591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1</a:t>
            </a:r>
            <a:endParaRPr/>
          </a:p>
        </p:txBody>
      </p:sp>
      <p:sp>
        <p:nvSpPr>
          <p:cNvPr id="1278" name="Shape 1278"/>
          <p:cNvSpPr/>
          <p:nvPr/>
        </p:nvSpPr>
        <p:spPr>
          <a:xfrm>
            <a:off x="863600" y="5559357"/>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9" name="Shape 1279"/>
          <p:cNvSpPr/>
          <p:nvPr/>
        </p:nvSpPr>
        <p:spPr>
          <a:xfrm>
            <a:off x="1013007" y="5635560"/>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80" name="Shape 1280"/>
          <p:cNvSpPr/>
          <p:nvPr/>
        </p:nvSpPr>
        <p:spPr>
          <a:xfrm>
            <a:off x="2306325" y="5734226"/>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81" name="Shape 1281"/>
          <p:cNvSpPr/>
          <p:nvPr/>
        </p:nvSpPr>
        <p:spPr>
          <a:xfrm>
            <a:off x="1527188" y="5734226"/>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82" name="Shape 1282"/>
          <p:cNvSpPr/>
          <p:nvPr/>
        </p:nvSpPr>
        <p:spPr>
          <a:xfrm>
            <a:off x="1122328" y="5734226"/>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83" name="Shape 1283"/>
          <p:cNvSpPr/>
          <p:nvPr/>
        </p:nvSpPr>
        <p:spPr>
          <a:xfrm>
            <a:off x="3565707" y="5635560"/>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84" name="Shape 1284"/>
          <p:cNvSpPr/>
          <p:nvPr/>
        </p:nvSpPr>
        <p:spPr>
          <a:xfrm>
            <a:off x="4859025" y="5734226"/>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85" name="Shape 1285"/>
          <p:cNvSpPr/>
          <p:nvPr/>
        </p:nvSpPr>
        <p:spPr>
          <a:xfrm>
            <a:off x="4079888" y="5734226"/>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86" name="Shape 1286"/>
          <p:cNvSpPr/>
          <p:nvPr/>
        </p:nvSpPr>
        <p:spPr>
          <a:xfrm>
            <a:off x="3675028" y="5734226"/>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87" name="Shape 1287"/>
          <p:cNvSpPr txBox="1"/>
          <p:nvPr/>
        </p:nvSpPr>
        <p:spPr>
          <a:xfrm>
            <a:off x="0" y="5667136"/>
            <a:ext cx="84413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T-1</a:t>
            </a:r>
            <a:endParaRPr/>
          </a:p>
        </p:txBody>
      </p:sp>
      <p:sp>
        <p:nvSpPr>
          <p:cNvPr id="1288" name="Shape 1288"/>
          <p:cNvSpPr txBox="1"/>
          <p:nvPr/>
        </p:nvSpPr>
        <p:spPr>
          <a:xfrm>
            <a:off x="7377610" y="1928852"/>
            <a:ext cx="114300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 = 2</a:t>
            </a:r>
            <a:r>
              <a:rPr lang="en-GB" sz="1800" b="1" baseline="30000">
                <a:solidFill>
                  <a:schemeClr val="dk1"/>
                </a:solidFill>
                <a:latin typeface="Calibri"/>
                <a:ea typeface="Calibri"/>
                <a:cs typeface="Calibri"/>
                <a:sym typeface="Calibri"/>
              </a:rPr>
              <a:t>t</a:t>
            </a:r>
            <a:r>
              <a:rPr lang="en-GB" sz="1800" b="1">
                <a:solidFill>
                  <a:schemeClr val="dk1"/>
                </a:solidFill>
                <a:latin typeface="Calibri"/>
                <a:ea typeface="Calibri"/>
                <a:cs typeface="Calibri"/>
                <a:sym typeface="Calibri"/>
              </a:rPr>
              <a:t> sets</a:t>
            </a:r>
            <a:endParaRPr sz="1800" b="1" baseline="30000">
              <a:solidFill>
                <a:schemeClr val="dk1"/>
              </a:solidFill>
              <a:latin typeface="Calibri"/>
              <a:ea typeface="Calibri"/>
              <a:cs typeface="Calibri"/>
              <a:sym typeface="Calibri"/>
            </a:endParaRPr>
          </a:p>
        </p:txBody>
      </p:sp>
      <p:grpSp>
        <p:nvGrpSpPr>
          <p:cNvPr id="1289" name="Shape 1289"/>
          <p:cNvGrpSpPr/>
          <p:nvPr/>
        </p:nvGrpSpPr>
        <p:grpSpPr>
          <a:xfrm>
            <a:off x="6121401" y="3213100"/>
            <a:ext cx="2967558" cy="1663800"/>
            <a:chOff x="6121401" y="3213100"/>
            <a:chExt cx="2967558" cy="1663800"/>
          </a:xfrm>
        </p:grpSpPr>
        <p:cxnSp>
          <p:nvCxnSpPr>
            <p:cNvPr id="1290" name="Shape 1290"/>
            <p:cNvCxnSpPr>
              <a:stCxn id="1247" idx="2"/>
            </p:cNvCxnSpPr>
            <p:nvPr/>
          </p:nvCxnSpPr>
          <p:spPr>
            <a:xfrm>
              <a:off x="6993732" y="3213100"/>
              <a:ext cx="0" cy="1663800"/>
            </a:xfrm>
            <a:prstGeom prst="straightConnector1">
              <a:avLst/>
            </a:prstGeom>
            <a:noFill/>
            <a:ln w="25400" cap="flat" cmpd="sng">
              <a:solidFill>
                <a:schemeClr val="dk1"/>
              </a:solidFill>
              <a:prstDash val="solid"/>
              <a:round/>
              <a:headEnd type="none" w="sm" len="sm"/>
              <a:tailEnd type="none" w="sm" len="sm"/>
            </a:ln>
          </p:spPr>
        </p:cxnSp>
        <p:cxnSp>
          <p:nvCxnSpPr>
            <p:cNvPr id="1291" name="Shape 1291"/>
            <p:cNvCxnSpPr/>
            <p:nvPr/>
          </p:nvCxnSpPr>
          <p:spPr>
            <a:xfrm rot="10800000">
              <a:off x="6121401" y="4876800"/>
              <a:ext cx="872331" cy="0"/>
            </a:xfrm>
            <a:prstGeom prst="straightConnector1">
              <a:avLst/>
            </a:prstGeom>
            <a:noFill/>
            <a:ln w="25400" cap="flat" cmpd="sng">
              <a:solidFill>
                <a:schemeClr val="dk1"/>
              </a:solidFill>
              <a:prstDash val="solid"/>
              <a:round/>
              <a:headEnd type="none" w="sm" len="sm"/>
              <a:tailEnd type="stealth" w="med" len="med"/>
            </a:ln>
          </p:spPr>
        </p:cxnSp>
        <p:sp>
          <p:nvSpPr>
            <p:cNvPr id="1292" name="Shape 1292"/>
            <p:cNvSpPr txBox="1"/>
            <p:nvPr/>
          </p:nvSpPr>
          <p:spPr>
            <a:xfrm>
              <a:off x="7086600" y="4177761"/>
              <a:ext cx="200235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TLBI selects the set</a:t>
              </a:r>
              <a:endParaRPr/>
            </a:p>
          </p:txBody>
        </p:sp>
      </p:grpSp>
      <p:grpSp>
        <p:nvGrpSpPr>
          <p:cNvPr id="1293" name="Shape 1293"/>
          <p:cNvGrpSpPr/>
          <p:nvPr/>
        </p:nvGrpSpPr>
        <p:grpSpPr>
          <a:xfrm>
            <a:off x="1828682" y="2395319"/>
            <a:ext cx="2625844" cy="2300518"/>
            <a:chOff x="1828682" y="2395319"/>
            <a:chExt cx="2625844" cy="2300518"/>
          </a:xfrm>
        </p:grpSpPr>
        <p:cxnSp>
          <p:nvCxnSpPr>
            <p:cNvPr id="1294" name="Shape 1294"/>
            <p:cNvCxnSpPr>
              <a:stCxn id="1246" idx="1"/>
            </p:cNvCxnSpPr>
            <p:nvPr/>
          </p:nvCxnSpPr>
          <p:spPr>
            <a:xfrm rot="10800000">
              <a:off x="1828926" y="3048100"/>
              <a:ext cx="2625600" cy="12600"/>
            </a:xfrm>
            <a:prstGeom prst="straightConnector1">
              <a:avLst/>
            </a:prstGeom>
            <a:noFill/>
            <a:ln w="25400" cap="flat" cmpd="sng">
              <a:solidFill>
                <a:schemeClr val="dk1"/>
              </a:solidFill>
              <a:prstDash val="solid"/>
              <a:round/>
              <a:headEnd type="none" w="sm" len="sm"/>
              <a:tailEnd type="none" w="sm" len="sm"/>
            </a:ln>
          </p:spPr>
        </p:cxnSp>
        <p:cxnSp>
          <p:nvCxnSpPr>
            <p:cNvPr id="1295" name="Shape 1295"/>
            <p:cNvCxnSpPr>
              <a:endCxn id="1271" idx="0"/>
            </p:cNvCxnSpPr>
            <p:nvPr/>
          </p:nvCxnSpPr>
          <p:spPr>
            <a:xfrm>
              <a:off x="1828682" y="3047937"/>
              <a:ext cx="8400" cy="1647900"/>
            </a:xfrm>
            <a:prstGeom prst="straightConnector1">
              <a:avLst/>
            </a:prstGeom>
            <a:noFill/>
            <a:ln w="25400" cap="flat" cmpd="sng">
              <a:solidFill>
                <a:schemeClr val="dk1"/>
              </a:solidFill>
              <a:prstDash val="solid"/>
              <a:round/>
              <a:headEnd type="none" w="sm" len="sm"/>
              <a:tailEnd type="stealth" w="med" len="med"/>
            </a:ln>
          </p:spPr>
        </p:cxnSp>
        <p:sp>
          <p:nvSpPr>
            <p:cNvPr id="1296" name="Shape 1296"/>
            <p:cNvSpPr txBox="1"/>
            <p:nvPr/>
          </p:nvSpPr>
          <p:spPr>
            <a:xfrm>
              <a:off x="2281787" y="2395319"/>
              <a:ext cx="206161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TLBT matches tag of line within set</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bit of catch-up		</a:t>
            </a:r>
          </a:p>
        </p:txBody>
      </p:sp>
      <p:sp>
        <p:nvSpPr>
          <p:cNvPr id="3" name="Content Placeholder 2"/>
          <p:cNvSpPr>
            <a:spLocks noGrp="1"/>
          </p:cNvSpPr>
          <p:nvPr>
            <p:ph idx="1"/>
          </p:nvPr>
        </p:nvSpPr>
        <p:spPr>
          <a:xfrm>
            <a:off x="396875" y="1362075"/>
            <a:ext cx="8289925" cy="4972050"/>
          </a:xfrm>
        </p:spPr>
        <p:txBody>
          <a:bodyPr/>
          <a:lstStyle/>
          <a:p>
            <a:r>
              <a:rPr lang="en-US" dirty="0"/>
              <a:t>Multi-level page tables</a:t>
            </a:r>
            <a:endParaRPr lang="en-US" dirty="0">
              <a:solidFill>
                <a:srgbClr val="7F7F7F"/>
              </a:solidFill>
            </a:endParaRPr>
          </a:p>
        </p:txBody>
      </p:sp>
    </p:spTree>
    <p:extLst>
      <p:ext uri="{BB962C8B-B14F-4D97-AF65-F5344CB8AC3E}">
        <p14:creationId xmlns:p14="http://schemas.microsoft.com/office/powerpoint/2010/main" val="94720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[1-level] Page Tables Practical?</a:t>
            </a:r>
          </a:p>
        </p:txBody>
      </p:sp>
      <p:sp>
        <p:nvSpPr>
          <p:cNvPr id="3" name="Content Placeholder 2"/>
          <p:cNvSpPr>
            <a:spLocks noGrp="1"/>
          </p:cNvSpPr>
          <p:nvPr>
            <p:ph idx="1"/>
          </p:nvPr>
        </p:nvSpPr>
        <p:spPr>
          <a:xfrm>
            <a:off x="396875" y="1362075"/>
            <a:ext cx="8289925" cy="4972050"/>
          </a:xfrm>
        </p:spPr>
        <p:txBody>
          <a:bodyPr/>
          <a:lstStyle/>
          <a:p>
            <a:pPr marL="0" indent="0">
              <a:buNone/>
            </a:pPr>
            <a:r>
              <a:rPr lang="en-US" dirty="0"/>
              <a:t>Let’s explore: </a:t>
            </a:r>
          </a:p>
          <a:p>
            <a:r>
              <a:rPr lang="en-US" dirty="0"/>
              <a:t>How many entries are in a page table? </a:t>
            </a:r>
          </a:p>
          <a:p>
            <a:r>
              <a:rPr lang="en-US" dirty="0"/>
              <a:t>How big is an entry? </a:t>
            </a:r>
          </a:p>
          <a:p>
            <a:r>
              <a:rPr lang="en-US" dirty="0"/>
              <a:t>How big is the page table? </a:t>
            </a:r>
          </a:p>
          <a:p>
            <a:r>
              <a:rPr lang="en-US" dirty="0"/>
              <a:t>How many page tables are there? </a:t>
            </a:r>
          </a:p>
          <a:p>
            <a:r>
              <a:rPr lang="en-US" dirty="0"/>
              <a:t>Where to these page tables live?</a:t>
            </a:r>
          </a:p>
          <a:p>
            <a:r>
              <a:rPr lang="en-US" dirty="0"/>
              <a:t>Is this practical?  Explain.</a:t>
            </a:r>
          </a:p>
          <a:p>
            <a:endParaRPr lang="en-US" dirty="0">
              <a:solidFill>
                <a:srgbClr val="7F7F7F"/>
              </a:solidFill>
            </a:endParaRPr>
          </a:p>
        </p:txBody>
      </p:sp>
    </p:spTree>
    <p:extLst>
      <p:ext uri="{BB962C8B-B14F-4D97-AF65-F5344CB8AC3E}">
        <p14:creationId xmlns:p14="http://schemas.microsoft.com/office/powerpoint/2010/main" val="17629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[1-level] Page Tables Practical? </a:t>
            </a:r>
          </a:p>
        </p:txBody>
      </p:sp>
      <p:sp>
        <p:nvSpPr>
          <p:cNvPr id="3" name="Content Placeholder 2"/>
          <p:cNvSpPr>
            <a:spLocks noGrp="1"/>
          </p:cNvSpPr>
          <p:nvPr>
            <p:ph idx="1"/>
          </p:nvPr>
        </p:nvSpPr>
        <p:spPr>
          <a:xfrm>
            <a:off x="357018" y="1197678"/>
            <a:ext cx="8482182" cy="4972050"/>
          </a:xfrm>
        </p:spPr>
        <p:txBody>
          <a:bodyPr/>
          <a:lstStyle/>
          <a:p>
            <a:pPr marL="0" indent="0">
              <a:buNone/>
            </a:pPr>
            <a:r>
              <a:rPr lang="en-US" dirty="0"/>
              <a:t>Let’s explore: </a:t>
            </a:r>
          </a:p>
          <a:p>
            <a:r>
              <a:rPr lang="en-US" dirty="0"/>
              <a:t>How many entries are in a page table?</a:t>
            </a:r>
          </a:p>
          <a:p>
            <a:pPr lvl="1"/>
            <a:r>
              <a:rPr lang="en-US" i="1" dirty="0"/>
              <a:t>One per process</a:t>
            </a:r>
          </a:p>
          <a:p>
            <a:r>
              <a:rPr lang="en-US" dirty="0"/>
              <a:t>How big is an entry? </a:t>
            </a:r>
          </a:p>
          <a:p>
            <a:pPr lvl="1"/>
            <a:r>
              <a:rPr lang="en-US" i="1" dirty="0"/>
              <a:t>The size of a </a:t>
            </a:r>
            <a:r>
              <a:rPr lang="en-US" i="1" dirty="0" err="1"/>
              <a:t>PPN+metadata</a:t>
            </a:r>
            <a:r>
              <a:rPr lang="en-US" i="1" dirty="0"/>
              <a:t>. Estimate a word size. </a:t>
            </a:r>
          </a:p>
          <a:p>
            <a:r>
              <a:rPr lang="en-US" dirty="0"/>
              <a:t>How big is the page table? </a:t>
            </a:r>
          </a:p>
          <a:p>
            <a:pPr lvl="1"/>
            <a:r>
              <a:rPr lang="en-US" i="1" dirty="0"/>
              <a:t>For a large address space? Huge.</a:t>
            </a:r>
          </a:p>
          <a:p>
            <a:r>
              <a:rPr lang="en-US" dirty="0"/>
              <a:t>How many page tables are there? </a:t>
            </a:r>
          </a:p>
          <a:p>
            <a:pPr lvl="1"/>
            <a:r>
              <a:rPr lang="en-US" i="1" dirty="0"/>
              <a:t>One per process</a:t>
            </a:r>
          </a:p>
          <a:p>
            <a:r>
              <a:rPr lang="en-US" dirty="0"/>
              <a:t>Where to these page tables live?</a:t>
            </a:r>
          </a:p>
          <a:p>
            <a:pPr lvl="1"/>
            <a:r>
              <a:rPr lang="en-US" i="1" dirty="0"/>
              <a:t>In DRAM</a:t>
            </a:r>
          </a:p>
          <a:p>
            <a:r>
              <a:rPr lang="en-US" dirty="0"/>
              <a:t>Is this practical? Explain.</a:t>
            </a:r>
          </a:p>
          <a:p>
            <a:pPr lvl="1"/>
            <a:r>
              <a:rPr lang="en-US" i="1" dirty="0"/>
              <a:t>Nope!  It could be more memory than we have, even for a single process!</a:t>
            </a:r>
          </a:p>
          <a:p>
            <a:endParaRPr lang="en-US" dirty="0">
              <a:solidFill>
                <a:srgbClr val="7F7F7F"/>
              </a:solidFill>
            </a:endParaRPr>
          </a:p>
        </p:txBody>
      </p:sp>
    </p:spTree>
    <p:extLst>
      <p:ext uri="{BB962C8B-B14F-4D97-AF65-F5344CB8AC3E}">
        <p14:creationId xmlns:p14="http://schemas.microsoft.com/office/powerpoint/2010/main" val="39228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lstStyle/>
          <a:p>
            <a:r>
              <a:rPr lang="en-GB" dirty="0"/>
              <a:t>Multi-Level Page Tables</a:t>
            </a:r>
          </a:p>
        </p:txBody>
      </p:sp>
      <p:sp>
        <p:nvSpPr>
          <p:cNvPr id="40962" name="Rectangle 2"/>
          <p:cNvSpPr>
            <a:spLocks noGrp="1" noChangeArrowheads="1"/>
          </p:cNvSpPr>
          <p:nvPr>
            <p:ph type="body" idx="1"/>
          </p:nvPr>
        </p:nvSpPr>
        <p:spPr>
          <a:xfrm>
            <a:off x="396875" y="1295400"/>
            <a:ext cx="6918325" cy="4972050"/>
          </a:xfrm>
        </p:spPr>
        <p:txBody>
          <a:bodyPr/>
          <a:lstStyle/>
          <a:p>
            <a:r>
              <a:rPr lang="en-GB" dirty="0"/>
              <a:t>Suppose:</a:t>
            </a:r>
          </a:p>
          <a:p>
            <a:pPr lvl="1"/>
            <a:r>
              <a:rPr lang="en-GB" dirty="0"/>
              <a:t>4KB (2</a:t>
            </a:r>
            <a:r>
              <a:rPr lang="en-GB" baseline="30000" dirty="0"/>
              <a:t>12</a:t>
            </a:r>
            <a:r>
              <a:rPr lang="en-GB" dirty="0"/>
              <a:t>) page size, 48-bit address space, 8-byte PTE </a:t>
            </a:r>
          </a:p>
          <a:p>
            <a:endParaRPr lang="en-GB" dirty="0"/>
          </a:p>
          <a:p>
            <a:r>
              <a:rPr lang="en-GB" dirty="0"/>
              <a:t>Problem:</a:t>
            </a:r>
          </a:p>
          <a:p>
            <a:pPr lvl="1"/>
            <a:r>
              <a:rPr lang="en-GB" dirty="0"/>
              <a:t>Would need a 512 GB page table!</a:t>
            </a:r>
          </a:p>
          <a:p>
            <a:pPr lvl="2"/>
            <a:r>
              <a:rPr lang="en-GB" dirty="0"/>
              <a:t>2</a:t>
            </a:r>
            <a:r>
              <a:rPr lang="en-GB" baseline="30000" dirty="0"/>
              <a:t>48</a:t>
            </a:r>
            <a:r>
              <a:rPr lang="en-GB" dirty="0"/>
              <a:t> * 2</a:t>
            </a:r>
            <a:r>
              <a:rPr lang="en-GB" baseline="30000" dirty="0"/>
              <a:t>-12  </a:t>
            </a:r>
            <a:r>
              <a:rPr lang="en-GB" dirty="0"/>
              <a:t>* 2</a:t>
            </a:r>
            <a:r>
              <a:rPr lang="en-GB" baseline="30000" dirty="0"/>
              <a:t>3</a:t>
            </a:r>
            <a:r>
              <a:rPr lang="en-GB" dirty="0"/>
              <a:t> = 2</a:t>
            </a:r>
            <a:r>
              <a:rPr lang="en-GB" baseline="30000" dirty="0"/>
              <a:t>39</a:t>
            </a:r>
            <a:r>
              <a:rPr lang="en-GB" dirty="0"/>
              <a:t> bytes</a:t>
            </a:r>
          </a:p>
          <a:p>
            <a:endParaRPr lang="en-GB" dirty="0"/>
          </a:p>
          <a:p>
            <a:r>
              <a:rPr lang="en-GB" dirty="0"/>
              <a:t>Common solution: Multi-level page table</a:t>
            </a:r>
          </a:p>
          <a:p>
            <a:r>
              <a:rPr lang="en-GB" dirty="0"/>
              <a:t>Example: 2-level page table</a:t>
            </a:r>
          </a:p>
          <a:p>
            <a:pPr lvl="1"/>
            <a:r>
              <a:rPr lang="en-GB" dirty="0"/>
              <a:t>Level 1 table: each PTE points to a page table (always memory resident)</a:t>
            </a:r>
          </a:p>
          <a:p>
            <a:pPr lvl="1"/>
            <a:r>
              <a:rPr lang="en-GB" dirty="0"/>
              <a:t>Level 2 table: each PTE points to a page </a:t>
            </a:r>
            <a:br>
              <a:rPr lang="en-GB" dirty="0"/>
            </a:br>
            <a:r>
              <a:rPr lang="en-GB" dirty="0"/>
              <a:t>(paged in and out like any other data)</a:t>
            </a:r>
          </a:p>
        </p:txBody>
      </p:sp>
      <p:grpSp>
        <p:nvGrpSpPr>
          <p:cNvPr id="2" name="Group 1"/>
          <p:cNvGrpSpPr/>
          <p:nvPr/>
        </p:nvGrpSpPr>
        <p:grpSpPr>
          <a:xfrm>
            <a:off x="6243743" y="1333500"/>
            <a:ext cx="2671657" cy="4696895"/>
            <a:chOff x="6243743" y="1333500"/>
            <a:chExt cx="2671657" cy="4696895"/>
          </a:xfrm>
        </p:grpSpPr>
        <p:sp>
          <p:nvSpPr>
            <p:cNvPr id="40963" name="Text Box 3"/>
            <p:cNvSpPr txBox="1">
              <a:spLocks noChangeArrowheads="1"/>
            </p:cNvSpPr>
            <p:nvPr/>
          </p:nvSpPr>
          <p:spPr bwMode="auto">
            <a:xfrm>
              <a:off x="6243743" y="2719927"/>
              <a:ext cx="842857" cy="666762"/>
            </a:xfrm>
            <a:prstGeom prst="rect">
              <a:avLst/>
            </a:prstGeom>
            <a:noFill/>
            <a:ln w="9525">
              <a:noFill/>
              <a:round/>
              <a:headEnd/>
              <a:tailEnd/>
            </a:ln>
            <a:effectLst/>
          </p:spPr>
          <p:txBody>
            <a:bodyPr wrap="none" lIns="90360" tIns="44280" rIns="90360" bIns="44280">
              <a:spAutoFit/>
            </a:bodyPr>
            <a:lstStyle/>
            <a:p>
              <a:pPr algn="ct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Level 1</a:t>
              </a:r>
            </a:p>
            <a:p>
              <a:pPr algn="ct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Table</a:t>
              </a:r>
            </a:p>
          </p:txBody>
        </p:sp>
        <p:sp>
          <p:nvSpPr>
            <p:cNvPr id="40964" name="Rectangle 4"/>
            <p:cNvSpPr>
              <a:spLocks noChangeArrowheads="1"/>
            </p:cNvSpPr>
            <p:nvPr/>
          </p:nvSpPr>
          <p:spPr bwMode="auto">
            <a:xfrm>
              <a:off x="6327247" y="3363395"/>
              <a:ext cx="758952" cy="1143000"/>
            </a:xfrm>
            <a:prstGeom prst="rect">
              <a:avLst/>
            </a:prstGeom>
            <a:solidFill>
              <a:srgbClr val="F6F5BD"/>
            </a:solidFill>
            <a:ln w="28575" cap="flat" cmpd="sng" algn="ctr">
              <a:solidFill>
                <a:srgbClr val="000000"/>
              </a:solidFill>
              <a:prstDash val="solid"/>
              <a:miter lim="800000"/>
              <a:headEnd type="none" w="med" len="med"/>
              <a:tailEnd type="none" w="med" len="med"/>
            </a:ln>
            <a:effectLst/>
          </p:spPr>
          <p:txBody>
            <a:bodyPr wrap="none" anchor="ctr"/>
            <a:lstStyle/>
            <a:p>
              <a:endParaRPr lang="en-US"/>
            </a:p>
          </p:txBody>
        </p:sp>
        <p:sp>
          <p:nvSpPr>
            <p:cNvPr id="40965" name="Rectangle 5"/>
            <p:cNvSpPr>
              <a:spLocks noChangeArrowheads="1"/>
            </p:cNvSpPr>
            <p:nvPr/>
          </p:nvSpPr>
          <p:spPr bwMode="auto">
            <a:xfrm>
              <a:off x="8170334" y="1991795"/>
              <a:ext cx="700088" cy="1143000"/>
            </a:xfrm>
            <a:prstGeom prst="rect">
              <a:avLst/>
            </a:prstGeom>
            <a:solidFill>
              <a:srgbClr val="DBF2DA"/>
            </a:solidFill>
            <a:ln w="28575" cap="flat" cmpd="sng" algn="ctr">
              <a:solidFill>
                <a:srgbClr val="000000"/>
              </a:solidFill>
              <a:prstDash val="solid"/>
              <a:miter lim="800000"/>
              <a:headEnd type="none" w="med" len="med"/>
              <a:tailEnd type="none" w="med" len="med"/>
            </a:ln>
            <a:effectLst/>
          </p:spPr>
          <p:txBody>
            <a:bodyPr wrap="none" anchor="ctr"/>
            <a:lstStyle/>
            <a:p>
              <a:endParaRPr lang="en-US"/>
            </a:p>
          </p:txBody>
        </p:sp>
        <p:sp>
          <p:nvSpPr>
            <p:cNvPr id="40966" name="Rectangle 6"/>
            <p:cNvSpPr>
              <a:spLocks noChangeArrowheads="1"/>
            </p:cNvSpPr>
            <p:nvPr/>
          </p:nvSpPr>
          <p:spPr bwMode="auto">
            <a:xfrm>
              <a:off x="8170334" y="3363395"/>
              <a:ext cx="700088" cy="1143000"/>
            </a:xfrm>
            <a:prstGeom prst="rect">
              <a:avLst/>
            </a:prstGeom>
            <a:solidFill>
              <a:srgbClr val="DBF2DA"/>
            </a:solidFill>
            <a:ln w="28575" cap="flat" cmpd="sng" algn="ctr">
              <a:solidFill>
                <a:srgbClr val="000000"/>
              </a:solidFill>
              <a:prstDash val="solid"/>
              <a:miter lim="800000"/>
              <a:headEnd type="none" w="med" len="med"/>
              <a:tailEnd type="none" w="med" len="med"/>
            </a:ln>
            <a:effectLst/>
          </p:spPr>
          <p:txBody>
            <a:bodyPr wrap="none" anchor="ctr"/>
            <a:lstStyle/>
            <a:p>
              <a:endParaRPr lang="en-US"/>
            </a:p>
          </p:txBody>
        </p:sp>
        <p:sp>
          <p:nvSpPr>
            <p:cNvPr id="40967" name="Rectangle 7"/>
            <p:cNvSpPr>
              <a:spLocks noChangeArrowheads="1"/>
            </p:cNvSpPr>
            <p:nvPr/>
          </p:nvSpPr>
          <p:spPr bwMode="auto">
            <a:xfrm>
              <a:off x="8170334" y="4887395"/>
              <a:ext cx="700088" cy="1143000"/>
            </a:xfrm>
            <a:prstGeom prst="rect">
              <a:avLst/>
            </a:prstGeom>
            <a:solidFill>
              <a:srgbClr val="DBF2DA"/>
            </a:solidFill>
            <a:ln w="28575" cap="flat" cmpd="sng" algn="ctr">
              <a:solidFill>
                <a:srgbClr val="000000"/>
              </a:solidFill>
              <a:prstDash val="solid"/>
              <a:miter lim="800000"/>
              <a:headEnd type="none" w="med" len="med"/>
              <a:tailEnd type="none" w="med" len="med"/>
            </a:ln>
            <a:effectLst/>
          </p:spPr>
          <p:txBody>
            <a:bodyPr wrap="none" anchor="ctr"/>
            <a:lstStyle/>
            <a:p>
              <a:endParaRPr lang="en-US"/>
            </a:p>
          </p:txBody>
        </p:sp>
        <p:sp>
          <p:nvSpPr>
            <p:cNvPr id="40968" name="Text Box 8"/>
            <p:cNvSpPr txBox="1">
              <a:spLocks noChangeArrowheads="1"/>
            </p:cNvSpPr>
            <p:nvPr/>
          </p:nvSpPr>
          <p:spPr bwMode="auto">
            <a:xfrm rot="16200000">
              <a:off x="8261381" y="4527581"/>
              <a:ext cx="365227"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a:t>
              </a:r>
            </a:p>
          </p:txBody>
        </p:sp>
        <p:sp>
          <p:nvSpPr>
            <p:cNvPr id="40969" name="Text Box 9"/>
            <p:cNvSpPr txBox="1">
              <a:spLocks noChangeArrowheads="1"/>
            </p:cNvSpPr>
            <p:nvPr/>
          </p:nvSpPr>
          <p:spPr bwMode="auto">
            <a:xfrm>
              <a:off x="8072543" y="1333500"/>
              <a:ext cx="842857" cy="666762"/>
            </a:xfrm>
            <a:prstGeom prst="rect">
              <a:avLst/>
            </a:prstGeom>
            <a:noFill/>
            <a:ln w="9525">
              <a:noFill/>
              <a:round/>
              <a:headEnd/>
              <a:tailEnd/>
            </a:ln>
            <a:effectLst/>
          </p:spPr>
          <p:txBody>
            <a:bodyPr wrap="none" lIns="90360" tIns="44280" rIns="90360" bIns="44280">
              <a:spAutoFit/>
            </a:bodyPr>
            <a:lstStyle/>
            <a:p>
              <a:pPr algn="ct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Level 2</a:t>
              </a:r>
            </a:p>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Tables</a:t>
              </a:r>
            </a:p>
          </p:txBody>
        </p:sp>
        <p:sp>
          <p:nvSpPr>
            <p:cNvPr id="40970" name="Line 10"/>
            <p:cNvSpPr>
              <a:spLocks noChangeShapeType="1"/>
            </p:cNvSpPr>
            <p:nvPr/>
          </p:nvSpPr>
          <p:spPr bwMode="auto">
            <a:xfrm flipV="1">
              <a:off x="6874934" y="1990208"/>
              <a:ext cx="1295400" cy="1450975"/>
            </a:xfrm>
            <a:prstGeom prst="line">
              <a:avLst/>
            </a:prstGeom>
            <a:noFill/>
            <a:ln w="25273">
              <a:solidFill>
                <a:srgbClr val="000000"/>
              </a:solidFill>
              <a:miter lim="800000"/>
              <a:headEnd/>
              <a:tailEnd type="triangle" w="med" len="med"/>
            </a:ln>
            <a:effectLst/>
          </p:spPr>
          <p:txBody>
            <a:bodyPr/>
            <a:lstStyle/>
            <a:p>
              <a:endParaRPr lang="en-US"/>
            </a:p>
          </p:txBody>
        </p:sp>
        <p:sp>
          <p:nvSpPr>
            <p:cNvPr id="40971" name="Line 11"/>
            <p:cNvSpPr>
              <a:spLocks noChangeShapeType="1"/>
            </p:cNvSpPr>
            <p:nvPr/>
          </p:nvSpPr>
          <p:spPr bwMode="auto">
            <a:xfrm flipV="1">
              <a:off x="6874934" y="3361808"/>
              <a:ext cx="1295400" cy="231775"/>
            </a:xfrm>
            <a:prstGeom prst="line">
              <a:avLst/>
            </a:prstGeom>
            <a:noFill/>
            <a:ln w="25273">
              <a:solidFill>
                <a:srgbClr val="000000"/>
              </a:solidFill>
              <a:miter lim="800000"/>
              <a:headEnd/>
              <a:tailEnd type="triangle" w="med" len="med"/>
            </a:ln>
            <a:effectLst/>
          </p:spPr>
          <p:txBody>
            <a:bodyPr/>
            <a:lstStyle/>
            <a:p>
              <a:endParaRPr lang="en-US"/>
            </a:p>
          </p:txBody>
        </p:sp>
        <p:sp>
          <p:nvSpPr>
            <p:cNvPr id="40972" name="Line 12"/>
            <p:cNvSpPr>
              <a:spLocks noChangeShapeType="1"/>
            </p:cNvSpPr>
            <p:nvPr/>
          </p:nvSpPr>
          <p:spPr bwMode="auto">
            <a:xfrm>
              <a:off x="7027334" y="4423845"/>
              <a:ext cx="1143000" cy="463550"/>
            </a:xfrm>
            <a:prstGeom prst="line">
              <a:avLst/>
            </a:prstGeom>
            <a:noFill/>
            <a:ln w="25273">
              <a:solidFill>
                <a:srgbClr val="000000"/>
              </a:solidFill>
              <a:miter lim="800000"/>
              <a:headEnd/>
              <a:tailEnd type="triangle" w="med" len="med"/>
            </a:ln>
            <a:effectLst/>
          </p:spPr>
          <p:txBody>
            <a:bodyPr/>
            <a:lstStyle/>
            <a:p>
              <a:endParaRPr lang="en-US"/>
            </a:p>
          </p:txBody>
        </p:sp>
        <p:sp>
          <p:nvSpPr>
            <p:cNvPr id="40973" name="Line 13"/>
            <p:cNvSpPr>
              <a:spLocks noChangeShapeType="1"/>
            </p:cNvSpPr>
            <p:nvPr/>
          </p:nvSpPr>
          <p:spPr bwMode="auto">
            <a:xfrm>
              <a:off x="6333067" y="3515795"/>
              <a:ext cx="762000" cy="1588"/>
            </a:xfrm>
            <a:prstGeom prst="line">
              <a:avLst/>
            </a:prstGeom>
            <a:noFill/>
            <a:ln w="19080">
              <a:solidFill>
                <a:srgbClr val="003300"/>
              </a:solidFill>
              <a:miter lim="800000"/>
              <a:headEnd/>
              <a:tailEnd/>
            </a:ln>
            <a:effectLst/>
          </p:spPr>
          <p:txBody>
            <a:bodyPr/>
            <a:lstStyle/>
            <a:p>
              <a:endParaRPr lang="en-US"/>
            </a:p>
          </p:txBody>
        </p:sp>
        <p:sp>
          <p:nvSpPr>
            <p:cNvPr id="40974" name="Line 14"/>
            <p:cNvSpPr>
              <a:spLocks noChangeShapeType="1"/>
            </p:cNvSpPr>
            <p:nvPr/>
          </p:nvSpPr>
          <p:spPr bwMode="auto">
            <a:xfrm>
              <a:off x="6333067" y="3668195"/>
              <a:ext cx="762000" cy="1588"/>
            </a:xfrm>
            <a:prstGeom prst="line">
              <a:avLst/>
            </a:prstGeom>
            <a:noFill/>
            <a:ln w="19080">
              <a:solidFill>
                <a:srgbClr val="003300"/>
              </a:solidFill>
              <a:miter lim="800000"/>
              <a:headEnd/>
              <a:tailEnd/>
            </a:ln>
            <a:effectLst/>
          </p:spPr>
          <p:txBody>
            <a:bodyPr/>
            <a:lstStyle/>
            <a:p>
              <a:endParaRPr lang="en-US"/>
            </a:p>
          </p:txBody>
        </p:sp>
        <p:sp>
          <p:nvSpPr>
            <p:cNvPr id="40975" name="Line 15"/>
            <p:cNvSpPr>
              <a:spLocks noChangeShapeType="1"/>
            </p:cNvSpPr>
            <p:nvPr/>
          </p:nvSpPr>
          <p:spPr bwMode="auto">
            <a:xfrm>
              <a:off x="6333067" y="4353995"/>
              <a:ext cx="762000" cy="1588"/>
            </a:xfrm>
            <a:prstGeom prst="line">
              <a:avLst/>
            </a:prstGeom>
            <a:noFill/>
            <a:ln w="19080">
              <a:solidFill>
                <a:srgbClr val="003300"/>
              </a:solidFill>
              <a:miter lim="800000"/>
              <a:headEnd/>
              <a:tailEnd/>
            </a:ln>
            <a:effectLst/>
          </p:spPr>
          <p:txBody>
            <a:bodyPr/>
            <a:lstStyle/>
            <a:p>
              <a:endParaRPr lang="en-US"/>
            </a:p>
          </p:txBody>
        </p:sp>
        <p:sp>
          <p:nvSpPr>
            <p:cNvPr id="40976" name="Text Box 16"/>
            <p:cNvSpPr txBox="1">
              <a:spLocks noChangeArrowheads="1"/>
            </p:cNvSpPr>
            <p:nvPr/>
          </p:nvSpPr>
          <p:spPr bwMode="auto">
            <a:xfrm>
              <a:off x="6572490" y="3820595"/>
              <a:ext cx="426270" cy="272167"/>
            </a:xfrm>
            <a:prstGeom prst="rect">
              <a:avLst/>
            </a:prstGeom>
            <a:noFill/>
            <a:ln w="9525">
              <a:noFill/>
              <a:round/>
              <a:headEnd/>
              <a:tailEnd/>
            </a:ln>
            <a:effectLst/>
          </p:spPr>
          <p:txBody>
            <a:bodyPr vert="eaVert" wrap="none" lIns="90360" tIns="44280" rIns="90360" bIns="44280">
              <a:spAutoFit/>
            </a:bodyPr>
            <a:lstStyle/>
            <a:p>
              <a:pPr rtl="1">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404813" y="284162"/>
            <a:ext cx="8283575"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 Two-Level Page Table Hierarchy</a:t>
            </a:r>
          </a:p>
        </p:txBody>
      </p:sp>
      <p:sp>
        <p:nvSpPr>
          <p:cNvPr id="41986" name="Text Box 2"/>
          <p:cNvSpPr txBox="1">
            <a:spLocks noChangeArrowheads="1"/>
          </p:cNvSpPr>
          <p:nvPr/>
        </p:nvSpPr>
        <p:spPr bwMode="auto">
          <a:xfrm>
            <a:off x="800886" y="1106488"/>
            <a:ext cx="1205715" cy="653938"/>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dirty="0">
                <a:solidFill>
                  <a:schemeClr val="tx1">
                    <a:lumMod val="50000"/>
                    <a:lumOff val="50000"/>
                  </a:schemeClr>
                </a:solidFill>
                <a:latin typeface="Calibri" pitchFamily="34" charset="0"/>
              </a:rPr>
              <a:t>Level 1</a:t>
            </a:r>
          </a:p>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dirty="0">
                <a:solidFill>
                  <a:schemeClr val="tx1">
                    <a:lumMod val="50000"/>
                    <a:lumOff val="50000"/>
                  </a:schemeClr>
                </a:solidFill>
                <a:latin typeface="Calibri" pitchFamily="34" charset="0"/>
              </a:rPr>
              <a:t>page table</a:t>
            </a:r>
          </a:p>
        </p:txBody>
      </p:sp>
      <p:sp>
        <p:nvSpPr>
          <p:cNvPr id="41987" name="Text Box 3"/>
          <p:cNvSpPr txBox="1">
            <a:spLocks noChangeArrowheads="1"/>
          </p:cNvSpPr>
          <p:nvPr/>
        </p:nvSpPr>
        <p:spPr bwMode="auto">
          <a:xfrm>
            <a:off x="5858933" y="6426198"/>
            <a:ext cx="507510" cy="334685"/>
          </a:xfrm>
          <a:prstGeom prst="rect">
            <a:avLst/>
          </a:prstGeom>
          <a:noFill/>
          <a:ln w="9525">
            <a:noFill/>
            <a:round/>
            <a:headEnd/>
            <a:tailEnd/>
          </a:ln>
          <a:effectLst/>
        </p:spPr>
        <p:txBody>
          <a:bodyPr vert="eaVert" wrap="none" lIns="90360" tIns="44280" rIns="90360" bIns="44280">
            <a:spAutoFit/>
          </a:bodyPr>
          <a:lstStyle/>
          <a:p>
            <a:pPr rtl="1">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itchFamily="34" charset="0"/>
              </a:rPr>
              <a:t>...</a:t>
            </a:r>
          </a:p>
        </p:txBody>
      </p:sp>
      <p:sp>
        <p:nvSpPr>
          <p:cNvPr id="41988" name="Text Box 4"/>
          <p:cNvSpPr txBox="1">
            <a:spLocks noChangeArrowheads="1"/>
          </p:cNvSpPr>
          <p:nvPr/>
        </p:nvSpPr>
        <p:spPr bwMode="auto">
          <a:xfrm>
            <a:off x="3121025" y="1112838"/>
            <a:ext cx="1297085" cy="653938"/>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dirty="0">
                <a:solidFill>
                  <a:schemeClr val="tx1">
                    <a:lumMod val="50000"/>
                    <a:lumOff val="50000"/>
                  </a:schemeClr>
                </a:solidFill>
                <a:latin typeface="Calibri" pitchFamily="34" charset="0"/>
              </a:rPr>
              <a:t>Level 2</a:t>
            </a:r>
          </a:p>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dirty="0">
                <a:solidFill>
                  <a:schemeClr val="tx1">
                    <a:lumMod val="50000"/>
                    <a:lumOff val="50000"/>
                  </a:schemeClr>
                </a:solidFill>
                <a:latin typeface="Calibri" pitchFamily="34" charset="0"/>
              </a:rPr>
              <a:t>page tables</a:t>
            </a:r>
          </a:p>
        </p:txBody>
      </p:sp>
      <p:sp>
        <p:nvSpPr>
          <p:cNvPr id="41989" name="Rectangle 5"/>
          <p:cNvSpPr>
            <a:spLocks noChangeArrowheads="1"/>
          </p:cNvSpPr>
          <p:nvPr/>
        </p:nvSpPr>
        <p:spPr bwMode="auto">
          <a:xfrm>
            <a:off x="5538788" y="17795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0</a:t>
            </a:r>
          </a:p>
        </p:txBody>
      </p:sp>
      <p:sp>
        <p:nvSpPr>
          <p:cNvPr id="41990" name="Rectangle 6"/>
          <p:cNvSpPr>
            <a:spLocks noChangeArrowheads="1"/>
          </p:cNvSpPr>
          <p:nvPr/>
        </p:nvSpPr>
        <p:spPr bwMode="auto">
          <a:xfrm>
            <a:off x="5538788" y="2084388"/>
            <a:ext cx="990600" cy="304800"/>
          </a:xfrm>
          <a:prstGeom prst="rect">
            <a:avLst/>
          </a:prstGeom>
          <a:solidFill>
            <a:srgbClr val="D5F1CF"/>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1991" name="Rectangle 7"/>
          <p:cNvSpPr>
            <a:spLocks noChangeArrowheads="1"/>
          </p:cNvSpPr>
          <p:nvPr/>
        </p:nvSpPr>
        <p:spPr bwMode="auto">
          <a:xfrm>
            <a:off x="5538788" y="23891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1023</a:t>
            </a:r>
          </a:p>
        </p:txBody>
      </p:sp>
      <p:sp>
        <p:nvSpPr>
          <p:cNvPr id="41992" name="Rectangle 8"/>
          <p:cNvSpPr>
            <a:spLocks noChangeArrowheads="1"/>
          </p:cNvSpPr>
          <p:nvPr/>
        </p:nvSpPr>
        <p:spPr bwMode="auto">
          <a:xfrm>
            <a:off x="5538788" y="26939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1024</a:t>
            </a:r>
          </a:p>
        </p:txBody>
      </p:sp>
      <p:sp>
        <p:nvSpPr>
          <p:cNvPr id="41993" name="Rectangle 9"/>
          <p:cNvSpPr>
            <a:spLocks noChangeArrowheads="1"/>
          </p:cNvSpPr>
          <p:nvPr/>
        </p:nvSpPr>
        <p:spPr bwMode="auto">
          <a:xfrm>
            <a:off x="5538788" y="2998788"/>
            <a:ext cx="990600" cy="304800"/>
          </a:xfrm>
          <a:prstGeom prst="rect">
            <a:avLst/>
          </a:prstGeom>
          <a:solidFill>
            <a:srgbClr val="D5F1CF"/>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1994" name="Rectangle 10"/>
          <p:cNvSpPr>
            <a:spLocks noChangeArrowheads="1"/>
          </p:cNvSpPr>
          <p:nvPr/>
        </p:nvSpPr>
        <p:spPr bwMode="auto">
          <a:xfrm>
            <a:off x="5538788" y="33035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2047</a:t>
            </a:r>
          </a:p>
        </p:txBody>
      </p:sp>
      <p:sp>
        <p:nvSpPr>
          <p:cNvPr id="41995" name="Rectangle 11"/>
          <p:cNvSpPr>
            <a:spLocks noChangeArrowheads="1"/>
          </p:cNvSpPr>
          <p:nvPr/>
        </p:nvSpPr>
        <p:spPr bwMode="auto">
          <a:xfrm>
            <a:off x="5538788" y="1779588"/>
            <a:ext cx="990600" cy="914400"/>
          </a:xfrm>
          <a:prstGeom prst="rect">
            <a:avLst/>
          </a:prstGeom>
          <a:noFill/>
          <a:ln w="28575">
            <a:solidFill>
              <a:srgbClr val="000066"/>
            </a:solidFill>
            <a:miter lim="800000"/>
            <a:headEnd/>
            <a:tailEnd/>
          </a:ln>
          <a:effectLst/>
        </p:spPr>
        <p:txBody>
          <a:bodyPr wrap="none" anchor="ctr"/>
          <a:lstStyle/>
          <a:p>
            <a:endParaRPr lang="en-US"/>
          </a:p>
        </p:txBody>
      </p:sp>
      <p:sp>
        <p:nvSpPr>
          <p:cNvPr id="41996" name="Rectangle 12"/>
          <p:cNvSpPr>
            <a:spLocks noChangeArrowheads="1"/>
          </p:cNvSpPr>
          <p:nvPr/>
        </p:nvSpPr>
        <p:spPr bwMode="auto">
          <a:xfrm>
            <a:off x="5538788" y="2693988"/>
            <a:ext cx="990600" cy="914400"/>
          </a:xfrm>
          <a:prstGeom prst="rect">
            <a:avLst/>
          </a:prstGeom>
          <a:noFill/>
          <a:ln w="28575">
            <a:solidFill>
              <a:srgbClr val="000066"/>
            </a:solidFill>
            <a:miter lim="800000"/>
            <a:headEnd/>
            <a:tailEnd/>
          </a:ln>
          <a:effectLst/>
        </p:spPr>
        <p:txBody>
          <a:bodyPr wrap="none" anchor="ctr"/>
          <a:lstStyle/>
          <a:p>
            <a:endParaRPr lang="en-US"/>
          </a:p>
        </p:txBody>
      </p:sp>
      <p:sp>
        <p:nvSpPr>
          <p:cNvPr id="41997" name="Rectangle 13"/>
          <p:cNvSpPr>
            <a:spLocks noChangeArrowheads="1"/>
          </p:cNvSpPr>
          <p:nvPr/>
        </p:nvSpPr>
        <p:spPr bwMode="auto">
          <a:xfrm>
            <a:off x="5538788" y="3608388"/>
            <a:ext cx="990600" cy="1841500"/>
          </a:xfrm>
          <a:prstGeom prst="rect">
            <a:avLst/>
          </a:prstGeom>
          <a:solidFill>
            <a:srgbClr val="F6F5BD"/>
          </a:solidFill>
          <a:ln w="28575">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Gap</a:t>
            </a:r>
          </a:p>
        </p:txBody>
      </p:sp>
      <p:sp>
        <p:nvSpPr>
          <p:cNvPr id="41998" name="Text Box 14"/>
          <p:cNvSpPr txBox="1">
            <a:spLocks noChangeArrowheads="1"/>
          </p:cNvSpPr>
          <p:nvPr/>
        </p:nvSpPr>
        <p:spPr bwMode="auto">
          <a:xfrm>
            <a:off x="6473825" y="1641475"/>
            <a:ext cx="266700" cy="276225"/>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latin typeface="Calibri" pitchFamily="34" charset="0"/>
              </a:rPr>
              <a:t>0</a:t>
            </a:r>
          </a:p>
        </p:txBody>
      </p:sp>
      <p:sp>
        <p:nvSpPr>
          <p:cNvPr id="41999" name="Rectangle 15"/>
          <p:cNvSpPr>
            <a:spLocks noChangeArrowheads="1"/>
          </p:cNvSpPr>
          <p:nvPr/>
        </p:nvSpPr>
        <p:spPr bwMode="auto">
          <a:xfrm>
            <a:off x="3252788" y="21732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0</a:t>
            </a:r>
          </a:p>
        </p:txBody>
      </p:sp>
      <p:sp>
        <p:nvSpPr>
          <p:cNvPr id="42000" name="Rectangle 16"/>
          <p:cNvSpPr>
            <a:spLocks noChangeArrowheads="1"/>
          </p:cNvSpPr>
          <p:nvPr/>
        </p:nvSpPr>
        <p:spPr bwMode="auto">
          <a:xfrm>
            <a:off x="3252788" y="2478088"/>
            <a:ext cx="990600" cy="304800"/>
          </a:xfrm>
          <a:prstGeom prst="rect">
            <a:avLst/>
          </a:prstGeom>
          <a:solidFill>
            <a:srgbClr val="D5F1CF"/>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2001" name="Rectangle 17"/>
          <p:cNvSpPr>
            <a:spLocks noChangeArrowheads="1"/>
          </p:cNvSpPr>
          <p:nvPr/>
        </p:nvSpPr>
        <p:spPr bwMode="auto">
          <a:xfrm>
            <a:off x="3252788" y="27828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1023</a:t>
            </a:r>
          </a:p>
        </p:txBody>
      </p:sp>
      <p:sp>
        <p:nvSpPr>
          <p:cNvPr id="42002" name="Rectangle 18"/>
          <p:cNvSpPr>
            <a:spLocks noChangeArrowheads="1"/>
          </p:cNvSpPr>
          <p:nvPr/>
        </p:nvSpPr>
        <p:spPr bwMode="auto">
          <a:xfrm>
            <a:off x="3252788" y="2173288"/>
            <a:ext cx="990600" cy="914400"/>
          </a:xfrm>
          <a:prstGeom prst="rect">
            <a:avLst/>
          </a:prstGeom>
          <a:noFill/>
          <a:ln w="28575">
            <a:solidFill>
              <a:srgbClr val="000066"/>
            </a:solidFill>
            <a:miter lim="800000"/>
            <a:headEnd/>
            <a:tailEnd/>
          </a:ln>
          <a:effectLst/>
        </p:spPr>
        <p:txBody>
          <a:bodyPr wrap="none" anchor="ctr"/>
          <a:lstStyle/>
          <a:p>
            <a:endParaRPr lang="en-US"/>
          </a:p>
        </p:txBody>
      </p:sp>
      <p:sp>
        <p:nvSpPr>
          <p:cNvPr id="42003" name="Rectangle 19"/>
          <p:cNvSpPr>
            <a:spLocks noChangeArrowheads="1"/>
          </p:cNvSpPr>
          <p:nvPr/>
        </p:nvSpPr>
        <p:spPr bwMode="auto">
          <a:xfrm>
            <a:off x="3252788" y="35448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0</a:t>
            </a:r>
          </a:p>
        </p:txBody>
      </p:sp>
      <p:sp>
        <p:nvSpPr>
          <p:cNvPr id="42004" name="Rectangle 20"/>
          <p:cNvSpPr>
            <a:spLocks noChangeArrowheads="1"/>
          </p:cNvSpPr>
          <p:nvPr/>
        </p:nvSpPr>
        <p:spPr bwMode="auto">
          <a:xfrm>
            <a:off x="3252788" y="3849688"/>
            <a:ext cx="990600" cy="304800"/>
          </a:xfrm>
          <a:prstGeom prst="rect">
            <a:avLst/>
          </a:prstGeom>
          <a:solidFill>
            <a:srgbClr val="D5F1CF"/>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2005" name="Rectangle 21"/>
          <p:cNvSpPr>
            <a:spLocks noChangeArrowheads="1"/>
          </p:cNvSpPr>
          <p:nvPr/>
        </p:nvSpPr>
        <p:spPr bwMode="auto">
          <a:xfrm>
            <a:off x="3252788" y="41544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1023</a:t>
            </a:r>
          </a:p>
        </p:txBody>
      </p:sp>
      <p:sp>
        <p:nvSpPr>
          <p:cNvPr id="42006" name="Rectangle 22"/>
          <p:cNvSpPr>
            <a:spLocks noChangeArrowheads="1"/>
          </p:cNvSpPr>
          <p:nvPr/>
        </p:nvSpPr>
        <p:spPr bwMode="auto">
          <a:xfrm>
            <a:off x="3252788" y="3544888"/>
            <a:ext cx="990600" cy="914400"/>
          </a:xfrm>
          <a:prstGeom prst="rect">
            <a:avLst/>
          </a:prstGeom>
          <a:noFill/>
          <a:ln w="28575">
            <a:solidFill>
              <a:srgbClr val="000066"/>
            </a:solidFill>
            <a:miter lim="800000"/>
            <a:headEnd/>
            <a:tailEnd/>
          </a:ln>
          <a:effectLst/>
        </p:spPr>
        <p:txBody>
          <a:bodyPr wrap="none" anchor="ctr"/>
          <a:lstStyle/>
          <a:p>
            <a:endParaRPr lang="en-US"/>
          </a:p>
        </p:txBody>
      </p:sp>
      <p:sp>
        <p:nvSpPr>
          <p:cNvPr id="42007" name="Rectangle 23"/>
          <p:cNvSpPr>
            <a:spLocks noChangeArrowheads="1"/>
          </p:cNvSpPr>
          <p:nvPr/>
        </p:nvSpPr>
        <p:spPr bwMode="auto">
          <a:xfrm>
            <a:off x="3252788" y="4840288"/>
            <a:ext cx="990600" cy="609600"/>
          </a:xfrm>
          <a:prstGeom prst="rect">
            <a:avLst/>
          </a:prstGeom>
          <a:solidFill>
            <a:srgbClr val="F1C7C7"/>
          </a:solidFill>
          <a:ln w="28575">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1023 null</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PTEs</a:t>
            </a:r>
          </a:p>
        </p:txBody>
      </p:sp>
      <p:sp>
        <p:nvSpPr>
          <p:cNvPr id="42008" name="Rectangle 24"/>
          <p:cNvSpPr>
            <a:spLocks noChangeArrowheads="1"/>
          </p:cNvSpPr>
          <p:nvPr/>
        </p:nvSpPr>
        <p:spPr bwMode="auto">
          <a:xfrm>
            <a:off x="3252788" y="54498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1023</a:t>
            </a:r>
          </a:p>
        </p:txBody>
      </p:sp>
      <p:sp>
        <p:nvSpPr>
          <p:cNvPr id="42009" name="Rectangle 25"/>
          <p:cNvSpPr>
            <a:spLocks noChangeArrowheads="1"/>
          </p:cNvSpPr>
          <p:nvPr/>
        </p:nvSpPr>
        <p:spPr bwMode="auto">
          <a:xfrm>
            <a:off x="3252788" y="4840288"/>
            <a:ext cx="990600" cy="914400"/>
          </a:xfrm>
          <a:prstGeom prst="rect">
            <a:avLst/>
          </a:prstGeom>
          <a:noFill/>
          <a:ln w="28575">
            <a:solidFill>
              <a:srgbClr val="000066"/>
            </a:solidFill>
            <a:miter lim="800000"/>
            <a:headEnd/>
            <a:tailEnd/>
          </a:ln>
          <a:effectLst/>
        </p:spPr>
        <p:txBody>
          <a:bodyPr wrap="none" anchor="ctr"/>
          <a:lstStyle/>
          <a:p>
            <a:endParaRPr lang="en-US"/>
          </a:p>
        </p:txBody>
      </p:sp>
      <p:sp>
        <p:nvSpPr>
          <p:cNvPr id="42010" name="Rectangle 26"/>
          <p:cNvSpPr>
            <a:spLocks noChangeArrowheads="1"/>
          </p:cNvSpPr>
          <p:nvPr/>
        </p:nvSpPr>
        <p:spPr bwMode="auto">
          <a:xfrm>
            <a:off x="5538788" y="5449888"/>
            <a:ext cx="990600" cy="609600"/>
          </a:xfrm>
          <a:prstGeom prst="rect">
            <a:avLst/>
          </a:prstGeom>
          <a:solidFill>
            <a:srgbClr val="DEDFF5"/>
          </a:solidFill>
          <a:ln w="12600">
            <a:solidFill>
              <a:srgbClr val="DEDFF5"/>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1023 </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unallocated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pages</a:t>
            </a:r>
          </a:p>
        </p:txBody>
      </p:sp>
      <p:sp>
        <p:nvSpPr>
          <p:cNvPr id="42011" name="Rectangle 27"/>
          <p:cNvSpPr>
            <a:spLocks noChangeArrowheads="1"/>
          </p:cNvSpPr>
          <p:nvPr/>
        </p:nvSpPr>
        <p:spPr bwMode="auto">
          <a:xfrm>
            <a:off x="5538788" y="60594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9215</a:t>
            </a:r>
          </a:p>
        </p:txBody>
      </p:sp>
      <p:sp>
        <p:nvSpPr>
          <p:cNvPr id="42012" name="Rectangle 28"/>
          <p:cNvSpPr>
            <a:spLocks noChangeArrowheads="1"/>
          </p:cNvSpPr>
          <p:nvPr/>
        </p:nvSpPr>
        <p:spPr bwMode="auto">
          <a:xfrm>
            <a:off x="5538788" y="5449888"/>
            <a:ext cx="990600" cy="914400"/>
          </a:xfrm>
          <a:prstGeom prst="rect">
            <a:avLst/>
          </a:prstGeom>
          <a:noFill/>
          <a:ln w="28575">
            <a:solidFill>
              <a:srgbClr val="000066"/>
            </a:solidFill>
            <a:miter lim="800000"/>
            <a:headEnd/>
            <a:tailEnd/>
          </a:ln>
          <a:effectLst/>
        </p:spPr>
        <p:txBody>
          <a:bodyPr wrap="none" anchor="ctr"/>
          <a:lstStyle/>
          <a:p>
            <a:endParaRPr lang="en-US"/>
          </a:p>
        </p:txBody>
      </p:sp>
      <p:sp>
        <p:nvSpPr>
          <p:cNvPr id="42013" name="Text Box 29"/>
          <p:cNvSpPr txBox="1">
            <a:spLocks noChangeArrowheads="1"/>
          </p:cNvSpPr>
          <p:nvPr/>
        </p:nvSpPr>
        <p:spPr bwMode="auto">
          <a:xfrm>
            <a:off x="5537199" y="1106488"/>
            <a:ext cx="982256" cy="653938"/>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dirty="0">
                <a:solidFill>
                  <a:schemeClr val="tx1">
                    <a:lumMod val="50000"/>
                    <a:lumOff val="50000"/>
                  </a:schemeClr>
                </a:solidFill>
                <a:latin typeface="Calibri" pitchFamily="34" charset="0"/>
              </a:rPr>
              <a:t>Virtual</a:t>
            </a:r>
          </a:p>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dirty="0">
                <a:solidFill>
                  <a:schemeClr val="tx1">
                    <a:lumMod val="50000"/>
                    <a:lumOff val="50000"/>
                  </a:schemeClr>
                </a:solidFill>
                <a:latin typeface="Calibri" pitchFamily="34" charset="0"/>
              </a:rPr>
              <a:t>memory</a:t>
            </a:r>
          </a:p>
        </p:txBody>
      </p:sp>
      <p:sp>
        <p:nvSpPr>
          <p:cNvPr id="42014" name="Line 30"/>
          <p:cNvSpPr>
            <a:spLocks noChangeShapeType="1"/>
          </p:cNvSpPr>
          <p:nvPr/>
        </p:nvSpPr>
        <p:spPr bwMode="auto">
          <a:xfrm flipV="1">
            <a:off x="4243388" y="1790700"/>
            <a:ext cx="1295400" cy="536575"/>
          </a:xfrm>
          <a:prstGeom prst="line">
            <a:avLst/>
          </a:prstGeom>
          <a:noFill/>
          <a:ln w="12600">
            <a:solidFill>
              <a:srgbClr val="000066"/>
            </a:solidFill>
            <a:miter lim="800000"/>
            <a:headEnd/>
            <a:tailEnd type="triangle" w="med" len="med"/>
          </a:ln>
          <a:effectLst/>
        </p:spPr>
        <p:txBody>
          <a:bodyPr/>
          <a:lstStyle/>
          <a:p>
            <a:endParaRPr lang="en-US"/>
          </a:p>
        </p:txBody>
      </p:sp>
      <p:sp>
        <p:nvSpPr>
          <p:cNvPr id="42015" name="Line 31"/>
          <p:cNvSpPr>
            <a:spLocks noChangeShapeType="1"/>
          </p:cNvSpPr>
          <p:nvPr/>
        </p:nvSpPr>
        <p:spPr bwMode="auto">
          <a:xfrm flipV="1">
            <a:off x="4243388" y="2400300"/>
            <a:ext cx="1295400" cy="536575"/>
          </a:xfrm>
          <a:prstGeom prst="line">
            <a:avLst/>
          </a:prstGeom>
          <a:noFill/>
          <a:ln w="12600">
            <a:solidFill>
              <a:srgbClr val="000066"/>
            </a:solidFill>
            <a:miter lim="800000"/>
            <a:headEnd/>
            <a:tailEnd type="triangle" w="med" len="med"/>
          </a:ln>
          <a:effectLst/>
        </p:spPr>
        <p:txBody>
          <a:bodyPr/>
          <a:lstStyle/>
          <a:p>
            <a:endParaRPr lang="en-US"/>
          </a:p>
        </p:txBody>
      </p:sp>
      <p:sp>
        <p:nvSpPr>
          <p:cNvPr id="42016" name="Line 32"/>
          <p:cNvSpPr>
            <a:spLocks noChangeShapeType="1"/>
          </p:cNvSpPr>
          <p:nvPr/>
        </p:nvSpPr>
        <p:spPr bwMode="auto">
          <a:xfrm flipV="1">
            <a:off x="4243388" y="2705100"/>
            <a:ext cx="1295400" cy="993775"/>
          </a:xfrm>
          <a:prstGeom prst="line">
            <a:avLst/>
          </a:prstGeom>
          <a:noFill/>
          <a:ln w="12600">
            <a:solidFill>
              <a:srgbClr val="000066"/>
            </a:solidFill>
            <a:miter lim="800000"/>
            <a:headEnd/>
            <a:tailEnd type="triangle" w="med" len="med"/>
          </a:ln>
          <a:effectLst/>
        </p:spPr>
        <p:txBody>
          <a:bodyPr/>
          <a:lstStyle/>
          <a:p>
            <a:endParaRPr lang="en-US"/>
          </a:p>
        </p:txBody>
      </p:sp>
      <p:sp>
        <p:nvSpPr>
          <p:cNvPr id="42017" name="Line 33"/>
          <p:cNvSpPr>
            <a:spLocks noChangeShapeType="1"/>
          </p:cNvSpPr>
          <p:nvPr/>
        </p:nvSpPr>
        <p:spPr bwMode="auto">
          <a:xfrm flipV="1">
            <a:off x="4243388" y="3314700"/>
            <a:ext cx="1295400" cy="993775"/>
          </a:xfrm>
          <a:prstGeom prst="line">
            <a:avLst/>
          </a:prstGeom>
          <a:noFill/>
          <a:ln w="12600">
            <a:solidFill>
              <a:srgbClr val="000066"/>
            </a:solidFill>
            <a:miter lim="800000"/>
            <a:headEnd/>
            <a:tailEnd type="triangle" w="med" len="med"/>
          </a:ln>
          <a:effectLst/>
        </p:spPr>
        <p:txBody>
          <a:bodyPr/>
          <a:lstStyle/>
          <a:p>
            <a:endParaRPr lang="en-US"/>
          </a:p>
        </p:txBody>
      </p:sp>
      <p:sp>
        <p:nvSpPr>
          <p:cNvPr id="42018" name="Line 34"/>
          <p:cNvSpPr>
            <a:spLocks noChangeShapeType="1"/>
          </p:cNvSpPr>
          <p:nvPr/>
        </p:nvSpPr>
        <p:spPr bwMode="auto">
          <a:xfrm>
            <a:off x="4243388" y="5602288"/>
            <a:ext cx="1219200" cy="457200"/>
          </a:xfrm>
          <a:prstGeom prst="line">
            <a:avLst/>
          </a:prstGeom>
          <a:noFill/>
          <a:ln w="12600">
            <a:solidFill>
              <a:srgbClr val="000066"/>
            </a:solidFill>
            <a:miter lim="800000"/>
            <a:headEnd/>
            <a:tailEnd type="triangle" w="med" len="med"/>
          </a:ln>
          <a:effectLst/>
        </p:spPr>
        <p:txBody>
          <a:bodyPr/>
          <a:lstStyle/>
          <a:p>
            <a:endParaRPr lang="en-US"/>
          </a:p>
        </p:txBody>
      </p:sp>
      <p:sp>
        <p:nvSpPr>
          <p:cNvPr id="42019" name="Line 35"/>
          <p:cNvSpPr>
            <a:spLocks noChangeShapeType="1"/>
          </p:cNvSpPr>
          <p:nvPr/>
        </p:nvSpPr>
        <p:spPr bwMode="auto">
          <a:xfrm flipV="1">
            <a:off x="1957388" y="2171700"/>
            <a:ext cx="1243012" cy="231775"/>
          </a:xfrm>
          <a:prstGeom prst="line">
            <a:avLst/>
          </a:prstGeom>
          <a:noFill/>
          <a:ln w="12600">
            <a:solidFill>
              <a:srgbClr val="000066"/>
            </a:solidFill>
            <a:miter lim="800000"/>
            <a:headEnd/>
            <a:tailEnd type="triangle" w="med" len="med"/>
          </a:ln>
          <a:effectLst/>
        </p:spPr>
        <p:txBody>
          <a:bodyPr/>
          <a:lstStyle/>
          <a:p>
            <a:endParaRPr lang="en-US"/>
          </a:p>
        </p:txBody>
      </p:sp>
      <p:sp>
        <p:nvSpPr>
          <p:cNvPr id="42020" name="Line 36"/>
          <p:cNvSpPr>
            <a:spLocks noChangeShapeType="1"/>
          </p:cNvSpPr>
          <p:nvPr/>
        </p:nvSpPr>
        <p:spPr bwMode="auto">
          <a:xfrm>
            <a:off x="1957388" y="2706688"/>
            <a:ext cx="1295400" cy="838200"/>
          </a:xfrm>
          <a:prstGeom prst="line">
            <a:avLst/>
          </a:prstGeom>
          <a:noFill/>
          <a:ln w="12600">
            <a:solidFill>
              <a:srgbClr val="000066"/>
            </a:solidFill>
            <a:miter lim="800000"/>
            <a:headEnd/>
            <a:tailEnd type="triangle" w="med" len="med"/>
          </a:ln>
          <a:effectLst/>
        </p:spPr>
        <p:txBody>
          <a:bodyPr/>
          <a:lstStyle/>
          <a:p>
            <a:endParaRPr lang="en-US"/>
          </a:p>
        </p:txBody>
      </p:sp>
      <p:sp>
        <p:nvSpPr>
          <p:cNvPr id="42021" name="Line 37"/>
          <p:cNvSpPr>
            <a:spLocks noChangeShapeType="1"/>
          </p:cNvSpPr>
          <p:nvPr/>
        </p:nvSpPr>
        <p:spPr bwMode="auto">
          <a:xfrm>
            <a:off x="1957388" y="4840288"/>
            <a:ext cx="1295400" cy="1587"/>
          </a:xfrm>
          <a:prstGeom prst="line">
            <a:avLst/>
          </a:prstGeom>
          <a:noFill/>
          <a:ln w="12600">
            <a:solidFill>
              <a:srgbClr val="000066"/>
            </a:solidFill>
            <a:miter lim="800000"/>
            <a:headEnd/>
            <a:tailEnd type="triangle" w="med" len="med"/>
          </a:ln>
          <a:effectLst/>
        </p:spPr>
        <p:txBody>
          <a:bodyPr/>
          <a:lstStyle/>
          <a:p>
            <a:endParaRPr lang="en-US"/>
          </a:p>
        </p:txBody>
      </p:sp>
      <p:sp>
        <p:nvSpPr>
          <p:cNvPr id="42022" name="Rectangle 38"/>
          <p:cNvSpPr>
            <a:spLocks noChangeArrowheads="1"/>
          </p:cNvSpPr>
          <p:nvPr/>
        </p:nvSpPr>
        <p:spPr bwMode="auto">
          <a:xfrm>
            <a:off x="838200" y="4992688"/>
            <a:ext cx="1119188" cy="8382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(1K - 9)</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null PTEs </a:t>
            </a:r>
          </a:p>
        </p:txBody>
      </p:sp>
      <p:sp>
        <p:nvSpPr>
          <p:cNvPr id="42023" name="Rectangle 39"/>
          <p:cNvSpPr>
            <a:spLocks noChangeArrowheads="1"/>
          </p:cNvSpPr>
          <p:nvPr/>
        </p:nvSpPr>
        <p:spPr bwMode="auto">
          <a:xfrm>
            <a:off x="838200" y="2249488"/>
            <a:ext cx="1119188"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0</a:t>
            </a:r>
          </a:p>
        </p:txBody>
      </p:sp>
      <p:sp>
        <p:nvSpPr>
          <p:cNvPr id="42024" name="Rectangle 40"/>
          <p:cNvSpPr>
            <a:spLocks noChangeArrowheads="1"/>
          </p:cNvSpPr>
          <p:nvPr/>
        </p:nvSpPr>
        <p:spPr bwMode="auto">
          <a:xfrm>
            <a:off x="838200" y="2554288"/>
            <a:ext cx="1119188"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1</a:t>
            </a:r>
          </a:p>
        </p:txBody>
      </p:sp>
      <p:sp>
        <p:nvSpPr>
          <p:cNvPr id="42025" name="Rectangle 41"/>
          <p:cNvSpPr>
            <a:spLocks noChangeArrowheads="1"/>
          </p:cNvSpPr>
          <p:nvPr/>
        </p:nvSpPr>
        <p:spPr bwMode="auto">
          <a:xfrm>
            <a:off x="838200" y="2859088"/>
            <a:ext cx="1119188" cy="3048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2 (null)</a:t>
            </a:r>
          </a:p>
        </p:txBody>
      </p:sp>
      <p:sp>
        <p:nvSpPr>
          <p:cNvPr id="42026" name="Rectangle 42"/>
          <p:cNvSpPr>
            <a:spLocks noChangeArrowheads="1"/>
          </p:cNvSpPr>
          <p:nvPr/>
        </p:nvSpPr>
        <p:spPr bwMode="auto">
          <a:xfrm>
            <a:off x="838200" y="3163888"/>
            <a:ext cx="1119188" cy="3048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3 (null)</a:t>
            </a:r>
          </a:p>
        </p:txBody>
      </p:sp>
      <p:sp>
        <p:nvSpPr>
          <p:cNvPr id="42027" name="Rectangle 43"/>
          <p:cNvSpPr>
            <a:spLocks noChangeArrowheads="1"/>
          </p:cNvSpPr>
          <p:nvPr/>
        </p:nvSpPr>
        <p:spPr bwMode="auto">
          <a:xfrm>
            <a:off x="838200" y="3468688"/>
            <a:ext cx="1119188" cy="3048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4 (null)</a:t>
            </a:r>
          </a:p>
        </p:txBody>
      </p:sp>
      <p:sp>
        <p:nvSpPr>
          <p:cNvPr id="42028" name="Rectangle 44"/>
          <p:cNvSpPr>
            <a:spLocks noChangeArrowheads="1"/>
          </p:cNvSpPr>
          <p:nvPr/>
        </p:nvSpPr>
        <p:spPr bwMode="auto">
          <a:xfrm>
            <a:off x="838200" y="3773488"/>
            <a:ext cx="1119188" cy="3048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5 (null)</a:t>
            </a:r>
          </a:p>
        </p:txBody>
      </p:sp>
      <p:sp>
        <p:nvSpPr>
          <p:cNvPr id="42029" name="Rectangle 45"/>
          <p:cNvSpPr>
            <a:spLocks noChangeArrowheads="1"/>
          </p:cNvSpPr>
          <p:nvPr/>
        </p:nvSpPr>
        <p:spPr bwMode="auto">
          <a:xfrm>
            <a:off x="838200" y="4078288"/>
            <a:ext cx="1119188" cy="3048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6 (null)</a:t>
            </a:r>
          </a:p>
        </p:txBody>
      </p:sp>
      <p:sp>
        <p:nvSpPr>
          <p:cNvPr id="42030" name="Rectangle 46"/>
          <p:cNvSpPr>
            <a:spLocks noChangeArrowheads="1"/>
          </p:cNvSpPr>
          <p:nvPr/>
        </p:nvSpPr>
        <p:spPr bwMode="auto">
          <a:xfrm>
            <a:off x="838200" y="4383088"/>
            <a:ext cx="1119188" cy="3048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7 (null)</a:t>
            </a:r>
          </a:p>
        </p:txBody>
      </p:sp>
      <p:sp>
        <p:nvSpPr>
          <p:cNvPr id="42031" name="Rectangle 47"/>
          <p:cNvSpPr>
            <a:spLocks noChangeArrowheads="1"/>
          </p:cNvSpPr>
          <p:nvPr/>
        </p:nvSpPr>
        <p:spPr bwMode="auto">
          <a:xfrm>
            <a:off x="838200" y="4687888"/>
            <a:ext cx="1119188"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8</a:t>
            </a:r>
          </a:p>
        </p:txBody>
      </p:sp>
      <p:sp>
        <p:nvSpPr>
          <p:cNvPr id="42032" name="Rectangle 48"/>
          <p:cNvSpPr>
            <a:spLocks noChangeArrowheads="1"/>
          </p:cNvSpPr>
          <p:nvPr/>
        </p:nvSpPr>
        <p:spPr bwMode="auto">
          <a:xfrm>
            <a:off x="838200" y="2249488"/>
            <a:ext cx="1119188" cy="3581400"/>
          </a:xfrm>
          <a:prstGeom prst="rect">
            <a:avLst/>
          </a:prstGeom>
          <a:noFill/>
          <a:ln w="28575">
            <a:solidFill>
              <a:srgbClr val="000066"/>
            </a:solidFill>
            <a:miter lim="800000"/>
            <a:headEnd/>
            <a:tailEnd/>
          </a:ln>
          <a:effectLst/>
        </p:spPr>
        <p:txBody>
          <a:bodyPr wrap="none" anchor="ctr"/>
          <a:lstStyle/>
          <a:p>
            <a:endParaRPr lang="en-US"/>
          </a:p>
        </p:txBody>
      </p:sp>
      <p:sp>
        <p:nvSpPr>
          <p:cNvPr id="42033" name="AutoShape 49"/>
          <p:cNvSpPr>
            <a:spLocks/>
          </p:cNvSpPr>
          <p:nvPr/>
        </p:nvSpPr>
        <p:spPr bwMode="auto">
          <a:xfrm>
            <a:off x="6665678" y="1792288"/>
            <a:ext cx="228600" cy="1752600"/>
          </a:xfrm>
          <a:prstGeom prst="rightBrace">
            <a:avLst>
              <a:gd name="adj1" fmla="val 63889"/>
              <a:gd name="adj2" fmla="val 50000"/>
            </a:avLst>
          </a:prstGeom>
          <a:noFill/>
          <a:ln w="12600">
            <a:solidFill>
              <a:srgbClr val="000066"/>
            </a:solidFill>
            <a:miter lim="800000"/>
            <a:headEnd/>
            <a:tailEnd/>
          </a:ln>
          <a:effectLst/>
        </p:spPr>
        <p:txBody>
          <a:bodyPr wrap="none" anchor="ctr"/>
          <a:lstStyle/>
          <a:p>
            <a:endParaRPr lang="en-US"/>
          </a:p>
        </p:txBody>
      </p:sp>
      <p:sp>
        <p:nvSpPr>
          <p:cNvPr id="42034" name="Text Box 50"/>
          <p:cNvSpPr txBox="1">
            <a:spLocks noChangeArrowheads="1"/>
          </p:cNvSpPr>
          <p:nvPr/>
        </p:nvSpPr>
        <p:spPr bwMode="auto">
          <a:xfrm>
            <a:off x="6918090" y="2403475"/>
            <a:ext cx="1885942" cy="516809"/>
          </a:xfrm>
          <a:prstGeom prst="rect">
            <a:avLst/>
          </a:prstGeom>
          <a:noFill/>
          <a:ln w="9525">
            <a:noFill/>
            <a:round/>
            <a:headEnd/>
            <a:tailEnd/>
          </a:ln>
          <a:effectLst/>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libri" pitchFamily="34" charset="0"/>
              </a:rPr>
              <a:t>2K allocated VM pages</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libri" pitchFamily="34" charset="0"/>
              </a:rPr>
              <a:t>for code and data</a:t>
            </a:r>
          </a:p>
        </p:txBody>
      </p:sp>
      <p:sp>
        <p:nvSpPr>
          <p:cNvPr id="42035" name="AutoShape 51"/>
          <p:cNvSpPr>
            <a:spLocks/>
          </p:cNvSpPr>
          <p:nvPr/>
        </p:nvSpPr>
        <p:spPr bwMode="auto">
          <a:xfrm>
            <a:off x="6665678" y="3621088"/>
            <a:ext cx="228600" cy="1752600"/>
          </a:xfrm>
          <a:prstGeom prst="rightBrace">
            <a:avLst>
              <a:gd name="adj1" fmla="val 63889"/>
              <a:gd name="adj2" fmla="val 50000"/>
            </a:avLst>
          </a:prstGeom>
          <a:noFill/>
          <a:ln w="12600">
            <a:solidFill>
              <a:srgbClr val="000066"/>
            </a:solidFill>
            <a:miter lim="800000"/>
            <a:headEnd/>
            <a:tailEnd/>
          </a:ln>
          <a:effectLst/>
        </p:spPr>
        <p:txBody>
          <a:bodyPr wrap="none" anchor="ctr"/>
          <a:lstStyle/>
          <a:p>
            <a:endParaRPr lang="en-US"/>
          </a:p>
        </p:txBody>
      </p:sp>
      <p:sp>
        <p:nvSpPr>
          <p:cNvPr id="42036" name="Text Box 52"/>
          <p:cNvSpPr txBox="1">
            <a:spLocks noChangeArrowheads="1"/>
          </p:cNvSpPr>
          <p:nvPr/>
        </p:nvSpPr>
        <p:spPr bwMode="auto">
          <a:xfrm>
            <a:off x="6916503" y="4306888"/>
            <a:ext cx="2075097" cy="305662"/>
          </a:xfrm>
          <a:prstGeom prst="rect">
            <a:avLst/>
          </a:prstGeom>
          <a:noFill/>
          <a:ln w="9525">
            <a:noFill/>
            <a:round/>
            <a:headEnd/>
            <a:tailEnd/>
          </a:ln>
          <a:effectLst/>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libri" pitchFamily="34" charset="0"/>
              </a:rPr>
              <a:t>6K unallocated VM pages</a:t>
            </a:r>
          </a:p>
        </p:txBody>
      </p:sp>
      <p:sp>
        <p:nvSpPr>
          <p:cNvPr id="42037" name="AutoShape 53"/>
          <p:cNvSpPr>
            <a:spLocks/>
          </p:cNvSpPr>
          <p:nvPr/>
        </p:nvSpPr>
        <p:spPr bwMode="auto">
          <a:xfrm>
            <a:off x="6589478" y="5449888"/>
            <a:ext cx="304800" cy="609600"/>
          </a:xfrm>
          <a:prstGeom prst="rightBrace">
            <a:avLst>
              <a:gd name="adj1" fmla="val 16667"/>
              <a:gd name="adj2" fmla="val 50000"/>
            </a:avLst>
          </a:prstGeom>
          <a:noFill/>
          <a:ln w="12600">
            <a:solidFill>
              <a:srgbClr val="000066"/>
            </a:solidFill>
            <a:miter lim="800000"/>
            <a:headEnd/>
            <a:tailEnd/>
          </a:ln>
          <a:effectLst/>
        </p:spPr>
        <p:txBody>
          <a:bodyPr wrap="none" anchor="ctr"/>
          <a:lstStyle/>
          <a:p>
            <a:endParaRPr lang="en-US"/>
          </a:p>
        </p:txBody>
      </p:sp>
      <p:sp>
        <p:nvSpPr>
          <p:cNvPr id="42038" name="Text Box 54"/>
          <p:cNvSpPr txBox="1">
            <a:spLocks noChangeArrowheads="1"/>
          </p:cNvSpPr>
          <p:nvPr/>
        </p:nvSpPr>
        <p:spPr bwMode="auto">
          <a:xfrm>
            <a:off x="6916503" y="5588000"/>
            <a:ext cx="1988534" cy="305662"/>
          </a:xfrm>
          <a:prstGeom prst="rect">
            <a:avLst/>
          </a:prstGeom>
          <a:noFill/>
          <a:ln w="9525">
            <a:noFill/>
            <a:round/>
            <a:headEnd/>
            <a:tailEnd/>
          </a:ln>
          <a:effectLst/>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libri" pitchFamily="34" charset="0"/>
              </a:rPr>
              <a:t>1023 unallocated  pages</a:t>
            </a:r>
          </a:p>
        </p:txBody>
      </p:sp>
      <p:sp>
        <p:nvSpPr>
          <p:cNvPr id="42039" name="AutoShape 55"/>
          <p:cNvSpPr>
            <a:spLocks/>
          </p:cNvSpPr>
          <p:nvPr/>
        </p:nvSpPr>
        <p:spPr bwMode="auto">
          <a:xfrm>
            <a:off x="6589478" y="6059488"/>
            <a:ext cx="304800" cy="304800"/>
          </a:xfrm>
          <a:prstGeom prst="rightBrace">
            <a:avLst>
              <a:gd name="adj1" fmla="val 8333"/>
              <a:gd name="adj2" fmla="val 50000"/>
            </a:avLst>
          </a:prstGeom>
          <a:noFill/>
          <a:ln w="12600">
            <a:solidFill>
              <a:srgbClr val="000066"/>
            </a:solidFill>
            <a:miter lim="800000"/>
            <a:headEnd/>
            <a:tailEnd/>
          </a:ln>
          <a:effectLst/>
        </p:spPr>
        <p:txBody>
          <a:bodyPr wrap="none" anchor="ctr"/>
          <a:lstStyle/>
          <a:p>
            <a:endParaRPr lang="en-US"/>
          </a:p>
        </p:txBody>
      </p:sp>
      <p:sp>
        <p:nvSpPr>
          <p:cNvPr id="42040" name="Text Box 56"/>
          <p:cNvSpPr txBox="1">
            <a:spLocks noChangeArrowheads="1"/>
          </p:cNvSpPr>
          <p:nvPr/>
        </p:nvSpPr>
        <p:spPr bwMode="auto">
          <a:xfrm>
            <a:off x="6918090" y="6000750"/>
            <a:ext cx="1717627" cy="516809"/>
          </a:xfrm>
          <a:prstGeom prst="rect">
            <a:avLst/>
          </a:prstGeom>
          <a:noFill/>
          <a:ln w="9525">
            <a:noFill/>
            <a:round/>
            <a:headEnd/>
            <a:tailEnd/>
          </a:ln>
          <a:effectLst/>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libri" pitchFamily="34" charset="0"/>
              </a:rPr>
              <a:t>1 allocated VM page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libri" pitchFamily="34" charset="0"/>
              </a:rPr>
              <a:t>for the stack</a:t>
            </a:r>
          </a:p>
        </p:txBody>
      </p:sp>
      <p:sp>
        <p:nvSpPr>
          <p:cNvPr id="58" name="TextBox 57"/>
          <p:cNvSpPr txBox="1"/>
          <p:nvPr/>
        </p:nvSpPr>
        <p:spPr>
          <a:xfrm>
            <a:off x="381000" y="6324600"/>
            <a:ext cx="4057008" cy="369332"/>
          </a:xfrm>
          <a:prstGeom prst="rect">
            <a:avLst/>
          </a:prstGeom>
          <a:noFill/>
        </p:spPr>
        <p:txBody>
          <a:bodyPr wrap="none" rtlCol="0">
            <a:spAutoFit/>
          </a:bodyPr>
          <a:lstStyle/>
          <a:p>
            <a:r>
              <a:rPr lang="en-US" sz="1800" i="1" dirty="0">
                <a:latin typeface="Calibri" pitchFamily="34" charset="0"/>
              </a:rPr>
              <a:t>64 bit addresses, 8KB pages, 8-byte PTEs</a:t>
            </a:r>
          </a:p>
        </p:txBody>
      </p:sp>
      <p:sp>
        <p:nvSpPr>
          <p:cNvPr id="2" name="TextBox 1">
            <a:extLst>
              <a:ext uri="{FF2B5EF4-FFF2-40B4-BE49-F238E27FC236}">
                <a16:creationId xmlns:a16="http://schemas.microsoft.com/office/drawing/2014/main" id="{8824DC93-77F1-59A1-BC26-4AFAD7AB6758}"/>
              </a:ext>
            </a:extLst>
          </p:cNvPr>
          <p:cNvSpPr txBox="1"/>
          <p:nvPr/>
        </p:nvSpPr>
        <p:spPr>
          <a:xfrm>
            <a:off x="7180815" y="1066800"/>
            <a:ext cx="1738077" cy="923330"/>
          </a:xfrm>
          <a:prstGeom prst="rect">
            <a:avLst/>
          </a:prstGeom>
          <a:solidFill>
            <a:schemeClr val="bg2">
              <a:lumMod val="40000"/>
              <a:lumOff val="60000"/>
            </a:schemeClr>
          </a:solidFill>
        </p:spPr>
        <p:txBody>
          <a:bodyPr wrap="square" rtlCol="0">
            <a:spAutoFit/>
          </a:bodyPr>
          <a:lstStyle/>
          <a:p>
            <a:pPr algn="ctr"/>
            <a:r>
              <a:rPr lang="en-US" sz="1800" dirty="0">
                <a:latin typeface="Calibri" pitchFamily="34" charset="0"/>
              </a:rPr>
              <a:t>Here, addresses increase from top to bottom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404813" y="247650"/>
            <a:ext cx="8283575"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Translating with a k-level Page Table</a:t>
            </a:r>
          </a:p>
        </p:txBody>
      </p:sp>
      <p:sp>
        <p:nvSpPr>
          <p:cNvPr id="51" name="Rectangle 50"/>
          <p:cNvSpPr/>
          <p:nvPr/>
        </p:nvSpPr>
        <p:spPr bwMode="auto">
          <a:xfrm>
            <a:off x="177800" y="1833361"/>
            <a:ext cx="1524000" cy="719063"/>
          </a:xfrm>
          <a:prstGeom prst="rect">
            <a:avLst/>
          </a:prstGeom>
          <a:solidFill>
            <a:srgbClr val="F1C7C7"/>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600" dirty="0">
                <a:solidFill>
                  <a:srgbClr val="000000"/>
                </a:solidFill>
                <a:latin typeface="+mn-lt"/>
              </a:rPr>
              <a:t>Page table </a:t>
            </a:r>
            <a:br>
              <a:rPr lang="en-US" sz="1600" dirty="0">
                <a:solidFill>
                  <a:srgbClr val="000000"/>
                </a:solidFill>
                <a:latin typeface="+mn-lt"/>
              </a:rPr>
            </a:br>
            <a:r>
              <a:rPr lang="en-US" sz="1600" dirty="0">
                <a:solidFill>
                  <a:srgbClr val="000000"/>
                </a:solidFill>
                <a:latin typeface="+mn-lt"/>
              </a:rPr>
              <a:t>base register</a:t>
            </a:r>
          </a:p>
          <a:p>
            <a:pPr lvl="0" algn="ctr"/>
            <a:r>
              <a:rPr lang="en-US" sz="1600" dirty="0">
                <a:solidFill>
                  <a:srgbClr val="000000"/>
                </a:solidFill>
                <a:latin typeface="+mn-lt"/>
              </a:rPr>
              <a:t>(PTBR)</a:t>
            </a:r>
          </a:p>
        </p:txBody>
      </p:sp>
      <p:cxnSp>
        <p:nvCxnSpPr>
          <p:cNvPr id="5" name="Straight Connector 4"/>
          <p:cNvCxnSpPr>
            <a:stCxn id="51" idx="2"/>
          </p:cNvCxnSpPr>
          <p:nvPr/>
        </p:nvCxnSpPr>
        <p:spPr bwMode="auto">
          <a:xfrm>
            <a:off x="939800" y="2552424"/>
            <a:ext cx="0" cy="1486176"/>
          </a:xfrm>
          <a:prstGeom prst="line">
            <a:avLst/>
          </a:prstGeom>
          <a:noFill/>
          <a:ln w="25400" cap="flat" cmpd="sng" algn="ctr">
            <a:solidFill>
              <a:schemeClr val="tx1"/>
            </a:solidFill>
            <a:prstDash val="solid"/>
            <a:round/>
            <a:headEnd type="none" w="med" len="med"/>
            <a:tailEnd type="none" w="med" len="med"/>
          </a:ln>
          <a:effectLst/>
        </p:spPr>
      </p:cxnSp>
      <p:cxnSp>
        <p:nvCxnSpPr>
          <p:cNvPr id="9" name="Straight Arrow Connector 8"/>
          <p:cNvCxnSpPr/>
          <p:nvPr/>
        </p:nvCxnSpPr>
        <p:spPr bwMode="auto">
          <a:xfrm>
            <a:off x="939800" y="4038600"/>
            <a:ext cx="1193800" cy="9525"/>
          </a:xfrm>
          <a:prstGeom prst="straightConnector1">
            <a:avLst/>
          </a:prstGeom>
          <a:noFill/>
          <a:ln w="25400" cap="flat" cmpd="sng" algn="ctr">
            <a:solidFill>
              <a:schemeClr val="tx1"/>
            </a:solidFill>
            <a:prstDash val="solid"/>
            <a:round/>
            <a:headEnd type="none" w="med" len="med"/>
            <a:tailEnd type="arrow"/>
          </a:ln>
          <a:effectLst/>
        </p:spPr>
      </p:cxnSp>
      <p:sp>
        <p:nvSpPr>
          <p:cNvPr id="104" name="Rectangle 379"/>
          <p:cNvSpPr>
            <a:spLocks noChangeArrowheads="1"/>
          </p:cNvSpPr>
          <p:nvPr/>
        </p:nvSpPr>
        <p:spPr bwMode="auto">
          <a:xfrm>
            <a:off x="1630362" y="2981325"/>
            <a:ext cx="1239838"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a:latin typeface="+mn-lt"/>
              </a:rPr>
              <a:t>VPN 1</a:t>
            </a:r>
          </a:p>
        </p:txBody>
      </p:sp>
      <p:sp>
        <p:nvSpPr>
          <p:cNvPr id="105" name="Text Box 381"/>
          <p:cNvSpPr txBox="1">
            <a:spLocks noChangeArrowheads="1"/>
          </p:cNvSpPr>
          <p:nvPr/>
        </p:nvSpPr>
        <p:spPr bwMode="auto">
          <a:xfrm>
            <a:off x="7382915" y="2692986"/>
            <a:ext cx="28886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0</a:t>
            </a:r>
          </a:p>
        </p:txBody>
      </p:sp>
      <p:sp>
        <p:nvSpPr>
          <p:cNvPr id="106" name="Text Box 382"/>
          <p:cNvSpPr txBox="1">
            <a:spLocks noChangeArrowheads="1"/>
          </p:cNvSpPr>
          <p:nvPr/>
        </p:nvSpPr>
        <p:spPr bwMode="auto">
          <a:xfrm>
            <a:off x="6547077" y="2692986"/>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p-1</a:t>
            </a:r>
          </a:p>
        </p:txBody>
      </p:sp>
      <p:sp>
        <p:nvSpPr>
          <p:cNvPr id="107" name="Text Box 384"/>
          <p:cNvSpPr txBox="1">
            <a:spLocks noChangeArrowheads="1"/>
          </p:cNvSpPr>
          <p:nvPr/>
        </p:nvSpPr>
        <p:spPr bwMode="auto">
          <a:xfrm>
            <a:off x="1511527" y="2654886"/>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n-1</a:t>
            </a:r>
          </a:p>
        </p:txBody>
      </p:sp>
      <p:sp>
        <p:nvSpPr>
          <p:cNvPr id="108" name="Rectangle 385"/>
          <p:cNvSpPr>
            <a:spLocks noChangeArrowheads="1"/>
          </p:cNvSpPr>
          <p:nvPr/>
        </p:nvSpPr>
        <p:spPr bwMode="auto">
          <a:xfrm>
            <a:off x="6610350" y="2981325"/>
            <a:ext cx="919162" cy="304800"/>
          </a:xfrm>
          <a:prstGeom prst="rect">
            <a:avLst/>
          </a:prstGeom>
          <a:solidFill>
            <a:srgbClr val="DBF2DA"/>
          </a:solidFill>
          <a:ln w="12700">
            <a:solidFill>
              <a:schemeClr val="tx1"/>
            </a:solidFill>
            <a:miter lim="800000"/>
            <a:headEnd/>
            <a:tailEnd/>
          </a:ln>
          <a:effectLst/>
        </p:spPr>
        <p:txBody>
          <a:bodyPr wrap="none" anchor="ctr"/>
          <a:lstStyle/>
          <a:p>
            <a:pPr algn="ctr"/>
            <a:r>
              <a:rPr lang="en-US" sz="1600">
                <a:latin typeface="+mn-lt"/>
              </a:rPr>
              <a:t>VPO</a:t>
            </a:r>
          </a:p>
        </p:txBody>
      </p:sp>
      <p:sp>
        <p:nvSpPr>
          <p:cNvPr id="109" name="Rectangle 390"/>
          <p:cNvSpPr>
            <a:spLocks noChangeArrowheads="1"/>
          </p:cNvSpPr>
          <p:nvPr/>
        </p:nvSpPr>
        <p:spPr bwMode="auto">
          <a:xfrm>
            <a:off x="2879725" y="2981325"/>
            <a:ext cx="1239837"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VPN 2</a:t>
            </a:r>
          </a:p>
        </p:txBody>
      </p:sp>
      <p:sp>
        <p:nvSpPr>
          <p:cNvPr id="110" name="Rectangle 391"/>
          <p:cNvSpPr>
            <a:spLocks noChangeArrowheads="1"/>
          </p:cNvSpPr>
          <p:nvPr/>
        </p:nvSpPr>
        <p:spPr bwMode="auto">
          <a:xfrm>
            <a:off x="4124325" y="2981325"/>
            <a:ext cx="1239837"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a:t>
            </a:r>
          </a:p>
        </p:txBody>
      </p:sp>
      <p:sp>
        <p:nvSpPr>
          <p:cNvPr id="111" name="Rectangle 392"/>
          <p:cNvSpPr>
            <a:spLocks noChangeArrowheads="1"/>
          </p:cNvSpPr>
          <p:nvPr/>
        </p:nvSpPr>
        <p:spPr bwMode="auto">
          <a:xfrm>
            <a:off x="5364162" y="2981325"/>
            <a:ext cx="1239838"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VPN k</a:t>
            </a:r>
          </a:p>
        </p:txBody>
      </p:sp>
      <p:sp>
        <p:nvSpPr>
          <p:cNvPr id="112" name="Line 393"/>
          <p:cNvSpPr>
            <a:spLocks noChangeShapeType="1"/>
          </p:cNvSpPr>
          <p:nvPr/>
        </p:nvSpPr>
        <p:spPr bwMode="auto">
          <a:xfrm>
            <a:off x="1820862" y="3143250"/>
            <a:ext cx="0" cy="13451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3" name="Rectangle 395"/>
          <p:cNvSpPr>
            <a:spLocks noChangeArrowheads="1"/>
          </p:cNvSpPr>
          <p:nvPr/>
        </p:nvSpPr>
        <p:spPr bwMode="auto">
          <a:xfrm>
            <a:off x="21637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4" name="Line 396"/>
          <p:cNvSpPr>
            <a:spLocks noChangeShapeType="1"/>
          </p:cNvSpPr>
          <p:nvPr/>
        </p:nvSpPr>
        <p:spPr bwMode="auto">
          <a:xfrm>
            <a:off x="1820862" y="44884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5" name="Rectangle 397"/>
          <p:cNvSpPr>
            <a:spLocks noChangeArrowheads="1"/>
          </p:cNvSpPr>
          <p:nvPr/>
        </p:nvSpPr>
        <p:spPr bwMode="auto">
          <a:xfrm>
            <a:off x="2163762" y="4424948"/>
            <a:ext cx="520700" cy="11430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6" name="Line 398"/>
          <p:cNvSpPr>
            <a:spLocks noChangeShapeType="1"/>
          </p:cNvSpPr>
          <p:nvPr/>
        </p:nvSpPr>
        <p:spPr bwMode="auto">
          <a:xfrm>
            <a:off x="3027362" y="3143250"/>
            <a:ext cx="0" cy="11038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7" name="Rectangle 399"/>
          <p:cNvSpPr>
            <a:spLocks noChangeArrowheads="1"/>
          </p:cNvSpPr>
          <p:nvPr/>
        </p:nvSpPr>
        <p:spPr bwMode="auto">
          <a:xfrm>
            <a:off x="33702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8" name="Line 400"/>
          <p:cNvSpPr>
            <a:spLocks noChangeShapeType="1"/>
          </p:cNvSpPr>
          <p:nvPr/>
        </p:nvSpPr>
        <p:spPr bwMode="auto">
          <a:xfrm>
            <a:off x="3027362" y="42471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9" name="Rectangle 401"/>
          <p:cNvSpPr>
            <a:spLocks noChangeArrowheads="1"/>
          </p:cNvSpPr>
          <p:nvPr/>
        </p:nvSpPr>
        <p:spPr bwMode="auto">
          <a:xfrm>
            <a:off x="3370262" y="4196348"/>
            <a:ext cx="520700" cy="11430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0" name="Line 402"/>
          <p:cNvSpPr>
            <a:spLocks noChangeShapeType="1"/>
          </p:cNvSpPr>
          <p:nvPr/>
        </p:nvSpPr>
        <p:spPr bwMode="auto">
          <a:xfrm>
            <a:off x="5541962" y="3143250"/>
            <a:ext cx="0" cy="14848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1" name="Rectangle 403"/>
          <p:cNvSpPr>
            <a:spLocks noChangeArrowheads="1"/>
          </p:cNvSpPr>
          <p:nvPr/>
        </p:nvSpPr>
        <p:spPr bwMode="auto">
          <a:xfrm>
            <a:off x="58848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2" name="Line 404"/>
          <p:cNvSpPr>
            <a:spLocks noChangeShapeType="1"/>
          </p:cNvSpPr>
          <p:nvPr/>
        </p:nvSpPr>
        <p:spPr bwMode="auto">
          <a:xfrm>
            <a:off x="5541962" y="46281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3" name="Rectangle 405"/>
          <p:cNvSpPr>
            <a:spLocks noChangeArrowheads="1"/>
          </p:cNvSpPr>
          <p:nvPr/>
        </p:nvSpPr>
        <p:spPr bwMode="auto">
          <a:xfrm>
            <a:off x="5884862" y="4539248"/>
            <a:ext cx="520700" cy="152400"/>
          </a:xfrm>
          <a:prstGeom prst="rect">
            <a:avLst/>
          </a:prstGeom>
          <a:solidFill>
            <a:srgbClr val="DEDFF5"/>
          </a:solidFill>
          <a:ln w="12700">
            <a:solidFill>
              <a:schemeClr val="tx1"/>
            </a:solidFill>
            <a:miter lim="800000"/>
            <a:headEnd/>
            <a:tailEnd/>
          </a:ln>
          <a:effectLst/>
        </p:spPr>
        <p:txBody>
          <a:bodyPr wrap="none" anchor="ctr"/>
          <a:lstStyle/>
          <a:p>
            <a:pPr algn="ctr"/>
            <a:r>
              <a:rPr lang="en-US" sz="1600" dirty="0">
                <a:latin typeface="+mn-lt"/>
              </a:rPr>
              <a:t>PPN</a:t>
            </a:r>
          </a:p>
        </p:txBody>
      </p:sp>
      <p:sp>
        <p:nvSpPr>
          <p:cNvPr id="124" name="Text Box 407"/>
          <p:cNvSpPr txBox="1">
            <a:spLocks noChangeArrowheads="1"/>
          </p:cNvSpPr>
          <p:nvPr/>
        </p:nvSpPr>
        <p:spPr bwMode="auto">
          <a:xfrm>
            <a:off x="7382915" y="5101809"/>
            <a:ext cx="28886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0</a:t>
            </a:r>
          </a:p>
        </p:txBody>
      </p:sp>
      <p:sp>
        <p:nvSpPr>
          <p:cNvPr id="125" name="Text Box 408"/>
          <p:cNvSpPr txBox="1">
            <a:spLocks noChangeArrowheads="1"/>
          </p:cNvSpPr>
          <p:nvPr/>
        </p:nvSpPr>
        <p:spPr bwMode="auto">
          <a:xfrm>
            <a:off x="6547077" y="5101809"/>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p-1</a:t>
            </a:r>
          </a:p>
        </p:txBody>
      </p:sp>
      <p:sp>
        <p:nvSpPr>
          <p:cNvPr id="126" name="Text Box 409"/>
          <p:cNvSpPr txBox="1">
            <a:spLocks noChangeArrowheads="1"/>
          </p:cNvSpPr>
          <p:nvPr/>
        </p:nvSpPr>
        <p:spPr bwMode="auto">
          <a:xfrm>
            <a:off x="2734004" y="5098634"/>
            <a:ext cx="51809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m-1</a:t>
            </a:r>
          </a:p>
        </p:txBody>
      </p:sp>
      <p:sp>
        <p:nvSpPr>
          <p:cNvPr id="127" name="Rectangle 410"/>
          <p:cNvSpPr>
            <a:spLocks noChangeArrowheads="1"/>
          </p:cNvSpPr>
          <p:nvPr/>
        </p:nvSpPr>
        <p:spPr bwMode="auto">
          <a:xfrm>
            <a:off x="6610350" y="5390148"/>
            <a:ext cx="919162" cy="304800"/>
          </a:xfrm>
          <a:prstGeom prst="rect">
            <a:avLst/>
          </a:prstGeom>
          <a:solidFill>
            <a:srgbClr val="DBF2DA"/>
          </a:solidFill>
          <a:ln w="12700">
            <a:solidFill>
              <a:schemeClr val="tx1"/>
            </a:solidFill>
            <a:miter lim="800000"/>
            <a:headEnd/>
            <a:tailEnd/>
          </a:ln>
          <a:effectLst/>
        </p:spPr>
        <p:txBody>
          <a:bodyPr wrap="none" anchor="ctr"/>
          <a:lstStyle/>
          <a:p>
            <a:pPr algn="ctr"/>
            <a:r>
              <a:rPr lang="en-US" sz="1600">
                <a:latin typeface="+mn-lt"/>
              </a:rPr>
              <a:t>PPO</a:t>
            </a:r>
          </a:p>
        </p:txBody>
      </p:sp>
      <p:sp>
        <p:nvSpPr>
          <p:cNvPr id="128" name="Rectangle 411"/>
          <p:cNvSpPr>
            <a:spLocks noChangeArrowheads="1"/>
          </p:cNvSpPr>
          <p:nvPr/>
        </p:nvSpPr>
        <p:spPr bwMode="auto">
          <a:xfrm>
            <a:off x="2879725" y="5390148"/>
            <a:ext cx="3724275" cy="304800"/>
          </a:xfrm>
          <a:prstGeom prst="rect">
            <a:avLst/>
          </a:prstGeom>
          <a:solidFill>
            <a:srgbClr val="DEDFF5"/>
          </a:solidFill>
          <a:ln w="12700">
            <a:solidFill>
              <a:schemeClr val="tx1"/>
            </a:solidFill>
            <a:miter lim="800000"/>
            <a:headEnd/>
            <a:tailEnd/>
          </a:ln>
          <a:effectLst/>
        </p:spPr>
        <p:txBody>
          <a:bodyPr wrap="none" anchor="ctr"/>
          <a:lstStyle/>
          <a:p>
            <a:pPr algn="ctr"/>
            <a:r>
              <a:rPr lang="en-US" sz="1600">
                <a:latin typeface="+mn-lt"/>
              </a:rPr>
              <a:t>PPN</a:t>
            </a:r>
          </a:p>
        </p:txBody>
      </p:sp>
      <p:sp>
        <p:nvSpPr>
          <p:cNvPr id="129" name="Line 414"/>
          <p:cNvSpPr>
            <a:spLocks noChangeShapeType="1"/>
          </p:cNvSpPr>
          <p:nvPr/>
        </p:nvSpPr>
        <p:spPr bwMode="auto">
          <a:xfrm>
            <a:off x="2570162" y="4488448"/>
            <a:ext cx="309563" cy="0"/>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0" name="Line 415"/>
          <p:cNvSpPr>
            <a:spLocks noChangeShapeType="1"/>
          </p:cNvSpPr>
          <p:nvPr/>
        </p:nvSpPr>
        <p:spPr bwMode="auto">
          <a:xfrm flipH="1" flipV="1">
            <a:off x="2874962" y="4034423"/>
            <a:ext cx="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1" name="Line 416"/>
          <p:cNvSpPr>
            <a:spLocks noChangeShapeType="1"/>
          </p:cNvSpPr>
          <p:nvPr/>
        </p:nvSpPr>
        <p:spPr bwMode="auto">
          <a:xfrm>
            <a:off x="2879725" y="4031248"/>
            <a:ext cx="4905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2" name="Line 417"/>
          <p:cNvSpPr>
            <a:spLocks noChangeShapeType="1"/>
          </p:cNvSpPr>
          <p:nvPr/>
        </p:nvSpPr>
        <p:spPr bwMode="auto">
          <a:xfrm>
            <a:off x="3789362" y="4247148"/>
            <a:ext cx="309563" cy="0"/>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3" name="Line 418"/>
          <p:cNvSpPr>
            <a:spLocks noChangeShapeType="1"/>
          </p:cNvSpPr>
          <p:nvPr/>
        </p:nvSpPr>
        <p:spPr bwMode="auto">
          <a:xfrm flipV="1">
            <a:off x="4090987" y="4031248"/>
            <a:ext cx="4763" cy="2159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4" name="Line 419"/>
          <p:cNvSpPr>
            <a:spLocks noChangeShapeType="1"/>
          </p:cNvSpPr>
          <p:nvPr/>
        </p:nvSpPr>
        <p:spPr bwMode="auto">
          <a:xfrm>
            <a:off x="4098925" y="4031248"/>
            <a:ext cx="4905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5" name="Text Box 420"/>
          <p:cNvSpPr txBox="1">
            <a:spLocks noChangeArrowheads="1"/>
          </p:cNvSpPr>
          <p:nvPr/>
        </p:nvSpPr>
        <p:spPr bwMode="auto">
          <a:xfrm>
            <a:off x="3695700" y="2548523"/>
            <a:ext cx="177484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VIRTUAL ADDRESS</a:t>
            </a:r>
          </a:p>
        </p:txBody>
      </p:sp>
      <p:sp>
        <p:nvSpPr>
          <p:cNvPr id="136" name="Text Box 421"/>
          <p:cNvSpPr txBox="1">
            <a:spLocks noChangeArrowheads="1"/>
          </p:cNvSpPr>
          <p:nvPr/>
        </p:nvSpPr>
        <p:spPr bwMode="auto">
          <a:xfrm>
            <a:off x="4200525" y="5757446"/>
            <a:ext cx="190308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PHYSICAL ADDRESS</a:t>
            </a:r>
          </a:p>
        </p:txBody>
      </p:sp>
      <p:sp>
        <p:nvSpPr>
          <p:cNvPr id="137" name="Line 422"/>
          <p:cNvSpPr>
            <a:spLocks noChangeShapeType="1"/>
          </p:cNvSpPr>
          <p:nvPr/>
        </p:nvSpPr>
        <p:spPr bwMode="auto">
          <a:xfrm flipH="1">
            <a:off x="7062787" y="3419475"/>
            <a:ext cx="0" cy="197067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8" name="Line 423"/>
          <p:cNvSpPr>
            <a:spLocks noChangeShapeType="1"/>
          </p:cNvSpPr>
          <p:nvPr/>
        </p:nvSpPr>
        <p:spPr bwMode="auto">
          <a:xfrm>
            <a:off x="6557962" y="4609098"/>
            <a:ext cx="2206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9" name="Line 424"/>
          <p:cNvSpPr>
            <a:spLocks noChangeShapeType="1"/>
          </p:cNvSpPr>
          <p:nvPr/>
        </p:nvSpPr>
        <p:spPr bwMode="auto">
          <a:xfrm>
            <a:off x="6773862" y="4613861"/>
            <a:ext cx="0" cy="5349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0" name="Line 425"/>
          <p:cNvSpPr>
            <a:spLocks noChangeShapeType="1"/>
          </p:cNvSpPr>
          <p:nvPr/>
        </p:nvSpPr>
        <p:spPr bwMode="auto">
          <a:xfrm flipH="1">
            <a:off x="4779962" y="5145673"/>
            <a:ext cx="1993900" cy="3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1" name="Line 426"/>
          <p:cNvSpPr>
            <a:spLocks noChangeShapeType="1"/>
          </p:cNvSpPr>
          <p:nvPr/>
        </p:nvSpPr>
        <p:spPr bwMode="auto">
          <a:xfrm>
            <a:off x="4779962" y="5148848"/>
            <a:ext cx="0" cy="2413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2" name="Line 427"/>
          <p:cNvSpPr>
            <a:spLocks noChangeShapeType="1"/>
          </p:cNvSpPr>
          <p:nvPr/>
        </p:nvSpPr>
        <p:spPr bwMode="auto">
          <a:xfrm>
            <a:off x="5186362" y="4031248"/>
            <a:ext cx="711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3" name="Text Box 428"/>
          <p:cNvSpPr txBox="1">
            <a:spLocks noChangeArrowheads="1"/>
          </p:cNvSpPr>
          <p:nvPr/>
        </p:nvSpPr>
        <p:spPr bwMode="auto">
          <a:xfrm>
            <a:off x="4514391" y="3801646"/>
            <a:ext cx="34817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a:t>
            </a:r>
          </a:p>
        </p:txBody>
      </p:sp>
      <p:sp>
        <p:nvSpPr>
          <p:cNvPr id="144" name="Text Box 429"/>
          <p:cNvSpPr txBox="1">
            <a:spLocks noChangeArrowheads="1"/>
          </p:cNvSpPr>
          <p:nvPr/>
        </p:nvSpPr>
        <p:spPr bwMode="auto">
          <a:xfrm>
            <a:off x="4882691" y="3801646"/>
            <a:ext cx="34817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a:t>
            </a:r>
          </a:p>
        </p:txBody>
      </p:sp>
      <p:sp>
        <p:nvSpPr>
          <p:cNvPr id="145" name="Text Box 430"/>
          <p:cNvSpPr txBox="1">
            <a:spLocks noChangeArrowheads="1"/>
          </p:cNvSpPr>
          <p:nvPr/>
        </p:nvSpPr>
        <p:spPr bwMode="auto">
          <a:xfrm>
            <a:off x="1914800" y="3371562"/>
            <a:ext cx="110209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the Level 1</a:t>
            </a:r>
          </a:p>
          <a:p>
            <a:pPr algn="ctr"/>
            <a:r>
              <a:rPr lang="en-US" sz="1600" dirty="0">
                <a:latin typeface="+mn-lt"/>
              </a:rPr>
              <a:t>page table</a:t>
            </a:r>
          </a:p>
        </p:txBody>
      </p:sp>
      <p:sp>
        <p:nvSpPr>
          <p:cNvPr id="146" name="Text Box 431"/>
          <p:cNvSpPr txBox="1">
            <a:spLocks noChangeArrowheads="1"/>
          </p:cNvSpPr>
          <p:nvPr/>
        </p:nvSpPr>
        <p:spPr bwMode="auto">
          <a:xfrm>
            <a:off x="3148236" y="3362037"/>
            <a:ext cx="107362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a Level 2</a:t>
            </a:r>
          </a:p>
          <a:p>
            <a:pPr algn="ctr"/>
            <a:r>
              <a:rPr lang="en-US" sz="1600" dirty="0">
                <a:latin typeface="+mn-lt"/>
              </a:rPr>
              <a:t>page table</a:t>
            </a:r>
          </a:p>
        </p:txBody>
      </p:sp>
      <p:sp>
        <p:nvSpPr>
          <p:cNvPr id="147" name="Text Box 432"/>
          <p:cNvSpPr txBox="1">
            <a:spLocks noChangeArrowheads="1"/>
          </p:cNvSpPr>
          <p:nvPr/>
        </p:nvSpPr>
        <p:spPr bwMode="auto">
          <a:xfrm>
            <a:off x="5653311" y="3352512"/>
            <a:ext cx="107362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a Level k</a:t>
            </a:r>
          </a:p>
          <a:p>
            <a:pPr algn="ctr"/>
            <a:r>
              <a:rPr lang="en-US" sz="1600" dirty="0">
                <a:latin typeface="+mn-lt"/>
              </a:rPr>
              <a:t>page table</a:t>
            </a:r>
          </a:p>
        </p:txBody>
      </p:sp>
      <p:sp>
        <p:nvSpPr>
          <p:cNvPr id="148" name="AutoShape 433"/>
          <p:cNvSpPr>
            <a:spLocks/>
          </p:cNvSpPr>
          <p:nvPr/>
        </p:nvSpPr>
        <p:spPr bwMode="auto">
          <a:xfrm rot="5400000">
            <a:off x="7014369" y="2905919"/>
            <a:ext cx="112712" cy="914400"/>
          </a:xfrm>
          <a:prstGeom prst="rightBrace">
            <a:avLst>
              <a:gd name="adj1" fmla="val 6760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9" name="AutoShape 434"/>
          <p:cNvSpPr>
            <a:spLocks/>
          </p:cNvSpPr>
          <p:nvPr/>
        </p:nvSpPr>
        <p:spPr bwMode="auto">
          <a:xfrm>
            <a:off x="6446837" y="4539248"/>
            <a:ext cx="74613" cy="142875"/>
          </a:xfrm>
          <a:prstGeom prst="rightBrace">
            <a:avLst>
              <a:gd name="adj1" fmla="val 1595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Tree>
    <p:extLst>
      <p:ext uri="{BB962C8B-B14F-4D97-AF65-F5344CB8AC3E}">
        <p14:creationId xmlns:p14="http://schemas.microsoft.com/office/powerpoint/2010/main" val="702071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solidFill>
                  <a:srgbClr val="7F7F7F"/>
                </a:solidFill>
              </a:rPr>
              <a:t>Case study: Core i7/Linux memory system	</a:t>
            </a:r>
          </a:p>
          <a:p>
            <a:r>
              <a:rPr lang="en-US" dirty="0">
                <a:solidFill>
                  <a:srgbClr val="7F7F7F"/>
                </a:solidFill>
              </a:rPr>
              <a:t>Memory mapping					</a:t>
            </a:r>
          </a:p>
        </p:txBody>
      </p:sp>
    </p:spTree>
    <p:extLst>
      <p:ext uri="{BB962C8B-B14F-4D97-AF65-F5344CB8AC3E}">
        <p14:creationId xmlns:p14="http://schemas.microsoft.com/office/powerpoint/2010/main" val="42412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381000" y="510647"/>
            <a:ext cx="730885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Simple Memory System Example</a:t>
            </a:r>
          </a:p>
        </p:txBody>
      </p:sp>
      <p:sp>
        <p:nvSpPr>
          <p:cNvPr id="33794" name="Rectangle 2"/>
          <p:cNvSpPr>
            <a:spLocks noGrp="1" noChangeArrowheads="1"/>
          </p:cNvSpPr>
          <p:nvPr>
            <p:ph type="body" idx="1"/>
          </p:nvPr>
        </p:nvSpPr>
        <p:spPr>
          <a:xfrm>
            <a:off x="379413" y="1220788"/>
            <a:ext cx="8307387" cy="1582737"/>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Addressing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14-bit virtual addresses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12-bit physical address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Page size = 64 bytes</a:t>
            </a:r>
          </a:p>
        </p:txBody>
      </p:sp>
      <p:sp>
        <p:nvSpPr>
          <p:cNvPr id="33797" name="Rectangle 5"/>
          <p:cNvSpPr>
            <a:spLocks noChangeArrowheads="1"/>
          </p:cNvSpPr>
          <p:nvPr/>
        </p:nvSpPr>
        <p:spPr bwMode="auto">
          <a:xfrm>
            <a:off x="960438"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798" name="Rectangle 6"/>
          <p:cNvSpPr>
            <a:spLocks noChangeArrowheads="1"/>
          </p:cNvSpPr>
          <p:nvPr/>
        </p:nvSpPr>
        <p:spPr bwMode="auto">
          <a:xfrm>
            <a:off x="96043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13</a:t>
            </a:r>
          </a:p>
        </p:txBody>
      </p:sp>
      <p:sp>
        <p:nvSpPr>
          <p:cNvPr id="33800" name="Rectangle 8"/>
          <p:cNvSpPr>
            <a:spLocks noChangeArrowheads="1"/>
          </p:cNvSpPr>
          <p:nvPr/>
        </p:nvSpPr>
        <p:spPr bwMode="auto">
          <a:xfrm>
            <a:off x="1447800"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1" name="Rectangle 9"/>
          <p:cNvSpPr>
            <a:spLocks noChangeArrowheads="1"/>
          </p:cNvSpPr>
          <p:nvPr/>
        </p:nvSpPr>
        <p:spPr bwMode="auto">
          <a:xfrm>
            <a:off x="144780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12</a:t>
            </a:r>
          </a:p>
        </p:txBody>
      </p:sp>
      <p:sp>
        <p:nvSpPr>
          <p:cNvPr id="33803" name="Rectangle 11"/>
          <p:cNvSpPr>
            <a:spLocks noChangeArrowheads="1"/>
          </p:cNvSpPr>
          <p:nvPr/>
        </p:nvSpPr>
        <p:spPr bwMode="auto">
          <a:xfrm>
            <a:off x="1935163"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4" name="Rectangle 12"/>
          <p:cNvSpPr>
            <a:spLocks noChangeArrowheads="1"/>
          </p:cNvSpPr>
          <p:nvPr/>
        </p:nvSpPr>
        <p:spPr bwMode="auto">
          <a:xfrm>
            <a:off x="193516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3806" name="Rectangle 14"/>
          <p:cNvSpPr>
            <a:spLocks noChangeArrowheads="1"/>
          </p:cNvSpPr>
          <p:nvPr/>
        </p:nvSpPr>
        <p:spPr bwMode="auto">
          <a:xfrm>
            <a:off x="2422525"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7" name="Rectangle 15"/>
          <p:cNvSpPr>
            <a:spLocks noChangeArrowheads="1"/>
          </p:cNvSpPr>
          <p:nvPr/>
        </p:nvSpPr>
        <p:spPr bwMode="auto">
          <a:xfrm>
            <a:off x="242252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3809" name="Rectangle 17"/>
          <p:cNvSpPr>
            <a:spLocks noChangeArrowheads="1"/>
          </p:cNvSpPr>
          <p:nvPr/>
        </p:nvSpPr>
        <p:spPr bwMode="auto">
          <a:xfrm>
            <a:off x="2909888"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0" name="Rectangle 18"/>
          <p:cNvSpPr>
            <a:spLocks noChangeArrowheads="1"/>
          </p:cNvSpPr>
          <p:nvPr/>
        </p:nvSpPr>
        <p:spPr bwMode="auto">
          <a:xfrm>
            <a:off x="290988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3812" name="Rectangle 20"/>
          <p:cNvSpPr>
            <a:spLocks noChangeArrowheads="1"/>
          </p:cNvSpPr>
          <p:nvPr/>
        </p:nvSpPr>
        <p:spPr bwMode="auto">
          <a:xfrm>
            <a:off x="3397250"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3" name="Rectangle 21"/>
          <p:cNvSpPr>
            <a:spLocks noChangeArrowheads="1"/>
          </p:cNvSpPr>
          <p:nvPr/>
        </p:nvSpPr>
        <p:spPr bwMode="auto">
          <a:xfrm>
            <a:off x="339725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3815" name="Rectangle 23"/>
          <p:cNvSpPr>
            <a:spLocks noChangeArrowheads="1"/>
          </p:cNvSpPr>
          <p:nvPr/>
        </p:nvSpPr>
        <p:spPr bwMode="auto">
          <a:xfrm>
            <a:off x="3884613"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6" name="Rectangle 24"/>
          <p:cNvSpPr>
            <a:spLocks noChangeArrowheads="1"/>
          </p:cNvSpPr>
          <p:nvPr/>
        </p:nvSpPr>
        <p:spPr bwMode="auto">
          <a:xfrm>
            <a:off x="388461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3818" name="Rectangle 26"/>
          <p:cNvSpPr>
            <a:spLocks noChangeArrowheads="1"/>
          </p:cNvSpPr>
          <p:nvPr/>
        </p:nvSpPr>
        <p:spPr bwMode="auto">
          <a:xfrm>
            <a:off x="4371975"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9" name="Rectangle 27"/>
          <p:cNvSpPr>
            <a:spLocks noChangeArrowheads="1"/>
          </p:cNvSpPr>
          <p:nvPr/>
        </p:nvSpPr>
        <p:spPr bwMode="auto">
          <a:xfrm>
            <a:off x="437197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3821" name="Rectangle 29"/>
          <p:cNvSpPr>
            <a:spLocks noChangeArrowheads="1"/>
          </p:cNvSpPr>
          <p:nvPr/>
        </p:nvSpPr>
        <p:spPr bwMode="auto">
          <a:xfrm>
            <a:off x="4859338"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2" name="Rectangle 30"/>
          <p:cNvSpPr>
            <a:spLocks noChangeArrowheads="1"/>
          </p:cNvSpPr>
          <p:nvPr/>
        </p:nvSpPr>
        <p:spPr bwMode="auto">
          <a:xfrm>
            <a:off x="485933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3824" name="Rectangle 32"/>
          <p:cNvSpPr>
            <a:spLocks noChangeArrowheads="1"/>
          </p:cNvSpPr>
          <p:nvPr/>
        </p:nvSpPr>
        <p:spPr bwMode="auto">
          <a:xfrm>
            <a:off x="5346700"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5" name="Rectangle 33"/>
          <p:cNvSpPr>
            <a:spLocks noChangeArrowheads="1"/>
          </p:cNvSpPr>
          <p:nvPr/>
        </p:nvSpPr>
        <p:spPr bwMode="auto">
          <a:xfrm>
            <a:off x="534670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3827" name="Rectangle 35"/>
          <p:cNvSpPr>
            <a:spLocks noChangeArrowheads="1"/>
          </p:cNvSpPr>
          <p:nvPr/>
        </p:nvSpPr>
        <p:spPr bwMode="auto">
          <a:xfrm>
            <a:off x="5834063"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8" name="Rectangle 36"/>
          <p:cNvSpPr>
            <a:spLocks noChangeArrowheads="1"/>
          </p:cNvSpPr>
          <p:nvPr/>
        </p:nvSpPr>
        <p:spPr bwMode="auto">
          <a:xfrm>
            <a:off x="583406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3830" name="Rectangle 38"/>
          <p:cNvSpPr>
            <a:spLocks noChangeArrowheads="1"/>
          </p:cNvSpPr>
          <p:nvPr/>
        </p:nvSpPr>
        <p:spPr bwMode="auto">
          <a:xfrm>
            <a:off x="6321425"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1" name="Rectangle 39"/>
          <p:cNvSpPr>
            <a:spLocks noChangeArrowheads="1"/>
          </p:cNvSpPr>
          <p:nvPr/>
        </p:nvSpPr>
        <p:spPr bwMode="auto">
          <a:xfrm>
            <a:off x="632142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3833" name="Rectangle 41"/>
          <p:cNvSpPr>
            <a:spLocks noChangeArrowheads="1"/>
          </p:cNvSpPr>
          <p:nvPr/>
        </p:nvSpPr>
        <p:spPr bwMode="auto">
          <a:xfrm>
            <a:off x="6808788"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4" name="Rectangle 42"/>
          <p:cNvSpPr>
            <a:spLocks noChangeArrowheads="1"/>
          </p:cNvSpPr>
          <p:nvPr/>
        </p:nvSpPr>
        <p:spPr bwMode="auto">
          <a:xfrm>
            <a:off x="680878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3836" name="Rectangle 44"/>
          <p:cNvSpPr>
            <a:spLocks noChangeArrowheads="1"/>
          </p:cNvSpPr>
          <p:nvPr/>
        </p:nvSpPr>
        <p:spPr bwMode="auto">
          <a:xfrm>
            <a:off x="7296150"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7" name="Rectangle 45"/>
          <p:cNvSpPr>
            <a:spLocks noChangeArrowheads="1"/>
          </p:cNvSpPr>
          <p:nvPr/>
        </p:nvSpPr>
        <p:spPr bwMode="auto">
          <a:xfrm>
            <a:off x="729615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sp>
        <p:nvSpPr>
          <p:cNvPr id="33840" name="Rectangle 48"/>
          <p:cNvSpPr>
            <a:spLocks noChangeArrowheads="1"/>
          </p:cNvSpPr>
          <p:nvPr/>
        </p:nvSpPr>
        <p:spPr bwMode="auto">
          <a:xfrm>
            <a:off x="1935163"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1" name="Rectangle 49"/>
          <p:cNvSpPr>
            <a:spLocks noChangeArrowheads="1"/>
          </p:cNvSpPr>
          <p:nvPr/>
        </p:nvSpPr>
        <p:spPr bwMode="auto">
          <a:xfrm>
            <a:off x="193516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3843" name="Rectangle 51"/>
          <p:cNvSpPr>
            <a:spLocks noChangeArrowheads="1"/>
          </p:cNvSpPr>
          <p:nvPr/>
        </p:nvSpPr>
        <p:spPr bwMode="auto">
          <a:xfrm>
            <a:off x="2422525"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4" name="Rectangle 52"/>
          <p:cNvSpPr>
            <a:spLocks noChangeArrowheads="1"/>
          </p:cNvSpPr>
          <p:nvPr/>
        </p:nvSpPr>
        <p:spPr bwMode="auto">
          <a:xfrm>
            <a:off x="242252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3846" name="Rectangle 54"/>
          <p:cNvSpPr>
            <a:spLocks noChangeArrowheads="1"/>
          </p:cNvSpPr>
          <p:nvPr/>
        </p:nvSpPr>
        <p:spPr bwMode="auto">
          <a:xfrm>
            <a:off x="2909888"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7" name="Rectangle 55"/>
          <p:cNvSpPr>
            <a:spLocks noChangeArrowheads="1"/>
          </p:cNvSpPr>
          <p:nvPr/>
        </p:nvSpPr>
        <p:spPr bwMode="auto">
          <a:xfrm>
            <a:off x="290988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3849" name="Rectangle 57"/>
          <p:cNvSpPr>
            <a:spLocks noChangeArrowheads="1"/>
          </p:cNvSpPr>
          <p:nvPr/>
        </p:nvSpPr>
        <p:spPr bwMode="auto">
          <a:xfrm>
            <a:off x="3397250"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0" name="Rectangle 58"/>
          <p:cNvSpPr>
            <a:spLocks noChangeArrowheads="1"/>
          </p:cNvSpPr>
          <p:nvPr/>
        </p:nvSpPr>
        <p:spPr bwMode="auto">
          <a:xfrm>
            <a:off x="339725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3852" name="Rectangle 60"/>
          <p:cNvSpPr>
            <a:spLocks noChangeArrowheads="1"/>
          </p:cNvSpPr>
          <p:nvPr/>
        </p:nvSpPr>
        <p:spPr bwMode="auto">
          <a:xfrm>
            <a:off x="3884613"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3" name="Rectangle 61"/>
          <p:cNvSpPr>
            <a:spLocks noChangeArrowheads="1"/>
          </p:cNvSpPr>
          <p:nvPr/>
        </p:nvSpPr>
        <p:spPr bwMode="auto">
          <a:xfrm>
            <a:off x="388461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3855" name="Rectangle 63"/>
          <p:cNvSpPr>
            <a:spLocks noChangeArrowheads="1"/>
          </p:cNvSpPr>
          <p:nvPr/>
        </p:nvSpPr>
        <p:spPr bwMode="auto">
          <a:xfrm>
            <a:off x="4371975"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6" name="Rectangle 64"/>
          <p:cNvSpPr>
            <a:spLocks noChangeArrowheads="1"/>
          </p:cNvSpPr>
          <p:nvPr/>
        </p:nvSpPr>
        <p:spPr bwMode="auto">
          <a:xfrm>
            <a:off x="437197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3858" name="Rectangle 66"/>
          <p:cNvSpPr>
            <a:spLocks noChangeArrowheads="1"/>
          </p:cNvSpPr>
          <p:nvPr/>
        </p:nvSpPr>
        <p:spPr bwMode="auto">
          <a:xfrm>
            <a:off x="4859338"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59" name="Rectangle 67"/>
          <p:cNvSpPr>
            <a:spLocks noChangeArrowheads="1"/>
          </p:cNvSpPr>
          <p:nvPr/>
        </p:nvSpPr>
        <p:spPr bwMode="auto">
          <a:xfrm>
            <a:off x="485933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3861" name="Rectangle 69"/>
          <p:cNvSpPr>
            <a:spLocks noChangeArrowheads="1"/>
          </p:cNvSpPr>
          <p:nvPr/>
        </p:nvSpPr>
        <p:spPr bwMode="auto">
          <a:xfrm>
            <a:off x="5346700"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2" name="Rectangle 70"/>
          <p:cNvSpPr>
            <a:spLocks noChangeArrowheads="1"/>
          </p:cNvSpPr>
          <p:nvPr/>
        </p:nvSpPr>
        <p:spPr bwMode="auto">
          <a:xfrm>
            <a:off x="534670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3864" name="Rectangle 72"/>
          <p:cNvSpPr>
            <a:spLocks noChangeArrowheads="1"/>
          </p:cNvSpPr>
          <p:nvPr/>
        </p:nvSpPr>
        <p:spPr bwMode="auto">
          <a:xfrm>
            <a:off x="5834063"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5" name="Rectangle 73"/>
          <p:cNvSpPr>
            <a:spLocks noChangeArrowheads="1"/>
          </p:cNvSpPr>
          <p:nvPr/>
        </p:nvSpPr>
        <p:spPr bwMode="auto">
          <a:xfrm>
            <a:off x="583406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3867" name="Rectangle 75"/>
          <p:cNvSpPr>
            <a:spLocks noChangeArrowheads="1"/>
          </p:cNvSpPr>
          <p:nvPr/>
        </p:nvSpPr>
        <p:spPr bwMode="auto">
          <a:xfrm>
            <a:off x="6321425"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8" name="Rectangle 76"/>
          <p:cNvSpPr>
            <a:spLocks noChangeArrowheads="1"/>
          </p:cNvSpPr>
          <p:nvPr/>
        </p:nvSpPr>
        <p:spPr bwMode="auto">
          <a:xfrm>
            <a:off x="632142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3870" name="Rectangle 78"/>
          <p:cNvSpPr>
            <a:spLocks noChangeArrowheads="1"/>
          </p:cNvSpPr>
          <p:nvPr/>
        </p:nvSpPr>
        <p:spPr bwMode="auto">
          <a:xfrm>
            <a:off x="6808788"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71" name="Rectangle 79"/>
          <p:cNvSpPr>
            <a:spLocks noChangeArrowheads="1"/>
          </p:cNvSpPr>
          <p:nvPr/>
        </p:nvSpPr>
        <p:spPr bwMode="auto">
          <a:xfrm>
            <a:off x="680878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3873" name="Rectangle 81"/>
          <p:cNvSpPr>
            <a:spLocks noChangeArrowheads="1"/>
          </p:cNvSpPr>
          <p:nvPr/>
        </p:nvSpPr>
        <p:spPr bwMode="auto">
          <a:xfrm>
            <a:off x="7296150"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74" name="Rectangle 82"/>
          <p:cNvSpPr>
            <a:spLocks noChangeArrowheads="1"/>
          </p:cNvSpPr>
          <p:nvPr/>
        </p:nvSpPr>
        <p:spPr bwMode="auto">
          <a:xfrm>
            <a:off x="729615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83"/>
          <p:cNvGrpSpPr>
            <a:grpSpLocks/>
          </p:cNvGrpSpPr>
          <p:nvPr/>
        </p:nvGrpSpPr>
        <p:grpSpPr bwMode="auto">
          <a:xfrm>
            <a:off x="4859337" y="3860800"/>
            <a:ext cx="2924174" cy="333375"/>
            <a:chOff x="3061" y="2261"/>
            <a:chExt cx="1842" cy="210"/>
          </a:xfrm>
        </p:grpSpPr>
        <p:sp>
          <p:nvSpPr>
            <p:cNvPr id="33876" name="Line 84"/>
            <p:cNvSpPr>
              <a:spLocks noChangeShapeType="1"/>
            </p:cNvSpPr>
            <p:nvPr/>
          </p:nvSpPr>
          <p:spPr bwMode="auto">
            <a:xfrm>
              <a:off x="3061" y="23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77" name="Text Box 85"/>
            <p:cNvSpPr txBox="1">
              <a:spLocks noChangeArrowheads="1"/>
            </p:cNvSpPr>
            <p:nvPr/>
          </p:nvSpPr>
          <p:spPr bwMode="auto">
            <a:xfrm>
              <a:off x="3768" y="22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VPO</a:t>
              </a:r>
            </a:p>
          </p:txBody>
        </p:sp>
      </p:grpSp>
      <p:grpSp>
        <p:nvGrpSpPr>
          <p:cNvPr id="3" name="Group 86"/>
          <p:cNvGrpSpPr>
            <a:grpSpLocks/>
          </p:cNvGrpSpPr>
          <p:nvPr/>
        </p:nvGrpSpPr>
        <p:grpSpPr bwMode="auto">
          <a:xfrm>
            <a:off x="4876801" y="5813425"/>
            <a:ext cx="2924176" cy="333375"/>
            <a:chOff x="3072" y="3312"/>
            <a:chExt cx="1842" cy="210"/>
          </a:xfrm>
        </p:grpSpPr>
        <p:sp>
          <p:nvSpPr>
            <p:cNvPr id="33879" name="Line 87"/>
            <p:cNvSpPr>
              <a:spLocks noChangeShapeType="1"/>
            </p:cNvSpPr>
            <p:nvPr/>
          </p:nvSpPr>
          <p:spPr bwMode="auto">
            <a:xfrm>
              <a:off x="3072" y="340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0" name="Text Box 88"/>
            <p:cNvSpPr txBox="1">
              <a:spLocks noChangeArrowheads="1"/>
            </p:cNvSpPr>
            <p:nvPr/>
          </p:nvSpPr>
          <p:spPr bwMode="auto">
            <a:xfrm>
              <a:off x="3779" y="331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4" name="Group 89"/>
          <p:cNvGrpSpPr>
            <a:grpSpLocks/>
          </p:cNvGrpSpPr>
          <p:nvPr/>
        </p:nvGrpSpPr>
        <p:grpSpPr bwMode="auto">
          <a:xfrm>
            <a:off x="1981200" y="5813425"/>
            <a:ext cx="2924176" cy="333375"/>
            <a:chOff x="1248" y="3312"/>
            <a:chExt cx="1842" cy="210"/>
          </a:xfrm>
        </p:grpSpPr>
        <p:sp>
          <p:nvSpPr>
            <p:cNvPr id="33882" name="Line 90"/>
            <p:cNvSpPr>
              <a:spLocks noChangeShapeType="1"/>
            </p:cNvSpPr>
            <p:nvPr/>
          </p:nvSpPr>
          <p:spPr bwMode="auto">
            <a:xfrm>
              <a:off x="1248" y="340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3" name="Text Box 91"/>
            <p:cNvSpPr txBox="1">
              <a:spLocks noChangeArrowheads="1"/>
            </p:cNvSpPr>
            <p:nvPr/>
          </p:nvSpPr>
          <p:spPr bwMode="auto">
            <a:xfrm>
              <a:off x="1955" y="331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5" name="Group 92"/>
          <p:cNvGrpSpPr>
            <a:grpSpLocks/>
          </p:cNvGrpSpPr>
          <p:nvPr/>
        </p:nvGrpSpPr>
        <p:grpSpPr bwMode="auto">
          <a:xfrm>
            <a:off x="960438" y="3852862"/>
            <a:ext cx="3916363" cy="333375"/>
            <a:chOff x="605" y="2256"/>
            <a:chExt cx="2467" cy="210"/>
          </a:xfrm>
        </p:grpSpPr>
        <p:sp>
          <p:nvSpPr>
            <p:cNvPr id="33885" name="Line 93"/>
            <p:cNvSpPr>
              <a:spLocks noChangeShapeType="1"/>
            </p:cNvSpPr>
            <p:nvPr/>
          </p:nvSpPr>
          <p:spPr bwMode="auto">
            <a:xfrm>
              <a:off x="605" y="23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6" name="Text Box 94"/>
            <p:cNvSpPr txBox="1">
              <a:spLocks noChangeArrowheads="1"/>
            </p:cNvSpPr>
            <p:nvPr/>
          </p:nvSpPr>
          <p:spPr bwMode="auto">
            <a:xfrm>
              <a:off x="1553" y="22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VPN</a:t>
              </a:r>
            </a:p>
          </p:txBody>
        </p:sp>
      </p:grpSp>
      <p:sp>
        <p:nvSpPr>
          <p:cNvPr id="33887" name="Text Box 95"/>
          <p:cNvSpPr txBox="1">
            <a:spLocks noChangeArrowheads="1"/>
          </p:cNvSpPr>
          <p:nvPr/>
        </p:nvSpPr>
        <p:spPr bwMode="auto">
          <a:xfrm>
            <a:off x="1657352" y="4289425"/>
            <a:ext cx="217444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Virtual Page Number</a:t>
            </a:r>
          </a:p>
        </p:txBody>
      </p:sp>
      <p:sp>
        <p:nvSpPr>
          <p:cNvPr id="33888" name="Text Box 96"/>
          <p:cNvSpPr txBox="1">
            <a:spLocks noChangeArrowheads="1"/>
          </p:cNvSpPr>
          <p:nvPr/>
        </p:nvSpPr>
        <p:spPr bwMode="auto">
          <a:xfrm>
            <a:off x="5291668" y="4278312"/>
            <a:ext cx="197663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Virtual Page Offset</a:t>
            </a:r>
          </a:p>
        </p:txBody>
      </p:sp>
      <p:sp>
        <p:nvSpPr>
          <p:cNvPr id="33889" name="Text Box 97"/>
          <p:cNvSpPr txBox="1">
            <a:spLocks noChangeArrowheads="1"/>
          </p:cNvSpPr>
          <p:nvPr/>
        </p:nvSpPr>
        <p:spPr bwMode="auto">
          <a:xfrm>
            <a:off x="2203983" y="6162675"/>
            <a:ext cx="228928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Physical Page Number</a:t>
            </a:r>
          </a:p>
        </p:txBody>
      </p:sp>
      <p:sp>
        <p:nvSpPr>
          <p:cNvPr id="33890" name="Text Box 98"/>
          <p:cNvSpPr txBox="1">
            <a:spLocks noChangeArrowheads="1"/>
          </p:cNvSpPr>
          <p:nvPr/>
        </p:nvSpPr>
        <p:spPr bwMode="auto">
          <a:xfrm>
            <a:off x="5232399" y="6194425"/>
            <a:ext cx="2091469" cy="333210"/>
          </a:xfrm>
          <a:prstGeom prst="rect">
            <a:avLst/>
          </a:prstGeom>
          <a:noFill/>
          <a:ln w="9525">
            <a:noFill/>
            <a:round/>
            <a:headEnd/>
            <a:tailEnd/>
          </a:ln>
          <a:effectLst/>
        </p:spPr>
        <p:txBody>
          <a:bodyPr wrap="none" lIns="90360" tIns="44280" rIns="90360" bIns="44280">
            <a:spAutoFit/>
          </a:bodyPr>
          <a:lstStyle/>
          <a:p>
            <a:pPr algn="ct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Physical Page Offset</a:t>
            </a:r>
          </a:p>
        </p:txBody>
      </p:sp>
      <p:sp>
        <p:nvSpPr>
          <p:cNvPr id="6" name="TextBox 5">
            <a:extLst>
              <a:ext uri="{FF2B5EF4-FFF2-40B4-BE49-F238E27FC236}">
                <a16:creationId xmlns:a16="http://schemas.microsoft.com/office/drawing/2014/main" id="{ED16C617-D761-4A6B-9C1D-723944C7F44D}"/>
              </a:ext>
            </a:extLst>
          </p:cNvPr>
          <p:cNvSpPr txBox="1"/>
          <p:nvPr/>
        </p:nvSpPr>
        <p:spPr>
          <a:xfrm>
            <a:off x="5698328" y="1286031"/>
            <a:ext cx="1281121"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VPO 6 bits?</a:t>
            </a:r>
          </a:p>
        </p:txBody>
      </p:sp>
      <p:sp>
        <p:nvSpPr>
          <p:cNvPr id="7" name="TextBox 6">
            <a:extLst>
              <a:ext uri="{FF2B5EF4-FFF2-40B4-BE49-F238E27FC236}">
                <a16:creationId xmlns:a16="http://schemas.microsoft.com/office/drawing/2014/main" id="{15B597AF-4D23-89DC-96CF-BD7AE3594CB3}"/>
              </a:ext>
            </a:extLst>
          </p:cNvPr>
          <p:cNvSpPr txBox="1"/>
          <p:nvPr/>
        </p:nvSpPr>
        <p:spPr>
          <a:xfrm>
            <a:off x="5698328" y="2142363"/>
            <a:ext cx="1277914" cy="646331"/>
          </a:xfrm>
          <a:prstGeom prst="rect">
            <a:avLst/>
          </a:prstGeom>
          <a:noFill/>
        </p:spPr>
        <p:txBody>
          <a:bodyPr wrap="none" rtlCol="0">
            <a:spAutoFit/>
          </a:bodyPr>
          <a:lstStyle/>
          <a:p>
            <a:r>
              <a:rPr lang="en-US" sz="1800" dirty="0">
                <a:solidFill>
                  <a:srgbClr val="C00000"/>
                </a:solidFill>
                <a:latin typeface="Calibri" pitchFamily="34" charset="0"/>
              </a:rPr>
              <a:t>Why is the</a:t>
            </a:r>
          </a:p>
          <a:p>
            <a:r>
              <a:rPr lang="en-US" sz="1800" dirty="0">
                <a:solidFill>
                  <a:srgbClr val="C00000"/>
                </a:solidFill>
                <a:latin typeface="Calibri" pitchFamily="34" charset="0"/>
              </a:rPr>
              <a:t>VPN 8 bits?</a:t>
            </a:r>
          </a:p>
        </p:txBody>
      </p:sp>
      <p:sp>
        <p:nvSpPr>
          <p:cNvPr id="8" name="TextBox 7">
            <a:extLst>
              <a:ext uri="{FF2B5EF4-FFF2-40B4-BE49-F238E27FC236}">
                <a16:creationId xmlns:a16="http://schemas.microsoft.com/office/drawing/2014/main" id="{72550928-84D2-6DDB-C385-D6E2ECD5E2AC}"/>
              </a:ext>
            </a:extLst>
          </p:cNvPr>
          <p:cNvSpPr txBox="1"/>
          <p:nvPr/>
        </p:nvSpPr>
        <p:spPr>
          <a:xfrm>
            <a:off x="7418503" y="1287103"/>
            <a:ext cx="1268297"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PPO 6 bits?</a:t>
            </a:r>
          </a:p>
        </p:txBody>
      </p:sp>
      <p:sp>
        <p:nvSpPr>
          <p:cNvPr id="10" name="TextBox 9">
            <a:extLst>
              <a:ext uri="{FF2B5EF4-FFF2-40B4-BE49-F238E27FC236}">
                <a16:creationId xmlns:a16="http://schemas.microsoft.com/office/drawing/2014/main" id="{0C2713BB-51A4-C391-9169-D09B118847F7}"/>
              </a:ext>
            </a:extLst>
          </p:cNvPr>
          <p:cNvSpPr txBox="1"/>
          <p:nvPr/>
        </p:nvSpPr>
        <p:spPr>
          <a:xfrm>
            <a:off x="7421710" y="2140075"/>
            <a:ext cx="1265090"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PPN 6 bits?</a:t>
            </a:r>
          </a:p>
        </p:txBody>
      </p:sp>
      <p:sp>
        <p:nvSpPr>
          <p:cNvPr id="11" name="Rectangle 10">
            <a:extLst>
              <a:ext uri="{FF2B5EF4-FFF2-40B4-BE49-F238E27FC236}">
                <a16:creationId xmlns:a16="http://schemas.microsoft.com/office/drawing/2014/main" id="{63138069-2E9C-4DD6-2046-607985D8C583}"/>
              </a:ext>
            </a:extLst>
          </p:cNvPr>
          <p:cNvSpPr/>
          <p:nvPr/>
        </p:nvSpPr>
        <p:spPr bwMode="auto">
          <a:xfrm>
            <a:off x="7991927" y="417012"/>
            <a:ext cx="914400" cy="344988"/>
          </a:xfrm>
          <a:prstGeom prst="rect">
            <a:avLst/>
          </a:prstGeom>
          <a:solidFill>
            <a:schemeClr val="bg1"/>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Virtual Memory: Details</a:t>
            </a:r>
            <a:br>
              <a:rPr lang="en-US" dirty="0"/>
            </a:br>
            <a:br>
              <a:rPr lang="en-US" dirty="0"/>
            </a:br>
            <a:r>
              <a:rPr lang="en-US" sz="2000" b="0" dirty="0"/>
              <a:t>15-213/15-513: Introduction to Computer Systems</a:t>
            </a:r>
            <a:br>
              <a:rPr lang="en-US" b="0" dirty="0"/>
            </a:br>
            <a:r>
              <a:rPr lang="en-US" sz="2000" b="0" dirty="0"/>
              <a:t>12</a:t>
            </a:r>
            <a:r>
              <a:rPr lang="en-US" sz="2000" b="0" baseline="30000" dirty="0"/>
              <a:t>th</a:t>
            </a:r>
            <a:r>
              <a:rPr lang="en-US" sz="2000" b="0" dirty="0"/>
              <a:t> Lecture, October 3</a:t>
            </a:r>
            <a:r>
              <a:rPr lang="en-US" sz="2000" b="0" baseline="30000" dirty="0"/>
              <a:t>rd</a:t>
            </a:r>
            <a:r>
              <a:rPr lang="en-US" sz="2000" b="0" dirty="0"/>
              <a:t>, 2024</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9277" y="4763559"/>
            <a:ext cx="8154989" cy="1627189"/>
            <a:chOff x="2211252" y="149729"/>
            <a:chExt cx="8154989" cy="1627189"/>
          </a:xfrm>
        </p:grpSpPr>
        <p:sp>
          <p:nvSpPr>
            <p:cNvPr id="145" name="Rectangle 60"/>
            <p:cNvSpPr>
              <a:spLocks noChangeArrowheads="1"/>
            </p:cNvSpPr>
            <p:nvPr/>
          </p:nvSpPr>
          <p:spPr bwMode="auto">
            <a:xfrm>
              <a:off x="9739177"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46" name="Rectangle 61"/>
            <p:cNvSpPr>
              <a:spLocks noChangeArrowheads="1"/>
            </p:cNvSpPr>
            <p:nvPr/>
          </p:nvSpPr>
          <p:spPr bwMode="auto">
            <a:xfrm>
              <a:off x="9108940"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47" name="Rectangle 62"/>
            <p:cNvSpPr>
              <a:spLocks noChangeArrowheads="1"/>
            </p:cNvSpPr>
            <p:nvPr/>
          </p:nvSpPr>
          <p:spPr bwMode="auto">
            <a:xfrm>
              <a:off x="84834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48" name="Rectangle 63"/>
            <p:cNvSpPr>
              <a:spLocks noChangeArrowheads="1"/>
            </p:cNvSpPr>
            <p:nvPr/>
          </p:nvSpPr>
          <p:spPr bwMode="auto">
            <a:xfrm>
              <a:off x="7854815"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49" name="Rectangle 64"/>
            <p:cNvSpPr>
              <a:spLocks noChangeArrowheads="1"/>
            </p:cNvSpPr>
            <p:nvPr/>
          </p:nvSpPr>
          <p:spPr bwMode="auto">
            <a:xfrm>
              <a:off x="722934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150" name="Rectangle 65"/>
            <p:cNvSpPr>
              <a:spLocks noChangeArrowheads="1"/>
            </p:cNvSpPr>
            <p:nvPr/>
          </p:nvSpPr>
          <p:spPr bwMode="auto">
            <a:xfrm>
              <a:off x="6602277"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151" name="Rectangle 66"/>
            <p:cNvSpPr>
              <a:spLocks noChangeArrowheads="1"/>
            </p:cNvSpPr>
            <p:nvPr/>
          </p:nvSpPr>
          <p:spPr bwMode="auto">
            <a:xfrm>
              <a:off x="5973627"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52" name="Rectangle 67"/>
            <p:cNvSpPr>
              <a:spLocks noChangeArrowheads="1"/>
            </p:cNvSpPr>
            <p:nvPr/>
          </p:nvSpPr>
          <p:spPr bwMode="auto">
            <a:xfrm>
              <a:off x="5346565"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53" name="Rectangle 68"/>
            <p:cNvSpPr>
              <a:spLocks noChangeArrowheads="1"/>
            </p:cNvSpPr>
            <p:nvPr/>
          </p:nvSpPr>
          <p:spPr bwMode="auto">
            <a:xfrm>
              <a:off x="472109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54" name="Rectangle 69"/>
            <p:cNvSpPr>
              <a:spLocks noChangeArrowheads="1"/>
            </p:cNvSpPr>
            <p:nvPr/>
          </p:nvSpPr>
          <p:spPr bwMode="auto">
            <a:xfrm>
              <a:off x="4092440"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55" name="Rectangle 70"/>
            <p:cNvSpPr>
              <a:spLocks noChangeArrowheads="1"/>
            </p:cNvSpPr>
            <p:nvPr/>
          </p:nvSpPr>
          <p:spPr bwMode="auto">
            <a:xfrm>
              <a:off x="34669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56" name="Rectangle 71"/>
            <p:cNvSpPr>
              <a:spLocks noChangeArrowheads="1"/>
            </p:cNvSpPr>
            <p:nvPr/>
          </p:nvSpPr>
          <p:spPr bwMode="auto">
            <a:xfrm>
              <a:off x="2836727"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157" name="Rectangle 72"/>
            <p:cNvSpPr>
              <a:spLocks noChangeArrowheads="1"/>
            </p:cNvSpPr>
            <p:nvPr/>
          </p:nvSpPr>
          <p:spPr bwMode="auto">
            <a:xfrm>
              <a:off x="2211252" y="144989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158" name="Rectangle 73"/>
            <p:cNvSpPr>
              <a:spLocks noChangeArrowheads="1"/>
            </p:cNvSpPr>
            <p:nvPr/>
          </p:nvSpPr>
          <p:spPr bwMode="auto">
            <a:xfrm>
              <a:off x="9739177"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59" name="Rectangle 74"/>
            <p:cNvSpPr>
              <a:spLocks noChangeArrowheads="1"/>
            </p:cNvSpPr>
            <p:nvPr/>
          </p:nvSpPr>
          <p:spPr bwMode="auto">
            <a:xfrm>
              <a:off x="9108940"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0" name="Rectangle 75"/>
            <p:cNvSpPr>
              <a:spLocks noChangeArrowheads="1"/>
            </p:cNvSpPr>
            <p:nvPr/>
          </p:nvSpPr>
          <p:spPr bwMode="auto">
            <a:xfrm>
              <a:off x="84834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61" name="Rectangle 76"/>
            <p:cNvSpPr>
              <a:spLocks noChangeArrowheads="1"/>
            </p:cNvSpPr>
            <p:nvPr/>
          </p:nvSpPr>
          <p:spPr bwMode="auto">
            <a:xfrm>
              <a:off x="7854815"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2" name="Rectangle 77"/>
            <p:cNvSpPr>
              <a:spLocks noChangeArrowheads="1"/>
            </p:cNvSpPr>
            <p:nvPr/>
          </p:nvSpPr>
          <p:spPr bwMode="auto">
            <a:xfrm>
              <a:off x="722934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3" name="Rectangle 78"/>
            <p:cNvSpPr>
              <a:spLocks noChangeArrowheads="1"/>
            </p:cNvSpPr>
            <p:nvPr/>
          </p:nvSpPr>
          <p:spPr bwMode="auto">
            <a:xfrm>
              <a:off x="6602277"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164" name="Rectangle 79"/>
            <p:cNvSpPr>
              <a:spLocks noChangeArrowheads="1"/>
            </p:cNvSpPr>
            <p:nvPr/>
          </p:nvSpPr>
          <p:spPr bwMode="auto">
            <a:xfrm>
              <a:off x="5973627"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5" name="Rectangle 80"/>
            <p:cNvSpPr>
              <a:spLocks noChangeArrowheads="1"/>
            </p:cNvSpPr>
            <p:nvPr/>
          </p:nvSpPr>
          <p:spPr bwMode="auto">
            <a:xfrm>
              <a:off x="5346565"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6" name="Rectangle 81"/>
            <p:cNvSpPr>
              <a:spLocks noChangeArrowheads="1"/>
            </p:cNvSpPr>
            <p:nvPr/>
          </p:nvSpPr>
          <p:spPr bwMode="auto">
            <a:xfrm>
              <a:off x="472109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167" name="Rectangle 82"/>
            <p:cNvSpPr>
              <a:spLocks noChangeArrowheads="1"/>
            </p:cNvSpPr>
            <p:nvPr/>
          </p:nvSpPr>
          <p:spPr bwMode="auto">
            <a:xfrm>
              <a:off x="4092440"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8" name="Rectangle 83"/>
            <p:cNvSpPr>
              <a:spLocks noChangeArrowheads="1"/>
            </p:cNvSpPr>
            <p:nvPr/>
          </p:nvSpPr>
          <p:spPr bwMode="auto">
            <a:xfrm>
              <a:off x="34669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9" name="Rectangle 84"/>
            <p:cNvSpPr>
              <a:spLocks noChangeArrowheads="1"/>
            </p:cNvSpPr>
            <p:nvPr/>
          </p:nvSpPr>
          <p:spPr bwMode="auto">
            <a:xfrm>
              <a:off x="2836727"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70" name="Rectangle 85"/>
            <p:cNvSpPr>
              <a:spLocks noChangeArrowheads="1"/>
            </p:cNvSpPr>
            <p:nvPr/>
          </p:nvSpPr>
          <p:spPr bwMode="auto">
            <a:xfrm>
              <a:off x="2211252" y="112445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171" name="Rectangle 86"/>
            <p:cNvSpPr>
              <a:spLocks noChangeArrowheads="1"/>
            </p:cNvSpPr>
            <p:nvPr/>
          </p:nvSpPr>
          <p:spPr bwMode="auto">
            <a:xfrm>
              <a:off x="9739177"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2" name="Rectangle 87"/>
            <p:cNvSpPr>
              <a:spLocks noChangeArrowheads="1"/>
            </p:cNvSpPr>
            <p:nvPr/>
          </p:nvSpPr>
          <p:spPr bwMode="auto">
            <a:xfrm>
              <a:off x="9108940"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3" name="Rectangle 88"/>
            <p:cNvSpPr>
              <a:spLocks noChangeArrowheads="1"/>
            </p:cNvSpPr>
            <p:nvPr/>
          </p:nvSpPr>
          <p:spPr bwMode="auto">
            <a:xfrm>
              <a:off x="84834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174" name="Rectangle 89"/>
            <p:cNvSpPr>
              <a:spLocks noChangeArrowheads="1"/>
            </p:cNvSpPr>
            <p:nvPr/>
          </p:nvSpPr>
          <p:spPr bwMode="auto">
            <a:xfrm>
              <a:off x="7854815"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5" name="Rectangle 90"/>
            <p:cNvSpPr>
              <a:spLocks noChangeArrowheads="1"/>
            </p:cNvSpPr>
            <p:nvPr/>
          </p:nvSpPr>
          <p:spPr bwMode="auto">
            <a:xfrm>
              <a:off x="722934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6" name="Rectangle 91"/>
            <p:cNvSpPr>
              <a:spLocks noChangeArrowheads="1"/>
            </p:cNvSpPr>
            <p:nvPr/>
          </p:nvSpPr>
          <p:spPr bwMode="auto">
            <a:xfrm>
              <a:off x="6602277"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177" name="Rectangle 92"/>
            <p:cNvSpPr>
              <a:spLocks noChangeArrowheads="1"/>
            </p:cNvSpPr>
            <p:nvPr/>
          </p:nvSpPr>
          <p:spPr bwMode="auto">
            <a:xfrm>
              <a:off x="5973627"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8" name="Rectangle 93"/>
            <p:cNvSpPr>
              <a:spLocks noChangeArrowheads="1"/>
            </p:cNvSpPr>
            <p:nvPr/>
          </p:nvSpPr>
          <p:spPr bwMode="auto">
            <a:xfrm>
              <a:off x="5346565"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9" name="Rectangle 94"/>
            <p:cNvSpPr>
              <a:spLocks noChangeArrowheads="1"/>
            </p:cNvSpPr>
            <p:nvPr/>
          </p:nvSpPr>
          <p:spPr bwMode="auto">
            <a:xfrm>
              <a:off x="472109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80" name="Rectangle 95"/>
            <p:cNvSpPr>
              <a:spLocks noChangeArrowheads="1"/>
            </p:cNvSpPr>
            <p:nvPr/>
          </p:nvSpPr>
          <p:spPr bwMode="auto">
            <a:xfrm>
              <a:off x="4092440"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1" name="Rectangle 96"/>
            <p:cNvSpPr>
              <a:spLocks noChangeArrowheads="1"/>
            </p:cNvSpPr>
            <p:nvPr/>
          </p:nvSpPr>
          <p:spPr bwMode="auto">
            <a:xfrm>
              <a:off x="34669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182" name="Rectangle 97"/>
            <p:cNvSpPr>
              <a:spLocks noChangeArrowheads="1"/>
            </p:cNvSpPr>
            <p:nvPr/>
          </p:nvSpPr>
          <p:spPr bwMode="auto">
            <a:xfrm>
              <a:off x="2836727"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83" name="Rectangle 98"/>
            <p:cNvSpPr>
              <a:spLocks noChangeArrowheads="1"/>
            </p:cNvSpPr>
            <p:nvPr/>
          </p:nvSpPr>
          <p:spPr bwMode="auto">
            <a:xfrm>
              <a:off x="2211252" y="800604"/>
              <a:ext cx="625475" cy="323850"/>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184" name="Rectangle 99"/>
            <p:cNvSpPr>
              <a:spLocks noChangeArrowheads="1"/>
            </p:cNvSpPr>
            <p:nvPr/>
          </p:nvSpPr>
          <p:spPr bwMode="auto">
            <a:xfrm>
              <a:off x="9739177"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5" name="Rectangle 100"/>
            <p:cNvSpPr>
              <a:spLocks noChangeArrowheads="1"/>
            </p:cNvSpPr>
            <p:nvPr/>
          </p:nvSpPr>
          <p:spPr bwMode="auto">
            <a:xfrm>
              <a:off x="9108940"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86" name="Rectangle 101"/>
            <p:cNvSpPr>
              <a:spLocks noChangeArrowheads="1"/>
            </p:cNvSpPr>
            <p:nvPr/>
          </p:nvSpPr>
          <p:spPr bwMode="auto">
            <a:xfrm>
              <a:off x="84834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187" name="Rectangle 102"/>
            <p:cNvSpPr>
              <a:spLocks noChangeArrowheads="1"/>
            </p:cNvSpPr>
            <p:nvPr/>
          </p:nvSpPr>
          <p:spPr bwMode="auto">
            <a:xfrm>
              <a:off x="7854815"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88" name="Rectangle 103"/>
            <p:cNvSpPr>
              <a:spLocks noChangeArrowheads="1"/>
            </p:cNvSpPr>
            <p:nvPr/>
          </p:nvSpPr>
          <p:spPr bwMode="auto">
            <a:xfrm>
              <a:off x="722934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89" name="Rectangle 104"/>
            <p:cNvSpPr>
              <a:spLocks noChangeArrowheads="1"/>
            </p:cNvSpPr>
            <p:nvPr/>
          </p:nvSpPr>
          <p:spPr bwMode="auto">
            <a:xfrm>
              <a:off x="6602277"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190" name="Rectangle 105"/>
            <p:cNvSpPr>
              <a:spLocks noChangeArrowheads="1"/>
            </p:cNvSpPr>
            <p:nvPr/>
          </p:nvSpPr>
          <p:spPr bwMode="auto">
            <a:xfrm>
              <a:off x="5973627"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91" name="Rectangle 106"/>
            <p:cNvSpPr>
              <a:spLocks noChangeArrowheads="1"/>
            </p:cNvSpPr>
            <p:nvPr/>
          </p:nvSpPr>
          <p:spPr bwMode="auto">
            <a:xfrm>
              <a:off x="5346565"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92" name="Rectangle 107"/>
            <p:cNvSpPr>
              <a:spLocks noChangeArrowheads="1"/>
            </p:cNvSpPr>
            <p:nvPr/>
          </p:nvSpPr>
          <p:spPr bwMode="auto">
            <a:xfrm>
              <a:off x="472109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193" name="Rectangle 108"/>
            <p:cNvSpPr>
              <a:spLocks noChangeArrowheads="1"/>
            </p:cNvSpPr>
            <p:nvPr/>
          </p:nvSpPr>
          <p:spPr bwMode="auto">
            <a:xfrm>
              <a:off x="4092440"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94" name="Rectangle 109"/>
            <p:cNvSpPr>
              <a:spLocks noChangeArrowheads="1"/>
            </p:cNvSpPr>
            <p:nvPr/>
          </p:nvSpPr>
          <p:spPr bwMode="auto">
            <a:xfrm>
              <a:off x="34669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5" name="Rectangle 110"/>
            <p:cNvSpPr>
              <a:spLocks noChangeArrowheads="1"/>
            </p:cNvSpPr>
            <p:nvPr/>
          </p:nvSpPr>
          <p:spPr bwMode="auto">
            <a:xfrm>
              <a:off x="2836727"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96" name="Rectangle 111"/>
            <p:cNvSpPr>
              <a:spLocks noChangeArrowheads="1"/>
            </p:cNvSpPr>
            <p:nvPr/>
          </p:nvSpPr>
          <p:spPr bwMode="auto">
            <a:xfrm>
              <a:off x="2211252" y="47516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197" name="Rectangle 112"/>
            <p:cNvSpPr>
              <a:spLocks noChangeArrowheads="1"/>
            </p:cNvSpPr>
            <p:nvPr/>
          </p:nvSpPr>
          <p:spPr bwMode="auto">
            <a:xfrm>
              <a:off x="9739177"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198" name="Rectangle 113"/>
            <p:cNvSpPr>
              <a:spLocks noChangeArrowheads="1"/>
            </p:cNvSpPr>
            <p:nvPr/>
          </p:nvSpPr>
          <p:spPr bwMode="auto">
            <a:xfrm>
              <a:off x="9108940"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199" name="Rectangle 114"/>
            <p:cNvSpPr>
              <a:spLocks noChangeArrowheads="1"/>
            </p:cNvSpPr>
            <p:nvPr/>
          </p:nvSpPr>
          <p:spPr bwMode="auto">
            <a:xfrm>
              <a:off x="84834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0" name="Rectangle 115"/>
            <p:cNvSpPr>
              <a:spLocks noChangeArrowheads="1"/>
            </p:cNvSpPr>
            <p:nvPr/>
          </p:nvSpPr>
          <p:spPr bwMode="auto">
            <a:xfrm>
              <a:off x="7854815"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1" name="Rectangle 116"/>
            <p:cNvSpPr>
              <a:spLocks noChangeArrowheads="1"/>
            </p:cNvSpPr>
            <p:nvPr/>
          </p:nvSpPr>
          <p:spPr bwMode="auto">
            <a:xfrm>
              <a:off x="722934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2" name="Rectangle 117"/>
            <p:cNvSpPr>
              <a:spLocks noChangeArrowheads="1"/>
            </p:cNvSpPr>
            <p:nvPr/>
          </p:nvSpPr>
          <p:spPr bwMode="auto">
            <a:xfrm>
              <a:off x="6602277"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3" name="Rectangle 118"/>
            <p:cNvSpPr>
              <a:spLocks noChangeArrowheads="1"/>
            </p:cNvSpPr>
            <p:nvPr/>
          </p:nvSpPr>
          <p:spPr bwMode="auto">
            <a:xfrm>
              <a:off x="5973627"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4" name="Rectangle 119"/>
            <p:cNvSpPr>
              <a:spLocks noChangeArrowheads="1"/>
            </p:cNvSpPr>
            <p:nvPr/>
          </p:nvSpPr>
          <p:spPr bwMode="auto">
            <a:xfrm>
              <a:off x="5346565"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5" name="Rectangle 120"/>
            <p:cNvSpPr>
              <a:spLocks noChangeArrowheads="1"/>
            </p:cNvSpPr>
            <p:nvPr/>
          </p:nvSpPr>
          <p:spPr bwMode="auto">
            <a:xfrm>
              <a:off x="472109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6" name="Rectangle 121"/>
            <p:cNvSpPr>
              <a:spLocks noChangeArrowheads="1"/>
            </p:cNvSpPr>
            <p:nvPr/>
          </p:nvSpPr>
          <p:spPr bwMode="auto">
            <a:xfrm>
              <a:off x="4092440"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7" name="Rectangle 122"/>
            <p:cNvSpPr>
              <a:spLocks noChangeArrowheads="1"/>
            </p:cNvSpPr>
            <p:nvPr/>
          </p:nvSpPr>
          <p:spPr bwMode="auto">
            <a:xfrm>
              <a:off x="34669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8" name="Rectangle 123"/>
            <p:cNvSpPr>
              <a:spLocks noChangeArrowheads="1"/>
            </p:cNvSpPr>
            <p:nvPr/>
          </p:nvSpPr>
          <p:spPr bwMode="auto">
            <a:xfrm>
              <a:off x="2836727"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9" name="Rectangle 124"/>
            <p:cNvSpPr>
              <a:spLocks noChangeArrowheads="1"/>
            </p:cNvSpPr>
            <p:nvPr/>
          </p:nvSpPr>
          <p:spPr bwMode="auto">
            <a:xfrm>
              <a:off x="2211252"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210" name="Line 125"/>
            <p:cNvSpPr>
              <a:spLocks noChangeShapeType="1"/>
            </p:cNvSpPr>
            <p:nvPr/>
          </p:nvSpPr>
          <p:spPr bwMode="auto">
            <a:xfrm>
              <a:off x="2211252" y="47516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11" name="Line 126"/>
            <p:cNvSpPr>
              <a:spLocks noChangeShapeType="1"/>
            </p:cNvSpPr>
            <p:nvPr/>
          </p:nvSpPr>
          <p:spPr bwMode="auto">
            <a:xfrm>
              <a:off x="2211252" y="800604"/>
              <a:ext cx="8153401" cy="1588"/>
            </a:xfrm>
            <a:prstGeom prst="line">
              <a:avLst/>
            </a:prstGeom>
            <a:noFill/>
            <a:ln w="12600">
              <a:solidFill>
                <a:srgbClr val="000066"/>
              </a:solidFill>
              <a:miter lim="800000"/>
              <a:headEnd/>
              <a:tailEnd/>
            </a:ln>
            <a:effectLst/>
          </p:spPr>
          <p:txBody>
            <a:bodyPr/>
            <a:lstStyle/>
            <a:p>
              <a:endParaRPr lang="en-US"/>
            </a:p>
          </p:txBody>
        </p:sp>
        <p:sp>
          <p:nvSpPr>
            <p:cNvPr id="212" name="Line 127"/>
            <p:cNvSpPr>
              <a:spLocks noChangeShapeType="1"/>
            </p:cNvSpPr>
            <p:nvPr/>
          </p:nvSpPr>
          <p:spPr bwMode="auto">
            <a:xfrm>
              <a:off x="2211252" y="1124454"/>
              <a:ext cx="8153401" cy="1588"/>
            </a:xfrm>
            <a:prstGeom prst="line">
              <a:avLst/>
            </a:prstGeom>
            <a:noFill/>
            <a:ln w="12600">
              <a:solidFill>
                <a:srgbClr val="000066"/>
              </a:solidFill>
              <a:miter lim="800000"/>
              <a:headEnd/>
              <a:tailEnd/>
            </a:ln>
            <a:effectLst/>
          </p:spPr>
          <p:txBody>
            <a:bodyPr/>
            <a:lstStyle/>
            <a:p>
              <a:endParaRPr lang="en-US"/>
            </a:p>
          </p:txBody>
        </p:sp>
        <p:sp>
          <p:nvSpPr>
            <p:cNvPr id="213" name="Line 128"/>
            <p:cNvSpPr>
              <a:spLocks noChangeShapeType="1"/>
            </p:cNvSpPr>
            <p:nvPr/>
          </p:nvSpPr>
          <p:spPr bwMode="auto">
            <a:xfrm>
              <a:off x="2211252" y="1449892"/>
              <a:ext cx="8153401" cy="1588"/>
            </a:xfrm>
            <a:prstGeom prst="line">
              <a:avLst/>
            </a:prstGeom>
            <a:noFill/>
            <a:ln w="12600">
              <a:solidFill>
                <a:srgbClr val="000066"/>
              </a:solidFill>
              <a:miter lim="800000"/>
              <a:headEnd/>
              <a:tailEnd/>
            </a:ln>
            <a:effectLst/>
          </p:spPr>
          <p:txBody>
            <a:bodyPr/>
            <a:lstStyle/>
            <a:p>
              <a:endParaRPr lang="en-US"/>
            </a:p>
          </p:txBody>
        </p:sp>
        <p:sp>
          <p:nvSpPr>
            <p:cNvPr id="214" name="Line 129"/>
            <p:cNvSpPr>
              <a:spLocks noChangeShapeType="1"/>
            </p:cNvSpPr>
            <p:nvPr/>
          </p:nvSpPr>
          <p:spPr bwMode="auto">
            <a:xfrm>
              <a:off x="3466965" y="149729"/>
              <a:ext cx="1588" cy="1625601"/>
            </a:xfrm>
            <a:prstGeom prst="line">
              <a:avLst/>
            </a:prstGeom>
            <a:noFill/>
            <a:ln w="12600">
              <a:solidFill>
                <a:srgbClr val="000066"/>
              </a:solidFill>
              <a:miter lim="800000"/>
              <a:headEnd/>
              <a:tailEnd/>
            </a:ln>
            <a:effectLst/>
          </p:spPr>
          <p:txBody>
            <a:bodyPr/>
            <a:lstStyle/>
            <a:p>
              <a:endParaRPr lang="en-US"/>
            </a:p>
          </p:txBody>
        </p:sp>
        <p:sp>
          <p:nvSpPr>
            <p:cNvPr id="215" name="Line 130"/>
            <p:cNvSpPr>
              <a:spLocks noChangeShapeType="1"/>
            </p:cNvSpPr>
            <p:nvPr/>
          </p:nvSpPr>
          <p:spPr bwMode="auto">
            <a:xfrm>
              <a:off x="4092440" y="149729"/>
              <a:ext cx="1588" cy="1625601"/>
            </a:xfrm>
            <a:prstGeom prst="line">
              <a:avLst/>
            </a:prstGeom>
            <a:noFill/>
            <a:ln w="12600">
              <a:solidFill>
                <a:srgbClr val="000066"/>
              </a:solidFill>
              <a:miter lim="800000"/>
              <a:headEnd/>
              <a:tailEnd/>
            </a:ln>
            <a:effectLst/>
          </p:spPr>
          <p:txBody>
            <a:bodyPr/>
            <a:lstStyle/>
            <a:p>
              <a:endParaRPr lang="en-US"/>
            </a:p>
          </p:txBody>
        </p:sp>
        <p:sp>
          <p:nvSpPr>
            <p:cNvPr id="216" name="Line 131"/>
            <p:cNvSpPr>
              <a:spLocks noChangeShapeType="1"/>
            </p:cNvSpPr>
            <p:nvPr/>
          </p:nvSpPr>
          <p:spPr bwMode="auto">
            <a:xfrm>
              <a:off x="5346565" y="149729"/>
              <a:ext cx="1588" cy="1625601"/>
            </a:xfrm>
            <a:prstGeom prst="line">
              <a:avLst/>
            </a:prstGeom>
            <a:noFill/>
            <a:ln w="12600">
              <a:solidFill>
                <a:srgbClr val="000066"/>
              </a:solidFill>
              <a:miter lim="800000"/>
              <a:headEnd/>
              <a:tailEnd/>
            </a:ln>
            <a:effectLst/>
          </p:spPr>
          <p:txBody>
            <a:bodyPr/>
            <a:lstStyle/>
            <a:p>
              <a:endParaRPr lang="en-US"/>
            </a:p>
          </p:txBody>
        </p:sp>
        <p:sp>
          <p:nvSpPr>
            <p:cNvPr id="217" name="Line 132"/>
            <p:cNvSpPr>
              <a:spLocks noChangeShapeType="1"/>
            </p:cNvSpPr>
            <p:nvPr/>
          </p:nvSpPr>
          <p:spPr bwMode="auto">
            <a:xfrm>
              <a:off x="5973627" y="149729"/>
              <a:ext cx="1588" cy="1625601"/>
            </a:xfrm>
            <a:prstGeom prst="line">
              <a:avLst/>
            </a:prstGeom>
            <a:noFill/>
            <a:ln w="12600">
              <a:solidFill>
                <a:srgbClr val="000066"/>
              </a:solidFill>
              <a:miter lim="800000"/>
              <a:headEnd/>
              <a:tailEnd/>
            </a:ln>
            <a:effectLst/>
          </p:spPr>
          <p:txBody>
            <a:bodyPr/>
            <a:lstStyle/>
            <a:p>
              <a:endParaRPr lang="en-US"/>
            </a:p>
          </p:txBody>
        </p:sp>
        <p:sp>
          <p:nvSpPr>
            <p:cNvPr id="218" name="Line 133"/>
            <p:cNvSpPr>
              <a:spLocks noChangeShapeType="1"/>
            </p:cNvSpPr>
            <p:nvPr/>
          </p:nvSpPr>
          <p:spPr bwMode="auto">
            <a:xfrm>
              <a:off x="7229340" y="149729"/>
              <a:ext cx="1588" cy="1625601"/>
            </a:xfrm>
            <a:prstGeom prst="line">
              <a:avLst/>
            </a:prstGeom>
            <a:noFill/>
            <a:ln w="12600">
              <a:solidFill>
                <a:srgbClr val="000066"/>
              </a:solidFill>
              <a:miter lim="800000"/>
              <a:headEnd/>
              <a:tailEnd/>
            </a:ln>
            <a:effectLst/>
          </p:spPr>
          <p:txBody>
            <a:bodyPr/>
            <a:lstStyle/>
            <a:p>
              <a:endParaRPr lang="en-US"/>
            </a:p>
          </p:txBody>
        </p:sp>
        <p:sp>
          <p:nvSpPr>
            <p:cNvPr id="219" name="Line 134"/>
            <p:cNvSpPr>
              <a:spLocks noChangeShapeType="1"/>
            </p:cNvSpPr>
            <p:nvPr/>
          </p:nvSpPr>
          <p:spPr bwMode="auto">
            <a:xfrm>
              <a:off x="7854815" y="149729"/>
              <a:ext cx="1588" cy="1625601"/>
            </a:xfrm>
            <a:prstGeom prst="line">
              <a:avLst/>
            </a:prstGeom>
            <a:noFill/>
            <a:ln w="12600">
              <a:solidFill>
                <a:srgbClr val="000066"/>
              </a:solidFill>
              <a:miter lim="800000"/>
              <a:headEnd/>
              <a:tailEnd/>
            </a:ln>
            <a:effectLst/>
          </p:spPr>
          <p:txBody>
            <a:bodyPr/>
            <a:lstStyle/>
            <a:p>
              <a:endParaRPr lang="en-US"/>
            </a:p>
          </p:txBody>
        </p:sp>
        <p:sp>
          <p:nvSpPr>
            <p:cNvPr id="220" name="Line 135"/>
            <p:cNvSpPr>
              <a:spLocks noChangeShapeType="1"/>
            </p:cNvSpPr>
            <p:nvPr/>
          </p:nvSpPr>
          <p:spPr bwMode="auto">
            <a:xfrm>
              <a:off x="9108940" y="149729"/>
              <a:ext cx="1588" cy="1625601"/>
            </a:xfrm>
            <a:prstGeom prst="line">
              <a:avLst/>
            </a:prstGeom>
            <a:noFill/>
            <a:ln w="12600">
              <a:solidFill>
                <a:srgbClr val="000066"/>
              </a:solidFill>
              <a:miter lim="800000"/>
              <a:headEnd/>
              <a:tailEnd/>
            </a:ln>
            <a:effectLst/>
          </p:spPr>
          <p:txBody>
            <a:bodyPr/>
            <a:lstStyle/>
            <a:p>
              <a:endParaRPr lang="en-US"/>
            </a:p>
          </p:txBody>
        </p:sp>
        <p:sp>
          <p:nvSpPr>
            <p:cNvPr id="221" name="Line 136"/>
            <p:cNvSpPr>
              <a:spLocks noChangeShapeType="1"/>
            </p:cNvSpPr>
            <p:nvPr/>
          </p:nvSpPr>
          <p:spPr bwMode="auto">
            <a:xfrm>
              <a:off x="9739177" y="149729"/>
              <a:ext cx="1588" cy="1625601"/>
            </a:xfrm>
            <a:prstGeom prst="line">
              <a:avLst/>
            </a:prstGeom>
            <a:noFill/>
            <a:ln w="12600">
              <a:solidFill>
                <a:srgbClr val="000066"/>
              </a:solidFill>
              <a:miter lim="800000"/>
              <a:headEnd/>
              <a:tailEnd/>
            </a:ln>
            <a:effectLst/>
          </p:spPr>
          <p:txBody>
            <a:bodyPr/>
            <a:lstStyle/>
            <a:p>
              <a:endParaRPr lang="en-US"/>
            </a:p>
          </p:txBody>
        </p:sp>
        <p:sp>
          <p:nvSpPr>
            <p:cNvPr id="222" name="Line 137"/>
            <p:cNvSpPr>
              <a:spLocks noChangeShapeType="1"/>
            </p:cNvSpPr>
            <p:nvPr/>
          </p:nvSpPr>
          <p:spPr bwMode="auto">
            <a:xfrm>
              <a:off x="2836727" y="149729"/>
              <a:ext cx="1588" cy="1625601"/>
            </a:xfrm>
            <a:prstGeom prst="line">
              <a:avLst/>
            </a:prstGeom>
            <a:noFill/>
            <a:ln w="28575">
              <a:solidFill>
                <a:srgbClr val="000066"/>
              </a:solidFill>
              <a:miter lim="800000"/>
              <a:headEnd/>
              <a:tailEnd/>
            </a:ln>
            <a:effectLst/>
          </p:spPr>
          <p:txBody>
            <a:bodyPr/>
            <a:lstStyle/>
            <a:p>
              <a:endParaRPr lang="en-US"/>
            </a:p>
          </p:txBody>
        </p:sp>
        <p:sp>
          <p:nvSpPr>
            <p:cNvPr id="223" name="Line 138"/>
            <p:cNvSpPr>
              <a:spLocks noChangeShapeType="1"/>
            </p:cNvSpPr>
            <p:nvPr/>
          </p:nvSpPr>
          <p:spPr bwMode="auto">
            <a:xfrm>
              <a:off x="4721090" y="149729"/>
              <a:ext cx="1588" cy="1625601"/>
            </a:xfrm>
            <a:prstGeom prst="line">
              <a:avLst/>
            </a:prstGeom>
            <a:noFill/>
            <a:ln w="28575">
              <a:solidFill>
                <a:srgbClr val="000066"/>
              </a:solidFill>
              <a:miter lim="800000"/>
              <a:headEnd/>
              <a:tailEnd/>
            </a:ln>
            <a:effectLst/>
          </p:spPr>
          <p:txBody>
            <a:bodyPr/>
            <a:lstStyle/>
            <a:p>
              <a:endParaRPr lang="en-US"/>
            </a:p>
          </p:txBody>
        </p:sp>
        <p:sp>
          <p:nvSpPr>
            <p:cNvPr id="224" name="Line 139"/>
            <p:cNvSpPr>
              <a:spLocks noChangeShapeType="1"/>
            </p:cNvSpPr>
            <p:nvPr/>
          </p:nvSpPr>
          <p:spPr bwMode="auto">
            <a:xfrm>
              <a:off x="2211252" y="149729"/>
              <a:ext cx="1588" cy="1625601"/>
            </a:xfrm>
            <a:prstGeom prst="line">
              <a:avLst/>
            </a:prstGeom>
            <a:noFill/>
            <a:ln w="28575">
              <a:solidFill>
                <a:srgbClr val="000066"/>
              </a:solidFill>
              <a:miter lim="800000"/>
              <a:headEnd/>
              <a:tailEnd/>
            </a:ln>
            <a:effectLst/>
          </p:spPr>
          <p:txBody>
            <a:bodyPr/>
            <a:lstStyle/>
            <a:p>
              <a:endParaRPr lang="en-US"/>
            </a:p>
          </p:txBody>
        </p:sp>
        <p:sp>
          <p:nvSpPr>
            <p:cNvPr id="225" name="Line 140"/>
            <p:cNvSpPr>
              <a:spLocks noChangeShapeType="1"/>
            </p:cNvSpPr>
            <p:nvPr/>
          </p:nvSpPr>
          <p:spPr bwMode="auto">
            <a:xfrm>
              <a:off x="6602277" y="149729"/>
              <a:ext cx="1588" cy="1625601"/>
            </a:xfrm>
            <a:prstGeom prst="line">
              <a:avLst/>
            </a:prstGeom>
            <a:noFill/>
            <a:ln w="28575">
              <a:solidFill>
                <a:srgbClr val="000066"/>
              </a:solidFill>
              <a:miter lim="800000"/>
              <a:headEnd/>
              <a:tailEnd/>
            </a:ln>
            <a:effectLst/>
          </p:spPr>
          <p:txBody>
            <a:bodyPr/>
            <a:lstStyle/>
            <a:p>
              <a:endParaRPr lang="en-US"/>
            </a:p>
          </p:txBody>
        </p:sp>
        <p:sp>
          <p:nvSpPr>
            <p:cNvPr id="226" name="Line 141"/>
            <p:cNvSpPr>
              <a:spLocks noChangeShapeType="1"/>
            </p:cNvSpPr>
            <p:nvPr/>
          </p:nvSpPr>
          <p:spPr bwMode="auto">
            <a:xfrm>
              <a:off x="8483465" y="149729"/>
              <a:ext cx="1588" cy="1625601"/>
            </a:xfrm>
            <a:prstGeom prst="line">
              <a:avLst/>
            </a:prstGeom>
            <a:noFill/>
            <a:ln w="28575">
              <a:solidFill>
                <a:srgbClr val="000066"/>
              </a:solidFill>
              <a:miter lim="800000"/>
              <a:headEnd/>
              <a:tailEnd/>
            </a:ln>
            <a:effectLst/>
          </p:spPr>
          <p:txBody>
            <a:bodyPr/>
            <a:lstStyle/>
            <a:p>
              <a:endParaRPr lang="en-US"/>
            </a:p>
          </p:txBody>
        </p:sp>
        <p:sp>
          <p:nvSpPr>
            <p:cNvPr id="227" name="Line 142"/>
            <p:cNvSpPr>
              <a:spLocks noChangeShapeType="1"/>
            </p:cNvSpPr>
            <p:nvPr/>
          </p:nvSpPr>
          <p:spPr bwMode="auto">
            <a:xfrm>
              <a:off x="2211252" y="149729"/>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28" name="Line 143"/>
            <p:cNvSpPr>
              <a:spLocks noChangeShapeType="1"/>
            </p:cNvSpPr>
            <p:nvPr/>
          </p:nvSpPr>
          <p:spPr bwMode="auto">
            <a:xfrm>
              <a:off x="10364653" y="149729"/>
              <a:ext cx="1588" cy="1625601"/>
            </a:xfrm>
            <a:prstGeom prst="line">
              <a:avLst/>
            </a:prstGeom>
            <a:noFill/>
            <a:ln w="28575">
              <a:solidFill>
                <a:srgbClr val="000066"/>
              </a:solidFill>
              <a:miter lim="800000"/>
              <a:headEnd/>
              <a:tailEnd/>
            </a:ln>
            <a:effectLst/>
          </p:spPr>
          <p:txBody>
            <a:bodyPr/>
            <a:lstStyle/>
            <a:p>
              <a:endParaRPr lang="en-US"/>
            </a:p>
          </p:txBody>
        </p:sp>
        <p:sp>
          <p:nvSpPr>
            <p:cNvPr id="229" name="Line 144"/>
            <p:cNvSpPr>
              <a:spLocks noChangeShapeType="1"/>
            </p:cNvSpPr>
            <p:nvPr/>
          </p:nvSpPr>
          <p:spPr bwMode="auto">
            <a:xfrm>
              <a:off x="2211252" y="1775330"/>
              <a:ext cx="8153401" cy="1588"/>
            </a:xfrm>
            <a:prstGeom prst="line">
              <a:avLst/>
            </a:prstGeom>
            <a:noFill/>
            <a:ln w="28575">
              <a:solidFill>
                <a:srgbClr val="000066"/>
              </a:solidFill>
              <a:miter lim="800000"/>
              <a:headEnd/>
              <a:tailEnd/>
            </a:ln>
            <a:effectLst/>
          </p:spPr>
          <p:txBody>
            <a:bodyPr/>
            <a:lstStyle/>
            <a:p>
              <a:endParaRPr lang="en-US"/>
            </a:p>
          </p:txBody>
        </p:sp>
      </p:grpSp>
      <p:sp>
        <p:nvSpPr>
          <p:cNvPr id="35841" name="Rectangle 1"/>
          <p:cNvSpPr>
            <a:spLocks noGrp="1" noChangeArrowheads="1"/>
          </p:cNvSpPr>
          <p:nvPr>
            <p:ph type="title"/>
          </p:nvPr>
        </p:nvSpPr>
        <p:spPr>
          <a:xfrm>
            <a:off x="457200" y="457200"/>
            <a:ext cx="669448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TLB</a:t>
            </a:r>
          </a:p>
        </p:txBody>
      </p:sp>
      <p:sp>
        <p:nvSpPr>
          <p:cNvPr id="35842" name="Rectangle 2"/>
          <p:cNvSpPr>
            <a:spLocks noGrp="1" noChangeArrowheads="1"/>
          </p:cNvSpPr>
          <p:nvPr>
            <p:ph type="body" idx="1"/>
          </p:nvPr>
        </p:nvSpPr>
        <p:spPr>
          <a:xfrm>
            <a:off x="455613" y="1179512"/>
            <a:ext cx="8307387" cy="877888"/>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16 entries</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4-way associative</a:t>
            </a:r>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2">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sp>
        <p:nvSpPr>
          <p:cNvPr id="35846" name="Rectangle 6"/>
          <p:cNvSpPr>
            <a:spLocks noChangeArrowheads="1"/>
          </p:cNvSpPr>
          <p:nvPr/>
        </p:nvSpPr>
        <p:spPr bwMode="auto">
          <a:xfrm>
            <a:off x="1125538"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47" name="Rectangle 7"/>
          <p:cNvSpPr>
            <a:spLocks noChangeArrowheads="1"/>
          </p:cNvSpPr>
          <p:nvPr/>
        </p:nvSpPr>
        <p:spPr bwMode="auto">
          <a:xfrm>
            <a:off x="112553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13</a:t>
            </a:r>
          </a:p>
        </p:txBody>
      </p:sp>
      <p:sp>
        <p:nvSpPr>
          <p:cNvPr id="35849" name="Rectangle 9"/>
          <p:cNvSpPr>
            <a:spLocks noChangeArrowheads="1"/>
          </p:cNvSpPr>
          <p:nvPr/>
        </p:nvSpPr>
        <p:spPr bwMode="auto">
          <a:xfrm>
            <a:off x="1612900"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0" name="Rectangle 10"/>
          <p:cNvSpPr>
            <a:spLocks noChangeArrowheads="1"/>
          </p:cNvSpPr>
          <p:nvPr/>
        </p:nvSpPr>
        <p:spPr bwMode="auto">
          <a:xfrm>
            <a:off x="161290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12</a:t>
            </a:r>
          </a:p>
        </p:txBody>
      </p:sp>
      <p:sp>
        <p:nvSpPr>
          <p:cNvPr id="35852" name="Rectangle 12"/>
          <p:cNvSpPr>
            <a:spLocks noChangeArrowheads="1"/>
          </p:cNvSpPr>
          <p:nvPr/>
        </p:nvSpPr>
        <p:spPr bwMode="auto">
          <a:xfrm>
            <a:off x="2100263"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3" name="Rectangle 13"/>
          <p:cNvSpPr>
            <a:spLocks noChangeArrowheads="1"/>
          </p:cNvSpPr>
          <p:nvPr/>
        </p:nvSpPr>
        <p:spPr bwMode="auto">
          <a:xfrm>
            <a:off x="210026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5855" name="Rectangle 15"/>
          <p:cNvSpPr>
            <a:spLocks noChangeArrowheads="1"/>
          </p:cNvSpPr>
          <p:nvPr/>
        </p:nvSpPr>
        <p:spPr bwMode="auto">
          <a:xfrm>
            <a:off x="2587625"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6" name="Rectangle 16"/>
          <p:cNvSpPr>
            <a:spLocks noChangeArrowheads="1"/>
          </p:cNvSpPr>
          <p:nvPr/>
        </p:nvSpPr>
        <p:spPr bwMode="auto">
          <a:xfrm>
            <a:off x="258762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5858" name="Rectangle 18"/>
          <p:cNvSpPr>
            <a:spLocks noChangeArrowheads="1"/>
          </p:cNvSpPr>
          <p:nvPr/>
        </p:nvSpPr>
        <p:spPr bwMode="auto">
          <a:xfrm>
            <a:off x="3074988"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9" name="Rectangle 19"/>
          <p:cNvSpPr>
            <a:spLocks noChangeArrowheads="1"/>
          </p:cNvSpPr>
          <p:nvPr/>
        </p:nvSpPr>
        <p:spPr bwMode="auto">
          <a:xfrm>
            <a:off x="307498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5861" name="Rectangle 21"/>
          <p:cNvSpPr>
            <a:spLocks noChangeArrowheads="1"/>
          </p:cNvSpPr>
          <p:nvPr/>
        </p:nvSpPr>
        <p:spPr bwMode="auto">
          <a:xfrm>
            <a:off x="3562350"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62" name="Rectangle 22"/>
          <p:cNvSpPr>
            <a:spLocks noChangeArrowheads="1"/>
          </p:cNvSpPr>
          <p:nvPr/>
        </p:nvSpPr>
        <p:spPr bwMode="auto">
          <a:xfrm>
            <a:off x="356235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5864" name="Rectangle 24"/>
          <p:cNvSpPr>
            <a:spLocks noChangeArrowheads="1"/>
          </p:cNvSpPr>
          <p:nvPr/>
        </p:nvSpPr>
        <p:spPr bwMode="auto">
          <a:xfrm>
            <a:off x="4049713" y="2714625"/>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5865" name="Rectangle 25"/>
          <p:cNvSpPr>
            <a:spLocks noChangeArrowheads="1"/>
          </p:cNvSpPr>
          <p:nvPr/>
        </p:nvSpPr>
        <p:spPr bwMode="auto">
          <a:xfrm>
            <a:off x="404971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5867" name="Rectangle 27"/>
          <p:cNvSpPr>
            <a:spLocks noChangeArrowheads="1"/>
          </p:cNvSpPr>
          <p:nvPr/>
        </p:nvSpPr>
        <p:spPr bwMode="auto">
          <a:xfrm>
            <a:off x="4537075" y="2714625"/>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5868" name="Rectangle 28"/>
          <p:cNvSpPr>
            <a:spLocks noChangeArrowheads="1"/>
          </p:cNvSpPr>
          <p:nvPr/>
        </p:nvSpPr>
        <p:spPr bwMode="auto">
          <a:xfrm>
            <a:off x="453707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5870" name="Rectangle 30"/>
          <p:cNvSpPr>
            <a:spLocks noChangeArrowheads="1"/>
          </p:cNvSpPr>
          <p:nvPr/>
        </p:nvSpPr>
        <p:spPr bwMode="auto">
          <a:xfrm>
            <a:off x="5024438"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1" name="Rectangle 31"/>
          <p:cNvSpPr>
            <a:spLocks noChangeArrowheads="1"/>
          </p:cNvSpPr>
          <p:nvPr/>
        </p:nvSpPr>
        <p:spPr bwMode="auto">
          <a:xfrm>
            <a:off x="502443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5873" name="Rectangle 33"/>
          <p:cNvSpPr>
            <a:spLocks noChangeArrowheads="1"/>
          </p:cNvSpPr>
          <p:nvPr/>
        </p:nvSpPr>
        <p:spPr bwMode="auto">
          <a:xfrm>
            <a:off x="5511800"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4" name="Rectangle 34"/>
          <p:cNvSpPr>
            <a:spLocks noChangeArrowheads="1"/>
          </p:cNvSpPr>
          <p:nvPr/>
        </p:nvSpPr>
        <p:spPr bwMode="auto">
          <a:xfrm>
            <a:off x="551180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5876" name="Rectangle 36"/>
          <p:cNvSpPr>
            <a:spLocks noChangeArrowheads="1"/>
          </p:cNvSpPr>
          <p:nvPr/>
        </p:nvSpPr>
        <p:spPr bwMode="auto">
          <a:xfrm>
            <a:off x="5999163"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7" name="Rectangle 37"/>
          <p:cNvSpPr>
            <a:spLocks noChangeArrowheads="1"/>
          </p:cNvSpPr>
          <p:nvPr/>
        </p:nvSpPr>
        <p:spPr bwMode="auto">
          <a:xfrm>
            <a:off x="599916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5879" name="Rectangle 39"/>
          <p:cNvSpPr>
            <a:spLocks noChangeArrowheads="1"/>
          </p:cNvSpPr>
          <p:nvPr/>
        </p:nvSpPr>
        <p:spPr bwMode="auto">
          <a:xfrm>
            <a:off x="6486525"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0" name="Rectangle 40"/>
          <p:cNvSpPr>
            <a:spLocks noChangeArrowheads="1"/>
          </p:cNvSpPr>
          <p:nvPr/>
        </p:nvSpPr>
        <p:spPr bwMode="auto">
          <a:xfrm>
            <a:off x="648652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5882" name="Rectangle 42"/>
          <p:cNvSpPr>
            <a:spLocks noChangeArrowheads="1"/>
          </p:cNvSpPr>
          <p:nvPr/>
        </p:nvSpPr>
        <p:spPr bwMode="auto">
          <a:xfrm>
            <a:off x="6973888"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3" name="Rectangle 43"/>
          <p:cNvSpPr>
            <a:spLocks noChangeArrowheads="1"/>
          </p:cNvSpPr>
          <p:nvPr/>
        </p:nvSpPr>
        <p:spPr bwMode="auto">
          <a:xfrm>
            <a:off x="697388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5885" name="Rectangle 45"/>
          <p:cNvSpPr>
            <a:spLocks noChangeArrowheads="1"/>
          </p:cNvSpPr>
          <p:nvPr/>
        </p:nvSpPr>
        <p:spPr bwMode="auto">
          <a:xfrm>
            <a:off x="7461250"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6" name="Rectangle 46"/>
          <p:cNvSpPr>
            <a:spLocks noChangeArrowheads="1"/>
          </p:cNvSpPr>
          <p:nvPr/>
        </p:nvSpPr>
        <p:spPr bwMode="auto">
          <a:xfrm>
            <a:off x="746125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47"/>
          <p:cNvGrpSpPr>
            <a:grpSpLocks/>
          </p:cNvGrpSpPr>
          <p:nvPr/>
        </p:nvGrpSpPr>
        <p:grpSpPr bwMode="auto">
          <a:xfrm>
            <a:off x="5024437" y="3171296"/>
            <a:ext cx="2924175" cy="333375"/>
            <a:chOff x="3061" y="2140"/>
            <a:chExt cx="1842" cy="210"/>
          </a:xfrm>
        </p:grpSpPr>
        <p:sp>
          <p:nvSpPr>
            <p:cNvPr id="35888" name="Line 48"/>
            <p:cNvSpPr>
              <a:spLocks noChangeShapeType="1"/>
            </p:cNvSpPr>
            <p:nvPr/>
          </p:nvSpPr>
          <p:spPr bwMode="auto">
            <a:xfrm>
              <a:off x="3061" y="2231"/>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89" name="Text Box 49"/>
            <p:cNvSpPr txBox="1">
              <a:spLocks noChangeArrowheads="1"/>
            </p:cNvSpPr>
            <p:nvPr/>
          </p:nvSpPr>
          <p:spPr bwMode="auto">
            <a:xfrm>
              <a:off x="3768" y="2140"/>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VPO</a:t>
              </a:r>
            </a:p>
          </p:txBody>
        </p:sp>
      </p:grpSp>
      <p:grpSp>
        <p:nvGrpSpPr>
          <p:cNvPr id="3" name="Group 50"/>
          <p:cNvGrpSpPr>
            <a:grpSpLocks/>
          </p:cNvGrpSpPr>
          <p:nvPr/>
        </p:nvGrpSpPr>
        <p:grpSpPr bwMode="auto">
          <a:xfrm>
            <a:off x="1117071" y="3171825"/>
            <a:ext cx="3916362" cy="333375"/>
            <a:chOff x="605" y="2135"/>
            <a:chExt cx="2467" cy="210"/>
          </a:xfrm>
        </p:grpSpPr>
        <p:sp>
          <p:nvSpPr>
            <p:cNvPr id="35891" name="Line 51"/>
            <p:cNvSpPr>
              <a:spLocks noChangeShapeType="1"/>
            </p:cNvSpPr>
            <p:nvPr/>
          </p:nvSpPr>
          <p:spPr bwMode="auto">
            <a:xfrm>
              <a:off x="605" y="2226"/>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2" name="Text Box 52"/>
            <p:cNvSpPr txBox="1">
              <a:spLocks noChangeArrowheads="1"/>
            </p:cNvSpPr>
            <p:nvPr/>
          </p:nvSpPr>
          <p:spPr bwMode="auto">
            <a:xfrm>
              <a:off x="1553" y="2135"/>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VPN</a:t>
              </a:r>
            </a:p>
          </p:txBody>
        </p:sp>
      </p:grpSp>
      <p:grpSp>
        <p:nvGrpSpPr>
          <p:cNvPr id="4" name="Group 53"/>
          <p:cNvGrpSpPr>
            <a:grpSpLocks/>
          </p:cNvGrpSpPr>
          <p:nvPr/>
        </p:nvGrpSpPr>
        <p:grpSpPr bwMode="auto">
          <a:xfrm>
            <a:off x="4046538" y="2148416"/>
            <a:ext cx="992187" cy="306388"/>
            <a:chOff x="2445" y="1501"/>
            <a:chExt cx="625" cy="193"/>
          </a:xfrm>
        </p:grpSpPr>
        <p:sp>
          <p:nvSpPr>
            <p:cNvPr id="35894" name="Line 54"/>
            <p:cNvSpPr>
              <a:spLocks noChangeShapeType="1"/>
            </p:cNvSpPr>
            <p:nvPr/>
          </p:nvSpPr>
          <p:spPr bwMode="auto">
            <a:xfrm>
              <a:off x="2445" y="1579"/>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5" name="Text Box 55"/>
            <p:cNvSpPr txBox="1">
              <a:spLocks noChangeArrowheads="1"/>
            </p:cNvSpPr>
            <p:nvPr/>
          </p:nvSpPr>
          <p:spPr bwMode="auto">
            <a:xfrm>
              <a:off x="2586" y="1501"/>
              <a:ext cx="340"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TLBI</a:t>
              </a:r>
            </a:p>
          </p:txBody>
        </p:sp>
      </p:grpSp>
      <p:grpSp>
        <p:nvGrpSpPr>
          <p:cNvPr id="5" name="Group 56"/>
          <p:cNvGrpSpPr>
            <a:grpSpLocks/>
          </p:cNvGrpSpPr>
          <p:nvPr/>
        </p:nvGrpSpPr>
        <p:grpSpPr bwMode="auto">
          <a:xfrm>
            <a:off x="1125538" y="2144712"/>
            <a:ext cx="2925762" cy="306388"/>
            <a:chOff x="605" y="1488"/>
            <a:chExt cx="1843" cy="193"/>
          </a:xfrm>
        </p:grpSpPr>
        <p:sp>
          <p:nvSpPr>
            <p:cNvPr id="35897" name="Line 57"/>
            <p:cNvSpPr>
              <a:spLocks noChangeShapeType="1"/>
            </p:cNvSpPr>
            <p:nvPr/>
          </p:nvSpPr>
          <p:spPr bwMode="auto">
            <a:xfrm>
              <a:off x="605" y="1566"/>
              <a:ext cx="184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8" name="Text Box 58"/>
            <p:cNvSpPr txBox="1">
              <a:spLocks noChangeArrowheads="1"/>
            </p:cNvSpPr>
            <p:nvPr/>
          </p:nvSpPr>
          <p:spPr bwMode="auto">
            <a:xfrm>
              <a:off x="1387" y="1488"/>
              <a:ext cx="367"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TLBT</a:t>
              </a:r>
            </a:p>
          </p:txBody>
        </p:sp>
      </p:grpSp>
      <p:grpSp>
        <p:nvGrpSpPr>
          <p:cNvPr id="6" name="Group 5"/>
          <p:cNvGrpSpPr/>
          <p:nvPr/>
        </p:nvGrpSpPr>
        <p:grpSpPr>
          <a:xfrm>
            <a:off x="1129453" y="2714625"/>
            <a:ext cx="3898900" cy="304800"/>
            <a:chOff x="1277938" y="2932113"/>
            <a:chExt cx="3898900" cy="304800"/>
          </a:xfrm>
        </p:grpSpPr>
        <p:sp>
          <p:nvSpPr>
            <p:cNvPr id="129" name="Rectangle 6"/>
            <p:cNvSpPr>
              <a:spLocks noChangeArrowheads="1"/>
            </p:cNvSpPr>
            <p:nvPr/>
          </p:nvSpPr>
          <p:spPr bwMode="auto">
            <a:xfrm>
              <a:off x="1277938"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0" name="Rectangle 9"/>
            <p:cNvSpPr>
              <a:spLocks noChangeArrowheads="1"/>
            </p:cNvSpPr>
            <p:nvPr/>
          </p:nvSpPr>
          <p:spPr bwMode="auto">
            <a:xfrm>
              <a:off x="1765300"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1" name="Rectangle 12"/>
            <p:cNvSpPr>
              <a:spLocks noChangeArrowheads="1"/>
            </p:cNvSpPr>
            <p:nvPr/>
          </p:nvSpPr>
          <p:spPr bwMode="auto">
            <a:xfrm>
              <a:off x="2252663"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2" name="Rectangle 15"/>
            <p:cNvSpPr>
              <a:spLocks noChangeArrowheads="1"/>
            </p:cNvSpPr>
            <p:nvPr/>
          </p:nvSpPr>
          <p:spPr bwMode="auto">
            <a:xfrm>
              <a:off x="2740025"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3" name="Rectangle 18"/>
            <p:cNvSpPr>
              <a:spLocks noChangeArrowheads="1"/>
            </p:cNvSpPr>
            <p:nvPr/>
          </p:nvSpPr>
          <p:spPr bwMode="auto">
            <a:xfrm>
              <a:off x="3227388"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1</a:t>
              </a:r>
            </a:p>
          </p:txBody>
        </p:sp>
        <p:sp>
          <p:nvSpPr>
            <p:cNvPr id="134" name="Rectangle 21"/>
            <p:cNvSpPr>
              <a:spLocks noChangeArrowheads="1"/>
            </p:cNvSpPr>
            <p:nvPr/>
          </p:nvSpPr>
          <p:spPr bwMode="auto">
            <a:xfrm>
              <a:off x="3714750"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1</a:t>
              </a:r>
            </a:p>
          </p:txBody>
        </p:sp>
        <p:sp>
          <p:nvSpPr>
            <p:cNvPr id="135" name="Rectangle 24"/>
            <p:cNvSpPr>
              <a:spLocks noChangeArrowheads="1"/>
            </p:cNvSpPr>
            <p:nvPr/>
          </p:nvSpPr>
          <p:spPr bwMode="auto">
            <a:xfrm>
              <a:off x="4202113" y="2932113"/>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pPr lvl="0" algn="ctr"/>
              <a:r>
                <a:rPr lang="en-US" sz="2000" dirty="0">
                  <a:solidFill>
                    <a:srgbClr val="00B050"/>
                  </a:solidFill>
                  <a:latin typeface="Calibri"/>
                </a:rPr>
                <a:t>0</a:t>
              </a:r>
            </a:p>
          </p:txBody>
        </p:sp>
        <p:sp>
          <p:nvSpPr>
            <p:cNvPr id="136" name="Rectangle 27"/>
            <p:cNvSpPr>
              <a:spLocks noChangeArrowheads="1"/>
            </p:cNvSpPr>
            <p:nvPr/>
          </p:nvSpPr>
          <p:spPr bwMode="auto">
            <a:xfrm>
              <a:off x="4689475" y="2932113"/>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pPr algn="ctr"/>
              <a:r>
                <a:rPr lang="en-US" sz="2000" dirty="0">
                  <a:solidFill>
                    <a:srgbClr val="00B050"/>
                  </a:solidFill>
                  <a:latin typeface="+mj-lt"/>
                </a:rPr>
                <a:t>1</a:t>
              </a:r>
            </a:p>
          </p:txBody>
        </p:sp>
      </p:grpSp>
      <p:grpSp>
        <p:nvGrpSpPr>
          <p:cNvPr id="13" name="Group 12"/>
          <p:cNvGrpSpPr/>
          <p:nvPr/>
        </p:nvGrpSpPr>
        <p:grpSpPr>
          <a:xfrm>
            <a:off x="470865" y="4761971"/>
            <a:ext cx="8154989" cy="1627189"/>
            <a:chOff x="512550" y="4728659"/>
            <a:chExt cx="8154989" cy="1627189"/>
          </a:xfrm>
        </p:grpSpPr>
        <p:sp>
          <p:nvSpPr>
            <p:cNvPr id="35900" name="Rectangle 60"/>
            <p:cNvSpPr>
              <a:spLocks noChangeArrowheads="1"/>
            </p:cNvSpPr>
            <p:nvPr/>
          </p:nvSpPr>
          <p:spPr bwMode="auto">
            <a:xfrm>
              <a:off x="8040475"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01" name="Rectangle 61"/>
            <p:cNvSpPr>
              <a:spLocks noChangeArrowheads="1"/>
            </p:cNvSpPr>
            <p:nvPr/>
          </p:nvSpPr>
          <p:spPr bwMode="auto">
            <a:xfrm>
              <a:off x="7410238" y="6028822"/>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02" name="Rectangle 62"/>
            <p:cNvSpPr>
              <a:spLocks noChangeArrowheads="1"/>
            </p:cNvSpPr>
            <p:nvPr/>
          </p:nvSpPr>
          <p:spPr bwMode="auto">
            <a:xfrm>
              <a:off x="6784763"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03" name="Rectangle 63"/>
            <p:cNvSpPr>
              <a:spLocks noChangeArrowheads="1"/>
            </p:cNvSpPr>
            <p:nvPr/>
          </p:nvSpPr>
          <p:spPr bwMode="auto">
            <a:xfrm>
              <a:off x="6156113"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04" name="Rectangle 64"/>
            <p:cNvSpPr>
              <a:spLocks noChangeArrowheads="1"/>
            </p:cNvSpPr>
            <p:nvPr/>
          </p:nvSpPr>
          <p:spPr bwMode="auto">
            <a:xfrm>
              <a:off x="5530638"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35905" name="Rectangle 65"/>
            <p:cNvSpPr>
              <a:spLocks noChangeArrowheads="1"/>
            </p:cNvSpPr>
            <p:nvPr/>
          </p:nvSpPr>
          <p:spPr bwMode="auto">
            <a:xfrm>
              <a:off x="4903575" y="6028822"/>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35906" name="Rectangle 66"/>
            <p:cNvSpPr>
              <a:spLocks noChangeArrowheads="1"/>
            </p:cNvSpPr>
            <p:nvPr/>
          </p:nvSpPr>
          <p:spPr bwMode="auto">
            <a:xfrm>
              <a:off x="4274925"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07" name="Rectangle 67"/>
            <p:cNvSpPr>
              <a:spLocks noChangeArrowheads="1"/>
            </p:cNvSpPr>
            <p:nvPr/>
          </p:nvSpPr>
          <p:spPr bwMode="auto">
            <a:xfrm>
              <a:off x="3647863" y="6028822"/>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5908" name="Rectangle 68"/>
            <p:cNvSpPr>
              <a:spLocks noChangeArrowheads="1"/>
            </p:cNvSpPr>
            <p:nvPr/>
          </p:nvSpPr>
          <p:spPr bwMode="auto">
            <a:xfrm>
              <a:off x="3022388"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09" name="Rectangle 69"/>
            <p:cNvSpPr>
              <a:spLocks noChangeArrowheads="1"/>
            </p:cNvSpPr>
            <p:nvPr/>
          </p:nvSpPr>
          <p:spPr bwMode="auto">
            <a:xfrm>
              <a:off x="2393738"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0" name="Rectangle 70"/>
            <p:cNvSpPr>
              <a:spLocks noChangeArrowheads="1"/>
            </p:cNvSpPr>
            <p:nvPr/>
          </p:nvSpPr>
          <p:spPr bwMode="auto">
            <a:xfrm>
              <a:off x="1768263"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1" name="Rectangle 71"/>
            <p:cNvSpPr>
              <a:spLocks noChangeArrowheads="1"/>
            </p:cNvSpPr>
            <p:nvPr/>
          </p:nvSpPr>
          <p:spPr bwMode="auto">
            <a:xfrm>
              <a:off x="1138025" y="6028822"/>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35912" name="Rectangle 72"/>
            <p:cNvSpPr>
              <a:spLocks noChangeArrowheads="1"/>
            </p:cNvSpPr>
            <p:nvPr/>
          </p:nvSpPr>
          <p:spPr bwMode="auto">
            <a:xfrm>
              <a:off x="512550" y="602882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35913" name="Rectangle 73"/>
            <p:cNvSpPr>
              <a:spLocks noChangeArrowheads="1"/>
            </p:cNvSpPr>
            <p:nvPr/>
          </p:nvSpPr>
          <p:spPr bwMode="auto">
            <a:xfrm>
              <a:off x="8040475"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4" name="Rectangle 74"/>
            <p:cNvSpPr>
              <a:spLocks noChangeArrowheads="1"/>
            </p:cNvSpPr>
            <p:nvPr/>
          </p:nvSpPr>
          <p:spPr bwMode="auto">
            <a:xfrm>
              <a:off x="7410238" y="5703384"/>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5" name="Rectangle 75"/>
            <p:cNvSpPr>
              <a:spLocks noChangeArrowheads="1"/>
            </p:cNvSpPr>
            <p:nvPr/>
          </p:nvSpPr>
          <p:spPr bwMode="auto">
            <a:xfrm>
              <a:off x="6784763"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16" name="Rectangle 76"/>
            <p:cNvSpPr>
              <a:spLocks noChangeArrowheads="1"/>
            </p:cNvSpPr>
            <p:nvPr/>
          </p:nvSpPr>
          <p:spPr bwMode="auto">
            <a:xfrm>
              <a:off x="6156113"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7" name="Rectangle 77"/>
            <p:cNvSpPr>
              <a:spLocks noChangeArrowheads="1"/>
            </p:cNvSpPr>
            <p:nvPr/>
          </p:nvSpPr>
          <p:spPr bwMode="auto">
            <a:xfrm>
              <a:off x="5530638"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8" name="Rectangle 78"/>
            <p:cNvSpPr>
              <a:spLocks noChangeArrowheads="1"/>
            </p:cNvSpPr>
            <p:nvPr/>
          </p:nvSpPr>
          <p:spPr bwMode="auto">
            <a:xfrm>
              <a:off x="4903575" y="5703384"/>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35919" name="Rectangle 79"/>
            <p:cNvSpPr>
              <a:spLocks noChangeArrowheads="1"/>
            </p:cNvSpPr>
            <p:nvPr/>
          </p:nvSpPr>
          <p:spPr bwMode="auto">
            <a:xfrm>
              <a:off x="4274925"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0" name="Rectangle 80"/>
            <p:cNvSpPr>
              <a:spLocks noChangeArrowheads="1"/>
            </p:cNvSpPr>
            <p:nvPr/>
          </p:nvSpPr>
          <p:spPr bwMode="auto">
            <a:xfrm>
              <a:off x="3647863" y="5703384"/>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1" name="Rectangle 81"/>
            <p:cNvSpPr>
              <a:spLocks noChangeArrowheads="1"/>
            </p:cNvSpPr>
            <p:nvPr/>
          </p:nvSpPr>
          <p:spPr bwMode="auto">
            <a:xfrm>
              <a:off x="3022388"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35922" name="Rectangle 82"/>
            <p:cNvSpPr>
              <a:spLocks noChangeArrowheads="1"/>
            </p:cNvSpPr>
            <p:nvPr/>
          </p:nvSpPr>
          <p:spPr bwMode="auto">
            <a:xfrm>
              <a:off x="2393738"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3" name="Rectangle 83"/>
            <p:cNvSpPr>
              <a:spLocks noChangeArrowheads="1"/>
            </p:cNvSpPr>
            <p:nvPr/>
          </p:nvSpPr>
          <p:spPr bwMode="auto">
            <a:xfrm>
              <a:off x="1768263"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4" name="Rectangle 84"/>
            <p:cNvSpPr>
              <a:spLocks noChangeArrowheads="1"/>
            </p:cNvSpPr>
            <p:nvPr/>
          </p:nvSpPr>
          <p:spPr bwMode="auto">
            <a:xfrm>
              <a:off x="1138025" y="5703384"/>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25" name="Rectangle 85"/>
            <p:cNvSpPr>
              <a:spLocks noChangeArrowheads="1"/>
            </p:cNvSpPr>
            <p:nvPr/>
          </p:nvSpPr>
          <p:spPr bwMode="auto">
            <a:xfrm>
              <a:off x="512550" y="570338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35926" name="Rectangle 86"/>
            <p:cNvSpPr>
              <a:spLocks noChangeArrowheads="1"/>
            </p:cNvSpPr>
            <p:nvPr/>
          </p:nvSpPr>
          <p:spPr bwMode="auto">
            <a:xfrm>
              <a:off x="8040475"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7" name="Rectangle 87"/>
            <p:cNvSpPr>
              <a:spLocks noChangeArrowheads="1"/>
            </p:cNvSpPr>
            <p:nvPr/>
          </p:nvSpPr>
          <p:spPr bwMode="auto">
            <a:xfrm>
              <a:off x="7410238" y="5379534"/>
              <a:ext cx="630238"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8" name="Rectangle 88"/>
            <p:cNvSpPr>
              <a:spLocks noChangeArrowheads="1"/>
            </p:cNvSpPr>
            <p:nvPr/>
          </p:nvSpPr>
          <p:spPr bwMode="auto">
            <a:xfrm>
              <a:off x="6784763"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35929" name="Rectangle 89"/>
            <p:cNvSpPr>
              <a:spLocks noChangeArrowheads="1"/>
            </p:cNvSpPr>
            <p:nvPr/>
          </p:nvSpPr>
          <p:spPr bwMode="auto">
            <a:xfrm>
              <a:off x="6156113" y="5379534"/>
              <a:ext cx="628650"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30" name="Rectangle 90"/>
            <p:cNvSpPr>
              <a:spLocks noChangeArrowheads="1"/>
            </p:cNvSpPr>
            <p:nvPr/>
          </p:nvSpPr>
          <p:spPr bwMode="auto">
            <a:xfrm>
              <a:off x="5530638"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31" name="Rectangle 91"/>
            <p:cNvSpPr>
              <a:spLocks noChangeArrowheads="1"/>
            </p:cNvSpPr>
            <p:nvPr/>
          </p:nvSpPr>
          <p:spPr bwMode="auto">
            <a:xfrm>
              <a:off x="4903575" y="5379534"/>
              <a:ext cx="627063"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35932" name="Rectangle 92"/>
            <p:cNvSpPr>
              <a:spLocks noChangeArrowheads="1"/>
            </p:cNvSpPr>
            <p:nvPr/>
          </p:nvSpPr>
          <p:spPr bwMode="auto">
            <a:xfrm>
              <a:off x="4274925" y="5379534"/>
              <a:ext cx="628650"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33" name="Rectangle 93"/>
            <p:cNvSpPr>
              <a:spLocks noChangeArrowheads="1"/>
            </p:cNvSpPr>
            <p:nvPr/>
          </p:nvSpPr>
          <p:spPr bwMode="auto">
            <a:xfrm>
              <a:off x="3647863" y="5379534"/>
              <a:ext cx="627063"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34" name="Rectangle 94"/>
            <p:cNvSpPr>
              <a:spLocks noChangeArrowheads="1"/>
            </p:cNvSpPr>
            <p:nvPr/>
          </p:nvSpPr>
          <p:spPr bwMode="auto">
            <a:xfrm>
              <a:off x="3022388"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35" name="Rectangle 95"/>
            <p:cNvSpPr>
              <a:spLocks noChangeArrowheads="1"/>
            </p:cNvSpPr>
            <p:nvPr/>
          </p:nvSpPr>
          <p:spPr bwMode="auto">
            <a:xfrm>
              <a:off x="2393738" y="5379534"/>
              <a:ext cx="628650"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36" name="Rectangle 96"/>
            <p:cNvSpPr>
              <a:spLocks noChangeArrowheads="1"/>
            </p:cNvSpPr>
            <p:nvPr/>
          </p:nvSpPr>
          <p:spPr bwMode="auto">
            <a:xfrm>
              <a:off x="1768263" y="5379534"/>
              <a:ext cx="625475" cy="323850"/>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35937" name="Rectangle 97"/>
            <p:cNvSpPr>
              <a:spLocks noChangeArrowheads="1"/>
            </p:cNvSpPr>
            <p:nvPr/>
          </p:nvSpPr>
          <p:spPr bwMode="auto">
            <a:xfrm>
              <a:off x="1138025" y="5379534"/>
              <a:ext cx="630238"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70C0"/>
                  </a:solidFill>
                  <a:latin typeface="Calibri" pitchFamily="34" charset="0"/>
                </a:rPr>
                <a:t>03</a:t>
              </a:r>
            </a:p>
          </p:txBody>
        </p:sp>
        <p:sp>
          <p:nvSpPr>
            <p:cNvPr id="35938" name="Rectangle 98"/>
            <p:cNvSpPr>
              <a:spLocks noChangeArrowheads="1"/>
            </p:cNvSpPr>
            <p:nvPr/>
          </p:nvSpPr>
          <p:spPr bwMode="auto">
            <a:xfrm>
              <a:off x="512550" y="5379534"/>
              <a:ext cx="625475"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B050"/>
                  </a:solidFill>
                  <a:latin typeface="Calibri" pitchFamily="34" charset="0"/>
                </a:rPr>
                <a:t>1</a:t>
              </a:r>
            </a:p>
          </p:txBody>
        </p:sp>
        <p:sp>
          <p:nvSpPr>
            <p:cNvPr id="35939" name="Rectangle 99"/>
            <p:cNvSpPr>
              <a:spLocks noChangeArrowheads="1"/>
            </p:cNvSpPr>
            <p:nvPr/>
          </p:nvSpPr>
          <p:spPr bwMode="auto">
            <a:xfrm>
              <a:off x="8040475"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40" name="Rectangle 100"/>
            <p:cNvSpPr>
              <a:spLocks noChangeArrowheads="1"/>
            </p:cNvSpPr>
            <p:nvPr/>
          </p:nvSpPr>
          <p:spPr bwMode="auto">
            <a:xfrm>
              <a:off x="7410238" y="5054097"/>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41" name="Rectangle 101"/>
            <p:cNvSpPr>
              <a:spLocks noChangeArrowheads="1"/>
            </p:cNvSpPr>
            <p:nvPr/>
          </p:nvSpPr>
          <p:spPr bwMode="auto">
            <a:xfrm>
              <a:off x="6784763"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35942" name="Rectangle 102"/>
            <p:cNvSpPr>
              <a:spLocks noChangeArrowheads="1"/>
            </p:cNvSpPr>
            <p:nvPr/>
          </p:nvSpPr>
          <p:spPr bwMode="auto">
            <a:xfrm>
              <a:off x="6156113"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43" name="Rectangle 103"/>
            <p:cNvSpPr>
              <a:spLocks noChangeArrowheads="1"/>
            </p:cNvSpPr>
            <p:nvPr/>
          </p:nvSpPr>
          <p:spPr bwMode="auto">
            <a:xfrm>
              <a:off x="5530638"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44" name="Rectangle 104"/>
            <p:cNvSpPr>
              <a:spLocks noChangeArrowheads="1"/>
            </p:cNvSpPr>
            <p:nvPr/>
          </p:nvSpPr>
          <p:spPr bwMode="auto">
            <a:xfrm>
              <a:off x="4903575" y="5054097"/>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35945" name="Rectangle 105"/>
            <p:cNvSpPr>
              <a:spLocks noChangeArrowheads="1"/>
            </p:cNvSpPr>
            <p:nvPr/>
          </p:nvSpPr>
          <p:spPr bwMode="auto">
            <a:xfrm>
              <a:off x="4274925"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46" name="Rectangle 106"/>
            <p:cNvSpPr>
              <a:spLocks noChangeArrowheads="1"/>
            </p:cNvSpPr>
            <p:nvPr/>
          </p:nvSpPr>
          <p:spPr bwMode="auto">
            <a:xfrm>
              <a:off x="3647863" y="5054097"/>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5947" name="Rectangle 107"/>
            <p:cNvSpPr>
              <a:spLocks noChangeArrowheads="1"/>
            </p:cNvSpPr>
            <p:nvPr/>
          </p:nvSpPr>
          <p:spPr bwMode="auto">
            <a:xfrm>
              <a:off x="3022388"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35948" name="Rectangle 108"/>
            <p:cNvSpPr>
              <a:spLocks noChangeArrowheads="1"/>
            </p:cNvSpPr>
            <p:nvPr/>
          </p:nvSpPr>
          <p:spPr bwMode="auto">
            <a:xfrm>
              <a:off x="2393738"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49" name="Rectangle 109"/>
            <p:cNvSpPr>
              <a:spLocks noChangeArrowheads="1"/>
            </p:cNvSpPr>
            <p:nvPr/>
          </p:nvSpPr>
          <p:spPr bwMode="auto">
            <a:xfrm>
              <a:off x="1768263"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50" name="Rectangle 110"/>
            <p:cNvSpPr>
              <a:spLocks noChangeArrowheads="1"/>
            </p:cNvSpPr>
            <p:nvPr/>
          </p:nvSpPr>
          <p:spPr bwMode="auto">
            <a:xfrm>
              <a:off x="1138025" y="5054097"/>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51" name="Rectangle 111"/>
            <p:cNvSpPr>
              <a:spLocks noChangeArrowheads="1"/>
            </p:cNvSpPr>
            <p:nvPr/>
          </p:nvSpPr>
          <p:spPr bwMode="auto">
            <a:xfrm>
              <a:off x="512550" y="505409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35952" name="Rectangle 112"/>
            <p:cNvSpPr>
              <a:spLocks noChangeArrowheads="1"/>
            </p:cNvSpPr>
            <p:nvPr/>
          </p:nvSpPr>
          <p:spPr bwMode="auto">
            <a:xfrm>
              <a:off x="8040475"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3" name="Rectangle 113"/>
            <p:cNvSpPr>
              <a:spLocks noChangeArrowheads="1"/>
            </p:cNvSpPr>
            <p:nvPr/>
          </p:nvSpPr>
          <p:spPr bwMode="auto">
            <a:xfrm>
              <a:off x="7410238" y="472865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54" name="Rectangle 114"/>
            <p:cNvSpPr>
              <a:spLocks noChangeArrowheads="1"/>
            </p:cNvSpPr>
            <p:nvPr/>
          </p:nvSpPr>
          <p:spPr bwMode="auto">
            <a:xfrm>
              <a:off x="6784763"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55" name="Rectangle 115"/>
            <p:cNvSpPr>
              <a:spLocks noChangeArrowheads="1"/>
            </p:cNvSpPr>
            <p:nvPr/>
          </p:nvSpPr>
          <p:spPr bwMode="auto">
            <a:xfrm>
              <a:off x="6156113"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6" name="Rectangle 116"/>
            <p:cNvSpPr>
              <a:spLocks noChangeArrowheads="1"/>
            </p:cNvSpPr>
            <p:nvPr/>
          </p:nvSpPr>
          <p:spPr bwMode="auto">
            <a:xfrm>
              <a:off x="5530638"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57" name="Rectangle 117"/>
            <p:cNvSpPr>
              <a:spLocks noChangeArrowheads="1"/>
            </p:cNvSpPr>
            <p:nvPr/>
          </p:nvSpPr>
          <p:spPr bwMode="auto">
            <a:xfrm>
              <a:off x="4903575" y="472865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58" name="Rectangle 118"/>
            <p:cNvSpPr>
              <a:spLocks noChangeArrowheads="1"/>
            </p:cNvSpPr>
            <p:nvPr/>
          </p:nvSpPr>
          <p:spPr bwMode="auto">
            <a:xfrm>
              <a:off x="4274925"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9" name="Rectangle 119"/>
            <p:cNvSpPr>
              <a:spLocks noChangeArrowheads="1"/>
            </p:cNvSpPr>
            <p:nvPr/>
          </p:nvSpPr>
          <p:spPr bwMode="auto">
            <a:xfrm>
              <a:off x="3647863" y="472865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60" name="Rectangle 120"/>
            <p:cNvSpPr>
              <a:spLocks noChangeArrowheads="1"/>
            </p:cNvSpPr>
            <p:nvPr/>
          </p:nvSpPr>
          <p:spPr bwMode="auto">
            <a:xfrm>
              <a:off x="3022388"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61" name="Rectangle 121"/>
            <p:cNvSpPr>
              <a:spLocks noChangeArrowheads="1"/>
            </p:cNvSpPr>
            <p:nvPr/>
          </p:nvSpPr>
          <p:spPr bwMode="auto">
            <a:xfrm>
              <a:off x="2393738"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62" name="Rectangle 122"/>
            <p:cNvSpPr>
              <a:spLocks noChangeArrowheads="1"/>
            </p:cNvSpPr>
            <p:nvPr/>
          </p:nvSpPr>
          <p:spPr bwMode="auto">
            <a:xfrm>
              <a:off x="1768263"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63" name="Rectangle 123"/>
            <p:cNvSpPr>
              <a:spLocks noChangeArrowheads="1"/>
            </p:cNvSpPr>
            <p:nvPr/>
          </p:nvSpPr>
          <p:spPr bwMode="auto">
            <a:xfrm>
              <a:off x="1138025" y="472865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64" name="Rectangle 124"/>
            <p:cNvSpPr>
              <a:spLocks noChangeArrowheads="1"/>
            </p:cNvSpPr>
            <p:nvPr/>
          </p:nvSpPr>
          <p:spPr bwMode="auto">
            <a:xfrm>
              <a:off x="512550"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35965" name="Line 125"/>
            <p:cNvSpPr>
              <a:spLocks noChangeShapeType="1"/>
            </p:cNvSpPr>
            <p:nvPr/>
          </p:nvSpPr>
          <p:spPr bwMode="auto">
            <a:xfrm>
              <a:off x="512550" y="505409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35966" name="Line 126"/>
            <p:cNvSpPr>
              <a:spLocks noChangeShapeType="1"/>
            </p:cNvSpPr>
            <p:nvPr/>
          </p:nvSpPr>
          <p:spPr bwMode="auto">
            <a:xfrm>
              <a:off x="512550" y="5379534"/>
              <a:ext cx="8153401" cy="1588"/>
            </a:xfrm>
            <a:prstGeom prst="line">
              <a:avLst/>
            </a:prstGeom>
            <a:noFill/>
            <a:ln w="12600">
              <a:solidFill>
                <a:srgbClr val="000066"/>
              </a:solidFill>
              <a:miter lim="800000"/>
              <a:headEnd/>
              <a:tailEnd/>
            </a:ln>
            <a:effectLst/>
          </p:spPr>
          <p:txBody>
            <a:bodyPr/>
            <a:lstStyle/>
            <a:p>
              <a:endParaRPr lang="en-US" dirty="0"/>
            </a:p>
          </p:txBody>
        </p:sp>
        <p:sp>
          <p:nvSpPr>
            <p:cNvPr id="35967" name="Line 127"/>
            <p:cNvSpPr>
              <a:spLocks noChangeShapeType="1"/>
            </p:cNvSpPr>
            <p:nvPr/>
          </p:nvSpPr>
          <p:spPr bwMode="auto">
            <a:xfrm>
              <a:off x="512550" y="5703384"/>
              <a:ext cx="8153401" cy="1588"/>
            </a:xfrm>
            <a:prstGeom prst="line">
              <a:avLst/>
            </a:prstGeom>
            <a:noFill/>
            <a:ln w="12600">
              <a:solidFill>
                <a:srgbClr val="000066"/>
              </a:solidFill>
              <a:miter lim="800000"/>
              <a:headEnd/>
              <a:tailEnd/>
            </a:ln>
            <a:effectLst/>
          </p:spPr>
          <p:txBody>
            <a:bodyPr/>
            <a:lstStyle/>
            <a:p>
              <a:endParaRPr lang="en-US"/>
            </a:p>
          </p:txBody>
        </p:sp>
        <p:sp>
          <p:nvSpPr>
            <p:cNvPr id="35968" name="Line 128"/>
            <p:cNvSpPr>
              <a:spLocks noChangeShapeType="1"/>
            </p:cNvSpPr>
            <p:nvPr/>
          </p:nvSpPr>
          <p:spPr bwMode="auto">
            <a:xfrm>
              <a:off x="512550" y="6028822"/>
              <a:ext cx="8153401" cy="1588"/>
            </a:xfrm>
            <a:prstGeom prst="line">
              <a:avLst/>
            </a:prstGeom>
            <a:noFill/>
            <a:ln w="12600">
              <a:solidFill>
                <a:srgbClr val="000066"/>
              </a:solidFill>
              <a:miter lim="800000"/>
              <a:headEnd/>
              <a:tailEnd/>
            </a:ln>
            <a:effectLst/>
          </p:spPr>
          <p:txBody>
            <a:bodyPr/>
            <a:lstStyle/>
            <a:p>
              <a:endParaRPr lang="en-US"/>
            </a:p>
          </p:txBody>
        </p:sp>
        <p:sp>
          <p:nvSpPr>
            <p:cNvPr id="35969" name="Line 129"/>
            <p:cNvSpPr>
              <a:spLocks noChangeShapeType="1"/>
            </p:cNvSpPr>
            <p:nvPr/>
          </p:nvSpPr>
          <p:spPr bwMode="auto">
            <a:xfrm>
              <a:off x="176826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0" name="Line 130"/>
            <p:cNvSpPr>
              <a:spLocks noChangeShapeType="1"/>
            </p:cNvSpPr>
            <p:nvPr/>
          </p:nvSpPr>
          <p:spPr bwMode="auto">
            <a:xfrm>
              <a:off x="23937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1" name="Line 131"/>
            <p:cNvSpPr>
              <a:spLocks noChangeShapeType="1"/>
            </p:cNvSpPr>
            <p:nvPr/>
          </p:nvSpPr>
          <p:spPr bwMode="auto">
            <a:xfrm>
              <a:off x="364786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2" name="Line 132"/>
            <p:cNvSpPr>
              <a:spLocks noChangeShapeType="1"/>
            </p:cNvSpPr>
            <p:nvPr/>
          </p:nvSpPr>
          <p:spPr bwMode="auto">
            <a:xfrm>
              <a:off x="4274925"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3" name="Line 133"/>
            <p:cNvSpPr>
              <a:spLocks noChangeShapeType="1"/>
            </p:cNvSpPr>
            <p:nvPr/>
          </p:nvSpPr>
          <p:spPr bwMode="auto">
            <a:xfrm>
              <a:off x="55306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4" name="Line 134"/>
            <p:cNvSpPr>
              <a:spLocks noChangeShapeType="1"/>
            </p:cNvSpPr>
            <p:nvPr/>
          </p:nvSpPr>
          <p:spPr bwMode="auto">
            <a:xfrm>
              <a:off x="615611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5" name="Line 135"/>
            <p:cNvSpPr>
              <a:spLocks noChangeShapeType="1"/>
            </p:cNvSpPr>
            <p:nvPr/>
          </p:nvSpPr>
          <p:spPr bwMode="auto">
            <a:xfrm>
              <a:off x="74102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6" name="Line 136"/>
            <p:cNvSpPr>
              <a:spLocks noChangeShapeType="1"/>
            </p:cNvSpPr>
            <p:nvPr/>
          </p:nvSpPr>
          <p:spPr bwMode="auto">
            <a:xfrm>
              <a:off x="8040475"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7" name="Line 137"/>
            <p:cNvSpPr>
              <a:spLocks noChangeShapeType="1"/>
            </p:cNvSpPr>
            <p:nvPr/>
          </p:nvSpPr>
          <p:spPr bwMode="auto">
            <a:xfrm>
              <a:off x="1138025" y="4728659"/>
              <a:ext cx="1588" cy="1625601"/>
            </a:xfrm>
            <a:prstGeom prst="line">
              <a:avLst/>
            </a:prstGeom>
            <a:noFill/>
            <a:ln w="28575">
              <a:solidFill>
                <a:srgbClr val="000066"/>
              </a:solidFill>
              <a:miter lim="800000"/>
              <a:headEnd/>
              <a:tailEnd/>
            </a:ln>
            <a:effectLst/>
          </p:spPr>
          <p:txBody>
            <a:bodyPr/>
            <a:lstStyle/>
            <a:p>
              <a:endParaRPr lang="en-US"/>
            </a:p>
          </p:txBody>
        </p:sp>
        <p:sp>
          <p:nvSpPr>
            <p:cNvPr id="35978" name="Line 138"/>
            <p:cNvSpPr>
              <a:spLocks noChangeShapeType="1"/>
            </p:cNvSpPr>
            <p:nvPr/>
          </p:nvSpPr>
          <p:spPr bwMode="auto">
            <a:xfrm>
              <a:off x="3022388" y="4728659"/>
              <a:ext cx="1588" cy="1625601"/>
            </a:xfrm>
            <a:prstGeom prst="line">
              <a:avLst/>
            </a:prstGeom>
            <a:noFill/>
            <a:ln w="28575">
              <a:solidFill>
                <a:srgbClr val="000066"/>
              </a:solidFill>
              <a:miter lim="800000"/>
              <a:headEnd/>
              <a:tailEnd/>
            </a:ln>
            <a:effectLst/>
          </p:spPr>
          <p:txBody>
            <a:bodyPr/>
            <a:lstStyle/>
            <a:p>
              <a:endParaRPr lang="en-US"/>
            </a:p>
          </p:txBody>
        </p:sp>
        <p:sp>
          <p:nvSpPr>
            <p:cNvPr id="35979" name="Line 139"/>
            <p:cNvSpPr>
              <a:spLocks noChangeShapeType="1"/>
            </p:cNvSpPr>
            <p:nvPr/>
          </p:nvSpPr>
          <p:spPr bwMode="auto">
            <a:xfrm>
              <a:off x="512550"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0" name="Line 140"/>
            <p:cNvSpPr>
              <a:spLocks noChangeShapeType="1"/>
            </p:cNvSpPr>
            <p:nvPr/>
          </p:nvSpPr>
          <p:spPr bwMode="auto">
            <a:xfrm>
              <a:off x="4903575"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1" name="Line 141"/>
            <p:cNvSpPr>
              <a:spLocks noChangeShapeType="1"/>
            </p:cNvSpPr>
            <p:nvPr/>
          </p:nvSpPr>
          <p:spPr bwMode="auto">
            <a:xfrm>
              <a:off x="6784763"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2" name="Line 142"/>
            <p:cNvSpPr>
              <a:spLocks noChangeShapeType="1"/>
            </p:cNvSpPr>
            <p:nvPr/>
          </p:nvSpPr>
          <p:spPr bwMode="auto">
            <a:xfrm>
              <a:off x="512550" y="4728659"/>
              <a:ext cx="8153401" cy="1588"/>
            </a:xfrm>
            <a:prstGeom prst="line">
              <a:avLst/>
            </a:prstGeom>
            <a:noFill/>
            <a:ln w="28575">
              <a:solidFill>
                <a:srgbClr val="000066"/>
              </a:solidFill>
              <a:miter lim="800000"/>
              <a:headEnd/>
              <a:tailEnd/>
            </a:ln>
            <a:effectLst/>
          </p:spPr>
          <p:txBody>
            <a:bodyPr/>
            <a:lstStyle/>
            <a:p>
              <a:endParaRPr lang="en-US" i="1" dirty="0">
                <a:solidFill>
                  <a:srgbClr val="990000"/>
                </a:solidFill>
              </a:endParaRPr>
            </a:p>
          </p:txBody>
        </p:sp>
        <p:sp>
          <p:nvSpPr>
            <p:cNvPr id="35983" name="Line 143"/>
            <p:cNvSpPr>
              <a:spLocks noChangeShapeType="1"/>
            </p:cNvSpPr>
            <p:nvPr/>
          </p:nvSpPr>
          <p:spPr bwMode="auto">
            <a:xfrm>
              <a:off x="8665951"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4" name="Line 144"/>
            <p:cNvSpPr>
              <a:spLocks noChangeShapeType="1"/>
            </p:cNvSpPr>
            <p:nvPr/>
          </p:nvSpPr>
          <p:spPr bwMode="auto">
            <a:xfrm>
              <a:off x="512550" y="6354260"/>
              <a:ext cx="8153401" cy="1588"/>
            </a:xfrm>
            <a:prstGeom prst="line">
              <a:avLst/>
            </a:prstGeom>
            <a:noFill/>
            <a:ln w="28575">
              <a:solidFill>
                <a:srgbClr val="000066"/>
              </a:solidFill>
              <a:miter lim="800000"/>
              <a:headEnd/>
              <a:tailEnd/>
            </a:ln>
            <a:effectLst/>
          </p:spPr>
          <p:txBody>
            <a:bodyPr/>
            <a:lstStyle/>
            <a:p>
              <a:endParaRPr lang="en-US"/>
            </a:p>
          </p:txBody>
        </p:sp>
      </p:grpSp>
      <p:sp>
        <p:nvSpPr>
          <p:cNvPr id="8" name="TextBox 7"/>
          <p:cNvSpPr txBox="1"/>
          <p:nvPr/>
        </p:nvSpPr>
        <p:spPr>
          <a:xfrm>
            <a:off x="455083" y="4347659"/>
            <a:ext cx="3433697" cy="369332"/>
          </a:xfrm>
          <a:prstGeom prst="rect">
            <a:avLst/>
          </a:prstGeom>
          <a:noFill/>
        </p:spPr>
        <p:txBody>
          <a:bodyPr wrap="none" rtlCol="0">
            <a:spAutoFit/>
          </a:bodyPr>
          <a:lstStyle/>
          <a:p>
            <a:r>
              <a:rPr lang="en-US" sz="1800" dirty="0">
                <a:solidFill>
                  <a:schemeClr val="bg2">
                    <a:lumMod val="75000"/>
                  </a:schemeClr>
                </a:solidFill>
                <a:latin typeface="Calibri" pitchFamily="34" charset="0"/>
              </a:rPr>
              <a:t>Translation Lookaside Buffer (TLB)</a:t>
            </a:r>
          </a:p>
        </p:txBody>
      </p:sp>
      <p:sp>
        <p:nvSpPr>
          <p:cNvPr id="11" name="TextBox 10"/>
          <p:cNvSpPr txBox="1"/>
          <p:nvPr/>
        </p:nvSpPr>
        <p:spPr>
          <a:xfrm>
            <a:off x="2031946" y="3706826"/>
            <a:ext cx="2233304" cy="369332"/>
          </a:xfrm>
          <a:prstGeom prst="rect">
            <a:avLst/>
          </a:prstGeom>
          <a:noFill/>
        </p:spPr>
        <p:txBody>
          <a:bodyPr wrap="none" rtlCol="0">
            <a:spAutoFit/>
          </a:bodyPr>
          <a:lstStyle/>
          <a:p>
            <a:r>
              <a:rPr lang="en-US" sz="1800" dirty="0">
                <a:solidFill>
                  <a:srgbClr val="C00000"/>
                </a:solidFill>
                <a:latin typeface="Calibri" pitchFamily="34" charset="0"/>
              </a:rPr>
              <a:t>VPN </a:t>
            </a:r>
            <a:r>
              <a:rPr lang="en-US" sz="1800" dirty="0">
                <a:solidFill>
                  <a:schemeClr val="bg2">
                    <a:lumMod val="75000"/>
                  </a:schemeClr>
                </a:solidFill>
                <a:latin typeface="Calibri" pitchFamily="34" charset="0"/>
              </a:rPr>
              <a:t>= 0b</a:t>
            </a:r>
            <a:r>
              <a:rPr lang="en-US" sz="1800" dirty="0">
                <a:solidFill>
                  <a:srgbClr val="0070C0"/>
                </a:solidFill>
                <a:latin typeface="Calibri" pitchFamily="34" charset="0"/>
              </a:rPr>
              <a:t>11</a:t>
            </a:r>
            <a:r>
              <a:rPr lang="en-US" sz="1800" dirty="0">
                <a:solidFill>
                  <a:srgbClr val="00B050"/>
                </a:solidFill>
                <a:latin typeface="Calibri" pitchFamily="34" charset="0"/>
              </a:rPr>
              <a:t>01</a:t>
            </a:r>
            <a:r>
              <a:rPr lang="en-US" sz="1800" dirty="0">
                <a:solidFill>
                  <a:schemeClr val="bg2">
                    <a:lumMod val="75000"/>
                  </a:schemeClr>
                </a:solidFill>
                <a:latin typeface="Calibri" pitchFamily="34" charset="0"/>
              </a:rPr>
              <a:t> </a:t>
            </a:r>
            <a:r>
              <a:rPr lang="en-US" sz="1800" dirty="0">
                <a:solidFill>
                  <a:srgbClr val="C00000"/>
                </a:solidFill>
                <a:latin typeface="Calibri" pitchFamily="34" charset="0"/>
              </a:rPr>
              <a:t>= 0x0D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31799" y="241300"/>
            <a:ext cx="8110538" cy="10541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Page Table</a:t>
            </a:r>
          </a:p>
        </p:txBody>
      </p:sp>
      <p:sp>
        <p:nvSpPr>
          <p:cNvPr id="34818" name="Rectangle 2"/>
          <p:cNvSpPr>
            <a:spLocks noGrp="1" noChangeArrowheads="1"/>
          </p:cNvSpPr>
          <p:nvPr>
            <p:ph type="body" idx="1"/>
          </p:nvPr>
        </p:nvSpPr>
        <p:spPr>
          <a:xfrm>
            <a:off x="421745" y="1298575"/>
            <a:ext cx="8307387" cy="454025"/>
          </a:xfrm>
          <a:ln/>
        </p:spPr>
        <p:txBody>
          <a:bodyPr/>
          <a:lstStyle/>
          <a:p>
            <a:pPr>
              <a:buNone/>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000" b="0" dirty="0"/>
              <a:t>Only showing the first 16 entries (out of 256)</a:t>
            </a:r>
          </a:p>
        </p:txBody>
      </p:sp>
      <p:sp>
        <p:nvSpPr>
          <p:cNvPr id="34820" name="Rectangle 4"/>
          <p:cNvSpPr>
            <a:spLocks noChangeArrowheads="1"/>
          </p:cNvSpPr>
          <p:nvPr/>
        </p:nvSpPr>
        <p:spPr bwMode="auto">
          <a:xfrm>
            <a:off x="611028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21" name="Rectangle 5"/>
          <p:cNvSpPr>
            <a:spLocks noChangeArrowheads="1"/>
          </p:cNvSpPr>
          <p:nvPr/>
        </p:nvSpPr>
        <p:spPr bwMode="auto">
          <a:xfrm>
            <a:off x="541813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0D</a:t>
            </a:r>
          </a:p>
        </p:txBody>
      </p:sp>
      <p:sp>
        <p:nvSpPr>
          <p:cNvPr id="34822" name="Rectangle 6"/>
          <p:cNvSpPr>
            <a:spLocks noChangeArrowheads="1"/>
          </p:cNvSpPr>
          <p:nvPr/>
        </p:nvSpPr>
        <p:spPr bwMode="auto">
          <a:xfrm>
            <a:off x="4724400" y="43700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0F</a:t>
            </a:r>
          </a:p>
        </p:txBody>
      </p:sp>
      <p:sp>
        <p:nvSpPr>
          <p:cNvPr id="34826" name="Rectangle 10"/>
          <p:cNvSpPr>
            <a:spLocks noChangeArrowheads="1"/>
          </p:cNvSpPr>
          <p:nvPr/>
        </p:nvSpPr>
        <p:spPr bwMode="auto">
          <a:xfrm>
            <a:off x="611028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27" name="Rectangle 11"/>
          <p:cNvSpPr>
            <a:spLocks noChangeArrowheads="1"/>
          </p:cNvSpPr>
          <p:nvPr/>
        </p:nvSpPr>
        <p:spPr bwMode="auto">
          <a:xfrm>
            <a:off x="541813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11</a:t>
            </a:r>
          </a:p>
        </p:txBody>
      </p:sp>
      <p:sp>
        <p:nvSpPr>
          <p:cNvPr id="34828" name="Rectangle 12"/>
          <p:cNvSpPr>
            <a:spLocks noChangeArrowheads="1"/>
          </p:cNvSpPr>
          <p:nvPr/>
        </p:nvSpPr>
        <p:spPr bwMode="auto">
          <a:xfrm>
            <a:off x="4724400" y="4063683"/>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0E</a:t>
            </a:r>
          </a:p>
        </p:txBody>
      </p:sp>
      <p:sp>
        <p:nvSpPr>
          <p:cNvPr id="34832" name="Rectangle 16"/>
          <p:cNvSpPr>
            <a:spLocks noChangeArrowheads="1"/>
          </p:cNvSpPr>
          <p:nvPr/>
        </p:nvSpPr>
        <p:spPr bwMode="auto">
          <a:xfrm>
            <a:off x="6110288" y="3757296"/>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33" name="Rectangle 17"/>
          <p:cNvSpPr>
            <a:spLocks noChangeArrowheads="1"/>
          </p:cNvSpPr>
          <p:nvPr/>
        </p:nvSpPr>
        <p:spPr bwMode="auto">
          <a:xfrm>
            <a:off x="5418138" y="3757296"/>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2D</a:t>
            </a:r>
          </a:p>
        </p:txBody>
      </p:sp>
      <p:sp>
        <p:nvSpPr>
          <p:cNvPr id="34834" name="Rectangle 18"/>
          <p:cNvSpPr>
            <a:spLocks noChangeArrowheads="1"/>
          </p:cNvSpPr>
          <p:nvPr/>
        </p:nvSpPr>
        <p:spPr bwMode="auto">
          <a:xfrm>
            <a:off x="4724400" y="37572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0D</a:t>
            </a:r>
          </a:p>
        </p:txBody>
      </p:sp>
      <p:sp>
        <p:nvSpPr>
          <p:cNvPr id="34838" name="Rectangle 22"/>
          <p:cNvSpPr>
            <a:spLocks noChangeArrowheads="1"/>
          </p:cNvSpPr>
          <p:nvPr/>
        </p:nvSpPr>
        <p:spPr bwMode="auto">
          <a:xfrm>
            <a:off x="611028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34839" name="Rectangle 23"/>
          <p:cNvSpPr>
            <a:spLocks noChangeArrowheads="1"/>
          </p:cNvSpPr>
          <p:nvPr/>
        </p:nvSpPr>
        <p:spPr bwMode="auto">
          <a:xfrm>
            <a:off x="541813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34840" name="Rectangle 24"/>
          <p:cNvSpPr>
            <a:spLocks noChangeArrowheads="1"/>
          </p:cNvSpPr>
          <p:nvPr/>
        </p:nvSpPr>
        <p:spPr bwMode="auto">
          <a:xfrm>
            <a:off x="4724400" y="344932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0C</a:t>
            </a:r>
          </a:p>
        </p:txBody>
      </p:sp>
      <p:sp>
        <p:nvSpPr>
          <p:cNvPr id="34844" name="Rectangle 28"/>
          <p:cNvSpPr>
            <a:spLocks noChangeArrowheads="1"/>
          </p:cNvSpPr>
          <p:nvPr/>
        </p:nvSpPr>
        <p:spPr bwMode="auto">
          <a:xfrm>
            <a:off x="611028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34845" name="Rectangle 29"/>
          <p:cNvSpPr>
            <a:spLocks noChangeArrowheads="1"/>
          </p:cNvSpPr>
          <p:nvPr/>
        </p:nvSpPr>
        <p:spPr bwMode="auto">
          <a:xfrm>
            <a:off x="541813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34846" name="Rectangle 30"/>
          <p:cNvSpPr>
            <a:spLocks noChangeArrowheads="1"/>
          </p:cNvSpPr>
          <p:nvPr/>
        </p:nvSpPr>
        <p:spPr bwMode="auto">
          <a:xfrm>
            <a:off x="4724400" y="314134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0B</a:t>
            </a:r>
          </a:p>
        </p:txBody>
      </p:sp>
      <p:sp>
        <p:nvSpPr>
          <p:cNvPr id="34850" name="Rectangle 34"/>
          <p:cNvSpPr>
            <a:spLocks noChangeArrowheads="1"/>
          </p:cNvSpPr>
          <p:nvPr/>
        </p:nvSpPr>
        <p:spPr bwMode="auto">
          <a:xfrm>
            <a:off x="611028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51" name="Rectangle 35"/>
          <p:cNvSpPr>
            <a:spLocks noChangeArrowheads="1"/>
          </p:cNvSpPr>
          <p:nvPr/>
        </p:nvSpPr>
        <p:spPr bwMode="auto">
          <a:xfrm>
            <a:off x="541813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09</a:t>
            </a:r>
          </a:p>
        </p:txBody>
      </p:sp>
      <p:sp>
        <p:nvSpPr>
          <p:cNvPr id="34852" name="Rectangle 36"/>
          <p:cNvSpPr>
            <a:spLocks noChangeArrowheads="1"/>
          </p:cNvSpPr>
          <p:nvPr/>
        </p:nvSpPr>
        <p:spPr bwMode="auto">
          <a:xfrm>
            <a:off x="4724400" y="2834958"/>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0A</a:t>
            </a:r>
          </a:p>
        </p:txBody>
      </p:sp>
      <p:sp>
        <p:nvSpPr>
          <p:cNvPr id="34856" name="Rectangle 40"/>
          <p:cNvSpPr>
            <a:spLocks noChangeArrowheads="1"/>
          </p:cNvSpPr>
          <p:nvPr/>
        </p:nvSpPr>
        <p:spPr bwMode="auto">
          <a:xfrm>
            <a:off x="611028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57" name="Rectangle 41"/>
          <p:cNvSpPr>
            <a:spLocks noChangeArrowheads="1"/>
          </p:cNvSpPr>
          <p:nvPr/>
        </p:nvSpPr>
        <p:spPr bwMode="auto">
          <a:xfrm>
            <a:off x="541813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17</a:t>
            </a:r>
          </a:p>
        </p:txBody>
      </p:sp>
      <p:sp>
        <p:nvSpPr>
          <p:cNvPr id="34858" name="Rectangle 42"/>
          <p:cNvSpPr>
            <a:spLocks noChangeArrowheads="1"/>
          </p:cNvSpPr>
          <p:nvPr/>
        </p:nvSpPr>
        <p:spPr bwMode="auto">
          <a:xfrm>
            <a:off x="4724400" y="25285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09</a:t>
            </a:r>
          </a:p>
        </p:txBody>
      </p:sp>
      <p:sp>
        <p:nvSpPr>
          <p:cNvPr id="34862" name="Rectangle 46"/>
          <p:cNvSpPr>
            <a:spLocks noChangeArrowheads="1"/>
          </p:cNvSpPr>
          <p:nvPr/>
        </p:nvSpPr>
        <p:spPr bwMode="auto">
          <a:xfrm>
            <a:off x="611028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63" name="Rectangle 47"/>
          <p:cNvSpPr>
            <a:spLocks noChangeArrowheads="1"/>
          </p:cNvSpPr>
          <p:nvPr/>
        </p:nvSpPr>
        <p:spPr bwMode="auto">
          <a:xfrm>
            <a:off x="541813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13</a:t>
            </a:r>
          </a:p>
        </p:txBody>
      </p:sp>
      <p:sp>
        <p:nvSpPr>
          <p:cNvPr id="34864" name="Rectangle 48"/>
          <p:cNvSpPr>
            <a:spLocks noChangeArrowheads="1"/>
          </p:cNvSpPr>
          <p:nvPr/>
        </p:nvSpPr>
        <p:spPr bwMode="auto">
          <a:xfrm>
            <a:off x="4724400" y="22205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08</a:t>
            </a:r>
          </a:p>
        </p:txBody>
      </p:sp>
      <p:sp>
        <p:nvSpPr>
          <p:cNvPr id="34868" name="Rectangle 52"/>
          <p:cNvSpPr>
            <a:spLocks noChangeArrowheads="1"/>
          </p:cNvSpPr>
          <p:nvPr/>
        </p:nvSpPr>
        <p:spPr bwMode="auto">
          <a:xfrm>
            <a:off x="611028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34869" name="Rectangle 53"/>
          <p:cNvSpPr>
            <a:spLocks noChangeArrowheads="1"/>
          </p:cNvSpPr>
          <p:nvPr/>
        </p:nvSpPr>
        <p:spPr bwMode="auto">
          <a:xfrm>
            <a:off x="541813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34870" name="Rectangle 54"/>
          <p:cNvSpPr>
            <a:spLocks noChangeArrowheads="1"/>
          </p:cNvSpPr>
          <p:nvPr/>
        </p:nvSpPr>
        <p:spPr bwMode="auto">
          <a:xfrm>
            <a:off x="4724400" y="1914208"/>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34874" name="Line 58"/>
          <p:cNvSpPr>
            <a:spLocks noChangeShapeType="1"/>
          </p:cNvSpPr>
          <p:nvPr/>
        </p:nvSpPr>
        <p:spPr bwMode="auto">
          <a:xfrm>
            <a:off x="4724400" y="2220596"/>
            <a:ext cx="2103120" cy="1588"/>
          </a:xfrm>
          <a:prstGeom prst="line">
            <a:avLst/>
          </a:prstGeom>
          <a:noFill/>
          <a:ln w="12600">
            <a:solidFill>
              <a:srgbClr val="000066"/>
            </a:solidFill>
            <a:miter lim="800000"/>
            <a:headEnd/>
            <a:tailEnd/>
          </a:ln>
          <a:effectLst/>
        </p:spPr>
        <p:txBody>
          <a:bodyPr/>
          <a:lstStyle/>
          <a:p>
            <a:endParaRPr lang="en-US"/>
          </a:p>
        </p:txBody>
      </p:sp>
      <p:sp>
        <p:nvSpPr>
          <p:cNvPr id="34875" name="Line 59"/>
          <p:cNvSpPr>
            <a:spLocks noChangeShapeType="1"/>
          </p:cNvSpPr>
          <p:nvPr/>
        </p:nvSpPr>
        <p:spPr bwMode="auto">
          <a:xfrm>
            <a:off x="4724400" y="2528571"/>
            <a:ext cx="2103120" cy="1588"/>
          </a:xfrm>
          <a:prstGeom prst="line">
            <a:avLst/>
          </a:prstGeom>
          <a:noFill/>
          <a:ln w="12600">
            <a:solidFill>
              <a:srgbClr val="000066"/>
            </a:solidFill>
            <a:miter lim="800000"/>
            <a:headEnd/>
            <a:tailEnd/>
          </a:ln>
          <a:effectLst/>
        </p:spPr>
        <p:txBody>
          <a:bodyPr/>
          <a:lstStyle/>
          <a:p>
            <a:endParaRPr lang="en-US"/>
          </a:p>
        </p:txBody>
      </p:sp>
      <p:sp>
        <p:nvSpPr>
          <p:cNvPr id="34876" name="Line 60"/>
          <p:cNvSpPr>
            <a:spLocks noChangeShapeType="1"/>
          </p:cNvSpPr>
          <p:nvPr/>
        </p:nvSpPr>
        <p:spPr bwMode="auto">
          <a:xfrm>
            <a:off x="4724400" y="2838131"/>
            <a:ext cx="2103120" cy="1588"/>
          </a:xfrm>
          <a:prstGeom prst="line">
            <a:avLst/>
          </a:prstGeom>
          <a:noFill/>
          <a:ln w="12600">
            <a:solidFill>
              <a:srgbClr val="000066"/>
            </a:solidFill>
            <a:miter lim="800000"/>
            <a:headEnd/>
            <a:tailEnd/>
          </a:ln>
          <a:effectLst/>
        </p:spPr>
        <p:txBody>
          <a:bodyPr/>
          <a:lstStyle/>
          <a:p>
            <a:endParaRPr lang="en-US"/>
          </a:p>
        </p:txBody>
      </p:sp>
      <p:sp>
        <p:nvSpPr>
          <p:cNvPr id="34877" name="Line 61"/>
          <p:cNvSpPr>
            <a:spLocks noChangeShapeType="1"/>
          </p:cNvSpPr>
          <p:nvPr/>
        </p:nvSpPr>
        <p:spPr bwMode="auto">
          <a:xfrm>
            <a:off x="4724400" y="3141346"/>
            <a:ext cx="2103120" cy="1588"/>
          </a:xfrm>
          <a:prstGeom prst="line">
            <a:avLst/>
          </a:prstGeom>
          <a:noFill/>
          <a:ln w="12600">
            <a:solidFill>
              <a:srgbClr val="000066"/>
            </a:solidFill>
            <a:miter lim="800000"/>
            <a:headEnd/>
            <a:tailEnd/>
          </a:ln>
          <a:effectLst/>
        </p:spPr>
        <p:txBody>
          <a:bodyPr/>
          <a:lstStyle/>
          <a:p>
            <a:endParaRPr lang="en-US"/>
          </a:p>
        </p:txBody>
      </p:sp>
      <p:sp>
        <p:nvSpPr>
          <p:cNvPr id="34878" name="Line 62"/>
          <p:cNvSpPr>
            <a:spLocks noChangeShapeType="1"/>
          </p:cNvSpPr>
          <p:nvPr/>
        </p:nvSpPr>
        <p:spPr bwMode="auto">
          <a:xfrm>
            <a:off x="4724400" y="3449321"/>
            <a:ext cx="2103120" cy="1588"/>
          </a:xfrm>
          <a:prstGeom prst="line">
            <a:avLst/>
          </a:prstGeom>
          <a:noFill/>
          <a:ln w="12600">
            <a:solidFill>
              <a:srgbClr val="000066"/>
            </a:solidFill>
            <a:miter lim="800000"/>
            <a:headEnd/>
            <a:tailEnd/>
          </a:ln>
          <a:effectLst/>
        </p:spPr>
        <p:txBody>
          <a:bodyPr/>
          <a:lstStyle/>
          <a:p>
            <a:endParaRPr lang="en-US"/>
          </a:p>
        </p:txBody>
      </p:sp>
      <p:sp>
        <p:nvSpPr>
          <p:cNvPr id="34879" name="Line 63"/>
          <p:cNvSpPr>
            <a:spLocks noChangeShapeType="1"/>
          </p:cNvSpPr>
          <p:nvPr/>
        </p:nvSpPr>
        <p:spPr bwMode="auto">
          <a:xfrm>
            <a:off x="4724400" y="3745655"/>
            <a:ext cx="2103120" cy="1588"/>
          </a:xfrm>
          <a:prstGeom prst="line">
            <a:avLst/>
          </a:prstGeom>
          <a:noFill/>
          <a:ln w="12600">
            <a:solidFill>
              <a:srgbClr val="000066"/>
            </a:solidFill>
            <a:miter lim="800000"/>
            <a:headEnd/>
            <a:tailEnd/>
          </a:ln>
          <a:effectLst/>
        </p:spPr>
        <p:txBody>
          <a:bodyPr/>
          <a:lstStyle/>
          <a:p>
            <a:endParaRPr lang="en-US"/>
          </a:p>
        </p:txBody>
      </p:sp>
      <p:sp>
        <p:nvSpPr>
          <p:cNvPr id="34880" name="Line 64"/>
          <p:cNvSpPr>
            <a:spLocks noChangeShapeType="1"/>
          </p:cNvSpPr>
          <p:nvPr/>
        </p:nvSpPr>
        <p:spPr bwMode="auto">
          <a:xfrm>
            <a:off x="4724400" y="4063683"/>
            <a:ext cx="2103120" cy="1588"/>
          </a:xfrm>
          <a:prstGeom prst="line">
            <a:avLst/>
          </a:prstGeom>
          <a:noFill/>
          <a:ln w="12600">
            <a:solidFill>
              <a:srgbClr val="000066"/>
            </a:solidFill>
            <a:miter lim="800000"/>
            <a:headEnd/>
            <a:tailEnd/>
          </a:ln>
          <a:effectLst/>
        </p:spPr>
        <p:txBody>
          <a:bodyPr/>
          <a:lstStyle/>
          <a:p>
            <a:endParaRPr lang="en-US"/>
          </a:p>
        </p:txBody>
      </p:sp>
      <p:sp>
        <p:nvSpPr>
          <p:cNvPr id="34881" name="Line 65"/>
          <p:cNvSpPr>
            <a:spLocks noChangeShapeType="1"/>
          </p:cNvSpPr>
          <p:nvPr/>
        </p:nvSpPr>
        <p:spPr bwMode="auto">
          <a:xfrm>
            <a:off x="4724400" y="4370071"/>
            <a:ext cx="2103120" cy="1588"/>
          </a:xfrm>
          <a:prstGeom prst="line">
            <a:avLst/>
          </a:prstGeom>
          <a:noFill/>
          <a:ln w="12600">
            <a:solidFill>
              <a:srgbClr val="000066"/>
            </a:solidFill>
            <a:miter lim="800000"/>
            <a:headEnd/>
            <a:tailEnd/>
          </a:ln>
          <a:effectLst/>
        </p:spPr>
        <p:txBody>
          <a:bodyPr/>
          <a:lstStyle/>
          <a:p>
            <a:endParaRPr lang="en-US"/>
          </a:p>
        </p:txBody>
      </p:sp>
      <p:sp>
        <p:nvSpPr>
          <p:cNvPr id="34884" name="Line 68"/>
          <p:cNvSpPr>
            <a:spLocks noChangeShapeType="1"/>
          </p:cNvSpPr>
          <p:nvPr/>
        </p:nvSpPr>
        <p:spPr bwMode="auto">
          <a:xfrm>
            <a:off x="5418138" y="1914208"/>
            <a:ext cx="1588" cy="2763838"/>
          </a:xfrm>
          <a:prstGeom prst="line">
            <a:avLst/>
          </a:prstGeom>
          <a:noFill/>
          <a:ln w="12600">
            <a:solidFill>
              <a:srgbClr val="000066"/>
            </a:solidFill>
            <a:miter lim="800000"/>
            <a:headEnd/>
            <a:tailEnd/>
          </a:ln>
          <a:effectLst/>
        </p:spPr>
        <p:txBody>
          <a:bodyPr/>
          <a:lstStyle/>
          <a:p>
            <a:endParaRPr lang="en-US"/>
          </a:p>
        </p:txBody>
      </p:sp>
      <p:sp>
        <p:nvSpPr>
          <p:cNvPr id="34885" name="Line 69"/>
          <p:cNvSpPr>
            <a:spLocks noChangeShapeType="1"/>
          </p:cNvSpPr>
          <p:nvPr/>
        </p:nvSpPr>
        <p:spPr bwMode="auto">
          <a:xfrm>
            <a:off x="6110288" y="1914208"/>
            <a:ext cx="1588" cy="2763838"/>
          </a:xfrm>
          <a:prstGeom prst="line">
            <a:avLst/>
          </a:prstGeom>
          <a:noFill/>
          <a:ln w="12600">
            <a:solidFill>
              <a:srgbClr val="000066"/>
            </a:solidFill>
            <a:miter lim="800000"/>
            <a:headEnd/>
            <a:tailEnd/>
          </a:ln>
          <a:effectLst/>
        </p:spPr>
        <p:txBody>
          <a:bodyPr/>
          <a:lstStyle/>
          <a:p>
            <a:endParaRPr lang="en-US"/>
          </a:p>
        </p:txBody>
      </p:sp>
      <p:sp>
        <p:nvSpPr>
          <p:cNvPr id="34888" name="Line 72"/>
          <p:cNvSpPr>
            <a:spLocks noChangeShapeType="1"/>
          </p:cNvSpPr>
          <p:nvPr/>
        </p:nvSpPr>
        <p:spPr bwMode="auto">
          <a:xfrm>
            <a:off x="4724400" y="1914208"/>
            <a:ext cx="2103120" cy="1588"/>
          </a:xfrm>
          <a:prstGeom prst="line">
            <a:avLst/>
          </a:prstGeom>
          <a:noFill/>
          <a:ln w="12700">
            <a:solidFill>
              <a:srgbClr val="000066"/>
            </a:solidFill>
            <a:miter lim="800000"/>
            <a:headEnd/>
            <a:tailEnd/>
          </a:ln>
          <a:effectLst/>
        </p:spPr>
        <p:txBody>
          <a:bodyPr/>
          <a:lstStyle/>
          <a:p>
            <a:endParaRPr lang="en-US"/>
          </a:p>
        </p:txBody>
      </p:sp>
      <p:sp>
        <p:nvSpPr>
          <p:cNvPr id="34889" name="Line 73"/>
          <p:cNvSpPr>
            <a:spLocks noChangeShapeType="1"/>
          </p:cNvSpPr>
          <p:nvPr/>
        </p:nvSpPr>
        <p:spPr bwMode="auto">
          <a:xfrm>
            <a:off x="6810905" y="1914208"/>
            <a:ext cx="1588" cy="2763838"/>
          </a:xfrm>
          <a:prstGeom prst="line">
            <a:avLst/>
          </a:prstGeom>
          <a:noFill/>
          <a:ln w="12700">
            <a:solidFill>
              <a:srgbClr val="000066"/>
            </a:solidFill>
            <a:miter lim="800000"/>
            <a:headEnd/>
            <a:tailEnd/>
          </a:ln>
          <a:effectLst/>
        </p:spPr>
        <p:txBody>
          <a:bodyPr/>
          <a:lstStyle/>
          <a:p>
            <a:endParaRPr lang="en-US"/>
          </a:p>
        </p:txBody>
      </p:sp>
      <p:sp>
        <p:nvSpPr>
          <p:cNvPr id="34890" name="Line 74"/>
          <p:cNvSpPr>
            <a:spLocks noChangeShapeType="1"/>
          </p:cNvSpPr>
          <p:nvPr/>
        </p:nvSpPr>
        <p:spPr bwMode="auto">
          <a:xfrm>
            <a:off x="4724400" y="4678046"/>
            <a:ext cx="2103120" cy="1588"/>
          </a:xfrm>
          <a:prstGeom prst="line">
            <a:avLst/>
          </a:prstGeom>
          <a:noFill/>
          <a:ln w="12700">
            <a:solidFill>
              <a:srgbClr val="000066"/>
            </a:solidFill>
            <a:miter lim="800000"/>
            <a:headEnd/>
            <a:tailEnd/>
          </a:ln>
          <a:effectLst/>
        </p:spPr>
        <p:txBody>
          <a:bodyPr/>
          <a:lstStyle/>
          <a:p>
            <a:endParaRPr lang="en-US"/>
          </a:p>
        </p:txBody>
      </p:sp>
      <p:sp>
        <p:nvSpPr>
          <p:cNvPr id="147" name="Line 73"/>
          <p:cNvSpPr>
            <a:spLocks noChangeShapeType="1"/>
          </p:cNvSpPr>
          <p:nvPr/>
        </p:nvSpPr>
        <p:spPr bwMode="auto">
          <a:xfrm>
            <a:off x="4724400" y="1921615"/>
            <a:ext cx="1588" cy="2763838"/>
          </a:xfrm>
          <a:prstGeom prst="line">
            <a:avLst/>
          </a:prstGeom>
          <a:noFill/>
          <a:ln w="12700">
            <a:solidFill>
              <a:srgbClr val="000066"/>
            </a:solidFill>
            <a:miter lim="800000"/>
            <a:headEnd/>
            <a:tailEnd/>
          </a:ln>
          <a:effectLst/>
        </p:spPr>
        <p:txBody>
          <a:bodyPr/>
          <a:lstStyle/>
          <a:p>
            <a:endParaRPr lang="en-US"/>
          </a:p>
        </p:txBody>
      </p:sp>
      <p:sp>
        <p:nvSpPr>
          <p:cNvPr id="148" name="Rectangle 7"/>
          <p:cNvSpPr>
            <a:spLocks noChangeArrowheads="1"/>
          </p:cNvSpPr>
          <p:nvPr/>
        </p:nvSpPr>
        <p:spPr bwMode="auto">
          <a:xfrm>
            <a:off x="329088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49" name="Rectangle 8"/>
          <p:cNvSpPr>
            <a:spLocks noChangeArrowheads="1"/>
          </p:cNvSpPr>
          <p:nvPr/>
        </p:nvSpPr>
        <p:spPr bwMode="auto">
          <a:xfrm>
            <a:off x="259873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0" name="Rectangle 9"/>
          <p:cNvSpPr>
            <a:spLocks noChangeArrowheads="1"/>
          </p:cNvSpPr>
          <p:nvPr/>
        </p:nvSpPr>
        <p:spPr bwMode="auto">
          <a:xfrm>
            <a:off x="1905000" y="43700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07</a:t>
            </a:r>
          </a:p>
        </p:txBody>
      </p:sp>
      <p:sp>
        <p:nvSpPr>
          <p:cNvPr id="151" name="Rectangle 13"/>
          <p:cNvSpPr>
            <a:spLocks noChangeArrowheads="1"/>
          </p:cNvSpPr>
          <p:nvPr/>
        </p:nvSpPr>
        <p:spPr bwMode="auto">
          <a:xfrm>
            <a:off x="329088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52" name="Rectangle 14"/>
          <p:cNvSpPr>
            <a:spLocks noChangeArrowheads="1"/>
          </p:cNvSpPr>
          <p:nvPr/>
        </p:nvSpPr>
        <p:spPr bwMode="auto">
          <a:xfrm>
            <a:off x="259873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3" name="Rectangle 15"/>
          <p:cNvSpPr>
            <a:spLocks noChangeArrowheads="1"/>
          </p:cNvSpPr>
          <p:nvPr/>
        </p:nvSpPr>
        <p:spPr bwMode="auto">
          <a:xfrm>
            <a:off x="1905000" y="4063683"/>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06</a:t>
            </a:r>
          </a:p>
        </p:txBody>
      </p:sp>
      <p:sp>
        <p:nvSpPr>
          <p:cNvPr id="154" name="Rectangle 19"/>
          <p:cNvSpPr>
            <a:spLocks noChangeArrowheads="1"/>
          </p:cNvSpPr>
          <p:nvPr/>
        </p:nvSpPr>
        <p:spPr bwMode="auto">
          <a:xfrm>
            <a:off x="3290888" y="37572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55" name="Rectangle 20"/>
          <p:cNvSpPr>
            <a:spLocks noChangeArrowheads="1"/>
          </p:cNvSpPr>
          <p:nvPr/>
        </p:nvSpPr>
        <p:spPr bwMode="auto">
          <a:xfrm>
            <a:off x="2598738" y="37572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16</a:t>
            </a:r>
          </a:p>
        </p:txBody>
      </p:sp>
      <p:sp>
        <p:nvSpPr>
          <p:cNvPr id="156" name="Rectangle 21"/>
          <p:cNvSpPr>
            <a:spLocks noChangeArrowheads="1"/>
          </p:cNvSpPr>
          <p:nvPr/>
        </p:nvSpPr>
        <p:spPr bwMode="auto">
          <a:xfrm>
            <a:off x="1905000" y="37572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05</a:t>
            </a:r>
          </a:p>
        </p:txBody>
      </p:sp>
      <p:sp>
        <p:nvSpPr>
          <p:cNvPr id="157" name="Rectangle 25"/>
          <p:cNvSpPr>
            <a:spLocks noChangeArrowheads="1"/>
          </p:cNvSpPr>
          <p:nvPr/>
        </p:nvSpPr>
        <p:spPr bwMode="auto">
          <a:xfrm>
            <a:off x="329088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58" name="Rectangle 26"/>
          <p:cNvSpPr>
            <a:spLocks noChangeArrowheads="1"/>
          </p:cNvSpPr>
          <p:nvPr/>
        </p:nvSpPr>
        <p:spPr bwMode="auto">
          <a:xfrm>
            <a:off x="259873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9" name="Rectangle 27"/>
          <p:cNvSpPr>
            <a:spLocks noChangeArrowheads="1"/>
          </p:cNvSpPr>
          <p:nvPr/>
        </p:nvSpPr>
        <p:spPr bwMode="auto">
          <a:xfrm>
            <a:off x="1905000" y="344932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04</a:t>
            </a:r>
          </a:p>
        </p:txBody>
      </p:sp>
      <p:sp>
        <p:nvSpPr>
          <p:cNvPr id="160" name="Rectangle 31"/>
          <p:cNvSpPr>
            <a:spLocks noChangeArrowheads="1"/>
          </p:cNvSpPr>
          <p:nvPr/>
        </p:nvSpPr>
        <p:spPr bwMode="auto">
          <a:xfrm>
            <a:off x="329088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61" name="Rectangle 32"/>
          <p:cNvSpPr>
            <a:spLocks noChangeArrowheads="1"/>
          </p:cNvSpPr>
          <p:nvPr/>
        </p:nvSpPr>
        <p:spPr bwMode="auto">
          <a:xfrm>
            <a:off x="259873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02</a:t>
            </a:r>
          </a:p>
        </p:txBody>
      </p:sp>
      <p:sp>
        <p:nvSpPr>
          <p:cNvPr id="162" name="Rectangle 33"/>
          <p:cNvSpPr>
            <a:spLocks noChangeArrowheads="1"/>
          </p:cNvSpPr>
          <p:nvPr/>
        </p:nvSpPr>
        <p:spPr bwMode="auto">
          <a:xfrm>
            <a:off x="1905000" y="314134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03</a:t>
            </a:r>
          </a:p>
        </p:txBody>
      </p:sp>
      <p:sp>
        <p:nvSpPr>
          <p:cNvPr id="163" name="Rectangle 37"/>
          <p:cNvSpPr>
            <a:spLocks noChangeArrowheads="1"/>
          </p:cNvSpPr>
          <p:nvPr/>
        </p:nvSpPr>
        <p:spPr bwMode="auto">
          <a:xfrm>
            <a:off x="329088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64" name="Rectangle 38"/>
          <p:cNvSpPr>
            <a:spLocks noChangeArrowheads="1"/>
          </p:cNvSpPr>
          <p:nvPr/>
        </p:nvSpPr>
        <p:spPr bwMode="auto">
          <a:xfrm>
            <a:off x="259873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33</a:t>
            </a:r>
          </a:p>
        </p:txBody>
      </p:sp>
      <p:sp>
        <p:nvSpPr>
          <p:cNvPr id="165" name="Rectangle 39"/>
          <p:cNvSpPr>
            <a:spLocks noChangeArrowheads="1"/>
          </p:cNvSpPr>
          <p:nvPr/>
        </p:nvSpPr>
        <p:spPr bwMode="auto">
          <a:xfrm>
            <a:off x="1905000" y="2834958"/>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02</a:t>
            </a:r>
          </a:p>
        </p:txBody>
      </p:sp>
      <p:sp>
        <p:nvSpPr>
          <p:cNvPr id="166" name="Rectangle 43"/>
          <p:cNvSpPr>
            <a:spLocks noChangeArrowheads="1"/>
          </p:cNvSpPr>
          <p:nvPr/>
        </p:nvSpPr>
        <p:spPr bwMode="auto">
          <a:xfrm>
            <a:off x="329088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67" name="Rectangle 44"/>
          <p:cNvSpPr>
            <a:spLocks noChangeArrowheads="1"/>
          </p:cNvSpPr>
          <p:nvPr/>
        </p:nvSpPr>
        <p:spPr bwMode="auto">
          <a:xfrm>
            <a:off x="259873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68" name="Rectangle 45"/>
          <p:cNvSpPr>
            <a:spLocks noChangeArrowheads="1"/>
          </p:cNvSpPr>
          <p:nvPr/>
        </p:nvSpPr>
        <p:spPr bwMode="auto">
          <a:xfrm>
            <a:off x="1905000" y="25285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01</a:t>
            </a:r>
          </a:p>
        </p:txBody>
      </p:sp>
      <p:sp>
        <p:nvSpPr>
          <p:cNvPr id="169" name="Rectangle 49"/>
          <p:cNvSpPr>
            <a:spLocks noChangeArrowheads="1"/>
          </p:cNvSpPr>
          <p:nvPr/>
        </p:nvSpPr>
        <p:spPr bwMode="auto">
          <a:xfrm>
            <a:off x="329088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70" name="Rectangle 50"/>
          <p:cNvSpPr>
            <a:spLocks noChangeArrowheads="1"/>
          </p:cNvSpPr>
          <p:nvPr/>
        </p:nvSpPr>
        <p:spPr bwMode="auto">
          <a:xfrm>
            <a:off x="259873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28</a:t>
            </a:r>
          </a:p>
        </p:txBody>
      </p:sp>
      <p:sp>
        <p:nvSpPr>
          <p:cNvPr id="171" name="Rectangle 51"/>
          <p:cNvSpPr>
            <a:spLocks noChangeArrowheads="1"/>
          </p:cNvSpPr>
          <p:nvPr/>
        </p:nvSpPr>
        <p:spPr bwMode="auto">
          <a:xfrm>
            <a:off x="1905000" y="22205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00</a:t>
            </a:r>
          </a:p>
        </p:txBody>
      </p:sp>
      <p:sp>
        <p:nvSpPr>
          <p:cNvPr id="172" name="Rectangle 55"/>
          <p:cNvSpPr>
            <a:spLocks noChangeArrowheads="1"/>
          </p:cNvSpPr>
          <p:nvPr/>
        </p:nvSpPr>
        <p:spPr bwMode="auto">
          <a:xfrm>
            <a:off x="329088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173" name="Rectangle 56"/>
          <p:cNvSpPr>
            <a:spLocks noChangeArrowheads="1"/>
          </p:cNvSpPr>
          <p:nvPr/>
        </p:nvSpPr>
        <p:spPr bwMode="auto">
          <a:xfrm>
            <a:off x="259873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174" name="Rectangle 57"/>
          <p:cNvSpPr>
            <a:spLocks noChangeArrowheads="1"/>
          </p:cNvSpPr>
          <p:nvPr/>
        </p:nvSpPr>
        <p:spPr bwMode="auto">
          <a:xfrm>
            <a:off x="1905000" y="1914208"/>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175" name="Line 58"/>
          <p:cNvSpPr>
            <a:spLocks noChangeShapeType="1"/>
          </p:cNvSpPr>
          <p:nvPr/>
        </p:nvSpPr>
        <p:spPr bwMode="auto">
          <a:xfrm>
            <a:off x="1905000" y="2220596"/>
            <a:ext cx="2075688" cy="1588"/>
          </a:xfrm>
          <a:prstGeom prst="line">
            <a:avLst/>
          </a:prstGeom>
          <a:noFill/>
          <a:ln w="12600">
            <a:solidFill>
              <a:srgbClr val="000066"/>
            </a:solidFill>
            <a:miter lim="800000"/>
            <a:headEnd/>
            <a:tailEnd/>
          </a:ln>
          <a:effectLst/>
        </p:spPr>
        <p:txBody>
          <a:bodyPr/>
          <a:lstStyle/>
          <a:p>
            <a:endParaRPr lang="en-US"/>
          </a:p>
        </p:txBody>
      </p:sp>
      <p:sp>
        <p:nvSpPr>
          <p:cNvPr id="176" name="Line 59"/>
          <p:cNvSpPr>
            <a:spLocks noChangeShapeType="1"/>
          </p:cNvSpPr>
          <p:nvPr/>
        </p:nvSpPr>
        <p:spPr bwMode="auto">
          <a:xfrm>
            <a:off x="1915286" y="2528571"/>
            <a:ext cx="2075688" cy="1588"/>
          </a:xfrm>
          <a:prstGeom prst="line">
            <a:avLst/>
          </a:prstGeom>
          <a:noFill/>
          <a:ln w="12600">
            <a:solidFill>
              <a:srgbClr val="000066"/>
            </a:solidFill>
            <a:miter lim="800000"/>
            <a:headEnd/>
            <a:tailEnd/>
          </a:ln>
          <a:effectLst/>
        </p:spPr>
        <p:txBody>
          <a:bodyPr/>
          <a:lstStyle/>
          <a:p>
            <a:endParaRPr lang="en-US"/>
          </a:p>
        </p:txBody>
      </p:sp>
      <p:sp>
        <p:nvSpPr>
          <p:cNvPr id="177" name="Line 60"/>
          <p:cNvSpPr>
            <a:spLocks noChangeShapeType="1"/>
          </p:cNvSpPr>
          <p:nvPr/>
        </p:nvSpPr>
        <p:spPr bwMode="auto">
          <a:xfrm>
            <a:off x="1905000" y="2838131"/>
            <a:ext cx="2075688" cy="1588"/>
          </a:xfrm>
          <a:prstGeom prst="line">
            <a:avLst/>
          </a:prstGeom>
          <a:noFill/>
          <a:ln w="12600">
            <a:solidFill>
              <a:srgbClr val="000066"/>
            </a:solidFill>
            <a:miter lim="800000"/>
            <a:headEnd/>
            <a:tailEnd/>
          </a:ln>
          <a:effectLst/>
        </p:spPr>
        <p:txBody>
          <a:bodyPr/>
          <a:lstStyle/>
          <a:p>
            <a:endParaRPr lang="en-US"/>
          </a:p>
        </p:txBody>
      </p:sp>
      <p:sp>
        <p:nvSpPr>
          <p:cNvPr id="178" name="Line 61"/>
          <p:cNvSpPr>
            <a:spLocks noChangeShapeType="1"/>
          </p:cNvSpPr>
          <p:nvPr/>
        </p:nvSpPr>
        <p:spPr bwMode="auto">
          <a:xfrm>
            <a:off x="1905000" y="3141346"/>
            <a:ext cx="2075688" cy="1588"/>
          </a:xfrm>
          <a:prstGeom prst="line">
            <a:avLst/>
          </a:prstGeom>
          <a:noFill/>
          <a:ln w="12600">
            <a:solidFill>
              <a:srgbClr val="000066"/>
            </a:solidFill>
            <a:miter lim="800000"/>
            <a:headEnd/>
            <a:tailEnd/>
          </a:ln>
          <a:effectLst/>
        </p:spPr>
        <p:txBody>
          <a:bodyPr/>
          <a:lstStyle/>
          <a:p>
            <a:endParaRPr lang="en-US"/>
          </a:p>
        </p:txBody>
      </p:sp>
      <p:sp>
        <p:nvSpPr>
          <p:cNvPr id="179" name="Line 62"/>
          <p:cNvSpPr>
            <a:spLocks noChangeShapeType="1"/>
          </p:cNvSpPr>
          <p:nvPr/>
        </p:nvSpPr>
        <p:spPr bwMode="auto">
          <a:xfrm>
            <a:off x="1905000" y="3449321"/>
            <a:ext cx="2075688" cy="1588"/>
          </a:xfrm>
          <a:prstGeom prst="line">
            <a:avLst/>
          </a:prstGeom>
          <a:noFill/>
          <a:ln w="12600">
            <a:solidFill>
              <a:srgbClr val="000066"/>
            </a:solidFill>
            <a:miter lim="800000"/>
            <a:headEnd/>
            <a:tailEnd/>
          </a:ln>
          <a:effectLst/>
        </p:spPr>
        <p:txBody>
          <a:bodyPr/>
          <a:lstStyle/>
          <a:p>
            <a:endParaRPr lang="en-US"/>
          </a:p>
        </p:txBody>
      </p:sp>
      <p:sp>
        <p:nvSpPr>
          <p:cNvPr id="180" name="Line 63"/>
          <p:cNvSpPr>
            <a:spLocks noChangeShapeType="1"/>
          </p:cNvSpPr>
          <p:nvPr/>
        </p:nvSpPr>
        <p:spPr bwMode="auto">
          <a:xfrm>
            <a:off x="1905000" y="3760998"/>
            <a:ext cx="2075688" cy="1588"/>
          </a:xfrm>
          <a:prstGeom prst="line">
            <a:avLst/>
          </a:prstGeom>
          <a:noFill/>
          <a:ln w="12600">
            <a:solidFill>
              <a:srgbClr val="000066"/>
            </a:solidFill>
            <a:miter lim="800000"/>
            <a:headEnd/>
            <a:tailEnd/>
          </a:ln>
          <a:effectLst/>
        </p:spPr>
        <p:txBody>
          <a:bodyPr/>
          <a:lstStyle/>
          <a:p>
            <a:endParaRPr lang="en-US"/>
          </a:p>
        </p:txBody>
      </p:sp>
      <p:sp>
        <p:nvSpPr>
          <p:cNvPr id="181" name="Line 64"/>
          <p:cNvSpPr>
            <a:spLocks noChangeShapeType="1"/>
          </p:cNvSpPr>
          <p:nvPr/>
        </p:nvSpPr>
        <p:spPr bwMode="auto">
          <a:xfrm>
            <a:off x="1905000" y="4063683"/>
            <a:ext cx="2075688" cy="1588"/>
          </a:xfrm>
          <a:prstGeom prst="line">
            <a:avLst/>
          </a:prstGeom>
          <a:noFill/>
          <a:ln w="12600">
            <a:solidFill>
              <a:srgbClr val="000066"/>
            </a:solidFill>
            <a:miter lim="800000"/>
            <a:headEnd/>
            <a:tailEnd/>
          </a:ln>
          <a:effectLst/>
        </p:spPr>
        <p:txBody>
          <a:bodyPr/>
          <a:lstStyle/>
          <a:p>
            <a:endParaRPr lang="en-US"/>
          </a:p>
        </p:txBody>
      </p:sp>
      <p:sp>
        <p:nvSpPr>
          <p:cNvPr id="182" name="Line 65"/>
          <p:cNvSpPr>
            <a:spLocks noChangeShapeType="1"/>
          </p:cNvSpPr>
          <p:nvPr/>
        </p:nvSpPr>
        <p:spPr bwMode="auto">
          <a:xfrm>
            <a:off x="1905000" y="4370071"/>
            <a:ext cx="2075688" cy="1588"/>
          </a:xfrm>
          <a:prstGeom prst="line">
            <a:avLst/>
          </a:prstGeom>
          <a:noFill/>
          <a:ln w="12600">
            <a:solidFill>
              <a:srgbClr val="000066"/>
            </a:solidFill>
            <a:miter lim="800000"/>
            <a:headEnd/>
            <a:tailEnd/>
          </a:ln>
          <a:effectLst/>
        </p:spPr>
        <p:txBody>
          <a:bodyPr/>
          <a:lstStyle/>
          <a:p>
            <a:endParaRPr lang="en-US"/>
          </a:p>
        </p:txBody>
      </p:sp>
      <p:sp>
        <p:nvSpPr>
          <p:cNvPr id="183" name="Line 66"/>
          <p:cNvSpPr>
            <a:spLocks noChangeShapeType="1"/>
          </p:cNvSpPr>
          <p:nvPr/>
        </p:nvSpPr>
        <p:spPr bwMode="auto">
          <a:xfrm>
            <a:off x="2589212" y="1914208"/>
            <a:ext cx="1588" cy="2763838"/>
          </a:xfrm>
          <a:prstGeom prst="line">
            <a:avLst/>
          </a:prstGeom>
          <a:noFill/>
          <a:ln w="12600">
            <a:solidFill>
              <a:srgbClr val="000066"/>
            </a:solidFill>
            <a:miter lim="800000"/>
            <a:headEnd/>
            <a:tailEnd/>
          </a:ln>
          <a:effectLst/>
        </p:spPr>
        <p:txBody>
          <a:bodyPr/>
          <a:lstStyle/>
          <a:p>
            <a:endParaRPr lang="en-US"/>
          </a:p>
        </p:txBody>
      </p:sp>
      <p:sp>
        <p:nvSpPr>
          <p:cNvPr id="184" name="Line 67"/>
          <p:cNvSpPr>
            <a:spLocks noChangeShapeType="1"/>
          </p:cNvSpPr>
          <p:nvPr/>
        </p:nvSpPr>
        <p:spPr bwMode="auto">
          <a:xfrm>
            <a:off x="3290888" y="1914208"/>
            <a:ext cx="1588" cy="2763838"/>
          </a:xfrm>
          <a:prstGeom prst="line">
            <a:avLst/>
          </a:prstGeom>
          <a:noFill/>
          <a:ln w="12600">
            <a:solidFill>
              <a:srgbClr val="000066"/>
            </a:solidFill>
            <a:miter lim="800000"/>
            <a:headEnd/>
            <a:tailEnd/>
          </a:ln>
          <a:effectLst/>
        </p:spPr>
        <p:txBody>
          <a:bodyPr/>
          <a:lstStyle/>
          <a:p>
            <a:endParaRPr lang="en-US"/>
          </a:p>
        </p:txBody>
      </p:sp>
      <p:sp>
        <p:nvSpPr>
          <p:cNvPr id="185" name="Line 70"/>
          <p:cNvSpPr>
            <a:spLocks noChangeShapeType="1"/>
          </p:cNvSpPr>
          <p:nvPr/>
        </p:nvSpPr>
        <p:spPr bwMode="auto">
          <a:xfrm>
            <a:off x="1905000" y="1914208"/>
            <a:ext cx="1588" cy="2763838"/>
          </a:xfrm>
          <a:prstGeom prst="line">
            <a:avLst/>
          </a:prstGeom>
          <a:noFill/>
          <a:ln w="12700">
            <a:solidFill>
              <a:srgbClr val="000066"/>
            </a:solidFill>
            <a:miter lim="800000"/>
            <a:headEnd/>
            <a:tailEnd/>
          </a:ln>
          <a:effectLst/>
        </p:spPr>
        <p:txBody>
          <a:bodyPr/>
          <a:lstStyle/>
          <a:p>
            <a:endParaRPr lang="en-US"/>
          </a:p>
        </p:txBody>
      </p:sp>
      <p:sp>
        <p:nvSpPr>
          <p:cNvPr id="186" name="Line 72"/>
          <p:cNvSpPr>
            <a:spLocks noChangeShapeType="1"/>
          </p:cNvSpPr>
          <p:nvPr/>
        </p:nvSpPr>
        <p:spPr bwMode="auto">
          <a:xfrm>
            <a:off x="1905000" y="1914208"/>
            <a:ext cx="2075688" cy="1588"/>
          </a:xfrm>
          <a:prstGeom prst="line">
            <a:avLst/>
          </a:prstGeom>
          <a:noFill/>
          <a:ln w="12700">
            <a:solidFill>
              <a:srgbClr val="000066"/>
            </a:solidFill>
            <a:miter lim="800000"/>
            <a:headEnd/>
            <a:tailEnd/>
          </a:ln>
          <a:effectLst/>
        </p:spPr>
        <p:txBody>
          <a:bodyPr/>
          <a:lstStyle/>
          <a:p>
            <a:endParaRPr lang="en-US"/>
          </a:p>
        </p:txBody>
      </p:sp>
      <p:sp>
        <p:nvSpPr>
          <p:cNvPr id="187" name="Line 74"/>
          <p:cNvSpPr>
            <a:spLocks noChangeShapeType="1"/>
          </p:cNvSpPr>
          <p:nvPr/>
        </p:nvSpPr>
        <p:spPr bwMode="auto">
          <a:xfrm>
            <a:off x="1905000" y="4678046"/>
            <a:ext cx="2075688" cy="1588"/>
          </a:xfrm>
          <a:prstGeom prst="line">
            <a:avLst/>
          </a:prstGeom>
          <a:noFill/>
          <a:ln w="12700">
            <a:solidFill>
              <a:srgbClr val="000066"/>
            </a:solidFill>
            <a:miter lim="800000"/>
            <a:headEnd/>
            <a:tailEnd/>
          </a:ln>
          <a:effectLst/>
        </p:spPr>
        <p:txBody>
          <a:bodyPr/>
          <a:lstStyle/>
          <a:p>
            <a:endParaRPr lang="en-US"/>
          </a:p>
        </p:txBody>
      </p:sp>
      <p:sp>
        <p:nvSpPr>
          <p:cNvPr id="188" name="Line 70"/>
          <p:cNvSpPr>
            <a:spLocks noChangeShapeType="1"/>
          </p:cNvSpPr>
          <p:nvPr/>
        </p:nvSpPr>
        <p:spPr bwMode="auto">
          <a:xfrm>
            <a:off x="3989386" y="1905000"/>
            <a:ext cx="1588" cy="2788920"/>
          </a:xfrm>
          <a:prstGeom prst="line">
            <a:avLst/>
          </a:prstGeom>
          <a:noFill/>
          <a:ln w="12700">
            <a:solidFill>
              <a:srgbClr val="000066"/>
            </a:solidFill>
            <a:miter lim="800000"/>
            <a:headEnd/>
            <a:tailEnd/>
          </a:ln>
          <a:effectLst/>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9200"/>
            <a:ext cx="4195631" cy="90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TextBox 135"/>
          <p:cNvSpPr txBox="1"/>
          <p:nvPr/>
        </p:nvSpPr>
        <p:spPr>
          <a:xfrm>
            <a:off x="7246576" y="3741429"/>
            <a:ext cx="1492716" cy="369332"/>
          </a:xfrm>
          <a:prstGeom prst="rect">
            <a:avLst/>
          </a:prstGeom>
          <a:noFill/>
        </p:spPr>
        <p:txBody>
          <a:bodyPr wrap="none" rtlCol="0">
            <a:spAutoFit/>
          </a:bodyPr>
          <a:lstStyle/>
          <a:p>
            <a:r>
              <a:rPr lang="en-US" sz="1800" dirty="0">
                <a:solidFill>
                  <a:srgbClr val="C00000"/>
                </a:solidFill>
                <a:latin typeface="Calibri" pitchFamily="34" charset="0"/>
              </a:rPr>
              <a:t>0x0D </a:t>
            </a:r>
            <a:r>
              <a:rPr lang="en-US" sz="1800" dirty="0">
                <a:solidFill>
                  <a:srgbClr val="C00000"/>
                </a:solidFill>
                <a:latin typeface="Times New Roman"/>
                <a:cs typeface="Times New Roman"/>
              </a:rPr>
              <a:t>→</a:t>
            </a:r>
            <a:r>
              <a:rPr lang="en-US" sz="1800" dirty="0">
                <a:solidFill>
                  <a:srgbClr val="C00000"/>
                </a:solidFill>
                <a:latin typeface="Calibri" pitchFamily="34" charset="0"/>
              </a:rPr>
              <a:t> 0x2D</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3602" y="5203674"/>
            <a:ext cx="3588416" cy="68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4648200" y="5389652"/>
            <a:ext cx="608012" cy="188170"/>
          </a:xfrm>
          <a:prstGeom prst="rightArrow">
            <a:avLst>
              <a:gd name="adj1" fmla="val 50000"/>
              <a:gd name="adj2" fmla="val 105958"/>
            </a:avLst>
          </a:prstGeom>
          <a:solidFill>
            <a:srgbClr val="C00000"/>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79413" y="1068387"/>
            <a:ext cx="8307387" cy="1446213"/>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16 lines, 4-byte cache line size</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Physically addressed</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Direct mapped</a:t>
            </a:r>
          </a:p>
        </p:txBody>
      </p:sp>
      <p:grpSp>
        <p:nvGrpSpPr>
          <p:cNvPr id="35" name="Group 34"/>
          <p:cNvGrpSpPr/>
          <p:nvPr/>
        </p:nvGrpSpPr>
        <p:grpSpPr>
          <a:xfrm>
            <a:off x="1707567" y="1613566"/>
            <a:ext cx="6343233" cy="1509048"/>
            <a:chOff x="1711325" y="1629578"/>
            <a:chExt cx="6343233" cy="1509048"/>
          </a:xfrm>
        </p:grpSpPr>
        <p:sp>
          <p:nvSpPr>
            <p:cNvPr id="34" name="Rectangle 33"/>
            <p:cNvSpPr/>
            <p:nvPr/>
          </p:nvSpPr>
          <p:spPr bwMode="auto">
            <a:xfrm>
              <a:off x="7441170" y="1906799"/>
              <a:ext cx="542925" cy="369332"/>
            </a:xfrm>
            <a:prstGeom prst="rect">
              <a:avLst/>
            </a:prstGeom>
            <a:solidFill>
              <a:srgbClr val="FFC000"/>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8" name="TextBox 7"/>
            <p:cNvSpPr txBox="1"/>
            <p:nvPr/>
          </p:nvSpPr>
          <p:spPr>
            <a:xfrm>
              <a:off x="4191000" y="1629578"/>
              <a:ext cx="3863558" cy="646331"/>
            </a:xfrm>
            <a:prstGeom prst="rect">
              <a:avLst/>
            </a:prstGeom>
            <a:noFill/>
          </p:spPr>
          <p:txBody>
            <a:bodyPr wrap="none" rtlCol="0">
              <a:spAutoFit/>
            </a:bodyPr>
            <a:lstStyle/>
            <a:p>
              <a:r>
                <a:rPr lang="en-US" sz="1800" dirty="0">
                  <a:latin typeface="Calibri" pitchFamily="34" charset="0"/>
                </a:rPr>
                <a:t>V[0b</a:t>
              </a:r>
              <a:r>
                <a:rPr lang="en-US" sz="1800" dirty="0">
                  <a:solidFill>
                    <a:srgbClr val="7030A0"/>
                  </a:solidFill>
                  <a:latin typeface="Calibri" pitchFamily="34" charset="0"/>
                </a:rPr>
                <a:t>00001101</a:t>
              </a:r>
              <a:r>
                <a:rPr lang="en-US" sz="1800" dirty="0">
                  <a:solidFill>
                    <a:srgbClr val="FFC000"/>
                  </a:solidFill>
                  <a:latin typeface="Calibri" pitchFamily="34" charset="0"/>
                </a:rPr>
                <a:t>101001</a:t>
              </a:r>
              <a:r>
                <a:rPr lang="en-US" sz="1800" dirty="0">
                  <a:latin typeface="Calibri" pitchFamily="34" charset="0"/>
                </a:rPr>
                <a:t>] = V[0x369]</a:t>
              </a:r>
            </a:p>
            <a:p>
              <a:r>
                <a:rPr lang="en-US" sz="1800" dirty="0">
                  <a:latin typeface="Calibri" pitchFamily="34" charset="0"/>
                </a:rPr>
                <a:t>P[0b</a:t>
              </a:r>
              <a:r>
                <a:rPr lang="en-US" sz="1800" dirty="0">
                  <a:solidFill>
                    <a:srgbClr val="0070C0"/>
                  </a:solidFill>
                  <a:latin typeface="Calibri" pitchFamily="34" charset="0"/>
                </a:rPr>
                <a:t>101101</a:t>
              </a:r>
              <a:r>
                <a:rPr lang="en-US" sz="1800" dirty="0">
                  <a:solidFill>
                    <a:srgbClr val="00B050"/>
                  </a:solidFill>
                  <a:latin typeface="Calibri" pitchFamily="34" charset="0"/>
                </a:rPr>
                <a:t>1010</a:t>
              </a:r>
              <a:r>
                <a:rPr lang="en-US" sz="1800" dirty="0">
                  <a:solidFill>
                    <a:srgbClr val="C00000"/>
                  </a:solidFill>
                  <a:latin typeface="Calibri" pitchFamily="34" charset="0"/>
                </a:rPr>
                <a:t>01</a:t>
              </a:r>
              <a:r>
                <a:rPr lang="en-US" sz="1800" dirty="0">
                  <a:latin typeface="Calibri" pitchFamily="34" charset="0"/>
                </a:rPr>
                <a:t>] = P[0xB69] = 0x15</a:t>
              </a:r>
            </a:p>
          </p:txBody>
        </p:sp>
        <p:cxnSp>
          <p:nvCxnSpPr>
            <p:cNvPr id="10" name="Straight Connector 9"/>
            <p:cNvCxnSpPr/>
            <p:nvPr/>
          </p:nvCxnSpPr>
          <p:spPr bwMode="auto">
            <a:xfrm flipV="1">
              <a:off x="1711325" y="2209800"/>
              <a:ext cx="3013075" cy="915988"/>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3" name="Straight Connector 292"/>
            <p:cNvCxnSpPr>
              <a:cxnSpLocks/>
            </p:cNvCxnSpPr>
            <p:nvPr/>
          </p:nvCxnSpPr>
          <p:spPr bwMode="auto">
            <a:xfrm flipV="1">
              <a:off x="4627032" y="2216680"/>
              <a:ext cx="760941" cy="890983"/>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5" name="Straight Connector 294"/>
            <p:cNvCxnSpPr/>
            <p:nvPr/>
          </p:nvCxnSpPr>
          <p:spPr bwMode="auto">
            <a:xfrm flipH="1" flipV="1">
              <a:off x="6097591" y="2209801"/>
              <a:ext cx="1479548" cy="915987"/>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4" name="Straight Connector 293"/>
            <p:cNvCxnSpPr>
              <a:cxnSpLocks/>
            </p:cNvCxnSpPr>
            <p:nvPr/>
          </p:nvCxnSpPr>
          <p:spPr bwMode="auto">
            <a:xfrm flipH="1" flipV="1">
              <a:off x="5880689" y="2205900"/>
              <a:ext cx="683211" cy="932726"/>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sp>
        <p:nvSpPr>
          <p:cNvPr id="36865" name="Rectangle 1"/>
          <p:cNvSpPr>
            <a:spLocks noGrp="1" noChangeArrowheads="1"/>
          </p:cNvSpPr>
          <p:nvPr>
            <p:ph type="title"/>
          </p:nvPr>
        </p:nvSpPr>
        <p:spPr>
          <a:xfrm>
            <a:off x="385284" y="417512"/>
            <a:ext cx="7285038" cy="57308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Cache</a:t>
            </a:r>
          </a:p>
        </p:txBody>
      </p:sp>
      <p:sp>
        <p:nvSpPr>
          <p:cNvPr id="36870" name="Rectangle 6"/>
          <p:cNvSpPr>
            <a:spLocks noChangeArrowheads="1"/>
          </p:cNvSpPr>
          <p:nvPr/>
        </p:nvSpPr>
        <p:spPr bwMode="auto">
          <a:xfrm>
            <a:off x="1711325"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71" name="Rectangle 7"/>
          <p:cNvSpPr>
            <a:spLocks noChangeArrowheads="1"/>
          </p:cNvSpPr>
          <p:nvPr/>
        </p:nvSpPr>
        <p:spPr bwMode="auto">
          <a:xfrm>
            <a:off x="1711325"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6873" name="Rectangle 9"/>
          <p:cNvSpPr>
            <a:spLocks noChangeArrowheads="1"/>
          </p:cNvSpPr>
          <p:nvPr/>
        </p:nvSpPr>
        <p:spPr bwMode="auto">
          <a:xfrm>
            <a:off x="2198688"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0</a:t>
            </a:r>
          </a:p>
        </p:txBody>
      </p:sp>
      <p:sp>
        <p:nvSpPr>
          <p:cNvPr id="36874" name="Rectangle 10"/>
          <p:cNvSpPr>
            <a:spLocks noChangeArrowheads="1"/>
          </p:cNvSpPr>
          <p:nvPr/>
        </p:nvSpPr>
        <p:spPr bwMode="auto">
          <a:xfrm>
            <a:off x="2198688"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6876" name="Rectangle 12"/>
          <p:cNvSpPr>
            <a:spLocks noChangeArrowheads="1"/>
          </p:cNvSpPr>
          <p:nvPr/>
        </p:nvSpPr>
        <p:spPr bwMode="auto">
          <a:xfrm>
            <a:off x="2686051"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77" name="Rectangle 13"/>
          <p:cNvSpPr>
            <a:spLocks noChangeArrowheads="1"/>
          </p:cNvSpPr>
          <p:nvPr/>
        </p:nvSpPr>
        <p:spPr bwMode="auto">
          <a:xfrm>
            <a:off x="2686051"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6879" name="Rectangle 15"/>
          <p:cNvSpPr>
            <a:spLocks noChangeArrowheads="1"/>
          </p:cNvSpPr>
          <p:nvPr/>
        </p:nvSpPr>
        <p:spPr bwMode="auto">
          <a:xfrm>
            <a:off x="3173414"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80" name="Rectangle 16"/>
          <p:cNvSpPr>
            <a:spLocks noChangeArrowheads="1"/>
          </p:cNvSpPr>
          <p:nvPr/>
        </p:nvSpPr>
        <p:spPr bwMode="auto">
          <a:xfrm>
            <a:off x="3173414"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6882" name="Rectangle 18"/>
          <p:cNvSpPr>
            <a:spLocks noChangeArrowheads="1"/>
          </p:cNvSpPr>
          <p:nvPr/>
        </p:nvSpPr>
        <p:spPr bwMode="auto">
          <a:xfrm>
            <a:off x="3660777"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0</a:t>
            </a:r>
          </a:p>
        </p:txBody>
      </p:sp>
      <p:sp>
        <p:nvSpPr>
          <p:cNvPr id="36883" name="Rectangle 19"/>
          <p:cNvSpPr>
            <a:spLocks noChangeArrowheads="1"/>
          </p:cNvSpPr>
          <p:nvPr/>
        </p:nvSpPr>
        <p:spPr bwMode="auto">
          <a:xfrm>
            <a:off x="3660777"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6885" name="Rectangle 21"/>
          <p:cNvSpPr>
            <a:spLocks noChangeArrowheads="1"/>
          </p:cNvSpPr>
          <p:nvPr/>
        </p:nvSpPr>
        <p:spPr bwMode="auto">
          <a:xfrm>
            <a:off x="4148140"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86" name="Rectangle 22"/>
          <p:cNvSpPr>
            <a:spLocks noChangeArrowheads="1"/>
          </p:cNvSpPr>
          <p:nvPr/>
        </p:nvSpPr>
        <p:spPr bwMode="auto">
          <a:xfrm>
            <a:off x="4148140"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6888" name="Rectangle 24"/>
          <p:cNvSpPr>
            <a:spLocks noChangeArrowheads="1"/>
          </p:cNvSpPr>
          <p:nvPr/>
        </p:nvSpPr>
        <p:spPr bwMode="auto">
          <a:xfrm>
            <a:off x="4635503"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89" name="Rectangle 25"/>
          <p:cNvSpPr>
            <a:spLocks noChangeArrowheads="1"/>
          </p:cNvSpPr>
          <p:nvPr/>
        </p:nvSpPr>
        <p:spPr bwMode="auto">
          <a:xfrm>
            <a:off x="4635503"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6891" name="Rectangle 27"/>
          <p:cNvSpPr>
            <a:spLocks noChangeArrowheads="1"/>
          </p:cNvSpPr>
          <p:nvPr/>
        </p:nvSpPr>
        <p:spPr bwMode="auto">
          <a:xfrm>
            <a:off x="5122866"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2" name="Rectangle 28"/>
          <p:cNvSpPr>
            <a:spLocks noChangeArrowheads="1"/>
          </p:cNvSpPr>
          <p:nvPr/>
        </p:nvSpPr>
        <p:spPr bwMode="auto">
          <a:xfrm>
            <a:off x="5122866"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6894" name="Rectangle 30"/>
          <p:cNvSpPr>
            <a:spLocks noChangeArrowheads="1"/>
          </p:cNvSpPr>
          <p:nvPr/>
        </p:nvSpPr>
        <p:spPr bwMode="auto">
          <a:xfrm>
            <a:off x="5610229"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5" name="Rectangle 31"/>
          <p:cNvSpPr>
            <a:spLocks noChangeArrowheads="1"/>
          </p:cNvSpPr>
          <p:nvPr/>
        </p:nvSpPr>
        <p:spPr bwMode="auto">
          <a:xfrm>
            <a:off x="5610229"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6897" name="Rectangle 33"/>
          <p:cNvSpPr>
            <a:spLocks noChangeArrowheads="1"/>
          </p:cNvSpPr>
          <p:nvPr/>
        </p:nvSpPr>
        <p:spPr bwMode="auto">
          <a:xfrm>
            <a:off x="6097591"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8" name="Rectangle 34"/>
          <p:cNvSpPr>
            <a:spLocks noChangeArrowheads="1"/>
          </p:cNvSpPr>
          <p:nvPr/>
        </p:nvSpPr>
        <p:spPr bwMode="auto">
          <a:xfrm>
            <a:off x="6097591"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6900" name="Rectangle 36"/>
          <p:cNvSpPr>
            <a:spLocks noChangeArrowheads="1"/>
          </p:cNvSpPr>
          <p:nvPr/>
        </p:nvSpPr>
        <p:spPr bwMode="auto">
          <a:xfrm>
            <a:off x="6584953" y="31257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endParaRPr lang="en-US"/>
          </a:p>
        </p:txBody>
      </p:sp>
      <p:sp>
        <p:nvSpPr>
          <p:cNvPr id="36901" name="Rectangle 37"/>
          <p:cNvSpPr>
            <a:spLocks noChangeArrowheads="1"/>
          </p:cNvSpPr>
          <p:nvPr/>
        </p:nvSpPr>
        <p:spPr bwMode="auto">
          <a:xfrm>
            <a:off x="6584953"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6903" name="Rectangle 39"/>
          <p:cNvSpPr>
            <a:spLocks noChangeArrowheads="1"/>
          </p:cNvSpPr>
          <p:nvPr/>
        </p:nvSpPr>
        <p:spPr bwMode="auto">
          <a:xfrm>
            <a:off x="7072312" y="31257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endParaRPr lang="en-US"/>
          </a:p>
        </p:txBody>
      </p:sp>
      <p:sp>
        <p:nvSpPr>
          <p:cNvPr id="36904" name="Rectangle 40"/>
          <p:cNvSpPr>
            <a:spLocks noChangeArrowheads="1"/>
          </p:cNvSpPr>
          <p:nvPr/>
        </p:nvSpPr>
        <p:spPr bwMode="auto">
          <a:xfrm>
            <a:off x="7072312"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41"/>
          <p:cNvGrpSpPr>
            <a:grpSpLocks/>
          </p:cNvGrpSpPr>
          <p:nvPr/>
        </p:nvGrpSpPr>
        <p:grpSpPr bwMode="auto">
          <a:xfrm>
            <a:off x="4652964" y="3478212"/>
            <a:ext cx="2924175" cy="333375"/>
            <a:chOff x="2931" y="2156"/>
            <a:chExt cx="1842" cy="210"/>
          </a:xfrm>
        </p:grpSpPr>
        <p:sp>
          <p:nvSpPr>
            <p:cNvPr id="36906" name="Line 42"/>
            <p:cNvSpPr>
              <a:spLocks noChangeShapeType="1"/>
            </p:cNvSpPr>
            <p:nvPr/>
          </p:nvSpPr>
          <p:spPr bwMode="auto">
            <a:xfrm>
              <a:off x="2931" y="2247"/>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07" name="Text Box 43"/>
            <p:cNvSpPr txBox="1">
              <a:spLocks noChangeArrowheads="1"/>
            </p:cNvSpPr>
            <p:nvPr/>
          </p:nvSpPr>
          <p:spPr bwMode="auto">
            <a:xfrm>
              <a:off x="3638" y="2156"/>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3" name="Group 44"/>
          <p:cNvGrpSpPr>
            <a:grpSpLocks/>
          </p:cNvGrpSpPr>
          <p:nvPr/>
        </p:nvGrpSpPr>
        <p:grpSpPr bwMode="auto">
          <a:xfrm>
            <a:off x="1757364" y="3478212"/>
            <a:ext cx="2924175" cy="333375"/>
            <a:chOff x="1107" y="2156"/>
            <a:chExt cx="1842" cy="210"/>
          </a:xfrm>
        </p:grpSpPr>
        <p:sp>
          <p:nvSpPr>
            <p:cNvPr id="36909" name="Line 45"/>
            <p:cNvSpPr>
              <a:spLocks noChangeShapeType="1"/>
            </p:cNvSpPr>
            <p:nvPr/>
          </p:nvSpPr>
          <p:spPr bwMode="auto">
            <a:xfrm>
              <a:off x="1107" y="2247"/>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0" name="Text Box 46"/>
            <p:cNvSpPr txBox="1">
              <a:spLocks noChangeArrowheads="1"/>
            </p:cNvSpPr>
            <p:nvPr/>
          </p:nvSpPr>
          <p:spPr bwMode="auto">
            <a:xfrm>
              <a:off x="1814" y="2156"/>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4" name="Group 47"/>
          <p:cNvGrpSpPr>
            <a:grpSpLocks/>
          </p:cNvGrpSpPr>
          <p:nvPr/>
        </p:nvGrpSpPr>
        <p:grpSpPr bwMode="auto">
          <a:xfrm>
            <a:off x="6556382" y="2523067"/>
            <a:ext cx="992189" cy="306388"/>
            <a:chOff x="4130" y="1501"/>
            <a:chExt cx="625" cy="193"/>
          </a:xfrm>
        </p:grpSpPr>
        <p:sp>
          <p:nvSpPr>
            <p:cNvPr id="36912" name="Line 48"/>
            <p:cNvSpPr>
              <a:spLocks noChangeShapeType="1"/>
            </p:cNvSpPr>
            <p:nvPr/>
          </p:nvSpPr>
          <p:spPr bwMode="auto">
            <a:xfrm>
              <a:off x="4130" y="1579"/>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3" name="Text Box 49"/>
            <p:cNvSpPr txBox="1">
              <a:spLocks noChangeArrowheads="1"/>
            </p:cNvSpPr>
            <p:nvPr/>
          </p:nvSpPr>
          <p:spPr bwMode="auto">
            <a:xfrm>
              <a:off x="4316" y="1501"/>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5" name="Group 50"/>
          <p:cNvGrpSpPr>
            <a:grpSpLocks/>
          </p:cNvGrpSpPr>
          <p:nvPr/>
        </p:nvGrpSpPr>
        <p:grpSpPr bwMode="auto">
          <a:xfrm>
            <a:off x="4627033" y="2519363"/>
            <a:ext cx="1927225" cy="306388"/>
            <a:chOff x="2920" y="1488"/>
            <a:chExt cx="1214" cy="193"/>
          </a:xfrm>
        </p:grpSpPr>
        <p:sp>
          <p:nvSpPr>
            <p:cNvPr id="36915" name="Line 51"/>
            <p:cNvSpPr>
              <a:spLocks noChangeShapeType="1"/>
            </p:cNvSpPr>
            <p:nvPr/>
          </p:nvSpPr>
          <p:spPr bwMode="auto">
            <a:xfrm>
              <a:off x="2920" y="1566"/>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6" name="Text Box 52"/>
            <p:cNvSpPr txBox="1">
              <a:spLocks noChangeArrowheads="1"/>
            </p:cNvSpPr>
            <p:nvPr/>
          </p:nvSpPr>
          <p:spPr bwMode="auto">
            <a:xfrm>
              <a:off x="3460" y="1488"/>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6" name="Group 53"/>
          <p:cNvGrpSpPr>
            <a:grpSpLocks/>
          </p:cNvGrpSpPr>
          <p:nvPr/>
        </p:nvGrpSpPr>
        <p:grpSpPr bwMode="auto">
          <a:xfrm>
            <a:off x="1711325" y="2514600"/>
            <a:ext cx="2894013" cy="306388"/>
            <a:chOff x="1078" y="1501"/>
            <a:chExt cx="1823" cy="193"/>
          </a:xfrm>
        </p:grpSpPr>
        <p:sp>
          <p:nvSpPr>
            <p:cNvPr id="36918" name="Line 54"/>
            <p:cNvSpPr>
              <a:spLocks noChangeShapeType="1"/>
            </p:cNvSpPr>
            <p:nvPr/>
          </p:nvSpPr>
          <p:spPr bwMode="auto">
            <a:xfrm>
              <a:off x="1078" y="1579"/>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9" name="Text Box 55"/>
            <p:cNvSpPr txBox="1">
              <a:spLocks noChangeArrowheads="1"/>
            </p:cNvSpPr>
            <p:nvPr/>
          </p:nvSpPr>
          <p:spPr bwMode="auto">
            <a:xfrm>
              <a:off x="1928" y="1501"/>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sp>
        <p:nvSpPr>
          <p:cNvPr id="36928" name="Rectangle 64"/>
          <p:cNvSpPr>
            <a:spLocks noChangeArrowheads="1"/>
          </p:cNvSpPr>
          <p:nvPr/>
        </p:nvSpPr>
        <p:spPr bwMode="auto">
          <a:xfrm>
            <a:off x="387508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6929" name="Rectangle 65"/>
          <p:cNvSpPr>
            <a:spLocks noChangeArrowheads="1"/>
          </p:cNvSpPr>
          <p:nvPr/>
        </p:nvSpPr>
        <p:spPr bwMode="auto">
          <a:xfrm>
            <a:off x="325596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36930" name="Rectangle 66"/>
          <p:cNvSpPr>
            <a:spLocks noChangeArrowheads="1"/>
          </p:cNvSpPr>
          <p:nvPr/>
        </p:nvSpPr>
        <p:spPr bwMode="auto">
          <a:xfrm>
            <a:off x="2635250"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36931" name="Rectangle 67"/>
          <p:cNvSpPr>
            <a:spLocks noChangeArrowheads="1"/>
          </p:cNvSpPr>
          <p:nvPr/>
        </p:nvSpPr>
        <p:spPr bwMode="auto">
          <a:xfrm>
            <a:off x="2012950" y="635000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6932" name="Rectangle 68"/>
          <p:cNvSpPr>
            <a:spLocks noChangeArrowheads="1"/>
          </p:cNvSpPr>
          <p:nvPr/>
        </p:nvSpPr>
        <p:spPr bwMode="auto">
          <a:xfrm>
            <a:off x="139223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33" name="Rectangle 69"/>
          <p:cNvSpPr>
            <a:spLocks noChangeArrowheads="1"/>
          </p:cNvSpPr>
          <p:nvPr/>
        </p:nvSpPr>
        <p:spPr bwMode="auto">
          <a:xfrm>
            <a:off x="77311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36934"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36942" name="Rectangle 78"/>
          <p:cNvSpPr>
            <a:spLocks noChangeArrowheads="1"/>
          </p:cNvSpPr>
          <p:nvPr/>
        </p:nvSpPr>
        <p:spPr bwMode="auto">
          <a:xfrm>
            <a:off x="387508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3" name="Rectangle 79"/>
          <p:cNvSpPr>
            <a:spLocks noChangeArrowheads="1"/>
          </p:cNvSpPr>
          <p:nvPr/>
        </p:nvSpPr>
        <p:spPr bwMode="auto">
          <a:xfrm>
            <a:off x="325596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4" name="Rectangle 80"/>
          <p:cNvSpPr>
            <a:spLocks noChangeArrowheads="1"/>
          </p:cNvSpPr>
          <p:nvPr/>
        </p:nvSpPr>
        <p:spPr bwMode="auto">
          <a:xfrm>
            <a:off x="2635250"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5" name="Rectangle 81"/>
          <p:cNvSpPr>
            <a:spLocks noChangeArrowheads="1"/>
          </p:cNvSpPr>
          <p:nvPr/>
        </p:nvSpPr>
        <p:spPr bwMode="auto">
          <a:xfrm>
            <a:off x="2012950" y="606901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6" name="Rectangle 82"/>
          <p:cNvSpPr>
            <a:spLocks noChangeArrowheads="1"/>
          </p:cNvSpPr>
          <p:nvPr/>
        </p:nvSpPr>
        <p:spPr bwMode="auto">
          <a:xfrm>
            <a:off x="139223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6947" name="Rectangle 83"/>
          <p:cNvSpPr>
            <a:spLocks noChangeArrowheads="1"/>
          </p:cNvSpPr>
          <p:nvPr/>
        </p:nvSpPr>
        <p:spPr bwMode="auto">
          <a:xfrm>
            <a:off x="77311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36948"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36956" name="Rectangle 92"/>
          <p:cNvSpPr>
            <a:spLocks noChangeArrowheads="1"/>
          </p:cNvSpPr>
          <p:nvPr/>
        </p:nvSpPr>
        <p:spPr bwMode="auto">
          <a:xfrm>
            <a:off x="387508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36957" name="Rectangle 93"/>
          <p:cNvSpPr>
            <a:spLocks noChangeArrowheads="1"/>
          </p:cNvSpPr>
          <p:nvPr/>
        </p:nvSpPr>
        <p:spPr bwMode="auto">
          <a:xfrm>
            <a:off x="325596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36958" name="Rectangle 94"/>
          <p:cNvSpPr>
            <a:spLocks noChangeArrowheads="1"/>
          </p:cNvSpPr>
          <p:nvPr/>
        </p:nvSpPr>
        <p:spPr bwMode="auto">
          <a:xfrm>
            <a:off x="2635250"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36959" name="Rectangle 95"/>
          <p:cNvSpPr>
            <a:spLocks noChangeArrowheads="1"/>
          </p:cNvSpPr>
          <p:nvPr/>
        </p:nvSpPr>
        <p:spPr bwMode="auto">
          <a:xfrm>
            <a:off x="2012950" y="578802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36960" name="Rectangle 96"/>
          <p:cNvSpPr>
            <a:spLocks noChangeArrowheads="1"/>
          </p:cNvSpPr>
          <p:nvPr/>
        </p:nvSpPr>
        <p:spPr bwMode="auto">
          <a:xfrm>
            <a:off x="139223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61" name="Rectangle 97"/>
          <p:cNvSpPr>
            <a:spLocks noChangeArrowheads="1"/>
          </p:cNvSpPr>
          <p:nvPr/>
        </p:nvSpPr>
        <p:spPr bwMode="auto">
          <a:xfrm>
            <a:off x="77311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6962"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36970" name="Rectangle 106"/>
          <p:cNvSpPr>
            <a:spLocks noChangeArrowheads="1"/>
          </p:cNvSpPr>
          <p:nvPr/>
        </p:nvSpPr>
        <p:spPr bwMode="auto">
          <a:xfrm>
            <a:off x="387508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36971" name="Rectangle 107"/>
          <p:cNvSpPr>
            <a:spLocks noChangeArrowheads="1"/>
          </p:cNvSpPr>
          <p:nvPr/>
        </p:nvSpPr>
        <p:spPr bwMode="auto">
          <a:xfrm>
            <a:off x="325596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36972" name="Rectangle 108"/>
          <p:cNvSpPr>
            <a:spLocks noChangeArrowheads="1"/>
          </p:cNvSpPr>
          <p:nvPr/>
        </p:nvSpPr>
        <p:spPr bwMode="auto">
          <a:xfrm>
            <a:off x="2635250"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36973" name="Rectangle 109"/>
          <p:cNvSpPr>
            <a:spLocks noChangeArrowheads="1"/>
          </p:cNvSpPr>
          <p:nvPr/>
        </p:nvSpPr>
        <p:spPr bwMode="auto">
          <a:xfrm>
            <a:off x="2012950" y="5481638"/>
            <a:ext cx="622300"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36974" name="Rectangle 110"/>
          <p:cNvSpPr>
            <a:spLocks noChangeArrowheads="1"/>
          </p:cNvSpPr>
          <p:nvPr/>
        </p:nvSpPr>
        <p:spPr bwMode="auto">
          <a:xfrm>
            <a:off x="139223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75" name="Rectangle 111"/>
          <p:cNvSpPr>
            <a:spLocks noChangeArrowheads="1"/>
          </p:cNvSpPr>
          <p:nvPr/>
        </p:nvSpPr>
        <p:spPr bwMode="auto">
          <a:xfrm>
            <a:off x="77311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36976"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36984" name="Rectangle 120"/>
          <p:cNvSpPr>
            <a:spLocks noChangeArrowheads="1"/>
          </p:cNvSpPr>
          <p:nvPr/>
        </p:nvSpPr>
        <p:spPr bwMode="auto">
          <a:xfrm>
            <a:off x="387508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5" name="Rectangle 121"/>
          <p:cNvSpPr>
            <a:spLocks noChangeArrowheads="1"/>
          </p:cNvSpPr>
          <p:nvPr/>
        </p:nvSpPr>
        <p:spPr bwMode="auto">
          <a:xfrm>
            <a:off x="325596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6" name="Rectangle 122"/>
          <p:cNvSpPr>
            <a:spLocks noChangeArrowheads="1"/>
          </p:cNvSpPr>
          <p:nvPr/>
        </p:nvSpPr>
        <p:spPr bwMode="auto">
          <a:xfrm>
            <a:off x="2635250"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7" name="Rectangle 123"/>
          <p:cNvSpPr>
            <a:spLocks noChangeArrowheads="1"/>
          </p:cNvSpPr>
          <p:nvPr/>
        </p:nvSpPr>
        <p:spPr bwMode="auto">
          <a:xfrm>
            <a:off x="2012950" y="520065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8" name="Rectangle 124"/>
          <p:cNvSpPr>
            <a:spLocks noChangeArrowheads="1"/>
          </p:cNvSpPr>
          <p:nvPr/>
        </p:nvSpPr>
        <p:spPr bwMode="auto">
          <a:xfrm>
            <a:off x="139223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6989" name="Rectangle 125"/>
          <p:cNvSpPr>
            <a:spLocks noChangeArrowheads="1"/>
          </p:cNvSpPr>
          <p:nvPr/>
        </p:nvSpPr>
        <p:spPr bwMode="auto">
          <a:xfrm>
            <a:off x="77311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36990"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36998" name="Rectangle 134"/>
          <p:cNvSpPr>
            <a:spLocks noChangeArrowheads="1"/>
          </p:cNvSpPr>
          <p:nvPr/>
        </p:nvSpPr>
        <p:spPr bwMode="auto">
          <a:xfrm>
            <a:off x="3875088"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36999" name="Rectangle 135"/>
          <p:cNvSpPr>
            <a:spLocks noChangeArrowheads="1"/>
          </p:cNvSpPr>
          <p:nvPr/>
        </p:nvSpPr>
        <p:spPr bwMode="auto">
          <a:xfrm>
            <a:off x="3255963" y="491966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37000" name="Rectangle 136"/>
          <p:cNvSpPr>
            <a:spLocks noChangeArrowheads="1"/>
          </p:cNvSpPr>
          <p:nvPr/>
        </p:nvSpPr>
        <p:spPr bwMode="auto">
          <a:xfrm>
            <a:off x="2635250"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7001" name="Rectangle 137"/>
          <p:cNvSpPr>
            <a:spLocks noChangeArrowheads="1"/>
          </p:cNvSpPr>
          <p:nvPr/>
        </p:nvSpPr>
        <p:spPr bwMode="auto">
          <a:xfrm>
            <a:off x="2012950" y="491966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37002" name="Rectangle 138"/>
          <p:cNvSpPr>
            <a:spLocks noChangeArrowheads="1"/>
          </p:cNvSpPr>
          <p:nvPr/>
        </p:nvSpPr>
        <p:spPr bwMode="auto">
          <a:xfrm>
            <a:off x="1392238"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7003" name="Rectangle 139"/>
          <p:cNvSpPr>
            <a:spLocks noChangeArrowheads="1"/>
          </p:cNvSpPr>
          <p:nvPr/>
        </p:nvSpPr>
        <p:spPr bwMode="auto">
          <a:xfrm>
            <a:off x="773113" y="491966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37004"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37012" name="Rectangle 148"/>
          <p:cNvSpPr>
            <a:spLocks noChangeArrowheads="1"/>
          </p:cNvSpPr>
          <p:nvPr/>
        </p:nvSpPr>
        <p:spPr bwMode="auto">
          <a:xfrm>
            <a:off x="387508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3" name="Rectangle 149"/>
          <p:cNvSpPr>
            <a:spLocks noChangeArrowheads="1"/>
          </p:cNvSpPr>
          <p:nvPr/>
        </p:nvSpPr>
        <p:spPr bwMode="auto">
          <a:xfrm>
            <a:off x="325596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4" name="Rectangle 150"/>
          <p:cNvSpPr>
            <a:spLocks noChangeArrowheads="1"/>
          </p:cNvSpPr>
          <p:nvPr/>
        </p:nvSpPr>
        <p:spPr bwMode="auto">
          <a:xfrm>
            <a:off x="2635250"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5" name="Rectangle 151"/>
          <p:cNvSpPr>
            <a:spLocks noChangeArrowheads="1"/>
          </p:cNvSpPr>
          <p:nvPr/>
        </p:nvSpPr>
        <p:spPr bwMode="auto">
          <a:xfrm>
            <a:off x="2012950" y="463867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6" name="Rectangle 152"/>
          <p:cNvSpPr>
            <a:spLocks noChangeArrowheads="1"/>
          </p:cNvSpPr>
          <p:nvPr/>
        </p:nvSpPr>
        <p:spPr bwMode="auto">
          <a:xfrm>
            <a:off x="139223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7017" name="Rectangle 153"/>
          <p:cNvSpPr>
            <a:spLocks noChangeArrowheads="1"/>
          </p:cNvSpPr>
          <p:nvPr/>
        </p:nvSpPr>
        <p:spPr bwMode="auto">
          <a:xfrm>
            <a:off x="77311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37018"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37026" name="Rectangle 162"/>
          <p:cNvSpPr>
            <a:spLocks noChangeArrowheads="1"/>
          </p:cNvSpPr>
          <p:nvPr/>
        </p:nvSpPr>
        <p:spPr bwMode="auto">
          <a:xfrm>
            <a:off x="387508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7027" name="Rectangle 163"/>
          <p:cNvSpPr>
            <a:spLocks noChangeArrowheads="1"/>
          </p:cNvSpPr>
          <p:nvPr/>
        </p:nvSpPr>
        <p:spPr bwMode="auto">
          <a:xfrm>
            <a:off x="325596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37028" name="Rectangle 164"/>
          <p:cNvSpPr>
            <a:spLocks noChangeArrowheads="1"/>
          </p:cNvSpPr>
          <p:nvPr/>
        </p:nvSpPr>
        <p:spPr bwMode="auto">
          <a:xfrm>
            <a:off x="2635250"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7029" name="Rectangle 165"/>
          <p:cNvSpPr>
            <a:spLocks noChangeArrowheads="1"/>
          </p:cNvSpPr>
          <p:nvPr/>
        </p:nvSpPr>
        <p:spPr bwMode="auto">
          <a:xfrm>
            <a:off x="2012950" y="4357688"/>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37030" name="Rectangle 166"/>
          <p:cNvSpPr>
            <a:spLocks noChangeArrowheads="1"/>
          </p:cNvSpPr>
          <p:nvPr/>
        </p:nvSpPr>
        <p:spPr bwMode="auto">
          <a:xfrm>
            <a:off x="139223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7031" name="Rectangle 167"/>
          <p:cNvSpPr>
            <a:spLocks noChangeArrowheads="1"/>
          </p:cNvSpPr>
          <p:nvPr/>
        </p:nvSpPr>
        <p:spPr bwMode="auto">
          <a:xfrm>
            <a:off x="77311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37032"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37040" name="Rectangle 176"/>
          <p:cNvSpPr>
            <a:spLocks noChangeArrowheads="1"/>
          </p:cNvSpPr>
          <p:nvPr/>
        </p:nvSpPr>
        <p:spPr bwMode="auto">
          <a:xfrm>
            <a:off x="387508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37041" name="Rectangle 177"/>
          <p:cNvSpPr>
            <a:spLocks noChangeArrowheads="1"/>
          </p:cNvSpPr>
          <p:nvPr/>
        </p:nvSpPr>
        <p:spPr bwMode="auto">
          <a:xfrm>
            <a:off x="325596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37042" name="Rectangle 178"/>
          <p:cNvSpPr>
            <a:spLocks noChangeArrowheads="1"/>
          </p:cNvSpPr>
          <p:nvPr/>
        </p:nvSpPr>
        <p:spPr bwMode="auto">
          <a:xfrm>
            <a:off x="263525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37043" name="Rectangle 179"/>
          <p:cNvSpPr>
            <a:spLocks noChangeArrowheads="1"/>
          </p:cNvSpPr>
          <p:nvPr/>
        </p:nvSpPr>
        <p:spPr bwMode="auto">
          <a:xfrm>
            <a:off x="2012950" y="4076700"/>
            <a:ext cx="622300"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37044" name="Rectangle 180"/>
          <p:cNvSpPr>
            <a:spLocks noChangeArrowheads="1"/>
          </p:cNvSpPr>
          <p:nvPr/>
        </p:nvSpPr>
        <p:spPr bwMode="auto">
          <a:xfrm>
            <a:off x="139223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7045" name="Rectangle 181"/>
          <p:cNvSpPr>
            <a:spLocks noChangeArrowheads="1"/>
          </p:cNvSpPr>
          <p:nvPr/>
        </p:nvSpPr>
        <p:spPr bwMode="auto">
          <a:xfrm>
            <a:off x="77311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7046"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37047" name="Line 183"/>
          <p:cNvSpPr>
            <a:spLocks noChangeShapeType="1"/>
          </p:cNvSpPr>
          <p:nvPr/>
        </p:nvSpPr>
        <p:spPr bwMode="auto">
          <a:xfrm>
            <a:off x="152400" y="4357688"/>
            <a:ext cx="4325112" cy="1588"/>
          </a:xfrm>
          <a:prstGeom prst="line">
            <a:avLst/>
          </a:prstGeom>
          <a:noFill/>
          <a:ln w="12600">
            <a:solidFill>
              <a:srgbClr val="000066"/>
            </a:solidFill>
            <a:miter lim="800000"/>
            <a:headEnd/>
            <a:tailEnd/>
          </a:ln>
          <a:effectLst/>
        </p:spPr>
        <p:txBody>
          <a:bodyPr/>
          <a:lstStyle/>
          <a:p>
            <a:endParaRPr lang="en-US" i="1">
              <a:solidFill>
                <a:srgbClr val="990000"/>
              </a:solidFill>
            </a:endParaRPr>
          </a:p>
        </p:txBody>
      </p:sp>
      <p:sp>
        <p:nvSpPr>
          <p:cNvPr id="37048" name="Line 184"/>
          <p:cNvSpPr>
            <a:spLocks noChangeShapeType="1"/>
          </p:cNvSpPr>
          <p:nvPr/>
        </p:nvSpPr>
        <p:spPr bwMode="auto">
          <a:xfrm>
            <a:off x="152400" y="4638675"/>
            <a:ext cx="4325112" cy="1588"/>
          </a:xfrm>
          <a:prstGeom prst="line">
            <a:avLst/>
          </a:prstGeom>
          <a:noFill/>
          <a:ln w="12600">
            <a:solidFill>
              <a:srgbClr val="000066"/>
            </a:solidFill>
            <a:miter lim="800000"/>
            <a:headEnd/>
            <a:tailEnd/>
          </a:ln>
          <a:effectLst/>
        </p:spPr>
        <p:txBody>
          <a:bodyPr/>
          <a:lstStyle/>
          <a:p>
            <a:endParaRPr lang="en-US"/>
          </a:p>
        </p:txBody>
      </p:sp>
      <p:sp>
        <p:nvSpPr>
          <p:cNvPr id="37049" name="Line 185"/>
          <p:cNvSpPr>
            <a:spLocks noChangeShapeType="1"/>
          </p:cNvSpPr>
          <p:nvPr/>
        </p:nvSpPr>
        <p:spPr bwMode="auto">
          <a:xfrm>
            <a:off x="152400" y="4919663"/>
            <a:ext cx="4325112" cy="1588"/>
          </a:xfrm>
          <a:prstGeom prst="line">
            <a:avLst/>
          </a:prstGeom>
          <a:noFill/>
          <a:ln w="12600">
            <a:solidFill>
              <a:srgbClr val="000066"/>
            </a:solidFill>
            <a:miter lim="800000"/>
            <a:headEnd/>
            <a:tailEnd/>
          </a:ln>
          <a:effectLst/>
        </p:spPr>
        <p:txBody>
          <a:bodyPr/>
          <a:lstStyle/>
          <a:p>
            <a:endParaRPr lang="en-US"/>
          </a:p>
        </p:txBody>
      </p:sp>
      <p:sp>
        <p:nvSpPr>
          <p:cNvPr id="37050" name="Line 186"/>
          <p:cNvSpPr>
            <a:spLocks noChangeShapeType="1"/>
          </p:cNvSpPr>
          <p:nvPr/>
        </p:nvSpPr>
        <p:spPr bwMode="auto">
          <a:xfrm>
            <a:off x="152400" y="5200650"/>
            <a:ext cx="4325112" cy="1588"/>
          </a:xfrm>
          <a:prstGeom prst="line">
            <a:avLst/>
          </a:prstGeom>
          <a:noFill/>
          <a:ln w="12600">
            <a:solidFill>
              <a:srgbClr val="000066"/>
            </a:solidFill>
            <a:miter lim="800000"/>
            <a:headEnd/>
            <a:tailEnd/>
          </a:ln>
          <a:effectLst/>
        </p:spPr>
        <p:txBody>
          <a:bodyPr/>
          <a:lstStyle/>
          <a:p>
            <a:endParaRPr lang="en-US"/>
          </a:p>
        </p:txBody>
      </p:sp>
      <p:sp>
        <p:nvSpPr>
          <p:cNvPr id="37051" name="Line 187"/>
          <p:cNvSpPr>
            <a:spLocks noChangeShapeType="1"/>
          </p:cNvSpPr>
          <p:nvPr/>
        </p:nvSpPr>
        <p:spPr bwMode="auto">
          <a:xfrm>
            <a:off x="152400" y="5484812"/>
            <a:ext cx="4325112" cy="1588"/>
          </a:xfrm>
          <a:prstGeom prst="line">
            <a:avLst/>
          </a:prstGeom>
          <a:noFill/>
          <a:ln w="12600">
            <a:solidFill>
              <a:srgbClr val="000066"/>
            </a:solidFill>
            <a:miter lim="800000"/>
            <a:headEnd/>
            <a:tailEnd/>
          </a:ln>
          <a:effectLst/>
        </p:spPr>
        <p:txBody>
          <a:bodyPr/>
          <a:lstStyle/>
          <a:p>
            <a:endParaRPr lang="en-US"/>
          </a:p>
        </p:txBody>
      </p:sp>
      <p:sp>
        <p:nvSpPr>
          <p:cNvPr id="37052" name="Line 188"/>
          <p:cNvSpPr>
            <a:spLocks noChangeShapeType="1"/>
          </p:cNvSpPr>
          <p:nvPr/>
        </p:nvSpPr>
        <p:spPr bwMode="auto">
          <a:xfrm>
            <a:off x="152400" y="5788025"/>
            <a:ext cx="4325112" cy="1588"/>
          </a:xfrm>
          <a:prstGeom prst="line">
            <a:avLst/>
          </a:prstGeom>
          <a:noFill/>
          <a:ln w="12600">
            <a:solidFill>
              <a:srgbClr val="000066"/>
            </a:solidFill>
            <a:miter lim="800000"/>
            <a:headEnd/>
            <a:tailEnd/>
          </a:ln>
          <a:effectLst/>
        </p:spPr>
        <p:txBody>
          <a:bodyPr/>
          <a:lstStyle/>
          <a:p>
            <a:endParaRPr lang="en-US"/>
          </a:p>
        </p:txBody>
      </p:sp>
      <p:sp>
        <p:nvSpPr>
          <p:cNvPr id="37053" name="Line 189"/>
          <p:cNvSpPr>
            <a:spLocks noChangeShapeType="1"/>
          </p:cNvSpPr>
          <p:nvPr/>
        </p:nvSpPr>
        <p:spPr bwMode="auto">
          <a:xfrm>
            <a:off x="152400" y="6069013"/>
            <a:ext cx="4325112" cy="1588"/>
          </a:xfrm>
          <a:prstGeom prst="line">
            <a:avLst/>
          </a:prstGeom>
          <a:noFill/>
          <a:ln w="12600">
            <a:solidFill>
              <a:srgbClr val="000066"/>
            </a:solidFill>
            <a:miter lim="800000"/>
            <a:headEnd/>
            <a:tailEnd/>
          </a:ln>
          <a:effectLst/>
        </p:spPr>
        <p:txBody>
          <a:bodyPr/>
          <a:lstStyle/>
          <a:p>
            <a:endParaRPr lang="en-US"/>
          </a:p>
        </p:txBody>
      </p:sp>
      <p:sp>
        <p:nvSpPr>
          <p:cNvPr id="37054" name="Line 190"/>
          <p:cNvSpPr>
            <a:spLocks noChangeShapeType="1"/>
          </p:cNvSpPr>
          <p:nvPr/>
        </p:nvSpPr>
        <p:spPr bwMode="auto">
          <a:xfrm>
            <a:off x="152400" y="6350000"/>
            <a:ext cx="4325112" cy="1588"/>
          </a:xfrm>
          <a:prstGeom prst="line">
            <a:avLst/>
          </a:prstGeom>
          <a:noFill/>
          <a:ln w="12600">
            <a:solidFill>
              <a:srgbClr val="000066"/>
            </a:solidFill>
            <a:miter lim="800000"/>
            <a:headEnd/>
            <a:tailEnd/>
          </a:ln>
          <a:effectLst/>
        </p:spPr>
        <p:txBody>
          <a:bodyPr/>
          <a:lstStyle/>
          <a:p>
            <a:endParaRPr lang="en-US"/>
          </a:p>
        </p:txBody>
      </p:sp>
      <p:sp>
        <p:nvSpPr>
          <p:cNvPr id="37055" name="Line 191"/>
          <p:cNvSpPr>
            <a:spLocks noChangeShapeType="1"/>
          </p:cNvSpPr>
          <p:nvPr/>
        </p:nvSpPr>
        <p:spPr bwMode="auto">
          <a:xfrm>
            <a:off x="773113"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6" name="Line 192"/>
          <p:cNvSpPr>
            <a:spLocks noChangeShapeType="1"/>
          </p:cNvSpPr>
          <p:nvPr/>
        </p:nvSpPr>
        <p:spPr bwMode="auto">
          <a:xfrm>
            <a:off x="1392238"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7" name="Line 193"/>
          <p:cNvSpPr>
            <a:spLocks noChangeShapeType="1"/>
          </p:cNvSpPr>
          <p:nvPr/>
        </p:nvSpPr>
        <p:spPr bwMode="auto">
          <a:xfrm>
            <a:off x="2012950"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8" name="Line 194"/>
          <p:cNvSpPr>
            <a:spLocks noChangeShapeType="1"/>
          </p:cNvSpPr>
          <p:nvPr/>
        </p:nvSpPr>
        <p:spPr bwMode="auto">
          <a:xfrm>
            <a:off x="2635250"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9" name="Line 195"/>
          <p:cNvSpPr>
            <a:spLocks noChangeShapeType="1"/>
          </p:cNvSpPr>
          <p:nvPr/>
        </p:nvSpPr>
        <p:spPr bwMode="auto">
          <a:xfrm>
            <a:off x="3255963" y="4076700"/>
            <a:ext cx="1588" cy="2554288"/>
          </a:xfrm>
          <a:prstGeom prst="line">
            <a:avLst/>
          </a:prstGeom>
          <a:noFill/>
          <a:ln w="12600">
            <a:solidFill>
              <a:srgbClr val="000066"/>
            </a:solidFill>
            <a:miter lim="800000"/>
            <a:headEnd/>
            <a:tailEnd/>
          </a:ln>
          <a:effectLst/>
        </p:spPr>
        <p:txBody>
          <a:bodyPr/>
          <a:lstStyle/>
          <a:p>
            <a:endParaRPr lang="en-US"/>
          </a:p>
        </p:txBody>
      </p:sp>
      <p:sp>
        <p:nvSpPr>
          <p:cNvPr id="37060" name="Line 196"/>
          <p:cNvSpPr>
            <a:spLocks noChangeShapeType="1"/>
          </p:cNvSpPr>
          <p:nvPr/>
        </p:nvSpPr>
        <p:spPr bwMode="auto">
          <a:xfrm>
            <a:off x="3875088" y="4076700"/>
            <a:ext cx="1588" cy="2554288"/>
          </a:xfrm>
          <a:prstGeom prst="line">
            <a:avLst/>
          </a:prstGeom>
          <a:noFill/>
          <a:ln w="12600">
            <a:solidFill>
              <a:srgbClr val="000066"/>
            </a:solidFill>
            <a:miter lim="800000"/>
            <a:headEnd/>
            <a:tailEnd/>
          </a:ln>
          <a:effectLst/>
        </p:spPr>
        <p:txBody>
          <a:bodyPr/>
          <a:lstStyle/>
          <a:p>
            <a:endParaRPr lang="en-US"/>
          </a:p>
        </p:txBody>
      </p:sp>
      <p:sp>
        <p:nvSpPr>
          <p:cNvPr id="37067" name="Line 203"/>
          <p:cNvSpPr>
            <a:spLocks noChangeShapeType="1"/>
          </p:cNvSpPr>
          <p:nvPr/>
        </p:nvSpPr>
        <p:spPr bwMode="auto">
          <a:xfrm>
            <a:off x="152400" y="4076700"/>
            <a:ext cx="1588" cy="2554288"/>
          </a:xfrm>
          <a:prstGeom prst="line">
            <a:avLst/>
          </a:prstGeom>
          <a:noFill/>
          <a:ln w="28575">
            <a:solidFill>
              <a:srgbClr val="000066"/>
            </a:solidFill>
            <a:miter lim="800000"/>
            <a:headEnd/>
            <a:tailEnd/>
          </a:ln>
          <a:effectLst/>
        </p:spPr>
        <p:txBody>
          <a:bodyPr/>
          <a:lstStyle/>
          <a:p>
            <a:endParaRPr lang="en-US"/>
          </a:p>
        </p:txBody>
      </p:sp>
      <p:sp>
        <p:nvSpPr>
          <p:cNvPr id="37069" name="Line 205"/>
          <p:cNvSpPr>
            <a:spLocks noChangeShapeType="1"/>
          </p:cNvSpPr>
          <p:nvPr/>
        </p:nvSpPr>
        <p:spPr bwMode="auto">
          <a:xfrm>
            <a:off x="152400" y="4076700"/>
            <a:ext cx="4325112"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37071" name="Line 207"/>
          <p:cNvSpPr>
            <a:spLocks noChangeShapeType="1"/>
          </p:cNvSpPr>
          <p:nvPr/>
        </p:nvSpPr>
        <p:spPr bwMode="auto">
          <a:xfrm>
            <a:off x="152400" y="6630988"/>
            <a:ext cx="4325112" cy="1588"/>
          </a:xfrm>
          <a:prstGeom prst="line">
            <a:avLst/>
          </a:prstGeom>
          <a:noFill/>
          <a:ln w="28575">
            <a:solidFill>
              <a:srgbClr val="000066"/>
            </a:solidFill>
            <a:miter lim="800000"/>
            <a:headEnd/>
            <a:tailEnd/>
          </a:ln>
          <a:effectLst/>
        </p:spPr>
        <p:txBody>
          <a:bodyPr/>
          <a:lstStyle/>
          <a:p>
            <a:endParaRPr lang="en-US"/>
          </a:p>
        </p:txBody>
      </p:sp>
      <p:sp>
        <p:nvSpPr>
          <p:cNvPr id="209" name="Line 203"/>
          <p:cNvSpPr>
            <a:spLocks noChangeShapeType="1"/>
          </p:cNvSpPr>
          <p:nvPr/>
        </p:nvSpPr>
        <p:spPr bwMode="auto">
          <a:xfrm>
            <a:off x="4487333" y="4083579"/>
            <a:ext cx="1588" cy="2554288"/>
          </a:xfrm>
          <a:prstGeom prst="line">
            <a:avLst/>
          </a:prstGeom>
          <a:noFill/>
          <a:ln w="28575">
            <a:solidFill>
              <a:srgbClr val="000066"/>
            </a:solidFill>
            <a:miter lim="800000"/>
            <a:headEnd/>
            <a:tailEnd/>
          </a:ln>
          <a:effectLst/>
        </p:spPr>
        <p:txBody>
          <a:bodyPr/>
          <a:lstStyle/>
          <a:p>
            <a:endParaRPr lang="en-US"/>
          </a:p>
        </p:txBody>
      </p:sp>
      <p:sp>
        <p:nvSpPr>
          <p:cNvPr id="210" name="Rectangle 57"/>
          <p:cNvSpPr>
            <a:spLocks noChangeArrowheads="1"/>
          </p:cNvSpPr>
          <p:nvPr/>
        </p:nvSpPr>
        <p:spPr bwMode="auto">
          <a:xfrm>
            <a:off x="837088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1" name="Rectangle 58"/>
          <p:cNvSpPr>
            <a:spLocks noChangeArrowheads="1"/>
          </p:cNvSpPr>
          <p:nvPr/>
        </p:nvSpPr>
        <p:spPr bwMode="auto">
          <a:xfrm>
            <a:off x="775176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2" name="Rectangle 59"/>
          <p:cNvSpPr>
            <a:spLocks noChangeArrowheads="1"/>
          </p:cNvSpPr>
          <p:nvPr/>
        </p:nvSpPr>
        <p:spPr bwMode="auto">
          <a:xfrm>
            <a:off x="7131050"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3" name="Rectangle 60"/>
          <p:cNvSpPr>
            <a:spLocks noChangeArrowheads="1"/>
          </p:cNvSpPr>
          <p:nvPr/>
        </p:nvSpPr>
        <p:spPr bwMode="auto">
          <a:xfrm>
            <a:off x="6508750" y="635000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4" name="Rectangle 61"/>
          <p:cNvSpPr>
            <a:spLocks noChangeArrowheads="1"/>
          </p:cNvSpPr>
          <p:nvPr/>
        </p:nvSpPr>
        <p:spPr bwMode="auto">
          <a:xfrm>
            <a:off x="588803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15" name="Rectangle 62"/>
          <p:cNvSpPr>
            <a:spLocks noChangeArrowheads="1"/>
          </p:cNvSpPr>
          <p:nvPr/>
        </p:nvSpPr>
        <p:spPr bwMode="auto">
          <a:xfrm>
            <a:off x="526891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216"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217" name="Rectangle 71"/>
          <p:cNvSpPr>
            <a:spLocks noChangeArrowheads="1"/>
          </p:cNvSpPr>
          <p:nvPr/>
        </p:nvSpPr>
        <p:spPr bwMode="auto">
          <a:xfrm>
            <a:off x="837088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218" name="Rectangle 72"/>
          <p:cNvSpPr>
            <a:spLocks noChangeArrowheads="1"/>
          </p:cNvSpPr>
          <p:nvPr/>
        </p:nvSpPr>
        <p:spPr bwMode="auto">
          <a:xfrm>
            <a:off x="775176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19" name="Rectangle 73"/>
          <p:cNvSpPr>
            <a:spLocks noChangeArrowheads="1"/>
          </p:cNvSpPr>
          <p:nvPr/>
        </p:nvSpPr>
        <p:spPr bwMode="auto">
          <a:xfrm>
            <a:off x="7131050"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220" name="Rectangle 74"/>
          <p:cNvSpPr>
            <a:spLocks noChangeArrowheads="1"/>
          </p:cNvSpPr>
          <p:nvPr/>
        </p:nvSpPr>
        <p:spPr bwMode="auto">
          <a:xfrm>
            <a:off x="6508750" y="606901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221" name="Rectangle 75"/>
          <p:cNvSpPr>
            <a:spLocks noChangeArrowheads="1"/>
          </p:cNvSpPr>
          <p:nvPr/>
        </p:nvSpPr>
        <p:spPr bwMode="auto">
          <a:xfrm>
            <a:off x="588803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22" name="Rectangle 76"/>
          <p:cNvSpPr>
            <a:spLocks noChangeArrowheads="1"/>
          </p:cNvSpPr>
          <p:nvPr/>
        </p:nvSpPr>
        <p:spPr bwMode="auto">
          <a:xfrm>
            <a:off x="526891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223"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224" name="Rectangle 85"/>
          <p:cNvSpPr>
            <a:spLocks noChangeArrowheads="1"/>
          </p:cNvSpPr>
          <p:nvPr/>
        </p:nvSpPr>
        <p:spPr bwMode="auto">
          <a:xfrm>
            <a:off x="837088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25" name="Rectangle 86"/>
          <p:cNvSpPr>
            <a:spLocks noChangeArrowheads="1"/>
          </p:cNvSpPr>
          <p:nvPr/>
        </p:nvSpPr>
        <p:spPr bwMode="auto">
          <a:xfrm>
            <a:off x="775176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226" name="Rectangle 87"/>
          <p:cNvSpPr>
            <a:spLocks noChangeArrowheads="1"/>
          </p:cNvSpPr>
          <p:nvPr/>
        </p:nvSpPr>
        <p:spPr bwMode="auto">
          <a:xfrm>
            <a:off x="7131050"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227" name="Rectangle 88"/>
          <p:cNvSpPr>
            <a:spLocks noChangeArrowheads="1"/>
          </p:cNvSpPr>
          <p:nvPr/>
        </p:nvSpPr>
        <p:spPr bwMode="auto">
          <a:xfrm>
            <a:off x="6508750" y="578802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28" name="Rectangle 89"/>
          <p:cNvSpPr>
            <a:spLocks noChangeArrowheads="1"/>
          </p:cNvSpPr>
          <p:nvPr/>
        </p:nvSpPr>
        <p:spPr bwMode="auto">
          <a:xfrm>
            <a:off x="588803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29" name="Rectangle 90"/>
          <p:cNvSpPr>
            <a:spLocks noChangeArrowheads="1"/>
          </p:cNvSpPr>
          <p:nvPr/>
        </p:nvSpPr>
        <p:spPr bwMode="auto">
          <a:xfrm>
            <a:off x="526891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230"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231" name="Rectangle 99"/>
          <p:cNvSpPr>
            <a:spLocks noChangeArrowheads="1"/>
          </p:cNvSpPr>
          <p:nvPr/>
        </p:nvSpPr>
        <p:spPr bwMode="auto">
          <a:xfrm>
            <a:off x="837088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2" name="Rectangle 100"/>
          <p:cNvSpPr>
            <a:spLocks noChangeArrowheads="1"/>
          </p:cNvSpPr>
          <p:nvPr/>
        </p:nvSpPr>
        <p:spPr bwMode="auto">
          <a:xfrm>
            <a:off x="775176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3" name="Rectangle 101"/>
          <p:cNvSpPr>
            <a:spLocks noChangeArrowheads="1"/>
          </p:cNvSpPr>
          <p:nvPr/>
        </p:nvSpPr>
        <p:spPr bwMode="auto">
          <a:xfrm>
            <a:off x="7131050"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4" name="Rectangle 102"/>
          <p:cNvSpPr>
            <a:spLocks noChangeArrowheads="1"/>
          </p:cNvSpPr>
          <p:nvPr/>
        </p:nvSpPr>
        <p:spPr bwMode="auto">
          <a:xfrm>
            <a:off x="6508750" y="5481638"/>
            <a:ext cx="622300"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5" name="Rectangle 103"/>
          <p:cNvSpPr>
            <a:spLocks noChangeArrowheads="1"/>
          </p:cNvSpPr>
          <p:nvPr/>
        </p:nvSpPr>
        <p:spPr bwMode="auto">
          <a:xfrm>
            <a:off x="588803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36" name="Rectangle 104"/>
          <p:cNvSpPr>
            <a:spLocks noChangeArrowheads="1"/>
          </p:cNvSpPr>
          <p:nvPr/>
        </p:nvSpPr>
        <p:spPr bwMode="auto">
          <a:xfrm>
            <a:off x="526891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237"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238" name="Rectangle 113"/>
          <p:cNvSpPr>
            <a:spLocks noChangeArrowheads="1"/>
          </p:cNvSpPr>
          <p:nvPr/>
        </p:nvSpPr>
        <p:spPr bwMode="auto">
          <a:xfrm>
            <a:off x="837088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9" name="Rectangle 114"/>
          <p:cNvSpPr>
            <a:spLocks noChangeArrowheads="1"/>
          </p:cNvSpPr>
          <p:nvPr/>
        </p:nvSpPr>
        <p:spPr bwMode="auto">
          <a:xfrm>
            <a:off x="775176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0" name="Rectangle 115"/>
          <p:cNvSpPr>
            <a:spLocks noChangeArrowheads="1"/>
          </p:cNvSpPr>
          <p:nvPr/>
        </p:nvSpPr>
        <p:spPr bwMode="auto">
          <a:xfrm>
            <a:off x="7131050"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1" name="Rectangle 116"/>
          <p:cNvSpPr>
            <a:spLocks noChangeArrowheads="1"/>
          </p:cNvSpPr>
          <p:nvPr/>
        </p:nvSpPr>
        <p:spPr bwMode="auto">
          <a:xfrm>
            <a:off x="6508750" y="520065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2" name="Rectangle 117"/>
          <p:cNvSpPr>
            <a:spLocks noChangeArrowheads="1"/>
          </p:cNvSpPr>
          <p:nvPr/>
        </p:nvSpPr>
        <p:spPr bwMode="auto">
          <a:xfrm>
            <a:off x="588803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43" name="Rectangle 118"/>
          <p:cNvSpPr>
            <a:spLocks noChangeArrowheads="1"/>
          </p:cNvSpPr>
          <p:nvPr/>
        </p:nvSpPr>
        <p:spPr bwMode="auto">
          <a:xfrm>
            <a:off x="526891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244"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245" name="Rectangle 127"/>
          <p:cNvSpPr>
            <a:spLocks noChangeArrowheads="1"/>
          </p:cNvSpPr>
          <p:nvPr/>
        </p:nvSpPr>
        <p:spPr bwMode="auto">
          <a:xfrm>
            <a:off x="8370888"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246" name="Rectangle 128"/>
          <p:cNvSpPr>
            <a:spLocks noChangeArrowheads="1"/>
          </p:cNvSpPr>
          <p:nvPr/>
        </p:nvSpPr>
        <p:spPr bwMode="auto">
          <a:xfrm>
            <a:off x="7751763" y="4919663"/>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247" name="Rectangle 129"/>
          <p:cNvSpPr>
            <a:spLocks noChangeArrowheads="1"/>
          </p:cNvSpPr>
          <p:nvPr/>
        </p:nvSpPr>
        <p:spPr bwMode="auto">
          <a:xfrm>
            <a:off x="7131050" y="4919663"/>
            <a:ext cx="620713"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48" name="Rectangle 130"/>
          <p:cNvSpPr>
            <a:spLocks noChangeArrowheads="1"/>
          </p:cNvSpPr>
          <p:nvPr/>
        </p:nvSpPr>
        <p:spPr bwMode="auto">
          <a:xfrm>
            <a:off x="6508750" y="4919663"/>
            <a:ext cx="622300"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249" name="Rectangle 131"/>
          <p:cNvSpPr>
            <a:spLocks noChangeArrowheads="1"/>
          </p:cNvSpPr>
          <p:nvPr/>
        </p:nvSpPr>
        <p:spPr bwMode="auto">
          <a:xfrm>
            <a:off x="5888038"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50" name="Rectangle 132"/>
          <p:cNvSpPr>
            <a:spLocks noChangeArrowheads="1"/>
          </p:cNvSpPr>
          <p:nvPr/>
        </p:nvSpPr>
        <p:spPr bwMode="auto">
          <a:xfrm>
            <a:off x="5268913" y="4919663"/>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70C0"/>
                </a:solidFill>
                <a:latin typeface="Calibri" pitchFamily="34" charset="0"/>
              </a:rPr>
              <a:t>2D</a:t>
            </a:r>
          </a:p>
        </p:txBody>
      </p:sp>
      <p:sp>
        <p:nvSpPr>
          <p:cNvPr id="251" name="Rectangle 133"/>
          <p:cNvSpPr>
            <a:spLocks noChangeArrowheads="1"/>
          </p:cNvSpPr>
          <p:nvPr/>
        </p:nvSpPr>
        <p:spPr bwMode="auto">
          <a:xfrm>
            <a:off x="4648200"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B050"/>
                </a:solidFill>
                <a:latin typeface="Calibri" pitchFamily="34" charset="0"/>
              </a:rPr>
              <a:t>A</a:t>
            </a:r>
          </a:p>
        </p:txBody>
      </p:sp>
      <p:sp>
        <p:nvSpPr>
          <p:cNvPr id="252" name="Rectangle 141"/>
          <p:cNvSpPr>
            <a:spLocks noChangeArrowheads="1"/>
          </p:cNvSpPr>
          <p:nvPr/>
        </p:nvSpPr>
        <p:spPr bwMode="auto">
          <a:xfrm>
            <a:off x="837088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3" name="Rectangle 142"/>
          <p:cNvSpPr>
            <a:spLocks noChangeArrowheads="1"/>
          </p:cNvSpPr>
          <p:nvPr/>
        </p:nvSpPr>
        <p:spPr bwMode="auto">
          <a:xfrm>
            <a:off x="775176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4" name="Rectangle 143"/>
          <p:cNvSpPr>
            <a:spLocks noChangeArrowheads="1"/>
          </p:cNvSpPr>
          <p:nvPr/>
        </p:nvSpPr>
        <p:spPr bwMode="auto">
          <a:xfrm>
            <a:off x="7131050"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5" name="Rectangle 144"/>
          <p:cNvSpPr>
            <a:spLocks noChangeArrowheads="1"/>
          </p:cNvSpPr>
          <p:nvPr/>
        </p:nvSpPr>
        <p:spPr bwMode="auto">
          <a:xfrm>
            <a:off x="6508750" y="463867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6" name="Rectangle 145"/>
          <p:cNvSpPr>
            <a:spLocks noChangeArrowheads="1"/>
          </p:cNvSpPr>
          <p:nvPr/>
        </p:nvSpPr>
        <p:spPr bwMode="auto">
          <a:xfrm>
            <a:off x="588803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57" name="Rectangle 146"/>
          <p:cNvSpPr>
            <a:spLocks noChangeArrowheads="1"/>
          </p:cNvSpPr>
          <p:nvPr/>
        </p:nvSpPr>
        <p:spPr bwMode="auto">
          <a:xfrm>
            <a:off x="526891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58"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259" name="Rectangle 155"/>
          <p:cNvSpPr>
            <a:spLocks noChangeArrowheads="1"/>
          </p:cNvSpPr>
          <p:nvPr/>
        </p:nvSpPr>
        <p:spPr bwMode="auto">
          <a:xfrm>
            <a:off x="837088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260" name="Rectangle 156"/>
          <p:cNvSpPr>
            <a:spLocks noChangeArrowheads="1"/>
          </p:cNvSpPr>
          <p:nvPr/>
        </p:nvSpPr>
        <p:spPr bwMode="auto">
          <a:xfrm>
            <a:off x="775176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261" name="Rectangle 157"/>
          <p:cNvSpPr>
            <a:spLocks noChangeArrowheads="1"/>
          </p:cNvSpPr>
          <p:nvPr/>
        </p:nvSpPr>
        <p:spPr bwMode="auto">
          <a:xfrm>
            <a:off x="7131050"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62" name="Rectangle 158"/>
          <p:cNvSpPr>
            <a:spLocks noChangeArrowheads="1"/>
          </p:cNvSpPr>
          <p:nvPr/>
        </p:nvSpPr>
        <p:spPr bwMode="auto">
          <a:xfrm>
            <a:off x="6508750" y="4357688"/>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263" name="Rectangle 159"/>
          <p:cNvSpPr>
            <a:spLocks noChangeArrowheads="1"/>
          </p:cNvSpPr>
          <p:nvPr/>
        </p:nvSpPr>
        <p:spPr bwMode="auto">
          <a:xfrm>
            <a:off x="588803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64" name="Rectangle 160"/>
          <p:cNvSpPr>
            <a:spLocks noChangeArrowheads="1"/>
          </p:cNvSpPr>
          <p:nvPr/>
        </p:nvSpPr>
        <p:spPr bwMode="auto">
          <a:xfrm>
            <a:off x="526891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265"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266" name="Rectangle 169"/>
          <p:cNvSpPr>
            <a:spLocks noChangeArrowheads="1"/>
          </p:cNvSpPr>
          <p:nvPr/>
        </p:nvSpPr>
        <p:spPr bwMode="auto">
          <a:xfrm>
            <a:off x="837088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267" name="Rectangle 170"/>
          <p:cNvSpPr>
            <a:spLocks noChangeArrowheads="1"/>
          </p:cNvSpPr>
          <p:nvPr/>
        </p:nvSpPr>
        <p:spPr bwMode="auto">
          <a:xfrm>
            <a:off x="775176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268" name="Rectangle 171"/>
          <p:cNvSpPr>
            <a:spLocks noChangeArrowheads="1"/>
          </p:cNvSpPr>
          <p:nvPr/>
        </p:nvSpPr>
        <p:spPr bwMode="auto">
          <a:xfrm>
            <a:off x="713105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00B0F0"/>
                </a:solidFill>
                <a:latin typeface="Calibri" pitchFamily="34" charset="0"/>
              </a:rPr>
              <a:t>B1</a:t>
            </a:r>
          </a:p>
        </p:txBody>
      </p:sp>
      <p:sp>
        <p:nvSpPr>
          <p:cNvPr id="269" name="Rectangle 172"/>
          <p:cNvSpPr>
            <a:spLocks noChangeArrowheads="1"/>
          </p:cNvSpPr>
          <p:nvPr/>
        </p:nvSpPr>
        <p:spPr bwMode="auto">
          <a:xfrm>
            <a:off x="6508750" y="4076700"/>
            <a:ext cx="622300"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270" name="Rectangle 173"/>
          <p:cNvSpPr>
            <a:spLocks noChangeArrowheads="1"/>
          </p:cNvSpPr>
          <p:nvPr/>
        </p:nvSpPr>
        <p:spPr bwMode="auto">
          <a:xfrm>
            <a:off x="588803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71" name="Rectangle 174"/>
          <p:cNvSpPr>
            <a:spLocks noChangeArrowheads="1"/>
          </p:cNvSpPr>
          <p:nvPr/>
        </p:nvSpPr>
        <p:spPr bwMode="auto">
          <a:xfrm>
            <a:off x="526891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72" name="Rectangle 175"/>
          <p:cNvSpPr>
            <a:spLocks noChangeArrowheads="1"/>
          </p:cNvSpPr>
          <p:nvPr/>
        </p:nvSpPr>
        <p:spPr bwMode="auto">
          <a:xfrm>
            <a:off x="464820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273" name="Line 183"/>
          <p:cNvSpPr>
            <a:spLocks noChangeShapeType="1"/>
          </p:cNvSpPr>
          <p:nvPr/>
        </p:nvSpPr>
        <p:spPr bwMode="auto">
          <a:xfrm>
            <a:off x="4666488" y="4357688"/>
            <a:ext cx="4325112" cy="1588"/>
          </a:xfrm>
          <a:prstGeom prst="line">
            <a:avLst/>
          </a:prstGeom>
          <a:noFill/>
          <a:ln w="12600">
            <a:solidFill>
              <a:srgbClr val="000066"/>
            </a:solidFill>
            <a:miter lim="800000"/>
            <a:headEnd/>
            <a:tailEnd/>
          </a:ln>
          <a:effectLst/>
        </p:spPr>
        <p:txBody>
          <a:bodyPr/>
          <a:lstStyle/>
          <a:p>
            <a:endParaRPr lang="en-US" i="1">
              <a:solidFill>
                <a:srgbClr val="990000"/>
              </a:solidFill>
            </a:endParaRPr>
          </a:p>
        </p:txBody>
      </p:sp>
      <p:sp>
        <p:nvSpPr>
          <p:cNvPr id="274" name="Line 184"/>
          <p:cNvSpPr>
            <a:spLocks noChangeShapeType="1"/>
          </p:cNvSpPr>
          <p:nvPr/>
        </p:nvSpPr>
        <p:spPr bwMode="auto">
          <a:xfrm>
            <a:off x="4666488" y="4638675"/>
            <a:ext cx="4325112" cy="1588"/>
          </a:xfrm>
          <a:prstGeom prst="line">
            <a:avLst/>
          </a:prstGeom>
          <a:noFill/>
          <a:ln w="12600">
            <a:solidFill>
              <a:srgbClr val="000066"/>
            </a:solidFill>
            <a:miter lim="800000"/>
            <a:headEnd/>
            <a:tailEnd/>
          </a:ln>
          <a:effectLst/>
        </p:spPr>
        <p:txBody>
          <a:bodyPr/>
          <a:lstStyle/>
          <a:p>
            <a:endParaRPr lang="en-US"/>
          </a:p>
        </p:txBody>
      </p:sp>
      <p:sp>
        <p:nvSpPr>
          <p:cNvPr id="275" name="Line 185"/>
          <p:cNvSpPr>
            <a:spLocks noChangeShapeType="1"/>
          </p:cNvSpPr>
          <p:nvPr/>
        </p:nvSpPr>
        <p:spPr bwMode="auto">
          <a:xfrm>
            <a:off x="4666488" y="4919663"/>
            <a:ext cx="4325112" cy="1588"/>
          </a:xfrm>
          <a:prstGeom prst="line">
            <a:avLst/>
          </a:prstGeom>
          <a:noFill/>
          <a:ln w="12600">
            <a:solidFill>
              <a:srgbClr val="000066"/>
            </a:solidFill>
            <a:miter lim="800000"/>
            <a:headEnd/>
            <a:tailEnd/>
          </a:ln>
          <a:effectLst/>
        </p:spPr>
        <p:txBody>
          <a:bodyPr/>
          <a:lstStyle/>
          <a:p>
            <a:endParaRPr lang="en-US"/>
          </a:p>
        </p:txBody>
      </p:sp>
      <p:sp>
        <p:nvSpPr>
          <p:cNvPr id="276" name="Line 186"/>
          <p:cNvSpPr>
            <a:spLocks noChangeShapeType="1"/>
          </p:cNvSpPr>
          <p:nvPr/>
        </p:nvSpPr>
        <p:spPr bwMode="auto">
          <a:xfrm>
            <a:off x="4666488" y="5200650"/>
            <a:ext cx="4325112" cy="1588"/>
          </a:xfrm>
          <a:prstGeom prst="line">
            <a:avLst/>
          </a:prstGeom>
          <a:noFill/>
          <a:ln w="12600">
            <a:solidFill>
              <a:srgbClr val="000066"/>
            </a:solidFill>
            <a:miter lim="800000"/>
            <a:headEnd/>
            <a:tailEnd/>
          </a:ln>
          <a:effectLst/>
        </p:spPr>
        <p:txBody>
          <a:bodyPr/>
          <a:lstStyle/>
          <a:p>
            <a:endParaRPr lang="en-US"/>
          </a:p>
        </p:txBody>
      </p:sp>
      <p:sp>
        <p:nvSpPr>
          <p:cNvPr id="277" name="Line 187"/>
          <p:cNvSpPr>
            <a:spLocks noChangeShapeType="1"/>
          </p:cNvSpPr>
          <p:nvPr/>
        </p:nvSpPr>
        <p:spPr bwMode="auto">
          <a:xfrm>
            <a:off x="4666488" y="5484812"/>
            <a:ext cx="4325112" cy="1588"/>
          </a:xfrm>
          <a:prstGeom prst="line">
            <a:avLst/>
          </a:prstGeom>
          <a:noFill/>
          <a:ln w="12600">
            <a:solidFill>
              <a:srgbClr val="000066"/>
            </a:solidFill>
            <a:miter lim="800000"/>
            <a:headEnd/>
            <a:tailEnd/>
          </a:ln>
          <a:effectLst/>
        </p:spPr>
        <p:txBody>
          <a:bodyPr/>
          <a:lstStyle/>
          <a:p>
            <a:endParaRPr lang="en-US"/>
          </a:p>
        </p:txBody>
      </p:sp>
      <p:sp>
        <p:nvSpPr>
          <p:cNvPr id="278" name="Line 188"/>
          <p:cNvSpPr>
            <a:spLocks noChangeShapeType="1"/>
          </p:cNvSpPr>
          <p:nvPr/>
        </p:nvSpPr>
        <p:spPr bwMode="auto">
          <a:xfrm>
            <a:off x="4666488" y="5788025"/>
            <a:ext cx="4325112" cy="1588"/>
          </a:xfrm>
          <a:prstGeom prst="line">
            <a:avLst/>
          </a:prstGeom>
          <a:noFill/>
          <a:ln w="12600">
            <a:solidFill>
              <a:srgbClr val="000066"/>
            </a:solidFill>
            <a:miter lim="800000"/>
            <a:headEnd/>
            <a:tailEnd/>
          </a:ln>
          <a:effectLst/>
        </p:spPr>
        <p:txBody>
          <a:bodyPr/>
          <a:lstStyle/>
          <a:p>
            <a:endParaRPr lang="en-US"/>
          </a:p>
        </p:txBody>
      </p:sp>
      <p:sp>
        <p:nvSpPr>
          <p:cNvPr id="279" name="Line 189"/>
          <p:cNvSpPr>
            <a:spLocks noChangeShapeType="1"/>
          </p:cNvSpPr>
          <p:nvPr/>
        </p:nvSpPr>
        <p:spPr bwMode="auto">
          <a:xfrm>
            <a:off x="4666488" y="6069013"/>
            <a:ext cx="4325112" cy="1588"/>
          </a:xfrm>
          <a:prstGeom prst="line">
            <a:avLst/>
          </a:prstGeom>
          <a:noFill/>
          <a:ln w="12600">
            <a:solidFill>
              <a:srgbClr val="000066"/>
            </a:solidFill>
            <a:miter lim="800000"/>
            <a:headEnd/>
            <a:tailEnd/>
          </a:ln>
          <a:effectLst/>
        </p:spPr>
        <p:txBody>
          <a:bodyPr/>
          <a:lstStyle/>
          <a:p>
            <a:endParaRPr lang="en-US"/>
          </a:p>
        </p:txBody>
      </p:sp>
      <p:sp>
        <p:nvSpPr>
          <p:cNvPr id="280" name="Line 190"/>
          <p:cNvSpPr>
            <a:spLocks noChangeShapeType="1"/>
          </p:cNvSpPr>
          <p:nvPr/>
        </p:nvSpPr>
        <p:spPr bwMode="auto">
          <a:xfrm>
            <a:off x="4666488" y="6350000"/>
            <a:ext cx="4325112" cy="1588"/>
          </a:xfrm>
          <a:prstGeom prst="line">
            <a:avLst/>
          </a:prstGeom>
          <a:noFill/>
          <a:ln w="12600">
            <a:solidFill>
              <a:srgbClr val="000066"/>
            </a:solidFill>
            <a:miter lim="800000"/>
            <a:headEnd/>
            <a:tailEnd/>
          </a:ln>
          <a:effectLst/>
        </p:spPr>
        <p:txBody>
          <a:bodyPr/>
          <a:lstStyle/>
          <a:p>
            <a:endParaRPr lang="en-US"/>
          </a:p>
        </p:txBody>
      </p:sp>
      <p:sp>
        <p:nvSpPr>
          <p:cNvPr id="281" name="Line 197"/>
          <p:cNvSpPr>
            <a:spLocks noChangeShapeType="1"/>
          </p:cNvSpPr>
          <p:nvPr/>
        </p:nvSpPr>
        <p:spPr bwMode="auto">
          <a:xfrm>
            <a:off x="5268913" y="4076700"/>
            <a:ext cx="1588" cy="2554288"/>
          </a:xfrm>
          <a:prstGeom prst="line">
            <a:avLst/>
          </a:prstGeom>
          <a:noFill/>
          <a:ln w="12600">
            <a:solidFill>
              <a:srgbClr val="000066"/>
            </a:solidFill>
            <a:miter lim="800000"/>
            <a:headEnd/>
            <a:tailEnd/>
          </a:ln>
          <a:effectLst/>
        </p:spPr>
        <p:txBody>
          <a:bodyPr/>
          <a:lstStyle/>
          <a:p>
            <a:endParaRPr lang="en-US"/>
          </a:p>
        </p:txBody>
      </p:sp>
      <p:sp>
        <p:nvSpPr>
          <p:cNvPr id="282" name="Line 198"/>
          <p:cNvSpPr>
            <a:spLocks noChangeShapeType="1"/>
          </p:cNvSpPr>
          <p:nvPr/>
        </p:nvSpPr>
        <p:spPr bwMode="auto">
          <a:xfrm>
            <a:off x="5888038" y="4076700"/>
            <a:ext cx="1588" cy="2554288"/>
          </a:xfrm>
          <a:prstGeom prst="line">
            <a:avLst/>
          </a:prstGeom>
          <a:noFill/>
          <a:ln w="12600">
            <a:solidFill>
              <a:srgbClr val="000066"/>
            </a:solidFill>
            <a:miter lim="800000"/>
            <a:headEnd/>
            <a:tailEnd/>
          </a:ln>
          <a:effectLst/>
        </p:spPr>
        <p:txBody>
          <a:bodyPr/>
          <a:lstStyle/>
          <a:p>
            <a:endParaRPr lang="en-US"/>
          </a:p>
        </p:txBody>
      </p:sp>
      <p:sp>
        <p:nvSpPr>
          <p:cNvPr id="283" name="Line 199"/>
          <p:cNvSpPr>
            <a:spLocks noChangeShapeType="1"/>
          </p:cNvSpPr>
          <p:nvPr/>
        </p:nvSpPr>
        <p:spPr bwMode="auto">
          <a:xfrm>
            <a:off x="6508750" y="4076700"/>
            <a:ext cx="1588" cy="2554288"/>
          </a:xfrm>
          <a:prstGeom prst="line">
            <a:avLst/>
          </a:prstGeom>
          <a:noFill/>
          <a:ln w="12600">
            <a:solidFill>
              <a:srgbClr val="000066"/>
            </a:solidFill>
            <a:miter lim="800000"/>
            <a:headEnd/>
            <a:tailEnd/>
          </a:ln>
          <a:effectLst/>
        </p:spPr>
        <p:txBody>
          <a:bodyPr/>
          <a:lstStyle/>
          <a:p>
            <a:endParaRPr lang="en-US"/>
          </a:p>
        </p:txBody>
      </p:sp>
      <p:sp>
        <p:nvSpPr>
          <p:cNvPr id="284" name="Line 200"/>
          <p:cNvSpPr>
            <a:spLocks noChangeShapeType="1"/>
          </p:cNvSpPr>
          <p:nvPr/>
        </p:nvSpPr>
        <p:spPr bwMode="auto">
          <a:xfrm>
            <a:off x="7131050" y="4076700"/>
            <a:ext cx="1588" cy="2554288"/>
          </a:xfrm>
          <a:prstGeom prst="line">
            <a:avLst/>
          </a:prstGeom>
          <a:noFill/>
          <a:ln w="12600">
            <a:solidFill>
              <a:srgbClr val="000066"/>
            </a:solidFill>
            <a:miter lim="800000"/>
            <a:headEnd/>
            <a:tailEnd/>
          </a:ln>
          <a:effectLst/>
        </p:spPr>
        <p:txBody>
          <a:bodyPr/>
          <a:lstStyle/>
          <a:p>
            <a:endParaRPr lang="en-US"/>
          </a:p>
        </p:txBody>
      </p:sp>
      <p:sp>
        <p:nvSpPr>
          <p:cNvPr id="285" name="Line 201"/>
          <p:cNvSpPr>
            <a:spLocks noChangeShapeType="1"/>
          </p:cNvSpPr>
          <p:nvPr/>
        </p:nvSpPr>
        <p:spPr bwMode="auto">
          <a:xfrm>
            <a:off x="7751763" y="4076700"/>
            <a:ext cx="1588" cy="2554288"/>
          </a:xfrm>
          <a:prstGeom prst="line">
            <a:avLst/>
          </a:prstGeom>
          <a:noFill/>
          <a:ln w="12600">
            <a:solidFill>
              <a:srgbClr val="000066"/>
            </a:solidFill>
            <a:miter lim="800000"/>
            <a:headEnd/>
            <a:tailEnd/>
          </a:ln>
          <a:effectLst/>
        </p:spPr>
        <p:txBody>
          <a:bodyPr/>
          <a:lstStyle/>
          <a:p>
            <a:endParaRPr lang="en-US"/>
          </a:p>
        </p:txBody>
      </p:sp>
      <p:sp>
        <p:nvSpPr>
          <p:cNvPr id="286" name="Line 202"/>
          <p:cNvSpPr>
            <a:spLocks noChangeShapeType="1"/>
          </p:cNvSpPr>
          <p:nvPr/>
        </p:nvSpPr>
        <p:spPr bwMode="auto">
          <a:xfrm>
            <a:off x="8370888" y="4076700"/>
            <a:ext cx="1588" cy="2554288"/>
          </a:xfrm>
          <a:prstGeom prst="line">
            <a:avLst/>
          </a:prstGeom>
          <a:noFill/>
          <a:ln w="12600">
            <a:solidFill>
              <a:srgbClr val="000066"/>
            </a:solidFill>
            <a:miter lim="800000"/>
            <a:headEnd/>
            <a:tailEnd/>
          </a:ln>
          <a:effectLst/>
        </p:spPr>
        <p:txBody>
          <a:bodyPr/>
          <a:lstStyle/>
          <a:p>
            <a:endParaRPr lang="en-US"/>
          </a:p>
        </p:txBody>
      </p:sp>
      <p:sp>
        <p:nvSpPr>
          <p:cNvPr id="287" name="Line 205"/>
          <p:cNvSpPr>
            <a:spLocks noChangeShapeType="1"/>
          </p:cNvSpPr>
          <p:nvPr/>
        </p:nvSpPr>
        <p:spPr bwMode="auto">
          <a:xfrm>
            <a:off x="4666488" y="4076700"/>
            <a:ext cx="4325112"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88" name="Line 206"/>
          <p:cNvSpPr>
            <a:spLocks noChangeShapeType="1"/>
          </p:cNvSpPr>
          <p:nvPr/>
        </p:nvSpPr>
        <p:spPr bwMode="auto">
          <a:xfrm>
            <a:off x="8991601" y="4076700"/>
            <a:ext cx="1588" cy="2554288"/>
          </a:xfrm>
          <a:prstGeom prst="line">
            <a:avLst/>
          </a:prstGeom>
          <a:noFill/>
          <a:ln w="28575">
            <a:solidFill>
              <a:srgbClr val="000066"/>
            </a:solidFill>
            <a:miter lim="800000"/>
            <a:headEnd/>
            <a:tailEnd/>
          </a:ln>
          <a:effectLst/>
        </p:spPr>
        <p:txBody>
          <a:bodyPr/>
          <a:lstStyle/>
          <a:p>
            <a:endParaRPr lang="en-US"/>
          </a:p>
        </p:txBody>
      </p:sp>
      <p:sp>
        <p:nvSpPr>
          <p:cNvPr id="289" name="Line 207"/>
          <p:cNvSpPr>
            <a:spLocks noChangeShapeType="1"/>
          </p:cNvSpPr>
          <p:nvPr/>
        </p:nvSpPr>
        <p:spPr bwMode="auto">
          <a:xfrm>
            <a:off x="4666488" y="6630988"/>
            <a:ext cx="4325112" cy="1588"/>
          </a:xfrm>
          <a:prstGeom prst="line">
            <a:avLst/>
          </a:prstGeom>
          <a:noFill/>
          <a:ln w="28575">
            <a:solidFill>
              <a:srgbClr val="000066"/>
            </a:solidFill>
            <a:miter lim="800000"/>
            <a:headEnd/>
            <a:tailEnd/>
          </a:ln>
          <a:effectLst/>
        </p:spPr>
        <p:txBody>
          <a:bodyPr/>
          <a:lstStyle/>
          <a:p>
            <a:endParaRPr lang="en-US"/>
          </a:p>
        </p:txBody>
      </p:sp>
      <p:sp>
        <p:nvSpPr>
          <p:cNvPr id="290" name="Line 206"/>
          <p:cNvSpPr>
            <a:spLocks noChangeShapeType="1"/>
          </p:cNvSpPr>
          <p:nvPr/>
        </p:nvSpPr>
        <p:spPr bwMode="auto">
          <a:xfrm>
            <a:off x="4648200" y="4083579"/>
            <a:ext cx="1588" cy="2554288"/>
          </a:xfrm>
          <a:prstGeom prst="line">
            <a:avLst/>
          </a:prstGeom>
          <a:noFill/>
          <a:ln w="28575">
            <a:solidFill>
              <a:srgbClr val="000066"/>
            </a:solidFill>
            <a:miter lim="800000"/>
            <a:headEnd/>
            <a:tailEnd/>
          </a:ln>
          <a:effectLst/>
        </p:spPr>
        <p:txBody>
          <a:bodyPr/>
          <a:lstStyle/>
          <a:p>
            <a:endParaRPr lang="en-US"/>
          </a:p>
        </p:txBody>
      </p:sp>
      <p:grpSp>
        <p:nvGrpSpPr>
          <p:cNvPr id="7" name="Group 6"/>
          <p:cNvGrpSpPr/>
          <p:nvPr/>
        </p:nvGrpSpPr>
        <p:grpSpPr>
          <a:xfrm>
            <a:off x="4635503" y="3125787"/>
            <a:ext cx="2924172" cy="304800"/>
            <a:chOff x="4787903" y="3278187"/>
            <a:chExt cx="2924172" cy="304800"/>
          </a:xfrm>
        </p:grpSpPr>
        <p:sp>
          <p:nvSpPr>
            <p:cNvPr id="205" name="Rectangle 24"/>
            <p:cNvSpPr>
              <a:spLocks noChangeArrowheads="1"/>
            </p:cNvSpPr>
            <p:nvPr/>
          </p:nvSpPr>
          <p:spPr bwMode="auto">
            <a:xfrm>
              <a:off x="4787903"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1</a:t>
              </a:r>
            </a:p>
          </p:txBody>
        </p:sp>
        <p:sp>
          <p:nvSpPr>
            <p:cNvPr id="206" name="Rectangle 27"/>
            <p:cNvSpPr>
              <a:spLocks noChangeArrowheads="1"/>
            </p:cNvSpPr>
            <p:nvPr/>
          </p:nvSpPr>
          <p:spPr bwMode="auto">
            <a:xfrm>
              <a:off x="5275266"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0</a:t>
              </a:r>
            </a:p>
          </p:txBody>
        </p:sp>
        <p:sp>
          <p:nvSpPr>
            <p:cNvPr id="207" name="Rectangle 30"/>
            <p:cNvSpPr>
              <a:spLocks noChangeArrowheads="1"/>
            </p:cNvSpPr>
            <p:nvPr/>
          </p:nvSpPr>
          <p:spPr bwMode="auto">
            <a:xfrm>
              <a:off x="5762629"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1</a:t>
              </a:r>
            </a:p>
          </p:txBody>
        </p:sp>
        <p:sp>
          <p:nvSpPr>
            <p:cNvPr id="208" name="Rectangle 33"/>
            <p:cNvSpPr>
              <a:spLocks noChangeArrowheads="1"/>
            </p:cNvSpPr>
            <p:nvPr/>
          </p:nvSpPr>
          <p:spPr bwMode="auto">
            <a:xfrm>
              <a:off x="6249991"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0</a:t>
              </a:r>
            </a:p>
          </p:txBody>
        </p:sp>
        <p:sp>
          <p:nvSpPr>
            <p:cNvPr id="291" name="Rectangle 36"/>
            <p:cNvSpPr>
              <a:spLocks noChangeArrowheads="1"/>
            </p:cNvSpPr>
            <p:nvPr/>
          </p:nvSpPr>
          <p:spPr bwMode="auto">
            <a:xfrm>
              <a:off x="6737353" y="32781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pPr algn="ctr"/>
              <a:r>
                <a:rPr lang="en-US" dirty="0">
                  <a:solidFill>
                    <a:srgbClr val="FF0000"/>
                  </a:solidFill>
                  <a:latin typeface="Courier New" panose="02070309020205020404" pitchFamily="49" charset="0"/>
                  <a:cs typeface="Courier New" panose="02070309020205020404" pitchFamily="49" charset="0"/>
                </a:rPr>
                <a:t>0</a:t>
              </a:r>
            </a:p>
          </p:txBody>
        </p:sp>
        <p:sp>
          <p:nvSpPr>
            <p:cNvPr id="292" name="Rectangle 39"/>
            <p:cNvSpPr>
              <a:spLocks noChangeArrowheads="1"/>
            </p:cNvSpPr>
            <p:nvPr/>
          </p:nvSpPr>
          <p:spPr bwMode="auto">
            <a:xfrm>
              <a:off x="7224712" y="32781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pPr algn="ctr"/>
              <a:r>
                <a:rPr lang="en-US" dirty="0">
                  <a:solidFill>
                    <a:srgbClr val="FF0000"/>
                  </a:solidFill>
                  <a:latin typeface="Courier New" panose="02070309020205020404" pitchFamily="49" charset="0"/>
                  <a:cs typeface="Courier New" panose="02070309020205020404" pitchFamily="49" charset="0"/>
                </a:rPr>
                <a:t>1</a:t>
              </a:r>
            </a:p>
          </p:txBody>
        </p:sp>
      </p:grpSp>
      <p:grpSp>
        <p:nvGrpSpPr>
          <p:cNvPr id="461" name="Group 460"/>
          <p:cNvGrpSpPr/>
          <p:nvPr/>
        </p:nvGrpSpPr>
        <p:grpSpPr>
          <a:xfrm>
            <a:off x="167078" y="4060560"/>
            <a:ext cx="8840789" cy="2561167"/>
            <a:chOff x="152400" y="4076700"/>
            <a:chExt cx="8840789" cy="2561167"/>
          </a:xfrm>
          <a:solidFill>
            <a:schemeClr val="bg1"/>
          </a:solidFill>
        </p:grpSpPr>
        <p:sp>
          <p:nvSpPr>
            <p:cNvPr id="462"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63"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464"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465"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66"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67"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468"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469"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0"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1"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2"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3"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74"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475"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476"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477"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478"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479" name="Rectangle 95"/>
            <p:cNvSpPr>
              <a:spLocks noChangeArrowheads="1"/>
            </p:cNvSpPr>
            <p:nvPr/>
          </p:nvSpPr>
          <p:spPr bwMode="auto">
            <a:xfrm>
              <a:off x="20129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80"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81" name="Rectangle 97"/>
            <p:cNvSpPr>
              <a:spLocks noChangeArrowheads="1"/>
            </p:cNvSpPr>
            <p:nvPr/>
          </p:nvSpPr>
          <p:spPr bwMode="auto">
            <a:xfrm>
              <a:off x="7731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482"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483"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484"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485"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486"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487"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88"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489"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490"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1"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2"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3"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4"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95"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96"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497"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498"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499"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500"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01"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02"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03"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504"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5"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6"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7"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8"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09"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10"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511"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512"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513"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514"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515"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16"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517"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518"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519"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520"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521" name="Rectangle 179"/>
            <p:cNvSpPr>
              <a:spLocks noChangeArrowheads="1"/>
            </p:cNvSpPr>
            <p:nvPr/>
          </p:nvSpPr>
          <p:spPr bwMode="auto">
            <a:xfrm>
              <a:off x="20129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522"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523"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524"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525"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526"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527"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528"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529"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530"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531"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532"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533"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534"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535"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36"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37"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38"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39"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540"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41"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542"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543"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4"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5"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6"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7"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48"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549"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550"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551"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52"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553"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554"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55"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556"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557"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58"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559"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560"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561"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62"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563"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564"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5"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6"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7"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8"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69"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570"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571"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2"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3"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4"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5"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76"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577"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578"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579"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580" name="Rectangle 129"/>
            <p:cNvSpPr>
              <a:spLocks noChangeArrowheads="1"/>
            </p:cNvSpPr>
            <p:nvPr/>
          </p:nvSpPr>
          <p:spPr bwMode="auto">
            <a:xfrm>
              <a:off x="7131050" y="4919663"/>
              <a:ext cx="620713" cy="28098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81"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582"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83"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84"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585"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6"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7"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8"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9"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90"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91"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592"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593"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594"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95"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596"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97" name="Rectangle 160"/>
            <p:cNvSpPr>
              <a:spLocks noChangeArrowheads="1"/>
            </p:cNvSpPr>
            <p:nvPr/>
          </p:nvSpPr>
          <p:spPr bwMode="auto">
            <a:xfrm>
              <a:off x="52689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598"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599"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600"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601"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602"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603"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604"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605"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606"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607"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608"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609"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610"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611"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612"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613"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614"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615"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616"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617"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618"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619"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620"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621"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622"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623"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TextBox 834"/>
          <p:cNvSpPr txBox="1"/>
          <p:nvPr/>
        </p:nvSpPr>
        <p:spPr>
          <a:xfrm>
            <a:off x="115658" y="3556992"/>
            <a:ext cx="526106"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TLB</a:t>
            </a:r>
          </a:p>
        </p:txBody>
      </p:sp>
      <p:sp>
        <p:nvSpPr>
          <p:cNvPr id="131" name="Rectangle 6"/>
          <p:cNvSpPr>
            <a:spLocks noChangeArrowheads="1"/>
          </p:cNvSpPr>
          <p:nvPr/>
        </p:nvSpPr>
        <p:spPr bwMode="auto">
          <a:xfrm>
            <a:off x="1089025"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2" name="Rectangle 7"/>
          <p:cNvSpPr>
            <a:spLocks noChangeArrowheads="1"/>
          </p:cNvSpPr>
          <p:nvPr/>
        </p:nvSpPr>
        <p:spPr bwMode="auto">
          <a:xfrm>
            <a:off x="108902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13</a:t>
            </a:r>
          </a:p>
        </p:txBody>
      </p:sp>
      <p:sp>
        <p:nvSpPr>
          <p:cNvPr id="133" name="Rectangle 9"/>
          <p:cNvSpPr>
            <a:spLocks noChangeArrowheads="1"/>
          </p:cNvSpPr>
          <p:nvPr/>
        </p:nvSpPr>
        <p:spPr bwMode="auto">
          <a:xfrm>
            <a:off x="1576387"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4" name="Rectangle 10"/>
          <p:cNvSpPr>
            <a:spLocks noChangeArrowheads="1"/>
          </p:cNvSpPr>
          <p:nvPr/>
        </p:nvSpPr>
        <p:spPr bwMode="auto">
          <a:xfrm>
            <a:off x="157638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12</a:t>
            </a:r>
          </a:p>
        </p:txBody>
      </p:sp>
      <p:sp>
        <p:nvSpPr>
          <p:cNvPr id="135" name="Rectangle 12"/>
          <p:cNvSpPr>
            <a:spLocks noChangeArrowheads="1"/>
          </p:cNvSpPr>
          <p:nvPr/>
        </p:nvSpPr>
        <p:spPr bwMode="auto">
          <a:xfrm>
            <a:off x="2063750"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6" name="Rectangle 13"/>
          <p:cNvSpPr>
            <a:spLocks noChangeArrowheads="1"/>
          </p:cNvSpPr>
          <p:nvPr/>
        </p:nvSpPr>
        <p:spPr bwMode="auto">
          <a:xfrm>
            <a:off x="206375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37" name="Rectangle 15"/>
          <p:cNvSpPr>
            <a:spLocks noChangeArrowheads="1"/>
          </p:cNvSpPr>
          <p:nvPr/>
        </p:nvSpPr>
        <p:spPr bwMode="auto">
          <a:xfrm>
            <a:off x="2551112"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8" name="Rectangle 16"/>
          <p:cNvSpPr>
            <a:spLocks noChangeArrowheads="1"/>
          </p:cNvSpPr>
          <p:nvPr/>
        </p:nvSpPr>
        <p:spPr bwMode="auto">
          <a:xfrm>
            <a:off x="255111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39" name="Rectangle 18"/>
          <p:cNvSpPr>
            <a:spLocks noChangeArrowheads="1"/>
          </p:cNvSpPr>
          <p:nvPr/>
        </p:nvSpPr>
        <p:spPr bwMode="auto">
          <a:xfrm>
            <a:off x="3038475"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40" name="Rectangle 19"/>
          <p:cNvSpPr>
            <a:spLocks noChangeArrowheads="1"/>
          </p:cNvSpPr>
          <p:nvPr/>
        </p:nvSpPr>
        <p:spPr bwMode="auto">
          <a:xfrm>
            <a:off x="303847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41" name="Rectangle 21"/>
          <p:cNvSpPr>
            <a:spLocks noChangeArrowheads="1"/>
          </p:cNvSpPr>
          <p:nvPr/>
        </p:nvSpPr>
        <p:spPr bwMode="auto">
          <a:xfrm>
            <a:off x="3525837"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42" name="Rectangle 22"/>
          <p:cNvSpPr>
            <a:spLocks noChangeArrowheads="1"/>
          </p:cNvSpPr>
          <p:nvPr/>
        </p:nvSpPr>
        <p:spPr bwMode="auto">
          <a:xfrm>
            <a:off x="352583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43" name="Rectangle 24"/>
          <p:cNvSpPr>
            <a:spLocks noChangeArrowheads="1"/>
          </p:cNvSpPr>
          <p:nvPr/>
        </p:nvSpPr>
        <p:spPr bwMode="auto">
          <a:xfrm>
            <a:off x="4013200" y="2171700"/>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144" name="Rectangle 25"/>
          <p:cNvSpPr>
            <a:spLocks noChangeArrowheads="1"/>
          </p:cNvSpPr>
          <p:nvPr/>
        </p:nvSpPr>
        <p:spPr bwMode="auto">
          <a:xfrm>
            <a:off x="401320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45" name="Rectangle 27"/>
          <p:cNvSpPr>
            <a:spLocks noChangeArrowheads="1"/>
          </p:cNvSpPr>
          <p:nvPr/>
        </p:nvSpPr>
        <p:spPr bwMode="auto">
          <a:xfrm>
            <a:off x="4500562" y="2171700"/>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146" name="Rectangle 28"/>
          <p:cNvSpPr>
            <a:spLocks noChangeArrowheads="1"/>
          </p:cNvSpPr>
          <p:nvPr/>
        </p:nvSpPr>
        <p:spPr bwMode="auto">
          <a:xfrm>
            <a:off x="450056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47" name="Rectangle 30"/>
          <p:cNvSpPr>
            <a:spLocks noChangeArrowheads="1"/>
          </p:cNvSpPr>
          <p:nvPr/>
        </p:nvSpPr>
        <p:spPr bwMode="auto">
          <a:xfrm>
            <a:off x="4987925"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48" name="Rectangle 31"/>
          <p:cNvSpPr>
            <a:spLocks noChangeArrowheads="1"/>
          </p:cNvSpPr>
          <p:nvPr/>
        </p:nvSpPr>
        <p:spPr bwMode="auto">
          <a:xfrm>
            <a:off x="498792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49" name="Rectangle 33"/>
          <p:cNvSpPr>
            <a:spLocks noChangeArrowheads="1"/>
          </p:cNvSpPr>
          <p:nvPr/>
        </p:nvSpPr>
        <p:spPr bwMode="auto">
          <a:xfrm>
            <a:off x="5475287"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0" name="Rectangle 34"/>
          <p:cNvSpPr>
            <a:spLocks noChangeArrowheads="1"/>
          </p:cNvSpPr>
          <p:nvPr/>
        </p:nvSpPr>
        <p:spPr bwMode="auto">
          <a:xfrm>
            <a:off x="547528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51" name="Rectangle 36"/>
          <p:cNvSpPr>
            <a:spLocks noChangeArrowheads="1"/>
          </p:cNvSpPr>
          <p:nvPr/>
        </p:nvSpPr>
        <p:spPr bwMode="auto">
          <a:xfrm>
            <a:off x="5962650"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2" name="Rectangle 37"/>
          <p:cNvSpPr>
            <a:spLocks noChangeArrowheads="1"/>
          </p:cNvSpPr>
          <p:nvPr/>
        </p:nvSpPr>
        <p:spPr bwMode="auto">
          <a:xfrm>
            <a:off x="596265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53" name="Rectangle 39"/>
          <p:cNvSpPr>
            <a:spLocks noChangeArrowheads="1"/>
          </p:cNvSpPr>
          <p:nvPr/>
        </p:nvSpPr>
        <p:spPr bwMode="auto">
          <a:xfrm>
            <a:off x="6450012"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4" name="Rectangle 40"/>
          <p:cNvSpPr>
            <a:spLocks noChangeArrowheads="1"/>
          </p:cNvSpPr>
          <p:nvPr/>
        </p:nvSpPr>
        <p:spPr bwMode="auto">
          <a:xfrm>
            <a:off x="645001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55" name="Rectangle 42"/>
          <p:cNvSpPr>
            <a:spLocks noChangeArrowheads="1"/>
          </p:cNvSpPr>
          <p:nvPr/>
        </p:nvSpPr>
        <p:spPr bwMode="auto">
          <a:xfrm>
            <a:off x="6937375"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6" name="Rectangle 43"/>
          <p:cNvSpPr>
            <a:spLocks noChangeArrowheads="1"/>
          </p:cNvSpPr>
          <p:nvPr/>
        </p:nvSpPr>
        <p:spPr bwMode="auto">
          <a:xfrm>
            <a:off x="693737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57" name="Rectangle 45"/>
          <p:cNvSpPr>
            <a:spLocks noChangeArrowheads="1"/>
          </p:cNvSpPr>
          <p:nvPr/>
        </p:nvSpPr>
        <p:spPr bwMode="auto">
          <a:xfrm>
            <a:off x="7424737"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8" name="Rectangle 46"/>
          <p:cNvSpPr>
            <a:spLocks noChangeArrowheads="1"/>
          </p:cNvSpPr>
          <p:nvPr/>
        </p:nvSpPr>
        <p:spPr bwMode="auto">
          <a:xfrm>
            <a:off x="742473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59" name="Group 47"/>
          <p:cNvGrpSpPr>
            <a:grpSpLocks/>
          </p:cNvGrpSpPr>
          <p:nvPr/>
        </p:nvGrpSpPr>
        <p:grpSpPr bwMode="auto">
          <a:xfrm>
            <a:off x="4987924" y="2636838"/>
            <a:ext cx="2924175" cy="333375"/>
            <a:chOff x="3085" y="1661"/>
            <a:chExt cx="1842" cy="210"/>
          </a:xfrm>
        </p:grpSpPr>
        <p:sp>
          <p:nvSpPr>
            <p:cNvPr id="160" name="Line 48"/>
            <p:cNvSpPr>
              <a:spLocks noChangeShapeType="1"/>
            </p:cNvSpPr>
            <p:nvPr/>
          </p:nvSpPr>
          <p:spPr bwMode="auto">
            <a:xfrm>
              <a:off x="3085" y="17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1" name="Text Box 49"/>
            <p:cNvSpPr txBox="1">
              <a:spLocks noChangeArrowheads="1"/>
            </p:cNvSpPr>
            <p:nvPr/>
          </p:nvSpPr>
          <p:spPr bwMode="auto">
            <a:xfrm>
              <a:off x="3792" y="16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VPO</a:t>
              </a:r>
            </a:p>
          </p:txBody>
        </p:sp>
      </p:grpSp>
      <p:grpSp>
        <p:nvGrpSpPr>
          <p:cNvPr id="162" name="Group 50"/>
          <p:cNvGrpSpPr>
            <a:grpSpLocks/>
          </p:cNvGrpSpPr>
          <p:nvPr/>
        </p:nvGrpSpPr>
        <p:grpSpPr bwMode="auto">
          <a:xfrm>
            <a:off x="1089025" y="2628900"/>
            <a:ext cx="3916362" cy="333375"/>
            <a:chOff x="629" y="1656"/>
            <a:chExt cx="2467" cy="210"/>
          </a:xfrm>
        </p:grpSpPr>
        <p:sp>
          <p:nvSpPr>
            <p:cNvPr id="163" name="Line 51"/>
            <p:cNvSpPr>
              <a:spLocks noChangeShapeType="1"/>
            </p:cNvSpPr>
            <p:nvPr/>
          </p:nvSpPr>
          <p:spPr bwMode="auto">
            <a:xfrm>
              <a:off x="629" y="17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4" name="Text Box 52"/>
            <p:cNvSpPr txBox="1">
              <a:spLocks noChangeArrowheads="1"/>
            </p:cNvSpPr>
            <p:nvPr/>
          </p:nvSpPr>
          <p:spPr bwMode="auto">
            <a:xfrm>
              <a:off x="1577" y="16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VPN</a:t>
              </a:r>
            </a:p>
          </p:txBody>
        </p:sp>
      </p:grpSp>
      <p:sp>
        <p:nvSpPr>
          <p:cNvPr id="165" name="Line 54"/>
          <p:cNvSpPr>
            <a:spLocks noChangeShapeType="1"/>
          </p:cNvSpPr>
          <p:nvPr/>
        </p:nvSpPr>
        <p:spPr bwMode="auto">
          <a:xfrm>
            <a:off x="4010025" y="1727729"/>
            <a:ext cx="992187"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6" name="Text Box 55"/>
          <p:cNvSpPr txBox="1">
            <a:spLocks noChangeArrowheads="1"/>
          </p:cNvSpPr>
          <p:nvPr/>
        </p:nvSpPr>
        <p:spPr bwMode="auto">
          <a:xfrm>
            <a:off x="4233862" y="1603904"/>
            <a:ext cx="539750"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TLBI</a:t>
            </a:r>
          </a:p>
        </p:txBody>
      </p:sp>
      <p:sp>
        <p:nvSpPr>
          <p:cNvPr id="167" name="Line 57"/>
          <p:cNvSpPr>
            <a:spLocks noChangeShapeType="1"/>
          </p:cNvSpPr>
          <p:nvPr/>
        </p:nvSpPr>
        <p:spPr bwMode="auto">
          <a:xfrm>
            <a:off x="1089025" y="1724025"/>
            <a:ext cx="2927350"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8" name="Text Box 58"/>
          <p:cNvSpPr txBox="1">
            <a:spLocks noChangeArrowheads="1"/>
          </p:cNvSpPr>
          <p:nvPr/>
        </p:nvSpPr>
        <p:spPr bwMode="auto">
          <a:xfrm>
            <a:off x="2332038" y="1600200"/>
            <a:ext cx="582613"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TLBT</a:t>
            </a:r>
          </a:p>
        </p:txBody>
      </p:sp>
      <p:sp>
        <p:nvSpPr>
          <p:cNvPr id="208" name="Text Box 113"/>
          <p:cNvSpPr txBox="1">
            <a:spLocks noChangeArrowheads="1"/>
          </p:cNvSpPr>
          <p:nvPr/>
        </p:nvSpPr>
        <p:spPr bwMode="auto">
          <a:xfrm>
            <a:off x="755808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09" name="Text Box 114"/>
          <p:cNvSpPr txBox="1">
            <a:spLocks noChangeArrowheads="1"/>
          </p:cNvSpPr>
          <p:nvPr/>
        </p:nvSpPr>
        <p:spPr bwMode="auto">
          <a:xfrm>
            <a:off x="7070725"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0" name="Text Box 115"/>
          <p:cNvSpPr txBox="1">
            <a:spLocks noChangeArrowheads="1"/>
          </p:cNvSpPr>
          <p:nvPr/>
        </p:nvSpPr>
        <p:spPr bwMode="auto">
          <a:xfrm>
            <a:off x="6584950"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1" name="Text Box 116"/>
          <p:cNvSpPr txBox="1">
            <a:spLocks noChangeArrowheads="1"/>
          </p:cNvSpPr>
          <p:nvPr/>
        </p:nvSpPr>
        <p:spPr bwMode="auto">
          <a:xfrm>
            <a:off x="6097587"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2" name="Text Box 117"/>
          <p:cNvSpPr txBox="1">
            <a:spLocks noChangeArrowheads="1"/>
          </p:cNvSpPr>
          <p:nvPr/>
        </p:nvSpPr>
        <p:spPr bwMode="auto">
          <a:xfrm>
            <a:off x="5611812"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3" name="Text Box 118"/>
          <p:cNvSpPr txBox="1">
            <a:spLocks noChangeArrowheads="1"/>
          </p:cNvSpPr>
          <p:nvPr/>
        </p:nvSpPr>
        <p:spPr bwMode="auto">
          <a:xfrm>
            <a:off x="5124450"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4" name="Text Box 119"/>
          <p:cNvSpPr txBox="1">
            <a:spLocks noChangeArrowheads="1"/>
          </p:cNvSpPr>
          <p:nvPr/>
        </p:nvSpPr>
        <p:spPr bwMode="auto">
          <a:xfrm>
            <a:off x="4638675"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5" name="Text Box 120"/>
          <p:cNvSpPr txBox="1">
            <a:spLocks noChangeArrowheads="1"/>
          </p:cNvSpPr>
          <p:nvPr/>
        </p:nvSpPr>
        <p:spPr bwMode="auto">
          <a:xfrm>
            <a:off x="4151312"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6" name="Text Box 121"/>
          <p:cNvSpPr txBox="1">
            <a:spLocks noChangeArrowheads="1"/>
          </p:cNvSpPr>
          <p:nvPr/>
        </p:nvSpPr>
        <p:spPr bwMode="auto">
          <a:xfrm>
            <a:off x="366553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7" name="Text Box 122"/>
          <p:cNvSpPr txBox="1">
            <a:spLocks noChangeArrowheads="1"/>
          </p:cNvSpPr>
          <p:nvPr/>
        </p:nvSpPr>
        <p:spPr bwMode="auto">
          <a:xfrm>
            <a:off x="3178175"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8" name="Text Box 123"/>
          <p:cNvSpPr txBox="1">
            <a:spLocks noChangeArrowheads="1"/>
          </p:cNvSpPr>
          <p:nvPr/>
        </p:nvSpPr>
        <p:spPr bwMode="auto">
          <a:xfrm>
            <a:off x="2692400"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9" name="Text Box 124"/>
          <p:cNvSpPr txBox="1">
            <a:spLocks noChangeArrowheads="1"/>
          </p:cNvSpPr>
          <p:nvPr/>
        </p:nvSpPr>
        <p:spPr bwMode="auto">
          <a:xfrm>
            <a:off x="220503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0" name="Text Box 125"/>
          <p:cNvSpPr txBox="1">
            <a:spLocks noChangeArrowheads="1"/>
          </p:cNvSpPr>
          <p:nvPr/>
        </p:nvSpPr>
        <p:spPr bwMode="auto">
          <a:xfrm>
            <a:off x="1719262"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1" name="Text Box 126"/>
          <p:cNvSpPr txBox="1">
            <a:spLocks noChangeArrowheads="1"/>
          </p:cNvSpPr>
          <p:nvPr/>
        </p:nvSpPr>
        <p:spPr bwMode="auto">
          <a:xfrm>
            <a:off x="123348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2" name="Text Box 128"/>
          <p:cNvSpPr txBox="1">
            <a:spLocks noChangeArrowheads="1"/>
          </p:cNvSpPr>
          <p:nvPr/>
        </p:nvSpPr>
        <p:spPr bwMode="auto">
          <a:xfrm>
            <a:off x="1253068" y="3048026"/>
            <a:ext cx="490538"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0x0F</a:t>
            </a:r>
          </a:p>
        </p:txBody>
      </p:sp>
      <p:sp>
        <p:nvSpPr>
          <p:cNvPr id="223" name="Text Box 129"/>
          <p:cNvSpPr txBox="1">
            <a:spLocks noChangeArrowheads="1"/>
          </p:cNvSpPr>
          <p:nvPr/>
        </p:nvSpPr>
        <p:spPr bwMode="auto">
          <a:xfrm>
            <a:off x="2599876" y="3048026"/>
            <a:ext cx="394599" cy="3161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0x3</a:t>
            </a:r>
          </a:p>
        </p:txBody>
      </p:sp>
      <p:sp>
        <p:nvSpPr>
          <p:cNvPr id="224" name="Text Box 130"/>
          <p:cNvSpPr txBox="1">
            <a:spLocks noChangeArrowheads="1"/>
          </p:cNvSpPr>
          <p:nvPr/>
        </p:nvSpPr>
        <p:spPr bwMode="auto">
          <a:xfrm>
            <a:off x="3564469" y="3048026"/>
            <a:ext cx="5000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0x03</a:t>
            </a:r>
          </a:p>
        </p:txBody>
      </p:sp>
      <p:sp>
        <p:nvSpPr>
          <p:cNvPr id="225" name="Text Box 131"/>
          <p:cNvSpPr txBox="1">
            <a:spLocks noChangeArrowheads="1"/>
          </p:cNvSpPr>
          <p:nvPr/>
        </p:nvSpPr>
        <p:spPr bwMode="auto">
          <a:xfrm>
            <a:off x="5252800" y="3048000"/>
            <a:ext cx="19973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Y</a:t>
            </a:r>
          </a:p>
        </p:txBody>
      </p:sp>
      <p:sp>
        <p:nvSpPr>
          <p:cNvPr id="226" name="Text Box 133"/>
          <p:cNvSpPr txBox="1">
            <a:spLocks noChangeArrowheads="1"/>
          </p:cNvSpPr>
          <p:nvPr/>
        </p:nvSpPr>
        <p:spPr bwMode="auto">
          <a:xfrm>
            <a:off x="6891868" y="3048026"/>
            <a:ext cx="22701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N</a:t>
            </a:r>
            <a:endParaRPr lang="en-GB" sz="1600" b="1" dirty="0">
              <a:solidFill>
                <a:srgbClr val="C00000"/>
              </a:solidFill>
              <a:latin typeface="Calibri" pitchFamily="34" charset="0"/>
            </a:endParaRPr>
          </a:p>
        </p:txBody>
      </p:sp>
      <p:sp>
        <p:nvSpPr>
          <p:cNvPr id="227" name="Text Box 134"/>
          <p:cNvSpPr txBox="1">
            <a:spLocks noChangeArrowheads="1"/>
          </p:cNvSpPr>
          <p:nvPr/>
        </p:nvSpPr>
        <p:spPr bwMode="auto">
          <a:xfrm>
            <a:off x="7856538" y="3048026"/>
            <a:ext cx="52546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0x0D</a:t>
            </a:r>
          </a:p>
        </p:txBody>
      </p:sp>
      <p:sp>
        <p:nvSpPr>
          <p:cNvPr id="37889" name="Rectangle 1"/>
          <p:cNvSpPr>
            <a:spLocks noGrp="1" noChangeArrowheads="1"/>
          </p:cNvSpPr>
          <p:nvPr>
            <p:ph type="title"/>
          </p:nvPr>
        </p:nvSpPr>
        <p:spPr>
          <a:xfrm>
            <a:off x="381000" y="493713"/>
            <a:ext cx="7345363"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Address Translation Example</a:t>
            </a:r>
          </a:p>
        </p:txBody>
      </p:sp>
      <p:sp>
        <p:nvSpPr>
          <p:cNvPr id="130" name="Rectangle 2"/>
          <p:cNvSpPr txBox="1">
            <a:spLocks noChangeArrowheads="1"/>
          </p:cNvSpPr>
          <p:nvPr/>
        </p:nvSpPr>
        <p:spPr bwMode="auto">
          <a:xfrm>
            <a:off x="440736" y="1215452"/>
            <a:ext cx="7975189" cy="3873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22250" indent="-222250">
              <a:lnSpc>
                <a:spcPct val="73000"/>
              </a:lnSpc>
              <a:buSzPct val="100000"/>
              <a:buFont typeface="Wingdings 2" pitchFamily="18"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Virtual Address: </a:t>
            </a:r>
            <a:r>
              <a:rPr lang="en-GB" kern="0" dirty="0">
                <a:latin typeface="Courier New" pitchFamily="49" charset="0"/>
              </a:rPr>
              <a:t>0x03D4</a:t>
            </a:r>
          </a:p>
          <a:p>
            <a:pPr marL="222250" indent="-222250">
              <a:lnSpc>
                <a:spcPct val="73000"/>
              </a:lnSpc>
              <a:buSzPct val="100000"/>
              <a:buFont typeface="Wingdings 2" pitchFamily="18"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VPN ___	TLBI ___	TLBT ____	          TLB Hit? __	Page Fault? __        PPN: ____</a:t>
            </a:r>
            <a:endParaRPr lang="en-GB" b="0"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1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	CO 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p:txBody>
      </p:sp>
      <p:sp>
        <p:nvSpPr>
          <p:cNvPr id="169" name="Rectangle 62"/>
          <p:cNvSpPr>
            <a:spLocks noChangeArrowheads="1"/>
          </p:cNvSpPr>
          <p:nvPr/>
        </p:nvSpPr>
        <p:spPr bwMode="auto">
          <a:xfrm>
            <a:off x="2071687"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0" name="Rectangle 63"/>
          <p:cNvSpPr>
            <a:spLocks noChangeArrowheads="1"/>
          </p:cNvSpPr>
          <p:nvPr/>
        </p:nvSpPr>
        <p:spPr bwMode="auto">
          <a:xfrm>
            <a:off x="207168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71" name="Rectangle 65"/>
          <p:cNvSpPr>
            <a:spLocks noChangeArrowheads="1"/>
          </p:cNvSpPr>
          <p:nvPr/>
        </p:nvSpPr>
        <p:spPr bwMode="auto">
          <a:xfrm>
            <a:off x="2559050"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2" name="Rectangle 66"/>
          <p:cNvSpPr>
            <a:spLocks noChangeArrowheads="1"/>
          </p:cNvSpPr>
          <p:nvPr/>
        </p:nvSpPr>
        <p:spPr bwMode="auto">
          <a:xfrm>
            <a:off x="255905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73" name="Rectangle 68"/>
          <p:cNvSpPr>
            <a:spLocks noChangeArrowheads="1"/>
          </p:cNvSpPr>
          <p:nvPr/>
        </p:nvSpPr>
        <p:spPr bwMode="auto">
          <a:xfrm>
            <a:off x="3046412"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4" name="Rectangle 69"/>
          <p:cNvSpPr>
            <a:spLocks noChangeArrowheads="1"/>
          </p:cNvSpPr>
          <p:nvPr/>
        </p:nvSpPr>
        <p:spPr bwMode="auto">
          <a:xfrm>
            <a:off x="304641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75" name="Rectangle 71"/>
          <p:cNvSpPr>
            <a:spLocks noChangeArrowheads="1"/>
          </p:cNvSpPr>
          <p:nvPr/>
        </p:nvSpPr>
        <p:spPr bwMode="auto">
          <a:xfrm>
            <a:off x="3533775"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6" name="Rectangle 72"/>
          <p:cNvSpPr>
            <a:spLocks noChangeArrowheads="1"/>
          </p:cNvSpPr>
          <p:nvPr/>
        </p:nvSpPr>
        <p:spPr bwMode="auto">
          <a:xfrm>
            <a:off x="353377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77" name="Rectangle 74"/>
          <p:cNvSpPr>
            <a:spLocks noChangeArrowheads="1"/>
          </p:cNvSpPr>
          <p:nvPr/>
        </p:nvSpPr>
        <p:spPr bwMode="auto">
          <a:xfrm>
            <a:off x="4021137"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8" name="Rectangle 75"/>
          <p:cNvSpPr>
            <a:spLocks noChangeArrowheads="1"/>
          </p:cNvSpPr>
          <p:nvPr/>
        </p:nvSpPr>
        <p:spPr bwMode="auto">
          <a:xfrm>
            <a:off x="402113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79" name="Rectangle 77"/>
          <p:cNvSpPr>
            <a:spLocks noChangeArrowheads="1"/>
          </p:cNvSpPr>
          <p:nvPr/>
        </p:nvSpPr>
        <p:spPr bwMode="auto">
          <a:xfrm>
            <a:off x="4508500"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80" name="Rectangle 78"/>
          <p:cNvSpPr>
            <a:spLocks noChangeArrowheads="1"/>
          </p:cNvSpPr>
          <p:nvPr/>
        </p:nvSpPr>
        <p:spPr bwMode="auto">
          <a:xfrm>
            <a:off x="450850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81" name="Rectangle 80"/>
          <p:cNvSpPr>
            <a:spLocks noChangeArrowheads="1"/>
          </p:cNvSpPr>
          <p:nvPr/>
        </p:nvSpPr>
        <p:spPr bwMode="auto">
          <a:xfrm>
            <a:off x="4995862"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2" name="Rectangle 81"/>
          <p:cNvSpPr>
            <a:spLocks noChangeArrowheads="1"/>
          </p:cNvSpPr>
          <p:nvPr/>
        </p:nvSpPr>
        <p:spPr bwMode="auto">
          <a:xfrm>
            <a:off x="499586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83" name="Rectangle 83"/>
          <p:cNvSpPr>
            <a:spLocks noChangeArrowheads="1"/>
          </p:cNvSpPr>
          <p:nvPr/>
        </p:nvSpPr>
        <p:spPr bwMode="auto">
          <a:xfrm>
            <a:off x="5483225"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4" name="Rectangle 84"/>
          <p:cNvSpPr>
            <a:spLocks noChangeArrowheads="1"/>
          </p:cNvSpPr>
          <p:nvPr/>
        </p:nvSpPr>
        <p:spPr bwMode="auto">
          <a:xfrm>
            <a:off x="548322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85" name="Rectangle 86"/>
          <p:cNvSpPr>
            <a:spLocks noChangeArrowheads="1"/>
          </p:cNvSpPr>
          <p:nvPr/>
        </p:nvSpPr>
        <p:spPr bwMode="auto">
          <a:xfrm>
            <a:off x="5970587"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6" name="Rectangle 87"/>
          <p:cNvSpPr>
            <a:spLocks noChangeArrowheads="1"/>
          </p:cNvSpPr>
          <p:nvPr/>
        </p:nvSpPr>
        <p:spPr bwMode="auto">
          <a:xfrm>
            <a:off x="597058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87" name="Rectangle 89"/>
          <p:cNvSpPr>
            <a:spLocks noChangeArrowheads="1"/>
          </p:cNvSpPr>
          <p:nvPr/>
        </p:nvSpPr>
        <p:spPr bwMode="auto">
          <a:xfrm>
            <a:off x="6457950"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8" name="Rectangle 90"/>
          <p:cNvSpPr>
            <a:spLocks noChangeArrowheads="1"/>
          </p:cNvSpPr>
          <p:nvPr/>
        </p:nvSpPr>
        <p:spPr bwMode="auto">
          <a:xfrm>
            <a:off x="645795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89" name="Rectangle 92"/>
          <p:cNvSpPr>
            <a:spLocks noChangeArrowheads="1"/>
          </p:cNvSpPr>
          <p:nvPr/>
        </p:nvSpPr>
        <p:spPr bwMode="auto">
          <a:xfrm>
            <a:off x="6945312"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0" name="Rectangle 93"/>
          <p:cNvSpPr>
            <a:spLocks noChangeArrowheads="1"/>
          </p:cNvSpPr>
          <p:nvPr/>
        </p:nvSpPr>
        <p:spPr bwMode="auto">
          <a:xfrm>
            <a:off x="694531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91" name="Rectangle 95"/>
          <p:cNvSpPr>
            <a:spLocks noChangeArrowheads="1"/>
          </p:cNvSpPr>
          <p:nvPr/>
        </p:nvSpPr>
        <p:spPr bwMode="auto">
          <a:xfrm>
            <a:off x="7432675"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2" name="Rectangle 96"/>
          <p:cNvSpPr>
            <a:spLocks noChangeArrowheads="1"/>
          </p:cNvSpPr>
          <p:nvPr/>
        </p:nvSpPr>
        <p:spPr bwMode="auto">
          <a:xfrm>
            <a:off x="743267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93" name="Group 97"/>
          <p:cNvGrpSpPr>
            <a:grpSpLocks/>
          </p:cNvGrpSpPr>
          <p:nvPr/>
        </p:nvGrpSpPr>
        <p:grpSpPr bwMode="auto">
          <a:xfrm>
            <a:off x="5004858" y="6372225"/>
            <a:ext cx="2924175" cy="333375"/>
            <a:chOff x="3101" y="3292"/>
            <a:chExt cx="1842" cy="210"/>
          </a:xfrm>
        </p:grpSpPr>
        <p:sp>
          <p:nvSpPr>
            <p:cNvPr id="194"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5"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196" name="Group 100"/>
          <p:cNvGrpSpPr>
            <a:grpSpLocks/>
          </p:cNvGrpSpPr>
          <p:nvPr/>
        </p:nvGrpSpPr>
        <p:grpSpPr bwMode="auto">
          <a:xfrm>
            <a:off x="2092324" y="6363758"/>
            <a:ext cx="2924175" cy="333375"/>
            <a:chOff x="1277" y="3292"/>
            <a:chExt cx="1842" cy="210"/>
          </a:xfrm>
        </p:grpSpPr>
        <p:sp>
          <p:nvSpPr>
            <p:cNvPr id="197"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8"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228" name="Group 135"/>
          <p:cNvGrpSpPr>
            <a:grpSpLocks/>
          </p:cNvGrpSpPr>
          <p:nvPr/>
        </p:nvGrpSpPr>
        <p:grpSpPr bwMode="auto">
          <a:xfrm>
            <a:off x="2215620" y="5980641"/>
            <a:ext cx="5576888" cy="339725"/>
            <a:chOff x="1344" y="3030"/>
            <a:chExt cx="3513" cy="214"/>
          </a:xfrm>
        </p:grpSpPr>
        <p:sp>
          <p:nvSpPr>
            <p:cNvPr id="229"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0"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1"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2"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3"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4"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5"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6"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7"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8"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9"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40"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grpSp>
      <p:grpSp>
        <p:nvGrpSpPr>
          <p:cNvPr id="922" name="Group 921">
            <a:extLst>
              <a:ext uri="{FF2B5EF4-FFF2-40B4-BE49-F238E27FC236}">
                <a16:creationId xmlns:a16="http://schemas.microsoft.com/office/drawing/2014/main" id="{D3BCD5E7-ACAE-4E61-BA73-B9087CB61528}"/>
              </a:ext>
            </a:extLst>
          </p:cNvPr>
          <p:cNvGrpSpPr/>
          <p:nvPr/>
        </p:nvGrpSpPr>
        <p:grpSpPr>
          <a:xfrm>
            <a:off x="665955" y="3554411"/>
            <a:ext cx="8154989" cy="1627189"/>
            <a:chOff x="2211252" y="149729"/>
            <a:chExt cx="8154989" cy="1627189"/>
          </a:xfrm>
        </p:grpSpPr>
        <p:sp>
          <p:nvSpPr>
            <p:cNvPr id="923" name="Rectangle 60">
              <a:extLst>
                <a:ext uri="{FF2B5EF4-FFF2-40B4-BE49-F238E27FC236}">
                  <a16:creationId xmlns:a16="http://schemas.microsoft.com/office/drawing/2014/main" id="{EA472761-D774-4750-9BC1-34086E02C49A}"/>
                </a:ext>
              </a:extLst>
            </p:cNvPr>
            <p:cNvSpPr>
              <a:spLocks noChangeArrowheads="1"/>
            </p:cNvSpPr>
            <p:nvPr/>
          </p:nvSpPr>
          <p:spPr bwMode="auto">
            <a:xfrm>
              <a:off x="9739177"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24" name="Rectangle 61">
              <a:extLst>
                <a:ext uri="{FF2B5EF4-FFF2-40B4-BE49-F238E27FC236}">
                  <a16:creationId xmlns:a16="http://schemas.microsoft.com/office/drawing/2014/main" id="{E111E79D-3EDA-4DAD-B9E0-F0B87529286C}"/>
                </a:ext>
              </a:extLst>
            </p:cNvPr>
            <p:cNvSpPr>
              <a:spLocks noChangeArrowheads="1"/>
            </p:cNvSpPr>
            <p:nvPr/>
          </p:nvSpPr>
          <p:spPr bwMode="auto">
            <a:xfrm>
              <a:off x="9108940"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25" name="Rectangle 62">
              <a:extLst>
                <a:ext uri="{FF2B5EF4-FFF2-40B4-BE49-F238E27FC236}">
                  <a16:creationId xmlns:a16="http://schemas.microsoft.com/office/drawing/2014/main" id="{25E30877-543A-4F17-BED2-686010DF87B9}"/>
                </a:ext>
              </a:extLst>
            </p:cNvPr>
            <p:cNvSpPr>
              <a:spLocks noChangeArrowheads="1"/>
            </p:cNvSpPr>
            <p:nvPr/>
          </p:nvSpPr>
          <p:spPr bwMode="auto">
            <a:xfrm>
              <a:off x="84834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26" name="Rectangle 63">
              <a:extLst>
                <a:ext uri="{FF2B5EF4-FFF2-40B4-BE49-F238E27FC236}">
                  <a16:creationId xmlns:a16="http://schemas.microsoft.com/office/drawing/2014/main" id="{60B3979C-A484-45AD-9227-7DC3AC7DE1B8}"/>
                </a:ext>
              </a:extLst>
            </p:cNvPr>
            <p:cNvSpPr>
              <a:spLocks noChangeArrowheads="1"/>
            </p:cNvSpPr>
            <p:nvPr/>
          </p:nvSpPr>
          <p:spPr bwMode="auto">
            <a:xfrm>
              <a:off x="7854815"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27" name="Rectangle 64">
              <a:extLst>
                <a:ext uri="{FF2B5EF4-FFF2-40B4-BE49-F238E27FC236}">
                  <a16:creationId xmlns:a16="http://schemas.microsoft.com/office/drawing/2014/main" id="{8AA1DD1E-E0E5-47DA-BB32-4848FB971DA8}"/>
                </a:ext>
              </a:extLst>
            </p:cNvPr>
            <p:cNvSpPr>
              <a:spLocks noChangeArrowheads="1"/>
            </p:cNvSpPr>
            <p:nvPr/>
          </p:nvSpPr>
          <p:spPr bwMode="auto">
            <a:xfrm>
              <a:off x="722934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928" name="Rectangle 65">
              <a:extLst>
                <a:ext uri="{FF2B5EF4-FFF2-40B4-BE49-F238E27FC236}">
                  <a16:creationId xmlns:a16="http://schemas.microsoft.com/office/drawing/2014/main" id="{F9185848-003C-4E69-9F06-5F0B1F551ED2}"/>
                </a:ext>
              </a:extLst>
            </p:cNvPr>
            <p:cNvSpPr>
              <a:spLocks noChangeArrowheads="1"/>
            </p:cNvSpPr>
            <p:nvPr/>
          </p:nvSpPr>
          <p:spPr bwMode="auto">
            <a:xfrm>
              <a:off x="6602277"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929" name="Rectangle 66">
              <a:extLst>
                <a:ext uri="{FF2B5EF4-FFF2-40B4-BE49-F238E27FC236}">
                  <a16:creationId xmlns:a16="http://schemas.microsoft.com/office/drawing/2014/main" id="{E82E37D2-5018-40C4-8ED5-21646BBCA918}"/>
                </a:ext>
              </a:extLst>
            </p:cNvPr>
            <p:cNvSpPr>
              <a:spLocks noChangeArrowheads="1"/>
            </p:cNvSpPr>
            <p:nvPr/>
          </p:nvSpPr>
          <p:spPr bwMode="auto">
            <a:xfrm>
              <a:off x="5973627"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30" name="Rectangle 67">
              <a:extLst>
                <a:ext uri="{FF2B5EF4-FFF2-40B4-BE49-F238E27FC236}">
                  <a16:creationId xmlns:a16="http://schemas.microsoft.com/office/drawing/2014/main" id="{17F6F41C-D146-49CA-993A-5A84AB481801}"/>
                </a:ext>
              </a:extLst>
            </p:cNvPr>
            <p:cNvSpPr>
              <a:spLocks noChangeArrowheads="1"/>
            </p:cNvSpPr>
            <p:nvPr/>
          </p:nvSpPr>
          <p:spPr bwMode="auto">
            <a:xfrm>
              <a:off x="5346565"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931" name="Rectangle 68">
              <a:extLst>
                <a:ext uri="{FF2B5EF4-FFF2-40B4-BE49-F238E27FC236}">
                  <a16:creationId xmlns:a16="http://schemas.microsoft.com/office/drawing/2014/main" id="{5D542677-362A-4523-814B-7A619276AD30}"/>
                </a:ext>
              </a:extLst>
            </p:cNvPr>
            <p:cNvSpPr>
              <a:spLocks noChangeArrowheads="1"/>
            </p:cNvSpPr>
            <p:nvPr/>
          </p:nvSpPr>
          <p:spPr bwMode="auto">
            <a:xfrm>
              <a:off x="472109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32" name="Rectangle 69">
              <a:extLst>
                <a:ext uri="{FF2B5EF4-FFF2-40B4-BE49-F238E27FC236}">
                  <a16:creationId xmlns:a16="http://schemas.microsoft.com/office/drawing/2014/main" id="{0C907FF0-D5F5-4D9B-B737-CA0502EBED8B}"/>
                </a:ext>
              </a:extLst>
            </p:cNvPr>
            <p:cNvSpPr>
              <a:spLocks noChangeArrowheads="1"/>
            </p:cNvSpPr>
            <p:nvPr/>
          </p:nvSpPr>
          <p:spPr bwMode="auto">
            <a:xfrm>
              <a:off x="4092440"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33" name="Rectangle 70">
              <a:extLst>
                <a:ext uri="{FF2B5EF4-FFF2-40B4-BE49-F238E27FC236}">
                  <a16:creationId xmlns:a16="http://schemas.microsoft.com/office/drawing/2014/main" id="{BB1517C0-09E6-47A4-BE1B-3EB66FBB06ED}"/>
                </a:ext>
              </a:extLst>
            </p:cNvPr>
            <p:cNvSpPr>
              <a:spLocks noChangeArrowheads="1"/>
            </p:cNvSpPr>
            <p:nvPr/>
          </p:nvSpPr>
          <p:spPr bwMode="auto">
            <a:xfrm>
              <a:off x="34669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34" name="Rectangle 71">
              <a:extLst>
                <a:ext uri="{FF2B5EF4-FFF2-40B4-BE49-F238E27FC236}">
                  <a16:creationId xmlns:a16="http://schemas.microsoft.com/office/drawing/2014/main" id="{9D6D2442-8638-416F-AFE0-B0806B187D38}"/>
                </a:ext>
              </a:extLst>
            </p:cNvPr>
            <p:cNvSpPr>
              <a:spLocks noChangeArrowheads="1"/>
            </p:cNvSpPr>
            <p:nvPr/>
          </p:nvSpPr>
          <p:spPr bwMode="auto">
            <a:xfrm>
              <a:off x="2836727"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935" name="Rectangle 72">
              <a:extLst>
                <a:ext uri="{FF2B5EF4-FFF2-40B4-BE49-F238E27FC236}">
                  <a16:creationId xmlns:a16="http://schemas.microsoft.com/office/drawing/2014/main" id="{5E6B643D-3006-4DDC-A33E-24BF031CC4E0}"/>
                </a:ext>
              </a:extLst>
            </p:cNvPr>
            <p:cNvSpPr>
              <a:spLocks noChangeArrowheads="1"/>
            </p:cNvSpPr>
            <p:nvPr/>
          </p:nvSpPr>
          <p:spPr bwMode="auto">
            <a:xfrm>
              <a:off x="2211252" y="144989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936" name="Rectangle 73">
              <a:extLst>
                <a:ext uri="{FF2B5EF4-FFF2-40B4-BE49-F238E27FC236}">
                  <a16:creationId xmlns:a16="http://schemas.microsoft.com/office/drawing/2014/main" id="{1891F660-6CB6-4AC5-895E-805B5193BAB7}"/>
                </a:ext>
              </a:extLst>
            </p:cNvPr>
            <p:cNvSpPr>
              <a:spLocks noChangeArrowheads="1"/>
            </p:cNvSpPr>
            <p:nvPr/>
          </p:nvSpPr>
          <p:spPr bwMode="auto">
            <a:xfrm>
              <a:off x="9739177"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37" name="Rectangle 74">
              <a:extLst>
                <a:ext uri="{FF2B5EF4-FFF2-40B4-BE49-F238E27FC236}">
                  <a16:creationId xmlns:a16="http://schemas.microsoft.com/office/drawing/2014/main" id="{E8EB8287-7A9E-4B2D-B471-85A23FD1B180}"/>
                </a:ext>
              </a:extLst>
            </p:cNvPr>
            <p:cNvSpPr>
              <a:spLocks noChangeArrowheads="1"/>
            </p:cNvSpPr>
            <p:nvPr/>
          </p:nvSpPr>
          <p:spPr bwMode="auto">
            <a:xfrm>
              <a:off x="9108940"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38" name="Rectangle 75">
              <a:extLst>
                <a:ext uri="{FF2B5EF4-FFF2-40B4-BE49-F238E27FC236}">
                  <a16:creationId xmlns:a16="http://schemas.microsoft.com/office/drawing/2014/main" id="{F9386608-2103-42F1-9C34-EA89BCC0D542}"/>
                </a:ext>
              </a:extLst>
            </p:cNvPr>
            <p:cNvSpPr>
              <a:spLocks noChangeArrowheads="1"/>
            </p:cNvSpPr>
            <p:nvPr/>
          </p:nvSpPr>
          <p:spPr bwMode="auto">
            <a:xfrm>
              <a:off x="84834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39" name="Rectangle 76">
              <a:extLst>
                <a:ext uri="{FF2B5EF4-FFF2-40B4-BE49-F238E27FC236}">
                  <a16:creationId xmlns:a16="http://schemas.microsoft.com/office/drawing/2014/main" id="{F096714F-E44A-413A-AF59-808356E60D86}"/>
                </a:ext>
              </a:extLst>
            </p:cNvPr>
            <p:cNvSpPr>
              <a:spLocks noChangeArrowheads="1"/>
            </p:cNvSpPr>
            <p:nvPr/>
          </p:nvSpPr>
          <p:spPr bwMode="auto">
            <a:xfrm>
              <a:off x="7854815"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0" name="Rectangle 77">
              <a:extLst>
                <a:ext uri="{FF2B5EF4-FFF2-40B4-BE49-F238E27FC236}">
                  <a16:creationId xmlns:a16="http://schemas.microsoft.com/office/drawing/2014/main" id="{694345DC-DCD4-4AF1-9B4B-9477591BAF22}"/>
                </a:ext>
              </a:extLst>
            </p:cNvPr>
            <p:cNvSpPr>
              <a:spLocks noChangeArrowheads="1"/>
            </p:cNvSpPr>
            <p:nvPr/>
          </p:nvSpPr>
          <p:spPr bwMode="auto">
            <a:xfrm>
              <a:off x="722934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1" name="Rectangle 78">
              <a:extLst>
                <a:ext uri="{FF2B5EF4-FFF2-40B4-BE49-F238E27FC236}">
                  <a16:creationId xmlns:a16="http://schemas.microsoft.com/office/drawing/2014/main" id="{AA351ADC-50D3-4B8E-BC74-C672B84A8E39}"/>
                </a:ext>
              </a:extLst>
            </p:cNvPr>
            <p:cNvSpPr>
              <a:spLocks noChangeArrowheads="1"/>
            </p:cNvSpPr>
            <p:nvPr/>
          </p:nvSpPr>
          <p:spPr bwMode="auto">
            <a:xfrm>
              <a:off x="6602277"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942" name="Rectangle 79">
              <a:extLst>
                <a:ext uri="{FF2B5EF4-FFF2-40B4-BE49-F238E27FC236}">
                  <a16:creationId xmlns:a16="http://schemas.microsoft.com/office/drawing/2014/main" id="{DDF4F623-2B47-4F86-9B01-02FE812587FF}"/>
                </a:ext>
              </a:extLst>
            </p:cNvPr>
            <p:cNvSpPr>
              <a:spLocks noChangeArrowheads="1"/>
            </p:cNvSpPr>
            <p:nvPr/>
          </p:nvSpPr>
          <p:spPr bwMode="auto">
            <a:xfrm>
              <a:off x="5973627"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3" name="Rectangle 80">
              <a:extLst>
                <a:ext uri="{FF2B5EF4-FFF2-40B4-BE49-F238E27FC236}">
                  <a16:creationId xmlns:a16="http://schemas.microsoft.com/office/drawing/2014/main" id="{A15838AB-6712-4C85-847B-69632F1913B1}"/>
                </a:ext>
              </a:extLst>
            </p:cNvPr>
            <p:cNvSpPr>
              <a:spLocks noChangeArrowheads="1"/>
            </p:cNvSpPr>
            <p:nvPr/>
          </p:nvSpPr>
          <p:spPr bwMode="auto">
            <a:xfrm>
              <a:off x="5346565"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4" name="Rectangle 81">
              <a:extLst>
                <a:ext uri="{FF2B5EF4-FFF2-40B4-BE49-F238E27FC236}">
                  <a16:creationId xmlns:a16="http://schemas.microsoft.com/office/drawing/2014/main" id="{C7DD6C21-70D9-41E8-9FB8-0DFA189C06BD}"/>
                </a:ext>
              </a:extLst>
            </p:cNvPr>
            <p:cNvSpPr>
              <a:spLocks noChangeArrowheads="1"/>
            </p:cNvSpPr>
            <p:nvPr/>
          </p:nvSpPr>
          <p:spPr bwMode="auto">
            <a:xfrm>
              <a:off x="472109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945" name="Rectangle 82">
              <a:extLst>
                <a:ext uri="{FF2B5EF4-FFF2-40B4-BE49-F238E27FC236}">
                  <a16:creationId xmlns:a16="http://schemas.microsoft.com/office/drawing/2014/main" id="{00AFC960-950C-4AD5-B8AD-EC14A76647E1}"/>
                </a:ext>
              </a:extLst>
            </p:cNvPr>
            <p:cNvSpPr>
              <a:spLocks noChangeArrowheads="1"/>
            </p:cNvSpPr>
            <p:nvPr/>
          </p:nvSpPr>
          <p:spPr bwMode="auto">
            <a:xfrm>
              <a:off x="4092440"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6" name="Rectangle 83">
              <a:extLst>
                <a:ext uri="{FF2B5EF4-FFF2-40B4-BE49-F238E27FC236}">
                  <a16:creationId xmlns:a16="http://schemas.microsoft.com/office/drawing/2014/main" id="{FE58E3CC-82B3-4BCC-A751-42BB79A60CBE}"/>
                </a:ext>
              </a:extLst>
            </p:cNvPr>
            <p:cNvSpPr>
              <a:spLocks noChangeArrowheads="1"/>
            </p:cNvSpPr>
            <p:nvPr/>
          </p:nvSpPr>
          <p:spPr bwMode="auto">
            <a:xfrm>
              <a:off x="34669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7" name="Rectangle 84">
              <a:extLst>
                <a:ext uri="{FF2B5EF4-FFF2-40B4-BE49-F238E27FC236}">
                  <a16:creationId xmlns:a16="http://schemas.microsoft.com/office/drawing/2014/main" id="{C0B85331-FBF8-4145-95A4-3531EC966890}"/>
                </a:ext>
              </a:extLst>
            </p:cNvPr>
            <p:cNvSpPr>
              <a:spLocks noChangeArrowheads="1"/>
            </p:cNvSpPr>
            <p:nvPr/>
          </p:nvSpPr>
          <p:spPr bwMode="auto">
            <a:xfrm>
              <a:off x="2836727"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48" name="Rectangle 85">
              <a:extLst>
                <a:ext uri="{FF2B5EF4-FFF2-40B4-BE49-F238E27FC236}">
                  <a16:creationId xmlns:a16="http://schemas.microsoft.com/office/drawing/2014/main" id="{E127B4EE-1A12-4D66-BC50-1F9BD4AB8914}"/>
                </a:ext>
              </a:extLst>
            </p:cNvPr>
            <p:cNvSpPr>
              <a:spLocks noChangeArrowheads="1"/>
            </p:cNvSpPr>
            <p:nvPr/>
          </p:nvSpPr>
          <p:spPr bwMode="auto">
            <a:xfrm>
              <a:off x="2211252" y="112445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949" name="Rectangle 86">
              <a:extLst>
                <a:ext uri="{FF2B5EF4-FFF2-40B4-BE49-F238E27FC236}">
                  <a16:creationId xmlns:a16="http://schemas.microsoft.com/office/drawing/2014/main" id="{165FD49E-93A1-4247-94A1-AE8AD2CC21F9}"/>
                </a:ext>
              </a:extLst>
            </p:cNvPr>
            <p:cNvSpPr>
              <a:spLocks noChangeArrowheads="1"/>
            </p:cNvSpPr>
            <p:nvPr/>
          </p:nvSpPr>
          <p:spPr bwMode="auto">
            <a:xfrm>
              <a:off x="9739177"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0" name="Rectangle 87">
              <a:extLst>
                <a:ext uri="{FF2B5EF4-FFF2-40B4-BE49-F238E27FC236}">
                  <a16:creationId xmlns:a16="http://schemas.microsoft.com/office/drawing/2014/main" id="{806F3264-A1EC-47BB-8530-4BA0B068BF65}"/>
                </a:ext>
              </a:extLst>
            </p:cNvPr>
            <p:cNvSpPr>
              <a:spLocks noChangeArrowheads="1"/>
            </p:cNvSpPr>
            <p:nvPr/>
          </p:nvSpPr>
          <p:spPr bwMode="auto">
            <a:xfrm>
              <a:off x="9108940"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1" name="Rectangle 88">
              <a:extLst>
                <a:ext uri="{FF2B5EF4-FFF2-40B4-BE49-F238E27FC236}">
                  <a16:creationId xmlns:a16="http://schemas.microsoft.com/office/drawing/2014/main" id="{5B7C31A4-B7C9-43BE-A63F-FCC8B4E84FA2}"/>
                </a:ext>
              </a:extLst>
            </p:cNvPr>
            <p:cNvSpPr>
              <a:spLocks noChangeArrowheads="1"/>
            </p:cNvSpPr>
            <p:nvPr/>
          </p:nvSpPr>
          <p:spPr bwMode="auto">
            <a:xfrm>
              <a:off x="84834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952" name="Rectangle 89">
              <a:extLst>
                <a:ext uri="{FF2B5EF4-FFF2-40B4-BE49-F238E27FC236}">
                  <a16:creationId xmlns:a16="http://schemas.microsoft.com/office/drawing/2014/main" id="{C92C8F71-2C5F-49CB-B68C-ABF3FF9F1BE1}"/>
                </a:ext>
              </a:extLst>
            </p:cNvPr>
            <p:cNvSpPr>
              <a:spLocks noChangeArrowheads="1"/>
            </p:cNvSpPr>
            <p:nvPr/>
          </p:nvSpPr>
          <p:spPr bwMode="auto">
            <a:xfrm>
              <a:off x="7854815"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3" name="Rectangle 90">
              <a:extLst>
                <a:ext uri="{FF2B5EF4-FFF2-40B4-BE49-F238E27FC236}">
                  <a16:creationId xmlns:a16="http://schemas.microsoft.com/office/drawing/2014/main" id="{EB65648B-9077-4D72-B342-B355E0DAA299}"/>
                </a:ext>
              </a:extLst>
            </p:cNvPr>
            <p:cNvSpPr>
              <a:spLocks noChangeArrowheads="1"/>
            </p:cNvSpPr>
            <p:nvPr/>
          </p:nvSpPr>
          <p:spPr bwMode="auto">
            <a:xfrm>
              <a:off x="722934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4" name="Rectangle 91">
              <a:extLst>
                <a:ext uri="{FF2B5EF4-FFF2-40B4-BE49-F238E27FC236}">
                  <a16:creationId xmlns:a16="http://schemas.microsoft.com/office/drawing/2014/main" id="{2356BEAF-7F96-4FCA-A587-00620C4EF3EF}"/>
                </a:ext>
              </a:extLst>
            </p:cNvPr>
            <p:cNvSpPr>
              <a:spLocks noChangeArrowheads="1"/>
            </p:cNvSpPr>
            <p:nvPr/>
          </p:nvSpPr>
          <p:spPr bwMode="auto">
            <a:xfrm>
              <a:off x="6602277"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955" name="Rectangle 92">
              <a:extLst>
                <a:ext uri="{FF2B5EF4-FFF2-40B4-BE49-F238E27FC236}">
                  <a16:creationId xmlns:a16="http://schemas.microsoft.com/office/drawing/2014/main" id="{A73D2EC8-DBC4-4647-841E-932CA66BBD74}"/>
                </a:ext>
              </a:extLst>
            </p:cNvPr>
            <p:cNvSpPr>
              <a:spLocks noChangeArrowheads="1"/>
            </p:cNvSpPr>
            <p:nvPr/>
          </p:nvSpPr>
          <p:spPr bwMode="auto">
            <a:xfrm>
              <a:off x="5973627"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6" name="Rectangle 93">
              <a:extLst>
                <a:ext uri="{FF2B5EF4-FFF2-40B4-BE49-F238E27FC236}">
                  <a16:creationId xmlns:a16="http://schemas.microsoft.com/office/drawing/2014/main" id="{5EFAC079-721C-4F9F-8318-A01FD9E2A706}"/>
                </a:ext>
              </a:extLst>
            </p:cNvPr>
            <p:cNvSpPr>
              <a:spLocks noChangeArrowheads="1"/>
            </p:cNvSpPr>
            <p:nvPr/>
          </p:nvSpPr>
          <p:spPr bwMode="auto">
            <a:xfrm>
              <a:off x="5346565"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7" name="Rectangle 94">
              <a:extLst>
                <a:ext uri="{FF2B5EF4-FFF2-40B4-BE49-F238E27FC236}">
                  <a16:creationId xmlns:a16="http://schemas.microsoft.com/office/drawing/2014/main" id="{6E2ABF1D-DBEA-4F98-9669-A521576E5FB2}"/>
                </a:ext>
              </a:extLst>
            </p:cNvPr>
            <p:cNvSpPr>
              <a:spLocks noChangeArrowheads="1"/>
            </p:cNvSpPr>
            <p:nvPr/>
          </p:nvSpPr>
          <p:spPr bwMode="auto">
            <a:xfrm>
              <a:off x="472109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58" name="Rectangle 95">
              <a:extLst>
                <a:ext uri="{FF2B5EF4-FFF2-40B4-BE49-F238E27FC236}">
                  <a16:creationId xmlns:a16="http://schemas.microsoft.com/office/drawing/2014/main" id="{83954C28-3399-4DD7-A4B6-B18ECB3219C6}"/>
                </a:ext>
              </a:extLst>
            </p:cNvPr>
            <p:cNvSpPr>
              <a:spLocks noChangeArrowheads="1"/>
            </p:cNvSpPr>
            <p:nvPr/>
          </p:nvSpPr>
          <p:spPr bwMode="auto">
            <a:xfrm>
              <a:off x="4092440"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59" name="Rectangle 96">
              <a:extLst>
                <a:ext uri="{FF2B5EF4-FFF2-40B4-BE49-F238E27FC236}">
                  <a16:creationId xmlns:a16="http://schemas.microsoft.com/office/drawing/2014/main" id="{1AC7EA54-4566-4CE3-8F1E-9D725FCDF277}"/>
                </a:ext>
              </a:extLst>
            </p:cNvPr>
            <p:cNvSpPr>
              <a:spLocks noChangeArrowheads="1"/>
            </p:cNvSpPr>
            <p:nvPr/>
          </p:nvSpPr>
          <p:spPr bwMode="auto">
            <a:xfrm>
              <a:off x="34669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960" name="Rectangle 97">
              <a:extLst>
                <a:ext uri="{FF2B5EF4-FFF2-40B4-BE49-F238E27FC236}">
                  <a16:creationId xmlns:a16="http://schemas.microsoft.com/office/drawing/2014/main" id="{FBEC74EE-8566-494C-9AF6-27F2912CC3B5}"/>
                </a:ext>
              </a:extLst>
            </p:cNvPr>
            <p:cNvSpPr>
              <a:spLocks noChangeArrowheads="1"/>
            </p:cNvSpPr>
            <p:nvPr/>
          </p:nvSpPr>
          <p:spPr bwMode="auto">
            <a:xfrm>
              <a:off x="2836727"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61" name="Rectangle 98">
              <a:extLst>
                <a:ext uri="{FF2B5EF4-FFF2-40B4-BE49-F238E27FC236}">
                  <a16:creationId xmlns:a16="http://schemas.microsoft.com/office/drawing/2014/main" id="{4C962E8F-AF7D-401C-B207-451A5381EFDB}"/>
                </a:ext>
              </a:extLst>
            </p:cNvPr>
            <p:cNvSpPr>
              <a:spLocks noChangeArrowheads="1"/>
            </p:cNvSpPr>
            <p:nvPr/>
          </p:nvSpPr>
          <p:spPr bwMode="auto">
            <a:xfrm>
              <a:off x="2211252" y="800604"/>
              <a:ext cx="625475" cy="323850"/>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962" name="Rectangle 99">
              <a:extLst>
                <a:ext uri="{FF2B5EF4-FFF2-40B4-BE49-F238E27FC236}">
                  <a16:creationId xmlns:a16="http://schemas.microsoft.com/office/drawing/2014/main" id="{99B89769-8F21-41B9-9800-481168B8FF56}"/>
                </a:ext>
              </a:extLst>
            </p:cNvPr>
            <p:cNvSpPr>
              <a:spLocks noChangeArrowheads="1"/>
            </p:cNvSpPr>
            <p:nvPr/>
          </p:nvSpPr>
          <p:spPr bwMode="auto">
            <a:xfrm>
              <a:off x="9739177"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63" name="Rectangle 100">
              <a:extLst>
                <a:ext uri="{FF2B5EF4-FFF2-40B4-BE49-F238E27FC236}">
                  <a16:creationId xmlns:a16="http://schemas.microsoft.com/office/drawing/2014/main" id="{C9C2FAA2-AB72-4F60-B67D-830636805DDF}"/>
                </a:ext>
              </a:extLst>
            </p:cNvPr>
            <p:cNvSpPr>
              <a:spLocks noChangeArrowheads="1"/>
            </p:cNvSpPr>
            <p:nvPr/>
          </p:nvSpPr>
          <p:spPr bwMode="auto">
            <a:xfrm>
              <a:off x="9108940"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64" name="Rectangle 101">
              <a:extLst>
                <a:ext uri="{FF2B5EF4-FFF2-40B4-BE49-F238E27FC236}">
                  <a16:creationId xmlns:a16="http://schemas.microsoft.com/office/drawing/2014/main" id="{62ACE133-FF9F-4BBD-9805-FB70E29D203C}"/>
                </a:ext>
              </a:extLst>
            </p:cNvPr>
            <p:cNvSpPr>
              <a:spLocks noChangeArrowheads="1"/>
            </p:cNvSpPr>
            <p:nvPr/>
          </p:nvSpPr>
          <p:spPr bwMode="auto">
            <a:xfrm>
              <a:off x="84834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965" name="Rectangle 102">
              <a:extLst>
                <a:ext uri="{FF2B5EF4-FFF2-40B4-BE49-F238E27FC236}">
                  <a16:creationId xmlns:a16="http://schemas.microsoft.com/office/drawing/2014/main" id="{A0171FA1-5E78-4C42-B40E-CEA501A6B7D1}"/>
                </a:ext>
              </a:extLst>
            </p:cNvPr>
            <p:cNvSpPr>
              <a:spLocks noChangeArrowheads="1"/>
            </p:cNvSpPr>
            <p:nvPr/>
          </p:nvSpPr>
          <p:spPr bwMode="auto">
            <a:xfrm>
              <a:off x="7854815"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66" name="Rectangle 103">
              <a:extLst>
                <a:ext uri="{FF2B5EF4-FFF2-40B4-BE49-F238E27FC236}">
                  <a16:creationId xmlns:a16="http://schemas.microsoft.com/office/drawing/2014/main" id="{B8615402-ED20-404B-B1B8-9695149A4173}"/>
                </a:ext>
              </a:extLst>
            </p:cNvPr>
            <p:cNvSpPr>
              <a:spLocks noChangeArrowheads="1"/>
            </p:cNvSpPr>
            <p:nvPr/>
          </p:nvSpPr>
          <p:spPr bwMode="auto">
            <a:xfrm>
              <a:off x="722934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67" name="Rectangle 104">
              <a:extLst>
                <a:ext uri="{FF2B5EF4-FFF2-40B4-BE49-F238E27FC236}">
                  <a16:creationId xmlns:a16="http://schemas.microsoft.com/office/drawing/2014/main" id="{9C6D88E1-082C-4677-B5C9-CF8EE2D68B79}"/>
                </a:ext>
              </a:extLst>
            </p:cNvPr>
            <p:cNvSpPr>
              <a:spLocks noChangeArrowheads="1"/>
            </p:cNvSpPr>
            <p:nvPr/>
          </p:nvSpPr>
          <p:spPr bwMode="auto">
            <a:xfrm>
              <a:off x="6602277"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968" name="Rectangle 105">
              <a:extLst>
                <a:ext uri="{FF2B5EF4-FFF2-40B4-BE49-F238E27FC236}">
                  <a16:creationId xmlns:a16="http://schemas.microsoft.com/office/drawing/2014/main" id="{90F2C68C-49BD-4650-91FC-8CCA9287A38E}"/>
                </a:ext>
              </a:extLst>
            </p:cNvPr>
            <p:cNvSpPr>
              <a:spLocks noChangeArrowheads="1"/>
            </p:cNvSpPr>
            <p:nvPr/>
          </p:nvSpPr>
          <p:spPr bwMode="auto">
            <a:xfrm>
              <a:off x="5973627"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69" name="Rectangle 106">
              <a:extLst>
                <a:ext uri="{FF2B5EF4-FFF2-40B4-BE49-F238E27FC236}">
                  <a16:creationId xmlns:a16="http://schemas.microsoft.com/office/drawing/2014/main" id="{5A6BCA06-5B13-4A24-9AF1-417DC64FCBB0}"/>
                </a:ext>
              </a:extLst>
            </p:cNvPr>
            <p:cNvSpPr>
              <a:spLocks noChangeArrowheads="1"/>
            </p:cNvSpPr>
            <p:nvPr/>
          </p:nvSpPr>
          <p:spPr bwMode="auto">
            <a:xfrm>
              <a:off x="5346565"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970" name="Rectangle 107">
              <a:extLst>
                <a:ext uri="{FF2B5EF4-FFF2-40B4-BE49-F238E27FC236}">
                  <a16:creationId xmlns:a16="http://schemas.microsoft.com/office/drawing/2014/main" id="{44B4E26B-BB89-4026-9234-D8E0DD08CEFA}"/>
                </a:ext>
              </a:extLst>
            </p:cNvPr>
            <p:cNvSpPr>
              <a:spLocks noChangeArrowheads="1"/>
            </p:cNvSpPr>
            <p:nvPr/>
          </p:nvSpPr>
          <p:spPr bwMode="auto">
            <a:xfrm>
              <a:off x="472109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971" name="Rectangle 108">
              <a:extLst>
                <a:ext uri="{FF2B5EF4-FFF2-40B4-BE49-F238E27FC236}">
                  <a16:creationId xmlns:a16="http://schemas.microsoft.com/office/drawing/2014/main" id="{F603F491-64FE-456E-B30B-D388E2A4756C}"/>
                </a:ext>
              </a:extLst>
            </p:cNvPr>
            <p:cNvSpPr>
              <a:spLocks noChangeArrowheads="1"/>
            </p:cNvSpPr>
            <p:nvPr/>
          </p:nvSpPr>
          <p:spPr bwMode="auto">
            <a:xfrm>
              <a:off x="4092440"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72" name="Rectangle 109">
              <a:extLst>
                <a:ext uri="{FF2B5EF4-FFF2-40B4-BE49-F238E27FC236}">
                  <a16:creationId xmlns:a16="http://schemas.microsoft.com/office/drawing/2014/main" id="{577923F5-293E-4F40-A459-76ACB60255FD}"/>
                </a:ext>
              </a:extLst>
            </p:cNvPr>
            <p:cNvSpPr>
              <a:spLocks noChangeArrowheads="1"/>
            </p:cNvSpPr>
            <p:nvPr/>
          </p:nvSpPr>
          <p:spPr bwMode="auto">
            <a:xfrm>
              <a:off x="34669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73" name="Rectangle 110">
              <a:extLst>
                <a:ext uri="{FF2B5EF4-FFF2-40B4-BE49-F238E27FC236}">
                  <a16:creationId xmlns:a16="http://schemas.microsoft.com/office/drawing/2014/main" id="{89B3E27B-25AB-42E3-B777-0EB213D2D819}"/>
                </a:ext>
              </a:extLst>
            </p:cNvPr>
            <p:cNvSpPr>
              <a:spLocks noChangeArrowheads="1"/>
            </p:cNvSpPr>
            <p:nvPr/>
          </p:nvSpPr>
          <p:spPr bwMode="auto">
            <a:xfrm>
              <a:off x="2836727"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74" name="Rectangle 111">
              <a:extLst>
                <a:ext uri="{FF2B5EF4-FFF2-40B4-BE49-F238E27FC236}">
                  <a16:creationId xmlns:a16="http://schemas.microsoft.com/office/drawing/2014/main" id="{6C789237-5045-46AF-A062-FCA7A8FEF708}"/>
                </a:ext>
              </a:extLst>
            </p:cNvPr>
            <p:cNvSpPr>
              <a:spLocks noChangeArrowheads="1"/>
            </p:cNvSpPr>
            <p:nvPr/>
          </p:nvSpPr>
          <p:spPr bwMode="auto">
            <a:xfrm>
              <a:off x="2211252" y="47516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975" name="Rectangle 112">
              <a:extLst>
                <a:ext uri="{FF2B5EF4-FFF2-40B4-BE49-F238E27FC236}">
                  <a16:creationId xmlns:a16="http://schemas.microsoft.com/office/drawing/2014/main" id="{E8932B49-2A20-4990-916E-C100CD9EEBC8}"/>
                </a:ext>
              </a:extLst>
            </p:cNvPr>
            <p:cNvSpPr>
              <a:spLocks noChangeArrowheads="1"/>
            </p:cNvSpPr>
            <p:nvPr/>
          </p:nvSpPr>
          <p:spPr bwMode="auto">
            <a:xfrm>
              <a:off x="9739177"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76" name="Rectangle 113">
              <a:extLst>
                <a:ext uri="{FF2B5EF4-FFF2-40B4-BE49-F238E27FC236}">
                  <a16:creationId xmlns:a16="http://schemas.microsoft.com/office/drawing/2014/main" id="{A277AF55-AADA-4A20-B139-FF5CA2096A8B}"/>
                </a:ext>
              </a:extLst>
            </p:cNvPr>
            <p:cNvSpPr>
              <a:spLocks noChangeArrowheads="1"/>
            </p:cNvSpPr>
            <p:nvPr/>
          </p:nvSpPr>
          <p:spPr bwMode="auto">
            <a:xfrm>
              <a:off x="9108940"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77" name="Rectangle 114">
              <a:extLst>
                <a:ext uri="{FF2B5EF4-FFF2-40B4-BE49-F238E27FC236}">
                  <a16:creationId xmlns:a16="http://schemas.microsoft.com/office/drawing/2014/main" id="{3C352152-E5EB-4528-85E2-43D5679AA5D1}"/>
                </a:ext>
              </a:extLst>
            </p:cNvPr>
            <p:cNvSpPr>
              <a:spLocks noChangeArrowheads="1"/>
            </p:cNvSpPr>
            <p:nvPr/>
          </p:nvSpPr>
          <p:spPr bwMode="auto">
            <a:xfrm>
              <a:off x="84834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78" name="Rectangle 115">
              <a:extLst>
                <a:ext uri="{FF2B5EF4-FFF2-40B4-BE49-F238E27FC236}">
                  <a16:creationId xmlns:a16="http://schemas.microsoft.com/office/drawing/2014/main" id="{48401A5F-66B8-46FF-994B-97AAEE9F935D}"/>
                </a:ext>
              </a:extLst>
            </p:cNvPr>
            <p:cNvSpPr>
              <a:spLocks noChangeArrowheads="1"/>
            </p:cNvSpPr>
            <p:nvPr/>
          </p:nvSpPr>
          <p:spPr bwMode="auto">
            <a:xfrm>
              <a:off x="7854815"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79" name="Rectangle 116">
              <a:extLst>
                <a:ext uri="{FF2B5EF4-FFF2-40B4-BE49-F238E27FC236}">
                  <a16:creationId xmlns:a16="http://schemas.microsoft.com/office/drawing/2014/main" id="{B5B933EA-4915-4BF5-96E0-8EC0A8029B68}"/>
                </a:ext>
              </a:extLst>
            </p:cNvPr>
            <p:cNvSpPr>
              <a:spLocks noChangeArrowheads="1"/>
            </p:cNvSpPr>
            <p:nvPr/>
          </p:nvSpPr>
          <p:spPr bwMode="auto">
            <a:xfrm>
              <a:off x="722934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0" name="Rectangle 117">
              <a:extLst>
                <a:ext uri="{FF2B5EF4-FFF2-40B4-BE49-F238E27FC236}">
                  <a16:creationId xmlns:a16="http://schemas.microsoft.com/office/drawing/2014/main" id="{56FD87E4-E0D1-4AB4-B1BE-35247EF9929B}"/>
                </a:ext>
              </a:extLst>
            </p:cNvPr>
            <p:cNvSpPr>
              <a:spLocks noChangeArrowheads="1"/>
            </p:cNvSpPr>
            <p:nvPr/>
          </p:nvSpPr>
          <p:spPr bwMode="auto">
            <a:xfrm>
              <a:off x="6602277"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1" name="Rectangle 118">
              <a:extLst>
                <a:ext uri="{FF2B5EF4-FFF2-40B4-BE49-F238E27FC236}">
                  <a16:creationId xmlns:a16="http://schemas.microsoft.com/office/drawing/2014/main" id="{682936DF-668A-4EE6-8D97-6EB544E8362E}"/>
                </a:ext>
              </a:extLst>
            </p:cNvPr>
            <p:cNvSpPr>
              <a:spLocks noChangeArrowheads="1"/>
            </p:cNvSpPr>
            <p:nvPr/>
          </p:nvSpPr>
          <p:spPr bwMode="auto">
            <a:xfrm>
              <a:off x="5973627"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82" name="Rectangle 119">
              <a:extLst>
                <a:ext uri="{FF2B5EF4-FFF2-40B4-BE49-F238E27FC236}">
                  <a16:creationId xmlns:a16="http://schemas.microsoft.com/office/drawing/2014/main" id="{E9A03EE3-3BC9-4CBF-9B18-695EB85FF06D}"/>
                </a:ext>
              </a:extLst>
            </p:cNvPr>
            <p:cNvSpPr>
              <a:spLocks noChangeArrowheads="1"/>
            </p:cNvSpPr>
            <p:nvPr/>
          </p:nvSpPr>
          <p:spPr bwMode="auto">
            <a:xfrm>
              <a:off x="5346565"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3" name="Rectangle 120">
              <a:extLst>
                <a:ext uri="{FF2B5EF4-FFF2-40B4-BE49-F238E27FC236}">
                  <a16:creationId xmlns:a16="http://schemas.microsoft.com/office/drawing/2014/main" id="{6F622CB9-8011-4C50-B12D-FEB84B5E7060}"/>
                </a:ext>
              </a:extLst>
            </p:cNvPr>
            <p:cNvSpPr>
              <a:spLocks noChangeArrowheads="1"/>
            </p:cNvSpPr>
            <p:nvPr/>
          </p:nvSpPr>
          <p:spPr bwMode="auto">
            <a:xfrm>
              <a:off x="472109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4" name="Rectangle 121">
              <a:extLst>
                <a:ext uri="{FF2B5EF4-FFF2-40B4-BE49-F238E27FC236}">
                  <a16:creationId xmlns:a16="http://schemas.microsoft.com/office/drawing/2014/main" id="{D2897C3D-F806-407E-A51F-468555003F67}"/>
                </a:ext>
              </a:extLst>
            </p:cNvPr>
            <p:cNvSpPr>
              <a:spLocks noChangeArrowheads="1"/>
            </p:cNvSpPr>
            <p:nvPr/>
          </p:nvSpPr>
          <p:spPr bwMode="auto">
            <a:xfrm>
              <a:off x="4092440"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85" name="Rectangle 122">
              <a:extLst>
                <a:ext uri="{FF2B5EF4-FFF2-40B4-BE49-F238E27FC236}">
                  <a16:creationId xmlns:a16="http://schemas.microsoft.com/office/drawing/2014/main" id="{93087E36-17FA-427C-92A8-FA148CC0AB31}"/>
                </a:ext>
              </a:extLst>
            </p:cNvPr>
            <p:cNvSpPr>
              <a:spLocks noChangeArrowheads="1"/>
            </p:cNvSpPr>
            <p:nvPr/>
          </p:nvSpPr>
          <p:spPr bwMode="auto">
            <a:xfrm>
              <a:off x="34669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6" name="Rectangle 123">
              <a:extLst>
                <a:ext uri="{FF2B5EF4-FFF2-40B4-BE49-F238E27FC236}">
                  <a16:creationId xmlns:a16="http://schemas.microsoft.com/office/drawing/2014/main" id="{56006511-9ACF-4182-BE11-3938034B6D27}"/>
                </a:ext>
              </a:extLst>
            </p:cNvPr>
            <p:cNvSpPr>
              <a:spLocks noChangeArrowheads="1"/>
            </p:cNvSpPr>
            <p:nvPr/>
          </p:nvSpPr>
          <p:spPr bwMode="auto">
            <a:xfrm>
              <a:off x="2836727"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7" name="Rectangle 124">
              <a:extLst>
                <a:ext uri="{FF2B5EF4-FFF2-40B4-BE49-F238E27FC236}">
                  <a16:creationId xmlns:a16="http://schemas.microsoft.com/office/drawing/2014/main" id="{10057E5E-0BF4-4DD1-9C4A-459CD0812A5D}"/>
                </a:ext>
              </a:extLst>
            </p:cNvPr>
            <p:cNvSpPr>
              <a:spLocks noChangeArrowheads="1"/>
            </p:cNvSpPr>
            <p:nvPr/>
          </p:nvSpPr>
          <p:spPr bwMode="auto">
            <a:xfrm>
              <a:off x="2211252"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988" name="Line 125">
              <a:extLst>
                <a:ext uri="{FF2B5EF4-FFF2-40B4-BE49-F238E27FC236}">
                  <a16:creationId xmlns:a16="http://schemas.microsoft.com/office/drawing/2014/main" id="{BAD4EAC4-D816-49E9-8FBE-E986A1EA1EA6}"/>
                </a:ext>
              </a:extLst>
            </p:cNvPr>
            <p:cNvSpPr>
              <a:spLocks noChangeShapeType="1"/>
            </p:cNvSpPr>
            <p:nvPr/>
          </p:nvSpPr>
          <p:spPr bwMode="auto">
            <a:xfrm>
              <a:off x="2211252" y="47516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989" name="Line 126">
              <a:extLst>
                <a:ext uri="{FF2B5EF4-FFF2-40B4-BE49-F238E27FC236}">
                  <a16:creationId xmlns:a16="http://schemas.microsoft.com/office/drawing/2014/main" id="{0BC5BFB8-3042-4B20-A942-D37F93AEF7E0}"/>
                </a:ext>
              </a:extLst>
            </p:cNvPr>
            <p:cNvSpPr>
              <a:spLocks noChangeShapeType="1"/>
            </p:cNvSpPr>
            <p:nvPr/>
          </p:nvSpPr>
          <p:spPr bwMode="auto">
            <a:xfrm>
              <a:off x="2211252" y="800604"/>
              <a:ext cx="8153401" cy="1588"/>
            </a:xfrm>
            <a:prstGeom prst="line">
              <a:avLst/>
            </a:prstGeom>
            <a:noFill/>
            <a:ln w="12600">
              <a:solidFill>
                <a:srgbClr val="000066"/>
              </a:solidFill>
              <a:miter lim="800000"/>
              <a:headEnd/>
              <a:tailEnd/>
            </a:ln>
            <a:effectLst/>
          </p:spPr>
          <p:txBody>
            <a:bodyPr/>
            <a:lstStyle/>
            <a:p>
              <a:endParaRPr lang="en-US"/>
            </a:p>
          </p:txBody>
        </p:sp>
        <p:sp>
          <p:nvSpPr>
            <p:cNvPr id="990" name="Line 127">
              <a:extLst>
                <a:ext uri="{FF2B5EF4-FFF2-40B4-BE49-F238E27FC236}">
                  <a16:creationId xmlns:a16="http://schemas.microsoft.com/office/drawing/2014/main" id="{BAB2A8F0-2E7D-4B1C-97E5-4DF03F641B9C}"/>
                </a:ext>
              </a:extLst>
            </p:cNvPr>
            <p:cNvSpPr>
              <a:spLocks noChangeShapeType="1"/>
            </p:cNvSpPr>
            <p:nvPr/>
          </p:nvSpPr>
          <p:spPr bwMode="auto">
            <a:xfrm>
              <a:off x="2211252" y="1124454"/>
              <a:ext cx="8153401" cy="1588"/>
            </a:xfrm>
            <a:prstGeom prst="line">
              <a:avLst/>
            </a:prstGeom>
            <a:noFill/>
            <a:ln w="12600">
              <a:solidFill>
                <a:srgbClr val="000066"/>
              </a:solidFill>
              <a:miter lim="800000"/>
              <a:headEnd/>
              <a:tailEnd/>
            </a:ln>
            <a:effectLst/>
          </p:spPr>
          <p:txBody>
            <a:bodyPr/>
            <a:lstStyle/>
            <a:p>
              <a:endParaRPr lang="en-US"/>
            </a:p>
          </p:txBody>
        </p:sp>
        <p:sp>
          <p:nvSpPr>
            <p:cNvPr id="991" name="Line 128">
              <a:extLst>
                <a:ext uri="{FF2B5EF4-FFF2-40B4-BE49-F238E27FC236}">
                  <a16:creationId xmlns:a16="http://schemas.microsoft.com/office/drawing/2014/main" id="{1737B2F7-93C9-4FCF-B3FA-8FBC8586513C}"/>
                </a:ext>
              </a:extLst>
            </p:cNvPr>
            <p:cNvSpPr>
              <a:spLocks noChangeShapeType="1"/>
            </p:cNvSpPr>
            <p:nvPr/>
          </p:nvSpPr>
          <p:spPr bwMode="auto">
            <a:xfrm>
              <a:off x="2211252" y="1449892"/>
              <a:ext cx="8153401" cy="1588"/>
            </a:xfrm>
            <a:prstGeom prst="line">
              <a:avLst/>
            </a:prstGeom>
            <a:noFill/>
            <a:ln w="12600">
              <a:solidFill>
                <a:srgbClr val="000066"/>
              </a:solidFill>
              <a:miter lim="800000"/>
              <a:headEnd/>
              <a:tailEnd/>
            </a:ln>
            <a:effectLst/>
          </p:spPr>
          <p:txBody>
            <a:bodyPr/>
            <a:lstStyle/>
            <a:p>
              <a:endParaRPr lang="en-US" dirty="0"/>
            </a:p>
          </p:txBody>
        </p:sp>
        <p:sp>
          <p:nvSpPr>
            <p:cNvPr id="992" name="Line 129">
              <a:extLst>
                <a:ext uri="{FF2B5EF4-FFF2-40B4-BE49-F238E27FC236}">
                  <a16:creationId xmlns:a16="http://schemas.microsoft.com/office/drawing/2014/main" id="{DC7B1058-C4C4-4663-AD35-70BD3AD453E9}"/>
                </a:ext>
              </a:extLst>
            </p:cNvPr>
            <p:cNvSpPr>
              <a:spLocks noChangeShapeType="1"/>
            </p:cNvSpPr>
            <p:nvPr/>
          </p:nvSpPr>
          <p:spPr bwMode="auto">
            <a:xfrm>
              <a:off x="3466965" y="149729"/>
              <a:ext cx="1588" cy="1625601"/>
            </a:xfrm>
            <a:prstGeom prst="line">
              <a:avLst/>
            </a:prstGeom>
            <a:noFill/>
            <a:ln w="12600">
              <a:solidFill>
                <a:srgbClr val="000066"/>
              </a:solidFill>
              <a:miter lim="800000"/>
              <a:headEnd/>
              <a:tailEnd/>
            </a:ln>
            <a:effectLst/>
          </p:spPr>
          <p:txBody>
            <a:bodyPr/>
            <a:lstStyle/>
            <a:p>
              <a:endParaRPr lang="en-US"/>
            </a:p>
          </p:txBody>
        </p:sp>
        <p:sp>
          <p:nvSpPr>
            <p:cNvPr id="993" name="Line 130">
              <a:extLst>
                <a:ext uri="{FF2B5EF4-FFF2-40B4-BE49-F238E27FC236}">
                  <a16:creationId xmlns:a16="http://schemas.microsoft.com/office/drawing/2014/main" id="{AC139BBA-000E-47E1-8C76-446FE25D698E}"/>
                </a:ext>
              </a:extLst>
            </p:cNvPr>
            <p:cNvSpPr>
              <a:spLocks noChangeShapeType="1"/>
            </p:cNvSpPr>
            <p:nvPr/>
          </p:nvSpPr>
          <p:spPr bwMode="auto">
            <a:xfrm>
              <a:off x="4092440" y="149729"/>
              <a:ext cx="1588" cy="1625601"/>
            </a:xfrm>
            <a:prstGeom prst="line">
              <a:avLst/>
            </a:prstGeom>
            <a:noFill/>
            <a:ln w="12600">
              <a:solidFill>
                <a:srgbClr val="000066"/>
              </a:solidFill>
              <a:miter lim="800000"/>
              <a:headEnd/>
              <a:tailEnd/>
            </a:ln>
            <a:effectLst/>
          </p:spPr>
          <p:txBody>
            <a:bodyPr/>
            <a:lstStyle/>
            <a:p>
              <a:endParaRPr lang="en-US"/>
            </a:p>
          </p:txBody>
        </p:sp>
        <p:sp>
          <p:nvSpPr>
            <p:cNvPr id="994" name="Line 131">
              <a:extLst>
                <a:ext uri="{FF2B5EF4-FFF2-40B4-BE49-F238E27FC236}">
                  <a16:creationId xmlns:a16="http://schemas.microsoft.com/office/drawing/2014/main" id="{6E3A896F-1322-4209-8AFA-A02A1180D540}"/>
                </a:ext>
              </a:extLst>
            </p:cNvPr>
            <p:cNvSpPr>
              <a:spLocks noChangeShapeType="1"/>
            </p:cNvSpPr>
            <p:nvPr/>
          </p:nvSpPr>
          <p:spPr bwMode="auto">
            <a:xfrm>
              <a:off x="5346565" y="149729"/>
              <a:ext cx="1588" cy="1625601"/>
            </a:xfrm>
            <a:prstGeom prst="line">
              <a:avLst/>
            </a:prstGeom>
            <a:noFill/>
            <a:ln w="12600">
              <a:solidFill>
                <a:srgbClr val="000066"/>
              </a:solidFill>
              <a:miter lim="800000"/>
              <a:headEnd/>
              <a:tailEnd/>
            </a:ln>
            <a:effectLst/>
          </p:spPr>
          <p:txBody>
            <a:bodyPr/>
            <a:lstStyle/>
            <a:p>
              <a:endParaRPr lang="en-US"/>
            </a:p>
          </p:txBody>
        </p:sp>
        <p:sp>
          <p:nvSpPr>
            <p:cNvPr id="995" name="Line 132">
              <a:extLst>
                <a:ext uri="{FF2B5EF4-FFF2-40B4-BE49-F238E27FC236}">
                  <a16:creationId xmlns:a16="http://schemas.microsoft.com/office/drawing/2014/main" id="{4FA10368-85AD-4C7E-B9B6-7F9D5F715F5B}"/>
                </a:ext>
              </a:extLst>
            </p:cNvPr>
            <p:cNvSpPr>
              <a:spLocks noChangeShapeType="1"/>
            </p:cNvSpPr>
            <p:nvPr/>
          </p:nvSpPr>
          <p:spPr bwMode="auto">
            <a:xfrm>
              <a:off x="5973627" y="149729"/>
              <a:ext cx="1588" cy="1625601"/>
            </a:xfrm>
            <a:prstGeom prst="line">
              <a:avLst/>
            </a:prstGeom>
            <a:noFill/>
            <a:ln w="12600">
              <a:solidFill>
                <a:srgbClr val="000066"/>
              </a:solidFill>
              <a:miter lim="800000"/>
              <a:headEnd/>
              <a:tailEnd/>
            </a:ln>
            <a:effectLst/>
          </p:spPr>
          <p:txBody>
            <a:bodyPr/>
            <a:lstStyle/>
            <a:p>
              <a:endParaRPr lang="en-US"/>
            </a:p>
          </p:txBody>
        </p:sp>
        <p:sp>
          <p:nvSpPr>
            <p:cNvPr id="996" name="Line 133">
              <a:extLst>
                <a:ext uri="{FF2B5EF4-FFF2-40B4-BE49-F238E27FC236}">
                  <a16:creationId xmlns:a16="http://schemas.microsoft.com/office/drawing/2014/main" id="{2EDC1C87-D616-44D7-8D49-FFD8167A6CA1}"/>
                </a:ext>
              </a:extLst>
            </p:cNvPr>
            <p:cNvSpPr>
              <a:spLocks noChangeShapeType="1"/>
            </p:cNvSpPr>
            <p:nvPr/>
          </p:nvSpPr>
          <p:spPr bwMode="auto">
            <a:xfrm>
              <a:off x="7229340" y="149729"/>
              <a:ext cx="1588" cy="1625601"/>
            </a:xfrm>
            <a:prstGeom prst="line">
              <a:avLst/>
            </a:prstGeom>
            <a:noFill/>
            <a:ln w="12600">
              <a:solidFill>
                <a:srgbClr val="000066"/>
              </a:solidFill>
              <a:miter lim="800000"/>
              <a:headEnd/>
              <a:tailEnd/>
            </a:ln>
            <a:effectLst/>
          </p:spPr>
          <p:txBody>
            <a:bodyPr/>
            <a:lstStyle/>
            <a:p>
              <a:endParaRPr lang="en-US"/>
            </a:p>
          </p:txBody>
        </p:sp>
        <p:sp>
          <p:nvSpPr>
            <p:cNvPr id="997" name="Line 134">
              <a:extLst>
                <a:ext uri="{FF2B5EF4-FFF2-40B4-BE49-F238E27FC236}">
                  <a16:creationId xmlns:a16="http://schemas.microsoft.com/office/drawing/2014/main" id="{841F29B7-39A3-4187-A2A4-D3CC09E45A52}"/>
                </a:ext>
              </a:extLst>
            </p:cNvPr>
            <p:cNvSpPr>
              <a:spLocks noChangeShapeType="1"/>
            </p:cNvSpPr>
            <p:nvPr/>
          </p:nvSpPr>
          <p:spPr bwMode="auto">
            <a:xfrm>
              <a:off x="7854815" y="149729"/>
              <a:ext cx="1588" cy="1625601"/>
            </a:xfrm>
            <a:prstGeom prst="line">
              <a:avLst/>
            </a:prstGeom>
            <a:noFill/>
            <a:ln w="12600">
              <a:solidFill>
                <a:srgbClr val="000066"/>
              </a:solidFill>
              <a:miter lim="800000"/>
              <a:headEnd/>
              <a:tailEnd/>
            </a:ln>
            <a:effectLst/>
          </p:spPr>
          <p:txBody>
            <a:bodyPr/>
            <a:lstStyle/>
            <a:p>
              <a:endParaRPr lang="en-US"/>
            </a:p>
          </p:txBody>
        </p:sp>
        <p:sp>
          <p:nvSpPr>
            <p:cNvPr id="998" name="Line 135">
              <a:extLst>
                <a:ext uri="{FF2B5EF4-FFF2-40B4-BE49-F238E27FC236}">
                  <a16:creationId xmlns:a16="http://schemas.microsoft.com/office/drawing/2014/main" id="{82DCBB30-6CFC-429F-BBAF-895C63662D76}"/>
                </a:ext>
              </a:extLst>
            </p:cNvPr>
            <p:cNvSpPr>
              <a:spLocks noChangeShapeType="1"/>
            </p:cNvSpPr>
            <p:nvPr/>
          </p:nvSpPr>
          <p:spPr bwMode="auto">
            <a:xfrm>
              <a:off x="9108940" y="149729"/>
              <a:ext cx="1588" cy="1625601"/>
            </a:xfrm>
            <a:prstGeom prst="line">
              <a:avLst/>
            </a:prstGeom>
            <a:noFill/>
            <a:ln w="12600">
              <a:solidFill>
                <a:srgbClr val="000066"/>
              </a:solidFill>
              <a:miter lim="800000"/>
              <a:headEnd/>
              <a:tailEnd/>
            </a:ln>
            <a:effectLst/>
          </p:spPr>
          <p:txBody>
            <a:bodyPr/>
            <a:lstStyle/>
            <a:p>
              <a:endParaRPr lang="en-US"/>
            </a:p>
          </p:txBody>
        </p:sp>
        <p:sp>
          <p:nvSpPr>
            <p:cNvPr id="999" name="Line 136">
              <a:extLst>
                <a:ext uri="{FF2B5EF4-FFF2-40B4-BE49-F238E27FC236}">
                  <a16:creationId xmlns:a16="http://schemas.microsoft.com/office/drawing/2014/main" id="{CAA03C9B-CE38-41D7-90CD-8F6182A3F367}"/>
                </a:ext>
              </a:extLst>
            </p:cNvPr>
            <p:cNvSpPr>
              <a:spLocks noChangeShapeType="1"/>
            </p:cNvSpPr>
            <p:nvPr/>
          </p:nvSpPr>
          <p:spPr bwMode="auto">
            <a:xfrm>
              <a:off x="9739177" y="149729"/>
              <a:ext cx="1588" cy="1625601"/>
            </a:xfrm>
            <a:prstGeom prst="line">
              <a:avLst/>
            </a:prstGeom>
            <a:noFill/>
            <a:ln w="12600">
              <a:solidFill>
                <a:srgbClr val="000066"/>
              </a:solidFill>
              <a:miter lim="800000"/>
              <a:headEnd/>
              <a:tailEnd/>
            </a:ln>
            <a:effectLst/>
          </p:spPr>
          <p:txBody>
            <a:bodyPr/>
            <a:lstStyle/>
            <a:p>
              <a:endParaRPr lang="en-US"/>
            </a:p>
          </p:txBody>
        </p:sp>
        <p:sp>
          <p:nvSpPr>
            <p:cNvPr id="1000" name="Line 137">
              <a:extLst>
                <a:ext uri="{FF2B5EF4-FFF2-40B4-BE49-F238E27FC236}">
                  <a16:creationId xmlns:a16="http://schemas.microsoft.com/office/drawing/2014/main" id="{ADD7F858-B162-4C88-86BA-C599F6CD143D}"/>
                </a:ext>
              </a:extLst>
            </p:cNvPr>
            <p:cNvSpPr>
              <a:spLocks noChangeShapeType="1"/>
            </p:cNvSpPr>
            <p:nvPr/>
          </p:nvSpPr>
          <p:spPr bwMode="auto">
            <a:xfrm>
              <a:off x="2836727" y="149729"/>
              <a:ext cx="1588" cy="1625601"/>
            </a:xfrm>
            <a:prstGeom prst="line">
              <a:avLst/>
            </a:prstGeom>
            <a:noFill/>
            <a:ln w="28575">
              <a:solidFill>
                <a:srgbClr val="000066"/>
              </a:solidFill>
              <a:miter lim="800000"/>
              <a:headEnd/>
              <a:tailEnd/>
            </a:ln>
            <a:effectLst/>
          </p:spPr>
          <p:txBody>
            <a:bodyPr/>
            <a:lstStyle/>
            <a:p>
              <a:endParaRPr lang="en-US"/>
            </a:p>
          </p:txBody>
        </p:sp>
        <p:sp>
          <p:nvSpPr>
            <p:cNvPr id="1001" name="Line 138">
              <a:extLst>
                <a:ext uri="{FF2B5EF4-FFF2-40B4-BE49-F238E27FC236}">
                  <a16:creationId xmlns:a16="http://schemas.microsoft.com/office/drawing/2014/main" id="{944EBD09-0DBE-4E4A-ADB3-E1B74A3D0A96}"/>
                </a:ext>
              </a:extLst>
            </p:cNvPr>
            <p:cNvSpPr>
              <a:spLocks noChangeShapeType="1"/>
            </p:cNvSpPr>
            <p:nvPr/>
          </p:nvSpPr>
          <p:spPr bwMode="auto">
            <a:xfrm>
              <a:off x="4721090" y="149729"/>
              <a:ext cx="1588" cy="1625601"/>
            </a:xfrm>
            <a:prstGeom prst="line">
              <a:avLst/>
            </a:prstGeom>
            <a:noFill/>
            <a:ln w="28575">
              <a:solidFill>
                <a:srgbClr val="000066"/>
              </a:solidFill>
              <a:miter lim="800000"/>
              <a:headEnd/>
              <a:tailEnd/>
            </a:ln>
            <a:effectLst/>
          </p:spPr>
          <p:txBody>
            <a:bodyPr/>
            <a:lstStyle/>
            <a:p>
              <a:endParaRPr lang="en-US"/>
            </a:p>
          </p:txBody>
        </p:sp>
        <p:sp>
          <p:nvSpPr>
            <p:cNvPr id="1002" name="Line 139">
              <a:extLst>
                <a:ext uri="{FF2B5EF4-FFF2-40B4-BE49-F238E27FC236}">
                  <a16:creationId xmlns:a16="http://schemas.microsoft.com/office/drawing/2014/main" id="{488BD9E9-3E2C-47C8-838C-6FF923F85BED}"/>
                </a:ext>
              </a:extLst>
            </p:cNvPr>
            <p:cNvSpPr>
              <a:spLocks noChangeShapeType="1"/>
            </p:cNvSpPr>
            <p:nvPr/>
          </p:nvSpPr>
          <p:spPr bwMode="auto">
            <a:xfrm>
              <a:off x="2211252" y="149729"/>
              <a:ext cx="1588" cy="1625601"/>
            </a:xfrm>
            <a:prstGeom prst="line">
              <a:avLst/>
            </a:prstGeom>
            <a:noFill/>
            <a:ln w="28575">
              <a:solidFill>
                <a:srgbClr val="000066"/>
              </a:solidFill>
              <a:miter lim="800000"/>
              <a:headEnd/>
              <a:tailEnd/>
            </a:ln>
            <a:effectLst/>
          </p:spPr>
          <p:txBody>
            <a:bodyPr/>
            <a:lstStyle/>
            <a:p>
              <a:endParaRPr lang="en-US"/>
            </a:p>
          </p:txBody>
        </p:sp>
        <p:sp>
          <p:nvSpPr>
            <p:cNvPr id="1003" name="Line 140">
              <a:extLst>
                <a:ext uri="{FF2B5EF4-FFF2-40B4-BE49-F238E27FC236}">
                  <a16:creationId xmlns:a16="http://schemas.microsoft.com/office/drawing/2014/main" id="{12FD65CD-0EC7-4C8E-B498-5A8185B91178}"/>
                </a:ext>
              </a:extLst>
            </p:cNvPr>
            <p:cNvSpPr>
              <a:spLocks noChangeShapeType="1"/>
            </p:cNvSpPr>
            <p:nvPr/>
          </p:nvSpPr>
          <p:spPr bwMode="auto">
            <a:xfrm>
              <a:off x="6602277" y="149729"/>
              <a:ext cx="1588" cy="1625601"/>
            </a:xfrm>
            <a:prstGeom prst="line">
              <a:avLst/>
            </a:prstGeom>
            <a:noFill/>
            <a:ln w="28575">
              <a:solidFill>
                <a:srgbClr val="000066"/>
              </a:solidFill>
              <a:miter lim="800000"/>
              <a:headEnd/>
              <a:tailEnd/>
            </a:ln>
            <a:effectLst/>
          </p:spPr>
          <p:txBody>
            <a:bodyPr/>
            <a:lstStyle/>
            <a:p>
              <a:endParaRPr lang="en-US"/>
            </a:p>
          </p:txBody>
        </p:sp>
        <p:sp>
          <p:nvSpPr>
            <p:cNvPr id="1004" name="Line 141">
              <a:extLst>
                <a:ext uri="{FF2B5EF4-FFF2-40B4-BE49-F238E27FC236}">
                  <a16:creationId xmlns:a16="http://schemas.microsoft.com/office/drawing/2014/main" id="{B4D93299-3991-463F-B174-201A0452DCE5}"/>
                </a:ext>
              </a:extLst>
            </p:cNvPr>
            <p:cNvSpPr>
              <a:spLocks noChangeShapeType="1"/>
            </p:cNvSpPr>
            <p:nvPr/>
          </p:nvSpPr>
          <p:spPr bwMode="auto">
            <a:xfrm>
              <a:off x="8483465" y="149729"/>
              <a:ext cx="1588" cy="1625601"/>
            </a:xfrm>
            <a:prstGeom prst="line">
              <a:avLst/>
            </a:prstGeom>
            <a:noFill/>
            <a:ln w="28575">
              <a:solidFill>
                <a:srgbClr val="000066"/>
              </a:solidFill>
              <a:miter lim="800000"/>
              <a:headEnd/>
              <a:tailEnd/>
            </a:ln>
            <a:effectLst/>
          </p:spPr>
          <p:txBody>
            <a:bodyPr/>
            <a:lstStyle/>
            <a:p>
              <a:endParaRPr lang="en-US"/>
            </a:p>
          </p:txBody>
        </p:sp>
        <p:sp>
          <p:nvSpPr>
            <p:cNvPr id="1005" name="Line 142">
              <a:extLst>
                <a:ext uri="{FF2B5EF4-FFF2-40B4-BE49-F238E27FC236}">
                  <a16:creationId xmlns:a16="http://schemas.microsoft.com/office/drawing/2014/main" id="{18554A2A-3698-470B-8A6C-864BED216407}"/>
                </a:ext>
              </a:extLst>
            </p:cNvPr>
            <p:cNvSpPr>
              <a:spLocks noChangeShapeType="1"/>
            </p:cNvSpPr>
            <p:nvPr/>
          </p:nvSpPr>
          <p:spPr bwMode="auto">
            <a:xfrm>
              <a:off x="2211252" y="149729"/>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1006" name="Line 143">
              <a:extLst>
                <a:ext uri="{FF2B5EF4-FFF2-40B4-BE49-F238E27FC236}">
                  <a16:creationId xmlns:a16="http://schemas.microsoft.com/office/drawing/2014/main" id="{4C2146EF-958A-4010-B15C-BD4BF6BBF558}"/>
                </a:ext>
              </a:extLst>
            </p:cNvPr>
            <p:cNvSpPr>
              <a:spLocks noChangeShapeType="1"/>
            </p:cNvSpPr>
            <p:nvPr/>
          </p:nvSpPr>
          <p:spPr bwMode="auto">
            <a:xfrm>
              <a:off x="10364653" y="149729"/>
              <a:ext cx="1588" cy="1625601"/>
            </a:xfrm>
            <a:prstGeom prst="line">
              <a:avLst/>
            </a:prstGeom>
            <a:noFill/>
            <a:ln w="28575">
              <a:solidFill>
                <a:srgbClr val="000066"/>
              </a:solidFill>
              <a:miter lim="800000"/>
              <a:headEnd/>
              <a:tailEnd/>
            </a:ln>
            <a:effectLst/>
          </p:spPr>
          <p:txBody>
            <a:bodyPr/>
            <a:lstStyle/>
            <a:p>
              <a:endParaRPr lang="en-US"/>
            </a:p>
          </p:txBody>
        </p:sp>
        <p:sp>
          <p:nvSpPr>
            <p:cNvPr id="1007" name="Line 144">
              <a:extLst>
                <a:ext uri="{FF2B5EF4-FFF2-40B4-BE49-F238E27FC236}">
                  <a16:creationId xmlns:a16="http://schemas.microsoft.com/office/drawing/2014/main" id="{6DB9BE06-5999-438D-B844-218954AA4EB1}"/>
                </a:ext>
              </a:extLst>
            </p:cNvPr>
            <p:cNvSpPr>
              <a:spLocks noChangeShapeType="1"/>
            </p:cNvSpPr>
            <p:nvPr/>
          </p:nvSpPr>
          <p:spPr bwMode="auto">
            <a:xfrm>
              <a:off x="2211252" y="1775330"/>
              <a:ext cx="8153401" cy="1588"/>
            </a:xfrm>
            <a:prstGeom prst="line">
              <a:avLst/>
            </a:prstGeom>
            <a:noFill/>
            <a:ln w="28575">
              <a:solidFill>
                <a:srgbClr val="000066"/>
              </a:solidFill>
              <a:miter lim="800000"/>
              <a:headEnd/>
              <a:tailEnd/>
            </a:ln>
            <a:effectLst/>
          </p:spPr>
          <p:txBody>
            <a:bodyPr/>
            <a:lstStyle/>
            <a:p>
              <a:endParaRPr lang="en-US"/>
            </a:p>
          </p:txBody>
        </p:sp>
      </p:grpSp>
      <p:grpSp>
        <p:nvGrpSpPr>
          <p:cNvPr id="5" name="Group 4">
            <a:extLst>
              <a:ext uri="{FF2B5EF4-FFF2-40B4-BE49-F238E27FC236}">
                <a16:creationId xmlns:a16="http://schemas.microsoft.com/office/drawing/2014/main" id="{86D8F56A-94A1-D026-B8AC-A06984451565}"/>
              </a:ext>
            </a:extLst>
          </p:cNvPr>
          <p:cNvGrpSpPr/>
          <p:nvPr/>
        </p:nvGrpSpPr>
        <p:grpSpPr>
          <a:xfrm>
            <a:off x="3192088" y="4867864"/>
            <a:ext cx="1849810" cy="307975"/>
            <a:chOff x="3192088" y="4867864"/>
            <a:chExt cx="1849810" cy="307975"/>
          </a:xfrm>
        </p:grpSpPr>
        <p:sp>
          <p:nvSpPr>
            <p:cNvPr id="2" name="Rectangle 17">
              <a:extLst>
                <a:ext uri="{FF2B5EF4-FFF2-40B4-BE49-F238E27FC236}">
                  <a16:creationId xmlns:a16="http://schemas.microsoft.com/office/drawing/2014/main" id="{FC395F01-C981-11BB-86F0-ABEE694FF7B3}"/>
                </a:ext>
              </a:extLst>
            </p:cNvPr>
            <p:cNvSpPr>
              <a:spLocks noChangeArrowheads="1"/>
            </p:cNvSpPr>
            <p:nvPr/>
          </p:nvSpPr>
          <p:spPr bwMode="auto">
            <a:xfrm>
              <a:off x="3827688" y="4867864"/>
              <a:ext cx="590323"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 name="Rectangle 17">
              <a:extLst>
                <a:ext uri="{FF2B5EF4-FFF2-40B4-BE49-F238E27FC236}">
                  <a16:creationId xmlns:a16="http://schemas.microsoft.com/office/drawing/2014/main" id="{00D418CF-C0FB-F5BE-761C-092835884C3D}"/>
                </a:ext>
              </a:extLst>
            </p:cNvPr>
            <p:cNvSpPr>
              <a:spLocks noChangeArrowheads="1"/>
            </p:cNvSpPr>
            <p:nvPr/>
          </p:nvSpPr>
          <p:spPr bwMode="auto">
            <a:xfrm>
              <a:off x="3192088" y="4867864"/>
              <a:ext cx="603624"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 name="Rectangle 17">
              <a:extLst>
                <a:ext uri="{FF2B5EF4-FFF2-40B4-BE49-F238E27FC236}">
                  <a16:creationId xmlns:a16="http://schemas.microsoft.com/office/drawing/2014/main" id="{37F092D0-3C83-9A93-3370-5D0EFB2B5BD0}"/>
                </a:ext>
              </a:extLst>
            </p:cNvPr>
            <p:cNvSpPr>
              <a:spLocks noChangeArrowheads="1"/>
            </p:cNvSpPr>
            <p:nvPr/>
          </p:nvSpPr>
          <p:spPr bwMode="auto">
            <a:xfrm>
              <a:off x="4451575" y="4867864"/>
              <a:ext cx="590323"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grpSp>
    </p:spTree>
    <p:extLst>
      <p:ext uri="{BB962C8B-B14F-4D97-AF65-F5344CB8AC3E}">
        <p14:creationId xmlns:p14="http://schemas.microsoft.com/office/powerpoint/2010/main" val="3347444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9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9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9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0" animBg="1"/>
      <p:bldP spid="165" grpId="0" animBg="1"/>
      <p:bldP spid="166" grpId="0" animBg="1"/>
      <p:bldP spid="167" grpId="0" animBg="1"/>
      <p:bldP spid="168" grpId="0" animBg="1"/>
      <p:bldP spid="222" grpId="0"/>
      <p:bldP spid="223" grpId="0"/>
      <p:bldP spid="224" grpId="0"/>
      <p:bldP spid="225" grpId="0"/>
      <p:bldP spid="226" grpId="0"/>
      <p:bldP spid="227" grpId="0"/>
      <p:bldP spid="169" grpId="0" animBg="1"/>
      <p:bldP spid="170" grpId="0"/>
      <p:bldP spid="171" grpId="0" animBg="1"/>
      <p:bldP spid="172" grpId="0"/>
      <p:bldP spid="173" grpId="0" animBg="1"/>
      <p:bldP spid="174" grpId="0"/>
      <p:bldP spid="175" grpId="0" animBg="1"/>
      <p:bldP spid="176" grpId="0"/>
      <p:bldP spid="177" grpId="0" animBg="1"/>
      <p:bldP spid="178" grpId="0"/>
      <p:bldP spid="179" grpId="0" animBg="1"/>
      <p:bldP spid="180" grpId="0"/>
      <p:bldP spid="181" grpId="0" animBg="1"/>
      <p:bldP spid="182" grpId="0"/>
      <p:bldP spid="183" grpId="0" animBg="1"/>
      <p:bldP spid="184" grpId="0"/>
      <p:bldP spid="185" grpId="0" animBg="1"/>
      <p:bldP spid="186" grpId="0"/>
      <p:bldP spid="187" grpId="0" animBg="1"/>
      <p:bldP spid="188" grpId="0"/>
      <p:bldP spid="189" grpId="0" animBg="1"/>
      <p:bldP spid="190" grpId="0"/>
      <p:bldP spid="191" grpId="0" animBg="1"/>
      <p:bldP spid="1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Box 370">
            <a:extLst>
              <a:ext uri="{FF2B5EF4-FFF2-40B4-BE49-F238E27FC236}">
                <a16:creationId xmlns:a16="http://schemas.microsoft.com/office/drawing/2014/main" id="{CADAD009-1769-487B-8296-8CD554ECD5A2}"/>
              </a:ext>
            </a:extLst>
          </p:cNvPr>
          <p:cNvSpPr txBox="1"/>
          <p:nvPr/>
        </p:nvSpPr>
        <p:spPr>
          <a:xfrm>
            <a:off x="581983" y="3593068"/>
            <a:ext cx="755335"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Cache</a:t>
            </a:r>
          </a:p>
        </p:txBody>
      </p:sp>
      <p:sp>
        <p:nvSpPr>
          <p:cNvPr id="37889" name="Rectangle 1"/>
          <p:cNvSpPr>
            <a:spLocks noGrp="1" noChangeArrowheads="1"/>
          </p:cNvSpPr>
          <p:nvPr>
            <p:ph type="title"/>
          </p:nvPr>
        </p:nvSpPr>
        <p:spPr>
          <a:xfrm>
            <a:off x="381000" y="493713"/>
            <a:ext cx="7345363"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Address Translation Example</a:t>
            </a:r>
          </a:p>
        </p:txBody>
      </p:sp>
      <p:sp>
        <p:nvSpPr>
          <p:cNvPr id="130" name="Rectangle 2"/>
          <p:cNvSpPr txBox="1">
            <a:spLocks noChangeArrowheads="1"/>
          </p:cNvSpPr>
          <p:nvPr/>
        </p:nvSpPr>
        <p:spPr bwMode="auto">
          <a:xfrm>
            <a:off x="294481" y="1194928"/>
            <a:ext cx="8307387" cy="2315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	CO 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p:txBody>
      </p:sp>
      <p:sp>
        <p:nvSpPr>
          <p:cNvPr id="169" name="Rectangle 62"/>
          <p:cNvSpPr>
            <a:spLocks noChangeArrowheads="1"/>
          </p:cNvSpPr>
          <p:nvPr/>
        </p:nvSpPr>
        <p:spPr bwMode="auto">
          <a:xfrm>
            <a:off x="2143654"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0" name="Rectangle 63"/>
          <p:cNvSpPr>
            <a:spLocks noChangeArrowheads="1"/>
          </p:cNvSpPr>
          <p:nvPr/>
        </p:nvSpPr>
        <p:spPr bwMode="auto">
          <a:xfrm>
            <a:off x="214365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71" name="Rectangle 65"/>
          <p:cNvSpPr>
            <a:spLocks noChangeArrowheads="1"/>
          </p:cNvSpPr>
          <p:nvPr/>
        </p:nvSpPr>
        <p:spPr bwMode="auto">
          <a:xfrm>
            <a:off x="2631017"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2" name="Rectangle 66"/>
          <p:cNvSpPr>
            <a:spLocks noChangeArrowheads="1"/>
          </p:cNvSpPr>
          <p:nvPr/>
        </p:nvSpPr>
        <p:spPr bwMode="auto">
          <a:xfrm>
            <a:off x="263101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73" name="Rectangle 68"/>
          <p:cNvSpPr>
            <a:spLocks noChangeArrowheads="1"/>
          </p:cNvSpPr>
          <p:nvPr/>
        </p:nvSpPr>
        <p:spPr bwMode="auto">
          <a:xfrm>
            <a:off x="3118379"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4" name="Rectangle 69"/>
          <p:cNvSpPr>
            <a:spLocks noChangeArrowheads="1"/>
          </p:cNvSpPr>
          <p:nvPr/>
        </p:nvSpPr>
        <p:spPr bwMode="auto">
          <a:xfrm>
            <a:off x="311837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75" name="Rectangle 71"/>
          <p:cNvSpPr>
            <a:spLocks noChangeArrowheads="1"/>
          </p:cNvSpPr>
          <p:nvPr/>
        </p:nvSpPr>
        <p:spPr bwMode="auto">
          <a:xfrm>
            <a:off x="3605742"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6" name="Rectangle 72"/>
          <p:cNvSpPr>
            <a:spLocks noChangeArrowheads="1"/>
          </p:cNvSpPr>
          <p:nvPr/>
        </p:nvSpPr>
        <p:spPr bwMode="auto">
          <a:xfrm>
            <a:off x="360574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77" name="Rectangle 74"/>
          <p:cNvSpPr>
            <a:spLocks noChangeArrowheads="1"/>
          </p:cNvSpPr>
          <p:nvPr/>
        </p:nvSpPr>
        <p:spPr bwMode="auto">
          <a:xfrm>
            <a:off x="4093104"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8" name="Rectangle 75"/>
          <p:cNvSpPr>
            <a:spLocks noChangeArrowheads="1"/>
          </p:cNvSpPr>
          <p:nvPr/>
        </p:nvSpPr>
        <p:spPr bwMode="auto">
          <a:xfrm>
            <a:off x="409310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79" name="Rectangle 77"/>
          <p:cNvSpPr>
            <a:spLocks noChangeArrowheads="1"/>
          </p:cNvSpPr>
          <p:nvPr/>
        </p:nvSpPr>
        <p:spPr bwMode="auto">
          <a:xfrm>
            <a:off x="4580467"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80" name="Rectangle 78"/>
          <p:cNvSpPr>
            <a:spLocks noChangeArrowheads="1"/>
          </p:cNvSpPr>
          <p:nvPr/>
        </p:nvSpPr>
        <p:spPr bwMode="auto">
          <a:xfrm>
            <a:off x="458046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81" name="Rectangle 80"/>
          <p:cNvSpPr>
            <a:spLocks noChangeArrowheads="1"/>
          </p:cNvSpPr>
          <p:nvPr/>
        </p:nvSpPr>
        <p:spPr bwMode="auto">
          <a:xfrm>
            <a:off x="5067829"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2" name="Rectangle 81"/>
          <p:cNvSpPr>
            <a:spLocks noChangeArrowheads="1"/>
          </p:cNvSpPr>
          <p:nvPr/>
        </p:nvSpPr>
        <p:spPr bwMode="auto">
          <a:xfrm>
            <a:off x="506782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83" name="Rectangle 83"/>
          <p:cNvSpPr>
            <a:spLocks noChangeArrowheads="1"/>
          </p:cNvSpPr>
          <p:nvPr/>
        </p:nvSpPr>
        <p:spPr bwMode="auto">
          <a:xfrm>
            <a:off x="5555192"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4" name="Rectangle 84"/>
          <p:cNvSpPr>
            <a:spLocks noChangeArrowheads="1"/>
          </p:cNvSpPr>
          <p:nvPr/>
        </p:nvSpPr>
        <p:spPr bwMode="auto">
          <a:xfrm>
            <a:off x="555519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85" name="Rectangle 86"/>
          <p:cNvSpPr>
            <a:spLocks noChangeArrowheads="1"/>
          </p:cNvSpPr>
          <p:nvPr/>
        </p:nvSpPr>
        <p:spPr bwMode="auto">
          <a:xfrm>
            <a:off x="6042554"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6" name="Rectangle 87"/>
          <p:cNvSpPr>
            <a:spLocks noChangeArrowheads="1"/>
          </p:cNvSpPr>
          <p:nvPr/>
        </p:nvSpPr>
        <p:spPr bwMode="auto">
          <a:xfrm>
            <a:off x="604255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87" name="Rectangle 89"/>
          <p:cNvSpPr>
            <a:spLocks noChangeArrowheads="1"/>
          </p:cNvSpPr>
          <p:nvPr/>
        </p:nvSpPr>
        <p:spPr bwMode="auto">
          <a:xfrm>
            <a:off x="6529917"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8" name="Rectangle 90"/>
          <p:cNvSpPr>
            <a:spLocks noChangeArrowheads="1"/>
          </p:cNvSpPr>
          <p:nvPr/>
        </p:nvSpPr>
        <p:spPr bwMode="auto">
          <a:xfrm>
            <a:off x="652991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89" name="Rectangle 92"/>
          <p:cNvSpPr>
            <a:spLocks noChangeArrowheads="1"/>
          </p:cNvSpPr>
          <p:nvPr/>
        </p:nvSpPr>
        <p:spPr bwMode="auto">
          <a:xfrm>
            <a:off x="7017279"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0" name="Rectangle 93"/>
          <p:cNvSpPr>
            <a:spLocks noChangeArrowheads="1"/>
          </p:cNvSpPr>
          <p:nvPr/>
        </p:nvSpPr>
        <p:spPr bwMode="auto">
          <a:xfrm>
            <a:off x="701727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91" name="Rectangle 95"/>
          <p:cNvSpPr>
            <a:spLocks noChangeArrowheads="1"/>
          </p:cNvSpPr>
          <p:nvPr/>
        </p:nvSpPr>
        <p:spPr bwMode="auto">
          <a:xfrm>
            <a:off x="7504642"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2" name="Rectangle 96"/>
          <p:cNvSpPr>
            <a:spLocks noChangeArrowheads="1"/>
          </p:cNvSpPr>
          <p:nvPr/>
        </p:nvSpPr>
        <p:spPr bwMode="auto">
          <a:xfrm>
            <a:off x="750464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93" name="Group 97"/>
          <p:cNvGrpSpPr>
            <a:grpSpLocks/>
          </p:cNvGrpSpPr>
          <p:nvPr/>
        </p:nvGrpSpPr>
        <p:grpSpPr bwMode="auto">
          <a:xfrm>
            <a:off x="5076825" y="2728383"/>
            <a:ext cx="2924175" cy="333375"/>
            <a:chOff x="3101" y="3292"/>
            <a:chExt cx="1842" cy="210"/>
          </a:xfrm>
        </p:grpSpPr>
        <p:sp>
          <p:nvSpPr>
            <p:cNvPr id="194"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5"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196" name="Group 100"/>
          <p:cNvGrpSpPr>
            <a:grpSpLocks/>
          </p:cNvGrpSpPr>
          <p:nvPr/>
        </p:nvGrpSpPr>
        <p:grpSpPr bwMode="auto">
          <a:xfrm>
            <a:off x="2164291" y="2719916"/>
            <a:ext cx="2924175" cy="333375"/>
            <a:chOff x="1277" y="3292"/>
            <a:chExt cx="1842" cy="210"/>
          </a:xfrm>
        </p:grpSpPr>
        <p:sp>
          <p:nvSpPr>
            <p:cNvPr id="197"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8"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199" name="Group 103"/>
          <p:cNvGrpSpPr>
            <a:grpSpLocks/>
          </p:cNvGrpSpPr>
          <p:nvPr/>
        </p:nvGrpSpPr>
        <p:grpSpPr bwMode="auto">
          <a:xfrm>
            <a:off x="6997171" y="1680104"/>
            <a:ext cx="992188" cy="306388"/>
            <a:chOff x="4300" y="2637"/>
            <a:chExt cx="625" cy="193"/>
          </a:xfrm>
        </p:grpSpPr>
        <p:sp>
          <p:nvSpPr>
            <p:cNvPr id="200"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1"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202" name="Group 106"/>
          <p:cNvGrpSpPr>
            <a:grpSpLocks/>
          </p:cNvGrpSpPr>
          <p:nvPr/>
        </p:nvGrpSpPr>
        <p:grpSpPr bwMode="auto">
          <a:xfrm>
            <a:off x="5059362" y="1676400"/>
            <a:ext cx="1927225" cy="306388"/>
            <a:chOff x="3090" y="2624"/>
            <a:chExt cx="1214" cy="193"/>
          </a:xfrm>
        </p:grpSpPr>
        <p:sp>
          <p:nvSpPr>
            <p:cNvPr id="203"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4"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205" name="Group 109"/>
          <p:cNvGrpSpPr>
            <a:grpSpLocks/>
          </p:cNvGrpSpPr>
          <p:nvPr/>
        </p:nvGrpSpPr>
        <p:grpSpPr bwMode="auto">
          <a:xfrm>
            <a:off x="2143654" y="1680104"/>
            <a:ext cx="2894013" cy="306388"/>
            <a:chOff x="1248" y="2637"/>
            <a:chExt cx="1823" cy="193"/>
          </a:xfrm>
        </p:grpSpPr>
        <p:sp>
          <p:nvSpPr>
            <p:cNvPr id="206"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7"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grpSp>
        <p:nvGrpSpPr>
          <p:cNvPr id="228" name="Group 135"/>
          <p:cNvGrpSpPr>
            <a:grpSpLocks/>
          </p:cNvGrpSpPr>
          <p:nvPr/>
        </p:nvGrpSpPr>
        <p:grpSpPr bwMode="auto">
          <a:xfrm>
            <a:off x="2287587" y="2336799"/>
            <a:ext cx="5576888" cy="339725"/>
            <a:chOff x="1344" y="3030"/>
            <a:chExt cx="3513" cy="214"/>
          </a:xfrm>
        </p:grpSpPr>
        <p:sp>
          <p:nvSpPr>
            <p:cNvPr id="229"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0"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1"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2"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3"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4"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5"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6"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7"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8"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9"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40"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grpSp>
      <p:sp>
        <p:nvSpPr>
          <p:cNvPr id="241" name="Text Box 149"/>
          <p:cNvSpPr txBox="1">
            <a:spLocks noChangeArrowheads="1"/>
          </p:cNvSpPr>
          <p:nvPr/>
        </p:nvSpPr>
        <p:spPr bwMode="auto">
          <a:xfrm>
            <a:off x="1295400" y="3124200"/>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242" name="Text Box 150"/>
          <p:cNvSpPr txBox="1">
            <a:spLocks noChangeArrowheads="1"/>
          </p:cNvSpPr>
          <p:nvPr/>
        </p:nvSpPr>
        <p:spPr bwMode="auto">
          <a:xfrm>
            <a:off x="2192339" y="3124200"/>
            <a:ext cx="395288"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0x5</a:t>
            </a:r>
          </a:p>
        </p:txBody>
      </p:sp>
      <p:sp>
        <p:nvSpPr>
          <p:cNvPr id="243" name="Text Box 151"/>
          <p:cNvSpPr txBox="1">
            <a:spLocks noChangeArrowheads="1"/>
          </p:cNvSpPr>
          <p:nvPr/>
        </p:nvSpPr>
        <p:spPr bwMode="auto">
          <a:xfrm>
            <a:off x="3179766" y="3124200"/>
            <a:ext cx="5254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0x0D</a:t>
            </a:r>
          </a:p>
        </p:txBody>
      </p:sp>
      <p:sp>
        <p:nvSpPr>
          <p:cNvPr id="244" name="Text Box 153"/>
          <p:cNvSpPr txBox="1">
            <a:spLocks noChangeArrowheads="1"/>
          </p:cNvSpPr>
          <p:nvPr/>
        </p:nvSpPr>
        <p:spPr bwMode="auto">
          <a:xfrm>
            <a:off x="4501094" y="3124200"/>
            <a:ext cx="200025"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Y</a:t>
            </a:r>
          </a:p>
        </p:txBody>
      </p:sp>
      <p:sp>
        <p:nvSpPr>
          <p:cNvPr id="245" name="Text Box 154"/>
          <p:cNvSpPr txBox="1">
            <a:spLocks noChangeArrowheads="1"/>
          </p:cNvSpPr>
          <p:nvPr/>
        </p:nvSpPr>
        <p:spPr bwMode="auto">
          <a:xfrm>
            <a:off x="5771093" y="3124200"/>
            <a:ext cx="5000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0x36</a:t>
            </a:r>
          </a:p>
        </p:txBody>
      </p:sp>
      <p:grpSp>
        <p:nvGrpSpPr>
          <p:cNvPr id="424" name="Group 423"/>
          <p:cNvGrpSpPr/>
          <p:nvPr/>
        </p:nvGrpSpPr>
        <p:grpSpPr>
          <a:xfrm>
            <a:off x="232039" y="3941763"/>
            <a:ext cx="8840789" cy="2561167"/>
            <a:chOff x="152400" y="4076700"/>
            <a:chExt cx="8840789" cy="2561167"/>
          </a:xfrm>
          <a:solidFill>
            <a:schemeClr val="bg1"/>
          </a:solidFill>
        </p:grpSpPr>
        <p:sp>
          <p:nvSpPr>
            <p:cNvPr id="425"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26"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427"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428"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29"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30"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431"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432"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3"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4"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5"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6"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37"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438"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439"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440"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441"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442" name="Rectangle 95"/>
            <p:cNvSpPr>
              <a:spLocks noChangeArrowheads="1"/>
            </p:cNvSpPr>
            <p:nvPr/>
          </p:nvSpPr>
          <p:spPr bwMode="auto">
            <a:xfrm>
              <a:off x="2012950" y="5788025"/>
              <a:ext cx="622300"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43"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44" name="Rectangle 97"/>
            <p:cNvSpPr>
              <a:spLocks noChangeArrowheads="1"/>
            </p:cNvSpPr>
            <p:nvPr/>
          </p:nvSpPr>
          <p:spPr bwMode="auto">
            <a:xfrm>
              <a:off x="773113" y="5788025"/>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445" name="Rectangle 98"/>
            <p:cNvSpPr>
              <a:spLocks noChangeArrowheads="1"/>
            </p:cNvSpPr>
            <p:nvPr/>
          </p:nvSpPr>
          <p:spPr bwMode="auto">
            <a:xfrm>
              <a:off x="152400" y="5788025"/>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446"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447"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448"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449"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450"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51"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452"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453"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4"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5"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6"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7"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58"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59"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460"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461"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462"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463"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464"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65"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466"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467"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68"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69"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0"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1"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72"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473"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474"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75"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476"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77"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478"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79"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480"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481"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482"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483"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484" name="Rectangle 179"/>
            <p:cNvSpPr>
              <a:spLocks noChangeArrowheads="1"/>
            </p:cNvSpPr>
            <p:nvPr/>
          </p:nvSpPr>
          <p:spPr bwMode="auto">
            <a:xfrm>
              <a:off x="2012950" y="4076700"/>
              <a:ext cx="622300"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485"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486"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487"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488"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489"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490"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491"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492"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493"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494"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495"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496"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497"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498"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499"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00"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01"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02"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503"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04"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505"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506"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7"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8"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9"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10"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11"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512"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513"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514"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15"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516"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517"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18"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519"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520"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21"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522"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523"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524"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25"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526"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527"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28"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29"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0"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1"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32"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533"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534"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5"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6"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7"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8"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39"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540"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541"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542"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543" name="Rectangle 129"/>
            <p:cNvSpPr>
              <a:spLocks noChangeArrowheads="1"/>
            </p:cNvSpPr>
            <p:nvPr/>
          </p:nvSpPr>
          <p:spPr bwMode="auto">
            <a:xfrm>
              <a:off x="71310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44"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545"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46"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47"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548"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9"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0"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1"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2"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53"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54"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555"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556"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557"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58"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559"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60" name="Rectangle 160"/>
            <p:cNvSpPr>
              <a:spLocks noChangeArrowheads="1"/>
            </p:cNvSpPr>
            <p:nvPr/>
          </p:nvSpPr>
          <p:spPr bwMode="auto">
            <a:xfrm>
              <a:off x="52689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561"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562"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563"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564"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565"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566"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567"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568"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569"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570"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571"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572"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573"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574"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575"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576"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577"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578"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579"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80"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81"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82"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83"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84"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585"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586"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extLst>
      <p:ext uri="{BB962C8B-B14F-4D97-AF65-F5344CB8AC3E}">
        <p14:creationId xmlns:p14="http://schemas.microsoft.com/office/powerpoint/2010/main" val="5499234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241" grpId="0"/>
      <p:bldP spid="242" grpId="0"/>
      <p:bldP spid="243" grpId="0"/>
      <p:bldP spid="244" grpId="0"/>
      <p:bldP spid="2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7008812" y="4018002"/>
            <a:ext cx="2135188" cy="2839997"/>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7889" name="Rectangle 1"/>
          <p:cNvSpPr>
            <a:spLocks noGrp="1" noChangeArrowheads="1"/>
          </p:cNvSpPr>
          <p:nvPr>
            <p:ph type="title"/>
          </p:nvPr>
        </p:nvSpPr>
        <p:spPr>
          <a:xfrm>
            <a:off x="381000" y="493713"/>
            <a:ext cx="86106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Address Translation Example: </a:t>
            </a:r>
            <a:r>
              <a:rPr lang="en-GB" sz="3200" dirty="0">
                <a:solidFill>
                  <a:srgbClr val="0070C0"/>
                </a:solidFill>
              </a:rPr>
              <a:t>TLB/Cache Miss</a:t>
            </a:r>
          </a:p>
        </p:txBody>
      </p:sp>
      <p:sp>
        <p:nvSpPr>
          <p:cNvPr id="37890" name="Rectangle 2"/>
          <p:cNvSpPr>
            <a:spLocks noGrp="1" noChangeArrowheads="1"/>
          </p:cNvSpPr>
          <p:nvPr>
            <p:ph type="body" idx="1"/>
          </p:nvPr>
        </p:nvSpPr>
        <p:spPr>
          <a:xfrm>
            <a:off x="381000" y="1371600"/>
            <a:ext cx="8307387" cy="5333999"/>
          </a:xfrm>
          <a:ln/>
        </p:spPr>
        <p:txBody>
          <a:bodyPr/>
          <a:lstStyle/>
          <a:p>
            <a:pPr marL="222250" indent="-222250">
              <a:lnSpc>
                <a:spcPct val="73000"/>
              </a:lnSpc>
              <a:buSzPct val="100000"/>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Virtual Address: </a:t>
            </a:r>
            <a:r>
              <a:rPr lang="en-GB" dirty="0">
                <a:latin typeface="Courier New" pitchFamily="49" charset="0"/>
              </a:rPr>
              <a:t>0x0020</a:t>
            </a: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4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VPN ___	TLBI ___	TLBT ____	          TLB Hit? __	Page Fault? __        PPN: ____</a:t>
            </a:r>
            <a:endParaRPr lang="en-GB" dirty="0">
              <a:effectLst/>
            </a:endParaRPr>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	CO___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p:txBody>
      </p:sp>
      <p:sp>
        <p:nvSpPr>
          <p:cNvPr id="37894" name="Rectangle 6"/>
          <p:cNvSpPr>
            <a:spLocks noChangeArrowheads="1"/>
          </p:cNvSpPr>
          <p:nvPr/>
        </p:nvSpPr>
        <p:spPr bwMode="auto">
          <a:xfrm>
            <a:off x="838200"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895" name="Rectangle 7"/>
          <p:cNvSpPr>
            <a:spLocks noChangeArrowheads="1"/>
          </p:cNvSpPr>
          <p:nvPr/>
        </p:nvSpPr>
        <p:spPr bwMode="auto">
          <a:xfrm>
            <a:off x="83820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13</a:t>
            </a:r>
          </a:p>
        </p:txBody>
      </p:sp>
      <p:sp>
        <p:nvSpPr>
          <p:cNvPr id="37897" name="Rectangle 9"/>
          <p:cNvSpPr>
            <a:spLocks noChangeArrowheads="1"/>
          </p:cNvSpPr>
          <p:nvPr/>
        </p:nvSpPr>
        <p:spPr bwMode="auto">
          <a:xfrm>
            <a:off x="1325562"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898" name="Rectangle 10"/>
          <p:cNvSpPr>
            <a:spLocks noChangeArrowheads="1"/>
          </p:cNvSpPr>
          <p:nvPr/>
        </p:nvSpPr>
        <p:spPr bwMode="auto">
          <a:xfrm>
            <a:off x="132556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12</a:t>
            </a:r>
          </a:p>
        </p:txBody>
      </p:sp>
      <p:sp>
        <p:nvSpPr>
          <p:cNvPr id="37900" name="Rectangle 12"/>
          <p:cNvSpPr>
            <a:spLocks noChangeArrowheads="1"/>
          </p:cNvSpPr>
          <p:nvPr/>
        </p:nvSpPr>
        <p:spPr bwMode="auto">
          <a:xfrm>
            <a:off x="1812925"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1" name="Rectangle 13"/>
          <p:cNvSpPr>
            <a:spLocks noChangeArrowheads="1"/>
          </p:cNvSpPr>
          <p:nvPr/>
        </p:nvSpPr>
        <p:spPr bwMode="auto">
          <a:xfrm>
            <a:off x="181292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03" name="Rectangle 15"/>
          <p:cNvSpPr>
            <a:spLocks noChangeArrowheads="1"/>
          </p:cNvSpPr>
          <p:nvPr/>
        </p:nvSpPr>
        <p:spPr bwMode="auto">
          <a:xfrm>
            <a:off x="2300287"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4" name="Rectangle 16"/>
          <p:cNvSpPr>
            <a:spLocks noChangeArrowheads="1"/>
          </p:cNvSpPr>
          <p:nvPr/>
        </p:nvSpPr>
        <p:spPr bwMode="auto">
          <a:xfrm>
            <a:off x="230028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06" name="Rectangle 18"/>
          <p:cNvSpPr>
            <a:spLocks noChangeArrowheads="1"/>
          </p:cNvSpPr>
          <p:nvPr/>
        </p:nvSpPr>
        <p:spPr bwMode="auto">
          <a:xfrm>
            <a:off x="2787650"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7" name="Rectangle 19"/>
          <p:cNvSpPr>
            <a:spLocks noChangeArrowheads="1"/>
          </p:cNvSpPr>
          <p:nvPr/>
        </p:nvSpPr>
        <p:spPr bwMode="auto">
          <a:xfrm>
            <a:off x="278765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09" name="Rectangle 21"/>
          <p:cNvSpPr>
            <a:spLocks noChangeArrowheads="1"/>
          </p:cNvSpPr>
          <p:nvPr/>
        </p:nvSpPr>
        <p:spPr bwMode="auto">
          <a:xfrm>
            <a:off x="3275012"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10" name="Rectangle 22"/>
          <p:cNvSpPr>
            <a:spLocks noChangeArrowheads="1"/>
          </p:cNvSpPr>
          <p:nvPr/>
        </p:nvSpPr>
        <p:spPr bwMode="auto">
          <a:xfrm>
            <a:off x="327501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12" name="Rectangle 24"/>
          <p:cNvSpPr>
            <a:spLocks noChangeArrowheads="1"/>
          </p:cNvSpPr>
          <p:nvPr/>
        </p:nvSpPr>
        <p:spPr bwMode="auto">
          <a:xfrm>
            <a:off x="3762375" y="2459011"/>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7913" name="Rectangle 25"/>
          <p:cNvSpPr>
            <a:spLocks noChangeArrowheads="1"/>
          </p:cNvSpPr>
          <p:nvPr/>
        </p:nvSpPr>
        <p:spPr bwMode="auto">
          <a:xfrm>
            <a:off x="376237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15" name="Rectangle 27"/>
          <p:cNvSpPr>
            <a:spLocks noChangeArrowheads="1"/>
          </p:cNvSpPr>
          <p:nvPr/>
        </p:nvSpPr>
        <p:spPr bwMode="auto">
          <a:xfrm>
            <a:off x="4249737" y="2459011"/>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7916" name="Rectangle 28"/>
          <p:cNvSpPr>
            <a:spLocks noChangeArrowheads="1"/>
          </p:cNvSpPr>
          <p:nvPr/>
        </p:nvSpPr>
        <p:spPr bwMode="auto">
          <a:xfrm>
            <a:off x="424973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18" name="Rectangle 30"/>
          <p:cNvSpPr>
            <a:spLocks noChangeArrowheads="1"/>
          </p:cNvSpPr>
          <p:nvPr/>
        </p:nvSpPr>
        <p:spPr bwMode="auto">
          <a:xfrm>
            <a:off x="4737100"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19" name="Rectangle 31"/>
          <p:cNvSpPr>
            <a:spLocks noChangeArrowheads="1"/>
          </p:cNvSpPr>
          <p:nvPr/>
        </p:nvSpPr>
        <p:spPr bwMode="auto">
          <a:xfrm>
            <a:off x="473710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21" name="Rectangle 33"/>
          <p:cNvSpPr>
            <a:spLocks noChangeArrowheads="1"/>
          </p:cNvSpPr>
          <p:nvPr/>
        </p:nvSpPr>
        <p:spPr bwMode="auto">
          <a:xfrm>
            <a:off x="5224462"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2" name="Rectangle 34"/>
          <p:cNvSpPr>
            <a:spLocks noChangeArrowheads="1"/>
          </p:cNvSpPr>
          <p:nvPr/>
        </p:nvSpPr>
        <p:spPr bwMode="auto">
          <a:xfrm>
            <a:off x="522446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24" name="Rectangle 36"/>
          <p:cNvSpPr>
            <a:spLocks noChangeArrowheads="1"/>
          </p:cNvSpPr>
          <p:nvPr/>
        </p:nvSpPr>
        <p:spPr bwMode="auto">
          <a:xfrm>
            <a:off x="5711825"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5" name="Rectangle 37"/>
          <p:cNvSpPr>
            <a:spLocks noChangeArrowheads="1"/>
          </p:cNvSpPr>
          <p:nvPr/>
        </p:nvSpPr>
        <p:spPr bwMode="auto">
          <a:xfrm>
            <a:off x="571182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27" name="Rectangle 39"/>
          <p:cNvSpPr>
            <a:spLocks noChangeArrowheads="1"/>
          </p:cNvSpPr>
          <p:nvPr/>
        </p:nvSpPr>
        <p:spPr bwMode="auto">
          <a:xfrm>
            <a:off x="6199187"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8" name="Rectangle 40"/>
          <p:cNvSpPr>
            <a:spLocks noChangeArrowheads="1"/>
          </p:cNvSpPr>
          <p:nvPr/>
        </p:nvSpPr>
        <p:spPr bwMode="auto">
          <a:xfrm>
            <a:off x="619918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30" name="Rectangle 42"/>
          <p:cNvSpPr>
            <a:spLocks noChangeArrowheads="1"/>
          </p:cNvSpPr>
          <p:nvPr/>
        </p:nvSpPr>
        <p:spPr bwMode="auto">
          <a:xfrm>
            <a:off x="6686550"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31" name="Rectangle 43"/>
          <p:cNvSpPr>
            <a:spLocks noChangeArrowheads="1"/>
          </p:cNvSpPr>
          <p:nvPr/>
        </p:nvSpPr>
        <p:spPr bwMode="auto">
          <a:xfrm>
            <a:off x="668655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33" name="Rectangle 45"/>
          <p:cNvSpPr>
            <a:spLocks noChangeArrowheads="1"/>
          </p:cNvSpPr>
          <p:nvPr/>
        </p:nvSpPr>
        <p:spPr bwMode="auto">
          <a:xfrm>
            <a:off x="7173912"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34" name="Rectangle 46"/>
          <p:cNvSpPr>
            <a:spLocks noChangeArrowheads="1"/>
          </p:cNvSpPr>
          <p:nvPr/>
        </p:nvSpPr>
        <p:spPr bwMode="auto">
          <a:xfrm>
            <a:off x="717391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2" name="Group 47"/>
          <p:cNvGrpSpPr>
            <a:grpSpLocks/>
          </p:cNvGrpSpPr>
          <p:nvPr/>
        </p:nvGrpSpPr>
        <p:grpSpPr bwMode="auto">
          <a:xfrm>
            <a:off x="4737099" y="2924149"/>
            <a:ext cx="2924175" cy="333375"/>
            <a:chOff x="3085" y="1661"/>
            <a:chExt cx="1842" cy="210"/>
          </a:xfrm>
        </p:grpSpPr>
        <p:sp>
          <p:nvSpPr>
            <p:cNvPr id="37936" name="Line 48"/>
            <p:cNvSpPr>
              <a:spLocks noChangeShapeType="1"/>
            </p:cNvSpPr>
            <p:nvPr/>
          </p:nvSpPr>
          <p:spPr bwMode="auto">
            <a:xfrm>
              <a:off x="3085" y="17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37" name="Text Box 49"/>
            <p:cNvSpPr txBox="1">
              <a:spLocks noChangeArrowheads="1"/>
            </p:cNvSpPr>
            <p:nvPr/>
          </p:nvSpPr>
          <p:spPr bwMode="auto">
            <a:xfrm>
              <a:off x="3792" y="16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VPO</a:t>
              </a:r>
            </a:p>
          </p:txBody>
        </p:sp>
      </p:grpSp>
      <p:grpSp>
        <p:nvGrpSpPr>
          <p:cNvPr id="3" name="Group 50"/>
          <p:cNvGrpSpPr>
            <a:grpSpLocks/>
          </p:cNvGrpSpPr>
          <p:nvPr/>
        </p:nvGrpSpPr>
        <p:grpSpPr bwMode="auto">
          <a:xfrm>
            <a:off x="838200" y="2916211"/>
            <a:ext cx="3916362" cy="333375"/>
            <a:chOff x="629" y="1656"/>
            <a:chExt cx="2467" cy="210"/>
          </a:xfrm>
        </p:grpSpPr>
        <p:sp>
          <p:nvSpPr>
            <p:cNvPr id="37939" name="Line 51"/>
            <p:cNvSpPr>
              <a:spLocks noChangeShapeType="1"/>
            </p:cNvSpPr>
            <p:nvPr/>
          </p:nvSpPr>
          <p:spPr bwMode="auto">
            <a:xfrm>
              <a:off x="629" y="17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0" name="Text Box 52"/>
            <p:cNvSpPr txBox="1">
              <a:spLocks noChangeArrowheads="1"/>
            </p:cNvSpPr>
            <p:nvPr/>
          </p:nvSpPr>
          <p:spPr bwMode="auto">
            <a:xfrm>
              <a:off x="1577" y="16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VPN</a:t>
              </a:r>
            </a:p>
          </p:txBody>
        </p:sp>
      </p:grpSp>
      <p:sp>
        <p:nvSpPr>
          <p:cNvPr id="37942" name="Line 54"/>
          <p:cNvSpPr>
            <a:spLocks noChangeShapeType="1"/>
          </p:cNvSpPr>
          <p:nvPr/>
        </p:nvSpPr>
        <p:spPr bwMode="auto">
          <a:xfrm>
            <a:off x="3759200" y="2015040"/>
            <a:ext cx="992187"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3" name="Text Box 55"/>
          <p:cNvSpPr txBox="1">
            <a:spLocks noChangeArrowheads="1"/>
          </p:cNvSpPr>
          <p:nvPr/>
        </p:nvSpPr>
        <p:spPr bwMode="auto">
          <a:xfrm>
            <a:off x="3983037" y="1891215"/>
            <a:ext cx="539750"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TLBI</a:t>
            </a:r>
          </a:p>
        </p:txBody>
      </p:sp>
      <p:sp>
        <p:nvSpPr>
          <p:cNvPr id="37945" name="Line 57"/>
          <p:cNvSpPr>
            <a:spLocks noChangeShapeType="1"/>
          </p:cNvSpPr>
          <p:nvPr/>
        </p:nvSpPr>
        <p:spPr bwMode="auto">
          <a:xfrm>
            <a:off x="838200" y="2011336"/>
            <a:ext cx="2927350"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6" name="Text Box 58"/>
          <p:cNvSpPr txBox="1">
            <a:spLocks noChangeArrowheads="1"/>
          </p:cNvSpPr>
          <p:nvPr/>
        </p:nvSpPr>
        <p:spPr bwMode="auto">
          <a:xfrm>
            <a:off x="2081213" y="1887511"/>
            <a:ext cx="582613"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TLBT</a:t>
            </a:r>
          </a:p>
        </p:txBody>
      </p:sp>
      <p:sp>
        <p:nvSpPr>
          <p:cNvPr id="37950" name="Rectangle 62"/>
          <p:cNvSpPr>
            <a:spLocks noChangeArrowheads="1"/>
          </p:cNvSpPr>
          <p:nvPr/>
        </p:nvSpPr>
        <p:spPr bwMode="auto">
          <a:xfrm>
            <a:off x="914400"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1" name="Rectangle 63"/>
          <p:cNvSpPr>
            <a:spLocks noChangeArrowheads="1"/>
          </p:cNvSpPr>
          <p:nvPr/>
        </p:nvSpPr>
        <p:spPr bwMode="auto">
          <a:xfrm>
            <a:off x="91440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53" name="Rectangle 65"/>
          <p:cNvSpPr>
            <a:spLocks noChangeArrowheads="1"/>
          </p:cNvSpPr>
          <p:nvPr/>
        </p:nvSpPr>
        <p:spPr bwMode="auto">
          <a:xfrm>
            <a:off x="1401763"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4" name="Rectangle 66"/>
          <p:cNvSpPr>
            <a:spLocks noChangeArrowheads="1"/>
          </p:cNvSpPr>
          <p:nvPr/>
        </p:nvSpPr>
        <p:spPr bwMode="auto">
          <a:xfrm>
            <a:off x="140176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56" name="Rectangle 68"/>
          <p:cNvSpPr>
            <a:spLocks noChangeArrowheads="1"/>
          </p:cNvSpPr>
          <p:nvPr/>
        </p:nvSpPr>
        <p:spPr bwMode="auto">
          <a:xfrm>
            <a:off x="1889125"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7" name="Rectangle 69"/>
          <p:cNvSpPr>
            <a:spLocks noChangeArrowheads="1"/>
          </p:cNvSpPr>
          <p:nvPr/>
        </p:nvSpPr>
        <p:spPr bwMode="auto">
          <a:xfrm>
            <a:off x="188912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59" name="Rectangle 71"/>
          <p:cNvSpPr>
            <a:spLocks noChangeArrowheads="1"/>
          </p:cNvSpPr>
          <p:nvPr/>
        </p:nvSpPr>
        <p:spPr bwMode="auto">
          <a:xfrm>
            <a:off x="2376488"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0" name="Rectangle 72"/>
          <p:cNvSpPr>
            <a:spLocks noChangeArrowheads="1"/>
          </p:cNvSpPr>
          <p:nvPr/>
        </p:nvSpPr>
        <p:spPr bwMode="auto">
          <a:xfrm>
            <a:off x="237648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62" name="Rectangle 74"/>
          <p:cNvSpPr>
            <a:spLocks noChangeArrowheads="1"/>
          </p:cNvSpPr>
          <p:nvPr/>
        </p:nvSpPr>
        <p:spPr bwMode="auto">
          <a:xfrm>
            <a:off x="2863850"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3" name="Rectangle 75"/>
          <p:cNvSpPr>
            <a:spLocks noChangeArrowheads="1"/>
          </p:cNvSpPr>
          <p:nvPr/>
        </p:nvSpPr>
        <p:spPr bwMode="auto">
          <a:xfrm>
            <a:off x="286385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65" name="Rectangle 77"/>
          <p:cNvSpPr>
            <a:spLocks noChangeArrowheads="1"/>
          </p:cNvSpPr>
          <p:nvPr/>
        </p:nvSpPr>
        <p:spPr bwMode="auto">
          <a:xfrm>
            <a:off x="3351213"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6" name="Rectangle 78"/>
          <p:cNvSpPr>
            <a:spLocks noChangeArrowheads="1"/>
          </p:cNvSpPr>
          <p:nvPr/>
        </p:nvSpPr>
        <p:spPr bwMode="auto">
          <a:xfrm>
            <a:off x="335121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68" name="Rectangle 80"/>
          <p:cNvSpPr>
            <a:spLocks noChangeArrowheads="1"/>
          </p:cNvSpPr>
          <p:nvPr/>
        </p:nvSpPr>
        <p:spPr bwMode="auto">
          <a:xfrm>
            <a:off x="3838575"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69" name="Rectangle 81"/>
          <p:cNvSpPr>
            <a:spLocks noChangeArrowheads="1"/>
          </p:cNvSpPr>
          <p:nvPr/>
        </p:nvSpPr>
        <p:spPr bwMode="auto">
          <a:xfrm>
            <a:off x="383857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71" name="Rectangle 83"/>
          <p:cNvSpPr>
            <a:spLocks noChangeArrowheads="1"/>
          </p:cNvSpPr>
          <p:nvPr/>
        </p:nvSpPr>
        <p:spPr bwMode="auto">
          <a:xfrm>
            <a:off x="4325938"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2" name="Rectangle 84"/>
          <p:cNvSpPr>
            <a:spLocks noChangeArrowheads="1"/>
          </p:cNvSpPr>
          <p:nvPr/>
        </p:nvSpPr>
        <p:spPr bwMode="auto">
          <a:xfrm>
            <a:off x="432593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74" name="Rectangle 86"/>
          <p:cNvSpPr>
            <a:spLocks noChangeArrowheads="1"/>
          </p:cNvSpPr>
          <p:nvPr/>
        </p:nvSpPr>
        <p:spPr bwMode="auto">
          <a:xfrm>
            <a:off x="4813300"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5" name="Rectangle 87"/>
          <p:cNvSpPr>
            <a:spLocks noChangeArrowheads="1"/>
          </p:cNvSpPr>
          <p:nvPr/>
        </p:nvSpPr>
        <p:spPr bwMode="auto">
          <a:xfrm>
            <a:off x="481330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77" name="Rectangle 89"/>
          <p:cNvSpPr>
            <a:spLocks noChangeArrowheads="1"/>
          </p:cNvSpPr>
          <p:nvPr/>
        </p:nvSpPr>
        <p:spPr bwMode="auto">
          <a:xfrm>
            <a:off x="5300663"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8" name="Rectangle 90"/>
          <p:cNvSpPr>
            <a:spLocks noChangeArrowheads="1"/>
          </p:cNvSpPr>
          <p:nvPr/>
        </p:nvSpPr>
        <p:spPr bwMode="auto">
          <a:xfrm>
            <a:off x="530066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80" name="Rectangle 92"/>
          <p:cNvSpPr>
            <a:spLocks noChangeArrowheads="1"/>
          </p:cNvSpPr>
          <p:nvPr/>
        </p:nvSpPr>
        <p:spPr bwMode="auto">
          <a:xfrm>
            <a:off x="5788025"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1" name="Rectangle 93"/>
          <p:cNvSpPr>
            <a:spLocks noChangeArrowheads="1"/>
          </p:cNvSpPr>
          <p:nvPr/>
        </p:nvSpPr>
        <p:spPr bwMode="auto">
          <a:xfrm>
            <a:off x="578802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83" name="Rectangle 95"/>
          <p:cNvSpPr>
            <a:spLocks noChangeArrowheads="1"/>
          </p:cNvSpPr>
          <p:nvPr/>
        </p:nvSpPr>
        <p:spPr bwMode="auto">
          <a:xfrm>
            <a:off x="6275388"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4" name="Rectangle 96"/>
          <p:cNvSpPr>
            <a:spLocks noChangeArrowheads="1"/>
          </p:cNvSpPr>
          <p:nvPr/>
        </p:nvSpPr>
        <p:spPr bwMode="auto">
          <a:xfrm>
            <a:off x="627538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4" name="Group 97"/>
          <p:cNvGrpSpPr>
            <a:grpSpLocks/>
          </p:cNvGrpSpPr>
          <p:nvPr/>
        </p:nvGrpSpPr>
        <p:grpSpPr bwMode="auto">
          <a:xfrm>
            <a:off x="3847571" y="5564717"/>
            <a:ext cx="2924175" cy="333375"/>
            <a:chOff x="3101" y="3292"/>
            <a:chExt cx="1842" cy="210"/>
          </a:xfrm>
        </p:grpSpPr>
        <p:sp>
          <p:nvSpPr>
            <p:cNvPr id="37986"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87"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5" name="Group 100"/>
          <p:cNvGrpSpPr>
            <a:grpSpLocks/>
          </p:cNvGrpSpPr>
          <p:nvPr/>
        </p:nvGrpSpPr>
        <p:grpSpPr bwMode="auto">
          <a:xfrm>
            <a:off x="935037" y="5556250"/>
            <a:ext cx="2924175" cy="333375"/>
            <a:chOff x="1277" y="3292"/>
            <a:chExt cx="1842" cy="210"/>
          </a:xfrm>
        </p:grpSpPr>
        <p:sp>
          <p:nvSpPr>
            <p:cNvPr id="37989"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0"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6" name="Group 103"/>
          <p:cNvGrpSpPr>
            <a:grpSpLocks/>
          </p:cNvGrpSpPr>
          <p:nvPr/>
        </p:nvGrpSpPr>
        <p:grpSpPr bwMode="auto">
          <a:xfrm>
            <a:off x="5767917" y="4516438"/>
            <a:ext cx="992188" cy="306388"/>
            <a:chOff x="4300" y="2637"/>
            <a:chExt cx="625" cy="193"/>
          </a:xfrm>
        </p:grpSpPr>
        <p:sp>
          <p:nvSpPr>
            <p:cNvPr id="37992"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3"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7" name="Group 106"/>
          <p:cNvGrpSpPr>
            <a:grpSpLocks/>
          </p:cNvGrpSpPr>
          <p:nvPr/>
        </p:nvGrpSpPr>
        <p:grpSpPr bwMode="auto">
          <a:xfrm>
            <a:off x="3830108" y="4512734"/>
            <a:ext cx="1927225" cy="306388"/>
            <a:chOff x="3090" y="2624"/>
            <a:chExt cx="1214" cy="193"/>
          </a:xfrm>
        </p:grpSpPr>
        <p:sp>
          <p:nvSpPr>
            <p:cNvPr id="37995"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6"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8" name="Group 109"/>
          <p:cNvGrpSpPr>
            <a:grpSpLocks/>
          </p:cNvGrpSpPr>
          <p:nvPr/>
        </p:nvGrpSpPr>
        <p:grpSpPr bwMode="auto">
          <a:xfrm>
            <a:off x="914400" y="4516438"/>
            <a:ext cx="2894013" cy="306388"/>
            <a:chOff x="1248" y="2637"/>
            <a:chExt cx="1823" cy="193"/>
          </a:xfrm>
        </p:grpSpPr>
        <p:sp>
          <p:nvSpPr>
            <p:cNvPr id="37998"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9"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sp>
        <p:nvSpPr>
          <p:cNvPr id="38001" name="Text Box 113"/>
          <p:cNvSpPr txBox="1">
            <a:spLocks noChangeArrowheads="1"/>
          </p:cNvSpPr>
          <p:nvPr/>
        </p:nvSpPr>
        <p:spPr bwMode="auto">
          <a:xfrm>
            <a:off x="730726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2" name="Text Box 114"/>
          <p:cNvSpPr txBox="1">
            <a:spLocks noChangeArrowheads="1"/>
          </p:cNvSpPr>
          <p:nvPr/>
        </p:nvSpPr>
        <p:spPr bwMode="auto">
          <a:xfrm>
            <a:off x="6819900" y="2447899"/>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3" name="Text Box 115"/>
          <p:cNvSpPr txBox="1">
            <a:spLocks noChangeArrowheads="1"/>
          </p:cNvSpPr>
          <p:nvPr/>
        </p:nvSpPr>
        <p:spPr bwMode="auto">
          <a:xfrm>
            <a:off x="6334125"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4" name="Text Box 116"/>
          <p:cNvSpPr txBox="1">
            <a:spLocks noChangeArrowheads="1"/>
          </p:cNvSpPr>
          <p:nvPr/>
        </p:nvSpPr>
        <p:spPr bwMode="auto">
          <a:xfrm>
            <a:off x="5846762" y="2447899"/>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5" name="Text Box 117"/>
          <p:cNvSpPr txBox="1">
            <a:spLocks noChangeArrowheads="1"/>
          </p:cNvSpPr>
          <p:nvPr/>
        </p:nvSpPr>
        <p:spPr bwMode="auto">
          <a:xfrm>
            <a:off x="5360987"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6" name="Text Box 118"/>
          <p:cNvSpPr txBox="1">
            <a:spLocks noChangeArrowheads="1"/>
          </p:cNvSpPr>
          <p:nvPr/>
        </p:nvSpPr>
        <p:spPr bwMode="auto">
          <a:xfrm>
            <a:off x="4873625"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07" name="Text Box 119"/>
          <p:cNvSpPr txBox="1">
            <a:spLocks noChangeArrowheads="1"/>
          </p:cNvSpPr>
          <p:nvPr/>
        </p:nvSpPr>
        <p:spPr bwMode="auto">
          <a:xfrm>
            <a:off x="4387850"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8" name="Text Box 120"/>
          <p:cNvSpPr txBox="1">
            <a:spLocks noChangeArrowheads="1"/>
          </p:cNvSpPr>
          <p:nvPr/>
        </p:nvSpPr>
        <p:spPr bwMode="auto">
          <a:xfrm>
            <a:off x="3900487"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9" name="Text Box 121"/>
          <p:cNvSpPr txBox="1">
            <a:spLocks noChangeArrowheads="1"/>
          </p:cNvSpPr>
          <p:nvPr/>
        </p:nvSpPr>
        <p:spPr bwMode="auto">
          <a:xfrm>
            <a:off x="3414712"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10" name="Text Box 122"/>
          <p:cNvSpPr txBox="1">
            <a:spLocks noChangeArrowheads="1"/>
          </p:cNvSpPr>
          <p:nvPr/>
        </p:nvSpPr>
        <p:spPr bwMode="auto">
          <a:xfrm>
            <a:off x="2927350"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11" name="Text Box 123"/>
          <p:cNvSpPr txBox="1">
            <a:spLocks noChangeArrowheads="1"/>
          </p:cNvSpPr>
          <p:nvPr/>
        </p:nvSpPr>
        <p:spPr bwMode="auto">
          <a:xfrm>
            <a:off x="2441575"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2" name="Text Box 124"/>
          <p:cNvSpPr txBox="1">
            <a:spLocks noChangeArrowheads="1"/>
          </p:cNvSpPr>
          <p:nvPr/>
        </p:nvSpPr>
        <p:spPr bwMode="auto">
          <a:xfrm>
            <a:off x="195421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3" name="Text Box 125"/>
          <p:cNvSpPr txBox="1">
            <a:spLocks noChangeArrowheads="1"/>
          </p:cNvSpPr>
          <p:nvPr/>
        </p:nvSpPr>
        <p:spPr bwMode="auto">
          <a:xfrm>
            <a:off x="1468437"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4" name="Text Box 126"/>
          <p:cNvSpPr txBox="1">
            <a:spLocks noChangeArrowheads="1"/>
          </p:cNvSpPr>
          <p:nvPr/>
        </p:nvSpPr>
        <p:spPr bwMode="auto">
          <a:xfrm>
            <a:off x="98266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6" name="Text Box 128"/>
          <p:cNvSpPr txBox="1">
            <a:spLocks noChangeArrowheads="1"/>
          </p:cNvSpPr>
          <p:nvPr/>
        </p:nvSpPr>
        <p:spPr bwMode="auto">
          <a:xfrm>
            <a:off x="1143000"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0x00</a:t>
            </a:r>
          </a:p>
        </p:txBody>
      </p:sp>
      <p:sp>
        <p:nvSpPr>
          <p:cNvPr id="38017" name="Text Box 129"/>
          <p:cNvSpPr txBox="1">
            <a:spLocks noChangeArrowheads="1"/>
          </p:cNvSpPr>
          <p:nvPr/>
        </p:nvSpPr>
        <p:spPr bwMode="auto">
          <a:xfrm>
            <a:off x="2588682" y="3437965"/>
            <a:ext cx="196529"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0</a:t>
            </a:r>
            <a:endParaRPr lang="en-GB" sz="1600" b="1" dirty="0">
              <a:solidFill>
                <a:srgbClr val="C00000"/>
              </a:solidFill>
              <a:latin typeface="Calibri" pitchFamily="34" charset="0"/>
            </a:endParaRPr>
          </a:p>
        </p:txBody>
      </p:sp>
      <p:sp>
        <p:nvSpPr>
          <p:cNvPr id="38018" name="Text Box 130"/>
          <p:cNvSpPr txBox="1">
            <a:spLocks noChangeArrowheads="1"/>
          </p:cNvSpPr>
          <p:nvPr/>
        </p:nvSpPr>
        <p:spPr bwMode="auto">
          <a:xfrm>
            <a:off x="3454401"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0x00</a:t>
            </a:r>
          </a:p>
        </p:txBody>
      </p:sp>
      <p:sp>
        <p:nvSpPr>
          <p:cNvPr id="38019" name="Text Box 131"/>
          <p:cNvSpPr txBox="1">
            <a:spLocks noChangeArrowheads="1"/>
          </p:cNvSpPr>
          <p:nvPr/>
        </p:nvSpPr>
        <p:spPr bwMode="auto">
          <a:xfrm>
            <a:off x="5142732" y="3437939"/>
            <a:ext cx="22698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70C0"/>
                </a:solidFill>
                <a:latin typeface="Calibri" pitchFamily="34" charset="0"/>
              </a:rPr>
              <a:t>N</a:t>
            </a:r>
            <a:endParaRPr lang="en-GB" sz="1600" b="1" dirty="0">
              <a:solidFill>
                <a:srgbClr val="0070C0"/>
              </a:solidFill>
              <a:latin typeface="Calibri" pitchFamily="34" charset="0"/>
            </a:endParaRPr>
          </a:p>
        </p:txBody>
      </p:sp>
      <p:sp>
        <p:nvSpPr>
          <p:cNvPr id="38021" name="Text Box 133"/>
          <p:cNvSpPr txBox="1">
            <a:spLocks noChangeArrowheads="1"/>
          </p:cNvSpPr>
          <p:nvPr/>
        </p:nvSpPr>
        <p:spPr bwMode="auto">
          <a:xfrm>
            <a:off x="6781800" y="3437965"/>
            <a:ext cx="22701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N</a:t>
            </a:r>
            <a:endParaRPr lang="en-GB" sz="1600" b="1" dirty="0">
              <a:solidFill>
                <a:srgbClr val="C00000"/>
              </a:solidFill>
              <a:latin typeface="Calibri" pitchFamily="34" charset="0"/>
            </a:endParaRPr>
          </a:p>
        </p:txBody>
      </p:sp>
      <p:sp>
        <p:nvSpPr>
          <p:cNvPr id="38022" name="Text Box 134"/>
          <p:cNvSpPr txBox="1">
            <a:spLocks noChangeArrowheads="1"/>
          </p:cNvSpPr>
          <p:nvPr/>
        </p:nvSpPr>
        <p:spPr bwMode="auto">
          <a:xfrm>
            <a:off x="7746470"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FFC000"/>
                </a:solidFill>
                <a:latin typeface="Calibri" pitchFamily="34" charset="0"/>
              </a:rPr>
              <a:t>0x28</a:t>
            </a:r>
          </a:p>
        </p:txBody>
      </p:sp>
      <p:grpSp>
        <p:nvGrpSpPr>
          <p:cNvPr id="9" name="Group 135"/>
          <p:cNvGrpSpPr>
            <a:grpSpLocks/>
          </p:cNvGrpSpPr>
          <p:nvPr/>
        </p:nvGrpSpPr>
        <p:grpSpPr bwMode="auto">
          <a:xfrm>
            <a:off x="1058333" y="5173133"/>
            <a:ext cx="5576888" cy="339725"/>
            <a:chOff x="1344" y="3030"/>
            <a:chExt cx="3513" cy="214"/>
          </a:xfrm>
        </p:grpSpPr>
        <p:sp>
          <p:nvSpPr>
            <p:cNvPr id="38024"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5"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6"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7"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28"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9"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0"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31"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2"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3"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34"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38035"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grpSp>
      <p:sp>
        <p:nvSpPr>
          <p:cNvPr id="38037" name="Text Box 149"/>
          <p:cNvSpPr txBox="1">
            <a:spLocks noChangeArrowheads="1"/>
          </p:cNvSpPr>
          <p:nvPr/>
        </p:nvSpPr>
        <p:spPr bwMode="auto">
          <a:xfrm>
            <a:off x="1352551" y="5992801"/>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38038" name="Text Box 150"/>
          <p:cNvSpPr txBox="1">
            <a:spLocks noChangeArrowheads="1"/>
          </p:cNvSpPr>
          <p:nvPr/>
        </p:nvSpPr>
        <p:spPr bwMode="auto">
          <a:xfrm>
            <a:off x="2271712" y="5992801"/>
            <a:ext cx="395301"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0x8</a:t>
            </a:r>
          </a:p>
        </p:txBody>
      </p:sp>
      <p:sp>
        <p:nvSpPr>
          <p:cNvPr id="38039" name="Text Box 151"/>
          <p:cNvSpPr txBox="1">
            <a:spLocks noChangeArrowheads="1"/>
          </p:cNvSpPr>
          <p:nvPr/>
        </p:nvSpPr>
        <p:spPr bwMode="auto">
          <a:xfrm>
            <a:off x="3259139" y="5992801"/>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0x28</a:t>
            </a:r>
          </a:p>
        </p:txBody>
      </p:sp>
      <p:grpSp>
        <p:nvGrpSpPr>
          <p:cNvPr id="11" name="Group 10"/>
          <p:cNvGrpSpPr/>
          <p:nvPr/>
        </p:nvGrpSpPr>
        <p:grpSpPr>
          <a:xfrm>
            <a:off x="7232246" y="4327689"/>
            <a:ext cx="1835554" cy="2454111"/>
            <a:chOff x="-2376488" y="2585718"/>
            <a:chExt cx="2085974" cy="2788920"/>
          </a:xfrm>
        </p:grpSpPr>
        <p:sp>
          <p:nvSpPr>
            <p:cNvPr id="119" name="Rectangle 7"/>
            <p:cNvSpPr>
              <a:spLocks noChangeArrowheads="1"/>
            </p:cNvSpPr>
            <p:nvPr/>
          </p:nvSpPr>
          <p:spPr bwMode="auto">
            <a:xfrm>
              <a:off x="-990600" y="50507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0" name="Rectangle 8"/>
            <p:cNvSpPr>
              <a:spLocks noChangeArrowheads="1"/>
            </p:cNvSpPr>
            <p:nvPr/>
          </p:nvSpPr>
          <p:spPr bwMode="auto">
            <a:xfrm>
              <a:off x="-1682750" y="50507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21" name="Rectangle 9"/>
            <p:cNvSpPr>
              <a:spLocks noChangeArrowheads="1"/>
            </p:cNvSpPr>
            <p:nvPr/>
          </p:nvSpPr>
          <p:spPr bwMode="auto">
            <a:xfrm>
              <a:off x="-2376488" y="505078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07</a:t>
              </a:r>
            </a:p>
          </p:txBody>
        </p:sp>
        <p:sp>
          <p:nvSpPr>
            <p:cNvPr id="122" name="Rectangle 13"/>
            <p:cNvSpPr>
              <a:spLocks noChangeArrowheads="1"/>
            </p:cNvSpPr>
            <p:nvPr/>
          </p:nvSpPr>
          <p:spPr bwMode="auto">
            <a:xfrm>
              <a:off x="-990600" y="4744401"/>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3" name="Rectangle 14"/>
            <p:cNvSpPr>
              <a:spLocks noChangeArrowheads="1"/>
            </p:cNvSpPr>
            <p:nvPr/>
          </p:nvSpPr>
          <p:spPr bwMode="auto">
            <a:xfrm>
              <a:off x="-1682750" y="4744401"/>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24" name="Rectangle 15"/>
            <p:cNvSpPr>
              <a:spLocks noChangeArrowheads="1"/>
            </p:cNvSpPr>
            <p:nvPr/>
          </p:nvSpPr>
          <p:spPr bwMode="auto">
            <a:xfrm>
              <a:off x="-2376488" y="474440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06</a:t>
              </a:r>
            </a:p>
          </p:txBody>
        </p:sp>
        <p:sp>
          <p:nvSpPr>
            <p:cNvPr id="125" name="Rectangle 19"/>
            <p:cNvSpPr>
              <a:spLocks noChangeArrowheads="1"/>
            </p:cNvSpPr>
            <p:nvPr/>
          </p:nvSpPr>
          <p:spPr bwMode="auto">
            <a:xfrm>
              <a:off x="-990600" y="443801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26" name="Rectangle 20"/>
            <p:cNvSpPr>
              <a:spLocks noChangeArrowheads="1"/>
            </p:cNvSpPr>
            <p:nvPr/>
          </p:nvSpPr>
          <p:spPr bwMode="auto">
            <a:xfrm>
              <a:off x="-1682750" y="443801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16</a:t>
              </a:r>
            </a:p>
          </p:txBody>
        </p:sp>
        <p:sp>
          <p:nvSpPr>
            <p:cNvPr id="127" name="Rectangle 21"/>
            <p:cNvSpPr>
              <a:spLocks noChangeArrowheads="1"/>
            </p:cNvSpPr>
            <p:nvPr/>
          </p:nvSpPr>
          <p:spPr bwMode="auto">
            <a:xfrm>
              <a:off x="-2376488" y="4438014"/>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05</a:t>
              </a:r>
            </a:p>
          </p:txBody>
        </p:sp>
        <p:sp>
          <p:nvSpPr>
            <p:cNvPr id="128" name="Rectangle 25"/>
            <p:cNvSpPr>
              <a:spLocks noChangeArrowheads="1"/>
            </p:cNvSpPr>
            <p:nvPr/>
          </p:nvSpPr>
          <p:spPr bwMode="auto">
            <a:xfrm>
              <a:off x="-990600" y="413003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9" name="Rectangle 26"/>
            <p:cNvSpPr>
              <a:spLocks noChangeArrowheads="1"/>
            </p:cNvSpPr>
            <p:nvPr/>
          </p:nvSpPr>
          <p:spPr bwMode="auto">
            <a:xfrm>
              <a:off x="-1682750" y="413003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30" name="Rectangle 27"/>
            <p:cNvSpPr>
              <a:spLocks noChangeArrowheads="1"/>
            </p:cNvSpPr>
            <p:nvPr/>
          </p:nvSpPr>
          <p:spPr bwMode="auto">
            <a:xfrm>
              <a:off x="-2376488" y="413003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04</a:t>
              </a:r>
            </a:p>
          </p:txBody>
        </p:sp>
        <p:sp>
          <p:nvSpPr>
            <p:cNvPr id="131" name="Rectangle 31"/>
            <p:cNvSpPr>
              <a:spLocks noChangeArrowheads="1"/>
            </p:cNvSpPr>
            <p:nvPr/>
          </p:nvSpPr>
          <p:spPr bwMode="auto">
            <a:xfrm>
              <a:off x="-990600" y="382206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32" name="Rectangle 32"/>
            <p:cNvSpPr>
              <a:spLocks noChangeArrowheads="1"/>
            </p:cNvSpPr>
            <p:nvPr/>
          </p:nvSpPr>
          <p:spPr bwMode="auto">
            <a:xfrm>
              <a:off x="-1682750" y="382206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02</a:t>
              </a:r>
            </a:p>
          </p:txBody>
        </p:sp>
        <p:sp>
          <p:nvSpPr>
            <p:cNvPr id="133" name="Rectangle 33"/>
            <p:cNvSpPr>
              <a:spLocks noChangeArrowheads="1"/>
            </p:cNvSpPr>
            <p:nvPr/>
          </p:nvSpPr>
          <p:spPr bwMode="auto">
            <a:xfrm>
              <a:off x="-2376488" y="3822064"/>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03</a:t>
              </a:r>
            </a:p>
          </p:txBody>
        </p:sp>
        <p:sp>
          <p:nvSpPr>
            <p:cNvPr id="134" name="Rectangle 37"/>
            <p:cNvSpPr>
              <a:spLocks noChangeArrowheads="1"/>
            </p:cNvSpPr>
            <p:nvPr/>
          </p:nvSpPr>
          <p:spPr bwMode="auto">
            <a:xfrm>
              <a:off x="-990600" y="3515676"/>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35" name="Rectangle 38"/>
            <p:cNvSpPr>
              <a:spLocks noChangeArrowheads="1"/>
            </p:cNvSpPr>
            <p:nvPr/>
          </p:nvSpPr>
          <p:spPr bwMode="auto">
            <a:xfrm>
              <a:off x="-1682750" y="3515676"/>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33</a:t>
              </a:r>
            </a:p>
          </p:txBody>
        </p:sp>
        <p:sp>
          <p:nvSpPr>
            <p:cNvPr id="136" name="Rectangle 39"/>
            <p:cNvSpPr>
              <a:spLocks noChangeArrowheads="1"/>
            </p:cNvSpPr>
            <p:nvPr/>
          </p:nvSpPr>
          <p:spPr bwMode="auto">
            <a:xfrm>
              <a:off x="-2376488" y="351567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02</a:t>
              </a:r>
            </a:p>
          </p:txBody>
        </p:sp>
        <p:sp>
          <p:nvSpPr>
            <p:cNvPr id="137" name="Rectangle 43"/>
            <p:cNvSpPr>
              <a:spLocks noChangeArrowheads="1"/>
            </p:cNvSpPr>
            <p:nvPr/>
          </p:nvSpPr>
          <p:spPr bwMode="auto">
            <a:xfrm>
              <a:off x="-990600" y="32092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38" name="Rectangle 44"/>
            <p:cNvSpPr>
              <a:spLocks noChangeArrowheads="1"/>
            </p:cNvSpPr>
            <p:nvPr/>
          </p:nvSpPr>
          <p:spPr bwMode="auto">
            <a:xfrm>
              <a:off x="-1682750" y="32092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39" name="Rectangle 45"/>
            <p:cNvSpPr>
              <a:spLocks noChangeArrowheads="1"/>
            </p:cNvSpPr>
            <p:nvPr/>
          </p:nvSpPr>
          <p:spPr bwMode="auto">
            <a:xfrm>
              <a:off x="-2376488" y="320928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01</a:t>
              </a:r>
            </a:p>
          </p:txBody>
        </p:sp>
        <p:sp>
          <p:nvSpPr>
            <p:cNvPr id="140" name="Rectangle 49"/>
            <p:cNvSpPr>
              <a:spLocks noChangeArrowheads="1"/>
            </p:cNvSpPr>
            <p:nvPr/>
          </p:nvSpPr>
          <p:spPr bwMode="auto">
            <a:xfrm>
              <a:off x="-990600" y="2901314"/>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41" name="Rectangle 50"/>
            <p:cNvSpPr>
              <a:spLocks noChangeArrowheads="1"/>
            </p:cNvSpPr>
            <p:nvPr/>
          </p:nvSpPr>
          <p:spPr bwMode="auto">
            <a:xfrm>
              <a:off x="-1682750" y="2901314"/>
              <a:ext cx="692150" cy="307975"/>
            </a:xfrm>
            <a:prstGeom prst="rect">
              <a:avLst/>
            </a:prstGeom>
            <a:solidFill>
              <a:srgbClr val="FFC000"/>
            </a:solidFill>
            <a:ln w="9525">
              <a:solidFill>
                <a:srgbClr val="FFC000"/>
              </a:solid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28</a:t>
              </a:r>
            </a:p>
          </p:txBody>
        </p:sp>
        <p:sp>
          <p:nvSpPr>
            <p:cNvPr id="142" name="Rectangle 51"/>
            <p:cNvSpPr>
              <a:spLocks noChangeArrowheads="1"/>
            </p:cNvSpPr>
            <p:nvPr/>
          </p:nvSpPr>
          <p:spPr bwMode="auto">
            <a:xfrm>
              <a:off x="-2376488" y="2901314"/>
              <a:ext cx="693738"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00</a:t>
              </a:r>
            </a:p>
          </p:txBody>
        </p:sp>
        <p:sp>
          <p:nvSpPr>
            <p:cNvPr id="143" name="Rectangle 55"/>
            <p:cNvSpPr>
              <a:spLocks noChangeArrowheads="1"/>
            </p:cNvSpPr>
            <p:nvPr/>
          </p:nvSpPr>
          <p:spPr bwMode="auto">
            <a:xfrm>
              <a:off x="-990600" y="2594926"/>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144" name="Rectangle 56"/>
            <p:cNvSpPr>
              <a:spLocks noChangeArrowheads="1"/>
            </p:cNvSpPr>
            <p:nvPr/>
          </p:nvSpPr>
          <p:spPr bwMode="auto">
            <a:xfrm>
              <a:off x="-1682750" y="2594926"/>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145" name="Rectangle 57"/>
            <p:cNvSpPr>
              <a:spLocks noChangeArrowheads="1"/>
            </p:cNvSpPr>
            <p:nvPr/>
          </p:nvSpPr>
          <p:spPr bwMode="auto">
            <a:xfrm>
              <a:off x="-2376488" y="2594926"/>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146" name="Line 58"/>
            <p:cNvSpPr>
              <a:spLocks noChangeShapeType="1"/>
            </p:cNvSpPr>
            <p:nvPr/>
          </p:nvSpPr>
          <p:spPr bwMode="auto">
            <a:xfrm>
              <a:off x="-2376488" y="2901314"/>
              <a:ext cx="2075688" cy="1588"/>
            </a:xfrm>
            <a:prstGeom prst="line">
              <a:avLst/>
            </a:prstGeom>
            <a:noFill/>
            <a:ln w="12600">
              <a:solidFill>
                <a:srgbClr val="000066"/>
              </a:solidFill>
              <a:miter lim="800000"/>
              <a:headEnd/>
              <a:tailEnd/>
            </a:ln>
            <a:effectLst/>
          </p:spPr>
          <p:txBody>
            <a:bodyPr/>
            <a:lstStyle/>
            <a:p>
              <a:endParaRPr lang="en-US"/>
            </a:p>
          </p:txBody>
        </p:sp>
        <p:sp>
          <p:nvSpPr>
            <p:cNvPr id="147" name="Line 59"/>
            <p:cNvSpPr>
              <a:spLocks noChangeShapeType="1"/>
            </p:cNvSpPr>
            <p:nvPr/>
          </p:nvSpPr>
          <p:spPr bwMode="auto">
            <a:xfrm>
              <a:off x="-2376488" y="3209289"/>
              <a:ext cx="2075688" cy="1588"/>
            </a:xfrm>
            <a:prstGeom prst="line">
              <a:avLst/>
            </a:prstGeom>
            <a:noFill/>
            <a:ln w="12600">
              <a:solidFill>
                <a:srgbClr val="000066"/>
              </a:solidFill>
              <a:miter lim="800000"/>
              <a:headEnd/>
              <a:tailEnd/>
            </a:ln>
            <a:effectLst/>
          </p:spPr>
          <p:txBody>
            <a:bodyPr/>
            <a:lstStyle/>
            <a:p>
              <a:endParaRPr lang="en-US"/>
            </a:p>
          </p:txBody>
        </p:sp>
        <p:sp>
          <p:nvSpPr>
            <p:cNvPr id="148" name="Line 60"/>
            <p:cNvSpPr>
              <a:spLocks noChangeShapeType="1"/>
            </p:cNvSpPr>
            <p:nvPr/>
          </p:nvSpPr>
          <p:spPr bwMode="auto">
            <a:xfrm>
              <a:off x="-2376488" y="3518849"/>
              <a:ext cx="2075688" cy="1588"/>
            </a:xfrm>
            <a:prstGeom prst="line">
              <a:avLst/>
            </a:prstGeom>
            <a:noFill/>
            <a:ln w="12600">
              <a:solidFill>
                <a:srgbClr val="000066"/>
              </a:solidFill>
              <a:miter lim="800000"/>
              <a:headEnd/>
              <a:tailEnd/>
            </a:ln>
            <a:effectLst/>
          </p:spPr>
          <p:txBody>
            <a:bodyPr/>
            <a:lstStyle/>
            <a:p>
              <a:endParaRPr lang="en-US"/>
            </a:p>
          </p:txBody>
        </p:sp>
        <p:sp>
          <p:nvSpPr>
            <p:cNvPr id="149" name="Line 61"/>
            <p:cNvSpPr>
              <a:spLocks noChangeShapeType="1"/>
            </p:cNvSpPr>
            <p:nvPr/>
          </p:nvSpPr>
          <p:spPr bwMode="auto">
            <a:xfrm>
              <a:off x="-2376488" y="3822064"/>
              <a:ext cx="2075688" cy="1588"/>
            </a:xfrm>
            <a:prstGeom prst="line">
              <a:avLst/>
            </a:prstGeom>
            <a:noFill/>
            <a:ln w="12600">
              <a:solidFill>
                <a:srgbClr val="000066"/>
              </a:solidFill>
              <a:miter lim="800000"/>
              <a:headEnd/>
              <a:tailEnd/>
            </a:ln>
            <a:effectLst/>
          </p:spPr>
          <p:txBody>
            <a:bodyPr/>
            <a:lstStyle/>
            <a:p>
              <a:endParaRPr lang="en-US"/>
            </a:p>
          </p:txBody>
        </p:sp>
        <p:sp>
          <p:nvSpPr>
            <p:cNvPr id="150" name="Line 62"/>
            <p:cNvSpPr>
              <a:spLocks noChangeShapeType="1"/>
            </p:cNvSpPr>
            <p:nvPr/>
          </p:nvSpPr>
          <p:spPr bwMode="auto">
            <a:xfrm>
              <a:off x="-2376488" y="4130039"/>
              <a:ext cx="2075688" cy="1588"/>
            </a:xfrm>
            <a:prstGeom prst="line">
              <a:avLst/>
            </a:prstGeom>
            <a:noFill/>
            <a:ln w="12600">
              <a:solidFill>
                <a:srgbClr val="000066"/>
              </a:solidFill>
              <a:miter lim="800000"/>
              <a:headEnd/>
              <a:tailEnd/>
            </a:ln>
            <a:effectLst/>
          </p:spPr>
          <p:txBody>
            <a:bodyPr/>
            <a:lstStyle/>
            <a:p>
              <a:endParaRPr lang="en-US"/>
            </a:p>
          </p:txBody>
        </p:sp>
        <p:sp>
          <p:nvSpPr>
            <p:cNvPr id="151" name="Line 63"/>
            <p:cNvSpPr>
              <a:spLocks noChangeShapeType="1"/>
            </p:cNvSpPr>
            <p:nvPr/>
          </p:nvSpPr>
          <p:spPr bwMode="auto">
            <a:xfrm>
              <a:off x="-2376488" y="4441716"/>
              <a:ext cx="2075688" cy="1588"/>
            </a:xfrm>
            <a:prstGeom prst="line">
              <a:avLst/>
            </a:prstGeom>
            <a:noFill/>
            <a:ln w="12600">
              <a:solidFill>
                <a:srgbClr val="000066"/>
              </a:solidFill>
              <a:miter lim="800000"/>
              <a:headEnd/>
              <a:tailEnd/>
            </a:ln>
            <a:effectLst/>
          </p:spPr>
          <p:txBody>
            <a:bodyPr/>
            <a:lstStyle/>
            <a:p>
              <a:endParaRPr lang="en-US"/>
            </a:p>
          </p:txBody>
        </p:sp>
        <p:sp>
          <p:nvSpPr>
            <p:cNvPr id="152" name="Line 64"/>
            <p:cNvSpPr>
              <a:spLocks noChangeShapeType="1"/>
            </p:cNvSpPr>
            <p:nvPr/>
          </p:nvSpPr>
          <p:spPr bwMode="auto">
            <a:xfrm>
              <a:off x="-2376488" y="4744401"/>
              <a:ext cx="2075688" cy="1588"/>
            </a:xfrm>
            <a:prstGeom prst="line">
              <a:avLst/>
            </a:prstGeom>
            <a:noFill/>
            <a:ln w="12600">
              <a:solidFill>
                <a:srgbClr val="000066"/>
              </a:solidFill>
              <a:miter lim="800000"/>
              <a:headEnd/>
              <a:tailEnd/>
            </a:ln>
            <a:effectLst/>
          </p:spPr>
          <p:txBody>
            <a:bodyPr/>
            <a:lstStyle/>
            <a:p>
              <a:endParaRPr lang="en-US"/>
            </a:p>
          </p:txBody>
        </p:sp>
        <p:sp>
          <p:nvSpPr>
            <p:cNvPr id="153" name="Line 65"/>
            <p:cNvSpPr>
              <a:spLocks noChangeShapeType="1"/>
            </p:cNvSpPr>
            <p:nvPr/>
          </p:nvSpPr>
          <p:spPr bwMode="auto">
            <a:xfrm>
              <a:off x="-2376488" y="5050789"/>
              <a:ext cx="2075688" cy="1588"/>
            </a:xfrm>
            <a:prstGeom prst="line">
              <a:avLst/>
            </a:prstGeom>
            <a:noFill/>
            <a:ln w="12600">
              <a:solidFill>
                <a:srgbClr val="000066"/>
              </a:solidFill>
              <a:miter lim="800000"/>
              <a:headEnd/>
              <a:tailEnd/>
            </a:ln>
            <a:effectLst/>
          </p:spPr>
          <p:txBody>
            <a:bodyPr/>
            <a:lstStyle/>
            <a:p>
              <a:endParaRPr lang="en-US"/>
            </a:p>
          </p:txBody>
        </p:sp>
        <p:sp>
          <p:nvSpPr>
            <p:cNvPr id="154" name="Line 66"/>
            <p:cNvSpPr>
              <a:spLocks noChangeShapeType="1"/>
            </p:cNvSpPr>
            <p:nvPr/>
          </p:nvSpPr>
          <p:spPr bwMode="auto">
            <a:xfrm>
              <a:off x="-1692276" y="2594926"/>
              <a:ext cx="1588" cy="2763838"/>
            </a:xfrm>
            <a:prstGeom prst="line">
              <a:avLst/>
            </a:prstGeom>
            <a:noFill/>
            <a:ln w="12600">
              <a:solidFill>
                <a:srgbClr val="000066"/>
              </a:solidFill>
              <a:miter lim="800000"/>
              <a:headEnd/>
              <a:tailEnd/>
            </a:ln>
            <a:effectLst/>
          </p:spPr>
          <p:txBody>
            <a:bodyPr/>
            <a:lstStyle/>
            <a:p>
              <a:endParaRPr lang="en-US"/>
            </a:p>
          </p:txBody>
        </p:sp>
        <p:sp>
          <p:nvSpPr>
            <p:cNvPr id="155" name="Line 67"/>
            <p:cNvSpPr>
              <a:spLocks noChangeShapeType="1"/>
            </p:cNvSpPr>
            <p:nvPr/>
          </p:nvSpPr>
          <p:spPr bwMode="auto">
            <a:xfrm>
              <a:off x="-990600" y="2594926"/>
              <a:ext cx="1588" cy="2763838"/>
            </a:xfrm>
            <a:prstGeom prst="line">
              <a:avLst/>
            </a:prstGeom>
            <a:noFill/>
            <a:ln w="12600">
              <a:solidFill>
                <a:srgbClr val="000066"/>
              </a:solidFill>
              <a:miter lim="800000"/>
              <a:headEnd/>
              <a:tailEnd/>
            </a:ln>
            <a:effectLst/>
          </p:spPr>
          <p:txBody>
            <a:bodyPr/>
            <a:lstStyle/>
            <a:p>
              <a:endParaRPr lang="en-US"/>
            </a:p>
          </p:txBody>
        </p:sp>
        <p:sp>
          <p:nvSpPr>
            <p:cNvPr id="156" name="Line 70"/>
            <p:cNvSpPr>
              <a:spLocks noChangeShapeType="1"/>
            </p:cNvSpPr>
            <p:nvPr/>
          </p:nvSpPr>
          <p:spPr bwMode="auto">
            <a:xfrm>
              <a:off x="-2376488" y="2594926"/>
              <a:ext cx="1588" cy="2763838"/>
            </a:xfrm>
            <a:prstGeom prst="line">
              <a:avLst/>
            </a:prstGeom>
            <a:noFill/>
            <a:ln w="12700">
              <a:solidFill>
                <a:srgbClr val="000066"/>
              </a:solidFill>
              <a:miter lim="800000"/>
              <a:headEnd/>
              <a:tailEnd/>
            </a:ln>
            <a:effectLst/>
          </p:spPr>
          <p:txBody>
            <a:bodyPr/>
            <a:lstStyle/>
            <a:p>
              <a:endParaRPr lang="en-US"/>
            </a:p>
          </p:txBody>
        </p:sp>
        <p:sp>
          <p:nvSpPr>
            <p:cNvPr id="157" name="Line 72"/>
            <p:cNvSpPr>
              <a:spLocks noChangeShapeType="1"/>
            </p:cNvSpPr>
            <p:nvPr/>
          </p:nvSpPr>
          <p:spPr bwMode="auto">
            <a:xfrm>
              <a:off x="-2376488" y="2594926"/>
              <a:ext cx="2075688" cy="1588"/>
            </a:xfrm>
            <a:prstGeom prst="line">
              <a:avLst/>
            </a:prstGeom>
            <a:noFill/>
            <a:ln w="12700">
              <a:solidFill>
                <a:srgbClr val="000066"/>
              </a:solidFill>
              <a:miter lim="800000"/>
              <a:headEnd/>
              <a:tailEnd/>
            </a:ln>
            <a:effectLst/>
          </p:spPr>
          <p:txBody>
            <a:bodyPr/>
            <a:lstStyle/>
            <a:p>
              <a:endParaRPr lang="en-US"/>
            </a:p>
          </p:txBody>
        </p:sp>
        <p:sp>
          <p:nvSpPr>
            <p:cNvPr id="158" name="Line 74"/>
            <p:cNvSpPr>
              <a:spLocks noChangeShapeType="1"/>
            </p:cNvSpPr>
            <p:nvPr/>
          </p:nvSpPr>
          <p:spPr bwMode="auto">
            <a:xfrm>
              <a:off x="-2376488" y="5358764"/>
              <a:ext cx="2075688" cy="1588"/>
            </a:xfrm>
            <a:prstGeom prst="line">
              <a:avLst/>
            </a:prstGeom>
            <a:noFill/>
            <a:ln w="12700">
              <a:solidFill>
                <a:srgbClr val="000066"/>
              </a:solidFill>
              <a:miter lim="800000"/>
              <a:headEnd/>
              <a:tailEnd/>
            </a:ln>
            <a:effectLst/>
          </p:spPr>
          <p:txBody>
            <a:bodyPr/>
            <a:lstStyle/>
            <a:p>
              <a:endParaRPr lang="en-US"/>
            </a:p>
          </p:txBody>
        </p:sp>
        <p:sp>
          <p:nvSpPr>
            <p:cNvPr id="159" name="Line 70"/>
            <p:cNvSpPr>
              <a:spLocks noChangeShapeType="1"/>
            </p:cNvSpPr>
            <p:nvPr/>
          </p:nvSpPr>
          <p:spPr bwMode="auto">
            <a:xfrm>
              <a:off x="-292102" y="2585718"/>
              <a:ext cx="1588" cy="2788920"/>
            </a:xfrm>
            <a:prstGeom prst="line">
              <a:avLst/>
            </a:prstGeom>
            <a:noFill/>
            <a:ln w="12700">
              <a:solidFill>
                <a:srgbClr val="000066"/>
              </a:solidFill>
              <a:miter lim="800000"/>
              <a:headEnd/>
              <a:tailEnd/>
            </a:ln>
            <a:effectLst/>
          </p:spPr>
          <p:txBody>
            <a:bodyPr/>
            <a:lstStyle/>
            <a:p>
              <a:endParaRPr lang="en-US"/>
            </a:p>
          </p:txBody>
        </p:sp>
      </p:grpSp>
      <p:sp>
        <p:nvSpPr>
          <p:cNvPr id="12" name="TextBox 11"/>
          <p:cNvSpPr txBox="1"/>
          <p:nvPr/>
        </p:nvSpPr>
        <p:spPr>
          <a:xfrm>
            <a:off x="7167808" y="4018003"/>
            <a:ext cx="1178912" cy="369332"/>
          </a:xfrm>
          <a:prstGeom prst="rect">
            <a:avLst/>
          </a:prstGeom>
          <a:noFill/>
        </p:spPr>
        <p:txBody>
          <a:bodyPr wrap="none" rtlCol="0">
            <a:spAutoFit/>
          </a:bodyPr>
          <a:lstStyle/>
          <a:p>
            <a:r>
              <a:rPr lang="en-US" sz="1800" dirty="0">
                <a:solidFill>
                  <a:schemeClr val="bg2">
                    <a:lumMod val="75000"/>
                  </a:schemeClr>
                </a:solidFill>
                <a:latin typeface="Calibri" pitchFamily="34" charset="0"/>
              </a:rPr>
              <a:t>Page table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0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0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0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0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0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9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9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9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9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9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9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9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9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9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9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9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9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9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9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9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97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9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97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97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9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98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98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9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98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03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803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8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950" grpId="0" animBg="1"/>
      <p:bldP spid="37951" grpId="0"/>
      <p:bldP spid="37953" grpId="0" animBg="1"/>
      <p:bldP spid="37954" grpId="0"/>
      <p:bldP spid="37956" grpId="0" animBg="1"/>
      <p:bldP spid="37957" grpId="0"/>
      <p:bldP spid="37959" grpId="0" animBg="1"/>
      <p:bldP spid="37960" grpId="0"/>
      <p:bldP spid="37962" grpId="0" animBg="1"/>
      <p:bldP spid="37963" grpId="0"/>
      <p:bldP spid="37965" grpId="0" animBg="1"/>
      <p:bldP spid="37966" grpId="0"/>
      <p:bldP spid="37968" grpId="0" animBg="1"/>
      <p:bldP spid="37969" grpId="0"/>
      <p:bldP spid="37971" grpId="0" animBg="1"/>
      <p:bldP spid="37972" grpId="0"/>
      <p:bldP spid="37974" grpId="0" animBg="1"/>
      <p:bldP spid="37975" grpId="0"/>
      <p:bldP spid="37977" grpId="0" animBg="1"/>
      <p:bldP spid="37978" grpId="0"/>
      <p:bldP spid="37980" grpId="0" animBg="1"/>
      <p:bldP spid="37981" grpId="0"/>
      <p:bldP spid="37983" grpId="0" animBg="1"/>
      <p:bldP spid="37984" grpId="0"/>
      <p:bldP spid="38016" grpId="0"/>
      <p:bldP spid="38017" grpId="0"/>
      <p:bldP spid="38018" grpId="0"/>
      <p:bldP spid="38019" grpId="0"/>
      <p:bldP spid="38021" grpId="0"/>
      <p:bldP spid="38022" grpId="0"/>
      <p:bldP spid="38037" grpId="0"/>
      <p:bldP spid="38038" grpId="0"/>
      <p:bldP spid="38039"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Box 325">
            <a:extLst>
              <a:ext uri="{FF2B5EF4-FFF2-40B4-BE49-F238E27FC236}">
                <a16:creationId xmlns:a16="http://schemas.microsoft.com/office/drawing/2014/main" id="{DB733A1E-6BA2-4E8C-9B36-48AD7EDD1AC8}"/>
              </a:ext>
            </a:extLst>
          </p:cNvPr>
          <p:cNvSpPr txBox="1"/>
          <p:nvPr/>
        </p:nvSpPr>
        <p:spPr>
          <a:xfrm>
            <a:off x="214579" y="1135415"/>
            <a:ext cx="755335"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Cache</a:t>
            </a:r>
          </a:p>
        </p:txBody>
      </p:sp>
      <p:sp>
        <p:nvSpPr>
          <p:cNvPr id="37889" name="Rectangle 1"/>
          <p:cNvSpPr>
            <a:spLocks noGrp="1" noChangeArrowheads="1"/>
          </p:cNvSpPr>
          <p:nvPr>
            <p:ph type="title"/>
          </p:nvPr>
        </p:nvSpPr>
        <p:spPr>
          <a:xfrm>
            <a:off x="381000" y="493713"/>
            <a:ext cx="86106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Address Translation Example: </a:t>
            </a:r>
            <a:r>
              <a:rPr lang="en-GB" sz="3200" dirty="0">
                <a:solidFill>
                  <a:srgbClr val="0070C0"/>
                </a:solidFill>
              </a:rPr>
              <a:t>TLB/Cache Miss</a:t>
            </a:r>
          </a:p>
        </p:txBody>
      </p:sp>
      <p:sp>
        <p:nvSpPr>
          <p:cNvPr id="37890" name="Rectangle 2"/>
          <p:cNvSpPr>
            <a:spLocks noGrp="1" noChangeArrowheads="1"/>
          </p:cNvSpPr>
          <p:nvPr>
            <p:ph type="body" idx="1"/>
          </p:nvPr>
        </p:nvSpPr>
        <p:spPr>
          <a:xfrm>
            <a:off x="381000" y="1371600"/>
            <a:ext cx="8307387" cy="5333999"/>
          </a:xfrm>
          <a:ln/>
        </p:spPr>
        <p:txBody>
          <a:bodyPr/>
          <a:lstStyle/>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4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	CO___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p:txBody>
      </p:sp>
      <p:sp>
        <p:nvSpPr>
          <p:cNvPr id="37950" name="Rectangle 62"/>
          <p:cNvSpPr>
            <a:spLocks noChangeArrowheads="1"/>
          </p:cNvSpPr>
          <p:nvPr/>
        </p:nvSpPr>
        <p:spPr bwMode="auto">
          <a:xfrm>
            <a:off x="914400"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1" name="Rectangle 63"/>
          <p:cNvSpPr>
            <a:spLocks noChangeArrowheads="1"/>
          </p:cNvSpPr>
          <p:nvPr/>
        </p:nvSpPr>
        <p:spPr bwMode="auto">
          <a:xfrm>
            <a:off x="91440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53" name="Rectangle 65"/>
          <p:cNvSpPr>
            <a:spLocks noChangeArrowheads="1"/>
          </p:cNvSpPr>
          <p:nvPr/>
        </p:nvSpPr>
        <p:spPr bwMode="auto">
          <a:xfrm>
            <a:off x="1401763"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4" name="Rectangle 66"/>
          <p:cNvSpPr>
            <a:spLocks noChangeArrowheads="1"/>
          </p:cNvSpPr>
          <p:nvPr/>
        </p:nvSpPr>
        <p:spPr bwMode="auto">
          <a:xfrm>
            <a:off x="140176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56" name="Rectangle 68"/>
          <p:cNvSpPr>
            <a:spLocks noChangeArrowheads="1"/>
          </p:cNvSpPr>
          <p:nvPr/>
        </p:nvSpPr>
        <p:spPr bwMode="auto">
          <a:xfrm>
            <a:off x="1889125"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7" name="Rectangle 69"/>
          <p:cNvSpPr>
            <a:spLocks noChangeArrowheads="1"/>
          </p:cNvSpPr>
          <p:nvPr/>
        </p:nvSpPr>
        <p:spPr bwMode="auto">
          <a:xfrm>
            <a:off x="188912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59" name="Rectangle 71"/>
          <p:cNvSpPr>
            <a:spLocks noChangeArrowheads="1"/>
          </p:cNvSpPr>
          <p:nvPr/>
        </p:nvSpPr>
        <p:spPr bwMode="auto">
          <a:xfrm>
            <a:off x="2376488"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0" name="Rectangle 72"/>
          <p:cNvSpPr>
            <a:spLocks noChangeArrowheads="1"/>
          </p:cNvSpPr>
          <p:nvPr/>
        </p:nvSpPr>
        <p:spPr bwMode="auto">
          <a:xfrm>
            <a:off x="237648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62" name="Rectangle 74"/>
          <p:cNvSpPr>
            <a:spLocks noChangeArrowheads="1"/>
          </p:cNvSpPr>
          <p:nvPr/>
        </p:nvSpPr>
        <p:spPr bwMode="auto">
          <a:xfrm>
            <a:off x="2863850"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3" name="Rectangle 75"/>
          <p:cNvSpPr>
            <a:spLocks noChangeArrowheads="1"/>
          </p:cNvSpPr>
          <p:nvPr/>
        </p:nvSpPr>
        <p:spPr bwMode="auto">
          <a:xfrm>
            <a:off x="286385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65" name="Rectangle 77"/>
          <p:cNvSpPr>
            <a:spLocks noChangeArrowheads="1"/>
          </p:cNvSpPr>
          <p:nvPr/>
        </p:nvSpPr>
        <p:spPr bwMode="auto">
          <a:xfrm>
            <a:off x="3351213"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6" name="Rectangle 78"/>
          <p:cNvSpPr>
            <a:spLocks noChangeArrowheads="1"/>
          </p:cNvSpPr>
          <p:nvPr/>
        </p:nvSpPr>
        <p:spPr bwMode="auto">
          <a:xfrm>
            <a:off x="335121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68" name="Rectangle 80"/>
          <p:cNvSpPr>
            <a:spLocks noChangeArrowheads="1"/>
          </p:cNvSpPr>
          <p:nvPr/>
        </p:nvSpPr>
        <p:spPr bwMode="auto">
          <a:xfrm>
            <a:off x="3838575"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69" name="Rectangle 81"/>
          <p:cNvSpPr>
            <a:spLocks noChangeArrowheads="1"/>
          </p:cNvSpPr>
          <p:nvPr/>
        </p:nvSpPr>
        <p:spPr bwMode="auto">
          <a:xfrm>
            <a:off x="383857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71" name="Rectangle 83"/>
          <p:cNvSpPr>
            <a:spLocks noChangeArrowheads="1"/>
          </p:cNvSpPr>
          <p:nvPr/>
        </p:nvSpPr>
        <p:spPr bwMode="auto">
          <a:xfrm>
            <a:off x="4325938"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2" name="Rectangle 84"/>
          <p:cNvSpPr>
            <a:spLocks noChangeArrowheads="1"/>
          </p:cNvSpPr>
          <p:nvPr/>
        </p:nvSpPr>
        <p:spPr bwMode="auto">
          <a:xfrm>
            <a:off x="432593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74" name="Rectangle 86"/>
          <p:cNvSpPr>
            <a:spLocks noChangeArrowheads="1"/>
          </p:cNvSpPr>
          <p:nvPr/>
        </p:nvSpPr>
        <p:spPr bwMode="auto">
          <a:xfrm>
            <a:off x="4813300"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5" name="Rectangle 87"/>
          <p:cNvSpPr>
            <a:spLocks noChangeArrowheads="1"/>
          </p:cNvSpPr>
          <p:nvPr/>
        </p:nvSpPr>
        <p:spPr bwMode="auto">
          <a:xfrm>
            <a:off x="481330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77" name="Rectangle 89"/>
          <p:cNvSpPr>
            <a:spLocks noChangeArrowheads="1"/>
          </p:cNvSpPr>
          <p:nvPr/>
        </p:nvSpPr>
        <p:spPr bwMode="auto">
          <a:xfrm>
            <a:off x="5300663"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8" name="Rectangle 90"/>
          <p:cNvSpPr>
            <a:spLocks noChangeArrowheads="1"/>
          </p:cNvSpPr>
          <p:nvPr/>
        </p:nvSpPr>
        <p:spPr bwMode="auto">
          <a:xfrm>
            <a:off x="530066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80" name="Rectangle 92"/>
          <p:cNvSpPr>
            <a:spLocks noChangeArrowheads="1"/>
          </p:cNvSpPr>
          <p:nvPr/>
        </p:nvSpPr>
        <p:spPr bwMode="auto">
          <a:xfrm>
            <a:off x="5788025"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1" name="Rectangle 93"/>
          <p:cNvSpPr>
            <a:spLocks noChangeArrowheads="1"/>
          </p:cNvSpPr>
          <p:nvPr/>
        </p:nvSpPr>
        <p:spPr bwMode="auto">
          <a:xfrm>
            <a:off x="578802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83" name="Rectangle 95"/>
          <p:cNvSpPr>
            <a:spLocks noChangeArrowheads="1"/>
          </p:cNvSpPr>
          <p:nvPr/>
        </p:nvSpPr>
        <p:spPr bwMode="auto">
          <a:xfrm>
            <a:off x="6275388"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4" name="Rectangle 96"/>
          <p:cNvSpPr>
            <a:spLocks noChangeArrowheads="1"/>
          </p:cNvSpPr>
          <p:nvPr/>
        </p:nvSpPr>
        <p:spPr bwMode="auto">
          <a:xfrm>
            <a:off x="627538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4" name="Group 97"/>
          <p:cNvGrpSpPr>
            <a:grpSpLocks/>
          </p:cNvGrpSpPr>
          <p:nvPr/>
        </p:nvGrpSpPr>
        <p:grpSpPr bwMode="auto">
          <a:xfrm>
            <a:off x="3847571" y="5610225"/>
            <a:ext cx="2924175" cy="333375"/>
            <a:chOff x="3101" y="3292"/>
            <a:chExt cx="1842" cy="210"/>
          </a:xfrm>
        </p:grpSpPr>
        <p:sp>
          <p:nvSpPr>
            <p:cNvPr id="37986"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87"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5" name="Group 100"/>
          <p:cNvGrpSpPr>
            <a:grpSpLocks/>
          </p:cNvGrpSpPr>
          <p:nvPr/>
        </p:nvGrpSpPr>
        <p:grpSpPr bwMode="auto">
          <a:xfrm>
            <a:off x="935037" y="5601758"/>
            <a:ext cx="2924175" cy="333375"/>
            <a:chOff x="1277" y="3292"/>
            <a:chExt cx="1842" cy="210"/>
          </a:xfrm>
        </p:grpSpPr>
        <p:sp>
          <p:nvSpPr>
            <p:cNvPr id="37989"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0"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6" name="Group 103"/>
          <p:cNvGrpSpPr>
            <a:grpSpLocks/>
          </p:cNvGrpSpPr>
          <p:nvPr/>
        </p:nvGrpSpPr>
        <p:grpSpPr bwMode="auto">
          <a:xfrm>
            <a:off x="5767917" y="4561946"/>
            <a:ext cx="992188" cy="306388"/>
            <a:chOff x="4300" y="2637"/>
            <a:chExt cx="625" cy="193"/>
          </a:xfrm>
        </p:grpSpPr>
        <p:sp>
          <p:nvSpPr>
            <p:cNvPr id="37992"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3"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7" name="Group 106"/>
          <p:cNvGrpSpPr>
            <a:grpSpLocks/>
          </p:cNvGrpSpPr>
          <p:nvPr/>
        </p:nvGrpSpPr>
        <p:grpSpPr bwMode="auto">
          <a:xfrm>
            <a:off x="3830108" y="4558242"/>
            <a:ext cx="1927225" cy="306388"/>
            <a:chOff x="3090" y="2624"/>
            <a:chExt cx="1214" cy="193"/>
          </a:xfrm>
        </p:grpSpPr>
        <p:sp>
          <p:nvSpPr>
            <p:cNvPr id="37995"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6"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8" name="Group 109"/>
          <p:cNvGrpSpPr>
            <a:grpSpLocks/>
          </p:cNvGrpSpPr>
          <p:nvPr/>
        </p:nvGrpSpPr>
        <p:grpSpPr bwMode="auto">
          <a:xfrm>
            <a:off x="914400" y="4561946"/>
            <a:ext cx="2894013" cy="306388"/>
            <a:chOff x="1248" y="2637"/>
            <a:chExt cx="1823" cy="193"/>
          </a:xfrm>
        </p:grpSpPr>
        <p:sp>
          <p:nvSpPr>
            <p:cNvPr id="37998"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9"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grpSp>
        <p:nvGrpSpPr>
          <p:cNvPr id="9" name="Group 135"/>
          <p:cNvGrpSpPr>
            <a:grpSpLocks/>
          </p:cNvGrpSpPr>
          <p:nvPr/>
        </p:nvGrpSpPr>
        <p:grpSpPr bwMode="auto">
          <a:xfrm>
            <a:off x="1058333" y="5218641"/>
            <a:ext cx="5576888" cy="339725"/>
            <a:chOff x="1344" y="3030"/>
            <a:chExt cx="3513" cy="214"/>
          </a:xfrm>
        </p:grpSpPr>
        <p:sp>
          <p:nvSpPr>
            <p:cNvPr id="38024"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5"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6"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7"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28"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9"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0"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31"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2"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3"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34"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38035"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grpSp>
      <p:sp>
        <p:nvSpPr>
          <p:cNvPr id="38037" name="Text Box 149"/>
          <p:cNvSpPr txBox="1">
            <a:spLocks noChangeArrowheads="1"/>
          </p:cNvSpPr>
          <p:nvPr/>
        </p:nvSpPr>
        <p:spPr bwMode="auto">
          <a:xfrm>
            <a:off x="1361710" y="6096000"/>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38038" name="Text Box 150"/>
          <p:cNvSpPr txBox="1">
            <a:spLocks noChangeArrowheads="1"/>
          </p:cNvSpPr>
          <p:nvPr/>
        </p:nvSpPr>
        <p:spPr bwMode="auto">
          <a:xfrm>
            <a:off x="2280871" y="6096000"/>
            <a:ext cx="395301"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0x8</a:t>
            </a:r>
          </a:p>
        </p:txBody>
      </p:sp>
      <p:sp>
        <p:nvSpPr>
          <p:cNvPr id="38039" name="Text Box 151"/>
          <p:cNvSpPr txBox="1">
            <a:spLocks noChangeArrowheads="1"/>
          </p:cNvSpPr>
          <p:nvPr/>
        </p:nvSpPr>
        <p:spPr bwMode="auto">
          <a:xfrm>
            <a:off x="3268298" y="6096000"/>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0x28</a:t>
            </a:r>
          </a:p>
        </p:txBody>
      </p:sp>
      <p:sp>
        <p:nvSpPr>
          <p:cNvPr id="38041" name="Text Box 153"/>
          <p:cNvSpPr txBox="1">
            <a:spLocks noChangeArrowheads="1"/>
          </p:cNvSpPr>
          <p:nvPr/>
        </p:nvSpPr>
        <p:spPr bwMode="auto">
          <a:xfrm>
            <a:off x="4589626" y="6096000"/>
            <a:ext cx="22698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70C0"/>
                </a:solidFill>
                <a:latin typeface="Calibri" pitchFamily="34" charset="0"/>
              </a:rPr>
              <a:t>N</a:t>
            </a:r>
            <a:endParaRPr lang="en-GB" sz="1600" b="1" dirty="0">
              <a:solidFill>
                <a:srgbClr val="0070C0"/>
              </a:solidFill>
              <a:latin typeface="Calibri" pitchFamily="34" charset="0"/>
            </a:endParaRPr>
          </a:p>
        </p:txBody>
      </p:sp>
      <p:sp>
        <p:nvSpPr>
          <p:cNvPr id="38042" name="Text Box 154"/>
          <p:cNvSpPr txBox="1">
            <a:spLocks noChangeArrowheads="1"/>
          </p:cNvSpPr>
          <p:nvPr/>
        </p:nvSpPr>
        <p:spPr bwMode="auto">
          <a:xfrm>
            <a:off x="5859625" y="6096000"/>
            <a:ext cx="54117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solidFill>
                  <a:srgbClr val="0070C0"/>
                </a:solidFill>
                <a:latin typeface="Calibri" pitchFamily="34" charset="0"/>
              </a:rPr>
              <a:t>Mem</a:t>
            </a:r>
            <a:endParaRPr lang="en-GB" sz="1600" b="1" dirty="0">
              <a:solidFill>
                <a:srgbClr val="0070C0"/>
              </a:solidFill>
              <a:latin typeface="Calibri" pitchFamily="34" charset="0"/>
            </a:endParaRPr>
          </a:p>
        </p:txBody>
      </p:sp>
      <p:grpSp>
        <p:nvGrpSpPr>
          <p:cNvPr id="163" name="Group 162"/>
          <p:cNvGrpSpPr/>
          <p:nvPr/>
        </p:nvGrpSpPr>
        <p:grpSpPr>
          <a:xfrm>
            <a:off x="150811" y="1488179"/>
            <a:ext cx="8840789" cy="2561167"/>
            <a:chOff x="152400" y="4076700"/>
            <a:chExt cx="8840789" cy="2561167"/>
          </a:xfrm>
          <a:solidFill>
            <a:schemeClr val="bg1"/>
          </a:solidFill>
        </p:grpSpPr>
        <p:sp>
          <p:nvSpPr>
            <p:cNvPr id="164"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65"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166"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167"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168"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69"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170"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171"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2"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3"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4"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5"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6"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177"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178"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179"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180"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181" name="Rectangle 95"/>
            <p:cNvSpPr>
              <a:spLocks noChangeArrowheads="1"/>
            </p:cNvSpPr>
            <p:nvPr/>
          </p:nvSpPr>
          <p:spPr bwMode="auto">
            <a:xfrm>
              <a:off x="20129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182"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3" name="Rectangle 97"/>
            <p:cNvSpPr>
              <a:spLocks noChangeArrowheads="1"/>
            </p:cNvSpPr>
            <p:nvPr/>
          </p:nvSpPr>
          <p:spPr bwMode="auto">
            <a:xfrm>
              <a:off x="7731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84"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185"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186"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187"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188"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189"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90"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191"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192"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3"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4"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5"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6"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97"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198"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199"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200"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01"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202"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03"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04"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05"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206"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7"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8"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9"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0"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11"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12"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213"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214"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215"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216"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217"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18"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219"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220"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221"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222"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223" name="Rectangle 179"/>
            <p:cNvSpPr>
              <a:spLocks noChangeArrowheads="1"/>
            </p:cNvSpPr>
            <p:nvPr/>
          </p:nvSpPr>
          <p:spPr bwMode="auto">
            <a:xfrm>
              <a:off x="20129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224"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25"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26"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227"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228"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229"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230"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231"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232"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233"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234"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235"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236"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237"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238"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239"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240"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241"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242"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243"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244"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245"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6"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7"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8"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9"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50"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251"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252"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253"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54"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255"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256"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57"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258"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259"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60"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261"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262"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63"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64"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265"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266"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7"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8"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9"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0"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71"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272"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273"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4"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5"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6"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7"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78"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279"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280"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281"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282" name="Rectangle 129"/>
            <p:cNvSpPr>
              <a:spLocks noChangeArrowheads="1"/>
            </p:cNvSpPr>
            <p:nvPr/>
          </p:nvSpPr>
          <p:spPr bwMode="auto">
            <a:xfrm>
              <a:off x="71310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83"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284"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85"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86"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287"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88"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89"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90"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91"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92"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93"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294"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295"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296"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97"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298"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99" name="Rectangle 160"/>
            <p:cNvSpPr>
              <a:spLocks noChangeArrowheads="1"/>
            </p:cNvSpPr>
            <p:nvPr/>
          </p:nvSpPr>
          <p:spPr bwMode="auto">
            <a:xfrm>
              <a:off x="5268913" y="4357688"/>
              <a:ext cx="619125"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300"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301"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302"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303"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304"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305"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06"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07"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308"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309"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310"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311"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312"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313"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314"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315"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316"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317"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318"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319"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320"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321"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322"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323"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324"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325"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extLst>
      <p:ext uri="{BB962C8B-B14F-4D97-AF65-F5344CB8AC3E}">
        <p14:creationId xmlns:p14="http://schemas.microsoft.com/office/powerpoint/2010/main" val="36517771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41" grpId="0"/>
      <p:bldP spid="380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t>Case study: Core i7/Linux memory system</a:t>
            </a:r>
            <a:r>
              <a:rPr lang="en-US" dirty="0">
                <a:solidFill>
                  <a:srgbClr val="7F7F7F"/>
                </a:solidFill>
              </a:rPr>
              <a:t>	</a:t>
            </a:r>
          </a:p>
          <a:p>
            <a:r>
              <a:rPr lang="en-US" dirty="0">
                <a:solidFill>
                  <a:srgbClr val="7F7F7F"/>
                </a:solidFill>
              </a:rPr>
              <a:t>Memory mapping					</a:t>
            </a:r>
          </a:p>
        </p:txBody>
      </p:sp>
    </p:spTree>
    <p:extLst>
      <p:ext uri="{BB962C8B-B14F-4D97-AF65-F5344CB8AC3E}">
        <p14:creationId xmlns:p14="http://schemas.microsoft.com/office/powerpoint/2010/main" val="191823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Core i7 Memory System</a:t>
            </a:r>
          </a:p>
        </p:txBody>
      </p:sp>
      <p:sp>
        <p:nvSpPr>
          <p:cNvPr id="43" name="Rectangle 406"/>
          <p:cNvSpPr>
            <a:spLocks noChangeArrowheads="1"/>
          </p:cNvSpPr>
          <p:nvPr/>
        </p:nvSpPr>
        <p:spPr bwMode="auto">
          <a:xfrm>
            <a:off x="512763" y="2600289"/>
            <a:ext cx="1481137"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d</a:t>
            </a:r>
            <a:r>
              <a:rPr kumimoji="0" lang="en-US" sz="1600" i="0" u="none" strike="noStrike" kern="0" cap="none" spc="0" normalizeH="0" baseline="0" noProof="0" dirty="0">
                <a:ln>
                  <a:noFill/>
                </a:ln>
                <a:solidFill>
                  <a:sysClr val="windowText" lastClr="000000"/>
                </a:solidFill>
                <a:effectLst/>
                <a:uLnTx/>
                <a:uFillTx/>
                <a:latin typeface="+mn-lt"/>
              </a:rPr>
              <a:t>-cache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32 KB, 8-way</a:t>
            </a:r>
          </a:p>
        </p:txBody>
      </p:sp>
      <p:sp>
        <p:nvSpPr>
          <p:cNvPr id="44" name="Rectangle 408"/>
          <p:cNvSpPr>
            <a:spLocks noChangeArrowheads="1"/>
          </p:cNvSpPr>
          <p:nvPr/>
        </p:nvSpPr>
        <p:spPr bwMode="auto">
          <a:xfrm>
            <a:off x="838200" y="3353229"/>
            <a:ext cx="2578100"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L2 unified 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256 KB, 8-way</a:t>
            </a:r>
          </a:p>
        </p:txBody>
      </p:sp>
      <p:sp>
        <p:nvSpPr>
          <p:cNvPr id="45" name="Line 409"/>
          <p:cNvSpPr>
            <a:spLocks noChangeShapeType="1"/>
          </p:cNvSpPr>
          <p:nvPr/>
        </p:nvSpPr>
        <p:spPr bwMode="auto">
          <a:xfrm>
            <a:off x="1257300" y="2302251"/>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6" name="Line 410"/>
          <p:cNvSpPr>
            <a:spLocks noChangeShapeType="1"/>
          </p:cNvSpPr>
          <p:nvPr/>
        </p:nvSpPr>
        <p:spPr bwMode="auto">
          <a:xfrm>
            <a:off x="1244600" y="3070877"/>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7" name="Line 411"/>
          <p:cNvSpPr>
            <a:spLocks noChangeShapeType="1"/>
          </p:cNvSpPr>
          <p:nvPr/>
        </p:nvSpPr>
        <p:spPr bwMode="auto">
          <a:xfrm>
            <a:off x="2938463" y="3070877"/>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8" name="Rectangle 426"/>
          <p:cNvSpPr>
            <a:spLocks noChangeArrowheads="1"/>
          </p:cNvSpPr>
          <p:nvPr/>
        </p:nvSpPr>
        <p:spPr bwMode="auto">
          <a:xfrm>
            <a:off x="1008063" y="5059108"/>
            <a:ext cx="2166937" cy="755306"/>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L3 unified 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8 MB, 16-way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(shared by all cores)</a:t>
            </a:r>
          </a:p>
        </p:txBody>
      </p:sp>
      <p:sp>
        <p:nvSpPr>
          <p:cNvPr id="49" name="Rectangle 427"/>
          <p:cNvSpPr>
            <a:spLocks noChangeArrowheads="1"/>
          </p:cNvSpPr>
          <p:nvPr/>
        </p:nvSpPr>
        <p:spPr bwMode="auto">
          <a:xfrm>
            <a:off x="4533900" y="6227553"/>
            <a:ext cx="2781300" cy="554247"/>
          </a:xfrm>
          <a:prstGeom prst="rect">
            <a:avLst/>
          </a:prstGeom>
          <a:solidFill>
            <a:srgbClr val="E5E6F6"/>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Main memory</a:t>
            </a:r>
          </a:p>
        </p:txBody>
      </p:sp>
      <p:sp>
        <p:nvSpPr>
          <p:cNvPr id="50" name="Line 432"/>
          <p:cNvSpPr>
            <a:spLocks noChangeShapeType="1"/>
          </p:cNvSpPr>
          <p:nvPr/>
        </p:nvSpPr>
        <p:spPr bwMode="auto">
          <a:xfrm>
            <a:off x="2938463" y="2317937"/>
            <a:ext cx="0" cy="282352"/>
          </a:xfrm>
          <a:prstGeom prst="line">
            <a:avLst/>
          </a:prstGeom>
          <a:noFill/>
          <a:ln w="12700">
            <a:solidFill>
              <a:srgbClr val="000000"/>
            </a:solidFill>
            <a:round/>
            <a:headEnd type="triangle" w="med" len="me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1" name="Rectangle 434"/>
          <p:cNvSpPr>
            <a:spLocks noChangeArrowheads="1"/>
          </p:cNvSpPr>
          <p:nvPr/>
        </p:nvSpPr>
        <p:spPr bwMode="auto">
          <a:xfrm>
            <a:off x="754063" y="1836892"/>
            <a:ext cx="1054100" cy="470587"/>
          </a:xfrm>
          <a:prstGeom prst="rect">
            <a:avLst/>
          </a:prstGeom>
          <a:solidFill>
            <a:srgbClr val="DBF2DA"/>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Registers</a:t>
            </a:r>
          </a:p>
        </p:txBody>
      </p:sp>
      <p:sp>
        <p:nvSpPr>
          <p:cNvPr id="52" name="Rectangle 435"/>
          <p:cNvSpPr>
            <a:spLocks noChangeArrowheads="1"/>
          </p:cNvSpPr>
          <p:nvPr/>
        </p:nvSpPr>
        <p:spPr bwMode="auto">
          <a:xfrm>
            <a:off x="4064000" y="2600289"/>
            <a:ext cx="18240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d</a:t>
            </a:r>
            <a:r>
              <a:rPr kumimoji="0" lang="en-US" sz="1600" i="0" u="none" strike="noStrike" kern="0" cap="none" spc="0" normalizeH="0" baseline="0" noProof="0" dirty="0">
                <a:ln>
                  <a:noFill/>
                </a:ln>
                <a:solidFill>
                  <a:sysClr val="windowText" lastClr="000000"/>
                </a:solidFill>
                <a:effectLst/>
                <a:uLnTx/>
                <a:uFillTx/>
                <a:latin typeface="+mn-lt"/>
              </a:rPr>
              <a:t>-TLB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64 entries, 4-way</a:t>
            </a:r>
          </a:p>
        </p:txBody>
      </p:sp>
      <p:sp>
        <p:nvSpPr>
          <p:cNvPr id="53" name="Rectangle 436"/>
          <p:cNvSpPr>
            <a:spLocks noChangeArrowheads="1"/>
          </p:cNvSpPr>
          <p:nvPr/>
        </p:nvSpPr>
        <p:spPr bwMode="auto">
          <a:xfrm>
            <a:off x="6045200" y="2600289"/>
            <a:ext cx="18240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i</a:t>
            </a:r>
            <a:r>
              <a:rPr kumimoji="0" lang="en-US" sz="1600" i="0" u="none" strike="noStrike" kern="0" cap="none" spc="0" normalizeH="0" baseline="0" noProof="0" dirty="0">
                <a:ln>
                  <a:noFill/>
                </a:ln>
                <a:solidFill>
                  <a:sysClr val="windowText" lastClr="000000"/>
                </a:solidFill>
                <a:effectLst/>
                <a:uLnTx/>
                <a:uFillTx/>
                <a:latin typeface="+mn-lt"/>
              </a:rPr>
              <a:t>-TLB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128 entries, 4-way</a:t>
            </a:r>
          </a:p>
        </p:txBody>
      </p:sp>
      <p:sp>
        <p:nvSpPr>
          <p:cNvPr id="54" name="Rectangle 438"/>
          <p:cNvSpPr>
            <a:spLocks noChangeArrowheads="1"/>
          </p:cNvSpPr>
          <p:nvPr/>
        </p:nvSpPr>
        <p:spPr bwMode="auto">
          <a:xfrm>
            <a:off x="4394200" y="3363686"/>
            <a:ext cx="31575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L2  unified 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512 entries, 4-way</a:t>
            </a:r>
          </a:p>
        </p:txBody>
      </p:sp>
      <p:sp>
        <p:nvSpPr>
          <p:cNvPr id="55" name="Line 439"/>
          <p:cNvSpPr>
            <a:spLocks noChangeShapeType="1"/>
          </p:cNvSpPr>
          <p:nvPr/>
        </p:nvSpPr>
        <p:spPr bwMode="auto">
          <a:xfrm>
            <a:off x="4983163" y="3076105"/>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6" name="Line 440"/>
          <p:cNvSpPr>
            <a:spLocks noChangeShapeType="1"/>
          </p:cNvSpPr>
          <p:nvPr/>
        </p:nvSpPr>
        <p:spPr bwMode="auto">
          <a:xfrm>
            <a:off x="6964363" y="3081334"/>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7" name="Rectangle 441"/>
          <p:cNvSpPr>
            <a:spLocks noChangeArrowheads="1"/>
          </p:cNvSpPr>
          <p:nvPr/>
        </p:nvSpPr>
        <p:spPr bwMode="auto">
          <a:xfrm>
            <a:off x="2201863" y="2610747"/>
            <a:ext cx="1481137"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L1 i-cache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32 KB, 8-way</a:t>
            </a:r>
          </a:p>
        </p:txBody>
      </p:sp>
      <p:sp>
        <p:nvSpPr>
          <p:cNvPr id="58" name="Line 442"/>
          <p:cNvSpPr>
            <a:spLocks noChangeShapeType="1"/>
          </p:cNvSpPr>
          <p:nvPr/>
        </p:nvSpPr>
        <p:spPr bwMode="auto">
          <a:xfrm>
            <a:off x="4995863" y="2302251"/>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9" name="Line 444"/>
          <p:cNvSpPr>
            <a:spLocks noChangeShapeType="1"/>
          </p:cNvSpPr>
          <p:nvPr/>
        </p:nvSpPr>
        <p:spPr bwMode="auto">
          <a:xfrm>
            <a:off x="6964363" y="2317937"/>
            <a:ext cx="0" cy="282352"/>
          </a:xfrm>
          <a:prstGeom prst="line">
            <a:avLst/>
          </a:prstGeom>
          <a:noFill/>
          <a:ln w="12700">
            <a:solidFill>
              <a:srgbClr val="000000"/>
            </a:solidFill>
            <a:round/>
            <a:headEnd type="triangle" w="med" len="me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0" name="Rectangle 445"/>
          <p:cNvSpPr>
            <a:spLocks noChangeArrowheads="1"/>
          </p:cNvSpPr>
          <p:nvPr/>
        </p:nvSpPr>
        <p:spPr bwMode="auto">
          <a:xfrm>
            <a:off x="4813300" y="1847350"/>
            <a:ext cx="2336800" cy="470587"/>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MMU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a:t>
            </a:r>
            <a:r>
              <a:rPr kumimoji="0" lang="en-US" sz="1600" i="0" u="none" strike="noStrike" kern="0" cap="none" spc="0" normalizeH="0" baseline="0" noProof="0" dirty="0" err="1">
                <a:ln>
                  <a:noFill/>
                </a:ln>
                <a:solidFill>
                  <a:sysClr val="windowText" lastClr="000000"/>
                </a:solidFill>
                <a:effectLst/>
                <a:uLnTx/>
                <a:uFillTx/>
                <a:latin typeface="+mn-lt"/>
              </a:rPr>
              <a:t>addr</a:t>
            </a:r>
            <a:r>
              <a:rPr kumimoji="0" lang="en-US" sz="1600" i="0" u="none" strike="noStrike" kern="0" cap="none" spc="0" normalizeH="0" baseline="0" noProof="0" dirty="0">
                <a:ln>
                  <a:noFill/>
                </a:ln>
                <a:solidFill>
                  <a:sysClr val="windowText" lastClr="000000"/>
                </a:solidFill>
                <a:effectLst/>
                <a:uLnTx/>
                <a:uFillTx/>
                <a:latin typeface="+mn-lt"/>
              </a:rPr>
              <a:t> translation)</a:t>
            </a:r>
          </a:p>
        </p:txBody>
      </p:sp>
      <p:sp>
        <p:nvSpPr>
          <p:cNvPr id="61" name="Rectangle 450"/>
          <p:cNvSpPr>
            <a:spLocks noChangeArrowheads="1"/>
          </p:cNvSpPr>
          <p:nvPr/>
        </p:nvSpPr>
        <p:spPr bwMode="auto">
          <a:xfrm>
            <a:off x="2405063" y="1836892"/>
            <a:ext cx="1054100" cy="470587"/>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Instruction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fetch</a:t>
            </a:r>
          </a:p>
        </p:txBody>
      </p:sp>
      <p:sp>
        <p:nvSpPr>
          <p:cNvPr id="62" name="Rectangle 452"/>
          <p:cNvSpPr>
            <a:spLocks noChangeArrowheads="1"/>
          </p:cNvSpPr>
          <p:nvPr/>
        </p:nvSpPr>
        <p:spPr bwMode="auto">
          <a:xfrm>
            <a:off x="368300" y="1763690"/>
            <a:ext cx="7607300" cy="3116334"/>
          </a:xfrm>
          <a:prstGeom prst="rect">
            <a:avLst/>
          </a:prstGeom>
          <a:no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3" name="Text Box 458"/>
          <p:cNvSpPr txBox="1">
            <a:spLocks noChangeArrowheads="1"/>
          </p:cNvSpPr>
          <p:nvPr/>
        </p:nvSpPr>
        <p:spPr bwMode="auto">
          <a:xfrm>
            <a:off x="251289" y="1447800"/>
            <a:ext cx="1196511" cy="338554"/>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Core x4</a:t>
            </a:r>
          </a:p>
        </p:txBody>
      </p:sp>
      <p:sp>
        <p:nvSpPr>
          <p:cNvPr id="64" name="Rectangle 459"/>
          <p:cNvSpPr>
            <a:spLocks noChangeArrowheads="1"/>
          </p:cNvSpPr>
          <p:nvPr/>
        </p:nvSpPr>
        <p:spPr bwMode="auto">
          <a:xfrm>
            <a:off x="4216400" y="5059108"/>
            <a:ext cx="3441700" cy="755306"/>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DDR3 Memory controller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 </a:t>
            </a:r>
            <a:r>
              <a:rPr kumimoji="0" lang="en-US" sz="1600" i="0" u="none" strike="noStrike" kern="0" cap="none" spc="0" normalizeH="0" baseline="0" noProof="0" dirty="0" err="1">
                <a:ln>
                  <a:noFill/>
                </a:ln>
                <a:solidFill>
                  <a:sysClr val="windowText" lastClr="000000"/>
                </a:solidFill>
                <a:effectLst/>
                <a:uLnTx/>
                <a:uFillTx/>
                <a:latin typeface="+mn-lt"/>
              </a:rPr>
              <a:t>x</a:t>
            </a:r>
            <a:r>
              <a:rPr kumimoji="0" lang="en-US" sz="1600" i="0" u="none" strike="noStrike" kern="0" cap="none" spc="0" normalizeH="0" baseline="0" noProof="0" dirty="0">
                <a:ln>
                  <a:noFill/>
                </a:ln>
                <a:solidFill>
                  <a:sysClr val="windowText" lastClr="000000"/>
                </a:solidFill>
                <a:effectLst/>
                <a:uLnTx/>
                <a:uFillTx/>
                <a:latin typeface="+mn-lt"/>
              </a:rPr>
              <a:t> 64 bit @ 10.66 GB/</a:t>
            </a:r>
            <a:r>
              <a:rPr kumimoji="0" lang="en-US" sz="1600" i="0" u="none" strike="noStrike" kern="0" cap="none" spc="0" normalizeH="0" baseline="0" noProof="0" dirty="0" err="1">
                <a:ln>
                  <a:noFill/>
                </a:ln>
                <a:solidFill>
                  <a:sysClr val="windowText" lastClr="000000"/>
                </a:solidFill>
                <a:effectLst/>
                <a:uLnTx/>
                <a:uFillTx/>
                <a:latin typeface="+mn-lt"/>
              </a:rPr>
              <a:t>s</a:t>
            </a:r>
            <a:endParaRPr kumimoji="0" lang="en-US" sz="1600" i="0" u="none" strike="noStrike" kern="0" cap="none" spc="0" normalizeH="0" baseline="0" noProof="0" dirty="0">
              <a:ln>
                <a:noFill/>
              </a:ln>
              <a:solidFill>
                <a:sysClr val="windowText" lastClr="000000"/>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32 GB/</a:t>
            </a:r>
            <a:r>
              <a:rPr kumimoji="0" lang="en-US" sz="1600" i="0" u="none" strike="noStrike" kern="0" cap="none" spc="0" normalizeH="0" baseline="0" noProof="0" dirty="0" err="1">
                <a:ln>
                  <a:noFill/>
                </a:ln>
                <a:solidFill>
                  <a:sysClr val="windowText" lastClr="000000"/>
                </a:solidFill>
                <a:effectLst/>
                <a:uLnTx/>
                <a:uFillTx/>
                <a:latin typeface="+mn-lt"/>
              </a:rPr>
              <a:t>s</a:t>
            </a:r>
            <a:r>
              <a:rPr kumimoji="0" lang="en-US" sz="1600" i="0" u="none" strike="noStrike" kern="0" cap="none" spc="0" normalizeH="0" baseline="0" noProof="0" dirty="0">
                <a:ln>
                  <a:noFill/>
                </a:ln>
                <a:solidFill>
                  <a:sysClr val="windowText" lastClr="000000"/>
                </a:solidFill>
                <a:effectLst/>
                <a:uLnTx/>
                <a:uFillTx/>
                <a:latin typeface="+mn-lt"/>
              </a:rPr>
              <a:t> total (shared by all cores)</a:t>
            </a:r>
          </a:p>
        </p:txBody>
      </p:sp>
      <p:sp>
        <p:nvSpPr>
          <p:cNvPr id="65" name="Rectangle 460"/>
          <p:cNvSpPr>
            <a:spLocks noChangeArrowheads="1"/>
          </p:cNvSpPr>
          <p:nvPr/>
        </p:nvSpPr>
        <p:spPr bwMode="auto">
          <a:xfrm>
            <a:off x="139700" y="1470880"/>
            <a:ext cx="8064500" cy="454892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6" name="Text Box 461"/>
          <p:cNvSpPr txBox="1">
            <a:spLocks noChangeArrowheads="1"/>
          </p:cNvSpPr>
          <p:nvPr/>
        </p:nvSpPr>
        <p:spPr bwMode="auto">
          <a:xfrm>
            <a:off x="0" y="1143000"/>
            <a:ext cx="2937401" cy="338554"/>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Processor package</a:t>
            </a:r>
          </a:p>
        </p:txBody>
      </p:sp>
      <p:sp>
        <p:nvSpPr>
          <p:cNvPr id="67" name="Rectangle 462"/>
          <p:cNvSpPr>
            <a:spLocks noChangeArrowheads="1"/>
          </p:cNvSpPr>
          <p:nvPr/>
        </p:nvSpPr>
        <p:spPr bwMode="auto">
          <a:xfrm>
            <a:off x="5422900" y="4053881"/>
            <a:ext cx="2328863" cy="648365"/>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err="1">
                <a:ln>
                  <a:noFill/>
                </a:ln>
                <a:solidFill>
                  <a:sysClr val="windowText" lastClr="000000"/>
                </a:solidFill>
                <a:effectLst/>
                <a:uLnTx/>
                <a:uFillTx/>
                <a:latin typeface="+mn-lt"/>
              </a:rPr>
              <a:t>QuickPath</a:t>
            </a:r>
            <a:r>
              <a:rPr kumimoji="0" lang="en-US" sz="1600" i="0" u="none" strike="noStrike" kern="0" cap="none" spc="0" normalizeH="0" baseline="0" noProof="0" dirty="0">
                <a:ln>
                  <a:noFill/>
                </a:ln>
                <a:solidFill>
                  <a:sysClr val="windowText" lastClr="000000"/>
                </a:solidFill>
                <a:effectLst/>
                <a:uLnTx/>
                <a:uFillTx/>
                <a:latin typeface="+mn-lt"/>
              </a:rPr>
              <a:t> interconnect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4 links @ 25.6 GB/</a:t>
            </a:r>
            <a:r>
              <a:rPr kumimoji="0" lang="en-US" sz="1600" i="0" u="none" strike="noStrike" kern="0" cap="none" spc="0" normalizeH="0" baseline="0" noProof="0" dirty="0" err="1">
                <a:ln>
                  <a:noFill/>
                </a:ln>
                <a:solidFill>
                  <a:sysClr val="windowText" lastClr="000000"/>
                </a:solidFill>
                <a:effectLst/>
                <a:uLnTx/>
                <a:uFillTx/>
                <a:latin typeface="+mn-lt"/>
              </a:rPr>
              <a:t>s</a:t>
            </a:r>
            <a:r>
              <a:rPr kumimoji="0" lang="en-US" sz="1600" i="0" u="none" strike="noStrike" kern="0" cap="none" spc="0" normalizeH="0" noProof="0" dirty="0">
                <a:ln>
                  <a:noFill/>
                </a:ln>
                <a:solidFill>
                  <a:sysClr val="windowText" lastClr="000000"/>
                </a:solidFill>
                <a:effectLst/>
                <a:uLnTx/>
                <a:uFillTx/>
                <a:latin typeface="+mn-lt"/>
              </a:rPr>
              <a:t> each</a:t>
            </a:r>
            <a:endParaRPr kumimoji="0" lang="en-US" sz="1600" i="0" u="none" strike="noStrike" kern="0" cap="none" spc="0" normalizeH="0" baseline="0" noProof="0" dirty="0">
              <a:ln>
                <a:noFill/>
              </a:ln>
              <a:solidFill>
                <a:sysClr val="windowText" lastClr="000000"/>
              </a:solidFill>
              <a:effectLst/>
              <a:uLnTx/>
              <a:uFillTx/>
              <a:latin typeface="+mn-lt"/>
            </a:endParaRPr>
          </a:p>
        </p:txBody>
      </p:sp>
      <p:sp>
        <p:nvSpPr>
          <p:cNvPr id="68" name="Line 464"/>
          <p:cNvSpPr>
            <a:spLocks noChangeShapeType="1"/>
          </p:cNvSpPr>
          <p:nvPr/>
        </p:nvSpPr>
        <p:spPr bwMode="auto">
          <a:xfrm>
            <a:off x="2074863" y="3813359"/>
            <a:ext cx="0" cy="1233984"/>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9" name="Line 474"/>
          <p:cNvSpPr>
            <a:spLocks noChangeShapeType="1"/>
          </p:cNvSpPr>
          <p:nvPr/>
        </p:nvSpPr>
        <p:spPr bwMode="auto">
          <a:xfrm flipH="1">
            <a:off x="5805488" y="5814414"/>
            <a:ext cx="7937" cy="433986"/>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0" name="Line 475"/>
          <p:cNvSpPr>
            <a:spLocks noChangeShapeType="1"/>
          </p:cNvSpPr>
          <p:nvPr/>
        </p:nvSpPr>
        <p:spPr bwMode="auto">
          <a:xfrm>
            <a:off x="5965825" y="5814414"/>
            <a:ext cx="0" cy="433986"/>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1" name="Line 476"/>
          <p:cNvSpPr>
            <a:spLocks noChangeShapeType="1"/>
          </p:cNvSpPr>
          <p:nvPr/>
        </p:nvSpPr>
        <p:spPr bwMode="auto">
          <a:xfrm>
            <a:off x="6118225" y="5806571"/>
            <a:ext cx="0" cy="441829"/>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2" name="Line 479"/>
          <p:cNvSpPr>
            <a:spLocks noChangeShapeType="1"/>
          </p:cNvSpPr>
          <p:nvPr/>
        </p:nvSpPr>
        <p:spPr bwMode="auto">
          <a:xfrm>
            <a:off x="4957763" y="3834274"/>
            <a:ext cx="0" cy="1223527"/>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3" name="Text Box 497"/>
          <p:cNvSpPr txBox="1">
            <a:spLocks noChangeArrowheads="1"/>
          </p:cNvSpPr>
          <p:nvPr/>
        </p:nvSpPr>
        <p:spPr bwMode="auto">
          <a:xfrm>
            <a:off x="8331200" y="3886200"/>
            <a:ext cx="965200" cy="584776"/>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To other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cores</a:t>
            </a:r>
          </a:p>
        </p:txBody>
      </p:sp>
      <p:grpSp>
        <p:nvGrpSpPr>
          <p:cNvPr id="74" name="Group 501"/>
          <p:cNvGrpSpPr>
            <a:grpSpLocks/>
          </p:cNvGrpSpPr>
          <p:nvPr/>
        </p:nvGrpSpPr>
        <p:grpSpPr bwMode="auto">
          <a:xfrm>
            <a:off x="7735888" y="4111397"/>
            <a:ext cx="595312" cy="501960"/>
            <a:chOff x="4785" y="2300"/>
            <a:chExt cx="343" cy="384"/>
          </a:xfrm>
        </p:grpSpPr>
        <p:sp>
          <p:nvSpPr>
            <p:cNvPr id="75" name="Line 480"/>
            <p:cNvSpPr>
              <a:spLocks noChangeShapeType="1"/>
            </p:cNvSpPr>
            <p:nvPr/>
          </p:nvSpPr>
          <p:spPr bwMode="auto">
            <a:xfrm rot="5400000">
              <a:off x="4953" y="2132"/>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6" name="Line 495"/>
            <p:cNvSpPr>
              <a:spLocks noChangeShapeType="1"/>
            </p:cNvSpPr>
            <p:nvPr/>
          </p:nvSpPr>
          <p:spPr bwMode="auto">
            <a:xfrm rot="5400000">
              <a:off x="4953" y="2208"/>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7" name="Line 496"/>
            <p:cNvSpPr>
              <a:spLocks noChangeShapeType="1"/>
            </p:cNvSpPr>
            <p:nvPr/>
          </p:nvSpPr>
          <p:spPr bwMode="auto">
            <a:xfrm rot="5400000">
              <a:off x="4953" y="2284"/>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8" name="Line 498"/>
            <p:cNvSpPr>
              <a:spLocks noChangeShapeType="1"/>
            </p:cNvSpPr>
            <p:nvPr/>
          </p:nvSpPr>
          <p:spPr bwMode="auto">
            <a:xfrm rot="5400000">
              <a:off x="4961" y="2516"/>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grpSp>
      <p:sp>
        <p:nvSpPr>
          <p:cNvPr id="79" name="Text Box 499"/>
          <p:cNvSpPr txBox="1">
            <a:spLocks noChangeArrowheads="1"/>
          </p:cNvSpPr>
          <p:nvPr/>
        </p:nvSpPr>
        <p:spPr bwMode="auto">
          <a:xfrm>
            <a:off x="8361422" y="4418587"/>
            <a:ext cx="934977" cy="584776"/>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To I/O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bridge</a:t>
            </a:r>
          </a:p>
        </p:txBody>
      </p:sp>
      <p:sp>
        <p:nvSpPr>
          <p:cNvPr id="80" name="Line 500"/>
          <p:cNvSpPr>
            <a:spLocks noChangeShapeType="1"/>
          </p:cNvSpPr>
          <p:nvPr/>
        </p:nvSpPr>
        <p:spPr bwMode="auto">
          <a:xfrm>
            <a:off x="6565900" y="4691788"/>
            <a:ext cx="0" cy="35555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81" name="Line 502"/>
          <p:cNvSpPr>
            <a:spLocks noChangeShapeType="1"/>
          </p:cNvSpPr>
          <p:nvPr/>
        </p:nvSpPr>
        <p:spPr bwMode="auto">
          <a:xfrm flipV="1">
            <a:off x="3175000" y="5381983"/>
            <a:ext cx="1041400" cy="0"/>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228600"/>
            <a:ext cx="7936082" cy="762000"/>
          </a:xfrm>
        </p:spPr>
        <p:txBody>
          <a:bodyPr/>
          <a:lstStyle/>
          <a:p>
            <a:r>
              <a:rPr lang="en-US" dirty="0"/>
              <a:t>End-to-end Core i7 Address Translation</a:t>
            </a:r>
          </a:p>
        </p:txBody>
      </p:sp>
      <p:sp>
        <p:nvSpPr>
          <p:cNvPr id="4" name="Rectangle 379"/>
          <p:cNvSpPr>
            <a:spLocks noChangeArrowheads="1"/>
          </p:cNvSpPr>
          <p:nvPr/>
        </p:nvSpPr>
        <p:spPr bwMode="auto">
          <a:xfrm>
            <a:off x="1177925" y="990600"/>
            <a:ext cx="609600" cy="457200"/>
          </a:xfrm>
          <a:prstGeom prst="rect">
            <a:avLst/>
          </a:prstGeom>
          <a:solidFill>
            <a:srgbClr val="C0C0C0"/>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b="1">
                <a:solidFill>
                  <a:schemeClr val="tx2"/>
                </a:solidFill>
                <a:latin typeface="+mn-lt"/>
              </a:rPr>
              <a:t>CPU</a:t>
            </a:r>
          </a:p>
        </p:txBody>
      </p:sp>
      <p:sp>
        <p:nvSpPr>
          <p:cNvPr id="5" name="Rectangle 380"/>
          <p:cNvSpPr>
            <a:spLocks noChangeArrowheads="1"/>
          </p:cNvSpPr>
          <p:nvPr/>
        </p:nvSpPr>
        <p:spPr bwMode="auto">
          <a:xfrm>
            <a:off x="568325" y="19050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VPN</a:t>
            </a:r>
          </a:p>
        </p:txBody>
      </p:sp>
      <p:sp>
        <p:nvSpPr>
          <p:cNvPr id="6" name="Rectangle 381"/>
          <p:cNvSpPr>
            <a:spLocks noChangeArrowheads="1"/>
          </p:cNvSpPr>
          <p:nvPr/>
        </p:nvSpPr>
        <p:spPr bwMode="auto">
          <a:xfrm>
            <a:off x="1635125" y="19050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VPO</a:t>
            </a:r>
          </a:p>
        </p:txBody>
      </p:sp>
      <p:sp>
        <p:nvSpPr>
          <p:cNvPr id="7" name="Text Box 382"/>
          <p:cNvSpPr txBox="1">
            <a:spLocks noChangeArrowheads="1"/>
          </p:cNvSpPr>
          <p:nvPr/>
        </p:nvSpPr>
        <p:spPr bwMode="auto">
          <a:xfrm>
            <a:off x="876300" y="1676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36</a:t>
            </a:r>
          </a:p>
        </p:txBody>
      </p:sp>
      <p:sp>
        <p:nvSpPr>
          <p:cNvPr id="8" name="Text Box 383"/>
          <p:cNvSpPr txBox="1">
            <a:spLocks noChangeArrowheads="1"/>
          </p:cNvSpPr>
          <p:nvPr/>
        </p:nvSpPr>
        <p:spPr bwMode="auto">
          <a:xfrm>
            <a:off x="1714500" y="1676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12</a:t>
            </a:r>
          </a:p>
        </p:txBody>
      </p:sp>
      <p:sp>
        <p:nvSpPr>
          <p:cNvPr id="9" name="Line 384"/>
          <p:cNvSpPr>
            <a:spLocks noChangeShapeType="1"/>
          </p:cNvSpPr>
          <p:nvPr/>
        </p:nvSpPr>
        <p:spPr bwMode="auto">
          <a:xfrm>
            <a:off x="1406525" y="22098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0" name="Rectangle 385"/>
          <p:cNvSpPr>
            <a:spLocks noChangeArrowheads="1"/>
          </p:cNvSpPr>
          <p:nvPr/>
        </p:nvSpPr>
        <p:spPr bwMode="auto">
          <a:xfrm>
            <a:off x="949325" y="25908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dirty="0">
                <a:solidFill>
                  <a:schemeClr val="tx2"/>
                </a:solidFill>
                <a:latin typeface="+mn-lt"/>
              </a:rPr>
              <a:t>TLBT</a:t>
            </a:r>
          </a:p>
        </p:txBody>
      </p:sp>
      <p:sp>
        <p:nvSpPr>
          <p:cNvPr id="11" name="Rectangle 386"/>
          <p:cNvSpPr>
            <a:spLocks noChangeArrowheads="1"/>
          </p:cNvSpPr>
          <p:nvPr/>
        </p:nvSpPr>
        <p:spPr bwMode="auto">
          <a:xfrm>
            <a:off x="1482725" y="25908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TLBI</a:t>
            </a:r>
          </a:p>
        </p:txBody>
      </p:sp>
      <p:sp>
        <p:nvSpPr>
          <p:cNvPr id="12" name="Text Box 387"/>
          <p:cNvSpPr txBox="1">
            <a:spLocks noChangeArrowheads="1"/>
          </p:cNvSpPr>
          <p:nvPr/>
        </p:nvSpPr>
        <p:spPr bwMode="auto">
          <a:xfrm>
            <a:off x="1635125" y="2362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4</a:t>
            </a:r>
          </a:p>
        </p:txBody>
      </p:sp>
      <p:sp>
        <p:nvSpPr>
          <p:cNvPr id="13" name="Text Box 388"/>
          <p:cNvSpPr txBox="1">
            <a:spLocks noChangeArrowheads="1"/>
          </p:cNvSpPr>
          <p:nvPr/>
        </p:nvSpPr>
        <p:spPr bwMode="auto">
          <a:xfrm>
            <a:off x="1025525" y="23622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32</a:t>
            </a:r>
          </a:p>
        </p:txBody>
      </p:sp>
      <p:sp>
        <p:nvSpPr>
          <p:cNvPr id="14" name="Rectangle 390"/>
          <p:cNvSpPr>
            <a:spLocks noChangeArrowheads="1"/>
          </p:cNvSpPr>
          <p:nvPr/>
        </p:nvSpPr>
        <p:spPr bwMode="auto">
          <a:xfrm>
            <a:off x="22447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5" name="Rectangle 391"/>
          <p:cNvSpPr>
            <a:spLocks noChangeArrowheads="1"/>
          </p:cNvSpPr>
          <p:nvPr/>
        </p:nvSpPr>
        <p:spPr bwMode="auto">
          <a:xfrm>
            <a:off x="27781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6" name="Rectangle 392"/>
          <p:cNvSpPr>
            <a:spLocks noChangeArrowheads="1"/>
          </p:cNvSpPr>
          <p:nvPr/>
        </p:nvSpPr>
        <p:spPr bwMode="auto">
          <a:xfrm>
            <a:off x="33115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7" name="Rectangle 393"/>
          <p:cNvSpPr>
            <a:spLocks noChangeArrowheads="1"/>
          </p:cNvSpPr>
          <p:nvPr/>
        </p:nvSpPr>
        <p:spPr bwMode="auto">
          <a:xfrm>
            <a:off x="38449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8" name="Rectangle 394"/>
          <p:cNvSpPr>
            <a:spLocks noChangeArrowheads="1"/>
          </p:cNvSpPr>
          <p:nvPr/>
        </p:nvSpPr>
        <p:spPr bwMode="auto">
          <a:xfrm>
            <a:off x="22447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9" name="Rectangle 395"/>
          <p:cNvSpPr>
            <a:spLocks noChangeArrowheads="1"/>
          </p:cNvSpPr>
          <p:nvPr/>
        </p:nvSpPr>
        <p:spPr bwMode="auto">
          <a:xfrm>
            <a:off x="27781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0" name="Rectangle 396"/>
          <p:cNvSpPr>
            <a:spLocks noChangeArrowheads="1"/>
          </p:cNvSpPr>
          <p:nvPr/>
        </p:nvSpPr>
        <p:spPr bwMode="auto">
          <a:xfrm>
            <a:off x="33115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1" name="Rectangle 397"/>
          <p:cNvSpPr>
            <a:spLocks noChangeArrowheads="1"/>
          </p:cNvSpPr>
          <p:nvPr/>
        </p:nvSpPr>
        <p:spPr bwMode="auto">
          <a:xfrm>
            <a:off x="38449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2" name="Rectangle 398"/>
          <p:cNvSpPr>
            <a:spLocks noChangeArrowheads="1"/>
          </p:cNvSpPr>
          <p:nvPr/>
        </p:nvSpPr>
        <p:spPr bwMode="auto">
          <a:xfrm>
            <a:off x="22447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3" name="Rectangle 399"/>
          <p:cNvSpPr>
            <a:spLocks noChangeArrowheads="1"/>
          </p:cNvSpPr>
          <p:nvPr/>
        </p:nvSpPr>
        <p:spPr bwMode="auto">
          <a:xfrm>
            <a:off x="27781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4" name="Rectangle 400"/>
          <p:cNvSpPr>
            <a:spLocks noChangeArrowheads="1"/>
          </p:cNvSpPr>
          <p:nvPr/>
        </p:nvSpPr>
        <p:spPr bwMode="auto">
          <a:xfrm>
            <a:off x="33115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5" name="Rectangle 401"/>
          <p:cNvSpPr>
            <a:spLocks noChangeArrowheads="1"/>
          </p:cNvSpPr>
          <p:nvPr/>
        </p:nvSpPr>
        <p:spPr bwMode="auto">
          <a:xfrm>
            <a:off x="38449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6" name="Rectangle 402"/>
          <p:cNvSpPr>
            <a:spLocks noChangeArrowheads="1"/>
          </p:cNvSpPr>
          <p:nvPr/>
        </p:nvSpPr>
        <p:spPr bwMode="auto">
          <a:xfrm>
            <a:off x="22447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7" name="Rectangle 403"/>
          <p:cNvSpPr>
            <a:spLocks noChangeArrowheads="1"/>
          </p:cNvSpPr>
          <p:nvPr/>
        </p:nvSpPr>
        <p:spPr bwMode="auto">
          <a:xfrm>
            <a:off x="27781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8" name="Rectangle 404"/>
          <p:cNvSpPr>
            <a:spLocks noChangeArrowheads="1"/>
          </p:cNvSpPr>
          <p:nvPr/>
        </p:nvSpPr>
        <p:spPr bwMode="auto">
          <a:xfrm>
            <a:off x="33115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9" name="Rectangle 405"/>
          <p:cNvSpPr>
            <a:spLocks noChangeArrowheads="1"/>
          </p:cNvSpPr>
          <p:nvPr/>
        </p:nvSpPr>
        <p:spPr bwMode="auto">
          <a:xfrm>
            <a:off x="38449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30" name="Text Box 406"/>
          <p:cNvSpPr txBox="1">
            <a:spLocks noChangeArrowheads="1"/>
          </p:cNvSpPr>
          <p:nvPr/>
        </p:nvSpPr>
        <p:spPr bwMode="auto">
          <a:xfrm>
            <a:off x="3214231" y="3787775"/>
            <a:ext cx="408444" cy="256480"/>
          </a:xfrm>
          <a:prstGeom prst="rect">
            <a:avLst/>
          </a:prstGeom>
          <a:noFill/>
          <a:ln w="9525">
            <a:noFill/>
            <a:miter lim="800000"/>
            <a:headEnd/>
            <a:tailEnd/>
          </a:ln>
          <a:effectLst/>
        </p:spPr>
        <p:txBody>
          <a:bodyPr vert="eaVert" wrap="none" lIns="90487" tIns="44450" rIns="90487" bIns="44450">
            <a:prstTxWarp prst="textNoShape">
              <a:avLst/>
            </a:prstTxWarp>
            <a:spAutoFit/>
          </a:bodyPr>
          <a:lstStyle/>
          <a:p>
            <a:pPr algn="l">
              <a:lnSpc>
                <a:spcPct val="90000"/>
              </a:lnSpc>
              <a:spcBef>
                <a:spcPct val="30000"/>
              </a:spcBef>
            </a:pPr>
            <a:r>
              <a:rPr lang="en-US" sz="1600">
                <a:solidFill>
                  <a:schemeClr val="tx2"/>
                </a:solidFill>
                <a:latin typeface="+mn-lt"/>
              </a:rPr>
              <a:t>...</a:t>
            </a:r>
          </a:p>
        </p:txBody>
      </p:sp>
      <p:sp>
        <p:nvSpPr>
          <p:cNvPr id="31" name="Line 407"/>
          <p:cNvSpPr>
            <a:spLocks noChangeShapeType="1"/>
          </p:cNvSpPr>
          <p:nvPr/>
        </p:nvSpPr>
        <p:spPr bwMode="auto">
          <a:xfrm>
            <a:off x="1787525" y="2895600"/>
            <a:ext cx="0" cy="12192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2" name="Line 408"/>
          <p:cNvSpPr>
            <a:spLocks noChangeShapeType="1"/>
          </p:cNvSpPr>
          <p:nvPr/>
        </p:nvSpPr>
        <p:spPr bwMode="auto">
          <a:xfrm>
            <a:off x="1787525" y="34290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3" name="Line 409"/>
          <p:cNvSpPr>
            <a:spLocks noChangeShapeType="1"/>
          </p:cNvSpPr>
          <p:nvPr/>
        </p:nvSpPr>
        <p:spPr bwMode="auto">
          <a:xfrm>
            <a:off x="1787525" y="41148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4" name="Line 410"/>
          <p:cNvSpPr>
            <a:spLocks noChangeShapeType="1"/>
          </p:cNvSpPr>
          <p:nvPr/>
        </p:nvSpPr>
        <p:spPr bwMode="auto">
          <a:xfrm>
            <a:off x="1787525" y="35814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5" name="Line 411"/>
          <p:cNvSpPr>
            <a:spLocks noChangeShapeType="1"/>
          </p:cNvSpPr>
          <p:nvPr/>
        </p:nvSpPr>
        <p:spPr bwMode="auto">
          <a:xfrm>
            <a:off x="1787525" y="37338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6" name="Line 412"/>
          <p:cNvSpPr>
            <a:spLocks noChangeShapeType="1"/>
          </p:cNvSpPr>
          <p:nvPr/>
        </p:nvSpPr>
        <p:spPr bwMode="auto">
          <a:xfrm>
            <a:off x="1254125" y="2895600"/>
            <a:ext cx="0" cy="1524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7" name="Line 413"/>
          <p:cNvSpPr>
            <a:spLocks noChangeShapeType="1"/>
          </p:cNvSpPr>
          <p:nvPr/>
        </p:nvSpPr>
        <p:spPr bwMode="auto">
          <a:xfrm>
            <a:off x="1254125" y="3048000"/>
            <a:ext cx="2895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8" name="Line 414"/>
          <p:cNvSpPr>
            <a:spLocks noChangeShapeType="1"/>
          </p:cNvSpPr>
          <p:nvPr/>
        </p:nvSpPr>
        <p:spPr bwMode="auto">
          <a:xfrm>
            <a:off x="25495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9" name="Line 415"/>
          <p:cNvSpPr>
            <a:spLocks noChangeShapeType="1"/>
          </p:cNvSpPr>
          <p:nvPr/>
        </p:nvSpPr>
        <p:spPr bwMode="auto">
          <a:xfrm>
            <a:off x="30829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0" name="Line 416"/>
          <p:cNvSpPr>
            <a:spLocks noChangeShapeType="1"/>
          </p:cNvSpPr>
          <p:nvPr/>
        </p:nvSpPr>
        <p:spPr bwMode="auto">
          <a:xfrm>
            <a:off x="36163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1" name="Line 417"/>
          <p:cNvSpPr>
            <a:spLocks noChangeShapeType="1"/>
          </p:cNvSpPr>
          <p:nvPr/>
        </p:nvSpPr>
        <p:spPr bwMode="auto">
          <a:xfrm>
            <a:off x="41497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2" name="Line 418"/>
          <p:cNvSpPr>
            <a:spLocks noChangeShapeType="1"/>
          </p:cNvSpPr>
          <p:nvPr/>
        </p:nvSpPr>
        <p:spPr bwMode="auto">
          <a:xfrm>
            <a:off x="720725" y="2209800"/>
            <a:ext cx="0" cy="26543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3" name="Line 419"/>
          <p:cNvSpPr>
            <a:spLocks noChangeShapeType="1"/>
          </p:cNvSpPr>
          <p:nvPr/>
        </p:nvSpPr>
        <p:spPr bwMode="auto">
          <a:xfrm>
            <a:off x="1482725" y="1447800"/>
            <a:ext cx="0" cy="4572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4" name="Text Box 420"/>
          <p:cNvSpPr txBox="1">
            <a:spLocks noChangeArrowheads="1"/>
          </p:cNvSpPr>
          <p:nvPr/>
        </p:nvSpPr>
        <p:spPr bwMode="auto">
          <a:xfrm>
            <a:off x="1712913" y="4235450"/>
            <a:ext cx="3078162" cy="315471"/>
          </a:xfrm>
          <a:prstGeom prst="rect">
            <a:avLst/>
          </a:prstGeom>
          <a:noFill/>
          <a:ln w="9525">
            <a:noFill/>
            <a:miter lim="800000"/>
            <a:headEnd/>
            <a:tailEnd/>
          </a:ln>
          <a:effectLst/>
        </p:spPr>
        <p:txBody>
          <a:bodyPr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L1 d-TLB (16 sets, 4 entries/set)</a:t>
            </a:r>
          </a:p>
        </p:txBody>
      </p:sp>
      <p:sp>
        <p:nvSpPr>
          <p:cNvPr id="45" name="Rectangle 421"/>
          <p:cNvSpPr>
            <a:spLocks noChangeArrowheads="1"/>
          </p:cNvSpPr>
          <p:nvPr/>
        </p:nvSpPr>
        <p:spPr bwMode="auto">
          <a:xfrm>
            <a:off x="5683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VPN1</a:t>
            </a:r>
          </a:p>
        </p:txBody>
      </p:sp>
      <p:sp>
        <p:nvSpPr>
          <p:cNvPr id="46" name="Rectangle 422"/>
          <p:cNvSpPr>
            <a:spLocks noChangeArrowheads="1"/>
          </p:cNvSpPr>
          <p:nvPr/>
        </p:nvSpPr>
        <p:spPr bwMode="auto">
          <a:xfrm>
            <a:off x="11017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VPN2</a:t>
            </a:r>
          </a:p>
        </p:txBody>
      </p:sp>
      <p:sp>
        <p:nvSpPr>
          <p:cNvPr id="47" name="Text Box 423"/>
          <p:cNvSpPr txBox="1">
            <a:spLocks noChangeArrowheads="1"/>
          </p:cNvSpPr>
          <p:nvPr/>
        </p:nvSpPr>
        <p:spPr bwMode="auto">
          <a:xfrm>
            <a:off x="1181100"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48" name="Text Box 424"/>
          <p:cNvSpPr txBox="1">
            <a:spLocks noChangeArrowheads="1"/>
          </p:cNvSpPr>
          <p:nvPr/>
        </p:nvSpPr>
        <p:spPr bwMode="auto">
          <a:xfrm>
            <a:off x="720725"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50" name="Rectangle 425"/>
          <p:cNvSpPr>
            <a:spLocks noChangeArrowheads="1"/>
          </p:cNvSpPr>
          <p:nvPr/>
        </p:nvSpPr>
        <p:spPr bwMode="auto">
          <a:xfrm>
            <a:off x="792163" y="5549900"/>
            <a:ext cx="315912"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51" name="Rectangle 426"/>
          <p:cNvSpPr>
            <a:spLocks noChangeArrowheads="1"/>
          </p:cNvSpPr>
          <p:nvPr/>
        </p:nvSpPr>
        <p:spPr bwMode="auto">
          <a:xfrm>
            <a:off x="792163" y="5829300"/>
            <a:ext cx="315912"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PTE</a:t>
            </a:r>
          </a:p>
        </p:txBody>
      </p:sp>
      <p:sp>
        <p:nvSpPr>
          <p:cNvPr id="52" name="Text Box 431"/>
          <p:cNvSpPr txBox="1">
            <a:spLocks noChangeArrowheads="1"/>
          </p:cNvSpPr>
          <p:nvPr/>
        </p:nvSpPr>
        <p:spPr bwMode="auto">
          <a:xfrm>
            <a:off x="0" y="5421313"/>
            <a:ext cx="536575" cy="315471"/>
          </a:xfrm>
          <a:prstGeom prst="rect">
            <a:avLst/>
          </a:prstGeom>
          <a:noFill/>
          <a:ln w="9525">
            <a:noFill/>
            <a:miter lim="800000"/>
            <a:headEnd/>
            <a:tailEnd/>
          </a:ln>
          <a:effectLst/>
        </p:spPr>
        <p:txBody>
          <a:bodyPr lIns="90487" tIns="44450" rIns="90487" bIns="44450">
            <a:prstTxWarp prst="textNoShape">
              <a:avLst/>
            </a:prstTxWarp>
            <a:spAutoFit/>
          </a:bodyPr>
          <a:lstStyle/>
          <a:p>
            <a:pPr algn="l">
              <a:lnSpc>
                <a:spcPct val="90000"/>
              </a:lnSpc>
              <a:spcBef>
                <a:spcPct val="30000"/>
              </a:spcBef>
            </a:pPr>
            <a:r>
              <a:rPr lang="en-US" sz="1600" dirty="0">
                <a:solidFill>
                  <a:schemeClr val="tx2"/>
                </a:solidFill>
                <a:latin typeface="+mn-lt"/>
              </a:rPr>
              <a:t>CR3</a:t>
            </a:r>
          </a:p>
        </p:txBody>
      </p:sp>
      <p:sp>
        <p:nvSpPr>
          <p:cNvPr id="53" name="Rectangle 436"/>
          <p:cNvSpPr>
            <a:spLocks noChangeArrowheads="1"/>
          </p:cNvSpPr>
          <p:nvPr/>
        </p:nvSpPr>
        <p:spPr bwMode="auto">
          <a:xfrm>
            <a:off x="4302125" y="4964113"/>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PPN</a:t>
            </a:r>
          </a:p>
        </p:txBody>
      </p:sp>
      <p:sp>
        <p:nvSpPr>
          <p:cNvPr id="54" name="Rectangle 437"/>
          <p:cNvSpPr>
            <a:spLocks noChangeArrowheads="1"/>
          </p:cNvSpPr>
          <p:nvPr/>
        </p:nvSpPr>
        <p:spPr bwMode="auto">
          <a:xfrm>
            <a:off x="5368925" y="4964113"/>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PPO</a:t>
            </a:r>
          </a:p>
        </p:txBody>
      </p:sp>
      <p:sp>
        <p:nvSpPr>
          <p:cNvPr id="55" name="Text Box 438"/>
          <p:cNvSpPr txBox="1">
            <a:spLocks noChangeArrowheads="1"/>
          </p:cNvSpPr>
          <p:nvPr/>
        </p:nvSpPr>
        <p:spPr bwMode="auto">
          <a:xfrm>
            <a:off x="46101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40</a:t>
            </a:r>
          </a:p>
        </p:txBody>
      </p:sp>
      <p:sp>
        <p:nvSpPr>
          <p:cNvPr id="56" name="Text Box 439"/>
          <p:cNvSpPr txBox="1">
            <a:spLocks noChangeArrowheads="1"/>
          </p:cNvSpPr>
          <p:nvPr/>
        </p:nvSpPr>
        <p:spPr bwMode="auto">
          <a:xfrm>
            <a:off x="54864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12</a:t>
            </a:r>
          </a:p>
        </p:txBody>
      </p:sp>
      <p:sp>
        <p:nvSpPr>
          <p:cNvPr id="57" name="Line 440"/>
          <p:cNvSpPr>
            <a:spLocks noChangeShapeType="1"/>
          </p:cNvSpPr>
          <p:nvPr/>
        </p:nvSpPr>
        <p:spPr bwMode="auto">
          <a:xfrm>
            <a:off x="4378325" y="3686175"/>
            <a:ext cx="609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58" name="Line 441"/>
          <p:cNvSpPr>
            <a:spLocks noChangeShapeType="1"/>
          </p:cNvSpPr>
          <p:nvPr/>
        </p:nvSpPr>
        <p:spPr bwMode="auto">
          <a:xfrm>
            <a:off x="4987925" y="3683000"/>
            <a:ext cx="0" cy="1270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59" name="Line 442"/>
          <p:cNvSpPr>
            <a:spLocks noChangeShapeType="1"/>
          </p:cNvSpPr>
          <p:nvPr/>
        </p:nvSpPr>
        <p:spPr bwMode="auto">
          <a:xfrm>
            <a:off x="3035300" y="6007100"/>
            <a:ext cx="1952625"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60" name="Line 443"/>
          <p:cNvSpPr>
            <a:spLocks noChangeShapeType="1"/>
          </p:cNvSpPr>
          <p:nvPr/>
        </p:nvSpPr>
        <p:spPr bwMode="auto">
          <a:xfrm flipH="1" flipV="1">
            <a:off x="4978400" y="5273675"/>
            <a:ext cx="9525" cy="7334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61" name="Text Box 448"/>
          <p:cNvSpPr txBox="1">
            <a:spLocks noChangeArrowheads="1"/>
          </p:cNvSpPr>
          <p:nvPr/>
        </p:nvSpPr>
        <p:spPr bwMode="auto">
          <a:xfrm>
            <a:off x="1244600" y="6400800"/>
            <a:ext cx="1150053" cy="315471"/>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600" b="1" dirty="0">
                <a:solidFill>
                  <a:schemeClr val="tx2"/>
                </a:solidFill>
                <a:latin typeface="+mn-lt"/>
              </a:rPr>
              <a:t>Page tables</a:t>
            </a:r>
          </a:p>
        </p:txBody>
      </p:sp>
      <p:sp>
        <p:nvSpPr>
          <p:cNvPr id="62" name="Text Box 449"/>
          <p:cNvSpPr txBox="1">
            <a:spLocks noChangeArrowheads="1"/>
          </p:cNvSpPr>
          <p:nvPr/>
        </p:nvSpPr>
        <p:spPr bwMode="auto">
          <a:xfrm>
            <a:off x="685800" y="3536950"/>
            <a:ext cx="605718"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600" i="1" dirty="0">
                <a:solidFill>
                  <a:schemeClr val="tx2"/>
                </a:solidFill>
                <a:latin typeface="+mn-lt"/>
              </a:rPr>
              <a:t>TLB</a:t>
            </a:r>
          </a:p>
          <a:p>
            <a:pPr algn="l">
              <a:lnSpc>
                <a:spcPct val="90000"/>
              </a:lnSpc>
              <a:spcBef>
                <a:spcPct val="30000"/>
              </a:spcBef>
            </a:pPr>
            <a:r>
              <a:rPr lang="en-US" sz="1600" i="1" dirty="0">
                <a:solidFill>
                  <a:schemeClr val="tx2"/>
                </a:solidFill>
                <a:latin typeface="+mn-lt"/>
              </a:rPr>
              <a:t>miss</a:t>
            </a:r>
          </a:p>
        </p:txBody>
      </p:sp>
      <p:sp>
        <p:nvSpPr>
          <p:cNvPr id="63" name="Text Box 450"/>
          <p:cNvSpPr txBox="1">
            <a:spLocks noChangeArrowheads="1"/>
          </p:cNvSpPr>
          <p:nvPr/>
        </p:nvSpPr>
        <p:spPr bwMode="auto">
          <a:xfrm>
            <a:off x="4514850" y="3098800"/>
            <a:ext cx="549212"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TLB</a:t>
            </a:r>
          </a:p>
          <a:p>
            <a:pPr algn="l">
              <a:lnSpc>
                <a:spcPct val="90000"/>
              </a:lnSpc>
              <a:spcBef>
                <a:spcPct val="30000"/>
              </a:spcBef>
            </a:pPr>
            <a:r>
              <a:rPr lang="en-US" sz="1600" i="1" dirty="0">
                <a:solidFill>
                  <a:schemeClr val="tx2"/>
                </a:solidFill>
                <a:latin typeface="+mn-lt"/>
              </a:rPr>
              <a:t>hit</a:t>
            </a:r>
          </a:p>
        </p:txBody>
      </p:sp>
      <p:sp>
        <p:nvSpPr>
          <p:cNvPr id="64" name="Line 451"/>
          <p:cNvSpPr>
            <a:spLocks noChangeShapeType="1"/>
          </p:cNvSpPr>
          <p:nvPr/>
        </p:nvSpPr>
        <p:spPr bwMode="auto">
          <a:xfrm>
            <a:off x="2168525" y="2133600"/>
            <a:ext cx="3276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65" name="Line 452"/>
          <p:cNvSpPr>
            <a:spLocks noChangeShapeType="1"/>
          </p:cNvSpPr>
          <p:nvPr/>
        </p:nvSpPr>
        <p:spPr bwMode="auto">
          <a:xfrm>
            <a:off x="5445125" y="2133600"/>
            <a:ext cx="0" cy="28194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66" name="Text Box 453"/>
          <p:cNvSpPr txBox="1">
            <a:spLocks noChangeArrowheads="1"/>
          </p:cNvSpPr>
          <p:nvPr/>
        </p:nvSpPr>
        <p:spPr bwMode="auto">
          <a:xfrm>
            <a:off x="5915025" y="5207000"/>
            <a:ext cx="865621" cy="906402"/>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Physical</a:t>
            </a:r>
          </a:p>
          <a:p>
            <a:pPr algn="ctr">
              <a:lnSpc>
                <a:spcPct val="90000"/>
              </a:lnSpc>
              <a:spcBef>
                <a:spcPct val="30000"/>
              </a:spcBef>
            </a:pPr>
            <a:r>
              <a:rPr lang="en-US" sz="1600" b="1" dirty="0">
                <a:solidFill>
                  <a:schemeClr val="tx2"/>
                </a:solidFill>
                <a:latin typeface="+mn-lt"/>
              </a:rPr>
              <a:t>address </a:t>
            </a:r>
          </a:p>
          <a:p>
            <a:pPr algn="ctr">
              <a:lnSpc>
                <a:spcPct val="90000"/>
              </a:lnSpc>
              <a:spcBef>
                <a:spcPct val="30000"/>
              </a:spcBef>
            </a:pPr>
            <a:r>
              <a:rPr lang="en-US" sz="1600" b="1" dirty="0">
                <a:solidFill>
                  <a:schemeClr val="tx2"/>
                </a:solidFill>
                <a:latin typeface="+mn-lt"/>
              </a:rPr>
              <a:t>(PA)</a:t>
            </a:r>
          </a:p>
        </p:txBody>
      </p:sp>
      <p:sp>
        <p:nvSpPr>
          <p:cNvPr id="67" name="Rectangle 454"/>
          <p:cNvSpPr>
            <a:spLocks noChangeArrowheads="1"/>
          </p:cNvSpPr>
          <p:nvPr/>
        </p:nvSpPr>
        <p:spPr bwMode="auto">
          <a:xfrm>
            <a:off x="5445125" y="12192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Result</a:t>
            </a:r>
          </a:p>
        </p:txBody>
      </p:sp>
      <p:sp>
        <p:nvSpPr>
          <p:cNvPr id="68" name="Text Box 455"/>
          <p:cNvSpPr txBox="1">
            <a:spLocks noChangeArrowheads="1"/>
          </p:cNvSpPr>
          <p:nvPr/>
        </p:nvSpPr>
        <p:spPr bwMode="auto">
          <a:xfrm>
            <a:off x="5810250" y="990600"/>
            <a:ext cx="560850"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32/64</a:t>
            </a:r>
          </a:p>
        </p:txBody>
      </p:sp>
      <p:sp>
        <p:nvSpPr>
          <p:cNvPr id="69" name="Rectangle 456"/>
          <p:cNvSpPr>
            <a:spLocks noChangeArrowheads="1"/>
          </p:cNvSpPr>
          <p:nvPr/>
        </p:nvSpPr>
        <p:spPr bwMode="auto">
          <a:xfrm>
            <a:off x="57499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0" name="Rectangle 457"/>
          <p:cNvSpPr>
            <a:spLocks noChangeArrowheads="1"/>
          </p:cNvSpPr>
          <p:nvPr/>
        </p:nvSpPr>
        <p:spPr bwMode="auto">
          <a:xfrm>
            <a:off x="62833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1" name="Rectangle 458"/>
          <p:cNvSpPr>
            <a:spLocks noChangeArrowheads="1"/>
          </p:cNvSpPr>
          <p:nvPr/>
        </p:nvSpPr>
        <p:spPr bwMode="auto">
          <a:xfrm>
            <a:off x="68167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2" name="Rectangle 459"/>
          <p:cNvSpPr>
            <a:spLocks noChangeArrowheads="1"/>
          </p:cNvSpPr>
          <p:nvPr/>
        </p:nvSpPr>
        <p:spPr bwMode="auto">
          <a:xfrm>
            <a:off x="73501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3" name="Rectangle 460"/>
          <p:cNvSpPr>
            <a:spLocks noChangeArrowheads="1"/>
          </p:cNvSpPr>
          <p:nvPr/>
        </p:nvSpPr>
        <p:spPr bwMode="auto">
          <a:xfrm>
            <a:off x="57499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4" name="Rectangle 461"/>
          <p:cNvSpPr>
            <a:spLocks noChangeArrowheads="1"/>
          </p:cNvSpPr>
          <p:nvPr/>
        </p:nvSpPr>
        <p:spPr bwMode="auto">
          <a:xfrm>
            <a:off x="62833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5" name="Rectangle 462"/>
          <p:cNvSpPr>
            <a:spLocks noChangeArrowheads="1"/>
          </p:cNvSpPr>
          <p:nvPr/>
        </p:nvSpPr>
        <p:spPr bwMode="auto">
          <a:xfrm>
            <a:off x="68167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6" name="Rectangle 463"/>
          <p:cNvSpPr>
            <a:spLocks noChangeArrowheads="1"/>
          </p:cNvSpPr>
          <p:nvPr/>
        </p:nvSpPr>
        <p:spPr bwMode="auto">
          <a:xfrm>
            <a:off x="73501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7" name="Rectangle 464"/>
          <p:cNvSpPr>
            <a:spLocks noChangeArrowheads="1"/>
          </p:cNvSpPr>
          <p:nvPr/>
        </p:nvSpPr>
        <p:spPr bwMode="auto">
          <a:xfrm>
            <a:off x="57499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8" name="Rectangle 465"/>
          <p:cNvSpPr>
            <a:spLocks noChangeArrowheads="1"/>
          </p:cNvSpPr>
          <p:nvPr/>
        </p:nvSpPr>
        <p:spPr bwMode="auto">
          <a:xfrm>
            <a:off x="62833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9" name="Rectangle 466"/>
          <p:cNvSpPr>
            <a:spLocks noChangeArrowheads="1"/>
          </p:cNvSpPr>
          <p:nvPr/>
        </p:nvSpPr>
        <p:spPr bwMode="auto">
          <a:xfrm>
            <a:off x="68167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0" name="Rectangle 467"/>
          <p:cNvSpPr>
            <a:spLocks noChangeArrowheads="1"/>
          </p:cNvSpPr>
          <p:nvPr/>
        </p:nvSpPr>
        <p:spPr bwMode="auto">
          <a:xfrm>
            <a:off x="73501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1" name="Rectangle 468"/>
          <p:cNvSpPr>
            <a:spLocks noChangeArrowheads="1"/>
          </p:cNvSpPr>
          <p:nvPr/>
        </p:nvSpPr>
        <p:spPr bwMode="auto">
          <a:xfrm>
            <a:off x="57499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2" name="Rectangle 469"/>
          <p:cNvSpPr>
            <a:spLocks noChangeArrowheads="1"/>
          </p:cNvSpPr>
          <p:nvPr/>
        </p:nvSpPr>
        <p:spPr bwMode="auto">
          <a:xfrm>
            <a:off x="62833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3" name="Rectangle 470"/>
          <p:cNvSpPr>
            <a:spLocks noChangeArrowheads="1"/>
          </p:cNvSpPr>
          <p:nvPr/>
        </p:nvSpPr>
        <p:spPr bwMode="auto">
          <a:xfrm>
            <a:off x="68167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4" name="Rectangle 471"/>
          <p:cNvSpPr>
            <a:spLocks noChangeArrowheads="1"/>
          </p:cNvSpPr>
          <p:nvPr/>
        </p:nvSpPr>
        <p:spPr bwMode="auto">
          <a:xfrm>
            <a:off x="73501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5" name="Text Box 472"/>
          <p:cNvSpPr txBox="1">
            <a:spLocks noChangeArrowheads="1"/>
          </p:cNvSpPr>
          <p:nvPr/>
        </p:nvSpPr>
        <p:spPr bwMode="auto">
          <a:xfrm>
            <a:off x="6719431" y="3787775"/>
            <a:ext cx="408444" cy="256480"/>
          </a:xfrm>
          <a:prstGeom prst="rect">
            <a:avLst/>
          </a:prstGeom>
          <a:noFill/>
          <a:ln w="9525">
            <a:noFill/>
            <a:miter lim="800000"/>
            <a:headEnd/>
            <a:tailEnd/>
          </a:ln>
          <a:effectLst/>
        </p:spPr>
        <p:txBody>
          <a:bodyPr vert="eaVert" wrap="none" lIns="90487" tIns="44450" rIns="90487" bIns="44450">
            <a:prstTxWarp prst="textNoShape">
              <a:avLst/>
            </a:prstTxWarp>
            <a:spAutoFit/>
          </a:bodyPr>
          <a:lstStyle/>
          <a:p>
            <a:pPr algn="l">
              <a:lnSpc>
                <a:spcPct val="90000"/>
              </a:lnSpc>
              <a:spcBef>
                <a:spcPct val="30000"/>
              </a:spcBef>
            </a:pPr>
            <a:r>
              <a:rPr lang="en-US" sz="1600">
                <a:solidFill>
                  <a:schemeClr val="tx2"/>
                </a:solidFill>
                <a:latin typeface="+mn-lt"/>
              </a:rPr>
              <a:t>...</a:t>
            </a:r>
          </a:p>
        </p:txBody>
      </p:sp>
      <p:sp>
        <p:nvSpPr>
          <p:cNvPr id="86" name="Line 473"/>
          <p:cNvSpPr>
            <a:spLocks noChangeShapeType="1"/>
          </p:cNvSpPr>
          <p:nvPr/>
        </p:nvSpPr>
        <p:spPr bwMode="auto">
          <a:xfrm>
            <a:off x="6130925" y="5105400"/>
            <a:ext cx="457200" cy="0"/>
          </a:xfrm>
          <a:prstGeom prst="line">
            <a:avLst/>
          </a:prstGeom>
          <a:noFill/>
          <a:ln w="57150">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87" name="Line 474"/>
          <p:cNvSpPr>
            <a:spLocks noChangeShapeType="1"/>
          </p:cNvSpPr>
          <p:nvPr/>
        </p:nvSpPr>
        <p:spPr bwMode="auto">
          <a:xfrm flipV="1">
            <a:off x="7121525" y="4572000"/>
            <a:ext cx="0" cy="381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88" name="Line 475"/>
          <p:cNvSpPr>
            <a:spLocks noChangeShapeType="1"/>
          </p:cNvSpPr>
          <p:nvPr/>
        </p:nvSpPr>
        <p:spPr bwMode="auto">
          <a:xfrm flipV="1">
            <a:off x="8493125" y="4572000"/>
            <a:ext cx="0" cy="381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89" name="Line 476"/>
          <p:cNvSpPr>
            <a:spLocks noChangeShapeType="1"/>
          </p:cNvSpPr>
          <p:nvPr/>
        </p:nvSpPr>
        <p:spPr bwMode="auto">
          <a:xfrm>
            <a:off x="5888038" y="4567238"/>
            <a:ext cx="2605087" cy="4762"/>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90" name="Line 477"/>
          <p:cNvSpPr>
            <a:spLocks noChangeShapeType="1"/>
          </p:cNvSpPr>
          <p:nvPr/>
        </p:nvSpPr>
        <p:spPr bwMode="auto">
          <a:xfrm flipV="1">
            <a:off x="5889625"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1" name="Line 478"/>
          <p:cNvSpPr>
            <a:spLocks noChangeShapeType="1"/>
          </p:cNvSpPr>
          <p:nvPr/>
        </p:nvSpPr>
        <p:spPr bwMode="auto">
          <a:xfrm flipV="1">
            <a:off x="6435725" y="4191000"/>
            <a:ext cx="0" cy="37465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2" name="Line 479"/>
          <p:cNvSpPr>
            <a:spLocks noChangeShapeType="1"/>
          </p:cNvSpPr>
          <p:nvPr/>
        </p:nvSpPr>
        <p:spPr bwMode="auto">
          <a:xfrm flipV="1">
            <a:off x="6959600"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3" name="Line 480"/>
          <p:cNvSpPr>
            <a:spLocks noChangeShapeType="1"/>
          </p:cNvSpPr>
          <p:nvPr/>
        </p:nvSpPr>
        <p:spPr bwMode="auto">
          <a:xfrm flipV="1">
            <a:off x="7493000"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4" name="Line 481"/>
          <p:cNvSpPr>
            <a:spLocks noChangeShapeType="1"/>
          </p:cNvSpPr>
          <p:nvPr/>
        </p:nvSpPr>
        <p:spPr bwMode="auto">
          <a:xfrm flipV="1">
            <a:off x="8188325" y="3429000"/>
            <a:ext cx="0" cy="1524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95" name="Line 482"/>
          <p:cNvSpPr>
            <a:spLocks noChangeShapeType="1"/>
          </p:cNvSpPr>
          <p:nvPr/>
        </p:nvSpPr>
        <p:spPr bwMode="auto">
          <a:xfrm flipH="1">
            <a:off x="7883525" y="34290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6" name="Line 483"/>
          <p:cNvSpPr>
            <a:spLocks noChangeShapeType="1"/>
          </p:cNvSpPr>
          <p:nvPr/>
        </p:nvSpPr>
        <p:spPr bwMode="auto">
          <a:xfrm flipH="1">
            <a:off x="7883525" y="35814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7" name="Line 484"/>
          <p:cNvSpPr>
            <a:spLocks noChangeShapeType="1"/>
          </p:cNvSpPr>
          <p:nvPr/>
        </p:nvSpPr>
        <p:spPr bwMode="auto">
          <a:xfrm flipH="1">
            <a:off x="7883525" y="37338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8" name="Line 485"/>
          <p:cNvSpPr>
            <a:spLocks noChangeShapeType="1"/>
          </p:cNvSpPr>
          <p:nvPr/>
        </p:nvSpPr>
        <p:spPr bwMode="auto">
          <a:xfrm flipH="1">
            <a:off x="7883525" y="41148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9" name="Line 429"/>
          <p:cNvSpPr>
            <a:spLocks noChangeShapeType="1"/>
          </p:cNvSpPr>
          <p:nvPr/>
        </p:nvSpPr>
        <p:spPr bwMode="auto">
          <a:xfrm>
            <a:off x="658813" y="5168900"/>
            <a:ext cx="0" cy="776288"/>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0" name="Line 430"/>
          <p:cNvSpPr>
            <a:spLocks noChangeShapeType="1"/>
          </p:cNvSpPr>
          <p:nvPr/>
        </p:nvSpPr>
        <p:spPr bwMode="auto">
          <a:xfrm flipV="1">
            <a:off x="658813" y="5945188"/>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01" name="Oval 486"/>
          <p:cNvSpPr>
            <a:spLocks noChangeArrowheads="1"/>
          </p:cNvSpPr>
          <p:nvPr/>
        </p:nvSpPr>
        <p:spPr bwMode="auto">
          <a:xfrm>
            <a:off x="623888" y="51308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2" name="Oval 487"/>
          <p:cNvSpPr>
            <a:spLocks noChangeArrowheads="1"/>
          </p:cNvSpPr>
          <p:nvPr/>
        </p:nvSpPr>
        <p:spPr bwMode="auto">
          <a:xfrm>
            <a:off x="695325" y="21844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3" name="Oval 488"/>
          <p:cNvSpPr>
            <a:spLocks noChangeArrowheads="1"/>
          </p:cNvSpPr>
          <p:nvPr/>
        </p:nvSpPr>
        <p:spPr bwMode="auto">
          <a:xfrm>
            <a:off x="2130425" y="20828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4" name="Oval 489"/>
          <p:cNvSpPr>
            <a:spLocks noChangeArrowheads="1"/>
          </p:cNvSpPr>
          <p:nvPr/>
        </p:nvSpPr>
        <p:spPr bwMode="auto">
          <a:xfrm>
            <a:off x="1368425" y="21844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5" name="Line 491"/>
          <p:cNvSpPr>
            <a:spLocks noChangeShapeType="1"/>
          </p:cNvSpPr>
          <p:nvPr/>
        </p:nvSpPr>
        <p:spPr bwMode="auto">
          <a:xfrm flipH="1" flipV="1">
            <a:off x="6054725" y="1524000"/>
            <a:ext cx="0" cy="1828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06" name="Rectangle 492"/>
          <p:cNvSpPr>
            <a:spLocks noChangeArrowheads="1"/>
          </p:cNvSpPr>
          <p:nvPr/>
        </p:nvSpPr>
        <p:spPr bwMode="auto">
          <a:xfrm>
            <a:off x="6892925" y="49530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CT</a:t>
            </a:r>
          </a:p>
        </p:txBody>
      </p:sp>
      <p:sp>
        <p:nvSpPr>
          <p:cNvPr id="107" name="Rectangle 493"/>
          <p:cNvSpPr>
            <a:spLocks noChangeArrowheads="1"/>
          </p:cNvSpPr>
          <p:nvPr/>
        </p:nvSpPr>
        <p:spPr bwMode="auto">
          <a:xfrm>
            <a:off x="8264525" y="4953000"/>
            <a:ext cx="304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CO</a:t>
            </a:r>
          </a:p>
        </p:txBody>
      </p:sp>
      <p:sp>
        <p:nvSpPr>
          <p:cNvPr id="108" name="Text Box 494"/>
          <p:cNvSpPr txBox="1">
            <a:spLocks noChangeArrowheads="1"/>
          </p:cNvSpPr>
          <p:nvPr/>
        </p:nvSpPr>
        <p:spPr bwMode="auto">
          <a:xfrm>
            <a:off x="72517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40</a:t>
            </a:r>
          </a:p>
        </p:txBody>
      </p:sp>
      <p:sp>
        <p:nvSpPr>
          <p:cNvPr id="109" name="Text Box 495"/>
          <p:cNvSpPr txBox="1">
            <a:spLocks noChangeArrowheads="1"/>
          </p:cNvSpPr>
          <p:nvPr/>
        </p:nvSpPr>
        <p:spPr bwMode="auto">
          <a:xfrm>
            <a:off x="8289925" y="4724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6</a:t>
            </a:r>
          </a:p>
        </p:txBody>
      </p:sp>
      <p:sp>
        <p:nvSpPr>
          <p:cNvPr id="110" name="Rectangle 496"/>
          <p:cNvSpPr>
            <a:spLocks noChangeArrowheads="1"/>
          </p:cNvSpPr>
          <p:nvPr/>
        </p:nvSpPr>
        <p:spPr bwMode="auto">
          <a:xfrm>
            <a:off x="7959725" y="4953000"/>
            <a:ext cx="304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CI</a:t>
            </a:r>
          </a:p>
        </p:txBody>
      </p:sp>
      <p:sp>
        <p:nvSpPr>
          <p:cNvPr id="111" name="Text Box 497"/>
          <p:cNvSpPr txBox="1">
            <a:spLocks noChangeArrowheads="1"/>
          </p:cNvSpPr>
          <p:nvPr/>
        </p:nvSpPr>
        <p:spPr bwMode="auto">
          <a:xfrm>
            <a:off x="7959725" y="4724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6</a:t>
            </a:r>
          </a:p>
        </p:txBody>
      </p:sp>
      <p:sp>
        <p:nvSpPr>
          <p:cNvPr id="112" name="Oval 498"/>
          <p:cNvSpPr>
            <a:spLocks noChangeArrowheads="1"/>
          </p:cNvSpPr>
          <p:nvPr/>
        </p:nvSpPr>
        <p:spPr bwMode="auto">
          <a:xfrm>
            <a:off x="70834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3" name="Oval 499"/>
          <p:cNvSpPr>
            <a:spLocks noChangeArrowheads="1"/>
          </p:cNvSpPr>
          <p:nvPr/>
        </p:nvSpPr>
        <p:spPr bwMode="auto">
          <a:xfrm>
            <a:off x="81375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4" name="Oval 500"/>
          <p:cNvSpPr>
            <a:spLocks noChangeArrowheads="1"/>
          </p:cNvSpPr>
          <p:nvPr/>
        </p:nvSpPr>
        <p:spPr bwMode="auto">
          <a:xfrm>
            <a:off x="84550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5" name="Line 501"/>
          <p:cNvSpPr>
            <a:spLocks noChangeShapeType="1"/>
          </p:cNvSpPr>
          <p:nvPr/>
        </p:nvSpPr>
        <p:spPr bwMode="auto">
          <a:xfrm>
            <a:off x="7883525" y="5638800"/>
            <a:ext cx="990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6" name="Line 502"/>
          <p:cNvSpPr>
            <a:spLocks noChangeShapeType="1"/>
          </p:cNvSpPr>
          <p:nvPr/>
        </p:nvSpPr>
        <p:spPr bwMode="auto">
          <a:xfrm flipV="1">
            <a:off x="8874125" y="2514600"/>
            <a:ext cx="0" cy="31242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7" name="Rectangle 503"/>
          <p:cNvSpPr>
            <a:spLocks noChangeArrowheads="1"/>
          </p:cNvSpPr>
          <p:nvPr/>
        </p:nvSpPr>
        <p:spPr bwMode="auto">
          <a:xfrm>
            <a:off x="7426325" y="990600"/>
            <a:ext cx="1524000" cy="8382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b="1" dirty="0">
                <a:solidFill>
                  <a:schemeClr val="tx2"/>
                </a:solidFill>
                <a:latin typeface="+mn-lt"/>
              </a:rPr>
              <a:t>L2, L3, and </a:t>
            </a:r>
          </a:p>
          <a:p>
            <a:pPr algn="ctr">
              <a:lnSpc>
                <a:spcPct val="90000"/>
              </a:lnSpc>
              <a:spcBef>
                <a:spcPct val="30000"/>
              </a:spcBef>
            </a:pPr>
            <a:r>
              <a:rPr lang="en-US" sz="1600" b="1" dirty="0">
                <a:solidFill>
                  <a:schemeClr val="tx2"/>
                </a:solidFill>
                <a:latin typeface="+mn-lt"/>
              </a:rPr>
              <a:t>main memory</a:t>
            </a:r>
            <a:endParaRPr lang="en-US" sz="1600" dirty="0">
              <a:solidFill>
                <a:schemeClr val="tx2"/>
              </a:solidFill>
              <a:latin typeface="+mn-lt"/>
            </a:endParaRPr>
          </a:p>
        </p:txBody>
      </p:sp>
      <p:sp>
        <p:nvSpPr>
          <p:cNvPr id="118" name="Text Box 504"/>
          <p:cNvSpPr txBox="1">
            <a:spLocks noChangeArrowheads="1"/>
          </p:cNvSpPr>
          <p:nvPr/>
        </p:nvSpPr>
        <p:spPr bwMode="auto">
          <a:xfrm>
            <a:off x="5724525" y="2730500"/>
            <a:ext cx="2773363" cy="610936"/>
          </a:xfrm>
          <a:prstGeom prst="rect">
            <a:avLst/>
          </a:prstGeom>
          <a:noFill/>
          <a:ln w="9525">
            <a:noFill/>
            <a:miter lim="800000"/>
            <a:headEnd/>
            <a:tailEnd/>
          </a:ln>
          <a:effectLst/>
        </p:spPr>
        <p:txBody>
          <a:bodyPr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L1 </a:t>
            </a:r>
            <a:r>
              <a:rPr lang="en-US" sz="1600" b="1" dirty="0" err="1">
                <a:solidFill>
                  <a:schemeClr val="tx2"/>
                </a:solidFill>
                <a:latin typeface="+mn-lt"/>
              </a:rPr>
              <a:t>d</a:t>
            </a:r>
            <a:r>
              <a:rPr lang="en-US" sz="1600" b="1" dirty="0">
                <a:solidFill>
                  <a:schemeClr val="tx2"/>
                </a:solidFill>
                <a:latin typeface="+mn-lt"/>
              </a:rPr>
              <a:t>-cache </a:t>
            </a:r>
          </a:p>
          <a:p>
            <a:pPr algn="ctr">
              <a:lnSpc>
                <a:spcPct val="90000"/>
              </a:lnSpc>
              <a:spcBef>
                <a:spcPct val="30000"/>
              </a:spcBef>
            </a:pPr>
            <a:r>
              <a:rPr lang="en-US" sz="1600" b="1" dirty="0">
                <a:solidFill>
                  <a:schemeClr val="tx2"/>
                </a:solidFill>
                <a:latin typeface="+mn-lt"/>
              </a:rPr>
              <a:t>(64 sets, 8 lines/set)</a:t>
            </a:r>
          </a:p>
        </p:txBody>
      </p:sp>
      <p:sp>
        <p:nvSpPr>
          <p:cNvPr id="119" name="Line 505"/>
          <p:cNvSpPr>
            <a:spLocks noChangeShapeType="1"/>
          </p:cNvSpPr>
          <p:nvPr/>
        </p:nvSpPr>
        <p:spPr bwMode="auto">
          <a:xfrm flipH="1">
            <a:off x="8264525" y="2514600"/>
            <a:ext cx="609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0" name="Line 506"/>
          <p:cNvSpPr>
            <a:spLocks noChangeShapeType="1"/>
          </p:cNvSpPr>
          <p:nvPr/>
        </p:nvSpPr>
        <p:spPr bwMode="auto">
          <a:xfrm flipV="1">
            <a:off x="8264525" y="1828800"/>
            <a:ext cx="0" cy="685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1" name="Line 507"/>
          <p:cNvSpPr>
            <a:spLocks noChangeShapeType="1"/>
          </p:cNvSpPr>
          <p:nvPr/>
        </p:nvSpPr>
        <p:spPr bwMode="auto">
          <a:xfrm flipH="1">
            <a:off x="6511925" y="1371600"/>
            <a:ext cx="9144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2" name="Text Box 508"/>
          <p:cNvSpPr txBox="1">
            <a:spLocks noChangeArrowheads="1"/>
          </p:cNvSpPr>
          <p:nvPr/>
        </p:nvSpPr>
        <p:spPr bwMode="auto">
          <a:xfrm>
            <a:off x="6013450" y="1981200"/>
            <a:ext cx="461251"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L1</a:t>
            </a:r>
          </a:p>
          <a:p>
            <a:pPr algn="ctr">
              <a:lnSpc>
                <a:spcPct val="90000"/>
              </a:lnSpc>
              <a:spcBef>
                <a:spcPct val="30000"/>
              </a:spcBef>
            </a:pPr>
            <a:r>
              <a:rPr lang="en-US" sz="1600" i="1" dirty="0">
                <a:solidFill>
                  <a:schemeClr val="tx2"/>
                </a:solidFill>
                <a:latin typeface="+mn-lt"/>
              </a:rPr>
              <a:t>hit</a:t>
            </a:r>
          </a:p>
        </p:txBody>
      </p:sp>
      <p:sp>
        <p:nvSpPr>
          <p:cNvPr id="123" name="Text Box 509"/>
          <p:cNvSpPr txBox="1">
            <a:spLocks noChangeArrowheads="1"/>
          </p:cNvSpPr>
          <p:nvPr/>
        </p:nvSpPr>
        <p:spPr bwMode="auto">
          <a:xfrm>
            <a:off x="8229600" y="1905000"/>
            <a:ext cx="605718"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L1</a:t>
            </a:r>
          </a:p>
          <a:p>
            <a:pPr algn="ctr">
              <a:lnSpc>
                <a:spcPct val="90000"/>
              </a:lnSpc>
              <a:spcBef>
                <a:spcPct val="30000"/>
              </a:spcBef>
            </a:pPr>
            <a:r>
              <a:rPr lang="en-US" sz="1600" i="1" dirty="0">
                <a:solidFill>
                  <a:schemeClr val="tx2"/>
                </a:solidFill>
                <a:latin typeface="+mn-lt"/>
              </a:rPr>
              <a:t>miss</a:t>
            </a:r>
          </a:p>
        </p:txBody>
      </p:sp>
      <p:sp>
        <p:nvSpPr>
          <p:cNvPr id="124" name="Line 510"/>
          <p:cNvSpPr>
            <a:spLocks noChangeShapeType="1"/>
          </p:cNvSpPr>
          <p:nvPr/>
        </p:nvSpPr>
        <p:spPr bwMode="auto">
          <a:xfrm flipH="1">
            <a:off x="1787525" y="1371600"/>
            <a:ext cx="36576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5" name="Line 511"/>
          <p:cNvSpPr>
            <a:spLocks noChangeShapeType="1"/>
          </p:cNvSpPr>
          <p:nvPr/>
        </p:nvSpPr>
        <p:spPr bwMode="auto">
          <a:xfrm flipV="1">
            <a:off x="7731125" y="5410200"/>
            <a:ext cx="3810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6" name="Line 512"/>
          <p:cNvSpPr>
            <a:spLocks noChangeShapeType="1"/>
          </p:cNvSpPr>
          <p:nvPr/>
        </p:nvSpPr>
        <p:spPr bwMode="auto">
          <a:xfrm>
            <a:off x="7883525" y="5410200"/>
            <a:ext cx="0" cy="2286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7" name="Text Box 513"/>
          <p:cNvSpPr txBox="1">
            <a:spLocks noChangeArrowheads="1"/>
          </p:cNvSpPr>
          <p:nvPr/>
        </p:nvSpPr>
        <p:spPr bwMode="auto">
          <a:xfrm>
            <a:off x="1411288" y="1453148"/>
            <a:ext cx="1889560" cy="338554"/>
          </a:xfrm>
          <a:prstGeom prst="rect">
            <a:avLst/>
          </a:prstGeom>
          <a:noFill/>
          <a:ln w="12700">
            <a:noFill/>
            <a:miter lim="800000"/>
            <a:headEnd/>
            <a:tailEnd/>
          </a:ln>
          <a:effectLst/>
        </p:spPr>
        <p:txBody>
          <a:bodyPr wrap="none" anchor="ctr">
            <a:prstTxWarp prst="textNoShape">
              <a:avLst/>
            </a:prstTxWarp>
            <a:spAutoFit/>
          </a:bodyPr>
          <a:lstStyle/>
          <a:p>
            <a:r>
              <a:rPr lang="en-US" sz="1600" b="1">
                <a:latin typeface="+mn-lt"/>
              </a:rPr>
              <a:t>Virtual address (VA)</a:t>
            </a:r>
          </a:p>
        </p:txBody>
      </p:sp>
      <p:sp>
        <p:nvSpPr>
          <p:cNvPr id="128" name="Rectangle 514"/>
          <p:cNvSpPr>
            <a:spLocks noChangeArrowheads="1"/>
          </p:cNvSpPr>
          <p:nvPr/>
        </p:nvSpPr>
        <p:spPr bwMode="auto">
          <a:xfrm>
            <a:off x="16351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VPN3</a:t>
            </a:r>
          </a:p>
        </p:txBody>
      </p:sp>
      <p:sp>
        <p:nvSpPr>
          <p:cNvPr id="129" name="Rectangle 515"/>
          <p:cNvSpPr>
            <a:spLocks noChangeArrowheads="1"/>
          </p:cNvSpPr>
          <p:nvPr/>
        </p:nvSpPr>
        <p:spPr bwMode="auto">
          <a:xfrm>
            <a:off x="21685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VPN4</a:t>
            </a:r>
          </a:p>
        </p:txBody>
      </p:sp>
      <p:sp>
        <p:nvSpPr>
          <p:cNvPr id="130" name="Text Box 516"/>
          <p:cNvSpPr txBox="1">
            <a:spLocks noChangeArrowheads="1"/>
          </p:cNvSpPr>
          <p:nvPr/>
        </p:nvSpPr>
        <p:spPr bwMode="auto">
          <a:xfrm>
            <a:off x="2247900"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131" name="Text Box 517"/>
          <p:cNvSpPr txBox="1">
            <a:spLocks noChangeArrowheads="1"/>
          </p:cNvSpPr>
          <p:nvPr/>
        </p:nvSpPr>
        <p:spPr bwMode="auto">
          <a:xfrm>
            <a:off x="1787525"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grpSp>
        <p:nvGrpSpPr>
          <p:cNvPr id="132" name="Group 641"/>
          <p:cNvGrpSpPr>
            <a:grpSpLocks/>
          </p:cNvGrpSpPr>
          <p:nvPr/>
        </p:nvGrpSpPr>
        <p:grpSpPr bwMode="auto">
          <a:xfrm>
            <a:off x="1106488" y="5556250"/>
            <a:ext cx="276225" cy="450850"/>
            <a:chOff x="739" y="2900"/>
            <a:chExt cx="174" cy="284"/>
          </a:xfrm>
        </p:grpSpPr>
        <p:sp>
          <p:nvSpPr>
            <p:cNvPr id="133" name="Line 433"/>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4" name="Line 434"/>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5" name="Line 523"/>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sp>
        <p:nvSpPr>
          <p:cNvPr id="136" name="Rectangle 525"/>
          <p:cNvSpPr>
            <a:spLocks noChangeArrowheads="1"/>
          </p:cNvSpPr>
          <p:nvPr/>
        </p:nvSpPr>
        <p:spPr bwMode="auto">
          <a:xfrm>
            <a:off x="1387475" y="5549900"/>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7" name="Rectangle 526"/>
          <p:cNvSpPr>
            <a:spLocks noChangeArrowheads="1"/>
          </p:cNvSpPr>
          <p:nvPr/>
        </p:nvSpPr>
        <p:spPr bwMode="auto">
          <a:xfrm>
            <a:off x="1387475" y="5829300"/>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PTE</a:t>
            </a:r>
          </a:p>
        </p:txBody>
      </p:sp>
      <p:sp>
        <p:nvSpPr>
          <p:cNvPr id="138" name="Line 542"/>
          <p:cNvSpPr>
            <a:spLocks noChangeShapeType="1"/>
          </p:cNvSpPr>
          <p:nvPr/>
        </p:nvSpPr>
        <p:spPr bwMode="auto">
          <a:xfrm>
            <a:off x="1249363" y="5178425"/>
            <a:ext cx="0" cy="78422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9" name="Line 543"/>
          <p:cNvSpPr>
            <a:spLocks noChangeShapeType="1"/>
          </p:cNvSpPr>
          <p:nvPr/>
        </p:nvSpPr>
        <p:spPr bwMode="auto">
          <a:xfrm flipV="1">
            <a:off x="1249363" y="5954713"/>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40" name="Oval 544"/>
          <p:cNvSpPr>
            <a:spLocks noChangeArrowheads="1"/>
          </p:cNvSpPr>
          <p:nvPr/>
        </p:nvSpPr>
        <p:spPr bwMode="auto">
          <a:xfrm>
            <a:off x="1214438" y="5140325"/>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1" name="Rectangle 610"/>
          <p:cNvSpPr>
            <a:spLocks noChangeArrowheads="1"/>
          </p:cNvSpPr>
          <p:nvPr/>
        </p:nvSpPr>
        <p:spPr bwMode="auto">
          <a:xfrm>
            <a:off x="2025650" y="5549900"/>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2" name="Rectangle 611"/>
          <p:cNvSpPr>
            <a:spLocks noChangeArrowheads="1"/>
          </p:cNvSpPr>
          <p:nvPr/>
        </p:nvSpPr>
        <p:spPr bwMode="auto">
          <a:xfrm>
            <a:off x="2025650" y="5829300"/>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PTE</a:t>
            </a:r>
          </a:p>
        </p:txBody>
      </p:sp>
      <p:sp>
        <p:nvSpPr>
          <p:cNvPr id="143" name="Line 612"/>
          <p:cNvSpPr>
            <a:spLocks noChangeShapeType="1"/>
          </p:cNvSpPr>
          <p:nvPr/>
        </p:nvSpPr>
        <p:spPr bwMode="auto">
          <a:xfrm flipH="1">
            <a:off x="1885950" y="5178425"/>
            <a:ext cx="1588" cy="79057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4" name="Line 613"/>
          <p:cNvSpPr>
            <a:spLocks noChangeShapeType="1"/>
          </p:cNvSpPr>
          <p:nvPr/>
        </p:nvSpPr>
        <p:spPr bwMode="auto">
          <a:xfrm flipV="1">
            <a:off x="1887538" y="5959475"/>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45" name="Oval 614"/>
          <p:cNvSpPr>
            <a:spLocks noChangeArrowheads="1"/>
          </p:cNvSpPr>
          <p:nvPr/>
        </p:nvSpPr>
        <p:spPr bwMode="auto">
          <a:xfrm>
            <a:off x="1852613" y="5140325"/>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6" name="Rectangle 619"/>
          <p:cNvSpPr>
            <a:spLocks noChangeArrowheads="1"/>
          </p:cNvSpPr>
          <p:nvPr/>
        </p:nvSpPr>
        <p:spPr bwMode="auto">
          <a:xfrm>
            <a:off x="2663825" y="5545138"/>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7" name="Rectangle 620"/>
          <p:cNvSpPr>
            <a:spLocks noChangeArrowheads="1"/>
          </p:cNvSpPr>
          <p:nvPr/>
        </p:nvSpPr>
        <p:spPr bwMode="auto">
          <a:xfrm>
            <a:off x="2663825" y="5824538"/>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PTE</a:t>
            </a:r>
          </a:p>
        </p:txBody>
      </p:sp>
      <p:sp>
        <p:nvSpPr>
          <p:cNvPr id="148" name="Line 621"/>
          <p:cNvSpPr>
            <a:spLocks noChangeShapeType="1"/>
          </p:cNvSpPr>
          <p:nvPr/>
        </p:nvSpPr>
        <p:spPr bwMode="auto">
          <a:xfrm>
            <a:off x="2525713" y="5173663"/>
            <a:ext cx="0" cy="7889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9" name="Line 622"/>
          <p:cNvSpPr>
            <a:spLocks noChangeShapeType="1"/>
          </p:cNvSpPr>
          <p:nvPr/>
        </p:nvSpPr>
        <p:spPr bwMode="auto">
          <a:xfrm flipV="1">
            <a:off x="2525713" y="5959475"/>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50" name="Oval 623"/>
          <p:cNvSpPr>
            <a:spLocks noChangeArrowheads="1"/>
          </p:cNvSpPr>
          <p:nvPr/>
        </p:nvSpPr>
        <p:spPr bwMode="auto">
          <a:xfrm>
            <a:off x="2490788" y="5135563"/>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51" name="Line 626"/>
          <p:cNvSpPr>
            <a:spLocks noChangeShapeType="1"/>
          </p:cNvSpPr>
          <p:nvPr/>
        </p:nvSpPr>
        <p:spPr bwMode="auto">
          <a:xfrm>
            <a:off x="6016625"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2" name="Line 627"/>
          <p:cNvSpPr>
            <a:spLocks noChangeShapeType="1"/>
          </p:cNvSpPr>
          <p:nvPr/>
        </p:nvSpPr>
        <p:spPr bwMode="auto">
          <a:xfrm>
            <a:off x="6540500"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3" name="Line 628"/>
          <p:cNvSpPr>
            <a:spLocks noChangeShapeType="1"/>
          </p:cNvSpPr>
          <p:nvPr/>
        </p:nvSpPr>
        <p:spPr bwMode="auto">
          <a:xfrm>
            <a:off x="7064375" y="3352800"/>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4" name="Line 629"/>
          <p:cNvSpPr>
            <a:spLocks noChangeShapeType="1"/>
          </p:cNvSpPr>
          <p:nvPr/>
        </p:nvSpPr>
        <p:spPr bwMode="auto">
          <a:xfrm>
            <a:off x="7616825"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5" name="Line 631"/>
          <p:cNvSpPr>
            <a:spLocks noChangeShapeType="1"/>
          </p:cNvSpPr>
          <p:nvPr/>
        </p:nvSpPr>
        <p:spPr bwMode="auto">
          <a:xfrm>
            <a:off x="6019800" y="40386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6" name="Line 632"/>
          <p:cNvSpPr>
            <a:spLocks noChangeShapeType="1"/>
          </p:cNvSpPr>
          <p:nvPr/>
        </p:nvSpPr>
        <p:spPr bwMode="auto">
          <a:xfrm>
            <a:off x="6550025" y="4043363"/>
            <a:ext cx="0" cy="147637"/>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7" name="Line 633"/>
          <p:cNvSpPr>
            <a:spLocks noChangeShapeType="1"/>
          </p:cNvSpPr>
          <p:nvPr/>
        </p:nvSpPr>
        <p:spPr bwMode="auto">
          <a:xfrm>
            <a:off x="7086600" y="4041775"/>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8" name="Line 634"/>
          <p:cNvSpPr>
            <a:spLocks noChangeShapeType="1"/>
          </p:cNvSpPr>
          <p:nvPr/>
        </p:nvSpPr>
        <p:spPr bwMode="auto">
          <a:xfrm>
            <a:off x="7616825" y="4041775"/>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9" name="Line 635"/>
          <p:cNvSpPr>
            <a:spLocks noChangeShapeType="1"/>
          </p:cNvSpPr>
          <p:nvPr/>
        </p:nvSpPr>
        <p:spPr bwMode="auto">
          <a:xfrm flipV="1">
            <a:off x="6162675"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0" name="Line 636"/>
          <p:cNvSpPr>
            <a:spLocks noChangeShapeType="1"/>
          </p:cNvSpPr>
          <p:nvPr/>
        </p:nvSpPr>
        <p:spPr bwMode="auto">
          <a:xfrm flipV="1">
            <a:off x="6683375" y="4192588"/>
            <a:ext cx="0" cy="37465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1" name="Line 637"/>
          <p:cNvSpPr>
            <a:spLocks noChangeShapeType="1"/>
          </p:cNvSpPr>
          <p:nvPr/>
        </p:nvSpPr>
        <p:spPr bwMode="auto">
          <a:xfrm flipV="1">
            <a:off x="7223125" y="418465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2" name="Line 638"/>
          <p:cNvSpPr>
            <a:spLocks noChangeShapeType="1"/>
          </p:cNvSpPr>
          <p:nvPr/>
        </p:nvSpPr>
        <p:spPr bwMode="auto">
          <a:xfrm flipV="1">
            <a:off x="7759700" y="4194175"/>
            <a:ext cx="0" cy="37306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3" name="Line 639"/>
          <p:cNvSpPr>
            <a:spLocks noChangeShapeType="1"/>
          </p:cNvSpPr>
          <p:nvPr/>
        </p:nvSpPr>
        <p:spPr bwMode="auto">
          <a:xfrm>
            <a:off x="536575" y="5549900"/>
            <a:ext cx="23495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sz="1600">
              <a:latin typeface="+mn-lt"/>
            </a:endParaRPr>
          </a:p>
        </p:txBody>
      </p:sp>
      <p:grpSp>
        <p:nvGrpSpPr>
          <p:cNvPr id="164" name="Group 642"/>
          <p:cNvGrpSpPr>
            <a:grpSpLocks/>
          </p:cNvGrpSpPr>
          <p:nvPr/>
        </p:nvGrpSpPr>
        <p:grpSpPr bwMode="auto">
          <a:xfrm>
            <a:off x="1754188" y="5551488"/>
            <a:ext cx="276225" cy="450850"/>
            <a:chOff x="739" y="2900"/>
            <a:chExt cx="174" cy="284"/>
          </a:xfrm>
        </p:grpSpPr>
        <p:sp>
          <p:nvSpPr>
            <p:cNvPr id="165" name="Line 643"/>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66" name="Line 644"/>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67" name="Line 645"/>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grpSp>
        <p:nvGrpSpPr>
          <p:cNvPr id="168" name="Group 646"/>
          <p:cNvGrpSpPr>
            <a:grpSpLocks/>
          </p:cNvGrpSpPr>
          <p:nvPr/>
        </p:nvGrpSpPr>
        <p:grpSpPr bwMode="auto">
          <a:xfrm>
            <a:off x="2392363" y="5551488"/>
            <a:ext cx="276225" cy="450850"/>
            <a:chOff x="739" y="2900"/>
            <a:chExt cx="174" cy="284"/>
          </a:xfrm>
        </p:grpSpPr>
        <p:sp>
          <p:nvSpPr>
            <p:cNvPr id="169" name="Line 647"/>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70" name="Line 648"/>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71" name="Line 649"/>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r>
              <a:rPr lang="en-US" dirty="0">
                <a:solidFill>
                  <a:srgbClr val="7F7F7F"/>
                </a:solidFill>
              </a:rPr>
              <a:t>CSAPP 9.6.4</a:t>
            </a:r>
          </a:p>
          <a:p>
            <a:r>
              <a:rPr lang="en-US" dirty="0">
                <a:solidFill>
                  <a:srgbClr val="7F7F7F"/>
                </a:solidFill>
              </a:rPr>
              <a:t>Case study: Core i7/Linux memory system	CSAPP 9.7</a:t>
            </a:r>
          </a:p>
          <a:p>
            <a:r>
              <a:rPr lang="en-US" dirty="0">
                <a:solidFill>
                  <a:srgbClr val="7F7F7F"/>
                </a:solidFill>
              </a:rPr>
              <a:t>Memory mapping					CSAPP 9.8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381000" y="493713"/>
            <a:ext cx="73485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Core i7 Level 1-3 Page Table Entries</a:t>
            </a:r>
          </a:p>
        </p:txBody>
      </p:sp>
      <p:sp>
        <p:nvSpPr>
          <p:cNvPr id="10242" name="Rectangle 2"/>
          <p:cNvSpPr>
            <a:spLocks noChangeArrowheads="1"/>
          </p:cNvSpPr>
          <p:nvPr/>
        </p:nvSpPr>
        <p:spPr bwMode="auto">
          <a:xfrm>
            <a:off x="1828800" y="1524000"/>
            <a:ext cx="2667000" cy="3810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Page table physical base address</a:t>
            </a:r>
          </a:p>
        </p:txBody>
      </p:sp>
      <p:sp>
        <p:nvSpPr>
          <p:cNvPr id="10243" name="Rectangle 3"/>
          <p:cNvSpPr>
            <a:spLocks noChangeArrowheads="1"/>
          </p:cNvSpPr>
          <p:nvPr/>
        </p:nvSpPr>
        <p:spPr bwMode="auto">
          <a:xfrm>
            <a:off x="44958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10244" name="Rectangle 4"/>
          <p:cNvSpPr>
            <a:spLocks noChangeArrowheads="1"/>
          </p:cNvSpPr>
          <p:nvPr/>
        </p:nvSpPr>
        <p:spPr bwMode="auto">
          <a:xfrm>
            <a:off x="5486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G</a:t>
            </a:r>
          </a:p>
        </p:txBody>
      </p:sp>
      <p:sp>
        <p:nvSpPr>
          <p:cNvPr id="10245" name="Rectangle 5"/>
          <p:cNvSpPr>
            <a:spLocks noChangeArrowheads="1"/>
          </p:cNvSpPr>
          <p:nvPr/>
        </p:nvSpPr>
        <p:spPr bwMode="auto">
          <a:xfrm>
            <a:off x="5867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PS</a:t>
            </a:r>
          </a:p>
        </p:txBody>
      </p:sp>
      <p:sp>
        <p:nvSpPr>
          <p:cNvPr id="10246" name="Rectangle 6"/>
          <p:cNvSpPr>
            <a:spLocks noChangeArrowheads="1"/>
          </p:cNvSpPr>
          <p:nvPr/>
        </p:nvSpPr>
        <p:spPr bwMode="auto">
          <a:xfrm>
            <a:off x="6248400" y="1524000"/>
            <a:ext cx="381000" cy="381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247" name="Rectangle 7"/>
          <p:cNvSpPr>
            <a:spLocks noChangeArrowheads="1"/>
          </p:cNvSpPr>
          <p:nvPr/>
        </p:nvSpPr>
        <p:spPr bwMode="auto">
          <a:xfrm>
            <a:off x="6629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a:t>
            </a:r>
          </a:p>
        </p:txBody>
      </p:sp>
      <p:sp>
        <p:nvSpPr>
          <p:cNvPr id="10248" name="Rectangle 8"/>
          <p:cNvSpPr>
            <a:spLocks noChangeArrowheads="1"/>
          </p:cNvSpPr>
          <p:nvPr/>
        </p:nvSpPr>
        <p:spPr bwMode="auto">
          <a:xfrm>
            <a:off x="7010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CD</a:t>
            </a:r>
          </a:p>
        </p:txBody>
      </p:sp>
      <p:sp>
        <p:nvSpPr>
          <p:cNvPr id="10249" name="Rectangle 9"/>
          <p:cNvSpPr>
            <a:spLocks noChangeArrowheads="1"/>
          </p:cNvSpPr>
          <p:nvPr/>
        </p:nvSpPr>
        <p:spPr bwMode="auto">
          <a:xfrm>
            <a:off x="7391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WT</a:t>
            </a:r>
          </a:p>
        </p:txBody>
      </p:sp>
      <p:sp>
        <p:nvSpPr>
          <p:cNvPr id="10250" name="Rectangle 10"/>
          <p:cNvSpPr>
            <a:spLocks noChangeArrowheads="1"/>
          </p:cNvSpPr>
          <p:nvPr/>
        </p:nvSpPr>
        <p:spPr bwMode="auto">
          <a:xfrm>
            <a:off x="7772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U/S</a:t>
            </a:r>
          </a:p>
        </p:txBody>
      </p:sp>
      <p:sp>
        <p:nvSpPr>
          <p:cNvPr id="10251" name="Rectangle 11"/>
          <p:cNvSpPr>
            <a:spLocks noChangeArrowheads="1"/>
          </p:cNvSpPr>
          <p:nvPr/>
        </p:nvSpPr>
        <p:spPr bwMode="auto">
          <a:xfrm>
            <a:off x="8153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R/W</a:t>
            </a:r>
          </a:p>
        </p:txBody>
      </p:sp>
      <p:sp>
        <p:nvSpPr>
          <p:cNvPr id="10252" name="Rectangle 12"/>
          <p:cNvSpPr>
            <a:spLocks noChangeArrowheads="1"/>
          </p:cNvSpPr>
          <p:nvPr/>
        </p:nvSpPr>
        <p:spPr bwMode="auto">
          <a:xfrm>
            <a:off x="8534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P=1</a:t>
            </a:r>
          </a:p>
        </p:txBody>
      </p:sp>
      <p:sp>
        <p:nvSpPr>
          <p:cNvPr id="10253" name="Text Box 13"/>
          <p:cNvSpPr txBox="1">
            <a:spLocks noChangeArrowheads="1"/>
          </p:cNvSpPr>
          <p:nvPr/>
        </p:nvSpPr>
        <p:spPr bwMode="auto">
          <a:xfrm>
            <a:off x="457200" y="2712466"/>
            <a:ext cx="6934200" cy="3546371"/>
          </a:xfrm>
          <a:prstGeom prst="rect">
            <a:avLst/>
          </a:prstGeom>
          <a:noFill/>
          <a:ln w="9525">
            <a:noFill/>
            <a:round/>
            <a:headEnd/>
            <a:tailEnd/>
          </a:ln>
          <a:effectLst/>
        </p:spPr>
        <p:txBody>
          <a:bodyPr lIns="90360" tIns="44280" rIns="90360" bIns="44280">
            <a:spAutoFit/>
          </a:bodyPr>
          <a:lstStyle/>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b="1" dirty="0">
                <a:latin typeface="Calibri" pitchFamily="34" charset="0"/>
                <a:ea typeface="msgothic" charset="0"/>
                <a:cs typeface="msgothic" charset="0"/>
              </a:rPr>
              <a:t>Each entry references a 4K child page table. </a:t>
            </a:r>
            <a:r>
              <a:rPr lang="en-GB" sz="2000" dirty="0">
                <a:latin typeface="Calibri" pitchFamily="34" charset="0"/>
                <a:ea typeface="msgothic" charset="0"/>
                <a:cs typeface="msgothic" charset="0"/>
              </a:rPr>
              <a:t>Significant fields:</a:t>
            </a:r>
            <a:endParaRPr lang="en-GB" sz="2000" b="1" dirty="0">
              <a:latin typeface="Calibri" pitchFamily="34" charset="0"/>
              <a:ea typeface="msgothic" charset="0"/>
              <a:cs typeface="msgothic" charset="0"/>
            </a:endParaRP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 </a:t>
            </a:r>
            <a:r>
              <a:rPr lang="en-GB" sz="1600" b="0" dirty="0">
                <a:latin typeface="Calibri" pitchFamily="34" charset="0"/>
                <a:ea typeface="msgothic" charset="0"/>
                <a:cs typeface="msgothic" charset="0"/>
              </a:rPr>
              <a:t>Child page table present in physical memory (1) or not (0).</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R/W: </a:t>
            </a:r>
            <a:r>
              <a:rPr lang="en-GB" sz="1600" b="0" dirty="0">
                <a:latin typeface="Calibri" pitchFamily="34" charset="0"/>
                <a:ea typeface="msgothic" charset="0"/>
                <a:cs typeface="msgothic" charset="0"/>
              </a:rPr>
              <a:t>Read-only or read-write access access permission for all reachable pages.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U/S: </a:t>
            </a:r>
            <a:r>
              <a:rPr lang="en-GB" sz="1600" b="0" dirty="0">
                <a:latin typeface="Calibri" pitchFamily="34" charset="0"/>
                <a:ea typeface="msgothic" charset="0"/>
                <a:cs typeface="msgothic" charset="0"/>
              </a:rPr>
              <a:t>user or supervisor (kernel) mode access permission for all reachable pages.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WT: </a:t>
            </a:r>
            <a:r>
              <a:rPr lang="en-GB" sz="1600" b="0" dirty="0">
                <a:latin typeface="Calibri" pitchFamily="34" charset="0"/>
                <a:ea typeface="msgothic" charset="0"/>
                <a:cs typeface="msgothic" charset="0"/>
              </a:rPr>
              <a:t>Write-through or write-back cache policy for the child page table. </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A:  </a:t>
            </a:r>
            <a:r>
              <a:rPr lang="en-GB" sz="1600" b="0" dirty="0">
                <a:latin typeface="Calibri" pitchFamily="34" charset="0"/>
                <a:ea typeface="msgothic" charset="0"/>
                <a:cs typeface="msgothic" charset="0"/>
              </a:rPr>
              <a:t>Reference bit (set by MMU on reads and writes, cleared by software).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PS:  </a:t>
            </a:r>
            <a:r>
              <a:rPr lang="en-GB" sz="1600" b="0" dirty="0">
                <a:latin typeface="Calibri" pitchFamily="34" charset="0"/>
                <a:ea typeface="msgothic" charset="0"/>
                <a:cs typeface="msgothic" charset="0"/>
              </a:rPr>
              <a:t>Page size either 4 KB or 4 MB (defined for Level 1 </a:t>
            </a:r>
            <a:r>
              <a:rPr lang="en-GB" sz="1600" b="0" dirty="0" err="1">
                <a:latin typeface="Calibri" pitchFamily="34" charset="0"/>
                <a:ea typeface="msgothic" charset="0"/>
                <a:cs typeface="msgothic" charset="0"/>
              </a:rPr>
              <a:t>PTEs</a:t>
            </a:r>
            <a:r>
              <a:rPr lang="en-GB" sz="1600" b="0" dirty="0">
                <a:latin typeface="Calibri" pitchFamily="34" charset="0"/>
                <a:ea typeface="msgothic" charset="0"/>
                <a:cs typeface="msgothic" charset="0"/>
              </a:rPr>
              <a:t> only).</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1" dirty="0">
                <a:latin typeface="Calibri" pitchFamily="34" charset="0"/>
                <a:ea typeface="msgothic" charset="0"/>
                <a:cs typeface="msgothic" charset="0"/>
              </a:rPr>
              <a:t>Page table physical base address: </a:t>
            </a:r>
            <a:r>
              <a:rPr lang="en-GB" sz="1600" b="0" dirty="0">
                <a:latin typeface="Calibri" pitchFamily="34" charset="0"/>
                <a:ea typeface="msgothic" charset="0"/>
                <a:cs typeface="msgothic" charset="0"/>
              </a:rPr>
              <a:t>40 most significant bits of physical page table address (forces page tables to be 4KB aligned)</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XD:</a:t>
            </a:r>
            <a:r>
              <a:rPr lang="en-GB" sz="1600" b="0" dirty="0">
                <a:latin typeface="Calibri" pitchFamily="34" charset="0"/>
                <a:ea typeface="msgothic" charset="0"/>
                <a:cs typeface="msgothic" charset="0"/>
              </a:rPr>
              <a:t> Disable or enable instruction fetches from all pages reachable from this PTE.</a:t>
            </a:r>
          </a:p>
        </p:txBody>
      </p:sp>
      <p:sp>
        <p:nvSpPr>
          <p:cNvPr id="10254" name="Text Box 14"/>
          <p:cNvSpPr txBox="1">
            <a:spLocks noChangeArrowheads="1"/>
          </p:cNvSpPr>
          <p:nvPr/>
        </p:nvSpPr>
        <p:spPr bwMode="auto">
          <a:xfrm>
            <a:off x="1769124"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51</a:t>
            </a:r>
          </a:p>
        </p:txBody>
      </p:sp>
      <p:sp>
        <p:nvSpPr>
          <p:cNvPr id="10255" name="Text Box 15"/>
          <p:cNvSpPr txBox="1">
            <a:spLocks noChangeArrowheads="1"/>
          </p:cNvSpPr>
          <p:nvPr/>
        </p:nvSpPr>
        <p:spPr bwMode="auto">
          <a:xfrm>
            <a:off x="4189413"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12</a:t>
            </a:r>
          </a:p>
        </p:txBody>
      </p:sp>
      <p:sp>
        <p:nvSpPr>
          <p:cNvPr id="10256" name="Text Box 16"/>
          <p:cNvSpPr txBox="1">
            <a:spLocks noChangeArrowheads="1"/>
          </p:cNvSpPr>
          <p:nvPr/>
        </p:nvSpPr>
        <p:spPr bwMode="auto">
          <a:xfrm>
            <a:off x="4422775"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11</a:t>
            </a:r>
          </a:p>
        </p:txBody>
      </p:sp>
      <p:sp>
        <p:nvSpPr>
          <p:cNvPr id="10257" name="Text Box 17"/>
          <p:cNvSpPr txBox="1">
            <a:spLocks noChangeArrowheads="1"/>
          </p:cNvSpPr>
          <p:nvPr/>
        </p:nvSpPr>
        <p:spPr bwMode="auto">
          <a:xfrm>
            <a:off x="52562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9</a:t>
            </a:r>
          </a:p>
        </p:txBody>
      </p:sp>
      <p:sp>
        <p:nvSpPr>
          <p:cNvPr id="10258" name="Text Box 18"/>
          <p:cNvSpPr txBox="1">
            <a:spLocks noChangeArrowheads="1"/>
          </p:cNvSpPr>
          <p:nvPr/>
        </p:nvSpPr>
        <p:spPr bwMode="auto">
          <a:xfrm>
            <a:off x="5562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8</a:t>
            </a:r>
          </a:p>
        </p:txBody>
      </p:sp>
      <p:sp>
        <p:nvSpPr>
          <p:cNvPr id="10259" name="Text Box 19"/>
          <p:cNvSpPr txBox="1">
            <a:spLocks noChangeArrowheads="1"/>
          </p:cNvSpPr>
          <p:nvPr/>
        </p:nvSpPr>
        <p:spPr bwMode="auto">
          <a:xfrm>
            <a:off x="5943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7</a:t>
            </a:r>
          </a:p>
        </p:txBody>
      </p:sp>
      <p:sp>
        <p:nvSpPr>
          <p:cNvPr id="10260" name="Text Box 20"/>
          <p:cNvSpPr txBox="1">
            <a:spLocks noChangeArrowheads="1"/>
          </p:cNvSpPr>
          <p:nvPr/>
        </p:nvSpPr>
        <p:spPr bwMode="auto">
          <a:xfrm>
            <a:off x="62738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6</a:t>
            </a:r>
          </a:p>
        </p:txBody>
      </p:sp>
      <p:sp>
        <p:nvSpPr>
          <p:cNvPr id="10261" name="Text Box 21"/>
          <p:cNvSpPr txBox="1">
            <a:spLocks noChangeArrowheads="1"/>
          </p:cNvSpPr>
          <p:nvPr/>
        </p:nvSpPr>
        <p:spPr bwMode="auto">
          <a:xfrm>
            <a:off x="66929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a:t>
            </a:r>
          </a:p>
        </p:txBody>
      </p:sp>
      <p:sp>
        <p:nvSpPr>
          <p:cNvPr id="10262" name="Text Box 22"/>
          <p:cNvSpPr txBox="1">
            <a:spLocks noChangeArrowheads="1"/>
          </p:cNvSpPr>
          <p:nvPr/>
        </p:nvSpPr>
        <p:spPr bwMode="auto">
          <a:xfrm>
            <a:off x="7086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4</a:t>
            </a:r>
          </a:p>
        </p:txBody>
      </p:sp>
      <p:sp>
        <p:nvSpPr>
          <p:cNvPr id="10263" name="Text Box 23"/>
          <p:cNvSpPr txBox="1">
            <a:spLocks noChangeArrowheads="1"/>
          </p:cNvSpPr>
          <p:nvPr/>
        </p:nvSpPr>
        <p:spPr bwMode="auto">
          <a:xfrm>
            <a:off x="7467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3</a:t>
            </a:r>
          </a:p>
        </p:txBody>
      </p:sp>
      <p:sp>
        <p:nvSpPr>
          <p:cNvPr id="10264" name="Text Box 24"/>
          <p:cNvSpPr txBox="1">
            <a:spLocks noChangeArrowheads="1"/>
          </p:cNvSpPr>
          <p:nvPr/>
        </p:nvSpPr>
        <p:spPr bwMode="auto">
          <a:xfrm>
            <a:off x="78470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2</a:t>
            </a:r>
          </a:p>
        </p:txBody>
      </p:sp>
      <p:sp>
        <p:nvSpPr>
          <p:cNvPr id="10265" name="Text Box 25"/>
          <p:cNvSpPr txBox="1">
            <a:spLocks noChangeArrowheads="1"/>
          </p:cNvSpPr>
          <p:nvPr/>
        </p:nvSpPr>
        <p:spPr bwMode="auto">
          <a:xfrm>
            <a:off x="8229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a:t>
            </a:r>
          </a:p>
        </p:txBody>
      </p:sp>
      <p:sp>
        <p:nvSpPr>
          <p:cNvPr id="10266" name="Text Box 26"/>
          <p:cNvSpPr txBox="1">
            <a:spLocks noChangeArrowheads="1"/>
          </p:cNvSpPr>
          <p:nvPr/>
        </p:nvSpPr>
        <p:spPr bwMode="auto">
          <a:xfrm>
            <a:off x="8610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0</a:t>
            </a:r>
          </a:p>
        </p:txBody>
      </p:sp>
      <p:sp>
        <p:nvSpPr>
          <p:cNvPr id="33" name="Rectangle 3"/>
          <p:cNvSpPr>
            <a:spLocks noChangeArrowheads="1"/>
          </p:cNvSpPr>
          <p:nvPr/>
        </p:nvSpPr>
        <p:spPr bwMode="auto">
          <a:xfrm>
            <a:off x="8382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34" name="Rectangle 4"/>
          <p:cNvSpPr>
            <a:spLocks noChangeArrowheads="1"/>
          </p:cNvSpPr>
          <p:nvPr/>
        </p:nvSpPr>
        <p:spPr bwMode="auto">
          <a:xfrm>
            <a:off x="4572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XD</a:t>
            </a:r>
          </a:p>
        </p:txBody>
      </p:sp>
      <p:sp>
        <p:nvSpPr>
          <p:cNvPr id="35" name="Rectangle 27"/>
          <p:cNvSpPr>
            <a:spLocks noChangeArrowheads="1"/>
          </p:cNvSpPr>
          <p:nvPr/>
        </p:nvSpPr>
        <p:spPr bwMode="auto">
          <a:xfrm>
            <a:off x="457200" y="2133600"/>
            <a:ext cx="8093075"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Available for OS (page table location on disk)</a:t>
            </a:r>
          </a:p>
        </p:txBody>
      </p:sp>
      <p:sp>
        <p:nvSpPr>
          <p:cNvPr id="36" name="Rectangle 28"/>
          <p:cNvSpPr>
            <a:spLocks noChangeArrowheads="1"/>
          </p:cNvSpPr>
          <p:nvPr/>
        </p:nvSpPr>
        <p:spPr bwMode="auto">
          <a:xfrm>
            <a:off x="8550275" y="21336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P=0</a:t>
            </a:r>
          </a:p>
        </p:txBody>
      </p:sp>
      <p:sp>
        <p:nvSpPr>
          <p:cNvPr id="37" name="Text Box 29"/>
          <p:cNvSpPr txBox="1">
            <a:spLocks noChangeArrowheads="1"/>
          </p:cNvSpPr>
          <p:nvPr/>
        </p:nvSpPr>
        <p:spPr bwMode="auto">
          <a:xfrm>
            <a:off x="1524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52</a:t>
            </a:r>
            <a:endParaRPr lang="en-GB" sz="1400" b="1" dirty="0">
              <a:latin typeface="Calibri" pitchFamily="34" charset="0"/>
              <a:ea typeface="msgothic" charset="0"/>
              <a:cs typeface="msgothic" charset="0"/>
            </a:endParaRPr>
          </a:p>
        </p:txBody>
      </p:sp>
      <p:sp>
        <p:nvSpPr>
          <p:cNvPr id="40" name="Text Box 29"/>
          <p:cNvSpPr txBox="1">
            <a:spLocks noChangeArrowheads="1"/>
          </p:cNvSpPr>
          <p:nvPr/>
        </p:nvSpPr>
        <p:spPr bwMode="auto">
          <a:xfrm>
            <a:off x="762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62</a:t>
            </a:r>
            <a:endParaRPr lang="en-GB" sz="1400" b="1" dirty="0">
              <a:latin typeface="Calibri" pitchFamily="34" charset="0"/>
              <a:ea typeface="msgothic" charset="0"/>
              <a:cs typeface="msgothic" charset="0"/>
            </a:endParaRPr>
          </a:p>
        </p:txBody>
      </p:sp>
      <p:sp>
        <p:nvSpPr>
          <p:cNvPr id="41" name="Text Box 29"/>
          <p:cNvSpPr txBox="1">
            <a:spLocks noChangeArrowheads="1"/>
          </p:cNvSpPr>
          <p:nvPr/>
        </p:nvSpPr>
        <p:spPr bwMode="auto">
          <a:xfrm>
            <a:off x="4572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63</a:t>
            </a:r>
            <a:endParaRPr lang="en-GB" sz="1400" b="1" dirty="0">
              <a:latin typeface="Calibri" pitchFamily="34" charset="0"/>
              <a:ea typeface="msgothic" charset="0"/>
              <a:cs typeface="msgothic" charset="0"/>
            </a:endParaRPr>
          </a:p>
        </p:txBody>
      </p:sp>
    </p:spTree>
    <p:extLst>
      <p:ext uri="{BB962C8B-B14F-4D97-AF65-F5344CB8AC3E}">
        <p14:creationId xmlns:p14="http://schemas.microsoft.com/office/powerpoint/2010/main" val="173651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381000" y="493713"/>
            <a:ext cx="73485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Core i7 Level 4 Page Table Entries</a:t>
            </a:r>
          </a:p>
        </p:txBody>
      </p:sp>
      <p:sp>
        <p:nvSpPr>
          <p:cNvPr id="10242" name="Rectangle 2"/>
          <p:cNvSpPr>
            <a:spLocks noChangeArrowheads="1"/>
          </p:cNvSpPr>
          <p:nvPr/>
        </p:nvSpPr>
        <p:spPr bwMode="auto">
          <a:xfrm>
            <a:off x="1828800" y="1524000"/>
            <a:ext cx="2667000" cy="3810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Page physical base address</a:t>
            </a:r>
          </a:p>
        </p:txBody>
      </p:sp>
      <p:sp>
        <p:nvSpPr>
          <p:cNvPr id="10243" name="Rectangle 3"/>
          <p:cNvSpPr>
            <a:spLocks noChangeArrowheads="1"/>
          </p:cNvSpPr>
          <p:nvPr/>
        </p:nvSpPr>
        <p:spPr bwMode="auto">
          <a:xfrm>
            <a:off x="44958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10244" name="Rectangle 4"/>
          <p:cNvSpPr>
            <a:spLocks noChangeArrowheads="1"/>
          </p:cNvSpPr>
          <p:nvPr/>
        </p:nvSpPr>
        <p:spPr bwMode="auto">
          <a:xfrm>
            <a:off x="5486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G</a:t>
            </a:r>
          </a:p>
        </p:txBody>
      </p:sp>
      <p:sp>
        <p:nvSpPr>
          <p:cNvPr id="10245" name="Rectangle 5"/>
          <p:cNvSpPr>
            <a:spLocks noChangeArrowheads="1"/>
          </p:cNvSpPr>
          <p:nvPr/>
        </p:nvSpPr>
        <p:spPr bwMode="auto">
          <a:xfrm>
            <a:off x="5867400" y="1524000"/>
            <a:ext cx="3810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b="1" dirty="0">
              <a:latin typeface="Calibri" pitchFamily="34" charset="0"/>
              <a:ea typeface="msgothic" charset="0"/>
              <a:cs typeface="msgothic" charset="0"/>
            </a:endParaRPr>
          </a:p>
        </p:txBody>
      </p:sp>
      <p:sp>
        <p:nvSpPr>
          <p:cNvPr id="10246" name="Rectangle 6"/>
          <p:cNvSpPr>
            <a:spLocks noChangeArrowheads="1"/>
          </p:cNvSpPr>
          <p:nvPr/>
        </p:nvSpPr>
        <p:spPr bwMode="auto">
          <a:xfrm>
            <a:off x="6248400" y="1524000"/>
            <a:ext cx="381000" cy="381000"/>
          </a:xfrm>
          <a:prstGeom prst="rect">
            <a:avLst/>
          </a:prstGeom>
          <a:solidFill>
            <a:srgbClr val="F6D2D2"/>
          </a:solidFill>
          <a:ln w="9360">
            <a:solidFill>
              <a:srgbClr val="000000"/>
            </a:solidFill>
            <a:miter lim="800000"/>
            <a:headEnd/>
            <a:tailEnd/>
          </a:ln>
          <a:effectLst/>
        </p:spPr>
        <p:txBody>
          <a:bodyPr wrap="none" anchor="ctr"/>
          <a:lstStyle/>
          <a:p>
            <a:pPr algn="ctr"/>
            <a:r>
              <a:rPr lang="en-US" sz="1400" dirty="0"/>
              <a:t>D</a:t>
            </a:r>
          </a:p>
        </p:txBody>
      </p:sp>
      <p:sp>
        <p:nvSpPr>
          <p:cNvPr id="10247" name="Rectangle 7"/>
          <p:cNvSpPr>
            <a:spLocks noChangeArrowheads="1"/>
          </p:cNvSpPr>
          <p:nvPr/>
        </p:nvSpPr>
        <p:spPr bwMode="auto">
          <a:xfrm>
            <a:off x="6629400" y="1524000"/>
            <a:ext cx="381000" cy="381000"/>
          </a:xfrm>
          <a:prstGeom prst="rect">
            <a:avLst/>
          </a:prstGeom>
          <a:solidFill>
            <a:srgbClr val="F6D2D2"/>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a:t>
            </a:r>
          </a:p>
        </p:txBody>
      </p:sp>
      <p:sp>
        <p:nvSpPr>
          <p:cNvPr id="10248" name="Rectangle 8"/>
          <p:cNvSpPr>
            <a:spLocks noChangeArrowheads="1"/>
          </p:cNvSpPr>
          <p:nvPr/>
        </p:nvSpPr>
        <p:spPr bwMode="auto">
          <a:xfrm>
            <a:off x="7010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CD</a:t>
            </a:r>
          </a:p>
        </p:txBody>
      </p:sp>
      <p:sp>
        <p:nvSpPr>
          <p:cNvPr id="10249" name="Rectangle 9"/>
          <p:cNvSpPr>
            <a:spLocks noChangeArrowheads="1"/>
          </p:cNvSpPr>
          <p:nvPr/>
        </p:nvSpPr>
        <p:spPr bwMode="auto">
          <a:xfrm>
            <a:off x="7391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WT</a:t>
            </a:r>
          </a:p>
        </p:txBody>
      </p:sp>
      <p:sp>
        <p:nvSpPr>
          <p:cNvPr id="10250" name="Rectangle 10"/>
          <p:cNvSpPr>
            <a:spLocks noChangeArrowheads="1"/>
          </p:cNvSpPr>
          <p:nvPr/>
        </p:nvSpPr>
        <p:spPr bwMode="auto">
          <a:xfrm>
            <a:off x="7772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U/S</a:t>
            </a:r>
          </a:p>
        </p:txBody>
      </p:sp>
      <p:sp>
        <p:nvSpPr>
          <p:cNvPr id="10251" name="Rectangle 11"/>
          <p:cNvSpPr>
            <a:spLocks noChangeArrowheads="1"/>
          </p:cNvSpPr>
          <p:nvPr/>
        </p:nvSpPr>
        <p:spPr bwMode="auto">
          <a:xfrm>
            <a:off x="8153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R/W</a:t>
            </a:r>
          </a:p>
        </p:txBody>
      </p:sp>
      <p:sp>
        <p:nvSpPr>
          <p:cNvPr id="10252" name="Rectangle 12"/>
          <p:cNvSpPr>
            <a:spLocks noChangeArrowheads="1"/>
          </p:cNvSpPr>
          <p:nvPr/>
        </p:nvSpPr>
        <p:spPr bwMode="auto">
          <a:xfrm>
            <a:off x="8534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P=1</a:t>
            </a:r>
          </a:p>
        </p:txBody>
      </p:sp>
      <p:sp>
        <p:nvSpPr>
          <p:cNvPr id="10253" name="Text Box 13"/>
          <p:cNvSpPr txBox="1">
            <a:spLocks noChangeArrowheads="1"/>
          </p:cNvSpPr>
          <p:nvPr/>
        </p:nvSpPr>
        <p:spPr bwMode="auto">
          <a:xfrm>
            <a:off x="457200" y="2712466"/>
            <a:ext cx="6934200" cy="3911882"/>
          </a:xfrm>
          <a:prstGeom prst="rect">
            <a:avLst/>
          </a:prstGeom>
          <a:noFill/>
          <a:ln w="9525">
            <a:noFill/>
            <a:round/>
            <a:headEnd/>
            <a:tailEnd/>
          </a:ln>
          <a:effectLst/>
        </p:spPr>
        <p:txBody>
          <a:bodyPr lIns="90360" tIns="44280" rIns="90360" bIns="44280">
            <a:spAutoFit/>
          </a:bodyPr>
          <a:lstStyle/>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b="1" dirty="0">
                <a:latin typeface="Calibri" pitchFamily="34" charset="0"/>
                <a:ea typeface="msgothic" charset="0"/>
                <a:cs typeface="msgothic" charset="0"/>
              </a:rPr>
              <a:t>Each entry references a 4K child page. Significant fields: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 </a:t>
            </a:r>
            <a:r>
              <a:rPr lang="en-GB" sz="1600" b="0" dirty="0">
                <a:latin typeface="Calibri" pitchFamily="34" charset="0"/>
                <a:ea typeface="msgothic" charset="0"/>
                <a:cs typeface="msgothic" charset="0"/>
              </a:rPr>
              <a:t>Child page is present in memory (1) or not (0)</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R/W: </a:t>
            </a:r>
            <a:r>
              <a:rPr lang="en-GB" sz="1600" b="0" dirty="0">
                <a:latin typeface="Calibri" pitchFamily="34" charset="0"/>
                <a:ea typeface="msgothic" charset="0"/>
                <a:cs typeface="msgothic" charset="0"/>
              </a:rPr>
              <a:t>Read-only or read-write access permission for child page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U/S: </a:t>
            </a:r>
            <a:r>
              <a:rPr lang="en-GB" sz="1600" b="0" dirty="0">
                <a:latin typeface="Calibri" pitchFamily="34" charset="0"/>
                <a:ea typeface="msgothic" charset="0"/>
                <a:cs typeface="msgothic" charset="0"/>
              </a:rPr>
              <a:t>User or supervisor mode access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WT: </a:t>
            </a:r>
            <a:r>
              <a:rPr lang="en-GB" sz="1600" b="0" dirty="0">
                <a:latin typeface="Calibri" pitchFamily="34" charset="0"/>
                <a:ea typeface="msgothic" charset="0"/>
                <a:cs typeface="msgothic" charset="0"/>
              </a:rPr>
              <a:t>Write-through or write-back cache policy for this page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A: </a:t>
            </a:r>
            <a:r>
              <a:rPr lang="en-GB" sz="1600" b="0" dirty="0">
                <a:latin typeface="Calibri" pitchFamily="34" charset="0"/>
                <a:ea typeface="msgothic" charset="0"/>
                <a:cs typeface="msgothic" charset="0"/>
              </a:rPr>
              <a:t>Reference bit (set by MMU on reads and writes, cleared by software) </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D: </a:t>
            </a:r>
            <a:r>
              <a:rPr lang="en-GB" sz="1600" b="0" dirty="0">
                <a:latin typeface="Calibri" pitchFamily="34" charset="0"/>
                <a:ea typeface="msgothic" charset="0"/>
                <a:cs typeface="msgothic" charset="0"/>
              </a:rPr>
              <a:t>Dirty bit (set by MMU on writes, cleared by software)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G:</a:t>
            </a:r>
            <a:r>
              <a:rPr lang="en-GB" sz="1600" b="0" dirty="0">
                <a:latin typeface="Calibri" pitchFamily="34" charset="0"/>
                <a:ea typeface="msgothic" charset="0"/>
                <a:cs typeface="msgothic" charset="0"/>
              </a:rPr>
              <a:t> Global page (don’t evict from TLB on task switch)</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1" dirty="0">
                <a:latin typeface="Calibri" pitchFamily="34" charset="0"/>
                <a:ea typeface="msgothic" charset="0"/>
                <a:cs typeface="msgothic" charset="0"/>
              </a:rPr>
              <a:t>Page physical base address: </a:t>
            </a:r>
            <a:r>
              <a:rPr lang="en-GB" sz="1600" b="0" dirty="0">
                <a:latin typeface="Calibri" pitchFamily="34" charset="0"/>
                <a:ea typeface="msgothic" charset="0"/>
                <a:cs typeface="msgothic" charset="0"/>
              </a:rPr>
              <a:t>40 most significant bits of physical page address (forces pages to be 4KB aligned)</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XD:</a:t>
            </a:r>
            <a:r>
              <a:rPr lang="en-GB" sz="1600" b="0" dirty="0">
                <a:latin typeface="Calibri" pitchFamily="34" charset="0"/>
                <a:ea typeface="msgothic" charset="0"/>
                <a:cs typeface="msgothic" charset="0"/>
              </a:rPr>
              <a:t> Disable or enable instruction fetches from this page.</a:t>
            </a:r>
          </a:p>
        </p:txBody>
      </p:sp>
      <p:sp>
        <p:nvSpPr>
          <p:cNvPr id="10254" name="Text Box 14"/>
          <p:cNvSpPr txBox="1">
            <a:spLocks noChangeArrowheads="1"/>
          </p:cNvSpPr>
          <p:nvPr/>
        </p:nvSpPr>
        <p:spPr bwMode="auto">
          <a:xfrm>
            <a:off x="1769124"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51</a:t>
            </a:r>
          </a:p>
        </p:txBody>
      </p:sp>
      <p:sp>
        <p:nvSpPr>
          <p:cNvPr id="10255" name="Text Box 15"/>
          <p:cNvSpPr txBox="1">
            <a:spLocks noChangeArrowheads="1"/>
          </p:cNvSpPr>
          <p:nvPr/>
        </p:nvSpPr>
        <p:spPr bwMode="auto">
          <a:xfrm>
            <a:off x="4189413"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12</a:t>
            </a:r>
          </a:p>
        </p:txBody>
      </p:sp>
      <p:sp>
        <p:nvSpPr>
          <p:cNvPr id="10256" name="Text Box 16"/>
          <p:cNvSpPr txBox="1">
            <a:spLocks noChangeArrowheads="1"/>
          </p:cNvSpPr>
          <p:nvPr/>
        </p:nvSpPr>
        <p:spPr bwMode="auto">
          <a:xfrm>
            <a:off x="4422775"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11</a:t>
            </a:r>
          </a:p>
        </p:txBody>
      </p:sp>
      <p:sp>
        <p:nvSpPr>
          <p:cNvPr id="10257" name="Text Box 17"/>
          <p:cNvSpPr txBox="1">
            <a:spLocks noChangeArrowheads="1"/>
          </p:cNvSpPr>
          <p:nvPr/>
        </p:nvSpPr>
        <p:spPr bwMode="auto">
          <a:xfrm>
            <a:off x="52562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9</a:t>
            </a:r>
          </a:p>
        </p:txBody>
      </p:sp>
      <p:sp>
        <p:nvSpPr>
          <p:cNvPr id="10258" name="Text Box 18"/>
          <p:cNvSpPr txBox="1">
            <a:spLocks noChangeArrowheads="1"/>
          </p:cNvSpPr>
          <p:nvPr/>
        </p:nvSpPr>
        <p:spPr bwMode="auto">
          <a:xfrm>
            <a:off x="5562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8</a:t>
            </a:r>
          </a:p>
        </p:txBody>
      </p:sp>
      <p:sp>
        <p:nvSpPr>
          <p:cNvPr id="10259" name="Text Box 19"/>
          <p:cNvSpPr txBox="1">
            <a:spLocks noChangeArrowheads="1"/>
          </p:cNvSpPr>
          <p:nvPr/>
        </p:nvSpPr>
        <p:spPr bwMode="auto">
          <a:xfrm>
            <a:off x="5943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7</a:t>
            </a:r>
          </a:p>
        </p:txBody>
      </p:sp>
      <p:sp>
        <p:nvSpPr>
          <p:cNvPr id="10260" name="Text Box 20"/>
          <p:cNvSpPr txBox="1">
            <a:spLocks noChangeArrowheads="1"/>
          </p:cNvSpPr>
          <p:nvPr/>
        </p:nvSpPr>
        <p:spPr bwMode="auto">
          <a:xfrm>
            <a:off x="62738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6</a:t>
            </a:r>
          </a:p>
        </p:txBody>
      </p:sp>
      <p:sp>
        <p:nvSpPr>
          <p:cNvPr id="10261" name="Text Box 21"/>
          <p:cNvSpPr txBox="1">
            <a:spLocks noChangeArrowheads="1"/>
          </p:cNvSpPr>
          <p:nvPr/>
        </p:nvSpPr>
        <p:spPr bwMode="auto">
          <a:xfrm>
            <a:off x="66929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a:t>
            </a:r>
          </a:p>
        </p:txBody>
      </p:sp>
      <p:sp>
        <p:nvSpPr>
          <p:cNvPr id="10262" name="Text Box 22"/>
          <p:cNvSpPr txBox="1">
            <a:spLocks noChangeArrowheads="1"/>
          </p:cNvSpPr>
          <p:nvPr/>
        </p:nvSpPr>
        <p:spPr bwMode="auto">
          <a:xfrm>
            <a:off x="7086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4</a:t>
            </a:r>
          </a:p>
        </p:txBody>
      </p:sp>
      <p:sp>
        <p:nvSpPr>
          <p:cNvPr id="10263" name="Text Box 23"/>
          <p:cNvSpPr txBox="1">
            <a:spLocks noChangeArrowheads="1"/>
          </p:cNvSpPr>
          <p:nvPr/>
        </p:nvSpPr>
        <p:spPr bwMode="auto">
          <a:xfrm>
            <a:off x="7467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3</a:t>
            </a:r>
          </a:p>
        </p:txBody>
      </p:sp>
      <p:sp>
        <p:nvSpPr>
          <p:cNvPr id="10264" name="Text Box 24"/>
          <p:cNvSpPr txBox="1">
            <a:spLocks noChangeArrowheads="1"/>
          </p:cNvSpPr>
          <p:nvPr/>
        </p:nvSpPr>
        <p:spPr bwMode="auto">
          <a:xfrm>
            <a:off x="78470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2</a:t>
            </a:r>
          </a:p>
        </p:txBody>
      </p:sp>
      <p:sp>
        <p:nvSpPr>
          <p:cNvPr id="10265" name="Text Box 25"/>
          <p:cNvSpPr txBox="1">
            <a:spLocks noChangeArrowheads="1"/>
          </p:cNvSpPr>
          <p:nvPr/>
        </p:nvSpPr>
        <p:spPr bwMode="auto">
          <a:xfrm>
            <a:off x="8229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a:t>
            </a:r>
          </a:p>
        </p:txBody>
      </p:sp>
      <p:sp>
        <p:nvSpPr>
          <p:cNvPr id="10266" name="Text Box 26"/>
          <p:cNvSpPr txBox="1">
            <a:spLocks noChangeArrowheads="1"/>
          </p:cNvSpPr>
          <p:nvPr/>
        </p:nvSpPr>
        <p:spPr bwMode="auto">
          <a:xfrm>
            <a:off x="8610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0</a:t>
            </a:r>
          </a:p>
        </p:txBody>
      </p:sp>
      <p:sp>
        <p:nvSpPr>
          <p:cNvPr id="33" name="Rectangle 3"/>
          <p:cNvSpPr>
            <a:spLocks noChangeArrowheads="1"/>
          </p:cNvSpPr>
          <p:nvPr/>
        </p:nvSpPr>
        <p:spPr bwMode="auto">
          <a:xfrm>
            <a:off x="8382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34" name="Rectangle 4"/>
          <p:cNvSpPr>
            <a:spLocks noChangeArrowheads="1"/>
          </p:cNvSpPr>
          <p:nvPr/>
        </p:nvSpPr>
        <p:spPr bwMode="auto">
          <a:xfrm>
            <a:off x="4572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XD</a:t>
            </a:r>
          </a:p>
        </p:txBody>
      </p:sp>
      <p:sp>
        <p:nvSpPr>
          <p:cNvPr id="35" name="Rectangle 27"/>
          <p:cNvSpPr>
            <a:spLocks noChangeArrowheads="1"/>
          </p:cNvSpPr>
          <p:nvPr/>
        </p:nvSpPr>
        <p:spPr bwMode="auto">
          <a:xfrm>
            <a:off x="457200" y="2133600"/>
            <a:ext cx="8093075"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Available for OS (page </a:t>
            </a:r>
            <a:r>
              <a:rPr lang="en-GB" sz="1400" dirty="0">
                <a:latin typeface="Calibri" pitchFamily="34" charset="0"/>
                <a:ea typeface="msgothic" charset="0"/>
                <a:cs typeface="msgothic" charset="0"/>
              </a:rPr>
              <a:t>l</a:t>
            </a:r>
            <a:r>
              <a:rPr lang="en-GB" sz="1400" b="1" dirty="0">
                <a:latin typeface="Calibri" pitchFamily="34" charset="0"/>
                <a:ea typeface="msgothic" charset="0"/>
                <a:cs typeface="msgothic" charset="0"/>
              </a:rPr>
              <a:t>ocation on disk)</a:t>
            </a:r>
          </a:p>
        </p:txBody>
      </p:sp>
      <p:sp>
        <p:nvSpPr>
          <p:cNvPr id="36" name="Rectangle 28"/>
          <p:cNvSpPr>
            <a:spLocks noChangeArrowheads="1"/>
          </p:cNvSpPr>
          <p:nvPr/>
        </p:nvSpPr>
        <p:spPr bwMode="auto">
          <a:xfrm>
            <a:off x="8550275" y="21336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P=0</a:t>
            </a:r>
          </a:p>
        </p:txBody>
      </p:sp>
      <p:sp>
        <p:nvSpPr>
          <p:cNvPr id="37" name="Text Box 29"/>
          <p:cNvSpPr txBox="1">
            <a:spLocks noChangeArrowheads="1"/>
          </p:cNvSpPr>
          <p:nvPr/>
        </p:nvSpPr>
        <p:spPr bwMode="auto">
          <a:xfrm>
            <a:off x="1524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52</a:t>
            </a:r>
            <a:endParaRPr lang="en-GB" sz="1400" b="1" dirty="0">
              <a:latin typeface="Calibri" pitchFamily="34" charset="0"/>
              <a:ea typeface="msgothic" charset="0"/>
              <a:cs typeface="msgothic" charset="0"/>
            </a:endParaRPr>
          </a:p>
        </p:txBody>
      </p:sp>
      <p:sp>
        <p:nvSpPr>
          <p:cNvPr id="40" name="Text Box 29"/>
          <p:cNvSpPr txBox="1">
            <a:spLocks noChangeArrowheads="1"/>
          </p:cNvSpPr>
          <p:nvPr/>
        </p:nvSpPr>
        <p:spPr bwMode="auto">
          <a:xfrm>
            <a:off x="762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62</a:t>
            </a:r>
            <a:endParaRPr lang="en-GB" sz="1400" b="1" dirty="0">
              <a:latin typeface="Calibri" pitchFamily="34" charset="0"/>
              <a:ea typeface="msgothic" charset="0"/>
              <a:cs typeface="msgothic" charset="0"/>
            </a:endParaRPr>
          </a:p>
        </p:txBody>
      </p:sp>
      <p:sp>
        <p:nvSpPr>
          <p:cNvPr id="41" name="Text Box 29"/>
          <p:cNvSpPr txBox="1">
            <a:spLocks noChangeArrowheads="1"/>
          </p:cNvSpPr>
          <p:nvPr/>
        </p:nvSpPr>
        <p:spPr bwMode="auto">
          <a:xfrm>
            <a:off x="4572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63</a:t>
            </a:r>
            <a:endParaRPr lang="en-GB" sz="1400" b="1" dirty="0">
              <a:latin typeface="Calibri" pitchFamily="34" charset="0"/>
              <a:ea typeface="msgothic" charset="0"/>
              <a:cs typeface="msgothic" charset="0"/>
            </a:endParaRPr>
          </a:p>
        </p:txBody>
      </p:sp>
    </p:spTree>
    <p:extLst>
      <p:ext uri="{BB962C8B-B14F-4D97-AF65-F5344CB8AC3E}">
        <p14:creationId xmlns:p14="http://schemas.microsoft.com/office/powerpoint/2010/main" val="500087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i7 Page Table Translation</a:t>
            </a:r>
          </a:p>
        </p:txBody>
      </p:sp>
      <p:sp>
        <p:nvSpPr>
          <p:cNvPr id="4" name="Text Box 381"/>
          <p:cNvSpPr txBox="1">
            <a:spLocks noChangeArrowheads="1"/>
          </p:cNvSpPr>
          <p:nvPr/>
        </p:nvSpPr>
        <p:spPr bwMode="auto">
          <a:xfrm>
            <a:off x="158750" y="2967038"/>
            <a:ext cx="469842" cy="287258"/>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CR3</a:t>
            </a:r>
          </a:p>
        </p:txBody>
      </p:sp>
      <p:sp>
        <p:nvSpPr>
          <p:cNvPr id="5" name="Text Box 387"/>
          <p:cNvSpPr txBox="1">
            <a:spLocks noChangeArrowheads="1"/>
          </p:cNvSpPr>
          <p:nvPr/>
        </p:nvSpPr>
        <p:spPr bwMode="auto">
          <a:xfrm>
            <a:off x="6407150" y="4224338"/>
            <a:ext cx="824431"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Physical  </a:t>
            </a:r>
          </a:p>
          <a:p>
            <a:pPr algn="ctr">
              <a:lnSpc>
                <a:spcPct val="90000"/>
              </a:lnSpc>
              <a:spcBef>
                <a:spcPct val="30000"/>
              </a:spcBef>
            </a:pPr>
            <a:r>
              <a:rPr lang="en-US" sz="1400" i="1">
                <a:solidFill>
                  <a:schemeClr val="tx2"/>
                </a:solidFill>
                <a:latin typeface="+mn-lt"/>
              </a:rPr>
              <a:t>address</a:t>
            </a:r>
          </a:p>
          <a:p>
            <a:pPr algn="ctr">
              <a:lnSpc>
                <a:spcPct val="90000"/>
              </a:lnSpc>
              <a:spcBef>
                <a:spcPct val="30000"/>
              </a:spcBef>
            </a:pPr>
            <a:r>
              <a:rPr lang="en-US" sz="1400" i="1">
                <a:solidFill>
                  <a:schemeClr val="tx2"/>
                </a:solidFill>
                <a:latin typeface="+mn-lt"/>
              </a:rPr>
              <a:t>of page</a:t>
            </a:r>
          </a:p>
        </p:txBody>
      </p:sp>
      <p:sp>
        <p:nvSpPr>
          <p:cNvPr id="6" name="Text Box 388"/>
          <p:cNvSpPr txBox="1">
            <a:spLocks noChangeArrowheads="1"/>
          </p:cNvSpPr>
          <p:nvPr/>
        </p:nvSpPr>
        <p:spPr bwMode="auto">
          <a:xfrm>
            <a:off x="53975" y="3181350"/>
            <a:ext cx="824431"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Physical </a:t>
            </a:r>
          </a:p>
          <a:p>
            <a:pPr algn="ctr">
              <a:lnSpc>
                <a:spcPct val="90000"/>
              </a:lnSpc>
              <a:spcBef>
                <a:spcPct val="30000"/>
              </a:spcBef>
            </a:pPr>
            <a:r>
              <a:rPr lang="en-US" sz="1400" i="1">
                <a:solidFill>
                  <a:schemeClr val="tx2"/>
                </a:solidFill>
                <a:latin typeface="+mn-lt"/>
              </a:rPr>
              <a:t>address</a:t>
            </a:r>
          </a:p>
          <a:p>
            <a:pPr algn="ctr">
              <a:lnSpc>
                <a:spcPct val="90000"/>
              </a:lnSpc>
              <a:spcBef>
                <a:spcPct val="30000"/>
              </a:spcBef>
            </a:pPr>
            <a:r>
              <a:rPr lang="en-US" sz="1400" i="1">
                <a:solidFill>
                  <a:schemeClr val="tx2"/>
                </a:solidFill>
                <a:latin typeface="+mn-lt"/>
              </a:rPr>
              <a:t>of L1 PT</a:t>
            </a:r>
          </a:p>
        </p:txBody>
      </p:sp>
      <p:sp>
        <p:nvSpPr>
          <p:cNvPr id="7" name="Text Box 394"/>
          <p:cNvSpPr txBox="1">
            <a:spLocks noChangeAspect="1" noChangeArrowheads="1"/>
          </p:cNvSpPr>
          <p:nvPr/>
        </p:nvSpPr>
        <p:spPr bwMode="auto">
          <a:xfrm>
            <a:off x="29018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8" name="Rectangle 395"/>
          <p:cNvSpPr>
            <a:spLocks noChangeAspect="1" noChangeArrowheads="1"/>
          </p:cNvSpPr>
          <p:nvPr/>
        </p:nvSpPr>
        <p:spPr bwMode="auto">
          <a:xfrm>
            <a:off x="6142038" y="1525588"/>
            <a:ext cx="1843087" cy="27305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VPO</a:t>
            </a:r>
          </a:p>
        </p:txBody>
      </p:sp>
      <p:sp>
        <p:nvSpPr>
          <p:cNvPr id="9" name="Text Box 396"/>
          <p:cNvSpPr txBox="1">
            <a:spLocks noChangeAspect="1" noChangeArrowheads="1"/>
          </p:cNvSpPr>
          <p:nvPr/>
        </p:nvSpPr>
        <p:spPr bwMode="auto">
          <a:xfrm>
            <a:off x="5454501" y="1304925"/>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10" name="Text Box 397"/>
          <p:cNvSpPr txBox="1">
            <a:spLocks noChangeAspect="1" noChangeArrowheads="1"/>
          </p:cNvSpPr>
          <p:nvPr/>
        </p:nvSpPr>
        <p:spPr bwMode="auto">
          <a:xfrm>
            <a:off x="6878339" y="13049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11" name="Text Box 399"/>
          <p:cNvSpPr txBox="1">
            <a:spLocks noChangeAspect="1" noChangeArrowheads="1"/>
          </p:cNvSpPr>
          <p:nvPr/>
        </p:nvSpPr>
        <p:spPr bwMode="auto">
          <a:xfrm>
            <a:off x="8053388" y="1306513"/>
            <a:ext cx="926535" cy="67608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800">
                <a:solidFill>
                  <a:schemeClr val="tx2"/>
                </a:solidFill>
                <a:latin typeface="+mn-lt"/>
              </a:rPr>
              <a:t>Virtual </a:t>
            </a:r>
          </a:p>
          <a:p>
            <a:pPr algn="ctr">
              <a:lnSpc>
                <a:spcPct val="90000"/>
              </a:lnSpc>
              <a:spcBef>
                <a:spcPct val="30000"/>
              </a:spcBef>
            </a:pPr>
            <a:r>
              <a:rPr lang="en-US" sz="1800">
                <a:solidFill>
                  <a:schemeClr val="tx2"/>
                </a:solidFill>
                <a:latin typeface="+mn-lt"/>
              </a:rPr>
              <a:t>address</a:t>
            </a:r>
          </a:p>
        </p:txBody>
      </p:sp>
      <p:sp>
        <p:nvSpPr>
          <p:cNvPr id="12" name="Line 403"/>
          <p:cNvSpPr>
            <a:spLocks noChangeShapeType="1"/>
          </p:cNvSpPr>
          <p:nvPr/>
        </p:nvSpPr>
        <p:spPr bwMode="auto">
          <a:xfrm>
            <a:off x="6102350" y="3944938"/>
            <a:ext cx="3048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3" name="Line 404"/>
          <p:cNvSpPr>
            <a:spLocks noChangeShapeType="1"/>
          </p:cNvSpPr>
          <p:nvPr/>
        </p:nvSpPr>
        <p:spPr bwMode="auto">
          <a:xfrm>
            <a:off x="6407150" y="3944938"/>
            <a:ext cx="0" cy="1839912"/>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4" name="Line 406"/>
          <p:cNvSpPr>
            <a:spLocks noChangeShapeType="1"/>
          </p:cNvSpPr>
          <p:nvPr/>
        </p:nvSpPr>
        <p:spPr bwMode="auto">
          <a:xfrm>
            <a:off x="5113338" y="3970338"/>
            <a:ext cx="265112"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15" name="Rectangle 382"/>
          <p:cNvSpPr>
            <a:spLocks noChangeArrowheads="1"/>
          </p:cNvSpPr>
          <p:nvPr/>
        </p:nvSpPr>
        <p:spPr bwMode="auto">
          <a:xfrm>
            <a:off x="5378450" y="3081338"/>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6" name="Text Box 392"/>
          <p:cNvSpPr txBox="1">
            <a:spLocks noChangeArrowheads="1"/>
          </p:cNvSpPr>
          <p:nvPr/>
        </p:nvSpPr>
        <p:spPr bwMode="auto">
          <a:xfrm>
            <a:off x="5446713" y="2295525"/>
            <a:ext cx="608339"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L4 PT</a:t>
            </a:r>
          </a:p>
          <a:p>
            <a:pPr algn="ctr">
              <a:lnSpc>
                <a:spcPct val="90000"/>
              </a:lnSpc>
              <a:spcBef>
                <a:spcPct val="30000"/>
              </a:spcBef>
            </a:pPr>
            <a:r>
              <a:rPr lang="en-US" sz="1400" i="1">
                <a:solidFill>
                  <a:schemeClr val="tx2"/>
                </a:solidFill>
                <a:latin typeface="+mn-lt"/>
              </a:rPr>
              <a:t>Page </a:t>
            </a:r>
          </a:p>
          <a:p>
            <a:pPr algn="ctr">
              <a:lnSpc>
                <a:spcPct val="90000"/>
              </a:lnSpc>
              <a:spcBef>
                <a:spcPct val="30000"/>
              </a:spcBef>
            </a:pPr>
            <a:r>
              <a:rPr lang="en-US" sz="1400" i="1">
                <a:solidFill>
                  <a:schemeClr val="tx2"/>
                </a:solidFill>
                <a:latin typeface="+mn-lt"/>
              </a:rPr>
              <a:t>table</a:t>
            </a:r>
          </a:p>
        </p:txBody>
      </p:sp>
      <p:sp>
        <p:nvSpPr>
          <p:cNvPr id="17" name="Rectangle 405"/>
          <p:cNvSpPr>
            <a:spLocks noChangeArrowheads="1"/>
          </p:cNvSpPr>
          <p:nvPr/>
        </p:nvSpPr>
        <p:spPr bwMode="auto">
          <a:xfrm>
            <a:off x="5381625" y="3843338"/>
            <a:ext cx="758825" cy="2286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L4 PTE</a:t>
            </a:r>
          </a:p>
        </p:txBody>
      </p:sp>
      <p:sp>
        <p:nvSpPr>
          <p:cNvPr id="18" name="Line 407"/>
          <p:cNvSpPr>
            <a:spLocks noChangeShapeType="1"/>
          </p:cNvSpPr>
          <p:nvPr/>
        </p:nvSpPr>
        <p:spPr bwMode="auto">
          <a:xfrm>
            <a:off x="5113338" y="1798638"/>
            <a:ext cx="7937" cy="216852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9" name="Line 408"/>
          <p:cNvSpPr>
            <a:spLocks noChangeShapeType="1"/>
          </p:cNvSpPr>
          <p:nvPr/>
        </p:nvSpPr>
        <p:spPr bwMode="auto">
          <a:xfrm>
            <a:off x="7639050" y="1798638"/>
            <a:ext cx="0" cy="4437062"/>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20" name="Rectangle 409"/>
          <p:cNvSpPr>
            <a:spLocks noChangeAspect="1" noChangeArrowheads="1"/>
          </p:cNvSpPr>
          <p:nvPr/>
        </p:nvSpPr>
        <p:spPr bwMode="auto">
          <a:xfrm>
            <a:off x="1589088" y="6235700"/>
            <a:ext cx="4495800" cy="287338"/>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PPN</a:t>
            </a:r>
          </a:p>
        </p:txBody>
      </p:sp>
      <p:sp>
        <p:nvSpPr>
          <p:cNvPr id="21" name="Rectangle 410"/>
          <p:cNvSpPr>
            <a:spLocks noChangeAspect="1" noChangeArrowheads="1"/>
          </p:cNvSpPr>
          <p:nvPr/>
        </p:nvSpPr>
        <p:spPr bwMode="auto">
          <a:xfrm>
            <a:off x="6084888" y="6235700"/>
            <a:ext cx="1874837" cy="287338"/>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PPO</a:t>
            </a:r>
          </a:p>
        </p:txBody>
      </p:sp>
      <p:sp>
        <p:nvSpPr>
          <p:cNvPr id="22" name="Text Box 411"/>
          <p:cNvSpPr txBox="1">
            <a:spLocks noChangeAspect="1" noChangeArrowheads="1"/>
          </p:cNvSpPr>
          <p:nvPr/>
        </p:nvSpPr>
        <p:spPr bwMode="auto">
          <a:xfrm>
            <a:off x="3665239" y="602615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23" name="Text Box 412"/>
          <p:cNvSpPr txBox="1">
            <a:spLocks noChangeAspect="1" noChangeArrowheads="1"/>
          </p:cNvSpPr>
          <p:nvPr/>
        </p:nvSpPr>
        <p:spPr bwMode="auto">
          <a:xfrm>
            <a:off x="6852939" y="602615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24" name="Text Box 413"/>
          <p:cNvSpPr txBox="1">
            <a:spLocks noChangeAspect="1" noChangeArrowheads="1"/>
          </p:cNvSpPr>
          <p:nvPr/>
        </p:nvSpPr>
        <p:spPr bwMode="auto">
          <a:xfrm>
            <a:off x="8053388" y="6038850"/>
            <a:ext cx="947825" cy="67608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800">
                <a:solidFill>
                  <a:schemeClr val="tx2"/>
                </a:solidFill>
                <a:latin typeface="+mn-lt"/>
              </a:rPr>
              <a:t>Physical </a:t>
            </a:r>
          </a:p>
          <a:p>
            <a:pPr algn="ctr">
              <a:lnSpc>
                <a:spcPct val="90000"/>
              </a:lnSpc>
              <a:spcBef>
                <a:spcPct val="30000"/>
              </a:spcBef>
            </a:pPr>
            <a:r>
              <a:rPr lang="en-US" sz="1800">
                <a:solidFill>
                  <a:schemeClr val="tx2"/>
                </a:solidFill>
                <a:latin typeface="+mn-lt"/>
              </a:rPr>
              <a:t>address</a:t>
            </a:r>
          </a:p>
        </p:txBody>
      </p:sp>
      <p:sp>
        <p:nvSpPr>
          <p:cNvPr id="25" name="Line 414"/>
          <p:cNvSpPr>
            <a:spLocks noChangeShapeType="1"/>
          </p:cNvSpPr>
          <p:nvPr/>
        </p:nvSpPr>
        <p:spPr bwMode="auto">
          <a:xfrm flipH="1">
            <a:off x="4578350" y="5786438"/>
            <a:ext cx="18288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26" name="Line 415"/>
          <p:cNvSpPr>
            <a:spLocks noChangeShapeType="1"/>
          </p:cNvSpPr>
          <p:nvPr/>
        </p:nvSpPr>
        <p:spPr bwMode="auto">
          <a:xfrm>
            <a:off x="4578350" y="5784850"/>
            <a:ext cx="0" cy="433388"/>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27" name="Text Box 416"/>
          <p:cNvSpPr txBox="1">
            <a:spLocks noChangeArrowheads="1"/>
          </p:cNvSpPr>
          <p:nvPr/>
        </p:nvSpPr>
        <p:spPr bwMode="auto">
          <a:xfrm>
            <a:off x="7842250" y="3373438"/>
            <a:ext cx="1148438"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Offset into </a:t>
            </a:r>
          </a:p>
          <a:p>
            <a:pPr algn="ctr">
              <a:lnSpc>
                <a:spcPct val="90000"/>
              </a:lnSpc>
              <a:spcBef>
                <a:spcPct val="30000"/>
              </a:spcBef>
            </a:pPr>
            <a:r>
              <a:rPr lang="en-US" sz="1400" i="1">
                <a:solidFill>
                  <a:schemeClr val="tx2"/>
                </a:solidFill>
                <a:latin typeface="+mn-lt"/>
              </a:rPr>
              <a:t>physical and </a:t>
            </a:r>
          </a:p>
          <a:p>
            <a:pPr algn="ctr">
              <a:lnSpc>
                <a:spcPct val="90000"/>
              </a:lnSpc>
              <a:spcBef>
                <a:spcPct val="30000"/>
              </a:spcBef>
            </a:pPr>
            <a:r>
              <a:rPr lang="en-US" sz="1400" i="1">
                <a:solidFill>
                  <a:schemeClr val="tx2"/>
                </a:solidFill>
                <a:latin typeface="+mn-lt"/>
              </a:rPr>
              <a:t>virtual page</a:t>
            </a:r>
          </a:p>
        </p:txBody>
      </p:sp>
      <p:sp>
        <p:nvSpPr>
          <p:cNvPr id="28" name="Rectangle 417"/>
          <p:cNvSpPr>
            <a:spLocks noChangeAspect="1" noChangeArrowheads="1"/>
          </p:cNvSpPr>
          <p:nvPr/>
        </p:nvSpPr>
        <p:spPr bwMode="auto">
          <a:xfrm>
            <a:off x="3586163" y="1519238"/>
            <a:ext cx="1277937" cy="280987"/>
          </a:xfrm>
          <a:prstGeom prst="rect">
            <a:avLst/>
          </a:prstGeom>
          <a:solidFill>
            <a:srgbClr val="E6E6E6"/>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3</a:t>
            </a:r>
          </a:p>
        </p:txBody>
      </p:sp>
      <p:sp>
        <p:nvSpPr>
          <p:cNvPr id="29" name="Rectangle 418"/>
          <p:cNvSpPr>
            <a:spLocks noChangeAspect="1" noChangeArrowheads="1"/>
          </p:cNvSpPr>
          <p:nvPr/>
        </p:nvSpPr>
        <p:spPr bwMode="auto">
          <a:xfrm>
            <a:off x="4864100" y="1525588"/>
            <a:ext cx="1277938" cy="27305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4</a:t>
            </a:r>
          </a:p>
        </p:txBody>
      </p:sp>
      <p:sp>
        <p:nvSpPr>
          <p:cNvPr id="30" name="Rectangle 419"/>
          <p:cNvSpPr>
            <a:spLocks noChangeAspect="1" noChangeArrowheads="1"/>
          </p:cNvSpPr>
          <p:nvPr/>
        </p:nvSpPr>
        <p:spPr bwMode="auto">
          <a:xfrm>
            <a:off x="2314575" y="1519238"/>
            <a:ext cx="1277938" cy="280987"/>
          </a:xfrm>
          <a:prstGeom prst="rect">
            <a:avLst/>
          </a:prstGeom>
          <a:solidFill>
            <a:srgbClr val="DBF2DA"/>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2</a:t>
            </a:r>
          </a:p>
        </p:txBody>
      </p:sp>
      <p:sp>
        <p:nvSpPr>
          <p:cNvPr id="31" name="Rectangle 420"/>
          <p:cNvSpPr>
            <a:spLocks noChangeAspect="1" noChangeArrowheads="1"/>
          </p:cNvSpPr>
          <p:nvPr/>
        </p:nvSpPr>
        <p:spPr bwMode="auto">
          <a:xfrm>
            <a:off x="1036638" y="1517650"/>
            <a:ext cx="1277937" cy="280988"/>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1</a:t>
            </a:r>
          </a:p>
        </p:txBody>
      </p:sp>
      <p:sp>
        <p:nvSpPr>
          <p:cNvPr id="32" name="Line 430"/>
          <p:cNvSpPr>
            <a:spLocks noChangeShapeType="1"/>
          </p:cNvSpPr>
          <p:nvPr/>
        </p:nvSpPr>
        <p:spPr bwMode="auto">
          <a:xfrm>
            <a:off x="4841875" y="3967163"/>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3" name="Line 431"/>
          <p:cNvSpPr>
            <a:spLocks noChangeShapeType="1"/>
          </p:cNvSpPr>
          <p:nvPr/>
        </p:nvSpPr>
        <p:spPr bwMode="auto">
          <a:xfrm>
            <a:off x="5021263" y="3086100"/>
            <a:ext cx="9525" cy="88106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4" name="Line 432"/>
          <p:cNvSpPr>
            <a:spLocks noChangeShapeType="1"/>
          </p:cNvSpPr>
          <p:nvPr/>
        </p:nvSpPr>
        <p:spPr bwMode="auto">
          <a:xfrm>
            <a:off x="5030788" y="3086100"/>
            <a:ext cx="344487" cy="476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35" name="Rectangle 435"/>
          <p:cNvSpPr>
            <a:spLocks noChangeArrowheads="1"/>
          </p:cNvSpPr>
          <p:nvPr/>
        </p:nvSpPr>
        <p:spPr bwMode="auto">
          <a:xfrm>
            <a:off x="410210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6" name="Text Box 437"/>
          <p:cNvSpPr txBox="1">
            <a:spLocks noChangeArrowheads="1"/>
          </p:cNvSpPr>
          <p:nvPr/>
        </p:nvSpPr>
        <p:spPr bwMode="auto">
          <a:xfrm>
            <a:off x="3916363" y="2295525"/>
            <a:ext cx="1148087"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L3 PT</a:t>
            </a:r>
          </a:p>
          <a:p>
            <a:pPr algn="ctr">
              <a:lnSpc>
                <a:spcPct val="90000"/>
              </a:lnSpc>
              <a:spcBef>
                <a:spcPct val="30000"/>
              </a:spcBef>
            </a:pPr>
            <a:r>
              <a:rPr lang="en-US" sz="1400" i="1">
                <a:solidFill>
                  <a:schemeClr val="tx2"/>
                </a:solidFill>
                <a:latin typeface="+mn-lt"/>
              </a:rPr>
              <a:t>Page middle</a:t>
            </a:r>
          </a:p>
          <a:p>
            <a:pPr algn="ctr">
              <a:lnSpc>
                <a:spcPct val="90000"/>
              </a:lnSpc>
              <a:spcBef>
                <a:spcPct val="30000"/>
              </a:spcBef>
            </a:pPr>
            <a:r>
              <a:rPr lang="en-US" sz="1400" i="1">
                <a:solidFill>
                  <a:schemeClr val="tx2"/>
                </a:solidFill>
                <a:latin typeface="+mn-lt"/>
              </a:rPr>
              <a:t>directory</a:t>
            </a:r>
          </a:p>
        </p:txBody>
      </p:sp>
      <p:sp>
        <p:nvSpPr>
          <p:cNvPr id="37" name="Rectangle 438"/>
          <p:cNvSpPr>
            <a:spLocks noChangeArrowheads="1"/>
          </p:cNvSpPr>
          <p:nvPr/>
        </p:nvSpPr>
        <p:spPr bwMode="auto">
          <a:xfrm>
            <a:off x="4105275" y="3852863"/>
            <a:ext cx="758825" cy="228600"/>
          </a:xfrm>
          <a:prstGeom prst="rect">
            <a:avLst/>
          </a:prstGeom>
          <a:solidFill>
            <a:srgbClr val="E6E6E6"/>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L3 PTE</a:t>
            </a:r>
          </a:p>
        </p:txBody>
      </p:sp>
      <p:sp>
        <p:nvSpPr>
          <p:cNvPr id="38" name="Line 439"/>
          <p:cNvSpPr>
            <a:spLocks noChangeShapeType="1"/>
          </p:cNvSpPr>
          <p:nvPr/>
        </p:nvSpPr>
        <p:spPr bwMode="auto">
          <a:xfrm flipH="1">
            <a:off x="3833813" y="1808163"/>
            <a:ext cx="11112" cy="2159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9" name="Line 440"/>
          <p:cNvSpPr>
            <a:spLocks noChangeShapeType="1"/>
          </p:cNvSpPr>
          <p:nvPr/>
        </p:nvSpPr>
        <p:spPr bwMode="auto">
          <a:xfrm>
            <a:off x="3844925" y="397351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40" name="Line 444"/>
          <p:cNvSpPr>
            <a:spLocks noChangeShapeType="1"/>
          </p:cNvSpPr>
          <p:nvPr/>
        </p:nvSpPr>
        <p:spPr bwMode="auto">
          <a:xfrm>
            <a:off x="3546475" y="3971925"/>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1" name="Line 445"/>
          <p:cNvSpPr>
            <a:spLocks noChangeShapeType="1"/>
          </p:cNvSpPr>
          <p:nvPr/>
        </p:nvSpPr>
        <p:spPr bwMode="auto">
          <a:xfrm>
            <a:off x="3727450" y="3089275"/>
            <a:ext cx="0" cy="88106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2" name="Rectangle 447"/>
          <p:cNvSpPr>
            <a:spLocks noChangeArrowheads="1"/>
          </p:cNvSpPr>
          <p:nvPr/>
        </p:nvSpPr>
        <p:spPr bwMode="auto">
          <a:xfrm>
            <a:off x="280670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3" name="Text Box 449"/>
          <p:cNvSpPr txBox="1">
            <a:spLocks noChangeArrowheads="1"/>
          </p:cNvSpPr>
          <p:nvPr/>
        </p:nvSpPr>
        <p:spPr bwMode="auto">
          <a:xfrm>
            <a:off x="2654300" y="2295525"/>
            <a:ext cx="1073485"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L2 PT</a:t>
            </a:r>
          </a:p>
          <a:p>
            <a:pPr algn="ctr">
              <a:lnSpc>
                <a:spcPct val="90000"/>
              </a:lnSpc>
              <a:spcBef>
                <a:spcPct val="30000"/>
              </a:spcBef>
            </a:pPr>
            <a:r>
              <a:rPr lang="en-US" sz="1400" i="1">
                <a:solidFill>
                  <a:schemeClr val="tx2"/>
                </a:solidFill>
                <a:latin typeface="+mn-lt"/>
              </a:rPr>
              <a:t>Page upper</a:t>
            </a:r>
          </a:p>
          <a:p>
            <a:pPr algn="ctr">
              <a:lnSpc>
                <a:spcPct val="90000"/>
              </a:lnSpc>
              <a:spcBef>
                <a:spcPct val="30000"/>
              </a:spcBef>
            </a:pPr>
            <a:r>
              <a:rPr lang="en-US" sz="1400" i="1">
                <a:solidFill>
                  <a:schemeClr val="tx2"/>
                </a:solidFill>
                <a:latin typeface="+mn-lt"/>
              </a:rPr>
              <a:t>directory</a:t>
            </a:r>
          </a:p>
        </p:txBody>
      </p:sp>
      <p:sp>
        <p:nvSpPr>
          <p:cNvPr id="44" name="Rectangle 450"/>
          <p:cNvSpPr>
            <a:spLocks noChangeArrowheads="1"/>
          </p:cNvSpPr>
          <p:nvPr/>
        </p:nvSpPr>
        <p:spPr bwMode="auto">
          <a:xfrm>
            <a:off x="2809875" y="3852863"/>
            <a:ext cx="758825" cy="228600"/>
          </a:xfrm>
          <a:prstGeom prst="rect">
            <a:avLst/>
          </a:prstGeom>
          <a:solidFill>
            <a:srgbClr val="DBF2DA"/>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L2 PTE</a:t>
            </a:r>
          </a:p>
        </p:txBody>
      </p:sp>
      <p:sp>
        <p:nvSpPr>
          <p:cNvPr id="45" name="Line 451"/>
          <p:cNvSpPr>
            <a:spLocks noChangeShapeType="1"/>
          </p:cNvSpPr>
          <p:nvPr/>
        </p:nvSpPr>
        <p:spPr bwMode="auto">
          <a:xfrm>
            <a:off x="2549525" y="1808163"/>
            <a:ext cx="0" cy="21478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6" name="Line 452"/>
          <p:cNvSpPr>
            <a:spLocks noChangeShapeType="1"/>
          </p:cNvSpPr>
          <p:nvPr/>
        </p:nvSpPr>
        <p:spPr bwMode="auto">
          <a:xfrm>
            <a:off x="2549525" y="396716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47" name="Line 456"/>
          <p:cNvSpPr>
            <a:spLocks noChangeShapeType="1"/>
          </p:cNvSpPr>
          <p:nvPr/>
        </p:nvSpPr>
        <p:spPr bwMode="auto">
          <a:xfrm>
            <a:off x="2270125" y="3967163"/>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8" name="Rectangle 459"/>
          <p:cNvSpPr>
            <a:spLocks noChangeArrowheads="1"/>
          </p:cNvSpPr>
          <p:nvPr/>
        </p:nvSpPr>
        <p:spPr bwMode="auto">
          <a:xfrm>
            <a:off x="153035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9" name="Text Box 461"/>
          <p:cNvSpPr txBox="1">
            <a:spLocks noChangeArrowheads="1"/>
          </p:cNvSpPr>
          <p:nvPr/>
        </p:nvSpPr>
        <p:spPr bwMode="auto">
          <a:xfrm>
            <a:off x="1357313" y="2295525"/>
            <a:ext cx="1105044"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L1 PT</a:t>
            </a:r>
          </a:p>
          <a:p>
            <a:pPr algn="ctr">
              <a:lnSpc>
                <a:spcPct val="90000"/>
              </a:lnSpc>
              <a:spcBef>
                <a:spcPct val="30000"/>
              </a:spcBef>
            </a:pPr>
            <a:r>
              <a:rPr lang="en-US" sz="1400" i="1">
                <a:solidFill>
                  <a:schemeClr val="tx2"/>
                </a:solidFill>
                <a:latin typeface="+mn-lt"/>
              </a:rPr>
              <a:t>Page global</a:t>
            </a:r>
          </a:p>
          <a:p>
            <a:pPr algn="ctr">
              <a:lnSpc>
                <a:spcPct val="90000"/>
              </a:lnSpc>
              <a:spcBef>
                <a:spcPct val="30000"/>
              </a:spcBef>
            </a:pPr>
            <a:r>
              <a:rPr lang="en-US" sz="1400" i="1">
                <a:solidFill>
                  <a:schemeClr val="tx2"/>
                </a:solidFill>
                <a:latin typeface="+mn-lt"/>
              </a:rPr>
              <a:t>directory</a:t>
            </a:r>
            <a:endParaRPr lang="en-US" sz="1400">
              <a:solidFill>
                <a:schemeClr val="tx2"/>
              </a:solidFill>
              <a:latin typeface="+mn-lt"/>
            </a:endParaRPr>
          </a:p>
        </p:txBody>
      </p:sp>
      <p:sp>
        <p:nvSpPr>
          <p:cNvPr id="50" name="Rectangle 462"/>
          <p:cNvSpPr>
            <a:spLocks noChangeArrowheads="1"/>
          </p:cNvSpPr>
          <p:nvPr/>
        </p:nvSpPr>
        <p:spPr bwMode="auto">
          <a:xfrm>
            <a:off x="1533525" y="3852863"/>
            <a:ext cx="758825" cy="2286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L1 PTE</a:t>
            </a:r>
          </a:p>
        </p:txBody>
      </p:sp>
      <p:sp>
        <p:nvSpPr>
          <p:cNvPr id="51" name="Line 463"/>
          <p:cNvSpPr>
            <a:spLocks noChangeShapeType="1"/>
          </p:cNvSpPr>
          <p:nvPr/>
        </p:nvSpPr>
        <p:spPr bwMode="auto">
          <a:xfrm flipH="1">
            <a:off x="1260475" y="1808163"/>
            <a:ext cx="12700" cy="21478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52" name="Line 464"/>
          <p:cNvSpPr>
            <a:spLocks noChangeShapeType="1"/>
          </p:cNvSpPr>
          <p:nvPr/>
        </p:nvSpPr>
        <p:spPr bwMode="auto">
          <a:xfrm>
            <a:off x="1273175" y="396081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53" name="Text Box 465"/>
          <p:cNvSpPr txBox="1">
            <a:spLocks noChangeAspect="1" noChangeArrowheads="1"/>
          </p:cNvSpPr>
          <p:nvPr/>
        </p:nvSpPr>
        <p:spPr bwMode="auto">
          <a:xfrm>
            <a:off x="41591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54" name="Text Box 466"/>
          <p:cNvSpPr txBox="1">
            <a:spLocks noChangeAspect="1" noChangeArrowheads="1"/>
          </p:cNvSpPr>
          <p:nvPr/>
        </p:nvSpPr>
        <p:spPr bwMode="auto">
          <a:xfrm>
            <a:off x="15683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55" name="Line 467"/>
          <p:cNvSpPr>
            <a:spLocks noChangeShapeType="1"/>
          </p:cNvSpPr>
          <p:nvPr/>
        </p:nvSpPr>
        <p:spPr bwMode="auto">
          <a:xfrm flipV="1">
            <a:off x="695325" y="3106738"/>
            <a:ext cx="82232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56" name="Text Box 471"/>
          <p:cNvSpPr txBox="1">
            <a:spLocks noChangeAspect="1" noChangeArrowheads="1"/>
          </p:cNvSpPr>
          <p:nvPr/>
        </p:nvSpPr>
        <p:spPr bwMode="auto">
          <a:xfrm>
            <a:off x="936326" y="28956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dirty="0">
                <a:solidFill>
                  <a:schemeClr val="tx2"/>
                </a:solidFill>
                <a:latin typeface="+mn-lt"/>
              </a:rPr>
              <a:t>40</a:t>
            </a:r>
          </a:p>
        </p:txBody>
      </p:sp>
      <p:sp>
        <p:nvSpPr>
          <p:cNvPr id="57" name="Text Box 473"/>
          <p:cNvSpPr txBox="1">
            <a:spLocks noChangeArrowheads="1"/>
          </p:cNvSpPr>
          <p:nvPr/>
        </p:nvSpPr>
        <p:spPr bwMode="auto">
          <a:xfrm>
            <a:off x="987425" y="2997200"/>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58" name="Line 457"/>
          <p:cNvSpPr>
            <a:spLocks noChangeShapeType="1"/>
          </p:cNvSpPr>
          <p:nvPr/>
        </p:nvSpPr>
        <p:spPr bwMode="auto">
          <a:xfrm>
            <a:off x="2449513" y="3089275"/>
            <a:ext cx="0" cy="877888"/>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59" name="Line 458"/>
          <p:cNvSpPr>
            <a:spLocks noChangeShapeType="1"/>
          </p:cNvSpPr>
          <p:nvPr/>
        </p:nvSpPr>
        <p:spPr bwMode="auto">
          <a:xfrm>
            <a:off x="2459038" y="3090863"/>
            <a:ext cx="344487" cy="4762"/>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60" name="Text Box 476"/>
          <p:cNvSpPr txBox="1">
            <a:spLocks noChangeAspect="1" noChangeArrowheads="1"/>
          </p:cNvSpPr>
          <p:nvPr/>
        </p:nvSpPr>
        <p:spPr bwMode="auto">
          <a:xfrm>
            <a:off x="2466676" y="2859088"/>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1" name="Text Box 477"/>
          <p:cNvSpPr txBox="1">
            <a:spLocks noChangeArrowheads="1"/>
          </p:cNvSpPr>
          <p:nvPr/>
        </p:nvSpPr>
        <p:spPr bwMode="auto">
          <a:xfrm>
            <a:off x="2525713" y="2960688"/>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2" name="Line 446"/>
          <p:cNvSpPr>
            <a:spLocks noChangeShapeType="1"/>
          </p:cNvSpPr>
          <p:nvPr/>
        </p:nvSpPr>
        <p:spPr bwMode="auto">
          <a:xfrm>
            <a:off x="3725863" y="3089275"/>
            <a:ext cx="392112" cy="127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63" name="Text Box 479"/>
          <p:cNvSpPr txBox="1">
            <a:spLocks noChangeAspect="1" noChangeArrowheads="1"/>
          </p:cNvSpPr>
          <p:nvPr/>
        </p:nvSpPr>
        <p:spPr bwMode="auto">
          <a:xfrm>
            <a:off x="3787476" y="2878138"/>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4" name="Text Box 480"/>
          <p:cNvSpPr txBox="1">
            <a:spLocks noChangeArrowheads="1"/>
          </p:cNvSpPr>
          <p:nvPr/>
        </p:nvSpPr>
        <p:spPr bwMode="auto">
          <a:xfrm>
            <a:off x="3833813" y="2979738"/>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5" name="Text Box 482"/>
          <p:cNvSpPr txBox="1">
            <a:spLocks noChangeAspect="1" noChangeArrowheads="1"/>
          </p:cNvSpPr>
          <p:nvPr/>
        </p:nvSpPr>
        <p:spPr bwMode="auto">
          <a:xfrm>
            <a:off x="5062239" y="28543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6" name="Text Box 483"/>
          <p:cNvSpPr txBox="1">
            <a:spLocks noChangeArrowheads="1"/>
          </p:cNvSpPr>
          <p:nvPr/>
        </p:nvSpPr>
        <p:spPr bwMode="auto">
          <a:xfrm>
            <a:off x="5121275" y="2955925"/>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7" name="Text Box 485"/>
          <p:cNvSpPr txBox="1">
            <a:spLocks noChangeAspect="1" noChangeArrowheads="1"/>
          </p:cNvSpPr>
          <p:nvPr/>
        </p:nvSpPr>
        <p:spPr bwMode="auto">
          <a:xfrm>
            <a:off x="5208289" y="55594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8" name="Text Box 486"/>
          <p:cNvSpPr txBox="1">
            <a:spLocks noChangeArrowheads="1"/>
          </p:cNvSpPr>
          <p:nvPr/>
        </p:nvSpPr>
        <p:spPr bwMode="auto">
          <a:xfrm>
            <a:off x="5267325" y="5648325"/>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9" name="Text Box 488"/>
          <p:cNvSpPr txBox="1">
            <a:spLocks noChangeAspect="1" noChangeArrowheads="1"/>
          </p:cNvSpPr>
          <p:nvPr/>
        </p:nvSpPr>
        <p:spPr bwMode="auto">
          <a:xfrm>
            <a:off x="7587951" y="36671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70" name="Text Box 489"/>
          <p:cNvSpPr txBox="1">
            <a:spLocks noChangeArrowheads="1"/>
          </p:cNvSpPr>
          <p:nvPr/>
        </p:nvSpPr>
        <p:spPr bwMode="auto">
          <a:xfrm>
            <a:off x="7527925" y="3656013"/>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79" name="Text Box 505"/>
          <p:cNvSpPr txBox="1">
            <a:spLocks noChangeArrowheads="1"/>
          </p:cNvSpPr>
          <p:nvPr/>
        </p:nvSpPr>
        <p:spPr bwMode="auto">
          <a:xfrm>
            <a:off x="1419225"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512 GB </a:t>
            </a:r>
          </a:p>
          <a:p>
            <a:pPr marL="457200" indent="-457200" algn="ctr"/>
            <a:r>
              <a:rPr lang="en-US" sz="1400" i="1">
                <a:latin typeface="+mn-lt"/>
              </a:rPr>
              <a:t>region </a:t>
            </a:r>
          </a:p>
          <a:p>
            <a:pPr marL="457200" indent="-457200" algn="ctr"/>
            <a:r>
              <a:rPr lang="en-US" sz="1400" i="1">
                <a:latin typeface="+mn-lt"/>
              </a:rPr>
              <a:t>per entry</a:t>
            </a:r>
          </a:p>
        </p:txBody>
      </p:sp>
      <p:sp>
        <p:nvSpPr>
          <p:cNvPr id="80" name="Text Box 507"/>
          <p:cNvSpPr txBox="1">
            <a:spLocks noChangeArrowheads="1"/>
          </p:cNvSpPr>
          <p:nvPr/>
        </p:nvSpPr>
        <p:spPr bwMode="auto">
          <a:xfrm>
            <a:off x="2649538"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1 GB </a:t>
            </a:r>
          </a:p>
          <a:p>
            <a:pPr marL="457200" indent="-457200" algn="ctr"/>
            <a:r>
              <a:rPr lang="en-US" sz="1400" i="1">
                <a:latin typeface="+mn-lt"/>
              </a:rPr>
              <a:t>region </a:t>
            </a:r>
          </a:p>
          <a:p>
            <a:pPr marL="457200" indent="-457200" algn="ctr"/>
            <a:r>
              <a:rPr lang="en-US" sz="1400" i="1">
                <a:latin typeface="+mn-lt"/>
              </a:rPr>
              <a:t>per entry</a:t>
            </a:r>
          </a:p>
        </p:txBody>
      </p:sp>
      <p:sp>
        <p:nvSpPr>
          <p:cNvPr id="81" name="Text Box 508"/>
          <p:cNvSpPr txBox="1">
            <a:spLocks noChangeArrowheads="1"/>
          </p:cNvSpPr>
          <p:nvPr/>
        </p:nvSpPr>
        <p:spPr bwMode="auto">
          <a:xfrm>
            <a:off x="3998913"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2 MB </a:t>
            </a:r>
          </a:p>
          <a:p>
            <a:pPr marL="457200" indent="-457200" algn="ctr"/>
            <a:r>
              <a:rPr lang="en-US" sz="1400" i="1">
                <a:latin typeface="+mn-lt"/>
              </a:rPr>
              <a:t>region </a:t>
            </a:r>
          </a:p>
          <a:p>
            <a:pPr marL="457200" indent="-457200" algn="ctr"/>
            <a:r>
              <a:rPr lang="en-US" sz="1400" i="1">
                <a:latin typeface="+mn-lt"/>
              </a:rPr>
              <a:t>per entry</a:t>
            </a:r>
          </a:p>
        </p:txBody>
      </p:sp>
      <p:sp>
        <p:nvSpPr>
          <p:cNvPr id="82" name="Text Box 509"/>
          <p:cNvSpPr txBox="1">
            <a:spLocks noChangeArrowheads="1"/>
          </p:cNvSpPr>
          <p:nvPr/>
        </p:nvSpPr>
        <p:spPr bwMode="auto">
          <a:xfrm>
            <a:off x="5221288"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4 KB</a:t>
            </a:r>
          </a:p>
          <a:p>
            <a:pPr marL="457200" indent="-457200" algn="ctr"/>
            <a:r>
              <a:rPr lang="en-US" sz="1400" i="1">
                <a:latin typeface="+mn-lt"/>
              </a:rPr>
              <a:t>region </a:t>
            </a:r>
          </a:p>
          <a:p>
            <a:pPr marL="457200" indent="-457200" algn="ctr"/>
            <a:r>
              <a:rPr lang="en-US" sz="1400" i="1">
                <a:latin typeface="+mn-lt"/>
              </a:rPr>
              <a:t>per entry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04800" y="457200"/>
            <a:ext cx="79248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Trick for Speeding Up L1 Access</a:t>
            </a:r>
          </a:p>
        </p:txBody>
      </p:sp>
      <p:sp>
        <p:nvSpPr>
          <p:cNvPr id="26626" name="Rectangle 2"/>
          <p:cNvSpPr>
            <a:spLocks noGrp="1" noChangeArrowheads="1"/>
          </p:cNvSpPr>
          <p:nvPr>
            <p:ph type="body" idx="1"/>
          </p:nvPr>
        </p:nvSpPr>
        <p:spPr>
          <a:xfrm>
            <a:off x="381000" y="4289425"/>
            <a:ext cx="8548687" cy="233997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The story so far</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MMU accessed before L1 cache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t>Doesn’t that make L1 cache hits slower?</a:t>
            </a:r>
            <a:endParaRPr lang="en-GB" dirty="0"/>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t>Yes!</a:t>
            </a:r>
            <a:r>
              <a:rPr lang="en-GB" dirty="0"/>
              <a:t> So real systems don’t do this…</a:t>
            </a:r>
            <a:endParaRPr lang="en-GB" b="1" dirty="0"/>
          </a:p>
        </p:txBody>
      </p:sp>
      <p:sp>
        <p:nvSpPr>
          <p:cNvPr id="2" name="Rectangle 1">
            <a:extLst>
              <a:ext uri="{FF2B5EF4-FFF2-40B4-BE49-F238E27FC236}">
                <a16:creationId xmlns:a16="http://schemas.microsoft.com/office/drawing/2014/main" id="{C779C2BD-A64A-694B-19CE-5B79C9AAD987}"/>
              </a:ext>
            </a:extLst>
          </p:cNvPr>
          <p:cNvSpPr/>
          <p:nvPr/>
        </p:nvSpPr>
        <p:spPr bwMode="auto">
          <a:xfrm>
            <a:off x="849998" y="2280692"/>
            <a:ext cx="3749615" cy="1149350"/>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4" name="Rectangle 10">
            <a:extLst>
              <a:ext uri="{FF2B5EF4-FFF2-40B4-BE49-F238E27FC236}">
                <a16:creationId xmlns:a16="http://schemas.microsoft.com/office/drawing/2014/main" id="{0524F11E-C656-C2A7-C06A-2A8D886B7756}"/>
              </a:ext>
            </a:extLst>
          </p:cNvPr>
          <p:cNvSpPr>
            <a:spLocks noChangeArrowheads="1"/>
          </p:cNvSpPr>
          <p:nvPr/>
        </p:nvSpPr>
        <p:spPr bwMode="auto">
          <a:xfrm>
            <a:off x="3429000" y="2619808"/>
            <a:ext cx="1066800" cy="533400"/>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5" name="Rectangle 20">
            <a:extLst>
              <a:ext uri="{FF2B5EF4-FFF2-40B4-BE49-F238E27FC236}">
                <a16:creationId xmlns:a16="http://schemas.microsoft.com/office/drawing/2014/main" id="{B6D68EC6-74B1-46AF-B5AD-D4B92860E154}"/>
              </a:ext>
            </a:extLst>
          </p:cNvPr>
          <p:cNvSpPr>
            <a:spLocks noChangeArrowheads="1"/>
          </p:cNvSpPr>
          <p:nvPr/>
        </p:nvSpPr>
        <p:spPr bwMode="auto">
          <a:xfrm>
            <a:off x="6172200" y="2280692"/>
            <a:ext cx="914400" cy="1142804"/>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dirty="0"/>
          </a:p>
        </p:txBody>
      </p:sp>
      <p:sp>
        <p:nvSpPr>
          <p:cNvPr id="6" name="Text Box 9">
            <a:extLst>
              <a:ext uri="{FF2B5EF4-FFF2-40B4-BE49-F238E27FC236}">
                <a16:creationId xmlns:a16="http://schemas.microsoft.com/office/drawing/2014/main" id="{E5C99C19-1E70-E70F-6FCF-A2B95777A21E}"/>
              </a:ext>
            </a:extLst>
          </p:cNvPr>
          <p:cNvSpPr txBox="1">
            <a:spLocks noChangeArrowheads="1"/>
          </p:cNvSpPr>
          <p:nvPr/>
        </p:nvSpPr>
        <p:spPr bwMode="auto">
          <a:xfrm>
            <a:off x="4557652" y="2378791"/>
            <a:ext cx="139580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Physical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cxnSp>
        <p:nvCxnSpPr>
          <p:cNvPr id="7" name="Straight Arrow Connector 6">
            <a:extLst>
              <a:ext uri="{FF2B5EF4-FFF2-40B4-BE49-F238E27FC236}">
                <a16:creationId xmlns:a16="http://schemas.microsoft.com/office/drawing/2014/main" id="{4ACFC4E7-AECF-9554-3D2D-0E792CAD7813}"/>
              </a:ext>
            </a:extLst>
          </p:cNvPr>
          <p:cNvCxnSpPr>
            <a:stCxn id="4" idx="3"/>
          </p:cNvCxnSpPr>
          <p:nvPr/>
        </p:nvCxnSpPr>
        <p:spPr bwMode="auto">
          <a:xfrm flipV="1">
            <a:off x="4495800" y="2885132"/>
            <a:ext cx="1522413" cy="1376"/>
          </a:xfrm>
          <a:prstGeom prst="straightConnector1">
            <a:avLst/>
          </a:prstGeom>
          <a:noFill/>
          <a:ln w="25400" cap="flat" cmpd="sng" algn="ctr">
            <a:solidFill>
              <a:schemeClr val="tx1"/>
            </a:solidFill>
            <a:prstDash val="solid"/>
            <a:round/>
            <a:headEnd type="none" w="med" len="med"/>
            <a:tailEnd type="arrow"/>
          </a:ln>
          <a:effectLst/>
        </p:spPr>
      </p:cxnSp>
      <p:sp>
        <p:nvSpPr>
          <p:cNvPr id="8" name="Rectangle 10">
            <a:extLst>
              <a:ext uri="{FF2B5EF4-FFF2-40B4-BE49-F238E27FC236}">
                <a16:creationId xmlns:a16="http://schemas.microsoft.com/office/drawing/2014/main" id="{85E3E32B-53A4-4B2E-4FFE-EE8481E7E5E5}"/>
              </a:ext>
            </a:extLst>
          </p:cNvPr>
          <p:cNvSpPr>
            <a:spLocks noChangeArrowheads="1"/>
          </p:cNvSpPr>
          <p:nvPr/>
        </p:nvSpPr>
        <p:spPr bwMode="auto">
          <a:xfrm>
            <a:off x="990600" y="2620295"/>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9" name="Straight Arrow Connector 8">
            <a:extLst>
              <a:ext uri="{FF2B5EF4-FFF2-40B4-BE49-F238E27FC236}">
                <a16:creationId xmlns:a16="http://schemas.microsoft.com/office/drawing/2014/main" id="{13528C11-B728-A6F6-18BF-5BEDA05663C3}"/>
              </a:ext>
            </a:extLst>
          </p:cNvPr>
          <p:cNvCxnSpPr>
            <a:stCxn id="8" idx="3"/>
          </p:cNvCxnSpPr>
          <p:nvPr/>
        </p:nvCxnSpPr>
        <p:spPr bwMode="auto">
          <a:xfrm flipV="1">
            <a:off x="2057400" y="2882426"/>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10" name="Text Box 9">
            <a:extLst>
              <a:ext uri="{FF2B5EF4-FFF2-40B4-BE49-F238E27FC236}">
                <a16:creationId xmlns:a16="http://schemas.microsoft.com/office/drawing/2014/main" id="{12C71976-92C1-F033-2DF8-8CD58798A641}"/>
              </a:ext>
            </a:extLst>
          </p:cNvPr>
          <p:cNvSpPr txBox="1">
            <a:spLocks noChangeArrowheads="1"/>
          </p:cNvSpPr>
          <p:nvPr/>
        </p:nvSpPr>
        <p:spPr bwMode="auto">
          <a:xfrm>
            <a:off x="2057839" y="2378791"/>
            <a:ext cx="130507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Virtual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11" name="TextBox 10">
            <a:extLst>
              <a:ext uri="{FF2B5EF4-FFF2-40B4-BE49-F238E27FC236}">
                <a16:creationId xmlns:a16="http://schemas.microsoft.com/office/drawing/2014/main" id="{3FE909AC-5D02-B621-E634-C9E93BDE54E3}"/>
              </a:ext>
            </a:extLst>
          </p:cNvPr>
          <p:cNvSpPr txBox="1"/>
          <p:nvPr/>
        </p:nvSpPr>
        <p:spPr>
          <a:xfrm>
            <a:off x="762000" y="1976700"/>
            <a:ext cx="105830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CPU Chip</a:t>
            </a:r>
          </a:p>
        </p:txBody>
      </p:sp>
      <p:sp>
        <p:nvSpPr>
          <p:cNvPr id="3" name="Text Box 7">
            <a:extLst>
              <a:ext uri="{FF2B5EF4-FFF2-40B4-BE49-F238E27FC236}">
                <a16:creationId xmlns:a16="http://schemas.microsoft.com/office/drawing/2014/main" id="{A486F812-AD66-85A7-F682-DABDA111B5E4}"/>
              </a:ext>
            </a:extLst>
          </p:cNvPr>
          <p:cNvSpPr txBox="1">
            <a:spLocks noChangeArrowheads="1"/>
          </p:cNvSpPr>
          <p:nvPr/>
        </p:nvSpPr>
        <p:spPr bwMode="auto">
          <a:xfrm>
            <a:off x="6172200" y="2742556"/>
            <a:ext cx="914400" cy="306087"/>
          </a:xfrm>
          <a:prstGeom prst="rect">
            <a:avLst/>
          </a:prstGeom>
          <a:noFill/>
          <a:ln w="9525">
            <a:noFill/>
            <a:round/>
            <a:headEnd/>
            <a:tailEnd/>
          </a:ln>
          <a:effectLst/>
        </p:spPr>
        <p:txBody>
          <a:bodyPr wrap="squar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L1 cache</a:t>
            </a:r>
          </a:p>
        </p:txBody>
      </p:sp>
    </p:spTree>
    <p:extLst>
      <p:ext uri="{BB962C8B-B14F-4D97-AF65-F5344CB8AC3E}">
        <p14:creationId xmlns:p14="http://schemas.microsoft.com/office/powerpoint/2010/main" val="163024440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04800" y="457200"/>
            <a:ext cx="79248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Trick for Speeding Up L1 Access</a:t>
            </a:r>
          </a:p>
        </p:txBody>
      </p:sp>
      <p:sp>
        <p:nvSpPr>
          <p:cNvPr id="26626" name="Rectangle 2"/>
          <p:cNvSpPr>
            <a:spLocks noGrp="1" noChangeArrowheads="1"/>
          </p:cNvSpPr>
          <p:nvPr>
            <p:ph type="body" idx="1"/>
          </p:nvPr>
        </p:nvSpPr>
        <p:spPr>
          <a:xfrm>
            <a:off x="381000" y="4289425"/>
            <a:ext cx="8548687" cy="233997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Observation</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Bits that determine CI identical in virtual and physical address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index into cache while address translation taking place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Generally we hit in TLB, so PPN bits (CT bits) available quickly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“Virtually indexed, physically tagged”</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Cache carefully sized to make this possible</a:t>
            </a:r>
          </a:p>
        </p:txBody>
      </p:sp>
      <p:sp>
        <p:nvSpPr>
          <p:cNvPr id="26627" name="Text Box 3"/>
          <p:cNvSpPr txBox="1">
            <a:spLocks noChangeArrowheads="1"/>
          </p:cNvSpPr>
          <p:nvPr/>
        </p:nvSpPr>
        <p:spPr bwMode="auto">
          <a:xfrm>
            <a:off x="76200" y="1958930"/>
            <a:ext cx="2500313" cy="898262"/>
          </a:xfrm>
          <a:prstGeom prst="rect">
            <a:avLst/>
          </a:prstGeom>
          <a:noFill/>
          <a:ln w="9525">
            <a:noFill/>
            <a:round/>
            <a:headEnd/>
            <a:tailEnd/>
          </a:ln>
          <a:effectLst/>
        </p:spPr>
        <p:txBody>
          <a:bodyPr lIns="90360" tIns="44280" rIns="90360" bIns="44280">
            <a:spAutoFit/>
          </a:bodyPr>
          <a:lstStyle/>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Physical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address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(PA)</a:t>
            </a:r>
          </a:p>
        </p:txBody>
      </p:sp>
      <p:sp>
        <p:nvSpPr>
          <p:cNvPr id="26628" name="Rectangle 4"/>
          <p:cNvSpPr>
            <a:spLocks noChangeArrowheads="1"/>
          </p:cNvSpPr>
          <p:nvPr/>
        </p:nvSpPr>
        <p:spPr bwMode="auto">
          <a:xfrm>
            <a:off x="2874735" y="1980406"/>
            <a:ext cx="1066800" cy="3048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CT</a:t>
            </a:r>
          </a:p>
        </p:txBody>
      </p:sp>
      <p:sp>
        <p:nvSpPr>
          <p:cNvPr id="26629" name="Rectangle 5"/>
          <p:cNvSpPr>
            <a:spLocks noChangeArrowheads="1"/>
          </p:cNvSpPr>
          <p:nvPr/>
        </p:nvSpPr>
        <p:spPr bwMode="auto">
          <a:xfrm>
            <a:off x="4246335" y="1980406"/>
            <a:ext cx="3048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CO</a:t>
            </a:r>
          </a:p>
        </p:txBody>
      </p:sp>
      <p:sp>
        <p:nvSpPr>
          <p:cNvPr id="26630" name="Text Box 6"/>
          <p:cNvSpPr txBox="1">
            <a:spLocks noChangeArrowheads="1"/>
          </p:cNvSpPr>
          <p:nvPr/>
        </p:nvSpPr>
        <p:spPr bwMode="auto">
          <a:xfrm>
            <a:off x="3181123" y="1751806"/>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40</a:t>
            </a:r>
          </a:p>
        </p:txBody>
      </p:sp>
      <p:sp>
        <p:nvSpPr>
          <p:cNvPr id="26631" name="Text Box 7"/>
          <p:cNvSpPr txBox="1">
            <a:spLocks noChangeArrowheads="1"/>
          </p:cNvSpPr>
          <p:nvPr/>
        </p:nvSpPr>
        <p:spPr bwMode="auto">
          <a:xfrm>
            <a:off x="4271735" y="1751806"/>
            <a:ext cx="273480"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6</a:t>
            </a:r>
          </a:p>
        </p:txBody>
      </p:sp>
      <p:sp>
        <p:nvSpPr>
          <p:cNvPr id="26632" name="Rectangle 8"/>
          <p:cNvSpPr>
            <a:spLocks noChangeArrowheads="1"/>
          </p:cNvSpPr>
          <p:nvPr/>
        </p:nvSpPr>
        <p:spPr bwMode="auto">
          <a:xfrm>
            <a:off x="3941535" y="1980406"/>
            <a:ext cx="3048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CI</a:t>
            </a:r>
          </a:p>
        </p:txBody>
      </p:sp>
      <p:sp>
        <p:nvSpPr>
          <p:cNvPr id="26633" name="Text Box 9"/>
          <p:cNvSpPr txBox="1">
            <a:spLocks noChangeArrowheads="1"/>
          </p:cNvSpPr>
          <p:nvPr/>
        </p:nvSpPr>
        <p:spPr bwMode="auto">
          <a:xfrm>
            <a:off x="3941535" y="1751806"/>
            <a:ext cx="273480"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6</a:t>
            </a:r>
          </a:p>
        </p:txBody>
      </p:sp>
      <p:sp>
        <p:nvSpPr>
          <p:cNvPr id="26634" name="Text Box 10"/>
          <p:cNvSpPr txBox="1">
            <a:spLocks noChangeArrowheads="1"/>
          </p:cNvSpPr>
          <p:nvPr/>
        </p:nvSpPr>
        <p:spPr bwMode="auto">
          <a:xfrm>
            <a:off x="1503135" y="3422868"/>
            <a:ext cx="1073378" cy="898262"/>
          </a:xfrm>
          <a:prstGeom prst="rect">
            <a:avLst/>
          </a:prstGeom>
          <a:noFill/>
          <a:ln w="9525">
            <a:noFill/>
            <a:round/>
            <a:headEnd/>
            <a:tailEnd/>
          </a:ln>
          <a:effectLst/>
        </p:spPr>
        <p:txBody>
          <a:bodyPr wrap="square" lIns="90360" tIns="44280" rIns="90360" bIns="44280">
            <a:spAutoFit/>
          </a:bodyPr>
          <a:lstStyle/>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Virtual</a:t>
            </a:r>
            <a:r>
              <a:rPr lang="en-GB" sz="1600" dirty="0">
                <a:solidFill>
                  <a:srgbClr val="003300"/>
                </a:solidFill>
                <a:latin typeface="Calibri" pitchFamily="34" charset="0"/>
                <a:ea typeface="msgothic" charset="0"/>
                <a:cs typeface="msgothic" charset="0"/>
              </a:rPr>
              <a:t>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address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(VA)</a:t>
            </a:r>
          </a:p>
        </p:txBody>
      </p:sp>
      <p:sp>
        <p:nvSpPr>
          <p:cNvPr id="26635" name="Rectangle 11"/>
          <p:cNvSpPr>
            <a:spLocks noChangeArrowheads="1"/>
          </p:cNvSpPr>
          <p:nvPr/>
        </p:nvSpPr>
        <p:spPr bwMode="auto">
          <a:xfrm>
            <a:off x="2874735" y="3885406"/>
            <a:ext cx="1066800" cy="3048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VPN</a:t>
            </a:r>
          </a:p>
        </p:txBody>
      </p:sp>
      <p:sp>
        <p:nvSpPr>
          <p:cNvPr id="26636" name="Rectangle 12"/>
          <p:cNvSpPr>
            <a:spLocks noChangeArrowheads="1"/>
          </p:cNvSpPr>
          <p:nvPr/>
        </p:nvSpPr>
        <p:spPr bwMode="auto">
          <a:xfrm>
            <a:off x="3941535" y="3885406"/>
            <a:ext cx="6096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VPO</a:t>
            </a:r>
          </a:p>
        </p:txBody>
      </p:sp>
      <p:sp>
        <p:nvSpPr>
          <p:cNvPr id="26637" name="Text Box 13"/>
          <p:cNvSpPr txBox="1">
            <a:spLocks noChangeArrowheads="1"/>
          </p:cNvSpPr>
          <p:nvPr/>
        </p:nvSpPr>
        <p:spPr bwMode="auto">
          <a:xfrm>
            <a:off x="3177948" y="4266406"/>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36</a:t>
            </a:r>
          </a:p>
        </p:txBody>
      </p:sp>
      <p:sp>
        <p:nvSpPr>
          <p:cNvPr id="26638" name="Text Box 14"/>
          <p:cNvSpPr txBox="1">
            <a:spLocks noChangeArrowheads="1"/>
          </p:cNvSpPr>
          <p:nvPr/>
        </p:nvSpPr>
        <p:spPr bwMode="auto">
          <a:xfrm>
            <a:off x="3938360" y="4266406"/>
            <a:ext cx="609600" cy="279029"/>
          </a:xfrm>
          <a:prstGeom prst="rect">
            <a:avLst/>
          </a:prstGeom>
          <a:noFill/>
          <a:ln w="9525">
            <a:noFill/>
            <a:round/>
            <a:headEnd/>
            <a:tailEnd/>
          </a:ln>
          <a:effectLst/>
        </p:spPr>
        <p:txBody>
          <a:bodyPr lIns="90360" tIns="44280" rIns="90360" bIns="44280">
            <a:spAutoFit/>
          </a:bodyP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12</a:t>
            </a:r>
          </a:p>
        </p:txBody>
      </p:sp>
      <p:sp>
        <p:nvSpPr>
          <p:cNvPr id="26639" name="Rectangle 15"/>
          <p:cNvSpPr>
            <a:spLocks noChangeArrowheads="1"/>
          </p:cNvSpPr>
          <p:nvPr/>
        </p:nvSpPr>
        <p:spPr bwMode="auto">
          <a:xfrm>
            <a:off x="3941535" y="2590006"/>
            <a:ext cx="6096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PPO</a:t>
            </a:r>
          </a:p>
        </p:txBody>
      </p:sp>
      <p:sp>
        <p:nvSpPr>
          <p:cNvPr id="26640" name="Rectangle 16"/>
          <p:cNvSpPr>
            <a:spLocks noChangeArrowheads="1"/>
          </p:cNvSpPr>
          <p:nvPr/>
        </p:nvSpPr>
        <p:spPr bwMode="auto">
          <a:xfrm>
            <a:off x="2874735" y="2590006"/>
            <a:ext cx="1066800" cy="3048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PPN</a:t>
            </a:r>
          </a:p>
        </p:txBody>
      </p:sp>
      <p:sp>
        <p:nvSpPr>
          <p:cNvPr id="26641" name="AutoShape 17"/>
          <p:cNvSpPr>
            <a:spLocks/>
          </p:cNvSpPr>
          <p:nvPr/>
        </p:nvSpPr>
        <p:spPr bwMode="auto">
          <a:xfrm>
            <a:off x="2569935" y="1980406"/>
            <a:ext cx="228600" cy="914400"/>
          </a:xfrm>
          <a:prstGeom prst="leftBrace">
            <a:avLst>
              <a:gd name="adj1" fmla="val 33333"/>
              <a:gd name="adj2" fmla="val 50000"/>
            </a:avLst>
          </a:prstGeom>
          <a:noFill/>
          <a:ln w="9360">
            <a:solidFill>
              <a:schemeClr val="tx1"/>
            </a:solidFill>
            <a:miter lim="800000"/>
            <a:headEnd/>
            <a:tailEnd/>
          </a:ln>
          <a:effectLst/>
        </p:spPr>
        <p:txBody>
          <a:bodyPr wrap="none" anchor="ctr"/>
          <a:lstStyle/>
          <a:p>
            <a:endParaRPr lang="en-US"/>
          </a:p>
        </p:txBody>
      </p:sp>
      <p:sp>
        <p:nvSpPr>
          <p:cNvPr id="26642" name="Line 18"/>
          <p:cNvSpPr>
            <a:spLocks noChangeShapeType="1"/>
          </p:cNvSpPr>
          <p:nvPr/>
        </p:nvSpPr>
        <p:spPr bwMode="auto">
          <a:xfrm flipV="1">
            <a:off x="3484335" y="3655218"/>
            <a:ext cx="1588" cy="231775"/>
          </a:xfrm>
          <a:prstGeom prst="line">
            <a:avLst/>
          </a:prstGeom>
          <a:noFill/>
          <a:ln w="9360">
            <a:solidFill>
              <a:srgbClr val="000066"/>
            </a:solidFill>
            <a:miter lim="800000"/>
            <a:headEnd type="oval"/>
            <a:tailEnd type="triangle" w="med" len="med"/>
          </a:ln>
          <a:effectLst/>
        </p:spPr>
        <p:txBody>
          <a:bodyPr/>
          <a:lstStyle/>
          <a:p>
            <a:endParaRPr lang="en-US"/>
          </a:p>
        </p:txBody>
      </p:sp>
      <p:sp>
        <p:nvSpPr>
          <p:cNvPr id="26643" name="AutoShape 19"/>
          <p:cNvSpPr>
            <a:spLocks noChangeArrowheads="1"/>
          </p:cNvSpPr>
          <p:nvPr/>
        </p:nvSpPr>
        <p:spPr bwMode="auto">
          <a:xfrm>
            <a:off x="2798535" y="3123406"/>
            <a:ext cx="1143000" cy="609600"/>
          </a:xfrm>
          <a:prstGeom prst="roundRect">
            <a:avLst>
              <a:gd name="adj" fmla="val 16667"/>
            </a:avLst>
          </a:prstGeom>
          <a:solidFill>
            <a:srgbClr val="D9D9D9"/>
          </a:solidFill>
          <a:ln w="19080">
            <a:no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a:t>
            </a:r>
            <a:r>
              <a:rPr lang="en-GB" sz="1600" dirty="0">
                <a:solidFill>
                  <a:srgbClr val="003300"/>
                </a:solidFill>
                <a:latin typeface="Calibri" pitchFamily="34" charset="0"/>
                <a:ea typeface="msgothic" charset="0"/>
                <a:cs typeface="msgothic" charset="0"/>
              </a:rPr>
              <a:t>ess</a:t>
            </a:r>
            <a:endParaRPr lang="en-GB" sz="1600" b="1" dirty="0">
              <a:solidFill>
                <a:srgbClr val="003300"/>
              </a:solidFill>
              <a:latin typeface="Calibri" pitchFamily="34" charset="0"/>
              <a:ea typeface="msgothic" charset="0"/>
              <a:cs typeface="msgothic" charset="0"/>
            </a:endParaRPr>
          </a:p>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Translation</a:t>
            </a:r>
          </a:p>
        </p:txBody>
      </p:sp>
      <p:sp>
        <p:nvSpPr>
          <p:cNvPr id="26644" name="Line 20"/>
          <p:cNvSpPr>
            <a:spLocks noChangeShapeType="1"/>
          </p:cNvSpPr>
          <p:nvPr/>
        </p:nvSpPr>
        <p:spPr bwMode="auto">
          <a:xfrm flipV="1">
            <a:off x="3484335" y="2893218"/>
            <a:ext cx="1588" cy="274320"/>
          </a:xfrm>
          <a:prstGeom prst="line">
            <a:avLst/>
          </a:prstGeom>
          <a:noFill/>
          <a:ln w="9360">
            <a:solidFill>
              <a:srgbClr val="000066"/>
            </a:solidFill>
            <a:miter lim="800000"/>
            <a:headEnd/>
            <a:tailEnd type="triangle" w="med" len="med"/>
          </a:ln>
          <a:effectLst/>
        </p:spPr>
        <p:txBody>
          <a:bodyPr/>
          <a:lstStyle/>
          <a:p>
            <a:endParaRPr lang="en-US"/>
          </a:p>
        </p:txBody>
      </p:sp>
      <p:sp>
        <p:nvSpPr>
          <p:cNvPr id="26645" name="Line 21"/>
          <p:cNvSpPr>
            <a:spLocks noChangeShapeType="1"/>
          </p:cNvSpPr>
          <p:nvPr/>
        </p:nvSpPr>
        <p:spPr bwMode="auto">
          <a:xfrm flipV="1">
            <a:off x="4246335" y="2893219"/>
            <a:ext cx="1588" cy="993775"/>
          </a:xfrm>
          <a:prstGeom prst="line">
            <a:avLst/>
          </a:prstGeom>
          <a:noFill/>
          <a:ln w="9360">
            <a:solidFill>
              <a:srgbClr val="000066"/>
            </a:solidFill>
            <a:miter lim="800000"/>
            <a:headEnd type="oval"/>
            <a:tailEnd type="triangle" w="med" len="med"/>
          </a:ln>
          <a:effectLst/>
        </p:spPr>
        <p:txBody>
          <a:bodyPr/>
          <a:lstStyle/>
          <a:p>
            <a:endParaRPr lang="en-US"/>
          </a:p>
        </p:txBody>
      </p:sp>
      <p:sp>
        <p:nvSpPr>
          <p:cNvPr id="26646" name="Text Box 22"/>
          <p:cNvSpPr txBox="1">
            <a:spLocks noChangeArrowheads="1"/>
          </p:cNvSpPr>
          <p:nvPr/>
        </p:nvSpPr>
        <p:spPr bwMode="auto">
          <a:xfrm>
            <a:off x="4243160" y="3093244"/>
            <a:ext cx="733918" cy="537035"/>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No</a:t>
            </a:r>
          </a:p>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Change</a:t>
            </a:r>
          </a:p>
        </p:txBody>
      </p:sp>
      <p:sp>
        <p:nvSpPr>
          <p:cNvPr id="26647" name="Rectangle 23"/>
          <p:cNvSpPr>
            <a:spLocks noChangeArrowheads="1"/>
          </p:cNvSpPr>
          <p:nvPr/>
        </p:nvSpPr>
        <p:spPr bwMode="auto">
          <a:xfrm>
            <a:off x="5236935" y="2590006"/>
            <a:ext cx="2667000" cy="1143000"/>
          </a:xfrm>
          <a:prstGeom prst="rect">
            <a:avLst/>
          </a:prstGeom>
          <a:solidFill>
            <a:srgbClr val="F6F5BD"/>
          </a:solidFill>
          <a:ln w="19080">
            <a:solidFill>
              <a:srgbClr val="000066"/>
            </a:solidFill>
            <a:miter lim="800000"/>
            <a:headEnd/>
            <a:tailEnd/>
          </a:ln>
          <a:effectLst/>
        </p:spPr>
        <p:txBody>
          <a:bodyPr wrap="none" anchor="ctr"/>
          <a:lstStyle/>
          <a:p>
            <a:endParaRPr lang="en-US"/>
          </a:p>
        </p:txBody>
      </p:sp>
      <p:sp>
        <p:nvSpPr>
          <p:cNvPr id="26652" name="Line 28"/>
          <p:cNvSpPr>
            <a:spLocks noChangeShapeType="1"/>
          </p:cNvSpPr>
          <p:nvPr/>
        </p:nvSpPr>
        <p:spPr bwMode="auto">
          <a:xfrm flipV="1">
            <a:off x="4551135" y="3047205"/>
            <a:ext cx="934753" cy="992187"/>
          </a:xfrm>
          <a:prstGeom prst="line">
            <a:avLst/>
          </a:prstGeom>
          <a:noFill/>
          <a:ln w="19080">
            <a:solidFill>
              <a:srgbClr val="000066"/>
            </a:solidFill>
            <a:prstDash val="sysDot"/>
            <a:miter lim="800000"/>
            <a:headEnd type="oval"/>
            <a:tailEnd type="triangle" w="med" len="med"/>
          </a:ln>
          <a:effectLst/>
        </p:spPr>
        <p:txBody>
          <a:bodyPr/>
          <a:lstStyle/>
          <a:p>
            <a:endParaRPr lang="en-US"/>
          </a:p>
        </p:txBody>
      </p:sp>
      <p:sp>
        <p:nvSpPr>
          <p:cNvPr id="26653" name="Rectangle 29"/>
          <p:cNvSpPr>
            <a:spLocks noChangeArrowheads="1"/>
          </p:cNvSpPr>
          <p:nvPr/>
        </p:nvSpPr>
        <p:spPr bwMode="auto">
          <a:xfrm>
            <a:off x="4835582" y="3606377"/>
            <a:ext cx="325153"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CI</a:t>
            </a:r>
          </a:p>
        </p:txBody>
      </p:sp>
      <p:sp>
        <p:nvSpPr>
          <p:cNvPr id="26658" name="Freeform 34"/>
          <p:cNvSpPr>
            <a:spLocks/>
          </p:cNvSpPr>
          <p:nvPr/>
        </p:nvSpPr>
        <p:spPr bwMode="auto">
          <a:xfrm>
            <a:off x="3636734" y="1523206"/>
            <a:ext cx="1600201" cy="609600"/>
          </a:xfrm>
          <a:custGeom>
            <a:avLst/>
            <a:gdLst/>
            <a:ahLst/>
            <a:cxnLst>
              <a:cxn ang="0">
                <a:pos x="0" y="240"/>
              </a:cxn>
              <a:cxn ang="0">
                <a:pos x="192" y="0"/>
              </a:cxn>
              <a:cxn ang="0">
                <a:pos x="1200" y="0"/>
              </a:cxn>
            </a:cxnLst>
            <a:rect l="0" t="0" r="r" b="b"/>
            <a:pathLst>
              <a:path w="1200" h="240">
                <a:moveTo>
                  <a:pt x="0" y="240"/>
                </a:moveTo>
                <a:lnTo>
                  <a:pt x="192" y="0"/>
                </a:lnTo>
                <a:lnTo>
                  <a:pt x="1200" y="0"/>
                </a:lnTo>
              </a:path>
            </a:pathLst>
          </a:custGeom>
          <a:noFill/>
          <a:ln w="19080">
            <a:solidFill>
              <a:srgbClr val="000066"/>
            </a:solidFill>
            <a:prstDash val="sysDot"/>
            <a:round/>
            <a:headEnd type="oval"/>
            <a:tailEnd type="triangle" w="med" len="med"/>
          </a:ln>
          <a:effectLst/>
        </p:spPr>
        <p:txBody>
          <a:bodyPr wrap="none" anchor="ctr"/>
          <a:lstStyle/>
          <a:p>
            <a:endParaRPr lang="en-US"/>
          </a:p>
        </p:txBody>
      </p:sp>
      <p:sp>
        <p:nvSpPr>
          <p:cNvPr id="37" name="TextBox 36"/>
          <p:cNvSpPr txBox="1"/>
          <p:nvPr/>
        </p:nvSpPr>
        <p:spPr>
          <a:xfrm>
            <a:off x="6075135" y="3820874"/>
            <a:ext cx="1219200" cy="369332"/>
          </a:xfrm>
          <a:prstGeom prst="rect">
            <a:avLst/>
          </a:prstGeom>
          <a:noFill/>
        </p:spPr>
        <p:txBody>
          <a:bodyPr wrap="square" rtlCol="0">
            <a:spAutoFit/>
          </a:bodyPr>
          <a:lstStyle/>
          <a:p>
            <a:pPr algn="ctr"/>
            <a:r>
              <a:rPr lang="en-US" sz="1800" dirty="0">
                <a:latin typeface="Calibri" pitchFamily="34" charset="0"/>
              </a:rPr>
              <a:t>L1 Cache</a:t>
            </a:r>
          </a:p>
        </p:txBody>
      </p:sp>
      <p:sp>
        <p:nvSpPr>
          <p:cNvPr id="39" name="Rectangle 29"/>
          <p:cNvSpPr>
            <a:spLocks noChangeArrowheads="1"/>
          </p:cNvSpPr>
          <p:nvPr/>
        </p:nvSpPr>
        <p:spPr bwMode="auto">
          <a:xfrm>
            <a:off x="4388558" y="1244177"/>
            <a:ext cx="367281"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CT</a:t>
            </a:r>
          </a:p>
        </p:txBody>
      </p:sp>
      <p:sp>
        <p:nvSpPr>
          <p:cNvPr id="50" name="Rectangle 49"/>
          <p:cNvSpPr/>
          <p:nvPr/>
        </p:nvSpPr>
        <p:spPr bwMode="auto">
          <a:xfrm>
            <a:off x="54858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1" name="Rectangle 50"/>
          <p:cNvSpPr/>
          <p:nvPr/>
        </p:nvSpPr>
        <p:spPr bwMode="auto">
          <a:xfrm>
            <a:off x="5770335"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2" name="Rectangle 51"/>
          <p:cNvSpPr/>
          <p:nvPr/>
        </p:nvSpPr>
        <p:spPr bwMode="auto">
          <a:xfrm>
            <a:off x="60192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3" name="Rectangle 52"/>
          <p:cNvSpPr/>
          <p:nvPr/>
        </p:nvSpPr>
        <p:spPr bwMode="auto">
          <a:xfrm>
            <a:off x="6303735"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5" name="Rectangle 54"/>
          <p:cNvSpPr/>
          <p:nvPr/>
        </p:nvSpPr>
        <p:spPr bwMode="auto">
          <a:xfrm>
            <a:off x="6573041"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6" name="Rectangle 55"/>
          <p:cNvSpPr/>
          <p:nvPr/>
        </p:nvSpPr>
        <p:spPr bwMode="auto">
          <a:xfrm>
            <a:off x="68574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7" name="Rectangle 56"/>
          <p:cNvSpPr/>
          <p:nvPr/>
        </p:nvSpPr>
        <p:spPr bwMode="auto">
          <a:xfrm>
            <a:off x="7106441"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8" name="Rectangle 57"/>
          <p:cNvSpPr/>
          <p:nvPr/>
        </p:nvSpPr>
        <p:spPr bwMode="auto">
          <a:xfrm>
            <a:off x="73908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26654" name="Line 30"/>
          <p:cNvSpPr>
            <a:spLocks noChangeShapeType="1"/>
          </p:cNvSpPr>
          <p:nvPr/>
        </p:nvSpPr>
        <p:spPr bwMode="auto">
          <a:xfrm flipV="1">
            <a:off x="59211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3" name="Line 30"/>
          <p:cNvSpPr>
            <a:spLocks noChangeShapeType="1"/>
          </p:cNvSpPr>
          <p:nvPr/>
        </p:nvSpPr>
        <p:spPr bwMode="auto">
          <a:xfrm flipV="1">
            <a:off x="61497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4" name="Line 30"/>
          <p:cNvSpPr>
            <a:spLocks noChangeShapeType="1"/>
          </p:cNvSpPr>
          <p:nvPr/>
        </p:nvSpPr>
        <p:spPr bwMode="auto">
          <a:xfrm flipV="1">
            <a:off x="64545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5" name="Line 30"/>
          <p:cNvSpPr>
            <a:spLocks noChangeShapeType="1"/>
          </p:cNvSpPr>
          <p:nvPr/>
        </p:nvSpPr>
        <p:spPr bwMode="auto">
          <a:xfrm flipV="1">
            <a:off x="5616347" y="1677194"/>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6" name="Line 30"/>
          <p:cNvSpPr>
            <a:spLocks noChangeShapeType="1"/>
          </p:cNvSpPr>
          <p:nvPr/>
        </p:nvSpPr>
        <p:spPr bwMode="auto">
          <a:xfrm flipV="1">
            <a:off x="7522935" y="1677194"/>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7" name="Line 30"/>
          <p:cNvSpPr>
            <a:spLocks noChangeShapeType="1"/>
          </p:cNvSpPr>
          <p:nvPr/>
        </p:nvSpPr>
        <p:spPr bwMode="auto">
          <a:xfrm flipV="1">
            <a:off x="66847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8" name="Line 30"/>
          <p:cNvSpPr>
            <a:spLocks noChangeShapeType="1"/>
          </p:cNvSpPr>
          <p:nvPr/>
        </p:nvSpPr>
        <p:spPr bwMode="auto">
          <a:xfrm flipV="1">
            <a:off x="69895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9" name="Line 30"/>
          <p:cNvSpPr>
            <a:spLocks noChangeShapeType="1"/>
          </p:cNvSpPr>
          <p:nvPr/>
        </p:nvSpPr>
        <p:spPr bwMode="auto">
          <a:xfrm flipV="1">
            <a:off x="72181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61" name="AutoShape 19"/>
          <p:cNvSpPr>
            <a:spLocks noChangeArrowheads="1"/>
          </p:cNvSpPr>
          <p:nvPr/>
        </p:nvSpPr>
        <p:spPr bwMode="auto">
          <a:xfrm>
            <a:off x="5236935" y="1244178"/>
            <a:ext cx="2667000" cy="432222"/>
          </a:xfrm>
          <a:prstGeom prst="roundRect">
            <a:avLst>
              <a:gd name="adj" fmla="val 16667"/>
            </a:avLst>
          </a:prstGeom>
          <a:solidFill>
            <a:srgbClr val="D9D9D9"/>
          </a:solidFill>
          <a:ln w="19080">
            <a:no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Tag Check</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04800" y="457200"/>
            <a:ext cx="79248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Trick for Speeding Up L1 Access</a:t>
            </a:r>
          </a:p>
        </p:txBody>
      </p:sp>
      <p:sp>
        <p:nvSpPr>
          <p:cNvPr id="26626" name="Rectangle 2"/>
          <p:cNvSpPr>
            <a:spLocks noGrp="1" noChangeArrowheads="1"/>
          </p:cNvSpPr>
          <p:nvPr>
            <p:ph type="body" idx="1"/>
          </p:nvPr>
        </p:nvSpPr>
        <p:spPr>
          <a:xfrm>
            <a:off x="381000" y="4289425"/>
            <a:ext cx="8548687" cy="233997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Virtual memory with no impact on memory performance!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MMU moved off critical path (</a:t>
            </a:r>
            <a:r>
              <a:rPr lang="en-GB" dirty="0"/>
              <a:t>faster than L1 cache)</a:t>
            </a:r>
          </a:p>
        </p:txBody>
      </p:sp>
      <p:sp>
        <p:nvSpPr>
          <p:cNvPr id="2" name="Rectangle 1">
            <a:extLst>
              <a:ext uri="{FF2B5EF4-FFF2-40B4-BE49-F238E27FC236}">
                <a16:creationId xmlns:a16="http://schemas.microsoft.com/office/drawing/2014/main" id="{C779C2BD-A64A-694B-19CE-5B79C9AAD987}"/>
              </a:ext>
            </a:extLst>
          </p:cNvPr>
          <p:cNvSpPr/>
          <p:nvPr/>
        </p:nvSpPr>
        <p:spPr bwMode="auto">
          <a:xfrm>
            <a:off x="849998" y="2280692"/>
            <a:ext cx="3749615" cy="1149350"/>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4" name="Rectangle 10">
            <a:extLst>
              <a:ext uri="{FF2B5EF4-FFF2-40B4-BE49-F238E27FC236}">
                <a16:creationId xmlns:a16="http://schemas.microsoft.com/office/drawing/2014/main" id="{0524F11E-C656-C2A7-C06A-2A8D886B7756}"/>
              </a:ext>
            </a:extLst>
          </p:cNvPr>
          <p:cNvSpPr>
            <a:spLocks noChangeArrowheads="1"/>
          </p:cNvSpPr>
          <p:nvPr/>
        </p:nvSpPr>
        <p:spPr bwMode="auto">
          <a:xfrm>
            <a:off x="3429000" y="2619808"/>
            <a:ext cx="1066800" cy="533400"/>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5" name="Rectangle 20">
            <a:extLst>
              <a:ext uri="{FF2B5EF4-FFF2-40B4-BE49-F238E27FC236}">
                <a16:creationId xmlns:a16="http://schemas.microsoft.com/office/drawing/2014/main" id="{B6D68EC6-74B1-46AF-B5AD-D4B92860E154}"/>
              </a:ext>
            </a:extLst>
          </p:cNvPr>
          <p:cNvSpPr>
            <a:spLocks noChangeArrowheads="1"/>
          </p:cNvSpPr>
          <p:nvPr/>
        </p:nvSpPr>
        <p:spPr bwMode="auto">
          <a:xfrm>
            <a:off x="6171760" y="1143000"/>
            <a:ext cx="2515039" cy="1142804"/>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dirty="0"/>
          </a:p>
        </p:txBody>
      </p:sp>
      <p:sp>
        <p:nvSpPr>
          <p:cNvPr id="6" name="Text Box 9">
            <a:extLst>
              <a:ext uri="{FF2B5EF4-FFF2-40B4-BE49-F238E27FC236}">
                <a16:creationId xmlns:a16="http://schemas.microsoft.com/office/drawing/2014/main" id="{E5C99C19-1E70-E70F-6FCF-A2B95777A21E}"/>
              </a:ext>
            </a:extLst>
          </p:cNvPr>
          <p:cNvSpPr txBox="1">
            <a:spLocks noChangeArrowheads="1"/>
          </p:cNvSpPr>
          <p:nvPr/>
        </p:nvSpPr>
        <p:spPr bwMode="auto">
          <a:xfrm>
            <a:off x="4557652" y="2378791"/>
            <a:ext cx="139580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Physical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cxnSp>
        <p:nvCxnSpPr>
          <p:cNvPr id="7" name="Straight Arrow Connector 6">
            <a:extLst>
              <a:ext uri="{FF2B5EF4-FFF2-40B4-BE49-F238E27FC236}">
                <a16:creationId xmlns:a16="http://schemas.microsoft.com/office/drawing/2014/main" id="{4ACFC4E7-AECF-9554-3D2D-0E792CAD7813}"/>
              </a:ext>
            </a:extLst>
          </p:cNvPr>
          <p:cNvCxnSpPr>
            <a:cxnSpLocks/>
            <a:stCxn id="4" idx="3"/>
          </p:cNvCxnSpPr>
          <p:nvPr/>
        </p:nvCxnSpPr>
        <p:spPr bwMode="auto">
          <a:xfrm flipV="1">
            <a:off x="4495799" y="2885132"/>
            <a:ext cx="1645920" cy="1376"/>
          </a:xfrm>
          <a:prstGeom prst="straightConnector1">
            <a:avLst/>
          </a:prstGeom>
          <a:noFill/>
          <a:ln w="25400" cap="flat" cmpd="sng" algn="ctr">
            <a:solidFill>
              <a:schemeClr val="tx1"/>
            </a:solidFill>
            <a:prstDash val="solid"/>
            <a:round/>
            <a:headEnd type="none" w="med" len="med"/>
            <a:tailEnd type="arrow"/>
          </a:ln>
          <a:effectLst/>
        </p:spPr>
      </p:cxnSp>
      <p:sp>
        <p:nvSpPr>
          <p:cNvPr id="8" name="Rectangle 10">
            <a:extLst>
              <a:ext uri="{FF2B5EF4-FFF2-40B4-BE49-F238E27FC236}">
                <a16:creationId xmlns:a16="http://schemas.microsoft.com/office/drawing/2014/main" id="{85E3E32B-53A4-4B2E-4FFE-EE8481E7E5E5}"/>
              </a:ext>
            </a:extLst>
          </p:cNvPr>
          <p:cNvSpPr>
            <a:spLocks noChangeArrowheads="1"/>
          </p:cNvSpPr>
          <p:nvPr/>
        </p:nvSpPr>
        <p:spPr bwMode="auto">
          <a:xfrm>
            <a:off x="990600" y="2620295"/>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9" name="Straight Arrow Connector 8">
            <a:extLst>
              <a:ext uri="{FF2B5EF4-FFF2-40B4-BE49-F238E27FC236}">
                <a16:creationId xmlns:a16="http://schemas.microsoft.com/office/drawing/2014/main" id="{13528C11-B728-A6F6-18BF-5BEDA05663C3}"/>
              </a:ext>
            </a:extLst>
          </p:cNvPr>
          <p:cNvCxnSpPr>
            <a:stCxn id="8" idx="3"/>
          </p:cNvCxnSpPr>
          <p:nvPr/>
        </p:nvCxnSpPr>
        <p:spPr bwMode="auto">
          <a:xfrm flipV="1">
            <a:off x="2057400" y="2882426"/>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10" name="Text Box 9">
            <a:extLst>
              <a:ext uri="{FF2B5EF4-FFF2-40B4-BE49-F238E27FC236}">
                <a16:creationId xmlns:a16="http://schemas.microsoft.com/office/drawing/2014/main" id="{12C71976-92C1-F033-2DF8-8CD58798A641}"/>
              </a:ext>
            </a:extLst>
          </p:cNvPr>
          <p:cNvSpPr txBox="1">
            <a:spLocks noChangeArrowheads="1"/>
          </p:cNvSpPr>
          <p:nvPr/>
        </p:nvSpPr>
        <p:spPr bwMode="auto">
          <a:xfrm>
            <a:off x="2151201" y="2060133"/>
            <a:ext cx="758454" cy="727957"/>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Virtual </a:t>
            </a:r>
            <a:br>
              <a:rPr lang="en-GB" sz="1400" dirty="0">
                <a:latin typeface="Calibri" pitchFamily="34" charset="0"/>
              </a:rPr>
            </a:br>
            <a:r>
              <a:rPr lang="en-GB" sz="1400" dirty="0">
                <a:latin typeface="Calibri" pitchFamily="34" charset="0"/>
              </a:rPr>
              <a:t>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11" name="TextBox 10">
            <a:extLst>
              <a:ext uri="{FF2B5EF4-FFF2-40B4-BE49-F238E27FC236}">
                <a16:creationId xmlns:a16="http://schemas.microsoft.com/office/drawing/2014/main" id="{3FE909AC-5D02-B621-E634-C9E93BDE54E3}"/>
              </a:ext>
            </a:extLst>
          </p:cNvPr>
          <p:cNvSpPr txBox="1"/>
          <p:nvPr/>
        </p:nvSpPr>
        <p:spPr>
          <a:xfrm>
            <a:off x="762000" y="1976700"/>
            <a:ext cx="105830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CPU Chip</a:t>
            </a:r>
          </a:p>
        </p:txBody>
      </p:sp>
      <p:sp>
        <p:nvSpPr>
          <p:cNvPr id="3" name="Text Box 7">
            <a:extLst>
              <a:ext uri="{FF2B5EF4-FFF2-40B4-BE49-F238E27FC236}">
                <a16:creationId xmlns:a16="http://schemas.microsoft.com/office/drawing/2014/main" id="{A486F812-AD66-85A7-F682-DABDA111B5E4}"/>
              </a:ext>
            </a:extLst>
          </p:cNvPr>
          <p:cNvSpPr txBox="1">
            <a:spLocks noChangeArrowheads="1"/>
          </p:cNvSpPr>
          <p:nvPr/>
        </p:nvSpPr>
        <p:spPr bwMode="auto">
          <a:xfrm>
            <a:off x="6171760" y="1604864"/>
            <a:ext cx="2515039" cy="306087"/>
          </a:xfrm>
          <a:prstGeom prst="rect">
            <a:avLst/>
          </a:prstGeom>
          <a:noFill/>
          <a:ln w="9525">
            <a:noFill/>
            <a:round/>
            <a:headEnd/>
            <a:tailEnd/>
          </a:ln>
          <a:effectLst/>
        </p:spPr>
        <p:txBody>
          <a:bodyPr wrap="squar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L1 cache</a:t>
            </a:r>
          </a:p>
        </p:txBody>
      </p:sp>
      <p:cxnSp>
        <p:nvCxnSpPr>
          <p:cNvPr id="12" name="Straight Arrow Connector 11">
            <a:extLst>
              <a:ext uri="{FF2B5EF4-FFF2-40B4-BE49-F238E27FC236}">
                <a16:creationId xmlns:a16="http://schemas.microsoft.com/office/drawing/2014/main" id="{B83F074E-2D9D-732E-A39E-857A2616F0AF}"/>
              </a:ext>
            </a:extLst>
          </p:cNvPr>
          <p:cNvCxnSpPr>
            <a:cxnSpLocks/>
          </p:cNvCxnSpPr>
          <p:nvPr/>
        </p:nvCxnSpPr>
        <p:spPr bwMode="auto">
          <a:xfrm>
            <a:off x="3048000" y="1879547"/>
            <a:ext cx="3123760" cy="0"/>
          </a:xfrm>
          <a:prstGeom prst="straightConnector1">
            <a:avLst/>
          </a:prstGeom>
          <a:noFill/>
          <a:ln w="25400" cap="flat" cmpd="sng" algn="ctr">
            <a:solidFill>
              <a:schemeClr val="tx1"/>
            </a:solidFill>
            <a:prstDash val="solid"/>
            <a:round/>
            <a:headEnd type="none" w="med" len="med"/>
            <a:tailEnd type="arrow"/>
          </a:ln>
          <a:effectLst/>
        </p:spPr>
      </p:cxnSp>
      <p:cxnSp>
        <p:nvCxnSpPr>
          <p:cNvPr id="14" name="Straight Arrow Connector 13">
            <a:extLst>
              <a:ext uri="{FF2B5EF4-FFF2-40B4-BE49-F238E27FC236}">
                <a16:creationId xmlns:a16="http://schemas.microsoft.com/office/drawing/2014/main" id="{F72FB4A5-CF26-A072-8719-151C13BCDC14}"/>
              </a:ext>
            </a:extLst>
          </p:cNvPr>
          <p:cNvCxnSpPr>
            <a:cxnSpLocks/>
          </p:cNvCxnSpPr>
          <p:nvPr/>
        </p:nvCxnSpPr>
        <p:spPr bwMode="auto">
          <a:xfrm>
            <a:off x="3048000" y="1879547"/>
            <a:ext cx="0" cy="992998"/>
          </a:xfrm>
          <a:prstGeom prst="straightConnector1">
            <a:avLst/>
          </a:prstGeom>
          <a:noFill/>
          <a:ln w="25400" cap="flat" cmpd="sng" algn="ctr">
            <a:solidFill>
              <a:schemeClr val="tx1"/>
            </a:solidFill>
            <a:prstDash val="solid"/>
            <a:round/>
            <a:headEnd type="none" w="med" len="med"/>
            <a:tailEnd type="none"/>
          </a:ln>
          <a:effectLst/>
        </p:spPr>
      </p:cxnSp>
      <p:sp>
        <p:nvSpPr>
          <p:cNvPr id="18" name="Rectangle 20">
            <a:extLst>
              <a:ext uri="{FF2B5EF4-FFF2-40B4-BE49-F238E27FC236}">
                <a16:creationId xmlns:a16="http://schemas.microsoft.com/office/drawing/2014/main" id="{D312AB43-B555-E5E1-6DB4-E48C14DB18FE}"/>
              </a:ext>
            </a:extLst>
          </p:cNvPr>
          <p:cNvSpPr>
            <a:spLocks noChangeArrowheads="1"/>
          </p:cNvSpPr>
          <p:nvPr/>
        </p:nvSpPr>
        <p:spPr bwMode="auto">
          <a:xfrm>
            <a:off x="6171760" y="2727206"/>
            <a:ext cx="2515039" cy="306087"/>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dirty="0"/>
          </a:p>
        </p:txBody>
      </p:sp>
      <p:sp>
        <p:nvSpPr>
          <p:cNvPr id="19" name="Text Box 7">
            <a:extLst>
              <a:ext uri="{FF2B5EF4-FFF2-40B4-BE49-F238E27FC236}">
                <a16:creationId xmlns:a16="http://schemas.microsoft.com/office/drawing/2014/main" id="{5307DDA6-8D70-588C-534A-FB13B8131FEB}"/>
              </a:ext>
            </a:extLst>
          </p:cNvPr>
          <p:cNvSpPr txBox="1">
            <a:spLocks noChangeArrowheads="1"/>
          </p:cNvSpPr>
          <p:nvPr/>
        </p:nvSpPr>
        <p:spPr bwMode="auto">
          <a:xfrm>
            <a:off x="6171760" y="2727206"/>
            <a:ext cx="2515039" cy="306087"/>
          </a:xfrm>
          <a:prstGeom prst="rect">
            <a:avLst/>
          </a:prstGeom>
          <a:noFill/>
          <a:ln w="9525">
            <a:noFill/>
            <a:round/>
            <a:headEnd/>
            <a:tailEnd/>
          </a:ln>
          <a:effectLst/>
        </p:spPr>
        <p:txBody>
          <a:bodyPr wrap="squar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Set (tags + data)</a:t>
            </a:r>
          </a:p>
        </p:txBody>
      </p:sp>
      <p:sp>
        <p:nvSpPr>
          <p:cNvPr id="21" name="Down Arrow 20">
            <a:extLst>
              <a:ext uri="{FF2B5EF4-FFF2-40B4-BE49-F238E27FC236}">
                <a16:creationId xmlns:a16="http://schemas.microsoft.com/office/drawing/2014/main" id="{ABED0B72-F3CE-B6E5-EDB9-355FF49004B5}"/>
              </a:ext>
            </a:extLst>
          </p:cNvPr>
          <p:cNvSpPr/>
          <p:nvPr/>
        </p:nvSpPr>
        <p:spPr bwMode="auto">
          <a:xfrm>
            <a:off x="7129059" y="2362200"/>
            <a:ext cx="596488" cy="275792"/>
          </a:xfrm>
          <a:prstGeom prst="downArrow">
            <a:avLst>
              <a:gd name="adj1" fmla="val 72500"/>
              <a:gd name="adj2" fmla="val 45856"/>
            </a:avLst>
          </a:prstGeom>
          <a:ln>
            <a:noFill/>
            <a:headEnd type="none" w="med" len="med"/>
            <a:tailEnd type="arrow" w="med" len="med"/>
          </a:ln>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a:latin typeface="+mn-lt"/>
            </a:endParaRPr>
          </a:p>
        </p:txBody>
      </p:sp>
    </p:spTree>
    <p:extLst>
      <p:ext uri="{BB962C8B-B14F-4D97-AF65-F5344CB8AC3E}">
        <p14:creationId xmlns:p14="http://schemas.microsoft.com/office/powerpoint/2010/main" val="319258364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solidFill>
                  <a:srgbClr val="7F7F7F"/>
                </a:solidFill>
              </a:rPr>
              <a:t>Case study: Core i7/Linux memory system	</a:t>
            </a:r>
          </a:p>
          <a:p>
            <a:r>
              <a:rPr lang="en-US" dirty="0"/>
              <a:t>Memory mapping</a:t>
            </a:r>
            <a:r>
              <a:rPr lang="en-US" dirty="0">
                <a:solidFill>
                  <a:srgbClr val="7F7F7F"/>
                </a:solidFill>
              </a:rPr>
              <a:t>					</a:t>
            </a:r>
          </a:p>
        </p:txBody>
      </p:sp>
    </p:spTree>
    <p:extLst>
      <p:ext uri="{BB962C8B-B14F-4D97-AF65-F5344CB8AC3E}">
        <p14:creationId xmlns:p14="http://schemas.microsoft.com/office/powerpoint/2010/main" val="489675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4A27-2811-4EF4-9ED2-3C1FF17BBA01}"/>
              </a:ext>
            </a:extLst>
          </p:cNvPr>
          <p:cNvSpPr>
            <a:spLocks noGrp="1"/>
          </p:cNvSpPr>
          <p:nvPr>
            <p:ph type="title"/>
          </p:nvPr>
        </p:nvSpPr>
        <p:spPr/>
        <p:txBody>
          <a:bodyPr/>
          <a:lstStyle/>
          <a:p>
            <a:r>
              <a:rPr lang="en-US" dirty="0"/>
              <a:t>Memory-Mapped Files</a:t>
            </a:r>
          </a:p>
        </p:txBody>
      </p:sp>
      <p:sp>
        <p:nvSpPr>
          <p:cNvPr id="3" name="Content Placeholder 2">
            <a:extLst>
              <a:ext uri="{FF2B5EF4-FFF2-40B4-BE49-F238E27FC236}">
                <a16:creationId xmlns:a16="http://schemas.microsoft.com/office/drawing/2014/main" id="{6565043D-066F-44AC-91B4-80FD0E09AA58}"/>
              </a:ext>
            </a:extLst>
          </p:cNvPr>
          <p:cNvSpPr>
            <a:spLocks noGrp="1"/>
          </p:cNvSpPr>
          <p:nvPr>
            <p:ph idx="1"/>
          </p:nvPr>
        </p:nvSpPr>
        <p:spPr/>
        <p:txBody>
          <a:bodyPr/>
          <a:lstStyle/>
          <a:p>
            <a:r>
              <a:rPr lang="en-US" dirty="0"/>
              <a:t>Paging = every page of a program’s physical memory is </a:t>
            </a:r>
            <a:r>
              <a:rPr lang="en-US" i="1" dirty="0"/>
              <a:t>backed</a:t>
            </a:r>
            <a:r>
              <a:rPr lang="en-US" dirty="0"/>
              <a:t> by some page of disk*</a:t>
            </a:r>
          </a:p>
          <a:p>
            <a:r>
              <a:rPr lang="en-US" dirty="0"/>
              <a:t>Normally, those pages belong to </a:t>
            </a:r>
            <a:r>
              <a:rPr lang="en-US" i="1" dirty="0"/>
              <a:t>swap space</a:t>
            </a:r>
          </a:p>
          <a:p>
            <a:r>
              <a:rPr lang="en-US" dirty="0"/>
              <a:t>But what if some pages were backed by … files?</a:t>
            </a:r>
          </a:p>
          <a:p>
            <a:endParaRPr lang="en-US" dirty="0"/>
          </a:p>
          <a:p>
            <a:endParaRPr lang="en-US" dirty="0"/>
          </a:p>
          <a:p>
            <a:endParaRPr lang="en-US" dirty="0"/>
          </a:p>
          <a:p>
            <a:endParaRPr lang="en-US" dirty="0"/>
          </a:p>
          <a:p>
            <a:endParaRPr lang="en-US" dirty="0"/>
          </a:p>
          <a:p>
            <a:pPr marL="0" indent="0">
              <a:buNone/>
            </a:pPr>
            <a:endParaRPr lang="en-US" dirty="0"/>
          </a:p>
          <a:p>
            <a:pPr marL="0" indent="0" algn="r">
              <a:buNone/>
            </a:pPr>
            <a:r>
              <a:rPr lang="en-US" sz="1800" b="0" dirty="0"/>
              <a:t>* This is how it used to work 20 years ago.</a:t>
            </a:r>
            <a:br>
              <a:rPr lang="en-US" sz="1800" b="0" dirty="0"/>
            </a:br>
            <a:r>
              <a:rPr lang="en-US" sz="1800" b="0" dirty="0"/>
              <a:t>Nowadays, not always true.</a:t>
            </a:r>
          </a:p>
        </p:txBody>
      </p:sp>
    </p:spTree>
    <p:extLst>
      <p:ext uri="{BB962C8B-B14F-4D97-AF65-F5344CB8AC3E}">
        <p14:creationId xmlns:p14="http://schemas.microsoft.com/office/powerpoint/2010/main" val="234890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Memory-Mapped Files</a:t>
            </a:r>
          </a:p>
        </p:txBody>
      </p:sp>
      <p:sp>
        <p:nvSpPr>
          <p:cNvPr id="4" name="Rectangle 379"/>
          <p:cNvSpPr>
            <a:spLocks noChangeArrowheads="1"/>
          </p:cNvSpPr>
          <p:nvPr/>
        </p:nvSpPr>
        <p:spPr bwMode="auto">
          <a:xfrm>
            <a:off x="6833333" y="301233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p:cNvSpPr txBox="1">
            <a:spLocks noChangeArrowheads="1"/>
          </p:cNvSpPr>
          <p:nvPr/>
        </p:nvSpPr>
        <p:spPr bwMode="auto">
          <a:xfrm>
            <a:off x="7119083" y="3050734"/>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p:cNvSpPr>
            <a:spLocks noChangeArrowheads="1"/>
          </p:cNvSpPr>
          <p:nvPr/>
        </p:nvSpPr>
        <p:spPr bwMode="auto">
          <a:xfrm>
            <a:off x="5620232" y="2656106"/>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p:cNvSpPr txBox="1">
            <a:spLocks noChangeArrowheads="1"/>
          </p:cNvSpPr>
          <p:nvPr/>
        </p:nvSpPr>
        <p:spPr bwMode="auto">
          <a:xfrm>
            <a:off x="5316519" y="1981199"/>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p:cNvSpPr>
            <a:spLocks noChangeArrowheads="1"/>
          </p:cNvSpPr>
          <p:nvPr/>
        </p:nvSpPr>
        <p:spPr bwMode="auto">
          <a:xfrm>
            <a:off x="4362932" y="2656106"/>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8"/>
          <p:cNvSpPr>
            <a:spLocks noChangeArrowheads="1"/>
          </p:cNvSpPr>
          <p:nvPr/>
        </p:nvSpPr>
        <p:spPr bwMode="auto">
          <a:xfrm>
            <a:off x="5620232" y="27704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Rectangle 389"/>
          <p:cNvSpPr>
            <a:spLocks noChangeArrowheads="1"/>
          </p:cNvSpPr>
          <p:nvPr/>
        </p:nvSpPr>
        <p:spPr bwMode="auto">
          <a:xfrm>
            <a:off x="4362932" y="31133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2" name="Line 391"/>
          <p:cNvSpPr>
            <a:spLocks noChangeShapeType="1"/>
          </p:cNvSpPr>
          <p:nvPr/>
        </p:nvSpPr>
        <p:spPr bwMode="auto">
          <a:xfrm flipH="1" flipV="1">
            <a:off x="5905982" y="277738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2"/>
          <p:cNvSpPr>
            <a:spLocks noChangeShapeType="1"/>
          </p:cNvSpPr>
          <p:nvPr/>
        </p:nvSpPr>
        <p:spPr bwMode="auto">
          <a:xfrm flipH="1" flipV="1">
            <a:off x="5905982" y="317743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6"/>
          <p:cNvSpPr>
            <a:spLocks noChangeShapeType="1"/>
          </p:cNvSpPr>
          <p:nvPr/>
        </p:nvSpPr>
        <p:spPr bwMode="auto">
          <a:xfrm flipV="1">
            <a:off x="4648682" y="277040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Line 397"/>
          <p:cNvSpPr>
            <a:spLocks noChangeShapeType="1"/>
          </p:cNvSpPr>
          <p:nvPr/>
        </p:nvSpPr>
        <p:spPr bwMode="auto">
          <a:xfrm flipV="1">
            <a:off x="4648682" y="317045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6" name="Text Box 400"/>
          <p:cNvSpPr txBox="1">
            <a:spLocks noChangeArrowheads="1"/>
          </p:cNvSpPr>
          <p:nvPr/>
        </p:nvSpPr>
        <p:spPr bwMode="auto">
          <a:xfrm>
            <a:off x="3733800"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a:t>
            </a:r>
          </a:p>
          <a:p>
            <a:pPr algn="ctr"/>
            <a:r>
              <a:rPr lang="en-US" sz="1800" dirty="0"/>
              <a:t>virtual memory</a:t>
            </a:r>
          </a:p>
        </p:txBody>
      </p:sp>
      <p:sp>
        <p:nvSpPr>
          <p:cNvPr id="22" name="Rectangle 379">
            <a:extLst>
              <a:ext uri="{FF2B5EF4-FFF2-40B4-BE49-F238E27FC236}">
                <a16:creationId xmlns:a16="http://schemas.microsoft.com/office/drawing/2014/main" id="{2B430370-1AEF-4E2B-ABFF-9115875D8AEE}"/>
              </a:ext>
            </a:extLst>
          </p:cNvPr>
          <p:cNvSpPr>
            <a:spLocks noChangeArrowheads="1"/>
          </p:cNvSpPr>
          <p:nvPr/>
        </p:nvSpPr>
        <p:spPr bwMode="auto">
          <a:xfrm>
            <a:off x="6833333" y="387387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Rectangle 388">
            <a:extLst>
              <a:ext uri="{FF2B5EF4-FFF2-40B4-BE49-F238E27FC236}">
                <a16:creationId xmlns:a16="http://schemas.microsoft.com/office/drawing/2014/main" id="{999B5A82-F131-4556-B5D0-1D28F788446E}"/>
              </a:ext>
            </a:extLst>
          </p:cNvPr>
          <p:cNvSpPr>
            <a:spLocks noChangeArrowheads="1"/>
          </p:cNvSpPr>
          <p:nvPr/>
        </p:nvSpPr>
        <p:spPr bwMode="auto">
          <a:xfrm>
            <a:off x="5620232" y="36319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Rectangle 389">
            <a:extLst>
              <a:ext uri="{FF2B5EF4-FFF2-40B4-BE49-F238E27FC236}">
                <a16:creationId xmlns:a16="http://schemas.microsoft.com/office/drawing/2014/main" id="{898CAF2D-8918-40B7-B6E7-5CCA81862007}"/>
              </a:ext>
            </a:extLst>
          </p:cNvPr>
          <p:cNvSpPr>
            <a:spLocks noChangeArrowheads="1"/>
          </p:cNvSpPr>
          <p:nvPr/>
        </p:nvSpPr>
        <p:spPr bwMode="auto">
          <a:xfrm>
            <a:off x="4362932" y="39748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Line 391">
            <a:extLst>
              <a:ext uri="{FF2B5EF4-FFF2-40B4-BE49-F238E27FC236}">
                <a16:creationId xmlns:a16="http://schemas.microsoft.com/office/drawing/2014/main" id="{975F674E-590A-45A9-A206-ECAB74F7E398}"/>
              </a:ext>
            </a:extLst>
          </p:cNvPr>
          <p:cNvSpPr>
            <a:spLocks noChangeShapeType="1"/>
          </p:cNvSpPr>
          <p:nvPr/>
        </p:nvSpPr>
        <p:spPr bwMode="auto">
          <a:xfrm flipH="1" flipV="1">
            <a:off x="5905982" y="363892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2">
            <a:extLst>
              <a:ext uri="{FF2B5EF4-FFF2-40B4-BE49-F238E27FC236}">
                <a16:creationId xmlns:a16="http://schemas.microsoft.com/office/drawing/2014/main" id="{FC52B024-CE77-435E-B92F-7F0518B666AE}"/>
              </a:ext>
            </a:extLst>
          </p:cNvPr>
          <p:cNvSpPr>
            <a:spLocks noChangeShapeType="1"/>
          </p:cNvSpPr>
          <p:nvPr/>
        </p:nvSpPr>
        <p:spPr bwMode="auto">
          <a:xfrm flipH="1" flipV="1">
            <a:off x="5905982" y="403897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6">
            <a:extLst>
              <a:ext uri="{FF2B5EF4-FFF2-40B4-BE49-F238E27FC236}">
                <a16:creationId xmlns:a16="http://schemas.microsoft.com/office/drawing/2014/main" id="{134A0859-E700-4D68-BB84-5CD9AA48DA9D}"/>
              </a:ext>
            </a:extLst>
          </p:cNvPr>
          <p:cNvSpPr>
            <a:spLocks noChangeShapeType="1"/>
          </p:cNvSpPr>
          <p:nvPr/>
        </p:nvSpPr>
        <p:spPr bwMode="auto">
          <a:xfrm flipV="1">
            <a:off x="4648682" y="363194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8" name="Line 397">
            <a:extLst>
              <a:ext uri="{FF2B5EF4-FFF2-40B4-BE49-F238E27FC236}">
                <a16:creationId xmlns:a16="http://schemas.microsoft.com/office/drawing/2014/main" id="{2DA2BFA1-23E4-41DB-9200-B4A07DFDF272}"/>
              </a:ext>
            </a:extLst>
          </p:cNvPr>
          <p:cNvSpPr>
            <a:spLocks noChangeShapeType="1"/>
          </p:cNvSpPr>
          <p:nvPr/>
        </p:nvSpPr>
        <p:spPr bwMode="auto">
          <a:xfrm flipV="1">
            <a:off x="4648682" y="403199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9" name="Text Box 380">
            <a:extLst>
              <a:ext uri="{FF2B5EF4-FFF2-40B4-BE49-F238E27FC236}">
                <a16:creationId xmlns:a16="http://schemas.microsoft.com/office/drawing/2014/main" id="{2615CBF3-0486-489A-90C7-58EAAF76CDE8}"/>
              </a:ext>
            </a:extLst>
          </p:cNvPr>
          <p:cNvSpPr txBox="1">
            <a:spLocks noChangeArrowheads="1"/>
          </p:cNvSpPr>
          <p:nvPr/>
        </p:nvSpPr>
        <p:spPr bwMode="auto">
          <a:xfrm>
            <a:off x="7110894" y="3889233"/>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8262FB72-16CB-46B1-A859-56C7F7586CDD}"/>
              </a:ext>
            </a:extLst>
          </p:cNvPr>
          <p:cNvCxnSpPr>
            <a:cxnSpLocks/>
          </p:cNvCxnSpPr>
          <p:nvPr/>
        </p:nvCxnSpPr>
        <p:spPr bwMode="auto">
          <a:xfrm flipV="1">
            <a:off x="2957513" y="3631946"/>
            <a:ext cx="2662719" cy="717202"/>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F805D24C-FBF0-4DB8-AE10-6EBBE9CD831E}"/>
              </a:ext>
            </a:extLst>
          </p:cNvPr>
          <p:cNvCxnSpPr>
            <a:endCxn id="28" idx="1"/>
          </p:cNvCxnSpPr>
          <p:nvPr/>
        </p:nvCxnSpPr>
        <p:spPr bwMode="auto">
          <a:xfrm flipV="1">
            <a:off x="2957513" y="4031994"/>
            <a:ext cx="2662719" cy="71720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AF64C10F-3FD1-49A6-A462-25D8D38D68B5}"/>
              </a:ext>
            </a:extLst>
          </p:cNvPr>
          <p:cNvCxnSpPr>
            <a:cxnSpLocks/>
          </p:cNvCxnSpPr>
          <p:nvPr/>
        </p:nvCxnSpPr>
        <p:spPr bwMode="auto">
          <a:xfrm>
            <a:off x="2957513" y="3113306"/>
            <a:ext cx="2680004" cy="1290163"/>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EFF34AF5-8189-4CAB-A88E-A3CEDB2807F1}"/>
              </a:ext>
            </a:extLst>
          </p:cNvPr>
          <p:cNvCxnSpPr>
            <a:cxnSpLocks/>
          </p:cNvCxnSpPr>
          <p:nvPr/>
        </p:nvCxnSpPr>
        <p:spPr bwMode="auto">
          <a:xfrm>
            <a:off x="2965702" y="3520933"/>
            <a:ext cx="2654530" cy="1279457"/>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57018" y="435678"/>
            <a:ext cx="7592093" cy="762000"/>
          </a:xfrm>
        </p:spPr>
        <p:txBody>
          <a:bodyPr/>
          <a:lstStyle/>
          <a:p>
            <a:r>
              <a:rPr lang="en-US" dirty="0"/>
              <a:t>Memory-Mapped Files</a:t>
            </a:r>
          </a:p>
        </p:txBody>
      </p:sp>
      <p:sp>
        <p:nvSpPr>
          <p:cNvPr id="4" name="Rectangle 379"/>
          <p:cNvSpPr>
            <a:spLocks noChangeArrowheads="1"/>
          </p:cNvSpPr>
          <p:nvPr/>
        </p:nvSpPr>
        <p:spPr bwMode="auto">
          <a:xfrm>
            <a:off x="6833333" y="301233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p:cNvSpPr txBox="1">
            <a:spLocks noChangeArrowheads="1"/>
          </p:cNvSpPr>
          <p:nvPr/>
        </p:nvSpPr>
        <p:spPr bwMode="auto">
          <a:xfrm>
            <a:off x="7127272" y="3227720"/>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p:cNvSpPr>
            <a:spLocks noChangeArrowheads="1"/>
          </p:cNvSpPr>
          <p:nvPr/>
        </p:nvSpPr>
        <p:spPr bwMode="auto">
          <a:xfrm>
            <a:off x="5620232" y="2656106"/>
            <a:ext cx="285750" cy="229689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p:cNvSpPr txBox="1">
            <a:spLocks noChangeArrowheads="1"/>
          </p:cNvSpPr>
          <p:nvPr/>
        </p:nvSpPr>
        <p:spPr bwMode="auto">
          <a:xfrm>
            <a:off x="5316519" y="1981199"/>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p:cNvSpPr>
            <a:spLocks noChangeArrowheads="1"/>
          </p:cNvSpPr>
          <p:nvPr/>
        </p:nvSpPr>
        <p:spPr bwMode="auto">
          <a:xfrm>
            <a:off x="4362932" y="2656106"/>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8"/>
          <p:cNvSpPr>
            <a:spLocks noChangeArrowheads="1"/>
          </p:cNvSpPr>
          <p:nvPr/>
        </p:nvSpPr>
        <p:spPr bwMode="auto">
          <a:xfrm>
            <a:off x="5620232" y="27704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Rectangle 389"/>
          <p:cNvSpPr>
            <a:spLocks noChangeArrowheads="1"/>
          </p:cNvSpPr>
          <p:nvPr/>
        </p:nvSpPr>
        <p:spPr bwMode="auto">
          <a:xfrm>
            <a:off x="4362932" y="31133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2" name="Line 391"/>
          <p:cNvSpPr>
            <a:spLocks noChangeShapeType="1"/>
          </p:cNvSpPr>
          <p:nvPr/>
        </p:nvSpPr>
        <p:spPr bwMode="auto">
          <a:xfrm flipH="1" flipV="1">
            <a:off x="5905982" y="277738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2"/>
          <p:cNvSpPr>
            <a:spLocks noChangeShapeType="1"/>
          </p:cNvSpPr>
          <p:nvPr/>
        </p:nvSpPr>
        <p:spPr bwMode="auto">
          <a:xfrm flipH="1" flipV="1">
            <a:off x="5905982" y="317743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6"/>
          <p:cNvSpPr>
            <a:spLocks noChangeShapeType="1"/>
          </p:cNvSpPr>
          <p:nvPr/>
        </p:nvSpPr>
        <p:spPr bwMode="auto">
          <a:xfrm flipV="1">
            <a:off x="4648682" y="277040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Line 397"/>
          <p:cNvSpPr>
            <a:spLocks noChangeShapeType="1"/>
          </p:cNvSpPr>
          <p:nvPr/>
        </p:nvSpPr>
        <p:spPr bwMode="auto">
          <a:xfrm flipV="1">
            <a:off x="4648682" y="317045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6" name="Text Box 400"/>
          <p:cNvSpPr txBox="1">
            <a:spLocks noChangeArrowheads="1"/>
          </p:cNvSpPr>
          <p:nvPr/>
        </p:nvSpPr>
        <p:spPr bwMode="auto">
          <a:xfrm>
            <a:off x="3733800"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 1</a:t>
            </a:r>
          </a:p>
          <a:p>
            <a:pPr algn="ctr"/>
            <a:r>
              <a:rPr lang="en-US" sz="1800" dirty="0"/>
              <a:t>virtual memory</a:t>
            </a:r>
          </a:p>
        </p:txBody>
      </p:sp>
      <p:sp>
        <p:nvSpPr>
          <p:cNvPr id="22" name="Rectangle 379">
            <a:extLst>
              <a:ext uri="{FF2B5EF4-FFF2-40B4-BE49-F238E27FC236}">
                <a16:creationId xmlns:a16="http://schemas.microsoft.com/office/drawing/2014/main" id="{2B430370-1AEF-4E2B-ABFF-9115875D8AEE}"/>
              </a:ext>
            </a:extLst>
          </p:cNvPr>
          <p:cNvSpPr>
            <a:spLocks noChangeArrowheads="1"/>
          </p:cNvSpPr>
          <p:nvPr/>
        </p:nvSpPr>
        <p:spPr bwMode="auto">
          <a:xfrm>
            <a:off x="6833333" y="387387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Rectangle 388">
            <a:extLst>
              <a:ext uri="{FF2B5EF4-FFF2-40B4-BE49-F238E27FC236}">
                <a16:creationId xmlns:a16="http://schemas.microsoft.com/office/drawing/2014/main" id="{999B5A82-F131-4556-B5D0-1D28F788446E}"/>
              </a:ext>
            </a:extLst>
          </p:cNvPr>
          <p:cNvSpPr>
            <a:spLocks noChangeArrowheads="1"/>
          </p:cNvSpPr>
          <p:nvPr/>
        </p:nvSpPr>
        <p:spPr bwMode="auto">
          <a:xfrm>
            <a:off x="5620232" y="36319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Rectangle 389">
            <a:extLst>
              <a:ext uri="{FF2B5EF4-FFF2-40B4-BE49-F238E27FC236}">
                <a16:creationId xmlns:a16="http://schemas.microsoft.com/office/drawing/2014/main" id="{898CAF2D-8918-40B7-B6E7-5CCA81862007}"/>
              </a:ext>
            </a:extLst>
          </p:cNvPr>
          <p:cNvSpPr>
            <a:spLocks noChangeArrowheads="1"/>
          </p:cNvSpPr>
          <p:nvPr/>
        </p:nvSpPr>
        <p:spPr bwMode="auto">
          <a:xfrm>
            <a:off x="4362932" y="39748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Line 391">
            <a:extLst>
              <a:ext uri="{FF2B5EF4-FFF2-40B4-BE49-F238E27FC236}">
                <a16:creationId xmlns:a16="http://schemas.microsoft.com/office/drawing/2014/main" id="{975F674E-590A-45A9-A206-ECAB74F7E398}"/>
              </a:ext>
            </a:extLst>
          </p:cNvPr>
          <p:cNvSpPr>
            <a:spLocks noChangeShapeType="1"/>
          </p:cNvSpPr>
          <p:nvPr/>
        </p:nvSpPr>
        <p:spPr bwMode="auto">
          <a:xfrm flipH="1" flipV="1">
            <a:off x="5905982" y="363892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2">
            <a:extLst>
              <a:ext uri="{FF2B5EF4-FFF2-40B4-BE49-F238E27FC236}">
                <a16:creationId xmlns:a16="http://schemas.microsoft.com/office/drawing/2014/main" id="{FC52B024-CE77-435E-B92F-7F0518B666AE}"/>
              </a:ext>
            </a:extLst>
          </p:cNvPr>
          <p:cNvSpPr>
            <a:spLocks noChangeShapeType="1"/>
          </p:cNvSpPr>
          <p:nvPr/>
        </p:nvSpPr>
        <p:spPr bwMode="auto">
          <a:xfrm flipH="1" flipV="1">
            <a:off x="5905982" y="403897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6">
            <a:extLst>
              <a:ext uri="{FF2B5EF4-FFF2-40B4-BE49-F238E27FC236}">
                <a16:creationId xmlns:a16="http://schemas.microsoft.com/office/drawing/2014/main" id="{134A0859-E700-4D68-BB84-5CD9AA48DA9D}"/>
              </a:ext>
            </a:extLst>
          </p:cNvPr>
          <p:cNvSpPr>
            <a:spLocks noChangeShapeType="1"/>
          </p:cNvSpPr>
          <p:nvPr/>
        </p:nvSpPr>
        <p:spPr bwMode="auto">
          <a:xfrm flipV="1">
            <a:off x="4648682" y="363194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8" name="Line 397">
            <a:extLst>
              <a:ext uri="{FF2B5EF4-FFF2-40B4-BE49-F238E27FC236}">
                <a16:creationId xmlns:a16="http://schemas.microsoft.com/office/drawing/2014/main" id="{2DA2BFA1-23E4-41DB-9200-B4A07DFDF272}"/>
              </a:ext>
            </a:extLst>
          </p:cNvPr>
          <p:cNvSpPr>
            <a:spLocks noChangeShapeType="1"/>
          </p:cNvSpPr>
          <p:nvPr/>
        </p:nvSpPr>
        <p:spPr bwMode="auto">
          <a:xfrm flipV="1">
            <a:off x="4648682" y="403199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9" name="Text Box 380">
            <a:extLst>
              <a:ext uri="{FF2B5EF4-FFF2-40B4-BE49-F238E27FC236}">
                <a16:creationId xmlns:a16="http://schemas.microsoft.com/office/drawing/2014/main" id="{2615CBF3-0486-489A-90C7-58EAAF76CDE8}"/>
              </a:ext>
            </a:extLst>
          </p:cNvPr>
          <p:cNvSpPr txBox="1">
            <a:spLocks noChangeArrowheads="1"/>
          </p:cNvSpPr>
          <p:nvPr/>
        </p:nvSpPr>
        <p:spPr bwMode="auto">
          <a:xfrm>
            <a:off x="7110894" y="3889233"/>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38" name="Rectangle 385">
            <a:extLst>
              <a:ext uri="{FF2B5EF4-FFF2-40B4-BE49-F238E27FC236}">
                <a16:creationId xmlns:a16="http://schemas.microsoft.com/office/drawing/2014/main" id="{0FA6920C-085D-4880-90BD-7277E6C01265}"/>
              </a:ext>
            </a:extLst>
          </p:cNvPr>
          <p:cNvSpPr>
            <a:spLocks noChangeArrowheads="1"/>
          </p:cNvSpPr>
          <p:nvPr/>
        </p:nvSpPr>
        <p:spPr bwMode="auto">
          <a:xfrm>
            <a:off x="2671763" y="2656106"/>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9" name="Rectangle 389">
            <a:extLst>
              <a:ext uri="{FF2B5EF4-FFF2-40B4-BE49-F238E27FC236}">
                <a16:creationId xmlns:a16="http://schemas.microsoft.com/office/drawing/2014/main" id="{F6C346BC-A8DC-4F01-A29B-D6F385F18AD1}"/>
              </a:ext>
            </a:extLst>
          </p:cNvPr>
          <p:cNvSpPr>
            <a:spLocks noChangeArrowheads="1"/>
          </p:cNvSpPr>
          <p:nvPr/>
        </p:nvSpPr>
        <p:spPr bwMode="auto">
          <a:xfrm>
            <a:off x="2671763" y="3113306"/>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0" name="Text Box 400">
            <a:extLst>
              <a:ext uri="{FF2B5EF4-FFF2-40B4-BE49-F238E27FC236}">
                <a16:creationId xmlns:a16="http://schemas.microsoft.com/office/drawing/2014/main" id="{28D75FC8-DE5D-42EF-B6F9-BC2322DF0B5D}"/>
              </a:ext>
            </a:extLst>
          </p:cNvPr>
          <p:cNvSpPr txBox="1">
            <a:spLocks noChangeArrowheads="1"/>
          </p:cNvSpPr>
          <p:nvPr/>
        </p:nvSpPr>
        <p:spPr bwMode="auto">
          <a:xfrm>
            <a:off x="2042631"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 2</a:t>
            </a:r>
          </a:p>
          <a:p>
            <a:pPr algn="ctr"/>
            <a:r>
              <a:rPr lang="en-US" sz="1800" dirty="0"/>
              <a:t>virtual memory</a:t>
            </a:r>
          </a:p>
        </p:txBody>
      </p:sp>
      <p:sp>
        <p:nvSpPr>
          <p:cNvPr id="41" name="Rectangle 389">
            <a:extLst>
              <a:ext uri="{FF2B5EF4-FFF2-40B4-BE49-F238E27FC236}">
                <a16:creationId xmlns:a16="http://schemas.microsoft.com/office/drawing/2014/main" id="{56EBD937-E3D7-417F-BE4A-98573ADC7D1F}"/>
              </a:ext>
            </a:extLst>
          </p:cNvPr>
          <p:cNvSpPr>
            <a:spLocks noChangeArrowheads="1"/>
          </p:cNvSpPr>
          <p:nvPr/>
        </p:nvSpPr>
        <p:spPr bwMode="auto">
          <a:xfrm>
            <a:off x="2671763" y="4349148"/>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2" name="Rectangle 389">
            <a:extLst>
              <a:ext uri="{FF2B5EF4-FFF2-40B4-BE49-F238E27FC236}">
                <a16:creationId xmlns:a16="http://schemas.microsoft.com/office/drawing/2014/main" id="{D9FC6FE0-FFA7-4352-BF7B-3401B76EF58F}"/>
              </a:ext>
            </a:extLst>
          </p:cNvPr>
          <p:cNvSpPr>
            <a:spLocks noChangeArrowheads="1"/>
          </p:cNvSpPr>
          <p:nvPr/>
        </p:nvSpPr>
        <p:spPr bwMode="auto">
          <a:xfrm>
            <a:off x="5620232" y="4382471"/>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3" name="Rectangle 389">
            <a:extLst>
              <a:ext uri="{FF2B5EF4-FFF2-40B4-BE49-F238E27FC236}">
                <a16:creationId xmlns:a16="http://schemas.microsoft.com/office/drawing/2014/main" id="{F42DF02D-A8B2-420E-BD5A-8B8601D0D714}"/>
              </a:ext>
            </a:extLst>
          </p:cNvPr>
          <p:cNvSpPr>
            <a:spLocks noChangeArrowheads="1"/>
          </p:cNvSpPr>
          <p:nvPr/>
        </p:nvSpPr>
        <p:spPr bwMode="auto">
          <a:xfrm>
            <a:off x="6833333" y="3419366"/>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cxnSp>
        <p:nvCxnSpPr>
          <p:cNvPr id="45" name="Straight Connector 44">
            <a:extLst>
              <a:ext uri="{FF2B5EF4-FFF2-40B4-BE49-F238E27FC236}">
                <a16:creationId xmlns:a16="http://schemas.microsoft.com/office/drawing/2014/main" id="{20AF34DB-6B48-4649-B04D-6331FBBB21F5}"/>
              </a:ext>
            </a:extLst>
          </p:cNvPr>
          <p:cNvCxnSpPr/>
          <p:nvPr/>
        </p:nvCxnSpPr>
        <p:spPr bwMode="auto">
          <a:xfrm flipV="1">
            <a:off x="5905982" y="3429000"/>
            <a:ext cx="919162" cy="94589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7" name="Straight Connector 46">
            <a:extLst>
              <a:ext uri="{FF2B5EF4-FFF2-40B4-BE49-F238E27FC236}">
                <a16:creationId xmlns:a16="http://schemas.microsoft.com/office/drawing/2014/main" id="{2D81A178-1678-4140-8DAA-FF56CE7927C1}"/>
              </a:ext>
            </a:extLst>
          </p:cNvPr>
          <p:cNvCxnSpPr/>
          <p:nvPr/>
        </p:nvCxnSpPr>
        <p:spPr bwMode="auto">
          <a:xfrm flipV="1">
            <a:off x="5914171" y="3803394"/>
            <a:ext cx="910973" cy="979127"/>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9043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849998" y="2280692"/>
            <a:ext cx="3749615" cy="1149350"/>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9217" name="Rectangle 1"/>
          <p:cNvSpPr>
            <a:spLocks noGrp="1" noChangeArrowheads="1"/>
          </p:cNvSpPr>
          <p:nvPr>
            <p:ph type="title"/>
          </p:nvPr>
        </p:nvSpPr>
        <p:spPr>
          <a:xfrm>
            <a:off x="350837" y="381000"/>
            <a:ext cx="8716963"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Virtual Addressing</a:t>
            </a:r>
          </a:p>
        </p:txBody>
      </p:sp>
      <p:sp>
        <p:nvSpPr>
          <p:cNvPr id="9218" name="Rectangle 2"/>
          <p:cNvSpPr>
            <a:spLocks noGrp="1" noChangeArrowheads="1"/>
          </p:cNvSpPr>
          <p:nvPr>
            <p:ph type="body" idx="1"/>
          </p:nvPr>
        </p:nvSpPr>
        <p:spPr>
          <a:xfrm>
            <a:off x="344741" y="5563400"/>
            <a:ext cx="8685212" cy="1262063"/>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Virtual address space is an abstraction, not real memory</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Physical memory refers to the actual computer memory (DRAM)</a:t>
            </a:r>
          </a:p>
        </p:txBody>
      </p:sp>
      <p:sp>
        <p:nvSpPr>
          <p:cNvPr id="9219" name="Rectangle 3"/>
          <p:cNvSpPr>
            <a:spLocks noChangeArrowheads="1"/>
          </p:cNvSpPr>
          <p:nvPr/>
        </p:nvSpPr>
        <p:spPr bwMode="auto">
          <a:xfrm>
            <a:off x="6324600" y="4386263"/>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20" name="Text Box 4"/>
          <p:cNvSpPr txBox="1">
            <a:spLocks noChangeArrowheads="1"/>
          </p:cNvSpPr>
          <p:nvPr/>
        </p:nvSpPr>
        <p:spPr bwMode="auto">
          <a:xfrm>
            <a:off x="6018213" y="18176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0:</a:t>
            </a:r>
          </a:p>
        </p:txBody>
      </p:sp>
      <p:sp>
        <p:nvSpPr>
          <p:cNvPr id="9221" name="Text Box 5"/>
          <p:cNvSpPr txBox="1">
            <a:spLocks noChangeArrowheads="1"/>
          </p:cNvSpPr>
          <p:nvPr/>
        </p:nvSpPr>
        <p:spPr bwMode="auto">
          <a:xfrm>
            <a:off x="6018213" y="20462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1:</a:t>
            </a:r>
          </a:p>
        </p:txBody>
      </p:sp>
      <p:sp>
        <p:nvSpPr>
          <p:cNvPr id="9222" name="Text Box 6"/>
          <p:cNvSpPr txBox="1">
            <a:spLocks noChangeArrowheads="1"/>
          </p:cNvSpPr>
          <p:nvPr/>
        </p:nvSpPr>
        <p:spPr bwMode="auto">
          <a:xfrm>
            <a:off x="5779402" y="4338638"/>
            <a:ext cx="584839"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M-1:</a:t>
            </a:r>
          </a:p>
        </p:txBody>
      </p:sp>
      <p:sp>
        <p:nvSpPr>
          <p:cNvPr id="9223" name="Text Box 7"/>
          <p:cNvSpPr txBox="1">
            <a:spLocks noChangeArrowheads="1"/>
          </p:cNvSpPr>
          <p:nvPr/>
        </p:nvSpPr>
        <p:spPr bwMode="auto">
          <a:xfrm>
            <a:off x="5909542" y="1524000"/>
            <a:ext cx="1682384" cy="306087"/>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physical memory</a:t>
            </a:r>
          </a:p>
        </p:txBody>
      </p:sp>
      <p:sp>
        <p:nvSpPr>
          <p:cNvPr id="9226" name="Rectangle 10"/>
          <p:cNvSpPr>
            <a:spLocks noChangeArrowheads="1"/>
          </p:cNvSpPr>
          <p:nvPr/>
        </p:nvSpPr>
        <p:spPr bwMode="auto">
          <a:xfrm>
            <a:off x="3429000" y="2619808"/>
            <a:ext cx="1066800" cy="533400"/>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9231" name="Text Box 15"/>
          <p:cNvSpPr txBox="1">
            <a:spLocks noChangeArrowheads="1"/>
          </p:cNvSpPr>
          <p:nvPr/>
        </p:nvSpPr>
        <p:spPr bwMode="auto">
          <a:xfrm>
            <a:off x="6019800" y="22748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2:</a:t>
            </a:r>
          </a:p>
        </p:txBody>
      </p:sp>
      <p:sp>
        <p:nvSpPr>
          <p:cNvPr id="9232" name="Text Box 16"/>
          <p:cNvSpPr txBox="1">
            <a:spLocks noChangeArrowheads="1"/>
          </p:cNvSpPr>
          <p:nvPr/>
        </p:nvSpPr>
        <p:spPr bwMode="auto">
          <a:xfrm>
            <a:off x="6018213" y="25034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3:</a:t>
            </a:r>
          </a:p>
        </p:txBody>
      </p:sp>
      <p:sp>
        <p:nvSpPr>
          <p:cNvPr id="9233" name="Rectangle 17"/>
          <p:cNvSpPr>
            <a:spLocks noChangeArrowheads="1"/>
          </p:cNvSpPr>
          <p:nvPr/>
        </p:nvSpPr>
        <p:spPr bwMode="auto">
          <a:xfrm>
            <a:off x="6324600" y="18224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4" name="Rectangle 18"/>
          <p:cNvSpPr>
            <a:spLocks noChangeArrowheads="1"/>
          </p:cNvSpPr>
          <p:nvPr/>
        </p:nvSpPr>
        <p:spPr bwMode="auto">
          <a:xfrm>
            <a:off x="6324600" y="20510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5" name="Rectangle 19"/>
          <p:cNvSpPr>
            <a:spLocks noChangeArrowheads="1"/>
          </p:cNvSpPr>
          <p:nvPr/>
        </p:nvSpPr>
        <p:spPr bwMode="auto">
          <a:xfrm>
            <a:off x="6324600" y="22796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6" name="Rectangle 20"/>
          <p:cNvSpPr>
            <a:spLocks noChangeArrowheads="1"/>
          </p:cNvSpPr>
          <p:nvPr/>
        </p:nvSpPr>
        <p:spPr bwMode="auto">
          <a:xfrm>
            <a:off x="6324600" y="25082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7" name="Rectangle 21"/>
          <p:cNvSpPr>
            <a:spLocks noChangeArrowheads="1"/>
          </p:cNvSpPr>
          <p:nvPr/>
        </p:nvSpPr>
        <p:spPr bwMode="auto">
          <a:xfrm>
            <a:off x="6324600" y="27368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38" name="Rectangle 22"/>
          <p:cNvSpPr>
            <a:spLocks noChangeArrowheads="1"/>
          </p:cNvSpPr>
          <p:nvPr/>
        </p:nvSpPr>
        <p:spPr bwMode="auto">
          <a:xfrm>
            <a:off x="6324600" y="29654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39" name="Text Box 23"/>
          <p:cNvSpPr txBox="1">
            <a:spLocks noChangeArrowheads="1"/>
          </p:cNvSpPr>
          <p:nvPr/>
        </p:nvSpPr>
        <p:spPr bwMode="auto">
          <a:xfrm>
            <a:off x="6018213" y="27320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4:</a:t>
            </a:r>
          </a:p>
        </p:txBody>
      </p:sp>
      <p:sp>
        <p:nvSpPr>
          <p:cNvPr id="9240" name="Text Box 24"/>
          <p:cNvSpPr txBox="1">
            <a:spLocks noChangeArrowheads="1"/>
          </p:cNvSpPr>
          <p:nvPr/>
        </p:nvSpPr>
        <p:spPr bwMode="auto">
          <a:xfrm>
            <a:off x="6018213" y="29606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5:</a:t>
            </a:r>
          </a:p>
        </p:txBody>
      </p:sp>
      <p:sp>
        <p:nvSpPr>
          <p:cNvPr id="9241" name="Rectangle 25"/>
          <p:cNvSpPr>
            <a:spLocks noChangeArrowheads="1"/>
          </p:cNvSpPr>
          <p:nvPr/>
        </p:nvSpPr>
        <p:spPr bwMode="auto">
          <a:xfrm>
            <a:off x="6324600" y="31940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42" name="Rectangle 26"/>
          <p:cNvSpPr>
            <a:spLocks noChangeArrowheads="1"/>
          </p:cNvSpPr>
          <p:nvPr/>
        </p:nvSpPr>
        <p:spPr bwMode="auto">
          <a:xfrm>
            <a:off x="6324600" y="34226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43" name="Text Box 27"/>
          <p:cNvSpPr txBox="1">
            <a:spLocks noChangeArrowheads="1"/>
          </p:cNvSpPr>
          <p:nvPr/>
        </p:nvSpPr>
        <p:spPr bwMode="auto">
          <a:xfrm>
            <a:off x="6018213" y="31892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6:</a:t>
            </a:r>
          </a:p>
        </p:txBody>
      </p:sp>
      <p:sp>
        <p:nvSpPr>
          <p:cNvPr id="9244" name="Text Box 28"/>
          <p:cNvSpPr txBox="1">
            <a:spLocks noChangeArrowheads="1"/>
          </p:cNvSpPr>
          <p:nvPr/>
        </p:nvSpPr>
        <p:spPr bwMode="auto">
          <a:xfrm>
            <a:off x="6019800" y="34178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7:</a:t>
            </a:r>
          </a:p>
        </p:txBody>
      </p:sp>
      <p:sp>
        <p:nvSpPr>
          <p:cNvPr id="9245" name="Rectangle 29"/>
          <p:cNvSpPr>
            <a:spLocks noChangeArrowheads="1"/>
          </p:cNvSpPr>
          <p:nvPr/>
        </p:nvSpPr>
        <p:spPr bwMode="auto">
          <a:xfrm>
            <a:off x="6324600" y="4162425"/>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25" name="Text Box 9"/>
          <p:cNvSpPr txBox="1">
            <a:spLocks noChangeArrowheads="1"/>
          </p:cNvSpPr>
          <p:nvPr/>
        </p:nvSpPr>
        <p:spPr bwMode="auto">
          <a:xfrm>
            <a:off x="4557652" y="2378791"/>
            <a:ext cx="139580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Physical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sp>
        <p:nvSpPr>
          <p:cNvPr id="9247" name="AutoShape 31"/>
          <p:cNvSpPr>
            <a:spLocks/>
          </p:cNvSpPr>
          <p:nvPr/>
        </p:nvSpPr>
        <p:spPr bwMode="auto">
          <a:xfrm>
            <a:off x="7315201" y="2736850"/>
            <a:ext cx="76200" cy="914400"/>
          </a:xfrm>
          <a:prstGeom prst="rightBrace">
            <a:avLst>
              <a:gd name="adj1" fmla="val 100000"/>
              <a:gd name="adj2" fmla="val 50000"/>
            </a:avLst>
          </a:prstGeom>
          <a:noFill/>
          <a:ln w="19050">
            <a:solidFill>
              <a:schemeClr val="tx1"/>
            </a:solidFill>
            <a:miter lim="800000"/>
            <a:headEnd/>
            <a:tailEnd/>
          </a:ln>
          <a:effectLst/>
        </p:spPr>
        <p:txBody>
          <a:bodyPr wrap="none" anchor="ctr"/>
          <a:lstStyle/>
          <a:p>
            <a:endParaRPr lang="en-US"/>
          </a:p>
        </p:txBody>
      </p:sp>
      <p:sp>
        <p:nvSpPr>
          <p:cNvPr id="9248" name="Text Box 32"/>
          <p:cNvSpPr txBox="1">
            <a:spLocks noChangeArrowheads="1"/>
          </p:cNvSpPr>
          <p:nvPr/>
        </p:nvSpPr>
        <p:spPr bwMode="auto">
          <a:xfrm>
            <a:off x="4000500" y="5000625"/>
            <a:ext cx="956970"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Data word</a:t>
            </a:r>
          </a:p>
        </p:txBody>
      </p:sp>
      <p:sp>
        <p:nvSpPr>
          <p:cNvPr id="9249" name="Rectangle 33"/>
          <p:cNvSpPr>
            <a:spLocks noChangeArrowheads="1"/>
          </p:cNvSpPr>
          <p:nvPr/>
        </p:nvSpPr>
        <p:spPr bwMode="auto">
          <a:xfrm>
            <a:off x="6324600" y="3651701"/>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50" name="Text Box 34"/>
          <p:cNvSpPr txBox="1">
            <a:spLocks noChangeArrowheads="1"/>
          </p:cNvSpPr>
          <p:nvPr/>
        </p:nvSpPr>
        <p:spPr bwMode="auto">
          <a:xfrm>
            <a:off x="6018213" y="365283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8:</a:t>
            </a:r>
          </a:p>
        </p:txBody>
      </p:sp>
      <p:sp>
        <p:nvSpPr>
          <p:cNvPr id="9251" name="Rectangle 35"/>
          <p:cNvSpPr>
            <a:spLocks noChangeArrowheads="1"/>
          </p:cNvSpPr>
          <p:nvPr/>
        </p:nvSpPr>
        <p:spPr bwMode="auto">
          <a:xfrm>
            <a:off x="6400800" y="3886200"/>
            <a:ext cx="914400" cy="228600"/>
          </a:xfrm>
          <a:prstGeom prst="rect">
            <a:avLst/>
          </a:prstGeom>
          <a:noFill/>
          <a:ln w="9525">
            <a:noFill/>
            <a:round/>
            <a:headEnd/>
            <a:tailEnd/>
          </a:ln>
          <a:effectLst/>
        </p:spPr>
        <p:txBody>
          <a:bodyPr vert="eaVert" wrap="none" lIns="90360" tIns="44280" rIns="90360" bIns="44280" anchor="ctr"/>
          <a:lstStyle/>
          <a:p>
            <a:pPr algn="ctr" rtl="1">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itchFamily="34" charset="0"/>
              </a:rPr>
              <a:t>...</a:t>
            </a:r>
          </a:p>
        </p:txBody>
      </p:sp>
      <p:cxnSp>
        <p:nvCxnSpPr>
          <p:cNvPr id="40" name="Straight Arrow Connector 39"/>
          <p:cNvCxnSpPr>
            <a:stCxn id="9226" idx="3"/>
            <a:endCxn id="9239" idx="1"/>
          </p:cNvCxnSpPr>
          <p:nvPr/>
        </p:nvCxnSpPr>
        <p:spPr bwMode="auto">
          <a:xfrm flipV="1">
            <a:off x="4495800" y="2885132"/>
            <a:ext cx="1522413" cy="1376"/>
          </a:xfrm>
          <a:prstGeom prst="straightConnector1">
            <a:avLst/>
          </a:prstGeom>
          <a:noFill/>
          <a:ln w="25400" cap="flat" cmpd="sng" algn="ctr">
            <a:solidFill>
              <a:schemeClr val="tx1"/>
            </a:solidFill>
            <a:prstDash val="solid"/>
            <a:round/>
            <a:headEnd type="none" w="med" len="med"/>
            <a:tailEnd type="arrow"/>
          </a:ln>
          <a:effectLst/>
        </p:spPr>
      </p:cxnSp>
      <p:cxnSp>
        <p:nvCxnSpPr>
          <p:cNvPr id="55" name="Straight Connector 54"/>
          <p:cNvCxnSpPr/>
          <p:nvPr/>
        </p:nvCxnSpPr>
        <p:spPr bwMode="auto">
          <a:xfrm rot="10800000" flipH="1">
            <a:off x="7467601" y="3194050"/>
            <a:ext cx="533399" cy="1588"/>
          </a:xfrm>
          <a:prstGeom prst="line">
            <a:avLst/>
          </a:prstGeom>
          <a:noFill/>
          <a:ln w="2540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rot="5400000">
            <a:off x="7080250" y="4109244"/>
            <a:ext cx="1839912" cy="1588"/>
          </a:xfrm>
          <a:prstGeom prst="line">
            <a:avLst/>
          </a:prstGeom>
          <a:noFill/>
          <a:ln w="25400" cap="flat" cmpd="sng" algn="ctr">
            <a:solidFill>
              <a:schemeClr val="tx1"/>
            </a:solidFill>
            <a:prstDash val="solid"/>
            <a:round/>
            <a:headEnd type="none" w="med" len="med"/>
            <a:tailEnd type="none" w="med" len="med"/>
          </a:ln>
          <a:effectLst/>
        </p:spPr>
      </p:cxnSp>
      <p:cxnSp>
        <p:nvCxnSpPr>
          <p:cNvPr id="61" name="Shape 60"/>
          <p:cNvCxnSpPr>
            <a:endCxn id="37" idx="2"/>
          </p:cNvCxnSpPr>
          <p:nvPr/>
        </p:nvCxnSpPr>
        <p:spPr bwMode="auto">
          <a:xfrm rot="10800000">
            <a:off x="1524000" y="3153695"/>
            <a:ext cx="6475412" cy="1876304"/>
          </a:xfrm>
          <a:prstGeom prst="bentConnector2">
            <a:avLst/>
          </a:prstGeom>
          <a:noFill/>
          <a:ln w="25400" cap="flat" cmpd="sng" algn="ctr">
            <a:solidFill>
              <a:schemeClr val="tx1"/>
            </a:solidFill>
            <a:prstDash val="solid"/>
            <a:round/>
            <a:headEnd type="none" w="med" len="med"/>
            <a:tailEnd type="arrow"/>
          </a:ln>
          <a:effectLst/>
        </p:spPr>
      </p:cxnSp>
      <p:sp>
        <p:nvSpPr>
          <p:cNvPr id="37" name="Rectangle 10"/>
          <p:cNvSpPr>
            <a:spLocks noChangeArrowheads="1"/>
          </p:cNvSpPr>
          <p:nvPr/>
        </p:nvSpPr>
        <p:spPr bwMode="auto">
          <a:xfrm>
            <a:off x="990600" y="2620295"/>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38" name="Straight Arrow Connector 37"/>
          <p:cNvCxnSpPr>
            <a:stCxn id="37" idx="3"/>
          </p:cNvCxnSpPr>
          <p:nvPr/>
        </p:nvCxnSpPr>
        <p:spPr bwMode="auto">
          <a:xfrm flipV="1">
            <a:off x="2057400" y="2882426"/>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41" name="Text Box 9"/>
          <p:cNvSpPr txBox="1">
            <a:spLocks noChangeArrowheads="1"/>
          </p:cNvSpPr>
          <p:nvPr/>
        </p:nvSpPr>
        <p:spPr bwMode="auto">
          <a:xfrm>
            <a:off x="2057839" y="2378791"/>
            <a:ext cx="130507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Virtual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45" name="TextBox 44"/>
          <p:cNvSpPr txBox="1"/>
          <p:nvPr/>
        </p:nvSpPr>
        <p:spPr>
          <a:xfrm>
            <a:off x="762000" y="1976700"/>
            <a:ext cx="105830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CPU Chip</a:t>
            </a:r>
          </a:p>
        </p:txBody>
      </p:sp>
      <p:sp>
        <p:nvSpPr>
          <p:cNvPr id="42" name="TextBox 41"/>
          <p:cNvSpPr txBox="1"/>
          <p:nvPr/>
        </p:nvSpPr>
        <p:spPr>
          <a:xfrm>
            <a:off x="5105400" y="2815141"/>
            <a:ext cx="307797" cy="338554"/>
          </a:xfrm>
          <a:prstGeom prst="rect">
            <a:avLst/>
          </a:prstGeom>
          <a:noFill/>
        </p:spPr>
        <p:txBody>
          <a:bodyPr wrap="none" rtlCol="0">
            <a:spAutoFit/>
          </a:bodyPr>
          <a:lstStyle/>
          <a:p>
            <a:r>
              <a:rPr lang="en-US" sz="1600" b="0" dirty="0">
                <a:latin typeface="Courier New"/>
                <a:cs typeface="Courier New"/>
              </a:rPr>
              <a:t>4</a:t>
            </a:r>
          </a:p>
        </p:txBody>
      </p:sp>
      <p:sp>
        <p:nvSpPr>
          <p:cNvPr id="43" name="TextBox 42"/>
          <p:cNvSpPr txBox="1"/>
          <p:nvPr/>
        </p:nvSpPr>
        <p:spPr>
          <a:xfrm>
            <a:off x="2362200" y="2882426"/>
            <a:ext cx="677189" cy="338554"/>
          </a:xfrm>
          <a:prstGeom prst="rect">
            <a:avLst/>
          </a:prstGeom>
          <a:noFill/>
        </p:spPr>
        <p:txBody>
          <a:bodyPr wrap="none" rtlCol="0">
            <a:spAutoFit/>
          </a:bodyPr>
          <a:lstStyle/>
          <a:p>
            <a:r>
              <a:rPr lang="en-US" sz="1600" b="0" dirty="0">
                <a:latin typeface="Courier New"/>
                <a:cs typeface="Courier New"/>
              </a:rPr>
              <a:t>4100</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3" name="Content Placeholder 2">
            <a:extLst>
              <a:ext uri="{FF2B5EF4-FFF2-40B4-BE49-F238E27FC236}">
                <a16:creationId xmlns:a16="http://schemas.microsoft.com/office/drawing/2014/main" id="{DB602D8C-75BC-4741-8016-FF88A97B2633}"/>
              </a:ext>
            </a:extLst>
          </p:cNvPr>
          <p:cNvSpPr>
            <a:spLocks noGrp="1"/>
          </p:cNvSpPr>
          <p:nvPr>
            <p:ph idx="1"/>
          </p:nvPr>
        </p:nvSpPr>
        <p:spPr>
          <a:xfrm>
            <a:off x="396875" y="1362075"/>
            <a:ext cx="4022725" cy="2423002"/>
          </a:xfrm>
        </p:spPr>
        <p:txBody>
          <a:bodyPr/>
          <a:lstStyle/>
          <a:p>
            <a:r>
              <a:rPr lang="en-US" dirty="0">
                <a:latin typeface="Courier New" panose="02070309020205020404" pitchFamily="49" charset="0"/>
                <a:cs typeface="Courier New" panose="02070309020205020404" pitchFamily="49" charset="0"/>
              </a:rPr>
              <a:t>fork</a:t>
            </a:r>
            <a:r>
              <a:rPr lang="en-US" dirty="0"/>
              <a:t> creates a new process by copying the entire address space</a:t>
            </a:r>
            <a:br>
              <a:rPr lang="en-US" dirty="0"/>
            </a:br>
            <a:r>
              <a:rPr lang="en-US" dirty="0"/>
              <a:t>of the parent process</a:t>
            </a:r>
          </a:p>
          <a:p>
            <a:pPr lvl="1"/>
            <a:r>
              <a:rPr lang="en-US" dirty="0"/>
              <a:t>That sounds slow</a:t>
            </a:r>
          </a:p>
          <a:p>
            <a:pPr lvl="1"/>
            <a:r>
              <a:rPr lang="en-US" dirty="0"/>
              <a:t>It </a:t>
            </a:r>
            <a:r>
              <a:rPr lang="en-US" i="1" dirty="0"/>
              <a:t>is</a:t>
            </a:r>
            <a:r>
              <a:rPr lang="en-US" dirty="0"/>
              <a:t> slow</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Content Placeholder 2">
            <a:extLst>
              <a:ext uri="{FF2B5EF4-FFF2-40B4-BE49-F238E27FC236}">
                <a16:creationId xmlns:a16="http://schemas.microsoft.com/office/drawing/2014/main" id="{C3D6485C-A4E9-479A-AF58-0BE0DF107EFA}"/>
              </a:ext>
            </a:extLst>
          </p:cNvPr>
          <p:cNvSpPr txBox="1">
            <a:spLocks/>
          </p:cNvSpPr>
          <p:nvPr/>
        </p:nvSpPr>
        <p:spPr bwMode="auto">
          <a:xfrm>
            <a:off x="349761" y="4580889"/>
            <a:ext cx="5891382" cy="1561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dirty="0"/>
              <a:t>Clever trick:</a:t>
            </a:r>
          </a:p>
          <a:p>
            <a:pPr lvl="1"/>
            <a:r>
              <a:rPr lang="en-US" b="0" kern="0" dirty="0"/>
              <a:t>Just duplicate the page tables</a:t>
            </a:r>
          </a:p>
          <a:p>
            <a:pPr lvl="1"/>
            <a:r>
              <a:rPr lang="en-US" b="0" kern="0" dirty="0"/>
              <a:t>Mark everything read only (PTE permission bits for all pages set to read-only)</a:t>
            </a:r>
          </a:p>
          <a:p>
            <a:pPr lvl="1"/>
            <a:r>
              <a:rPr lang="en-US" b="0" kern="0" dirty="0"/>
              <a:t>Copy only on write faults </a:t>
            </a:r>
          </a:p>
        </p:txBody>
      </p:sp>
    </p:spTree>
    <p:extLst>
      <p:ext uri="{BB962C8B-B14F-4D97-AF65-F5344CB8AC3E}">
        <p14:creationId xmlns:p14="http://schemas.microsoft.com/office/powerpoint/2010/main" val="994032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396">
            <a:extLst>
              <a:ext uri="{FF2B5EF4-FFF2-40B4-BE49-F238E27FC236}">
                <a16:creationId xmlns:a16="http://schemas.microsoft.com/office/drawing/2014/main" id="{C862F3E9-A193-4DC9-B05F-598A6A732E11}"/>
              </a:ext>
            </a:extLst>
          </p:cNvPr>
          <p:cNvSpPr>
            <a:spLocks noChangeShapeType="1"/>
          </p:cNvSpPr>
          <p:nvPr/>
        </p:nvSpPr>
        <p:spPr bwMode="auto">
          <a:xfrm flipV="1">
            <a:off x="3599362" y="2202110"/>
            <a:ext cx="2495867" cy="32137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7">
            <a:extLst>
              <a:ext uri="{FF2B5EF4-FFF2-40B4-BE49-F238E27FC236}">
                <a16:creationId xmlns:a16="http://schemas.microsoft.com/office/drawing/2014/main" id="{2775C441-4CB0-4661-AF29-7EE8A28DBFD5}"/>
              </a:ext>
            </a:extLst>
          </p:cNvPr>
          <p:cNvSpPr>
            <a:spLocks noChangeShapeType="1"/>
          </p:cNvSpPr>
          <p:nvPr/>
        </p:nvSpPr>
        <p:spPr bwMode="auto">
          <a:xfrm flipV="1">
            <a:off x="3599363" y="2587618"/>
            <a:ext cx="2562458" cy="33591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0" name="Line 396">
            <a:extLst>
              <a:ext uri="{FF2B5EF4-FFF2-40B4-BE49-F238E27FC236}">
                <a16:creationId xmlns:a16="http://schemas.microsoft.com/office/drawing/2014/main" id="{8EC444D1-D77E-4203-B5B2-24EFA5D6DA07}"/>
              </a:ext>
            </a:extLst>
          </p:cNvPr>
          <p:cNvSpPr>
            <a:spLocks noChangeShapeType="1"/>
          </p:cNvSpPr>
          <p:nvPr/>
        </p:nvSpPr>
        <p:spPr bwMode="auto">
          <a:xfrm flipV="1">
            <a:off x="3599362" y="3035147"/>
            <a:ext cx="2554269" cy="34987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1" name="Line 397">
            <a:extLst>
              <a:ext uri="{FF2B5EF4-FFF2-40B4-BE49-F238E27FC236}">
                <a16:creationId xmlns:a16="http://schemas.microsoft.com/office/drawing/2014/main" id="{41336150-CB31-4CD6-A33D-901B9388F925}"/>
              </a:ext>
            </a:extLst>
          </p:cNvPr>
          <p:cNvSpPr>
            <a:spLocks noChangeShapeType="1"/>
          </p:cNvSpPr>
          <p:nvPr/>
        </p:nvSpPr>
        <p:spPr bwMode="auto">
          <a:xfrm flipV="1">
            <a:off x="3599362" y="3442176"/>
            <a:ext cx="2554269"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Rectangle 385">
            <a:extLst>
              <a:ext uri="{FF2B5EF4-FFF2-40B4-BE49-F238E27FC236}">
                <a16:creationId xmlns:a16="http://schemas.microsoft.com/office/drawing/2014/main" id="{45BE6C48-8C34-46D0-9D3A-2A270BE98E1C}"/>
              </a:ext>
            </a:extLst>
          </p:cNvPr>
          <p:cNvSpPr>
            <a:spLocks noChangeArrowheads="1"/>
          </p:cNvSpPr>
          <p:nvPr/>
        </p:nvSpPr>
        <p:spPr bwMode="auto">
          <a:xfrm>
            <a:off x="3313613" y="2066288"/>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Rectangle 389">
            <a:extLst>
              <a:ext uri="{FF2B5EF4-FFF2-40B4-BE49-F238E27FC236}">
                <a16:creationId xmlns:a16="http://schemas.microsoft.com/office/drawing/2014/main" id="{5A8AD4FB-D7D3-4EE9-AE9D-DB3EBFC890A3}"/>
              </a:ext>
            </a:extLst>
          </p:cNvPr>
          <p:cNvSpPr>
            <a:spLocks noChangeArrowheads="1"/>
          </p:cNvSpPr>
          <p:nvPr/>
        </p:nvSpPr>
        <p:spPr bwMode="auto">
          <a:xfrm>
            <a:off x="3313613" y="2523488"/>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8" name="Text Box 400">
            <a:extLst>
              <a:ext uri="{FF2B5EF4-FFF2-40B4-BE49-F238E27FC236}">
                <a16:creationId xmlns:a16="http://schemas.microsoft.com/office/drawing/2014/main" id="{C2B3AF57-41F4-4686-A013-BCE2DED26243}"/>
              </a:ext>
            </a:extLst>
          </p:cNvPr>
          <p:cNvSpPr txBox="1">
            <a:spLocks noChangeArrowheads="1"/>
          </p:cNvSpPr>
          <p:nvPr/>
        </p:nvSpPr>
        <p:spPr bwMode="auto">
          <a:xfrm>
            <a:off x="2684481" y="1391382"/>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Child</a:t>
            </a:r>
          </a:p>
          <a:p>
            <a:pPr algn="ctr"/>
            <a:r>
              <a:rPr lang="en-US" sz="1800" dirty="0"/>
              <a:t>virtual memory</a:t>
            </a:r>
          </a:p>
        </p:txBody>
      </p:sp>
      <p:sp>
        <p:nvSpPr>
          <p:cNvPr id="29" name="Rectangle 389">
            <a:extLst>
              <a:ext uri="{FF2B5EF4-FFF2-40B4-BE49-F238E27FC236}">
                <a16:creationId xmlns:a16="http://schemas.microsoft.com/office/drawing/2014/main" id="{7AFC67FF-BF55-44BE-9258-A14B74B0B416}"/>
              </a:ext>
            </a:extLst>
          </p:cNvPr>
          <p:cNvSpPr>
            <a:spLocks noChangeArrowheads="1"/>
          </p:cNvSpPr>
          <p:nvPr/>
        </p:nvSpPr>
        <p:spPr bwMode="auto">
          <a:xfrm>
            <a:off x="3313613" y="3385026"/>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4" name="Content Placeholder 2">
            <a:extLst>
              <a:ext uri="{FF2B5EF4-FFF2-40B4-BE49-F238E27FC236}">
                <a16:creationId xmlns:a16="http://schemas.microsoft.com/office/drawing/2014/main" id="{3949D4E3-5958-44F7-AFC0-EB9FFA63C0EC}"/>
              </a:ext>
            </a:extLst>
          </p:cNvPr>
          <p:cNvSpPr>
            <a:spLocks noGrp="1"/>
          </p:cNvSpPr>
          <p:nvPr>
            <p:ph idx="1"/>
          </p:nvPr>
        </p:nvSpPr>
        <p:spPr>
          <a:xfrm>
            <a:off x="357018" y="4902266"/>
            <a:ext cx="4022725" cy="1561464"/>
          </a:xfrm>
        </p:spPr>
        <p:txBody>
          <a:bodyPr/>
          <a:lstStyle/>
          <a:p>
            <a:r>
              <a:rPr lang="en-US" dirty="0"/>
              <a:t>Clever trick:</a:t>
            </a:r>
          </a:p>
          <a:p>
            <a:pPr lvl="1"/>
            <a:r>
              <a:rPr lang="en-US" dirty="0"/>
              <a:t>Just duplicate the page tables</a:t>
            </a:r>
          </a:p>
          <a:p>
            <a:pPr lvl="1"/>
            <a:r>
              <a:rPr lang="en-US" dirty="0"/>
              <a:t>Mark everything read only</a:t>
            </a:r>
          </a:p>
          <a:p>
            <a:pPr lvl="1"/>
            <a:r>
              <a:rPr lang="en-US" dirty="0"/>
              <a:t>Copy only on write faults </a:t>
            </a:r>
          </a:p>
        </p:txBody>
      </p:sp>
    </p:spTree>
    <p:extLst>
      <p:ext uri="{BB962C8B-B14F-4D97-AF65-F5344CB8AC3E}">
        <p14:creationId xmlns:p14="http://schemas.microsoft.com/office/powerpoint/2010/main" val="1981756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396">
            <a:extLst>
              <a:ext uri="{FF2B5EF4-FFF2-40B4-BE49-F238E27FC236}">
                <a16:creationId xmlns:a16="http://schemas.microsoft.com/office/drawing/2014/main" id="{96DE86F3-C4B2-4739-9325-B4A5F588128A}"/>
              </a:ext>
            </a:extLst>
          </p:cNvPr>
          <p:cNvSpPr>
            <a:spLocks noChangeShapeType="1"/>
          </p:cNvSpPr>
          <p:nvPr/>
        </p:nvSpPr>
        <p:spPr bwMode="auto">
          <a:xfrm flipV="1">
            <a:off x="3599362" y="2797697"/>
            <a:ext cx="2554270" cy="2487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7" name="Line 396">
            <a:extLst>
              <a:ext uri="{FF2B5EF4-FFF2-40B4-BE49-F238E27FC236}">
                <a16:creationId xmlns:a16="http://schemas.microsoft.com/office/drawing/2014/main" id="{FA192838-9007-4820-BCA0-7E4CD0AD77AE}"/>
              </a:ext>
            </a:extLst>
          </p:cNvPr>
          <p:cNvSpPr>
            <a:spLocks noChangeShapeType="1"/>
          </p:cNvSpPr>
          <p:nvPr/>
        </p:nvSpPr>
        <p:spPr bwMode="auto">
          <a:xfrm flipV="1">
            <a:off x="3594560" y="2914806"/>
            <a:ext cx="2554270" cy="2487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6">
            <a:extLst>
              <a:ext uri="{FF2B5EF4-FFF2-40B4-BE49-F238E27FC236}">
                <a16:creationId xmlns:a16="http://schemas.microsoft.com/office/drawing/2014/main" id="{C862F3E9-A193-4DC9-B05F-598A6A732E11}"/>
              </a:ext>
            </a:extLst>
          </p:cNvPr>
          <p:cNvSpPr>
            <a:spLocks noChangeShapeType="1"/>
          </p:cNvSpPr>
          <p:nvPr/>
        </p:nvSpPr>
        <p:spPr bwMode="auto">
          <a:xfrm flipV="1">
            <a:off x="3599362" y="2202110"/>
            <a:ext cx="2495867" cy="32137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7">
            <a:extLst>
              <a:ext uri="{FF2B5EF4-FFF2-40B4-BE49-F238E27FC236}">
                <a16:creationId xmlns:a16="http://schemas.microsoft.com/office/drawing/2014/main" id="{2775C441-4CB0-4661-AF29-7EE8A28DBFD5}"/>
              </a:ext>
            </a:extLst>
          </p:cNvPr>
          <p:cNvSpPr>
            <a:spLocks noChangeShapeType="1"/>
          </p:cNvSpPr>
          <p:nvPr/>
        </p:nvSpPr>
        <p:spPr bwMode="auto">
          <a:xfrm flipV="1">
            <a:off x="3607552" y="2498404"/>
            <a:ext cx="2562458" cy="33591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0" name="Line 396">
            <a:extLst>
              <a:ext uri="{FF2B5EF4-FFF2-40B4-BE49-F238E27FC236}">
                <a16:creationId xmlns:a16="http://schemas.microsoft.com/office/drawing/2014/main" id="{8EC444D1-D77E-4203-B5B2-24EFA5D6DA07}"/>
              </a:ext>
            </a:extLst>
          </p:cNvPr>
          <p:cNvSpPr>
            <a:spLocks noChangeShapeType="1"/>
          </p:cNvSpPr>
          <p:nvPr/>
        </p:nvSpPr>
        <p:spPr bwMode="auto">
          <a:xfrm flipV="1">
            <a:off x="3599362" y="3035147"/>
            <a:ext cx="2554269" cy="34987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1" name="Line 397">
            <a:extLst>
              <a:ext uri="{FF2B5EF4-FFF2-40B4-BE49-F238E27FC236}">
                <a16:creationId xmlns:a16="http://schemas.microsoft.com/office/drawing/2014/main" id="{41336150-CB31-4CD6-A33D-901B9388F925}"/>
              </a:ext>
            </a:extLst>
          </p:cNvPr>
          <p:cNvSpPr>
            <a:spLocks noChangeShapeType="1"/>
          </p:cNvSpPr>
          <p:nvPr/>
        </p:nvSpPr>
        <p:spPr bwMode="auto">
          <a:xfrm flipV="1">
            <a:off x="3599362" y="3442176"/>
            <a:ext cx="2554269"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3" name="Content Placeholder 2">
            <a:extLst>
              <a:ext uri="{FF2B5EF4-FFF2-40B4-BE49-F238E27FC236}">
                <a16:creationId xmlns:a16="http://schemas.microsoft.com/office/drawing/2014/main" id="{DB602D8C-75BC-4741-8016-FF88A97B2633}"/>
              </a:ext>
            </a:extLst>
          </p:cNvPr>
          <p:cNvSpPr>
            <a:spLocks noGrp="1"/>
          </p:cNvSpPr>
          <p:nvPr>
            <p:ph idx="1"/>
          </p:nvPr>
        </p:nvSpPr>
        <p:spPr>
          <a:xfrm>
            <a:off x="357018" y="4902266"/>
            <a:ext cx="4022725" cy="1561464"/>
          </a:xfrm>
        </p:spPr>
        <p:txBody>
          <a:bodyPr/>
          <a:lstStyle/>
          <a:p>
            <a:r>
              <a:rPr lang="en-US" dirty="0"/>
              <a:t>Clever trick:</a:t>
            </a:r>
          </a:p>
          <a:p>
            <a:pPr lvl="1"/>
            <a:r>
              <a:rPr lang="en-US" dirty="0"/>
              <a:t>Just duplicate the page tables</a:t>
            </a:r>
          </a:p>
          <a:p>
            <a:pPr lvl="1"/>
            <a:r>
              <a:rPr lang="en-US" dirty="0"/>
              <a:t>Mark everything read only</a:t>
            </a:r>
          </a:p>
          <a:p>
            <a:pPr lvl="1"/>
            <a:r>
              <a:rPr lang="en-US" dirty="0"/>
              <a:t>Copy only on write faults </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Rectangle 385">
            <a:extLst>
              <a:ext uri="{FF2B5EF4-FFF2-40B4-BE49-F238E27FC236}">
                <a16:creationId xmlns:a16="http://schemas.microsoft.com/office/drawing/2014/main" id="{45BE6C48-8C34-46D0-9D3A-2A270BE98E1C}"/>
              </a:ext>
            </a:extLst>
          </p:cNvPr>
          <p:cNvSpPr>
            <a:spLocks noChangeArrowheads="1"/>
          </p:cNvSpPr>
          <p:nvPr/>
        </p:nvSpPr>
        <p:spPr bwMode="auto">
          <a:xfrm>
            <a:off x="3313613" y="2066288"/>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Rectangle 389">
            <a:extLst>
              <a:ext uri="{FF2B5EF4-FFF2-40B4-BE49-F238E27FC236}">
                <a16:creationId xmlns:a16="http://schemas.microsoft.com/office/drawing/2014/main" id="{5A8AD4FB-D7D3-4EE9-AE9D-DB3EBFC890A3}"/>
              </a:ext>
            </a:extLst>
          </p:cNvPr>
          <p:cNvSpPr>
            <a:spLocks noChangeArrowheads="1"/>
          </p:cNvSpPr>
          <p:nvPr/>
        </p:nvSpPr>
        <p:spPr bwMode="auto">
          <a:xfrm>
            <a:off x="3313613" y="2523488"/>
            <a:ext cx="285750" cy="306761"/>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8" name="Text Box 400">
            <a:extLst>
              <a:ext uri="{FF2B5EF4-FFF2-40B4-BE49-F238E27FC236}">
                <a16:creationId xmlns:a16="http://schemas.microsoft.com/office/drawing/2014/main" id="{C2B3AF57-41F4-4686-A013-BCE2DED26243}"/>
              </a:ext>
            </a:extLst>
          </p:cNvPr>
          <p:cNvSpPr txBox="1">
            <a:spLocks noChangeArrowheads="1"/>
          </p:cNvSpPr>
          <p:nvPr/>
        </p:nvSpPr>
        <p:spPr bwMode="auto">
          <a:xfrm>
            <a:off x="2684481" y="1391382"/>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Child</a:t>
            </a:r>
          </a:p>
          <a:p>
            <a:pPr algn="ctr"/>
            <a:r>
              <a:rPr lang="en-US" sz="1800" dirty="0"/>
              <a:t>virtual memory</a:t>
            </a:r>
          </a:p>
        </p:txBody>
      </p:sp>
      <p:sp>
        <p:nvSpPr>
          <p:cNvPr id="29" name="Rectangle 389">
            <a:extLst>
              <a:ext uri="{FF2B5EF4-FFF2-40B4-BE49-F238E27FC236}">
                <a16:creationId xmlns:a16="http://schemas.microsoft.com/office/drawing/2014/main" id="{7AFC67FF-BF55-44BE-9258-A14B74B0B416}"/>
              </a:ext>
            </a:extLst>
          </p:cNvPr>
          <p:cNvSpPr>
            <a:spLocks noChangeArrowheads="1"/>
          </p:cNvSpPr>
          <p:nvPr/>
        </p:nvSpPr>
        <p:spPr bwMode="auto">
          <a:xfrm>
            <a:off x="3313613" y="3385026"/>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2" name="Rectangle 31">
            <a:extLst>
              <a:ext uri="{FF2B5EF4-FFF2-40B4-BE49-F238E27FC236}">
                <a16:creationId xmlns:a16="http://schemas.microsoft.com/office/drawing/2014/main" id="{CC7C72E0-7949-4226-B9F3-21684FE7122E}"/>
              </a:ext>
            </a:extLst>
          </p:cNvPr>
          <p:cNvSpPr/>
          <p:nvPr/>
        </p:nvSpPr>
        <p:spPr bwMode="auto">
          <a:xfrm>
            <a:off x="3313613" y="2830249"/>
            <a:ext cx="285749" cy="93288"/>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3" name="Rectangle 32">
            <a:extLst>
              <a:ext uri="{FF2B5EF4-FFF2-40B4-BE49-F238E27FC236}">
                <a16:creationId xmlns:a16="http://schemas.microsoft.com/office/drawing/2014/main" id="{973CD232-E4CC-435B-9D65-C7D69DC069A9}"/>
              </a:ext>
            </a:extLst>
          </p:cNvPr>
          <p:cNvSpPr/>
          <p:nvPr/>
        </p:nvSpPr>
        <p:spPr bwMode="auto">
          <a:xfrm>
            <a:off x="6157727" y="2807177"/>
            <a:ext cx="281655" cy="83810"/>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4" name="Rectangle 33">
            <a:extLst>
              <a:ext uri="{FF2B5EF4-FFF2-40B4-BE49-F238E27FC236}">
                <a16:creationId xmlns:a16="http://schemas.microsoft.com/office/drawing/2014/main" id="{DAC9B03F-36D1-4EAE-A1BC-A6D82DCB9071}"/>
              </a:ext>
            </a:extLst>
          </p:cNvPr>
          <p:cNvSpPr/>
          <p:nvPr/>
        </p:nvSpPr>
        <p:spPr bwMode="auto">
          <a:xfrm>
            <a:off x="7366733" y="2828136"/>
            <a:ext cx="281655" cy="83810"/>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5" name="Callout: Bent Line 34">
            <a:extLst>
              <a:ext uri="{FF2B5EF4-FFF2-40B4-BE49-F238E27FC236}">
                <a16:creationId xmlns:a16="http://schemas.microsoft.com/office/drawing/2014/main" id="{9F739299-164E-41D7-BED7-03EF6422FE0F}"/>
              </a:ext>
            </a:extLst>
          </p:cNvPr>
          <p:cNvSpPr/>
          <p:nvPr/>
        </p:nvSpPr>
        <p:spPr bwMode="auto">
          <a:xfrm flipH="1">
            <a:off x="1142997" y="2523487"/>
            <a:ext cx="1066801" cy="793443"/>
          </a:xfrm>
          <a:prstGeom prst="borderCallout2">
            <a:avLst>
              <a:gd name="adj1" fmla="val 18750"/>
              <a:gd name="adj2" fmla="val -8333"/>
              <a:gd name="adj3" fmla="val 18750"/>
              <a:gd name="adj4" fmla="val -16667"/>
              <a:gd name="adj5" fmla="val 43425"/>
              <a:gd name="adj6" fmla="val -99470"/>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Child wrote to this page</a:t>
            </a:r>
          </a:p>
        </p:txBody>
      </p:sp>
      <p:sp>
        <p:nvSpPr>
          <p:cNvPr id="38" name="Line 392">
            <a:extLst>
              <a:ext uri="{FF2B5EF4-FFF2-40B4-BE49-F238E27FC236}">
                <a16:creationId xmlns:a16="http://schemas.microsoft.com/office/drawing/2014/main" id="{8F6C7F5E-E84D-4331-8997-5A599F08FF59}"/>
              </a:ext>
            </a:extLst>
          </p:cNvPr>
          <p:cNvSpPr>
            <a:spLocks noChangeShapeType="1"/>
          </p:cNvSpPr>
          <p:nvPr/>
        </p:nvSpPr>
        <p:spPr bwMode="auto">
          <a:xfrm flipH="1" flipV="1">
            <a:off x="6432707" y="2792889"/>
            <a:ext cx="934025" cy="3736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9" name="Line 392">
            <a:extLst>
              <a:ext uri="{FF2B5EF4-FFF2-40B4-BE49-F238E27FC236}">
                <a16:creationId xmlns:a16="http://schemas.microsoft.com/office/drawing/2014/main" id="{0CA563C0-FC3E-4A32-82B7-147428817220}"/>
              </a:ext>
            </a:extLst>
          </p:cNvPr>
          <p:cNvSpPr>
            <a:spLocks noChangeShapeType="1"/>
          </p:cNvSpPr>
          <p:nvPr/>
        </p:nvSpPr>
        <p:spPr bwMode="auto">
          <a:xfrm flipH="1" flipV="1">
            <a:off x="6439382" y="2899365"/>
            <a:ext cx="934025" cy="2019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Tree>
    <p:extLst>
      <p:ext uri="{BB962C8B-B14F-4D97-AF65-F5344CB8AC3E}">
        <p14:creationId xmlns:p14="http://schemas.microsoft.com/office/powerpoint/2010/main" val="1008724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3497" y="434447"/>
            <a:ext cx="72596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User-Level Memory Mapping</a:t>
            </a:r>
          </a:p>
        </p:txBody>
      </p:sp>
      <p:sp>
        <p:nvSpPr>
          <p:cNvPr id="32770" name="Rectangle 2"/>
          <p:cNvSpPr>
            <a:spLocks noGrp="1" noChangeArrowheads="1"/>
          </p:cNvSpPr>
          <p:nvPr>
            <p:ph type="body" idx="1"/>
          </p:nvPr>
        </p:nvSpPr>
        <p:spPr>
          <a:xfrm>
            <a:off x="455613" y="1220788"/>
            <a:ext cx="8459787" cy="5637212"/>
          </a:xfrm>
          <a:ln/>
        </p:spPr>
        <p:txBody>
          <a:bodyPr/>
          <a:lstStyle/>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void *</a:t>
            </a:r>
            <a:r>
              <a:rPr lang="en-GB" sz="1800" dirty="0" err="1">
                <a:effectLst/>
                <a:latin typeface="Courier New" pitchFamily="49" charset="0"/>
              </a:rPr>
              <a:t>mmap</a:t>
            </a:r>
            <a:r>
              <a:rPr lang="en-GB" sz="1800" dirty="0">
                <a:effectLst/>
                <a:latin typeface="Courier New" pitchFamily="49" charset="0"/>
              </a:rPr>
              <a:t>(void *start,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len</a:t>
            </a:r>
            <a:r>
              <a:rPr lang="en-GB" sz="1800" dirty="0">
                <a:effectLst/>
                <a:latin typeface="Courier New" pitchFamily="49" charset="0"/>
              </a:rPr>
              <a:t>,</a:t>
            </a:r>
          </a:p>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prot</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flags,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fd</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offset</a:t>
            </a:r>
            <a:r>
              <a:rPr lang="en-GB" sz="2000" dirty="0">
                <a:effectLst/>
              </a:rPr>
              <a:t>)</a:t>
            </a:r>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Map </a:t>
            </a:r>
            <a:r>
              <a:rPr lang="en-GB" b="1" dirty="0" err="1">
                <a:latin typeface="Courier New" pitchFamily="49" charset="0"/>
              </a:rPr>
              <a:t>len</a:t>
            </a:r>
            <a:r>
              <a:rPr lang="en-GB" dirty="0"/>
              <a:t> bytes starting at offset </a:t>
            </a:r>
            <a:r>
              <a:rPr lang="en-GB" b="1" dirty="0" err="1">
                <a:latin typeface="Courier New" pitchFamily="49" charset="0"/>
              </a:rPr>
              <a:t>offset</a:t>
            </a:r>
            <a:r>
              <a:rPr lang="en-GB" dirty="0">
                <a:latin typeface="+mj-lt"/>
              </a:rPr>
              <a:t> </a:t>
            </a:r>
            <a:r>
              <a:rPr lang="en-GB" dirty="0"/>
              <a:t>of the file specified by file description </a:t>
            </a:r>
            <a:r>
              <a:rPr lang="en-GB" b="1" dirty="0" err="1">
                <a:latin typeface="Courier New" pitchFamily="49" charset="0"/>
              </a:rPr>
              <a:t>fd</a:t>
            </a:r>
            <a:r>
              <a:rPr lang="en-GB" dirty="0"/>
              <a:t>, preferably at address </a:t>
            </a:r>
            <a:r>
              <a:rPr lang="en-GB" b="1" dirty="0">
                <a:latin typeface="Courier New" pitchFamily="49" charset="0"/>
              </a:rPr>
              <a:t>start</a:t>
            </a:r>
            <a:r>
              <a:rPr lang="en-GB" dirty="0"/>
              <a:t> </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latin typeface="Courier New" pitchFamily="49" charset="0"/>
              </a:rPr>
              <a:t>start</a:t>
            </a:r>
            <a:r>
              <a:rPr lang="en-GB" dirty="0">
                <a:latin typeface="Courier New" pitchFamily="49" charset="0"/>
              </a:rPr>
              <a:t>:</a:t>
            </a:r>
            <a:r>
              <a:rPr lang="en-GB" dirty="0"/>
              <a:t> may be 0 for “pick an address”</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err="1">
                <a:latin typeface="Courier New" pitchFamily="49" charset="0"/>
              </a:rPr>
              <a:t>prot</a:t>
            </a:r>
            <a:r>
              <a:rPr lang="en-GB" dirty="0"/>
              <a:t>: PROT_READ, PROT_WRITE, PROT_EXEC, ...</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latin typeface="Courier New" pitchFamily="49" charset="0"/>
              </a:rPr>
              <a:t>flags</a:t>
            </a:r>
            <a:r>
              <a:rPr lang="en-GB" dirty="0"/>
              <a:t>: MAP_ANON, MAP_PRIVATE, MAP_SHARED, ...</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Return a pointer to start of mapped area (may not be </a:t>
            </a:r>
            <a:r>
              <a:rPr lang="en-GB" b="1" dirty="0">
                <a:latin typeface="Courier New" pitchFamily="49" charset="0"/>
              </a:rPr>
              <a:t>start</a:t>
            </a:r>
            <a:r>
              <a:rPr lang="en-GB"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304800" y="493713"/>
            <a:ext cx="72596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User-Level Memory Mapping</a:t>
            </a:r>
          </a:p>
        </p:txBody>
      </p:sp>
      <p:sp>
        <p:nvSpPr>
          <p:cNvPr id="32770" name="Rectangle 2"/>
          <p:cNvSpPr>
            <a:spLocks noGrp="1" noChangeArrowheads="1"/>
          </p:cNvSpPr>
          <p:nvPr>
            <p:ph type="body" idx="1"/>
          </p:nvPr>
        </p:nvSpPr>
        <p:spPr>
          <a:xfrm>
            <a:off x="330201" y="1220789"/>
            <a:ext cx="8307387" cy="836612"/>
          </a:xfrm>
          <a:ln/>
        </p:spPr>
        <p:txBody>
          <a:bodyPr/>
          <a:lstStyle/>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void *</a:t>
            </a:r>
            <a:r>
              <a:rPr lang="en-GB" sz="1800" dirty="0" err="1">
                <a:effectLst/>
                <a:latin typeface="Courier New" pitchFamily="49" charset="0"/>
              </a:rPr>
              <a:t>mmap</a:t>
            </a:r>
            <a:r>
              <a:rPr lang="en-GB" sz="1800" dirty="0">
                <a:effectLst/>
                <a:latin typeface="Courier New" pitchFamily="49" charset="0"/>
              </a:rPr>
              <a:t>(void *start,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len</a:t>
            </a:r>
            <a:r>
              <a:rPr lang="en-GB" sz="1800" dirty="0">
                <a:effectLst/>
                <a:latin typeface="Courier New" pitchFamily="49" charset="0"/>
              </a:rPr>
              <a:t>,</a:t>
            </a:r>
          </a:p>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prot</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flags,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fd</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offset</a:t>
            </a:r>
            <a:r>
              <a:rPr lang="en-GB" sz="2000" dirty="0">
                <a:effectLst/>
              </a:rPr>
              <a:t>)</a:t>
            </a:r>
          </a:p>
        </p:txBody>
      </p:sp>
      <p:sp>
        <p:nvSpPr>
          <p:cNvPr id="4" name="Rectangle 3"/>
          <p:cNvSpPr/>
          <p:nvPr/>
        </p:nvSpPr>
        <p:spPr bwMode="auto">
          <a:xfrm>
            <a:off x="2057400" y="2362200"/>
            <a:ext cx="990600" cy="36576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 name="Rectangle 4"/>
          <p:cNvSpPr/>
          <p:nvPr/>
        </p:nvSpPr>
        <p:spPr bwMode="auto">
          <a:xfrm>
            <a:off x="2057400" y="3733800"/>
            <a:ext cx="990600" cy="11430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6" name="Rectangle 5"/>
          <p:cNvSpPr/>
          <p:nvPr/>
        </p:nvSpPr>
        <p:spPr bwMode="auto">
          <a:xfrm>
            <a:off x="5638800" y="1981200"/>
            <a:ext cx="990600" cy="40386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7" name="Rectangle 6"/>
          <p:cNvSpPr/>
          <p:nvPr/>
        </p:nvSpPr>
        <p:spPr bwMode="auto">
          <a:xfrm>
            <a:off x="5638800" y="2590800"/>
            <a:ext cx="990600" cy="11430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cxnSp>
        <p:nvCxnSpPr>
          <p:cNvPr id="9" name="Straight Connector 8"/>
          <p:cNvCxnSpPr/>
          <p:nvPr/>
        </p:nvCxnSpPr>
        <p:spPr bwMode="auto">
          <a:xfrm flipV="1">
            <a:off x="3048000" y="2590800"/>
            <a:ext cx="2590800" cy="1143000"/>
          </a:xfrm>
          <a:prstGeom prst="line">
            <a:avLst/>
          </a:prstGeom>
          <a:noFill/>
          <a:ln w="9525" cap="flat" cmpd="sng" algn="ctr">
            <a:solidFill>
              <a:schemeClr val="tx1"/>
            </a:solidFill>
            <a:prstDash val="sysDot"/>
            <a:round/>
            <a:headEnd type="none" w="med" len="med"/>
            <a:tailEnd type="none" w="med" len="med"/>
          </a:ln>
          <a:effectLst/>
        </p:spPr>
      </p:cxnSp>
      <p:cxnSp>
        <p:nvCxnSpPr>
          <p:cNvPr id="11" name="Straight Connector 10"/>
          <p:cNvCxnSpPr/>
          <p:nvPr/>
        </p:nvCxnSpPr>
        <p:spPr bwMode="auto">
          <a:xfrm flipV="1">
            <a:off x="3048000" y="3733800"/>
            <a:ext cx="2590800" cy="1143000"/>
          </a:xfrm>
          <a:prstGeom prst="line">
            <a:avLst/>
          </a:prstGeom>
          <a:noFill/>
          <a:ln w="9525" cap="flat" cmpd="sng" algn="ctr">
            <a:solidFill>
              <a:schemeClr val="tx1"/>
            </a:solidFill>
            <a:prstDash val="sysDot"/>
            <a:round/>
            <a:headEnd type="none" w="med" len="med"/>
            <a:tailEnd type="none" w="med" len="med"/>
          </a:ln>
          <a:effectLst/>
        </p:spPr>
      </p:cxnSp>
      <p:sp>
        <p:nvSpPr>
          <p:cNvPr id="12" name="AutoShape 51"/>
          <p:cNvSpPr>
            <a:spLocks/>
          </p:cNvSpPr>
          <p:nvPr/>
        </p:nvSpPr>
        <p:spPr bwMode="auto">
          <a:xfrm>
            <a:off x="6705600" y="2590800"/>
            <a:ext cx="228600" cy="1143000"/>
          </a:xfrm>
          <a:prstGeom prst="rightBrace">
            <a:avLst>
              <a:gd name="adj1" fmla="val 63889"/>
              <a:gd name="adj2" fmla="val 50000"/>
            </a:avLst>
          </a:prstGeom>
          <a:noFill/>
          <a:ln w="12700">
            <a:solidFill>
              <a:schemeClr val="tx1"/>
            </a:solidFill>
            <a:miter lim="800000"/>
            <a:headEnd/>
            <a:tailEnd/>
          </a:ln>
          <a:effectLst/>
        </p:spPr>
        <p:txBody>
          <a:bodyPr wrap="none" anchor="ctr"/>
          <a:lstStyle/>
          <a:p>
            <a:endParaRPr lang="en-US"/>
          </a:p>
        </p:txBody>
      </p:sp>
      <p:sp>
        <p:nvSpPr>
          <p:cNvPr id="13" name="Rectangle 12"/>
          <p:cNvSpPr/>
          <p:nvPr/>
        </p:nvSpPr>
        <p:spPr>
          <a:xfrm>
            <a:off x="6934200" y="2963336"/>
            <a:ext cx="1377300" cy="400110"/>
          </a:xfrm>
          <a:prstGeom prst="rect">
            <a:avLst/>
          </a:prstGeom>
        </p:spPr>
        <p:txBody>
          <a:bodyPr wrap="none">
            <a:spAutoFit/>
          </a:bodyPr>
          <a:lstStyle/>
          <a:p>
            <a:r>
              <a:rPr lang="en-GB" sz="2000" dirty="0" err="1">
                <a:latin typeface="Courier New" pitchFamily="49" charset="0"/>
              </a:rPr>
              <a:t>len</a:t>
            </a:r>
            <a:r>
              <a:rPr lang="en-GB" sz="2000" dirty="0">
                <a:latin typeface="Courier New" pitchFamily="49" charset="0"/>
              </a:rPr>
              <a:t> </a:t>
            </a:r>
            <a:r>
              <a:rPr lang="en-GB" sz="2000" dirty="0">
                <a:latin typeface="+mn-lt"/>
              </a:rPr>
              <a:t>bytes</a:t>
            </a:r>
            <a:endParaRPr lang="en-US" sz="2000" dirty="0">
              <a:latin typeface="+mn-lt"/>
            </a:endParaRPr>
          </a:p>
        </p:txBody>
      </p:sp>
      <p:cxnSp>
        <p:nvCxnSpPr>
          <p:cNvPr id="15" name="Straight Arrow Connector 14"/>
          <p:cNvCxnSpPr/>
          <p:nvPr/>
        </p:nvCxnSpPr>
        <p:spPr bwMode="auto">
          <a:xfrm rot="10800000">
            <a:off x="6629400" y="3733800"/>
            <a:ext cx="609600" cy="1588"/>
          </a:xfrm>
          <a:prstGeom prst="straightConnector1">
            <a:avLst/>
          </a:prstGeom>
          <a:noFill/>
          <a:ln w="25400" cap="flat" cmpd="sng" algn="ctr">
            <a:solidFill>
              <a:schemeClr val="tx1"/>
            </a:solidFill>
            <a:prstDash val="solid"/>
            <a:round/>
            <a:headEnd type="none" w="med" len="med"/>
            <a:tailEnd type="arrow"/>
          </a:ln>
          <a:effectLst/>
        </p:spPr>
      </p:cxnSp>
      <p:sp>
        <p:nvSpPr>
          <p:cNvPr id="16" name="Rectangle 15"/>
          <p:cNvSpPr/>
          <p:nvPr/>
        </p:nvSpPr>
        <p:spPr>
          <a:xfrm>
            <a:off x="7239000" y="3536889"/>
            <a:ext cx="954107" cy="400110"/>
          </a:xfrm>
          <a:prstGeom prst="rect">
            <a:avLst/>
          </a:prstGeom>
        </p:spPr>
        <p:txBody>
          <a:bodyPr wrap="none">
            <a:spAutoFit/>
          </a:bodyPr>
          <a:lstStyle/>
          <a:p>
            <a:r>
              <a:rPr lang="en-GB" sz="2000" dirty="0">
                <a:latin typeface="Courier New" pitchFamily="49" charset="0"/>
              </a:rPr>
              <a:t>start</a:t>
            </a:r>
            <a:endParaRPr lang="en-US" sz="2000" dirty="0"/>
          </a:p>
        </p:txBody>
      </p:sp>
      <p:sp>
        <p:nvSpPr>
          <p:cNvPr id="17" name="TextBox 16"/>
          <p:cNvSpPr txBox="1"/>
          <p:nvPr/>
        </p:nvSpPr>
        <p:spPr>
          <a:xfrm>
            <a:off x="6781800" y="3857936"/>
            <a:ext cx="1863523" cy="646331"/>
          </a:xfrm>
          <a:prstGeom prst="rect">
            <a:avLst/>
          </a:prstGeom>
          <a:noFill/>
        </p:spPr>
        <p:txBody>
          <a:bodyPr wrap="none" rtlCol="0">
            <a:spAutoFit/>
          </a:bodyPr>
          <a:lstStyle/>
          <a:p>
            <a:pPr algn="ctr"/>
            <a:r>
              <a:rPr lang="en-US" sz="1800" dirty="0">
                <a:latin typeface="Calibri" pitchFamily="34" charset="0"/>
              </a:rPr>
              <a:t>(or address </a:t>
            </a:r>
          </a:p>
          <a:p>
            <a:pPr algn="ctr"/>
            <a:r>
              <a:rPr lang="en-US" sz="1800" dirty="0">
                <a:latin typeface="Calibri" pitchFamily="34" charset="0"/>
              </a:rPr>
              <a:t>chosen by kernel)</a:t>
            </a:r>
          </a:p>
        </p:txBody>
      </p:sp>
      <p:sp>
        <p:nvSpPr>
          <p:cNvPr id="18" name="TextBox 17"/>
          <p:cNvSpPr txBox="1"/>
          <p:nvPr/>
        </p:nvSpPr>
        <p:spPr>
          <a:xfrm>
            <a:off x="4834468" y="6031468"/>
            <a:ext cx="2672270" cy="400110"/>
          </a:xfrm>
          <a:prstGeom prst="rect">
            <a:avLst/>
          </a:prstGeom>
          <a:noFill/>
        </p:spPr>
        <p:txBody>
          <a:bodyPr wrap="none" rtlCol="0">
            <a:spAutoFit/>
          </a:bodyPr>
          <a:lstStyle/>
          <a:p>
            <a:r>
              <a:rPr lang="en-US" sz="2000" i="1" dirty="0">
                <a:solidFill>
                  <a:schemeClr val="tx1">
                    <a:lumMod val="50000"/>
                    <a:lumOff val="50000"/>
                  </a:schemeClr>
                </a:solidFill>
                <a:latin typeface="Calibri" pitchFamily="34" charset="0"/>
              </a:rPr>
              <a:t>Process virtual memory</a:t>
            </a:r>
          </a:p>
        </p:txBody>
      </p:sp>
      <p:sp>
        <p:nvSpPr>
          <p:cNvPr id="19" name="TextBox 18"/>
          <p:cNvSpPr txBox="1"/>
          <p:nvPr/>
        </p:nvSpPr>
        <p:spPr>
          <a:xfrm>
            <a:off x="1371753" y="6019800"/>
            <a:ext cx="2387448" cy="707886"/>
          </a:xfrm>
          <a:prstGeom prst="rect">
            <a:avLst/>
          </a:prstGeom>
          <a:noFill/>
        </p:spPr>
        <p:txBody>
          <a:bodyPr wrap="none" rtlCol="0">
            <a:spAutoFit/>
          </a:bodyPr>
          <a:lstStyle/>
          <a:p>
            <a:pPr algn="ctr"/>
            <a:r>
              <a:rPr lang="en-US" sz="2000" i="1" dirty="0">
                <a:solidFill>
                  <a:schemeClr val="tx1">
                    <a:lumMod val="50000"/>
                    <a:lumOff val="50000"/>
                  </a:schemeClr>
                </a:solidFill>
                <a:latin typeface="Calibri" pitchFamily="34" charset="0"/>
              </a:rPr>
              <a:t>Disk file specified by </a:t>
            </a:r>
          </a:p>
          <a:p>
            <a:pPr algn="ctr"/>
            <a:r>
              <a:rPr lang="en-US" sz="2000" i="1" dirty="0">
                <a:solidFill>
                  <a:schemeClr val="tx1">
                    <a:lumMod val="50000"/>
                    <a:lumOff val="50000"/>
                  </a:schemeClr>
                </a:solidFill>
                <a:latin typeface="Calibri" pitchFamily="34" charset="0"/>
              </a:rPr>
              <a:t>file descriptor </a:t>
            </a:r>
            <a:r>
              <a:rPr lang="en-US" sz="2000" dirty="0" err="1">
                <a:latin typeface="Courier New" pitchFamily="49" charset="0"/>
              </a:rPr>
              <a:t>fd</a:t>
            </a:r>
            <a:endParaRPr lang="en-US" sz="2000" dirty="0">
              <a:latin typeface="Courier New" pitchFamily="49" charset="0"/>
            </a:endParaRPr>
          </a:p>
        </p:txBody>
      </p:sp>
      <p:sp>
        <p:nvSpPr>
          <p:cNvPr id="20" name="AutoShape 51"/>
          <p:cNvSpPr>
            <a:spLocks/>
          </p:cNvSpPr>
          <p:nvPr/>
        </p:nvSpPr>
        <p:spPr bwMode="auto">
          <a:xfrm flipH="1">
            <a:off x="1752600" y="3733800"/>
            <a:ext cx="228600" cy="1143000"/>
          </a:xfrm>
          <a:prstGeom prst="rightBrace">
            <a:avLst>
              <a:gd name="adj1" fmla="val 63889"/>
              <a:gd name="adj2" fmla="val 50000"/>
            </a:avLst>
          </a:prstGeom>
          <a:noFill/>
          <a:ln w="12700">
            <a:solidFill>
              <a:schemeClr val="tx1"/>
            </a:solidFill>
            <a:miter lim="800000"/>
            <a:headEnd/>
            <a:tailEnd/>
          </a:ln>
          <a:effectLst/>
        </p:spPr>
        <p:txBody>
          <a:bodyPr wrap="none" anchor="ctr"/>
          <a:lstStyle/>
          <a:p>
            <a:endParaRPr lang="en-US"/>
          </a:p>
        </p:txBody>
      </p:sp>
      <p:sp>
        <p:nvSpPr>
          <p:cNvPr id="21" name="Rectangle 20"/>
          <p:cNvSpPr/>
          <p:nvPr/>
        </p:nvSpPr>
        <p:spPr>
          <a:xfrm>
            <a:off x="358366" y="4104157"/>
            <a:ext cx="1377300" cy="400110"/>
          </a:xfrm>
          <a:prstGeom prst="rect">
            <a:avLst/>
          </a:prstGeom>
        </p:spPr>
        <p:txBody>
          <a:bodyPr wrap="none">
            <a:spAutoFit/>
          </a:bodyPr>
          <a:lstStyle/>
          <a:p>
            <a:r>
              <a:rPr lang="en-GB" sz="2000" dirty="0" err="1">
                <a:latin typeface="Courier New" pitchFamily="49" charset="0"/>
              </a:rPr>
              <a:t>len</a:t>
            </a:r>
            <a:r>
              <a:rPr lang="en-GB" sz="2000" dirty="0">
                <a:latin typeface="Courier New" pitchFamily="49" charset="0"/>
              </a:rPr>
              <a:t> </a:t>
            </a:r>
            <a:r>
              <a:rPr lang="en-GB" sz="2000" dirty="0">
                <a:latin typeface="+mn-lt"/>
              </a:rPr>
              <a:t>bytes</a:t>
            </a:r>
            <a:endParaRPr lang="en-US" sz="2000" dirty="0">
              <a:latin typeface="+mn-lt"/>
            </a:endParaRPr>
          </a:p>
        </p:txBody>
      </p:sp>
      <p:sp>
        <p:nvSpPr>
          <p:cNvPr id="22" name="Rectangle 21"/>
          <p:cNvSpPr/>
          <p:nvPr/>
        </p:nvSpPr>
        <p:spPr>
          <a:xfrm>
            <a:off x="152400" y="4676745"/>
            <a:ext cx="1107996" cy="400110"/>
          </a:xfrm>
          <a:prstGeom prst="rect">
            <a:avLst/>
          </a:prstGeom>
        </p:spPr>
        <p:txBody>
          <a:bodyPr wrap="none">
            <a:spAutoFit/>
          </a:bodyPr>
          <a:lstStyle/>
          <a:p>
            <a:r>
              <a:rPr lang="en-GB" sz="2000" dirty="0">
                <a:latin typeface="Courier New" pitchFamily="49" charset="0"/>
              </a:rPr>
              <a:t>offset</a:t>
            </a:r>
            <a:endParaRPr lang="en-US" sz="2000" dirty="0"/>
          </a:p>
        </p:txBody>
      </p:sp>
      <p:cxnSp>
        <p:nvCxnSpPr>
          <p:cNvPr id="24" name="Straight Arrow Connector 23"/>
          <p:cNvCxnSpPr>
            <a:stCxn id="22" idx="3"/>
          </p:cNvCxnSpPr>
          <p:nvPr/>
        </p:nvCxnSpPr>
        <p:spPr bwMode="auto">
          <a:xfrm>
            <a:off x="1260396" y="4876800"/>
            <a:ext cx="797004" cy="1588"/>
          </a:xfrm>
          <a:prstGeom prst="straightConnector1">
            <a:avLst/>
          </a:prstGeom>
          <a:noFill/>
          <a:ln w="25400" cap="flat" cmpd="sng" algn="ctr">
            <a:solidFill>
              <a:schemeClr val="tx1"/>
            </a:solidFill>
            <a:prstDash val="solid"/>
            <a:round/>
            <a:headEnd type="none" w="med" len="med"/>
            <a:tailEnd type="arrow"/>
          </a:ln>
          <a:effectLst/>
        </p:spPr>
      </p:cxnSp>
      <p:sp>
        <p:nvSpPr>
          <p:cNvPr id="25" name="TextBox 24"/>
          <p:cNvSpPr txBox="1"/>
          <p:nvPr/>
        </p:nvSpPr>
        <p:spPr>
          <a:xfrm>
            <a:off x="262468" y="5003799"/>
            <a:ext cx="845424" cy="369332"/>
          </a:xfrm>
          <a:prstGeom prst="rect">
            <a:avLst/>
          </a:prstGeom>
          <a:noFill/>
        </p:spPr>
        <p:txBody>
          <a:bodyPr wrap="none" rtlCol="0">
            <a:spAutoFit/>
          </a:bodyPr>
          <a:lstStyle/>
          <a:p>
            <a:r>
              <a:rPr lang="en-US" sz="1800" dirty="0">
                <a:latin typeface="Calibri" pitchFamily="34" charset="0"/>
              </a:rPr>
              <a:t>(bytes)</a:t>
            </a:r>
          </a:p>
        </p:txBody>
      </p:sp>
      <p:sp>
        <p:nvSpPr>
          <p:cNvPr id="23" name="TextBox 22"/>
          <p:cNvSpPr txBox="1"/>
          <p:nvPr/>
        </p:nvSpPr>
        <p:spPr>
          <a:xfrm>
            <a:off x="1790004" y="5819001"/>
            <a:ext cx="292405" cy="307777"/>
          </a:xfrm>
          <a:prstGeom prst="rect">
            <a:avLst/>
          </a:prstGeom>
          <a:noFill/>
        </p:spPr>
        <p:txBody>
          <a:bodyPr wrap="none" rtlCol="0">
            <a:spAutoFit/>
          </a:bodyPr>
          <a:lstStyle/>
          <a:p>
            <a:r>
              <a:rPr lang="en-US" sz="1400" b="0" dirty="0">
                <a:latin typeface="Courier New"/>
                <a:cs typeface="Courier New"/>
              </a:rPr>
              <a:t>0</a:t>
            </a:r>
          </a:p>
        </p:txBody>
      </p:sp>
      <p:sp>
        <p:nvSpPr>
          <p:cNvPr id="26" name="TextBox 25"/>
          <p:cNvSpPr txBox="1"/>
          <p:nvPr/>
        </p:nvSpPr>
        <p:spPr>
          <a:xfrm>
            <a:off x="5351542" y="5791200"/>
            <a:ext cx="292405" cy="307777"/>
          </a:xfrm>
          <a:prstGeom prst="rect">
            <a:avLst/>
          </a:prstGeom>
          <a:noFill/>
        </p:spPr>
        <p:txBody>
          <a:bodyPr wrap="none" rtlCol="0">
            <a:spAutoFit/>
          </a:bodyPr>
          <a:lstStyle/>
          <a:p>
            <a:r>
              <a:rPr lang="en-US" sz="1400" b="0" dirty="0">
                <a:latin typeface="Courier New"/>
                <a:cs typeface="Courier New"/>
              </a:rPr>
              <a:t>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a:t>
            </a:r>
            <a:r>
              <a:rPr lang="en-US" dirty="0" err="1"/>
              <a:t>mmap</a:t>
            </a:r>
            <a:endParaRPr lang="en-US" dirty="0"/>
          </a:p>
        </p:txBody>
      </p:sp>
      <p:sp>
        <p:nvSpPr>
          <p:cNvPr id="3" name="Content Placeholder 2"/>
          <p:cNvSpPr>
            <a:spLocks noGrp="1"/>
          </p:cNvSpPr>
          <p:nvPr>
            <p:ph idx="1"/>
          </p:nvPr>
        </p:nvSpPr>
        <p:spPr>
          <a:xfrm>
            <a:off x="396875" y="1362075"/>
            <a:ext cx="8366125" cy="4972050"/>
          </a:xfrm>
        </p:spPr>
        <p:txBody>
          <a:bodyPr/>
          <a:lstStyle/>
          <a:p>
            <a:r>
              <a:rPr lang="en-US" dirty="0"/>
              <a:t>Reading big files</a:t>
            </a:r>
          </a:p>
          <a:p>
            <a:pPr lvl="1"/>
            <a:r>
              <a:rPr lang="en-US" dirty="0"/>
              <a:t>Uses paging mechanism to bring files into memory</a:t>
            </a:r>
          </a:p>
          <a:p>
            <a:r>
              <a:rPr lang="en-US" dirty="0"/>
              <a:t>Shared data structures</a:t>
            </a:r>
          </a:p>
          <a:p>
            <a:pPr lvl="1"/>
            <a:r>
              <a:rPr lang="en-US" dirty="0"/>
              <a:t>When call with </a:t>
            </a:r>
            <a:r>
              <a:rPr lang="en-US" b="1" dirty="0">
                <a:latin typeface="Courier New" charset="0"/>
                <a:ea typeface="Courier New" charset="0"/>
                <a:cs typeface="Courier New" charset="0"/>
              </a:rPr>
              <a:t>MAP_SHARED</a:t>
            </a:r>
            <a:r>
              <a:rPr lang="en-US" dirty="0"/>
              <a:t> flag</a:t>
            </a:r>
          </a:p>
          <a:p>
            <a:pPr lvl="2"/>
            <a:r>
              <a:rPr lang="en-US" dirty="0"/>
              <a:t>Multiple processes have access to same region of memory (Risky!)</a:t>
            </a:r>
          </a:p>
          <a:p>
            <a:r>
              <a:rPr lang="en-US" dirty="0"/>
              <a:t>File-based data structures</a:t>
            </a:r>
          </a:p>
          <a:p>
            <a:pPr lvl="1"/>
            <a:r>
              <a:rPr lang="en-US" dirty="0"/>
              <a:t>E.g., database</a:t>
            </a:r>
          </a:p>
          <a:p>
            <a:pPr lvl="1"/>
            <a:r>
              <a:rPr lang="en-US" dirty="0"/>
              <a:t>When </a:t>
            </a:r>
            <a:r>
              <a:rPr lang="en-US" dirty="0" err="1"/>
              <a:t>unmap</a:t>
            </a:r>
            <a:r>
              <a:rPr lang="en-US" dirty="0"/>
              <a:t> region, file will be updated via write-back</a:t>
            </a:r>
          </a:p>
          <a:p>
            <a:pPr lvl="1"/>
            <a:r>
              <a:rPr lang="en-US" dirty="0"/>
              <a:t>Can implement load from file / update / write back to file</a:t>
            </a:r>
          </a:p>
          <a:p>
            <a:r>
              <a:rPr lang="en-US" dirty="0"/>
              <a:t>Enable Attack Lab</a:t>
            </a:r>
          </a:p>
          <a:p>
            <a:pPr lvl="1"/>
            <a:r>
              <a:rPr lang="en-US" dirty="0"/>
              <a:t>Allow students to execute code on the stack (which is forbidden on shark machines)</a:t>
            </a:r>
          </a:p>
          <a:p>
            <a:pPr lvl="1"/>
            <a:r>
              <a:rPr lang="en-US" dirty="0"/>
              <a:t>See backup slides for details</a:t>
            </a:r>
          </a:p>
          <a:p>
            <a:pPr lvl="2"/>
            <a:endParaRPr lang="en-US" dirty="0"/>
          </a:p>
        </p:txBody>
      </p:sp>
    </p:spTree>
    <p:extLst>
      <p:ext uri="{BB962C8B-B14F-4D97-AF65-F5344CB8AC3E}">
        <p14:creationId xmlns:p14="http://schemas.microsoft.com/office/powerpoint/2010/main" val="382743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47676" y="493713"/>
            <a:ext cx="5292725"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Summary</a:t>
            </a:r>
          </a:p>
        </p:txBody>
      </p:sp>
      <p:sp>
        <p:nvSpPr>
          <p:cNvPr id="44034" name="Rectangle 2"/>
          <p:cNvSpPr>
            <a:spLocks noGrp="1" noChangeArrowheads="1"/>
          </p:cNvSpPr>
          <p:nvPr>
            <p:ph type="body" idx="1"/>
          </p:nvPr>
        </p:nvSpPr>
        <p:spPr>
          <a:xfrm>
            <a:off x="457200" y="1371600"/>
            <a:ext cx="8307387" cy="48006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Programmer’s view of virtual </a:t>
            </a:r>
            <a:r>
              <a:rPr lang="en-GB" dirty="0"/>
              <a:t>m</a:t>
            </a:r>
            <a:r>
              <a:rPr lang="en-GB" dirty="0">
                <a:effectLst/>
              </a:rPr>
              <a:t>emory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Each process has its own private linear address space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Cannot be corrupted by other processes</a:t>
            </a:r>
            <a:endParaRPr lang="en-GB" dirty="0">
              <a:effectLst/>
            </a:endParaRP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System </a:t>
            </a:r>
            <a:r>
              <a:rPr lang="en-GB" dirty="0"/>
              <a:t>v</a:t>
            </a:r>
            <a:r>
              <a:rPr lang="en-GB" dirty="0">
                <a:effectLst/>
              </a:rPr>
              <a:t>iew of virtual </a:t>
            </a:r>
            <a:r>
              <a:rPr lang="en-GB" dirty="0"/>
              <a:t>m</a:t>
            </a:r>
            <a:r>
              <a:rPr lang="en-GB" dirty="0">
                <a:effectLst/>
              </a:rPr>
              <a:t>emory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Uses memory efficiently by caching virtual memory pages</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Efficient only because of locality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Simplifies memory management and programming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Simplifies protection by providing a convenient </a:t>
            </a:r>
            <a:r>
              <a:rPr lang="en-GB" dirty="0" err="1"/>
              <a:t>interpositioning</a:t>
            </a:r>
            <a:r>
              <a:rPr lang="en-GB" dirty="0"/>
              <a:t> point to check permissions</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Implemented via combination of hardware &amp; software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MMU, TLB, exception handling mechanisms part of hardware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Page fault handlers, TLB management performed in software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40DC-EBE1-73A8-F898-85CFB057CFC8}"/>
              </a:ext>
            </a:extLst>
          </p:cNvPr>
          <p:cNvSpPr>
            <a:spLocks noGrp="1"/>
          </p:cNvSpPr>
          <p:nvPr>
            <p:ph type="title"/>
          </p:nvPr>
        </p:nvSpPr>
        <p:spPr/>
        <p:txBody>
          <a:bodyPr/>
          <a:lstStyle/>
          <a:p>
            <a:r>
              <a:rPr lang="en-US" dirty="0"/>
              <a:t>Review Question</a:t>
            </a:r>
          </a:p>
        </p:txBody>
      </p:sp>
      <p:sp>
        <p:nvSpPr>
          <p:cNvPr id="3" name="Content Placeholder 2">
            <a:extLst>
              <a:ext uri="{FF2B5EF4-FFF2-40B4-BE49-F238E27FC236}">
                <a16:creationId xmlns:a16="http://schemas.microsoft.com/office/drawing/2014/main" id="{4C15902C-60CF-738A-3CCA-4519EDCC3CFE}"/>
              </a:ext>
            </a:extLst>
          </p:cNvPr>
          <p:cNvSpPr>
            <a:spLocks noGrp="1"/>
          </p:cNvSpPr>
          <p:nvPr>
            <p:ph idx="1"/>
          </p:nvPr>
        </p:nvSpPr>
        <p:spPr>
          <a:xfrm>
            <a:off x="396875" y="1362075"/>
            <a:ext cx="8518525" cy="4972050"/>
          </a:xfrm>
        </p:spPr>
        <p:txBody>
          <a:bodyPr/>
          <a:lstStyle/>
          <a:p>
            <a:pPr marL="0" indent="0">
              <a:buNone/>
            </a:pPr>
            <a:r>
              <a:rPr lang="en-US" dirty="0"/>
              <a:t>For a simple system with a one-level page table, what sub-steps does the MMU take when it fetches a PTE from a page table?</a:t>
            </a:r>
          </a:p>
          <a:p>
            <a:endParaRPr lang="en-US" dirty="0"/>
          </a:p>
          <a:p>
            <a:pPr marL="0" indent="0">
              <a:buNone/>
            </a:pPr>
            <a:r>
              <a:rPr lang="en-US" b="0" dirty="0">
                <a:solidFill>
                  <a:schemeClr val="accent6">
                    <a:lumMod val="75000"/>
                  </a:schemeClr>
                </a:solidFill>
              </a:rPr>
              <a:t>The MMU has to split the virtual address into VPN and VPO. </a:t>
            </a:r>
          </a:p>
          <a:p>
            <a:pPr marL="0" indent="0">
              <a:buNone/>
            </a:pPr>
            <a:r>
              <a:rPr lang="en-US" b="0" dirty="0">
                <a:solidFill>
                  <a:schemeClr val="accent6">
                    <a:lumMod val="75000"/>
                  </a:schemeClr>
                </a:solidFill>
              </a:rPr>
              <a:t>The VPN can then be used to index directly into the page table.</a:t>
            </a:r>
          </a:p>
          <a:p>
            <a:pPr marL="0" indent="0">
              <a:buNone/>
            </a:pPr>
            <a:endParaRPr lang="en-US" b="0" dirty="0">
              <a:solidFill>
                <a:schemeClr val="accent6">
                  <a:lumMod val="75000"/>
                </a:schemeClr>
              </a:solidFill>
            </a:endParaRPr>
          </a:p>
          <a:p>
            <a:pPr marL="0" indent="0">
              <a:buNone/>
            </a:pPr>
            <a:r>
              <a:rPr lang="en-US" b="0" dirty="0">
                <a:solidFill>
                  <a:schemeClr val="accent6">
                    <a:lumMod val="75000"/>
                  </a:schemeClr>
                </a:solidFill>
              </a:rPr>
              <a:t>If the valid bit is set on the PTE, the entry contains a PPN and the physical address is PPN followed by PPO (=VPO).</a:t>
            </a:r>
          </a:p>
          <a:p>
            <a:pPr marL="0" indent="0">
              <a:buNone/>
            </a:pPr>
            <a:r>
              <a:rPr lang="en-US" b="0" dirty="0">
                <a:solidFill>
                  <a:schemeClr val="accent6">
                    <a:lumMod val="75000"/>
                  </a:schemeClr>
                </a:solidFill>
              </a:rPr>
              <a:t>Otherwise, a page fault is triggered.</a:t>
            </a:r>
          </a:p>
        </p:txBody>
      </p:sp>
    </p:spTree>
    <p:extLst>
      <p:ext uri="{BB962C8B-B14F-4D97-AF65-F5344CB8AC3E}">
        <p14:creationId xmlns:p14="http://schemas.microsoft.com/office/powerpoint/2010/main" val="38090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Translation With a Page Table</a:t>
            </a:r>
          </a:p>
        </p:txBody>
      </p:sp>
      <p:sp>
        <p:nvSpPr>
          <p:cNvPr id="3" name="Rectangle 2"/>
          <p:cNvSpPr/>
          <p:nvPr/>
        </p:nvSpPr>
        <p:spPr bwMode="auto">
          <a:xfrm>
            <a:off x="3753117" y="1840468"/>
            <a:ext cx="2514600" cy="3048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Virtual page number (VPN)</a:t>
            </a:r>
          </a:p>
        </p:txBody>
      </p:sp>
      <p:sp>
        <p:nvSpPr>
          <p:cNvPr id="4" name="Rectangle 3"/>
          <p:cNvSpPr/>
          <p:nvPr/>
        </p:nvSpPr>
        <p:spPr bwMode="auto">
          <a:xfrm>
            <a:off x="6267717" y="1840468"/>
            <a:ext cx="2133600" cy="3048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Virtual page offset (VPO)</a:t>
            </a:r>
          </a:p>
        </p:txBody>
      </p:sp>
      <p:sp>
        <p:nvSpPr>
          <p:cNvPr id="5" name="Rectangle 4"/>
          <p:cNvSpPr/>
          <p:nvPr/>
        </p:nvSpPr>
        <p:spPr bwMode="auto">
          <a:xfrm>
            <a:off x="3753117" y="32120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6" name="Rectangle 5"/>
          <p:cNvSpPr/>
          <p:nvPr/>
        </p:nvSpPr>
        <p:spPr bwMode="auto">
          <a:xfrm>
            <a:off x="3372117" y="32120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7" name="Rectangle 6"/>
          <p:cNvSpPr/>
          <p:nvPr/>
        </p:nvSpPr>
        <p:spPr bwMode="auto">
          <a:xfrm>
            <a:off x="3753117" y="3516868"/>
            <a:ext cx="2514600" cy="304800"/>
          </a:xfrm>
          <a:prstGeom prst="rect">
            <a:avLst/>
          </a:prstGeom>
          <a:solidFill>
            <a:srgbClr val="D5F1CF"/>
          </a:solid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Rectangle 7"/>
          <p:cNvSpPr/>
          <p:nvPr/>
        </p:nvSpPr>
        <p:spPr bwMode="auto">
          <a:xfrm>
            <a:off x="3372117" y="3516868"/>
            <a:ext cx="381000" cy="304800"/>
          </a:xfrm>
          <a:prstGeom prst="rect">
            <a:avLst/>
          </a:prstGeom>
          <a:solidFill>
            <a:srgbClr val="8DBA84"/>
          </a:solid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9" name="Rectangle 8"/>
          <p:cNvSpPr/>
          <p:nvPr/>
        </p:nvSpPr>
        <p:spPr bwMode="auto">
          <a:xfrm>
            <a:off x="3753117" y="38216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0" name="Rectangle 9"/>
          <p:cNvSpPr/>
          <p:nvPr/>
        </p:nvSpPr>
        <p:spPr bwMode="auto">
          <a:xfrm>
            <a:off x="3372117" y="38216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1" name="Rectangle 10"/>
          <p:cNvSpPr/>
          <p:nvPr/>
        </p:nvSpPr>
        <p:spPr bwMode="auto">
          <a:xfrm>
            <a:off x="3753117" y="41264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2" name="Rectangle 11"/>
          <p:cNvSpPr/>
          <p:nvPr/>
        </p:nvSpPr>
        <p:spPr bwMode="auto">
          <a:xfrm>
            <a:off x="3372117" y="41264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3" name="Rectangle 12"/>
          <p:cNvSpPr/>
          <p:nvPr/>
        </p:nvSpPr>
        <p:spPr bwMode="auto">
          <a:xfrm>
            <a:off x="3753117" y="5726668"/>
            <a:ext cx="2514600" cy="304800"/>
          </a:xfrm>
          <a:prstGeom prst="rect">
            <a:avLst/>
          </a:prstGeom>
          <a:solidFill>
            <a:srgbClr val="D5F1CF"/>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400" dirty="0">
                <a:solidFill>
                  <a:srgbClr val="000000"/>
                </a:solidFill>
                <a:latin typeface="Calibri" pitchFamily="34" charset="0"/>
              </a:rPr>
              <a:t>Physical page number (PPN)</a:t>
            </a:r>
          </a:p>
        </p:txBody>
      </p:sp>
      <p:sp>
        <p:nvSpPr>
          <p:cNvPr id="14" name="Rectangle 13"/>
          <p:cNvSpPr/>
          <p:nvPr/>
        </p:nvSpPr>
        <p:spPr bwMode="auto">
          <a:xfrm>
            <a:off x="6267717" y="5726668"/>
            <a:ext cx="2133600" cy="3048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Physical page offset (PPO)</a:t>
            </a:r>
          </a:p>
        </p:txBody>
      </p:sp>
      <p:sp>
        <p:nvSpPr>
          <p:cNvPr id="19" name="TextBox 18"/>
          <p:cNvSpPr txBox="1"/>
          <p:nvPr/>
        </p:nvSpPr>
        <p:spPr>
          <a:xfrm>
            <a:off x="3753117" y="1207070"/>
            <a:ext cx="1623201"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Virtual address</a:t>
            </a:r>
          </a:p>
        </p:txBody>
      </p:sp>
      <p:sp>
        <p:nvSpPr>
          <p:cNvPr id="20" name="TextBox 19"/>
          <p:cNvSpPr txBox="1"/>
          <p:nvPr/>
        </p:nvSpPr>
        <p:spPr>
          <a:xfrm>
            <a:off x="3753117" y="6031468"/>
            <a:ext cx="175022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Physical address</a:t>
            </a:r>
          </a:p>
        </p:txBody>
      </p:sp>
      <p:sp>
        <p:nvSpPr>
          <p:cNvPr id="21" name="TextBox 20"/>
          <p:cNvSpPr txBox="1"/>
          <p:nvPr/>
        </p:nvSpPr>
        <p:spPr>
          <a:xfrm>
            <a:off x="3285355" y="2939463"/>
            <a:ext cx="554704" cy="307777"/>
          </a:xfrm>
          <a:prstGeom prst="rect">
            <a:avLst/>
          </a:prstGeom>
          <a:noFill/>
        </p:spPr>
        <p:txBody>
          <a:bodyPr wrap="none" rtlCol="0">
            <a:spAutoFit/>
          </a:bodyPr>
          <a:lstStyle/>
          <a:p>
            <a:r>
              <a:rPr lang="en-US" sz="1400" dirty="0">
                <a:latin typeface="Calibri" pitchFamily="34" charset="0"/>
              </a:rPr>
              <a:t>Valid</a:t>
            </a:r>
          </a:p>
        </p:txBody>
      </p:sp>
      <p:sp>
        <p:nvSpPr>
          <p:cNvPr id="22" name="TextBox 21"/>
          <p:cNvSpPr txBox="1"/>
          <p:nvPr/>
        </p:nvSpPr>
        <p:spPr>
          <a:xfrm>
            <a:off x="3920703" y="2940531"/>
            <a:ext cx="2270814" cy="307777"/>
          </a:xfrm>
          <a:prstGeom prst="rect">
            <a:avLst/>
          </a:prstGeom>
          <a:noFill/>
        </p:spPr>
        <p:txBody>
          <a:bodyPr wrap="none" rtlCol="0">
            <a:spAutoFit/>
          </a:bodyPr>
          <a:lstStyle/>
          <a:p>
            <a:r>
              <a:rPr lang="en-US" sz="1400" dirty="0">
                <a:latin typeface="Calibri" pitchFamily="34" charset="0"/>
              </a:rPr>
              <a:t>Physical page number (PPN)</a:t>
            </a:r>
          </a:p>
        </p:txBody>
      </p:sp>
      <p:cxnSp>
        <p:nvCxnSpPr>
          <p:cNvPr id="24" name="Elbow Connector 23"/>
          <p:cNvCxnSpPr>
            <a:stCxn id="3" idx="1"/>
            <a:endCxn id="8" idx="1"/>
          </p:cNvCxnSpPr>
          <p:nvPr/>
        </p:nvCxnSpPr>
        <p:spPr bwMode="auto">
          <a:xfrm rot="10800000" flipV="1">
            <a:off x="3372117" y="1992868"/>
            <a:ext cx="381000" cy="1676400"/>
          </a:xfrm>
          <a:prstGeom prst="bentConnector3">
            <a:avLst>
              <a:gd name="adj1" fmla="val 258028"/>
            </a:avLst>
          </a:prstGeom>
          <a:noFill/>
          <a:ln w="25400" cap="flat" cmpd="sng" algn="ctr">
            <a:solidFill>
              <a:schemeClr val="tx1"/>
            </a:solidFill>
            <a:prstDash val="solid"/>
            <a:round/>
            <a:headEnd type="none" w="med" len="med"/>
            <a:tailEnd type="arrow"/>
          </a:ln>
          <a:effectLst/>
        </p:spPr>
      </p:cxnSp>
      <p:cxnSp>
        <p:nvCxnSpPr>
          <p:cNvPr id="27" name="Straight Arrow Connector 26"/>
          <p:cNvCxnSpPr>
            <a:stCxn id="4" idx="2"/>
            <a:endCxn id="14" idx="0"/>
          </p:cNvCxnSpPr>
          <p:nvPr/>
        </p:nvCxnSpPr>
        <p:spPr bwMode="auto">
          <a:xfrm rot="5400000">
            <a:off x="5543817" y="3935968"/>
            <a:ext cx="3581400" cy="1588"/>
          </a:xfrm>
          <a:prstGeom prst="straightConnector1">
            <a:avLst/>
          </a:prstGeom>
          <a:noFill/>
          <a:ln w="254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rot="5400000">
            <a:off x="3976677" y="4692134"/>
            <a:ext cx="2069068" cy="1588"/>
          </a:xfrm>
          <a:prstGeom prst="straightConnector1">
            <a:avLst/>
          </a:prstGeom>
          <a:noFill/>
          <a:ln w="25400" cap="flat" cmpd="sng" algn="ctr">
            <a:solidFill>
              <a:schemeClr val="tx1"/>
            </a:solidFill>
            <a:prstDash val="solid"/>
            <a:round/>
            <a:headEnd type="none" w="med" len="med"/>
            <a:tailEnd type="arrow"/>
          </a:ln>
          <a:effectLst/>
        </p:spPr>
      </p:cxnSp>
      <p:sp>
        <p:nvSpPr>
          <p:cNvPr id="36" name="Rectangle 35"/>
          <p:cNvSpPr/>
          <p:nvPr/>
        </p:nvSpPr>
        <p:spPr bwMode="auto">
          <a:xfrm>
            <a:off x="357762" y="1633336"/>
            <a:ext cx="1740959" cy="719063"/>
          </a:xfrm>
          <a:prstGeom prst="rect">
            <a:avLst/>
          </a:prstGeom>
          <a:solidFill>
            <a:srgbClr val="F1C7C7"/>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400" dirty="0">
                <a:solidFill>
                  <a:srgbClr val="000000"/>
                </a:solidFill>
                <a:latin typeface="Calibri" pitchFamily="34" charset="0"/>
              </a:rPr>
              <a:t>Page table </a:t>
            </a:r>
            <a:br>
              <a:rPr lang="en-US" sz="1400" dirty="0">
                <a:solidFill>
                  <a:srgbClr val="000000"/>
                </a:solidFill>
                <a:latin typeface="Calibri" pitchFamily="34" charset="0"/>
              </a:rPr>
            </a:br>
            <a:r>
              <a:rPr lang="en-US" sz="1400" dirty="0">
                <a:solidFill>
                  <a:srgbClr val="000000"/>
                </a:solidFill>
                <a:latin typeface="Calibri" pitchFamily="34" charset="0"/>
              </a:rPr>
              <a:t>base register (PTBR)</a:t>
            </a:r>
          </a:p>
          <a:p>
            <a:pPr lvl="0" algn="ctr"/>
            <a:r>
              <a:rPr lang="en-US" sz="1400" dirty="0">
                <a:solidFill>
                  <a:srgbClr val="000000"/>
                </a:solidFill>
                <a:latin typeface="Calibri" pitchFamily="34" charset="0"/>
              </a:rPr>
              <a:t>(CR3 in x86)</a:t>
            </a:r>
          </a:p>
        </p:txBody>
      </p:sp>
      <p:cxnSp>
        <p:nvCxnSpPr>
          <p:cNvPr id="38" name="Shape 37"/>
          <p:cNvCxnSpPr/>
          <p:nvPr/>
        </p:nvCxnSpPr>
        <p:spPr bwMode="auto">
          <a:xfrm rot="5400000">
            <a:off x="2286267" y="3459719"/>
            <a:ext cx="1066800" cy="1485900"/>
          </a:xfrm>
          <a:prstGeom prst="bentConnector2">
            <a:avLst/>
          </a:prstGeom>
          <a:noFill/>
          <a:ln w="25400" cap="flat" cmpd="sng" algn="ctr">
            <a:solidFill>
              <a:schemeClr val="tx1"/>
            </a:solidFill>
            <a:prstDash val="solid"/>
            <a:round/>
            <a:headEnd type="none" w="med" len="med"/>
            <a:tailEnd type="arrow"/>
          </a:ln>
          <a:effectLst/>
        </p:spPr>
      </p:cxnSp>
      <p:cxnSp>
        <p:nvCxnSpPr>
          <p:cNvPr id="40" name="Shape 39"/>
          <p:cNvCxnSpPr>
            <a:stCxn id="36" idx="2"/>
          </p:cNvCxnSpPr>
          <p:nvPr/>
        </p:nvCxnSpPr>
        <p:spPr bwMode="auto">
          <a:xfrm rot="16200000" flipH="1">
            <a:off x="1870345" y="1710296"/>
            <a:ext cx="859668" cy="2143874"/>
          </a:xfrm>
          <a:prstGeom prst="bentConnector2">
            <a:avLst/>
          </a:prstGeom>
          <a:noFill/>
          <a:ln w="25400" cap="flat" cmpd="sng" algn="ctr">
            <a:solidFill>
              <a:srgbClr val="990000"/>
            </a:solidFill>
            <a:prstDash val="solid"/>
            <a:round/>
            <a:headEnd type="none" w="med" len="med"/>
            <a:tailEnd type="arrow"/>
          </a:ln>
          <a:effectLst/>
        </p:spPr>
      </p:cxnSp>
      <p:sp>
        <p:nvSpPr>
          <p:cNvPr id="41" name="Rectangle 40"/>
          <p:cNvSpPr/>
          <p:nvPr/>
        </p:nvSpPr>
        <p:spPr>
          <a:xfrm>
            <a:off x="3272477" y="2639892"/>
            <a:ext cx="1295400" cy="369332"/>
          </a:xfrm>
          <a:prstGeom prst="rect">
            <a:avLst/>
          </a:prstGeom>
        </p:spPr>
        <p:txBody>
          <a:bodyPr wrap="square">
            <a:spAutoFit/>
          </a:bodyPr>
          <a:lstStyle/>
          <a:p>
            <a:r>
              <a:rPr lang="en-US" sz="1800" i="1" dirty="0">
                <a:solidFill>
                  <a:schemeClr val="tx1">
                    <a:lumMod val="50000"/>
                    <a:lumOff val="50000"/>
                  </a:schemeClr>
                </a:solidFill>
                <a:latin typeface="Calibri" pitchFamily="34" charset="0"/>
              </a:rPr>
              <a:t>Page table </a:t>
            </a:r>
          </a:p>
        </p:txBody>
      </p:sp>
      <p:sp>
        <p:nvSpPr>
          <p:cNvPr id="42" name="TextBox 41"/>
          <p:cNvSpPr txBox="1"/>
          <p:nvPr/>
        </p:nvSpPr>
        <p:spPr>
          <a:xfrm>
            <a:off x="453279" y="3196475"/>
            <a:ext cx="1903085" cy="738664"/>
          </a:xfrm>
          <a:prstGeom prst="rect">
            <a:avLst/>
          </a:prstGeom>
          <a:noFill/>
        </p:spPr>
        <p:txBody>
          <a:bodyPr wrap="none" rtlCol="0">
            <a:spAutoFit/>
          </a:bodyPr>
          <a:lstStyle/>
          <a:p>
            <a:r>
              <a:rPr lang="en-US" sz="1400" dirty="0">
                <a:solidFill>
                  <a:srgbClr val="990000"/>
                </a:solidFill>
                <a:latin typeface="Calibri" pitchFamily="34" charset="0"/>
              </a:rPr>
              <a:t>Physical page table </a:t>
            </a:r>
          </a:p>
          <a:p>
            <a:r>
              <a:rPr lang="en-US" sz="1400" dirty="0">
                <a:solidFill>
                  <a:srgbClr val="990000"/>
                </a:solidFill>
                <a:latin typeface="Calibri" pitchFamily="34" charset="0"/>
              </a:rPr>
              <a:t>address for the current</a:t>
            </a:r>
          </a:p>
          <a:p>
            <a:r>
              <a:rPr lang="en-US" sz="1400" dirty="0">
                <a:solidFill>
                  <a:srgbClr val="990000"/>
                </a:solidFill>
                <a:latin typeface="Calibri" pitchFamily="34" charset="0"/>
              </a:rPr>
              <a:t>process</a:t>
            </a:r>
          </a:p>
        </p:txBody>
      </p:sp>
      <p:sp>
        <p:nvSpPr>
          <p:cNvPr id="43" name="TextBox 42"/>
          <p:cNvSpPr txBox="1"/>
          <p:nvPr/>
        </p:nvSpPr>
        <p:spPr>
          <a:xfrm>
            <a:off x="398992" y="4371965"/>
            <a:ext cx="1699729" cy="738664"/>
          </a:xfrm>
          <a:prstGeom prst="rect">
            <a:avLst/>
          </a:prstGeom>
          <a:noFill/>
        </p:spPr>
        <p:txBody>
          <a:bodyPr wrap="none" rtlCol="0">
            <a:spAutoFit/>
          </a:bodyPr>
          <a:lstStyle/>
          <a:p>
            <a:pPr algn="r"/>
            <a:r>
              <a:rPr lang="en-US" sz="1400" dirty="0">
                <a:latin typeface="Calibri" pitchFamily="34" charset="0"/>
              </a:rPr>
              <a:t>Valid bit = 0:</a:t>
            </a:r>
          </a:p>
          <a:p>
            <a:pPr algn="r"/>
            <a:r>
              <a:rPr lang="en-US" sz="1400" dirty="0">
                <a:latin typeface="Calibri" pitchFamily="34" charset="0"/>
              </a:rPr>
              <a:t>Page not in memory</a:t>
            </a:r>
          </a:p>
          <a:p>
            <a:pPr algn="r"/>
            <a:r>
              <a:rPr lang="en-US" sz="1400" dirty="0">
                <a:latin typeface="Calibri" pitchFamily="34" charset="0"/>
              </a:rPr>
              <a:t>(page fault)</a:t>
            </a:r>
          </a:p>
        </p:txBody>
      </p:sp>
      <p:sp>
        <p:nvSpPr>
          <p:cNvPr id="28" name="TextBox 27"/>
          <p:cNvSpPr txBox="1"/>
          <p:nvPr/>
        </p:nvSpPr>
        <p:spPr>
          <a:xfrm>
            <a:off x="8229600" y="1551801"/>
            <a:ext cx="298604" cy="276999"/>
          </a:xfrm>
          <a:prstGeom prst="rect">
            <a:avLst/>
          </a:prstGeom>
          <a:noFill/>
        </p:spPr>
        <p:txBody>
          <a:bodyPr wrap="none" rtlCol="0">
            <a:spAutoFit/>
          </a:bodyPr>
          <a:lstStyle/>
          <a:p>
            <a:r>
              <a:rPr lang="en-US" sz="1200" i="1" dirty="0">
                <a:latin typeface="Calibri" pitchFamily="34" charset="0"/>
              </a:rPr>
              <a:t>0</a:t>
            </a:r>
          </a:p>
        </p:txBody>
      </p:sp>
      <p:sp>
        <p:nvSpPr>
          <p:cNvPr id="30" name="TextBox 29"/>
          <p:cNvSpPr txBox="1"/>
          <p:nvPr/>
        </p:nvSpPr>
        <p:spPr>
          <a:xfrm>
            <a:off x="6237045" y="1551801"/>
            <a:ext cx="426945" cy="276999"/>
          </a:xfrm>
          <a:prstGeom prst="rect">
            <a:avLst/>
          </a:prstGeom>
          <a:noFill/>
        </p:spPr>
        <p:txBody>
          <a:bodyPr wrap="none" rtlCol="0">
            <a:spAutoFit/>
          </a:bodyPr>
          <a:lstStyle/>
          <a:p>
            <a:r>
              <a:rPr lang="en-US" sz="1200" i="1" dirty="0">
                <a:latin typeface="Calibri" pitchFamily="34" charset="0"/>
              </a:rPr>
              <a:t>p-1</a:t>
            </a:r>
          </a:p>
        </p:txBody>
      </p:sp>
      <p:sp>
        <p:nvSpPr>
          <p:cNvPr id="31" name="TextBox 30"/>
          <p:cNvSpPr txBox="1"/>
          <p:nvPr/>
        </p:nvSpPr>
        <p:spPr>
          <a:xfrm>
            <a:off x="6057354" y="1551801"/>
            <a:ext cx="301835" cy="276999"/>
          </a:xfrm>
          <a:prstGeom prst="rect">
            <a:avLst/>
          </a:prstGeom>
          <a:noFill/>
        </p:spPr>
        <p:txBody>
          <a:bodyPr wrap="none" rtlCol="0">
            <a:spAutoFit/>
          </a:bodyPr>
          <a:lstStyle/>
          <a:p>
            <a:r>
              <a:rPr lang="en-US" sz="1200" i="1" dirty="0" err="1">
                <a:latin typeface="Calibri" pitchFamily="34" charset="0"/>
              </a:rPr>
              <a:t>p</a:t>
            </a:r>
            <a:endParaRPr lang="en-US" sz="1200" i="1" dirty="0">
              <a:latin typeface="Calibri" pitchFamily="34" charset="0"/>
            </a:endParaRPr>
          </a:p>
        </p:txBody>
      </p:sp>
      <p:sp>
        <p:nvSpPr>
          <p:cNvPr id="32" name="TextBox 31"/>
          <p:cNvSpPr txBox="1"/>
          <p:nvPr/>
        </p:nvSpPr>
        <p:spPr>
          <a:xfrm>
            <a:off x="3753117" y="1551801"/>
            <a:ext cx="426870" cy="276999"/>
          </a:xfrm>
          <a:prstGeom prst="rect">
            <a:avLst/>
          </a:prstGeom>
          <a:noFill/>
        </p:spPr>
        <p:txBody>
          <a:bodyPr wrap="none" rtlCol="0">
            <a:spAutoFit/>
          </a:bodyPr>
          <a:lstStyle/>
          <a:p>
            <a:r>
              <a:rPr lang="en-US" sz="1200" i="1" dirty="0">
                <a:latin typeface="Calibri" pitchFamily="34" charset="0"/>
              </a:rPr>
              <a:t>n-1</a:t>
            </a:r>
          </a:p>
        </p:txBody>
      </p:sp>
      <p:sp>
        <p:nvSpPr>
          <p:cNvPr id="33" name="TextBox 32"/>
          <p:cNvSpPr txBox="1"/>
          <p:nvPr/>
        </p:nvSpPr>
        <p:spPr>
          <a:xfrm>
            <a:off x="8235796" y="5450463"/>
            <a:ext cx="298604" cy="276999"/>
          </a:xfrm>
          <a:prstGeom prst="rect">
            <a:avLst/>
          </a:prstGeom>
          <a:noFill/>
        </p:spPr>
        <p:txBody>
          <a:bodyPr wrap="none" rtlCol="0">
            <a:spAutoFit/>
          </a:bodyPr>
          <a:lstStyle/>
          <a:p>
            <a:r>
              <a:rPr lang="en-US" sz="1200" i="1" dirty="0">
                <a:latin typeface="Calibri" pitchFamily="34" charset="0"/>
              </a:rPr>
              <a:t>0</a:t>
            </a:r>
          </a:p>
        </p:txBody>
      </p:sp>
      <p:sp>
        <p:nvSpPr>
          <p:cNvPr id="34" name="TextBox 33"/>
          <p:cNvSpPr txBox="1"/>
          <p:nvPr/>
        </p:nvSpPr>
        <p:spPr>
          <a:xfrm>
            <a:off x="6243241" y="5450463"/>
            <a:ext cx="426945" cy="276999"/>
          </a:xfrm>
          <a:prstGeom prst="rect">
            <a:avLst/>
          </a:prstGeom>
          <a:noFill/>
        </p:spPr>
        <p:txBody>
          <a:bodyPr wrap="none" rtlCol="0">
            <a:spAutoFit/>
          </a:bodyPr>
          <a:lstStyle/>
          <a:p>
            <a:r>
              <a:rPr lang="en-US" sz="1200" i="1" dirty="0">
                <a:latin typeface="Calibri" pitchFamily="34" charset="0"/>
              </a:rPr>
              <a:t>p-1</a:t>
            </a:r>
          </a:p>
        </p:txBody>
      </p:sp>
      <p:sp>
        <p:nvSpPr>
          <p:cNvPr id="35" name="TextBox 34"/>
          <p:cNvSpPr txBox="1"/>
          <p:nvPr/>
        </p:nvSpPr>
        <p:spPr>
          <a:xfrm>
            <a:off x="6022765" y="5450463"/>
            <a:ext cx="301835" cy="276999"/>
          </a:xfrm>
          <a:prstGeom prst="rect">
            <a:avLst/>
          </a:prstGeom>
          <a:noFill/>
        </p:spPr>
        <p:txBody>
          <a:bodyPr wrap="none" rtlCol="0">
            <a:spAutoFit/>
          </a:bodyPr>
          <a:lstStyle/>
          <a:p>
            <a:r>
              <a:rPr lang="en-US" sz="1200" i="1" dirty="0" err="1">
                <a:latin typeface="Calibri" pitchFamily="34" charset="0"/>
              </a:rPr>
              <a:t>p</a:t>
            </a:r>
            <a:endParaRPr lang="en-US" sz="1200" i="1" dirty="0">
              <a:latin typeface="Calibri" pitchFamily="34" charset="0"/>
            </a:endParaRPr>
          </a:p>
        </p:txBody>
      </p:sp>
      <p:sp>
        <p:nvSpPr>
          <p:cNvPr id="37" name="TextBox 36"/>
          <p:cNvSpPr txBox="1"/>
          <p:nvPr/>
        </p:nvSpPr>
        <p:spPr>
          <a:xfrm>
            <a:off x="3718528" y="5450463"/>
            <a:ext cx="469399" cy="276999"/>
          </a:xfrm>
          <a:prstGeom prst="rect">
            <a:avLst/>
          </a:prstGeom>
          <a:noFill/>
        </p:spPr>
        <p:txBody>
          <a:bodyPr wrap="none" rtlCol="0">
            <a:spAutoFit/>
          </a:bodyPr>
          <a:lstStyle/>
          <a:p>
            <a:r>
              <a:rPr lang="en-US" sz="1200" i="1" dirty="0">
                <a:latin typeface="Calibri" pitchFamily="34" charset="0"/>
              </a:rPr>
              <a:t>m-1</a:t>
            </a:r>
          </a:p>
        </p:txBody>
      </p:sp>
      <p:sp>
        <p:nvSpPr>
          <p:cNvPr id="39" name="TextBox 38"/>
          <p:cNvSpPr txBox="1"/>
          <p:nvPr/>
        </p:nvSpPr>
        <p:spPr>
          <a:xfrm>
            <a:off x="4953000" y="4691628"/>
            <a:ext cx="1069524" cy="307777"/>
          </a:xfrm>
          <a:prstGeom prst="rect">
            <a:avLst/>
          </a:prstGeom>
          <a:noFill/>
        </p:spPr>
        <p:txBody>
          <a:bodyPr wrap="none" rtlCol="0">
            <a:spAutoFit/>
          </a:bodyPr>
          <a:lstStyle/>
          <a:p>
            <a:pPr algn="r"/>
            <a:r>
              <a:rPr lang="en-US" sz="1400" dirty="0">
                <a:latin typeface="Calibri" pitchFamily="34" charset="0"/>
              </a:rPr>
              <a:t>Valid bit = 1</a:t>
            </a:r>
          </a:p>
        </p:txBody>
      </p:sp>
    </p:spTree>
    <p:extLst>
      <p:ext uri="{BB962C8B-B14F-4D97-AF65-F5344CB8AC3E}">
        <p14:creationId xmlns:p14="http://schemas.microsoft.com/office/powerpoint/2010/main" val="1695664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0" y="461963"/>
            <a:ext cx="9144000" cy="604837"/>
          </a:xfrm>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Example: 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8" name="Rectangle 2"/>
          <p:cNvSpPr txBox="1">
            <a:spLocks noChangeArrowheads="1"/>
          </p:cNvSpPr>
          <p:nvPr/>
        </p:nvSpPr>
        <p:spPr bwMode="auto">
          <a:xfrm>
            <a:off x="304800" y="1269321"/>
            <a:ext cx="8763000" cy="771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lang="en-GB" kern="0" dirty="0">
                <a:latin typeface="Calibri" pitchFamily="34" charset="0"/>
              </a:rPr>
              <a:t>Problem</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Want students to be able to perform code injection attacks</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Shark machine stacks are not executable</a:t>
            </a:r>
          </a:p>
          <a:p>
            <a:pPr marL="342900"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Solution</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Suggested by Sam King (now at UC Davis)</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Use </a:t>
            </a:r>
            <a:r>
              <a:rPr lang="en-GB" kern="0" dirty="0" err="1">
                <a:latin typeface="Courier" pitchFamily="2" charset="0"/>
              </a:rPr>
              <a:t>mmap</a:t>
            </a:r>
            <a:r>
              <a:rPr lang="en-GB" kern="0" dirty="0">
                <a:latin typeface="Calibri" pitchFamily="34" charset="0"/>
              </a:rPr>
              <a:t> to allocate region of memory marked executable</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Divert stack to new region</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Execute student attack code</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Restore back to original stack</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Use </a:t>
            </a:r>
            <a:r>
              <a:rPr lang="en-GB" kern="0" dirty="0" err="1">
                <a:latin typeface="Courier" pitchFamily="2" charset="0"/>
              </a:rPr>
              <a:t>munmap</a:t>
            </a:r>
            <a:r>
              <a:rPr lang="en-GB" kern="0" dirty="0">
                <a:latin typeface="Calibri" pitchFamily="34" charset="0"/>
              </a:rPr>
              <a:t> to remove mapped region</a:t>
            </a:r>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b="1" i="0" u="none" strike="noStrike" kern="0" cap="none" spc="0" normalizeH="0" baseline="0" noProof="0" dirty="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val="899658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36AC-7D9F-44C2-ADEC-6D9F205EBE20}"/>
              </a:ext>
            </a:extLst>
          </p:cNvPr>
          <p:cNvSpPr>
            <a:spLocks noGrp="1"/>
          </p:cNvSpPr>
          <p:nvPr>
            <p:ph type="title"/>
          </p:nvPr>
        </p:nvSpPr>
        <p:spPr>
          <a:xfrm>
            <a:off x="357018" y="435678"/>
            <a:ext cx="8558382" cy="762000"/>
          </a:xfrm>
        </p:spPr>
        <p:txBody>
          <a:bodyPr/>
          <a:lstStyle/>
          <a:p>
            <a:r>
              <a:rPr lang="en-US" dirty="0"/>
              <a:t>Review: Per-process Virtual Address Space</a:t>
            </a:r>
          </a:p>
        </p:txBody>
      </p:sp>
      <p:sp>
        <p:nvSpPr>
          <p:cNvPr id="3" name="Content Placeholder 2">
            <a:extLst>
              <a:ext uri="{FF2B5EF4-FFF2-40B4-BE49-F238E27FC236}">
                <a16:creationId xmlns:a16="http://schemas.microsoft.com/office/drawing/2014/main" id="{5A16E7F5-D05B-4539-8936-BDA9A167B509}"/>
              </a:ext>
            </a:extLst>
          </p:cNvPr>
          <p:cNvSpPr>
            <a:spLocks noGrp="1"/>
          </p:cNvSpPr>
          <p:nvPr>
            <p:ph idx="1"/>
          </p:nvPr>
        </p:nvSpPr>
        <p:spPr/>
        <p:txBody>
          <a:bodyPr/>
          <a:lstStyle/>
          <a:p>
            <a:r>
              <a:rPr lang="en-US" dirty="0"/>
              <a:t>Each process has its own </a:t>
            </a:r>
            <a:r>
              <a:rPr lang="en-US" i="1" dirty="0"/>
              <a:t>virtual address space</a:t>
            </a:r>
          </a:p>
          <a:p>
            <a:r>
              <a:rPr lang="en-US" dirty="0"/>
              <a:t>All processes share the same </a:t>
            </a:r>
            <a:r>
              <a:rPr lang="en-US" i="1" dirty="0"/>
              <a:t>Physical Memory</a:t>
            </a:r>
          </a:p>
        </p:txBody>
      </p:sp>
      <p:sp>
        <p:nvSpPr>
          <p:cNvPr id="4" name="Shape 881">
            <a:extLst>
              <a:ext uri="{FF2B5EF4-FFF2-40B4-BE49-F238E27FC236}">
                <a16:creationId xmlns:a16="http://schemas.microsoft.com/office/drawing/2014/main" id="{236ACE33-208F-48A5-9113-F027F65D579B}"/>
              </a:ext>
            </a:extLst>
          </p:cNvPr>
          <p:cNvSpPr/>
          <p:nvPr/>
        </p:nvSpPr>
        <p:spPr>
          <a:xfrm>
            <a:off x="993775" y="3146285"/>
            <a:ext cx="1368425" cy="1169987"/>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Virtual Address Space for Process 1:</a:t>
            </a:r>
            <a:endParaRPr/>
          </a:p>
        </p:txBody>
      </p:sp>
      <p:sp>
        <p:nvSpPr>
          <p:cNvPr id="5" name="Shape 882">
            <a:extLst>
              <a:ext uri="{FF2B5EF4-FFF2-40B4-BE49-F238E27FC236}">
                <a16:creationId xmlns:a16="http://schemas.microsoft.com/office/drawing/2014/main" id="{374C9574-A370-40C9-98E9-B0F31F7F9635}"/>
              </a:ext>
            </a:extLst>
          </p:cNvPr>
          <p:cNvSpPr/>
          <p:nvPr/>
        </p:nvSpPr>
        <p:spPr>
          <a:xfrm>
            <a:off x="6731356" y="3120362"/>
            <a:ext cx="1066800" cy="117536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Physical </a:t>
            </a:r>
            <a:endParaRPr/>
          </a:p>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Address </a:t>
            </a:r>
            <a:endParaRPr/>
          </a:p>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Space (DRAM)</a:t>
            </a:r>
            <a:endParaRPr/>
          </a:p>
        </p:txBody>
      </p:sp>
      <p:sp>
        <p:nvSpPr>
          <p:cNvPr id="6" name="Shape 883">
            <a:extLst>
              <a:ext uri="{FF2B5EF4-FFF2-40B4-BE49-F238E27FC236}">
                <a16:creationId xmlns:a16="http://schemas.microsoft.com/office/drawing/2014/main" id="{7B8D200F-1DBA-49AD-B469-9361B554F047}"/>
              </a:ext>
            </a:extLst>
          </p:cNvPr>
          <p:cNvSpPr/>
          <p:nvPr/>
        </p:nvSpPr>
        <p:spPr>
          <a:xfrm>
            <a:off x="2359919" y="30700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7" name="Shape 884">
            <a:extLst>
              <a:ext uri="{FF2B5EF4-FFF2-40B4-BE49-F238E27FC236}">
                <a16:creationId xmlns:a16="http://schemas.microsoft.com/office/drawing/2014/main" id="{2C561A2D-8054-4CC3-9B54-2FBE1967B419}"/>
              </a:ext>
            </a:extLst>
          </p:cNvPr>
          <p:cNvSpPr/>
          <p:nvPr/>
        </p:nvSpPr>
        <p:spPr>
          <a:xfrm>
            <a:off x="2192338" y="4369713"/>
            <a:ext cx="446981"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dirty="0">
                <a:solidFill>
                  <a:schemeClr val="dk1"/>
                </a:solidFill>
                <a:latin typeface="Calibri"/>
                <a:ea typeface="Calibri"/>
                <a:cs typeface="Calibri"/>
                <a:sym typeface="Calibri"/>
              </a:rPr>
              <a:t>N-1</a:t>
            </a:r>
            <a:endParaRPr dirty="0"/>
          </a:p>
        </p:txBody>
      </p:sp>
      <p:sp>
        <p:nvSpPr>
          <p:cNvPr id="8" name="Shape 885">
            <a:extLst>
              <a:ext uri="{FF2B5EF4-FFF2-40B4-BE49-F238E27FC236}">
                <a16:creationId xmlns:a16="http://schemas.microsoft.com/office/drawing/2014/main" id="{68CB93CC-18D7-4173-B188-07DE7A366CAA}"/>
              </a:ext>
            </a:extLst>
          </p:cNvPr>
          <p:cNvSpPr/>
          <p:nvPr/>
        </p:nvSpPr>
        <p:spPr>
          <a:xfrm>
            <a:off x="6629400" y="4634041"/>
            <a:ext cx="1449388" cy="512762"/>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(e.g., read-only </a:t>
            </a:r>
            <a:endParaRPr/>
          </a:p>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library code)</a:t>
            </a:r>
            <a:endParaRPr/>
          </a:p>
        </p:txBody>
      </p:sp>
      <p:sp>
        <p:nvSpPr>
          <p:cNvPr id="9" name="Shape 886">
            <a:extLst>
              <a:ext uri="{FF2B5EF4-FFF2-40B4-BE49-F238E27FC236}">
                <a16:creationId xmlns:a16="http://schemas.microsoft.com/office/drawing/2014/main" id="{BAC4A76E-5624-40CC-9363-2B9252776186}"/>
              </a:ext>
            </a:extLst>
          </p:cNvPr>
          <p:cNvSpPr/>
          <p:nvPr/>
        </p:nvSpPr>
        <p:spPr>
          <a:xfrm>
            <a:off x="993775" y="5127487"/>
            <a:ext cx="1368425" cy="1169987"/>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dirty="0">
                <a:solidFill>
                  <a:srgbClr val="7F7F7F"/>
                </a:solidFill>
                <a:latin typeface="Calibri"/>
                <a:ea typeface="Calibri"/>
                <a:cs typeface="Calibri"/>
                <a:sym typeface="Calibri"/>
              </a:rPr>
              <a:t>Virtual Address Space for Process 2:</a:t>
            </a:r>
            <a:endParaRPr dirty="0"/>
          </a:p>
        </p:txBody>
      </p:sp>
      <p:sp>
        <p:nvSpPr>
          <p:cNvPr id="10" name="Shape 887">
            <a:extLst>
              <a:ext uri="{FF2B5EF4-FFF2-40B4-BE49-F238E27FC236}">
                <a16:creationId xmlns:a16="http://schemas.microsoft.com/office/drawing/2014/main" id="{2D73AD28-394B-49A9-AC9E-328CD015F07F}"/>
              </a:ext>
            </a:extLst>
          </p:cNvPr>
          <p:cNvSpPr/>
          <p:nvPr/>
        </p:nvSpPr>
        <p:spPr>
          <a:xfrm>
            <a:off x="2616556" y="3225395"/>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1" name="Shape 888">
            <a:extLst>
              <a:ext uri="{FF2B5EF4-FFF2-40B4-BE49-F238E27FC236}">
                <a16:creationId xmlns:a16="http://schemas.microsoft.com/office/drawing/2014/main" id="{0EF16911-6A48-44F6-AD12-BC2B24D524B7}"/>
              </a:ext>
            </a:extLst>
          </p:cNvPr>
          <p:cNvSpPr/>
          <p:nvPr/>
        </p:nvSpPr>
        <p:spPr>
          <a:xfrm>
            <a:off x="2616556" y="3480982"/>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1</a:t>
            </a:r>
            <a:endParaRPr/>
          </a:p>
        </p:txBody>
      </p:sp>
      <p:sp>
        <p:nvSpPr>
          <p:cNvPr id="12" name="Shape 889">
            <a:extLst>
              <a:ext uri="{FF2B5EF4-FFF2-40B4-BE49-F238E27FC236}">
                <a16:creationId xmlns:a16="http://schemas.microsoft.com/office/drawing/2014/main" id="{283A77D5-F69D-4130-83A6-5BF7B727079B}"/>
              </a:ext>
            </a:extLst>
          </p:cNvPr>
          <p:cNvSpPr/>
          <p:nvPr/>
        </p:nvSpPr>
        <p:spPr>
          <a:xfrm>
            <a:off x="2616556" y="3733039"/>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2</a:t>
            </a:r>
            <a:endParaRPr/>
          </a:p>
        </p:txBody>
      </p:sp>
      <p:sp>
        <p:nvSpPr>
          <p:cNvPr id="13" name="Shape 890">
            <a:extLst>
              <a:ext uri="{FF2B5EF4-FFF2-40B4-BE49-F238E27FC236}">
                <a16:creationId xmlns:a16="http://schemas.microsoft.com/office/drawing/2014/main" id="{CC53B7B8-314A-456F-8861-F031FD2F3ADC}"/>
              </a:ext>
            </a:extLst>
          </p:cNvPr>
          <p:cNvSpPr/>
          <p:nvPr/>
        </p:nvSpPr>
        <p:spPr>
          <a:xfrm>
            <a:off x="2616556" y="4242982"/>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4" name="Shape 891">
            <a:extLst>
              <a:ext uri="{FF2B5EF4-FFF2-40B4-BE49-F238E27FC236}">
                <a16:creationId xmlns:a16="http://schemas.microsoft.com/office/drawing/2014/main" id="{7E1C881F-6E7A-4916-AC6D-94400A68B15E}"/>
              </a:ext>
            </a:extLst>
          </p:cNvPr>
          <p:cNvSpPr txBox="1"/>
          <p:nvPr/>
        </p:nvSpPr>
        <p:spPr>
          <a:xfrm>
            <a:off x="2838717" y="3861958"/>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15" name="Shape 892">
            <a:extLst>
              <a:ext uri="{FF2B5EF4-FFF2-40B4-BE49-F238E27FC236}">
                <a16:creationId xmlns:a16="http://schemas.microsoft.com/office/drawing/2014/main" id="{CD874986-D36C-4D15-88E6-7A7A0D98B73B}"/>
              </a:ext>
            </a:extLst>
          </p:cNvPr>
          <p:cNvSpPr/>
          <p:nvPr/>
        </p:nvSpPr>
        <p:spPr>
          <a:xfrm>
            <a:off x="2359919" y="50512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16" name="Shape 893">
            <a:extLst>
              <a:ext uri="{FF2B5EF4-FFF2-40B4-BE49-F238E27FC236}">
                <a16:creationId xmlns:a16="http://schemas.microsoft.com/office/drawing/2014/main" id="{7A7B7600-BF00-4867-8BD2-B6689815AED4}"/>
              </a:ext>
            </a:extLst>
          </p:cNvPr>
          <p:cNvSpPr/>
          <p:nvPr/>
        </p:nvSpPr>
        <p:spPr>
          <a:xfrm>
            <a:off x="2192338" y="6350913"/>
            <a:ext cx="446981"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N-1</a:t>
            </a:r>
            <a:endParaRPr/>
          </a:p>
        </p:txBody>
      </p:sp>
      <p:sp>
        <p:nvSpPr>
          <p:cNvPr id="17" name="Shape 894">
            <a:extLst>
              <a:ext uri="{FF2B5EF4-FFF2-40B4-BE49-F238E27FC236}">
                <a16:creationId xmlns:a16="http://schemas.microsoft.com/office/drawing/2014/main" id="{0994C20A-5209-439E-B644-8B846F16DD3B}"/>
              </a:ext>
            </a:extLst>
          </p:cNvPr>
          <p:cNvSpPr/>
          <p:nvPr/>
        </p:nvSpPr>
        <p:spPr>
          <a:xfrm>
            <a:off x="2616556" y="520279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8" name="Shape 895">
            <a:extLst>
              <a:ext uri="{FF2B5EF4-FFF2-40B4-BE49-F238E27FC236}">
                <a16:creationId xmlns:a16="http://schemas.microsoft.com/office/drawing/2014/main" id="{40A10836-B9E3-42A3-B5EA-54F31CB88EBD}"/>
              </a:ext>
            </a:extLst>
          </p:cNvPr>
          <p:cNvSpPr/>
          <p:nvPr/>
        </p:nvSpPr>
        <p:spPr>
          <a:xfrm>
            <a:off x="2616556" y="5458383"/>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1</a:t>
            </a:r>
            <a:endParaRPr/>
          </a:p>
        </p:txBody>
      </p:sp>
      <p:sp>
        <p:nvSpPr>
          <p:cNvPr id="19" name="Shape 896">
            <a:extLst>
              <a:ext uri="{FF2B5EF4-FFF2-40B4-BE49-F238E27FC236}">
                <a16:creationId xmlns:a16="http://schemas.microsoft.com/office/drawing/2014/main" id="{A283E349-BB8A-4008-B242-3B42CAAB7253}"/>
              </a:ext>
            </a:extLst>
          </p:cNvPr>
          <p:cNvSpPr/>
          <p:nvPr/>
        </p:nvSpPr>
        <p:spPr>
          <a:xfrm>
            <a:off x="2616556" y="5710440"/>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20" name="Shape 897">
            <a:extLst>
              <a:ext uri="{FF2B5EF4-FFF2-40B4-BE49-F238E27FC236}">
                <a16:creationId xmlns:a16="http://schemas.microsoft.com/office/drawing/2014/main" id="{C47FD9B6-CC62-4C31-8737-B75521843C48}"/>
              </a:ext>
            </a:extLst>
          </p:cNvPr>
          <p:cNvSpPr/>
          <p:nvPr/>
        </p:nvSpPr>
        <p:spPr>
          <a:xfrm>
            <a:off x="2616556" y="6220383"/>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VP k</a:t>
            </a:r>
            <a:endParaRPr sz="1600" b="1" dirty="0">
              <a:solidFill>
                <a:schemeClr val="dk1"/>
              </a:solidFill>
              <a:latin typeface="Calibri"/>
              <a:ea typeface="Calibri"/>
              <a:cs typeface="Calibri"/>
              <a:sym typeface="Calibri"/>
            </a:endParaRPr>
          </a:p>
        </p:txBody>
      </p:sp>
      <p:sp>
        <p:nvSpPr>
          <p:cNvPr id="21" name="Shape 898">
            <a:extLst>
              <a:ext uri="{FF2B5EF4-FFF2-40B4-BE49-F238E27FC236}">
                <a16:creationId xmlns:a16="http://schemas.microsoft.com/office/drawing/2014/main" id="{A98074D1-B236-4C63-A1CB-7BE7B6B13B16}"/>
              </a:ext>
            </a:extLst>
          </p:cNvPr>
          <p:cNvSpPr txBox="1"/>
          <p:nvPr/>
        </p:nvSpPr>
        <p:spPr>
          <a:xfrm>
            <a:off x="2838717" y="5839359"/>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22" name="Shape 899">
            <a:extLst>
              <a:ext uri="{FF2B5EF4-FFF2-40B4-BE49-F238E27FC236}">
                <a16:creationId xmlns:a16="http://schemas.microsoft.com/office/drawing/2014/main" id="{B8DEDE88-2513-4297-AA26-C424010308E3}"/>
              </a:ext>
            </a:extLst>
          </p:cNvPr>
          <p:cNvSpPr/>
          <p:nvPr/>
        </p:nvSpPr>
        <p:spPr>
          <a:xfrm>
            <a:off x="5715000" y="322248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3" name="Shape 900">
            <a:extLst>
              <a:ext uri="{FF2B5EF4-FFF2-40B4-BE49-F238E27FC236}">
                <a16:creationId xmlns:a16="http://schemas.microsoft.com/office/drawing/2014/main" id="{61332CB5-875E-4322-9414-D6F6DE445D5C}"/>
              </a:ext>
            </a:extLst>
          </p:cNvPr>
          <p:cNvSpPr/>
          <p:nvPr/>
        </p:nvSpPr>
        <p:spPr>
          <a:xfrm>
            <a:off x="5715000" y="3478073"/>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4" name="Shape 901">
            <a:extLst>
              <a:ext uri="{FF2B5EF4-FFF2-40B4-BE49-F238E27FC236}">
                <a16:creationId xmlns:a16="http://schemas.microsoft.com/office/drawing/2014/main" id="{DFCEC968-EB28-40D4-9A05-6D30B8DA8620}"/>
              </a:ext>
            </a:extLst>
          </p:cNvPr>
          <p:cNvSpPr/>
          <p:nvPr/>
        </p:nvSpPr>
        <p:spPr>
          <a:xfrm>
            <a:off x="5715000" y="3736569"/>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2</a:t>
            </a:r>
            <a:endParaRPr/>
          </a:p>
        </p:txBody>
      </p:sp>
      <p:sp>
        <p:nvSpPr>
          <p:cNvPr id="25" name="Shape 902">
            <a:extLst>
              <a:ext uri="{FF2B5EF4-FFF2-40B4-BE49-F238E27FC236}">
                <a16:creationId xmlns:a16="http://schemas.microsoft.com/office/drawing/2014/main" id="{B9A45A62-0F42-44F1-B808-EF72954B26D9}"/>
              </a:ext>
            </a:extLst>
          </p:cNvPr>
          <p:cNvSpPr/>
          <p:nvPr/>
        </p:nvSpPr>
        <p:spPr>
          <a:xfrm>
            <a:off x="5715000" y="3989694"/>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6" name="Shape 903">
            <a:extLst>
              <a:ext uri="{FF2B5EF4-FFF2-40B4-BE49-F238E27FC236}">
                <a16:creationId xmlns:a16="http://schemas.microsoft.com/office/drawing/2014/main" id="{B0F1BD64-D316-4411-AD60-4E14D842A596}"/>
              </a:ext>
            </a:extLst>
          </p:cNvPr>
          <p:cNvSpPr/>
          <p:nvPr/>
        </p:nvSpPr>
        <p:spPr>
          <a:xfrm>
            <a:off x="5715000" y="4245281"/>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7" name="Shape 904">
            <a:extLst>
              <a:ext uri="{FF2B5EF4-FFF2-40B4-BE49-F238E27FC236}">
                <a16:creationId xmlns:a16="http://schemas.microsoft.com/office/drawing/2014/main" id="{319740A3-E3DF-404B-BDB2-6C133B033F5F}"/>
              </a:ext>
            </a:extLst>
          </p:cNvPr>
          <p:cNvSpPr/>
          <p:nvPr/>
        </p:nvSpPr>
        <p:spPr>
          <a:xfrm>
            <a:off x="5715000" y="4503777"/>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8" name="Shape 905">
            <a:extLst>
              <a:ext uri="{FF2B5EF4-FFF2-40B4-BE49-F238E27FC236}">
                <a16:creationId xmlns:a16="http://schemas.microsoft.com/office/drawing/2014/main" id="{8CA43446-1F5A-42B4-BE6B-FE5C52AC6B8D}"/>
              </a:ext>
            </a:extLst>
          </p:cNvPr>
          <p:cNvSpPr/>
          <p:nvPr/>
        </p:nvSpPr>
        <p:spPr>
          <a:xfrm>
            <a:off x="5715000" y="4759364"/>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6</a:t>
            </a:r>
            <a:endParaRPr/>
          </a:p>
        </p:txBody>
      </p:sp>
      <p:sp>
        <p:nvSpPr>
          <p:cNvPr id="29" name="Shape 906">
            <a:extLst>
              <a:ext uri="{FF2B5EF4-FFF2-40B4-BE49-F238E27FC236}">
                <a16:creationId xmlns:a16="http://schemas.microsoft.com/office/drawing/2014/main" id="{7CC5A223-EF6F-4FA6-92DE-98CEDE364563}"/>
              </a:ext>
            </a:extLst>
          </p:cNvPr>
          <p:cNvSpPr/>
          <p:nvPr/>
        </p:nvSpPr>
        <p:spPr>
          <a:xfrm>
            <a:off x="5715000" y="5018928"/>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0" name="Shape 907">
            <a:extLst>
              <a:ext uri="{FF2B5EF4-FFF2-40B4-BE49-F238E27FC236}">
                <a16:creationId xmlns:a16="http://schemas.microsoft.com/office/drawing/2014/main" id="{E6D09D64-785D-4C74-B873-C75120589953}"/>
              </a:ext>
            </a:extLst>
          </p:cNvPr>
          <p:cNvSpPr/>
          <p:nvPr/>
        </p:nvSpPr>
        <p:spPr>
          <a:xfrm>
            <a:off x="5715000" y="5274515"/>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8</a:t>
            </a:r>
            <a:endParaRPr/>
          </a:p>
        </p:txBody>
      </p:sp>
      <p:sp>
        <p:nvSpPr>
          <p:cNvPr id="31" name="Shape 908">
            <a:extLst>
              <a:ext uri="{FF2B5EF4-FFF2-40B4-BE49-F238E27FC236}">
                <a16:creationId xmlns:a16="http://schemas.microsoft.com/office/drawing/2014/main" id="{C8208BB3-4705-40A6-BE45-14E555C75874}"/>
              </a:ext>
            </a:extLst>
          </p:cNvPr>
          <p:cNvSpPr/>
          <p:nvPr/>
        </p:nvSpPr>
        <p:spPr>
          <a:xfrm>
            <a:off x="5715000" y="5533011"/>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2" name="Shape 909">
            <a:extLst>
              <a:ext uri="{FF2B5EF4-FFF2-40B4-BE49-F238E27FC236}">
                <a16:creationId xmlns:a16="http://schemas.microsoft.com/office/drawing/2014/main" id="{BE7F34C5-EB1D-4B84-9BD9-BEBF6493E259}"/>
              </a:ext>
            </a:extLst>
          </p:cNvPr>
          <p:cNvSpPr/>
          <p:nvPr/>
        </p:nvSpPr>
        <p:spPr>
          <a:xfrm>
            <a:off x="5715000" y="619428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3" name="Shape 910">
            <a:extLst>
              <a:ext uri="{FF2B5EF4-FFF2-40B4-BE49-F238E27FC236}">
                <a16:creationId xmlns:a16="http://schemas.microsoft.com/office/drawing/2014/main" id="{EF42A8D8-433B-4743-B9CA-B35DA19510E9}"/>
              </a:ext>
            </a:extLst>
          </p:cNvPr>
          <p:cNvSpPr txBox="1"/>
          <p:nvPr/>
        </p:nvSpPr>
        <p:spPr>
          <a:xfrm>
            <a:off x="5960177" y="5742270"/>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34" name="Shape 911">
            <a:extLst>
              <a:ext uri="{FF2B5EF4-FFF2-40B4-BE49-F238E27FC236}">
                <a16:creationId xmlns:a16="http://schemas.microsoft.com/office/drawing/2014/main" id="{122B0F61-F57D-4ABF-AB64-1F460FFA45DF}"/>
              </a:ext>
            </a:extLst>
          </p:cNvPr>
          <p:cNvSpPr/>
          <p:nvPr/>
        </p:nvSpPr>
        <p:spPr>
          <a:xfrm>
            <a:off x="5474234" y="30700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35" name="Shape 912">
            <a:extLst>
              <a:ext uri="{FF2B5EF4-FFF2-40B4-BE49-F238E27FC236}">
                <a16:creationId xmlns:a16="http://schemas.microsoft.com/office/drawing/2014/main" id="{4424B7E6-9787-4726-8F83-9971FE82C4B3}"/>
              </a:ext>
            </a:extLst>
          </p:cNvPr>
          <p:cNvSpPr/>
          <p:nvPr/>
        </p:nvSpPr>
        <p:spPr>
          <a:xfrm>
            <a:off x="5261580" y="6344474"/>
            <a:ext cx="485453"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M-1</a:t>
            </a:r>
            <a:endParaRPr/>
          </a:p>
        </p:txBody>
      </p:sp>
      <p:cxnSp>
        <p:nvCxnSpPr>
          <p:cNvPr id="36" name="Shape 913">
            <a:extLst>
              <a:ext uri="{FF2B5EF4-FFF2-40B4-BE49-F238E27FC236}">
                <a16:creationId xmlns:a16="http://schemas.microsoft.com/office/drawing/2014/main" id="{248BF891-5A41-4494-9A87-A65E885195B3}"/>
              </a:ext>
            </a:extLst>
          </p:cNvPr>
          <p:cNvCxnSpPr>
            <a:stCxn id="11" idx="3"/>
            <a:endCxn id="24" idx="1"/>
          </p:cNvCxnSpPr>
          <p:nvPr/>
        </p:nvCxnSpPr>
        <p:spPr>
          <a:xfrm>
            <a:off x="3530956" y="3608776"/>
            <a:ext cx="2184000" cy="255600"/>
          </a:xfrm>
          <a:prstGeom prst="straightConnector1">
            <a:avLst/>
          </a:prstGeom>
          <a:noFill/>
          <a:ln w="25400" cap="flat" cmpd="sng">
            <a:solidFill>
              <a:schemeClr val="dk1"/>
            </a:solidFill>
            <a:prstDash val="solid"/>
            <a:round/>
            <a:headEnd type="none" w="sm" len="sm"/>
            <a:tailEnd type="stealth" w="med" len="med"/>
          </a:ln>
        </p:spPr>
      </p:cxnSp>
      <p:cxnSp>
        <p:nvCxnSpPr>
          <p:cNvPr id="37" name="Shape 914">
            <a:extLst>
              <a:ext uri="{FF2B5EF4-FFF2-40B4-BE49-F238E27FC236}">
                <a16:creationId xmlns:a16="http://schemas.microsoft.com/office/drawing/2014/main" id="{309C94F4-CA6C-4A56-BD28-D1A4ACD12EF1}"/>
              </a:ext>
            </a:extLst>
          </p:cNvPr>
          <p:cNvCxnSpPr>
            <a:stCxn id="12" idx="3"/>
            <a:endCxn id="28" idx="1"/>
          </p:cNvCxnSpPr>
          <p:nvPr/>
        </p:nvCxnSpPr>
        <p:spPr>
          <a:xfrm>
            <a:off x="3530956" y="3860833"/>
            <a:ext cx="2184000" cy="1026300"/>
          </a:xfrm>
          <a:prstGeom prst="straightConnector1">
            <a:avLst/>
          </a:prstGeom>
          <a:noFill/>
          <a:ln w="25400" cap="flat" cmpd="sng">
            <a:solidFill>
              <a:schemeClr val="dk1"/>
            </a:solidFill>
            <a:prstDash val="solid"/>
            <a:round/>
            <a:headEnd type="none" w="sm" len="sm"/>
            <a:tailEnd type="stealth" w="med" len="med"/>
          </a:ln>
        </p:spPr>
      </p:cxnSp>
      <p:cxnSp>
        <p:nvCxnSpPr>
          <p:cNvPr id="38" name="Shape 915">
            <a:extLst>
              <a:ext uri="{FF2B5EF4-FFF2-40B4-BE49-F238E27FC236}">
                <a16:creationId xmlns:a16="http://schemas.microsoft.com/office/drawing/2014/main" id="{C887EBDA-BF0B-44B7-95EE-8BC8F9678B74}"/>
              </a:ext>
            </a:extLst>
          </p:cNvPr>
          <p:cNvCxnSpPr>
            <a:cxnSpLocks/>
            <a:stCxn id="20" idx="3"/>
            <a:endCxn id="28" idx="1"/>
          </p:cNvCxnSpPr>
          <p:nvPr/>
        </p:nvCxnSpPr>
        <p:spPr>
          <a:xfrm flipV="1">
            <a:off x="3530956" y="4887158"/>
            <a:ext cx="2184044" cy="1461019"/>
          </a:xfrm>
          <a:prstGeom prst="straightConnector1">
            <a:avLst/>
          </a:prstGeom>
          <a:noFill/>
          <a:ln w="25400" cap="flat" cmpd="sng">
            <a:solidFill>
              <a:schemeClr val="dk1"/>
            </a:solidFill>
            <a:prstDash val="solid"/>
            <a:round/>
            <a:headEnd type="none" w="sm" len="sm"/>
            <a:tailEnd type="stealth" w="med" len="med"/>
          </a:ln>
        </p:spPr>
      </p:cxnSp>
      <p:cxnSp>
        <p:nvCxnSpPr>
          <p:cNvPr id="39" name="Shape 916">
            <a:extLst>
              <a:ext uri="{FF2B5EF4-FFF2-40B4-BE49-F238E27FC236}">
                <a16:creationId xmlns:a16="http://schemas.microsoft.com/office/drawing/2014/main" id="{6EE6F5FF-060D-410F-99A5-185E575AA440}"/>
              </a:ext>
            </a:extLst>
          </p:cNvPr>
          <p:cNvCxnSpPr>
            <a:stCxn id="18" idx="3"/>
            <a:endCxn id="30" idx="1"/>
          </p:cNvCxnSpPr>
          <p:nvPr/>
        </p:nvCxnSpPr>
        <p:spPr>
          <a:xfrm rot="10800000" flipH="1">
            <a:off x="3530956" y="5402276"/>
            <a:ext cx="2184000" cy="183900"/>
          </a:xfrm>
          <a:prstGeom prst="straightConnector1">
            <a:avLst/>
          </a:prstGeom>
          <a:noFill/>
          <a:ln w="25400" cap="flat" cmpd="sng">
            <a:solidFill>
              <a:schemeClr val="dk1"/>
            </a:solidFill>
            <a:prstDash val="solid"/>
            <a:round/>
            <a:headEnd type="none" w="sm" len="sm"/>
            <a:tailEnd type="stealth" w="med" len="med"/>
          </a:ln>
        </p:spPr>
      </p:cxnSp>
      <p:sp>
        <p:nvSpPr>
          <p:cNvPr id="40" name="Shape 917">
            <a:extLst>
              <a:ext uri="{FF2B5EF4-FFF2-40B4-BE49-F238E27FC236}">
                <a16:creationId xmlns:a16="http://schemas.microsoft.com/office/drawing/2014/main" id="{A91B5E2B-1819-4136-90AA-BFEEF1C72FBF}"/>
              </a:ext>
            </a:extLst>
          </p:cNvPr>
          <p:cNvSpPr/>
          <p:nvPr/>
        </p:nvSpPr>
        <p:spPr>
          <a:xfrm>
            <a:off x="3911530" y="2971800"/>
            <a:ext cx="135005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i="1">
                <a:solidFill>
                  <a:srgbClr val="7F7F7F"/>
                </a:solidFill>
                <a:latin typeface="Calibri"/>
                <a:ea typeface="Calibri"/>
                <a:cs typeface="Calibri"/>
                <a:sym typeface="Calibri"/>
              </a:rPr>
              <a:t>Address </a:t>
            </a:r>
            <a:endParaRPr/>
          </a:p>
          <a:p>
            <a:pPr marL="0" marR="0" lvl="0" indent="0" algn="ctr" rtl="0">
              <a:spcBef>
                <a:spcPts val="0"/>
              </a:spcBef>
              <a:spcAft>
                <a:spcPts val="0"/>
              </a:spcAft>
              <a:buNone/>
            </a:pPr>
            <a:r>
              <a:rPr lang="en-GB" sz="2000" b="1" i="1">
                <a:solidFill>
                  <a:srgbClr val="7F7F7F"/>
                </a:solidFill>
                <a:latin typeface="Calibri"/>
                <a:ea typeface="Calibri"/>
                <a:cs typeface="Calibri"/>
                <a:sym typeface="Calibri"/>
              </a:rPr>
              <a:t>translation</a:t>
            </a:r>
            <a:endParaRPr sz="2000" b="1">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241239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flipH="1" flipV="1">
            <a:off x="4237051" y="2226244"/>
            <a:ext cx="404079" cy="1588"/>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86708683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F556A6C7-0E2A-DF44-883A-365A1CC0E923}"/>
              </a:ext>
            </a:extLst>
          </p:cNvPr>
          <p:cNvGrpSpPr/>
          <p:nvPr/>
        </p:nvGrpSpPr>
        <p:grpSpPr>
          <a:xfrm>
            <a:off x="4179367" y="2524563"/>
            <a:ext cx="4624430" cy="2720440"/>
            <a:chOff x="4179367" y="2524563"/>
            <a:chExt cx="4624430" cy="2720440"/>
          </a:xfrm>
        </p:grpSpPr>
        <p:sp>
          <p:nvSpPr>
            <p:cNvPr id="33" name="Rectangle 18">
              <a:extLst>
                <a:ext uri="{FF2B5EF4-FFF2-40B4-BE49-F238E27FC236}">
                  <a16:creationId xmlns:a16="http://schemas.microsoft.com/office/drawing/2014/main" id="{F3704FA2-7B4A-D447-A9FE-48FE72F18886}"/>
                </a:ext>
              </a:extLst>
            </p:cNvPr>
            <p:cNvSpPr>
              <a:spLocks noChangeArrowheads="1"/>
            </p:cNvSpPr>
            <p:nvPr/>
          </p:nvSpPr>
          <p:spPr bwMode="auto">
            <a:xfrm>
              <a:off x="6014560" y="2543935"/>
              <a:ext cx="2789237" cy="2418629"/>
            </a:xfrm>
            <a:prstGeom prst="rect">
              <a:avLst/>
            </a:prstGeom>
            <a:solidFill>
              <a:srgbClr val="D5F1CF"/>
            </a:solidFill>
            <a:ln w="3240">
              <a:solidFill>
                <a:schemeClr val="tx1"/>
              </a:solidFill>
              <a:miter lim="800000"/>
              <a:headEnd/>
              <a:tailEnd/>
            </a:ln>
            <a:effectLst/>
          </p:spPr>
          <p:txBody>
            <a:bodyPr wrap="none" anchor="ctr"/>
            <a:lstStyle/>
            <a:p>
              <a:endParaRPr lang="en-US"/>
            </a:p>
          </p:txBody>
        </p:sp>
        <p:grpSp>
          <p:nvGrpSpPr>
            <p:cNvPr id="42" name="Group 41">
              <a:extLst>
                <a:ext uri="{FF2B5EF4-FFF2-40B4-BE49-F238E27FC236}">
                  <a16:creationId xmlns:a16="http://schemas.microsoft.com/office/drawing/2014/main" id="{4E9425D5-ED38-5844-8A18-044F23EA11AB}"/>
                </a:ext>
              </a:extLst>
            </p:cNvPr>
            <p:cNvGrpSpPr/>
            <p:nvPr/>
          </p:nvGrpSpPr>
          <p:grpSpPr>
            <a:xfrm>
              <a:off x="4179367" y="2524563"/>
              <a:ext cx="2003909" cy="2720440"/>
              <a:chOff x="4179367" y="2524563"/>
              <a:chExt cx="2003909" cy="2720440"/>
            </a:xfrm>
          </p:grpSpPr>
          <p:sp>
            <p:nvSpPr>
              <p:cNvPr id="37" name="Text Box 32">
                <a:extLst>
                  <a:ext uri="{FF2B5EF4-FFF2-40B4-BE49-F238E27FC236}">
                    <a16:creationId xmlns:a16="http://schemas.microsoft.com/office/drawing/2014/main" id="{A377AB12-CA26-6441-AC6D-684104E5CC4D}"/>
                  </a:ext>
                </a:extLst>
              </p:cNvPr>
              <p:cNvSpPr txBox="1">
                <a:spLocks noChangeArrowheads="1"/>
              </p:cNvSpPr>
              <p:nvPr/>
            </p:nvSpPr>
            <p:spPr bwMode="auto">
              <a:xfrm>
                <a:off x="4927506" y="494479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cxnSp>
            <p:nvCxnSpPr>
              <p:cNvPr id="3" name="Straight Connector 2">
                <a:extLst>
                  <a:ext uri="{FF2B5EF4-FFF2-40B4-BE49-F238E27FC236}">
                    <a16:creationId xmlns:a16="http://schemas.microsoft.com/office/drawing/2014/main" id="{DD42B224-1685-C14A-B6D0-70BD01F09B50}"/>
                  </a:ext>
                </a:extLst>
              </p:cNvPr>
              <p:cNvCxnSpPr/>
              <p:nvPr/>
            </p:nvCxnSpPr>
            <p:spPr bwMode="auto">
              <a:xfrm flipH="1">
                <a:off x="4179367" y="2524563"/>
                <a:ext cx="1829273" cy="1011586"/>
              </a:xfrm>
              <a:prstGeom prst="line">
                <a:avLst/>
              </a:prstGeom>
              <a:noFill/>
              <a:ln w="2540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27F2FA2C-702A-6245-AFA9-CF010A9A2721}"/>
                  </a:ext>
                </a:extLst>
              </p:cNvPr>
              <p:cNvCxnSpPr>
                <a:cxnSpLocks/>
              </p:cNvCxnSpPr>
              <p:nvPr/>
            </p:nvCxnSpPr>
            <p:spPr bwMode="auto">
              <a:xfrm flipH="1" flipV="1">
                <a:off x="4185285" y="4061291"/>
                <a:ext cx="1823355" cy="901273"/>
              </a:xfrm>
              <a:prstGeom prst="line">
                <a:avLst/>
              </a:prstGeom>
              <a:noFill/>
              <a:ln w="25400" cap="flat" cmpd="sng" algn="ctr">
                <a:solidFill>
                  <a:schemeClr val="tx1"/>
                </a:solidFill>
                <a:prstDash val="solid"/>
                <a:round/>
                <a:headEnd type="none" w="med" len="med"/>
                <a:tailEnd type="none" w="med" len="med"/>
              </a:ln>
              <a:effectLst/>
            </p:spPr>
          </p:cxnSp>
        </p:grpSp>
      </p:grpSp>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a:off x="5334808" y="2432024"/>
            <a:ext cx="574594" cy="97734"/>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grpSp>
        <p:nvGrpSpPr>
          <p:cNvPr id="45" name="Group 44">
            <a:extLst>
              <a:ext uri="{FF2B5EF4-FFF2-40B4-BE49-F238E27FC236}">
                <a16:creationId xmlns:a16="http://schemas.microsoft.com/office/drawing/2014/main" id="{B8CFCB34-DA19-2A41-87F4-46855BBDBA1E}"/>
              </a:ext>
            </a:extLst>
          </p:cNvPr>
          <p:cNvGrpSpPr/>
          <p:nvPr/>
        </p:nvGrpSpPr>
        <p:grpSpPr>
          <a:xfrm>
            <a:off x="198576" y="3536149"/>
            <a:ext cx="3980791" cy="599413"/>
            <a:chOff x="198576" y="3536149"/>
            <a:chExt cx="3980791" cy="599413"/>
          </a:xfrm>
        </p:grpSpPr>
        <p:sp>
          <p:nvSpPr>
            <p:cNvPr id="31" name="Rectangle 15">
              <a:extLst>
                <a:ext uri="{FF2B5EF4-FFF2-40B4-BE49-F238E27FC236}">
                  <a16:creationId xmlns:a16="http://schemas.microsoft.com/office/drawing/2014/main" id="{68189F50-BD5C-FE40-BE39-9B8010F4A459}"/>
                </a:ext>
              </a:extLst>
            </p:cNvPr>
            <p:cNvSpPr>
              <a:spLocks noChangeArrowheads="1"/>
            </p:cNvSpPr>
            <p:nvPr/>
          </p:nvSpPr>
          <p:spPr bwMode="auto">
            <a:xfrm>
              <a:off x="1390130" y="3536149"/>
              <a:ext cx="2789237" cy="52514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Region created by </a:t>
              </a:r>
              <a:r>
                <a:rPr lang="en-GB" sz="1600" b="1" dirty="0" err="1">
                  <a:latin typeface="Calibri" pitchFamily="34" charset="0"/>
                  <a:ea typeface="msgothic" charset="0"/>
                  <a:cs typeface="msgothic" charset="0"/>
                </a:rPr>
                <a:t>mmap</a:t>
              </a:r>
              <a:endParaRPr lang="en-GB" sz="1600" b="1" dirty="0">
                <a:latin typeface="Calibri" pitchFamily="34" charset="0"/>
                <a:ea typeface="msgothic" charset="0"/>
                <a:cs typeface="msgothic" charset="0"/>
              </a:endParaRPr>
            </a:p>
          </p:txBody>
        </p:sp>
        <p:sp>
          <p:nvSpPr>
            <p:cNvPr id="32" name="Text Box 32">
              <a:extLst>
                <a:ext uri="{FF2B5EF4-FFF2-40B4-BE49-F238E27FC236}">
                  <a16:creationId xmlns:a16="http://schemas.microsoft.com/office/drawing/2014/main" id="{2AA20800-E564-724B-A700-2FB2540F2A33}"/>
                </a:ext>
              </a:extLst>
            </p:cNvPr>
            <p:cNvSpPr txBox="1">
              <a:spLocks noChangeArrowheads="1"/>
            </p:cNvSpPr>
            <p:nvPr/>
          </p:nvSpPr>
          <p:spPr bwMode="auto">
            <a:xfrm>
              <a:off x="198576" y="3835351"/>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grpSp>
    </p:spTree>
    <p:extLst>
      <p:ext uri="{BB962C8B-B14F-4D97-AF65-F5344CB8AC3E}">
        <p14:creationId xmlns:p14="http://schemas.microsoft.com/office/powerpoint/2010/main" val="403290060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F556A6C7-0E2A-DF44-883A-365A1CC0E923}"/>
              </a:ext>
            </a:extLst>
          </p:cNvPr>
          <p:cNvGrpSpPr/>
          <p:nvPr/>
        </p:nvGrpSpPr>
        <p:grpSpPr>
          <a:xfrm>
            <a:off x="4179367" y="2524563"/>
            <a:ext cx="4624430" cy="2720440"/>
            <a:chOff x="4179367" y="2524563"/>
            <a:chExt cx="4624430" cy="2720440"/>
          </a:xfrm>
        </p:grpSpPr>
        <p:sp>
          <p:nvSpPr>
            <p:cNvPr id="33" name="Rectangle 18">
              <a:extLst>
                <a:ext uri="{FF2B5EF4-FFF2-40B4-BE49-F238E27FC236}">
                  <a16:creationId xmlns:a16="http://schemas.microsoft.com/office/drawing/2014/main" id="{F3704FA2-7B4A-D447-A9FE-48FE72F18886}"/>
                </a:ext>
              </a:extLst>
            </p:cNvPr>
            <p:cNvSpPr>
              <a:spLocks noChangeArrowheads="1"/>
            </p:cNvSpPr>
            <p:nvPr/>
          </p:nvSpPr>
          <p:spPr bwMode="auto">
            <a:xfrm>
              <a:off x="6014560" y="2543935"/>
              <a:ext cx="2789237" cy="2418629"/>
            </a:xfrm>
            <a:prstGeom prst="rect">
              <a:avLst/>
            </a:prstGeom>
            <a:solidFill>
              <a:srgbClr val="D5F1CF"/>
            </a:solidFill>
            <a:ln w="3240">
              <a:solidFill>
                <a:schemeClr val="tx1"/>
              </a:solidFill>
              <a:miter lim="800000"/>
              <a:headEnd/>
              <a:tailEnd/>
            </a:ln>
            <a:effectLst/>
          </p:spPr>
          <p:txBody>
            <a:bodyPr wrap="none" anchor="ctr"/>
            <a:lstStyle/>
            <a:p>
              <a:endParaRPr lang="en-US"/>
            </a:p>
          </p:txBody>
        </p:sp>
        <p:grpSp>
          <p:nvGrpSpPr>
            <p:cNvPr id="42" name="Group 41">
              <a:extLst>
                <a:ext uri="{FF2B5EF4-FFF2-40B4-BE49-F238E27FC236}">
                  <a16:creationId xmlns:a16="http://schemas.microsoft.com/office/drawing/2014/main" id="{4E9425D5-ED38-5844-8A18-044F23EA11AB}"/>
                </a:ext>
              </a:extLst>
            </p:cNvPr>
            <p:cNvGrpSpPr/>
            <p:nvPr/>
          </p:nvGrpSpPr>
          <p:grpSpPr>
            <a:xfrm>
              <a:off x="4179367" y="2524563"/>
              <a:ext cx="2003909" cy="2720440"/>
              <a:chOff x="4179367" y="2524563"/>
              <a:chExt cx="2003909" cy="2720440"/>
            </a:xfrm>
          </p:grpSpPr>
          <p:sp>
            <p:nvSpPr>
              <p:cNvPr id="37" name="Text Box 32">
                <a:extLst>
                  <a:ext uri="{FF2B5EF4-FFF2-40B4-BE49-F238E27FC236}">
                    <a16:creationId xmlns:a16="http://schemas.microsoft.com/office/drawing/2014/main" id="{A377AB12-CA26-6441-AC6D-684104E5CC4D}"/>
                  </a:ext>
                </a:extLst>
              </p:cNvPr>
              <p:cNvSpPr txBox="1">
                <a:spLocks noChangeArrowheads="1"/>
              </p:cNvSpPr>
              <p:nvPr/>
            </p:nvSpPr>
            <p:spPr bwMode="auto">
              <a:xfrm>
                <a:off x="4927506" y="494479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cxnSp>
            <p:nvCxnSpPr>
              <p:cNvPr id="3" name="Straight Connector 2">
                <a:extLst>
                  <a:ext uri="{FF2B5EF4-FFF2-40B4-BE49-F238E27FC236}">
                    <a16:creationId xmlns:a16="http://schemas.microsoft.com/office/drawing/2014/main" id="{DD42B224-1685-C14A-B6D0-70BD01F09B50}"/>
                  </a:ext>
                </a:extLst>
              </p:cNvPr>
              <p:cNvCxnSpPr/>
              <p:nvPr/>
            </p:nvCxnSpPr>
            <p:spPr bwMode="auto">
              <a:xfrm flipH="1">
                <a:off x="4179367" y="2524563"/>
                <a:ext cx="1829273" cy="1011586"/>
              </a:xfrm>
              <a:prstGeom prst="line">
                <a:avLst/>
              </a:prstGeom>
              <a:noFill/>
              <a:ln w="2540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27F2FA2C-702A-6245-AFA9-CF010A9A2721}"/>
                  </a:ext>
                </a:extLst>
              </p:cNvPr>
              <p:cNvCxnSpPr>
                <a:cxnSpLocks/>
              </p:cNvCxnSpPr>
              <p:nvPr/>
            </p:nvCxnSpPr>
            <p:spPr bwMode="auto">
              <a:xfrm flipH="1" flipV="1">
                <a:off x="4185285" y="4061291"/>
                <a:ext cx="1823355" cy="901273"/>
              </a:xfrm>
              <a:prstGeom prst="line">
                <a:avLst/>
              </a:prstGeom>
              <a:noFill/>
              <a:ln w="25400" cap="flat" cmpd="sng" algn="ctr">
                <a:solidFill>
                  <a:schemeClr val="tx1"/>
                </a:solidFill>
                <a:prstDash val="solid"/>
                <a:round/>
                <a:headEnd type="none" w="med" len="med"/>
                <a:tailEnd type="none" w="med" len="med"/>
              </a:ln>
              <a:effectLst/>
            </p:spPr>
          </p:cxnSp>
        </p:grpSp>
      </p:grpSp>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grpSp>
        <p:nvGrpSpPr>
          <p:cNvPr id="45" name="Group 44">
            <a:extLst>
              <a:ext uri="{FF2B5EF4-FFF2-40B4-BE49-F238E27FC236}">
                <a16:creationId xmlns:a16="http://schemas.microsoft.com/office/drawing/2014/main" id="{B8CFCB34-DA19-2A41-87F4-46855BBDBA1E}"/>
              </a:ext>
            </a:extLst>
          </p:cNvPr>
          <p:cNvGrpSpPr/>
          <p:nvPr/>
        </p:nvGrpSpPr>
        <p:grpSpPr>
          <a:xfrm>
            <a:off x="198576" y="3536149"/>
            <a:ext cx="3980791" cy="599413"/>
            <a:chOff x="198576" y="3536149"/>
            <a:chExt cx="3980791" cy="599413"/>
          </a:xfrm>
        </p:grpSpPr>
        <p:sp>
          <p:nvSpPr>
            <p:cNvPr id="31" name="Rectangle 15">
              <a:extLst>
                <a:ext uri="{FF2B5EF4-FFF2-40B4-BE49-F238E27FC236}">
                  <a16:creationId xmlns:a16="http://schemas.microsoft.com/office/drawing/2014/main" id="{68189F50-BD5C-FE40-BE39-9B8010F4A459}"/>
                </a:ext>
              </a:extLst>
            </p:cNvPr>
            <p:cNvSpPr>
              <a:spLocks noChangeArrowheads="1"/>
            </p:cNvSpPr>
            <p:nvPr/>
          </p:nvSpPr>
          <p:spPr bwMode="auto">
            <a:xfrm>
              <a:off x="1390130" y="3536149"/>
              <a:ext cx="2789237" cy="52514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Region created by </a:t>
              </a:r>
              <a:r>
                <a:rPr lang="en-GB" sz="1600" b="1" dirty="0" err="1">
                  <a:latin typeface="Calibri" pitchFamily="34" charset="0"/>
                  <a:ea typeface="msgothic" charset="0"/>
                  <a:cs typeface="msgothic" charset="0"/>
                </a:rPr>
                <a:t>mmap</a:t>
              </a:r>
              <a:endParaRPr lang="en-GB" sz="1600" b="1" dirty="0">
                <a:latin typeface="Calibri" pitchFamily="34" charset="0"/>
                <a:ea typeface="msgothic" charset="0"/>
                <a:cs typeface="msgothic" charset="0"/>
              </a:endParaRPr>
            </a:p>
          </p:txBody>
        </p:sp>
        <p:sp>
          <p:nvSpPr>
            <p:cNvPr id="32" name="Text Box 32">
              <a:extLst>
                <a:ext uri="{FF2B5EF4-FFF2-40B4-BE49-F238E27FC236}">
                  <a16:creationId xmlns:a16="http://schemas.microsoft.com/office/drawing/2014/main" id="{2AA20800-E564-724B-A700-2FB2540F2A33}"/>
                </a:ext>
              </a:extLst>
            </p:cNvPr>
            <p:cNvSpPr txBox="1">
              <a:spLocks noChangeArrowheads="1"/>
            </p:cNvSpPr>
            <p:nvPr/>
          </p:nvSpPr>
          <p:spPr bwMode="auto">
            <a:xfrm>
              <a:off x="198576" y="3835351"/>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grpSp>
      <p:grpSp>
        <p:nvGrpSpPr>
          <p:cNvPr id="44" name="Group 43">
            <a:extLst>
              <a:ext uri="{FF2B5EF4-FFF2-40B4-BE49-F238E27FC236}">
                <a16:creationId xmlns:a16="http://schemas.microsoft.com/office/drawing/2014/main" id="{E7487A5F-D4D4-7245-82AC-31B1B2337581}"/>
              </a:ext>
            </a:extLst>
          </p:cNvPr>
          <p:cNvGrpSpPr/>
          <p:nvPr/>
        </p:nvGrpSpPr>
        <p:grpSpPr>
          <a:xfrm>
            <a:off x="5029201" y="2524563"/>
            <a:ext cx="3774596" cy="1575426"/>
            <a:chOff x="5029201" y="2524563"/>
            <a:chExt cx="3774596" cy="1575426"/>
          </a:xfrm>
        </p:grpSpPr>
        <p:sp>
          <p:nvSpPr>
            <p:cNvPr id="34" name="Rectangle 15">
              <a:extLst>
                <a:ext uri="{FF2B5EF4-FFF2-40B4-BE49-F238E27FC236}">
                  <a16:creationId xmlns:a16="http://schemas.microsoft.com/office/drawing/2014/main" id="{D5BE4611-0879-394F-A317-AF0C109D51E9}"/>
                </a:ext>
              </a:extLst>
            </p:cNvPr>
            <p:cNvSpPr>
              <a:spLocks noChangeArrowheads="1"/>
            </p:cNvSpPr>
            <p:nvPr/>
          </p:nvSpPr>
          <p:spPr bwMode="auto">
            <a:xfrm>
              <a:off x="6014560" y="2524563"/>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launch</a:t>
              </a:r>
              <a:endParaRPr lang="en-GB" sz="1600" b="1" dirty="0">
                <a:latin typeface="Calibri" pitchFamily="34" charset="0"/>
                <a:ea typeface="msgothic" charset="0"/>
                <a:cs typeface="msgothic" charset="0"/>
              </a:endParaRPr>
            </a:p>
          </p:txBody>
        </p:sp>
        <p:sp>
          <p:nvSpPr>
            <p:cNvPr id="35" name="Rectangle 15">
              <a:extLst>
                <a:ext uri="{FF2B5EF4-FFF2-40B4-BE49-F238E27FC236}">
                  <a16:creationId xmlns:a16="http://schemas.microsoft.com/office/drawing/2014/main" id="{D0DCB7EE-C59E-5F40-9FCA-FEA73758032A}"/>
                </a:ext>
              </a:extLst>
            </p:cNvPr>
            <p:cNvSpPr>
              <a:spLocks noChangeArrowheads="1"/>
            </p:cNvSpPr>
            <p:nvPr/>
          </p:nvSpPr>
          <p:spPr bwMode="auto">
            <a:xfrm>
              <a:off x="6014560" y="3049705"/>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test</a:t>
              </a:r>
              <a:endParaRPr lang="en-GB" sz="1600" b="1" dirty="0">
                <a:latin typeface="Calibri" pitchFamily="34" charset="0"/>
                <a:ea typeface="msgothic" charset="0"/>
                <a:cs typeface="msgothic" charset="0"/>
              </a:endParaRPr>
            </a:p>
          </p:txBody>
        </p:sp>
        <p:sp>
          <p:nvSpPr>
            <p:cNvPr id="36" name="Rectangle 15">
              <a:extLst>
                <a:ext uri="{FF2B5EF4-FFF2-40B4-BE49-F238E27FC236}">
                  <a16:creationId xmlns:a16="http://schemas.microsoft.com/office/drawing/2014/main" id="{DAB66A75-503A-964F-B347-1980B34FA2DD}"/>
                </a:ext>
              </a:extLst>
            </p:cNvPr>
            <p:cNvSpPr>
              <a:spLocks noChangeArrowheads="1"/>
            </p:cNvSpPr>
            <p:nvPr/>
          </p:nvSpPr>
          <p:spPr bwMode="auto">
            <a:xfrm>
              <a:off x="6014560" y="3574847"/>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a:t>
              </a:r>
              <a:r>
                <a:rPr lang="en-GB" sz="1600" dirty="0" err="1">
                  <a:latin typeface="Calibri" pitchFamily="34" charset="0"/>
                  <a:ea typeface="msgothic" charset="0"/>
                  <a:cs typeface="msgothic" charset="0"/>
                </a:rPr>
                <a:t>getbuf</a:t>
              </a:r>
              <a:endParaRPr lang="en-GB" sz="1600" b="1" dirty="0">
                <a:latin typeface="Calibri" pitchFamily="34" charset="0"/>
                <a:ea typeface="msgothic" charset="0"/>
                <a:cs typeface="msgothic" charset="0"/>
              </a:endParaRPr>
            </a:p>
          </p:txBody>
        </p:sp>
        <p:sp>
          <p:nvSpPr>
            <p:cNvPr id="38" name="Line 26">
              <a:extLst>
                <a:ext uri="{FF2B5EF4-FFF2-40B4-BE49-F238E27FC236}">
                  <a16:creationId xmlns:a16="http://schemas.microsoft.com/office/drawing/2014/main" id="{B51AFEE8-2747-234F-AB9F-51AE9067A68D}"/>
                </a:ext>
              </a:extLst>
            </p:cNvPr>
            <p:cNvSpPr>
              <a:spLocks noChangeShapeType="1"/>
            </p:cNvSpPr>
            <p:nvPr/>
          </p:nvSpPr>
          <p:spPr bwMode="auto">
            <a:xfrm>
              <a:off x="5029201" y="2788501"/>
              <a:ext cx="979440" cy="1311488"/>
            </a:xfrm>
            <a:prstGeom prst="line">
              <a:avLst/>
            </a:prstGeom>
            <a:noFill/>
            <a:ln w="3240">
              <a:solidFill>
                <a:srgbClr val="000066"/>
              </a:solidFill>
              <a:miter lim="800000"/>
              <a:headEnd/>
              <a:tailEnd type="triangle" w="med" len="med"/>
            </a:ln>
            <a:effectLst/>
          </p:spPr>
          <p:txBody>
            <a:bodyPr/>
            <a:lstStyle/>
            <a:p>
              <a:endParaRPr lang="en-US"/>
            </a:p>
          </p:txBody>
        </p:sp>
      </p:grpSp>
    </p:spTree>
    <p:extLst>
      <p:ext uri="{BB962C8B-B14F-4D97-AF65-F5344CB8AC3E}">
        <p14:creationId xmlns:p14="http://schemas.microsoft.com/office/powerpoint/2010/main" val="1935191488"/>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flipH="1" flipV="1">
            <a:off x="4237051" y="2226244"/>
            <a:ext cx="404079" cy="1588"/>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2" name="TextBox 1">
            <a:extLst>
              <a:ext uri="{FF2B5EF4-FFF2-40B4-BE49-F238E27FC236}">
                <a16:creationId xmlns:a16="http://schemas.microsoft.com/office/drawing/2014/main" id="{DB554F64-FC32-4320-9C7A-92D33860C92A}"/>
              </a:ext>
            </a:extLst>
          </p:cNvPr>
          <p:cNvSpPr txBox="1"/>
          <p:nvPr/>
        </p:nvSpPr>
        <p:spPr>
          <a:xfrm>
            <a:off x="4980405" y="3750913"/>
            <a:ext cx="3966150" cy="923330"/>
          </a:xfrm>
          <a:prstGeom prst="rect">
            <a:avLst/>
          </a:prstGeom>
          <a:noFill/>
        </p:spPr>
        <p:txBody>
          <a:bodyPr wrap="none" rtlCol="0">
            <a:spAutoFit/>
          </a:bodyPr>
          <a:lstStyle/>
          <a:p>
            <a:r>
              <a:rPr lang="en-GB" sz="1800" kern="0" dirty="0">
                <a:latin typeface="Calibri" pitchFamily="34" charset="0"/>
              </a:rPr>
              <a:t>Restore original %</a:t>
            </a:r>
            <a:r>
              <a:rPr lang="en-GB" sz="1800" kern="0" dirty="0" err="1">
                <a:latin typeface="Calibri" pitchFamily="34" charset="0"/>
              </a:rPr>
              <a:t>rsp</a:t>
            </a:r>
            <a:endParaRPr lang="en-GB" sz="1800" kern="0" dirty="0">
              <a:latin typeface="Calibri" pitchFamily="34" charset="0"/>
            </a:endParaRPr>
          </a:p>
          <a:p>
            <a:r>
              <a:rPr lang="en-GB" sz="1800" kern="0" dirty="0">
                <a:latin typeface="Calibri" pitchFamily="34" charset="0"/>
              </a:rPr>
              <a:t>Use </a:t>
            </a:r>
            <a:r>
              <a:rPr lang="en-GB" sz="1800" kern="0" dirty="0" err="1">
                <a:latin typeface="Courier" pitchFamily="2" charset="0"/>
              </a:rPr>
              <a:t>munmap</a:t>
            </a:r>
            <a:r>
              <a:rPr lang="en-GB" sz="1800" kern="0" dirty="0">
                <a:latin typeface="Calibri" pitchFamily="34" charset="0"/>
              </a:rPr>
              <a:t> to remove mapped region</a:t>
            </a:r>
          </a:p>
          <a:p>
            <a:endParaRPr lang="en-US" sz="1800" dirty="0">
              <a:latin typeface="Calibri" pitchFamily="34" charset="0"/>
            </a:endParaRPr>
          </a:p>
        </p:txBody>
      </p:sp>
    </p:spTree>
    <p:extLst>
      <p:ext uri="{BB962C8B-B14F-4D97-AF65-F5344CB8AC3E}">
        <p14:creationId xmlns:p14="http://schemas.microsoft.com/office/powerpoint/2010/main" val="685318278"/>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33795" name="Rectangle 3"/>
          <p:cNvSpPr>
            <a:spLocks noChangeArrowheads="1"/>
          </p:cNvSpPr>
          <p:nvPr/>
        </p:nvSpPr>
        <p:spPr bwMode="auto">
          <a:xfrm>
            <a:off x="357762" y="4069503"/>
            <a:ext cx="4400392" cy="21336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err="1">
                <a:solidFill>
                  <a:srgbClr val="000000"/>
                </a:solidFill>
                <a:latin typeface="Courier" pitchFamily="2" charset="0"/>
              </a:rPr>
              <a:t>stack_top</a:t>
            </a:r>
            <a:r>
              <a:rPr lang="en-US" sz="1400" dirty="0">
                <a:solidFill>
                  <a:srgbClr val="000000"/>
                </a:solidFill>
                <a:latin typeface="Courier" pitchFamily="2" charset="0"/>
              </a:rPr>
              <a:t> = </a:t>
            </a:r>
            <a:r>
              <a:rPr lang="en-US" sz="1400" dirty="0" err="1">
                <a:solidFill>
                  <a:srgbClr val="000000"/>
                </a:solidFill>
                <a:latin typeface="Courier" pitchFamily="2" charset="0"/>
              </a:rPr>
              <a:t>new_stack</a:t>
            </a:r>
            <a:r>
              <a:rPr lang="en-US" sz="1400" dirty="0">
                <a:solidFill>
                  <a:srgbClr val="000000"/>
                </a:solidFill>
                <a:latin typeface="Courier" pitchFamily="2" charset="0"/>
              </a:rPr>
              <a:t> + STACK_SIZE - 8;</a:t>
            </a:r>
          </a:p>
          <a:p>
            <a:r>
              <a:rPr lang="en-US" sz="1400" dirty="0" err="1">
                <a:solidFill>
                  <a:srgbClr val="D03BFF"/>
                </a:solidFill>
                <a:latin typeface="Courier" pitchFamily="2" charset="0"/>
              </a:rPr>
              <a:t>asm</a:t>
            </a:r>
            <a:r>
              <a:rPr lang="en-US" sz="1400" dirty="0">
                <a:solidFill>
                  <a:srgbClr val="000000"/>
                </a:solidFill>
                <a:latin typeface="Courier" pitchFamily="2" charset="0"/>
              </a:rPr>
              <a:t>(</a:t>
            </a:r>
            <a:r>
              <a:rPr lang="en-US" sz="1400" dirty="0">
                <a:solidFill>
                  <a:srgbClr val="AF3782"/>
                </a:solidFill>
                <a:latin typeface="Courier" pitchFamily="2" charset="0"/>
              </a:rPr>
              <a:t>"</a:t>
            </a:r>
            <a:r>
              <a:rPr lang="en-US" sz="1400" dirty="0" err="1">
                <a:solidFill>
                  <a:srgbClr val="AF3782"/>
                </a:solidFill>
                <a:latin typeface="Courier" pitchFamily="2" charset="0"/>
              </a:rPr>
              <a:t>movq</a:t>
            </a:r>
            <a:r>
              <a:rPr lang="en-US" sz="1400" dirty="0">
                <a:solidFill>
                  <a:srgbClr val="AF3782"/>
                </a:solidFill>
                <a:latin typeface="Courier" pitchFamily="2" charset="0"/>
              </a:rPr>
              <a:t> %%</a:t>
            </a:r>
            <a:r>
              <a:rPr lang="en-US" sz="1400" dirty="0" err="1">
                <a:solidFill>
                  <a:srgbClr val="AF3782"/>
                </a:solidFill>
                <a:latin typeface="Courier" pitchFamily="2" charset="0"/>
              </a:rPr>
              <a:t>rsp</a:t>
            </a:r>
            <a:r>
              <a:rPr lang="en-US" sz="1400" dirty="0">
                <a:solidFill>
                  <a:srgbClr val="AF3782"/>
                </a:solidFill>
                <a:latin typeface="Courier" pitchFamily="2" charset="0"/>
              </a:rPr>
              <a:t>,%%</a:t>
            </a:r>
            <a:r>
              <a:rPr lang="en-US" sz="1400" dirty="0" err="1">
                <a:solidFill>
                  <a:srgbClr val="AF3782"/>
                </a:solidFill>
                <a:latin typeface="Courier" pitchFamily="2" charset="0"/>
              </a:rPr>
              <a:t>rax</a:t>
            </a:r>
            <a:r>
              <a:rPr lang="en-US" sz="1400" dirty="0">
                <a:solidFill>
                  <a:srgbClr val="AF3782"/>
                </a:solidFill>
                <a:latin typeface="Courier" pitchFamily="2" charset="0"/>
              </a:rPr>
              <a:t> ; </a:t>
            </a:r>
            <a:r>
              <a:rPr lang="en-US" sz="1400" dirty="0" err="1">
                <a:solidFill>
                  <a:srgbClr val="AF3782"/>
                </a:solidFill>
                <a:latin typeface="Courier" pitchFamily="2" charset="0"/>
              </a:rPr>
              <a:t>movq</a:t>
            </a:r>
            <a:r>
              <a:rPr lang="en-US" sz="1400" dirty="0">
                <a:solidFill>
                  <a:srgbClr val="AF3782"/>
                </a:solidFill>
                <a:latin typeface="Courier" pitchFamily="2" charset="0"/>
              </a:rPr>
              <a:t> %1,%%</a:t>
            </a:r>
            <a:r>
              <a:rPr lang="en-US" sz="1400" dirty="0" err="1">
                <a:solidFill>
                  <a:srgbClr val="AF3782"/>
                </a:solidFill>
                <a:latin typeface="Courier" pitchFamily="2" charset="0"/>
              </a:rPr>
              <a:t>rsp</a:t>
            </a:r>
            <a:r>
              <a:rPr lang="en-US" sz="1400" dirty="0">
                <a:solidFill>
                  <a:srgbClr val="AF3782"/>
                </a:solidFill>
                <a:latin typeface="Courier" pitchFamily="2" charset="0"/>
              </a:rPr>
              <a:t> ; </a:t>
            </a:r>
            <a:r>
              <a:rPr lang="en-US" sz="1400" dirty="0" err="1">
                <a:solidFill>
                  <a:srgbClr val="AF3782"/>
                </a:solidFill>
                <a:latin typeface="Courier" pitchFamily="2" charset="0"/>
              </a:rPr>
              <a:t>movq</a:t>
            </a:r>
            <a:r>
              <a:rPr lang="en-US" sz="1400" dirty="0">
                <a:solidFill>
                  <a:srgbClr val="AF3782"/>
                </a:solidFill>
                <a:latin typeface="Courier" pitchFamily="2" charset="0"/>
              </a:rPr>
              <a:t> %%rax,%0"</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global_save_stack</a:t>
            </a:r>
            <a:r>
              <a:rPr lang="en-US" sz="1400" dirty="0">
                <a:solidFill>
                  <a:srgbClr val="000000"/>
                </a:solidFill>
                <a:latin typeface="Courier" pitchFamily="2" charset="0"/>
              </a:rPr>
              <a:t>) </a:t>
            </a:r>
            <a:r>
              <a:rPr lang="en-US" sz="1400" dirty="0">
                <a:solidFill>
                  <a:srgbClr val="FF0000"/>
                </a:solidFill>
                <a:latin typeface="Courier" pitchFamily="2" charset="0"/>
              </a:rPr>
              <a:t>// %0</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stack_top</a:t>
            </a:r>
            <a:r>
              <a:rPr lang="en-US" sz="1400" dirty="0">
                <a:solidFill>
                  <a:srgbClr val="000000"/>
                </a:solidFill>
                <a:latin typeface="Courier" pitchFamily="2" charset="0"/>
              </a:rPr>
              <a:t>)         </a:t>
            </a:r>
            <a:r>
              <a:rPr lang="en-US" sz="1400" dirty="0">
                <a:solidFill>
                  <a:srgbClr val="FF0000"/>
                </a:solidFill>
                <a:latin typeface="Courier" pitchFamily="2" charset="0"/>
              </a:rPr>
              <a:t>// %1</a:t>
            </a:r>
          </a:p>
          <a:p>
            <a:r>
              <a:rPr lang="en-US" sz="1400" dirty="0">
                <a:solidFill>
                  <a:srgbClr val="000000"/>
                </a:solidFill>
                <a:latin typeface="Courier" pitchFamily="2" charset="0"/>
              </a:rPr>
              <a:t>);</a:t>
            </a:r>
          </a:p>
          <a:p>
            <a:endParaRPr lang="en-GB" sz="1400" dirty="0">
              <a:latin typeface="Courier" pitchFamily="2" charset="0"/>
              <a:ea typeface="Courier New" charset="0"/>
              <a:cs typeface="Courier New" charset="0"/>
            </a:endParaRPr>
          </a:p>
          <a:p>
            <a:r>
              <a:rPr lang="en-US" sz="1400" dirty="0">
                <a:solidFill>
                  <a:srgbClr val="000000"/>
                </a:solidFill>
                <a:latin typeface="Courier" pitchFamily="2" charset="0"/>
              </a:rPr>
              <a:t>launch(</a:t>
            </a:r>
            <a:r>
              <a:rPr lang="en-US" sz="1400" dirty="0" err="1">
                <a:solidFill>
                  <a:srgbClr val="000000"/>
                </a:solidFill>
                <a:latin typeface="Courier" pitchFamily="2" charset="0"/>
              </a:rPr>
              <a:t>global_offset</a:t>
            </a:r>
            <a:r>
              <a:rPr lang="en-US" sz="1400" dirty="0">
                <a:solidFill>
                  <a:srgbClr val="000000"/>
                </a:solidFill>
                <a:latin typeface="Courier" pitchFamily="2" charset="0"/>
              </a:rPr>
              <a:t>);</a:t>
            </a:r>
          </a:p>
          <a:p>
            <a:endParaRPr lang="en-GB" sz="1400" dirty="0">
              <a:latin typeface="Courier" pitchFamily="2" charset="0"/>
              <a:ea typeface="Courier New" charset="0"/>
              <a:cs typeface="Courier New" charset="0"/>
            </a:endParaRPr>
          </a:p>
        </p:txBody>
      </p:sp>
      <p:sp>
        <p:nvSpPr>
          <p:cNvPr id="7" name="Rectangle 3"/>
          <p:cNvSpPr>
            <a:spLocks noChangeArrowheads="1"/>
          </p:cNvSpPr>
          <p:nvPr/>
        </p:nvSpPr>
        <p:spPr bwMode="auto">
          <a:xfrm>
            <a:off x="324471" y="1664270"/>
            <a:ext cx="8543304" cy="16764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a:solidFill>
                  <a:srgbClr val="34A327"/>
                </a:solidFill>
                <a:latin typeface="Courier" pitchFamily="2" charset="0"/>
              </a:rPr>
              <a:t>void</a:t>
            </a:r>
            <a:r>
              <a:rPr lang="en-US" sz="1400" dirty="0">
                <a:solidFill>
                  <a:srgbClr val="000000"/>
                </a:solidFill>
                <a:latin typeface="Courier" pitchFamily="2" charset="0"/>
              </a:rPr>
              <a:t> *</a:t>
            </a:r>
            <a:r>
              <a:rPr lang="en-US" sz="1400" dirty="0" err="1">
                <a:solidFill>
                  <a:srgbClr val="CD7923"/>
                </a:solidFill>
                <a:latin typeface="Courier" pitchFamily="2" charset="0"/>
              </a:rPr>
              <a:t>new_stack</a:t>
            </a:r>
            <a:r>
              <a:rPr lang="en-US" sz="1400" dirty="0">
                <a:solidFill>
                  <a:srgbClr val="000000"/>
                </a:solidFill>
                <a:latin typeface="Courier" pitchFamily="2" charset="0"/>
              </a:rPr>
              <a:t> = </a:t>
            </a:r>
            <a:r>
              <a:rPr lang="en-US" sz="1400" dirty="0" err="1">
                <a:solidFill>
                  <a:srgbClr val="000000"/>
                </a:solidFill>
                <a:latin typeface="Courier" pitchFamily="2" charset="0"/>
              </a:rPr>
              <a:t>mmap</a:t>
            </a:r>
            <a:r>
              <a:rPr lang="en-US" sz="1400" dirty="0">
                <a:solidFill>
                  <a:srgbClr val="000000"/>
                </a:solidFill>
                <a:latin typeface="Courier" pitchFamily="2" charset="0"/>
              </a:rPr>
              <a:t>(START_ADDR, STACK_SIZE, PROT_EXEC|PROT_READ|PROT_WRITE,</a:t>
            </a:r>
          </a:p>
          <a:p>
            <a:r>
              <a:rPr lang="en-US" sz="1400" dirty="0">
                <a:solidFill>
                  <a:srgbClr val="000000"/>
                </a:solidFill>
                <a:latin typeface="Courier" pitchFamily="2" charset="0"/>
              </a:rPr>
              <a:t>                MAP_PRIVATE | MAP_GROWSDOWN | MAP_ANONYMOUS | MAP_FIXED,</a:t>
            </a:r>
          </a:p>
          <a:p>
            <a:r>
              <a:rPr lang="en-US" sz="1400" dirty="0">
                <a:solidFill>
                  <a:srgbClr val="000000"/>
                </a:solidFill>
                <a:latin typeface="Courier" pitchFamily="2" charset="0"/>
              </a:rPr>
              <a:t>                0, 0);</a:t>
            </a:r>
          </a:p>
          <a:p>
            <a:r>
              <a:rPr lang="en-US" sz="1400" dirty="0">
                <a:solidFill>
                  <a:srgbClr val="D03BFF"/>
                </a:solidFill>
                <a:latin typeface="Courier" pitchFamily="2" charset="0"/>
              </a:rPr>
              <a:t>if</a:t>
            </a:r>
            <a:r>
              <a:rPr lang="en-US" sz="1400" dirty="0">
                <a:solidFill>
                  <a:srgbClr val="000000"/>
                </a:solidFill>
                <a:latin typeface="Courier" pitchFamily="2" charset="0"/>
              </a:rPr>
              <a:t> (</a:t>
            </a:r>
            <a:r>
              <a:rPr lang="en-US" sz="1400" dirty="0" err="1">
                <a:solidFill>
                  <a:srgbClr val="000000"/>
                </a:solidFill>
                <a:latin typeface="Courier" pitchFamily="2" charset="0"/>
              </a:rPr>
              <a:t>new_stack</a:t>
            </a:r>
            <a:r>
              <a:rPr lang="en-US" sz="1400" dirty="0">
                <a:solidFill>
                  <a:srgbClr val="000000"/>
                </a:solidFill>
                <a:latin typeface="Courier" pitchFamily="2" charset="0"/>
              </a:rPr>
              <a:t> != START_ADDR) {</a:t>
            </a:r>
          </a:p>
          <a:p>
            <a:r>
              <a:rPr lang="en-US" sz="1400" dirty="0">
                <a:solidFill>
                  <a:srgbClr val="000000"/>
                </a:solidFill>
                <a:latin typeface="Courier" pitchFamily="2" charset="0"/>
              </a:rPr>
              <a:t>    </a:t>
            </a:r>
            <a:r>
              <a:rPr lang="en-US" sz="1400" dirty="0" err="1">
                <a:solidFill>
                  <a:srgbClr val="000000"/>
                </a:solidFill>
                <a:latin typeface="Courier" pitchFamily="2" charset="0"/>
              </a:rPr>
              <a:t>munmap</a:t>
            </a:r>
            <a:r>
              <a:rPr lang="en-US" sz="1400" dirty="0">
                <a:solidFill>
                  <a:srgbClr val="000000"/>
                </a:solidFill>
                <a:latin typeface="Courier" pitchFamily="2" charset="0"/>
              </a:rPr>
              <a:t>(</a:t>
            </a:r>
            <a:r>
              <a:rPr lang="en-US" sz="1400" dirty="0" err="1">
                <a:solidFill>
                  <a:srgbClr val="000000"/>
                </a:solidFill>
                <a:latin typeface="Courier" pitchFamily="2" charset="0"/>
              </a:rPr>
              <a:t>new_stack</a:t>
            </a:r>
            <a:r>
              <a:rPr lang="en-US" sz="1400" dirty="0">
                <a:solidFill>
                  <a:srgbClr val="000000"/>
                </a:solidFill>
                <a:latin typeface="Courier" pitchFamily="2" charset="0"/>
              </a:rPr>
              <a:t>, STACK_SIZE);</a:t>
            </a:r>
          </a:p>
          <a:p>
            <a:r>
              <a:rPr lang="en-US" sz="1400" dirty="0">
                <a:solidFill>
                  <a:srgbClr val="000000"/>
                </a:solidFill>
                <a:latin typeface="Courier" pitchFamily="2" charset="0"/>
              </a:rPr>
              <a:t>    exit(1);</a:t>
            </a:r>
          </a:p>
          <a:p>
            <a:r>
              <a:rPr lang="en-US" sz="1400" dirty="0">
                <a:solidFill>
                  <a:srgbClr val="000000"/>
                </a:solidFill>
                <a:latin typeface="Courier" pitchFamily="2" charset="0"/>
              </a:rPr>
              <a:t>}</a:t>
            </a:r>
          </a:p>
          <a:p>
            <a:endParaRPr lang="en-US" sz="1400" dirty="0">
              <a:solidFill>
                <a:srgbClr val="000000"/>
              </a:solidFill>
              <a:latin typeface="Courier" pitchFamily="2" charset="0"/>
            </a:endParaRPr>
          </a:p>
        </p:txBody>
      </p:sp>
      <p:sp>
        <p:nvSpPr>
          <p:cNvPr id="9" name="Rectangle 3">
            <a:extLst>
              <a:ext uri="{FF2B5EF4-FFF2-40B4-BE49-F238E27FC236}">
                <a16:creationId xmlns:a16="http://schemas.microsoft.com/office/drawing/2014/main" id="{A3CC1984-DB7E-5B4A-BD87-E1BDBA2F218A}"/>
              </a:ext>
            </a:extLst>
          </p:cNvPr>
          <p:cNvSpPr>
            <a:spLocks noChangeArrowheads="1"/>
          </p:cNvSpPr>
          <p:nvPr/>
        </p:nvSpPr>
        <p:spPr bwMode="auto">
          <a:xfrm>
            <a:off x="5029199" y="4050268"/>
            <a:ext cx="3931329" cy="21336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err="1">
                <a:solidFill>
                  <a:srgbClr val="D03BFF"/>
                </a:solidFill>
                <a:latin typeface="Courier" pitchFamily="2" charset="0"/>
              </a:rPr>
              <a:t>asm</a:t>
            </a:r>
            <a:r>
              <a:rPr lang="en-US" sz="1400" dirty="0">
                <a:solidFill>
                  <a:srgbClr val="000000"/>
                </a:solidFill>
                <a:latin typeface="Courier" pitchFamily="2" charset="0"/>
              </a:rPr>
              <a:t>(</a:t>
            </a:r>
            <a:r>
              <a:rPr lang="en-US" sz="1400" dirty="0">
                <a:solidFill>
                  <a:srgbClr val="AF3782"/>
                </a:solidFill>
                <a:latin typeface="Courier" pitchFamily="2" charset="0"/>
              </a:rPr>
              <a:t>"</a:t>
            </a:r>
            <a:r>
              <a:rPr lang="en-US" sz="1400" dirty="0" err="1">
                <a:solidFill>
                  <a:srgbClr val="AF3782"/>
                </a:solidFill>
                <a:latin typeface="Courier" pitchFamily="2" charset="0"/>
              </a:rPr>
              <a:t>movq</a:t>
            </a:r>
            <a:r>
              <a:rPr lang="en-US" sz="1400" dirty="0">
                <a:solidFill>
                  <a:srgbClr val="AF3782"/>
                </a:solidFill>
                <a:latin typeface="Courier" pitchFamily="2" charset="0"/>
              </a:rPr>
              <a:t> %0,%%</a:t>
            </a:r>
            <a:r>
              <a:rPr lang="en-US" sz="1400" dirty="0" err="1">
                <a:solidFill>
                  <a:srgbClr val="AF3782"/>
                </a:solidFill>
                <a:latin typeface="Courier" pitchFamily="2" charset="0"/>
              </a:rPr>
              <a:t>rsp</a:t>
            </a:r>
            <a:r>
              <a:rPr lang="en-US" sz="1400" dirty="0">
                <a:solidFill>
                  <a:srgbClr val="AF3782"/>
                </a:solidFill>
                <a:latin typeface="Courier" pitchFamily="2" charset="0"/>
              </a:rPr>
              <a:t>"</a:t>
            </a:r>
          </a:p>
          <a:p>
            <a:r>
              <a:rPr lang="en-US" sz="1400" dirty="0">
                <a:solidFill>
                  <a:srgbClr val="000000"/>
                </a:solidFill>
                <a:latin typeface="Courier" pitchFamily="2" charset="0"/>
              </a:rPr>
              <a:t>    :</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global_save_stack</a:t>
            </a:r>
            <a:r>
              <a:rPr lang="en-US" sz="1400" dirty="0">
                <a:solidFill>
                  <a:srgbClr val="000000"/>
                </a:solidFill>
                <a:latin typeface="Courier" pitchFamily="2" charset="0"/>
              </a:rPr>
              <a:t>) </a:t>
            </a:r>
            <a:r>
              <a:rPr lang="en-US" sz="1400" dirty="0">
                <a:solidFill>
                  <a:srgbClr val="FF0000"/>
                </a:solidFill>
                <a:latin typeface="Courier" pitchFamily="2" charset="0"/>
              </a:rPr>
              <a:t>// %0</a:t>
            </a:r>
            <a:endParaRPr lang="en-US" sz="1400" dirty="0">
              <a:solidFill>
                <a:srgbClr val="000000"/>
              </a:solidFill>
              <a:latin typeface="Courier" pitchFamily="2" charset="0"/>
            </a:endParaRPr>
          </a:p>
          <a:p>
            <a:r>
              <a:rPr lang="en-US" sz="1400" dirty="0">
                <a:solidFill>
                  <a:srgbClr val="000000"/>
                </a:solidFill>
                <a:latin typeface="Courier" pitchFamily="2" charset="0"/>
              </a:rPr>
              <a:t>);</a:t>
            </a:r>
          </a:p>
          <a:p>
            <a:endParaRPr lang="en-US" sz="1400" dirty="0">
              <a:solidFill>
                <a:srgbClr val="000000"/>
              </a:solidFill>
              <a:latin typeface="Courier" pitchFamily="2" charset="0"/>
            </a:endParaRPr>
          </a:p>
          <a:p>
            <a:r>
              <a:rPr lang="en-US" sz="1400" dirty="0" err="1">
                <a:solidFill>
                  <a:srgbClr val="000000"/>
                </a:solidFill>
                <a:latin typeface="Courier" pitchFamily="2" charset="0"/>
              </a:rPr>
              <a:t>munmap</a:t>
            </a:r>
            <a:r>
              <a:rPr lang="en-US" sz="1400" dirty="0">
                <a:solidFill>
                  <a:srgbClr val="000000"/>
                </a:solidFill>
                <a:latin typeface="Courier" pitchFamily="2" charset="0"/>
              </a:rPr>
              <a:t>(</a:t>
            </a:r>
            <a:r>
              <a:rPr lang="en-US" sz="1400" dirty="0" err="1">
                <a:solidFill>
                  <a:srgbClr val="000000"/>
                </a:solidFill>
                <a:latin typeface="Courier" pitchFamily="2" charset="0"/>
              </a:rPr>
              <a:t>new_stack</a:t>
            </a:r>
            <a:r>
              <a:rPr lang="en-US" sz="1400" dirty="0">
                <a:solidFill>
                  <a:srgbClr val="000000"/>
                </a:solidFill>
                <a:latin typeface="Courier" pitchFamily="2" charset="0"/>
              </a:rPr>
              <a:t>, STACK_SIZE);</a:t>
            </a:r>
          </a:p>
        </p:txBody>
      </p:sp>
      <p:sp>
        <p:nvSpPr>
          <p:cNvPr id="2" name="TextBox 1">
            <a:extLst>
              <a:ext uri="{FF2B5EF4-FFF2-40B4-BE49-F238E27FC236}">
                <a16:creationId xmlns:a16="http://schemas.microsoft.com/office/drawing/2014/main" id="{CB1DF438-CA94-B749-96A3-D51E77EAA303}"/>
              </a:ext>
            </a:extLst>
          </p:cNvPr>
          <p:cNvSpPr txBox="1"/>
          <p:nvPr/>
        </p:nvSpPr>
        <p:spPr>
          <a:xfrm>
            <a:off x="324471" y="1294938"/>
            <a:ext cx="2080634" cy="369332"/>
          </a:xfrm>
          <a:prstGeom prst="rect">
            <a:avLst/>
          </a:prstGeom>
          <a:noFill/>
        </p:spPr>
        <p:txBody>
          <a:bodyPr wrap="none" rtlCol="0">
            <a:spAutoFit/>
          </a:bodyPr>
          <a:lstStyle/>
          <a:p>
            <a:r>
              <a:rPr lang="en-US" sz="1800" dirty="0">
                <a:latin typeface="Calibri" pitchFamily="34" charset="0"/>
              </a:rPr>
              <a:t>Allocate new region</a:t>
            </a:r>
          </a:p>
        </p:txBody>
      </p:sp>
      <p:sp>
        <p:nvSpPr>
          <p:cNvPr id="11" name="TextBox 10">
            <a:extLst>
              <a:ext uri="{FF2B5EF4-FFF2-40B4-BE49-F238E27FC236}">
                <a16:creationId xmlns:a16="http://schemas.microsoft.com/office/drawing/2014/main" id="{FF4A95D6-0181-1147-B12E-CA52F1765669}"/>
              </a:ext>
            </a:extLst>
          </p:cNvPr>
          <p:cNvSpPr txBox="1"/>
          <p:nvPr/>
        </p:nvSpPr>
        <p:spPr>
          <a:xfrm>
            <a:off x="297838" y="3680936"/>
            <a:ext cx="4845237" cy="369332"/>
          </a:xfrm>
          <a:prstGeom prst="rect">
            <a:avLst/>
          </a:prstGeom>
          <a:noFill/>
        </p:spPr>
        <p:txBody>
          <a:bodyPr wrap="none" rtlCol="0">
            <a:spAutoFit/>
          </a:bodyPr>
          <a:lstStyle/>
          <a:p>
            <a:r>
              <a:rPr lang="en-US" sz="1800" dirty="0">
                <a:latin typeface="Calibri" pitchFamily="34" charset="0"/>
              </a:rPr>
              <a:t>Divert stack to new region &amp; execute attack code</a:t>
            </a:r>
          </a:p>
        </p:txBody>
      </p:sp>
      <p:sp>
        <p:nvSpPr>
          <p:cNvPr id="12" name="TextBox 11">
            <a:extLst>
              <a:ext uri="{FF2B5EF4-FFF2-40B4-BE49-F238E27FC236}">
                <a16:creationId xmlns:a16="http://schemas.microsoft.com/office/drawing/2014/main" id="{8F5FCA95-8AB1-004B-950F-716B8169DA09}"/>
              </a:ext>
            </a:extLst>
          </p:cNvPr>
          <p:cNvSpPr txBox="1"/>
          <p:nvPr/>
        </p:nvSpPr>
        <p:spPr>
          <a:xfrm>
            <a:off x="5334000" y="3680936"/>
            <a:ext cx="3304623" cy="369332"/>
          </a:xfrm>
          <a:prstGeom prst="rect">
            <a:avLst/>
          </a:prstGeom>
          <a:noFill/>
        </p:spPr>
        <p:txBody>
          <a:bodyPr wrap="none" rtlCol="0">
            <a:spAutoFit/>
          </a:bodyPr>
          <a:lstStyle/>
          <a:p>
            <a:r>
              <a:rPr lang="en-US" sz="1800" dirty="0">
                <a:latin typeface="Calibri" pitchFamily="34" charset="0"/>
              </a:rPr>
              <a:t>Restore stack and remove region</a:t>
            </a:r>
          </a:p>
        </p:txBody>
      </p:sp>
    </p:spTree>
    <p:extLst>
      <p:ext uri="{BB962C8B-B14F-4D97-AF65-F5344CB8AC3E}">
        <p14:creationId xmlns:p14="http://schemas.microsoft.com/office/powerpoint/2010/main" val="3776978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024982" cy="762000"/>
          </a:xfrm>
        </p:spPr>
        <p:txBody>
          <a:bodyPr/>
          <a:lstStyle/>
          <a:p>
            <a:r>
              <a:rPr lang="en-US" dirty="0"/>
              <a:t>Virtual Address Space of a Linux Process</a:t>
            </a:r>
          </a:p>
        </p:txBody>
      </p:sp>
      <p:sp>
        <p:nvSpPr>
          <p:cNvPr id="4" name="Rectangle 379"/>
          <p:cNvSpPr>
            <a:spLocks noChangeAspect="1" noChangeArrowheads="1"/>
          </p:cNvSpPr>
          <p:nvPr/>
        </p:nvSpPr>
        <p:spPr bwMode="auto">
          <a:xfrm>
            <a:off x="3482975" y="2976563"/>
            <a:ext cx="2174875" cy="523875"/>
          </a:xfrm>
          <a:prstGeom prst="rect">
            <a:avLst/>
          </a:prstGeom>
          <a:solidFill>
            <a:srgbClr val="F6D2D2"/>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Kernel code and data</a:t>
            </a:r>
          </a:p>
        </p:txBody>
      </p:sp>
      <p:sp>
        <p:nvSpPr>
          <p:cNvPr id="5" name="Rectangle 380"/>
          <p:cNvSpPr>
            <a:spLocks noChangeAspect="1" noChangeArrowheads="1"/>
          </p:cNvSpPr>
          <p:nvPr/>
        </p:nvSpPr>
        <p:spPr bwMode="auto">
          <a:xfrm>
            <a:off x="3482975" y="4325938"/>
            <a:ext cx="2174875" cy="455612"/>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Memory mapped region </a:t>
            </a:r>
          </a:p>
          <a:p>
            <a:r>
              <a:rPr lang="en-US" sz="1600" dirty="0">
                <a:latin typeface="+mn-lt"/>
              </a:rPr>
              <a:t>for shared libraries</a:t>
            </a:r>
          </a:p>
        </p:txBody>
      </p:sp>
      <p:sp>
        <p:nvSpPr>
          <p:cNvPr id="6" name="Rectangle 381"/>
          <p:cNvSpPr>
            <a:spLocks noChangeAspect="1" noChangeArrowheads="1"/>
          </p:cNvSpPr>
          <p:nvPr/>
        </p:nvSpPr>
        <p:spPr bwMode="auto">
          <a:xfrm>
            <a:off x="3482975" y="4778375"/>
            <a:ext cx="2174875" cy="49212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7" name="Rectangle 382"/>
          <p:cNvSpPr>
            <a:spLocks noChangeAspect="1" noChangeArrowheads="1"/>
          </p:cNvSpPr>
          <p:nvPr/>
        </p:nvSpPr>
        <p:spPr bwMode="auto">
          <a:xfrm>
            <a:off x="3482975" y="5273675"/>
            <a:ext cx="2174875" cy="454025"/>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Runtime heap (</a:t>
            </a:r>
            <a:r>
              <a:rPr lang="en-US" sz="1600" dirty="0" err="1">
                <a:latin typeface="+mn-lt"/>
              </a:rPr>
              <a:t>malloc</a:t>
            </a:r>
            <a:r>
              <a:rPr lang="en-US" sz="1600" dirty="0">
                <a:latin typeface="+mn-lt"/>
              </a:rPr>
              <a:t>)</a:t>
            </a:r>
          </a:p>
        </p:txBody>
      </p:sp>
      <p:sp>
        <p:nvSpPr>
          <p:cNvPr id="8" name="Rectangle 383"/>
          <p:cNvSpPr>
            <a:spLocks noChangeAspect="1" noChangeArrowheads="1"/>
          </p:cNvSpPr>
          <p:nvPr/>
        </p:nvSpPr>
        <p:spPr bwMode="auto">
          <a:xfrm>
            <a:off x="3482975" y="3708400"/>
            <a:ext cx="2174875" cy="615950"/>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9" name="Rectangle 384"/>
          <p:cNvSpPr>
            <a:spLocks noChangeAspect="1" noChangeArrowheads="1"/>
          </p:cNvSpPr>
          <p:nvPr/>
        </p:nvSpPr>
        <p:spPr bwMode="auto">
          <a:xfrm>
            <a:off x="3482975" y="6235700"/>
            <a:ext cx="2174875" cy="269875"/>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Program text (.text)</a:t>
            </a:r>
          </a:p>
        </p:txBody>
      </p:sp>
      <p:sp>
        <p:nvSpPr>
          <p:cNvPr id="10" name="Rectangle 385"/>
          <p:cNvSpPr>
            <a:spLocks noChangeAspect="1" noChangeArrowheads="1"/>
          </p:cNvSpPr>
          <p:nvPr/>
        </p:nvSpPr>
        <p:spPr bwMode="auto">
          <a:xfrm>
            <a:off x="3482975" y="5976938"/>
            <a:ext cx="2174875" cy="26987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Initialized data (.data)</a:t>
            </a:r>
          </a:p>
        </p:txBody>
      </p:sp>
      <p:sp>
        <p:nvSpPr>
          <p:cNvPr id="11" name="Rectangle 386"/>
          <p:cNvSpPr>
            <a:spLocks noChangeAspect="1" noChangeArrowheads="1"/>
          </p:cNvSpPr>
          <p:nvPr/>
        </p:nvSpPr>
        <p:spPr bwMode="auto">
          <a:xfrm>
            <a:off x="3482975" y="5718175"/>
            <a:ext cx="2174875" cy="268288"/>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Uninitialized data (.</a:t>
            </a:r>
            <a:r>
              <a:rPr lang="en-US" sz="1600" dirty="0" err="1">
                <a:latin typeface="+mn-lt"/>
              </a:rPr>
              <a:t>bss</a:t>
            </a:r>
            <a:r>
              <a:rPr lang="en-US" sz="1600" dirty="0">
                <a:latin typeface="+mn-lt"/>
              </a:rPr>
              <a:t>)</a:t>
            </a:r>
          </a:p>
        </p:txBody>
      </p:sp>
      <p:sp>
        <p:nvSpPr>
          <p:cNvPr id="12" name="Line 387"/>
          <p:cNvSpPr>
            <a:spLocks noChangeAspect="1" noChangeShapeType="1"/>
          </p:cNvSpPr>
          <p:nvPr/>
        </p:nvSpPr>
        <p:spPr bwMode="auto">
          <a:xfrm flipV="1">
            <a:off x="4508500" y="5026025"/>
            <a:ext cx="0" cy="239713"/>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3" name="Rectangle 388"/>
          <p:cNvSpPr>
            <a:spLocks noChangeAspect="1" noChangeArrowheads="1"/>
          </p:cNvSpPr>
          <p:nvPr/>
        </p:nvSpPr>
        <p:spPr bwMode="auto">
          <a:xfrm>
            <a:off x="3482975" y="3479800"/>
            <a:ext cx="2174875" cy="324882"/>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User stack</a:t>
            </a:r>
          </a:p>
        </p:txBody>
      </p:sp>
      <p:sp>
        <p:nvSpPr>
          <p:cNvPr id="15" name="Line 390"/>
          <p:cNvSpPr>
            <a:spLocks noChangeAspect="1" noChangeShapeType="1"/>
          </p:cNvSpPr>
          <p:nvPr/>
        </p:nvSpPr>
        <p:spPr bwMode="auto">
          <a:xfrm>
            <a:off x="4529137" y="3805237"/>
            <a:ext cx="0" cy="239713"/>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6" name="Rectangle 391"/>
          <p:cNvSpPr>
            <a:spLocks noChangeAspect="1" noChangeArrowheads="1"/>
          </p:cNvSpPr>
          <p:nvPr/>
        </p:nvSpPr>
        <p:spPr bwMode="auto">
          <a:xfrm>
            <a:off x="3482975" y="6494463"/>
            <a:ext cx="2174875" cy="26987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17" name="Text Box 392"/>
          <p:cNvSpPr txBox="1">
            <a:spLocks noChangeAspect="1" noChangeArrowheads="1"/>
          </p:cNvSpPr>
          <p:nvPr/>
        </p:nvSpPr>
        <p:spPr bwMode="auto">
          <a:xfrm>
            <a:off x="3276600" y="6659563"/>
            <a:ext cx="268287" cy="274637"/>
          </a:xfrm>
          <a:prstGeom prst="rect">
            <a:avLst/>
          </a:prstGeom>
          <a:noFill/>
          <a:ln w="25400">
            <a:noFill/>
            <a:miter lim="800000"/>
            <a:headEnd/>
            <a:tailEnd/>
          </a:ln>
          <a:effectLst/>
        </p:spPr>
        <p:txBody>
          <a:bodyPr wrap="none">
            <a:prstTxWarp prst="textNoShape">
              <a:avLst/>
            </a:prstTxWarp>
            <a:spAutoFit/>
          </a:bodyPr>
          <a:lstStyle/>
          <a:p>
            <a:pPr algn="l"/>
            <a:r>
              <a:rPr lang="en-US" sz="1200">
                <a:latin typeface="+mn-lt"/>
              </a:rPr>
              <a:t>0</a:t>
            </a:r>
          </a:p>
        </p:txBody>
      </p:sp>
      <p:sp>
        <p:nvSpPr>
          <p:cNvPr id="18" name="Text Box 393"/>
          <p:cNvSpPr txBox="1">
            <a:spLocks noChangeAspect="1" noChangeArrowheads="1"/>
          </p:cNvSpPr>
          <p:nvPr/>
        </p:nvSpPr>
        <p:spPr bwMode="auto">
          <a:xfrm>
            <a:off x="2514600" y="3593068"/>
            <a:ext cx="731115" cy="369332"/>
          </a:xfrm>
          <a:prstGeom prst="rect">
            <a:avLst/>
          </a:prstGeom>
          <a:noFill/>
          <a:ln w="25400">
            <a:noFill/>
            <a:miter lim="800000"/>
            <a:headEnd/>
            <a:tailEnd/>
          </a:ln>
          <a:effectLst/>
        </p:spPr>
        <p:txBody>
          <a:bodyPr wrap="none">
            <a:prstTxWarp prst="textNoShape">
              <a:avLst/>
            </a:prstTxWarp>
            <a:spAutoFit/>
          </a:bodyPr>
          <a:lstStyle/>
          <a:p>
            <a:pPr algn="l"/>
            <a:r>
              <a:rPr lang="en-US" sz="1400" dirty="0">
                <a:latin typeface="+mn-lt"/>
              </a:rPr>
              <a:t>%</a:t>
            </a:r>
            <a:r>
              <a:rPr lang="en-US" sz="1800" dirty="0" err="1">
                <a:latin typeface="Courier New"/>
                <a:cs typeface="Courier New"/>
              </a:rPr>
              <a:t>rsp</a:t>
            </a:r>
            <a:endParaRPr lang="en-US" sz="1800" dirty="0">
              <a:latin typeface="Courier New"/>
              <a:cs typeface="Courier New"/>
            </a:endParaRPr>
          </a:p>
        </p:txBody>
      </p:sp>
      <p:sp>
        <p:nvSpPr>
          <p:cNvPr id="19" name="Line 394"/>
          <p:cNvSpPr>
            <a:spLocks noChangeAspect="1" noChangeShapeType="1"/>
          </p:cNvSpPr>
          <p:nvPr/>
        </p:nvSpPr>
        <p:spPr bwMode="auto">
          <a:xfrm>
            <a:off x="3224212" y="3808412"/>
            <a:ext cx="258763" cy="158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20" name="Text Box 395"/>
          <p:cNvSpPr txBox="1">
            <a:spLocks noChangeAspect="1" noChangeArrowheads="1"/>
          </p:cNvSpPr>
          <p:nvPr/>
        </p:nvSpPr>
        <p:spPr bwMode="auto">
          <a:xfrm>
            <a:off x="5995987" y="4732814"/>
            <a:ext cx="1038578" cy="923330"/>
          </a:xfrm>
          <a:prstGeom prst="rect">
            <a:avLst/>
          </a:prstGeom>
          <a:noFill/>
          <a:ln w="25400">
            <a:noFill/>
            <a:miter lim="800000"/>
            <a:headEnd/>
            <a:tailEnd/>
          </a:ln>
          <a:effectLst/>
        </p:spPr>
        <p:txBody>
          <a:bodyPr wrap="none">
            <a:prstTxWarp prst="textNoShape">
              <a:avLst/>
            </a:prstTxWarp>
            <a:spAutoFit/>
          </a:bodyPr>
          <a:lstStyle/>
          <a:p>
            <a:pPr algn="l"/>
            <a:r>
              <a:rPr lang="en-US" sz="1800" i="1" dirty="0">
                <a:latin typeface="+mn-lt"/>
              </a:rPr>
              <a:t>Process</a:t>
            </a:r>
          </a:p>
          <a:p>
            <a:pPr algn="l"/>
            <a:r>
              <a:rPr lang="en-US" sz="1800" i="1" dirty="0">
                <a:latin typeface="+mn-lt"/>
              </a:rPr>
              <a:t>virtual</a:t>
            </a:r>
          </a:p>
          <a:p>
            <a:pPr algn="l"/>
            <a:r>
              <a:rPr lang="en-US" sz="1800" i="1" dirty="0">
                <a:latin typeface="+mn-lt"/>
              </a:rPr>
              <a:t>memory</a:t>
            </a:r>
          </a:p>
        </p:txBody>
      </p:sp>
      <p:sp>
        <p:nvSpPr>
          <p:cNvPr id="21" name="Text Box 397"/>
          <p:cNvSpPr txBox="1">
            <a:spLocks noChangeAspect="1" noChangeArrowheads="1"/>
          </p:cNvSpPr>
          <p:nvPr/>
        </p:nvSpPr>
        <p:spPr bwMode="auto">
          <a:xfrm>
            <a:off x="2667000" y="5035550"/>
            <a:ext cx="600232" cy="369332"/>
          </a:xfrm>
          <a:prstGeom prst="rect">
            <a:avLst/>
          </a:prstGeom>
          <a:noFill/>
          <a:ln w="25400">
            <a:noFill/>
            <a:miter lim="800000"/>
            <a:headEnd/>
            <a:tailEnd/>
          </a:ln>
          <a:effectLst/>
        </p:spPr>
        <p:txBody>
          <a:bodyPr wrap="none">
            <a:prstTxWarp prst="textNoShape">
              <a:avLst/>
            </a:prstTxWarp>
            <a:spAutoFit/>
          </a:bodyPr>
          <a:lstStyle/>
          <a:p>
            <a:r>
              <a:rPr lang="en-US" sz="1800" dirty="0" err="1">
                <a:latin typeface="Courier New"/>
                <a:cs typeface="Courier New"/>
              </a:rPr>
              <a:t>brk</a:t>
            </a:r>
            <a:endParaRPr lang="en-US" sz="1800" dirty="0">
              <a:latin typeface="Courier New"/>
              <a:cs typeface="Courier New"/>
            </a:endParaRPr>
          </a:p>
        </p:txBody>
      </p:sp>
      <p:sp>
        <p:nvSpPr>
          <p:cNvPr id="22" name="Line 398"/>
          <p:cNvSpPr>
            <a:spLocks noChangeAspect="1" noChangeShapeType="1"/>
          </p:cNvSpPr>
          <p:nvPr/>
        </p:nvSpPr>
        <p:spPr bwMode="auto">
          <a:xfrm>
            <a:off x="3209925" y="5262563"/>
            <a:ext cx="25876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23" name="Rectangle 400"/>
          <p:cNvSpPr>
            <a:spLocks noChangeAspect="1" noChangeArrowheads="1"/>
          </p:cNvSpPr>
          <p:nvPr/>
        </p:nvSpPr>
        <p:spPr bwMode="auto">
          <a:xfrm>
            <a:off x="3482975" y="2580214"/>
            <a:ext cx="2174875" cy="399524"/>
          </a:xfrm>
          <a:prstGeom prst="rect">
            <a:avLst/>
          </a:prstGeom>
          <a:solidFill>
            <a:srgbClr val="F6D2D2"/>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Physical memory</a:t>
            </a:r>
          </a:p>
        </p:txBody>
      </p:sp>
      <p:sp>
        <p:nvSpPr>
          <p:cNvPr id="24" name="AutoShape 401"/>
          <p:cNvSpPr>
            <a:spLocks/>
          </p:cNvSpPr>
          <p:nvPr/>
        </p:nvSpPr>
        <p:spPr bwMode="auto">
          <a:xfrm flipH="1">
            <a:off x="3240086" y="2580213"/>
            <a:ext cx="150813" cy="878949"/>
          </a:xfrm>
          <a:prstGeom prst="rightBrace">
            <a:avLst>
              <a:gd name="adj1" fmla="val 55438"/>
              <a:gd name="adj2" fmla="val 50000"/>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a:latin typeface="+mn-lt"/>
            </a:endParaRPr>
          </a:p>
        </p:txBody>
      </p:sp>
      <p:sp>
        <p:nvSpPr>
          <p:cNvPr id="25" name="Text Box 402"/>
          <p:cNvSpPr txBox="1">
            <a:spLocks noChangeArrowheads="1"/>
          </p:cNvSpPr>
          <p:nvPr/>
        </p:nvSpPr>
        <p:spPr bwMode="auto">
          <a:xfrm>
            <a:off x="1676400" y="2705100"/>
            <a:ext cx="1589087" cy="592983"/>
          </a:xfrm>
          <a:prstGeom prst="rect">
            <a:avLst/>
          </a:prstGeom>
          <a:noFill/>
          <a:ln w="9525">
            <a:noFill/>
            <a:miter lim="800000"/>
            <a:headEnd/>
            <a:tailEnd/>
          </a:ln>
          <a:effectLst/>
        </p:spPr>
        <p:txBody>
          <a:bodyPr wrap="square" lIns="90487" tIns="44450" rIns="90487" bIns="44450">
            <a:prstTxWarp prst="textNoShape">
              <a:avLst/>
            </a:prstTxWarp>
            <a:spAutoFit/>
          </a:bodyPr>
          <a:lstStyle/>
          <a:p>
            <a:pPr algn="r">
              <a:lnSpc>
                <a:spcPct val="90000"/>
              </a:lnSpc>
              <a:spcBef>
                <a:spcPct val="30000"/>
              </a:spcBef>
            </a:pPr>
            <a:r>
              <a:rPr lang="en-US" sz="1800" i="1" dirty="0">
                <a:solidFill>
                  <a:schemeClr val="tx2"/>
                </a:solidFill>
                <a:latin typeface="+mn-lt"/>
              </a:rPr>
              <a:t>Identical  for each process</a:t>
            </a:r>
          </a:p>
        </p:txBody>
      </p:sp>
      <p:sp>
        <p:nvSpPr>
          <p:cNvPr id="26" name="Rectangle 403"/>
          <p:cNvSpPr>
            <a:spLocks noChangeAspect="1" noChangeArrowheads="1"/>
          </p:cNvSpPr>
          <p:nvPr/>
        </p:nvSpPr>
        <p:spPr bwMode="auto">
          <a:xfrm>
            <a:off x="3481387" y="1256775"/>
            <a:ext cx="2171700" cy="1323439"/>
          </a:xfrm>
          <a:prstGeom prst="rect">
            <a:avLst/>
          </a:prstGeom>
          <a:solidFill>
            <a:srgbClr val="F6D2D2"/>
          </a:solidFill>
          <a:ln w="12700">
            <a:solidFill>
              <a:schemeClr val="tx1"/>
            </a:solidFill>
            <a:miter lim="800000"/>
            <a:headEnd/>
            <a:tailEnd/>
          </a:ln>
          <a:effectLst/>
        </p:spPr>
        <p:txBody>
          <a:bodyPr wrap="square" anchor="ctr">
            <a:prstTxWarp prst="textNoShape">
              <a:avLst/>
            </a:prstTxWarp>
            <a:noAutofit/>
          </a:bodyPr>
          <a:lstStyle/>
          <a:p>
            <a:pPr algn="ctr"/>
            <a:r>
              <a:rPr lang="en-US" sz="1600" dirty="0">
                <a:latin typeface="+mn-lt"/>
              </a:rPr>
              <a:t>Process-specific data</a:t>
            </a:r>
          </a:p>
          <a:p>
            <a:pPr algn="ctr"/>
            <a:r>
              <a:rPr lang="en-US" sz="1600" dirty="0">
                <a:latin typeface="+mn-lt"/>
              </a:rPr>
              <a:t> </a:t>
            </a:r>
            <a:r>
              <a:rPr lang="en-US" sz="1600" dirty="0" err="1">
                <a:latin typeface="+mn-lt"/>
              </a:rPr>
              <a:t>structs</a:t>
            </a:r>
            <a:r>
              <a:rPr lang="en-US" sz="1600" dirty="0">
                <a:latin typeface="+mn-lt"/>
              </a:rPr>
              <a:t>  (</a:t>
            </a:r>
            <a:r>
              <a:rPr lang="en-US" sz="1600" dirty="0" err="1">
                <a:latin typeface="+mn-lt"/>
              </a:rPr>
              <a:t>ptables</a:t>
            </a:r>
            <a:r>
              <a:rPr lang="en-US" sz="1600" dirty="0">
                <a:latin typeface="+mn-lt"/>
              </a:rPr>
              <a:t>,</a:t>
            </a:r>
          </a:p>
          <a:p>
            <a:pPr algn="ctr"/>
            <a:r>
              <a:rPr lang="en-US" sz="1600" dirty="0">
                <a:latin typeface="+mn-lt"/>
              </a:rPr>
              <a:t>task and mm </a:t>
            </a:r>
            <a:r>
              <a:rPr lang="en-US" sz="1600" dirty="0" err="1">
                <a:latin typeface="+mn-lt"/>
              </a:rPr>
              <a:t>structs</a:t>
            </a:r>
            <a:r>
              <a:rPr lang="en-US" sz="1600" dirty="0">
                <a:latin typeface="+mn-lt"/>
              </a:rPr>
              <a:t>, kernel stack)</a:t>
            </a:r>
          </a:p>
        </p:txBody>
      </p:sp>
      <p:sp>
        <p:nvSpPr>
          <p:cNvPr id="27" name="Text Box 405"/>
          <p:cNvSpPr txBox="1">
            <a:spLocks noChangeAspect="1" noChangeArrowheads="1"/>
          </p:cNvSpPr>
          <p:nvPr/>
        </p:nvSpPr>
        <p:spPr bwMode="auto">
          <a:xfrm>
            <a:off x="6034087" y="1987550"/>
            <a:ext cx="1038578" cy="923330"/>
          </a:xfrm>
          <a:prstGeom prst="rect">
            <a:avLst/>
          </a:prstGeom>
          <a:noFill/>
          <a:ln w="25400">
            <a:noFill/>
            <a:miter lim="800000"/>
            <a:headEnd/>
            <a:tailEnd/>
          </a:ln>
          <a:effectLst/>
        </p:spPr>
        <p:txBody>
          <a:bodyPr wrap="none">
            <a:prstTxWarp prst="textNoShape">
              <a:avLst/>
            </a:prstTxWarp>
            <a:spAutoFit/>
          </a:bodyPr>
          <a:lstStyle/>
          <a:p>
            <a:pPr algn="l"/>
            <a:r>
              <a:rPr lang="en-US" sz="1800" i="1" dirty="0">
                <a:latin typeface="+mn-lt"/>
              </a:rPr>
              <a:t>Kernel</a:t>
            </a:r>
          </a:p>
          <a:p>
            <a:pPr algn="l"/>
            <a:r>
              <a:rPr lang="en-US" sz="1800" i="1" dirty="0">
                <a:latin typeface="+mn-lt"/>
              </a:rPr>
              <a:t>virtual </a:t>
            </a:r>
          </a:p>
          <a:p>
            <a:pPr algn="l"/>
            <a:r>
              <a:rPr lang="en-US" sz="1800" i="1" dirty="0">
                <a:latin typeface="+mn-lt"/>
              </a:rPr>
              <a:t>memory</a:t>
            </a:r>
          </a:p>
        </p:txBody>
      </p:sp>
      <p:sp>
        <p:nvSpPr>
          <p:cNvPr id="28" name="AutoShape 421"/>
          <p:cNvSpPr>
            <a:spLocks/>
          </p:cNvSpPr>
          <p:nvPr/>
        </p:nvSpPr>
        <p:spPr bwMode="auto">
          <a:xfrm>
            <a:off x="5754687" y="3484563"/>
            <a:ext cx="190500" cy="3289300"/>
          </a:xfrm>
          <a:prstGeom prst="rightBrace">
            <a:avLst>
              <a:gd name="adj1" fmla="val 143889"/>
              <a:gd name="adj2" fmla="val 50000"/>
            </a:avLst>
          </a:prstGeom>
          <a:noFill/>
          <a:ln w="127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29" name="AutoShape 422"/>
          <p:cNvSpPr>
            <a:spLocks/>
          </p:cNvSpPr>
          <p:nvPr/>
        </p:nvSpPr>
        <p:spPr bwMode="auto">
          <a:xfrm>
            <a:off x="5741987" y="1389063"/>
            <a:ext cx="215900" cy="2032000"/>
          </a:xfrm>
          <a:prstGeom prst="rightBrace">
            <a:avLst>
              <a:gd name="adj1" fmla="val 78431"/>
              <a:gd name="adj2" fmla="val 50000"/>
            </a:avLst>
          </a:prstGeom>
          <a:noFill/>
          <a:ln w="127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30" name="Text Box 424"/>
          <p:cNvSpPr txBox="1">
            <a:spLocks noChangeArrowheads="1"/>
          </p:cNvSpPr>
          <p:nvPr/>
        </p:nvSpPr>
        <p:spPr bwMode="auto">
          <a:xfrm>
            <a:off x="2016465" y="6324600"/>
            <a:ext cx="1260135" cy="287258"/>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400" dirty="0">
                <a:solidFill>
                  <a:schemeClr val="tx2"/>
                </a:solidFill>
                <a:latin typeface="Courier New"/>
                <a:cs typeface="Courier New"/>
              </a:rPr>
              <a:t>0x00400000</a:t>
            </a:r>
          </a:p>
        </p:txBody>
      </p:sp>
      <p:sp>
        <p:nvSpPr>
          <p:cNvPr id="31" name="AutoShape 425"/>
          <p:cNvSpPr>
            <a:spLocks/>
          </p:cNvSpPr>
          <p:nvPr/>
        </p:nvSpPr>
        <p:spPr bwMode="auto">
          <a:xfrm flipH="1">
            <a:off x="3214687" y="1280228"/>
            <a:ext cx="176212" cy="1162935"/>
          </a:xfrm>
          <a:prstGeom prst="rightBrace">
            <a:avLst>
              <a:gd name="adj1" fmla="val 50000"/>
              <a:gd name="adj2" fmla="val 50000"/>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a:latin typeface="+mn-lt"/>
            </a:endParaRPr>
          </a:p>
        </p:txBody>
      </p:sp>
      <p:sp>
        <p:nvSpPr>
          <p:cNvPr id="32" name="Text Box 426"/>
          <p:cNvSpPr txBox="1">
            <a:spLocks noChangeArrowheads="1"/>
          </p:cNvSpPr>
          <p:nvPr/>
        </p:nvSpPr>
        <p:spPr bwMode="auto">
          <a:xfrm>
            <a:off x="1676400" y="1757363"/>
            <a:ext cx="1576387" cy="592983"/>
          </a:xfrm>
          <a:prstGeom prst="rect">
            <a:avLst/>
          </a:prstGeom>
          <a:noFill/>
          <a:ln w="9525">
            <a:noFill/>
            <a:miter lim="800000"/>
            <a:headEnd/>
            <a:tailEnd/>
          </a:ln>
          <a:effectLst/>
        </p:spPr>
        <p:txBody>
          <a:bodyPr wrap="square" lIns="90487" tIns="44450" rIns="90487" bIns="44450">
            <a:prstTxWarp prst="textNoShape">
              <a:avLst/>
            </a:prstTxWarp>
            <a:spAutoFit/>
          </a:bodyPr>
          <a:lstStyle/>
          <a:p>
            <a:pPr algn="r">
              <a:lnSpc>
                <a:spcPct val="90000"/>
              </a:lnSpc>
              <a:spcBef>
                <a:spcPct val="30000"/>
              </a:spcBef>
            </a:pPr>
            <a:r>
              <a:rPr lang="en-US" sz="1800" i="1" dirty="0">
                <a:solidFill>
                  <a:schemeClr val="tx2"/>
                </a:solidFill>
                <a:latin typeface="+mn-lt"/>
              </a:rPr>
              <a:t>Different for each process</a:t>
            </a:r>
          </a:p>
        </p:txBody>
      </p:sp>
      <p:sp>
        <p:nvSpPr>
          <p:cNvPr id="33" name="Line 427"/>
          <p:cNvSpPr>
            <a:spLocks noChangeShapeType="1"/>
          </p:cNvSpPr>
          <p:nvPr/>
        </p:nvSpPr>
        <p:spPr bwMode="auto">
          <a:xfrm>
            <a:off x="3468687" y="3473450"/>
            <a:ext cx="218440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34" name="Line 428"/>
          <p:cNvSpPr>
            <a:spLocks noChangeAspect="1" noChangeShapeType="1"/>
          </p:cNvSpPr>
          <p:nvPr/>
        </p:nvSpPr>
        <p:spPr bwMode="auto">
          <a:xfrm>
            <a:off x="3222625" y="6481763"/>
            <a:ext cx="25876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600">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015647" y="4648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698" name="Rectangle 2"/>
          <p:cNvSpPr>
            <a:spLocks noChangeArrowheads="1"/>
          </p:cNvSpPr>
          <p:nvPr/>
        </p:nvSpPr>
        <p:spPr bwMode="auto">
          <a:xfrm>
            <a:off x="4015647" y="2819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699" name="Rectangle 3"/>
          <p:cNvSpPr>
            <a:spLocks noGrp="1" noChangeArrowheads="1"/>
          </p:cNvSpPr>
          <p:nvPr>
            <p:ph type="title" idx="4294967295"/>
          </p:nvPr>
        </p:nvSpPr>
        <p:spPr>
          <a:xfrm>
            <a:off x="381000" y="228600"/>
            <a:ext cx="8610600" cy="109696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Linux Organizes VM as Collection of “Areas” </a:t>
            </a:r>
          </a:p>
        </p:txBody>
      </p:sp>
      <p:sp>
        <p:nvSpPr>
          <p:cNvPr id="29701" name="Text Box 5"/>
          <p:cNvSpPr txBox="1">
            <a:spLocks noChangeArrowheads="1"/>
          </p:cNvSpPr>
          <p:nvPr/>
        </p:nvSpPr>
        <p:spPr bwMode="auto">
          <a:xfrm>
            <a:off x="177703" y="1443038"/>
            <a:ext cx="1540229" cy="313461"/>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task_struct</a:t>
            </a:r>
            <a:endParaRPr lang="en-GB" sz="1600" b="1" dirty="0">
              <a:latin typeface="Courier New"/>
              <a:cs typeface="Courier New"/>
            </a:endParaRPr>
          </a:p>
        </p:txBody>
      </p:sp>
      <p:sp>
        <p:nvSpPr>
          <p:cNvPr id="29702" name="Text Box 6"/>
          <p:cNvSpPr txBox="1">
            <a:spLocks noChangeArrowheads="1"/>
          </p:cNvSpPr>
          <p:nvPr/>
        </p:nvSpPr>
        <p:spPr bwMode="auto">
          <a:xfrm>
            <a:off x="2105885" y="1600200"/>
            <a:ext cx="1290661" cy="311024"/>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mm_struct</a:t>
            </a:r>
            <a:endParaRPr lang="en-GB" sz="1600" b="1" dirty="0">
              <a:latin typeface="Courier New"/>
              <a:cs typeface="Courier New"/>
            </a:endParaRPr>
          </a:p>
        </p:txBody>
      </p:sp>
      <p:sp>
        <p:nvSpPr>
          <p:cNvPr id="29703" name="Rectangle 7"/>
          <p:cNvSpPr>
            <a:spLocks noChangeArrowheads="1"/>
          </p:cNvSpPr>
          <p:nvPr/>
        </p:nvSpPr>
        <p:spPr bwMode="auto">
          <a:xfrm>
            <a:off x="2186847" y="2006600"/>
            <a:ext cx="1066800" cy="15748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04" name="Rectangle 8"/>
          <p:cNvSpPr>
            <a:spLocks noChangeArrowheads="1"/>
          </p:cNvSpPr>
          <p:nvPr/>
        </p:nvSpPr>
        <p:spPr bwMode="auto">
          <a:xfrm>
            <a:off x="2186847" y="198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pgd</a:t>
            </a:r>
            <a:endParaRPr lang="en-GB" sz="1600" b="1" dirty="0">
              <a:latin typeface="Calibri" pitchFamily="34" charset="0"/>
            </a:endParaRPr>
          </a:p>
        </p:txBody>
      </p:sp>
      <p:sp>
        <p:nvSpPr>
          <p:cNvPr id="29705" name="Rectangle 9"/>
          <p:cNvSpPr>
            <a:spLocks noChangeArrowheads="1"/>
          </p:cNvSpPr>
          <p:nvPr/>
        </p:nvSpPr>
        <p:spPr bwMode="auto">
          <a:xfrm>
            <a:off x="662847" y="1778000"/>
            <a:ext cx="762000" cy="18034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06" name="Rectangle 10"/>
          <p:cNvSpPr>
            <a:spLocks noChangeArrowheads="1"/>
          </p:cNvSpPr>
          <p:nvPr/>
        </p:nvSpPr>
        <p:spPr bwMode="auto">
          <a:xfrm>
            <a:off x="662847" y="1981200"/>
            <a:ext cx="7620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mm</a:t>
            </a:r>
          </a:p>
        </p:txBody>
      </p:sp>
      <p:sp>
        <p:nvSpPr>
          <p:cNvPr id="29707" name="Rectangle 11"/>
          <p:cNvSpPr>
            <a:spLocks noChangeArrowheads="1"/>
          </p:cNvSpPr>
          <p:nvPr/>
        </p:nvSpPr>
        <p:spPr bwMode="auto">
          <a:xfrm>
            <a:off x="2186847" y="243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mmap</a:t>
            </a:r>
            <a:endParaRPr lang="en-GB" sz="1600" b="1" dirty="0">
              <a:latin typeface="Calibri" pitchFamily="34" charset="0"/>
            </a:endParaRPr>
          </a:p>
        </p:txBody>
      </p:sp>
      <p:sp>
        <p:nvSpPr>
          <p:cNvPr id="29708" name="Text Box 12"/>
          <p:cNvSpPr txBox="1">
            <a:spLocks noChangeArrowheads="1"/>
          </p:cNvSpPr>
          <p:nvPr/>
        </p:nvSpPr>
        <p:spPr bwMode="auto">
          <a:xfrm>
            <a:off x="3707672" y="1295400"/>
            <a:ext cx="1906314"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vm_area_struct</a:t>
            </a:r>
            <a:endParaRPr lang="en-GB" sz="1600" b="1" dirty="0">
              <a:latin typeface="Courier New"/>
              <a:cs typeface="Courier New"/>
            </a:endParaRPr>
          </a:p>
        </p:txBody>
      </p:sp>
      <p:sp>
        <p:nvSpPr>
          <p:cNvPr id="29709" name="Rectangle 13"/>
          <p:cNvSpPr>
            <a:spLocks noChangeArrowheads="1"/>
          </p:cNvSpPr>
          <p:nvPr/>
        </p:nvSpPr>
        <p:spPr bwMode="auto">
          <a:xfrm>
            <a:off x="4015647" y="17018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10" name="Rectangle 14"/>
          <p:cNvSpPr>
            <a:spLocks noChangeArrowheads="1"/>
          </p:cNvSpPr>
          <p:nvPr/>
        </p:nvSpPr>
        <p:spPr bwMode="auto">
          <a:xfrm>
            <a:off x="4015647" y="1676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11" name="Rectangle 15"/>
          <p:cNvSpPr>
            <a:spLocks noChangeArrowheads="1"/>
          </p:cNvSpPr>
          <p:nvPr/>
        </p:nvSpPr>
        <p:spPr bwMode="auto">
          <a:xfrm>
            <a:off x="4015647" y="2133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12" name="Rectangle 16"/>
          <p:cNvSpPr>
            <a:spLocks noChangeArrowheads="1"/>
          </p:cNvSpPr>
          <p:nvPr/>
        </p:nvSpPr>
        <p:spPr bwMode="auto">
          <a:xfrm>
            <a:off x="4015647" y="1905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16" name="Rectangle 20"/>
          <p:cNvSpPr>
            <a:spLocks noChangeArrowheads="1"/>
          </p:cNvSpPr>
          <p:nvPr/>
        </p:nvSpPr>
        <p:spPr bwMode="auto">
          <a:xfrm>
            <a:off x="4015647" y="35306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17" name="Rectangle 21"/>
          <p:cNvSpPr>
            <a:spLocks noChangeArrowheads="1"/>
          </p:cNvSpPr>
          <p:nvPr/>
        </p:nvSpPr>
        <p:spPr bwMode="auto">
          <a:xfrm>
            <a:off x="4015647" y="3505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18" name="Rectangle 22"/>
          <p:cNvSpPr>
            <a:spLocks noChangeArrowheads="1"/>
          </p:cNvSpPr>
          <p:nvPr/>
        </p:nvSpPr>
        <p:spPr bwMode="auto">
          <a:xfrm>
            <a:off x="4015647" y="3962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19" name="Rectangle 23"/>
          <p:cNvSpPr>
            <a:spLocks noChangeArrowheads="1"/>
          </p:cNvSpPr>
          <p:nvPr/>
        </p:nvSpPr>
        <p:spPr bwMode="auto">
          <a:xfrm>
            <a:off x="4015647" y="3733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20" name="Rectangle 24"/>
          <p:cNvSpPr>
            <a:spLocks noChangeArrowheads="1"/>
          </p:cNvSpPr>
          <p:nvPr/>
        </p:nvSpPr>
        <p:spPr bwMode="auto">
          <a:xfrm>
            <a:off x="4015647" y="5359400"/>
            <a:ext cx="1066800" cy="11176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21" name="Rectangle 25"/>
          <p:cNvSpPr>
            <a:spLocks noChangeArrowheads="1"/>
          </p:cNvSpPr>
          <p:nvPr/>
        </p:nvSpPr>
        <p:spPr bwMode="auto">
          <a:xfrm>
            <a:off x="4015647" y="5334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22" name="Rectangle 26"/>
          <p:cNvSpPr>
            <a:spLocks noChangeArrowheads="1"/>
          </p:cNvSpPr>
          <p:nvPr/>
        </p:nvSpPr>
        <p:spPr bwMode="auto">
          <a:xfrm>
            <a:off x="4015647" y="579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23" name="Rectangle 27"/>
          <p:cNvSpPr>
            <a:spLocks noChangeArrowheads="1"/>
          </p:cNvSpPr>
          <p:nvPr/>
        </p:nvSpPr>
        <p:spPr bwMode="auto">
          <a:xfrm>
            <a:off x="4015647" y="624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724" name="Rectangle 28"/>
          <p:cNvSpPr>
            <a:spLocks noChangeArrowheads="1"/>
          </p:cNvSpPr>
          <p:nvPr/>
        </p:nvSpPr>
        <p:spPr bwMode="auto">
          <a:xfrm>
            <a:off x="4015647" y="5562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25" name="Rectangle 29"/>
          <p:cNvSpPr>
            <a:spLocks noChangeArrowheads="1"/>
          </p:cNvSpPr>
          <p:nvPr/>
        </p:nvSpPr>
        <p:spPr bwMode="auto">
          <a:xfrm>
            <a:off x="5920647" y="1524000"/>
            <a:ext cx="1981200" cy="48006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26" name="Text Box 30"/>
          <p:cNvSpPr txBox="1">
            <a:spLocks noChangeArrowheads="1"/>
          </p:cNvSpPr>
          <p:nvPr/>
        </p:nvSpPr>
        <p:spPr bwMode="auto">
          <a:xfrm>
            <a:off x="5791200" y="1143000"/>
            <a:ext cx="2191448"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P</a:t>
            </a:r>
            <a:r>
              <a:rPr lang="en-GB" sz="1600" b="1" dirty="0">
                <a:latin typeface="Calibri" pitchFamily="34" charset="0"/>
              </a:rPr>
              <a:t>rocess virtual memory</a:t>
            </a:r>
          </a:p>
        </p:txBody>
      </p:sp>
      <p:sp>
        <p:nvSpPr>
          <p:cNvPr id="29727" name="Rectangle 31"/>
          <p:cNvSpPr>
            <a:spLocks noChangeArrowheads="1"/>
          </p:cNvSpPr>
          <p:nvPr/>
        </p:nvSpPr>
        <p:spPr bwMode="auto">
          <a:xfrm>
            <a:off x="5920647" y="4572000"/>
            <a:ext cx="1981200" cy="1143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T</a:t>
            </a:r>
            <a:r>
              <a:rPr lang="en-GB" sz="1600" b="1" dirty="0">
                <a:latin typeface="Calibri" pitchFamily="34" charset="0"/>
              </a:rPr>
              <a:t>ext</a:t>
            </a:r>
          </a:p>
        </p:txBody>
      </p:sp>
      <p:sp>
        <p:nvSpPr>
          <p:cNvPr id="29728" name="Rectangle 32"/>
          <p:cNvSpPr>
            <a:spLocks noChangeArrowheads="1"/>
          </p:cNvSpPr>
          <p:nvPr/>
        </p:nvSpPr>
        <p:spPr bwMode="auto">
          <a:xfrm>
            <a:off x="5920647" y="3810000"/>
            <a:ext cx="1981200" cy="762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D</a:t>
            </a:r>
            <a:r>
              <a:rPr lang="en-GB" sz="1600" b="1" dirty="0">
                <a:latin typeface="Calibri" pitchFamily="34" charset="0"/>
              </a:rPr>
              <a:t>ata</a:t>
            </a:r>
          </a:p>
        </p:txBody>
      </p:sp>
      <p:sp>
        <p:nvSpPr>
          <p:cNvPr id="29729" name="Rectangle 33"/>
          <p:cNvSpPr>
            <a:spLocks noChangeArrowheads="1"/>
          </p:cNvSpPr>
          <p:nvPr/>
        </p:nvSpPr>
        <p:spPr bwMode="auto">
          <a:xfrm>
            <a:off x="5920647" y="2514600"/>
            <a:ext cx="1981200" cy="5334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hared libraries</a:t>
            </a:r>
          </a:p>
        </p:txBody>
      </p:sp>
      <p:sp>
        <p:nvSpPr>
          <p:cNvPr id="29730" name="Line 34"/>
          <p:cNvSpPr>
            <a:spLocks noChangeShapeType="1"/>
          </p:cNvSpPr>
          <p:nvPr/>
        </p:nvSpPr>
        <p:spPr bwMode="auto">
          <a:xfrm>
            <a:off x="5082447" y="1828800"/>
            <a:ext cx="838200" cy="685800"/>
          </a:xfrm>
          <a:prstGeom prst="line">
            <a:avLst/>
          </a:prstGeom>
          <a:noFill/>
          <a:ln w="9360">
            <a:solidFill>
              <a:srgbClr val="000000"/>
            </a:solidFill>
            <a:miter lim="800000"/>
            <a:headEnd/>
            <a:tailEnd type="triangle" w="med" len="med"/>
          </a:ln>
          <a:effectLst/>
        </p:spPr>
        <p:txBody>
          <a:bodyPr/>
          <a:lstStyle/>
          <a:p>
            <a:endParaRPr lang="en-US"/>
          </a:p>
        </p:txBody>
      </p:sp>
      <p:sp>
        <p:nvSpPr>
          <p:cNvPr id="29731" name="Line 35"/>
          <p:cNvSpPr>
            <a:spLocks noChangeShapeType="1"/>
          </p:cNvSpPr>
          <p:nvPr/>
        </p:nvSpPr>
        <p:spPr bwMode="auto">
          <a:xfrm>
            <a:off x="5082447" y="2057400"/>
            <a:ext cx="838200" cy="990600"/>
          </a:xfrm>
          <a:prstGeom prst="line">
            <a:avLst/>
          </a:prstGeom>
          <a:noFill/>
          <a:ln w="9360">
            <a:solidFill>
              <a:srgbClr val="000000"/>
            </a:solidFill>
            <a:miter lim="800000"/>
            <a:headEnd/>
            <a:tailEnd type="triangle" w="med" len="med"/>
          </a:ln>
          <a:effectLst/>
        </p:spPr>
        <p:txBody>
          <a:bodyPr/>
          <a:lstStyle/>
          <a:p>
            <a:endParaRPr lang="en-US"/>
          </a:p>
        </p:txBody>
      </p:sp>
      <p:sp>
        <p:nvSpPr>
          <p:cNvPr id="29732" name="Line 36"/>
          <p:cNvSpPr>
            <a:spLocks noChangeShapeType="1"/>
          </p:cNvSpPr>
          <p:nvPr/>
        </p:nvSpPr>
        <p:spPr bwMode="auto">
          <a:xfrm>
            <a:off x="5082447" y="3657600"/>
            <a:ext cx="838200" cy="152400"/>
          </a:xfrm>
          <a:prstGeom prst="line">
            <a:avLst/>
          </a:prstGeom>
          <a:noFill/>
          <a:ln w="9360">
            <a:solidFill>
              <a:srgbClr val="000000"/>
            </a:solidFill>
            <a:miter lim="800000"/>
            <a:headEnd/>
            <a:tailEnd type="triangle" w="med" len="med"/>
          </a:ln>
          <a:effectLst/>
        </p:spPr>
        <p:txBody>
          <a:bodyPr/>
          <a:lstStyle/>
          <a:p>
            <a:endParaRPr lang="en-US"/>
          </a:p>
        </p:txBody>
      </p:sp>
      <p:sp>
        <p:nvSpPr>
          <p:cNvPr id="29733" name="Line 37"/>
          <p:cNvSpPr>
            <a:spLocks noChangeShapeType="1"/>
          </p:cNvSpPr>
          <p:nvPr/>
        </p:nvSpPr>
        <p:spPr bwMode="auto">
          <a:xfrm>
            <a:off x="5082447" y="3810000"/>
            <a:ext cx="838200" cy="762000"/>
          </a:xfrm>
          <a:prstGeom prst="line">
            <a:avLst/>
          </a:prstGeom>
          <a:noFill/>
          <a:ln w="9360">
            <a:solidFill>
              <a:srgbClr val="000000"/>
            </a:solidFill>
            <a:miter lim="800000"/>
            <a:headEnd/>
            <a:tailEnd type="triangle" w="med" len="med"/>
          </a:ln>
          <a:effectLst/>
        </p:spPr>
        <p:txBody>
          <a:bodyPr/>
          <a:lstStyle/>
          <a:p>
            <a:endParaRPr lang="en-US"/>
          </a:p>
        </p:txBody>
      </p:sp>
      <p:sp>
        <p:nvSpPr>
          <p:cNvPr id="29734" name="Line 38"/>
          <p:cNvSpPr>
            <a:spLocks noChangeShapeType="1"/>
          </p:cNvSpPr>
          <p:nvPr/>
        </p:nvSpPr>
        <p:spPr bwMode="auto">
          <a:xfrm flipV="1">
            <a:off x="5082447" y="4572000"/>
            <a:ext cx="838200" cy="914400"/>
          </a:xfrm>
          <a:prstGeom prst="line">
            <a:avLst/>
          </a:prstGeom>
          <a:noFill/>
          <a:ln w="9360">
            <a:solidFill>
              <a:srgbClr val="000000"/>
            </a:solidFill>
            <a:miter lim="800000"/>
            <a:headEnd/>
            <a:tailEnd type="triangle" w="med" len="med"/>
          </a:ln>
          <a:effectLst/>
        </p:spPr>
        <p:txBody>
          <a:bodyPr/>
          <a:lstStyle/>
          <a:p>
            <a:endParaRPr lang="en-US"/>
          </a:p>
        </p:txBody>
      </p:sp>
      <p:sp>
        <p:nvSpPr>
          <p:cNvPr id="29735" name="Line 39"/>
          <p:cNvSpPr>
            <a:spLocks noChangeShapeType="1"/>
          </p:cNvSpPr>
          <p:nvPr/>
        </p:nvSpPr>
        <p:spPr bwMode="auto">
          <a:xfrm>
            <a:off x="5082447" y="5715000"/>
            <a:ext cx="838200" cy="0"/>
          </a:xfrm>
          <a:prstGeom prst="line">
            <a:avLst/>
          </a:prstGeom>
          <a:noFill/>
          <a:ln w="9360">
            <a:solidFill>
              <a:srgbClr val="000000"/>
            </a:solidFill>
            <a:miter lim="800000"/>
            <a:headEnd/>
            <a:tailEnd type="triangle" w="med" len="med"/>
          </a:ln>
          <a:effectLst/>
        </p:spPr>
        <p:txBody>
          <a:bodyPr/>
          <a:lstStyle/>
          <a:p>
            <a:endParaRPr lang="en-US"/>
          </a:p>
        </p:txBody>
      </p:sp>
      <p:sp>
        <p:nvSpPr>
          <p:cNvPr id="29736" name="Line 40"/>
          <p:cNvSpPr>
            <a:spLocks noChangeShapeType="1"/>
          </p:cNvSpPr>
          <p:nvPr/>
        </p:nvSpPr>
        <p:spPr bwMode="auto">
          <a:xfrm flipH="1">
            <a:off x="3785460" y="2971800"/>
            <a:ext cx="231775" cy="1588"/>
          </a:xfrm>
          <a:prstGeom prst="line">
            <a:avLst/>
          </a:prstGeom>
          <a:noFill/>
          <a:ln w="9360">
            <a:solidFill>
              <a:srgbClr val="000000"/>
            </a:solidFill>
            <a:miter lim="800000"/>
            <a:headEnd/>
            <a:tailEnd/>
          </a:ln>
          <a:effectLst/>
        </p:spPr>
        <p:txBody>
          <a:bodyPr/>
          <a:lstStyle/>
          <a:p>
            <a:endParaRPr lang="en-US"/>
          </a:p>
        </p:txBody>
      </p:sp>
      <p:sp>
        <p:nvSpPr>
          <p:cNvPr id="29737" name="Line 41"/>
          <p:cNvSpPr>
            <a:spLocks noChangeShapeType="1"/>
          </p:cNvSpPr>
          <p:nvPr/>
        </p:nvSpPr>
        <p:spPr bwMode="auto">
          <a:xfrm>
            <a:off x="3787047" y="2971800"/>
            <a:ext cx="1588" cy="533400"/>
          </a:xfrm>
          <a:prstGeom prst="line">
            <a:avLst/>
          </a:prstGeom>
          <a:noFill/>
          <a:ln w="9360">
            <a:solidFill>
              <a:srgbClr val="000000"/>
            </a:solidFill>
            <a:miter lim="800000"/>
            <a:headEnd/>
            <a:tailEnd/>
          </a:ln>
          <a:effectLst/>
        </p:spPr>
        <p:txBody>
          <a:bodyPr/>
          <a:lstStyle/>
          <a:p>
            <a:endParaRPr lang="en-US"/>
          </a:p>
        </p:txBody>
      </p:sp>
      <p:sp>
        <p:nvSpPr>
          <p:cNvPr id="29738" name="Line 42"/>
          <p:cNvSpPr>
            <a:spLocks noChangeShapeType="1"/>
          </p:cNvSpPr>
          <p:nvPr/>
        </p:nvSpPr>
        <p:spPr bwMode="auto">
          <a:xfrm>
            <a:off x="3787047" y="35052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29739" name="Line 43"/>
          <p:cNvSpPr>
            <a:spLocks noChangeShapeType="1"/>
          </p:cNvSpPr>
          <p:nvPr/>
        </p:nvSpPr>
        <p:spPr bwMode="auto">
          <a:xfrm flipH="1">
            <a:off x="3785460" y="4724400"/>
            <a:ext cx="231775" cy="1588"/>
          </a:xfrm>
          <a:prstGeom prst="line">
            <a:avLst/>
          </a:prstGeom>
          <a:noFill/>
          <a:ln w="9360">
            <a:solidFill>
              <a:srgbClr val="000000"/>
            </a:solidFill>
            <a:miter lim="800000"/>
            <a:headEnd/>
            <a:tailEnd/>
          </a:ln>
          <a:effectLst/>
        </p:spPr>
        <p:txBody>
          <a:bodyPr/>
          <a:lstStyle/>
          <a:p>
            <a:endParaRPr lang="en-US"/>
          </a:p>
        </p:txBody>
      </p:sp>
      <p:sp>
        <p:nvSpPr>
          <p:cNvPr id="29740" name="Line 44"/>
          <p:cNvSpPr>
            <a:spLocks noChangeShapeType="1"/>
          </p:cNvSpPr>
          <p:nvPr/>
        </p:nvSpPr>
        <p:spPr bwMode="auto">
          <a:xfrm>
            <a:off x="3787047" y="4724400"/>
            <a:ext cx="1588" cy="609600"/>
          </a:xfrm>
          <a:prstGeom prst="line">
            <a:avLst/>
          </a:prstGeom>
          <a:noFill/>
          <a:ln w="9360">
            <a:solidFill>
              <a:srgbClr val="000000"/>
            </a:solidFill>
            <a:miter lim="800000"/>
            <a:headEnd/>
            <a:tailEnd/>
          </a:ln>
          <a:effectLst/>
        </p:spPr>
        <p:txBody>
          <a:bodyPr/>
          <a:lstStyle/>
          <a:p>
            <a:endParaRPr lang="en-US"/>
          </a:p>
        </p:txBody>
      </p:sp>
      <p:sp>
        <p:nvSpPr>
          <p:cNvPr id="29741" name="Line 45"/>
          <p:cNvSpPr>
            <a:spLocks noChangeShapeType="1"/>
          </p:cNvSpPr>
          <p:nvPr/>
        </p:nvSpPr>
        <p:spPr bwMode="auto">
          <a:xfrm>
            <a:off x="3787047" y="53340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29742" name="Text Box 46"/>
          <p:cNvSpPr txBox="1">
            <a:spLocks noChangeArrowheads="1"/>
          </p:cNvSpPr>
          <p:nvPr/>
        </p:nvSpPr>
        <p:spPr bwMode="auto">
          <a:xfrm>
            <a:off x="7932010" y="6170613"/>
            <a:ext cx="281871"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sp>
        <p:nvSpPr>
          <p:cNvPr id="29746" name="Rectangle 50"/>
          <p:cNvSpPr>
            <a:spLocks noGrp="1" noChangeArrowheads="1"/>
          </p:cNvSpPr>
          <p:nvPr>
            <p:ph type="body" idx="1"/>
          </p:nvPr>
        </p:nvSpPr>
        <p:spPr>
          <a:xfrm>
            <a:off x="358774" y="3657600"/>
            <a:ext cx="3197225" cy="2894013"/>
          </a:xfrm>
          <a:ln/>
        </p:spPr>
        <p:txBody>
          <a:bodyPr/>
          <a:lstStyle/>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pgd</a:t>
            </a:r>
            <a:r>
              <a:rPr lang="en-GB" sz="2200" dirty="0"/>
              <a:t>: </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Page global directory address</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Points to L1 page table</a:t>
            </a:r>
          </a:p>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vm_prot</a:t>
            </a:r>
            <a:r>
              <a:rPr lang="en-GB" sz="2200" dirty="0"/>
              <a:t>:</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Read/write permissions for </a:t>
            </a:r>
            <a:br>
              <a:rPr lang="en-GB" sz="1600" dirty="0"/>
            </a:br>
            <a:r>
              <a:rPr lang="en-GB" sz="1600" dirty="0"/>
              <a:t>this area</a:t>
            </a:r>
          </a:p>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vm_flags</a:t>
            </a:r>
            <a:endParaRPr lang="en-GB" sz="2200" dirty="0"/>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Pages </a:t>
            </a:r>
            <a:r>
              <a:rPr lang="en-GB" sz="1600" b="1" dirty="0"/>
              <a:t>shared</a:t>
            </a:r>
            <a:r>
              <a:rPr lang="en-GB" sz="1600" dirty="0"/>
              <a:t> with other processes or </a:t>
            </a:r>
            <a:r>
              <a:rPr lang="en-GB" sz="1600" b="1" dirty="0"/>
              <a:t>private</a:t>
            </a:r>
            <a:r>
              <a:rPr lang="en-GB" sz="1600" dirty="0"/>
              <a:t> to this process</a:t>
            </a:r>
          </a:p>
        </p:txBody>
      </p:sp>
      <p:sp>
        <p:nvSpPr>
          <p:cNvPr id="29747" name="Rectangle 51"/>
          <p:cNvSpPr>
            <a:spLocks noChangeArrowheads="1"/>
          </p:cNvSpPr>
          <p:nvPr/>
        </p:nvSpPr>
        <p:spPr bwMode="auto">
          <a:xfrm>
            <a:off x="4015647" y="2362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29748" name="Rectangle 52"/>
          <p:cNvSpPr>
            <a:spLocks noChangeArrowheads="1"/>
          </p:cNvSpPr>
          <p:nvPr/>
        </p:nvSpPr>
        <p:spPr bwMode="auto">
          <a:xfrm>
            <a:off x="4015647" y="4191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29749" name="Rectangle 53"/>
          <p:cNvSpPr>
            <a:spLocks noChangeArrowheads="1"/>
          </p:cNvSpPr>
          <p:nvPr/>
        </p:nvSpPr>
        <p:spPr bwMode="auto">
          <a:xfrm>
            <a:off x="4015647" y="6019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cxnSp>
        <p:nvCxnSpPr>
          <p:cNvPr id="63" name="Elbow Connector 62"/>
          <p:cNvCxnSpPr>
            <a:stCxn id="29707" idx="3"/>
          </p:cNvCxnSpPr>
          <p:nvPr/>
        </p:nvCxnSpPr>
        <p:spPr bwMode="auto">
          <a:xfrm flipV="1">
            <a:off x="3253647" y="1676400"/>
            <a:ext cx="758952" cy="876300"/>
          </a:xfrm>
          <a:prstGeom prst="bentConnector3">
            <a:avLst>
              <a:gd name="adj1" fmla="val 50000"/>
            </a:avLst>
          </a:prstGeom>
          <a:noFill/>
          <a:ln w="9360">
            <a:solidFill>
              <a:srgbClr val="000000"/>
            </a:solidFill>
            <a:miter lim="800000"/>
            <a:headEnd/>
            <a:tailEnd type="triangle" w="med" len="med"/>
          </a:ln>
          <a:effectLst/>
        </p:spPr>
      </p:cxnSp>
      <p:cxnSp>
        <p:nvCxnSpPr>
          <p:cNvPr id="66" name="Straight Arrow Connector 65"/>
          <p:cNvCxnSpPr>
            <a:stCxn id="29706" idx="3"/>
          </p:cNvCxnSpPr>
          <p:nvPr/>
        </p:nvCxnSpPr>
        <p:spPr bwMode="auto">
          <a:xfrm flipV="1">
            <a:off x="1424847" y="1981200"/>
            <a:ext cx="762000" cy="114300"/>
          </a:xfrm>
          <a:prstGeom prst="straightConnector1">
            <a:avLst/>
          </a:prstGeom>
          <a:noFill/>
          <a:ln w="9360">
            <a:solidFill>
              <a:srgbClr val="000000"/>
            </a:solidFill>
            <a:miter lim="800000"/>
            <a:headEnd/>
            <a:tailEnd type="triangle" w="med" len="med"/>
          </a:ln>
          <a:effectLst/>
        </p:spPr>
      </p:cxnSp>
      <p:sp>
        <p:nvSpPr>
          <p:cNvPr id="50" name="Text Box 30"/>
          <p:cNvSpPr txBox="1">
            <a:spLocks noChangeArrowheads="1"/>
          </p:cNvSpPr>
          <p:nvPr/>
        </p:nvSpPr>
        <p:spPr bwMode="auto">
          <a:xfrm>
            <a:off x="5257800" y="6436969"/>
            <a:ext cx="3750834" cy="313461"/>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alibri" pitchFamily="34" charset="0"/>
              </a:rPr>
              <a:t>Each process has own </a:t>
            </a:r>
            <a:r>
              <a:rPr lang="en-GB" sz="1600" dirty="0" err="1">
                <a:latin typeface="Courier New" panose="02070309020205020404" pitchFamily="49" charset="0"/>
                <a:cs typeface="Courier New" panose="02070309020205020404" pitchFamily="49" charset="0"/>
              </a:rPr>
              <a:t>task_struct</a:t>
            </a:r>
            <a:r>
              <a:rPr lang="en-GB" sz="1600" b="0" dirty="0">
                <a:latin typeface="Calibri" pitchFamily="34" charset="0"/>
              </a:rPr>
              <a:t>, </a:t>
            </a:r>
            <a:r>
              <a:rPr lang="en-GB" sz="1600" b="0" dirty="0" err="1">
                <a:latin typeface="Calibri" pitchFamily="34" charset="0"/>
              </a:rPr>
              <a:t>etc</a:t>
            </a:r>
            <a:endParaRPr lang="en-GB" sz="1600" b="0" dirty="0">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512763" y="457200"/>
            <a:ext cx="70310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Linux Page Fault Handling </a:t>
            </a:r>
          </a:p>
        </p:txBody>
      </p:sp>
      <p:grpSp>
        <p:nvGrpSpPr>
          <p:cNvPr id="92" name="Group 91"/>
          <p:cNvGrpSpPr/>
          <p:nvPr/>
        </p:nvGrpSpPr>
        <p:grpSpPr>
          <a:xfrm>
            <a:off x="4343400" y="2895600"/>
            <a:ext cx="838200" cy="534687"/>
            <a:chOff x="4343400" y="2895600"/>
            <a:chExt cx="838200" cy="534687"/>
          </a:xfrm>
        </p:grpSpPr>
        <p:sp>
          <p:nvSpPr>
            <p:cNvPr id="30764" name="Line 44"/>
            <p:cNvSpPr>
              <a:spLocks noChangeShapeType="1"/>
            </p:cNvSpPr>
            <p:nvPr/>
          </p:nvSpPr>
          <p:spPr bwMode="auto">
            <a:xfrm>
              <a:off x="4343400" y="3362325"/>
              <a:ext cx="838200" cy="1588"/>
            </a:xfrm>
            <a:prstGeom prst="line">
              <a:avLst/>
            </a:prstGeom>
            <a:noFill/>
            <a:ln w="9360">
              <a:solidFill>
                <a:srgbClr val="000000"/>
              </a:solidFill>
              <a:miter lim="800000"/>
              <a:headEnd type="triangle" w="med" len="med"/>
              <a:tailEnd/>
            </a:ln>
            <a:effectLst/>
          </p:spPr>
          <p:txBody>
            <a:bodyPr/>
            <a:lstStyle/>
            <a:p>
              <a:endParaRPr lang="en-US"/>
            </a:p>
          </p:txBody>
        </p:sp>
        <p:sp>
          <p:nvSpPr>
            <p:cNvPr id="30765" name="Text Box 45"/>
            <p:cNvSpPr txBox="1">
              <a:spLocks noChangeArrowheads="1"/>
            </p:cNvSpPr>
            <p:nvPr/>
          </p:nvSpPr>
          <p:spPr bwMode="auto">
            <a:xfrm>
              <a:off x="4479925" y="3124200"/>
              <a:ext cx="568103"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read</a:t>
              </a:r>
            </a:p>
          </p:txBody>
        </p:sp>
        <p:sp>
          <p:nvSpPr>
            <p:cNvPr id="30766" name="Oval 46"/>
            <p:cNvSpPr>
              <a:spLocks noChangeArrowheads="1"/>
            </p:cNvSpPr>
            <p:nvPr/>
          </p:nvSpPr>
          <p:spPr bwMode="auto">
            <a:xfrm>
              <a:off x="4648200" y="2895600"/>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chemeClr val="bg1"/>
                  </a:solidFill>
                  <a:latin typeface="Calibri" pitchFamily="34" charset="0"/>
                </a:rPr>
                <a:t>1</a:t>
              </a:r>
            </a:p>
          </p:txBody>
        </p:sp>
      </p:grpSp>
      <p:grpSp>
        <p:nvGrpSpPr>
          <p:cNvPr id="90" name="Group 89"/>
          <p:cNvGrpSpPr/>
          <p:nvPr/>
        </p:nvGrpSpPr>
        <p:grpSpPr>
          <a:xfrm>
            <a:off x="4343400" y="4880275"/>
            <a:ext cx="838200" cy="606125"/>
            <a:chOff x="4343400" y="4880275"/>
            <a:chExt cx="838200" cy="606125"/>
          </a:xfrm>
        </p:grpSpPr>
        <p:sp>
          <p:nvSpPr>
            <p:cNvPr id="30760" name="Line 40"/>
            <p:cNvSpPr>
              <a:spLocks noChangeShapeType="1"/>
            </p:cNvSpPr>
            <p:nvPr/>
          </p:nvSpPr>
          <p:spPr bwMode="auto">
            <a:xfrm>
              <a:off x="4343400" y="5413675"/>
              <a:ext cx="838200" cy="1588"/>
            </a:xfrm>
            <a:prstGeom prst="line">
              <a:avLst/>
            </a:prstGeom>
            <a:noFill/>
            <a:ln w="9360">
              <a:solidFill>
                <a:srgbClr val="000000"/>
              </a:solidFill>
              <a:miter lim="800000"/>
              <a:headEnd type="triangle" w="med" len="med"/>
              <a:tailEnd/>
            </a:ln>
            <a:effectLst/>
          </p:spPr>
          <p:txBody>
            <a:bodyPr/>
            <a:lstStyle/>
            <a:p>
              <a:endParaRPr lang="en-US"/>
            </a:p>
          </p:txBody>
        </p:sp>
        <p:sp>
          <p:nvSpPr>
            <p:cNvPr id="30761" name="Text Box 41"/>
            <p:cNvSpPr txBox="1">
              <a:spLocks noChangeArrowheads="1"/>
            </p:cNvSpPr>
            <p:nvPr/>
          </p:nvSpPr>
          <p:spPr bwMode="auto">
            <a:xfrm>
              <a:off x="4483100" y="5180313"/>
              <a:ext cx="62882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write</a:t>
              </a:r>
            </a:p>
          </p:txBody>
        </p:sp>
        <p:sp>
          <p:nvSpPr>
            <p:cNvPr id="30767" name="Oval 47"/>
            <p:cNvSpPr>
              <a:spLocks noChangeArrowheads="1"/>
            </p:cNvSpPr>
            <p:nvPr/>
          </p:nvSpPr>
          <p:spPr bwMode="auto">
            <a:xfrm>
              <a:off x="4648200" y="4880275"/>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bg1"/>
                  </a:solidFill>
                  <a:latin typeface="Calibri" pitchFamily="34" charset="0"/>
                </a:rPr>
                <a:t>2</a:t>
              </a:r>
            </a:p>
          </p:txBody>
        </p:sp>
      </p:grpSp>
      <p:grpSp>
        <p:nvGrpSpPr>
          <p:cNvPr id="91" name="Group 90"/>
          <p:cNvGrpSpPr/>
          <p:nvPr/>
        </p:nvGrpSpPr>
        <p:grpSpPr>
          <a:xfrm>
            <a:off x="4343400" y="3737275"/>
            <a:ext cx="838200" cy="606125"/>
            <a:chOff x="4343400" y="3737275"/>
            <a:chExt cx="838200" cy="606125"/>
          </a:xfrm>
        </p:grpSpPr>
        <p:sp>
          <p:nvSpPr>
            <p:cNvPr id="30762" name="Line 42"/>
            <p:cNvSpPr>
              <a:spLocks noChangeShapeType="1"/>
            </p:cNvSpPr>
            <p:nvPr/>
          </p:nvSpPr>
          <p:spPr bwMode="auto">
            <a:xfrm>
              <a:off x="4343400" y="4275438"/>
              <a:ext cx="838200" cy="1587"/>
            </a:xfrm>
            <a:prstGeom prst="line">
              <a:avLst/>
            </a:prstGeom>
            <a:noFill/>
            <a:ln w="9360">
              <a:solidFill>
                <a:srgbClr val="000000"/>
              </a:solidFill>
              <a:miter lim="800000"/>
              <a:headEnd type="triangle" w="med" len="med"/>
              <a:tailEnd/>
            </a:ln>
            <a:effectLst/>
          </p:spPr>
          <p:txBody>
            <a:bodyPr/>
            <a:lstStyle/>
            <a:p>
              <a:endParaRPr lang="en-US"/>
            </a:p>
          </p:txBody>
        </p:sp>
        <p:sp>
          <p:nvSpPr>
            <p:cNvPr id="30763" name="Text Box 43"/>
            <p:cNvSpPr txBox="1">
              <a:spLocks noChangeArrowheads="1"/>
            </p:cNvSpPr>
            <p:nvPr/>
          </p:nvSpPr>
          <p:spPr bwMode="auto">
            <a:xfrm>
              <a:off x="4479925" y="4037313"/>
              <a:ext cx="568103"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read</a:t>
              </a:r>
            </a:p>
          </p:txBody>
        </p:sp>
        <p:sp>
          <p:nvSpPr>
            <p:cNvPr id="30768" name="Oval 48"/>
            <p:cNvSpPr>
              <a:spLocks noChangeArrowheads="1"/>
            </p:cNvSpPr>
            <p:nvPr/>
          </p:nvSpPr>
          <p:spPr bwMode="auto">
            <a:xfrm>
              <a:off x="4648200" y="3737275"/>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bg1"/>
                  </a:solidFill>
                  <a:latin typeface="Calibri" pitchFamily="34" charset="0"/>
                </a:rPr>
                <a:t>3</a:t>
              </a:r>
            </a:p>
          </p:txBody>
        </p:sp>
      </p:grpSp>
      <p:sp>
        <p:nvSpPr>
          <p:cNvPr id="50" name="Rectangle 1"/>
          <p:cNvSpPr>
            <a:spLocks noChangeArrowheads="1"/>
          </p:cNvSpPr>
          <p:nvPr/>
        </p:nvSpPr>
        <p:spPr bwMode="auto">
          <a:xfrm>
            <a:off x="460375" y="4648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51" name="Rectangle 2"/>
          <p:cNvSpPr>
            <a:spLocks noChangeArrowheads="1"/>
          </p:cNvSpPr>
          <p:nvPr/>
        </p:nvSpPr>
        <p:spPr bwMode="auto">
          <a:xfrm>
            <a:off x="460375" y="2819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52" name="Text Box 12"/>
          <p:cNvSpPr txBox="1">
            <a:spLocks noChangeArrowheads="1"/>
          </p:cNvSpPr>
          <p:nvPr/>
        </p:nvSpPr>
        <p:spPr bwMode="auto">
          <a:xfrm>
            <a:off x="152400" y="1295400"/>
            <a:ext cx="1519582" cy="306087"/>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vm_area_struct</a:t>
            </a:r>
            <a:endParaRPr lang="en-GB" sz="1600" b="1" dirty="0">
              <a:latin typeface="Calibri" pitchFamily="34" charset="0"/>
            </a:endParaRPr>
          </a:p>
        </p:txBody>
      </p:sp>
      <p:sp>
        <p:nvSpPr>
          <p:cNvPr id="53" name="Rectangle 13"/>
          <p:cNvSpPr>
            <a:spLocks noChangeArrowheads="1"/>
          </p:cNvSpPr>
          <p:nvPr/>
        </p:nvSpPr>
        <p:spPr bwMode="auto">
          <a:xfrm>
            <a:off x="460375" y="17018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54" name="Rectangle 14"/>
          <p:cNvSpPr>
            <a:spLocks noChangeArrowheads="1"/>
          </p:cNvSpPr>
          <p:nvPr/>
        </p:nvSpPr>
        <p:spPr bwMode="auto">
          <a:xfrm>
            <a:off x="460375" y="1676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55" name="Rectangle 15"/>
          <p:cNvSpPr>
            <a:spLocks noChangeArrowheads="1"/>
          </p:cNvSpPr>
          <p:nvPr/>
        </p:nvSpPr>
        <p:spPr bwMode="auto">
          <a:xfrm>
            <a:off x="460375" y="2133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56" name="Rectangle 16"/>
          <p:cNvSpPr>
            <a:spLocks noChangeArrowheads="1"/>
          </p:cNvSpPr>
          <p:nvPr/>
        </p:nvSpPr>
        <p:spPr bwMode="auto">
          <a:xfrm>
            <a:off x="460375" y="1905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57" name="Rectangle 20"/>
          <p:cNvSpPr>
            <a:spLocks noChangeArrowheads="1"/>
          </p:cNvSpPr>
          <p:nvPr/>
        </p:nvSpPr>
        <p:spPr bwMode="auto">
          <a:xfrm>
            <a:off x="460375" y="35306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58" name="Rectangle 21"/>
          <p:cNvSpPr>
            <a:spLocks noChangeArrowheads="1"/>
          </p:cNvSpPr>
          <p:nvPr/>
        </p:nvSpPr>
        <p:spPr bwMode="auto">
          <a:xfrm>
            <a:off x="460375" y="3505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59" name="Rectangle 22"/>
          <p:cNvSpPr>
            <a:spLocks noChangeArrowheads="1"/>
          </p:cNvSpPr>
          <p:nvPr/>
        </p:nvSpPr>
        <p:spPr bwMode="auto">
          <a:xfrm>
            <a:off x="460375" y="3962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60" name="Rectangle 23"/>
          <p:cNvSpPr>
            <a:spLocks noChangeArrowheads="1"/>
          </p:cNvSpPr>
          <p:nvPr/>
        </p:nvSpPr>
        <p:spPr bwMode="auto">
          <a:xfrm>
            <a:off x="460375" y="3733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61" name="Rectangle 24"/>
          <p:cNvSpPr>
            <a:spLocks noChangeArrowheads="1"/>
          </p:cNvSpPr>
          <p:nvPr/>
        </p:nvSpPr>
        <p:spPr bwMode="auto">
          <a:xfrm>
            <a:off x="460375" y="5359400"/>
            <a:ext cx="1066800" cy="11176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62" name="Rectangle 25"/>
          <p:cNvSpPr>
            <a:spLocks noChangeArrowheads="1"/>
          </p:cNvSpPr>
          <p:nvPr/>
        </p:nvSpPr>
        <p:spPr bwMode="auto">
          <a:xfrm>
            <a:off x="460375" y="5334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63" name="Rectangle 26"/>
          <p:cNvSpPr>
            <a:spLocks noChangeArrowheads="1"/>
          </p:cNvSpPr>
          <p:nvPr/>
        </p:nvSpPr>
        <p:spPr bwMode="auto">
          <a:xfrm>
            <a:off x="460375" y="579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64" name="Rectangle 27"/>
          <p:cNvSpPr>
            <a:spLocks noChangeArrowheads="1"/>
          </p:cNvSpPr>
          <p:nvPr/>
        </p:nvSpPr>
        <p:spPr bwMode="auto">
          <a:xfrm>
            <a:off x="460375" y="624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65" name="Rectangle 28"/>
          <p:cNvSpPr>
            <a:spLocks noChangeArrowheads="1"/>
          </p:cNvSpPr>
          <p:nvPr/>
        </p:nvSpPr>
        <p:spPr bwMode="auto">
          <a:xfrm>
            <a:off x="460375" y="5562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66" name="Rectangle 29"/>
          <p:cNvSpPr>
            <a:spLocks noChangeArrowheads="1"/>
          </p:cNvSpPr>
          <p:nvPr/>
        </p:nvSpPr>
        <p:spPr bwMode="auto">
          <a:xfrm>
            <a:off x="2365375" y="1524000"/>
            <a:ext cx="1981200" cy="48006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 name="Text Box 30"/>
          <p:cNvSpPr txBox="1">
            <a:spLocks noChangeArrowheads="1"/>
          </p:cNvSpPr>
          <p:nvPr/>
        </p:nvSpPr>
        <p:spPr bwMode="auto">
          <a:xfrm>
            <a:off x="2253077" y="1219200"/>
            <a:ext cx="2189845"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P</a:t>
            </a:r>
            <a:r>
              <a:rPr lang="en-GB" sz="1600" b="1" dirty="0">
                <a:latin typeface="Calibri" pitchFamily="34" charset="0"/>
              </a:rPr>
              <a:t>rocess virtual memory</a:t>
            </a:r>
          </a:p>
        </p:txBody>
      </p:sp>
      <p:sp>
        <p:nvSpPr>
          <p:cNvPr id="68" name="Rectangle 31"/>
          <p:cNvSpPr>
            <a:spLocks noChangeArrowheads="1"/>
          </p:cNvSpPr>
          <p:nvPr/>
        </p:nvSpPr>
        <p:spPr bwMode="auto">
          <a:xfrm>
            <a:off x="2365375" y="4572000"/>
            <a:ext cx="1981200" cy="1143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text</a:t>
            </a:r>
          </a:p>
        </p:txBody>
      </p:sp>
      <p:sp>
        <p:nvSpPr>
          <p:cNvPr id="69" name="Rectangle 32"/>
          <p:cNvSpPr>
            <a:spLocks noChangeArrowheads="1"/>
          </p:cNvSpPr>
          <p:nvPr/>
        </p:nvSpPr>
        <p:spPr bwMode="auto">
          <a:xfrm>
            <a:off x="2365375" y="3810000"/>
            <a:ext cx="1981200" cy="762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data</a:t>
            </a:r>
          </a:p>
        </p:txBody>
      </p:sp>
      <p:sp>
        <p:nvSpPr>
          <p:cNvPr id="70" name="Rectangle 33"/>
          <p:cNvSpPr>
            <a:spLocks noChangeArrowheads="1"/>
          </p:cNvSpPr>
          <p:nvPr/>
        </p:nvSpPr>
        <p:spPr bwMode="auto">
          <a:xfrm>
            <a:off x="2365375" y="2514600"/>
            <a:ext cx="1981200" cy="5334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shared libraries</a:t>
            </a:r>
          </a:p>
        </p:txBody>
      </p:sp>
      <p:sp>
        <p:nvSpPr>
          <p:cNvPr id="71" name="Line 34"/>
          <p:cNvSpPr>
            <a:spLocks noChangeShapeType="1"/>
          </p:cNvSpPr>
          <p:nvPr/>
        </p:nvSpPr>
        <p:spPr bwMode="auto">
          <a:xfrm>
            <a:off x="1527175" y="1828800"/>
            <a:ext cx="838200" cy="685800"/>
          </a:xfrm>
          <a:prstGeom prst="line">
            <a:avLst/>
          </a:prstGeom>
          <a:noFill/>
          <a:ln w="9360">
            <a:solidFill>
              <a:srgbClr val="000000"/>
            </a:solidFill>
            <a:miter lim="800000"/>
            <a:headEnd/>
            <a:tailEnd type="triangle" w="med" len="med"/>
          </a:ln>
          <a:effectLst/>
        </p:spPr>
        <p:txBody>
          <a:bodyPr/>
          <a:lstStyle/>
          <a:p>
            <a:endParaRPr lang="en-US"/>
          </a:p>
        </p:txBody>
      </p:sp>
      <p:sp>
        <p:nvSpPr>
          <p:cNvPr id="72" name="Line 35"/>
          <p:cNvSpPr>
            <a:spLocks noChangeShapeType="1"/>
          </p:cNvSpPr>
          <p:nvPr/>
        </p:nvSpPr>
        <p:spPr bwMode="auto">
          <a:xfrm>
            <a:off x="1527175" y="2057400"/>
            <a:ext cx="838200" cy="990600"/>
          </a:xfrm>
          <a:prstGeom prst="line">
            <a:avLst/>
          </a:prstGeom>
          <a:noFill/>
          <a:ln w="9360">
            <a:solidFill>
              <a:srgbClr val="000000"/>
            </a:solidFill>
            <a:miter lim="800000"/>
            <a:headEnd/>
            <a:tailEnd type="triangle" w="med" len="med"/>
          </a:ln>
          <a:effectLst/>
        </p:spPr>
        <p:txBody>
          <a:bodyPr/>
          <a:lstStyle/>
          <a:p>
            <a:endParaRPr lang="en-US"/>
          </a:p>
        </p:txBody>
      </p:sp>
      <p:sp>
        <p:nvSpPr>
          <p:cNvPr id="73" name="Line 36"/>
          <p:cNvSpPr>
            <a:spLocks noChangeShapeType="1"/>
          </p:cNvSpPr>
          <p:nvPr/>
        </p:nvSpPr>
        <p:spPr bwMode="auto">
          <a:xfrm>
            <a:off x="1527175" y="3657600"/>
            <a:ext cx="838200" cy="152400"/>
          </a:xfrm>
          <a:prstGeom prst="line">
            <a:avLst/>
          </a:prstGeom>
          <a:noFill/>
          <a:ln w="9360">
            <a:solidFill>
              <a:srgbClr val="000000"/>
            </a:solidFill>
            <a:miter lim="800000"/>
            <a:headEnd/>
            <a:tailEnd type="triangle" w="med" len="med"/>
          </a:ln>
          <a:effectLst/>
        </p:spPr>
        <p:txBody>
          <a:bodyPr/>
          <a:lstStyle/>
          <a:p>
            <a:endParaRPr lang="en-US"/>
          </a:p>
        </p:txBody>
      </p:sp>
      <p:sp>
        <p:nvSpPr>
          <p:cNvPr id="74" name="Line 37"/>
          <p:cNvSpPr>
            <a:spLocks noChangeShapeType="1"/>
          </p:cNvSpPr>
          <p:nvPr/>
        </p:nvSpPr>
        <p:spPr bwMode="auto">
          <a:xfrm>
            <a:off x="1527175" y="3810000"/>
            <a:ext cx="838200" cy="762000"/>
          </a:xfrm>
          <a:prstGeom prst="line">
            <a:avLst/>
          </a:prstGeom>
          <a:noFill/>
          <a:ln w="9360">
            <a:solidFill>
              <a:srgbClr val="000000"/>
            </a:solidFill>
            <a:miter lim="800000"/>
            <a:headEnd/>
            <a:tailEnd type="triangle" w="med" len="med"/>
          </a:ln>
          <a:effectLst/>
        </p:spPr>
        <p:txBody>
          <a:bodyPr/>
          <a:lstStyle/>
          <a:p>
            <a:endParaRPr lang="en-US"/>
          </a:p>
        </p:txBody>
      </p:sp>
      <p:sp>
        <p:nvSpPr>
          <p:cNvPr id="75" name="Line 38"/>
          <p:cNvSpPr>
            <a:spLocks noChangeShapeType="1"/>
          </p:cNvSpPr>
          <p:nvPr/>
        </p:nvSpPr>
        <p:spPr bwMode="auto">
          <a:xfrm flipV="1">
            <a:off x="1527175" y="4572000"/>
            <a:ext cx="838200" cy="914400"/>
          </a:xfrm>
          <a:prstGeom prst="line">
            <a:avLst/>
          </a:prstGeom>
          <a:noFill/>
          <a:ln w="9360">
            <a:solidFill>
              <a:srgbClr val="000000"/>
            </a:solidFill>
            <a:miter lim="800000"/>
            <a:headEnd/>
            <a:tailEnd type="triangle" w="med" len="med"/>
          </a:ln>
          <a:effectLst/>
        </p:spPr>
        <p:txBody>
          <a:bodyPr/>
          <a:lstStyle/>
          <a:p>
            <a:endParaRPr lang="en-US"/>
          </a:p>
        </p:txBody>
      </p:sp>
      <p:sp>
        <p:nvSpPr>
          <p:cNvPr id="76" name="Line 39"/>
          <p:cNvSpPr>
            <a:spLocks noChangeShapeType="1"/>
          </p:cNvSpPr>
          <p:nvPr/>
        </p:nvSpPr>
        <p:spPr bwMode="auto">
          <a:xfrm>
            <a:off x="1527175" y="5638800"/>
            <a:ext cx="838200" cy="76200"/>
          </a:xfrm>
          <a:prstGeom prst="line">
            <a:avLst/>
          </a:prstGeom>
          <a:noFill/>
          <a:ln w="9360">
            <a:solidFill>
              <a:srgbClr val="000000"/>
            </a:solidFill>
            <a:miter lim="800000"/>
            <a:headEnd/>
            <a:tailEnd type="triangle" w="med" len="med"/>
          </a:ln>
          <a:effectLst/>
        </p:spPr>
        <p:txBody>
          <a:bodyPr/>
          <a:lstStyle/>
          <a:p>
            <a:endParaRPr lang="en-US"/>
          </a:p>
        </p:txBody>
      </p:sp>
      <p:sp>
        <p:nvSpPr>
          <p:cNvPr id="77" name="Line 40"/>
          <p:cNvSpPr>
            <a:spLocks noChangeShapeType="1"/>
          </p:cNvSpPr>
          <p:nvPr/>
        </p:nvSpPr>
        <p:spPr bwMode="auto">
          <a:xfrm flipH="1">
            <a:off x="230188" y="2971800"/>
            <a:ext cx="231775" cy="1588"/>
          </a:xfrm>
          <a:prstGeom prst="line">
            <a:avLst/>
          </a:prstGeom>
          <a:noFill/>
          <a:ln w="9360">
            <a:solidFill>
              <a:srgbClr val="000000"/>
            </a:solidFill>
            <a:miter lim="800000"/>
            <a:headEnd/>
            <a:tailEnd/>
          </a:ln>
          <a:effectLst/>
        </p:spPr>
        <p:txBody>
          <a:bodyPr/>
          <a:lstStyle/>
          <a:p>
            <a:endParaRPr lang="en-US"/>
          </a:p>
        </p:txBody>
      </p:sp>
      <p:sp>
        <p:nvSpPr>
          <p:cNvPr id="78" name="Line 41"/>
          <p:cNvSpPr>
            <a:spLocks noChangeShapeType="1"/>
          </p:cNvSpPr>
          <p:nvPr/>
        </p:nvSpPr>
        <p:spPr bwMode="auto">
          <a:xfrm>
            <a:off x="231775" y="2971800"/>
            <a:ext cx="1588" cy="533400"/>
          </a:xfrm>
          <a:prstGeom prst="line">
            <a:avLst/>
          </a:prstGeom>
          <a:noFill/>
          <a:ln w="9360">
            <a:solidFill>
              <a:srgbClr val="000000"/>
            </a:solidFill>
            <a:miter lim="800000"/>
            <a:headEnd/>
            <a:tailEnd/>
          </a:ln>
          <a:effectLst/>
        </p:spPr>
        <p:txBody>
          <a:bodyPr/>
          <a:lstStyle/>
          <a:p>
            <a:endParaRPr lang="en-US"/>
          </a:p>
        </p:txBody>
      </p:sp>
      <p:sp>
        <p:nvSpPr>
          <p:cNvPr id="79" name="Line 42"/>
          <p:cNvSpPr>
            <a:spLocks noChangeShapeType="1"/>
          </p:cNvSpPr>
          <p:nvPr/>
        </p:nvSpPr>
        <p:spPr bwMode="auto">
          <a:xfrm>
            <a:off x="231775" y="35052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80" name="Line 43"/>
          <p:cNvSpPr>
            <a:spLocks noChangeShapeType="1"/>
          </p:cNvSpPr>
          <p:nvPr/>
        </p:nvSpPr>
        <p:spPr bwMode="auto">
          <a:xfrm flipH="1">
            <a:off x="230188" y="4724400"/>
            <a:ext cx="231775" cy="1588"/>
          </a:xfrm>
          <a:prstGeom prst="line">
            <a:avLst/>
          </a:prstGeom>
          <a:noFill/>
          <a:ln w="9360">
            <a:solidFill>
              <a:srgbClr val="000000"/>
            </a:solidFill>
            <a:miter lim="800000"/>
            <a:headEnd/>
            <a:tailEnd/>
          </a:ln>
          <a:effectLst/>
        </p:spPr>
        <p:txBody>
          <a:bodyPr/>
          <a:lstStyle/>
          <a:p>
            <a:endParaRPr lang="en-US"/>
          </a:p>
        </p:txBody>
      </p:sp>
      <p:sp>
        <p:nvSpPr>
          <p:cNvPr id="81" name="Line 44"/>
          <p:cNvSpPr>
            <a:spLocks noChangeShapeType="1"/>
          </p:cNvSpPr>
          <p:nvPr/>
        </p:nvSpPr>
        <p:spPr bwMode="auto">
          <a:xfrm>
            <a:off x="231775" y="4724400"/>
            <a:ext cx="1588" cy="609600"/>
          </a:xfrm>
          <a:prstGeom prst="line">
            <a:avLst/>
          </a:prstGeom>
          <a:noFill/>
          <a:ln w="9360">
            <a:solidFill>
              <a:srgbClr val="000000"/>
            </a:solidFill>
            <a:miter lim="800000"/>
            <a:headEnd/>
            <a:tailEnd/>
          </a:ln>
          <a:effectLst/>
        </p:spPr>
        <p:txBody>
          <a:bodyPr/>
          <a:lstStyle/>
          <a:p>
            <a:endParaRPr lang="en-US"/>
          </a:p>
        </p:txBody>
      </p:sp>
      <p:sp>
        <p:nvSpPr>
          <p:cNvPr id="82" name="Line 45"/>
          <p:cNvSpPr>
            <a:spLocks noChangeShapeType="1"/>
          </p:cNvSpPr>
          <p:nvPr/>
        </p:nvSpPr>
        <p:spPr bwMode="auto">
          <a:xfrm>
            <a:off x="231775" y="53340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83" name="Rectangle 51"/>
          <p:cNvSpPr>
            <a:spLocks noChangeArrowheads="1"/>
          </p:cNvSpPr>
          <p:nvPr/>
        </p:nvSpPr>
        <p:spPr bwMode="auto">
          <a:xfrm>
            <a:off x="460375" y="2362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4" name="Rectangle 52"/>
          <p:cNvSpPr>
            <a:spLocks noChangeArrowheads="1"/>
          </p:cNvSpPr>
          <p:nvPr/>
        </p:nvSpPr>
        <p:spPr bwMode="auto">
          <a:xfrm>
            <a:off x="460375" y="4191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5" name="Rectangle 53"/>
          <p:cNvSpPr>
            <a:spLocks noChangeArrowheads="1"/>
          </p:cNvSpPr>
          <p:nvPr/>
        </p:nvSpPr>
        <p:spPr bwMode="auto">
          <a:xfrm>
            <a:off x="460375" y="6019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6" name="TextBox 85"/>
          <p:cNvSpPr txBox="1"/>
          <p:nvPr/>
        </p:nvSpPr>
        <p:spPr>
          <a:xfrm>
            <a:off x="5528573" y="2971800"/>
            <a:ext cx="2993127" cy="646331"/>
          </a:xfrm>
          <a:prstGeom prst="rect">
            <a:avLst/>
          </a:prstGeom>
          <a:noFill/>
        </p:spPr>
        <p:txBody>
          <a:bodyPr wrap="none" rtlCol="0">
            <a:spAutoFit/>
          </a:bodyPr>
          <a:lstStyle/>
          <a:p>
            <a:r>
              <a:rPr lang="en-US" sz="1800" dirty="0">
                <a:solidFill>
                  <a:srgbClr val="990000"/>
                </a:solidFill>
                <a:latin typeface="+mj-lt"/>
              </a:rPr>
              <a:t>Segmentation fault:</a:t>
            </a:r>
          </a:p>
          <a:p>
            <a:r>
              <a:rPr lang="en-US" sz="1800" dirty="0">
                <a:latin typeface="+mj-lt"/>
              </a:rPr>
              <a:t>accessing a non-existing page</a:t>
            </a:r>
          </a:p>
        </p:txBody>
      </p:sp>
      <p:sp>
        <p:nvSpPr>
          <p:cNvPr id="87" name="TextBox 86"/>
          <p:cNvSpPr txBox="1"/>
          <p:nvPr/>
        </p:nvSpPr>
        <p:spPr>
          <a:xfrm>
            <a:off x="5528573" y="4050268"/>
            <a:ext cx="1910499" cy="369332"/>
          </a:xfrm>
          <a:prstGeom prst="rect">
            <a:avLst/>
          </a:prstGeom>
          <a:noFill/>
        </p:spPr>
        <p:txBody>
          <a:bodyPr wrap="none" rtlCol="0">
            <a:spAutoFit/>
          </a:bodyPr>
          <a:lstStyle/>
          <a:p>
            <a:r>
              <a:rPr lang="en-US" sz="1800" dirty="0">
                <a:solidFill>
                  <a:srgbClr val="990000"/>
                </a:solidFill>
                <a:latin typeface="Calibri" pitchFamily="34" charset="0"/>
              </a:rPr>
              <a:t>Normal page fault</a:t>
            </a:r>
          </a:p>
        </p:txBody>
      </p:sp>
      <p:sp>
        <p:nvSpPr>
          <p:cNvPr id="88" name="TextBox 87"/>
          <p:cNvSpPr txBox="1"/>
          <p:nvPr/>
        </p:nvSpPr>
        <p:spPr>
          <a:xfrm>
            <a:off x="5528573" y="4876800"/>
            <a:ext cx="3386827" cy="1200329"/>
          </a:xfrm>
          <a:prstGeom prst="rect">
            <a:avLst/>
          </a:prstGeom>
          <a:noFill/>
        </p:spPr>
        <p:txBody>
          <a:bodyPr wrap="square" rtlCol="0">
            <a:spAutoFit/>
          </a:bodyPr>
          <a:lstStyle/>
          <a:p>
            <a:r>
              <a:rPr lang="en-US" sz="1800" dirty="0">
                <a:solidFill>
                  <a:srgbClr val="990000"/>
                </a:solidFill>
                <a:latin typeface="Calibri" pitchFamily="34" charset="0"/>
              </a:rPr>
              <a:t>Protection exception:</a:t>
            </a:r>
          </a:p>
          <a:p>
            <a:r>
              <a:rPr lang="en-US" sz="1800" dirty="0">
                <a:latin typeface="Calibri" pitchFamily="34" charset="0"/>
              </a:rPr>
              <a:t>e.g., violating permission by writing to a read-only page (Linux reports as Segmentation fault)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22FB-4C16-72A8-C25D-279242CF66A0}"/>
              </a:ext>
            </a:extLst>
          </p:cNvPr>
          <p:cNvSpPr>
            <a:spLocks noGrp="1"/>
          </p:cNvSpPr>
          <p:nvPr>
            <p:ph type="title"/>
          </p:nvPr>
        </p:nvSpPr>
        <p:spPr/>
        <p:txBody>
          <a:bodyPr/>
          <a:lstStyle/>
          <a:p>
            <a:r>
              <a:rPr lang="en-US" dirty="0"/>
              <a:t>Review: VM vs Caches</a:t>
            </a:r>
          </a:p>
        </p:txBody>
      </p:sp>
      <p:sp>
        <p:nvSpPr>
          <p:cNvPr id="3" name="Content Placeholder 2">
            <a:extLst>
              <a:ext uri="{FF2B5EF4-FFF2-40B4-BE49-F238E27FC236}">
                <a16:creationId xmlns:a16="http://schemas.microsoft.com/office/drawing/2014/main" id="{37355D24-4784-B99D-1572-D9BB8DDB1524}"/>
              </a:ext>
            </a:extLst>
          </p:cNvPr>
          <p:cNvSpPr>
            <a:spLocks noGrp="1"/>
          </p:cNvSpPr>
          <p:nvPr>
            <p:ph idx="1"/>
          </p:nvPr>
        </p:nvSpPr>
        <p:spPr>
          <a:xfrm>
            <a:off x="396875" y="1362075"/>
            <a:ext cx="8289925" cy="4972050"/>
          </a:xfrm>
        </p:spPr>
        <p:txBody>
          <a:bodyPr/>
          <a:lstStyle/>
          <a:p>
            <a:pPr marL="0" indent="0">
              <a:buNone/>
            </a:pPr>
            <a:r>
              <a:rPr lang="en-US" dirty="0"/>
              <a:t>How does virtual memory interact with the CPU cache(s)?</a:t>
            </a:r>
          </a:p>
          <a:p>
            <a:pPr marL="0" indent="0">
              <a:buNone/>
            </a:pPr>
            <a:endParaRPr lang="en-US" dirty="0"/>
          </a:p>
          <a:p>
            <a:pPr marL="0" indent="0">
              <a:buNone/>
            </a:pPr>
            <a:r>
              <a:rPr lang="en-US" b="0" i="1" dirty="0">
                <a:solidFill>
                  <a:schemeClr val="accent6">
                    <a:lumMod val="75000"/>
                  </a:schemeClr>
                </a:solidFill>
              </a:rPr>
              <a:t>The cache’s function is to speed up access to whatever data is most frequently used.  The MMU sits “in between” the CPU and the cache; the cache works only with physical addresses.  This means data from multiple processes may coexist in the cache (or compete for cache space).</a:t>
            </a:r>
          </a:p>
        </p:txBody>
      </p:sp>
      <p:grpSp>
        <p:nvGrpSpPr>
          <p:cNvPr id="4" name="Group 3">
            <a:extLst>
              <a:ext uri="{FF2B5EF4-FFF2-40B4-BE49-F238E27FC236}">
                <a16:creationId xmlns:a16="http://schemas.microsoft.com/office/drawing/2014/main" id="{297D56B2-2DE3-E270-F286-2DCE984140F6}"/>
              </a:ext>
            </a:extLst>
          </p:cNvPr>
          <p:cNvGrpSpPr/>
          <p:nvPr/>
        </p:nvGrpSpPr>
        <p:grpSpPr>
          <a:xfrm>
            <a:off x="5226354" y="4751968"/>
            <a:ext cx="3614022" cy="1152781"/>
            <a:chOff x="5258426" y="5638800"/>
            <a:chExt cx="3614022" cy="1152781"/>
          </a:xfrm>
        </p:grpSpPr>
        <p:pic>
          <p:nvPicPr>
            <p:cNvPr id="5" name="Picture 6">
              <a:extLst>
                <a:ext uri="{FF2B5EF4-FFF2-40B4-BE49-F238E27FC236}">
                  <a16:creationId xmlns:a16="http://schemas.microsoft.com/office/drawing/2014/main" id="{7E235B86-6EAE-9356-FFAC-4E75B4BD14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426" y="5638800"/>
              <a:ext cx="3614022" cy="86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a16="http://schemas.microsoft.com/office/drawing/2014/main" id="{AC65BE6D-1F8C-2DED-CF2A-42B806028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6477000"/>
              <a:ext cx="3131177" cy="31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a:extLst>
              <a:ext uri="{FF2B5EF4-FFF2-40B4-BE49-F238E27FC236}">
                <a16:creationId xmlns:a16="http://schemas.microsoft.com/office/drawing/2014/main" id="{F6570620-7098-9EF7-B272-49CDCDC12369}"/>
              </a:ext>
            </a:extLst>
          </p:cNvPr>
          <p:cNvGrpSpPr/>
          <p:nvPr/>
        </p:nvGrpSpPr>
        <p:grpSpPr>
          <a:xfrm>
            <a:off x="339395" y="4765379"/>
            <a:ext cx="4195631" cy="1143001"/>
            <a:chOff x="4676817" y="4419600"/>
            <a:chExt cx="4195631" cy="1143001"/>
          </a:xfrm>
        </p:grpSpPr>
        <p:pic>
          <p:nvPicPr>
            <p:cNvPr id="8" name="Picture 4">
              <a:extLst>
                <a:ext uri="{FF2B5EF4-FFF2-40B4-BE49-F238E27FC236}">
                  <a16:creationId xmlns:a16="http://schemas.microsoft.com/office/drawing/2014/main" id="{D78366C8-35ED-7D17-C90F-6C1AC907F2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817" y="4419600"/>
              <a:ext cx="4195631" cy="90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22E41F82-BFD6-CB19-1CC9-DEFF0AC3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1486" y="5262652"/>
              <a:ext cx="3423811" cy="29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A2255252-C098-FBDE-F0A1-E9BDBD92335D}"/>
              </a:ext>
            </a:extLst>
          </p:cNvPr>
          <p:cNvSpPr txBox="1"/>
          <p:nvPr/>
        </p:nvSpPr>
        <p:spPr>
          <a:xfrm>
            <a:off x="579842" y="6052990"/>
            <a:ext cx="3714735" cy="369332"/>
          </a:xfrm>
          <a:prstGeom prst="rect">
            <a:avLst/>
          </a:prstGeom>
          <a:noFill/>
        </p:spPr>
        <p:txBody>
          <a:bodyPr wrap="none" rtlCol="0">
            <a:spAutoFit/>
          </a:bodyPr>
          <a:lstStyle/>
          <a:p>
            <a:r>
              <a:rPr lang="en-US" sz="1800" dirty="0">
                <a:solidFill>
                  <a:srgbClr val="C00000"/>
                </a:solidFill>
                <a:latin typeface="Calibri" pitchFamily="34" charset="0"/>
              </a:rPr>
              <a:t>1. MMU uses VA to find PTE &amp; get PA</a:t>
            </a:r>
          </a:p>
        </p:txBody>
      </p:sp>
      <p:sp>
        <p:nvSpPr>
          <p:cNvPr id="11" name="TextBox 10">
            <a:extLst>
              <a:ext uri="{FF2B5EF4-FFF2-40B4-BE49-F238E27FC236}">
                <a16:creationId xmlns:a16="http://schemas.microsoft.com/office/drawing/2014/main" id="{A7B04F8B-7EC7-6DB4-9801-489E98B16282}"/>
              </a:ext>
            </a:extLst>
          </p:cNvPr>
          <p:cNvSpPr txBox="1"/>
          <p:nvPr/>
        </p:nvSpPr>
        <p:spPr>
          <a:xfrm>
            <a:off x="5239765" y="6050872"/>
            <a:ext cx="3727495" cy="369332"/>
          </a:xfrm>
          <a:prstGeom prst="rect">
            <a:avLst/>
          </a:prstGeom>
          <a:noFill/>
        </p:spPr>
        <p:txBody>
          <a:bodyPr wrap="none" rtlCol="0">
            <a:spAutoFit/>
          </a:bodyPr>
          <a:lstStyle/>
          <a:p>
            <a:r>
              <a:rPr lang="en-US" sz="1800" dirty="0">
                <a:solidFill>
                  <a:srgbClr val="C00000"/>
                </a:solidFill>
                <a:latin typeface="Calibri" pitchFamily="34" charset="0"/>
              </a:rPr>
              <a:t>2. PA is used to look in cache for data</a:t>
            </a:r>
          </a:p>
        </p:txBody>
      </p:sp>
    </p:spTree>
    <p:extLst>
      <p:ext uri="{BB962C8B-B14F-4D97-AF65-F5344CB8AC3E}">
        <p14:creationId xmlns:p14="http://schemas.microsoft.com/office/powerpoint/2010/main" val="35789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98361" y="360362"/>
            <a:ext cx="8693239"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Page Table</a:t>
            </a:r>
          </a:p>
        </p:txBody>
      </p:sp>
      <p:sp>
        <p:nvSpPr>
          <p:cNvPr id="14339" name="Rectangle 3"/>
          <p:cNvSpPr>
            <a:spLocks noChangeArrowheads="1"/>
          </p:cNvSpPr>
          <p:nvPr/>
        </p:nvSpPr>
        <p:spPr bwMode="auto">
          <a:xfrm>
            <a:off x="3246852" y="3533775"/>
            <a:ext cx="1600200" cy="228600"/>
          </a:xfrm>
          <a:prstGeom prst="rect">
            <a:avLst/>
          </a:prstGeom>
          <a:solidFill>
            <a:schemeClr val="bg1">
              <a:lumMod val="85000"/>
            </a:schemeClr>
          </a:solidFill>
          <a:ln w="19080">
            <a:solidFill>
              <a:srgbClr val="000066"/>
            </a:solidFill>
            <a:miter lim="800000"/>
            <a:headEnd/>
            <a:tailEnd/>
          </a:ln>
          <a:effectLst/>
        </p:spPr>
        <p:txBody>
          <a:bodyPr wrap="none" anchor="ctr"/>
          <a:lstStyle/>
          <a:p>
            <a:endParaRPr lang="en-US"/>
          </a:p>
        </p:txBody>
      </p:sp>
      <p:sp>
        <p:nvSpPr>
          <p:cNvPr id="14340" name="Rectangle 4"/>
          <p:cNvSpPr>
            <a:spLocks noChangeArrowheads="1"/>
          </p:cNvSpPr>
          <p:nvPr/>
        </p:nvSpPr>
        <p:spPr bwMode="auto">
          <a:xfrm>
            <a:off x="3246852" y="37623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1" name="Rectangle 5"/>
          <p:cNvSpPr>
            <a:spLocks noChangeArrowheads="1"/>
          </p:cNvSpPr>
          <p:nvPr/>
        </p:nvSpPr>
        <p:spPr bwMode="auto">
          <a:xfrm>
            <a:off x="3246852" y="3305175"/>
            <a:ext cx="1600200"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null</a:t>
            </a:r>
          </a:p>
        </p:txBody>
      </p:sp>
      <p:sp>
        <p:nvSpPr>
          <p:cNvPr id="14342" name="Rectangle 6"/>
          <p:cNvSpPr>
            <a:spLocks noChangeArrowheads="1"/>
          </p:cNvSpPr>
          <p:nvPr/>
        </p:nvSpPr>
        <p:spPr bwMode="auto">
          <a:xfrm>
            <a:off x="3246852" y="2162175"/>
            <a:ext cx="1600200"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null</a:t>
            </a:r>
          </a:p>
        </p:txBody>
      </p:sp>
      <p:sp>
        <p:nvSpPr>
          <p:cNvPr id="14343" name="Rectangle 7"/>
          <p:cNvSpPr>
            <a:spLocks noChangeArrowheads="1"/>
          </p:cNvSpPr>
          <p:nvPr/>
        </p:nvSpPr>
        <p:spPr bwMode="auto">
          <a:xfrm>
            <a:off x="3246852" y="23907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4" name="Rectangle 8"/>
          <p:cNvSpPr>
            <a:spLocks noChangeArrowheads="1"/>
          </p:cNvSpPr>
          <p:nvPr/>
        </p:nvSpPr>
        <p:spPr bwMode="auto">
          <a:xfrm>
            <a:off x="3246852" y="26193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5" name="Rectangle 9"/>
          <p:cNvSpPr>
            <a:spLocks noChangeArrowheads="1"/>
          </p:cNvSpPr>
          <p:nvPr/>
        </p:nvSpPr>
        <p:spPr bwMode="auto">
          <a:xfrm>
            <a:off x="3246852" y="2847975"/>
            <a:ext cx="1600200" cy="228600"/>
          </a:xfrm>
          <a:prstGeom prst="rect">
            <a:avLst/>
          </a:prstGeom>
          <a:solidFill>
            <a:schemeClr val="bg1">
              <a:lumMod val="85000"/>
            </a:schemeClr>
          </a:solidFill>
          <a:ln w="19080">
            <a:solidFill>
              <a:srgbClr val="000066"/>
            </a:solidFill>
            <a:miter lim="800000"/>
            <a:headEnd/>
            <a:tailEnd/>
          </a:ln>
          <a:effectLst/>
        </p:spPr>
        <p:txBody>
          <a:bodyPr wrap="none" anchor="ctr"/>
          <a:lstStyle/>
          <a:p>
            <a:endParaRPr lang="en-US"/>
          </a:p>
        </p:txBody>
      </p:sp>
      <p:sp>
        <p:nvSpPr>
          <p:cNvPr id="14346" name="Rectangle 10"/>
          <p:cNvSpPr>
            <a:spLocks noChangeArrowheads="1"/>
          </p:cNvSpPr>
          <p:nvPr/>
        </p:nvSpPr>
        <p:spPr bwMode="auto">
          <a:xfrm>
            <a:off x="3246852" y="30765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7" name="Text Box 11"/>
          <p:cNvSpPr txBox="1">
            <a:spLocks noChangeArrowheads="1"/>
          </p:cNvSpPr>
          <p:nvPr/>
        </p:nvSpPr>
        <p:spPr bwMode="auto">
          <a:xfrm>
            <a:off x="3199583" y="4032161"/>
            <a:ext cx="1690688" cy="812800"/>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Memory resident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0000"/>
                </a:solidFill>
                <a:latin typeface="Calibri" pitchFamily="34" charset="0"/>
              </a:rPr>
              <a:t>page table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(DRAM)</a:t>
            </a:r>
          </a:p>
        </p:txBody>
      </p:sp>
      <p:sp>
        <p:nvSpPr>
          <p:cNvPr id="14348" name="Text Box 12"/>
          <p:cNvSpPr txBox="1">
            <a:spLocks noChangeArrowheads="1"/>
          </p:cNvSpPr>
          <p:nvPr/>
        </p:nvSpPr>
        <p:spPr bwMode="auto">
          <a:xfrm>
            <a:off x="6474240" y="1219200"/>
            <a:ext cx="1627153" cy="57708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Physical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(DRAM)</a:t>
            </a:r>
          </a:p>
        </p:txBody>
      </p:sp>
      <p:sp>
        <p:nvSpPr>
          <p:cNvPr id="14349" name="Rectangle 13"/>
          <p:cNvSpPr>
            <a:spLocks noChangeArrowheads="1"/>
          </p:cNvSpPr>
          <p:nvPr/>
        </p:nvSpPr>
        <p:spPr bwMode="auto">
          <a:xfrm>
            <a:off x="6591715" y="2257692"/>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7</a:t>
            </a:r>
          </a:p>
        </p:txBody>
      </p:sp>
      <p:sp>
        <p:nvSpPr>
          <p:cNvPr id="14350" name="Rectangle 14"/>
          <p:cNvSpPr>
            <a:spLocks noChangeArrowheads="1"/>
          </p:cNvSpPr>
          <p:nvPr/>
        </p:nvSpPr>
        <p:spPr bwMode="auto">
          <a:xfrm>
            <a:off x="6591715" y="2466975"/>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4</a:t>
            </a:r>
          </a:p>
        </p:txBody>
      </p:sp>
      <p:sp>
        <p:nvSpPr>
          <p:cNvPr id="14351" name="Line 15"/>
          <p:cNvSpPr>
            <a:spLocks noChangeShapeType="1"/>
          </p:cNvSpPr>
          <p:nvPr/>
        </p:nvSpPr>
        <p:spPr bwMode="auto">
          <a:xfrm>
            <a:off x="4072352" y="3654425"/>
            <a:ext cx="2527300" cy="1450975"/>
          </a:xfrm>
          <a:prstGeom prst="line">
            <a:avLst/>
          </a:prstGeom>
          <a:noFill/>
          <a:ln w="19080">
            <a:solidFill>
              <a:srgbClr val="000066"/>
            </a:solidFill>
            <a:prstDash val="dash"/>
            <a:miter lim="800000"/>
            <a:headEnd/>
            <a:tailEnd type="triangle" w="med" len="med"/>
          </a:ln>
          <a:effectLst/>
        </p:spPr>
        <p:txBody>
          <a:bodyPr/>
          <a:lstStyle/>
          <a:p>
            <a:endParaRPr lang="en-US"/>
          </a:p>
        </p:txBody>
      </p:sp>
      <p:sp>
        <p:nvSpPr>
          <p:cNvPr id="14352" name="Line 16"/>
          <p:cNvSpPr>
            <a:spLocks noChangeShapeType="1"/>
          </p:cNvSpPr>
          <p:nvPr/>
        </p:nvSpPr>
        <p:spPr bwMode="auto">
          <a:xfrm flipV="1">
            <a:off x="4072352" y="2284413"/>
            <a:ext cx="2527300" cy="1612900"/>
          </a:xfrm>
          <a:prstGeom prst="line">
            <a:avLst/>
          </a:prstGeom>
          <a:noFill/>
          <a:ln w="19080">
            <a:solidFill>
              <a:srgbClr val="000066"/>
            </a:solidFill>
            <a:miter lim="800000"/>
            <a:headEnd/>
            <a:tailEnd type="triangle" w="med" len="med"/>
          </a:ln>
          <a:effectLst/>
        </p:spPr>
        <p:txBody>
          <a:bodyPr/>
          <a:lstStyle/>
          <a:p>
            <a:endParaRPr lang="en-US"/>
          </a:p>
        </p:txBody>
      </p:sp>
      <p:sp>
        <p:nvSpPr>
          <p:cNvPr id="14353" name="Line 17"/>
          <p:cNvSpPr>
            <a:spLocks noChangeShapeType="1"/>
          </p:cNvSpPr>
          <p:nvPr/>
        </p:nvSpPr>
        <p:spPr bwMode="auto">
          <a:xfrm flipV="1">
            <a:off x="4097752" y="2055813"/>
            <a:ext cx="2501900" cy="698500"/>
          </a:xfrm>
          <a:prstGeom prst="line">
            <a:avLst/>
          </a:prstGeom>
          <a:noFill/>
          <a:ln w="19080">
            <a:solidFill>
              <a:srgbClr val="000066"/>
            </a:solidFill>
            <a:miter lim="800000"/>
            <a:headEnd/>
            <a:tailEnd type="triangle" w="med" len="med"/>
          </a:ln>
          <a:effectLst/>
        </p:spPr>
        <p:txBody>
          <a:bodyPr/>
          <a:lstStyle/>
          <a:p>
            <a:endParaRPr lang="en-US"/>
          </a:p>
        </p:txBody>
      </p:sp>
      <p:sp>
        <p:nvSpPr>
          <p:cNvPr id="14354" name="Line 18"/>
          <p:cNvSpPr>
            <a:spLocks noChangeShapeType="1"/>
          </p:cNvSpPr>
          <p:nvPr/>
        </p:nvSpPr>
        <p:spPr bwMode="auto">
          <a:xfrm flipV="1">
            <a:off x="4046952" y="1827213"/>
            <a:ext cx="2552700" cy="701675"/>
          </a:xfrm>
          <a:prstGeom prst="line">
            <a:avLst/>
          </a:prstGeom>
          <a:noFill/>
          <a:ln w="19080">
            <a:solidFill>
              <a:srgbClr val="000066"/>
            </a:solidFill>
            <a:miter lim="800000"/>
            <a:headEnd/>
            <a:tailEnd type="triangle" w="med" len="med"/>
          </a:ln>
          <a:effectLst/>
        </p:spPr>
        <p:txBody>
          <a:bodyPr/>
          <a:lstStyle/>
          <a:p>
            <a:endParaRPr lang="en-US"/>
          </a:p>
        </p:txBody>
      </p:sp>
      <p:sp>
        <p:nvSpPr>
          <p:cNvPr id="14355" name="Text Box 19"/>
          <p:cNvSpPr txBox="1">
            <a:spLocks noChangeArrowheads="1"/>
          </p:cNvSpPr>
          <p:nvPr/>
        </p:nvSpPr>
        <p:spPr bwMode="auto">
          <a:xfrm>
            <a:off x="6526627" y="3216275"/>
            <a:ext cx="1541463" cy="573088"/>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Virtual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(disk)</a:t>
            </a:r>
          </a:p>
        </p:txBody>
      </p:sp>
      <p:sp>
        <p:nvSpPr>
          <p:cNvPr id="14356" name="Rectangle 20"/>
          <p:cNvSpPr>
            <a:spLocks noChangeArrowheads="1"/>
          </p:cNvSpPr>
          <p:nvPr/>
        </p:nvSpPr>
        <p:spPr bwMode="auto">
          <a:xfrm>
            <a:off x="2942052" y="35337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7" name="Rectangle 21"/>
          <p:cNvSpPr>
            <a:spLocks noChangeArrowheads="1"/>
          </p:cNvSpPr>
          <p:nvPr/>
        </p:nvSpPr>
        <p:spPr bwMode="auto">
          <a:xfrm>
            <a:off x="2942052" y="37623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8" name="Rectangle 22"/>
          <p:cNvSpPr>
            <a:spLocks noChangeArrowheads="1"/>
          </p:cNvSpPr>
          <p:nvPr/>
        </p:nvSpPr>
        <p:spPr bwMode="auto">
          <a:xfrm>
            <a:off x="2942052" y="33051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9" name="Rectangle 23"/>
          <p:cNvSpPr>
            <a:spLocks noChangeArrowheads="1"/>
          </p:cNvSpPr>
          <p:nvPr/>
        </p:nvSpPr>
        <p:spPr bwMode="auto">
          <a:xfrm>
            <a:off x="2942052" y="21621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0" name="Rectangle 24"/>
          <p:cNvSpPr>
            <a:spLocks noChangeArrowheads="1"/>
          </p:cNvSpPr>
          <p:nvPr/>
        </p:nvSpPr>
        <p:spPr bwMode="auto">
          <a:xfrm>
            <a:off x="2942052" y="23907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1" name="Rectangle 25"/>
          <p:cNvSpPr>
            <a:spLocks noChangeArrowheads="1"/>
          </p:cNvSpPr>
          <p:nvPr/>
        </p:nvSpPr>
        <p:spPr bwMode="auto">
          <a:xfrm>
            <a:off x="2942052" y="26193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2" name="Rectangle 26"/>
          <p:cNvSpPr>
            <a:spLocks noChangeArrowheads="1"/>
          </p:cNvSpPr>
          <p:nvPr/>
        </p:nvSpPr>
        <p:spPr bwMode="auto">
          <a:xfrm>
            <a:off x="2942052" y="28479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3" name="Rectangle 27"/>
          <p:cNvSpPr>
            <a:spLocks noChangeArrowheads="1"/>
          </p:cNvSpPr>
          <p:nvPr/>
        </p:nvSpPr>
        <p:spPr bwMode="auto">
          <a:xfrm>
            <a:off x="2942052" y="30765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4" name="Text Box 28"/>
          <p:cNvSpPr txBox="1">
            <a:spLocks noChangeArrowheads="1"/>
          </p:cNvSpPr>
          <p:nvPr/>
        </p:nvSpPr>
        <p:spPr bwMode="auto">
          <a:xfrm>
            <a:off x="2713452" y="1857375"/>
            <a:ext cx="685800" cy="335799"/>
          </a:xfrm>
          <a:prstGeom prst="rect">
            <a:avLst/>
          </a:prstGeom>
          <a:noFill/>
          <a:ln w="9525">
            <a:noFill/>
            <a:round/>
            <a:headEnd/>
            <a:tailEnd/>
          </a:ln>
          <a:effectLst/>
        </p:spPr>
        <p:txBody>
          <a:bodyPr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Valid</a:t>
            </a:r>
          </a:p>
        </p:txBody>
      </p:sp>
      <p:sp>
        <p:nvSpPr>
          <p:cNvPr id="14365" name="Text Box 29"/>
          <p:cNvSpPr txBox="1">
            <a:spLocks noChangeArrowheads="1"/>
          </p:cNvSpPr>
          <p:nvPr/>
        </p:nvSpPr>
        <p:spPr bwMode="auto">
          <a:xfrm>
            <a:off x="2950079" y="2132013"/>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66" name="Text Box 30"/>
          <p:cNvSpPr txBox="1">
            <a:spLocks noChangeArrowheads="1"/>
          </p:cNvSpPr>
          <p:nvPr/>
        </p:nvSpPr>
        <p:spPr bwMode="auto">
          <a:xfrm>
            <a:off x="2950872" y="2364922"/>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67" name="Text Box 31"/>
          <p:cNvSpPr txBox="1">
            <a:spLocks noChangeArrowheads="1"/>
          </p:cNvSpPr>
          <p:nvPr/>
        </p:nvSpPr>
        <p:spPr bwMode="auto">
          <a:xfrm>
            <a:off x="2950079" y="2830740"/>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68" name="Text Box 32"/>
          <p:cNvSpPr txBox="1">
            <a:spLocks noChangeArrowheads="1"/>
          </p:cNvSpPr>
          <p:nvPr/>
        </p:nvSpPr>
        <p:spPr bwMode="auto">
          <a:xfrm>
            <a:off x="2950872" y="3037893"/>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69" name="Text Box 33"/>
          <p:cNvSpPr txBox="1">
            <a:spLocks noChangeArrowheads="1"/>
          </p:cNvSpPr>
          <p:nvPr/>
        </p:nvSpPr>
        <p:spPr bwMode="auto">
          <a:xfrm>
            <a:off x="2950079" y="3277241"/>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70" name="Text Box 34"/>
          <p:cNvSpPr txBox="1">
            <a:spLocks noChangeArrowheads="1"/>
          </p:cNvSpPr>
          <p:nvPr/>
        </p:nvSpPr>
        <p:spPr bwMode="auto">
          <a:xfrm>
            <a:off x="2950872" y="3736619"/>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71" name="Text Box 35"/>
          <p:cNvSpPr txBox="1">
            <a:spLocks noChangeArrowheads="1"/>
          </p:cNvSpPr>
          <p:nvPr/>
        </p:nvSpPr>
        <p:spPr bwMode="auto">
          <a:xfrm>
            <a:off x="2950079" y="3503711"/>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72" name="Text Box 36"/>
          <p:cNvSpPr txBox="1">
            <a:spLocks noChangeArrowheads="1"/>
          </p:cNvSpPr>
          <p:nvPr/>
        </p:nvSpPr>
        <p:spPr bwMode="auto">
          <a:xfrm>
            <a:off x="2950872" y="2597831"/>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73" name="Text Box 37"/>
          <p:cNvSpPr txBox="1">
            <a:spLocks noChangeArrowheads="1"/>
          </p:cNvSpPr>
          <p:nvPr/>
        </p:nvSpPr>
        <p:spPr bwMode="auto">
          <a:xfrm>
            <a:off x="3313527" y="1368425"/>
            <a:ext cx="1339126" cy="818367"/>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Physical page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number or </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disk address</a:t>
            </a:r>
          </a:p>
        </p:txBody>
      </p:sp>
      <p:sp>
        <p:nvSpPr>
          <p:cNvPr id="14374" name="Text Box 38"/>
          <p:cNvSpPr txBox="1">
            <a:spLocks noChangeArrowheads="1"/>
          </p:cNvSpPr>
          <p:nvPr/>
        </p:nvSpPr>
        <p:spPr bwMode="auto">
          <a:xfrm>
            <a:off x="2335449" y="2096910"/>
            <a:ext cx="641243" cy="335799"/>
          </a:xfrm>
          <a:prstGeom prst="rect">
            <a:avLst/>
          </a:prstGeom>
          <a:noFill/>
          <a:ln w="9525">
            <a:noFill/>
            <a:round/>
            <a:headEnd/>
            <a:tailEnd/>
          </a:ln>
          <a:effectLst/>
        </p:spPr>
        <p:txBody>
          <a:bodyPr wrap="none" lIns="90000" tIns="46800" rIns="90000" bIns="46800" anchor="ctr">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PTE 0</a:t>
            </a:r>
          </a:p>
        </p:txBody>
      </p:sp>
      <p:sp>
        <p:nvSpPr>
          <p:cNvPr id="14375" name="Text Box 39"/>
          <p:cNvSpPr txBox="1">
            <a:spLocks noChangeArrowheads="1"/>
          </p:cNvSpPr>
          <p:nvPr/>
        </p:nvSpPr>
        <p:spPr bwMode="auto">
          <a:xfrm>
            <a:off x="2332274" y="3709810"/>
            <a:ext cx="641243" cy="335799"/>
          </a:xfrm>
          <a:prstGeom prst="rect">
            <a:avLst/>
          </a:prstGeom>
          <a:noFill/>
          <a:ln w="9525">
            <a:noFill/>
            <a:round/>
            <a:headEnd/>
            <a:tailEnd/>
          </a:ln>
          <a:effectLst/>
        </p:spPr>
        <p:txBody>
          <a:bodyPr wrap="none" lIns="90000" tIns="46800" rIns="90000" bIns="46800" anchor="ctr">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PTE 7</a:t>
            </a:r>
          </a:p>
        </p:txBody>
      </p:sp>
      <p:sp>
        <p:nvSpPr>
          <p:cNvPr id="14376" name="Text Box 40"/>
          <p:cNvSpPr txBox="1">
            <a:spLocks noChangeArrowheads="1"/>
          </p:cNvSpPr>
          <p:nvPr/>
        </p:nvSpPr>
        <p:spPr bwMode="auto">
          <a:xfrm>
            <a:off x="7956965" y="1766888"/>
            <a:ext cx="550448" cy="33579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PP 0</a:t>
            </a:r>
          </a:p>
        </p:txBody>
      </p:sp>
      <p:sp>
        <p:nvSpPr>
          <p:cNvPr id="14377" name="Rectangle 41"/>
          <p:cNvSpPr>
            <a:spLocks noChangeArrowheads="1"/>
          </p:cNvSpPr>
          <p:nvPr/>
        </p:nvSpPr>
        <p:spPr bwMode="auto">
          <a:xfrm>
            <a:off x="6591715" y="2032000"/>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2</a:t>
            </a:r>
          </a:p>
        </p:txBody>
      </p:sp>
      <p:sp>
        <p:nvSpPr>
          <p:cNvPr id="14378" name="Rectangle 42"/>
          <p:cNvSpPr>
            <a:spLocks noChangeArrowheads="1"/>
          </p:cNvSpPr>
          <p:nvPr/>
        </p:nvSpPr>
        <p:spPr bwMode="auto">
          <a:xfrm>
            <a:off x="6591715" y="1803400"/>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1</a:t>
            </a:r>
          </a:p>
        </p:txBody>
      </p:sp>
      <p:sp>
        <p:nvSpPr>
          <p:cNvPr id="14379" name="Oval 43"/>
          <p:cNvSpPr>
            <a:spLocks noChangeArrowheads="1"/>
          </p:cNvSpPr>
          <p:nvPr/>
        </p:nvSpPr>
        <p:spPr bwMode="auto">
          <a:xfrm>
            <a:off x="4021552" y="38608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0" name="Oval 44"/>
          <p:cNvSpPr>
            <a:spLocks noChangeArrowheads="1"/>
          </p:cNvSpPr>
          <p:nvPr/>
        </p:nvSpPr>
        <p:spPr bwMode="auto">
          <a:xfrm>
            <a:off x="4021552" y="36322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1" name="Oval 45"/>
          <p:cNvSpPr>
            <a:spLocks noChangeArrowheads="1"/>
          </p:cNvSpPr>
          <p:nvPr/>
        </p:nvSpPr>
        <p:spPr bwMode="auto">
          <a:xfrm>
            <a:off x="4021552" y="272415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2" name="Oval 46"/>
          <p:cNvSpPr>
            <a:spLocks noChangeArrowheads="1"/>
          </p:cNvSpPr>
          <p:nvPr/>
        </p:nvSpPr>
        <p:spPr bwMode="auto">
          <a:xfrm>
            <a:off x="4021552" y="24892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3" name="Text Box 47"/>
          <p:cNvSpPr txBox="1">
            <a:spLocks noChangeArrowheads="1"/>
          </p:cNvSpPr>
          <p:nvPr/>
        </p:nvSpPr>
        <p:spPr bwMode="auto">
          <a:xfrm>
            <a:off x="7969665" y="2427288"/>
            <a:ext cx="550448" cy="33579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PP 3</a:t>
            </a:r>
          </a:p>
        </p:txBody>
      </p:sp>
      <p:sp>
        <p:nvSpPr>
          <p:cNvPr id="14384" name="Rectangle 48"/>
          <p:cNvSpPr>
            <a:spLocks noChangeArrowheads="1"/>
          </p:cNvSpPr>
          <p:nvPr/>
        </p:nvSpPr>
        <p:spPr bwMode="auto">
          <a:xfrm>
            <a:off x="6599652" y="384492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1</a:t>
            </a:r>
          </a:p>
        </p:txBody>
      </p:sp>
      <p:sp>
        <p:nvSpPr>
          <p:cNvPr id="14385" name="Rectangle 49"/>
          <p:cNvSpPr>
            <a:spLocks noChangeArrowheads="1"/>
          </p:cNvSpPr>
          <p:nvPr/>
        </p:nvSpPr>
        <p:spPr bwMode="auto">
          <a:xfrm>
            <a:off x="6599652" y="415544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2</a:t>
            </a:r>
          </a:p>
        </p:txBody>
      </p:sp>
      <p:sp>
        <p:nvSpPr>
          <p:cNvPr id="14386" name="Rectangle 50"/>
          <p:cNvSpPr>
            <a:spLocks noChangeArrowheads="1"/>
          </p:cNvSpPr>
          <p:nvPr/>
        </p:nvSpPr>
        <p:spPr bwMode="auto">
          <a:xfrm>
            <a:off x="6599652" y="477647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4</a:t>
            </a:r>
          </a:p>
        </p:txBody>
      </p:sp>
      <p:sp>
        <p:nvSpPr>
          <p:cNvPr id="14387" name="Rectangle 51"/>
          <p:cNvSpPr>
            <a:spLocks noChangeArrowheads="1"/>
          </p:cNvSpPr>
          <p:nvPr/>
        </p:nvSpPr>
        <p:spPr bwMode="auto">
          <a:xfrm>
            <a:off x="6599652" y="508698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6</a:t>
            </a:r>
          </a:p>
        </p:txBody>
      </p:sp>
      <p:sp>
        <p:nvSpPr>
          <p:cNvPr id="14388" name="Rectangle 52"/>
          <p:cNvSpPr>
            <a:spLocks noChangeArrowheads="1"/>
          </p:cNvSpPr>
          <p:nvPr/>
        </p:nvSpPr>
        <p:spPr bwMode="auto">
          <a:xfrm>
            <a:off x="6599652" y="539750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7</a:t>
            </a:r>
          </a:p>
        </p:txBody>
      </p:sp>
      <p:sp>
        <p:nvSpPr>
          <p:cNvPr id="14389" name="Oval 53"/>
          <p:cNvSpPr>
            <a:spLocks noChangeArrowheads="1"/>
          </p:cNvSpPr>
          <p:nvPr/>
        </p:nvSpPr>
        <p:spPr bwMode="auto">
          <a:xfrm>
            <a:off x="4021552" y="2933344"/>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90" name="Line 54"/>
          <p:cNvSpPr>
            <a:spLocks noChangeShapeType="1"/>
          </p:cNvSpPr>
          <p:nvPr/>
        </p:nvSpPr>
        <p:spPr bwMode="auto">
          <a:xfrm>
            <a:off x="4034252" y="2978061"/>
            <a:ext cx="2565400" cy="1511300"/>
          </a:xfrm>
          <a:prstGeom prst="line">
            <a:avLst/>
          </a:prstGeom>
          <a:noFill/>
          <a:ln w="19080">
            <a:solidFill>
              <a:srgbClr val="000066"/>
            </a:solidFill>
            <a:prstDash val="dash"/>
            <a:miter lim="800000"/>
            <a:headEnd/>
            <a:tailEnd type="triangle" w="med" len="med"/>
          </a:ln>
          <a:effectLst/>
        </p:spPr>
        <p:txBody>
          <a:bodyPr/>
          <a:lstStyle/>
          <a:p>
            <a:endParaRPr lang="en-US"/>
          </a:p>
        </p:txBody>
      </p:sp>
      <p:sp>
        <p:nvSpPr>
          <p:cNvPr id="14391" name="Oval 55"/>
          <p:cNvSpPr>
            <a:spLocks noChangeArrowheads="1"/>
          </p:cNvSpPr>
          <p:nvPr/>
        </p:nvSpPr>
        <p:spPr bwMode="auto">
          <a:xfrm>
            <a:off x="4021552" y="314325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92" name="Line 56"/>
          <p:cNvSpPr>
            <a:spLocks noChangeShapeType="1"/>
          </p:cNvSpPr>
          <p:nvPr/>
        </p:nvSpPr>
        <p:spPr bwMode="auto">
          <a:xfrm flipV="1">
            <a:off x="4066002" y="2500313"/>
            <a:ext cx="2533650" cy="673100"/>
          </a:xfrm>
          <a:prstGeom prst="line">
            <a:avLst/>
          </a:prstGeom>
          <a:noFill/>
          <a:ln w="19080">
            <a:solidFill>
              <a:srgbClr val="000066"/>
            </a:solidFill>
            <a:miter lim="800000"/>
            <a:headEnd/>
            <a:tailEnd type="triangle" w="med" len="med"/>
          </a:ln>
          <a:effectLst/>
        </p:spPr>
        <p:txBody>
          <a:bodyPr/>
          <a:lstStyle/>
          <a:p>
            <a:endParaRPr lang="en-US"/>
          </a:p>
        </p:txBody>
      </p:sp>
      <p:sp>
        <p:nvSpPr>
          <p:cNvPr id="14393" name="Rectangle 57"/>
          <p:cNvSpPr>
            <a:spLocks noChangeArrowheads="1"/>
          </p:cNvSpPr>
          <p:nvPr/>
        </p:nvSpPr>
        <p:spPr bwMode="auto">
          <a:xfrm>
            <a:off x="6599652" y="446595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3</a:t>
            </a:r>
          </a:p>
        </p:txBody>
      </p:sp>
      <p:sp>
        <p:nvSpPr>
          <p:cNvPr id="59" name="Rectangle 58"/>
          <p:cNvSpPr/>
          <p:nvPr/>
        </p:nvSpPr>
        <p:spPr bwMode="auto">
          <a:xfrm>
            <a:off x="442913" y="1524000"/>
            <a:ext cx="1600200" cy="242888"/>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Virtual address</a:t>
            </a:r>
          </a:p>
        </p:txBody>
      </p:sp>
      <p:cxnSp>
        <p:nvCxnSpPr>
          <p:cNvPr id="61" name="Shape 60"/>
          <p:cNvCxnSpPr>
            <a:stCxn id="59" idx="2"/>
            <a:endCxn id="14372" idx="1"/>
          </p:cNvCxnSpPr>
          <p:nvPr/>
        </p:nvCxnSpPr>
        <p:spPr bwMode="auto">
          <a:xfrm rot="16200000" flipH="1">
            <a:off x="1605271" y="1404629"/>
            <a:ext cx="983343" cy="1707859"/>
          </a:xfrm>
          <a:prstGeom prst="bentConnector2">
            <a:avLst/>
          </a:prstGeom>
          <a:noFill/>
          <a:ln w="25400" cap="flat" cmpd="sng" algn="ctr">
            <a:solidFill>
              <a:schemeClr val="tx1"/>
            </a:solidFill>
            <a:prstDash val="solid"/>
            <a:round/>
            <a:headEnd type="none" w="med" len="med"/>
            <a:tailEnd type="arrow"/>
          </a:ln>
          <a:effectLst/>
        </p:spPr>
      </p:cxnSp>
      <p:sp>
        <p:nvSpPr>
          <p:cNvPr id="62" name="Rectangle 2"/>
          <p:cNvSpPr txBox="1">
            <a:spLocks noChangeArrowheads="1"/>
          </p:cNvSpPr>
          <p:nvPr/>
        </p:nvSpPr>
        <p:spPr bwMode="auto">
          <a:xfrm>
            <a:off x="200026" y="5791200"/>
            <a:ext cx="8307387" cy="8746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kern="0" dirty="0"/>
              <a:t>A </a:t>
            </a:r>
            <a:r>
              <a:rPr lang="en-GB" i="1" kern="0" dirty="0">
                <a:solidFill>
                  <a:srgbClr val="C00000"/>
                </a:solidFill>
              </a:rPr>
              <a:t>page table </a:t>
            </a:r>
            <a:r>
              <a:rPr lang="en-GB" kern="0" dirty="0"/>
              <a:t>contains page table entries (PTEs) that map virtual pages to physical pages.</a:t>
            </a:r>
          </a:p>
        </p:txBody>
      </p:sp>
    </p:spTree>
    <p:extLst>
      <p:ext uri="{BB962C8B-B14F-4D97-AF65-F5344CB8AC3E}">
        <p14:creationId xmlns:p14="http://schemas.microsoft.com/office/powerpoint/2010/main" val="2159936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A79-0E53-F09A-3C38-109BB5D5619A}"/>
              </a:ext>
            </a:extLst>
          </p:cNvPr>
          <p:cNvSpPr>
            <a:spLocks noGrp="1"/>
          </p:cNvSpPr>
          <p:nvPr>
            <p:ph type="title"/>
          </p:nvPr>
        </p:nvSpPr>
        <p:spPr/>
        <p:txBody>
          <a:bodyPr/>
          <a:lstStyle/>
          <a:p>
            <a:r>
              <a:rPr lang="en-US" dirty="0"/>
              <a:t>Review: Let’s think.</a:t>
            </a:r>
          </a:p>
        </p:txBody>
      </p:sp>
      <p:sp>
        <p:nvSpPr>
          <p:cNvPr id="3" name="Content Placeholder 2">
            <a:extLst>
              <a:ext uri="{FF2B5EF4-FFF2-40B4-BE49-F238E27FC236}">
                <a16:creationId xmlns:a16="http://schemas.microsoft.com/office/drawing/2014/main" id="{1820B428-AA6F-4AB6-6EA1-8353F11C8968}"/>
              </a:ext>
            </a:extLst>
          </p:cNvPr>
          <p:cNvSpPr>
            <a:spLocks noGrp="1"/>
          </p:cNvSpPr>
          <p:nvPr>
            <p:ph idx="1"/>
          </p:nvPr>
        </p:nvSpPr>
        <p:spPr/>
        <p:txBody>
          <a:bodyPr/>
          <a:lstStyle/>
          <a:p>
            <a:pPr marL="0" indent="0">
              <a:buNone/>
            </a:pPr>
            <a:r>
              <a:rPr lang="en-US" dirty="0"/>
              <a:t>Does the MMU need to know the virtual address of the active process’s page table? Or the virtual address? Why?</a:t>
            </a:r>
          </a:p>
          <a:p>
            <a:pPr marL="0" indent="0">
              <a:buNone/>
            </a:pPr>
            <a:endParaRPr lang="en-US" dirty="0"/>
          </a:p>
        </p:txBody>
      </p:sp>
    </p:spTree>
    <p:extLst>
      <p:ext uri="{BB962C8B-B14F-4D97-AF65-F5344CB8AC3E}">
        <p14:creationId xmlns:p14="http://schemas.microsoft.com/office/powerpoint/2010/main" val="372286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A79-0E53-F09A-3C38-109BB5D5619A}"/>
              </a:ext>
            </a:extLst>
          </p:cNvPr>
          <p:cNvSpPr>
            <a:spLocks noGrp="1"/>
          </p:cNvSpPr>
          <p:nvPr>
            <p:ph type="title"/>
          </p:nvPr>
        </p:nvSpPr>
        <p:spPr/>
        <p:txBody>
          <a:bodyPr/>
          <a:lstStyle/>
          <a:p>
            <a:r>
              <a:rPr lang="en-US" dirty="0"/>
              <a:t>Review: Let’s think.</a:t>
            </a:r>
          </a:p>
        </p:txBody>
      </p:sp>
      <p:sp>
        <p:nvSpPr>
          <p:cNvPr id="3" name="Content Placeholder 2">
            <a:extLst>
              <a:ext uri="{FF2B5EF4-FFF2-40B4-BE49-F238E27FC236}">
                <a16:creationId xmlns:a16="http://schemas.microsoft.com/office/drawing/2014/main" id="{1820B428-AA6F-4AB6-6EA1-8353F11C8968}"/>
              </a:ext>
            </a:extLst>
          </p:cNvPr>
          <p:cNvSpPr>
            <a:spLocks noGrp="1"/>
          </p:cNvSpPr>
          <p:nvPr>
            <p:ph idx="1"/>
          </p:nvPr>
        </p:nvSpPr>
        <p:spPr/>
        <p:txBody>
          <a:bodyPr/>
          <a:lstStyle/>
          <a:p>
            <a:pPr marL="0" indent="0">
              <a:buNone/>
            </a:pPr>
            <a:r>
              <a:rPr lang="en-US" dirty="0"/>
              <a:t>Does the MMU need to know the virtual address of the active process’s page table? Or the virtual address? Why?</a:t>
            </a:r>
          </a:p>
          <a:p>
            <a:pPr marL="0" indent="0">
              <a:buNone/>
            </a:pPr>
            <a:endParaRPr lang="en-US" dirty="0"/>
          </a:p>
          <a:p>
            <a:pPr marL="0" indent="0">
              <a:buNone/>
            </a:pPr>
            <a:r>
              <a:rPr lang="en-US" b="0" i="1" dirty="0">
                <a:solidFill>
                  <a:schemeClr val="accent6">
                    <a:lumMod val="75000"/>
                  </a:schemeClr>
                </a:solidFill>
              </a:rPr>
              <a:t>If the MMU knew only a virtual address for the page table, then, in order to find the page table in memory, it would first need to look up the physical address of the page table, in the page table itself, …</a:t>
            </a:r>
          </a:p>
        </p:txBody>
      </p:sp>
    </p:spTree>
    <p:extLst>
      <p:ext uri="{BB962C8B-B14F-4D97-AF65-F5344CB8AC3E}">
        <p14:creationId xmlns:p14="http://schemas.microsoft.com/office/powerpoint/2010/main" val="46289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12700" cap="flat" cmpd="sng" algn="ctr">
          <a:solidFill>
            <a:schemeClr val="tx1"/>
          </a:solidFill>
          <a:prstDash val="solid"/>
          <a:round/>
          <a:headEnd type="none" w="med" len="med"/>
          <a:tailEnd type="arrow" w="med" len="med"/>
        </a:ln>
        <a:effectLst/>
      </a:spPr>
      <a:bodyPr rtlCol="0" anchor="ctr"/>
      <a:lstStyle>
        <a:defPPr algn="ctr">
          <a:defRPr sz="1600" dirty="0" smtClean="0">
            <a:latin typeface="+mn-lt"/>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15137</TotalTime>
  <Words>5224</Words>
  <Application>Microsoft Office PowerPoint</Application>
  <PresentationFormat>On-screen Show (4:3)</PresentationFormat>
  <Paragraphs>2161</Paragraphs>
  <Slides>57</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Arial</vt:lpstr>
      <vt:lpstr>Arial Narrow</vt:lpstr>
      <vt:lpstr>Calibri</vt:lpstr>
      <vt:lpstr>Courier</vt:lpstr>
      <vt:lpstr>Courier New</vt:lpstr>
      <vt:lpstr>Gill Sans MT</vt:lpstr>
      <vt:lpstr>Gill Sans MT Condensed</vt:lpstr>
      <vt:lpstr>Noto Sans Symbols</vt:lpstr>
      <vt:lpstr>Times New Roman</vt:lpstr>
      <vt:lpstr>Wingdings</vt:lpstr>
      <vt:lpstr>Wingdings 2</vt:lpstr>
      <vt:lpstr>template2007</vt:lpstr>
      <vt:lpstr>PowerPoint Presentation</vt:lpstr>
      <vt:lpstr>Virtual Memory: Details  15-213/15-513: Introduction to Computer Systems 12th Lecture, October 3rd, 2024</vt:lpstr>
      <vt:lpstr>Today  </vt:lpstr>
      <vt:lpstr>Review: Virtual Addressing</vt:lpstr>
      <vt:lpstr>Review: Per-process Virtual Address Space</vt:lpstr>
      <vt:lpstr>Review: VM vs Caches</vt:lpstr>
      <vt:lpstr>Review: Page Table</vt:lpstr>
      <vt:lpstr>Review: Let’s think.</vt:lpstr>
      <vt:lpstr>Review: Let’s think.</vt:lpstr>
      <vt:lpstr>Review: Translation Lookaside Buffer (TLB)</vt:lpstr>
      <vt:lpstr>Review: Accessing the TLB</vt:lpstr>
      <vt:lpstr>A little bit of catch-up  </vt:lpstr>
      <vt:lpstr>Are [1-level] Page Tables Practical?</vt:lpstr>
      <vt:lpstr>Are [1-level] Page Tables Practical? </vt:lpstr>
      <vt:lpstr>Multi-Level Page Tables</vt:lpstr>
      <vt:lpstr>A Two-Level Page Table Hierarchy</vt:lpstr>
      <vt:lpstr>Translating with a k-level Page Table</vt:lpstr>
      <vt:lpstr>Today  </vt:lpstr>
      <vt:lpstr>Simple Memory System Example</vt:lpstr>
      <vt:lpstr>Simple Memory System TLB</vt:lpstr>
      <vt:lpstr>Simple Memory System Page Table</vt:lpstr>
      <vt:lpstr>Simple Memory System Cache</vt:lpstr>
      <vt:lpstr>Address Translation Example</vt:lpstr>
      <vt:lpstr>Address Translation Example</vt:lpstr>
      <vt:lpstr>Address Translation Example: TLB/Cache Miss</vt:lpstr>
      <vt:lpstr>Address Translation Example: TLB/Cache Miss</vt:lpstr>
      <vt:lpstr>Today  </vt:lpstr>
      <vt:lpstr>Intel Core i7 Memory System</vt:lpstr>
      <vt:lpstr>End-to-end Core i7 Address Translation</vt:lpstr>
      <vt:lpstr>Core i7 Level 1-3 Page Table Entries</vt:lpstr>
      <vt:lpstr>Core i7 Level 4 Page Table Entries</vt:lpstr>
      <vt:lpstr>Core i7 Page Table Translation</vt:lpstr>
      <vt:lpstr>Trick for Speeding Up L1 Access</vt:lpstr>
      <vt:lpstr>Trick for Speeding Up L1 Access</vt:lpstr>
      <vt:lpstr>Trick for Speeding Up L1 Access</vt:lpstr>
      <vt:lpstr>Today  </vt:lpstr>
      <vt:lpstr>Memory-Mapped Files</vt:lpstr>
      <vt:lpstr>Memory-Mapped Files</vt:lpstr>
      <vt:lpstr>Memory-Mapped Files</vt:lpstr>
      <vt:lpstr>Copy-on-write sharing</vt:lpstr>
      <vt:lpstr>Copy-on-write sharing</vt:lpstr>
      <vt:lpstr>Copy-on-write sharing</vt:lpstr>
      <vt:lpstr>User-Level Memory Mapping</vt:lpstr>
      <vt:lpstr>User-Level Memory Mapping</vt:lpstr>
      <vt:lpstr>Uses of mmap</vt:lpstr>
      <vt:lpstr>Summary</vt:lpstr>
      <vt:lpstr>Review Question</vt:lpstr>
      <vt:lpstr>Address Translation With a Page Table</vt:lpstr>
      <vt:lpstr>Example: Using mmap to Support Attack Lab</vt:lpstr>
      <vt:lpstr>Using mmap to Support Attack Lab</vt:lpstr>
      <vt:lpstr>Using mmap to Support Attack Lab</vt:lpstr>
      <vt:lpstr>Using mmap to Support Attack Lab</vt:lpstr>
      <vt:lpstr>Using mmap to Support Attack Lab</vt:lpstr>
      <vt:lpstr>Using mmap to Support Attack Lab</vt:lpstr>
      <vt:lpstr>Virtual Address Space of a Linux Process</vt:lpstr>
      <vt:lpstr>Linux Organizes VM as Collection of “Areas” </vt:lpstr>
      <vt:lpstr>Linux Page Fault Handling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dc:title>
  <dc:creator>Markus Pueschel</dc:creator>
  <dc:description>Redesign of slides created by Randal E. Bryant and David R. O'Hallaron</dc:description>
  <cp:lastModifiedBy>Gregory M Kesden</cp:lastModifiedBy>
  <cp:revision>671</cp:revision>
  <cp:lastPrinted>2019-10-21T18:11:16Z</cp:lastPrinted>
  <dcterms:created xsi:type="dcterms:W3CDTF">2011-01-05T23:16:19Z</dcterms:created>
  <dcterms:modified xsi:type="dcterms:W3CDTF">2024-10-03T08:26:50Z</dcterms:modified>
</cp:coreProperties>
</file>