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5"/>
  </p:notesMasterIdLst>
  <p:sldIdLst>
    <p:sldId id="319" r:id="rId2"/>
    <p:sldId id="350" r:id="rId3"/>
    <p:sldId id="348" r:id="rId4"/>
    <p:sldId id="347" r:id="rId5"/>
    <p:sldId id="349" r:id="rId6"/>
    <p:sldId id="351" r:id="rId7"/>
    <p:sldId id="338" r:id="rId8"/>
    <p:sldId id="340" r:id="rId9"/>
    <p:sldId id="352" r:id="rId10"/>
    <p:sldId id="321" r:id="rId11"/>
    <p:sldId id="323" r:id="rId12"/>
    <p:sldId id="339" r:id="rId13"/>
    <p:sldId id="322" r:id="rId14"/>
    <p:sldId id="341" r:id="rId15"/>
    <p:sldId id="328" r:id="rId16"/>
    <p:sldId id="326" r:id="rId17"/>
    <p:sldId id="336" r:id="rId18"/>
    <p:sldId id="337" r:id="rId19"/>
    <p:sldId id="334" r:id="rId20"/>
    <p:sldId id="333" r:id="rId21"/>
    <p:sldId id="335" r:id="rId22"/>
    <p:sldId id="329" r:id="rId23"/>
    <p:sldId id="353" r:id="rId24"/>
    <p:sldId id="354" r:id="rId25"/>
    <p:sldId id="332" r:id="rId26"/>
    <p:sldId id="343" r:id="rId27"/>
    <p:sldId id="331" r:id="rId28"/>
    <p:sldId id="344" r:id="rId29"/>
    <p:sldId id="324" r:id="rId30"/>
    <p:sldId id="325" r:id="rId31"/>
    <p:sldId id="342" r:id="rId32"/>
    <p:sldId id="355" r:id="rId33"/>
    <p:sldId id="356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7889" autoAdjust="0"/>
  </p:normalViewPr>
  <p:slideViewPr>
    <p:cSldViewPr snapToGrid="0">
      <p:cViewPr varScale="1">
        <p:scale>
          <a:sx n="85" d="100"/>
          <a:sy n="85" d="100"/>
        </p:scale>
        <p:origin x="6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scilloscope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Oscilloscope</a:t>
            </a:r>
          </a:p>
          <a:p>
            <a:r>
              <a:rPr lang="en-US" dirty="0">
                <a:hlinkClick r:id="rId3"/>
              </a:rPr>
              <a:t>http://en.wikipedia.org/wiki/File:Oscilloscope.jpg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4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real</a:t>
            </a:r>
            <a:r>
              <a:rPr lang="en-US" baseline="0" dirty="0"/>
              <a:t> CHI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1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2" y="1443038"/>
            <a:ext cx="10356849" cy="21336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6889" y="4425957"/>
            <a:ext cx="8352367" cy="1616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165600" y="6463559"/>
            <a:ext cx="3860800" cy="242047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-2967037" y="2967040"/>
            <a:ext cx="6858000" cy="923925"/>
            <a:chOff x="0" y="0"/>
            <a:chExt cx="5760" cy="128"/>
          </a:xfrm>
        </p:grpSpPr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4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7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defRPr/>
            </a:lvl1pPr>
            <a:lvl2pPr marL="457200" indent="-263525">
              <a:defRPr/>
            </a:lvl2pPr>
            <a:lvl3pPr marL="685800" indent="-296863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7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5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6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7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08376"/>
            <a:ext cx="38608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8" name="Picture 2" descr="red_hcii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0467" y="93073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06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89335" indent="-1955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555427" indent="-165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00">
          <a:solidFill>
            <a:schemeClr val="tx1"/>
          </a:solidFill>
          <a:latin typeface="+mn-lt"/>
        </a:defRPr>
      </a:lvl3pPr>
      <a:lvl4pPr marL="720626" indent="-1643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899220" indent="-1777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156395" indent="-1777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25">
          <a:solidFill>
            <a:schemeClr val="tx1"/>
          </a:solidFill>
          <a:latin typeface="+mn-lt"/>
        </a:defRPr>
      </a:lvl6pPr>
      <a:lvl7pPr marL="1413570" indent="-1777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25">
          <a:solidFill>
            <a:schemeClr val="tx1"/>
          </a:solidFill>
          <a:latin typeface="+mn-lt"/>
        </a:defRPr>
      </a:lvl7pPr>
      <a:lvl8pPr marL="1670745" indent="-1777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25">
          <a:solidFill>
            <a:schemeClr val="tx1"/>
          </a:solidFill>
          <a:latin typeface="+mn-lt"/>
        </a:defRPr>
      </a:lvl8pPr>
      <a:lvl9pPr marL="1927920" indent="-1777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imple.wikipedia.org/wiki/Cathode_ray_tu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saltodraw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cs.cmu.edu/~bam/uicourse/2014inter/schedule.html#larrytes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astytech.com/guis/star2.html" TargetMode="Externa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440inter/index.html#ixtinvento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lisa.htm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_d5R6Il0I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cs.cmu.edu/~bam/uicourse/05440inter2019/schedule.html#billatkin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5597/quizz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LCM_-_DEC_PDP-11-70_-_0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ctrum.ieee.org/how-the-ibm-pc-won-then-lost-the-personal-computer-mark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30997" y="457200"/>
            <a:ext cx="8137003" cy="2667000"/>
          </a:xfrm>
        </p:spPr>
        <p:txBody>
          <a:bodyPr/>
          <a:lstStyle/>
          <a:p>
            <a:pPr algn="ctr"/>
            <a:r>
              <a:rPr lang="en-US" sz="3200" dirty="0"/>
              <a:t>Lecture 3:</a:t>
            </a:r>
            <a:br>
              <a:rPr lang="en-US" sz="3200" dirty="0"/>
            </a:br>
            <a:r>
              <a:rPr lang="en-US" sz="4000" dirty="0"/>
              <a:t> History of Desktop Devices and their Interaction Techniques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05-640: Interaction Techniques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Spring, 2025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53" y="122238"/>
            <a:ext cx="8873647" cy="954208"/>
          </a:xfrm>
        </p:spPr>
        <p:txBody>
          <a:bodyPr/>
          <a:lstStyle/>
          <a:p>
            <a:r>
              <a:rPr lang="en-US" sz="3200" dirty="0"/>
              <a:t>Who knows what this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972537"/>
            <a:ext cx="8229600" cy="555585"/>
          </a:xfrm>
        </p:spPr>
        <p:txBody>
          <a:bodyPr>
            <a:normAutofit/>
          </a:bodyPr>
          <a:lstStyle/>
          <a:p>
            <a:r>
              <a:rPr lang="en-US" dirty="0"/>
              <a:t>Dates back before the 1930s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76130" name="Picture 2" descr="File:Oscill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77131"/>
            <a:ext cx="9144000" cy="486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Cathode ray tube (CRT)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77114"/>
            <a:ext cx="8229600" cy="1153811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http://simple.wikipedia.org/wiki/Cathode_ray_tube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82274" name="Picture 2" descr="http://upload.wikimedia.org/wikipedia/commons/b/b0/Cathode_ray_Tu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605" y="1322264"/>
            <a:ext cx="5717452" cy="3348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onlinemca.com/mca_course/kurukshetra_university/semester5/computergraphics/img_computer_graphics/raster_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674" y="1555"/>
            <a:ext cx="4191138" cy="26758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55095"/>
          </a:xfrm>
        </p:spPr>
        <p:txBody>
          <a:bodyPr/>
          <a:lstStyle/>
          <a:p>
            <a:r>
              <a:rPr lang="en-US" sz="3200" dirty="0"/>
              <a:t>Output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9572"/>
            <a:ext cx="7546206" cy="5408804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Vector</a:t>
            </a:r>
            <a:r>
              <a:rPr lang="en-US" sz="2400" dirty="0"/>
              <a:t>: beam draws the picture, repeatedly</a:t>
            </a:r>
          </a:p>
          <a:p>
            <a:pPr lvl="1"/>
            <a:r>
              <a:rPr lang="en-US" dirty="0"/>
              <a:t>“display list” contains list of what lines to draw</a:t>
            </a:r>
          </a:p>
          <a:p>
            <a:r>
              <a:rPr lang="en-US" sz="2400" dirty="0"/>
              <a:t>After vector drawing, came </a:t>
            </a:r>
            <a:r>
              <a:rPr lang="en-US" sz="2400" b="1" dirty="0">
                <a:solidFill>
                  <a:schemeClr val="accent6"/>
                </a:solidFill>
              </a:rPr>
              <a:t>Raster Scan</a:t>
            </a:r>
          </a:p>
          <a:p>
            <a:pPr lvl="1"/>
            <a:r>
              <a:rPr lang="en-US" sz="2000" dirty="0"/>
              <a:t>Beam traces constant path across the entire screen, going on and off</a:t>
            </a:r>
          </a:p>
          <a:p>
            <a:pPr lvl="1"/>
            <a:r>
              <a:rPr lang="en-US" sz="2000" dirty="0"/>
              <a:t>Bitmapped displays</a:t>
            </a:r>
          </a:p>
          <a:p>
            <a:pPr lvl="1"/>
            <a:r>
              <a:rPr lang="en-US" sz="2000" dirty="0"/>
              <a:t>Bit in memory for each pixel on the screen</a:t>
            </a:r>
          </a:p>
          <a:p>
            <a:pPr lvl="1"/>
            <a:r>
              <a:rPr lang="en-US" sz="2000" dirty="0"/>
              <a:t>Memory was very expensive!</a:t>
            </a:r>
          </a:p>
          <a:p>
            <a:pPr lvl="1"/>
            <a:r>
              <a:rPr lang="en-US" sz="2000" dirty="0"/>
              <a:t>First: monochrome</a:t>
            </a:r>
          </a:p>
          <a:p>
            <a:r>
              <a:rPr lang="en-US" sz="2400" dirty="0"/>
              <a:t>Color</a:t>
            </a:r>
          </a:p>
          <a:p>
            <a:pPr lvl="1"/>
            <a:r>
              <a:rPr lang="en-US" sz="2000" dirty="0"/>
              <a:t>Multiple bits per pixel</a:t>
            </a:r>
          </a:p>
          <a:p>
            <a:r>
              <a:rPr lang="en-US" sz="2400" dirty="0"/>
              <a:t>LCDs, …</a:t>
            </a:r>
          </a:p>
          <a:p>
            <a:r>
              <a:rPr lang="en-US" sz="2400" i="1" dirty="0"/>
              <a:t>But output hardware isn’t particularly relevant to this course!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773" y="2677829"/>
            <a:ext cx="2143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827" y="4638225"/>
            <a:ext cx="1819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1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948873"/>
            <a:ext cx="4201610" cy="1608177"/>
          </a:xfrm>
        </p:spPr>
        <p:txBody>
          <a:bodyPr/>
          <a:lstStyle/>
          <a:p>
            <a:r>
              <a:rPr lang="en-US" sz="3600" dirty="0"/>
              <a:t>Ivan Sutherland’s Sketchpad,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300950"/>
            <a:ext cx="11469666" cy="582997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Important</a:t>
            </a:r>
            <a:br>
              <a:rPr lang="en-US" dirty="0"/>
            </a:b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80230" name="Picture 6" descr="http://design.osu.edu/carlson/history/images/ivan-suth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237" y="1"/>
            <a:ext cx="7095281" cy="5375465"/>
          </a:xfrm>
          <a:prstGeom prst="rect">
            <a:avLst/>
          </a:prstGeom>
          <a:noFill/>
        </p:spPr>
      </p:pic>
      <p:pic>
        <p:nvPicPr>
          <p:cNvPr id="180226" name="Picture 2" descr="http://upload.wikimedia.org/wikipedia/en/7/7b/Sketchpad-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908" y="3449257"/>
            <a:ext cx="4937329" cy="3408744"/>
          </a:xfrm>
          <a:prstGeom prst="rect">
            <a:avLst/>
          </a:prstGeom>
          <a:noFill/>
        </p:spPr>
      </p:pic>
      <p:sp>
        <p:nvSpPr>
          <p:cNvPr id="180232" name="AutoShape 8" descr="data:image/jpeg;base64,/9j/4AAQSkZJRgABAQAAAQABAAD/2wCEAAkGBhQSERUUEhQVFRUVFxQZFhgWFxgXFxUcFxcXGBgcFxgZHCYeFxkjGhcWHy8gIycpLCwsFR4xNTAqNSYsLCkBCQoKBQUFDQUFDSkYEhgpKSkpKSkpKSkpKSkpKSkpKSkpKSkpKSkpKSkpKSkpKSkpKSkpKSkpKSkpKSkpKSkpKf/AABEIAL4BCgMBIgACEQEDEQH/xAAbAAABBQEBAAAAAAAAAAAAAAAFAQIDBAYAB//EAEMQAAEDAgQCBwYEBAUCBwEAAAEAAhEDIQQSMUEFUSJhcYGRofAGEzKxwdEUUuHxQmJyggcjM0OSFbIkNFNzg6LCFv/EABQBAQAAAAAAAAAAAAAAAAAAAAD/xAAUEQEAAAAAAAAAAAAAAAAAAAAA/9oADAMBAAIRAxEAPwD2sVkvvlXCXMglpUw2crQMxkwAJPM8z1p5eoQ9LmQMOFZGXIzLOYjKImZmIietNqUGHNLGHNGaWjpRpm596mhMqBBXqYdjnh5bcRu4A5dJaDDo2kGFNRcGjota0EkmBEk721KaAlyoJXV5EEC6gFJgcwhoGQEMAsGgxMNFhYRMc+ZSwulAr8pcHFrS4aOgSJsYOoUlINbOVrWyZMCJJ1JjU9ahhOhBJRLW2a1rQSSQABc6m2/WnVAHiHAOFrESOYsVC1SBA9z5kEAg6g781GMOyG9BnQnL0R0f6bdG3JIQuDkD6VNrZhoaXGTAAk8zGp61G/AMJcS0EuLSZkzlECx2ubaXPMpwenAlAn4dgy9BvQ+Gw6No6P5e5cxgbJa1ozGTAAkncxqU7ZI82QRuptLsxa0m0EiYyzB6iMxv1qWkA0Q0AXJ7ySSfElMASB6CR9WbEAjyKiZRYMsMYMk5YaBlnXLa3cmuMrmoEdhKZLj7tnSnN0RDpIJkaG4GvJSsY3MDlbIBAMCQDeJiYTClpgyglrNDozNDoIIkAwRob7rmU2glwADnRJgAmNJO6HcU45ToDpXds0a9p5DrQ+k/G1+kC2gzaR0j3ET4wg0bKLQS4AAuiSAJMaSRc966rSDozNBgyJAMEaEToetZyrVx1CXHLiGDUNHS8In5opwbj1PEtlhuPiafib2jl1oCFSmHAhwBBsQRIPaCkqYdrm5XNaW8iARbSxsnLgUCPoNMS0HKZbIBgiwI5HsSlnV8vsnSuQV4XZVwC5A5rV0hIuKB5TCEqSEDct0qQuShAmVcE4BJCBuVcAlSFApC5NI61w7UDymJHvgKu7G093t73N+6CyHJ8qj/ANRpf+oz/k37qOpx/Dt+KtTH9w+iApK55Were3GFEw9zv6WH5mFGz24wx/ieO1h+iDQlNAQWj7XYZ3+5H9TS3z0ROhimuEscHDm0g/JBO5NDlV4hxGnRYX1HBrRz36gNSeped+0PtrUrk06c06RtP8b+07DqCDW8c9uaFAlrT71/5Wmw/qdoO6VFQ9qXYpobhGwT8bnRLOfUB/Me4LzGpQMS7a8dXPq/Rbj/AAw4W8e8rkkMcMgGzyCCT/bp2k8kGs4N7OsonO8+8qm5c68dk6nrN+xGQVGE4IHkLPcf4K5rvxWG6NVl3tA/1QNf7vmtAEsoKnCOJtr0m1G76jkRqFeAWXwTfwuNdS0pYgZmDZrtwO+f+QWoBQKuSSuQQNCVI1y4FA9NKXOmuegcClckalcUEeRNhPzpJQIuLlwXEoEBWR4x/iVQpEsog1nDcWZ46nuCl/xF4uaOEyts+scgjXLEv8oH9y81wWB3tOqDR1/8Q8W89HJTG2Vskd7iVXPHsW/4q9SCNjB8gFFRwwzfZWaZa4R48/X2QD6wqOu57nW/icT8yk/Ak3i/ci/ugOUR4+rqQUhpsgDDh/6qVnDt/JF8o23NkoqCOyZ+QQCjw2NeXr5pnuNkUczyUb3Na3M4i2qAYKETdUm8SfTdNJzmkbgwfLZdjuKB5IbYDx5ofSvzv5oLfEeMVcQ7NWeXEWE2A7Bp9Sp/wfumB9QS512M+Tn/AJW8hv2a26eDbhGCpXa11dwBp0joydH1Rz0hveUMD31XkuJLnGSSfM90oCfs7wR+NrZZOUXqP5C1htJ0A+y9cwuGZTY1jAGtYAGgbALzLgnG6mFbkpEZZlwIsTaescu5ajC+3bP9xhadyLj7hBqmKQIVhPaKhU+GoO+W/NEhWBFiI8kEiUFNEJZQCvarBF9AvZ8dLptjW3xDvHyCvcJx4rUWVB/EL9u/mrDSs/wH/wAPiKuG0aT7ylyg7DsuP7UGkXQulJmQUGvK4OKaCuBQOBKUuK4FMcEDveHYp2Y81FTKWq5ArnEbqMudzTnFNLwgR1Ry5tZyY94Qb2l4z+Hw7nNMPd0af9R37hJ8EGP9uOIfiMVkBGWiMn9xu7zgf2qvhKMDv32uhWCZeDPXv5o1h6oAsBv1bevFBM0kaa6Hr7+9DXPLapAOsH7q/wC/uf5o6u9C8e4e8DgY1A8jJQF6VYmBO32U2fnz/RCaVWYIgW9fZSOxIMc7ICFTENa0kmLWVXB4nU3g9ao8QrZhlBidfXYq9XFwyBy17EBTFcVDR1+tEDxGKc+eV9/kqzqhIv67U+lyuTHmgjotLjlbudBqepahmEZgGgvh+KIGVpu2h/M7Y1OQ21UGCxlLB08zOniHCxI6NHnE6v1voEBOJLnOLySTck7oFr1HPeS5xc4kkkm5O89aL0MKGt5uPyQ3CHpFxHZv80UGMkiR39iB34e8b8/l2BWKlF2m3akdVFvv63UgraAmJO+/15eCDqTSLnyO/epsLi6jLsc5ovodPXWmPGYc/RTX1AYsdpPPxQHcL7b1mmHtDwO4+I1/RGsN7cUnC8sI1Dgsa5oDLXNrXt6CgySTI1vY+tkHpGG9oGuNrjnsbbHqVDjuKuyuwdKk4AmZlrjfwPzKwVJpYbSDrYnt8VP+PfB6biDrLid9DzQeij2nblzWggRPnfZU3e2LJs1xHPmsD7wnaZtBMx+8quYGx8R90HqtOql98h9OoRqexQ1MZCAz75Rmv180B/6pexCjqcXg6+eiA+a4G6jq4oc1nX8RdGbX1+/gqZ4r8/DVBqTjhzUNTiA5jqWYdxQnSPWuiqHGuPb3+tD5INU/ikLD+2XFffV202no0xHLpGCfCw7lMca7fS5PWBeyAYekS4uPxOJPXM+vFBdoOtpMKyMeLjr3108lVpt6RBuD2qpiKMEHlqgIPryfDz5whWNrHMI2HbqpWvJMDv5C6J4Zobb1+6AbTxTphrXf8bJ1euW3NjaAeaI4vHBg0iyzuJxZc4EnXQd6CV2Jm90z8RO/6pKVLMbWHNEcNwdp1Luf7AdaCgxwNtdlYNQMsy5i5+g+6IU+DM277/NWKHC4MCIPL7oAtDBPdrYdevgr9HhPS3J69O3zRpmDGkRy6+1WsPh4jqkdaAN+AjUeuxSMw19YRephu033TW4OTp3lANLWgkjb161SPpnqM89vX0RY8MA/bdS08AN9N7d6APQpmbz6HkrFJ1gI0sibcLl0m4HqErsINbb9SAcGxofW/YpiwRbVWDhQL9a6rR5eu1BUNIWm5Plfr8VDV4cXOt8+Xoq9TpmdLb29Xup6ciw01H6oB7cFB0gcrmVGWHYO9d6NkE3I79fWid+DHou+6AniH5WyfUn7oHjK3XqjuOs1ZrE3O9kEJqOk+XrdVgCTc9vn+ismjOnMJjaQk2nZA2kIBIMb6mLfVMxFeAbZr35dUK03LBEDqP7qpVkAWAjxQQ+86oG3ry708jTL4ctvqVz9Nu7t5qBp7dfr5oG1KWYEHcEeIQnBgA35cvn3I2alx1fNCa7MtU21g+Nx9QgIMEDT14qni46RjUeCuUqZ18vWqr4lvj4IK2BoDqvCsVcSKQJIBO3NQjFhjCd45IU+q+s6AJ6th2oI8RjC90nuCmpYQ2LhY7fvpv4q7S4a2mBJBd8k6q43G/0QdgQIghFaFO1vEboQCQRzgH9FouGMBFomEDcJhjoRsr7MMTHP1671ao0hbl9Leu5WxAA7EFEYYzYT9FPhcIVcY4QpKZugiOCCjc2Dbb7K5WqW67qka8oOInlc/un5JHP5qCm6b3vp2DdPc/btJ6ggsNog3k+vXmmVWCIS08RPYF1KnJk2nrNkEDKOkXH7fqpHYaVaZSE8vX2T3xtogHClHZ68VYoYe9z6jdTU22j5evVlOKQHcggbS2j1fdM/Au6/EK5Sp2Bn1KRzhJugTiBgFZXEVul5mPXYtdxGjIMLIYxsOiEDPewDHr1oop3/AGtPy+qkoUXulrKb6kAEhjS4gEwJjsPgpDwqtP8A5euP/jefogWief29bKF9QgSZPXH0VlvDasH/ACa8/wDs1IvzgKHF8PrG4oVuz3NTyGXtQVSeYETf14Lg0FRVSQcrg5pFiHNLSJiJa6+h80uf9fWyDnAA2G6g4ph7SNdPt9VYa6TtPf61SV6RcMupJAA0Mm2560EvDqnQMi9vXrmqPFarWkmys1GuptJyPtOjTFtdB6hZXH4r3kucYaPhHM8o9QghNQvMC7nGw7Vq+GcNFOnDbncgXn6rMcI/1R66vXatyyoIAiEA5/BM0w45gJ6ih7HiQOWs960tCoGkmLHXqQri+HaH5mQWv8jN59c0A2o3pCPKUa4fiAII7/l4IYKFht18uSuYVkHTrQHqeJUgxAPchRxYa0k2HyVOtxxlshLp5fWdEGlZih2JzMUBusZW4+7VoHZ1/dQt43UnW3UIE+gg2mJx3LRRtq89FlG8WJ1+cfuiuHxBcILgNL6keroC4r7D4joOXbySinAibm7iocNUa2w31O57fBWjStr63n1ugSg0CCdNp9a6qwz0VRdmOt/Xq6kZVtHJBfFTtKc6p6+qrMxFtPXr5p3v7kSIntQWQ+8Dknl8A31+pUDqo59u2yfRqT0tOSC6HRbxTzX6vIKs6uBb7J4b2eAQFnUZCzvGOESLBahoUWIoSgx3A8MYxDej8NGJcGCfePIDpsWyLi0jrR2vh3scXuqNy5qpy52tj/NpOgOJE2a4X0mLSh2PwzWOqtfnaKjKXSbTqPHRdUzA+7uDDgm4ji+GfmaaxgirE0KszUc1zi60Wy2gD4upBdqYQVPevLmyadYj/P8Agc+o40w4tdDeiQJ02um43hVQmp7onLmpuYfeWyNpmId7yQcwtIiRJLrplXjeGc9z6dQZveNqNa6jVy2pe7h0NnrBGhhVquNwxz/55a91PKMtGrlGZ9Vzxly3Yc8RqMoOqAb7UYfNjaxLiL04gA/7TNSXNAjkhLqbW69ITqX92jWO/wC5E+N45tXEVajJLS5uUkFsxTYDYgHXcocXfSyDm1xrlHOS2+vN7nDyTvxjhN3Rv0sojecgao/O3NBeN1HEim53uqUFznG+aNQG2zHSGjUnXkFnidXDMpOe1xa6sXFtOi+4GaSazzJg6BnedL5V1XMdOQtoI2CrF5Nhur9Jgow50F8WaYtN5d9vFAxtQ03gmRofHktvwvEio0WnmPXYvPqtZzjmJvvKJ8L46+gebUHolai0CR239WWfxBFR4a0WBuVH/wD17an8Dj1AKLEY2oYysDB2SR2x6ugIYh7WtuY7UNfxUfwNnrNv3CdRwmcnMS89/wAlaqYDLttb7IAVbFkznJvoLw3r+neoKVW/giLOCVKhLhadAm1/Zuq34gSgq5DrM720CkotvP76JKILTlcI5FEm0RH17kA6uCDDvBXaWMcNwBGh+m4VXGM6Q17E46aXFx1epQGMHxUGWm3X69XRSnjejpOt/XesYysZAPP56W9aK1Sc4aE+J9bINfSxpI07dFIK83js/ZZehjKn5pvoRM87kK7h+JOOtuzuQaPPoR9vFcypOkSI7EIZjA7ed7z8lcp4xpEF0xtsNrDdBcpVC430+f6K247z1+uZVJlXkD3iynDOZlBKKg/dS/iOryVRxJsDb5aJTPOPFBsSU4JAnNCCGvhg4R80A4h7Oalu/wCi0oCWoLIPOcXw57Lx2qm489fn+q2nFawaLj9VlK5k6ADZBWp0zHib96YGySBc79StUKROneUTwXDgBLhbUD8yADiMM4QGtLidLdGQJOdxs1oFySqLMM/FPNHDDO9wy1apAiBBy05+GmOdi7q0W5/6W2oC0tlrhBEWM+vJXcLw9uFpinhmhtQjpOdyGxPM7cteaDxjj3A6mBxDqbgXQRDwOi+022F5tqIQl1SSSbkn6L2H2no0qlBzC2Q+5/M19wHfymQQeZG91huE+zopnNUhxG2otz+3WgDUeDvOV7gQ0zG2bXyVoYNgGhO957D8lpKtbNZwlp1HZy5fqh2LwsG12mQD+U9c6IHYCIsNfQROnRG4/RBMNWdSd0hInWPmtYzKWggbX/RAFxNIs00OiiZUewWPXBuDfyV7ir4AmPiEeBQt9edJ9aoCWA4plMOGXr28dkewfFBUOVwF+6epZ/AYUEHefVlb/AOYbfDy+3Wgv8T4K14Ma7Hr2QWhw90XAkWPaLbrR8Pruf0dXAjvtZWR7MVpP+mASTcuJv1BseaDDYnAk1YjQfv36KOtg3aaN+uq1XEvYzFZw+m6m6BGW7Z77ieuyoVqVWlatRqMjfLnZ/ybIQZ9uBMz4p/4WBEX0v19qMUqrNWlruz5c080ZGluXIIBFKm4aXvN/XarbKJM6d45+vNWA3KZ26tVL7gET2+KAeOHVJBn6dminpio0/e/oK7SJAiZFtVcZEWHz3hBDhq1QjZXqTXO7Y9diXD0dNJ1Vyk3x2QOo4aO5Sudf91KwARzSHCA3g+u5AeL1LTKQUVKxkIE0VXFcQa3VPxtfKFiOKcQNV0A2lAQ4rxRjtPFDsHgDWNhDQTJ7tBz1T+FcMFV97But7kcgthhcE1gAAAjQDZANw/BWsbGW1oH3U1Ph5J0lFmUZXVGwLeKCiWBnw67ns5fdUsWBBvzV3EVIUOGwBqEOd8AuB+ft/l+fZqGFrsIqNfVztewyx0dBwdEtqNFzTkAxr27xVGn8vIkWsSJ1FoIuCLEXEXA9NxnDGVWlr2gg9Sy3EvZh1Oct27a9HfK4C5YTyuDcX1DKOpch2pj2gi4mbHlEaFW8RLSQQbECDtaYO2lwRYi4VV9Seo6D13oI3UmkRFxfri26v4CpIy3kWPrmo63D6jAHOYQNjBPmPqmsac2YdUoK/tA89GLmZ8J+4ValQDgJGw+9kTrYMPEmZ8fL1qqlSi6n0gMzdTuB9R3IJuEUDTdI+ECYPbBvzuCtQ+7dPV1neH45jnAtiDqDyNijWDxHRObYkHusgf7P41rMXleAJbDSeZggdR2Wyc9YWvgxUGfnHhstJwXFl9IZjLm2cecaHw80BTOuLrKPMm5kFTG+z2HrfHSYT+YDK7xbBQTFewAuaFd7f5KnTb2cx5rTl6eyog8/wATwPF0taHvBe9Jwd/9TB+aHniAaYe0sOnTDmHzgL1TOm1GhwgwQdiAR4FB5l74HWCOc28lLTr5dPmtpX9nMM6Zo0wTu0ZD4thU6vsVRPwOqs1+F8/94KAHSxEjX6diu0cUPCN+asD2KIPRxDv7qbT8iJTmeyFTasyP6HD/APaCMYwWE39eCm94VYoeyr96re5hPzcpj7KN/OfAfdAfaFz3QFIGpH0wRBQY3j/GcxLGntjwsgjLbds6rS8V9kDmL6W+ot5HdBq9ItJa8EEcxfnqgZhcWaTg5hFiJHO62/C8a2s3M3vHLtWGDZ27zefsrfDce6i8OGhMEcx90G9hR1iAJNouSo2Y5pYHzbn9uZ2XU6JcczxAtlby63c3dW3aggp4XOZeIZ/C06ujdw5ch48ldhPKY4oEJTXjmnKDFA5HZfiyujtgx5wgF8Z4A2s2WgB4FpmHCZyvi+WbyLtNxuCPwHs1QeA7K9rmkhzXatI1HIjcEaghWKuBqtDB/m1B7sjoVC0ioTIc7M+XDbV0ZTa6VuHrD4g91QPa4vbUAY9oe05WMLuj0ZEEAWN+lcDFLDgNiLIZxD2WpVbgZHc26d4XcMpVBVLnTlc105nghpLy5rWgO1g3kRYQUXLkGGxXs9XpXy5xzbfxCohrhq0z/SV6OHpjj1IPFeIcNNNxcxstnQTLJ1gbifBGOBVG1GHpEwJIJmDb1K3HF/ZttY5mHI/cxZ3bF561lcR7G4hlTPSaA4alpBY8bhzZBv2IDNGoCyLWRDgg6Ljzd8gPug3C+FYl3RqUzTA3cQR3Rf5LU4bChjA0bb8538UDkicQkQJKc0pCfJIEEzSlUcJZKBYToXNdzTkHAJ7Wrk5qB7UngklNPagtNCVc1JKBwUOIwbX/ABNB7VNC5AGxHsuw/CS0+IVdvsleTUjsb+tloA5JKCngeEMpaFxi4zGwJ1IAEAq256dmSOQRuemGoUpeklAmYprxIT0hCABheEPbkJp03BoIDS7/AE+nmzAhkPfEAnKD0RfVc3hdZskuY8mqyrBzNAcJDmz0rRlAMD4dLo/lSPagEcEwTqVPI6JkmQZmf7WxvrPaUQBTywJwaga0FdlUiXMgYGlLlUmZdKCKCmuapC5cEFZxSSrOVNDAgruauDVOWpPdhBGAUpClFMJ3ukEKkalNNIGoHJyYDr1KRolBwanFnUuCjcwTqUH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4" name="AutoShape 10" descr="data:image/jpeg;base64,/9j/4AAQSkZJRgABAQAAAQABAAD/2wCEAAkGBhQSERUUEhQVFRUVFxQZFhgWFxgXFxUcFxcXGBgcFxgZHCYeFxkjGhcWHy8gIycpLCwsFR4xNTAqNSYsLCkBCQoKBQUFDQUFDSkYEhgpKSkpKSkpKSkpKSkpKSkpKSkpKSkpKSkpKSkpKSkpKSkpKSkpKSkpKSkpKSkpKSkpKf/AABEIAL4BCgMBIgACEQEDEQH/xAAbAAABBQEBAAAAAAAAAAAAAAAFAQIDBAYAB//EAEMQAAEDAgQCBwYEBAUCBwEAAAEAAhEDIQQSMUEFUSJhcYGRofAGEzKxwdEUUuHxQmJyggcjM0OSFbIkNFNzg6LCFv/EABQBAQAAAAAAAAAAAAAAAAAAAAD/xAAUEQEAAAAAAAAAAAAAAAAAAAAA/9oADAMBAAIRAxEAPwD2sVkvvlXCXMglpUw2crQMxkwAJPM8z1p5eoQ9LmQMOFZGXIzLOYjKImZmIietNqUGHNLGHNGaWjpRpm596mhMqBBXqYdjnh5bcRu4A5dJaDDo2kGFNRcGjota0EkmBEk721KaAlyoJXV5EEC6gFJgcwhoGQEMAsGgxMNFhYRMc+ZSwulAr8pcHFrS4aOgSJsYOoUlINbOVrWyZMCJJ1JjU9ahhOhBJRLW2a1rQSSQABc6m2/WnVAHiHAOFrESOYsVC1SBA9z5kEAg6g781GMOyG9BnQnL0R0f6bdG3JIQuDkD6VNrZhoaXGTAAk8zGp61G/AMJcS0EuLSZkzlECx2ubaXPMpwenAlAn4dgy9BvQ+Gw6No6P5e5cxgbJa1ozGTAAkncxqU7ZI82QRuptLsxa0m0EiYyzB6iMxv1qWkA0Q0AXJ7ySSfElMASB6CR9WbEAjyKiZRYMsMYMk5YaBlnXLa3cmuMrmoEdhKZLj7tnSnN0RDpIJkaG4GvJSsY3MDlbIBAMCQDeJiYTClpgyglrNDozNDoIIkAwRob7rmU2glwADnRJgAmNJO6HcU45ToDpXds0a9p5DrQ+k/G1+kC2gzaR0j3ET4wg0bKLQS4AAuiSAJMaSRc966rSDozNBgyJAMEaEToetZyrVx1CXHLiGDUNHS8In5opwbj1PEtlhuPiafib2jl1oCFSmHAhwBBsQRIPaCkqYdrm5XNaW8iARbSxsnLgUCPoNMS0HKZbIBgiwI5HsSlnV8vsnSuQV4XZVwC5A5rV0hIuKB5TCEqSEDct0qQuShAmVcE4BJCBuVcAlSFApC5NI61w7UDymJHvgKu7G093t73N+6CyHJ8qj/ANRpf+oz/k37qOpx/Dt+KtTH9w+iApK55Were3GFEw9zv6WH5mFGz24wx/ieO1h+iDQlNAQWj7XYZ3+5H9TS3z0ROhimuEscHDm0g/JBO5NDlV4hxGnRYX1HBrRz36gNSeped+0PtrUrk06c06RtP8b+07DqCDW8c9uaFAlrT71/5Wmw/qdoO6VFQ9qXYpobhGwT8bnRLOfUB/Me4LzGpQMS7a8dXPq/Rbj/AAw4W8e8rkkMcMgGzyCCT/bp2k8kGs4N7OsonO8+8qm5c68dk6nrN+xGQVGE4IHkLPcf4K5rvxWG6NVl3tA/1QNf7vmtAEsoKnCOJtr0m1G76jkRqFeAWXwTfwuNdS0pYgZmDZrtwO+f+QWoBQKuSSuQQNCVI1y4FA9NKXOmuegcClckalcUEeRNhPzpJQIuLlwXEoEBWR4x/iVQpEsog1nDcWZ46nuCl/xF4uaOEyts+scgjXLEv8oH9y81wWB3tOqDR1/8Q8W89HJTG2Vskd7iVXPHsW/4q9SCNjB8gFFRwwzfZWaZa4R48/X2QD6wqOu57nW/icT8yk/Ak3i/ci/ugOUR4+rqQUhpsgDDh/6qVnDt/JF8o23NkoqCOyZ+QQCjw2NeXr5pnuNkUczyUb3Na3M4i2qAYKETdUm8SfTdNJzmkbgwfLZdjuKB5IbYDx5ofSvzv5oLfEeMVcQ7NWeXEWE2A7Bp9Sp/wfumB9QS512M+Tn/AJW8hv2a26eDbhGCpXa11dwBp0joydH1Rz0hveUMD31XkuJLnGSSfM90oCfs7wR+NrZZOUXqP5C1htJ0A+y9cwuGZTY1jAGtYAGgbALzLgnG6mFbkpEZZlwIsTaescu5ajC+3bP9xhadyLj7hBqmKQIVhPaKhU+GoO+W/NEhWBFiI8kEiUFNEJZQCvarBF9AvZ8dLptjW3xDvHyCvcJx4rUWVB/EL9u/mrDSs/wH/wAPiKuG0aT7ylyg7DsuP7UGkXQulJmQUGvK4OKaCuBQOBKUuK4FMcEDveHYp2Y81FTKWq5ArnEbqMudzTnFNLwgR1Ry5tZyY94Qb2l4z+Hw7nNMPd0af9R37hJ8EGP9uOIfiMVkBGWiMn9xu7zgf2qvhKMDv32uhWCZeDPXv5o1h6oAsBv1bevFBM0kaa6Hr7+9DXPLapAOsH7q/wC/uf5o6u9C8e4e8DgY1A8jJQF6VYmBO32U2fnz/RCaVWYIgW9fZSOxIMc7ICFTENa0kmLWVXB4nU3g9ao8QrZhlBidfXYq9XFwyBy17EBTFcVDR1+tEDxGKc+eV9/kqzqhIv67U+lyuTHmgjotLjlbudBqepahmEZgGgvh+KIGVpu2h/M7Y1OQ21UGCxlLB08zOniHCxI6NHnE6v1voEBOJLnOLySTck7oFr1HPeS5xc4kkkm5O89aL0MKGt5uPyQ3CHpFxHZv80UGMkiR39iB34e8b8/l2BWKlF2m3akdVFvv63UgraAmJO+/15eCDqTSLnyO/epsLi6jLsc5ovodPXWmPGYc/RTX1AYsdpPPxQHcL7b1mmHtDwO4+I1/RGsN7cUnC8sI1Dgsa5oDLXNrXt6CgySTI1vY+tkHpGG9oGuNrjnsbbHqVDjuKuyuwdKk4AmZlrjfwPzKwVJpYbSDrYnt8VP+PfB6biDrLid9DzQeij2nblzWggRPnfZU3e2LJs1xHPmsD7wnaZtBMx+8quYGx8R90HqtOql98h9OoRqexQ1MZCAz75Rmv180B/6pexCjqcXg6+eiA+a4G6jq4oc1nX8RdGbX1+/gqZ4r8/DVBqTjhzUNTiA5jqWYdxQnSPWuiqHGuPb3+tD5INU/ikLD+2XFffV202no0xHLpGCfCw7lMca7fS5PWBeyAYekS4uPxOJPXM+vFBdoOtpMKyMeLjr3108lVpt6RBuD2qpiKMEHlqgIPryfDz5whWNrHMI2HbqpWvJMDv5C6J4Zobb1+6AbTxTphrXf8bJ1euW3NjaAeaI4vHBg0iyzuJxZc4EnXQd6CV2Jm90z8RO/6pKVLMbWHNEcNwdp1Luf7AdaCgxwNtdlYNQMsy5i5+g+6IU+DM277/NWKHC4MCIPL7oAtDBPdrYdevgr9HhPS3J69O3zRpmDGkRy6+1WsPh4jqkdaAN+AjUeuxSMw19YRephu033TW4OTp3lANLWgkjb161SPpnqM89vX0RY8MA/bdS08AN9N7d6APQpmbz6HkrFJ1gI0sibcLl0m4HqErsINbb9SAcGxofW/YpiwRbVWDhQL9a6rR5eu1BUNIWm5Plfr8VDV4cXOt8+Xoq9TpmdLb29Xup6ciw01H6oB7cFB0gcrmVGWHYO9d6NkE3I79fWid+DHou+6AniH5WyfUn7oHjK3XqjuOs1ZrE3O9kEJqOk+XrdVgCTc9vn+ismjOnMJjaQk2nZA2kIBIMb6mLfVMxFeAbZr35dUK03LBEDqP7qpVkAWAjxQQ+86oG3ry708jTL4ctvqVz9Nu7t5qBp7dfr5oG1KWYEHcEeIQnBgA35cvn3I2alx1fNCa7MtU21g+Nx9QgIMEDT14qni46RjUeCuUqZ18vWqr4lvj4IK2BoDqvCsVcSKQJIBO3NQjFhjCd45IU+q+s6AJ6th2oI8RjC90nuCmpYQ2LhY7fvpv4q7S4a2mBJBd8k6q43G/0QdgQIghFaFO1vEboQCQRzgH9FouGMBFomEDcJhjoRsr7MMTHP1671ao0hbl9Leu5WxAA7EFEYYzYT9FPhcIVcY4QpKZugiOCCjc2Dbb7K5WqW67qka8oOInlc/un5JHP5qCm6b3vp2DdPc/btJ6ggsNog3k+vXmmVWCIS08RPYF1KnJk2nrNkEDKOkXH7fqpHYaVaZSE8vX2T3xtogHClHZ68VYoYe9z6jdTU22j5evVlOKQHcggbS2j1fdM/Au6/EK5Sp2Bn1KRzhJugTiBgFZXEVul5mPXYtdxGjIMLIYxsOiEDPewDHr1oop3/AGtPy+qkoUXulrKb6kAEhjS4gEwJjsPgpDwqtP8A5euP/jefogWief29bKF9QgSZPXH0VlvDasH/ACa8/wDs1IvzgKHF8PrG4oVuz3NTyGXtQVSeYETf14Lg0FRVSQcrg5pFiHNLSJiJa6+h80uf9fWyDnAA2G6g4ph7SNdPt9VYa6TtPf61SV6RcMupJAA0Mm2560EvDqnQMi9vXrmqPFarWkmys1GuptJyPtOjTFtdB6hZXH4r3kucYaPhHM8o9QghNQvMC7nGw7Vq+GcNFOnDbncgXn6rMcI/1R66vXatyyoIAiEA5/BM0w45gJ6ih7HiQOWs960tCoGkmLHXqQri+HaH5mQWv8jN59c0A2o3pCPKUa4fiAII7/l4IYKFht18uSuYVkHTrQHqeJUgxAPchRxYa0k2HyVOtxxlshLp5fWdEGlZih2JzMUBusZW4+7VoHZ1/dQt43UnW3UIE+gg2mJx3LRRtq89FlG8WJ1+cfuiuHxBcILgNL6keroC4r7D4joOXbySinAibm7iocNUa2w31O57fBWjStr63n1ugSg0CCdNp9a6qwz0VRdmOt/Xq6kZVtHJBfFTtKc6p6+qrMxFtPXr5p3v7kSIntQWQ+8Dknl8A31+pUDqo59u2yfRqT0tOSC6HRbxTzX6vIKs6uBb7J4b2eAQFnUZCzvGOESLBahoUWIoSgx3A8MYxDej8NGJcGCfePIDpsWyLi0jrR2vh3scXuqNy5qpy52tj/NpOgOJE2a4X0mLSh2PwzWOqtfnaKjKXSbTqPHRdUzA+7uDDgm4ji+GfmaaxgirE0KszUc1zi60Wy2gD4upBdqYQVPevLmyadYj/P8Agc+o40w4tdDeiQJ02um43hVQmp7onLmpuYfeWyNpmId7yQcwtIiRJLrplXjeGc9z6dQZveNqNa6jVy2pe7h0NnrBGhhVquNwxz/55a91PKMtGrlGZ9Vzxly3Yc8RqMoOqAb7UYfNjaxLiL04gA/7TNSXNAjkhLqbW69ITqX92jWO/wC5E+N45tXEVajJLS5uUkFsxTYDYgHXcocXfSyDm1xrlHOS2+vN7nDyTvxjhN3Rv0sojecgao/O3NBeN1HEim53uqUFznG+aNQG2zHSGjUnXkFnidXDMpOe1xa6sXFtOi+4GaSazzJg6BnedL5V1XMdOQtoI2CrF5Nhur9Jgow50F8WaYtN5d9vFAxtQ03gmRofHktvwvEio0WnmPXYvPqtZzjmJvvKJ8L46+gebUHolai0CR239WWfxBFR4a0WBuVH/wD17an8Dj1AKLEY2oYysDB2SR2x6ugIYh7WtuY7UNfxUfwNnrNv3CdRwmcnMS89/wAlaqYDLttb7IAVbFkznJvoLw3r+neoKVW/giLOCVKhLhadAm1/Zuq34gSgq5DrM720CkotvP76JKILTlcI5FEm0RH17kA6uCDDvBXaWMcNwBGh+m4VXGM6Q17E46aXFx1epQGMHxUGWm3X69XRSnjejpOt/XesYysZAPP56W9aK1Sc4aE+J9bINfSxpI07dFIK83js/ZZehjKn5pvoRM87kK7h+JOOtuzuQaPPoR9vFcypOkSI7EIZjA7ed7z8lcp4xpEF0xtsNrDdBcpVC430+f6K247z1+uZVJlXkD3iynDOZlBKKg/dS/iOryVRxJsDb5aJTPOPFBsSU4JAnNCCGvhg4R80A4h7Oalu/wCi0oCWoLIPOcXw57Lx2qm489fn+q2nFawaLj9VlK5k6ADZBWp0zHib96YGySBc79StUKROneUTwXDgBLhbUD8yADiMM4QGtLidLdGQJOdxs1oFySqLMM/FPNHDDO9wy1apAiBBy05+GmOdi7q0W5/6W2oC0tlrhBEWM+vJXcLw9uFpinhmhtQjpOdyGxPM7cteaDxjj3A6mBxDqbgXQRDwOi+022F5tqIQl1SSSbkn6L2H2no0qlBzC2Q+5/M19wHfymQQeZG91huE+zopnNUhxG2otz+3WgDUeDvOV7gQ0zG2bXyVoYNgGhO957D8lpKtbNZwlp1HZy5fqh2LwsG12mQD+U9c6IHYCIsNfQROnRG4/RBMNWdSd0hInWPmtYzKWggbX/RAFxNIs00OiiZUewWPXBuDfyV7ir4AmPiEeBQt9edJ9aoCWA4plMOGXr28dkewfFBUOVwF+6epZ/AYUEHefVlb/AOYbfDy+3Wgv8T4K14Ma7Hr2QWhw90XAkWPaLbrR8Pruf0dXAjvtZWR7MVpP+mASTcuJv1BseaDDYnAk1YjQfv36KOtg3aaN+uq1XEvYzFZw+m6m6BGW7Z77ieuyoVqVWlatRqMjfLnZ/ybIQZ9uBMz4p/4WBEX0v19qMUqrNWlruz5c080ZGluXIIBFKm4aXvN/XarbKJM6d45+vNWA3KZ26tVL7gET2+KAeOHVJBn6dminpio0/e/oK7SJAiZFtVcZEWHz3hBDhq1QjZXqTXO7Y9diXD0dNJ1Vyk3x2QOo4aO5Sudf91KwARzSHCA3g+u5AeL1LTKQUVKxkIE0VXFcQa3VPxtfKFiOKcQNV0A2lAQ4rxRjtPFDsHgDWNhDQTJ7tBz1T+FcMFV97But7kcgthhcE1gAAAjQDZANw/BWsbGW1oH3U1Ph5J0lFmUZXVGwLeKCiWBnw67ns5fdUsWBBvzV3EVIUOGwBqEOd8AuB+ft/l+fZqGFrsIqNfVztewyx0dBwdEtqNFzTkAxr27xVGn8vIkWsSJ1FoIuCLEXEXA9NxnDGVWlr2gg9Sy3EvZh1Oct27a9HfK4C5YTyuDcX1DKOpch2pj2gi4mbHlEaFW8RLSQQbECDtaYO2lwRYi4VV9Seo6D13oI3UmkRFxfri26v4CpIy3kWPrmo63D6jAHOYQNjBPmPqmsac2YdUoK/tA89GLmZ8J+4ValQDgJGw+9kTrYMPEmZ8fL1qqlSi6n0gMzdTuB9R3IJuEUDTdI+ECYPbBvzuCtQ+7dPV1neH45jnAtiDqDyNijWDxHRObYkHusgf7P41rMXleAJbDSeZggdR2Wyc9YWvgxUGfnHhstJwXFl9IZjLm2cecaHw80BTOuLrKPMm5kFTG+z2HrfHSYT+YDK7xbBQTFewAuaFd7f5KnTb2cx5rTl6eyog8/wATwPF0taHvBe9Jwd/9TB+aHniAaYe0sOnTDmHzgL1TOm1GhwgwQdiAR4FB5l74HWCOc28lLTr5dPmtpX9nMM6Zo0wTu0ZD4thU6vsVRPwOqs1+F8/94KAHSxEjX6diu0cUPCN+asD2KIPRxDv7qbT8iJTmeyFTasyP6HD/APaCMYwWE39eCm94VYoeyr96re5hPzcpj7KN/OfAfdAfaFz3QFIGpH0wRBQY3j/GcxLGntjwsgjLbds6rS8V9kDmL6W+ot5HdBq9ItJa8EEcxfnqgZhcWaTg5hFiJHO62/C8a2s3M3vHLtWGDZ27zefsrfDce6i8OGhMEcx90G9hR1iAJNouSo2Y5pYHzbn9uZ2XU6JcczxAtlby63c3dW3aggp4XOZeIZ/C06ujdw5ch48ldhPKY4oEJTXjmnKDFA5HZfiyujtgx5wgF8Z4A2s2WgB4FpmHCZyvi+WbyLtNxuCPwHs1QeA7K9rmkhzXatI1HIjcEaghWKuBqtDB/m1B7sjoVC0ioTIc7M+XDbV0ZTa6VuHrD4g91QPa4vbUAY9oe05WMLuj0ZEEAWN+lcDFLDgNiLIZxD2WpVbgZHc26d4XcMpVBVLnTlc105nghpLy5rWgO1g3kRYQUXLkGGxXs9XpXy5xzbfxCohrhq0z/SV6OHpjj1IPFeIcNNNxcxstnQTLJ1gbifBGOBVG1GHpEwJIJmDb1K3HF/ZttY5mHI/cxZ3bF561lcR7G4hlTPSaA4alpBY8bhzZBv2IDNGoCyLWRDgg6Ljzd8gPug3C+FYl3RqUzTA3cQR3Rf5LU4bChjA0bb8538UDkicQkQJKc0pCfJIEEzSlUcJZKBYToXNdzTkHAJ7Wrk5qB7UngklNPagtNCVc1JKBwUOIwbX/ABNB7VNC5AGxHsuw/CS0+IVdvsleTUjsb+tloA5JKCngeEMpaFxi4zGwJ1IAEAq256dmSOQRuemGoUpeklAmYprxIT0hCABheEPbkJp03BoIDS7/AE+nmzAhkPfEAnKD0RfVc3hdZskuY8mqyrBzNAcJDmz0rRlAMD4dLo/lSPagEcEwTqVPI6JkmQZmf7WxvrPaUQBTywJwaga0FdlUiXMgYGlLlUmZdKCKCmuapC5cEFZxSSrOVNDAgruauDVOWpPdhBGAUpClFMJ3ukEKkalNNIGoHJyYDr1KRolBwanFnUuCjcwTqUH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122239"/>
            <a:ext cx="9056370" cy="965417"/>
          </a:xfrm>
        </p:spPr>
        <p:txBody>
          <a:bodyPr/>
          <a:lstStyle/>
          <a:p>
            <a:r>
              <a:rPr lang="en-US" sz="3200" dirty="0" err="1"/>
              <a:t>SketchPad</a:t>
            </a:r>
            <a:r>
              <a:rPr lang="en-US" sz="3200" dirty="0"/>
              <a:t>,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7280"/>
            <a:ext cx="9293200" cy="57607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Lincoln Labs TX-2 computer</a:t>
            </a:r>
          </a:p>
          <a:p>
            <a:r>
              <a:rPr lang="en-US" sz="2000" dirty="0"/>
              <a:t>“Light pen” pointing device</a:t>
            </a:r>
          </a:p>
          <a:p>
            <a:r>
              <a:rPr lang="en-US" sz="2000" dirty="0"/>
              <a:t>Invented many important interaction techniques</a:t>
            </a:r>
          </a:p>
          <a:p>
            <a:pPr lvl="1"/>
            <a:r>
              <a:rPr lang="en-US" sz="1800" dirty="0"/>
              <a:t>Direct manipulation</a:t>
            </a:r>
          </a:p>
          <a:p>
            <a:pPr lvl="2"/>
            <a:r>
              <a:rPr lang="en-US" sz="1600" dirty="0"/>
              <a:t>Uses a “light pen”</a:t>
            </a:r>
          </a:p>
          <a:p>
            <a:pPr lvl="1"/>
            <a:r>
              <a:rPr lang="en-US" sz="1800" dirty="0"/>
              <a:t>“Rubber Band Lines”</a:t>
            </a:r>
          </a:p>
          <a:p>
            <a:pPr lvl="1"/>
            <a:r>
              <a:rPr lang="en-US" sz="1800" dirty="0"/>
              <a:t>Constraint-based drawing</a:t>
            </a:r>
          </a:p>
          <a:p>
            <a:pPr lvl="2"/>
            <a:r>
              <a:rPr lang="en-US" sz="1600" dirty="0"/>
              <a:t>Maintains connectivity of lines</a:t>
            </a:r>
          </a:p>
          <a:p>
            <a:pPr lvl="2"/>
            <a:r>
              <a:rPr lang="en-US" sz="1600" dirty="0"/>
              <a:t>Vertical, horizontal lines</a:t>
            </a:r>
          </a:p>
          <a:p>
            <a:pPr lvl="1"/>
            <a:r>
              <a:rPr lang="en-US" sz="1800" dirty="0"/>
              <a:t>Prototype-instance drawing</a:t>
            </a:r>
          </a:p>
          <a:p>
            <a:pPr lvl="2"/>
            <a:r>
              <a:rPr lang="en-US" sz="1600" dirty="0"/>
              <a:t>Master with multiple copies, </a:t>
            </a:r>
          </a:p>
          <a:p>
            <a:pPr lvl="2"/>
            <a:r>
              <a:rPr lang="en-US" sz="1600" dirty="0"/>
              <a:t>Can edit the master to affect all copies</a:t>
            </a:r>
          </a:p>
          <a:p>
            <a:pPr lvl="1"/>
            <a:r>
              <a:rPr lang="en-US" sz="1800" dirty="0"/>
              <a:t>Almost arbitrary scaling of the whole drawing</a:t>
            </a:r>
          </a:p>
          <a:p>
            <a:r>
              <a:rPr lang="en-US" sz="2000" dirty="0"/>
              <a:t>Lots of individual switches and knobs to control the drawings</a:t>
            </a:r>
          </a:p>
          <a:p>
            <a:r>
              <a:rPr lang="en-US" sz="2000" dirty="0"/>
              <a:t>3D drawings added by others to Sutherland’s original </a:t>
            </a:r>
            <a:r>
              <a:rPr lang="en-US" sz="2000" dirty="0" err="1"/>
              <a:t>SketchPad</a:t>
            </a:r>
            <a:r>
              <a:rPr lang="en-US" sz="2000" dirty="0"/>
              <a:t> program</a:t>
            </a:r>
          </a:p>
          <a:p>
            <a:pPr lvl="1"/>
            <a:r>
              <a:rPr lang="en-US" sz="1800" dirty="0"/>
              <a:t>Including hidden line elimination</a:t>
            </a:r>
          </a:p>
          <a:p>
            <a:r>
              <a:rPr lang="en-US" sz="2000" dirty="0"/>
              <a:t>First flow chart – graphical programming </a:t>
            </a:r>
          </a:p>
          <a:p>
            <a:pPr lvl="1"/>
            <a:r>
              <a:rPr lang="en-US" sz="1800" dirty="0"/>
              <a:t>Ivan’s brother: William “Bert” Sutherland!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6" descr="http://design.osu.edu/carlson/history/images/ivan-sutherland.jpg"/>
          <p:cNvPicPr>
            <a:picLocks noChangeAspect="1" noChangeArrowheads="1"/>
          </p:cNvPicPr>
          <p:nvPr/>
        </p:nvPicPr>
        <p:blipFill>
          <a:blip r:embed="rId2" cstate="print"/>
          <a:srcRect r="45601" b="2592"/>
          <a:stretch>
            <a:fillRect/>
          </a:stretch>
        </p:blipFill>
        <p:spPr bwMode="auto">
          <a:xfrm>
            <a:off x="7808732" y="2"/>
            <a:ext cx="2724515" cy="36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122238"/>
            <a:ext cx="4655820" cy="1295400"/>
          </a:xfrm>
        </p:spPr>
        <p:txBody>
          <a:bodyPr/>
          <a:lstStyle/>
          <a:p>
            <a:r>
              <a:rPr lang="en-US" sz="3200" dirty="0"/>
              <a:t>SRI and the 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" y="2002421"/>
            <a:ext cx="7401335" cy="4409955"/>
          </a:xfrm>
        </p:spPr>
        <p:txBody>
          <a:bodyPr>
            <a:normAutofit/>
          </a:bodyPr>
          <a:lstStyle/>
          <a:p>
            <a:r>
              <a:rPr lang="en-US" sz="2400" dirty="0"/>
              <a:t>Stanford Research Institute (SRI)</a:t>
            </a:r>
          </a:p>
          <a:p>
            <a:r>
              <a:rPr lang="en-US" sz="2400" dirty="0"/>
              <a:t>Bill English and Doug </a:t>
            </a:r>
            <a:r>
              <a:rPr lang="en-US" sz="2400" dirty="0" err="1"/>
              <a:t>Engelbart</a:t>
            </a:r>
            <a:r>
              <a:rPr lang="en-US" sz="2400" dirty="0"/>
              <a:t> credited with the invention of the mouse</a:t>
            </a:r>
            <a:br>
              <a:rPr lang="en-US" sz="2400" dirty="0"/>
            </a:br>
            <a:r>
              <a:rPr lang="en-US" sz="1800" dirty="0"/>
              <a:t>W.K. English, D.C. </a:t>
            </a:r>
            <a:r>
              <a:rPr lang="en-US" sz="1800" dirty="0" err="1"/>
              <a:t>Engelbart</a:t>
            </a:r>
            <a:r>
              <a:rPr lang="en-US" sz="1800" dirty="0"/>
              <a:t> and M.L. Berman. “Display Selection Techniques for Text Manipulation,” </a:t>
            </a:r>
            <a:r>
              <a:rPr lang="en-US" sz="1800" i="1" dirty="0"/>
              <a:t>IEEE Transactions on Human Factors in Electronics. Mar, </a:t>
            </a:r>
            <a:r>
              <a:rPr lang="en-US" sz="1800" i="1" dirty="0">
                <a:solidFill>
                  <a:schemeClr val="accent2"/>
                </a:solidFill>
              </a:rPr>
              <a:t>1967</a:t>
            </a:r>
            <a:r>
              <a:rPr lang="en-US" sz="1800" i="1" dirty="0"/>
              <a:t>. </a:t>
            </a:r>
            <a:r>
              <a:rPr lang="en-US" sz="1800" b="1" i="1" dirty="0"/>
              <a:t>HFE-8(1).</a:t>
            </a:r>
            <a:endParaRPr lang="en-US" sz="1600" dirty="0"/>
          </a:p>
          <a:p>
            <a:r>
              <a:rPr lang="en-US" sz="2400" dirty="0"/>
              <a:t>NLS, or the “</a:t>
            </a:r>
            <a:r>
              <a:rPr lang="en-US" sz="2400" dirty="0" err="1"/>
              <a:t>oN</a:t>
            </a:r>
            <a:r>
              <a:rPr lang="en-US" sz="2400" dirty="0"/>
              <a:t>-Line System”</a:t>
            </a:r>
          </a:p>
          <a:p>
            <a:pPr lvl="1"/>
            <a:r>
              <a:rPr lang="en-US" sz="2000" dirty="0"/>
              <a:t> "The Mother of All Demos” on December 9, </a:t>
            </a:r>
            <a:r>
              <a:rPr lang="en-US" sz="2000" dirty="0">
                <a:solidFill>
                  <a:schemeClr val="accent2"/>
                </a:solidFill>
              </a:rPr>
              <a:t>1968</a:t>
            </a:r>
            <a:r>
              <a:rPr lang="en-US" sz="2000" dirty="0"/>
              <a:t> at the Fall Joint Computer Conference in San Francisco</a:t>
            </a:r>
          </a:p>
          <a:p>
            <a:r>
              <a:rPr lang="en-US" sz="2400" dirty="0"/>
              <a:t>Never really had a decent user interface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92514" name="Picture 2" descr="http://www.extremetech.com/wp-content/uploads/2013/07/e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768" y="1807881"/>
            <a:ext cx="2566233" cy="1710823"/>
          </a:xfrm>
          <a:prstGeom prst="rect">
            <a:avLst/>
          </a:prstGeom>
          <a:noFill/>
        </p:spPr>
      </p:pic>
      <p:pic>
        <p:nvPicPr>
          <p:cNvPr id="192516" name="Picture 4" descr="http://wheeled.ru/wp-content/uploads/2008/12/first_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9419" y="0"/>
            <a:ext cx="2448581" cy="1666754"/>
          </a:xfrm>
          <a:prstGeom prst="rect">
            <a:avLst/>
          </a:prstGeom>
          <a:noFill/>
        </p:spPr>
      </p:pic>
      <p:pic>
        <p:nvPicPr>
          <p:cNvPr id="192518" name="Picture 6" descr="http://s7.computerhistory.org/is/image/CHM/102673512p-03-01?$re-zoomed$"/>
          <p:cNvPicPr>
            <a:picLocks noChangeAspect="1" noChangeArrowheads="1"/>
          </p:cNvPicPr>
          <p:nvPr/>
        </p:nvPicPr>
        <p:blipFill>
          <a:blip r:embed="rId4" cstate="print"/>
          <a:srcRect l="20476" t="33611" r="24762"/>
          <a:stretch>
            <a:fillRect/>
          </a:stretch>
        </p:blipFill>
        <p:spPr bwMode="auto">
          <a:xfrm>
            <a:off x="8873924" y="3471961"/>
            <a:ext cx="1794076" cy="1631242"/>
          </a:xfrm>
          <a:prstGeom prst="rect">
            <a:avLst/>
          </a:prstGeom>
          <a:noFill/>
        </p:spPr>
      </p:pic>
      <p:pic>
        <p:nvPicPr>
          <p:cNvPr id="192520" name="Picture 8" descr="http://images.gizmag.com/inline/engelbart-arc.jpg"/>
          <p:cNvPicPr>
            <a:picLocks noChangeAspect="1" noChangeArrowheads="1"/>
          </p:cNvPicPr>
          <p:nvPr/>
        </p:nvPicPr>
        <p:blipFill>
          <a:blip r:embed="rId5" cstate="print"/>
          <a:srcRect l="10411" r="10107"/>
          <a:stretch>
            <a:fillRect/>
          </a:stretch>
        </p:blipFill>
        <p:spPr bwMode="auto">
          <a:xfrm>
            <a:off x="8059462" y="5009186"/>
            <a:ext cx="2608539" cy="1848814"/>
          </a:xfrm>
          <a:prstGeom prst="rect">
            <a:avLst/>
          </a:prstGeom>
          <a:noFill/>
        </p:spPr>
      </p:pic>
      <p:pic>
        <p:nvPicPr>
          <p:cNvPr id="192522" name="Picture 10" descr="http://mark.aufflick.com/static/assets/stock/Engelb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2831" y="0"/>
            <a:ext cx="2519798" cy="1898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45" y="122239"/>
            <a:ext cx="9117955" cy="686061"/>
          </a:xfrm>
        </p:spPr>
        <p:txBody>
          <a:bodyPr/>
          <a:lstStyle/>
          <a:p>
            <a:r>
              <a:rPr lang="en-US" sz="3200" dirty="0"/>
              <a:t>Xerox PARC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46" y="808300"/>
            <a:ext cx="10348584" cy="6049700"/>
          </a:xfrm>
        </p:spPr>
        <p:txBody>
          <a:bodyPr>
            <a:normAutofit/>
          </a:bodyPr>
          <a:lstStyle/>
          <a:p>
            <a:r>
              <a:rPr lang="en-US" sz="2000" dirty="0"/>
              <a:t>Palo Alto Research Center (PARC)</a:t>
            </a:r>
          </a:p>
          <a:p>
            <a:r>
              <a:rPr lang="en-US" sz="2000" dirty="0"/>
              <a:t>Founded by Xerox in 1970</a:t>
            </a:r>
          </a:p>
          <a:p>
            <a:pPr lvl="1"/>
            <a:r>
              <a:rPr lang="en-US" sz="1800" dirty="0"/>
              <a:t>Still exists today, as a semi-autonomous research lab</a:t>
            </a:r>
          </a:p>
          <a:p>
            <a:r>
              <a:rPr lang="en-US" sz="2000" dirty="0"/>
              <a:t>Incredible collection of talent</a:t>
            </a:r>
          </a:p>
          <a:p>
            <a:pPr lvl="1"/>
            <a:r>
              <a:rPr lang="en-US" sz="1800" dirty="0"/>
              <a:t>Hired many people from SRI, and many researchers</a:t>
            </a:r>
            <a:br>
              <a:rPr lang="en-US" sz="1800" dirty="0"/>
            </a:br>
            <a:r>
              <a:rPr lang="en-US" sz="1800" dirty="0"/>
              <a:t>and engineers</a:t>
            </a:r>
          </a:p>
          <a:p>
            <a:r>
              <a:rPr lang="en-US" sz="2000" dirty="0"/>
              <a:t>Incredible collection of inventions, 1970-1982</a:t>
            </a:r>
          </a:p>
          <a:p>
            <a:pPr lvl="1"/>
            <a:r>
              <a:rPr lang="en-US" sz="1800" dirty="0"/>
              <a:t>Hardware</a:t>
            </a:r>
          </a:p>
          <a:p>
            <a:pPr lvl="2"/>
            <a:r>
              <a:rPr lang="en-US" sz="1600" dirty="0"/>
              <a:t>Invented workstations, laser printing, the Ethernet</a:t>
            </a:r>
          </a:p>
          <a:p>
            <a:pPr lvl="3"/>
            <a:r>
              <a:rPr lang="en-US" sz="1400" dirty="0"/>
              <a:t>Only part that Xerox made money on</a:t>
            </a:r>
          </a:p>
          <a:p>
            <a:pPr lvl="2"/>
            <a:r>
              <a:rPr lang="en-US" sz="1600" dirty="0"/>
              <a:t>Bitmapped displays</a:t>
            </a:r>
          </a:p>
          <a:p>
            <a:pPr lvl="1"/>
            <a:r>
              <a:rPr lang="en-US" sz="1800" dirty="0"/>
              <a:t>Software</a:t>
            </a:r>
          </a:p>
          <a:p>
            <a:pPr lvl="2"/>
            <a:r>
              <a:rPr lang="en-US" sz="1600" dirty="0"/>
              <a:t>Invented many of the standard OS and systems principles</a:t>
            </a:r>
          </a:p>
          <a:p>
            <a:pPr lvl="2"/>
            <a:r>
              <a:rPr lang="en-US" sz="1600" dirty="0"/>
              <a:t>Object oriented programming (Smalltalk)</a:t>
            </a:r>
          </a:p>
          <a:p>
            <a:pPr lvl="2"/>
            <a:r>
              <a:rPr lang="en-US" sz="1600" dirty="0"/>
              <a:t>Model-View-Controller architecture</a:t>
            </a:r>
          </a:p>
          <a:p>
            <a:pPr lvl="2"/>
            <a:r>
              <a:rPr lang="en-US" sz="1600" dirty="0" err="1"/>
              <a:t>Interpress</a:t>
            </a:r>
            <a:r>
              <a:rPr lang="en-US" sz="1600" dirty="0"/>
              <a:t>, a resolution-independent graphical page-description language and the precursor to PostScript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User Interfaces</a:t>
            </a:r>
          </a:p>
          <a:p>
            <a:r>
              <a:rPr lang="en-US" sz="2000" dirty="0"/>
              <a:t>(Also invented lots about Ubiquitous Computing in the 1990s – covered later)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026" name="Picture 2" descr="Xerox PARC: 50 years of innovation - IT World Canada">
            <a:extLst>
              <a:ext uri="{FF2B5EF4-FFF2-40B4-BE49-F238E27FC236}">
                <a16:creationId xmlns:a16="http://schemas.microsoft.com/office/drawing/2014/main" id="{77A3F010-E87C-4B00-A31C-D92EFAA5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51" y="-99434"/>
            <a:ext cx="3570269" cy="24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22239"/>
            <a:ext cx="9124950" cy="832503"/>
          </a:xfrm>
        </p:spPr>
        <p:txBody>
          <a:bodyPr/>
          <a:lstStyle/>
          <a:p>
            <a:r>
              <a:rPr lang="en-US" sz="3200" dirty="0"/>
              <a:t>Xerox Alto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95082"/>
            <a:ext cx="7260405" cy="5862919"/>
          </a:xfrm>
        </p:spPr>
        <p:txBody>
          <a:bodyPr>
            <a:normAutofit/>
          </a:bodyPr>
          <a:lstStyle/>
          <a:p>
            <a:r>
              <a:rPr lang="en-US" dirty="0"/>
              <a:t>Everyone else at the time was using mainframes or “mini computers” that were shared</a:t>
            </a:r>
          </a:p>
          <a:p>
            <a:pPr lvl="1"/>
            <a:r>
              <a:rPr lang="en-US" dirty="0"/>
              <a:t>“Time Sharing”</a:t>
            </a:r>
          </a:p>
          <a:p>
            <a:r>
              <a:rPr lang="en-US" dirty="0"/>
              <a:t>Alto was one of the first “personal workstations”</a:t>
            </a:r>
          </a:p>
          <a:p>
            <a:pPr lvl="1"/>
            <a:r>
              <a:rPr lang="en-US" dirty="0"/>
              <a:t>Starting about </a:t>
            </a:r>
            <a:r>
              <a:rPr lang="en-US" dirty="0">
                <a:solidFill>
                  <a:schemeClr val="accent2"/>
                </a:solidFill>
              </a:rPr>
              <a:t>1973</a:t>
            </a:r>
          </a:p>
          <a:p>
            <a:r>
              <a:rPr lang="en-US" dirty="0"/>
              <a:t>No operating system – each program had its own libraries and low-level access mechanisms</a:t>
            </a:r>
          </a:p>
          <a:p>
            <a:r>
              <a:rPr lang="en-US" dirty="0"/>
              <a:t>Three button mouse with two opposing roller wheels</a:t>
            </a:r>
          </a:p>
          <a:p>
            <a:pPr lvl="1"/>
            <a:r>
              <a:rPr lang="en-US" dirty="0"/>
              <a:t>Red, Yellow, Green vertically</a:t>
            </a:r>
          </a:p>
          <a:p>
            <a:pPr lvl="1"/>
            <a:r>
              <a:rPr lang="en-US" dirty="0"/>
              <a:t>Later replaced with left, middle, right, with single metal roller</a:t>
            </a:r>
          </a:p>
          <a:p>
            <a:r>
              <a:rPr lang="en-US" dirty="0"/>
              <a:t>Was secret for a long time, but later distributed to many </a:t>
            </a:r>
            <a:br>
              <a:rPr lang="en-US" dirty="0"/>
            </a:br>
            <a:r>
              <a:rPr lang="en-US" dirty="0"/>
              <a:t>universities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83300" name="Picture 4" descr="File:Xerox Alto mit Rech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369" y="1"/>
            <a:ext cx="3860800" cy="5147733"/>
          </a:xfrm>
          <a:prstGeom prst="rect">
            <a:avLst/>
          </a:prstGeom>
          <a:noFill/>
        </p:spPr>
      </p:pic>
      <p:pic>
        <p:nvPicPr>
          <p:cNvPr id="16388" name="Picture 4" descr="http://www.oldmouse.com/pics/xerox/Alto.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271" y="5424375"/>
            <a:ext cx="1455457" cy="1433625"/>
          </a:xfrm>
          <a:prstGeom prst="rect">
            <a:avLst/>
          </a:prstGeom>
          <a:noFill/>
        </p:spPr>
      </p:pic>
      <p:pic>
        <p:nvPicPr>
          <p:cNvPr id="16386" name="Picture 2" descr="http://runrun.es/wp-content/uploads/2011/04/alto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334" y="5425277"/>
            <a:ext cx="2058531" cy="1411942"/>
          </a:xfrm>
          <a:prstGeom prst="rect">
            <a:avLst/>
          </a:prstGeom>
          <a:noFill/>
        </p:spPr>
      </p:pic>
      <p:pic>
        <p:nvPicPr>
          <p:cNvPr id="16390" name="Picture 6" descr="http://www.oldmouse.com/pics/xerox/RG-Alto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7545" y="5404497"/>
            <a:ext cx="1991099" cy="1453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" y="237989"/>
            <a:ext cx="8548810" cy="564945"/>
          </a:xfrm>
        </p:spPr>
        <p:txBody>
          <a:bodyPr/>
          <a:lstStyle/>
          <a:p>
            <a:r>
              <a:rPr lang="en-US" sz="3200" dirty="0"/>
              <a:t>Brad Myers with an Alto, 1979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955335"/>
            <a:ext cx="10062210" cy="4411662"/>
          </a:xfrm>
        </p:spPr>
        <p:txBody>
          <a:bodyPr>
            <a:normAutofit/>
          </a:bodyPr>
          <a:lstStyle/>
          <a:p>
            <a:r>
              <a:rPr lang="en-US" sz="2400" dirty="0"/>
              <a:t>From my Dad’s scrapbook for that year, with my annotations!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5190" t="4135" r="2278" b="21350"/>
          <a:stretch>
            <a:fillRect/>
          </a:stretch>
        </p:blipFill>
        <p:spPr bwMode="auto">
          <a:xfrm>
            <a:off x="1651325" y="1461158"/>
            <a:ext cx="8935656" cy="539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4" y="122239"/>
            <a:ext cx="8982636" cy="723581"/>
          </a:xfrm>
        </p:spPr>
        <p:txBody>
          <a:bodyPr/>
          <a:lstStyle/>
          <a:p>
            <a:r>
              <a:rPr lang="en-US" sz="3200" dirty="0"/>
              <a:t>“Bravo”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4" y="937260"/>
            <a:ext cx="10125636" cy="5920740"/>
          </a:xfrm>
        </p:spPr>
        <p:txBody>
          <a:bodyPr>
            <a:normAutofit/>
          </a:bodyPr>
          <a:lstStyle/>
          <a:p>
            <a:r>
              <a:rPr lang="en-US" sz="2400" dirty="0"/>
              <a:t>Butler Lampson, Charles Simonyi and colleagues in </a:t>
            </a:r>
            <a:r>
              <a:rPr lang="en-US" sz="2400" dirty="0">
                <a:solidFill>
                  <a:schemeClr val="accent2"/>
                </a:solidFill>
              </a:rPr>
              <a:t>1974</a:t>
            </a:r>
          </a:p>
          <a:p>
            <a:pPr lvl="1"/>
            <a:r>
              <a:rPr lang="en-US" sz="2000" dirty="0"/>
              <a:t>Simonyi went to Microsoft and created Microsoft Word</a:t>
            </a:r>
          </a:p>
          <a:p>
            <a:r>
              <a:rPr lang="en-US" sz="2400" dirty="0"/>
              <a:t>First WYSIWYG text editing</a:t>
            </a:r>
          </a:p>
          <a:p>
            <a:r>
              <a:rPr lang="en-US" sz="2400" dirty="0"/>
              <a:t>Multiple fonts, bold, italics, etc.</a:t>
            </a:r>
          </a:p>
          <a:p>
            <a:r>
              <a:rPr lang="en-US" sz="2400" dirty="0"/>
              <a:t>Justification</a:t>
            </a:r>
          </a:p>
          <a:p>
            <a:r>
              <a:rPr lang="en-US" sz="2400" dirty="0"/>
              <a:t>Interaction techniques are quite different</a:t>
            </a:r>
          </a:p>
          <a:p>
            <a:pPr lvl="1"/>
            <a:r>
              <a:rPr lang="en-US" sz="2000" dirty="0"/>
              <a:t>Left mouse button – select character, </a:t>
            </a:r>
            <a:br>
              <a:rPr lang="en-US" sz="2000" dirty="0"/>
            </a:br>
            <a:r>
              <a:rPr lang="en-US" sz="2000" dirty="0"/>
              <a:t>middle – select word, </a:t>
            </a:r>
            <a:br>
              <a:rPr lang="en-US" sz="2000" dirty="0"/>
            </a:br>
            <a:r>
              <a:rPr lang="en-US" sz="2000" dirty="0"/>
              <a:t>right – extend selection</a:t>
            </a:r>
          </a:p>
          <a:p>
            <a:pPr lvl="1"/>
            <a:r>
              <a:rPr lang="en-US" sz="2000" dirty="0"/>
              <a:t>Left – scroll up, </a:t>
            </a:r>
            <a:br>
              <a:rPr lang="en-US" sz="2000" dirty="0"/>
            </a:br>
            <a:r>
              <a:rPr lang="en-US" sz="2000" dirty="0"/>
              <a:t>right – scroll down,</a:t>
            </a:r>
            <a:br>
              <a:rPr lang="en-US" sz="2000" dirty="0"/>
            </a:br>
            <a:r>
              <a:rPr lang="en-US" sz="2000" dirty="0"/>
              <a:t>middle - thumb</a:t>
            </a:r>
          </a:p>
          <a:p>
            <a:pPr lvl="1"/>
            <a:r>
              <a:rPr lang="en-US" sz="2000" dirty="0"/>
              <a:t>Highly </a:t>
            </a:r>
            <a:r>
              <a:rPr lang="en-US" sz="2000" dirty="0" err="1"/>
              <a:t>moded</a:t>
            </a:r>
            <a:r>
              <a:rPr lang="en-US" sz="2000" dirty="0"/>
              <a:t> commands:</a:t>
            </a:r>
          </a:p>
          <a:p>
            <a:pPr lvl="2"/>
            <a:r>
              <a:rPr lang="en-US" sz="1800" dirty="0"/>
              <a:t>“r” for replace, “d” delete, “I” insert,</a:t>
            </a:r>
            <a:br>
              <a:rPr lang="en-US" sz="1800" dirty="0"/>
            </a:br>
            <a:r>
              <a:rPr lang="en-US" sz="1800" dirty="0"/>
              <a:t>“ESC” for stop inserting, …</a:t>
            </a:r>
          </a:p>
          <a:p>
            <a:pPr lvl="2"/>
            <a:r>
              <a:rPr lang="en-US" sz="1800" dirty="0"/>
              <a:t>“EDIT”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1266" name="Picture 2" descr="http://www.digibarn.com/collections/software/alto/photo5e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124" y="2689412"/>
            <a:ext cx="3494877" cy="416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DE62-E415-030F-2A47-17C9600C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04380"/>
          </a:xfrm>
        </p:spPr>
        <p:txBody>
          <a:bodyPr/>
          <a:lstStyle/>
          <a:p>
            <a:r>
              <a:rPr lang="en-US" sz="3200" dirty="0"/>
              <a:t>Explain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7986-3447-F227-E8E5-530CB262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72922"/>
            <a:ext cx="8967215" cy="57628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Last lecture, presented poorly: Direct / Indirect vs. Absolute vs. Relative</a:t>
            </a:r>
          </a:p>
          <a:p>
            <a:endParaRPr lang="en-US" dirty="0"/>
          </a:p>
          <a:p>
            <a:r>
              <a:rPr lang="en-US" b="1" dirty="0"/>
              <a:t>Absolute</a:t>
            </a:r>
            <a:r>
              <a:rPr lang="en-US" dirty="0"/>
              <a:t>: 1-to-1 mapping between points on input device and</a:t>
            </a:r>
            <a:br>
              <a:rPr lang="en-US" dirty="0"/>
            </a:br>
            <a:r>
              <a:rPr lang="en-US" dirty="0"/>
              <a:t>positions on screen.</a:t>
            </a:r>
          </a:p>
          <a:p>
            <a:pPr lvl="1"/>
            <a:r>
              <a:rPr lang="en-US" dirty="0"/>
              <a:t>Upper left corner of input device = upper left corner of screen</a:t>
            </a:r>
          </a:p>
          <a:p>
            <a:pPr lvl="1"/>
            <a:r>
              <a:rPr lang="en-US" dirty="0"/>
              <a:t>Touching the input device in a particular place indicates the corresponding</a:t>
            </a:r>
            <a:br>
              <a:rPr lang="en-US" dirty="0"/>
            </a:br>
            <a:r>
              <a:rPr lang="en-US" dirty="0"/>
              <a:t>place on the screen</a:t>
            </a:r>
          </a:p>
          <a:p>
            <a:pPr lvl="1"/>
            <a:r>
              <a:rPr lang="en-US" dirty="0"/>
              <a:t>Examples: touch screen, digitizing tablet</a:t>
            </a:r>
          </a:p>
          <a:p>
            <a:r>
              <a:rPr lang="en-US" b="1" dirty="0"/>
              <a:t>Relative</a:t>
            </a:r>
            <a:r>
              <a:rPr lang="en-US" dirty="0"/>
              <a:t>: movements on the input device move the cursor.</a:t>
            </a:r>
          </a:p>
          <a:p>
            <a:pPr lvl="1"/>
            <a:r>
              <a:rPr lang="en-US" dirty="0"/>
              <a:t>Touching the input device in a particular place does nothing to the position; only </a:t>
            </a:r>
            <a:r>
              <a:rPr lang="en-US" i="1" dirty="0"/>
              <a:t>movements </a:t>
            </a:r>
            <a:r>
              <a:rPr lang="en-US" dirty="0"/>
              <a:t>matter</a:t>
            </a:r>
          </a:p>
          <a:p>
            <a:pPr lvl="1"/>
            <a:r>
              <a:rPr lang="en-US" dirty="0"/>
              <a:t>Examples: mouse, the way most touchpads work</a:t>
            </a:r>
          </a:p>
          <a:p>
            <a:pPr lvl="1"/>
            <a:endParaRPr lang="en-US" dirty="0"/>
          </a:p>
          <a:p>
            <a:r>
              <a:rPr lang="en-US" b="1" dirty="0"/>
              <a:t>Direct: </a:t>
            </a:r>
            <a:r>
              <a:rPr lang="en-US" dirty="0"/>
              <a:t>touch the screen</a:t>
            </a:r>
          </a:p>
          <a:p>
            <a:pPr lvl="1"/>
            <a:r>
              <a:rPr lang="en-US" dirty="0"/>
              <a:t>Example: touch screens on phones, tablets</a:t>
            </a:r>
          </a:p>
          <a:p>
            <a:pPr lvl="1"/>
            <a:r>
              <a:rPr lang="en-US" i="1" dirty="0"/>
              <a:t>All direct input devices are absolute</a:t>
            </a:r>
          </a:p>
          <a:p>
            <a:r>
              <a:rPr lang="en-US" b="1" dirty="0"/>
              <a:t>Indirect</a:t>
            </a:r>
            <a:r>
              <a:rPr lang="en-US" dirty="0"/>
              <a:t>: input device is </a:t>
            </a:r>
            <a:r>
              <a:rPr lang="en-US" i="1" dirty="0"/>
              <a:t>not </a:t>
            </a:r>
            <a:r>
              <a:rPr lang="en-US" dirty="0"/>
              <a:t>the screen, but somewhere else</a:t>
            </a:r>
          </a:p>
          <a:p>
            <a:pPr lvl="1"/>
            <a:r>
              <a:rPr lang="en-US" dirty="0"/>
              <a:t>Examples: mouse, touchpads, digitizers</a:t>
            </a:r>
          </a:p>
          <a:p>
            <a:pPr lvl="1"/>
            <a:r>
              <a:rPr lang="en-US" i="1" dirty="0"/>
              <a:t>Some indirect devices, like touchpads can be either absolute or relative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AC98D-1DF9-BA39-4364-C2793313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DF8C1-B2E0-7808-D6C0-2A4DE601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2" descr="http://www.drdigitizer.com/uploads/2/2/5/1/2251727/4191070.jpg">
            <a:extLst>
              <a:ext uri="{FF2B5EF4-FFF2-40B4-BE49-F238E27FC236}">
                <a16:creationId xmlns:a16="http://schemas.microsoft.com/office/drawing/2014/main" id="{C2805F39-BADE-B740-0525-CEA59D93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83" y="1578730"/>
            <a:ext cx="2182369" cy="156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eta.costtodrive.com/wp-content/uploads/2011/12/compare-vehicles.jpg">
            <a:extLst>
              <a:ext uri="{FF2B5EF4-FFF2-40B4-BE49-F238E27FC236}">
                <a16:creationId xmlns:a16="http://schemas.microsoft.com/office/drawing/2014/main" id="{05D2969A-D8A9-740C-FB14-6A09D91EC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38"/>
          <a:stretch/>
        </p:blipFill>
        <p:spPr bwMode="auto">
          <a:xfrm>
            <a:off x="9149742" y="108535"/>
            <a:ext cx="1270230" cy="13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8/87/Assorted_computer_mice_-_MfK_Bern.jpg">
            <a:extLst>
              <a:ext uri="{FF2B5EF4-FFF2-40B4-BE49-F238E27FC236}">
                <a16:creationId xmlns:a16="http://schemas.microsoft.com/office/drawing/2014/main" id="{239B7BFA-8F6D-1C86-6466-FF0246F8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88" y="3039224"/>
            <a:ext cx="2270223" cy="203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Touchpad Not Working | Dell US">
            <a:extLst>
              <a:ext uri="{FF2B5EF4-FFF2-40B4-BE49-F238E27FC236}">
                <a16:creationId xmlns:a16="http://schemas.microsoft.com/office/drawing/2014/main" id="{7DA4A862-1F68-2991-8D85-5DADEE44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48" y="4977984"/>
            <a:ext cx="3008026" cy="18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4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72172"/>
          </a:xfrm>
        </p:spPr>
        <p:txBody>
          <a:bodyPr/>
          <a:lstStyle/>
          <a:p>
            <a:r>
              <a:rPr lang="en-US" sz="3200" dirty="0"/>
              <a:t>Smalltalk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16648"/>
            <a:ext cx="7416800" cy="49556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Started about 1972 as the first purely</a:t>
            </a:r>
            <a:br>
              <a:rPr lang="en-US" sz="2400" dirty="0"/>
            </a:br>
            <a:r>
              <a:rPr lang="en-US" sz="2400" dirty="0"/>
              <a:t>object-oriented language by Alan Kay</a:t>
            </a:r>
          </a:p>
          <a:p>
            <a:r>
              <a:rPr lang="en-US" sz="2400" dirty="0"/>
              <a:t>Alan Kay proposed the idea of overlapping windows in his 1969 doctoral thesis</a:t>
            </a:r>
          </a:p>
          <a:p>
            <a:r>
              <a:rPr lang="en-US" sz="2400" dirty="0"/>
              <a:t>Overlapping windows first appeared in </a:t>
            </a:r>
            <a:br>
              <a:rPr lang="en-US" sz="2400" dirty="0"/>
            </a:br>
            <a:r>
              <a:rPr lang="en-US" sz="2400" dirty="0"/>
              <a:t>1974 in the Smalltalk’74 system</a:t>
            </a:r>
          </a:p>
          <a:p>
            <a:r>
              <a:rPr lang="en-US" sz="2400" dirty="0"/>
              <a:t>Also used popup windows, scroll bars, etc.</a:t>
            </a:r>
          </a:p>
          <a:p>
            <a:r>
              <a:rPr lang="en-US" sz="2400" dirty="0"/>
              <a:t>Larry Tesler invented the “browser” for code for Smalltalk</a:t>
            </a:r>
          </a:p>
          <a:p>
            <a:r>
              <a:rPr lang="en-US" sz="2400" dirty="0"/>
              <a:t>Smalltalk’80 is best known – Byte article, generally released and described</a:t>
            </a:r>
          </a:p>
          <a:p>
            <a:r>
              <a:rPr lang="en-US" sz="2400" dirty="0"/>
              <a:t>I worked with Smalltalk in 1977</a:t>
            </a:r>
          </a:p>
          <a:p>
            <a:r>
              <a:rPr lang="en-US" sz="2400" i="1" dirty="0"/>
              <a:t>All the interaction techniques will be</a:t>
            </a:r>
            <a:br>
              <a:rPr lang="en-US" sz="2400" i="1" dirty="0"/>
            </a:br>
            <a:r>
              <a:rPr lang="en-US" sz="2400" i="1" dirty="0"/>
              <a:t>covered in the various topics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4338" name="AutoShape 2" descr="data:image/jpeg;base64,/9j/4AAQSkZJRgABAQAAAQABAAD/2wCEAAkGBxQTEhUUExQWFRQUGBYXFxgUGRcXGBQYGhgaFxYYGBUcHCggGBwlHBoYITQhJSksLi4uFx8zODMsNygtLisBCgoKBQUFDgUFDisZExkrKysrKysrKysrKysrKysrKysrKysrKysrKysrKysrKysrKysrKysrKysrKysrKysrK//AABEIAJoAeAMBIgACEQEDEQH/xAAcAAABBQEBAQAAAAAAAAAAAAAFAAIDBAYHAQj/xAA/EAABAwIEAwUGBAMGBwAAAAABAAIDBBEFEiExBkFRMmFxgZETIlKhscEHI0Ji0eHwFBVygpKyJDNDc6LD8f/EABQBAQAAAAAAAAAAAAAAAAAAAAD/xAAUEQEAAAAAAAAAAAAAAAAAAAAA/9oADAMBAAIRAxEAPwDF41jkszrucSqmGv8Ae1Kr57C6pGqIOiDR1tRpv5IXUuKrCZxGqcZLjVBH7UqWKpIOlvE7+ioT1F9BsnMJsLgXdp/MlBYqZSTqTp13/kqTpSpKqVVkEoqD1VymxNzSh5C8BQbKj4it+n56+WiOR1okbdp7rc1zqmcb/RE8OxUxHXsn5a66INDLcuUNZcD3U6V5Jv5qvXT6WQUTKUl5A257kkAieVVbp026jQXYZRZQVExPgF57Sw8VEg9apQo4wnF9yga9NUr2i1wrOF0ZkeGjW+6CkClZG8Xw3LM1gFtG+pUZoblw+Ft/sgGRFNeSvCLLxxQabB6sGG19WaeXL5fRU6qfVCIJi3bnunSSkoL0VYWpIeCkgU26jAUk26jQeuTV6UkCCSS2XCvC0n9qYyeE5S3ObgkN+G/K/cgpnAC+kZNHd1gfaDm3oQOfNCMOrPYyB9r5SbjqLEEdxX0LRYYxjMoaMpFiABb0Vet4TpJX53wRl3WwF/Hqg4ViOIh0rXg3AsOYJA69D1U7K4AE/Ewt8HB1x9vVd3n4ep3syOhjLOTcosO9Y3Ffwsp3XML3xE8u00dRY6280HIHuTCVp+KeEJqaU5WPfEdQ9rXODQAAc9h7qG4xw7PTNY6RvuSDRzSHAH4SRsenXyQCrJ4OijSQPukkEkHs26jUk26jsgSSSvYNS+1mYzqefdqg0HAmEx+3EtRo2OzmtOxdyuO7ddCl48p23s17gNyyzvM9FlZcALm5nSZYwTcDtacr8v5qaGasZGDTUJDNAM7fzHX5kaINNQfiNSSOsS6O/N409Rdaulr2SNDmODmuAIIN7rkmI4PUSASTUpY5xdcMZmsLgAuDBdt+4u2uj/A4eyR0Tw5uUDS92uBNw5pQdFEgVSvxOKMEySMYP3EBU8bqvYwuf0+a5Xi1MZXufPmAaM7u05wbuTlbqOXRB1FvEVKdpoz4OH0CE8QxQyUrwzK6NzHZbWsC0E6dNVgsPpsNksxrpDJ3lzL30FifdJPIH/62tpX02sTnOhkDuZOW4sc4Ox+4QYonZeJFIIHgJJApIPZhqo7KafdMYgYtX+HVOHVJJ/Q3/dogFPGXRPsNWuY4/wCHK8X8L29Uc4DqslQf3Nt6FB2alpw6MaXt81YZSEahxHcVWwx+m+ht3W8EVQUJaS5uXEkeihjpGh+bd25Ku11S2Ntza+mipQ1AzdoG/ggmxOLO0AjnfwVP+7gRcNbzuLaOvvf+Ku4hI0N3XuHyBze8b+KAGcAgs8f2ZgElg8AABwG17cgbodiGA5YXMaSGW0zEl1+pdzW29kheNutGTbYE9eSD51cknuK8sg9CS9aEkDpt0xjbmylnGqZHoUBDBsRNNO19rs7Mjd8zD2tOZG/ktbgmHwNmlfTyCVjgLEbMucxaOh237lgS/T1Wj4Iqcr3A7Ej+vkg69QSjK3wCLZ7DRZajksbg6XAQn8QZqv8AJZTtcWSZsxjvmzC1h+0WN7/NAY4k4np4WPa8+0f2S1vU8s3Ly2XJjjbmyl8bntF9Peubcr8ifJQiie4uzuDHDk/Ndx56W2RvD+EYJLE1YAygkZCDm6a7tQQS8YTuGV0hsOYABPj1XU+FqpklOx8chkNruOl83MOA2I6LmuI8DezaSypiefds0+6T8WpKD00lTS6xvLLkG7HBwJA303H8u5B9B+00v9FnOJ6zLFIRc+66wG7jbQADUnuQvgLiGWqjmMrQMjmgEaA3bcgC9xawP+fRVOK8Y9iBIAHZHAhpJAcQdASNbIOX4jQPgcGSgtflBc07tvtfv5+aqq5iVS+V7pJDeR5u47DuAHIAaWVMFA9qSTF6glqDqq5KnqN1XKDwo3w+Pyp3DeMxP0+E52uPl7qB3RXBqz2Dw5zc0bgWyNG7mHtW7xuO8IOiYHiAkbYntALT4fVggsdu3bvXM5o3UUg1zwSjNDINnt8RpmAIuFpKPGGPc0tcLncINFiEIcc7AC7mCN/NV48aY3RzBcXuCy3jdEMPcHi/05oh/dzHbtB8eSAMzF4n6NjBd3M5eiZR4dG1xeY2Au/aB/W6NNomt2Frn16IdWPay7nHbrogVfM1jS1gDSegsBpZcx43qruZGOQLnfRvPxPotjxBizI4y5zgLdOfQd5XK6irdJIZHbuPoOQQRzm6r3Vid2irIJWhJeAJIHz7qu4rbYTwDUTHNKPYR3/V/wAxw7mcvF3ojp4VpqfstzPsSXyHMQ0b6dkeQ5oOfRYU8Nc94LcoaQOfvHS45eeq8dHZH8UeZGSkD3nEHwa3UDfc66dyoxQB7LoLmAYu0MNLVa0zzoTvTuP62nkOvT1UWPYDNSOuDdp2I2I3BHcqfsbhaLhrFw7LS1BBYNInO/T+wnp0Pl0QN4d4vytyP0I2vz81uML4mjcO2B5/1qsjinBIcSWaeG1/DkgU3DFQw6NJ8O5B06t4niA1eBY23WGxbiXOSWk6a/T0VOn4VmcLvdl+ZQ3Ho2QxiNhuZDcn9rLD5uP/AIlBQxGtdKQXkkDYch3+KqOKYXaJt0DnuTEkkEgSXrAvUH0VVusL7Dck8h9llMRD5OzZrHdpzm6uA2axh5DX3joeQPLRSwOcc0pueTB2Gbcv1O7z5WQ+ui6oMbPRAODRqB13JO5PW6D0cWR7ozzJt8/t9FqKwak+CEV1PdwdrqNT0N9/VAIe2xPf8lSmiuiUozbixFwe4jcKuDc2QazhDiXP+ROfzBbI4/8AUGuhPxDTxHgVtMrSCd/uuOTQa3Gnhy8Oi1uAcQPc32ch/MaO18f8HfVAZx+oJAjYLF+5H9bLl3FFS107gzsRgRjvy6OP+q66DWykMdLms42Yy/xHnbuWC4tohHUOygBsgbKANhmHvD/UHeqAPEeR2Ka4W0SbuiUOHumaPZDO9oOZo3I6i+5HQIBgCcErW3HjfceSVkE7CvE1iSD6SnahVVHf7o1Wc0EqDt4IAVVFqUIqWgg+uv8ABFK86+n2QmTtIBFbEGyA/HppbtDb1Gnkq9RDzA8URrOx/mB87qCfbyQDaYkm1/d5p9BSurJxBA5rNC7M42BDf1X3PdbdQYjpAbaXy3tz1KBO3QbvA6OQzSRumE8MD8oLSS0vtqW31FgbHkm/iNQWbA8fpzsPcDZzfmHoj+FI/Lm/7v8A62qb8Sh+R/mH3QczgjffM1pIadbC/ktNwyzI8uvra1gD7vc49dNlVwg2p5CNDlft4K7wiP8Ah3f4z/tagLYxgbappcwBs42PZEnc7v6Fc/miLSWuaWuBsQdwehXUMJ7Q8fss9+JUYE8ZAAJiFzbU6nfqgyDAkvQvE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www.folklore.org/images/Macintosh/Alan_K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0" y="1"/>
            <a:ext cx="1428750" cy="1838325"/>
          </a:xfrm>
          <a:prstGeom prst="rect">
            <a:avLst/>
          </a:prstGeom>
          <a:noFill/>
        </p:spPr>
      </p:pic>
      <p:pic>
        <p:nvPicPr>
          <p:cNvPr id="14342" name="Picture 6" descr="http://worrydream.com/EarlyHistoryOfSmalltalk/Images/smalltalk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340" y="1936378"/>
            <a:ext cx="3329510" cy="4878659"/>
          </a:xfrm>
          <a:prstGeom prst="rect">
            <a:avLst/>
          </a:prstGeom>
          <a:noFill/>
        </p:spPr>
      </p:pic>
      <p:pic>
        <p:nvPicPr>
          <p:cNvPr id="14344" name="Picture 8" descr="http://31.media.tumblr.com/tumblr_lqhllvDOv01qdvhbn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6493" y="4875042"/>
            <a:ext cx="1464770" cy="197451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80304"/>
          </a:xfrm>
        </p:spPr>
        <p:txBody>
          <a:bodyPr/>
          <a:lstStyle/>
          <a:p>
            <a:r>
              <a:rPr lang="en-US" sz="3200" dirty="0"/>
              <a:t>Various Drawing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4" y="1369640"/>
            <a:ext cx="4987876" cy="4411662"/>
          </a:xfrm>
        </p:spPr>
        <p:txBody>
          <a:bodyPr>
            <a:normAutofit/>
          </a:bodyPr>
          <a:lstStyle/>
          <a:p>
            <a:r>
              <a:rPr lang="en-US" sz="2400" dirty="0"/>
              <a:t>Draw – cubic </a:t>
            </a:r>
            <a:r>
              <a:rPr lang="en-US" sz="2400" dirty="0" err="1"/>
              <a:t>splines</a:t>
            </a:r>
            <a:r>
              <a:rPr lang="en-US" sz="2400" dirty="0"/>
              <a:t> for curves</a:t>
            </a:r>
          </a:p>
          <a:p>
            <a:r>
              <a:rPr lang="en-US" sz="2400" dirty="0"/>
              <a:t>Markup – in-place pop-up context menus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12290" name="Picture 2" descr="http://toastytech.com/guis/saltodraw.png"/>
          <p:cNvPicPr>
            <a:picLocks noChangeAspect="1" noChangeArrowheads="1"/>
          </p:cNvPicPr>
          <p:nvPr/>
        </p:nvPicPr>
        <p:blipFill>
          <a:blip r:embed="rId2" cstate="print"/>
          <a:srcRect b="14560"/>
          <a:stretch>
            <a:fillRect/>
          </a:stretch>
        </p:blipFill>
        <p:spPr bwMode="auto">
          <a:xfrm>
            <a:off x="1546584" y="1429106"/>
            <a:ext cx="4349262" cy="49546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31904" y="6199094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http://toastytech.com/guis/saltodraw.png</a:t>
            </a:r>
            <a:endParaRPr lang="en-US" dirty="0"/>
          </a:p>
        </p:txBody>
      </p:sp>
      <p:pic>
        <p:nvPicPr>
          <p:cNvPr id="12292" name="Picture 4" descr="Alto Markup Pop Up Men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1151" y="3575472"/>
            <a:ext cx="3353127" cy="2191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189131"/>
          </a:xfrm>
        </p:spPr>
        <p:txBody>
          <a:bodyPr/>
          <a:lstStyle/>
          <a:p>
            <a:r>
              <a:rPr lang="en-US" sz="3200" dirty="0"/>
              <a:t>Larry Tesler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463769"/>
            <a:ext cx="9830093" cy="4892207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1945 – 2020</a:t>
            </a:r>
            <a:endParaRPr lang="en-US" sz="2400" i="1" dirty="0"/>
          </a:p>
          <a:p>
            <a:r>
              <a:rPr lang="en-US" sz="2400" dirty="0"/>
              <a:t>Xerox PARC 1973</a:t>
            </a:r>
          </a:p>
          <a:p>
            <a:pPr lvl="1"/>
            <a:r>
              <a:rPr lang="en-US" sz="2000" dirty="0"/>
              <a:t>Rejected highly </a:t>
            </a:r>
            <a:r>
              <a:rPr lang="en-US" sz="2000" dirty="0" err="1"/>
              <a:t>moded</a:t>
            </a:r>
            <a:r>
              <a:rPr lang="en-US" sz="2000" dirty="0"/>
              <a:t> interactions of Bravo</a:t>
            </a:r>
          </a:p>
          <a:p>
            <a:pPr lvl="1"/>
            <a:r>
              <a:rPr lang="en-US" sz="2000" dirty="0"/>
              <a:t>With Tim Mott, et. al, invented non-</a:t>
            </a:r>
            <a:r>
              <a:rPr lang="en-US" sz="2000" dirty="0" err="1"/>
              <a:t>moded</a:t>
            </a:r>
            <a:r>
              <a:rPr lang="en-US" sz="2000" dirty="0"/>
              <a:t> interactions for Gypsy editor including Copy and Paste about 1974</a:t>
            </a:r>
          </a:p>
          <a:p>
            <a:pPr lvl="1"/>
            <a:r>
              <a:rPr lang="en-US" sz="2000" dirty="0"/>
              <a:t>Added to Smalltalk editing</a:t>
            </a:r>
          </a:p>
          <a:p>
            <a:r>
              <a:rPr lang="en-US" sz="2400" dirty="0"/>
              <a:t>Apple in 1980</a:t>
            </a:r>
          </a:p>
          <a:p>
            <a:pPr lvl="1"/>
            <a:r>
              <a:rPr lang="en-US" sz="2000" dirty="0"/>
              <a:t>In charge of the Lisa design team</a:t>
            </a:r>
          </a:p>
          <a:p>
            <a:r>
              <a:rPr lang="en-US" sz="2400" dirty="0"/>
              <a:t>Video of his 2014 lecture: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https://www.cs.cmu.edu/~bam/uicourse/</a:t>
            </a:r>
            <a:br>
              <a:rPr lang="en-US" sz="2400" dirty="0">
                <a:hlinkClick r:id="rId2"/>
              </a:rPr>
            </a:br>
            <a:r>
              <a:rPr lang="en-US" sz="2400" dirty="0">
                <a:hlinkClick r:id="rId2"/>
              </a:rPr>
              <a:t>2014inter/schedule.html#larrytesler</a:t>
            </a:r>
            <a:r>
              <a:rPr lang="en-US" sz="2400" dirty="0"/>
              <a:t>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7322" y="3132623"/>
            <a:ext cx="4387130" cy="22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9472" y="87948"/>
            <a:ext cx="1572134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365E-5088-0053-D8D0-E89EC454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VisiCalc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4CD63-8B81-8AA8-D837-76D9353A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spreadsheet program, in 1977-8</a:t>
            </a:r>
          </a:p>
          <a:p>
            <a:r>
              <a:rPr lang="en-US" dirty="0"/>
              <a:t>Dan Bricklin (see Chapter 27) and Bob Frankston for the Apple II while they were students at MIT and the Harvard Business School</a:t>
            </a:r>
          </a:p>
          <a:p>
            <a:r>
              <a:rPr lang="en-US" dirty="0"/>
              <a:t>Character terminal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22526-02C7-67A0-F631-89C1D9E6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21FC4-6248-7F16-CBBC-B3FC91B8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 descr="A picture containing text, clock, scoreboard, device&#10;&#10;Description automatically generated">
            <a:extLst>
              <a:ext uri="{FF2B5EF4-FFF2-40B4-BE49-F238E27FC236}">
                <a16:creationId xmlns:a16="http://schemas.microsoft.com/office/drawing/2014/main" id="{6E0F7016-FA5C-C4FB-F7B3-D275C0E4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37" y="3665016"/>
            <a:ext cx="9658326" cy="30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1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3E6C-C117-6FA6-E0CF-8FE91207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54584"/>
          </a:xfrm>
        </p:spPr>
        <p:txBody>
          <a:bodyPr/>
          <a:lstStyle/>
          <a:p>
            <a:r>
              <a:rPr lang="en-US" dirty="0"/>
              <a:t>MIT’s SDMS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EAB17-0B43-D934-BA18-4C046021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80" y="953062"/>
            <a:ext cx="10972800" cy="23050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1978</a:t>
            </a:r>
          </a:p>
          <a:p>
            <a:r>
              <a:rPr lang="en-US" dirty="0"/>
              <a:t>Spatial Data Management System (SDMS) from MIT’s Architecture Machine Group (now Media Lab)</a:t>
            </a:r>
          </a:p>
          <a:p>
            <a:r>
              <a:rPr lang="en-US" dirty="0"/>
              <a:t>Zoomable user interface</a:t>
            </a:r>
          </a:p>
          <a:p>
            <a:r>
              <a:rPr lang="en-US" dirty="0"/>
              <a:t>First system to include clock, calendar, other accessories on the desktop as icons or tiny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6F77B-1B5E-78D9-50F2-1D5CB743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90A45-C288-CC75-EF49-36BAE902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2050" name="Picture 2" descr="Dataland: the MIT's '70s media room ...">
            <a:extLst>
              <a:ext uri="{FF2B5EF4-FFF2-40B4-BE49-F238E27FC236}">
                <a16:creationId xmlns:a16="http://schemas.microsoft.com/office/drawing/2014/main" id="{6B36E952-2B8E-F469-4EFE-9446C83B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" y="4532168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aland: the MIT's '70s media room concept that influenced the Mac | The  Verge">
            <a:extLst>
              <a:ext uri="{FF2B5EF4-FFF2-40B4-BE49-F238E27FC236}">
                <a16:creationId xmlns:a16="http://schemas.microsoft.com/office/drawing/2014/main" id="{53D37B44-CFBC-BFD0-8DD2-FF531E2B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91" y="3429000"/>
            <a:ext cx="5114823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sion and Reality of Hypertext and GUIs: 3.1.7 Spatial Data Management  System @mprove">
            <a:extLst>
              <a:ext uri="{FF2B5EF4-FFF2-40B4-BE49-F238E27FC236}">
                <a16:creationId xmlns:a16="http://schemas.microsoft.com/office/drawing/2014/main" id="{E93DDAC4-E657-C617-DE74-E40C4D5A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18" y="3429001"/>
            <a:ext cx="4434302" cy="34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5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" y="122238"/>
            <a:ext cx="8848595" cy="1074550"/>
          </a:xfrm>
        </p:spPr>
        <p:txBody>
          <a:bodyPr/>
          <a:lstStyle/>
          <a:p>
            <a:r>
              <a:rPr lang="en-US" sz="3600" dirty="0"/>
              <a:t>Xerox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05" y="1304366"/>
            <a:ext cx="9332690" cy="53519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Released 1982</a:t>
            </a:r>
          </a:p>
          <a:p>
            <a:r>
              <a:rPr lang="en-US" sz="2400" dirty="0"/>
              <a:t>Designed for executives</a:t>
            </a:r>
          </a:p>
          <a:p>
            <a:pPr lvl="1"/>
            <a:r>
              <a:rPr lang="en-US" sz="2000" dirty="0"/>
              <a:t>Too expensive for secretaries</a:t>
            </a:r>
          </a:p>
          <a:p>
            <a:r>
              <a:rPr lang="en-US" sz="2400" dirty="0"/>
              <a:t>Large team of designers who were </a:t>
            </a:r>
            <a:r>
              <a:rPr lang="en-US" sz="2400" i="1" dirty="0">
                <a:solidFill>
                  <a:schemeClr val="accent2"/>
                </a:solidFill>
              </a:rPr>
              <a:t>not</a:t>
            </a:r>
            <a:br>
              <a:rPr lang="en-US" sz="2400" i="1" dirty="0"/>
            </a:br>
            <a:r>
              <a:rPr lang="en-US" sz="2400" dirty="0"/>
              <a:t>from PARC</a:t>
            </a:r>
          </a:p>
          <a:p>
            <a:pPr lvl="1"/>
            <a:r>
              <a:rPr lang="en-US" sz="2000" dirty="0"/>
              <a:t>Their building was next door to PARC</a:t>
            </a:r>
          </a:p>
          <a:p>
            <a:r>
              <a:rPr lang="en-US" sz="2400" dirty="0"/>
              <a:t>Extensive user interface studies guided designs</a:t>
            </a:r>
          </a:p>
          <a:p>
            <a:r>
              <a:rPr lang="en-US" sz="2400" dirty="0"/>
              <a:t>Key innovations to be covered later</a:t>
            </a:r>
          </a:p>
          <a:p>
            <a:pPr lvl="1"/>
            <a:r>
              <a:rPr lang="en-US" sz="2000" dirty="0"/>
              <a:t>Desktop metaphor</a:t>
            </a:r>
          </a:p>
          <a:p>
            <a:pPr lvl="1"/>
            <a:r>
              <a:rPr lang="en-US" sz="2000" dirty="0"/>
              <a:t>Many modern widgets</a:t>
            </a:r>
          </a:p>
          <a:p>
            <a:pPr lvl="1"/>
            <a:r>
              <a:rPr lang="en-US" sz="2000" dirty="0"/>
              <a:t>WYSIWYG editing and drawing</a:t>
            </a:r>
          </a:p>
          <a:p>
            <a:r>
              <a:rPr lang="en-US" sz="2400" dirty="0"/>
              <a:t>No PowerPoint or Spreadsheet programs</a:t>
            </a:r>
          </a:p>
          <a:p>
            <a:r>
              <a:rPr lang="en-US" sz="2400" dirty="0"/>
              <a:t>Mostly closed – only Xerox made applications</a:t>
            </a:r>
          </a:p>
          <a:p>
            <a:r>
              <a:rPr lang="en-US" sz="2400" dirty="0"/>
              <a:t>Too expensive and seemed slow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6146" name="Picture 2" descr="Xerox Star Desk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059" y="201705"/>
            <a:ext cx="3162489" cy="3227295"/>
          </a:xfrm>
          <a:prstGeom prst="rect">
            <a:avLst/>
          </a:prstGeom>
          <a:noFill/>
        </p:spPr>
      </p:pic>
      <p:pic>
        <p:nvPicPr>
          <p:cNvPr id="6148" name="Picture 4" descr="Xerox 8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9095" y="317515"/>
            <a:ext cx="2151258" cy="3455894"/>
          </a:xfrm>
          <a:prstGeom prst="rect">
            <a:avLst/>
          </a:prstGeom>
          <a:noFill/>
        </p:spPr>
      </p:pic>
      <p:pic>
        <p:nvPicPr>
          <p:cNvPr id="6150" name="Picture 6" descr="What You See Is What You 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466" y="3890085"/>
            <a:ext cx="3853742" cy="2998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81002"/>
            <a:ext cx="373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Images: </a:t>
            </a:r>
            <a:r>
              <a:rPr lang="en-US" sz="1400" dirty="0">
                <a:hlinkClick r:id="rId5"/>
              </a:rPr>
              <a:t>http://toastytech.com/guis/star2.html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Star User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417638"/>
            <a:ext cx="9509342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"The design effort took more than six years .... The actual implementation involved from 20 to, eventually, 45 programmers over 3.5 years producing over 250,000 lines of </a:t>
            </a:r>
            <a:r>
              <a:rPr lang="en-US" sz="2400" dirty="0" err="1"/>
              <a:t>highlevel</a:t>
            </a:r>
            <a:r>
              <a:rPr lang="en-US" sz="2400" dirty="0"/>
              <a:t> code." [</a:t>
            </a:r>
            <a:r>
              <a:rPr lang="en-US" sz="2400" dirty="0" err="1"/>
              <a:t>Harslem</a:t>
            </a:r>
            <a:r>
              <a:rPr lang="en-US" sz="2400" dirty="0"/>
              <a:t>] By the time of the initial Star release, the Functional Test Group had performed over 15 distinct human-factors tests, using over 200 experimental subjects and lasting for over 400 hours (Figure 8). In addition, we applied a standard methodology to compare Star's text editing features to those of other systems [Roberts]. The group averaged 6 people (1 manager, 3 scientists, and 2 assistants) for about 3 years to perform this work.</a:t>
            </a:r>
          </a:p>
          <a:p>
            <a:pPr marL="0" indent="0">
              <a:buNone/>
            </a:pPr>
            <a:r>
              <a:rPr lang="en-US" sz="2400" dirty="0"/>
              <a:t>-- [</a:t>
            </a:r>
            <a:r>
              <a:rPr lang="en-US" sz="2400" dirty="0" err="1"/>
              <a:t>Bewley</a:t>
            </a:r>
            <a:r>
              <a:rPr lang="en-US" sz="2400" dirty="0"/>
              <a:t>, CHI’1983]</a:t>
            </a:r>
          </a:p>
          <a:p>
            <a:pPr marL="0" indent="0">
              <a:buNone/>
            </a:pPr>
            <a:endParaRPr lang="en-US" sz="2400" dirty="0"/>
          </a:p>
          <a:p>
            <a:pPr marL="349250" indent="-349250"/>
            <a:r>
              <a:rPr lang="en-US" sz="2400" dirty="0"/>
              <a:t>One decision was to use a 2 button mouse!</a:t>
            </a:r>
          </a:p>
          <a:p>
            <a:pPr marL="349250" indent="-349250"/>
            <a:r>
              <a:rPr lang="en-US" sz="2400" dirty="0"/>
              <a:t>Lots of special keyboard keys</a:t>
            </a:r>
          </a:p>
          <a:p>
            <a:pPr marL="349250" indent="-349250"/>
            <a:r>
              <a:rPr lang="en-US" sz="2400" dirty="0"/>
              <a:t>See lecture by David Canfield Smith (icons) and</a:t>
            </a:r>
            <a:br>
              <a:rPr lang="en-US" sz="2400" dirty="0"/>
            </a:br>
            <a:r>
              <a:rPr lang="en-US" sz="2400" dirty="0"/>
              <a:t>Norm Cox (design): </a:t>
            </a:r>
            <a:br>
              <a:rPr lang="en-US" sz="2400" dirty="0"/>
            </a:br>
            <a:r>
              <a:rPr lang="en-US" sz="2800" dirty="0">
                <a:hlinkClick r:id="rId3"/>
              </a:rPr>
              <a:t>https://www.cs.cmu.edu/~bam/uicourse/05440inter/index.html#ixtinventors</a:t>
            </a:r>
            <a:r>
              <a:rPr lang="en-US" sz="2800" dirty="0"/>
              <a:t>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4" descr="http://www.vintagecomputer.net/xerox/8010/Xerox_Star_8010_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8222" y="2973979"/>
            <a:ext cx="1601871" cy="1978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41" y="122239"/>
            <a:ext cx="9023959" cy="1172227"/>
          </a:xfrm>
        </p:spPr>
        <p:txBody>
          <a:bodyPr/>
          <a:lstStyle/>
          <a:p>
            <a:r>
              <a:rPr lang="en-US" sz="3200" dirty="0"/>
              <a:t>Apple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05" y="1411941"/>
            <a:ext cx="9534395" cy="4718984"/>
          </a:xfrm>
        </p:spPr>
        <p:txBody>
          <a:bodyPr>
            <a:normAutofit/>
          </a:bodyPr>
          <a:lstStyle/>
          <a:p>
            <a:pPr marL="400050" indent="-400050"/>
            <a:r>
              <a:rPr lang="en-US" sz="2800" dirty="0"/>
              <a:t>Xerox wanted to invest in Apple</a:t>
            </a:r>
          </a:p>
          <a:p>
            <a:pPr marL="400050" indent="-400050"/>
            <a:r>
              <a:rPr lang="en-US" sz="2800" dirty="0"/>
              <a:t>In exchange, Steve Jobs got the right to use all of Xerox’s ideas</a:t>
            </a:r>
          </a:p>
          <a:p>
            <a:pPr marL="400050" indent="-400050"/>
            <a:r>
              <a:rPr lang="en-US" sz="2800" dirty="0"/>
              <a:t>Steve &amp; his team (Bill Atkinson) were given a demo of various Alto programs in 1979</a:t>
            </a:r>
          </a:p>
          <a:p>
            <a:pPr marL="576263" lvl="1" indent="-382588"/>
            <a:r>
              <a:rPr lang="en-US" sz="2400" dirty="0"/>
              <a:t>Mouse</a:t>
            </a:r>
          </a:p>
          <a:p>
            <a:pPr marL="576263" lvl="1" indent="-382588"/>
            <a:r>
              <a:rPr lang="en-US" sz="2400" dirty="0"/>
              <a:t>Smalltalk – overlapping windows – thought they updated</a:t>
            </a:r>
          </a:p>
          <a:p>
            <a:pPr marL="576263" lvl="1" indent="-382588"/>
            <a:r>
              <a:rPr lang="en-US" sz="2400" dirty="0"/>
              <a:t>Bravo WYSIWYG editing</a:t>
            </a:r>
          </a:p>
          <a:p>
            <a:pPr marL="400050" indent="-400050"/>
            <a:r>
              <a:rPr lang="en-US" sz="2800" dirty="0"/>
              <a:t>Apple hired Larry Tesler &amp; others, 1980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58" y="122239"/>
            <a:ext cx="8702519" cy="1061103"/>
          </a:xfrm>
        </p:spPr>
        <p:txBody>
          <a:bodyPr/>
          <a:lstStyle/>
          <a:p>
            <a:r>
              <a:rPr lang="en-US" sz="3200" dirty="0"/>
              <a:t>Apple “Lisa”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411940"/>
            <a:ext cx="9509342" cy="5446060"/>
          </a:xfrm>
        </p:spPr>
        <p:txBody>
          <a:bodyPr>
            <a:normAutofit/>
          </a:bodyPr>
          <a:lstStyle/>
          <a:p>
            <a:r>
              <a:rPr lang="en-US" sz="2400" dirty="0"/>
              <a:t>1983</a:t>
            </a:r>
          </a:p>
          <a:p>
            <a:r>
              <a:rPr lang="en-US" sz="2400" dirty="0"/>
              <a:t>Original design for desktop</a:t>
            </a:r>
          </a:p>
          <a:p>
            <a:pPr lvl="1"/>
            <a:r>
              <a:rPr lang="en-US" sz="2000" dirty="0"/>
              <a:t>Bill Atkinson &amp; others</a:t>
            </a:r>
          </a:p>
          <a:p>
            <a:r>
              <a:rPr lang="en-US" sz="2400" dirty="0"/>
              <a:t>Novel pull-down menus</a:t>
            </a:r>
            <a:br>
              <a:rPr lang="en-US" sz="2400" dirty="0"/>
            </a:br>
            <a:r>
              <a:rPr lang="en-US" sz="2400" dirty="0"/>
              <a:t>(at top of screen)</a:t>
            </a:r>
          </a:p>
          <a:p>
            <a:r>
              <a:rPr lang="en-US" sz="2400" dirty="0"/>
              <a:t>Dialog boxes</a:t>
            </a:r>
          </a:p>
          <a:p>
            <a:r>
              <a:rPr lang="en-US" sz="2400" dirty="0"/>
              <a:t>Many other UI innovations</a:t>
            </a:r>
          </a:p>
          <a:p>
            <a:r>
              <a:rPr lang="en-US" sz="2400" dirty="0"/>
              <a:t>Doesn’t look or work like the Star</a:t>
            </a:r>
          </a:p>
          <a:p>
            <a:r>
              <a:rPr lang="en-US" sz="2400" dirty="0"/>
              <a:t>One button mouse</a:t>
            </a:r>
          </a:p>
          <a:p>
            <a:r>
              <a:rPr lang="en-US" sz="2400" dirty="0"/>
              <a:t>Amazing programming expertise to get it to work on a tiny, inexpensive 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45058" name="Picture 2" descr="http://toastytech.com/guis/lisaemulator.jpg"/>
          <p:cNvPicPr>
            <a:picLocks noChangeAspect="1" noChangeArrowheads="1"/>
          </p:cNvPicPr>
          <p:nvPr/>
        </p:nvPicPr>
        <p:blipFill>
          <a:blip r:embed="rId2" cstate="print"/>
          <a:srcRect t="4566" r="22458" b="8252"/>
          <a:stretch>
            <a:fillRect/>
          </a:stretch>
        </p:blipFill>
        <p:spPr bwMode="auto">
          <a:xfrm>
            <a:off x="6338170" y="0"/>
            <a:ext cx="5244230" cy="3316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27260" y="6293224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>
                <a:hlinkClick r:id="rId3"/>
              </a:rPr>
              <a:t>http://toastytech.com/guis/lisa.html</a:t>
            </a:r>
            <a:endParaRPr lang="en-US" sz="1200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6423" y="3686073"/>
            <a:ext cx="2287768" cy="216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mputerhistory.org/atchm/wp-content/uploads/2012/08/1984macinto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048" y="0"/>
            <a:ext cx="5472953" cy="36472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Original Macintosh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0910"/>
            <a:ext cx="9601200" cy="4883912"/>
          </a:xfrm>
        </p:spPr>
        <p:txBody>
          <a:bodyPr>
            <a:normAutofit/>
          </a:bodyPr>
          <a:lstStyle/>
          <a:p>
            <a:r>
              <a:rPr lang="en-US" sz="2800" dirty="0"/>
              <a:t>1984</a:t>
            </a:r>
          </a:p>
          <a:p>
            <a:r>
              <a:rPr lang="en-US" sz="2800" dirty="0"/>
              <a:t>Much cheaper than Lisa</a:t>
            </a:r>
          </a:p>
          <a:p>
            <a:r>
              <a:rPr lang="en-US" sz="2800" dirty="0"/>
              <a:t>No </a:t>
            </a:r>
            <a:r>
              <a:rPr lang="en-US" sz="2800" dirty="0" err="1"/>
              <a:t>harddisk</a:t>
            </a:r>
            <a:r>
              <a:rPr lang="en-US" sz="2800" dirty="0"/>
              <a:t> – just one floppy</a:t>
            </a:r>
          </a:p>
          <a:p>
            <a:r>
              <a:rPr lang="en-US" sz="2800" dirty="0"/>
              <a:t>128 k-bytes of memory</a:t>
            </a:r>
          </a:p>
          <a:p>
            <a:pPr lvl="1"/>
            <a:r>
              <a:rPr lang="en-US" sz="2400" dirty="0"/>
              <a:t>Much of code re-implemented in assembly</a:t>
            </a:r>
          </a:p>
          <a:p>
            <a:r>
              <a:rPr lang="en-US" sz="2800" dirty="0"/>
              <a:t>Famous </a:t>
            </a:r>
            <a:r>
              <a:rPr lang="en-US" sz="2800" dirty="0">
                <a:hlinkClick r:id="rId4"/>
              </a:rPr>
              <a:t>1984 Super Bowl ad</a:t>
            </a:r>
            <a:r>
              <a:rPr lang="en-US" sz="2800" dirty="0"/>
              <a:t> by Ridley Scott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A0BC-87F0-493F-B770-9A60BAC7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22238"/>
            <a:ext cx="8804910" cy="892980"/>
          </a:xfrm>
        </p:spPr>
        <p:txBody>
          <a:bodyPr/>
          <a:lstStyle/>
          <a:p>
            <a:r>
              <a:rPr lang="en-US" sz="3200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CEE7-1B07-4F31-93E3-70CF0E93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7618"/>
            <a:ext cx="9903655" cy="5690382"/>
          </a:xfrm>
        </p:spPr>
        <p:txBody>
          <a:bodyPr>
            <a:normAutofit/>
          </a:bodyPr>
          <a:lstStyle/>
          <a:p>
            <a:r>
              <a:rPr lang="en-US" dirty="0"/>
              <a:t>Course add date is </a:t>
            </a:r>
            <a:r>
              <a:rPr lang="en-US" dirty="0">
                <a:solidFill>
                  <a:schemeClr val="accent6"/>
                </a:solidFill>
              </a:rPr>
              <a:t>Monday, 1/27/2025</a:t>
            </a:r>
          </a:p>
          <a:p>
            <a:r>
              <a:rPr lang="en-US" dirty="0"/>
              <a:t>So will support </a:t>
            </a:r>
            <a:r>
              <a:rPr lang="en-US" i="1" dirty="0"/>
              <a:t>only </a:t>
            </a:r>
            <a:r>
              <a:rPr lang="en-US" dirty="0"/>
              <a:t>students who are registered</a:t>
            </a:r>
          </a:p>
          <a:p>
            <a:pPr lvl="1"/>
            <a:r>
              <a:rPr lang="en-US" dirty="0"/>
              <a:t>45 students registered</a:t>
            </a:r>
            <a:r>
              <a:rPr lang="en-US"/>
              <a:t>, 0 </a:t>
            </a:r>
            <a:r>
              <a:rPr lang="en-US" dirty="0"/>
              <a:t>on waitlist</a:t>
            </a:r>
          </a:p>
          <a:p>
            <a:r>
              <a:rPr lang="en-US" dirty="0"/>
              <a:t>Everything through Canvas, including today’s quiz</a:t>
            </a:r>
          </a:p>
          <a:p>
            <a:endParaRPr lang="en-US" dirty="0"/>
          </a:p>
          <a:p>
            <a:r>
              <a:rPr lang="en-US" dirty="0"/>
              <a:t>Very few people have filled in the HW1 spreadsheet for devices – please don’t leave HW1 to last minute.</a:t>
            </a:r>
          </a:p>
          <a:p>
            <a:pPr lvl="1"/>
            <a:r>
              <a:rPr lang="en-US" dirty="0"/>
              <a:t>Only two people have run any participants using the </a:t>
            </a:r>
            <a:r>
              <a:rPr lang="en-US" dirty="0" err="1"/>
              <a:t>Fitt’s</a:t>
            </a:r>
            <a:r>
              <a:rPr lang="en-US" dirty="0"/>
              <a:t> Law software</a:t>
            </a:r>
          </a:p>
          <a:p>
            <a:r>
              <a:rPr lang="en-US" dirty="0"/>
              <a:t>Still have some mice available for borrowing for HW1</a:t>
            </a:r>
          </a:p>
          <a:p>
            <a:r>
              <a:rPr lang="en-US" dirty="0"/>
              <a:t>Please share the Contour and trackball</a:t>
            </a:r>
          </a:p>
          <a:p>
            <a:r>
              <a:rPr lang="en-US" dirty="0"/>
              <a:t>HW1 due and all devices returned to me on Mon, Feb. 3,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E3FB9-9B97-4746-AD66-4932772D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48279-E8BE-4BB5-B7EE-8DE277B8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94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HyperCard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531005"/>
            <a:ext cx="9052142" cy="48563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Bill Atkinson, 1987; see his 2019 lecture: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https://www.cs.cmu.edu/~bam/uicourse/</a:t>
            </a:r>
            <a:br>
              <a:rPr lang="en-US" sz="1800" dirty="0">
                <a:hlinkClick r:id="rId2"/>
              </a:rPr>
            </a:br>
            <a:r>
              <a:rPr lang="en-US" sz="1800" dirty="0">
                <a:hlinkClick r:id="rId2"/>
              </a:rPr>
              <a:t>05440inter2019/schedule.html#billatkinson</a:t>
            </a:r>
            <a:r>
              <a:rPr lang="en-US" sz="1800" dirty="0"/>
              <a:t> </a:t>
            </a:r>
            <a:endParaRPr lang="en-US" sz="2000" dirty="0"/>
          </a:p>
          <a:p>
            <a:r>
              <a:rPr lang="en-US" sz="2400" dirty="0"/>
              <a:t>Intention – “programming for the rest of us”</a:t>
            </a:r>
          </a:p>
          <a:p>
            <a:pPr lvl="1"/>
            <a:r>
              <a:rPr lang="en-US" sz="2000" dirty="0"/>
              <a:t>One of the first “prototyping” systems</a:t>
            </a:r>
          </a:p>
          <a:p>
            <a:pPr lvl="1"/>
            <a:r>
              <a:rPr lang="en-US" sz="2000" dirty="0"/>
              <a:t>But not used for many “real” applications</a:t>
            </a:r>
          </a:p>
          <a:p>
            <a:r>
              <a:rPr lang="en-US" sz="2400" dirty="0"/>
              <a:t>Many UI innovations</a:t>
            </a:r>
          </a:p>
          <a:p>
            <a:pPr lvl="1"/>
            <a:r>
              <a:rPr lang="en-US" sz="2000" dirty="0"/>
              <a:t>Tear off menus</a:t>
            </a:r>
          </a:p>
          <a:p>
            <a:pPr lvl="1"/>
            <a:r>
              <a:rPr lang="en-US" sz="2000" dirty="0"/>
              <a:t>Pages that overlay each other</a:t>
            </a:r>
          </a:p>
          <a:p>
            <a:pPr lvl="1"/>
            <a:r>
              <a:rPr lang="en-US" sz="2000" dirty="0"/>
              <a:t>Animated transitions</a:t>
            </a:r>
          </a:p>
          <a:p>
            <a:pPr lvl="1"/>
            <a:r>
              <a:rPr lang="en-US" sz="2000" dirty="0"/>
              <a:t>“Tabbed notebook” </a:t>
            </a:r>
            <a:r>
              <a:rPr lang="en-US" sz="2000" dirty="0" err="1"/>
              <a:t>look&amp;feel</a:t>
            </a:r>
            <a:endParaRPr lang="en-US" sz="2000" dirty="0"/>
          </a:p>
          <a:p>
            <a:r>
              <a:rPr lang="en-US" sz="2400" dirty="0"/>
              <a:t>Programmed in “</a:t>
            </a:r>
            <a:r>
              <a:rPr lang="en-US" sz="2400" dirty="0" err="1"/>
              <a:t>HyperTalk</a:t>
            </a:r>
            <a:r>
              <a:rPr lang="en-US" sz="2400" dirty="0"/>
              <a:t>”</a:t>
            </a:r>
          </a:p>
          <a:p>
            <a:pPr lvl="1"/>
            <a:r>
              <a:rPr lang="en-US" sz="2000" dirty="0"/>
              <a:t>English-like language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771" y="106129"/>
            <a:ext cx="4339657" cy="30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20872"/>
          <a:stretch>
            <a:fillRect/>
          </a:stretch>
        </p:blipFill>
        <p:spPr bwMode="auto">
          <a:xfrm>
            <a:off x="6279557" y="3505200"/>
            <a:ext cx="43884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71" y="122238"/>
            <a:ext cx="5249941" cy="1295400"/>
          </a:xfrm>
        </p:spPr>
        <p:txBody>
          <a:bodyPr/>
          <a:lstStyle/>
          <a:p>
            <a:r>
              <a:rPr lang="en-US" sz="3200" dirty="0"/>
              <a:t>PCs &amp;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6498"/>
            <a:ext cx="9897036" cy="4721878"/>
          </a:xfrm>
        </p:spPr>
        <p:txBody>
          <a:bodyPr>
            <a:normAutofit/>
          </a:bodyPr>
          <a:lstStyle/>
          <a:p>
            <a:r>
              <a:rPr lang="en-US" sz="2400" dirty="0"/>
              <a:t>IBM PC – 1981</a:t>
            </a:r>
          </a:p>
          <a:p>
            <a:r>
              <a:rPr lang="en-US" sz="2400" dirty="0"/>
              <a:t>(IBM had missed the</a:t>
            </a:r>
            <a:br>
              <a:rPr lang="en-US" sz="2400" dirty="0"/>
            </a:br>
            <a:r>
              <a:rPr lang="en-US" sz="2400" dirty="0"/>
              <a:t>“minicomputer” phase dominated by DEC)</a:t>
            </a:r>
          </a:p>
          <a:p>
            <a:r>
              <a:rPr lang="en-US" sz="2400" dirty="0"/>
              <a:t>Used Microsoft’s DOS 1.0 and shipped with VisiCalc</a:t>
            </a:r>
          </a:p>
          <a:p>
            <a:r>
              <a:rPr lang="en-US" sz="2400" dirty="0"/>
              <a:t>Windows 1.0 released in Nov, 1985 as DOS extension</a:t>
            </a:r>
          </a:p>
          <a:p>
            <a:pPr lvl="1"/>
            <a:r>
              <a:rPr lang="en-US" sz="2000" dirty="0"/>
              <a:t>Tiled window manager</a:t>
            </a:r>
          </a:p>
          <a:p>
            <a:r>
              <a:rPr lang="en-US" sz="2400" dirty="0"/>
              <a:t>Windows 2.0 was overlapping 1987</a:t>
            </a:r>
          </a:p>
          <a:p>
            <a:r>
              <a:rPr lang="en-US" sz="2400" dirty="0"/>
              <a:t>Windows 3.0 in 1990, 3.1 in 1992</a:t>
            </a:r>
          </a:p>
          <a:p>
            <a:pPr lvl="1"/>
            <a:r>
              <a:rPr lang="en-US" sz="2000" dirty="0"/>
              <a:t>Was a real operating system</a:t>
            </a:r>
          </a:p>
          <a:p>
            <a:pPr lvl="1"/>
            <a:r>
              <a:rPr lang="en-US" sz="2000" dirty="0"/>
              <a:t>Added virtual memory, protected multiple processing, etc.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1026" name="Picture 2" descr="File:Windows1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673" y="0"/>
            <a:ext cx="5451327" cy="29811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213114" y="2981195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Windows 1</a:t>
            </a:r>
            <a:br>
              <a:rPr lang="en-US" sz="1400" dirty="0"/>
            </a:br>
            <a:r>
              <a:rPr lang="en-US" sz="1400" dirty="0"/>
              <a:t>from Wikipedia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88DC-29A2-592A-488B-CC624965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3ED6-0851-FE74-1487-6884E370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– by Steve Jobs</a:t>
            </a:r>
          </a:p>
          <a:p>
            <a:r>
              <a:rPr lang="en-US" dirty="0"/>
              <a:t>Workstation OSs and Window Managers (</a:t>
            </a:r>
            <a:r>
              <a:rPr lang="en-US" dirty="0" err="1"/>
              <a:t>SunWindows</a:t>
            </a:r>
            <a:r>
              <a:rPr lang="en-US" dirty="0"/>
              <a:t>, Andrew, X, etc.)</a:t>
            </a:r>
          </a:p>
          <a:p>
            <a:r>
              <a:rPr lang="en-US" dirty="0"/>
              <a:t>World-Wide-Web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E5806-D0B5-9C81-C334-CEC73F30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BADAC-3A11-ED12-BC89-2E4EB960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476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C03B-0DE6-F74F-EFA2-02ACF379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0755B-C952-6F8E-9A7B-4CC702EF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Textbook defines many </a:t>
            </a:r>
            <a:r>
              <a:rPr lang="en-US" i="1" dirty="0"/>
              <a:t>kinds</a:t>
            </a:r>
            <a:r>
              <a:rPr lang="en-US" dirty="0"/>
              <a:t> of interactions and UIs that use </a:t>
            </a:r>
            <a:r>
              <a:rPr lang="en-US" dirty="0" err="1"/>
              <a:t>IxTs</a:t>
            </a:r>
            <a:endParaRPr lang="en-US" dirty="0"/>
          </a:p>
          <a:p>
            <a:pPr lvl="1"/>
            <a:r>
              <a:rPr lang="en-US" dirty="0"/>
              <a:t>With histories and important milestones</a:t>
            </a:r>
          </a:p>
          <a:p>
            <a:pPr lvl="1"/>
            <a:r>
              <a:rPr lang="en-US" dirty="0"/>
              <a:t>Many are covered in later lectures (e.g., text editing, gestures, 3D, XR, etc.)</a:t>
            </a:r>
          </a:p>
          <a:p>
            <a:r>
              <a:rPr lang="en-US" dirty="0"/>
              <a:t>Other key ones that are in wide use today:</a:t>
            </a:r>
          </a:p>
          <a:p>
            <a:pPr lvl="1"/>
            <a:r>
              <a:rPr lang="en-US" dirty="0"/>
              <a:t>Form fill-in</a:t>
            </a:r>
          </a:p>
          <a:p>
            <a:pPr lvl="1"/>
            <a:r>
              <a:rPr lang="en-US" dirty="0"/>
              <a:t>Direct Manipulation of graphical objects</a:t>
            </a:r>
          </a:p>
          <a:p>
            <a:pPr lvl="2"/>
            <a:r>
              <a:rPr lang="en-US" dirty="0"/>
              <a:t>Window Managers</a:t>
            </a:r>
          </a:p>
          <a:p>
            <a:pPr lvl="1"/>
            <a:r>
              <a:rPr lang="en-US" dirty="0"/>
              <a:t>Drawing and Painting Programs</a:t>
            </a:r>
          </a:p>
          <a:p>
            <a:pPr lvl="2"/>
            <a:r>
              <a:rPr lang="en-US" dirty="0"/>
              <a:t>Drawing = graphical objects maintain their integrity after being drawn</a:t>
            </a:r>
          </a:p>
          <a:p>
            <a:pPr lvl="2"/>
            <a:r>
              <a:rPr lang="en-US" dirty="0"/>
              <a:t>Painting = just pixels of colors after drawing</a:t>
            </a:r>
          </a:p>
          <a:p>
            <a:pPr lvl="3"/>
            <a:r>
              <a:rPr lang="en-US" dirty="0"/>
              <a:t>(Most painting systems are actually hybrids)</a:t>
            </a:r>
          </a:p>
          <a:p>
            <a:pPr lvl="1"/>
            <a:r>
              <a:rPr lang="en-US" dirty="0"/>
              <a:t>Spreadsheets</a:t>
            </a:r>
          </a:p>
          <a:p>
            <a:pPr lvl="1"/>
            <a:r>
              <a:rPr lang="en-US" i="1" dirty="0"/>
              <a:t>etc.</a:t>
            </a:r>
          </a:p>
          <a:p>
            <a:pPr marL="193675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8750D-BA16-23E7-7C3E-E9D2D223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8BA84-286F-8B81-B37C-D6C8ED1E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Quiz!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1719263"/>
            <a:ext cx="9607296" cy="441166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On Canvas: </a:t>
            </a:r>
            <a:r>
              <a:rPr lang="en-US" dirty="0">
                <a:solidFill>
                  <a:schemeClr val="accent6"/>
                </a:solidFill>
                <a:hlinkClick r:id="rId2"/>
              </a:rPr>
              <a:t>https://canvas.cmu.edu/courses/45597/quizzes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8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984D-6D19-4BB0-BE2F-2EB12825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2229"/>
            <a:ext cx="8915400" cy="965199"/>
          </a:xfrm>
        </p:spPr>
        <p:txBody>
          <a:bodyPr/>
          <a:lstStyle/>
          <a:p>
            <a:r>
              <a:rPr lang="en-US" sz="3200" dirty="0"/>
              <a:t>Computer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6B7D5-1873-416B-8619-E44D5D95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2810"/>
            <a:ext cx="10972800" cy="5155565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solidFill>
                  <a:schemeClr val="accent6"/>
                </a:solidFill>
              </a:rPr>
              <a:t>Mainframes</a:t>
            </a:r>
            <a:r>
              <a:rPr lang="en-US" dirty="0"/>
              <a:t>” – enormous computers (often</a:t>
            </a:r>
            <a:br>
              <a:rPr lang="en-US" dirty="0"/>
            </a:br>
            <a:r>
              <a:rPr lang="en-US" dirty="0"/>
              <a:t>a whole room), starting in 1940s</a:t>
            </a:r>
          </a:p>
          <a:p>
            <a:r>
              <a:rPr lang="en-US" dirty="0"/>
              <a:t>Often used by a single person at a time</a:t>
            </a:r>
          </a:p>
          <a:p>
            <a:r>
              <a:rPr lang="en-US" dirty="0"/>
              <a:t>Programmed with decks of “punched cards”</a:t>
            </a:r>
            <a:br>
              <a:rPr lang="en-US" dirty="0"/>
            </a:br>
            <a:r>
              <a:rPr lang="en-US" dirty="0"/>
              <a:t>or “paper tape”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i="1" dirty="0"/>
              <a:t>(most picture credits are in the textbook)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CC245-1D56-4361-9C42-0CD7B574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FB6DD-2282-4B4E-89BA-4F5A136B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5DA4E-BD45-4ABC-93CD-AC9109B6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615673"/>
            <a:ext cx="42957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530EE-60BB-F82E-EDEF-387A36A80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r="14436" b="22648"/>
          <a:stretch/>
        </p:blipFill>
        <p:spPr>
          <a:xfrm>
            <a:off x="4511579" y="3885304"/>
            <a:ext cx="2542540" cy="1868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EBFE8-D863-1A7C-E9D7-73FD7256D3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28382" r="11638" b="30137"/>
          <a:stretch/>
        </p:blipFill>
        <p:spPr>
          <a:xfrm>
            <a:off x="7199694" y="3885304"/>
            <a:ext cx="2743200" cy="1430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609EE-348D-22CF-E71C-37E05A7C4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6" b="29089"/>
          <a:stretch/>
        </p:blipFill>
        <p:spPr>
          <a:xfrm>
            <a:off x="7574328" y="5539636"/>
            <a:ext cx="4181475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7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D5D497-E9EC-625F-5D63-2EE90FAA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42" y="122238"/>
            <a:ext cx="10202158" cy="1295400"/>
          </a:xfrm>
        </p:spPr>
        <p:txBody>
          <a:bodyPr/>
          <a:lstStyle/>
          <a:p>
            <a:r>
              <a:rPr lang="en-US" dirty="0"/>
              <a:t>Time sharing &amp; “Mini-computers”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F4A5CB-015B-2B90-3CE2-15355DBD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42" y="1417638"/>
            <a:ext cx="7056329" cy="4411662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accent6"/>
                </a:solidFill>
              </a:rPr>
              <a:t>Time sharing</a:t>
            </a:r>
            <a:r>
              <a:rPr lang="en-US" dirty="0"/>
              <a:t>” – big computer shared by multiple people, logged in remotely using wired phones – 1960s through 1980s</a:t>
            </a:r>
          </a:p>
          <a:p>
            <a:pPr lvl="1"/>
            <a:r>
              <a:rPr lang="en-US" dirty="0"/>
              <a:t>E.g., from “teletypes” or “character terminals”</a:t>
            </a:r>
          </a:p>
          <a:p>
            <a:r>
              <a:rPr lang="en-US" dirty="0"/>
              <a:t>“Mini-computers” appeared in 1970s</a:t>
            </a:r>
          </a:p>
          <a:p>
            <a:pPr lvl="1"/>
            <a:r>
              <a:rPr lang="en-US" dirty="0"/>
              <a:t>Refrigerator sized</a:t>
            </a:r>
          </a:p>
          <a:p>
            <a:pPr lvl="1"/>
            <a:r>
              <a:rPr lang="en-US" dirty="0"/>
              <a:t>Almost always time-shared</a:t>
            </a:r>
          </a:p>
          <a:p>
            <a:pPr lvl="1"/>
            <a:r>
              <a:rPr lang="en-US" dirty="0"/>
              <a:t>(Mainframes continued to be used by businesses, military, etc.)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6D822-BE24-2B2B-31C5-6EFFA7B4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EAE95-2356-DE28-8F9F-8FA473F3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BDA5F-0EFB-48BA-8C7A-D8A90A6F6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00" y="4688205"/>
            <a:ext cx="3251835" cy="2169795"/>
          </a:xfrm>
          <a:prstGeom prst="rect">
            <a:avLst/>
          </a:prstGeom>
          <a:noFill/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F5E496C-77E9-4930-B10A-1B0760519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1"/>
          <a:stretch/>
        </p:blipFill>
        <p:spPr bwMode="auto">
          <a:xfrm>
            <a:off x="7515505" y="332130"/>
            <a:ext cx="4027554" cy="5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ACCAD-3343-44C3-B46F-091890B74E4F}"/>
              </a:ext>
            </a:extLst>
          </p:cNvPr>
          <p:cNvSpPr txBox="1"/>
          <p:nvPr/>
        </p:nvSpPr>
        <p:spPr>
          <a:xfrm>
            <a:off x="6455188" y="5442572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 PDP-11</a:t>
            </a:r>
          </a:p>
          <a:p>
            <a:pPr algn="ctr"/>
            <a:r>
              <a:rPr lang="en-US" sz="1400" dirty="0"/>
              <a:t>Source: </a:t>
            </a:r>
            <a:r>
              <a:rPr lang="en-US" sz="1000" dirty="0">
                <a:hlinkClick r:id="rId4"/>
              </a:rPr>
              <a:t>https://commons.wikimedia.org/wiki/File:LCM_-_DEC_PDP-11-70_-_01.jpg</a:t>
            </a:r>
            <a:r>
              <a:rPr lang="en-US" sz="1000" dirty="0"/>
              <a:t>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2A7C0-2E56-234A-7EC8-DF94F0AB3749}"/>
              </a:ext>
            </a:extLst>
          </p:cNvPr>
          <p:cNvSpPr txBox="1"/>
          <p:nvPr/>
        </p:nvSpPr>
        <p:spPr>
          <a:xfrm>
            <a:off x="609600" y="6274097"/>
            <a:ext cx="251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teletype machine with a paper tape reader and punch from the 1960s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45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49937"/>
          </a:xfrm>
        </p:spPr>
        <p:txBody>
          <a:bodyPr/>
          <a:lstStyle/>
          <a:p>
            <a:r>
              <a:rPr lang="en-US" sz="3200" dirty="0"/>
              <a:t>“Character Terminals”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BA1ED-6BFD-1DA9-39F8-D13C59E8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63389"/>
            <a:ext cx="6392731" cy="186753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Still around as “DOS </a:t>
            </a:r>
            <a:r>
              <a:rPr lang="en-US" sz="2400" dirty="0" err="1"/>
              <a:t>cmd</a:t>
            </a:r>
            <a:r>
              <a:rPr lang="en-US" sz="2400" dirty="0"/>
              <a:t> prompts” and console windows</a:t>
            </a:r>
          </a:p>
          <a:p>
            <a:pPr marL="342900" indent="-342900"/>
            <a:r>
              <a:rPr lang="en-US" sz="2400" dirty="0"/>
              <a:t>But we are more interested in graphics….</a:t>
            </a:r>
          </a:p>
          <a:p>
            <a:pPr marL="342900" indent="-342900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26" name="AutoShape 2" descr="data:image/jpeg;base64,/9j/4AAQSkZJRgABAQAAAQABAAD/2wCEAAkGBxQSEhUUExQVFRQVFhcXFRgYGBgWFxgZGBcYFxcWGhYYHCggGhwlHxwdIjEhJSkrLi4uFx8zODMsNygvLisBCgoKDg0OGxAQGy8kICQsLDQsLCwtOCwsLCwsLCwsLCw0LCwsLCwsLCwsLCwsLCwsLCwsLCwsLCwsLCwsLCwsLP/AABEIAMQBAgMBIgACEQEDEQH/xAAcAAABBAMBAAAAAAAAAAAAAAAAAQUGBwIDBAj/xABJEAACAQIDBQMHBwgKAgMBAAABAgMAEQQSIQUGEzFBByJRMmFxkaGx0RQjQlJygcEkM0NigpKTshY0RFNUY3Oi4fAV0oPC8Rf/xAAaAQACAwEBAAAAAAAAAAAAAAAAAQIDBgQF/8QANhEAAgECAwQIBAYCAwAAAAAAAAECAxEEEiEFMUFRExQiMmFxkaEVQlLBYoGCsdHwNHIjROH/2gAMAwEAAhEDEQA/AKXgWulI6xwSXFSHYu7kmKkCqciAXkfnbwAHUmqG25WRx1q0YNuTshj4dIFq3sDuPg0AujSHxdib/cDannD7Jw8fkQxLb9Rb+s1LonxZ5ctrQXdTfsUhDg2byVZvsqW9wpwg3bxL+Th5j+wV/mtV1rKgKjMoLeSLgX9A61niMSsal3NlAuTYmw8bC9S6FcWVPa1R7olPxbjY1v0FvtOg/GuyLs5xh58FfS5PuWrRTaKFsgzFioe2Ujuk2DG/nribeOHIz94qtr2W97vkFted+nPzVLo4IXxDES3Ig0fZjOec8I9Cu34iumPstb6WKH3RfFqmWH3gjkKZFc55mhBIA7yjMTYm9rff5q5497IeJJGQ4MIkZzbS0dtRrre9vup5Icg61inov2RH4+y2P6WJkPoRB7wa6U7L8OOc05+9B7kqRYbbquyIFILyNGwP0CqF/vBHvp1Zuvm/70qSjDkVSxWIW+X7EPTszwml3nPj856+S1sXs4wXhKf/AJG/CnDD7xZ45JBH+bg4xGa+t5AUOmhGS/38qdsNiQyIxsM6qQL9WF7DxoSiKdfER3yfqRwdnmBF+5J/Ffx9NK3Z5gT9CT+K/wAaccLt3PiDDwyAZHjD3+lGof2gn2U8+PoHvvTSiyMq9eO+T9SJHs4wP1JP4r/GsX7NsEf74eiRvxqYW/77a14h8qlrXsCbdTbpypuKIrFV799+pDH7McKeTzj9pT71rmfssh6Yib7wh0/dqWDbI4WGkyG2IMYGo7vEW4uba1n/AOSIk4bIVPeyXI+cyqG7vT7iRyNRtHkW9ZxK+ZkHm7KR9DEn9qMH3EVwy9ls/wBHERH0ow9xNT7EbwKigsj96TILWIJyFyVb6XIjTrRFvFCzogzd8RlTbT51M6A63GnmtfSllgWLF4ta39kVtL2aYwcjA37TL71rhm3Exy/oA32XU++1XLi8YsS5mvYsFFhfU8vRWWHxCyIrqbqwBU+IPmpdHEFtPEJXaTKIn3axaeVhZh6Fzfy3ptnwxTy0kT7SMvvFeiIMSr3yNfKxRrdGXmOnKsJJ0LZCy5tO6SL969tD429lRdNFkdrzW+H99zznZT1FLwav/F7Gw8nlwxNfxRffamfF7h4F/wBDkP6jMv4/hScPEtjtmn8ya9/4KXMFJwatHFdmUR/NTyp9oK4/A0y4zs7xS/m5YpfMbo3tuPbUXGR0R2nQlpnt56EGaOtMiU5YjDyRyGOWMo46H/vKuWdaE2nZnfCdzitRS3pKtOgdsDyFW9uTh8uFQ21a7Hz62HuqosF0q89iQZIIh4Rr7r1VSV5sze15aJeI3bXlcSLlfIiWJ87ZgWBA/UzGxpsiwrRmRpHdw651U57C0rOcpIFxYctddK6drriOMTGY8l27rXvmCIMxsNLcgL9ay3ijxPDN3iVODdAsZOQ5bkFi1xzvc3HeGlWnLSVko3Wpx7P3hikkXLnLYWGV5AyCO4YC51PdPLpTljdqySpLEcMQMjXJlUZhlDd2wPQ8+VV5u/hGaTF8SXK0aXbKB32RgVUXXQXUdByqRjFh8XjFfEuixxlFJdVLXIDAlVAIsL6DpR4HZVw0Iz7PDz8/DmPfy2UytJGiB1XIcz2XJHGkvPL1z5dPCmTDbVCTSYdo444liE7N3zdlUSKbZtTmNr9QK1y7PjVpQ2PkIKuYmaS3eRY1z6N3rocluoBH0absTs7BGPNx3nkBIARyZHQJopuCFAPIgWsCKROFOG539H66j7Di52cjNhldZs5bLJZJXjd3uC2psoFxpr1reXMkZZJoVORTIGjVhmmdhOOfLuLoeth1qJYl8HHjIxGyNGsGXOVLIZbNZ3Ur3rXFxY8utb8ANnovHWN5TE0TOSjNHqbOrLbKL3NuWqgDSmix0Vo7P0OvZu8pkXEGSVARJGIX4aJ3nYoZWGptlGvgKco94XiYpJjeITFKY8giRAyAhAW17xKkZeXLU1HL4KQyyJBIRGqvnRXyhmkuboTZVHIacvPrTjBj8DKZRw2lscW62iC5UfKyvz+jYrbpoRQSlSje6j7IjL76YshhxBZjdhw47MfEjLryrFd9cYAAJrBTdRkjAB8R3dK5t48GRM+SAwoCFVbN9UEXJLd4ixtfrypmNB6MKNKSvlRIhvtjQ2YTHMdL5I7+vLW7+n2P/wAS37qf+tRWigl0FP6V6Eq/p/j/APEH91P/AFok3+xzCxmuDzBRCP5aitFAur0vpXoSX+m2KsqlkKqbqOGllOmo005Vt/p7iySxMRJBBJiXW4Cm/wBwteorRQHV6X0olg3+xOUKREVWxUFDpYECxDXGh6eNbI+0GcMrcKC6ZbWVlHcBCaB7GwOhqH0UC6tS+lE3XtHmKZZIkk+c4lyWBDdLa2AHhXVg+1CRDGBCOHGpUIJG1vyJJBvboKr6igg8FQejiWLhe0rhrKFhYNI7PcspCs1gSAFHQcqyxG+uElxK4ho51dTHa2UiyFr37wvmB+61Vzei9Ij1Cje6VvzLWxO/mGxCrnd4mWRm0QnuFWQC4vrY0+bI3ywQijRsQuZUVTcMtyBa/eFUZS3osUVNk0JRy6pHomDbuGk8jEQt6HX412q4PIg+ggivNINTXsonIxwW+jRuLeewP4UM8zFbFjTpynGW5XtYnG/2y1kg4tu/FqDbUqTYg+bW/wB1VLixrV97XwwkhkX6yMPZpVB4k6kVVJdq5PYlRyi4vg/3G2ilIoq00th72RHmdV8SB7avqFbADwAA+6qS3PizYqEfrj2G9XigpUVvZlNry/5EiF7QihbEsTO8cnezAOEABkCqBp4jxPPpXNvS+EAmvic7MmVwZyzBsqcgDZtegB5HwqDb24eT5XKSjAPK+TQ94ZiO74+GlcY2Bie78zIA9st1IBzMVXU8rkEa1I9GlhI2jJz/AGHrc+fCpJPxXjyWAj4ilybSKbrZeeUHw5107zbZwsjYbgsiiORmcrGwYXe9yCozC2oFz91R0bvzn6FyQCALFjdigAA1OoOla8PsaUvErKYxM2VGcEKdcp6dDpTOroqbqdJm4cyYYrezBiaR0jLmQSq7ZFGZWa691jpYADS1rnnXPit8sOjyNhsOI86MASqhgWyg/SPdygj0m9c2J3DkjjlkaaK0as2mY3KsVyi4Gp5/fTdFuvJJFG8ZzO6s5QC2VAcoYsdLkgjLSskVxhhmrp3/ADJHLv3huLxFwpPkgluGWa0eQsTYnNfUa2N9elR7Y28iwIVaHiDjCZbtlF7FSGFjfTUeBF9a7JNxJVjJZ41kWRlZCbKqqmfiGTybaj11lgdxXJUTMUZpYUAUBu7MHOa/iMtrU9Ca6souzMjv6bi2HjC5FRlDEBgrq6g2HK4OhvoxrQu+7kWeJHJWZWbkzcUWuSB09uUcrUu0NyJIo1kaWMKyqwve93aypZQe8RrrbkajGMwxjdkNiUYqbeINuutKxOnToTXZRMMR2iyGNlWFEJOZWDG6twhFnBtz0DDwNQdmvqaKXLTsdFOlCHdVjGisstIaRYJRRRQAUUUUAFFFFABRRRQAUUUUAFFFFABUm7Opcu0MP52K+tSKjNPG6MuXG4c+Eqe1gPxoKcRHNSkvB/sehCKoDeLD8OeRfquw9pr0G4qke0PD5cZL5yG9YBqM+DMxsSdqzjzREDRWVLQbGyJp2cw5sXH5rn1KauNaqrssiviCfqofaQKtbkDUqS7JjNpvNibeRW+D3gE+IWCOHM6k2Z3AsY3kkJVgjFQbmkwG0caVsMKrSfNBLszFk4kkotqRa4IuTcioxuxFxMU/znDHDnYvYNYZGvofNT/s3ZWLZmCYlVlLxhiLBVIhfKpumjBNNDbXrQ0erOnCHLct9zY42hHlyRwLmRQtmNz847hBnYFmUlr26DrzqNba3oneaLMIw+GJAsAyl795tdCLjQeapXtTZGJ4sOfGtmIUwh0F1YKxJ7ugt0b9YeFVnOoDkA5gCbNyuL87eehHRhYwk76PyT+5a0mzMRicMrDEkiWHPKvAjKLmcNlFlvm7xIIBOltK54dgMIeHDjJUMa4gEFU+iygKAhYgG9yL6c9K5tk4WBoYwzpGxiiJDYgoT88ASWz28nkLXXqOtc2O2Ps+MT2xRdgkpjXiL5QNh3r2JPQa5vPTOaN75bvfwiMePmkOIlhOMdlswkc90MyKQVKswB1BUG+vh0pN08a8mJRJJpMh1y8VkDNGrNCpa+neAUHpfS1MuB4Zc8W4XK1rXHescvIE8/NXVu0mHbEKMWSIbPmsSDfKcuoBPlWoselKCUH5ciZbU+RyTwQSSTKMsRkUPnjzuc0gLvKctrnUDn4867Zdk7LIZfmxZZ8rCTvE/N8O93I0zEaeHWmWWXAx4fERwfOM8S990Y5XWXobdwleWluWtaI12ckETMC85hJdQzWLmQqAcp7rBBmtoOXjS3HFlbStmQyDDwrgyxs08kmVNdY0QXZiP1rga+BqZ7O2VgJY4yFhBMWHuGmAIcseJe5BtYa28w051tTH7JD+QhjLj9G5IHCtdiUGUB7XChr66HnXBjcdg1w2ITCxkZo4iWyMwV1e577C65hfwFx0pEpzlPSzWo8bQwGyRh5MoiWURS3+dDMGDdy2VtTbTS/P76qNq2Svc1qpnbQoumndt35iUUUUF4UUUUAFFFFABRRRQAUUUUAFFFFABXZsmTLNE3g6H1MDXHW2FrEHwNApK6aPTrVUvavBbEq31ox7LirWwz3RG8VU+sCq77XIdYW8zD1EH8ajU7pjdmPLikvMqwmkrMiii6NpmRZnZNH3pT+qB6zVjYg2Rz4K3uJ+NQTsoi7kx86j+apttVrQTHwjc/7Tap0+4Y3F9rFPzX2KR3WiV8QQ9wmRy3fKAC2pYgglPEDU0/4nd7DBiTjXCnKSxkUi/CzXIJzEnpz0BB1teO7rzxJMzTFAojbyhmNyLDItiC3hfTnT5iH2TmJHk9LcXN+bW30Qts179c1uY1oZ7tbNn0vu4K454HZezoy2bExuHKrd5bMq5Tn1Qg68r3tyBvUb2rhMEsDtEXLqyIh4gOe4DO2TKCAOXqqQYPbmyoswQHK7XZTGX7oRgFBfkCT6etR3bG0sI8DLFCivnUIQpDCMAEljyLE3GnQnlQRoqebXNw32RLhidntDGZI0XLFDY8GSzNcZnLKmoOo8DbrXCNv7PkjKSxjuLKqlYgts0uYEZBocvLlYjpeufZ2+mHQIHE7ZVg7wCKxMTOSLZ7KLNa4521tWjH754dknSPDBOMjrmAS4LNcX81vTrSFGhO9nF+pGpsbD8okfgqIiHCILgDSyN3mJvyJ150bs4uGKcPiI+LEFcFcoa5KkKbG3IkH7q48DjeEzHKGzIyWJtbMLX+6uvdfbPyOcTZBJZXXKTYd5SL8j40z0pReVpEqbasbYTErhcNIkJiRZmABswkupfXW40Lc9etq549s4ZMPCq4ZXmEBDOUUgsZbtmuLNZNA2pBPSuPaG+RkjeJYUjR4ljIU2tlfOp5WsOVvOda2jfZlw8MMaAGOEx59A12kLsQRzUiy2060uBydDPL3ePMl8e8gz51wU5XipmQR2C3hyi9mu7dRcjQXBHKmjH7XMuFxIgwskcPCjEzKFRQQ90YquhB1uefprn/8A6W/EEggW+YMbvcW4fDKqMllvzvY/jTZtjfh8QjoY1AeMRnvEnusGQ38x6eeghDDzUl2fciD1jStSUHphRRRQAUUUUAFFFFABRRRQAUUUUAFFFFABWaVhWac6APSWwnzYaBvGGM/7RUS7WIrwRN4OR6x/xUi3NfNgcMf8lfZpTT2nx3wYPhIvtBFRl3DFUOxjV/sylyKWs2FFVmvuW12WJ8xIf1x7B/zUo3gB+SzgXJMTgeclSAB6xUd7MRbCt/qH+VakO8GJ4WGlktfIma1/D/8ABXRDuGSrNvFO3M8+43CujFHVlYcwRYjS/Kt6bEn4ay8MiNs2VjYBslswF+Z15c6sDZ+874gTyrhkdkXMxMlnJY6EfNnMdOWnIVzNtTGk3GFuxaXu9+6kmMPmuoBuy3/aN6VzQrFVd2VK2/VFfnCuOasBfLcggX8L1KF7PMWT+i66h8w0UP0B6Gune7b8s2XDSwiOVZuI+twWIsoFhe1jqSTzpw2/vJioGaNosOUJynLxLEsijkZA+gHMdfHlTuxyrVnly2TfjwIZs3YE06SNEhYRZQQL3JZsoVdNTc8vMa3f0VxJKBY2YsBcZWGW7FbEkW5g8riplhtnYzCxzQYZoJUzrxCQQyGSMX7xOQKBz1uLX01rbhcPiY1hVMUmUxYfvLHcR5pyouxN21J1UG97aDWi4pYmWrTXgQbaO6uIhW7qAe/dcy5gE8pst/J8/WmOrI25gcbOSsboyhsQCyosStZwjnmSSeViOmhNr0wbN3Od8YcLKwQhS5Ze8CANMp6/8Glcvp4hWeZq/gRcGlFP+yd0psQziMpZJBGSxIFybXsATbqfxrs2Buwrz4iCfiK0Mbt83Yi62te4OhBFFyx1oK+u4itYmp9vfudBhMOZFeQuZcqK1rZQBe9kte/6w5jQ1q2nuXGpThTd3JBxA9wTJMARGhVDrbXUWHiaLkY4mDSZBStJlqxIezOVrnOqqeLkt3yDGzLaQ93KCVPeAPo8GPam6LQRvIZoWEbBGALZg5AOSxUXIv6O6bUXQLE027JkXy0Zas2Xs4jaKN45nF4I5ZCyAqpfLmW4INwDcaG/m51qk7OUZDw53EicYuJEVR83lyqArmxOa/M6e1XI9cp8ytrUuWnnbOwnw7MCQ6qwRnUNkD2uY7sB3h/29SHDbhNIi5JLs6wEMwKoDKzi1gGZgMvOy28Keha68Ek7kEtRapZtjc9sMcPnkV+OxFowWYANa4U2Jv0vapHH2bwE64llzM6oCq3LLfuXFwWGVr62uNNKNCuWLpxSbe8rCkq0U7MIj+nfXMB3V5rGH110F9PZVaYqHI7L9Ukeo2pE6OIhVvlZpooooLwooooAKyWsaVaAPQPZ699n4fzKR6masO0OO+Bk8xQ/7gPxrV2YvfZ0XmZx/uNd2+iXwU/2QfUwNJ9xmKqLLjP1fcolqKyNLVFzXZi4Ozf+qD7bfhThvy1tn4j7FvWyj8K4ezv+pr52et/aE35BP+yP94rqh3F5GU/7f6ivNyVnEWJbDsmYcPuspJY3Y2BvZeR5+yu/ZsG0cqLCyH84CQUIF5jcq4Y5tQdbD765Ny8FI+HxBimaJg8YFrZCdT3ri/q9tdOzdiTvHGIsXkjy6nMwUqZ3sVGUFQWW9ieo8bUuJ7VWSUpXa3revAjW8PF+WvxmXiiRczJ5IIA7wA9fpFOO9+EmWa7z8ZHdCrWI1aNGBtbL5JHKuvBbFWTGYpZ5ZGkhsyyjuksJEXM19dAfZXDvTswJiiRK0maUA5mDODZSbte5NyRqOlM6FOLklyXL+2JXi9mYnLiBBjDwhLaYyIoBPD+cbOoubAWIC9eprmXZAyRKMRMYWTDZzotuJMRZRbUAi4uRbz8q247YKPHO8eJnihSZgwMhcPljvIwS4u2nVtb9K0LszCZYjmbgZMLxA0ra55GElrHKoFrkWNtbWOtLgc0Xpv8AYTEbFxLn5rEOoHyjV3sxAly6oBYE2uTc/de1NuE2Y67T4U80jNw3KyISGNo3ZeeoGhvXXNu/HIf6xwrcU2LlnsJiihmLWOg5gC9xz51xbO2FENoNEWE0Sxs92cISMvK97F+lrga0i2EtHrwfD7nLubsabEKzR4ngDPGrWvck6hrAjl08dad91dnSDFYyORpXZInzvHI63taxYr5QIPI+FM27Ow4MRnMs5iCyKuW6hip63bS/TwuNacd1tmxLiMVG5hljSNsruwGtxlKd4XNr8r8qZOpLWevt9+I+b/7NWLCOQcQScQL53kdFIVdGu1s1rWuL1wbV2RCShSaRAq4UMpLOHmkUNe5bugL1HLkAK3b9YfCJhm4CQ5+PqyMhKjKLKBcsVPm0vfWuTauHwDlGXKmRcPHZGTK7sA0kjg3uo1BtbXnSW4qg+wtXx4D1gN0nOdhjJbMJ+6jsOHldxdrkl1a3L9a5PjGNt7HCYaQ/KmdY5gpQpYNKyjMQ2Y5tL6+bpenzCbtbObMxxEZJ411MioIwrOI2QKRcmy6HSxPmpj2xszDJhnaKWU5JRGgLo0bvlBeRQANLX/286BQk8298OBLod3o3w8bQz4lD8nheTLKxu5yHKE9B01Fj48q503dgYOsU88cqNic7CbiFmAXKpygd4qSTpeysDy0Vdk7Plw8RIhRlw8Ra0oV3lOS/Nra6g3BsfDnXOdnbMkDRnhIY2nAZJDdiFUxi8jagd7W5F1trfVFSnvs36ER3j2fJGjKJWlgSXKxaw+eK3ewuS2n0j7KlWA2Az5LYidZGjwpzM7ZxndlGVAwsqjkCT5jUU3g2WiIWhlLQJII1DPmzyZbvIgAAy8vPyp/wWx8EyRo0kcZaPD5zxFL5nlIkOc3VSF1sLacx1oZ1zfYWvsYbx7HOHOEZsRPOGmbMpzhlIkGbKDykPhe9yOVSLFbDSSUkNiSVedmtK7Olo4yDY97OA1mHO+nIVFN4NlYOAYdoG4hMrCVTIjaK+isVNhcfSsBrUikwOBkkOVMOCHlLKJAvd4SFUU5spIJIvexNz5qbKKjeVavjwHbBbuxgjLiMQb5lsszaDgXDecGw+5h0FUltCPLI4BvZiL872Nr3HOrfwmzNl3W3AJ5G8lu7wjYi7eVfL62qodpqolcIbqGYKRqCL6HWhFmz3rLf+asclFFFB6gUUUUAFKKSlWhAXl2UPfADzSOP5TT3vUt8JP8A6ZqO9kD/AJCw8Jm/lWpNvEL4Wf8A0n/lNHymKxemMf8At/BQhooaiuQ1qSLg7PT+Rp9p/eKz7Q3tgJfOUH+5ax7Pf6kn2m94rDtKb8gf7Se8V2x7i8jLQ/zP1EG3UwEcuFmzyGNuIgDBytrC57lwGNr8/WK6dm7Bw8ixE4oxplQ2vZiGlkAzDOQDop00Gb7yxbLxUHyTERyIvGsrRObX8pQUGnhc86fsNHs9wl5Y0JSAONLZltxDfLcXHP0deVJ7z262eLdm9/BXObA4XDpPjVkPECW4bNJYt88gOoPeJUnr0Jpt21h8OMSeGwKnEMCA11CBxY38CL63NTDGDZLXDNEbl27ptYNIulwuhCg2HgTyvUcwOEwHFxWZ7xoqnDkk+UxGltCwFz6qaCnUveTzbuQ747Zuz5UlmzJGFmYJHHKuZ0ROQUmwzEXBA69eVCyYC8UmSEIBhc6XBLHM3GJ+le1r252F9KJtpbNgxKtEInVswZrMY0+aCjKhFrFyTyuLUmH29ggqxllt+SMz5DmHDPzqq1ri3P10WI9q3zHJJgMBIRxJkjsJDlQrbWdgozWNxkta5JsfNaufZK4SHHOA0b4bhtrIykAFRcAlTnYcgAFJ6EVvhk2Vk1uZSt7txLB8zE6L05D0HxrkjxeAbHTNKAcMyER5UKANZQCqoBy1sSNeopFsLtPvW/u40bt4LAyBjiZCtpVCqCVunXoT8NOd6cd1nw0OIxQMsXB4bLGZFBL3Iy5LqTe19dOlasdtrBrhZsPhwQJFha7Lcl0JzDMRcG1vNe9q34TGbKEMQeNuKIyJT37F+7Yjp48tKQ5uTi21LXgOO/G1MLJhmTDtAWM+ZsgysdBYqAmqfeOXI1y7U2ngZCrZVLRrho1K5ksAoMsrALZiDcWPtrsg2/szDSo+HXvo/l8NtUZcrXD35X0HPStWP3h2dwJeEuWZ8LwRaMi7EnMb8hfQ310NqCuClZK0jown/hzmZpAWbjZ86uRYs3DyWWyvbKb+nleo/tiPA8CRoVtIJFji+cYllCgtKUbUdR0GotyqKpiADcgEeB5H1Vp4tSsdEcO075mWqm1dmS4eJZDCHjw8a2MbqWlAS5Lql+YIPiPHlWr/AMzsyQNHIIgiPPwyImjBzKuRrqpOUWYai9yhsOlYF61lqVhRwa5ske3sNhirS4d1VVdY1S5Z5AFu0xzG6i/S1vCn/BYnZ3DjjkeNbxwiTIslieMDJnfLmJy6nlbkCarrPShqLFzoXjZtk53lfAKkBwmTOszZ9ZGBXNdfKW7Ja2vPnpUil27gZJLs+GB4jubxtkN4VGRXCXy5rgMVB5m19aqXNSZqLEXhVJJNsuLCbe2UCusKnu3zRm2XIRl8k2N8uuvknxvVS7VdDK5j8jM2XS2l9NOlcpakvRYlQwyottNvzEooopHSFFFFABSrSUooQFydjr/kso8JvegqX7d/q03L81J/KahnY035PMP81fatTTbf5ib/AE3/AJTRwMXj9MY/NfYoMiig0VymoTZb3Z3/AFJPtN7xWPaWCcCwGpLp7z8KOzs/ka/aau3fDHrBCsrZiFlXybZuTgWva3PnXbHuIzUbrGafUUXiMM62zKyggEXBFweRofAyKuYowWwNyDazGym/gSDb0Gpv/TmEw5ZIpHkAQJmKvGpjvlazHU6jmPH79GF30j+bM0RkZEjTUKV7hc3APK+YaWt3aV3c0arVraw9yGJGSQo1JNgB4nkKzXByFigRs4vdbHMLc9PNUr2vvBheJg3gjsICXkAGUklw2W/XTry1rTNvYhaVxEVdwyobg2VyM19L3yi3M2v4U9SSq1Hujw5+JG/kMmcx5G4gvdbHMLC509GtY4zByRECRGQkBgGBBKnkbHoammI3ywzDTC2IaQron6RGW33HKf2dKjm8u2ji3RzmzLEkbXN7lBa48AefpvTJU6lST7UbIZ71jelNJSZ0i3oDViaSkBsDUhasKS9AWMyaSsaSkFjcxrVRSUAkFLekopXGKTSUUUwCiiimAUUUUgCiiikAUopKUU0BbnYwfmcR9tP5TU422fyeb/Tf+U1Bexc/N4j7UfuapvvA1sLOf8p/5TRwZi9o/wCa/NfYoNr3NFIxpa5DUpFt9mzfkY8zsPd8a7N+NmNicMIlIDFwbte3dVmPIHwpt7MWvhWH+Yfaorr7RsU0eDJXmXC+OjKyn2NXbHuIzVpdd7O/MVid0MSxGVVYMEIbMAvfXMBckC9veK5MTu3iI4zI0ZCAKzG4JUMSFzAG4OnI+anfCb+YiIKqrEQgSwKtzjFlY2YXa3XzDlXNjt755YniYIEkCAgBh5JJzeVqST1uPACizuaGLxN9UrHFhd3p5FLCMhRlJJ00YgBgObDUXIBtSbW2DJh0jd8uWQuFs1z3Gym68xr407w79YhYxGFisEWMHKc2VSGtcNrew51wy7yM8bpJGjlhIFYjVOI2Z8o9PI8xc01clGVe+qVjgw+x5Xj4iIXHfuFDEgIAWY6WsLjrTnHubOUz9zLmjXm17yLmXuZcxFvAHzX1rXsXeqbCoEjCEAue8CT38l+RH1B7a3xb64gMGtGbcIgZTYGJcqnne9rg+mh3HJ17uyVjmXdPEFS5UBRGJAb3DKzBNMt9QSLg2IrXJutiAxBQhQZAHKvkYxglgpy3voeY6dKc336mMax8OHKsXCAytyzK+byrZrqPNz0rDE79Tva6RAgzG4D3PGuHuM9uuml9BrUXcFKvyQyYnYOJQOXhkUR5c5KkZc/k38L022qZ4vtBllheKSKNs7ITe+XKhvly89T1zculRl9oCxHCi1VlvlN+82bNfN5Q5A+FIupyqPvqw30UtJQXBRRRSAKKKKACiiigAooooAKKKKYBRRRQAUUUUAFZCsayWmkBbHYt+bxP2o/c9TTehrYSf/Sb3VDOxf8AN4n7Ufuepbvg1sHP/pmh7n+ZjMfrj7eK+xRRNFYMdaK5bGqyMtTssb5iQeDj2inrfTZvynDiIMFJcEE8u6rML+nQVG+yh+5MPOh9eYfCnjtKcjAkqSCHSxBseZ+Psrqh3EZuafXrLR3IXsvdCGZXHGLMtu8oZUQ2YlWzLcm4AsPG+tIu4+XKHk7zcDRbHLxWZWB84tUTTHyILLI6i97BiBe1r2B520vW1NuYgcp5RawHfbTKxZevQm/p1oPe6Kve6np5DjsrdeXEyOsZUBJBGSxsRckA2+6uyTct1Lh5U7quwC95mCG18o5Am+t+lR6PakyszCRwzkFjmN2IOYEnqb6+mtz7wYk5yZpCXGVyWJzC97HzX6UycoV29GrD3NuJiCz8MDIpaxZgCcvTTS5NwPQaao9kA4N8RnOdZliyW6MrHMW8dOVahvHihe08mpJPePNrZj99h6q5sLtSWMWSRlGYPYH6QBAb06n10ak4RrfM0Sx90IPkhnWZmfgrIqDJ5Q/Oi9/JXTlqOtQdqc5t4MS0ZjaZyhRUK30yp5K+gU1mkSpQnG+d3EJpDS0hFIuEopQKXLSGY0VllpCtOwCUUtqLUgEopbUWoASiltRanYBKKW1FqAEooooAKKKKQBWS0lqUVJMC2uxn81iPtp7mqSb+yWwM3oUethUd7Gx8xOf8xf5ade02W2CYfWdR7SaUn2WY7FLNtK34kU0aKxIoqg1d2WR2XtZ5V8VB9R/5qa7bhDxgFc4zqSLZvHWwHQ61UO7u2WglVx05jxB5ip4m/qczC33MD7xVkKkVHLIzmLw1bp88FcYcNsOOPMzYd2DMikNE7WFyzkLbS9go8L1F9r7uTwvrE+VhmWwLWUk2BI61ZkHaHhvpLKv3A+412xb+4I/pCvmKN7wKsTjwZ1QxGMg7uk2Uq2Bcc0YelT8KwOHPgfVV8Rb44I/2hPvuPeK6I94sG3KeH95akrcyfxGst9J+/wDB594Bo4Br0XHtHDNykhP7SfGtyNCeXCP7pp28Q+KPjBnm7gGk4FelxFF9WP8AdWtow8f1E/dWllYfFrfL7nmPgUcCvT4w0f8Adp+6vwrL5NH9RP3R8KeVi+Lr6fc8v8ClGHNeoRh0+on7o+FKIE+qv7ooyC+L/h9zy78nPhQMOfA16kES/VXr9EUZR4Dl4CnkZF7Y/D7nlz5KfA0fI2+qfVXqTTw9lLfzUZGHxj8PueWxgW+q3qNKNnv9RvUa9RE0FudGQi9sv6fc8wDZkn92/wC63wrIbIm/upP3G+FemzMPGtb4tRzdR6WAoyB8Yl9J5p/8LP8A3Mv8NvhWQ2DiP7ib+G/wr0Y+14RznjHpdfjXJJvLhBzxMI/+RfjSasP4vVe6B5//AKO4n/Dz/wAJ/wD1rIbsYs/2af8AhP8ACrzl3zwIP9ai+5r+6uHEdoWAX9Nm+yjn8KjZcyXxLFvu0X7/AMFPrujjD/Zpv4bD8K2ruVjT/ZpPVb31Zs3afghy4rehLe803zdq0P0MPK3pKr+JqOnMmsXtCW6j/fUhC7h48/2cj0sg/wDtW+Ps6xx/RKPS6/gakU3aq30MKP2pPgtcE3abi28mOFf3j+NJyS4liltSXyRXm/8A0mPZ/sGTBQOkuXM75tDfTKBTf2p4leBGl+8XzW8wBF/WajB31xrc5FH2VUfhTFtbHyYhg0rliNLnwqqVVNWRyUdmYiWK6arbffQbitJSmE+NJULrmaLoZm+LSu0SG1FFVTJSirmiSsLUUUI6IbjILW5IxRRQzogjpiwymutcItuVFFVtsuyxy3sbVw4Hj66yLleTMPvNLRUVJkXCNtyNL7QlHJ3/AHm+NaX2vP8A3sn77fGiipqT5lXRU27OK9DU22sR/fy/xH+NYDbmJ/xE38R/jRRVibISw9L6V6GQ3hxQ/tM/8R/jSHeHFf4mb+I/xooqWZ8yvq1G3cXoYtvFi/8AEz/xH+NYNt3En+0T/wAV/jRRTuwjhqP0L0MDtfEHnPN/Ef41qfHynnLIfS7H8aKKLsjKjTT0ivQ52mY8yT6SfjWBFFFFxqKT3GOUeAoA8woopl+VcgopKKYJIKS9FFNERL0nFI8KWiixCW4Q4lqwOJaiipqKKhPlLUlFFPKhXZ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UUExQVFRQVFhcXFRgYGBgWFxgZGBcYFxcWGhYYHCggGhwlHxwdIjEhJSkrLi4uFx8zODMsNygvLisBCgoKDg0OGxAQGy8kICQsLDQsLCwtOCwsLCwsLCwsLCw0LCwsLCwsLCwsLCwsLCwsLCwsLCwsLCwsLCwsLCwsLP/AABEIAMQBAgMBIgACEQEDEQH/xAAcAAABBAMBAAAAAAAAAAAAAAAAAQUGBwIDBAj/xABJEAACAQIDBQMHBwgKAgMBAAABAgMAEQQSIQUGEzFBByJRMmFxkaGx0RQjQlJygcEkM0NigpKTshY0RFNUY3Oi4fAV0oPC8Rf/xAAaAQACAwEBAAAAAAAAAAAAAAAAAQIDBgQF/8QANhEAAgECAwQIBAYCAwAAAAAAAAECAxEEEiEFMUFRExQiMmFxkaEVQlLBYoGCsdHwNHIjROH/2gAMAwEAAhEDEQA/AKXgWulI6xwSXFSHYu7kmKkCqciAXkfnbwAHUmqG25WRx1q0YNuTshj4dIFq3sDuPg0AujSHxdib/cDannD7Jw8fkQxLb9Rb+s1LonxZ5ctrQXdTfsUhDg2byVZvsqW9wpwg3bxL+Th5j+wV/mtV1rKgKjMoLeSLgX9A61niMSsal3NlAuTYmw8bC9S6FcWVPa1R7olPxbjY1v0FvtOg/GuyLs5xh58FfS5PuWrRTaKFsgzFioe2Ujuk2DG/nribeOHIz94qtr2W97vkFted+nPzVLo4IXxDES3Ig0fZjOec8I9Cu34iumPstb6WKH3RfFqmWH3gjkKZFc55mhBIA7yjMTYm9rff5q5497IeJJGQ4MIkZzbS0dtRrre9vup5Icg61inov2RH4+y2P6WJkPoRB7wa6U7L8OOc05+9B7kqRYbbquyIFILyNGwP0CqF/vBHvp1Zuvm/70qSjDkVSxWIW+X7EPTszwml3nPj856+S1sXs4wXhKf/AJG/CnDD7xZ45JBH+bg4xGa+t5AUOmhGS/38qdsNiQyIxsM6qQL9WF7DxoSiKdfER3yfqRwdnmBF+5J/Ffx9NK3Z5gT9CT+K/wAaccLt3PiDDwyAZHjD3+lGof2gn2U8+PoHvvTSiyMq9eO+T9SJHs4wP1JP4r/GsX7NsEf74eiRvxqYW/77a14h8qlrXsCbdTbpypuKIrFV799+pDH7McKeTzj9pT71rmfssh6Yib7wh0/dqWDbI4WGkyG2IMYGo7vEW4uba1n/AOSIk4bIVPeyXI+cyqG7vT7iRyNRtHkW9ZxK+ZkHm7KR9DEn9qMH3EVwy9ls/wBHERH0ow9xNT7EbwKigsj96TILWIJyFyVb6XIjTrRFvFCzogzd8RlTbT51M6A63GnmtfSllgWLF4ta39kVtL2aYwcjA37TL71rhm3Exy/oA32XU++1XLi8YsS5mvYsFFhfU8vRWWHxCyIrqbqwBU+IPmpdHEFtPEJXaTKIn3axaeVhZh6Fzfy3ptnwxTy0kT7SMvvFeiIMSr3yNfKxRrdGXmOnKsJJ0LZCy5tO6SL969tD429lRdNFkdrzW+H99zznZT1FLwav/F7Gw8nlwxNfxRffamfF7h4F/wBDkP6jMv4/hScPEtjtmn8ya9/4KXMFJwatHFdmUR/NTyp9oK4/A0y4zs7xS/m5YpfMbo3tuPbUXGR0R2nQlpnt56EGaOtMiU5YjDyRyGOWMo46H/vKuWdaE2nZnfCdzitRS3pKtOgdsDyFW9uTh8uFQ21a7Hz62HuqosF0q89iQZIIh4Rr7r1VSV5sze15aJeI3bXlcSLlfIiWJ87ZgWBA/UzGxpsiwrRmRpHdw651U57C0rOcpIFxYctddK6drriOMTGY8l27rXvmCIMxsNLcgL9ay3ijxPDN3iVODdAsZOQ5bkFi1xzvc3HeGlWnLSVko3Wpx7P3hikkXLnLYWGV5AyCO4YC51PdPLpTljdqySpLEcMQMjXJlUZhlDd2wPQ8+VV5u/hGaTF8SXK0aXbKB32RgVUXXQXUdByqRjFh8XjFfEuixxlFJdVLXIDAlVAIsL6DpR4HZVw0Iz7PDz8/DmPfy2UytJGiB1XIcz2XJHGkvPL1z5dPCmTDbVCTSYdo444liE7N3zdlUSKbZtTmNr9QK1y7PjVpQ2PkIKuYmaS3eRY1z6N3rocluoBH0absTs7BGPNx3nkBIARyZHQJopuCFAPIgWsCKROFOG539H66j7Di52cjNhldZs5bLJZJXjd3uC2psoFxpr1reXMkZZJoVORTIGjVhmmdhOOfLuLoeth1qJYl8HHjIxGyNGsGXOVLIZbNZ3Ur3rXFxY8utb8ANnovHWN5TE0TOSjNHqbOrLbKL3NuWqgDSmix0Vo7P0OvZu8pkXEGSVARJGIX4aJ3nYoZWGptlGvgKco94XiYpJjeITFKY8giRAyAhAW17xKkZeXLU1HL4KQyyJBIRGqvnRXyhmkuboTZVHIacvPrTjBj8DKZRw2lscW62iC5UfKyvz+jYrbpoRQSlSje6j7IjL76YshhxBZjdhw47MfEjLryrFd9cYAAJrBTdRkjAB8R3dK5t48GRM+SAwoCFVbN9UEXJLd4ixtfrypmNB6MKNKSvlRIhvtjQ2YTHMdL5I7+vLW7+n2P/wAS37qf+tRWigl0FP6V6Eq/p/j/APEH91P/AFok3+xzCxmuDzBRCP5aitFAur0vpXoSX+m2KsqlkKqbqOGllOmo005Vt/p7iySxMRJBBJiXW4Cm/wBwteorRQHV6X0olg3+xOUKREVWxUFDpYECxDXGh6eNbI+0GcMrcKC6ZbWVlHcBCaB7GwOhqH0UC6tS+lE3XtHmKZZIkk+c4lyWBDdLa2AHhXVg+1CRDGBCOHGpUIJG1vyJJBvboKr6igg8FQejiWLhe0rhrKFhYNI7PcspCs1gSAFHQcqyxG+uElxK4ho51dTHa2UiyFr37wvmB+61Vzei9Ij1Cje6VvzLWxO/mGxCrnd4mWRm0QnuFWQC4vrY0+bI3ywQijRsQuZUVTcMtyBa/eFUZS3osUVNk0JRy6pHomDbuGk8jEQt6HX412q4PIg+ggivNINTXsonIxwW+jRuLeewP4UM8zFbFjTpynGW5XtYnG/2y1kg4tu/FqDbUqTYg+bW/wB1VLixrV97XwwkhkX6yMPZpVB4k6kVVJdq5PYlRyi4vg/3G2ilIoq00th72RHmdV8SB7avqFbADwAA+6qS3PizYqEfrj2G9XigpUVvZlNry/5EiF7QihbEsTO8cnezAOEABkCqBp4jxPPpXNvS+EAmvic7MmVwZyzBsqcgDZtegB5HwqDb24eT5XKSjAPK+TQ94ZiO74+GlcY2Bie78zIA9st1IBzMVXU8rkEa1I9GlhI2jJz/AGHrc+fCpJPxXjyWAj4ilybSKbrZeeUHw5107zbZwsjYbgsiiORmcrGwYXe9yCozC2oFz91R0bvzn6FyQCALFjdigAA1OoOla8PsaUvErKYxM2VGcEKdcp6dDpTOroqbqdJm4cyYYrezBiaR0jLmQSq7ZFGZWa691jpYADS1rnnXPit8sOjyNhsOI86MASqhgWyg/SPdygj0m9c2J3DkjjlkaaK0as2mY3KsVyi4Gp5/fTdFuvJJFG8ZzO6s5QC2VAcoYsdLkgjLSskVxhhmrp3/ADJHLv3huLxFwpPkgluGWa0eQsTYnNfUa2N9elR7Y28iwIVaHiDjCZbtlF7FSGFjfTUeBF9a7JNxJVjJZ41kWRlZCbKqqmfiGTybaj11lgdxXJUTMUZpYUAUBu7MHOa/iMtrU9Ca6souzMjv6bi2HjC5FRlDEBgrq6g2HK4OhvoxrQu+7kWeJHJWZWbkzcUWuSB09uUcrUu0NyJIo1kaWMKyqwve93aypZQe8RrrbkajGMwxjdkNiUYqbeINuutKxOnToTXZRMMR2iyGNlWFEJOZWDG6twhFnBtz0DDwNQdmvqaKXLTsdFOlCHdVjGisstIaRYJRRRQAUUUUAFFFFABRRRQAUUUUAFFFFABUm7Opcu0MP52K+tSKjNPG6MuXG4c+Eqe1gPxoKcRHNSkvB/sehCKoDeLD8OeRfquw9pr0G4qke0PD5cZL5yG9YBqM+DMxsSdqzjzREDRWVLQbGyJp2cw5sXH5rn1KauNaqrssiviCfqofaQKtbkDUqS7JjNpvNibeRW+D3gE+IWCOHM6k2Z3AsY3kkJVgjFQbmkwG0caVsMKrSfNBLszFk4kkotqRa4IuTcioxuxFxMU/znDHDnYvYNYZGvofNT/s3ZWLZmCYlVlLxhiLBVIhfKpumjBNNDbXrQ0erOnCHLct9zY42hHlyRwLmRQtmNz847hBnYFmUlr26DrzqNba3oneaLMIw+GJAsAyl795tdCLjQeapXtTZGJ4sOfGtmIUwh0F1YKxJ7ugt0b9YeFVnOoDkA5gCbNyuL87eehHRhYwk76PyT+5a0mzMRicMrDEkiWHPKvAjKLmcNlFlvm7xIIBOltK54dgMIeHDjJUMa4gEFU+iygKAhYgG9yL6c9K5tk4WBoYwzpGxiiJDYgoT88ASWz28nkLXXqOtc2O2Ps+MT2xRdgkpjXiL5QNh3r2JPQa5vPTOaN75bvfwiMePmkOIlhOMdlswkc90MyKQVKswB1BUG+vh0pN08a8mJRJJpMh1y8VkDNGrNCpa+neAUHpfS1MuB4Zc8W4XK1rXHescvIE8/NXVu0mHbEKMWSIbPmsSDfKcuoBPlWoselKCUH5ciZbU+RyTwQSSTKMsRkUPnjzuc0gLvKctrnUDn4867Zdk7LIZfmxZZ8rCTvE/N8O93I0zEaeHWmWWXAx4fERwfOM8S990Y5XWXobdwleWluWtaI12ckETMC85hJdQzWLmQqAcp7rBBmtoOXjS3HFlbStmQyDDwrgyxs08kmVNdY0QXZiP1rga+BqZ7O2VgJY4yFhBMWHuGmAIcseJe5BtYa28w051tTH7JD+QhjLj9G5IHCtdiUGUB7XChr66HnXBjcdg1w2ITCxkZo4iWyMwV1e577C65hfwFx0pEpzlPSzWo8bQwGyRh5MoiWURS3+dDMGDdy2VtTbTS/P76qNq2Svc1qpnbQoumndt35iUUUUF4UUUUAFFFFABRRRQAUUUUAFFFFABXZsmTLNE3g6H1MDXHW2FrEHwNApK6aPTrVUvavBbEq31ox7LirWwz3RG8VU+sCq77XIdYW8zD1EH8ajU7pjdmPLikvMqwmkrMiii6NpmRZnZNH3pT+qB6zVjYg2Rz4K3uJ+NQTsoi7kx86j+apttVrQTHwjc/7Tap0+4Y3F9rFPzX2KR3WiV8QQ9wmRy3fKAC2pYgglPEDU0/4nd7DBiTjXCnKSxkUi/CzXIJzEnpz0BB1teO7rzxJMzTFAojbyhmNyLDItiC3hfTnT5iH2TmJHk9LcXN+bW30Qts179c1uY1oZ7tbNn0vu4K454HZezoy2bExuHKrd5bMq5Tn1Qg68r3tyBvUb2rhMEsDtEXLqyIh4gOe4DO2TKCAOXqqQYPbmyoswQHK7XZTGX7oRgFBfkCT6etR3bG0sI8DLFCivnUIQpDCMAEljyLE3GnQnlQRoqebXNw32RLhidntDGZI0XLFDY8GSzNcZnLKmoOo8DbrXCNv7PkjKSxjuLKqlYgts0uYEZBocvLlYjpeufZ2+mHQIHE7ZVg7wCKxMTOSLZ7KLNa4521tWjH754dknSPDBOMjrmAS4LNcX81vTrSFGhO9nF+pGpsbD8okfgqIiHCILgDSyN3mJvyJ150bs4uGKcPiI+LEFcFcoa5KkKbG3IkH7q48DjeEzHKGzIyWJtbMLX+6uvdfbPyOcTZBJZXXKTYd5SL8j40z0pReVpEqbasbYTErhcNIkJiRZmABswkupfXW40Lc9etq549s4ZMPCq4ZXmEBDOUUgsZbtmuLNZNA2pBPSuPaG+RkjeJYUjR4ljIU2tlfOp5WsOVvOda2jfZlw8MMaAGOEx59A12kLsQRzUiy2060uBydDPL3ePMl8e8gz51wU5XipmQR2C3hyi9mu7dRcjQXBHKmjH7XMuFxIgwskcPCjEzKFRQQ90YquhB1uefprn/8A6W/EEggW+YMbvcW4fDKqMllvzvY/jTZtjfh8QjoY1AeMRnvEnusGQ38x6eeghDDzUl2fciD1jStSUHphRRRQAUUUUAFFFFABRRRQAUUUUAFFFFABWaVhWac6APSWwnzYaBvGGM/7RUS7WIrwRN4OR6x/xUi3NfNgcMf8lfZpTT2nx3wYPhIvtBFRl3DFUOxjV/sylyKWs2FFVmvuW12WJ8xIf1x7B/zUo3gB+SzgXJMTgeclSAB6xUd7MRbCt/qH+VakO8GJ4WGlktfIma1/D/8ABXRDuGSrNvFO3M8+43CujFHVlYcwRYjS/Kt6bEn4ay8MiNs2VjYBslswF+Z15c6sDZ+874gTyrhkdkXMxMlnJY6EfNnMdOWnIVzNtTGk3GFuxaXu9+6kmMPmuoBuy3/aN6VzQrFVd2VK2/VFfnCuOasBfLcggX8L1KF7PMWT+i66h8w0UP0B6Gune7b8s2XDSwiOVZuI+twWIsoFhe1jqSTzpw2/vJioGaNosOUJynLxLEsijkZA+gHMdfHlTuxyrVnly2TfjwIZs3YE06SNEhYRZQQL3JZsoVdNTc8vMa3f0VxJKBY2YsBcZWGW7FbEkW5g8riplhtnYzCxzQYZoJUzrxCQQyGSMX7xOQKBz1uLX01rbhcPiY1hVMUmUxYfvLHcR5pyouxN21J1UG97aDWi4pYmWrTXgQbaO6uIhW7qAe/dcy5gE8pst/J8/WmOrI25gcbOSsboyhsQCyosStZwjnmSSeViOmhNr0wbN3Od8YcLKwQhS5Ze8CANMp6/8Glcvp4hWeZq/gRcGlFP+yd0psQziMpZJBGSxIFybXsATbqfxrs2Buwrz4iCfiK0Mbt83Yi62te4OhBFFyx1oK+u4itYmp9vfudBhMOZFeQuZcqK1rZQBe9kte/6w5jQ1q2nuXGpThTd3JBxA9wTJMARGhVDrbXUWHiaLkY4mDSZBStJlqxIezOVrnOqqeLkt3yDGzLaQ93KCVPeAPo8GPam6LQRvIZoWEbBGALZg5AOSxUXIv6O6bUXQLE027JkXy0Zas2Xs4jaKN45nF4I5ZCyAqpfLmW4INwDcaG/m51qk7OUZDw53EicYuJEVR83lyqArmxOa/M6e1XI9cp8ytrUuWnnbOwnw7MCQ6qwRnUNkD2uY7sB3h/29SHDbhNIi5JLs6wEMwKoDKzi1gGZgMvOy28Keha68Ek7kEtRapZtjc9sMcPnkV+OxFowWYANa4U2Jv0vapHH2bwE64llzM6oCq3LLfuXFwWGVr62uNNKNCuWLpxSbe8rCkq0U7MIj+nfXMB3V5rGH110F9PZVaYqHI7L9Ukeo2pE6OIhVvlZpooooLwooooAKyWsaVaAPQPZ699n4fzKR6masO0OO+Bk8xQ/7gPxrV2YvfZ0XmZx/uNd2+iXwU/2QfUwNJ9xmKqLLjP1fcolqKyNLVFzXZi4Ozf+qD7bfhThvy1tn4j7FvWyj8K4ezv+pr52et/aE35BP+yP94rqh3F5GU/7f6ivNyVnEWJbDsmYcPuspJY3Y2BvZeR5+yu/ZsG0cqLCyH84CQUIF5jcq4Y5tQdbD765Ny8FI+HxBimaJg8YFrZCdT3ri/q9tdOzdiTvHGIsXkjy6nMwUqZ3sVGUFQWW9ieo8bUuJ7VWSUpXa3revAjW8PF+WvxmXiiRczJ5IIA7wA9fpFOO9+EmWa7z8ZHdCrWI1aNGBtbL5JHKuvBbFWTGYpZ5ZGkhsyyjuksJEXM19dAfZXDvTswJiiRK0maUA5mDODZSbte5NyRqOlM6FOLklyXL+2JXi9mYnLiBBjDwhLaYyIoBPD+cbOoubAWIC9eprmXZAyRKMRMYWTDZzotuJMRZRbUAi4uRbz8q247YKPHO8eJnihSZgwMhcPljvIwS4u2nVtb9K0LszCZYjmbgZMLxA0ra55GElrHKoFrkWNtbWOtLgc0Xpv8AYTEbFxLn5rEOoHyjV3sxAly6oBYE2uTc/de1NuE2Y67T4U80jNw3KyISGNo3ZeeoGhvXXNu/HIf6xwrcU2LlnsJiihmLWOg5gC9xz51xbO2FENoNEWE0Sxs92cISMvK97F+lrga0i2EtHrwfD7nLubsabEKzR4ngDPGrWvck6hrAjl08dad91dnSDFYyORpXZInzvHI63taxYr5QIPI+FM27Ow4MRnMs5iCyKuW6hip63bS/TwuNacd1tmxLiMVG5hljSNsruwGtxlKd4XNr8r8qZOpLWevt9+I+b/7NWLCOQcQScQL53kdFIVdGu1s1rWuL1wbV2RCShSaRAq4UMpLOHmkUNe5bugL1HLkAK3b9YfCJhm4CQ5+PqyMhKjKLKBcsVPm0vfWuTauHwDlGXKmRcPHZGTK7sA0kjg3uo1BtbXnSW4qg+wtXx4D1gN0nOdhjJbMJ+6jsOHldxdrkl1a3L9a5PjGNt7HCYaQ/KmdY5gpQpYNKyjMQ2Y5tL6+bpenzCbtbObMxxEZJ411MioIwrOI2QKRcmy6HSxPmpj2xszDJhnaKWU5JRGgLo0bvlBeRQANLX/286BQk8298OBLod3o3w8bQz4lD8nheTLKxu5yHKE9B01Fj48q503dgYOsU88cqNic7CbiFmAXKpygd4qSTpeysDy0Vdk7Plw8RIhRlw8Ra0oV3lOS/Nra6g3BsfDnXOdnbMkDRnhIY2nAZJDdiFUxi8jagd7W5F1trfVFSnvs36ER3j2fJGjKJWlgSXKxaw+eK3ewuS2n0j7KlWA2Az5LYidZGjwpzM7ZxndlGVAwsqjkCT5jUU3g2WiIWhlLQJII1DPmzyZbvIgAAy8vPyp/wWx8EyRo0kcZaPD5zxFL5nlIkOc3VSF1sLacx1oZ1zfYWvsYbx7HOHOEZsRPOGmbMpzhlIkGbKDykPhe9yOVSLFbDSSUkNiSVedmtK7Olo4yDY97OA1mHO+nIVFN4NlYOAYdoG4hMrCVTIjaK+isVNhcfSsBrUikwOBkkOVMOCHlLKJAvd4SFUU5spIJIvexNz5qbKKjeVavjwHbBbuxgjLiMQb5lsszaDgXDecGw+5h0FUltCPLI4BvZiL872Nr3HOrfwmzNl3W3AJ5G8lu7wjYi7eVfL62qodpqolcIbqGYKRqCL6HWhFmz3rLf+asclFFFB6gUUUUAFKKSlWhAXl2UPfADzSOP5TT3vUt8JP8A6ZqO9kD/AJCw8Jm/lWpNvEL4Wf8A0n/lNHymKxemMf8At/BQhooaiuQ1qSLg7PT+Rp9p/eKz7Q3tgJfOUH+5ax7Pf6kn2m94rDtKb8gf7Se8V2x7i8jLQ/zP1EG3UwEcuFmzyGNuIgDBytrC57lwGNr8/WK6dm7Bw8ixE4oxplQ2vZiGlkAzDOQDop00Gb7yxbLxUHyTERyIvGsrRObX8pQUGnhc86fsNHs9wl5Y0JSAONLZltxDfLcXHP0deVJ7z262eLdm9/BXObA4XDpPjVkPECW4bNJYt88gOoPeJUnr0Jpt21h8OMSeGwKnEMCA11CBxY38CL63NTDGDZLXDNEbl27ptYNIulwuhCg2HgTyvUcwOEwHFxWZ7xoqnDkk+UxGltCwFz6qaCnUveTzbuQ747Zuz5UlmzJGFmYJHHKuZ0ROQUmwzEXBA69eVCyYC8UmSEIBhc6XBLHM3GJ+le1r252F9KJtpbNgxKtEInVswZrMY0+aCjKhFrFyTyuLUmH29ggqxllt+SMz5DmHDPzqq1ri3P10WI9q3zHJJgMBIRxJkjsJDlQrbWdgozWNxkta5JsfNaufZK4SHHOA0b4bhtrIykAFRcAlTnYcgAFJ6EVvhk2Vk1uZSt7txLB8zE6L05D0HxrkjxeAbHTNKAcMyER5UKANZQCqoBy1sSNeopFsLtPvW/u40bt4LAyBjiZCtpVCqCVunXoT8NOd6cd1nw0OIxQMsXB4bLGZFBL3Iy5LqTe19dOlasdtrBrhZsPhwQJFha7Lcl0JzDMRcG1vNe9q34TGbKEMQeNuKIyJT37F+7Yjp48tKQ5uTi21LXgOO/G1MLJhmTDtAWM+ZsgysdBYqAmqfeOXI1y7U2ngZCrZVLRrho1K5ksAoMsrALZiDcWPtrsg2/szDSo+HXvo/l8NtUZcrXD35X0HPStWP3h2dwJeEuWZ8LwRaMi7EnMb8hfQ310NqCuClZK0jown/hzmZpAWbjZ86uRYs3DyWWyvbKb+nleo/tiPA8CRoVtIJFji+cYllCgtKUbUdR0GotyqKpiADcgEeB5H1Vp4tSsdEcO075mWqm1dmS4eJZDCHjw8a2MbqWlAS5Lql+YIPiPHlWr/AMzsyQNHIIgiPPwyImjBzKuRrqpOUWYai9yhsOlYF61lqVhRwa5ske3sNhirS4d1VVdY1S5Z5AFu0xzG6i/S1vCn/BYnZ3DjjkeNbxwiTIslieMDJnfLmJy6nlbkCarrPShqLFzoXjZtk53lfAKkBwmTOszZ9ZGBXNdfKW7Ja2vPnpUil27gZJLs+GB4jubxtkN4VGRXCXy5rgMVB5m19aqXNSZqLEXhVJJNsuLCbe2UCusKnu3zRm2XIRl8k2N8uuvknxvVS7VdDK5j8jM2XS2l9NOlcpakvRYlQwyottNvzEooopHSFFFFABSrSUooQFydjr/kso8JvegqX7d/q03L81J/KahnY035PMP81fatTTbf5ib/AE3/AJTRwMXj9MY/NfYoMiig0VymoTZb3Z3/AFJPtN7xWPaWCcCwGpLp7z8KOzs/ka/aau3fDHrBCsrZiFlXybZuTgWva3PnXbHuIzUbrGafUUXiMM62zKyggEXBFweRofAyKuYowWwNyDazGym/gSDb0Gpv/TmEw5ZIpHkAQJmKvGpjvlazHU6jmPH79GF30j+bM0RkZEjTUKV7hc3APK+YaWt3aV3c0arVraw9yGJGSQo1JNgB4nkKzXByFigRs4vdbHMLc9PNUr2vvBheJg3gjsICXkAGUklw2W/XTry1rTNvYhaVxEVdwyobg2VyM19L3yi3M2v4U9SSq1Hujw5+JG/kMmcx5G4gvdbHMLC509GtY4zByRECRGQkBgGBBKnkbHoammI3ywzDTC2IaQron6RGW33HKf2dKjm8u2ji3RzmzLEkbXN7lBa48AefpvTJU6lST7UbIZ71jelNJSZ0i3oDViaSkBsDUhasKS9AWMyaSsaSkFjcxrVRSUAkFLekopXGKTSUUUwCiiimAUUUUgCiiikAUopKUU0BbnYwfmcR9tP5TU422fyeb/Tf+U1Bexc/N4j7UfuapvvA1sLOf8p/5TRwZi9o/wCa/NfYoNr3NFIxpa5DUpFt9mzfkY8zsPd8a7N+NmNicMIlIDFwbte3dVmPIHwpt7MWvhWH+Yfaorr7RsU0eDJXmXC+OjKyn2NXbHuIzVpdd7O/MVid0MSxGVVYMEIbMAvfXMBckC9veK5MTu3iI4zI0ZCAKzG4JUMSFzAG4OnI+anfCb+YiIKqrEQgSwKtzjFlY2YXa3XzDlXNjt755YniYIEkCAgBh5JJzeVqST1uPACizuaGLxN9UrHFhd3p5FLCMhRlJJ00YgBgObDUXIBtSbW2DJh0jd8uWQuFs1z3Gym68xr407w79YhYxGFisEWMHKc2VSGtcNrew51wy7yM8bpJGjlhIFYjVOI2Z8o9PI8xc01clGVe+qVjgw+x5Xj4iIXHfuFDEgIAWY6WsLjrTnHubOUz9zLmjXm17yLmXuZcxFvAHzX1rXsXeqbCoEjCEAue8CT38l+RH1B7a3xb64gMGtGbcIgZTYGJcqnne9rg+mh3HJ17uyVjmXdPEFS5UBRGJAb3DKzBNMt9QSLg2IrXJutiAxBQhQZAHKvkYxglgpy3voeY6dKc336mMax8OHKsXCAytyzK+byrZrqPNz0rDE79Tva6RAgzG4D3PGuHuM9uuml9BrUXcFKvyQyYnYOJQOXhkUR5c5KkZc/k38L022qZ4vtBllheKSKNs7ITe+XKhvly89T1zculRl9oCxHCi1VlvlN+82bNfN5Q5A+FIupyqPvqw30UtJQXBRRRSAKKKKACiiigAooooAKKKKYBRRRQAUUUUAFZCsayWmkBbHYt+bxP2o/c9TTehrYSf/Sb3VDOxf8AN4n7Ufuepbvg1sHP/pmh7n+ZjMfrj7eK+xRRNFYMdaK5bGqyMtTssb5iQeDj2inrfTZvynDiIMFJcEE8u6rML+nQVG+yh+5MPOh9eYfCnjtKcjAkqSCHSxBseZ+Psrqh3EZuafXrLR3IXsvdCGZXHGLMtu8oZUQ2YlWzLcm4AsPG+tIu4+XKHk7zcDRbHLxWZWB84tUTTHyILLI6i97BiBe1r2B520vW1NuYgcp5RawHfbTKxZevQm/p1oPe6Kve6np5DjsrdeXEyOsZUBJBGSxsRckA2+6uyTct1Lh5U7quwC95mCG18o5Am+t+lR6PakyszCRwzkFjmN2IOYEnqb6+mtz7wYk5yZpCXGVyWJzC97HzX6UycoV29GrD3NuJiCz8MDIpaxZgCcvTTS5NwPQaao9kA4N8RnOdZliyW6MrHMW8dOVahvHihe08mpJPePNrZj99h6q5sLtSWMWSRlGYPYH6QBAb06n10ak4RrfM0Sx90IPkhnWZmfgrIqDJ5Q/Oi9/JXTlqOtQdqc5t4MS0ZjaZyhRUK30yp5K+gU1mkSpQnG+d3EJpDS0hFIuEopQKXLSGY0VllpCtOwCUUtqLUgEopbUWoASiltRanYBKKW1FqAEooooAKKKKQBWS0lqUVJMC2uxn81iPtp7mqSb+yWwM3oUethUd7Gx8xOf8xf5ade02W2CYfWdR7SaUn2WY7FLNtK34kU0aKxIoqg1d2WR2XtZ5V8VB9R/5qa7bhDxgFc4zqSLZvHWwHQ61UO7u2WglVx05jxB5ip4m/qczC33MD7xVkKkVHLIzmLw1bp88FcYcNsOOPMzYd2DMikNE7WFyzkLbS9go8L1F9r7uTwvrE+VhmWwLWUk2BI61ZkHaHhvpLKv3A+412xb+4I/pCvmKN7wKsTjwZ1QxGMg7uk2Uq2Bcc0YelT8KwOHPgfVV8Rb44I/2hPvuPeK6I94sG3KeH95akrcyfxGst9J+/wDB594Bo4Br0XHtHDNykhP7SfGtyNCeXCP7pp28Q+KPjBnm7gGk4FelxFF9WP8AdWtow8f1E/dWllYfFrfL7nmPgUcCvT4w0f8Adp+6vwrL5NH9RP3R8KeVi+Lr6fc8v8ClGHNeoRh0+on7o+FKIE+qv7ooyC+L/h9zy78nPhQMOfA16kES/VXr9EUZR4Dl4CnkZF7Y/D7nlz5KfA0fI2+qfVXqTTw9lLfzUZGHxj8PueWxgW+q3qNKNnv9RvUa9RE0FudGQi9sv6fc8wDZkn92/wC63wrIbIm/upP3G+FemzMPGtb4tRzdR6WAoyB8Yl9J5p/8LP8A3Mv8NvhWQ2DiP7ib+G/wr0Y+14RznjHpdfjXJJvLhBzxMI/+RfjSasP4vVe6B5//AKO4n/Dz/wAJ/wD1rIbsYs/2af8AhP8ACrzl3zwIP9ai+5r+6uHEdoWAX9Nm+yjn8KjZcyXxLFvu0X7/AMFPrujjD/Zpv4bD8K2ruVjT/ZpPVb31Zs3afghy4rehLe803zdq0P0MPK3pKr+JqOnMmsXtCW6j/fUhC7h48/2cj0sg/wDtW+Ps6xx/RKPS6/gakU3aq30MKP2pPgtcE3abi28mOFf3j+NJyS4liltSXyRXm/8A0mPZ/sGTBQOkuXM75tDfTKBTf2p4leBGl+8XzW8wBF/WajB31xrc5FH2VUfhTFtbHyYhg0rliNLnwqqVVNWRyUdmYiWK6arbffQbitJSmE+NJULrmaLoZm+LSu0SG1FFVTJSirmiSsLUUUI6IbjILW5IxRRQzogjpiwymutcItuVFFVtsuyxy3sbVw4Hj66yLleTMPvNLRUVJkXCNtyNL7QlHJ3/AHm+NaX2vP8A3sn77fGiipqT5lXRU27OK9DU22sR/fy/xH+NYDbmJ/xE38R/jRRVibISw9L6V6GQ3hxQ/tM/8R/jSHeHFf4mb+I/xooqWZ8yvq1G3cXoYtvFi/8AEz/xH+NYNt3En+0T/wAV/jRRTuwjhqP0L0MDtfEHnPN/Ef41qfHynnLIfS7H8aKKLsjKjTT0ivQ52mY8yT6SfjWBFFFFxqKT3GOUeAoA8woopl+VcgopKKYJIKS9FFNERL0nFI8KWiixCW4Q4lqwOJaiipqKKhPlLUlFFPKhXZ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mycpu.selfhost.it/otherprojects/c64terminal/c64ter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074551"/>
            <a:ext cx="3899647" cy="2964047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8/87/Televideo925Terminal.jpg/220px-Televideo925Term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242" y="1079220"/>
            <a:ext cx="3604363" cy="2981793"/>
          </a:xfrm>
          <a:prstGeom prst="rect">
            <a:avLst/>
          </a:prstGeom>
          <a:noFill/>
        </p:spPr>
      </p:pic>
      <p:pic>
        <p:nvPicPr>
          <p:cNvPr id="1034" name="Picture 10" descr="C:\Users\bam\AppData\Local\Temp\SNAGHTML2ad96d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2331" y="4263389"/>
            <a:ext cx="5091745" cy="2572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“Personal Workstations”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2"/>
            <a:ext cx="7097641" cy="4789113"/>
          </a:xfrm>
        </p:spPr>
        <p:txBody>
          <a:bodyPr>
            <a:normAutofit fontScale="92500" lnSpcReduction="20000"/>
          </a:bodyPr>
          <a:lstStyle/>
          <a:p>
            <a:r>
              <a:rPr lang="en-US" sz="4000" baseline="3000" dirty="0"/>
              <a:t>Used by one person at a time</a:t>
            </a:r>
          </a:p>
          <a:p>
            <a:r>
              <a:rPr lang="en-US" sz="4000" baseline="3000" dirty="0"/>
              <a:t>About the size of a dishwashing machine, and typically had graphics display and a mouse </a:t>
            </a:r>
          </a:p>
          <a:p>
            <a:r>
              <a:rPr lang="en-US" sz="4000" baseline="3000" dirty="0"/>
              <a:t>Examples:</a:t>
            </a:r>
          </a:p>
          <a:p>
            <a:pPr lvl="1"/>
            <a:r>
              <a:rPr lang="en-US" sz="3600" baseline="3000" dirty="0"/>
              <a:t>Xerox Alto</a:t>
            </a:r>
          </a:p>
          <a:p>
            <a:pPr lvl="1"/>
            <a:r>
              <a:rPr lang="en-US" sz="3600" baseline="3000" dirty="0"/>
              <a:t>Lisp Machines (LMI &amp; </a:t>
            </a:r>
            <a:r>
              <a:rPr lang="en-US" sz="3600" baseline="3000" dirty="0" err="1"/>
              <a:t>Symbolics</a:t>
            </a:r>
            <a:r>
              <a:rPr lang="en-US" sz="3600" baseline="3000" dirty="0"/>
              <a:t>)</a:t>
            </a:r>
          </a:p>
          <a:p>
            <a:pPr lvl="2"/>
            <a:r>
              <a:rPr lang="en-US" sz="3400" baseline="3000" dirty="0"/>
              <a:t>About 1979-1995</a:t>
            </a:r>
          </a:p>
          <a:p>
            <a:pPr lvl="1"/>
            <a:r>
              <a:rPr lang="en-US" sz="3600" baseline="3000" dirty="0"/>
              <a:t>Sun, Apollo, PERQ, Silicon Graphics</a:t>
            </a:r>
          </a:p>
          <a:p>
            <a:pPr lvl="2"/>
            <a:r>
              <a:rPr lang="en-US" sz="3400" baseline="3000" dirty="0">
                <a:solidFill>
                  <a:schemeClr val="accent6"/>
                </a:solidFill>
              </a:rPr>
              <a:t>About 1982 – 2000</a:t>
            </a:r>
          </a:p>
          <a:p>
            <a:pPr lvl="2"/>
            <a:r>
              <a:rPr lang="en-US" sz="3400" baseline="3000" dirty="0"/>
              <a:t>Until PCs got to be just as powerful</a:t>
            </a:r>
          </a:p>
          <a:p>
            <a:r>
              <a:rPr lang="en-US" sz="4000" baseline="3000" dirty="0"/>
              <a:t>About $10,000- $30,000 each</a:t>
            </a:r>
          </a:p>
          <a:p>
            <a:r>
              <a:rPr lang="en-US" sz="4000" baseline="3000" dirty="0"/>
              <a:t>For scientists, engineers, programmers</a:t>
            </a:r>
          </a:p>
          <a:p>
            <a:r>
              <a:rPr lang="en-US" sz="4000" baseline="3000" dirty="0"/>
              <a:t>Window managers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37890" name="Picture 2" descr="http://www.chiark.greenend.org.uk/~pmaydell/PERQ/perqzoo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948" y="769938"/>
            <a:ext cx="4163259" cy="3617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80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omputerhistory.org/atchm/wp-content/uploads/2012/08/1984macintosh.jpg">
            <a:extLst>
              <a:ext uri="{FF2B5EF4-FFF2-40B4-BE49-F238E27FC236}">
                <a16:creationId xmlns:a16="http://schemas.microsoft.com/office/drawing/2014/main" id="{2F862484-6D24-88AB-A096-04C4BCA8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59" y="4285139"/>
            <a:ext cx="3860800" cy="257286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D995C-339F-50B3-2E15-ED246742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“Personal Computers (PCs)”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87C0-D5E5-3BBF-182A-E381BDBE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044"/>
            <a:ext cx="10972800" cy="4411662"/>
          </a:xfrm>
        </p:spPr>
        <p:txBody>
          <a:bodyPr/>
          <a:lstStyle/>
          <a:p>
            <a:r>
              <a:rPr lang="en-US" dirty="0"/>
              <a:t>Starting in the 1980s</a:t>
            </a:r>
          </a:p>
          <a:p>
            <a:r>
              <a:rPr lang="en-US" dirty="0"/>
              <a:t>Personal (individual) computers that are smaller, less powerful and cheaper than workstations</a:t>
            </a:r>
          </a:p>
          <a:p>
            <a:r>
              <a:rPr lang="en-US" dirty="0"/>
              <a:t>E.g., IBM PCs (starting 1981), Apple Macintosh (1984)</a:t>
            </a:r>
          </a:p>
          <a:p>
            <a:pPr lvl="1"/>
            <a:r>
              <a:rPr lang="en-US" dirty="0"/>
              <a:t>Note: “PC” is used for (1) the name of this whole class of</a:t>
            </a:r>
            <a:br>
              <a:rPr lang="en-US" dirty="0"/>
            </a:br>
            <a:r>
              <a:rPr lang="en-US" dirty="0"/>
              <a:t>machines (including Macs), or (2) the hardware for the</a:t>
            </a:r>
            <a:br>
              <a:rPr lang="en-US" dirty="0"/>
            </a:br>
            <a:r>
              <a:rPr lang="en-US" dirty="0"/>
              <a:t>non-Apple machines, or (3) the Windows 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E1B6B-E325-848F-4EB5-ECA03C15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69659-6A60-1784-BFA8-BC19FBEB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 descr="How the IBM PC Won, Then Lost, the Personal Computer Market ...">
            <a:extLst>
              <a:ext uri="{FF2B5EF4-FFF2-40B4-BE49-F238E27FC236}">
                <a16:creationId xmlns:a16="http://schemas.microsoft.com/office/drawing/2014/main" id="{73E26820-6874-ABF2-18CB-862F976E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89" y="323324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17F5F-61EA-6754-54CF-F9D0B1136A97}"/>
              </a:ext>
            </a:extLst>
          </p:cNvPr>
          <p:cNvSpPr txBox="1"/>
          <p:nvPr/>
        </p:nvSpPr>
        <p:spPr>
          <a:xfrm>
            <a:off x="8179670" y="6090743"/>
            <a:ext cx="401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https://spectrum.ieee.org/how-the-ibm-pc-won-then-lost-the-personal-computer-market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74191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IxT25-02.pointing</Template>
  <TotalTime>39117</TotalTime>
  <Words>2459</Words>
  <Application>Microsoft Office PowerPoint</Application>
  <PresentationFormat>Widescreen</PresentationFormat>
  <Paragraphs>362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Cambria</vt:lpstr>
      <vt:lpstr>Tahoma</vt:lpstr>
      <vt:lpstr>Wingdings</vt:lpstr>
      <vt:lpstr>lecture template_polo</vt:lpstr>
      <vt:lpstr>Lecture 3:  History of Desktop Devices and their Interaction Techniques</vt:lpstr>
      <vt:lpstr>Explain Better</vt:lpstr>
      <vt:lpstr>Logistics</vt:lpstr>
      <vt:lpstr>Quiz!</vt:lpstr>
      <vt:lpstr>Computer Hardware</vt:lpstr>
      <vt:lpstr>Time sharing &amp; “Mini-computers”</vt:lpstr>
      <vt:lpstr>“Character Terminals”</vt:lpstr>
      <vt:lpstr>“Personal Workstations”</vt:lpstr>
      <vt:lpstr>“Personal Computers (PCs)”</vt:lpstr>
      <vt:lpstr>Who knows what this is?</vt:lpstr>
      <vt:lpstr>Cathode ray tube (CRT)</vt:lpstr>
      <vt:lpstr>Output </vt:lpstr>
      <vt:lpstr>Ivan Sutherland’s Sketchpad, 1963</vt:lpstr>
      <vt:lpstr>SketchPad, 1963</vt:lpstr>
      <vt:lpstr>SRI and the Mouse</vt:lpstr>
      <vt:lpstr>Xerox PARC</vt:lpstr>
      <vt:lpstr>Xerox Alto Machine</vt:lpstr>
      <vt:lpstr>Brad Myers with an Alto, 1979</vt:lpstr>
      <vt:lpstr>“Bravo”</vt:lpstr>
      <vt:lpstr>Smalltalk</vt:lpstr>
      <vt:lpstr>Various Drawing Programs</vt:lpstr>
      <vt:lpstr>Larry Tesler</vt:lpstr>
      <vt:lpstr>VisiCalc</vt:lpstr>
      <vt:lpstr>MIT’s SDMS</vt:lpstr>
      <vt:lpstr>Xerox Star</vt:lpstr>
      <vt:lpstr>Star User Testing</vt:lpstr>
      <vt:lpstr>Apple</vt:lpstr>
      <vt:lpstr>Apple “Lisa”</vt:lpstr>
      <vt:lpstr>Original Macintosh</vt:lpstr>
      <vt:lpstr>HyperCard</vt:lpstr>
      <vt:lpstr>PCs &amp; Windows</vt:lpstr>
      <vt:lpstr>Other systems</vt:lpstr>
      <vt:lpstr>Interaction Styles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1078</cp:revision>
  <cp:lastPrinted>1601-01-01T00:00:00Z</cp:lastPrinted>
  <dcterms:created xsi:type="dcterms:W3CDTF">2001-06-15T20:03:27Z</dcterms:created>
  <dcterms:modified xsi:type="dcterms:W3CDTF">2025-01-22T17:20:49Z</dcterms:modified>
</cp:coreProperties>
</file>