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43"/>
  </p:notesMasterIdLst>
  <p:sldIdLst>
    <p:sldId id="319" r:id="rId2"/>
    <p:sldId id="358" r:id="rId3"/>
    <p:sldId id="321" r:id="rId4"/>
    <p:sldId id="359" r:id="rId5"/>
    <p:sldId id="360" r:id="rId6"/>
    <p:sldId id="361" r:id="rId7"/>
    <p:sldId id="362" r:id="rId8"/>
    <p:sldId id="363" r:id="rId9"/>
    <p:sldId id="364" r:id="rId10"/>
    <p:sldId id="344" r:id="rId11"/>
    <p:sldId id="345" r:id="rId12"/>
    <p:sldId id="367" r:id="rId13"/>
    <p:sldId id="368" r:id="rId14"/>
    <p:sldId id="369" r:id="rId15"/>
    <p:sldId id="334" r:id="rId16"/>
    <p:sldId id="354" r:id="rId17"/>
    <p:sldId id="346" r:id="rId18"/>
    <p:sldId id="322" r:id="rId19"/>
    <p:sldId id="324" r:id="rId20"/>
    <p:sldId id="323" r:id="rId21"/>
    <p:sldId id="325" r:id="rId22"/>
    <p:sldId id="327" r:id="rId23"/>
    <p:sldId id="365" r:id="rId24"/>
    <p:sldId id="340" r:id="rId25"/>
    <p:sldId id="320" r:id="rId26"/>
    <p:sldId id="339" r:id="rId27"/>
    <p:sldId id="330" r:id="rId28"/>
    <p:sldId id="335" r:id="rId29"/>
    <p:sldId id="333" r:id="rId30"/>
    <p:sldId id="336" r:id="rId31"/>
    <p:sldId id="366" r:id="rId32"/>
    <p:sldId id="351" r:id="rId33"/>
    <p:sldId id="337" r:id="rId34"/>
    <p:sldId id="341" r:id="rId35"/>
    <p:sldId id="342" r:id="rId36"/>
    <p:sldId id="343" r:id="rId37"/>
    <p:sldId id="355" r:id="rId38"/>
    <p:sldId id="357" r:id="rId39"/>
    <p:sldId id="347" r:id="rId40"/>
    <p:sldId id="350" r:id="rId41"/>
    <p:sldId id="352" r:id="rId4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ad Myers" initials="BM" lastIdx="4" clrIdx="0">
    <p:extLst>
      <p:ext uri="{19B8F6BF-5375-455C-9EA6-DF929625EA0E}">
        <p15:presenceInfo xmlns:p15="http://schemas.microsoft.com/office/powerpoint/2012/main" userId="S-1-5-21-2091603964-771116794-2015980265-10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6E00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92" autoAdjust="0"/>
    <p:restoredTop sz="87755" autoAdjust="0"/>
  </p:normalViewPr>
  <p:slideViewPr>
    <p:cSldViewPr snapToGrid="0">
      <p:cViewPr varScale="1">
        <p:scale>
          <a:sx n="82" d="100"/>
          <a:sy n="82" d="100"/>
        </p:scale>
        <p:origin x="798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AFD771E2-55A1-4E68-9D66-EFEDA08F14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8527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35E126-9B6F-4F3D-A7D1-3622958C2C9A}" type="slidenum">
              <a:rPr lang="en-US"/>
              <a:pPr/>
              <a:t>1</a:t>
            </a:fld>
            <a:endParaRPr lang="en-US"/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635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Conventional Menu Bar – acrobat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D771E2-55A1-4E68-9D66-EFEDA08F140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947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Accordion</a:t>
            </a:r>
            <a:r>
              <a:rPr lang="en-US" dirty="0"/>
              <a:t>: https://www.upmc.com/healthcare-professionals/physicians </a:t>
            </a:r>
          </a:p>
          <a:p>
            <a:r>
              <a:rPr lang="en-US" dirty="0"/>
              <a:t>Hierarchical, and submenus: https://www.macys.com/?lid=glbtopnav_macys_icon-us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D771E2-55A1-4E68-9D66-EFEDA08F140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385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D771E2-55A1-4E68-9D66-EFEDA08F140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835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D771E2-55A1-4E68-9D66-EFEDA08F140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979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D771E2-55A1-4E68-9D66-EFEDA08F140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2457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D771E2-55A1-4E68-9D66-EFEDA08F140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4929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Apple – Microsoft lawsuit, 1989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D771E2-55A1-4E68-9D66-EFEDA08F140C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5758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**stopped</a:t>
            </a:r>
            <a:r>
              <a:rPr lang="en-US" baseline="0"/>
              <a:t> here,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D771E2-55A1-4E68-9D66-EFEDA08F140C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934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9925" y="1443038"/>
            <a:ext cx="10356849" cy="2133600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6891" y="4425961"/>
            <a:ext cx="8352367" cy="1616075"/>
          </a:xfrm>
        </p:spPr>
        <p:txBody>
          <a:bodyPr>
            <a:normAutofit/>
          </a:bodyPr>
          <a:lstStyle>
            <a:lvl1pPr marL="0" indent="0">
              <a:buFont typeface="Wingdings" pitchFamily="2" charset="2"/>
              <a:buNone/>
              <a:defRPr sz="11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204E03-3626-46E7-9ABE-54BA2F6D04B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4165600" y="6463563"/>
            <a:ext cx="3860800" cy="242047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© 2025 - Brad Myers</a:t>
            </a: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 rot="5400000">
            <a:off x="-2967037" y="2967041"/>
            <a:ext cx="6858000" cy="923925"/>
            <a:chOff x="0" y="0"/>
            <a:chExt cx="5760" cy="128"/>
          </a:xfrm>
        </p:grpSpPr>
        <p:sp>
          <p:nvSpPr>
            <p:cNvPr id="10" name="Rectangle 8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Rectangle 11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17" name="Picture 12" descr="red_hcii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3513" y="4021148"/>
            <a:ext cx="1143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28509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60735" indent="-160735">
              <a:defRPr/>
            </a:lvl1pPr>
            <a:lvl2pPr marL="257175" indent="-148233">
              <a:defRPr/>
            </a:lvl2pPr>
            <a:lvl3pPr marL="385763" indent="-166985"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© 2025 - Brad Myers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6688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>
            <a:lvl1pPr>
              <a:defRPr sz="886"/>
            </a:lvl1pPr>
            <a:lvl2pPr>
              <a:defRPr sz="760"/>
            </a:lvl2pPr>
            <a:lvl3pPr>
              <a:defRPr sz="633"/>
            </a:lvl3pPr>
            <a:lvl4pPr>
              <a:defRPr sz="570"/>
            </a:lvl4pPr>
            <a:lvl5pPr>
              <a:defRPr sz="570"/>
            </a:lvl5pPr>
            <a:lvl6pPr>
              <a:defRPr sz="570"/>
            </a:lvl6pPr>
            <a:lvl7pPr>
              <a:defRPr sz="570"/>
            </a:lvl7pPr>
            <a:lvl8pPr>
              <a:defRPr sz="570"/>
            </a:lvl8pPr>
            <a:lvl9pPr>
              <a:defRPr sz="57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263"/>
            <a:ext cx="5384800" cy="4411662"/>
          </a:xfrm>
        </p:spPr>
        <p:txBody>
          <a:bodyPr/>
          <a:lstStyle>
            <a:lvl1pPr>
              <a:defRPr sz="886"/>
            </a:lvl1pPr>
            <a:lvl2pPr>
              <a:defRPr sz="760"/>
            </a:lvl2pPr>
            <a:lvl3pPr>
              <a:defRPr sz="633"/>
            </a:lvl3pPr>
            <a:lvl4pPr>
              <a:defRPr sz="570"/>
            </a:lvl4pPr>
            <a:lvl5pPr>
              <a:defRPr sz="570"/>
            </a:lvl5pPr>
            <a:lvl6pPr>
              <a:defRPr sz="570"/>
            </a:lvl6pPr>
            <a:lvl7pPr>
              <a:defRPr sz="570"/>
            </a:lvl7pPr>
            <a:lvl8pPr>
              <a:defRPr sz="570"/>
            </a:lvl8pPr>
            <a:lvl9pPr>
              <a:defRPr sz="57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2025 - Brad Myers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9FF78-6A10-480F-A775-98F17DA3B46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3967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760" b="1"/>
            </a:lvl1pPr>
            <a:lvl2pPr marL="144661" indent="0">
              <a:buNone/>
              <a:defRPr sz="633" b="1"/>
            </a:lvl2pPr>
            <a:lvl3pPr marL="289322" indent="0">
              <a:buNone/>
              <a:defRPr sz="570" b="1"/>
            </a:lvl3pPr>
            <a:lvl4pPr marL="433983" indent="0">
              <a:buNone/>
              <a:defRPr sz="506" b="1"/>
            </a:lvl4pPr>
            <a:lvl5pPr marL="578644" indent="0">
              <a:buNone/>
              <a:defRPr sz="506" b="1"/>
            </a:lvl5pPr>
            <a:lvl6pPr marL="723305" indent="0">
              <a:buNone/>
              <a:defRPr sz="506" b="1"/>
            </a:lvl6pPr>
            <a:lvl7pPr marL="867966" indent="0">
              <a:buNone/>
              <a:defRPr sz="506" b="1"/>
            </a:lvl7pPr>
            <a:lvl8pPr marL="1012627" indent="0">
              <a:buNone/>
              <a:defRPr sz="506" b="1"/>
            </a:lvl8pPr>
            <a:lvl9pPr marL="1157288" indent="0">
              <a:buNone/>
              <a:defRPr sz="50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760"/>
            </a:lvl1pPr>
            <a:lvl2pPr>
              <a:defRPr sz="633"/>
            </a:lvl2pPr>
            <a:lvl3pPr>
              <a:defRPr sz="570"/>
            </a:lvl3pPr>
            <a:lvl4pPr>
              <a:defRPr sz="506"/>
            </a:lvl4pPr>
            <a:lvl5pPr>
              <a:defRPr sz="506"/>
            </a:lvl5pPr>
            <a:lvl6pPr>
              <a:defRPr sz="506"/>
            </a:lvl6pPr>
            <a:lvl7pPr>
              <a:defRPr sz="506"/>
            </a:lvl7pPr>
            <a:lvl8pPr>
              <a:defRPr sz="506"/>
            </a:lvl8pPr>
            <a:lvl9pPr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2"/>
          </a:xfrm>
        </p:spPr>
        <p:txBody>
          <a:bodyPr anchor="b"/>
          <a:lstStyle>
            <a:lvl1pPr marL="0" indent="0">
              <a:buNone/>
              <a:defRPr sz="760" b="1"/>
            </a:lvl1pPr>
            <a:lvl2pPr marL="144661" indent="0">
              <a:buNone/>
              <a:defRPr sz="633" b="1"/>
            </a:lvl2pPr>
            <a:lvl3pPr marL="289322" indent="0">
              <a:buNone/>
              <a:defRPr sz="570" b="1"/>
            </a:lvl3pPr>
            <a:lvl4pPr marL="433983" indent="0">
              <a:buNone/>
              <a:defRPr sz="506" b="1"/>
            </a:lvl4pPr>
            <a:lvl5pPr marL="578644" indent="0">
              <a:buNone/>
              <a:defRPr sz="506" b="1"/>
            </a:lvl5pPr>
            <a:lvl6pPr marL="723305" indent="0">
              <a:buNone/>
              <a:defRPr sz="506" b="1"/>
            </a:lvl6pPr>
            <a:lvl7pPr marL="867966" indent="0">
              <a:buNone/>
              <a:defRPr sz="506" b="1"/>
            </a:lvl7pPr>
            <a:lvl8pPr marL="1012627" indent="0">
              <a:buNone/>
              <a:defRPr sz="506" b="1"/>
            </a:lvl8pPr>
            <a:lvl9pPr marL="1157288" indent="0">
              <a:buNone/>
              <a:defRPr sz="50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760"/>
            </a:lvl1pPr>
            <a:lvl2pPr>
              <a:defRPr sz="633"/>
            </a:lvl2pPr>
            <a:lvl3pPr>
              <a:defRPr sz="570"/>
            </a:lvl3pPr>
            <a:lvl4pPr>
              <a:defRPr sz="506"/>
            </a:lvl4pPr>
            <a:lvl5pPr>
              <a:defRPr sz="506"/>
            </a:lvl5pPr>
            <a:lvl6pPr>
              <a:defRPr sz="506"/>
            </a:lvl6pPr>
            <a:lvl7pPr>
              <a:defRPr sz="506"/>
            </a:lvl7pPr>
            <a:lvl8pPr>
              <a:defRPr sz="506"/>
            </a:lvl8pPr>
            <a:lvl9pPr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2025 - Brad Myers</a:t>
            </a: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8D385-9D14-4628-9F7B-D94D4C9AA11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183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2025 - Brad Myers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23C1B-D989-408C-AA94-62C379286A5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4681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2025 - Brad Myers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31F64-BFE6-4CBD-806E-EEF58E65A30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5959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0" y="11"/>
            <a:ext cx="12192000" cy="93663"/>
            <a:chOff x="0" y="0"/>
            <a:chExt cx="5760" cy="128"/>
          </a:xfrm>
        </p:grpSpPr>
        <p:sp>
          <p:nvSpPr>
            <p:cNvPr id="260100" name="Rectangle 4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0101" name="Rectangle 5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0102" name="Rectangle 6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0103" name="Rectangle 7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07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22238"/>
            <a:ext cx="10058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307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719263"/>
            <a:ext cx="109728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260106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60107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508376"/>
            <a:ext cx="3860800" cy="197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/>
            </a:lvl1pPr>
          </a:lstStyle>
          <a:p>
            <a:pPr>
              <a:defRPr/>
            </a:pPr>
            <a:r>
              <a:rPr lang="en-US" altLang="en-US" dirty="0"/>
              <a:t>© 2025 - Brad Myers</a:t>
            </a:r>
          </a:p>
        </p:txBody>
      </p:sp>
      <p:sp>
        <p:nvSpPr>
          <p:cNvPr id="26010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pPr>
              <a:defRPr/>
            </a:pPr>
            <a:fld id="{AE204E03-3626-46E7-9ABE-54BA2F6D04B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8" name="Picture 2" descr="red_hcii_log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680467" y="93073"/>
            <a:ext cx="2386012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70393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234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234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234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234" b="1">
          <a:solidFill>
            <a:schemeClr val="tx2"/>
          </a:solidFill>
          <a:latin typeface="Arial" charset="0"/>
        </a:defRPr>
      </a:lvl5pPr>
      <a:lvl6pPr marL="144661" algn="l" rtl="0" eaLnBrk="1" fontAlgn="base" hangingPunct="1">
        <a:spcBef>
          <a:spcPct val="0"/>
        </a:spcBef>
        <a:spcAft>
          <a:spcPct val="0"/>
        </a:spcAft>
        <a:defRPr sz="1234" b="1">
          <a:solidFill>
            <a:schemeClr val="tx2"/>
          </a:solidFill>
          <a:latin typeface="Arial" charset="0"/>
        </a:defRPr>
      </a:lvl6pPr>
      <a:lvl7pPr marL="289322" algn="l" rtl="0" eaLnBrk="1" fontAlgn="base" hangingPunct="1">
        <a:spcBef>
          <a:spcPct val="0"/>
        </a:spcBef>
        <a:spcAft>
          <a:spcPct val="0"/>
        </a:spcAft>
        <a:defRPr sz="1234" b="1">
          <a:solidFill>
            <a:schemeClr val="tx2"/>
          </a:solidFill>
          <a:latin typeface="Arial" charset="0"/>
        </a:defRPr>
      </a:lvl7pPr>
      <a:lvl8pPr marL="433983" algn="l" rtl="0" eaLnBrk="1" fontAlgn="base" hangingPunct="1">
        <a:spcBef>
          <a:spcPct val="0"/>
        </a:spcBef>
        <a:spcAft>
          <a:spcPct val="0"/>
        </a:spcAft>
        <a:defRPr sz="1234" b="1">
          <a:solidFill>
            <a:schemeClr val="tx2"/>
          </a:solidFill>
          <a:latin typeface="Arial" charset="0"/>
        </a:defRPr>
      </a:lvl8pPr>
      <a:lvl9pPr marL="578644" algn="l" rtl="0" eaLnBrk="1" fontAlgn="base" hangingPunct="1">
        <a:spcBef>
          <a:spcPct val="0"/>
        </a:spcBef>
        <a:spcAft>
          <a:spcPct val="0"/>
        </a:spcAft>
        <a:defRPr sz="1234" b="1">
          <a:solidFill>
            <a:schemeClr val="tx2"/>
          </a:solidFill>
          <a:latin typeface="Arial" charset="0"/>
        </a:defRPr>
      </a:lvl9pPr>
    </p:titleStyle>
    <p:bodyStyle>
      <a:lvl1pPr marL="108496" indent="-108496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219001" indent="-11000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800">
          <a:solidFill>
            <a:schemeClr val="tx1"/>
          </a:solidFill>
          <a:latin typeface="+mn-lt"/>
        </a:defRPr>
      </a:lvl2pPr>
      <a:lvl3pPr marL="312428" indent="-929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1800">
          <a:solidFill>
            <a:schemeClr val="tx1"/>
          </a:solidFill>
          <a:latin typeface="+mn-lt"/>
        </a:defRPr>
      </a:lvl3pPr>
      <a:lvl4pPr marL="405353" indent="-92423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1800">
          <a:solidFill>
            <a:schemeClr val="tx1"/>
          </a:solidFill>
          <a:latin typeface="+mn-lt"/>
        </a:defRPr>
      </a:lvl4pPr>
      <a:lvl5pPr marL="505811" indent="-99957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800">
          <a:solidFill>
            <a:schemeClr val="tx1"/>
          </a:solidFill>
          <a:latin typeface="+mn-lt"/>
        </a:defRPr>
      </a:lvl5pPr>
      <a:lvl6pPr marL="650472" indent="-99957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633">
          <a:solidFill>
            <a:schemeClr val="tx1"/>
          </a:solidFill>
          <a:latin typeface="+mn-lt"/>
        </a:defRPr>
      </a:lvl6pPr>
      <a:lvl7pPr marL="795134" indent="-99957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633">
          <a:solidFill>
            <a:schemeClr val="tx1"/>
          </a:solidFill>
          <a:latin typeface="+mn-lt"/>
        </a:defRPr>
      </a:lvl7pPr>
      <a:lvl8pPr marL="939794" indent="-99957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633">
          <a:solidFill>
            <a:schemeClr val="tx1"/>
          </a:solidFill>
          <a:latin typeface="+mn-lt"/>
        </a:defRPr>
      </a:lvl8pPr>
      <a:lvl9pPr marL="1084455" indent="-99957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633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1pPr>
      <a:lvl2pPr marL="144661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2pPr>
      <a:lvl3pPr marL="289322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3pPr>
      <a:lvl4pPr marL="433983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4pPr>
      <a:lvl5pPr marL="578644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5pPr>
      <a:lvl6pPr marL="723305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6pPr>
      <a:lvl7pPr marL="867966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7pPr>
      <a:lvl8pPr marL="1012627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8pPr>
      <a:lvl9pPr marL="1157288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2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hyperlink" Target="http://dl.acm.org/citation.cfm?doid=57167.57182" TargetMode="External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gif"/><Relationship Id="rId4" Type="http://schemas.openxmlformats.org/officeDocument/2006/relationships/hyperlink" Target="https://www.cs.cmu.edu/~bam/uicourse/05440inter2019/schedule.html#donhopkins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://dl.acm.org/citation.cfm?doid=169059.169426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9qtd8Hc90Hw" TargetMode="External"/><Relationship Id="rId2" Type="http://schemas.openxmlformats.org/officeDocument/2006/relationships/hyperlink" Target="https://vimeo.com/61556918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s.cmu.edu/~bam/uicourse/05440inter2025/hw1.html" TargetMode="External"/><Relationship Id="rId4" Type="http://schemas.openxmlformats.org/officeDocument/2006/relationships/hyperlink" Target="http://www.cs.cmu.edu/~natprog/movies/all-the-widgets.wmv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://ieeexplore.ieee.org/xpl/articleDetails.jsp?arnumber=145138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hyperlink" Target="https://www.cs.cmu.edu/~bam/uicourse/05440inter2022/schedule.html#billbuxton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ieeexplore.ieee.org/xpl/articleDetails.jsp?arnumber=1451380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msciepub.com/doi/abs/10.2466/pms.1996.82.3c.1187?journalCode=pms&amp;" TargetMode="External"/><Relationship Id="rId3" Type="http://schemas.openxmlformats.org/officeDocument/2006/relationships/image" Target="../media/image66.png"/><Relationship Id="rId7" Type="http://schemas.openxmlformats.org/officeDocument/2006/relationships/image" Target="../media/image69.png"/><Relationship Id="rId2" Type="http://schemas.openxmlformats.org/officeDocument/2006/relationships/hyperlink" Target="http://www.edbott.com/weblog/2005/05/tip-of-the-day-disabling-personalized-office-menu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ockergnome.com/windows/2006/04/13/disable-personalized-menus-in-office-xp/" TargetMode="External"/><Relationship Id="rId5" Type="http://schemas.openxmlformats.org/officeDocument/2006/relationships/image" Target="../media/image68.gif"/><Relationship Id="rId4" Type="http://schemas.openxmlformats.org/officeDocument/2006/relationships/image" Target="../media/image67.gif"/><Relationship Id="rId9" Type="http://schemas.openxmlformats.org/officeDocument/2006/relationships/image" Target="../media/image7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gif"/><Relationship Id="rId4" Type="http://schemas.openxmlformats.org/officeDocument/2006/relationships/image" Target="../media/image7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jpeg"/><Relationship Id="rId4" Type="http://schemas.openxmlformats.org/officeDocument/2006/relationships/image" Target="../media/image2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vs.com/" TargetMode="External"/><Relationship Id="rId2" Type="http://schemas.openxmlformats.org/officeDocument/2006/relationships/hyperlink" Target="https://www.upmc.com/healthcare-professional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journals.sagepub.com/doi/abs/10.1177/154193128302700919" TargetMode="External"/><Relationship Id="rId2" Type="http://schemas.openxmlformats.org/officeDocument/2006/relationships/hyperlink" Target="http://www.lap.umd.edu/pom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l.acm.org/citation.cfm?id=801779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sciepub.com/doi/abs/10.2466/pms.1996.82.3c.1187?journalCode=pms" TargetMode="External"/><Relationship Id="rId2" Type="http://schemas.openxmlformats.org/officeDocument/2006/relationships/image" Target="../media/image90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l.acm.org/citation.cfm?id=274649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dl.acm.org/citation.cfm?id=67247" TargetMode="External"/><Relationship Id="rId2" Type="http://schemas.openxmlformats.org/officeDocument/2006/relationships/hyperlink" Target="http://onlinelibrary.wiley.com/doi/10.1002/asi.20052/ful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hyperlink" Target="http://dl.acm.org/citation.cfm?id=174632" TargetMode="External"/><Relationship Id="rId4" Type="http://schemas.openxmlformats.org/officeDocument/2006/relationships/hyperlink" Target="http://www.tandfonline.com/doi/abs/10.1080/01449298508901785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3200" dirty="0"/>
              <a:t>Lecture 5:</a:t>
            </a:r>
            <a:br>
              <a:rPr lang="en-US" sz="3200" dirty="0"/>
            </a:br>
            <a:r>
              <a:rPr lang="en-US" sz="4000" b="0" dirty="0"/>
              <a:t>Menus</a:t>
            </a:r>
            <a:br>
              <a:rPr lang="en-US" sz="4000" b="0" dirty="0"/>
            </a:br>
            <a:r>
              <a:rPr lang="en-US" sz="2400" b="0" i="1" dirty="0"/>
              <a:t>(chapter 7 of textbook, &amp; video)</a:t>
            </a:r>
            <a:endParaRPr lang="en-US" sz="4000" i="1" dirty="0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800" dirty="0"/>
              <a:t>Brad Myers</a:t>
            </a:r>
          </a:p>
          <a:p>
            <a:endParaRPr lang="en-US" sz="1800" dirty="0">
              <a:solidFill>
                <a:srgbClr val="6E0000"/>
              </a:solidFill>
            </a:endParaRPr>
          </a:p>
          <a:p>
            <a:r>
              <a:rPr lang="en-US" sz="1800" dirty="0">
                <a:solidFill>
                  <a:srgbClr val="6E0000"/>
                </a:solidFill>
              </a:rPr>
              <a:t>05-440/640: Interaction Techniques</a:t>
            </a:r>
          </a:p>
          <a:p>
            <a:endParaRPr lang="en-US" sz="1800" dirty="0">
              <a:solidFill>
                <a:srgbClr val="6E0000"/>
              </a:solidFill>
            </a:endParaRPr>
          </a:p>
          <a:p>
            <a:r>
              <a:rPr lang="en-US" sz="1800" i="1" dirty="0">
                <a:solidFill>
                  <a:srgbClr val="6E0000"/>
                </a:solidFill>
              </a:rPr>
              <a:t>Spring, 2025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DF22590B-1AD9-41CD-A6F0-79CF843E1F65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en-US"/>
              <a:t>© 2025 - Brad Myers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Taxonomy of Menu Design Dimensions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DF26CD3-914F-4D2F-9149-D45449436A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6075" indent="-346075"/>
            <a:r>
              <a:rPr lang="en-US" i="1" dirty="0"/>
              <a:t>These affect which kind a designer would use</a:t>
            </a:r>
          </a:p>
          <a:p>
            <a:pPr marL="346075" indent="-346075"/>
            <a:r>
              <a:rPr lang="en-US" dirty="0">
                <a:solidFill>
                  <a:schemeClr val="accent6"/>
                </a:solidFill>
              </a:rPr>
              <a:t>How many items can be selected?</a:t>
            </a:r>
          </a:p>
          <a:p>
            <a:pPr marL="460375" lvl="1" indent="-350838"/>
            <a:r>
              <a:rPr lang="en-US" sz="2400" dirty="0"/>
              <a:t>Radio</a:t>
            </a:r>
            <a:r>
              <a:rPr lang="en-US" dirty="0"/>
              <a:t> </a:t>
            </a:r>
            <a:r>
              <a:rPr lang="en-US" sz="2400" dirty="0"/>
              <a:t>buttons = 1; checkboxes = many</a:t>
            </a:r>
          </a:p>
          <a:p>
            <a:pPr marL="460375" lvl="1" indent="-350838"/>
            <a:r>
              <a:rPr lang="en-US" sz="2400" dirty="0"/>
              <a:t>Menus = either</a:t>
            </a:r>
          </a:p>
          <a:p>
            <a:pPr marL="914400" lvl="2" indent="-350838"/>
            <a:r>
              <a:rPr lang="en-US" sz="2400" dirty="0"/>
              <a:t>May have checkmarks for which is selected</a:t>
            </a:r>
          </a:p>
          <a:p>
            <a:pPr marL="460375" lvl="1" indent="-350838"/>
            <a:r>
              <a:rPr lang="en-US" sz="2400" dirty="0"/>
              <a:t>Partial selection</a:t>
            </a:r>
          </a:p>
          <a:p>
            <a:pPr marL="460375" lvl="1" indent="-350838"/>
            <a:r>
              <a:rPr lang="en-US" sz="2400" dirty="0"/>
              <a:t>Shift-key for all in a range</a:t>
            </a:r>
          </a:p>
          <a:p>
            <a:pPr marL="460375" lvl="1" indent="-350838"/>
            <a:r>
              <a:rPr lang="en-US" sz="2400" dirty="0"/>
              <a:t>Control-key for toggle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2025 -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4283D-037C-4233-A5B9-6A378F34C5AF}" type="slidenum">
              <a:rPr lang="en-US" altLang="en-US" smtClean="0"/>
              <a:pPr/>
              <a:t>10</a:t>
            </a:fld>
            <a:endParaRPr lang="en-US" alt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22CEC34-1F7E-4A6B-9292-DD94973840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3061" y="1190079"/>
            <a:ext cx="1573878" cy="192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AA91063-440F-4C73-A189-B6A2379555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1202" y="3413342"/>
            <a:ext cx="3104355" cy="2717583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43DD6E5-2E72-480E-D057-E0F4BF621282}"/>
              </a:ext>
            </a:extLst>
          </p:cNvPr>
          <p:cNvGrpSpPr/>
          <p:nvPr/>
        </p:nvGrpSpPr>
        <p:grpSpPr>
          <a:xfrm>
            <a:off x="5925121" y="4457556"/>
            <a:ext cx="2101279" cy="1790844"/>
            <a:chOff x="5859380" y="4156598"/>
            <a:chExt cx="1810385" cy="1499982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382700B-D3D2-4AF3-81E3-90A5194B66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59380" y="4620148"/>
              <a:ext cx="1810385" cy="36576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3D26E99-34A2-479B-BD9B-E2DAF978FED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73312" y="4921138"/>
              <a:ext cx="1696453" cy="735442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C49BA1F-9203-4080-B75A-FCDA288DED7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930149" y="4156598"/>
              <a:ext cx="1636395" cy="28321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615" y="122239"/>
            <a:ext cx="8810385" cy="806017"/>
          </a:xfrm>
        </p:spPr>
        <p:txBody>
          <a:bodyPr/>
          <a:lstStyle/>
          <a:p>
            <a:pPr lvl="0"/>
            <a:r>
              <a:rPr lang="en-US" dirty="0"/>
              <a:t>Taxonomy,</a:t>
            </a:r>
            <a:r>
              <a:rPr lang="en-US" baseline="0" dirty="0"/>
              <a:t>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514" y="928256"/>
            <a:ext cx="8803427" cy="5486400"/>
          </a:xfrm>
          <a:ln>
            <a:solidFill>
              <a:srgbClr val="FF0000"/>
            </a:solidFill>
          </a:ln>
        </p:spPr>
        <p:txBody>
          <a:bodyPr>
            <a:normAutofit fontScale="92500" lnSpcReduction="20000"/>
          </a:bodyPr>
          <a:lstStyle/>
          <a:p>
            <a:pPr marL="400050" indent="-400050"/>
            <a:r>
              <a:rPr lang="en-US" b="0" i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How many items are there in the menu? </a:t>
            </a:r>
            <a:endParaRPr lang="en-US" b="0" i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746125" lvl="1" indent="-400050">
              <a:defRPr/>
            </a:pPr>
            <a:r>
              <a:rPr lang="en-US" sz="2800" dirty="0">
                <a:ea typeface="+mn-ea"/>
                <a:cs typeface="+mn-cs"/>
              </a:rPr>
              <a:t>Issues of different lengths of menus, and how this type of menus deals with this size (is the number of items: 2, 10, 50, 100, 1000, etc.)</a:t>
            </a:r>
          </a:p>
          <a:p>
            <a:pPr marL="746125" lvl="1" indent="-400050">
              <a:defRPr/>
            </a:pPr>
            <a:r>
              <a:rPr lang="en-US" sz="2800" dirty="0">
                <a:ea typeface="+mn-ea"/>
                <a:cs typeface="+mn-cs"/>
              </a:rPr>
              <a:t>Scroll if too many</a:t>
            </a:r>
          </a:p>
          <a:p>
            <a:pPr marL="400050" indent="-400050"/>
            <a:r>
              <a:rPr lang="en-US" b="0" i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How are the items arranged in the menu</a:t>
            </a:r>
            <a:r>
              <a:rPr lang="en-US" b="0" i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pPr marL="746125" lvl="1" indent="-400050">
              <a:defRPr/>
            </a:pPr>
            <a:r>
              <a:rPr lang="en-US" sz="2800" dirty="0">
                <a:ea typeface="+mn-ea"/>
                <a:cs typeface="+mn-cs"/>
              </a:rPr>
              <a:t>Arranged alphabetically (apple, bread, crackers, ...)</a:t>
            </a:r>
          </a:p>
          <a:p>
            <a:pPr marL="746125" lvl="1" indent="-400050">
              <a:defRPr/>
            </a:pPr>
            <a:r>
              <a:rPr lang="en-US" sz="2800" dirty="0">
                <a:ea typeface="+mn-ea"/>
                <a:cs typeface="+mn-cs"/>
              </a:rPr>
              <a:t>Arranged in groups by topic (apple, pear, |, </a:t>
            </a:r>
            <a:br>
              <a:rPr lang="en-US" sz="2800" dirty="0">
                <a:ea typeface="+mn-ea"/>
                <a:cs typeface="+mn-cs"/>
              </a:rPr>
            </a:br>
            <a:r>
              <a:rPr lang="en-US" sz="2800" dirty="0">
                <a:ea typeface="+mn-ea"/>
                <a:cs typeface="+mn-cs"/>
              </a:rPr>
              <a:t>crackers, cheese ...). Another example is the</a:t>
            </a:r>
            <a:br>
              <a:rPr lang="en-US" sz="2800" dirty="0">
                <a:ea typeface="+mn-ea"/>
                <a:cs typeface="+mn-cs"/>
              </a:rPr>
            </a:br>
            <a:r>
              <a:rPr lang="en-US" sz="2800" dirty="0">
                <a:ea typeface="+mn-ea"/>
                <a:cs typeface="+mn-cs"/>
              </a:rPr>
              <a:t>typical Edit menu: Undo, Redo | Cut, Copy, </a:t>
            </a:r>
            <a:br>
              <a:rPr lang="en-US" sz="2800" dirty="0">
                <a:ea typeface="+mn-ea"/>
                <a:cs typeface="+mn-cs"/>
              </a:rPr>
            </a:br>
            <a:r>
              <a:rPr lang="en-US" sz="2800" dirty="0">
                <a:ea typeface="+mn-ea"/>
                <a:cs typeface="+mn-cs"/>
              </a:rPr>
              <a:t>Paste | ...</a:t>
            </a:r>
          </a:p>
          <a:p>
            <a:pPr marL="746125" lvl="1" indent="-400050">
              <a:defRPr/>
            </a:pPr>
            <a:r>
              <a:rPr lang="en-US" sz="2800" dirty="0">
                <a:ea typeface="+mn-ea"/>
                <a:cs typeface="+mn-cs"/>
              </a:rPr>
              <a:t>Arranged hierarchically by topic (fruit&gt;, snacks&gt;, ...)</a:t>
            </a:r>
          </a:p>
          <a:p>
            <a:pPr marL="746125" lvl="2" indent="-400050">
              <a:buClr>
                <a:schemeClr val="accent2"/>
              </a:buClr>
              <a:defRPr/>
            </a:pPr>
            <a:r>
              <a:rPr lang="en-US" sz="2800" dirty="0">
                <a:ea typeface="+mn-ea"/>
                <a:cs typeface="+mn-cs"/>
              </a:rPr>
              <a:t>Can the topic itself be selected?</a:t>
            </a:r>
          </a:p>
          <a:p>
            <a:pPr marL="746125" lvl="1" indent="-400050">
              <a:defRPr/>
            </a:pPr>
            <a:r>
              <a:rPr lang="en-US" sz="2800" dirty="0">
                <a:ea typeface="+mn-ea"/>
                <a:cs typeface="+mn-cs"/>
              </a:rPr>
              <a:t>Arranged (apparently) randomly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2025 -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06023" y="3810000"/>
            <a:ext cx="252949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E933D8-2C93-2C0F-077B-B98CEF9D5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5941" y="637312"/>
            <a:ext cx="2738357" cy="256693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72FCCEBA-012C-C94B-A2E3-BF3A80B27584}"/>
              </a:ext>
            </a:extLst>
          </p:cNvPr>
          <p:cNvSpPr/>
          <p:nvPr/>
        </p:nvSpPr>
        <p:spPr bwMode="auto">
          <a:xfrm>
            <a:off x="11679731" y="522514"/>
            <a:ext cx="512269" cy="3042878"/>
          </a:xfrm>
          <a:prstGeom prst="ellipse">
            <a:avLst/>
          </a:prstGeom>
          <a:noFill/>
          <a:ln w="76200" cap="flat" cmpd="sng" algn="ctr">
            <a:solidFill>
              <a:schemeClr val="accent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78A87-1293-EE3D-8E65-A9E833C46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Taxonomy,</a:t>
            </a:r>
            <a:r>
              <a:rPr lang="en-US" baseline="0" dirty="0"/>
              <a:t> cont.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1B25B-425E-E1A9-9B31-F6E132BA9A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Fixed or Popup?</a:t>
            </a:r>
          </a:p>
          <a:p>
            <a:pPr lvl="1"/>
            <a:r>
              <a:rPr lang="en-US" dirty="0"/>
              <a:t>Fixed menu, always on the screen.</a:t>
            </a:r>
          </a:p>
          <a:p>
            <a:pPr lvl="1"/>
            <a:r>
              <a:rPr lang="en-US" dirty="0"/>
              <a:t>At the top edge of the screen, like on Macintosh, versus somewhere else, like on Windows.</a:t>
            </a:r>
          </a:p>
          <a:p>
            <a:pPr lvl="1"/>
            <a:r>
              <a:rPr lang="en-US" dirty="0"/>
              <a:t>Also includes palettes, toolbars of icons, etc.</a:t>
            </a:r>
          </a:p>
          <a:p>
            <a:pPr lvl="1"/>
            <a:r>
              <a:rPr lang="en-US" dirty="0"/>
              <a:t>Popup menu with a particular mouse button over any relevant object. For example, the right-mouse context menu.</a:t>
            </a:r>
          </a:p>
          <a:p>
            <a:pPr lvl="1"/>
            <a:r>
              <a:rPr lang="en-US" dirty="0"/>
              <a:t>Popup menu from a specific icon or widget. E.g., an </a:t>
            </a:r>
            <a:br>
              <a:rPr lang="en-US" dirty="0"/>
            </a:br>
            <a:r>
              <a:rPr lang="en-US" dirty="0"/>
              <a:t>"option button" like for fonts</a:t>
            </a:r>
          </a:p>
          <a:p>
            <a:r>
              <a:rPr lang="en-US" dirty="0">
                <a:solidFill>
                  <a:schemeClr val="accent6"/>
                </a:solidFill>
              </a:rPr>
              <a:t>Invalid items </a:t>
            </a:r>
            <a:r>
              <a:rPr lang="en-US" i="1" dirty="0">
                <a:solidFill>
                  <a:schemeClr val="accent6"/>
                </a:solidFill>
              </a:rPr>
              <a:t>removed </a:t>
            </a:r>
            <a:r>
              <a:rPr lang="en-US" dirty="0">
                <a:solidFill>
                  <a:schemeClr val="accent6"/>
                </a:solidFill>
              </a:rPr>
              <a:t>or </a:t>
            </a:r>
            <a:r>
              <a:rPr lang="en-US" i="1" dirty="0">
                <a:solidFill>
                  <a:schemeClr val="accent6"/>
                </a:solidFill>
              </a:rPr>
              <a:t>greyed out?</a:t>
            </a:r>
          </a:p>
          <a:p>
            <a:pPr lvl="1"/>
            <a:r>
              <a:rPr lang="en-US" dirty="0"/>
              <a:t>Older systems removed invalid items</a:t>
            </a:r>
          </a:p>
          <a:p>
            <a:pPr lvl="1"/>
            <a:r>
              <a:rPr lang="en-US" dirty="0"/>
              <a:t>Lisa &amp; Macintosh greyed out</a:t>
            </a:r>
          </a:p>
          <a:p>
            <a:pPr lvl="1"/>
            <a:r>
              <a:rPr lang="en-US" dirty="0"/>
              <a:t>Sometimes left in menu and give an error</a:t>
            </a:r>
          </a:p>
          <a:p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9798F5-4558-9DA3-AA9A-831F3D95C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2025 - Brad Myers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8692AD-5D08-8700-86AB-14BEE8DBA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b="22140"/>
          <a:stretch>
            <a:fillRect/>
          </a:stretch>
        </p:blipFill>
        <p:spPr bwMode="auto">
          <a:xfrm>
            <a:off x="11397481" y="237175"/>
            <a:ext cx="544629" cy="3687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44D510-4A24-5481-0822-BA5A5DAC5A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831" y="3616670"/>
            <a:ext cx="4293296" cy="31282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3368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F8C0432-3A61-B095-75A6-2EF71F1C6A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273693"/>
            <a:ext cx="5489280" cy="2184276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91BA7E-0CC2-0C13-D4F5-00674D4FA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977217"/>
          </a:xfrm>
        </p:spPr>
        <p:txBody>
          <a:bodyPr/>
          <a:lstStyle/>
          <a:p>
            <a:r>
              <a:rPr lang="en-US" dirty="0"/>
              <a:t>Taxonomy,</a:t>
            </a:r>
            <a:r>
              <a:rPr lang="en-US" baseline="0" dirty="0"/>
              <a:t> cont.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6CAAD-CE66-8BE8-0FCB-506C542F0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031" y="1099456"/>
            <a:ext cx="10972800" cy="4358513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accent6"/>
                </a:solidFill>
              </a:rPr>
              <a:t>Aborted or cancelled while operating?</a:t>
            </a:r>
          </a:p>
          <a:p>
            <a:pPr lvl="1"/>
            <a:r>
              <a:rPr lang="en-US" dirty="0"/>
              <a:t>Almost always – move outside</a:t>
            </a:r>
          </a:p>
          <a:p>
            <a:pPr lvl="1"/>
            <a:r>
              <a:rPr lang="en-US" dirty="0"/>
              <a:t>Sometimes hitting ESC key as well</a:t>
            </a:r>
          </a:p>
          <a:p>
            <a:r>
              <a:rPr lang="en-US" dirty="0">
                <a:solidFill>
                  <a:schemeClr val="accent6"/>
                </a:solidFill>
              </a:rPr>
              <a:t>Submenus?</a:t>
            </a:r>
          </a:p>
          <a:p>
            <a:pPr lvl="1"/>
            <a:r>
              <a:rPr lang="en-US" dirty="0"/>
              <a:t>How does the user get to sub-menus, if any?</a:t>
            </a:r>
          </a:p>
          <a:p>
            <a:pPr lvl="2"/>
            <a:r>
              <a:rPr lang="en-US" dirty="0"/>
              <a:t>Replace old menu with submenu? – rarely used anymore</a:t>
            </a:r>
          </a:p>
          <a:p>
            <a:pPr lvl="2"/>
            <a:r>
              <a:rPr lang="en-US" dirty="0"/>
              <a:t>Slide out of an item to get its submenu.</a:t>
            </a:r>
          </a:p>
          <a:p>
            <a:pPr lvl="2"/>
            <a:r>
              <a:rPr lang="en-US" dirty="0"/>
              <a:t>Click on an item to get its submenu.</a:t>
            </a:r>
          </a:p>
          <a:p>
            <a:r>
              <a:rPr lang="en-US" dirty="0">
                <a:solidFill>
                  <a:schemeClr val="accent6"/>
                </a:solidFill>
              </a:rPr>
              <a:t>Graphic Design (presentation)</a:t>
            </a:r>
          </a:p>
          <a:p>
            <a:pPr lvl="1"/>
            <a:r>
              <a:rPr lang="en-US" dirty="0"/>
              <a:t>Highlight of selected item</a:t>
            </a:r>
          </a:p>
          <a:p>
            <a:pPr lvl="1"/>
            <a:r>
              <a:rPr lang="en-US" dirty="0"/>
              <a:t>Show hover or </a:t>
            </a:r>
            <a:r>
              <a:rPr lang="en-US" i="1" dirty="0"/>
              <a:t>interim selected</a:t>
            </a:r>
          </a:p>
          <a:p>
            <a:pPr lvl="1"/>
            <a:r>
              <a:rPr lang="en-US" dirty="0"/>
              <a:t>How show difference between checkbox</a:t>
            </a:r>
            <a:br>
              <a:rPr lang="en-US" dirty="0"/>
            </a:br>
            <a:r>
              <a:rPr lang="en-US" dirty="0"/>
              <a:t>and radio button?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F93EDE-470C-8129-ED24-08614CF6B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2025 - Brad Myers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382ED2-E320-28AD-FB2A-B22FFA547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383DCB-CB28-44D3-6953-89CD4E6F92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6769" y="122238"/>
            <a:ext cx="3097946" cy="31325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CFB78B-8F47-22BF-5A58-501F701B47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003" y="5355613"/>
            <a:ext cx="7421828" cy="1512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EF2AE4-9914-CCC0-E121-83DB194E49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6888" y="5216770"/>
            <a:ext cx="2364255" cy="167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15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EDF15-B4D3-046C-1DEA-FD19EBD0D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Taxonomy,</a:t>
            </a:r>
            <a:r>
              <a:rPr lang="en-US" baseline="0" dirty="0"/>
              <a:t> cont.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E9AE5A-FFD0-DB8F-4AB5-B009A95C51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Default value?</a:t>
            </a:r>
          </a:p>
          <a:p>
            <a:pPr lvl="1"/>
            <a:r>
              <a:rPr lang="en-US" dirty="0"/>
              <a:t>E.g., what will be selected if hit &lt;Enter&gt;</a:t>
            </a:r>
          </a:p>
          <a:p>
            <a:r>
              <a:rPr lang="en-US" dirty="0">
                <a:solidFill>
                  <a:schemeClr val="accent6"/>
                </a:solidFill>
              </a:rPr>
              <a:t>Layout</a:t>
            </a:r>
          </a:p>
          <a:p>
            <a:pPr lvl="1"/>
            <a:r>
              <a:rPr lang="en-US" dirty="0"/>
              <a:t>Horizontal list</a:t>
            </a:r>
          </a:p>
          <a:p>
            <a:pPr lvl="1"/>
            <a:r>
              <a:rPr lang="en-US" dirty="0"/>
              <a:t>Vertical list</a:t>
            </a:r>
          </a:p>
          <a:p>
            <a:pPr lvl="1"/>
            <a:r>
              <a:rPr lang="en-US" dirty="0"/>
              <a:t>Table</a:t>
            </a:r>
          </a:p>
          <a:p>
            <a:pPr lvl="1"/>
            <a:r>
              <a:rPr lang="en-US" dirty="0"/>
              <a:t>Pie menus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967D67-F24C-DC51-D010-4816C76FF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2025 - Brad Myers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D273C6-F496-FA14-D6BC-A07803275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CE07BD-DE69-7F0F-F760-E71594FFD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1795088"/>
            <a:ext cx="3698666" cy="5612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D2B7B8-3F8E-2268-A87B-9DFA31D277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4401" y="3233013"/>
            <a:ext cx="3097946" cy="31325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29C1DFF-769C-478E-0430-A66D4DC44F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015" y="4799294"/>
            <a:ext cx="1629508" cy="16332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081123C-0D34-7019-C485-C65D279FAF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6315" y="2709259"/>
            <a:ext cx="9409524" cy="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56E5CEE-FD77-EE4D-4B48-02233C9770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06612" y="3925094"/>
            <a:ext cx="4076190" cy="952381"/>
          </a:xfrm>
          <a:prstGeom prst="rect">
            <a:avLst/>
          </a:prstGeom>
          <a:ln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1554726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939" y="0"/>
            <a:ext cx="8611298" cy="792162"/>
          </a:xfrm>
        </p:spPr>
        <p:txBody>
          <a:bodyPr/>
          <a:lstStyle/>
          <a:p>
            <a:r>
              <a:rPr lang="en-US" dirty="0"/>
              <a:t>Pie Menus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735" y="792162"/>
            <a:ext cx="8708526" cy="5957450"/>
          </a:xfrm>
        </p:spPr>
        <p:txBody>
          <a:bodyPr>
            <a:normAutofit/>
          </a:bodyPr>
          <a:lstStyle/>
          <a:p>
            <a:r>
              <a:rPr lang="en-US" sz="2000" dirty="0"/>
              <a:t>J. Callahan, </a:t>
            </a:r>
            <a:r>
              <a:rPr lang="en-US" sz="2000" b="1" dirty="0">
                <a:solidFill>
                  <a:srgbClr val="FF0000"/>
                </a:solidFill>
              </a:rPr>
              <a:t>D. Hopkins</a:t>
            </a:r>
            <a:r>
              <a:rPr lang="en-US" sz="2000" dirty="0"/>
              <a:t>, M. Weiser, and B. Shneiderman. 1988. An empirical comparison of pie vs. linear menus. In </a:t>
            </a:r>
            <a:r>
              <a:rPr lang="en-US" sz="2000" i="1" dirty="0"/>
              <a:t>Proceedings of SIGCHI </a:t>
            </a:r>
            <a:r>
              <a:rPr lang="en-US" sz="2000" dirty="0"/>
              <a:t>(CHI '88), J. J. O'Hare (Ed.). ACM, New York, NY, USA, 95-100. </a:t>
            </a:r>
            <a:r>
              <a:rPr lang="en-US" sz="2000" dirty="0">
                <a:hlinkClick r:id="rId3"/>
              </a:rPr>
              <a:t>ACM ref</a:t>
            </a:r>
            <a:endParaRPr lang="en-US" sz="2000" dirty="0"/>
          </a:p>
          <a:p>
            <a:r>
              <a:rPr lang="en-US" dirty="0"/>
              <a:t>Shorter, and equal, distance to items</a:t>
            </a:r>
          </a:p>
          <a:p>
            <a:pPr lvl="1"/>
            <a:r>
              <a:rPr lang="en-US" dirty="0"/>
              <a:t>Measured 15% increase in speed for 8 items</a:t>
            </a:r>
          </a:p>
          <a:p>
            <a:r>
              <a:rPr lang="en-US" dirty="0"/>
              <a:t>Lots of variants</a:t>
            </a:r>
          </a:p>
          <a:p>
            <a:pPr lvl="1"/>
            <a:r>
              <a:rPr lang="en-US" dirty="0"/>
              <a:t>Submenus, interactions in and on menus, etc.</a:t>
            </a:r>
          </a:p>
          <a:p>
            <a:r>
              <a:rPr lang="en-US" dirty="0"/>
              <a:t>Lots of tradeoffs</a:t>
            </a:r>
          </a:p>
          <a:p>
            <a:pPr lvl="1"/>
            <a:r>
              <a:rPr lang="en-US" dirty="0"/>
              <a:t>Size, precision that was needed</a:t>
            </a:r>
          </a:p>
          <a:p>
            <a:r>
              <a:rPr lang="en-US" dirty="0"/>
              <a:t>Don Hopkins later went to work at</a:t>
            </a:r>
            <a:br>
              <a:rPr lang="en-US" dirty="0"/>
            </a:br>
            <a:r>
              <a:rPr lang="en-US" dirty="0"/>
              <a:t>Maxis on SimCity and The Sims</a:t>
            </a:r>
          </a:p>
          <a:p>
            <a:pPr lvl="1"/>
            <a:r>
              <a:rPr lang="en-US" dirty="0">
                <a:hlinkClick r:id="rId4"/>
              </a:rPr>
              <a:t>Guest lecture in 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2025 -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pic>
        <p:nvPicPr>
          <p:cNvPr id="40962" name="Picture 2" descr="http://dub.washington.edu:2007/projects/satin/tutorial/piemenu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815130" y="0"/>
            <a:ext cx="1961931" cy="1983179"/>
          </a:xfrm>
          <a:prstGeom prst="rect">
            <a:avLst/>
          </a:prstGeom>
          <a:noFill/>
        </p:spPr>
      </p:pic>
      <p:pic>
        <p:nvPicPr>
          <p:cNvPr id="40964" name="Picture 4" descr="http://elementaryos.org/uploads/content/journal/34--xkgS9LoY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698878" y="1996107"/>
            <a:ext cx="2078182" cy="2001213"/>
          </a:xfrm>
          <a:prstGeom prst="rect">
            <a:avLst/>
          </a:prstGeom>
          <a:noFill/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10057" y="4156049"/>
            <a:ext cx="4667003" cy="270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picture of Don Hopkins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37" t="6986" r="28235" b="54157"/>
          <a:stretch/>
        </p:blipFill>
        <p:spPr bwMode="auto">
          <a:xfrm>
            <a:off x="5455442" y="5421085"/>
            <a:ext cx="1513102" cy="1419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704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990" y="122239"/>
            <a:ext cx="9087010" cy="1017793"/>
          </a:xfrm>
        </p:spPr>
        <p:txBody>
          <a:bodyPr/>
          <a:lstStyle/>
          <a:p>
            <a:r>
              <a:rPr lang="en-US" dirty="0"/>
              <a:t>Variant of Pie menus: Marking Menus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250" y="1056904"/>
            <a:ext cx="11200760" cy="4767593"/>
          </a:xfrm>
        </p:spPr>
        <p:txBody>
          <a:bodyPr>
            <a:normAutofit/>
          </a:bodyPr>
          <a:lstStyle/>
          <a:p>
            <a:r>
              <a:rPr lang="en-US" sz="2400" dirty="0"/>
              <a:t>Gordon Kurtenbach and William Buxton. </a:t>
            </a:r>
            <a:r>
              <a:rPr lang="en-US" sz="2400" dirty="0">
                <a:solidFill>
                  <a:srgbClr val="FF0000"/>
                </a:solidFill>
              </a:rPr>
              <a:t>1993</a:t>
            </a:r>
            <a:r>
              <a:rPr lang="en-US" sz="2400" dirty="0"/>
              <a:t>. The limits of expert performance using hierarchic marking menus. In </a:t>
            </a:r>
            <a:r>
              <a:rPr lang="en-US" sz="2400" i="1" dirty="0"/>
              <a:t>Proceedings CHI '93</a:t>
            </a:r>
            <a:r>
              <a:rPr lang="en-US" sz="2400" dirty="0"/>
              <a:t>. ACM, 482-487. </a:t>
            </a:r>
            <a:r>
              <a:rPr lang="en-US" sz="2000" dirty="0">
                <a:hlinkClick r:id="rId2"/>
              </a:rPr>
              <a:t>http://dl.acm.org/citation.cfm?doid=169059.169426</a:t>
            </a:r>
            <a:r>
              <a:rPr lang="en-US" sz="2000" dirty="0"/>
              <a:t> </a:t>
            </a:r>
          </a:p>
          <a:p>
            <a:r>
              <a:rPr lang="en-US" dirty="0"/>
              <a:t>Delayed appearance of menu graphic (1/3 sec) allows quicker invocation if remember the direction</a:t>
            </a:r>
          </a:p>
          <a:p>
            <a:pPr lvl="1"/>
            <a:r>
              <a:rPr lang="en-US" dirty="0"/>
              <a:t>Up to 3.5 times faster than using the graphic menu</a:t>
            </a:r>
          </a:p>
          <a:p>
            <a:r>
              <a:rPr lang="en-US" dirty="0"/>
              <a:t>Hierarchical menus can be invoked</a:t>
            </a:r>
            <a:br>
              <a:rPr lang="en-US" dirty="0"/>
            </a:br>
            <a:r>
              <a:rPr lang="en-US" dirty="0"/>
              <a:t>using a zig-zag stroke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2025 -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69750" y="3688801"/>
            <a:ext cx="5622250" cy="3081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615847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769110"/>
          </a:xfrm>
        </p:spPr>
        <p:txBody>
          <a:bodyPr/>
          <a:lstStyle/>
          <a:p>
            <a:pPr lvl="0"/>
            <a:r>
              <a:rPr lang="en-US" sz="3900" dirty="0"/>
              <a:t>Taxonomy,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938" y="1013584"/>
            <a:ext cx="11167462" cy="5844416"/>
          </a:xfrm>
        </p:spPr>
        <p:txBody>
          <a:bodyPr>
            <a:normAutofit fontScale="92500" lnSpcReduction="10000"/>
          </a:bodyPr>
          <a:lstStyle/>
          <a:p>
            <a:r>
              <a:rPr lang="en-US" sz="3000" b="1" dirty="0">
                <a:solidFill>
                  <a:schemeClr val="accent6"/>
                </a:solidFill>
              </a:rPr>
              <a:t>Behaviors:</a:t>
            </a:r>
          </a:p>
          <a:p>
            <a:pPr lvl="1"/>
            <a:r>
              <a:rPr lang="en-US" sz="2600" i="1" dirty="0">
                <a:ea typeface="+mn-ea"/>
                <a:cs typeface="+mn-cs"/>
              </a:rPr>
              <a:t>How does the user interact with the menu:</a:t>
            </a:r>
          </a:p>
          <a:p>
            <a:pPr lvl="1"/>
            <a:r>
              <a:rPr lang="en-US" sz="2600" dirty="0">
                <a:ea typeface="+mn-ea"/>
                <a:cs typeface="+mn-cs"/>
              </a:rPr>
              <a:t>Which specific mouse buttons or keyboard keys?</a:t>
            </a:r>
          </a:p>
          <a:p>
            <a:pPr lvl="1"/>
            <a:r>
              <a:rPr lang="en-US" sz="2600" dirty="0">
                <a:ea typeface="+mn-ea"/>
                <a:cs typeface="+mn-cs"/>
              </a:rPr>
              <a:t>Can the user move from one item to another?</a:t>
            </a:r>
          </a:p>
          <a:p>
            <a:pPr lvl="2"/>
            <a:r>
              <a:rPr lang="en-US" sz="2600" i="1" dirty="0">
                <a:ea typeface="+mn-ea"/>
                <a:cs typeface="+mn-cs"/>
              </a:rPr>
              <a:t>Yes</a:t>
            </a:r>
            <a:r>
              <a:rPr lang="en-US" sz="2600" dirty="0">
                <a:ea typeface="+mn-ea"/>
                <a:cs typeface="+mn-cs"/>
              </a:rPr>
              <a:t> for regular menus, usually </a:t>
            </a:r>
            <a:r>
              <a:rPr lang="en-US" sz="2600" i="1" dirty="0">
                <a:ea typeface="+mn-ea"/>
                <a:cs typeface="+mn-cs"/>
              </a:rPr>
              <a:t>No</a:t>
            </a:r>
            <a:r>
              <a:rPr lang="en-US" sz="2600" dirty="0">
                <a:ea typeface="+mn-ea"/>
                <a:cs typeface="+mn-cs"/>
              </a:rPr>
              <a:t> for sets of buttons</a:t>
            </a:r>
          </a:p>
          <a:p>
            <a:pPr lvl="1"/>
            <a:r>
              <a:rPr lang="en-US" sz="2600" dirty="0">
                <a:ea typeface="+mn-ea"/>
                <a:cs typeface="+mn-cs"/>
              </a:rPr>
              <a:t>How is the menu initially invoked?</a:t>
            </a:r>
          </a:p>
          <a:p>
            <a:pPr lvl="1"/>
            <a:r>
              <a:rPr lang="en-US" sz="2600" dirty="0">
                <a:ea typeface="+mn-ea"/>
                <a:cs typeface="+mn-cs"/>
              </a:rPr>
              <a:t>How does the user interact with the items in the menu?</a:t>
            </a:r>
          </a:p>
          <a:p>
            <a:pPr lvl="2"/>
            <a:r>
              <a:rPr lang="en-US" sz="2300" dirty="0"/>
              <a:t>Press and hold, move to item, release on item</a:t>
            </a:r>
          </a:p>
          <a:p>
            <a:pPr lvl="2"/>
            <a:r>
              <a:rPr lang="en-US" sz="2300" dirty="0"/>
              <a:t>Press and release ("click") to start, click again to stop</a:t>
            </a:r>
          </a:p>
          <a:p>
            <a:pPr lvl="1"/>
            <a:r>
              <a:rPr lang="en-US" sz="2600" dirty="0">
                <a:ea typeface="+mn-ea"/>
                <a:cs typeface="+mn-cs"/>
              </a:rPr>
              <a:t>If the menu scrolls, how is that done?</a:t>
            </a:r>
          </a:p>
          <a:p>
            <a:pPr lvl="1"/>
            <a:r>
              <a:rPr lang="en-US" sz="2600" dirty="0">
                <a:ea typeface="+mn-ea"/>
                <a:cs typeface="+mn-cs"/>
              </a:rPr>
              <a:t>If there are </a:t>
            </a:r>
            <a:r>
              <a:rPr lang="en-US" sz="2600" i="1" dirty="0">
                <a:ea typeface="+mn-ea"/>
                <a:cs typeface="+mn-cs"/>
              </a:rPr>
              <a:t>multiple</a:t>
            </a:r>
            <a:r>
              <a:rPr lang="en-US" sz="2600" dirty="0">
                <a:ea typeface="+mn-ea"/>
                <a:cs typeface="+mn-cs"/>
              </a:rPr>
              <a:t> ways of using the same menus, then what are the alternatives. For example, are there keyboard accelerators? Do the menus work with the keyboard arrow keys?</a:t>
            </a:r>
          </a:p>
          <a:p>
            <a:pPr lvl="1"/>
            <a:r>
              <a:rPr lang="en-US" sz="2600" dirty="0">
                <a:ea typeface="+mn-ea"/>
                <a:cs typeface="+mn-cs"/>
              </a:rPr>
              <a:t>How many states does the menu have?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2025 - Brad Myers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F171474-A5AE-C424-31E4-345A81F4681A}"/>
              </a:ext>
            </a:extLst>
          </p:cNvPr>
          <p:cNvGrpSpPr/>
          <p:nvPr/>
        </p:nvGrpSpPr>
        <p:grpSpPr>
          <a:xfrm>
            <a:off x="8928434" y="1249139"/>
            <a:ext cx="2653966" cy="2686653"/>
            <a:chOff x="7883236" y="3385151"/>
            <a:chExt cx="2784764" cy="2409980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b="65143"/>
            <a:stretch>
              <a:fillRect/>
            </a:stretch>
          </p:blipFill>
          <p:spPr bwMode="auto">
            <a:xfrm>
              <a:off x="7953375" y="3484889"/>
              <a:ext cx="2714625" cy="2310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Oval 8"/>
            <p:cNvSpPr/>
            <p:nvPr/>
          </p:nvSpPr>
          <p:spPr bwMode="auto">
            <a:xfrm>
              <a:off x="7883236" y="3385151"/>
              <a:ext cx="1537853" cy="452561"/>
            </a:xfrm>
            <a:prstGeom prst="ellips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Menus date back to the beginning of computers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Sketchpad’s physical buttons for commands, 1963</a:t>
            </a:r>
          </a:p>
          <a:p>
            <a:pPr lvl="1"/>
            <a:r>
              <a:rPr lang="en-US" dirty="0"/>
              <a:t>Not counting the knobs as “menus”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2025 -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  <p:pic>
        <p:nvPicPr>
          <p:cNvPr id="2050" name="Picture 2" descr="http://rosannayau.com/files/gimgs/28_sutherland15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5500" y="2277135"/>
            <a:ext cx="4762500" cy="3629025"/>
          </a:xfrm>
          <a:prstGeom prst="rect">
            <a:avLst/>
          </a:prstGeom>
          <a:noFill/>
        </p:spPr>
      </p:pic>
      <p:sp>
        <p:nvSpPr>
          <p:cNvPr id="7" name="Oval 6"/>
          <p:cNvSpPr/>
          <p:nvPr/>
        </p:nvSpPr>
        <p:spPr bwMode="auto">
          <a:xfrm>
            <a:off x="5547299" y="5023262"/>
            <a:ext cx="1949990" cy="926276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570" y="122238"/>
            <a:ext cx="5874561" cy="1148422"/>
          </a:xfrm>
        </p:spPr>
        <p:txBody>
          <a:bodyPr/>
          <a:lstStyle/>
          <a:p>
            <a:r>
              <a:rPr lang="en-US" sz="2800" dirty="0"/>
              <a:t>Various Menus from the 1960s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987" y="1460666"/>
            <a:ext cx="5559514" cy="3574473"/>
          </a:xfrm>
        </p:spPr>
        <p:txBody>
          <a:bodyPr>
            <a:normAutofit/>
          </a:bodyPr>
          <a:lstStyle/>
          <a:p>
            <a:r>
              <a:rPr lang="en-US" sz="2400" dirty="0"/>
              <a:t>Including a Popup Pie Menu!</a:t>
            </a:r>
          </a:p>
          <a:p>
            <a:pPr lvl="1"/>
            <a:r>
              <a:rPr lang="en-US" sz="2000" dirty="0"/>
              <a:t>NE Wiseman, HU Lemke, JO </a:t>
            </a:r>
            <a:r>
              <a:rPr lang="en-US" sz="2000" dirty="0" err="1"/>
              <a:t>Hiles</a:t>
            </a:r>
            <a:r>
              <a:rPr lang="en-US" sz="2000" dirty="0"/>
              <a:t>, “PIXIE: A new approach to graphical man-machine communication”, </a:t>
            </a:r>
            <a:r>
              <a:rPr lang="en-US" sz="2000" i="1" dirty="0"/>
              <a:t>Proc. </a:t>
            </a:r>
            <a:r>
              <a:rPr lang="en-US" sz="2000" i="1" dirty="0">
                <a:solidFill>
                  <a:srgbClr val="FF0000"/>
                </a:solidFill>
              </a:rPr>
              <a:t>1969</a:t>
            </a:r>
            <a:r>
              <a:rPr lang="en-US" sz="2000" i="1" dirty="0"/>
              <a:t> CAD Conf.</a:t>
            </a:r>
            <a:r>
              <a:rPr lang="en-US" sz="2000" dirty="0"/>
              <a:t>, IEE Conf. Pub 51, 1969, p. 463</a:t>
            </a:r>
          </a:p>
          <a:p>
            <a:pPr lvl="1"/>
            <a:r>
              <a:rPr lang="en-US" sz="1900" dirty="0"/>
              <a:t>Mentioned in: William M. Newman and Robert F. </a:t>
            </a:r>
            <a:r>
              <a:rPr lang="en-US" sz="1900" dirty="0" err="1"/>
              <a:t>Sproull</a:t>
            </a:r>
            <a:r>
              <a:rPr lang="en-US" sz="1900" dirty="0"/>
              <a:t> (Eds.). 1979.</a:t>
            </a:r>
            <a:r>
              <a:rPr lang="en-US" sz="1900" i="1" dirty="0"/>
              <a:t> Principles of Interactive Computer Graphics (2nd Ed.).</a:t>
            </a:r>
            <a:r>
              <a:rPr lang="en-US" sz="1900" dirty="0"/>
              <a:t> McGraw-Hill, Inc., New York, NY.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2025 -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3160" y="5132119"/>
            <a:ext cx="4658494" cy="1573481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79807" y="61472"/>
            <a:ext cx="4512623" cy="6884644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D133B7F-2480-4AF0-A39F-1FEDD859C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563" y="1719263"/>
            <a:ext cx="10058400" cy="4529137"/>
          </a:xfrm>
        </p:spPr>
        <p:txBody>
          <a:bodyPr>
            <a:normAutofit fontScale="92500"/>
          </a:bodyPr>
          <a:lstStyle/>
          <a:p>
            <a:r>
              <a:rPr lang="en-US" dirty="0"/>
              <a:t>Required “reading” for this and future lectures includes video sections</a:t>
            </a:r>
          </a:p>
          <a:p>
            <a:pPr marL="460375" indent="-160338" algn="l">
              <a:buFont typeface="Arial" panose="020B0604020202020204" pitchFamily="34" charset="0"/>
              <a:buChar char="•"/>
            </a:pPr>
            <a:r>
              <a:rPr lang="en-US" sz="2600" b="0" i="1" dirty="0">
                <a:solidFill>
                  <a:srgbClr val="212529"/>
                </a:solidFill>
                <a:effectLst/>
                <a:latin typeface="-apple-system"/>
              </a:rPr>
              <a:t>All the Widgets</a:t>
            </a:r>
            <a:r>
              <a:rPr lang="en-US" sz="2600" b="0" i="0" dirty="0">
                <a:solidFill>
                  <a:srgbClr val="212529"/>
                </a:solidFill>
                <a:effectLst/>
                <a:latin typeface="-apple-system"/>
              </a:rPr>
              <a:t> video, </a:t>
            </a:r>
            <a:r>
              <a:rPr lang="en-US" sz="2600" b="0" i="0" u="none" strike="noStrike" dirty="0" err="1">
                <a:solidFill>
                  <a:srgbClr val="212529"/>
                </a:solidFill>
                <a:effectLst/>
                <a:latin typeface="-apple-system"/>
                <a:hlinkClick r:id="rId2"/>
              </a:rPr>
              <a:t>vimeo</a:t>
            </a:r>
            <a:r>
              <a:rPr lang="en-US" sz="2600" b="0" i="0" dirty="0">
                <a:solidFill>
                  <a:srgbClr val="212529"/>
                </a:solidFill>
                <a:effectLst/>
                <a:latin typeface="-apple-system"/>
              </a:rPr>
              <a:t> or </a:t>
            </a:r>
            <a:r>
              <a:rPr lang="en-US" sz="2600" b="0" i="0" u="none" strike="noStrike" dirty="0">
                <a:solidFill>
                  <a:srgbClr val="212529"/>
                </a:solidFill>
                <a:effectLst/>
                <a:latin typeface="-apple-system"/>
                <a:hlinkClick r:id="rId3"/>
              </a:rPr>
              <a:t>YouTube</a:t>
            </a:r>
            <a:r>
              <a:rPr lang="en-US" sz="2600" b="0" i="0" dirty="0">
                <a:solidFill>
                  <a:srgbClr val="212529"/>
                </a:solidFill>
                <a:effectLst/>
                <a:latin typeface="-apple-system"/>
              </a:rPr>
              <a:t> or </a:t>
            </a:r>
            <a:r>
              <a:rPr lang="en-US" sz="2600" b="0" i="0" u="none" strike="noStrike" dirty="0">
                <a:solidFill>
                  <a:srgbClr val="212529"/>
                </a:solidFill>
                <a:effectLst/>
                <a:latin typeface="-apple-system"/>
                <a:hlinkClick r:id="rId4"/>
              </a:rPr>
              <a:t>download </a:t>
            </a:r>
            <a:r>
              <a:rPr lang="en-US" sz="2600" b="0" i="0" u="none" strike="noStrike" dirty="0" err="1">
                <a:solidFill>
                  <a:srgbClr val="212529"/>
                </a:solidFill>
                <a:effectLst/>
                <a:latin typeface="-apple-system"/>
                <a:hlinkClick r:id="rId4"/>
              </a:rPr>
              <a:t>wmv</a:t>
            </a:r>
            <a:r>
              <a:rPr lang="en-US" sz="2600" b="0" i="0" u="none" strike="noStrike" dirty="0">
                <a:solidFill>
                  <a:srgbClr val="212529"/>
                </a:solidFill>
                <a:effectLst/>
                <a:latin typeface="-apple-system"/>
                <a:hlinkClick r:id="rId4"/>
              </a:rPr>
              <a:t> file (600MB)</a:t>
            </a:r>
            <a:r>
              <a:rPr lang="en-US" sz="2600" b="0" i="0" dirty="0">
                <a:solidFill>
                  <a:srgbClr val="212529"/>
                </a:solidFill>
                <a:effectLst/>
                <a:latin typeface="-apple-system"/>
              </a:rPr>
              <a:t>, sections: "Menus", "Palettes", "Buttons", "Radio buttons", "Checkboxes" (00:17:16 - 01:01:14), and "Forms and dialog boxes" (01:21:31 - 01:30:05)</a:t>
            </a:r>
            <a:endParaRPr lang="en-US" sz="2600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Homework 1 is due Monday on Canvas as PDF</a:t>
            </a:r>
          </a:p>
          <a:p>
            <a:pPr lvl="1"/>
            <a:r>
              <a:rPr lang="en-US" sz="2000" dirty="0">
                <a:hlinkClick r:id="rId5"/>
              </a:rPr>
              <a:t>https://www.cs.cmu.edu/~bam/uicourse/05440inter2025/hw1.html</a:t>
            </a:r>
            <a:r>
              <a:rPr lang="en-US" sz="2000" dirty="0"/>
              <a:t> </a:t>
            </a:r>
          </a:p>
          <a:p>
            <a:r>
              <a:rPr lang="en-US" dirty="0"/>
              <a:t>Then start on Homework 2 on Menus</a:t>
            </a:r>
          </a:p>
          <a:p>
            <a:pPr lvl="1"/>
            <a:r>
              <a:rPr lang="en-US" dirty="0"/>
              <a:t>Due 2 weeks later: Mon, Feb. 17, 2025</a:t>
            </a:r>
          </a:p>
          <a:p>
            <a:pPr lvl="1"/>
            <a:r>
              <a:rPr lang="en-US" dirty="0"/>
              <a:t>Send me interesting menus!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2025 -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4283D-037C-4233-A5B9-6A378F34C5AF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11661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987" y="122239"/>
            <a:ext cx="8941013" cy="994043"/>
          </a:xfrm>
        </p:spPr>
        <p:txBody>
          <a:bodyPr/>
          <a:lstStyle/>
          <a:p>
            <a:r>
              <a:rPr lang="en-US" dirty="0"/>
              <a:t>On Screen Menus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614" y="1161123"/>
            <a:ext cx="8475489" cy="4463589"/>
          </a:xfrm>
        </p:spPr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Foley &amp; Wallace, 1974</a:t>
            </a:r>
            <a:r>
              <a:rPr lang="en-US" dirty="0"/>
              <a:t>: “Menus can be used in two ways. Fig. 4 shows one which has temporarily replaced whatever had been displayed, while Fig. 5 shows one displayed with other material.”</a:t>
            </a:r>
          </a:p>
          <a:p>
            <a:pPr lvl="1"/>
            <a:r>
              <a:rPr lang="en-US" dirty="0"/>
              <a:t>Designed to be selected with a light pen</a:t>
            </a:r>
          </a:p>
          <a:p>
            <a:pPr lvl="1"/>
            <a:r>
              <a:rPr lang="en-US" dirty="0"/>
              <a:t>Also discusses only showing the relevant</a:t>
            </a:r>
            <a:br>
              <a:rPr lang="en-US" dirty="0"/>
            </a:br>
            <a:r>
              <a:rPr lang="en-US" dirty="0"/>
              <a:t>items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2025 - Brad Myers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94715" y="856487"/>
            <a:ext cx="1933575" cy="40386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6482" y="3216088"/>
            <a:ext cx="4143375" cy="33909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783" y="122238"/>
            <a:ext cx="6545866" cy="945843"/>
          </a:xfrm>
        </p:spPr>
        <p:txBody>
          <a:bodyPr/>
          <a:lstStyle/>
          <a:p>
            <a:r>
              <a:rPr lang="en-US" dirty="0"/>
              <a:t>Xerox PARC Research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7" y="1216315"/>
            <a:ext cx="5248894" cy="1864426"/>
          </a:xfrm>
        </p:spPr>
        <p:txBody>
          <a:bodyPr>
            <a:normAutofit/>
          </a:bodyPr>
          <a:lstStyle/>
          <a:p>
            <a:r>
              <a:rPr lang="en-US" dirty="0"/>
              <a:t>Draw (1975) – fixed menus (palettes)</a:t>
            </a:r>
          </a:p>
          <a:p>
            <a:r>
              <a:rPr lang="en-US" dirty="0"/>
              <a:t>Markup (1974) – popup menus</a:t>
            </a:r>
          </a:p>
          <a:p>
            <a:pPr lvl="1"/>
            <a:r>
              <a:rPr lang="en-US" dirty="0"/>
              <a:t>Unique one row at a time, see through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2025 - Brad Myers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8125" y="3106737"/>
            <a:ext cx="531495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11051" y="24734"/>
            <a:ext cx="4516850" cy="481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Smalltalk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824" y="1529258"/>
            <a:ext cx="6991454" cy="4411662"/>
          </a:xfrm>
        </p:spPr>
        <p:txBody>
          <a:bodyPr/>
          <a:lstStyle/>
          <a:p>
            <a:r>
              <a:rPr lang="en-US" dirty="0"/>
              <a:t>1976</a:t>
            </a:r>
          </a:p>
          <a:p>
            <a:r>
              <a:rPr lang="en-US" dirty="0"/>
              <a:t>All menus are popup</a:t>
            </a:r>
          </a:p>
          <a:p>
            <a:r>
              <a:rPr lang="en-US" dirty="0"/>
              <a:t>Press and hold, release over the item</a:t>
            </a:r>
          </a:p>
          <a:p>
            <a:r>
              <a:rPr lang="en-US" dirty="0"/>
              <a:t>Submenus – press and release to get submenus</a:t>
            </a:r>
          </a:p>
          <a:p>
            <a:pPr lvl="1"/>
            <a:r>
              <a:rPr lang="en-US" dirty="0"/>
              <a:t>Can be a long chain of submenus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2025 -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98278" y="1026782"/>
            <a:ext cx="4183692" cy="4301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35EF5-8FDE-4736-A4A2-F4D27DF91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Bill Buxton’s menus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6FC49-219A-4452-A08C-54D761DD6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(</a:t>
            </a:r>
            <a:r>
              <a:rPr lang="en-US" i="1" dirty="0">
                <a:hlinkClick r:id="rId2"/>
              </a:rPr>
              <a:t>Guest lecturer from 2022</a:t>
            </a:r>
            <a:r>
              <a:rPr lang="en-US" b="0" i="1" dirty="0">
                <a:solidFill>
                  <a:srgbClr val="212529"/>
                </a:solidFill>
                <a:effectLst/>
                <a:latin typeface="-apple-system"/>
              </a:rPr>
              <a:t>)</a:t>
            </a:r>
            <a:endParaRPr lang="en-US" i="1" dirty="0"/>
          </a:p>
          <a:p>
            <a:r>
              <a:rPr lang="en-US" dirty="0"/>
              <a:t>Whole menu moves, while selection point stays stationary.</a:t>
            </a:r>
          </a:p>
          <a:p>
            <a:r>
              <a:rPr lang="en-US" dirty="0"/>
              <a:t>1976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55FBDD-7C27-4F5B-AAC5-BB55C6D2C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2025 - Brad Myers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9A24F8-AAAF-4E95-88DB-0E921E4E6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4DBD22-91D3-41E9-A78B-03A6FFA3C9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054756"/>
            <a:ext cx="4314286" cy="35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0574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410" y="122238"/>
            <a:ext cx="9048590" cy="1005918"/>
          </a:xfrm>
        </p:spPr>
        <p:txBody>
          <a:bodyPr/>
          <a:lstStyle/>
          <a:p>
            <a:r>
              <a:rPr lang="en-US" dirty="0"/>
              <a:t>Soft keys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0612" y="1220500"/>
            <a:ext cx="9183933" cy="4411662"/>
          </a:xfrm>
        </p:spPr>
        <p:txBody>
          <a:bodyPr/>
          <a:lstStyle/>
          <a:p>
            <a:r>
              <a:rPr lang="en-US" dirty="0"/>
              <a:t>WordStar, June 1979</a:t>
            </a:r>
          </a:p>
          <a:p>
            <a:r>
              <a:rPr lang="en-US" dirty="0"/>
              <a:t>Mostly used</a:t>
            </a:r>
            <a:br>
              <a:rPr lang="en-US" dirty="0"/>
            </a:br>
            <a:r>
              <a:rPr lang="en-US" dirty="0"/>
              <a:t>function keys</a:t>
            </a:r>
            <a:br>
              <a:rPr lang="en-US" dirty="0"/>
            </a:br>
            <a:r>
              <a:rPr lang="en-US" dirty="0"/>
              <a:t>= “soft keys”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2025 - Brad Myers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24</a:t>
            </a:fld>
            <a:endParaRPr lang="en-US" alt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99B36C2-4BAD-CC5E-FA1A-32334E86A51C}"/>
              </a:ext>
            </a:extLst>
          </p:cNvPr>
          <p:cNvGrpSpPr/>
          <p:nvPr/>
        </p:nvGrpSpPr>
        <p:grpSpPr>
          <a:xfrm>
            <a:off x="3101652" y="1775674"/>
            <a:ext cx="9090348" cy="5026449"/>
            <a:chOff x="3004400" y="1875567"/>
            <a:chExt cx="9090348" cy="5026449"/>
          </a:xfrm>
        </p:grpSpPr>
        <p:pic>
          <p:nvPicPr>
            <p:cNvPr id="35842" name="Picture 2" descr="http://thecreativegenie.com.au/wp-content/uploads/2011/01/The-original-Wordstar-scree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81614" y="1875567"/>
              <a:ext cx="8574850" cy="4860195"/>
            </a:xfrm>
            <a:prstGeom prst="rect">
              <a:avLst/>
            </a:prstGeom>
            <a:noFill/>
          </p:spPr>
        </p:pic>
        <p:sp>
          <p:nvSpPr>
            <p:cNvPr id="7" name="Oval 6"/>
            <p:cNvSpPr/>
            <p:nvPr/>
          </p:nvSpPr>
          <p:spPr bwMode="auto">
            <a:xfrm>
              <a:off x="3004400" y="6218332"/>
              <a:ext cx="9090348" cy="683684"/>
            </a:xfrm>
            <a:prstGeom prst="ellips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466" y="122238"/>
            <a:ext cx="9171534" cy="649658"/>
          </a:xfrm>
        </p:spPr>
        <p:txBody>
          <a:bodyPr/>
          <a:lstStyle/>
          <a:p>
            <a:r>
              <a:rPr lang="en-US" dirty="0"/>
              <a:t>Xerox Star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198" y="792987"/>
            <a:ext cx="9243808" cy="4681538"/>
          </a:xfrm>
        </p:spPr>
        <p:txBody>
          <a:bodyPr>
            <a:normAutofit/>
          </a:bodyPr>
          <a:lstStyle/>
          <a:p>
            <a:r>
              <a:rPr lang="en-US" sz="2400" dirty="0"/>
              <a:t>1981</a:t>
            </a:r>
          </a:p>
          <a:p>
            <a:r>
              <a:rPr lang="en-US" sz="2400" dirty="0"/>
              <a:t>Command buttons</a:t>
            </a:r>
          </a:p>
          <a:p>
            <a:r>
              <a:rPr lang="en-US" sz="2400" dirty="0"/>
              <a:t>Menu buttons</a:t>
            </a:r>
          </a:p>
          <a:p>
            <a:pPr lvl="1"/>
            <a:r>
              <a:rPr lang="en-US" sz="2000" dirty="0"/>
              <a:t>Didn’t need many commands since universal commands, and most were on special keys on the keyboard</a:t>
            </a:r>
          </a:p>
          <a:p>
            <a:pPr lvl="2"/>
            <a:r>
              <a:rPr lang="en-US" sz="1700" dirty="0"/>
              <a:t>Top row could change functions</a:t>
            </a:r>
          </a:p>
          <a:p>
            <a:pPr lvl="1"/>
            <a:r>
              <a:rPr lang="en-US" sz="2000" dirty="0"/>
              <a:t>Fewer capabilities</a:t>
            </a:r>
          </a:p>
          <a:p>
            <a:pPr lvl="1"/>
            <a:r>
              <a:rPr lang="en-US" sz="2000" dirty="0"/>
              <a:t>Removes unavailable items</a:t>
            </a:r>
          </a:p>
          <a:p>
            <a:pPr lvl="1"/>
            <a:r>
              <a:rPr lang="en-US" sz="2000" dirty="0"/>
              <a:t>Tried to get rid of even these</a:t>
            </a:r>
            <a:br>
              <a:rPr lang="en-US" sz="2000" dirty="0"/>
            </a:br>
            <a:r>
              <a:rPr lang="en-US" sz="2000" dirty="0"/>
              <a:t>menus</a:t>
            </a:r>
          </a:p>
          <a:p>
            <a:pPr lvl="1"/>
            <a:r>
              <a:rPr lang="en-US" sz="2000" dirty="0"/>
              <a:t>Also in property Sheets (1985)</a:t>
            </a:r>
          </a:p>
          <a:p>
            <a:pPr lvl="2"/>
            <a:r>
              <a:rPr lang="en-US" sz="2000" dirty="0"/>
              <a:t>Discussed in lecture 12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2025 - Brad Myers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25</a:t>
            </a:fld>
            <a:endParaRPr lang="en-US" altLang="en-US" dirty="0"/>
          </a:p>
        </p:txBody>
      </p:sp>
      <p:pic>
        <p:nvPicPr>
          <p:cNvPr id="1026" name="Picture 45"/>
          <p:cNvPicPr>
            <a:picLocks noChangeAspect="1" noChangeArrowheads="1"/>
          </p:cNvPicPr>
          <p:nvPr/>
        </p:nvPicPr>
        <p:blipFill>
          <a:blip r:embed="rId3" cstate="print"/>
          <a:srcRect l="34448" r="31537"/>
          <a:stretch>
            <a:fillRect/>
          </a:stretch>
        </p:blipFill>
        <p:spPr bwMode="auto">
          <a:xfrm>
            <a:off x="7392040" y="1"/>
            <a:ext cx="3275960" cy="2485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 bwMode="auto">
          <a:xfrm>
            <a:off x="7908859" y="609804"/>
            <a:ext cx="1137138" cy="633046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65630" y="2708031"/>
            <a:ext cx="1760538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12870" y="2672862"/>
            <a:ext cx="240823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624" y="5564798"/>
            <a:ext cx="7896376" cy="1293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http://www.digibarn.com/friends/curbow/star/retrospect/images/figure2.jpg"/>
          <p:cNvPicPr>
            <a:picLocks noChangeAspect="1" noChangeArrowheads="1"/>
          </p:cNvPicPr>
          <p:nvPr/>
        </p:nvPicPr>
        <p:blipFill>
          <a:blip r:embed="rId7" cstate="print"/>
          <a:srcRect r="69803" b="50845"/>
          <a:stretch>
            <a:fillRect/>
          </a:stretch>
        </p:blipFill>
        <p:spPr bwMode="auto">
          <a:xfrm>
            <a:off x="4316829" y="3431971"/>
            <a:ext cx="1992927" cy="2066307"/>
          </a:xfrm>
          <a:prstGeom prst="rect">
            <a:avLst/>
          </a:prstGeom>
          <a:noFill/>
        </p:spPr>
      </p:pic>
      <p:sp>
        <p:nvSpPr>
          <p:cNvPr id="13" name="Oval 12"/>
          <p:cNvSpPr/>
          <p:nvPr/>
        </p:nvSpPr>
        <p:spPr bwMode="auto">
          <a:xfrm>
            <a:off x="4884719" y="4836455"/>
            <a:ext cx="1180223" cy="633046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13"/>
          <p:cNvSpPr/>
          <p:nvPr/>
        </p:nvSpPr>
        <p:spPr bwMode="auto">
          <a:xfrm>
            <a:off x="4112823" y="4135811"/>
            <a:ext cx="1180223" cy="633046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67871" y="754501"/>
            <a:ext cx="2270125" cy="960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Cedar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2299" y="1401289"/>
            <a:ext cx="4459301" cy="4729637"/>
          </a:xfrm>
        </p:spPr>
        <p:txBody>
          <a:bodyPr/>
          <a:lstStyle/>
          <a:p>
            <a:r>
              <a:rPr lang="en-US" dirty="0"/>
              <a:t>1982</a:t>
            </a:r>
          </a:p>
          <a:p>
            <a:r>
              <a:rPr lang="en-US" dirty="0"/>
              <a:t>Tiled window manager</a:t>
            </a:r>
          </a:p>
          <a:p>
            <a:r>
              <a:rPr lang="en-US" dirty="0"/>
              <a:t>No covered window and no popup menus</a:t>
            </a:r>
          </a:p>
          <a:p>
            <a:r>
              <a:rPr lang="en-US" dirty="0"/>
              <a:t>All fixed menus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2025 -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D6707D9-8B08-0326-5C40-9F755EAEE32C}"/>
              </a:ext>
            </a:extLst>
          </p:cNvPr>
          <p:cNvGrpSpPr/>
          <p:nvPr/>
        </p:nvGrpSpPr>
        <p:grpSpPr>
          <a:xfrm>
            <a:off x="5378824" y="1044733"/>
            <a:ext cx="6310453" cy="5363751"/>
            <a:chOff x="5074724" y="2089468"/>
            <a:chExt cx="5593277" cy="4768533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86496" y="2089468"/>
              <a:ext cx="5581505" cy="4768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Oval 6"/>
            <p:cNvSpPr/>
            <p:nvPr/>
          </p:nvSpPr>
          <p:spPr bwMode="auto">
            <a:xfrm>
              <a:off x="5074724" y="2271384"/>
              <a:ext cx="3336965" cy="459940"/>
            </a:xfrm>
            <a:prstGeom prst="ellips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726" y="122238"/>
            <a:ext cx="9056274" cy="970292"/>
          </a:xfrm>
        </p:spPr>
        <p:txBody>
          <a:bodyPr/>
          <a:lstStyle/>
          <a:p>
            <a:r>
              <a:rPr lang="en-US" dirty="0"/>
              <a:t>Lisa &amp; Macintosh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879" y="1151906"/>
            <a:ext cx="9384421" cy="5356471"/>
          </a:xfrm>
        </p:spPr>
        <p:txBody>
          <a:bodyPr>
            <a:normAutofit/>
          </a:bodyPr>
          <a:lstStyle/>
          <a:p>
            <a:r>
              <a:rPr lang="en-US" dirty="0"/>
              <a:t>1983-4</a:t>
            </a:r>
          </a:p>
          <a:p>
            <a:r>
              <a:rPr lang="en-US" dirty="0"/>
              <a:t>Menu bar</a:t>
            </a:r>
          </a:p>
          <a:p>
            <a:pPr lvl="1"/>
            <a:r>
              <a:rPr lang="en-US" dirty="0"/>
              <a:t>Infinite Y-size (</a:t>
            </a:r>
            <a:r>
              <a:rPr lang="en-US" dirty="0" err="1"/>
              <a:t>Fitts</a:t>
            </a:r>
            <a:r>
              <a:rPr lang="en-US" dirty="0"/>
              <a:t>), easier to hit</a:t>
            </a:r>
          </a:p>
          <a:p>
            <a:r>
              <a:rPr lang="en-US" dirty="0"/>
              <a:t>Grayed out items</a:t>
            </a:r>
          </a:p>
          <a:p>
            <a:r>
              <a:rPr lang="en-US" dirty="0"/>
              <a:t>Items checked in menus</a:t>
            </a:r>
          </a:p>
          <a:p>
            <a:r>
              <a:rPr lang="en-US" dirty="0"/>
              <a:t>“…” if dialogs</a:t>
            </a:r>
          </a:p>
          <a:p>
            <a:r>
              <a:rPr lang="en-US" dirty="0"/>
              <a:t>Accelerators listed in menu</a:t>
            </a:r>
          </a:p>
          <a:p>
            <a:r>
              <a:rPr lang="en-US" dirty="0"/>
              <a:t>Flashing so can see what</a:t>
            </a:r>
            <a:br>
              <a:rPr lang="en-US" dirty="0"/>
            </a:br>
            <a:r>
              <a:rPr lang="en-US" dirty="0"/>
              <a:t>selected</a:t>
            </a:r>
          </a:p>
          <a:p>
            <a:r>
              <a:rPr lang="en-US" dirty="0"/>
              <a:t>Submenus – only 1 level (Mac)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2025 - Brad Myers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7225" y="1341824"/>
            <a:ext cx="600075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358" y="122238"/>
            <a:ext cx="9071642" cy="1003856"/>
          </a:xfrm>
        </p:spPr>
        <p:txBody>
          <a:bodyPr/>
          <a:lstStyle/>
          <a:p>
            <a:r>
              <a:rPr lang="en-US" dirty="0"/>
              <a:t>Other Lisa/Mac Widgets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827" y="1291752"/>
            <a:ext cx="6313947" cy="4411662"/>
          </a:xfrm>
        </p:spPr>
        <p:txBody>
          <a:bodyPr/>
          <a:lstStyle/>
          <a:p>
            <a:r>
              <a:rPr lang="en-US" dirty="0"/>
              <a:t>Buttons; one can be default</a:t>
            </a:r>
          </a:p>
          <a:p>
            <a:r>
              <a:rPr lang="en-US" dirty="0"/>
              <a:t>“Popup menus” = combo boxes</a:t>
            </a:r>
          </a:p>
          <a:p>
            <a:r>
              <a:rPr lang="en-US" dirty="0"/>
              <a:t>“Radio” buttons, check boxes</a:t>
            </a:r>
          </a:p>
          <a:p>
            <a:pPr lvl="1"/>
            <a:r>
              <a:rPr lang="en-US" dirty="0"/>
              <a:t>Interim feedback</a:t>
            </a:r>
          </a:p>
          <a:p>
            <a:r>
              <a:rPr lang="en-US" dirty="0"/>
              <a:t>HyperCard tear-off</a:t>
            </a:r>
            <a:br>
              <a:rPr lang="en-US" dirty="0"/>
            </a:br>
            <a:r>
              <a:rPr lang="en-US" dirty="0"/>
              <a:t>menus (1987)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2025 - Brad Myers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28</a:t>
            </a:fld>
            <a:endParaRPr lang="en-US" altLang="en-U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507" y="236476"/>
            <a:ext cx="354330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52140" y="3362157"/>
            <a:ext cx="2238375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2036" y="2944417"/>
            <a:ext cx="2720115" cy="1960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en-US" dirty="0"/>
              <a:t>Andrew Toolkit popup menus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52175"/>
            <a:ext cx="10972800" cy="4578750"/>
          </a:xfrm>
        </p:spPr>
        <p:txBody>
          <a:bodyPr>
            <a:normAutofit/>
          </a:bodyPr>
          <a:lstStyle/>
          <a:p>
            <a:r>
              <a:rPr lang="en-US" dirty="0"/>
              <a:t>1985</a:t>
            </a:r>
          </a:p>
          <a:p>
            <a:r>
              <a:rPr lang="en-US" dirty="0"/>
              <a:t>Stack of menus</a:t>
            </a:r>
          </a:p>
          <a:p>
            <a:pPr lvl="1"/>
            <a:r>
              <a:rPr lang="en-US" dirty="0"/>
              <a:t>Instead of pull-out hierarchy</a:t>
            </a:r>
          </a:p>
          <a:p>
            <a:r>
              <a:rPr lang="en-US" dirty="0"/>
              <a:t>Some design issues:</a:t>
            </a:r>
          </a:p>
          <a:p>
            <a:pPr lvl="1"/>
            <a:r>
              <a:rPr lang="en-US" dirty="0"/>
              <a:t>Press and release does nothing</a:t>
            </a:r>
          </a:p>
          <a:p>
            <a:pPr lvl="1"/>
            <a:r>
              <a:rPr lang="en-US" dirty="0"/>
              <a:t>“Mouse hole” to get back to where were</a:t>
            </a:r>
          </a:p>
          <a:p>
            <a:pPr lvl="2"/>
            <a:r>
              <a:rPr lang="en-US" dirty="0"/>
              <a:t>Vs. Smalltalk – just click to repeat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508376"/>
            <a:ext cx="3860800" cy="197224"/>
          </a:xfrm>
        </p:spPr>
        <p:txBody>
          <a:bodyPr/>
          <a:lstStyle/>
          <a:p>
            <a:r>
              <a:rPr lang="en-US" altLang="en-US"/>
              <a:t>© 2025 -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/>
          <a:p>
            <a:fld id="{5724283D-037C-4233-A5B9-6A378F34C5AF}" type="slidenum">
              <a:rPr lang="en-US" altLang="en-US" smtClean="0"/>
              <a:pPr/>
              <a:t>29</a:t>
            </a:fld>
            <a:endParaRPr lang="en-US" alt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828" y="1320638"/>
            <a:ext cx="3352172" cy="3453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“Menu”?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90703"/>
            <a:ext cx="10972800" cy="4640222"/>
          </a:xfrm>
        </p:spPr>
        <p:txBody>
          <a:bodyPr>
            <a:normAutofit fontScale="85000" lnSpcReduction="20000"/>
          </a:bodyPr>
          <a:lstStyle/>
          <a:p>
            <a:pPr marL="284163" indent="-284163"/>
            <a:r>
              <a:rPr lang="en-US" dirty="0"/>
              <a:t>My definition: “a widget that allows the user to choose one or more commands or values from a set of options”  	</a:t>
            </a:r>
            <a:r>
              <a:rPr lang="en-US" sz="2100" i="1" dirty="0"/>
              <a:t>-- chapter 7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Wikipedia: now: “In user interface design, a menu is a list of options presented to the user.</a:t>
            </a:r>
            <a:r>
              <a:rPr lang="en-US" sz="1600" dirty="0">
                <a:ea typeface="+mn-ea"/>
                <a:cs typeface="+mn-cs"/>
              </a:rPr>
              <a:t>”</a:t>
            </a:r>
            <a:endParaRPr lang="en-US" dirty="0"/>
          </a:p>
          <a:p>
            <a:pPr lvl="2"/>
            <a:r>
              <a:rPr lang="en-US" dirty="0"/>
              <a:t>2022: “a menu is a list of options or commands presented to an operator by a computer or </a:t>
            </a:r>
            <a:r>
              <a:rPr lang="en-US" u="sng" dirty="0"/>
              <a:t>embedded</a:t>
            </a:r>
            <a:r>
              <a:rPr lang="en-US" dirty="0"/>
              <a:t> system.”</a:t>
            </a:r>
          </a:p>
          <a:p>
            <a:pPr lvl="2"/>
            <a:r>
              <a:rPr lang="en-US" dirty="0"/>
              <a:t>Previously said “</a:t>
            </a:r>
            <a:r>
              <a:rPr lang="en-US" u="sng" dirty="0"/>
              <a:t>communication</a:t>
            </a:r>
            <a:r>
              <a:rPr lang="en-US" dirty="0"/>
              <a:t> system”</a:t>
            </a:r>
          </a:p>
          <a:p>
            <a:r>
              <a:rPr lang="en-US" dirty="0"/>
              <a:t>Includes “buttons”, “radio buttons”, “check boxes”, “palettes”, and other interaction techniques for choice</a:t>
            </a:r>
          </a:p>
          <a:p>
            <a:r>
              <a:rPr lang="en-US" i="1" dirty="0"/>
              <a:t>Not </a:t>
            </a:r>
            <a:r>
              <a:rPr lang="en-US" dirty="0"/>
              <a:t>selecting objects in graphics editors, selecting cells in spreadsheets, etc.</a:t>
            </a:r>
          </a:p>
          <a:p>
            <a:pPr lvl="1"/>
            <a:r>
              <a:rPr lang="en-US" dirty="0"/>
              <a:t>Also, </a:t>
            </a:r>
            <a:r>
              <a:rPr lang="en-US" i="1" dirty="0"/>
              <a:t>not</a:t>
            </a:r>
            <a:r>
              <a:rPr lang="en-US" dirty="0"/>
              <a:t> text entry</a:t>
            </a:r>
          </a:p>
          <a:p>
            <a:r>
              <a:rPr lang="en-US" dirty="0"/>
              <a:t>Choosing one or more of a set is one of the fundamental interaction operations:</a:t>
            </a:r>
          </a:p>
          <a:p>
            <a:pPr lvl="1"/>
            <a:r>
              <a:rPr lang="en-US" dirty="0">
                <a:hlinkClick r:id="rId2"/>
              </a:rPr>
              <a:t>Foley &amp; Wallace, 1974</a:t>
            </a:r>
            <a:r>
              <a:rPr lang="en-US" dirty="0"/>
              <a:t> – “A button is for selecting a system defined object such as an action to be performed…”</a:t>
            </a:r>
          </a:p>
          <a:p>
            <a:r>
              <a:rPr lang="en-US" dirty="0"/>
              <a:t>Hundreds of variations</a:t>
            </a:r>
          </a:p>
          <a:p>
            <a:r>
              <a:rPr lang="en-US" dirty="0"/>
              <a:t>Why menus?</a:t>
            </a:r>
          </a:p>
          <a:p>
            <a:pPr lvl="1"/>
            <a:r>
              <a:rPr lang="en-US" dirty="0"/>
              <a:t>Takes advantage of “recognition rather than recall” – important guideline from HCI (Nielsen)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2025 -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097" y="122239"/>
            <a:ext cx="9186903" cy="768411"/>
          </a:xfrm>
        </p:spPr>
        <p:txBody>
          <a:bodyPr/>
          <a:lstStyle/>
          <a:p>
            <a:r>
              <a:rPr lang="en-US" dirty="0"/>
              <a:t>Microsoft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674" y="926433"/>
            <a:ext cx="9307926" cy="4955111"/>
          </a:xfrm>
        </p:spPr>
        <p:txBody>
          <a:bodyPr>
            <a:normAutofit/>
          </a:bodyPr>
          <a:lstStyle/>
          <a:p>
            <a:r>
              <a:rPr lang="en-US" dirty="0"/>
              <a:t>1988</a:t>
            </a:r>
          </a:p>
          <a:p>
            <a:r>
              <a:rPr lang="en-US" dirty="0"/>
              <a:t>3 different keyboard mechanisms</a:t>
            </a:r>
          </a:p>
          <a:p>
            <a:pPr lvl="1"/>
            <a:r>
              <a:rPr lang="en-US" dirty="0"/>
              <a:t>Control-</a:t>
            </a:r>
            <a:r>
              <a:rPr lang="en-US" i="1" dirty="0"/>
              <a:t>xxx </a:t>
            </a:r>
            <a:r>
              <a:rPr lang="en-US" dirty="0"/>
              <a:t>or function keys</a:t>
            </a:r>
            <a:endParaRPr lang="en-US" i="1" dirty="0"/>
          </a:p>
          <a:p>
            <a:pPr lvl="1"/>
            <a:r>
              <a:rPr lang="en-US" dirty="0"/>
              <a:t>ALT then letter (</a:t>
            </a:r>
            <a:r>
              <a:rPr lang="en-US" dirty="0" err="1"/>
              <a:t>moded</a:t>
            </a:r>
            <a:r>
              <a:rPr lang="en-US" dirty="0"/>
              <a:t>) = “mnemonics”</a:t>
            </a:r>
          </a:p>
          <a:p>
            <a:pPr lvl="1"/>
            <a:r>
              <a:rPr lang="en-US" dirty="0"/>
              <a:t>Arrow keys then &lt;Enter&gt;</a:t>
            </a:r>
          </a:p>
          <a:p>
            <a:r>
              <a:rPr lang="en-US" dirty="0"/>
              <a:t>2 different mouse:</a:t>
            </a:r>
          </a:p>
          <a:p>
            <a:pPr lvl="1"/>
            <a:r>
              <a:rPr lang="en-US" dirty="0"/>
              <a:t>Press-and-hold</a:t>
            </a:r>
          </a:p>
          <a:p>
            <a:pPr lvl="1"/>
            <a:r>
              <a:rPr lang="en-US" dirty="0"/>
              <a:t>Click-click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2025 - Brad Myers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5B22873-DA3A-7122-03E3-9ED19D82F205}"/>
              </a:ext>
            </a:extLst>
          </p:cNvPr>
          <p:cNvGrpSpPr/>
          <p:nvPr/>
        </p:nvGrpSpPr>
        <p:grpSpPr>
          <a:xfrm>
            <a:off x="6081796" y="2085734"/>
            <a:ext cx="5664530" cy="4422642"/>
            <a:chOff x="5003471" y="2435359"/>
            <a:chExt cx="5664530" cy="4422642"/>
          </a:xfrm>
        </p:grpSpPr>
        <p:pic>
          <p:nvPicPr>
            <p:cNvPr id="3379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03471" y="2435359"/>
              <a:ext cx="5664530" cy="44226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Oval 6"/>
            <p:cNvSpPr/>
            <p:nvPr/>
          </p:nvSpPr>
          <p:spPr bwMode="auto">
            <a:xfrm>
              <a:off x="5490359" y="4940135"/>
              <a:ext cx="546265" cy="505615"/>
            </a:xfrm>
            <a:prstGeom prst="ellips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8031678" y="4821382"/>
              <a:ext cx="629393" cy="600617"/>
            </a:xfrm>
            <a:prstGeom prst="ellips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4C2E4-92E3-41E1-B47F-66CAB8158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518" y="0"/>
            <a:ext cx="8827639" cy="1295400"/>
          </a:xfrm>
        </p:spPr>
        <p:txBody>
          <a:bodyPr/>
          <a:lstStyle/>
          <a:p>
            <a:r>
              <a:rPr lang="en-US" dirty="0"/>
              <a:t>NeXT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EBEF0-9B70-46B5-B74A-E01DEA3C7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054" y="1417638"/>
            <a:ext cx="3860800" cy="4411662"/>
          </a:xfrm>
        </p:spPr>
        <p:txBody>
          <a:bodyPr/>
          <a:lstStyle/>
          <a:p>
            <a:r>
              <a:rPr lang="en-US" dirty="0"/>
              <a:t>1989</a:t>
            </a:r>
          </a:p>
          <a:p>
            <a:r>
              <a:rPr lang="en-US" dirty="0"/>
              <a:t>No menu bar</a:t>
            </a:r>
          </a:p>
          <a:p>
            <a:r>
              <a:rPr lang="en-US" dirty="0"/>
              <a:t>Fixed menu that can be moved around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D8BF81-62C4-41A5-898E-D9BB647A5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2025 - Brad Myers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8B55B0-8404-41EA-BDA2-69A020DB3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16D530EA-D30D-47A2-8B71-CEAE9570A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666" y="708192"/>
            <a:ext cx="7381092" cy="576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20982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Office XP “Personalized Menus”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2299" y="1472540"/>
            <a:ext cx="9308386" cy="4589116"/>
          </a:xfrm>
        </p:spPr>
        <p:txBody>
          <a:bodyPr/>
          <a:lstStyle/>
          <a:p>
            <a:r>
              <a:rPr lang="en-US" dirty="0"/>
              <a:t>2001</a:t>
            </a:r>
          </a:p>
          <a:p>
            <a:r>
              <a:rPr lang="en-US" dirty="0"/>
              <a:t>Most frequently used in short version</a:t>
            </a:r>
          </a:p>
          <a:p>
            <a:r>
              <a:rPr lang="en-US" dirty="0"/>
              <a:t>Arrow to get the rest</a:t>
            </a:r>
          </a:p>
          <a:p>
            <a:pPr lvl="1"/>
            <a:r>
              <a:rPr lang="en-US" dirty="0"/>
              <a:t>Would be interspersed, not at the end</a:t>
            </a:r>
          </a:p>
          <a:p>
            <a:r>
              <a:rPr lang="en-US" dirty="0"/>
              <a:t>Many people disabled them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2025 -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32</a:t>
            </a:fld>
            <a:endParaRPr lang="en-US" altLang="en-US" dirty="0"/>
          </a:p>
        </p:txBody>
      </p:sp>
      <p:pic>
        <p:nvPicPr>
          <p:cNvPr id="49157" name="Picture 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9814" y="4041802"/>
            <a:ext cx="6023371" cy="92913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49159" name="Picture 7" descr="http://winsupersite.com/site-files/winsupersite.com/files/archive/winsupersite.com/content/content/127310/reviews/new05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6480" y="-1"/>
            <a:ext cx="2428875" cy="2076450"/>
          </a:xfrm>
          <a:prstGeom prst="rect">
            <a:avLst/>
          </a:prstGeom>
          <a:noFill/>
        </p:spPr>
      </p:pic>
      <p:pic>
        <p:nvPicPr>
          <p:cNvPr id="49161" name="Picture 9" descr="http://winsupersite.com/site-files/winsupersite.com/files/archive/winsupersite.com/content/content/127310/reviews/new06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66480" y="2533649"/>
            <a:ext cx="2428875" cy="4324351"/>
          </a:xfrm>
          <a:prstGeom prst="rect">
            <a:avLst/>
          </a:prstGeom>
          <a:noFill/>
        </p:spPr>
      </p:pic>
      <p:pic>
        <p:nvPicPr>
          <p:cNvPr id="49162" name="Picture 10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62388" y="4965978"/>
            <a:ext cx="6352381" cy="82234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49163" name="Picture 11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29205" y="5877634"/>
            <a:ext cx="6577550" cy="515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882" y="122238"/>
            <a:ext cx="8987118" cy="756536"/>
          </a:xfrm>
        </p:spPr>
        <p:txBody>
          <a:bodyPr/>
          <a:lstStyle/>
          <a:p>
            <a:r>
              <a:rPr lang="en-US" dirty="0" err="1"/>
              <a:t>OpenLook</a:t>
            </a:r>
            <a:r>
              <a:rPr lang="en-US" dirty="0"/>
              <a:t> &amp; Motif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039" y="914403"/>
            <a:ext cx="5940226" cy="3966355"/>
          </a:xfrm>
        </p:spPr>
        <p:txBody>
          <a:bodyPr>
            <a:normAutofit fontScale="92500"/>
          </a:bodyPr>
          <a:lstStyle/>
          <a:p>
            <a:r>
              <a:rPr lang="en-US" dirty="0"/>
              <a:t>1988 &amp; 1989</a:t>
            </a:r>
          </a:p>
          <a:p>
            <a:r>
              <a:rPr lang="en-US" dirty="0" err="1"/>
              <a:t>OpenLook</a:t>
            </a:r>
            <a:r>
              <a:rPr lang="en-US" dirty="0"/>
              <a:t>: Look-and-feel for Unix from Sun in collaboration with Xerox</a:t>
            </a:r>
          </a:p>
          <a:p>
            <a:pPr lvl="1"/>
            <a:r>
              <a:rPr lang="en-US" dirty="0"/>
              <a:t>Used some of Star look-and-feel</a:t>
            </a:r>
          </a:p>
          <a:p>
            <a:pPr lvl="1"/>
            <a:r>
              <a:rPr lang="en-US" dirty="0"/>
              <a:t>Unusual pull-down menus with defaults</a:t>
            </a:r>
          </a:p>
          <a:p>
            <a:r>
              <a:rPr lang="en-US" dirty="0"/>
              <a:t>In competition with “Motif” which ended up winning</a:t>
            </a:r>
          </a:p>
          <a:p>
            <a:pPr lvl="2"/>
            <a:r>
              <a:rPr lang="en-US" dirty="0"/>
              <a:t>From HP &amp; DEC, etc.</a:t>
            </a:r>
          </a:p>
          <a:p>
            <a:pPr lvl="2"/>
            <a:r>
              <a:rPr lang="en-US" dirty="0"/>
              <a:t>Better use of color, more 3D look</a:t>
            </a:r>
          </a:p>
          <a:p>
            <a:pPr lvl="2"/>
            <a:r>
              <a:rPr lang="en-US" dirty="0"/>
              <a:t>Diamond vs. square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2025 - Brad Myers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5100" y="670709"/>
            <a:ext cx="41529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89062" y="3847606"/>
            <a:ext cx="3478938" cy="3010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1" y="4736702"/>
            <a:ext cx="3574473" cy="2121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47855" y="4941544"/>
            <a:ext cx="1650670" cy="1916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618" y="122238"/>
            <a:ext cx="8956382" cy="863414"/>
          </a:xfrm>
        </p:spPr>
        <p:txBody>
          <a:bodyPr/>
          <a:lstStyle/>
          <a:p>
            <a:r>
              <a:rPr lang="en-US" dirty="0"/>
              <a:t>Palm Pilot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719" y="938153"/>
            <a:ext cx="6178429" cy="288570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6 hard buttons</a:t>
            </a:r>
          </a:p>
          <a:p>
            <a:r>
              <a:rPr lang="en-US" dirty="0"/>
              <a:t>4 permanent buttons</a:t>
            </a:r>
          </a:p>
          <a:p>
            <a:r>
              <a:rPr lang="en-US" dirty="0"/>
              <a:t>On-screen buttons</a:t>
            </a:r>
          </a:p>
          <a:p>
            <a:pPr lvl="1"/>
            <a:r>
              <a:rPr lang="en-US" dirty="0"/>
              <a:t>One is “menu”</a:t>
            </a:r>
          </a:p>
          <a:p>
            <a:r>
              <a:rPr lang="en-US" dirty="0"/>
              <a:t>Regular menu bar</a:t>
            </a:r>
          </a:p>
          <a:p>
            <a:r>
              <a:rPr lang="en-US" dirty="0"/>
              <a:t>Various kinds of option choices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2025 -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  <p:pic>
        <p:nvPicPr>
          <p:cNvPr id="41988" name="Picture 4" descr="Editor file men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7013" y="3706565"/>
            <a:ext cx="3074513" cy="3089963"/>
          </a:xfrm>
          <a:prstGeom prst="rect">
            <a:avLst/>
          </a:prstGeom>
          <a:noFill/>
        </p:spPr>
      </p:pic>
      <p:pic>
        <p:nvPicPr>
          <p:cNvPr id="41990" name="Picture 6" descr="Palm serial setting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17126" y="3823856"/>
            <a:ext cx="2171988" cy="2117689"/>
          </a:xfrm>
          <a:prstGeom prst="rect">
            <a:avLst/>
          </a:prstGeom>
          <a:noFill/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377D629-3FBB-305A-48EB-FDAAFA402D1E}"/>
              </a:ext>
            </a:extLst>
          </p:cNvPr>
          <p:cNvGrpSpPr/>
          <p:nvPr/>
        </p:nvGrpSpPr>
        <p:grpSpPr>
          <a:xfrm>
            <a:off x="7908711" y="122238"/>
            <a:ext cx="3855412" cy="5628904"/>
            <a:chOff x="6809894" y="0"/>
            <a:chExt cx="3855412" cy="5628904"/>
          </a:xfrm>
        </p:grpSpPr>
        <p:pic>
          <p:nvPicPr>
            <p:cNvPr id="41986" name="Picture 2" descr="http://img.tfd.com/cde/_PILOT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09894" y="0"/>
              <a:ext cx="3855412" cy="5628904"/>
            </a:xfrm>
            <a:prstGeom prst="rect">
              <a:avLst/>
            </a:prstGeom>
            <a:noFill/>
          </p:spPr>
        </p:pic>
        <p:sp>
          <p:nvSpPr>
            <p:cNvPr id="9" name="Oval 8"/>
            <p:cNvSpPr/>
            <p:nvPr/>
          </p:nvSpPr>
          <p:spPr bwMode="auto">
            <a:xfrm>
              <a:off x="7333012" y="3790207"/>
              <a:ext cx="702624" cy="615539"/>
            </a:xfrm>
            <a:prstGeom prst="ellips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989" y="122239"/>
            <a:ext cx="6139543" cy="821849"/>
          </a:xfrm>
        </p:spPr>
        <p:txBody>
          <a:bodyPr/>
          <a:lstStyle/>
          <a:p>
            <a:r>
              <a:rPr lang="en-US" dirty="0" err="1"/>
              <a:t>iPhone</a:t>
            </a:r>
            <a:r>
              <a:rPr lang="en-US" dirty="0"/>
              <a:t> settings and menus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879" y="1445979"/>
            <a:ext cx="6010174" cy="4479656"/>
          </a:xfrm>
        </p:spPr>
        <p:txBody>
          <a:bodyPr>
            <a:normAutofit/>
          </a:bodyPr>
          <a:lstStyle/>
          <a:p>
            <a:r>
              <a:rPr lang="en-US" dirty="0"/>
              <a:t>V1 – 2007</a:t>
            </a:r>
          </a:p>
          <a:p>
            <a:r>
              <a:rPr lang="en-US" dirty="0"/>
              <a:t>Genuinely new ways of interacting</a:t>
            </a:r>
          </a:p>
          <a:p>
            <a:pPr lvl="1"/>
            <a:r>
              <a:rPr lang="en-US" dirty="0"/>
              <a:t>All finger sized</a:t>
            </a:r>
          </a:p>
          <a:p>
            <a:pPr lvl="1"/>
            <a:r>
              <a:rPr lang="en-US" dirty="0"/>
              <a:t>Sliders for toggles</a:t>
            </a:r>
          </a:p>
          <a:p>
            <a:pPr lvl="1"/>
            <a:r>
              <a:rPr lang="en-US" dirty="0"/>
              <a:t>Lots of hierarchical menus</a:t>
            </a:r>
          </a:p>
          <a:p>
            <a:pPr lvl="1"/>
            <a:r>
              <a:rPr lang="en-US" dirty="0"/>
              <a:t>Spin menus</a:t>
            </a:r>
          </a:p>
          <a:p>
            <a:r>
              <a:rPr lang="en-US" dirty="0"/>
              <a:t>Starting with v7 – more stylized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2025 -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35</a:t>
            </a:fld>
            <a:endParaRPr lang="en-US" altLang="en-US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07101" y="-8733"/>
            <a:ext cx="2668780" cy="1579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4" descr="https://encrypted-tbn3.gstatic.com/images?q=tbn:ANd9GcTsCiKiYaVc-IpxB4NJwZfmQxrcDeCS_3K3j-mvwcf5DexsjMsUm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4510" y="-8733"/>
            <a:ext cx="2385745" cy="3585136"/>
          </a:xfrm>
          <a:prstGeom prst="rect">
            <a:avLst/>
          </a:prstGeom>
          <a:noFill/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5883" y="1694573"/>
            <a:ext cx="2376797" cy="1918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52280" y="3644661"/>
            <a:ext cx="28479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6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7258" y="4151797"/>
            <a:ext cx="2889291" cy="269747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845950"/>
          </a:xfrm>
        </p:spPr>
        <p:txBody>
          <a:bodyPr/>
          <a:lstStyle/>
          <a:p>
            <a:r>
              <a:rPr lang="en-US" dirty="0"/>
              <a:t>Game Controllers and Consumer Electronics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247" y="1484416"/>
            <a:ext cx="7094925" cy="4646509"/>
          </a:xfrm>
        </p:spPr>
        <p:txBody>
          <a:bodyPr/>
          <a:lstStyle/>
          <a:p>
            <a:r>
              <a:rPr lang="en-US" dirty="0"/>
              <a:t>Lots of buttons, arrow keys, joysticks</a:t>
            </a:r>
          </a:p>
          <a:p>
            <a:r>
              <a:rPr lang="en-US" dirty="0"/>
              <a:t>On-screen menus</a:t>
            </a:r>
          </a:p>
          <a:p>
            <a:r>
              <a:rPr lang="en-US" dirty="0"/>
              <a:t>Direct pointing with </a:t>
            </a:r>
            <a:r>
              <a:rPr lang="en-US" dirty="0" err="1"/>
              <a:t>Wii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2025 - Brad Myers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36</a:t>
            </a:fld>
            <a:endParaRPr lang="en-US" altLang="en-US"/>
          </a:p>
        </p:txBody>
      </p:sp>
      <p:pic>
        <p:nvPicPr>
          <p:cNvPr id="44034" name="Picture 2" descr="http://ecx.images-amazon.com/images/I/81UTipiqRHL._SL1500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22971" y="120507"/>
            <a:ext cx="2481943" cy="2190728"/>
          </a:xfrm>
          <a:prstGeom prst="rect">
            <a:avLst/>
          </a:prstGeom>
          <a:noFill/>
        </p:spPr>
      </p:pic>
      <p:pic>
        <p:nvPicPr>
          <p:cNvPr id="44036" name="Picture 4" descr="http://media.nngroup.com/media/editor/alertbox/20040607_6_remot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4120738"/>
            <a:ext cx="4699708" cy="2737262"/>
          </a:xfrm>
          <a:prstGeom prst="rect">
            <a:avLst/>
          </a:prstGeom>
          <a:noFill/>
        </p:spPr>
      </p:pic>
      <p:pic>
        <p:nvPicPr>
          <p:cNvPr id="44038" name="Picture 6" descr="http://media2.comcast.net/anon.comcastonline2/support/helpandsupport/businessclass/help_articles/ID1013__UsingTheOnScreenGuide_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1030" y="2275508"/>
            <a:ext cx="3526971" cy="2629000"/>
          </a:xfrm>
          <a:prstGeom prst="rect">
            <a:avLst/>
          </a:prstGeom>
          <a:noFill/>
        </p:spPr>
      </p:pic>
      <p:pic>
        <p:nvPicPr>
          <p:cNvPr id="44040" name="Picture 8" descr="http://www.nintendo.com/consumer/systems/wiiu/en_na/images/ss/PIC-2107-E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00406" y="4906239"/>
            <a:ext cx="3467595" cy="19517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1" y="122238"/>
            <a:ext cx="5782352" cy="1002309"/>
          </a:xfrm>
        </p:spPr>
        <p:txBody>
          <a:bodyPr/>
          <a:lstStyle/>
          <a:p>
            <a:r>
              <a:rPr lang="en-US" dirty="0"/>
              <a:t>Standard Web page menus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192" y="1425039"/>
            <a:ext cx="9388608" cy="4705886"/>
          </a:xfrm>
        </p:spPr>
        <p:txBody>
          <a:bodyPr>
            <a:normAutofit/>
          </a:bodyPr>
          <a:lstStyle/>
          <a:p>
            <a:r>
              <a:rPr lang="en-US" dirty="0"/>
              <a:t>Fixed menus of links</a:t>
            </a:r>
          </a:p>
          <a:p>
            <a:pPr lvl="1"/>
            <a:r>
              <a:rPr lang="en-US" dirty="0"/>
              <a:t>Shneiderman counts all hyperlinks as “menus”</a:t>
            </a:r>
          </a:p>
          <a:p>
            <a:r>
              <a:rPr lang="en-US" dirty="0"/>
              <a:t>Pull out menus</a:t>
            </a:r>
          </a:p>
          <a:p>
            <a:r>
              <a:rPr lang="en-US" dirty="0"/>
              <a:t>Pull down menus</a:t>
            </a:r>
          </a:p>
          <a:p>
            <a:r>
              <a:rPr lang="en-US" dirty="0"/>
              <a:t>Accordion Menus – open and close</a:t>
            </a:r>
          </a:p>
          <a:p>
            <a:pPr lvl="1"/>
            <a:r>
              <a:rPr lang="en-US" dirty="0">
                <a:hlinkClick r:id="rId2"/>
              </a:rPr>
              <a:t>Example</a:t>
            </a:r>
            <a:r>
              <a:rPr lang="en-US" dirty="0"/>
              <a:t>: UPMC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2025 - Brad Myers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37</a:t>
            </a:fld>
            <a:endParaRPr lang="en-US" altLang="en-US" dirty="0"/>
          </a:p>
        </p:txBody>
      </p:sp>
      <p:pic>
        <p:nvPicPr>
          <p:cNvPr id="53250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92886" y="1"/>
            <a:ext cx="4175114" cy="282632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93343" y="4500278"/>
            <a:ext cx="3031255" cy="232162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61514" y="2973842"/>
            <a:ext cx="2133600" cy="34575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953527"/>
          </a:xfrm>
        </p:spPr>
        <p:txBody>
          <a:bodyPr/>
          <a:lstStyle/>
          <a:p>
            <a:r>
              <a:rPr lang="en-US" dirty="0"/>
              <a:t>Continues to be research on menus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9768" y="1429230"/>
            <a:ext cx="7746146" cy="4701695"/>
          </a:xfrm>
        </p:spPr>
        <p:txBody>
          <a:bodyPr/>
          <a:lstStyle/>
          <a:p>
            <a:r>
              <a:rPr lang="en-US" sz="3200" dirty="0"/>
              <a:t>Fisheye menus</a:t>
            </a:r>
          </a:p>
          <a:p>
            <a:r>
              <a:rPr lang="en-US" sz="3200" dirty="0"/>
              <a:t>Easier to roll-out to horizontal submenus</a:t>
            </a:r>
          </a:p>
          <a:p>
            <a:r>
              <a:rPr lang="en-US" sz="3200" dirty="0"/>
              <a:t>Menus on skin</a:t>
            </a:r>
          </a:p>
          <a:p>
            <a:r>
              <a:rPr lang="en-US" sz="3200" dirty="0"/>
              <a:t>Menus in VR</a:t>
            </a:r>
          </a:p>
          <a:p>
            <a:r>
              <a:rPr lang="en-US" sz="3200" dirty="0"/>
              <a:t>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2025 -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38</a:t>
            </a:fld>
            <a:endParaRPr lang="en-US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34636" b="11169"/>
          <a:stretch>
            <a:fillRect/>
          </a:stretch>
        </p:blipFill>
        <p:spPr bwMode="auto">
          <a:xfrm>
            <a:off x="8940537" y="236890"/>
            <a:ext cx="2844800" cy="6370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640624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879" y="240635"/>
            <a:ext cx="8841121" cy="619977"/>
          </a:xfrm>
        </p:spPr>
        <p:txBody>
          <a:bodyPr/>
          <a:lstStyle/>
          <a:p>
            <a:r>
              <a:rPr lang="en-US" dirty="0"/>
              <a:t>Recommendations</a:t>
            </a:r>
            <a:r>
              <a:rPr lang="en-US" baseline="0" dirty="0"/>
              <a:t> on Menu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8296" y="1079872"/>
            <a:ext cx="9799704" cy="571796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Hundreds of research studies on menu design choices</a:t>
            </a:r>
          </a:p>
          <a:p>
            <a:r>
              <a:rPr lang="en-US" dirty="0"/>
              <a:t>Whole old 368-page book just on menu design:</a:t>
            </a:r>
          </a:p>
          <a:p>
            <a:pPr lvl="1"/>
            <a:r>
              <a:rPr lang="en-US" dirty="0"/>
              <a:t>Kent L. Norman, </a:t>
            </a:r>
            <a:r>
              <a:rPr lang="en-US" i="1" dirty="0"/>
              <a:t>The Psychology of Menu Selection: Designing Cognitive Control at the Human/Computer Interface, </a:t>
            </a:r>
            <a:r>
              <a:rPr lang="en-US" dirty="0" err="1"/>
              <a:t>Ablex</a:t>
            </a:r>
            <a:r>
              <a:rPr lang="en-US" dirty="0"/>
              <a:t> Publishing Corporation, </a:t>
            </a:r>
            <a:r>
              <a:rPr lang="en-US" dirty="0">
                <a:solidFill>
                  <a:schemeClr val="accent6"/>
                </a:solidFill>
              </a:rPr>
              <a:t>1991</a:t>
            </a:r>
            <a:r>
              <a:rPr lang="en-US" dirty="0"/>
              <a:t>, (ISBN: 0-89391-553-X), </a:t>
            </a:r>
            <a:r>
              <a:rPr lang="en-US" dirty="0">
                <a:hlinkClick r:id="rId2"/>
              </a:rPr>
              <a:t>on-line</a:t>
            </a:r>
            <a:endParaRPr lang="en-US" dirty="0"/>
          </a:p>
          <a:p>
            <a:r>
              <a:rPr lang="en-US" dirty="0" err="1"/>
              <a:t>Shneiderman’s</a:t>
            </a:r>
            <a:r>
              <a:rPr lang="en-US" dirty="0"/>
              <a:t> 2010 textbook has a 43-page chapter on Menus</a:t>
            </a:r>
          </a:p>
          <a:p>
            <a:pPr lvl="1"/>
            <a:r>
              <a:rPr lang="en-US" sz="1800" dirty="0"/>
              <a:t>Ben Shneiderman and Catherine </a:t>
            </a:r>
            <a:r>
              <a:rPr lang="en-US" sz="1800" dirty="0" err="1"/>
              <a:t>Plaisant</a:t>
            </a:r>
            <a:r>
              <a:rPr lang="en-US" sz="1800" dirty="0"/>
              <a:t>.  </a:t>
            </a:r>
            <a:r>
              <a:rPr lang="en-US" sz="1800" i="1" dirty="0"/>
              <a:t>Designing the User Interface: Strategies for Effective Human-Computer Interaction (5th Edition). Reading, MA, Addison Wesley/Pearson.  2010. </a:t>
            </a:r>
            <a:endParaRPr lang="en-US" sz="1800" dirty="0"/>
          </a:p>
          <a:p>
            <a:r>
              <a:rPr lang="en-US" dirty="0"/>
              <a:t>Names must be “comprehensive and distinctive”</a:t>
            </a:r>
          </a:p>
          <a:p>
            <a:r>
              <a:rPr lang="en-US" dirty="0"/>
              <a:t>Logical hierarchy less error-prone and faster than random or alphabetical (64-item menus) </a:t>
            </a:r>
            <a:r>
              <a:rPr lang="en-US" dirty="0">
                <a:hlinkClick r:id="rId3"/>
              </a:rPr>
              <a:t>[McDonald 1983]</a:t>
            </a:r>
            <a:endParaRPr lang="en-US" dirty="0"/>
          </a:p>
          <a:p>
            <a:pPr lvl="1"/>
            <a:r>
              <a:rPr lang="en-US" dirty="0"/>
              <a:t>Hard to come up with good names</a:t>
            </a:r>
          </a:p>
          <a:p>
            <a:pPr lvl="1"/>
            <a:r>
              <a:rPr lang="en-US" dirty="0"/>
              <a:t>Should be non-overlapping, familiar, distinct</a:t>
            </a:r>
          </a:p>
          <a:p>
            <a:pPr lvl="1"/>
            <a:r>
              <a:rPr lang="en-US" dirty="0"/>
              <a:t>Can use “card sorting” to help elicit users’ categorization</a:t>
            </a:r>
          </a:p>
          <a:p>
            <a:pPr lvl="1"/>
            <a:r>
              <a:rPr lang="en-US" dirty="0"/>
              <a:t>Especially when domain is familiar to users</a:t>
            </a:r>
          </a:p>
          <a:p>
            <a:pPr lvl="1"/>
            <a:r>
              <a:rPr lang="en-US" dirty="0"/>
              <a:t>But this effect disappears with practice &amp; familiarity </a:t>
            </a:r>
            <a:r>
              <a:rPr lang="en-US" dirty="0">
                <a:hlinkClick r:id="rId4"/>
              </a:rPr>
              <a:t>[Card 82]</a:t>
            </a:r>
            <a:endParaRPr lang="en-US" dirty="0"/>
          </a:p>
          <a:p>
            <a:r>
              <a:rPr lang="en-US" dirty="0"/>
              <a:t>Can also be a network (graph) instead of a tree</a:t>
            </a:r>
          </a:p>
          <a:p>
            <a:pPr lvl="1"/>
            <a:r>
              <a:rPr lang="en-US" dirty="0"/>
              <a:t>Multiple ways to get to same place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982327" y="6660776"/>
            <a:ext cx="2895600" cy="197224"/>
          </a:xfrm>
        </p:spPr>
        <p:txBody>
          <a:bodyPr/>
          <a:lstStyle/>
          <a:p>
            <a:pPr>
              <a:defRPr/>
            </a:pPr>
            <a:r>
              <a:rPr lang="en-US" altLang="en-US"/>
              <a:t>© 2025 -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39</a:t>
            </a:fld>
            <a:endParaRPr lang="en-US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1740D-09E8-4ECA-B791-644C5A7CA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 &amp; Categories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2DF465-FEDB-4729-AD24-9C63A4115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509" y="1497200"/>
            <a:ext cx="7816146" cy="5011176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chemeClr val="accent6"/>
                </a:solidFill>
              </a:rPr>
              <a:t>(Regular) Menu</a:t>
            </a:r>
            <a:r>
              <a:rPr lang="en-US" dirty="0"/>
              <a:t> –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/>
              <a:t>widgets that display a list of options where the options are visible, and the full option itself is highlighted to show it is selected.</a:t>
            </a:r>
          </a:p>
          <a:p>
            <a:r>
              <a:rPr lang="en-US" dirty="0">
                <a:solidFill>
                  <a:schemeClr val="accent6"/>
                </a:solidFill>
              </a:rPr>
              <a:t>Submenu</a:t>
            </a:r>
            <a:r>
              <a:rPr lang="en-US" dirty="0"/>
              <a:t> – a menu that appears as a result of a previous menu item being selected</a:t>
            </a:r>
          </a:p>
          <a:p>
            <a:r>
              <a:rPr lang="en-US" dirty="0">
                <a:solidFill>
                  <a:schemeClr val="accent6"/>
                </a:solidFill>
              </a:rPr>
              <a:t>Popup menu</a:t>
            </a:r>
            <a:r>
              <a:rPr lang="en-US" dirty="0"/>
              <a:t> – starts out not visible and becomes visible as the result of a user action, typically the user pressing a mouse button or on a touchscreen, then becomes invisible again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Context menu </a:t>
            </a:r>
            <a:r>
              <a:rPr lang="en-US" dirty="0"/>
              <a:t>– popup where the items in the menu depend on where click</a:t>
            </a:r>
          </a:p>
          <a:p>
            <a:r>
              <a:rPr lang="en-US" dirty="0">
                <a:solidFill>
                  <a:schemeClr val="accent6"/>
                </a:solidFill>
              </a:rPr>
              <a:t>Fixed menu </a:t>
            </a:r>
            <a:r>
              <a:rPr lang="en-US" dirty="0"/>
              <a:t>– generally visible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C4B5D9-2F43-47DB-AE99-4F1F85A3F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2025 - Brad Myers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7F0E6F-DFC1-4285-9369-A157601FA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94B9DEC0-EDB5-4A95-B3FA-8D26D2805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14155" y="122238"/>
            <a:ext cx="1777376" cy="2940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3B9359-7157-4861-B01F-EAAE87F936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6017" y="3142252"/>
            <a:ext cx="2215515" cy="18745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C57195-D09E-4F15-8D55-3D74FDF57C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3715" y="5096335"/>
            <a:ext cx="1309910" cy="132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1382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developerfusion.com/PIX/ARTICLEIMAGES/INFOARCHWWW5/info2_051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9104" y="943157"/>
            <a:ext cx="5692896" cy="438187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Issue: Breadth vs. Depth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5351" y="1482436"/>
            <a:ext cx="5978178" cy="5209309"/>
          </a:xfrm>
        </p:spPr>
        <p:txBody>
          <a:bodyPr>
            <a:normAutofit/>
          </a:bodyPr>
          <a:lstStyle/>
          <a:p>
            <a:r>
              <a:rPr lang="en-US" dirty="0"/>
              <a:t>When lots of items</a:t>
            </a:r>
          </a:p>
          <a:p>
            <a:pPr lvl="1"/>
            <a:r>
              <a:rPr lang="en-US" dirty="0"/>
              <a:t>long menus, shallow depth = breadth</a:t>
            </a:r>
          </a:p>
          <a:p>
            <a:pPr lvl="1"/>
            <a:r>
              <a:rPr lang="en-US" dirty="0"/>
              <a:t>Shorter menus, deeper = depth</a:t>
            </a:r>
          </a:p>
          <a:p>
            <a:r>
              <a:rPr lang="en-US" dirty="0"/>
              <a:t>[Norman 91] – breadth preferred over depth</a:t>
            </a:r>
          </a:p>
          <a:p>
            <a:pPr lvl="1"/>
            <a:r>
              <a:rPr lang="en-US" dirty="0"/>
              <a:t>At most 3 levels deep or else users get lost and confused</a:t>
            </a:r>
          </a:p>
          <a:p>
            <a:r>
              <a:rPr lang="en-US" dirty="0">
                <a:hlinkClick r:id="rId3"/>
              </a:rPr>
              <a:t>[</a:t>
            </a:r>
            <a:r>
              <a:rPr lang="en-US" dirty="0" err="1">
                <a:hlinkClick r:id="rId3"/>
              </a:rPr>
              <a:t>Jacko</a:t>
            </a:r>
            <a:r>
              <a:rPr lang="en-US" dirty="0">
                <a:hlinkClick r:id="rId3"/>
              </a:rPr>
              <a:t> 1996]</a:t>
            </a:r>
            <a:r>
              <a:rPr lang="en-US" dirty="0"/>
              <a:t> – errors and time increased as depth increased</a:t>
            </a:r>
          </a:p>
          <a:p>
            <a:pPr lvl="1"/>
            <a:r>
              <a:rPr lang="en-US" dirty="0"/>
              <a:t>Users rated deep menus as more complex</a:t>
            </a:r>
          </a:p>
          <a:p>
            <a:r>
              <a:rPr lang="en-US" dirty="0"/>
              <a:t>Similar results for web site organizations </a:t>
            </a:r>
            <a:r>
              <a:rPr lang="en-US" dirty="0">
                <a:hlinkClick r:id="rId4"/>
              </a:rPr>
              <a:t>[Larson 98]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2025 -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40</a:t>
            </a:fld>
            <a:endParaRPr lang="en-US" alt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076471"/>
          </a:xfrm>
        </p:spPr>
        <p:txBody>
          <a:bodyPr/>
          <a:lstStyle/>
          <a:p>
            <a:r>
              <a:rPr lang="en-US" dirty="0"/>
              <a:t>Lots of Items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563" y="1434255"/>
            <a:ext cx="7691718" cy="4978420"/>
          </a:xfrm>
        </p:spPr>
        <p:txBody>
          <a:bodyPr>
            <a:normAutofit/>
          </a:bodyPr>
          <a:lstStyle/>
          <a:p>
            <a:r>
              <a:rPr lang="en-US" dirty="0"/>
              <a:t>Long list or hierarchy?</a:t>
            </a:r>
          </a:p>
          <a:p>
            <a:pPr lvl="1"/>
            <a:r>
              <a:rPr lang="en-US" dirty="0">
                <a:hlinkClick r:id="rId2"/>
              </a:rPr>
              <a:t>[</a:t>
            </a:r>
            <a:r>
              <a:rPr lang="en-US" dirty="0" err="1">
                <a:hlinkClick r:id="rId2"/>
              </a:rPr>
              <a:t>Ceaparu</a:t>
            </a:r>
            <a:r>
              <a:rPr lang="en-US" dirty="0">
                <a:hlinkClick r:id="rId2"/>
              </a:rPr>
              <a:t>, 2004]</a:t>
            </a:r>
            <a:r>
              <a:rPr lang="en-US" dirty="0"/>
              <a:t> studied 645 items</a:t>
            </a:r>
          </a:p>
          <a:p>
            <a:pPr lvl="1"/>
            <a:r>
              <a:rPr lang="en-US" dirty="0"/>
              <a:t>One alphabetical list or good categories</a:t>
            </a:r>
          </a:p>
          <a:p>
            <a:pPr lvl="1"/>
            <a:r>
              <a:rPr lang="en-US" dirty="0"/>
              <a:t>Categories were significantly faster and preferred</a:t>
            </a:r>
          </a:p>
          <a:p>
            <a:r>
              <a:rPr lang="en-US" dirty="0"/>
              <a:t>Mixed results about reordering based on frequency of use</a:t>
            </a:r>
          </a:p>
          <a:p>
            <a:pPr lvl="1"/>
            <a:r>
              <a:rPr lang="en-US" dirty="0">
                <a:hlinkClick r:id="rId3"/>
              </a:rPr>
              <a:t>[Mitchell 1989]</a:t>
            </a:r>
            <a:r>
              <a:rPr lang="en-US" dirty="0"/>
              <a:t> – users were disoriented when reordered and slower</a:t>
            </a:r>
          </a:p>
          <a:p>
            <a:pPr lvl="1"/>
            <a:r>
              <a:rPr lang="en-US" dirty="0">
                <a:hlinkClick r:id="rId4"/>
              </a:rPr>
              <a:t>[Greenberg 1985]</a:t>
            </a:r>
            <a:r>
              <a:rPr lang="en-US" dirty="0"/>
              <a:t> – users were faster when most frequent were at top</a:t>
            </a:r>
          </a:p>
          <a:p>
            <a:pPr lvl="1"/>
            <a:r>
              <a:rPr lang="en-US" dirty="0">
                <a:hlinkClick r:id="rId5"/>
              </a:rPr>
              <a:t>[Sears 1994]</a:t>
            </a:r>
            <a:r>
              <a:rPr lang="en-US" dirty="0"/>
              <a:t> -- Combined, split menu works well = adaptive part plus all items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2025 -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41</a:t>
            </a:fld>
            <a:endParaRPr lang="en-US" altLang="en-US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029140" y="39687"/>
            <a:ext cx="2714625" cy="681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A640B-7634-4AC5-A980-15C2ABDE8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 &amp; Categories,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0BBF1-4DED-45A6-8F8A-FF32B2F1E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36807"/>
            <a:ext cx="7036013" cy="4594118"/>
          </a:xfrm>
        </p:spPr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Hierarchical Menu </a:t>
            </a:r>
            <a:r>
              <a:rPr lang="en-US" dirty="0"/>
              <a:t>– tree of submenus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Cascading Menu </a:t>
            </a:r>
            <a:r>
              <a:rPr lang="en-US" dirty="0"/>
              <a:t>– submenus to the side, may be multiple levels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Menu Bar </a:t>
            </a:r>
            <a:r>
              <a:rPr lang="en-US" dirty="0"/>
              <a:t>(= </a:t>
            </a:r>
            <a:r>
              <a:rPr lang="en-US" dirty="0">
                <a:solidFill>
                  <a:schemeClr val="accent6"/>
                </a:solidFill>
              </a:rPr>
              <a:t>Drop-Down Menu, </a:t>
            </a:r>
            <a:r>
              <a:rPr lang="en-US" dirty="0" err="1">
                <a:solidFill>
                  <a:schemeClr val="accent6"/>
                </a:solidFill>
              </a:rPr>
              <a:t>menubar</a:t>
            </a:r>
            <a:r>
              <a:rPr lang="en-US" dirty="0"/>
              <a:t>) – top menu is fixed and usually horizontal</a:t>
            </a:r>
          </a:p>
          <a:p>
            <a:r>
              <a:rPr lang="en-US" dirty="0">
                <a:solidFill>
                  <a:schemeClr val="accent6"/>
                </a:solidFill>
              </a:rPr>
              <a:t>Combo Box </a:t>
            </a:r>
            <a:r>
              <a:rPr lang="en-US" dirty="0"/>
              <a:t>or </a:t>
            </a:r>
            <a:r>
              <a:rPr lang="en-US" dirty="0">
                <a:solidFill>
                  <a:schemeClr val="accent6"/>
                </a:solidFill>
              </a:rPr>
              <a:t>Drop-Down List </a:t>
            </a:r>
            <a:r>
              <a:rPr lang="en-US" sz="2600" dirty="0"/>
              <a:t>– (or </a:t>
            </a:r>
            <a:r>
              <a:rPr lang="en-US" sz="2600" dirty="0">
                <a:solidFill>
                  <a:schemeClr val="accent6"/>
                </a:solidFill>
              </a:rPr>
              <a:t>option menu</a:t>
            </a:r>
            <a:r>
              <a:rPr lang="en-US" sz="2600" dirty="0"/>
              <a:t>) button or text field with popup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6E6D54-62EE-41D9-938A-83C63EE2D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2025 - Brad Myers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049CD0-E2AF-49C3-9C7A-D6097096E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C5C10C-9EA8-4469-AFCF-73D529AE2A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489" y="195590"/>
            <a:ext cx="3170396" cy="268243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275C74A-288D-4B2E-AEDE-64FB2654A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613" y="3189825"/>
            <a:ext cx="4508126" cy="328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3FFD6C-CEC8-4F31-B42C-EC07261413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961" y="3975341"/>
            <a:ext cx="2844109" cy="1688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0F959FB0-4E2B-4154-BA77-F80B700ED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046" y="5043422"/>
            <a:ext cx="2421243" cy="1491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7601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D0C3E-EC18-4FE1-9070-1298D57A0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137405"/>
          </a:xfrm>
        </p:spPr>
        <p:txBody>
          <a:bodyPr/>
          <a:lstStyle/>
          <a:p>
            <a:r>
              <a:rPr lang="en-US" dirty="0"/>
              <a:t>Definitions &amp; Categories,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A080F2-6D51-408E-9F4F-CD6E9F7EE6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931" y="1489453"/>
            <a:ext cx="9235164" cy="4411662"/>
          </a:xfrm>
        </p:spPr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Palette</a:t>
            </a:r>
            <a:r>
              <a:rPr lang="en-US" dirty="0"/>
              <a:t> – a fixed menu, usually of icons or properties, that controls persistent modes or options</a:t>
            </a:r>
          </a:p>
          <a:p>
            <a:r>
              <a:rPr lang="en-US" dirty="0">
                <a:solidFill>
                  <a:schemeClr val="accent6"/>
                </a:solidFill>
              </a:rPr>
              <a:t>Tear-Off Menu </a:t>
            </a:r>
            <a:r>
              <a:rPr lang="en-US" dirty="0"/>
              <a:t>(= </a:t>
            </a:r>
            <a:r>
              <a:rPr lang="en-US" dirty="0">
                <a:solidFill>
                  <a:schemeClr val="accent6"/>
                </a:solidFill>
              </a:rPr>
              <a:t>Pinned Menu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– submenu that can turn into a</a:t>
            </a:r>
            <a:br>
              <a:rPr lang="en-US" dirty="0"/>
            </a:br>
            <a:r>
              <a:rPr lang="en-US" dirty="0"/>
              <a:t>fixed menu</a:t>
            </a:r>
          </a:p>
          <a:p>
            <a:r>
              <a:rPr lang="en-US" dirty="0">
                <a:solidFill>
                  <a:schemeClr val="accent6"/>
                </a:solidFill>
              </a:rPr>
              <a:t>Pie Menu </a:t>
            </a:r>
            <a:r>
              <a:rPr lang="en-US" dirty="0"/>
              <a:t>– items in a circle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B28A88-6EF3-4207-82A1-982E05CA9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2025 - Brad Myers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CCFAC1-EAD2-4D4E-891C-B408F176B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6D6382-407E-4A47-B1AC-C2CF60C51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7956" y="477381"/>
            <a:ext cx="753979" cy="28356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FDF473-1CA7-4F12-9B24-93017AB7F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4185" y="2286112"/>
            <a:ext cx="1981200" cy="26936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8AAA51-56C1-498E-BA3B-EBA992E452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2176" y="3091634"/>
            <a:ext cx="1981200" cy="26936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FA3BD26-99FC-40B4-A340-3BB8077C59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8458" y="4569641"/>
            <a:ext cx="2697182" cy="19387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C1E7529-6727-4B99-8B37-2EBA28E1C0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2509" y="4411071"/>
            <a:ext cx="2624668" cy="220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968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1BD65-AF27-456E-B9D7-D0E8BFC63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122575"/>
          </a:xfrm>
        </p:spPr>
        <p:txBody>
          <a:bodyPr/>
          <a:lstStyle/>
          <a:p>
            <a:r>
              <a:rPr lang="en-US" dirty="0"/>
              <a:t>Definitions &amp; Categories,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BD26E-625C-4482-864D-77FB9743C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042" y="1604211"/>
            <a:ext cx="9230513" cy="4808621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chemeClr val="accent6"/>
                </a:solidFill>
              </a:rPr>
              <a:t>Accordion Menu </a:t>
            </a:r>
            <a:r>
              <a:rPr lang="en-US" dirty="0"/>
              <a:t>– submenus open in-place, one at a time</a:t>
            </a:r>
          </a:p>
          <a:p>
            <a:r>
              <a:rPr lang="en-US" dirty="0">
                <a:solidFill>
                  <a:schemeClr val="accent6"/>
                </a:solidFill>
              </a:rPr>
              <a:t>Spin Menu </a:t>
            </a:r>
            <a:r>
              <a:rPr lang="en-US" dirty="0"/>
              <a:t>– (= </a:t>
            </a:r>
            <a:r>
              <a:rPr lang="en-US" dirty="0">
                <a:solidFill>
                  <a:schemeClr val="accent6"/>
                </a:solidFill>
              </a:rPr>
              <a:t>spinner </a:t>
            </a:r>
            <a:r>
              <a:rPr lang="en-US" dirty="0"/>
              <a:t>or</a:t>
            </a:r>
            <a:r>
              <a:rPr lang="en-US" dirty="0">
                <a:solidFill>
                  <a:schemeClr val="accent6"/>
                </a:solidFill>
              </a:rPr>
              <a:t> roller menu</a:t>
            </a:r>
            <a:r>
              <a:rPr lang="en-US" dirty="0"/>
              <a:t>), uses the metaphor of a wheel with the options printed on it, that rotates  </a:t>
            </a:r>
          </a:p>
          <a:p>
            <a:r>
              <a:rPr lang="en-US" dirty="0">
                <a:solidFill>
                  <a:schemeClr val="accent6"/>
                </a:solidFill>
              </a:rPr>
              <a:t>Audio Menu </a:t>
            </a:r>
            <a:r>
              <a:rPr lang="en-US" dirty="0"/>
              <a:t>or </a:t>
            </a:r>
            <a:r>
              <a:rPr lang="en-US" dirty="0">
                <a:solidFill>
                  <a:schemeClr val="accent6"/>
                </a:solidFill>
              </a:rPr>
              <a:t>Phone Tree </a:t>
            </a:r>
            <a:r>
              <a:rPr lang="en-US" dirty="0"/>
              <a:t>– no display</a:t>
            </a:r>
          </a:p>
          <a:p>
            <a:r>
              <a:rPr lang="en-US" dirty="0">
                <a:solidFill>
                  <a:schemeClr val="accent6"/>
                </a:solidFill>
              </a:rPr>
              <a:t>Button</a:t>
            </a:r>
            <a:r>
              <a:rPr lang="en-US" dirty="0"/>
              <a:t> - a widget which triggers an event or designates a single value</a:t>
            </a:r>
          </a:p>
          <a:p>
            <a:pPr marL="630238" lvl="1" indent="-290513"/>
            <a:r>
              <a:rPr lang="en-US" dirty="0"/>
              <a:t>Physical or graphical</a:t>
            </a:r>
          </a:p>
          <a:p>
            <a:pPr marL="630238" lvl="1" indent="-290513"/>
            <a:r>
              <a:rPr lang="en-US" i="1" dirty="0"/>
              <a:t>Depicted</a:t>
            </a:r>
            <a:r>
              <a:rPr lang="en-US" dirty="0"/>
              <a:t> as separate</a:t>
            </a:r>
          </a:p>
          <a:p>
            <a:r>
              <a:rPr lang="en-US" dirty="0">
                <a:solidFill>
                  <a:schemeClr val="accent6"/>
                </a:solidFill>
              </a:rPr>
              <a:t>Key</a:t>
            </a:r>
            <a:r>
              <a:rPr lang="en-US" dirty="0"/>
              <a:t> – set of buttons for entering characters (keyboard, keypad)</a:t>
            </a:r>
          </a:p>
          <a:p>
            <a:r>
              <a:rPr lang="en-US" dirty="0">
                <a:solidFill>
                  <a:schemeClr val="accent6"/>
                </a:solidFill>
              </a:rPr>
              <a:t>Menu button </a:t>
            </a:r>
            <a:r>
              <a:rPr lang="en-US" dirty="0"/>
              <a:t>– button to pop up a menu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2A2258-CAF9-451A-A76A-A53B50372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2025 - Brad Myers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A7AE8F-6242-4348-8C80-3D0E6FD84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pic>
        <p:nvPicPr>
          <p:cNvPr id="2050" name="Picture 2" descr="Slabbed Javascript Accordion Menu Navigation">
            <a:extLst>
              <a:ext uri="{FF2B5EF4-FFF2-40B4-BE49-F238E27FC236}">
                <a16:creationId xmlns:a16="http://schemas.microsoft.com/office/drawing/2014/main" id="{046F1D58-1762-42E9-9AD8-5BA7EBBC70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5" t="5622" r="66612" b="5383"/>
          <a:stretch/>
        </p:blipFill>
        <p:spPr bwMode="auto">
          <a:xfrm>
            <a:off x="9691555" y="258679"/>
            <a:ext cx="1909011" cy="2983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5B7BBE-9DB7-4886-9118-E1BA231EE7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9715" y="4085361"/>
            <a:ext cx="4169111" cy="63263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67365F-3FF4-4880-A8B9-95B943A8128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55825"/>
          <a:stretch/>
        </p:blipFill>
        <p:spPr>
          <a:xfrm>
            <a:off x="7678649" y="5396059"/>
            <a:ext cx="1086485" cy="10645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C407D3D-12FF-9FEB-65DB-130B19313C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74082" y="3488473"/>
            <a:ext cx="2179827" cy="266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884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3DD810D-E2EF-4222-A099-16158F6374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71" y="3505244"/>
            <a:ext cx="7210639" cy="2869234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20F1C3-4CD8-4477-B4D6-63A29A196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961211"/>
          </a:xfrm>
        </p:spPr>
        <p:txBody>
          <a:bodyPr/>
          <a:lstStyle/>
          <a:p>
            <a:r>
              <a:rPr lang="en-US" dirty="0"/>
              <a:t>Definitions &amp; Categories,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1D2E9-1DA3-4139-AFAB-369D5A295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871" y="1298635"/>
            <a:ext cx="10972800" cy="4724747"/>
          </a:xfrm>
        </p:spPr>
        <p:txBody>
          <a:bodyPr>
            <a:normAutofit/>
          </a:bodyPr>
          <a:lstStyle/>
          <a:p>
            <a:pPr marL="284163" indent="-284163"/>
            <a:r>
              <a:rPr lang="en-US" dirty="0">
                <a:solidFill>
                  <a:schemeClr val="accent6"/>
                </a:solidFill>
              </a:rPr>
              <a:t>Soft Keys </a:t>
            </a:r>
            <a:r>
              <a:rPr lang="en-US" dirty="0"/>
              <a:t>– on-screen labels for physical buttons</a:t>
            </a:r>
          </a:p>
          <a:p>
            <a:pPr marL="284163" indent="-284163"/>
            <a:r>
              <a:rPr lang="en-US" dirty="0">
                <a:solidFill>
                  <a:schemeClr val="accent6"/>
                </a:solidFill>
              </a:rPr>
              <a:t>On-Screen menus </a:t>
            </a:r>
            <a:r>
              <a:rPr lang="en-US" dirty="0"/>
              <a:t>– on a TV, with remote</a:t>
            </a:r>
          </a:p>
          <a:p>
            <a:pPr marL="284163" indent="-284163"/>
            <a:r>
              <a:rPr lang="en-US" dirty="0">
                <a:solidFill>
                  <a:schemeClr val="accent6"/>
                </a:solidFill>
              </a:rPr>
              <a:t>Checkbox</a:t>
            </a:r>
            <a:r>
              <a:rPr lang="en-US" dirty="0"/>
              <a:t> – zero or more selected</a:t>
            </a:r>
          </a:p>
          <a:p>
            <a:pPr marL="568325" lvl="1" indent="-255588"/>
            <a:r>
              <a:rPr lang="en-US" dirty="0"/>
              <a:t>Label </a:t>
            </a:r>
            <a:r>
              <a:rPr lang="en-US" i="1" dirty="0"/>
              <a:t>beside</a:t>
            </a:r>
            <a:r>
              <a:rPr lang="en-US" dirty="0"/>
              <a:t> the graphic</a:t>
            </a:r>
          </a:p>
          <a:p>
            <a:r>
              <a:rPr lang="en-US" dirty="0">
                <a:solidFill>
                  <a:schemeClr val="accent6"/>
                </a:solidFill>
              </a:rPr>
              <a:t>Toggle switch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5D85A8-7DB5-4231-93C7-B74695B4D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2025 - Brad Myers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F125A7-BE17-49CD-9089-E987F6B02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E3D3A3F-F28E-498E-A194-57DB65FAD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239" y="2216030"/>
            <a:ext cx="4582299" cy="2183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DA46C0-1365-4930-A73E-9D752E745E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5681" y="172558"/>
            <a:ext cx="3142857" cy="1971429"/>
          </a:xfrm>
          <a:prstGeom prst="rect">
            <a:avLst/>
          </a:prstGeom>
        </p:spPr>
      </p:pic>
      <p:pic>
        <p:nvPicPr>
          <p:cNvPr id="11" name="Picture 6" descr="http://media2.comcast.net/anon.comcastonline2/support/helpandsupport/businessclass/help_articles/ID1013__UsingTheOnScreenGuide_001.jpg">
            <a:extLst>
              <a:ext uri="{FF2B5EF4-FFF2-40B4-BE49-F238E27FC236}">
                <a16:creationId xmlns:a16="http://schemas.microsoft.com/office/drawing/2014/main" id="{3304F121-6F61-4F9D-BB72-02388B850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54294" y="4652363"/>
            <a:ext cx="2928809" cy="21831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8301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1931D-770F-4829-9D43-061B65420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999631"/>
          </a:xfrm>
        </p:spPr>
        <p:txBody>
          <a:bodyPr/>
          <a:lstStyle/>
          <a:p>
            <a:r>
              <a:rPr lang="en-US" dirty="0"/>
              <a:t>Definitions &amp; Categories,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8EB5F9-0168-4124-8D43-2152CA671F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29230"/>
            <a:ext cx="10972800" cy="4701695"/>
          </a:xfrm>
        </p:spPr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Radio buttons </a:t>
            </a:r>
            <a:r>
              <a:rPr lang="en-US" dirty="0"/>
              <a:t>– select exactly 1 selected</a:t>
            </a:r>
          </a:p>
          <a:p>
            <a:pPr lvl="1"/>
            <a:r>
              <a:rPr lang="en-US" dirty="0"/>
              <a:t>Often circles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…</a:t>
            </a:r>
            <a:r>
              <a:rPr lang="en-US" i="1" dirty="0"/>
              <a:t>any other names?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FD0705-E07A-44A3-9247-8AD6BDB8D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2025 - Brad Myers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A252A4-0B1E-4A8F-9E01-FB88F37F9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FE79DF-8DD4-464A-874C-0C9413F0C9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262" y="2166898"/>
            <a:ext cx="9274248" cy="18902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9901971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 template_polo">
  <a:themeElements>
    <a:clrScheme name="lecture template_polo 9">
      <a:dk1>
        <a:srgbClr val="000000"/>
      </a:dk1>
      <a:lt1>
        <a:srgbClr val="FFFFFF"/>
      </a:lt1>
      <a:dk2>
        <a:srgbClr val="7C1302"/>
      </a:dk2>
      <a:lt2>
        <a:srgbClr val="CC9900"/>
      </a:lt2>
      <a:accent1>
        <a:srgbClr val="CC9900"/>
      </a:accent1>
      <a:accent2>
        <a:srgbClr val="CC3300"/>
      </a:accent2>
      <a:accent3>
        <a:srgbClr val="FFFFFF"/>
      </a:accent3>
      <a:accent4>
        <a:srgbClr val="000000"/>
      </a:accent4>
      <a:accent5>
        <a:srgbClr val="E2CAAA"/>
      </a:accent5>
      <a:accent6>
        <a:srgbClr val="B92D00"/>
      </a:accent6>
      <a:hlink>
        <a:srgbClr val="808080"/>
      </a:hlink>
      <a:folHlink>
        <a:srgbClr val="CCCC66"/>
      </a:folHlink>
    </a:clrScheme>
    <a:fontScheme name="lecture template_pol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cture template_polo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template_polo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IxT25-04.handhelds</Template>
  <TotalTime>59074</TotalTime>
  <Words>2770</Words>
  <Application>Microsoft Office PowerPoint</Application>
  <PresentationFormat>Widescreen</PresentationFormat>
  <Paragraphs>402</Paragraphs>
  <Slides>41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-apple-system</vt:lpstr>
      <vt:lpstr>Arial</vt:lpstr>
      <vt:lpstr>Tahoma</vt:lpstr>
      <vt:lpstr>Wingdings</vt:lpstr>
      <vt:lpstr>lecture template_polo</vt:lpstr>
      <vt:lpstr>Lecture 5: Menus (chapter 7 of textbook, &amp; video)</vt:lpstr>
      <vt:lpstr>Logistics</vt:lpstr>
      <vt:lpstr>What is a “Menu”?</vt:lpstr>
      <vt:lpstr>Definitions &amp; Categories</vt:lpstr>
      <vt:lpstr>Definitions &amp; Categories, cont.</vt:lpstr>
      <vt:lpstr>Definitions &amp; Categories, cont.</vt:lpstr>
      <vt:lpstr>Definitions &amp; Categories, cont.</vt:lpstr>
      <vt:lpstr>Definitions &amp; Categories, cont.</vt:lpstr>
      <vt:lpstr>Definitions &amp; Categories, cont.</vt:lpstr>
      <vt:lpstr>Taxonomy of Menu Design Dimensions</vt:lpstr>
      <vt:lpstr>Taxonomy, cont.</vt:lpstr>
      <vt:lpstr>Taxonomy, cont.</vt:lpstr>
      <vt:lpstr>Taxonomy, cont.</vt:lpstr>
      <vt:lpstr>Taxonomy, cont.</vt:lpstr>
      <vt:lpstr>Pie Menus</vt:lpstr>
      <vt:lpstr>Variant of Pie menus: Marking Menus</vt:lpstr>
      <vt:lpstr>Taxonomy, cont.</vt:lpstr>
      <vt:lpstr>Menus date back to the beginning of computers</vt:lpstr>
      <vt:lpstr>Various Menus from the 1960s</vt:lpstr>
      <vt:lpstr>On Screen Menus</vt:lpstr>
      <vt:lpstr>Xerox PARC Research Systems</vt:lpstr>
      <vt:lpstr>Smalltalk</vt:lpstr>
      <vt:lpstr>Bill Buxton’s menus</vt:lpstr>
      <vt:lpstr>Soft keys</vt:lpstr>
      <vt:lpstr>Xerox Star</vt:lpstr>
      <vt:lpstr>Cedar</vt:lpstr>
      <vt:lpstr>Lisa &amp; Macintosh</vt:lpstr>
      <vt:lpstr>Other Lisa/Mac Widgets</vt:lpstr>
      <vt:lpstr>Andrew Toolkit popup menus</vt:lpstr>
      <vt:lpstr>Microsoft</vt:lpstr>
      <vt:lpstr>NeXT</vt:lpstr>
      <vt:lpstr>Office XP “Personalized Menus”</vt:lpstr>
      <vt:lpstr>OpenLook &amp; Motif</vt:lpstr>
      <vt:lpstr>Palm Pilot</vt:lpstr>
      <vt:lpstr>iPhone settings and menus</vt:lpstr>
      <vt:lpstr>Game Controllers and Consumer Electronics</vt:lpstr>
      <vt:lpstr>Standard Web page menus</vt:lpstr>
      <vt:lpstr>Continues to be research on menus</vt:lpstr>
      <vt:lpstr>Recommendations on Menu Design</vt:lpstr>
      <vt:lpstr>Issue: Breadth vs. Depth</vt:lpstr>
      <vt:lpstr>Lots of Items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Human-Computer Interaction for Tech Execs</dc:title>
  <dc:creator>Brad Myers</dc:creator>
  <cp:lastModifiedBy>Brad Myers</cp:lastModifiedBy>
  <cp:revision>1131</cp:revision>
  <cp:lastPrinted>1601-01-01T00:00:00Z</cp:lastPrinted>
  <dcterms:created xsi:type="dcterms:W3CDTF">2001-06-15T20:03:27Z</dcterms:created>
  <dcterms:modified xsi:type="dcterms:W3CDTF">2025-01-29T02:32:06Z</dcterms:modified>
</cp:coreProperties>
</file>