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fntdata" ContentType="application/x-fontdata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embedTrueTypeFonts="1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62" r:id="rId2"/>
    <p:sldId id="331" r:id="rId3"/>
    <p:sldId id="332" r:id="rId4"/>
    <p:sldId id="340" r:id="rId5"/>
    <p:sldId id="256" r:id="rId6"/>
    <p:sldId id="294" r:id="rId7"/>
    <p:sldId id="293" r:id="rId8"/>
    <p:sldId id="315" r:id="rId9"/>
    <p:sldId id="317" r:id="rId10"/>
    <p:sldId id="344" r:id="rId11"/>
    <p:sldId id="312" r:id="rId12"/>
    <p:sldId id="314" r:id="rId13"/>
    <p:sldId id="349" r:id="rId14"/>
    <p:sldId id="350" r:id="rId15"/>
    <p:sldId id="346" r:id="rId16"/>
    <p:sldId id="347" r:id="rId17"/>
    <p:sldId id="348" r:id="rId18"/>
    <p:sldId id="345" r:id="rId19"/>
    <p:sldId id="318" r:id="rId20"/>
    <p:sldId id="326" r:id="rId21"/>
    <p:sldId id="328" r:id="rId22"/>
    <p:sldId id="329" r:id="rId23"/>
  </p:sldIdLst>
  <p:sldSz cx="9144000" cy="6858000" type="screen4x3"/>
  <p:notesSz cx="7150100" cy="9448800"/>
  <p:embeddedFontLst>
    <p:embeddedFont>
      <p:font typeface="Lucida Sans Unicode"/>
      <p:regular r:id="rId26"/>
    </p:embeddedFont>
    <p:embeddedFont>
      <p:font typeface="Wingdings 3" charset="2"/>
      <p:regular r:id="rId27"/>
    </p:embeddedFont>
    <p:embeddedFont>
      <p:font typeface="Candara"/>
      <p:regular r:id="rId28"/>
      <p:bold r:id="rId29"/>
      <p:italic r:id="rId30"/>
      <p:boldItalic r:id="rId31"/>
    </p:embeddedFont>
    <p:embeddedFont>
      <p:font typeface="Tahoma"/>
      <p:regular r:id="rId32"/>
      <p:bold r:id="rId33"/>
    </p:embeddedFont>
    <p:embeddedFont>
      <p:font typeface="Verdana"/>
      <p:regular r:id="rId34"/>
      <p:bold r:id="rId35"/>
      <p:italic r:id="rId36"/>
      <p:boldItalic r:id="rId37"/>
    </p:embeddedFont>
    <p:embeddedFont>
      <p:font typeface="Constantia"/>
      <p:regular r:id="rId38"/>
      <p:bold r:id="rId39"/>
      <p:italic r:id="rId40"/>
      <p:boldItalic r:id="rId41"/>
    </p:embeddedFont>
    <p:embeddedFont>
      <p:font typeface="Trebuchet MS"/>
      <p:regular r:id="rId42"/>
      <p:bold r:id="rId43"/>
      <p:italic r:id="rId44"/>
      <p:boldItalic r:id="rId45"/>
    </p:embeddedFont>
    <p:embeddedFont>
      <p:font typeface="Wingdings 2" charset="2"/>
      <p:regular r:id="rId46"/>
    </p:embeddedFont>
  </p:embeddedFontLst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990000"/>
      </a:buClr>
      <a:buSzPct val="100000"/>
      <a:buFont typeface="Times New Roman" pitchFamily="18" charset="0"/>
      <a:buChar char="•"/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990000"/>
      </a:buClr>
      <a:buSzPct val="100000"/>
      <a:buFont typeface="Times New Roman" pitchFamily="18" charset="0"/>
      <a:buChar char="•"/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990000"/>
      </a:buClr>
      <a:buSzPct val="100000"/>
      <a:buFont typeface="Times New Roman" pitchFamily="18" charset="0"/>
      <a:buChar char="•"/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990000"/>
      </a:buClr>
      <a:buSzPct val="100000"/>
      <a:buFont typeface="Times New Roman" pitchFamily="18" charset="0"/>
      <a:buChar char="•"/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990000"/>
      </a:buClr>
      <a:buSzPct val="100000"/>
      <a:buFont typeface="Times New Roman" pitchFamily="18" charset="0"/>
      <a:buChar char="•"/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9585" autoAdjust="0"/>
    <p:restoredTop sz="89416" autoAdjust="0"/>
  </p:normalViewPr>
  <p:slideViewPr>
    <p:cSldViewPr>
      <p:cViewPr>
        <p:scale>
          <a:sx n="100" d="100"/>
          <a:sy n="100" d="100"/>
        </p:scale>
        <p:origin x="-416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394" y="-96"/>
      </p:cViewPr>
      <p:guideLst>
        <p:guide orient="horz" pos="2976"/>
        <p:guide pos="225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font" Target="fonts/font21.fntdata"/><Relationship Id="rId47" Type="http://schemas.openxmlformats.org/officeDocument/2006/relationships/printerSettings" Target="printerSettings/printerSettings1.bin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font" Target="fonts/font1.fntdata"/><Relationship Id="rId27" Type="http://schemas.openxmlformats.org/officeDocument/2006/relationships/font" Target="fonts/font2.fntdata"/><Relationship Id="rId28" Type="http://schemas.openxmlformats.org/officeDocument/2006/relationships/font" Target="fonts/font3.fntdata"/><Relationship Id="rId29" Type="http://schemas.openxmlformats.org/officeDocument/2006/relationships/font" Target="fonts/font4.fntdata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font" Target="fonts/font5.fntdata"/><Relationship Id="rId31" Type="http://schemas.openxmlformats.org/officeDocument/2006/relationships/font" Target="fonts/font6.fntdata"/><Relationship Id="rId32" Type="http://schemas.openxmlformats.org/officeDocument/2006/relationships/font" Target="fonts/font7.fntdata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font" Target="fonts/font8.fntdata"/><Relationship Id="rId34" Type="http://schemas.openxmlformats.org/officeDocument/2006/relationships/font" Target="fonts/font9.fntdata"/><Relationship Id="rId35" Type="http://schemas.openxmlformats.org/officeDocument/2006/relationships/font" Target="fonts/font10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font" Target="fonts/font12.fntdata"/><Relationship Id="rId38" Type="http://schemas.openxmlformats.org/officeDocument/2006/relationships/font" Target="fonts/font13.fntdata"/><Relationship Id="rId39" Type="http://schemas.openxmlformats.org/officeDocument/2006/relationships/font" Target="fonts/font14.fntdata"/><Relationship Id="rId40" Type="http://schemas.openxmlformats.org/officeDocument/2006/relationships/font" Target="fonts/font15.fntdata"/><Relationship Id="rId41" Type="http://schemas.openxmlformats.org/officeDocument/2006/relationships/font" Target="fonts/font16.fntdata"/><Relationship Id="rId42" Type="http://schemas.openxmlformats.org/officeDocument/2006/relationships/font" Target="fonts/font17.fntdata"/><Relationship Id="rId43" Type="http://schemas.openxmlformats.org/officeDocument/2006/relationships/font" Target="fonts/font18.fntdata"/><Relationship Id="rId44" Type="http://schemas.openxmlformats.org/officeDocument/2006/relationships/font" Target="fonts/font19.fntdata"/><Relationship Id="rId45" Type="http://schemas.openxmlformats.org/officeDocument/2006/relationships/font" Target="fonts/font20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8" rIns="94836" bIns="47418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8" rIns="94836" bIns="47418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8" rIns="94836" bIns="47418" numCol="1" anchor="b" anchorCtr="0" compatLnSpc="1">
            <a:prstTxWarp prst="textNoShape">
              <a:avLst/>
            </a:prstTxWarp>
          </a:bodyPr>
          <a:lstStyle>
            <a:lvl1pPr algn="l" defTabSz="949325" eaLnBrk="1" hangingPunct="1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8" rIns="94836" bIns="47418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0C80EB07-E7EE-434D-879A-C1151BC80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8" rIns="94836" bIns="47418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8" rIns="94836" bIns="47418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87863"/>
            <a:ext cx="52419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8" rIns="94836" bIns="47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8" rIns="94836" bIns="47418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6" tIns="47418" rIns="94836" bIns="47418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0FB00D51-22E6-4636-8406-73D582468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A825-361B-4AA2-9341-B7A06CCCA4E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Knight</a:t>
            </a:r>
            <a:r>
              <a:rPr lang="en-US" baseline="0" dirty="0" smtClean="0"/>
              <a:t> or armor or shield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humans and ‘knights’, as</a:t>
            </a:r>
            <a:r>
              <a:rPr lang="en-US" baseline="0" dirty="0" smtClean="0"/>
              <a:t> before…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</a:t>
            </a:r>
            <a:r>
              <a:rPr lang="en-US" baseline="0" dirty="0" smtClean="0"/>
              <a:t> ‘below threshold’ for </a:t>
            </a:r>
            <a:r>
              <a:rPr lang="en-US" baseline="0" dirty="0" err="1" smtClean="0"/>
              <a:t>eig</a:t>
            </a:r>
            <a:r>
              <a:rPr lang="en-US" baseline="0" dirty="0" smtClean="0"/>
              <a:t> &lt; 1</a:t>
            </a:r>
          </a:p>
          <a:p>
            <a:r>
              <a:rPr lang="en-US" baseline="0" dirty="0" smtClean="0"/>
              <a:t>AT threshold</a:t>
            </a:r>
          </a:p>
          <a:p>
            <a:r>
              <a:rPr lang="en-US" baseline="0" dirty="0" smtClean="0"/>
              <a:t>above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025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6324600"/>
            <a:ext cx="2057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66B9D1-DEE5-4F15-9257-F0DBC1878BEA}" type="datetimeFigureOut">
              <a:rPr lang="en-US"/>
              <a:pPr>
                <a:defRPr/>
              </a:pPr>
              <a:t>10/2/10</a:t>
            </a:fld>
            <a:endParaRPr lang="en-US" sz="1600" dirty="0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3C8F98-A5B1-4806-B543-43AD1B5F0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6C7C-0D88-4603-BE58-B3E9D4E89BB7}" type="datetimeFigureOut">
              <a:rPr lang="en-US"/>
              <a:pPr>
                <a:defRPr/>
              </a:pPr>
              <a:t>10/2/10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806026E-0776-4AA4-990C-3D623F640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A6B3-D335-41D8-AE7E-A3A97BF0D6D2}" type="datetimeFigureOut">
              <a:rPr lang="en-US"/>
              <a:pPr>
                <a:defRPr/>
              </a:pPr>
              <a:t>10/2/10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012FB04-8D72-4D5E-B2F5-5D536BD2D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94BC-2D07-4A28-AD6C-623CFDD717ED}" type="datetimeFigureOut">
              <a:rPr lang="en-US"/>
              <a:pPr>
                <a:defRPr/>
              </a:pPr>
              <a:t>10/2/10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8278A34-5E14-4C98-B16E-67C381E38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AF73-3D60-4EA8-A31D-693934C4FBE7}" type="datetimeFigureOut">
              <a:rPr lang="en-US"/>
              <a:pPr>
                <a:defRPr/>
              </a:pPr>
              <a:t>10/2/10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18B090F-565F-491E-B587-E2873D7AC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231D-136F-4739-9CDD-E077D20297CB}" type="datetimeFigureOut">
              <a:rPr lang="en-US"/>
              <a:pPr>
                <a:defRPr/>
              </a:pPr>
              <a:t>10/2/10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33E26E-01B4-4480-8267-67C10E0B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0B00-0442-44B3-9752-F64751F9C2E9}" type="datetimeFigureOut">
              <a:rPr lang="en-US"/>
              <a:pPr>
                <a:defRPr/>
              </a:pPr>
              <a:t>10/2/10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5E4356B-B815-4F37-85D4-69C5FF79B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5C6F-4090-403C-858D-408319F49A7E}" type="datetimeFigureOut">
              <a:rPr lang="en-US"/>
              <a:pPr>
                <a:defRPr/>
              </a:pPr>
              <a:t>10/2/10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BAAF6A7-8AE3-4657-8431-861BDAF6B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9E14-3B4B-44FE-817F-325D612E24AC}" type="datetimeFigureOut">
              <a:rPr lang="en-US"/>
              <a:pPr>
                <a:defRPr/>
              </a:pPr>
              <a:t>10/2/10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1AC8686-62EC-44F1-AF99-800F9868D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372A-DDB8-4617-932B-236A971584E3}" type="datetimeFigureOut">
              <a:rPr lang="en-US"/>
              <a:pPr>
                <a:defRPr/>
              </a:pPr>
              <a:t>10/2/10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71E4B45-18BD-4524-A5E1-42AB0EBE1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D11E0A-4C0C-450B-812A-1D5EF28836BE}" type="datetimeFigureOut">
              <a:rPr lang="en-US"/>
              <a:pPr>
                <a:defRPr/>
              </a:pPr>
              <a:t>10/2/10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2E6E72-70F1-48B7-BFEE-1366DA548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D7376F-05E1-475A-B445-D35B3881949E}" type="datetimeFigureOut">
              <a:rPr lang="en-US"/>
              <a:pPr>
                <a:defRPr/>
              </a:pPr>
              <a:t>10/2/10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16E610-1ACC-42BD-BDAE-122DB4FC3762}" type="slidenum">
              <a:rPr lang="en-US"/>
              <a:pPr>
                <a:defRPr/>
              </a:pPr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5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13.gif"/><Relationship Id="rId9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3.gif"/><Relationship Id="rId9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8486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Virus Propagation on Time-Varying Networks: Theory and Immunization Algorithms</a:t>
            </a:r>
            <a:endParaRPr lang="en-US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6172200"/>
            <a:ext cx="6858000" cy="533400"/>
          </a:xfrm>
        </p:spPr>
        <p:txBody>
          <a:bodyPr/>
          <a:lstStyle/>
          <a:p>
            <a:pPr marR="0" eaLnBrk="1" hangingPunct="1">
              <a:lnSpc>
                <a:spcPct val="70000"/>
              </a:lnSpc>
            </a:pPr>
            <a:endParaRPr lang="en-US" sz="1900" dirty="0" smtClean="0"/>
          </a:p>
          <a:p>
            <a:pPr marR="0" eaLnBrk="1" hangingPunct="1">
              <a:lnSpc>
                <a:spcPct val="70000"/>
              </a:lnSpc>
            </a:pPr>
            <a:r>
              <a:rPr lang="en-US" sz="1500" b="1" i="1" dirty="0" smtClean="0">
                <a:solidFill>
                  <a:schemeClr val="bg1"/>
                </a:solidFill>
              </a:rPr>
              <a:t>ECML-PKDD 2010, Barcelona, Spain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14400" y="2819400"/>
            <a:ext cx="7543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en-US" dirty="0">
                <a:latin typeface="Candara" pitchFamily="34" charset="0"/>
                <a:cs typeface="Tahoma" pitchFamily="34" charset="0"/>
              </a:rPr>
              <a:t>B. Aditya Prakash</a:t>
            </a:r>
            <a:r>
              <a:rPr lang="en-US" dirty="0">
                <a:solidFill>
                  <a:srgbClr val="FF0000"/>
                </a:solidFill>
                <a:latin typeface="Candara" pitchFamily="34" charset="0"/>
                <a:cs typeface="Tahoma" pitchFamily="34" charset="0"/>
              </a:rPr>
              <a:t>*</a:t>
            </a:r>
            <a:r>
              <a:rPr lang="en-US" b="0" dirty="0">
                <a:latin typeface="Candara" pitchFamily="34" charset="0"/>
                <a:cs typeface="Tahoma" pitchFamily="34" charset="0"/>
              </a:rPr>
              <a:t>,</a:t>
            </a:r>
            <a:r>
              <a:rPr lang="en-US" dirty="0">
                <a:latin typeface="Candara" pitchFamily="34" charset="0"/>
                <a:cs typeface="Tahoma" pitchFamily="34" charset="0"/>
              </a:rPr>
              <a:t> </a:t>
            </a:r>
            <a:r>
              <a:rPr lang="en-US" b="0" dirty="0" err="1">
                <a:latin typeface="Candara" pitchFamily="34" charset="0"/>
                <a:cs typeface="Tahoma" pitchFamily="34" charset="0"/>
              </a:rPr>
              <a:t>Hanghang</a:t>
            </a:r>
            <a:r>
              <a:rPr lang="en-US" b="0" dirty="0">
                <a:latin typeface="Candara" pitchFamily="34" charset="0"/>
                <a:cs typeface="Tahoma" pitchFamily="34" charset="0"/>
              </a:rPr>
              <a:t> Tong</a:t>
            </a:r>
            <a:r>
              <a:rPr lang="en-US" b="0" dirty="0">
                <a:solidFill>
                  <a:srgbClr val="FF0000"/>
                </a:solidFill>
                <a:latin typeface="Candara" pitchFamily="34" charset="0"/>
                <a:cs typeface="Tahoma" pitchFamily="34" charset="0"/>
              </a:rPr>
              <a:t>* ^</a:t>
            </a:r>
            <a:r>
              <a:rPr lang="en-US" b="0" dirty="0">
                <a:latin typeface="Candara" pitchFamily="34" charset="0"/>
                <a:cs typeface="Tahoma" pitchFamily="34" charset="0"/>
              </a:rPr>
              <a:t>, Nicholas </a:t>
            </a:r>
            <a:r>
              <a:rPr lang="en-US" b="0" dirty="0" err="1">
                <a:latin typeface="Candara" pitchFamily="34" charset="0"/>
                <a:cs typeface="Tahoma" pitchFamily="34" charset="0"/>
              </a:rPr>
              <a:t>Valler</a:t>
            </a:r>
            <a:r>
              <a:rPr lang="en-US" b="0" dirty="0">
                <a:solidFill>
                  <a:srgbClr val="FF0000"/>
                </a:solidFill>
                <a:latin typeface="Candara" pitchFamily="34" charset="0"/>
                <a:cs typeface="Tahoma" pitchFamily="34" charset="0"/>
              </a:rPr>
              <a:t>+</a:t>
            </a:r>
            <a:r>
              <a:rPr lang="en-US" b="0" dirty="0">
                <a:latin typeface="Candara" pitchFamily="34" charset="0"/>
                <a:cs typeface="Tahoma" pitchFamily="34" charset="0"/>
              </a:rPr>
              <a:t>, Michalis Faloutsos</a:t>
            </a:r>
            <a:r>
              <a:rPr lang="en-US" b="0" dirty="0">
                <a:solidFill>
                  <a:srgbClr val="FF0000"/>
                </a:solidFill>
                <a:latin typeface="Candara" pitchFamily="34" charset="0"/>
                <a:cs typeface="Tahoma" pitchFamily="34" charset="0"/>
              </a:rPr>
              <a:t>+</a:t>
            </a:r>
            <a:r>
              <a:rPr lang="en-US" b="0" dirty="0">
                <a:latin typeface="Candara" pitchFamily="34" charset="0"/>
                <a:cs typeface="Tahoma" pitchFamily="34" charset="0"/>
              </a:rPr>
              <a:t>, Christos Faloutsos</a:t>
            </a:r>
            <a:r>
              <a:rPr lang="en-US" b="0" dirty="0">
                <a:solidFill>
                  <a:srgbClr val="FF0000"/>
                </a:solidFill>
                <a:latin typeface="Candar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3886200"/>
            <a:ext cx="7315200" cy="8382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Times New Roman" pitchFamily="18" charset="0"/>
              <a:buNone/>
              <a:defRPr/>
            </a:pPr>
            <a:r>
              <a:rPr lang="en-US" sz="1800" b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2000" b="0" dirty="0">
                <a:latin typeface="Candara" pitchFamily="34" charset="0"/>
                <a:ea typeface="+mj-ea"/>
                <a:cs typeface="+mj-cs"/>
              </a:rPr>
              <a:t>Carnegie Mellon University, Pittsburgh USA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Times New Roman" pitchFamily="18" charset="0"/>
              <a:buNone/>
              <a:defRPr/>
            </a:pPr>
            <a:r>
              <a:rPr lang="en-US" sz="2000" b="0" dirty="0">
                <a:solidFill>
                  <a:srgbClr val="FF0000"/>
                </a:solidFill>
                <a:latin typeface="Candara" pitchFamily="34" charset="0"/>
                <a:ea typeface="+mj-ea"/>
                <a:cs typeface="+mj-cs"/>
              </a:rPr>
              <a:t>+</a:t>
            </a:r>
            <a:r>
              <a:rPr lang="en-US" sz="2000" b="0" dirty="0">
                <a:latin typeface="Candara" pitchFamily="34" charset="0"/>
                <a:ea typeface="+mj-ea"/>
                <a:cs typeface="+mj-cs"/>
              </a:rPr>
              <a:t>University of California – Riverside USA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Times New Roman" pitchFamily="18" charset="0"/>
              <a:buNone/>
              <a:defRPr/>
            </a:pPr>
            <a:r>
              <a:rPr lang="en-US" sz="2000" b="0" dirty="0">
                <a:solidFill>
                  <a:srgbClr val="FF0000"/>
                </a:solidFill>
                <a:latin typeface="Candara" pitchFamily="34" charset="0"/>
                <a:ea typeface="+mj-ea"/>
                <a:cs typeface="+mj-cs"/>
              </a:rPr>
              <a:t>^</a:t>
            </a:r>
            <a:r>
              <a:rPr lang="en-US" sz="2000" b="0" dirty="0">
                <a:latin typeface="Candara" pitchFamily="34" charset="0"/>
                <a:ea typeface="+mj-ea"/>
                <a:cs typeface="+mj-cs"/>
              </a:rPr>
              <a:t> IBM Research, </a:t>
            </a:r>
            <a:r>
              <a:rPr lang="en-US" sz="2000" b="0" dirty="0" err="1">
                <a:latin typeface="Candara" pitchFamily="34" charset="0"/>
                <a:ea typeface="+mj-ea"/>
                <a:cs typeface="+mj-cs"/>
              </a:rPr>
              <a:t>Hawthrone</a:t>
            </a:r>
            <a:r>
              <a:rPr lang="en-US" sz="2000" b="0" dirty="0">
                <a:latin typeface="Candara" pitchFamily="34" charset="0"/>
                <a:ea typeface="+mj-ea"/>
                <a:cs typeface="+mj-cs"/>
              </a:rPr>
              <a:t> USA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endParaRPr lang="en-US" sz="1800" b="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√</a:t>
            </a:r>
            <a:r>
              <a:rPr lang="en-US" sz="3600" dirty="0" smtClean="0"/>
              <a:t>Our Framework </a:t>
            </a:r>
          </a:p>
          <a:p>
            <a:pPr lvl="1">
              <a:buNone/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√</a:t>
            </a:r>
            <a:r>
              <a:rPr lang="en-US" sz="3200" dirty="0" smtClean="0"/>
              <a:t>SIS epidemic model</a:t>
            </a:r>
          </a:p>
          <a:p>
            <a:pPr lvl="1">
              <a:buNone/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√</a:t>
            </a:r>
            <a:r>
              <a:rPr lang="en-US" sz="3200" dirty="0" smtClean="0"/>
              <a:t>Time varying graphs</a:t>
            </a:r>
          </a:p>
          <a:p>
            <a:r>
              <a:rPr lang="en-US" sz="3600" dirty="0" smtClean="0"/>
              <a:t> Problem Descriptions</a:t>
            </a:r>
          </a:p>
          <a:p>
            <a:r>
              <a:rPr lang="en-US" sz="3600" dirty="0" smtClean="0"/>
              <a:t> Epidemic Threshold</a:t>
            </a:r>
          </a:p>
          <a:p>
            <a:r>
              <a:rPr lang="en-US" sz="3600" dirty="0" smtClean="0"/>
              <a:t> Immunization</a:t>
            </a:r>
          </a:p>
          <a:p>
            <a:r>
              <a:rPr lang="en-US" sz="3600" dirty="0" smtClean="0"/>
              <a:t> Conclusion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SIS model</a:t>
            </a:r>
          </a:p>
          <a:p>
            <a:pPr lvl="1" eaLnBrk="1" hangingPunct="1"/>
            <a:r>
              <a:rPr lang="en-US" sz="2400" dirty="0" smtClean="0"/>
              <a:t>cure rate </a:t>
            </a:r>
            <a:r>
              <a:rPr lang="el-GR" sz="2400" dirty="0" smtClean="0">
                <a:cs typeface="Times New Roman" pitchFamily="18" charset="0"/>
              </a:rPr>
              <a:t>δ</a:t>
            </a:r>
            <a:endParaRPr lang="en-US" sz="24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infection rate </a:t>
            </a:r>
            <a:r>
              <a:rPr lang="el-GR" sz="2400" dirty="0" smtClean="0">
                <a:cs typeface="Times New Roman" pitchFamily="18" charset="0"/>
              </a:rPr>
              <a:t>β</a:t>
            </a:r>
            <a:endParaRPr lang="en-US" sz="2400" dirty="0" smtClean="0">
              <a:cs typeface="Times New Roman" pitchFamily="18" charset="0"/>
            </a:endParaRPr>
          </a:p>
          <a:p>
            <a:pPr lvl="1" eaLnBrk="1" hangingPunct="1"/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/>
              <a:t>Set of </a:t>
            </a:r>
            <a:r>
              <a:rPr lang="en-US" i="1" dirty="0" smtClean="0"/>
              <a:t>T </a:t>
            </a:r>
            <a:r>
              <a:rPr lang="en-US" b="1" dirty="0" smtClean="0"/>
              <a:t>arbitrary </a:t>
            </a:r>
            <a:r>
              <a:rPr lang="en-US" dirty="0" smtClean="0"/>
              <a:t>graphs</a:t>
            </a:r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     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lvl="1" eaLnBrk="1" hangingPunct="1"/>
            <a:endParaRPr lang="en-US" sz="2400" dirty="0" smtClean="0"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lvl="1" eaLnBrk="1" hangingPunct="1"/>
            <a:endParaRPr lang="en-US" sz="2400" dirty="0" smtClean="0">
              <a:cs typeface="Times New Roman" pitchFamily="18" charset="0"/>
            </a:endParaRPr>
          </a:p>
          <a:p>
            <a:pPr lvl="1"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Formally, given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675" y="3140075"/>
            <a:ext cx="30575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57150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562100" y="4495799"/>
            <a:ext cx="1828800" cy="1752601"/>
            <a:chOff x="1752600" y="2666999"/>
            <a:chExt cx="1828800" cy="1752601"/>
          </a:xfrm>
        </p:grpSpPr>
        <p:sp>
          <p:nvSpPr>
            <p:cNvPr id="7" name="Rectangle 6"/>
            <p:cNvSpPr/>
            <p:nvPr/>
          </p:nvSpPr>
          <p:spPr>
            <a:xfrm>
              <a:off x="1752600" y="2667000"/>
              <a:ext cx="9906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i="1" dirty="0" smtClean="0"/>
                <a:t>day</a:t>
              </a:r>
              <a:endParaRPr lang="en-US" i="1" dirty="0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2067522" y="3352800"/>
              <a:ext cx="381000" cy="99060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10800000">
              <a:off x="2819401" y="2666999"/>
              <a:ext cx="380999" cy="914401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7400" y="39579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73916" y="28956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67300" y="4495799"/>
            <a:ext cx="1828800" cy="1752601"/>
            <a:chOff x="1752600" y="2666999"/>
            <a:chExt cx="1828800" cy="1752601"/>
          </a:xfrm>
        </p:grpSpPr>
        <p:sp>
          <p:nvSpPr>
            <p:cNvPr id="13" name="Rectangle 12"/>
            <p:cNvSpPr/>
            <p:nvPr/>
          </p:nvSpPr>
          <p:spPr>
            <a:xfrm>
              <a:off x="1752600" y="2667000"/>
              <a:ext cx="990600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i="1" dirty="0" smtClean="0"/>
                <a:t>night</a:t>
              </a:r>
              <a:endParaRPr lang="en-US" i="1" dirty="0"/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2067522" y="3352800"/>
              <a:ext cx="381000" cy="99060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10800000">
              <a:off x="2819401" y="2666999"/>
              <a:ext cx="380999" cy="914401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7400" y="39579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73916" y="28956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N</a:t>
              </a:r>
              <a:endParaRPr lang="en-US" dirty="0"/>
            </a:p>
          </p:txBody>
        </p:sp>
      </p:grp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8175" y="4191000"/>
            <a:ext cx="619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6934200" y="4719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….weekend…..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038600" y="838200"/>
            <a:ext cx="5105400" cy="2057400"/>
            <a:chOff x="1905000" y="3962400"/>
            <a:chExt cx="6019800" cy="2590800"/>
          </a:xfrm>
        </p:grpSpPr>
        <p:sp>
          <p:nvSpPr>
            <p:cNvPr id="46" name="Oval 39"/>
            <p:cNvSpPr>
              <a:spLocks noChangeArrowheads="1"/>
            </p:cNvSpPr>
            <p:nvPr/>
          </p:nvSpPr>
          <p:spPr bwMode="auto">
            <a:xfrm>
              <a:off x="4267200" y="5257800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0"/>
            <p:cNvSpPr>
              <a:spLocks noChangeArrowheads="1"/>
            </p:cNvSpPr>
            <p:nvPr/>
          </p:nvSpPr>
          <p:spPr bwMode="auto">
            <a:xfrm>
              <a:off x="5867400" y="6019800"/>
              <a:ext cx="609600" cy="533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1"/>
            <p:cNvSpPr>
              <a:spLocks noChangeArrowheads="1"/>
            </p:cNvSpPr>
            <p:nvPr/>
          </p:nvSpPr>
          <p:spPr bwMode="auto">
            <a:xfrm>
              <a:off x="2362200" y="5257800"/>
              <a:ext cx="609600" cy="533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2"/>
            <p:cNvSpPr>
              <a:spLocks noChangeArrowheads="1"/>
            </p:cNvSpPr>
            <p:nvPr/>
          </p:nvSpPr>
          <p:spPr bwMode="auto">
            <a:xfrm>
              <a:off x="5791200" y="4343400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2971800" y="5562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 flipV="1">
              <a:off x="4800600" y="4724400"/>
              <a:ext cx="1066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4800600" y="5715000"/>
              <a:ext cx="1066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1905000" y="5867400"/>
              <a:ext cx="1524000" cy="5038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 dirty="0"/>
                <a:t>Infected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6248400" y="3962400"/>
              <a:ext cx="1676400" cy="5038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 dirty="0"/>
                <a:t>Healthy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4343400" y="5257800"/>
              <a:ext cx="3048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/>
                <a:t>X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2362200" y="5257800"/>
              <a:ext cx="609601" cy="5038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 dirty="0"/>
                <a:t>N1</a:t>
              </a:r>
            </a:p>
          </p:txBody>
        </p:sp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>
              <a:off x="5867399" y="6019800"/>
              <a:ext cx="609601" cy="5038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 dirty="0"/>
                <a:t>N3</a:t>
              </a:r>
            </a:p>
          </p:txBody>
        </p:sp>
        <p:sp>
          <p:nvSpPr>
            <p:cNvPr id="58" name="Text Box 51"/>
            <p:cNvSpPr txBox="1">
              <a:spLocks noChangeArrowheads="1"/>
            </p:cNvSpPr>
            <p:nvPr/>
          </p:nvSpPr>
          <p:spPr bwMode="auto">
            <a:xfrm>
              <a:off x="5791200" y="4343400"/>
              <a:ext cx="609601" cy="5038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 dirty="0"/>
                <a:t>N2</a:t>
              </a:r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auto">
            <a:xfrm>
              <a:off x="4267200" y="5257800"/>
              <a:ext cx="609600" cy="53340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" name="Group 65"/>
            <p:cNvGrpSpPr>
              <a:grpSpLocks/>
            </p:cNvGrpSpPr>
            <p:nvPr/>
          </p:nvGrpSpPr>
          <p:grpSpPr bwMode="auto">
            <a:xfrm>
              <a:off x="2971800" y="4800600"/>
              <a:ext cx="3352800" cy="1066800"/>
              <a:chOff x="1872" y="3024"/>
              <a:chExt cx="2112" cy="672"/>
            </a:xfrm>
          </p:grpSpPr>
          <p:sp>
            <p:nvSpPr>
              <p:cNvPr id="70" name="AutoShape 53"/>
              <p:cNvSpPr>
                <a:spLocks noChangeArrowheads="1"/>
              </p:cNvSpPr>
              <p:nvPr/>
            </p:nvSpPr>
            <p:spPr bwMode="auto">
              <a:xfrm>
                <a:off x="2064" y="3312"/>
                <a:ext cx="528" cy="96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AutoShape 55"/>
              <p:cNvSpPr>
                <a:spLocks noChangeArrowheads="1"/>
              </p:cNvSpPr>
              <p:nvPr/>
            </p:nvSpPr>
            <p:spPr bwMode="auto">
              <a:xfrm rot="-9412074">
                <a:off x="3120" y="3600"/>
                <a:ext cx="528" cy="96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Text Box 63"/>
              <p:cNvSpPr txBox="1">
                <a:spLocks noChangeArrowheads="1"/>
              </p:cNvSpPr>
              <p:nvPr/>
            </p:nvSpPr>
            <p:spPr bwMode="auto">
              <a:xfrm>
                <a:off x="1872" y="3024"/>
                <a:ext cx="81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</a:pPr>
                <a:r>
                  <a:rPr lang="en-US" sz="2000" dirty="0"/>
                  <a:t>Prob. </a:t>
                </a:r>
                <a:r>
                  <a:rPr lang="el-GR" sz="2000" dirty="0">
                    <a:cs typeface="Times New Roman" pitchFamily="18" charset="0"/>
                  </a:rPr>
                  <a:t>β</a:t>
                </a:r>
              </a:p>
            </p:txBody>
          </p:sp>
          <p:sp>
            <p:nvSpPr>
              <p:cNvPr id="73" name="Text Box 64"/>
              <p:cNvSpPr txBox="1">
                <a:spLocks noChangeArrowheads="1"/>
              </p:cNvSpPr>
              <p:nvPr/>
            </p:nvSpPr>
            <p:spPr bwMode="auto">
              <a:xfrm rot="1236582">
                <a:off x="3168" y="3408"/>
                <a:ext cx="81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</a:pPr>
                <a:r>
                  <a:rPr lang="en-US" sz="2000"/>
                  <a:t>Prob. </a:t>
                </a:r>
                <a:r>
                  <a:rPr lang="el-GR" sz="2000">
                    <a:cs typeface="Times New Roman" pitchFamily="18" charset="0"/>
                  </a:rPr>
                  <a:t>β</a:t>
                </a:r>
              </a:p>
            </p:txBody>
          </p:sp>
        </p:grpSp>
        <p:sp>
          <p:nvSpPr>
            <p:cNvPr id="61" name="Text Box 66"/>
            <p:cNvSpPr txBox="1">
              <a:spLocks noChangeArrowheads="1"/>
            </p:cNvSpPr>
            <p:nvPr/>
          </p:nvSpPr>
          <p:spPr bwMode="auto">
            <a:xfrm>
              <a:off x="3962400" y="4403725"/>
              <a:ext cx="12192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 dirty="0"/>
                <a:t>Prob. </a:t>
              </a:r>
              <a:r>
                <a:rPr lang="el-GR" sz="2000" dirty="0">
                  <a:cs typeface="Times New Roman" pitchFamily="18" charset="0"/>
                </a:rPr>
                <a:t>δ</a:t>
              </a:r>
            </a:p>
          </p:txBody>
        </p:sp>
        <p:pic>
          <p:nvPicPr>
            <p:cNvPr id="62" name="Picture 12" descr="http://www.cpa.charter.k12.mn.us/images/parent_faq/clipart_si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000" y="4876800"/>
              <a:ext cx="544576" cy="409576"/>
            </a:xfrm>
            <a:prstGeom prst="rect">
              <a:avLst/>
            </a:prstGeom>
            <a:noFill/>
          </p:spPr>
        </p:pic>
        <p:pic>
          <p:nvPicPr>
            <p:cNvPr id="63" name="Picture 12" descr="http://www.cpa.charter.k12.mn.us/images/parent_faq/clipart_si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0" y="6096000"/>
              <a:ext cx="544576" cy="409576"/>
            </a:xfrm>
            <a:prstGeom prst="rect">
              <a:avLst/>
            </a:prstGeom>
            <a:noFill/>
          </p:spPr>
        </p:pic>
        <p:pic>
          <p:nvPicPr>
            <p:cNvPr id="64" name="Picture 12" descr="http://www.cpa.charter.k12.mn.us/images/parent_faq/clipart_si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1955" y="5663846"/>
              <a:ext cx="544576" cy="409577"/>
            </a:xfrm>
            <a:prstGeom prst="rect">
              <a:avLst/>
            </a:prstGeom>
            <a:noFill/>
          </p:spPr>
        </p:pic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4541361" y="4814047"/>
              <a:ext cx="60881" cy="291353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4419600" y="4930588"/>
              <a:ext cx="304403" cy="58271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1"/>
            <p:cNvSpPr>
              <a:spLocks noChangeArrowheads="1"/>
            </p:cNvSpPr>
            <p:nvPr/>
          </p:nvSpPr>
          <p:spPr bwMode="auto">
            <a:xfrm>
              <a:off x="4419600" y="4814047"/>
              <a:ext cx="304403" cy="2913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8" name="Picture 2" descr="http://209.197.74.29/_images/080508-153147-26400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87236" y="4442178"/>
              <a:ext cx="4572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>
              <a:buFont typeface="Verdana" pitchFamily="34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Find…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8077200" cy="2209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 eaLnBrk="1" hangingPunct="1">
              <a:buNone/>
            </a:pPr>
            <a:r>
              <a:rPr lang="en-US" sz="3200" dirty="0" smtClean="0"/>
              <a:t>Q</a:t>
            </a:r>
            <a:r>
              <a:rPr lang="en-US" sz="3200" dirty="0" smtClean="0"/>
              <a:t>1</a:t>
            </a:r>
            <a:r>
              <a:rPr lang="en-US" sz="3200" dirty="0" smtClean="0"/>
              <a:t>: Epidemic </a:t>
            </a:r>
            <a:r>
              <a:rPr lang="en-US" sz="3200" dirty="0" smtClean="0"/>
              <a:t>Threshold</a:t>
            </a:r>
            <a:r>
              <a:rPr lang="en-US" sz="3200" dirty="0" smtClean="0"/>
              <a:t>:</a:t>
            </a:r>
          </a:p>
          <a:p>
            <a:pPr algn="l" eaLnBrk="1" hangingPunct="1">
              <a:buNone/>
            </a:pPr>
            <a:r>
              <a:rPr lang="en-US" sz="3200" i="1" dirty="0" smtClean="0"/>
              <a:t>Fast die-out?</a:t>
            </a:r>
            <a:endParaRPr lang="en-US" sz="3200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3886200"/>
            <a:ext cx="8077200" cy="182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eaLnBrk="1" hangingPunct="1">
              <a:buNone/>
            </a:pPr>
            <a:r>
              <a:rPr lang="en-US" sz="3200" dirty="0" smtClean="0"/>
              <a:t>Q2</a:t>
            </a:r>
            <a:r>
              <a:rPr lang="en-US" sz="3200" dirty="0" smtClean="0"/>
              <a:t>: </a:t>
            </a:r>
            <a:r>
              <a:rPr lang="en-US" sz="3200" dirty="0" smtClean="0"/>
              <a:t>Immunization</a:t>
            </a:r>
            <a:endParaRPr lang="en-US" sz="3200" dirty="0" smtClean="0"/>
          </a:p>
          <a:p>
            <a:pPr algn="l" eaLnBrk="1" hangingPunct="1">
              <a:buNone/>
            </a:pPr>
            <a:r>
              <a:rPr lang="en-US" sz="3200" i="1" dirty="0" smtClean="0"/>
              <a:t>best </a:t>
            </a:r>
            <a:r>
              <a:rPr lang="en-US" sz="3200" i="1" dirty="0" err="1" smtClean="0"/>
              <a:t>k</a:t>
            </a:r>
            <a:r>
              <a:rPr lang="en-US" sz="3200" i="1" dirty="0" smtClean="0"/>
              <a:t>?</a:t>
            </a:r>
            <a:endParaRPr lang="en-US" sz="3200" i="1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48400" y="3919129"/>
            <a:ext cx="2339605" cy="1719671"/>
            <a:chOff x="6248400" y="3919129"/>
            <a:chExt cx="2339605" cy="1719671"/>
          </a:xfrm>
        </p:grpSpPr>
        <p:grpSp>
          <p:nvGrpSpPr>
            <p:cNvPr id="6" name="Group 5"/>
            <p:cNvGrpSpPr/>
            <p:nvPr/>
          </p:nvGrpSpPr>
          <p:grpSpPr>
            <a:xfrm>
              <a:off x="6248400" y="3919129"/>
              <a:ext cx="2339605" cy="1719671"/>
              <a:chOff x="1527741" y="2514600"/>
              <a:chExt cx="2720605" cy="2253071"/>
            </a:xfrm>
          </p:grpSpPr>
          <p:pic>
            <p:nvPicPr>
              <p:cNvPr id="7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7741" y="3200399"/>
                <a:ext cx="362146" cy="652871"/>
              </a:xfrm>
              <a:prstGeom prst="rect">
                <a:avLst/>
              </a:prstGeom>
              <a:noFill/>
            </p:spPr>
          </p:pic>
          <p:pic>
            <p:nvPicPr>
              <p:cNvPr id="8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28654" y="2667000"/>
                <a:ext cx="362146" cy="652871"/>
              </a:xfrm>
              <a:prstGeom prst="rect">
                <a:avLst/>
              </a:prstGeom>
              <a:noFill/>
            </p:spPr>
          </p:pic>
          <p:pic>
            <p:nvPicPr>
              <p:cNvPr id="9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57400" y="3886200"/>
                <a:ext cx="362146" cy="652871"/>
              </a:xfrm>
              <a:prstGeom prst="rect">
                <a:avLst/>
              </a:prstGeom>
              <a:noFill/>
            </p:spPr>
          </p:pic>
          <p:pic>
            <p:nvPicPr>
              <p:cNvPr id="10" name="Picture 9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19400" y="3276600"/>
                <a:ext cx="362146" cy="652871"/>
              </a:xfrm>
              <a:prstGeom prst="rect">
                <a:avLst/>
              </a:prstGeom>
              <a:noFill/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1981200" y="3588248"/>
                <a:ext cx="762000" cy="69352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981200" y="3124200"/>
                <a:ext cx="219712" cy="14002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1808754" y="3906247"/>
                <a:ext cx="259805" cy="219712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3200400" y="3657600"/>
                <a:ext cx="609600" cy="1466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24200" y="2514600"/>
                <a:ext cx="362146" cy="652871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Connector 15"/>
              <p:cNvCxnSpPr/>
              <p:nvPr/>
            </p:nvCxnSpPr>
            <p:spPr>
              <a:xfrm>
                <a:off x="2438400" y="4343400"/>
                <a:ext cx="457200" cy="7620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86200" y="3352800"/>
                <a:ext cx="362146" cy="652871"/>
              </a:xfrm>
              <a:prstGeom prst="rect">
                <a:avLst/>
              </a:prstGeom>
              <a:noFill/>
            </p:spPr>
          </p:pic>
          <p:cxnSp>
            <p:nvCxnSpPr>
              <p:cNvPr id="18" name="Straight Connector 17"/>
              <p:cNvCxnSpPr/>
              <p:nvPr/>
            </p:nvCxnSpPr>
            <p:spPr>
              <a:xfrm rot="5400000">
                <a:off x="3124201" y="3276602"/>
                <a:ext cx="304802" cy="152399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667000" y="2971800"/>
                <a:ext cx="381000" cy="29804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743200" y="3124200"/>
                <a:ext cx="62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?</a:t>
                </a:r>
                <a:endParaRPr lang="en-US" dirty="0"/>
              </a:p>
            </p:txBody>
          </p:sp>
          <p:pic>
            <p:nvPicPr>
              <p:cNvPr id="21" name="Picture 1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19400" y="3276600"/>
                <a:ext cx="533400" cy="601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1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71800" y="4114800"/>
                <a:ext cx="362146" cy="652871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5179816"/>
              <a:ext cx="458701" cy="45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7391400" y="4979847"/>
              <a:ext cx="53984" cy="352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?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629400" y="1290935"/>
            <a:ext cx="1981200" cy="1685330"/>
            <a:chOff x="6477000" y="833735"/>
            <a:chExt cx="1981200" cy="1685330"/>
          </a:xfrm>
        </p:grpSpPr>
        <p:grpSp>
          <p:nvGrpSpPr>
            <p:cNvPr id="43" name="Group 42"/>
            <p:cNvGrpSpPr/>
            <p:nvPr/>
          </p:nvGrpSpPr>
          <p:grpSpPr>
            <a:xfrm>
              <a:off x="6857206" y="838200"/>
              <a:ext cx="1524794" cy="1302572"/>
              <a:chOff x="6857206" y="838200"/>
              <a:chExt cx="1524794" cy="1302572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6874136" y="1204856"/>
                <a:ext cx="1204857" cy="505610"/>
              </a:xfrm>
              <a:custGeom>
                <a:avLst/>
                <a:gdLst>
                  <a:gd name="connsiteX0" fmla="*/ 0 w 1204857"/>
                  <a:gd name="connsiteY0" fmla="*/ 505610 h 505610"/>
                  <a:gd name="connsiteX1" fmla="*/ 21516 w 1204857"/>
                  <a:gd name="connsiteY1" fmla="*/ 473337 h 505610"/>
                  <a:gd name="connsiteX2" fmla="*/ 96819 w 1204857"/>
                  <a:gd name="connsiteY2" fmla="*/ 376518 h 505610"/>
                  <a:gd name="connsiteX3" fmla="*/ 139850 w 1204857"/>
                  <a:gd name="connsiteY3" fmla="*/ 290457 h 505610"/>
                  <a:gd name="connsiteX4" fmla="*/ 150608 w 1204857"/>
                  <a:gd name="connsiteY4" fmla="*/ 258184 h 505610"/>
                  <a:gd name="connsiteX5" fmla="*/ 258184 w 1204857"/>
                  <a:gd name="connsiteY5" fmla="*/ 129092 h 505610"/>
                  <a:gd name="connsiteX6" fmla="*/ 322730 w 1204857"/>
                  <a:gd name="connsiteY6" fmla="*/ 86062 h 505610"/>
                  <a:gd name="connsiteX7" fmla="*/ 365760 w 1204857"/>
                  <a:gd name="connsiteY7" fmla="*/ 75304 h 505610"/>
                  <a:gd name="connsiteX8" fmla="*/ 430306 w 1204857"/>
                  <a:gd name="connsiteY8" fmla="*/ 53789 h 505610"/>
                  <a:gd name="connsiteX9" fmla="*/ 494852 w 1204857"/>
                  <a:gd name="connsiteY9" fmla="*/ 43031 h 505610"/>
                  <a:gd name="connsiteX10" fmla="*/ 623944 w 1204857"/>
                  <a:gd name="connsiteY10" fmla="*/ 21516 h 505610"/>
                  <a:gd name="connsiteX11" fmla="*/ 957431 w 1204857"/>
                  <a:gd name="connsiteY11" fmla="*/ 10758 h 505610"/>
                  <a:gd name="connsiteX12" fmla="*/ 989704 w 1204857"/>
                  <a:gd name="connsiteY12" fmla="*/ 0 h 505610"/>
                  <a:gd name="connsiteX13" fmla="*/ 1043492 w 1204857"/>
                  <a:gd name="connsiteY13" fmla="*/ 10758 h 505610"/>
                  <a:gd name="connsiteX14" fmla="*/ 1129553 w 1204857"/>
                  <a:gd name="connsiteY14" fmla="*/ 21516 h 505610"/>
                  <a:gd name="connsiteX15" fmla="*/ 1194099 w 1204857"/>
                  <a:gd name="connsiteY15" fmla="*/ 32273 h 505610"/>
                  <a:gd name="connsiteX16" fmla="*/ 1204857 w 1204857"/>
                  <a:gd name="connsiteY16" fmla="*/ 0 h 50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4857" h="505610">
                    <a:moveTo>
                      <a:pt x="0" y="505610"/>
                    </a:moveTo>
                    <a:cubicBezTo>
                      <a:pt x="7172" y="494852"/>
                      <a:pt x="13758" y="483680"/>
                      <a:pt x="21516" y="473337"/>
                    </a:cubicBezTo>
                    <a:cubicBezTo>
                      <a:pt x="46047" y="440629"/>
                      <a:pt x="81634" y="414479"/>
                      <a:pt x="96819" y="376518"/>
                    </a:cubicBezTo>
                    <a:cubicBezTo>
                      <a:pt x="171276" y="190381"/>
                      <a:pt x="75393" y="419372"/>
                      <a:pt x="139850" y="290457"/>
                    </a:cubicBezTo>
                    <a:cubicBezTo>
                      <a:pt x="144921" y="280315"/>
                      <a:pt x="145101" y="268097"/>
                      <a:pt x="150608" y="258184"/>
                    </a:cubicBezTo>
                    <a:cubicBezTo>
                      <a:pt x="173955" y="216159"/>
                      <a:pt x="218375" y="155631"/>
                      <a:pt x="258184" y="129092"/>
                    </a:cubicBezTo>
                    <a:cubicBezTo>
                      <a:pt x="279699" y="114749"/>
                      <a:pt x="297644" y="92334"/>
                      <a:pt x="322730" y="86062"/>
                    </a:cubicBezTo>
                    <a:cubicBezTo>
                      <a:pt x="337073" y="82476"/>
                      <a:pt x="351599" y="79552"/>
                      <a:pt x="365760" y="75304"/>
                    </a:cubicBezTo>
                    <a:cubicBezTo>
                      <a:pt x="387483" y="68787"/>
                      <a:pt x="407935" y="57518"/>
                      <a:pt x="430306" y="53789"/>
                    </a:cubicBezTo>
                    <a:lnTo>
                      <a:pt x="494852" y="43031"/>
                    </a:lnTo>
                    <a:cubicBezTo>
                      <a:pt x="537539" y="35269"/>
                      <a:pt x="580414" y="23807"/>
                      <a:pt x="623944" y="21516"/>
                    </a:cubicBezTo>
                    <a:cubicBezTo>
                      <a:pt x="735010" y="15670"/>
                      <a:pt x="846269" y="14344"/>
                      <a:pt x="957431" y="10758"/>
                    </a:cubicBezTo>
                    <a:cubicBezTo>
                      <a:pt x="968189" y="7172"/>
                      <a:pt x="978364" y="0"/>
                      <a:pt x="989704" y="0"/>
                    </a:cubicBezTo>
                    <a:cubicBezTo>
                      <a:pt x="1007988" y="0"/>
                      <a:pt x="1025420" y="7978"/>
                      <a:pt x="1043492" y="10758"/>
                    </a:cubicBezTo>
                    <a:cubicBezTo>
                      <a:pt x="1072066" y="15154"/>
                      <a:pt x="1100866" y="17930"/>
                      <a:pt x="1129553" y="21516"/>
                    </a:cubicBezTo>
                    <a:cubicBezTo>
                      <a:pt x="1150949" y="35780"/>
                      <a:pt x="1167376" y="58996"/>
                      <a:pt x="1194099" y="32273"/>
                    </a:cubicBezTo>
                    <a:cubicBezTo>
                      <a:pt x="1202117" y="24255"/>
                      <a:pt x="1204857" y="0"/>
                      <a:pt x="1204857" y="0"/>
                    </a:cubicBezTo>
                  </a:path>
                </a:pathLst>
              </a:cu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906409" y="1678193"/>
                <a:ext cx="796066" cy="462579"/>
              </a:xfrm>
              <a:custGeom>
                <a:avLst/>
                <a:gdLst>
                  <a:gd name="connsiteX0" fmla="*/ 0 w 796066"/>
                  <a:gd name="connsiteY0" fmla="*/ 0 h 462579"/>
                  <a:gd name="connsiteX1" fmla="*/ 64546 w 796066"/>
                  <a:gd name="connsiteY1" fmla="*/ 10758 h 462579"/>
                  <a:gd name="connsiteX2" fmla="*/ 150607 w 796066"/>
                  <a:gd name="connsiteY2" fmla="*/ 86061 h 462579"/>
                  <a:gd name="connsiteX3" fmla="*/ 172123 w 796066"/>
                  <a:gd name="connsiteY3" fmla="*/ 107576 h 462579"/>
                  <a:gd name="connsiteX4" fmla="*/ 204396 w 796066"/>
                  <a:gd name="connsiteY4" fmla="*/ 118334 h 462579"/>
                  <a:gd name="connsiteX5" fmla="*/ 279699 w 796066"/>
                  <a:gd name="connsiteY5" fmla="*/ 161365 h 462579"/>
                  <a:gd name="connsiteX6" fmla="*/ 344245 w 796066"/>
                  <a:gd name="connsiteY6" fmla="*/ 215153 h 462579"/>
                  <a:gd name="connsiteX7" fmla="*/ 387276 w 796066"/>
                  <a:gd name="connsiteY7" fmla="*/ 236668 h 462579"/>
                  <a:gd name="connsiteX8" fmla="*/ 462579 w 796066"/>
                  <a:gd name="connsiteY8" fmla="*/ 301214 h 462579"/>
                  <a:gd name="connsiteX9" fmla="*/ 484095 w 796066"/>
                  <a:gd name="connsiteY9" fmla="*/ 322729 h 462579"/>
                  <a:gd name="connsiteX10" fmla="*/ 548640 w 796066"/>
                  <a:gd name="connsiteY10" fmla="*/ 344245 h 462579"/>
                  <a:gd name="connsiteX11" fmla="*/ 645459 w 796066"/>
                  <a:gd name="connsiteY11" fmla="*/ 398033 h 462579"/>
                  <a:gd name="connsiteX12" fmla="*/ 677732 w 796066"/>
                  <a:gd name="connsiteY12" fmla="*/ 419548 h 462579"/>
                  <a:gd name="connsiteX13" fmla="*/ 753036 w 796066"/>
                  <a:gd name="connsiteY13" fmla="*/ 441063 h 462579"/>
                  <a:gd name="connsiteX14" fmla="*/ 796066 w 796066"/>
                  <a:gd name="connsiteY14" fmla="*/ 462579 h 4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066" h="462579">
                    <a:moveTo>
                      <a:pt x="0" y="0"/>
                    </a:moveTo>
                    <a:cubicBezTo>
                      <a:pt x="21515" y="3586"/>
                      <a:pt x="43853" y="3860"/>
                      <a:pt x="64546" y="10758"/>
                    </a:cubicBezTo>
                    <a:cubicBezTo>
                      <a:pt x="91232" y="19653"/>
                      <a:pt x="140009" y="75463"/>
                      <a:pt x="150607" y="86061"/>
                    </a:cubicBezTo>
                    <a:cubicBezTo>
                      <a:pt x="157779" y="93233"/>
                      <a:pt x="162501" y="104369"/>
                      <a:pt x="172123" y="107576"/>
                    </a:cubicBezTo>
                    <a:lnTo>
                      <a:pt x="204396" y="118334"/>
                    </a:lnTo>
                    <a:cubicBezTo>
                      <a:pt x="243364" y="176787"/>
                      <a:pt x="202894" y="132563"/>
                      <a:pt x="279699" y="161365"/>
                    </a:cubicBezTo>
                    <a:cubicBezTo>
                      <a:pt x="315646" y="174845"/>
                      <a:pt x="313402" y="193122"/>
                      <a:pt x="344245" y="215153"/>
                    </a:cubicBezTo>
                    <a:cubicBezTo>
                      <a:pt x="357295" y="224474"/>
                      <a:pt x="372932" y="229496"/>
                      <a:pt x="387276" y="236668"/>
                    </a:cubicBezTo>
                    <a:cubicBezTo>
                      <a:pt x="445679" y="314540"/>
                      <a:pt x="388747" y="251993"/>
                      <a:pt x="462579" y="301214"/>
                    </a:cubicBezTo>
                    <a:cubicBezTo>
                      <a:pt x="471018" y="306840"/>
                      <a:pt x="475023" y="318193"/>
                      <a:pt x="484095" y="322729"/>
                    </a:cubicBezTo>
                    <a:cubicBezTo>
                      <a:pt x="504380" y="332871"/>
                      <a:pt x="548640" y="344245"/>
                      <a:pt x="548640" y="344245"/>
                    </a:cubicBezTo>
                    <a:cubicBezTo>
                      <a:pt x="649928" y="445533"/>
                      <a:pt x="487505" y="292732"/>
                      <a:pt x="645459" y="398033"/>
                    </a:cubicBezTo>
                    <a:cubicBezTo>
                      <a:pt x="656217" y="405205"/>
                      <a:pt x="666168" y="413766"/>
                      <a:pt x="677732" y="419548"/>
                    </a:cubicBezTo>
                    <a:cubicBezTo>
                      <a:pt x="693169" y="427267"/>
                      <a:pt x="739243" y="437615"/>
                      <a:pt x="753036" y="441063"/>
                    </a:cubicBezTo>
                    <a:lnTo>
                      <a:pt x="796066" y="462579"/>
                    </a:lnTo>
                  </a:path>
                </a:pathLst>
              </a:cu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rot="5400000" flipH="1" flipV="1">
                <a:off x="6248400" y="1523206"/>
                <a:ext cx="1219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6858000" y="2133600"/>
                <a:ext cx="1524000" cy="1588"/>
              </a:xfrm>
              <a:prstGeom prst="straightConnector1">
                <a:avLst/>
              </a:prstGeom>
              <a:ln w="2222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7162800" y="838200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b="0" i="1" dirty="0" smtClean="0"/>
                  <a:t>above</a:t>
                </a:r>
                <a:endParaRPr lang="en-US" sz="2000" b="0" i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086600" y="1657290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b="0" i="1" dirty="0" smtClean="0"/>
                  <a:t>below</a:t>
                </a:r>
                <a:endParaRPr lang="en-US" sz="2000" b="0" i="1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477000" y="8337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01000" y="2057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1" dirty="0" smtClean="0"/>
              <a:t>NO</a:t>
            </a:r>
            <a:r>
              <a:rPr lang="en-US" b="1" i="1" dirty="0" smtClean="0"/>
              <a:t>  </a:t>
            </a:r>
            <a:r>
              <a:rPr lang="en-US" b="1" dirty="0" smtClean="0"/>
              <a:t>epidemic  if</a:t>
            </a:r>
          </a:p>
          <a:p>
            <a:pPr>
              <a:buNone/>
            </a:pPr>
            <a:r>
              <a:rPr lang="en-US" dirty="0" smtClean="0"/>
              <a:t>                    </a:t>
            </a:r>
          </a:p>
          <a:p>
            <a:pPr>
              <a:buNone/>
            </a:pPr>
            <a:r>
              <a:rPr lang="en-US" sz="4000" i="1" dirty="0" smtClean="0"/>
              <a:t>			   </a:t>
            </a:r>
            <a:r>
              <a:rPr lang="en-US" sz="4000" i="1" dirty="0" err="1" smtClean="0"/>
              <a:t>eig</a:t>
            </a:r>
            <a:r>
              <a:rPr lang="en-US" sz="4000" i="1" dirty="0" smtClean="0"/>
              <a:t> </a:t>
            </a:r>
            <a:r>
              <a:rPr lang="en-US" sz="4000" dirty="0" smtClean="0"/>
              <a:t>(</a:t>
            </a:r>
            <a:r>
              <a:rPr lang="en-US" sz="4000" b="1" dirty="0" smtClean="0">
                <a:latin typeface="Constantia" pitchFamily="18" charset="0"/>
              </a:rPr>
              <a:t>S</a:t>
            </a:r>
            <a:r>
              <a:rPr lang="en-US" sz="4000" dirty="0" smtClean="0"/>
              <a:t>) =      &lt; 1</a:t>
            </a:r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Q1: Threshold - Main result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06374"/>
            <a:ext cx="762000" cy="71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990600" y="3581400"/>
            <a:ext cx="7467600" cy="1828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smtClean="0"/>
              <a:t>Single number! </a:t>
            </a:r>
          </a:p>
          <a:p>
            <a:pPr algn="ctr">
              <a:buNone/>
            </a:pPr>
            <a:r>
              <a:rPr lang="en-US" sz="3600" dirty="0" smtClean="0"/>
              <a:t>Largest </a:t>
            </a:r>
            <a:r>
              <a:rPr lang="en-US" sz="3600" dirty="0" err="1" smtClean="0"/>
              <a:t>eigenvalue</a:t>
            </a:r>
            <a:r>
              <a:rPr lang="en-US" sz="3600" dirty="0" smtClean="0"/>
              <a:t> of the “</a:t>
            </a:r>
            <a:r>
              <a:rPr lang="en-US" sz="3600" i="1" dirty="0" smtClean="0"/>
              <a:t>system matrix 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cxnSp>
        <p:nvCxnSpPr>
          <p:cNvPr id="22" name="Elbow Connector 21"/>
          <p:cNvCxnSpPr/>
          <p:nvPr/>
        </p:nvCxnSpPr>
        <p:spPr>
          <a:xfrm flipV="1">
            <a:off x="1371600" y="3048000"/>
            <a:ext cx="1371600" cy="533400"/>
          </a:xfrm>
          <a:prstGeom prst="bentConnector3">
            <a:avLst>
              <a:gd name="adj1" fmla="val 794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743200" y="2362200"/>
            <a:ext cx="3200400" cy="1066800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c 27"/>
          <p:cNvSpPr/>
          <p:nvPr/>
        </p:nvSpPr>
        <p:spPr>
          <a:xfrm rot="5955971">
            <a:off x="-1392" y="-2443757"/>
            <a:ext cx="3461257" cy="4992746"/>
          </a:xfrm>
          <a:prstGeom prst="arc">
            <a:avLst>
              <a:gd name="adj1" fmla="val 15604105"/>
              <a:gd name="adj2" fmla="val 4880059"/>
            </a:avLst>
          </a:prstGeom>
          <a:solidFill>
            <a:schemeClr val="accent6">
              <a:lumMod val="20000"/>
              <a:lumOff val="80000"/>
            </a:schemeClr>
          </a:solidFill>
          <a:ln w="34925" cmpd="thinThick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383" y="1981200"/>
            <a:ext cx="45894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-174900" y="76200"/>
            <a:ext cx="444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 smtClean="0"/>
              <a:t> NO </a:t>
            </a:r>
            <a:r>
              <a:rPr lang="en-US" b="0" dirty="0" smtClean="0"/>
              <a:t>epidemic if</a:t>
            </a:r>
            <a:r>
              <a:rPr lang="en-US" b="0" i="1" dirty="0" smtClean="0"/>
              <a:t> </a:t>
            </a:r>
            <a:r>
              <a:rPr lang="en-US" i="1" dirty="0" err="1" smtClean="0"/>
              <a:t>eig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latin typeface="Constantia" pitchFamily="18" charset="0"/>
              </a:rPr>
              <a:t>S</a:t>
            </a:r>
            <a:r>
              <a:rPr lang="en-US" dirty="0" smtClean="0"/>
              <a:t>) =         &lt; 1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76200"/>
            <a:ext cx="4853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5810" y="757535"/>
            <a:ext cx="10073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897610" y="757535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latin typeface="Constantia" pitchFamily="18" charset="0"/>
              </a:rPr>
              <a:t>S  =</a:t>
            </a:r>
            <a:endParaRPr lang="en-US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533400" y="2438400"/>
            <a:ext cx="5334000" cy="1651576"/>
            <a:chOff x="838200" y="2438400"/>
            <a:chExt cx="5334000" cy="1651576"/>
          </a:xfrm>
        </p:grpSpPr>
        <p:sp>
          <p:nvSpPr>
            <p:cNvPr id="9" name="TextBox 8"/>
            <p:cNvSpPr txBox="1"/>
            <p:nvPr/>
          </p:nvSpPr>
          <p:spPr>
            <a:xfrm>
              <a:off x="838200" y="2895600"/>
              <a:ext cx="2209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smtClean="0"/>
                <a:t>cure rate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2200" y="3505200"/>
              <a:ext cx="2667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3200" dirty="0" smtClean="0"/>
                <a:t>infection rate</a:t>
              </a:r>
              <a:endParaRPr lang="en-US" sz="3200" dirty="0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2895600" y="2438400"/>
              <a:ext cx="1981200" cy="83820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4495800" y="2514600"/>
              <a:ext cx="1676400" cy="990600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7543800" y="5029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……..</a:t>
            </a:r>
            <a:endParaRPr lang="en-US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4953000" y="2667000"/>
            <a:ext cx="3733800" cy="3276600"/>
            <a:chOff x="4953000" y="2667000"/>
            <a:chExt cx="3733800" cy="3276600"/>
          </a:xfrm>
        </p:grpSpPr>
        <p:sp>
          <p:nvSpPr>
            <p:cNvPr id="10" name="TextBox 9"/>
            <p:cNvSpPr txBox="1"/>
            <p:nvPr/>
          </p:nvSpPr>
          <p:spPr>
            <a:xfrm>
              <a:off x="5181600" y="3657600"/>
              <a:ext cx="350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smtClean="0"/>
                <a:t>  adjacency matrix</a:t>
              </a:r>
              <a:endParaRPr lang="en-US" sz="3200" dirty="0"/>
            </a:p>
          </p:txBody>
        </p:sp>
        <p:cxnSp>
          <p:nvCxnSpPr>
            <p:cNvPr id="104" name="Straight Arrow Connector 103"/>
            <p:cNvCxnSpPr>
              <a:stCxn id="10" idx="0"/>
            </p:cNvCxnSpPr>
            <p:nvPr/>
          </p:nvCxnSpPr>
          <p:spPr>
            <a:xfrm rot="16200000" flipV="1">
              <a:off x="6286500" y="3009900"/>
              <a:ext cx="990600" cy="3048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8800" y="4385310"/>
              <a:ext cx="416719" cy="2628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9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81800" y="4343400"/>
              <a:ext cx="451445" cy="30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9" name="Group 148"/>
            <p:cNvGrpSpPr/>
            <p:nvPr/>
          </p:nvGrpSpPr>
          <p:grpSpPr>
            <a:xfrm flipH="1">
              <a:off x="4953000" y="5029200"/>
              <a:ext cx="1174563" cy="914400"/>
              <a:chOff x="1762722" y="2507672"/>
              <a:chExt cx="1818678" cy="1911928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811594" y="2507672"/>
                <a:ext cx="931609" cy="11152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800" i="1" dirty="0"/>
              </a:p>
            </p:txBody>
          </p:sp>
          <p:sp>
            <p:nvSpPr>
              <p:cNvPr id="151" name="Left Brace 150"/>
              <p:cNvSpPr/>
              <p:nvPr/>
            </p:nvSpPr>
            <p:spPr>
              <a:xfrm rot="16200000">
                <a:off x="2067522" y="3352800"/>
                <a:ext cx="381000" cy="990600"/>
              </a:xfrm>
              <a:prstGeom prst="leftBrac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Left Brace 151"/>
              <p:cNvSpPr/>
              <p:nvPr/>
            </p:nvSpPr>
            <p:spPr>
              <a:xfrm rot="10800000">
                <a:off x="2819401" y="2666999"/>
                <a:ext cx="380999" cy="914401"/>
              </a:xfrm>
              <a:prstGeom prst="leftBrac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057400" y="395793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173916" y="2895600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sp>
          <p:nvSpPr>
            <p:cNvPr id="156" name="Rectangle 155"/>
            <p:cNvSpPr/>
            <p:nvPr/>
          </p:nvSpPr>
          <p:spPr>
            <a:xfrm flipH="1">
              <a:off x="6667499" y="5029200"/>
              <a:ext cx="609601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i="1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334000" y="45720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day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477000" y="45720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night</a:t>
              </a:r>
              <a:endParaRPr lang="en-US" dirty="0"/>
            </a:p>
          </p:txBody>
        </p:sp>
      </p:grpSp>
      <p:sp>
        <p:nvSpPr>
          <p:cNvPr id="56" name="Explosion 1 55"/>
          <p:cNvSpPr/>
          <p:nvPr/>
        </p:nvSpPr>
        <p:spPr>
          <a:xfrm>
            <a:off x="6629400" y="0"/>
            <a:ext cx="2514600" cy="1066800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 smtClean="0"/>
              <a:t>Details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</a:t>
            </a:r>
          </a:p>
          <a:p>
            <a:pPr lvl="1"/>
            <a:r>
              <a:rPr lang="en-US" dirty="0" smtClean="0"/>
              <a:t>100 nodes</a:t>
            </a:r>
          </a:p>
          <a:p>
            <a:pPr lvl="1"/>
            <a:r>
              <a:rPr lang="en-US" dirty="0" smtClean="0"/>
              <a:t>         -  Clique                    - Chain</a:t>
            </a:r>
          </a:p>
          <a:p>
            <a:endParaRPr lang="en-US" dirty="0" smtClean="0"/>
          </a:p>
          <a:p>
            <a:r>
              <a:rPr lang="en-US" dirty="0" smtClean="0"/>
              <a:t>MIT Reality Mining</a:t>
            </a:r>
          </a:p>
          <a:p>
            <a:pPr lvl="1"/>
            <a:r>
              <a:rPr lang="en-US" dirty="0" smtClean="0"/>
              <a:t>104 mobile devices</a:t>
            </a:r>
          </a:p>
          <a:p>
            <a:pPr lvl="1"/>
            <a:r>
              <a:rPr lang="en-US" dirty="0" smtClean="0"/>
              <a:t>September 2004 – June 2005</a:t>
            </a:r>
          </a:p>
          <a:p>
            <a:pPr lvl="1"/>
            <a:r>
              <a:rPr lang="en-US" dirty="0" smtClean="0"/>
              <a:t>12-hr adjacency matrices</a:t>
            </a:r>
          </a:p>
          <a:p>
            <a:pPr lvl="1">
              <a:buNone/>
            </a:pPr>
            <a:r>
              <a:rPr lang="en-US" dirty="0" smtClean="0"/>
              <a:t>            (day)                (night)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Q1: Simulation experiments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800600"/>
            <a:ext cx="57150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724400"/>
            <a:ext cx="619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57150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38375"/>
            <a:ext cx="619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‘Take-off’ plots</a:t>
            </a:r>
            <a:endParaRPr lang="en-US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43" y="2286000"/>
            <a:ext cx="395825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357107"/>
            <a:ext cx="3929063" cy="320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1676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Synthetic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676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MIT Reality Mining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-1447802" y="3733802"/>
            <a:ext cx="4114804" cy="158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" y="5791200"/>
            <a:ext cx="8153402" cy="158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76200" y="4760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0" i="1" dirty="0" smtClean="0">
                <a:latin typeface="+mj-lt"/>
              </a:rPr>
              <a:t>Footprint     (# infected @ steady state)</a:t>
            </a:r>
            <a:endParaRPr lang="en-US" b="0" i="1" dirty="0">
              <a:latin typeface="+mj-lt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5943600"/>
            <a:ext cx="990600" cy="510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rot="5400000" flipH="1" flipV="1">
            <a:off x="2019300" y="4610100"/>
            <a:ext cx="1295400" cy="1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76400" y="2895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nstantia" pitchFamily="18" charset="0"/>
              </a:rPr>
              <a:t>Our threshold</a:t>
            </a:r>
            <a:endParaRPr lang="en-US" sz="1800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35446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DA1F28"/>
                </a:solidFill>
                <a:latin typeface="Constantia" pitchFamily="18" charset="0"/>
              </a:rPr>
              <a:t>Our threshold</a:t>
            </a:r>
            <a:endParaRPr lang="en-US" sz="1800" dirty="0">
              <a:solidFill>
                <a:srgbClr val="DA1F28"/>
              </a:solidFill>
              <a:latin typeface="Constant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6600" y="6015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1" dirty="0" smtClean="0">
                <a:latin typeface="+mj-lt"/>
              </a:rPr>
              <a:t>(log scale)</a:t>
            </a:r>
            <a:endParaRPr lang="en-US" b="0" i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4419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NO EPIDEMIC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24200" y="30435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EPIDEMIC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91400" y="3048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EPIDEMIC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181600" y="44268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NO EPIDEMIC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6896894" y="4609306"/>
            <a:ext cx="1295400" cy="1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Time-plots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676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Synthetic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676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MIT Reality Mining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1447802" y="3733802"/>
            <a:ext cx="4114804" cy="158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5791200"/>
            <a:ext cx="8153402" cy="158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286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1" dirty="0" smtClean="0">
                <a:latin typeface="+mj-lt"/>
              </a:rPr>
              <a:t>log(# infected)</a:t>
            </a:r>
            <a:endParaRPr lang="en-US" b="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199" y="5943600"/>
            <a:ext cx="121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1" dirty="0" smtClean="0">
                <a:latin typeface="+mj-lt"/>
              </a:rPr>
              <a:t>Time</a:t>
            </a:r>
            <a:endParaRPr lang="en-US" b="0" i="1" dirty="0">
              <a:latin typeface="+mj-lt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24075"/>
            <a:ext cx="4038671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260" y="2133600"/>
            <a:ext cx="415271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52600" y="441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BELOW threshold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3283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AT threshold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22932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ABOVE threshold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2362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ABOVE threshold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664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AT threshold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4648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BELOW threshold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√</a:t>
            </a:r>
            <a:r>
              <a:rPr lang="en-US" sz="3600" dirty="0" smtClean="0"/>
              <a:t>Motivation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√</a:t>
            </a:r>
            <a:r>
              <a:rPr lang="en-US" sz="3600" dirty="0" smtClean="0"/>
              <a:t>Our Framework </a:t>
            </a:r>
          </a:p>
          <a:p>
            <a:pPr lvl="1">
              <a:buNone/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√</a:t>
            </a:r>
            <a:r>
              <a:rPr lang="en-US" sz="3200" dirty="0" smtClean="0"/>
              <a:t>SIS epidemic model</a:t>
            </a:r>
          </a:p>
          <a:p>
            <a:pPr lvl="1">
              <a:buNone/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√</a:t>
            </a:r>
            <a:r>
              <a:rPr lang="en-US" sz="3200" dirty="0" smtClean="0"/>
              <a:t>Time varying graphs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√</a:t>
            </a:r>
            <a:r>
              <a:rPr lang="en-US" sz="3600" dirty="0" smtClean="0"/>
              <a:t>Problem Descriptions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√</a:t>
            </a:r>
            <a:r>
              <a:rPr lang="en-US" sz="3600" dirty="0" smtClean="0"/>
              <a:t>Epidemic Threshold</a:t>
            </a:r>
          </a:p>
          <a:p>
            <a:r>
              <a:rPr lang="en-US" sz="3600" dirty="0" smtClean="0"/>
              <a:t> Immunization</a:t>
            </a:r>
          </a:p>
          <a:p>
            <a:r>
              <a:rPr lang="en-US" sz="3600" dirty="0" smtClean="0"/>
              <a:t> Conclusion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Our solution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reduce             </a:t>
            </a:r>
            <a:r>
              <a:rPr lang="en-US" sz="2800" dirty="0" smtClean="0"/>
              <a:t>(==   )</a:t>
            </a:r>
          </a:p>
          <a:p>
            <a:pPr lvl="1" eaLnBrk="1" hangingPunct="1"/>
            <a:endParaRPr lang="en-US" sz="2800" dirty="0" smtClean="0"/>
          </a:p>
          <a:p>
            <a:pPr lvl="1" eaLnBrk="1" hangingPunct="1"/>
            <a:r>
              <a:rPr lang="en-US" sz="2800" dirty="0" smtClean="0"/>
              <a:t>goal: max</a:t>
            </a:r>
            <a:r>
              <a:rPr lang="en-US" sz="2800" dirty="0" smtClean="0"/>
              <a:t> ‘</a:t>
            </a:r>
            <a:r>
              <a:rPr lang="en-US" sz="2800" dirty="0" err="1" smtClean="0"/>
              <a:t>eigendrop</a:t>
            </a:r>
            <a:r>
              <a:rPr lang="en-US" sz="2800" dirty="0" smtClean="0"/>
              <a:t>’  </a:t>
            </a:r>
            <a:r>
              <a:rPr lang="en-US" sz="3000" dirty="0" smtClean="0"/>
              <a:t> </a:t>
            </a:r>
            <a:r>
              <a:rPr lang="el-GR" sz="3000" dirty="0" smtClean="0"/>
              <a:t>Δ</a:t>
            </a:r>
            <a:endParaRPr lang="en-US" sz="2800" dirty="0" smtClean="0"/>
          </a:p>
          <a:p>
            <a:pPr lvl="1" eaLnBrk="1" hangingPunct="1"/>
            <a:endParaRPr lang="en-US" sz="28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2800" dirty="0" smtClean="0"/>
              <a:t>Comparison - But : No competing policy</a:t>
            </a:r>
          </a:p>
          <a:p>
            <a:pPr eaLnBrk="1" hangingPunct="1"/>
            <a:r>
              <a:rPr lang="en-US" sz="2800" dirty="0" smtClean="0"/>
              <a:t>We propose and evaluate many policies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Q2: Immunization</a:t>
            </a:r>
            <a:endParaRPr lang="en-US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81200"/>
            <a:ext cx="1105007" cy="56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" y="3810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b="0" dirty="0" smtClean="0"/>
              <a:t>  </a:t>
            </a:r>
            <a:r>
              <a:rPr lang="el-GR" sz="3600" b="0" dirty="0" smtClean="0"/>
              <a:t>Δ</a:t>
            </a:r>
            <a:r>
              <a:rPr lang="en-US" sz="2800" b="0" dirty="0" smtClean="0"/>
              <a:t>         =        </a:t>
            </a:r>
            <a:r>
              <a:rPr lang="en-US" sz="2800" b="0" i="1" dirty="0" smtClean="0"/>
              <a:t>_before</a:t>
            </a:r>
            <a:r>
              <a:rPr lang="en-US" sz="2800" b="0" dirty="0" smtClean="0"/>
              <a:t>  -       </a:t>
            </a:r>
            <a:r>
              <a:rPr lang="en-US" sz="2800" b="0" i="1" dirty="0" smtClean="0"/>
              <a:t>_after</a:t>
            </a:r>
            <a:endParaRPr lang="en-US" sz="2800" b="0" i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400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819400"/>
            <a:ext cx="3200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0160" y="3886200"/>
            <a:ext cx="3200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886200"/>
            <a:ext cx="3200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86200"/>
            <a:ext cx="3200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51"/>
          <p:cNvGrpSpPr/>
          <p:nvPr/>
        </p:nvGrpSpPr>
        <p:grpSpPr>
          <a:xfrm>
            <a:off x="6248400" y="32929"/>
            <a:ext cx="2720605" cy="2253071"/>
            <a:chOff x="1527741" y="2514600"/>
            <a:chExt cx="2720605" cy="2253071"/>
          </a:xfrm>
        </p:grpSpPr>
        <p:pic>
          <p:nvPicPr>
            <p:cNvPr id="53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7741" y="3200399"/>
              <a:ext cx="362146" cy="652871"/>
            </a:xfrm>
            <a:prstGeom prst="rect">
              <a:avLst/>
            </a:prstGeom>
            <a:noFill/>
          </p:spPr>
        </p:pic>
        <p:pic>
          <p:nvPicPr>
            <p:cNvPr id="54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28654" y="2667000"/>
              <a:ext cx="362146" cy="652871"/>
            </a:xfrm>
            <a:prstGeom prst="rect">
              <a:avLst/>
            </a:prstGeom>
            <a:noFill/>
          </p:spPr>
        </p:pic>
        <p:pic>
          <p:nvPicPr>
            <p:cNvPr id="55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886200"/>
              <a:ext cx="362146" cy="652871"/>
            </a:xfrm>
            <a:prstGeom prst="rect">
              <a:avLst/>
            </a:prstGeom>
            <a:noFill/>
          </p:spPr>
        </p:pic>
        <p:pic>
          <p:nvPicPr>
            <p:cNvPr id="56" name="Picture 55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400" y="3276600"/>
              <a:ext cx="362146" cy="652871"/>
            </a:xfrm>
            <a:prstGeom prst="rect">
              <a:avLst/>
            </a:prstGeom>
            <a:noFill/>
          </p:spPr>
        </p:pic>
        <p:cxnSp>
          <p:nvCxnSpPr>
            <p:cNvPr id="57" name="Straight Connector 56"/>
            <p:cNvCxnSpPr/>
            <p:nvPr/>
          </p:nvCxnSpPr>
          <p:spPr>
            <a:xfrm>
              <a:off x="1981200" y="3588248"/>
              <a:ext cx="762000" cy="69352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981200" y="3124200"/>
              <a:ext cx="219712" cy="14002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808754" y="3906247"/>
              <a:ext cx="259805" cy="219712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200400" y="3657600"/>
              <a:ext cx="609600" cy="1466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4200" y="2514600"/>
              <a:ext cx="362146" cy="652871"/>
            </a:xfrm>
            <a:prstGeom prst="rect">
              <a:avLst/>
            </a:prstGeom>
            <a:noFill/>
          </p:spPr>
        </p:pic>
        <p:cxnSp>
          <p:nvCxnSpPr>
            <p:cNvPr id="62" name="Straight Connector 61"/>
            <p:cNvCxnSpPr/>
            <p:nvPr/>
          </p:nvCxnSpPr>
          <p:spPr>
            <a:xfrm>
              <a:off x="2438400" y="4343400"/>
              <a:ext cx="457200" cy="762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200" y="3352800"/>
              <a:ext cx="362146" cy="652871"/>
            </a:xfrm>
            <a:prstGeom prst="rect">
              <a:avLst/>
            </a:prstGeom>
            <a:noFill/>
          </p:spPr>
        </p:pic>
        <p:cxnSp>
          <p:nvCxnSpPr>
            <p:cNvPr id="64" name="Straight Connector 63"/>
            <p:cNvCxnSpPr/>
            <p:nvPr/>
          </p:nvCxnSpPr>
          <p:spPr>
            <a:xfrm rot="5400000">
              <a:off x="3124201" y="3276602"/>
              <a:ext cx="304802" cy="152399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667000" y="2971800"/>
              <a:ext cx="381000" cy="29804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743200" y="3124200"/>
              <a:ext cx="62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?</a:t>
              </a:r>
              <a:endParaRPr lang="en-US" dirty="0"/>
            </a:p>
          </p:txBody>
        </p:sp>
        <p:pic>
          <p:nvPicPr>
            <p:cNvPr id="67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23141" y="3276600"/>
              <a:ext cx="533400" cy="60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114800"/>
              <a:ext cx="362146" cy="652871"/>
            </a:xfrm>
            <a:prstGeom prst="rect">
              <a:avLst/>
            </a:prstGeom>
            <a:noFill/>
          </p:spPr>
        </p:pic>
      </p:grpSp>
      <p:pic>
        <p:nvPicPr>
          <p:cNvPr id="69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1676400"/>
            <a:ext cx="533400" cy="60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8229600" y="1443335"/>
            <a:ext cx="6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fundamental questions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371600" y="1905000"/>
            <a:ext cx="3200400" cy="3067960"/>
            <a:chOff x="5181600" y="1412805"/>
            <a:chExt cx="2743200" cy="2514958"/>
          </a:xfrm>
        </p:grpSpPr>
        <p:pic>
          <p:nvPicPr>
            <p:cNvPr id="5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6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61314" y="1412805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7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65371" y="3161822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8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638800" y="2724568"/>
              <a:ext cx="1828800" cy="1863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38800" y="1905000"/>
              <a:ext cx="457200" cy="3810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6400" y="3048000"/>
              <a:ext cx="457200" cy="3048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77000" y="2974427"/>
              <a:ext cx="925286" cy="454574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518287" cy="934360"/>
          </a:xfrm>
          <a:prstGeom prst="rect">
            <a:avLst/>
          </a:prstGeom>
          <a:noFill/>
        </p:spPr>
      </p:pic>
      <p:pic>
        <p:nvPicPr>
          <p:cNvPr id="14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495800"/>
            <a:ext cx="518287" cy="93436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V="1">
            <a:off x="3124200" y="2143580"/>
            <a:ext cx="1828800" cy="14242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4638220"/>
            <a:ext cx="1752600" cy="46718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124200"/>
            <a:ext cx="518287" cy="93436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4572000" y="3527930"/>
            <a:ext cx="1828800" cy="6345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0" name="AutoShape 2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AutoShape 4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AutoShape 6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AutoShape 8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AutoShape 10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50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544576" cy="409576"/>
          </a:xfrm>
          <a:prstGeom prst="rect">
            <a:avLst/>
          </a:prstGeom>
          <a:noFill/>
        </p:spPr>
      </p:pic>
      <p:pic>
        <p:nvPicPr>
          <p:cNvPr id="26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224" y="2486024"/>
            <a:ext cx="544576" cy="409576"/>
          </a:xfrm>
          <a:prstGeom prst="rect">
            <a:avLst/>
          </a:prstGeom>
          <a:noFill/>
        </p:spPr>
      </p:pic>
      <p:pic>
        <p:nvPicPr>
          <p:cNvPr id="2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495424"/>
            <a:ext cx="544576" cy="409576"/>
          </a:xfrm>
          <a:prstGeom prst="rect">
            <a:avLst/>
          </a:prstGeom>
          <a:noFill/>
        </p:spPr>
      </p:pic>
      <p:pic>
        <p:nvPicPr>
          <p:cNvPr id="28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424" y="4343400"/>
            <a:ext cx="544576" cy="409576"/>
          </a:xfrm>
          <a:prstGeom prst="rect">
            <a:avLst/>
          </a:prstGeom>
          <a:noFill/>
        </p:spPr>
      </p:pic>
      <p:pic>
        <p:nvPicPr>
          <p:cNvPr id="29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800600"/>
            <a:ext cx="544576" cy="409576"/>
          </a:xfrm>
          <a:prstGeom prst="rect">
            <a:avLst/>
          </a:prstGeom>
          <a:noFill/>
        </p:spPr>
      </p:pic>
      <p:pic>
        <p:nvPicPr>
          <p:cNvPr id="3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544576" cy="409576"/>
          </a:xfrm>
          <a:prstGeom prst="rect">
            <a:avLst/>
          </a:prstGeom>
          <a:noFill/>
        </p:spPr>
      </p:pic>
      <p:sp>
        <p:nvSpPr>
          <p:cNvPr id="33" name="Explosion 1 32"/>
          <p:cNvSpPr/>
          <p:nvPr/>
        </p:nvSpPr>
        <p:spPr>
          <a:xfrm>
            <a:off x="5715000" y="4648200"/>
            <a:ext cx="3429000" cy="2209800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Epidemic!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295400" y="28956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38600" y="29718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8000" y="1219200"/>
            <a:ext cx="2133600" cy="990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Strong Virus</a:t>
            </a:r>
            <a:endParaRPr lang="en-US" dirty="0"/>
          </a:p>
        </p:txBody>
      </p:sp>
      <p:pic>
        <p:nvPicPr>
          <p:cNvPr id="3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124200"/>
            <a:ext cx="544576" cy="409576"/>
          </a:xfrm>
          <a:prstGeom prst="rect">
            <a:avLst/>
          </a:prstGeom>
          <a:noFill/>
        </p:spPr>
      </p:pic>
      <p:sp>
        <p:nvSpPr>
          <p:cNvPr id="38" name="Oval Callout 37"/>
          <p:cNvSpPr/>
          <p:nvPr/>
        </p:nvSpPr>
        <p:spPr>
          <a:xfrm>
            <a:off x="76200" y="5029200"/>
            <a:ext cx="3352800" cy="990600"/>
          </a:xfrm>
          <a:prstGeom prst="wedgeEllipseCallout">
            <a:avLst>
              <a:gd name="adj1" fmla="val 23021"/>
              <a:gd name="adj2" fmla="val 6648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Q1: Threshold?</a:t>
            </a:r>
            <a:endParaRPr lang="en-US" dirty="0"/>
          </a:p>
        </p:txBody>
      </p:sp>
      <p:sp>
        <p:nvSpPr>
          <p:cNvPr id="44034" name="AutoShape 2" descr="data:image/jpg;base64,/9j/4AAQSkZJRgABAQAAAQABAAD/2wBDAAkGBwgHBgkIBwgKCgkLDRYPDQwMDRsUFRAWIB0iIiAdHx8kKDQsJCYxJx8fLT0tMTU3Ojo6Iys/RD84QzQ5Ojf/2wBDAQoKCg0MDRoPDxo3JR8lNzc3Nzc3Nzc3Nzc3Nzc3Nzc3Nzc3Nzc3Nzc3Nzc3Nzc3Nzc3Nzc3Nzc3Nzc3Nzc3Nzf/wAARCAC7AJUDASIAAhEBAxEB/8QAHAAAAQUBAQEAAAAAAAAAAAAAAAEEBQYHAwII/8QAQxAAAQMDAgIIAwIMBQQDAAAAAQIDBAAFERIhBjEHExQiQVFhgTJxkaGxFSMzQlJTYnKCorLBFkODktE0c8Lh0vDx/8QAGgEBAAMBAQEAAAAAAAAAAAAAAAECAwQFBv/EACkRAAICAQQABQQDAQAAAAAAAAABAgMRBBIhMQUTIlFhQXGxwRSR0fD/2gAMAwEAAhEDEQA/AItyei9p7XfUSpk0qVrbdbWttJBIw2kZQlIxjz8/E1fuh+c6sXe3K6xMeOtp2O0terq0rSoEDc4GUE4BwM7VS7/Ck8P3G4NzoshpgzHHGXwwpTbiXHCpOFJBGe9jBwc1b+iWFKdkS77oLUCUwlhlKiNTikLVlWB8IBJG+/PbHPGG7ezebi4I0yikHKlrYwCiiigCiiigCiiigCiiigCiiigCiiigCiik50AUUtFAVfpMi9q4DvSAMqRGLwA80ELH9NQXQtND1kuEEneLNUtA/YcAWP5tf0q93SKJttlxDyfZW1v+0kj+9Y10JTixxEuIskdst4yPNbSh/ZaqA27NLSb4paAKKKKAKKKKAKKKKAKKKKAKKKKAKKKSgDmaWiigCiiigEPKsAtC/wAA9JTSQNKI95djkcsNuqUke2HEH2r6Ar5+6UI64nGd4LQIW4lmU2fNWgY/mboD6AHKim9tlon26LMaIKJDKHU48lAH+9OaAKKTlS0AUUUUAUUUUAUUUUAUUUmaADS0lLQBRRRQBRRRQCHlWPdM0bquJLXL8JENbR/01g/c4fpWxVm/TbF1Wi1TAPyE3q1fJaFD7wmgJnopmGXwNb0KVqXEC4qv9NRSP5QmrfWYdCUzMe828q3bfbkpHotOD9rZ+tafQBScqWg0AUUgpaAKKKQnFALRXhbiWxlagkeZOK8NyWXTht5pZ8krBoDsaQUgOTv7V6oAooooAooooAooooAqpdKkQy+BbmUjK4yEyk+nVqCz9gNW2m8+MiZCkRXRlt9pTagfJQwfvoDGOieYIvGoYySmZDcbHqpBC0/Zrrb6+beE5K7XxFZHnSQuNOQw8TtjJLKs/Un2r6HcuMVs4LuSOekE4+lAO6K4tSmXfya8+hGPvrtQBSUtR98uTFotzs6TrKGgMIbGVOKJAShI8VEkADzIoDzerxEs0YPTFqKnFaGWWk6nHl+CUJG5P/6cCoB1d+vHelSjZ4iuUaIUrkEftukEJPogHH6VRzM2FBmuXDiKfHN5dTpLCFlzsrf6pCRk4/SVjKjnwwB2PGNoBwkzVDzTCe/umtIwk/oYTujF4bSOw4VsZVqk25ExzOS5OUqQsn5rJr27wxw+58VjtvzTFQD9QM1yRxdZFfHKca/70Z1A+pTipGFcoNw/6CZHknxDLoUR7Deji12VjNS6eRkiyvQO/YbrMgkcmHHDJYPzQ4SR/CpNPoPErrEluFxFHRCfcUEMSW1FUaQrwSFHdCz+ir2KqdVxlRmJkZyPKaQ8w6nStpwZSoeRFVwaKTXZYQdqWqhZ5z9insWq4PLft8hWiBKcOpba/wBQ4rxOAdCjucYO+M27NVNE8i0UUUJCiiigCkVvtS0h5b0B839IcY27ii+RG+6VyC+0eWQ4A4MfxFQ9q2rh+SxNtcSe0QoPspcUoDcEpyU+mOR8c7VSuJEIl8YXiaG0HqltRUuaQSChsKVg+G7mPapHhi4Jt88wHVaYdwWVx1eDb5T+Mb9ykLSPHvjyoC8SbimMAnqusXjOM7D3+v0rtBuCJeUhOhaRnSfKo+VFVKIW1jrEjdGrn48/eutqhOtPF54BACSAM5NAPJM9llLgDiesQk7YJ39ay3ifilnilAXb1uIiwilKXM6esfWSnWnBzhDaXSDscqB8KuXGrsi28N3mWwFNIEZ0rOvIJUkgEDmDkg+1ZZEQ2zwvC0KTpXLlqPyQ0hpPtvn3q9azNIw1M9lUpfB64HiQZU+6KuA65iMnSww4olJOpWSQOZ7mMn9Krubbw8C2PwTbjqByeyJONvPTvUB0aW1X4GkztWO1laAc74Axn/cVfWpyPYJLPEq74qfIX1jYb7EpeW0YTpyD5bZxjmTueVc9882PDOvTVKNSTR2dsHDxX1YgMNLzj8Tqbxn1SQPrUdM4RtDxWpuTJaUgZySHUp3/AGwSD6Ag1KwkuPvzChCXoqXylsl0p1KB758jhXdz5pNNeIYV9etTTNikRmJBfK3etGQUkk4BIPiRnbPkRVI2zj1Jms9PVNeqC/oYtI4isyk9iuAuDJOEsSkOJzsdgVZI9l+1WO135EvLU2K9AmIALjLycjB21BY2IJxvtjIyBtkSxI6psrUFLbc1pBWTtjGM8/M00mRnE3OItCkASHHWlK8QFtnUMY3GW0keoFaRuk3hmM9LGEW4kpdWIlzjP2x9S8OpCSptJJbVsUqBHJQIBHqKe8LXhydZYzk8jt2tbDyEjm4hZQo48BlOfeqH0jvuNIiWhp0hFweC1YzkgFKAD5jUoK/h+dTvRxGVDdvEWMrLbM1JIWonKVtIXzPiCftrVmMOi+D1pa8NBQT38as+Fe6guFFFFAFMb1cmLRa5NwlnDMdsuKA5qxyA9ScAepp6TgZrMeIb5Nvl1ciGIPwZbJig8y0vU+44g9xS0HGEZ74AJJwk4oDxbYriLeEzwFSX1Kfk4/WrUVK+hOP4RXGTbFLbcaBDjS8EpUSCCDkEEciDuCMEEV3/AArFHxdoSfFKozuf6aRU9xSdTEJ9SQMlx8dQhPzK9/ok0BMcM8RvB1u0XtpCZ2/USHHAlEsAbnyDgHxJ8eY8cXVkkoB1JVncaeXtWQhDvEL6oTDCbutOlao7Q0RGs50qccVnXyOMZzg93NaPwjZXLDZUQXXUOL6xbig0kpbbK1FWhAPJIzgCoyBxxPbTeOHblbRjVKjONJJ8FFJwfrisIjS5N3t7ey3JjcdYejkZWtWlKetSOZOEJStPMEA8q+gp65KIT6oSWlyQ2ospdUUoK8bBRG4Ga+eLtFXHkLkqUoPvPqMlIQG1RZWSpSAAe74qSQTkZwTzorVXJFZ1K2Diy/dGTzbvCLCGiFKZedbWB4K1FX3KFT11RIehqbhrwvUNYDmhSkfnJSrfST4H7uYyNu8z23NZcadd5F1aClz3W2pKj75rpI4pvYDYRMcbR1iQoCS+SRnwJWceXvWUqm5NnTXcowUfY1i1vsuslhiO5G7NpbUytASUd0EAYJBGCNwSK6y5kaHp7U+hpSzhCVHvLPklPNR9ADWU/wCJZS3FrX2hK3CC4W5GnWQAMnSEgnAAyQTtR+H3mwpUaOpBWMLUuTpJ9D1aEKUPQqNU8l5L+escGpTLjEhKSiQ+hLivhaGVOL+SBlR9hVQ4h4xS1Jjpgo0ux3C4EuYUvJQpOCkHCR3vzjnb4TVMeuEt5K2y71LS/jajpDSVfPHeV/Eo01SAhISgY3wlKU+PkAPE+Q51pCpR5M53OSwOnLpKm8SW2fdZinCH0hSlq7qE6gfkAN+QA9B47R0ct6rZNuRGEXGYp9kkYKmglLaD7hGoeiqyXtzdhtFxhsFRvkxvqHXBjRDaPxN6gd14+IDYEgZymuC+P+IUpQ21elsNNpCW2osdtLaEgYAHdJwB5k1M7oxeDoo8O1Fsd6WF7t4yfRuaWss6LuLr7er09AucpuVHRFL3WllKHAdSUjdOARufDNTrnSdw/Hu0q3y1SWOzvFkySyVNKUDg4KckYORuByqynFrJjZpra7HW1lr25LtRUfbrzbroz11umx5Te2VMuBWPnjl70VY5nJJ4ZIVD3rhu0XlaXZ8JC30jCZDai26kei0kK9s1MUhoSZEu2y0Xi7Rolyk9niyQ02zJkuFaR1aFZ1g5wSo4yDt41C3mHItpty5s5l/rZzaFJcTrc0ZyrClHG2NyEjYj30DpBsMh5xm92hh1yawOrkMsLKFvsn93mpJ3AIOcqGDkVmfEVyjyYbsJuNplKWgOrkKdU82B3ge+gadxjGfE7Hc15N9eo8/vMWdlcq/L65Rbo0y4w5sq8wJMVlCkCMW5DCnEuJbWoBWUqBBKlKAAB2xzNdrp0gX62NJTItlu7USEqjIecUpGr4VLIThHgdGVE8hzqJsN0bkWC1TmtLi2Q86tvnh5DTqwk/xb+wNN+D7Gi7mO5c35DwnIflOpD6gHAFJQARnx1aj7DlWeheolJwT4iVvdeVJosyOJb1PjRbS46w0/MOBeIxAbW1jfq0nOl48gNxzUOWkertwtbnLUWIbTTBSnGVKKQ5k5wtXMknBC9yFb77g8uIrZbrRb1OxzpU8SOxOKW725ZOdKQSVa/wBpPLmRgZESq5C4W6I1KUtaFBMiMJJb67SUkd4Odx1OFbLByDjO9V1sdSpJyfC9v+7FUq5JuKKhcrVKt5ClIccZLimwsJ7yFJBJStI5KAB3GUnGQfCoxxIfYWGiDkbKTuM+H24rSIEhDVwjKCXnG2ZCHXlMfji0EM9WhKiN1KOAVaQfHbkTNvRuEb04VvNWt6R+drCWnR8/hWPevU0k52V5mc92ISwjHmnA42ladgoZx5HxFdAdOftrV3uCeFVAqEdLIJyS1LWkE/7sVyRZuCbW4C72F1wckyJPXHPogk5+ldODLeZI9LaGQwpLyt9krGB6E0+td5aioSW4uhxSkh24FzLiGye/1IxhBxnv7q8qtnSHdUliJEtbLseA6HA9iL1AdI06QMgEjBO2ADtzrOOucCw4e8CPgB2wf71y3WyTcYnt+H6Cq2tW3Ph5SX7f+ErxDZnrWUtLbWllxvro5cGFLbBPxJHI+OPUeOQIXOR6H/inky4vzW20POvO9W0Gmy6rPVoH5opp6eA2FcsU0uT2udsVJ5aWG/wSFtubtvWXo0lcaSW+rDrbq0LTuDlOlQzy5EEemcUyU8vADJ0oSNtQyVfPxrx8qDv86n4YbxmUVhvtrt4H8W9OWdxTjJCe0Np1HOM4yf8AyoqEvIPVxMAn8X4e1Fb1rMUeP4jXH+TJ/b8I+w6KKK6zxRCkHnWM9MMQx+K4cpIITLhaSfDU2s/2cH0rZ6zjpqhBy0WycAcx5gbUfAIcSUn+YIoCucH2F28cKLlWZxDV1gS3GlNufk5KQesQFeRAc0hXkSk5B2h4M9+0PpgLkTLdMiKX1cN7q0qbSrmnWtONO/xE4Oyh5VaOhaYE3O8QDnDjTMhIPmNSFf8AhWmzbXb7gpC50CLJU38BfZSsp+WRtWM6VJ5Tw/gvGWO1kzLh3hpXE8O7S5Mh51L0JMKPOcJWX1hWtxxOeaNQSkYwCEmq5BdMiwttNwY0Vp1jC8OrdUhO+UJ1juAEkfEcb4863oJCEhKAEgYAAHKsf4htTto4mk22G2l6PLSqZHR1qUKTrUdaAFEasK32OQFAeFaRjtWCreXkYREOQ0JTAfVGQP8AKSMtH+A7D2wT45p4q6TVo0yYkKUByyVI+whYprolMgB+BNSQN1dUVj+XNc1TI6Pyrha/7qFI/qAqxA67Un82x25J8y4MfY1SifcAkoZVFhoPMR2Mn6k4/lpkJ8I/DMin/XR/zSmbET8UuMPm8kf3oCN4lYK4aZTjjrrzTgy44sqODscDkkbg4AA2qpYCVqbVkAKJTtyzV6ceizErZQvr0FJSUsJLmcjf4QfD76pdwjvRnlIkIW260dCwtOk+h98g+9ct8fVuPe8KtUqpVPtPK+31GxBB3G9Fex38A7KHL19K8VznqZyFeVnCT8j/AOq9UradTyE898n5Df8A4oMZ4LXwbwz/AIhemII2ittDP72v/wCNFaP0MW0xeG37gpHenyCpGf1aO4n6kKPvRXXXV6UfN67U7tTNp8ZNEooorc4Qqr9JMIzuB7u2lIK22OvQP2myFj+mrPzrxJZRIYcZdSFNuJKFJPiCMGgMJ6M5nZeObcQcIltOxySdt060/a39tbyOVfM1rcXZrpBcd+O2zm0OHP6t3Qr7NX1r6ZGMbHagA8qz7pMZVfnI1hjMLf0JMiZ1YQFtIIUEBK1AgKUoZwNzp5gb1arhxPYbc+Y868wGXxzaW+kLH8Oc1nPEHGcKBxe6/Z1Inx58dtLqkJXpbeQSEnURpwUqwRn83fFY6h2Kt+WuS0Nu7kbRRHixnXEXRcXq06iw4+rCxnTlvWFkK1d0tqSpQJABwRT1FxW0htUye9bdYykXa2rYyP30qCPuPoK6x7PMa4ps11vfZUIk3DUEstjKHOoUG8uZJKTpxgE5JG/gNTKEqTpIykjcHcGpp37Fv7Iltz6TNmmJcxIVGl2aUg8lNuFWfpmlcgy44KnpNnip8VrBH3lP31cpPC3D0pZXJsdsdWealxGyT74zXlrhLhtlQU1YLWlQ5KENvI98VqQUizKbvNylR2uJGXm2AE9XCDYW4rAJIyVkIGcZHM53GN6pxnY1yL84uzhyS0hrq3At1bzkhxJOsIBzshJGeQycc9q0rpIgofsDLMEJYui5bLVvfbGFsuKWMlJG4wgLJ9Aaq9vce4SlORJ1rKuuADK4jinT1aUjZIVuBnKsEjdRxnnXLq5WRr9Ecm+ksdVqsTw0ZI431XmWzslQ+40uC4Mj4hz+XnV5btFq4mXLks3dq2396Q885bZoKEBGrCRkgYVgAkjPxbioWfwbfYSyV2eWtOdnYQ69s+uUZx7gVl5c0llH0VOtouXElF+z/TK4SACSeVS/DVllXu6x7dEJTIkHvKx+RaHxLPy+8gU8s3CN5ustLcK2SgsHCnZTZaba9SVAfQAmtu4K4Rh8LQlJQvr5rwBkSiMFZHJIHgkeA9zV66nJ89Ger11dMMQacn1jpfP3J23wmbfBjw4qNDEdtLbafJIGBRTqiuw+ZxnsKSiloSFIeVLSHlQHzvx9A7Pxbf4ichLznXI8NnUA/wBRV9K0DhyfK4ztSLg/cJceCnSwiNEdLOtSUJ1qWsd45WVAAEDA8c1B9MkTqOJ4EwbCVDU2T+02vI98OfZVd4D4se4aS9Dcgl23PuqcaOrSpRyQpTZPdUNgCPPO9SiJdcGnt2RmxxS5w82WVN5WqMXFKQ/4kHUThR3woY3xnIqUV2W6QU9YhMiLIbCtLgyFJIyMg+hqux+kLh9YCnHZTB8nIqzj/bkUztnHFhhW5DC3ZKi2txKEojLPd1q08wPzdNTwZNMkYnD9rX2q2S4msMFK2z1y0am1ZKFYSoALSpKhqxnKQrmc1YeC5ciRaVsTXlPyIMp6It5fxOhCsJUfUp059c1ntx6Q4rdwTMiW98oTHW0TJcSyCSpBB21HbB8udXPovkKncNruLiAhc2bJfKRnAy4QME8xgCoZeOS30h5GloPKoLlFREZ4gu1wnXNAkNxZa4sJpZOhlKAAtQA21KUVZPkAPOvSYEUzlwILDcWM22Fy1R06FulWdLZUnBxgEq3zgpA5mqtI40/w5xPe7U5BD7YnrdSQ+EOd8JUe6RgjJO+RTu28e2hEma7ManRy+8lSdbIX3Q2hO5ST4pPtVlgyaeck/OgxpTibVFhw0NoQFurXGQsNJJISEpIxqOFbnYBOcHYU2jcF2qA92m1LmW+YQR2iI9oJz5ox1ZHppxTCFxtYG5lxeXKe0uuN6D2ZwkpS2kctP6Wqm116S4LLCjbojrqh/myfxTSfUjOo/LA+dOCEmXzhO4SbjbHO3lC5cWS7FdcQnCXChRGsDwyMHHgc1Niq70esvNcIW9cptaJUhCpMgLTpUXHFFaiQeW6uVWOqmwUUmaKAWiiigCkPKlpDyNAQN8Xw5PSqJfUQ5CWFBRbkN6urODg7jb/2PMVyuDPDN0thgzGIj0OOUpDfV4DJ5DGB3OXMYqbUwysrUtltSlfESgHPLn9B9BQYsdQOqOyc88tjegM0f4E4TdAejXG7x0q5Moc6wp28loUftpWeAeEgvLt2uroyAUqdDY8tylA8dudaT2SMVajHZ1AAZ6sZxR2SMBtHZ56vyY5+dAVG22Pge2J7RGtzCloR1hckIW6tCf0iXM4H9xjnVoXdITB0qeCQAn804GRkeG229dhEjJUNMZkYORhsbbY+7ajskYgKMZnO2/VjwO1AJEuEaYFFh3VoxqykjGSR4+oI9q8T7mzBOHg4fxZWNKM5wUjHzyobU6babbB6tCU/ujFcn40d5YW8w04oJICloBIHlvQEBcZfD94ZSm529E1lQGnrowXso4GDuRuCPP23qtSeCuEpaSuHDukTOM9lk4AJWUAaVqIB1AjlvjbNaGIsYKBEdnOrOerHPGPu2r0mOyhICGW0gAYAQBjByPoScUBncTousstLim7nekhKyghamc5GOR0f/dxzzVgsfR5w5Z5CJKIq5cpByh6Y6XSk+YB7oPqAKssVhlhvSw020nJOltISM/IV3oAAx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534" y="1600200"/>
            <a:ext cx="6682866" cy="45259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1"/>
            <a:ext cx="3352800" cy="10211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9812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0" i="1" dirty="0" smtClean="0"/>
              <a:t>Lower is better</a:t>
            </a:r>
            <a:endParaRPr lang="en-US" sz="2800" b="0" i="1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-1046956" y="3790950"/>
            <a:ext cx="3466306" cy="794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trophy - abstract clip art"/>
          <p:cNvPicPr>
            <a:picLocks noChangeAspect="1" noChangeArrowheads="1"/>
          </p:cNvPicPr>
          <p:nvPr/>
        </p:nvPicPr>
        <p:blipFill>
          <a:blip r:embed="rId5" cstate="print"/>
          <a:srcRect r="12000"/>
          <a:stretch>
            <a:fillRect/>
          </a:stretch>
        </p:blipFill>
        <p:spPr bwMode="auto">
          <a:xfrm>
            <a:off x="777240" y="4876800"/>
            <a:ext cx="670560" cy="9525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5257800" y="4572000"/>
            <a:ext cx="533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5800" y="4876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Optimal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696200" y="4953000"/>
            <a:ext cx="6096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200" y="5181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Greedy-S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7505700" y="40005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3581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Greedy-</a:t>
            </a:r>
            <a:r>
              <a:rPr lang="en-US" dirty="0" err="1" smtClean="0">
                <a:solidFill>
                  <a:srgbClr val="C00000"/>
                </a:solidFill>
              </a:rPr>
              <a:t>DavgA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Round Single Corner Rectangle 20"/>
          <p:cNvSpPr/>
          <p:nvPr/>
        </p:nvSpPr>
        <p:spPr>
          <a:xfrm>
            <a:off x="533400" y="457200"/>
            <a:ext cx="1143000" cy="8382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5" y="0"/>
            <a:ext cx="695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048000"/>
            <a:ext cx="597161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5838825"/>
            <a:ext cx="7143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sz="2800" dirty="0" smtClean="0"/>
              <a:t>Time-varying Graphs         ,</a:t>
            </a:r>
          </a:p>
          <a:p>
            <a:r>
              <a:rPr lang="en-US" sz="2800" dirty="0" smtClean="0"/>
              <a:t>SIS (flu-like) propagation model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√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smtClean="0">
                <a:cs typeface="Times New Roman" pitchFamily="18" charset="0"/>
              </a:rPr>
              <a:t>Q1: </a:t>
            </a:r>
            <a:r>
              <a:rPr lang="en-US" sz="3200" dirty="0" smtClean="0"/>
              <a:t>Epidemic Threshold -        </a:t>
            </a:r>
            <a:r>
              <a:rPr lang="en-US" sz="4400" dirty="0" smtClean="0"/>
              <a:t>&lt;  1</a:t>
            </a:r>
            <a:r>
              <a:rPr lang="en-US" sz="3200" dirty="0" smtClean="0"/>
              <a:t> </a:t>
            </a:r>
          </a:p>
          <a:p>
            <a:pPr lvl="1"/>
            <a:r>
              <a:rPr lang="en-US" sz="2800" i="1" dirty="0" smtClean="0"/>
              <a:t>Only first </a:t>
            </a:r>
            <a:r>
              <a:rPr lang="en-US" sz="2800" i="1" dirty="0" err="1" smtClean="0"/>
              <a:t>eigen</a:t>
            </a:r>
            <a:r>
              <a:rPr lang="en-US" sz="2800" i="1" dirty="0" smtClean="0"/>
              <a:t>-value of system matrix!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  <a:cs typeface="Times New Roman" pitchFamily="18" charset="0"/>
              </a:rPr>
              <a:t>√</a:t>
            </a:r>
            <a:r>
              <a:rPr lang="en-US" sz="3200" dirty="0" smtClean="0">
                <a:sym typeface="Wingdings" pitchFamily="2" charset="2"/>
              </a:rPr>
              <a:t> Q2: Immunization Policies – max.</a:t>
            </a:r>
            <a:r>
              <a:rPr lang="el-GR" sz="3200" dirty="0" smtClean="0">
                <a:solidFill>
                  <a:prstClr val="black"/>
                </a:solidFill>
              </a:rPr>
              <a:t> </a:t>
            </a:r>
            <a:r>
              <a:rPr lang="el-GR" sz="4800" dirty="0" smtClean="0">
                <a:solidFill>
                  <a:prstClr val="black"/>
                </a:solidFill>
              </a:rPr>
              <a:t>Δ</a:t>
            </a:r>
            <a:r>
              <a:rPr lang="en-US" sz="4800" dirty="0" smtClean="0">
                <a:sym typeface="Wingdings" pitchFamily="2" charset="2"/>
              </a:rPr>
              <a:t>  </a:t>
            </a:r>
            <a:endParaRPr lang="en-US" sz="3200" dirty="0" smtClean="0">
              <a:sym typeface="Wingdings" pitchFamily="2" charset="2"/>
            </a:endParaRPr>
          </a:p>
          <a:p>
            <a:pPr lvl="1"/>
            <a:r>
              <a:rPr lang="en-US" sz="2800" dirty="0" smtClean="0">
                <a:sym typeface="Wingdings" pitchFamily="2" charset="2"/>
              </a:rPr>
              <a:t>Optimal</a:t>
            </a:r>
          </a:p>
          <a:p>
            <a:pPr lvl="1"/>
            <a:r>
              <a:rPr lang="en-US" sz="2800" u="sng" dirty="0" smtClean="0">
                <a:sym typeface="Wingdings" pitchFamily="2" charset="2"/>
              </a:rPr>
              <a:t>Greedy-S</a:t>
            </a:r>
          </a:p>
          <a:p>
            <a:pPr lvl="1"/>
            <a:r>
              <a:rPr lang="en-US" sz="2800" u="sng" dirty="0" smtClean="0">
                <a:sym typeface="Wingdings" pitchFamily="2" charset="2"/>
              </a:rPr>
              <a:t>Greedy-</a:t>
            </a:r>
            <a:r>
              <a:rPr lang="en-US" sz="2800" u="sng" dirty="0" err="1" smtClean="0">
                <a:sym typeface="Wingdings" pitchFamily="2" charset="2"/>
              </a:rPr>
              <a:t>DavgA</a:t>
            </a:r>
            <a:endParaRPr lang="en-US" sz="2800" u="sng" dirty="0" smtClean="0">
              <a:sym typeface="Wingdings" pitchFamily="2" charset="2"/>
            </a:endParaRPr>
          </a:p>
          <a:p>
            <a:pPr lvl="1"/>
            <a:r>
              <a:rPr lang="en-US" sz="2800" dirty="0" smtClean="0">
                <a:sym typeface="Wingdings" pitchFamily="2" charset="2"/>
              </a:rPr>
              <a:t>etc.</a:t>
            </a:r>
          </a:p>
          <a:p>
            <a:pPr lvl="1">
              <a:buNone/>
            </a:pPr>
            <a:endParaRPr lang="en-US" sz="2400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0" y="3429000"/>
            <a:ext cx="2209800" cy="762000"/>
            <a:chOff x="4724399" y="4191000"/>
            <a:chExt cx="3709987" cy="838200"/>
          </a:xfrm>
        </p:grpSpPr>
        <p:sp>
          <p:nvSpPr>
            <p:cNvPr id="10" name="Rectangle 9"/>
            <p:cNvSpPr/>
            <p:nvPr/>
          </p:nvSpPr>
          <p:spPr>
            <a:xfrm>
              <a:off x="4724399" y="4191000"/>
              <a:ext cx="3709987" cy="8382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4419600"/>
              <a:ext cx="1942070" cy="575542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sz="2800" b="0" dirty="0">
                <a:latin typeface="+mn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953000" y="1219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5867400" y="12192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2909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0639" y="3307654"/>
            <a:ext cx="444761" cy="103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50"/>
          <p:cNvGrpSpPr/>
          <p:nvPr/>
        </p:nvGrpSpPr>
        <p:grpSpPr>
          <a:xfrm>
            <a:off x="6477000" y="2133600"/>
            <a:ext cx="2209800" cy="762000"/>
            <a:chOff x="4724399" y="4191000"/>
            <a:chExt cx="3709987" cy="838200"/>
          </a:xfrm>
        </p:grpSpPr>
        <p:sp>
          <p:nvSpPr>
            <p:cNvPr id="52" name="Rectangle 51"/>
            <p:cNvSpPr/>
            <p:nvPr/>
          </p:nvSpPr>
          <p:spPr>
            <a:xfrm>
              <a:off x="4724399" y="4191000"/>
              <a:ext cx="3709987" cy="8382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24400" y="4419600"/>
              <a:ext cx="1942070" cy="575542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sz="2800" b="0" dirty="0">
                <a:latin typeface="+mn-lt"/>
              </a:endParaRPr>
            </a:p>
          </p:txBody>
        </p:sp>
      </p:grp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012254"/>
            <a:ext cx="444761" cy="103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latin typeface="Trebuchet MS" pitchFamily="34" charset="0"/>
              <a:sym typeface="Wingdings" pitchFamily="2" charset="2"/>
            </a:endParaRPr>
          </a:p>
          <a:p>
            <a:endParaRPr lang="en-US" sz="2800" dirty="0" smtClean="0">
              <a:latin typeface="Trebuchet MS" pitchFamily="34" charset="0"/>
              <a:sym typeface="Wingdings" pitchFamily="2" charset="2"/>
            </a:endParaRPr>
          </a:p>
          <a:p>
            <a:endParaRPr lang="en-US" sz="2800" dirty="0" smtClean="0">
              <a:latin typeface="Trebuchet MS" pitchFamily="34" charset="0"/>
              <a:sym typeface="Wingdings" pitchFamily="2" charset="2"/>
            </a:endParaRPr>
          </a:p>
          <a:p>
            <a:endParaRPr lang="en-US" sz="2800" dirty="0" smtClean="0">
              <a:latin typeface="Trebuchet MS" pitchFamily="34" charset="0"/>
              <a:sym typeface="Wingdings" pitchFamily="2" charset="2"/>
            </a:endParaRPr>
          </a:p>
          <a:p>
            <a:endParaRPr lang="en-US" sz="2800" dirty="0" smtClean="0">
              <a:latin typeface="Trebuchet MS" pitchFamily="34" charset="0"/>
              <a:sym typeface="Wingdings" pitchFamily="2" charset="2"/>
            </a:endParaRPr>
          </a:p>
          <a:p>
            <a:endParaRPr lang="en-US" sz="2800" dirty="0" smtClean="0">
              <a:latin typeface="Trebuchet MS" pitchFamily="34" charset="0"/>
              <a:sym typeface="Wingdings" pitchFamily="2" charset="2"/>
            </a:endParaRPr>
          </a:p>
          <a:p>
            <a:r>
              <a:rPr lang="en-US" sz="3200" b="1" dirty="0" smtClean="0">
                <a:latin typeface="Trebuchet MS" pitchFamily="34" charset="0"/>
                <a:sym typeface="Wingdings" pitchFamily="2" charset="2"/>
              </a:rPr>
              <a:t>B. Aditya Prakash</a:t>
            </a:r>
          </a:p>
          <a:p>
            <a:pPr>
              <a:buNone/>
            </a:pPr>
            <a:r>
              <a:rPr lang="en-US" sz="3200" b="1" dirty="0" smtClean="0">
                <a:latin typeface="Trebuchet MS" pitchFamily="34" charset="0"/>
                <a:sym typeface="Wingdings" pitchFamily="2" charset="2"/>
              </a:rPr>
              <a:t>  </a:t>
            </a:r>
            <a:r>
              <a:rPr lang="en-US" sz="3200" b="1" i="1" dirty="0" smtClean="0">
                <a:latin typeface="Trebuchet MS" pitchFamily="34" charset="0"/>
                <a:sym typeface="Wingdings" pitchFamily="2" charset="2"/>
              </a:rPr>
              <a:t>http://www.cs.cmu.edu/~badityap</a:t>
            </a:r>
          </a:p>
          <a:p>
            <a:endParaRPr lang="en-US" dirty="0"/>
          </a:p>
        </p:txBody>
      </p:sp>
      <p:pic>
        <p:nvPicPr>
          <p:cNvPr id="60418" name="Picture 2" descr="http://www.classroom-clipart.com/classroom_clip_ar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859" y="76200"/>
            <a:ext cx="2783541" cy="2957514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943600"/>
            <a:ext cx="7325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742" y="6418941"/>
            <a:ext cx="1469576" cy="23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33400"/>
            <a:ext cx="3048000" cy="252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sx="104000" sy="104000" algn="tr" rotWithShape="0">
              <a:prstClr val="black">
                <a:alpha val="14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 rot="5400000" flipH="1" flipV="1">
            <a:off x="1495083" y="1781517"/>
            <a:ext cx="20390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199" y="990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Constantia" pitchFamily="18" charset="0"/>
              </a:rPr>
              <a:t>Our threshold</a:t>
            </a:r>
            <a:endParaRPr lang="en-US" sz="1600" dirty="0">
              <a:latin typeface="Constanti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209801" y="1667901"/>
            <a:ext cx="228600" cy="2286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00800" y="3276600"/>
            <a:ext cx="2417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Trebuchet MS" pitchFamily="34" charset="0"/>
                <a:sym typeface="Wingdings" pitchFamily="2" charset="2"/>
              </a:rPr>
              <a:t>Any questions?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l="5801" t="14118" r="5801" b="14118"/>
          <a:stretch>
            <a:fillRect/>
          </a:stretch>
        </p:blipFill>
        <p:spPr bwMode="auto">
          <a:xfrm>
            <a:off x="3123148" y="2369736"/>
            <a:ext cx="1145104" cy="38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(static graph)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371600" y="1905000"/>
            <a:ext cx="3200400" cy="3067960"/>
            <a:chOff x="5181600" y="1412805"/>
            <a:chExt cx="2743200" cy="2514958"/>
          </a:xfrm>
        </p:grpSpPr>
        <p:pic>
          <p:nvPicPr>
            <p:cNvPr id="5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6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61314" y="1412805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7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65371" y="3161822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8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638800" y="2724568"/>
              <a:ext cx="1828800" cy="1863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38800" y="1905000"/>
              <a:ext cx="457200" cy="3810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6400" y="3048000"/>
              <a:ext cx="457200" cy="3048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77000" y="2974427"/>
              <a:ext cx="925286" cy="454574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518287" cy="934360"/>
          </a:xfrm>
          <a:prstGeom prst="rect">
            <a:avLst/>
          </a:prstGeom>
          <a:noFill/>
        </p:spPr>
      </p:pic>
      <p:pic>
        <p:nvPicPr>
          <p:cNvPr id="14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495800"/>
            <a:ext cx="518287" cy="93436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V="1">
            <a:off x="3124200" y="2143580"/>
            <a:ext cx="1828800" cy="14242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4638220"/>
            <a:ext cx="1752600" cy="46718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124200"/>
            <a:ext cx="518287" cy="93436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4572000" y="3527930"/>
            <a:ext cx="1828800" cy="6345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0" name="AutoShape 2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AutoShape 4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AutoShape 6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AutoShape 8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AutoShape 10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224" y="2486024"/>
            <a:ext cx="544576" cy="409576"/>
          </a:xfrm>
          <a:prstGeom prst="rect">
            <a:avLst/>
          </a:prstGeom>
          <a:noFill/>
        </p:spPr>
      </p:pic>
      <p:pic>
        <p:nvPicPr>
          <p:cNvPr id="3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544576" cy="409576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295400" y="28956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38600" y="29718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8000" y="1219200"/>
            <a:ext cx="2133600" cy="990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Weak Virus</a:t>
            </a:r>
            <a:endParaRPr lang="en-US" dirty="0"/>
          </a:p>
        </p:txBody>
      </p:sp>
      <p:sp>
        <p:nvSpPr>
          <p:cNvPr id="37" name="Cloud Callout 36"/>
          <p:cNvSpPr/>
          <p:nvPr/>
        </p:nvSpPr>
        <p:spPr>
          <a:xfrm>
            <a:off x="6324600" y="4648200"/>
            <a:ext cx="2590800" cy="1676400"/>
          </a:xfrm>
          <a:prstGeom prst="cloudCallou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Small infection</a:t>
            </a:r>
            <a:endParaRPr lang="en-US" dirty="0"/>
          </a:p>
        </p:txBody>
      </p:sp>
      <p:sp>
        <p:nvSpPr>
          <p:cNvPr id="32" name="Oval Callout 31"/>
          <p:cNvSpPr/>
          <p:nvPr/>
        </p:nvSpPr>
        <p:spPr>
          <a:xfrm>
            <a:off x="0" y="5029200"/>
            <a:ext cx="3352800" cy="990600"/>
          </a:xfrm>
          <a:prstGeom prst="wedgeEllipseCallout">
            <a:avLst>
              <a:gd name="adj1" fmla="val 23021"/>
              <a:gd name="adj2" fmla="val 6648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Q1: Threshold?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Questions…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52400" y="5029200"/>
            <a:ext cx="3352800" cy="990600"/>
          </a:xfrm>
          <a:prstGeom prst="wedgeEllipseCallout">
            <a:avLst>
              <a:gd name="adj1" fmla="val 23021"/>
              <a:gd name="adj2" fmla="val 6648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Q2: Immunization</a:t>
            </a:r>
            <a:endParaRPr lang="en-US" dirty="0"/>
          </a:p>
        </p:txBody>
      </p:sp>
      <p:pic>
        <p:nvPicPr>
          <p:cNvPr id="6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18911"/>
            <a:ext cx="518287" cy="934360"/>
          </a:xfrm>
          <a:prstGeom prst="rect">
            <a:avLst/>
          </a:prstGeom>
          <a:noFill/>
        </p:spPr>
      </p:pic>
      <p:pic>
        <p:nvPicPr>
          <p:cNvPr id="7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518287" cy="934360"/>
          </a:xfrm>
          <a:prstGeom prst="rect">
            <a:avLst/>
          </a:prstGeom>
          <a:noFill/>
        </p:spPr>
      </p:pic>
      <p:pic>
        <p:nvPicPr>
          <p:cNvPr id="8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038600"/>
            <a:ext cx="518287" cy="934360"/>
          </a:xfrm>
          <a:prstGeom prst="rect">
            <a:avLst/>
          </a:prstGeom>
          <a:noFill/>
        </p:spPr>
      </p:pic>
      <p:pic>
        <p:nvPicPr>
          <p:cNvPr id="9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713" y="2970198"/>
            <a:ext cx="518287" cy="93436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905000" y="3505200"/>
            <a:ext cx="2133600" cy="2273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05000" y="2505421"/>
            <a:ext cx="533400" cy="464776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27200" y="3899750"/>
            <a:ext cx="533400" cy="371821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82900" y="3810000"/>
            <a:ext cx="1079500" cy="554528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518287" cy="934360"/>
          </a:xfrm>
          <a:prstGeom prst="rect">
            <a:avLst/>
          </a:prstGeom>
          <a:noFill/>
        </p:spPr>
      </p:pic>
      <p:pic>
        <p:nvPicPr>
          <p:cNvPr id="15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95800"/>
            <a:ext cx="518287" cy="93436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2895600" y="4638220"/>
            <a:ext cx="1752600" cy="46718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124200"/>
            <a:ext cx="518287" cy="93436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>
            <a:endCxn id="17" idx="1"/>
          </p:cNvCxnSpPr>
          <p:nvPr/>
        </p:nvCxnSpPr>
        <p:spPr>
          <a:xfrm>
            <a:off x="4572000" y="3527930"/>
            <a:ext cx="1828800" cy="6345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24200" y="2209800"/>
            <a:ext cx="1752600" cy="9893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6324600" y="1524000"/>
            <a:ext cx="2438400" cy="914400"/>
          </a:xfrm>
          <a:prstGeom prst="wedgeRoundRect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Which nodes to immunize?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00600" y="2738735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419100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8066" name="AutoShape 2" descr="data:image/jpg;base64,/9j/4AAQSkZJRgABAQAAAQABAAD/2wBDAAkGBwgHBgkIBwgKCgkLDRYPDQwMDRsUFRAWIB0iIiAdHx8kKDQsJCYxJx8fLT0tMTU3Ojo6Iys/RD84QzQ5Ojf/2wBDAQoKCg0MDRoPDxo3JR8lNzc3Nzc3Nzc3Nzc3Nzc3Nzc3Nzc3Nzc3Nzc3Nzc3Nzc3Nzc3Nzc3Nzc3Nzc3Nzc3Nzf/wAARCAC7AJUDASIAAhEBAxEB/8QAHAAAAQUBAQEAAAAAAAAAAAAAAAEEBQYHAwII/8QAQxAAAQMDAgIIAwIMBQQDAAAAAQIDBAAFERIhBjEHExQiQVFhgTJxkaGxFSMzQlJTYnKCorLBFkODktE0c8Lh0vDx/8QAGgEBAAMBAQEAAAAAAAAAAAAAAAECAwQFBv/EACkRAAICAQQABQQDAQAAAAAAAAABAgMRBBIhMQUTIlFhQXGxwRSR0fD/2gAMAwEAAhEDEQA/AItyei9p7XfUSpk0qVrbdbWttJBIw2kZQlIxjz8/E1fuh+c6sXe3K6xMeOtp2O0terq0rSoEDc4GUE4BwM7VS7/Ck8P3G4NzoshpgzHHGXwwpTbiXHCpOFJBGe9jBwc1b+iWFKdkS77oLUCUwlhlKiNTikLVlWB8IBJG+/PbHPGG7ezebi4I0yikHKlrYwCiiigCiiigCiiigCiiigCiiigCiiigCiik50AUUtFAVfpMi9q4DvSAMqRGLwA80ELH9NQXQtND1kuEEneLNUtA/YcAWP5tf0q93SKJttlxDyfZW1v+0kj+9Y10JTixxEuIskdst4yPNbSh/ZaqA27NLSb4paAKKKKAKKKKAKKKKAKKKKAKKKKAKKKSgDmaWiigCiiigEPKsAtC/wAA9JTSQNKI95djkcsNuqUke2HEH2r6Ar5+6UI64nGd4LQIW4lmU2fNWgY/mboD6AHKim9tlon26LMaIKJDKHU48lAH+9OaAKKTlS0AUUUUAUUUUAUUUUAUUUmaADS0lLQBRRRQBRRRQCHlWPdM0bquJLXL8JENbR/01g/c4fpWxVm/TbF1Wi1TAPyE3q1fJaFD7wmgJnopmGXwNb0KVqXEC4qv9NRSP5QmrfWYdCUzMe828q3bfbkpHotOD9rZ+tafQBScqWg0AUUgpaAKKKQnFALRXhbiWxlagkeZOK8NyWXTht5pZ8krBoDsaQUgOTv7V6oAooooAooooAooooAqpdKkQy+BbmUjK4yEyk+nVqCz9gNW2m8+MiZCkRXRlt9pTagfJQwfvoDGOieYIvGoYySmZDcbHqpBC0/Zrrb6+beE5K7XxFZHnSQuNOQw8TtjJLKs/Un2r6HcuMVs4LuSOekE4+lAO6K4tSmXfya8+hGPvrtQBSUtR98uTFotzs6TrKGgMIbGVOKJAShI8VEkADzIoDzerxEs0YPTFqKnFaGWWk6nHl+CUJG5P/6cCoB1d+vHelSjZ4iuUaIUrkEftukEJPogHH6VRzM2FBmuXDiKfHN5dTpLCFlzsrf6pCRk4/SVjKjnwwB2PGNoBwkzVDzTCe/umtIwk/oYTujF4bSOw4VsZVqk25ExzOS5OUqQsn5rJr27wxw+58VjtvzTFQD9QM1yRxdZFfHKca/70Z1A+pTipGFcoNw/6CZHknxDLoUR7Deji12VjNS6eRkiyvQO/YbrMgkcmHHDJYPzQ4SR/CpNPoPErrEluFxFHRCfcUEMSW1FUaQrwSFHdCz+ir2KqdVxlRmJkZyPKaQ8w6nStpwZSoeRFVwaKTXZYQdqWqhZ5z9insWq4PLft8hWiBKcOpba/wBQ4rxOAdCjucYO+M27NVNE8i0UUUJCiiigCkVvtS0h5b0B839IcY27ii+RG+6VyC+0eWQ4A4MfxFQ9q2rh+SxNtcSe0QoPspcUoDcEpyU+mOR8c7VSuJEIl8YXiaG0HqltRUuaQSChsKVg+G7mPapHhi4Jt88wHVaYdwWVx1eDb5T+Mb9ykLSPHvjyoC8SbimMAnqusXjOM7D3+v0rtBuCJeUhOhaRnSfKo+VFVKIW1jrEjdGrn48/eutqhOtPF54BACSAM5NAPJM9llLgDiesQk7YJ39ay3ifilnilAXb1uIiwilKXM6esfWSnWnBzhDaXSDscqB8KuXGrsi28N3mWwFNIEZ0rOvIJUkgEDmDkg+1ZZEQ2zwvC0KTpXLlqPyQ0hpPtvn3q9azNIw1M9lUpfB64HiQZU+6KuA65iMnSww4olJOpWSQOZ7mMn9Krubbw8C2PwTbjqByeyJONvPTvUB0aW1X4GkztWO1laAc74Axn/cVfWpyPYJLPEq74qfIX1jYb7EpeW0YTpyD5bZxjmTueVc9882PDOvTVKNSTR2dsHDxX1YgMNLzj8Tqbxn1SQPrUdM4RtDxWpuTJaUgZySHUp3/AGwSD6Ag1KwkuPvzChCXoqXylsl0p1KB758jhXdz5pNNeIYV9etTTNikRmJBfK3etGQUkk4BIPiRnbPkRVI2zj1Jms9PVNeqC/oYtI4isyk9iuAuDJOEsSkOJzsdgVZI9l+1WO135EvLU2K9AmIALjLycjB21BY2IJxvtjIyBtkSxI6psrUFLbc1pBWTtjGM8/M00mRnE3OItCkASHHWlK8QFtnUMY3GW0keoFaRuk3hmM9LGEW4kpdWIlzjP2x9S8OpCSptJJbVsUqBHJQIBHqKe8LXhydZYzk8jt2tbDyEjm4hZQo48BlOfeqH0jvuNIiWhp0hFweC1YzkgFKAD5jUoK/h+dTvRxGVDdvEWMrLbM1JIWonKVtIXzPiCftrVmMOi+D1pa8NBQT38as+Fe6guFFFFAFMb1cmLRa5NwlnDMdsuKA5qxyA9ScAepp6TgZrMeIb5Nvl1ciGIPwZbJig8y0vU+44g9xS0HGEZ74AJJwk4oDxbYriLeEzwFSX1Kfk4/WrUVK+hOP4RXGTbFLbcaBDjS8EpUSCCDkEEciDuCMEEV3/AArFHxdoSfFKozuf6aRU9xSdTEJ9SQMlx8dQhPzK9/ok0BMcM8RvB1u0XtpCZ2/USHHAlEsAbnyDgHxJ8eY8cXVkkoB1JVncaeXtWQhDvEL6oTDCbutOlao7Q0RGs50qccVnXyOMZzg93NaPwjZXLDZUQXXUOL6xbig0kpbbK1FWhAPJIzgCoyBxxPbTeOHblbRjVKjONJJ8FFJwfrisIjS5N3t7ey3JjcdYejkZWtWlKetSOZOEJStPMEA8q+gp65KIT6oSWlyQ2ospdUUoK8bBRG4Ga+eLtFXHkLkqUoPvPqMlIQG1RZWSpSAAe74qSQTkZwTzorVXJFZ1K2Diy/dGTzbvCLCGiFKZedbWB4K1FX3KFT11RIehqbhrwvUNYDmhSkfnJSrfST4H7uYyNu8z23NZcadd5F1aClz3W2pKj75rpI4pvYDYRMcbR1iQoCS+SRnwJWceXvWUqm5NnTXcowUfY1i1vsuslhiO5G7NpbUytASUd0EAYJBGCNwSK6y5kaHp7U+hpSzhCVHvLPklPNR9ADWU/wCJZS3FrX2hK3CC4W5GnWQAMnSEgnAAyQTtR+H3mwpUaOpBWMLUuTpJ9D1aEKUPQqNU8l5L+escGpTLjEhKSiQ+hLivhaGVOL+SBlR9hVQ4h4xS1Jjpgo0ux3C4EuYUvJQpOCkHCR3vzjnb4TVMeuEt5K2y71LS/jajpDSVfPHeV/Eo01SAhISgY3wlKU+PkAPE+Q51pCpR5M53OSwOnLpKm8SW2fdZinCH0hSlq7qE6gfkAN+QA9B47R0ct6rZNuRGEXGYp9kkYKmglLaD7hGoeiqyXtzdhtFxhsFRvkxvqHXBjRDaPxN6gd14+IDYEgZymuC+P+IUpQ21elsNNpCW2osdtLaEgYAHdJwB5k1M7oxeDoo8O1Fsd6WF7t4yfRuaWss6LuLr7er09AucpuVHRFL3WllKHAdSUjdOARufDNTrnSdw/Hu0q3y1SWOzvFkySyVNKUDg4KckYORuByqynFrJjZpra7HW1lr25LtRUfbrzbroz11umx5Te2VMuBWPnjl70VY5nJJ4ZIVD3rhu0XlaXZ8JC30jCZDai26kei0kK9s1MUhoSZEu2y0Xi7Rolyk9niyQ02zJkuFaR1aFZ1g5wSo4yDt41C3mHItpty5s5l/rZzaFJcTrc0ZyrClHG2NyEjYj30DpBsMh5xm92hh1yawOrkMsLKFvsn93mpJ3AIOcqGDkVmfEVyjyYbsJuNplKWgOrkKdU82B3ge+gadxjGfE7Hc15N9eo8/vMWdlcq/L65Rbo0y4w5sq8wJMVlCkCMW5DCnEuJbWoBWUqBBKlKAAB2xzNdrp0gX62NJTItlu7USEqjIecUpGr4VLIThHgdGVE8hzqJsN0bkWC1TmtLi2Q86tvnh5DTqwk/xb+wNN+D7Gi7mO5c35DwnIflOpD6gHAFJQARnx1aj7DlWeheolJwT4iVvdeVJosyOJb1PjRbS46w0/MOBeIxAbW1jfq0nOl48gNxzUOWkertwtbnLUWIbTTBSnGVKKQ5k5wtXMknBC9yFb77g8uIrZbrRb1OxzpU8SOxOKW725ZOdKQSVa/wBpPLmRgZESq5C4W6I1KUtaFBMiMJJb67SUkd4Odx1OFbLByDjO9V1sdSpJyfC9v+7FUq5JuKKhcrVKt5ClIccZLimwsJ7yFJBJStI5KAB3GUnGQfCoxxIfYWGiDkbKTuM+H24rSIEhDVwjKCXnG2ZCHXlMfji0EM9WhKiN1KOAVaQfHbkTNvRuEb04VvNWt6R+drCWnR8/hWPevU0k52V5mc92ISwjHmnA42ladgoZx5HxFdAdOftrV3uCeFVAqEdLIJyS1LWkE/7sVyRZuCbW4C72F1wckyJPXHPogk5+ldODLeZI9LaGQwpLyt9krGB6E0+td5aioSW4uhxSkh24FzLiGye/1IxhBxnv7q8qtnSHdUliJEtbLseA6HA9iL1AdI06QMgEjBO2ADtzrOOucCw4e8CPgB2wf71y3WyTcYnt+H6Cq2tW3Ph5SX7f+ErxDZnrWUtLbWllxvro5cGFLbBPxJHI+OPUeOQIXOR6H/inky4vzW20POvO9W0Gmy6rPVoH5opp6eA2FcsU0uT2udsVJ5aWG/wSFtubtvWXo0lcaSW+rDrbq0LTuDlOlQzy5EEemcUyU8vADJ0oSNtQyVfPxrx8qDv86n4YbxmUVhvtrt4H8W9OWdxTjJCe0Np1HOM4yf8AyoqEvIPVxMAn8X4e1Fb1rMUeP4jXH+TJ/b8I+w6KKK6zxRCkHnWM9MMQx+K4cpIITLhaSfDU2s/2cH0rZ6zjpqhBy0WycAcx5gbUfAIcSUn+YIoCucH2F28cKLlWZxDV1gS3GlNufk5KQesQFeRAc0hXkSk5B2h4M9+0PpgLkTLdMiKX1cN7q0qbSrmnWtONO/xE4Oyh5VaOhaYE3O8QDnDjTMhIPmNSFf8AhWmzbXb7gpC50CLJU38BfZSsp+WRtWM6VJ5Tw/gvGWO1kzLh3hpXE8O7S5Mh51L0JMKPOcJWX1hWtxxOeaNQSkYwCEmq5BdMiwttNwY0Vp1jC8OrdUhO+UJ1juAEkfEcb4863oJCEhKAEgYAAHKsf4htTto4mk22G2l6PLSqZHR1qUKTrUdaAFEasK32OQFAeFaRjtWCreXkYREOQ0JTAfVGQP8AKSMtH+A7D2wT45p4q6TVo0yYkKUByyVI+whYprolMgB+BNSQN1dUVj+XNc1TI6Pyrha/7qFI/qAqxA67Un82x25J8y4MfY1SifcAkoZVFhoPMR2Mn6k4/lpkJ8I/DMin/XR/zSmbET8UuMPm8kf3oCN4lYK4aZTjjrrzTgy44sqODscDkkbg4AA2qpYCVqbVkAKJTtyzV6ceizErZQvr0FJSUsJLmcjf4QfD76pdwjvRnlIkIW260dCwtOk+h98g+9ct8fVuPe8KtUqpVPtPK+31GxBB3G9Fex38A7KHL19K8VznqZyFeVnCT8j/AOq9UradTyE898n5Df8A4oMZ4LXwbwz/AIhemII2ittDP72v/wCNFaP0MW0xeG37gpHenyCpGf1aO4n6kKPvRXXXV6UfN67U7tTNp8ZNEooorc4Qqr9JMIzuB7u2lIK22OvQP2myFj+mrPzrxJZRIYcZdSFNuJKFJPiCMGgMJ6M5nZeObcQcIltOxySdt060/a39tbyOVfM1rcXZrpBcd+O2zm0OHP6t3Qr7NX1r6ZGMbHagA8qz7pMZVfnI1hjMLf0JMiZ1YQFtIIUEBK1AgKUoZwNzp5gb1arhxPYbc+Y868wGXxzaW+kLH8Oc1nPEHGcKBxe6/Z1Inx58dtLqkJXpbeQSEnURpwUqwRn83fFY6h2Kt+WuS0Nu7kbRRHixnXEXRcXq06iw4+rCxnTlvWFkK1d0tqSpQJABwRT1FxW0htUye9bdYykXa2rYyP30qCPuPoK6x7PMa4ps11vfZUIk3DUEstjKHOoUG8uZJKTpxgE5JG/gNTKEqTpIykjcHcGpp37Fv7Iltz6TNmmJcxIVGl2aUg8lNuFWfpmlcgy44KnpNnip8VrBH3lP31cpPC3D0pZXJsdsdWealxGyT74zXlrhLhtlQU1YLWlQ5KENvI98VqQUizKbvNylR2uJGXm2AE9XCDYW4rAJIyVkIGcZHM53GN6pxnY1yL84uzhyS0hrq3At1bzkhxJOsIBzshJGeQycc9q0rpIgofsDLMEJYui5bLVvfbGFsuKWMlJG4wgLJ9Aaq9vce4SlORJ1rKuuADK4jinT1aUjZIVuBnKsEjdRxnnXLq5WRr9Ecm+ksdVqsTw0ZI431XmWzslQ+40uC4Mj4hz+XnV5btFq4mXLks3dq2396Q885bZoKEBGrCRkgYVgAkjPxbioWfwbfYSyV2eWtOdnYQ69s+uUZx7gVl5c0llH0VOtouXElF+z/TK4SACSeVS/DVllXu6x7dEJTIkHvKx+RaHxLPy+8gU8s3CN5ustLcK2SgsHCnZTZaba9SVAfQAmtu4K4Rh8LQlJQvr5rwBkSiMFZHJIHgkeA9zV66nJ89Ger11dMMQacn1jpfP3J23wmbfBjw4qNDEdtLbafJIGBRTqiuw+ZxnsKSiloSFIeVLSHlQHzvx9A7Pxbf4ichLznXI8NnUA/wBRV9K0DhyfK4ztSLg/cJceCnSwiNEdLOtSUJ1qWsd45WVAAEDA8c1B9MkTqOJ4EwbCVDU2T+02vI98OfZVd4D4se4aS9Dcgl23PuqcaOrSpRyQpTZPdUNgCPPO9SiJdcGnt2RmxxS5w82WVN5WqMXFKQ/4kHUThR3woY3xnIqUV2W6QU9YhMiLIbCtLgyFJIyMg+hqux+kLh9YCnHZTB8nIqzj/bkUztnHFhhW5DC3ZKi2txKEojLPd1q08wPzdNTwZNMkYnD9rX2q2S4msMFK2z1y0am1ZKFYSoALSpKhqxnKQrmc1YeC5ciRaVsTXlPyIMp6It5fxOhCsJUfUp059c1ntx6Q4rdwTMiW98oTHW0TJcSyCSpBB21HbB8udXPovkKncNruLiAhc2bJfKRnAy4QME8xgCoZeOS30h5GloPKoLlFREZ4gu1wnXNAkNxZa4sJpZOhlKAAtQA21KUVZPkAPOvSYEUzlwILDcWM22Fy1R06FulWdLZUnBxgEq3zgpA5mqtI40/w5xPe7U5BD7YnrdSQ+EOd8JUe6RgjJO+RTu28e2hEma7ManRy+8lSdbIX3Q2hO5ST4pPtVlgyaeck/OgxpTibVFhw0NoQFurXGQsNJJISEpIxqOFbnYBOcHYU2jcF2qA92m1LmW+YQR2iI9oJz5ox1ZHppxTCFxtYG5lxeXKe0uuN6D2ZwkpS2kctP6Wqm116S4LLCjbojrqh/myfxTSfUjOo/LA+dOCEmXzhO4SbjbHO3lC5cWS7FdcQnCXChRGsDwyMHHgc1Niq70esvNcIW9cptaJUhCpMgLTpUXHFFaiQeW6uVWOqmwUUmaKAWiiigCkPKlpDyNAQN8Xw5PSqJfUQ5CWFBRbkN6urODg7jb/2PMVyuDPDN0thgzGIj0OOUpDfV4DJ5DGB3OXMYqbUwysrUtltSlfESgHPLn9B9BQYsdQOqOyc88tjegM0f4E4TdAejXG7x0q5Moc6wp28loUftpWeAeEgvLt2uroyAUqdDY8tylA8dudaT2SMVajHZ1AAZ6sZxR2SMBtHZ56vyY5+dAVG22Pge2J7RGtzCloR1hckIW6tCf0iXM4H9xjnVoXdITB0qeCQAn804GRkeG229dhEjJUNMZkYORhsbbY+7ajskYgKMZnO2/VjwO1AJEuEaYFFh3VoxqykjGSR4+oI9q8T7mzBOHg4fxZWNKM5wUjHzyobU6babbB6tCU/ujFcn40d5YW8w04oJICloBIHlvQEBcZfD94ZSm529E1lQGnrowXso4GDuRuCPP23qtSeCuEpaSuHDukTOM9lk4AJWUAaVqIB1AjlvjbNaGIsYKBEdnOrOerHPGPu2r0mOyhICGW0gAYAQBjByPoScUBncTousstLim7nekhKyghamc5GOR0f/dxzzVgsfR5w5Z5CJKIq5cpByh6Y6XSk+YB7oPqAKssVhlhvSw020nJOltISM/IV3oAAx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8" name="AutoShape 4" descr="http://www.graphicsfactory.com/clip-art/image_files/image/8/724138-knight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AutoShape 8" descr="data:image/jpeg;base64,/9j/4AAQSkZJRgABAQAAAQABAAD/2wBDAAkGBwgHBgkIBwgKCgkLDRYPDQwMDRsUFRAWIB0iIiAdHx8kKDQsJCYxJx8fLT0tMTU3Ojo6Iys/RD84QzQ5Ojf/2wBDAQoKCg0MDRoPDxo3JR8lNzc3Nzc3Nzc3Nzc3Nzc3Nzc3Nzc3Nzc3Nzc3Nzc3Nzc3Nzc3Nzc3Nzc3Nzc3Nzc3Nzf/wAARCACxAJ0DASIAAhEBAxEB/8QAHAAAAgIDAQEAAAAAAAAAAAAAAAcFBgIDBAEI/8QATBAAAQMDAQQFCAUHCwIHAAAAAQACAwQFEQYSITFBEyJRYXEHFDKBkaGx0UJSc7LBFSYzYnLh8BYjJCU0Y2R0gpKiU5Q1Q0RFg4ST/8QAGgEBAAIDAQAAAAAAAAAAAAAAAAMEAgUGAf/EADARAAICAgEDAgQFAwUAAAAAAAABAgMEERIFITEyQRMiUWEUNDWRwTNC8HGBgrHR/9oADAMBAAIRAxEAPwB11FRHAzMhO/g0DJPgFrp6tsuA+N8TnHAbJjJ9iVmrtU3iz1jq100BimkeyKMt60ey4gNxnjuz61Tf5cX99yirm1rmujdkRDcwj6pA4g8CsZSUfJlGDkfRw4L1Q+mL9S6htEVdSHG1ukZzjfzB+PgVML1PaMWtAhCF6AQhCAEIQgBYve1jS57g1o4krCpqI6aF80pwxgyVUvOK+81LpJAaekYeqM7/AA8e9AWR9zp2DO3u7VCXHUUbctghkkJ3Ze7DfYFpqmBrdkDcO1QtaejY5/1QT7kAwaGMx00YcMOI2nY7TxXQsWPD2tcwgtcMg9yyQAheL1ACEIQFL8pekBqez7dK0C4UuXwb8bfaw78b8Dfvx6189t24JHRSgtcw7LmuBBHdjl4L63PDck/5Y9F7n6jtkfAE1sbRjd/1PjtHOeCjnHa2S1z12KpoTVMmmrs2V5c6imw2eMHl9Ycd444A38F9DUtTFVwRz07xJFI3aa4cCF8mwycjnPDGP49iaXkm1h5nPHYrjIPN5XYpnk7o3n6HgTwxzPesK5a7MzshtckOZC8bvXqnK4IQhACELx5DWlxOAN5QHJXU4qw2Muw0HJC0TQshiEcbQGtGAAuXTVYbj5zVE9Xb2Wj3/iF31Y3FAQVYOKhKxoIII3FT1YOKhKwbigJjRN7bUwm01Ltmto2gNB/82Hg147ew9hHerFXVsFDD0tRIGtyGgcS4ngAOZ7kp66mdPNE+CSSGpjdmGeI7L4z2g9naFYLhUw2+jknuUr33N7dpk5bgscW8RyBxyxhAWGju76++eZMGHQxmWdoOeiB3NaT9YneezCsCo3knpOj0/PWyvfLUVlS50kr2kF4G5vjzPiSrygBCFj0jAdkuAPHGUBksJY2ysLJGhzXDBBGQQs0ID5y8pejn6VupqKVpNrqnExOOT0R5sPt3E8fUqvBIXAYPWzxyvpnV1qpr1aHUFY0mKV4GW42mnBwQeRC+bb7aKrT93mt9WN7N7HNG57OTh3Hl61DOHuWK59tDy8l+sPy5QeYVzx5/TNHWJx0zO3xHA+pXsHcvlW13GooKuKropXRVEZyxzXY9W7l2jgnRaNV1F4tkVRBO5pHVkaMZY7dkE/xxXtc99jCyGntDCyvUtWahqqid8cVZUPDeMjSQzwBXZFX1RcCaqbP2h+alIi+rVWN26SZo4ujcPcVVYK+pP/qJT/qK7Yqud2NqV5He5Ad2nKIUNtEQbskvLiMer4ALdcZ4IGZnmiiB5yvDPiuOWaSqbh0ro4/qRHZ2vEjf7PeoiS2UUTy+OBm3nJe7rOPiTvKA3zVVLPnoKmGXujka4+4qJrMBpPLn3LKrp4XA7UEDu8xNz7cZWmjpZKmSRrQ58EILnAO4437IygOmzUccbH3OtAEMfoA81ULzWTanvZY0Zp43Ydgel+r4Lv1Rf5ri6K1W+IxuOW7Ld4ABwTwGe7cFN2GxMtVE3abmUjfniP3oDXarhetORth2WXOgHCFzgyaDuaTucO44Pep2PXVqIxNBcoHjiyShkPvaCPeoypGMqHqm8UBYbhrunZEfMqWZ0hG4zDZHszlQlvuV0n260yh0lR6RLdwwTgD2qCqhx5b+KYWnLdD+Q6IOIEnRBzxjmd/4oC0IQhAcdzGYmfaD4FLTyv26nqNOmsewCameAx43HDnNBCZlz/QNPY8FUTynxtn0vLBtBpmkY1pIyNzg4+4FYy8ElWua34EXTNkfKI2NLnk8AEzdH6WqIqSaoqZHAzR9SlDywTEb2tJ5DPNVvTNTZ6S8QUs4LonHZM/Lb5ZPZlN2BzXs6Fww5voEbvUsIRTJr1KtpNdvYTtdebwauSOWeSkdG8t83jYGtix9EDC9ivV2b6NzqW+Bb8leddaZNzgfdKKPNdTtzURtH6Zg+kO1w+HglxH3Kje7K21s6/pkMPKqUlBb9xjaFr62tpqo1tXLUFkjQ0yY3bvBSOtq2ootOSTUc74ZuljaHsxkAuGeKg/J6cU1Z9o37qkPKAfzZcO2eL7wVquTdG9mhyqoR6r8NL5drt+xQJdQXo7zdKonmcj5LQdSXxh6t1qR/t+S5JFqZDJPMyGFhfLI4NY1vEk8AFSjZN+50l2HjRW+C/Ys2mLlqy/3iKgpLzVsB60svVxGwcSdyvV41CKV81otTBIGRF0tS54BJA3uceG/C4YqaLRGnRQwhr7xWgdM5vHONzQewfMqjanuRo4XWmCTankO1XSjmeIj9XP1Dkr6bhDcmcnao5d/Cpaiv82T+nZi5hutNIJKplRhzjvY/DQdk92Hce3embDVR11HFVRAhkjc4PFp5g94OQlVoQZ07If8W77rVf8ATD3CkmiOcbW2z4H4A+tSwfKOylkVqu1wXsb6ocVD1Q4qaqhxURVDisiEh5o+keG795wUx9Kky0DppGkNc7ZYCOQ3fx4KFsunZXtbUVDC10noNcPRb2lXOmhZTwMiiGyxjcAIDahCEByXP+zH9oJf+VV35k1QG7rsH/Nqv91OKQ+IS68qz86MnHbKz7wWM/SybH/qx/1Ekw8k0NCakNVA2grJP6RH6Dyd7hy9Y4exK9q7aSaSnmZLC/Ze05BVGE3B7OpvxFk1cff2PoKKVz8Sxu2Z4zv8VStXaSBM90s0J6J52padjf0L89bH6p49ykNJX4XGkY8kCoiHWBPpDn+CtTj0kLiOtDMwsfGeBBG8K3ZCNsDn8XJtwL9rtryig6FY+GKsY8AO227s55Ls18c6cP28fxC22e0Gz1NXGwl1NI8PhceOMcD3hatc79Nv+2i+8FHGLjRplu62N3VFOD2m1/AspOaYGhbNHZLe7Utzj2pnMcaOItJLWgZLz2bvcojRGm23mvdU13VttL1piRueeTfmpjU17juVTLNK4x2ui6uyw46Q8mDxUWNWkucjYdazW5fhavL8/wDhD3u8y07X3WpO1X1ORSMdv6NvN5Hw7/BUF7i5xc5xc4nJJOcrsu1dLcax9TOesdzWjgxo4AdwXCk582MXFWPDXu/IxvJ+M6bl/wA2/wC61MLTkf8AV4d+u8fBUHyeDOmZj/i3/camDY6KtqrfijlZG0SO2nO459nYrdfoRz+b+Yke1paxpdI7ZHaea5rYxtTWN6GPp3tOQ3G4d5UtHo+KWUS3Grmnd9UOwPap+jo6ehhENLCyKMcmjj49qzKplTROjZh7tp54lbkIQAhCEBwXk4oif1glv5VHfmg8dsrPiExr6cUB/aCoGvLZW3nT4o7fF0sxlaSNoN3DxWMvSyWhpWxb+okWcl0xqc/kHqVg32x/qe0/ismaN1ADh1tkGO0j5qhKuX0OuqyqPea/cw07c32uujk2iIycP+acVtrGOY2TOYpANoA5x3hKuLRt+x/YgPGZg/FXPSNJcKCF1DXsG2wbbNlwfss4byDjjnHgVNjuafFo1vWIY1kVdXNOXvp+SyV9OWgujGQd5HaoS826a+W3zCka9pllYRJI0bIDXAngTyB44VipJNtvm8hB+oT8FGXJ1RaOlnpsiKRpEmyMlh+s3x4HxVprfY0Nc3XNTj5REX+pit9HBpmxkNa0ZmlH/JxPtS5v9eydzKWkJ8zg3MzxkdzefHl2DxKuZtE0tqnZM8ivr4y8OB3doZ4HGPWqz/IrUEkbXx0Qe14DgWysOc+tVr1LSjFdjddKdPKV10ly+5VJOK1qzSaI1HnH5LmPgR81iNC6jPG3OB/WkaPxUKhL6GynlUb9aLV5OW50xL/nH/cYmpo0f1a/7UpeaNtFbZ7BJTXGMRyuqXSBoe124taOR7imLpEYtr/tCrsFqKOYy5KV8micQhCzK4IQhACEIQEZqE4t/wDrChKd/aceKmdSnFuz+uEutfzSw6SqZYJXxvY+PrMcWne7tC8b0tmdcec1H6l9jkaY/SHtXNO9nN7favnOO7XMYxc67/uX/Nb23S5O9K5Vx/8Asv8Amq7yUvY20ejWS/uQ95i0k4cFpt4bFcp8/Tjj2c9gLh8cpJtrKx3pVtX/APu8/imB5OHVlf00Mz5fN6d/SecPdnYB9Jm/twD3HxXsMiM5cdHmV0a3HpdrkmkXmrpwWGohzsB2H45FbG7FdTuZJgyBvWBG5w7VWajUk0uoYmW8htvpAWzNdva9p3FviePipzabFJHPSP2opBtRP7RzB7xwVg05ATUc1uuVKwOzSiZronOPobwdkns7FL6aqWPs1I50jQejBALhuHL3YUjWU0VfTFwblrtzm9hSh1lZa2y1HT0s9SKR54MlcBGfbwPL2LCcuK2WMahXz4ctMdMdREWfpWf7guefBGQc+C+dXXO4s9G4Vg8Kh/zWP5Yup/8AdK//ALl/zUSyF9DYPpFieuSHzUs4/JWHSoxbnd8hSx8mdRPVafqXVU8szxVEB0ry442W7slNDTIxbz+2VPF8ls1dtbqm4P2JdCEL0jBCEIAQhCAh9UHFr/8Akalzr7raLrz2Pi++ExtUtJtEhA9F7T70u9ZsdNo66sYCSGRvx3B7ST8VjL0slo7Wxf3E6xdMa528V0wtc5wDQS47gBzK1skdtU9EnZbdUXW4Q0VIzakldjuA7T3JmXiWHT9tp9P2lrJKgnMrnNDg53MuHMDP8YWuw0MOitPOuNY0flOpZ1W84xyCqVzrJWdIZTmuqRmV3/TYeDfE8+7x3WYRVMOcvJpsm2zqeQsan0r/ADbJ2xxdLSTst8sexBIGOdLGHiVxGS7t8FMUVwloW9FdJKSOkke1rHQxlvRyOOASSTuO4FRGhhm11v27fulYa26tmPfMwe9SV2N1c2UsrErhn/h49ltL/ovVFUOp5i17csJw8fj4rO722CspnxTMbLBK3DhyIKpejr+LhTCjqnf0qBuA4nfIzlnvH71eLbUtc0U8rsg+g48j2KSElOOylkUTxbnCXlCH1bYJ7BcegdtPp5OtBLj0m9niOf71Ar6I1JYKW9W+S3VnUa/rRTY3wv5OHdyI7Ehbxa6uz3Oe33CLo54XbJHIjkR2gqrZXxfbwb3Cy1fHjL1IY/ko36eq/wDNH7oTX08MUB/bKWPkpp3R6Yllc0gS1Li3vAAGfcU0bE3ZofF5Vqv0o0eY93yf3JFCELMrAhCEAIQhAc9dB51STQfXYQM8jy96X74GSxTUlUwlkjXRSN7QRgj3pkYVV1Jb+hqBWRN6jz18cndvrQ9T09o+d7lb5bXcp6GoB6SF+znHpDkR4jB9atPk3ZaG3o1F3ma10Ee3TxuHVe/nv7ccB49ikPKWy3udRyZ/p4yDgcYuW16+HrS/qJMnYbvPDGf4/jsVPhxntm7sz5Tx1CPl+Riaivrq6qdcajfC1xbSRHg5w+ke4Kp7b5Xl8ji5ziSXHiSuWKSZ0cbZpZJNhuy3adnZHYF0x8VWyLOcvsdF0XCWNVtr5n5L5oMZtVb9uz7pWOt2/wBSuPZMz4hbNADNrrR/iGfdKy1u3835T2TR7/8AUFbr/Lmgzf1j/kv4F7BUzUdQypp3FkkZy0/x28E1dP3eK7UTJ2ENcdz2/VI4j+O5KSRSOmb26zXEOkJ81kw2Zo5Dk4d4+agx7OL17G26xhLIhyj6kPekmFdBsP3ytHPi4dqq+u9Kt1Jbw2LZZc6UHzeR24SN5xk/A/vXfSVBa5k8LgTgOa4HcQd4PgVPHYracTR7nD0h2FbBpNdzjYTnVPkuzRD2e1ts1lpaFg/QxgOPa7n71baGIwUscZ4gb/FRFPsz1MUc7g3Ydkj6xHD37/Up4L1LXYxcnJ7fk9QhCHgIQhACEIQAoXVd5orHZKiruADmBuGR53yO5AfPkpaeZkET5ZXtZGwFznOOAAOJK+evKHquTUl1cYnEUFOS2nZ9btce8/BYTlxRnCHJlbu1wlrqqWqqHZlkOd3LsA7gOCkbVpO5V1kkvUTA5rT1IuLpGji4eHzW7Qml5tXXxsTsigp8PqpO76o7z8zvTyfbRbQyOFrRTNGywNGA0cgo1Dku5Yjf8Kakl4Pnhm445810x8UzdWaHjuW3X2pojqiNp8XBsh7e4pbyQS00zoaiN0crDhzXDGFQuqlBncdNz6sqPyvT90Xryff+G1o/v2/dK363Z+bVSeyaH74Wnyd76CuH96w/8V165GNLVh/vofvhXKvy5zeb+sf7r+BWSLnkG/sXWyGSolbFAxz5Hbg1oySrvpjScNI9lZcQyWoG9kWMtj7z2n3KrTXKb7G+6hmVY0fmff6E1oS3XGPTkLa8taHdalY4/wA41m/cewcCOe89ysdurDSS5Odk9WRvd+5b7VSS1j8tyIw7JeVtvltdBipi3t+n3HtWzitLRw11nxLHPXk6quAPa2aA5Dhlrm8wuy013TtMMxxMwf7h2qHs9aGnzec/zbz1Sfon9623KCSmeKiD9JEdoAcxzC9IyyIWqlnZU08c0ZyyRocPWtqAEIQgBCF4QgFZ5ZNSVEEUdkpA9kczNueXBG2OTAfeUo6KjqrvcoLdb2bdTM4NY0fE9gHM8k/de6cdc7HNHT0xqJI3GSIN3uB5jvHFc/k30PBpsTV0+0+tmAaC9uOjbjeBnfx5nsUTg3LZLGxKOiwaQ07S6YssNvpQC4daWXG+R54n5d2FMSMbIwse0Fp5FZAYXqlXYi8kPUUz6R3SNa58PPG8s+YUDftP269xdJMxu2R1Z4zv9vNXUjKjau1tc8y0r+hlJy4Yyx/iPxG9eNJrTM67J1yUoPTRR9N2OaxishkkEscj2ujeN24DmO1bNQW78q2mWjEzYtuSNxcRnc12TgdqnqmOaLq1ERY7kRvafArVFb5qx+Im9X6x4LFQio8V4JZ5Vs7vjSfzFVobPR2uLZo4usRh0rjl7vXy8ArLY7JLV7M1RmOHlkb3eHZ4qeoLHTUxD5B0sg5ngPUpQDCyUVFaRFZbOyXKb2zCGFkDBHEwNYOAC9lY2RjmOaC1wwQeazQvTApVfRuoqlzSD0f0T3dil7XVtrYPNpzmVnon6w+alqqkiqWbMrQfUo4WNjJWvhldGWuyNnfj2oDqtEboKQwu4RvcG+HEfFd61xBzQdvGc8lsQAhCEAIQhAa3+i7wWTeIQhAZIQhAC8PpBCEBzVv9ln/ZRbv7HF+yEIQHUhCEAIQhAC8PNCEAN4L1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AutoShape 10" descr="data:image/jpeg;base64,/9j/4AAQSkZJRgABAQAAAQABAAD/2wBDAAkGBwgHBgkIBwgKCgkLDRYPDQwMDRsUFRAWIB0iIiAdHx8kKDQsJCYxJx8fLT0tMTU3Ojo6Iys/RD84QzQ5Ojf/2wBDAQoKCg0MDRoPDxo3JR8lNzc3Nzc3Nzc3Nzc3Nzc3Nzc3Nzc3Nzc3Nzc3Nzc3Nzc3Nzc3Nzc3Nzc3Nzc3Nzc3Nzf/wAARCACxAJ0DASIAAhEBAxEB/8QAHAAAAgIDAQEAAAAAAAAAAAAAAAcFBgIDBAEI/8QATBAAAQMDAQQFCAUHCwIHAAAAAQACAwQFEQYSITFBEyJRYXEHFDKBkaGx0UJSc7LBFSYzYnLh8BYjJCU0Y2R0gpKiU5Q1Q0RFg4ST/8QAGgEBAAIDAQAAAAAAAAAAAAAAAAMEAgUGAf/EADARAAICAgEDAgQFAwUAAAAAAAABAgMEERIFITEyQRMiUWEUNDWRwTNC8HGBgrHR/9oADAMBAAIRAxEAPwB11FRHAzMhO/g0DJPgFrp6tsuA+N8TnHAbJjJ9iVmrtU3iz1jq100BimkeyKMt60ey4gNxnjuz61Tf5cX99yirm1rmujdkRDcwj6pA4g8CsZSUfJlGDkfRw4L1Q+mL9S6htEVdSHG1ukZzjfzB+PgVML1PaMWtAhCF6AQhCAEIQgBYve1jS57g1o4krCpqI6aF80pwxgyVUvOK+81LpJAaekYeqM7/AA8e9AWR9zp2DO3u7VCXHUUbctghkkJ3Ze7DfYFpqmBrdkDcO1QtaejY5/1QT7kAwaGMx00YcMOI2nY7TxXQsWPD2tcwgtcMg9yyQAheL1ACEIQFL8pekBqez7dK0C4UuXwb8bfaw78b8Dfvx6189t24JHRSgtcw7LmuBBHdjl4L63PDck/5Y9F7n6jtkfAE1sbRjd/1PjtHOeCjnHa2S1z12KpoTVMmmrs2V5c6imw2eMHl9Ycd444A38F9DUtTFVwRz07xJFI3aa4cCF8mwycjnPDGP49iaXkm1h5nPHYrjIPN5XYpnk7o3n6HgTwxzPesK5a7MzshtckOZC8bvXqnK4IQhACELx5DWlxOAN5QHJXU4qw2Muw0HJC0TQshiEcbQGtGAAuXTVYbj5zVE9Xb2Wj3/iF31Y3FAQVYOKhKxoIII3FT1YOKhKwbigJjRN7bUwm01Ltmto2gNB/82Hg147ew9hHerFXVsFDD0tRIGtyGgcS4ngAOZ7kp66mdPNE+CSSGpjdmGeI7L4z2g9naFYLhUw2+jknuUr33N7dpk5bgscW8RyBxyxhAWGju76++eZMGHQxmWdoOeiB3NaT9YneezCsCo3knpOj0/PWyvfLUVlS50kr2kF4G5vjzPiSrygBCFj0jAdkuAPHGUBksJY2ysLJGhzXDBBGQQs0ID5y8pejn6VupqKVpNrqnExOOT0R5sPt3E8fUqvBIXAYPWzxyvpnV1qpr1aHUFY0mKV4GW42mnBwQeRC+bb7aKrT93mt9WN7N7HNG57OTh3Hl61DOHuWK59tDy8l+sPy5QeYVzx5/TNHWJx0zO3xHA+pXsHcvlW13GooKuKropXRVEZyxzXY9W7l2jgnRaNV1F4tkVRBO5pHVkaMZY7dkE/xxXtc99jCyGntDCyvUtWahqqid8cVZUPDeMjSQzwBXZFX1RcCaqbP2h+alIi+rVWN26SZo4ujcPcVVYK+pP/qJT/qK7Yqud2NqV5He5Ad2nKIUNtEQbskvLiMer4ALdcZ4IGZnmiiB5yvDPiuOWaSqbh0ro4/qRHZ2vEjf7PeoiS2UUTy+OBm3nJe7rOPiTvKA3zVVLPnoKmGXujka4+4qJrMBpPLn3LKrp4XA7UEDu8xNz7cZWmjpZKmSRrQ58EILnAO4437IygOmzUccbH3OtAEMfoA81ULzWTanvZY0Zp43Ydgel+r4Lv1Rf5ri6K1W+IxuOW7Ld4ABwTwGe7cFN2GxMtVE3abmUjfniP3oDXarhetORth2WXOgHCFzgyaDuaTucO44Pep2PXVqIxNBcoHjiyShkPvaCPeoypGMqHqm8UBYbhrunZEfMqWZ0hG4zDZHszlQlvuV0n260yh0lR6RLdwwTgD2qCqhx5b+KYWnLdD+Q6IOIEnRBzxjmd/4oC0IQhAcdzGYmfaD4FLTyv26nqNOmsewCameAx43HDnNBCZlz/QNPY8FUTynxtn0vLBtBpmkY1pIyNzg4+4FYy8ElWua34EXTNkfKI2NLnk8AEzdH6WqIqSaoqZHAzR9SlDywTEb2tJ5DPNVvTNTZ6S8QUs4LonHZM/Lb5ZPZlN2BzXs6Fww5voEbvUsIRTJr1KtpNdvYTtdebwauSOWeSkdG8t83jYGtix9EDC9ivV2b6NzqW+Bb8leddaZNzgfdKKPNdTtzURtH6Zg+kO1w+HglxH3Kje7K21s6/pkMPKqUlBb9xjaFr62tpqo1tXLUFkjQ0yY3bvBSOtq2ootOSTUc74ZuljaHsxkAuGeKg/J6cU1Z9o37qkPKAfzZcO2eL7wVquTdG9mhyqoR6r8NL5drt+xQJdQXo7zdKonmcj5LQdSXxh6t1qR/t+S5JFqZDJPMyGFhfLI4NY1vEk8AFSjZN+50l2HjRW+C/Ys2mLlqy/3iKgpLzVsB60svVxGwcSdyvV41CKV81otTBIGRF0tS54BJA3uceG/C4YqaLRGnRQwhr7xWgdM5vHONzQewfMqjanuRo4XWmCTankO1XSjmeIj9XP1Dkr6bhDcmcnao5d/Cpaiv82T+nZi5hutNIJKplRhzjvY/DQdk92Hce3embDVR11HFVRAhkjc4PFp5g94OQlVoQZ07If8W77rVf8ATD3CkmiOcbW2z4H4A+tSwfKOylkVqu1wXsb6ocVD1Q4qaqhxURVDisiEh5o+keG795wUx9Kky0DppGkNc7ZYCOQ3fx4KFsunZXtbUVDC10noNcPRb2lXOmhZTwMiiGyxjcAIDahCEByXP+zH9oJf+VV35k1QG7rsH/Nqv91OKQ+IS68qz86MnHbKz7wWM/SybH/qx/1Ekw8k0NCakNVA2grJP6RH6Dyd7hy9Y4exK9q7aSaSnmZLC/Ze05BVGE3B7OpvxFk1cff2PoKKVz8Sxu2Z4zv8VStXaSBM90s0J6J52padjf0L89bH6p49ykNJX4XGkY8kCoiHWBPpDn+CtTj0kLiOtDMwsfGeBBG8K3ZCNsDn8XJtwL9rtryig6FY+GKsY8AO227s55Ls18c6cP28fxC22e0Gz1NXGwl1NI8PhceOMcD3hatc79Nv+2i+8FHGLjRplu62N3VFOD2m1/AspOaYGhbNHZLe7Utzj2pnMcaOItJLWgZLz2bvcojRGm23mvdU13VttL1piRueeTfmpjU17juVTLNK4x2ui6uyw46Q8mDxUWNWkucjYdazW5fhavL8/wDhD3u8y07X3WpO1X1ORSMdv6NvN5Hw7/BUF7i5xc5xc4nJJOcrsu1dLcax9TOesdzWjgxo4AdwXCk582MXFWPDXu/IxvJ+M6bl/wA2/wC61MLTkf8AV4d+u8fBUHyeDOmZj/i3/camDY6KtqrfijlZG0SO2nO459nYrdfoRz+b+Yke1paxpdI7ZHaea5rYxtTWN6GPp3tOQ3G4d5UtHo+KWUS3Grmnd9UOwPap+jo6ehhENLCyKMcmjj49qzKplTROjZh7tp54lbkIQAhCEBwXk4oif1glv5VHfmg8dsrPiExr6cUB/aCoGvLZW3nT4o7fF0sxlaSNoN3DxWMvSyWhpWxb+okWcl0xqc/kHqVg32x/qe0/ismaN1ADh1tkGO0j5qhKuX0OuqyqPea/cw07c32uujk2iIycP+acVtrGOY2TOYpANoA5x3hKuLRt+x/YgPGZg/FXPSNJcKCF1DXsG2wbbNlwfss4byDjjnHgVNjuafFo1vWIY1kVdXNOXvp+SyV9OWgujGQd5HaoS826a+W3zCka9pllYRJI0bIDXAngTyB44VipJNtvm8hB+oT8FGXJ1RaOlnpsiKRpEmyMlh+s3x4HxVprfY0Nc3XNTj5REX+pit9HBpmxkNa0ZmlH/JxPtS5v9eydzKWkJ8zg3MzxkdzefHl2DxKuZtE0tqnZM8ivr4y8OB3doZ4HGPWqz/IrUEkbXx0Qe14DgWysOc+tVr1LSjFdjddKdPKV10ly+5VJOK1qzSaI1HnH5LmPgR81iNC6jPG3OB/WkaPxUKhL6GynlUb9aLV5OW50xL/nH/cYmpo0f1a/7UpeaNtFbZ7BJTXGMRyuqXSBoe124taOR7imLpEYtr/tCrsFqKOYy5KV8micQhCzK4IQhACEIQEZqE4t/wDrChKd/aceKmdSnFuz+uEutfzSw6SqZYJXxvY+PrMcWne7tC8b0tmdcec1H6l9jkaY/SHtXNO9nN7favnOO7XMYxc67/uX/Nb23S5O9K5Vx/8Asv8Amq7yUvY20ejWS/uQ95i0k4cFpt4bFcp8/Tjj2c9gLh8cpJtrKx3pVtX/APu8/imB5OHVlf00Mz5fN6d/SecPdnYB9Jm/twD3HxXsMiM5cdHmV0a3HpdrkmkXmrpwWGohzsB2H45FbG7FdTuZJgyBvWBG5w7VWajUk0uoYmW8htvpAWzNdva9p3FviePipzabFJHPSP2opBtRP7RzB7xwVg05ATUc1uuVKwOzSiZronOPobwdkns7FL6aqWPs1I50jQejBALhuHL3YUjWU0VfTFwblrtzm9hSh1lZa2y1HT0s9SKR54MlcBGfbwPL2LCcuK2WMahXz4ctMdMdREWfpWf7guefBGQc+C+dXXO4s9G4Vg8Kh/zWP5Yup/8AdK//ALl/zUSyF9DYPpFieuSHzUs4/JWHSoxbnd8hSx8mdRPVafqXVU8szxVEB0ry442W7slNDTIxbz+2VPF8ls1dtbqm4P2JdCEL0jBCEIAQhCAh9UHFr/8Akalzr7raLrz2Pi++ExtUtJtEhA9F7T70u9ZsdNo66sYCSGRvx3B7ST8VjL0slo7Wxf3E6xdMa528V0wtc5wDQS47gBzK1skdtU9EnZbdUXW4Q0VIzakldjuA7T3JmXiWHT9tp9P2lrJKgnMrnNDg53MuHMDP8YWuw0MOitPOuNY0flOpZ1W84xyCqVzrJWdIZTmuqRmV3/TYeDfE8+7x3WYRVMOcvJpsm2zqeQsan0r/ADbJ2xxdLSTst8sexBIGOdLGHiVxGS7t8FMUVwloW9FdJKSOkke1rHQxlvRyOOASSTuO4FRGhhm11v27fulYa26tmPfMwe9SV2N1c2UsrErhn/h49ltL/ovVFUOp5i17csJw8fj4rO722CspnxTMbLBK3DhyIKpejr+LhTCjqnf0qBuA4nfIzlnvH71eLbUtc0U8rsg+g48j2KSElOOylkUTxbnCXlCH1bYJ7BcegdtPp5OtBLj0m9niOf71Ar6I1JYKW9W+S3VnUa/rRTY3wv5OHdyI7Ehbxa6uz3Oe33CLo54XbJHIjkR2gqrZXxfbwb3Cy1fHjL1IY/ko36eq/wDNH7oTX08MUB/bKWPkpp3R6Yllc0gS1Li3vAAGfcU0bE3ZofF5Vqv0o0eY93yf3JFCELMrAhCEAIQhAc9dB51STQfXYQM8jy96X74GSxTUlUwlkjXRSN7QRgj3pkYVV1Jb+hqBWRN6jz18cndvrQ9T09o+d7lb5bXcp6GoB6SF+znHpDkR4jB9atPk3ZaG3o1F3ma10Ee3TxuHVe/nv7ccB49ikPKWy3udRyZ/p4yDgcYuW16+HrS/qJMnYbvPDGf4/jsVPhxntm7sz5Tx1CPl+Riaivrq6qdcajfC1xbSRHg5w+ke4Kp7b5Xl8ji5ziSXHiSuWKSZ0cbZpZJNhuy3adnZHYF0x8VWyLOcvsdF0XCWNVtr5n5L5oMZtVb9uz7pWOt2/wBSuPZMz4hbNADNrrR/iGfdKy1u3835T2TR7/8AUFbr/Lmgzf1j/kv4F7BUzUdQypp3FkkZy0/x28E1dP3eK7UTJ2ENcdz2/VI4j+O5KSRSOmb26zXEOkJ81kw2Zo5Dk4d4+agx7OL17G26xhLIhyj6kPekmFdBsP3ytHPi4dqq+u9Kt1Jbw2LZZc6UHzeR24SN5xk/A/vXfSVBa5k8LgTgOa4HcQd4PgVPHYracTR7nD0h2FbBpNdzjYTnVPkuzRD2e1ts1lpaFg/QxgOPa7n71baGIwUscZ4gb/FRFPsz1MUc7g3Ydkj6xHD37/Up4L1LXYxcnJ7fk9QhCHgIQhACEIQAoXVd5orHZKiruADmBuGR53yO5AfPkpaeZkET5ZXtZGwFznOOAAOJK+evKHquTUl1cYnEUFOS2nZ9btce8/BYTlxRnCHJlbu1wlrqqWqqHZlkOd3LsA7gOCkbVpO5V1kkvUTA5rT1IuLpGji4eHzW7Qml5tXXxsTsigp8PqpO76o7z8zvTyfbRbQyOFrRTNGywNGA0cgo1Dku5Yjf8Kakl4Pnhm445810x8UzdWaHjuW3X2pojqiNp8XBsh7e4pbyQS00zoaiN0crDhzXDGFQuqlBncdNz6sqPyvT90Xryff+G1o/v2/dK363Z+bVSeyaH74Wnyd76CuH96w/8V165GNLVh/vofvhXKvy5zeb+sf7r+BWSLnkG/sXWyGSolbFAxz5Hbg1oySrvpjScNI9lZcQyWoG9kWMtj7z2n3KrTXKb7G+6hmVY0fmff6E1oS3XGPTkLa8taHdalY4/wA41m/cewcCOe89ysdurDSS5Odk9WRvd+5b7VSS1j8tyIw7JeVtvltdBipi3t+n3HtWzitLRw11nxLHPXk6quAPa2aA5Dhlrm8wuy013TtMMxxMwf7h2qHs9aGnzec/zbz1Sfon9623KCSmeKiD9JEdoAcxzC9IyyIWqlnZU08c0ZyyRocPWtqAEIQgBCF4QgFZ5ZNSVEEUdkpA9kczNueXBG2OTAfeUo6KjqrvcoLdb2bdTM4NY0fE9gHM8k/de6cdc7HNHT0xqJI3GSIN3uB5jvHFc/k30PBpsTV0+0+tmAaC9uOjbjeBnfx5nsUTg3LZLGxKOiwaQ07S6YssNvpQC4daWXG+R54n5d2FMSMbIwse0Fp5FZAYXqlXYi8kPUUz6R3SNa58PPG8s+YUDftP269xdJMxu2R1Z4zv9vNXUjKjau1tc8y0r+hlJy4Yyx/iPxG9eNJrTM67J1yUoPTRR9N2OaxishkkEscj2ujeN24DmO1bNQW78q2mWjEzYtuSNxcRnc12TgdqnqmOaLq1ERY7kRvafArVFb5qx+Im9X6x4LFQio8V4JZ5Vs7vjSfzFVobPR2uLZo4usRh0rjl7vXy8ArLY7JLV7M1RmOHlkb3eHZ4qeoLHTUxD5B0sg5ngPUpQDCyUVFaRFZbOyXKb2zCGFkDBHEwNYOAC9lY2RjmOaC1wwQeazQvTApVfRuoqlzSD0f0T3dil7XVtrYPNpzmVnon6w+alqqkiqWbMrQfUo4WNjJWvhldGWuyNnfj2oDqtEboKQwu4RvcG+HEfFd61xBzQdvGc8lsQAhCEAIQhAa3+i7wWTeIQhAZIQhAC8PpBCEBzVv9ln/ZRbv7HF+yEIQHUhCEAIQhAC8PNCEAN4L1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AutoShape 12" descr="data:image/jpeg;base64,/9j/4AAQSkZJRgABAQAAAQABAAD/2wBDAAkGBwgHBgkIBwgKCgkLDRYPDQwMDRsUFRAWIB0iIiAdHx8kKDQsJCYxJx8fLT0tMTU3Ojo6Iys/RD84QzQ5Ojf/2wBDAQoKCg0MDRoPDxo3JR8lNzc3Nzc3Nzc3Nzc3Nzc3Nzc3Nzc3Nzc3Nzc3Nzc3Nzc3Nzc3Nzc3Nzc3Nzc3Nzc3Nzf/wAARCACxAJ0DASIAAhEBAxEB/8QAHAAAAgIDAQEAAAAAAAAAAAAAAAcFBgIDBAEI/8QATBAAAQMDAQQFCAUHCwIHAAAAAQACAwQFEQYSITFBEyJRYXEHFDKBkaGx0UJSc7LBFSYzYnLh8BYjJCU0Y2R0gpKiU5Q1Q0RFg4ST/8QAGgEBAAIDAQAAAAAAAAAAAAAAAAMEAgUGAf/EADARAAICAgEDAgQFAwUAAAAAAAABAgMEERIFITEyQRMiUWEUNDWRwTNC8HGBgrHR/9oADAMBAAIRAxEAPwB11FRHAzMhO/g0DJPgFrp6tsuA+N8TnHAbJjJ9iVmrtU3iz1jq100BimkeyKMt60ey4gNxnjuz61Tf5cX99yirm1rmujdkRDcwj6pA4g8CsZSUfJlGDkfRw4L1Q+mL9S6htEVdSHG1ukZzjfzB+PgVML1PaMWtAhCF6AQhCAEIQgBYve1jS57g1o4krCpqI6aF80pwxgyVUvOK+81LpJAaekYeqM7/AA8e9AWR9zp2DO3u7VCXHUUbctghkkJ3Ze7DfYFpqmBrdkDcO1QtaejY5/1QT7kAwaGMx00YcMOI2nY7TxXQsWPD2tcwgtcMg9yyQAheL1ACEIQFL8pekBqez7dK0C4UuXwb8bfaw78b8Dfvx6189t24JHRSgtcw7LmuBBHdjl4L63PDck/5Y9F7n6jtkfAE1sbRjd/1PjtHOeCjnHa2S1z12KpoTVMmmrs2V5c6imw2eMHl9Ycd444A38F9DUtTFVwRz07xJFI3aa4cCF8mwycjnPDGP49iaXkm1h5nPHYrjIPN5XYpnk7o3n6HgTwxzPesK5a7MzshtckOZC8bvXqnK4IQhACELx5DWlxOAN5QHJXU4qw2Muw0HJC0TQshiEcbQGtGAAuXTVYbj5zVE9Xb2Wj3/iF31Y3FAQVYOKhKxoIII3FT1YOKhKwbigJjRN7bUwm01Ltmto2gNB/82Hg147ew9hHerFXVsFDD0tRIGtyGgcS4ngAOZ7kp66mdPNE+CSSGpjdmGeI7L4z2g9naFYLhUw2+jknuUr33N7dpk5bgscW8RyBxyxhAWGju76++eZMGHQxmWdoOeiB3NaT9YneezCsCo3knpOj0/PWyvfLUVlS50kr2kF4G5vjzPiSrygBCFj0jAdkuAPHGUBksJY2ysLJGhzXDBBGQQs0ID5y8pejn6VupqKVpNrqnExOOT0R5sPt3E8fUqvBIXAYPWzxyvpnV1qpr1aHUFY0mKV4GW42mnBwQeRC+bb7aKrT93mt9WN7N7HNG57OTh3Hl61DOHuWK59tDy8l+sPy5QeYVzx5/TNHWJx0zO3xHA+pXsHcvlW13GooKuKropXRVEZyxzXY9W7l2jgnRaNV1F4tkVRBO5pHVkaMZY7dkE/xxXtc99jCyGntDCyvUtWahqqid8cVZUPDeMjSQzwBXZFX1RcCaqbP2h+alIi+rVWN26SZo4ujcPcVVYK+pP/qJT/qK7Yqud2NqV5He5Ad2nKIUNtEQbskvLiMer4ALdcZ4IGZnmiiB5yvDPiuOWaSqbh0ro4/qRHZ2vEjf7PeoiS2UUTy+OBm3nJe7rOPiTvKA3zVVLPnoKmGXujka4+4qJrMBpPLn3LKrp4XA7UEDu8xNz7cZWmjpZKmSRrQ58EILnAO4437IygOmzUccbH3OtAEMfoA81ULzWTanvZY0Zp43Ydgel+r4Lv1Rf5ri6K1W+IxuOW7Ld4ABwTwGe7cFN2GxMtVE3abmUjfniP3oDXarhetORth2WXOgHCFzgyaDuaTucO44Pep2PXVqIxNBcoHjiyShkPvaCPeoypGMqHqm8UBYbhrunZEfMqWZ0hG4zDZHszlQlvuV0n260yh0lR6RLdwwTgD2qCqhx5b+KYWnLdD+Q6IOIEnRBzxjmd/4oC0IQhAcdzGYmfaD4FLTyv26nqNOmsewCameAx43HDnNBCZlz/QNPY8FUTynxtn0vLBtBpmkY1pIyNzg4+4FYy8ElWua34EXTNkfKI2NLnk8AEzdH6WqIqSaoqZHAzR9SlDywTEb2tJ5DPNVvTNTZ6S8QUs4LonHZM/Lb5ZPZlN2BzXs6Fww5voEbvUsIRTJr1KtpNdvYTtdebwauSOWeSkdG8t83jYGtix9EDC9ivV2b6NzqW+Bb8leddaZNzgfdKKPNdTtzURtH6Zg+kO1w+HglxH3Kje7K21s6/pkMPKqUlBb9xjaFr62tpqo1tXLUFkjQ0yY3bvBSOtq2ootOSTUc74ZuljaHsxkAuGeKg/J6cU1Z9o37qkPKAfzZcO2eL7wVquTdG9mhyqoR6r8NL5drt+xQJdQXo7zdKonmcj5LQdSXxh6t1qR/t+S5JFqZDJPMyGFhfLI4NY1vEk8AFSjZN+50l2HjRW+C/Ys2mLlqy/3iKgpLzVsB60svVxGwcSdyvV41CKV81otTBIGRF0tS54BJA3uceG/C4YqaLRGnRQwhr7xWgdM5vHONzQewfMqjanuRo4XWmCTankO1XSjmeIj9XP1Dkr6bhDcmcnao5d/Cpaiv82T+nZi5hutNIJKplRhzjvY/DQdk92Hce3embDVR11HFVRAhkjc4PFp5g94OQlVoQZ07If8W77rVf8ATD3CkmiOcbW2z4H4A+tSwfKOylkVqu1wXsb6ocVD1Q4qaqhxURVDisiEh5o+keG795wUx9Kky0DppGkNc7ZYCOQ3fx4KFsunZXtbUVDC10noNcPRb2lXOmhZTwMiiGyxjcAIDahCEByXP+zH9oJf+VV35k1QG7rsH/Nqv91OKQ+IS68qz86MnHbKz7wWM/SybH/qx/1Ekw8k0NCakNVA2grJP6RH6Dyd7hy9Y4exK9q7aSaSnmZLC/Ze05BVGE3B7OpvxFk1cff2PoKKVz8Sxu2Z4zv8VStXaSBM90s0J6J52padjf0L89bH6p49ykNJX4XGkY8kCoiHWBPpDn+CtTj0kLiOtDMwsfGeBBG8K3ZCNsDn8XJtwL9rtryig6FY+GKsY8AO227s55Ls18c6cP28fxC22e0Gz1NXGwl1NI8PhceOMcD3hatc79Nv+2i+8FHGLjRplu62N3VFOD2m1/AspOaYGhbNHZLe7Utzj2pnMcaOItJLWgZLz2bvcojRGm23mvdU13VttL1piRueeTfmpjU17juVTLNK4x2ui6uyw46Q8mDxUWNWkucjYdazW5fhavL8/wDhD3u8y07X3WpO1X1ORSMdv6NvN5Hw7/BUF7i5xc5xc4nJJOcrsu1dLcax9TOesdzWjgxo4AdwXCk582MXFWPDXu/IxvJ+M6bl/wA2/wC61MLTkf8AV4d+u8fBUHyeDOmZj/i3/camDY6KtqrfijlZG0SO2nO459nYrdfoRz+b+Yke1paxpdI7ZHaea5rYxtTWN6GPp3tOQ3G4d5UtHo+KWUS3Grmnd9UOwPap+jo6ehhENLCyKMcmjj49qzKplTROjZh7tp54lbkIQAhCEBwXk4oif1glv5VHfmg8dsrPiExr6cUB/aCoGvLZW3nT4o7fF0sxlaSNoN3DxWMvSyWhpWxb+okWcl0xqc/kHqVg32x/qe0/ismaN1ADh1tkGO0j5qhKuX0OuqyqPea/cw07c32uujk2iIycP+acVtrGOY2TOYpANoA5x3hKuLRt+x/YgPGZg/FXPSNJcKCF1DXsG2wbbNlwfss4byDjjnHgVNjuafFo1vWIY1kVdXNOXvp+SyV9OWgujGQd5HaoS826a+W3zCka9pllYRJI0bIDXAngTyB44VipJNtvm8hB+oT8FGXJ1RaOlnpsiKRpEmyMlh+s3x4HxVprfY0Nc3XNTj5REX+pit9HBpmxkNa0ZmlH/JxPtS5v9eydzKWkJ8zg3MzxkdzefHl2DxKuZtE0tqnZM8ivr4y8OB3doZ4HGPWqz/IrUEkbXx0Qe14DgWysOc+tVr1LSjFdjddKdPKV10ly+5VJOK1qzSaI1HnH5LmPgR81iNC6jPG3OB/WkaPxUKhL6GynlUb9aLV5OW50xL/nH/cYmpo0f1a/7UpeaNtFbZ7BJTXGMRyuqXSBoe124taOR7imLpEYtr/tCrsFqKOYy5KV8micQhCzK4IQhACEIQEZqE4t/wDrChKd/aceKmdSnFuz+uEutfzSw6SqZYJXxvY+PrMcWne7tC8b0tmdcec1H6l9jkaY/SHtXNO9nN7favnOO7XMYxc67/uX/Nb23S5O9K5Vx/8Asv8Amq7yUvY20ejWS/uQ95i0k4cFpt4bFcp8/Tjj2c9gLh8cpJtrKx3pVtX/APu8/imB5OHVlf00Mz5fN6d/SecPdnYB9Jm/twD3HxXsMiM5cdHmV0a3HpdrkmkXmrpwWGohzsB2H45FbG7FdTuZJgyBvWBG5w7VWajUk0uoYmW8htvpAWzNdva9p3FviePipzabFJHPSP2opBtRP7RzB7xwVg05ATUc1uuVKwOzSiZronOPobwdkns7FL6aqWPs1I50jQejBALhuHL3YUjWU0VfTFwblrtzm9hSh1lZa2y1HT0s9SKR54MlcBGfbwPL2LCcuK2WMahXz4ctMdMdREWfpWf7guefBGQc+C+dXXO4s9G4Vg8Kh/zWP5Yup/8AdK//ALl/zUSyF9DYPpFieuSHzUs4/JWHSoxbnd8hSx8mdRPVafqXVU8szxVEB0ry442W7slNDTIxbz+2VPF8ls1dtbqm4P2JdCEL0jBCEIAQhCAh9UHFr/8Akalzr7raLrz2Pi++ExtUtJtEhA9F7T70u9ZsdNo66sYCSGRvx3B7ST8VjL0slo7Wxf3E6xdMa528V0wtc5wDQS47gBzK1skdtU9EnZbdUXW4Q0VIzakldjuA7T3JmXiWHT9tp9P2lrJKgnMrnNDg53MuHMDP8YWuw0MOitPOuNY0flOpZ1W84xyCqVzrJWdIZTmuqRmV3/TYeDfE8+7x3WYRVMOcvJpsm2zqeQsan0r/ADbJ2xxdLSTst8sexBIGOdLGHiVxGS7t8FMUVwloW9FdJKSOkke1rHQxlvRyOOASSTuO4FRGhhm11v27fulYa26tmPfMwe9SV2N1c2UsrErhn/h49ltL/ovVFUOp5i17csJw8fj4rO722CspnxTMbLBK3DhyIKpejr+LhTCjqnf0qBuA4nfIzlnvH71eLbUtc0U8rsg+g48j2KSElOOylkUTxbnCXlCH1bYJ7BcegdtPp5OtBLj0m9niOf71Ar6I1JYKW9W+S3VnUa/rRTY3wv5OHdyI7Ehbxa6uz3Oe33CLo54XbJHIjkR2gqrZXxfbwb3Cy1fHjL1IY/ko36eq/wDNH7oTX08MUB/bKWPkpp3R6Yllc0gS1Li3vAAGfcU0bE3ZofF5Vqv0o0eY93yf3JFCELMrAhCEAIQhAc9dB51STQfXYQM8jy96X74GSxTUlUwlkjXRSN7QRgj3pkYVV1Jb+hqBWRN6jz18cndvrQ9T09o+d7lb5bXcp6GoB6SF+znHpDkR4jB9atPk3ZaG3o1F3ma10Ee3TxuHVe/nv7ccB49ikPKWy3udRyZ/p4yDgcYuW16+HrS/qJMnYbvPDGf4/jsVPhxntm7sz5Tx1CPl+Riaivrq6qdcajfC1xbSRHg5w+ke4Kp7b5Xl8ji5ziSXHiSuWKSZ0cbZpZJNhuy3adnZHYF0x8VWyLOcvsdF0XCWNVtr5n5L5oMZtVb9uz7pWOt2/wBSuPZMz4hbNADNrrR/iGfdKy1u3835T2TR7/8AUFbr/Lmgzf1j/kv4F7BUzUdQypp3FkkZy0/x28E1dP3eK7UTJ2ENcdz2/VI4j+O5KSRSOmb26zXEOkJ81kw2Zo5Dk4d4+agx7OL17G26xhLIhyj6kPekmFdBsP3ytHPi4dqq+u9Kt1Jbw2LZZc6UHzeR24SN5xk/A/vXfSVBa5k8LgTgOa4HcQd4PgVPHYracTR7nD0h2FbBpNdzjYTnVPkuzRD2e1ts1lpaFg/QxgOPa7n71baGIwUscZ4gb/FRFPsz1MUc7g3Ydkj6xHD37/Up4L1LXYxcnJ7fk9QhCHgIQhACEIQAoXVd5orHZKiruADmBuGR53yO5AfPkpaeZkET5ZXtZGwFznOOAAOJK+evKHquTUl1cYnEUFOS2nZ9btce8/BYTlxRnCHJlbu1wlrqqWqqHZlkOd3LsA7gOCkbVpO5V1kkvUTA5rT1IuLpGji4eHzW7Qml5tXXxsTsigp8PqpO76o7z8zvTyfbRbQyOFrRTNGywNGA0cgo1Dku5Yjf8Kakl4Pnhm445810x8UzdWaHjuW3X2pojqiNp8XBsh7e4pbyQS00zoaiN0crDhzXDGFQuqlBncdNz6sqPyvT90Xryff+G1o/v2/dK363Z+bVSeyaH74Wnyd76CuH96w/8V165GNLVh/vofvhXKvy5zeb+sf7r+BWSLnkG/sXWyGSolbFAxz5Hbg1oySrvpjScNI9lZcQyWoG9kWMtj7z2n3KrTXKb7G+6hmVY0fmff6E1oS3XGPTkLa8taHdalY4/wA41m/cewcCOe89ysdurDSS5Odk9WRvd+5b7VSS1j8tyIw7JeVtvltdBipi3t+n3HtWzitLRw11nxLHPXk6quAPa2aA5Dhlrm8wuy013TtMMxxMwf7h2qHs9aGnzec/zbz1Sfon9623KCSmeKiD9JEdoAcxzC9IyyIWqlnZU08c0ZyyRocPWtqAEIQgBCF4QgFZ5ZNSVEEUdkpA9kczNueXBG2OTAfeUo6KjqrvcoLdb2bdTM4NY0fE9gHM8k/de6cdc7HNHT0xqJI3GSIN3uB5jvHFc/k30PBpsTV0+0+tmAaC9uOjbjeBnfx5nsUTg3LZLGxKOiwaQ07S6YssNvpQC4daWXG+R54n5d2FMSMbIwse0Fp5FZAYXqlXYi8kPUUz6R3SNa58PPG8s+YUDftP269xdJMxu2R1Z4zv9vNXUjKjau1tc8y0r+hlJy4Yyx/iPxG9eNJrTM67J1yUoPTRR9N2OaxishkkEscj2ujeN24DmO1bNQW78q2mWjEzYtuSNxcRnc12TgdqnqmOaLq1ERY7kRvafArVFb5qx+Im9X6x4LFQio8V4JZ5Vs7vjSfzFVobPR2uLZo4usRh0rjl7vXy8ArLY7JLV7M1RmOHlkb3eHZ4qeoLHTUxD5B0sg5ngPUpQDCyUVFaRFZbOyXKb2zCGFkDBHEwNYOAC9lY2RjmOaC1wwQeazQvTApVfRuoqlzSD0f0T3dil7XVtrYPNpzmVnon6w+alqqkiqWbMrQfUo4WNjJWvhldGWuyNnfj2oDqtEboKQwu4RvcG+HEfFd61xBzQdvGc8lsQAhCEAIQhAa3+i7wWTeIQhAZIQhAC8PpBCEBzVv9ln/ZRbv7HF+yEIQHUhCEAIQhAC8PNCEAN4L1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7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895600"/>
            <a:ext cx="88289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14837"/>
            <a:ext cx="88289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305800" cy="4614862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Standard, static graph</a:t>
            </a:r>
          </a:p>
          <a:p>
            <a:pPr eaLnBrk="1" hangingPunct="1"/>
            <a:r>
              <a:rPr lang="en-US" sz="2800" dirty="0" smtClean="0"/>
              <a:t>Simple stochastic framework</a:t>
            </a:r>
          </a:p>
          <a:p>
            <a:pPr lvl="1" eaLnBrk="1" hangingPunct="1"/>
            <a:r>
              <a:rPr lang="en-US" sz="2800" dirty="0" smtClean="0"/>
              <a:t>Virus is ‘Flu-like’  (‘SIS’)</a:t>
            </a:r>
          </a:p>
          <a:p>
            <a:pPr eaLnBrk="1" hangingPunct="1"/>
            <a:r>
              <a:rPr lang="en-US" sz="2800" dirty="0" smtClean="0"/>
              <a:t>Underlying contact-network – ‘who-can-infect-whom’</a:t>
            </a:r>
          </a:p>
          <a:p>
            <a:pPr lvl="1" eaLnBrk="1" hangingPunct="1"/>
            <a:r>
              <a:rPr lang="en-US" sz="2800" dirty="0" smtClean="0"/>
              <a:t>Nodes (</a:t>
            </a:r>
            <a:r>
              <a:rPr lang="en-US" sz="2800" i="1" dirty="0" smtClean="0"/>
              <a:t>people/computers</a:t>
            </a:r>
            <a:r>
              <a:rPr lang="en-US" sz="2800" dirty="0" smtClean="0"/>
              <a:t>)  </a:t>
            </a:r>
          </a:p>
          <a:p>
            <a:pPr lvl="1" eaLnBrk="1" hangingPunct="1"/>
            <a:r>
              <a:rPr lang="en-US" sz="2800" dirty="0" smtClean="0"/>
              <a:t>Edges (</a:t>
            </a:r>
            <a:r>
              <a:rPr lang="en-US" sz="2800" i="1" dirty="0" smtClean="0"/>
              <a:t>links between nodes</a:t>
            </a:r>
            <a:r>
              <a:rPr lang="en-US" sz="2800" dirty="0" smtClean="0"/>
              <a:t>)</a:t>
            </a:r>
          </a:p>
          <a:p>
            <a:pPr eaLnBrk="1" hangingPunct="1"/>
            <a:r>
              <a:rPr lang="en-US" sz="3200" dirty="0" smtClean="0">
                <a:solidFill>
                  <a:srgbClr val="C00000"/>
                </a:solidFill>
              </a:rPr>
              <a:t>OUR CASE:</a:t>
            </a:r>
          </a:p>
          <a:p>
            <a:pPr lvl="1" eaLnBrk="1" hangingPunct="1"/>
            <a:r>
              <a:rPr lang="en-US" sz="2800" dirty="0" smtClean="0">
                <a:solidFill>
                  <a:srgbClr val="C00000"/>
                </a:solidFill>
              </a:rPr>
              <a:t>Changes in time – alternating behaviors!</a:t>
            </a:r>
          </a:p>
          <a:p>
            <a:pPr lvl="1" eaLnBrk="1" hangingPunct="1"/>
            <a:r>
              <a:rPr lang="en-US" sz="2800" dirty="0" smtClean="0">
                <a:solidFill>
                  <a:srgbClr val="C00000"/>
                </a:solidFill>
              </a:rPr>
              <a:t>think day </a:t>
            </a:r>
            <a:r>
              <a:rPr lang="en-US" sz="2800" dirty="0" err="1" smtClean="0">
                <a:solidFill>
                  <a:srgbClr val="C00000"/>
                </a:solidFill>
              </a:rPr>
              <a:t>vs</a:t>
            </a:r>
            <a:r>
              <a:rPr lang="en-US" sz="2800" dirty="0" smtClean="0">
                <a:solidFill>
                  <a:srgbClr val="C00000"/>
                </a:solidFill>
              </a:rPr>
              <a:t> night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Our Framework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 w="317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‘S’ Susceptible (= healthy); ‘I’ </a:t>
            </a:r>
            <a:r>
              <a:rPr lang="en-US" dirty="0" smtClean="0"/>
              <a:t>Infected</a:t>
            </a:r>
            <a:endParaRPr lang="en-US" dirty="0" smtClean="0"/>
          </a:p>
          <a:p>
            <a:pPr eaLnBrk="1" hangingPunct="1"/>
            <a:r>
              <a:rPr lang="en-US" dirty="0" smtClean="0"/>
              <a:t>No immunity</a:t>
            </a:r>
            <a:r>
              <a:rPr lang="en-US" dirty="0" smtClean="0"/>
              <a:t> (cured nodes -&gt; ‘S’)</a:t>
            </a:r>
            <a:endParaRPr lang="en-US" dirty="0" smtClean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Reminder: </a:t>
            </a:r>
            <a:r>
              <a:rPr lang="en-US" dirty="0" smtClean="0"/>
              <a:t>‘Flu-like’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SIS)</a:t>
            </a:r>
            <a:endParaRPr lang="en-US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4876800"/>
            <a:ext cx="6019800" cy="914400"/>
            <a:chOff x="480" y="3072"/>
            <a:chExt cx="3792" cy="576"/>
          </a:xfrm>
        </p:grpSpPr>
        <p:sp>
          <p:nvSpPr>
            <p:cNvPr id="17419" name="Oval 4"/>
            <p:cNvSpPr>
              <a:spLocks noChangeArrowheads="1"/>
            </p:cNvSpPr>
            <p:nvPr/>
          </p:nvSpPr>
          <p:spPr bwMode="auto">
            <a:xfrm>
              <a:off x="1488" y="3120"/>
              <a:ext cx="528" cy="48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5"/>
            <p:cNvSpPr>
              <a:spLocks noChangeArrowheads="1"/>
            </p:cNvSpPr>
            <p:nvPr/>
          </p:nvSpPr>
          <p:spPr bwMode="auto">
            <a:xfrm>
              <a:off x="2976" y="3072"/>
              <a:ext cx="528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Text Box 6"/>
            <p:cNvSpPr txBox="1">
              <a:spLocks noChangeArrowheads="1"/>
            </p:cNvSpPr>
            <p:nvPr/>
          </p:nvSpPr>
          <p:spPr bwMode="auto">
            <a:xfrm>
              <a:off x="480" y="3360"/>
              <a:ext cx="12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/>
                <a:t>Susceptible</a:t>
              </a:r>
            </a:p>
          </p:txBody>
        </p:sp>
        <p:sp>
          <p:nvSpPr>
            <p:cNvPr id="17422" name="Text Box 7"/>
            <p:cNvSpPr txBox="1">
              <a:spLocks noChangeArrowheads="1"/>
            </p:cNvSpPr>
            <p:nvPr/>
          </p:nvSpPr>
          <p:spPr bwMode="auto">
            <a:xfrm>
              <a:off x="3312" y="3360"/>
              <a:ext cx="9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/>
                <a:t>Infected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819400" y="4267200"/>
            <a:ext cx="2667000" cy="796925"/>
            <a:chOff x="1776" y="2688"/>
            <a:chExt cx="1680" cy="502"/>
          </a:xfrm>
        </p:grpSpPr>
        <p:cxnSp>
          <p:nvCxnSpPr>
            <p:cNvPr id="17417" name="AutoShape 12"/>
            <p:cNvCxnSpPr>
              <a:cxnSpLocks noChangeShapeType="1"/>
              <a:stCxn id="17419" idx="7"/>
              <a:endCxn id="17420" idx="1"/>
            </p:cNvCxnSpPr>
            <p:nvPr/>
          </p:nvCxnSpPr>
          <p:spPr bwMode="auto">
            <a:xfrm rot="-5400000">
              <a:off x="2472" y="2609"/>
              <a:ext cx="48" cy="1114"/>
            </a:xfrm>
            <a:prstGeom prst="curvedConnector3">
              <a:avLst>
                <a:gd name="adj1" fmla="val 5458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418" name="Text Box 14"/>
            <p:cNvSpPr txBox="1">
              <a:spLocks noChangeArrowheads="1"/>
            </p:cNvSpPr>
            <p:nvPr/>
          </p:nvSpPr>
          <p:spPr bwMode="auto">
            <a:xfrm>
              <a:off x="1776" y="2688"/>
              <a:ext cx="168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/>
                <a:t>Infected by neighbor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48000" y="5527675"/>
            <a:ext cx="1905000" cy="1041400"/>
            <a:chOff x="1920" y="3482"/>
            <a:chExt cx="1200" cy="656"/>
          </a:xfrm>
        </p:grpSpPr>
        <p:cxnSp>
          <p:nvCxnSpPr>
            <p:cNvPr id="17415" name="AutoShape 13"/>
            <p:cNvCxnSpPr>
              <a:cxnSpLocks noChangeShapeType="1"/>
              <a:stCxn id="17420" idx="3"/>
              <a:endCxn id="17419" idx="5"/>
            </p:cNvCxnSpPr>
            <p:nvPr/>
          </p:nvCxnSpPr>
          <p:spPr bwMode="auto">
            <a:xfrm rot="5400000">
              <a:off x="2472" y="2949"/>
              <a:ext cx="48" cy="1114"/>
            </a:xfrm>
            <a:prstGeom prst="curvedConnector3">
              <a:avLst>
                <a:gd name="adj1" fmla="val 5458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416" name="Text Box 15"/>
            <p:cNvSpPr txBox="1">
              <a:spLocks noChangeArrowheads="1"/>
            </p:cNvSpPr>
            <p:nvPr/>
          </p:nvSpPr>
          <p:spPr bwMode="auto">
            <a:xfrm>
              <a:off x="1920" y="3696"/>
              <a:ext cx="1200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/>
                <a:t>Cured internally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Virus birth </a:t>
            </a:r>
            <a:r>
              <a:rPr lang="en-US" dirty="0" smtClean="0"/>
              <a:t>rate </a:t>
            </a:r>
            <a:r>
              <a:rPr lang="en-US" i="1" dirty="0" err="1" smtClean="0">
                <a:cs typeface="Times New Roman" pitchFamily="18" charset="0"/>
              </a:rPr>
              <a:t>β</a:t>
            </a:r>
            <a:endParaRPr lang="en-US" dirty="0" smtClean="0"/>
          </a:p>
          <a:p>
            <a:pPr eaLnBrk="1" hangingPunct="1"/>
            <a:r>
              <a:rPr lang="en-US" dirty="0" smtClean="0"/>
              <a:t>Host cure rate </a:t>
            </a:r>
            <a:r>
              <a:rPr lang="en-US" i="1" dirty="0" err="1" smtClean="0">
                <a:cs typeface="Times New Roman" pitchFamily="18" charset="0"/>
              </a:rPr>
              <a:t>δ</a:t>
            </a:r>
            <a:endParaRPr lang="en-US" dirty="0" smtClean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SIS model (continued</a:t>
            </a:r>
            <a:r>
              <a:rPr lang="en-US" dirty="0"/>
              <a:t>)</a:t>
            </a:r>
          </a:p>
        </p:txBody>
      </p:sp>
      <p:sp>
        <p:nvSpPr>
          <p:cNvPr id="18436" name="Oval 39"/>
          <p:cNvSpPr>
            <a:spLocks noChangeArrowheads="1"/>
          </p:cNvSpPr>
          <p:nvPr/>
        </p:nvSpPr>
        <p:spPr bwMode="auto">
          <a:xfrm>
            <a:off x="4267200" y="52578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Oval 40"/>
          <p:cNvSpPr>
            <a:spLocks noChangeArrowheads="1"/>
          </p:cNvSpPr>
          <p:nvPr/>
        </p:nvSpPr>
        <p:spPr bwMode="auto">
          <a:xfrm>
            <a:off x="5867400" y="60198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41"/>
          <p:cNvSpPr>
            <a:spLocks noChangeArrowheads="1"/>
          </p:cNvSpPr>
          <p:nvPr/>
        </p:nvSpPr>
        <p:spPr bwMode="auto">
          <a:xfrm>
            <a:off x="2362200" y="52578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42"/>
          <p:cNvSpPr>
            <a:spLocks noChangeArrowheads="1"/>
          </p:cNvSpPr>
          <p:nvPr/>
        </p:nvSpPr>
        <p:spPr bwMode="auto">
          <a:xfrm>
            <a:off x="5791200" y="43434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43"/>
          <p:cNvSpPr>
            <a:spLocks noChangeShapeType="1"/>
          </p:cNvSpPr>
          <p:nvPr/>
        </p:nvSpPr>
        <p:spPr bwMode="auto">
          <a:xfrm>
            <a:off x="2971800" y="5562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44"/>
          <p:cNvSpPr>
            <a:spLocks noChangeShapeType="1"/>
          </p:cNvSpPr>
          <p:nvPr/>
        </p:nvSpPr>
        <p:spPr bwMode="auto">
          <a:xfrm flipV="1">
            <a:off x="4800600" y="4724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45"/>
          <p:cNvSpPr>
            <a:spLocks noChangeShapeType="1"/>
          </p:cNvSpPr>
          <p:nvPr/>
        </p:nvSpPr>
        <p:spPr bwMode="auto">
          <a:xfrm>
            <a:off x="4800600" y="57150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Text Box 46"/>
          <p:cNvSpPr txBox="1">
            <a:spLocks noChangeArrowheads="1"/>
          </p:cNvSpPr>
          <p:nvPr/>
        </p:nvSpPr>
        <p:spPr bwMode="auto">
          <a:xfrm>
            <a:off x="1905000" y="5867400"/>
            <a:ext cx="152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None/>
            </a:pPr>
            <a:r>
              <a:rPr lang="en-US"/>
              <a:t>Infected</a:t>
            </a:r>
          </a:p>
        </p:txBody>
      </p:sp>
      <p:sp>
        <p:nvSpPr>
          <p:cNvPr id="18444" name="Text Box 47"/>
          <p:cNvSpPr txBox="1">
            <a:spLocks noChangeArrowheads="1"/>
          </p:cNvSpPr>
          <p:nvPr/>
        </p:nvSpPr>
        <p:spPr bwMode="auto">
          <a:xfrm>
            <a:off x="6248400" y="39624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None/>
            </a:pPr>
            <a:r>
              <a:rPr lang="en-US"/>
              <a:t>Healthy</a:t>
            </a:r>
          </a:p>
        </p:txBody>
      </p:sp>
      <p:sp>
        <p:nvSpPr>
          <p:cNvPr id="18445" name="Text Box 48"/>
          <p:cNvSpPr txBox="1">
            <a:spLocks noChangeArrowheads="1"/>
          </p:cNvSpPr>
          <p:nvPr/>
        </p:nvSpPr>
        <p:spPr bwMode="auto">
          <a:xfrm>
            <a:off x="4343400" y="5257800"/>
            <a:ext cx="30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None/>
            </a:pPr>
            <a:r>
              <a:rPr lang="en-US"/>
              <a:t>X</a:t>
            </a:r>
          </a:p>
        </p:txBody>
      </p:sp>
      <p:sp>
        <p:nvSpPr>
          <p:cNvPr id="18446" name="Text Box 49"/>
          <p:cNvSpPr txBox="1">
            <a:spLocks noChangeArrowheads="1"/>
          </p:cNvSpPr>
          <p:nvPr/>
        </p:nvSpPr>
        <p:spPr bwMode="auto">
          <a:xfrm>
            <a:off x="2362200" y="52578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None/>
            </a:pPr>
            <a:r>
              <a:rPr lang="en-US"/>
              <a:t>N1</a:t>
            </a:r>
          </a:p>
        </p:txBody>
      </p:sp>
      <p:sp>
        <p:nvSpPr>
          <p:cNvPr id="18447" name="Text Box 50"/>
          <p:cNvSpPr txBox="1">
            <a:spLocks noChangeArrowheads="1"/>
          </p:cNvSpPr>
          <p:nvPr/>
        </p:nvSpPr>
        <p:spPr bwMode="auto">
          <a:xfrm>
            <a:off x="5867400" y="60198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None/>
            </a:pPr>
            <a:r>
              <a:rPr lang="en-US"/>
              <a:t>N3</a:t>
            </a:r>
          </a:p>
        </p:txBody>
      </p:sp>
      <p:sp>
        <p:nvSpPr>
          <p:cNvPr id="18448" name="Text Box 51"/>
          <p:cNvSpPr txBox="1">
            <a:spLocks noChangeArrowheads="1"/>
          </p:cNvSpPr>
          <p:nvPr/>
        </p:nvSpPr>
        <p:spPr bwMode="auto">
          <a:xfrm>
            <a:off x="5791200" y="43434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None/>
            </a:pPr>
            <a:r>
              <a:rPr lang="en-US"/>
              <a:t>N2</a:t>
            </a:r>
          </a:p>
        </p:txBody>
      </p:sp>
      <p:sp>
        <p:nvSpPr>
          <p:cNvPr id="57406" name="Oval 62"/>
          <p:cNvSpPr>
            <a:spLocks noChangeArrowheads="1"/>
          </p:cNvSpPr>
          <p:nvPr/>
        </p:nvSpPr>
        <p:spPr bwMode="auto">
          <a:xfrm>
            <a:off x="4267200" y="5257800"/>
            <a:ext cx="6096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971800" y="4800600"/>
            <a:ext cx="3352800" cy="1066800"/>
            <a:chOff x="1872" y="3024"/>
            <a:chExt cx="2112" cy="672"/>
          </a:xfrm>
        </p:grpSpPr>
        <p:sp>
          <p:nvSpPr>
            <p:cNvPr id="18457" name="AutoShape 53"/>
            <p:cNvSpPr>
              <a:spLocks noChangeArrowheads="1"/>
            </p:cNvSpPr>
            <p:nvPr/>
          </p:nvSpPr>
          <p:spPr bwMode="auto">
            <a:xfrm>
              <a:off x="2064" y="3312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AutoShape 55"/>
            <p:cNvSpPr>
              <a:spLocks noChangeArrowheads="1"/>
            </p:cNvSpPr>
            <p:nvPr/>
          </p:nvSpPr>
          <p:spPr bwMode="auto">
            <a:xfrm rot="-9412074">
              <a:off x="3120" y="3600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Text Box 63"/>
            <p:cNvSpPr txBox="1">
              <a:spLocks noChangeArrowheads="1"/>
            </p:cNvSpPr>
            <p:nvPr/>
          </p:nvSpPr>
          <p:spPr bwMode="auto">
            <a:xfrm>
              <a:off x="1872" y="3024"/>
              <a:ext cx="81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 dirty="0"/>
                <a:t>Prob. </a:t>
              </a:r>
              <a:r>
                <a:rPr lang="el-GR" sz="2000" dirty="0">
                  <a:cs typeface="Times New Roman" pitchFamily="18" charset="0"/>
                </a:rPr>
                <a:t>β</a:t>
              </a:r>
            </a:p>
          </p:txBody>
        </p:sp>
        <p:sp>
          <p:nvSpPr>
            <p:cNvPr id="18460" name="Text Box 64"/>
            <p:cNvSpPr txBox="1">
              <a:spLocks noChangeArrowheads="1"/>
            </p:cNvSpPr>
            <p:nvPr/>
          </p:nvSpPr>
          <p:spPr bwMode="auto">
            <a:xfrm rot="1236582">
              <a:off x="3168" y="3408"/>
              <a:ext cx="81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/>
                <a:t>Prob. </a:t>
              </a:r>
              <a:r>
                <a:rPr lang="el-GR" sz="2000">
                  <a:cs typeface="Times New Roman" pitchFamily="18" charset="0"/>
                </a:rPr>
                <a:t>β</a:t>
              </a:r>
            </a:p>
          </p:txBody>
        </p:sp>
      </p:grpSp>
      <p:pic>
        <p:nvPicPr>
          <p:cNvPr id="33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76800"/>
            <a:ext cx="544576" cy="409576"/>
          </a:xfrm>
          <a:prstGeom prst="rect">
            <a:avLst/>
          </a:prstGeom>
          <a:noFill/>
        </p:spPr>
      </p:pic>
      <p:pic>
        <p:nvPicPr>
          <p:cNvPr id="34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96000"/>
            <a:ext cx="544576" cy="409576"/>
          </a:xfrm>
          <a:prstGeom prst="rect">
            <a:avLst/>
          </a:prstGeom>
          <a:noFill/>
        </p:spPr>
      </p:pic>
      <p:pic>
        <p:nvPicPr>
          <p:cNvPr id="35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105400"/>
            <a:ext cx="544576" cy="409576"/>
          </a:xfrm>
          <a:prstGeom prst="rect">
            <a:avLst/>
          </a:prstGeom>
          <a:noFill/>
        </p:spPr>
      </p:pic>
      <p:grpSp>
        <p:nvGrpSpPr>
          <p:cNvPr id="44" name="Group 43"/>
          <p:cNvGrpSpPr/>
          <p:nvPr/>
        </p:nvGrpSpPr>
        <p:grpSpPr>
          <a:xfrm>
            <a:off x="3962400" y="4403725"/>
            <a:ext cx="1219200" cy="701675"/>
            <a:chOff x="3962400" y="4403725"/>
            <a:chExt cx="1219200" cy="701675"/>
          </a:xfrm>
        </p:grpSpPr>
        <p:sp>
          <p:nvSpPr>
            <p:cNvPr id="18453" name="Text Box 66"/>
            <p:cNvSpPr txBox="1">
              <a:spLocks noChangeArrowheads="1"/>
            </p:cNvSpPr>
            <p:nvPr/>
          </p:nvSpPr>
          <p:spPr bwMode="auto">
            <a:xfrm>
              <a:off x="3962400" y="4403725"/>
              <a:ext cx="12192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 dirty="0"/>
                <a:t>Prob. </a:t>
              </a:r>
              <a:r>
                <a:rPr lang="el-GR" sz="2000" dirty="0">
                  <a:cs typeface="Times New Roman" pitchFamily="18" charset="0"/>
                </a:rPr>
                <a:t>δ</a:t>
              </a:r>
            </a:p>
          </p:txBody>
        </p:sp>
        <p:sp>
          <p:nvSpPr>
            <p:cNvPr id="36" name="Rectangle 59"/>
            <p:cNvSpPr>
              <a:spLocks noChangeArrowheads="1"/>
            </p:cNvSpPr>
            <p:nvPr/>
          </p:nvSpPr>
          <p:spPr bwMode="auto">
            <a:xfrm>
              <a:off x="4541361" y="4814047"/>
              <a:ext cx="60881" cy="291353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4419600" y="4930588"/>
              <a:ext cx="304403" cy="58271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61"/>
            <p:cNvSpPr>
              <a:spLocks noChangeArrowheads="1"/>
            </p:cNvSpPr>
            <p:nvPr/>
          </p:nvSpPr>
          <p:spPr bwMode="auto">
            <a:xfrm>
              <a:off x="4419600" y="4814047"/>
              <a:ext cx="304403" cy="2913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" name="Picture 2" descr="http://209.197.74.29/_images/080508-153147-264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http://209.197.74.29/_images/080508-153147-264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63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06" grpId="0" animBg="1"/>
      <p:bldP spid="5740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Alternating Behaviors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33400" y="1524000"/>
            <a:ext cx="23622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Times New Roman" pitchFamily="18" charset="0"/>
              <a:buNone/>
              <a:defRPr/>
            </a:pPr>
            <a:r>
              <a:rPr lang="en-US" sz="2800" dirty="0" smtClean="0"/>
              <a:t>DAY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US" sz="2800" dirty="0" smtClean="0"/>
              <a:t>(e.g., work)</a:t>
            </a:r>
            <a:endParaRPr lang="en-US" sz="2800" dirty="0"/>
          </a:p>
        </p:txBody>
      </p:sp>
      <p:sp>
        <p:nvSpPr>
          <p:cNvPr id="34820" name="AutoShape 4" descr="data:image/jpeg;base64,/9j/4AAQSkZJRgABAQAAAQABAAD/2wCEAAkGBhISERUUExMUFRUVERMXFxgWGRkXGRsYHBgYFhoUGBgbHCcfFxsjHRgXHzMgIycpLCwsFSIxNTAsNScrLCkBCQoKDgwOGg8OGjUiHSE1NS81NC81NTAyNS4tLzUyMS80LDApNS00MjQwLC00KjQ0LSwsLC4sNDU0NSwsLzUsNP/AABEIAKAAhAMBIgACEQEDEQH/xAAcAAEAAgIDAQAAAAAAAAAAAAAABgcEBQIDCAH/xABBEAABAwIBCAYHBQcFAQAAAAABAAIDBBEFBgcSITFBUWETInGBkaEUMlJiscHhI0LC0fA0U3KCkqLxCDNjsuIV/8QAGwEBAAIDAQEAAAAAAAAAAAAAAAQFAgMGAQf/xAA7EQABAwIDBAMOBQUAAAAAAAABAAIDBBESITEFQWGhE1GiFRYiMlJTcYGRsdHS4fAXI1Ti8QYzQoLB/9oADAMBAAIRAxEAPwC8URERERERF01dWyKN8kjg1jGOc5x2BrRck8gAu5RDOjiVIzD54qmobD00L2s3uLtoswdZwuBe24oipzKvOZWYxWMpKV7oKeSURtAJaXAmxklcNdrXOjsA4nWppV548OwunZSUbX1ZhYGBwOjGSNpMhuXEkk9UEc158DiNhsuKIrdP+pCt0v2am0b7PtL+On8ln0f+pZ4/3aFp5slLfJzDfxCpNERemsDz94ZOQ2QyU7j+9bdt/wCNhNhzICsSlq2SsD43texwu1zCHNI4gjUV4hUqyCzh1OGTB0bi6Fzh0sJPVcN5HsvtscOGu4RF65RYWC4xFVQRzwu0o5GBzT8QRuINwRuIWaiIiIiIiIiIiIiIiIiKKZysthhlE6UAGV50IWnYXkesfdaLk9gG9eUsUxWapldLPI6SRxuXONz2chwA1BT/AD85SmoxIwA/Z0rQwcOkdZ0h7fVb/IohkbhYqK2FhF26ek7+FvWIPba3esXuDGlx3L1oxEAKe5GZARxsZNOC6R7DeM2LA1w1BzSNZtr7ey62FZm2oZLkRujJ9hxA8DcKUIuVdVSlxdisroQsAw2UGkzSU26aYdugfwhayvzRPDSYZw47mvbo35aQJ8wrMRbG107f8liaaM7l5zqKd0b3MeC1zSQ4HaCNoXWrCzs4KGvjqGi2n1H/AMQF2nvbcfyKvV0UEomjDwqqVmBxarezAZbmGoNDK77Oe7or/dlA1t7HgeLRxK9CrxJQVjoZWSsNnRva9p5tII8wvaOFYg2eCKZnqyxMkb2OaHDyK3LWspERERERERERERcJZQ1pcTYNBJPIa1zWmytkIpXgfeLW+JWuV/RsLupZsbicG9a8hYzXmeommO2SaR/9Tifmpbmkp71Uj/YhP9zgPkoVVU5je5jtrHFp7QbKxcz1P+0SbrxN/wCzj8vFR611qdxW2nH5oUqDJK6aWNszoKWnc1k0sYvLJK7ZTw8DxO5cJ8nsJZKYnUs8crTreKl3pAvr0y079YPBMm9L/wCdM1hLZIMUqDLbaHODejkPAarA+6q5dhmITV3SzdI6XpGudM7YQLC+lsI0QAAN2pbIIWRsAaqatq5HzPb0mDDmL2z9v/FYGJ4jJhhDZpHVNPLE59JNbruIsDTyW++CQL/4Ga/JJvROmxPpaiQNa+SGN5hp6drtbWPcNbn22n/J6cq6qKGlwzpwNeKtmAP7ltg88heyxM6sdaDPHC5+hJM50rGn/cYTpMPMchxRlPGxxe0Zley7QlfBFiOHHqerLjyusbG8kKGopJTRdLBIxjpWxCUzQyhg0iBf1X2BsRzG9VZJhrhHG8dYSl4AG0OaQC087EHvVlZqcEqA8Nc0jTlYWtO2w9dxG4W+Cz8LwOmmmqixmjBHijn0+gbN+zGj1fcJsbdi8nlELMa3bNe+oc+NzsWE2Duvf6MlTa9RZkcdE+Fwxn14Q9mve0ONiOwEDuCoTOHgraesOgLMlHSAbgSSHAcrg+KtDMa8tgh96aYdxsPksX1HgMe3RxHNWLYvCc07ldiIilrQiIiIiIiIiwMcojLA9o22uO0a7fLvWeixe0PaWnevWuwkELy5nUybEcgqWi3SO0ZBwfbU7vAN+Y5qVZusM6GhYSNcpdIe+wb/AGtb4qys5GRLK+ilY0Bkl2PD7XN2m5uBtu3SHeoxBCGMa0bGta0dgFgqOsLoomwuN/huVlT2e8yAfytXU0VRDO6po3M03sDJoZReKdo2B3BwGoH9EMfdtGCv6T3qkGEHjsuRvt5rbrj0ova4vwUeKvlibhyI4pNs6Codie25C0xwaSqfJNiDmySSRdGI2C0UMf7uMcfe/wAr7BXVdOxsM9M3EIYxoxSNk6KoY3cxxOp4Gz57lul8c4DaQO1eMrpWuLr3us5KKKVnRubcLUSYpWStdFS0ow9jwWyTSSdLOWna2MD1L8fMLPw3DmQRMijFmsFhx4kniSbnvWQ1wIuNYX1a56p8/jaLKCljpxhjFlVmdyS9TC3eIPi9ytrNVk+6KKAEW6KK7v43XcW9oLj/AErR0Gbz03Fo6iUsMETGks13JbfRB1WsXG+3YFckFO1g0WtDRwGpW9PF0sceeTc/Wocr8D39Z9y7ERFaKGiIiIiIiIiIiIigeUWEGGS4HUebt5He39blPFj11KyRha8dU91uYO4qJV04nZbeNFvglMbr7lWi1+JUpPWHDX+a3WJUYikLQ9jxuLXAm3MA3BWKuWkYQS12qvoZTG4Pao9dc4oS42H67VuXUrDtaFzYwDYAOxaejVi6vFvBGaRR6LQOAXNrSTYayV8JUtyXwdgtI5zHv+6GuDg3nqOs/BTaeB0zsLVTyy4AXFbLJ/CugisfXdrd8m9y2iIuqjYI2hrdAqNzi43KIiLNYoiIiIix6+vZDG6WQ2YxpJPL5lRTBc4vpMui2lk6O9jJpA6PNzbAdwcStEtRFD/cdZSoaOaZjpGNu1upyHvUzRcY5Q4XBuFqspseFJCX20nkERt4u/IbT9VtDwW4hmOCikhvjG3pyWly/wAsvRWdFEft3jbt0G+12nd4qpJql7zd7nOPFxLviuVbWPlkdJI4ue5xLiePy7F0rm6iodM650X0egoWUkQaMydT97upco5C03BII3jUtzSZTEapG6XMaj4bD5LSIopF1KlgjmFni6lTcooeLh/KV1TZTRj1WucfAKNIvMIUQbNgBvn7VmV2KyS7TZvsjZ38VhhEWSnMY1gwtFgpDkrlhLSSglznxEgPYTfV7Tb7CPNXVS1TJGNexwc1wBBGwgrzopzm3yqdC/oJD9i49Un7jz+E+R18VaUFQQ7ozmCub29RxCI1Nw0jW+V/r71a6Iiu1x6IiIiqXLzObFMyWlijLm3DTLpWBLXXOi2x0hq2khSLJiJjaSHQ2GJru0kXcTzvfwVdYlm5qYpnMOgGaR0Xk+s2+p1tt7buKkeEUEsDAxs7mtH3W7PF11yW1Im1YIdIGubuN8+GQPNdJTROdDgDrN1z3n2Ke0lWI9JzjZoaSfl3qGY/Map5edRGpo3BvD6rvqat7mhpcSL318dmv9b1jALRRyyU8LY2u0JP3wUKooYpQ5kwuCovW0BJ2Wd8ViYlhcsDg2Vui4sa+x2gG9r8Dq2K4Mn8l2tLZZWgvGtrT93mfe+HaornVw+9RE+9tKEt2ey4n8avZKV07BIG2edy1bH2idlB0NVLeEeKSCSOGW71ewZKvkWV6F73l9U9C97y+qjdzqnyeY+Kvu+3ZHnuy75Viosr0L3vL6p6F73l9U7nVPk8x8U77dkee7LvlWKiyvQve8vqnoXveX1TudU+TzHxTvt2R57su+VZDsClaI3vbZkjA9p9oHhz/NbShw++3U0eatWLA430kcEjbtbFG3mC1oGkOB/NQ/FsIfA+x1tPqu3EfI8lvna6li/LGZ1PUuXq2v2tV46l94m+KwZD0nr+9BrIclcb0miF56zRZh4gbu0fBSRVcx5aQQbEG4I4qe4DjAnZrsHt9YfiHIrZQVeMdG/XdxW2pgweE3RbRERWqhLCxTDGzM0TqI9U8D+Sgbm2JB2g2KslRbHMnpDKZIxpB2sjYQe/aqXalGZAJIxnvVpQVXRnA85KNyNva2sqW5PZOdHaSQXfuHs/+vgsLJelHTu029ZjdQO43sVLVhsulaWCV+q92hMQ8saihecyH7OF/B7m+Iv8lNFE851NpUDj7EkbvPQ/ErmV2BhcNyqHUba21M52EPIF9bZ9Sre6XWjsllV90j5PP6KR+HrP1PZ/ct5dLrR2Syd0j5PP6J+HrP1PZ/ct5dd9DFpysb7UjR4kBRyy3uQ9Lp18A4SaX9ILvksmbQLnBuHXj9FhJ/QMcTDIai+HPxer/ZXmAuiso2SsLHi4P6uOBXeitSARYrEG2irzGMHfA6x1tPqu48jwKxqOsfE4PYbEfqxG9WLW0jZWFjhqI8OBHMKFyZKVAdYNBF/WuLdvELn6mifE/FECRw3K0hqGvbZ62uHZSTPZcxh1nWuLjcDz4otzhGH9DE1l7kXJPM6yitI4psAxPz9ShPfHiNmrNREU1R11Clbp6dusW6JPEbda7UReAAaL0knVFq8p4NOkmH/E4/09b5LaLrqI9Jjm8WkeIsvV4qSRfXNtq4avDUviIiIiIik2b6DSq7+xE8+Nm/iKjKm2bSDrTP5Mb8SfkiKdoiIiIiIiIiIiIiIiIiIiL4SvqiGc7FXQ0ei02Mzwwn3bEuHfa3YStcjxGwuO5b6aAzytiG9VzjOJME8ojs5vSvs7cRpHWOIWEzFDvaO5YKKhNdMTe67lmxqRrMJbfjc3W9jkDhcLHqa8NNgLnyWBTVBbfmPPiulSZNoHoxh1OqroNgsE7ulzYNOPp9HNZoxQ+yPNWfmvqGOgk0SNLpOs3eBYAG3A6/BVGt1kdirqesicDqc8McOLXEC3jY9y1wV0gcA83BUiu2NA6IuhGFw58FeyIivVxCIiIiIiI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406140" y="2194772"/>
            <a:ext cx="5128260" cy="3748828"/>
            <a:chOff x="2286000" y="2194772"/>
            <a:chExt cx="5128260" cy="3748828"/>
          </a:xfrm>
        </p:grpSpPr>
        <p:pic>
          <p:nvPicPr>
            <p:cNvPr id="21508" name="Picture 7" descr="http://www.clker.com/cliparts/7/f/e/1/1237099166220053554yyycatch_people_biz_-_female_smile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3048000"/>
              <a:ext cx="57943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9" descr="http://www.clker.com/cliparts/5/7/d/c/11954223871731788173johnny_automatic_girl_playing_soccer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2819400"/>
              <a:ext cx="746125" cy="7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11" descr="http://www.clker.com/cliparts/6/5/b/f/1195436905566900749johnny_automatic_Jumping_rope.svg.me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2362200"/>
              <a:ext cx="533400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5" descr="http://www.clker.com/cliparts/2/d/8/a/12370991902060309392yyycatch_people_biz_-_male_smile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7600" y="4038600"/>
              <a:ext cx="61277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>
              <a:stCxn id="78855" idx="3"/>
            </p:cNvCxnSpPr>
            <p:nvPr/>
          </p:nvCxnSpPr>
          <p:spPr>
            <a:xfrm flipV="1">
              <a:off x="2865438" y="2819400"/>
              <a:ext cx="868362" cy="60960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17838" y="4876800"/>
              <a:ext cx="868362" cy="60960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3505200" y="3505200"/>
              <a:ext cx="914400" cy="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895600" y="3810000"/>
              <a:ext cx="762000" cy="68580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2324100" y="3695700"/>
              <a:ext cx="2133600" cy="83820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5334000" y="4038600"/>
              <a:ext cx="762000" cy="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5867400" y="5029200"/>
              <a:ext cx="838200" cy="38100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1"/>
            </p:cNvCxnSpPr>
            <p:nvPr/>
          </p:nvCxnSpPr>
          <p:spPr>
            <a:xfrm rot="10800000" flipV="1">
              <a:off x="6019800" y="2824163"/>
              <a:ext cx="685800" cy="223837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5598319" y="3845719"/>
              <a:ext cx="1604962" cy="76200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526881" y="3393282"/>
              <a:ext cx="1747837" cy="91440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0" y="2194772"/>
              <a:ext cx="442087" cy="796988"/>
            </a:xfrm>
            <a:prstGeom prst="rect">
              <a:avLst/>
            </a:prstGeom>
            <a:noFill/>
          </p:spPr>
        </p:pic>
        <p:pic>
          <p:nvPicPr>
            <p:cNvPr id="27" name="Picture 2" descr="http://www.clker.com/cliparts/b/b/b/1/11971019011240434834msewtz_Business_Person.svg.hi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38400" y="5148179"/>
              <a:ext cx="609600" cy="795421"/>
            </a:xfrm>
            <a:prstGeom prst="rect">
              <a:avLst/>
            </a:prstGeom>
            <a:noFill/>
          </p:spPr>
        </p:pic>
        <p:pic>
          <p:nvPicPr>
            <p:cNvPr id="34818" name="Picture 2" descr="http://www.free-clipart-pictures.net/free_clipart/african_american_clipart/african_american_clipart_1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0200" y="4495800"/>
              <a:ext cx="483108" cy="731982"/>
            </a:xfrm>
            <a:prstGeom prst="rect">
              <a:avLst/>
            </a:prstGeom>
            <a:noFill/>
          </p:spPr>
        </p:pic>
        <p:pic>
          <p:nvPicPr>
            <p:cNvPr id="34822" name="Picture 6" descr="http://www.imajlar.com/free_clipart/child_clipart/child_clipart_boy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81800" y="5029200"/>
              <a:ext cx="632460" cy="762000"/>
            </a:xfrm>
            <a:prstGeom prst="rect">
              <a:avLst/>
            </a:prstGeom>
            <a:noFill/>
          </p:spPr>
        </p:pic>
      </p:grpSp>
      <p:grpSp>
        <p:nvGrpSpPr>
          <p:cNvPr id="35" name="Group 34"/>
          <p:cNvGrpSpPr/>
          <p:nvPr/>
        </p:nvGrpSpPr>
        <p:grpSpPr>
          <a:xfrm>
            <a:off x="457200" y="3352800"/>
            <a:ext cx="2530867" cy="2454383"/>
            <a:chOff x="1820334" y="2666999"/>
            <a:chExt cx="2249657" cy="2171188"/>
          </a:xfrm>
        </p:grpSpPr>
        <p:sp>
          <p:nvSpPr>
            <p:cNvPr id="36" name="Rectangle 35"/>
            <p:cNvSpPr/>
            <p:nvPr/>
          </p:nvSpPr>
          <p:spPr>
            <a:xfrm>
              <a:off x="1820334" y="2667000"/>
              <a:ext cx="1490133" cy="134815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i="1" dirty="0" smtClean="0"/>
                <a:t>adjacency matrix</a:t>
              </a:r>
              <a:endParaRPr lang="en-US" i="1" dirty="0"/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2379960" y="3533057"/>
              <a:ext cx="381000" cy="148001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 Brace 39"/>
            <p:cNvSpPr/>
            <p:nvPr/>
          </p:nvSpPr>
          <p:spPr>
            <a:xfrm rot="10800000">
              <a:off x="3335866" y="2666999"/>
              <a:ext cx="380999" cy="1348156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62200" y="4429790"/>
              <a:ext cx="300938" cy="408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69054" y="3081635"/>
              <a:ext cx="300937" cy="408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8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Alternating Behaviors</a:t>
            </a:r>
            <a:endParaRPr lang="en-US" dirty="0"/>
          </a:p>
        </p:txBody>
      </p:sp>
      <p:pic>
        <p:nvPicPr>
          <p:cNvPr id="22532" name="Picture 7" descr="http://www.clker.com/cliparts/7/f/e/1/1237099166220053554yyycatch_people_biz_-_female_smile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0"/>
            <a:ext cx="579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http://www.clker.com/cliparts/5/7/d/c/11954223871731788173johnny_automatic_girl_playing_soccer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7461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" descr="http://www.clker.com/cliparts/2/d/8/a/12370991902060309392yyycatch_people_biz_-_male_smile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425" y="4038600"/>
            <a:ext cx="612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 rot="10800000">
            <a:off x="5562600" y="4724400"/>
            <a:ext cx="914400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532438" y="2590800"/>
            <a:ext cx="2392362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343400" y="5562600"/>
            <a:ext cx="3581400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114800" y="3429000"/>
            <a:ext cx="2514600" cy="1524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667500" y="4076700"/>
            <a:ext cx="533400" cy="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886200" y="3886200"/>
            <a:ext cx="914400" cy="3048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5486400" y="3657600"/>
            <a:ext cx="1219200" cy="7620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33400" y="1524000"/>
            <a:ext cx="23622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Times New Roman" pitchFamily="18" charset="0"/>
              <a:buNone/>
              <a:defRPr/>
            </a:pPr>
            <a:r>
              <a:rPr lang="en-US" sz="2800" dirty="0" smtClean="0"/>
              <a:t>NIGHT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US" sz="2800" dirty="0" smtClean="0"/>
              <a:t>(e.g., home)</a:t>
            </a:r>
            <a:endParaRPr lang="en-US" sz="2800" dirty="0"/>
          </a:p>
        </p:txBody>
      </p:sp>
      <p:pic>
        <p:nvPicPr>
          <p:cNvPr id="19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1" y="2167526"/>
            <a:ext cx="457200" cy="824234"/>
          </a:xfrm>
          <a:prstGeom prst="rect">
            <a:avLst/>
          </a:prstGeom>
          <a:noFill/>
        </p:spPr>
      </p:pic>
      <p:pic>
        <p:nvPicPr>
          <p:cNvPr id="33794" name="Picture 2" descr="http://www.clker.com/cliparts/b/b/b/1/11971019011240434834msewtz_Business_Person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5148179"/>
            <a:ext cx="609600" cy="795421"/>
          </a:xfrm>
          <a:prstGeom prst="rect">
            <a:avLst/>
          </a:prstGeom>
          <a:noFill/>
        </p:spPr>
      </p:pic>
      <p:pic>
        <p:nvPicPr>
          <p:cNvPr id="21" name="Picture 11" descr="http://www.clker.com/cliparts/6/5/b/f/1195436905566900749johnny_automatic_Jumping_rope.svg.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2371725"/>
            <a:ext cx="533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www.free-clipart-pictures.net/free_clipart/african_american_clipart/african_american_clipart_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495800"/>
            <a:ext cx="483108" cy="731982"/>
          </a:xfrm>
          <a:prstGeom prst="rect">
            <a:avLst/>
          </a:prstGeom>
          <a:noFill/>
        </p:spPr>
      </p:pic>
      <p:pic>
        <p:nvPicPr>
          <p:cNvPr id="23" name="Picture 6" descr="http://www.imajlar.com/free_clipart/child_clipart/child_clipart_boy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5029200"/>
            <a:ext cx="632460" cy="762000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457200" y="3352800"/>
            <a:ext cx="2530867" cy="2454383"/>
            <a:chOff x="1820334" y="2666999"/>
            <a:chExt cx="2249657" cy="2171188"/>
          </a:xfrm>
        </p:grpSpPr>
        <p:sp>
          <p:nvSpPr>
            <p:cNvPr id="31" name="Rectangle 30"/>
            <p:cNvSpPr/>
            <p:nvPr/>
          </p:nvSpPr>
          <p:spPr>
            <a:xfrm>
              <a:off x="1820334" y="2667000"/>
              <a:ext cx="1490133" cy="134815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en-US" i="1" dirty="0" smtClean="0"/>
                <a:t>adjacency matrix</a:t>
              </a:r>
            </a:p>
          </p:txBody>
        </p:sp>
        <p:sp>
          <p:nvSpPr>
            <p:cNvPr id="33" name="Left Brace 32"/>
            <p:cNvSpPr/>
            <p:nvPr/>
          </p:nvSpPr>
          <p:spPr>
            <a:xfrm rot="16200000">
              <a:off x="2379960" y="3533057"/>
              <a:ext cx="381000" cy="148001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Brace 33"/>
            <p:cNvSpPr/>
            <p:nvPr/>
          </p:nvSpPr>
          <p:spPr>
            <a:xfrm rot="10800000">
              <a:off x="3335866" y="2666999"/>
              <a:ext cx="380999" cy="1348156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62200" y="4429790"/>
              <a:ext cx="300938" cy="408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69054" y="3081635"/>
              <a:ext cx="300937" cy="408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8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20609</TotalTime>
  <Words>681</Words>
  <Application>Microsoft Macintosh PowerPoint</Application>
  <PresentationFormat>On-screen Show (4:3)</PresentationFormat>
  <Paragraphs>235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Lucida Sans Unicode</vt:lpstr>
      <vt:lpstr>Wingdings 3</vt:lpstr>
      <vt:lpstr>Candara</vt:lpstr>
      <vt:lpstr>Tahoma</vt:lpstr>
      <vt:lpstr>Verdana</vt:lpstr>
      <vt:lpstr>Constantia</vt:lpstr>
      <vt:lpstr>Trebuchet MS</vt:lpstr>
      <vt:lpstr>Wingdings 2</vt:lpstr>
      <vt:lpstr>Concourse</vt:lpstr>
      <vt:lpstr>Virus Propagation on Time-Varying Networks: Theory and Immunization Algorithms</vt:lpstr>
      <vt:lpstr>Two fundamental questions</vt:lpstr>
      <vt:lpstr>example (static graph)</vt:lpstr>
      <vt:lpstr>Questions…</vt:lpstr>
      <vt:lpstr>Our Framework</vt:lpstr>
      <vt:lpstr>Reminder: ‘Flu-like’ (SIS)</vt:lpstr>
      <vt:lpstr>SIS model (continued)</vt:lpstr>
      <vt:lpstr>Alternating Behaviors</vt:lpstr>
      <vt:lpstr>Alternating Behaviors</vt:lpstr>
      <vt:lpstr>Outline</vt:lpstr>
      <vt:lpstr>Formally, given</vt:lpstr>
      <vt:lpstr>Find…</vt:lpstr>
      <vt:lpstr>Q1: Threshold - Main result</vt:lpstr>
      <vt:lpstr>Slide 14</vt:lpstr>
      <vt:lpstr>Q1: Simulation experiments</vt:lpstr>
      <vt:lpstr>               ‘Take-off’ plots</vt:lpstr>
      <vt:lpstr>               Time-plots</vt:lpstr>
      <vt:lpstr>Outline</vt:lpstr>
      <vt:lpstr>Q2: Immunization</vt:lpstr>
      <vt:lpstr>Slide 20</vt:lpstr>
      <vt:lpstr>Conclusion</vt:lpstr>
      <vt:lpstr>Slide 22</vt:lpstr>
    </vt:vector>
  </TitlesOfParts>
  <Company>CMU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Varying</dc:title>
  <dc:creator>badityap</dc:creator>
  <cp:lastModifiedBy>Christos Faloutsos</cp:lastModifiedBy>
  <cp:revision>318</cp:revision>
  <dcterms:created xsi:type="dcterms:W3CDTF">2010-10-02T18:34:01Z</dcterms:created>
  <dcterms:modified xsi:type="dcterms:W3CDTF">2010-10-02T19:08:03Z</dcterms:modified>
</cp:coreProperties>
</file>