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docProps/custom.xml" ContentType="application/vnd.openxmlformats-officedocument.custom-propertie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56" r:id="rId1"/>
  </p:sldMasterIdLst>
  <p:notesMasterIdLst>
    <p:notesMasterId r:id="rId39"/>
  </p:notesMasterIdLst>
  <p:handoutMasterIdLst>
    <p:handoutMasterId r:id="rId40"/>
  </p:handoutMasterIdLst>
  <p:sldIdLst>
    <p:sldId id="1334" r:id="rId2"/>
    <p:sldId id="2091" r:id="rId3"/>
    <p:sldId id="2122" r:id="rId4"/>
    <p:sldId id="2089" r:id="rId5"/>
    <p:sldId id="2090" r:id="rId6"/>
    <p:sldId id="2101" r:id="rId7"/>
    <p:sldId id="2102" r:id="rId8"/>
    <p:sldId id="2126" r:id="rId9"/>
    <p:sldId id="2103" r:id="rId10"/>
    <p:sldId id="2125" r:id="rId11"/>
    <p:sldId id="2104" r:id="rId12"/>
    <p:sldId id="2105" r:id="rId13"/>
    <p:sldId id="2106" r:id="rId14"/>
    <p:sldId id="2107" r:id="rId15"/>
    <p:sldId id="2108" r:id="rId16"/>
    <p:sldId id="2109" r:id="rId17"/>
    <p:sldId id="2110" r:id="rId18"/>
    <p:sldId id="2111" r:id="rId19"/>
    <p:sldId id="2112" r:id="rId20"/>
    <p:sldId id="2113" r:id="rId21"/>
    <p:sldId id="2124" r:id="rId22"/>
    <p:sldId id="2114" r:id="rId23"/>
    <p:sldId id="2115" r:id="rId24"/>
    <p:sldId id="2116" r:id="rId25"/>
    <p:sldId id="2117" r:id="rId26"/>
    <p:sldId id="2118" r:id="rId27"/>
    <p:sldId id="2119" r:id="rId28"/>
    <p:sldId id="2120" r:id="rId29"/>
    <p:sldId id="2121" r:id="rId30"/>
    <p:sldId id="2123" r:id="rId31"/>
    <p:sldId id="2092" r:id="rId32"/>
    <p:sldId id="2093" r:id="rId33"/>
    <p:sldId id="2094" r:id="rId34"/>
    <p:sldId id="2095" r:id="rId35"/>
    <p:sldId id="2096" r:id="rId36"/>
    <p:sldId id="2127" r:id="rId37"/>
    <p:sldId id="1955" r:id="rId38"/>
  </p:sldIdLst>
  <p:sldSz cx="9144000" cy="6858000" type="screen4x3"/>
  <p:notesSz cx="7315200" cy="9601200"/>
  <p:custShowLst>
    <p:custShow name="short version" id="0">
      <p:sldLst>
        <p:sld r:id="rId2"/>
      </p:sldLst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0066FF"/>
    <a:srgbClr val="33CC33"/>
    <a:srgbClr val="00FF00"/>
    <a:srgbClr val="006600"/>
    <a:srgbClr val="FFFF00"/>
    <a:srgbClr val="FF33CC"/>
    <a:srgbClr val="00FFFF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304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4512" y="-104"/>
      </p:cViewPr>
      <p:guideLst>
        <p:guide orient="horz" pos="3023"/>
        <p:guide pos="23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95E8AB36-1554-FC44-B9BE-BDBF157B0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72866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25963"/>
            <a:ext cx="5367338" cy="436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5B5DF763-C3C5-494E-8DB9-9B99FF94E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AEE41-35C9-CC45-B454-5E714B431F55}" type="slidenum">
              <a:rPr lang="en-US"/>
              <a:pPr/>
              <a:t>1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Char char="•"/>
            </a:pPr>
            <a:fld id="{658BCC19-0421-6341-B77F-506B8426F0FE}" type="slidenum">
              <a:rPr lang="en-US" smtClean="0">
                <a:ea typeface="ＭＳ Ｐゴシック" charset="-128"/>
                <a:cs typeface="ＭＳ Ｐゴシック" charset="-128"/>
              </a:rPr>
              <a:pPr>
                <a:buFont typeface="Times New Roman" charset="0"/>
                <a:buChar char="•"/>
              </a:pPr>
              <a:t>24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write ‘below threshold’ for eig &lt; 1</a:t>
            </a:r>
          </a:p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AT threshold</a:t>
            </a:r>
          </a:p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above threshold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Char char="•"/>
            </a:pPr>
            <a:fld id="{335E402F-0295-194C-B39C-478C31DDC91D}" type="slidenum">
              <a:rPr lang="en-US" smtClean="0">
                <a:ea typeface="ＭＳ Ｐゴシック" charset="-128"/>
                <a:cs typeface="ＭＳ Ｐゴシック" charset="-128"/>
              </a:rPr>
              <a:pPr>
                <a:buFont typeface="Times New Roman" charset="0"/>
                <a:buChar char="•"/>
              </a:pPr>
              <a:t>25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Char char="•"/>
            </a:pPr>
            <a:fld id="{6C3736FC-23CA-F54A-B3DE-89724A9D9C4E}" type="slidenum">
              <a:rPr lang="en-US" smtClean="0">
                <a:ea typeface="ＭＳ Ｐゴシック" charset="-128"/>
                <a:cs typeface="ＭＳ Ｐゴシック" charset="-128"/>
              </a:rPr>
              <a:pPr>
                <a:buFont typeface="Times New Roman" charset="0"/>
                <a:buChar char="•"/>
              </a:pPr>
              <a:t>27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Char char="•"/>
            </a:pPr>
            <a:fld id="{660B65BD-4FCD-B74B-94CF-D93AC147B44B}" type="slidenum">
              <a:rPr lang="en-US" smtClean="0">
                <a:ea typeface="ＭＳ Ｐゴシック" charset="-128"/>
                <a:cs typeface="ＭＳ Ｐゴシック" charset="-128"/>
              </a:rPr>
              <a:pPr>
                <a:buFont typeface="Times New Roman" charset="0"/>
                <a:buChar char="•"/>
              </a:pPr>
              <a:t>28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39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08109-3418-8640-A178-6202AEBF309C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24D18B-88DE-C940-8A1A-BEBC179C7C04}" type="slidenum">
              <a:rPr lang="en-US"/>
              <a:pPr/>
              <a:t>35</a:t>
            </a:fld>
            <a:endParaRPr lang="en-US"/>
          </a:p>
        </p:txBody>
      </p:sp>
      <p:sp>
        <p:nvSpPr>
          <p:cNvPr id="6451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8663"/>
            <a:ext cx="4800600" cy="3600450"/>
          </a:xfrm>
          <a:solidFill>
            <a:srgbClr val="FFFFFF"/>
          </a:solidFill>
          <a:ln/>
        </p:spPr>
      </p:sp>
      <p:sp>
        <p:nvSpPr>
          <p:cNvPr id="6451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3112" cy="4233863"/>
          </a:xfrm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5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Faloutsos et al</a:t>
            </a:r>
          </a:p>
        </p:txBody>
      </p:sp>
      <p:sp>
        <p:nvSpPr>
          <p:cNvPr id="675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EA3CA54-15A0-1348-8163-A0DB84297A0A}" type="datetime1">
              <a:rPr lang="en-US" smtClean="0"/>
              <a:pPr/>
              <a:t>10/3/10</a:t>
            </a:fld>
            <a:endParaRPr lang="en-US" smtClean="0"/>
          </a:p>
        </p:txBody>
      </p:sp>
      <p:sp>
        <p:nvSpPr>
          <p:cNvPr id="675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EE0716-DAFD-A543-9A7A-DA25EF16384E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Char char="•"/>
            </a:pPr>
            <a:fld id="{DED6A7C6-9192-324B-89A4-EE3F8FA41F0D}" type="slidenum">
              <a:rPr lang="en-US" smtClean="0">
                <a:ea typeface="ＭＳ Ｐゴシック" charset="-128"/>
                <a:cs typeface="ＭＳ Ｐゴシック" charset="-128"/>
              </a:rPr>
              <a:pPr>
                <a:buFont typeface="Times New Roman" charset="0"/>
                <a:buChar char="•"/>
              </a:pPr>
              <a:t>6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Knight or armor or shield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Char char="•"/>
            </a:pPr>
            <a:fld id="{7E71E702-CC79-C849-9D47-D8A54D0EA75E}" type="slidenum">
              <a:rPr lang="en-US" smtClean="0">
                <a:ea typeface="ＭＳ Ｐゴシック" charset="-128"/>
                <a:cs typeface="ＭＳ Ｐゴシック" charset="-128"/>
              </a:rPr>
              <a:pPr>
                <a:buFont typeface="Times New Roman" charset="0"/>
                <a:buChar char="•"/>
              </a:pPr>
              <a:t>11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humans and ‘knights’, as before…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Char char="•"/>
            </a:pPr>
            <a:fld id="{C86E8E35-469D-7D4F-BA56-5EF40D144740}" type="slidenum">
              <a:rPr lang="en-US" smtClean="0">
                <a:ea typeface="ＭＳ Ｐゴシック" charset="-128"/>
                <a:cs typeface="ＭＳ Ｐゴシック" charset="-128"/>
              </a:rPr>
              <a:pPr>
                <a:buFont typeface="Times New Roman" charset="0"/>
                <a:buChar char="•"/>
              </a:pPr>
              <a:t>14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weekend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Char char="•"/>
            </a:pPr>
            <a:fld id="{FC3D798C-6E7A-C946-930D-B2765FBA9A25}" type="slidenum">
              <a:rPr lang="en-US" smtClean="0">
                <a:ea typeface="ＭＳ Ｐゴシック" charset="-128"/>
                <a:cs typeface="ＭＳ Ｐゴシック" charset="-128"/>
              </a:rPr>
              <a:pPr>
                <a:buFont typeface="Times New Roman" charset="0"/>
                <a:buChar char="•"/>
              </a:pPr>
              <a:t>18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Char char="•"/>
            </a:pPr>
            <a:fld id="{25337D5F-83A7-424F-916C-80B912FD3BC8}" type="slidenum">
              <a:rPr lang="en-US" smtClean="0">
                <a:ea typeface="ＭＳ Ｐゴシック" charset="-128"/>
                <a:cs typeface="ＭＳ Ｐゴシック" charset="-128"/>
              </a:rPr>
              <a:pPr>
                <a:buFont typeface="Times New Roman" charset="0"/>
                <a:buChar char="•"/>
              </a:pPr>
              <a:t>19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Char char="•"/>
            </a:pPr>
            <a:fld id="{AE39022C-A65F-AA41-BEDE-3AF2F3531A4C}" type="slidenum">
              <a:rPr lang="en-US" smtClean="0">
                <a:ea typeface="ＭＳ Ｐゴシック" charset="-128"/>
                <a:cs typeface="ＭＳ Ｐゴシック" charset="-128"/>
              </a:rPr>
              <a:pPr>
                <a:buFont typeface="Times New Roman" charset="0"/>
                <a:buChar char="•"/>
              </a:pPr>
              <a:t>20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Char char="•"/>
            </a:pPr>
            <a:fld id="{AE39022C-A65F-AA41-BEDE-3AF2F3531A4C}" type="slidenum">
              <a:rPr lang="en-US" smtClean="0">
                <a:ea typeface="ＭＳ Ｐゴシック" charset="-128"/>
                <a:cs typeface="ＭＳ Ｐゴシック" charset="-128"/>
              </a:rPr>
              <a:pPr>
                <a:buFont typeface="Times New Roman" charset="0"/>
                <a:buChar char="•"/>
              </a:pPr>
              <a:t>21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details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charset="0"/>
              <a:buChar char="•"/>
            </a:pPr>
            <a:fld id="{2D4CE262-2D79-E640-80A0-B8140A84EC8A}" type="slidenum">
              <a:rPr lang="en-US" smtClean="0">
                <a:ea typeface="ＭＳ Ｐゴシック" charset="-128"/>
                <a:cs typeface="ＭＳ Ｐゴシック" charset="-128"/>
              </a:rPr>
              <a:pPr>
                <a:buFont typeface="Times New Roman" charset="0"/>
                <a:buChar char="•"/>
              </a:pPr>
              <a:t>22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12" descr="C:\Tobias\INARCLogoGreyscaleCrop.emf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74075" y="0"/>
            <a:ext cx="66992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INARC CUNY'10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D60EA4F-F426-C646-AD7D-FF73BEE36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INARC CUNY'10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E714B-3F08-7A45-9F45-483DE1FD2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INARC CUNY'10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F9C42-3962-7946-BDAE-C433A8F7B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INARC CUNY'10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DEA55-1BBD-0A4D-8A49-5C85AC3F6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INARC CUNY'10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DCBCD-6F3F-B44A-93C3-559D5635E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INARC CUNY'10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8ED4E-866B-BF41-9607-1998FC8ED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12" descr="C:\Tobias\INARCLogoGreyscaleCrop.emf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74075" y="0"/>
            <a:ext cx="66992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INARC CUNY'10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6DD0C-A1CE-B64D-A777-E2C2F93C4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INARC CUNY'10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A0099-1276-CE40-A783-0091B167A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INARC CUNY'10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65208-FDFA-7A4E-80CD-DEC75B494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INARC CUNY'10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0FE4B-1278-AE44-B7C9-418C51060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INARC CUNY'10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8DF58-5551-B04A-BB00-80CBE8C31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INARC CUNY'10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657F4-8E1D-2E4A-A273-9AD40610C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INARC CUNY'10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06CCC-C441-9249-87F7-39937DB3E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INARC CUNY'10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EA1A2-F600-C94A-8F74-CB97FA124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INARC CUNY'10</a:t>
            </a:r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C. Faloutsos (CMU)</a:t>
            </a:r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>
              <a:defRPr/>
            </a:pPr>
            <a:fld id="{0CD4C510-5B3D-194C-9867-27624D2C6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7463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32" name="Picture 12" descr="C:\Tobias\INARCLogoGreyscaleCrop.emf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74075" y="0"/>
            <a:ext cx="66992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  <p:sldLayoutId id="2147484684" r:id="rId4"/>
    <p:sldLayoutId id="2147484685" r:id="rId5"/>
    <p:sldLayoutId id="2147484686" r:id="rId6"/>
    <p:sldLayoutId id="2147484687" r:id="rId7"/>
    <p:sldLayoutId id="2147484688" r:id="rId8"/>
    <p:sldLayoutId id="2147484689" r:id="rId9"/>
    <p:sldLayoutId id="2147484690" r:id="rId10"/>
    <p:sldLayoutId id="2147484691" r:id="rId11"/>
    <p:sldLayoutId id="2147484692" r:id="rId12"/>
    <p:sldLayoutId id="2147484693" r:id="rId13"/>
    <p:sldLayoutId id="2147484694" r:id="rId14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4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pegasus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29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jpeg"/><Relationship Id="rId9" Type="http://schemas.openxmlformats.org/officeDocument/2006/relationships/image" Target="../media/image36.jpeg"/><Relationship Id="rId10" Type="http://schemas.openxmlformats.org/officeDocument/2006/relationships/image" Target="../media/image37.png"/><Relationship Id="rId11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file://localhost/Users/christos/TRIPS-TALKS/10-inarc-NY/FOILS/newACA3SIR2.jar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850" y="1379538"/>
            <a:ext cx="7772400" cy="2365375"/>
          </a:xfrm>
        </p:spPr>
        <p:txBody>
          <a:bodyPr/>
          <a:lstStyle/>
          <a:p>
            <a:r>
              <a:rPr lang="en-US" sz="4400" smtClean="0">
                <a:ea typeface="ＭＳ Ｐゴシック" charset="-128"/>
                <a:cs typeface="ＭＳ Ｐゴシック" charset="-128"/>
              </a:rPr>
              <a:t>Mining Billion-node Graphs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i="1">
                <a:ea typeface="ＭＳ Ｐゴシック" charset="-128"/>
                <a:cs typeface="ＭＳ Ｐゴシック" charset="-128"/>
              </a:rPr>
              <a:t>Christos Faloutsos</a:t>
            </a:r>
            <a:endParaRPr lang="en-US" sz="3600">
              <a:ea typeface="ＭＳ Ｐゴシック" charset="-128"/>
              <a:cs typeface="ＭＳ Ｐゴシック" charset="-128"/>
            </a:endParaRPr>
          </a:p>
          <a:p>
            <a:r>
              <a:rPr lang="en-US" sz="3600">
                <a:ea typeface="ＭＳ Ｐゴシック" charset="-128"/>
                <a:cs typeface="ＭＳ Ｐゴシック" charset="-128"/>
              </a:rPr>
              <a:t>CMU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Q1: threshold?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1600" y="1905000"/>
            <a:ext cx="3200400" cy="3068638"/>
            <a:chOff x="5181600" y="1412805"/>
            <a:chExt cx="2743200" cy="2514958"/>
          </a:xfrm>
        </p:grpSpPr>
        <p:pic>
          <p:nvPicPr>
            <p:cNvPr id="27680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2243958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1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61314" y="1412805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2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65371" y="3161822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3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80554" y="2286000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5638800" y="2724278"/>
              <a:ext cx="1828800" cy="19516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638800" y="1904607"/>
              <a:ext cx="457200" cy="381212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86400" y="3048243"/>
              <a:ext cx="457200" cy="304449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477000" y="2974082"/>
              <a:ext cx="925286" cy="455373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652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76400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495800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flipV="1">
            <a:off x="3124200" y="2143125"/>
            <a:ext cx="1828800" cy="142875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95600" y="4638675"/>
            <a:ext cx="1752600" cy="466725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6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124200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>
            <a:endCxn id="21" idx="1"/>
          </p:cNvCxnSpPr>
          <p:nvPr/>
        </p:nvCxnSpPr>
        <p:spPr>
          <a:xfrm>
            <a:off x="4572000" y="3527425"/>
            <a:ext cx="1828800" cy="6350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2514600"/>
            <a:ext cx="838200" cy="76200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9" name="AutoShape 2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27660" name="AutoShape 4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27661" name="AutoShape 6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27662" name="AutoShape 8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27663" name="AutoShape 10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95400" y="2895600"/>
            <a:ext cx="609600" cy="9906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Char char="•"/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038600" y="2971800"/>
            <a:ext cx="609600" cy="9906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Char char="•"/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58000" y="1219200"/>
            <a:ext cx="2133600" cy="990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/>
              <a:t>Weak Virus</a:t>
            </a:r>
          </a:p>
        </p:txBody>
      </p:sp>
      <p:sp>
        <p:nvSpPr>
          <p:cNvPr id="37" name="Cloud Callout 36"/>
          <p:cNvSpPr/>
          <p:nvPr/>
        </p:nvSpPr>
        <p:spPr>
          <a:xfrm>
            <a:off x="6324600" y="4648200"/>
            <a:ext cx="2590800" cy="1676400"/>
          </a:xfrm>
          <a:prstGeom prst="cloudCallout">
            <a:avLst/>
          </a:prstGeom>
          <a:solidFill>
            <a:schemeClr val="accent5"/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/>
              <a:t>Small infection</a:t>
            </a:r>
          </a:p>
        </p:txBody>
      </p:sp>
      <p:sp>
        <p:nvSpPr>
          <p:cNvPr id="27677" name="Date Placeholder 3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27678" name="Slide Number Placeholder 3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F6FAD5-2312-174C-BA80-DD73FBCAF62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7679" name="Footer Placeholder 3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 rot="5400000">
            <a:off x="7823201" y="3234266"/>
            <a:ext cx="1083733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5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Q2: Immunization?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28676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919413"/>
            <a:ext cx="5175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905000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038600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4475" y="2970213"/>
            <a:ext cx="5175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V="1">
            <a:off x="1905000" y="3505200"/>
            <a:ext cx="2133600" cy="22225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05000" y="2505075"/>
            <a:ext cx="533400" cy="465138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27200" y="3900488"/>
            <a:ext cx="533400" cy="371475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82900" y="3810000"/>
            <a:ext cx="1079500" cy="554038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4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76400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495800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2895600" y="4638675"/>
            <a:ext cx="1752600" cy="466725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7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124200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>
            <a:endCxn id="17" idx="1"/>
          </p:cNvCxnSpPr>
          <p:nvPr/>
        </p:nvCxnSpPr>
        <p:spPr>
          <a:xfrm>
            <a:off x="4572000" y="3527425"/>
            <a:ext cx="1828800" cy="6350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86400" y="2514600"/>
            <a:ext cx="838200" cy="76200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124200" y="2209800"/>
            <a:ext cx="1752600" cy="98425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6324600" y="1524000"/>
            <a:ext cx="2438400" cy="914400"/>
          </a:xfrm>
          <a:prstGeom prst="wedgeRoundRect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/>
              <a:t>Which nodes to immunize?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800600" y="2738438"/>
            <a:ext cx="152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/>
              <a:t>?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410200" y="4191000"/>
            <a:ext cx="15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/>
              <a:t>?</a:t>
            </a:r>
          </a:p>
        </p:txBody>
      </p:sp>
      <p:sp>
        <p:nvSpPr>
          <p:cNvPr id="28694" name="AutoShape 2" descr="data:image/jpg;base64,/9j/4AAQSkZJRgABAQAAAQABAAD/2wBDAAkGBwgHBgkIBwgKCgkLDRYPDQwMDRsUFRAWIB0iIiAdHx8kKDQsJCYxJx8fLT0tMTU3Ojo6Iys/RD84QzQ5Ojf/2wBDAQoKCg0MDRoPDxo3JR8lNzc3Nzc3Nzc3Nzc3Nzc3Nzc3Nzc3Nzc3Nzc3Nzc3Nzc3Nzc3Nzc3Nzc3Nzc3Nzc3Nzf/wAARCAC7AJUDASIAAhEBAxEB/8QAHAAAAQUBAQEAAAAAAAAAAAAAAAEEBQYHAwII/8QAQxAAAQMDAgIIAwIMBQQDAAAAAQIDBAAFERIhBjEHExQiQVFhgTJxkaGxFSMzQlJTYnKCorLBFkODktE0c8Lh0vDx/8QAGgEBAAMBAQEAAAAAAAAAAAAAAAECAwQFBv/EACkRAAICAQQABQQDAQAAAAAAAAABAgMRBBIhMQUTIlFhQXGxwRSR0fD/2gAMAwEAAhEDEQA/AItyei9p7XfUSpk0qVrbdbWttJBIw2kZQlIxjz8/E1fuh+c6sXe3K6xMeOtp2O0terq0rSoEDc4GUE4BwM7VS7/Ck8P3G4NzoshpgzHHGXwwpTbiXHCpOFJBGe9jBwc1b+iWFKdkS77oLUCUwlhlKiNTikLVlWB8IBJG+/PbHPGG7ezebi4I0yikHKlrYwCiiigCiiigCiiigCiiigCiiigCiiigCiik50AUUtFAVfpMi9q4DvSAMqRGLwA80ELH9NQXQtND1kuEEneLNUtA/YcAWP5tf0q93SKJttlxDyfZW1v+0kj+9Y10JTixxEuIskdst4yPNbSh/ZaqA27NLSb4paAKKKKAKKKKAKKKKAKKKKAKKKKAKKKSgDmaWiigCiiigEPKsAtC/wAA9JTSQNKI95djkcsNuqUke2HEH2r6Ar5+6UI64nGd4LQIW4lmU2fNWgY/mboD6AHKim9tlon26LMaIKJDKHU48lAH+9OaAKKTlS0AUUUUAUUUUAUUUUAUUUmaADS0lLQBRRRQBRRRQCHlWPdM0bquJLXL8JENbR/01g/c4fpWxVm/TbF1Wi1TAPyE3q1fJaFD7wmgJnopmGXwNb0KVqXEC4qv9NRSP5QmrfWYdCUzMe828q3bfbkpHotOD9rZ+tafQBScqWg0AUUgpaAKKKQnFALRXhbiWxlagkeZOK8NyWXTht5pZ8krBoDsaQUgOTv7V6oAooooAooooAooooAqpdKkQy+BbmUjK4yEyk+nVqCz9gNW2m8+MiZCkRXRlt9pTagfJQwfvoDGOieYIvGoYySmZDcbHqpBC0/Zrrb6+beE5K7XxFZHnSQuNOQw8TtjJLKs/Un2r6HcuMVs4LuSOekE4+lAO6K4tSmXfya8+hGPvrtQBSUtR98uTFotzs6TrKGgMIbGVOKJAShI8VEkADzIoDzerxEs0YPTFqKnFaGWWk6nHl+CUJG5P/6cCoB1d+vHelSjZ4iuUaIUrkEftukEJPogHH6VRzM2FBmuXDiKfHN5dTpLCFlzsrf6pCRk4/SVjKjnwwB2PGNoBwkzVDzTCe/umtIwk/oYTujF4bSOw4VsZVqk25ExzOS5OUqQsn5rJr27wxw+58VjtvzTFQD9QM1yRxdZFfHKca/70Z1A+pTipGFcoNw/6CZHknxDLoUR7Deji12VjNS6eRkiyvQO/YbrMgkcmHHDJYPzQ4SR/CpNPoPErrEluFxFHRCfcUEMSW1FUaQrwSFHdCz+ir2KqdVxlRmJkZyPKaQ8w6nStpwZSoeRFVwaKTXZYQdqWqhZ5z9insWq4PLft8hWiBKcOpba/wBQ4rxOAdCjucYO+M27NVNE8i0UUUJCiiigCkVvtS0h5b0B839IcY27ii+RG+6VyC+0eWQ4A4MfxFQ9q2rh+SxNtcSe0QoPspcUoDcEpyU+mOR8c7VSuJEIl8YXiaG0HqltRUuaQSChsKVg+G7mPapHhi4Jt88wHVaYdwWVx1eDb5T+Mb9ykLSPHvjyoC8SbimMAnqusXjOM7D3+v0rtBuCJeUhOhaRnSfKo+VFVKIW1jrEjdGrn48/eutqhOtPF54BACSAM5NAPJM9llLgDiesQk7YJ39ay3ifilnilAXb1uIiwilKXM6esfWSnWnBzhDaXSDscqB8KuXGrsi28N3mWwFNIEZ0rOvIJUkgEDmDkg+1ZZEQ2zwvC0KTpXLlqPyQ0hpPtvn3q9azNIw1M9lUpfB64HiQZU+6KuA65iMnSww4olJOpWSQOZ7mMn9Krubbw8C2PwTbjqByeyJONvPTvUB0aW1X4GkztWO1laAc74Axn/cVfWpyPYJLPEq74qfIX1jYb7EpeW0YTpyD5bZxjmTueVc9882PDOvTVKNSTR2dsHDxX1YgMNLzj8Tqbxn1SQPrUdM4RtDxWpuTJaUgZySHUp3/AGwSD6Ag1KwkuPvzChCXoqXylsl0p1KB758jhXdz5pNNeIYV9etTTNikRmJBfK3etGQUkk4BIPiRnbPkRVI2zj1Jms9PVNeqC/oYtI4isyk9iuAuDJOEsSkOJzsdgVZI9l+1WO135EvLU2K9AmIALjLycjB21BY2IJxvtjIyBtkSxI6psrUFLbc1pBWTtjGM8/M00mRnE3OItCkASHHWlK8QFtnUMY3GW0keoFaRuk3hmM9LGEW4kpdWIlzjP2x9S8OpCSptJJbVsUqBHJQIBHqKe8LXhydZYzk8jt2tbDyEjm4hZQo48BlOfeqH0jvuNIiWhp0hFweC1YzkgFKAD5jUoK/h+dTvRxGVDdvEWMrLbM1JIWonKVtIXzPiCftrVmMOi+D1pa8NBQT38as+Fe6guFFFFAFMb1cmLRa5NwlnDMdsuKA5qxyA9ScAepp6TgZrMeIb5Nvl1ciGIPwZbJig8y0vU+44g9xS0HGEZ74AJJwk4oDxbYriLeEzwFSX1Kfk4/WrUVK+hOP4RXGTbFLbcaBDjS8EpUSCCDkEEciDuCMEEV3/AArFHxdoSfFKozuf6aRU9xSdTEJ9SQMlx8dQhPzK9/ok0BMcM8RvB1u0XtpCZ2/USHHAlEsAbnyDgHxJ8eY8cXVkkoB1JVncaeXtWQhDvEL6oTDCbutOlao7Q0RGs50qccVnXyOMZzg93NaPwjZXLDZUQXXUOL6xbig0kpbbK1FWhAPJIzgCoyBxxPbTeOHblbRjVKjONJJ8FFJwfrisIjS5N3t7ey3JjcdYejkZWtWlKetSOZOEJStPMEA8q+gp65KIT6oSWlyQ2ospdUUoK8bBRG4Ga+eLtFXHkLkqUoPvPqMlIQG1RZWSpSAAe74qSQTkZwTzorVXJFZ1K2Diy/dGTzbvCLCGiFKZedbWB4K1FX3KFT11RIehqbhrwvUNYDmhSkfnJSrfST4H7uYyNu8z23NZcadd5F1aClz3W2pKj75rpI4pvYDYRMcbR1iQoCS+SRnwJWceXvWUqm5NnTXcowUfY1i1vsuslhiO5G7NpbUytASUd0EAYJBGCNwSK6y5kaHp7U+hpSzhCVHvLPklPNR9ADWU/wCJZS3FrX2hK3CC4W5GnWQAMnSEgnAAyQTtR+H3mwpUaOpBWMLUuTpJ9D1aEKUPQqNU8l5L+escGpTLjEhKSiQ+hLivhaGVOL+SBlR9hVQ4h4xS1Jjpgo0ux3C4EuYUvJQpOCkHCR3vzjnb4TVMeuEt5K2y71LS/jajpDSVfPHeV/Eo01SAhISgY3wlKU+PkAPE+Q51pCpR5M53OSwOnLpKm8SW2fdZinCH0hSlq7qE6gfkAN+QA9B47R0ct6rZNuRGEXGYp9kkYKmglLaD7hGoeiqyXtzdhtFxhsFRvkxvqHXBjRDaPxN6gd14+IDYEgZymuC+P+IUpQ21elsNNpCW2osdtLaEgYAHdJwB5k1M7oxeDoo8O1Fsd6WF7t4yfRuaWss6LuLr7er09AucpuVHRFL3WllKHAdSUjdOARufDNTrnSdw/Hu0q3y1SWOzvFkySyVNKUDg4KckYORuByqynFrJjZpra7HW1lr25LtRUfbrzbroz11umx5Te2VMuBWPnjl70VY5nJJ4ZIVD3rhu0XlaXZ8JC30jCZDai26kei0kK9s1MUhoSZEu2y0Xi7Rolyk9niyQ02zJkuFaR1aFZ1g5wSo4yDt41C3mHItpty5s5l/rZzaFJcTrc0ZyrClHG2NyEjYj30DpBsMh5xm92hh1yawOrkMsLKFvsn93mpJ3AIOcqGDkVmfEVyjyYbsJuNplKWgOrkKdU82B3ge+gadxjGfE7Hc15N9eo8/vMWdlcq/L65Rbo0y4w5sq8wJMVlCkCMW5DCnEuJbWoBWUqBBKlKAAB2xzNdrp0gX62NJTItlu7USEqjIecUpGr4VLIThHgdGVE8hzqJsN0bkWC1TmtLi2Q86tvnh5DTqwk/xb+wNN+D7Gi7mO5c35DwnIflOpD6gHAFJQARnx1aj7DlWeheolJwT4iVvdeVJosyOJb1PjRbS46w0/MOBeIxAbW1jfq0nOl48gNxzUOWkertwtbnLUWIbTTBSnGVKKQ5k5wtXMknBC9yFb77g8uIrZbrRb1OxzpU8SOxOKW725ZOdKQSVa/wBpPLmRgZESq5C4W6I1KUtaFBMiMJJb67SUkd4Odx1OFbLByDjO9V1sdSpJyfC9v+7FUq5JuKKhcrVKt5ClIccZLimwsJ7yFJBJStI5KAB3GUnGQfCoxxIfYWGiDkbKTuM+H24rSIEhDVwjKCXnG2ZCHXlMfji0EM9WhKiN1KOAVaQfHbkTNvRuEb04VvNWt6R+drCWnR8/hWPevU0k52V5mc92ISwjHmnA42ladgoZx5HxFdAdOftrV3uCeFVAqEdLIJyS1LWkE/7sVyRZuCbW4C72F1wckyJPXHPogk5+ldODLeZI9LaGQwpLyt9krGB6E0+td5aioSW4uhxSkh24FzLiGye/1IxhBxnv7q8qtnSHdUliJEtbLseA6HA9iL1AdI06QMgEjBO2ADtzrOOucCw4e8CPgB2wf71y3WyTcYnt+H6Cq2tW3Ph5SX7f+ErxDZnrWUtLbWllxvro5cGFLbBPxJHI+OPUeOQIXOR6H/inky4vzW20POvO9W0Gmy6rPVoH5opp6eA2FcsU0uT2udsVJ5aWG/wSFtubtvWXo0lcaSW+rDrbq0LTuDlOlQzy5EEemcUyU8vADJ0oSNtQyVfPxrx8qDv86n4YbxmUVhvtrt4H8W9OWdxTjJCe0Np1HOM4yf8AyoqEvIPVxMAn8X4e1Fb1rMUeP4jXH+TJ/b8I+w6KKK6zxRCkHnWM9MMQx+K4cpIITLhaSfDU2s/2cH0rZ6zjpqhBy0WycAcx5gbUfAIcSUn+YIoCucH2F28cKLlWZxDV1gS3GlNufk5KQesQFeRAc0hXkSk5B2h4M9+0PpgLkTLdMiKX1cN7q0qbSrmnWtONO/xE4Oyh5VaOhaYE3O8QDnDjTMhIPmNSFf8AhWmzbXb7gpC50CLJU38BfZSsp+WRtWM6VJ5Tw/gvGWO1kzLh3hpXE8O7S5Mh51L0JMKPOcJWX1hWtxxOeaNQSkYwCEmq5BdMiwttNwY0Vp1jC8OrdUhO+UJ1juAEkfEcb4863oJCEhKAEgYAAHKsf4htTto4mk22G2l6PLSqZHR1qUKTrUdaAFEasK32OQFAeFaRjtWCreXkYREOQ0JTAfVGQP8AKSMtH+A7D2wT45p4q6TVo0yYkKUByyVI+whYprolMgB+BNSQN1dUVj+XNc1TI6Pyrha/7qFI/qAqxA67Un82x25J8y4MfY1SifcAkoZVFhoPMR2Mn6k4/lpkJ8I/DMin/XR/zSmbET8UuMPm8kf3oCN4lYK4aZTjjrrzTgy44sqODscDkkbg4AA2qpYCVqbVkAKJTtyzV6ceizErZQvr0FJSUsJLmcjf4QfD76pdwjvRnlIkIW260dCwtOk+h98g+9ct8fVuPe8KtUqpVPtPK+31GxBB3G9Fex38A7KHL19K8VznqZyFeVnCT8j/AOq9UradTyE898n5Df8A4oMZ4LXwbwz/AIhemII2ittDP72v/wCNFaP0MW0xeG37gpHenyCpGf1aO4n6kKPvRXXXV6UfN67U7tTNp8ZNEooorc4Qqr9JMIzuB7u2lIK22OvQP2myFj+mrPzrxJZRIYcZdSFNuJKFJPiCMGgMJ6M5nZeObcQcIltOxySdt060/a39tbyOVfM1rcXZrpBcd+O2zm0OHP6t3Qr7NX1r6ZGMbHagA8qz7pMZVfnI1hjMLf0JMiZ1YQFtIIUEBK1AgKUoZwNzp5gb1arhxPYbc+Y868wGXxzaW+kLH8Oc1nPEHGcKBxe6/Z1Inx58dtLqkJXpbeQSEnURpwUqwRn83fFY6h2Kt+WuS0Nu7kbRRHixnXEXRcXq06iw4+rCxnTlvWFkK1d0tqSpQJABwRT1FxW0htUye9bdYykXa2rYyP30qCPuPoK6x7PMa4ps11vfZUIk3DUEstjKHOoUG8uZJKTpxgE5JG/gNTKEqTpIykjcHcGpp37Fv7Iltz6TNmmJcxIVGl2aUg8lNuFWfpmlcgy44KnpNnip8VrBH3lP31cpPC3D0pZXJsdsdWealxGyT74zXlrhLhtlQU1YLWlQ5KENvI98VqQUizKbvNylR2uJGXm2AE9XCDYW4rAJIyVkIGcZHM53GN6pxnY1yL84uzhyS0hrq3At1bzkhxJOsIBzshJGeQycc9q0rpIgofsDLMEJYui5bLVvfbGFsuKWMlJG4wgLJ9Aaq9vce4SlORJ1rKuuADK4jinT1aUjZIVuBnKsEjdRxnnXLq5WRr9Ecm+ksdVqsTw0ZI431XmWzslQ+40uC4Mj4hz+XnV5btFq4mXLks3dq2396Q885bZoKEBGrCRkgYVgAkjPxbioWfwbfYSyV2eWtOdnYQ69s+uUZx7gVl5c0llH0VOtouXElF+z/TK4SACSeVS/DVllXu6x7dEJTIkHvKx+RaHxLPy+8gU8s3CN5ustLcK2SgsHCnZTZaba9SVAfQAmtu4K4Rh8LQlJQvr5rwBkSiMFZHJIHgkeA9zV66nJ89Ger11dMMQacn1jpfP3J23wmbfBjw4qNDEdtLbafJIGBRTqiuw+ZxnsKSiloSFIeVLSHlQHzvx9A7Pxbf4ichLznXI8NnUA/wBRV9K0DhyfK4ztSLg/cJceCnSwiNEdLOtSUJ1qWsd45WVAAEDA8c1B9MkTqOJ4EwbCVDU2T+02vI98OfZVd4D4se4aS9Dcgl23PuqcaOrSpRyQpTZPdUNgCPPO9SiJdcGnt2RmxxS5w82WVN5WqMXFKQ/4kHUThR3woY3xnIqUV2W6QU9YhMiLIbCtLgyFJIyMg+hqux+kLh9YCnHZTB8nIqzj/bkUztnHFhhW5DC3ZKi2txKEojLPd1q08wPzdNTwZNMkYnD9rX2q2S4msMFK2z1y0am1ZKFYSoALSpKhqxnKQrmc1YeC5ciRaVsTXlPyIMp6It5fxOhCsJUfUp059c1ntx6Q4rdwTMiW98oTHW0TJcSyCSpBB21HbB8udXPovkKncNruLiAhc2bJfKRnAy4QME8xgCoZeOS30h5GloPKoLlFREZ4gu1wnXNAkNxZa4sJpZOhlKAAtQA21KUVZPkAPOvSYEUzlwILDcWM22Fy1R06FulWdLZUnBxgEq3zgpA5mqtI40/w5xPe7U5BD7YnrdSQ+EOd8JUe6RgjJO+RTu28e2hEma7ManRy+8lSdbIX3Q2hO5ST4pPtVlgyaeck/OgxpTibVFhw0NoQFurXGQsNJJISEpIxqOFbnYBOcHYU2jcF2qA92m1LmW+YQR2iI9oJz5ox1ZHppxTCFxtYG5lxeXKe0uuN6D2ZwkpS2kctP6Wqm116S4LLCjbojrqh/myfxTSfUjOo/LA+dOCEmXzhO4SbjbHO3lC5cWS7FdcQnCXChRGsDwyMHHgc1Niq70esvNcIW9cptaJUhCpMgLTpUXHFFaiQeW6uVWOqmwUUmaKAWiiigCkPKlpDyNAQN8Xw5PSqJfUQ5CWFBRbkN6urODg7jb/2PMVyuDPDN0thgzGIj0OOUpDfV4DJ5DGB3OXMYqbUwysrUtltSlfESgHPLn9B9BQYsdQOqOyc88tjegM0f4E4TdAejXG7x0q5Moc6wp28loUftpWeAeEgvLt2uroyAUqdDY8tylA8dudaT2SMVajHZ1AAZ6sZxR2SMBtHZ56vyY5+dAVG22Pge2J7RGtzCloR1hckIW6tCf0iXM4H9xjnVoXdITB0qeCQAn804GRkeG229dhEjJUNMZkYORhsbbY+7ajskYgKMZnO2/VjwO1AJEuEaYFFh3VoxqykjGSR4+oI9q8T7mzBOHg4fxZWNKM5wUjHzyobU6babbB6tCU/ujFcn40d5YW8w04oJICloBIHlvQEBcZfD94ZSm529E1lQGnrowXso4GDuRuCPP23qtSeCuEpaSuHDukTOM9lk4AJWUAaVqIB1AjlvjbNaGIsYKBEdnOrOerHPGPu2r0mOyhICGW0gAYAQBjByPoScUBncTousstLim7nekhKyghamc5GOR0f/dxzzVgsfR5w5Z5CJKIq5cpByh6Y6XSk+YB7oPqAKssVhlhvSw020nJOltISM/IV3oAAxRRRQB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28695" name="AutoShape 4" descr="http://www.graphicsfactory.com/clip-art/image_files/image/8/724138-knight30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28696" name="AutoShape 8" descr="data:image/jpeg;base64,/9j/4AAQSkZJRgABAQAAAQABAAD/2wBDAAkGBwgHBgkIBwgKCgkLDRYPDQwMDRsUFRAWIB0iIiAdHx8kKDQsJCYxJx8fLT0tMTU3Ojo6Iys/RD84QzQ5Ojf/2wBDAQoKCg0MDRoPDxo3JR8lNzc3Nzc3Nzc3Nzc3Nzc3Nzc3Nzc3Nzc3Nzc3Nzc3Nzc3Nzc3Nzc3Nzc3Nzc3Nzc3Nzf/wAARCACxAJ0DASIAAhEBAxEB/8QAHAAAAgIDAQEAAAAAAAAAAAAAAAcFBgIDBAEI/8QATBAAAQMDAQQFCAUHCwIHAAAAAQACAwQFEQYSITFBEyJRYXEHFDKBkaGx0UJSc7LBFSYzYnLh8BYjJCU0Y2R0gpKiU5Q1Q0RFg4ST/8QAGgEBAAIDAQAAAAAAAAAAAAAAAAMEAgUGAf/EADARAAICAgEDAgQFAwUAAAAAAAABAgMEERIFITEyQRMiUWEUNDWRwTNC8HGBgrHR/9oADAMBAAIRAxEAPwB11FRHAzMhO/g0DJPgFrp6tsuA+N8TnHAbJjJ9iVmrtU3iz1jq100BimkeyKMt60ey4gNxnjuz61Tf5cX99yirm1rmujdkRDcwj6pA4g8CsZSUfJlGDkfRw4L1Q+mL9S6htEVdSHG1ukZzjfzB+PgVML1PaMWtAhCF6AQhCAEIQgBYve1jS57g1o4krCpqI6aF80pwxgyVUvOK+81LpJAaekYeqM7/AA8e9AWR9zp2DO3u7VCXHUUbctghkkJ3Ze7DfYFpqmBrdkDcO1QtaejY5/1QT7kAwaGMx00YcMOI2nY7TxXQsWPD2tcwgtcMg9yyQAheL1ACEIQFL8pekBqez7dK0C4UuXwb8bfaw78b8Dfvx6189t24JHRSgtcw7LmuBBHdjl4L63PDck/5Y9F7n6jtkfAE1sbRjd/1PjtHOeCjnHa2S1z12KpoTVMmmrs2V5c6imw2eMHl9Ycd444A38F9DUtTFVwRz07xJFI3aa4cCF8mwycjnPDGP49iaXkm1h5nPHYrjIPN5XYpnk7o3n6HgTwxzPesK5a7MzshtckOZC8bvXqnK4IQhACELx5DWlxOAN5QHJXU4qw2Muw0HJC0TQshiEcbQGtGAAuXTVYbj5zVE9Xb2Wj3/iF31Y3FAQVYOKhKxoIII3FT1YOKhKwbigJjRN7bUwm01Ltmto2gNB/82Hg147ew9hHerFXVsFDD0tRIGtyGgcS4ngAOZ7kp66mdPNE+CSSGpjdmGeI7L4z2g9naFYLhUw2+jknuUr33N7dpk5bgscW8RyBxyxhAWGju76++eZMGHQxmWdoOeiB3NaT9YneezCsCo3knpOj0/PWyvfLUVlS50kr2kF4G5vjzPiSrygBCFj0jAdkuAPHGUBksJY2ysLJGhzXDBBGQQs0ID5y8pejn6VupqKVpNrqnExOOT0R5sPt3E8fUqvBIXAYPWzxyvpnV1qpr1aHUFY0mKV4GW42mnBwQeRC+bb7aKrT93mt9WN7N7HNG57OTh3Hl61DOHuWK59tDy8l+sPy5QeYVzx5/TNHWJx0zO3xHA+pXsHcvlW13GooKuKropXRVEZyxzXY9W7l2jgnRaNV1F4tkVRBO5pHVkaMZY7dkE/xxXtc99jCyGntDCyvUtWahqqid8cVZUPDeMjSQzwBXZFX1RcCaqbP2h+alIi+rVWN26SZo4ujcPcVVYK+pP/qJT/qK7Yqud2NqV5He5Ad2nKIUNtEQbskvLiMer4ALdcZ4IGZnmiiB5yvDPiuOWaSqbh0ro4/qRHZ2vEjf7PeoiS2UUTy+OBm3nJe7rOPiTvKA3zVVLPnoKmGXujka4+4qJrMBpPLn3LKrp4XA7UEDu8xNz7cZWmjpZKmSRrQ58EILnAO4437IygOmzUccbH3OtAEMfoA81ULzWTanvZY0Zp43Ydgel+r4Lv1Rf5ri6K1W+IxuOW7Ld4ABwTwGe7cFN2GxMtVE3abmUjfniP3oDXarhetORth2WXOgHCFzgyaDuaTucO44Pep2PXVqIxNBcoHjiyShkPvaCPeoypGMqHqm8UBYbhrunZEfMqWZ0hG4zDZHszlQlvuV0n260yh0lR6RLdwwTgD2qCqhx5b+KYWnLdD+Q6IOIEnRBzxjmd/4oC0IQhAcdzGYmfaD4FLTyv26nqNOmsewCameAx43HDnNBCZlz/QNPY8FUTynxtn0vLBtBpmkY1pIyNzg4+4FYy8ElWua34EXTNkfKI2NLnk8AEzdH6WqIqSaoqZHAzR9SlDywTEb2tJ5DPNVvTNTZ6S8QUs4LonHZM/Lb5ZPZlN2BzXs6Fww5voEbvUsIRTJr1KtpNdvYTtdebwauSOWeSkdG8t83jYGtix9EDC9ivV2b6NzqW+Bb8leddaZNzgfdKKPNdTtzURtH6Zg+kO1w+HglxH3Kje7K21s6/pkMPKqUlBb9xjaFr62tpqo1tXLUFkjQ0yY3bvBSOtq2ootOSTUc74ZuljaHsxkAuGeKg/J6cU1Z9o37qkPKAfzZcO2eL7wVquTdG9mhyqoR6r8NL5drt+xQJdQXo7zdKonmcj5LQdSXxh6t1qR/t+S5JFqZDJPMyGFhfLI4NY1vEk8AFSjZN+50l2HjRW+C/Ys2mLlqy/3iKgpLzVsB60svVxGwcSdyvV41CKV81otTBIGRF0tS54BJA3uceG/C4YqaLRGnRQwhr7xWgdM5vHONzQewfMqjanuRo4XWmCTankO1XSjmeIj9XP1Dkr6bhDcmcnao5d/Cpaiv82T+nZi5hutNIJKplRhzjvY/DQdk92Hce3embDVR11HFVRAhkjc4PFp5g94OQlVoQZ07If8W77rVf8ATD3CkmiOcbW2z4H4A+tSwfKOylkVqu1wXsb6ocVD1Q4qaqhxURVDisiEh5o+keG795wUx9Kky0DppGkNc7ZYCOQ3fx4KFsunZXtbUVDC10noNcPRb2lXOmhZTwMiiGyxjcAIDahCEByXP+zH9oJf+VV35k1QG7rsH/Nqv91OKQ+IS68qz86MnHbKz7wWM/SybH/qx/1Ekw8k0NCakNVA2grJP6RH6Dyd7hy9Y4exK9q7aSaSnmZLC/Ze05BVGE3B7OpvxFk1cff2PoKKVz8Sxu2Z4zv8VStXaSBM90s0J6J52padjf0L89bH6p49ykNJX4XGkY8kCoiHWBPpDn+CtTj0kLiOtDMwsfGeBBG8K3ZCNsDn8XJtwL9rtryig6FY+GKsY8AO227s55Ls18c6cP28fxC22e0Gz1NXGwl1NI8PhceOMcD3hatc79Nv+2i+8FHGLjRplu62N3VFOD2m1/AspOaYGhbNHZLe7Utzj2pnMcaOItJLWgZLz2bvcojRGm23mvdU13VttL1piRueeTfmpjU17juVTLNK4x2ui6uyw46Q8mDxUWNWkucjYdazW5fhavL8/wDhD3u8y07X3WpO1X1ORSMdv6NvN5Hw7/BUF7i5xc5xc4nJJOcrsu1dLcax9TOesdzWjgxo4AdwXCk582MXFWPDXu/IxvJ+M6bl/wA2/wC61MLTkf8AV4d+u8fBUHyeDOmZj/i3/camDY6KtqrfijlZG0SO2nO459nYrdfoRz+b+Yke1paxpdI7ZHaea5rYxtTWN6GPp3tOQ3G4d5UtHo+KWUS3Grmnd9UOwPap+jo6ehhENLCyKMcmjj49qzKplTROjZh7tp54lbkIQAhCEBwXk4oif1glv5VHfmg8dsrPiExr6cUB/aCoGvLZW3nT4o7fF0sxlaSNoN3DxWMvSyWhpWxb+okWcl0xqc/kHqVg32x/qe0/ismaN1ADh1tkGO0j5qhKuX0OuqyqPea/cw07c32uujk2iIycP+acVtrGOY2TOYpANoA5x3hKuLRt+x/YgPGZg/FXPSNJcKCF1DXsG2wbbNlwfss4byDjjnHgVNjuafFo1vWIY1kVdXNOXvp+SyV9OWgujGQd5HaoS826a+W3zCka9pllYRJI0bIDXAngTyB44VipJNtvm8hB+oT8FGXJ1RaOlnpsiKRpEmyMlh+s3x4HxVprfY0Nc3XNTj5REX+pit9HBpmxkNa0ZmlH/JxPtS5v9eydzKWkJ8zg3MzxkdzefHl2DxKuZtE0tqnZM8ivr4y8OB3doZ4HGPWqz/IrUEkbXx0Qe14DgWysOc+tVr1LSjFdjddKdPKV10ly+5VJOK1qzSaI1HnH5LmPgR81iNC6jPG3OB/WkaPxUKhL6GynlUb9aLV5OW50xL/nH/cYmpo0f1a/7UpeaNtFbZ7BJTXGMRyuqXSBoe124taOR7imLpEYtr/tCrsFqKOYy5KV8micQhCzK4IQhACEIQEZqE4t/wDrChKd/aceKmdSnFuz+uEutfzSw6SqZYJXxvY+PrMcWne7tC8b0tmdcec1H6l9jkaY/SHtXNO9nN7favnOO7XMYxc67/uX/Nb23S5O9K5Vx/8Asv8Amq7yUvY20ejWS/uQ95i0k4cFpt4bFcp8/Tjj2c9gLh8cpJtrKx3pVtX/APu8/imB5OHVlf00Mz5fN6d/SecPdnYB9Jm/twD3HxXsMiM5cdHmV0a3HpdrkmkXmrpwWGohzsB2H45FbG7FdTuZJgyBvWBG5w7VWajUk0uoYmW8htvpAWzNdva9p3FviePipzabFJHPSP2opBtRP7RzB7xwVg05ATUc1uuVKwOzSiZronOPobwdkns7FL6aqWPs1I50jQejBALhuHL3YUjWU0VfTFwblrtzm9hSh1lZa2y1HT0s9SKR54MlcBGfbwPL2LCcuK2WMahXz4ctMdMdREWfpWf7guefBGQc+C+dXXO4s9G4Vg8Kh/zWP5Yup/8AdK//ALl/zUSyF9DYPpFieuSHzUs4/JWHSoxbnd8hSx8mdRPVafqXVU8szxVEB0ry442W7slNDTIxbz+2VPF8ls1dtbqm4P2JdCEL0jBCEIAQhCAh9UHFr/8Akalzr7raLrz2Pi++ExtUtJtEhA9F7T70u9ZsdNo66sYCSGRvx3B7ST8VjL0slo7Wxf3E6xdMa528V0wtc5wDQS47gBzK1skdtU9EnZbdUXW4Q0VIzakldjuA7T3JmXiWHT9tp9P2lrJKgnMrnNDg53MuHMDP8YWuw0MOitPOuNY0flOpZ1W84xyCqVzrJWdIZTmuqRmV3/TYeDfE8+7x3WYRVMOcvJpsm2zqeQsan0r/ADbJ2xxdLSTst8sexBIGOdLGHiVxGS7t8FMUVwloW9FdJKSOkke1rHQxlvRyOOASSTuO4FRGhhm11v27fulYa26tmPfMwe9SV2N1c2UsrErhn/h49ltL/ovVFUOp5i17csJw8fj4rO722CspnxTMbLBK3DhyIKpejr+LhTCjqnf0qBuA4nfIzlnvH71eLbUtc0U8rsg+g48j2KSElOOylkUTxbnCXlCH1bYJ7BcegdtPp5OtBLj0m9niOf71Ar6I1JYKW9W+S3VnUa/rRTY3wv5OHdyI7Ehbxa6uz3Oe33CLo54XbJHIjkR2gqrZXxfbwb3Cy1fHjL1IY/ko36eq/wDNH7oTX08MUB/bKWPkpp3R6Yllc0gS1Li3vAAGfcU0bE3ZofF5Vqv0o0eY93yf3JFCELMrAhCEAIQhAc9dB51STQfXYQM8jy96X74GSxTUlUwlkjXRSN7QRgj3pkYVV1Jb+hqBWRN6jz18cndvrQ9T09o+d7lb5bXcp6GoB6SF+znHpDkR4jB9atPk3ZaG3o1F3ma10Ee3TxuHVe/nv7ccB49ikPKWy3udRyZ/p4yDgcYuW16+HrS/qJMnYbvPDGf4/jsVPhxntm7sz5Tx1CPl+Riaivrq6qdcajfC1xbSRHg5w+ke4Kp7b5Xl8ji5ziSXHiSuWKSZ0cbZpZJNhuy3adnZHYF0x8VWyLOcvsdF0XCWNVtr5n5L5oMZtVb9uz7pWOt2/wBSuPZMz4hbNADNrrR/iGfdKy1u3835T2TR7/8AUFbr/Lmgzf1j/kv4F7BUzUdQypp3FkkZy0/x28E1dP3eK7UTJ2ENcdz2/VI4j+O5KSRSOmb26zXEOkJ81kw2Zo5Dk4d4+agx7OL17G26xhLIhyj6kPekmFdBsP3ytHPi4dqq+u9Kt1Jbw2LZZc6UHzeR24SN5xk/A/vXfSVBa5k8LgTgOa4HcQd4PgVPHYracTR7nD0h2FbBpNdzjYTnVPkuzRD2e1ts1lpaFg/QxgOPa7n71baGIwUscZ4gb/FRFPsz1MUc7g3Ydkj6xHD37/Up4L1LXYxcnJ7fk9QhCHgIQhACEIQAoXVd5orHZKiruADmBuGR53yO5AfPkpaeZkET5ZXtZGwFznOOAAOJK+evKHquTUl1cYnEUFOS2nZ9btce8/BYTlxRnCHJlbu1wlrqqWqqHZlkOd3LsA7gOCkbVpO5V1kkvUTA5rT1IuLpGji4eHzW7Qml5tXXxsTsigp8PqpO76o7z8zvTyfbRbQyOFrRTNGywNGA0cgo1Dku5Yjf8Kakl4Pnhm445810x8UzdWaHjuW3X2pojqiNp8XBsh7e4pbyQS00zoaiN0crDhzXDGFQuqlBncdNz6sqPyvT90Xryff+G1o/v2/dK363Z+bVSeyaH74Wnyd76CuH96w/8V165GNLVh/vofvhXKvy5zeb+sf7r+BWSLnkG/sXWyGSolbFAxz5Hbg1oySrvpjScNI9lZcQyWoG9kWMtj7z2n3KrTXKb7G+6hmVY0fmff6E1oS3XGPTkLa8taHdalY4/wA41m/cewcCOe89ysdurDSS5Odk9WRvd+5b7VSS1j8tyIw7JeVtvltdBipi3t+n3HtWzitLRw11nxLHPXk6quAPa2aA5Dhlrm8wuy013TtMMxxMwf7h2qHs9aGnzec/zbz1Sfon9623KCSmeKiD9JEdoAcxzC9IyyIWqlnZU08c0ZyyRocPWtqAEIQgBCF4QgFZ5ZNSVEEUdkpA9kczNueXBG2OTAfeUo6KjqrvcoLdb2bdTM4NY0fE9gHM8k/de6cdc7HNHT0xqJI3GSIN3uB5jvHFc/k30PBpsTV0+0+tmAaC9uOjbjeBnfx5nsUTg3LZLGxKOiwaQ07S6YssNvpQC4daWXG+R54n5d2FMSMbIwse0Fp5FZAYXqlXYi8kPUUz6R3SNa58PPG8s+YUDftP269xdJMxu2R1Z4zv9vNXUjKjau1tc8y0r+hlJy4Yyx/iPxG9eNJrTM67J1yUoPTRR9N2OaxishkkEscj2ujeN24DmO1bNQW78q2mWjEzYtuSNxcRnc12TgdqnqmOaLq1ERY7kRvafArVFb5qx+Im9X6x4LFQio8V4JZ5Vs7vjSfzFVobPR2uLZo4usRh0rjl7vXy8ArLY7JLV7M1RmOHlkb3eHZ4qeoLHTUxD5B0sg5ngPUpQDCyUVFaRFZbOyXKb2zCGFkDBHEwNYOAC9lY2RjmOaC1wwQeazQvTApVfRuoqlzSD0f0T3dil7XVtrYPNpzmVnon6w+alqqkiqWbMrQfUo4WNjJWvhldGWuyNnfj2oDqtEboKQwu4RvcG+HEfFd61xBzQdvGc8lsQAhCEAIQhAa3+i7wWTeIQhAZIQhAC8PpBCEBzVv9ln/ZRbv7HF+yEIQHUhCEAIQhAC8PNCEAN4L1CEAIQh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28697" name="AutoShape 10" descr="data:image/jpeg;base64,/9j/4AAQSkZJRgABAQAAAQABAAD/2wBDAAkGBwgHBgkIBwgKCgkLDRYPDQwMDRsUFRAWIB0iIiAdHx8kKDQsJCYxJx8fLT0tMTU3Ojo6Iys/RD84QzQ5Ojf/2wBDAQoKCg0MDRoPDxo3JR8lNzc3Nzc3Nzc3Nzc3Nzc3Nzc3Nzc3Nzc3Nzc3Nzc3Nzc3Nzc3Nzc3Nzc3Nzc3Nzc3Nzf/wAARCACxAJ0DASIAAhEBAxEB/8QAHAAAAgIDAQEAAAAAAAAAAAAAAAcFBgIDBAEI/8QATBAAAQMDAQQFCAUHCwIHAAAAAQACAwQFEQYSITFBEyJRYXEHFDKBkaGx0UJSc7LBFSYzYnLh8BYjJCU0Y2R0gpKiU5Q1Q0RFg4ST/8QAGgEBAAIDAQAAAAAAAAAAAAAAAAMEAgUGAf/EADARAAICAgEDAgQFAwUAAAAAAAABAgMEERIFITEyQRMiUWEUNDWRwTNC8HGBgrHR/9oADAMBAAIRAxEAPwB11FRHAzMhO/g0DJPgFrp6tsuA+N8TnHAbJjJ9iVmrtU3iz1jq100BimkeyKMt60ey4gNxnjuz61Tf5cX99yirm1rmujdkRDcwj6pA4g8CsZSUfJlGDkfRw4L1Q+mL9S6htEVdSHG1ukZzjfzB+PgVML1PaMWtAhCF6AQhCAEIQgBYve1jS57g1o4krCpqI6aF80pwxgyVUvOK+81LpJAaekYeqM7/AA8e9AWR9zp2DO3u7VCXHUUbctghkkJ3Ze7DfYFpqmBrdkDcO1QtaejY5/1QT7kAwaGMx00YcMOI2nY7TxXQsWPD2tcwgtcMg9yyQAheL1ACEIQFL8pekBqez7dK0C4UuXwb8bfaw78b8Dfvx6189t24JHRSgtcw7LmuBBHdjl4L63PDck/5Y9F7n6jtkfAE1sbRjd/1PjtHOeCjnHa2S1z12KpoTVMmmrs2V5c6imw2eMHl9Ycd444A38F9DUtTFVwRz07xJFI3aa4cCF8mwycjnPDGP49iaXkm1h5nPHYrjIPN5XYpnk7o3n6HgTwxzPesK5a7MzshtckOZC8bvXqnK4IQhACELx5DWlxOAN5QHJXU4qw2Muw0HJC0TQshiEcbQGtGAAuXTVYbj5zVE9Xb2Wj3/iF31Y3FAQVYOKhKxoIII3FT1YOKhKwbigJjRN7bUwm01Ltmto2gNB/82Hg147ew9hHerFXVsFDD0tRIGtyGgcS4ngAOZ7kp66mdPNE+CSSGpjdmGeI7L4z2g9naFYLhUw2+jknuUr33N7dpk5bgscW8RyBxyxhAWGju76++eZMGHQxmWdoOeiB3NaT9YneezCsCo3knpOj0/PWyvfLUVlS50kr2kF4G5vjzPiSrygBCFj0jAdkuAPHGUBksJY2ysLJGhzXDBBGQQs0ID5y8pejn6VupqKVpNrqnExOOT0R5sPt3E8fUqvBIXAYPWzxyvpnV1qpr1aHUFY0mKV4GW42mnBwQeRC+bb7aKrT93mt9WN7N7HNG57OTh3Hl61DOHuWK59tDy8l+sPy5QeYVzx5/TNHWJx0zO3xHA+pXsHcvlW13GooKuKropXRVEZyxzXY9W7l2jgnRaNV1F4tkVRBO5pHVkaMZY7dkE/xxXtc99jCyGntDCyvUtWahqqid8cVZUPDeMjSQzwBXZFX1RcCaqbP2h+alIi+rVWN26SZo4ujcPcVVYK+pP/qJT/qK7Yqud2NqV5He5Ad2nKIUNtEQbskvLiMer4ALdcZ4IGZnmiiB5yvDPiuOWaSqbh0ro4/qRHZ2vEjf7PeoiS2UUTy+OBm3nJe7rOPiTvKA3zVVLPnoKmGXujka4+4qJrMBpPLn3LKrp4XA7UEDu8xNz7cZWmjpZKmSRrQ58EILnAO4437IygOmzUccbH3OtAEMfoA81ULzWTanvZY0Zp43Ydgel+r4Lv1Rf5ri6K1W+IxuOW7Ld4ABwTwGe7cFN2GxMtVE3abmUjfniP3oDXarhetORth2WXOgHCFzgyaDuaTucO44Pep2PXVqIxNBcoHjiyShkPvaCPeoypGMqHqm8UBYbhrunZEfMqWZ0hG4zDZHszlQlvuV0n260yh0lR6RLdwwTgD2qCqhx5b+KYWnLdD+Q6IOIEnRBzxjmd/4oC0IQhAcdzGYmfaD4FLTyv26nqNOmsewCameAx43HDnNBCZlz/QNPY8FUTynxtn0vLBtBpmkY1pIyNzg4+4FYy8ElWua34EXTNkfKI2NLnk8AEzdH6WqIqSaoqZHAzR9SlDywTEb2tJ5DPNVvTNTZ6S8QUs4LonHZM/Lb5ZPZlN2BzXs6Fww5voEbvUsIRTJr1KtpNdvYTtdebwauSOWeSkdG8t83jYGtix9EDC9ivV2b6NzqW+Bb8leddaZNzgfdKKPNdTtzURtH6Zg+kO1w+HglxH3Kje7K21s6/pkMPKqUlBb9xjaFr62tpqo1tXLUFkjQ0yY3bvBSOtq2ootOSTUc74ZuljaHsxkAuGeKg/J6cU1Z9o37qkPKAfzZcO2eL7wVquTdG9mhyqoR6r8NL5drt+xQJdQXo7zdKonmcj5LQdSXxh6t1qR/t+S5JFqZDJPMyGFhfLI4NY1vEk8AFSjZN+50l2HjRW+C/Ys2mLlqy/3iKgpLzVsB60svVxGwcSdyvV41CKV81otTBIGRF0tS54BJA3uceG/C4YqaLRGnRQwhr7xWgdM5vHONzQewfMqjanuRo4XWmCTankO1XSjmeIj9XP1Dkr6bhDcmcnao5d/Cpaiv82T+nZi5hutNIJKplRhzjvY/DQdk92Hce3embDVR11HFVRAhkjc4PFp5g94OQlVoQZ07If8W77rVf8ATD3CkmiOcbW2z4H4A+tSwfKOylkVqu1wXsb6ocVD1Q4qaqhxURVDisiEh5o+keG795wUx9Kky0DppGkNc7ZYCOQ3fx4KFsunZXtbUVDC10noNcPRb2lXOmhZTwMiiGyxjcAIDahCEByXP+zH9oJf+VV35k1QG7rsH/Nqv91OKQ+IS68qz86MnHbKz7wWM/SybH/qx/1Ekw8k0NCakNVA2grJP6RH6Dyd7hy9Y4exK9q7aSaSnmZLC/Ze05BVGE3B7OpvxFk1cff2PoKKVz8Sxu2Z4zv8VStXaSBM90s0J6J52padjf0L89bH6p49ykNJX4XGkY8kCoiHWBPpDn+CtTj0kLiOtDMwsfGeBBG8K3ZCNsDn8XJtwL9rtryig6FY+GKsY8AO227s55Ls18c6cP28fxC22e0Gz1NXGwl1NI8PhceOMcD3hatc79Nv+2i+8FHGLjRplu62N3VFOD2m1/AspOaYGhbNHZLe7Utzj2pnMcaOItJLWgZLz2bvcojRGm23mvdU13VttL1piRueeTfmpjU17juVTLNK4x2ui6uyw46Q8mDxUWNWkucjYdazW5fhavL8/wDhD3u8y07X3WpO1X1ORSMdv6NvN5Hw7/BUF7i5xc5xc4nJJOcrsu1dLcax9TOesdzWjgxo4AdwXCk582MXFWPDXu/IxvJ+M6bl/wA2/wC61MLTkf8AV4d+u8fBUHyeDOmZj/i3/camDY6KtqrfijlZG0SO2nO459nYrdfoRz+b+Yke1paxpdI7ZHaea5rYxtTWN6GPp3tOQ3G4d5UtHo+KWUS3Grmnd9UOwPap+jo6ehhENLCyKMcmjj49qzKplTROjZh7tp54lbkIQAhCEBwXk4oif1glv5VHfmg8dsrPiExr6cUB/aCoGvLZW3nT4o7fF0sxlaSNoN3DxWMvSyWhpWxb+okWcl0xqc/kHqVg32x/qe0/ismaN1ADh1tkGO0j5qhKuX0OuqyqPea/cw07c32uujk2iIycP+acVtrGOY2TOYpANoA5x3hKuLRt+x/YgPGZg/FXPSNJcKCF1DXsG2wbbNlwfss4byDjjnHgVNjuafFo1vWIY1kVdXNOXvp+SyV9OWgujGQd5HaoS826a+W3zCka9pllYRJI0bIDXAngTyB44VipJNtvm8hB+oT8FGXJ1RaOlnpsiKRpEmyMlh+s3x4HxVprfY0Nc3XNTj5REX+pit9HBpmxkNa0ZmlH/JxPtS5v9eydzKWkJ8zg3MzxkdzefHl2DxKuZtE0tqnZM8ivr4y8OB3doZ4HGPWqz/IrUEkbXx0Qe14DgWysOc+tVr1LSjFdjddKdPKV10ly+5VJOK1qzSaI1HnH5LmPgR81iNC6jPG3OB/WkaPxUKhL6GynlUb9aLV5OW50xL/nH/cYmpo0f1a/7UpeaNtFbZ7BJTXGMRyuqXSBoe124taOR7imLpEYtr/tCrsFqKOYy5KV8micQhCzK4IQhACEIQEZqE4t/wDrChKd/aceKmdSnFuz+uEutfzSw6SqZYJXxvY+PrMcWne7tC8b0tmdcec1H6l9jkaY/SHtXNO9nN7favnOO7XMYxc67/uX/Nb23S5O9K5Vx/8Asv8Amq7yUvY20ejWS/uQ95i0k4cFpt4bFcp8/Tjj2c9gLh8cpJtrKx3pVtX/APu8/imB5OHVlf00Mz5fN6d/SecPdnYB9Jm/twD3HxXsMiM5cdHmV0a3HpdrkmkXmrpwWGohzsB2H45FbG7FdTuZJgyBvWBG5w7VWajUk0uoYmW8htvpAWzNdva9p3FviePipzabFJHPSP2opBtRP7RzB7xwVg05ATUc1uuVKwOzSiZronOPobwdkns7FL6aqWPs1I50jQejBALhuHL3YUjWU0VfTFwblrtzm9hSh1lZa2y1HT0s9SKR54MlcBGfbwPL2LCcuK2WMahXz4ctMdMdREWfpWf7guefBGQc+C+dXXO4s9G4Vg8Kh/zWP5Yup/8AdK//ALl/zUSyF9DYPpFieuSHzUs4/JWHSoxbnd8hSx8mdRPVafqXVU8szxVEB0ry442W7slNDTIxbz+2VPF8ls1dtbqm4P2JdCEL0jBCEIAQhCAh9UHFr/8Akalzr7raLrz2Pi++ExtUtJtEhA9F7T70u9ZsdNo66sYCSGRvx3B7ST8VjL0slo7Wxf3E6xdMa528V0wtc5wDQS47gBzK1skdtU9EnZbdUXW4Q0VIzakldjuA7T3JmXiWHT9tp9P2lrJKgnMrnNDg53MuHMDP8YWuw0MOitPOuNY0flOpZ1W84xyCqVzrJWdIZTmuqRmV3/TYeDfE8+7x3WYRVMOcvJpsm2zqeQsan0r/ADbJ2xxdLSTst8sexBIGOdLGHiVxGS7t8FMUVwloW9FdJKSOkke1rHQxlvRyOOASSTuO4FRGhhm11v27fulYa26tmPfMwe9SV2N1c2UsrErhn/h49ltL/ovVFUOp5i17csJw8fj4rO722CspnxTMbLBK3DhyIKpejr+LhTCjqnf0qBuA4nfIzlnvH71eLbUtc0U8rsg+g48j2KSElOOylkUTxbnCXlCH1bYJ7BcegdtPp5OtBLj0m9niOf71Ar6I1JYKW9W+S3VnUa/rRTY3wv5OHdyI7Ehbxa6uz3Oe33CLo54XbJHIjkR2gqrZXxfbwb3Cy1fHjL1IY/ko36eq/wDNH7oTX08MUB/bKWPkpp3R6Yllc0gS1Li3vAAGfcU0bE3ZofF5Vqv0o0eY93yf3JFCELMrAhCEAIQhAc9dB51STQfXYQM8jy96X74GSxTUlUwlkjXRSN7QRgj3pkYVV1Jb+hqBWRN6jz18cndvrQ9T09o+d7lb5bXcp6GoB6SF+znHpDkR4jB9atPk3ZaG3o1F3ma10Ee3TxuHVe/nv7ccB49ikPKWy3udRyZ/p4yDgcYuW16+HrS/qJMnYbvPDGf4/jsVPhxntm7sz5Tx1CPl+Riaivrq6qdcajfC1xbSRHg5w+ke4Kp7b5Xl8ji5ziSXHiSuWKSZ0cbZpZJNhuy3adnZHYF0x8VWyLOcvsdF0XCWNVtr5n5L5oMZtVb9uz7pWOt2/wBSuPZMz4hbNADNrrR/iGfdKy1u3835T2TR7/8AUFbr/Lmgzf1j/kv4F7BUzUdQypp3FkkZy0/x28E1dP3eK7UTJ2ENcdz2/VI4j+O5KSRSOmb26zXEOkJ81kw2Zo5Dk4d4+agx7OL17G26xhLIhyj6kPekmFdBsP3ytHPi4dqq+u9Kt1Jbw2LZZc6UHzeR24SN5xk/A/vXfSVBa5k8LgTgOa4HcQd4PgVPHYracTR7nD0h2FbBpNdzjYTnVPkuzRD2e1ts1lpaFg/QxgOPa7n71baGIwUscZ4gb/FRFPsz1MUc7g3Ydkj6xHD37/Up4L1LXYxcnJ7fk9QhCHgIQhACEIQAoXVd5orHZKiruADmBuGR53yO5AfPkpaeZkET5ZXtZGwFznOOAAOJK+evKHquTUl1cYnEUFOS2nZ9btce8/BYTlxRnCHJlbu1wlrqqWqqHZlkOd3LsA7gOCkbVpO5V1kkvUTA5rT1IuLpGji4eHzW7Qml5tXXxsTsigp8PqpO76o7z8zvTyfbRbQyOFrRTNGywNGA0cgo1Dku5Yjf8Kakl4Pnhm445810x8UzdWaHjuW3X2pojqiNp8XBsh7e4pbyQS00zoaiN0crDhzXDGFQuqlBncdNz6sqPyvT90Xryff+G1o/v2/dK363Z+bVSeyaH74Wnyd76CuH96w/8V165GNLVh/vofvhXKvy5zeb+sf7r+BWSLnkG/sXWyGSolbFAxz5Hbg1oySrvpjScNI9lZcQyWoG9kWMtj7z2n3KrTXKb7G+6hmVY0fmff6E1oS3XGPTkLa8taHdalY4/wA41m/cewcCOe89ysdurDSS5Odk9WRvd+5b7VSS1j8tyIw7JeVtvltdBipi3t+n3HtWzitLRw11nxLHPXk6quAPa2aA5Dhlrm8wuy013TtMMxxMwf7h2qHs9aGnzec/zbz1Sfon9623KCSmeKiD9JEdoAcxzC9IyyIWqlnZU08c0ZyyRocPWtqAEIQgBCF4QgFZ5ZNSVEEUdkpA9kczNueXBG2OTAfeUo6KjqrvcoLdb2bdTM4NY0fE9gHM8k/de6cdc7HNHT0xqJI3GSIN3uB5jvHFc/k30PBpsTV0+0+tmAaC9uOjbjeBnfx5nsUTg3LZLGxKOiwaQ07S6YssNvpQC4daWXG+R54n5d2FMSMbIwse0Fp5FZAYXqlXYi8kPUUz6R3SNa58PPG8s+YUDftP269xdJMxu2R1Z4zv9vNXUjKjau1tc8y0r+hlJy4Yyx/iPxG9eNJrTM67J1yUoPTRR9N2OaxishkkEscj2ujeN24DmO1bNQW78q2mWjEzYtuSNxcRnc12TgdqnqmOaLq1ERY7kRvafArVFb5qx+Im9X6x4LFQio8V4JZ5Vs7vjSfzFVobPR2uLZo4usRh0rjl7vXy8ArLY7JLV7M1RmOHlkb3eHZ4qeoLHTUxD5B0sg5ngPUpQDCyUVFaRFZbOyXKb2zCGFkDBHEwNYOAC9lY2RjmOaC1wwQeazQvTApVfRuoqlzSD0f0T3dil7XVtrYPNpzmVnon6w+alqqkiqWbMrQfUo4WNjJWvhldGWuyNnfj2oDqtEboKQwu4RvcG+HEfFd61xBzQdvGc8lsQAhCEAIQhAa3+i7wWTeIQhAZIQhAC8PpBCEBzVv9ln/ZRbv7HF+yEIQHUhCEAIQhAC8PNCEAN4L1CEAIQh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28698" name="AutoShape 12" descr="data:image/jpeg;base64,/9j/4AAQSkZJRgABAQAAAQABAAD/2wBDAAkGBwgHBgkIBwgKCgkLDRYPDQwMDRsUFRAWIB0iIiAdHx8kKDQsJCYxJx8fLT0tMTU3Ojo6Iys/RD84QzQ5Ojf/2wBDAQoKCg0MDRoPDxo3JR8lNzc3Nzc3Nzc3Nzc3Nzc3Nzc3Nzc3Nzc3Nzc3Nzc3Nzc3Nzc3Nzc3Nzc3Nzc3Nzc3Nzf/wAARCACxAJ0DASIAAhEBAxEB/8QAHAAAAgIDAQEAAAAAAAAAAAAAAAcFBgIDBAEI/8QATBAAAQMDAQQFCAUHCwIHAAAAAQACAwQFEQYSITFBEyJRYXEHFDKBkaGx0UJSc7LBFSYzYnLh8BYjJCU0Y2R0gpKiU5Q1Q0RFg4ST/8QAGgEBAAIDAQAAAAAAAAAAAAAAAAMEAgUGAf/EADARAAICAgEDAgQFAwUAAAAAAAABAgMEERIFITEyQRMiUWEUNDWRwTNC8HGBgrHR/9oADAMBAAIRAxEAPwB11FRHAzMhO/g0DJPgFrp6tsuA+N8TnHAbJjJ9iVmrtU3iz1jq100BimkeyKMt60ey4gNxnjuz61Tf5cX99yirm1rmujdkRDcwj6pA4g8CsZSUfJlGDkfRw4L1Q+mL9S6htEVdSHG1ukZzjfzB+PgVML1PaMWtAhCF6AQhCAEIQgBYve1jS57g1o4krCpqI6aF80pwxgyVUvOK+81LpJAaekYeqM7/AA8e9AWR9zp2DO3u7VCXHUUbctghkkJ3Ze7DfYFpqmBrdkDcO1QtaejY5/1QT7kAwaGMx00YcMOI2nY7TxXQsWPD2tcwgtcMg9yyQAheL1ACEIQFL8pekBqez7dK0C4UuXwb8bfaw78b8Dfvx6189t24JHRSgtcw7LmuBBHdjl4L63PDck/5Y9F7n6jtkfAE1sbRjd/1PjtHOeCjnHa2S1z12KpoTVMmmrs2V5c6imw2eMHl9Ycd444A38F9DUtTFVwRz07xJFI3aa4cCF8mwycjnPDGP49iaXkm1h5nPHYrjIPN5XYpnk7o3n6HgTwxzPesK5a7MzshtckOZC8bvXqnK4IQhACELx5DWlxOAN5QHJXU4qw2Muw0HJC0TQshiEcbQGtGAAuXTVYbj5zVE9Xb2Wj3/iF31Y3FAQVYOKhKxoIII3FT1YOKhKwbigJjRN7bUwm01Ltmto2gNB/82Hg147ew9hHerFXVsFDD0tRIGtyGgcS4ngAOZ7kp66mdPNE+CSSGpjdmGeI7L4z2g9naFYLhUw2+jknuUr33N7dpk5bgscW8RyBxyxhAWGju76++eZMGHQxmWdoOeiB3NaT9YneezCsCo3knpOj0/PWyvfLUVlS50kr2kF4G5vjzPiSrygBCFj0jAdkuAPHGUBksJY2ysLJGhzXDBBGQQs0ID5y8pejn6VupqKVpNrqnExOOT0R5sPt3E8fUqvBIXAYPWzxyvpnV1qpr1aHUFY0mKV4GW42mnBwQeRC+bb7aKrT93mt9WN7N7HNG57OTh3Hl61DOHuWK59tDy8l+sPy5QeYVzx5/TNHWJx0zO3xHA+pXsHcvlW13GooKuKropXRVEZyxzXY9W7l2jgnRaNV1F4tkVRBO5pHVkaMZY7dkE/xxXtc99jCyGntDCyvUtWahqqid8cVZUPDeMjSQzwBXZFX1RcCaqbP2h+alIi+rVWN26SZo4ujcPcVVYK+pP/qJT/qK7Yqud2NqV5He5Ad2nKIUNtEQbskvLiMer4ALdcZ4IGZnmiiB5yvDPiuOWaSqbh0ro4/qRHZ2vEjf7PeoiS2UUTy+OBm3nJe7rOPiTvKA3zVVLPnoKmGXujka4+4qJrMBpPLn3LKrp4XA7UEDu8xNz7cZWmjpZKmSRrQ58EILnAO4437IygOmzUccbH3OtAEMfoA81ULzWTanvZY0Zp43Ydgel+r4Lv1Rf5ri6K1W+IxuOW7Ld4ABwTwGe7cFN2GxMtVE3abmUjfniP3oDXarhetORth2WXOgHCFzgyaDuaTucO44Pep2PXVqIxNBcoHjiyShkPvaCPeoypGMqHqm8UBYbhrunZEfMqWZ0hG4zDZHszlQlvuV0n260yh0lR6RLdwwTgD2qCqhx5b+KYWnLdD+Q6IOIEnRBzxjmd/4oC0IQhAcdzGYmfaD4FLTyv26nqNOmsewCameAx43HDnNBCZlz/QNPY8FUTynxtn0vLBtBpmkY1pIyNzg4+4FYy8ElWua34EXTNkfKI2NLnk8AEzdH6WqIqSaoqZHAzR9SlDywTEb2tJ5DPNVvTNTZ6S8QUs4LonHZM/Lb5ZPZlN2BzXs6Fww5voEbvUsIRTJr1KtpNdvYTtdebwauSOWeSkdG8t83jYGtix9EDC9ivV2b6NzqW+Bb8leddaZNzgfdKKPNdTtzURtH6Zg+kO1w+HglxH3Kje7K21s6/pkMPKqUlBb9xjaFr62tpqo1tXLUFkjQ0yY3bvBSOtq2ootOSTUc74ZuljaHsxkAuGeKg/J6cU1Z9o37qkPKAfzZcO2eL7wVquTdG9mhyqoR6r8NL5drt+xQJdQXo7zdKonmcj5LQdSXxh6t1qR/t+S5JFqZDJPMyGFhfLI4NY1vEk8AFSjZN+50l2HjRW+C/Ys2mLlqy/3iKgpLzVsB60svVxGwcSdyvV41CKV81otTBIGRF0tS54BJA3uceG/C4YqaLRGnRQwhr7xWgdM5vHONzQewfMqjanuRo4XWmCTankO1XSjmeIj9XP1Dkr6bhDcmcnao5d/Cpaiv82T+nZi5hutNIJKplRhzjvY/DQdk92Hce3embDVR11HFVRAhkjc4PFp5g94OQlVoQZ07If8W77rVf8ATD3CkmiOcbW2z4H4A+tSwfKOylkVqu1wXsb6ocVD1Q4qaqhxURVDisiEh5o+keG795wUx9Kky0DppGkNc7ZYCOQ3fx4KFsunZXtbUVDC10noNcPRb2lXOmhZTwMiiGyxjcAIDahCEByXP+zH9oJf+VV35k1QG7rsH/Nqv91OKQ+IS68qz86MnHbKz7wWM/SybH/qx/1Ekw8k0NCakNVA2grJP6RH6Dyd7hy9Y4exK9q7aSaSnmZLC/Ze05BVGE3B7OpvxFk1cff2PoKKVz8Sxu2Z4zv8VStXaSBM90s0J6J52padjf0L89bH6p49ykNJX4XGkY8kCoiHWBPpDn+CtTj0kLiOtDMwsfGeBBG8K3ZCNsDn8XJtwL9rtryig6FY+GKsY8AO227s55Ls18c6cP28fxC22e0Gz1NXGwl1NI8PhceOMcD3hatc79Nv+2i+8FHGLjRplu62N3VFOD2m1/AspOaYGhbNHZLe7Utzj2pnMcaOItJLWgZLz2bvcojRGm23mvdU13VttL1piRueeTfmpjU17juVTLNK4x2ui6uyw46Q8mDxUWNWkucjYdazW5fhavL8/wDhD3u8y07X3WpO1X1ORSMdv6NvN5Hw7/BUF7i5xc5xc4nJJOcrsu1dLcax9TOesdzWjgxo4AdwXCk582MXFWPDXu/IxvJ+M6bl/wA2/wC61MLTkf8AV4d+u8fBUHyeDOmZj/i3/camDY6KtqrfijlZG0SO2nO459nYrdfoRz+b+Yke1paxpdI7ZHaea5rYxtTWN6GPp3tOQ3G4d5UtHo+KWUS3Grmnd9UOwPap+jo6ehhENLCyKMcmjj49qzKplTROjZh7tp54lbkIQAhCEBwXk4oif1glv5VHfmg8dsrPiExr6cUB/aCoGvLZW3nT4o7fF0sxlaSNoN3DxWMvSyWhpWxb+okWcl0xqc/kHqVg32x/qe0/ismaN1ADh1tkGO0j5qhKuX0OuqyqPea/cw07c32uujk2iIycP+acVtrGOY2TOYpANoA5x3hKuLRt+x/YgPGZg/FXPSNJcKCF1DXsG2wbbNlwfss4byDjjnHgVNjuafFo1vWIY1kVdXNOXvp+SyV9OWgujGQd5HaoS826a+W3zCka9pllYRJI0bIDXAngTyB44VipJNtvm8hB+oT8FGXJ1RaOlnpsiKRpEmyMlh+s3x4HxVprfY0Nc3XNTj5REX+pit9HBpmxkNa0ZmlH/JxPtS5v9eydzKWkJ8zg3MzxkdzefHl2DxKuZtE0tqnZM8ivr4y8OB3doZ4HGPWqz/IrUEkbXx0Qe14DgWysOc+tVr1LSjFdjddKdPKV10ly+5VJOK1qzSaI1HnH5LmPgR81iNC6jPG3OB/WkaPxUKhL6GynlUb9aLV5OW50xL/nH/cYmpo0f1a/7UpeaNtFbZ7BJTXGMRyuqXSBoe124taOR7imLpEYtr/tCrsFqKOYy5KV8micQhCzK4IQhACEIQEZqE4t/wDrChKd/aceKmdSnFuz+uEutfzSw6SqZYJXxvY+PrMcWne7tC8b0tmdcec1H6l9jkaY/SHtXNO9nN7favnOO7XMYxc67/uX/Nb23S5O9K5Vx/8Asv8Amq7yUvY20ejWS/uQ95i0k4cFpt4bFcp8/Tjj2c9gLh8cpJtrKx3pVtX/APu8/imB5OHVlf00Mz5fN6d/SecPdnYB9Jm/twD3HxXsMiM5cdHmV0a3HpdrkmkXmrpwWGohzsB2H45FbG7FdTuZJgyBvWBG5w7VWajUk0uoYmW8htvpAWzNdva9p3FviePipzabFJHPSP2opBtRP7RzB7xwVg05ATUc1uuVKwOzSiZronOPobwdkns7FL6aqWPs1I50jQejBALhuHL3YUjWU0VfTFwblrtzm9hSh1lZa2y1HT0s9SKR54MlcBGfbwPL2LCcuK2WMahXz4ctMdMdREWfpWf7guefBGQc+C+dXXO4s9G4Vg8Kh/zWP5Yup/8AdK//ALl/zUSyF9DYPpFieuSHzUs4/JWHSoxbnd8hSx8mdRPVafqXVU8szxVEB0ry442W7slNDTIxbz+2VPF8ls1dtbqm4P2JdCEL0jBCEIAQhCAh9UHFr/8Akalzr7raLrz2Pi++ExtUtJtEhA9F7T70u9ZsdNo66sYCSGRvx3B7ST8VjL0slo7Wxf3E6xdMa528V0wtc5wDQS47gBzK1skdtU9EnZbdUXW4Q0VIzakldjuA7T3JmXiWHT9tp9P2lrJKgnMrnNDg53MuHMDP8YWuw0MOitPOuNY0flOpZ1W84xyCqVzrJWdIZTmuqRmV3/TYeDfE8+7x3WYRVMOcvJpsm2zqeQsan0r/ADbJ2xxdLSTst8sexBIGOdLGHiVxGS7t8FMUVwloW9FdJKSOkke1rHQxlvRyOOASSTuO4FRGhhm11v27fulYa26tmPfMwe9SV2N1c2UsrErhn/h49ltL/ovVFUOp5i17csJw8fj4rO722CspnxTMbLBK3DhyIKpejr+LhTCjqnf0qBuA4nfIzlnvH71eLbUtc0U8rsg+g48j2KSElOOylkUTxbnCXlCH1bYJ7BcegdtPp5OtBLj0m9niOf71Ar6I1JYKW9W+S3VnUa/rRTY3wv5OHdyI7Ehbxa6uz3Oe33CLo54XbJHIjkR2gqrZXxfbwb3Cy1fHjL1IY/ko36eq/wDNH7oTX08MUB/bKWPkpp3R6Yllc0gS1Li3vAAGfcU0bE3ZofF5Vqv0o0eY93yf3JFCELMrAhCEAIQhAc9dB51STQfXYQM8jy96X74GSxTUlUwlkjXRSN7QRgj3pkYVV1Jb+hqBWRN6jz18cndvrQ9T09o+d7lb5bXcp6GoB6SF+znHpDkR4jB9atPk3ZaG3o1F3ma10Ee3TxuHVe/nv7ccB49ikPKWy3udRyZ/p4yDgcYuW16+HrS/qJMnYbvPDGf4/jsVPhxntm7sz5Tx1CPl+Riaivrq6qdcajfC1xbSRHg5w+ke4Kp7b5Xl8ji5ziSXHiSuWKSZ0cbZpZJNhuy3adnZHYF0x8VWyLOcvsdF0XCWNVtr5n5L5oMZtVb9uz7pWOt2/wBSuPZMz4hbNADNrrR/iGfdKy1u3835T2TR7/8AUFbr/Lmgzf1j/kv4F7BUzUdQypp3FkkZy0/x28E1dP3eK7UTJ2ENcdz2/VI4j+O5KSRSOmb26zXEOkJ81kw2Zo5Dk4d4+agx7OL17G26xhLIhyj6kPekmFdBsP3ytHPi4dqq+u9Kt1Jbw2LZZc6UHzeR24SN5xk/A/vXfSVBa5k8LgTgOa4HcQd4PgVPHYracTR7nD0h2FbBpNdzjYTnVPkuzRD2e1ts1lpaFg/QxgOPa7n71baGIwUscZ4gb/FRFPsz1MUc7g3Ydkj6xHD37/Up4L1LXYxcnJ7fk9QhCHgIQhACEIQAoXVd5orHZKiruADmBuGR53yO5AfPkpaeZkET5ZXtZGwFznOOAAOJK+evKHquTUl1cYnEUFOS2nZ9btce8/BYTlxRnCHJlbu1wlrqqWqqHZlkOd3LsA7gOCkbVpO5V1kkvUTA5rT1IuLpGji4eHzW7Qml5tXXxsTsigp8PqpO76o7z8zvTyfbRbQyOFrRTNGywNGA0cgo1Dku5Yjf8Kakl4Pnhm445810x8UzdWaHjuW3X2pojqiNp8XBsh7e4pbyQS00zoaiN0crDhzXDGFQuqlBncdNz6sqPyvT90Xryff+G1o/v2/dK363Z+bVSeyaH74Wnyd76CuH96w/8V165GNLVh/vofvhXKvy5zeb+sf7r+BWSLnkG/sXWyGSolbFAxz5Hbg1oySrvpjScNI9lZcQyWoG9kWMtj7z2n3KrTXKb7G+6hmVY0fmff6E1oS3XGPTkLa8taHdalY4/wA41m/cewcCOe89ysdurDSS5Odk9WRvd+5b7VSS1j8tyIw7JeVtvltdBipi3t+n3HtWzitLRw11nxLHPXk6quAPa2aA5Dhlrm8wuy013TtMMxxMwf7h2qHs9aGnzec/zbz1Sfon9623KCSmeKiD9JEdoAcxzC9IyyIWqlnZU08c0ZyyRocPWtqAEIQgBCF4QgFZ5ZNSVEEUdkpA9kczNueXBG2OTAfeUo6KjqrvcoLdb2bdTM4NY0fE9gHM8k/de6cdc7HNHT0xqJI3GSIN3uB5jvHFc/k30PBpsTV0+0+tmAaC9uOjbjeBnfx5nsUTg3LZLGxKOiwaQ07S6YssNvpQC4daWXG+R54n5d2FMSMbIwse0Fp5FZAYXqlXYi8kPUUz6R3SNa58PPG8s+YUDftP269xdJMxu2R1Z4zv9vNXUjKjau1tc8y0r+hlJy4Yyx/iPxG9eNJrTM67J1yUoPTRR9N2OaxishkkEscj2ujeN24DmO1bNQW78q2mWjEzYtuSNxcRnc12TgdqnqmOaLq1ERY7kRvafArVFb5qx+Im9X6x4LFQio8V4JZ5Vs7vjSfzFVobPR2uLZo4usRh0rjl7vXy8ArLY7JLV7M1RmOHlkb3eHZ4qeoLHTUxD5B0sg5ngPUpQDCyUVFaRFZbOyXKb2zCGFkDBHEwNYOAC9lY2RjmOaC1wwQeazQvTApVfRuoqlzSD0f0T3dil7XVtrYPNpzmVnon6w+alqqkiqWbMrQfUo4WNjJWvhldGWuyNnfj2oDqtEboKQwu4RvcG+HEfFd61xBzQdvGc8lsQAhCEAIQhAa3+i7wWTeIQhAZIQhAC8PpBCEBzVv9ln/ZRbv7HF+yEIQHUhCEAIQhAC8PNCEAN4L1CEAIQh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pic>
        <p:nvPicPr>
          <p:cNvPr id="88077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2895600"/>
            <a:ext cx="88265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414838"/>
            <a:ext cx="88265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1" name="Date Placeholder 2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28702" name="Slide Number Placeholder 2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888612-ED5F-DC48-A4A5-177D1831C78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8703" name="Footer Placeholder 3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8305800" cy="4614862"/>
          </a:xfrm>
        </p:spPr>
        <p:txBody>
          <a:bodyPr/>
          <a:lstStyle/>
          <a:p>
            <a:pPr eaLnBrk="1" hangingPunct="1">
              <a:buFont typeface="Wingdings 3" charset="2"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Standard, static graph setting: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Simple stochastic framework (Flu-like – SIS’)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FIXED underlying contact-network – ‘who-can-infect-whom’</a:t>
            </a:r>
          </a:p>
          <a:p>
            <a:pPr eaLnBrk="1" hangingPunct="1"/>
            <a:endParaRPr lang="en-US" dirty="0" smtClean="0">
              <a:solidFill>
                <a:srgbClr val="C00000"/>
              </a:solidFill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3600" dirty="0" smtClean="0">
                <a:solidFill>
                  <a:srgbClr val="C00000"/>
                </a:solidFill>
                <a:ea typeface="ＭＳ Ｐゴシック" charset="-128"/>
                <a:cs typeface="ＭＳ Ｐゴシック" charset="-128"/>
              </a:rPr>
              <a:t>OUR CASE:</a:t>
            </a:r>
          </a:p>
          <a:p>
            <a:pPr lvl="1" eaLnBrk="1" hangingPunct="1"/>
            <a:r>
              <a:rPr lang="en-US" sz="3200" dirty="0" smtClean="0">
                <a:solidFill>
                  <a:srgbClr val="C00000"/>
                </a:solidFill>
              </a:rPr>
              <a:t>Changes in time – alternating behaviors!</a:t>
            </a:r>
          </a:p>
          <a:p>
            <a:pPr lvl="1" eaLnBrk="1" hangingPunct="1"/>
            <a:r>
              <a:rPr lang="en-US" sz="3200" dirty="0" smtClean="0">
                <a:solidFill>
                  <a:srgbClr val="C00000"/>
                </a:solidFill>
              </a:rPr>
              <a:t>E.g., day </a:t>
            </a:r>
            <a:r>
              <a:rPr lang="en-US" sz="3200" dirty="0" err="1" smtClean="0">
                <a:solidFill>
                  <a:srgbClr val="C00000"/>
                </a:solidFill>
              </a:rPr>
              <a:t>vs</a:t>
            </a:r>
            <a:r>
              <a:rPr lang="en-US" sz="3200" dirty="0" smtClean="0">
                <a:solidFill>
                  <a:srgbClr val="C00000"/>
                </a:solidFill>
              </a:rPr>
              <a:t> night </a:t>
            </a:r>
          </a:p>
          <a:p>
            <a:pPr lvl="1" eaLnBrk="1" hangingPunct="1">
              <a:buFont typeface="Verdana" charset="0"/>
              <a:buNone/>
            </a:pPr>
            <a:endParaRPr lang="en-US" dirty="0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Our Framework</a:t>
            </a:r>
            <a:endParaRPr lang="en-US" dirty="0"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098406"/>
            <a:ext cx="9144000" cy="0"/>
          </a:xfrm>
          <a:prstGeom prst="line">
            <a:avLst/>
          </a:prstGeom>
          <a:ln w="317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5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307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C7678E-032E-9145-A78C-93F15F09D64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0727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‘S’ Susceptible (= healthy); ‘I’ Infected</a:t>
            </a:r>
          </a:p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No immunity (cured nodes -&gt; ‘S’)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Reminder: ‘Flu-like’ (SIS)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31748" name="Group 18"/>
          <p:cNvGrpSpPr>
            <a:grpSpLocks/>
          </p:cNvGrpSpPr>
          <p:nvPr/>
        </p:nvGrpSpPr>
        <p:grpSpPr bwMode="auto">
          <a:xfrm>
            <a:off x="762000" y="4572019"/>
            <a:ext cx="6019800" cy="1066803"/>
            <a:chOff x="480" y="3072"/>
            <a:chExt cx="3792" cy="672"/>
          </a:xfrm>
        </p:grpSpPr>
        <p:sp>
          <p:nvSpPr>
            <p:cNvPr id="31758" name="Oval 4"/>
            <p:cNvSpPr>
              <a:spLocks noChangeArrowheads="1"/>
            </p:cNvSpPr>
            <p:nvPr/>
          </p:nvSpPr>
          <p:spPr bwMode="auto">
            <a:xfrm>
              <a:off x="1488" y="3120"/>
              <a:ext cx="528" cy="48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Char char="•"/>
              </a:pPr>
              <a:endParaRPr lang="en-US"/>
            </a:p>
          </p:txBody>
        </p:sp>
        <p:sp>
          <p:nvSpPr>
            <p:cNvPr id="31759" name="Oval 5"/>
            <p:cNvSpPr>
              <a:spLocks noChangeArrowheads="1"/>
            </p:cNvSpPr>
            <p:nvPr/>
          </p:nvSpPr>
          <p:spPr bwMode="auto">
            <a:xfrm>
              <a:off x="2976" y="3072"/>
              <a:ext cx="528" cy="4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Char char="•"/>
              </a:pPr>
              <a:endParaRPr lang="en-US"/>
            </a:p>
          </p:txBody>
        </p:sp>
        <p:sp>
          <p:nvSpPr>
            <p:cNvPr id="31760" name="Text Box 6"/>
            <p:cNvSpPr txBox="1">
              <a:spLocks noChangeArrowheads="1"/>
            </p:cNvSpPr>
            <p:nvPr/>
          </p:nvSpPr>
          <p:spPr bwMode="auto">
            <a:xfrm>
              <a:off x="480" y="3456"/>
              <a:ext cx="12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 dirty="0"/>
                <a:t>Susceptible</a:t>
              </a:r>
            </a:p>
          </p:txBody>
        </p:sp>
        <p:sp>
          <p:nvSpPr>
            <p:cNvPr id="31761" name="Text Box 7"/>
            <p:cNvSpPr txBox="1">
              <a:spLocks noChangeArrowheads="1"/>
            </p:cNvSpPr>
            <p:nvPr/>
          </p:nvSpPr>
          <p:spPr bwMode="auto">
            <a:xfrm>
              <a:off x="3312" y="3445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 dirty="0"/>
                <a:t>Infected</a:t>
              </a:r>
            </a:p>
          </p:txBody>
        </p:sp>
      </p:grpSp>
      <p:grpSp>
        <p:nvGrpSpPr>
          <p:cNvPr id="31749" name="Group 16"/>
          <p:cNvGrpSpPr>
            <a:grpSpLocks/>
          </p:cNvGrpSpPr>
          <p:nvPr/>
        </p:nvGrpSpPr>
        <p:grpSpPr bwMode="auto">
          <a:xfrm>
            <a:off x="2819400" y="3962406"/>
            <a:ext cx="2667000" cy="781050"/>
            <a:chOff x="1776" y="2688"/>
            <a:chExt cx="1680" cy="492"/>
          </a:xfrm>
        </p:grpSpPr>
        <p:cxnSp>
          <p:nvCxnSpPr>
            <p:cNvPr id="31756" name="AutoShape 12"/>
            <p:cNvCxnSpPr>
              <a:cxnSpLocks noChangeShapeType="1"/>
              <a:stCxn id="31758" idx="7"/>
              <a:endCxn id="31759" idx="1"/>
            </p:cNvCxnSpPr>
            <p:nvPr/>
          </p:nvCxnSpPr>
          <p:spPr bwMode="auto">
            <a:xfrm rot="5400000" flipH="1" flipV="1">
              <a:off x="2472" y="2598"/>
              <a:ext cx="48" cy="1115"/>
            </a:xfrm>
            <a:prstGeom prst="curvedConnector3">
              <a:avLst>
                <a:gd name="adj1" fmla="val 54644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757" name="Text Box 14"/>
            <p:cNvSpPr txBox="1">
              <a:spLocks noChangeArrowheads="1"/>
            </p:cNvSpPr>
            <p:nvPr/>
          </p:nvSpPr>
          <p:spPr bwMode="auto">
            <a:xfrm>
              <a:off x="1776" y="2688"/>
              <a:ext cx="16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 sz="2000"/>
                <a:t>Infected by neighbor</a:t>
              </a:r>
            </a:p>
          </p:txBody>
        </p:sp>
      </p:grpSp>
      <p:grpSp>
        <p:nvGrpSpPr>
          <p:cNvPr id="31750" name="Group 17"/>
          <p:cNvGrpSpPr>
            <a:grpSpLocks/>
          </p:cNvGrpSpPr>
          <p:nvPr/>
        </p:nvGrpSpPr>
        <p:grpSpPr bwMode="auto">
          <a:xfrm>
            <a:off x="3048000" y="4951971"/>
            <a:ext cx="1905000" cy="1346206"/>
            <a:chOff x="1920" y="3290"/>
            <a:chExt cx="1200" cy="848"/>
          </a:xfrm>
        </p:grpSpPr>
        <p:cxnSp>
          <p:nvCxnSpPr>
            <p:cNvPr id="31754" name="AutoShape 13"/>
            <p:cNvCxnSpPr>
              <a:cxnSpLocks noChangeShapeType="1"/>
              <a:stCxn id="31759" idx="3"/>
              <a:endCxn id="31758" idx="5"/>
            </p:cNvCxnSpPr>
            <p:nvPr/>
          </p:nvCxnSpPr>
          <p:spPr bwMode="auto">
            <a:xfrm rot="5400000">
              <a:off x="2472" y="2756"/>
              <a:ext cx="48" cy="1115"/>
            </a:xfrm>
            <a:prstGeom prst="curvedConnector3">
              <a:avLst>
                <a:gd name="adj1" fmla="val 54644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755" name="Text Box 15"/>
            <p:cNvSpPr txBox="1">
              <a:spLocks noChangeArrowheads="1"/>
            </p:cNvSpPr>
            <p:nvPr/>
          </p:nvSpPr>
          <p:spPr bwMode="auto">
            <a:xfrm>
              <a:off x="1920" y="3696"/>
              <a:ext cx="120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 sz="2000" dirty="0"/>
                <a:t>Cured internally</a:t>
              </a:r>
            </a:p>
          </p:txBody>
        </p:sp>
      </p:grpSp>
      <p:sp>
        <p:nvSpPr>
          <p:cNvPr id="31751" name="Date Placeholder 1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31752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B53E19-5C09-7A4E-9C29-7C4B33E653D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1753" name="Footer Placeholder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Virus birth rate </a:t>
            </a:r>
            <a:r>
              <a:rPr lang="en-US" i="1" smtClean="0">
                <a:ea typeface="Times New Roman" charset="0"/>
                <a:cs typeface="Times New Roman" charset="0"/>
              </a:rPr>
              <a:t>β</a:t>
            </a:r>
            <a:endParaRPr lang="en-US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Host cure rate </a:t>
            </a:r>
            <a:r>
              <a:rPr lang="en-US" i="1" smtClean="0">
                <a:ea typeface="Times New Roman" charset="0"/>
                <a:cs typeface="Times New Roman" charset="0"/>
              </a:rPr>
              <a:t>δ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SIS model (continued)</a:t>
            </a:r>
          </a:p>
        </p:txBody>
      </p:sp>
      <p:sp>
        <p:nvSpPr>
          <p:cNvPr id="32772" name="Oval 39"/>
          <p:cNvSpPr>
            <a:spLocks noChangeArrowheads="1"/>
          </p:cNvSpPr>
          <p:nvPr/>
        </p:nvSpPr>
        <p:spPr bwMode="auto">
          <a:xfrm>
            <a:off x="4267200" y="52578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32773" name="Oval 40"/>
          <p:cNvSpPr>
            <a:spLocks noChangeArrowheads="1"/>
          </p:cNvSpPr>
          <p:nvPr/>
        </p:nvSpPr>
        <p:spPr bwMode="auto">
          <a:xfrm>
            <a:off x="5867400" y="6019800"/>
            <a:ext cx="6096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32774" name="Oval 41"/>
          <p:cNvSpPr>
            <a:spLocks noChangeArrowheads="1"/>
          </p:cNvSpPr>
          <p:nvPr/>
        </p:nvSpPr>
        <p:spPr bwMode="auto">
          <a:xfrm>
            <a:off x="2362200" y="5257800"/>
            <a:ext cx="6096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32775" name="Oval 42"/>
          <p:cNvSpPr>
            <a:spLocks noChangeArrowheads="1"/>
          </p:cNvSpPr>
          <p:nvPr/>
        </p:nvSpPr>
        <p:spPr bwMode="auto">
          <a:xfrm>
            <a:off x="5791200" y="4343400"/>
            <a:ext cx="6096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32776" name="Line 43"/>
          <p:cNvSpPr>
            <a:spLocks noChangeShapeType="1"/>
          </p:cNvSpPr>
          <p:nvPr/>
        </p:nvSpPr>
        <p:spPr bwMode="auto">
          <a:xfrm>
            <a:off x="2971800" y="5562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7" name="Line 44"/>
          <p:cNvSpPr>
            <a:spLocks noChangeShapeType="1"/>
          </p:cNvSpPr>
          <p:nvPr/>
        </p:nvSpPr>
        <p:spPr bwMode="auto">
          <a:xfrm flipV="1">
            <a:off x="4800600" y="47244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Line 45"/>
          <p:cNvSpPr>
            <a:spLocks noChangeShapeType="1"/>
          </p:cNvSpPr>
          <p:nvPr/>
        </p:nvSpPr>
        <p:spPr bwMode="auto">
          <a:xfrm>
            <a:off x="4800600" y="57150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9" name="Text Box 46"/>
          <p:cNvSpPr txBox="1">
            <a:spLocks noChangeArrowheads="1"/>
          </p:cNvSpPr>
          <p:nvPr/>
        </p:nvSpPr>
        <p:spPr bwMode="auto">
          <a:xfrm>
            <a:off x="1905000" y="5867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/>
              <a:t>Infected</a:t>
            </a:r>
          </a:p>
        </p:txBody>
      </p:sp>
      <p:sp>
        <p:nvSpPr>
          <p:cNvPr id="32780" name="Text Box 47"/>
          <p:cNvSpPr txBox="1">
            <a:spLocks noChangeArrowheads="1"/>
          </p:cNvSpPr>
          <p:nvPr/>
        </p:nvSpPr>
        <p:spPr bwMode="auto">
          <a:xfrm>
            <a:off x="6248400" y="3962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/>
              <a:t>Healthy</a:t>
            </a:r>
          </a:p>
        </p:txBody>
      </p:sp>
      <p:sp>
        <p:nvSpPr>
          <p:cNvPr id="32781" name="Text Box 48"/>
          <p:cNvSpPr txBox="1">
            <a:spLocks noChangeArrowheads="1"/>
          </p:cNvSpPr>
          <p:nvPr/>
        </p:nvSpPr>
        <p:spPr bwMode="auto">
          <a:xfrm>
            <a:off x="4343400" y="52578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/>
              <a:t>X</a:t>
            </a:r>
          </a:p>
        </p:txBody>
      </p:sp>
      <p:sp>
        <p:nvSpPr>
          <p:cNvPr id="32782" name="Text Box 49"/>
          <p:cNvSpPr txBox="1">
            <a:spLocks noChangeArrowheads="1"/>
          </p:cNvSpPr>
          <p:nvPr/>
        </p:nvSpPr>
        <p:spPr bwMode="auto">
          <a:xfrm>
            <a:off x="2362200" y="5257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/>
              <a:t>N1</a:t>
            </a:r>
          </a:p>
        </p:txBody>
      </p:sp>
      <p:sp>
        <p:nvSpPr>
          <p:cNvPr id="32783" name="Text Box 50"/>
          <p:cNvSpPr txBox="1">
            <a:spLocks noChangeArrowheads="1"/>
          </p:cNvSpPr>
          <p:nvPr/>
        </p:nvSpPr>
        <p:spPr bwMode="auto">
          <a:xfrm>
            <a:off x="5867400" y="6019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/>
              <a:t>N3</a:t>
            </a:r>
          </a:p>
        </p:txBody>
      </p:sp>
      <p:sp>
        <p:nvSpPr>
          <p:cNvPr id="32784" name="Text Box 51"/>
          <p:cNvSpPr txBox="1">
            <a:spLocks noChangeArrowheads="1"/>
          </p:cNvSpPr>
          <p:nvPr/>
        </p:nvSpPr>
        <p:spPr bwMode="auto">
          <a:xfrm>
            <a:off x="5791200" y="4343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/>
              <a:t>N2</a:t>
            </a:r>
          </a:p>
        </p:txBody>
      </p:sp>
      <p:sp>
        <p:nvSpPr>
          <p:cNvPr id="57406" name="Oval 62"/>
          <p:cNvSpPr>
            <a:spLocks noChangeArrowheads="1"/>
          </p:cNvSpPr>
          <p:nvPr/>
        </p:nvSpPr>
        <p:spPr bwMode="auto">
          <a:xfrm>
            <a:off x="4267200" y="5257800"/>
            <a:ext cx="609600" cy="5334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2971800" y="4800600"/>
            <a:ext cx="3352800" cy="1066800"/>
            <a:chOff x="1872" y="3024"/>
            <a:chExt cx="2112" cy="672"/>
          </a:xfrm>
        </p:grpSpPr>
        <p:sp>
          <p:nvSpPr>
            <p:cNvPr id="32800" name="AutoShape 53"/>
            <p:cNvSpPr>
              <a:spLocks noChangeArrowheads="1"/>
            </p:cNvSpPr>
            <p:nvPr/>
          </p:nvSpPr>
          <p:spPr bwMode="auto">
            <a:xfrm>
              <a:off x="2064" y="3312"/>
              <a:ext cx="528" cy="96"/>
            </a:xfrm>
            <a:prstGeom prst="rightArrow">
              <a:avLst>
                <a:gd name="adj1" fmla="val 50000"/>
                <a:gd name="adj2" fmla="val 137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Char char="•"/>
              </a:pPr>
              <a:endParaRPr lang="en-US"/>
            </a:p>
          </p:txBody>
        </p:sp>
        <p:sp>
          <p:nvSpPr>
            <p:cNvPr id="32801" name="AutoShape 55"/>
            <p:cNvSpPr>
              <a:spLocks noChangeArrowheads="1"/>
            </p:cNvSpPr>
            <p:nvPr/>
          </p:nvSpPr>
          <p:spPr bwMode="auto">
            <a:xfrm rot="-9412074">
              <a:off x="3120" y="3600"/>
              <a:ext cx="528" cy="96"/>
            </a:xfrm>
            <a:prstGeom prst="rightArrow">
              <a:avLst>
                <a:gd name="adj1" fmla="val 50000"/>
                <a:gd name="adj2" fmla="val 1375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Char char="•"/>
              </a:pPr>
              <a:endParaRPr lang="en-US"/>
            </a:p>
          </p:txBody>
        </p:sp>
        <p:sp>
          <p:nvSpPr>
            <p:cNvPr id="32802" name="Text Box 63"/>
            <p:cNvSpPr txBox="1">
              <a:spLocks noChangeArrowheads="1"/>
            </p:cNvSpPr>
            <p:nvPr/>
          </p:nvSpPr>
          <p:spPr bwMode="auto">
            <a:xfrm>
              <a:off x="1872" y="3024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 sz="2000"/>
                <a:t>Prob. </a:t>
              </a:r>
              <a:r>
                <a:rPr lang="el-GR" sz="2000">
                  <a:ea typeface="Times New Roman" charset="0"/>
                  <a:cs typeface="Times New Roman" charset="0"/>
                </a:rPr>
                <a:t>β</a:t>
              </a:r>
            </a:p>
          </p:txBody>
        </p:sp>
        <p:sp>
          <p:nvSpPr>
            <p:cNvPr id="32803" name="Text Box 64"/>
            <p:cNvSpPr txBox="1">
              <a:spLocks noChangeArrowheads="1"/>
            </p:cNvSpPr>
            <p:nvPr/>
          </p:nvSpPr>
          <p:spPr bwMode="auto">
            <a:xfrm rot="1236582">
              <a:off x="3168" y="3408"/>
              <a:ext cx="8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 sz="2000"/>
                <a:t>Prob. </a:t>
              </a:r>
              <a:r>
                <a:rPr lang="el-GR" sz="2000">
                  <a:ea typeface="Times New Roman" charset="0"/>
                  <a:cs typeface="Times New Roman" charset="0"/>
                </a:rPr>
                <a:t>β</a:t>
              </a:r>
            </a:p>
          </p:txBody>
        </p:sp>
      </p:grpSp>
      <p:pic>
        <p:nvPicPr>
          <p:cNvPr id="32787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876800"/>
            <a:ext cx="5445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8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6096000"/>
            <a:ext cx="5445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5105400"/>
            <a:ext cx="5445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62400" y="4403725"/>
            <a:ext cx="1219200" cy="701675"/>
            <a:chOff x="3962400" y="4403725"/>
            <a:chExt cx="1219200" cy="701675"/>
          </a:xfrm>
        </p:grpSpPr>
        <p:sp>
          <p:nvSpPr>
            <p:cNvPr id="32796" name="Text Box 66"/>
            <p:cNvSpPr txBox="1">
              <a:spLocks noChangeArrowheads="1"/>
            </p:cNvSpPr>
            <p:nvPr/>
          </p:nvSpPr>
          <p:spPr bwMode="auto">
            <a:xfrm>
              <a:off x="3962400" y="4403725"/>
              <a:ext cx="1219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 sz="2000"/>
                <a:t>Prob. </a:t>
              </a:r>
              <a:r>
                <a:rPr lang="el-GR" sz="2000">
                  <a:ea typeface="Times New Roman" charset="0"/>
                  <a:cs typeface="Times New Roman" charset="0"/>
                </a:rPr>
                <a:t>δ</a:t>
              </a:r>
            </a:p>
          </p:txBody>
        </p:sp>
        <p:sp>
          <p:nvSpPr>
            <p:cNvPr id="32797" name="Rectangle 59"/>
            <p:cNvSpPr>
              <a:spLocks noChangeArrowheads="1"/>
            </p:cNvSpPr>
            <p:nvPr/>
          </p:nvSpPr>
          <p:spPr bwMode="auto">
            <a:xfrm>
              <a:off x="4541361" y="4814047"/>
              <a:ext cx="60881" cy="29135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Char char="•"/>
              </a:pPr>
              <a:endParaRPr lang="en-US"/>
            </a:p>
          </p:txBody>
        </p:sp>
        <p:sp>
          <p:nvSpPr>
            <p:cNvPr id="32798" name="Rectangle 60"/>
            <p:cNvSpPr>
              <a:spLocks noChangeArrowheads="1"/>
            </p:cNvSpPr>
            <p:nvPr/>
          </p:nvSpPr>
          <p:spPr bwMode="auto">
            <a:xfrm>
              <a:off x="4419600" y="4930588"/>
              <a:ext cx="304403" cy="5827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Char char="•"/>
              </a:pPr>
              <a:endParaRPr lang="en-US"/>
            </a:p>
          </p:txBody>
        </p:sp>
        <p:sp>
          <p:nvSpPr>
            <p:cNvPr id="32799" name="Rectangle 61"/>
            <p:cNvSpPr>
              <a:spLocks noChangeArrowheads="1"/>
            </p:cNvSpPr>
            <p:nvPr/>
          </p:nvSpPr>
          <p:spPr bwMode="auto">
            <a:xfrm>
              <a:off x="4419600" y="4814047"/>
              <a:ext cx="304403" cy="2913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Char char="•"/>
              </a:pPr>
              <a:endParaRPr lang="en-US"/>
            </a:p>
          </p:txBody>
        </p:sp>
      </p:grpSp>
      <p:pic>
        <p:nvPicPr>
          <p:cNvPr id="32791" name="Picture 2" descr="http://209.197.74.29/_images/080508-153147-264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343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 descr="http://209.197.74.29/_images/080508-153147-264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563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3" name="Date Placeholder 3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32794" name="Slide Number Placeholder 3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F09AA4-4AAE-AD4B-943A-FAA202A28A2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2795" name="Footer Placeholder 3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06" grpId="0" animBg="1"/>
      <p:bldP spid="5740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Alternating Behaviors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4822" name="AutoShape 4" descr="data:image/jpeg;base64,/9j/4AAQSkZJRgABAQAAAQABAAD/2wCEAAkGBhISERUUExMUFRUVERMXFxgWGRkXGRsYHBgYFhoUGBgbHCcfFxsjHRgXHzMgIycpLCwsFSIxNTAsNScrLCkBCQoKDgwOGg8OGjUiHSE1NS81NC81NTAyNS4tLzUyMS80LDApNS00MjQwLC00KjQ0LSwsLC4sNDU0NSwsLzUsNP/AABEIAKAAhAMBIgACEQEDEQH/xAAcAAEAAgIDAQAAAAAAAAAAAAAABgcEBQIDCAH/xABBEAABAwIBCAYHBQcFAQAAAAABAAIDBBEFBgcSITFBUWETInGBkaEUMlJiscHhI0LC0fA0U3KCkqLxCDNjsuIV/8QAGwEBAAIDAQEAAAAAAAAAAAAAAAQFAgMGAQf/xAA7EQABAwIDBAMOBQUAAAAAAAABAAIDBBESITEFQWGhE1GiFRYiMlJTcYGRsdHS4fAXI1Ti8QYzQoLB/9oADAMBAAIRAxEAPwC8URERERERF01dWyKN8kjg1jGOc5x2BrRck8gAu5RDOjiVIzD54qmobD00L2s3uLtoswdZwuBe24oipzKvOZWYxWMpKV7oKeSURtAJaXAmxklcNdrXOjsA4nWppV548OwunZSUbX1ZhYGBwOjGSNpMhuXEkk9UEc158DiNhsuKIrdP+pCt0v2am0b7PtL+On8ln0f+pZ4/3aFp5slLfJzDfxCpNERemsDz94ZOQ2QyU7j+9bdt/wCNhNhzICsSlq2SsD43texwu1zCHNI4gjUV4hUqyCzh1OGTB0bi6Fzh0sJPVcN5HsvtscOGu4RF65RYWC4xFVQRzwu0o5GBzT8QRuINwRuIWaiIiIiIiIiIiIiIiIiKKZysthhlE6UAGV50IWnYXkesfdaLk9gG9eUsUxWapldLPI6SRxuXONz2chwA1BT/AD85SmoxIwA/Z0rQwcOkdZ0h7fVb/IohkbhYqK2FhF26ek7+FvWIPba3esXuDGlx3L1oxEAKe5GZARxsZNOC6R7DeM2LA1w1BzSNZtr7ey62FZm2oZLkRujJ9hxA8DcKUIuVdVSlxdisroQsAw2UGkzSU26aYdugfwhayvzRPDSYZw47mvbo35aQJ8wrMRbG107f8liaaM7l5zqKd0b3MeC1zSQ4HaCNoXWrCzs4KGvjqGi2n1H/AMQF2nvbcfyKvV0UEomjDwqqVmBxarezAZbmGoNDK77Oe7or/dlA1t7HgeLRxK9CrxJQVjoZWSsNnRva9p5tII8wvaOFYg2eCKZnqyxMkb2OaHDyK3LWspERERERERERERcJZQ1pcTYNBJPIa1zWmytkIpXgfeLW+JWuV/RsLupZsbicG9a8hYzXmeommO2SaR/9Tifmpbmkp71Uj/YhP9zgPkoVVU5je5jtrHFp7QbKxcz1P+0SbrxN/wCzj8vFR611qdxW2nH5oUqDJK6aWNszoKWnc1k0sYvLJK7ZTw8DxO5cJ8nsJZKYnUs8crTreKl3pAvr0y079YPBMm9L/wCdM1hLZIMUqDLbaHODejkPAarA+6q5dhmITV3SzdI6XpGudM7YQLC+lsI0QAAN2pbIIWRsAaqatq5HzPb0mDDmL2z9v/FYGJ4jJhhDZpHVNPLE59JNbruIsDTyW++CQL/4Ga/JJvROmxPpaiQNa+SGN5hp6drtbWPcNbn22n/J6cq6qKGlwzpwNeKtmAP7ltg88heyxM6sdaDPHC5+hJM50rGn/cYTpMPMchxRlPGxxe0Zley7QlfBFiOHHqerLjyusbG8kKGopJTRdLBIxjpWxCUzQyhg0iBf1X2BsRzG9VZJhrhHG8dYSl4AG0OaQC087EHvVlZqcEqA8Nc0jTlYWtO2w9dxG4W+Cz8LwOmmmqixmjBHijn0+gbN+zGj1fcJsbdi8nlELMa3bNe+oc+NzsWE2Duvf6MlTa9RZkcdE+Fwxn14Q9mve0ONiOwEDuCoTOHgraesOgLMlHSAbgSSHAcrg+KtDMa8tgh96aYdxsPksX1HgMe3RxHNWLYvCc07ldiIilrQiIiIiIiIiwMcojLA9o22uO0a7fLvWeixe0PaWnevWuwkELy5nUybEcgqWi3SO0ZBwfbU7vAN+Y5qVZusM6GhYSNcpdIe+wb/AGtb4qys5GRLK+ilY0Bkl2PD7XN2m5uBtu3SHeoxBCGMa0bGta0dgFgqOsLoomwuN/huVlT2e8yAfytXU0VRDO6po3M03sDJoZReKdo2B3BwGoH9EMfdtGCv6T3qkGEHjsuRvt5rbrj0ova4vwUeKvlibhyI4pNs6Codie25C0xwaSqfJNiDmySSRdGI2C0UMf7uMcfe/wAr7BXVdOxsM9M3EIYxoxSNk6KoY3cxxOp4Gz57lul8c4DaQO1eMrpWuLr3us5KKKVnRubcLUSYpWStdFS0ow9jwWyTSSdLOWna2MD1L8fMLPw3DmQRMijFmsFhx4kniSbnvWQ1wIuNYX1a56p8/jaLKCljpxhjFlVmdyS9TC3eIPi9ytrNVk+6KKAEW6KK7v43XcW9oLj/AErR0Gbz03Fo6iUsMETGks13JbfRB1WsXG+3YFckFO1g0WtDRwGpW9PF0sceeTc/Wocr8D39Z9y7ERFaKGiIiIiIiIiIiIigeUWEGGS4HUebt5He39blPFj11KyRha8dU91uYO4qJV04nZbeNFvglMbr7lWi1+JUpPWHDX+a3WJUYikLQ9jxuLXAm3MA3BWKuWkYQS12qvoZTG4Pao9dc4oS42H67VuXUrDtaFzYwDYAOxaejVi6vFvBGaRR6LQOAXNrSTYayV8JUtyXwdgtI5zHv+6GuDg3nqOs/BTaeB0zsLVTyy4AXFbLJ/CugisfXdrd8m9y2iIuqjYI2hrdAqNzi43KIiLNYoiIiIix6+vZDG6WQ2YxpJPL5lRTBc4vpMui2lk6O9jJpA6PNzbAdwcStEtRFD/cdZSoaOaZjpGNu1upyHvUzRcY5Q4XBuFqspseFJCX20nkERt4u/IbT9VtDwW4hmOCikhvjG3pyWly/wAsvRWdFEft3jbt0G+12nd4qpJql7zd7nOPFxLviuVbWPlkdJI4ue5xLiePy7F0rm6iodM650X0egoWUkQaMydT97upco5C03BII3jUtzSZTEapG6XMaj4bD5LSIopF1KlgjmFni6lTcooeLh/KV1TZTRj1WucfAKNIvMIUQbNgBvn7VmV2KyS7TZvsjZ38VhhEWSnMY1gwtFgpDkrlhLSSglznxEgPYTfV7Tb7CPNXVS1TJGNexwc1wBBGwgrzopzm3yqdC/oJD9i49Un7jz+E+R18VaUFQQ7ozmCub29RxCI1Nw0jW+V/r71a6Iiu1x6IiIiqXLzObFMyWlijLm3DTLpWBLXXOi2x0hq2khSLJiJjaSHQ2GJru0kXcTzvfwVdYlm5qYpnMOgGaR0Xk+s2+p1tt7buKkeEUEsDAxs7mtH3W7PF11yW1Im1YIdIGubuN8+GQPNdJTROdDgDrN1z3n2Ke0lWI9JzjZoaSfl3qGY/Map5edRGpo3BvD6rvqat7mhpcSL318dmv9b1jALRRyyU8LY2u0JP3wUKooYpQ5kwuCovW0BJ2Wd8ViYlhcsDg2Vui4sa+x2gG9r8Dq2K4Mn8l2tLZZWgvGtrT93mfe+HaornVw+9RE+9tKEt2ey4n8avZKV07BIG2edy1bH2idlB0NVLeEeKSCSOGW71ewZKvkWV6F73l9U9C97y+qjdzqnyeY+Kvu+3ZHnuy75Viosr0L3vL6p6F73l9U7nVPk8x8U77dkee7LvlWKiyvQve8vqnoXveX1TudU+TzHxTvt2R57su+VZDsClaI3vbZkjA9p9oHhz/NbShw++3U0eatWLA430kcEjbtbFG3mC1oGkOB/NQ/FsIfA+x1tPqu3EfI8lvna6li/LGZ1PUuXq2v2tV46l94m+KwZD0nr+9BrIclcb0miF56zRZh4gbu0fBSRVcx5aQQbEG4I4qe4DjAnZrsHt9YfiHIrZQVeMdG/XdxW2pgweE3RbRERWqhLCxTDGzM0TqI9U8D+Sgbm2JB2g2KslRbHMnpDKZIxpB2sjYQe/aqXalGZAJIxnvVpQVXRnA85KNyNva2sqW5PZOdHaSQXfuHs/+vgsLJelHTu029ZjdQO43sVLVhsulaWCV+q92hMQ8saihecyH7OF/B7m+Iv8lNFE851NpUDj7EkbvPQ/ErmV2BhcNyqHUba21M52EPIF9bZ9Sre6XWjsllV90j5PP6KR+HrP1PZ/ct5dLrR2Syd0j5PP6J+HrP1PZ/ct5dd9DFpysb7UjR4kBRyy3uQ9Lp18A4SaX9ILvksmbQLnBuHXj9FhJ/QMcTDIai+HPxer/ZXmAuiso2SsLHi4P6uOBXeitSARYrEG2irzGMHfA6x1tPqu48jwKxqOsfE4PYbEfqxG9WLW0jZWFjhqI8OBHMKFyZKVAdYNBF/WuLdvELn6mifE/FECRw3K0hqGvbZ62uHZSTPZcxh1nWuLjcDz4otzhGH9DE1l7kXJPM6yitI4psAxPz9ShPfHiNmrNREU1R11Clbp6dusW6JPEbda7UReAAaL0knVFq8p4NOkmH/E4/09b5LaLrqI9Jjm8WkeIsvV4qSRfXNtq4avDUviIiIiIik2b6DSq7+xE8+Nm/iKjKm2bSDrTP5Mb8SfkiKdoiIiIiIiIiIiIiIiIiIiL4SvqiGc7FXQ0ei02Mzwwn3bEuHfa3YStcjxGwuO5b6aAzytiG9VzjOJME8ojs5vSvs7cRpHWOIWEzFDvaO5YKKhNdMTe67lmxqRrMJbfjc3W9jkDhcLHqa8NNgLnyWBTVBbfmPPiulSZNoHoxh1OqroNgsE7ulzYNOPp9HNZoxQ+yPNWfmvqGOgk0SNLpOs3eBYAG3A6/BVGt1kdirqesicDqc8McOLXEC3jY9y1wV0gcA83BUiu2NA6IuhGFw58FeyIivVxCIiIiIiI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grpSp>
        <p:nvGrpSpPr>
          <p:cNvPr id="34823" name="Group 31"/>
          <p:cNvGrpSpPr>
            <a:grpSpLocks/>
          </p:cNvGrpSpPr>
          <p:nvPr/>
        </p:nvGrpSpPr>
        <p:grpSpPr bwMode="auto">
          <a:xfrm>
            <a:off x="3406775" y="2195513"/>
            <a:ext cx="5127625" cy="3748087"/>
            <a:chOff x="2286000" y="2194772"/>
            <a:chExt cx="5128260" cy="3748828"/>
          </a:xfrm>
        </p:grpSpPr>
        <p:pic>
          <p:nvPicPr>
            <p:cNvPr id="34833" name="Picture 7" descr="http://www.clker.com/cliparts/7/f/e/1/1237099166220053554yyycatch_people_biz_-_female_smile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0" y="3048000"/>
              <a:ext cx="57943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4" name="Picture 9" descr="http://www.clker.com/cliparts/5/7/d/c/11954223871731788173johnny_automatic_girl_playing_soccer.svg.med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0" y="2819400"/>
              <a:ext cx="746125" cy="77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5" name="Picture 11" descr="http://www.clker.com/cliparts/6/5/b/f/1195436905566900749johnny_automatic_Jumping_rope.svg.med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0" y="2362200"/>
              <a:ext cx="533400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6" name="Picture 5" descr="http://www.clker.com/cliparts/2/d/8/a/12370991902060309392yyycatch_people_biz_-_male_smile.svg.med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57600" y="4038600"/>
              <a:ext cx="612775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Straight Connector 15"/>
            <p:cNvCxnSpPr>
              <a:stCxn id="78855" idx="3"/>
            </p:cNvCxnSpPr>
            <p:nvPr/>
          </p:nvCxnSpPr>
          <p:spPr>
            <a:xfrm flipV="1">
              <a:off x="2865510" y="2818782"/>
              <a:ext cx="868470" cy="609721"/>
            </a:xfrm>
            <a:prstGeom prst="line">
              <a:avLst/>
            </a:prstGeom>
            <a:ln w="952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017929" y="4876589"/>
              <a:ext cx="868470" cy="609721"/>
            </a:xfrm>
            <a:prstGeom prst="line">
              <a:avLst/>
            </a:prstGeom>
            <a:ln w="952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V="1">
              <a:off x="3505317" y="3504718"/>
              <a:ext cx="914581" cy="0"/>
            </a:xfrm>
            <a:prstGeom prst="line">
              <a:avLst/>
            </a:prstGeom>
            <a:ln w="952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>
              <a:off x="2895675" y="3809578"/>
              <a:ext cx="762094" cy="685936"/>
            </a:xfrm>
            <a:prstGeom prst="line">
              <a:avLst/>
            </a:prstGeom>
            <a:ln w="952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2324026" y="3695287"/>
              <a:ext cx="2134022" cy="838304"/>
            </a:xfrm>
            <a:prstGeom prst="line">
              <a:avLst/>
            </a:prstGeom>
            <a:ln w="952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5334349" y="4038223"/>
              <a:ext cx="762151" cy="0"/>
            </a:xfrm>
            <a:prstGeom prst="line">
              <a:avLst/>
            </a:prstGeom>
            <a:ln w="952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5867844" y="5029019"/>
              <a:ext cx="838304" cy="381075"/>
            </a:xfrm>
            <a:prstGeom prst="line">
              <a:avLst/>
            </a:prstGeom>
            <a:ln w="952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" idx="1"/>
            </p:cNvCxnSpPr>
            <p:nvPr/>
          </p:nvCxnSpPr>
          <p:spPr>
            <a:xfrm rot="10800000" flipV="1">
              <a:off x="6020262" y="2823546"/>
              <a:ext cx="685885" cy="223881"/>
            </a:xfrm>
            <a:prstGeom prst="line">
              <a:avLst/>
            </a:prstGeom>
            <a:ln w="952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V="1">
              <a:off x="5598670" y="3845332"/>
              <a:ext cx="1605279" cy="762094"/>
            </a:xfrm>
            <a:prstGeom prst="line">
              <a:avLst/>
            </a:prstGeom>
            <a:ln w="952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5527218" y="3392812"/>
              <a:ext cx="1748183" cy="914513"/>
            </a:xfrm>
            <a:prstGeom prst="line">
              <a:avLst/>
            </a:prstGeom>
            <a:ln w="9525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847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10000" y="2194772"/>
              <a:ext cx="442087" cy="79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8" name="Picture 2" descr="http://www.clker.com/cliparts/b/b/b/1/11971019011240434834msewtz_Business_Person.svg.hi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38400" y="5148179"/>
              <a:ext cx="609600" cy="795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49" name="Picture 2" descr="http://www.free-clipart-pictures.net/free_clipart/african_american_clipart/african_american_clipart_1.gi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410200" y="4495800"/>
              <a:ext cx="483108" cy="731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50" name="Picture 6" descr="http://www.imajlar.com/free_clipart/child_clipart/child_clipart_boy.gi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781800" y="5029200"/>
              <a:ext cx="63246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4" name="Group 34"/>
          <p:cNvGrpSpPr>
            <a:grpSpLocks/>
          </p:cNvGrpSpPr>
          <p:nvPr/>
        </p:nvGrpSpPr>
        <p:grpSpPr bwMode="auto">
          <a:xfrm>
            <a:off x="457200" y="3352800"/>
            <a:ext cx="2530475" cy="2454275"/>
            <a:chOff x="1820334" y="2666999"/>
            <a:chExt cx="2249657" cy="2171188"/>
          </a:xfrm>
        </p:grpSpPr>
        <p:sp>
          <p:nvSpPr>
            <p:cNvPr id="36" name="Rectangle 35"/>
            <p:cNvSpPr/>
            <p:nvPr/>
          </p:nvSpPr>
          <p:spPr>
            <a:xfrm>
              <a:off x="1820334" y="2666999"/>
              <a:ext cx="1490362" cy="1348215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i="1" dirty="0"/>
                <a:t>adjacency matrix</a:t>
              </a:r>
            </a:p>
          </p:txBody>
        </p:sp>
        <p:sp>
          <p:nvSpPr>
            <p:cNvPr id="38" name="Left Brace 37"/>
            <p:cNvSpPr/>
            <p:nvPr/>
          </p:nvSpPr>
          <p:spPr>
            <a:xfrm rot="16200000">
              <a:off x="2380160" y="3532679"/>
              <a:ext cx="380590" cy="1480483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pitchFamily="18" charset="0"/>
                <a:buChar char="•"/>
                <a:defRPr/>
              </a:pPr>
              <a:endParaRPr lang="en-US"/>
            </a:p>
          </p:txBody>
        </p:sp>
        <p:sp>
          <p:nvSpPr>
            <p:cNvPr id="40" name="Left Brace 39"/>
            <p:cNvSpPr/>
            <p:nvPr/>
          </p:nvSpPr>
          <p:spPr>
            <a:xfrm rot="10800000">
              <a:off x="3336100" y="2666999"/>
              <a:ext cx="381059" cy="1348215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pitchFamily="18" charset="0"/>
                <a:buChar char="•"/>
                <a:defRPr/>
              </a:pPr>
              <a:endParaRPr lang="en-US"/>
            </a:p>
          </p:txBody>
        </p:sp>
        <p:sp>
          <p:nvSpPr>
            <p:cNvPr id="34831" name="TextBox 41"/>
            <p:cNvSpPr txBox="1">
              <a:spLocks noChangeArrowheads="1"/>
            </p:cNvSpPr>
            <p:nvPr/>
          </p:nvSpPr>
          <p:spPr bwMode="auto">
            <a:xfrm>
              <a:off x="2362200" y="4429790"/>
              <a:ext cx="300938" cy="408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/>
                <a:t>8</a:t>
              </a:r>
            </a:p>
          </p:txBody>
        </p:sp>
        <p:sp>
          <p:nvSpPr>
            <p:cNvPr id="34832" name="TextBox 43"/>
            <p:cNvSpPr txBox="1">
              <a:spLocks noChangeArrowheads="1"/>
            </p:cNvSpPr>
            <p:nvPr/>
          </p:nvSpPr>
          <p:spPr bwMode="auto">
            <a:xfrm>
              <a:off x="3769054" y="3081635"/>
              <a:ext cx="300937" cy="408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/>
                <a:t>8</a:t>
              </a:r>
            </a:p>
          </p:txBody>
        </p:sp>
      </p:grpSp>
      <p:sp>
        <p:nvSpPr>
          <p:cNvPr id="34825" name="Date Placeholder 2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34826" name="Slide Number Placeholder 3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D1B8FC-6522-6346-A484-6CFA6869233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4827" name="Footer Placeholder 3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6470" y="1507070"/>
            <a:ext cx="2362200" cy="11430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effectLst/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 smtClean="0"/>
              <a:t>DAY</a:t>
            </a:r>
          </a:p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/>
              <a:t>(e.g.,</a:t>
            </a:r>
            <a:r>
              <a:rPr lang="en-US" sz="2800" dirty="0" smtClean="0"/>
              <a:t> work)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Alternating Behaviors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5843" name="Picture 7" descr="http://www.clker.com/cliparts/7/f/e/1/1237099166220053554yyycatch_people_biz_-_female_smile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048000"/>
            <a:ext cx="5794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9" descr="http://www.clker.com/cliparts/5/7/d/c/11954223871731788173johnny_automatic_girl_playing_soccer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819400"/>
            <a:ext cx="7461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http://www.clker.com/cliparts/2/d/8/a/12370991902060309392yyycatch_people_biz_-_male_smile.svg.m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7425" y="4038600"/>
            <a:ext cx="6127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Connector 40"/>
          <p:cNvCxnSpPr/>
          <p:nvPr/>
        </p:nvCxnSpPr>
        <p:spPr>
          <a:xfrm rot="10800000">
            <a:off x="5562600" y="4724400"/>
            <a:ext cx="914400" cy="762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532438" y="2590800"/>
            <a:ext cx="2392362" cy="762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343400" y="5562600"/>
            <a:ext cx="3581400" cy="762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114800" y="3429000"/>
            <a:ext cx="2514600" cy="1524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6667500" y="4076700"/>
            <a:ext cx="533400" cy="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886200" y="3886200"/>
            <a:ext cx="914400" cy="3048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V="1">
            <a:off x="5486400" y="3657600"/>
            <a:ext cx="1219200" cy="762000"/>
          </a:xfrm>
          <a:prstGeom prst="line">
            <a:avLst/>
          </a:prstGeom>
          <a:ln w="952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533400" y="1524000"/>
            <a:ext cx="2362200" cy="1143000"/>
          </a:xfrm>
          <a:prstGeom prst="rect">
            <a:avLst/>
          </a:prstGeom>
          <a:solidFill>
            <a:schemeClr val="tx1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/>
              <a:t>NIGHT </a:t>
            </a:r>
          </a:p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/>
              <a:t>(e.g., home)</a:t>
            </a:r>
          </a:p>
        </p:txBody>
      </p:sp>
      <p:pic>
        <p:nvPicPr>
          <p:cNvPr id="35856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166938"/>
            <a:ext cx="457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2" descr="http://www.clker.com/cliparts/b/b/b/1/11971019011240434834msewtz_Business_Person.svg.h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5148263"/>
            <a:ext cx="6096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11" descr="http://www.clker.com/cliparts/6/5/b/f/1195436905566900749johnny_automatic_Jumping_rope.svg.me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2371725"/>
            <a:ext cx="533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2" descr="http://www.free-clipart-pictures.net/free_clipart/african_american_clipart/african_american_clipart_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4495800"/>
            <a:ext cx="482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6" descr="http://www.imajlar.com/free_clipart/child_clipart/child_clipart_boy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01000" y="5029200"/>
            <a:ext cx="631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61" name="Group 29"/>
          <p:cNvGrpSpPr>
            <a:grpSpLocks/>
          </p:cNvGrpSpPr>
          <p:nvPr/>
        </p:nvGrpSpPr>
        <p:grpSpPr bwMode="auto">
          <a:xfrm>
            <a:off x="457200" y="3352800"/>
            <a:ext cx="2530475" cy="2454275"/>
            <a:chOff x="1820334" y="2666999"/>
            <a:chExt cx="2249657" cy="2171188"/>
          </a:xfrm>
        </p:grpSpPr>
        <p:sp>
          <p:nvSpPr>
            <p:cNvPr id="31" name="Rectangle 30"/>
            <p:cNvSpPr/>
            <p:nvPr/>
          </p:nvSpPr>
          <p:spPr>
            <a:xfrm>
              <a:off x="1820334" y="2666999"/>
              <a:ext cx="1490362" cy="134821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i="1" dirty="0"/>
                <a:t>adjacency matrix</a:t>
              </a:r>
            </a:p>
          </p:txBody>
        </p:sp>
        <p:sp>
          <p:nvSpPr>
            <p:cNvPr id="33" name="Left Brace 32"/>
            <p:cNvSpPr/>
            <p:nvPr/>
          </p:nvSpPr>
          <p:spPr>
            <a:xfrm rot="16200000">
              <a:off x="2380160" y="3532679"/>
              <a:ext cx="380590" cy="1480483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pitchFamily="18" charset="0"/>
                <a:buChar char="•"/>
                <a:defRPr/>
              </a:pPr>
              <a:endParaRPr lang="en-US"/>
            </a:p>
          </p:txBody>
        </p:sp>
        <p:sp>
          <p:nvSpPr>
            <p:cNvPr id="34" name="Left Brace 33"/>
            <p:cNvSpPr/>
            <p:nvPr/>
          </p:nvSpPr>
          <p:spPr>
            <a:xfrm rot="10800000">
              <a:off x="3336100" y="2666999"/>
              <a:ext cx="381059" cy="1348215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pitchFamily="18" charset="0"/>
                <a:buChar char="•"/>
                <a:defRPr/>
              </a:pPr>
              <a:endParaRPr lang="en-US"/>
            </a:p>
          </p:txBody>
        </p:sp>
        <p:sp>
          <p:nvSpPr>
            <p:cNvPr id="35868" name="TextBox 34"/>
            <p:cNvSpPr txBox="1">
              <a:spLocks noChangeArrowheads="1"/>
            </p:cNvSpPr>
            <p:nvPr/>
          </p:nvSpPr>
          <p:spPr bwMode="auto">
            <a:xfrm>
              <a:off x="2362200" y="4429790"/>
              <a:ext cx="300938" cy="408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/>
                <a:t>8</a:t>
              </a:r>
            </a:p>
          </p:txBody>
        </p:sp>
        <p:sp>
          <p:nvSpPr>
            <p:cNvPr id="35869" name="TextBox 36"/>
            <p:cNvSpPr txBox="1">
              <a:spLocks noChangeArrowheads="1"/>
            </p:cNvSpPr>
            <p:nvPr/>
          </p:nvSpPr>
          <p:spPr bwMode="auto">
            <a:xfrm>
              <a:off x="3769054" y="3081635"/>
              <a:ext cx="300937" cy="408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/>
                <a:t>8</a:t>
              </a:r>
            </a:p>
          </p:txBody>
        </p:sp>
      </p:grpSp>
      <p:sp>
        <p:nvSpPr>
          <p:cNvPr id="35862" name="Date Placeholder 2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35863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7860EF-E854-4544-884B-E5BA1F10E28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5864" name="Footer Placeholder 2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Font typeface="Wingdings 3" charset="2"/>
              <a:buNone/>
            </a:pPr>
            <a:r>
              <a:rPr lang="en-US" sz="3600" b="1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√</a:t>
            </a:r>
            <a:r>
              <a:rPr lang="en-US" sz="3600" smtClean="0">
                <a:ea typeface="ＭＳ Ｐゴシック" charset="-128"/>
                <a:cs typeface="ＭＳ Ｐゴシック" charset="-128"/>
              </a:rPr>
              <a:t>Our Framework </a:t>
            </a:r>
          </a:p>
          <a:p>
            <a:pPr lvl="1">
              <a:buFont typeface="Verdana" charset="0"/>
              <a:buNone/>
            </a:pPr>
            <a:r>
              <a:rPr lang="en-US" sz="3200" b="1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√</a:t>
            </a:r>
            <a:r>
              <a:rPr lang="en-US" sz="3200" smtClean="0"/>
              <a:t>SIS epidemic model</a:t>
            </a:r>
          </a:p>
          <a:p>
            <a:pPr lvl="1">
              <a:buFont typeface="Verdana" charset="0"/>
              <a:buNone/>
            </a:pPr>
            <a:r>
              <a:rPr lang="en-US" sz="3200" b="1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√</a:t>
            </a:r>
            <a:r>
              <a:rPr lang="en-US" sz="3200" smtClean="0"/>
              <a:t>Time varying graphs</a:t>
            </a:r>
          </a:p>
          <a:p>
            <a:r>
              <a:rPr lang="en-US" sz="3600" smtClean="0">
                <a:ea typeface="ＭＳ Ｐゴシック" charset="-128"/>
                <a:cs typeface="ＭＳ Ｐゴシック" charset="-128"/>
              </a:rPr>
              <a:t> Problem Descriptions</a:t>
            </a:r>
          </a:p>
          <a:p>
            <a:r>
              <a:rPr lang="en-US" sz="3600" smtClean="0">
                <a:ea typeface="ＭＳ Ｐゴシック" charset="-128"/>
                <a:cs typeface="ＭＳ Ｐゴシック" charset="-128"/>
              </a:rPr>
              <a:t> Epidemic Threshold</a:t>
            </a:r>
          </a:p>
          <a:p>
            <a:r>
              <a:rPr lang="en-US" sz="3600" smtClean="0">
                <a:ea typeface="ＭＳ Ｐゴシック" charset="-128"/>
                <a:cs typeface="ＭＳ Ｐゴシック" charset="-128"/>
              </a:rPr>
              <a:t> Immunization</a:t>
            </a:r>
          </a:p>
          <a:p>
            <a:r>
              <a:rPr lang="en-US" sz="3600" smtClean="0">
                <a:ea typeface="ＭＳ Ｐゴシック" charset="-128"/>
                <a:cs typeface="ＭＳ Ｐゴシック" charset="-128"/>
              </a:rPr>
              <a:t> Conclusion</a:t>
            </a:r>
          </a:p>
          <a:p>
            <a:endParaRPr lang="en-US" i="1" smtClean="0">
              <a:ea typeface="ＭＳ Ｐゴシック" charset="-128"/>
              <a:cs typeface="ＭＳ Ｐゴシック" charset="-128"/>
            </a:endParaRP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Outline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A84C74-A685-EA46-A074-A8B849E1A5F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SIS model</a:t>
            </a:r>
          </a:p>
          <a:p>
            <a:pPr lvl="1" eaLnBrk="1" hangingPunct="1"/>
            <a:r>
              <a:rPr lang="en-US" sz="2400" smtClean="0"/>
              <a:t>cure rate </a:t>
            </a:r>
            <a:r>
              <a:rPr lang="el-GR" sz="2400" smtClean="0">
                <a:ea typeface="Times New Roman" charset="0"/>
                <a:cs typeface="Times New Roman" charset="0"/>
              </a:rPr>
              <a:t>δ</a:t>
            </a:r>
            <a:endParaRPr lang="en-US" sz="2400" smtClean="0">
              <a:ea typeface="Times New Roman" charset="0"/>
              <a:cs typeface="Times New Roman" charset="0"/>
            </a:endParaRPr>
          </a:p>
          <a:p>
            <a:pPr lvl="1" eaLnBrk="1" hangingPunct="1"/>
            <a:r>
              <a:rPr lang="en-US" sz="2400" smtClean="0">
                <a:ea typeface="Times New Roman" charset="0"/>
                <a:cs typeface="Times New Roman" charset="0"/>
              </a:rPr>
              <a:t>infection rate </a:t>
            </a:r>
            <a:r>
              <a:rPr lang="el-GR" sz="2400" smtClean="0">
                <a:ea typeface="Times New Roman" charset="0"/>
                <a:cs typeface="Times New Roman" charset="0"/>
              </a:rPr>
              <a:t>β</a:t>
            </a:r>
            <a:endParaRPr lang="en-US" sz="2400" smtClean="0">
              <a:ea typeface="Times New Roman" charset="0"/>
              <a:cs typeface="Times New Roman" charset="0"/>
            </a:endParaRPr>
          </a:p>
          <a:p>
            <a:pPr lvl="1" eaLnBrk="1" hangingPunct="1"/>
            <a:endParaRPr lang="en-US" sz="2400" smtClean="0">
              <a:ea typeface="Times New Roman" charset="0"/>
              <a:cs typeface="Times New Roman" charset="0"/>
            </a:endParaRPr>
          </a:p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Set of </a:t>
            </a:r>
            <a:r>
              <a:rPr lang="en-US" i="1" smtClean="0">
                <a:ea typeface="ＭＳ Ｐゴシック" charset="-128"/>
                <a:cs typeface="ＭＳ Ｐゴシック" charset="-128"/>
              </a:rPr>
              <a:t>T </a:t>
            </a:r>
            <a:r>
              <a:rPr lang="en-US" b="1" smtClean="0">
                <a:ea typeface="ＭＳ Ｐゴシック" charset="-128"/>
                <a:cs typeface="ＭＳ Ｐゴシック" charset="-128"/>
              </a:rPr>
              <a:t>arbitrary 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graphs</a:t>
            </a:r>
          </a:p>
          <a:p>
            <a:pPr lvl="1" eaLnBrk="1" hangingPunct="1">
              <a:buFont typeface="Verdana" charset="0"/>
              <a:buNone/>
            </a:pPr>
            <a:endParaRPr lang="en-US" smtClean="0"/>
          </a:p>
          <a:p>
            <a:pPr eaLnBrk="1" hangingPunct="1"/>
            <a:endParaRPr lang="en-US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 3" charset="2"/>
              <a:buNone/>
            </a:pPr>
            <a:r>
              <a:rPr lang="en-US" smtClean="0">
                <a:ea typeface="ＭＳ Ｐゴシック" charset="-128"/>
                <a:cs typeface="ＭＳ Ｐゴシック" charset="-128"/>
              </a:rPr>
              <a:t>      </a:t>
            </a:r>
          </a:p>
          <a:p>
            <a:pPr eaLnBrk="1" hangingPunct="1">
              <a:buFont typeface="Wingdings 3" charset="2"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z="2800" smtClean="0">
              <a:ea typeface="Times New Roman" charset="0"/>
              <a:cs typeface="Times New Roman" charset="0"/>
            </a:endParaRPr>
          </a:p>
          <a:p>
            <a:pPr lvl="1" eaLnBrk="1" hangingPunct="1"/>
            <a:endParaRPr lang="en-US" sz="2400" smtClean="0">
              <a:ea typeface="Times New Roman" charset="0"/>
              <a:cs typeface="Times New Roman" charset="0"/>
            </a:endParaRPr>
          </a:p>
          <a:p>
            <a:pPr eaLnBrk="1" hangingPunct="1"/>
            <a:endParaRPr lang="en-US" sz="2800" smtClean="0">
              <a:ea typeface="Times New Roman" charset="0"/>
              <a:cs typeface="Times New Roman" charset="0"/>
            </a:endParaRPr>
          </a:p>
          <a:p>
            <a:pPr lvl="1" eaLnBrk="1" hangingPunct="1"/>
            <a:endParaRPr lang="en-US" sz="2400" smtClean="0">
              <a:ea typeface="Times New Roman" charset="0"/>
              <a:cs typeface="Times New Roman" charset="0"/>
            </a:endParaRPr>
          </a:p>
          <a:p>
            <a:pPr lvl="1" eaLnBrk="1" hangingPunct="1"/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Formally, given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3799" y="3394070"/>
            <a:ext cx="3057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267200"/>
            <a:ext cx="5715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4" name="Group 5"/>
          <p:cNvGrpSpPr>
            <a:grpSpLocks/>
          </p:cNvGrpSpPr>
          <p:nvPr/>
        </p:nvGrpSpPr>
        <p:grpSpPr bwMode="auto">
          <a:xfrm>
            <a:off x="1562100" y="4495800"/>
            <a:ext cx="1828800" cy="1752600"/>
            <a:chOff x="1752600" y="2666999"/>
            <a:chExt cx="1828800" cy="1752601"/>
          </a:xfrm>
        </p:grpSpPr>
        <p:sp>
          <p:nvSpPr>
            <p:cNvPr id="7" name="Rectangle 6"/>
            <p:cNvSpPr/>
            <p:nvPr/>
          </p:nvSpPr>
          <p:spPr>
            <a:xfrm>
              <a:off x="1752600" y="2666999"/>
              <a:ext cx="990600" cy="914401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i="1" dirty="0"/>
                <a:t>day</a:t>
              </a:r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2066925" y="3352800"/>
              <a:ext cx="381000" cy="990600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pitchFamily="18" charset="0"/>
                <a:buChar char="•"/>
                <a:defRPr/>
              </a:pPr>
              <a:endParaRPr lang="en-US"/>
            </a:p>
          </p:txBody>
        </p:sp>
        <p:sp>
          <p:nvSpPr>
            <p:cNvPr id="9" name="Left Brace 8"/>
            <p:cNvSpPr/>
            <p:nvPr/>
          </p:nvSpPr>
          <p:spPr>
            <a:xfrm rot="10800000">
              <a:off x="2819400" y="2666999"/>
              <a:ext cx="381000" cy="914401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pitchFamily="18" charset="0"/>
                <a:buChar char="•"/>
                <a:defRPr/>
              </a:pPr>
              <a:endParaRPr lang="en-US"/>
            </a:p>
          </p:txBody>
        </p:sp>
        <p:sp>
          <p:nvSpPr>
            <p:cNvPr id="37937" name="TextBox 9"/>
            <p:cNvSpPr txBox="1">
              <a:spLocks noChangeArrowheads="1"/>
            </p:cNvSpPr>
            <p:nvPr/>
          </p:nvSpPr>
          <p:spPr bwMode="auto">
            <a:xfrm>
              <a:off x="2057400" y="3957935"/>
              <a:ext cx="4074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/>
                <a:t>N</a:t>
              </a:r>
            </a:p>
          </p:txBody>
        </p:sp>
        <p:sp>
          <p:nvSpPr>
            <p:cNvPr id="37938" name="TextBox 10"/>
            <p:cNvSpPr txBox="1">
              <a:spLocks noChangeArrowheads="1"/>
            </p:cNvSpPr>
            <p:nvPr/>
          </p:nvSpPr>
          <p:spPr bwMode="auto">
            <a:xfrm>
              <a:off x="3173916" y="2895600"/>
              <a:ext cx="4074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/>
                <a:t>N</a:t>
              </a:r>
            </a:p>
          </p:txBody>
        </p:sp>
      </p:grpSp>
      <p:grpSp>
        <p:nvGrpSpPr>
          <p:cNvPr id="37895" name="Group 11"/>
          <p:cNvGrpSpPr>
            <a:grpSpLocks/>
          </p:cNvGrpSpPr>
          <p:nvPr/>
        </p:nvGrpSpPr>
        <p:grpSpPr bwMode="auto">
          <a:xfrm>
            <a:off x="5067300" y="4495800"/>
            <a:ext cx="1828800" cy="1752600"/>
            <a:chOff x="1752600" y="2666999"/>
            <a:chExt cx="1828800" cy="1752601"/>
          </a:xfrm>
        </p:grpSpPr>
        <p:sp>
          <p:nvSpPr>
            <p:cNvPr id="13" name="Rectangle 12"/>
            <p:cNvSpPr/>
            <p:nvPr/>
          </p:nvSpPr>
          <p:spPr>
            <a:xfrm>
              <a:off x="1752600" y="2666999"/>
              <a:ext cx="990600" cy="91440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US" i="1" dirty="0"/>
                <a:t>night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 rot="16200000">
              <a:off x="2066925" y="3352800"/>
              <a:ext cx="381000" cy="990600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pitchFamily="18" charset="0"/>
                <a:buChar char="•"/>
                <a:defRPr/>
              </a:pPr>
              <a:endParaRPr lang="en-US"/>
            </a:p>
          </p:txBody>
        </p:sp>
        <p:sp>
          <p:nvSpPr>
            <p:cNvPr id="15" name="Left Brace 14"/>
            <p:cNvSpPr/>
            <p:nvPr/>
          </p:nvSpPr>
          <p:spPr>
            <a:xfrm rot="10800000">
              <a:off x="2819400" y="2666999"/>
              <a:ext cx="381000" cy="914401"/>
            </a:xfrm>
            <a:prstGeom prst="leftBrace">
              <a:avLst/>
            </a:prstGeom>
            <a:ln w="254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pitchFamily="18" charset="0"/>
                <a:buChar char="•"/>
                <a:defRPr/>
              </a:pPr>
              <a:endParaRPr lang="en-US"/>
            </a:p>
          </p:txBody>
        </p:sp>
        <p:sp>
          <p:nvSpPr>
            <p:cNvPr id="37932" name="TextBox 15"/>
            <p:cNvSpPr txBox="1">
              <a:spLocks noChangeArrowheads="1"/>
            </p:cNvSpPr>
            <p:nvPr/>
          </p:nvSpPr>
          <p:spPr bwMode="auto">
            <a:xfrm>
              <a:off x="2057400" y="3957935"/>
              <a:ext cx="4074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/>
                <a:t>N</a:t>
              </a:r>
            </a:p>
          </p:txBody>
        </p:sp>
        <p:sp>
          <p:nvSpPr>
            <p:cNvPr id="37933" name="TextBox 16"/>
            <p:cNvSpPr txBox="1">
              <a:spLocks noChangeArrowheads="1"/>
            </p:cNvSpPr>
            <p:nvPr/>
          </p:nvSpPr>
          <p:spPr bwMode="auto">
            <a:xfrm>
              <a:off x="3173916" y="2895600"/>
              <a:ext cx="4074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/>
                <a:t>N</a:t>
              </a:r>
            </a:p>
          </p:txBody>
        </p:sp>
      </p:grpSp>
      <p:pic>
        <p:nvPicPr>
          <p:cNvPr id="37896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8175" y="4191000"/>
            <a:ext cx="619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TextBox 43"/>
          <p:cNvSpPr txBox="1">
            <a:spLocks noChangeArrowheads="1"/>
          </p:cNvSpPr>
          <p:nvPr/>
        </p:nvSpPr>
        <p:spPr bwMode="auto">
          <a:xfrm>
            <a:off x="6934200" y="4719638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/>
              <a:t>….weekend…..</a:t>
            </a:r>
          </a:p>
        </p:txBody>
      </p:sp>
      <p:grpSp>
        <p:nvGrpSpPr>
          <p:cNvPr id="37898" name="Group 44"/>
          <p:cNvGrpSpPr>
            <a:grpSpLocks/>
          </p:cNvGrpSpPr>
          <p:nvPr/>
        </p:nvGrpSpPr>
        <p:grpSpPr bwMode="auto">
          <a:xfrm>
            <a:off x="4038600" y="838200"/>
            <a:ext cx="5105400" cy="2057400"/>
            <a:chOff x="1905000" y="3962400"/>
            <a:chExt cx="6019800" cy="2590800"/>
          </a:xfrm>
        </p:grpSpPr>
        <p:sp>
          <p:nvSpPr>
            <p:cNvPr id="37902" name="Oval 39"/>
            <p:cNvSpPr>
              <a:spLocks noChangeArrowheads="1"/>
            </p:cNvSpPr>
            <p:nvPr/>
          </p:nvSpPr>
          <p:spPr bwMode="auto">
            <a:xfrm>
              <a:off x="4267200" y="5257800"/>
              <a:ext cx="6096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Char char="•"/>
              </a:pPr>
              <a:endParaRPr lang="en-US"/>
            </a:p>
          </p:txBody>
        </p:sp>
        <p:sp>
          <p:nvSpPr>
            <p:cNvPr id="37903" name="Oval 40"/>
            <p:cNvSpPr>
              <a:spLocks noChangeArrowheads="1"/>
            </p:cNvSpPr>
            <p:nvPr/>
          </p:nvSpPr>
          <p:spPr bwMode="auto">
            <a:xfrm>
              <a:off x="5867400" y="6019800"/>
              <a:ext cx="609600" cy="533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Char char="•"/>
              </a:pPr>
              <a:endParaRPr lang="en-US"/>
            </a:p>
          </p:txBody>
        </p:sp>
        <p:sp>
          <p:nvSpPr>
            <p:cNvPr id="37904" name="Oval 41"/>
            <p:cNvSpPr>
              <a:spLocks noChangeArrowheads="1"/>
            </p:cNvSpPr>
            <p:nvPr/>
          </p:nvSpPr>
          <p:spPr bwMode="auto">
            <a:xfrm>
              <a:off x="2362200" y="5257800"/>
              <a:ext cx="609600" cy="533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Char char="•"/>
              </a:pPr>
              <a:endParaRPr lang="en-US"/>
            </a:p>
          </p:txBody>
        </p:sp>
        <p:sp>
          <p:nvSpPr>
            <p:cNvPr id="37905" name="Oval 42"/>
            <p:cNvSpPr>
              <a:spLocks noChangeArrowheads="1"/>
            </p:cNvSpPr>
            <p:nvPr/>
          </p:nvSpPr>
          <p:spPr bwMode="auto">
            <a:xfrm>
              <a:off x="5791200" y="4343400"/>
              <a:ext cx="609600" cy="5334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Char char="•"/>
              </a:pPr>
              <a:endParaRPr lang="en-US"/>
            </a:p>
          </p:txBody>
        </p:sp>
        <p:sp>
          <p:nvSpPr>
            <p:cNvPr id="37906" name="Line 43"/>
            <p:cNvSpPr>
              <a:spLocks noChangeShapeType="1"/>
            </p:cNvSpPr>
            <p:nvPr/>
          </p:nvSpPr>
          <p:spPr bwMode="auto">
            <a:xfrm>
              <a:off x="2971800" y="55626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7" name="Line 44"/>
            <p:cNvSpPr>
              <a:spLocks noChangeShapeType="1"/>
            </p:cNvSpPr>
            <p:nvPr/>
          </p:nvSpPr>
          <p:spPr bwMode="auto">
            <a:xfrm flipV="1">
              <a:off x="4800600" y="4724400"/>
              <a:ext cx="1066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8" name="Line 45"/>
            <p:cNvSpPr>
              <a:spLocks noChangeShapeType="1"/>
            </p:cNvSpPr>
            <p:nvPr/>
          </p:nvSpPr>
          <p:spPr bwMode="auto">
            <a:xfrm>
              <a:off x="4800600" y="5715000"/>
              <a:ext cx="1066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09" name="Text Box 46"/>
            <p:cNvSpPr txBox="1">
              <a:spLocks noChangeArrowheads="1"/>
            </p:cNvSpPr>
            <p:nvPr/>
          </p:nvSpPr>
          <p:spPr bwMode="auto">
            <a:xfrm>
              <a:off x="1905000" y="5867400"/>
              <a:ext cx="1524000" cy="503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 sz="2000"/>
                <a:t>Infected</a:t>
              </a:r>
            </a:p>
          </p:txBody>
        </p:sp>
        <p:sp>
          <p:nvSpPr>
            <p:cNvPr id="37910" name="Text Box 47"/>
            <p:cNvSpPr txBox="1">
              <a:spLocks noChangeArrowheads="1"/>
            </p:cNvSpPr>
            <p:nvPr/>
          </p:nvSpPr>
          <p:spPr bwMode="auto">
            <a:xfrm>
              <a:off x="6248400" y="3962400"/>
              <a:ext cx="1676400" cy="503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 sz="2000"/>
                <a:t>Healthy</a:t>
              </a:r>
            </a:p>
          </p:txBody>
        </p:sp>
        <p:sp>
          <p:nvSpPr>
            <p:cNvPr id="37911" name="Text Box 48"/>
            <p:cNvSpPr txBox="1">
              <a:spLocks noChangeArrowheads="1"/>
            </p:cNvSpPr>
            <p:nvPr/>
          </p:nvSpPr>
          <p:spPr bwMode="auto">
            <a:xfrm>
              <a:off x="4343400" y="5257800"/>
              <a:ext cx="304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/>
                <a:t>X</a:t>
              </a:r>
            </a:p>
          </p:txBody>
        </p:sp>
        <p:sp>
          <p:nvSpPr>
            <p:cNvPr id="37912" name="Text Box 49"/>
            <p:cNvSpPr txBox="1">
              <a:spLocks noChangeArrowheads="1"/>
            </p:cNvSpPr>
            <p:nvPr/>
          </p:nvSpPr>
          <p:spPr bwMode="auto">
            <a:xfrm>
              <a:off x="2362200" y="5257800"/>
              <a:ext cx="609601" cy="503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 sz="2000"/>
                <a:t>N1</a:t>
              </a:r>
            </a:p>
          </p:txBody>
        </p:sp>
        <p:sp>
          <p:nvSpPr>
            <p:cNvPr id="37913" name="Text Box 50"/>
            <p:cNvSpPr txBox="1">
              <a:spLocks noChangeArrowheads="1"/>
            </p:cNvSpPr>
            <p:nvPr/>
          </p:nvSpPr>
          <p:spPr bwMode="auto">
            <a:xfrm>
              <a:off x="5867399" y="6019800"/>
              <a:ext cx="609601" cy="503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 sz="2000"/>
                <a:t>N3</a:t>
              </a:r>
            </a:p>
          </p:txBody>
        </p:sp>
        <p:sp>
          <p:nvSpPr>
            <p:cNvPr id="37914" name="Text Box 51"/>
            <p:cNvSpPr txBox="1">
              <a:spLocks noChangeArrowheads="1"/>
            </p:cNvSpPr>
            <p:nvPr/>
          </p:nvSpPr>
          <p:spPr bwMode="auto">
            <a:xfrm>
              <a:off x="5791200" y="4343400"/>
              <a:ext cx="609601" cy="503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 sz="2000"/>
                <a:t>N2</a:t>
              </a:r>
            </a:p>
          </p:txBody>
        </p:sp>
        <p:sp>
          <p:nvSpPr>
            <p:cNvPr id="37915" name="Oval 62"/>
            <p:cNvSpPr>
              <a:spLocks noChangeArrowheads="1"/>
            </p:cNvSpPr>
            <p:nvPr/>
          </p:nvSpPr>
          <p:spPr bwMode="auto">
            <a:xfrm>
              <a:off x="4267200" y="5257800"/>
              <a:ext cx="609600" cy="533400"/>
            </a:xfrm>
            <a:prstGeom prst="ellipse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Char char="•"/>
              </a:pPr>
              <a:endParaRPr lang="en-US"/>
            </a:p>
          </p:txBody>
        </p:sp>
        <p:grpSp>
          <p:nvGrpSpPr>
            <p:cNvPr id="37916" name="Group 65"/>
            <p:cNvGrpSpPr>
              <a:grpSpLocks/>
            </p:cNvGrpSpPr>
            <p:nvPr/>
          </p:nvGrpSpPr>
          <p:grpSpPr bwMode="auto">
            <a:xfrm>
              <a:off x="2971800" y="4800600"/>
              <a:ext cx="3352800" cy="1066800"/>
              <a:chOff x="1872" y="3024"/>
              <a:chExt cx="2112" cy="672"/>
            </a:xfrm>
          </p:grpSpPr>
          <p:sp>
            <p:nvSpPr>
              <p:cNvPr id="37925" name="AutoShape 53"/>
              <p:cNvSpPr>
                <a:spLocks noChangeArrowheads="1"/>
              </p:cNvSpPr>
              <p:nvPr/>
            </p:nvSpPr>
            <p:spPr bwMode="auto">
              <a:xfrm>
                <a:off x="2064" y="3312"/>
                <a:ext cx="528" cy="96"/>
              </a:xfrm>
              <a:prstGeom prst="rightArrow">
                <a:avLst>
                  <a:gd name="adj1" fmla="val 50000"/>
                  <a:gd name="adj2" fmla="val 13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rgbClr val="990000"/>
                  </a:buClr>
                  <a:buSzPct val="100000"/>
                  <a:buFont typeface="Times New Roman" charset="0"/>
                  <a:buChar char="•"/>
                </a:pPr>
                <a:endParaRPr lang="en-US"/>
              </a:p>
            </p:txBody>
          </p:sp>
          <p:sp>
            <p:nvSpPr>
              <p:cNvPr id="37926" name="AutoShape 55"/>
              <p:cNvSpPr>
                <a:spLocks noChangeArrowheads="1"/>
              </p:cNvSpPr>
              <p:nvPr/>
            </p:nvSpPr>
            <p:spPr bwMode="auto">
              <a:xfrm rot="-9412074">
                <a:off x="3120" y="3600"/>
                <a:ext cx="528" cy="96"/>
              </a:xfrm>
              <a:prstGeom prst="rightArrow">
                <a:avLst>
                  <a:gd name="adj1" fmla="val 50000"/>
                  <a:gd name="adj2" fmla="val 13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rgbClr val="990000"/>
                  </a:buClr>
                  <a:buSzPct val="100000"/>
                  <a:buFont typeface="Times New Roman" charset="0"/>
                  <a:buChar char="•"/>
                </a:pPr>
                <a:endParaRPr lang="en-US"/>
              </a:p>
            </p:txBody>
          </p:sp>
          <p:sp>
            <p:nvSpPr>
              <p:cNvPr id="37927" name="Text Box 63"/>
              <p:cNvSpPr txBox="1">
                <a:spLocks noChangeArrowheads="1"/>
              </p:cNvSpPr>
              <p:nvPr/>
            </p:nvSpPr>
            <p:spPr bwMode="auto">
              <a:xfrm>
                <a:off x="1872" y="3024"/>
                <a:ext cx="8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Clr>
                    <a:srgbClr val="990000"/>
                  </a:buClr>
                  <a:buSzPct val="100000"/>
                  <a:buFont typeface="Times New Roman" charset="0"/>
                  <a:buNone/>
                </a:pPr>
                <a:r>
                  <a:rPr lang="en-US" sz="2000"/>
                  <a:t>Prob. </a:t>
                </a:r>
                <a:r>
                  <a:rPr lang="el-GR" sz="2000">
                    <a:ea typeface="Times New Roman" charset="0"/>
                    <a:cs typeface="Times New Roman" charset="0"/>
                  </a:rPr>
                  <a:t>β</a:t>
                </a:r>
              </a:p>
            </p:txBody>
          </p:sp>
          <p:sp>
            <p:nvSpPr>
              <p:cNvPr id="37928" name="Text Box 64"/>
              <p:cNvSpPr txBox="1">
                <a:spLocks noChangeArrowheads="1"/>
              </p:cNvSpPr>
              <p:nvPr/>
            </p:nvSpPr>
            <p:spPr bwMode="auto">
              <a:xfrm rot="1236582">
                <a:off x="3168" y="3408"/>
                <a:ext cx="8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Clr>
                    <a:srgbClr val="990000"/>
                  </a:buClr>
                  <a:buSzPct val="100000"/>
                  <a:buFont typeface="Times New Roman" charset="0"/>
                  <a:buNone/>
                </a:pPr>
                <a:r>
                  <a:rPr lang="en-US" sz="2000"/>
                  <a:t>Prob. </a:t>
                </a:r>
                <a:r>
                  <a:rPr lang="el-GR" sz="2000">
                    <a:ea typeface="Times New Roman" charset="0"/>
                    <a:cs typeface="Times New Roman" charset="0"/>
                  </a:rPr>
                  <a:t>β</a:t>
                </a:r>
              </a:p>
            </p:txBody>
          </p:sp>
        </p:grpSp>
        <p:sp>
          <p:nvSpPr>
            <p:cNvPr id="37917" name="Text Box 66"/>
            <p:cNvSpPr txBox="1">
              <a:spLocks noChangeArrowheads="1"/>
            </p:cNvSpPr>
            <p:nvPr/>
          </p:nvSpPr>
          <p:spPr bwMode="auto">
            <a:xfrm>
              <a:off x="3962400" y="4403725"/>
              <a:ext cx="1219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 sz="2000"/>
                <a:t>Prob. </a:t>
              </a:r>
              <a:r>
                <a:rPr lang="el-GR" sz="2000">
                  <a:ea typeface="Times New Roman" charset="0"/>
                  <a:cs typeface="Times New Roman" charset="0"/>
                </a:rPr>
                <a:t>δ</a:t>
              </a:r>
            </a:p>
          </p:txBody>
        </p:sp>
        <p:pic>
          <p:nvPicPr>
            <p:cNvPr id="37918" name="Picture 12" descr="http://www.cpa.charter.k12.mn.us/images/parent_faq/clipart_sick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05000" y="4876800"/>
              <a:ext cx="544576" cy="409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9" name="Picture 12" descr="http://www.cpa.charter.k12.mn.us/images/parent_faq/clipart_sick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53200" y="6096000"/>
              <a:ext cx="544576" cy="409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20" name="Picture 12" descr="http://www.cpa.charter.k12.mn.us/images/parent_faq/clipart_sick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01955" y="5663846"/>
              <a:ext cx="544576" cy="409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21" name="Rectangle 59"/>
            <p:cNvSpPr>
              <a:spLocks noChangeArrowheads="1"/>
            </p:cNvSpPr>
            <p:nvPr/>
          </p:nvSpPr>
          <p:spPr bwMode="auto">
            <a:xfrm>
              <a:off x="4541361" y="4814047"/>
              <a:ext cx="60881" cy="29135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Char char="•"/>
              </a:pPr>
              <a:endParaRPr lang="en-US"/>
            </a:p>
          </p:txBody>
        </p:sp>
        <p:sp>
          <p:nvSpPr>
            <p:cNvPr id="37922" name="Rectangle 60"/>
            <p:cNvSpPr>
              <a:spLocks noChangeArrowheads="1"/>
            </p:cNvSpPr>
            <p:nvPr/>
          </p:nvSpPr>
          <p:spPr bwMode="auto">
            <a:xfrm>
              <a:off x="4419600" y="4930588"/>
              <a:ext cx="304403" cy="5827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Char char="•"/>
              </a:pPr>
              <a:endParaRPr lang="en-US"/>
            </a:p>
          </p:txBody>
        </p:sp>
        <p:sp>
          <p:nvSpPr>
            <p:cNvPr id="37923" name="Rectangle 61"/>
            <p:cNvSpPr>
              <a:spLocks noChangeArrowheads="1"/>
            </p:cNvSpPr>
            <p:nvPr/>
          </p:nvSpPr>
          <p:spPr bwMode="auto">
            <a:xfrm>
              <a:off x="4419600" y="4814047"/>
              <a:ext cx="304403" cy="2913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Char char="•"/>
              </a:pPr>
              <a:endParaRPr lang="en-US"/>
            </a:p>
          </p:txBody>
        </p:sp>
        <p:pic>
          <p:nvPicPr>
            <p:cNvPr id="37924" name="Picture 2" descr="http://209.197.74.29/_images/080508-153147-264007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87236" y="4442178"/>
              <a:ext cx="457200" cy="457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9" name="Date Placeholder 4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37900" name="Slide Number Placeholder 4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B9300B-C019-E948-8892-CAFBA5D9F98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7901" name="Footer Placeholder 4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buFont typeface="Verdana" charset="0"/>
              <a:buNone/>
            </a:pPr>
            <a:endParaRPr lang="en-US" smtClean="0"/>
          </a:p>
          <a:p>
            <a:pPr eaLnBrk="1" hangingPunct="1"/>
            <a:endParaRPr lang="en-US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 3" charset="2"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Find…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295400"/>
            <a:ext cx="8077200" cy="2209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3600" dirty="0"/>
              <a:t>Q1: Epidemic Threshold: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3600" i="1" dirty="0"/>
              <a:t>Fast die-out?</a:t>
            </a:r>
            <a:endParaRPr lang="en-US" sz="3600" dirty="0"/>
          </a:p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3742267"/>
            <a:ext cx="8077200" cy="19727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l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endParaRPr lang="en-US" sz="3600" dirty="0" smtClean="0"/>
          </a:p>
          <a:p>
            <a:pPr algn="l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3600" dirty="0" smtClean="0"/>
              <a:t>Q2</a:t>
            </a:r>
            <a:r>
              <a:rPr lang="en-US" sz="3600" dirty="0"/>
              <a:t>: Immunization</a:t>
            </a:r>
          </a:p>
          <a:p>
            <a:pPr algn="l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3600" i="1" dirty="0"/>
              <a:t>best </a:t>
            </a:r>
            <a:r>
              <a:rPr lang="en-US" sz="3600" i="1" dirty="0" err="1"/>
              <a:t>k</a:t>
            </a:r>
            <a:r>
              <a:rPr lang="en-US" sz="3600" i="1" dirty="0"/>
              <a:t>?</a:t>
            </a:r>
          </a:p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endParaRPr lang="en-US" dirty="0"/>
          </a:p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endParaRPr lang="en-US" dirty="0"/>
          </a:p>
        </p:txBody>
      </p:sp>
      <p:grpSp>
        <p:nvGrpSpPr>
          <p:cNvPr id="39942" name="Group 25"/>
          <p:cNvGrpSpPr>
            <a:grpSpLocks/>
          </p:cNvGrpSpPr>
          <p:nvPr/>
        </p:nvGrpSpPr>
        <p:grpSpPr bwMode="auto">
          <a:xfrm>
            <a:off x="6248400" y="3919538"/>
            <a:ext cx="2339975" cy="1719262"/>
            <a:chOff x="6248400" y="3919129"/>
            <a:chExt cx="2339605" cy="1719671"/>
          </a:xfrm>
        </p:grpSpPr>
        <p:grpSp>
          <p:nvGrpSpPr>
            <p:cNvPr id="39956" name="Group 5"/>
            <p:cNvGrpSpPr>
              <a:grpSpLocks/>
            </p:cNvGrpSpPr>
            <p:nvPr/>
          </p:nvGrpSpPr>
          <p:grpSpPr bwMode="auto">
            <a:xfrm>
              <a:off x="6248400" y="3919129"/>
              <a:ext cx="2339605" cy="1719671"/>
              <a:chOff x="1527741" y="2514600"/>
              <a:chExt cx="2720605" cy="2253071"/>
            </a:xfrm>
          </p:grpSpPr>
          <p:pic>
            <p:nvPicPr>
              <p:cNvPr id="39959" name="Picture 8" descr="http://www.clker.com/cliparts/c/8/5/8/11949846661982808509people_juliane_krug_08a.svg.med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27741" y="3200399"/>
                <a:ext cx="362146" cy="652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60" name="Picture 8" descr="http://www.clker.com/cliparts/c/8/5/8/11949846661982808509people_juliane_krug_08a.svg.med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28654" y="2667000"/>
                <a:ext cx="362146" cy="652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61" name="Picture 8" descr="http://www.clker.com/cliparts/c/8/5/8/11949846661982808509people_juliane_krug_08a.svg.med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057400" y="3886200"/>
                <a:ext cx="362146" cy="652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62" name="Picture 9" descr="http://www.clker.com/cliparts/c/8/5/8/11949846661982808509people_juliane_krug_08a.svg.med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19400" y="3276600"/>
                <a:ext cx="362146" cy="652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1981790" y="3588086"/>
                <a:ext cx="762287" cy="68652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1981790" y="3124156"/>
                <a:ext cx="219642" cy="139387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 flipH="1">
                <a:off x="1808391" y="3905787"/>
                <a:ext cx="260050" cy="219641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3199972" y="3656738"/>
                <a:ext cx="610937" cy="14563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967" name="Picture 8" descr="http://www.clker.com/cliparts/c/8/5/8/11949846661982808509people_juliane_krug_08a.svg.med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24200" y="2514600"/>
                <a:ext cx="362146" cy="652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6" name="Straight Connector 15"/>
              <p:cNvCxnSpPr/>
              <p:nvPr/>
            </p:nvCxnSpPr>
            <p:spPr>
              <a:xfrm>
                <a:off x="2437686" y="4343270"/>
                <a:ext cx="457741" cy="76975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969" name="Picture 8" descr="http://www.clker.com/cliparts/c/8/5/8/11949846661982808509people_juliane_krug_08a.svg.med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86200" y="3352800"/>
                <a:ext cx="362146" cy="652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8" name="Straight Connector 17"/>
              <p:cNvCxnSpPr/>
              <p:nvPr/>
            </p:nvCxnSpPr>
            <p:spPr>
              <a:xfrm rot="5400000">
                <a:off x="3124701" y="3276403"/>
                <a:ext cx="303738" cy="153196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666557" y="2972288"/>
                <a:ext cx="382065" cy="29126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72" name="TextBox 19"/>
              <p:cNvSpPr txBox="1">
                <a:spLocks noChangeArrowheads="1"/>
              </p:cNvSpPr>
              <p:nvPr/>
            </p:nvSpPr>
            <p:spPr bwMode="auto">
              <a:xfrm>
                <a:off x="2743200" y="3124200"/>
                <a:ext cx="6277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rgbClr val="990000"/>
                  </a:buClr>
                  <a:buSzPct val="100000"/>
                  <a:buFont typeface="Times New Roman" charset="0"/>
                  <a:buNone/>
                </a:pPr>
                <a:r>
                  <a:rPr lang="en-US"/>
                  <a:t>?</a:t>
                </a:r>
              </a:p>
            </p:txBody>
          </p:sp>
          <p:pic>
            <p:nvPicPr>
              <p:cNvPr id="39973" name="Picture 1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19400" y="3276600"/>
                <a:ext cx="533400" cy="601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974" name="Picture 21" descr="http://www.clker.com/cliparts/c/8/5/8/11949846661982808509people_juliane_krug_08a.svg.med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71800" y="4114800"/>
                <a:ext cx="362146" cy="6528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9957" name="Picture 1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67600" y="5179816"/>
              <a:ext cx="458701" cy="45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8" name="TextBox 24"/>
            <p:cNvSpPr txBox="1">
              <a:spLocks noChangeArrowheads="1"/>
            </p:cNvSpPr>
            <p:nvPr/>
          </p:nvSpPr>
          <p:spPr bwMode="auto">
            <a:xfrm>
              <a:off x="7391400" y="4979847"/>
              <a:ext cx="53984" cy="352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/>
                <a:t>?</a:t>
              </a:r>
            </a:p>
          </p:txBody>
        </p:sp>
      </p:grpSp>
      <p:grpSp>
        <p:nvGrpSpPr>
          <p:cNvPr id="39943" name="Group 46"/>
          <p:cNvGrpSpPr>
            <a:grpSpLocks/>
          </p:cNvGrpSpPr>
          <p:nvPr/>
        </p:nvGrpSpPr>
        <p:grpSpPr bwMode="auto">
          <a:xfrm>
            <a:off x="6629400" y="1290638"/>
            <a:ext cx="1981200" cy="1685925"/>
            <a:chOff x="6477000" y="833735"/>
            <a:chExt cx="1981200" cy="1685330"/>
          </a:xfrm>
        </p:grpSpPr>
        <p:grpSp>
          <p:nvGrpSpPr>
            <p:cNvPr id="39947" name="Group 42"/>
            <p:cNvGrpSpPr>
              <a:grpSpLocks/>
            </p:cNvGrpSpPr>
            <p:nvPr/>
          </p:nvGrpSpPr>
          <p:grpSpPr bwMode="auto">
            <a:xfrm>
              <a:off x="6857206" y="838200"/>
              <a:ext cx="1524794" cy="1302572"/>
              <a:chOff x="6857206" y="838200"/>
              <a:chExt cx="1524794" cy="1302572"/>
            </a:xfrm>
          </p:grpSpPr>
          <p:sp>
            <p:nvSpPr>
              <p:cNvPr id="31" name="Freeform 30"/>
              <p:cNvSpPr/>
              <p:nvPr/>
            </p:nvSpPr>
            <p:spPr>
              <a:xfrm>
                <a:off x="6873875" y="1205078"/>
                <a:ext cx="1204913" cy="506233"/>
              </a:xfrm>
              <a:custGeom>
                <a:avLst/>
                <a:gdLst>
                  <a:gd name="connsiteX0" fmla="*/ 0 w 1204857"/>
                  <a:gd name="connsiteY0" fmla="*/ 505610 h 505610"/>
                  <a:gd name="connsiteX1" fmla="*/ 21516 w 1204857"/>
                  <a:gd name="connsiteY1" fmla="*/ 473337 h 505610"/>
                  <a:gd name="connsiteX2" fmla="*/ 96819 w 1204857"/>
                  <a:gd name="connsiteY2" fmla="*/ 376518 h 505610"/>
                  <a:gd name="connsiteX3" fmla="*/ 139850 w 1204857"/>
                  <a:gd name="connsiteY3" fmla="*/ 290457 h 505610"/>
                  <a:gd name="connsiteX4" fmla="*/ 150608 w 1204857"/>
                  <a:gd name="connsiteY4" fmla="*/ 258184 h 505610"/>
                  <a:gd name="connsiteX5" fmla="*/ 258184 w 1204857"/>
                  <a:gd name="connsiteY5" fmla="*/ 129092 h 505610"/>
                  <a:gd name="connsiteX6" fmla="*/ 322730 w 1204857"/>
                  <a:gd name="connsiteY6" fmla="*/ 86062 h 505610"/>
                  <a:gd name="connsiteX7" fmla="*/ 365760 w 1204857"/>
                  <a:gd name="connsiteY7" fmla="*/ 75304 h 505610"/>
                  <a:gd name="connsiteX8" fmla="*/ 430306 w 1204857"/>
                  <a:gd name="connsiteY8" fmla="*/ 53789 h 505610"/>
                  <a:gd name="connsiteX9" fmla="*/ 494852 w 1204857"/>
                  <a:gd name="connsiteY9" fmla="*/ 43031 h 505610"/>
                  <a:gd name="connsiteX10" fmla="*/ 623944 w 1204857"/>
                  <a:gd name="connsiteY10" fmla="*/ 21516 h 505610"/>
                  <a:gd name="connsiteX11" fmla="*/ 957431 w 1204857"/>
                  <a:gd name="connsiteY11" fmla="*/ 10758 h 505610"/>
                  <a:gd name="connsiteX12" fmla="*/ 989704 w 1204857"/>
                  <a:gd name="connsiteY12" fmla="*/ 0 h 505610"/>
                  <a:gd name="connsiteX13" fmla="*/ 1043492 w 1204857"/>
                  <a:gd name="connsiteY13" fmla="*/ 10758 h 505610"/>
                  <a:gd name="connsiteX14" fmla="*/ 1129553 w 1204857"/>
                  <a:gd name="connsiteY14" fmla="*/ 21516 h 505610"/>
                  <a:gd name="connsiteX15" fmla="*/ 1194099 w 1204857"/>
                  <a:gd name="connsiteY15" fmla="*/ 32273 h 505610"/>
                  <a:gd name="connsiteX16" fmla="*/ 1204857 w 1204857"/>
                  <a:gd name="connsiteY16" fmla="*/ 0 h 505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4857" h="505610">
                    <a:moveTo>
                      <a:pt x="0" y="505610"/>
                    </a:moveTo>
                    <a:cubicBezTo>
                      <a:pt x="7172" y="494852"/>
                      <a:pt x="13758" y="483680"/>
                      <a:pt x="21516" y="473337"/>
                    </a:cubicBezTo>
                    <a:cubicBezTo>
                      <a:pt x="46047" y="440629"/>
                      <a:pt x="81634" y="414479"/>
                      <a:pt x="96819" y="376518"/>
                    </a:cubicBezTo>
                    <a:cubicBezTo>
                      <a:pt x="171276" y="190381"/>
                      <a:pt x="75393" y="419372"/>
                      <a:pt x="139850" y="290457"/>
                    </a:cubicBezTo>
                    <a:cubicBezTo>
                      <a:pt x="144921" y="280315"/>
                      <a:pt x="145101" y="268097"/>
                      <a:pt x="150608" y="258184"/>
                    </a:cubicBezTo>
                    <a:cubicBezTo>
                      <a:pt x="173955" y="216159"/>
                      <a:pt x="218375" y="155631"/>
                      <a:pt x="258184" y="129092"/>
                    </a:cubicBezTo>
                    <a:cubicBezTo>
                      <a:pt x="279699" y="114749"/>
                      <a:pt x="297644" y="92334"/>
                      <a:pt x="322730" y="86062"/>
                    </a:cubicBezTo>
                    <a:cubicBezTo>
                      <a:pt x="337073" y="82476"/>
                      <a:pt x="351599" y="79552"/>
                      <a:pt x="365760" y="75304"/>
                    </a:cubicBezTo>
                    <a:cubicBezTo>
                      <a:pt x="387483" y="68787"/>
                      <a:pt x="407935" y="57518"/>
                      <a:pt x="430306" y="53789"/>
                    </a:cubicBezTo>
                    <a:lnTo>
                      <a:pt x="494852" y="43031"/>
                    </a:lnTo>
                    <a:cubicBezTo>
                      <a:pt x="537539" y="35269"/>
                      <a:pt x="580414" y="23807"/>
                      <a:pt x="623944" y="21516"/>
                    </a:cubicBezTo>
                    <a:cubicBezTo>
                      <a:pt x="735010" y="15670"/>
                      <a:pt x="846269" y="14344"/>
                      <a:pt x="957431" y="10758"/>
                    </a:cubicBezTo>
                    <a:cubicBezTo>
                      <a:pt x="968189" y="7172"/>
                      <a:pt x="978364" y="0"/>
                      <a:pt x="989704" y="0"/>
                    </a:cubicBezTo>
                    <a:cubicBezTo>
                      <a:pt x="1007988" y="0"/>
                      <a:pt x="1025420" y="7978"/>
                      <a:pt x="1043492" y="10758"/>
                    </a:cubicBezTo>
                    <a:cubicBezTo>
                      <a:pt x="1072066" y="15154"/>
                      <a:pt x="1100866" y="17930"/>
                      <a:pt x="1129553" y="21516"/>
                    </a:cubicBezTo>
                    <a:cubicBezTo>
                      <a:pt x="1150949" y="35780"/>
                      <a:pt x="1167376" y="58996"/>
                      <a:pt x="1194099" y="32273"/>
                    </a:cubicBezTo>
                    <a:cubicBezTo>
                      <a:pt x="1202117" y="24255"/>
                      <a:pt x="1204857" y="0"/>
                      <a:pt x="1204857" y="0"/>
                    </a:cubicBezTo>
                  </a:path>
                </a:pathLst>
              </a:cu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eaLnBrk="0" hangingPunct="0">
                  <a:spcBef>
                    <a:spcPct val="20000"/>
                  </a:spcBef>
                  <a:buClr>
                    <a:srgbClr val="990000"/>
                  </a:buClr>
                  <a:buSzPct val="100000"/>
                  <a:buFont typeface="Times New Roman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6905625" y="1677986"/>
                <a:ext cx="796925" cy="463386"/>
              </a:xfrm>
              <a:custGeom>
                <a:avLst/>
                <a:gdLst>
                  <a:gd name="connsiteX0" fmla="*/ 0 w 796066"/>
                  <a:gd name="connsiteY0" fmla="*/ 0 h 462579"/>
                  <a:gd name="connsiteX1" fmla="*/ 64546 w 796066"/>
                  <a:gd name="connsiteY1" fmla="*/ 10758 h 462579"/>
                  <a:gd name="connsiteX2" fmla="*/ 150607 w 796066"/>
                  <a:gd name="connsiteY2" fmla="*/ 86061 h 462579"/>
                  <a:gd name="connsiteX3" fmla="*/ 172123 w 796066"/>
                  <a:gd name="connsiteY3" fmla="*/ 107576 h 462579"/>
                  <a:gd name="connsiteX4" fmla="*/ 204396 w 796066"/>
                  <a:gd name="connsiteY4" fmla="*/ 118334 h 462579"/>
                  <a:gd name="connsiteX5" fmla="*/ 279699 w 796066"/>
                  <a:gd name="connsiteY5" fmla="*/ 161365 h 462579"/>
                  <a:gd name="connsiteX6" fmla="*/ 344245 w 796066"/>
                  <a:gd name="connsiteY6" fmla="*/ 215153 h 462579"/>
                  <a:gd name="connsiteX7" fmla="*/ 387276 w 796066"/>
                  <a:gd name="connsiteY7" fmla="*/ 236668 h 462579"/>
                  <a:gd name="connsiteX8" fmla="*/ 462579 w 796066"/>
                  <a:gd name="connsiteY8" fmla="*/ 301214 h 462579"/>
                  <a:gd name="connsiteX9" fmla="*/ 484095 w 796066"/>
                  <a:gd name="connsiteY9" fmla="*/ 322729 h 462579"/>
                  <a:gd name="connsiteX10" fmla="*/ 548640 w 796066"/>
                  <a:gd name="connsiteY10" fmla="*/ 344245 h 462579"/>
                  <a:gd name="connsiteX11" fmla="*/ 645459 w 796066"/>
                  <a:gd name="connsiteY11" fmla="*/ 398033 h 462579"/>
                  <a:gd name="connsiteX12" fmla="*/ 677732 w 796066"/>
                  <a:gd name="connsiteY12" fmla="*/ 419548 h 462579"/>
                  <a:gd name="connsiteX13" fmla="*/ 753036 w 796066"/>
                  <a:gd name="connsiteY13" fmla="*/ 441063 h 462579"/>
                  <a:gd name="connsiteX14" fmla="*/ 796066 w 796066"/>
                  <a:gd name="connsiteY14" fmla="*/ 462579 h 46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6066" h="462579">
                    <a:moveTo>
                      <a:pt x="0" y="0"/>
                    </a:moveTo>
                    <a:cubicBezTo>
                      <a:pt x="21515" y="3586"/>
                      <a:pt x="43853" y="3860"/>
                      <a:pt x="64546" y="10758"/>
                    </a:cubicBezTo>
                    <a:cubicBezTo>
                      <a:pt x="91232" y="19653"/>
                      <a:pt x="140009" y="75463"/>
                      <a:pt x="150607" y="86061"/>
                    </a:cubicBezTo>
                    <a:cubicBezTo>
                      <a:pt x="157779" y="93233"/>
                      <a:pt x="162501" y="104369"/>
                      <a:pt x="172123" y="107576"/>
                    </a:cubicBezTo>
                    <a:lnTo>
                      <a:pt x="204396" y="118334"/>
                    </a:lnTo>
                    <a:cubicBezTo>
                      <a:pt x="243364" y="176787"/>
                      <a:pt x="202894" y="132563"/>
                      <a:pt x="279699" y="161365"/>
                    </a:cubicBezTo>
                    <a:cubicBezTo>
                      <a:pt x="315646" y="174845"/>
                      <a:pt x="313402" y="193122"/>
                      <a:pt x="344245" y="215153"/>
                    </a:cubicBezTo>
                    <a:cubicBezTo>
                      <a:pt x="357295" y="224474"/>
                      <a:pt x="372932" y="229496"/>
                      <a:pt x="387276" y="236668"/>
                    </a:cubicBezTo>
                    <a:cubicBezTo>
                      <a:pt x="445679" y="314540"/>
                      <a:pt x="388747" y="251993"/>
                      <a:pt x="462579" y="301214"/>
                    </a:cubicBezTo>
                    <a:cubicBezTo>
                      <a:pt x="471018" y="306840"/>
                      <a:pt x="475023" y="318193"/>
                      <a:pt x="484095" y="322729"/>
                    </a:cubicBezTo>
                    <a:cubicBezTo>
                      <a:pt x="504380" y="332871"/>
                      <a:pt x="548640" y="344245"/>
                      <a:pt x="548640" y="344245"/>
                    </a:cubicBezTo>
                    <a:cubicBezTo>
                      <a:pt x="649928" y="445533"/>
                      <a:pt x="487505" y="292732"/>
                      <a:pt x="645459" y="398033"/>
                    </a:cubicBezTo>
                    <a:cubicBezTo>
                      <a:pt x="656217" y="405205"/>
                      <a:pt x="666168" y="413766"/>
                      <a:pt x="677732" y="419548"/>
                    </a:cubicBezTo>
                    <a:cubicBezTo>
                      <a:pt x="693169" y="427267"/>
                      <a:pt x="739243" y="437615"/>
                      <a:pt x="753036" y="441063"/>
                    </a:cubicBezTo>
                    <a:lnTo>
                      <a:pt x="796066" y="462579"/>
                    </a:lnTo>
                  </a:path>
                </a:pathLst>
              </a:cu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eaLnBrk="0" hangingPunct="0">
                  <a:spcBef>
                    <a:spcPct val="20000"/>
                  </a:spcBef>
                  <a:buClr>
                    <a:srgbClr val="990000"/>
                  </a:buClr>
                  <a:buSzPct val="100000"/>
                  <a:buFont typeface="Times New Roman" pitchFamily="18" charset="0"/>
                  <a:buChar char="•"/>
                  <a:defRPr/>
                </a:pPr>
                <a:endParaRPr lang="en-US"/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 rot="5400000" flipH="1" flipV="1">
                <a:off x="6247822" y="1523259"/>
                <a:ext cx="1218770" cy="15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6858000" y="2133438"/>
                <a:ext cx="1524000" cy="1587"/>
              </a:xfrm>
              <a:prstGeom prst="straightConnector1">
                <a:avLst/>
              </a:prstGeom>
              <a:ln w="22225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54" name="TextBox 40"/>
              <p:cNvSpPr txBox="1">
                <a:spLocks noChangeArrowheads="1"/>
              </p:cNvSpPr>
              <p:nvPr/>
            </p:nvSpPr>
            <p:spPr bwMode="auto">
              <a:xfrm>
                <a:off x="7162800" y="838200"/>
                <a:ext cx="1219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rgbClr val="990000"/>
                  </a:buClr>
                  <a:buSzPct val="100000"/>
                  <a:buFont typeface="Times New Roman" charset="0"/>
                  <a:buNone/>
                </a:pPr>
                <a:r>
                  <a:rPr lang="en-US" sz="2000" i="1"/>
                  <a:t>above</a:t>
                </a:r>
              </a:p>
            </p:txBody>
          </p:sp>
          <p:sp>
            <p:nvSpPr>
              <p:cNvPr id="39955" name="TextBox 41"/>
              <p:cNvSpPr txBox="1">
                <a:spLocks noChangeArrowheads="1"/>
              </p:cNvSpPr>
              <p:nvPr/>
            </p:nvSpPr>
            <p:spPr bwMode="auto">
              <a:xfrm>
                <a:off x="7086600" y="1657290"/>
                <a:ext cx="1219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rgbClr val="990000"/>
                  </a:buClr>
                  <a:buSzPct val="100000"/>
                  <a:buFont typeface="Times New Roman" charset="0"/>
                  <a:buNone/>
                </a:pPr>
                <a:r>
                  <a:rPr lang="en-US" sz="2000" i="1"/>
                  <a:t>below</a:t>
                </a:r>
              </a:p>
            </p:txBody>
          </p:sp>
        </p:grpSp>
        <p:sp>
          <p:nvSpPr>
            <p:cNvPr id="39948" name="TextBox 43"/>
            <p:cNvSpPr txBox="1">
              <a:spLocks noChangeArrowheads="1"/>
            </p:cNvSpPr>
            <p:nvPr/>
          </p:nvSpPr>
          <p:spPr bwMode="auto">
            <a:xfrm>
              <a:off x="6477000" y="833735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/>
                <a:t>I</a:t>
              </a:r>
            </a:p>
          </p:txBody>
        </p:sp>
        <p:sp>
          <p:nvSpPr>
            <p:cNvPr id="39949" name="TextBox 45"/>
            <p:cNvSpPr txBox="1">
              <a:spLocks noChangeArrowheads="1"/>
            </p:cNvSpPr>
            <p:nvPr/>
          </p:nvSpPr>
          <p:spPr bwMode="auto">
            <a:xfrm>
              <a:off x="8001000" y="2057400"/>
              <a:ext cx="457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/>
                <a:t>t</a:t>
              </a:r>
            </a:p>
          </p:txBody>
        </p:sp>
      </p:grpSp>
      <p:sp>
        <p:nvSpPr>
          <p:cNvPr id="39944" name="Date Placeholder 3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39945" name="Slide Number Placeholder 3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A45676-43F6-9548-9BB8-A9F8D0B3C32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9946" name="Footer Placeholder 3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bg>
      <p:bgPr>
        <a:solidFill>
          <a:schemeClr val="accent4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To do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ea typeface="ＭＳ Ｐゴシック" charset="-128"/>
                <a:cs typeface="ＭＳ Ｐゴシック" charset="-128"/>
              </a:rPr>
              <a:t>E2.1: modeling time varying networks</a:t>
            </a:r>
          </a:p>
          <a:p>
            <a:r>
              <a:rPr lang="en-US" sz="2400" b="1" dirty="0" smtClean="0">
                <a:ea typeface="ＭＳ Ｐゴシック" charset="-128"/>
                <a:cs typeface="ＭＳ Ｐゴシック" charset="-128"/>
              </a:rPr>
              <a:t>Task I3.1: Methods for scalable mining of dynamic, heterogeneous information networks 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(Lead: </a:t>
            </a:r>
            <a:r>
              <a:rPr lang="en-US" sz="2400" dirty="0" err="1" smtClean="0">
                <a:ea typeface="ＭＳ Ｐゴシック" charset="-128"/>
                <a:cs typeface="ＭＳ Ｐゴシック" charset="-128"/>
              </a:rPr>
              <a:t>Jiawei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Han). This project is to answer the key research question: “</a:t>
            </a:r>
            <a:r>
              <a:rPr lang="en-US" sz="2400" i="1" dirty="0" smtClean="0">
                <a:ea typeface="ＭＳ Ｐゴシック" charset="-128"/>
                <a:cs typeface="ＭＳ Ｐゴシック" charset="-128"/>
              </a:rPr>
              <a:t>What are the new principles and methods for mining distributed, incomplete, dynamic, and heterogeneous information networks to satisfy the end-user needs?” 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en-US" b="1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4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2048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774D3B-4668-F643-ACC6-BEE0E520A8B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48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ea typeface="ＭＳ Ｐゴシック" charset="-128"/>
                <a:cs typeface="ＭＳ Ｐゴシック" charset="-128"/>
              </a:rPr>
              <a:t>NO 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epidemic  if</a:t>
            </a:r>
          </a:p>
          <a:p>
            <a:pPr>
              <a:buFont typeface="Wingdings 3" charset="2"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                    </a:t>
            </a:r>
          </a:p>
          <a:p>
            <a:pPr>
              <a:buFont typeface="Wingdings 3" charset="2"/>
              <a:buNone/>
            </a:pPr>
            <a:r>
              <a:rPr lang="en-US" sz="4000" i="1" dirty="0" smtClean="0">
                <a:ea typeface="ＭＳ Ｐゴシック" charset="-128"/>
                <a:cs typeface="ＭＳ Ｐゴシック" charset="-128"/>
              </a:rPr>
              <a:t>			   </a:t>
            </a:r>
            <a:r>
              <a:rPr lang="en-US" sz="4000" i="1" dirty="0" err="1" smtClean="0">
                <a:ea typeface="ＭＳ Ｐゴシック" charset="-128"/>
                <a:cs typeface="ＭＳ Ｐゴシック" charset="-128"/>
              </a:rPr>
              <a:t>eig</a:t>
            </a:r>
            <a:r>
              <a:rPr lang="en-US" sz="4000" i="1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4000" dirty="0" smtClean="0">
                <a:ea typeface="ＭＳ Ｐゴシック" charset="-128"/>
                <a:cs typeface="ＭＳ Ｐゴシック" charset="-128"/>
              </a:rPr>
              <a:t>(</a:t>
            </a:r>
            <a:r>
              <a:rPr lang="en-US" sz="4000" b="1" dirty="0" smtClean="0">
                <a:latin typeface="Constantia" charset="0"/>
                <a:ea typeface="ＭＳ Ｐゴシック" charset="-128"/>
                <a:cs typeface="ＭＳ Ｐゴシック" charset="-128"/>
              </a:rPr>
              <a:t>S</a:t>
            </a:r>
            <a:r>
              <a:rPr lang="en-US" sz="4000" dirty="0" smtClean="0">
                <a:ea typeface="ＭＳ Ｐゴシック" charset="-128"/>
                <a:cs typeface="ＭＳ Ｐゴシック" charset="-128"/>
              </a:rPr>
              <a:t>) = </a:t>
            </a:r>
            <a:r>
              <a:rPr lang="en-US" sz="4000" dirty="0" err="1" smtClean="0">
                <a:latin typeface="Symbol"/>
                <a:ea typeface="ＭＳ Ｐゴシック" charset="-128"/>
                <a:cs typeface="ＭＳ Ｐゴシック" charset="-128"/>
              </a:rPr>
              <a:t>l</a:t>
            </a:r>
            <a:r>
              <a:rPr lang="en-US" sz="4000" baseline="-25000" dirty="0" err="1" smtClean="0">
                <a:ea typeface="ＭＳ Ｐゴシック" charset="-128"/>
                <a:cs typeface="ＭＳ Ｐゴシック" charset="-128"/>
              </a:rPr>
              <a:t>S</a:t>
            </a:r>
            <a:r>
              <a:rPr lang="en-US" sz="4000" dirty="0" smtClean="0">
                <a:ea typeface="ＭＳ Ｐゴシック" charset="-128"/>
                <a:cs typeface="ＭＳ Ｐゴシック" charset="-128"/>
              </a:rPr>
              <a:t> &lt; 1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Q1: Threshold - Main result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1994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4199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997D6B-828B-F04E-B138-B8630E00963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1996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i="1" dirty="0" smtClean="0">
                <a:ea typeface="ＭＳ Ｐゴシック" charset="-128"/>
                <a:cs typeface="ＭＳ Ｐゴシック" charset="-128"/>
              </a:rPr>
              <a:t>NO  </a:t>
            </a:r>
            <a:r>
              <a:rPr lang="en-US" sz="3600" b="1" dirty="0" smtClean="0">
                <a:ea typeface="ＭＳ Ｐゴシック" charset="-128"/>
                <a:cs typeface="ＭＳ Ｐゴシック" charset="-128"/>
              </a:rPr>
              <a:t>epidemic  if</a:t>
            </a:r>
          </a:p>
          <a:p>
            <a:pPr>
              <a:buFont typeface="Wingdings 3" charset="2"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                    </a:t>
            </a:r>
          </a:p>
          <a:p>
            <a:pPr>
              <a:buFont typeface="Wingdings 3" charset="2"/>
              <a:buNone/>
            </a:pPr>
            <a:r>
              <a:rPr lang="en-US" sz="4400" i="1" dirty="0" smtClean="0">
                <a:ea typeface="ＭＳ Ｐゴシック" charset="-128"/>
                <a:cs typeface="ＭＳ Ｐゴシック" charset="-128"/>
              </a:rPr>
              <a:t>			   </a:t>
            </a:r>
            <a:r>
              <a:rPr lang="en-US" sz="4400" i="1" dirty="0" err="1" smtClean="0">
                <a:ea typeface="ＭＳ Ｐゴシック" charset="-128"/>
                <a:cs typeface="ＭＳ Ｐゴシック" charset="-128"/>
              </a:rPr>
              <a:t>eig</a:t>
            </a:r>
            <a:r>
              <a:rPr lang="en-US" sz="4400" i="1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4400" dirty="0" smtClean="0">
                <a:ea typeface="ＭＳ Ｐゴシック" charset="-128"/>
                <a:cs typeface="ＭＳ Ｐゴシック" charset="-128"/>
              </a:rPr>
              <a:t>(</a:t>
            </a:r>
            <a:r>
              <a:rPr lang="en-US" sz="4400" b="1" dirty="0" smtClean="0">
                <a:latin typeface="Constantia" charset="0"/>
                <a:ea typeface="ＭＳ Ｐゴシック" charset="-128"/>
                <a:cs typeface="ＭＳ Ｐゴシック" charset="-128"/>
              </a:rPr>
              <a:t>S</a:t>
            </a:r>
            <a:r>
              <a:rPr lang="en-US" sz="4400" dirty="0" smtClean="0">
                <a:ea typeface="ＭＳ Ｐゴシック" charset="-128"/>
                <a:cs typeface="ＭＳ Ｐゴシック" charset="-128"/>
              </a:rPr>
              <a:t>) = </a:t>
            </a:r>
            <a:r>
              <a:rPr lang="en-US" sz="4400" dirty="0" err="1" smtClean="0">
                <a:latin typeface="Symbol"/>
                <a:ea typeface="ＭＳ Ｐゴシック" charset="-128"/>
                <a:cs typeface="ＭＳ Ｐゴシック" charset="-128"/>
              </a:rPr>
              <a:t>l</a:t>
            </a:r>
            <a:r>
              <a:rPr lang="en-US" sz="4400" baseline="-25000" dirty="0" err="1" smtClean="0">
                <a:ea typeface="ＭＳ Ｐゴシック" charset="-128"/>
                <a:cs typeface="ＭＳ Ｐゴシック" charset="-128"/>
              </a:rPr>
              <a:t>S</a:t>
            </a:r>
            <a:r>
              <a:rPr lang="en-US" sz="4400" dirty="0" smtClean="0">
                <a:ea typeface="ＭＳ Ｐゴシック" charset="-128"/>
                <a:cs typeface="ＭＳ Ｐゴシック" charset="-128"/>
              </a:rPr>
              <a:t> &lt; 1</a:t>
            </a:r>
            <a:endParaRPr lang="en-US" sz="3600" dirty="0" smtClean="0">
              <a:ea typeface="ＭＳ Ｐゴシック" charset="-128"/>
              <a:cs typeface="ＭＳ Ｐゴシック" charset="-128"/>
            </a:endParaRP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Q1: Threshold - Main result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3936993"/>
            <a:ext cx="7467600" cy="1828800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4000" dirty="0"/>
              <a:t>Single number! </a:t>
            </a:r>
          </a:p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4000" dirty="0"/>
              <a:t>Largest </a:t>
            </a:r>
            <a:r>
              <a:rPr lang="en-US" sz="4000" dirty="0" err="1"/>
              <a:t>eigenvalue</a:t>
            </a:r>
            <a:r>
              <a:rPr lang="en-US" sz="4000" dirty="0"/>
              <a:t> of the “</a:t>
            </a:r>
            <a:r>
              <a:rPr lang="en-US" sz="4000" i="1" dirty="0"/>
              <a:t>system matrix </a:t>
            </a:r>
            <a:r>
              <a:rPr lang="en-US" sz="4000" dirty="0"/>
              <a:t>”</a:t>
            </a:r>
          </a:p>
        </p:txBody>
      </p:sp>
      <p:sp>
        <p:nvSpPr>
          <p:cNvPr id="41994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4199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997D6B-828B-F04E-B138-B8630E00963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1996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c 27"/>
          <p:cNvSpPr/>
          <p:nvPr/>
        </p:nvSpPr>
        <p:spPr>
          <a:xfrm rot="5955971">
            <a:off x="363029" y="-2117561"/>
            <a:ext cx="3460751" cy="4255417"/>
          </a:xfrm>
          <a:prstGeom prst="arc">
            <a:avLst>
              <a:gd name="adj1" fmla="val 15604105"/>
              <a:gd name="adj2" fmla="val 4880059"/>
            </a:avLst>
          </a:prstGeom>
          <a:solidFill>
            <a:schemeClr val="accent6">
              <a:lumMod val="20000"/>
              <a:lumOff val="80000"/>
            </a:schemeClr>
          </a:solidFill>
          <a:ln w="34925" cmpd="thinThick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Char char="•"/>
              <a:defRPr/>
            </a:pPr>
            <a:endParaRPr lang="en-US"/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2338" y="1981200"/>
            <a:ext cx="45894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20"/>
          <p:cNvSpPr>
            <a:spLocks noChangeArrowheads="1"/>
          </p:cNvSpPr>
          <p:nvPr/>
        </p:nvSpPr>
        <p:spPr bwMode="auto">
          <a:xfrm>
            <a:off x="-174625" y="76200"/>
            <a:ext cx="4441825" cy="97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 i="1" dirty="0"/>
              <a:t> NO </a:t>
            </a:r>
            <a:r>
              <a:rPr lang="en-US" dirty="0"/>
              <a:t>epidemic if</a:t>
            </a:r>
            <a:r>
              <a:rPr lang="en-US" i="1" dirty="0"/>
              <a:t> </a:t>
            </a:r>
            <a:r>
              <a:rPr lang="en-US" i="1" dirty="0" err="1"/>
              <a:t>eig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latin typeface="Constantia" charset="0"/>
              </a:rPr>
              <a:t>S</a:t>
            </a:r>
            <a:r>
              <a:rPr lang="en-US" dirty="0"/>
              <a:t>)</a:t>
            </a:r>
            <a:r>
              <a:rPr lang="en-US" dirty="0" smtClean="0"/>
              <a:t> &lt; 1</a:t>
            </a:r>
          </a:p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 dirty="0" smtClean="0"/>
              <a:t>S = </a:t>
            </a:r>
            <a:r>
              <a:rPr lang="en-US" dirty="0" smtClean="0">
                <a:latin typeface="Symbol"/>
              </a:rPr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 S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grpSp>
        <p:nvGrpSpPr>
          <p:cNvPr id="44040" name="Group 102"/>
          <p:cNvGrpSpPr>
            <a:grpSpLocks/>
          </p:cNvGrpSpPr>
          <p:nvPr/>
        </p:nvGrpSpPr>
        <p:grpSpPr bwMode="auto">
          <a:xfrm>
            <a:off x="533400" y="2539998"/>
            <a:ext cx="5334000" cy="1549402"/>
            <a:chOff x="838200" y="2540034"/>
            <a:chExt cx="5334000" cy="1549942"/>
          </a:xfrm>
        </p:grpSpPr>
        <p:sp>
          <p:nvSpPr>
            <p:cNvPr id="44060" name="TextBox 8"/>
            <p:cNvSpPr txBox="1">
              <a:spLocks noChangeArrowheads="1"/>
            </p:cNvSpPr>
            <p:nvPr/>
          </p:nvSpPr>
          <p:spPr bwMode="auto">
            <a:xfrm>
              <a:off x="838200" y="2895600"/>
              <a:ext cx="220980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 sz="3200"/>
                <a:t>cure rate</a:t>
              </a:r>
            </a:p>
          </p:txBody>
        </p:sp>
        <p:sp>
          <p:nvSpPr>
            <p:cNvPr id="44061" name="TextBox 10"/>
            <p:cNvSpPr txBox="1">
              <a:spLocks noChangeArrowheads="1"/>
            </p:cNvSpPr>
            <p:nvPr/>
          </p:nvSpPr>
          <p:spPr bwMode="auto">
            <a:xfrm>
              <a:off x="2362200" y="3505200"/>
              <a:ext cx="266700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 sz="3200"/>
                <a:t>infection rate</a:t>
              </a:r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flipV="1">
              <a:off x="2861734" y="2540034"/>
              <a:ext cx="1981200" cy="838492"/>
            </a:xfrm>
            <a:prstGeom prst="straightConnector1">
              <a:avLst/>
            </a:prstGeom>
            <a:ln w="44450"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4495800" y="2548505"/>
              <a:ext cx="1676400" cy="990945"/>
            </a:xfrm>
            <a:prstGeom prst="straightConnector1">
              <a:avLst/>
            </a:prstGeom>
            <a:ln w="44450"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41" name="TextBox 124"/>
          <p:cNvSpPr txBox="1">
            <a:spLocks noChangeArrowheads="1"/>
          </p:cNvSpPr>
          <p:nvPr/>
        </p:nvSpPr>
        <p:spPr bwMode="auto">
          <a:xfrm>
            <a:off x="7543800" y="50292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/>
              <a:t>……..</a:t>
            </a:r>
          </a:p>
        </p:txBody>
      </p:sp>
      <p:grpSp>
        <p:nvGrpSpPr>
          <p:cNvPr id="44042" name="Group 163"/>
          <p:cNvGrpSpPr>
            <a:grpSpLocks/>
          </p:cNvGrpSpPr>
          <p:nvPr/>
        </p:nvGrpSpPr>
        <p:grpSpPr bwMode="auto">
          <a:xfrm>
            <a:off x="4953000" y="2667000"/>
            <a:ext cx="3733800" cy="3276600"/>
            <a:chOff x="4953000" y="2667000"/>
            <a:chExt cx="3733800" cy="3276600"/>
          </a:xfrm>
        </p:grpSpPr>
        <p:sp>
          <p:nvSpPr>
            <p:cNvPr id="44047" name="TextBox 9"/>
            <p:cNvSpPr txBox="1">
              <a:spLocks noChangeArrowheads="1"/>
            </p:cNvSpPr>
            <p:nvPr/>
          </p:nvSpPr>
          <p:spPr bwMode="auto">
            <a:xfrm>
              <a:off x="5181600" y="3657600"/>
              <a:ext cx="350520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 sz="3200"/>
                <a:t>  adjacency matrix</a:t>
              </a:r>
            </a:p>
          </p:txBody>
        </p:sp>
        <p:cxnSp>
          <p:nvCxnSpPr>
            <p:cNvPr id="104" name="Straight Arrow Connector 103"/>
            <p:cNvCxnSpPr>
              <a:stCxn id="44047" idx="0"/>
            </p:cNvCxnSpPr>
            <p:nvPr/>
          </p:nvCxnSpPr>
          <p:spPr>
            <a:xfrm rot="16200000" flipV="1">
              <a:off x="6286500" y="3009900"/>
              <a:ext cx="990600" cy="304800"/>
            </a:xfrm>
            <a:prstGeom prst="straightConnector1">
              <a:avLst/>
            </a:prstGeom>
            <a:ln w="44450">
              <a:solidFill>
                <a:schemeClr val="tx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04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38800" y="4385310"/>
              <a:ext cx="416719" cy="262890"/>
            </a:xfrm>
            <a:prstGeom prst="rect">
              <a:avLst/>
            </a:prstGeom>
            <a:ln w="44450">
              <a:noFill/>
              <a:tailEnd type="arrow"/>
            </a:ln>
          </p:spPr>
        </p:pic>
        <p:pic>
          <p:nvPicPr>
            <p:cNvPr id="44050" name="Picture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81800" y="4343400"/>
              <a:ext cx="451445" cy="302895"/>
            </a:xfrm>
            <a:prstGeom prst="rect">
              <a:avLst/>
            </a:prstGeom>
            <a:ln w="44450">
              <a:noFill/>
              <a:tailEnd type="arrow"/>
            </a:ln>
          </p:spPr>
        </p:pic>
        <p:grpSp>
          <p:nvGrpSpPr>
            <p:cNvPr id="44051" name="Group 148"/>
            <p:cNvGrpSpPr>
              <a:grpSpLocks/>
            </p:cNvGrpSpPr>
            <p:nvPr/>
          </p:nvGrpSpPr>
          <p:grpSpPr bwMode="auto">
            <a:xfrm flipH="1">
              <a:off x="4953000" y="5029200"/>
              <a:ext cx="1174563" cy="914400"/>
              <a:chOff x="1762722" y="2507672"/>
              <a:chExt cx="1818678" cy="1911928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1811594" y="2507672"/>
                <a:ext cx="931606" cy="1115291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0" hangingPunct="0">
                  <a:spcBef>
                    <a:spcPct val="20000"/>
                  </a:spcBef>
                  <a:buClr>
                    <a:srgbClr val="990000"/>
                  </a:buClr>
                  <a:buSzPct val="100000"/>
                  <a:buFont typeface="Times New Roman" pitchFamily="18" charset="0"/>
                  <a:buNone/>
                  <a:defRPr/>
                </a:pPr>
                <a:endParaRPr lang="en-US" sz="1800" i="1" dirty="0"/>
              </a:p>
            </p:txBody>
          </p:sp>
          <p:sp>
            <p:nvSpPr>
              <p:cNvPr id="151" name="Left Brace 150"/>
              <p:cNvSpPr/>
              <p:nvPr/>
            </p:nvSpPr>
            <p:spPr>
              <a:xfrm rot="16200000">
                <a:off x="2066871" y="3351719"/>
                <a:ext cx="381723" cy="990599"/>
              </a:xfrm>
              <a:prstGeom prst="leftBrac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eaLnBrk="0" hangingPunct="0">
                  <a:spcBef>
                    <a:spcPct val="20000"/>
                  </a:spcBef>
                  <a:buClr>
                    <a:srgbClr val="990000"/>
                  </a:buClr>
                  <a:buSzPct val="100000"/>
                  <a:buFont typeface="Times New Roman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152" name="Left Brace 151"/>
              <p:cNvSpPr/>
              <p:nvPr/>
            </p:nvSpPr>
            <p:spPr>
              <a:xfrm rot="10800000">
                <a:off x="2819400" y="2666999"/>
                <a:ext cx="380999" cy="912814"/>
              </a:xfrm>
              <a:prstGeom prst="leftBrace">
                <a:avLst/>
              </a:prstGeom>
              <a:ln w="254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eaLnBrk="0" hangingPunct="0">
                  <a:spcBef>
                    <a:spcPct val="20000"/>
                  </a:spcBef>
                  <a:buClr>
                    <a:srgbClr val="990000"/>
                  </a:buClr>
                  <a:buSzPct val="100000"/>
                  <a:buFont typeface="Times New Roman" pitchFamily="18" charset="0"/>
                  <a:buChar char="•"/>
                  <a:defRPr/>
                </a:pPr>
                <a:endParaRPr lang="en-US"/>
              </a:p>
            </p:txBody>
          </p:sp>
          <p:sp>
            <p:nvSpPr>
              <p:cNvPr id="44058" name="TextBox 152"/>
              <p:cNvSpPr txBox="1">
                <a:spLocks noChangeArrowheads="1"/>
              </p:cNvSpPr>
              <p:nvPr/>
            </p:nvSpPr>
            <p:spPr bwMode="auto">
              <a:xfrm>
                <a:off x="2057400" y="3957935"/>
                <a:ext cx="4074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rgbClr val="990000"/>
                  </a:buClr>
                  <a:buSzPct val="100000"/>
                  <a:buFont typeface="Times New Roman" charset="0"/>
                  <a:buNone/>
                </a:pPr>
                <a:r>
                  <a:rPr lang="en-US"/>
                  <a:t>N</a:t>
                </a:r>
              </a:p>
            </p:txBody>
          </p:sp>
          <p:sp>
            <p:nvSpPr>
              <p:cNvPr id="44059" name="TextBox 153"/>
              <p:cNvSpPr txBox="1">
                <a:spLocks noChangeArrowheads="1"/>
              </p:cNvSpPr>
              <p:nvPr/>
            </p:nvSpPr>
            <p:spPr bwMode="auto">
              <a:xfrm>
                <a:off x="3173916" y="2895600"/>
                <a:ext cx="40748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rgbClr val="990000"/>
                  </a:buClr>
                  <a:buSzPct val="100000"/>
                  <a:buFont typeface="Times New Roman" charset="0"/>
                  <a:buNone/>
                </a:pPr>
                <a:r>
                  <a:rPr lang="en-US"/>
                  <a:t>N</a:t>
                </a:r>
              </a:p>
            </p:txBody>
          </p:sp>
        </p:grpSp>
        <p:sp>
          <p:nvSpPr>
            <p:cNvPr id="156" name="Rectangle 155"/>
            <p:cNvSpPr/>
            <p:nvPr/>
          </p:nvSpPr>
          <p:spPr>
            <a:xfrm flipH="1">
              <a:off x="6667500" y="5029200"/>
              <a:ext cx="609600" cy="533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 i="1" dirty="0"/>
            </a:p>
          </p:txBody>
        </p:sp>
        <p:sp>
          <p:nvSpPr>
            <p:cNvPr id="44053" name="TextBox 161"/>
            <p:cNvSpPr txBox="1">
              <a:spLocks noChangeArrowheads="1"/>
            </p:cNvSpPr>
            <p:nvPr/>
          </p:nvSpPr>
          <p:spPr bwMode="auto">
            <a:xfrm>
              <a:off x="5334000" y="4572000"/>
              <a:ext cx="914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 sz="2000"/>
                <a:t>day</a:t>
              </a:r>
              <a:endParaRPr lang="en-US"/>
            </a:p>
          </p:txBody>
        </p:sp>
        <p:sp>
          <p:nvSpPr>
            <p:cNvPr id="44054" name="TextBox 162"/>
            <p:cNvSpPr txBox="1">
              <a:spLocks noChangeArrowheads="1"/>
            </p:cNvSpPr>
            <p:nvPr/>
          </p:nvSpPr>
          <p:spPr bwMode="auto">
            <a:xfrm>
              <a:off x="6477000" y="4572000"/>
              <a:ext cx="914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 sz="2000"/>
                <a:t>night</a:t>
              </a:r>
              <a:endParaRPr lang="en-US"/>
            </a:p>
          </p:txBody>
        </p:sp>
      </p:grpSp>
      <p:sp>
        <p:nvSpPr>
          <p:cNvPr id="56" name="Explosion 1 55"/>
          <p:cNvSpPr/>
          <p:nvPr/>
        </p:nvSpPr>
        <p:spPr>
          <a:xfrm>
            <a:off x="5765817" y="0"/>
            <a:ext cx="2514600" cy="1066800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800" dirty="0"/>
              <a:t>Details</a:t>
            </a:r>
            <a:endParaRPr lang="en-US" dirty="0"/>
          </a:p>
        </p:txBody>
      </p:sp>
      <p:sp>
        <p:nvSpPr>
          <p:cNvPr id="44044" name="Date Placeholder 2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44045" name="Slide Number Placeholder 2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F9B316-14A9-A948-818F-31C29CE90CB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4046" name="Footer Placeholder 3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Synthetic</a:t>
            </a:r>
          </a:p>
          <a:p>
            <a:pPr lvl="1"/>
            <a:r>
              <a:rPr lang="en-US" dirty="0" smtClean="0"/>
              <a:t>100 nodes</a:t>
            </a:r>
          </a:p>
          <a:p>
            <a:pPr lvl="1"/>
            <a:r>
              <a:rPr lang="en-US" dirty="0" smtClean="0"/>
              <a:t>Clique; Chain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MIT Reality Mining</a:t>
            </a:r>
          </a:p>
          <a:p>
            <a:pPr lvl="1"/>
            <a:r>
              <a:rPr lang="en-US" dirty="0" smtClean="0"/>
              <a:t>104 mobile devices</a:t>
            </a:r>
          </a:p>
          <a:p>
            <a:pPr lvl="1"/>
            <a:r>
              <a:rPr lang="en-US" dirty="0" smtClean="0"/>
              <a:t>September 2004 – June 2005</a:t>
            </a:r>
          </a:p>
          <a:p>
            <a:pPr lvl="1"/>
            <a:r>
              <a:rPr lang="en-US" dirty="0" smtClean="0"/>
              <a:t>12-hr adjacency matrices</a:t>
            </a:r>
          </a:p>
          <a:p>
            <a:pPr>
              <a:buFont typeface="Wingdings 3" charset="2"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Q1: Simulation experiments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6088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4608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2089E0-B8DB-AE45-8E08-2FD4774585B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6090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               ‘Take-off’ plots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4363" y="2286000"/>
            <a:ext cx="3957637" cy="3276600"/>
          </a:xfrm>
        </p:spPr>
      </p:pic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357438"/>
            <a:ext cx="3929063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1143000" y="16764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/>
              <a:t>Synthetic</a:t>
            </a:r>
          </a:p>
        </p:txBody>
      </p:sp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5562600" y="16764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/>
              <a:t>MIT Reality Mining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-1447799" y="3733800"/>
            <a:ext cx="4114800" cy="3175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9600" y="5791200"/>
            <a:ext cx="8153400" cy="1588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6995" y="476250"/>
            <a:ext cx="337820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i="1" dirty="0" smtClean="0">
                <a:latin typeface="+mj-lt"/>
              </a:rPr>
              <a:t>Footprint </a:t>
            </a:r>
            <a:r>
              <a:rPr lang="en-US" i="1" dirty="0">
                <a:latin typeface="+mj-lt"/>
              </a:rPr>
              <a:t>(# infected @ steady state)</a:t>
            </a:r>
          </a:p>
        </p:txBody>
      </p:sp>
      <p:pic>
        <p:nvPicPr>
          <p:cNvPr id="471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5943600"/>
            <a:ext cx="990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 rot="5400000" flipH="1" flipV="1">
            <a:off x="2019301" y="4610100"/>
            <a:ext cx="1295400" cy="31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6" name="TextBox 22"/>
          <p:cNvSpPr txBox="1">
            <a:spLocks noChangeArrowheads="1"/>
          </p:cNvSpPr>
          <p:nvPr/>
        </p:nvSpPr>
        <p:spPr bwMode="auto">
          <a:xfrm>
            <a:off x="1676400" y="28956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chemeClr val="accent2"/>
                </a:solidFill>
                <a:latin typeface="Constantia" charset="0"/>
              </a:rPr>
              <a:t>Our threshold</a:t>
            </a:r>
          </a:p>
        </p:txBody>
      </p:sp>
      <p:sp>
        <p:nvSpPr>
          <p:cNvPr id="47117" name="TextBox 27"/>
          <p:cNvSpPr txBox="1">
            <a:spLocks noChangeArrowheads="1"/>
          </p:cNvSpPr>
          <p:nvPr/>
        </p:nvSpPr>
        <p:spPr bwMode="auto">
          <a:xfrm>
            <a:off x="6341533" y="3290888"/>
            <a:ext cx="1371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 sz="1800" dirty="0">
                <a:solidFill>
                  <a:srgbClr val="DA1F28"/>
                </a:solidFill>
                <a:latin typeface="Constantia" charset="0"/>
              </a:rPr>
              <a:t>Our threshold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86600" y="6015038"/>
            <a:ext cx="1905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i="1" dirty="0">
                <a:latin typeface="+mj-lt"/>
              </a:rPr>
              <a:t>(log scale)</a:t>
            </a:r>
          </a:p>
        </p:txBody>
      </p:sp>
      <p:sp>
        <p:nvSpPr>
          <p:cNvPr id="47119" name="TextBox 31"/>
          <p:cNvSpPr txBox="1">
            <a:spLocks noChangeArrowheads="1"/>
          </p:cNvSpPr>
          <p:nvPr/>
        </p:nvSpPr>
        <p:spPr bwMode="auto">
          <a:xfrm>
            <a:off x="838200" y="4233337"/>
            <a:ext cx="190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 dirty="0"/>
              <a:t>NO EPIDEMIC</a:t>
            </a:r>
          </a:p>
        </p:txBody>
      </p:sp>
      <p:sp>
        <p:nvSpPr>
          <p:cNvPr id="47120" name="TextBox 32"/>
          <p:cNvSpPr txBox="1">
            <a:spLocks noChangeArrowheads="1"/>
          </p:cNvSpPr>
          <p:nvPr/>
        </p:nvSpPr>
        <p:spPr bwMode="auto">
          <a:xfrm>
            <a:off x="3124200" y="3043238"/>
            <a:ext cx="190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/>
              <a:t>EPIDEMIC</a:t>
            </a:r>
          </a:p>
        </p:txBody>
      </p:sp>
      <p:sp>
        <p:nvSpPr>
          <p:cNvPr id="47121" name="TextBox 33"/>
          <p:cNvSpPr txBox="1">
            <a:spLocks noChangeArrowheads="1"/>
          </p:cNvSpPr>
          <p:nvPr/>
        </p:nvSpPr>
        <p:spPr bwMode="auto">
          <a:xfrm>
            <a:off x="7239000" y="26416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 dirty="0"/>
              <a:t>EPIDEMIC</a:t>
            </a:r>
          </a:p>
        </p:txBody>
      </p:sp>
      <p:sp>
        <p:nvSpPr>
          <p:cNvPr id="47122" name="TextBox 34"/>
          <p:cNvSpPr txBox="1">
            <a:spLocks noChangeArrowheads="1"/>
          </p:cNvSpPr>
          <p:nvPr/>
        </p:nvSpPr>
        <p:spPr bwMode="auto">
          <a:xfrm>
            <a:off x="5181600" y="4359806"/>
            <a:ext cx="1905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 dirty="0"/>
              <a:t>NO EPIDEMIC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6896894" y="4609306"/>
            <a:ext cx="1295400" cy="158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24" name="Date Placeholder 1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47125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451DC0-23E0-D944-9C82-DFBBBC5EDE4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7126" name="Footer Placeholder 2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               Time-plots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1143000" y="16764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/>
              <a:t>Synthetic</a:t>
            </a:r>
          </a:p>
        </p:txBody>
      </p:sp>
      <p:sp>
        <p:nvSpPr>
          <p:cNvPr id="49157" name="TextBox 4"/>
          <p:cNvSpPr txBox="1">
            <a:spLocks noChangeArrowheads="1"/>
          </p:cNvSpPr>
          <p:nvPr/>
        </p:nvSpPr>
        <p:spPr bwMode="auto">
          <a:xfrm>
            <a:off x="5562600" y="16764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/>
              <a:t>MIT Reality Mining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-1447799" y="3733800"/>
            <a:ext cx="4114800" cy="3175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9600" y="5791200"/>
            <a:ext cx="8153400" cy="1588"/>
          </a:xfrm>
          <a:prstGeom prst="straightConnector1">
            <a:avLst/>
          </a:prstGeom>
          <a:ln w="317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228600" y="1219200"/>
            <a:ext cx="2667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i="1" dirty="0">
                <a:latin typeface="+mj-lt"/>
              </a:rPr>
              <a:t>log(# infected)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5943600"/>
            <a:ext cx="1219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i="1" dirty="0">
                <a:latin typeface="+mj-lt"/>
              </a:rPr>
              <a:t>Time</a:t>
            </a:r>
          </a:p>
        </p:txBody>
      </p:sp>
      <p:pic>
        <p:nvPicPr>
          <p:cNvPr id="49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24075"/>
            <a:ext cx="40386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988" y="2133600"/>
            <a:ext cx="41529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0" y="4419600"/>
            <a:ext cx="1905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8000"/>
                </a:solidFill>
              </a:rPr>
              <a:t>&lt; </a:t>
            </a:r>
            <a:r>
              <a:rPr lang="en-US" dirty="0">
                <a:solidFill>
                  <a:srgbClr val="008000"/>
                </a:solidFill>
              </a:rPr>
              <a:t>threshold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21467" y="3149076"/>
            <a:ext cx="22182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 dirty="0" smtClean="0"/>
              <a:t>@ </a:t>
            </a:r>
            <a:r>
              <a:rPr lang="en-US" dirty="0"/>
              <a:t>threshold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752599" y="2700330"/>
            <a:ext cx="23452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chemeClr val="tx2"/>
                </a:solidFill>
              </a:rPr>
              <a:t> &gt;threshold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68998" y="3970332"/>
            <a:ext cx="226060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 dirty="0" smtClean="0"/>
              <a:t>@ </a:t>
            </a:r>
            <a:r>
              <a:rPr lang="en-US" dirty="0"/>
              <a:t>threshold</a:t>
            </a:r>
          </a:p>
        </p:txBody>
      </p:sp>
      <p:sp>
        <p:nvSpPr>
          <p:cNvPr id="49170" name="Date Placeholder 1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49171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2B9222-EDBA-8947-ACA2-BE9D199513C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9172" name="Footer Placeholder 2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08597" y="2446330"/>
            <a:ext cx="23452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chemeClr val="tx2"/>
                </a:solidFill>
              </a:rPr>
              <a:t> &gt;threshold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54134" y="4809066"/>
            <a:ext cx="1905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8000"/>
                </a:solidFill>
              </a:rPr>
              <a:t>&lt; </a:t>
            </a:r>
            <a:r>
              <a:rPr lang="en-US" dirty="0">
                <a:solidFill>
                  <a:srgbClr val="008000"/>
                </a:solidFill>
              </a:rPr>
              <a:t>threshold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Font typeface="Wingdings 3" charset="2"/>
              <a:buNone/>
            </a:pPr>
            <a:r>
              <a:rPr lang="en-US" sz="4000" b="1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√</a:t>
            </a:r>
            <a:r>
              <a:rPr lang="en-US" sz="3600" dirty="0" smtClean="0">
                <a:ea typeface="ＭＳ Ｐゴシック" charset="-128"/>
                <a:cs typeface="ＭＳ Ｐゴシック" charset="-128"/>
              </a:rPr>
              <a:t>Motivation</a:t>
            </a:r>
          </a:p>
          <a:p>
            <a:pPr>
              <a:buFont typeface="Wingdings 3" charset="2"/>
              <a:buNone/>
            </a:pPr>
            <a:r>
              <a:rPr lang="en-US" sz="3600" b="1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√</a:t>
            </a:r>
            <a:r>
              <a:rPr lang="en-US" sz="3600" dirty="0" smtClean="0">
                <a:ea typeface="ＭＳ Ｐゴシック" charset="-128"/>
                <a:cs typeface="ＭＳ Ｐゴシック" charset="-128"/>
              </a:rPr>
              <a:t>Our Framework </a:t>
            </a:r>
          </a:p>
          <a:p>
            <a:pPr lvl="1">
              <a:buFont typeface="Verdana" charset="0"/>
              <a:buNone/>
            </a:pPr>
            <a:r>
              <a:rPr lang="en-US" sz="3200" b="1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√</a:t>
            </a:r>
            <a:r>
              <a:rPr lang="en-US" sz="3200" dirty="0" smtClean="0"/>
              <a:t>SIS epidemic model</a:t>
            </a:r>
          </a:p>
          <a:p>
            <a:pPr lvl="1">
              <a:buFont typeface="Verdana" charset="0"/>
              <a:buNone/>
            </a:pPr>
            <a:r>
              <a:rPr lang="en-US" sz="3200" b="1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√</a:t>
            </a:r>
            <a:r>
              <a:rPr lang="en-US" sz="3200" dirty="0" smtClean="0"/>
              <a:t>Time varying graphs</a:t>
            </a:r>
          </a:p>
          <a:p>
            <a:pPr>
              <a:buFont typeface="Wingdings 3" charset="2"/>
              <a:buNone/>
            </a:pPr>
            <a:r>
              <a:rPr lang="en-US" sz="3600" b="1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√</a:t>
            </a:r>
            <a:r>
              <a:rPr lang="en-US" sz="3600" dirty="0" smtClean="0">
                <a:ea typeface="ＭＳ Ｐゴシック" charset="-128"/>
                <a:cs typeface="ＭＳ Ｐゴシック" charset="-128"/>
              </a:rPr>
              <a:t>Problem Descriptions</a:t>
            </a:r>
          </a:p>
          <a:p>
            <a:pPr>
              <a:buFont typeface="Wingdings 3" charset="2"/>
              <a:buNone/>
            </a:pPr>
            <a:r>
              <a:rPr lang="en-US" sz="3600" b="1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√</a:t>
            </a:r>
            <a:r>
              <a:rPr lang="en-US" sz="3600" dirty="0" smtClean="0">
                <a:ea typeface="ＭＳ Ｐゴシック" charset="-128"/>
                <a:cs typeface="ＭＳ Ｐゴシック" charset="-128"/>
              </a:rPr>
              <a:t>Epidemic Threshold</a:t>
            </a:r>
          </a:p>
          <a:p>
            <a:r>
              <a:rPr lang="en-US" sz="3600" dirty="0" smtClean="0">
                <a:ea typeface="ＭＳ Ｐゴシック" charset="-128"/>
                <a:cs typeface="ＭＳ Ｐゴシック" charset="-128"/>
              </a:rPr>
              <a:t> Immunization</a:t>
            </a:r>
            <a:endParaRPr lang="en-US" i="1" dirty="0" smtClean="0">
              <a:ea typeface="ＭＳ Ｐゴシック" charset="-128"/>
              <a:cs typeface="ＭＳ Ｐゴシック" charset="-128"/>
            </a:endParaRP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Outline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8E6E01-9766-184B-805E-50AFC0DDF9B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120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685800" y="1447800"/>
            <a:ext cx="8458200" cy="4648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charset="-128"/>
                <a:cs typeface="ＭＳ Ｐゴシック" charset="-128"/>
              </a:rPr>
              <a:t>Our solution</a:t>
            </a:r>
          </a:p>
          <a:p>
            <a:pPr lvl="1" eaLnBrk="1" hangingPunct="1"/>
            <a:r>
              <a:rPr lang="en-US" sz="3600" dirty="0" smtClean="0"/>
              <a:t>reduce             </a:t>
            </a:r>
            <a:r>
              <a:rPr lang="en-US" sz="3600" dirty="0" err="1" smtClean="0">
                <a:latin typeface="Symbol"/>
              </a:rPr>
              <a:t>l</a:t>
            </a:r>
            <a:r>
              <a:rPr lang="en-US" sz="3600" baseline="-25000" dirty="0" err="1" smtClean="0">
                <a:latin typeface="Symbol"/>
              </a:rPr>
              <a:t>P</a:t>
            </a:r>
            <a:r>
              <a:rPr lang="en-US" sz="3600" baseline="-25000" dirty="0" err="1" smtClean="0"/>
              <a:t>i</a:t>
            </a:r>
            <a:r>
              <a:rPr lang="en-US" sz="3600" baseline="-25000" dirty="0" smtClean="0"/>
              <a:t> Si</a:t>
            </a:r>
            <a:r>
              <a:rPr lang="en-US" sz="3600" dirty="0" smtClean="0"/>
              <a:t> ( == </a:t>
            </a:r>
            <a:r>
              <a:rPr lang="en-US" sz="3600" dirty="0" err="1" smtClean="0">
                <a:latin typeface="Symbol"/>
              </a:rPr>
              <a:t>l</a:t>
            </a:r>
            <a:r>
              <a:rPr lang="en-US" sz="3600" dirty="0" smtClean="0"/>
              <a:t>   )</a:t>
            </a:r>
          </a:p>
          <a:p>
            <a:pPr lvl="1" eaLnBrk="1" hangingPunct="1"/>
            <a:r>
              <a:rPr lang="en-US" sz="3600" dirty="0" smtClean="0"/>
              <a:t>goal: max ‘</a:t>
            </a:r>
            <a:r>
              <a:rPr lang="en-US" sz="3600" dirty="0" err="1" smtClean="0"/>
              <a:t>eigendrop</a:t>
            </a:r>
            <a:r>
              <a:rPr lang="en-US" sz="3600" dirty="0" smtClean="0"/>
              <a:t>’   </a:t>
            </a:r>
            <a:r>
              <a:rPr lang="el-GR" sz="3600" dirty="0" smtClean="0"/>
              <a:t>Δ</a:t>
            </a:r>
            <a:r>
              <a:rPr lang="en-US" sz="3600" dirty="0" err="1" smtClean="0">
                <a:latin typeface="Symbol"/>
              </a:rPr>
              <a:t>l</a:t>
            </a:r>
            <a:endParaRPr lang="en-US" sz="3600" dirty="0" smtClean="0">
              <a:latin typeface="Symbol"/>
            </a:endParaRPr>
          </a:p>
          <a:p>
            <a:pPr eaLnBrk="1" hangingPunct="1">
              <a:buNone/>
            </a:pPr>
            <a:endParaRPr lang="en-US" sz="40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3600" dirty="0" smtClean="0">
                <a:ea typeface="ＭＳ Ｐゴシック" charset="-128"/>
                <a:cs typeface="ＭＳ Ｐゴシック" charset="-128"/>
              </a:rPr>
              <a:t>Comparison - But : No competing policy</a:t>
            </a:r>
          </a:p>
          <a:p>
            <a:pPr eaLnBrk="1" hangingPunct="1"/>
            <a:r>
              <a:rPr lang="en-US" sz="3600" dirty="0" smtClean="0">
                <a:ea typeface="ＭＳ Ｐゴシック" charset="-128"/>
                <a:cs typeface="ＭＳ Ｐゴシック" charset="-128"/>
              </a:rPr>
              <a:t>We propose and evaluate many policies</a:t>
            </a:r>
          </a:p>
          <a:p>
            <a:pPr eaLnBrk="1" hangingPunct="1"/>
            <a:endParaRPr lang="en-US" sz="2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Q2: Immunization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08667" y="3285077"/>
            <a:ext cx="6366934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l-GR" sz="3600" dirty="0" smtClean="0"/>
              <a:t>Δ</a:t>
            </a:r>
            <a:r>
              <a:rPr lang="en-US" sz="3600" dirty="0" err="1" smtClean="0">
                <a:latin typeface="Symbol"/>
              </a:rPr>
              <a:t>l</a:t>
            </a:r>
            <a:r>
              <a:rPr lang="en-US" sz="2800" dirty="0" smtClean="0"/>
              <a:t>   </a:t>
            </a:r>
            <a:r>
              <a:rPr lang="en-US" sz="2800" dirty="0"/>
              <a:t>= </a:t>
            </a:r>
            <a:r>
              <a:rPr lang="en-US" sz="2800" dirty="0" smtClean="0"/>
              <a:t> </a:t>
            </a:r>
            <a:r>
              <a:rPr lang="en-US" sz="3600" dirty="0" err="1" smtClean="0">
                <a:latin typeface="Symbol"/>
              </a:rPr>
              <a:t>l</a:t>
            </a:r>
            <a:r>
              <a:rPr lang="en-US" sz="2800" i="1" dirty="0" err="1" smtClean="0"/>
              <a:t>_before</a:t>
            </a:r>
            <a:r>
              <a:rPr lang="en-US" sz="2800" dirty="0" smtClean="0"/>
              <a:t> -  </a:t>
            </a:r>
            <a:r>
              <a:rPr lang="en-US" sz="3600" dirty="0" err="1" smtClean="0">
                <a:latin typeface="Symbol"/>
              </a:rPr>
              <a:t>l</a:t>
            </a:r>
            <a:r>
              <a:rPr lang="en-US" sz="2800" dirty="0" smtClean="0"/>
              <a:t> _</a:t>
            </a:r>
            <a:r>
              <a:rPr lang="en-US" sz="2800" i="1" dirty="0" smtClean="0"/>
              <a:t>after</a:t>
            </a:r>
            <a:endParaRPr lang="en-US" sz="2800" i="1" dirty="0"/>
          </a:p>
        </p:txBody>
      </p:sp>
      <p:pic>
        <p:nvPicPr>
          <p:cNvPr id="52236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1676400"/>
            <a:ext cx="5334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7" name="TextBox 69"/>
          <p:cNvSpPr txBox="1">
            <a:spLocks noChangeArrowheads="1"/>
          </p:cNvSpPr>
          <p:nvPr/>
        </p:nvSpPr>
        <p:spPr bwMode="auto">
          <a:xfrm>
            <a:off x="8229600" y="1443038"/>
            <a:ext cx="63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/>
              <a:t>?</a:t>
            </a:r>
          </a:p>
        </p:txBody>
      </p:sp>
      <p:sp>
        <p:nvSpPr>
          <p:cNvPr id="52238" name="Date Placeholder 2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52239" name="Slide Number Placeholder 3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C16FB0-FD48-2244-AC94-8F96B26F3D8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2240" name="Footer Placeholder 3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  <p:grpSp>
        <p:nvGrpSpPr>
          <p:cNvPr id="52235" name="Group 51"/>
          <p:cNvGrpSpPr>
            <a:grpSpLocks/>
          </p:cNvGrpSpPr>
          <p:nvPr/>
        </p:nvGrpSpPr>
        <p:grpSpPr bwMode="auto">
          <a:xfrm>
            <a:off x="6824133" y="134936"/>
            <a:ext cx="2145242" cy="1930929"/>
            <a:chOff x="1527741" y="2514600"/>
            <a:chExt cx="2720605" cy="2253071"/>
          </a:xfrm>
          <a:solidFill>
            <a:schemeClr val="bg1"/>
          </a:solidFill>
        </p:grpSpPr>
        <p:pic>
          <p:nvPicPr>
            <p:cNvPr id="52241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7741" y="3200399"/>
              <a:ext cx="362146" cy="6528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2242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28654" y="2667000"/>
              <a:ext cx="362146" cy="6528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2243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57400" y="3886200"/>
              <a:ext cx="362146" cy="6528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2244" name="Picture 55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19400" y="3276600"/>
              <a:ext cx="362146" cy="6528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cxnSp>
          <p:nvCxnSpPr>
            <p:cNvPr id="57" name="Straight Connector 56"/>
            <p:cNvCxnSpPr/>
            <p:nvPr/>
          </p:nvCxnSpPr>
          <p:spPr>
            <a:xfrm>
              <a:off x="1981704" y="3587945"/>
              <a:ext cx="761896" cy="69863"/>
            </a:xfrm>
            <a:prstGeom prst="line">
              <a:avLst/>
            </a:prstGeom>
            <a:grpFill/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981704" y="3124311"/>
              <a:ext cx="219045" cy="139725"/>
            </a:xfrm>
            <a:prstGeom prst="line">
              <a:avLst/>
            </a:prstGeom>
            <a:grpFill/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809444" y="3906330"/>
              <a:ext cx="258809" cy="219045"/>
            </a:xfrm>
            <a:prstGeom prst="line">
              <a:avLst/>
            </a:prstGeom>
            <a:grpFill/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3200738" y="3657808"/>
              <a:ext cx="609517" cy="14290"/>
            </a:xfrm>
            <a:prstGeom prst="line">
              <a:avLst/>
            </a:prstGeom>
            <a:grpFill/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249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4200" y="2514600"/>
              <a:ext cx="362146" cy="6528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cxnSp>
          <p:nvCxnSpPr>
            <p:cNvPr id="62" name="Straight Connector 61"/>
            <p:cNvCxnSpPr/>
            <p:nvPr/>
          </p:nvCxnSpPr>
          <p:spPr>
            <a:xfrm>
              <a:off x="2438842" y="4343732"/>
              <a:ext cx="457138" cy="76214"/>
            </a:xfrm>
            <a:prstGeom prst="line">
              <a:avLst/>
            </a:prstGeom>
            <a:grpFill/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251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86200" y="3352800"/>
              <a:ext cx="362146" cy="6528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cxnSp>
          <p:nvCxnSpPr>
            <p:cNvPr id="64" name="Straight Connector 63"/>
            <p:cNvCxnSpPr/>
            <p:nvPr/>
          </p:nvCxnSpPr>
          <p:spPr>
            <a:xfrm rot="5400000">
              <a:off x="3124500" y="3276763"/>
              <a:ext cx="304855" cy="152379"/>
            </a:xfrm>
            <a:prstGeom prst="line">
              <a:avLst/>
            </a:prstGeom>
            <a:grpFill/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2667411" y="2971883"/>
              <a:ext cx="380948" cy="30167"/>
            </a:xfrm>
            <a:prstGeom prst="line">
              <a:avLst/>
            </a:prstGeom>
            <a:grpFill/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254" name="TextBox 65"/>
            <p:cNvSpPr txBox="1">
              <a:spLocks noChangeArrowheads="1"/>
            </p:cNvSpPr>
            <p:nvPr/>
          </p:nvSpPr>
          <p:spPr bwMode="auto">
            <a:xfrm>
              <a:off x="2743201" y="3124200"/>
              <a:ext cx="62775" cy="57459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990000"/>
                </a:buClr>
                <a:buSzPct val="100000"/>
                <a:buFont typeface="Times New Roman" charset="0"/>
                <a:buNone/>
              </a:pPr>
              <a:r>
                <a:rPr lang="en-US"/>
                <a:t>?</a:t>
              </a:r>
            </a:p>
          </p:txBody>
        </p:sp>
        <p:pic>
          <p:nvPicPr>
            <p:cNvPr id="52255" name="Picture 1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23141" y="3276600"/>
              <a:ext cx="533400" cy="6013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2256" name="Picture 67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1800" y="4114800"/>
              <a:ext cx="362146" cy="6528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j-ea"/>
              <a:cs typeface="+mj-cs"/>
            </a:endParaRPr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32025" y="1600200"/>
            <a:ext cx="6683375" cy="4525963"/>
          </a:xfrm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04800"/>
            <a:ext cx="33528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609600" y="1981200"/>
            <a:ext cx="152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 sz="2800" i="1"/>
              <a:t>Lower is better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-1232425" y="3790950"/>
            <a:ext cx="3465512" cy="1588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9" name="Picture 2" descr="trophy - abstract clip art"/>
          <p:cNvPicPr>
            <a:picLocks noChangeAspect="1" noChangeArrowheads="1"/>
          </p:cNvPicPr>
          <p:nvPr/>
        </p:nvPicPr>
        <p:blipFill>
          <a:blip r:embed="rId5"/>
          <a:srcRect r="12000"/>
          <a:stretch>
            <a:fillRect/>
          </a:stretch>
        </p:blipFill>
        <p:spPr bwMode="auto">
          <a:xfrm>
            <a:off x="777875" y="4876800"/>
            <a:ext cx="6699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5257800" y="4572000"/>
            <a:ext cx="5334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1" name="TextBox 10"/>
          <p:cNvSpPr txBox="1">
            <a:spLocks noChangeArrowheads="1"/>
          </p:cNvSpPr>
          <p:nvPr/>
        </p:nvSpPr>
        <p:spPr bwMode="auto">
          <a:xfrm>
            <a:off x="4495800" y="48768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/>
              <a:t>Optimal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7696200" y="4953000"/>
            <a:ext cx="609600" cy="152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3" name="TextBox 13"/>
          <p:cNvSpPr txBox="1">
            <a:spLocks noChangeArrowheads="1"/>
          </p:cNvSpPr>
          <p:nvPr/>
        </p:nvSpPr>
        <p:spPr bwMode="auto">
          <a:xfrm>
            <a:off x="6739467" y="5181600"/>
            <a:ext cx="17187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 dirty="0">
                <a:solidFill>
                  <a:srgbClr val="00B050"/>
                </a:solidFill>
              </a:rPr>
              <a:t>Greedy-S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7505700" y="4000500"/>
            <a:ext cx="533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5" name="TextBox 15"/>
          <p:cNvSpPr txBox="1">
            <a:spLocks noChangeArrowheads="1"/>
          </p:cNvSpPr>
          <p:nvPr/>
        </p:nvSpPr>
        <p:spPr bwMode="auto">
          <a:xfrm>
            <a:off x="6096000" y="35814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C00000"/>
                </a:solidFill>
              </a:rPr>
              <a:t>Greedy-DavgA</a:t>
            </a:r>
          </a:p>
        </p:txBody>
      </p:sp>
      <p:sp>
        <p:nvSpPr>
          <p:cNvPr id="21" name="Round Single Corner Rectangle 20"/>
          <p:cNvSpPr/>
          <p:nvPr/>
        </p:nvSpPr>
        <p:spPr>
          <a:xfrm>
            <a:off x="533400" y="457200"/>
            <a:ext cx="1143000" cy="8382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Char char="•"/>
              <a:defRPr/>
            </a:pPr>
            <a:endParaRPr lang="en-US"/>
          </a:p>
        </p:txBody>
      </p:sp>
      <p:pic>
        <p:nvPicPr>
          <p:cNvPr id="5428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675" y="0"/>
            <a:ext cx="6953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8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3048000"/>
            <a:ext cx="5969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5838825"/>
            <a:ext cx="7143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0" name="Date Placeholder 1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54291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76D833-DB13-3C4F-97AF-3EEF819BB6F7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4292" name="Footer Placeholder 1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Time-varying Graphs</a:t>
            </a:r>
          </a:p>
          <a:p>
            <a:r>
              <a:rPr lang="en-US" sz="2800" dirty="0" smtClean="0">
                <a:ea typeface="ＭＳ Ｐゴシック" charset="-128"/>
                <a:cs typeface="ＭＳ Ｐゴシック" charset="-128"/>
              </a:rPr>
              <a:t>SIS (flu-like) propagation model</a:t>
            </a:r>
          </a:p>
          <a:p>
            <a:pPr>
              <a:buFont typeface="Wingdings 3" charset="2"/>
              <a:buNone/>
            </a:pPr>
            <a:r>
              <a:rPr lang="en-US" sz="4400" b="1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√</a:t>
            </a:r>
            <a:r>
              <a:rPr lang="en-US" sz="2800" b="1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ea typeface="Times New Roman" charset="0"/>
                <a:cs typeface="Times New Roman" charset="0"/>
              </a:rPr>
              <a:t>Q1: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Epidemic Threshold -        </a:t>
            </a:r>
            <a:r>
              <a:rPr lang="en-US" sz="44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4800" dirty="0" err="1" smtClean="0">
                <a:latin typeface="Symbol"/>
                <a:ea typeface="ＭＳ Ｐゴシック" charset="-128"/>
                <a:cs typeface="ＭＳ Ｐゴシック" charset="-128"/>
              </a:rPr>
              <a:t>l</a:t>
            </a:r>
            <a:r>
              <a:rPr lang="en-US" sz="4800" dirty="0" smtClean="0">
                <a:latin typeface="Symbol"/>
                <a:ea typeface="ＭＳ Ｐゴシック" charset="-128"/>
                <a:cs typeface="ＭＳ Ｐゴシック" charset="-128"/>
              </a:rPr>
              <a:t> &lt; 1</a:t>
            </a:r>
            <a:endParaRPr lang="en-US" dirty="0" smtClean="0">
              <a:latin typeface="Symbol"/>
              <a:ea typeface="ＭＳ Ｐゴシック" charset="-128"/>
              <a:cs typeface="ＭＳ Ｐゴシック" charset="-128"/>
            </a:endParaRPr>
          </a:p>
          <a:p>
            <a:pPr lvl="1"/>
            <a:r>
              <a:rPr lang="en-US" i="1" dirty="0" smtClean="0"/>
              <a:t>Only first </a:t>
            </a:r>
            <a:r>
              <a:rPr lang="en-US" i="1" dirty="0" err="1" smtClean="0"/>
              <a:t>eigen</a:t>
            </a:r>
            <a:r>
              <a:rPr lang="en-US" i="1" dirty="0" smtClean="0"/>
              <a:t>-value of system matrix!</a:t>
            </a:r>
          </a:p>
          <a:p>
            <a:pPr>
              <a:buFont typeface="Wingdings 3" charset="2"/>
              <a:buNone/>
            </a:pPr>
            <a:r>
              <a:rPr lang="en-US" sz="4800" b="1" dirty="0" smtClean="0">
                <a:solidFill>
                  <a:srgbClr val="FF0000"/>
                </a:solidFill>
                <a:ea typeface="Times New Roman" charset="0"/>
                <a:cs typeface="Times New Roman" charset="0"/>
              </a:rPr>
              <a:t>√</a:t>
            </a:r>
            <a:r>
              <a:rPr lang="en-US" dirty="0" smtClean="0">
                <a:ea typeface="ＭＳ Ｐゴシック" charset="-128"/>
                <a:cs typeface="ＭＳ Ｐゴシック" charset="-128"/>
                <a:sym typeface="Wingdings" charset="2"/>
              </a:rPr>
              <a:t> Q2: Immunization Policies – max.</a:t>
            </a:r>
            <a:r>
              <a:rPr lang="el-GR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l-GR" sz="4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Δ</a:t>
            </a:r>
            <a:r>
              <a:rPr lang="en-US" sz="4800" dirty="0" err="1" smtClean="0">
                <a:solidFill>
                  <a:srgbClr val="000000"/>
                </a:solidFill>
                <a:latin typeface="Symbol"/>
                <a:ea typeface="ＭＳ Ｐゴシック" charset="-128"/>
                <a:cs typeface="ＭＳ Ｐゴシック" charset="-128"/>
              </a:rPr>
              <a:t>l</a:t>
            </a:r>
            <a:r>
              <a:rPr lang="en-US" sz="4800" dirty="0" smtClean="0">
                <a:ea typeface="ＭＳ Ｐゴシック" charset="-128"/>
                <a:cs typeface="ＭＳ Ｐゴシック" charset="-128"/>
                <a:sym typeface="Wingdings" charset="2"/>
              </a:rPr>
              <a:t>  </a:t>
            </a:r>
            <a:endParaRPr lang="en-US" dirty="0" smtClean="0">
              <a:ea typeface="ＭＳ Ｐゴシック" charset="-128"/>
              <a:cs typeface="ＭＳ Ｐゴシック" charset="-128"/>
              <a:sym typeface="Wingdings" charset="2"/>
            </a:endParaRPr>
          </a:p>
          <a:p>
            <a:pPr lvl="1"/>
            <a:r>
              <a:rPr lang="en-US" dirty="0" smtClean="0">
                <a:sym typeface="Wingdings" charset="2"/>
              </a:rPr>
              <a:t>Optimal</a:t>
            </a:r>
          </a:p>
          <a:p>
            <a:pPr lvl="1"/>
            <a:r>
              <a:rPr lang="en-US" u="sng" dirty="0" smtClean="0">
                <a:sym typeface="Wingdings" charset="2"/>
              </a:rPr>
              <a:t>Greedy-S</a:t>
            </a:r>
          </a:p>
          <a:p>
            <a:pPr lvl="1"/>
            <a:r>
              <a:rPr lang="en-US" u="sng" dirty="0" smtClean="0">
                <a:sym typeface="Wingdings" charset="2"/>
              </a:rPr>
              <a:t>Greedy-</a:t>
            </a:r>
            <a:r>
              <a:rPr lang="en-US" u="sng" dirty="0" err="1" smtClean="0">
                <a:sym typeface="Wingdings" charset="2"/>
              </a:rPr>
              <a:t>DavgA</a:t>
            </a:r>
            <a:endParaRPr lang="en-US" u="sng" dirty="0" smtClean="0">
              <a:sym typeface="Wingdings" charset="2"/>
            </a:endParaRPr>
          </a:p>
          <a:p>
            <a:pPr lvl="1"/>
            <a:r>
              <a:rPr lang="en-US" dirty="0" smtClean="0">
                <a:sym typeface="Wingdings" charset="2"/>
              </a:rPr>
              <a:t>etc.</a:t>
            </a:r>
          </a:p>
          <a:p>
            <a:pPr lvl="1">
              <a:buFont typeface="Verdana" charset="0"/>
              <a:buNone/>
            </a:pPr>
            <a:endParaRPr lang="en-US" sz="2400" dirty="0" smtClean="0">
              <a:sym typeface="Wingdings" charset="2"/>
            </a:endParaRP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Conclusion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6331" name="Date Placeholder 1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56332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7B602A-88CA-EA48-9031-94167BC52A7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6333" name="Footer Placeholder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Related Tasks for this presentation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E2.1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E3.1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I3.1</a:t>
            </a:r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F77A64-4C45-E84E-9EA1-F668D76EAB3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Goal: large graph mining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Patterns / anomalies</a:t>
            </a:r>
          </a:p>
          <a:p>
            <a:pPr lvl="1"/>
            <a:r>
              <a:rPr lang="en-US" smtClean="0"/>
              <a:t>Static graphs</a:t>
            </a:r>
          </a:p>
          <a:p>
            <a:pPr lvl="1"/>
            <a:r>
              <a:rPr lang="en-US" b="1" smtClean="0">
                <a:solidFill>
                  <a:srgbClr val="FF0000"/>
                </a:solidFill>
              </a:rPr>
              <a:t>Dynamic graphs</a:t>
            </a:r>
          </a:p>
          <a:p>
            <a:pPr lvl="1"/>
            <a:r>
              <a:rPr lang="en-US" smtClean="0"/>
              <a:t>Weighted graphs</a:t>
            </a:r>
          </a:p>
          <a:p>
            <a:pPr lvl="1"/>
            <a:r>
              <a:rPr lang="en-US" smtClean="0"/>
              <a:t>‘heterogeneous’ graphs (multiple-type nodes/edges)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Generators</a:t>
            </a:r>
          </a:p>
          <a:p>
            <a:pPr lvl="1"/>
            <a:r>
              <a:rPr lang="en-US" smtClean="0"/>
              <a:t>Kronecker; Random Typing; Tensors</a:t>
            </a:r>
          </a:p>
          <a:p>
            <a:r>
              <a:rPr lang="en-US" b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Influence/Virus Propagation</a:t>
            </a:r>
          </a:p>
        </p:txBody>
      </p:sp>
      <p:sp>
        <p:nvSpPr>
          <p:cNvPr id="57348" name="TextBox 6"/>
          <p:cNvSpPr txBox="1">
            <a:spLocks noChangeArrowheads="1"/>
          </p:cNvSpPr>
          <p:nvPr/>
        </p:nvSpPr>
        <p:spPr bwMode="auto">
          <a:xfrm>
            <a:off x="4264025" y="2573338"/>
            <a:ext cx="47974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Duration of phonecalls (E2.1)</a:t>
            </a:r>
          </a:p>
        </p:txBody>
      </p:sp>
      <p:sp>
        <p:nvSpPr>
          <p:cNvPr id="57349" name="TextBox 6"/>
          <p:cNvSpPr txBox="1">
            <a:spLocks noChangeArrowheads="1"/>
          </p:cNvSpPr>
          <p:nvPr/>
        </p:nvSpPr>
        <p:spPr bwMode="auto">
          <a:xfrm>
            <a:off x="6334125" y="5654675"/>
            <a:ext cx="9620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(I3.1)</a:t>
            </a:r>
          </a:p>
        </p:txBody>
      </p:sp>
      <p:sp>
        <p:nvSpPr>
          <p:cNvPr id="57350" name="Date Placeholder 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57351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F5AB49-EA7C-0F47-AB9D-F0DE53A3352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7352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  <p:sp>
        <p:nvSpPr>
          <p:cNvPr id="57353" name="Right Arrow 8"/>
          <p:cNvSpPr>
            <a:spLocks noChangeArrowheads="1"/>
          </p:cNvSpPr>
          <p:nvPr/>
        </p:nvSpPr>
        <p:spPr bwMode="auto">
          <a:xfrm>
            <a:off x="338138" y="2674938"/>
            <a:ext cx="441325" cy="271462"/>
          </a:xfrm>
          <a:prstGeom prst="rightArrow">
            <a:avLst>
              <a:gd name="adj1" fmla="val 50000"/>
              <a:gd name="adj2" fmla="val 50021"/>
            </a:avLst>
          </a:prstGeom>
          <a:solidFill>
            <a:schemeClr val="tx2"/>
          </a:solidFill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006" y="5604934"/>
            <a:ext cx="575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A50021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Duration of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phonecalls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1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447800"/>
            <a:ext cx="7612063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i="1" smtClean="0">
                <a:ea typeface="ＭＳ Ｐゴシック" charset="-128"/>
                <a:cs typeface="ＭＳ Ｐゴシック" charset="-128"/>
              </a:rPr>
              <a:t>Surprising Patterns for the Call Duration Distribution of Mobile Phone Users</a:t>
            </a:r>
          </a:p>
          <a:p>
            <a:pPr>
              <a:buFontTx/>
              <a:buNone/>
            </a:pPr>
            <a:r>
              <a:rPr lang="en-US" sz="3600" smtClean="0">
                <a:ea typeface="ＭＳ Ｐゴシック" charset="-128"/>
                <a:cs typeface="ＭＳ Ｐゴシック" charset="-128"/>
              </a:rPr>
              <a:t>Pedro O. S. Vaz de Melo</a:t>
            </a:r>
            <a:r>
              <a:rPr lang="en-US" sz="4400" smtClean="0">
                <a:ea typeface="ＭＳ Ｐゴシック" charset="-128"/>
                <a:cs typeface="ＭＳ Ｐゴシック" charset="-128"/>
              </a:rPr>
              <a:t>, </a:t>
            </a:r>
            <a:r>
              <a:rPr lang="en-US" sz="3600" smtClean="0">
                <a:ea typeface="ＭＳ Ｐゴシック" charset="-128"/>
                <a:cs typeface="ＭＳ Ｐゴシック" charset="-128"/>
              </a:rPr>
              <a:t>Leman Akoglu</a:t>
            </a:r>
            <a:r>
              <a:rPr lang="en-US" sz="4400" smtClean="0">
                <a:ea typeface="ＭＳ Ｐゴシック" charset="-128"/>
                <a:cs typeface="ＭＳ Ｐゴシック" charset="-128"/>
              </a:rPr>
              <a:t>, </a:t>
            </a:r>
            <a:r>
              <a:rPr lang="en-US" sz="3600" smtClean="0">
                <a:ea typeface="ＭＳ Ｐゴシック" charset="-128"/>
                <a:cs typeface="ＭＳ Ｐゴシック" charset="-128"/>
              </a:rPr>
              <a:t>Christos Faloutsos</a:t>
            </a:r>
            <a:r>
              <a:rPr lang="en-US" sz="4400" smtClean="0">
                <a:ea typeface="ＭＳ Ｐゴシック" charset="-128"/>
                <a:cs typeface="ＭＳ Ｐゴシック" charset="-128"/>
              </a:rPr>
              <a:t>, </a:t>
            </a:r>
            <a:r>
              <a:rPr lang="en-US" sz="3600" smtClean="0">
                <a:ea typeface="ＭＳ Ｐゴシック" charset="-128"/>
                <a:cs typeface="ＭＳ Ｐゴシック" charset="-128"/>
              </a:rPr>
              <a:t>Antonio A. F. Loureiro</a:t>
            </a:r>
          </a:p>
          <a:p>
            <a:pPr>
              <a:buFontTx/>
              <a:buNone/>
            </a:pPr>
            <a:r>
              <a:rPr lang="en-US" sz="3600" smtClean="0">
                <a:ea typeface="ＭＳ Ｐゴシック" charset="-128"/>
                <a:cs typeface="ＭＳ Ｐゴシック" charset="-128"/>
              </a:rPr>
              <a:t>PKDD 2010</a:t>
            </a:r>
            <a:endParaRPr lang="en-US" sz="4400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8372" name="Picture 6" descr="pedro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2131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5837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03DFBD-1867-D44A-BA33-BAF09BFD80D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8375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 l="10345" t="14426" r="6897"/>
          <a:stretch>
            <a:fillRect/>
          </a:stretch>
        </p:blipFill>
        <p:spPr bwMode="auto">
          <a:xfrm>
            <a:off x="7861300" y="3132666"/>
            <a:ext cx="9112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Probably, power law (?)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0420" name="Picture 6"/>
          <p:cNvPicPr>
            <a:picLocks noChangeAspect="1"/>
          </p:cNvPicPr>
          <p:nvPr/>
        </p:nvPicPr>
        <p:blipFill>
          <a:blip r:embed="rId2"/>
          <a:srcRect t="19211"/>
          <a:stretch>
            <a:fillRect/>
          </a:stretch>
        </p:blipFill>
        <p:spPr bwMode="auto">
          <a:xfrm>
            <a:off x="654050" y="1630363"/>
            <a:ext cx="744855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ctangle 7"/>
          <p:cNvSpPr>
            <a:spLocks noChangeArrowheads="1"/>
          </p:cNvSpPr>
          <p:nvPr/>
        </p:nvSpPr>
        <p:spPr bwMode="auto">
          <a:xfrm>
            <a:off x="2654300" y="1752600"/>
            <a:ext cx="4381500" cy="3352800"/>
          </a:xfrm>
          <a:prstGeom prst="rect">
            <a:avLst/>
          </a:prstGeom>
          <a:solidFill>
            <a:schemeClr val="bg1"/>
          </a:solidFill>
          <a:ln w="28575">
            <a:noFill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2" name="Oval 8"/>
          <p:cNvSpPr>
            <a:spLocks noChangeArrowheads="1"/>
          </p:cNvSpPr>
          <p:nvPr/>
        </p:nvSpPr>
        <p:spPr bwMode="auto">
          <a:xfrm>
            <a:off x="2781300" y="25019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3" name="Oval 9"/>
          <p:cNvSpPr>
            <a:spLocks noChangeArrowheads="1"/>
          </p:cNvSpPr>
          <p:nvPr/>
        </p:nvSpPr>
        <p:spPr bwMode="auto">
          <a:xfrm>
            <a:off x="2933700" y="26543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4" name="Oval 10"/>
          <p:cNvSpPr>
            <a:spLocks noChangeArrowheads="1"/>
          </p:cNvSpPr>
          <p:nvPr/>
        </p:nvSpPr>
        <p:spPr bwMode="auto">
          <a:xfrm>
            <a:off x="3086100" y="28067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5" name="Oval 11"/>
          <p:cNvSpPr>
            <a:spLocks noChangeArrowheads="1"/>
          </p:cNvSpPr>
          <p:nvPr/>
        </p:nvSpPr>
        <p:spPr bwMode="auto">
          <a:xfrm>
            <a:off x="3238500" y="29591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6" name="Oval 12"/>
          <p:cNvSpPr>
            <a:spLocks noChangeArrowheads="1"/>
          </p:cNvSpPr>
          <p:nvPr/>
        </p:nvSpPr>
        <p:spPr bwMode="auto">
          <a:xfrm>
            <a:off x="3390900" y="31115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7" name="Oval 13"/>
          <p:cNvSpPr>
            <a:spLocks noChangeArrowheads="1"/>
          </p:cNvSpPr>
          <p:nvPr/>
        </p:nvSpPr>
        <p:spPr bwMode="auto">
          <a:xfrm>
            <a:off x="3543300" y="32639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8" name="Oval 14"/>
          <p:cNvSpPr>
            <a:spLocks noChangeArrowheads="1"/>
          </p:cNvSpPr>
          <p:nvPr/>
        </p:nvSpPr>
        <p:spPr bwMode="auto">
          <a:xfrm>
            <a:off x="3695700" y="34163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9" name="Oval 15"/>
          <p:cNvSpPr>
            <a:spLocks noChangeArrowheads="1"/>
          </p:cNvSpPr>
          <p:nvPr/>
        </p:nvSpPr>
        <p:spPr bwMode="auto">
          <a:xfrm>
            <a:off x="3848100" y="35687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0" name="Oval 16"/>
          <p:cNvSpPr>
            <a:spLocks noChangeArrowheads="1"/>
          </p:cNvSpPr>
          <p:nvPr/>
        </p:nvSpPr>
        <p:spPr bwMode="auto">
          <a:xfrm>
            <a:off x="4000500" y="37211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1" name="Oval 17"/>
          <p:cNvSpPr>
            <a:spLocks noChangeArrowheads="1"/>
          </p:cNvSpPr>
          <p:nvPr/>
        </p:nvSpPr>
        <p:spPr bwMode="auto">
          <a:xfrm>
            <a:off x="4152900" y="38735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2" name="Oval 18"/>
          <p:cNvSpPr>
            <a:spLocks noChangeArrowheads="1"/>
          </p:cNvSpPr>
          <p:nvPr/>
        </p:nvSpPr>
        <p:spPr bwMode="auto">
          <a:xfrm>
            <a:off x="4305300" y="40259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3" name="Oval 19"/>
          <p:cNvSpPr>
            <a:spLocks noChangeArrowheads="1"/>
          </p:cNvSpPr>
          <p:nvPr/>
        </p:nvSpPr>
        <p:spPr bwMode="auto">
          <a:xfrm>
            <a:off x="4457700" y="41783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4" name="Oval 20"/>
          <p:cNvSpPr>
            <a:spLocks noChangeArrowheads="1"/>
          </p:cNvSpPr>
          <p:nvPr/>
        </p:nvSpPr>
        <p:spPr bwMode="auto">
          <a:xfrm>
            <a:off x="4610100" y="43307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5" name="Oval 21"/>
          <p:cNvSpPr>
            <a:spLocks noChangeArrowheads="1"/>
          </p:cNvSpPr>
          <p:nvPr/>
        </p:nvSpPr>
        <p:spPr bwMode="auto">
          <a:xfrm>
            <a:off x="4762500" y="4483100"/>
            <a:ext cx="76200" cy="76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6" name="TextBox 22"/>
          <p:cNvSpPr txBox="1">
            <a:spLocks noChangeArrowheads="1"/>
          </p:cNvSpPr>
          <p:nvPr/>
        </p:nvSpPr>
        <p:spPr bwMode="auto">
          <a:xfrm>
            <a:off x="4081463" y="2870200"/>
            <a:ext cx="5556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??</a:t>
            </a:r>
          </a:p>
        </p:txBody>
      </p:sp>
      <p:sp>
        <p:nvSpPr>
          <p:cNvPr id="60437" name="Date Placeholder 2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60438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51BA6D-1ACA-C041-9793-C564CD1995B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0439" name="Footer Placeholder 2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No Power Law!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1444" name="Picture 6"/>
          <p:cNvPicPr>
            <a:picLocks noChangeAspect="1"/>
          </p:cNvPicPr>
          <p:nvPr/>
        </p:nvPicPr>
        <p:blipFill>
          <a:blip r:embed="rId2"/>
          <a:srcRect t="19211"/>
          <a:stretch>
            <a:fillRect/>
          </a:stretch>
        </p:blipFill>
        <p:spPr bwMode="auto">
          <a:xfrm>
            <a:off x="654050" y="1630363"/>
            <a:ext cx="744855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6144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01A7FB-9681-C94A-B01C-5A20AFD89F52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1447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‘TLaC: Lazy Contractor’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The longer a task (phonecall) has taken,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The even longer it will take</a:t>
            </a:r>
          </a:p>
        </p:txBody>
      </p:sp>
      <p:pic>
        <p:nvPicPr>
          <p:cNvPr id="62468" name="Picture 7"/>
          <p:cNvPicPr>
            <a:picLocks noChangeAspect="1"/>
          </p:cNvPicPr>
          <p:nvPr/>
        </p:nvPicPr>
        <p:blipFill>
          <a:blip r:embed="rId2"/>
          <a:srcRect l="4944" t="15871" r="10506"/>
          <a:stretch>
            <a:fillRect/>
          </a:stretch>
        </p:blipFill>
        <p:spPr bwMode="auto">
          <a:xfrm>
            <a:off x="0" y="3670300"/>
            <a:ext cx="22764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8" descr="OR.png"/>
          <p:cNvPicPr>
            <a:picLocks noChangeAspect="1"/>
          </p:cNvPicPr>
          <p:nvPr/>
        </p:nvPicPr>
        <p:blipFill>
          <a:blip r:embed="rId3"/>
          <a:srcRect l="7961"/>
          <a:stretch>
            <a:fillRect/>
          </a:stretch>
        </p:blipFill>
        <p:spPr bwMode="auto">
          <a:xfrm>
            <a:off x="4930775" y="3009900"/>
            <a:ext cx="3986213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Box 9"/>
          <p:cNvSpPr txBox="1">
            <a:spLocks noChangeArrowheads="1"/>
          </p:cNvSpPr>
          <p:nvPr/>
        </p:nvSpPr>
        <p:spPr bwMode="auto">
          <a:xfrm>
            <a:off x="2298700" y="2997200"/>
            <a:ext cx="25273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Odds ratio=</a:t>
            </a:r>
          </a:p>
          <a:p>
            <a:pPr algn="l"/>
            <a:endParaRPr lang="en-US"/>
          </a:p>
          <a:p>
            <a:pPr algn="l"/>
            <a:r>
              <a:rPr lang="en-US" i="1"/>
              <a:t>Casualties(&lt;x):</a:t>
            </a:r>
          </a:p>
          <a:p>
            <a:pPr algn="l"/>
            <a:r>
              <a:rPr lang="en-US" i="1"/>
              <a:t>Survivors(&gt;=x)</a:t>
            </a:r>
          </a:p>
          <a:p>
            <a:pPr algn="l"/>
            <a:endParaRPr lang="en-US" i="1"/>
          </a:p>
          <a:p>
            <a:pPr algn="l"/>
            <a:endParaRPr lang="en-US" i="1"/>
          </a:p>
          <a:p>
            <a:pPr algn="l"/>
            <a:r>
              <a:rPr lang="en-US"/>
              <a:t>== power law</a:t>
            </a:r>
          </a:p>
        </p:txBody>
      </p:sp>
      <p:cxnSp>
        <p:nvCxnSpPr>
          <p:cNvPr id="62471" name="Straight Connector 10"/>
          <p:cNvCxnSpPr>
            <a:cxnSpLocks noChangeShapeType="1"/>
          </p:cNvCxnSpPr>
          <p:nvPr/>
        </p:nvCxnSpPr>
        <p:spPr bwMode="auto">
          <a:xfrm rot="10800000" flipV="1">
            <a:off x="5372100" y="3073400"/>
            <a:ext cx="3467100" cy="2425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/>
          </a:ln>
        </p:spPr>
      </p:cxnSp>
      <p:sp>
        <p:nvSpPr>
          <p:cNvPr id="62472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62473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6A188C-6A25-954E-9348-D42D9B8772B1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2474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7475"/>
            <a:ext cx="8228013" cy="1063625"/>
          </a:xfrm>
        </p:spPr>
        <p:txBody>
          <a:bodyPr tIns="38403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US">
                <a:ea typeface="ＭＳ Ｐゴシック" charset="-128"/>
                <a:cs typeface="ＭＳ Ｐゴシック" charset="-128"/>
              </a:rPr>
              <a:t>Data Description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50975"/>
            <a:ext cx="8228013" cy="4895850"/>
          </a:xfrm>
        </p:spPr>
        <p:txBody>
          <a:bodyPr/>
          <a:lstStyle/>
          <a:p>
            <a:pPr marL="390525" indent="-293688" hangingPunct="1">
              <a:spcBef>
                <a:spcPts val="550"/>
              </a:spcBef>
              <a:buSzPct val="45000"/>
              <a:buFont typeface="Wingdings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dirty="0">
                <a:ea typeface="ＭＳ Ｐゴシック" charset="-128"/>
                <a:cs typeface="ＭＳ Ｐゴシック" charset="-128"/>
              </a:rPr>
              <a:t>Data from a private mobile operator of a large city</a:t>
            </a:r>
          </a:p>
          <a:p>
            <a:pPr marL="782638" lvl="1" indent="-293688">
              <a:buSzPct val="45000"/>
              <a:buFont typeface="Wingdings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dirty="0"/>
              <a:t>4 months of data</a:t>
            </a:r>
          </a:p>
          <a:p>
            <a:pPr marL="782638" lvl="1" indent="-293688">
              <a:buSzPct val="45000"/>
              <a:buFont typeface="Wingdings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dirty="0"/>
              <a:t>3.1 million users</a:t>
            </a:r>
          </a:p>
          <a:p>
            <a:pPr marL="782638" lvl="1" indent="-293688">
              <a:buSzPct val="45000"/>
              <a:buFont typeface="Wingdings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dirty="0"/>
              <a:t>more than 1 billion phone </a:t>
            </a:r>
            <a:r>
              <a:rPr lang="en-GB" dirty="0" smtClean="0"/>
              <a:t>records</a:t>
            </a:r>
          </a:p>
          <a:p>
            <a:pPr marL="382588" indent="-293688">
              <a:buSzPct val="45000"/>
              <a:buFont typeface="Wingdings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dirty="0" smtClean="0"/>
              <a:t>Among users with &gt;30 </a:t>
            </a:r>
            <a:r>
              <a:rPr lang="en-GB" dirty="0" err="1" smtClean="0"/>
              <a:t>phonecalls</a:t>
            </a:r>
            <a:endParaRPr lang="en-GB" dirty="0" smtClean="0"/>
          </a:p>
          <a:p>
            <a:pPr marL="782638" lvl="1" indent="-293688">
              <a:buSzPct val="45000"/>
              <a:buFont typeface="Wingdings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b="1" dirty="0" smtClean="0"/>
              <a:t>96</a:t>
            </a:r>
            <a:r>
              <a:rPr lang="en-GB" dirty="0" smtClean="0"/>
              <a:t>% followed TLAC</a:t>
            </a:r>
          </a:p>
          <a:p>
            <a:pPr marL="782638" lvl="1" indent="-293688">
              <a:buSzPct val="45000"/>
              <a:buFont typeface="Wingdings" charset="2"/>
              <a:buChar char="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dirty="0" smtClean="0"/>
              <a:t>Rest: anomalies (too many 1h </a:t>
            </a:r>
            <a:r>
              <a:rPr lang="en-GB" dirty="0" err="1" smtClean="0"/>
              <a:t>phonecalls</a:t>
            </a:r>
            <a:r>
              <a:rPr lang="en-GB" dirty="0" smtClean="0"/>
              <a:t>)</a:t>
            </a:r>
          </a:p>
        </p:txBody>
      </p:sp>
      <p:sp>
        <p:nvSpPr>
          <p:cNvPr id="63492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6349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983863-B136-D444-B0A2-7CB18C11453F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3494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Goal: large graph mining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Patterns / anomalies</a:t>
            </a:r>
          </a:p>
          <a:p>
            <a:pPr lvl="1"/>
            <a:r>
              <a:rPr lang="en-US" smtClean="0"/>
              <a:t>Static graphs</a:t>
            </a:r>
          </a:p>
          <a:p>
            <a:pPr lvl="1"/>
            <a:r>
              <a:rPr lang="en-US" b="1" smtClean="0">
                <a:solidFill>
                  <a:srgbClr val="FF0000"/>
                </a:solidFill>
              </a:rPr>
              <a:t>Dynamic graphs</a:t>
            </a:r>
          </a:p>
          <a:p>
            <a:pPr lvl="1"/>
            <a:r>
              <a:rPr lang="en-US" smtClean="0"/>
              <a:t>Weighted graphs</a:t>
            </a:r>
          </a:p>
          <a:p>
            <a:pPr lvl="1"/>
            <a:r>
              <a:rPr lang="en-US" smtClean="0"/>
              <a:t>‘heterogeneous’ graphs (multiple-type nodes/edges)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Generators</a:t>
            </a:r>
          </a:p>
          <a:p>
            <a:pPr lvl="1"/>
            <a:r>
              <a:rPr lang="en-US" smtClean="0"/>
              <a:t>Kronecker; Random Typing; Tensors</a:t>
            </a:r>
          </a:p>
          <a:p>
            <a:r>
              <a:rPr lang="en-US" b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Influence/Virus Propagation</a:t>
            </a:r>
          </a:p>
        </p:txBody>
      </p:sp>
      <p:sp>
        <p:nvSpPr>
          <p:cNvPr id="57348" name="TextBox 6"/>
          <p:cNvSpPr txBox="1">
            <a:spLocks noChangeArrowheads="1"/>
          </p:cNvSpPr>
          <p:nvPr/>
        </p:nvSpPr>
        <p:spPr bwMode="auto">
          <a:xfrm>
            <a:off x="4264025" y="2573338"/>
            <a:ext cx="47974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Duration of phonecalls (E2.1)</a:t>
            </a:r>
          </a:p>
        </p:txBody>
      </p:sp>
      <p:sp>
        <p:nvSpPr>
          <p:cNvPr id="57349" name="TextBox 6"/>
          <p:cNvSpPr txBox="1">
            <a:spLocks noChangeArrowheads="1"/>
          </p:cNvSpPr>
          <p:nvPr/>
        </p:nvSpPr>
        <p:spPr bwMode="auto">
          <a:xfrm>
            <a:off x="6334125" y="5654675"/>
            <a:ext cx="9620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(I3.1)</a:t>
            </a:r>
          </a:p>
        </p:txBody>
      </p:sp>
      <p:sp>
        <p:nvSpPr>
          <p:cNvPr id="57350" name="Date Placeholder 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57351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F5AB49-EA7C-0F47-AB9D-F0DE53A3352E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57352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006" y="2607734"/>
            <a:ext cx="575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A50021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600" dirty="0">
              <a:solidFill>
                <a:srgbClr val="A5002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006" y="5604934"/>
            <a:ext cx="575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A50021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sz="4400" smtClean="0">
                <a:ea typeface="ＭＳ Ｐゴシック" charset="-128"/>
                <a:cs typeface="ＭＳ Ｐゴシック" charset="-128"/>
              </a:rPr>
              <a:t>Project info</a:t>
            </a:r>
            <a:endParaRPr lang="en-US" sz="360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smtClean="0">
                <a:ea typeface="ＭＳ Ｐゴシック" charset="-128"/>
                <a:cs typeface="ＭＳ Ｐゴシック" charset="-128"/>
                <a:hlinkClick r:id="rId3"/>
              </a:rPr>
              <a:t>www.cs.cmu.edu/~pegasus</a:t>
            </a:r>
            <a:endParaRPr lang="en-US" sz="3600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6564" name="Picture 5" descr="pegasus_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8213" y="1346200"/>
            <a:ext cx="1271587" cy="5365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5"/>
          <a:srcRect l="10345" t="14426" r="6897"/>
          <a:stretch>
            <a:fillRect/>
          </a:stretch>
        </p:blipFill>
        <p:spPr bwMode="auto">
          <a:xfrm>
            <a:off x="292100" y="2997200"/>
            <a:ext cx="9112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25900" y="2971800"/>
            <a:ext cx="944563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14" descr="tsourakakis"/>
          <p:cNvPicPr>
            <a:picLocks noChangeAspect="1" noChangeArrowheads="1"/>
          </p:cNvPicPr>
          <p:nvPr/>
        </p:nvPicPr>
        <p:blipFill>
          <a:blip r:embed="rId7"/>
          <a:srcRect l="16843" t="8421" r="16843" b="16843"/>
          <a:stretch>
            <a:fillRect/>
          </a:stretch>
        </p:blipFill>
        <p:spPr bwMode="auto">
          <a:xfrm>
            <a:off x="6781800" y="2997200"/>
            <a:ext cx="8112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10" descr="polo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98600" y="2997200"/>
            <a:ext cx="688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11" descr="ukang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16200" y="2997200"/>
            <a:ext cx="981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0" name="TextBox 12"/>
          <p:cNvSpPr txBox="1">
            <a:spLocks noChangeArrowheads="1"/>
          </p:cNvSpPr>
          <p:nvPr/>
        </p:nvSpPr>
        <p:spPr bwMode="auto">
          <a:xfrm>
            <a:off x="0" y="4013200"/>
            <a:ext cx="13096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Akoglu, </a:t>
            </a:r>
          </a:p>
          <a:p>
            <a:r>
              <a:rPr lang="en-US"/>
              <a:t>Leman</a:t>
            </a:r>
          </a:p>
        </p:txBody>
      </p:sp>
      <p:sp>
        <p:nvSpPr>
          <p:cNvPr id="66571" name="TextBox 13"/>
          <p:cNvSpPr txBox="1">
            <a:spLocks noChangeArrowheads="1"/>
          </p:cNvSpPr>
          <p:nvPr/>
        </p:nvSpPr>
        <p:spPr bwMode="auto">
          <a:xfrm>
            <a:off x="1320800" y="2108200"/>
            <a:ext cx="10747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Chau, </a:t>
            </a:r>
          </a:p>
          <a:p>
            <a:r>
              <a:rPr lang="en-US"/>
              <a:t>Polo</a:t>
            </a:r>
          </a:p>
        </p:txBody>
      </p:sp>
      <p:sp>
        <p:nvSpPr>
          <p:cNvPr id="66572" name="TextBox 14"/>
          <p:cNvSpPr txBox="1">
            <a:spLocks noChangeArrowheads="1"/>
          </p:cNvSpPr>
          <p:nvPr/>
        </p:nvSpPr>
        <p:spPr bwMode="auto">
          <a:xfrm>
            <a:off x="2613025" y="4087813"/>
            <a:ext cx="1019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Kang, U</a:t>
            </a:r>
          </a:p>
        </p:txBody>
      </p:sp>
      <p:sp>
        <p:nvSpPr>
          <p:cNvPr id="66573" name="TextBox 15"/>
          <p:cNvSpPr txBox="1">
            <a:spLocks noChangeArrowheads="1"/>
          </p:cNvSpPr>
          <p:nvPr/>
        </p:nvSpPr>
        <p:spPr bwMode="auto">
          <a:xfrm>
            <a:off x="3619500" y="2082800"/>
            <a:ext cx="17970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McGlohon, </a:t>
            </a:r>
          </a:p>
          <a:p>
            <a:r>
              <a:rPr lang="en-US">
                <a:solidFill>
                  <a:srgbClr val="000066"/>
                </a:solidFill>
              </a:rPr>
              <a:t>Mary</a:t>
            </a:r>
          </a:p>
        </p:txBody>
      </p:sp>
      <p:sp>
        <p:nvSpPr>
          <p:cNvPr id="66574" name="TextBox 16"/>
          <p:cNvSpPr txBox="1">
            <a:spLocks noChangeArrowheads="1"/>
          </p:cNvSpPr>
          <p:nvPr/>
        </p:nvSpPr>
        <p:spPr bwMode="auto">
          <a:xfrm>
            <a:off x="6259513" y="2120900"/>
            <a:ext cx="20383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Tsourakakis, </a:t>
            </a:r>
          </a:p>
          <a:p>
            <a:r>
              <a:rPr lang="en-US"/>
              <a:t>Babis</a:t>
            </a:r>
          </a:p>
        </p:txBody>
      </p:sp>
      <p:pic>
        <p:nvPicPr>
          <p:cNvPr id="66575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48613" y="2997200"/>
            <a:ext cx="8191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6" name="TextBox 16"/>
          <p:cNvSpPr txBox="1">
            <a:spLocks noChangeArrowheads="1"/>
          </p:cNvSpPr>
          <p:nvPr/>
        </p:nvSpPr>
        <p:spPr bwMode="auto">
          <a:xfrm>
            <a:off x="7419975" y="4000500"/>
            <a:ext cx="17240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66"/>
                </a:solidFill>
              </a:rPr>
              <a:t>Tong, </a:t>
            </a:r>
          </a:p>
          <a:p>
            <a:r>
              <a:rPr lang="en-US">
                <a:solidFill>
                  <a:srgbClr val="000066"/>
                </a:solidFill>
              </a:rPr>
              <a:t>Hanghang</a:t>
            </a:r>
          </a:p>
        </p:txBody>
      </p:sp>
      <p:pic>
        <p:nvPicPr>
          <p:cNvPr id="66577" name="Picture 6" descr="aditya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91163" y="2952750"/>
            <a:ext cx="808037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8" name="TextBox 14"/>
          <p:cNvSpPr txBox="1">
            <a:spLocks noChangeArrowheads="1"/>
          </p:cNvSpPr>
          <p:nvPr/>
        </p:nvSpPr>
        <p:spPr bwMode="auto">
          <a:xfrm>
            <a:off x="5229225" y="4011613"/>
            <a:ext cx="15001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Prakash,</a:t>
            </a:r>
          </a:p>
          <a:p>
            <a:r>
              <a:rPr lang="en-US"/>
              <a:t>Aditya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0" y="5226050"/>
            <a:ext cx="9144000" cy="163195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28575">
            <a:noFill/>
            <a:miter lim="800000"/>
            <a:headEnd type="none" w="sm" len="sm"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kumimoji="0" lang="en-US" sz="3600">
                <a:latin typeface="Times New Roman" charset="0"/>
              </a:rPr>
              <a:t>Thanks to: </a:t>
            </a:r>
            <a:r>
              <a:rPr kumimoji="0" lang="en-US" sz="3200">
                <a:latin typeface="Times New Roman" charset="0"/>
              </a:rPr>
              <a:t>NSF IIS-0705359, IIS-0534205, </a:t>
            </a:r>
          </a:p>
          <a:p>
            <a:pPr algn="l">
              <a:defRPr/>
            </a:pPr>
            <a:r>
              <a:rPr kumimoji="0" lang="en-US" sz="2800">
                <a:latin typeface="Times New Roman" charset="0"/>
              </a:rPr>
              <a:t>CTA-INARC; </a:t>
            </a:r>
            <a:r>
              <a:rPr kumimoji="0" lang="en-US" sz="3200">
                <a:latin typeface="Times New Roman" charset="0"/>
              </a:rPr>
              <a:t>Yahoo (M45), LLNL, IBM, SPRINT, INTEL, HP</a:t>
            </a:r>
          </a:p>
        </p:txBody>
      </p:sp>
      <p:sp>
        <p:nvSpPr>
          <p:cNvPr id="66580" name="Date Placeholder 2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66581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085780-F903-0743-82DC-405FA66E737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6582" name="Footer Placeholder 2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Big picture: large graph mining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Patterns / anomalies</a:t>
            </a:r>
          </a:p>
          <a:p>
            <a:pPr lvl="1"/>
            <a:r>
              <a:rPr lang="en-US" smtClean="0"/>
              <a:t>Static graphs</a:t>
            </a:r>
          </a:p>
          <a:p>
            <a:pPr lvl="1"/>
            <a:r>
              <a:rPr lang="en-US" smtClean="0"/>
              <a:t>Dynamic graphs</a:t>
            </a:r>
          </a:p>
          <a:p>
            <a:pPr lvl="1"/>
            <a:r>
              <a:rPr lang="en-US" smtClean="0"/>
              <a:t>Weighted graphs</a:t>
            </a:r>
          </a:p>
          <a:p>
            <a:pPr lvl="1"/>
            <a:r>
              <a:rPr lang="en-US" smtClean="0"/>
              <a:t>‘heterogeneous’ graphs (multiple-type nodes/edges)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Generators</a:t>
            </a:r>
          </a:p>
          <a:p>
            <a:pPr lvl="1"/>
            <a:r>
              <a:rPr lang="en-US" smtClean="0"/>
              <a:t>Kronecker; Random Typing; Tensors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Influence/Virus Propagation</a:t>
            </a:r>
          </a:p>
        </p:txBody>
      </p:sp>
      <p:sp>
        <p:nvSpPr>
          <p:cNvPr id="22532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2253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431CE8-A308-644B-A237-A72D12AD574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2534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Big picture: large graph mining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Patterns / anomalies</a:t>
            </a:r>
          </a:p>
          <a:p>
            <a:pPr lvl="1"/>
            <a:r>
              <a:rPr lang="en-US" smtClean="0"/>
              <a:t>Static graphs</a:t>
            </a:r>
          </a:p>
          <a:p>
            <a:pPr lvl="1"/>
            <a:r>
              <a:rPr lang="en-US" b="1" smtClean="0">
                <a:solidFill>
                  <a:srgbClr val="FF0000"/>
                </a:solidFill>
              </a:rPr>
              <a:t>Dynamic graphs</a:t>
            </a:r>
          </a:p>
          <a:p>
            <a:pPr lvl="1"/>
            <a:r>
              <a:rPr lang="en-US" smtClean="0"/>
              <a:t>Weighted graphs</a:t>
            </a:r>
          </a:p>
          <a:p>
            <a:pPr lvl="1"/>
            <a:r>
              <a:rPr lang="en-US" smtClean="0"/>
              <a:t>‘heterogeneous’ graphs (multiple-type nodes/edges)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Generators</a:t>
            </a:r>
          </a:p>
          <a:p>
            <a:pPr lvl="1"/>
            <a:r>
              <a:rPr lang="en-US" smtClean="0"/>
              <a:t>Kronecker; Random Typing; Tensors</a:t>
            </a:r>
          </a:p>
          <a:p>
            <a:r>
              <a:rPr lang="en-US" b="1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Influence/Virus Propagation</a:t>
            </a: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4264025" y="2573338"/>
            <a:ext cx="47974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Duration of phonecalls (E2.1)</a:t>
            </a: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6334125" y="5654675"/>
            <a:ext cx="9620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(I3.1)</a:t>
            </a:r>
          </a:p>
        </p:txBody>
      </p:sp>
      <p:sp>
        <p:nvSpPr>
          <p:cNvPr id="23558" name="Date Placeholder 9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23559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5C953F-5CD4-2044-BB4A-0858948A8E7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60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253472" y="5756802"/>
            <a:ext cx="441325" cy="271462"/>
          </a:xfrm>
          <a:prstGeom prst="rightArrow">
            <a:avLst>
              <a:gd name="adj1" fmla="val 50000"/>
              <a:gd name="adj2" fmla="val 50021"/>
            </a:avLst>
          </a:prstGeom>
          <a:solidFill>
            <a:schemeClr val="tx2"/>
          </a:solidFill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848600" cy="2057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Virus Propagation on Time-Varying Networks: Theory and Immunization Algorithms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6172200"/>
            <a:ext cx="6858000" cy="5334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en-US" sz="19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1500" b="1" i="1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ECML-PKDD 2010, Barcelona, Spain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914400" y="2819400"/>
            <a:ext cx="7543800" cy="143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None/>
            </a:pPr>
            <a:r>
              <a:rPr lang="en-US" sz="3200" dirty="0">
                <a:latin typeface="Candara" charset="0"/>
              </a:rPr>
              <a:t>B. </a:t>
            </a:r>
            <a:r>
              <a:rPr lang="en-US" sz="3200" dirty="0" err="1">
                <a:latin typeface="Candara" charset="0"/>
              </a:rPr>
              <a:t>Aditya</a:t>
            </a:r>
            <a:r>
              <a:rPr lang="en-US" sz="3200" dirty="0">
                <a:latin typeface="Candara" charset="0"/>
              </a:rPr>
              <a:t> </a:t>
            </a:r>
            <a:r>
              <a:rPr lang="en-US" sz="3200" dirty="0" err="1">
                <a:latin typeface="Candara" charset="0"/>
              </a:rPr>
              <a:t>Prakash</a:t>
            </a:r>
            <a:r>
              <a:rPr lang="en-US" sz="3200" dirty="0">
                <a:solidFill>
                  <a:srgbClr val="FF0000"/>
                </a:solidFill>
                <a:latin typeface="Candara" charset="0"/>
              </a:rPr>
              <a:t>*</a:t>
            </a:r>
            <a:r>
              <a:rPr lang="en-US" sz="3200" dirty="0">
                <a:latin typeface="Candara" charset="0"/>
              </a:rPr>
              <a:t>, </a:t>
            </a:r>
            <a:r>
              <a:rPr lang="en-US" sz="3200" dirty="0" err="1">
                <a:latin typeface="Candara" charset="0"/>
              </a:rPr>
              <a:t>Hanghang</a:t>
            </a:r>
            <a:r>
              <a:rPr lang="en-US" sz="3200" dirty="0">
                <a:latin typeface="Candara" charset="0"/>
              </a:rPr>
              <a:t> Tong</a:t>
            </a:r>
            <a:r>
              <a:rPr lang="en-US" sz="3200" dirty="0">
                <a:solidFill>
                  <a:srgbClr val="FF0000"/>
                </a:solidFill>
                <a:latin typeface="Candara" charset="0"/>
              </a:rPr>
              <a:t>* ^</a:t>
            </a:r>
            <a:r>
              <a:rPr lang="en-US" sz="3200" dirty="0">
                <a:latin typeface="Candara" charset="0"/>
              </a:rPr>
              <a:t>, </a:t>
            </a:r>
            <a:r>
              <a:rPr lang="en-US" sz="3200" dirty="0">
                <a:solidFill>
                  <a:srgbClr val="A50021"/>
                </a:solidFill>
                <a:latin typeface="Candara" charset="0"/>
              </a:rPr>
              <a:t>Nicholas </a:t>
            </a:r>
            <a:r>
              <a:rPr lang="en-US" sz="3200" dirty="0" err="1">
                <a:solidFill>
                  <a:srgbClr val="A50021"/>
                </a:solidFill>
                <a:latin typeface="Candara" charset="0"/>
              </a:rPr>
              <a:t>Valler</a:t>
            </a:r>
            <a:r>
              <a:rPr lang="en-US" sz="3200" dirty="0">
                <a:solidFill>
                  <a:srgbClr val="FF0000"/>
                </a:solidFill>
                <a:latin typeface="Candara" charset="0"/>
              </a:rPr>
              <a:t>+</a:t>
            </a:r>
            <a:r>
              <a:rPr lang="en-US" sz="3200" dirty="0">
                <a:latin typeface="Candara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Candara" charset="0"/>
              </a:rPr>
              <a:t>Michalis</a:t>
            </a:r>
            <a:r>
              <a:rPr lang="en-US" sz="3200" dirty="0">
                <a:solidFill>
                  <a:schemeClr val="tx2"/>
                </a:solidFill>
                <a:latin typeface="Candara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ndara" charset="0"/>
              </a:rPr>
              <a:t>Faloutsos</a:t>
            </a:r>
            <a:r>
              <a:rPr lang="en-US" sz="3200" dirty="0">
                <a:solidFill>
                  <a:srgbClr val="FF0000"/>
                </a:solidFill>
                <a:latin typeface="Candara" charset="0"/>
              </a:rPr>
              <a:t>+</a:t>
            </a:r>
            <a:r>
              <a:rPr lang="en-US" sz="3200" dirty="0">
                <a:latin typeface="Candara" charset="0"/>
              </a:rPr>
              <a:t>, Christos </a:t>
            </a:r>
            <a:r>
              <a:rPr lang="en-US" sz="3200" dirty="0" err="1">
                <a:latin typeface="Candara" charset="0"/>
              </a:rPr>
              <a:t>Faloutsos</a:t>
            </a:r>
            <a:r>
              <a:rPr lang="en-US" sz="3200" dirty="0">
                <a:solidFill>
                  <a:srgbClr val="FF0000"/>
                </a:solidFill>
                <a:latin typeface="Candara" charset="0"/>
              </a:rPr>
              <a:t>*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200" y="4174061"/>
            <a:ext cx="7315200" cy="8382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Times New Roman" pitchFamily="18" charset="0"/>
              <a:buNone/>
              <a:defRPr/>
            </a:pPr>
            <a:r>
              <a:rPr lang="en-US" sz="1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*</a:t>
            </a:r>
            <a:r>
              <a:rPr lang="en-US" sz="2000" dirty="0">
                <a:latin typeface="Candara" pitchFamily="34" charset="0"/>
                <a:ea typeface="+mj-ea"/>
                <a:cs typeface="+mj-cs"/>
              </a:rPr>
              <a:t>Carnegie Mellon University, Pittsburgh USA</a:t>
            </a: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Times New Roman" pitchFamily="18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Candara" pitchFamily="34" charset="0"/>
                <a:ea typeface="+mj-ea"/>
                <a:cs typeface="+mj-cs"/>
              </a:rPr>
              <a:t>+</a:t>
            </a:r>
            <a:r>
              <a:rPr lang="en-US" sz="2000" dirty="0">
                <a:latin typeface="Candara" pitchFamily="34" charset="0"/>
                <a:ea typeface="+mj-ea"/>
                <a:cs typeface="+mj-cs"/>
              </a:rPr>
              <a:t>University of California – Riverside USA</a:t>
            </a: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Times New Roman" pitchFamily="18" charset="0"/>
              <a:buNone/>
              <a:defRPr/>
            </a:pPr>
            <a:r>
              <a:rPr lang="en-US" sz="2000" dirty="0">
                <a:solidFill>
                  <a:srgbClr val="FF0000"/>
                </a:solidFill>
                <a:latin typeface="Candara" pitchFamily="34" charset="0"/>
                <a:ea typeface="+mj-ea"/>
                <a:cs typeface="+mj-cs"/>
              </a:rPr>
              <a:t>^</a:t>
            </a:r>
            <a:r>
              <a:rPr lang="en-US" sz="2000" dirty="0">
                <a:latin typeface="Candara" pitchFamily="34" charset="0"/>
                <a:ea typeface="+mj-ea"/>
                <a:cs typeface="+mj-cs"/>
              </a:rPr>
              <a:t> IBM Research, </a:t>
            </a:r>
            <a:r>
              <a:rPr lang="en-US" sz="2000" dirty="0" err="1">
                <a:latin typeface="Candara" pitchFamily="34" charset="0"/>
                <a:ea typeface="+mj-ea"/>
                <a:cs typeface="+mj-cs"/>
              </a:rPr>
              <a:t>Hawthrone</a:t>
            </a:r>
            <a:r>
              <a:rPr lang="en-US" sz="2000" dirty="0">
                <a:latin typeface="Candara" pitchFamily="34" charset="0"/>
                <a:ea typeface="+mj-ea"/>
                <a:cs typeface="+mj-cs"/>
              </a:rPr>
              <a:t> USA</a:t>
            </a: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endParaRPr lang="en-US" sz="1800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90600" y="5375799"/>
            <a:ext cx="7315200" cy="838200"/>
          </a:xfrm>
          <a:prstGeom prst="rect">
            <a:avLst/>
          </a:prstGeo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Times New Roman" pitchFamily="18" charset="0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Candara" pitchFamily="34" charset="0"/>
                <a:ea typeface="+mj-ea"/>
                <a:cs typeface="+mj-cs"/>
              </a:rPr>
              <a:t>PKDD, 2010</a:t>
            </a:r>
            <a:endParaRPr lang="en-US" sz="2000" dirty="0">
              <a:latin typeface="Candara" pitchFamily="34" charset="0"/>
              <a:ea typeface="+mj-ea"/>
              <a:cs typeface="+mj-cs"/>
            </a:endParaRPr>
          </a:p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endParaRPr lang="en-US" sz="1800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583" name="Action Button: Custom 6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585075" y="5248275"/>
            <a:ext cx="1042988" cy="1042988"/>
          </a:xfrm>
          <a:prstGeom prst="actionButtonBlank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/>
              <a:t>demo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0156" y="5943600"/>
            <a:ext cx="3080891" cy="58477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INARC and </a:t>
            </a:r>
            <a:r>
              <a:rPr lang="en-US" sz="3200" dirty="0" smtClean="0">
                <a:solidFill>
                  <a:srgbClr val="A50021"/>
                </a:solidFill>
              </a:rPr>
              <a:t>IRC</a:t>
            </a:r>
            <a:endParaRPr lang="en-US" sz="32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Q1: threshold?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1371600" y="1905000"/>
            <a:ext cx="3200400" cy="3068638"/>
            <a:chOff x="5181600" y="1412805"/>
            <a:chExt cx="2743200" cy="2514958"/>
          </a:xfrm>
        </p:grpSpPr>
        <p:pic>
          <p:nvPicPr>
            <p:cNvPr id="26662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2243958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3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61314" y="1412805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4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65371" y="3161822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5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80554" y="2286000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5638800" y="2724278"/>
              <a:ext cx="1828800" cy="19516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638800" y="1904607"/>
              <a:ext cx="457200" cy="381212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86400" y="3048243"/>
              <a:ext cx="457200" cy="304449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477000" y="2974082"/>
              <a:ext cx="925286" cy="455373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628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76400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495800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flipV="1">
            <a:off x="3124200" y="2143125"/>
            <a:ext cx="1828800" cy="142875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95600" y="4638675"/>
            <a:ext cx="1752600" cy="466725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2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124200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>
            <a:endCxn id="21" idx="1"/>
          </p:cNvCxnSpPr>
          <p:nvPr/>
        </p:nvCxnSpPr>
        <p:spPr>
          <a:xfrm>
            <a:off x="4572000" y="3527425"/>
            <a:ext cx="1828800" cy="6350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2514600"/>
            <a:ext cx="838200" cy="76200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5" name="AutoShape 2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26636" name="AutoShape 4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26637" name="AutoShape 6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26638" name="AutoShape 8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26639" name="AutoShape 10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pic>
        <p:nvPicPr>
          <p:cNvPr id="63500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828800"/>
            <a:ext cx="5445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4288" y="2486025"/>
            <a:ext cx="5445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495425"/>
            <a:ext cx="5445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1488" y="4343400"/>
            <a:ext cx="5445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800600"/>
            <a:ext cx="5445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95600"/>
            <a:ext cx="5445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1295400" y="2895600"/>
            <a:ext cx="609600" cy="9906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Char char="•"/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038600" y="2971800"/>
            <a:ext cx="609600" cy="9906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Char char="•"/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58000" y="1219200"/>
            <a:ext cx="2133600" cy="9906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/>
              <a:t>Strong Virus</a:t>
            </a:r>
          </a:p>
        </p:txBody>
      </p:sp>
      <p:pic>
        <p:nvPicPr>
          <p:cNvPr id="37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124200"/>
            <a:ext cx="5445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8" name="AutoShape 2" descr="data:image/jpg;base64,/9j/4AAQSkZJRgABAQAAAQABAAD/2wBDAAkGBwgHBgkIBwgKCgkLDRYPDQwMDRsUFRAWIB0iIiAdHx8kKDQsJCYxJx8fLT0tMTU3Ojo6Iys/RD84QzQ5Ojf/2wBDAQoKCg0MDRoPDxo3JR8lNzc3Nzc3Nzc3Nzc3Nzc3Nzc3Nzc3Nzc3Nzc3Nzc3Nzc3Nzc3Nzc3Nzc3Nzc3Nzc3Nzf/wAARCAC7AJUDASIAAhEBAxEB/8QAHAAAAQUBAQEAAAAAAAAAAAAAAAEEBQYHAwII/8QAQxAAAQMDAgIIAwIMBQQDAAAAAQIDBAAFERIhBjEHExQiQVFhgTJxkaGxFSMzQlJTYnKCorLBFkODktE0c8Lh0vDx/8QAGgEBAAMBAQEAAAAAAAAAAAAAAAECAwQFBv/EACkRAAICAQQABQQDAQAAAAAAAAABAgMRBBIhMQUTIlFhQXGxwRSR0fD/2gAMAwEAAhEDEQA/AItyei9p7XfUSpk0qVrbdbWttJBIw2kZQlIxjz8/E1fuh+c6sXe3K6xMeOtp2O0terq0rSoEDc4GUE4BwM7VS7/Ck8P3G4NzoshpgzHHGXwwpTbiXHCpOFJBGe9jBwc1b+iWFKdkS77oLUCUwlhlKiNTikLVlWB8IBJG+/PbHPGG7ezebi4I0yikHKlrYwCiiigCiiigCiiigCiiigCiiigCiiigCiik50AUUtFAVfpMi9q4DvSAMqRGLwA80ELH9NQXQtND1kuEEneLNUtA/YcAWP5tf0q93SKJttlxDyfZW1v+0kj+9Y10JTixxEuIskdst4yPNbSh/ZaqA27NLSb4paAKKKKAKKKKAKKKKAKKKKAKKKKAKKKSgDmaWiigCiiigEPKsAtC/wAA9JTSQNKI95djkcsNuqUke2HEH2r6Ar5+6UI64nGd4LQIW4lmU2fNWgY/mboD6AHKim9tlon26LMaIKJDKHU48lAH+9OaAKKTlS0AUUUUAUUUUAUUUUAUUUmaADS0lLQBRRRQBRRRQCHlWPdM0bquJLXL8JENbR/01g/c4fpWxVm/TbF1Wi1TAPyE3q1fJaFD7wmgJnopmGXwNb0KVqXEC4qv9NRSP5QmrfWYdCUzMe828q3bfbkpHotOD9rZ+tafQBScqWg0AUUgpaAKKKQnFALRXhbiWxlagkeZOK8NyWXTht5pZ8krBoDsaQUgOTv7V6oAooooAooooAooooAqpdKkQy+BbmUjK4yEyk+nVqCz9gNW2m8+MiZCkRXRlt9pTagfJQwfvoDGOieYIvGoYySmZDcbHqpBC0/Zrrb6+beE5K7XxFZHnSQuNOQw8TtjJLKs/Un2r6HcuMVs4LuSOekE4+lAO6K4tSmXfya8+hGPvrtQBSUtR98uTFotzs6TrKGgMIbGVOKJAShI8VEkADzIoDzerxEs0YPTFqKnFaGWWk6nHl+CUJG5P/6cCoB1d+vHelSjZ4iuUaIUrkEftukEJPogHH6VRzM2FBmuXDiKfHN5dTpLCFlzsrf6pCRk4/SVjKjnwwB2PGNoBwkzVDzTCe/umtIwk/oYTujF4bSOw4VsZVqk25ExzOS5OUqQsn5rJr27wxw+58VjtvzTFQD9QM1yRxdZFfHKca/70Z1A+pTipGFcoNw/6CZHknxDLoUR7Deji12VjNS6eRkiyvQO/YbrMgkcmHHDJYPzQ4SR/CpNPoPErrEluFxFHRCfcUEMSW1FUaQrwSFHdCz+ir2KqdVxlRmJkZyPKaQ8w6nStpwZSoeRFVwaKTXZYQdqWqhZ5z9insWq4PLft8hWiBKcOpba/wBQ4rxOAdCjucYO+M27NVNE8i0UUUJCiiigCkVvtS0h5b0B839IcY27ii+RG+6VyC+0eWQ4A4MfxFQ9q2rh+SxNtcSe0QoPspcUoDcEpyU+mOR8c7VSuJEIl8YXiaG0HqltRUuaQSChsKVg+G7mPapHhi4Jt88wHVaYdwWVx1eDb5T+Mb9ykLSPHvjyoC8SbimMAnqusXjOM7D3+v0rtBuCJeUhOhaRnSfKo+VFVKIW1jrEjdGrn48/eutqhOtPF54BACSAM5NAPJM9llLgDiesQk7YJ39ay3ifilnilAXb1uIiwilKXM6esfWSnWnBzhDaXSDscqB8KuXGrsi28N3mWwFNIEZ0rOvIJUkgEDmDkg+1ZZEQ2zwvC0KTpXLlqPyQ0hpPtvn3q9azNIw1M9lUpfB64HiQZU+6KuA65iMnSww4olJOpWSQOZ7mMn9Krubbw8C2PwTbjqByeyJONvPTvUB0aW1X4GkztWO1laAc74Axn/cVfWpyPYJLPEq74qfIX1jYb7EpeW0YTpyD5bZxjmTueVc9882PDOvTVKNSTR2dsHDxX1YgMNLzj8Tqbxn1SQPrUdM4RtDxWpuTJaUgZySHUp3/AGwSD6Ag1KwkuPvzChCXoqXylsl0p1KB758jhXdz5pNNeIYV9etTTNikRmJBfK3etGQUkk4BIPiRnbPkRVI2zj1Jms9PVNeqC/oYtI4isyk9iuAuDJOEsSkOJzsdgVZI9l+1WO135EvLU2K9AmIALjLycjB21BY2IJxvtjIyBtkSxI6psrUFLbc1pBWTtjGM8/M00mRnE3OItCkASHHWlK8QFtnUMY3GW0keoFaRuk3hmM9LGEW4kpdWIlzjP2x9S8OpCSptJJbVsUqBHJQIBHqKe8LXhydZYzk8jt2tbDyEjm4hZQo48BlOfeqH0jvuNIiWhp0hFweC1YzkgFKAD5jUoK/h+dTvRxGVDdvEWMrLbM1JIWonKVtIXzPiCftrVmMOi+D1pa8NBQT38as+Fe6guFFFFAFMb1cmLRa5NwlnDMdsuKA5qxyA9ScAepp6TgZrMeIb5Nvl1ciGIPwZbJig8y0vU+44g9xS0HGEZ74AJJwk4oDxbYriLeEzwFSX1Kfk4/WrUVK+hOP4RXGTbFLbcaBDjS8EpUSCCDkEEciDuCMEEV3/AArFHxdoSfFKozuf6aRU9xSdTEJ9SQMlx8dQhPzK9/ok0BMcM8RvB1u0XtpCZ2/USHHAlEsAbnyDgHxJ8eY8cXVkkoB1JVncaeXtWQhDvEL6oTDCbutOlao7Q0RGs50qccVnXyOMZzg93NaPwjZXLDZUQXXUOL6xbig0kpbbK1FWhAPJIzgCoyBxxPbTeOHblbRjVKjONJJ8FFJwfrisIjS5N3t7ey3JjcdYejkZWtWlKetSOZOEJStPMEA8q+gp65KIT6oSWlyQ2ospdUUoK8bBRG4Ga+eLtFXHkLkqUoPvPqMlIQG1RZWSpSAAe74qSQTkZwTzorVXJFZ1K2Diy/dGTzbvCLCGiFKZedbWB4K1FX3KFT11RIehqbhrwvUNYDmhSkfnJSrfST4H7uYyNu8z23NZcadd5F1aClz3W2pKj75rpI4pvYDYRMcbR1iQoCS+SRnwJWceXvWUqm5NnTXcowUfY1i1vsuslhiO5G7NpbUytASUd0EAYJBGCNwSK6y5kaHp7U+hpSzhCVHvLPklPNR9ADWU/wCJZS3FrX2hK3CC4W5GnWQAMnSEgnAAyQTtR+H3mwpUaOpBWMLUuTpJ9D1aEKUPQqNU8l5L+escGpTLjEhKSiQ+hLivhaGVOL+SBlR9hVQ4h4xS1Jjpgo0ux3C4EuYUvJQpOCkHCR3vzjnb4TVMeuEt5K2y71LS/jajpDSVfPHeV/Eo01SAhISgY3wlKU+PkAPE+Q51pCpR5M53OSwOnLpKm8SW2fdZinCH0hSlq7qE6gfkAN+QA9B47R0ct6rZNuRGEXGYp9kkYKmglLaD7hGoeiqyXtzdhtFxhsFRvkxvqHXBjRDaPxN6gd14+IDYEgZymuC+P+IUpQ21elsNNpCW2osdtLaEgYAHdJwB5k1M7oxeDoo8O1Fsd6WF7t4yfRuaWss6LuLr7er09AucpuVHRFL3WllKHAdSUjdOARufDNTrnSdw/Hu0q3y1SWOzvFkySyVNKUDg4KckYORuByqynFrJjZpra7HW1lr25LtRUfbrzbroz11umx5Te2VMuBWPnjl70VY5nJJ4ZIVD3rhu0XlaXZ8JC30jCZDai26kei0kK9s1MUhoSZEu2y0Xi7Rolyk9niyQ02zJkuFaR1aFZ1g5wSo4yDt41C3mHItpty5s5l/rZzaFJcTrc0ZyrClHG2NyEjYj30DpBsMh5xm92hh1yawOrkMsLKFvsn93mpJ3AIOcqGDkVmfEVyjyYbsJuNplKWgOrkKdU82B3ge+gadxjGfE7Hc15N9eo8/vMWdlcq/L65Rbo0y4w5sq8wJMVlCkCMW5DCnEuJbWoBWUqBBKlKAAB2xzNdrp0gX62NJTItlu7USEqjIecUpGr4VLIThHgdGVE8hzqJsN0bkWC1TmtLi2Q86tvnh5DTqwk/xb+wNN+D7Gi7mO5c35DwnIflOpD6gHAFJQARnx1aj7DlWeheolJwT4iVvdeVJosyOJb1PjRbS46w0/MOBeIxAbW1jfq0nOl48gNxzUOWkertwtbnLUWIbTTBSnGVKKQ5k5wtXMknBC9yFb77g8uIrZbrRb1OxzpU8SOxOKW725ZOdKQSVa/wBpPLmRgZESq5C4W6I1KUtaFBMiMJJb67SUkd4Odx1OFbLByDjO9V1sdSpJyfC9v+7FUq5JuKKhcrVKt5ClIccZLimwsJ7yFJBJStI5KAB3GUnGQfCoxxIfYWGiDkbKTuM+H24rSIEhDVwjKCXnG2ZCHXlMfji0EM9WhKiN1KOAVaQfHbkTNvRuEb04VvNWt6R+drCWnR8/hWPevU0k52V5mc92ISwjHmnA42ladgoZx5HxFdAdOftrV3uCeFVAqEdLIJyS1LWkE/7sVyRZuCbW4C72F1wckyJPXHPogk5+ldODLeZI9LaGQwpLyt9krGB6E0+td5aioSW4uhxSkh24FzLiGye/1IxhBxnv7q8qtnSHdUliJEtbLseA6HA9iL1AdI06QMgEjBO2ADtzrOOucCw4e8CPgB2wf71y3WyTcYnt+H6Cq2tW3Ph5SX7f+ErxDZnrWUtLbWllxvro5cGFLbBPxJHI+OPUeOQIXOR6H/inky4vzW20POvO9W0Gmy6rPVoH5opp6eA2FcsU0uT2udsVJ5aWG/wSFtubtvWXo0lcaSW+rDrbq0LTuDlOlQzy5EEemcUyU8vADJ0oSNtQyVfPxrx8qDv86n4YbxmUVhvtrt4H8W9OWdxTjJCe0Np1HOM4yf8AyoqEvIPVxMAn8X4e1Fb1rMUeP4jXH+TJ/b8I+w6KKK6zxRCkHnWM9MMQx+K4cpIITLhaSfDU2s/2cH0rZ6zjpqhBy0WycAcx5gbUfAIcSUn+YIoCucH2F28cKLlWZxDV1gS3GlNufk5KQesQFeRAc0hXkSk5B2h4M9+0PpgLkTLdMiKX1cN7q0qbSrmnWtONO/xE4Oyh5VaOhaYE3O8QDnDjTMhIPmNSFf8AhWmzbXb7gpC50CLJU38BfZSsp+WRtWM6VJ5Tw/gvGWO1kzLh3hpXE8O7S5Mh51L0JMKPOcJWX1hWtxxOeaNQSkYwCEmq5BdMiwttNwY0Vp1jC8OrdUhO+UJ1juAEkfEcb4863oJCEhKAEgYAAHKsf4htTto4mk22G2l6PLSqZHR1qUKTrUdaAFEasK32OQFAeFaRjtWCreXkYREOQ0JTAfVGQP8AKSMtH+A7D2wT45p4q6TVo0yYkKUByyVI+whYprolMgB+BNSQN1dUVj+XNc1TI6Pyrha/7qFI/qAqxA67Un82x25J8y4MfY1SifcAkoZVFhoPMR2Mn6k4/lpkJ8I/DMin/XR/zSmbET8UuMPm8kf3oCN4lYK4aZTjjrrzTgy44sqODscDkkbg4AA2qpYCVqbVkAKJTtyzV6ceizErZQvr0FJSUsJLmcjf4QfD76pdwjvRnlIkIW260dCwtOk+h98g+9ct8fVuPe8KtUqpVPtPK+31GxBB3G9Fex38A7KHL19K8VznqZyFeVnCT8j/AOq9UradTyE898n5Df8A4oMZ4LXwbwz/AIhemII2ittDP72v/wCNFaP0MW0xeG37gpHenyCpGf1aO4n6kKPvRXXXV6UfN67U7tTNp8ZNEooorc4Qqr9JMIzuB7u2lIK22OvQP2myFj+mrPzrxJZRIYcZdSFNuJKFJPiCMGgMJ6M5nZeObcQcIltOxySdt060/a39tbyOVfM1rcXZrpBcd+O2zm0OHP6t3Qr7NX1r6ZGMbHagA8qz7pMZVfnI1hjMLf0JMiZ1YQFtIIUEBK1AgKUoZwNzp5gb1arhxPYbc+Y868wGXxzaW+kLH8Oc1nPEHGcKBxe6/Z1Inx58dtLqkJXpbeQSEnURpwUqwRn83fFY6h2Kt+WuS0Nu7kbRRHixnXEXRcXq06iw4+rCxnTlvWFkK1d0tqSpQJABwRT1FxW0htUye9bdYykXa2rYyP30qCPuPoK6x7PMa4ps11vfZUIk3DUEstjKHOoUG8uZJKTpxgE5JG/gNTKEqTpIykjcHcGpp37Fv7Iltz6TNmmJcxIVGl2aUg8lNuFWfpmlcgy44KnpNnip8VrBH3lP31cpPC3D0pZXJsdsdWealxGyT74zXlrhLhtlQU1YLWlQ5KENvI98VqQUizKbvNylR2uJGXm2AE9XCDYW4rAJIyVkIGcZHM53GN6pxnY1yL84uzhyS0hrq3At1bzkhxJOsIBzshJGeQycc9q0rpIgofsDLMEJYui5bLVvfbGFsuKWMlJG4wgLJ9Aaq9vce4SlORJ1rKuuADK4jinT1aUjZIVuBnKsEjdRxnnXLq5WRr9Ecm+ksdVqsTw0ZI431XmWzslQ+40uC4Mj4hz+XnV5btFq4mXLks3dq2396Q885bZoKEBGrCRkgYVgAkjPxbioWfwbfYSyV2eWtOdnYQ69s+uUZx7gVl5c0llH0VOtouXElF+z/TK4SACSeVS/DVllXu6x7dEJTIkHvKx+RaHxLPy+8gU8s3CN5ustLcK2SgsHCnZTZaba9SVAfQAmtu4K4Rh8LQlJQvr5rwBkSiMFZHJIHgkeA9zV66nJ89Ger11dMMQacn1jpfP3J23wmbfBjw4qNDEdtLbafJIGBRTqiuw+ZxnsKSiloSFIeVLSHlQHzvx9A7Pxbf4ichLznXI8NnUA/wBRV9K0DhyfK4ztSLg/cJceCnSwiNEdLOtSUJ1qWsd45WVAAEDA8c1B9MkTqOJ4EwbCVDU2T+02vI98OfZVd4D4se4aS9Dcgl23PuqcaOrSpRyQpTZPdUNgCPPO9SiJdcGnt2RmxxS5w82WVN5WqMXFKQ/4kHUThR3woY3xnIqUV2W6QU9YhMiLIbCtLgyFJIyMg+hqux+kLh9YCnHZTB8nIqzj/bkUztnHFhhW5DC3ZKi2txKEojLPd1q08wPzdNTwZNMkYnD9rX2q2S4msMFK2z1y0am1ZKFYSoALSpKhqxnKQrmc1YeC5ciRaVsTXlPyIMp6It5fxOhCsJUfUp059c1ntx6Q4rdwTMiW98oTHW0TJcSyCSpBB21HbB8udXPovkKncNruLiAhc2bJfKRnAy4QME8xgCoZeOS30h5GloPKoLlFREZ4gu1wnXNAkNxZa4sJpZOhlKAAtQA21KUVZPkAPOvSYEUzlwILDcWM22Fy1R06FulWdLZUnBxgEq3zgpA5mqtI40/w5xPe7U5BD7YnrdSQ+EOd8JUe6RgjJO+RTu28e2hEma7ManRy+8lSdbIX3Q2hO5ST4pPtVlgyaeck/OgxpTibVFhw0NoQFurXGQsNJJISEpIxqOFbnYBOcHYU2jcF2qA92m1LmW+YQR2iI9oJz5ox1ZHppxTCFxtYG5lxeXKe0uuN6D2ZwkpS2kctP6Wqm116S4LLCjbojrqh/myfxTSfUjOo/LA+dOCEmXzhO4SbjbHO3lC5cWS7FdcQnCXChRGsDwyMHHgc1Niq70esvNcIW9cptaJUhCpMgLTpUXHFFaiQeW6uVWOqmwUUmaKAWiiigCkPKlpDyNAQN8Xw5PSqJfUQ5CWFBRbkN6urODg7jb/2PMVyuDPDN0thgzGIj0OOUpDfV4DJ5DGB3OXMYqbUwysrUtltSlfESgHPLn9B9BQYsdQOqOyc88tjegM0f4E4TdAejXG7x0q5Moc6wp28loUftpWeAeEgvLt2uroyAUqdDY8tylA8dudaT2SMVajHZ1AAZ6sZxR2SMBtHZ56vyY5+dAVG22Pge2J7RGtzCloR1hckIW6tCf0iXM4H9xjnVoXdITB0qeCQAn804GRkeG229dhEjJUNMZkYORhsbbY+7ajskYgKMZnO2/VjwO1AJEuEaYFFh3VoxqykjGSR4+oI9q8T7mzBOHg4fxZWNKM5wUjHzyobU6babbB6tCU/ujFcn40d5YW8w04oJICloBIHlvQEBcZfD94ZSm529E1lQGnrowXso4GDuRuCPP23qtSeCuEpaSuHDukTOM9lk4AJWUAaVqIB1AjlvjbNaGIsYKBEdnOrOerHPGPu2r0mOyhICGW0gAYAQBjByPoScUBncTousstLim7nekhKyghamc5GOR0f/dxzzVgsfR5w5Z5CJKIq5cpByh6Y6XSk+YB7oPqAKssVhlhvSw020nJOltISM/IV3oAAxRRRQB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26659" name="Date Placeholder 3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26660" name="Slide Number Placeholder 3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580C7C-A2F7-7C4C-86D3-ED5D0020BD1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661" name="Footer Placeholder 4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Q1: threshold?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1600" y="1905000"/>
            <a:ext cx="3200400" cy="3068638"/>
            <a:chOff x="5181600" y="1412805"/>
            <a:chExt cx="2743200" cy="2514958"/>
          </a:xfrm>
        </p:grpSpPr>
        <p:pic>
          <p:nvPicPr>
            <p:cNvPr id="26662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2243958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3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61314" y="1412805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4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65371" y="3161822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5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80554" y="2286000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5638800" y="2724278"/>
              <a:ext cx="1828800" cy="19516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638800" y="1904607"/>
              <a:ext cx="457200" cy="381212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86400" y="3048243"/>
              <a:ext cx="457200" cy="304449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477000" y="2974082"/>
              <a:ext cx="925286" cy="455373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628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76400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495800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flipV="1">
            <a:off x="3124200" y="2143125"/>
            <a:ext cx="1828800" cy="142875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95600" y="4638675"/>
            <a:ext cx="1752600" cy="466725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2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124200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>
            <a:endCxn id="21" idx="1"/>
          </p:cNvCxnSpPr>
          <p:nvPr/>
        </p:nvCxnSpPr>
        <p:spPr>
          <a:xfrm>
            <a:off x="4572000" y="3527425"/>
            <a:ext cx="1828800" cy="6350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2514600"/>
            <a:ext cx="838200" cy="76200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5" name="AutoShape 2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26636" name="AutoShape 4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26637" name="AutoShape 6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26638" name="AutoShape 8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26639" name="AutoShape 10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pic>
        <p:nvPicPr>
          <p:cNvPr id="63500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828800"/>
            <a:ext cx="5445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4288" y="2486025"/>
            <a:ext cx="5445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495425"/>
            <a:ext cx="5445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1488" y="4343400"/>
            <a:ext cx="5445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800600"/>
            <a:ext cx="5445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95600"/>
            <a:ext cx="5445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xplosion 1 32"/>
          <p:cNvSpPr/>
          <p:nvPr/>
        </p:nvSpPr>
        <p:spPr>
          <a:xfrm>
            <a:off x="5715000" y="4648200"/>
            <a:ext cx="3429000" cy="2209800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/>
              <a:t>Epidemic!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95400" y="2895600"/>
            <a:ext cx="609600" cy="9906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Char char="•"/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038600" y="2971800"/>
            <a:ext cx="609600" cy="9906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Char char="•"/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58000" y="1219200"/>
            <a:ext cx="2133600" cy="990600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/>
              <a:t>Strong Virus</a:t>
            </a:r>
          </a:p>
        </p:txBody>
      </p:sp>
      <p:pic>
        <p:nvPicPr>
          <p:cNvPr id="37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124200"/>
            <a:ext cx="5445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8" name="AutoShape 2" descr="data:image/jpg;base64,/9j/4AAQSkZJRgABAQAAAQABAAD/2wBDAAkGBwgHBgkIBwgKCgkLDRYPDQwMDRsUFRAWIB0iIiAdHx8kKDQsJCYxJx8fLT0tMTU3Ojo6Iys/RD84QzQ5Ojf/2wBDAQoKCg0MDRoPDxo3JR8lNzc3Nzc3Nzc3Nzc3Nzc3Nzc3Nzc3Nzc3Nzc3Nzc3Nzc3Nzc3Nzc3Nzc3Nzc3Nzc3Nzf/wAARCAC7AJUDASIAAhEBAxEB/8QAHAAAAQUBAQEAAAAAAAAAAAAAAAEEBQYHAwII/8QAQxAAAQMDAgIIAwIMBQQDAAAAAQIDBAAFERIhBjEHExQiQVFhgTJxkaGxFSMzQlJTYnKCorLBFkODktE0c8Lh0vDx/8QAGgEBAAMBAQEAAAAAAAAAAAAAAAECAwQFBv/EACkRAAICAQQABQQDAQAAAAAAAAABAgMRBBIhMQUTIlFhQXGxwRSR0fD/2gAMAwEAAhEDEQA/AItyei9p7XfUSpk0qVrbdbWttJBIw2kZQlIxjz8/E1fuh+c6sXe3K6xMeOtp2O0terq0rSoEDc4GUE4BwM7VS7/Ck8P3G4NzoshpgzHHGXwwpTbiXHCpOFJBGe9jBwc1b+iWFKdkS77oLUCUwlhlKiNTikLVlWB8IBJG+/PbHPGG7ezebi4I0yikHKlrYwCiiigCiiigCiiigCiiigCiiigCiiigCiik50AUUtFAVfpMi9q4DvSAMqRGLwA80ELH9NQXQtND1kuEEneLNUtA/YcAWP5tf0q93SKJttlxDyfZW1v+0kj+9Y10JTixxEuIskdst4yPNbSh/ZaqA27NLSb4paAKKKKAKKKKAKKKKAKKKKAKKKKAKKKSgDmaWiigCiiigEPKsAtC/wAA9JTSQNKI95djkcsNuqUke2HEH2r6Ar5+6UI64nGd4LQIW4lmU2fNWgY/mboD6AHKim9tlon26LMaIKJDKHU48lAH+9OaAKKTlS0AUUUUAUUUUAUUUUAUUUmaADS0lLQBRRRQBRRRQCHlWPdM0bquJLXL8JENbR/01g/c4fpWxVm/TbF1Wi1TAPyE3q1fJaFD7wmgJnopmGXwNb0KVqXEC4qv9NRSP5QmrfWYdCUzMe828q3bfbkpHotOD9rZ+tafQBScqWg0AUUgpaAKKKQnFALRXhbiWxlagkeZOK8NyWXTht5pZ8krBoDsaQUgOTv7V6oAooooAooooAooooAqpdKkQy+BbmUjK4yEyk+nVqCz9gNW2m8+MiZCkRXRlt9pTagfJQwfvoDGOieYIvGoYySmZDcbHqpBC0/Zrrb6+beE5K7XxFZHnSQuNOQw8TtjJLKs/Un2r6HcuMVs4LuSOekE4+lAO6K4tSmXfya8+hGPvrtQBSUtR98uTFotzs6TrKGgMIbGVOKJAShI8VEkADzIoDzerxEs0YPTFqKnFaGWWk6nHl+CUJG5P/6cCoB1d+vHelSjZ4iuUaIUrkEftukEJPogHH6VRzM2FBmuXDiKfHN5dTpLCFlzsrf6pCRk4/SVjKjnwwB2PGNoBwkzVDzTCe/umtIwk/oYTujF4bSOw4VsZVqk25ExzOS5OUqQsn5rJr27wxw+58VjtvzTFQD9QM1yRxdZFfHKca/70Z1A+pTipGFcoNw/6CZHknxDLoUR7Deji12VjNS6eRkiyvQO/YbrMgkcmHHDJYPzQ4SR/CpNPoPErrEluFxFHRCfcUEMSW1FUaQrwSFHdCz+ir2KqdVxlRmJkZyPKaQ8w6nStpwZSoeRFVwaKTXZYQdqWqhZ5z9insWq4PLft8hWiBKcOpba/wBQ4rxOAdCjucYO+M27NVNE8i0UUUJCiiigCkVvtS0h5b0B839IcY27ii+RG+6VyC+0eWQ4A4MfxFQ9q2rh+SxNtcSe0QoPspcUoDcEpyU+mOR8c7VSuJEIl8YXiaG0HqltRUuaQSChsKVg+G7mPapHhi4Jt88wHVaYdwWVx1eDb5T+Mb9ykLSPHvjyoC8SbimMAnqusXjOM7D3+v0rtBuCJeUhOhaRnSfKo+VFVKIW1jrEjdGrn48/eutqhOtPF54BACSAM5NAPJM9llLgDiesQk7YJ39ay3ifilnilAXb1uIiwilKXM6esfWSnWnBzhDaXSDscqB8KuXGrsi28N3mWwFNIEZ0rOvIJUkgEDmDkg+1ZZEQ2zwvC0KTpXLlqPyQ0hpPtvn3q9azNIw1M9lUpfB64HiQZU+6KuA65iMnSww4olJOpWSQOZ7mMn9Krubbw8C2PwTbjqByeyJONvPTvUB0aW1X4GkztWO1laAc74Axn/cVfWpyPYJLPEq74qfIX1jYb7EpeW0YTpyD5bZxjmTueVc9882PDOvTVKNSTR2dsHDxX1YgMNLzj8Tqbxn1SQPrUdM4RtDxWpuTJaUgZySHUp3/AGwSD6Ag1KwkuPvzChCXoqXylsl0p1KB758jhXdz5pNNeIYV9etTTNikRmJBfK3etGQUkk4BIPiRnbPkRVI2zj1Jms9PVNeqC/oYtI4isyk9iuAuDJOEsSkOJzsdgVZI9l+1WO135EvLU2K9AmIALjLycjB21BY2IJxvtjIyBtkSxI6psrUFLbc1pBWTtjGM8/M00mRnE3OItCkASHHWlK8QFtnUMY3GW0keoFaRuk3hmM9LGEW4kpdWIlzjP2x9S8OpCSptJJbVsUqBHJQIBHqKe8LXhydZYzk8jt2tbDyEjm4hZQo48BlOfeqH0jvuNIiWhp0hFweC1YzkgFKAD5jUoK/h+dTvRxGVDdvEWMrLbM1JIWonKVtIXzPiCftrVmMOi+D1pa8NBQT38as+Fe6guFFFFAFMb1cmLRa5NwlnDMdsuKA5qxyA9ScAepp6TgZrMeIb5Nvl1ciGIPwZbJig8y0vU+44g9xS0HGEZ74AJJwk4oDxbYriLeEzwFSX1Kfk4/WrUVK+hOP4RXGTbFLbcaBDjS8EpUSCCDkEEciDuCMEEV3/AArFHxdoSfFKozuf6aRU9xSdTEJ9SQMlx8dQhPzK9/ok0BMcM8RvB1u0XtpCZ2/USHHAlEsAbnyDgHxJ8eY8cXVkkoB1JVncaeXtWQhDvEL6oTDCbutOlao7Q0RGs50qccVnXyOMZzg93NaPwjZXLDZUQXXUOL6xbig0kpbbK1FWhAPJIzgCoyBxxPbTeOHblbRjVKjONJJ8FFJwfrisIjS5N3t7ey3JjcdYejkZWtWlKetSOZOEJStPMEA8q+gp65KIT6oSWlyQ2ospdUUoK8bBRG4Ga+eLtFXHkLkqUoPvPqMlIQG1RZWSpSAAe74qSQTkZwTzorVXJFZ1K2Diy/dGTzbvCLCGiFKZedbWB4K1FX3KFT11RIehqbhrwvUNYDmhSkfnJSrfST4H7uYyNu8z23NZcadd5F1aClz3W2pKj75rpI4pvYDYRMcbR1iQoCS+SRnwJWceXvWUqm5NnTXcowUfY1i1vsuslhiO5G7NpbUytASUd0EAYJBGCNwSK6y5kaHp7U+hpSzhCVHvLPklPNR9ADWU/wCJZS3FrX2hK3CC4W5GnWQAMnSEgnAAyQTtR+H3mwpUaOpBWMLUuTpJ9D1aEKUPQqNU8l5L+escGpTLjEhKSiQ+hLivhaGVOL+SBlR9hVQ4h4xS1Jjpgo0ux3C4EuYUvJQpOCkHCR3vzjnb4TVMeuEt5K2y71LS/jajpDSVfPHeV/Eo01SAhISgY3wlKU+PkAPE+Q51pCpR5M53OSwOnLpKm8SW2fdZinCH0hSlq7qE6gfkAN+QA9B47R0ct6rZNuRGEXGYp9kkYKmglLaD7hGoeiqyXtzdhtFxhsFRvkxvqHXBjRDaPxN6gd14+IDYEgZymuC+P+IUpQ21elsNNpCW2osdtLaEgYAHdJwB5k1M7oxeDoo8O1Fsd6WF7t4yfRuaWss6LuLr7er09AucpuVHRFL3WllKHAdSUjdOARufDNTrnSdw/Hu0q3y1SWOzvFkySyVNKUDg4KckYORuByqynFrJjZpra7HW1lr25LtRUfbrzbroz11umx5Te2VMuBWPnjl70VY5nJJ4ZIVD3rhu0XlaXZ8JC30jCZDai26kei0kK9s1MUhoSZEu2y0Xi7Rolyk9niyQ02zJkuFaR1aFZ1g5wSo4yDt41C3mHItpty5s5l/rZzaFJcTrc0ZyrClHG2NyEjYj30DpBsMh5xm92hh1yawOrkMsLKFvsn93mpJ3AIOcqGDkVmfEVyjyYbsJuNplKWgOrkKdU82B3ge+gadxjGfE7Hc15N9eo8/vMWdlcq/L65Rbo0y4w5sq8wJMVlCkCMW5DCnEuJbWoBWUqBBKlKAAB2xzNdrp0gX62NJTItlu7USEqjIecUpGr4VLIThHgdGVE8hzqJsN0bkWC1TmtLi2Q86tvnh5DTqwk/xb+wNN+D7Gi7mO5c35DwnIflOpD6gHAFJQARnx1aj7DlWeheolJwT4iVvdeVJosyOJb1PjRbS46w0/MOBeIxAbW1jfq0nOl48gNxzUOWkertwtbnLUWIbTTBSnGVKKQ5k5wtXMknBC9yFb77g8uIrZbrRb1OxzpU8SOxOKW725ZOdKQSVa/wBpPLmRgZESq5C4W6I1KUtaFBMiMJJb67SUkd4Odx1OFbLByDjO9V1sdSpJyfC9v+7FUq5JuKKhcrVKt5ClIccZLimwsJ7yFJBJStI5KAB3GUnGQfCoxxIfYWGiDkbKTuM+H24rSIEhDVwjKCXnG2ZCHXlMfji0EM9WhKiN1KOAVaQfHbkTNvRuEb04VvNWt6R+drCWnR8/hWPevU0k52V5mc92ISwjHmnA42ladgoZx5HxFdAdOftrV3uCeFVAqEdLIJyS1LWkE/7sVyRZuCbW4C72F1wckyJPXHPogk5+ldODLeZI9LaGQwpLyt9krGB6E0+td5aioSW4uhxSkh24FzLiGye/1IxhBxnv7q8qtnSHdUliJEtbLseA6HA9iL1AdI06QMgEjBO2ADtzrOOucCw4e8CPgB2wf71y3WyTcYnt+H6Cq2tW3Ph5SX7f+ErxDZnrWUtLbWllxvro5cGFLbBPxJHI+OPUeOQIXOR6H/inky4vzW20POvO9W0Gmy6rPVoH5opp6eA2FcsU0uT2udsVJ5aWG/wSFtubtvWXo0lcaSW+rDrbq0LTuDlOlQzy5EEemcUyU8vADJ0oSNtQyVfPxrx8qDv86n4YbxmUVhvtrt4H8W9OWdxTjJCe0Np1HOM4yf8AyoqEvIPVxMAn8X4e1Fb1rMUeP4jXH+TJ/b8I+w6KKK6zxRCkHnWM9MMQx+K4cpIITLhaSfDU2s/2cH0rZ6zjpqhBy0WycAcx5gbUfAIcSUn+YIoCucH2F28cKLlWZxDV1gS3GlNufk5KQesQFeRAc0hXkSk5B2h4M9+0PpgLkTLdMiKX1cN7q0qbSrmnWtONO/xE4Oyh5VaOhaYE3O8QDnDjTMhIPmNSFf8AhWmzbXb7gpC50CLJU38BfZSsp+WRtWM6VJ5Tw/gvGWO1kzLh3hpXE8O7S5Mh51L0JMKPOcJWX1hWtxxOeaNQSkYwCEmq5BdMiwttNwY0Vp1jC8OrdUhO+UJ1juAEkfEcb4863oJCEhKAEgYAAHKsf4htTto4mk22G2l6PLSqZHR1qUKTrUdaAFEasK32OQFAeFaRjtWCreXkYREOQ0JTAfVGQP8AKSMtH+A7D2wT45p4q6TVo0yYkKUByyVI+whYprolMgB+BNSQN1dUVj+XNc1TI6Pyrha/7qFI/qAqxA67Un82x25J8y4MfY1SifcAkoZVFhoPMR2Mn6k4/lpkJ8I/DMin/XR/zSmbET8UuMPm8kf3oCN4lYK4aZTjjrrzTgy44sqODscDkkbg4AA2qpYCVqbVkAKJTtyzV6ceizErZQvr0FJSUsJLmcjf4QfD76pdwjvRnlIkIW260dCwtOk+h98g+9ct8fVuPe8KtUqpVPtPK+31GxBB3G9Fex38A7KHL19K8VznqZyFeVnCT8j/AOq9UradTyE898n5Df8A4oMZ4LXwbwz/AIhemII2ittDP72v/wCNFaP0MW0xeG37gpHenyCpGf1aO4n6kKPvRXXXV6UfN67U7tTNp8ZNEooorc4Qqr9JMIzuB7u2lIK22OvQP2myFj+mrPzrxJZRIYcZdSFNuJKFJPiCMGgMJ6M5nZeObcQcIltOxySdt060/a39tbyOVfM1rcXZrpBcd+O2zm0OHP6t3Qr7NX1r6ZGMbHagA8qz7pMZVfnI1hjMLf0JMiZ1YQFtIIUEBK1AgKUoZwNzp5gb1arhxPYbc+Y868wGXxzaW+kLH8Oc1nPEHGcKBxe6/Z1Inx58dtLqkJXpbeQSEnURpwUqwRn83fFY6h2Kt+WuS0Nu7kbRRHixnXEXRcXq06iw4+rCxnTlvWFkK1d0tqSpQJABwRT1FxW0htUye9bdYykXa2rYyP30qCPuPoK6x7PMa4ps11vfZUIk3DUEstjKHOoUG8uZJKTpxgE5JG/gNTKEqTpIykjcHcGpp37Fv7Iltz6TNmmJcxIVGl2aUg8lNuFWfpmlcgy44KnpNnip8VrBH3lP31cpPC3D0pZXJsdsdWealxGyT74zXlrhLhtlQU1YLWlQ5KENvI98VqQUizKbvNylR2uJGXm2AE9XCDYW4rAJIyVkIGcZHM53GN6pxnY1yL84uzhyS0hrq3At1bzkhxJOsIBzshJGeQycc9q0rpIgofsDLMEJYui5bLVvfbGFsuKWMlJG4wgLJ9Aaq9vce4SlORJ1rKuuADK4jinT1aUjZIVuBnKsEjdRxnnXLq5WRr9Ecm+ksdVqsTw0ZI431XmWzslQ+40uC4Mj4hz+XnV5btFq4mXLks3dq2396Q885bZoKEBGrCRkgYVgAkjPxbioWfwbfYSyV2eWtOdnYQ69s+uUZx7gVl5c0llH0VOtouXElF+z/TK4SACSeVS/DVllXu6x7dEJTIkHvKx+RaHxLPy+8gU8s3CN5ustLcK2SgsHCnZTZaba9SVAfQAmtu4K4Rh8LQlJQvr5rwBkSiMFZHJIHgkeA9zV66nJ89Ger11dMMQacn1jpfP3J23wmbfBjw4qNDEdtLbafJIGBRTqiuw+ZxnsKSiloSFIeVLSHlQHzvx9A7Pxbf4ichLznXI8NnUA/wBRV9K0DhyfK4ztSLg/cJceCnSwiNEdLOtSUJ1qWsd45WVAAEDA8c1B9MkTqOJ4EwbCVDU2T+02vI98OfZVd4D4se4aS9Dcgl23PuqcaOrSpRyQpTZPdUNgCPPO9SiJdcGnt2RmxxS5w82WVN5WqMXFKQ/4kHUThR3woY3xnIqUV2W6QU9YhMiLIbCtLgyFJIyMg+hqux+kLh9YCnHZTB8nIqzj/bkUztnHFhhW5DC3ZKi2txKEojLPd1q08wPzdNTwZNMkYnD9rX2q2S4msMFK2z1y0am1ZKFYSoALSpKhqxnKQrmc1YeC5ciRaVsTXlPyIMp6It5fxOhCsJUfUp059c1ntx6Q4rdwTMiW98oTHW0TJcSyCSpBB21HbB8udXPovkKncNruLiAhc2bJfKRnAy4QME8xgCoZeOS30h5GloPKoLlFREZ4gu1wnXNAkNxZa4sJpZOhlKAAtQA21KUVZPkAPOvSYEUzlwILDcWM22Fy1R06FulWdLZUnBxgEq3zgpA5mqtI40/w5xPe7U5BD7YnrdSQ+EOd8JUe6RgjJO+RTu28e2hEma7ManRy+8lSdbIX3Q2hO5ST4pPtVlgyaeck/OgxpTibVFhw0NoQFurXGQsNJJISEpIxqOFbnYBOcHYU2jcF2qA92m1LmW+YQR2iI9oJz5ox1ZHppxTCFxtYG5lxeXKe0uuN6D2ZwkpS2kctP6Wqm116S4LLCjbojrqh/myfxTSfUjOo/LA+dOCEmXzhO4SbjbHO3lC5cWS7FdcQnCXChRGsDwyMHHgc1Niq70esvNcIW9cptaJUhCpMgLTpUXHFFaiQeW6uVWOqmwUUmaKAWiiigCkPKlpDyNAQN8Xw5PSqJfUQ5CWFBRbkN6urODg7jb/2PMVyuDPDN0thgzGIj0OOUpDfV4DJ5DGB3OXMYqbUwysrUtltSlfESgHPLn9B9BQYsdQOqOyc88tjegM0f4E4TdAejXG7x0q5Moc6wp28loUftpWeAeEgvLt2uroyAUqdDY8tylA8dudaT2SMVajHZ1AAZ6sZxR2SMBtHZ56vyY5+dAVG22Pge2J7RGtzCloR1hckIW6tCf0iXM4H9xjnVoXdITB0qeCQAn804GRkeG229dhEjJUNMZkYORhsbbY+7ajskYgKMZnO2/VjwO1AJEuEaYFFh3VoxqykjGSR4+oI9q8T7mzBOHg4fxZWNKM5wUjHzyobU6babbB6tCU/ujFcn40d5YW8w04oJICloBIHlvQEBcZfD94ZSm529E1lQGnrowXso4GDuRuCPP23qtSeCuEpaSuHDukTOM9lk4AJWUAaVqIB1AjlvjbNaGIsYKBEdnOrOerHPGPu2r0mOyhICGW0gAYAQBjByPoScUBncTousstLim7nekhKyghamc5GOR0f/dxzzVgsfR5w5Z5CJKIq5cpByh6Y6XSk+YB7oPqAKssVhlhvSw020nJOltISM/IV3oAAxRRRQB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26659" name="Date Placeholder 3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26660" name="Slide Number Placeholder 3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580C7C-A2F7-7C4C-86D3-ED5D0020BD1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6661" name="Footer Placeholder 4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 rot="5400000">
            <a:off x="7823201" y="3234266"/>
            <a:ext cx="1083733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Q1: threshold?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1371600" y="1905000"/>
            <a:ext cx="3200400" cy="3068638"/>
            <a:chOff x="5181600" y="1412805"/>
            <a:chExt cx="2743200" cy="2514958"/>
          </a:xfrm>
        </p:grpSpPr>
        <p:pic>
          <p:nvPicPr>
            <p:cNvPr id="27680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2243958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1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61314" y="1412805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2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65371" y="3161822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3" name="Picture 8" descr="http://www.clker.com/cliparts/c/8/5/8/11949846661982808509people_juliane_krug_08a.svg.m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80554" y="2286000"/>
              <a:ext cx="444246" cy="765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5638800" y="2724278"/>
              <a:ext cx="1828800" cy="19516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5638800" y="1904607"/>
              <a:ext cx="457200" cy="381212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86400" y="3048243"/>
              <a:ext cx="457200" cy="304449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477000" y="2974082"/>
              <a:ext cx="925286" cy="455373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652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76400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495800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 flipV="1">
            <a:off x="3124200" y="2143125"/>
            <a:ext cx="1828800" cy="142875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95600" y="4638675"/>
            <a:ext cx="1752600" cy="466725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6" name="Picture 8" descr="http://www.clker.com/cliparts/c/8/5/8/11949846661982808509people_juliane_krug_08a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124200"/>
            <a:ext cx="5175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>
            <a:endCxn id="21" idx="1"/>
          </p:cNvCxnSpPr>
          <p:nvPr/>
        </p:nvCxnSpPr>
        <p:spPr>
          <a:xfrm>
            <a:off x="4572000" y="3527425"/>
            <a:ext cx="1828800" cy="6350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2514600"/>
            <a:ext cx="838200" cy="762000"/>
          </a:xfrm>
          <a:prstGeom prst="line">
            <a:avLst/>
          </a:prstGeom>
          <a:ln w="508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9" name="AutoShape 2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27660" name="AutoShape 4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27661" name="AutoShape 6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27662" name="AutoShape 8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sp>
        <p:nvSpPr>
          <p:cNvPr id="27663" name="AutoShape 10" descr="data:image/jpg;base64,/9j/4AAQSkZJRgABAQAAAQABAAD/2wCEAAkGBhQQEBUUEhQUFBQVFBQRFhUVFRQUFBoUFBQVFRYYFhkYHCcfFxwjHBUWHzAgJScpLCwuFR4xNTAqNSYrLCkBCQoKDgwOGg8PGiwkHCMvMTQ2Ly0vLDQsLyksLSwqLi0yNCwtKSksLywsLCwvLSw1KSowKS8sKikxLzEsLyw0Kf/AABEIAI8AvgMBIgACEQEDEQH/xAAbAAACAwEBAQAAAAAAAAAAAAAABAMFBgcBAv/EAEAQAAEDAgMECAMFBgUFAAAAAAEAAgMEEQUSITFBUWEGEyJxgZGhwTJCsVJictHwFCNTgpKyBxaDwuEXMzRDY//EABsBAAIDAQEBAAAAAAAAAAAAAAQFAAMGAgEH/8QAOREAAQMCAwQJAgMIAwAAAAAAAQACAwQRBSExEkFRYRMigZGhscHR8HHhBiMyFBVCUmKCovEzQ1P/2gAMAwEAAhEDEQA/AO4oQhRRCEIUUQhCFFEIQvLqKL1CSrcVZFtNzwHvwWWxLpxa4Yb8me7j7JXU4pBAdm+07gPXcO9FwUU0/wCgLaPkA1JAHPRKyYrE35x4a/Rc1mx2eV3Z9AXO8ypYcCqZviJA+84/QaIFuI1lQfyIh23PsB3o5+HQ04vUShvLf3alb53SGEfMfJesx+E/N6fksdH0NY0dt/0CkbgNM37TvP3R0cOKO1LB2H0J80vlqMOZo557B6kFbaPEY3bHt8Tb6pgFY2CmY3RkZ/qcQmGxP3NA8T+aZwwTj/mLey/qlb62O/5YJHNatCy7GzA3DrfzH6Kzp8UcB+8bf7zdfMfkr3REaG6kdUHfqBCtVBV1TY25nbPqeC+oKhrxdpuP1t4JTGKQyR2btBzW4qtoG1Yq6Rx2C5mZUNNj7XOsWltzYG9/PgrULK0uGSOeAWlovqSLbPqtUFZK1rT1VRSSSPaekXqErVYiyMgOvci9gC6w2XNtgTLXAgEag6g8lVZGL1CELxRCF4Vm6vGJOsdZ1gHEAWFtDbVdsYX6KiadsIBctKhJtxJoDMxsXgEDv/5TTnWFzoAuSLaq1rg7RD3gC50A1usxjvSoRizTYHZb4nd3Ac0v0l6RgCw2fK37R4nkspR0ElU+58XbhyCylTXTVsnQUt9niNT9OA5p9S0UcbP2ipNmj58918VNdLUOtrY7Gj34+Kt8L6Jk2Mug+z+avcMwdkDdBd28nan02osFihAMuZ4bvugK3HZJB0dMNhn+R9vPmlI6eKEWDQOQFyvXOkdsGUcTtU9g3XQc0tJX30YL/rgtA0WFmhZiR29x916KAbXOJ9PVeddGzYLnlr6lV2LVZiZnkOp0a2+pPsFnJJKl4z9sNOoy6DwG0oKqr2QHYsXO4DcOaY0OFSVLekGyxul3bzyW0Fa53wtXobKd4CrsCxhxi/fA5gbA2sSOaedio+yV43E6UsDi9ovuJF/NVS4fPHI6M3Nt4Bt4BIz41Gx+R0+uw5WlwB5kKwiaXtDmy5gdhGoVJDh1O0kmIvufmcTbu0UcEppX5osxiPxxk3I5tO9L48XAd+Y9hB/lOY9+xNH4XBI3ZgEgdb+IZHlyPC+W5aigmdE5xd2gbXtt05b09WySPa0wHQm52e6pI8eiNtbXVhheJszZQ4FrjcHg7ePFNxJHJ1mEH6EHySoMfGOjku0HjcHxVm+ra1zWOPadssNFOTYXQWDbZVfSGsDIspNs1827sDV3no0c3rgC6NFxe6p3SGea43kEd7gWxD+VmeQ/iWrhiDGho2AADuGio+jlIdXvFnakjbaR9i4Dk0ZWDuKv1687l43jxQhKft4EhY7TZY7jcbO9MueBqdFyQQvQ8G9ty9SsuGRudmLQT4+q+ZMVZ8t3/hGnmdF7S14e7KWlp2i9iDx2b10A4Zqsvjedk2K9dGx77FtywAgkaa8DvVR0kxYMBF+y0XdzO4K6ranq2F3l3nYsZLQGpkAdfI05nfecd3h7pBij5J3toodXZnk37/bemFK2OK80ug7yeH1/2qjDsLfVydY/RvtwHJbOlogxoa0WAU9LSBoAAsAmLJvR0cdIzZZrvPH7ckFWVclY/afk0aN3Ae/E+iWLFBJNbQC54D34JmVyQqa5sem/gPdGOe1jS55sBxS8tLjss1XjqYu1kdpwGgCikxBjNGC/0VdPWOkOp03AKOWEuaQNL6E8AdvispXfiUA7FMO06dg9+5OqXBNHTG3Ia9p9u9IOLqyYyO+BvZaNxt+rkq2iwuV/zho4BoPqfyCRxPF6ehiD5ntjYNGjeSNzQNXFU8HTSunAdS0sUUJ1ZLXTCAPHFjMwcRzuUjp46vEZS6xLTrw9u7ROaioihADbANyF87Dt47zvWnNM+IgSWcDo14Frm17OG4+hX3lSJxeuEOeekilj0Jlo6hsoFjtyPynQjaHFPMdcA6i4vY6HXjwKBxKjdSyAEWupFOJm7QU1NS5xfcvqpwwAXv56KtOHPeJXOq301PF2ndU1glJcMxHWPByi5sA1tzfbsCwtf0agrXnJDI4bnzVE80pHElzrN7gPFP8ADPw7+2QCS9r70rrsVZRybLj2DVbaeh4BVnaheHt3bRxHBZ/DOjdRQPBgqHMY45SyUGenPAWBDozzBN72037B9I4xjOWuda5LAWt8AST6pbX0EuGyBkjrg6HPP08U3w7Eo6tlxpobra4JiYniBvc28xuPt4LNYzXOnq2MZq0fvHaAgxsdljZ/qSm/4YwqzBK90LnsByghxzbmtt2ye4DN3jmrnoVRdYXVDhbrCJADuZlyQMPNsfaPORa7Cp3zU429RlfiBbPyB7UvqqdsEjzutl9XewufqBxWro6fq2Bu2w1PEnUnxJJUyAhM0sVbitNez7XAGVw29naD4FIGIEXAB4XOi0BSNRhgJuw5Tw+U+G7wVzH2yKDmgudpqqZM/FrfUr2KoI1PxMIdpvAOvpcJt1LINrb82ke9klPA7PsLbtcTe3wganQq4EFBOa5mefzwTeNyF7msb+I+Oz3817TQhosFBTx2FySSbXJNzyHgpw+yEipmxOc8ZudqeQ0H0Hncot8xktfQbk1dQVFUGi5NgqvEsebHoDmdwCzlRXvlPaOnDcga3E4aTI5u4D14efJH0mHzVWYFm8T6cfLmretxzNpHs4qvGp1UMYTMYWFr8RmqzeQ5cBoPnFaanooqUdQZ8Tr85KVjUh0l6SR4fTmaXU/Cxg+J77aAe53BPPa63YLQfvNLh6OCqKToKKmuhmr5f2jK4hkIjEcDbNc4dnM4v1A2nWwvdD0MMU87WSusCdM7nl8KrqHuDTshZamwSZ4ZXYg3rKmo/wDEp3C7Io9D1hj2E6jK0323NzorSDD2hjpqh4a0dp73n1cTqTuWp6aYrJS4lFK0NNoLNDhdur3h+w6HUajkqjpPi80+GVTIoI5pJwczbagO0c5jbdpzbAgXvfXU6H7FAz9mpwImi1t3kvnVUW1VVsSvOR09e0pPo9j1O+QmgqA94BL4SHNEjB8QLXAZhY7RqL7lqMOqRJGHDZqBfbobC/guF/4e4FOa+KTI+NkLuske5paABcFmu0u+Gw11K7hg8BZELggkudY7Rc6elli/xW9slPG59tva7bWz8bLSYPF0Ej42Ellgfob+oukelNa6OMNAu18kbzf4T1ebQ8Qbt/pUWO4+X0NXIyna+WSEsa2MlpbcZC9ttSWg5tNTlsrqsomTNyvFxe/A35FQx4fFENG+ZJQmG/iOGmom072EuF8xa1ib/MlZVYVLPV9Mx4tlkRvGS4j/AIa9d18mXN1AikMv2L5T1ZO7Nny236Fd56jIcp2FrJB+GRt/RwcPBVNW6N4sW6XvoSNe7Yn2VplNycz3ZWAkAbL5RYAAAXJ81ViWIxYjTshYx3SbWWls8kdT0MtNK+Z5GyQPDO5VdXRC/V7pSc5BsRTRWdMR+I5Y/ErddHZA6EHS5JJts11FuQBA/lWDLs7XyC9n2jZf+BESAf8AUkzv7gFqOg894rcB/a4t+lkzjnFNPFSMOVrH62uPU/3Kyoic+Ayu1B8d/dk3+2+9ahCAhPknQvmR1gTwF19LxwuPRRQrNTOJa0ntOdb4tRqL6DcvlzOrve3aaW6CwB3L6ebRtPAt+tkxI2/ZGpd2QOZ/Lb4I29kk2b571BV4gyFt3uAt5rMYj0ndJpH2W8d5/JT9KocrCPsyW+oWcjWJqsbkm2mxDZAJHPLy+Zrd4XgsOwJpuseG4e/blyTTDdMxpWNMxrOPzT9+SajTMaWjTMZQj0G9NRhffXdW+N+5kjCfwk5Xejio4ypJIw4EHYQQfFVRSGKRrxuIPcgza+eis+mXRj9tiGQgSx3LCdhva7TwvYa8lz/DqaeOQse0xlps7MNndxWu/wAy1EcfVlrC4DKJrkm2y5Zb4vG3JULnEkkkkkkknUknaTzX0Co/EuxB0dMbk7z/AA/dJG/hyOacTTbuB/V9fl09DKAb6uPFxufDh4J6OS6owVZ0SwtSXSEveSSd5WhdTsibZgsE2oaqO4UyWrsSjgbmle1g3XOp7htPghWAk9UXKqYCXDZFyqtzCF9ZDks05XynqGG18t25pn/yx5vFwVd/n+nkmbFGxz3vcGAXY0kngL3V5FEHSuO0MDqdvA2cHVD/ABfljHJjlrMLgdDtVM7bBo+eHiQuqx72gMIsflh36jgCvqeINis0ZW2Aa3gxoDWN8GgeqsOgh1d3v/2FI4m+zU/0EbtP4z6tHsgKGV01W2V2pfdVyt2aNwWyQgIX0NZlCWrKwMHFx+Fu8n8uaZKTfhcZJNjc7e078102181XJt26iqgwANbtOlgNSSFZ0NGW9p3xHQDgOHemIKVrPhaBz3+amXbpL5BUxQbJuViul1NcSjkHjwsfzWKjK6h0ipbtDu9h7j+j5rmVRAY5HNO4+m70Xzyqi6GqkjO83H0K3mESh8Oz84KaMpmMpOMpmNyCeEweE7GUzGUlG5MschXhBPCdjKnBScbkwx6FcEG8JGtakldyQhyhFCrmSgDNEMmAFiq+GAkq2giyhRSyNiGtyTsa0XcTyH6A3pV9HLP/AN1xij/hRu7ZH/0kGzub5qHr5k2Cre/b1yCSxvpKWExUrDNNvyjM1n4rb+W7fwWa/wCndZWuL6iQNvtBcb255dfC4C6BS0jIm5Y2tY0bmgAf8qwp6kNRlNWNgNoxb+o5n2C8NSY2bMTe3eftyXN4P8K5qB4qKV0bpYwSNDm1FiWh9wTZNdCcdklkMcmxkQDbC1srjcu+8S43PFdAmr9NFjMJw8Qy1Mn25Xtb+Brj9XX8kwmxEzwvic6+Q8x/tSnIfG4PYAcrEADy+ap3FJ9q1XQqlLYrngPMkuP1WLLetkazide4an0XS8Jp8kTRvPaPjs9LKzBYNqobwaCfQeZ7lRibxHAI95TqEIW5WaQhCFFEIQhRRQ1MAe0tO8WXOek+HEdq2rTld3bj+uK6YqbHsMztLgL6WcOLVn8aozI0VEY6zdebft7plh1V0Emei5hG5MRuXziFCYX22tOrTy4Hmo2PWYNnC40W0ye3abon2PTDHpBj1OyRDuahnsVgx6nY9V7JFO2RDuahXMT7JFIHJFsqkbKqSxDujTQYL3tqd+9fSWEyDOuS0rjYKYXjnpV06gkqF6IyV22IlMTVCqqqotfxPnqUT1KioKM1EltcoIvbfwA5lGRxhuZRscbYxtO0CuuiGFdY/O4aH+0H3P0W+aEnhdCIWAb9/sO4J1b3CqM08V3jrOzPLgOzzuspW1JqJS7duQhCE1QSEIQoohCEKKIXhXqFFFnOkOANe0kDsnUgbWn7QXP6yidC6zth2O3H9cF2OypcV6PNlByga7WnYe7gVl6/CnMcZacXB1b6j27k8w/EzD1JNFzNj1MyROYl0bfGTkBNvlPxDu4qqD7Gx0PqkGTtPutQxzJRdhurBsilbKq5sqkbKqyxcujViJV9iZV4mXvXKsxqoxKw65eGdIGdfDp150S8EKdfUJaWpSxmJNhcngNSrfCui8kx7QsN43+J3fVXMizAAuTuGq6f0cLdqQ2SFHRvqHWbsvYn2HEromA4E2nYNO19L7b8Sp8LwdkAFgLgW5DuVgtVh2F9GRLNqNBw5nifALMV+ImfqMyb5osvUIWgShCEIUUQhCFFEIQhRRCEIUUQhCFFFBUUjZBZwB+vgVRYl0PbJsse/R39QWkQganD4KnN7c+IyPer4qiSE3YbLm9Z0KkZ8N7cxcebVVyYJM35Qe4j3XW7L4fA07QD3gFKJMDd/wBcneL+It5JtHjczf1AFciNBKP/AFu8r/Reigl/hu8rfVdXOHR/Yb5L1tBGNjG+QVH7kqP5m+KI/fv9C5bFgkzvlt3ke11bUXQaR3xk/wBo8zr6LoTYwNgA7tF7ZEx4H/6Sdwt53Q0mNTOyaAFRYZ0Sji2i55e5OpV3FEGiwAA4BfaE5p6OGnH5bbc9/fqlEsz5Td5uhCEIpVIQhCiiEIQoo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charset="0"/>
              <a:buChar char="•"/>
            </a:pPr>
            <a:endParaRPr lang="en-US"/>
          </a:p>
        </p:txBody>
      </p:sp>
      <p:pic>
        <p:nvPicPr>
          <p:cNvPr id="26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4288" y="2486025"/>
            <a:ext cx="5445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 descr="http://www.cpa.charter.k12.mn.us/images/parent_faq/clipart_s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95600"/>
            <a:ext cx="54451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1295400" y="2895600"/>
            <a:ext cx="609600" cy="9906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Char char="•"/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038600" y="2971800"/>
            <a:ext cx="609600" cy="990600"/>
          </a:xfrm>
          <a:prstGeom prst="rect">
            <a:avLst/>
          </a:prstGeom>
          <a:solidFill>
            <a:schemeClr val="accent2">
              <a:alpha val="58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Char char="•"/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58000" y="1219200"/>
            <a:ext cx="2133600" cy="990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spcBef>
                <a:spcPct val="20000"/>
              </a:spcBef>
              <a:buClr>
                <a:srgbClr val="99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/>
              <a:t>Weak Virus</a:t>
            </a:r>
          </a:p>
        </p:txBody>
      </p:sp>
      <p:sp>
        <p:nvSpPr>
          <p:cNvPr id="27677" name="Date Placeholder 3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INARC CUNY'10</a:t>
            </a:r>
          </a:p>
        </p:txBody>
      </p:sp>
      <p:sp>
        <p:nvSpPr>
          <p:cNvPr id="27678" name="Slide Number Placeholder 3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F6FAD5-2312-174C-BA80-DD73FBCAF62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7679" name="Footer Placeholder 3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C. Faloutsos (CMU)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sm" len="sm"/>
          <a:tailEnd type="triangl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7980</TotalTime>
  <Words>1529</Words>
  <Application>Microsoft Macintosh PowerPoint</Application>
  <PresentationFormat>On-screen Show (4:3)</PresentationFormat>
  <Paragraphs>437</Paragraphs>
  <Slides>37</Slides>
  <Notes>16</Notes>
  <HiddenSlides>1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  <vt:variant>
        <vt:lpstr>Custom Shows</vt:lpstr>
      </vt:variant>
      <vt:variant>
        <vt:i4>1</vt:i4>
      </vt:variant>
    </vt:vector>
  </HeadingPairs>
  <TitlesOfParts>
    <vt:vector size="39" baseType="lpstr">
      <vt:lpstr>template</vt:lpstr>
      <vt:lpstr>Mining Billion-node Graphs</vt:lpstr>
      <vt:lpstr>To do</vt:lpstr>
      <vt:lpstr>Related Tasks for this presentation</vt:lpstr>
      <vt:lpstr>Big picture: large graph mining</vt:lpstr>
      <vt:lpstr>Big picture: large graph mining</vt:lpstr>
      <vt:lpstr>Virus Propagation on Time-Varying Networks: Theory and Immunization Algorithms</vt:lpstr>
      <vt:lpstr>Q1: threshold?</vt:lpstr>
      <vt:lpstr>Q1: threshold?</vt:lpstr>
      <vt:lpstr>Q1: threshold?</vt:lpstr>
      <vt:lpstr>Q1: threshold?</vt:lpstr>
      <vt:lpstr>Q2: Immunization?</vt:lpstr>
      <vt:lpstr>Our Framework</vt:lpstr>
      <vt:lpstr>Reminder: ‘Flu-like’ (SIS)</vt:lpstr>
      <vt:lpstr>SIS model (continued)</vt:lpstr>
      <vt:lpstr>Alternating Behaviors</vt:lpstr>
      <vt:lpstr>Alternating Behaviors</vt:lpstr>
      <vt:lpstr>Outline</vt:lpstr>
      <vt:lpstr>Formally, given</vt:lpstr>
      <vt:lpstr>Find…</vt:lpstr>
      <vt:lpstr>Q1: Threshold - Main result</vt:lpstr>
      <vt:lpstr>Q1: Threshold - Main result</vt:lpstr>
      <vt:lpstr>Slide 22</vt:lpstr>
      <vt:lpstr>Q1: Simulation experiments</vt:lpstr>
      <vt:lpstr>               ‘Take-off’ plots</vt:lpstr>
      <vt:lpstr>               Time-plots</vt:lpstr>
      <vt:lpstr>Outline</vt:lpstr>
      <vt:lpstr>Q2: Immunization</vt:lpstr>
      <vt:lpstr>Slide 28</vt:lpstr>
      <vt:lpstr>Conclusion</vt:lpstr>
      <vt:lpstr>Goal: large graph mining</vt:lpstr>
      <vt:lpstr>Duration of phonecalls</vt:lpstr>
      <vt:lpstr>Probably, power law (?)</vt:lpstr>
      <vt:lpstr>No Power Law!</vt:lpstr>
      <vt:lpstr>‘TLaC: Lazy Contractor’</vt:lpstr>
      <vt:lpstr>Data Description</vt:lpstr>
      <vt:lpstr>Goal: large graph mining</vt:lpstr>
      <vt:lpstr>Project info</vt:lpstr>
      <vt:lpstr>short version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large graphs</dc:title>
  <dc:creator>Christos Faloutsos</dc:creator>
  <dc:description>NYU - WIN 2009_x000d_
_x000d_
</dc:description>
  <cp:lastModifiedBy>Christos Faloutsos</cp:lastModifiedBy>
  <cp:revision>1273</cp:revision>
  <cp:lastPrinted>2002-08-06T04:22:41Z</cp:lastPrinted>
  <dcterms:created xsi:type="dcterms:W3CDTF">2010-10-03T23:18:42Z</dcterms:created>
  <dcterms:modified xsi:type="dcterms:W3CDTF">2010-10-03T23:20:30Z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