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embeddings/Microsoft_Equation10.bin" ContentType="application/vnd.openxmlformats-officedocument.oleObject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Default Extension="vml" ContentType="application/vnd.openxmlformats-officedocument.vmlDrawing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embeddings/Microsoft_Equation9.bin" ContentType="application/vnd.openxmlformats-officedocument.oleObject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embeddings/oleObject1.bin" ContentType="application/vnd.openxmlformats-officedocument.oleObject"/>
  <Override PartName="/ppt/slides/slide9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embeddings/Microsoft_Equation5.bin" ContentType="application/vnd.openxmlformats-officedocument.oleObject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embeddings/Microsoft_Equation6.bin" ContentType="application/vnd.openxmlformats-officedocument.oleObject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rels" ContentType="application/vnd.openxmlformats-package.relationships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Default Extension="wmf" ContentType="image/x-wmf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embeddings/Microsoft_Equation7.bin" ContentType="application/vnd.openxmlformats-officedocument.oleObject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embeddings/Microsoft_Equation8.bin" ContentType="application/vnd.openxmlformats-officedocument.oleObject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592" r:id="rId2"/>
    <p:sldId id="548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622" r:id="rId32"/>
    <p:sldId id="623" r:id="rId33"/>
    <p:sldId id="624" r:id="rId34"/>
    <p:sldId id="408" r:id="rId35"/>
    <p:sldId id="260" r:id="rId36"/>
    <p:sldId id="263" r:id="rId37"/>
    <p:sldId id="455" r:id="rId38"/>
    <p:sldId id="523" r:id="rId39"/>
    <p:sldId id="525" r:id="rId40"/>
    <p:sldId id="526" r:id="rId41"/>
    <p:sldId id="456" r:id="rId42"/>
    <p:sldId id="434" r:id="rId43"/>
    <p:sldId id="457" r:id="rId44"/>
    <p:sldId id="487" r:id="rId45"/>
    <p:sldId id="528" r:id="rId46"/>
    <p:sldId id="529" r:id="rId47"/>
    <p:sldId id="272" r:id="rId48"/>
    <p:sldId id="293" r:id="rId49"/>
    <p:sldId id="294" r:id="rId50"/>
    <p:sldId id="443" r:id="rId51"/>
    <p:sldId id="306" r:id="rId52"/>
    <p:sldId id="449" r:id="rId53"/>
    <p:sldId id="532" r:id="rId54"/>
    <p:sldId id="300" r:id="rId55"/>
    <p:sldId id="301" r:id="rId56"/>
    <p:sldId id="302" r:id="rId57"/>
    <p:sldId id="533" r:id="rId58"/>
    <p:sldId id="307" r:id="rId59"/>
    <p:sldId id="376" r:id="rId60"/>
    <p:sldId id="309" r:id="rId61"/>
    <p:sldId id="310" r:id="rId62"/>
    <p:sldId id="313" r:id="rId63"/>
    <p:sldId id="314" r:id="rId64"/>
    <p:sldId id="315" r:id="rId65"/>
    <p:sldId id="559" r:id="rId66"/>
    <p:sldId id="535" r:id="rId67"/>
    <p:sldId id="464" r:id="rId68"/>
    <p:sldId id="536" r:id="rId69"/>
    <p:sldId id="339" r:id="rId70"/>
    <p:sldId id="378" r:id="rId71"/>
    <p:sldId id="341" r:id="rId72"/>
    <p:sldId id="343" r:id="rId73"/>
    <p:sldId id="428" r:id="rId74"/>
    <p:sldId id="429" r:id="rId75"/>
    <p:sldId id="537" r:id="rId76"/>
    <p:sldId id="379" r:id="rId77"/>
    <p:sldId id="382" r:id="rId78"/>
    <p:sldId id="445" r:id="rId79"/>
    <p:sldId id="545" r:id="rId80"/>
    <p:sldId id="383" r:id="rId81"/>
    <p:sldId id="384" r:id="rId82"/>
    <p:sldId id="386" r:id="rId83"/>
    <p:sldId id="538" r:id="rId84"/>
    <p:sldId id="337" r:id="rId85"/>
    <p:sldId id="539" r:id="rId86"/>
    <p:sldId id="344" r:id="rId87"/>
    <p:sldId id="345" r:id="rId88"/>
    <p:sldId id="346" r:id="rId89"/>
    <p:sldId id="347" r:id="rId90"/>
    <p:sldId id="348" r:id="rId91"/>
    <p:sldId id="353" r:id="rId92"/>
    <p:sldId id="540" r:id="rId93"/>
    <p:sldId id="521" r:id="rId94"/>
    <p:sldId id="392" r:id="rId95"/>
    <p:sldId id="394" r:id="rId96"/>
    <p:sldId id="393" r:id="rId97"/>
    <p:sldId id="368" r:id="rId98"/>
    <p:sldId id="402" r:id="rId99"/>
    <p:sldId id="387" r:id="rId100"/>
    <p:sldId id="459" r:id="rId101"/>
    <p:sldId id="546" r:id="rId102"/>
    <p:sldId id="547" r:id="rId103"/>
  </p:sldIdLst>
  <p:sldSz cx="9144000" cy="6858000" type="screen4x3"/>
  <p:notesSz cx="6858000" cy="9144000"/>
  <p:custDataLst>
    <p:tags r:id="rId10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E3FE2"/>
    <a:srgbClr val="0F772A"/>
    <a:srgbClr val="996633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howGuides="1">
      <p:cViewPr varScale="1">
        <p:scale>
          <a:sx n="150" d="100"/>
          <a:sy n="150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notesMaster" Target="notesMasters/notesMaster1.xml"/><Relationship Id="rId105" Type="http://schemas.openxmlformats.org/officeDocument/2006/relationships/handoutMaster" Target="handoutMasters/handoutMaster1.xml"/><Relationship Id="rId106" Type="http://schemas.openxmlformats.org/officeDocument/2006/relationships/printerSettings" Target="printerSettings/printerSettings1.bin"/><Relationship Id="rId107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Relationship Id="rId2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Relationship Id="rId2" Type="http://schemas.openxmlformats.org/officeDocument/2006/relationships/image" Target="../media/image94.wmf"/><Relationship Id="rId3" Type="http://schemas.openxmlformats.org/officeDocument/2006/relationships/image" Target="../media/image9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6E1018-8C2C-454B-AEF5-B1B22245AA9D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E7E2AE-025A-F94A-AEDB-9C33E1C3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36F34E-48E5-9F42-9C73-D415DB52FFCC}" type="datetime1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8D7CE3-5077-3C4A-8549-10BBE1820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/>
            <a:fld id="{3CAA1FD7-4A7C-4B41-BED0-573E676D81A7}" type="slidenum">
              <a:rPr lang="en-US" sz="1200"/>
              <a:pPr algn="r"/>
              <a:t>6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Work in collaboration with National Taiwan University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4EA66-1EFB-D34B-8E58-99D2CB32E0A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Classification problem where we assume that neighboring nodes are </a:t>
            </a:r>
            <a:r>
              <a:rPr lang="en-US" b="1" smtClean="0">
                <a:latin typeface="Times New Roman" charset="0"/>
                <a:ea typeface="ＭＳ Ｐゴシック" charset="-128"/>
                <a:cs typeface="ＭＳ Ｐゴシック" charset="-128"/>
              </a:rPr>
              <a:t>related</a:t>
            </a:r>
          </a:p>
          <a:p>
            <a:r>
              <a:rPr lang="en-US" b="1" smtClean="0">
                <a:latin typeface="Times New Roman" charset="0"/>
                <a:ea typeface="ＭＳ Ｐゴシック" charset="-128"/>
                <a:cs typeface="ＭＳ Ｐゴシック" charset="-128"/>
              </a:rPr>
              <a:t>Network effects – birds of a feather flock together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E5CC2-3DC5-0140-872A-383FEEADB92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Intensity of green related to the score of the node – </a:t>
            </a:r>
            <a:r>
              <a:rPr lang="en-US" b="1" smtClean="0">
                <a:latin typeface="Times New Roman" charset="0"/>
                <a:ea typeface="ＭＳ Ｐゴシック" charset="-128"/>
                <a:cs typeface="ＭＳ Ｐゴシック" charset="-128"/>
              </a:rPr>
              <a:t>birds of a feather flock together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Eg. of network with heterophily: bad guys - fraudsters</a:t>
            </a:r>
          </a:p>
          <a:p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This relation can be either homophily or heterophily. All upcoming methods can handle homophily. Heterophily not all – proposed method CAN handle, others cannot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Homophily: connected nodes are similar -&gt; in the first step the neighbors of the green node will become green and the neighbors of the red node red. The same will happen in the second step – the color is diffused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Heterophily: connected nodes are dissimilar -&gt; In the first step the nodes connected to the green node become red and vice versa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8BC3D-9E67-B34B-B8D1-EC7D802EFD7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Kronecker graphs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B7CB7-D247-DE4B-BB54-BC369614C20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B9E3E-86A9-854E-B1CC-211C480D1655}" type="slidenum">
              <a:rPr lang="en-US"/>
              <a:pPr/>
              <a:t>32</a:t>
            </a:fld>
            <a:endParaRPr lang="en-US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30BB8-0808-434C-A629-1FC5FB66D8A2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35759-03CF-B44A-8A33-908AF4603264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D219B-308E-914C-9D02-1DC25778397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B578F-E674-714B-95B9-8AF967328AA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6FE13-183B-AB45-BE35-6F854CE91C8B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/>
            <a:fld id="{57C482D7-954E-DF40-A17A-05BEAC69B4F0}" type="slidenum">
              <a:rPr lang="en-US" sz="1200"/>
              <a:pPr algn="r"/>
              <a:t>7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BBE2F-84DD-C145-99AF-0D56CA35C3BB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A8DE-B2BA-3243-9402-52A0793146B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13644-F5A1-B647-ABD4-049A0E9F957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B4F09-8587-9743-A83D-D4253FD50323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5BBCB-B178-9C4B-9FD9-158E7D26D63B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40EC4-8F36-D14B-8DFB-750160887023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0B195-A523-7447-90B2-59EAEB110B6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E6C0D-EF3E-9A47-ADAA-C631852FCD2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578EB-8FD7-5D45-B038-A0D17B2B61E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C14E2-083E-8944-B541-8FD55CABB08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SOME OLD RULES</a:t>
            </a: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/>
            <a:fld id="{BA212585-8F14-7F4D-934C-DA3AB2BF49B7}" type="slidenum">
              <a:rPr lang="en-US" sz="1200"/>
              <a:pPr algn="r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CBB05-F423-8148-846C-DF49ADF6C97A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03BB-CF0F-C94B-BBCF-247A9E6FB9B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3E818-D97C-D542-8D93-C3DA8471F75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Dimensional arguments…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7FE5DA-D47F-4249-8140-70014EE68C5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67C8D-56BE-2446-A216-977820365FF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8E300-F8B5-4D40-90D7-9B42F92C54C3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23431-113F-CE4E-B717-49807ED9A5A3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E85B67-C72C-C443-97EF-E82BEFAE8F56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75524-9316-B549-8EC5-C32E7A269C1E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E8FE0-F22C-B447-A0B8-5D9C136BCD5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SOME OLD RULES</a:t>
            </a: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/>
            <a:fld id="{7FC4E58D-4812-C540-BD2B-6CEBD32AD14B}" type="slidenum">
              <a:rPr lang="en-US" sz="1200"/>
              <a:pPr algn="r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3EC894-7B5F-BB4E-8865-935C6F2265B0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D512C-3004-7449-BE98-630B9BC3DE2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3B0CB-81B3-2C47-816F-B15F3196AC8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76690-F65A-E348-9C3D-22734830DCA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DBDEF-F55F-E94A-A51C-F3F2A213F4AA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F537C-9D5A-2140-B325-DEECCED1F0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1DE59-00D3-A846-9B44-466FBC75BC41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D6E8ED-281E-4E46-A2C7-9C6AA3A1737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974BEB-619F-A74B-AC2D-AB53095A6A72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0ED95-448A-294E-88D9-41D83ED3FEB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SOME OLD RULES</a:t>
            </a: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/>
            <a:fld id="{8A81F4D3-0757-3D45-B47D-F327A937318F}" type="slidenum">
              <a:rPr lang="en-US" sz="1200"/>
              <a:pPr algn="r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F2E21-036F-7043-8D98-B2F99A7C970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B3F46-70F0-D944-B93C-C4AB50E2CF54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D1B4E0-4487-B14A-9CA2-0852BAB314B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B680B-9648-8742-91B4-FF4F6AB71B9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54A9E-B5AD-D24E-82EB-203C4B9877D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7AD31-DDD7-D542-999F-F06F8231184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92C18-AA0B-9842-89C3-DB3D22308566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346C2-E9D9-3343-81DC-B5FBE5F96A5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B797E-DE63-3D46-A068-E98CF8848FA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FF54C-5D9B-1642-B11E-7F7846C99A4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SOME OLD RULES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/>
            <a:fld id="{C3C4B7ED-F1C2-2A47-9200-968953464B84}" type="slidenum">
              <a:rPr lang="en-US" sz="1200"/>
              <a:pPr algn="r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095889-867F-9741-8C48-A57E29C29A3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9FF0F-B6DC-4F40-BA10-8FC1A1CD223C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As of today, has grown to more than three times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337F2-27A2-9F4E-B6A4-3EB5E5E7D98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defTabSz="456491" eaLnBrk="1" hangingPunct="1">
              <a:lnSpc>
                <a:spcPct val="80000"/>
              </a:lnSpc>
            </a:pPr>
            <a:r>
              <a:rPr lang="en-US" sz="9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 files reported by four or more machines</a:t>
            </a:r>
            <a:endParaRPr lang="en-US" sz="17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456491">
              <a:lnSpc>
                <a:spcPct val="80000"/>
              </a:lnSpc>
            </a:pPr>
            <a:endParaRPr lang="en-US" sz="800" dirty="0">
              <a:latin typeface="Times New Roman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9"/>
            <a:fld id="{81306CA2-44FE-6D4F-A7C9-C4E1D1E4556E}" type="slidenum">
              <a:rPr lang="en-US"/>
              <a:pPr defTabSz="918989"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50BA-D74C-EB48-BE60-F15EECC46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5431-3043-D64B-9155-43EE64204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7167-A416-3549-89A7-F80680EE7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7D49-AFEE-1144-A9EC-7347949E8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0FE5-B482-FD45-A624-ECFFFBB46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D929-6490-3B4B-8553-0025F12B4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4487-A6D9-7F46-87BD-A547B0953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A1C6-3C44-B446-BE4E-D423AEBE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058E-E047-1A44-83D5-4895CDEFC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151-1B3A-724D-835B-78B018EA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B47E-C46F-0A48-A102-DF2B2C299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705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C5E812-6FBD-0043-917C-31CC5614D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99375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84807"/>
          </a:solidFill>
          <a:latin typeface="Palatino Linotype" pitchFamily="18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Palatino Linotype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Palatino Linotype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Palatino Linotype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Palatino Linotype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Palatino Linotype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Palatino Linotype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Palatino Linotype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Palatino Linotype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4" Type="http://schemas.openxmlformats.org/officeDocument/2006/relationships/image" Target="../media/image147.jpeg"/><Relationship Id="rId5" Type="http://schemas.openxmlformats.org/officeDocument/2006/relationships/image" Target="../media/image78.jpeg"/><Relationship Id="rId6" Type="http://schemas.openxmlformats.org/officeDocument/2006/relationships/image" Target="../media/image148.jpeg"/><Relationship Id="rId7" Type="http://schemas.openxmlformats.org/officeDocument/2006/relationships/image" Target="../media/image149.jpeg"/><Relationship Id="rId8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jpeg"/><Relationship Id="rId7" Type="http://schemas.openxmlformats.org/officeDocument/2006/relationships/image" Target="../media/image56.jpeg"/><Relationship Id="rId8" Type="http://schemas.openxmlformats.org/officeDocument/2006/relationships/image" Target="../media/image57.jpeg"/><Relationship Id="rId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52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64.png"/><Relationship Id="rId5" Type="http://schemas.openxmlformats.org/officeDocument/2006/relationships/image" Target="../media/image59.png"/><Relationship Id="rId6" Type="http://schemas.openxmlformats.org/officeDocument/2006/relationships/image" Target="../media/image60.jpeg"/><Relationship Id="rId7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8.jpe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84.png"/><Relationship Id="rId5" Type="http://schemas.openxmlformats.org/officeDocument/2006/relationships/image" Target="../media/image59.png"/><Relationship Id="rId6" Type="http://schemas.openxmlformats.org/officeDocument/2006/relationships/oleObject" Target="../embeddings/Microsoft_Equation1.bin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87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5" Type="http://schemas.openxmlformats.org/officeDocument/2006/relationships/image" Target="../media/image90.wmf"/><Relationship Id="rId6" Type="http://schemas.openxmlformats.org/officeDocument/2006/relationships/image" Target="../media/image91.jpeg"/><Relationship Id="rId7" Type="http://schemas.openxmlformats.org/officeDocument/2006/relationships/image" Target="../media/image9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101.png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10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01.png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10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59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59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jpeg"/><Relationship Id="rId3" Type="http://schemas.openxmlformats.org/officeDocument/2006/relationships/image" Target="../media/image12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jpeg"/><Relationship Id="rId5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jpeg"/><Relationship Id="rId6" Type="http://schemas.openxmlformats.org/officeDocument/2006/relationships/image" Target="../media/image131.png"/><Relationship Id="rId7" Type="http://schemas.openxmlformats.org/officeDocument/2006/relationships/image" Target="../media/image132.jpeg"/><Relationship Id="rId8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4" Type="http://schemas.openxmlformats.org/officeDocument/2006/relationships/image" Target="../media/image139.jpeg"/><Relationship Id="rId5" Type="http://schemas.openxmlformats.org/officeDocument/2006/relationships/image" Target="../media/image62.png"/><Relationship Id="rId6" Type="http://schemas.openxmlformats.org/officeDocument/2006/relationships/image" Target="../media/image140.jpeg"/><Relationship Id="rId7" Type="http://schemas.openxmlformats.org/officeDocument/2006/relationships/image" Target="../media/image141.jpeg"/><Relationship Id="rId8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4" Type="http://schemas.openxmlformats.org/officeDocument/2006/relationships/image" Target="../media/image139.jpeg"/><Relationship Id="rId5" Type="http://schemas.openxmlformats.org/officeDocument/2006/relationships/image" Target="../media/image62.png"/><Relationship Id="rId6" Type="http://schemas.openxmlformats.org/officeDocument/2006/relationships/image" Target="../media/image140.jpeg"/><Relationship Id="rId7" Type="http://schemas.openxmlformats.org/officeDocument/2006/relationships/image" Target="../media/image141.jpeg"/><Relationship Id="rId8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4" Type="http://schemas.openxmlformats.org/officeDocument/2006/relationships/image" Target="../media/image139.jpeg"/><Relationship Id="rId5" Type="http://schemas.openxmlformats.org/officeDocument/2006/relationships/image" Target="../media/image62.png"/><Relationship Id="rId6" Type="http://schemas.openxmlformats.org/officeDocument/2006/relationships/image" Target="../media/image140.jpeg"/><Relationship Id="rId7" Type="http://schemas.openxmlformats.org/officeDocument/2006/relationships/image" Target="../media/image142.jpeg"/><Relationship Id="rId8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Anomaly Detection and Virus Propagation in Large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Christos Faloutsos</a:t>
            </a:r>
          </a:p>
          <a:p>
            <a:r>
              <a:rPr lang="en-US" i="1" dirty="0" smtClean="0"/>
              <a:t>CMU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:\Documents and Settings\lakoglu\Desktop\PAPERS\ODDBALL\ALL_ANOM\ENRON_1\comb_plots\5_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64182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4953000" y="4125913"/>
            <a:ext cx="1981200" cy="369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pic>
        <p:nvPicPr>
          <p:cNvPr id="31748" name="Picture 7" descr="180px-Ken_La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09800"/>
            <a:ext cx="8382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Near-Clique/Star</a:t>
            </a:r>
          </a:p>
        </p:txBody>
      </p:sp>
      <p:sp>
        <p:nvSpPr>
          <p:cNvPr id="3175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24EC25-5E7D-1245-9CEC-B6898BEE458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5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31752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Acknowledgements</a:t>
            </a:r>
          </a:p>
        </p:txBody>
      </p:sp>
      <p:sp>
        <p:nvSpPr>
          <p:cNvPr id="1464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>
                <a:solidFill>
                  <a:srgbClr val="E46C0A"/>
                </a:solidFill>
              </a:rPr>
              <a:t>Funding</a:t>
            </a:r>
          </a:p>
          <a:p>
            <a:pPr eaLnBrk="1" hangingPunct="1">
              <a:buFont typeface="Arial" charset="0"/>
              <a:buNone/>
            </a:pPr>
            <a:endParaRPr lang="en-US" sz="3600" smtClean="0">
              <a:solidFill>
                <a:srgbClr val="E46C0A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/>
            <a:endParaRPr lang="en-US" smtClean="0"/>
          </a:p>
        </p:txBody>
      </p:sp>
      <p:pic>
        <p:nvPicPr>
          <p:cNvPr id="146436" name="Picture 8" descr="http://t0.gstatic.com/images?q=tbn:ANd9GcQwW9RUUz_lvl3egp8FAlbWHHU3Wy5q-UydlG30DVwo5lUBYlm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267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2" descr="http://t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4" descr="http://t3.gstatic.com/images?q=tbn:ANd9GcTng4xTWHY93yuRDj-Bedx1eiVD1y21bFp2PJksa0lvz_EEgR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362200"/>
            <a:ext cx="990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9" name="Picture 6" descr="http://t3.gstatic.com/images?q=tbn:ANd9GcRyhsRNATG9Oqs9nIruJrm_NKgmSXntnuDzccqbfYZXSEOGlU7Sd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501900"/>
            <a:ext cx="17160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0" name="Picture 8" descr="http://t0.gstatic.com/images?q=tbn:ANd9GcSNeH3e6ds0bO1wz-uyNnvXZK8hcSs_GDAZuIi5zZzLBk_Rje8U-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419600"/>
            <a:ext cx="17351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1" name="Picture 12" descr="http://t0.gstatic.com/images?q=tbn:ANd9GcTwsTT-JitD4771zdQJllgCbZvgmetUu28V59auEze3ysUMA5h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572000"/>
            <a:ext cx="13541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2" name="Picture 12" descr="http://t1.gstatic.com/images?q=tbn:ANd9GcSR3_6yIokeQSlPL-KSrCEEZj_lZw4UJspnJMK1dfzAlXRQoa_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4665663"/>
            <a:ext cx="21812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89D0-2419-C348-B2B7-EB7FD897AA72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References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 rtlCol="0">
            <a:normAutofit fontScale="32500" lnSpcReduction="20000"/>
          </a:bodyPr>
          <a:lstStyle/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+mj-lt"/>
              <a:buAutoNum type="arabicPeriod"/>
              <a:defRPr/>
            </a:pP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Threshold Conditions for Arbitrary Cascade Models on Arbitrary Networks (B.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Aditya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Prakash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,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Deepayan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Chakrabarti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,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Michalis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, Nicholas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Valler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, Christos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) </a:t>
            </a:r>
            <a:r>
              <a:rPr lang="en-US" sz="4923" dirty="0" smtClean="0">
                <a:latin typeface="Palatino Linotype" pitchFamily="18" charset="0"/>
                <a:ea typeface="+mn-ea"/>
                <a:cs typeface="+mn-cs"/>
              </a:rPr>
              <a:t>- In IEEE ICDM 2011, Vancouver (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Invited to KAIS Journal </a:t>
            </a:r>
            <a:r>
              <a:rPr lang="en-US" sz="4923" b="1" i="1" dirty="0" smtClean="0">
                <a:latin typeface="Palatino Linotype" pitchFamily="18" charset="0"/>
                <a:ea typeface="+mn-ea"/>
                <a:cs typeface="+mn-cs"/>
              </a:rPr>
              <a:t>Best Papers of ICDM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.)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+mj-lt"/>
              <a:buAutoNum type="arabicPeriod"/>
              <a:defRPr/>
            </a:pP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Virus Propagation on Time-Varying Networks: Theory and Immunization Algorithms</a:t>
            </a:r>
            <a:r>
              <a:rPr lang="en-US" sz="4923" dirty="0" smtClean="0"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(B.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Aditya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Prakash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,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Hanghang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Tong, Nicholas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Valler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,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Michalis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and Christos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)</a:t>
            </a:r>
            <a:r>
              <a:rPr lang="en-US" sz="4923" dirty="0" smtClean="0">
                <a:latin typeface="Palatino Linotype" pitchFamily="18" charset="0"/>
                <a:ea typeface="+mn-ea"/>
                <a:cs typeface="+mn-cs"/>
              </a:rPr>
              <a:t> – In ECML-PKDD 2010, Barcelona, Spain</a:t>
            </a:r>
            <a:endParaRPr lang="en-US" sz="4923" i="1" dirty="0" smtClean="0">
              <a:latin typeface="Palatino Linotype" pitchFamily="18" charset="0"/>
              <a:ea typeface="+mn-ea"/>
              <a:cs typeface="+mn-cs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+mj-lt"/>
              <a:buAutoNum type="arabicPeriod"/>
              <a:defRPr/>
            </a:pP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Epidemic Spreading on Mobile Ad Hoc Networks: Determining the Tipping Point (Nicholas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Valler</a:t>
            </a:r>
            <a:r>
              <a:rPr lang="en-US" sz="4923" b="1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, 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B.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Aditya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Prakash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,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Hanghang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 Tong,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Michalis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 and Christos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) – </a:t>
            </a:r>
            <a:r>
              <a:rPr lang="en-US" sz="4923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In IEEE NETWORKING 2011, Valencia, Spain</a:t>
            </a:r>
            <a:endParaRPr lang="en-US" sz="4923" i="1" dirty="0" smtClean="0">
              <a:latin typeface="Palatino Linotype" pitchFamily="18" charset="0"/>
              <a:ea typeface="+mn-ea"/>
              <a:cs typeface="+mn-cs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+mj-lt"/>
              <a:buAutoNum type="arabicPeriod"/>
              <a:defRPr/>
            </a:pP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Winner-takes-all: Competing Viruses or Ideas on fair-play networks (B.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Aditya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Prakash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, Alex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Beutel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,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Roni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Rosenfeld, Christos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)</a:t>
            </a:r>
            <a:r>
              <a:rPr lang="en-US" sz="4923" dirty="0" smtClean="0">
                <a:latin typeface="Palatino Linotype" pitchFamily="18" charset="0"/>
                <a:ea typeface="+mn-ea"/>
                <a:cs typeface="+mn-cs"/>
              </a:rPr>
              <a:t> – In WWW 2012, Lyon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+mj-lt"/>
              <a:buAutoNum type="arabicPeriod"/>
              <a:defRPr/>
            </a:pP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On the Vulnerability of Large Graphs (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Hanghang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Tong, B.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Aditya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Prakash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, Tina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Eliassi-Rad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 and Christos </a:t>
            </a:r>
            <a:r>
              <a:rPr lang="en-US" sz="4923" i="1" dirty="0" err="1" smtClean="0"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latin typeface="Palatino Linotype" pitchFamily="18" charset="0"/>
                <a:ea typeface="+mn-ea"/>
                <a:cs typeface="+mn-cs"/>
              </a:rPr>
              <a:t>) – </a:t>
            </a:r>
            <a:r>
              <a:rPr lang="en-US" sz="4923" dirty="0" smtClean="0">
                <a:latin typeface="Palatino Linotype" pitchFamily="18" charset="0"/>
                <a:ea typeface="+mn-ea"/>
                <a:cs typeface="+mn-cs"/>
              </a:rPr>
              <a:t>In IEEE ICDM 2010, Sydney, Australia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+mj-lt"/>
              <a:buAutoNum type="arabicPeriod"/>
              <a:defRPr/>
            </a:pP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Fractional Immunization of Networks (B.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Aditya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Prakash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,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Lada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Adamic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, Theodore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Iwashyna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,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Hanghang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 Tong, Christos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)  -</a:t>
            </a:r>
            <a:r>
              <a:rPr lang="en-US" sz="4923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 Under Submission</a:t>
            </a:r>
            <a:endParaRPr lang="en-US" sz="4923" i="1" dirty="0" smtClean="0">
              <a:solidFill>
                <a:prstClr val="black"/>
              </a:solidFill>
              <a:latin typeface="Palatino Linotype" pitchFamily="18" charset="0"/>
              <a:ea typeface="+mn-ea"/>
              <a:cs typeface="+mn-cs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+mj-lt"/>
              <a:buAutoNum type="arabicPeriod"/>
              <a:defRPr/>
            </a:pP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Rise and Fall Patterns of Information Diffusion: Model and Implications (Yasuko Matsubara, Yasushi Sakurai, B.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Aditya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Prakash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, Lei Li, Christos </a:t>
            </a:r>
            <a:r>
              <a:rPr lang="en-US" sz="4923" i="1" dirty="0" err="1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Faloutsos</a:t>
            </a:r>
            <a:r>
              <a:rPr lang="en-US" sz="4923" i="1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) </a:t>
            </a:r>
            <a:r>
              <a:rPr lang="en-US" sz="4923" dirty="0" smtClean="0">
                <a:solidFill>
                  <a:prstClr val="black"/>
                </a:solidFill>
                <a:latin typeface="Palatino Linotype" pitchFamily="18" charset="0"/>
                <a:ea typeface="+mn-ea"/>
                <a:cs typeface="+mn-cs"/>
              </a:rPr>
              <a:t>- Under Submission</a:t>
            </a:r>
            <a:endParaRPr lang="en-US" sz="4923" i="1" dirty="0" smtClean="0">
              <a:solidFill>
                <a:prstClr val="black"/>
              </a:solidFill>
              <a:latin typeface="Palatino Linotype" pitchFamily="18" charset="0"/>
              <a:ea typeface="+mn-ea"/>
              <a:cs typeface="+mn-cs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Arial" pitchFamily="34" charset="0"/>
              <a:buNone/>
              <a:defRPr/>
            </a:pPr>
            <a:endParaRPr lang="en-US" sz="3600" i="1" dirty="0" smtClean="0">
              <a:solidFill>
                <a:prstClr val="black"/>
              </a:solidFill>
              <a:latin typeface="Palatino Linotype" pitchFamily="18" charset="0"/>
              <a:ea typeface="+mn-ea"/>
              <a:cs typeface="+mn-cs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+mj-lt"/>
              <a:buAutoNum type="arabicPeriod"/>
              <a:defRPr/>
            </a:pPr>
            <a:endParaRPr lang="en-US" sz="3600" i="1" dirty="0" smtClean="0">
              <a:solidFill>
                <a:prstClr val="black"/>
              </a:solidFill>
              <a:latin typeface="Palatino Linotype" pitchFamily="18" charset="0"/>
              <a:ea typeface="+mn-ea"/>
              <a:cs typeface="+mn-cs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25000"/>
              <a:buFont typeface="+mj-lt"/>
              <a:buAutoNum type="arabicPeriod"/>
              <a:defRPr/>
            </a:pPr>
            <a:endParaRPr lang="en-US" sz="3400" dirty="0" smtClean="0">
              <a:latin typeface="Palatino Linotype" pitchFamily="18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9A5D5-AC60-6340-868F-30DBE1032A61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147462" name="TextBox 5"/>
          <p:cNvSpPr txBox="1">
            <a:spLocks noChangeArrowheads="1"/>
          </p:cNvSpPr>
          <p:nvPr/>
        </p:nvSpPr>
        <p:spPr bwMode="auto">
          <a:xfrm>
            <a:off x="609600" y="5638800"/>
            <a:ext cx="6135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800000"/>
                </a:solidFill>
                <a:latin typeface="Calibri" charset="0"/>
              </a:rPr>
              <a:t>http://www.cs.cmu.edu/~badityap/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175" y="2981325"/>
            <a:ext cx="2786063" cy="1073150"/>
          </a:xfrm>
          <a:custGeom>
            <a:avLst/>
            <a:gdLst>
              <a:gd name="connsiteX0" fmla="*/ 0 w 2786062"/>
              <a:gd name="connsiteY0" fmla="*/ 0 h 1072947"/>
              <a:gd name="connsiteX1" fmla="*/ 2786062 w 2786062"/>
              <a:gd name="connsiteY1" fmla="*/ 0 h 1072947"/>
              <a:gd name="connsiteX2" fmla="*/ 2786062 w 2786062"/>
              <a:gd name="connsiteY2" fmla="*/ 1072947 h 1072947"/>
              <a:gd name="connsiteX3" fmla="*/ 0 w 2786062"/>
              <a:gd name="connsiteY3" fmla="*/ 1072947 h 1072947"/>
              <a:gd name="connsiteX4" fmla="*/ 0 w 2786062"/>
              <a:gd name="connsiteY4" fmla="*/ 0 h 107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072947">
                <a:moveTo>
                  <a:pt x="0" y="0"/>
                </a:moveTo>
                <a:lnTo>
                  <a:pt x="2786062" y="0"/>
                </a:lnTo>
                <a:lnTo>
                  <a:pt x="2786062" y="1072947"/>
                </a:lnTo>
                <a:lnTo>
                  <a:pt x="0" y="1072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3360" tIns="121920" rIns="213360" bIns="121920" spcCol="1270" anchor="ctr"/>
          <a:lstStyle/>
          <a:p>
            <a:pPr algn="ctr" defTabSz="1333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dirty="0"/>
              <a:t>Analysis</a:t>
            </a:r>
          </a:p>
        </p:txBody>
      </p:sp>
      <p:sp>
        <p:nvSpPr>
          <p:cNvPr id="15" name="Freeform 14"/>
          <p:cNvSpPr/>
          <p:nvPr/>
        </p:nvSpPr>
        <p:spPr>
          <a:xfrm>
            <a:off x="3233738" y="2994025"/>
            <a:ext cx="2786062" cy="1085850"/>
          </a:xfrm>
          <a:custGeom>
            <a:avLst/>
            <a:gdLst>
              <a:gd name="connsiteX0" fmla="*/ 0 w 2786062"/>
              <a:gd name="connsiteY0" fmla="*/ 0 h 1086110"/>
              <a:gd name="connsiteX1" fmla="*/ 2786062 w 2786062"/>
              <a:gd name="connsiteY1" fmla="*/ 0 h 1086110"/>
              <a:gd name="connsiteX2" fmla="*/ 2786062 w 2786062"/>
              <a:gd name="connsiteY2" fmla="*/ 1086110 h 1086110"/>
              <a:gd name="connsiteX3" fmla="*/ 0 w 2786062"/>
              <a:gd name="connsiteY3" fmla="*/ 1086110 h 1086110"/>
              <a:gd name="connsiteX4" fmla="*/ 0 w 2786062"/>
              <a:gd name="connsiteY4" fmla="*/ 0 h 108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086110">
                <a:moveTo>
                  <a:pt x="0" y="0"/>
                </a:moveTo>
                <a:lnTo>
                  <a:pt x="2786062" y="0"/>
                </a:lnTo>
                <a:lnTo>
                  <a:pt x="2786062" y="1086110"/>
                </a:lnTo>
                <a:lnTo>
                  <a:pt x="0" y="10861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lIns="213360" tIns="121920" rIns="213360" bIns="121920" spcCol="1270" anchor="ctr"/>
          <a:lstStyle/>
          <a:p>
            <a:pPr algn="ctr" defTabSz="1333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dirty="0"/>
              <a:t>Policy/Action</a:t>
            </a:r>
          </a:p>
        </p:txBody>
      </p:sp>
      <p:sp>
        <p:nvSpPr>
          <p:cNvPr id="17" name="Freeform 16"/>
          <p:cNvSpPr/>
          <p:nvPr/>
        </p:nvSpPr>
        <p:spPr>
          <a:xfrm>
            <a:off x="6400800" y="2971800"/>
            <a:ext cx="2743200" cy="1143000"/>
          </a:xfrm>
          <a:custGeom>
            <a:avLst/>
            <a:gdLst>
              <a:gd name="connsiteX0" fmla="*/ 0 w 2786062"/>
              <a:gd name="connsiteY0" fmla="*/ 0 h 1086110"/>
              <a:gd name="connsiteX1" fmla="*/ 2786062 w 2786062"/>
              <a:gd name="connsiteY1" fmla="*/ 0 h 1086110"/>
              <a:gd name="connsiteX2" fmla="*/ 2786062 w 2786062"/>
              <a:gd name="connsiteY2" fmla="*/ 1086110 h 1086110"/>
              <a:gd name="connsiteX3" fmla="*/ 0 w 2786062"/>
              <a:gd name="connsiteY3" fmla="*/ 1086110 h 1086110"/>
              <a:gd name="connsiteX4" fmla="*/ 0 w 2786062"/>
              <a:gd name="connsiteY4" fmla="*/ 0 h 108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062" h="1086110">
                <a:moveTo>
                  <a:pt x="0" y="0"/>
                </a:moveTo>
                <a:lnTo>
                  <a:pt x="2786062" y="0"/>
                </a:lnTo>
                <a:lnTo>
                  <a:pt x="2786062" y="1086110"/>
                </a:lnTo>
                <a:lnTo>
                  <a:pt x="0" y="10861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lIns="213360" tIns="121920" rIns="213360" bIns="121920" spcCol="1270" anchor="ctr"/>
          <a:lstStyle/>
          <a:p>
            <a:pPr algn="ctr" defTabSz="1333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dirty="0"/>
              <a:t>Data</a:t>
            </a:r>
          </a:p>
        </p:txBody>
      </p:sp>
      <p:sp>
        <p:nvSpPr>
          <p:cNvPr id="14848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Propagation on Large Networks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743200"/>
            <a:ext cx="9067800" cy="0"/>
          </a:xfrm>
          <a:prstGeom prst="line">
            <a:avLst/>
          </a:prstGeom>
          <a:ln w="76200" cap="rnd" cmpd="sng">
            <a:prstDash val="sysDot"/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7" name="TextBox 8"/>
          <p:cNvSpPr txBox="1">
            <a:spLocks noChangeArrowheads="1"/>
          </p:cNvSpPr>
          <p:nvPr/>
        </p:nvSpPr>
        <p:spPr bwMode="auto">
          <a:xfrm>
            <a:off x="228600" y="1295400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B. Aditya Prakash </a:t>
            </a:r>
          </a:p>
          <a:p>
            <a:r>
              <a:rPr lang="en-US" sz="4000" b="1">
                <a:latin typeface="Calibri" charset="0"/>
              </a:rPr>
              <a:t>Christos Faloutsos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3200" y="60960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69730" name="Picture 2"/>
          <p:cNvPicPr>
            <a:picLocks noChangeAspect="1" noChangeArrowheads="1"/>
          </p:cNvPicPr>
          <p:nvPr/>
        </p:nvPicPr>
        <p:blipFill>
          <a:blip r:embed="rId3"/>
          <a:srcRect l="13000" r="12500"/>
          <a:stretch>
            <a:fillRect/>
          </a:stretch>
        </p:blipFill>
        <p:spPr bwMode="auto">
          <a:xfrm>
            <a:off x="93663" y="4419600"/>
            <a:ext cx="2624137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9731" name="Picture 3"/>
          <p:cNvPicPr>
            <a:picLocks noChangeAspect="1" noChangeArrowheads="1"/>
          </p:cNvPicPr>
          <p:nvPr/>
        </p:nvPicPr>
        <p:blipFill>
          <a:blip r:embed="rId4"/>
          <a:srcRect l="13000" r="12500"/>
          <a:stretch>
            <a:fillRect/>
          </a:stretch>
        </p:blipFill>
        <p:spPr bwMode="auto">
          <a:xfrm>
            <a:off x="3294063" y="4419600"/>
            <a:ext cx="2624137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8491" name="Picture 4"/>
          <p:cNvPicPr>
            <a:picLocks noChangeAspect="1" noChangeArrowheads="1"/>
          </p:cNvPicPr>
          <p:nvPr/>
        </p:nvPicPr>
        <p:blipFill>
          <a:blip r:embed="rId5"/>
          <a:srcRect l="13000" r="13000"/>
          <a:stretch>
            <a:fillRect/>
          </a:stretch>
        </p:blipFill>
        <p:spPr bwMode="auto">
          <a:xfrm>
            <a:off x="6705600" y="914400"/>
            <a:ext cx="2305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A5A90-600B-7749-A9A3-1FBDC46D396B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pic>
        <p:nvPicPr>
          <p:cNvPr id="1213441" name="Picture 1"/>
          <p:cNvPicPr>
            <a:picLocks noChangeAspect="1" noChangeArrowheads="1"/>
          </p:cNvPicPr>
          <p:nvPr/>
        </p:nvPicPr>
        <p:blipFill>
          <a:blip r:embed="rId6"/>
          <a:srcRect l="13000" r="13000"/>
          <a:stretch>
            <a:fillRect/>
          </a:stretch>
        </p:blipFill>
        <p:spPr bwMode="auto">
          <a:xfrm>
            <a:off x="6384925" y="4419600"/>
            <a:ext cx="26828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400800" y="44196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:\Documents and Settings\lakoglu\Desktop\PAPERS\ODDBALL\ALL_ANOM\ENRON_1\comb_plots\5_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64182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00" y="4125913"/>
            <a:ext cx="1981200" cy="646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Andrew Lewis </a:t>
            </a:r>
          </a:p>
          <a:p>
            <a:pPr>
              <a:buFont typeface="Wingdings" charset="2"/>
              <a:buNone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(director)</a:t>
            </a:r>
          </a:p>
        </p:txBody>
      </p:sp>
      <p:pic>
        <p:nvPicPr>
          <p:cNvPr id="33796" name="Picture 7" descr="180px-Ken_La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09800"/>
            <a:ext cx="8382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Near-Clique/Star</a:t>
            </a:r>
          </a:p>
        </p:txBody>
      </p:sp>
      <p:sp>
        <p:nvSpPr>
          <p:cNvPr id="3379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80D2F-C427-CA48-A744-FEF238E3836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9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3380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60000"/>
            <a:lumOff val="40000"/>
            <a:alpha val="705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433310-D440-0841-9145-50ECABB6AE5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 1: anomaly detection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OddBall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(anomaly detection)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Belief Propagation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  <a:p>
            <a:r>
              <a:rPr lang="en-US" dirty="0" smtClean="0"/>
              <a:t>Part 2: influence propagation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6" name="AutoShape 4"/>
          <p:cNvSpPr>
            <a:spLocks noChangeArrowheads="1"/>
          </p:cNvSpPr>
          <p:nvPr/>
        </p:nvSpPr>
        <p:spPr bwMode="auto">
          <a:xfrm>
            <a:off x="152400" y="2362200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AE26F-AA25-AA41-8EF9-4F7431E8ED4D}" type="slidenum">
              <a:rPr lang="en-US"/>
              <a:pPr/>
              <a:t>13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pic>
        <p:nvPicPr>
          <p:cNvPr id="36870" name="Picture 50" descr="polo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3425" y="1636713"/>
            <a:ext cx="912813" cy="1212850"/>
          </a:xfrm>
          <a:noFill/>
        </p:spPr>
      </p:pic>
      <p:sp>
        <p:nvSpPr>
          <p:cNvPr id="36871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886" name="AutoShape 22"/>
          <p:cNvCxnSpPr>
            <a:cxnSpLocks noChangeShapeType="1"/>
            <a:stCxn id="36871" idx="4"/>
            <a:endCxn id="36875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7" name="AutoShape 23"/>
          <p:cNvCxnSpPr>
            <a:cxnSpLocks noChangeShapeType="1"/>
            <a:stCxn id="36871" idx="4"/>
            <a:endCxn id="36878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8" name="AutoShape 24"/>
          <p:cNvCxnSpPr>
            <a:cxnSpLocks noChangeShapeType="1"/>
            <a:stCxn id="36871" idx="5"/>
            <a:endCxn id="36876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9" name="AutoShape 25"/>
          <p:cNvCxnSpPr>
            <a:cxnSpLocks noChangeShapeType="1"/>
            <a:stCxn id="36871" idx="6"/>
            <a:endCxn id="36877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0" name="AutoShape 26"/>
          <p:cNvCxnSpPr>
            <a:cxnSpLocks noChangeShapeType="1"/>
            <a:stCxn id="36871" idx="6"/>
            <a:endCxn id="36879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1" name="AutoShape 27"/>
          <p:cNvCxnSpPr>
            <a:cxnSpLocks noChangeShapeType="1"/>
            <a:stCxn id="36874" idx="4"/>
            <a:endCxn id="36878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2" name="AutoShape 28"/>
          <p:cNvCxnSpPr>
            <a:cxnSpLocks noChangeShapeType="1"/>
            <a:stCxn id="36874" idx="3"/>
            <a:endCxn id="36875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3" name="AutoShape 29"/>
          <p:cNvCxnSpPr>
            <a:cxnSpLocks noChangeShapeType="1"/>
            <a:stCxn id="36872" idx="3"/>
            <a:endCxn id="36875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4" name="AutoShape 30"/>
          <p:cNvCxnSpPr>
            <a:cxnSpLocks noChangeShapeType="1"/>
            <a:stCxn id="36873" idx="3"/>
            <a:endCxn id="36875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5" name="AutoShape 31"/>
          <p:cNvCxnSpPr>
            <a:cxnSpLocks noChangeShapeType="1"/>
            <a:stCxn id="36873" idx="5"/>
            <a:endCxn id="36879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6" name="AutoShape 32"/>
          <p:cNvCxnSpPr>
            <a:cxnSpLocks noChangeShapeType="1"/>
            <a:stCxn id="36873" idx="4"/>
            <a:endCxn id="36877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7" name="AutoShape 33"/>
          <p:cNvCxnSpPr>
            <a:cxnSpLocks noChangeShapeType="1"/>
            <a:stCxn id="36873" idx="3"/>
            <a:endCxn id="36876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8" name="AutoShape 34"/>
          <p:cNvCxnSpPr>
            <a:cxnSpLocks noChangeShapeType="1"/>
            <a:stCxn id="36872" idx="4"/>
            <a:endCxn id="36878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9" name="AutoShape 35"/>
          <p:cNvCxnSpPr>
            <a:cxnSpLocks noChangeShapeType="1"/>
            <a:stCxn id="36872" idx="4"/>
            <a:endCxn id="36876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0" name="AutoShape 36"/>
          <p:cNvCxnSpPr>
            <a:cxnSpLocks noChangeShapeType="1"/>
            <a:stCxn id="36872" idx="4"/>
            <a:endCxn id="36877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1" name="AutoShape 37"/>
          <p:cNvCxnSpPr>
            <a:cxnSpLocks noChangeShapeType="1"/>
            <a:stCxn id="36872" idx="5"/>
            <a:endCxn id="36879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2" name="AutoShape 38"/>
          <p:cNvCxnSpPr>
            <a:cxnSpLocks noChangeShapeType="1"/>
            <a:stCxn id="36874" idx="5"/>
            <a:endCxn id="36876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3" name="AutoShape 39"/>
          <p:cNvCxnSpPr>
            <a:cxnSpLocks noChangeShapeType="1"/>
            <a:stCxn id="36874" idx="6"/>
            <a:endCxn id="36877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4" name="AutoShape 40"/>
          <p:cNvCxnSpPr>
            <a:cxnSpLocks noChangeShapeType="1"/>
            <a:stCxn id="36874" idx="6"/>
            <a:endCxn id="36879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5" name="AutoShape 41"/>
          <p:cNvCxnSpPr>
            <a:cxnSpLocks noChangeShapeType="1"/>
            <a:stCxn id="36875" idx="4"/>
            <a:endCxn id="36880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6" name="AutoShape 42"/>
          <p:cNvCxnSpPr>
            <a:cxnSpLocks noChangeShapeType="1"/>
            <a:stCxn id="36878" idx="4"/>
            <a:endCxn id="36881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7" name="AutoShape 43"/>
          <p:cNvCxnSpPr>
            <a:cxnSpLocks noChangeShapeType="1"/>
            <a:stCxn id="36877" idx="4"/>
            <a:endCxn id="36882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8" name="AutoShape 44"/>
          <p:cNvCxnSpPr>
            <a:cxnSpLocks noChangeShapeType="1"/>
            <a:stCxn id="36876" idx="4"/>
            <a:endCxn id="36884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9" name="AutoShape 46"/>
          <p:cNvCxnSpPr>
            <a:cxnSpLocks noChangeShapeType="1"/>
            <a:stCxn id="36879" idx="4"/>
            <a:endCxn id="36884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0" name="AutoShape 47"/>
          <p:cNvCxnSpPr>
            <a:cxnSpLocks noChangeShapeType="1"/>
            <a:stCxn id="36880" idx="4"/>
            <a:endCxn id="36883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1" name="AutoShape 48"/>
          <p:cNvCxnSpPr>
            <a:cxnSpLocks noChangeShapeType="1"/>
            <a:stCxn id="36881" idx="5"/>
            <a:endCxn id="36885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12" name="Text Box 51"/>
          <p:cNvSpPr txBox="1">
            <a:spLocks noChangeArrowheads="1"/>
          </p:cNvSpPr>
          <p:nvPr/>
        </p:nvSpPr>
        <p:spPr bwMode="auto">
          <a:xfrm>
            <a:off x="277813" y="3205163"/>
            <a:ext cx="40624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3200">
                <a:latin typeface="Times New Roman" charset="0"/>
              </a:rPr>
              <a:t>w/ Polo Chau &amp;</a:t>
            </a:r>
          </a:p>
          <a:p>
            <a:pPr algn="l" eaLnBrk="0" hangingPunct="0"/>
            <a:r>
              <a:rPr kumimoji="0" lang="en-US" sz="3200">
                <a:latin typeface="Times New Roman" charset="0"/>
              </a:rPr>
              <a:t>Shashank Pandit, CMU</a:t>
            </a:r>
          </a:p>
          <a:p>
            <a:pPr algn="l" eaLnBrk="0" hangingPunct="0"/>
            <a:r>
              <a:rPr kumimoji="0" lang="en-US" sz="3200">
                <a:latin typeface="Times New Roman" charset="0"/>
              </a:rPr>
              <a:t>[www’07]</a:t>
            </a:r>
          </a:p>
        </p:txBody>
      </p:sp>
      <p:pic>
        <p:nvPicPr>
          <p:cNvPr id="36913" name="Picture 52" descr="Shashank_closeup2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273" r="17578"/>
          <a:stretch>
            <a:fillRect/>
          </a:stretch>
        </p:blipFill>
        <p:spPr>
          <a:xfrm>
            <a:off x="2035175" y="1790700"/>
            <a:ext cx="1173163" cy="1087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378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0D537-8630-8342-B08A-8FBFECFA8AF2}" type="slidenum">
              <a:rPr lang="en-US"/>
              <a:pPr/>
              <a:t>14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7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8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7909" name="AutoShape 22"/>
          <p:cNvCxnSpPr>
            <a:cxnSpLocks noChangeShapeType="1"/>
            <a:stCxn id="37894" idx="4"/>
            <a:endCxn id="37898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0" name="AutoShape 23"/>
          <p:cNvCxnSpPr>
            <a:cxnSpLocks noChangeShapeType="1"/>
            <a:stCxn id="37894" idx="4"/>
            <a:endCxn id="37901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1" name="AutoShape 24"/>
          <p:cNvCxnSpPr>
            <a:cxnSpLocks noChangeShapeType="1"/>
            <a:stCxn id="37894" idx="5"/>
            <a:endCxn id="37899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2" name="AutoShape 25"/>
          <p:cNvCxnSpPr>
            <a:cxnSpLocks noChangeShapeType="1"/>
            <a:stCxn id="37894" idx="6"/>
            <a:endCxn id="37900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3" name="AutoShape 26"/>
          <p:cNvCxnSpPr>
            <a:cxnSpLocks noChangeShapeType="1"/>
            <a:stCxn id="37894" idx="6"/>
            <a:endCxn id="37902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4" name="AutoShape 27"/>
          <p:cNvCxnSpPr>
            <a:cxnSpLocks noChangeShapeType="1"/>
            <a:stCxn id="37897" idx="4"/>
            <a:endCxn id="37901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5" name="AutoShape 28"/>
          <p:cNvCxnSpPr>
            <a:cxnSpLocks noChangeShapeType="1"/>
            <a:stCxn id="37897" idx="3"/>
            <a:endCxn id="37898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6" name="AutoShape 29"/>
          <p:cNvCxnSpPr>
            <a:cxnSpLocks noChangeShapeType="1"/>
            <a:stCxn id="37895" idx="3"/>
            <a:endCxn id="37898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7" name="AutoShape 30"/>
          <p:cNvCxnSpPr>
            <a:cxnSpLocks noChangeShapeType="1"/>
            <a:stCxn id="37896" idx="3"/>
            <a:endCxn id="37898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8" name="AutoShape 31"/>
          <p:cNvCxnSpPr>
            <a:cxnSpLocks noChangeShapeType="1"/>
            <a:stCxn id="37896" idx="5"/>
            <a:endCxn id="37902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9" name="AutoShape 32"/>
          <p:cNvCxnSpPr>
            <a:cxnSpLocks noChangeShapeType="1"/>
            <a:stCxn id="37896" idx="4"/>
            <a:endCxn id="37900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0" name="AutoShape 33"/>
          <p:cNvCxnSpPr>
            <a:cxnSpLocks noChangeShapeType="1"/>
            <a:stCxn id="37896" idx="3"/>
            <a:endCxn id="37899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1" name="AutoShape 34"/>
          <p:cNvCxnSpPr>
            <a:cxnSpLocks noChangeShapeType="1"/>
            <a:stCxn id="37895" idx="4"/>
            <a:endCxn id="37901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2" name="AutoShape 35"/>
          <p:cNvCxnSpPr>
            <a:cxnSpLocks noChangeShapeType="1"/>
            <a:stCxn id="37895" idx="4"/>
            <a:endCxn id="37899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3" name="AutoShape 36"/>
          <p:cNvCxnSpPr>
            <a:cxnSpLocks noChangeShapeType="1"/>
            <a:stCxn id="37895" idx="4"/>
            <a:endCxn id="37900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4" name="AutoShape 37"/>
          <p:cNvCxnSpPr>
            <a:cxnSpLocks noChangeShapeType="1"/>
            <a:stCxn id="37895" idx="5"/>
            <a:endCxn id="37902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5" name="AutoShape 38"/>
          <p:cNvCxnSpPr>
            <a:cxnSpLocks noChangeShapeType="1"/>
            <a:stCxn id="37897" idx="5"/>
            <a:endCxn id="37899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6" name="AutoShape 39"/>
          <p:cNvCxnSpPr>
            <a:cxnSpLocks noChangeShapeType="1"/>
            <a:stCxn id="37897" idx="6"/>
            <a:endCxn id="37900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7" name="AutoShape 40"/>
          <p:cNvCxnSpPr>
            <a:cxnSpLocks noChangeShapeType="1"/>
            <a:stCxn id="37897" idx="6"/>
            <a:endCxn id="37902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8" name="AutoShape 41"/>
          <p:cNvCxnSpPr>
            <a:cxnSpLocks noChangeShapeType="1"/>
            <a:stCxn id="37898" idx="4"/>
            <a:endCxn id="37903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9" name="AutoShape 42"/>
          <p:cNvCxnSpPr>
            <a:cxnSpLocks noChangeShapeType="1"/>
            <a:stCxn id="37901" idx="4"/>
            <a:endCxn id="37904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0" name="AutoShape 43"/>
          <p:cNvCxnSpPr>
            <a:cxnSpLocks noChangeShapeType="1"/>
            <a:stCxn id="37900" idx="4"/>
            <a:endCxn id="37905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1" name="AutoShape 44"/>
          <p:cNvCxnSpPr>
            <a:cxnSpLocks noChangeShapeType="1"/>
            <a:stCxn id="37899" idx="4"/>
            <a:endCxn id="37907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2" name="AutoShape 46"/>
          <p:cNvCxnSpPr>
            <a:cxnSpLocks noChangeShapeType="1"/>
            <a:stCxn id="37902" idx="4"/>
            <a:endCxn id="37907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3" name="AutoShape 47"/>
          <p:cNvCxnSpPr>
            <a:cxnSpLocks noChangeShapeType="1"/>
            <a:stCxn id="37903" idx="4"/>
            <a:endCxn id="37906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4" name="AutoShape 48"/>
          <p:cNvCxnSpPr>
            <a:cxnSpLocks noChangeShapeType="1"/>
            <a:stCxn id="37904" idx="5"/>
            <a:endCxn id="37908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ight Arrow 51"/>
          <p:cNvSpPr/>
          <p:nvPr/>
        </p:nvSpPr>
        <p:spPr bwMode="auto">
          <a:xfrm>
            <a:off x="4351338" y="2928938"/>
            <a:ext cx="538162" cy="450850"/>
          </a:xfrm>
          <a:prstGeom prst="rightArrow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389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389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40353C-89C4-F244-B029-A0AAFE6A95F9}" type="slidenum">
              <a:rPr lang="en-US"/>
              <a:pPr/>
              <a:t>15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3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5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9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0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1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2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8933" name="AutoShape 22"/>
          <p:cNvCxnSpPr>
            <a:cxnSpLocks noChangeShapeType="1"/>
            <a:stCxn id="38918" idx="4"/>
            <a:endCxn id="38922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4" name="AutoShape 23"/>
          <p:cNvCxnSpPr>
            <a:cxnSpLocks noChangeShapeType="1"/>
            <a:stCxn id="38918" idx="4"/>
            <a:endCxn id="38925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5" name="AutoShape 24"/>
          <p:cNvCxnSpPr>
            <a:cxnSpLocks noChangeShapeType="1"/>
            <a:stCxn id="38918" idx="5"/>
            <a:endCxn id="38923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6" name="AutoShape 25"/>
          <p:cNvCxnSpPr>
            <a:cxnSpLocks noChangeShapeType="1"/>
            <a:stCxn id="38918" idx="6"/>
            <a:endCxn id="38924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7" name="AutoShape 26"/>
          <p:cNvCxnSpPr>
            <a:cxnSpLocks noChangeShapeType="1"/>
            <a:stCxn id="38918" idx="6"/>
            <a:endCxn id="38926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8" name="AutoShape 27"/>
          <p:cNvCxnSpPr>
            <a:cxnSpLocks noChangeShapeType="1"/>
            <a:stCxn id="38921" idx="4"/>
            <a:endCxn id="38925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9" name="AutoShape 28"/>
          <p:cNvCxnSpPr>
            <a:cxnSpLocks noChangeShapeType="1"/>
            <a:stCxn id="38921" idx="3"/>
            <a:endCxn id="38922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0" name="AutoShape 29"/>
          <p:cNvCxnSpPr>
            <a:cxnSpLocks noChangeShapeType="1"/>
            <a:stCxn id="38919" idx="3"/>
            <a:endCxn id="38922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1" name="AutoShape 30"/>
          <p:cNvCxnSpPr>
            <a:cxnSpLocks noChangeShapeType="1"/>
            <a:stCxn id="38920" idx="3"/>
            <a:endCxn id="38922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2" name="AutoShape 31"/>
          <p:cNvCxnSpPr>
            <a:cxnSpLocks noChangeShapeType="1"/>
            <a:stCxn id="38920" idx="5"/>
            <a:endCxn id="38926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3" name="AutoShape 32"/>
          <p:cNvCxnSpPr>
            <a:cxnSpLocks noChangeShapeType="1"/>
            <a:stCxn id="38920" idx="4"/>
            <a:endCxn id="38924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4" name="AutoShape 33"/>
          <p:cNvCxnSpPr>
            <a:cxnSpLocks noChangeShapeType="1"/>
            <a:stCxn id="38920" idx="3"/>
            <a:endCxn id="38923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5" name="AutoShape 34"/>
          <p:cNvCxnSpPr>
            <a:cxnSpLocks noChangeShapeType="1"/>
            <a:stCxn id="38919" idx="4"/>
            <a:endCxn id="38925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6" name="AutoShape 35"/>
          <p:cNvCxnSpPr>
            <a:cxnSpLocks noChangeShapeType="1"/>
            <a:stCxn id="38919" idx="4"/>
            <a:endCxn id="38923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7" name="AutoShape 36"/>
          <p:cNvCxnSpPr>
            <a:cxnSpLocks noChangeShapeType="1"/>
            <a:stCxn id="38919" idx="4"/>
            <a:endCxn id="38924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8" name="AutoShape 37"/>
          <p:cNvCxnSpPr>
            <a:cxnSpLocks noChangeShapeType="1"/>
            <a:stCxn id="38919" idx="5"/>
            <a:endCxn id="38926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9" name="AutoShape 38"/>
          <p:cNvCxnSpPr>
            <a:cxnSpLocks noChangeShapeType="1"/>
            <a:stCxn id="38921" idx="5"/>
            <a:endCxn id="38923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0" name="AutoShape 39"/>
          <p:cNvCxnSpPr>
            <a:cxnSpLocks noChangeShapeType="1"/>
            <a:stCxn id="38921" idx="6"/>
            <a:endCxn id="38924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1" name="AutoShape 40"/>
          <p:cNvCxnSpPr>
            <a:cxnSpLocks noChangeShapeType="1"/>
            <a:stCxn id="38921" idx="6"/>
            <a:endCxn id="38926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2" name="AutoShape 41"/>
          <p:cNvCxnSpPr>
            <a:cxnSpLocks noChangeShapeType="1"/>
            <a:stCxn id="38922" idx="4"/>
            <a:endCxn id="38927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3" name="AutoShape 42"/>
          <p:cNvCxnSpPr>
            <a:cxnSpLocks noChangeShapeType="1"/>
            <a:stCxn id="38925" idx="4"/>
            <a:endCxn id="38928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4" name="AutoShape 43"/>
          <p:cNvCxnSpPr>
            <a:cxnSpLocks noChangeShapeType="1"/>
            <a:stCxn id="38924" idx="4"/>
            <a:endCxn id="38929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5" name="AutoShape 44"/>
          <p:cNvCxnSpPr>
            <a:cxnSpLocks noChangeShapeType="1"/>
            <a:stCxn id="38923" idx="4"/>
            <a:endCxn id="38931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6" name="AutoShape 46"/>
          <p:cNvCxnSpPr>
            <a:cxnSpLocks noChangeShapeType="1"/>
            <a:stCxn id="38926" idx="4"/>
            <a:endCxn id="38931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7" name="AutoShape 47"/>
          <p:cNvCxnSpPr>
            <a:cxnSpLocks noChangeShapeType="1"/>
            <a:stCxn id="38927" idx="4"/>
            <a:endCxn id="38930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8" name="AutoShape 48"/>
          <p:cNvCxnSpPr>
            <a:cxnSpLocks noChangeShapeType="1"/>
            <a:stCxn id="38928" idx="5"/>
            <a:endCxn id="38932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ight Arrow 51"/>
          <p:cNvSpPr/>
          <p:nvPr/>
        </p:nvSpPr>
        <p:spPr bwMode="auto">
          <a:xfrm>
            <a:off x="3792538" y="4927600"/>
            <a:ext cx="538162" cy="450850"/>
          </a:xfrm>
          <a:prstGeom prst="rightArrow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9328D-D6F0-494E-8A59-42C449E678A7}" type="slidenum">
              <a:rPr lang="en-US"/>
              <a:pPr/>
              <a:t>16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E-bay Fraud detection - NetProbe</a:t>
            </a:r>
          </a:p>
        </p:txBody>
      </p:sp>
      <p:pic>
        <p:nvPicPr>
          <p:cNvPr id="39942" name="Picture 3" descr="netprobe_screenshot_v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5013" y="1922463"/>
            <a:ext cx="3057525" cy="4114800"/>
          </a:xfrm>
          <a:noFill/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556125" y="3062288"/>
            <a:ext cx="4186238" cy="2185987"/>
            <a:chOff x="4556125" y="3062288"/>
            <a:chExt cx="4186238" cy="2185987"/>
          </a:xfrm>
        </p:grpSpPr>
        <p:sp>
          <p:nvSpPr>
            <p:cNvPr id="39944" name="Oval 4"/>
            <p:cNvSpPr>
              <a:spLocks noChangeArrowheads="1"/>
            </p:cNvSpPr>
            <p:nvPr/>
          </p:nvSpPr>
          <p:spPr bwMode="auto">
            <a:xfrm>
              <a:off x="5122863" y="3063875"/>
              <a:ext cx="203200" cy="18891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5" name="Oval 5"/>
            <p:cNvSpPr>
              <a:spLocks noChangeArrowheads="1"/>
            </p:cNvSpPr>
            <p:nvPr/>
          </p:nvSpPr>
          <p:spPr bwMode="auto">
            <a:xfrm>
              <a:off x="6654800" y="3068638"/>
              <a:ext cx="203200" cy="1889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6" name="Oval 6"/>
            <p:cNvSpPr>
              <a:spLocks noChangeArrowheads="1"/>
            </p:cNvSpPr>
            <p:nvPr/>
          </p:nvSpPr>
          <p:spPr bwMode="auto">
            <a:xfrm>
              <a:off x="7400925" y="3062288"/>
              <a:ext cx="203200" cy="1889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7" name="Oval 7"/>
            <p:cNvSpPr>
              <a:spLocks noChangeArrowheads="1"/>
            </p:cNvSpPr>
            <p:nvPr/>
          </p:nvSpPr>
          <p:spPr bwMode="auto">
            <a:xfrm>
              <a:off x="5892800" y="3062288"/>
              <a:ext cx="203200" cy="18891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8" name="Oval 8"/>
            <p:cNvSpPr>
              <a:spLocks noChangeArrowheads="1"/>
            </p:cNvSpPr>
            <p:nvPr/>
          </p:nvSpPr>
          <p:spPr bwMode="auto">
            <a:xfrm>
              <a:off x="4818063" y="4059238"/>
              <a:ext cx="203200" cy="1889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9" name="Oval 9"/>
            <p:cNvSpPr>
              <a:spLocks noChangeArrowheads="1"/>
            </p:cNvSpPr>
            <p:nvPr/>
          </p:nvSpPr>
          <p:spPr bwMode="auto">
            <a:xfrm>
              <a:off x="6350000" y="4064000"/>
              <a:ext cx="203200" cy="1889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0" name="Oval 10"/>
            <p:cNvSpPr>
              <a:spLocks noChangeArrowheads="1"/>
            </p:cNvSpPr>
            <p:nvPr/>
          </p:nvSpPr>
          <p:spPr bwMode="auto">
            <a:xfrm>
              <a:off x="7096125" y="4057650"/>
              <a:ext cx="203200" cy="1889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1" name="Oval 11"/>
            <p:cNvSpPr>
              <a:spLocks noChangeArrowheads="1"/>
            </p:cNvSpPr>
            <p:nvPr/>
          </p:nvSpPr>
          <p:spPr bwMode="auto">
            <a:xfrm>
              <a:off x="5588000" y="4057650"/>
              <a:ext cx="203200" cy="1889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2" name="Oval 12"/>
            <p:cNvSpPr>
              <a:spLocks noChangeArrowheads="1"/>
            </p:cNvSpPr>
            <p:nvPr/>
          </p:nvSpPr>
          <p:spPr bwMode="auto">
            <a:xfrm>
              <a:off x="7962900" y="4052888"/>
              <a:ext cx="203200" cy="1889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3" name="Oval 13"/>
            <p:cNvSpPr>
              <a:spLocks noChangeArrowheads="1"/>
            </p:cNvSpPr>
            <p:nvPr/>
          </p:nvSpPr>
          <p:spPr bwMode="auto">
            <a:xfrm>
              <a:off x="4556125" y="5054600"/>
              <a:ext cx="203200" cy="188913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4" name="Oval 14"/>
            <p:cNvSpPr>
              <a:spLocks noChangeArrowheads="1"/>
            </p:cNvSpPr>
            <p:nvPr/>
          </p:nvSpPr>
          <p:spPr bwMode="auto">
            <a:xfrm>
              <a:off x="6088063" y="5059363"/>
              <a:ext cx="203200" cy="18891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5" name="Oval 15"/>
            <p:cNvSpPr>
              <a:spLocks noChangeArrowheads="1"/>
            </p:cNvSpPr>
            <p:nvPr/>
          </p:nvSpPr>
          <p:spPr bwMode="auto">
            <a:xfrm>
              <a:off x="6834188" y="5053013"/>
              <a:ext cx="203200" cy="18891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6" name="Oval 16"/>
            <p:cNvSpPr>
              <a:spLocks noChangeArrowheads="1"/>
            </p:cNvSpPr>
            <p:nvPr/>
          </p:nvSpPr>
          <p:spPr bwMode="auto">
            <a:xfrm>
              <a:off x="5326063" y="5053013"/>
              <a:ext cx="203200" cy="18891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7" name="Oval 17"/>
            <p:cNvSpPr>
              <a:spLocks noChangeArrowheads="1"/>
            </p:cNvSpPr>
            <p:nvPr/>
          </p:nvSpPr>
          <p:spPr bwMode="auto">
            <a:xfrm>
              <a:off x="7700963" y="5048250"/>
              <a:ext cx="203200" cy="188913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8" name="Oval 18"/>
            <p:cNvSpPr>
              <a:spLocks noChangeArrowheads="1"/>
            </p:cNvSpPr>
            <p:nvPr/>
          </p:nvSpPr>
          <p:spPr bwMode="auto">
            <a:xfrm>
              <a:off x="8539163" y="5043488"/>
              <a:ext cx="203200" cy="18891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959" name="AutoShape 19"/>
            <p:cNvCxnSpPr>
              <a:cxnSpLocks noChangeShapeType="1"/>
              <a:stCxn id="39944" idx="4"/>
              <a:endCxn id="39948" idx="0"/>
            </p:cNvCxnSpPr>
            <p:nvPr/>
          </p:nvCxnSpPr>
          <p:spPr bwMode="auto">
            <a:xfrm flipH="1">
              <a:off x="4919663" y="3252788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0" name="AutoShape 20"/>
            <p:cNvCxnSpPr>
              <a:cxnSpLocks noChangeShapeType="1"/>
              <a:stCxn id="39944" idx="4"/>
              <a:endCxn id="39951" idx="1"/>
            </p:cNvCxnSpPr>
            <p:nvPr/>
          </p:nvCxnSpPr>
          <p:spPr bwMode="auto">
            <a:xfrm>
              <a:off x="5224463" y="3252788"/>
              <a:ext cx="393700" cy="831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1" name="AutoShape 21"/>
            <p:cNvCxnSpPr>
              <a:cxnSpLocks noChangeShapeType="1"/>
              <a:stCxn id="39944" idx="5"/>
              <a:endCxn id="39949" idx="1"/>
            </p:cNvCxnSpPr>
            <p:nvPr/>
          </p:nvCxnSpPr>
          <p:spPr bwMode="auto">
            <a:xfrm>
              <a:off x="5295900" y="3225800"/>
              <a:ext cx="1084263" cy="865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2" name="AutoShape 22"/>
            <p:cNvCxnSpPr>
              <a:cxnSpLocks noChangeShapeType="1"/>
              <a:stCxn id="39944" idx="6"/>
              <a:endCxn id="39950" idx="2"/>
            </p:cNvCxnSpPr>
            <p:nvPr/>
          </p:nvCxnSpPr>
          <p:spPr bwMode="auto">
            <a:xfrm>
              <a:off x="5326063" y="3159125"/>
              <a:ext cx="1770062" cy="993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3" name="AutoShape 23"/>
            <p:cNvCxnSpPr>
              <a:cxnSpLocks noChangeShapeType="1"/>
              <a:stCxn id="39944" idx="6"/>
              <a:endCxn id="39952" idx="2"/>
            </p:cNvCxnSpPr>
            <p:nvPr/>
          </p:nvCxnSpPr>
          <p:spPr bwMode="auto">
            <a:xfrm>
              <a:off x="5326063" y="3159125"/>
              <a:ext cx="2636837" cy="989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4" name="AutoShape 24"/>
            <p:cNvCxnSpPr>
              <a:cxnSpLocks noChangeShapeType="1"/>
              <a:stCxn id="39947" idx="4"/>
              <a:endCxn id="39951" idx="7"/>
            </p:cNvCxnSpPr>
            <p:nvPr/>
          </p:nvCxnSpPr>
          <p:spPr bwMode="auto">
            <a:xfrm flipH="1">
              <a:off x="5761038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5" name="AutoShape 25"/>
            <p:cNvCxnSpPr>
              <a:cxnSpLocks noChangeShapeType="1"/>
              <a:stCxn id="39947" idx="3"/>
              <a:endCxn id="39948" idx="7"/>
            </p:cNvCxnSpPr>
            <p:nvPr/>
          </p:nvCxnSpPr>
          <p:spPr bwMode="auto">
            <a:xfrm flipH="1">
              <a:off x="4991100" y="3224213"/>
              <a:ext cx="931863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6" name="AutoShape 26"/>
            <p:cNvCxnSpPr>
              <a:cxnSpLocks noChangeShapeType="1"/>
              <a:stCxn id="39945" idx="3"/>
              <a:endCxn id="39948" idx="7"/>
            </p:cNvCxnSpPr>
            <p:nvPr/>
          </p:nvCxnSpPr>
          <p:spPr bwMode="auto">
            <a:xfrm flipH="1">
              <a:off x="4991100" y="3230563"/>
              <a:ext cx="1693863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7" name="AutoShape 27"/>
            <p:cNvCxnSpPr>
              <a:cxnSpLocks noChangeShapeType="1"/>
              <a:stCxn id="39946" idx="3"/>
              <a:endCxn id="39948" idx="7"/>
            </p:cNvCxnSpPr>
            <p:nvPr/>
          </p:nvCxnSpPr>
          <p:spPr bwMode="auto">
            <a:xfrm flipH="1">
              <a:off x="4991100" y="3224213"/>
              <a:ext cx="2439988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8" name="AutoShape 28"/>
            <p:cNvCxnSpPr>
              <a:cxnSpLocks noChangeShapeType="1"/>
              <a:stCxn id="39946" idx="5"/>
              <a:endCxn id="39952" idx="0"/>
            </p:cNvCxnSpPr>
            <p:nvPr/>
          </p:nvCxnSpPr>
          <p:spPr bwMode="auto">
            <a:xfrm>
              <a:off x="7573963" y="3224213"/>
              <a:ext cx="490537" cy="828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9" name="AutoShape 29"/>
            <p:cNvCxnSpPr>
              <a:cxnSpLocks noChangeShapeType="1"/>
              <a:stCxn id="39946" idx="4"/>
              <a:endCxn id="39950" idx="7"/>
            </p:cNvCxnSpPr>
            <p:nvPr/>
          </p:nvCxnSpPr>
          <p:spPr bwMode="auto">
            <a:xfrm flipH="1">
              <a:off x="7269163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0" name="AutoShape 30"/>
            <p:cNvCxnSpPr>
              <a:cxnSpLocks noChangeShapeType="1"/>
              <a:stCxn id="39946" idx="3"/>
              <a:endCxn id="39949" idx="0"/>
            </p:cNvCxnSpPr>
            <p:nvPr/>
          </p:nvCxnSpPr>
          <p:spPr bwMode="auto">
            <a:xfrm flipH="1">
              <a:off x="6451600" y="3224213"/>
              <a:ext cx="979488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1" name="AutoShape 31"/>
            <p:cNvCxnSpPr>
              <a:cxnSpLocks noChangeShapeType="1"/>
              <a:stCxn id="39945" idx="4"/>
              <a:endCxn id="39951" idx="7"/>
            </p:cNvCxnSpPr>
            <p:nvPr/>
          </p:nvCxnSpPr>
          <p:spPr bwMode="auto">
            <a:xfrm flipH="1">
              <a:off x="5761038" y="3257550"/>
              <a:ext cx="995362" cy="827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2" name="AutoShape 32"/>
            <p:cNvCxnSpPr>
              <a:cxnSpLocks noChangeShapeType="1"/>
              <a:stCxn id="39945" idx="4"/>
              <a:endCxn id="39949" idx="0"/>
            </p:cNvCxnSpPr>
            <p:nvPr/>
          </p:nvCxnSpPr>
          <p:spPr bwMode="auto">
            <a:xfrm flipH="1">
              <a:off x="6451600" y="3257550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3" name="AutoShape 33"/>
            <p:cNvCxnSpPr>
              <a:cxnSpLocks noChangeShapeType="1"/>
              <a:stCxn id="39945" idx="4"/>
              <a:endCxn id="39950" idx="0"/>
            </p:cNvCxnSpPr>
            <p:nvPr/>
          </p:nvCxnSpPr>
          <p:spPr bwMode="auto">
            <a:xfrm>
              <a:off x="6756400" y="3257550"/>
              <a:ext cx="441325" cy="800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4" name="AutoShape 34"/>
            <p:cNvCxnSpPr>
              <a:cxnSpLocks noChangeShapeType="1"/>
              <a:stCxn id="39945" idx="5"/>
              <a:endCxn id="39952" idx="1"/>
            </p:cNvCxnSpPr>
            <p:nvPr/>
          </p:nvCxnSpPr>
          <p:spPr bwMode="auto">
            <a:xfrm>
              <a:off x="6827838" y="3230563"/>
              <a:ext cx="1165225" cy="8493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5" name="AutoShape 35"/>
            <p:cNvCxnSpPr>
              <a:cxnSpLocks noChangeShapeType="1"/>
              <a:stCxn id="39947" idx="5"/>
              <a:endCxn id="39949" idx="0"/>
            </p:cNvCxnSpPr>
            <p:nvPr/>
          </p:nvCxnSpPr>
          <p:spPr bwMode="auto">
            <a:xfrm>
              <a:off x="6065838" y="3224213"/>
              <a:ext cx="385762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6" name="AutoShape 36"/>
            <p:cNvCxnSpPr>
              <a:cxnSpLocks noChangeShapeType="1"/>
              <a:stCxn id="39947" idx="6"/>
              <a:endCxn id="39950" idx="1"/>
            </p:cNvCxnSpPr>
            <p:nvPr/>
          </p:nvCxnSpPr>
          <p:spPr bwMode="auto">
            <a:xfrm>
              <a:off x="6096000" y="3157538"/>
              <a:ext cx="1030288" cy="927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7" name="AutoShape 37"/>
            <p:cNvCxnSpPr>
              <a:cxnSpLocks noChangeShapeType="1"/>
              <a:stCxn id="39947" idx="6"/>
              <a:endCxn id="39952" idx="1"/>
            </p:cNvCxnSpPr>
            <p:nvPr/>
          </p:nvCxnSpPr>
          <p:spPr bwMode="auto">
            <a:xfrm>
              <a:off x="6096000" y="3157538"/>
              <a:ext cx="1897063" cy="922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8" name="AutoShape 38"/>
            <p:cNvCxnSpPr>
              <a:cxnSpLocks noChangeShapeType="1"/>
              <a:stCxn id="39948" idx="4"/>
              <a:endCxn id="39953" idx="0"/>
            </p:cNvCxnSpPr>
            <p:nvPr/>
          </p:nvCxnSpPr>
          <p:spPr bwMode="auto">
            <a:xfrm flipH="1">
              <a:off x="4657725" y="4248150"/>
              <a:ext cx="261938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9" name="AutoShape 39"/>
            <p:cNvCxnSpPr>
              <a:cxnSpLocks noChangeShapeType="1"/>
              <a:stCxn id="39951" idx="4"/>
              <a:endCxn id="39954" idx="0"/>
            </p:cNvCxnSpPr>
            <p:nvPr/>
          </p:nvCxnSpPr>
          <p:spPr bwMode="auto">
            <a:xfrm>
              <a:off x="5689600" y="4246563"/>
              <a:ext cx="500063" cy="812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80" name="AutoShape 40"/>
            <p:cNvCxnSpPr>
              <a:cxnSpLocks noChangeShapeType="1"/>
              <a:stCxn id="39950" idx="4"/>
              <a:endCxn id="39955" idx="0"/>
            </p:cNvCxnSpPr>
            <p:nvPr/>
          </p:nvCxnSpPr>
          <p:spPr bwMode="auto">
            <a:xfrm flipH="1">
              <a:off x="6935788" y="4246563"/>
              <a:ext cx="26193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81" name="AutoShape 41"/>
            <p:cNvCxnSpPr>
              <a:cxnSpLocks noChangeShapeType="1"/>
              <a:stCxn id="39949" idx="4"/>
              <a:endCxn id="39957" idx="2"/>
            </p:cNvCxnSpPr>
            <p:nvPr/>
          </p:nvCxnSpPr>
          <p:spPr bwMode="auto">
            <a:xfrm>
              <a:off x="6451600" y="4252913"/>
              <a:ext cx="1249363" cy="890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82" name="AutoShape 42"/>
            <p:cNvCxnSpPr>
              <a:cxnSpLocks noChangeShapeType="1"/>
              <a:stCxn id="39952" idx="4"/>
              <a:endCxn id="39957" idx="7"/>
            </p:cNvCxnSpPr>
            <p:nvPr/>
          </p:nvCxnSpPr>
          <p:spPr bwMode="auto">
            <a:xfrm flipH="1">
              <a:off x="7874000" y="4241800"/>
              <a:ext cx="190500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83" name="AutoShape 43"/>
            <p:cNvCxnSpPr>
              <a:cxnSpLocks noChangeShapeType="1"/>
              <a:stCxn id="39953" idx="4"/>
              <a:endCxn id="39956" idx="4"/>
            </p:cNvCxnSpPr>
            <p:nvPr/>
          </p:nvCxnSpPr>
          <p:spPr bwMode="auto">
            <a:xfrm rot="5400000" flipH="1" flipV="1">
              <a:off x="5041900" y="4857750"/>
              <a:ext cx="1588" cy="769938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84" name="AutoShape 44"/>
            <p:cNvCxnSpPr>
              <a:cxnSpLocks noChangeShapeType="1"/>
              <a:stCxn id="39954" idx="5"/>
              <a:endCxn id="39958" idx="4"/>
            </p:cNvCxnSpPr>
            <p:nvPr/>
          </p:nvCxnSpPr>
          <p:spPr bwMode="auto">
            <a:xfrm rot="16200000" flipH="1">
              <a:off x="7445376" y="4037012"/>
              <a:ext cx="11112" cy="2379663"/>
            </a:xfrm>
            <a:prstGeom prst="curvedConnector3">
              <a:avLst>
                <a:gd name="adj1" fmla="val 23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Popular press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And less desirable attention: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E-mail from ‘Belgium police’ (‘copy of your code?’)</a:t>
            </a: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4612E-BA0E-2D43-8A17-3956C7618788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40967" name="Picture 6" descr="washpo.jpg"/>
          <p:cNvPicPr>
            <a:picLocks noChangeAspect="1"/>
          </p:cNvPicPr>
          <p:nvPr/>
        </p:nvPicPr>
        <p:blipFill>
          <a:blip r:embed="rId2"/>
          <a:srcRect t="38251" b="38251"/>
          <a:stretch>
            <a:fillRect/>
          </a:stretch>
        </p:blipFill>
        <p:spPr bwMode="auto">
          <a:xfrm>
            <a:off x="896938" y="2201863"/>
            <a:ext cx="390683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 descr="USA-Today-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06538"/>
            <a:ext cx="110013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8" descr="la_times.jpg"/>
          <p:cNvPicPr>
            <a:picLocks noChangeAspect="1"/>
          </p:cNvPicPr>
          <p:nvPr/>
        </p:nvPicPr>
        <p:blipFill>
          <a:blip r:embed="rId4"/>
          <a:srcRect l="9924" t="37653" r="9924" b="40341"/>
          <a:stretch>
            <a:fillRect/>
          </a:stretch>
        </p:blipFill>
        <p:spPr bwMode="auto">
          <a:xfrm>
            <a:off x="731838" y="3105150"/>
            <a:ext cx="39608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60000"/>
            <a:lumOff val="40000"/>
            <a:alpha val="705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BBD3F-D8E9-5D4E-9F0F-4A618F68834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OddBall (anomaly detection)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Belief Propagation</a:t>
            </a:r>
          </a:p>
          <a:p>
            <a:pPr lvl="1"/>
            <a:r>
              <a:rPr lang="en-US" smtClean="0">
                <a:ea typeface="ＭＳ Ｐゴシック" charset="-128"/>
                <a:cs typeface="ＭＳ Ｐゴシック" charset="-128"/>
              </a:rPr>
              <a:t>Ebay fraud</a:t>
            </a:r>
          </a:p>
          <a:p>
            <a:pPr lvl="1"/>
            <a:r>
              <a:rPr lang="en-US" smtClean="0">
                <a:ea typeface="ＭＳ Ｐゴシック" charset="-128"/>
                <a:cs typeface="ＭＳ Ｐゴシック" charset="-128"/>
              </a:rPr>
              <a:t>Symantec malware detection</a:t>
            </a:r>
          </a:p>
          <a:p>
            <a:pPr lvl="1"/>
            <a:r>
              <a:rPr lang="en-US" smtClean="0">
                <a:ea typeface="ＭＳ Ｐゴシック" charset="-128"/>
                <a:cs typeface="ＭＳ Ｐゴシック" charset="-128"/>
              </a:rPr>
              <a:t>Unification results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41990" name="AutoShape 4"/>
          <p:cNvSpPr>
            <a:spLocks noChangeArrowheads="1"/>
          </p:cNvSpPr>
          <p:nvPr/>
        </p:nvSpPr>
        <p:spPr bwMode="auto">
          <a:xfrm>
            <a:off x="220663" y="3429000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2801938"/>
            <a:ext cx="8096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2688" y="4732338"/>
            <a:ext cx="7969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2"/>
          <p:cNvPicPr>
            <a:picLocks noChangeAspect="1" noChangeArrowheads="1"/>
          </p:cNvPicPr>
          <p:nvPr/>
        </p:nvPicPr>
        <p:blipFill>
          <a:blip r:embed="rId5"/>
          <a:srcRect l="1627" t="1724" b="1724"/>
          <a:stretch>
            <a:fillRect/>
          </a:stretch>
        </p:blipFill>
        <p:spPr bwMode="auto">
          <a:xfrm>
            <a:off x="1905000" y="4757738"/>
            <a:ext cx="768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1"/>
          <p:cNvPicPr>
            <a:picLocks noChangeAspect="1" noChangeArrowheads="1"/>
          </p:cNvPicPr>
          <p:nvPr/>
        </p:nvPicPr>
        <p:blipFill>
          <a:blip r:embed="rId6"/>
          <a:srcRect l="1627" t="2875"/>
          <a:stretch>
            <a:fillRect/>
          </a:stretch>
        </p:blipFill>
        <p:spPr bwMode="auto">
          <a:xfrm>
            <a:off x="6124575" y="2776538"/>
            <a:ext cx="768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7"/>
          <a:srcRect r="10075" b="12236"/>
          <a:stretch>
            <a:fillRect/>
          </a:stretch>
        </p:blipFill>
        <p:spPr bwMode="auto">
          <a:xfrm>
            <a:off x="711200" y="2789238"/>
            <a:ext cx="8382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19"/>
          <p:cNvSpPr>
            <a:spLocks noChangeArrowheads="1"/>
          </p:cNvSpPr>
          <p:nvPr/>
        </p:nvSpPr>
        <p:spPr bwMode="auto">
          <a:xfrm>
            <a:off x="641350" y="3862388"/>
            <a:ext cx="26082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Polo Chau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Machine Learning Dept</a:t>
            </a:r>
            <a:endParaRPr lang="en-US" sz="2000" b="1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016" name="Rectangle 20"/>
          <p:cNvSpPr>
            <a:spLocks noChangeArrowheads="1"/>
          </p:cNvSpPr>
          <p:nvPr/>
        </p:nvSpPr>
        <p:spPr bwMode="auto">
          <a:xfrm>
            <a:off x="3271838" y="3862388"/>
            <a:ext cx="26368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Carey Nachenberg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Vice President &amp; Fellow</a:t>
            </a:r>
          </a:p>
        </p:txBody>
      </p:sp>
      <p:sp>
        <p:nvSpPr>
          <p:cNvPr id="43017" name="Rectangle 21"/>
          <p:cNvSpPr>
            <a:spLocks noChangeArrowheads="1"/>
          </p:cNvSpPr>
          <p:nvPr/>
        </p:nvSpPr>
        <p:spPr bwMode="auto">
          <a:xfrm>
            <a:off x="6062663" y="3862388"/>
            <a:ext cx="3048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Jeffrey Wilhelm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Principal Software Engineer</a:t>
            </a:r>
          </a:p>
        </p:txBody>
      </p:sp>
      <p:sp>
        <p:nvSpPr>
          <p:cNvPr id="43018" name="Rectangle 22"/>
          <p:cNvSpPr>
            <a:spLocks noChangeArrowheads="1"/>
          </p:cNvSpPr>
          <p:nvPr/>
        </p:nvSpPr>
        <p:spPr bwMode="auto">
          <a:xfrm>
            <a:off x="1838325" y="5789613"/>
            <a:ext cx="2095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Adam Wright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Software Engineer</a:t>
            </a:r>
          </a:p>
        </p:txBody>
      </p:sp>
      <p:sp>
        <p:nvSpPr>
          <p:cNvPr id="43019" name="Rectangle 23"/>
          <p:cNvSpPr>
            <a:spLocks noChangeArrowheads="1"/>
          </p:cNvSpPr>
          <p:nvPr/>
        </p:nvSpPr>
        <p:spPr bwMode="auto">
          <a:xfrm>
            <a:off x="4900613" y="5789613"/>
            <a:ext cx="31559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Prof. Christos Faloutsos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Computer Science Dept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11200"/>
            <a:ext cx="8382000" cy="13843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800" dirty="0" smtClean="0">
                <a:solidFill>
                  <a:srgbClr val="000000"/>
                </a:solidFill>
                <a:latin typeface="Calibri"/>
                <a:cs typeface="Calibri"/>
              </a:rPr>
              <a:t>Polonium: </a:t>
            </a:r>
            <a:r>
              <a:rPr lang="en-US" b="0" dirty="0" err="1" smtClean="0">
                <a:solidFill>
                  <a:srgbClr val="000000"/>
                </a:solidFill>
                <a:latin typeface="Calibri"/>
                <a:cs typeface="Calibri"/>
              </a:rPr>
              <a:t>Tera</a:t>
            </a:r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-Scale Graph Mining and Inference for Malware Detection</a:t>
            </a:r>
          </a:p>
        </p:txBody>
      </p:sp>
      <p:sp>
        <p:nvSpPr>
          <p:cNvPr id="32" name="Rectangle 31"/>
          <p:cNvSpPr/>
          <p:nvPr/>
        </p:nvSpPr>
        <p:spPr>
          <a:xfrm rot="538071">
            <a:off x="6423025" y="363538"/>
            <a:ext cx="2393950" cy="461962"/>
          </a:xfrm>
          <a:prstGeom prst="rect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rPr>
              <a:t>PATENT PENDING</a:t>
            </a:r>
          </a:p>
        </p:txBody>
      </p:sp>
      <p:pic>
        <p:nvPicPr>
          <p:cNvPr id="43022" name="Pictur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49" b="24229"/>
          <a:stretch>
            <a:fillRect/>
          </a:stretch>
        </p:blipFill>
        <p:spPr bwMode="auto">
          <a:xfrm>
            <a:off x="6965950" y="3448050"/>
            <a:ext cx="1384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3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49" b="24229"/>
          <a:stretch>
            <a:fillRect/>
          </a:stretch>
        </p:blipFill>
        <p:spPr bwMode="auto">
          <a:xfrm>
            <a:off x="4140200" y="3487738"/>
            <a:ext cx="13843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49" b="24229"/>
          <a:stretch>
            <a:fillRect/>
          </a:stretch>
        </p:blipFill>
        <p:spPr bwMode="auto">
          <a:xfrm>
            <a:off x="2760663" y="5403850"/>
            <a:ext cx="1384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5" name="Rectangle 35"/>
          <p:cNvSpPr>
            <a:spLocks noChangeArrowheads="1"/>
          </p:cNvSpPr>
          <p:nvPr/>
        </p:nvSpPr>
        <p:spPr bwMode="auto">
          <a:xfrm>
            <a:off x="398463" y="2044700"/>
            <a:ext cx="381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>
                <a:solidFill>
                  <a:srgbClr val="404040"/>
                </a:solidFill>
                <a:ea typeface="Calibri" charset="0"/>
                <a:cs typeface="Calibri" charset="0"/>
              </a:rPr>
              <a:t>SDM 2011, Mesa, Arizona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Thank you!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Dr. Ching-Hao (Eric) Mao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Prof. Kenneth Pao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FACC2-6D14-9B4A-B4A1-C061E03DAFBF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741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Polonium: The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76600" y="1447800"/>
            <a:ext cx="5638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60+ terabytes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of data</a:t>
            </a:r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anonymously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contributed</a:t>
            </a:r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by participants of worldwide </a:t>
            </a:r>
            <a:r>
              <a:rPr lang="en-US" sz="2400" i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Norton Community Watch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program </a:t>
            </a:r>
          </a:p>
          <a:p>
            <a:pPr marL="400050" lvl="1" indent="0">
              <a:buFontTx/>
              <a:buNone/>
            </a:pPr>
            <a:r>
              <a:rPr lang="en-US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50+ million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machines</a:t>
            </a:r>
          </a:p>
          <a:p>
            <a:pPr marL="400050" lvl="1" indent="0">
              <a:buFontTx/>
              <a:buNone/>
            </a:pPr>
            <a:r>
              <a:rPr lang="en-US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900+ million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executable files</a:t>
            </a:r>
          </a:p>
          <a:p>
            <a:pPr marL="0" indent="0">
              <a:buFontTx/>
              <a:buNone/>
            </a:pPr>
            <a:endParaRPr lang="en-US" sz="240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Constructed a machine-file bipartite graph (0.2 TB+)</a:t>
            </a:r>
          </a:p>
          <a:p>
            <a:pPr marL="400050" lvl="2" indent="0">
              <a:buFontTx/>
              <a:buNone/>
            </a:pPr>
            <a:r>
              <a:rPr lang="en-US" sz="240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1 billion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nodes (machines and files)</a:t>
            </a:r>
          </a:p>
          <a:p>
            <a:pPr marL="400050" lvl="2" indent="0">
              <a:buFontTx/>
              <a:buNone/>
            </a:pPr>
            <a:r>
              <a:rPr lang="en-US" sz="240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37 billion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edges</a:t>
            </a:r>
          </a:p>
          <a:p>
            <a:pPr marL="0" indent="0">
              <a:buFontTx/>
              <a:buNone/>
            </a:pPr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5060" name="Picture 5" descr="raw_dat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479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algorithm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2713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4506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4C725-354A-B64A-8703-B34790B970E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64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Polonium: Key Ideas</a:t>
            </a:r>
          </a:p>
        </p:txBody>
      </p:sp>
      <p:sp>
        <p:nvSpPr>
          <p:cNvPr id="4710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Use </a:t>
            </a:r>
            <a:r>
              <a:rPr lang="en-US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Belief Propagation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 propagate domain knowledge in machine-file graph to detect malware</a:t>
            </a:r>
          </a:p>
          <a:p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Use </a:t>
            </a:r>
            <a:r>
              <a:rPr lang="en-US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“guilt-by-association”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(i.e., homophily)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E.g., files that appear on machines with many bad files are more likely to be bad</a:t>
            </a:r>
          </a:p>
          <a:p>
            <a:r>
              <a:rPr lang="en-US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Scalability</a:t>
            </a:r>
            <a:r>
              <a:rPr lang="en-US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handles 37 billion-edge graph</a:t>
            </a:r>
          </a:p>
          <a:p>
            <a:endParaRPr lang="en-US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A5D47E-E943-964F-B327-34673EE635C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pic>
        <p:nvPicPr>
          <p:cNvPr id="7" name="Content Placeholder 7" descr="algorithm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51463"/>
            <a:ext cx="2124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394" b="7906"/>
          <a:stretch>
            <a:fillRect/>
          </a:stretch>
        </p:blipFill>
        <p:spPr>
          <a:xfrm>
            <a:off x="3121025" y="1238250"/>
            <a:ext cx="4667250" cy="4635500"/>
          </a:xfrm>
        </p:spPr>
      </p:pic>
      <p:sp>
        <p:nvSpPr>
          <p:cNvPr id="15" name="Rectangle 14"/>
          <p:cNvSpPr/>
          <p:nvPr/>
        </p:nvSpPr>
        <p:spPr>
          <a:xfrm>
            <a:off x="3749675" y="205105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1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Polonium: One-Interaction Results</a:t>
            </a:r>
            <a:endParaRPr lang="en-US" sz="3200" b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3851275" y="1911350"/>
            <a:ext cx="42497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84.9% </a:t>
            </a: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True Positive Rate</a:t>
            </a:r>
            <a:b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1% </a:t>
            </a:r>
            <a:r>
              <a:rPr lang="en-US" sz="2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False Positive Rate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21075" y="5499100"/>
            <a:ext cx="396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1539875" y="3521075"/>
            <a:ext cx="396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Rectangle 19"/>
          <p:cNvSpPr>
            <a:spLocks noChangeArrowheads="1"/>
          </p:cNvSpPr>
          <p:nvPr/>
        </p:nvSpPr>
        <p:spPr bwMode="auto">
          <a:xfrm>
            <a:off x="266700" y="3059113"/>
            <a:ext cx="28527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a typeface="Calibri" charset="0"/>
                <a:cs typeface="Calibri" charset="0"/>
              </a:rPr>
              <a:t>True Positive Rate</a:t>
            </a:r>
          </a:p>
          <a:p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% of malware 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correctly identified</a:t>
            </a:r>
          </a:p>
          <a:p>
            <a:endParaRPr lang="en-US" sz="2400" b="1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sp>
        <p:nvSpPr>
          <p:cNvPr id="48137" name="Rectangle 21"/>
          <p:cNvSpPr>
            <a:spLocks noChangeArrowheads="1"/>
          </p:cNvSpPr>
          <p:nvPr/>
        </p:nvSpPr>
        <p:spPr bwMode="auto">
          <a:xfrm>
            <a:off x="2420938" y="5862638"/>
            <a:ext cx="6034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a typeface="Calibri" charset="0"/>
                <a:cs typeface="Calibri" charset="0"/>
              </a:rPr>
              <a:t>False Positive Rate</a:t>
            </a:r>
          </a:p>
          <a:p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% of non-malware wrongly labeled as malware</a:t>
            </a:r>
          </a:p>
          <a:p>
            <a:endParaRPr lang="en-US" sz="2400" b="1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21075" y="5513388"/>
            <a:ext cx="3962400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509963" y="1576388"/>
            <a:ext cx="12700" cy="396240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1334E1-6F03-3D48-8A50-60C6D5090CC9}" type="slidenum">
              <a:rPr lang="en-US"/>
              <a:pPr/>
              <a:t>22</a:t>
            </a:fld>
            <a:endParaRPr lang="en-US"/>
          </a:p>
        </p:txBody>
      </p:sp>
      <p:sp>
        <p:nvSpPr>
          <p:cNvPr id="48141" name="TextBox 3"/>
          <p:cNvSpPr txBox="1">
            <a:spLocks noChangeArrowheads="1"/>
          </p:cNvSpPr>
          <p:nvPr/>
        </p:nvSpPr>
        <p:spPr bwMode="auto">
          <a:xfrm>
            <a:off x="3552825" y="1247775"/>
            <a:ext cx="1014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Ideal</a:t>
            </a:r>
          </a:p>
        </p:txBody>
      </p:sp>
      <p:sp>
        <p:nvSpPr>
          <p:cNvPr id="5" name="Oval 4"/>
          <p:cNvSpPr/>
          <p:nvPr/>
        </p:nvSpPr>
        <p:spPr>
          <a:xfrm>
            <a:off x="3459163" y="1562100"/>
            <a:ext cx="117475" cy="117475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22663" y="2139950"/>
            <a:ext cx="153987" cy="1539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A50021"/>
              </a:solidFill>
            </a:endParaRPr>
          </a:p>
        </p:txBody>
      </p:sp>
      <p:sp>
        <p:nvSpPr>
          <p:cNvPr id="48144" name="Date Placeholder 1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48145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60000"/>
            <a:lumOff val="40000"/>
            <a:alpha val="705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F2F5A1-4A5F-4747-AC8C-550500549FF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 1: anomaly detection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OddBall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(anomaly detection)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Belief Propagation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Ebay fraud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Symantec malware detection</a:t>
            </a:r>
          </a:p>
          <a:p>
            <a:pPr lvl="2"/>
            <a:r>
              <a:rPr lang="en-US" dirty="0" smtClean="0">
                <a:ea typeface="ＭＳ Ｐゴシック" charset="-128"/>
                <a:cs typeface="ＭＳ Ｐゴシック" charset="-128"/>
              </a:rPr>
              <a:t>Unification results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  <a:p>
            <a:r>
              <a:rPr lang="en-US" dirty="0" smtClean="0"/>
              <a:t>Part 2: influence propagation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2" name="AutoShape 4"/>
          <p:cNvSpPr>
            <a:spLocks noChangeArrowheads="1"/>
          </p:cNvSpPr>
          <p:nvPr/>
        </p:nvSpPr>
        <p:spPr bwMode="auto">
          <a:xfrm>
            <a:off x="228600" y="419100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7813"/>
            <a:ext cx="9144000" cy="1854200"/>
          </a:xfrm>
          <a:ln w="57150"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ambria"/>
              </a:rPr>
              <a:t>Unifying Guilt-by-Association Approaches: </a:t>
            </a:r>
            <a:br>
              <a:rPr lang="en-US" dirty="0" smtClean="0">
                <a:latin typeface="Cambria"/>
              </a:rPr>
            </a:br>
            <a:r>
              <a:rPr lang="en-US" dirty="0" smtClean="0">
                <a:latin typeface="Cambria"/>
              </a:rPr>
              <a:t>Theorems and Fast Algorithms</a:t>
            </a:r>
            <a:endParaRPr lang="en-US" dirty="0">
              <a:latin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171" y="4048500"/>
            <a:ext cx="7260276" cy="1115472"/>
          </a:xfrm>
        </p:spPr>
        <p:txBody>
          <a:bodyPr numCol="2" spcCol="548640">
            <a:normAutofit fontScale="70000" lnSpcReduction="2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Danai Koutra		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U Kang	</a:t>
            </a:r>
          </a:p>
          <a:p>
            <a:pPr>
              <a:defRPr/>
            </a:pPr>
            <a:r>
              <a:rPr lang="en-US" u="sng" dirty="0" smtClean="0"/>
              <a:t>Hsing-Kuo Kenneth Pao</a:t>
            </a:r>
          </a:p>
          <a:p>
            <a:pPr>
              <a:defRPr/>
            </a:pPr>
            <a:r>
              <a:rPr lang="en-US" u="sng" dirty="0" smtClean="0"/>
              <a:t>Tai-You Ke</a:t>
            </a:r>
          </a:p>
          <a:p>
            <a:pPr>
              <a:defRPr/>
            </a:pPr>
            <a:r>
              <a:rPr lang="en-US" dirty="0" smtClean="0"/>
              <a:t>Duen Horng (Polo) Chau</a:t>
            </a:r>
          </a:p>
          <a:p>
            <a:pPr>
              <a:defRPr/>
            </a:pPr>
            <a:r>
              <a:rPr lang="en-US" dirty="0" smtClean="0"/>
              <a:t>Christos Faloutsos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36638" y="5895975"/>
            <a:ext cx="7259637" cy="546100"/>
          </a:xfrm>
          <a:prstGeom prst="rect">
            <a:avLst/>
          </a:prstGeom>
        </p:spPr>
        <p:txBody>
          <a:bodyPr spcCol="548640">
            <a:norm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ECML PKDD, 5-9 September 2011, Athens, Greece</a:t>
            </a:r>
          </a:p>
        </p:txBody>
      </p:sp>
      <p:pic>
        <p:nvPicPr>
          <p:cNvPr id="5" name="Picture 4" descr="dan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889000" cy="88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Problem Definition:</a:t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lang="en-US" sz="3778" dirty="0" smtClean="0"/>
              <a:t>B</a:t>
            </a:r>
            <a:r>
              <a:rPr lang="en-US" dirty="0" smtClean="0"/>
              <a:t>A techniques</a:t>
            </a:r>
            <a:endParaRPr lang="en-US" dirty="0"/>
          </a:p>
        </p:txBody>
      </p:sp>
      <p:sp>
        <p:nvSpPr>
          <p:cNvPr id="53251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532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66FEF-20F4-1045-BB12-F963D80569D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5443538" y="2128838"/>
            <a:ext cx="36163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Given</a:t>
            </a:r>
            <a:r>
              <a:rPr lang="en-US" sz="2800"/>
              <a:t>: Graph; &amp;	        </a:t>
            </a:r>
          </a:p>
          <a:p>
            <a:pPr algn="l"/>
            <a:r>
              <a:rPr lang="en-US" sz="2800"/>
              <a:t>   few labeled nodes</a:t>
            </a:r>
          </a:p>
          <a:p>
            <a:pPr algn="l"/>
            <a:r>
              <a:rPr lang="en-US" sz="2800" b="1"/>
              <a:t>Find</a:t>
            </a:r>
            <a:r>
              <a:rPr lang="en-US" sz="2800"/>
              <a:t>: labels of rest</a:t>
            </a:r>
          </a:p>
          <a:p>
            <a:pPr algn="l"/>
            <a:r>
              <a:rPr lang="en-US" sz="2800"/>
              <a:t>(assuming network effects)</a:t>
            </a:r>
          </a:p>
        </p:txBody>
      </p:sp>
      <p:pic>
        <p:nvPicPr>
          <p:cNvPr id="53254" name="Content Placeholder 13" descr="graph_gult_by_assoc.png"/>
          <p:cNvPicPr>
            <a:picLocks noGrp="1" noChangeAspect="1"/>
          </p:cNvPicPr>
          <p:nvPr>
            <p:ph idx="1"/>
          </p:nvPr>
        </p:nvPicPr>
        <p:blipFill>
          <a:blip r:embed="rId3"/>
          <a:srcRect l="22217" t="2664" r="18387" b="957"/>
          <a:stretch>
            <a:fillRect/>
          </a:stretch>
        </p:blipFill>
        <p:spPr>
          <a:xfrm>
            <a:off x="342900" y="1762125"/>
            <a:ext cx="5137150" cy="3740150"/>
          </a:xfrm>
        </p:spPr>
      </p:pic>
      <p:sp>
        <p:nvSpPr>
          <p:cNvPr id="11" name="TextBox 10"/>
          <p:cNvSpPr txBox="1"/>
          <p:nvPr/>
        </p:nvSpPr>
        <p:spPr>
          <a:xfrm>
            <a:off x="2201334" y="1694179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0640" y="38251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637" y="2611441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0930" y="47713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8" name="Donut 17"/>
          <p:cNvSpPr/>
          <p:nvPr/>
        </p:nvSpPr>
        <p:spPr>
          <a:xfrm>
            <a:off x="474663" y="3775075"/>
            <a:ext cx="635000" cy="566738"/>
          </a:xfrm>
          <a:prstGeom prst="donut">
            <a:avLst>
              <a:gd name="adj" fmla="val 8606"/>
            </a:avLst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565275" y="3257550"/>
            <a:ext cx="636588" cy="568325"/>
          </a:xfrm>
          <a:prstGeom prst="donut">
            <a:avLst>
              <a:gd name="adj" fmla="val 8606"/>
            </a:avLst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11538" y="2690813"/>
            <a:ext cx="635000" cy="566737"/>
          </a:xfrm>
          <a:prstGeom prst="donut">
            <a:avLst>
              <a:gd name="adj" fmla="val 8606"/>
            </a:avLst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2978150" y="3592513"/>
            <a:ext cx="636588" cy="566737"/>
          </a:xfrm>
          <a:prstGeom prst="donut">
            <a:avLst>
              <a:gd name="adj" fmla="val 8606"/>
            </a:avLst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2324100" y="4437063"/>
            <a:ext cx="636588" cy="566737"/>
          </a:xfrm>
          <a:prstGeom prst="donut">
            <a:avLst>
              <a:gd name="adj" fmla="val 8606"/>
            </a:avLst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264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Homophily and Heterophily</a:t>
            </a:r>
          </a:p>
        </p:txBody>
      </p:sp>
      <p:pic>
        <p:nvPicPr>
          <p:cNvPr id="55299" name="Content Placeholder 5" descr="homo_heterophily.png"/>
          <p:cNvPicPr>
            <a:picLocks noGrp="1" noChangeAspect="1"/>
          </p:cNvPicPr>
          <p:nvPr>
            <p:ph idx="1"/>
          </p:nvPr>
        </p:nvPicPr>
        <p:blipFill>
          <a:blip r:embed="rId3"/>
          <a:srcRect l="11635" t="11816" r="45171" b="37024"/>
          <a:stretch>
            <a:fillRect/>
          </a:stretch>
        </p:blipFill>
        <p:spPr>
          <a:xfrm>
            <a:off x="3275013" y="1277938"/>
            <a:ext cx="2860675" cy="1471612"/>
          </a:xfrm>
        </p:spPr>
      </p:pic>
      <p:sp>
        <p:nvSpPr>
          <p:cNvPr id="55300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55301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946110-697A-4349-A736-A5CF3066A57D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9" name="Picture 8" descr="homophily1.png"/>
          <p:cNvPicPr>
            <a:picLocks noChangeAspect="1"/>
          </p:cNvPicPr>
          <p:nvPr/>
        </p:nvPicPr>
        <p:blipFill>
          <a:blip r:embed="rId4"/>
          <a:srcRect l="11635" t="14178" r="45856" b="39388"/>
          <a:stretch>
            <a:fillRect/>
          </a:stretch>
        </p:blipFill>
        <p:spPr bwMode="auto">
          <a:xfrm>
            <a:off x="671513" y="2716213"/>
            <a:ext cx="31019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eterophily1.png"/>
          <p:cNvPicPr>
            <a:picLocks noChangeAspect="1"/>
          </p:cNvPicPr>
          <p:nvPr/>
        </p:nvPicPr>
        <p:blipFill>
          <a:blip r:embed="rId5"/>
          <a:srcRect l="12318" t="14178" r="46539" b="39388"/>
          <a:stretch>
            <a:fillRect/>
          </a:stretch>
        </p:blipFill>
        <p:spPr bwMode="auto">
          <a:xfrm>
            <a:off x="5683250" y="2732088"/>
            <a:ext cx="300355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omophily2.png"/>
          <p:cNvPicPr>
            <a:picLocks noChangeAspect="1"/>
          </p:cNvPicPr>
          <p:nvPr/>
        </p:nvPicPr>
        <p:blipFill>
          <a:blip r:embed="rId6"/>
          <a:srcRect l="15741" t="17329" r="47224" b="40964"/>
          <a:stretch>
            <a:fillRect/>
          </a:stretch>
        </p:blipFill>
        <p:spPr bwMode="auto">
          <a:xfrm>
            <a:off x="749300" y="4595813"/>
            <a:ext cx="300831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eterophily2.png"/>
          <p:cNvPicPr>
            <a:picLocks noChangeAspect="1"/>
          </p:cNvPicPr>
          <p:nvPr/>
        </p:nvPicPr>
        <p:blipFill>
          <a:blip r:embed="rId7"/>
          <a:srcRect l="12318" t="15755" r="47224" b="40964"/>
          <a:stretch>
            <a:fillRect/>
          </a:stretch>
        </p:blipFill>
        <p:spPr bwMode="auto">
          <a:xfrm>
            <a:off x="5683250" y="4613275"/>
            <a:ext cx="303371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ent-Up Arrow 12"/>
          <p:cNvSpPr/>
          <p:nvPr/>
        </p:nvSpPr>
        <p:spPr>
          <a:xfrm>
            <a:off x="2041235" y="1904893"/>
            <a:ext cx="861856" cy="771029"/>
          </a:xfrm>
          <a:prstGeom prst="bentUpArrow">
            <a:avLst>
              <a:gd name="adj1" fmla="val 25000"/>
              <a:gd name="adj2" fmla="val 25000"/>
              <a:gd name="adj3" fmla="val 32843"/>
            </a:avLst>
          </a:prstGeom>
          <a:noFill/>
          <a:ln>
            <a:solidFill>
              <a:srgbClr val="00009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995488" y="4233863"/>
            <a:ext cx="514350" cy="346075"/>
          </a:xfrm>
          <a:prstGeom prst="downArrow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940550" y="4233863"/>
            <a:ext cx="514350" cy="346075"/>
          </a:xfrm>
          <a:prstGeom prst="downArrow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Bent-Up Arrow 17"/>
          <p:cNvSpPr/>
          <p:nvPr/>
        </p:nvSpPr>
        <p:spPr>
          <a:xfrm>
            <a:off x="6486613" y="1913666"/>
            <a:ext cx="861856" cy="771029"/>
          </a:xfrm>
          <a:prstGeom prst="bentUpArrow">
            <a:avLst>
              <a:gd name="adj1" fmla="val 25000"/>
              <a:gd name="adj2" fmla="val 25000"/>
              <a:gd name="adj3" fmla="val 32843"/>
            </a:avLst>
          </a:prstGeom>
          <a:noFill/>
          <a:ln>
            <a:solidFill>
              <a:srgbClr val="00009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57663" y="3144838"/>
            <a:ext cx="1360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/>
              <a:t>Step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57663" y="5070475"/>
            <a:ext cx="1360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/>
              <a:t>Step 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7200" y="1388412"/>
            <a:ext cx="1920958" cy="626852"/>
          </a:xfrm>
          <a:prstGeom prst="roundRect">
            <a:avLst/>
          </a:prstGeom>
          <a:solidFill>
            <a:schemeClr val="tx2">
              <a:lumMod val="75000"/>
              <a:alpha val="83000"/>
            </a:schemeClr>
          </a:solidFill>
          <a:ln>
            <a:noFill/>
          </a:ln>
          <a:scene3d>
            <a:camera prst="orthographicFront">
              <a:rot lat="0" lon="0" rev="96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latin typeface="Cambria"/>
              </a:rPr>
              <a:t>homophily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40213" y="1435015"/>
            <a:ext cx="2039489" cy="626852"/>
          </a:xfrm>
          <a:prstGeom prst="roundRect">
            <a:avLst/>
          </a:prstGeom>
          <a:solidFill>
            <a:schemeClr val="tx2">
              <a:lumMod val="75000"/>
              <a:alpha val="83000"/>
            </a:schemeClr>
          </a:solidFill>
          <a:ln>
            <a:noFill/>
          </a:ln>
          <a:scene3d>
            <a:camera prst="orthographicFront">
              <a:rot lat="0" lon="0" rev="20634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latin typeface="Cambria"/>
              </a:rPr>
              <a:t>heterophily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0563" y="3400425"/>
            <a:ext cx="3082925" cy="178911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000090"/>
                </a:solidFill>
                <a:latin typeface="Comic Sans MS"/>
              </a:rPr>
              <a:t>All methods handle homophily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83250" y="2960688"/>
            <a:ext cx="3297238" cy="2740025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omic Sans MS"/>
              </a:rPr>
              <a:t>NOT</a:t>
            </a:r>
            <a:r>
              <a:rPr lang="en-US" sz="2800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en-US" sz="2800" dirty="0">
                <a:solidFill>
                  <a:srgbClr val="000090"/>
                </a:solidFill>
                <a:latin typeface="Comic Sans MS"/>
              </a:rPr>
              <a:t>all methods handle heterophily</a:t>
            </a:r>
          </a:p>
          <a:p>
            <a:pPr>
              <a:defRPr/>
            </a:pPr>
            <a:endParaRPr lang="en-US" sz="1000" dirty="0">
              <a:solidFill>
                <a:srgbClr val="000090"/>
              </a:solidFill>
              <a:latin typeface="Comic Sans MS"/>
            </a:endParaRP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omic Sans MS"/>
              </a:rPr>
              <a:t>BUT</a:t>
            </a:r>
          </a:p>
          <a:p>
            <a:pPr>
              <a:defRPr/>
            </a:pPr>
            <a:endParaRPr lang="en-US" sz="1000" dirty="0">
              <a:solidFill>
                <a:srgbClr val="000090"/>
              </a:solidFill>
              <a:latin typeface="Comic Sans MS"/>
            </a:endParaRPr>
          </a:p>
          <a:p>
            <a:pPr>
              <a:defRPr/>
            </a:pPr>
            <a:r>
              <a:rPr lang="en-US" sz="2800" dirty="0">
                <a:solidFill>
                  <a:srgbClr val="000090"/>
                </a:solidFill>
                <a:latin typeface="Comic Sans MS"/>
              </a:rPr>
              <a:t>proposed method </a:t>
            </a:r>
          </a:p>
          <a:p>
            <a:pPr>
              <a:defRPr/>
            </a:pPr>
            <a:r>
              <a:rPr lang="en-US" sz="2800" dirty="0">
                <a:solidFill>
                  <a:srgbClr val="000090"/>
                </a:solidFill>
                <a:latin typeface="Comic Sans MS"/>
              </a:rPr>
              <a:t>does!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5316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19" grpId="1"/>
      <p:bldP spid="20" grpId="0"/>
      <p:bldP spid="20" grpId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Are they related?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RWR (Random Walk with Restarts)  </a:t>
            </a:r>
          </a:p>
          <a:p>
            <a:pPr lvl="1"/>
            <a:r>
              <a:rPr lang="en-US" smtClean="0"/>
              <a:t>google’s pageRank (‘</a:t>
            </a:r>
            <a:r>
              <a:rPr lang="en-US" i="1" smtClean="0"/>
              <a:t>if my friends are important, I’m important, too</a:t>
            </a:r>
            <a:r>
              <a:rPr lang="en-US" smtClean="0"/>
              <a:t>’)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SSL (Semi-supervised learning) </a:t>
            </a:r>
          </a:p>
          <a:p>
            <a:pPr lvl="1"/>
            <a:r>
              <a:rPr lang="en-US" smtClean="0"/>
              <a:t>minimize the differences among neighbors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BP (Belief propagation) </a:t>
            </a:r>
          </a:p>
          <a:p>
            <a:pPr lvl="1"/>
            <a:r>
              <a:rPr lang="en-US" smtClean="0"/>
              <a:t>send messages to neighbors, on what you believe about them</a:t>
            </a:r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EB5B35-6DB0-374D-BD72-1F2FCB99CA1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Are they related?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RWR (Random Walk with Restarts)  </a:t>
            </a:r>
          </a:p>
          <a:p>
            <a:pPr lvl="1"/>
            <a:r>
              <a:rPr lang="en-US" smtClean="0"/>
              <a:t>google’s pageRank (‘</a:t>
            </a:r>
            <a:r>
              <a:rPr lang="en-US" i="1" smtClean="0"/>
              <a:t>if my friends are important, I’m important, too</a:t>
            </a:r>
            <a:r>
              <a:rPr lang="en-US" smtClean="0"/>
              <a:t>’)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SSL (Semi-supervised learning) </a:t>
            </a:r>
          </a:p>
          <a:p>
            <a:pPr lvl="1"/>
            <a:r>
              <a:rPr lang="en-US" smtClean="0"/>
              <a:t>minimize the differences among neighbors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BP (Belief propagation) </a:t>
            </a:r>
          </a:p>
          <a:p>
            <a:pPr lvl="1"/>
            <a:r>
              <a:rPr lang="en-US" smtClean="0"/>
              <a:t>send messages to neighbors, on what you believe about them</a:t>
            </a:r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B396C8-5766-DD48-965A-5D1AD0F51CA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8375" name="TextBox 6"/>
          <p:cNvSpPr txBox="1">
            <a:spLocks noChangeArrowheads="1"/>
          </p:cNvSpPr>
          <p:nvPr/>
        </p:nvSpPr>
        <p:spPr bwMode="auto">
          <a:xfrm>
            <a:off x="6969125" y="490538"/>
            <a:ext cx="1620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008000"/>
                </a:solidFill>
              </a:rPr>
              <a:t>YES!</a:t>
            </a:r>
            <a:endParaRPr lang="en-US" sz="32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Correspondence of Methods</a:t>
            </a:r>
            <a:endParaRPr lang="en-US" dirty="0"/>
          </a:p>
        </p:txBody>
      </p:sp>
      <p:sp>
        <p:nvSpPr>
          <p:cNvPr id="59395" name="Footer Placeholder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59396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280CD-E2FD-F44D-AF1A-62310D52BAC7}" type="slidenum">
              <a:rPr lang="en-US" smtClean="0"/>
              <a:pPr/>
              <a:t>29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7063" y="1617663"/>
          <a:ext cx="8195733" cy="20726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05470"/>
                <a:gridCol w="2912533"/>
                <a:gridCol w="423334"/>
                <a:gridCol w="1659466"/>
                <a:gridCol w="508000"/>
                <a:gridCol w="12869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Method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Matrix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Unknown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known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RWR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</a:rPr>
                        <a:t>[</a:t>
                      </a:r>
                      <a:r>
                        <a:rPr lang="en-US" sz="2800" b="1" dirty="0" smtClean="0">
                          <a:latin typeface="Times"/>
                        </a:rPr>
                        <a:t>I  </a:t>
                      </a:r>
                      <a:r>
                        <a:rPr lang="en-US" sz="2800" dirty="0" smtClean="0">
                          <a:latin typeface="Times"/>
                        </a:rPr>
                        <a:t>– </a:t>
                      </a:r>
                      <a:r>
                        <a:rPr lang="en-US" sz="2800" baseline="0" dirty="0" smtClean="0">
                          <a:latin typeface="Times"/>
                        </a:rPr>
                        <a:t>   </a:t>
                      </a:r>
                      <a:r>
                        <a:rPr lang="en-US" sz="2800" dirty="0" err="1" smtClean="0">
                          <a:latin typeface="Times"/>
                        </a:rPr>
                        <a:t>c</a:t>
                      </a:r>
                      <a:r>
                        <a:rPr lang="en-US" sz="2800" dirty="0" smtClean="0">
                          <a:latin typeface="Times"/>
                        </a:rPr>
                        <a:t> </a:t>
                      </a:r>
                      <a:r>
                        <a:rPr lang="en-US" sz="2800" baseline="0" dirty="0" smtClean="0">
                          <a:latin typeface="Times"/>
                        </a:rPr>
                        <a:t>  </a:t>
                      </a:r>
                      <a:r>
                        <a:rPr lang="en-US" sz="2800" dirty="0" smtClean="0">
                          <a:latin typeface="Times"/>
                        </a:rPr>
                        <a:t> </a:t>
                      </a:r>
                      <a:r>
                        <a:rPr lang="en-US" sz="2800" b="1" u="none" dirty="0" smtClean="0">
                          <a:uFill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uFill>
                          <a:latin typeface="Times"/>
                        </a:rPr>
                        <a:t>A</a:t>
                      </a:r>
                      <a:r>
                        <a:rPr lang="en-US" sz="2800" b="1" dirty="0" smtClean="0">
                          <a:latin typeface="Times"/>
                        </a:rPr>
                        <a:t>D</a:t>
                      </a:r>
                      <a:r>
                        <a:rPr lang="en-US" sz="3000" baseline="30000" dirty="0" smtClean="0">
                          <a:latin typeface="Times"/>
                        </a:rPr>
                        <a:t>-1</a:t>
                      </a:r>
                      <a:r>
                        <a:rPr lang="en-US" sz="2800" dirty="0" smtClean="0">
                          <a:latin typeface="Times"/>
                        </a:rPr>
                        <a:t>]</a:t>
                      </a:r>
                      <a:endParaRPr lang="en-US" sz="28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</a:rPr>
                        <a:t>×</a:t>
                      </a:r>
                      <a:endParaRPr lang="en-US" sz="28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"/>
                        </a:rPr>
                        <a:t>x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atin typeface="Times"/>
                        </a:rPr>
                        <a:t>=</a:t>
                      </a:r>
                      <a:endParaRPr lang="en-US" sz="2800" b="0" i="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</a:rPr>
                        <a:t>(1-c)</a:t>
                      </a:r>
                      <a:r>
                        <a:rPr lang="en-US" sz="2800" b="1" dirty="0" smtClean="0">
                          <a:latin typeface="Times"/>
                        </a:rPr>
                        <a:t>y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SSL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</a:rPr>
                        <a:t>[</a:t>
                      </a:r>
                      <a:r>
                        <a:rPr lang="en-US" sz="2800" b="1" dirty="0" smtClean="0">
                          <a:latin typeface="Times"/>
                        </a:rPr>
                        <a:t>I  </a:t>
                      </a:r>
                      <a:r>
                        <a:rPr lang="en-US" sz="2800" dirty="0" smtClean="0">
                          <a:latin typeface="Times"/>
                        </a:rPr>
                        <a:t>+ </a:t>
                      </a:r>
                      <a:r>
                        <a:rPr lang="en-US" sz="2800" dirty="0" err="1" smtClean="0">
                          <a:latin typeface="Monaco"/>
                        </a:rPr>
                        <a:t>a</a:t>
                      </a:r>
                      <a:r>
                        <a:rPr lang="en-US" sz="2800" b="1" u="none" dirty="0" err="1" smtClean="0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(</a:t>
                      </a:r>
                      <a:r>
                        <a:rPr lang="en-US" sz="2800" b="1" dirty="0" err="1" smtClean="0">
                          <a:latin typeface="Times"/>
                        </a:rPr>
                        <a:t>D</a:t>
                      </a:r>
                      <a:r>
                        <a:rPr lang="en-US" sz="2800" b="1" dirty="0" smtClean="0">
                          <a:latin typeface="Times"/>
                        </a:rPr>
                        <a:t>  </a:t>
                      </a:r>
                      <a:r>
                        <a:rPr lang="en-US" sz="2800" b="0" dirty="0" smtClean="0">
                          <a:latin typeface="Times"/>
                        </a:rPr>
                        <a:t>-   </a:t>
                      </a:r>
                      <a:r>
                        <a:rPr lang="en-US" sz="2800" b="1" u="none" dirty="0" smtClean="0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A)</a:t>
                      </a:r>
                      <a:r>
                        <a:rPr lang="en-US" sz="2800" dirty="0" smtClean="0">
                          <a:latin typeface="Times"/>
                        </a:rPr>
                        <a:t>] </a:t>
                      </a:r>
                      <a:endParaRPr lang="en-US" sz="28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</a:rPr>
                        <a:t>×</a:t>
                      </a:r>
                      <a:endParaRPr lang="en-US" sz="28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"/>
                        </a:rPr>
                        <a:t>x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atin typeface="Times"/>
                        </a:rPr>
                        <a:t>=</a:t>
                      </a:r>
                      <a:endParaRPr lang="en-US" sz="2800" b="0" i="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"/>
                        </a:rPr>
                        <a:t>y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F</a:t>
                      </a:r>
                      <a:r>
                        <a:rPr lang="en-US" sz="2300" b="1" dirty="0" smtClean="0">
                          <a:solidFill>
                            <a:schemeClr val="accent2"/>
                          </a:solidFill>
                        </a:rPr>
                        <a:t>A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BP</a:t>
                      </a:r>
                      <a:endParaRPr lang="en-US" sz="28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</a:rPr>
                        <a:t>[</a:t>
                      </a:r>
                      <a:r>
                        <a:rPr lang="en-US" sz="2800" b="1" dirty="0" smtClean="0">
                          <a:latin typeface="Times"/>
                        </a:rPr>
                        <a:t>I  </a:t>
                      </a:r>
                      <a:r>
                        <a:rPr lang="en-US" sz="2800" dirty="0" smtClean="0">
                          <a:latin typeface="Times"/>
                        </a:rPr>
                        <a:t>+ </a:t>
                      </a:r>
                      <a:r>
                        <a:rPr lang="en-US" sz="2800" dirty="0" smtClean="0">
                          <a:latin typeface="Lucida Calligraphy"/>
                          <a:ea typeface="Osaka−等幅"/>
                        </a:rPr>
                        <a:t>a</a:t>
                      </a:r>
                      <a:r>
                        <a:rPr lang="en-US" sz="1000" baseline="0" dirty="0" smtClean="0">
                          <a:latin typeface="Lucida Calligraphy"/>
                          <a:ea typeface="Osaka−等幅"/>
                        </a:rPr>
                        <a:t>  </a:t>
                      </a:r>
                      <a:r>
                        <a:rPr lang="en-US" sz="1000" dirty="0" smtClean="0">
                          <a:latin typeface="Lucida Calligraphy"/>
                          <a:ea typeface="Osaka−等幅"/>
                        </a:rPr>
                        <a:t> </a:t>
                      </a:r>
                      <a:r>
                        <a:rPr lang="en-US" sz="2800" b="1" dirty="0" smtClean="0">
                          <a:latin typeface="Times"/>
                        </a:rPr>
                        <a:t>D </a:t>
                      </a:r>
                      <a:r>
                        <a:rPr lang="en-US" sz="2800" b="1" baseline="0" dirty="0" smtClean="0">
                          <a:latin typeface="Times"/>
                        </a:rPr>
                        <a:t> </a:t>
                      </a:r>
                      <a:r>
                        <a:rPr lang="en-US" sz="2800" dirty="0" smtClean="0">
                          <a:latin typeface="Times"/>
                        </a:rPr>
                        <a:t>- </a:t>
                      </a:r>
                      <a:r>
                        <a:rPr lang="en-US" sz="2800" dirty="0" err="1" smtClean="0">
                          <a:latin typeface="Times"/>
                        </a:rPr>
                        <a:t>c</a:t>
                      </a:r>
                      <a:r>
                        <a:rPr lang="en-US" sz="2800" baseline="0" dirty="0" err="1" smtClean="0">
                          <a:latin typeface="Verdana"/>
                        </a:rPr>
                        <a:t>’</a:t>
                      </a:r>
                      <a:r>
                        <a:rPr lang="en-US" sz="2800" b="1" u="none" dirty="0" err="1" smtClean="0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A</a:t>
                      </a:r>
                      <a:r>
                        <a:rPr lang="en-US" sz="2800" dirty="0" smtClean="0">
                          <a:latin typeface="Times"/>
                        </a:rPr>
                        <a:t>] </a:t>
                      </a:r>
                      <a:endParaRPr lang="en-US" sz="28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</a:rPr>
                        <a:t>×</a:t>
                      </a:r>
                      <a:endParaRPr lang="en-US" sz="28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"/>
                        </a:rPr>
                        <a:t>b</a:t>
                      </a:r>
                      <a:r>
                        <a:rPr lang="en-US" sz="3000" b="1" baseline="-25000" dirty="0" err="1" smtClean="0">
                          <a:latin typeface="Times"/>
                        </a:rPr>
                        <a:t>h</a:t>
                      </a:r>
                      <a:endParaRPr lang="en-US" sz="3000" b="1" baseline="-250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baseline="0" dirty="0" smtClean="0">
                          <a:latin typeface="Times"/>
                        </a:rPr>
                        <a:t>=</a:t>
                      </a:r>
                      <a:endParaRPr lang="en-US" sz="2800" b="0" i="0" baseline="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latin typeface="Times"/>
                        </a:rPr>
                        <a:t>φ</a:t>
                      </a:r>
                      <a:r>
                        <a:rPr lang="en-US" sz="3000" b="1" baseline="-25000" dirty="0" err="1" smtClean="0">
                          <a:latin typeface="Times"/>
                        </a:rPr>
                        <a:t>h</a:t>
                      </a:r>
                      <a:endParaRPr lang="en-US" sz="3000" b="1" baseline="-25000" dirty="0">
                        <a:latin typeface="Time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00250" y="4006850"/>
            <a:ext cx="6307138" cy="747713"/>
            <a:chOff x="2358836" y="2523075"/>
            <a:chExt cx="6307447" cy="747740"/>
          </a:xfrm>
        </p:grpSpPr>
        <p:sp>
          <p:nvSpPr>
            <p:cNvPr id="21" name="Rectangle 20"/>
            <p:cNvSpPr/>
            <p:nvPr/>
          </p:nvSpPr>
          <p:spPr>
            <a:xfrm>
              <a:off x="4465552" y="2523075"/>
              <a:ext cx="803314" cy="7445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lnSpc>
                  <a:spcPts val="190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  <a:p>
              <a:pPr>
                <a:lnSpc>
                  <a:spcPts val="190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1  0  1</a:t>
              </a:r>
            </a:p>
            <a:p>
              <a:pPr>
                <a:lnSpc>
                  <a:spcPts val="190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11923" y="2540539"/>
              <a:ext cx="255600" cy="7302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lnSpc>
                  <a:spcPts val="120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>
                <a:lnSpc>
                  <a:spcPts val="120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 </a:t>
              </a:r>
            </a:p>
            <a:p>
              <a:pPr>
                <a:lnSpc>
                  <a:spcPts val="1200"/>
                </a:lnSpc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 ?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10682" y="2540539"/>
              <a:ext cx="255601" cy="7302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lnSpc>
                  <a:spcPts val="190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0</a:t>
              </a:r>
            </a:p>
            <a:p>
              <a:pPr>
                <a:lnSpc>
                  <a:spcPts val="190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1</a:t>
              </a:r>
            </a:p>
            <a:p>
              <a:pPr>
                <a:lnSpc>
                  <a:spcPts val="190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1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2358836" y="2523075"/>
              <a:ext cx="809744" cy="745059"/>
              <a:chOff x="2578965" y="2523075"/>
              <a:chExt cx="809744" cy="74505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578965" y="2523075"/>
                <a:ext cx="801728" cy="74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>
                  <a:lnSpc>
                    <a:spcPts val="1780"/>
                  </a:lnSpc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 1</a:t>
                </a:r>
              </a:p>
              <a:p>
                <a:pPr>
                  <a:lnSpc>
                    <a:spcPts val="1780"/>
                  </a:lnSpc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     1 </a:t>
                </a:r>
              </a:p>
              <a:p>
                <a:pPr>
                  <a:lnSpc>
                    <a:spcPts val="1780"/>
                  </a:lnSpc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  1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586903" y="2540539"/>
                <a:ext cx="801727" cy="72710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425609" y="2523079"/>
              <a:ext cx="809569" cy="745200"/>
              <a:chOff x="3374810" y="2523079"/>
              <a:chExt cx="809569" cy="745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81239" y="2523075"/>
                <a:ext cx="803315" cy="74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>
                  <a:lnSpc>
                    <a:spcPts val="1880"/>
                  </a:lnSpc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 d1</a:t>
                </a:r>
              </a:p>
              <a:p>
                <a:pPr>
                  <a:lnSpc>
                    <a:spcPts val="1880"/>
                  </a:lnSpc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    d2 </a:t>
                </a:r>
              </a:p>
              <a:p>
                <a:pPr>
                  <a:lnSpc>
                    <a:spcPts val="1880"/>
                  </a:lnSpc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d3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374889" y="2540539"/>
                <a:ext cx="801728" cy="72710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30"/>
          <p:cNvSpPr/>
          <p:nvPr/>
        </p:nvSpPr>
        <p:spPr>
          <a:xfrm>
            <a:off x="5268913" y="4776788"/>
            <a:ext cx="1792287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omic Sans MS"/>
              </a:rPr>
              <a:t>final labels/ beliefs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21538" y="4733925"/>
            <a:ext cx="1897062" cy="10652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omic Sans MS"/>
              </a:rPr>
              <a:t>prior labels/ beliefs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76650" y="4845050"/>
            <a:ext cx="1657350" cy="67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omic Sans MS"/>
              </a:rPr>
              <a:t>adjacency matrix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765550" y="2582863"/>
            <a:ext cx="32067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46550" y="3090863"/>
            <a:ext cx="27463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75138" y="3606800"/>
            <a:ext cx="2746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32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60000"/>
            <a:lumOff val="40000"/>
            <a:alpha val="705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84BBF-8B60-A944-BDE9-CE9E9AD42E3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 1: anomaly detection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OddBall (anomaly detection)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Belief Propagation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  <a:p>
            <a:r>
              <a:rPr lang="en-US" dirty="0" smtClean="0"/>
              <a:t>Part 2: influence propagation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304800" y="2286000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69863" y="-61913"/>
            <a:ext cx="8229600" cy="1143001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Results: Scalability </a:t>
            </a:r>
          </a:p>
        </p:txBody>
      </p:sp>
      <p:pic>
        <p:nvPicPr>
          <p:cNvPr id="60419" name="Content Placeholder 4" descr="kronecker_runtime_vs_edges.pdf"/>
          <p:cNvPicPr>
            <a:picLocks noGrp="1" noChangeAspect="1"/>
          </p:cNvPicPr>
          <p:nvPr>
            <p:ph idx="1"/>
          </p:nvPr>
        </p:nvPicPr>
        <p:blipFill>
          <a:blip r:embed="rId3"/>
          <a:srcRect t="-3006" b="-3006"/>
          <a:stretch>
            <a:fillRect/>
          </a:stretch>
        </p:blipFill>
        <p:spPr>
          <a:xfrm>
            <a:off x="1296988" y="855663"/>
            <a:ext cx="6800850" cy="3932237"/>
          </a:xfrm>
        </p:spPr>
      </p:pic>
      <p:sp>
        <p:nvSpPr>
          <p:cNvPr id="60420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6042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DAE1B-FFF2-4B4D-8EE9-60E6DABC47E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1531938" y="5334000"/>
            <a:ext cx="6548437" cy="685800"/>
          </a:xfrm>
          <a:prstGeom prst="roundRect">
            <a:avLst/>
          </a:prstGeom>
          <a:noFill/>
          <a:ln w="57150" cmpd="thickThin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  <a:r>
              <a:rPr lang="en-US" sz="2700" dirty="0">
                <a:solidFill>
                  <a:schemeClr val="tx1"/>
                </a:solidFill>
              </a:rPr>
              <a:t>A</a:t>
            </a:r>
            <a:r>
              <a:rPr lang="en-US" sz="3000" dirty="0">
                <a:solidFill>
                  <a:schemeClr val="tx1"/>
                </a:solidFill>
              </a:rPr>
              <a:t>BP is </a:t>
            </a:r>
            <a:r>
              <a:rPr lang="en-US" sz="3000" b="1" dirty="0">
                <a:solidFill>
                  <a:schemeClr val="tx1"/>
                </a:solidFill>
              </a:rPr>
              <a:t>linear </a:t>
            </a:r>
            <a:r>
              <a:rPr lang="en-US" sz="3000" dirty="0">
                <a:solidFill>
                  <a:schemeClr val="tx1"/>
                </a:solidFill>
              </a:rPr>
              <a:t>on the number of edges.</a:t>
            </a:r>
          </a:p>
        </p:txBody>
      </p:sp>
      <p:pic>
        <p:nvPicPr>
          <p:cNvPr id="6" name="Picture 5" descr="hadoop.jpg"/>
          <p:cNvPicPr>
            <a:picLocks noChangeAspect="1"/>
          </p:cNvPicPr>
          <p:nvPr/>
        </p:nvPicPr>
        <p:blipFill>
          <a:blip r:embed="rId4"/>
          <a:srcRect l="3600" r="3600" b="13091"/>
          <a:stretch>
            <a:fillRect/>
          </a:stretch>
        </p:blipFill>
        <p:spPr>
          <a:xfrm>
            <a:off x="7110034" y="658959"/>
            <a:ext cx="2036552" cy="524501"/>
          </a:xfrm>
          <a:prstGeom prst="rect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47788" y="1497013"/>
            <a:ext cx="5784850" cy="3206750"/>
            <a:chOff x="1348419" y="1497518"/>
            <a:chExt cx="5784746" cy="3205550"/>
          </a:xfrm>
        </p:grpSpPr>
        <p:sp>
          <p:nvSpPr>
            <p:cNvPr id="7" name="Rectangle 6"/>
            <p:cNvSpPr/>
            <p:nvPr/>
          </p:nvSpPr>
          <p:spPr>
            <a:xfrm>
              <a:off x="3147024" y="4265082"/>
              <a:ext cx="3986141" cy="437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# of edges (Kronecker graphs)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48419" y="1497518"/>
              <a:ext cx="299779" cy="1988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runtime (min)</a:t>
              </a:r>
            </a:p>
          </p:txBody>
        </p:sp>
      </p:grpSp>
      <p:sp>
        <p:nvSpPr>
          <p:cNvPr id="60425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85738" y="-4445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Results (5): Parallelism </a:t>
            </a:r>
          </a:p>
        </p:txBody>
      </p:sp>
      <p:sp>
        <p:nvSpPr>
          <p:cNvPr id="62467" name="Footer Placeholder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62468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26B3F1-7BDA-DB42-A7F8-EB73B4D8100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" name="Rounded Rectangle 8"/>
          <p:cNvSpPr/>
          <p:nvPr/>
        </p:nvSpPr>
        <p:spPr>
          <a:xfrm>
            <a:off x="1252538" y="4554538"/>
            <a:ext cx="6680200" cy="1481137"/>
          </a:xfrm>
          <a:prstGeom prst="roundRect">
            <a:avLst/>
          </a:prstGeom>
          <a:noFill/>
          <a:ln w="57150" cmpd="thickThin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</a:rPr>
              <a:t>F</a:t>
            </a:r>
            <a:r>
              <a:rPr lang="en-US" sz="2500" dirty="0">
                <a:solidFill>
                  <a:schemeClr val="tx1"/>
                </a:solidFill>
              </a:rPr>
              <a:t>A</a:t>
            </a:r>
            <a:r>
              <a:rPr lang="en-US" sz="3000" dirty="0">
                <a:solidFill>
                  <a:schemeClr val="tx1"/>
                </a:solidFill>
              </a:rPr>
              <a:t>BP </a:t>
            </a:r>
            <a:r>
              <a:rPr lang="en-US" sz="3000" b="1" dirty="0">
                <a:solidFill>
                  <a:schemeClr val="tx1"/>
                </a:solidFill>
              </a:rPr>
              <a:t>~2x faster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</a:rPr>
              <a:t>&amp; wins/ties on </a:t>
            </a:r>
            <a:r>
              <a:rPr lang="en-US" sz="3000" b="1" dirty="0">
                <a:solidFill>
                  <a:schemeClr val="tx1"/>
                </a:solidFill>
              </a:rPr>
              <a:t>accuracy.</a:t>
            </a:r>
          </a:p>
        </p:txBody>
      </p:sp>
      <p:pic>
        <p:nvPicPr>
          <p:cNvPr id="11" name="Picture 10" descr="hadoop.jpg"/>
          <p:cNvPicPr>
            <a:picLocks noChangeAspect="1"/>
          </p:cNvPicPr>
          <p:nvPr/>
        </p:nvPicPr>
        <p:blipFill>
          <a:blip r:embed="rId2"/>
          <a:srcRect l="3600" r="3600" b="13091"/>
          <a:stretch>
            <a:fillRect/>
          </a:stretch>
        </p:blipFill>
        <p:spPr>
          <a:xfrm>
            <a:off x="7347109" y="515030"/>
            <a:ext cx="1898495" cy="488945"/>
          </a:xfrm>
          <a:prstGeom prst="rect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092325" y="1833563"/>
            <a:ext cx="4384675" cy="2408237"/>
            <a:chOff x="382496" y="3797317"/>
            <a:chExt cx="4384354" cy="2408006"/>
          </a:xfrm>
        </p:grpSpPr>
        <p:pic>
          <p:nvPicPr>
            <p:cNvPr id="62474" name="Picture 7" descr="acc_vs_time_tr90p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2496" y="3800451"/>
              <a:ext cx="4384354" cy="240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88455" y="3797317"/>
              <a:ext cx="4038855" cy="2396061"/>
              <a:chOff x="388455" y="3797317"/>
              <a:chExt cx="4038855" cy="239606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74596" y="5929124"/>
                <a:ext cx="3352554" cy="263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runtime (min)</a:t>
                </a:r>
                <a:endParaRPr lang="en-US" sz="24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8455" y="3797317"/>
                <a:ext cx="215114" cy="19881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% accuracy</a:t>
                </a:r>
              </a:p>
            </p:txBody>
          </p:sp>
        </p:grpSp>
      </p:grpSp>
      <p:sp>
        <p:nvSpPr>
          <p:cNvPr id="62472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73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916CFE-6EA2-C44B-8601-7249EBF0FB3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1650"/>
            <a:ext cx="7772400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Anomaly detection: hand-in-hand with pattern discovery (‘anomalies’ == ‘rare patterns’)</a:t>
            </a:r>
          </a:p>
          <a:p>
            <a:pPr>
              <a:spcBef>
                <a:spcPct val="5000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‘</a:t>
            </a:r>
            <a:r>
              <a:rPr lang="en-US" smtClean="0">
                <a:solidFill>
                  <a:srgbClr val="A50021"/>
                </a:solidFill>
                <a:ea typeface="ＭＳ Ｐゴシック" charset="-128"/>
                <a:cs typeface="ＭＳ Ｐゴシック" charset="-128"/>
              </a:rPr>
              <a:t>OddBall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’ for large graphs</a:t>
            </a:r>
          </a:p>
          <a:p>
            <a:pPr>
              <a:spcBef>
                <a:spcPct val="5000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‘NetProbe’ and </a:t>
            </a:r>
            <a:r>
              <a:rPr lang="en-US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belief propagation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: exploit network effects.</a:t>
            </a:r>
          </a:p>
          <a:p>
            <a:pPr>
              <a:spcBef>
                <a:spcPct val="5000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FaBP: fast &amp; accurate</a:t>
            </a:r>
          </a:p>
        </p:txBody>
      </p:sp>
      <p:sp>
        <p:nvSpPr>
          <p:cNvPr id="634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5792788" y="4975225"/>
            <a:ext cx="1673225" cy="874713"/>
            <a:chOff x="4556125" y="3062288"/>
            <a:chExt cx="4186238" cy="2185987"/>
          </a:xfrm>
        </p:grpSpPr>
        <p:sp>
          <p:nvSpPr>
            <p:cNvPr id="63496" name="Oval 4"/>
            <p:cNvSpPr>
              <a:spLocks noChangeArrowheads="1"/>
            </p:cNvSpPr>
            <p:nvPr/>
          </p:nvSpPr>
          <p:spPr bwMode="auto">
            <a:xfrm>
              <a:off x="5122863" y="3063875"/>
              <a:ext cx="203200" cy="18891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7" name="Oval 5"/>
            <p:cNvSpPr>
              <a:spLocks noChangeArrowheads="1"/>
            </p:cNvSpPr>
            <p:nvPr/>
          </p:nvSpPr>
          <p:spPr bwMode="auto">
            <a:xfrm>
              <a:off x="6654800" y="3068638"/>
              <a:ext cx="203200" cy="18891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Oval 6"/>
            <p:cNvSpPr>
              <a:spLocks noChangeArrowheads="1"/>
            </p:cNvSpPr>
            <p:nvPr/>
          </p:nvSpPr>
          <p:spPr bwMode="auto">
            <a:xfrm>
              <a:off x="7400925" y="3062288"/>
              <a:ext cx="203200" cy="18891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9" name="Oval 7"/>
            <p:cNvSpPr>
              <a:spLocks noChangeArrowheads="1"/>
            </p:cNvSpPr>
            <p:nvPr/>
          </p:nvSpPr>
          <p:spPr bwMode="auto">
            <a:xfrm>
              <a:off x="5892800" y="3062288"/>
              <a:ext cx="203200" cy="18891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Oval 8"/>
            <p:cNvSpPr>
              <a:spLocks noChangeArrowheads="1"/>
            </p:cNvSpPr>
            <p:nvPr/>
          </p:nvSpPr>
          <p:spPr bwMode="auto">
            <a:xfrm>
              <a:off x="4818063" y="4059238"/>
              <a:ext cx="203200" cy="1889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Oval 9"/>
            <p:cNvSpPr>
              <a:spLocks noChangeArrowheads="1"/>
            </p:cNvSpPr>
            <p:nvPr/>
          </p:nvSpPr>
          <p:spPr bwMode="auto">
            <a:xfrm>
              <a:off x="6350000" y="4064000"/>
              <a:ext cx="203200" cy="1889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Oval 10"/>
            <p:cNvSpPr>
              <a:spLocks noChangeArrowheads="1"/>
            </p:cNvSpPr>
            <p:nvPr/>
          </p:nvSpPr>
          <p:spPr bwMode="auto">
            <a:xfrm>
              <a:off x="7096125" y="4057650"/>
              <a:ext cx="203200" cy="1889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3" name="Oval 11"/>
            <p:cNvSpPr>
              <a:spLocks noChangeArrowheads="1"/>
            </p:cNvSpPr>
            <p:nvPr/>
          </p:nvSpPr>
          <p:spPr bwMode="auto">
            <a:xfrm>
              <a:off x="5588000" y="4057650"/>
              <a:ext cx="203200" cy="1889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4" name="Oval 12"/>
            <p:cNvSpPr>
              <a:spLocks noChangeArrowheads="1"/>
            </p:cNvSpPr>
            <p:nvPr/>
          </p:nvSpPr>
          <p:spPr bwMode="auto">
            <a:xfrm>
              <a:off x="7962900" y="4052888"/>
              <a:ext cx="203200" cy="1889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5" name="Oval 13"/>
            <p:cNvSpPr>
              <a:spLocks noChangeArrowheads="1"/>
            </p:cNvSpPr>
            <p:nvPr/>
          </p:nvSpPr>
          <p:spPr bwMode="auto">
            <a:xfrm>
              <a:off x="4556125" y="5054600"/>
              <a:ext cx="203200" cy="188913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6" name="Oval 14"/>
            <p:cNvSpPr>
              <a:spLocks noChangeArrowheads="1"/>
            </p:cNvSpPr>
            <p:nvPr/>
          </p:nvSpPr>
          <p:spPr bwMode="auto">
            <a:xfrm>
              <a:off x="6088063" y="5059363"/>
              <a:ext cx="203200" cy="18891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7" name="Oval 15"/>
            <p:cNvSpPr>
              <a:spLocks noChangeArrowheads="1"/>
            </p:cNvSpPr>
            <p:nvPr/>
          </p:nvSpPr>
          <p:spPr bwMode="auto">
            <a:xfrm>
              <a:off x="6834188" y="5053013"/>
              <a:ext cx="203200" cy="18891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8" name="Oval 16"/>
            <p:cNvSpPr>
              <a:spLocks noChangeArrowheads="1"/>
            </p:cNvSpPr>
            <p:nvPr/>
          </p:nvSpPr>
          <p:spPr bwMode="auto">
            <a:xfrm>
              <a:off x="5326063" y="5053013"/>
              <a:ext cx="203200" cy="18891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9" name="Oval 17"/>
            <p:cNvSpPr>
              <a:spLocks noChangeArrowheads="1"/>
            </p:cNvSpPr>
            <p:nvPr/>
          </p:nvSpPr>
          <p:spPr bwMode="auto">
            <a:xfrm>
              <a:off x="7700963" y="5048250"/>
              <a:ext cx="203200" cy="188913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0" name="Oval 18"/>
            <p:cNvSpPr>
              <a:spLocks noChangeArrowheads="1"/>
            </p:cNvSpPr>
            <p:nvPr/>
          </p:nvSpPr>
          <p:spPr bwMode="auto">
            <a:xfrm>
              <a:off x="8539163" y="5043488"/>
              <a:ext cx="203200" cy="18891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3511" name="AutoShape 19"/>
            <p:cNvCxnSpPr>
              <a:cxnSpLocks noChangeShapeType="1"/>
              <a:stCxn id="63496" idx="4"/>
              <a:endCxn id="63500" idx="0"/>
            </p:cNvCxnSpPr>
            <p:nvPr/>
          </p:nvCxnSpPr>
          <p:spPr bwMode="auto">
            <a:xfrm flipH="1">
              <a:off x="4919663" y="3252788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12" name="AutoShape 20"/>
            <p:cNvCxnSpPr>
              <a:cxnSpLocks noChangeShapeType="1"/>
              <a:stCxn id="63496" idx="4"/>
              <a:endCxn id="63503" idx="1"/>
            </p:cNvCxnSpPr>
            <p:nvPr/>
          </p:nvCxnSpPr>
          <p:spPr bwMode="auto">
            <a:xfrm>
              <a:off x="5224463" y="3252788"/>
              <a:ext cx="393700" cy="831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13" name="AutoShape 21"/>
            <p:cNvCxnSpPr>
              <a:cxnSpLocks noChangeShapeType="1"/>
              <a:stCxn id="63496" idx="5"/>
              <a:endCxn id="63501" idx="1"/>
            </p:cNvCxnSpPr>
            <p:nvPr/>
          </p:nvCxnSpPr>
          <p:spPr bwMode="auto">
            <a:xfrm>
              <a:off x="5295900" y="3225800"/>
              <a:ext cx="1084263" cy="865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14" name="AutoShape 22"/>
            <p:cNvCxnSpPr>
              <a:cxnSpLocks noChangeShapeType="1"/>
              <a:stCxn id="63496" idx="6"/>
              <a:endCxn id="63502" idx="2"/>
            </p:cNvCxnSpPr>
            <p:nvPr/>
          </p:nvCxnSpPr>
          <p:spPr bwMode="auto">
            <a:xfrm>
              <a:off x="5326063" y="3159125"/>
              <a:ext cx="1770062" cy="993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15" name="AutoShape 23"/>
            <p:cNvCxnSpPr>
              <a:cxnSpLocks noChangeShapeType="1"/>
              <a:stCxn id="63496" idx="6"/>
              <a:endCxn id="63504" idx="2"/>
            </p:cNvCxnSpPr>
            <p:nvPr/>
          </p:nvCxnSpPr>
          <p:spPr bwMode="auto">
            <a:xfrm>
              <a:off x="5326063" y="3159125"/>
              <a:ext cx="2636837" cy="989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16" name="AutoShape 24"/>
            <p:cNvCxnSpPr>
              <a:cxnSpLocks noChangeShapeType="1"/>
              <a:stCxn id="63499" idx="4"/>
              <a:endCxn id="63503" idx="7"/>
            </p:cNvCxnSpPr>
            <p:nvPr/>
          </p:nvCxnSpPr>
          <p:spPr bwMode="auto">
            <a:xfrm flipH="1">
              <a:off x="5761038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17" name="AutoShape 25"/>
            <p:cNvCxnSpPr>
              <a:cxnSpLocks noChangeShapeType="1"/>
              <a:stCxn id="63499" idx="3"/>
              <a:endCxn id="63500" idx="7"/>
            </p:cNvCxnSpPr>
            <p:nvPr/>
          </p:nvCxnSpPr>
          <p:spPr bwMode="auto">
            <a:xfrm flipH="1">
              <a:off x="4991100" y="3224213"/>
              <a:ext cx="931863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18" name="AutoShape 26"/>
            <p:cNvCxnSpPr>
              <a:cxnSpLocks noChangeShapeType="1"/>
              <a:stCxn id="63497" idx="3"/>
              <a:endCxn id="63500" idx="7"/>
            </p:cNvCxnSpPr>
            <p:nvPr/>
          </p:nvCxnSpPr>
          <p:spPr bwMode="auto">
            <a:xfrm flipH="1">
              <a:off x="4991100" y="3230563"/>
              <a:ext cx="1693863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19" name="AutoShape 27"/>
            <p:cNvCxnSpPr>
              <a:cxnSpLocks noChangeShapeType="1"/>
              <a:stCxn id="63498" idx="3"/>
              <a:endCxn id="63500" idx="7"/>
            </p:cNvCxnSpPr>
            <p:nvPr/>
          </p:nvCxnSpPr>
          <p:spPr bwMode="auto">
            <a:xfrm flipH="1">
              <a:off x="4991100" y="3224213"/>
              <a:ext cx="2439988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0" name="AutoShape 28"/>
            <p:cNvCxnSpPr>
              <a:cxnSpLocks noChangeShapeType="1"/>
              <a:stCxn id="63498" idx="5"/>
              <a:endCxn id="63504" idx="0"/>
            </p:cNvCxnSpPr>
            <p:nvPr/>
          </p:nvCxnSpPr>
          <p:spPr bwMode="auto">
            <a:xfrm>
              <a:off x="7573963" y="3224213"/>
              <a:ext cx="490537" cy="828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1" name="AutoShape 29"/>
            <p:cNvCxnSpPr>
              <a:cxnSpLocks noChangeShapeType="1"/>
              <a:stCxn id="63498" idx="4"/>
              <a:endCxn id="63502" idx="7"/>
            </p:cNvCxnSpPr>
            <p:nvPr/>
          </p:nvCxnSpPr>
          <p:spPr bwMode="auto">
            <a:xfrm flipH="1">
              <a:off x="7269163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2" name="AutoShape 30"/>
            <p:cNvCxnSpPr>
              <a:cxnSpLocks noChangeShapeType="1"/>
              <a:stCxn id="63498" idx="3"/>
              <a:endCxn id="63501" idx="0"/>
            </p:cNvCxnSpPr>
            <p:nvPr/>
          </p:nvCxnSpPr>
          <p:spPr bwMode="auto">
            <a:xfrm flipH="1">
              <a:off x="6451600" y="3224213"/>
              <a:ext cx="979488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3" name="AutoShape 31"/>
            <p:cNvCxnSpPr>
              <a:cxnSpLocks noChangeShapeType="1"/>
              <a:stCxn id="63497" idx="4"/>
              <a:endCxn id="63503" idx="7"/>
            </p:cNvCxnSpPr>
            <p:nvPr/>
          </p:nvCxnSpPr>
          <p:spPr bwMode="auto">
            <a:xfrm flipH="1">
              <a:off x="5761038" y="3257550"/>
              <a:ext cx="995362" cy="827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4" name="AutoShape 32"/>
            <p:cNvCxnSpPr>
              <a:cxnSpLocks noChangeShapeType="1"/>
              <a:stCxn id="63497" idx="4"/>
              <a:endCxn id="63501" idx="0"/>
            </p:cNvCxnSpPr>
            <p:nvPr/>
          </p:nvCxnSpPr>
          <p:spPr bwMode="auto">
            <a:xfrm flipH="1">
              <a:off x="6451600" y="3257550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5" name="AutoShape 33"/>
            <p:cNvCxnSpPr>
              <a:cxnSpLocks noChangeShapeType="1"/>
              <a:stCxn id="63497" idx="4"/>
              <a:endCxn id="63502" idx="0"/>
            </p:cNvCxnSpPr>
            <p:nvPr/>
          </p:nvCxnSpPr>
          <p:spPr bwMode="auto">
            <a:xfrm>
              <a:off x="6756400" y="3257550"/>
              <a:ext cx="441325" cy="800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6" name="AutoShape 34"/>
            <p:cNvCxnSpPr>
              <a:cxnSpLocks noChangeShapeType="1"/>
              <a:stCxn id="63497" idx="5"/>
              <a:endCxn id="63504" idx="1"/>
            </p:cNvCxnSpPr>
            <p:nvPr/>
          </p:nvCxnSpPr>
          <p:spPr bwMode="auto">
            <a:xfrm>
              <a:off x="6827838" y="3230563"/>
              <a:ext cx="1165225" cy="8493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7" name="AutoShape 35"/>
            <p:cNvCxnSpPr>
              <a:cxnSpLocks noChangeShapeType="1"/>
              <a:stCxn id="63499" idx="5"/>
              <a:endCxn id="63501" idx="0"/>
            </p:cNvCxnSpPr>
            <p:nvPr/>
          </p:nvCxnSpPr>
          <p:spPr bwMode="auto">
            <a:xfrm>
              <a:off x="6065838" y="3224213"/>
              <a:ext cx="385762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8" name="AutoShape 36"/>
            <p:cNvCxnSpPr>
              <a:cxnSpLocks noChangeShapeType="1"/>
              <a:stCxn id="63499" idx="6"/>
              <a:endCxn id="63502" idx="1"/>
            </p:cNvCxnSpPr>
            <p:nvPr/>
          </p:nvCxnSpPr>
          <p:spPr bwMode="auto">
            <a:xfrm>
              <a:off x="6096000" y="3157538"/>
              <a:ext cx="1030288" cy="927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29" name="AutoShape 37"/>
            <p:cNvCxnSpPr>
              <a:cxnSpLocks noChangeShapeType="1"/>
              <a:stCxn id="63499" idx="6"/>
              <a:endCxn id="63504" idx="1"/>
            </p:cNvCxnSpPr>
            <p:nvPr/>
          </p:nvCxnSpPr>
          <p:spPr bwMode="auto">
            <a:xfrm>
              <a:off x="6096000" y="3157538"/>
              <a:ext cx="1897063" cy="922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30" name="AutoShape 38"/>
            <p:cNvCxnSpPr>
              <a:cxnSpLocks noChangeShapeType="1"/>
              <a:stCxn id="63500" idx="4"/>
              <a:endCxn id="63505" idx="0"/>
            </p:cNvCxnSpPr>
            <p:nvPr/>
          </p:nvCxnSpPr>
          <p:spPr bwMode="auto">
            <a:xfrm flipH="1">
              <a:off x="4657725" y="4248150"/>
              <a:ext cx="261938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31" name="AutoShape 39"/>
            <p:cNvCxnSpPr>
              <a:cxnSpLocks noChangeShapeType="1"/>
              <a:stCxn id="63503" idx="4"/>
              <a:endCxn id="63506" idx="0"/>
            </p:cNvCxnSpPr>
            <p:nvPr/>
          </p:nvCxnSpPr>
          <p:spPr bwMode="auto">
            <a:xfrm>
              <a:off x="5689600" y="4246563"/>
              <a:ext cx="500063" cy="812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32" name="AutoShape 40"/>
            <p:cNvCxnSpPr>
              <a:cxnSpLocks noChangeShapeType="1"/>
              <a:stCxn id="63502" idx="4"/>
              <a:endCxn id="63507" idx="0"/>
            </p:cNvCxnSpPr>
            <p:nvPr/>
          </p:nvCxnSpPr>
          <p:spPr bwMode="auto">
            <a:xfrm flipH="1">
              <a:off x="6935788" y="4246563"/>
              <a:ext cx="26193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33" name="AutoShape 41"/>
            <p:cNvCxnSpPr>
              <a:cxnSpLocks noChangeShapeType="1"/>
              <a:stCxn id="63501" idx="4"/>
              <a:endCxn id="63509" idx="2"/>
            </p:cNvCxnSpPr>
            <p:nvPr/>
          </p:nvCxnSpPr>
          <p:spPr bwMode="auto">
            <a:xfrm>
              <a:off x="6451600" y="4252913"/>
              <a:ext cx="1249363" cy="890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34" name="AutoShape 42"/>
            <p:cNvCxnSpPr>
              <a:cxnSpLocks noChangeShapeType="1"/>
              <a:stCxn id="63504" idx="4"/>
              <a:endCxn id="63509" idx="7"/>
            </p:cNvCxnSpPr>
            <p:nvPr/>
          </p:nvCxnSpPr>
          <p:spPr bwMode="auto">
            <a:xfrm flipH="1">
              <a:off x="7874000" y="4241800"/>
              <a:ext cx="190500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35" name="AutoShape 43"/>
            <p:cNvCxnSpPr>
              <a:cxnSpLocks noChangeShapeType="1"/>
              <a:stCxn id="63505" idx="4"/>
              <a:endCxn id="63508" idx="4"/>
            </p:cNvCxnSpPr>
            <p:nvPr/>
          </p:nvCxnSpPr>
          <p:spPr bwMode="auto">
            <a:xfrm rot="5400000" flipH="1" flipV="1">
              <a:off x="5041900" y="4857750"/>
              <a:ext cx="1588" cy="769938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536" name="AutoShape 44"/>
            <p:cNvCxnSpPr>
              <a:cxnSpLocks noChangeShapeType="1"/>
              <a:stCxn id="63506" idx="5"/>
              <a:endCxn id="63510" idx="4"/>
            </p:cNvCxnSpPr>
            <p:nvPr/>
          </p:nvCxnSpPr>
          <p:spPr bwMode="auto">
            <a:xfrm rot="16200000" flipH="1">
              <a:off x="7445376" y="4037012"/>
              <a:ext cx="11112" cy="2379663"/>
            </a:xfrm>
            <a:prstGeom prst="curvedConnector3">
              <a:avLst>
                <a:gd name="adj1" fmla="val 23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60000"/>
            <a:lumOff val="40000"/>
            <a:alpha val="705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84BBF-8B60-A944-BDE9-CE9E9AD42E3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Part 1: anomaly detection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OddBall (anomaly detection)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Belief Propagation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Conclusions</a:t>
            </a:r>
          </a:p>
          <a:p>
            <a:r>
              <a:rPr lang="en-US" dirty="0" smtClean="0"/>
              <a:t>Part 2: influence propagation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152400" y="3886200"/>
            <a:ext cx="377825" cy="290512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Palatino Linotype" charset="0"/>
              </a:rPr>
              <a:t>Influence propagation in large graphs - theorems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2438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B.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Aditya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Prakash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ea typeface="+mn-ea"/>
                <a:cs typeface="Courier New" pitchFamily="49" charset="0"/>
              </a:rPr>
              <a:t>http://www.cs.cmu.edu/~badityap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Christos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Faloutsos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ea typeface="+mn-ea"/>
                <a:cs typeface="Courier New" pitchFamily="49" charset="0"/>
              </a:rPr>
              <a:t>http://www.cs.cmu.edu/~christos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ea typeface="+mn-ea"/>
                <a:cs typeface="+mn-cs"/>
              </a:rPr>
              <a:t>Carnegie Mellon University</a:t>
            </a:r>
            <a:endParaRPr lang="en-US" sz="2800" i="1" dirty="0">
              <a:ea typeface="+mn-ea"/>
              <a:cs typeface="+mn-cs"/>
            </a:endParaRPr>
          </a:p>
        </p:txBody>
      </p:sp>
      <p:pic>
        <p:nvPicPr>
          <p:cNvPr id="15364" name="Picture 9" descr="adity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07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Networks are everywhere!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2514600" y="45720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Calibri" charset="0"/>
              </a:rPr>
              <a:t>Human Disease Network [Barabasi 2007]</a:t>
            </a:r>
          </a:p>
        </p:txBody>
      </p:sp>
      <p:sp>
        <p:nvSpPr>
          <p:cNvPr id="18437" name="TextBox 16"/>
          <p:cNvSpPr txBox="1">
            <a:spLocks noChangeArrowheads="1"/>
          </p:cNvSpPr>
          <p:nvPr/>
        </p:nvSpPr>
        <p:spPr bwMode="auto">
          <a:xfrm>
            <a:off x="4191000" y="3687763"/>
            <a:ext cx="2667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rgbClr val="0000CC"/>
                </a:solidFill>
                <a:latin typeface="Calibri" charset="0"/>
              </a:rPr>
              <a:t>Gene Regulatory Network [Decourty 2008]</a:t>
            </a:r>
          </a:p>
        </p:txBody>
      </p:sp>
      <p:pic>
        <p:nvPicPr>
          <p:cNvPr id="18438" name="Picture 4" descr="http://www.ecse.rpi.edu/~agung/img/resea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86000"/>
            <a:ext cx="2209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facebook, social network, mi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0"/>
            <a:ext cx="3527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3657600" y="2286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Calibri" charset="0"/>
              </a:rPr>
              <a:t>Facebook Network [2010]</a:t>
            </a:r>
          </a:p>
        </p:txBody>
      </p:sp>
      <p:pic>
        <p:nvPicPr>
          <p:cNvPr id="18441" name="Picture 9" descr="http://r1.3crowd.com/blyon/opte/maps/static/1105496683.LGL.2D.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5529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8"/>
          <p:cNvSpPr txBox="1">
            <a:spLocks noChangeArrowheads="1"/>
          </p:cNvSpPr>
          <p:nvPr/>
        </p:nvSpPr>
        <p:spPr bwMode="auto">
          <a:xfrm>
            <a:off x="4267200" y="5907088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rgbClr val="0000CC"/>
                </a:solidFill>
                <a:latin typeface="Calibri" charset="0"/>
              </a:rPr>
              <a:t>The Internet [2005]</a:t>
            </a:r>
          </a:p>
        </p:txBody>
      </p:sp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419600"/>
            <a:ext cx="2590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4419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A4CEC-0695-FB4C-B302-C67F258F154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81000" y="35814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Palatino Linotype" charset="0"/>
              </a:rPr>
              <a:t>Dynamical Processes </a:t>
            </a:r>
            <a:r>
              <a:rPr lang="en-US" sz="4000" b="1" i="1">
                <a:latin typeface="Palatino Linotype" charset="0"/>
              </a:rPr>
              <a:t>over</a:t>
            </a:r>
            <a:r>
              <a:rPr lang="en-US" sz="4000">
                <a:latin typeface="Palatino Linotype" charset="0"/>
              </a:rPr>
              <a:t> networks are also everywhere!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7800" y="13716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>
            <a:stCxn id="6" idx="6"/>
          </p:cNvCxnSpPr>
          <p:nvPr/>
        </p:nvCxnSpPr>
        <p:spPr>
          <a:xfrm>
            <a:off x="1600200" y="1447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133600" y="1371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1828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1524000" y="1524000"/>
            <a:ext cx="174625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7"/>
          </p:cNvCxnSpPr>
          <p:nvPr/>
        </p:nvCxnSpPr>
        <p:spPr>
          <a:xfrm flipV="1">
            <a:off x="2263775" y="1295400"/>
            <a:ext cx="555625" cy="9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9800" y="15240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743200" y="15240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19400" y="12192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52600" y="9906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7" name="Straight Connector 26"/>
          <p:cNvCxnSpPr>
            <a:endCxn id="26" idx="3"/>
          </p:cNvCxnSpPr>
          <p:nvPr/>
        </p:nvCxnSpPr>
        <p:spPr>
          <a:xfrm flipV="1">
            <a:off x="1524000" y="1120775"/>
            <a:ext cx="250825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71800" y="1143000"/>
            <a:ext cx="555625" cy="9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27425" y="1066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667000" y="1676400"/>
            <a:ext cx="152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590800" y="2133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914400" y="1447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62000" y="13716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895600" y="16002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429000" y="1600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/>
          <p:cNvCxnSpPr>
            <a:endCxn id="25" idx="1"/>
          </p:cNvCxnSpPr>
          <p:nvPr/>
        </p:nvCxnSpPr>
        <p:spPr>
          <a:xfrm>
            <a:off x="1905000" y="1012825"/>
            <a:ext cx="93662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936625" y="1371600"/>
            <a:ext cx="457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622425" y="1143000"/>
            <a:ext cx="2286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27225" y="914400"/>
            <a:ext cx="9906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616575" y="14478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" name="Straight Connector 50"/>
          <p:cNvCxnSpPr>
            <a:stCxn id="50" idx="6"/>
          </p:cNvCxnSpPr>
          <p:nvPr/>
        </p:nvCxnSpPr>
        <p:spPr>
          <a:xfrm>
            <a:off x="5768975" y="15240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302375" y="1447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45175" y="19050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Connector 53"/>
          <p:cNvCxnSpPr>
            <a:endCxn id="53" idx="1"/>
          </p:cNvCxnSpPr>
          <p:nvPr/>
        </p:nvCxnSpPr>
        <p:spPr>
          <a:xfrm>
            <a:off x="5692775" y="1600200"/>
            <a:ext cx="174625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7"/>
          </p:cNvCxnSpPr>
          <p:nvPr/>
        </p:nvCxnSpPr>
        <p:spPr>
          <a:xfrm flipV="1">
            <a:off x="6432550" y="1371600"/>
            <a:ext cx="555625" cy="9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78575" y="16002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911975" y="1600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88175" y="1295400"/>
            <a:ext cx="152400" cy="152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21375" y="10668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0" name="Straight Connector 59"/>
          <p:cNvCxnSpPr>
            <a:endCxn id="59" idx="3"/>
          </p:cNvCxnSpPr>
          <p:nvPr/>
        </p:nvCxnSpPr>
        <p:spPr>
          <a:xfrm flipV="1">
            <a:off x="5692775" y="1196975"/>
            <a:ext cx="250825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140575" y="1219200"/>
            <a:ext cx="555625" cy="9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96200" y="11430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835775" y="1752600"/>
            <a:ext cx="152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759575" y="2209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5083175" y="15240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930775" y="14478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7064375" y="16764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7597775" y="16764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Connector 68"/>
          <p:cNvCxnSpPr>
            <a:endCxn id="58" idx="1"/>
          </p:cNvCxnSpPr>
          <p:nvPr/>
        </p:nvCxnSpPr>
        <p:spPr>
          <a:xfrm>
            <a:off x="6073775" y="1089025"/>
            <a:ext cx="93662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105400" y="1447800"/>
            <a:ext cx="457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791200" y="1219200"/>
            <a:ext cx="2286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638800" y="1676400"/>
            <a:ext cx="1524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ooter Placeholder 7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81658-6752-8D4B-A252-A2458D93F35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5" name="Date Placeholder 7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0" descr="http://t2.gstatic.com/images?q=tbn:ANd9GcQ0kc6Q5AtdukeK7aMtAhvD90O7ex6LTjoH1wAJTMuMLWmMM9Rws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Why do we care?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Information Diffusion</a:t>
            </a:r>
          </a:p>
          <a:p>
            <a:pPr eaLnBrk="1" hangingPunct="1"/>
            <a:r>
              <a:rPr lang="en-US" smtClean="0"/>
              <a:t>Viral Marketing</a:t>
            </a:r>
          </a:p>
          <a:p>
            <a:pPr eaLnBrk="1" hangingPunct="1"/>
            <a:r>
              <a:rPr lang="en-US" smtClean="0"/>
              <a:t>Epidemiology and Public Health</a:t>
            </a:r>
          </a:p>
          <a:p>
            <a:pPr eaLnBrk="1" hangingPunct="1"/>
            <a:r>
              <a:rPr lang="en-US" smtClean="0"/>
              <a:t>Cyber Security</a:t>
            </a:r>
          </a:p>
          <a:p>
            <a:pPr eaLnBrk="1" hangingPunct="1"/>
            <a:r>
              <a:rPr lang="en-US" smtClean="0"/>
              <a:t>Human mobility </a:t>
            </a:r>
          </a:p>
          <a:p>
            <a:pPr eaLnBrk="1" hangingPunct="1"/>
            <a:r>
              <a:rPr lang="en-US" smtClean="0"/>
              <a:t>Games and Virtual Worlds </a:t>
            </a:r>
          </a:p>
          <a:p>
            <a:pPr eaLnBrk="1" hangingPunct="1"/>
            <a:r>
              <a:rPr lang="en-US" smtClean="0"/>
              <a:t>Ecology</a:t>
            </a:r>
          </a:p>
          <a:p>
            <a:pPr eaLnBrk="1" hangingPunct="1"/>
            <a:r>
              <a:rPr lang="en-US" smtClean="0"/>
              <a:t>Social Collaboration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........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600200"/>
            <a:ext cx="1377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 descr="http://t0.gstatic.com/images?q=tbn:ANd9GcQ687kbxbHM6ffObYHLQ0EkeqZq5KoUxV9wp-iHrk0iHycVj_K-"/>
          <p:cNvPicPr>
            <a:picLocks noChangeAspect="1" noChangeArrowheads="1"/>
          </p:cNvPicPr>
          <p:nvPr/>
        </p:nvPicPr>
        <p:blipFill>
          <a:blip r:embed="rId4"/>
          <a:srcRect l="3009" t="6076"/>
          <a:stretch>
            <a:fillRect/>
          </a:stretch>
        </p:blipFill>
        <p:spPr bwMode="auto">
          <a:xfrm>
            <a:off x="7315200" y="3657600"/>
            <a:ext cx="1066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http://t3.gstatic.com/images?q=tbn:ANd9GcSAV_joqAusDwGoc37Rx-vImXk6xEso-VIz4vAn026-t4NH8E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25908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http://t3.gstatic.com/images?q=tbn:ANd9GcQJ-Gs0rhmwMa7LcF-_K3LyKR-ZsfVj59souUhmpxZn_A89JpZ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200400"/>
            <a:ext cx="12398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6" descr="http://t1.gstatic.com/images?q=tbn:ANd9GcTGGTOGjb_joL0KEb2FIeup2YpHMbwFsCMEKCEo4-pqNN4ARiw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267200"/>
            <a:ext cx="1038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http://t3.gstatic.com/images?q=tbn:ANd9GcSBADapG4c2D5Gt02dhM3_-Z78svuZhXVMVW9-_ALw8qnJe-ZV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876800"/>
            <a:ext cx="681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659E-E6E8-8C4C-A593-8389C093595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21517" name="Picture 2" descr="http://www.ns-cta.org/ns-cta-blog/wp-content/themes/iBeam-CMS/img/space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4" descr="http://www.ns-cta.org/ns-cta-blog/wp-content/themes/iBeam-CMS/img/space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Why do we care? (1: Epidemiology)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Dynamical Processes over networks</a:t>
            </a:r>
          </a:p>
        </p:txBody>
      </p:sp>
      <p:grpSp>
        <p:nvGrpSpPr>
          <p:cNvPr id="22532" name="Group 39"/>
          <p:cNvGrpSpPr>
            <a:grpSpLocks/>
          </p:cNvGrpSpPr>
          <p:nvPr/>
        </p:nvGrpSpPr>
        <p:grpSpPr bwMode="auto">
          <a:xfrm>
            <a:off x="762000" y="2955925"/>
            <a:ext cx="3048000" cy="2443163"/>
            <a:chOff x="5181600" y="1600200"/>
            <a:chExt cx="2743200" cy="2061341"/>
          </a:xfrm>
        </p:grpSpPr>
        <p:pic>
          <p:nvPicPr>
            <p:cNvPr id="22545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85154" y="16002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9800" y="28956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11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5638800" y="2742711"/>
              <a:ext cx="1753077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638800" y="1905584"/>
              <a:ext cx="457200" cy="38039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85924" y="3048095"/>
              <a:ext cx="457200" cy="304044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477477" y="2971748"/>
              <a:ext cx="914400" cy="456737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194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http://www.orgnet.com/contag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3622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19"/>
          <p:cNvSpPr txBox="1">
            <a:spLocks noChangeArrowheads="1"/>
          </p:cNvSpPr>
          <p:nvPr/>
        </p:nvSpPr>
        <p:spPr bwMode="auto">
          <a:xfrm>
            <a:off x="7391400" y="21336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alibri" charset="0"/>
              </a:rPr>
              <a:t>[AJPH 2007]</a:t>
            </a:r>
          </a:p>
        </p:txBody>
      </p:sp>
      <p:sp>
        <p:nvSpPr>
          <p:cNvPr id="22537" name="Rectangle 20"/>
          <p:cNvSpPr>
            <a:spLocks noChangeArrowheads="1"/>
          </p:cNvSpPr>
          <p:nvPr/>
        </p:nvSpPr>
        <p:spPr bwMode="auto">
          <a:xfrm>
            <a:off x="5791200" y="4953000"/>
            <a:ext cx="335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CDC data: Visualization of the first 35 tuberculosis (TB) patients and their 1039 contacts </a:t>
            </a: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381000" y="5562600"/>
            <a:ext cx="541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Calibri" charset="0"/>
              </a:rPr>
              <a:t>Diseases over contact networks</a:t>
            </a:r>
          </a:p>
        </p:txBody>
      </p:sp>
      <p:pic>
        <p:nvPicPr>
          <p:cNvPr id="24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528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 flipV="1">
            <a:off x="1143000" y="3200400"/>
            <a:ext cx="457200" cy="381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71600" y="4114800"/>
            <a:ext cx="18288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EB6FD-1F26-464C-9E59-6A902A78C3DB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Why do we care? (1: Epidemiology)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Dynamical Processes over networks</a:t>
            </a:r>
          </a:p>
          <a:p>
            <a:pPr eaLnBrk="1" hangingPunct="1"/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" y="2438400"/>
            <a:ext cx="4587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4876800" y="2438400"/>
            <a:ext cx="4267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latin typeface="Calibri" charset="0"/>
              </a:rPr>
              <a:t> </a:t>
            </a:r>
            <a:r>
              <a:rPr lang="en-US" sz="2800">
                <a:latin typeface="Calibri" charset="0"/>
              </a:rPr>
              <a:t>Each circle is a hospital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charset="0"/>
              </a:rPr>
              <a:t> ~3000 hospitals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charset="0"/>
              </a:rPr>
              <a:t> More than 30,000 patients transferred  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228600" y="53340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alibri" charset="0"/>
              </a:rPr>
              <a:t>[US-MEDICARE NETWORK 2005]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3200400" y="53340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b="1">
                <a:latin typeface="Calibri" charset="0"/>
              </a:rPr>
              <a:t>Problem</a:t>
            </a:r>
            <a:r>
              <a:rPr lang="en-US" sz="3200">
                <a:latin typeface="Calibri" charset="0"/>
              </a:rPr>
              <a:t>:</a:t>
            </a:r>
            <a:r>
              <a:rPr lang="en-US" sz="3200">
                <a:solidFill>
                  <a:srgbClr val="C00000"/>
                </a:solidFill>
                <a:latin typeface="Calibri" charset="0"/>
              </a:rPr>
              <a:t> Given </a:t>
            </a:r>
            <a:r>
              <a:rPr lang="en-US" sz="3200" i="1">
                <a:solidFill>
                  <a:srgbClr val="C00000"/>
                </a:solidFill>
                <a:latin typeface="Calibri" charset="0"/>
              </a:rPr>
              <a:t>k </a:t>
            </a:r>
            <a:r>
              <a:rPr lang="en-US" sz="3200">
                <a:solidFill>
                  <a:srgbClr val="C00000"/>
                </a:solidFill>
                <a:latin typeface="Calibri" charset="0"/>
              </a:rPr>
              <a:t>units of disinfectant, whom to immunize?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76C67-6B0E-EB47-83D0-0A134121C13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182880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Arial" charset="0"/>
                <a:ea typeface="Arial" charset="0"/>
                <a:cs typeface="Arial" charset="0"/>
              </a:rPr>
              <a:t>OddBall: Spotting </a:t>
            </a:r>
            <a:r>
              <a:rPr lang="en-US" sz="4400" dirty="0" smtClean="0">
                <a:latin typeface="Algerian" pitchFamily="82" charset="0"/>
                <a:ea typeface="Arial" charset="0"/>
                <a:cs typeface="Arial" charset="0"/>
              </a:rPr>
              <a:t>A</a:t>
            </a:r>
            <a:r>
              <a:rPr lang="en-US" sz="4400" dirty="0" smtClean="0">
                <a:solidFill>
                  <a:srgbClr val="FF8566"/>
                </a:solidFill>
                <a:latin typeface="Bauhaus 93" charset="0"/>
                <a:ea typeface="Arial" charset="0"/>
                <a:cs typeface="Arial" charset="0"/>
              </a:rPr>
              <a:t>n</a:t>
            </a:r>
            <a:r>
              <a:rPr lang="en-US" sz="4400" dirty="0" smtClean="0">
                <a:latin typeface="Broadway" pitchFamily="82" charset="0"/>
                <a:ea typeface="Arial" charset="0"/>
                <a:cs typeface="Arial" charset="0"/>
              </a:rPr>
              <a:t>omalies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in  Weighted Graphs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8382000" cy="1600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>
                <a:ea typeface="Arial" charset="0"/>
                <a:cs typeface="Arial" charset="0"/>
              </a:rPr>
              <a:t>Leman Akoglu, Mary McGlohon, Christos Faloutsos</a:t>
            </a:r>
          </a:p>
          <a:p>
            <a:pPr eaLnBrk="1" hangingPunct="1">
              <a:lnSpc>
                <a:spcPct val="93000"/>
              </a:lnSpc>
              <a:spcBef>
                <a:spcPts val="1025"/>
              </a:spcBef>
              <a:buFont typeface="Wingdings" charset="2"/>
              <a:buNone/>
            </a:pPr>
            <a:r>
              <a:rPr lang="en-US" sz="2800" i="1">
                <a:ea typeface="Arial" charset="0"/>
                <a:cs typeface="Arial" charset="0"/>
                <a:sym typeface="Arial" charset="0"/>
              </a:rPr>
              <a:t>Carnegie Mellon University </a:t>
            </a:r>
          </a:p>
          <a:p>
            <a:pPr eaLnBrk="1" hangingPunct="1">
              <a:lnSpc>
                <a:spcPct val="93000"/>
              </a:lnSpc>
              <a:spcBef>
                <a:spcPts val="1025"/>
              </a:spcBef>
              <a:buFont typeface="Wingdings" charset="2"/>
              <a:buNone/>
            </a:pPr>
            <a:r>
              <a:rPr lang="en-US" sz="2800" i="1">
                <a:ea typeface="Arial" charset="0"/>
                <a:cs typeface="Arial" charset="0"/>
                <a:sym typeface="Arial" charset="0"/>
              </a:rPr>
              <a:t>School of Computer Science</a:t>
            </a:r>
          </a:p>
          <a:p>
            <a:pPr eaLnBrk="1" hangingPunct="1">
              <a:lnSpc>
                <a:spcPct val="93000"/>
              </a:lnSpc>
              <a:spcBef>
                <a:spcPts val="1025"/>
              </a:spcBef>
              <a:buFont typeface="Wingdings" charset="2"/>
              <a:buNone/>
            </a:pPr>
            <a:endParaRPr lang="en-US" sz="2400" smtClean="0">
              <a:solidFill>
                <a:srgbClr val="868686"/>
              </a:solidFill>
              <a:ea typeface="Arial" charset="0"/>
              <a:cs typeface="Arial" charset="0"/>
              <a:sym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1025"/>
              </a:spcBef>
              <a:buFont typeface="Wingdings" charset="2"/>
              <a:buNone/>
            </a:pPr>
            <a:r>
              <a:rPr lang="en-US" sz="2800" smtClean="0">
                <a:ea typeface="Arial" charset="0"/>
                <a:cs typeface="Arial" charset="0"/>
                <a:sym typeface="Arial" charset="0"/>
              </a:rPr>
              <a:t>PAKDD </a:t>
            </a:r>
            <a:r>
              <a:rPr lang="en-US" sz="2800">
                <a:ea typeface="Arial" charset="0"/>
                <a:cs typeface="Arial" charset="0"/>
                <a:sym typeface="Arial" charset="0"/>
              </a:rPr>
              <a:t>2010, Hyderabad, India</a:t>
            </a:r>
            <a:endParaRPr lang="en-US" sz="3600">
              <a:ea typeface="Arial" charset="0"/>
              <a:cs typeface="Arial" charset="0"/>
              <a:sym typeface="Arial" charset="0"/>
            </a:endParaRPr>
          </a:p>
          <a:p>
            <a:pPr algn="r" eaLnBrk="1" hangingPunct="1">
              <a:buFont typeface="Wingdings" charset="2"/>
              <a:buNone/>
            </a:pPr>
            <a:endParaRPr lang="en-US" sz="2700">
              <a:ea typeface="Arial" charset="0"/>
              <a:cs typeface="Arial" charset="0"/>
            </a:endParaRPr>
          </a:p>
          <a:p>
            <a:pPr algn="r" eaLnBrk="1" hangingPunct="1">
              <a:buFont typeface="Wingdings" charset="2"/>
              <a:buNone/>
            </a:pPr>
            <a:r>
              <a:rPr lang="en-US" sz="2700"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300" y="2273300"/>
            <a:ext cx="1114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 l="10345" t="14426" r="6897"/>
          <a:stretch>
            <a:fillRect/>
          </a:stretch>
        </p:blipFill>
        <p:spPr bwMode="auto">
          <a:xfrm>
            <a:off x="1917700" y="2232025"/>
            <a:ext cx="11779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Why do we care? (1: Epidemiology)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14550"/>
            <a:ext cx="369093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0"/>
            <a:ext cx="3159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57200" y="51308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CURRENT PRACTICE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867400" y="51308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OUR METHOD</a:t>
            </a:r>
          </a:p>
        </p:txBody>
      </p:sp>
      <p:sp>
        <p:nvSpPr>
          <p:cNvPr id="8" name="Explosion 2 7"/>
          <p:cNvSpPr/>
          <p:nvPr/>
        </p:nvSpPr>
        <p:spPr>
          <a:xfrm>
            <a:off x="2057400" y="1066800"/>
            <a:ext cx="3505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~6x fewer!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6248400" y="23622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alibri" charset="0"/>
              </a:rPr>
              <a:t>[US-MEDICARE NETWORK 2005]</a:t>
            </a:r>
          </a:p>
        </p:txBody>
      </p:sp>
      <p:sp>
        <p:nvSpPr>
          <p:cNvPr id="13" name="Multiply 12"/>
          <p:cNvSpPr/>
          <p:nvPr/>
        </p:nvSpPr>
        <p:spPr>
          <a:xfrm>
            <a:off x="196850" y="3252788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-Shape 13"/>
          <p:cNvSpPr/>
          <p:nvPr/>
        </p:nvSpPr>
        <p:spPr>
          <a:xfrm rot="18316576">
            <a:off x="8016876" y="3313112"/>
            <a:ext cx="914400" cy="511175"/>
          </a:xfrm>
          <a:prstGeom prst="corner">
            <a:avLst>
              <a:gd name="adj1" fmla="val 26415"/>
              <a:gd name="adj2" fmla="val 24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22860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23622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9624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81600" y="41148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198DF-AA51-E44F-8DFF-F30810E2316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334125"/>
            <a:ext cx="9144000" cy="5238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Hospital-acquired inf. took 99K+ lives, cost $5B+ (all per year)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Why do we care? (2: Online Diffusion)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6021388" cy="502920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 t="17145" b="17145"/>
          <a:stretch>
            <a:fillRect/>
          </a:stretch>
        </p:blipFill>
        <p:spPr bwMode="auto">
          <a:xfrm>
            <a:off x="6858000" y="2286000"/>
            <a:ext cx="1905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657600"/>
            <a:ext cx="1905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0"/>
            <a:ext cx="19812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5715000" y="14478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i="1">
                <a:solidFill>
                  <a:srgbClr val="C00000"/>
                </a:solidFill>
                <a:latin typeface="Calibri" charset="0"/>
              </a:rPr>
              <a:t>&gt; 800m users, ~$1B revenue </a:t>
            </a:r>
            <a:r>
              <a:rPr lang="en-US" sz="2400" i="1">
                <a:solidFill>
                  <a:srgbClr val="0070C0"/>
                </a:solidFill>
                <a:latin typeface="Calibri" charset="0"/>
              </a:rPr>
              <a:t>[WSJ 2010]</a:t>
            </a:r>
            <a:endParaRPr lang="en-US" sz="2400" i="1">
              <a:latin typeface="Calibri" charset="0"/>
            </a:endParaRP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5562600" y="32004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i="1">
                <a:solidFill>
                  <a:srgbClr val="C00000"/>
                </a:solidFill>
                <a:latin typeface="Calibri" charset="0"/>
              </a:rPr>
              <a:t> ~100m active users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5029200" y="48768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i="1">
                <a:solidFill>
                  <a:srgbClr val="C00000"/>
                </a:solidFill>
                <a:latin typeface="Calibri" charset="0"/>
              </a:rPr>
              <a:t>&gt; 50m users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1708A-5085-C342-8873-AB2C72C6499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Why do we care? (2: Online Diffusion) 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Dynamical Processes over networks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2209800" y="2667000"/>
            <a:ext cx="3429000" cy="2990850"/>
            <a:chOff x="3124200" y="2667000"/>
            <a:chExt cx="3429000" cy="2990850"/>
          </a:xfrm>
        </p:grpSpPr>
        <p:pic>
          <p:nvPicPr>
            <p:cNvPr id="28687" name="Picture 2" descr="http://blog.socialmaximizer.com/wp-content/uploads/2011/11/twitter-follower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4200" y="2667000"/>
              <a:ext cx="2990850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419600" y="5181600"/>
              <a:ext cx="2133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Celebrity</a:t>
              </a:r>
            </a:p>
          </p:txBody>
        </p:sp>
      </p:grpSp>
      <p:sp>
        <p:nvSpPr>
          <p:cNvPr id="15" name="Oval Callout 14"/>
          <p:cNvSpPr/>
          <p:nvPr/>
        </p:nvSpPr>
        <p:spPr>
          <a:xfrm>
            <a:off x="5334000" y="2438400"/>
            <a:ext cx="3276600" cy="1295400"/>
          </a:xfrm>
          <a:prstGeom prst="wedgeEllipseCallout">
            <a:avLst>
              <a:gd name="adj1" fmla="val -50679"/>
              <a:gd name="adj2" fmla="val 5613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Buy Versace™!</a:t>
            </a:r>
          </a:p>
        </p:txBody>
      </p:sp>
      <p:pic>
        <p:nvPicPr>
          <p:cNvPr id="16" name="Picture 4" descr="http://t0.gstatic.com/images?q=tbn:ANd9GcQndWUYE6dzSOOp2P_N3La9oFJ_T2Af9fpOsaDxUooGkt_CBFQg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343400"/>
            <a:ext cx="1608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396240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Followers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95400" y="4495800"/>
            <a:ext cx="914400" cy="304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95800" y="4648200"/>
            <a:ext cx="0" cy="609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295400" y="3657600"/>
            <a:ext cx="914400" cy="304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1905000" y="58674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Social Media Marketing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54E53-9C02-614B-A8FF-865F3C52A66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High Impact – Multiple Settings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i="1" smtClean="0">
                <a:ea typeface="Batang" charset="-127"/>
                <a:cs typeface="Batang" charset="-127"/>
              </a:rPr>
              <a:t>Q. How to squash </a:t>
            </a:r>
            <a:r>
              <a:rPr lang="en-US" sz="3600" b="1" i="1" smtClean="0">
                <a:ea typeface="Batang" charset="-127"/>
                <a:cs typeface="Batang" charset="-127"/>
              </a:rPr>
              <a:t>rumors</a:t>
            </a:r>
            <a:r>
              <a:rPr lang="en-US" sz="3600" i="1" smtClean="0">
                <a:ea typeface="Batang" charset="-127"/>
                <a:cs typeface="Batang" charset="-127"/>
              </a:rPr>
              <a:t> faster?</a:t>
            </a:r>
          </a:p>
          <a:p>
            <a:pPr eaLnBrk="1" hangingPunct="1">
              <a:buFont typeface="Arial" charset="0"/>
              <a:buNone/>
            </a:pPr>
            <a:endParaRPr lang="en-US" sz="3600" i="1" smtClean="0">
              <a:ea typeface="Batang" charset="-127"/>
              <a:cs typeface="Batang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sz="3600" i="1" smtClean="0">
                <a:ea typeface="Batang" charset="-127"/>
                <a:cs typeface="Batang" charset="-127"/>
              </a:rPr>
              <a:t>Q. How do </a:t>
            </a:r>
            <a:r>
              <a:rPr lang="en-US" sz="3600" b="1" i="1" smtClean="0">
                <a:ea typeface="Batang" charset="-127"/>
                <a:cs typeface="Batang" charset="-127"/>
              </a:rPr>
              <a:t>opinions</a:t>
            </a:r>
            <a:r>
              <a:rPr lang="en-US" sz="3600" i="1" smtClean="0">
                <a:ea typeface="Batang" charset="-127"/>
                <a:cs typeface="Batang" charset="-127"/>
              </a:rPr>
              <a:t> spread?</a:t>
            </a:r>
          </a:p>
          <a:p>
            <a:pPr eaLnBrk="1" hangingPunct="1">
              <a:buFont typeface="Arial" charset="0"/>
              <a:buNone/>
            </a:pPr>
            <a:endParaRPr lang="en-US" sz="3600" i="1" smtClean="0">
              <a:ea typeface="Batang" charset="-127"/>
              <a:cs typeface="Batang" charset="-127"/>
            </a:endParaRPr>
          </a:p>
          <a:p>
            <a:pPr eaLnBrk="1" hangingPunct="1">
              <a:buFont typeface="Arial" charset="0"/>
              <a:buNone/>
            </a:pPr>
            <a:r>
              <a:rPr lang="en-US" sz="3600" i="1" smtClean="0">
                <a:ea typeface="Batang" charset="-127"/>
                <a:cs typeface="Batang" charset="-127"/>
              </a:rPr>
              <a:t>Q. How to </a:t>
            </a:r>
            <a:r>
              <a:rPr lang="en-US" sz="3600" b="1" i="1" smtClean="0">
                <a:ea typeface="Batang" charset="-127"/>
                <a:cs typeface="Batang" charset="-127"/>
              </a:rPr>
              <a:t>market</a:t>
            </a:r>
            <a:r>
              <a:rPr lang="en-US" sz="3600" i="1" smtClean="0">
                <a:ea typeface="Batang" charset="-127"/>
                <a:cs typeface="Batang" charset="-127"/>
              </a:rPr>
              <a:t> better?</a:t>
            </a:r>
          </a:p>
          <a:p>
            <a:pPr eaLnBrk="1" hangingPunct="1">
              <a:buFont typeface="Arial" charset="0"/>
              <a:buNone/>
            </a:pPr>
            <a:endParaRPr lang="en-US" sz="3600" i="1" smtClean="0">
              <a:ea typeface="Batang" charset="-127"/>
              <a:cs typeface="Batang" charset="-127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1524000"/>
            <a:ext cx="685800" cy="685800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00600" y="1219200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libri" charset="0"/>
              </a:rPr>
              <a:t>epidemic out-breaks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2895600"/>
            <a:ext cx="762000" cy="762000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57600" y="25146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libri" charset="0"/>
              </a:rPr>
              <a:t>products/viruses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5200" y="3810000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libri" charset="0"/>
              </a:rPr>
              <a:t>transmit s/w patches</a:t>
            </a:r>
          </a:p>
        </p:txBody>
      </p:sp>
      <p:pic>
        <p:nvPicPr>
          <p:cNvPr id="16" name="Picture 2" descr="http://blog.socialmaximizer.com/wp-content/uploads/2011/11/twitter-follower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876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AutoShape 7" descr="data:image/jpeg;base64,/9j/4AAQSkZJRgABAQAAAQABAAD/2wCEAAkGBhQQEBUQEBQUFBQUFRQUFRYVFhUWFRUUFRQWFxQUFBQXHCYeFxkjGRQWIC8gJCcpLCwsFR4xNTAqNSYrLCkBCQoKDgwOGg8PGiwkHyQtLyksKiwsLCkpNC0vKiksLCwsLCwsLCwsLCwsLCwsLCwsLCwsLCkpLCksLCksLCwsLP/AABEIAMABBgMBIgACEQEDEQH/xAAcAAABBQEBAQAAAAAAAAAAAAAAAQMEBQYHAgj/xABCEAABAwIDBQYDBQYFAwUAAAABAAIRAwQSITEFBkFRYRMicYGRoQcysRRCUsHRFXKC4fDxJGKSorIjQ2MzU7TC0v/EABoBAQADAQEBAAAAAAAAAAAAAAADBAUCAQb/xAAqEQACAgICAgEEAgIDAQAAAAAAAQIDBBESITFBEwUiUWEycSOBoaLwFP/aAAwDAQACEQMRAD8A7ihCEAIQhACEIQAkJSoQFbtbbtO0YH3D6dMHTE4yfAASVm7j4s2TdKjnH/LSefckLHfGem77ZSJJLTR7o4AhxxLBspq1XTFx2yGU2no65X+M1AfJSru8mN+sqvrfGd33LbzdV/8AyFzltJOCkplRH8HHyM2w+Kt7VcKdGjSxOMNaA+o4k6ACVpbTZm2azcVS4oW8/dFMOd5kSPdUnwfsmm5rVHCXMptDOmJxxEdcgPMrf747YfaWVWvSAL2hobi0Bc8NkjjAJPkoLNRlxiiSPa2zEb1bDv7W0qXL9pVHFkdxowB0uAgEcc/ZWXwv3grXduRcPNR1KsGhx+YtNNxhx4+K5/tvfC7vKRpV6gcwlpIDGtEtILTIHOFrvg4Ip1x/5qR/2OC6nFqH3HkX93R1FCRZ+537tKdbsXVO8DBIBLQeRcFTckvJarqnY9QTf9GhQvLHgiRmDmCOIXpekYIQhACEIQAhCEAIQhACEIQAhCEAIQhACEIQAhCEAIQhACEIQHMPjRZyLerydUYfMBw/Nc2p0V2D4u2uLZ+Ma06rHeRlp+q5DRc7n9Fo4y3ErWvTH2UVIoW4xAHSRPhOfsm6Zd/QTzQ7mrfAg5HaN391raye40JxvaAcT8Rwgzp4qx2tWpMovfcYeyaMT8QxCBnJbBlcx+G7yL8SScVKoMyT+E8fBdE3spY7G4bzov8A+Ky7a3GxRbLcJbjtHPd8d57SrRdRtXGKhaXg03taC0ghzS6MObQCAIOvDN/4RBw+0Bwjv0CPVwyPFYz9mPdox3opuwLO8pPqVrMntKPZ4qUSajHExDdHQQMuWhkKbIr+Kv7e17O8XjfZxk9P0/X+zsW8906lZV6jPmbSeRHAxqvnalf94g5kxGsgzquh1vjBUw9lWtWyZbUBc4SCIIwESFiNm3NqLkPqU3dmHTgDxMfhxEZj3WDfOM2tM+w+mY9uNGXOP76a7O77mYvsFDHrg9pOH2hXap92N4KV5Rx0O6GnAWGJYQMhllERCuFehritHy+Ry+WXJae30CEIXRCCEIQAhCQoBULn23Pi5So1TSoU+1wkgvLsLSRrhgGR1Wk3W3qZf0y5rSx7ID2EzGIS0g8Qc/RTSosjHm10cKab0XdSoGgucQAASScgAMySVzjavxopMqFlvSNVoMY3OwB3VogmPFa3fW3dU2fcMY4Nc6mQCSGjwk6Tp5r5upWrgSastAMRo4nkJ06lW8KiuzcplXJtnFqMXo+kt1t6WX9IvY0scwgPY7VpIkZ8QefRXa+fd0986lm89iGBroLg/PFhmBiOYOZ0XdtkbRFxQp12iBUaHRynUeqjy8b4Zbj/ABfg6xr/AJFp+SYhCFSLYIQhACEIQAhCEAIQhAUG/Vr2mz7hv/jxf6SCuPWGxXvaHZAHSdT1gLu+0LftKT6f42Ob/qaR+a5XZ276YFKpTqB7O6RgeZjiCBBCv4ktJorXrwQqO73N3oP1U2lsKmNcR84+itaOz6x0ov8A4sLP+RlTaewq2WLs2TpJc4n0Ee6tO1LyyBQb9DO7FmyndUy1oBlwnjmxy3G0WTRqDmx3/ErO2W7ju7U7Zw0c0ta1uo/zYufEKa/Y7S4Nquq1A4H56ryJHDA0hunTgqF04ylyTLNcWlrRiKzgB3iBlxIV1uNZuNWrXgimRSY1xEBzmvJOHmBOq1FtsehT+SlTHUNbPrE+6mtj0XtuQpR4pCFXF7ZjPi9TH7PJgT2tLOM9TxXC6DMdUDm7812r4y3B+x02AEh1YEmMhhYYBPWfZcbsaeGqwnTEM1h5H8z7f6Ov8H+2dT+DUtrXdL7rCB0kPcP1XVFgvhHsV9G2qV6rS19eqXQ4QcAJgkHPMklb1XKVqCPn/qU1PJk1/QITVzdNpMdUqODWtBLnHIADiSs9Y/EWzrVRSbUIJMNLmlrSeEE6ecKxGuUu4rZnNpeTTJJRK4/8Xt6awuRZ0y9tNrGucGzL3OnWNWgAZc5XdFLunxRHbZ8cdnYGuB0TV22abhMS1wnlkc1wz4bbyVaV7Tp4nBjy4VQ8wwMDScZB+UtiZWr3u+KTH/4WxOM1D2bq0d0A5O7MfeMfe05TwsW4U4WKC797I6r1OLbWjlTr/C4tp8znHedHExn5Lo3wu242jUrmuQxnYte+pU7sYXRBJ1HfPXJYaqGsccBawnM6lxJ1ktGXgh1TEw06nfBBcM+6cIJEcQZ+q2HT8lbizPTSs5KXf4NNv98S23gdRoT2IcA0nI1XfefGoaMgBxLj5ZC4sw6i17nxBMtzxYctDprIVWGHFJgu4AaN/RWtN3ayQAabQGicsRGhJ4DiuoVxrhwicTk5S5MjUbwt/wDTEDoJPmdSuwfCfeWpWxWrzjbTYHMdEFokAsPMSVytrqmjHN6Na6PQQB6Lo3wkv5r1KeEEupglxbDgWES08x3vZR5cd0PaPMd6uWmdVQhC+bN0EIQgBCEIAQhIUAErySgrw4oAeZ4x1GqZcwcZPiTHpp7L0SmyUAoIGgA8lGuqkub0a93tA+qcc5RyJcf3QPUk/ogJFF0NaOTQPZea78gfwkH8j7Erw1hXvs+aAe7RL2iZosyHp6ZL24IDI/FZmLZ8/hrUneuJv/2XPq1vNXZwH3qdP/5D10/e60Ne0q0WiS5vd/eBDh7hY6z2PU+1WAcwxQpw8jNoLXueM/4lUtg3Lf8A7yb2BkwhTxb7Tb/6s62169hyh0nyqHe/fmns4NaWmpUeJDAYAaMsTnZxnoOMK9CEpvjFdnz85qC5SG/ilUH7Pcw1GsLnsgGe/BktAHr5Lj2zNkVq1ZtOi5rjUcG5ZHXXvcBrI5K53z3v/aTabmsNN1MPGHFiBxEGW5DPLTwVfufa1PtFOo93Z0qT2VKlQ5NaGmdeLjoBqSVuY9TorfLplSVkbO4+D6Ca4U6YL3ABre84mBDRm4k6DKVwTfXeOpcXVSr3uzBw0y1pjs2k4TMZzrJ/ErXfveypeVXNo1g61aAW02gtc5wiXVAfmgyQNNMpWHobUOOSXa8NfdR4eM4PnLyyK7KXiK2W1jvE6nTqFrGPL6RpHtWCpk9wxBoPQKBaUQxwqVCS6MmjLCCIzPODoNEOfiMfI0AOcG5FzjPHgP5pTdscYLBn1dPrKvtbl0RfNFLvwJc2ALO0pYstWuzmNcLucZwmPtJLMLp70CBAyGpPTqrnZOzC6uGg9zOQTmI+ZvXx6qs3ltezuHtiGyC1reLY7oHIRn5r12pS+P2RyrTSnHwVj6hPdAgcmmSfFymC3eWhoADQNSQASdfFNUWF7g0CM88IJPXPgnbmjV1wOwjlBgDoDouZPXg4a2h6hZvaZhrwNQ10+2RXZ/hXsgNtftTh/wBSrIk8WMMAjxPrAXFdnXPGJ5ZkQZ1X0TufcmpZUS75gwNPDMDLLwg+aqfULH8SivbJMKO7W36RdIQhYJtAhCEAIVVvFvDTsqPaVMycmtGrj+Q6rnb/AIuVseTKQbyhx95VmrFstW4ror2ZFdb1JnWUhWf3V3xp3zSAMFRoktmZH4mniFoVDOEoPjJdk0ZKS2jw8gAk5AZkrN1N/bIP7PthMxIa4t/1Qm/iVdPbYuZS+ao5rSBqW5l0dMgPNcLrYmE9oHNdOQIInmZ9PVaWFhRvi5TZRycmdcuMEfSlNwe0OYQ5pEggyCOYITN9csosNSq4MaMyXH+pXOvhpvU5ttcsdLhRpmsyfMEeBMe6yF3tR9V5r3FR7nOJIAMQOE8h0C8h9PbslFvpCWbqCkl2zsuyd4ra7JbQqtc4Z4YIdHMA6jwVk22gknifyAXDNk1CLinWtsnh7CW8+9Bw+IOY8V2DerbwtLd1SQHHusnOXHpxgSfJRZWIqpqMHvZJj5Dsi3L0W8ALyXBcf2bvvXFbEK1RxJza+Cxw4iPurZs+JNoXYSXjrhynlrPnC5swbY+Fv+jqOXVJb2asuTbiuM7X3tqvuC91Wq0g5NY7C1g4ADj48V0rdHbZu7YPcQXtOFxHHiHEcCR9Euwp1QU2KsqFk3BFld1WMaX1HNa0aucQAPElRtn3tGsCaL2PjXCdPEarH/Eu7bUfToioCGS57A6O+YjEeccOvBZXYVc21zTeyWOxNBBdLKjHOAcJ8D/ZTVYKsq5N9kVuXws466O09sGglxAAzJJgDxJyC5R8WWMrVKdxRqsfLezIa4EgtJIOXAh3srX4pXz5pW7SWscHPceBwmM+ccuZWApXFMZd4g5EkjP+GIU+Bi+LGyDMyPMEiDa03MzcT0BP4stP60Wl25Vq/Y6dNmItDy7CJPewNAdA6T7qju6Y7RgGbImeYH5wITNTahc75itG18nxZFtQr2vYxa3RDsxnnzyP6q3stjtq1QDkXSTyyaHO/NRrmtip4si8AHFqYnME808y/wCxLHd1xwPbhdOeMYTIGZyletPiyCni5/r2O7ds6ZqPFBwiGzhOQIkROknJUdKyeDoT6p2nWk9m0a8hl4BXD7QGi6njAc5mHMkgEvBMkDkIXFceMV2WJffNpLost0Lcgh+oh4kaT3RAKrt96Z7fEYgsaGiQIAmZ8/or3YEW1oS9zTgxPdB4cPX81iL67ddVDUcC5xPg0DgI5AKr908hy9LoleoUqHvyFS57NoYDqAT1/lyXq0ujIMkZ6jglr2YeAJGICDGQ6ROql7N3brPdhDD46D1U++PbKklz8dml3a2HSuHGs7PCYIAgPPBx5SNQupbs14eWcCJHi3+R9lkdhbKFvSDNTq49ei0exHRXZ4kerSsPKt+Sx6fXo18Wr461vz7NchCFVLIIQhAcu+MJdjpa4cDo8cWftC5gagwxBxTrOURpHjxX0LvVu02+odmThe3NjuR5HoVwm+2T2b3NJEtJBz4gwdV9BgXRdfD2jFzKXz5fknbjbTey+oYf/ca3xDjhcPMFd52leihRqVnaU2OeeuETC4LultWjaXTK1RpqBkmGkDCYgOE/MRJMe67XVuKe0LOoKDw5tWm5o5gluQcNWnMZFVfqEX8kZNdfks4TSi477OL7Y25Vuape8lznHIcp0a0clGZXDmmnVEt4g8Oo5FNbRtXU3lpBDmkgjiCNR4qOymSR4rXhpJaEu/JsdwtpWls24oXBcHVWluKBhLA09xsZhxxTyJhY3aDC6oG0gXAyRziePKFFrzUquwE5aRxwgSR6eyl17gtaGj7zcRPV39e69VSU3NPtmdOfXH0h22o1WvDmgNzB7jgYjkAZWq363hbf2FtcMMOD6rXsnMODWgnw0P8AEFiKVVw7wOhA1zkyRlrwTlzdHDjZlJh3ImNY6wvLqVLU/aOa7XFOP5GrO4dBgZxllmcRAI/rmn6ezquZLSMpAlszlqJnSUbPuMIL4AJloIEHmSvNKu5zobrmfQSfYLqDaOZRSGb+s6WuIzEtIcOWkg8pW7+F926nRvKkju0g4An7zQ+HRy0Cx9/c46QdALmcxMtkD2yTdjtIgOJOBrm4DGUiQ6DzAIBS+HyVuJ3VLg1JDN3tJz3kuJkkk9TzVhZ/9Uik0zmCCco0kmdBEz4KLXtac4nF0nOBAjxJCft6TMJwF0nUOgyOMEL2KfE4m1ssd9N4qd3WJoYsmhuIn58JzIbwy9VlrYPLwGtxHI6SI68I8V67cMPdHTFxPVShdhrAAILhJ6mSI/rmo4xVUVxJduTbkTBa1QzC3AZILoIcQ0AyBxznhyVU7Z8k4DInwPmFKtari7I55nWNBPHwUuq3G5rvxZHx5/1yRrl2RfLr7SO2wLaffIGIgGDJAGZy5lFV1N+XfaYgOBB9oTu9FB1J4bwLQenKPZVFN5XtbUv2jpqUf0WFOh2IdGYgQ78UzPhpoo7b2TGasbeo0sfkcGWRzIkwM+ai09mGZGf18xwXk48ZbL2NLlAsLUipTNMn5mmRyIzaeuiz1OoXfLk3iSf6hXVS4bbgtdm8giBq2Rq7llw1VNfVBha1uhE5CNf5KObObPOi42NRDzPXJbndvvNqO4Y8I8GCB+ayO71PIdSPyAW82RswUKYpg4okkniSc1UzrFGvj7ZzhVuU+XpE9gVlsVs1mdJPo0qvYFc7Bpd4v5CB4nX6LCNo0YKE01yVAPIQkc6MygArinxCsxTvqojJ2F4/iaCfeV0vae2iThpEgD73E+HILm+/twaldrnGT2YE84c6FfwHq3X6KmWv8ZjK1MDTJXW6W81SxrRicKdSA+P9rh4fSQqe40Tryw0m4pmYBHKAt6cVOPGXhmPFuMuS9Gk3tql1y6oSHio1rweBEYciP3Vnn13A90ADzJ9U809xuc6x/bgmHqOuPBJfg0+XNbC3cG1O0p92oA4iNCY1HI/VeKtAuYJ1AHpnB+qebbksxt1Bjr0Psod1M4pIkz5hTp7KGRXx+4jCkZUxtqTTLY1k+ECR65hMG6dz84E+qQ3Ds+R1EnQiCJOal02tFRedj1g3FTiD3SSORB1jqJTL7czknnU4aC0kDKM+A/ugXbhrhPiM/ZV1+ieWtaZ77GGGfvDD6n9Etrs6aQqfdYI/ixZg+f5JReuOgEZZZH0yQ+v2dFtJxnGXPyP3TABMcZByXcttHkGlsrqhMmeaeoPECJnOeXSPdKS1/GD1ynzT1C3DSC4gDpmfIKSL15IZeCPtCiS5oaMyJPDWJJQ+zJY2dWk6fh1UraFLG/DSMtOc8xwnll7qBTJyMmdZVZy5dE/8EtjlKgZyVhVrimGg8Mz48vSfVR6Vy7QHzgT6ou9nOeDUzwtHfPI4oHr+S9XS7IupPolba28bxwBY1oEhuH5hMauOvsq+lZScnD6eyZohT7YgGToBKlhXGMeuhOblL8tnoEA9kPunvHmYyA6CVOtKclVlq/E5zubiVp91qc3DOmJ3oFDOfGLkatcFHUUPWO6HavdWuGDA4DCwyHkwO878OmnqqXbu4lRtTHRGNmUN+80cs9V06EYF8/8A/XZy5f8ABbePBx0YvYO7bxhNTuhsGOJMz5LXtCcwL0GKK6+Vz3I6qpjUtREa1aKxpYGhvr48VTWDMTp4N93fyV1SKhJiY0oXhpSoCVUqBoJJgDUlZ3ae1TU7rcme7up/RJvLfuZUa184CJbHMZOnqMvVVzagcJBBQHl5WS3t2TUqOFSmMQDYIGuRJkc9VrHBNuYparXVLkiOytWR4s5JdMIkOBaeREKx2HsntwCZwt1PXkF0CvYMf8zQfEBJSs2sENAA6LQn9RbhqK0ynDBSntvaMXt6zbSLAwRI0VS4yuhX+yWVhDxpoeI8Cs9d7mu/7b/J36j9FLj5kOKU32TSqa/iUVIOLQ1s/Nw80bXbDG6SCQY6jj6LT7D3fdSk1InhGgUHfluGnT6uOfgNJ81PHMjK5Vx8fkr31aqbZkFP2PQFR5pkTjAYD+FxIh3t7qtlXO6bh9pAPEGP3hmPoVo2S4wb/RkwhuSQ9tbZRt6bA4gy58RwEN/mqcrSb6V+9TaeDXH1Mfks1Kq405WVqcvLLGRFQnxXotNjWPbF7R82Elo5kEZekr3tHYD2U3VHCMI+rgB9VK3OdFV3PBl5kAq13uuf8K4ficwf7p/JQ2ZEo3qteySumMqHN+jCpyiySmg5We79EPuGNOYzkeAK0XLhFyfooqLk1H8ki1rltB4wjIElx1AwmAPMe6paYyC1W9NqKVDuCMRDXROmsn9Vl2KlTZG3c17LGRB1pQZLsaeJ4Ak+Ak+QXvaeOm1zHBzWnDr945mYGXBSd2x/iWeJ+hV/vPsF1dgNP5mzA4EGJ8Dkorsj47VF+Gd49HOpyXnZh7cZKzs7B1YPYz5sOIdYIySW+79xp2TvOAtRuxu9UovNSpA7pGEZnMjM+isX5NcKnqS3o5pom7U+L1szVhsqq0Qab545LU7s7LqMqY3twiCM9TPRaNtIck61ixrM+c4uOkbaqSex1pTgXhoSvqhuqzyY9wo1avPdbxy8U3Vrl3QJ7Z9KTi5aIC0s6WEAD+5VjSUKiFNpICS1CRqVARN57HtaBI+an3x4D5h6fRYdjyMwYXS3Fc82tZ9jWczhMt/dOY/TyQHqnfnjn9VIZdNPGPFVYK9AoC2wpCxVzKhGhhPsvDxgoCQWLyWJG3g4ghOCs08fyQDeBeH0Q4QQCOREj0Kk4UYEBVVNg0Ha0aX+gD6L1bbHpUjip02NOkgZ+qssCQsXfyTa1tnHCPnRVbR2JTrgdo2Y0PEeapqu4dI/K548wfqFrcCTAu4X2QWos5nTCfckZ7ZO6zbdxeHOcYjONPLwS7x7Adc0w1jg0tOLPQ5RBI0WgwIwJ89nNWN9j4YcOCXRzOpuTdN0Y13g9v5wpu7+7VxTuGPezC0EyS5ukEZAHNb/AAIwK5L6jbKLi0uyusKtNNbIlS0a4Q4AjkVX1N1bd3/bb5ZfRXmBKGLPjOUfDLcoRl5RT2W7lGi7GxgDhoczHhKsxTTwYiI1SUpS7k9iMVHpIaFNegxKaoC8G45BcnQ4GJTUAUd1QnVeEA8+4PDJNSkSSgFAkwOKt7alAAUKxoz3j5fqrSkxASKLVLphMU2qSwIB5qENSoBxxWb3ttMTG1Rq3I/unT0P1Wjeod5RD2lp0cCD5oDAAr0CkrUixxYdWkg+SQFAOAr0CmwUoKAcBXqU2CvQKA9gr22seZTQKWUA+Lly9C6PIKPKWUBJ+1dEv2noospZQEn7SOSPtA5KPKEBI+0dEn2nomEIB43B5BJ25TcoQHo1DzXlCEAIRKSUAqEkpCUApKct6GM9OP6JKFuX+H9aK1oUIEID1RpwplJi8U2KTTagPdNqkMCbY1PNCA9gIShCAHJmonnJmogMrvHs04+0YJkd4cZGh65fRUcra3TJVXdbPa7UefH1QFACllS62ynD5TPjkVEewtyII8UB6BSgrxKUFAOApQU2CvQKA9gpZXiUoKA9yiV5lLKA9SlleJSygPSJXmUsoD1KJXmUSgPUoleZRKAWUSkCfpWTjrl9UAwpdCxnN3p+qlULQDQKUykgPFKipNOmlZTT7WIAYxPMahjU61qAVrU6AkaF7AQCgISgIQHhyZqJ9yaeEBDqMUZ9JT3NTLmICvfSTNS3nUSrF1NNupICmq7LadJHh+hUSpstw0IPstAaa8GkgM2+2cNWn6/RNytKaKbfbA6gFAUAKWVbu2c38PpkmzstvX1QFbKWVOOyhzPsk/Zf+b2QEKUsqZ+zP83slGzOvsgIcolThswcz7Jxuzm9fVAVspWgnQSrZlk0cAnm0EBUstHHhHipFPZ3Mz4KxFJOCkgItK1A0EJ9tJPNpJ1tNAMtpJ5tNONYnGsQHhrE61q9Bq9tagEa1OAJQF6AQAAvYCQBegEAqEoQ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250889" name="Picture 9" descr="http://blog.socialmaximizer.com/wp-content/uploads/2010/08/facebook-art-marketing-webina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987675"/>
            <a:ext cx="18288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676400"/>
            <a:ext cx="1295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086600" y="2819400"/>
            <a:ext cx="1524000" cy="1208088"/>
            <a:chOff x="228600" y="2819400"/>
            <a:chExt cx="3581400" cy="2578901"/>
          </a:xfrm>
        </p:grpSpPr>
        <p:grpSp>
          <p:nvGrpSpPr>
            <p:cNvPr id="29715" name="Group 39"/>
            <p:cNvGrpSpPr>
              <a:grpSpLocks/>
            </p:cNvGrpSpPr>
            <p:nvPr/>
          </p:nvGrpSpPr>
          <p:grpSpPr bwMode="auto">
            <a:xfrm>
              <a:off x="762000" y="2955960"/>
              <a:ext cx="3048000" cy="2442341"/>
              <a:chOff x="5181600" y="1600200"/>
              <a:chExt cx="2743200" cy="2061341"/>
            </a:xfrm>
          </p:grpSpPr>
          <p:pic>
            <p:nvPicPr>
              <p:cNvPr id="29721" name="Picture 19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81600" y="2243958"/>
                <a:ext cx="444246" cy="765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2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85154" y="1600200"/>
                <a:ext cx="444246" cy="765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3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19800" y="2895600"/>
                <a:ext cx="444246" cy="765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4" name="Picture 22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80554" y="2286000"/>
                <a:ext cx="444246" cy="765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5638301" y="2743422"/>
                <a:ext cx="1752648" cy="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638301" y="1905390"/>
                <a:ext cx="456629" cy="380403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87209" y="3046601"/>
                <a:ext cx="456629" cy="30604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6477691" y="2972236"/>
                <a:ext cx="913257" cy="457629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716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62200" y="2819400"/>
              <a:ext cx="544576" cy="409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3657600"/>
              <a:ext cx="544576" cy="409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8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4200" y="3352800"/>
              <a:ext cx="544576" cy="409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Straight Arrow Connector 30"/>
            <p:cNvCxnSpPr/>
            <p:nvPr/>
          </p:nvCxnSpPr>
          <p:spPr>
            <a:xfrm flipV="1">
              <a:off x="1142604" y="3198949"/>
              <a:ext cx="458866" cy="382939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370171" y="4113933"/>
              <a:ext cx="1831738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flipV="1">
            <a:off x="2743200" y="4267200"/>
            <a:ext cx="762000" cy="762000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0891" name="Picture 11" descr="http://t3.gstatic.com/images?q=tbn:ANd9GcTQ4dIOfZM0l8IyW0y-hJ8xxiyka6mxXh_ybfWenlD1zF3KEbwg2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621213"/>
            <a:ext cx="2438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FAFC-D586-AD49-B87D-76B41ED8BC6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7" name="Date Placeholder 3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04" name="Picture 28" descr="polic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07" t="2507" r="2207" b="2507"/>
          <a:stretch>
            <a:fillRect/>
          </a:stretch>
        </p:blipFill>
        <p:spPr bwMode="auto">
          <a:xfrm>
            <a:off x="4771911" y="4162310"/>
            <a:ext cx="2057805" cy="1800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3" name="Picture 26" descr="http://t3.gstatic.com/images?q=tbn:ANd9GcTgHtdkOQgB2_lSfN1eyofy0QLwtaA_8E-b6s66T9BDSp3iLz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76600"/>
            <a:ext cx="1589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6" descr="http://t3.gstatic.com/images?q=tbn:ANd9GcTgHtdkOQgB2_lSfN1eyofy0QLwtaA_8E-b6s66T9BDSp3iLz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52800"/>
            <a:ext cx="1589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Research Theme</a:t>
            </a:r>
          </a:p>
        </p:txBody>
      </p:sp>
      <p:pic>
        <p:nvPicPr>
          <p:cNvPr id="30726" name="Picture 2" descr="http://t2.gstatic.com/images?q=tbn:ANd9GcTjIX4MfsRcwD27SAHPSmg004SgWSPrtBrYIT8T4cm9ufGqsQGDT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81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6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0728" name="AutoShape 8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0729" name="AutoShape 10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0730" name="AutoShape 12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0731" name="AutoShape 14" descr="data:image/jpeg;base64,/9j/4AAQSkZJRgABAQAAAQABAAD/2wCEAAkGBhMRERUUEBQUFBIVFBQVFxgVFBUXGBYYFhYVFBcUGBgdHSYeFxolGRoXHy8gIycpLC0tFR4yNTAqNSYrLCkBCQoKDgwOGg8PGjIkHyUvKSo1LywpLCwvLCwvLCwsLCksLiwsLyksLCwsLCwsLCwpKSksLCwsLCwsLCwsLCkvKf/AABEIAOEA4QMBIgACEQEDEQH/xAAcAAEAAgMBAQEAAAAAAAAAAAAABgcEBQgDAgH/xABNEAABAwICBgcDCQQHBQkAAAABAAIDBBEFIQYSMUFRYQcTInGBkaEyQrEIFCNSYnKCksGistHwJDM0Q4Oz4RZTc8LxFSVEVHST0tPi/8QAGgEBAAMBAQEAAAAAAAAAAAAAAAMEBQIBBv/EACwRAAMAAgEDAgUDBQEAAAAAAAABAgMRBBIhMUFhEyIyUXGB0fAFkaGx4SP/2gAMAwEAAhEDEQA/ALxREQBERAEREAREQBERAEWDjWNQ0cL56l4jiYLkn0AG0uJyAGZXN2n/AEw1WJOMVPrwUpOqI2n6SUHIdY4bb/UGWfvbUBdmknS5htCS183WyDbHAOscDwJuGNPIuBUFrvlLMBIgonOG4yTBp/K1jvioDgPRVUTAOqHCnYdxGtIfw3Ab4m/JTCk6KaJg7YlkP2pCPRoCtRxMt99a/JDWaJPWL5S779uhaR9moIPrGVJcE+UJh8xDahs1MTvc0SM/MztfsqM1XRhQuaQ2NzHbnNkebeDnEFQHGtAnQvLQ6xGY1sw4biHDd4Lq+Fln3PFyIZ1XhuKQ1EYkp5GSxnY6NwcO6438llLjnCMbrMLm14HvifvAzZIBuc32Xj4ciuiujXpVhxVvVvAiq2i7o79l4G18ZOZHFpzHMZqo009MmT34J4iIvD0IiIAiIgCIiAIiIAiIgCIiAIiIAiIgCIiAL8c4AEnIDMk7l+quunPSg0mGmNhtJVO6kWOYZa8p/LZn+IgKf6VNP34rV9XCXGljdqQsF/pHX1etI3udsaNwI3k3mPR90dtpw18gDqoi5JzEQ4N58XeAy2xLol0eEkj6qQXER1Y7/XIuXfhaR+fkr4wyl1GD6zsz+g/nmtDj41EfEfn0/cq5a6n0o+qXDmR7Bc8Tt8OC9aina8WcP4jmF6rHq61sY7W3cBtP8BzUm6qvc47JEclj1XEHaCR5LVY9hQniIA7bblh5729x/gtpLIXEk7SSfNfK1PTuVSqaqlbI0teLj1HMcConNHLQzskie5rmuD43tyII/Ubxz4FWHpDS9XUPA2E64/FmfW60WK0AmjLfe2t+8Nnns8VR5GBZF28k2LJ0P2L96ONN24pRtlybM3sTMHuvA2gfVcMx4jcVKly/0IaTmkxNkbjaKq+hcPt7YnW46/Z7pCuoFimiEREAREQBERAEREAREQBERAEREAREQBERAFzz8o/ES6up4fdjp9f8UsjgfSNq6GXNPyg2EYsL76aEjuvIPiCgJj0b4aGUVM364EjueuS/92w8FZChGgjwaejI2dRF/lAfFTda+XspS+xRny37mPW1YjbffsA4lRyWUuJLjclZmMT60ltzcvHaf55LAVvBHTO/VkN1thERTnBDdMx9O3/hj9560C2uk9Tr1DrbG2Z5bf2iVqlE/IIZiDzBVlzMnMkbI08Dk8eq7KpagSMa8bHta4dzgCPiuNdJT/SHdzf3QuvtHGFtJTg7RBCD3iNoK+fyrV0vdmpHeUbFERRnYREQBERAEREAREQBERAERaXS7SyHDaZ1RUHIZNaPakefZY3mfQAncgMbTbTymwqEPqCS91xHGyxfIRttwaMruOQvvNgaQxr5QmISuPzdsVOzdZvWP8XP7J8GhQ7HMaqcXrXSym735AC+pEwbGjg0X8SScyVLcHwqKmaAyONz973sa9xPLWuG9w9VBlzLH+SbHidmtj6b8YBuakO5GCC3owFSXBvlH1TCBV08MreMZdE7vz1mnyC9f+0biz44Xjg6JqwqrAsPqP6yDqXfWhOrb8Iy/ZKgXMXqiZ8V+jLW0W6X8OryGtl6mY5dXPZhJ4Ndcsd3A35Ku/lJ4QRLS1IGTmPgceBY7rGDxD3/AJVCMZ6NJWAvpHCoj4DKQfh2O8M+S1c2mNU6kdRVDjLCHNLGy3LoXsNrsccxlrNLTcWcbAHNW4yTa3LK1xUPVItHotxfrKKPO74Hlh7gddv7JA/CVajHggEbCLhcydHuk4o6m0htDLZr/sn3ZPAk35OKv/DsV1BZ3abtFrZX+IWzjfxsS15XYz7XRb34ZiVZvI/7zviV5L7mk1nE7LknzN18LSXgqsLGxGtEMTnncMhxJyA81kkqEaS4z1z9Vh+jYdv1nbNbu3Dx4o3oGnc4kknMk3PecyV8otRpHifVx6jT23i3c3YT+nnwVe7US6Z1MunpGooaM11eyJn9/OyMcg5wbfwbn4LsljQAANgyC5++T1ogZah9dIPo4QY4r75XiziPusJHfIOC6CWA3t7ZqJaWgiIvD0IiIAiIgCIiAIiIAiIgC5Q6TdLpMUxB4aSYY3uip2A5W1tXX73kXvwsNy6smB1TbbY277ZLjHATq1LL7QXeeq4D1suaek2eyttIleE0rKVmqO1IfbcNl/qg8As4YpxafNQ3HcSdrljSQ0WvbeSL+S9qnQ/EYG9Y+mqWNtfW6t9gOZGzxVRcd38zLL5Cj5UTKOuYd9u/JZCrmmx6Rntdsc9vn/G6kOF461/sGx+q79OPgoL47kmjOqJTBUuYbsJB+PeN6YtgtPiI+kAiqbdmRo9o7g4e93HPgdyw6asD8th4fwWQq/eXtdmWO1LT8FbY1gctJKY5m2O0EZtcPrNO8fyVLtBukb5uBBVkmEZMfmTGPqkbXM9RzGQktRTx1sXzep2/3cnvMdu/nfsO4qqsZwiSlmdFKLOadu5wOxw4gha/E5db2uz/ANmZyOOl+DoFmJROYHiSMsdmHa7bHuN1iVOktOwe3rHgwa3rs9VRUTaiBjZQJGRvvqusdR9iQbH2XEEELNi0slHtNY7wIPobei3Y58v6lozK49LwWHi+kj5wWtGpHwvm77x4ch6rTqLu0vfuY0d5JWDVY9NJkXao4Ny9dvqlczH6dzxce35JHiuOshBAs6TgNg+8f02rVaNYBJiVVqukZGy4dLNI5rWRs2XzIBO4NG3kASNAt9SaC1srBIyBxYQHAlzBcHMEAm58AqGTJkzvsv0RZiJxo6k0WqsPhijpKKencI22axk0T3ne5xDTckm5JttJUhXF9Rgc8Pa1T2Te7TctI35ZjvVj9H3TtNTFsOIl08GQEu2WPm4/3re/tczsUFTU9qRKqT8HRKLHw/EI542ywvbJG8azXNNwR/PwWQuT0IiIAiIgCIiAIiIAiIgC5L6S8Bdh+KzNaLNMnXxZZakhLwByDtZn4CutFXXTRoCcQpBLA29VThzmgDORhzfHzOWs3mCPeQHOmNxgubK32JGg9xGRH88CugejXS9uI0LWk/0mANZIN7rCzZRxDgM/tA8lz5htS0gwy5Mcbg/Udx7uP/VZGE4tUYZVNlhOrIz8r2na1w95p4fAgJhv4b0R8nCs0F+aR6B0dcD10QbIf7yOzJL8zaz/AMQKpvTDo1qcPvI36anB/rGAgs4dY33e/Mc9yu7RLTCnxSLrIDqTNA62EntNPEfWbfY7zscltnNvcEciD6ghaLiMq2jAnPm4ldL7r7fscz4Xj+xsp7nf/L+Kl1HXXyd4His3pG6KgwOqaBvZF3SQt3DaXxjhxbu3ZZCAYLi2qQx57J2H6vLuWPyeLo+l4nMnKtp/z3LAXhpXhnz2kLwL1FOC4He+Pa4c7be8faXnQVWsNU7R6hbPD6jUkad17HmDkf55LLTcVtehq6Vzp+p5/J/0lAnkw+ezoahpkY1wBb1jB2hY5dqMX/wwrT0i6PcHbFJPUUcLWRsfI8xtMeTAXHJhbc2C53wN3zPGYtTIRVzW97RNqEeLbjxV39PuP/N8M6lp7dTI2PnqM+kefRrfxraT2tmS1p6OeMdrYZZ3upoBTw3syMOe+wGwuc4kl3HdwC1632juGCSOUu2OGoDw2OJ89VaqtoHwus8W4HceYKmrFSlX6MjVp05MZXl0bH/u2D/F/wA2RUarf0Cr3uwlwpgDPF1zWg2zeSZG/vb94VngvWR/hkXIW5/UkON6PNnBcyzZeO53J38VV2P6MXLixupKCdZuwE/ofQ+qkmhPSO6R/UVzgHk2ZIQG5/UeAAAeB8CpXpJgfXN12D6Ro/MB7vfw8lof+fIjaKvzYqK96MOkuXCp+rl1nUj3Wljzuw7OtYNzhvHvAcQCOoqSqZKxskbg9j2hzXNNw5rhcEHgQuSdJcJ1h1rB2h7Y4j63ePh3Kx/k/adm5w6d2R1n05O4i7pIvK7x3P4hY2XE8ddLL8WrW0XoiIojsIiIAiIgCIiAIiIAiIgKJ6Z+iUgvr6Bl2m7qiJozadpmYN43uG7bsvapaWua9oin2D2H72cjxb/PC3aCpzpL6DWzl1ThgayU3L4Mmsedt4zsY77J7J+zv5c7PU9FJxunopWywvcxzTdkjDt8dhBG0HIjiFb2iHTRBUBseI2gm2CZo+if98bYz5t5t2KoOumpXuhnYRqmz4pWkFp7jm0/zmvx1HFJnC7Vd9R5t+V2wr2MlY2R5cEZlpnUrW3aHsIexwu1zCHNI4gjaqM6XdC20soqYBaGZxDmjYyXM5cGuFzbcQ7dZRbCtIa7D3fQSyw8W37DuZYbsd5LZaQ9J1bXU/zeoMRYXNcS2JrXEt2ZjIeACs3nWSdNFDDwqwZOqH29UNH8QLmAn2mGx5jd6ZeCkddiDIYzI89kDLiSdgHMqI4FF1cbnv7INjnwF8/G6wq6ukrJWMY0nYyNgzJOy/eVk1hV37G9OVxHuYr8TeZzODaTretBsDZ2trg2O3Pit3px0gVGLPjdUiNoiaWtbGHAXdYudmTmSB5BWTo50a0zKJ0U4EksoBkeNrHD2RGd2rx97O+WQqXSDBnUNU+Fxa8xuaQbXDgQHtuDsyIuPiuOL/UcXIy3hns5/wAr7keXj3jlVXqZOD6QsiYGOYbC/aBvtN7kf67ll6Q1jJKcGNwcOsbs3ZO2jcvqkgoKyMjOjqg0kAOLoZSBew1iSwnZbW35X2KO11C+F2q8W4cDzC3XltY9eV4M/ol3vwzGU/6IcV1KiSEnKVms370dz+6XflUAWwwDEzTVMUw9x7Sebb2cPFtx4qDDfRaolueqWjL0hwzVrqmO7Wask7hrGwsA6QC/EiwA3kgb1sNDsVrJq6ANmldZzQ4Oe4t6pntAjZbUB8bb1+9J0LRiDy0gh7In5HiwD1AB8Qpz0MaKarPnEg7Uvs8omn/mdbwaOKmiH8ZpeE9/2I6pfDTPnSzDBHJrNHZkvcbtb3h3G9/EqsqaoNHWsfGSDDMx7Tya4OHorj08IDWhuzrHW7gCP1CpjSFtqh/4T+yFa5yXSmQ8Z/M0doBfqxcKm14InfWjjd5tBWUsouhERAEREAREQBERAEREAREQEf0s0Do8SZq1UQLgLNkb2ZGdz+HI3HJUrpR8nqrhJdQvbUx7muIjlHLM6ju+47l0UiA4zr8PraM6s8c0PKRjg092sLHwWI3E3jO0d+PVsv8ABdquYCLEAjgdi179GqRxuaanJ4mGMnz1Vz0r7Hu2cb1FVJILvLi0ED7IJvbZlfb5L1osMncwzQseWxuAL2A3aTmNmY7+5Xt8oqnDMPpxG0NYKoZNAAv1UlshlxWg6EJGiBxOVqk35XjjAPndT4cSt9PsyPJblbItgHSxPA0tnb1xAOq6+q6+4P8ArDnt5lRiNz62qL5jcvfryO4AnO3DgB3K4ekvoygqB11IGxVJJLmiwZLvzGxjr+8Mjv4imqeokpZHMe0gg2exwsQR8Cq1cNYW8kzpvtsmnP8AE1NPsjZYzok5l3wXezbq7XAcvrD1+K1BxJzo+rk7QHsk+008jvG6ymWGYqC0Fp1mHdvH8CvzFtHYqka7LMkPvDYfvDjz296gx8msfy3/AD8k94JvvJAkWTX4dJA7VkbY7juI4g71jK0mn3RWa12ZudHcKfX1bI3FxvbXccy2NgAJv90Bo52XStBTtp6e7QG9kBoHui2qxo7hmq66IdFuriErx26ix+7E3MD8W38qsjH5QGNByFyT3NH+q1sGPpST813f4KWStt+xWumVTrStYPcbn3uz+AHmqt0l/tDu5v7oU5rqrrZHvPvOJ8Nw8rKB6QuvUP8AwjyaF1zn8n6nHG+o6+0Z/sdN/wCnh/y2rZrEwmDq4ImfVijb+VoCy1kF8IiIAiIgCIiAIiIAiIgCIiAIiIAiIgIZ0u6OGtwqZjBrSR2nYN5Mdy4AbyWF4HMhc9aBaVuo5HMs0sl1favk5t7WO64JHkusK+ujgjfLM4MjjaXOcdgaBclccaSVsU9XPJSxGKF8j3MZt1W7fDebDIXtsC7x24pUjmpVLTLb/wBtj/uRf7//AOVFdLGCvIcWsjkaLBzQbkfVefeHwUZw3SgtAbMC4DY4e148f52rbt0hgPv272u/gtj4+PNOqf8AcofDuH2ItHJJTSEEWO8HYR+vepVheLB41mH7zTu7/wCK12M4nTSssSXOHslrSCD3m2XJR6mqXRuDmGxHryPELE5PHnfyvZpYM1Jd0WS9kdQwteA4bwdo5g7u8KA43hXzeXUvrCwcDa2Rvt55KQYVi4kzadV42j9RxCxdL6hjxHulFweGr/1/VUcKqL6fQt5XNx1epdOhmItFNTvaLtMEYy3WY0Ed4It4L90zxW8DyMrgMHHtGxPlfyVWdHWnTab+j1JtCSSx/wDuydod9gnO+4k7ibWTjFD85gtG4ZkPab3a61943WO0L6zBUZJVLzrRg5JcvXoQBRLDqT53iEcYz66pYzwdIG38lKtKYX0cV5NUPfdrAHAk8XWG4ceNll9AOjRqMR+cOH0dK0uvuMjwWMb5a7vwhUubfiSfjT5o6UCIizi2EREAREQBERAEREAREQBERAEREARFB+lrTwYZRnqz/SprshH1cu1L+EEW+0W7roCtunjpD66Q4fTu+iidecg+3IDlH91h2/a+6vHoy0P6mP5zM36WRvYBHsRu3/ecPTvKiXR7osa2oMkwLoYyHPvn1jzmGc77Ty7wuhRTdXTuB2lpJ7zkB4ZK/wAXGp1kr9P3K2a9/KistIejWkmDpIwYH2c76O2oSBfNhyH4bKt5NEyBfrW2AuSQRYK95m3aRxBHmLKpcVjvBIPsH0F/0V3Nx8f1aK8ZbXbZDJ4o27Hl/c3VHmc/RfkTXSERxsuXEWa1us5x3W2k9wUq6KNFqfEcQEFUX6nVveAxwaXOYWnVJsTbV1tljltXTeA6J0lC3VpII4srEtbd5+883c7xKxW/saGjj+uw+ekl1JmPhlaGu1XAtcA4BwuDsyOwrPwDR6fEJrC+rcdZK4dlg/U22NHoMxdnTzoCamFtbTtvLA0tlaBm+HN2sOJYST3OPAKr9AtOm0o6ipJ6m5LHAE9WTmQQMy07cth78q+frUNx5JsSl0lb7G+0n6HgQH4ecw0Axvd7RAtrNedjjtIOVzkRsVcU2L1FPdsU0kdiQRHIQLjI+ybHvVgaW9KTTC6CiJJeNV0ti3VaciGXzuRvsLbuIhGDYOZGve4dkMeG83WIv3D49yq/0nFzEnOat/Z+uvf+b/wd8ysKe4/4Zei2jNVjFX1Ub9aTV13vleTqsBa0uN7udm4Cwvt8Ve/+0OGaM0jaYP6yYdpzGWMsjyBd787RjZbWOQAtey50wfHZ6Rzn00ronvY6MuYbO1XEEgHa3MDMWOS2uH6D1c7DO9rmx+0XP9pwOZcGnN3G59VpzFW9JbKrpSu5cND8pCjcbTU08Y4tMclu8XafK6sbRzS+kxBmvRzMkt7TRcPb95hs5vfax3Ll+XRKMjsueDzsR5WC1cMtTh07ZYXujkabsew5HiOY4tO3eF3kwXjW2jmMs12R2Yih3Rl0gMxal1iAyojs2Zg2XOyRu/UdY24EEZ2uZioSQIiIAiIgCIiAIiIAiIgCIiA8qqpbEx0kjg1jGuc5x2Na0Elx5AC65N0y0ilxnEi9gJD3CKBh92ME6t+BNy5x4k7grW+UHpn1MDKGJ3bnAfLbdED2W/icPJh4qI9D+ipdepeO04mOK+4bJJPi3wdxUuHH8StfzRxddK2WLoPowymhYxubY9pt7chzc8+P6DctvjlRkGDfmf09fgtnDEGtDRsGSjdbNryOO69h3DILWxfPe/RFGuy/J4hVhiEFnSM5vb6kKzlX2OstUy/fv52d+qt2iEj3Q1VdXjVKdznSMP44pGj1surVyBoTL1WL0h4VkLfAyhp9Cuv180+xrkO6XMd+aYTUOabPkaIWcbynUNuYZrn8K5v0Q0OdiBl1XiMRhpuWlwJcTZuRyyBN89itj5SmJkQ0kA2PkllP+G1rG/5jvJarohw0ijLgO1NK4juaAweocp+NjWTJqvBFlpzO0aZvRK2KN8kspkc1usGtbqtyzNySScr7LLxYwAAAAAZWGy3BWtUU5YdVwz89qiWIaHG5MDhY+664tyBzuO9bMYYhfIihd1X1FVaOOEWIQ6wBDahrTcAi2vqk5+fgr+VfUvRZeoE00oA1w8xtFySDe2vlYE8irBKj4uKsfUq+5JmtXpogGP4eIZiG+y7tN5A7vA3HktLX0QlYWO37DwO4qXabW1ouOq/yu236qMqapT2mQp67o1XRbpI7D8UiLjaN7+omG7VeQ25+67Vd+HmusVxhpFHq1Drb9V3mBf1XYGj9cZ6WCU7ZIIpD3vY1x+K+fuemnJqS9pMz0RFwdBERAEREAREQBERAF41lW2KN8kh1WRtc9xOwNaC5x8ACvZVl0+6R/N8NELTZ9U/U59Wyz5D56je55QFHYlWy4xibn5h1RLlfPq4xkB3NjH7JXQ2jGFNhiaGCzWtDGDg1uV+829OaqLocwLWdJUEZ3EMfebF5/dHiVe0cYaABsAt5LQxT0Y9+tf6KuR9Va+x4182rG477WHeclGVusdls1reJv5f6n0WlWhx51OytkfcKA6SH+lSd7f3GqfEqtsRqesle/c5ziO6+XpZTURkKoJNTEY3fVq2HylBXZK4yf/bsv/MD98Ls0L5y/qZqz4Rz18pGQ/PaZu4UxPiZXg/AKRdFxayipSchqvJPNz5P1KxPlJYI4tpapou1uvC88Naz4/hJ6cVE9BukGKCnbBOCNQu1XXGbXOLt+WRJ38FZ4dSrap+VoizpuexbmLTNdJdpuLAX81hLRw6a0jtklvC/wuvuTTClH95fuaf1stmXKWkyg9tm5XnUVDY2lzyGtG0lRWu6RIW/1erfi97R+yCSfMKK4npmyQ3kl17bA0Gw7hay8rNE+WeqKfhG2xrE+vlLtjR2WjkOPM5nxWAo/UaXN/u2E83G3oL/ABWsdW1NW8RsD3ucbCOJpJdy1Rcu9VTvl4147ks4KfnsfOP1IknJYbgANBG+wzt4rsDRuiMNHTxO9qOnhjPeyNrT6hU/0X9CEjJWVWJgN1CHxwXBJcM2ulIyAGR1OO21iDeKybrqp0y/K0tBERcnoREQBERAEREAREQBc3/KGxbrMSZCD2YIGi3B0hL3H8vV+S6QXKfTRf8A7bq78YfLqIrIC0OjvDxBTUrDkS0PP3pAX/FwHgp8TbbsUOprajdXZqtt3WFvRZUlW9ws5xI4X/m636wdWtPwtGasmtn3iFV1jyRsGQ7hvWMvxzgBc5AbSdyj+L6WNYC2Cz3fW90d31j6d6sLUrRE3s+tKcY6tnVMPbeO19lp/U/C/JQ1fUkhcS5xJJNyTtJWHiGIshbdxztkN5P8Oaiqku7PUm3pEfwqHrcTiaPfrI2/mmaF2MuVuhnBXVWLwG12wl1Q88NQdk/+4WLqlfPU9vZqpaWjDxjCIquF8FQwPikbquafMEHaCDYgjMEBUfj/AMnCZriaGojezMhs92PA4azQWuPOzVfiLw9OWp+g3F2nKna/m2eH/meCvJnQnjB/8Jbvnp//ALF1UiA5jpegLFX+02GP78wP7gct9h/ybKg/2irhZ/w2Pk/e1FfyICrsH+T1h0VjO6aoO8OeI2HwYA79pT/BtG6ajbq0sEUI36jAC77ztrvElbJEAREQBERAEREAREQBERAEREAVA/KH0Re2dldG28cjWxSkD2XtyY48nNsO9nMK/l4V1DHPG6OZjXxvBa5rhcOB3EIDmvRjpQEcDIZ2XcwBrX61gWjJoORsQMr8lt5NP3PH0boWjk4OPqbei2+lHycg5xfh04YDn1U+sQOQkF3W5FpPNQ2o6BsWabCOJ/NszLftWKvRzblafcr1x5b2j7rtIg/+tnB5F4t4NGXotVUaTQt2EvP2R+pstxSfJ/xR/tCCP781/wBxrlJsI+TWcjV1Y5thj+D3n/lSubb8I8XGn1Kqq9KpHZRgMHHafPYPJbTRTo1xDFHB0bHNiO2ea7WW4tJzk/CD4LoLR7oiwyjs5lOJZB7856094B7APMNCmICq3kq/qZPMTPhEY0C6PoMJhLIrvlfYyyuFi8jYAPdaLmw55kqUIijOg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9765684">
            <a:off x="2797175" y="2700338"/>
            <a:ext cx="1366838" cy="58578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8" name="Right Arrow 17"/>
          <p:cNvSpPr/>
          <p:nvPr/>
        </p:nvSpPr>
        <p:spPr>
          <a:xfrm rot="3415215">
            <a:off x="5690394" y="3212306"/>
            <a:ext cx="1366838" cy="5873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9" name="Right Arrow 18"/>
          <p:cNvSpPr/>
          <p:nvPr/>
        </p:nvSpPr>
        <p:spPr>
          <a:xfrm rot="10800000">
            <a:off x="3124200" y="4876800"/>
            <a:ext cx="1370013" cy="5857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pic>
        <p:nvPicPr>
          <p:cNvPr id="50198" name="Picture 22" descr="http://t3.gstatic.com/images?q=tbn:ANd9GcQcYJE6Q2vJOJYkLLzAPEz18fxCblXXe2PyZA-7fROK4iYA8VuIPA"/>
          <p:cNvPicPr>
            <a:picLocks noChangeAspect="1" noChangeArrowheads="1"/>
          </p:cNvPicPr>
          <p:nvPr/>
        </p:nvPicPr>
        <p:blipFill>
          <a:blip r:embed="rId5" cstate="print"/>
          <a:srcRect r="9100"/>
          <a:stretch>
            <a:fillRect/>
          </a:stretch>
        </p:blipFill>
        <p:spPr bwMode="auto">
          <a:xfrm>
            <a:off x="4315805" y="1494386"/>
            <a:ext cx="1246795" cy="1553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Oval 25"/>
          <p:cNvSpPr/>
          <p:nvPr/>
        </p:nvSpPr>
        <p:spPr>
          <a:xfrm>
            <a:off x="1371600" y="3429000"/>
            <a:ext cx="1905000" cy="1600200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5029200"/>
            <a:ext cx="35052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Large real-world networks &amp; processes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8600" y="1371600"/>
            <a:ext cx="1905000" cy="1600200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4343400"/>
            <a:ext cx="1905000" cy="1600200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72200" y="1600200"/>
            <a:ext cx="2362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Understanding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4648200"/>
            <a:ext cx="23622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POLICY/ ACTION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Managing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52D76-8DC0-5446-9696-911FB73529E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30" grpId="0" animBg="1"/>
      <p:bldP spid="24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In this talk</a:t>
            </a:r>
          </a:p>
        </p:txBody>
      </p:sp>
      <p:grpSp>
        <p:nvGrpSpPr>
          <p:cNvPr id="31747" name="Group 10"/>
          <p:cNvGrpSpPr>
            <a:grpSpLocks/>
          </p:cNvGrpSpPr>
          <p:nvPr/>
        </p:nvGrpSpPr>
        <p:grpSpPr bwMode="auto">
          <a:xfrm>
            <a:off x="533400" y="1676400"/>
            <a:ext cx="2878138" cy="3668713"/>
            <a:chOff x="4038600" y="1371600"/>
            <a:chExt cx="2426426" cy="2782634"/>
          </a:xfrm>
        </p:grpSpPr>
        <p:pic>
          <p:nvPicPr>
            <p:cNvPr id="12" name="Picture 22" descr="http://t3.gstatic.com/images?q=tbn:ANd9GcQcYJE6Q2vJOJYkLLzAPEz18fxCblXXe2PyZA-7fROK4iYA8VuIPA"/>
            <p:cNvPicPr>
              <a:picLocks noChangeAspect="1" noChangeArrowheads="1"/>
            </p:cNvPicPr>
            <p:nvPr/>
          </p:nvPicPr>
          <p:blipFill>
            <a:blip r:embed="rId2" cstate="print"/>
            <a:srcRect r="9100"/>
            <a:stretch>
              <a:fillRect/>
            </a:stretch>
          </p:blipFill>
          <p:spPr bwMode="auto">
            <a:xfrm>
              <a:off x="4315805" y="1494386"/>
              <a:ext cx="1246795" cy="15536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3" name="Oval 12"/>
            <p:cNvSpPr/>
            <p:nvPr/>
          </p:nvSpPr>
          <p:spPr>
            <a:xfrm>
              <a:off x="4038600" y="1371600"/>
              <a:ext cx="1904470" cy="1600225"/>
            </a:xfrm>
            <a:prstGeom prst="ellipse">
              <a:avLst/>
            </a:prstGeom>
            <a:noFill/>
            <a:ln w="603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02841" y="3336662"/>
              <a:ext cx="2362185" cy="8175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atin typeface="+mn-lt"/>
                  <a:ea typeface="+mn-ea"/>
                  <a:cs typeface="+mn-cs"/>
                </a:rPr>
                <a:t>ANALYSIS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Understanding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748" name="TextBox 14"/>
          <p:cNvSpPr txBox="1">
            <a:spLocks noChangeArrowheads="1"/>
          </p:cNvSpPr>
          <p:nvPr/>
        </p:nvSpPr>
        <p:spPr bwMode="auto">
          <a:xfrm>
            <a:off x="3657600" y="1828800"/>
            <a:ext cx="533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Calibri" charset="0"/>
              </a:rPr>
              <a:t>Given propagation models:</a:t>
            </a:r>
          </a:p>
          <a:p>
            <a:endParaRPr lang="en-US" sz="3600" b="1">
              <a:solidFill>
                <a:srgbClr val="7030A0"/>
              </a:solidFill>
              <a:latin typeface="Calibri" charset="0"/>
            </a:endParaRPr>
          </a:p>
          <a:p>
            <a:r>
              <a:rPr lang="en-US" sz="3600" b="1">
                <a:solidFill>
                  <a:srgbClr val="C00000"/>
                </a:solidFill>
                <a:latin typeface="Calibri" charset="0"/>
              </a:rPr>
              <a:t>Q1: Will an epidemic happen? </a:t>
            </a:r>
          </a:p>
          <a:p>
            <a:endParaRPr lang="en-US" sz="36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9DAC0-D29E-EF47-8715-2724955866F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In this talk</a:t>
            </a:r>
          </a:p>
        </p:txBody>
      </p:sp>
      <p:sp>
        <p:nvSpPr>
          <p:cNvPr id="32771" name="TextBox 14"/>
          <p:cNvSpPr txBox="1">
            <a:spLocks noChangeArrowheads="1"/>
          </p:cNvSpPr>
          <p:nvPr/>
        </p:nvSpPr>
        <p:spPr bwMode="auto">
          <a:xfrm>
            <a:off x="3657600" y="2362200"/>
            <a:ext cx="533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libri" charset="0"/>
              </a:rPr>
              <a:t>Q2: How to immunize and control out-breaks better? </a:t>
            </a:r>
          </a:p>
        </p:txBody>
      </p:sp>
      <p:grpSp>
        <p:nvGrpSpPr>
          <p:cNvPr id="32772" name="Group 15"/>
          <p:cNvGrpSpPr>
            <a:grpSpLocks/>
          </p:cNvGrpSpPr>
          <p:nvPr/>
        </p:nvGrpSpPr>
        <p:grpSpPr bwMode="auto">
          <a:xfrm>
            <a:off x="381000" y="1524000"/>
            <a:ext cx="2867025" cy="4070350"/>
            <a:chOff x="381000" y="1524000"/>
            <a:chExt cx="2866911" cy="4069616"/>
          </a:xfrm>
        </p:grpSpPr>
        <p:pic>
          <p:nvPicPr>
            <p:cNvPr id="9" name="Picture 28" descr="polic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207" t="2507" r="2207" b="2507"/>
            <a:stretch>
              <a:fillRect/>
            </a:stretch>
          </p:blipFill>
          <p:spPr bwMode="auto">
            <a:xfrm>
              <a:off x="457200" y="1524000"/>
              <a:ext cx="2637504" cy="23076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561968" y="1704942"/>
              <a:ext cx="2312896" cy="2050680"/>
            </a:xfrm>
            <a:prstGeom prst="ellipse">
              <a:avLst/>
            </a:prstGeom>
            <a:noFill/>
            <a:ln w="603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3961960"/>
              <a:ext cx="2866911" cy="16316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atin typeface="+mn-lt"/>
                  <a:ea typeface="+mn-ea"/>
                  <a:cs typeface="+mn-cs"/>
                </a:rPr>
                <a:t>POLICY/ ACTION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Managing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F613-3B90-BB42-BAAE-9B5961C36D12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60000"/>
            <a:lumOff val="40000"/>
            <a:alpha val="705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Part 1: anomaly detection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Part 2: influence propagation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</a:t>
            </a: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(Theory)</a:t>
            </a:r>
            <a:endParaRPr lang="en-US" b="1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(Algorithms)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36688-0D6B-1B4F-B793-67A8C06C65E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A fundamental question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371600" y="1905000"/>
            <a:ext cx="3200400" cy="3068638"/>
            <a:chOff x="5181600" y="1412805"/>
            <a:chExt cx="2743200" cy="2514958"/>
          </a:xfrm>
        </p:grpSpPr>
        <p:pic>
          <p:nvPicPr>
            <p:cNvPr id="3587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8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9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278"/>
              <a:ext cx="1828800" cy="19516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4607"/>
              <a:ext cx="457200" cy="381212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243"/>
              <a:ext cx="457200" cy="304449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082"/>
              <a:ext cx="925286" cy="45537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125"/>
            <a:ext cx="1828800" cy="14287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675"/>
            <a:ext cx="1752600" cy="4667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1242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425"/>
            <a:ext cx="1828800" cy="635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1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5852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5853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5854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5855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6350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288" y="2486025"/>
            <a:ext cx="544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495425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488" y="4343400"/>
            <a:ext cx="544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2971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Strong Virus</a:t>
            </a:r>
          </a:p>
        </p:txBody>
      </p:sp>
      <p:pic>
        <p:nvPicPr>
          <p:cNvPr id="3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1242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Callout 37"/>
          <p:cNvSpPr/>
          <p:nvPr/>
        </p:nvSpPr>
        <p:spPr>
          <a:xfrm>
            <a:off x="76200" y="5181600"/>
            <a:ext cx="3429000" cy="1066800"/>
          </a:xfrm>
          <a:prstGeom prst="wedgeEllipseCallout">
            <a:avLst>
              <a:gd name="adj1" fmla="val 23021"/>
              <a:gd name="adj2" fmla="val 6648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Epidemic?</a:t>
            </a:r>
          </a:p>
        </p:txBody>
      </p:sp>
      <p:sp>
        <p:nvSpPr>
          <p:cNvPr id="35870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914400" y="1295400"/>
            <a:ext cx="6873073" cy="3901856"/>
          </a:xfrm>
          <a:custGeom>
            <a:avLst/>
            <a:gdLst>
              <a:gd name="connsiteX0" fmla="*/ 20096 w 6993653"/>
              <a:gd name="connsiteY0" fmla="*/ 2723103 h 4081889"/>
              <a:gd name="connsiteX1" fmla="*/ 20096 w 6993653"/>
              <a:gd name="connsiteY1" fmla="*/ 2723103 h 4081889"/>
              <a:gd name="connsiteX2" fmla="*/ 30145 w 6993653"/>
              <a:gd name="connsiteY2" fmla="*/ 2532185 h 4081889"/>
              <a:gd name="connsiteX3" fmla="*/ 50242 w 6993653"/>
              <a:gd name="connsiteY3" fmla="*/ 2401556 h 4081889"/>
              <a:gd name="connsiteX4" fmla="*/ 221064 w 6993653"/>
              <a:gd name="connsiteY4" fmla="*/ 1597688 h 4081889"/>
              <a:gd name="connsiteX5" fmla="*/ 331595 w 6993653"/>
              <a:gd name="connsiteY5" fmla="*/ 1266092 h 4081889"/>
              <a:gd name="connsiteX6" fmla="*/ 653143 w 6993653"/>
              <a:gd name="connsiteY6" fmla="*/ 562708 h 4081889"/>
              <a:gd name="connsiteX7" fmla="*/ 733529 w 6993653"/>
              <a:gd name="connsiteY7" fmla="*/ 452176 h 4081889"/>
              <a:gd name="connsiteX8" fmla="*/ 884255 w 6993653"/>
              <a:gd name="connsiteY8" fmla="*/ 301451 h 4081889"/>
              <a:gd name="connsiteX9" fmla="*/ 1004835 w 6993653"/>
              <a:gd name="connsiteY9" fmla="*/ 190919 h 4081889"/>
              <a:gd name="connsiteX10" fmla="*/ 1065125 w 6993653"/>
              <a:gd name="connsiteY10" fmla="*/ 150725 h 4081889"/>
              <a:gd name="connsiteX11" fmla="*/ 1175657 w 6993653"/>
              <a:gd name="connsiteY11" fmla="*/ 60290 h 4081889"/>
              <a:gd name="connsiteX12" fmla="*/ 1256044 w 6993653"/>
              <a:gd name="connsiteY12" fmla="*/ 0 h 4081889"/>
              <a:gd name="connsiteX13" fmla="*/ 1326382 w 6993653"/>
              <a:gd name="connsiteY13" fmla="*/ 10048 h 4081889"/>
              <a:gd name="connsiteX14" fmla="*/ 1366576 w 6993653"/>
              <a:gd name="connsiteY14" fmla="*/ 30145 h 4081889"/>
              <a:gd name="connsiteX15" fmla="*/ 1436914 w 6993653"/>
              <a:gd name="connsiteY15" fmla="*/ 40193 h 4081889"/>
              <a:gd name="connsiteX16" fmla="*/ 1497204 w 6993653"/>
              <a:gd name="connsiteY16" fmla="*/ 50242 h 4081889"/>
              <a:gd name="connsiteX17" fmla="*/ 1547446 w 6993653"/>
              <a:gd name="connsiteY17" fmla="*/ 60290 h 4081889"/>
              <a:gd name="connsiteX18" fmla="*/ 1678075 w 6993653"/>
              <a:gd name="connsiteY18" fmla="*/ 80387 h 4081889"/>
              <a:gd name="connsiteX19" fmla="*/ 2140299 w 6993653"/>
              <a:gd name="connsiteY19" fmla="*/ 50242 h 4081889"/>
              <a:gd name="connsiteX20" fmla="*/ 2441749 w 6993653"/>
              <a:gd name="connsiteY20" fmla="*/ 30145 h 4081889"/>
              <a:gd name="connsiteX21" fmla="*/ 3125037 w 6993653"/>
              <a:gd name="connsiteY21" fmla="*/ 50242 h 4081889"/>
              <a:gd name="connsiteX22" fmla="*/ 3225521 w 6993653"/>
              <a:gd name="connsiteY22" fmla="*/ 80387 h 4081889"/>
              <a:gd name="connsiteX23" fmla="*/ 3305907 w 6993653"/>
              <a:gd name="connsiteY23" fmla="*/ 120580 h 4081889"/>
              <a:gd name="connsiteX24" fmla="*/ 3908809 w 6993653"/>
              <a:gd name="connsiteY24" fmla="*/ 140677 h 4081889"/>
              <a:gd name="connsiteX25" fmla="*/ 4109776 w 6993653"/>
              <a:gd name="connsiteY25" fmla="*/ 170822 h 4081889"/>
              <a:gd name="connsiteX26" fmla="*/ 4330839 w 6993653"/>
              <a:gd name="connsiteY26" fmla="*/ 221064 h 4081889"/>
              <a:gd name="connsiteX27" fmla="*/ 4551903 w 6993653"/>
              <a:gd name="connsiteY27" fmla="*/ 271306 h 4081889"/>
              <a:gd name="connsiteX28" fmla="*/ 4662435 w 6993653"/>
              <a:gd name="connsiteY28" fmla="*/ 301451 h 4081889"/>
              <a:gd name="connsiteX29" fmla="*/ 4803112 w 6993653"/>
              <a:gd name="connsiteY29" fmla="*/ 311499 h 4081889"/>
              <a:gd name="connsiteX30" fmla="*/ 5064369 w 6993653"/>
              <a:gd name="connsiteY30" fmla="*/ 351692 h 4081889"/>
              <a:gd name="connsiteX31" fmla="*/ 5265336 w 6993653"/>
              <a:gd name="connsiteY31" fmla="*/ 401934 h 4081889"/>
              <a:gd name="connsiteX32" fmla="*/ 5416061 w 6993653"/>
              <a:gd name="connsiteY32" fmla="*/ 532563 h 4081889"/>
              <a:gd name="connsiteX33" fmla="*/ 5486400 w 6993653"/>
              <a:gd name="connsiteY33" fmla="*/ 592853 h 4081889"/>
              <a:gd name="connsiteX34" fmla="*/ 5717512 w 6993653"/>
              <a:gd name="connsiteY34" fmla="*/ 844062 h 4081889"/>
              <a:gd name="connsiteX35" fmla="*/ 5777802 w 6993653"/>
              <a:gd name="connsiteY35" fmla="*/ 944545 h 4081889"/>
              <a:gd name="connsiteX36" fmla="*/ 5848140 w 6993653"/>
              <a:gd name="connsiteY36" fmla="*/ 1024932 h 4081889"/>
              <a:gd name="connsiteX37" fmla="*/ 5988817 w 6993653"/>
              <a:gd name="connsiteY37" fmla="*/ 1256044 h 4081889"/>
              <a:gd name="connsiteX38" fmla="*/ 6039059 w 6993653"/>
              <a:gd name="connsiteY38" fmla="*/ 1346479 h 4081889"/>
              <a:gd name="connsiteX39" fmla="*/ 6109398 w 6993653"/>
              <a:gd name="connsiteY39" fmla="*/ 1446963 h 4081889"/>
              <a:gd name="connsiteX40" fmla="*/ 6229978 w 6993653"/>
              <a:gd name="connsiteY40" fmla="*/ 1567543 h 4081889"/>
              <a:gd name="connsiteX41" fmla="*/ 6330461 w 6993653"/>
              <a:gd name="connsiteY41" fmla="*/ 1668026 h 4081889"/>
              <a:gd name="connsiteX42" fmla="*/ 6712299 w 6993653"/>
              <a:gd name="connsiteY42" fmla="*/ 2049864 h 4081889"/>
              <a:gd name="connsiteX43" fmla="*/ 6812782 w 6993653"/>
              <a:gd name="connsiteY43" fmla="*/ 2130251 h 4081889"/>
              <a:gd name="connsiteX44" fmla="*/ 6993653 w 6993653"/>
              <a:gd name="connsiteY44" fmla="*/ 2351314 h 4081889"/>
              <a:gd name="connsiteX45" fmla="*/ 6983604 w 6993653"/>
              <a:gd name="connsiteY45" fmla="*/ 2522136 h 4081889"/>
              <a:gd name="connsiteX46" fmla="*/ 6953459 w 6993653"/>
              <a:gd name="connsiteY46" fmla="*/ 2582426 h 4081889"/>
              <a:gd name="connsiteX47" fmla="*/ 6863024 w 6993653"/>
              <a:gd name="connsiteY47" fmla="*/ 2703007 h 4081889"/>
              <a:gd name="connsiteX48" fmla="*/ 6782637 w 6993653"/>
              <a:gd name="connsiteY48" fmla="*/ 2753248 h 4081889"/>
              <a:gd name="connsiteX49" fmla="*/ 6662057 w 6993653"/>
              <a:gd name="connsiteY49" fmla="*/ 2863780 h 4081889"/>
              <a:gd name="connsiteX50" fmla="*/ 6481187 w 6993653"/>
              <a:gd name="connsiteY50" fmla="*/ 3024554 h 4081889"/>
              <a:gd name="connsiteX51" fmla="*/ 6270171 w 6993653"/>
              <a:gd name="connsiteY51" fmla="*/ 3145134 h 4081889"/>
              <a:gd name="connsiteX52" fmla="*/ 6069204 w 6993653"/>
              <a:gd name="connsiteY52" fmla="*/ 3245618 h 4081889"/>
              <a:gd name="connsiteX53" fmla="*/ 5958672 w 6993653"/>
              <a:gd name="connsiteY53" fmla="*/ 3265714 h 4081889"/>
              <a:gd name="connsiteX54" fmla="*/ 5817995 w 6993653"/>
              <a:gd name="connsiteY54" fmla="*/ 3285811 h 4081889"/>
              <a:gd name="connsiteX55" fmla="*/ 5516545 w 6993653"/>
              <a:gd name="connsiteY55" fmla="*/ 3235569 h 4081889"/>
              <a:gd name="connsiteX56" fmla="*/ 5084466 w 6993653"/>
              <a:gd name="connsiteY56" fmla="*/ 3165231 h 4081889"/>
              <a:gd name="connsiteX57" fmla="*/ 4933740 w 6993653"/>
              <a:gd name="connsiteY57" fmla="*/ 3155182 h 4081889"/>
              <a:gd name="connsiteX58" fmla="*/ 4823209 w 6993653"/>
              <a:gd name="connsiteY58" fmla="*/ 3145134 h 4081889"/>
              <a:gd name="connsiteX59" fmla="*/ 4099727 w 6993653"/>
              <a:gd name="connsiteY59" fmla="*/ 3114989 h 4081889"/>
              <a:gd name="connsiteX60" fmla="*/ 3908809 w 6993653"/>
              <a:gd name="connsiteY60" fmla="*/ 3104941 h 4081889"/>
              <a:gd name="connsiteX61" fmla="*/ 3366198 w 6993653"/>
              <a:gd name="connsiteY61" fmla="*/ 3114989 h 4081889"/>
              <a:gd name="connsiteX62" fmla="*/ 3305907 w 6993653"/>
              <a:gd name="connsiteY62" fmla="*/ 3135086 h 4081889"/>
              <a:gd name="connsiteX63" fmla="*/ 3225521 w 6993653"/>
              <a:gd name="connsiteY63" fmla="*/ 3165231 h 4081889"/>
              <a:gd name="connsiteX64" fmla="*/ 3165231 w 6993653"/>
              <a:gd name="connsiteY64" fmla="*/ 3225521 h 4081889"/>
              <a:gd name="connsiteX65" fmla="*/ 3145134 w 6993653"/>
              <a:gd name="connsiteY65" fmla="*/ 3265714 h 4081889"/>
              <a:gd name="connsiteX66" fmla="*/ 3014505 w 6993653"/>
              <a:gd name="connsiteY66" fmla="*/ 3396343 h 4081889"/>
              <a:gd name="connsiteX67" fmla="*/ 2974312 w 6993653"/>
              <a:gd name="connsiteY67" fmla="*/ 3406391 h 4081889"/>
              <a:gd name="connsiteX68" fmla="*/ 2873828 w 6993653"/>
              <a:gd name="connsiteY68" fmla="*/ 3436536 h 4081889"/>
              <a:gd name="connsiteX69" fmla="*/ 2793442 w 6993653"/>
              <a:gd name="connsiteY69" fmla="*/ 3456633 h 4081889"/>
              <a:gd name="connsiteX70" fmla="*/ 2713055 w 6993653"/>
              <a:gd name="connsiteY70" fmla="*/ 3506875 h 4081889"/>
              <a:gd name="connsiteX71" fmla="*/ 2672861 w 6993653"/>
              <a:gd name="connsiteY71" fmla="*/ 3537020 h 4081889"/>
              <a:gd name="connsiteX72" fmla="*/ 2642716 w 6993653"/>
              <a:gd name="connsiteY72" fmla="*/ 3557117 h 4081889"/>
              <a:gd name="connsiteX73" fmla="*/ 2612571 w 6993653"/>
              <a:gd name="connsiteY73" fmla="*/ 3627455 h 4081889"/>
              <a:gd name="connsiteX74" fmla="*/ 2552281 w 6993653"/>
              <a:gd name="connsiteY74" fmla="*/ 3687745 h 4081889"/>
              <a:gd name="connsiteX75" fmla="*/ 2502039 w 6993653"/>
              <a:gd name="connsiteY75" fmla="*/ 3697793 h 4081889"/>
              <a:gd name="connsiteX76" fmla="*/ 2441749 w 6993653"/>
              <a:gd name="connsiteY76" fmla="*/ 3727938 h 4081889"/>
              <a:gd name="connsiteX77" fmla="*/ 2401556 w 6993653"/>
              <a:gd name="connsiteY77" fmla="*/ 3737987 h 4081889"/>
              <a:gd name="connsiteX78" fmla="*/ 2301072 w 6993653"/>
              <a:gd name="connsiteY78" fmla="*/ 3768132 h 4081889"/>
              <a:gd name="connsiteX79" fmla="*/ 2220685 w 6993653"/>
              <a:gd name="connsiteY79" fmla="*/ 3798277 h 4081889"/>
              <a:gd name="connsiteX80" fmla="*/ 2140299 w 6993653"/>
              <a:gd name="connsiteY80" fmla="*/ 3828422 h 4081889"/>
              <a:gd name="connsiteX81" fmla="*/ 2100105 w 6993653"/>
              <a:gd name="connsiteY81" fmla="*/ 3888712 h 4081889"/>
              <a:gd name="connsiteX82" fmla="*/ 2049864 w 6993653"/>
              <a:gd name="connsiteY82" fmla="*/ 3938954 h 4081889"/>
              <a:gd name="connsiteX83" fmla="*/ 1959428 w 6993653"/>
              <a:gd name="connsiteY83" fmla="*/ 3949002 h 4081889"/>
              <a:gd name="connsiteX84" fmla="*/ 1929283 w 6993653"/>
              <a:gd name="connsiteY84" fmla="*/ 3959051 h 4081889"/>
              <a:gd name="connsiteX85" fmla="*/ 1879042 w 6993653"/>
              <a:gd name="connsiteY85" fmla="*/ 3979147 h 4081889"/>
              <a:gd name="connsiteX86" fmla="*/ 1838848 w 6993653"/>
              <a:gd name="connsiteY86" fmla="*/ 3989196 h 4081889"/>
              <a:gd name="connsiteX87" fmla="*/ 1406769 w 6993653"/>
              <a:gd name="connsiteY87" fmla="*/ 3979147 h 4081889"/>
              <a:gd name="connsiteX88" fmla="*/ 823965 w 6993653"/>
              <a:gd name="connsiteY88" fmla="*/ 3858567 h 4081889"/>
              <a:gd name="connsiteX89" fmla="*/ 592853 w 6993653"/>
              <a:gd name="connsiteY89" fmla="*/ 3828422 h 4081889"/>
              <a:gd name="connsiteX90" fmla="*/ 462224 w 6993653"/>
              <a:gd name="connsiteY90" fmla="*/ 3808325 h 4081889"/>
              <a:gd name="connsiteX91" fmla="*/ 432079 w 6993653"/>
              <a:gd name="connsiteY91" fmla="*/ 3798277 h 4081889"/>
              <a:gd name="connsiteX92" fmla="*/ 401934 w 6993653"/>
              <a:gd name="connsiteY92" fmla="*/ 3737987 h 4081889"/>
              <a:gd name="connsiteX93" fmla="*/ 351692 w 6993653"/>
              <a:gd name="connsiteY93" fmla="*/ 3547068 h 4081889"/>
              <a:gd name="connsiteX94" fmla="*/ 301450 w 6993653"/>
              <a:gd name="connsiteY94" fmla="*/ 3446585 h 4081889"/>
              <a:gd name="connsiteX95" fmla="*/ 271305 w 6993653"/>
              <a:gd name="connsiteY95" fmla="*/ 3356149 h 4081889"/>
              <a:gd name="connsiteX96" fmla="*/ 221064 w 6993653"/>
              <a:gd name="connsiteY96" fmla="*/ 3175279 h 4081889"/>
              <a:gd name="connsiteX97" fmla="*/ 211015 w 6993653"/>
              <a:gd name="connsiteY97" fmla="*/ 3104941 h 4081889"/>
              <a:gd name="connsiteX98" fmla="*/ 170822 w 6993653"/>
              <a:gd name="connsiteY98" fmla="*/ 2994409 h 4081889"/>
              <a:gd name="connsiteX99" fmla="*/ 150725 w 6993653"/>
              <a:gd name="connsiteY99" fmla="*/ 2903974 h 4081889"/>
              <a:gd name="connsiteX100" fmla="*/ 130628 w 6993653"/>
              <a:gd name="connsiteY100" fmla="*/ 2873829 h 4081889"/>
              <a:gd name="connsiteX101" fmla="*/ 110532 w 6993653"/>
              <a:gd name="connsiteY101" fmla="*/ 2823587 h 4081889"/>
              <a:gd name="connsiteX102" fmla="*/ 80387 w 6993653"/>
              <a:gd name="connsiteY102" fmla="*/ 2753248 h 4081889"/>
              <a:gd name="connsiteX103" fmla="*/ 40193 w 6993653"/>
              <a:gd name="connsiteY103" fmla="*/ 2733152 h 4081889"/>
              <a:gd name="connsiteX104" fmla="*/ 0 w 6993653"/>
              <a:gd name="connsiteY104" fmla="*/ 2652765 h 4081889"/>
              <a:gd name="connsiteX105" fmla="*/ 0 w 6993653"/>
              <a:gd name="connsiteY105" fmla="*/ 2652765 h 40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993653" h="4081889">
                <a:moveTo>
                  <a:pt x="20096" y="2723103"/>
                </a:moveTo>
                <a:lnTo>
                  <a:pt x="20096" y="2723103"/>
                </a:lnTo>
                <a:cubicBezTo>
                  <a:pt x="23446" y="2659464"/>
                  <a:pt x="24196" y="2595634"/>
                  <a:pt x="30145" y="2532185"/>
                </a:cubicBezTo>
                <a:cubicBezTo>
                  <a:pt x="34257" y="2488322"/>
                  <a:pt x="44604" y="2445249"/>
                  <a:pt x="50242" y="2401556"/>
                </a:cubicBezTo>
                <a:cubicBezTo>
                  <a:pt x="94255" y="2060454"/>
                  <a:pt x="54936" y="2096077"/>
                  <a:pt x="221064" y="1597688"/>
                </a:cubicBezTo>
                <a:cubicBezTo>
                  <a:pt x="257908" y="1487156"/>
                  <a:pt x="288993" y="1374535"/>
                  <a:pt x="331595" y="1266092"/>
                </a:cubicBezTo>
                <a:cubicBezTo>
                  <a:pt x="388080" y="1122312"/>
                  <a:pt x="540644" y="750207"/>
                  <a:pt x="653143" y="562708"/>
                </a:cubicBezTo>
                <a:cubicBezTo>
                  <a:pt x="676582" y="523643"/>
                  <a:pt x="705070" y="487750"/>
                  <a:pt x="733529" y="452176"/>
                </a:cubicBezTo>
                <a:cubicBezTo>
                  <a:pt x="822448" y="341027"/>
                  <a:pt x="792469" y="386177"/>
                  <a:pt x="884255" y="301451"/>
                </a:cubicBezTo>
                <a:cubicBezTo>
                  <a:pt x="955112" y="236044"/>
                  <a:pt x="930011" y="247037"/>
                  <a:pt x="1004835" y="190919"/>
                </a:cubicBezTo>
                <a:cubicBezTo>
                  <a:pt x="1024158" y="176427"/>
                  <a:pt x="1045939" y="165397"/>
                  <a:pt x="1065125" y="150725"/>
                </a:cubicBezTo>
                <a:cubicBezTo>
                  <a:pt x="1102940" y="121808"/>
                  <a:pt x="1134836" y="84782"/>
                  <a:pt x="1175657" y="60290"/>
                </a:cubicBezTo>
                <a:cubicBezTo>
                  <a:pt x="1238084" y="22834"/>
                  <a:pt x="1212089" y="43955"/>
                  <a:pt x="1256044" y="0"/>
                </a:cubicBezTo>
                <a:cubicBezTo>
                  <a:pt x="1279490" y="3349"/>
                  <a:pt x="1303533" y="3816"/>
                  <a:pt x="1326382" y="10048"/>
                </a:cubicBezTo>
                <a:cubicBezTo>
                  <a:pt x="1340834" y="13989"/>
                  <a:pt x="1352124" y="26204"/>
                  <a:pt x="1366576" y="30145"/>
                </a:cubicBezTo>
                <a:cubicBezTo>
                  <a:pt x="1389425" y="36377"/>
                  <a:pt x="1413505" y="36592"/>
                  <a:pt x="1436914" y="40193"/>
                </a:cubicBezTo>
                <a:cubicBezTo>
                  <a:pt x="1457051" y="43291"/>
                  <a:pt x="1477159" y="46597"/>
                  <a:pt x="1497204" y="50242"/>
                </a:cubicBezTo>
                <a:cubicBezTo>
                  <a:pt x="1514007" y="53297"/>
                  <a:pt x="1530642" y="57235"/>
                  <a:pt x="1547446" y="60290"/>
                </a:cubicBezTo>
                <a:cubicBezTo>
                  <a:pt x="1598557" y="69583"/>
                  <a:pt x="1625396" y="72861"/>
                  <a:pt x="1678075" y="80387"/>
                </a:cubicBezTo>
                <a:lnTo>
                  <a:pt x="2140299" y="50242"/>
                </a:lnTo>
                <a:cubicBezTo>
                  <a:pt x="2518523" y="24599"/>
                  <a:pt x="1978225" y="57410"/>
                  <a:pt x="2441749" y="30145"/>
                </a:cubicBezTo>
                <a:cubicBezTo>
                  <a:pt x="2669512" y="36844"/>
                  <a:pt x="2897643" y="35665"/>
                  <a:pt x="3125037" y="50242"/>
                </a:cubicBezTo>
                <a:cubicBezTo>
                  <a:pt x="3159935" y="52479"/>
                  <a:pt x="3192929" y="67713"/>
                  <a:pt x="3225521" y="80387"/>
                </a:cubicBezTo>
                <a:cubicBezTo>
                  <a:pt x="3253442" y="91245"/>
                  <a:pt x="3276065" y="117947"/>
                  <a:pt x="3305907" y="120580"/>
                </a:cubicBezTo>
                <a:cubicBezTo>
                  <a:pt x="3506208" y="138254"/>
                  <a:pt x="3707842" y="133978"/>
                  <a:pt x="3908809" y="140677"/>
                </a:cubicBezTo>
                <a:cubicBezTo>
                  <a:pt x="3975798" y="150725"/>
                  <a:pt x="4043234" y="158147"/>
                  <a:pt x="4109776" y="170822"/>
                </a:cubicBezTo>
                <a:cubicBezTo>
                  <a:pt x="4184008" y="184962"/>
                  <a:pt x="4330839" y="221064"/>
                  <a:pt x="4330839" y="221064"/>
                </a:cubicBezTo>
                <a:cubicBezTo>
                  <a:pt x="4464790" y="297606"/>
                  <a:pt x="4337141" y="238265"/>
                  <a:pt x="4551903" y="271306"/>
                </a:cubicBezTo>
                <a:cubicBezTo>
                  <a:pt x="4589649" y="277113"/>
                  <a:pt x="4624725" y="295417"/>
                  <a:pt x="4662435" y="301451"/>
                </a:cubicBezTo>
                <a:cubicBezTo>
                  <a:pt x="4708856" y="308878"/>
                  <a:pt x="4756220" y="308150"/>
                  <a:pt x="4803112" y="311499"/>
                </a:cubicBezTo>
                <a:cubicBezTo>
                  <a:pt x="4890198" y="324897"/>
                  <a:pt x="4979363" y="328509"/>
                  <a:pt x="5064369" y="351692"/>
                </a:cubicBezTo>
                <a:cubicBezTo>
                  <a:pt x="5204693" y="389962"/>
                  <a:pt x="5137621" y="373552"/>
                  <a:pt x="5265336" y="401934"/>
                </a:cubicBezTo>
                <a:cubicBezTo>
                  <a:pt x="5443139" y="528935"/>
                  <a:pt x="5214522" y="359817"/>
                  <a:pt x="5416061" y="532563"/>
                </a:cubicBezTo>
                <a:cubicBezTo>
                  <a:pt x="5439507" y="552660"/>
                  <a:pt x="5464062" y="571531"/>
                  <a:pt x="5486400" y="592853"/>
                </a:cubicBezTo>
                <a:cubicBezTo>
                  <a:pt x="5572236" y="674787"/>
                  <a:pt x="5650223" y="747935"/>
                  <a:pt x="5717512" y="844062"/>
                </a:cubicBezTo>
                <a:cubicBezTo>
                  <a:pt x="5739912" y="876062"/>
                  <a:pt x="5754932" y="912879"/>
                  <a:pt x="5777802" y="944545"/>
                </a:cubicBezTo>
                <a:cubicBezTo>
                  <a:pt x="5798648" y="973409"/>
                  <a:pt x="5827560" y="995877"/>
                  <a:pt x="5848140" y="1024932"/>
                </a:cubicBezTo>
                <a:cubicBezTo>
                  <a:pt x="5855040" y="1034674"/>
                  <a:pt x="5963373" y="1205155"/>
                  <a:pt x="5988817" y="1256044"/>
                </a:cubicBezTo>
                <a:cubicBezTo>
                  <a:pt x="6024363" y="1327136"/>
                  <a:pt x="6006498" y="1297639"/>
                  <a:pt x="6039059" y="1346479"/>
                </a:cubicBezTo>
                <a:cubicBezTo>
                  <a:pt x="6055550" y="1428939"/>
                  <a:pt x="6033975" y="1375731"/>
                  <a:pt x="6109398" y="1446963"/>
                </a:cubicBezTo>
                <a:cubicBezTo>
                  <a:pt x="6150723" y="1485992"/>
                  <a:pt x="6189785" y="1527350"/>
                  <a:pt x="6229978" y="1567543"/>
                </a:cubicBezTo>
                <a:cubicBezTo>
                  <a:pt x="6263472" y="1601037"/>
                  <a:pt x="6297719" y="1633796"/>
                  <a:pt x="6330461" y="1668026"/>
                </a:cubicBezTo>
                <a:cubicBezTo>
                  <a:pt x="6466116" y="1809847"/>
                  <a:pt x="6544659" y="1915751"/>
                  <a:pt x="6712299" y="2049864"/>
                </a:cubicBezTo>
                <a:cubicBezTo>
                  <a:pt x="6745793" y="2076660"/>
                  <a:pt x="6782452" y="2099921"/>
                  <a:pt x="6812782" y="2130251"/>
                </a:cubicBezTo>
                <a:cubicBezTo>
                  <a:pt x="6924626" y="2242095"/>
                  <a:pt x="6929133" y="2254535"/>
                  <a:pt x="6993653" y="2351314"/>
                </a:cubicBezTo>
                <a:cubicBezTo>
                  <a:pt x="6990303" y="2408255"/>
                  <a:pt x="6993377" y="2465940"/>
                  <a:pt x="6983604" y="2522136"/>
                </a:cubicBezTo>
                <a:cubicBezTo>
                  <a:pt x="6979754" y="2544272"/>
                  <a:pt x="6964780" y="2563018"/>
                  <a:pt x="6953459" y="2582426"/>
                </a:cubicBezTo>
                <a:cubicBezTo>
                  <a:pt x="6936982" y="2610672"/>
                  <a:pt x="6887326" y="2682444"/>
                  <a:pt x="6863024" y="2703007"/>
                </a:cubicBezTo>
                <a:cubicBezTo>
                  <a:pt x="6838902" y="2723418"/>
                  <a:pt x="6808350" y="2734882"/>
                  <a:pt x="6782637" y="2753248"/>
                </a:cubicBezTo>
                <a:cubicBezTo>
                  <a:pt x="6718964" y="2798728"/>
                  <a:pt x="6720799" y="2809933"/>
                  <a:pt x="6662057" y="2863780"/>
                </a:cubicBezTo>
                <a:cubicBezTo>
                  <a:pt x="6602594" y="2918288"/>
                  <a:pt x="6551224" y="2984533"/>
                  <a:pt x="6481187" y="3024554"/>
                </a:cubicBezTo>
                <a:lnTo>
                  <a:pt x="6270171" y="3145134"/>
                </a:lnTo>
                <a:cubicBezTo>
                  <a:pt x="6216347" y="3175634"/>
                  <a:pt x="6126642" y="3227342"/>
                  <a:pt x="6069204" y="3245618"/>
                </a:cubicBezTo>
                <a:cubicBezTo>
                  <a:pt x="6033519" y="3256972"/>
                  <a:pt x="5995650" y="3259798"/>
                  <a:pt x="5958672" y="3265714"/>
                </a:cubicBezTo>
                <a:cubicBezTo>
                  <a:pt x="5911898" y="3273198"/>
                  <a:pt x="5817995" y="3285811"/>
                  <a:pt x="5817995" y="3285811"/>
                </a:cubicBezTo>
                <a:cubicBezTo>
                  <a:pt x="5719283" y="3270225"/>
                  <a:pt x="5615371" y="3255334"/>
                  <a:pt x="5516545" y="3235569"/>
                </a:cubicBezTo>
                <a:cubicBezTo>
                  <a:pt x="5343237" y="3200907"/>
                  <a:pt x="5294061" y="3179205"/>
                  <a:pt x="5084466" y="3165231"/>
                </a:cubicBezTo>
                <a:lnTo>
                  <a:pt x="4933740" y="3155182"/>
                </a:lnTo>
                <a:cubicBezTo>
                  <a:pt x="4896853" y="3152345"/>
                  <a:pt x="4860162" y="3146915"/>
                  <a:pt x="4823209" y="3145134"/>
                </a:cubicBezTo>
                <a:lnTo>
                  <a:pt x="4099727" y="3114989"/>
                </a:lnTo>
                <a:lnTo>
                  <a:pt x="3908809" y="3104941"/>
                </a:lnTo>
                <a:cubicBezTo>
                  <a:pt x="3727939" y="3108290"/>
                  <a:pt x="3546874" y="3105955"/>
                  <a:pt x="3366198" y="3114989"/>
                </a:cubicBezTo>
                <a:cubicBezTo>
                  <a:pt x="3345040" y="3116047"/>
                  <a:pt x="3325816" y="3127847"/>
                  <a:pt x="3305907" y="3135086"/>
                </a:cubicBezTo>
                <a:cubicBezTo>
                  <a:pt x="3173686" y="3183166"/>
                  <a:pt x="3315143" y="3135355"/>
                  <a:pt x="3225521" y="3165231"/>
                </a:cubicBezTo>
                <a:cubicBezTo>
                  <a:pt x="3205424" y="3185328"/>
                  <a:pt x="3177942" y="3200101"/>
                  <a:pt x="3165231" y="3225521"/>
                </a:cubicBezTo>
                <a:cubicBezTo>
                  <a:pt x="3158532" y="3238919"/>
                  <a:pt x="3153443" y="3253251"/>
                  <a:pt x="3145134" y="3265714"/>
                </a:cubicBezTo>
                <a:cubicBezTo>
                  <a:pt x="3101167" y="3331665"/>
                  <a:pt x="3083187" y="3358880"/>
                  <a:pt x="3014505" y="3396343"/>
                </a:cubicBezTo>
                <a:cubicBezTo>
                  <a:pt x="3002381" y="3402956"/>
                  <a:pt x="2987540" y="3402423"/>
                  <a:pt x="2974312" y="3406391"/>
                </a:cubicBezTo>
                <a:cubicBezTo>
                  <a:pt x="2902721" y="3427868"/>
                  <a:pt x="2933399" y="3423298"/>
                  <a:pt x="2873828" y="3436536"/>
                </a:cubicBezTo>
                <a:cubicBezTo>
                  <a:pt x="2853196" y="3441121"/>
                  <a:pt x="2814986" y="3445861"/>
                  <a:pt x="2793442" y="3456633"/>
                </a:cubicBezTo>
                <a:cubicBezTo>
                  <a:pt x="2777792" y="3464458"/>
                  <a:pt x="2731657" y="3493588"/>
                  <a:pt x="2713055" y="3506875"/>
                </a:cubicBezTo>
                <a:cubicBezTo>
                  <a:pt x="2699427" y="3516609"/>
                  <a:pt x="2686489" y="3527286"/>
                  <a:pt x="2672861" y="3537020"/>
                </a:cubicBezTo>
                <a:cubicBezTo>
                  <a:pt x="2663034" y="3544039"/>
                  <a:pt x="2652764" y="3550418"/>
                  <a:pt x="2642716" y="3557117"/>
                </a:cubicBezTo>
                <a:cubicBezTo>
                  <a:pt x="2635456" y="3578897"/>
                  <a:pt x="2626763" y="3609715"/>
                  <a:pt x="2612571" y="3627455"/>
                </a:cubicBezTo>
                <a:cubicBezTo>
                  <a:pt x="2594816" y="3649648"/>
                  <a:pt x="2580150" y="3682171"/>
                  <a:pt x="2552281" y="3687745"/>
                </a:cubicBezTo>
                <a:lnTo>
                  <a:pt x="2502039" y="3697793"/>
                </a:lnTo>
                <a:cubicBezTo>
                  <a:pt x="2481942" y="3707841"/>
                  <a:pt x="2462611" y="3719593"/>
                  <a:pt x="2441749" y="3727938"/>
                </a:cubicBezTo>
                <a:cubicBezTo>
                  <a:pt x="2428927" y="3733067"/>
                  <a:pt x="2414784" y="3734019"/>
                  <a:pt x="2401556" y="3737987"/>
                </a:cubicBezTo>
                <a:cubicBezTo>
                  <a:pt x="2279268" y="3774675"/>
                  <a:pt x="2393695" y="3744978"/>
                  <a:pt x="2301072" y="3768132"/>
                </a:cubicBezTo>
                <a:cubicBezTo>
                  <a:pt x="2189171" y="3824084"/>
                  <a:pt x="2330135" y="3757233"/>
                  <a:pt x="2220685" y="3798277"/>
                </a:cubicBezTo>
                <a:cubicBezTo>
                  <a:pt x="2115591" y="3837687"/>
                  <a:pt x="2243471" y="3802630"/>
                  <a:pt x="2140299" y="3828422"/>
                </a:cubicBezTo>
                <a:lnTo>
                  <a:pt x="2100105" y="3888712"/>
                </a:lnTo>
                <a:cubicBezTo>
                  <a:pt x="2086707" y="3908809"/>
                  <a:pt x="2076660" y="3932255"/>
                  <a:pt x="2049864" y="3938954"/>
                </a:cubicBezTo>
                <a:cubicBezTo>
                  <a:pt x="2020439" y="3946310"/>
                  <a:pt x="1989573" y="3945653"/>
                  <a:pt x="1959428" y="3949002"/>
                </a:cubicBezTo>
                <a:cubicBezTo>
                  <a:pt x="1949380" y="3952352"/>
                  <a:pt x="1939201" y="3955332"/>
                  <a:pt x="1929283" y="3959051"/>
                </a:cubicBezTo>
                <a:cubicBezTo>
                  <a:pt x="1912394" y="3965384"/>
                  <a:pt x="1896153" y="3973443"/>
                  <a:pt x="1879042" y="3979147"/>
                </a:cubicBezTo>
                <a:cubicBezTo>
                  <a:pt x="1865940" y="3983514"/>
                  <a:pt x="1852246" y="3985846"/>
                  <a:pt x="1838848" y="3989196"/>
                </a:cubicBezTo>
                <a:cubicBezTo>
                  <a:pt x="1699804" y="4081889"/>
                  <a:pt x="1788570" y="4031645"/>
                  <a:pt x="1406769" y="3979147"/>
                </a:cubicBezTo>
                <a:cubicBezTo>
                  <a:pt x="1039641" y="3928667"/>
                  <a:pt x="1095104" y="3909406"/>
                  <a:pt x="823965" y="3858567"/>
                </a:cubicBezTo>
                <a:cubicBezTo>
                  <a:pt x="742254" y="3843246"/>
                  <a:pt x="673384" y="3837896"/>
                  <a:pt x="592853" y="3828422"/>
                </a:cubicBezTo>
                <a:cubicBezTo>
                  <a:pt x="546742" y="3822997"/>
                  <a:pt x="506549" y="3819406"/>
                  <a:pt x="462224" y="3808325"/>
                </a:cubicBezTo>
                <a:cubicBezTo>
                  <a:pt x="451948" y="3805756"/>
                  <a:pt x="442127" y="3801626"/>
                  <a:pt x="432079" y="3798277"/>
                </a:cubicBezTo>
                <a:cubicBezTo>
                  <a:pt x="422031" y="3778180"/>
                  <a:pt x="409039" y="3759303"/>
                  <a:pt x="401934" y="3737987"/>
                </a:cubicBezTo>
                <a:cubicBezTo>
                  <a:pt x="348632" y="3578083"/>
                  <a:pt x="419721" y="3717140"/>
                  <a:pt x="351692" y="3547068"/>
                </a:cubicBezTo>
                <a:cubicBezTo>
                  <a:pt x="337784" y="3512299"/>
                  <a:pt x="315982" y="3481098"/>
                  <a:pt x="301450" y="3446585"/>
                </a:cubicBezTo>
                <a:cubicBezTo>
                  <a:pt x="289119" y="3417299"/>
                  <a:pt x="280874" y="3386450"/>
                  <a:pt x="271305" y="3356149"/>
                </a:cubicBezTo>
                <a:cubicBezTo>
                  <a:pt x="256417" y="3309003"/>
                  <a:pt x="231322" y="3226567"/>
                  <a:pt x="221064" y="3175279"/>
                </a:cubicBezTo>
                <a:cubicBezTo>
                  <a:pt x="216419" y="3152055"/>
                  <a:pt x="216759" y="3127918"/>
                  <a:pt x="211015" y="3104941"/>
                </a:cubicBezTo>
                <a:cubicBezTo>
                  <a:pt x="195027" y="3040990"/>
                  <a:pt x="182557" y="3064812"/>
                  <a:pt x="170822" y="2994409"/>
                </a:cubicBezTo>
                <a:cubicBezTo>
                  <a:pt x="166963" y="2971258"/>
                  <a:pt x="163092" y="2928708"/>
                  <a:pt x="150725" y="2903974"/>
                </a:cubicBezTo>
                <a:cubicBezTo>
                  <a:pt x="145324" y="2893172"/>
                  <a:pt x="136029" y="2884631"/>
                  <a:pt x="130628" y="2873829"/>
                </a:cubicBezTo>
                <a:cubicBezTo>
                  <a:pt x="122562" y="2857696"/>
                  <a:pt x="116236" y="2840699"/>
                  <a:pt x="110532" y="2823587"/>
                </a:cubicBezTo>
                <a:cubicBezTo>
                  <a:pt x="101333" y="2795989"/>
                  <a:pt x="104839" y="2773624"/>
                  <a:pt x="80387" y="2753248"/>
                </a:cubicBezTo>
                <a:cubicBezTo>
                  <a:pt x="68880" y="2743659"/>
                  <a:pt x="53591" y="2739851"/>
                  <a:pt x="40193" y="2733152"/>
                </a:cubicBezTo>
                <a:cubicBezTo>
                  <a:pt x="17100" y="2663875"/>
                  <a:pt x="35075" y="2687842"/>
                  <a:pt x="0" y="2652765"/>
                </a:cubicBezTo>
                <a:lnTo>
                  <a:pt x="0" y="2652765"/>
                </a:lnTo>
              </a:path>
            </a:pathLst>
          </a:custGeom>
          <a:solidFill>
            <a:schemeClr val="accent6">
              <a:lumMod val="50000"/>
              <a:alpha val="3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C579-77DE-0846-BE78-460219B34FBC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9" name="Date Placeholder 3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example (static graph)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1371600" y="1905000"/>
            <a:ext cx="3200400" cy="3068638"/>
            <a:chOff x="5181600" y="1412805"/>
            <a:chExt cx="2743200" cy="2514958"/>
          </a:xfrm>
        </p:grpSpPr>
        <p:pic>
          <p:nvPicPr>
            <p:cNvPr id="36896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8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9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278"/>
              <a:ext cx="1828800" cy="19516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4607"/>
              <a:ext cx="457200" cy="381212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243"/>
              <a:ext cx="457200" cy="304449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082"/>
              <a:ext cx="925286" cy="45537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68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125"/>
            <a:ext cx="1828800" cy="14287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675"/>
            <a:ext cx="1752600" cy="4667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2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1242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425"/>
            <a:ext cx="1828800" cy="635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76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77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78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79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288" y="2486025"/>
            <a:ext cx="544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002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14600" y="1828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Weak Virus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76200" y="5181600"/>
            <a:ext cx="3429000" cy="1066800"/>
          </a:xfrm>
          <a:prstGeom prst="wedgeEllipseCallout">
            <a:avLst>
              <a:gd name="adj1" fmla="val 23021"/>
              <a:gd name="adj2" fmla="val 6648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Epidemic?</a:t>
            </a:r>
          </a:p>
        </p:txBody>
      </p:sp>
      <p:sp>
        <p:nvSpPr>
          <p:cNvPr id="42" name="Freeform 41"/>
          <p:cNvSpPr/>
          <p:nvPr/>
        </p:nvSpPr>
        <p:spPr>
          <a:xfrm>
            <a:off x="1066800" y="1524000"/>
            <a:ext cx="2620945" cy="2590800"/>
          </a:xfrm>
          <a:custGeom>
            <a:avLst/>
            <a:gdLst>
              <a:gd name="connsiteX0" fmla="*/ 1999622 w 3064747"/>
              <a:gd name="connsiteY0" fmla="*/ 15015 h 2848650"/>
              <a:gd name="connsiteX1" fmla="*/ 1999622 w 3064747"/>
              <a:gd name="connsiteY1" fmla="*/ 15015 h 2848650"/>
              <a:gd name="connsiteX2" fmla="*/ 1889090 w 3064747"/>
              <a:gd name="connsiteY2" fmla="*/ 35112 h 2848650"/>
              <a:gd name="connsiteX3" fmla="*/ 1798655 w 3064747"/>
              <a:gd name="connsiteY3" fmla="*/ 55209 h 2848650"/>
              <a:gd name="connsiteX4" fmla="*/ 1678075 w 3064747"/>
              <a:gd name="connsiteY4" fmla="*/ 75305 h 2848650"/>
              <a:gd name="connsiteX5" fmla="*/ 1406769 w 3064747"/>
              <a:gd name="connsiteY5" fmla="*/ 135595 h 2848650"/>
              <a:gd name="connsiteX6" fmla="*/ 1155560 w 3064747"/>
              <a:gd name="connsiteY6" fmla="*/ 226031 h 2848650"/>
              <a:gd name="connsiteX7" fmla="*/ 1045028 w 3064747"/>
              <a:gd name="connsiteY7" fmla="*/ 296369 h 2848650"/>
              <a:gd name="connsiteX8" fmla="*/ 854110 w 3064747"/>
              <a:gd name="connsiteY8" fmla="*/ 406901 h 2848650"/>
              <a:gd name="connsiteX9" fmla="*/ 763675 w 3064747"/>
              <a:gd name="connsiteY9" fmla="*/ 497336 h 2848650"/>
              <a:gd name="connsiteX10" fmla="*/ 713433 w 3064747"/>
              <a:gd name="connsiteY10" fmla="*/ 547578 h 2848650"/>
              <a:gd name="connsiteX11" fmla="*/ 653143 w 3064747"/>
              <a:gd name="connsiteY11" fmla="*/ 617916 h 2848650"/>
              <a:gd name="connsiteX12" fmla="*/ 522514 w 3064747"/>
              <a:gd name="connsiteY12" fmla="*/ 748545 h 2848650"/>
              <a:gd name="connsiteX13" fmla="*/ 462224 w 3064747"/>
              <a:gd name="connsiteY13" fmla="*/ 828932 h 2848650"/>
              <a:gd name="connsiteX14" fmla="*/ 391886 w 3064747"/>
              <a:gd name="connsiteY14" fmla="*/ 899270 h 2848650"/>
              <a:gd name="connsiteX15" fmla="*/ 341644 w 3064747"/>
              <a:gd name="connsiteY15" fmla="*/ 979657 h 2848650"/>
              <a:gd name="connsiteX16" fmla="*/ 241160 w 3064747"/>
              <a:gd name="connsiteY16" fmla="*/ 1110285 h 2848650"/>
              <a:gd name="connsiteX17" fmla="*/ 211015 w 3064747"/>
              <a:gd name="connsiteY17" fmla="*/ 1160527 h 2848650"/>
              <a:gd name="connsiteX18" fmla="*/ 170822 w 3064747"/>
              <a:gd name="connsiteY18" fmla="*/ 1200721 h 2848650"/>
              <a:gd name="connsiteX19" fmla="*/ 140677 w 3064747"/>
              <a:gd name="connsiteY19" fmla="*/ 1261011 h 2848650"/>
              <a:gd name="connsiteX20" fmla="*/ 80387 w 3064747"/>
              <a:gd name="connsiteY20" fmla="*/ 1361494 h 2848650"/>
              <a:gd name="connsiteX21" fmla="*/ 70338 w 3064747"/>
              <a:gd name="connsiteY21" fmla="*/ 1411736 h 2848650"/>
              <a:gd name="connsiteX22" fmla="*/ 30145 w 3064747"/>
              <a:gd name="connsiteY22" fmla="*/ 1572510 h 2848650"/>
              <a:gd name="connsiteX23" fmla="*/ 10048 w 3064747"/>
              <a:gd name="connsiteY23" fmla="*/ 1833767 h 2848650"/>
              <a:gd name="connsiteX24" fmla="*/ 0 w 3064747"/>
              <a:gd name="connsiteY24" fmla="*/ 1954347 h 2848650"/>
              <a:gd name="connsiteX25" fmla="*/ 10048 w 3064747"/>
              <a:gd name="connsiteY25" fmla="*/ 2406523 h 2848650"/>
              <a:gd name="connsiteX26" fmla="*/ 40193 w 3064747"/>
              <a:gd name="connsiteY26" fmla="*/ 2496958 h 2848650"/>
              <a:gd name="connsiteX27" fmla="*/ 100483 w 3064747"/>
              <a:gd name="connsiteY27" fmla="*/ 2547200 h 2848650"/>
              <a:gd name="connsiteX28" fmla="*/ 160773 w 3064747"/>
              <a:gd name="connsiteY28" fmla="*/ 2567296 h 2848650"/>
              <a:gd name="connsiteX29" fmla="*/ 241160 w 3064747"/>
              <a:gd name="connsiteY29" fmla="*/ 2597441 h 2848650"/>
              <a:gd name="connsiteX30" fmla="*/ 321547 w 3064747"/>
              <a:gd name="connsiteY30" fmla="*/ 2647683 h 2848650"/>
              <a:gd name="connsiteX31" fmla="*/ 361740 w 3064747"/>
              <a:gd name="connsiteY31" fmla="*/ 2657732 h 2848650"/>
              <a:gd name="connsiteX32" fmla="*/ 492369 w 3064747"/>
              <a:gd name="connsiteY32" fmla="*/ 2728070 h 2848650"/>
              <a:gd name="connsiteX33" fmla="*/ 522514 w 3064747"/>
              <a:gd name="connsiteY33" fmla="*/ 2738118 h 2848650"/>
              <a:gd name="connsiteX34" fmla="*/ 693336 w 3064747"/>
              <a:gd name="connsiteY34" fmla="*/ 2778312 h 2848650"/>
              <a:gd name="connsiteX35" fmla="*/ 793820 w 3064747"/>
              <a:gd name="connsiteY35" fmla="*/ 2808457 h 2848650"/>
              <a:gd name="connsiteX36" fmla="*/ 914400 w 3064747"/>
              <a:gd name="connsiteY36" fmla="*/ 2828554 h 2848650"/>
              <a:gd name="connsiteX37" fmla="*/ 974690 w 3064747"/>
              <a:gd name="connsiteY37" fmla="*/ 2848650 h 2848650"/>
              <a:gd name="connsiteX38" fmla="*/ 1145512 w 3064747"/>
              <a:gd name="connsiteY38" fmla="*/ 2828554 h 2848650"/>
              <a:gd name="connsiteX39" fmla="*/ 1225899 w 3064747"/>
              <a:gd name="connsiteY39" fmla="*/ 2798409 h 2848650"/>
              <a:gd name="connsiteX40" fmla="*/ 1256044 w 3064747"/>
              <a:gd name="connsiteY40" fmla="*/ 2778312 h 2848650"/>
              <a:gd name="connsiteX41" fmla="*/ 1316334 w 3064747"/>
              <a:gd name="connsiteY41" fmla="*/ 2768263 h 2848650"/>
              <a:gd name="connsiteX42" fmla="*/ 1376624 w 3064747"/>
              <a:gd name="connsiteY42" fmla="*/ 2738118 h 2848650"/>
              <a:gd name="connsiteX43" fmla="*/ 1436914 w 3064747"/>
              <a:gd name="connsiteY43" fmla="*/ 2718022 h 2848650"/>
              <a:gd name="connsiteX44" fmla="*/ 1567543 w 3064747"/>
              <a:gd name="connsiteY44" fmla="*/ 2657732 h 2848650"/>
              <a:gd name="connsiteX45" fmla="*/ 1617784 w 3064747"/>
              <a:gd name="connsiteY45" fmla="*/ 2627587 h 2848650"/>
              <a:gd name="connsiteX46" fmla="*/ 1678075 w 3064747"/>
              <a:gd name="connsiteY46" fmla="*/ 2567296 h 2848650"/>
              <a:gd name="connsiteX47" fmla="*/ 1748413 w 3064747"/>
              <a:gd name="connsiteY47" fmla="*/ 2476861 h 2848650"/>
              <a:gd name="connsiteX48" fmla="*/ 1808703 w 3064747"/>
              <a:gd name="connsiteY48" fmla="*/ 2436668 h 2848650"/>
              <a:gd name="connsiteX49" fmla="*/ 1858945 w 3064747"/>
              <a:gd name="connsiteY49" fmla="*/ 2386426 h 2848650"/>
              <a:gd name="connsiteX50" fmla="*/ 1929283 w 3064747"/>
              <a:gd name="connsiteY50" fmla="*/ 2346233 h 2848650"/>
              <a:gd name="connsiteX51" fmla="*/ 2069960 w 3064747"/>
              <a:gd name="connsiteY51" fmla="*/ 2235701 h 2848650"/>
              <a:gd name="connsiteX52" fmla="*/ 2190540 w 3064747"/>
              <a:gd name="connsiteY52" fmla="*/ 2145266 h 2848650"/>
              <a:gd name="connsiteX53" fmla="*/ 2240782 w 3064747"/>
              <a:gd name="connsiteY53" fmla="*/ 2095024 h 2848650"/>
              <a:gd name="connsiteX54" fmla="*/ 2301072 w 3064747"/>
              <a:gd name="connsiteY54" fmla="*/ 2044782 h 2848650"/>
              <a:gd name="connsiteX55" fmla="*/ 2351314 w 3064747"/>
              <a:gd name="connsiteY55" fmla="*/ 1994540 h 2848650"/>
              <a:gd name="connsiteX56" fmla="*/ 2391507 w 3064747"/>
              <a:gd name="connsiteY56" fmla="*/ 1964395 h 2848650"/>
              <a:gd name="connsiteX57" fmla="*/ 2411604 w 3064747"/>
              <a:gd name="connsiteY57" fmla="*/ 1934250 h 2848650"/>
              <a:gd name="connsiteX58" fmla="*/ 2502039 w 3064747"/>
              <a:gd name="connsiteY58" fmla="*/ 1843815 h 2848650"/>
              <a:gd name="connsiteX59" fmla="*/ 2532184 w 3064747"/>
              <a:gd name="connsiteY59" fmla="*/ 1793573 h 2848650"/>
              <a:gd name="connsiteX60" fmla="*/ 2592475 w 3064747"/>
              <a:gd name="connsiteY60" fmla="*/ 1733283 h 2848650"/>
              <a:gd name="connsiteX61" fmla="*/ 2703006 w 3064747"/>
              <a:gd name="connsiteY61" fmla="*/ 1572510 h 2848650"/>
              <a:gd name="connsiteX62" fmla="*/ 2853732 w 3064747"/>
              <a:gd name="connsiteY62" fmla="*/ 1351446 h 2848650"/>
              <a:gd name="connsiteX63" fmla="*/ 2914022 w 3064747"/>
              <a:gd name="connsiteY63" fmla="*/ 1240914 h 2848650"/>
              <a:gd name="connsiteX64" fmla="*/ 2984360 w 3064747"/>
              <a:gd name="connsiteY64" fmla="*/ 1120334 h 2848650"/>
              <a:gd name="connsiteX65" fmla="*/ 2994409 w 3064747"/>
              <a:gd name="connsiteY65" fmla="*/ 1080140 h 2848650"/>
              <a:gd name="connsiteX66" fmla="*/ 3004457 w 3064747"/>
              <a:gd name="connsiteY66" fmla="*/ 1029899 h 2848650"/>
              <a:gd name="connsiteX67" fmla="*/ 3024554 w 3064747"/>
              <a:gd name="connsiteY67" fmla="*/ 969609 h 2848650"/>
              <a:gd name="connsiteX68" fmla="*/ 3044650 w 3064747"/>
              <a:gd name="connsiteY68" fmla="*/ 849028 h 2848650"/>
              <a:gd name="connsiteX69" fmla="*/ 3064747 w 3064747"/>
              <a:gd name="connsiteY69" fmla="*/ 728448 h 2848650"/>
              <a:gd name="connsiteX70" fmla="*/ 3054699 w 3064747"/>
              <a:gd name="connsiteY70" fmla="*/ 527481 h 2848650"/>
              <a:gd name="connsiteX71" fmla="*/ 3034602 w 3064747"/>
              <a:gd name="connsiteY71" fmla="*/ 497336 h 2848650"/>
              <a:gd name="connsiteX72" fmla="*/ 3024554 w 3064747"/>
              <a:gd name="connsiteY72" fmla="*/ 336562 h 2848650"/>
              <a:gd name="connsiteX73" fmla="*/ 2954215 w 3064747"/>
              <a:gd name="connsiteY73" fmla="*/ 266224 h 2848650"/>
              <a:gd name="connsiteX74" fmla="*/ 2914022 w 3064747"/>
              <a:gd name="connsiteY74" fmla="*/ 226031 h 2848650"/>
              <a:gd name="connsiteX75" fmla="*/ 2843683 w 3064747"/>
              <a:gd name="connsiteY75" fmla="*/ 165740 h 2848650"/>
              <a:gd name="connsiteX76" fmla="*/ 2813538 w 3064747"/>
              <a:gd name="connsiteY76" fmla="*/ 155692 h 2848650"/>
              <a:gd name="connsiteX77" fmla="*/ 2743200 w 3064747"/>
              <a:gd name="connsiteY77" fmla="*/ 105450 h 2848650"/>
              <a:gd name="connsiteX78" fmla="*/ 2703006 w 3064747"/>
              <a:gd name="connsiteY78" fmla="*/ 85354 h 2848650"/>
              <a:gd name="connsiteX79" fmla="*/ 2672861 w 3064747"/>
              <a:gd name="connsiteY79" fmla="*/ 75305 h 2848650"/>
              <a:gd name="connsiteX80" fmla="*/ 2502039 w 3064747"/>
              <a:gd name="connsiteY80" fmla="*/ 65257 h 2848650"/>
              <a:gd name="connsiteX81" fmla="*/ 2401556 w 3064747"/>
              <a:gd name="connsiteY81" fmla="*/ 35112 h 2848650"/>
              <a:gd name="connsiteX82" fmla="*/ 2371411 w 3064747"/>
              <a:gd name="connsiteY82" fmla="*/ 25063 h 2848650"/>
              <a:gd name="connsiteX83" fmla="*/ 2090057 w 3064747"/>
              <a:gd name="connsiteY83" fmla="*/ 15015 h 2848650"/>
              <a:gd name="connsiteX84" fmla="*/ 1969477 w 3064747"/>
              <a:gd name="connsiteY84" fmla="*/ 15015 h 2848650"/>
              <a:gd name="connsiteX85" fmla="*/ 1929283 w 3064747"/>
              <a:gd name="connsiteY85" fmla="*/ 25063 h 2848650"/>
              <a:gd name="connsiteX86" fmla="*/ 1929283 w 3064747"/>
              <a:gd name="connsiteY86" fmla="*/ 25063 h 284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064747" h="2848650">
                <a:moveTo>
                  <a:pt x="1999622" y="15015"/>
                </a:moveTo>
                <a:lnTo>
                  <a:pt x="1999622" y="15015"/>
                </a:lnTo>
                <a:lnTo>
                  <a:pt x="1889090" y="35112"/>
                </a:lnTo>
                <a:cubicBezTo>
                  <a:pt x="1858809" y="41168"/>
                  <a:pt x="1828990" y="49431"/>
                  <a:pt x="1798655" y="55209"/>
                </a:cubicBezTo>
                <a:cubicBezTo>
                  <a:pt x="1758627" y="62833"/>
                  <a:pt x="1717992" y="67117"/>
                  <a:pt x="1678075" y="75305"/>
                </a:cubicBezTo>
                <a:cubicBezTo>
                  <a:pt x="1587323" y="93921"/>
                  <a:pt x="1493934" y="104215"/>
                  <a:pt x="1406769" y="135595"/>
                </a:cubicBezTo>
                <a:cubicBezTo>
                  <a:pt x="1323033" y="165740"/>
                  <a:pt x="1230644" y="178251"/>
                  <a:pt x="1155560" y="226031"/>
                </a:cubicBezTo>
                <a:cubicBezTo>
                  <a:pt x="1118716" y="249477"/>
                  <a:pt x="1082945" y="274702"/>
                  <a:pt x="1045028" y="296369"/>
                </a:cubicBezTo>
                <a:cubicBezTo>
                  <a:pt x="955880" y="347311"/>
                  <a:pt x="933387" y="340837"/>
                  <a:pt x="854110" y="406901"/>
                </a:cubicBezTo>
                <a:cubicBezTo>
                  <a:pt x="821360" y="434193"/>
                  <a:pt x="793820" y="467191"/>
                  <a:pt x="763675" y="497336"/>
                </a:cubicBezTo>
                <a:cubicBezTo>
                  <a:pt x="746928" y="514083"/>
                  <a:pt x="728847" y="529596"/>
                  <a:pt x="713433" y="547578"/>
                </a:cubicBezTo>
                <a:cubicBezTo>
                  <a:pt x="693336" y="571024"/>
                  <a:pt x="674412" y="595528"/>
                  <a:pt x="653143" y="617916"/>
                </a:cubicBezTo>
                <a:cubicBezTo>
                  <a:pt x="610730" y="662561"/>
                  <a:pt x="559461" y="699282"/>
                  <a:pt x="522514" y="748545"/>
                </a:cubicBezTo>
                <a:cubicBezTo>
                  <a:pt x="502417" y="775341"/>
                  <a:pt x="484161" y="803621"/>
                  <a:pt x="462224" y="828932"/>
                </a:cubicBezTo>
                <a:cubicBezTo>
                  <a:pt x="440508" y="853989"/>
                  <a:pt x="412599" y="873378"/>
                  <a:pt x="391886" y="899270"/>
                </a:cubicBezTo>
                <a:cubicBezTo>
                  <a:pt x="372146" y="923944"/>
                  <a:pt x="359172" y="953365"/>
                  <a:pt x="341644" y="979657"/>
                </a:cubicBezTo>
                <a:cubicBezTo>
                  <a:pt x="222635" y="1158169"/>
                  <a:pt x="358477" y="948974"/>
                  <a:pt x="241160" y="1110285"/>
                </a:cubicBezTo>
                <a:cubicBezTo>
                  <a:pt x="229673" y="1126080"/>
                  <a:pt x="223005" y="1145110"/>
                  <a:pt x="211015" y="1160527"/>
                </a:cubicBezTo>
                <a:cubicBezTo>
                  <a:pt x="199383" y="1175483"/>
                  <a:pt x="181688" y="1185199"/>
                  <a:pt x="170822" y="1200721"/>
                </a:cubicBezTo>
                <a:cubicBezTo>
                  <a:pt x="157937" y="1219128"/>
                  <a:pt x="151693" y="1241428"/>
                  <a:pt x="140677" y="1261011"/>
                </a:cubicBezTo>
                <a:cubicBezTo>
                  <a:pt x="121527" y="1295055"/>
                  <a:pt x="80387" y="1361494"/>
                  <a:pt x="80387" y="1361494"/>
                </a:cubicBezTo>
                <a:cubicBezTo>
                  <a:pt x="77037" y="1378241"/>
                  <a:pt x="74294" y="1395121"/>
                  <a:pt x="70338" y="1411736"/>
                </a:cubicBezTo>
                <a:cubicBezTo>
                  <a:pt x="57543" y="1465474"/>
                  <a:pt x="30145" y="1572510"/>
                  <a:pt x="30145" y="1572510"/>
                </a:cubicBezTo>
                <a:cubicBezTo>
                  <a:pt x="5107" y="1872972"/>
                  <a:pt x="35892" y="1497797"/>
                  <a:pt x="10048" y="1833767"/>
                </a:cubicBezTo>
                <a:cubicBezTo>
                  <a:pt x="6955" y="1873981"/>
                  <a:pt x="3349" y="1914154"/>
                  <a:pt x="0" y="1954347"/>
                </a:cubicBezTo>
                <a:cubicBezTo>
                  <a:pt x="3349" y="2105072"/>
                  <a:pt x="3899" y="2255886"/>
                  <a:pt x="10048" y="2406523"/>
                </a:cubicBezTo>
                <a:cubicBezTo>
                  <a:pt x="10800" y="2424957"/>
                  <a:pt x="32825" y="2485169"/>
                  <a:pt x="40193" y="2496958"/>
                </a:cubicBezTo>
                <a:cubicBezTo>
                  <a:pt x="49294" y="2511519"/>
                  <a:pt x="83656" y="2539721"/>
                  <a:pt x="100483" y="2547200"/>
                </a:cubicBezTo>
                <a:cubicBezTo>
                  <a:pt x="119841" y="2555803"/>
                  <a:pt x="140676" y="2560597"/>
                  <a:pt x="160773" y="2567296"/>
                </a:cubicBezTo>
                <a:cubicBezTo>
                  <a:pt x="186854" y="2575990"/>
                  <a:pt x="217145" y="2585434"/>
                  <a:pt x="241160" y="2597441"/>
                </a:cubicBezTo>
                <a:cubicBezTo>
                  <a:pt x="321855" y="2637788"/>
                  <a:pt x="205480" y="2596097"/>
                  <a:pt x="321547" y="2647683"/>
                </a:cubicBezTo>
                <a:cubicBezTo>
                  <a:pt x="334167" y="2653292"/>
                  <a:pt x="348342" y="2654382"/>
                  <a:pt x="361740" y="2657732"/>
                </a:cubicBezTo>
                <a:cubicBezTo>
                  <a:pt x="397800" y="2679368"/>
                  <a:pt x="455673" y="2715838"/>
                  <a:pt x="492369" y="2728070"/>
                </a:cubicBezTo>
                <a:lnTo>
                  <a:pt x="522514" y="2738118"/>
                </a:lnTo>
                <a:cubicBezTo>
                  <a:pt x="601282" y="2797195"/>
                  <a:pt x="536522" y="2759863"/>
                  <a:pt x="693336" y="2778312"/>
                </a:cubicBezTo>
                <a:cubicBezTo>
                  <a:pt x="720939" y="2781559"/>
                  <a:pt x="771266" y="2802306"/>
                  <a:pt x="793820" y="2808457"/>
                </a:cubicBezTo>
                <a:cubicBezTo>
                  <a:pt x="826140" y="2817272"/>
                  <a:pt x="884214" y="2824241"/>
                  <a:pt x="914400" y="2828554"/>
                </a:cubicBezTo>
                <a:cubicBezTo>
                  <a:pt x="934497" y="2835253"/>
                  <a:pt x="953506" y="2848650"/>
                  <a:pt x="974690" y="2848650"/>
                </a:cubicBezTo>
                <a:cubicBezTo>
                  <a:pt x="1032023" y="2848650"/>
                  <a:pt x="1088813" y="2837059"/>
                  <a:pt x="1145512" y="2828554"/>
                </a:cubicBezTo>
                <a:cubicBezTo>
                  <a:pt x="1157931" y="2826691"/>
                  <a:pt x="1225148" y="2798784"/>
                  <a:pt x="1225899" y="2798409"/>
                </a:cubicBezTo>
                <a:cubicBezTo>
                  <a:pt x="1236701" y="2793008"/>
                  <a:pt x="1244587" y="2782131"/>
                  <a:pt x="1256044" y="2778312"/>
                </a:cubicBezTo>
                <a:cubicBezTo>
                  <a:pt x="1275372" y="2771869"/>
                  <a:pt x="1296237" y="2771613"/>
                  <a:pt x="1316334" y="2768263"/>
                </a:cubicBezTo>
                <a:cubicBezTo>
                  <a:pt x="1336431" y="2758215"/>
                  <a:pt x="1355884" y="2746760"/>
                  <a:pt x="1376624" y="2738118"/>
                </a:cubicBezTo>
                <a:cubicBezTo>
                  <a:pt x="1396178" y="2729971"/>
                  <a:pt x="1417142" y="2725626"/>
                  <a:pt x="1436914" y="2718022"/>
                </a:cubicBezTo>
                <a:cubicBezTo>
                  <a:pt x="1476373" y="2702846"/>
                  <a:pt x="1529827" y="2678304"/>
                  <a:pt x="1567543" y="2657732"/>
                </a:cubicBezTo>
                <a:cubicBezTo>
                  <a:pt x="1584689" y="2648380"/>
                  <a:pt x="1602668" y="2639954"/>
                  <a:pt x="1617784" y="2627587"/>
                </a:cubicBezTo>
                <a:cubicBezTo>
                  <a:pt x="1639781" y="2609589"/>
                  <a:pt x="1660626" y="2589731"/>
                  <a:pt x="1678075" y="2567296"/>
                </a:cubicBezTo>
                <a:cubicBezTo>
                  <a:pt x="1701521" y="2537151"/>
                  <a:pt x="1716637" y="2498045"/>
                  <a:pt x="1748413" y="2476861"/>
                </a:cubicBezTo>
                <a:cubicBezTo>
                  <a:pt x="1768510" y="2463463"/>
                  <a:pt x="1790009" y="2451963"/>
                  <a:pt x="1808703" y="2436668"/>
                </a:cubicBezTo>
                <a:cubicBezTo>
                  <a:pt x="1827034" y="2421670"/>
                  <a:pt x="1839998" y="2400637"/>
                  <a:pt x="1858945" y="2386426"/>
                </a:cubicBezTo>
                <a:cubicBezTo>
                  <a:pt x="1880548" y="2370224"/>
                  <a:pt x="1906568" y="2360836"/>
                  <a:pt x="1929283" y="2346233"/>
                </a:cubicBezTo>
                <a:cubicBezTo>
                  <a:pt x="2020040" y="2287889"/>
                  <a:pt x="1982793" y="2304189"/>
                  <a:pt x="2069960" y="2235701"/>
                </a:cubicBezTo>
                <a:cubicBezTo>
                  <a:pt x="2127114" y="2190794"/>
                  <a:pt x="2140604" y="2190209"/>
                  <a:pt x="2190540" y="2145266"/>
                </a:cubicBezTo>
                <a:cubicBezTo>
                  <a:pt x="2208144" y="2129422"/>
                  <a:pt x="2223257" y="2110956"/>
                  <a:pt x="2240782" y="2095024"/>
                </a:cubicBezTo>
                <a:cubicBezTo>
                  <a:pt x="2260139" y="2077427"/>
                  <a:pt x="2281715" y="2062379"/>
                  <a:pt x="2301072" y="2044782"/>
                </a:cubicBezTo>
                <a:cubicBezTo>
                  <a:pt x="2318597" y="2028850"/>
                  <a:pt x="2333612" y="2010275"/>
                  <a:pt x="2351314" y="1994540"/>
                </a:cubicBezTo>
                <a:cubicBezTo>
                  <a:pt x="2363831" y="1983414"/>
                  <a:pt x="2379665" y="1976237"/>
                  <a:pt x="2391507" y="1964395"/>
                </a:cubicBezTo>
                <a:cubicBezTo>
                  <a:pt x="2400046" y="1955856"/>
                  <a:pt x="2403443" y="1943152"/>
                  <a:pt x="2411604" y="1934250"/>
                </a:cubicBezTo>
                <a:cubicBezTo>
                  <a:pt x="2440411" y="1902824"/>
                  <a:pt x="2480105" y="1880371"/>
                  <a:pt x="2502039" y="1843815"/>
                </a:cubicBezTo>
                <a:cubicBezTo>
                  <a:pt x="2512087" y="1827068"/>
                  <a:pt x="2519816" y="1808689"/>
                  <a:pt x="2532184" y="1793573"/>
                </a:cubicBezTo>
                <a:cubicBezTo>
                  <a:pt x="2550181" y="1771576"/>
                  <a:pt x="2573979" y="1754862"/>
                  <a:pt x="2592475" y="1733283"/>
                </a:cubicBezTo>
                <a:cubicBezTo>
                  <a:pt x="2662259" y="1651868"/>
                  <a:pt x="2643942" y="1658421"/>
                  <a:pt x="2703006" y="1572510"/>
                </a:cubicBezTo>
                <a:cubicBezTo>
                  <a:pt x="2764436" y="1483158"/>
                  <a:pt x="2798957" y="1460995"/>
                  <a:pt x="2853732" y="1351446"/>
                </a:cubicBezTo>
                <a:cubicBezTo>
                  <a:pt x="2956594" y="1145722"/>
                  <a:pt x="2816701" y="1421655"/>
                  <a:pt x="2914022" y="1240914"/>
                </a:cubicBezTo>
                <a:cubicBezTo>
                  <a:pt x="2974709" y="1128209"/>
                  <a:pt x="2928970" y="1194186"/>
                  <a:pt x="2984360" y="1120334"/>
                </a:cubicBezTo>
                <a:cubicBezTo>
                  <a:pt x="2987710" y="1106936"/>
                  <a:pt x="2991413" y="1093622"/>
                  <a:pt x="2994409" y="1080140"/>
                </a:cubicBezTo>
                <a:cubicBezTo>
                  <a:pt x="2998114" y="1063468"/>
                  <a:pt x="2999963" y="1046376"/>
                  <a:pt x="3004457" y="1029899"/>
                </a:cubicBezTo>
                <a:cubicBezTo>
                  <a:pt x="3010031" y="1009462"/>
                  <a:pt x="3017855" y="989706"/>
                  <a:pt x="3024554" y="969609"/>
                </a:cubicBezTo>
                <a:cubicBezTo>
                  <a:pt x="3047200" y="811082"/>
                  <a:pt x="3022615" y="973896"/>
                  <a:pt x="3044650" y="849028"/>
                </a:cubicBezTo>
                <a:cubicBezTo>
                  <a:pt x="3051731" y="808900"/>
                  <a:pt x="3064747" y="728448"/>
                  <a:pt x="3064747" y="728448"/>
                </a:cubicBezTo>
                <a:cubicBezTo>
                  <a:pt x="3061398" y="661459"/>
                  <a:pt x="3063374" y="593990"/>
                  <a:pt x="3054699" y="527481"/>
                </a:cubicBezTo>
                <a:cubicBezTo>
                  <a:pt x="3053137" y="515506"/>
                  <a:pt x="3036485" y="509265"/>
                  <a:pt x="3034602" y="497336"/>
                </a:cubicBezTo>
                <a:cubicBezTo>
                  <a:pt x="3026227" y="444297"/>
                  <a:pt x="3042194" y="387278"/>
                  <a:pt x="3024554" y="336562"/>
                </a:cubicBezTo>
                <a:cubicBezTo>
                  <a:pt x="3013661" y="305244"/>
                  <a:pt x="2977661" y="289670"/>
                  <a:pt x="2954215" y="266224"/>
                </a:cubicBezTo>
                <a:lnTo>
                  <a:pt x="2914022" y="226031"/>
                </a:lnTo>
                <a:cubicBezTo>
                  <a:pt x="2889300" y="201309"/>
                  <a:pt x="2874289" y="181043"/>
                  <a:pt x="2843683" y="165740"/>
                </a:cubicBezTo>
                <a:cubicBezTo>
                  <a:pt x="2834209" y="161003"/>
                  <a:pt x="2823586" y="159041"/>
                  <a:pt x="2813538" y="155692"/>
                </a:cubicBezTo>
                <a:cubicBezTo>
                  <a:pt x="2796289" y="142755"/>
                  <a:pt x="2763767" y="117203"/>
                  <a:pt x="2743200" y="105450"/>
                </a:cubicBezTo>
                <a:cubicBezTo>
                  <a:pt x="2730194" y="98018"/>
                  <a:pt x="2716774" y="91255"/>
                  <a:pt x="2703006" y="85354"/>
                </a:cubicBezTo>
                <a:cubicBezTo>
                  <a:pt x="2693270" y="81182"/>
                  <a:pt x="2683400" y="76359"/>
                  <a:pt x="2672861" y="75305"/>
                </a:cubicBezTo>
                <a:cubicBezTo>
                  <a:pt x="2616105" y="69629"/>
                  <a:pt x="2558980" y="68606"/>
                  <a:pt x="2502039" y="65257"/>
                </a:cubicBezTo>
                <a:cubicBezTo>
                  <a:pt x="2441298" y="50072"/>
                  <a:pt x="2474942" y="59575"/>
                  <a:pt x="2401556" y="35112"/>
                </a:cubicBezTo>
                <a:cubicBezTo>
                  <a:pt x="2391508" y="31762"/>
                  <a:pt x="2381996" y="25441"/>
                  <a:pt x="2371411" y="25063"/>
                </a:cubicBezTo>
                <a:lnTo>
                  <a:pt x="2090057" y="15015"/>
                </a:lnTo>
                <a:cubicBezTo>
                  <a:pt x="2029997" y="0"/>
                  <a:pt x="2051187" y="159"/>
                  <a:pt x="1969477" y="15015"/>
                </a:cubicBezTo>
                <a:cubicBezTo>
                  <a:pt x="1908385" y="26122"/>
                  <a:pt x="1958706" y="25063"/>
                  <a:pt x="1929283" y="25063"/>
                </a:cubicBezTo>
                <a:lnTo>
                  <a:pt x="1929283" y="25063"/>
                </a:lnTo>
              </a:path>
            </a:pathLst>
          </a:custGeom>
          <a:solidFill>
            <a:schemeClr val="accent6">
              <a:lumMod val="50000"/>
              <a:alpha val="3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175C1-8664-BA4A-A5AB-69A10BAD091D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7" name="Date Placeholder 3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Main idea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For each node, 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extract ‘ego-net’ (=1-step-away neighbors)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Extract features (#edges, total weight, etc etc)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Compare with the rest of the population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85F2A-12B8-2748-8A3D-E9EBCF16438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Problem Statement</a:t>
            </a:r>
          </a:p>
        </p:txBody>
      </p:sp>
      <p:sp>
        <p:nvSpPr>
          <p:cNvPr id="37891" name="Content Placeholder 1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3500" i="1" smtClean="0"/>
          </a:p>
          <a:p>
            <a:pPr eaLnBrk="1" hangingPunct="1">
              <a:buFont typeface="Arial" charset="0"/>
              <a:buNone/>
            </a:pPr>
            <a:endParaRPr lang="en-US" sz="3500" i="1" smtClean="0"/>
          </a:p>
          <a:p>
            <a:pPr eaLnBrk="1" hangingPunct="1">
              <a:buFont typeface="Arial" charset="0"/>
              <a:buNone/>
            </a:pPr>
            <a:endParaRPr lang="en-US" sz="3500" i="1" smtClean="0"/>
          </a:p>
          <a:p>
            <a:pPr eaLnBrk="1" hangingPunct="1">
              <a:buFont typeface="Arial" charset="0"/>
              <a:buNone/>
            </a:pPr>
            <a:endParaRPr lang="en-US" sz="3500" i="1" smtClean="0"/>
          </a:p>
          <a:p>
            <a:pPr eaLnBrk="1" hangingPunct="1">
              <a:buFont typeface="Arial" charset="0"/>
              <a:buNone/>
            </a:pPr>
            <a:endParaRPr lang="en-US" i="1" smtClean="0"/>
          </a:p>
          <a:p>
            <a:pPr eaLnBrk="1" hangingPunct="1">
              <a:buFont typeface="Arial" charset="0"/>
              <a:buNone/>
            </a:pPr>
            <a:r>
              <a:rPr lang="en-US" i="1" smtClean="0"/>
              <a:t>Find, a condition under which</a:t>
            </a:r>
          </a:p>
          <a:p>
            <a:pPr lvl="1" eaLnBrk="1" hangingPunct="1"/>
            <a:r>
              <a:rPr lang="en-US" i="1" smtClean="0"/>
              <a:t> virus will die out exponentially quickly</a:t>
            </a:r>
          </a:p>
          <a:p>
            <a:pPr lvl="1" eaLnBrk="1" hangingPunct="1"/>
            <a:r>
              <a:rPr lang="en-US" i="1" smtClean="0"/>
              <a:t> regardless of initial infection condition</a:t>
            </a:r>
          </a:p>
          <a:p>
            <a:pPr eaLnBrk="1" hangingPunct="1"/>
            <a:endParaRPr lang="en-US" smtClean="0"/>
          </a:p>
        </p:txBody>
      </p:sp>
      <p:grpSp>
        <p:nvGrpSpPr>
          <p:cNvPr id="37892" name="Group 6"/>
          <p:cNvGrpSpPr>
            <a:grpSpLocks/>
          </p:cNvGrpSpPr>
          <p:nvPr/>
        </p:nvGrpSpPr>
        <p:grpSpPr bwMode="auto">
          <a:xfrm>
            <a:off x="-304800" y="1447800"/>
            <a:ext cx="7696200" cy="3657600"/>
            <a:chOff x="5981700" y="833735"/>
            <a:chExt cx="2779183" cy="1678980"/>
          </a:xfrm>
        </p:grpSpPr>
        <p:grpSp>
          <p:nvGrpSpPr>
            <p:cNvPr id="37901" name="Group 42"/>
            <p:cNvGrpSpPr>
              <a:grpSpLocks/>
            </p:cNvGrpSpPr>
            <p:nvPr/>
          </p:nvGrpSpPr>
          <p:grpSpPr bwMode="auto">
            <a:xfrm>
              <a:off x="6857206" y="914400"/>
              <a:ext cx="1903677" cy="1220788"/>
              <a:chOff x="6857206" y="914400"/>
              <a:chExt cx="1903677" cy="122078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6874272" y="1205384"/>
                <a:ext cx="1204427" cy="505006"/>
              </a:xfrm>
              <a:custGeom>
                <a:avLst/>
                <a:gdLst>
                  <a:gd name="connsiteX0" fmla="*/ 0 w 1204857"/>
                  <a:gd name="connsiteY0" fmla="*/ 505610 h 505610"/>
                  <a:gd name="connsiteX1" fmla="*/ 21516 w 1204857"/>
                  <a:gd name="connsiteY1" fmla="*/ 473337 h 505610"/>
                  <a:gd name="connsiteX2" fmla="*/ 96819 w 1204857"/>
                  <a:gd name="connsiteY2" fmla="*/ 376518 h 505610"/>
                  <a:gd name="connsiteX3" fmla="*/ 139850 w 1204857"/>
                  <a:gd name="connsiteY3" fmla="*/ 290457 h 505610"/>
                  <a:gd name="connsiteX4" fmla="*/ 150608 w 1204857"/>
                  <a:gd name="connsiteY4" fmla="*/ 258184 h 505610"/>
                  <a:gd name="connsiteX5" fmla="*/ 258184 w 1204857"/>
                  <a:gd name="connsiteY5" fmla="*/ 129092 h 505610"/>
                  <a:gd name="connsiteX6" fmla="*/ 322730 w 1204857"/>
                  <a:gd name="connsiteY6" fmla="*/ 86062 h 505610"/>
                  <a:gd name="connsiteX7" fmla="*/ 365760 w 1204857"/>
                  <a:gd name="connsiteY7" fmla="*/ 75304 h 505610"/>
                  <a:gd name="connsiteX8" fmla="*/ 430306 w 1204857"/>
                  <a:gd name="connsiteY8" fmla="*/ 53789 h 505610"/>
                  <a:gd name="connsiteX9" fmla="*/ 494852 w 1204857"/>
                  <a:gd name="connsiteY9" fmla="*/ 43031 h 505610"/>
                  <a:gd name="connsiteX10" fmla="*/ 623944 w 1204857"/>
                  <a:gd name="connsiteY10" fmla="*/ 21516 h 505610"/>
                  <a:gd name="connsiteX11" fmla="*/ 957431 w 1204857"/>
                  <a:gd name="connsiteY11" fmla="*/ 10758 h 505610"/>
                  <a:gd name="connsiteX12" fmla="*/ 989704 w 1204857"/>
                  <a:gd name="connsiteY12" fmla="*/ 0 h 505610"/>
                  <a:gd name="connsiteX13" fmla="*/ 1043492 w 1204857"/>
                  <a:gd name="connsiteY13" fmla="*/ 10758 h 505610"/>
                  <a:gd name="connsiteX14" fmla="*/ 1129553 w 1204857"/>
                  <a:gd name="connsiteY14" fmla="*/ 21516 h 505610"/>
                  <a:gd name="connsiteX15" fmla="*/ 1194099 w 1204857"/>
                  <a:gd name="connsiteY15" fmla="*/ 32273 h 505610"/>
                  <a:gd name="connsiteX16" fmla="*/ 1204857 w 1204857"/>
                  <a:gd name="connsiteY16" fmla="*/ 0 h 50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4857" h="505610">
                    <a:moveTo>
                      <a:pt x="0" y="505610"/>
                    </a:moveTo>
                    <a:cubicBezTo>
                      <a:pt x="7172" y="494852"/>
                      <a:pt x="13758" y="483680"/>
                      <a:pt x="21516" y="473337"/>
                    </a:cubicBezTo>
                    <a:cubicBezTo>
                      <a:pt x="46047" y="440629"/>
                      <a:pt x="81634" y="414479"/>
                      <a:pt x="96819" y="376518"/>
                    </a:cubicBezTo>
                    <a:cubicBezTo>
                      <a:pt x="171276" y="190381"/>
                      <a:pt x="75393" y="419372"/>
                      <a:pt x="139850" y="290457"/>
                    </a:cubicBezTo>
                    <a:cubicBezTo>
                      <a:pt x="144921" y="280315"/>
                      <a:pt x="145101" y="268097"/>
                      <a:pt x="150608" y="258184"/>
                    </a:cubicBezTo>
                    <a:cubicBezTo>
                      <a:pt x="173955" y="216159"/>
                      <a:pt x="218375" y="155631"/>
                      <a:pt x="258184" y="129092"/>
                    </a:cubicBezTo>
                    <a:cubicBezTo>
                      <a:pt x="279699" y="114749"/>
                      <a:pt x="297644" y="92334"/>
                      <a:pt x="322730" y="86062"/>
                    </a:cubicBezTo>
                    <a:cubicBezTo>
                      <a:pt x="337073" y="82476"/>
                      <a:pt x="351599" y="79552"/>
                      <a:pt x="365760" y="75304"/>
                    </a:cubicBezTo>
                    <a:cubicBezTo>
                      <a:pt x="387483" y="68787"/>
                      <a:pt x="407935" y="57518"/>
                      <a:pt x="430306" y="53789"/>
                    </a:cubicBezTo>
                    <a:lnTo>
                      <a:pt x="494852" y="43031"/>
                    </a:lnTo>
                    <a:cubicBezTo>
                      <a:pt x="537539" y="35269"/>
                      <a:pt x="580414" y="23807"/>
                      <a:pt x="623944" y="21516"/>
                    </a:cubicBezTo>
                    <a:cubicBezTo>
                      <a:pt x="735010" y="15670"/>
                      <a:pt x="846269" y="14344"/>
                      <a:pt x="957431" y="10758"/>
                    </a:cubicBezTo>
                    <a:cubicBezTo>
                      <a:pt x="968189" y="7172"/>
                      <a:pt x="978364" y="0"/>
                      <a:pt x="989704" y="0"/>
                    </a:cubicBezTo>
                    <a:cubicBezTo>
                      <a:pt x="1007988" y="0"/>
                      <a:pt x="1025420" y="7978"/>
                      <a:pt x="1043492" y="10758"/>
                    </a:cubicBezTo>
                    <a:cubicBezTo>
                      <a:pt x="1072066" y="15154"/>
                      <a:pt x="1100866" y="17930"/>
                      <a:pt x="1129553" y="21516"/>
                    </a:cubicBezTo>
                    <a:cubicBezTo>
                      <a:pt x="1150949" y="35780"/>
                      <a:pt x="1167376" y="58996"/>
                      <a:pt x="1194099" y="32273"/>
                    </a:cubicBezTo>
                    <a:cubicBezTo>
                      <a:pt x="1202117" y="24255"/>
                      <a:pt x="1204857" y="0"/>
                      <a:pt x="1204857" y="0"/>
                    </a:cubicBezTo>
                  </a:path>
                </a:pathLst>
              </a:cu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6248356" y="1523341"/>
                <a:ext cx="1219155" cy="172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857647" y="2133778"/>
                <a:ext cx="1524309" cy="1457"/>
              </a:xfrm>
              <a:prstGeom prst="straightConnector1">
                <a:avLst/>
              </a:prstGeom>
              <a:ln w="38100" cmpd="sng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07" name="TextBox 14"/>
              <p:cNvSpPr txBox="1">
                <a:spLocks noChangeArrowheads="1"/>
              </p:cNvSpPr>
              <p:nvPr/>
            </p:nvSpPr>
            <p:spPr bwMode="auto">
              <a:xfrm>
                <a:off x="7632700" y="938671"/>
                <a:ext cx="1128183" cy="240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i="1">
                    <a:solidFill>
                      <a:srgbClr val="C00000"/>
                    </a:solidFill>
                    <a:latin typeface="Calibri" charset="0"/>
                  </a:rPr>
                  <a:t>above (epidemic)</a:t>
                </a:r>
              </a:p>
            </p:txBody>
          </p:sp>
          <p:sp>
            <p:nvSpPr>
              <p:cNvPr id="37908" name="TextBox 15"/>
              <p:cNvSpPr txBox="1">
                <a:spLocks noChangeArrowheads="1"/>
              </p:cNvSpPr>
              <p:nvPr/>
            </p:nvSpPr>
            <p:spPr bwMode="auto">
              <a:xfrm>
                <a:off x="7082367" y="1848119"/>
                <a:ext cx="1210734" cy="240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i="1">
                    <a:solidFill>
                      <a:srgbClr val="00B050"/>
                    </a:solidFill>
                    <a:latin typeface="Calibri" charset="0"/>
                  </a:rPr>
                  <a:t>below (extinction)</a:t>
                </a:r>
              </a:p>
            </p:txBody>
          </p:sp>
        </p:grpSp>
        <p:sp>
          <p:nvSpPr>
            <p:cNvPr id="37902" name="TextBox 8"/>
            <p:cNvSpPr txBox="1">
              <a:spLocks noChangeArrowheads="1"/>
            </p:cNvSpPr>
            <p:nvPr/>
          </p:nvSpPr>
          <p:spPr bwMode="auto">
            <a:xfrm>
              <a:off x="5981700" y="833735"/>
              <a:ext cx="952500" cy="7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latin typeface="Calibri" charset="0"/>
                </a:rPr>
                <a:t># Infected </a:t>
              </a:r>
            </a:p>
          </p:txBody>
        </p:sp>
        <p:sp>
          <p:nvSpPr>
            <p:cNvPr id="37903" name="TextBox 9"/>
            <p:cNvSpPr txBox="1">
              <a:spLocks noChangeArrowheads="1"/>
            </p:cNvSpPr>
            <p:nvPr/>
          </p:nvSpPr>
          <p:spPr bwMode="auto">
            <a:xfrm>
              <a:off x="7848600" y="2115281"/>
              <a:ext cx="609600" cy="397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Calibri" charset="0"/>
                </a:rPr>
                <a:t>time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3600" y="3014663"/>
            <a:ext cx="2514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Calibri" charset="0"/>
              </a:rPr>
              <a:t>Separate the regimes?</a:t>
            </a:r>
          </a:p>
        </p:txBody>
      </p:sp>
      <p:sp>
        <p:nvSpPr>
          <p:cNvPr id="40" name="Freeform 39"/>
          <p:cNvSpPr/>
          <p:nvPr/>
        </p:nvSpPr>
        <p:spPr>
          <a:xfrm>
            <a:off x="2133600" y="3352800"/>
            <a:ext cx="1371600" cy="914400"/>
          </a:xfrm>
          <a:custGeom>
            <a:avLst/>
            <a:gdLst>
              <a:gd name="connsiteX0" fmla="*/ 10754 w 953434"/>
              <a:gd name="connsiteY0" fmla="*/ 21505 h 879344"/>
              <a:gd name="connsiteX1" fmla="*/ 39034 w 953434"/>
              <a:gd name="connsiteY1" fmla="*/ 78066 h 879344"/>
              <a:gd name="connsiteX2" fmla="*/ 57888 w 953434"/>
              <a:gd name="connsiteY2" fmla="*/ 106347 h 879344"/>
              <a:gd name="connsiteX3" fmla="*/ 67315 w 953434"/>
              <a:gd name="connsiteY3" fmla="*/ 134627 h 879344"/>
              <a:gd name="connsiteX4" fmla="*/ 86168 w 953434"/>
              <a:gd name="connsiteY4" fmla="*/ 162907 h 879344"/>
              <a:gd name="connsiteX5" fmla="*/ 114449 w 953434"/>
              <a:gd name="connsiteY5" fmla="*/ 219468 h 879344"/>
              <a:gd name="connsiteX6" fmla="*/ 133302 w 953434"/>
              <a:gd name="connsiteY6" fmla="*/ 276029 h 879344"/>
              <a:gd name="connsiteX7" fmla="*/ 171009 w 953434"/>
              <a:gd name="connsiteY7" fmla="*/ 342017 h 879344"/>
              <a:gd name="connsiteX8" fmla="*/ 208717 w 953434"/>
              <a:gd name="connsiteY8" fmla="*/ 398577 h 879344"/>
              <a:gd name="connsiteX9" fmla="*/ 246424 w 953434"/>
              <a:gd name="connsiteY9" fmla="*/ 455138 h 879344"/>
              <a:gd name="connsiteX10" fmla="*/ 284131 w 953434"/>
              <a:gd name="connsiteY10" fmla="*/ 492845 h 879344"/>
              <a:gd name="connsiteX11" fmla="*/ 302985 w 953434"/>
              <a:gd name="connsiteY11" fmla="*/ 521126 h 879344"/>
              <a:gd name="connsiteX12" fmla="*/ 331265 w 953434"/>
              <a:gd name="connsiteY12" fmla="*/ 539980 h 879344"/>
              <a:gd name="connsiteX13" fmla="*/ 368972 w 953434"/>
              <a:gd name="connsiteY13" fmla="*/ 596540 h 879344"/>
              <a:gd name="connsiteX14" fmla="*/ 387826 w 953434"/>
              <a:gd name="connsiteY14" fmla="*/ 624821 h 879344"/>
              <a:gd name="connsiteX15" fmla="*/ 444387 w 953434"/>
              <a:gd name="connsiteY15" fmla="*/ 662528 h 879344"/>
              <a:gd name="connsiteX16" fmla="*/ 472667 w 953434"/>
              <a:gd name="connsiteY16" fmla="*/ 681382 h 879344"/>
              <a:gd name="connsiteX17" fmla="*/ 500948 w 953434"/>
              <a:gd name="connsiteY17" fmla="*/ 690808 h 879344"/>
              <a:gd name="connsiteX18" fmla="*/ 529228 w 953434"/>
              <a:gd name="connsiteY18" fmla="*/ 709662 h 879344"/>
              <a:gd name="connsiteX19" fmla="*/ 557508 w 953434"/>
              <a:gd name="connsiteY19" fmla="*/ 719089 h 879344"/>
              <a:gd name="connsiteX20" fmla="*/ 651776 w 953434"/>
              <a:gd name="connsiteY20" fmla="*/ 766223 h 879344"/>
              <a:gd name="connsiteX21" fmla="*/ 717764 w 953434"/>
              <a:gd name="connsiteY21" fmla="*/ 794503 h 879344"/>
              <a:gd name="connsiteX22" fmla="*/ 746044 w 953434"/>
              <a:gd name="connsiteY22" fmla="*/ 813357 h 879344"/>
              <a:gd name="connsiteX23" fmla="*/ 802605 w 953434"/>
              <a:gd name="connsiteY23" fmla="*/ 832210 h 879344"/>
              <a:gd name="connsiteX24" fmla="*/ 830886 w 953434"/>
              <a:gd name="connsiteY24" fmla="*/ 841637 h 879344"/>
              <a:gd name="connsiteX25" fmla="*/ 868593 w 953434"/>
              <a:gd name="connsiteY25" fmla="*/ 851064 h 879344"/>
              <a:gd name="connsiteX26" fmla="*/ 925154 w 953434"/>
              <a:gd name="connsiteY26" fmla="*/ 869918 h 879344"/>
              <a:gd name="connsiteX27" fmla="*/ 953434 w 953434"/>
              <a:gd name="connsiteY27" fmla="*/ 879344 h 87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3434" h="879344">
                <a:moveTo>
                  <a:pt x="10754" y="21505"/>
                </a:moveTo>
                <a:cubicBezTo>
                  <a:pt x="64791" y="102565"/>
                  <a:pt x="0" y="0"/>
                  <a:pt x="39034" y="78066"/>
                </a:cubicBezTo>
                <a:cubicBezTo>
                  <a:pt x="44101" y="88200"/>
                  <a:pt x="52821" y="96213"/>
                  <a:pt x="57888" y="106347"/>
                </a:cubicBezTo>
                <a:cubicBezTo>
                  <a:pt x="62332" y="115235"/>
                  <a:pt x="62871" y="125739"/>
                  <a:pt x="67315" y="134627"/>
                </a:cubicBezTo>
                <a:cubicBezTo>
                  <a:pt x="72382" y="144760"/>
                  <a:pt x="81101" y="152774"/>
                  <a:pt x="86168" y="162907"/>
                </a:cubicBezTo>
                <a:cubicBezTo>
                  <a:pt x="125192" y="240956"/>
                  <a:pt x="60423" y="138432"/>
                  <a:pt x="114449" y="219468"/>
                </a:cubicBezTo>
                <a:cubicBezTo>
                  <a:pt x="120733" y="238322"/>
                  <a:pt x="122278" y="259493"/>
                  <a:pt x="133302" y="276029"/>
                </a:cubicBezTo>
                <a:cubicBezTo>
                  <a:pt x="198522" y="373855"/>
                  <a:pt x="99248" y="222416"/>
                  <a:pt x="171009" y="342017"/>
                </a:cubicBezTo>
                <a:cubicBezTo>
                  <a:pt x="182667" y="361447"/>
                  <a:pt x="208717" y="398577"/>
                  <a:pt x="208717" y="398577"/>
                </a:cubicBezTo>
                <a:cubicBezTo>
                  <a:pt x="231129" y="465820"/>
                  <a:pt x="199350" y="384528"/>
                  <a:pt x="246424" y="455138"/>
                </a:cubicBezTo>
                <a:cubicBezTo>
                  <a:pt x="275154" y="498232"/>
                  <a:pt x="230264" y="474891"/>
                  <a:pt x="284131" y="492845"/>
                </a:cubicBezTo>
                <a:cubicBezTo>
                  <a:pt x="290416" y="502272"/>
                  <a:pt x="294974" y="513115"/>
                  <a:pt x="302985" y="521126"/>
                </a:cubicBezTo>
                <a:cubicBezTo>
                  <a:pt x="310996" y="529137"/>
                  <a:pt x="323804" y="531454"/>
                  <a:pt x="331265" y="539980"/>
                </a:cubicBezTo>
                <a:cubicBezTo>
                  <a:pt x="346186" y="557033"/>
                  <a:pt x="356403" y="577687"/>
                  <a:pt x="368972" y="596540"/>
                </a:cubicBezTo>
                <a:cubicBezTo>
                  <a:pt x="375257" y="605967"/>
                  <a:pt x="378399" y="618536"/>
                  <a:pt x="387826" y="624821"/>
                </a:cubicBezTo>
                <a:lnTo>
                  <a:pt x="444387" y="662528"/>
                </a:lnTo>
                <a:cubicBezTo>
                  <a:pt x="453814" y="668813"/>
                  <a:pt x="461919" y="677800"/>
                  <a:pt x="472667" y="681382"/>
                </a:cubicBezTo>
                <a:lnTo>
                  <a:pt x="500948" y="690808"/>
                </a:lnTo>
                <a:cubicBezTo>
                  <a:pt x="510375" y="697093"/>
                  <a:pt x="519095" y="704595"/>
                  <a:pt x="529228" y="709662"/>
                </a:cubicBezTo>
                <a:cubicBezTo>
                  <a:pt x="538116" y="714106"/>
                  <a:pt x="548822" y="714263"/>
                  <a:pt x="557508" y="719089"/>
                </a:cubicBezTo>
                <a:cubicBezTo>
                  <a:pt x="649335" y="770104"/>
                  <a:pt x="578086" y="747800"/>
                  <a:pt x="651776" y="766223"/>
                </a:cubicBezTo>
                <a:cubicBezTo>
                  <a:pt x="722784" y="813559"/>
                  <a:pt x="632533" y="757974"/>
                  <a:pt x="717764" y="794503"/>
                </a:cubicBezTo>
                <a:cubicBezTo>
                  <a:pt x="728177" y="798966"/>
                  <a:pt x="735691" y="808756"/>
                  <a:pt x="746044" y="813357"/>
                </a:cubicBezTo>
                <a:cubicBezTo>
                  <a:pt x="764205" y="821428"/>
                  <a:pt x="783751" y="825926"/>
                  <a:pt x="802605" y="832210"/>
                </a:cubicBezTo>
                <a:cubicBezTo>
                  <a:pt x="812032" y="835352"/>
                  <a:pt x="821246" y="839227"/>
                  <a:pt x="830886" y="841637"/>
                </a:cubicBezTo>
                <a:cubicBezTo>
                  <a:pt x="843455" y="844779"/>
                  <a:pt x="856184" y="847341"/>
                  <a:pt x="868593" y="851064"/>
                </a:cubicBezTo>
                <a:cubicBezTo>
                  <a:pt x="887628" y="856775"/>
                  <a:pt x="906300" y="863634"/>
                  <a:pt x="925154" y="869918"/>
                </a:cubicBezTo>
                <a:lnTo>
                  <a:pt x="953434" y="879344"/>
                </a:ln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Arc 45"/>
          <p:cNvSpPr/>
          <p:nvPr/>
        </p:nvSpPr>
        <p:spPr>
          <a:xfrm rot="2514569">
            <a:off x="3638550" y="2420938"/>
            <a:ext cx="2216150" cy="1704975"/>
          </a:xfrm>
          <a:prstGeom prst="arc">
            <a:avLst>
              <a:gd name="adj1" fmla="val 17093107"/>
              <a:gd name="adj2" fmla="val 0"/>
            </a:avLst>
          </a:prstGeom>
          <a:ln w="698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562600" y="3429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 rot="21312884">
            <a:off x="2146300" y="3259138"/>
            <a:ext cx="3327400" cy="461962"/>
          </a:xfrm>
          <a:custGeom>
            <a:avLst/>
            <a:gdLst>
              <a:gd name="connsiteX0" fmla="*/ 0 w 3318235"/>
              <a:gd name="connsiteY0" fmla="*/ 0 h 358729"/>
              <a:gd name="connsiteX1" fmla="*/ 150828 w 3318235"/>
              <a:gd name="connsiteY1" fmla="*/ 28280 h 358729"/>
              <a:gd name="connsiteX2" fmla="*/ 179109 w 3318235"/>
              <a:gd name="connsiteY2" fmla="*/ 37707 h 358729"/>
              <a:gd name="connsiteX3" fmla="*/ 320511 w 3318235"/>
              <a:gd name="connsiteY3" fmla="*/ 56561 h 358729"/>
              <a:gd name="connsiteX4" fmla="*/ 377072 w 3318235"/>
              <a:gd name="connsiteY4" fmla="*/ 75415 h 358729"/>
              <a:gd name="connsiteX5" fmla="*/ 593888 w 3318235"/>
              <a:gd name="connsiteY5" fmla="*/ 94268 h 358729"/>
              <a:gd name="connsiteX6" fmla="*/ 659876 w 3318235"/>
              <a:gd name="connsiteY6" fmla="*/ 103695 h 358729"/>
              <a:gd name="connsiteX7" fmla="*/ 1423447 w 3318235"/>
              <a:gd name="connsiteY7" fmla="*/ 103695 h 358729"/>
              <a:gd name="connsiteX8" fmla="*/ 1734532 w 3318235"/>
              <a:gd name="connsiteY8" fmla="*/ 113122 h 358729"/>
              <a:gd name="connsiteX9" fmla="*/ 2196445 w 3318235"/>
              <a:gd name="connsiteY9" fmla="*/ 141402 h 358729"/>
              <a:gd name="connsiteX10" fmla="*/ 2290713 w 3318235"/>
              <a:gd name="connsiteY10" fmla="*/ 160256 h 358729"/>
              <a:gd name="connsiteX11" fmla="*/ 2413261 w 3318235"/>
              <a:gd name="connsiteY11" fmla="*/ 188536 h 358729"/>
              <a:gd name="connsiteX12" fmla="*/ 2564090 w 3318235"/>
              <a:gd name="connsiteY12" fmla="*/ 197963 h 358729"/>
              <a:gd name="connsiteX13" fmla="*/ 2630078 w 3318235"/>
              <a:gd name="connsiteY13" fmla="*/ 207390 h 358729"/>
              <a:gd name="connsiteX14" fmla="*/ 2762053 w 3318235"/>
              <a:gd name="connsiteY14" fmla="*/ 216817 h 358729"/>
              <a:gd name="connsiteX15" fmla="*/ 2846894 w 3318235"/>
              <a:gd name="connsiteY15" fmla="*/ 226243 h 358729"/>
              <a:gd name="connsiteX16" fmla="*/ 2875175 w 3318235"/>
              <a:gd name="connsiteY16" fmla="*/ 235670 h 358729"/>
              <a:gd name="connsiteX17" fmla="*/ 2978870 w 3318235"/>
              <a:gd name="connsiteY17" fmla="*/ 254524 h 358729"/>
              <a:gd name="connsiteX18" fmla="*/ 3035430 w 3318235"/>
              <a:gd name="connsiteY18" fmla="*/ 273377 h 358729"/>
              <a:gd name="connsiteX19" fmla="*/ 3157979 w 3318235"/>
              <a:gd name="connsiteY19" fmla="*/ 292231 h 358729"/>
              <a:gd name="connsiteX20" fmla="*/ 3214540 w 3318235"/>
              <a:gd name="connsiteY20" fmla="*/ 311085 h 358729"/>
              <a:gd name="connsiteX21" fmla="*/ 3242820 w 3318235"/>
              <a:gd name="connsiteY21" fmla="*/ 320511 h 358729"/>
              <a:gd name="connsiteX22" fmla="*/ 3252247 w 3318235"/>
              <a:gd name="connsiteY22" fmla="*/ 348792 h 358729"/>
              <a:gd name="connsiteX23" fmla="*/ 3318235 w 3318235"/>
              <a:gd name="connsiteY23" fmla="*/ 358219 h 35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18235" h="358729">
                <a:moveTo>
                  <a:pt x="0" y="0"/>
                </a:moveTo>
                <a:cubicBezTo>
                  <a:pt x="113010" y="22603"/>
                  <a:pt x="62659" y="13586"/>
                  <a:pt x="150828" y="28280"/>
                </a:cubicBezTo>
                <a:cubicBezTo>
                  <a:pt x="160255" y="31422"/>
                  <a:pt x="169409" y="35551"/>
                  <a:pt x="179109" y="37707"/>
                </a:cubicBezTo>
                <a:cubicBezTo>
                  <a:pt x="221423" y="47110"/>
                  <a:pt x="279665" y="52022"/>
                  <a:pt x="320511" y="56561"/>
                </a:cubicBezTo>
                <a:cubicBezTo>
                  <a:pt x="339365" y="62846"/>
                  <a:pt x="357352" y="72950"/>
                  <a:pt x="377072" y="75415"/>
                </a:cubicBezTo>
                <a:cubicBezTo>
                  <a:pt x="499360" y="90700"/>
                  <a:pt x="427209" y="83156"/>
                  <a:pt x="593888" y="94268"/>
                </a:cubicBezTo>
                <a:cubicBezTo>
                  <a:pt x="615884" y="97410"/>
                  <a:pt x="637779" y="101369"/>
                  <a:pt x="659876" y="103695"/>
                </a:cubicBezTo>
                <a:cubicBezTo>
                  <a:pt x="928803" y="132004"/>
                  <a:pt x="1080641" y="108663"/>
                  <a:pt x="1423447" y="103695"/>
                </a:cubicBezTo>
                <a:lnTo>
                  <a:pt x="1734532" y="113122"/>
                </a:lnTo>
                <a:cubicBezTo>
                  <a:pt x="1977502" y="123686"/>
                  <a:pt x="2010585" y="127105"/>
                  <a:pt x="2196445" y="141402"/>
                </a:cubicBezTo>
                <a:cubicBezTo>
                  <a:pt x="2260336" y="162700"/>
                  <a:pt x="2182393" y="138591"/>
                  <a:pt x="2290713" y="160256"/>
                </a:cubicBezTo>
                <a:cubicBezTo>
                  <a:pt x="2374048" y="176923"/>
                  <a:pt x="2229741" y="177066"/>
                  <a:pt x="2413261" y="188536"/>
                </a:cubicBezTo>
                <a:lnTo>
                  <a:pt x="2564090" y="197963"/>
                </a:lnTo>
                <a:cubicBezTo>
                  <a:pt x="2586086" y="201105"/>
                  <a:pt x="2607959" y="205283"/>
                  <a:pt x="2630078" y="207390"/>
                </a:cubicBezTo>
                <a:cubicBezTo>
                  <a:pt x="2673983" y="211572"/>
                  <a:pt x="2718115" y="212996"/>
                  <a:pt x="2762053" y="216817"/>
                </a:cubicBezTo>
                <a:cubicBezTo>
                  <a:pt x="2790400" y="219282"/>
                  <a:pt x="2818614" y="223101"/>
                  <a:pt x="2846894" y="226243"/>
                </a:cubicBezTo>
                <a:cubicBezTo>
                  <a:pt x="2856321" y="229385"/>
                  <a:pt x="2865475" y="233514"/>
                  <a:pt x="2875175" y="235670"/>
                </a:cubicBezTo>
                <a:cubicBezTo>
                  <a:pt x="2913984" y="244294"/>
                  <a:pt x="2941123" y="244229"/>
                  <a:pt x="2978870" y="254524"/>
                </a:cubicBezTo>
                <a:cubicBezTo>
                  <a:pt x="2998043" y="259753"/>
                  <a:pt x="3015943" y="269480"/>
                  <a:pt x="3035430" y="273377"/>
                </a:cubicBezTo>
                <a:cubicBezTo>
                  <a:pt x="3107407" y="287772"/>
                  <a:pt x="3066666" y="280817"/>
                  <a:pt x="3157979" y="292231"/>
                </a:cubicBezTo>
                <a:lnTo>
                  <a:pt x="3214540" y="311085"/>
                </a:lnTo>
                <a:lnTo>
                  <a:pt x="3242820" y="320511"/>
                </a:lnTo>
                <a:cubicBezTo>
                  <a:pt x="3245962" y="329938"/>
                  <a:pt x="3243359" y="344348"/>
                  <a:pt x="3252247" y="348792"/>
                </a:cubicBezTo>
                <a:cubicBezTo>
                  <a:pt x="3272121" y="358729"/>
                  <a:pt x="3318235" y="358219"/>
                  <a:pt x="3318235" y="35821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324F6-0933-994E-8A61-CCD4B14D546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 animBg="1"/>
      <p:bldP spid="5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Threshold (static version)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527175"/>
            <a:ext cx="8504238" cy="457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500" smtClean="0"/>
              <a:t>Problem Statement</a:t>
            </a:r>
          </a:p>
          <a:p>
            <a:pPr eaLnBrk="1" hangingPunct="1"/>
            <a:r>
              <a:rPr lang="en-US" sz="3500" smtClean="0"/>
              <a:t>Given: </a:t>
            </a:r>
          </a:p>
          <a:p>
            <a:pPr lvl="1" eaLnBrk="1" hangingPunct="1"/>
            <a:r>
              <a:rPr lang="en-US" sz="3600" smtClean="0">
                <a:solidFill>
                  <a:srgbClr val="002060"/>
                </a:solidFill>
              </a:rPr>
              <a:t>Graph G, </a:t>
            </a:r>
            <a:r>
              <a:rPr lang="en-US" sz="3600" i="1" smtClean="0">
                <a:solidFill>
                  <a:srgbClr val="002060"/>
                </a:solidFill>
              </a:rPr>
              <a:t>and</a:t>
            </a:r>
            <a:r>
              <a:rPr lang="en-US" sz="3600" smtClean="0">
                <a:solidFill>
                  <a:srgbClr val="002060"/>
                </a:solidFill>
              </a:rPr>
              <a:t> </a:t>
            </a:r>
          </a:p>
          <a:p>
            <a:pPr lvl="1" eaLnBrk="1" hangingPunct="1"/>
            <a:r>
              <a:rPr lang="en-US" sz="3600" smtClean="0">
                <a:solidFill>
                  <a:srgbClr val="002060"/>
                </a:solidFill>
              </a:rPr>
              <a:t>Virus specs (attack prob. etc.)</a:t>
            </a:r>
          </a:p>
          <a:p>
            <a:pPr eaLnBrk="1" hangingPunct="1"/>
            <a:r>
              <a:rPr lang="en-US" sz="3500" smtClean="0"/>
              <a:t>Find: </a:t>
            </a:r>
          </a:p>
          <a:p>
            <a:pPr lvl="1" eaLnBrk="1" hangingPunct="1"/>
            <a:r>
              <a:rPr lang="en-US" sz="3600" smtClean="0">
                <a:solidFill>
                  <a:srgbClr val="002060"/>
                </a:solidFill>
              </a:rPr>
              <a:t>A condition for virus extinction/invasion</a:t>
            </a:r>
          </a:p>
        </p:txBody>
      </p:sp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/>
          <a:srcRect t="16457"/>
          <a:stretch>
            <a:fillRect/>
          </a:stretch>
        </p:blipFill>
        <p:spPr bwMode="auto">
          <a:xfrm>
            <a:off x="6705600" y="1676400"/>
            <a:ext cx="23622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4051A-45A1-1742-9B2F-DC9986E11EE4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Threshold: Why important?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Accelerating simulations</a:t>
            </a:r>
          </a:p>
          <a:p>
            <a:pPr eaLnBrk="1" hangingPunct="1"/>
            <a:r>
              <a:rPr lang="en-US" smtClean="0"/>
              <a:t>Forecasting (‘What-if’ scenarios)</a:t>
            </a:r>
          </a:p>
          <a:p>
            <a:pPr eaLnBrk="1" hangingPunct="1"/>
            <a:r>
              <a:rPr lang="en-US" smtClean="0"/>
              <a:t>Design of contagion and/or topology</a:t>
            </a:r>
          </a:p>
          <a:p>
            <a:pPr eaLnBrk="1" hangingPunct="1"/>
            <a:r>
              <a:rPr lang="en-US" smtClean="0"/>
              <a:t>A great handle to manipulate the spreading</a:t>
            </a:r>
          </a:p>
          <a:p>
            <a:pPr lvl="1" eaLnBrk="1" hangingPunct="1"/>
            <a:r>
              <a:rPr lang="en-US" smtClean="0"/>
              <a:t>Immunization</a:t>
            </a:r>
          </a:p>
          <a:p>
            <a:pPr lvl="1" eaLnBrk="1" hangingPunct="1"/>
            <a:r>
              <a:rPr lang="en-US" smtClean="0"/>
              <a:t>Maximize collaboration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…..</a:t>
            </a:r>
          </a:p>
        </p:txBody>
      </p:sp>
      <p:pic>
        <p:nvPicPr>
          <p:cNvPr id="40964" name="Picture 3" descr="http://t0.gstatic.com/images?q=tbn:ANd9GcQd71HlJcthfBunYhodACD67zDhGP7SedNiUUNteehnrAnqDCL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1910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2" descr="data:image/jpeg;base64,/9j/4AAQSkZJRgABAQAAAQABAAD/2wCEAAkGBhQSEBUUEhQVFRIUFRUXFBQVFRcUFxYYFBQVFBcWGBgYGyYfFxojGRUUHy8gIycpLCwsFR4xNTAqNSYrLCkBCQoKDgwOGg8PGjAkHiQvLy8sLCwsKiwsLCkqNCwsKiwsKjQsLCwsLCwsLCwsLSwsKS4sLCwsLCwpLCwsLCkpKf/AABEIAKYBLwMBIgACEQEDEQH/xAAcAAABBQEBAQAAAAAAAAAAAAAAAwQFBgcCAQj/xABKEAACAQICBAsEBgYIBgMAAAABAgMAEQQhBRIxQQYHExQiMlFhcYGRQlKhsSNTYnLB0RUzVIKSkxckQ2NzouHiFiU0stLwRKPx/8QAGgEAAgMBAQAAAAAAAAAAAAAAAAMCBAUBBv/EADMRAAICAQIDBQcEAgMBAAAAAAECAAMRBCESMUETIlGB0TJhcZGhsfAFFCPB4fFSU2JC/9oADAMBAAIRAxEAPwDcaKKKIQoooohCiiiiEKKKKIQoorwmiE9opriNJRoOkwHnVf0nxj4SHrSLfsvRiEtVFZvpTjcVFDIjOG6pUX//ACq3i+N7Et1IrfeYD4CmrU7eyIprkT2jNrLVw2JUbWHrWCjhvpGdtWMrfsRWc0jitKYpf+oxyRH3FAkk/gS9vMiptp3X2tpBdQjezvN7bSUY2sKSbTcI9sVgEOmpHbUg5xO52NKVQeIRc7eJrzEaXeO6l1mm9yK/Jx9zSe03ctR7FvCS7ZfGb9+noffFH6eh98V89aTxcoYRGQ66AGYpkA5zEY+7v76cNpSQKrjNdjrexB7Qe+p/t24Q2Ocj+4TiK55Tf101EfbFKrpKM+2K+fU0lMQWiYSAdZDdJF8vaHeKSXTjH/5E8B+0qyR+q5iodi3OS7ZeU+jFxCnYw9a7Br5+h0tjwNaKdJl7UAb1ANx6Uth+MbGIcwjW25lT8akNNYRlRn4SJ1NYOGOPjN8orG8Jxwyr+sjfys1WTA8asbIHcaqnIFhq92+ltWy8xGLYjeyZoFFV/A8NsPKMmHkQamINIRv1WB86XGRxRRRRCFFFFEIUUUUQhRRRRCFFFFEIUUUUQhRRRRCFFFMdJaZigUtIwAHaaIR9TfEY9EF2YDzrLeEXHDclMIuvu1zko89/lVD0lprEYg3nlYg+wpKr+ZqzVprLOQ2la3VV1czvNf05xqYWC6q+u/up0j8NlUXS3GripbiJFiXtY6zegqmogGwW8K6rRr0CD2jmZln6i59gYi2M0hNMbyzSN3A6o9BTVcOo2AeP+tSGC0W8gLZJEvWlc6qL57z3C5rr9JRR5YZOVYf28y9AHtji3+LU/wDiqPCq5PuiB2to4nbA8THeiYHEZaQBcMRm0hCD9y+bHwr3EYaKKMSRxNiQ2YZm1YkG7W1ek3wFQuJdpW15naR+1zcDuA2AU5wGkXhN0OR2qeqaUard2G2eg9fGOW6nZDvjkSP68JzidJzSDVaTUj+qhHJJ56ubeddaP0QNUyMRFAvXlYXz91Rtdz2DzqbgweGlCSuGhDMRqXCrIV2hSdgvvFR+m8FiGYPNHaNMokj6UUa91t/aTnUVdM8NYw3Unp6mSat8cVpyvQDr6CNMTpMspjhBhgPWz+ll75GGwfZGVd6MURI81haKwjX3pWyQd9s2PhTOn2mF1OSg+qXlJf8AFkFwP3UsKa9YQcK+03Xr74lLC5429lenT3SPjUgZm7Ekse1jmT607wLjW1W6r5HuO4+tNqKsNWCnBKy2kPxzuSMo+8Mp2jIinaSrNlJZJd0mxX7nG499d6RXXjjlG09B/vLv8xUeqXNgLk7gL/CkqvaDi5MPzePZuzbg5qdwPcfCdT4MxvYgo43qbHxBG0U4GlXOUoWZftjVfydc/WpnC6LkMJGLXk4gLxySEK6nsAOZXxpvicXFhCBBGZZiARPKBqLfei7PmaQ1lZ2I73/n1lha7F3Ddz/16QTRsK6skvKRq2YhewZuwa+5T22vaovSzSySBpk1FAtFGB0FXdbccqbTlpHLysZHO0tu8BupbD4t4xZTdN8b9JD5HZ5VIVW5Dvvjp+bEyJupwUTu56/m4EbrEAbrdT2qSvyqSwfCLExdWXWHY/5ikwI5Or9FJ7jG6N9193gabzQMhswIPYabwU27Y3+Rii99O4O3zEuuieNeWOwlVgO0dNf9KvWhuMaCYDMeIP4VhtchLG4uG7VNj8KrWfp4/wDg/OWa/wBRPJx8p9OYbHJILowPz9KXr530XwvxEBGeuo8m/I1o3BzjOSSyubnffJh+dZtlD1+0Jp1XpaO6ZoVFNsFpBJVujA928eVOaTHQoooohCiiiiEKKKKIQrl3AFzsryaYKCWNgKyTh9xkMzNBhTnsZ9y/me6pKhc4EizhBlpYuGfGXHhhqRgvI1woHd39lZHpbS02KYtiHJG6MHojx96jD6QKi0g5VTt1ut4g1oWi+KmGeCOYYiRRKiuF1FNtYXtetGuuug/zDf6TNtssvH8J26+MzQCitV/oai/aZP4F/Oj+hqL9pk/gX86ufvafH6GUv2N/h9ZlQFSjYSPDAHEgvMRdMKpse4zMP1a/Z2nuq9Yjiulw6M2ElSTEbEaUanJjeUGYL9hOys4x2i5MPIyTKyy3u2v1mJ9q/tDvoF3bnhrOB1PXy9YGn9uvFYMnoOnn6TnHYyScgykEL1I1GrHGOxVGXnSVFFWUrVBhRKtljWHLGFPMHAgUzTX5FDYKOtK+0Rr+J3Cp/gPwJGP5UvI0ax6oBVQ1y1zbPsA+NW/G8UUUjJ/WZFSNdWNAi2X3m25sTmTVXUapUPADv9pb02kZh2hGR0HjMoxeJaZ9eW17WVB1Y1GxFG4ClcHpOaH9VIyj3T0l9DVm4ccBhgEidJGkWRmU6yhbEC42dov6VUaZWlNiDAyIuyy6qw5ODJ/R2mOWktNh4WsGcyAapAQa1yBa+ymsuksHKzO6YlWclmYWIJO+1sqX4M6NEzckzFOcusAcAEgEGRrA9ygedXkcTUX7TJ/Av51Tc112EcRGOXX4y8naWVA8IOefT4TPb4D67EDxiBo5TAD+0xLeEaitC/oai/aZP4F/Oj+huL9pk/gX86O3X/tPyh+3b/qHzlKwOksMVaOOCRhYvaU9coNgta1MzwqnAtCkOHU/VqC38Rzq8ycUbxsHhxCuQerIupcbCLgmqBpnREmGmaOVCjAm19hG4qdhFSqWu1yOInr5yNz21Vg8IB5eUYTlpDrSu0jdrm/w2U9wuKBXkpOp7J9w93d3VJcDODa47EGJnKARs+soB2EC1j41d/6Gov2mT+BfzptrUV9w7H3CIpW+zvjce8zLZoSrEHaPj31xWsvxQxFQDiZCV2HUW9uzbSTcTUW7EvfvjX86E11eO8d/OD6CzPdG0yoi9OYcYQNVxrx7gesveh/CrRwg4scTh1LxkTxjMlAQ4HaUO0eF6p9P/jvGQfMcxK/8lBwR5HkY4nwthrodaM7947mG403pSCcobrvyIOxh2EVpsHFBE6KxndCyqxQKpClgCVuTna9QN/Y7W+R8YwUdt3qvMeEy6vLZ32EbCMiPOtW/oai/aZP4F/OqHi+DZhkcTyJFGjsusxuzBTa6oM8++1A1NLggn5wOkvQggfKO+DPCedJAoJawJDDaAMzrd3fWq8HeGqTAK5Abcdx/I1iWK0uChiwqlI2ykmb9ZJ3DsHcKT0bjmgI1OrvX8R31nvpjZl6xt+cppJqhXhLDk/b4z6ZBorPOBvDsEKkrXQ2CsdoPY1aErXFxsrPIxNEHM9ooorkIV4Tavar/AA006MNhmYmxsTRCUnjO4cEHm8B6bbSPZG81mUcdhYeZO0ntPfXTzNI7SPm8hue4bh5Cit/SUCtcnmZ57Wag2twjkIVu/BnEWwWGH9zH8qwitl4Pz2wkH+CnypevGVHxjf044ZvhLJzqjnVRTYjLyNZRBxhY+9zJGRc2VohawJAuQb1mpSznCiatly1jLGbZzqojhPoSPGwlHAEgBMUm9G/8TvFQ/BbhVzuMllCSpYOoNxnsZe4/CprnFc4WrbwIhlbF8QZkMvBmUMVvGWUkECRQQRtFjakm4PYgf2RPgVb5GpTjG0WoxYlA/WoCSLjpL0Ts7rVXMHg2eRERnBdlUWY+0bVrJZcy8Qx9ZjWV0K/Ac58psfF7gjh8CoZSryMzsDkc+it/IfGrJzqoiNgihRsUBR4KLfhXXOc7Xz2+Wysl8uxY9ZtIAihR0jHjBw/LaPl3mPVkX905/wCUmsZvW5SOGUqdjAg+YtWP4rTWLjdkLxkoxXOMeybVd0ljICqrmUNZUjkMzY6cpJ8FGtjdHr/eSSHzBQfAVsnOqyDQWlJf0jAjahuE1zq59JC1l921aVziqt2WPERzlunCjhB5Y+0ledUc6qncM9MSwYRngYLIGQAkXFibHKqFFxgaRBBMkTD3THYHuyzqK0O+6jMk96IcMcTbudVAcONGLicG4IHKRAvG28FcyvgRfLwrnQ2meXgjltql1zW97EGxF9+Yp1LNdWB3g/I1xQUbPUSTcNi46GZ/xVSWxrH+4f5rWr86rKuL7S8z4llkZSgiawCBdjADMd1aBzinakl3yRiI0oVK8Kc7yV51Rzqs/wCHnCGfDiHm8gTWL610D3sBbbsqG0Hw+xQb6dklj1lDWTUdQxtrCxsbHdSuwYrx42jTegbgJ3ms87rMuH/BiNZhOrxwxy319a4XlNp1QBvGdu29Xkz1XOH6CTAPcA6jI4v2hrfI1Kksjd04zI3qroeIZxKbwd0bhZcXFEJzIxcHVSPo2XpG7E7LCtqOLrJeLTCDl5Jbfq01R4ubfIGtE5xTNUG48Mc4itJw8HEq4zJXnVY/xn6LVdIGW1+WRWzzF16DWHkK0tcVcXByqocZOG14I5N8b2Pg4/MCo6YAWjMlqsmo4mdUUUVvzzscYHGGNr+yesPx8a1vgHwt1rQSNfK8bHeOzxFY5UporGMvVNnjOsh8No/97ay9bpwR2i+c1tBqTns28p9G0VDcFNNjFYdHG2wv41M1jzZhWQcb+k9ZliByLWPguZ+Va/WGcYEkfOrys4sz21E1yc88ri1OpxxjPKKuzwHh5yo0U45XDe/P/I/3Ucrhvfn/AJH+6t79zX+A+k89+1s93zEb1q2hZ7YaH/CT5VmJlw3vz/yP91aBo6ccjHqkleTSxIsbWyuNxqrqbFcAD7GXdJU1bEt9xJo4isd/M/M1qInrNVlw29573N7Q3F7nYdbOoaZ1RjmM1dbWKAsn+AOI1cQ43NGfgQavvOKoHBFoeWYxtKWWM5PHqCxIG25zq2c4qN7K75EnpVZK8NITjCN0hPYzj1UH8KhuBeH1sYh3Rhn9BYfEipPhliE1IhIXC67ZouubhOy4yrrghHEEeSNnOsQnTTU6vSNszfaKmloWor1irKS14fpLjzioRtL/APMhHfLm5H7xbXHwWnPL1S30tDz9pGeUOs2qAI7pZbJ1r7NtV1C53ltyQNvdNG5xWdcNMLq4tmGyQB/PYfiPjVz5eoDhdHGUSSQuAp1bomuelmMrjK4plLit8mK1NZsrwOcjdEt/zRO50HpFWh84rPdGyQ8/U60nKFrheT6PUyBa+WXdVw5xUGIZV+EnWCpbPjOeE2EfEYcxx21iynpHVGRuc6qcfAXEE5tEo7de9vIC5q3c4o5xU67WrGFkLaEtOWjvR8KwxJEpuqC1zlc7Se65vSOmtLCHDySE9VDbvYiyj1IpLnFVfherNqtM5GHVhqrEhcl7ZFwTu3bqSdzv1j/ZXbpE+L9rYhv8I/Nav3OKoPBGaHlm5NpS3JnJ49QW1hvuc6tnOKdeys2RK+mVkTDSH4dYaSXkeTRnIL31VLWuBttUVwe4NytIeUjaOKw1mcavVYMAL7SbVbuc99ec4oFuKyk61ANgszJM4moXhjirYKXv1R6sKX5xVb4XaTRjFh2ZxrMHbUXXIAyQEXFrsb+VKGARHNnhMmeBUPJ4UHfIzMfAdFfkfWpnFY7Ujdz7Ks3oCaj4rRqEXYgCj90WqN4T44LhJNYkBtVLqLnpsAbDfleu2HiYtI1rwIF8JIcE9Il8HESekAVbxBP4EU501FyuHkTtU28R0h8RVb4I4+PUdImchWDdNNS2sLZZm+yp/nFdYAN3YJkoA0y+ipLScWHjmdGaYEMTZYtZbNmLHWzFjTXlcN78/wDI/wB1aQ1NeP8ABmOdJYD0+YjenGAktIvebHzyo5XDe/P/ACP91dwy4bWFnnvcf2Hf96uPfWykf0fSSTT2Kwbbb3iX/in0qVmlgOwMbeedavWJ8Wp/5lLu6Wytsrzxno4Vh3GNhSuIf7Mh9Gz/ABrcazbjR0V01kt0ZBqMexh1T6fKp1PwOGi7U40KzJ6K6ljKkg7RXNenBBGRPKkEHBhV4wM30Uf3F+VUerRBPZFH2V+QqlrPZEv6D2jJdcRnVBO/xPzNWoYmuI+SU3WGO/aQW87MSPhVWi4Vkky5qaTaABPeDmEMcRdsjLbVB26i+15nZ4VK84qOkxhY3JuTtJrxZ7mw2mlWWF2LGOrrFahRGHCvE3aJewOx87KPkamNFjk4I136usfF+l8rVVpJOcYm46rMqL91cr+fSNWGTF3JI2Xy8Ng+FOsPDUq+O8RX37mbw2kkMRUOODkPvzXJJJ6G0m5pTnFHLmkrYyHKmWHrVxhhJPl/Hz2010oOUhdd+rceK5j5U25xQMTUQ2DmdIyMSNwjf15T26resdWXnFQKYFucI6i6qnSItkACBfytTsYmpswKrj83MXWpDNnx/oR1pLSZiiZwusRayk6oNyBtqKh4ZG/ThIG8pIGt5EC9KY4NJGyqLsSths9odtRn/D0/1f8AmX86dSlbg8Zx5xN9lqMOAZHwlsTFggEHIi48DXGJs6Mh9oEfDL41HRlkVVYWZVAI8u6u0xGY8RVcnB2lod5d5GcFntK33D/3CrLziq5orBSRlnZGVSuTEZZtlUhzmnahgXyPCV9KpVMHxjzGaWjiAMjhQxsMibkC+4Gmp4VYexPK5DbZX37PZqM02SypYE2ZtgJ9kdlMMYpSCNDcGVzI33I+it/FiT5VxauJAwO5OJ1ruFyuNgM5kpjOGWVoEZm9+QaiDv1es3wpjoCIviQzks1zI7Hfqi48BewAqOvUzoEaqu+8kIP+5vwq41S0oWHOUlue+wKeUsvOKbY/DLMoV2YKGDdG1yQCBe+7OmvOaOXrNDY3E1SARgxbAaOjhJKNISRazattt91PecVGcuaOc11nLHJkVQIMLI7hRH9Ir+8tj4r/AKEVC1PaXOvEe1SD+B+dQNamlbir+Ex9YnDbnxhTvRUOvMg+0CfBekfgKaVIRS83w0k56zAxxDtJ6xHwHrU77OCsmL09faWASw8V8uvpGZhsL/KtwrHeJfQhBMjeJPeczWxV5qeohUbwh0QuJw7xtvGR7CNh9akqKIT530ro1g7IwtNGbMPeG4ioatr4f8DuXXlocpk/zD3TWTT4XlCbDVmXJ4zkSe7v+damj1QXuPMrW6Ti76c5G1OITYfdX5Co7A6MeUkKAAvXduiqfeP4baUxOkIY+jE887jLWEhjhW3Yo2+dWNYQQFHPwlfRKVyx2HjH1zRc9/pUC2InY3MzqPdVj8zXQlk+um/mGqy6W0jOPrLTaukHGfpJ0ggXPRX3mOqPU1GYrTanoRq0inKR1uoK70QnPPYW7NlJy6PWQa66zlesrsXK/aF91IVOrS9oMk+XWLu1fZnAHn0k1ovSCtr6mFjiCobNcswJsotc5ZXrvPv9KhFkYX1WZb7SpKn1Fecq/wBbL/MamWaRydjn4mQr1qBe8MH3CSmkOUKBY3ZGYlrjIlUGY9W+FQwM37RN/EaWSRgwYuzMNhZi1u4X2U4xUQI5Reqdo91uyuV6dUbFgzn7+ELNSzqTUcY5/DximinbpBndzkRrHWI3ZU/ue/0qDVyOqzLfep1T6ijlX+tl/mNXbdIS3c5TlWtAXD5zJuRSWibMWLAjYD0Ta/bXoJ7/AEqNwZZg45SQsF1kJcmxU3Nuw2pryz/Wy/zGpA0zkldtv7lg6tAA2+D/AFJXHreFwb+z2j2xvqE5sO1v42/OlWdjtkkYdjOSPSirlOmCg8YBlG/VFiOzJAkxhW+jS18lA3nZ30sjEEHPIjdUZo0FpAC8ixqGZgrlRqqCx2eFM4sRIRcyy55/rG37B6VVfTsbCq/GXE1SioM3w85I6OiZXkBZ9nVYkjNrggeFPbnv9Kg1kYXId7na2sdb120cq/1sv8xqY+kYkcOBFV6xQCGyd/pJy0paMRyGLpsXbcEVLsT3ACo08IZ2dnRwFJ6OuoYlRsJJ7dteaRDRqIS8jSuLz6zlhGhsVi7mNgW8hTWuUacPkty+8lqdSyYC8/tH36fm9pIH8YwPwqSaW6R/RrGSusyoDa7G9/S1V+ujM/1kgAyADkD0ptmk27n3iKtZv/IPkJOAEm2efdTPkxO7GPFFW1mAj1nQAKdUWtlbK9MoVldgqSTMzGwAkYkmlsYViUwRENKcp5hmEG+KM7z7zVWNDIemeg5y2NQlgzvgczy/3F8do2bWHJNO0SKAXEhJd9rNa9wu4CnSsbDbs7KgYgUzRmQ/ZY06Gk5C15Gdx9hyh9BkTXbNPYq+z5icr1NbNnix7j6yV1b5G9iCNnblUGRbI7RT5oC660E8xttRpG11/OuNG6MaUk31UXryNmB/5MeynaU8ALE7RGsBdlUA5hozRxlY3OrGovI/ur+JOwCkZ5DjsUiRC0ERCxqNhtlfvt27yTXmldKctbC4QEQg9N97nYbkbSfQbBWpcWvAQQqJZFsbdEVQ1Wo7U4HKaGl0wpXfmZbuCOhBhsOq2zIzqcoAoqnLkKKKKITwiqHw34vhP9NB0JhvG/uPaKvtFEJ86Y93b+rYotEwN7DJXP4/Oo/EYBosiOjuI6p8DW8cJ+BUOMQhlGtuNZRpfgxi8ASAvLQe6wubfjVzT6k1HcSnqdKLhzxKxRT+OOGb9W3Jyb432eW8fGkMVgHj66kDcdqnwIyrZrvSz2TMS3T2Ve0IlFKVYMpsw2H/AN2in6RJP1bRze6ckk+6fZPdUbQRXXryeJdj+c5FLcDhYZH5ync0LIxVgVYbQRY1xUhDpe6hJ15VBsN7Sp91t/ga7bQ2uC2GflV3p1ZV8U3+IqIuwcPsfp85I0ZHFWcj6jykZS+FxOocxdWyZe0fnSLLY2ORG0HIiuooizBVBZibAAXJPcBTXUMuDFIzI2Rzi2MwmpZlN426rfge8U2AqxxYJMJGwxkijXGWHHTe/vG3VPcKUx+lHgRWwcUUcLAfT25R7+6Sc1NU11WO4O8fvLzaQHvk8I8OojHRegsRrq/JMEvmX6A1Tketa+VJzaEVSdeeFBc2DE61r9gFRuLxUspvLLI/ixA9BTrGYZXhjlsCV+je+ezqn0rjdtxBjgZ28Z1ewKFRk438J6cLhxtxcfkrGvRgoD1cXF5hhUcEHYPQUckDuB8qdwXf8/pEdpR/w+smholhDII3jkeUKi6jZBb3c3NrEgAVH4jRskfXRlHbbL1GVd6aw6o6wLkIEAfVNryv0n2dmQpPC6Rmi6krW91ukPjSajbvYADny5R9op2rJIx584hUgv8AVkWRgDO4vBGfZH1zjsHsjec6lWxMUfJti4o0nbpBADs9l5EGwHbY1HaQ0JJ0p9fnAc3aVcyO4r7IHdlQb+1PBy8fQQGn7EGz2vD1MiUW1ySSxJLMdrE7Sa6opfB4F5W1Y0Z27FF7d57B3mrwAUY6CZ5LO2eZMQp3gNGPLciyxr15XOqiD7TdvcMzTh4YMP8ArW5eYf2ELdBf8SUZeS+tM8fpCSewkIEa9SGMasSeXtHvNINxfaoZ9/T/ADLApCb2ny6/4i8+k1VTHhLhWFpMSRZ5BvWMf2afE1HogAsMhXVegXNhmTsFTrqCbnc+MXZaX2Gw6CeUAVLQ8HHC687CCPbd+uR3Jt9bU1k4TRxXTAxl5NhnfM+R2L+760q3V11+8x9Oiss3OwjqLR4w45bEvyVh0U9tuzWHsjxz7qjMRpCfGkRRgpBfIAWLX2mw2X9afaE4F4jGyB5dZyTtPVHgK2PgrwBiwoBIBesW642tkzcppWpeESvcAeLYRBZJQMti1piIALDYK9Ar2kR0KKKKIQoooohCiiiiEKSnwyuLMAR30rRRCUHhPxVQ4i7INV9xGR9aoGO4O4/BEgfTRe6wvl+PnW+0nLArCzAEd9dBxAjM+cf0jhnNpo3w8naB0fQ5fKl/+HywvBJHKOwHVb0OXxrZdM8AcNiAboAT3VQtK8TLIS2HdlP2Tb4Var1lqdcynZo6n6Y+EpGJwMkfXRl8QQPXZSCmxBBIYbGBsR5irDNgNKYXK/KKNzDbTGTT67MTgbHe0Yt/22q4uvVhh1lNv05lOUaOtF4qTFSLFLEs/bJ1JEUbWLjIgd9PlxEUatFgJIxiCSHklYByN6xtbV8ht31Hw8IMGYWhjkfD8oem5BLm3s3Nujty76RTg/C4tFiYWG4NdfzpfGjkgNhfDf8ABHcDoASvE3jtt6xji9FyRMTKr6x2u2d/Bth8qX0XpZoCbAPG2UkTZq4/A99SeF0TjIhaGRWT3OUWRD+49KNo52/X4BwfrMKbHxKElT5VY7VOHhYDHuP9c5V7F+LjUnPvH98o1xOhElQy4Ml1GbwH9bH4D217xnTfQcgLNC/UmGr4OOqfXKpfDcFH1hJhpmR1zCzI0LjuvmDTnEaBknP08Jhn3YiKzRSH7YXqnvFcNyleEnI8eo+I/uSFDBg6rg9R0PwP9SoTwFGKsLMpIPlUhoGNVL4iQfR4dde3vSHKJPNs/BTUlwl0PIVSUreQgJKF6VyMlcW2g5UtieDrcnHAWCQx/SzuOk0kxyCIgzbVXLsvepvqAahvudvWLr0xFp22G/pKxhcPJNJZQXlkYsQMyWY3J8O+pFsRHhDaPVmxY2t1ocOe762QegqRbRuIZDHDGMJh26zyuBPMPtkZqv2QAKapwejjy1cRiGHs4ePVTzkf8BSzcrDhzhfqfSNFDKeLGW8TyHrIJiSxZmLOxuzsbljUzobBYmM8pGOTj9ppSI4iPFtvlT2PC4sfqMLDhR78jLJL46zk2PgKbYng2ztrYrFozdru0hHgMgKGuVl4AAB7/QTiUOrcZJJ93qY9aDCTF5IV5aRBnFG/Jo7dtyL227NtQON0vNIvJkiGL6mEcmv7x2ufGpGCTA4ZgxxRZ13LqqPAjMkU1xXCjBFy4geZz2ayqT22yuaQLa1OHPEOn+pYamxlygCnr/uRccdslHkKlMLwbncX5MqvvSERj/NmfKuV4W4k5YbDRwDtC9L1Av8AGhNAY/Fn6R5CDuHRFTb9Qxsgi0/TurtFpsHhMP8A9RiQx+rh+Wsc/QU3/wCLiOjgcMI/71839T0vlVn0HxNMbF7D4mr9ofi6w8NiV1j31Ss1NlnMy9Xpq6/ZExzA8DsXjX1pS73O/JfStK4M8VMcQBlzPZWgYfCIgsqgeFLVXliN8HgEiWyKAKcUUUQhRRRRCFFFFEIUUUUQhRRRRCFFFFEIUUUUQhRRRRCJyYdW2gHyqMxnBXDydaMelS9FEJR8fxU4aTYAPKq3juI9D1CPLKtcoohMLxHFBiI/1cjjwc00PArSUfVll+db/XhUUZhMAOG0uuXKE/eS9ehtLdq/yzW+GFewelecgvuj0ruTOYmAldK9oB7kIpBsDpQ7x/Aa+heQX3R6Ucgvuj0oyYYnzudF6T97/wCuvf0FpNsjLJbuW1fQ/IL7o9K9EK9g9KMmGJ89pxf46TrPKf3iPlTzDcTcz9e5+8xNb0FHZXtcnZkOA4lAOtYeVWPA8U8CdbOr3RRCQmC4HYaPYg9KlosIi9VQPKlaKIQoooohCiiiiEKKKKIQoooohCiiiiEKKKKIQoooohCiiiiEKKKKIQoooohCiiiiEKKKKIQoooohCiiiiEKKKKIQoooohCiiiiEKKKKIQoooohCiiiiEKKKKIQoooohCiiiiEKKKK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66" name="AutoShape 4" descr="data:image/jpeg;base64,/9j/4AAQSkZJRgABAQAAAQABAAD/2wCEAAkGBhQSEBUUEhQVFRIUFRUXFBQVFRcUFxYYFBQVFBcWGBgYGyYfFxojGRUUHy8gIycpLCwsFR4xNTAqNSYrLCkBCQoKDgwOGg8PGjAkHiQvLy8sLCwsKiwsLCkqNCwsKiwsKjQsLCwsLCwsLCwsLSwsKS4sLCwsLCwpLCwsLCkpKf/AABEIAKYBLwMBIgACEQEDEQH/xAAcAAABBQEBAQAAAAAAAAAAAAAAAwQFBgcCAQj/xABKEAACAQICBAsEBgYIBgMAAAABAgMAEQQhBRIxQQYHExQiMlFhcYGRQlKhsSNTYnLB0RUzVIKSkxckQ2NzouHiFiU0stLwRKPx/8QAGgEAAgMBAQAAAAAAAAAAAAAAAAMCBAUBBv/EADMRAAICAQIDBQcEAgMBAAAAAAECAAMRBCESMUETIlGB0TJhcZGhsfAFFCPB4fFSU2JC/9oADAMBAAIRAxEAPwDcaKKKIQoooohCiiiiEKKKKIQoorwmiE9opriNJRoOkwHnVf0nxj4SHrSLfsvRiEtVFZvpTjcVFDIjOG6pUX//ACq3i+N7Et1IrfeYD4CmrU7eyIprkT2jNrLVw2JUbWHrWCjhvpGdtWMrfsRWc0jitKYpf+oxyRH3FAkk/gS9vMiptp3X2tpBdQjezvN7bSUY2sKSbTcI9sVgEOmpHbUg5xO52NKVQeIRc7eJrzEaXeO6l1mm9yK/Jx9zSe03ctR7FvCS7ZfGb9+noffFH6eh98V89aTxcoYRGQ66AGYpkA5zEY+7v76cNpSQKrjNdjrexB7Qe+p/t24Q2Ocj+4TiK55Tf101EfbFKrpKM+2K+fU0lMQWiYSAdZDdJF8vaHeKSXTjH/5E8B+0qyR+q5iodi3OS7ZeU+jFxCnYw9a7Br5+h0tjwNaKdJl7UAb1ANx6Uth+MbGIcwjW25lT8akNNYRlRn4SJ1NYOGOPjN8orG8Jxwyr+sjfys1WTA8asbIHcaqnIFhq92+ltWy8xGLYjeyZoFFV/A8NsPKMmHkQamINIRv1WB86XGRxRRRRCFFFFEIUUUUQhRRRRCFFFFEIUUUUQhRRRRCFFFMdJaZigUtIwAHaaIR9TfEY9EF2YDzrLeEXHDclMIuvu1zko89/lVD0lprEYg3nlYg+wpKr+ZqzVprLOQ2la3VV1czvNf05xqYWC6q+u/up0j8NlUXS3GripbiJFiXtY6zegqmogGwW8K6rRr0CD2jmZln6i59gYi2M0hNMbyzSN3A6o9BTVcOo2AeP+tSGC0W8gLZJEvWlc6qL57z3C5rr9JRR5YZOVYf28y9AHtji3+LU/wDiqPCq5PuiB2to4nbA8THeiYHEZaQBcMRm0hCD9y+bHwr3EYaKKMSRxNiQ2YZm1YkG7W1ek3wFQuJdpW15naR+1zcDuA2AU5wGkXhN0OR2qeqaUard2G2eg9fGOW6nZDvjkSP68JzidJzSDVaTUj+qhHJJ56ubeddaP0QNUyMRFAvXlYXz91Rtdz2DzqbgweGlCSuGhDMRqXCrIV2hSdgvvFR+m8FiGYPNHaNMokj6UUa91t/aTnUVdM8NYw3Unp6mSat8cVpyvQDr6CNMTpMspjhBhgPWz+ll75GGwfZGVd6MURI81haKwjX3pWyQd9s2PhTOn2mF1OSg+qXlJf8AFkFwP3UsKa9YQcK+03Xr74lLC5429lenT3SPjUgZm7Ekse1jmT607wLjW1W6r5HuO4+tNqKsNWCnBKy2kPxzuSMo+8Mp2jIinaSrNlJZJd0mxX7nG499d6RXXjjlG09B/vLv8xUeqXNgLk7gL/CkqvaDi5MPzePZuzbg5qdwPcfCdT4MxvYgo43qbHxBG0U4GlXOUoWZftjVfydc/WpnC6LkMJGLXk4gLxySEK6nsAOZXxpvicXFhCBBGZZiARPKBqLfei7PmaQ1lZ2I73/n1lha7F3Ddz/16QTRsK6skvKRq2YhewZuwa+5T22vaovSzSySBpk1FAtFGB0FXdbccqbTlpHLysZHO0tu8BupbD4t4xZTdN8b9JD5HZ5VIVW5Dvvjp+bEyJupwUTu56/m4EbrEAbrdT2qSvyqSwfCLExdWXWHY/5ikwI5Or9FJ7jG6N9193gabzQMhswIPYabwU27Y3+Rii99O4O3zEuuieNeWOwlVgO0dNf9KvWhuMaCYDMeIP4VhtchLG4uG7VNj8KrWfp4/wDg/OWa/wBRPJx8p9OYbHJILowPz9KXr530XwvxEBGeuo8m/I1o3BzjOSSyubnffJh+dZtlD1+0Jp1XpaO6ZoVFNsFpBJVujA928eVOaTHQoooohCiiiiEKKKKIQrl3AFzsryaYKCWNgKyTh9xkMzNBhTnsZ9y/me6pKhc4EizhBlpYuGfGXHhhqRgvI1woHd39lZHpbS02KYtiHJG6MHojx96jD6QKi0g5VTt1ut4g1oWi+KmGeCOYYiRRKiuF1FNtYXtetGuuug/zDf6TNtssvH8J26+MzQCitV/oai/aZP4F/Oj+hqL9pk/gX86ufvafH6GUv2N/h9ZlQFSjYSPDAHEgvMRdMKpse4zMP1a/Z2nuq9Yjiulw6M2ElSTEbEaUanJjeUGYL9hOys4x2i5MPIyTKyy3u2v1mJ9q/tDvoF3bnhrOB1PXy9YGn9uvFYMnoOnn6TnHYyScgykEL1I1GrHGOxVGXnSVFFWUrVBhRKtljWHLGFPMHAgUzTX5FDYKOtK+0Rr+J3Cp/gPwJGP5UvI0ax6oBVQ1y1zbPsA+NW/G8UUUjJ/WZFSNdWNAi2X3m25sTmTVXUapUPADv9pb02kZh2hGR0HjMoxeJaZ9eW17WVB1Y1GxFG4ClcHpOaH9VIyj3T0l9DVm4ccBhgEidJGkWRmU6yhbEC42dov6VUaZWlNiDAyIuyy6qw5ODJ/R2mOWktNh4WsGcyAapAQa1yBa+ymsuksHKzO6YlWclmYWIJO+1sqX4M6NEzckzFOcusAcAEgEGRrA9ygedXkcTUX7TJ/Av51Tc112EcRGOXX4y8naWVA8IOefT4TPb4D67EDxiBo5TAD+0xLeEaitC/oai/aZP4F/Oj+huL9pk/gX86O3X/tPyh+3b/qHzlKwOksMVaOOCRhYvaU9coNgta1MzwqnAtCkOHU/VqC38Rzq8ycUbxsHhxCuQerIupcbCLgmqBpnREmGmaOVCjAm19hG4qdhFSqWu1yOInr5yNz21Vg8IB5eUYTlpDrSu0jdrm/w2U9wuKBXkpOp7J9w93d3VJcDODa47EGJnKARs+soB2EC1j41d/6Gov2mT+BfzptrUV9w7H3CIpW+zvjce8zLZoSrEHaPj31xWsvxQxFQDiZCV2HUW9uzbSTcTUW7EvfvjX86E11eO8d/OD6CzPdG0yoi9OYcYQNVxrx7gesveh/CrRwg4scTh1LxkTxjMlAQ4HaUO0eF6p9P/jvGQfMcxK/8lBwR5HkY4nwthrodaM7947mG403pSCcobrvyIOxh2EVpsHFBE6KxndCyqxQKpClgCVuTna9QN/Y7W+R8YwUdt3qvMeEy6vLZ32EbCMiPOtW/oai/aZP4F/OqHi+DZhkcTyJFGjsusxuzBTa6oM8++1A1NLggn5wOkvQggfKO+DPCedJAoJawJDDaAMzrd3fWq8HeGqTAK5Abcdx/I1iWK0uChiwqlI2ykmb9ZJ3DsHcKT0bjmgI1OrvX8R31nvpjZl6xt+cppJqhXhLDk/b4z6ZBorPOBvDsEKkrXQ2CsdoPY1aErXFxsrPIxNEHM9ooorkIV4Tavar/AA006MNhmYmxsTRCUnjO4cEHm8B6bbSPZG81mUcdhYeZO0ntPfXTzNI7SPm8hue4bh5Cit/SUCtcnmZ57Wag2twjkIVu/BnEWwWGH9zH8qwitl4Pz2wkH+CnypevGVHxjf044ZvhLJzqjnVRTYjLyNZRBxhY+9zJGRc2VohawJAuQb1mpSznCiatly1jLGbZzqojhPoSPGwlHAEgBMUm9G/8TvFQ/BbhVzuMllCSpYOoNxnsZe4/CprnFc4WrbwIhlbF8QZkMvBmUMVvGWUkECRQQRtFjakm4PYgf2RPgVb5GpTjG0WoxYlA/WoCSLjpL0Ts7rVXMHg2eRERnBdlUWY+0bVrJZcy8Qx9ZjWV0K/Ac58psfF7gjh8CoZSryMzsDkc+it/IfGrJzqoiNgihRsUBR4KLfhXXOc7Xz2+Wysl8uxY9ZtIAihR0jHjBw/LaPl3mPVkX905/wCUmsZvW5SOGUqdjAg+YtWP4rTWLjdkLxkoxXOMeybVd0ljICqrmUNZUjkMzY6cpJ8FGtjdHr/eSSHzBQfAVsnOqyDQWlJf0jAjahuE1zq59JC1l921aVziqt2WPERzlunCjhB5Y+0ledUc6qncM9MSwYRngYLIGQAkXFibHKqFFxgaRBBMkTD3THYHuyzqK0O+6jMk96IcMcTbudVAcONGLicG4IHKRAvG28FcyvgRfLwrnQ2meXgjltql1zW97EGxF9+Yp1LNdWB3g/I1xQUbPUSTcNi46GZ/xVSWxrH+4f5rWr86rKuL7S8z4llkZSgiawCBdjADMd1aBzinakl3yRiI0oVK8Kc7yV51Rzqs/wCHnCGfDiHm8gTWL610D3sBbbsqG0Hw+xQb6dklj1lDWTUdQxtrCxsbHdSuwYrx42jTegbgJ3ms87rMuH/BiNZhOrxwxy319a4XlNp1QBvGdu29Xkz1XOH6CTAPcA6jI4v2hrfI1Kksjd04zI3qroeIZxKbwd0bhZcXFEJzIxcHVSPo2XpG7E7LCtqOLrJeLTCDl5Jbfq01R4ubfIGtE5xTNUG48Mc4itJw8HEq4zJXnVY/xn6LVdIGW1+WRWzzF16DWHkK0tcVcXByqocZOG14I5N8b2Pg4/MCo6YAWjMlqsmo4mdUUUVvzzscYHGGNr+yesPx8a1vgHwt1rQSNfK8bHeOzxFY5UporGMvVNnjOsh8No/97ay9bpwR2i+c1tBqTns28p9G0VDcFNNjFYdHG2wv41M1jzZhWQcb+k9ZliByLWPguZ+Va/WGcYEkfOrys4sz21E1yc88ri1OpxxjPKKuzwHh5yo0U45XDe/P/I/3Ucrhvfn/AJH+6t79zX+A+k89+1s93zEb1q2hZ7YaH/CT5VmJlw3vz/yP91aBo6ccjHqkleTSxIsbWyuNxqrqbFcAD7GXdJU1bEt9xJo4isd/M/M1qInrNVlw29573N7Q3F7nYdbOoaZ1RjmM1dbWKAsn+AOI1cQ43NGfgQavvOKoHBFoeWYxtKWWM5PHqCxIG25zq2c4qN7K75EnpVZK8NITjCN0hPYzj1UH8KhuBeH1sYh3Rhn9BYfEipPhliE1IhIXC67ZouubhOy4yrrghHEEeSNnOsQnTTU6vSNszfaKmloWor1irKS14fpLjzioRtL/APMhHfLm5H7xbXHwWnPL1S30tDz9pGeUOs2qAI7pZbJ1r7NtV1C53ltyQNvdNG5xWdcNMLq4tmGyQB/PYfiPjVz5eoDhdHGUSSQuAp1bomuelmMrjK4plLit8mK1NZsrwOcjdEt/zRO50HpFWh84rPdGyQ8/U60nKFrheT6PUyBa+WXdVw5xUGIZV+EnWCpbPjOeE2EfEYcxx21iynpHVGRuc6qcfAXEE5tEo7de9vIC5q3c4o5xU67WrGFkLaEtOWjvR8KwxJEpuqC1zlc7Se65vSOmtLCHDySE9VDbvYiyj1IpLnFVfherNqtM5GHVhqrEhcl7ZFwTu3bqSdzv1j/ZXbpE+L9rYhv8I/Nav3OKoPBGaHlm5NpS3JnJ49QW1hvuc6tnOKdeys2RK+mVkTDSH4dYaSXkeTRnIL31VLWuBttUVwe4NytIeUjaOKw1mcavVYMAL7SbVbuc99ec4oFuKyk61ANgszJM4moXhjirYKXv1R6sKX5xVb4XaTRjFh2ZxrMHbUXXIAyQEXFrsb+VKGARHNnhMmeBUPJ4UHfIzMfAdFfkfWpnFY7Ujdz7Ks3oCaj4rRqEXYgCj90WqN4T44LhJNYkBtVLqLnpsAbDfleu2HiYtI1rwIF8JIcE9Il8HESekAVbxBP4EU501FyuHkTtU28R0h8RVb4I4+PUdImchWDdNNS2sLZZm+yp/nFdYAN3YJkoA0y+ipLScWHjmdGaYEMTZYtZbNmLHWzFjTXlcN78/wDI/wB1aQ1NeP8ABmOdJYD0+YjenGAktIvebHzyo5XDe/P/ACP91dwy4bWFnnvcf2Hf96uPfWykf0fSSTT2Kwbbb3iX/in0qVmlgOwMbeedavWJ8Wp/5lLu6Wytsrzxno4Vh3GNhSuIf7Mh9Gz/ABrcazbjR0V01kt0ZBqMexh1T6fKp1PwOGi7U40KzJ6K6ljKkg7RXNenBBGRPKkEHBhV4wM30Uf3F+VUerRBPZFH2V+QqlrPZEv6D2jJdcRnVBO/xPzNWoYmuI+SU3WGO/aQW87MSPhVWi4Vkky5qaTaABPeDmEMcRdsjLbVB26i+15nZ4VK84qOkxhY3JuTtJrxZ7mw2mlWWF2LGOrrFahRGHCvE3aJewOx87KPkamNFjk4I136usfF+l8rVVpJOcYm46rMqL91cr+fSNWGTF3JI2Xy8Ng+FOsPDUq+O8RX37mbw2kkMRUOODkPvzXJJJ6G0m5pTnFHLmkrYyHKmWHrVxhhJPl/Hz2010oOUhdd+rceK5j5U25xQMTUQ2DmdIyMSNwjf15T26resdWXnFQKYFucI6i6qnSItkACBfytTsYmpswKrj83MXWpDNnx/oR1pLSZiiZwusRayk6oNyBtqKh4ZG/ThIG8pIGt5EC9KY4NJGyqLsSths9odtRn/D0/1f8AmX86dSlbg8Zx5xN9lqMOAZHwlsTFggEHIi48DXGJs6Mh9oEfDL41HRlkVVYWZVAI8u6u0xGY8RVcnB2lod5d5GcFntK33D/3CrLziq5orBSRlnZGVSuTEZZtlUhzmnahgXyPCV9KpVMHxjzGaWjiAMjhQxsMibkC+4Gmp4VYexPK5DbZX37PZqM02SypYE2ZtgJ9kdlMMYpSCNDcGVzI33I+it/FiT5VxauJAwO5OJ1ruFyuNgM5kpjOGWVoEZm9+QaiDv1es3wpjoCIviQzks1zI7Hfqi48BewAqOvUzoEaqu+8kIP+5vwq41S0oWHOUlue+wKeUsvOKbY/DLMoV2YKGDdG1yQCBe+7OmvOaOXrNDY3E1SARgxbAaOjhJKNISRazattt91PecVGcuaOc11nLHJkVQIMLI7hRH9Ir+8tj4r/AKEVC1PaXOvEe1SD+B+dQNamlbir+Ex9YnDbnxhTvRUOvMg+0CfBekfgKaVIRS83w0k56zAxxDtJ6xHwHrU77OCsmL09faWASw8V8uvpGZhsL/KtwrHeJfQhBMjeJPeczWxV5qeohUbwh0QuJw7xtvGR7CNh9akqKIT530ro1g7IwtNGbMPeG4ioatr4f8DuXXlocpk/zD3TWTT4XlCbDVmXJ4zkSe7v+damj1QXuPMrW6Ti76c5G1OITYfdX5Co7A6MeUkKAAvXduiqfeP4baUxOkIY+jE887jLWEhjhW3Yo2+dWNYQQFHPwlfRKVyx2HjH1zRc9/pUC2InY3MzqPdVj8zXQlk+um/mGqy6W0jOPrLTaukHGfpJ0ggXPRX3mOqPU1GYrTanoRq0inKR1uoK70QnPPYW7NlJy6PWQa66zlesrsXK/aF91IVOrS9oMk+XWLu1fZnAHn0k1ovSCtr6mFjiCobNcswJsotc5ZXrvPv9KhFkYX1WZb7SpKn1Fecq/wBbL/MamWaRydjn4mQr1qBe8MH3CSmkOUKBY3ZGYlrjIlUGY9W+FQwM37RN/EaWSRgwYuzMNhZi1u4X2U4xUQI5Reqdo91uyuV6dUbFgzn7+ELNSzqTUcY5/DximinbpBndzkRrHWI3ZU/ue/0qDVyOqzLfep1T6ijlX+tl/mNXbdIS3c5TlWtAXD5zJuRSWibMWLAjYD0Ta/bXoJ7/AEqNwZZg45SQsF1kJcmxU3Nuw2pryz/Wy/zGpA0zkldtv7lg6tAA2+D/AFJXHreFwb+z2j2xvqE5sO1v42/OlWdjtkkYdjOSPSirlOmCg8YBlG/VFiOzJAkxhW+jS18lA3nZ30sjEEHPIjdUZo0FpAC8ixqGZgrlRqqCx2eFM4sRIRcyy55/rG37B6VVfTsbCq/GXE1SioM3w85I6OiZXkBZ9nVYkjNrggeFPbnv9Kg1kYXId7na2sdb120cq/1sv8xqY+kYkcOBFV6xQCGyd/pJy0paMRyGLpsXbcEVLsT3ACo08IZ2dnRwFJ6OuoYlRsJJ7dteaRDRqIS8jSuLz6zlhGhsVi7mNgW8hTWuUacPkty+8lqdSyYC8/tH36fm9pIH8YwPwqSaW6R/RrGSusyoDa7G9/S1V+ujM/1kgAyADkD0ptmk27n3iKtZv/IPkJOAEm2efdTPkxO7GPFFW1mAj1nQAKdUWtlbK9MoVldgqSTMzGwAkYkmlsYViUwRENKcp5hmEG+KM7z7zVWNDIemeg5y2NQlgzvgczy/3F8do2bWHJNO0SKAXEhJd9rNa9wu4CnSsbDbs7KgYgUzRmQ/ZY06Gk5C15Gdx9hyh9BkTXbNPYq+z5icr1NbNnix7j6yV1b5G9iCNnblUGRbI7RT5oC660E8xttRpG11/OuNG6MaUk31UXryNmB/5MeynaU8ALE7RGsBdlUA5hozRxlY3OrGovI/ur+JOwCkZ5DjsUiRC0ERCxqNhtlfvt27yTXmldKctbC4QEQg9N97nYbkbSfQbBWpcWvAQQqJZFsbdEVQ1Wo7U4HKaGl0wpXfmZbuCOhBhsOq2zIzqcoAoqnLkKKKKITwiqHw34vhP9NB0JhvG/uPaKvtFEJ86Y93b+rYotEwN7DJXP4/Oo/EYBosiOjuI6p8DW8cJ+BUOMQhlGtuNZRpfgxi8ASAvLQe6wubfjVzT6k1HcSnqdKLhzxKxRT+OOGb9W3Jyb432eW8fGkMVgHj66kDcdqnwIyrZrvSz2TMS3T2Ve0IlFKVYMpsw2H/AN2in6RJP1bRze6ckk+6fZPdUbQRXXryeJdj+c5FLcDhYZH5ync0LIxVgVYbQRY1xUhDpe6hJ15VBsN7Sp91t/ga7bQ2uC2GflV3p1ZV8U3+IqIuwcPsfp85I0ZHFWcj6jykZS+FxOocxdWyZe0fnSLLY2ORG0HIiuooizBVBZibAAXJPcBTXUMuDFIzI2Rzi2MwmpZlN426rfge8U2AqxxYJMJGwxkijXGWHHTe/vG3VPcKUx+lHgRWwcUUcLAfT25R7+6Sc1NU11WO4O8fvLzaQHvk8I8OojHRegsRrq/JMEvmX6A1Tketa+VJzaEVSdeeFBc2DE61r9gFRuLxUspvLLI/ixA9BTrGYZXhjlsCV+je+ezqn0rjdtxBjgZ28Z1ewKFRk438J6cLhxtxcfkrGvRgoD1cXF5hhUcEHYPQUckDuB8qdwXf8/pEdpR/w+smholhDII3jkeUKi6jZBb3c3NrEgAVH4jRskfXRlHbbL1GVd6aw6o6wLkIEAfVNryv0n2dmQpPC6Rmi6krW91ukPjSajbvYADny5R9op2rJIx584hUgv8AVkWRgDO4vBGfZH1zjsHsjec6lWxMUfJti4o0nbpBADs9l5EGwHbY1HaQ0JJ0p9fnAc3aVcyO4r7IHdlQb+1PBy8fQQGn7EGz2vD1MiUW1ySSxJLMdrE7Sa6opfB4F5W1Y0Z27FF7d57B3mrwAUY6CZ5LO2eZMQp3gNGPLciyxr15XOqiD7TdvcMzTh4YMP8ArW5eYf2ELdBf8SUZeS+tM8fpCSewkIEa9SGMasSeXtHvNINxfaoZ9/T/ADLApCb2ny6/4i8+k1VTHhLhWFpMSRZ5BvWMf2afE1HogAsMhXVegXNhmTsFTrqCbnc+MXZaX2Gw6CeUAVLQ8HHC687CCPbd+uR3Jt9bU1k4TRxXTAxl5NhnfM+R2L+760q3V11+8x9Oiss3OwjqLR4w45bEvyVh0U9tuzWHsjxz7qjMRpCfGkRRgpBfIAWLX2mw2X9afaE4F4jGyB5dZyTtPVHgK2PgrwBiwoBIBesW642tkzcppWpeESvcAeLYRBZJQMti1piIALDYK9Ar2kR0KKKKIQoooohCiiiiEKSnwyuLMAR30rRRCUHhPxVQ4i7INV9xGR9aoGO4O4/BEgfTRe6wvl+PnW+0nLArCzAEd9dBxAjM+cf0jhnNpo3w8naB0fQ5fKl/+HywvBJHKOwHVb0OXxrZdM8AcNiAboAT3VQtK8TLIS2HdlP2Tb4Var1lqdcynZo6n6Y+EpGJwMkfXRl8QQPXZSCmxBBIYbGBsR5irDNgNKYXK/KKNzDbTGTT67MTgbHe0Yt/22q4uvVhh1lNv05lOUaOtF4qTFSLFLEs/bJ1JEUbWLjIgd9PlxEUatFgJIxiCSHklYByN6xtbV8ht31Hw8IMGYWhjkfD8oem5BLm3s3Nujty76RTg/C4tFiYWG4NdfzpfGjkgNhfDf8ABHcDoASvE3jtt6xji9FyRMTKr6x2u2d/Bth8qX0XpZoCbAPG2UkTZq4/A99SeF0TjIhaGRWT3OUWRD+49KNo52/X4BwfrMKbHxKElT5VY7VOHhYDHuP9c5V7F+LjUnPvH98o1xOhElQy4Ml1GbwH9bH4D217xnTfQcgLNC/UmGr4OOqfXKpfDcFH1hJhpmR1zCzI0LjuvmDTnEaBknP08Jhn3YiKzRSH7YXqnvFcNyleEnI8eo+I/uSFDBg6rg9R0PwP9SoTwFGKsLMpIPlUhoGNVL4iQfR4dde3vSHKJPNs/BTUlwl0PIVSUreQgJKF6VyMlcW2g5UtieDrcnHAWCQx/SzuOk0kxyCIgzbVXLsvepvqAahvudvWLr0xFp22G/pKxhcPJNJZQXlkYsQMyWY3J8O+pFsRHhDaPVmxY2t1ocOe762QegqRbRuIZDHDGMJh26zyuBPMPtkZqv2QAKapwejjy1cRiGHs4ePVTzkf8BSzcrDhzhfqfSNFDKeLGW8TyHrIJiSxZmLOxuzsbljUzobBYmM8pGOTj9ppSI4iPFtvlT2PC4sfqMLDhR78jLJL46zk2PgKbYng2ztrYrFozdru0hHgMgKGuVl4AAB7/QTiUOrcZJJ93qY9aDCTF5IV5aRBnFG/Jo7dtyL227NtQON0vNIvJkiGL6mEcmv7x2ufGpGCTA4ZgxxRZ13LqqPAjMkU1xXCjBFy4geZz2ayqT22yuaQLa1OHPEOn+pYamxlygCnr/uRccdslHkKlMLwbncX5MqvvSERj/NmfKuV4W4k5YbDRwDtC9L1Av8AGhNAY/Fn6R5CDuHRFTb9Qxsgi0/TurtFpsHhMP8A9RiQx+rh+Wsc/QU3/wCLiOjgcMI/71839T0vlVn0HxNMbF7D4mr9ofi6w8NiV1j31Ss1NlnMy9Xpq6/ZExzA8DsXjX1pS73O/JfStK4M8VMcQBlzPZWgYfCIgsqgeFLVXliN8HgEiWyKAKcUUUQhRRRRCFFFFEIUUUUQhRRRRCFFFFEIUUUUQhRRRRCJyYdW2gHyqMxnBXDydaMelS9FEJR8fxU4aTYAPKq3juI9D1CPLKtcoohMLxHFBiI/1cjjwc00PArSUfVll+db/XhUUZhMAOG0uuXKE/eS9ehtLdq/yzW+GFewelecgvuj0ruTOYmAldK9oB7kIpBsDpQ7x/Aa+heQX3R6Ucgvuj0oyYYnzudF6T97/wCuvf0FpNsjLJbuW1fQ/IL7o9K9EK9g9KMmGJ89pxf46TrPKf3iPlTzDcTcz9e5+8xNb0FHZXtcnZkOA4lAOtYeVWPA8U8CdbOr3RRCQmC4HYaPYg9KlosIi9VQPKlaKIQoooohCiiiiEKKKKIQoooohCiiiiEKKKKIQoooohCiiiiEKKKKIQoooohCiiiiEKKKKIQoooohCiiiiEKKKKIQoooohCiiiiEKKKKIQoooohCiiiiEKKKKIQoooohCiiiiEKKKK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67" name="AutoShape 6" descr="data:image/jpeg;base64,/9j/4AAQSkZJRgABAQAAAQABAAD/2wCEAAkGBhQSEBUUEhQVFRIUFRUXFBQVFRcUFxYYFBQVFBcWGBgYGyYfFxojGRUUHy8gIycpLCwsFR4xNTAqNSYrLCkBCQoKDgwOGg8PGjAkHiQvLy8sLCwsKiwsLCkqNCwsKiwsKjQsLCwsLCwsLCwsLSwsKS4sLCwsLCwpLCwsLCkpKf/AABEIAKYBLwMBIgACEQEDEQH/xAAcAAABBQEBAQAAAAAAAAAAAAAAAwQFBgcCAQj/xABKEAACAQICBAsEBgYIBgMAAAABAgMAEQQhBRIxQQYHExQiMlFhcYGRQlKhsSNTYnLB0RUzVIKSkxckQ2NzouHiFiU0stLwRKPx/8QAGgEAAgMBAQAAAAAAAAAAAAAAAAMCBAUBBv/EADMRAAICAQIDBQcEAgMBAAAAAAECAAMRBCESMUETIlGB0TJhcZGhsfAFFCPB4fFSU2JC/9oADAMBAAIRAxEAPwDcaKKKIQoooohCiiiiEKKKKIQoorwmiE9opriNJRoOkwHnVf0nxj4SHrSLfsvRiEtVFZvpTjcVFDIjOG6pUX//ACq3i+N7Et1IrfeYD4CmrU7eyIprkT2jNrLVw2JUbWHrWCjhvpGdtWMrfsRWc0jitKYpf+oxyRH3FAkk/gS9vMiptp3X2tpBdQjezvN7bSUY2sKSbTcI9sVgEOmpHbUg5xO52NKVQeIRc7eJrzEaXeO6l1mm9yK/Jx9zSe03ctR7FvCS7ZfGb9+noffFH6eh98V89aTxcoYRGQ66AGYpkA5zEY+7v76cNpSQKrjNdjrexB7Qe+p/t24Q2Ocj+4TiK55Tf101EfbFKrpKM+2K+fU0lMQWiYSAdZDdJF8vaHeKSXTjH/5E8B+0qyR+q5iodi3OS7ZeU+jFxCnYw9a7Br5+h0tjwNaKdJl7UAb1ANx6Uth+MbGIcwjW25lT8akNNYRlRn4SJ1NYOGOPjN8orG8Jxwyr+sjfys1WTA8asbIHcaqnIFhq92+ltWy8xGLYjeyZoFFV/A8NsPKMmHkQamINIRv1WB86XGRxRRRRCFFFFEIUUUUQhRRRRCFFFFEIUUUUQhRRRRCFFFMdJaZigUtIwAHaaIR9TfEY9EF2YDzrLeEXHDclMIuvu1zko89/lVD0lprEYg3nlYg+wpKr+ZqzVprLOQ2la3VV1czvNf05xqYWC6q+u/up0j8NlUXS3GripbiJFiXtY6zegqmogGwW8K6rRr0CD2jmZln6i59gYi2M0hNMbyzSN3A6o9BTVcOo2AeP+tSGC0W8gLZJEvWlc6qL57z3C5rr9JRR5YZOVYf28y9AHtji3+LU/wDiqPCq5PuiB2to4nbA8THeiYHEZaQBcMRm0hCD9y+bHwr3EYaKKMSRxNiQ2YZm1YkG7W1ek3wFQuJdpW15naR+1zcDuA2AU5wGkXhN0OR2qeqaUard2G2eg9fGOW6nZDvjkSP68JzidJzSDVaTUj+qhHJJ56ubeddaP0QNUyMRFAvXlYXz91Rtdz2DzqbgweGlCSuGhDMRqXCrIV2hSdgvvFR+m8FiGYPNHaNMokj6UUa91t/aTnUVdM8NYw3Unp6mSat8cVpyvQDr6CNMTpMspjhBhgPWz+ll75GGwfZGVd6MURI81haKwjX3pWyQd9s2PhTOn2mF1OSg+qXlJf8AFkFwP3UsKa9YQcK+03Xr74lLC5429lenT3SPjUgZm7Ekse1jmT607wLjW1W6r5HuO4+tNqKsNWCnBKy2kPxzuSMo+8Mp2jIinaSrNlJZJd0mxX7nG499d6RXXjjlG09B/vLv8xUeqXNgLk7gL/CkqvaDi5MPzePZuzbg5qdwPcfCdT4MxvYgo43qbHxBG0U4GlXOUoWZftjVfydc/WpnC6LkMJGLXk4gLxySEK6nsAOZXxpvicXFhCBBGZZiARPKBqLfei7PmaQ1lZ2I73/n1lha7F3Ddz/16QTRsK6skvKRq2YhewZuwa+5T22vaovSzSySBpk1FAtFGB0FXdbccqbTlpHLysZHO0tu8BupbD4t4xZTdN8b9JD5HZ5VIVW5Dvvjp+bEyJupwUTu56/m4EbrEAbrdT2qSvyqSwfCLExdWXWHY/5ikwI5Or9FJ7jG6N9193gabzQMhswIPYabwU27Y3+Rii99O4O3zEuuieNeWOwlVgO0dNf9KvWhuMaCYDMeIP4VhtchLG4uG7VNj8KrWfp4/wDg/OWa/wBRPJx8p9OYbHJILowPz9KXr530XwvxEBGeuo8m/I1o3BzjOSSyubnffJh+dZtlD1+0Jp1XpaO6ZoVFNsFpBJVujA928eVOaTHQoooohCiiiiEKKKKIQrl3AFzsryaYKCWNgKyTh9xkMzNBhTnsZ9y/me6pKhc4EizhBlpYuGfGXHhhqRgvI1woHd39lZHpbS02KYtiHJG6MHojx96jD6QKi0g5VTt1ut4g1oWi+KmGeCOYYiRRKiuF1FNtYXtetGuuug/zDf6TNtssvH8J26+MzQCitV/oai/aZP4F/Oj+hqL9pk/gX86ufvafH6GUv2N/h9ZlQFSjYSPDAHEgvMRdMKpse4zMP1a/Z2nuq9Yjiulw6M2ElSTEbEaUanJjeUGYL9hOys4x2i5MPIyTKyy3u2v1mJ9q/tDvoF3bnhrOB1PXy9YGn9uvFYMnoOnn6TnHYyScgykEL1I1GrHGOxVGXnSVFFWUrVBhRKtljWHLGFPMHAgUzTX5FDYKOtK+0Rr+J3Cp/gPwJGP5UvI0ax6oBVQ1y1zbPsA+NW/G8UUUjJ/WZFSNdWNAi2X3m25sTmTVXUapUPADv9pb02kZh2hGR0HjMoxeJaZ9eW17WVB1Y1GxFG4ClcHpOaH9VIyj3T0l9DVm4ccBhgEidJGkWRmU6yhbEC42dov6VUaZWlNiDAyIuyy6qw5ODJ/R2mOWktNh4WsGcyAapAQa1yBa+ymsuksHKzO6YlWclmYWIJO+1sqX4M6NEzckzFOcusAcAEgEGRrA9ygedXkcTUX7TJ/Av51Tc112EcRGOXX4y8naWVA8IOefT4TPb4D67EDxiBo5TAD+0xLeEaitC/oai/aZP4F/Oj+huL9pk/gX86O3X/tPyh+3b/qHzlKwOksMVaOOCRhYvaU9coNgta1MzwqnAtCkOHU/VqC38Rzq8ycUbxsHhxCuQerIupcbCLgmqBpnREmGmaOVCjAm19hG4qdhFSqWu1yOInr5yNz21Vg8IB5eUYTlpDrSu0jdrm/w2U9wuKBXkpOp7J9w93d3VJcDODa47EGJnKARs+soB2EC1j41d/6Gov2mT+BfzptrUV9w7H3CIpW+zvjce8zLZoSrEHaPj31xWsvxQxFQDiZCV2HUW9uzbSTcTUW7EvfvjX86E11eO8d/OD6CzPdG0yoi9OYcYQNVxrx7gesveh/CrRwg4scTh1LxkTxjMlAQ4HaUO0eF6p9P/jvGQfMcxK/8lBwR5HkY4nwthrodaM7947mG403pSCcobrvyIOxh2EVpsHFBE6KxndCyqxQKpClgCVuTna9QN/Y7W+R8YwUdt3qvMeEy6vLZ32EbCMiPOtW/oai/aZP4F/OqHi+DZhkcTyJFGjsusxuzBTa6oM8++1A1NLggn5wOkvQggfKO+DPCedJAoJawJDDaAMzrd3fWq8HeGqTAK5Abcdx/I1iWK0uChiwqlI2ykmb9ZJ3DsHcKT0bjmgI1OrvX8R31nvpjZl6xt+cppJqhXhLDk/b4z6ZBorPOBvDsEKkrXQ2CsdoPY1aErXFxsrPIxNEHM9ooorkIV4Tavar/AA006MNhmYmxsTRCUnjO4cEHm8B6bbSPZG81mUcdhYeZO0ntPfXTzNI7SPm8hue4bh5Cit/SUCtcnmZ57Wag2twjkIVu/BnEWwWGH9zH8qwitl4Pz2wkH+CnypevGVHxjf044ZvhLJzqjnVRTYjLyNZRBxhY+9zJGRc2VohawJAuQb1mpSznCiatly1jLGbZzqojhPoSPGwlHAEgBMUm9G/8TvFQ/BbhVzuMllCSpYOoNxnsZe4/CprnFc4WrbwIhlbF8QZkMvBmUMVvGWUkECRQQRtFjakm4PYgf2RPgVb5GpTjG0WoxYlA/WoCSLjpL0Ts7rVXMHg2eRERnBdlUWY+0bVrJZcy8Qx9ZjWV0K/Ac58psfF7gjh8CoZSryMzsDkc+it/IfGrJzqoiNgihRsUBR4KLfhXXOc7Xz2+Wysl8uxY9ZtIAihR0jHjBw/LaPl3mPVkX905/wCUmsZvW5SOGUqdjAg+YtWP4rTWLjdkLxkoxXOMeybVd0ljICqrmUNZUjkMzY6cpJ8FGtjdHr/eSSHzBQfAVsnOqyDQWlJf0jAjahuE1zq59JC1l921aVziqt2WPERzlunCjhB5Y+0ledUc6qncM9MSwYRngYLIGQAkXFibHKqFFxgaRBBMkTD3THYHuyzqK0O+6jMk96IcMcTbudVAcONGLicG4IHKRAvG28FcyvgRfLwrnQ2meXgjltql1zW97EGxF9+Yp1LNdWB3g/I1xQUbPUSTcNi46GZ/xVSWxrH+4f5rWr86rKuL7S8z4llkZSgiawCBdjADMd1aBzinakl3yRiI0oVK8Kc7yV51Rzqs/wCHnCGfDiHm8gTWL610D3sBbbsqG0Hw+xQb6dklj1lDWTUdQxtrCxsbHdSuwYrx42jTegbgJ3ms87rMuH/BiNZhOrxwxy319a4XlNp1QBvGdu29Xkz1XOH6CTAPcA6jI4v2hrfI1Kksjd04zI3qroeIZxKbwd0bhZcXFEJzIxcHVSPo2XpG7E7LCtqOLrJeLTCDl5Jbfq01R4ubfIGtE5xTNUG48Mc4itJw8HEq4zJXnVY/xn6LVdIGW1+WRWzzF16DWHkK0tcVcXByqocZOG14I5N8b2Pg4/MCo6YAWjMlqsmo4mdUUUVvzzscYHGGNr+yesPx8a1vgHwt1rQSNfK8bHeOzxFY5UporGMvVNnjOsh8No/97ay9bpwR2i+c1tBqTns28p9G0VDcFNNjFYdHG2wv41M1jzZhWQcb+k9ZliByLWPguZ+Va/WGcYEkfOrys4sz21E1yc88ri1OpxxjPKKuzwHh5yo0U45XDe/P/I/3Ucrhvfn/AJH+6t79zX+A+k89+1s93zEb1q2hZ7YaH/CT5VmJlw3vz/yP91aBo6ccjHqkleTSxIsbWyuNxqrqbFcAD7GXdJU1bEt9xJo4isd/M/M1qInrNVlw29573N7Q3F7nYdbOoaZ1RjmM1dbWKAsn+AOI1cQ43NGfgQavvOKoHBFoeWYxtKWWM5PHqCxIG25zq2c4qN7K75EnpVZK8NITjCN0hPYzj1UH8KhuBeH1sYh3Rhn9BYfEipPhliE1IhIXC67ZouubhOy4yrrghHEEeSNnOsQnTTU6vSNszfaKmloWor1irKS14fpLjzioRtL/APMhHfLm5H7xbXHwWnPL1S30tDz9pGeUOs2qAI7pZbJ1r7NtV1C53ltyQNvdNG5xWdcNMLq4tmGyQB/PYfiPjVz5eoDhdHGUSSQuAp1bomuelmMrjK4plLit8mK1NZsrwOcjdEt/zRO50HpFWh84rPdGyQ8/U60nKFrheT6PUyBa+WXdVw5xUGIZV+EnWCpbPjOeE2EfEYcxx21iynpHVGRuc6qcfAXEE5tEo7de9vIC5q3c4o5xU67WrGFkLaEtOWjvR8KwxJEpuqC1zlc7Se65vSOmtLCHDySE9VDbvYiyj1IpLnFVfherNqtM5GHVhqrEhcl7ZFwTu3bqSdzv1j/ZXbpE+L9rYhv8I/Nav3OKoPBGaHlm5NpS3JnJ49QW1hvuc6tnOKdeys2RK+mVkTDSH4dYaSXkeTRnIL31VLWuBttUVwe4NytIeUjaOKw1mcavVYMAL7SbVbuc99ec4oFuKyk61ANgszJM4moXhjirYKXv1R6sKX5xVb4XaTRjFh2ZxrMHbUXXIAyQEXFrsb+VKGARHNnhMmeBUPJ4UHfIzMfAdFfkfWpnFY7Ujdz7Ks3oCaj4rRqEXYgCj90WqN4T44LhJNYkBtVLqLnpsAbDfleu2HiYtI1rwIF8JIcE9Il8HESekAVbxBP4EU501FyuHkTtU28R0h8RVb4I4+PUdImchWDdNNS2sLZZm+yp/nFdYAN3YJkoA0y+ipLScWHjmdGaYEMTZYtZbNmLHWzFjTXlcN78/wDI/wB1aQ1NeP8ABmOdJYD0+YjenGAktIvebHzyo5XDe/P/ACP91dwy4bWFnnvcf2Hf96uPfWykf0fSSTT2Kwbbb3iX/in0qVmlgOwMbeedavWJ8Wp/5lLu6Wytsrzxno4Vh3GNhSuIf7Mh9Gz/ABrcazbjR0V01kt0ZBqMexh1T6fKp1PwOGi7U40KzJ6K6ljKkg7RXNenBBGRPKkEHBhV4wM30Uf3F+VUerRBPZFH2V+QqlrPZEv6D2jJdcRnVBO/xPzNWoYmuI+SU3WGO/aQW87MSPhVWi4Vkky5qaTaABPeDmEMcRdsjLbVB26i+15nZ4VK84qOkxhY3JuTtJrxZ7mw2mlWWF2LGOrrFahRGHCvE3aJewOx87KPkamNFjk4I136usfF+l8rVVpJOcYm46rMqL91cr+fSNWGTF3JI2Xy8Ng+FOsPDUq+O8RX37mbw2kkMRUOODkPvzXJJJ6G0m5pTnFHLmkrYyHKmWHrVxhhJPl/Hz2010oOUhdd+rceK5j5U25xQMTUQ2DmdIyMSNwjf15T26resdWXnFQKYFucI6i6qnSItkACBfytTsYmpswKrj83MXWpDNnx/oR1pLSZiiZwusRayk6oNyBtqKh4ZG/ThIG8pIGt5EC9KY4NJGyqLsSths9odtRn/D0/1f8AmX86dSlbg8Zx5xN9lqMOAZHwlsTFggEHIi48DXGJs6Mh9oEfDL41HRlkVVYWZVAI8u6u0xGY8RVcnB2lod5d5GcFntK33D/3CrLziq5orBSRlnZGVSuTEZZtlUhzmnahgXyPCV9KpVMHxjzGaWjiAMjhQxsMibkC+4Gmp4VYexPK5DbZX37PZqM02SypYE2ZtgJ9kdlMMYpSCNDcGVzI33I+it/FiT5VxauJAwO5OJ1ruFyuNgM5kpjOGWVoEZm9+QaiDv1es3wpjoCIviQzks1zI7Hfqi48BewAqOvUzoEaqu+8kIP+5vwq41S0oWHOUlue+wKeUsvOKbY/DLMoV2YKGDdG1yQCBe+7OmvOaOXrNDY3E1SARgxbAaOjhJKNISRazattt91PecVGcuaOc11nLHJkVQIMLI7hRH9Ir+8tj4r/AKEVC1PaXOvEe1SD+B+dQNamlbir+Ex9YnDbnxhTvRUOvMg+0CfBekfgKaVIRS83w0k56zAxxDtJ6xHwHrU77OCsmL09faWASw8V8uvpGZhsL/KtwrHeJfQhBMjeJPeczWxV5qeohUbwh0QuJw7xtvGR7CNh9akqKIT530ro1g7IwtNGbMPeG4ioatr4f8DuXXlocpk/zD3TWTT4XlCbDVmXJ4zkSe7v+damj1QXuPMrW6Ti76c5G1OITYfdX5Co7A6MeUkKAAvXduiqfeP4baUxOkIY+jE887jLWEhjhW3Yo2+dWNYQQFHPwlfRKVyx2HjH1zRc9/pUC2InY3MzqPdVj8zXQlk+um/mGqy6W0jOPrLTaukHGfpJ0ggXPRX3mOqPU1GYrTanoRq0inKR1uoK70QnPPYW7NlJy6PWQa66zlesrsXK/aF91IVOrS9oMk+XWLu1fZnAHn0k1ovSCtr6mFjiCobNcswJsotc5ZXrvPv9KhFkYX1WZb7SpKn1Fecq/wBbL/MamWaRydjn4mQr1qBe8MH3CSmkOUKBY3ZGYlrjIlUGY9W+FQwM37RN/EaWSRgwYuzMNhZi1u4X2U4xUQI5Reqdo91uyuV6dUbFgzn7+ELNSzqTUcY5/DximinbpBndzkRrHWI3ZU/ue/0qDVyOqzLfep1T6ijlX+tl/mNXbdIS3c5TlWtAXD5zJuRSWibMWLAjYD0Ta/bXoJ7/AEqNwZZg45SQsF1kJcmxU3Nuw2pryz/Wy/zGpA0zkldtv7lg6tAA2+D/AFJXHreFwb+z2j2xvqE5sO1v42/OlWdjtkkYdjOSPSirlOmCg8YBlG/VFiOzJAkxhW+jS18lA3nZ30sjEEHPIjdUZo0FpAC8ixqGZgrlRqqCx2eFM4sRIRcyy55/rG37B6VVfTsbCq/GXE1SioM3w85I6OiZXkBZ9nVYkjNrggeFPbnv9Kg1kYXId7na2sdb120cq/1sv8xqY+kYkcOBFV6xQCGyd/pJy0paMRyGLpsXbcEVLsT3ACo08IZ2dnRwFJ6OuoYlRsJJ7dteaRDRqIS8jSuLz6zlhGhsVi7mNgW8hTWuUacPkty+8lqdSyYC8/tH36fm9pIH8YwPwqSaW6R/RrGSusyoDa7G9/S1V+ujM/1kgAyADkD0ptmk27n3iKtZv/IPkJOAEm2efdTPkxO7GPFFW1mAj1nQAKdUWtlbK9MoVldgqSTMzGwAkYkmlsYViUwRENKcp5hmEG+KM7z7zVWNDIemeg5y2NQlgzvgczy/3F8do2bWHJNO0SKAXEhJd9rNa9wu4CnSsbDbs7KgYgUzRmQ/ZY06Gk5C15Gdx9hyh9BkTXbNPYq+z5icr1NbNnix7j6yV1b5G9iCNnblUGRbI7RT5oC660E8xttRpG11/OuNG6MaUk31UXryNmB/5MeynaU8ALE7RGsBdlUA5hozRxlY3OrGovI/ur+JOwCkZ5DjsUiRC0ERCxqNhtlfvt27yTXmldKctbC4QEQg9N97nYbkbSfQbBWpcWvAQQqJZFsbdEVQ1Wo7U4HKaGl0wpXfmZbuCOhBhsOq2zIzqcoAoqnLkKKKKITwiqHw34vhP9NB0JhvG/uPaKvtFEJ86Y93b+rYotEwN7DJXP4/Oo/EYBosiOjuI6p8DW8cJ+BUOMQhlGtuNZRpfgxi8ASAvLQe6wubfjVzT6k1HcSnqdKLhzxKxRT+OOGb9W3Jyb432eW8fGkMVgHj66kDcdqnwIyrZrvSz2TMS3T2Ve0IlFKVYMpsw2H/AN2in6RJP1bRze6ckk+6fZPdUbQRXXryeJdj+c5FLcDhYZH5ync0LIxVgVYbQRY1xUhDpe6hJ15VBsN7Sp91t/ga7bQ2uC2GflV3p1ZV8U3+IqIuwcPsfp85I0ZHFWcj6jykZS+FxOocxdWyZe0fnSLLY2ORG0HIiuooizBVBZibAAXJPcBTXUMuDFIzI2Rzi2MwmpZlN426rfge8U2AqxxYJMJGwxkijXGWHHTe/vG3VPcKUx+lHgRWwcUUcLAfT25R7+6Sc1NU11WO4O8fvLzaQHvk8I8OojHRegsRrq/JMEvmX6A1Tketa+VJzaEVSdeeFBc2DE61r9gFRuLxUspvLLI/ixA9BTrGYZXhjlsCV+je+ezqn0rjdtxBjgZ28Z1ewKFRk438J6cLhxtxcfkrGvRgoD1cXF5hhUcEHYPQUckDuB8qdwXf8/pEdpR/w+smholhDII3jkeUKi6jZBb3c3NrEgAVH4jRskfXRlHbbL1GVd6aw6o6wLkIEAfVNryv0n2dmQpPC6Rmi6krW91ukPjSajbvYADny5R9op2rJIx584hUgv8AVkWRgDO4vBGfZH1zjsHsjec6lWxMUfJti4o0nbpBADs9l5EGwHbY1HaQ0JJ0p9fnAc3aVcyO4r7IHdlQb+1PBy8fQQGn7EGz2vD1MiUW1ySSxJLMdrE7Sa6opfB4F5W1Y0Z27FF7d57B3mrwAUY6CZ5LO2eZMQp3gNGPLciyxr15XOqiD7TdvcMzTh4YMP8ArW5eYf2ELdBf8SUZeS+tM8fpCSewkIEa9SGMasSeXtHvNINxfaoZ9/T/ADLApCb2ny6/4i8+k1VTHhLhWFpMSRZ5BvWMf2afE1HogAsMhXVegXNhmTsFTrqCbnc+MXZaX2Gw6CeUAVLQ8HHC687CCPbd+uR3Jt9bU1k4TRxXTAxl5NhnfM+R2L+760q3V11+8x9Oiss3OwjqLR4w45bEvyVh0U9tuzWHsjxz7qjMRpCfGkRRgpBfIAWLX2mw2X9afaE4F4jGyB5dZyTtPVHgK2PgrwBiwoBIBesW642tkzcppWpeESvcAeLYRBZJQMti1piIALDYK9Ar2kR0KKKKIQoooohCiiiiEKSnwyuLMAR30rRRCUHhPxVQ4i7INV9xGR9aoGO4O4/BEgfTRe6wvl+PnW+0nLArCzAEd9dBxAjM+cf0jhnNpo3w8naB0fQ5fKl/+HywvBJHKOwHVb0OXxrZdM8AcNiAboAT3VQtK8TLIS2HdlP2Tb4Var1lqdcynZo6n6Y+EpGJwMkfXRl8QQPXZSCmxBBIYbGBsR5irDNgNKYXK/KKNzDbTGTT67MTgbHe0Yt/22q4uvVhh1lNv05lOUaOtF4qTFSLFLEs/bJ1JEUbWLjIgd9PlxEUatFgJIxiCSHklYByN6xtbV8ht31Hw8IMGYWhjkfD8oem5BLm3s3Nujty76RTg/C4tFiYWG4NdfzpfGjkgNhfDf8ABHcDoASvE3jtt6xji9FyRMTKr6x2u2d/Bth8qX0XpZoCbAPG2UkTZq4/A99SeF0TjIhaGRWT3OUWRD+49KNo52/X4BwfrMKbHxKElT5VY7VOHhYDHuP9c5V7F+LjUnPvH98o1xOhElQy4Ml1GbwH9bH4D217xnTfQcgLNC/UmGr4OOqfXKpfDcFH1hJhpmR1zCzI0LjuvmDTnEaBknP08Jhn3YiKzRSH7YXqnvFcNyleEnI8eo+I/uSFDBg6rg9R0PwP9SoTwFGKsLMpIPlUhoGNVL4iQfR4dde3vSHKJPNs/BTUlwl0PIVSUreQgJKF6VyMlcW2g5UtieDrcnHAWCQx/SzuOk0kxyCIgzbVXLsvepvqAahvudvWLr0xFp22G/pKxhcPJNJZQXlkYsQMyWY3J8O+pFsRHhDaPVmxY2t1ocOe762QegqRbRuIZDHDGMJh26zyuBPMPtkZqv2QAKapwejjy1cRiGHs4ePVTzkf8BSzcrDhzhfqfSNFDKeLGW8TyHrIJiSxZmLOxuzsbljUzobBYmM8pGOTj9ppSI4iPFtvlT2PC4sfqMLDhR78jLJL46zk2PgKbYng2ztrYrFozdru0hHgMgKGuVl4AAB7/QTiUOrcZJJ93qY9aDCTF5IV5aRBnFG/Jo7dtyL227NtQON0vNIvJkiGL6mEcmv7x2ufGpGCTA4ZgxxRZ13LqqPAjMkU1xXCjBFy4geZz2ayqT22yuaQLa1OHPEOn+pYamxlygCnr/uRccdslHkKlMLwbncX5MqvvSERj/NmfKuV4W4k5YbDRwDtC9L1Av8AGhNAY/Fn6R5CDuHRFTb9Qxsgi0/TurtFpsHhMP8A9RiQx+rh+Wsc/QU3/wCLiOjgcMI/71839T0vlVn0HxNMbF7D4mr9ofi6w8NiV1j31Ss1NlnMy9Xpq6/ZExzA8DsXjX1pS73O/JfStK4M8VMcQBlzPZWgYfCIgsqgeFLVXliN8HgEiWyKAKcUUUQhRRRRCFFFFEIUUUUQhRRRRCFFFFEIUUUUQhRRRRCJyYdW2gHyqMxnBXDydaMelS9FEJR8fxU4aTYAPKq3juI9D1CPLKtcoohMLxHFBiI/1cjjwc00PArSUfVll+db/XhUUZhMAOG0uuXKE/eS9ehtLdq/yzW+GFewelecgvuj0ruTOYmAldK9oB7kIpBsDpQ7x/Aa+heQX3R6Ucgvuj0oyYYnzudF6T97/wCuvf0FpNsjLJbuW1fQ/IL7o9K9EK9g9KMmGJ89pxf46TrPKf3iPlTzDcTcz9e5+8xNb0FHZXtcnZkOA4lAOtYeVWPA8U8CdbOr3RRCQmC4HYaPYg9KlosIi9VQPKlaKIQoooohCiiiiEKKKKIQoooohCiiiiEKKKKIQoooohCiiiiEKKKKIQoooohCiiiiEKKKKIQoooohCiiiiEKKKKIQoooohCiiiiEKKKKIQoooohCiiiiEKKKKIQoooohCiiiiEKKKK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68" name="AutoShape 8" descr="data:image/jpeg;base64,/9j/4AAQSkZJRgABAQAAAQABAAD/2wCEAAkGBhQSEBUUEhQVFRIUFRUXFBQVFRcUFxYYFBQVFBcWGBgYGyYfFxojGRUUHy8gIycpLCwsFR4xNTAqNSYrLCkBCQoKDgwOGg8PGjAkHiQvLy8sLCwsKiwsLCkqNCwsKiwsKjQsLCwsLCwsLCwsLSwsKS4sLCwsLCwpLCwsLCkpKf/AABEIAKYBLwMBIgACEQEDEQH/xAAcAAABBQEBAQAAAAAAAAAAAAAAAwQFBgcCAQj/xABKEAACAQICBAsEBgYIBgMAAAABAgMAEQQhBRIxQQYHExQiMlFhcYGRQlKhsSNTYnLB0RUzVIKSkxckQ2NzouHiFiU0stLwRKPx/8QAGgEAAgMBAQAAAAAAAAAAAAAAAAMCBAUBBv/EADMRAAICAQIDBQcEAgMBAAAAAAECAAMRBCESMUETIlGB0TJhcZGhsfAFFCPB4fFSU2JC/9oADAMBAAIRAxEAPwDcaKKKIQoooohCiiiiEKKKKIQoorwmiE9opriNJRoOkwHnVf0nxj4SHrSLfsvRiEtVFZvpTjcVFDIjOG6pUX//ACq3i+N7Et1IrfeYD4CmrU7eyIprkT2jNrLVw2JUbWHrWCjhvpGdtWMrfsRWc0jitKYpf+oxyRH3FAkk/gS9vMiptp3X2tpBdQjezvN7bSUY2sKSbTcI9sVgEOmpHbUg5xO52NKVQeIRc7eJrzEaXeO6l1mm9yK/Jx9zSe03ctR7FvCS7ZfGb9+noffFH6eh98V89aTxcoYRGQ66AGYpkA5zEY+7v76cNpSQKrjNdjrexB7Qe+p/t24Q2Ocj+4TiK55Tf101EfbFKrpKM+2K+fU0lMQWiYSAdZDdJF8vaHeKSXTjH/5E8B+0qyR+q5iodi3OS7ZeU+jFxCnYw9a7Br5+h0tjwNaKdJl7UAb1ANx6Uth+MbGIcwjW25lT8akNNYRlRn4SJ1NYOGOPjN8orG8Jxwyr+sjfys1WTA8asbIHcaqnIFhq92+ltWy8xGLYjeyZoFFV/A8NsPKMmHkQamINIRv1WB86XGRxRRRRCFFFFEIUUUUQhRRRRCFFFFEIUUUUQhRRRRCFFFMdJaZigUtIwAHaaIR9TfEY9EF2YDzrLeEXHDclMIuvu1zko89/lVD0lprEYg3nlYg+wpKr+ZqzVprLOQ2la3VV1czvNf05xqYWC6q+u/up0j8NlUXS3GripbiJFiXtY6zegqmogGwW8K6rRr0CD2jmZln6i59gYi2M0hNMbyzSN3A6o9BTVcOo2AeP+tSGC0W8gLZJEvWlc6qL57z3C5rr9JRR5YZOVYf28y9AHtji3+LU/wDiqPCq5PuiB2to4nbA8THeiYHEZaQBcMRm0hCD9y+bHwr3EYaKKMSRxNiQ2YZm1YkG7W1ek3wFQuJdpW15naR+1zcDuA2AU5wGkXhN0OR2qeqaUard2G2eg9fGOW6nZDvjkSP68JzidJzSDVaTUj+qhHJJ56ubeddaP0QNUyMRFAvXlYXz91Rtdz2DzqbgweGlCSuGhDMRqXCrIV2hSdgvvFR+m8FiGYPNHaNMokj6UUa91t/aTnUVdM8NYw3Unp6mSat8cVpyvQDr6CNMTpMspjhBhgPWz+ll75GGwfZGVd6MURI81haKwjX3pWyQd9s2PhTOn2mF1OSg+qXlJf8AFkFwP3UsKa9YQcK+03Xr74lLC5429lenT3SPjUgZm7Ekse1jmT607wLjW1W6r5HuO4+tNqKsNWCnBKy2kPxzuSMo+8Mp2jIinaSrNlJZJd0mxX7nG499d6RXXjjlG09B/vLv8xUeqXNgLk7gL/CkqvaDi5MPzePZuzbg5qdwPcfCdT4MxvYgo43qbHxBG0U4GlXOUoWZftjVfydc/WpnC6LkMJGLXk4gLxySEK6nsAOZXxpvicXFhCBBGZZiARPKBqLfei7PmaQ1lZ2I73/n1lha7F3Ddz/16QTRsK6skvKRq2YhewZuwa+5T22vaovSzSySBpk1FAtFGB0FXdbccqbTlpHLysZHO0tu8BupbD4t4xZTdN8b9JD5HZ5VIVW5Dvvjp+bEyJupwUTu56/m4EbrEAbrdT2qSvyqSwfCLExdWXWHY/5ikwI5Or9FJ7jG6N9193gabzQMhswIPYabwU27Y3+Rii99O4O3zEuuieNeWOwlVgO0dNf9KvWhuMaCYDMeIP4VhtchLG4uG7VNj8KrWfp4/wDg/OWa/wBRPJx8p9OYbHJILowPz9KXr530XwvxEBGeuo8m/I1o3BzjOSSyubnffJh+dZtlD1+0Jp1XpaO6ZoVFNsFpBJVujA928eVOaTHQoooohCiiiiEKKKKIQrl3AFzsryaYKCWNgKyTh9xkMzNBhTnsZ9y/me6pKhc4EizhBlpYuGfGXHhhqRgvI1woHd39lZHpbS02KYtiHJG6MHojx96jD6QKi0g5VTt1ut4g1oWi+KmGeCOYYiRRKiuF1FNtYXtetGuuug/zDf6TNtssvH8J26+MzQCitV/oai/aZP4F/Oj+hqL9pk/gX86ufvafH6GUv2N/h9ZlQFSjYSPDAHEgvMRdMKpse4zMP1a/Z2nuq9Yjiulw6M2ElSTEbEaUanJjeUGYL9hOys4x2i5MPIyTKyy3u2v1mJ9q/tDvoF3bnhrOB1PXy9YGn9uvFYMnoOnn6TnHYyScgykEL1I1GrHGOxVGXnSVFFWUrVBhRKtljWHLGFPMHAgUzTX5FDYKOtK+0Rr+J3Cp/gPwJGP5UvI0ax6oBVQ1y1zbPsA+NW/G8UUUjJ/WZFSNdWNAi2X3m25sTmTVXUapUPADv9pb02kZh2hGR0HjMoxeJaZ9eW17WVB1Y1GxFG4ClcHpOaH9VIyj3T0l9DVm4ccBhgEidJGkWRmU6yhbEC42dov6VUaZWlNiDAyIuyy6qw5ODJ/R2mOWktNh4WsGcyAapAQa1yBa+ymsuksHKzO6YlWclmYWIJO+1sqX4M6NEzckzFOcusAcAEgEGRrA9ygedXkcTUX7TJ/Av51Tc112EcRGOXX4y8naWVA8IOefT4TPb4D67EDxiBo5TAD+0xLeEaitC/oai/aZP4F/Oj+huL9pk/gX86O3X/tPyh+3b/qHzlKwOksMVaOOCRhYvaU9coNgta1MzwqnAtCkOHU/VqC38Rzq8ycUbxsHhxCuQerIupcbCLgmqBpnREmGmaOVCjAm19hG4qdhFSqWu1yOInr5yNz21Vg8IB5eUYTlpDrSu0jdrm/w2U9wuKBXkpOp7J9w93d3VJcDODa47EGJnKARs+soB2EC1j41d/6Gov2mT+BfzptrUV9w7H3CIpW+zvjce8zLZoSrEHaPj31xWsvxQxFQDiZCV2HUW9uzbSTcTUW7EvfvjX86E11eO8d/OD6CzPdG0yoi9OYcYQNVxrx7gesveh/CrRwg4scTh1LxkTxjMlAQ4HaUO0eF6p9P/jvGQfMcxK/8lBwR5HkY4nwthrodaM7947mG403pSCcobrvyIOxh2EVpsHFBE6KxndCyqxQKpClgCVuTna9QN/Y7W+R8YwUdt3qvMeEy6vLZ32EbCMiPOtW/oai/aZP4F/OqHi+DZhkcTyJFGjsusxuzBTa6oM8++1A1NLggn5wOkvQggfKO+DPCedJAoJawJDDaAMzrd3fWq8HeGqTAK5Abcdx/I1iWK0uChiwqlI2ykmb9ZJ3DsHcKT0bjmgI1OrvX8R31nvpjZl6xt+cppJqhXhLDk/b4z6ZBorPOBvDsEKkrXQ2CsdoPY1aErXFxsrPIxNEHM9ooorkIV4Tavar/AA006MNhmYmxsTRCUnjO4cEHm8B6bbSPZG81mUcdhYeZO0ntPfXTzNI7SPm8hue4bh5Cit/SUCtcnmZ57Wag2twjkIVu/BnEWwWGH9zH8qwitl4Pz2wkH+CnypevGVHxjf044ZvhLJzqjnVRTYjLyNZRBxhY+9zJGRc2VohawJAuQb1mpSznCiatly1jLGbZzqojhPoSPGwlHAEgBMUm9G/8TvFQ/BbhVzuMllCSpYOoNxnsZe4/CprnFc4WrbwIhlbF8QZkMvBmUMVvGWUkECRQQRtFjakm4PYgf2RPgVb5GpTjG0WoxYlA/WoCSLjpL0Ts7rVXMHg2eRERnBdlUWY+0bVrJZcy8Qx9ZjWV0K/Ac58psfF7gjh8CoZSryMzsDkc+it/IfGrJzqoiNgihRsUBR4KLfhXXOc7Xz2+Wysl8uxY9ZtIAihR0jHjBw/LaPl3mPVkX905/wCUmsZvW5SOGUqdjAg+YtWP4rTWLjdkLxkoxXOMeybVd0ljICqrmUNZUjkMzY6cpJ8FGtjdHr/eSSHzBQfAVsnOqyDQWlJf0jAjahuE1zq59JC1l921aVziqt2WPERzlunCjhB5Y+0ledUc6qncM9MSwYRngYLIGQAkXFibHKqFFxgaRBBMkTD3THYHuyzqK0O+6jMk96IcMcTbudVAcONGLicG4IHKRAvG28FcyvgRfLwrnQ2meXgjltql1zW97EGxF9+Yp1LNdWB3g/I1xQUbPUSTcNi46GZ/xVSWxrH+4f5rWr86rKuL7S8z4llkZSgiawCBdjADMd1aBzinakl3yRiI0oVK8Kc7yV51Rzqs/wCHnCGfDiHm8gTWL610D3sBbbsqG0Hw+xQb6dklj1lDWTUdQxtrCxsbHdSuwYrx42jTegbgJ3ms87rMuH/BiNZhOrxwxy319a4XlNp1QBvGdu29Xkz1XOH6CTAPcA6jI4v2hrfI1Kksjd04zI3qroeIZxKbwd0bhZcXFEJzIxcHVSPo2XpG7E7LCtqOLrJeLTCDl5Jbfq01R4ubfIGtE5xTNUG48Mc4itJw8HEq4zJXnVY/xn6LVdIGW1+WRWzzF16DWHkK0tcVcXByqocZOG14I5N8b2Pg4/MCo6YAWjMlqsmo4mdUUUVvzzscYHGGNr+yesPx8a1vgHwt1rQSNfK8bHeOzxFY5UporGMvVNnjOsh8No/97ay9bpwR2i+c1tBqTns28p9G0VDcFNNjFYdHG2wv41M1jzZhWQcb+k9ZliByLWPguZ+Va/WGcYEkfOrys4sz21E1yc88ri1OpxxjPKKuzwHh5yo0U45XDe/P/I/3Ucrhvfn/AJH+6t79zX+A+k89+1s93zEb1q2hZ7YaH/CT5VmJlw3vz/yP91aBo6ccjHqkleTSxIsbWyuNxqrqbFcAD7GXdJU1bEt9xJo4isd/M/M1qInrNVlw29573N7Q3F7nYdbOoaZ1RjmM1dbWKAsn+AOI1cQ43NGfgQavvOKoHBFoeWYxtKWWM5PHqCxIG25zq2c4qN7K75EnpVZK8NITjCN0hPYzj1UH8KhuBeH1sYh3Rhn9BYfEipPhliE1IhIXC67ZouubhOy4yrrghHEEeSNnOsQnTTU6vSNszfaKmloWor1irKS14fpLjzioRtL/APMhHfLm5H7xbXHwWnPL1S30tDz9pGeUOs2qAI7pZbJ1r7NtV1C53ltyQNvdNG5xWdcNMLq4tmGyQB/PYfiPjVz5eoDhdHGUSSQuAp1bomuelmMrjK4plLit8mK1NZsrwOcjdEt/zRO50HpFWh84rPdGyQ8/U60nKFrheT6PUyBa+WXdVw5xUGIZV+EnWCpbPjOeE2EfEYcxx21iynpHVGRuc6qcfAXEE5tEo7de9vIC5q3c4o5xU67WrGFkLaEtOWjvR8KwxJEpuqC1zlc7Se65vSOmtLCHDySE9VDbvYiyj1IpLnFVfherNqtM5GHVhqrEhcl7ZFwTu3bqSdzv1j/ZXbpE+L9rYhv8I/Nav3OKoPBGaHlm5NpS3JnJ49QW1hvuc6tnOKdeys2RK+mVkTDSH4dYaSXkeTRnIL31VLWuBttUVwe4NytIeUjaOKw1mcavVYMAL7SbVbuc99ec4oFuKyk61ANgszJM4moXhjirYKXv1R6sKX5xVb4XaTRjFh2ZxrMHbUXXIAyQEXFrsb+VKGARHNnhMmeBUPJ4UHfIzMfAdFfkfWpnFY7Ujdz7Ks3oCaj4rRqEXYgCj90WqN4T44LhJNYkBtVLqLnpsAbDfleu2HiYtI1rwIF8JIcE9Il8HESekAVbxBP4EU501FyuHkTtU28R0h8RVb4I4+PUdImchWDdNNS2sLZZm+yp/nFdYAN3YJkoA0y+ipLScWHjmdGaYEMTZYtZbNmLHWzFjTXlcN78/wDI/wB1aQ1NeP8ABmOdJYD0+YjenGAktIvebHzyo5XDe/P/ACP91dwy4bWFnnvcf2Hf96uPfWykf0fSSTT2Kwbbb3iX/in0qVmlgOwMbeedavWJ8Wp/5lLu6Wytsrzxno4Vh3GNhSuIf7Mh9Gz/ABrcazbjR0V01kt0ZBqMexh1T6fKp1PwOGi7U40KzJ6K6ljKkg7RXNenBBGRPKkEHBhV4wM30Uf3F+VUerRBPZFH2V+QqlrPZEv6D2jJdcRnVBO/xPzNWoYmuI+SU3WGO/aQW87MSPhVWi4Vkky5qaTaABPeDmEMcRdsjLbVB26i+15nZ4VK84qOkxhY3JuTtJrxZ7mw2mlWWF2LGOrrFahRGHCvE3aJewOx87KPkamNFjk4I136usfF+l8rVVpJOcYm46rMqL91cr+fSNWGTF3JI2Xy8Ng+FOsPDUq+O8RX37mbw2kkMRUOODkPvzXJJJ6G0m5pTnFHLmkrYyHKmWHrVxhhJPl/Hz2010oOUhdd+rceK5j5U25xQMTUQ2DmdIyMSNwjf15T26resdWXnFQKYFucI6i6qnSItkACBfytTsYmpswKrj83MXWpDNnx/oR1pLSZiiZwusRayk6oNyBtqKh4ZG/ThIG8pIGt5EC9KY4NJGyqLsSths9odtRn/D0/1f8AmX86dSlbg8Zx5xN9lqMOAZHwlsTFggEHIi48DXGJs6Mh9oEfDL41HRlkVVYWZVAI8u6u0xGY8RVcnB2lod5d5GcFntK33D/3CrLziq5orBSRlnZGVSuTEZZtlUhzmnahgXyPCV9KpVMHxjzGaWjiAMjhQxsMibkC+4Gmp4VYexPK5DbZX37PZqM02SypYE2ZtgJ9kdlMMYpSCNDcGVzI33I+it/FiT5VxauJAwO5OJ1ruFyuNgM5kpjOGWVoEZm9+QaiDv1es3wpjoCIviQzks1zI7Hfqi48BewAqOvUzoEaqu+8kIP+5vwq41S0oWHOUlue+wKeUsvOKbY/DLMoV2YKGDdG1yQCBe+7OmvOaOXrNDY3E1SARgxbAaOjhJKNISRazattt91PecVGcuaOc11nLHJkVQIMLI7hRH9Ir+8tj4r/AKEVC1PaXOvEe1SD+B+dQNamlbir+Ex9YnDbnxhTvRUOvMg+0CfBekfgKaVIRS83w0k56zAxxDtJ6xHwHrU77OCsmL09faWASw8V8uvpGZhsL/KtwrHeJfQhBMjeJPeczWxV5qeohUbwh0QuJw7xtvGR7CNh9akqKIT530ro1g7IwtNGbMPeG4ioatr4f8DuXXlocpk/zD3TWTT4XlCbDVmXJ4zkSe7v+damj1QXuPMrW6Ti76c5G1OITYfdX5Co7A6MeUkKAAvXduiqfeP4baUxOkIY+jE887jLWEhjhW3Yo2+dWNYQQFHPwlfRKVyx2HjH1zRc9/pUC2InY3MzqPdVj8zXQlk+um/mGqy6W0jOPrLTaukHGfpJ0ggXPRX3mOqPU1GYrTanoRq0inKR1uoK70QnPPYW7NlJy6PWQa66zlesrsXK/aF91IVOrS9oMk+XWLu1fZnAHn0k1ovSCtr6mFjiCobNcswJsotc5ZXrvPv9KhFkYX1WZb7SpKn1Fecq/wBbL/MamWaRydjn4mQr1qBe8MH3CSmkOUKBY3ZGYlrjIlUGY9W+FQwM37RN/EaWSRgwYuzMNhZi1u4X2U4xUQI5Reqdo91uyuV6dUbFgzn7+ELNSzqTUcY5/DximinbpBndzkRrHWI3ZU/ue/0qDVyOqzLfep1T6ijlX+tl/mNXbdIS3c5TlWtAXD5zJuRSWibMWLAjYD0Ta/bXoJ7/AEqNwZZg45SQsF1kJcmxU3Nuw2pryz/Wy/zGpA0zkldtv7lg6tAA2+D/AFJXHreFwb+z2j2xvqE5sO1v42/OlWdjtkkYdjOSPSirlOmCg8YBlG/VFiOzJAkxhW+jS18lA3nZ30sjEEHPIjdUZo0FpAC8ixqGZgrlRqqCx2eFM4sRIRcyy55/rG37B6VVfTsbCq/GXE1SioM3w85I6OiZXkBZ9nVYkjNrggeFPbnv9Kg1kYXId7na2sdb120cq/1sv8xqY+kYkcOBFV6xQCGyd/pJy0paMRyGLpsXbcEVLsT3ACo08IZ2dnRwFJ6OuoYlRsJJ7dteaRDRqIS8jSuLz6zlhGhsVi7mNgW8hTWuUacPkty+8lqdSyYC8/tH36fm9pIH8YwPwqSaW6R/RrGSusyoDa7G9/S1V+ujM/1kgAyADkD0ptmk27n3iKtZv/IPkJOAEm2efdTPkxO7GPFFW1mAj1nQAKdUWtlbK9MoVldgqSTMzGwAkYkmlsYViUwRENKcp5hmEG+KM7z7zVWNDIemeg5y2NQlgzvgczy/3F8do2bWHJNO0SKAXEhJd9rNa9wu4CnSsbDbs7KgYgUzRmQ/ZY06Gk5C15Gdx9hyh9BkTXbNPYq+z5icr1NbNnix7j6yV1b5G9iCNnblUGRbI7RT5oC660E8xttRpG11/OuNG6MaUk31UXryNmB/5MeynaU8ALE7RGsBdlUA5hozRxlY3OrGovI/ur+JOwCkZ5DjsUiRC0ERCxqNhtlfvt27yTXmldKctbC4QEQg9N97nYbkbSfQbBWpcWvAQQqJZFsbdEVQ1Wo7U4HKaGl0wpXfmZbuCOhBhsOq2zIzqcoAoqnLkKKKKITwiqHw34vhP9NB0JhvG/uPaKvtFEJ86Y93b+rYotEwN7DJXP4/Oo/EYBosiOjuI6p8DW8cJ+BUOMQhlGtuNZRpfgxi8ASAvLQe6wubfjVzT6k1HcSnqdKLhzxKxRT+OOGb9W3Jyb432eW8fGkMVgHj66kDcdqnwIyrZrvSz2TMS3T2Ve0IlFKVYMpsw2H/AN2in6RJP1bRze6ckk+6fZPdUbQRXXryeJdj+c5FLcDhYZH5ync0LIxVgVYbQRY1xUhDpe6hJ15VBsN7Sp91t/ga7bQ2uC2GflV3p1ZV8U3+IqIuwcPsfp85I0ZHFWcj6jykZS+FxOocxdWyZe0fnSLLY2ORG0HIiuooizBVBZibAAXJPcBTXUMuDFIzI2Rzi2MwmpZlN426rfge8U2AqxxYJMJGwxkijXGWHHTe/vG3VPcKUx+lHgRWwcUUcLAfT25R7+6Sc1NU11WO4O8fvLzaQHvk8I8OojHRegsRrq/JMEvmX6A1Tketa+VJzaEVSdeeFBc2DE61r9gFRuLxUspvLLI/ixA9BTrGYZXhjlsCV+je+ezqn0rjdtxBjgZ28Z1ewKFRk438J6cLhxtxcfkrGvRgoD1cXF5hhUcEHYPQUckDuB8qdwXf8/pEdpR/w+smholhDII3jkeUKi6jZBb3c3NrEgAVH4jRskfXRlHbbL1GVd6aw6o6wLkIEAfVNryv0n2dmQpPC6Rmi6krW91ukPjSajbvYADny5R9op2rJIx584hUgv8AVkWRgDO4vBGfZH1zjsHsjec6lWxMUfJti4o0nbpBADs9l5EGwHbY1HaQ0JJ0p9fnAc3aVcyO4r7IHdlQb+1PBy8fQQGn7EGz2vD1MiUW1ySSxJLMdrE7Sa6opfB4F5W1Y0Z27FF7d57B3mrwAUY6CZ5LO2eZMQp3gNGPLciyxr15XOqiD7TdvcMzTh4YMP8ArW5eYf2ELdBf8SUZeS+tM8fpCSewkIEa9SGMasSeXtHvNINxfaoZ9/T/ADLApCb2ny6/4i8+k1VTHhLhWFpMSRZ5BvWMf2afE1HogAsMhXVegXNhmTsFTrqCbnc+MXZaX2Gw6CeUAVLQ8HHC687CCPbd+uR3Jt9bU1k4TRxXTAxl5NhnfM+R2L+760q3V11+8x9Oiss3OwjqLR4w45bEvyVh0U9tuzWHsjxz7qjMRpCfGkRRgpBfIAWLX2mw2X9afaE4F4jGyB5dZyTtPVHgK2PgrwBiwoBIBesW642tkzcppWpeESvcAeLYRBZJQMti1piIALDYK9Ar2kR0KKKKIQoooohCiiiiEKSnwyuLMAR30rRRCUHhPxVQ4i7INV9xGR9aoGO4O4/BEgfTRe6wvl+PnW+0nLArCzAEd9dBxAjM+cf0jhnNpo3w8naB0fQ5fKl/+HywvBJHKOwHVb0OXxrZdM8AcNiAboAT3VQtK8TLIS2HdlP2Tb4Var1lqdcynZo6n6Y+EpGJwMkfXRl8QQPXZSCmxBBIYbGBsR5irDNgNKYXK/KKNzDbTGTT67MTgbHe0Yt/22q4uvVhh1lNv05lOUaOtF4qTFSLFLEs/bJ1JEUbWLjIgd9PlxEUatFgJIxiCSHklYByN6xtbV8ht31Hw8IMGYWhjkfD8oem5BLm3s3Nujty76RTg/C4tFiYWG4NdfzpfGjkgNhfDf8ABHcDoASvE3jtt6xji9FyRMTKr6x2u2d/Bth8qX0XpZoCbAPG2UkTZq4/A99SeF0TjIhaGRWT3OUWRD+49KNo52/X4BwfrMKbHxKElT5VY7VOHhYDHuP9c5V7F+LjUnPvH98o1xOhElQy4Ml1GbwH9bH4D217xnTfQcgLNC/UmGr4OOqfXKpfDcFH1hJhpmR1zCzI0LjuvmDTnEaBknP08Jhn3YiKzRSH7YXqnvFcNyleEnI8eo+I/uSFDBg6rg9R0PwP9SoTwFGKsLMpIPlUhoGNVL4iQfR4dde3vSHKJPNs/BTUlwl0PIVSUreQgJKF6VyMlcW2g5UtieDrcnHAWCQx/SzuOk0kxyCIgzbVXLsvepvqAahvudvWLr0xFp22G/pKxhcPJNJZQXlkYsQMyWY3J8O+pFsRHhDaPVmxY2t1ocOe762QegqRbRuIZDHDGMJh26zyuBPMPtkZqv2QAKapwejjy1cRiGHs4ePVTzkf8BSzcrDhzhfqfSNFDKeLGW8TyHrIJiSxZmLOxuzsbljUzobBYmM8pGOTj9ppSI4iPFtvlT2PC4sfqMLDhR78jLJL46zk2PgKbYng2ztrYrFozdru0hHgMgKGuVl4AAB7/QTiUOrcZJJ93qY9aDCTF5IV5aRBnFG/Jo7dtyL227NtQON0vNIvJkiGL6mEcmv7x2ufGpGCTA4ZgxxRZ13LqqPAjMkU1xXCjBFy4geZz2ayqT22yuaQLa1OHPEOn+pYamxlygCnr/uRccdslHkKlMLwbncX5MqvvSERj/NmfKuV4W4k5YbDRwDtC9L1Av8AGhNAY/Fn6R5CDuHRFTb9Qxsgi0/TurtFpsHhMP8A9RiQx+rh+Wsc/QU3/wCLiOjgcMI/71839T0vlVn0HxNMbF7D4mr9ofi6w8NiV1j31Ss1NlnMy9Xpq6/ZExzA8DsXjX1pS73O/JfStK4M8VMcQBlzPZWgYfCIgsqgeFLVXliN8HgEiWyKAKcUUUQhRRRRCFFFFEIUUUUQhRRRRCFFFFEIUUUUQhRRRRCJyYdW2gHyqMxnBXDydaMelS9FEJR8fxU4aTYAPKq3juI9D1CPLKtcoohMLxHFBiI/1cjjwc00PArSUfVll+db/XhUUZhMAOG0uuXKE/eS9ehtLdq/yzW+GFewelecgvuj0ruTOYmAldK9oB7kIpBsDpQ7x/Aa+heQX3R6Ucgvuj0oyYYnzudF6T97/wCuvf0FpNsjLJbuW1fQ/IL7o9K9EK9g9KMmGJ89pxf46TrPKf3iPlTzDcTcz9e5+8xNb0FHZXtcnZkOA4lAOtYeVWPA8U8CdbOr3RRCQmC4HYaPYg9KlosIi9VQPKlaKIQoooohCiiiiEKKKKIQoooohCiiiiEKKKKIQoooohCiiiiEKKKKIQoooohCiiiiEKKKKIQoooohCiiiiEKKKKIQoooohCiiiiEKKKKIQoooohCiiiiEKKKKIQoooohCiiiiEKKKKI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40969" name="Picture 6" descr="http://t3.gstatic.com/images?q=tbn:ANd9GcRyhsRNATG9Oqs9nIruJrm_NKgmSXntnuDzccqbfYZXSEOGlU7S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410200"/>
            <a:ext cx="17160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"/>
          <p:cNvPicPr>
            <a:picLocks noChangeAspect="1" noChangeArrowheads="1"/>
          </p:cNvPicPr>
          <p:nvPr/>
        </p:nvPicPr>
        <p:blipFill>
          <a:blip r:embed="rId5"/>
          <a:srcRect t="16457"/>
          <a:stretch>
            <a:fillRect/>
          </a:stretch>
        </p:blipFill>
        <p:spPr bwMode="auto">
          <a:xfrm>
            <a:off x="6629400" y="1524000"/>
            <a:ext cx="23622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52C9A-D300-C741-A3F7-02958E7024CF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(Theory)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7030A0"/>
                </a:solidFill>
                <a:ea typeface="+mn-ea"/>
              </a:rPr>
              <a:t>Background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Result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Proof Ideas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Bonus 1: Dynamic Graphs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Bonus 2: Competing Viruses</a:t>
            </a: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(Algorithms)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13000" t="16889" r="20500" b="28444"/>
          <a:stretch>
            <a:fillRect/>
          </a:stretch>
        </p:blipFill>
        <p:spPr bwMode="auto">
          <a:xfrm>
            <a:off x="5715000" y="2971800"/>
            <a:ext cx="2954338" cy="167798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CDB0D-DEF2-4446-BC3E-CE9673206678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“SIR” model: life immunity (mumps)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Each node in the graph is in one of three states</a:t>
            </a:r>
          </a:p>
          <a:p>
            <a:pPr lvl="1" eaLnBrk="1" hangingPunct="1"/>
            <a:r>
              <a:rPr lang="en-US" sz="2400" b="1" smtClean="0">
                <a:solidFill>
                  <a:srgbClr val="C00000"/>
                </a:solidFill>
              </a:rPr>
              <a:t>S</a:t>
            </a:r>
            <a:r>
              <a:rPr lang="en-US" sz="2400" smtClean="0"/>
              <a:t>usceptible (i.e. healthy)</a:t>
            </a:r>
          </a:p>
          <a:p>
            <a:pPr lvl="1" eaLnBrk="1" hangingPunct="1"/>
            <a:r>
              <a:rPr lang="en-US" sz="2400" b="1" smtClean="0">
                <a:solidFill>
                  <a:srgbClr val="C00000"/>
                </a:solidFill>
              </a:rPr>
              <a:t>I</a:t>
            </a:r>
            <a:r>
              <a:rPr lang="en-US" sz="2400" smtClean="0"/>
              <a:t>nfected</a:t>
            </a:r>
          </a:p>
          <a:p>
            <a:pPr lvl="1" eaLnBrk="1" hangingPunct="1"/>
            <a:r>
              <a:rPr lang="en-US" sz="2400" b="1" smtClean="0">
                <a:solidFill>
                  <a:srgbClr val="C00000"/>
                </a:solidFill>
              </a:rPr>
              <a:t>R</a:t>
            </a:r>
            <a:r>
              <a:rPr lang="en-US" sz="2400" smtClean="0"/>
              <a:t>emoved (i.e. can’t get infected again)</a:t>
            </a:r>
          </a:p>
        </p:txBody>
      </p:sp>
      <p:grpSp>
        <p:nvGrpSpPr>
          <p:cNvPr id="45060" name="Group 33"/>
          <p:cNvGrpSpPr>
            <a:grpSpLocks/>
          </p:cNvGrpSpPr>
          <p:nvPr/>
        </p:nvGrpSpPr>
        <p:grpSpPr bwMode="auto">
          <a:xfrm>
            <a:off x="152400" y="4114800"/>
            <a:ext cx="2209800" cy="1447800"/>
            <a:chOff x="762000" y="3581400"/>
            <a:chExt cx="2209800" cy="1447801"/>
          </a:xfrm>
        </p:grpSpPr>
        <p:sp>
          <p:nvSpPr>
            <p:cNvPr id="16" name="Oval 15"/>
            <p:cNvSpPr/>
            <p:nvPr/>
          </p:nvSpPr>
          <p:spPr>
            <a:xfrm>
              <a:off x="1554163" y="4373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97163" y="3886200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44563" y="4648201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620963" y="4754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>
              <a:stCxn id="16" idx="1"/>
            </p:cNvCxnSpPr>
            <p:nvPr/>
          </p:nvCxnSpPr>
          <p:spPr bwMode="auto">
            <a:xfrm rot="16200000" flipV="1">
              <a:off x="989013" y="3808413"/>
              <a:ext cx="644525" cy="568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3"/>
              <a:endCxn id="16" idx="6"/>
            </p:cNvCxnSpPr>
            <p:nvPr/>
          </p:nvCxnSpPr>
          <p:spPr bwMode="auto">
            <a:xfrm rot="5400000">
              <a:off x="2087563" y="3860801"/>
              <a:ext cx="392112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2"/>
              <a:endCxn id="16" idx="6"/>
            </p:cNvCxnSpPr>
            <p:nvPr/>
          </p:nvCxnSpPr>
          <p:spPr bwMode="auto">
            <a:xfrm rot="10800000">
              <a:off x="1828800" y="4511676"/>
              <a:ext cx="792163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6"/>
              <a:endCxn id="16" idx="3"/>
            </p:cNvCxnSpPr>
            <p:nvPr/>
          </p:nvCxnSpPr>
          <p:spPr bwMode="auto">
            <a:xfrm flipV="1">
              <a:off x="1219200" y="4608514"/>
              <a:ext cx="376238" cy="176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62000" y="3581400"/>
              <a:ext cx="274638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61" name="Group 54"/>
          <p:cNvGrpSpPr>
            <a:grpSpLocks/>
          </p:cNvGrpSpPr>
          <p:nvPr/>
        </p:nvGrpSpPr>
        <p:grpSpPr bwMode="auto">
          <a:xfrm>
            <a:off x="3048000" y="4114800"/>
            <a:ext cx="2209800" cy="1447800"/>
            <a:chOff x="762000" y="3581400"/>
            <a:chExt cx="2209800" cy="1447801"/>
          </a:xfrm>
        </p:grpSpPr>
        <p:sp>
          <p:nvSpPr>
            <p:cNvPr id="56" name="Oval 55"/>
            <p:cNvSpPr/>
            <p:nvPr/>
          </p:nvSpPr>
          <p:spPr>
            <a:xfrm>
              <a:off x="1554163" y="4373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697163" y="3886200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44563" y="4648201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620963" y="4754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/>
            <p:cNvCxnSpPr>
              <a:stCxn id="56" idx="1"/>
            </p:cNvCxnSpPr>
            <p:nvPr/>
          </p:nvCxnSpPr>
          <p:spPr bwMode="auto">
            <a:xfrm rot="16200000" flipV="1">
              <a:off x="989013" y="3808413"/>
              <a:ext cx="644525" cy="568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7" idx="3"/>
              <a:endCxn id="56" idx="6"/>
            </p:cNvCxnSpPr>
            <p:nvPr/>
          </p:nvCxnSpPr>
          <p:spPr bwMode="auto">
            <a:xfrm rot="5400000">
              <a:off x="2087563" y="3860801"/>
              <a:ext cx="392112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9" idx="2"/>
              <a:endCxn id="56" idx="6"/>
            </p:cNvCxnSpPr>
            <p:nvPr/>
          </p:nvCxnSpPr>
          <p:spPr bwMode="auto">
            <a:xfrm rot="10800000">
              <a:off x="1828800" y="4511676"/>
              <a:ext cx="792163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8" idx="6"/>
              <a:endCxn id="56" idx="3"/>
            </p:cNvCxnSpPr>
            <p:nvPr/>
          </p:nvCxnSpPr>
          <p:spPr bwMode="auto">
            <a:xfrm flipV="1">
              <a:off x="1219200" y="4608514"/>
              <a:ext cx="376238" cy="176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62000" y="3581400"/>
              <a:ext cx="274638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62" name="Group 64"/>
          <p:cNvGrpSpPr>
            <a:grpSpLocks/>
          </p:cNvGrpSpPr>
          <p:nvPr/>
        </p:nvGrpSpPr>
        <p:grpSpPr bwMode="auto">
          <a:xfrm>
            <a:off x="6248400" y="4114800"/>
            <a:ext cx="2209800" cy="1447800"/>
            <a:chOff x="762000" y="3581400"/>
            <a:chExt cx="2209800" cy="1447801"/>
          </a:xfrm>
        </p:grpSpPr>
        <p:sp>
          <p:nvSpPr>
            <p:cNvPr id="66" name="Oval 65"/>
            <p:cNvSpPr/>
            <p:nvPr/>
          </p:nvSpPr>
          <p:spPr>
            <a:xfrm>
              <a:off x="1554163" y="4373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697163" y="3886200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944563" y="4648201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620963" y="4754564"/>
              <a:ext cx="274637" cy="274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Connector 69"/>
            <p:cNvCxnSpPr>
              <a:stCxn id="66" idx="1"/>
            </p:cNvCxnSpPr>
            <p:nvPr/>
          </p:nvCxnSpPr>
          <p:spPr bwMode="auto">
            <a:xfrm rot="16200000" flipV="1">
              <a:off x="989013" y="3808413"/>
              <a:ext cx="644525" cy="568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7" idx="3"/>
              <a:endCxn id="66" idx="6"/>
            </p:cNvCxnSpPr>
            <p:nvPr/>
          </p:nvCxnSpPr>
          <p:spPr bwMode="auto">
            <a:xfrm rot="5400000">
              <a:off x="2087563" y="3860801"/>
              <a:ext cx="392112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9" idx="2"/>
              <a:endCxn id="66" idx="6"/>
            </p:cNvCxnSpPr>
            <p:nvPr/>
          </p:nvCxnSpPr>
          <p:spPr bwMode="auto">
            <a:xfrm rot="10800000">
              <a:off x="1828800" y="4511676"/>
              <a:ext cx="792163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8" idx="6"/>
              <a:endCxn id="66" idx="3"/>
            </p:cNvCxnSpPr>
            <p:nvPr/>
          </p:nvCxnSpPr>
          <p:spPr bwMode="auto">
            <a:xfrm flipV="1">
              <a:off x="1219200" y="4608514"/>
              <a:ext cx="376238" cy="176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62000" y="3581400"/>
              <a:ext cx="274638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 rot="5400000">
            <a:off x="1638300" y="4991100"/>
            <a:ext cx="220980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686300" y="4991100"/>
            <a:ext cx="220980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5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0"/>
            <a:ext cx="457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572000"/>
            <a:ext cx="457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038600"/>
            <a:ext cx="457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038600"/>
            <a:ext cx="457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AutoShape 55"/>
          <p:cNvSpPr>
            <a:spLocks noChangeArrowheads="1"/>
          </p:cNvSpPr>
          <p:nvPr/>
        </p:nvSpPr>
        <p:spPr bwMode="auto">
          <a:xfrm rot="-1122240">
            <a:off x="1450975" y="4445000"/>
            <a:ext cx="655638" cy="127000"/>
          </a:xfrm>
          <a:prstGeom prst="rightArrow">
            <a:avLst>
              <a:gd name="adj1" fmla="val 50000"/>
              <a:gd name="adj2" fmla="val 13730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70" name="Text Box 64"/>
          <p:cNvSpPr txBox="1">
            <a:spLocks noChangeArrowheads="1"/>
          </p:cNvSpPr>
          <p:nvPr/>
        </p:nvSpPr>
        <p:spPr bwMode="auto">
          <a:xfrm rot="-999408">
            <a:off x="1249363" y="4064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</a:pPr>
            <a:r>
              <a:rPr lang="en-US" sz="2000">
                <a:latin typeface="Calibri" charset="0"/>
              </a:rPr>
              <a:t>Prob. </a:t>
            </a:r>
            <a:r>
              <a:rPr lang="el-GR" sz="2000">
                <a:latin typeface="Calibri" charset="0"/>
                <a:ea typeface="Times New Roman" charset="0"/>
                <a:cs typeface="Times New Roman" charset="0"/>
              </a:rPr>
              <a:t>β</a:t>
            </a:r>
          </a:p>
        </p:txBody>
      </p:sp>
      <p:grpSp>
        <p:nvGrpSpPr>
          <p:cNvPr id="45071" name="Group 86"/>
          <p:cNvGrpSpPr>
            <a:grpSpLocks/>
          </p:cNvGrpSpPr>
          <p:nvPr/>
        </p:nvGrpSpPr>
        <p:grpSpPr bwMode="auto">
          <a:xfrm>
            <a:off x="3200400" y="3946525"/>
            <a:ext cx="1219200" cy="701675"/>
            <a:chOff x="3962400" y="4403725"/>
            <a:chExt cx="1219200" cy="701675"/>
          </a:xfrm>
        </p:grpSpPr>
        <p:sp>
          <p:nvSpPr>
            <p:cNvPr id="45088" name="Text Box 66"/>
            <p:cNvSpPr txBox="1">
              <a:spLocks noChangeArrowheads="1"/>
            </p:cNvSpPr>
            <p:nvPr/>
          </p:nvSpPr>
          <p:spPr bwMode="auto">
            <a:xfrm>
              <a:off x="3962400" y="4403725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</a:pPr>
              <a:r>
                <a:rPr lang="en-US" sz="2000">
                  <a:latin typeface="Calibri" charset="0"/>
                </a:rPr>
                <a:t>Prob. </a:t>
              </a:r>
              <a:r>
                <a:rPr lang="el-GR" sz="2000">
                  <a:latin typeface="Calibri" charset="0"/>
                  <a:ea typeface="Times New Roman" charset="0"/>
                  <a:cs typeface="Times New Roman" charset="0"/>
                </a:rPr>
                <a:t>δ</a:t>
              </a:r>
            </a:p>
          </p:txBody>
        </p:sp>
        <p:sp>
          <p:nvSpPr>
            <p:cNvPr id="45089" name="Rectangle 59"/>
            <p:cNvSpPr>
              <a:spLocks noChangeArrowheads="1"/>
            </p:cNvSpPr>
            <p:nvPr/>
          </p:nvSpPr>
          <p:spPr bwMode="auto">
            <a:xfrm>
              <a:off x="4541361" y="4814047"/>
              <a:ext cx="60881" cy="29135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090" name="Rectangle 60"/>
            <p:cNvSpPr>
              <a:spLocks noChangeArrowheads="1"/>
            </p:cNvSpPr>
            <p:nvPr/>
          </p:nvSpPr>
          <p:spPr bwMode="auto">
            <a:xfrm>
              <a:off x="4419600" y="4930588"/>
              <a:ext cx="304403" cy="582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091" name="Rectangle 61"/>
            <p:cNvSpPr>
              <a:spLocks noChangeArrowheads="1"/>
            </p:cNvSpPr>
            <p:nvPr/>
          </p:nvSpPr>
          <p:spPr bwMode="auto">
            <a:xfrm>
              <a:off x="4419600" y="4814047"/>
              <a:ext cx="304403" cy="2913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45072" name="TextBox 91"/>
          <p:cNvSpPr txBox="1">
            <a:spLocks noChangeArrowheads="1"/>
          </p:cNvSpPr>
          <p:nvPr/>
        </p:nvSpPr>
        <p:spPr bwMode="auto">
          <a:xfrm>
            <a:off x="990600" y="5867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1">
                <a:latin typeface="Calibri" charset="0"/>
              </a:rPr>
              <a:t>t = 1</a:t>
            </a:r>
          </a:p>
        </p:txBody>
      </p:sp>
      <p:sp>
        <p:nvSpPr>
          <p:cNvPr id="45073" name="TextBox 92"/>
          <p:cNvSpPr txBox="1">
            <a:spLocks noChangeArrowheads="1"/>
          </p:cNvSpPr>
          <p:nvPr/>
        </p:nvSpPr>
        <p:spPr bwMode="auto">
          <a:xfrm>
            <a:off x="3581400" y="5867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1">
                <a:latin typeface="Calibri" charset="0"/>
              </a:rPr>
              <a:t>t = 2</a:t>
            </a:r>
          </a:p>
        </p:txBody>
      </p:sp>
      <p:sp>
        <p:nvSpPr>
          <p:cNvPr id="45074" name="TextBox 93"/>
          <p:cNvSpPr txBox="1">
            <a:spLocks noChangeArrowheads="1"/>
          </p:cNvSpPr>
          <p:nvPr/>
        </p:nvSpPr>
        <p:spPr bwMode="auto">
          <a:xfrm>
            <a:off x="6858000" y="5867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1">
                <a:latin typeface="Calibri" charset="0"/>
              </a:rPr>
              <a:t>t = 3</a:t>
            </a:r>
          </a:p>
        </p:txBody>
      </p:sp>
      <p:sp>
        <p:nvSpPr>
          <p:cNvPr id="52" name="Oval 51"/>
          <p:cNvSpPr/>
          <p:nvPr/>
        </p:nvSpPr>
        <p:spPr>
          <a:xfrm>
            <a:off x="4495800" y="2209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14600" y="2620963"/>
            <a:ext cx="274638" cy="274637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944563" y="4906963"/>
            <a:ext cx="274637" cy="274637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40163" y="4906963"/>
            <a:ext cx="274637" cy="274637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983163" y="4419600"/>
            <a:ext cx="274637" cy="274638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8183563" y="4419600"/>
            <a:ext cx="274637" cy="274638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508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971800"/>
            <a:ext cx="40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2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800600"/>
            <a:ext cx="40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057400"/>
            <a:ext cx="1981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7329853" y="-28565"/>
            <a:ext cx="1814147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Background</a:t>
            </a:r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C5905-84CD-3E4D-B053-1CA67B50D89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87" name="Date Placeholder 8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Terminology: continued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385175" cy="4572000"/>
          </a:xfrm>
        </p:spPr>
        <p:txBody>
          <a:bodyPr/>
          <a:lstStyle/>
          <a:p>
            <a:pPr eaLnBrk="1" hangingPunct="1"/>
            <a:r>
              <a:rPr lang="en-US" smtClean="0"/>
              <a:t>Other virus propagation models (“VPM”)</a:t>
            </a:r>
          </a:p>
          <a:p>
            <a:pPr lvl="1" eaLnBrk="1" hangingPunct="1"/>
            <a:r>
              <a:rPr lang="en-US" sz="3200" smtClean="0"/>
              <a:t>SIS : susceptible-infected-susceptible, </a:t>
            </a:r>
            <a:r>
              <a:rPr lang="en-US" sz="3200" u="sng" smtClean="0"/>
              <a:t>flu-like</a:t>
            </a:r>
          </a:p>
          <a:p>
            <a:pPr lvl="1" eaLnBrk="1" hangingPunct="1"/>
            <a:r>
              <a:rPr lang="en-US" sz="3200" smtClean="0"/>
              <a:t>SIRS : </a:t>
            </a:r>
            <a:r>
              <a:rPr lang="en-US" sz="3200" smtClean="0">
                <a:solidFill>
                  <a:srgbClr val="C00000"/>
                </a:solidFill>
              </a:rPr>
              <a:t>temporary</a:t>
            </a:r>
            <a:r>
              <a:rPr lang="en-US" sz="3200" smtClean="0"/>
              <a:t> immunity, like </a:t>
            </a:r>
            <a:r>
              <a:rPr lang="en-US" sz="3200" u="sng" smtClean="0"/>
              <a:t>pertussis</a:t>
            </a:r>
          </a:p>
          <a:p>
            <a:pPr lvl="1" eaLnBrk="1" hangingPunct="1"/>
            <a:r>
              <a:rPr lang="en-US" sz="3200" smtClean="0"/>
              <a:t>SEIR : mumps-like, with virus </a:t>
            </a:r>
            <a:r>
              <a:rPr lang="en-US" sz="3200" smtClean="0">
                <a:solidFill>
                  <a:srgbClr val="C00000"/>
                </a:solidFill>
              </a:rPr>
              <a:t>incubation</a:t>
            </a:r>
            <a:r>
              <a:rPr lang="en-US" sz="3200" smtClean="0"/>
              <a:t> </a:t>
            </a:r>
          </a:p>
          <a:p>
            <a:pPr lvl="1" eaLnBrk="1" hangingPunct="1">
              <a:buFont typeface="Arial" charset="0"/>
              <a:buNone/>
            </a:pPr>
            <a:r>
              <a:rPr lang="en-US" sz="3200" smtClean="0"/>
              <a:t>                (E = Exposed)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….………….</a:t>
            </a:r>
          </a:p>
          <a:p>
            <a:pPr eaLnBrk="1" hangingPunct="1"/>
            <a:r>
              <a:rPr lang="en-US" smtClean="0"/>
              <a:t>Underlying contact-network – ‘who-can-infect-whom’</a:t>
            </a:r>
            <a:endParaRPr lang="en-US" sz="2800" smtClean="0"/>
          </a:p>
          <a:p>
            <a:pPr eaLnBrk="1" hangingPunct="1"/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7329853" y="-28565"/>
            <a:ext cx="1814147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Background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83731-BB5C-5F41-B1D5-28D45ACC8B5F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Related Work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5334000" cy="518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R. M. Anderson and R. M. May. Infectious Diseases of Humans. Oxford University Press, 1991.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A. </a:t>
            </a:r>
            <a:r>
              <a:rPr lang="en-US" sz="1050" dirty="0" err="1" smtClean="0">
                <a:ea typeface="+mn-ea"/>
                <a:cs typeface="+mn-cs"/>
              </a:rPr>
              <a:t>Barrat</a:t>
            </a:r>
            <a:r>
              <a:rPr lang="en-US" sz="1050" dirty="0" smtClean="0">
                <a:ea typeface="+mn-ea"/>
                <a:cs typeface="+mn-cs"/>
              </a:rPr>
              <a:t>, M. </a:t>
            </a:r>
            <a:r>
              <a:rPr lang="en-US" sz="1050" dirty="0" err="1" smtClean="0">
                <a:ea typeface="+mn-ea"/>
                <a:cs typeface="+mn-cs"/>
              </a:rPr>
              <a:t>Barthélemy</a:t>
            </a:r>
            <a:r>
              <a:rPr lang="en-US" sz="1050" dirty="0" smtClean="0">
                <a:ea typeface="+mn-ea"/>
                <a:cs typeface="+mn-cs"/>
              </a:rPr>
              <a:t>, and A. </a:t>
            </a:r>
            <a:r>
              <a:rPr lang="en-US" sz="1050" dirty="0" err="1" smtClean="0">
                <a:ea typeface="+mn-ea"/>
                <a:cs typeface="+mn-cs"/>
              </a:rPr>
              <a:t>Vespignani</a:t>
            </a:r>
            <a:r>
              <a:rPr lang="en-US" sz="1050" dirty="0" smtClean="0">
                <a:ea typeface="+mn-ea"/>
                <a:cs typeface="+mn-cs"/>
              </a:rPr>
              <a:t>. Dynamical Processes on Complex Networks. Cambridge University Press, 2010.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F. M. Bass. A new product growth for model consumer durables. Management Science, 15(5):215–227, 1969.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D. </a:t>
            </a:r>
            <a:r>
              <a:rPr lang="en-US" sz="1050" dirty="0" err="1" smtClean="0">
                <a:ea typeface="+mn-ea"/>
                <a:cs typeface="+mn-cs"/>
              </a:rPr>
              <a:t>Chakrabarti</a:t>
            </a:r>
            <a:r>
              <a:rPr lang="en-US" sz="1050" dirty="0" smtClean="0">
                <a:ea typeface="+mn-ea"/>
                <a:cs typeface="+mn-cs"/>
              </a:rPr>
              <a:t>, Y. Wang, C. Wang, J. </a:t>
            </a:r>
            <a:r>
              <a:rPr lang="en-US" sz="1050" dirty="0" err="1" smtClean="0">
                <a:ea typeface="+mn-ea"/>
                <a:cs typeface="+mn-cs"/>
              </a:rPr>
              <a:t>Leskovec</a:t>
            </a:r>
            <a:r>
              <a:rPr lang="en-US" sz="1050" dirty="0" smtClean="0">
                <a:ea typeface="+mn-ea"/>
                <a:cs typeface="+mn-cs"/>
              </a:rPr>
              <a:t>, and C. </a:t>
            </a:r>
            <a:r>
              <a:rPr lang="en-US" sz="1050" dirty="0" err="1" smtClean="0">
                <a:ea typeface="+mn-ea"/>
                <a:cs typeface="+mn-cs"/>
              </a:rPr>
              <a:t>Faloutsos</a:t>
            </a:r>
            <a:r>
              <a:rPr lang="en-US" sz="1050" dirty="0" smtClean="0">
                <a:ea typeface="+mn-ea"/>
                <a:cs typeface="+mn-cs"/>
              </a:rPr>
              <a:t>. Epidemic thresholds in real networks. ACM TISSEC, 10(4), 2008.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D. Easley and J. Kleinberg. Networks, Crowds, and Markets: Reasoning About a Highly Connected World. Cambridge University Press, 2010.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A. </a:t>
            </a:r>
            <a:r>
              <a:rPr lang="en-US" sz="1050" dirty="0" err="1" smtClean="0">
                <a:ea typeface="+mn-ea"/>
                <a:cs typeface="+mn-cs"/>
              </a:rPr>
              <a:t>Ganesh</a:t>
            </a:r>
            <a:r>
              <a:rPr lang="en-US" sz="1050" dirty="0" smtClean="0">
                <a:ea typeface="+mn-ea"/>
                <a:cs typeface="+mn-cs"/>
              </a:rPr>
              <a:t>, L. </a:t>
            </a:r>
            <a:r>
              <a:rPr lang="en-US" sz="1050" dirty="0" err="1" smtClean="0">
                <a:ea typeface="+mn-ea"/>
                <a:cs typeface="+mn-cs"/>
              </a:rPr>
              <a:t>Massoulie</a:t>
            </a:r>
            <a:r>
              <a:rPr lang="en-US" sz="1050" dirty="0" smtClean="0">
                <a:ea typeface="+mn-ea"/>
                <a:cs typeface="+mn-cs"/>
              </a:rPr>
              <a:t>, and D. </a:t>
            </a:r>
            <a:r>
              <a:rPr lang="en-US" sz="1050" dirty="0" err="1" smtClean="0">
                <a:ea typeface="+mn-ea"/>
                <a:cs typeface="+mn-cs"/>
              </a:rPr>
              <a:t>Towsley</a:t>
            </a:r>
            <a:r>
              <a:rPr lang="en-US" sz="1050" dirty="0" smtClean="0">
                <a:ea typeface="+mn-ea"/>
                <a:cs typeface="+mn-cs"/>
              </a:rPr>
              <a:t>. The effect of network topology in spread of epidemics. IEEE INFOCOM, 2005.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Y. Hayashi, M. Minoura, and J. </a:t>
            </a:r>
            <a:r>
              <a:rPr lang="en-US" sz="1050" dirty="0" err="1" smtClean="0">
                <a:ea typeface="+mn-ea"/>
                <a:cs typeface="+mn-cs"/>
              </a:rPr>
              <a:t>Matsukubo</a:t>
            </a:r>
            <a:r>
              <a:rPr lang="en-US" sz="1050" dirty="0" smtClean="0">
                <a:ea typeface="+mn-ea"/>
                <a:cs typeface="+mn-cs"/>
              </a:rPr>
              <a:t>. Recoverable prevalence in growing scale-free networks and the effective immunization. </a:t>
            </a:r>
            <a:r>
              <a:rPr lang="en-US" sz="1050" dirty="0" err="1" smtClean="0">
                <a:ea typeface="+mn-ea"/>
                <a:cs typeface="+mn-cs"/>
              </a:rPr>
              <a:t>arXiv:cond</a:t>
            </a:r>
            <a:r>
              <a:rPr lang="en-US" sz="1050" dirty="0" smtClean="0">
                <a:ea typeface="+mn-ea"/>
                <a:cs typeface="+mn-cs"/>
              </a:rPr>
              <a:t>-at/0305549 v2, Aug. 6 2003.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H. W. </a:t>
            </a:r>
            <a:r>
              <a:rPr lang="en-US" sz="1050" dirty="0" err="1" smtClean="0">
                <a:ea typeface="+mn-ea"/>
                <a:cs typeface="+mn-cs"/>
              </a:rPr>
              <a:t>Hethcote</a:t>
            </a:r>
            <a:r>
              <a:rPr lang="en-US" sz="1050" dirty="0" smtClean="0">
                <a:ea typeface="+mn-ea"/>
                <a:cs typeface="+mn-cs"/>
              </a:rPr>
              <a:t>. The mathematics of infectious diseases. SIAM Review, 42, 2000.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H. W. </a:t>
            </a:r>
            <a:r>
              <a:rPr lang="en-US" sz="1050" dirty="0" err="1" smtClean="0">
                <a:ea typeface="+mn-ea"/>
                <a:cs typeface="+mn-cs"/>
              </a:rPr>
              <a:t>Hethcote</a:t>
            </a:r>
            <a:r>
              <a:rPr lang="en-US" sz="1050" dirty="0" smtClean="0">
                <a:ea typeface="+mn-ea"/>
                <a:cs typeface="+mn-cs"/>
              </a:rPr>
              <a:t> and J. A. </a:t>
            </a:r>
            <a:r>
              <a:rPr lang="en-US" sz="1050" dirty="0" err="1" smtClean="0">
                <a:ea typeface="+mn-ea"/>
                <a:cs typeface="+mn-cs"/>
              </a:rPr>
              <a:t>Yorke</a:t>
            </a:r>
            <a:r>
              <a:rPr lang="en-US" sz="1050" dirty="0" smtClean="0">
                <a:ea typeface="+mn-ea"/>
                <a:cs typeface="+mn-cs"/>
              </a:rPr>
              <a:t>. Gonorrhea transmission dynamics and control. Springer Lecture Notes in Biomathematics, 46, 1984.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J. O. </a:t>
            </a:r>
            <a:r>
              <a:rPr lang="en-US" sz="1050" dirty="0" err="1" smtClean="0">
                <a:ea typeface="+mn-ea"/>
                <a:cs typeface="+mn-cs"/>
              </a:rPr>
              <a:t>Kephart</a:t>
            </a:r>
            <a:r>
              <a:rPr lang="en-US" sz="1050" dirty="0" smtClean="0">
                <a:ea typeface="+mn-ea"/>
                <a:cs typeface="+mn-cs"/>
              </a:rPr>
              <a:t> and S. R. White. Directed-graph epidemiological models of computer viruses. IEEE Computer Society Symposium on Research in Security and Privacy, 1991.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J. O. </a:t>
            </a:r>
            <a:r>
              <a:rPr lang="en-US" sz="1050" dirty="0" err="1" smtClean="0">
                <a:ea typeface="+mn-ea"/>
                <a:cs typeface="+mn-cs"/>
              </a:rPr>
              <a:t>Kephart</a:t>
            </a:r>
            <a:r>
              <a:rPr lang="en-US" sz="1050" dirty="0" smtClean="0">
                <a:ea typeface="+mn-ea"/>
                <a:cs typeface="+mn-cs"/>
              </a:rPr>
              <a:t> and S. R. White. Measuring and modeling computer virus prevalence. IEEE Computer Society Symposium on Research in Security and Privacy, 1993.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050" dirty="0" smtClean="0">
                <a:ea typeface="+mn-ea"/>
                <a:cs typeface="+mn-cs"/>
              </a:rPr>
              <a:t>R. Pastor-</a:t>
            </a:r>
            <a:r>
              <a:rPr lang="en-US" sz="1050" dirty="0" err="1" smtClean="0">
                <a:ea typeface="+mn-ea"/>
                <a:cs typeface="+mn-cs"/>
              </a:rPr>
              <a:t>Santorras</a:t>
            </a:r>
            <a:r>
              <a:rPr lang="en-US" sz="1050" dirty="0" smtClean="0">
                <a:ea typeface="+mn-ea"/>
                <a:cs typeface="+mn-cs"/>
              </a:rPr>
              <a:t> and A. </a:t>
            </a:r>
            <a:r>
              <a:rPr lang="en-US" sz="1050" dirty="0" err="1" smtClean="0">
                <a:ea typeface="+mn-ea"/>
                <a:cs typeface="+mn-cs"/>
              </a:rPr>
              <a:t>Vespignani</a:t>
            </a:r>
            <a:r>
              <a:rPr lang="en-US" sz="1050" dirty="0" smtClean="0">
                <a:ea typeface="+mn-ea"/>
                <a:cs typeface="+mn-cs"/>
              </a:rPr>
              <a:t>. Epidemic spreading in scale-free networks. Physical Review Letters 86, 14, 2001.</a:t>
            </a:r>
          </a:p>
          <a:p>
            <a:pPr eaLnBrk="1" fontAlgn="auto" hangingPunct="1">
              <a:spcAft>
                <a:spcPts val="0"/>
              </a:spcAft>
              <a:buSzPct val="49000"/>
              <a:buFont typeface="Wingdings" pitchFamily="2" charset="2"/>
              <a:buChar char="q"/>
              <a:defRPr/>
            </a:pPr>
            <a:r>
              <a:rPr lang="en-US" sz="1800" b="1" dirty="0" smtClean="0">
                <a:ea typeface="+mn-ea"/>
                <a:cs typeface="+mn-cs"/>
              </a:rPr>
              <a:t>………</a:t>
            </a:r>
          </a:p>
          <a:p>
            <a:pPr eaLnBrk="1" fontAlgn="auto" hangingPunct="1">
              <a:spcAft>
                <a:spcPts val="0"/>
              </a:spcAft>
              <a:buSzPct val="49000"/>
              <a:buFont typeface="Wingdings" pitchFamily="2" charset="2"/>
              <a:buChar char="q"/>
              <a:defRPr/>
            </a:pPr>
            <a:r>
              <a:rPr lang="en-US" sz="1800" b="1" dirty="0" smtClean="0">
                <a:ea typeface="+mn-ea"/>
                <a:cs typeface="+mn-cs"/>
              </a:rPr>
              <a:t>………</a:t>
            </a:r>
          </a:p>
          <a:p>
            <a:pPr eaLnBrk="1" fontAlgn="auto" hangingPunct="1">
              <a:spcAft>
                <a:spcPts val="0"/>
              </a:spcAft>
              <a:buSzPct val="49000"/>
              <a:buFont typeface="Wingdings" pitchFamily="2" charset="2"/>
              <a:buChar char="q"/>
              <a:defRPr/>
            </a:pPr>
            <a:r>
              <a:rPr lang="en-US" sz="1800" b="1" dirty="0" smtClean="0">
                <a:ea typeface="+mn-ea"/>
                <a:cs typeface="+mn-cs"/>
              </a:rPr>
              <a:t>………</a:t>
            </a:r>
          </a:p>
          <a:p>
            <a:pPr eaLnBrk="1" fontAlgn="auto" hangingPunct="1">
              <a:spcAft>
                <a:spcPts val="0"/>
              </a:spcAft>
              <a:buSzPct val="49000"/>
              <a:buFont typeface="Wingdings" pitchFamily="2" charset="2"/>
              <a:buChar char="q"/>
              <a:defRPr/>
            </a:pPr>
            <a:endParaRPr lang="en-US" sz="1800" b="1" dirty="0" smtClean="0"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295400"/>
            <a:ext cx="3505200" cy="541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All are about </a:t>
            </a:r>
            <a:r>
              <a:rPr lang="en-US" sz="2400" i="1" dirty="0">
                <a:solidFill>
                  <a:prstClr val="black"/>
                </a:solidFill>
              </a:rPr>
              <a:t>either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Structured topologies </a:t>
            </a:r>
            <a:r>
              <a:rPr lang="en-US" sz="2800" dirty="0">
                <a:solidFill>
                  <a:prstClr val="black"/>
                </a:solidFill>
              </a:rPr>
              <a:t>(cliques, block-diagonals, hierarchies, random)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Specific virus propagation models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Static graphs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29853" y="-28565"/>
            <a:ext cx="1814147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Background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DF005-F729-D749-B6C5-0D2CE47D3FB0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(Theory)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Background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7030A0"/>
                </a:solidFill>
                <a:ea typeface="+mn-ea"/>
              </a:rPr>
              <a:t>Result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Proof Ideas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Bonus 1: Dynamic Graphs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Bonus 2: Competing Viruses</a:t>
            </a: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(Algorithms)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51ED7-F89E-E44A-894E-0D03E4399D61}" type="slidenum">
              <a:rPr lang="en-US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 l="13000" t="16889" r="20500" b="28444"/>
          <a:stretch>
            <a:fillRect/>
          </a:stretch>
        </p:blipFill>
        <p:spPr bwMode="auto">
          <a:xfrm>
            <a:off x="5715000" y="2971800"/>
            <a:ext cx="2954338" cy="167798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How should the answer look like?</a:t>
            </a:r>
          </a:p>
        </p:txBody>
      </p:sp>
      <p:sp>
        <p:nvSpPr>
          <p:cNvPr id="52229" name="Content Placeholder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689975" cy="4873625"/>
          </a:xfrm>
        </p:spPr>
        <p:txBody>
          <a:bodyPr/>
          <a:lstStyle/>
          <a:p>
            <a:pPr eaLnBrk="1" hangingPunct="1"/>
            <a:r>
              <a:rPr lang="en-US" smtClean="0"/>
              <a:t>Answer should depend on:</a:t>
            </a:r>
          </a:p>
          <a:p>
            <a:pPr lvl="1" eaLnBrk="1" hangingPunct="1"/>
            <a:r>
              <a:rPr lang="en-US" smtClean="0"/>
              <a:t>Graph</a:t>
            </a:r>
          </a:p>
          <a:p>
            <a:pPr lvl="1" eaLnBrk="1" hangingPunct="1"/>
            <a:r>
              <a:rPr lang="en-US" smtClean="0"/>
              <a:t>Virus Propagation Model (VPM)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But how??</a:t>
            </a:r>
          </a:p>
          <a:p>
            <a:pPr lvl="1" eaLnBrk="1" hangingPunct="1"/>
            <a:r>
              <a:rPr lang="en-US" smtClean="0"/>
              <a:t>Graph – average degree? max. degree? diameter?</a:t>
            </a:r>
          </a:p>
          <a:p>
            <a:pPr lvl="1" eaLnBrk="1" hangingPunct="1"/>
            <a:r>
              <a:rPr lang="en-US" smtClean="0"/>
              <a:t>VPM – which parameters? </a:t>
            </a:r>
          </a:p>
          <a:p>
            <a:pPr lvl="1" eaLnBrk="1" hangingPunct="1"/>
            <a:r>
              <a:rPr lang="en-US" smtClean="0"/>
              <a:t>How to combine – linear? quadratic? exponential?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590800"/>
            <a:ext cx="925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1" name="Group 39"/>
          <p:cNvGrpSpPr>
            <a:grpSpLocks/>
          </p:cNvGrpSpPr>
          <p:nvPr/>
        </p:nvGrpSpPr>
        <p:grpSpPr bwMode="auto">
          <a:xfrm>
            <a:off x="2438400" y="1992313"/>
            <a:ext cx="1143000" cy="750887"/>
            <a:chOff x="5181600" y="1600200"/>
            <a:chExt cx="2743200" cy="2061341"/>
          </a:xfrm>
        </p:grpSpPr>
        <p:pic>
          <p:nvPicPr>
            <p:cNvPr id="52236" name="Picture 11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85154" y="16002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9800" y="28956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14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638800" y="2742001"/>
              <a:ext cx="1752600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638800" y="1905261"/>
              <a:ext cx="457200" cy="379146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047062"/>
              <a:ext cx="457200" cy="305061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477000" y="2972974"/>
              <a:ext cx="914400" cy="45759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142875" y="5943600"/>
          <a:ext cx="3076575" cy="609600"/>
        </p:xfrm>
        <a:graphic>
          <a:graphicData uri="http://schemas.openxmlformats.org/presentationml/2006/ole">
            <p:oleObj spid="_x0000_s52226" name="Equation" r:id="rId6" imgW="1346040" imgH="266400" progId="Equation.3">
              <p:embed/>
            </p:oleObj>
          </a:graphicData>
        </a:graphic>
      </p:graphicFrame>
      <p:graphicFrame>
        <p:nvGraphicFramePr>
          <p:cNvPr id="223234" name="Object 3"/>
          <p:cNvGraphicFramePr>
            <a:graphicFrameLocks noChangeAspect="1"/>
          </p:cNvGraphicFramePr>
          <p:nvPr/>
        </p:nvGraphicFramePr>
        <p:xfrm>
          <a:off x="3298825" y="5957888"/>
          <a:ext cx="3397250" cy="579437"/>
        </p:xfrm>
        <a:graphic>
          <a:graphicData uri="http://schemas.openxmlformats.org/presentationml/2006/ole">
            <p:oleObj spid="_x0000_s52227" name="Equation" r:id="rId7" imgW="1485720" imgH="253800" progId="Equation.3">
              <p:embed/>
            </p:oleObj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05600" y="60198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…..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F7DED-F060-0C40-A9BB-636A23A633CB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Static Graphs: Our Main Result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Informally,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    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133600"/>
            <a:ext cx="6553200" cy="403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any arbitrary topology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(adjacency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matrix 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any virus propagation model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(VPM) 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standard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literature</a:t>
            </a:r>
            <a:endParaRPr lang="en-US" sz="2400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epidemic threshold depends only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the </a:t>
            </a:r>
            <a:r>
              <a:rPr lang="el-GR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λ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ﬁrst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eigenvalue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A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 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constant      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determined by the virus propagation 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743200"/>
            <a:ext cx="8610600" cy="685800"/>
          </a:xfrm>
          <a:prstGeom prst="rect">
            <a:avLst/>
          </a:prstGeom>
          <a:solidFill>
            <a:schemeClr val="accent4">
              <a:tint val="45000"/>
              <a:alpha val="2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                                          </a:t>
            </a:r>
            <a:r>
              <a:rPr lang="el-GR" sz="4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λ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3429000"/>
            <a:ext cx="8610600" cy="68580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7315200" y="3403600"/>
          <a:ext cx="1219200" cy="812800"/>
        </p:xfrm>
        <a:graphic>
          <a:graphicData uri="http://schemas.openxmlformats.org/presentationml/2006/ole">
            <p:oleObj spid="_x0000_s54274" name="Equation" r:id="rId4" imgW="342720" imgH="2286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381000" y="4191000"/>
            <a:ext cx="8610600" cy="1981200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                                           </a:t>
            </a:r>
            <a:endParaRPr lang="en-US" sz="32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0" y="4191000"/>
            <a:ext cx="228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charset="0"/>
                <a:ea typeface="Verdana" charset="0"/>
                <a:cs typeface="Verdana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alibri" charset="0"/>
                <a:ea typeface="Verdana" charset="0"/>
                <a:cs typeface="Verdana" charset="0"/>
              </a:rPr>
              <a:t>No epidemic if                                                                                                              </a:t>
            </a:r>
            <a:r>
              <a:rPr lang="el-GR" sz="3200" b="1">
                <a:solidFill>
                  <a:srgbClr val="000000"/>
                </a:solidFill>
                <a:latin typeface="Calibri" charset="0"/>
                <a:ea typeface="Verdana" charset="0"/>
                <a:cs typeface="Verdana" charset="0"/>
              </a:rPr>
              <a:t>λ</a:t>
            </a:r>
            <a:r>
              <a:rPr lang="en-US" sz="3200" b="1">
                <a:solidFill>
                  <a:srgbClr val="000000"/>
                </a:solidFill>
                <a:latin typeface="Calibri" charset="0"/>
                <a:ea typeface="Verdana" charset="0"/>
                <a:cs typeface="Verdana" charset="0"/>
              </a:rPr>
              <a:t> *         &lt; 1</a:t>
            </a:r>
            <a:endParaRPr lang="en-US">
              <a:latin typeface="Calibri" charset="0"/>
            </a:endParaRPr>
          </a:p>
        </p:txBody>
      </p:sp>
      <p:graphicFrame>
        <p:nvGraphicFramePr>
          <p:cNvPr id="46085" name="Object 3"/>
          <p:cNvGraphicFramePr>
            <a:graphicFrameLocks noChangeAspect="1"/>
          </p:cNvGraphicFramePr>
          <p:nvPr/>
        </p:nvGraphicFramePr>
        <p:xfrm>
          <a:off x="7620000" y="5181600"/>
          <a:ext cx="838200" cy="558800"/>
        </p:xfrm>
        <a:graphic>
          <a:graphicData uri="http://schemas.openxmlformats.org/presentationml/2006/ole">
            <p:oleObj spid="_x0000_s54275" name="Equation" r:id="rId5" imgW="342720" imgH="228600" progId="Equation.3">
              <p:embed/>
            </p:oleObj>
          </a:graphicData>
        </a:graphic>
      </p:graphicFrame>
      <p:graphicFrame>
        <p:nvGraphicFramePr>
          <p:cNvPr id="46086" name="Object 4"/>
          <p:cNvGraphicFramePr>
            <a:graphicFrameLocks noChangeAspect="1"/>
          </p:cNvGraphicFramePr>
          <p:nvPr/>
        </p:nvGraphicFramePr>
        <p:xfrm>
          <a:off x="3200400" y="5207000"/>
          <a:ext cx="762000" cy="508000"/>
        </p:xfrm>
        <a:graphic>
          <a:graphicData uri="http://schemas.openxmlformats.org/presentationml/2006/ole">
            <p:oleObj spid="_x0000_s54276" name="Equation" r:id="rId6" imgW="342720" imgH="228600" progId="Equation.3">
              <p:embed/>
            </p:oleObj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04230-8171-4544-9206-072FE19912F6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pic>
        <p:nvPicPr>
          <p:cNvPr id="54287" name="Picture 19" descr="deepayfac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838200"/>
            <a:ext cx="8382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6273800"/>
            <a:ext cx="9144000" cy="584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In Prakash+ ICDM 2011 (Selected among </a:t>
            </a:r>
            <a:r>
              <a:rPr lang="en-US" sz="3200" b="1" dirty="0">
                <a:solidFill>
                  <a:schemeClr val="bg1"/>
                </a:solidFill>
              </a:rPr>
              <a:t>best papers</a:t>
            </a:r>
            <a:r>
              <a:rPr lang="en-US" sz="3200" dirty="0">
                <a:solidFill>
                  <a:schemeClr val="bg1"/>
                </a:solidFill>
              </a:rPr>
              <a:t>).  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54289" name="TextBox 20"/>
          <p:cNvSpPr txBox="1">
            <a:spLocks noChangeArrowheads="1"/>
          </p:cNvSpPr>
          <p:nvPr/>
        </p:nvSpPr>
        <p:spPr bwMode="auto">
          <a:xfrm>
            <a:off x="7510463" y="1752600"/>
            <a:ext cx="16335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w/ Deepay</a:t>
            </a:r>
          </a:p>
          <a:p>
            <a:r>
              <a:rPr lang="en-US" sz="2400">
                <a:latin typeface="Calibri" charset="0"/>
              </a:rPr>
              <a:t>Chakrabarti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output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output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output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output1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output2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output33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76200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96938"/>
          </a:xfrm>
        </p:spPr>
        <p:txBody>
          <a:bodyPr lIns="35717" tIns="35717" rIns="43912" bIns="35717"/>
          <a:lstStyle/>
          <a:p>
            <a:pPr marL="11113" eaLnBrk="1" hangingPunct="1">
              <a:tabLst>
                <a:tab pos="63500" algn="l"/>
                <a:tab pos="660400" algn="l"/>
                <a:tab pos="1244600" algn="l"/>
                <a:tab pos="1841500" algn="l"/>
                <a:tab pos="2425700" algn="l"/>
                <a:tab pos="3009900" algn="l"/>
                <a:tab pos="3606800" algn="l"/>
                <a:tab pos="4191000" algn="l"/>
                <a:tab pos="4787900" algn="l"/>
                <a:tab pos="5372100" algn="l"/>
                <a:tab pos="5969000" algn="l"/>
                <a:tab pos="6553200" algn="l"/>
                <a:tab pos="7150100" algn="l"/>
                <a:tab pos="7734300" algn="l"/>
                <a:tab pos="8318500" algn="l"/>
                <a:tab pos="8915400" algn="l"/>
                <a:tab pos="9499600" algn="l"/>
                <a:tab pos="10096500" algn="l"/>
                <a:tab pos="10680700" algn="l"/>
                <a:tab pos="11277600" algn="l"/>
                <a:tab pos="11861800" algn="l"/>
              </a:tabLst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What is an egonet?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3962400" y="1600200"/>
            <a:ext cx="304800" cy="304800"/>
          </a:xfrm>
          <a:prstGeom prst="straightConnector1">
            <a:avLst/>
          </a:prstGeom>
          <a:noFill/>
          <a:ln w="25400">
            <a:solidFill>
              <a:srgbClr val="7030A0">
                <a:alpha val="70979"/>
              </a:srgb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1152525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 New Roman" charset="0"/>
              <a:buNone/>
            </a:pPr>
            <a:r>
              <a:rPr lang="en-US" sz="2800"/>
              <a:t>ego</a:t>
            </a:r>
          </a:p>
        </p:txBody>
      </p:sp>
      <p:sp>
        <p:nvSpPr>
          <p:cNvPr id="23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90D8E6-96A4-1247-BA2C-D81705EBA005}" type="slidenum">
              <a:rPr lang="en-US"/>
              <a:pPr/>
              <a:t>6</a:t>
            </a:fld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828800" y="838200"/>
            <a:ext cx="4267200" cy="3200400"/>
          </a:xfrm>
          <a:prstGeom prst="ellipse">
            <a:avLst/>
          </a:prstGeom>
          <a:noFill/>
          <a:ln w="38100">
            <a:solidFill>
              <a:srgbClr val="7030A0">
                <a:alpha val="67058"/>
              </a:srgbClr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5815013" y="1295400"/>
            <a:ext cx="609600" cy="304800"/>
          </a:xfrm>
          <a:prstGeom prst="straightConnector1">
            <a:avLst/>
          </a:prstGeom>
          <a:noFill/>
          <a:ln w="25400">
            <a:solidFill>
              <a:srgbClr val="7030A0">
                <a:alpha val="70979"/>
              </a:srgb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72200" y="7620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 New Roman" charset="0"/>
              <a:buNone/>
            </a:pPr>
            <a:r>
              <a:rPr lang="en-US" sz="2800"/>
              <a:t>egonet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295400" y="1477963"/>
            <a:ext cx="6858000" cy="4389437"/>
          </a:xfrm>
          <a:prstGeom prst="ellipse">
            <a:avLst/>
          </a:prstGeom>
          <a:noFill/>
          <a:ln w="38100">
            <a:solidFill>
              <a:srgbClr val="7030A0">
                <a:alpha val="58823"/>
              </a:srgbClr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sp>
        <p:nvSpPr>
          <p:cNvPr id="23568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23569" name="Date Placeholder 1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9" grpId="0" animBg="1"/>
      <p:bldP spid="19" grpId="1" animBg="1"/>
      <p:bldP spid="22" grpId="0"/>
      <p:bldP spid="22" grpId="1"/>
      <p:bldP spid="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Our thresholds for some models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</a:t>
            </a:r>
            <a:r>
              <a:rPr lang="en-US" smtClean="0"/>
              <a:t> = </a:t>
            </a:r>
            <a:r>
              <a:rPr lang="en-US" i="1" smtClean="0"/>
              <a:t>effective strength</a:t>
            </a:r>
          </a:p>
          <a:p>
            <a:pPr eaLnBrk="1" hangingPunct="1"/>
            <a:r>
              <a:rPr lang="en-US" i="1" smtClean="0"/>
              <a:t>s</a:t>
            </a:r>
            <a:r>
              <a:rPr lang="en-US" smtClean="0"/>
              <a:t> &lt; 1 : </a:t>
            </a:r>
            <a:r>
              <a:rPr lang="en-US" i="1" smtClean="0"/>
              <a:t>below threshold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2757488"/>
          <a:ext cx="8991600" cy="38720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0400"/>
                <a:gridCol w="2794000"/>
                <a:gridCol w="2997200"/>
              </a:tblGrid>
              <a:tr h="9643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</a:t>
                      </a:r>
                      <a:r>
                        <a:rPr lang="en-US" sz="2400" baseline="0" dirty="0" smtClean="0"/>
                        <a:t> Strength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Threshold</a:t>
                      </a:r>
                      <a:r>
                        <a:rPr lang="en-US" sz="2400" baseline="0" dirty="0" smtClean="0"/>
                        <a:t> (tipping point)</a:t>
                      </a:r>
                      <a:endParaRPr lang="en-US" sz="2400" dirty="0"/>
                    </a:p>
                  </a:txBody>
                  <a:tcPr/>
                </a:tc>
              </a:tr>
              <a:tr h="9406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SIS, SIR, SIRS, SEIR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s = </a:t>
                      </a:r>
                      <a:r>
                        <a:rPr lang="el-GR" sz="3200" dirty="0" smtClean="0"/>
                        <a:t>λ</a:t>
                      </a:r>
                      <a:r>
                        <a:rPr lang="en-US" sz="3200" dirty="0" smtClean="0"/>
                        <a:t> .   </a:t>
                      </a:r>
                      <a:endParaRPr lang="en-US" sz="3200" i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3600" dirty="0" smtClean="0"/>
                        <a:t> s = 1</a:t>
                      </a:r>
                      <a:r>
                        <a:rPr lang="en-US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SIV, SEIV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3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     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en-US" sz="3600" b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H.I.V.</a:t>
                      </a:r>
                      <a:r>
                        <a:rPr kumimoji="0" lang="en-US" sz="32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en-US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 = </a:t>
                      </a:r>
                      <a:r>
                        <a:rPr kumimoji="0" lang="el-GR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λ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.   </a:t>
                      </a:r>
                      <a:endParaRPr lang="en-US" i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6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33800"/>
            <a:ext cx="609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724400"/>
            <a:ext cx="13763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8488" y="5667375"/>
            <a:ext cx="165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295400"/>
            <a:ext cx="18288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58674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733800" y="3733800"/>
            <a:ext cx="609600" cy="2895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9A2A1-F136-C54D-A64F-160E8F700353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Our result: Intuition for </a:t>
            </a:r>
            <a:r>
              <a:rPr lang="el-GR" smtClean="0">
                <a:latin typeface="Palatino Linotype" charset="0"/>
              </a:rPr>
              <a:t>λ</a:t>
            </a:r>
            <a:endParaRPr lang="en-US" smtClean="0">
              <a:latin typeface="Palatino Linotype" charset="0"/>
            </a:endParaRPr>
          </a:p>
        </p:txBody>
      </p:sp>
      <p:sp>
        <p:nvSpPr>
          <p:cNvPr id="58374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“Official” definition: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191000" cy="3951288"/>
          </a:xfrm>
        </p:spPr>
        <p:txBody>
          <a:bodyPr/>
          <a:lstStyle/>
          <a:p>
            <a:pPr eaLnBrk="1" hangingPunct="1"/>
            <a:r>
              <a:rPr lang="en-US" i="1" smtClean="0">
                <a:latin typeface="Palatino Linotype" charset="0"/>
              </a:rPr>
              <a:t>Let A be the adjacency matrix. Then </a:t>
            </a:r>
            <a:r>
              <a:rPr lang="el-GR" i="1" smtClean="0">
                <a:latin typeface="Palatino Linotype" charset="0"/>
              </a:rPr>
              <a:t>λ</a:t>
            </a:r>
            <a:r>
              <a:rPr lang="en-US" i="1" smtClean="0">
                <a:latin typeface="Palatino Linotype" charset="0"/>
              </a:rPr>
              <a:t> is the root with the largest magnitude of the characteristic polynomial of A [det(A – xI)].</a:t>
            </a:r>
          </a:p>
          <a:p>
            <a:pPr eaLnBrk="1" hangingPunct="1"/>
            <a:endParaRPr lang="en-US" i="1" smtClean="0">
              <a:latin typeface="Palatino Linotype" charset="0"/>
            </a:endParaRPr>
          </a:p>
          <a:p>
            <a:pPr eaLnBrk="1" hangingPunct="1"/>
            <a:r>
              <a:rPr lang="en-US" smtClean="0"/>
              <a:t>Doesn’t give much intuition!</a:t>
            </a:r>
            <a:endParaRPr lang="en-US" i="1" smtClean="0">
              <a:latin typeface="Palatino Linotype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63976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B050"/>
                </a:solidFill>
              </a:rPr>
              <a:t>“Un-official” Intuition </a:t>
            </a:r>
            <a:r>
              <a:rPr lang="en-US" sz="3200" smtClean="0">
                <a:solidFill>
                  <a:srgbClr val="00B050"/>
                </a:solidFill>
                <a:sym typeface="Wingdings" charset="2"/>
              </a:rPr>
              <a:t></a:t>
            </a:r>
            <a:endParaRPr lang="en-US" sz="320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46575" cy="3951288"/>
          </a:xfrm>
        </p:spPr>
        <p:txBody>
          <a:bodyPr/>
          <a:lstStyle/>
          <a:p>
            <a:pPr eaLnBrk="1" hangingPunct="1"/>
            <a:r>
              <a:rPr lang="el-GR" i="1" smtClean="0">
                <a:latin typeface="Palatino Linotype" charset="0"/>
              </a:rPr>
              <a:t>λ</a:t>
            </a:r>
            <a:r>
              <a:rPr lang="en-US" i="1" smtClean="0">
                <a:latin typeface="Palatino Linotype" charset="0"/>
              </a:rPr>
              <a:t> ~ # paths in the graph</a:t>
            </a:r>
            <a:endParaRPr lang="en-US" smtClean="0"/>
          </a:p>
        </p:txBody>
      </p:sp>
      <p:sp>
        <p:nvSpPr>
          <p:cNvPr id="9" name="Rectangle 8"/>
          <p:cNvSpPr/>
          <p:nvPr/>
        </p:nvSpPr>
        <p:spPr>
          <a:xfrm>
            <a:off x="4800600" y="3200400"/>
            <a:ext cx="1219200" cy="12954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8305800" y="2819400"/>
            <a:ext cx="304800" cy="12192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u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3276600"/>
            <a:ext cx="304800" cy="12192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u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3468688"/>
            <a:ext cx="1371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>
                <a:latin typeface="Calibri" charset="0"/>
              </a:rPr>
              <a:t>≈</a:t>
            </a:r>
            <a:r>
              <a:rPr lang="en-US" sz="4000">
                <a:latin typeface="Calibri" charset="0"/>
              </a:rPr>
              <a:t>    </a:t>
            </a:r>
            <a:r>
              <a:rPr lang="en-US" sz="4000" i="1">
                <a:latin typeface="Palatino Linotype" charset="0"/>
              </a:rPr>
              <a:t> .</a:t>
            </a:r>
            <a:endParaRPr lang="en-US" sz="4000">
              <a:latin typeface="Calibri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553200" y="3541713"/>
          <a:ext cx="635000" cy="725487"/>
        </p:xfrm>
        <a:graphic>
          <a:graphicData uri="http://schemas.openxmlformats.org/presentationml/2006/ole">
            <p:oleObj spid="_x0000_s58370" name="Equation" r:id="rId4" imgW="177480" imgH="203040" progId="Equation.3">
              <p:embed/>
            </p:oleObj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105400" y="3429000"/>
          <a:ext cx="609600" cy="571500"/>
        </p:xfrm>
        <a:graphic>
          <a:graphicData uri="http://schemas.openxmlformats.org/presentationml/2006/ole">
            <p:oleObj spid="_x0000_s58371" name="Equation" r:id="rId5" imgW="203040" imgH="190440" progId="Equation.3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5486400" y="4267200"/>
            <a:ext cx="1524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00600" y="525780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      </a:t>
            </a:r>
            <a:r>
              <a:rPr lang="en-US" sz="3200">
                <a:latin typeface="Calibri" charset="0"/>
              </a:rPr>
              <a:t>(i, j) = # of paths i </a:t>
            </a:r>
            <a:r>
              <a:rPr lang="en-US" sz="3200">
                <a:latin typeface="Calibri" charset="0"/>
                <a:sym typeface="Wingdings" charset="2"/>
              </a:rPr>
              <a:t></a:t>
            </a:r>
            <a:r>
              <a:rPr lang="en-US" sz="3200">
                <a:latin typeface="Calibri" charset="0"/>
              </a:rPr>
              <a:t> j of length k</a:t>
            </a:r>
            <a:endParaRPr lang="en-US">
              <a:latin typeface="Calibri" charset="0"/>
            </a:endParaRPr>
          </a:p>
        </p:txBody>
      </p:sp>
      <p:graphicFrame>
        <p:nvGraphicFramePr>
          <p:cNvPr id="285699" name="Object 4"/>
          <p:cNvGraphicFramePr>
            <a:graphicFrameLocks noChangeAspect="1"/>
          </p:cNvGraphicFramePr>
          <p:nvPr/>
        </p:nvGraphicFramePr>
        <p:xfrm>
          <a:off x="4572000" y="5181600"/>
          <a:ext cx="731838" cy="685800"/>
        </p:xfrm>
        <a:graphic>
          <a:graphicData uri="http://schemas.openxmlformats.org/presentationml/2006/ole">
            <p:oleObj spid="_x0000_s58372" name="Equation" r:id="rId6" imgW="203040" imgH="190440" progId="Equation.3">
              <p:embed/>
            </p:oleObj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4419600" y="1371600"/>
            <a:ext cx="0" cy="5105400"/>
          </a:xfrm>
          <a:prstGeom prst="line">
            <a:avLst/>
          </a:prstGeom>
          <a:ln w="730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0" y="4038600"/>
            <a:ext cx="228600" cy="2286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5383F-C769-5D4C-83B8-238E0A3E979E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1" grpId="0" animBg="1"/>
      <p:bldP spid="12" grpId="0"/>
      <p:bldP spid="20" grpId="0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14845"/>
          <a:stretch>
            <a:fillRect/>
          </a:stretch>
        </p:blipFill>
        <p:spPr>
          <a:xfrm>
            <a:off x="533400" y="2613025"/>
            <a:ext cx="8229600" cy="2797175"/>
          </a:xfrm>
        </p:spPr>
      </p:pic>
      <p:sp>
        <p:nvSpPr>
          <p:cNvPr id="7" name="Rectangle 6"/>
          <p:cNvSpPr/>
          <p:nvPr/>
        </p:nvSpPr>
        <p:spPr>
          <a:xfrm>
            <a:off x="2362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9144000" cy="762000"/>
          </a:xfrm>
          <a:prstGeom prst="rect">
            <a:avLst/>
          </a:prstGeom>
          <a:solidFill>
            <a:srgbClr val="7030A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48006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4800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4800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26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Largest Eigenvalue (</a:t>
            </a:r>
            <a:r>
              <a:rPr lang="el-GR" smtClean="0">
                <a:latin typeface="Palatino Linotype" charset="0"/>
              </a:rPr>
              <a:t>λ</a:t>
            </a:r>
            <a:r>
              <a:rPr lang="en-US" smtClean="0">
                <a:latin typeface="Palatino Linotype" charset="0"/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32004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528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052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11763" y="32766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87963" y="34290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11763" y="35814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35814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19600" y="32766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343400" y="3429000"/>
            <a:ext cx="46038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12163" y="27432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12163" y="29718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12163" y="32004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412163" y="34290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412163" y="36576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412163" y="38862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412163" y="4114800"/>
            <a:ext cx="46037" cy="762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2"/>
          <p:cNvSpPr txBox="1">
            <a:spLocks noChangeArrowheads="1"/>
          </p:cNvSpPr>
          <p:nvPr/>
        </p:nvSpPr>
        <p:spPr bwMode="auto">
          <a:xfrm>
            <a:off x="1219200" y="42164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Calibri" charset="0"/>
              </a:rPr>
              <a:t>λ ≈ 2</a:t>
            </a:r>
            <a:endParaRPr lang="en-US" sz="3200">
              <a:latin typeface="Calibri" charset="0"/>
            </a:endParaRPr>
          </a:p>
        </p:txBody>
      </p:sp>
      <p:sp>
        <p:nvSpPr>
          <p:cNvPr id="60444" name="TextBox 43"/>
          <p:cNvSpPr txBox="1">
            <a:spLocks noChangeArrowheads="1"/>
          </p:cNvSpPr>
          <p:nvPr/>
        </p:nvSpPr>
        <p:spPr bwMode="auto">
          <a:xfrm>
            <a:off x="3962400" y="4216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Calibri" charset="0"/>
              </a:rPr>
              <a:t>λ =   N</a:t>
            </a:r>
            <a:endParaRPr lang="en-US" sz="3200">
              <a:latin typeface="Calibri" charset="0"/>
            </a:endParaRPr>
          </a:p>
        </p:txBody>
      </p:sp>
      <p:sp>
        <p:nvSpPr>
          <p:cNvPr id="60445" name="TextBox 44"/>
          <p:cNvSpPr txBox="1">
            <a:spLocks noChangeArrowheads="1"/>
          </p:cNvSpPr>
          <p:nvPr/>
        </p:nvSpPr>
        <p:spPr bwMode="auto">
          <a:xfrm>
            <a:off x="6858000" y="4216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Calibri" charset="0"/>
              </a:rPr>
              <a:t>λ = N-1</a:t>
            </a:r>
            <a:endParaRPr lang="en-US" sz="3200">
              <a:latin typeface="Calibri" charset="0"/>
            </a:endParaRPr>
          </a:p>
        </p:txBody>
      </p:sp>
      <p:pic>
        <p:nvPicPr>
          <p:cNvPr id="60446" name="Picture 2" descr="http://t1.gstatic.com/images?q=tbn:ANd9GcTDEfPrNaT226ngAwVucVK_Tw1Va69baC2OL2H3-bu8QudHNqk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810000"/>
            <a:ext cx="9445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7" name="TextBox 41"/>
          <p:cNvSpPr txBox="1">
            <a:spLocks noChangeArrowheads="1"/>
          </p:cNvSpPr>
          <p:nvPr/>
        </p:nvSpPr>
        <p:spPr bwMode="auto">
          <a:xfrm>
            <a:off x="0" y="59436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N = 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1000</a:t>
            </a:r>
            <a:endParaRPr lang="en-US" sz="2000">
              <a:solidFill>
                <a:srgbClr val="0F772A"/>
              </a:solidFill>
              <a:latin typeface="Calibri" charset="0"/>
            </a:endParaRPr>
          </a:p>
        </p:txBody>
      </p:sp>
      <p:sp>
        <p:nvSpPr>
          <p:cNvPr id="60448" name="TextBox 45"/>
          <p:cNvSpPr txBox="1">
            <a:spLocks noChangeArrowheads="1"/>
          </p:cNvSpPr>
          <p:nvPr/>
        </p:nvSpPr>
        <p:spPr bwMode="auto">
          <a:xfrm>
            <a:off x="990600" y="54102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λ 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≈ 2</a:t>
            </a:r>
          </a:p>
        </p:txBody>
      </p:sp>
      <p:sp>
        <p:nvSpPr>
          <p:cNvPr id="60449" name="TextBox 46"/>
          <p:cNvSpPr txBox="1">
            <a:spLocks noChangeArrowheads="1"/>
          </p:cNvSpPr>
          <p:nvPr/>
        </p:nvSpPr>
        <p:spPr bwMode="auto">
          <a:xfrm>
            <a:off x="3581400" y="54102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λ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= 31.67</a:t>
            </a:r>
          </a:p>
        </p:txBody>
      </p:sp>
      <p:sp>
        <p:nvSpPr>
          <p:cNvPr id="60450" name="TextBox 47"/>
          <p:cNvSpPr txBox="1">
            <a:spLocks noChangeArrowheads="1"/>
          </p:cNvSpPr>
          <p:nvPr/>
        </p:nvSpPr>
        <p:spPr bwMode="auto">
          <a:xfrm>
            <a:off x="6858000" y="54102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F772A"/>
                </a:solidFill>
                <a:latin typeface="Calibri" charset="0"/>
              </a:rPr>
              <a:t>λ</a:t>
            </a:r>
            <a:r>
              <a:rPr lang="en-US" sz="3200">
                <a:solidFill>
                  <a:srgbClr val="0F772A"/>
                </a:solidFill>
                <a:latin typeface="Calibri" charset="0"/>
              </a:rPr>
              <a:t>= 999</a:t>
            </a:r>
          </a:p>
        </p:txBody>
      </p:sp>
      <p:sp>
        <p:nvSpPr>
          <p:cNvPr id="60451" name="Rectangle 50"/>
          <p:cNvSpPr>
            <a:spLocks noChangeArrowheads="1"/>
          </p:cNvSpPr>
          <p:nvPr/>
        </p:nvSpPr>
        <p:spPr bwMode="auto">
          <a:xfrm>
            <a:off x="1752600" y="17018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charset="0"/>
              </a:rPr>
              <a:t>better connectivity         higher </a:t>
            </a:r>
            <a:r>
              <a:rPr lang="en-US" sz="3200" i="1">
                <a:solidFill>
                  <a:srgbClr val="C00000"/>
                </a:solidFill>
                <a:latin typeface="Calibri" charset="0"/>
              </a:rPr>
              <a:t>λ</a:t>
            </a:r>
            <a:r>
              <a:rPr lang="en-US" sz="3200">
                <a:solidFill>
                  <a:srgbClr val="C00000"/>
                </a:solidFill>
                <a:latin typeface="Calibri" charset="0"/>
              </a:rPr>
              <a:t> </a:t>
            </a:r>
            <a:endParaRPr lang="zh-CN" altLang="en-US" sz="3200" i="1">
              <a:solidFill>
                <a:srgbClr val="C00000"/>
              </a:solidFill>
              <a:latin typeface="Calibri" charset="0"/>
              <a:ea typeface="宋体" charset="-122"/>
              <a:cs typeface="宋体" charset="-122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105400" y="1981200"/>
            <a:ext cx="609600" cy="1588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34DE5-CF8D-6E4C-830D-EFBAE1AD6430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8000" y="6096000"/>
            <a:ext cx="22860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</a:rPr>
              <a:t>N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Examples: Simulations – SIR (mumps) 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2467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 l="578" r="578"/>
          <a:stretch>
            <a:fillRect/>
          </a:stretch>
        </p:blipFill>
        <p:spPr bwMode="auto">
          <a:xfrm>
            <a:off x="222250" y="1524000"/>
            <a:ext cx="8718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7"/>
          <p:cNvSpPr txBox="1">
            <a:spLocks noChangeArrowheads="1"/>
          </p:cNvSpPr>
          <p:nvPr/>
        </p:nvSpPr>
        <p:spPr bwMode="auto">
          <a:xfrm>
            <a:off x="152400" y="4597400"/>
            <a:ext cx="8991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1">
              <a:latin typeface="Calibri" charset="0"/>
            </a:endParaRPr>
          </a:p>
          <a:p>
            <a:r>
              <a:rPr lang="en-US" sz="2400" b="1">
                <a:latin typeface="Verdana" charset="0"/>
              </a:rPr>
              <a:t> </a:t>
            </a:r>
          </a:p>
          <a:p>
            <a:r>
              <a:rPr lang="en-US" sz="2400" b="1">
                <a:latin typeface="Verdana" charset="0"/>
              </a:rPr>
              <a:t>(a) Infection profile                 (b) “Take-off” plot</a:t>
            </a:r>
            <a:endParaRPr lang="en-US">
              <a:latin typeface="Verdana" charset="0"/>
            </a:endParaRPr>
          </a:p>
          <a:p>
            <a:pPr algn="ctr"/>
            <a:r>
              <a:rPr lang="en-US" sz="3200">
                <a:latin typeface="Calibri" charset="0"/>
              </a:rPr>
              <a:t>PORTLAND graph: </a:t>
            </a:r>
            <a:r>
              <a:rPr lang="en-US" sz="3200" i="1">
                <a:latin typeface="Calibri" charset="0"/>
              </a:rPr>
              <a:t>synthetic population, </a:t>
            </a:r>
          </a:p>
          <a:p>
            <a:pPr algn="ctr"/>
            <a:r>
              <a:rPr lang="en-US" sz="3200" i="1">
                <a:latin typeface="Calibri" charset="0"/>
              </a:rPr>
              <a:t>31 </a:t>
            </a:r>
            <a:r>
              <a:rPr lang="en-US" sz="3200" i="1" u="sng">
                <a:latin typeface="Calibri" charset="0"/>
              </a:rPr>
              <a:t>million</a:t>
            </a:r>
            <a:r>
              <a:rPr lang="en-US" sz="3200" i="1">
                <a:latin typeface="Calibri" charset="0"/>
              </a:rPr>
              <a:t> links, 6 </a:t>
            </a:r>
            <a:r>
              <a:rPr lang="en-US" sz="3200" i="1" u="sng">
                <a:latin typeface="Calibri" charset="0"/>
              </a:rPr>
              <a:t>million</a:t>
            </a:r>
            <a:r>
              <a:rPr lang="en-US" sz="3200" i="1">
                <a:latin typeface="Calibri" charset="0"/>
              </a:rPr>
              <a:t> nodes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24000"/>
            <a:ext cx="304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Fraction of Infections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676400"/>
            <a:ext cx="3048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Footprint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46482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Effective Strength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47244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Time ticks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1CA12-33CF-2849-A134-F52476D4F63B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Examples: Simulations – SIRS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pertusis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) 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4515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/>
          <a:srcRect l="581" r="581"/>
          <a:stretch>
            <a:fillRect/>
          </a:stretch>
        </p:blipFill>
        <p:spPr bwMode="auto">
          <a:xfrm>
            <a:off x="228600" y="1524000"/>
            <a:ext cx="8740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1524000"/>
            <a:ext cx="304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Fraction of Infections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1676400"/>
            <a:ext cx="3048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Footprint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47244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Effective Strength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44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Time ticks</a:t>
            </a:r>
          </a:p>
        </p:txBody>
      </p:sp>
      <p:sp>
        <p:nvSpPr>
          <p:cNvPr id="64521" name="TextBox 13"/>
          <p:cNvSpPr txBox="1">
            <a:spLocks noChangeArrowheads="1"/>
          </p:cNvSpPr>
          <p:nvPr/>
        </p:nvSpPr>
        <p:spPr bwMode="auto">
          <a:xfrm>
            <a:off x="152400" y="4597400"/>
            <a:ext cx="8991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1">
              <a:latin typeface="Calibri" charset="0"/>
            </a:endParaRPr>
          </a:p>
          <a:p>
            <a:r>
              <a:rPr lang="en-US" sz="2400" b="1">
                <a:latin typeface="Verdana" charset="0"/>
              </a:rPr>
              <a:t> </a:t>
            </a:r>
          </a:p>
          <a:p>
            <a:r>
              <a:rPr lang="en-US" sz="2400" b="1">
                <a:latin typeface="Verdana" charset="0"/>
              </a:rPr>
              <a:t>(a) Infection profile                 (b) “Take-off” plot</a:t>
            </a:r>
            <a:endParaRPr lang="en-US">
              <a:latin typeface="Verdana" charset="0"/>
            </a:endParaRPr>
          </a:p>
          <a:p>
            <a:pPr algn="ctr"/>
            <a:r>
              <a:rPr lang="en-US" sz="3200">
                <a:latin typeface="Calibri" charset="0"/>
              </a:rPr>
              <a:t>PORTLAND graph: </a:t>
            </a:r>
            <a:r>
              <a:rPr lang="en-US" sz="3200" i="1">
                <a:latin typeface="Calibri" charset="0"/>
              </a:rPr>
              <a:t>synthetic population, </a:t>
            </a:r>
          </a:p>
          <a:p>
            <a:pPr algn="ctr"/>
            <a:r>
              <a:rPr lang="en-US" sz="3200" i="1">
                <a:latin typeface="Calibri" charset="0"/>
              </a:rPr>
              <a:t>31 </a:t>
            </a:r>
            <a:r>
              <a:rPr lang="en-US" sz="3200" i="1" u="sng">
                <a:latin typeface="Calibri" charset="0"/>
              </a:rPr>
              <a:t>million</a:t>
            </a:r>
            <a:r>
              <a:rPr lang="en-US" sz="3200" i="1">
                <a:latin typeface="Calibri" charset="0"/>
              </a:rPr>
              <a:t> links, 6 </a:t>
            </a:r>
            <a:r>
              <a:rPr lang="en-US" sz="3200" i="1" u="sng">
                <a:latin typeface="Calibri" charset="0"/>
              </a:rPr>
              <a:t>million</a:t>
            </a:r>
            <a:r>
              <a:rPr lang="en-US" sz="3200" i="1">
                <a:latin typeface="Calibri" charset="0"/>
              </a:rPr>
              <a:t> nodes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1A4BF-DCFA-9548-B8E6-89EBAE1B2882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7" name="Group 33"/>
          <p:cNvGrpSpPr>
            <a:grpSpLocks/>
          </p:cNvGrpSpPr>
          <p:nvPr/>
        </p:nvGrpSpPr>
        <p:grpSpPr bwMode="auto">
          <a:xfrm>
            <a:off x="257175" y="5562600"/>
            <a:ext cx="4543425" cy="1219200"/>
            <a:chOff x="304800" y="3657600"/>
            <a:chExt cx="8505825" cy="2085975"/>
          </a:xfrm>
        </p:grpSpPr>
        <p:pic>
          <p:nvPicPr>
            <p:cNvPr id="8296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3657600"/>
              <a:ext cx="8505825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058272" y="3885754"/>
              <a:ext cx="531986" cy="30420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875715" y="4725033"/>
              <a:ext cx="457686" cy="38025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4801416" y="4572931"/>
              <a:ext cx="457686" cy="45630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63316" y="4572931"/>
              <a:ext cx="457686" cy="45630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3886045" y="4648982"/>
              <a:ext cx="457686" cy="45630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1142900" y="3885754"/>
              <a:ext cx="457686" cy="30420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lus 13"/>
          <p:cNvSpPr/>
          <p:nvPr/>
        </p:nvSpPr>
        <p:spPr>
          <a:xfrm>
            <a:off x="1524000" y="3048000"/>
            <a:ext cx="1828800" cy="1600200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5334000" y="3352800"/>
            <a:ext cx="990600" cy="762000"/>
          </a:xfrm>
          <a:prstGeom prst="strip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50" name="TextBox 24"/>
          <p:cNvSpPr txBox="1">
            <a:spLocks noChangeArrowheads="1"/>
          </p:cNvSpPr>
          <p:nvPr/>
        </p:nvSpPr>
        <p:spPr bwMode="auto">
          <a:xfrm>
            <a:off x="6705600" y="32766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 sz="3600" b="1">
                <a:ea typeface="Verdana" charset="0"/>
                <a:cs typeface="Verdana" charset="0"/>
              </a:rPr>
              <a:t>λ</a:t>
            </a:r>
            <a:r>
              <a:rPr lang="en-US" sz="3600" b="1">
                <a:ea typeface="Verdana" charset="0"/>
                <a:cs typeface="Verdana" charset="0"/>
              </a:rPr>
              <a:t> *           </a:t>
            </a:r>
            <a:r>
              <a:rPr lang="en-US" sz="4000" b="1">
                <a:ea typeface="Verdana" charset="0"/>
                <a:cs typeface="Verdana" charset="0"/>
              </a:rPr>
              <a:t>&lt; 1</a:t>
            </a:r>
            <a:endParaRPr lang="en-US" sz="3600" b="1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7391400" y="3276600"/>
          <a:ext cx="990600" cy="685800"/>
        </p:xfrm>
        <a:graphic>
          <a:graphicData uri="http://schemas.openxmlformats.org/presentationml/2006/ole">
            <p:oleObj spid="_x0000_s82946" name="Equation" r:id="rId5" imgW="342720" imgH="228600" progId="Equation.3">
              <p:embed/>
            </p:oleObj>
          </a:graphicData>
        </a:graphic>
      </p:graphicFrame>
      <p:sp>
        <p:nvSpPr>
          <p:cNvPr id="28" name="Oval 27"/>
          <p:cNvSpPr/>
          <p:nvPr/>
        </p:nvSpPr>
        <p:spPr>
          <a:xfrm>
            <a:off x="7467600" y="3276600"/>
            <a:ext cx="914400" cy="68580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3352800"/>
            <a:ext cx="4572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Arrow Connector 30"/>
          <p:cNvCxnSpPr>
            <a:stCxn id="82963" idx="3"/>
          </p:cNvCxnSpPr>
          <p:nvPr/>
        </p:nvCxnSpPr>
        <p:spPr>
          <a:xfrm flipV="1">
            <a:off x="5029200" y="3962400"/>
            <a:ext cx="1905000" cy="12398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29200" y="2514600"/>
            <a:ext cx="2895600" cy="763588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5" name="TextBox 40"/>
          <p:cNvSpPr txBox="1">
            <a:spLocks noChangeArrowheads="1"/>
          </p:cNvSpPr>
          <p:nvPr/>
        </p:nvSpPr>
        <p:spPr bwMode="auto">
          <a:xfrm>
            <a:off x="6019800" y="442912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Graph-based</a:t>
            </a:r>
          </a:p>
        </p:txBody>
      </p:sp>
      <p:sp>
        <p:nvSpPr>
          <p:cNvPr id="82956" name="TextBox 44"/>
          <p:cNvSpPr txBox="1">
            <a:spLocks noChangeArrowheads="1"/>
          </p:cNvSpPr>
          <p:nvPr/>
        </p:nvSpPr>
        <p:spPr bwMode="auto">
          <a:xfrm>
            <a:off x="6553200" y="24384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Model-based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9CAF8-4176-E345-8AEE-73E69A91415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8295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71"/>
          <a:stretch>
            <a:fillRect/>
          </a:stretch>
        </p:blipFill>
        <p:spPr bwMode="auto">
          <a:xfrm>
            <a:off x="152400" y="-76200"/>
            <a:ext cx="464343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352800" y="1524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5029200" cy="2971800"/>
          </a:xfrm>
          <a:prstGeom prst="rect">
            <a:avLst/>
          </a:prstGeom>
          <a:solidFill>
            <a:schemeClr val="accent3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724400"/>
            <a:ext cx="5029200" cy="2133600"/>
          </a:xfrm>
          <a:prstGeom prst="rect">
            <a:avLst/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62" name="TextBox 16"/>
          <p:cNvSpPr txBox="1">
            <a:spLocks noChangeArrowheads="1"/>
          </p:cNvSpPr>
          <p:nvPr/>
        </p:nvSpPr>
        <p:spPr bwMode="auto">
          <a:xfrm>
            <a:off x="2590800" y="1981200"/>
            <a:ext cx="342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General VPM structure</a:t>
            </a:r>
          </a:p>
        </p:txBody>
      </p:sp>
      <p:sp>
        <p:nvSpPr>
          <p:cNvPr id="82963" name="TextBox 19"/>
          <p:cNvSpPr txBox="1">
            <a:spLocks noChangeArrowheads="1"/>
          </p:cNvSpPr>
          <p:nvPr/>
        </p:nvSpPr>
        <p:spPr bwMode="auto">
          <a:xfrm>
            <a:off x="2743200" y="4724400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i="1"/>
              <a:t>Topology and stability</a:t>
            </a:r>
          </a:p>
        </p:txBody>
      </p:sp>
      <p:grpSp>
        <p:nvGrpSpPr>
          <p:cNvPr id="82964" name="Group 12"/>
          <p:cNvGrpSpPr>
            <a:grpSpLocks/>
          </p:cNvGrpSpPr>
          <p:nvPr/>
        </p:nvGrpSpPr>
        <p:grpSpPr bwMode="auto">
          <a:xfrm>
            <a:off x="6435725" y="-76200"/>
            <a:ext cx="2936875" cy="954088"/>
            <a:chOff x="5856515" y="2819400"/>
            <a:chExt cx="3145970" cy="954107"/>
          </a:xfrm>
        </p:grpSpPr>
        <p:sp>
          <p:nvSpPr>
            <p:cNvPr id="37" name="Pentagon 36"/>
            <p:cNvSpPr/>
            <p:nvPr/>
          </p:nvSpPr>
          <p:spPr>
            <a:xfrm rot="10800000">
              <a:off x="5856515" y="2895602"/>
              <a:ext cx="2895993" cy="838217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83016" y="2819400"/>
              <a:ext cx="2819469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nstantia" pitchFamily="18" charset="0"/>
                </a:rPr>
                <a:t>See paper for full proof</a:t>
              </a:r>
            </a:p>
          </p:txBody>
        </p:sp>
      </p:grp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(Theory)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Background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Result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7030A0"/>
                </a:solidFill>
                <a:ea typeface="+mn-ea"/>
              </a:rPr>
              <a:t>Proof Ideas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Bonus 1: Dynamic Graphs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Bonus 2: Competing Viruses</a:t>
            </a: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(Algorithms)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FD63-D071-8E45-8890-97EC8CC99F90}" type="slidenum">
              <a:rPr lang="en-US"/>
              <a:pPr>
                <a:defRPr/>
              </a:pPr>
              <a:t>66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 l="13000" t="16889" r="20500" b="28444"/>
          <a:stretch>
            <a:fillRect/>
          </a:stretch>
        </p:blipFill>
        <p:spPr bwMode="auto">
          <a:xfrm>
            <a:off x="5715000" y="2971800"/>
            <a:ext cx="2954338" cy="167798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3" name="Group 33"/>
          <p:cNvGrpSpPr>
            <a:grpSpLocks/>
          </p:cNvGrpSpPr>
          <p:nvPr/>
        </p:nvGrpSpPr>
        <p:grpSpPr bwMode="auto">
          <a:xfrm>
            <a:off x="257175" y="5562600"/>
            <a:ext cx="4543425" cy="1219200"/>
            <a:chOff x="304800" y="3657600"/>
            <a:chExt cx="8505825" cy="2085975"/>
          </a:xfrm>
        </p:grpSpPr>
        <p:pic>
          <p:nvPicPr>
            <p:cNvPr id="8706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3657600"/>
              <a:ext cx="8505825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058272" y="3885754"/>
              <a:ext cx="531986" cy="30420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875715" y="4725033"/>
              <a:ext cx="457686" cy="38025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4801416" y="4572931"/>
              <a:ext cx="457686" cy="45630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63316" y="4572931"/>
              <a:ext cx="457686" cy="45630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3886045" y="4648982"/>
              <a:ext cx="457686" cy="45630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1142900" y="3885754"/>
              <a:ext cx="457686" cy="30420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lus 13"/>
          <p:cNvSpPr/>
          <p:nvPr/>
        </p:nvSpPr>
        <p:spPr>
          <a:xfrm>
            <a:off x="1524000" y="3048000"/>
            <a:ext cx="1828800" cy="1600200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5334000" y="3352800"/>
            <a:ext cx="990600" cy="762000"/>
          </a:xfrm>
          <a:prstGeom prst="strip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46" name="TextBox 24"/>
          <p:cNvSpPr txBox="1">
            <a:spLocks noChangeArrowheads="1"/>
          </p:cNvSpPr>
          <p:nvPr/>
        </p:nvSpPr>
        <p:spPr bwMode="auto">
          <a:xfrm>
            <a:off x="6705600" y="32766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 sz="3600" b="1">
                <a:latin typeface="Calibri" charset="0"/>
                <a:ea typeface="Verdana" charset="0"/>
                <a:cs typeface="Verdana" charset="0"/>
              </a:rPr>
              <a:t>λ</a:t>
            </a:r>
            <a:r>
              <a:rPr lang="en-US" sz="3600" b="1">
                <a:latin typeface="Calibri" charset="0"/>
                <a:ea typeface="Verdana" charset="0"/>
                <a:cs typeface="Verdana" charset="0"/>
              </a:rPr>
              <a:t> *           </a:t>
            </a:r>
            <a:r>
              <a:rPr lang="en-US" sz="4000" b="1">
                <a:latin typeface="Calibri" charset="0"/>
                <a:ea typeface="Verdana" charset="0"/>
                <a:cs typeface="Verdana" charset="0"/>
              </a:rPr>
              <a:t>&lt; 1</a:t>
            </a:r>
            <a:endParaRPr lang="en-US" sz="3600" b="1">
              <a:latin typeface="Calibri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7391400" y="3276600"/>
          <a:ext cx="990600" cy="685800"/>
        </p:xfrm>
        <a:graphic>
          <a:graphicData uri="http://schemas.openxmlformats.org/presentationml/2006/ole">
            <p:oleObj spid="_x0000_s87042" name="Equation" r:id="rId5" imgW="342720" imgH="228600" progId="Equation.3">
              <p:embed/>
            </p:oleObj>
          </a:graphicData>
        </a:graphic>
      </p:graphicFrame>
      <p:sp>
        <p:nvSpPr>
          <p:cNvPr id="28" name="Oval 27"/>
          <p:cNvSpPr/>
          <p:nvPr/>
        </p:nvSpPr>
        <p:spPr>
          <a:xfrm>
            <a:off x="7467600" y="3276600"/>
            <a:ext cx="914400" cy="68580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3352800"/>
            <a:ext cx="4572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Arrow Connector 30"/>
          <p:cNvCxnSpPr>
            <a:stCxn id="87058" idx="3"/>
          </p:cNvCxnSpPr>
          <p:nvPr/>
        </p:nvCxnSpPr>
        <p:spPr>
          <a:xfrm flipV="1">
            <a:off x="5029200" y="3962400"/>
            <a:ext cx="1905000" cy="12398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29200" y="2514600"/>
            <a:ext cx="2895600" cy="763588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1" name="TextBox 40"/>
          <p:cNvSpPr txBox="1">
            <a:spLocks noChangeArrowheads="1"/>
          </p:cNvSpPr>
          <p:nvPr/>
        </p:nvSpPr>
        <p:spPr bwMode="auto">
          <a:xfrm>
            <a:off x="6019800" y="442912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charset="0"/>
              </a:rPr>
              <a:t>Graph-based</a:t>
            </a:r>
          </a:p>
        </p:txBody>
      </p:sp>
      <p:sp>
        <p:nvSpPr>
          <p:cNvPr id="87052" name="TextBox 44"/>
          <p:cNvSpPr txBox="1">
            <a:spLocks noChangeArrowheads="1"/>
          </p:cNvSpPr>
          <p:nvPr/>
        </p:nvSpPr>
        <p:spPr bwMode="auto">
          <a:xfrm>
            <a:off x="6553200" y="24384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alibri" charset="0"/>
              </a:rPr>
              <a:t>Model-based</a:t>
            </a:r>
          </a:p>
        </p:txBody>
      </p:sp>
      <p:pic>
        <p:nvPicPr>
          <p:cNvPr id="8705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71"/>
          <a:stretch>
            <a:fillRect/>
          </a:stretch>
        </p:blipFill>
        <p:spPr bwMode="auto">
          <a:xfrm>
            <a:off x="152400" y="-76200"/>
            <a:ext cx="464343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352800" y="1524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5029200" cy="2971800"/>
          </a:xfrm>
          <a:prstGeom prst="rect">
            <a:avLst/>
          </a:prstGeom>
          <a:solidFill>
            <a:schemeClr val="accent3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724400"/>
            <a:ext cx="5029200" cy="2133600"/>
          </a:xfrm>
          <a:prstGeom prst="rect">
            <a:avLst/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57" name="TextBox 16"/>
          <p:cNvSpPr txBox="1">
            <a:spLocks noChangeArrowheads="1"/>
          </p:cNvSpPr>
          <p:nvPr/>
        </p:nvSpPr>
        <p:spPr bwMode="auto">
          <a:xfrm>
            <a:off x="2590800" y="1981200"/>
            <a:ext cx="342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latin typeface="Calibri" charset="0"/>
              </a:rPr>
              <a:t>General VPM structure</a:t>
            </a:r>
          </a:p>
        </p:txBody>
      </p:sp>
      <p:sp>
        <p:nvSpPr>
          <p:cNvPr id="87058" name="TextBox 19"/>
          <p:cNvSpPr txBox="1">
            <a:spLocks noChangeArrowheads="1"/>
          </p:cNvSpPr>
          <p:nvPr/>
        </p:nvSpPr>
        <p:spPr bwMode="auto">
          <a:xfrm>
            <a:off x="2743200" y="4724400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latin typeface="Calibri" charset="0"/>
              </a:rPr>
              <a:t>Topology and stability</a:t>
            </a:r>
          </a:p>
        </p:txBody>
      </p:sp>
      <p:grpSp>
        <p:nvGrpSpPr>
          <p:cNvPr id="87059" name="Group 12"/>
          <p:cNvGrpSpPr>
            <a:grpSpLocks/>
          </p:cNvGrpSpPr>
          <p:nvPr/>
        </p:nvGrpSpPr>
        <p:grpSpPr bwMode="auto">
          <a:xfrm>
            <a:off x="6435725" y="-76200"/>
            <a:ext cx="2936875" cy="954088"/>
            <a:chOff x="5856515" y="2819400"/>
            <a:chExt cx="3145970" cy="954107"/>
          </a:xfrm>
        </p:grpSpPr>
        <p:sp>
          <p:nvSpPr>
            <p:cNvPr id="37" name="Pentagon 36"/>
            <p:cNvSpPr/>
            <p:nvPr/>
          </p:nvSpPr>
          <p:spPr>
            <a:xfrm rot="10800000">
              <a:off x="5856515" y="2895602"/>
              <a:ext cx="2895993" cy="838217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83016" y="2819400"/>
              <a:ext cx="2819469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nstantia" pitchFamily="18" charset="0"/>
                  <a:ea typeface="+mn-ea"/>
                  <a:cs typeface="+mn-cs"/>
                </a:rPr>
                <a:t>See paper for full proof</a:t>
              </a:r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60F36-CFC5-6A4E-8B0F-46FE9B97F11A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(Theory)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Background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Result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Proof Ideas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7030A0"/>
                </a:solidFill>
                <a:ea typeface="+mn-ea"/>
              </a:rPr>
              <a:t>Bonus 1: Dynamic Graphs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Bonus 2: Competing Viruses</a:t>
            </a: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(Algorithms)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13000" t="16889" r="20500" b="28444"/>
          <a:stretch>
            <a:fillRect/>
          </a:stretch>
        </p:blipFill>
        <p:spPr bwMode="auto">
          <a:xfrm>
            <a:off x="5791200" y="3048000"/>
            <a:ext cx="2954338" cy="167798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06EF1-F193-3A41-AB9C-475F617737AE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Dynamic Graphs: Epidemic?</a:t>
            </a:r>
          </a:p>
        </p:txBody>
      </p:sp>
      <p:sp>
        <p:nvSpPr>
          <p:cNvPr id="91139" name="AutoShape 4" descr="data:image/jpeg;base64,/9j/4AAQSkZJRgABAQAAAQABAAD/2wCEAAkGBhISERUUExMUFRUVERMXFxgWGRkXGRsYHBgYFhoUGBgbHCcfFxsjHRgXHzMgIycpLCwsFSIxNTAsNScrLCkBCQoKDgwOGg8OGjUiHSE1NS81NC81NTAyNS4tLzUyMS80LDApNS00MjQwLC00KjQ0LSwsLC4sNDU0NSwsLzUsNP/AABEIAKAAhAMBIgACEQEDEQH/xAAcAAEAAgIDAQAAAAAAAAAAAAAABgcEBQIDCAH/xABBEAABAwIBCAYHBQcFAQAAAAABAAIDBBEFBgcSITFBUWETInGBkaEUMlJiscHhI0LC0fA0U3KCkqLxCDNjsuIV/8QAGwEBAAIDAQEAAAAAAAAAAAAAAAQFAgMGAQf/xAA7EQABAwIDBAMOBQUAAAAAAAABAAIDBBESITEFQWGhE1GiFRYiMlJTcYGRsdHS4fAXI1Ti8QYzQoLB/9oADAMBAAIRAxEAPwC8URERERERF01dWyKN8kjg1jGOc5x2BrRck8gAu5RDOjiVIzD54qmobD00L2s3uLtoswdZwuBe24oipzKvOZWYxWMpKV7oKeSURtAJaXAmxklcNdrXOjsA4nWppV548OwunZSUbX1ZhYGBwOjGSNpMhuXEkk9UEc158DiNhsuKIrdP+pCt0v2am0b7PtL+On8ln0f+pZ4/3aFp5slLfJzDfxCpNERemsDz94ZOQ2QyU7j+9bdt/wCNhNhzICsSlq2SsD43texwu1zCHNI4gjUV4hUqyCzh1OGTB0bi6Fzh0sJPVcN5HsvtscOGu4RF65RYWC4xFVQRzwu0o5GBzT8QRuINwRuIWaiIiIiIiIiIiIiIiIiKKZysthhlE6UAGV50IWnYXkesfdaLk9gG9eUsUxWapldLPI6SRxuXONz2chwA1BT/AD85SmoxIwA/Z0rQwcOkdZ0h7fVb/IohkbhYqK2FhF26ek7+FvWIPba3esXuDGlx3L1oxEAKe5GZARxsZNOC6R7DeM2LA1w1BzSNZtr7ey62FZm2oZLkRujJ9hxA8DcKUIuVdVSlxdisroQsAw2UGkzSU26aYdugfwhayvzRPDSYZw47mvbo35aQJ8wrMRbG107f8liaaM7l5zqKd0b3MeC1zSQ4HaCNoXWrCzs4KGvjqGi2n1H/AMQF2nvbcfyKvV0UEomjDwqqVmBxarezAZbmGoNDK77Oe7or/dlA1t7HgeLRxK9CrxJQVjoZWSsNnRva9p5tII8wvaOFYg2eCKZnqyxMkb2OaHDyK3LWspERERERERERERcJZQ1pcTYNBJPIa1zWmytkIpXgfeLW+JWuV/RsLupZsbicG9a8hYzXmeommO2SaR/9Tifmpbmkp71Uj/YhP9zgPkoVVU5je5jtrHFp7QbKxcz1P+0SbrxN/wCzj8vFR611qdxW2nH5oUqDJK6aWNszoKWnc1k0sYvLJK7ZTw8DxO5cJ8nsJZKYnUs8crTreKl3pAvr0y079YPBMm9L/wCdM1hLZIMUqDLbaHODejkPAarA+6q5dhmITV3SzdI6XpGudM7YQLC+lsI0QAAN2pbIIWRsAaqatq5HzPb0mDDmL2z9v/FYGJ4jJhhDZpHVNPLE59JNbruIsDTyW++CQL/4Ga/JJvROmxPpaiQNa+SGN5hp6drtbWPcNbn22n/J6cq6qKGlwzpwNeKtmAP7ltg88heyxM6sdaDPHC5+hJM50rGn/cYTpMPMchxRlPGxxe0Zley7QlfBFiOHHqerLjyusbG8kKGopJTRdLBIxjpWxCUzQyhg0iBf1X2BsRzG9VZJhrhHG8dYSl4AG0OaQC087EHvVlZqcEqA8Nc0jTlYWtO2w9dxG4W+Cz8LwOmmmqixmjBHijn0+gbN+zGj1fcJsbdi8nlELMa3bNe+oc+NzsWE2Duvf6MlTa9RZkcdE+Fwxn14Q9mve0ONiOwEDuCoTOHgraesOgLMlHSAbgSSHAcrg+KtDMa8tgh96aYdxsPksX1HgMe3RxHNWLYvCc07ldiIilrQiIiIiIiIiwMcojLA9o22uO0a7fLvWeixe0PaWnevWuwkELy5nUybEcgqWi3SO0ZBwfbU7vAN+Y5qVZusM6GhYSNcpdIe+wb/AGtb4qys5GRLK+ilY0Bkl2PD7XN2m5uBtu3SHeoxBCGMa0bGta0dgFgqOsLoomwuN/huVlT2e8yAfytXU0VRDO6po3M03sDJoZReKdo2B3BwGoH9EMfdtGCv6T3qkGEHjsuRvt5rbrj0ova4vwUeKvlibhyI4pNs6Codie25C0xwaSqfJNiDmySSRdGI2C0UMf7uMcfe/wAr7BXVdOxsM9M3EIYxoxSNk6KoY3cxxOp4Gz57lul8c4DaQO1eMrpWuLr3us5KKKVnRubcLUSYpWStdFS0ow9jwWyTSSdLOWna2MD1L8fMLPw3DmQRMijFmsFhx4kniSbnvWQ1wIuNYX1a56p8/jaLKCljpxhjFlVmdyS9TC3eIPi9ytrNVk+6KKAEW6KK7v43XcW9oLj/AErR0Gbz03Fo6iUsMETGks13JbfRB1WsXG+3YFckFO1g0WtDRwGpW9PF0sceeTc/Wocr8D39Z9y7ERFaKGiIiIiIiIiIiIigeUWEGGS4HUebt5He39blPFj11KyRha8dU91uYO4qJV04nZbeNFvglMbr7lWi1+JUpPWHDX+a3WJUYikLQ9jxuLXAm3MA3BWKuWkYQS12qvoZTG4Pao9dc4oS42H67VuXUrDtaFzYwDYAOxaejVi6vFvBGaRR6LQOAXNrSTYayV8JUtyXwdgtI5zHv+6GuDg3nqOs/BTaeB0zsLVTyy4AXFbLJ/CugisfXdrd8m9y2iIuqjYI2hrdAqNzi43KIiLNYoiIiIix6+vZDG6WQ2YxpJPL5lRTBc4vpMui2lk6O9jJpA6PNzbAdwcStEtRFD/cdZSoaOaZjpGNu1upyHvUzRcY5Q4XBuFqspseFJCX20nkERt4u/IbT9VtDwW4hmOCikhvjG3pyWly/wAsvRWdFEft3jbt0G+12nd4qpJql7zd7nOPFxLviuVbWPlkdJI4ue5xLiePy7F0rm6iodM650X0egoWUkQaMydT97upco5C03BII3jUtzSZTEapG6XMaj4bD5LSIopF1KlgjmFni6lTcooeLh/KV1TZTRj1WucfAKNIvMIUQbNgBvn7VmV2KyS7TZvsjZ38VhhEWSnMY1gwtFgpDkrlhLSSglznxEgPYTfV7Tb7CPNXVS1TJGNexwc1wBBGwgrzopzm3yqdC/oJD9i49Un7jz+E+R18VaUFQQ7ozmCub29RxCI1Nw0jW+V/r71a6Iiu1x6IiIiqXLzObFMyWlijLm3DTLpWBLXXOi2x0hq2khSLJiJjaSHQ2GJru0kXcTzvfwVdYlm5qYpnMOgGaR0Xk+s2+p1tt7buKkeEUEsDAxs7mtH3W7PF11yW1Im1YIdIGubuN8+GQPNdJTROdDgDrN1z3n2Ke0lWI9JzjZoaSfl3qGY/Map5edRGpo3BvD6rvqat7mhpcSL318dmv9b1jALRRyyU8LY2u0JP3wUKooYpQ5kwuCovW0BJ2Wd8ViYlhcsDg2Vui4sa+x2gG9r8Dq2K4Mn8l2tLZZWgvGtrT93mfe+HaornVw+9RE+9tKEt2ey4n8avZKV07BIG2edy1bH2idlB0NVLeEeKSCSOGW71ewZKvkWV6F73l9U9C97y+qjdzqnyeY+Kvu+3ZHnuy75Viosr0L3vL6p6F73l9U7nVPk8x8U77dkee7LvlWKiyvQve8vqnoXveX1TudU+TzHxTvt2R57su+VZDsClaI3vbZkjA9p9oHhz/NbShw++3U0eatWLA430kcEjbtbFG3mC1oGkOB/NQ/FsIfA+x1tPqu3EfI8lvna6li/LGZ1PUuXq2v2tV46l94m+KwZD0nr+9BrIclcb0miF56zRZh4gbu0fBSRVcx5aQQbEG4I4qe4DjAnZrsHt9YfiHIrZQVeMdG/XdxW2pgweE3RbRERWqhLCxTDGzM0TqI9U8D+Sgbm2JB2g2KslRbHMnpDKZIxpB2sjYQe/aqXalGZAJIxnvVpQVXRnA85KNyNva2sqW5PZOdHaSQXfuHs/+vgsLJelHTu029ZjdQO43sVLVhsulaWCV+q92hMQ8saihecyH7OF/B7m+Iv8lNFE851NpUDj7EkbvPQ/ErmV2BhcNyqHUba21M52EPIF9bZ9Sre6XWjsllV90j5PP6KR+HrP1PZ/ct5dLrR2Syd0j5PP6J+HrP1PZ/ct5dd9DFpysb7UjR4kBRyy3uQ9Lp18A4SaX9ILvksmbQLnBuHXj9FhJ/QMcTDIai+HPxer/ZXmAuiso2SsLHi4P6uOBXeitSARYrEG2irzGMHfA6x1tPqu48jwKxqOsfE4PYbEfqxG9WLW0jZWFjhqI8OBHMKFyZKVAdYNBF/WuLdvELn6mifE/FECRw3K0hqGvbZ62uHZSTPZcxh1nWuLjcDz4otzhGH9DE1l7kXJPM6yitI4psAxPz9ShPfHiNmrNREU1R11Clbp6dusW6JPEbda7UReAAaL0knVFq8p4NOkmH/E4/09b5LaLrqI9Jjm8WkeIsvV4qSRfXNtq4avDUviIiIiIik2b6DSq7+xE8+Nm/iKjKm2bSDrTP5Mb8SfkiKdoiIiIiIiIiIiIiIiIiIiL4SvqiGc7FXQ0ei02Mzwwn3bEuHfa3YStcjxGwuO5b6aAzytiG9VzjOJME8ojs5vSvs7cRpHWOIWEzFDvaO5YKKhNdMTe67lmxqRrMJbfjc3W9jkDhcLHqa8NNgLnyWBTVBbfmPPiulSZNoHoxh1OqroNgsE7ulzYNOPp9HNZoxQ+yPNWfmvqGOgk0SNLpOs3eBYAG3A6/BVGt1kdirqesicDqc8McOLXEC3jY9y1wV0gcA83BUiu2NA6IuhGFw58FeyIivVxCIiIiIiI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91140" name="Group 31"/>
          <p:cNvGrpSpPr>
            <a:grpSpLocks/>
          </p:cNvGrpSpPr>
          <p:nvPr/>
        </p:nvGrpSpPr>
        <p:grpSpPr bwMode="auto">
          <a:xfrm>
            <a:off x="3406775" y="2195513"/>
            <a:ext cx="5127625" cy="3748087"/>
            <a:chOff x="2286000" y="2194772"/>
            <a:chExt cx="5128260" cy="3748828"/>
          </a:xfrm>
        </p:grpSpPr>
        <p:pic>
          <p:nvPicPr>
            <p:cNvPr id="91152" name="Picture 7" descr="http://www.clker.com/cliparts/7/f/e/1/1237099166220053554yyycatch_people_biz_-_female_smile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3048000"/>
              <a:ext cx="57943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53" name="Picture 9" descr="http://www.clker.com/cliparts/5/7/d/c/11954223871731788173johnny_automatic_girl_playing_soccer.svg.me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0" y="2819400"/>
              <a:ext cx="746125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54" name="Picture 11" descr="http://www.clker.com/cliparts/6/5/b/f/1195436905566900749johnny_automatic_Jumping_rope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0" y="2362200"/>
              <a:ext cx="533400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55" name="Picture 5" descr="http://www.clker.com/cliparts/2/d/8/a/12370991902060309392yyycatch_people_biz_-_male_smile.svg.m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7600" y="4038600"/>
              <a:ext cx="61277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>
              <a:stCxn id="78855" idx="3"/>
            </p:cNvCxnSpPr>
            <p:nvPr/>
          </p:nvCxnSpPr>
          <p:spPr>
            <a:xfrm flipV="1">
              <a:off x="2865510" y="2818782"/>
              <a:ext cx="868470" cy="609721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17929" y="4876589"/>
              <a:ext cx="868470" cy="609721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3505317" y="3504718"/>
              <a:ext cx="914581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895675" y="3809578"/>
              <a:ext cx="762094" cy="685936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2324026" y="3695287"/>
              <a:ext cx="2134022" cy="838304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5334349" y="4038223"/>
              <a:ext cx="762151" cy="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5867844" y="5029019"/>
              <a:ext cx="838304" cy="381075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</p:cNvCxnSpPr>
            <p:nvPr/>
          </p:nvCxnSpPr>
          <p:spPr>
            <a:xfrm rot="10800000" flipV="1">
              <a:off x="6020262" y="2823546"/>
              <a:ext cx="685885" cy="223881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5598670" y="3845332"/>
              <a:ext cx="1605279" cy="762094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527218" y="3392812"/>
              <a:ext cx="1748183" cy="914513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166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0" y="2194772"/>
              <a:ext cx="442087" cy="7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67" name="Picture 2" descr="http://www.clker.com/cliparts/b/b/b/1/11971019011240434834msewtz_Business_Person.svg.hi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38400" y="5148179"/>
              <a:ext cx="609600" cy="795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68" name="Picture 2" descr="http://www.free-clipart-pictures.net/free_clipart/african_american_clipart/african_american_clipart_1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10200" y="4495800"/>
              <a:ext cx="483108" cy="73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69" name="Picture 6" descr="http://www.imajlar.com/free_clipart/child_clipart/child_clipart_boy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81800" y="5029200"/>
              <a:ext cx="63246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141" name="Group 34"/>
          <p:cNvGrpSpPr>
            <a:grpSpLocks/>
          </p:cNvGrpSpPr>
          <p:nvPr/>
        </p:nvGrpSpPr>
        <p:grpSpPr bwMode="auto">
          <a:xfrm>
            <a:off x="457200" y="3352800"/>
            <a:ext cx="2530475" cy="2454275"/>
            <a:chOff x="1820334" y="2666999"/>
            <a:chExt cx="2249657" cy="2171188"/>
          </a:xfrm>
        </p:grpSpPr>
        <p:sp>
          <p:nvSpPr>
            <p:cNvPr id="36" name="Rectangle 35"/>
            <p:cNvSpPr/>
            <p:nvPr/>
          </p:nvSpPr>
          <p:spPr>
            <a:xfrm>
              <a:off x="1820334" y="2666999"/>
              <a:ext cx="1490362" cy="13482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adjacency matrix</a:t>
              </a:r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2380160" y="3532679"/>
              <a:ext cx="380590" cy="1480483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Left Brace 39"/>
            <p:cNvSpPr/>
            <p:nvPr/>
          </p:nvSpPr>
          <p:spPr>
            <a:xfrm rot="10800000">
              <a:off x="3336100" y="2666999"/>
              <a:ext cx="381059" cy="1348215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150" name="TextBox 41"/>
            <p:cNvSpPr txBox="1">
              <a:spLocks noChangeArrowheads="1"/>
            </p:cNvSpPr>
            <p:nvPr/>
          </p:nvSpPr>
          <p:spPr bwMode="auto">
            <a:xfrm>
              <a:off x="2362200" y="4429790"/>
              <a:ext cx="300938" cy="40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8</a:t>
              </a:r>
            </a:p>
          </p:txBody>
        </p:sp>
        <p:sp>
          <p:nvSpPr>
            <p:cNvPr id="91151" name="TextBox 43"/>
            <p:cNvSpPr txBox="1">
              <a:spLocks noChangeArrowheads="1"/>
            </p:cNvSpPr>
            <p:nvPr/>
          </p:nvSpPr>
          <p:spPr bwMode="auto">
            <a:xfrm>
              <a:off x="3769054" y="3081635"/>
              <a:ext cx="300937" cy="40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8</a:t>
              </a:r>
            </a:p>
          </p:txBody>
        </p:sp>
      </p:grpSp>
      <p:sp>
        <p:nvSpPr>
          <p:cNvPr id="91142" name="TextBox 30"/>
          <p:cNvSpPr txBox="1">
            <a:spLocks noChangeArrowheads="1"/>
          </p:cNvSpPr>
          <p:nvPr/>
        </p:nvSpPr>
        <p:spPr bwMode="auto">
          <a:xfrm>
            <a:off x="4572000" y="14478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Verdana" charset="0"/>
                <a:ea typeface="Verdana" charset="0"/>
                <a:cs typeface="Verdana" charset="0"/>
              </a:rPr>
              <a:t>Alternating behaviors</a:t>
            </a:r>
          </a:p>
        </p:txBody>
      </p:sp>
      <p:sp>
        <p:nvSpPr>
          <p:cNvPr id="91143" name="TextBox 31"/>
          <p:cNvSpPr txBox="1">
            <a:spLocks noChangeArrowheads="1"/>
          </p:cNvSpPr>
          <p:nvPr/>
        </p:nvSpPr>
        <p:spPr bwMode="auto">
          <a:xfrm>
            <a:off x="457200" y="1600200"/>
            <a:ext cx="23622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DAY </a:t>
            </a:r>
          </a:p>
          <a:p>
            <a:r>
              <a:rPr lang="en-US" sz="2800">
                <a:latin typeface="Calibri" charset="0"/>
              </a:rPr>
              <a:t>(e.g., work)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F758-B55C-FF4C-8376-37304003A615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33" name="Date Placeholder 3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304800"/>
            <a:ext cx="8229600" cy="896938"/>
          </a:xfrm>
        </p:spPr>
        <p:txBody>
          <a:bodyPr lIns="35717" tIns="35717" rIns="43912" bIns="35717"/>
          <a:lstStyle/>
          <a:p>
            <a:pPr marL="11113" eaLnBrk="1" hangingPunct="1">
              <a:tabLst>
                <a:tab pos="63500" algn="l"/>
                <a:tab pos="660400" algn="l"/>
                <a:tab pos="1244600" algn="l"/>
                <a:tab pos="1841500" algn="l"/>
                <a:tab pos="2425700" algn="l"/>
                <a:tab pos="3009900" algn="l"/>
                <a:tab pos="3606800" algn="l"/>
                <a:tab pos="4191000" algn="l"/>
                <a:tab pos="4787900" algn="l"/>
                <a:tab pos="5372100" algn="l"/>
                <a:tab pos="5969000" algn="l"/>
                <a:tab pos="6553200" algn="l"/>
                <a:tab pos="7150100" algn="l"/>
                <a:tab pos="7734300" algn="l"/>
                <a:tab pos="8318500" algn="l"/>
                <a:tab pos="8915400" algn="l"/>
                <a:tab pos="9499600" algn="l"/>
                <a:tab pos="10096500" algn="l"/>
                <a:tab pos="10680700" algn="l"/>
                <a:tab pos="11277600" algn="l"/>
                <a:tab pos="11861800" algn="l"/>
              </a:tabLst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Selected Features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800" y="1447800"/>
            <a:ext cx="693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 algn="l">
              <a:buFont typeface="Wingdings" charset="2"/>
              <a:buChar char="§"/>
            </a:pPr>
            <a:r>
              <a:rPr lang="en-US" i="1">
                <a:solidFill>
                  <a:schemeClr val="tx2"/>
                </a:solidFill>
                <a:latin typeface="Georgia" charset="0"/>
              </a:rPr>
              <a:t>N</a:t>
            </a:r>
            <a:r>
              <a:rPr lang="en-US" i="1" baseline="-25000">
                <a:solidFill>
                  <a:schemeClr val="tx2"/>
                </a:solidFill>
                <a:latin typeface="Georgia" charset="0"/>
              </a:rPr>
              <a:t>i</a:t>
            </a:r>
            <a:r>
              <a:rPr lang="en-US">
                <a:solidFill>
                  <a:schemeClr val="bg2"/>
                </a:solidFill>
              </a:rPr>
              <a:t>: </a:t>
            </a:r>
            <a:r>
              <a:rPr lang="en-US"/>
              <a:t>number of neighbors (degree) of ego </a:t>
            </a:r>
            <a:r>
              <a:rPr lang="en-US" i="1">
                <a:latin typeface="Georgia" charset="0"/>
              </a:rPr>
              <a:t>i</a:t>
            </a:r>
          </a:p>
          <a:p>
            <a:pPr marL="514350" indent="-514350" algn="l">
              <a:buFont typeface="Wingdings" charset="2"/>
              <a:buChar char="§"/>
            </a:pPr>
            <a:r>
              <a:rPr lang="en-US" i="1">
                <a:solidFill>
                  <a:srgbClr val="A50021"/>
                </a:solidFill>
                <a:latin typeface="Georgia" charset="0"/>
              </a:rPr>
              <a:t>E</a:t>
            </a:r>
            <a:r>
              <a:rPr lang="en-US" i="1" baseline="-25000">
                <a:solidFill>
                  <a:srgbClr val="A50021"/>
                </a:solidFill>
                <a:latin typeface="Georgia" charset="0"/>
              </a:rPr>
              <a:t>i</a:t>
            </a:r>
            <a:r>
              <a:rPr lang="en-US">
                <a:solidFill>
                  <a:schemeClr val="bg2"/>
                </a:solidFill>
              </a:rPr>
              <a:t>: </a:t>
            </a:r>
            <a:r>
              <a:rPr lang="en-US"/>
              <a:t>number of edges in egonet </a:t>
            </a:r>
            <a:r>
              <a:rPr lang="en-US" i="1">
                <a:latin typeface="Georgia" charset="0"/>
              </a:rPr>
              <a:t>i</a:t>
            </a:r>
            <a:endParaRPr lang="en-US"/>
          </a:p>
          <a:p>
            <a:pPr marL="514350" indent="-514350" algn="l">
              <a:buFont typeface="Wingdings" charset="2"/>
              <a:buChar char="§"/>
            </a:pPr>
            <a:r>
              <a:rPr lang="en-US" i="1">
                <a:solidFill>
                  <a:srgbClr val="A50021"/>
                </a:solidFill>
                <a:latin typeface="Georgia" charset="0"/>
              </a:rPr>
              <a:t>W</a:t>
            </a:r>
            <a:r>
              <a:rPr lang="en-US" i="1" baseline="-25000">
                <a:solidFill>
                  <a:srgbClr val="A50021"/>
                </a:solidFill>
                <a:latin typeface="Georgia" charset="0"/>
              </a:rPr>
              <a:t>i</a:t>
            </a:r>
            <a:r>
              <a:rPr lang="en-US">
                <a:solidFill>
                  <a:schemeClr val="bg2"/>
                </a:solidFill>
              </a:rPr>
              <a:t>: </a:t>
            </a:r>
            <a:r>
              <a:rPr lang="en-US"/>
              <a:t>total weight of egonet </a:t>
            </a:r>
            <a:r>
              <a:rPr lang="en-US" i="1">
                <a:latin typeface="Georgia" charset="0"/>
              </a:rPr>
              <a:t>i</a:t>
            </a:r>
            <a:endParaRPr lang="en-US"/>
          </a:p>
          <a:p>
            <a:pPr marL="514350" indent="-514350" algn="l">
              <a:buFont typeface="Wingdings" charset="2"/>
              <a:buChar char="§"/>
            </a:pPr>
            <a:r>
              <a:rPr lang="el-GR" i="1">
                <a:solidFill>
                  <a:srgbClr val="A50021"/>
                </a:solidFill>
                <a:latin typeface="Georgia" charset="0"/>
              </a:rPr>
              <a:t>λ</a:t>
            </a:r>
            <a:r>
              <a:rPr lang="en-US" i="1" baseline="-25000">
                <a:solidFill>
                  <a:srgbClr val="A50021"/>
                </a:solidFill>
                <a:latin typeface="Georgia" charset="0"/>
              </a:rPr>
              <a:t>w,i</a:t>
            </a:r>
            <a:r>
              <a:rPr lang="en-US">
                <a:solidFill>
                  <a:schemeClr val="bg2"/>
                </a:solidFill>
              </a:rPr>
              <a:t>: </a:t>
            </a:r>
            <a:r>
              <a:rPr lang="en-US"/>
              <a:t>principal eigenvalue of the </a:t>
            </a:r>
            <a:r>
              <a:rPr lang="en-US">
                <a:solidFill>
                  <a:srgbClr val="A50021"/>
                </a:solidFill>
              </a:rPr>
              <a:t>weighted </a:t>
            </a:r>
            <a:r>
              <a:rPr lang="en-US"/>
              <a:t>adjacency matrix of egonet </a:t>
            </a:r>
            <a:r>
              <a:rPr lang="en-US" i="1">
                <a:latin typeface="Georgia" charset="0"/>
              </a:rPr>
              <a:t>I</a:t>
            </a:r>
            <a:endParaRPr lang="en-US"/>
          </a:p>
          <a:p>
            <a:pPr marL="514350" indent="-514350">
              <a:buFont typeface="Times New Roman" charset="0"/>
              <a:buAutoNum type="arabicPeriod"/>
            </a:pPr>
            <a:endParaRPr lang="en-US" i="1">
              <a:latin typeface="Georgia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83CCEA-7F7B-ED44-822C-6662F86182F5}" type="slidenum">
              <a:rPr lang="en-US"/>
              <a:pPr/>
              <a:t>7</a:t>
            </a:fld>
            <a:endParaRPr lang="en-US"/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110038"/>
            <a:ext cx="1389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4102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747838"/>
            <a:ext cx="13716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528638"/>
            <a:ext cx="12461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890838"/>
            <a:ext cx="1316038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25611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9"/>
          <p:cNvGrpSpPr>
            <a:grpSpLocks/>
          </p:cNvGrpSpPr>
          <p:nvPr/>
        </p:nvGrpSpPr>
        <p:grpSpPr bwMode="auto">
          <a:xfrm>
            <a:off x="457200" y="3352800"/>
            <a:ext cx="2530475" cy="2454275"/>
            <a:chOff x="1820334" y="2666999"/>
            <a:chExt cx="2249657" cy="2171188"/>
          </a:xfrm>
        </p:grpSpPr>
        <p:sp>
          <p:nvSpPr>
            <p:cNvPr id="51" name="Rectangle 50"/>
            <p:cNvSpPr/>
            <p:nvPr/>
          </p:nvSpPr>
          <p:spPr>
            <a:xfrm>
              <a:off x="1820334" y="2666999"/>
              <a:ext cx="1490362" cy="134821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adjacency matrix</a:t>
              </a:r>
            </a:p>
          </p:txBody>
        </p:sp>
        <p:sp>
          <p:nvSpPr>
            <p:cNvPr id="52" name="Left Brace 51"/>
            <p:cNvSpPr/>
            <p:nvPr/>
          </p:nvSpPr>
          <p:spPr>
            <a:xfrm rot="16200000">
              <a:off x="2380160" y="3532679"/>
              <a:ext cx="380590" cy="1480483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Left Brace 52"/>
            <p:cNvSpPr/>
            <p:nvPr/>
          </p:nvSpPr>
          <p:spPr>
            <a:xfrm rot="10800000">
              <a:off x="3336100" y="2666999"/>
              <a:ext cx="381059" cy="1348215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188" name="TextBox 53"/>
            <p:cNvSpPr txBox="1">
              <a:spLocks noChangeArrowheads="1"/>
            </p:cNvSpPr>
            <p:nvPr/>
          </p:nvSpPr>
          <p:spPr bwMode="auto">
            <a:xfrm>
              <a:off x="2362200" y="4429790"/>
              <a:ext cx="300938" cy="40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8</a:t>
              </a:r>
            </a:p>
          </p:txBody>
        </p:sp>
        <p:sp>
          <p:nvSpPr>
            <p:cNvPr id="92189" name="TextBox 54"/>
            <p:cNvSpPr txBox="1">
              <a:spLocks noChangeArrowheads="1"/>
            </p:cNvSpPr>
            <p:nvPr/>
          </p:nvSpPr>
          <p:spPr bwMode="auto">
            <a:xfrm>
              <a:off x="3769054" y="3081635"/>
              <a:ext cx="300937" cy="40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8</a:t>
              </a:r>
            </a:p>
          </p:txBody>
        </p:sp>
      </p:grpSp>
      <p:sp>
        <p:nvSpPr>
          <p:cNvPr id="921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Dynamic Graphs: Epidemic?</a:t>
            </a:r>
          </a:p>
        </p:txBody>
      </p:sp>
      <p:sp>
        <p:nvSpPr>
          <p:cNvPr id="92164" name="AutoShape 4" descr="data:image/jpeg;base64,/9j/4AAQSkZJRgABAQAAAQABAAD/2wCEAAkGBhISERUUExMUFRUVERMXFxgWGRkXGRsYHBgYFhoUGBgbHCcfFxsjHRgXHzMgIycpLCwsFSIxNTAsNScrLCkBCQoKDgwOGg8OGjUiHSE1NS81NC81NTAyNS4tLzUyMS80LDApNS00MjQwLC00KjQ0LSwsLC4sNDU0NSwsLzUsNP/AABEIAKAAhAMBIgACEQEDEQH/xAAcAAEAAgIDAQAAAAAAAAAAAAAABgcEBQIDCAH/xABBEAABAwIBCAYHBQcFAQAAAAABAAIDBBEFBgcSITFBUWETInGBkaEUMlJiscHhI0LC0fA0U3KCkqLxCDNjsuIV/8QAGwEBAAIDAQEAAAAAAAAAAAAAAAQFAgMGAQf/xAA7EQABAwIDBAMOBQUAAAAAAAABAAIDBBESITEFQWGhE1GiFRYiMlJTcYGRsdHS4fAXI1Ti8QYzQoLB/9oADAMBAAIRAxEAPwC8URERERERF01dWyKN8kjg1jGOc5x2BrRck8gAu5RDOjiVIzD54qmobD00L2s3uLtoswdZwuBe24oipzKvOZWYxWMpKV7oKeSURtAJaXAmxklcNdrXOjsA4nWppV548OwunZSUbX1ZhYGBwOjGSNpMhuXEkk9UEc158DiNhsuKIrdP+pCt0v2am0b7PtL+On8ln0f+pZ4/3aFp5slLfJzDfxCpNERemsDz94ZOQ2QyU7j+9bdt/wCNhNhzICsSlq2SsD43texwu1zCHNI4gjUV4hUqyCzh1OGTB0bi6Fzh0sJPVcN5HsvtscOGu4RF65RYWC4xFVQRzwu0o5GBzT8QRuINwRuIWaiIiIiIiIiIiIiIiIiKKZysthhlE6UAGV50IWnYXkesfdaLk9gG9eUsUxWapldLPI6SRxuXONz2chwA1BT/AD85SmoxIwA/Z0rQwcOkdZ0h7fVb/IohkbhYqK2FhF26ek7+FvWIPba3esXuDGlx3L1oxEAKe5GZARxsZNOC6R7DeM2LA1w1BzSNZtr7ey62FZm2oZLkRujJ9hxA8DcKUIuVdVSlxdisroQsAw2UGkzSU26aYdugfwhayvzRPDSYZw47mvbo35aQJ8wrMRbG107f8liaaM7l5zqKd0b3MeC1zSQ4HaCNoXWrCzs4KGvjqGi2n1H/AMQF2nvbcfyKvV0UEomjDwqqVmBxarezAZbmGoNDK77Oe7or/dlA1t7HgeLRxK9CrxJQVjoZWSsNnRva9p5tII8wvaOFYg2eCKZnqyxMkb2OaHDyK3LWspERERERERERERcJZQ1pcTYNBJPIa1zWmytkIpXgfeLW+JWuV/RsLupZsbicG9a8hYzXmeommO2SaR/9Tifmpbmkp71Uj/YhP9zgPkoVVU5je5jtrHFp7QbKxcz1P+0SbrxN/wCzj8vFR611qdxW2nH5oUqDJK6aWNszoKWnc1k0sYvLJK7ZTw8DxO5cJ8nsJZKYnUs8crTreKl3pAvr0y079YPBMm9L/wCdM1hLZIMUqDLbaHODejkPAarA+6q5dhmITV3SzdI6XpGudM7YQLC+lsI0QAAN2pbIIWRsAaqatq5HzPb0mDDmL2z9v/FYGJ4jJhhDZpHVNPLE59JNbruIsDTyW++CQL/4Ga/JJvROmxPpaiQNa+SGN5hp6drtbWPcNbn22n/J6cq6qKGlwzpwNeKtmAP7ltg88heyxM6sdaDPHC5+hJM50rGn/cYTpMPMchxRlPGxxe0Zley7QlfBFiOHHqerLjyusbG8kKGopJTRdLBIxjpWxCUzQyhg0iBf1X2BsRzG9VZJhrhHG8dYSl4AG0OaQC087EHvVlZqcEqA8Nc0jTlYWtO2w9dxG4W+Cz8LwOmmmqixmjBHijn0+gbN+zGj1fcJsbdi8nlELMa3bNe+oc+NzsWE2Duvf6MlTa9RZkcdE+Fwxn14Q9mve0ONiOwEDuCoTOHgraesOgLMlHSAbgSSHAcrg+KtDMa8tgh96aYdxsPksX1HgMe3RxHNWLYvCc07ldiIilrQiIiIiIiIiwMcojLA9o22uO0a7fLvWeixe0PaWnevWuwkELy5nUybEcgqWi3SO0ZBwfbU7vAN+Y5qVZusM6GhYSNcpdIe+wb/AGtb4qys5GRLK+ilY0Bkl2PD7XN2m5uBtu3SHeoxBCGMa0bGta0dgFgqOsLoomwuN/huVlT2e8yAfytXU0VRDO6po3M03sDJoZReKdo2B3BwGoH9EMfdtGCv6T3qkGEHjsuRvt5rbrj0ova4vwUeKvlibhyI4pNs6Codie25C0xwaSqfJNiDmySSRdGI2C0UMf7uMcfe/wAr7BXVdOxsM9M3EIYxoxSNk6KoY3cxxOp4Gz57lul8c4DaQO1eMrpWuLr3us5KKKVnRubcLUSYpWStdFS0ow9jwWyTSSdLOWna2MD1L8fMLPw3DmQRMijFmsFhx4kniSbnvWQ1wIuNYX1a56p8/jaLKCljpxhjFlVmdyS9TC3eIPi9ytrNVk+6KKAEW6KK7v43XcW9oLj/AErR0Gbz03Fo6iUsMETGks13JbfRB1WsXG+3YFckFO1g0WtDRwGpW9PF0sceeTc/Wocr8D39Z9y7ERFaKGiIiIiIiIiIiIigeUWEGGS4HUebt5He39blPFj11KyRha8dU91uYO4qJV04nZbeNFvglMbr7lWi1+JUpPWHDX+a3WJUYikLQ9jxuLXAm3MA3BWKuWkYQS12qvoZTG4Pao9dc4oS42H67VuXUrDtaFzYwDYAOxaejVi6vFvBGaRR6LQOAXNrSTYayV8JUtyXwdgtI5zHv+6GuDg3nqOs/BTaeB0zsLVTyy4AXFbLJ/CugisfXdrd8m9y2iIuqjYI2hrdAqNzi43KIiLNYoiIiIix6+vZDG6WQ2YxpJPL5lRTBc4vpMui2lk6O9jJpA6PNzbAdwcStEtRFD/cdZSoaOaZjpGNu1upyHvUzRcY5Q4XBuFqspseFJCX20nkERt4u/IbT9VtDwW4hmOCikhvjG3pyWly/wAsvRWdFEft3jbt0G+12nd4qpJql7zd7nOPFxLviuVbWPlkdJI4ue5xLiePy7F0rm6iodM650X0egoWUkQaMydT97upco5C03BII3jUtzSZTEapG6XMaj4bD5LSIopF1KlgjmFni6lTcooeLh/KV1TZTRj1WucfAKNIvMIUQbNgBvn7VmV2KyS7TZvsjZ38VhhEWSnMY1gwtFgpDkrlhLSSglznxEgPYTfV7Tb7CPNXVS1TJGNexwc1wBBGwgrzopzm3yqdC/oJD9i49Un7jz+E+R18VaUFQQ7ozmCub29RxCI1Nw0jW+V/r71a6Iiu1x6IiIiqXLzObFMyWlijLm3DTLpWBLXXOi2x0hq2khSLJiJjaSHQ2GJru0kXcTzvfwVdYlm5qYpnMOgGaR0Xk+s2+p1tt7buKkeEUEsDAxs7mtH3W7PF11yW1Im1YIdIGubuN8+GQPNdJTROdDgDrN1z3n2Ke0lWI9JzjZoaSfl3qGY/Map5edRGpo3BvD6rvqat7mhpcSL318dmv9b1jALRRyyU8LY2u0JP3wUKooYpQ5kwuCovW0BJ2Wd8ViYlhcsDg2Vui4sa+x2gG9r8Dq2K4Mn8l2tLZZWgvGtrT93mfe+HaornVw+9RE+9tKEt2ey4n8avZKV07BIG2edy1bH2idlB0NVLeEeKSCSOGW71ewZKvkWV6F73l9U9C97y+qjdzqnyeY+Kvu+3ZHnuy75Viosr0L3vL6p6F73l9U7nVPk8x8U77dkee7LvlWKiyvQve8vqnoXveX1TudU+TzHxTvt2R57su+VZDsClaI3vbZkjA9p9oHhz/NbShw++3U0eatWLA430kcEjbtbFG3mC1oGkOB/NQ/FsIfA+x1tPqu3EfI8lvna6li/LGZ1PUuXq2v2tV46l94m+KwZD0nr+9BrIclcb0miF56zRZh4gbu0fBSRVcx5aQQbEG4I4qe4DjAnZrsHt9YfiHIrZQVeMdG/XdxW2pgweE3RbRERWqhLCxTDGzM0TqI9U8D+Sgbm2JB2g2KslRbHMnpDKZIxpB2sjYQe/aqXalGZAJIxnvVpQVXRnA85KNyNva2sqW5PZOdHaSQXfuHs/+vgsLJelHTu029ZjdQO43sVLVhsulaWCV+q92hMQ8saihecyH7OF/B7m+Iv8lNFE851NpUDj7EkbvPQ/ErmV2BhcNyqHUba21M52EPIF9bZ9Sre6XWjsllV90j5PP6KR+HrP1PZ/ct5dLrR2Syd0j5PP6J+HrP1PZ/ct5dd9DFpysb7UjR4kBRyy3uQ9Lp18A4SaX9ILvksmbQLnBuHXj9FhJ/QMcTDIai+HPxer/ZXmAuiso2SsLHi4P6uOBXeitSARYrEG2irzGMHfA6x1tPqu48jwKxqOsfE4PYbEfqxG9WLW0jZWFjhqI8OBHMKFyZKVAdYNBF/WuLdvELn6mifE/FECRw3K0hqGvbZ62uHZSTPZcxh1nWuLjcDz4otzhGH9DE1l7kXJPM6yitI4psAxPz9ShPfHiNmrNREU1R11Clbp6dusW6JPEbda7UReAAaL0knVFq8p4NOkmH/E4/09b5LaLrqI9Jjm8WkeIsvV4qSRfXNtq4avDUviIiIiIik2b6DSq7+xE8+Nm/iKjKm2bSDrTP5Mb8SfkiKdoiIiIiIiIiIiIiIiIiIiL4SvqiGc7FXQ0ei02Mzwwn3bEuHfa3YStcjxGwuO5b6aAzytiG9VzjOJME8ojs5vSvs7cRpHWOIWEzFDvaO5YKKhNdMTe67lmxqRrMJbfjc3W9jkDhcLHqa8NNgLnyWBTVBbfmPPiulSZNoHoxh1OqroNgsE7ulzYNOPp9HNZoxQ+yPNWfmvqGOgk0SNLpOs3eBYAG3A6/BVGt1kdirqesicDqc8McOLXEC3jY9y1wV0gcA83BUiu2NA6IuhGFw58FeyIivVxCIiIiIiI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92165" name="Picture 7" descr="http://www.clker.com/cliparts/7/f/e/1/1237099166220053554yyycatch_people_biz_-_female_smile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775" y="3048000"/>
            <a:ext cx="579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9" descr="http://www.clker.com/cliparts/5/7/d/c/11954223871731788173johnny_automatic_girl_playing_soccer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5" y="2819400"/>
            <a:ext cx="7461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11" descr="http://www.clker.com/cliparts/6/5/b/f/1195436905566900749johnny_automatic_Jumping_rope.svg.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8775" y="2362200"/>
            <a:ext cx="533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5" descr="http://www.clker.com/cliparts/2/d/8/a/12370991902060309392yyycatch_people_biz_-_male_smile.svg.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375" y="4038600"/>
            <a:ext cx="612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0775" y="2195513"/>
            <a:ext cx="4413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2" descr="http://www.clker.com/cliparts/b/b/b/1/11971019011240434834msewtz_Business_Person.svg.h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59175" y="5148263"/>
            <a:ext cx="6096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2" descr="http://www.free-clipart-pictures.net/free_clipart/african_american_clipart/african_american_clipart_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30975" y="4495800"/>
            <a:ext cx="482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2" name="Picture 6" descr="http://www.imajlar.com/free_clipart/child_clipart/child_clipart_boy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02575" y="5029200"/>
            <a:ext cx="631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3" name="TextBox 30"/>
          <p:cNvSpPr txBox="1">
            <a:spLocks noChangeArrowheads="1"/>
          </p:cNvSpPr>
          <p:nvPr/>
        </p:nvSpPr>
        <p:spPr bwMode="auto">
          <a:xfrm>
            <a:off x="4572000" y="14478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Verdana" charset="0"/>
                <a:ea typeface="Verdana" charset="0"/>
                <a:cs typeface="Verdana" charset="0"/>
              </a:rPr>
              <a:t>Alternating behaviors</a:t>
            </a:r>
          </a:p>
        </p:txBody>
      </p:sp>
      <p:sp>
        <p:nvSpPr>
          <p:cNvPr id="92174" name="TextBox 31"/>
          <p:cNvSpPr txBox="1">
            <a:spLocks noChangeArrowheads="1"/>
          </p:cNvSpPr>
          <p:nvPr/>
        </p:nvSpPr>
        <p:spPr bwMode="auto">
          <a:xfrm>
            <a:off x="457200" y="1600200"/>
            <a:ext cx="23622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NIGHT </a:t>
            </a:r>
          </a:p>
          <a:p>
            <a:r>
              <a:rPr lang="en-US" sz="2800">
                <a:latin typeface="Calibri" charset="0"/>
              </a:rPr>
              <a:t>(e.g., home)</a:t>
            </a:r>
          </a:p>
          <a:p>
            <a:endParaRPr lang="en-US">
              <a:latin typeface="Calibri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0800000">
            <a:off x="5562600" y="4724400"/>
            <a:ext cx="914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2438" y="2590800"/>
            <a:ext cx="2392362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343400" y="5562600"/>
            <a:ext cx="35052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114800" y="3352800"/>
            <a:ext cx="2362200" cy="2286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591300" y="4076700"/>
            <a:ext cx="533400" cy="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86200" y="3886200"/>
            <a:ext cx="762000" cy="3048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5486400" y="3657600"/>
            <a:ext cx="1219200" cy="7620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9CE90-FE94-CD4C-8836-F0AC8E13D308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SIS model</a:t>
            </a:r>
          </a:p>
          <a:p>
            <a:pPr lvl="1" eaLnBrk="1" hangingPunct="1"/>
            <a:r>
              <a:rPr lang="en-US" sz="2400" smtClean="0"/>
              <a:t>recovery rate </a:t>
            </a:r>
            <a:r>
              <a:rPr lang="el-GR" sz="2400" smtClean="0">
                <a:ea typeface="Times New Roman" charset="0"/>
                <a:cs typeface="Times New Roman" charset="0"/>
              </a:rPr>
              <a:t>δ</a:t>
            </a:r>
            <a:endParaRPr lang="en-US" sz="2400" smtClean="0">
              <a:ea typeface="Times New Roman" charset="0"/>
              <a:cs typeface="Times New Roman" charset="0"/>
            </a:endParaRPr>
          </a:p>
          <a:p>
            <a:pPr lvl="1" eaLnBrk="1" hangingPunct="1"/>
            <a:r>
              <a:rPr lang="en-US" sz="2400" smtClean="0">
                <a:ea typeface="Times New Roman" charset="0"/>
                <a:cs typeface="Times New Roman" charset="0"/>
              </a:rPr>
              <a:t>infection rate </a:t>
            </a:r>
            <a:r>
              <a:rPr lang="el-GR" sz="2400" smtClean="0">
                <a:ea typeface="Times New Roman" charset="0"/>
                <a:cs typeface="Times New Roman" charset="0"/>
              </a:rPr>
              <a:t>β</a:t>
            </a:r>
            <a:endParaRPr lang="en-US" sz="2400" smtClean="0"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sz="2400" smtClean="0"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smtClean="0"/>
              <a:t>Set of </a:t>
            </a:r>
            <a:r>
              <a:rPr lang="en-US" i="1" smtClean="0"/>
              <a:t>T </a:t>
            </a:r>
            <a:r>
              <a:rPr lang="en-US" b="1" smtClean="0"/>
              <a:t>arbitrary </a:t>
            </a:r>
            <a:r>
              <a:rPr lang="en-US" smtClean="0"/>
              <a:t>graphs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    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z="2800" smtClean="0"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sz="2400" smtClean="0">
              <a:ea typeface="Times New Roman" charset="0"/>
              <a:cs typeface="Times New Roman" charset="0"/>
            </a:endParaRPr>
          </a:p>
          <a:p>
            <a:pPr eaLnBrk="1" hangingPunct="1"/>
            <a:endParaRPr lang="en-US" sz="2800" smtClean="0"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sz="2400" smtClean="0"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smtClean="0"/>
          </a:p>
        </p:txBody>
      </p:sp>
      <p:sp>
        <p:nvSpPr>
          <p:cNvPr id="931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Model Description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75" y="3444875"/>
            <a:ext cx="3057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267200"/>
            <a:ext cx="571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4572000"/>
            <a:ext cx="1828800" cy="1752600"/>
            <a:chOff x="1752600" y="2666999"/>
            <a:chExt cx="1828800" cy="1752601"/>
          </a:xfrm>
        </p:grpSpPr>
        <p:sp>
          <p:nvSpPr>
            <p:cNvPr id="7" name="Rectangle 6"/>
            <p:cNvSpPr/>
            <p:nvPr/>
          </p:nvSpPr>
          <p:spPr>
            <a:xfrm>
              <a:off x="1752600" y="2666999"/>
              <a:ext cx="990600" cy="9144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day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2066925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0800000">
              <a:off x="2819400" y="2666999"/>
              <a:ext cx="381000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228" name="TextBox 9"/>
            <p:cNvSpPr txBox="1">
              <a:spLocks noChangeArrowheads="1"/>
            </p:cNvSpPr>
            <p:nvPr/>
          </p:nvSpPr>
          <p:spPr bwMode="auto">
            <a:xfrm>
              <a:off x="2057400" y="3957935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N</a:t>
              </a:r>
            </a:p>
          </p:txBody>
        </p:sp>
        <p:sp>
          <p:nvSpPr>
            <p:cNvPr id="93229" name="TextBox 10"/>
            <p:cNvSpPr txBox="1">
              <a:spLocks noChangeArrowheads="1"/>
            </p:cNvSpPr>
            <p:nvPr/>
          </p:nvSpPr>
          <p:spPr bwMode="auto">
            <a:xfrm>
              <a:off x="3173916" y="2895600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N</a:t>
              </a: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257800" y="4648200"/>
            <a:ext cx="1828800" cy="1752600"/>
            <a:chOff x="1752600" y="2666999"/>
            <a:chExt cx="1828800" cy="1752601"/>
          </a:xfrm>
        </p:grpSpPr>
        <p:sp>
          <p:nvSpPr>
            <p:cNvPr id="13" name="Rectangle 12"/>
            <p:cNvSpPr/>
            <p:nvPr/>
          </p:nvSpPr>
          <p:spPr>
            <a:xfrm>
              <a:off x="1752600" y="2666999"/>
              <a:ext cx="990600" cy="91440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night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2066925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0800000">
              <a:off x="2819400" y="2666999"/>
              <a:ext cx="381000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223" name="TextBox 15"/>
            <p:cNvSpPr txBox="1">
              <a:spLocks noChangeArrowheads="1"/>
            </p:cNvSpPr>
            <p:nvPr/>
          </p:nvSpPr>
          <p:spPr bwMode="auto">
            <a:xfrm>
              <a:off x="2057400" y="3957935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N</a:t>
              </a:r>
            </a:p>
          </p:txBody>
        </p:sp>
        <p:sp>
          <p:nvSpPr>
            <p:cNvPr id="93224" name="TextBox 16"/>
            <p:cNvSpPr txBox="1">
              <a:spLocks noChangeArrowheads="1"/>
            </p:cNvSpPr>
            <p:nvPr/>
          </p:nvSpPr>
          <p:spPr bwMode="auto">
            <a:xfrm>
              <a:off x="3173916" y="2895600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N</a:t>
              </a:r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175" y="4191000"/>
            <a:ext cx="619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62800" y="49482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, weekend…..</a:t>
            </a:r>
          </a:p>
        </p:txBody>
      </p:sp>
      <p:grpSp>
        <p:nvGrpSpPr>
          <p:cNvPr id="93194" name="Group 44"/>
          <p:cNvGrpSpPr>
            <a:grpSpLocks/>
          </p:cNvGrpSpPr>
          <p:nvPr/>
        </p:nvGrpSpPr>
        <p:grpSpPr bwMode="auto">
          <a:xfrm>
            <a:off x="3352800" y="1295400"/>
            <a:ext cx="5105400" cy="2057400"/>
            <a:chOff x="1905000" y="3962400"/>
            <a:chExt cx="6019800" cy="2590800"/>
          </a:xfrm>
        </p:grpSpPr>
        <p:sp>
          <p:nvSpPr>
            <p:cNvPr id="93198" name="Oval 39"/>
            <p:cNvSpPr>
              <a:spLocks noChangeArrowheads="1"/>
            </p:cNvSpPr>
            <p:nvPr/>
          </p:nvSpPr>
          <p:spPr bwMode="auto">
            <a:xfrm>
              <a:off x="4267200" y="5257800"/>
              <a:ext cx="609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199" name="Oval 40"/>
            <p:cNvSpPr>
              <a:spLocks noChangeArrowheads="1"/>
            </p:cNvSpPr>
            <p:nvPr/>
          </p:nvSpPr>
          <p:spPr bwMode="auto">
            <a:xfrm>
              <a:off x="5867400" y="6019800"/>
              <a:ext cx="6096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200" name="Oval 41"/>
            <p:cNvSpPr>
              <a:spLocks noChangeArrowheads="1"/>
            </p:cNvSpPr>
            <p:nvPr/>
          </p:nvSpPr>
          <p:spPr bwMode="auto">
            <a:xfrm>
              <a:off x="2362200" y="5257800"/>
              <a:ext cx="6096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201" name="Oval 42"/>
            <p:cNvSpPr>
              <a:spLocks noChangeArrowheads="1"/>
            </p:cNvSpPr>
            <p:nvPr/>
          </p:nvSpPr>
          <p:spPr bwMode="auto">
            <a:xfrm>
              <a:off x="5791200" y="4343400"/>
              <a:ext cx="609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202" name="Line 43"/>
            <p:cNvSpPr>
              <a:spLocks noChangeShapeType="1"/>
            </p:cNvSpPr>
            <p:nvPr/>
          </p:nvSpPr>
          <p:spPr bwMode="auto">
            <a:xfrm>
              <a:off x="2971800" y="5562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3" name="Line 44"/>
            <p:cNvSpPr>
              <a:spLocks noChangeShapeType="1"/>
            </p:cNvSpPr>
            <p:nvPr/>
          </p:nvSpPr>
          <p:spPr bwMode="auto">
            <a:xfrm flipV="1">
              <a:off x="4800600" y="4724400"/>
              <a:ext cx="1066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4" name="Line 45"/>
            <p:cNvSpPr>
              <a:spLocks noChangeShapeType="1"/>
            </p:cNvSpPr>
            <p:nvPr/>
          </p:nvSpPr>
          <p:spPr bwMode="auto">
            <a:xfrm>
              <a:off x="4800600" y="5715000"/>
              <a:ext cx="1066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5" name="Text Box 46"/>
            <p:cNvSpPr txBox="1">
              <a:spLocks noChangeArrowheads="1"/>
            </p:cNvSpPr>
            <p:nvPr/>
          </p:nvSpPr>
          <p:spPr bwMode="auto">
            <a:xfrm>
              <a:off x="1905000" y="5867400"/>
              <a:ext cx="1524000" cy="50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</a:pPr>
              <a:r>
                <a:rPr lang="en-US" sz="2000">
                  <a:latin typeface="Calibri" charset="0"/>
                </a:rPr>
                <a:t>Infected</a:t>
              </a:r>
            </a:p>
          </p:txBody>
        </p:sp>
        <p:sp>
          <p:nvSpPr>
            <p:cNvPr id="93206" name="Text Box 47"/>
            <p:cNvSpPr txBox="1">
              <a:spLocks noChangeArrowheads="1"/>
            </p:cNvSpPr>
            <p:nvPr/>
          </p:nvSpPr>
          <p:spPr bwMode="auto">
            <a:xfrm>
              <a:off x="6248400" y="3962400"/>
              <a:ext cx="1676400" cy="50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</a:pPr>
              <a:r>
                <a:rPr lang="en-US" sz="2000">
                  <a:latin typeface="Calibri" charset="0"/>
                </a:rPr>
                <a:t>Healthy</a:t>
              </a:r>
            </a:p>
          </p:txBody>
        </p:sp>
        <p:sp>
          <p:nvSpPr>
            <p:cNvPr id="93207" name="Text Box 48"/>
            <p:cNvSpPr txBox="1">
              <a:spLocks noChangeArrowheads="1"/>
            </p:cNvSpPr>
            <p:nvPr/>
          </p:nvSpPr>
          <p:spPr bwMode="auto">
            <a:xfrm>
              <a:off x="4343400" y="5257800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</a:pPr>
              <a:r>
                <a:rPr lang="en-US">
                  <a:latin typeface="Calibri" charset="0"/>
                </a:rPr>
                <a:t>X</a:t>
              </a:r>
            </a:p>
          </p:txBody>
        </p:sp>
        <p:sp>
          <p:nvSpPr>
            <p:cNvPr id="93208" name="Text Box 49"/>
            <p:cNvSpPr txBox="1">
              <a:spLocks noChangeArrowheads="1"/>
            </p:cNvSpPr>
            <p:nvPr/>
          </p:nvSpPr>
          <p:spPr bwMode="auto">
            <a:xfrm>
              <a:off x="2362200" y="5257800"/>
              <a:ext cx="609601" cy="46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</a:pPr>
              <a:r>
                <a:rPr lang="en-US">
                  <a:latin typeface="Calibri" charset="0"/>
                </a:rPr>
                <a:t>N1</a:t>
              </a:r>
            </a:p>
          </p:txBody>
        </p:sp>
        <p:sp>
          <p:nvSpPr>
            <p:cNvPr id="93209" name="Text Box 50"/>
            <p:cNvSpPr txBox="1">
              <a:spLocks noChangeArrowheads="1"/>
            </p:cNvSpPr>
            <p:nvPr/>
          </p:nvSpPr>
          <p:spPr bwMode="auto">
            <a:xfrm>
              <a:off x="5867399" y="6019800"/>
              <a:ext cx="609601" cy="46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</a:pPr>
              <a:r>
                <a:rPr lang="en-US">
                  <a:latin typeface="Calibri" charset="0"/>
                </a:rPr>
                <a:t>N3</a:t>
              </a:r>
            </a:p>
          </p:txBody>
        </p:sp>
        <p:sp>
          <p:nvSpPr>
            <p:cNvPr id="93210" name="Text Box 51"/>
            <p:cNvSpPr txBox="1">
              <a:spLocks noChangeArrowheads="1"/>
            </p:cNvSpPr>
            <p:nvPr/>
          </p:nvSpPr>
          <p:spPr bwMode="auto">
            <a:xfrm>
              <a:off x="5791200" y="4343400"/>
              <a:ext cx="609601" cy="46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</a:pPr>
              <a:r>
                <a:rPr lang="en-US">
                  <a:latin typeface="Calibri" charset="0"/>
                </a:rPr>
                <a:t>N2</a:t>
              </a:r>
            </a:p>
          </p:txBody>
        </p:sp>
        <p:grpSp>
          <p:nvGrpSpPr>
            <p:cNvPr id="93211" name="Group 65"/>
            <p:cNvGrpSpPr>
              <a:grpSpLocks/>
            </p:cNvGrpSpPr>
            <p:nvPr/>
          </p:nvGrpSpPr>
          <p:grpSpPr bwMode="auto">
            <a:xfrm>
              <a:off x="2971800" y="4800600"/>
              <a:ext cx="3352800" cy="1066800"/>
              <a:chOff x="1872" y="3024"/>
              <a:chExt cx="2112" cy="672"/>
            </a:xfrm>
          </p:grpSpPr>
          <p:sp>
            <p:nvSpPr>
              <p:cNvPr id="93216" name="AutoShape 53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3217" name="AutoShape 55"/>
              <p:cNvSpPr>
                <a:spLocks noChangeArrowheads="1"/>
              </p:cNvSpPr>
              <p:nvPr/>
            </p:nvSpPr>
            <p:spPr bwMode="auto">
              <a:xfrm rot="-9412074">
                <a:off x="3120" y="3600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3218" name="Text Box 63"/>
              <p:cNvSpPr txBox="1">
                <a:spLocks noChangeArrowheads="1"/>
              </p:cNvSpPr>
              <p:nvPr/>
            </p:nvSpPr>
            <p:spPr bwMode="auto">
              <a:xfrm>
                <a:off x="1872" y="3024"/>
                <a:ext cx="8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  <a:buFont typeface="Times New Roman" charset="0"/>
                  <a:buNone/>
                </a:pPr>
                <a:r>
                  <a:rPr lang="en-US" sz="2000">
                    <a:latin typeface="Calibri" charset="0"/>
                  </a:rPr>
                  <a:t>Prob. </a:t>
                </a:r>
                <a:r>
                  <a:rPr lang="el-GR" sz="2000">
                    <a:latin typeface="Calibri" charset="0"/>
                    <a:ea typeface="Times New Roman" charset="0"/>
                    <a:cs typeface="Times New Roman" charset="0"/>
                  </a:rPr>
                  <a:t>β</a:t>
                </a:r>
              </a:p>
            </p:txBody>
          </p:sp>
          <p:sp>
            <p:nvSpPr>
              <p:cNvPr id="93219" name="Text Box 64"/>
              <p:cNvSpPr txBox="1">
                <a:spLocks noChangeArrowheads="1"/>
              </p:cNvSpPr>
              <p:nvPr/>
            </p:nvSpPr>
            <p:spPr bwMode="auto">
              <a:xfrm rot="1236582">
                <a:off x="3168" y="3408"/>
                <a:ext cx="8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  <a:buFont typeface="Times New Roman" charset="0"/>
                  <a:buNone/>
                </a:pPr>
                <a:r>
                  <a:rPr lang="en-US" sz="2000">
                    <a:latin typeface="Calibri" charset="0"/>
                  </a:rPr>
                  <a:t>Prob. </a:t>
                </a:r>
                <a:r>
                  <a:rPr lang="el-GR" sz="2000">
                    <a:latin typeface="Calibri" charset="0"/>
                    <a:ea typeface="Times New Roman" charset="0"/>
                    <a:cs typeface="Times New Roman" charset="0"/>
                  </a:rPr>
                  <a:t>β</a:t>
                </a:r>
              </a:p>
            </p:txBody>
          </p:sp>
        </p:grpSp>
        <p:sp>
          <p:nvSpPr>
            <p:cNvPr id="93212" name="Text Box 66"/>
            <p:cNvSpPr txBox="1">
              <a:spLocks noChangeArrowheads="1"/>
            </p:cNvSpPr>
            <p:nvPr/>
          </p:nvSpPr>
          <p:spPr bwMode="auto">
            <a:xfrm>
              <a:off x="6307540" y="5275791"/>
              <a:ext cx="1219200" cy="39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</a:pPr>
              <a:r>
                <a:rPr lang="en-US" sz="2000">
                  <a:latin typeface="Calibri" charset="0"/>
                </a:rPr>
                <a:t>Prob. </a:t>
              </a:r>
              <a:r>
                <a:rPr lang="el-GR" sz="2000">
                  <a:latin typeface="Calibri" charset="0"/>
                  <a:ea typeface="Times New Roman" charset="0"/>
                  <a:cs typeface="Times New Roman" charset="0"/>
                </a:rPr>
                <a:t>δ</a:t>
              </a:r>
            </a:p>
          </p:txBody>
        </p:sp>
        <p:sp>
          <p:nvSpPr>
            <p:cNvPr id="93213" name="Rectangle 59"/>
            <p:cNvSpPr>
              <a:spLocks noChangeArrowheads="1"/>
            </p:cNvSpPr>
            <p:nvPr/>
          </p:nvSpPr>
          <p:spPr bwMode="auto">
            <a:xfrm>
              <a:off x="6878541" y="5689600"/>
              <a:ext cx="60881" cy="2913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214" name="Rectangle 60"/>
            <p:cNvSpPr>
              <a:spLocks noChangeArrowheads="1"/>
            </p:cNvSpPr>
            <p:nvPr/>
          </p:nvSpPr>
          <p:spPr bwMode="auto">
            <a:xfrm>
              <a:off x="6756779" y="5806141"/>
              <a:ext cx="304404" cy="582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215" name="Rectangle 61"/>
            <p:cNvSpPr>
              <a:spLocks noChangeArrowheads="1"/>
            </p:cNvSpPr>
            <p:nvPr/>
          </p:nvSpPr>
          <p:spPr bwMode="auto">
            <a:xfrm>
              <a:off x="6764739" y="5686113"/>
              <a:ext cx="304404" cy="291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44EBD-903B-684D-9693-145311D8E0C9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60" name="Date Placeholder 5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67200" y="3810000"/>
            <a:ext cx="48768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</p:txBody>
      </p:sp>
      <p:sp>
        <p:nvSpPr>
          <p:cNvPr id="952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Informally, </a:t>
            </a:r>
            <a:r>
              <a:rPr lang="en-US" b="1" i="1" smtClean="0"/>
              <a:t>NO  </a:t>
            </a:r>
            <a:r>
              <a:rPr lang="en-US" b="1" smtClean="0"/>
              <a:t>epidemic  if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          </a:t>
            </a:r>
          </a:p>
          <a:p>
            <a:pPr eaLnBrk="1" hangingPunct="1">
              <a:buFont typeface="Arial" charset="0"/>
              <a:buNone/>
            </a:pPr>
            <a:r>
              <a:rPr lang="en-US" sz="4400" i="1" smtClean="0"/>
              <a:t>			    eig </a:t>
            </a:r>
            <a:r>
              <a:rPr lang="en-US" sz="4400" smtClean="0"/>
              <a:t>(</a:t>
            </a:r>
            <a:r>
              <a:rPr lang="en-US" sz="4400" b="1" smtClean="0">
                <a:latin typeface="Constantia" charset="0"/>
              </a:rPr>
              <a:t>S</a:t>
            </a:r>
            <a:r>
              <a:rPr lang="en-US" sz="4400" smtClean="0"/>
              <a:t>) =         &lt; 1</a:t>
            </a:r>
            <a:endParaRPr lang="en-US" sz="36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Our result: Dynamic Graphs Threshold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787650"/>
            <a:ext cx="76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3810000"/>
            <a:ext cx="4267200" cy="2133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Single number!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Largest </a:t>
            </a:r>
            <a:r>
              <a:rPr lang="en-US" sz="3600" dirty="0" err="1"/>
              <a:t>eigenvalue</a:t>
            </a:r>
            <a:r>
              <a:rPr lang="en-US" sz="3600" dirty="0"/>
              <a:t>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The </a:t>
            </a:r>
            <a:r>
              <a:rPr lang="en-US" sz="3600" i="1" dirty="0"/>
              <a:t>system matrix </a:t>
            </a:r>
            <a:r>
              <a:rPr lang="en-US" sz="3600" dirty="0"/>
              <a:t> S</a:t>
            </a:r>
          </a:p>
        </p:txBody>
      </p:sp>
      <p:sp>
        <p:nvSpPr>
          <p:cNvPr id="48" name="Oval 47"/>
          <p:cNvSpPr/>
          <p:nvPr/>
        </p:nvSpPr>
        <p:spPr>
          <a:xfrm>
            <a:off x="4953000" y="2514600"/>
            <a:ext cx="838200" cy="1295400"/>
          </a:xfrm>
          <a:prstGeom prst="ellipse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273800"/>
            <a:ext cx="9144000" cy="584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In </a:t>
            </a:r>
            <a:r>
              <a:rPr lang="en-US" sz="3200" dirty="0" err="1">
                <a:solidFill>
                  <a:schemeClr val="bg1"/>
                </a:solidFill>
              </a:rPr>
              <a:t>Prakash</a:t>
            </a:r>
            <a:r>
              <a:rPr lang="en-US" sz="3200" dirty="0">
                <a:solidFill>
                  <a:schemeClr val="bg1"/>
                </a:solidFill>
              </a:rPr>
              <a:t>+, ECML-PKDD 2010</a:t>
            </a:r>
            <a:endParaRPr lang="en-US" sz="3200" i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14800" y="3429000"/>
            <a:ext cx="838200" cy="3810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800600"/>
            <a:ext cx="4589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886200"/>
            <a:ext cx="117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410200" y="388620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onstantia" charset="0"/>
              </a:rPr>
              <a:t>S  =</a:t>
            </a:r>
            <a:endParaRPr lang="en-US" sz="3200" b="1">
              <a:latin typeface="Calibri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8600" y="3810000"/>
            <a:ext cx="1295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Details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7B9EB-B29C-BC40-8F2F-10CFEA970C58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48" grpId="0" animBg="1"/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3"/>
          <p:cNvSpPr txBox="1">
            <a:spLocks noChangeArrowheads="1"/>
          </p:cNvSpPr>
          <p:nvPr/>
        </p:nvSpPr>
        <p:spPr bwMode="auto">
          <a:xfrm>
            <a:off x="1600200" y="1600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Synthetic</a:t>
            </a:r>
          </a:p>
        </p:txBody>
      </p:sp>
      <p:sp>
        <p:nvSpPr>
          <p:cNvPr id="97283" name="TextBox 4"/>
          <p:cNvSpPr txBox="1">
            <a:spLocks noChangeArrowheads="1"/>
          </p:cNvSpPr>
          <p:nvPr/>
        </p:nvSpPr>
        <p:spPr bwMode="auto">
          <a:xfrm>
            <a:off x="5486400" y="1589088"/>
            <a:ext cx="3124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MIT Reality Mining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1447799" y="3733800"/>
            <a:ext cx="4114800" cy="3175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5791200"/>
            <a:ext cx="8153400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143000"/>
            <a:ext cx="3505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ea typeface="+mn-ea"/>
                <a:cs typeface="+mn-cs"/>
              </a:rPr>
              <a:t>log(fraction infected)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5943600"/>
            <a:ext cx="121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ea typeface="+mn-ea"/>
                <a:cs typeface="+mn-cs"/>
              </a:rPr>
              <a:t>Time</a:t>
            </a:r>
          </a:p>
        </p:txBody>
      </p:sp>
      <p:pic>
        <p:nvPicPr>
          <p:cNvPr id="972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24075"/>
            <a:ext cx="40386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2133600"/>
            <a:ext cx="4152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0" name="TextBox 13"/>
          <p:cNvSpPr txBox="1">
            <a:spLocks noChangeArrowheads="1"/>
          </p:cNvSpPr>
          <p:nvPr/>
        </p:nvSpPr>
        <p:spPr bwMode="auto">
          <a:xfrm>
            <a:off x="1828800" y="44196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Calibri" charset="0"/>
              </a:rPr>
              <a:t>BELOW</a:t>
            </a:r>
          </a:p>
        </p:txBody>
      </p:sp>
      <p:sp>
        <p:nvSpPr>
          <p:cNvPr id="97291" name="TextBox 14"/>
          <p:cNvSpPr txBox="1">
            <a:spLocks noChangeArrowheads="1"/>
          </p:cNvSpPr>
          <p:nvPr/>
        </p:nvSpPr>
        <p:spPr bwMode="auto">
          <a:xfrm>
            <a:off x="3200400" y="34290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Calibri" charset="0"/>
              </a:rPr>
              <a:t>AT</a:t>
            </a:r>
          </a:p>
        </p:txBody>
      </p:sp>
      <p:sp>
        <p:nvSpPr>
          <p:cNvPr id="97292" name="TextBox 15"/>
          <p:cNvSpPr txBox="1">
            <a:spLocks noChangeArrowheads="1"/>
          </p:cNvSpPr>
          <p:nvPr/>
        </p:nvSpPr>
        <p:spPr bwMode="auto">
          <a:xfrm>
            <a:off x="1828800" y="2667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charset="0"/>
              </a:rPr>
              <a:t>ABOVE</a:t>
            </a:r>
          </a:p>
        </p:txBody>
      </p:sp>
      <p:sp>
        <p:nvSpPr>
          <p:cNvPr id="97293" name="TextBox 16"/>
          <p:cNvSpPr txBox="1">
            <a:spLocks noChangeArrowheads="1"/>
          </p:cNvSpPr>
          <p:nvPr/>
        </p:nvSpPr>
        <p:spPr bwMode="auto">
          <a:xfrm>
            <a:off x="5867400" y="27432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libri" charset="0"/>
              </a:rPr>
              <a:t>ABOVE</a:t>
            </a:r>
          </a:p>
        </p:txBody>
      </p:sp>
      <p:sp>
        <p:nvSpPr>
          <p:cNvPr id="97294" name="TextBox 17"/>
          <p:cNvSpPr txBox="1">
            <a:spLocks noChangeArrowheads="1"/>
          </p:cNvSpPr>
          <p:nvPr/>
        </p:nvSpPr>
        <p:spPr bwMode="auto">
          <a:xfrm>
            <a:off x="5867400" y="3665538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Calibri" charset="0"/>
              </a:rPr>
              <a:t>AT</a:t>
            </a:r>
          </a:p>
        </p:txBody>
      </p:sp>
      <p:sp>
        <p:nvSpPr>
          <p:cNvPr id="97295" name="TextBox 18"/>
          <p:cNvSpPr txBox="1">
            <a:spLocks noChangeArrowheads="1"/>
          </p:cNvSpPr>
          <p:nvPr/>
        </p:nvSpPr>
        <p:spPr bwMode="auto">
          <a:xfrm>
            <a:off x="5334000" y="49530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Calibri" charset="0"/>
              </a:rPr>
              <a:t>BELOW</a:t>
            </a:r>
            <a:r>
              <a:rPr lang="en-US">
                <a:solidFill>
                  <a:srgbClr val="00B050"/>
                </a:solidFill>
                <a:latin typeface="Calibri" charset="0"/>
              </a:rPr>
              <a:t> </a:t>
            </a:r>
          </a:p>
        </p:txBody>
      </p:sp>
      <p:sp>
        <p:nvSpPr>
          <p:cNvPr id="97296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Infection-profile</a:t>
            </a:r>
          </a:p>
        </p:txBody>
      </p:sp>
      <p:sp>
        <p:nvSpPr>
          <p:cNvPr id="97297" name="AutoShape 2" descr="data:image/jpeg;base64,/9j/4AAQSkZJRgABAQAAAQABAAD/2wCEAAkGBhQSERUUExMUFBUUGB4YGBcYFxgXIBwiICAcGh4hHB8aICYkGRwjHBwYHy8gIycpLCwsGh8xNTAqNSgrLCkBCQoKDgwOGg8PGi4kHyQuLCw1LC8sLCwvKi0tLSosLTYuLCwqLCwpMCo0LDQvLS0sLCwsNCwsLCw0LCwsKSk0LP/AABEIAHUAyAMBIgACEQEDEQH/xAAcAAACAgMBAQAAAAAAAAAAAAAABgUHAgMECAH/xABFEAACAQIEAgcFBgQEAwkBAAABAgMEEQAFEiEGMQcTIkFRYXEUMoGRoSMzQlKCsQhicpIVQ6KyJFPBNGNzg6PCw9HwGP/EABoBAAIDAQEAAAAAAAAAAAAAAAAEAQIDBQb/xAAwEQACAQIFAQcDBAMBAAAAAAAAAQIDEQQSITFBUQUTgZGhsfBhceEiQsHRMmLxFP/aAAwDAQACEQMRAD8AvHBgwYADBgwYAFfpK4pfL8vlnjAMlwiX3AZjYE+NtzbFVZzXSUa09LFO6S18gaqqNVnb3Qx1fh94gW5AeeLe4pgpqtTQzgv1ya2VeaKCAHJ/D27BfEg8wDZZ4l4BiqKWKARJK0C6FklkdHNgF99FO5tuCpB2xKqwhdS3MqlKU2mnZL4vI5qniqeOSGigk0kxl2kftlI17NwWvrcnYE7Dmcb8648qRUQUsPVB5gzNIyltCL3gA2LE3AvttiGfIKiNqZhk8cjUa6I2SuFyOXb1KNYvc7+PwxDcQNmZq46uDKWheKNo2W4mR1JuLhSCLE9x8Mbf+ijLhCyw9aNrT4fXcdK3pEmasio4UXUFEs8pu2lAeSry1t4nYauRx0U/Sf19aaeCLsQb1EjG9u4JGBa7X/EdhY7HFZz8QvFmSVkmX1cKtH1dRGY2sbDnGdrbgGxO3njDI+KMup8wlnWoqIYJ7mSCSC7BtyNLKx2DEncXsSN+eDNSb259C2TEJaPj18i3aTpDjmrHp40OiBbzSG+zH3UQDmeZJOwtbfu+U3STDNWNTU6l1h+/mY6ETu0rsS737thsd9sU/wAI8W08GY1ERmVqeqlMi1Jumn3iNat62I8eVxiX6J6UpLVU7SQEaw4n61CsncAtjvcXby3BxKjSdtev4CUsRFS0T2t9evJc0HElO8kkayoWiCl99hquQCeWqwvbmAR44+ZPxLT1RfqJBII20lxfST3hW5PbvK3GKfreHK5cnq0EDiZZGMjAhuuDNqZ4yN2Giw9BbG0zs2RNLRxSKqQ6B2bFdNlkIt4do6vU4FTg/wB3FyHWqx3jzb8lvZfxBDPJJHC5kMRs7KrFA3euu2ksO9QSR347IKpXvoYNpJU2N7Ecxt3jwxSPEOY+yZTCKWRo4nMadYhK9hhd2BHebG557nG7jniyWngpqSllMUdSRGHSw0RjSvYI5XDDcd1/HBKg0nr09Qhi1JpZXq36F2Br8sfcVnXcbJlFKqJAhAOiKJQVLt33O+55liCbnvJxIRdIBpIOsrzeSRgFjhQWBNrRoCdTnxYnnflsMVlRnE1hiacknfcfMGFkcdwx07T1X/DBd9DNra3cOyLFz+VSfXnbfwlxeuYI0kcE8UYtoeVVUSA33UBibC3eBzFr4ycWt0bRnGSvF3J/BjFJAeRB9DfGWILBgwYMABgwYMABgwYMABiC404tiy6keol3tsiXsXc8lH7k9wBOJqaYIpZiFVQSSTYADcknuAGKVyuqbP8AODOwJoKA/ZqeTtfskjxYjUfBVUYrJ5VdkpXHrgbLJUhaoqt6qrIlm2tpFuxGB3Ki7W8ScMmIbiniEUkWoWaWQ6IlPe1rkn+VR2j8u8YU044nCBRpuObkXLeNw1wLnuHLkML08NVr3nFC+Jx9DCtQqPUsW+DFdUXE1bNIsccq6nNheFD8Ta2w54a5MqzIe5VUj/10rr9Um/6YKmEqQ/yNMPjaWITdN3S+jJeaUqrEBmIBIVTu1hewubXPLfFX5l010AZo6ihqNamzJJFCSD4HUcOjDNU/yaCX+mWaI/6lYfXETnEMk4/43Iuvt+KOWCUj0LFG+GKRpNbo3ck9hDquknIpD28qPqI4lP8ApYY1pV8MT+9FNTn/AM0f7WYYnKrh3JP8/Lqyl82hqQP7oywxFSdGWTVJ/wCFzPq2P4HeNv8AS+hv3xpouqIN9HwvkrEey5xNAe4e0BPo6ofrhig4EzBVBpc8lZe7WgkX5hmGFX/+c3O6V0bL49Ux/ZiMOvR70YDK3eT2p5i6aCmnQg3Bva5udtj3XOIlOy0kCV+DhnyPO1i6lmyyshtbqpItAI8LKqgYjc/oaueJIavIldIrFGpJ1Urbayjc2I2ti2sGKLETRZ00yluM85oquARVFPmGXyRsGSR4WdVIFt9wSCPDyOOjMqijrRRtT5pT9dTSKxFQDCH90MTce8bX28cXCfDu8MRGY8IUVR99SQPfvMag/NbHG6xsuTB4WGmm38iL0gcKT1EdPJAi1UUU4eSOJgxZduQ7+8fqxHcYNUT18OWRdZErr1k5W4JTc6Rb8OkelyPDDTP0O0QOqnappH8YJmH0a+JLN0ippYZriSqWMxI8gu5QWDG627yN2B3YgczjWXaCs2+d/AxjgIprLxe3iTfCOTJS04jjgSADuUAFtram7y3md8TeFfgHis1kLpLpFTTN1cwGwPergdyuN/UMO7DRizkpfqRtGLisrd7BgwYMQWDBgwYADBgxH5/nUdJTS1EvuRKWPn4AeZNgPXABWPTrxmyomW05JmqLdZp5hSbKm3e5+g/mw38EcLrl1FHBtqA1yt4ud2N/AcvRcVd0SZZJmOZT5nUb9W118OsbkB5InL9OHzpRzcpTLSo1pKwlLjmsY3lb5WX9WFql5zVOJLkqcXOWyE3P+JlqJpKt20wL9nBe/uA7tbxkbf0C40UVakqB4zdTyPL9+WOHOuH1qI0j1GNEN7KL7AWA8rY7MtpUHVU8LIpZtCEsLLe5LNvvpAZj42t3471OPcrL+1I8LXaxks6u6kpbcJcDpwFPHEJKiVJFUdgOUJUfm3W9t7C/ww7LxTTd8yLflrul/wC8DCJ0jcEz1tNSUVAY+ojYmR2kFhYALqAuXJJZuR3wxUWXNl9BBRo/WykCGMsLgsdRZiD+BBdreCgd+ObUm5yzM9jhsPHD0lTjx7k/Q5xHM7iNlYJsSGBueZAt4C2/ibd2O0PirmoJZ80WngpYloqMaZ5pIVvKxFyFa1y1yDde8sSeQww53kUcaxpTtPDLMwROrnlsO920lipCoGPLnpHfigwTueZ6tPSy1ABkESMwVN9RHcLeex8N/DCNwBNVZl102Z0dOIGA6lXgAYnmba7krb8R5nl34689zBMsSNXzQxA9mOOaGOY2G1/s1R9I72J8d8TitmKi+iiqB5NNAT/cJB9cAHJXdH+WRo8vVmmVAWZ4pZYNIG5J0MALemF3hKOPMEkehzPNIhE+giVkkBvuCBIpNiPE3xPZ68lTTyU9Tl9UI5BZmp5YZDYENtdge4D3cSHCUVPHD1NNTywJHa6SRSRm55m7jtk2Nzc/tiLJgQ9ZleZU6NJ/ilM8aC7GpplQAebRsMa6PPM06tZBTUVZGwuHpqhk1DxAkBHj34leMODhmKxRyyukCPrkjTYyEe6C34VHa7u8cueNubyxZfRqkKrGFGiJRyF97+Jtux88QqMZO1itSqqUHOT0RBR9KtOrFKqCppWU2JdOsQH+uK/7YaMrzyCpXVBMkq+KMGt625HyOKIyHOJ6iZmKhYN7XBufDc89tz3b4tXo/oQokcKo1WDsFALNzAuO5FNz5vbuxXEYWnThnixLC46rVrdzOKva909vo/qNk86orOxCqoLMx5AAXJPoMVYOIBPrqpAQKklo170poTZbeDSyMB5mTyx3dLWdtK0GVwH7SrYGUj8Md+/1sSfJfPC+kiyzgR/dA2QeENMdCf31BZ/MRjHKrL9NvHw+ex26e9zI5w2W1tPXH7twIKsC9rHcNb+U/wC3zxekcgYAgggi4I3BHlimc1y5Z4Xibk62v4HuPwNjiY6D+LGkgegnP29GdIB5mO9h66D2fQphrA1c0Mr3RTEQtK/UtDBgwYfFgwYMGAAxSX8Q/FV+py+M3LESygfKNfibtbyXF0VNSsaM7kKqAsxPIAC5J9AMeeuAaNs4zuWulBMUT9bY+PKFPgAD+g4iTyq5K1La4E4cFBQQwGwYLrlP87dpr+nL0XFX5txEKmeor2v1Kjq4B/3aHcjzd98PfSrnjRUgp4zaasYxA/lS15W9Au36sVRFxlSxkQqG6tBpDaQRt5czfxxbAwV3Vk7dDldrTnKCo04t8u3T8/2fckrqupkWU6YoAfdtu3z3PrsMWXwLk8C082Y1EaGLQwj1IpAjTdnsRuXYbeSr44UqbLXrJYaeKQqKjmQi9iK13bxB0kKPNhh3rK9DJ/hPttK7PH1fUNTOoC6fc1xSAK2nkOeGq8rLJe4t2ZRU5PEZVFbJL1v1fF/uc/R3U02bxzSvlsUCpJpRkGnULXtdbdpdr227WOaumo6YSVstTVU8IcwUojmkdm0m0rqHLXVnW3hpjB/FiVziSspKaOjggpFM56iDqHdCtwSzaWU+6oZtRPO174i+JeGlnjRJaCsjEEBgg6tYqpI72u4VJAzPpFgSNudr4UO6MWSySVKl6LNxOimx6yGKWxtezGMRtyOOPKZcwmnkqglJULHqp4+3LCCFb7RkBDjtOAtyf8oW54g6TO6DKqB6ekM0NRLZQ1TDLExdrJ1jMyhQIwS1gdguOri3iiWmoIYclKVARdLSRlJiirpA7IJ1O5N72PfgAyr+GhLX+3VuW1czAKFRJIJol0jay6lZt7mxFrnliYqOkGA1EaO01MkXbk62GWPtEWRD2bAWJc3Ntl88dHCWcVkWWtUZqFSRAzmwUNoABGpV2Dk3Fh5d+Od+KYMqpVlr3KTVTNKyKC7FjbsgDujTQlzYdnzwAVrw1mNdnGcCoFQYIIJbhesCgIDcIqX7ZcbE2tub9wx6BGEyizjKMym6lFp6iXq+ssYgSFNvxFdmFxdb3GJLhvJaVdUtMjxrdoxaSTQwBsWVCxUC4IBtfbbY4AIOm6Wopc2GXwwvKLsrTKbgMoJO1t1BFi1+eIvjvN+tqSgPZh7Px/Ef2Hww3PllLllNK9PDHEbdw3ZjsNTHdt99zimuIcrepQIJdALanNiS3/43OHMNB6ztc4Pa9aLy0HKyerfREkVZiqILySMEjB5am5X8hux8gcWqgioaQlm+zgQs7Hmbdpif5mNz6nCV0a5LqlaY3ZKZeojLb3cgdY3qq6U9WbEf088RlYYqGPd6gh3A56QbIP1P/twljave1VBbL4xvsfC9xQzveWvhx/fiK2RVstQ1bmrD7aZvZqYeDyWQBf6FKj54ncipVXrCu6KRBGfFIRov+qTrH+OMKumFHHBAtj7BTtUP/NPJeKIeutnI9BiQy+jEUUcY/AoW/iRzPxNzjg1qma8lz7fNfE9JTjbTp8+fY6MJfENU+W5jBmEQ2JtIBtqtsyn+pPqL4dMRvEeUe000kX4iLp/UNx/9fHFMPV7uonwWqwzRsXNlmZJUQxzRNqjkUOp8QRf4Hy7sdWKR/h9409/LpjYi7w3/ANafD3gP6sXdj0RzAwYMGACvenPPjT5W6KbPUsIhbw3Z/wDSpHxxl0V8M+w5dGGH2s320m292HZH6VsPW+IHpGp/b89oKIm8cKGaQeROog+qxqP1YsSpn6tWcgWVS1jsNhf4bj64Wru9oovHTVlRca5mk9bVSytphgHsqG5HnKR5lzp/Thdy3JKJkVo0Elu0LntHu7QJG1+47Y2Zlw41RDEvWAFTrk/FqZjdjcd4Ja1+eJDgXo4Vqkq7MysGB03XTGdjv+YggX7sdiEHSillVktzyc6sMROTjValJ2UVe1tl/e46dHBEaSVbw1GqcBYSIWcCJfd+7ue212O3LThUoOjSiaZZqvNCsxYyTLpaAli2rstKFIHPe1/TDt0pVlXBS08GXI6PJdS8Yt1aRrqI1ck2tv4KcRXQ7mmZVSMawmWkCaY2lRdTNfmCRd103uWv3C+EZScndnpadONKChHZDNllaKmsqatftI6NGp4Ap1amsHmYW8SEjB/lPjhK6Of8b9v6+dH6iqGuUTMwCLq20KT2X7gtuXOwscdHFGa5VQVUVH7ECQLyyRF0aFTvfUh1uRu532FvTE7WR9VQ+2UdfVlCgaJJLVCyFiAigTLrBZio96++INCYp29rzN3O8NAvVKOYM0gDSH9EelPIu2OLOMxyR6o09R7J16gliyBStu4yWAVvLVfGGQZZmVDAqdVS1Vy0j2keGQu51vcsGVjqJF9tgMIeadHdI03W1kWZU13eSdjGs6tqOr7yAsI1G++m++ABvzXhCN6qGkpZ6mJCvtEwE7SoFUjqrJKWW7SgEDlaNtsY8T9G1TVyRPPJT1wgDaUlD0xOq19RhJB3A/CPO+Ovo9zykKSzLNCJJm7EOtQ6RRjq4I9LEG+gareLnEJRU/ETVccxdY4pnu0TGNkhjBBAP8xBI7FztuRgAwp6X/C4jTw5bNTz1fY66KRKtio3kK2Ie6JdgAgF9ONnGuYR1kMNHT1iUMCKdazCSndioAjjHWKvZvzNz3c8dOf8bpTNU5my9YEb2GjS9gxB1TPfwLi1x3RDxxnwp0yx188NMaRg7I7TkkFYtIJvuLsuw52tcDfABD5xHUUVGtPUVTVciAzOSSQvZsiKTuVABO/5sVpkXEdWZiCrTayLKdrFtkt4XJUW7xixc5zQTTu7EAyMSoJHIcgB5LbHTwdlonrl2GmmXr25bu10iB9O2/wGH6q7mkpJ2t7nlqFaOLxMoShmUnu+Ir55lg8P5UtJTRQXvoXtN+Zj2nY+rEnFL5PN/imfy1J3hgJZe8aU7EfzPb+eLQ6Rs8NJltRJezsvVx+Op+z9Bc/DFYcIUhpsmlkX72tcRR+PaPVJb5u3wx52o2qbfMtPPc9lTSzJcLUl41NUysDY1tS04JF7Q040xXFxsX0tbzx1TSVEThZIC6MbCWG7gf1obMnruMdmU0arVSqttFLFHSJ8usf4+5iP4kzWeWqiy6ibTPNYySj/ACl5k+Rt2ifCwG5whGLqTUIr8f8AFYabUY5mdcUysoZSGVtwRuD8cbPnjPjHgeooT7VQgzxWBqKa25O2qSMKNibamCjnvYjYRWScQw1aao27QHaQ7Mu/eO8eY2xethZUtd11Ip1lP7iDxbDJQZilTB2SWEyHwYHtDzHeR3hsemOFOIkrqSKpj2Ei3K89LDZlPmDcYpnjXJ/aKVrDtxdtfgDcfEX+mOr+HPO311NKd00iZfI3CNb+oFT+nHVwlTPT+q0E60csi8sGDBhoxK+4dywvm+Y1jjky00VxbZVUuR5X0i/rhwNj4YVeKuCsxllaSjzWSENv1TqCo/pKi9vUE+eE2s4b4oh9yrWf+mSP/wCVVwtOjKUr3LqSSsWLX8HUc28lNET+ZRoPzQg4j4ujyCMkwTVlOTz6qpf9pNW2K2m4l4mp79ZBI4HM+zxyD5xj/rjRH08ZhCbVFLCfIpJEfqT+2IyVVs/Ui0G7tFptw1WL91m1R6TQwTD4nSpxiJc4hFh7BVKNgLSUzf8AuXCPQ/xFRH76jkXzjkVvowH74ZMv6bMsl5zPCT/zI2/dNQxGarHctaLNEuYIkk8lbkdRqqbCaSPRVKwW1h2TdU7INrb9+JiHj/K6holaoWEwtqWKZTBZgNK3DgDs3uADzt4Ylsu4ppJ/uaqBz4LIt/kTfHbW5dHMtpYo5FP50Vx9QcT37W6DJ0EzpQhr6yILl0n2CxtJI8UgLSNyWNdBufHuG/Pa2M+E+F8yOWyQ107O9Syhgz6miiNhINXezLcWHK/rjsqei+gY6o4npn/NTyvCfkDp+mNY4VzCH/s2bSsB+CqiSYf3CzDGirxZXIyQ4zzvLaRYY6yKN+sISOPqRIbCy3tbZRcD9r47eF+KKSpaWCkN1pCIzZSEHMAIeRA0kfDwwoZhT1/XJNVZZS1zxqUWSCYoyg8yqScm8xuO446ch4+y6iQQtSzZYL7rLAyqTyuXXVqPmcaKSezIsOsfDNMqRIKeLRBcxKVBCE8yt+R88L3EmX01BSuKeGOJ6g6SUUAm+7Enmdv3wyZZn9PUi8E8Uo/kdW+gOELpDzLXUiMHaJbfE7n6WGGcPDNNHN7Tr9zh5NbvTzK7zXhhKiXrJXawAAUcgBu2/nv6Ys7ooorUbT2saqQuB4Iv2cY9NKk/qxXeeljGIo/vKh1hT1c2P0vi8MuoFhijhT3YkWNfRQFGM+0pKNoLnVivYUZzg6k3otF9Fz/HkU/0/ZsZJKWhj3JPWMB4sdEY/wB3zxKzUipV0FJ/l0cLVD/pHVoT8dbYVaF/8R4lll5xwOxHpF2E+bWOJLN8ys2c1F/u40pUPgbWa3xOOHiNZKmuF6y0/k9RS0Tl1ftqSWV50tPlr1kn+a0k5H5i7HQvy0D0GGXog4TaGF62pF6qt7bE81Q7qvlf3iP6R+HC1kXD/t9TS0hF6XL4opJ/B5NI0R+dhuR6+IxdGG8HRyp1OZe3BlXndqPT3DFd8ddEcdUxqaNvZawb6l2SQ/zgcifzAeoOLEwYe3FzzzR8VyQTGlzGM0867aiLK3gdtgD+YXU+WFqprpsmzPr6c2R+2BzV0Y3ZD5XFvLY49G8XcFU2ZQ9XUJcj3JBs6HxU/uDsceeOkHgSty5BHJeelVrxTAE6b/hPfHfbsnsm23fhaFBU55obPdGrqZo2kencvrlmiSVDdJFV1PiGAI+hwYr3oEz/AK/LOqY9ulcp+k9tf3YfpwYZMiysGDBgALY1VFIkgs6K48GUN++NuDAAqZp0WZZUe/RQg+MYMR3/APDK3+N8KWY/w6UT/czTxHzKyD6gH64tjBgA8+Zl/DhVLvBUwyeThoz9NQv8sQbcGZ/QbxrVADvgl6wfJGP1GPT+DAB5hi6XM4pTpmYtbunhAPzsp+uGPLf4iHFvaKNSPzROV+jA/vi956ZXFnVWHgwBH1ws5t0XZZUe/RxA/mjBiP8A6ZF/jfGbpxfBOZi9lHTXls9g0jwE90qG39yah87Yb6XM4KlPs5I5kP5Ssg+IF/rhCzL+Hakb7ioniPg2mQfsD9cKNd0CZjTnXSzxSEctLtC/wvt/qxm8OuGWU+pZuZ9HGXTnX7OInv78JMLA+PYIHhzGF+t6KpVJNPmM3jpqUEw+LDf42wopxFxBl5tNDNKg2PWx9cPhJHvb9RxOZR09wNZaqnkhYEXaM6x/a1mHpviF3tPWLKVKdKqrTin9yS4b4CrEzCGar9naOBXKGJju5FlJVhfYXw98QZj7PSzzf8qJ3HqFNvrbEblnH1FUkCCoSQt+G5U/JgDiL6U8ytlFZYEHsxsL7jUyfuD9cZTlOpNOe5alShRhkpqyEfoPy60M9Q3ORwgJ8F7TfMsPliHnDy5U+gXevzLsg/i32B8rjDpwS6QZbTxpYtJG7W1qG1EO1ivnYAH0xP8AC/RcscFCJ3c+zFZjEQthLYk9pdyFY8t/dwtShKrWnP8A2Xkr/gbm1GCX0Y0cJcOCiphHfXIxLzSWtrkbdm9O4DuAAxNYMGOuJBgwYMABjCeBXUq6hlYWKsAQR4EHmMZ4MAFcy9Fz0dT7VlEwpyxHW08hYwuL7ja5XmSOdu7Tj7ixcGAAwYMGAAwYMGAAwYMGAAwYMGAAwYMGAAwYMGAAxG5pw1S1ItPTQy/1xqx+BIuMfMGABOzLoJy2S5jSWna3OKRrfJ9WF7Pej+ehiYivNTCBcw1MImVgvaAJLjYHwwYMRYBv6O85TNKQTTUsCtFIYwAgIGkCxXUCV2NrXw7YMGJAMGDBgAMGDBgAMGDBgAMGDBg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7298" name="AutoShape 4" descr="data:image/jpeg;base64,/9j/4AAQSkZJRgABAQAAAQABAAD/2wCEAAkGBhQSERUUExMUFBUUGB4YGBcYFxgXIBwiICAcGh4hHB8aICYkGRwjHBwYHy8gIycpLCwsGh8xNTAqNSgrLCkBCQoKDgwOGg8PGi4kHyQuLCw1LC8sLCwvKi0tLSosLTYuLCwqLCwpMCo0LDQvLS0sLCwsNCwsLCw0LCwsKSk0LP/AABEIAHUAyAMBIgACEQEDEQH/xAAcAAACAgMBAQAAAAAAAAAAAAAABgUHAgMECAH/xABFEAACAQIEAgcFBgQEAwkBAAABAgMEEQAFEiEGMQcTIkFRYXEUMoGRoSMzQlKCsQhicpIVQ6KyJFPBNGNzg6PCw9HwGP/EABoBAAIDAQEAAAAAAAAAAAAAAAAEAQIDBQb/xAAwEQACAQIFAQcDBAMBAAAAAAAAAQIDEQQSITFBUQUTgZGhsfBhceEiQsHRMmLxFP/aAAwDAQACEQMRAD8AvHBgwYADBgwYAFfpK4pfL8vlnjAMlwiX3AZjYE+NtzbFVZzXSUa09LFO6S18gaqqNVnb3Qx1fh94gW5AeeLe4pgpqtTQzgv1ya2VeaKCAHJ/D27BfEg8wDZZ4l4BiqKWKARJK0C6FklkdHNgF99FO5tuCpB2xKqwhdS3MqlKU2mnZL4vI5qniqeOSGigk0kxl2kftlI17NwWvrcnYE7Dmcb8648qRUQUsPVB5gzNIyltCL3gA2LE3AvttiGfIKiNqZhk8cjUa6I2SuFyOXb1KNYvc7+PwxDcQNmZq46uDKWheKNo2W4mR1JuLhSCLE9x8Mbf+ijLhCyw9aNrT4fXcdK3pEmasio4UXUFEs8pu2lAeSry1t4nYauRx0U/Sf19aaeCLsQb1EjG9u4JGBa7X/EdhY7HFZz8QvFmSVkmX1cKtH1dRGY2sbDnGdrbgGxO3njDI+KMup8wlnWoqIYJ7mSCSC7BtyNLKx2DEncXsSN+eDNSb259C2TEJaPj18i3aTpDjmrHp40OiBbzSG+zH3UQDmeZJOwtbfu+U3STDNWNTU6l1h+/mY6ETu0rsS737thsd9sU/wAI8W08GY1ERmVqeqlMi1Jumn3iNat62I8eVxiX6J6UpLVU7SQEaw4n61CsncAtjvcXby3BxKjSdtev4CUsRFS0T2t9evJc0HElO8kkayoWiCl99hquQCeWqwvbmAR44+ZPxLT1RfqJBII20lxfST3hW5PbvK3GKfreHK5cnq0EDiZZGMjAhuuDNqZ4yN2Giw9BbG0zs2RNLRxSKqQ6B2bFdNlkIt4do6vU4FTg/wB3FyHWqx3jzb8lvZfxBDPJJHC5kMRs7KrFA3euu2ksO9QSR347IKpXvoYNpJU2N7Ecxt3jwxSPEOY+yZTCKWRo4nMadYhK9hhd2BHebG557nG7jniyWngpqSllMUdSRGHSw0RjSvYI5XDDcd1/HBKg0nr09Qhi1JpZXq36F2Br8sfcVnXcbJlFKqJAhAOiKJQVLt33O+55liCbnvJxIRdIBpIOsrzeSRgFjhQWBNrRoCdTnxYnnflsMVlRnE1hiacknfcfMGFkcdwx07T1X/DBd9DNra3cOyLFz+VSfXnbfwlxeuYI0kcE8UYtoeVVUSA33UBibC3eBzFr4ycWt0bRnGSvF3J/BjFJAeRB9DfGWILBgwYMABgwYMABgwYMABiC404tiy6keol3tsiXsXc8lH7k9wBOJqaYIpZiFVQSSTYADcknuAGKVyuqbP8AODOwJoKA/ZqeTtfskjxYjUfBVUYrJ5VdkpXHrgbLJUhaoqt6qrIlm2tpFuxGB3Ki7W8ScMmIbiniEUkWoWaWQ6IlPe1rkn+VR2j8u8YU044nCBRpuObkXLeNw1wLnuHLkML08NVr3nFC+Jx9DCtQqPUsW+DFdUXE1bNIsccq6nNheFD8Ta2w54a5MqzIe5VUj/10rr9Um/6YKmEqQ/yNMPjaWITdN3S+jJeaUqrEBmIBIVTu1hewubXPLfFX5l010AZo6ihqNamzJJFCSD4HUcOjDNU/yaCX+mWaI/6lYfXETnEMk4/43Iuvt+KOWCUj0LFG+GKRpNbo3ck9hDquknIpD28qPqI4lP8ApYY1pV8MT+9FNTn/AM0f7WYYnKrh3JP8/Lqyl82hqQP7oywxFSdGWTVJ/wCFzPq2P4HeNv8AS+hv3xpouqIN9HwvkrEey5xNAe4e0BPo6ofrhig4EzBVBpc8lZe7WgkX5hmGFX/+c3O6V0bL49Ux/ZiMOvR70YDK3eT2p5i6aCmnQg3Bva5udtj3XOIlOy0kCV+DhnyPO1i6lmyyshtbqpItAI8LKqgYjc/oaueJIavIldIrFGpJ1Urbayjc2I2ti2sGKLETRZ00yluM85oquARVFPmGXyRsGSR4WdVIFt9wSCPDyOOjMqijrRRtT5pT9dTSKxFQDCH90MTce8bX28cXCfDu8MRGY8IUVR99SQPfvMag/NbHG6xsuTB4WGmm38iL0gcKT1EdPJAi1UUU4eSOJgxZduQ7+8fqxHcYNUT18OWRdZErr1k5W4JTc6Rb8OkelyPDDTP0O0QOqnappH8YJmH0a+JLN0ippYZriSqWMxI8gu5QWDG627yN2B3YgczjWXaCs2+d/AxjgIprLxe3iTfCOTJS04jjgSADuUAFtram7y3md8TeFfgHis1kLpLpFTTN1cwGwPergdyuN/UMO7DRizkpfqRtGLisrd7BgwYMQWDBgwYADBgxH5/nUdJTS1EvuRKWPn4AeZNgPXABWPTrxmyomW05JmqLdZp5hSbKm3e5+g/mw38EcLrl1FHBtqA1yt4ud2N/AcvRcVd0SZZJmOZT5nUb9W118OsbkB5InL9OHzpRzcpTLSo1pKwlLjmsY3lb5WX9WFql5zVOJLkqcXOWyE3P+JlqJpKt20wL9nBe/uA7tbxkbf0C40UVakqB4zdTyPL9+WOHOuH1qI0j1GNEN7KL7AWA8rY7MtpUHVU8LIpZtCEsLLe5LNvvpAZj42t3471OPcrL+1I8LXaxks6u6kpbcJcDpwFPHEJKiVJFUdgOUJUfm3W9t7C/ww7LxTTd8yLflrul/wC8DCJ0jcEz1tNSUVAY+ojYmR2kFhYALqAuXJJZuR3wxUWXNl9BBRo/WykCGMsLgsdRZiD+BBdreCgd+ObUm5yzM9jhsPHD0lTjx7k/Q5xHM7iNlYJsSGBueZAt4C2/ibd2O0PirmoJZ80WngpYloqMaZ5pIVvKxFyFa1y1yDde8sSeQww53kUcaxpTtPDLMwROrnlsO920lipCoGPLnpHfigwTueZ6tPSy1ABkESMwVN9RHcLeex8N/DCNwBNVZl102Z0dOIGA6lXgAYnmba7krb8R5nl34689zBMsSNXzQxA9mOOaGOY2G1/s1R9I72J8d8TitmKi+iiqB5NNAT/cJB9cAHJXdH+WRo8vVmmVAWZ4pZYNIG5J0MALemF3hKOPMEkehzPNIhE+giVkkBvuCBIpNiPE3xPZ68lTTyU9Tl9UI5BZmp5YZDYENtdge4D3cSHCUVPHD1NNTywJHa6SRSRm55m7jtk2Nzc/tiLJgQ9ZleZU6NJ/ilM8aC7GpplQAebRsMa6PPM06tZBTUVZGwuHpqhk1DxAkBHj34leMODhmKxRyyukCPrkjTYyEe6C34VHa7u8cueNubyxZfRqkKrGFGiJRyF97+Jtux88QqMZO1itSqqUHOT0RBR9KtOrFKqCppWU2JdOsQH+uK/7YaMrzyCpXVBMkq+KMGt625HyOKIyHOJ6iZmKhYN7XBufDc89tz3b4tXo/oQokcKo1WDsFALNzAuO5FNz5vbuxXEYWnThnixLC46rVrdzOKva909vo/qNk86orOxCqoLMx5AAXJPoMVYOIBPrqpAQKklo170poTZbeDSyMB5mTyx3dLWdtK0GVwH7SrYGUj8Md+/1sSfJfPC+kiyzgR/dA2QeENMdCf31BZ/MRjHKrL9NvHw+ex26e9zI5w2W1tPXH7twIKsC9rHcNb+U/wC3zxekcgYAgggi4I3BHlimc1y5Z4Xibk62v4HuPwNjiY6D+LGkgegnP29GdIB5mO9h66D2fQphrA1c0Mr3RTEQtK/UtDBgwYfFgwYMGAAxSX8Q/FV+py+M3LESygfKNfibtbyXF0VNSsaM7kKqAsxPIAC5J9AMeeuAaNs4zuWulBMUT9bY+PKFPgAD+g4iTyq5K1La4E4cFBQQwGwYLrlP87dpr+nL0XFX5txEKmeor2v1Kjq4B/3aHcjzd98PfSrnjRUgp4zaasYxA/lS15W9Au36sVRFxlSxkQqG6tBpDaQRt5czfxxbAwV3Vk7dDldrTnKCo04t8u3T8/2fckrqupkWU6YoAfdtu3z3PrsMWXwLk8C082Y1EaGLQwj1IpAjTdnsRuXYbeSr44UqbLXrJYaeKQqKjmQi9iK13bxB0kKPNhh3rK9DJ/hPttK7PH1fUNTOoC6fc1xSAK2nkOeGq8rLJe4t2ZRU5PEZVFbJL1v1fF/uc/R3U02bxzSvlsUCpJpRkGnULXtdbdpdr227WOaumo6YSVstTVU8IcwUojmkdm0m0rqHLXVnW3hpjB/FiVziSspKaOjggpFM56iDqHdCtwSzaWU+6oZtRPO174i+JeGlnjRJaCsjEEBgg6tYqpI72u4VJAzPpFgSNudr4UO6MWSySVKl6LNxOimx6yGKWxtezGMRtyOOPKZcwmnkqglJULHqp4+3LCCFb7RkBDjtOAtyf8oW54g6TO6DKqB6ekM0NRLZQ1TDLExdrJ1jMyhQIwS1gdguOri3iiWmoIYclKVARdLSRlJiirpA7IJ1O5N72PfgAyr+GhLX+3VuW1czAKFRJIJol0jay6lZt7mxFrnliYqOkGA1EaO01MkXbk62GWPtEWRD2bAWJc3Ntl88dHCWcVkWWtUZqFSRAzmwUNoABGpV2Dk3Fh5d+Od+KYMqpVlr3KTVTNKyKC7FjbsgDujTQlzYdnzwAVrw1mNdnGcCoFQYIIJbhesCgIDcIqX7ZcbE2tub9wx6BGEyizjKMym6lFp6iXq+ssYgSFNvxFdmFxdb3GJLhvJaVdUtMjxrdoxaSTQwBsWVCxUC4IBtfbbY4AIOm6Wopc2GXwwvKLsrTKbgMoJO1t1BFi1+eIvjvN+tqSgPZh7Px/Ef2Hww3PllLllNK9PDHEbdw3ZjsNTHdt99zimuIcrepQIJdALanNiS3/43OHMNB6ztc4Pa9aLy0HKyerfREkVZiqILySMEjB5am5X8hux8gcWqgioaQlm+zgQs7Hmbdpif5mNz6nCV0a5LqlaY3ZKZeojLb3cgdY3qq6U9WbEf088RlYYqGPd6gh3A56QbIP1P/twljave1VBbL4xvsfC9xQzveWvhx/fiK2RVstQ1bmrD7aZvZqYeDyWQBf6FKj54ncipVXrCu6KRBGfFIRov+qTrH+OMKumFHHBAtj7BTtUP/NPJeKIeutnI9BiQy+jEUUcY/AoW/iRzPxNzjg1qma8lz7fNfE9JTjbTp8+fY6MJfENU+W5jBmEQ2JtIBtqtsyn+pPqL4dMRvEeUe000kX4iLp/UNx/9fHFMPV7uonwWqwzRsXNlmZJUQxzRNqjkUOp8QRf4Hy7sdWKR/h9409/LpjYi7w3/ANafD3gP6sXdj0RzAwYMGACvenPPjT5W6KbPUsIhbw3Z/wDSpHxxl0V8M+w5dGGH2s320m292HZH6VsPW+IHpGp/b89oKIm8cKGaQeROog+qxqP1YsSpn6tWcgWVS1jsNhf4bj64Wru9oovHTVlRca5mk9bVSytphgHsqG5HnKR5lzp/Thdy3JKJkVo0Elu0LntHu7QJG1+47Y2Zlw41RDEvWAFTrk/FqZjdjcd4Ja1+eJDgXo4Vqkq7MysGB03XTGdjv+YggX7sdiEHSillVktzyc6sMROTjValJ2UVe1tl/e46dHBEaSVbw1GqcBYSIWcCJfd+7ue212O3LThUoOjSiaZZqvNCsxYyTLpaAli2rstKFIHPe1/TDt0pVlXBS08GXI6PJdS8Yt1aRrqI1ck2tv4KcRXQ7mmZVSMawmWkCaY2lRdTNfmCRd103uWv3C+EZScndnpadONKChHZDNllaKmsqatftI6NGp4Ap1amsHmYW8SEjB/lPjhK6Of8b9v6+dH6iqGuUTMwCLq20KT2X7gtuXOwscdHFGa5VQVUVH7ECQLyyRF0aFTvfUh1uRu532FvTE7WR9VQ+2UdfVlCgaJJLVCyFiAigTLrBZio96++INCYp29rzN3O8NAvVKOYM0gDSH9EelPIu2OLOMxyR6o09R7J16gliyBStu4yWAVvLVfGGQZZmVDAqdVS1Vy0j2keGQu51vcsGVjqJF9tgMIeadHdI03W1kWZU13eSdjGs6tqOr7yAsI1G++m++ABvzXhCN6qGkpZ6mJCvtEwE7SoFUjqrJKWW7SgEDlaNtsY8T9G1TVyRPPJT1wgDaUlD0xOq19RhJB3A/CPO+Ovo9zykKSzLNCJJm7EOtQ6RRjq4I9LEG+gareLnEJRU/ETVccxdY4pnu0TGNkhjBBAP8xBI7FztuRgAwp6X/C4jTw5bNTz1fY66KRKtio3kK2Ie6JdgAgF9ONnGuYR1kMNHT1iUMCKdazCSndioAjjHWKvZvzNz3c8dOf8bpTNU5my9YEb2GjS9gxB1TPfwLi1x3RDxxnwp0yx188NMaRg7I7TkkFYtIJvuLsuw52tcDfABD5xHUUVGtPUVTVciAzOSSQvZsiKTuVABO/5sVpkXEdWZiCrTayLKdrFtkt4XJUW7xixc5zQTTu7EAyMSoJHIcgB5LbHTwdlonrl2GmmXr25bu10iB9O2/wGH6q7mkpJ2t7nlqFaOLxMoShmUnu+Ir55lg8P5UtJTRQXvoXtN+Zj2nY+rEnFL5PN/imfy1J3hgJZe8aU7EfzPb+eLQ6Rs8NJltRJezsvVx+Op+z9Bc/DFYcIUhpsmlkX72tcRR+PaPVJb5u3wx52o2qbfMtPPc9lTSzJcLUl41NUysDY1tS04JF7Q040xXFxsX0tbzx1TSVEThZIC6MbCWG7gf1obMnruMdmU0arVSqttFLFHSJ8usf4+5iP4kzWeWqiy6ibTPNYySj/ACl5k+Rt2ifCwG5whGLqTUIr8f8AFYabUY5mdcUysoZSGVtwRuD8cbPnjPjHgeooT7VQgzxWBqKa25O2qSMKNibamCjnvYjYRWScQw1aao27QHaQ7Mu/eO8eY2xethZUtd11Ip1lP7iDxbDJQZilTB2SWEyHwYHtDzHeR3hsemOFOIkrqSKpj2Ei3K89LDZlPmDcYpnjXJ/aKVrDtxdtfgDcfEX+mOr+HPO311NKd00iZfI3CNb+oFT+nHVwlTPT+q0E60csi8sGDBhoxK+4dywvm+Y1jjky00VxbZVUuR5X0i/rhwNj4YVeKuCsxllaSjzWSENv1TqCo/pKi9vUE+eE2s4b4oh9yrWf+mSP/wCVVwtOjKUr3LqSSsWLX8HUc28lNET+ZRoPzQg4j4ujyCMkwTVlOTz6qpf9pNW2K2m4l4mp79ZBI4HM+zxyD5xj/rjRH08ZhCbVFLCfIpJEfqT+2IyVVs/Ui0G7tFptw1WL91m1R6TQwTD4nSpxiJc4hFh7BVKNgLSUzf8AuXCPQ/xFRH76jkXzjkVvowH74ZMv6bMsl5zPCT/zI2/dNQxGarHctaLNEuYIkk8lbkdRqqbCaSPRVKwW1h2TdU7INrb9+JiHj/K6holaoWEwtqWKZTBZgNK3DgDs3uADzt4Ylsu4ppJ/uaqBz4LIt/kTfHbW5dHMtpYo5FP50Vx9QcT37W6DJ0EzpQhr6yILl0n2CxtJI8UgLSNyWNdBufHuG/Pa2M+E+F8yOWyQ107O9Syhgz6miiNhINXezLcWHK/rjsqei+gY6o4npn/NTyvCfkDp+mNY4VzCH/s2bSsB+CqiSYf3CzDGirxZXIyQ4zzvLaRYY6yKN+sISOPqRIbCy3tbZRcD9r47eF+KKSpaWCkN1pCIzZSEHMAIeRA0kfDwwoZhT1/XJNVZZS1zxqUWSCYoyg8yqScm8xuO446ch4+y6iQQtSzZYL7rLAyqTyuXXVqPmcaKSezIsOsfDNMqRIKeLRBcxKVBCE8yt+R88L3EmX01BSuKeGOJ6g6SUUAm+7Enmdv3wyZZn9PUi8E8Uo/kdW+gOELpDzLXUiMHaJbfE7n6WGGcPDNNHN7Tr9zh5NbvTzK7zXhhKiXrJXawAAUcgBu2/nv6Ys7ooorUbT2saqQuB4Iv2cY9NKk/qxXeeljGIo/vKh1hT1c2P0vi8MuoFhijhT3YkWNfRQFGM+0pKNoLnVivYUZzg6k3otF9Fz/HkU/0/ZsZJKWhj3JPWMB4sdEY/wB3zxKzUipV0FJ/l0cLVD/pHVoT8dbYVaF/8R4lll5xwOxHpF2E+bWOJLN8ys2c1F/u40pUPgbWa3xOOHiNZKmuF6y0/k9RS0Tl1ftqSWV50tPlr1kn+a0k5H5i7HQvy0D0GGXog4TaGF62pF6qt7bE81Q7qvlf3iP6R+HC1kXD/t9TS0hF6XL4opJ/B5NI0R+dhuR6+IxdGG8HRyp1OZe3BlXndqPT3DFd8ddEcdUxqaNvZawb6l2SQ/zgcifzAeoOLEwYe3FzzzR8VyQTGlzGM0867aiLK3gdtgD+YXU+WFqprpsmzPr6c2R+2BzV0Y3ZD5XFvLY49G8XcFU2ZQ9XUJcj3JBs6HxU/uDsceeOkHgSty5BHJeelVrxTAE6b/hPfHfbsnsm23fhaFBU55obPdGrqZo2kencvrlmiSVDdJFV1PiGAI+hwYr3oEz/AK/LOqY9ulcp+k9tf3YfpwYZMiysGDBgALY1VFIkgs6K48GUN++NuDAAqZp0WZZUe/RQg+MYMR3/APDK3+N8KWY/w6UT/czTxHzKyD6gH64tjBgA8+Zl/DhVLvBUwyeThoz9NQv8sQbcGZ/QbxrVADvgl6wfJGP1GPT+DAB5hi6XM4pTpmYtbunhAPzsp+uGPLf4iHFvaKNSPzROV+jA/vi956ZXFnVWHgwBH1ws5t0XZZUe/RxA/mjBiP8A6ZF/jfGbpxfBOZi9lHTXls9g0jwE90qG39yah87Yb6XM4KlPs5I5kP5Ssg+IF/rhCzL+Hakb7ioniPg2mQfsD9cKNd0CZjTnXSzxSEctLtC/wvt/qxm8OuGWU+pZuZ9HGXTnX7OInv78JMLA+PYIHhzGF+t6KpVJNPmM3jpqUEw+LDf42wopxFxBl5tNDNKg2PWx9cPhJHvb9RxOZR09wNZaqnkhYEXaM6x/a1mHpviF3tPWLKVKdKqrTin9yS4b4CrEzCGar9naOBXKGJju5FlJVhfYXw98QZj7PSzzf8qJ3HqFNvrbEblnH1FUkCCoSQt+G5U/JgDiL6U8ytlFZYEHsxsL7jUyfuD9cZTlOpNOe5alShRhkpqyEfoPy60M9Q3ORwgJ8F7TfMsPliHnDy5U+gXevzLsg/i32B8rjDpwS6QZbTxpYtJG7W1qG1EO1ivnYAH0xP8AC/RcscFCJ3c+zFZjEQthLYk9pdyFY8t/dwtShKrWnP8A2Xkr/gbm1GCX0Y0cJcOCiphHfXIxLzSWtrkbdm9O4DuAAxNYMGOuJBgwYMABjCeBXUq6hlYWKsAQR4EHmMZ4MAFcy9Fz0dT7VlEwpyxHW08hYwuL7ja5XmSOdu7Tj7ixcGAAwYMGAAwYMGAAwYMGAAwYMGAAwYMGAAwYMGAAxG5pw1S1ItPTQy/1xqx+BIuMfMGABOzLoJy2S5jSWna3OKRrfJ9WF7Pej+ehiYivNTCBcw1MImVgvaAJLjYHwwYMRYBv6O85TNKQTTUsCtFIYwAgIGkCxXUCV2NrXw7YMGJAMGDBgAMGDBgAMGDBgAMGDBg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97299" name="Picture 6" descr="CalendarClip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1524000"/>
            <a:ext cx="1214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4B6AA-D767-BC41-A1B7-AC54895557F2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“Take-off” plots</a:t>
            </a:r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286000"/>
            <a:ext cx="3957638" cy="3276600"/>
          </a:xfrm>
        </p:spPr>
      </p:pic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0138" y="2357438"/>
            <a:ext cx="3929062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-1447799" y="3733800"/>
            <a:ext cx="4114800" cy="3175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" y="5791200"/>
            <a:ext cx="8153400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381000"/>
            <a:ext cx="1828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j-lt"/>
                <a:ea typeface="+mn-ea"/>
                <a:cs typeface="+mn-cs"/>
              </a:rPr>
              <a:t>Footprint     (# infected @ “steady state”)</a:t>
            </a:r>
          </a:p>
        </p:txBody>
      </p:sp>
      <p:pic>
        <p:nvPicPr>
          <p:cNvPr id="9933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0113" y="5867400"/>
            <a:ext cx="11826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rot="5400000" flipH="1" flipV="1">
            <a:off x="1295400" y="3886200"/>
            <a:ext cx="2743200" cy="0"/>
          </a:xfrm>
          <a:prstGeom prst="lin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8" name="TextBox 22"/>
          <p:cNvSpPr txBox="1">
            <a:spLocks noChangeArrowheads="1"/>
          </p:cNvSpPr>
          <p:nvPr/>
        </p:nvSpPr>
        <p:spPr bwMode="auto">
          <a:xfrm>
            <a:off x="1295400" y="28956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nstantia" charset="0"/>
              </a:rPr>
              <a:t>Our threshold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33600" y="2819400"/>
            <a:ext cx="457200" cy="3048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172200" y="3886200"/>
            <a:ext cx="2743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41" name="TextBox 27"/>
          <p:cNvSpPr txBox="1">
            <a:spLocks noChangeArrowheads="1"/>
          </p:cNvSpPr>
          <p:nvPr/>
        </p:nvSpPr>
        <p:spPr bwMode="auto">
          <a:xfrm>
            <a:off x="6172200" y="28956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nstantia" charset="0"/>
              </a:rPr>
              <a:t>Our threshold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10400" y="2819400"/>
            <a:ext cx="457200" cy="381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86600" y="6015038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j-lt"/>
                <a:ea typeface="+mn-ea"/>
                <a:cs typeface="+mn-cs"/>
              </a:rPr>
              <a:t>(log scale)</a:t>
            </a:r>
          </a:p>
        </p:txBody>
      </p:sp>
      <p:sp>
        <p:nvSpPr>
          <p:cNvPr id="99344" name="TextBox 31"/>
          <p:cNvSpPr txBox="1">
            <a:spLocks noChangeArrowheads="1"/>
          </p:cNvSpPr>
          <p:nvPr/>
        </p:nvSpPr>
        <p:spPr bwMode="auto">
          <a:xfrm>
            <a:off x="914400" y="4419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alibri" charset="0"/>
              </a:rPr>
              <a:t>NO EPIDEMIC</a:t>
            </a:r>
          </a:p>
        </p:txBody>
      </p:sp>
      <p:sp>
        <p:nvSpPr>
          <p:cNvPr id="99345" name="TextBox 32"/>
          <p:cNvSpPr txBox="1">
            <a:spLocks noChangeArrowheads="1"/>
          </p:cNvSpPr>
          <p:nvPr/>
        </p:nvSpPr>
        <p:spPr bwMode="auto">
          <a:xfrm>
            <a:off x="3124200" y="3043238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charset="0"/>
              </a:rPr>
              <a:t>EPIDEMIC</a:t>
            </a:r>
            <a:endParaRPr lang="en-US" sz="200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99346" name="TextBox 33"/>
          <p:cNvSpPr txBox="1">
            <a:spLocks noChangeArrowheads="1"/>
          </p:cNvSpPr>
          <p:nvPr/>
        </p:nvSpPr>
        <p:spPr bwMode="auto">
          <a:xfrm>
            <a:off x="7467600" y="257175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charset="0"/>
              </a:rPr>
              <a:t>EPIDEMIC</a:t>
            </a:r>
          </a:p>
        </p:txBody>
      </p:sp>
      <p:sp>
        <p:nvSpPr>
          <p:cNvPr id="99347" name="TextBox 34"/>
          <p:cNvSpPr txBox="1">
            <a:spLocks noChangeArrowheads="1"/>
          </p:cNvSpPr>
          <p:nvPr/>
        </p:nvSpPr>
        <p:spPr bwMode="auto">
          <a:xfrm>
            <a:off x="5334000" y="4427538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alibri" charset="0"/>
              </a:rPr>
              <a:t>NO EPIDEMIC</a:t>
            </a:r>
          </a:p>
        </p:txBody>
      </p:sp>
      <p:sp>
        <p:nvSpPr>
          <p:cNvPr id="99348" name="TextBox 23"/>
          <p:cNvSpPr txBox="1">
            <a:spLocks noChangeArrowheads="1"/>
          </p:cNvSpPr>
          <p:nvPr/>
        </p:nvSpPr>
        <p:spPr bwMode="auto">
          <a:xfrm>
            <a:off x="1371600" y="16002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Synthetic</a:t>
            </a:r>
          </a:p>
        </p:txBody>
      </p:sp>
      <p:sp>
        <p:nvSpPr>
          <p:cNvPr id="99349" name="TextBox 25"/>
          <p:cNvSpPr txBox="1">
            <a:spLocks noChangeArrowheads="1"/>
          </p:cNvSpPr>
          <p:nvPr/>
        </p:nvSpPr>
        <p:spPr bwMode="auto">
          <a:xfrm>
            <a:off x="5410200" y="16002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MIT Reality</a:t>
            </a:r>
          </a:p>
        </p:txBody>
      </p:sp>
      <p:pic>
        <p:nvPicPr>
          <p:cNvPr id="99350" name="Picture 6" descr="CalendarClip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1524000"/>
            <a:ext cx="1214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30F8E-FA97-E640-A6FA-B962FE926A01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Epidemics: what happens?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(Theory)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Background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Result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Proof Ideas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Bonus 1: Dynamic Graphs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7030A0"/>
                </a:solidFill>
                <a:ea typeface="+mn-ea"/>
              </a:rPr>
              <a:t>Bonus 2: Competing Viruses</a:t>
            </a: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Action: Who to immunize?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(Algorithms)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39747-6B17-CB4C-9723-B9BD5158C480}" type="slidenum">
              <a:rPr lang="en-US"/>
              <a:pPr>
                <a:defRPr/>
              </a:pPr>
              <a:t>75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 l="13000" t="16889" r="20500" b="28444"/>
          <a:stretch>
            <a:fillRect/>
          </a:stretch>
        </p:blipFill>
        <p:spPr bwMode="auto">
          <a:xfrm>
            <a:off x="5715000" y="2971800"/>
            <a:ext cx="2954338" cy="1677988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Competing Contagions</a:t>
            </a:r>
          </a:p>
        </p:txBody>
      </p:sp>
      <p:pic>
        <p:nvPicPr>
          <p:cNvPr id="103427" name="Picture 2" descr="http://t0.gstatic.com/images?q=tbn:ANd9GcQ81tWtwXRSMOvl_ckUhK7fF9Lxx2u4TR_raEIiAfQ3njCPMU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2270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Box 5"/>
          <p:cNvSpPr txBox="1">
            <a:spLocks noChangeArrowheads="1"/>
          </p:cNvSpPr>
          <p:nvPr/>
        </p:nvSpPr>
        <p:spPr bwMode="auto">
          <a:xfrm>
            <a:off x="381000" y="46482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alibri" charset="0"/>
              </a:rPr>
              <a:t>iPhone</a:t>
            </a:r>
            <a:r>
              <a:rPr lang="en-US" sz="3600">
                <a:latin typeface="Calibri" charset="0"/>
              </a:rPr>
              <a:t> v </a:t>
            </a:r>
            <a:r>
              <a:rPr lang="en-US" sz="3600" b="1">
                <a:latin typeface="Calibri" charset="0"/>
              </a:rPr>
              <a:t>Android</a:t>
            </a:r>
          </a:p>
        </p:txBody>
      </p:sp>
      <p:pic>
        <p:nvPicPr>
          <p:cNvPr id="103429" name="Picture 4" descr="http://t1.gstatic.com/images?q=tbn:ANd9GcSPujZK2GQWG-XzVYyiOwOx7XOaYHi6fRrPwFo7GYWV5N8VEUwn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362200"/>
            <a:ext cx="2400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Box 7"/>
          <p:cNvSpPr txBox="1">
            <a:spLocks noChangeArrowheads="1"/>
          </p:cNvSpPr>
          <p:nvPr/>
        </p:nvSpPr>
        <p:spPr bwMode="auto">
          <a:xfrm>
            <a:off x="5029200" y="46482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alibri" charset="0"/>
              </a:rPr>
              <a:t>Blu-ray </a:t>
            </a:r>
            <a:r>
              <a:rPr lang="en-US" sz="3600">
                <a:latin typeface="Calibri" charset="0"/>
              </a:rPr>
              <a:t>v </a:t>
            </a:r>
            <a:r>
              <a:rPr lang="en-US" sz="3600" b="1">
                <a:latin typeface="Calibri" charset="0"/>
              </a:rPr>
              <a:t>HD-DVD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B2D9E-3E0E-9C49-9F20-1E3B7150F737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273800"/>
            <a:ext cx="9144000" cy="584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Biological</a:t>
            </a:r>
            <a:r>
              <a:rPr lang="en-US" sz="3200" dirty="0">
                <a:solidFill>
                  <a:schemeClr val="bg1"/>
                </a:solidFill>
              </a:rPr>
              <a:t> common flu/avian flu, pneumococcal </a:t>
            </a:r>
            <a:r>
              <a:rPr lang="en-US" sz="3200" dirty="0" err="1">
                <a:solidFill>
                  <a:schemeClr val="bg1"/>
                </a:solidFill>
              </a:rPr>
              <a:t>inf</a:t>
            </a:r>
            <a:r>
              <a:rPr lang="en-US" sz="3200" dirty="0">
                <a:solidFill>
                  <a:schemeClr val="bg1"/>
                </a:solidFill>
              </a:rPr>
              <a:t> etc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A simple model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Modified flu-like </a:t>
            </a:r>
          </a:p>
          <a:p>
            <a:pPr eaLnBrk="1" hangingPunct="1"/>
            <a:r>
              <a:rPr lang="en-US" smtClean="0"/>
              <a:t>Mutual Immunity (“pick one of the two”)</a:t>
            </a:r>
          </a:p>
          <a:p>
            <a:pPr eaLnBrk="1" hangingPunct="1"/>
            <a:r>
              <a:rPr lang="en-US" smtClean="0"/>
              <a:t>Susceptible-Infected1-Infected2-Susceptible</a:t>
            </a: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76600"/>
            <a:ext cx="541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1600200" y="4419600"/>
            <a:ext cx="762000" cy="914400"/>
          </a:xfrm>
          <a:prstGeom prst="straightConnector1">
            <a:avLst/>
          </a:prstGeom>
          <a:ln w="63500">
            <a:solidFill>
              <a:srgbClr val="0F77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58000" y="4419600"/>
            <a:ext cx="609600" cy="8382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5" name="TextBox 10"/>
          <p:cNvSpPr txBox="1">
            <a:spLocks noChangeArrowheads="1"/>
          </p:cNvSpPr>
          <p:nvPr/>
        </p:nvSpPr>
        <p:spPr bwMode="auto">
          <a:xfrm>
            <a:off x="914400" y="52578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charset="0"/>
              </a:rPr>
              <a:t>Virus 1</a:t>
            </a:r>
          </a:p>
        </p:txBody>
      </p:sp>
      <p:sp>
        <p:nvSpPr>
          <p:cNvPr id="104456" name="TextBox 11"/>
          <p:cNvSpPr txBox="1">
            <a:spLocks noChangeArrowheads="1"/>
          </p:cNvSpPr>
          <p:nvPr/>
        </p:nvSpPr>
        <p:spPr bwMode="auto">
          <a:xfrm>
            <a:off x="6705600" y="52212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charset="0"/>
              </a:rPr>
              <a:t>Virus 2</a:t>
            </a:r>
          </a:p>
        </p:txBody>
      </p:sp>
      <p:pic>
        <p:nvPicPr>
          <p:cNvPr id="104457" name="Picture 2" descr="http://t3.gstatic.com/images?q=tbn:ANd9GcQP9iJlUztuUJjazxqRz5f_f-U_Nz54fl23t_yTEZ-nSUNjOnB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181600"/>
            <a:ext cx="1958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4" descr="http://t2.gstatic.com/images?q=tbn:ANd9GcSHaIKON5FkfW5Wr_z9_iwTzRfQWo6d6wjqY2hx-kYWABC6qyGFm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410200"/>
            <a:ext cx="6270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96200" y="0"/>
            <a:ext cx="1447800" cy="5847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Details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FD5F9-682E-EB41-9542-ED7D0730C2DF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6477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Question: What happens in the end?</a:t>
            </a:r>
          </a:p>
        </p:txBody>
      </p:sp>
      <p:sp>
        <p:nvSpPr>
          <p:cNvPr id="9" name="Freeform 8"/>
          <p:cNvSpPr/>
          <p:nvPr/>
        </p:nvSpPr>
        <p:spPr>
          <a:xfrm>
            <a:off x="3886200" y="1295400"/>
            <a:ext cx="4495800" cy="4114800"/>
          </a:xfrm>
          <a:custGeom>
            <a:avLst/>
            <a:gdLst>
              <a:gd name="connsiteX0" fmla="*/ 113121 w 4694527"/>
              <a:gd name="connsiteY0" fmla="*/ 197963 h 3855563"/>
              <a:gd name="connsiteX1" fmla="*/ 113121 w 4694527"/>
              <a:gd name="connsiteY1" fmla="*/ 197963 h 3855563"/>
              <a:gd name="connsiteX2" fmla="*/ 141402 w 4694527"/>
              <a:gd name="connsiteY2" fmla="*/ 292231 h 3855563"/>
              <a:gd name="connsiteX3" fmla="*/ 150828 w 4694527"/>
              <a:gd name="connsiteY3" fmla="*/ 395926 h 3855563"/>
              <a:gd name="connsiteX4" fmla="*/ 160255 w 4694527"/>
              <a:gd name="connsiteY4" fmla="*/ 631596 h 3855563"/>
              <a:gd name="connsiteX5" fmla="*/ 169682 w 4694527"/>
              <a:gd name="connsiteY5" fmla="*/ 1989056 h 3855563"/>
              <a:gd name="connsiteX6" fmla="*/ 188536 w 4694527"/>
              <a:gd name="connsiteY6" fmla="*/ 2328421 h 3855563"/>
              <a:gd name="connsiteX7" fmla="*/ 197963 w 4694527"/>
              <a:gd name="connsiteY7" fmla="*/ 2592372 h 3855563"/>
              <a:gd name="connsiteX8" fmla="*/ 188536 w 4694527"/>
              <a:gd name="connsiteY8" fmla="*/ 2865749 h 3855563"/>
              <a:gd name="connsiteX9" fmla="*/ 169682 w 4694527"/>
              <a:gd name="connsiteY9" fmla="*/ 2894029 h 3855563"/>
              <a:gd name="connsiteX10" fmla="*/ 150828 w 4694527"/>
              <a:gd name="connsiteY10" fmla="*/ 2931737 h 3855563"/>
              <a:gd name="connsiteX11" fmla="*/ 141402 w 4694527"/>
              <a:gd name="connsiteY11" fmla="*/ 2978871 h 3855563"/>
              <a:gd name="connsiteX12" fmla="*/ 103694 w 4694527"/>
              <a:gd name="connsiteY12" fmla="*/ 3035431 h 3855563"/>
              <a:gd name="connsiteX13" fmla="*/ 75414 w 4694527"/>
              <a:gd name="connsiteY13" fmla="*/ 3110846 h 3855563"/>
              <a:gd name="connsiteX14" fmla="*/ 37707 w 4694527"/>
              <a:gd name="connsiteY14" fmla="*/ 3186260 h 3855563"/>
              <a:gd name="connsiteX15" fmla="*/ 9426 w 4694527"/>
              <a:gd name="connsiteY15" fmla="*/ 3252248 h 3855563"/>
              <a:gd name="connsiteX16" fmla="*/ 0 w 4694527"/>
              <a:gd name="connsiteY16" fmla="*/ 3280528 h 3855563"/>
              <a:gd name="connsiteX17" fmla="*/ 9426 w 4694527"/>
              <a:gd name="connsiteY17" fmla="*/ 3403077 h 3855563"/>
              <a:gd name="connsiteX18" fmla="*/ 28280 w 4694527"/>
              <a:gd name="connsiteY18" fmla="*/ 3440784 h 3855563"/>
              <a:gd name="connsiteX19" fmla="*/ 65987 w 4694527"/>
              <a:gd name="connsiteY19" fmla="*/ 3751868 h 3855563"/>
              <a:gd name="connsiteX20" fmla="*/ 94268 w 4694527"/>
              <a:gd name="connsiteY20" fmla="*/ 3817856 h 3855563"/>
              <a:gd name="connsiteX21" fmla="*/ 131975 w 4694527"/>
              <a:gd name="connsiteY21" fmla="*/ 3827283 h 3855563"/>
              <a:gd name="connsiteX22" fmla="*/ 829558 w 4694527"/>
              <a:gd name="connsiteY22" fmla="*/ 3836710 h 3855563"/>
              <a:gd name="connsiteX23" fmla="*/ 1131216 w 4694527"/>
              <a:gd name="connsiteY23" fmla="*/ 3846137 h 3855563"/>
              <a:gd name="connsiteX24" fmla="*/ 1253765 w 4694527"/>
              <a:gd name="connsiteY24" fmla="*/ 3855563 h 3855563"/>
              <a:gd name="connsiteX25" fmla="*/ 2450969 w 4694527"/>
              <a:gd name="connsiteY25" fmla="*/ 3846137 h 3855563"/>
              <a:gd name="connsiteX26" fmla="*/ 3676453 w 4694527"/>
              <a:gd name="connsiteY26" fmla="*/ 3817856 h 3855563"/>
              <a:gd name="connsiteX27" fmla="*/ 3836709 w 4694527"/>
              <a:gd name="connsiteY27" fmla="*/ 3808429 h 3855563"/>
              <a:gd name="connsiteX28" fmla="*/ 4308049 w 4694527"/>
              <a:gd name="connsiteY28" fmla="*/ 3827283 h 3855563"/>
              <a:gd name="connsiteX29" fmla="*/ 4619134 w 4694527"/>
              <a:gd name="connsiteY29" fmla="*/ 3817856 h 3855563"/>
              <a:gd name="connsiteX30" fmla="*/ 4666268 w 4694527"/>
              <a:gd name="connsiteY30" fmla="*/ 3733015 h 3855563"/>
              <a:gd name="connsiteX31" fmla="*/ 4675694 w 4694527"/>
              <a:gd name="connsiteY31" fmla="*/ 3695308 h 3855563"/>
              <a:gd name="connsiteX32" fmla="*/ 4666268 w 4694527"/>
              <a:gd name="connsiteY32" fmla="*/ 2818615 h 3855563"/>
              <a:gd name="connsiteX33" fmla="*/ 4628560 w 4694527"/>
              <a:gd name="connsiteY33" fmla="*/ 2422689 h 3855563"/>
              <a:gd name="connsiteX34" fmla="*/ 4590853 w 4694527"/>
              <a:gd name="connsiteY34" fmla="*/ 2196446 h 3855563"/>
              <a:gd name="connsiteX35" fmla="*/ 4534292 w 4694527"/>
              <a:gd name="connsiteY35" fmla="*/ 2007910 h 3855563"/>
              <a:gd name="connsiteX36" fmla="*/ 4524866 w 4694527"/>
              <a:gd name="connsiteY36" fmla="*/ 1866508 h 3855563"/>
              <a:gd name="connsiteX37" fmla="*/ 4506012 w 4694527"/>
              <a:gd name="connsiteY37" fmla="*/ 1602557 h 3855563"/>
              <a:gd name="connsiteX38" fmla="*/ 4496585 w 4694527"/>
              <a:gd name="connsiteY38" fmla="*/ 329939 h 3855563"/>
              <a:gd name="connsiteX39" fmla="*/ 4487158 w 4694527"/>
              <a:gd name="connsiteY39" fmla="*/ 301658 h 3855563"/>
              <a:gd name="connsiteX40" fmla="*/ 4477732 w 4694527"/>
              <a:gd name="connsiteY40" fmla="*/ 131976 h 3855563"/>
              <a:gd name="connsiteX41" fmla="*/ 4468305 w 4694527"/>
              <a:gd name="connsiteY41" fmla="*/ 0 h 3855563"/>
              <a:gd name="connsiteX42" fmla="*/ 4374037 w 4694527"/>
              <a:gd name="connsiteY42" fmla="*/ 18854 h 3855563"/>
              <a:gd name="connsiteX43" fmla="*/ 4223208 w 4694527"/>
              <a:gd name="connsiteY43" fmla="*/ 75415 h 3855563"/>
              <a:gd name="connsiteX44" fmla="*/ 4119513 w 4694527"/>
              <a:gd name="connsiteY44" fmla="*/ 84842 h 3855563"/>
              <a:gd name="connsiteX45" fmla="*/ 3968684 w 4694527"/>
              <a:gd name="connsiteY45" fmla="*/ 141402 h 3855563"/>
              <a:gd name="connsiteX46" fmla="*/ 3808428 w 4694527"/>
              <a:gd name="connsiteY46" fmla="*/ 179110 h 3855563"/>
              <a:gd name="connsiteX47" fmla="*/ 3110845 w 4694527"/>
              <a:gd name="connsiteY47" fmla="*/ 160256 h 3855563"/>
              <a:gd name="connsiteX48" fmla="*/ 2875175 w 4694527"/>
              <a:gd name="connsiteY48" fmla="*/ 141402 h 3855563"/>
              <a:gd name="connsiteX49" fmla="*/ 2535810 w 4694527"/>
              <a:gd name="connsiteY49" fmla="*/ 131976 h 3855563"/>
              <a:gd name="connsiteX50" fmla="*/ 2394408 w 4694527"/>
              <a:gd name="connsiteY50" fmla="*/ 113122 h 3855563"/>
              <a:gd name="connsiteX51" fmla="*/ 2271859 w 4694527"/>
              <a:gd name="connsiteY51" fmla="*/ 94268 h 3855563"/>
              <a:gd name="connsiteX52" fmla="*/ 2187018 w 4694527"/>
              <a:gd name="connsiteY52" fmla="*/ 84842 h 3855563"/>
              <a:gd name="connsiteX53" fmla="*/ 367645 w 4694527"/>
              <a:gd name="connsiteY53" fmla="*/ 103695 h 3855563"/>
              <a:gd name="connsiteX54" fmla="*/ 339365 w 4694527"/>
              <a:gd name="connsiteY54" fmla="*/ 113122 h 3855563"/>
              <a:gd name="connsiteX55" fmla="*/ 226243 w 4694527"/>
              <a:gd name="connsiteY55" fmla="*/ 122549 h 3855563"/>
              <a:gd name="connsiteX56" fmla="*/ 188536 w 4694527"/>
              <a:gd name="connsiteY56" fmla="*/ 131976 h 3855563"/>
              <a:gd name="connsiteX57" fmla="*/ 122548 w 4694527"/>
              <a:gd name="connsiteY57" fmla="*/ 122549 h 3855563"/>
              <a:gd name="connsiteX58" fmla="*/ 84841 w 4694527"/>
              <a:gd name="connsiteY58" fmla="*/ 122549 h 3855563"/>
              <a:gd name="connsiteX59" fmla="*/ 188536 w 4694527"/>
              <a:gd name="connsiteY59" fmla="*/ 518475 h 3855563"/>
              <a:gd name="connsiteX60" fmla="*/ 216816 w 4694527"/>
              <a:gd name="connsiteY60" fmla="*/ 1084083 h 3855563"/>
              <a:gd name="connsiteX61" fmla="*/ 150828 w 4694527"/>
              <a:gd name="connsiteY61" fmla="*/ 1065229 h 3855563"/>
              <a:gd name="connsiteX62" fmla="*/ 179109 w 4694527"/>
              <a:gd name="connsiteY62" fmla="*/ 1074656 h 38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694527" h="3855563">
                <a:moveTo>
                  <a:pt x="113121" y="197963"/>
                </a:moveTo>
                <a:lnTo>
                  <a:pt x="113121" y="197963"/>
                </a:lnTo>
                <a:cubicBezTo>
                  <a:pt x="122548" y="229386"/>
                  <a:pt x="135264" y="260004"/>
                  <a:pt x="141402" y="292231"/>
                </a:cubicBezTo>
                <a:cubicBezTo>
                  <a:pt x="147896" y="326326"/>
                  <a:pt x="148903" y="361272"/>
                  <a:pt x="150828" y="395926"/>
                </a:cubicBezTo>
                <a:cubicBezTo>
                  <a:pt x="155189" y="474424"/>
                  <a:pt x="157113" y="553039"/>
                  <a:pt x="160255" y="631596"/>
                </a:cubicBezTo>
                <a:cubicBezTo>
                  <a:pt x="163397" y="1084083"/>
                  <a:pt x="164164" y="1536592"/>
                  <a:pt x="169682" y="1989056"/>
                </a:cubicBezTo>
                <a:cubicBezTo>
                  <a:pt x="170952" y="2093174"/>
                  <a:pt x="183728" y="2222650"/>
                  <a:pt x="188536" y="2328421"/>
                </a:cubicBezTo>
                <a:cubicBezTo>
                  <a:pt x="192534" y="2416370"/>
                  <a:pt x="194821" y="2504388"/>
                  <a:pt x="197963" y="2592372"/>
                </a:cubicBezTo>
                <a:cubicBezTo>
                  <a:pt x="194821" y="2683498"/>
                  <a:pt x="197047" y="2774967"/>
                  <a:pt x="188536" y="2865749"/>
                </a:cubicBezTo>
                <a:cubicBezTo>
                  <a:pt x="187478" y="2877029"/>
                  <a:pt x="175303" y="2884192"/>
                  <a:pt x="169682" y="2894029"/>
                </a:cubicBezTo>
                <a:cubicBezTo>
                  <a:pt x="162710" y="2906230"/>
                  <a:pt x="157113" y="2919168"/>
                  <a:pt x="150828" y="2931737"/>
                </a:cubicBezTo>
                <a:cubicBezTo>
                  <a:pt x="147686" y="2947448"/>
                  <a:pt x="148032" y="2964285"/>
                  <a:pt x="141402" y="2978871"/>
                </a:cubicBezTo>
                <a:cubicBezTo>
                  <a:pt x="132026" y="2999499"/>
                  <a:pt x="103694" y="3035431"/>
                  <a:pt x="103694" y="3035431"/>
                </a:cubicBezTo>
                <a:cubicBezTo>
                  <a:pt x="79789" y="3154966"/>
                  <a:pt x="111823" y="3025893"/>
                  <a:pt x="75414" y="3110846"/>
                </a:cubicBezTo>
                <a:cubicBezTo>
                  <a:pt x="40114" y="3193212"/>
                  <a:pt x="100515" y="3102515"/>
                  <a:pt x="37707" y="3186260"/>
                </a:cubicBezTo>
                <a:cubicBezTo>
                  <a:pt x="15597" y="3252590"/>
                  <a:pt x="44376" y="3170699"/>
                  <a:pt x="9426" y="3252248"/>
                </a:cubicBezTo>
                <a:cubicBezTo>
                  <a:pt x="5512" y="3261381"/>
                  <a:pt x="3142" y="3271101"/>
                  <a:pt x="0" y="3280528"/>
                </a:cubicBezTo>
                <a:cubicBezTo>
                  <a:pt x="3142" y="3321378"/>
                  <a:pt x="2306" y="3362730"/>
                  <a:pt x="9426" y="3403077"/>
                </a:cubicBezTo>
                <a:cubicBezTo>
                  <a:pt x="11868" y="3416916"/>
                  <a:pt x="26143" y="3426895"/>
                  <a:pt x="28280" y="3440784"/>
                </a:cubicBezTo>
                <a:cubicBezTo>
                  <a:pt x="43824" y="3541815"/>
                  <a:pt x="37364" y="3651688"/>
                  <a:pt x="65987" y="3751868"/>
                </a:cubicBezTo>
                <a:cubicBezTo>
                  <a:pt x="70050" y="3766088"/>
                  <a:pt x="84840" y="3810000"/>
                  <a:pt x="94268" y="3817856"/>
                </a:cubicBezTo>
                <a:cubicBezTo>
                  <a:pt x="104221" y="3826150"/>
                  <a:pt x="119023" y="3826951"/>
                  <a:pt x="131975" y="3827283"/>
                </a:cubicBezTo>
                <a:cubicBezTo>
                  <a:pt x="364447" y="3833244"/>
                  <a:pt x="597030" y="3833568"/>
                  <a:pt x="829558" y="3836710"/>
                </a:cubicBezTo>
                <a:lnTo>
                  <a:pt x="1131216" y="3846137"/>
                </a:lnTo>
                <a:cubicBezTo>
                  <a:pt x="1172146" y="3847956"/>
                  <a:pt x="1212795" y="3855563"/>
                  <a:pt x="1253765" y="3855563"/>
                </a:cubicBezTo>
                <a:lnTo>
                  <a:pt x="2450969" y="3846137"/>
                </a:lnTo>
                <a:cubicBezTo>
                  <a:pt x="3021914" y="3802217"/>
                  <a:pt x="2614129" y="3828071"/>
                  <a:pt x="3676453" y="3817856"/>
                </a:cubicBezTo>
                <a:cubicBezTo>
                  <a:pt x="3729872" y="3814714"/>
                  <a:pt x="3783198" y="3808429"/>
                  <a:pt x="3836709" y="3808429"/>
                </a:cubicBezTo>
                <a:cubicBezTo>
                  <a:pt x="4052227" y="3808429"/>
                  <a:pt x="4126266" y="3815164"/>
                  <a:pt x="4308049" y="3827283"/>
                </a:cubicBezTo>
                <a:cubicBezTo>
                  <a:pt x="4411744" y="3824141"/>
                  <a:pt x="4517200" y="3837141"/>
                  <a:pt x="4619134" y="3817856"/>
                </a:cubicBezTo>
                <a:cubicBezTo>
                  <a:pt x="4639526" y="3813998"/>
                  <a:pt x="4659686" y="3756054"/>
                  <a:pt x="4666268" y="3733015"/>
                </a:cubicBezTo>
                <a:cubicBezTo>
                  <a:pt x="4669827" y="3720558"/>
                  <a:pt x="4672552" y="3707877"/>
                  <a:pt x="4675694" y="3695308"/>
                </a:cubicBezTo>
                <a:cubicBezTo>
                  <a:pt x="4694527" y="3280980"/>
                  <a:pt x="4689418" y="3505419"/>
                  <a:pt x="4666268" y="2818615"/>
                </a:cubicBezTo>
                <a:cubicBezTo>
                  <a:pt x="4660922" y="2660013"/>
                  <a:pt x="4652736" y="2588468"/>
                  <a:pt x="4628560" y="2422689"/>
                </a:cubicBezTo>
                <a:cubicBezTo>
                  <a:pt x="4617527" y="2347035"/>
                  <a:pt x="4607797" y="2270999"/>
                  <a:pt x="4590853" y="2196446"/>
                </a:cubicBezTo>
                <a:cubicBezTo>
                  <a:pt x="4576312" y="2132465"/>
                  <a:pt x="4553146" y="2070755"/>
                  <a:pt x="4534292" y="2007910"/>
                </a:cubicBezTo>
                <a:cubicBezTo>
                  <a:pt x="4531150" y="1960776"/>
                  <a:pt x="4528231" y="1913627"/>
                  <a:pt x="4524866" y="1866508"/>
                </a:cubicBezTo>
                <a:cubicBezTo>
                  <a:pt x="4498746" y="1500821"/>
                  <a:pt x="4533233" y="2010870"/>
                  <a:pt x="4506012" y="1602557"/>
                </a:cubicBezTo>
                <a:cubicBezTo>
                  <a:pt x="4502870" y="1178351"/>
                  <a:pt x="4502733" y="754112"/>
                  <a:pt x="4496585" y="329939"/>
                </a:cubicBezTo>
                <a:cubicBezTo>
                  <a:pt x="4496441" y="320003"/>
                  <a:pt x="4488100" y="311550"/>
                  <a:pt x="4487158" y="301658"/>
                </a:cubicBezTo>
                <a:cubicBezTo>
                  <a:pt x="4481787" y="245265"/>
                  <a:pt x="4481265" y="188514"/>
                  <a:pt x="4477732" y="131976"/>
                </a:cubicBezTo>
                <a:cubicBezTo>
                  <a:pt x="4474981" y="87958"/>
                  <a:pt x="4471447" y="43992"/>
                  <a:pt x="4468305" y="0"/>
                </a:cubicBezTo>
                <a:cubicBezTo>
                  <a:pt x="4436882" y="6285"/>
                  <a:pt x="4404665" y="9430"/>
                  <a:pt x="4374037" y="18854"/>
                </a:cubicBezTo>
                <a:cubicBezTo>
                  <a:pt x="4322716" y="34645"/>
                  <a:pt x="4276683" y="70554"/>
                  <a:pt x="4223208" y="75415"/>
                </a:cubicBezTo>
                <a:lnTo>
                  <a:pt x="4119513" y="84842"/>
                </a:lnTo>
                <a:cubicBezTo>
                  <a:pt x="3956244" y="125658"/>
                  <a:pt x="4132994" y="75678"/>
                  <a:pt x="3968684" y="141402"/>
                </a:cubicBezTo>
                <a:cubicBezTo>
                  <a:pt x="3927195" y="157998"/>
                  <a:pt x="3847648" y="171266"/>
                  <a:pt x="3808428" y="179110"/>
                </a:cubicBezTo>
                <a:lnTo>
                  <a:pt x="3110845" y="160256"/>
                </a:lnTo>
                <a:cubicBezTo>
                  <a:pt x="3032102" y="157074"/>
                  <a:pt x="2953952" y="143590"/>
                  <a:pt x="2875175" y="141402"/>
                </a:cubicBezTo>
                <a:lnTo>
                  <a:pt x="2535810" y="131976"/>
                </a:lnTo>
                <a:lnTo>
                  <a:pt x="2394408" y="113122"/>
                </a:lnTo>
                <a:cubicBezTo>
                  <a:pt x="2284372" y="97402"/>
                  <a:pt x="2393454" y="109467"/>
                  <a:pt x="2271859" y="94268"/>
                </a:cubicBezTo>
                <a:cubicBezTo>
                  <a:pt x="2243624" y="90739"/>
                  <a:pt x="2215298" y="87984"/>
                  <a:pt x="2187018" y="84842"/>
                </a:cubicBezTo>
                <a:lnTo>
                  <a:pt x="367645" y="103695"/>
                </a:lnTo>
                <a:cubicBezTo>
                  <a:pt x="357710" y="103847"/>
                  <a:pt x="349214" y="111809"/>
                  <a:pt x="339365" y="113122"/>
                </a:cubicBezTo>
                <a:cubicBezTo>
                  <a:pt x="301859" y="118123"/>
                  <a:pt x="263950" y="119407"/>
                  <a:pt x="226243" y="122549"/>
                </a:cubicBezTo>
                <a:cubicBezTo>
                  <a:pt x="213674" y="125691"/>
                  <a:pt x="201492" y="131976"/>
                  <a:pt x="188536" y="131976"/>
                </a:cubicBezTo>
                <a:cubicBezTo>
                  <a:pt x="166317" y="131976"/>
                  <a:pt x="144676" y="124561"/>
                  <a:pt x="122548" y="122549"/>
                </a:cubicBezTo>
                <a:cubicBezTo>
                  <a:pt x="110031" y="121411"/>
                  <a:pt x="97410" y="122549"/>
                  <a:pt x="84841" y="122549"/>
                </a:cubicBezTo>
                <a:lnTo>
                  <a:pt x="188536" y="518475"/>
                </a:lnTo>
                <a:lnTo>
                  <a:pt x="216816" y="1084083"/>
                </a:lnTo>
                <a:lnTo>
                  <a:pt x="150828" y="1065229"/>
                </a:lnTo>
                <a:lnTo>
                  <a:pt x="179109" y="107465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1676400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F772A"/>
                </a:solidFill>
              </a:rPr>
              <a:t>green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virus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</a:rPr>
              <a:t>red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virus 2</a:t>
            </a:r>
          </a:p>
        </p:txBody>
      </p:sp>
      <p:sp>
        <p:nvSpPr>
          <p:cNvPr id="106502" name="TextBox 9"/>
          <p:cNvSpPr txBox="1">
            <a:spLocks noChangeArrowheads="1"/>
          </p:cNvSpPr>
          <p:nvPr/>
        </p:nvSpPr>
        <p:spPr bwMode="auto">
          <a:xfrm>
            <a:off x="2590800" y="2971800"/>
            <a:ext cx="510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/>
            <a:r>
              <a:rPr lang="en-US" sz="2800" b="1">
                <a:solidFill>
                  <a:srgbClr val="00B050"/>
                </a:solidFill>
                <a:latin typeface="Calibri" charset="0"/>
              </a:rPr>
              <a:t>Footprint @ Steady State</a:t>
            </a:r>
          </a:p>
          <a:p>
            <a:r>
              <a:rPr lang="en-US" sz="2800" b="1">
                <a:solidFill>
                  <a:srgbClr val="C00000"/>
                </a:solidFill>
                <a:latin typeface="Calibri" charset="0"/>
              </a:rPr>
              <a:t>      Footprint @ Steady State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0" y="3429000"/>
            <a:ext cx="3962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TextBox 18"/>
          <p:cNvSpPr txBox="1">
            <a:spLocks noChangeArrowheads="1"/>
          </p:cNvSpPr>
          <p:nvPr/>
        </p:nvSpPr>
        <p:spPr bwMode="auto">
          <a:xfrm>
            <a:off x="7086600" y="30480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Calibri" charset="0"/>
              </a:rPr>
              <a:t>=  ?</a:t>
            </a:r>
            <a:endParaRPr lang="en-US">
              <a:latin typeface="Calibri" charset="0"/>
            </a:endParaRPr>
          </a:p>
        </p:txBody>
      </p:sp>
      <p:sp>
        <p:nvSpPr>
          <p:cNvPr id="106505" name="TextBox 21"/>
          <p:cNvSpPr txBox="1">
            <a:spLocks noChangeArrowheads="1"/>
          </p:cNvSpPr>
          <p:nvPr/>
        </p:nvSpPr>
        <p:spPr bwMode="auto">
          <a:xfrm>
            <a:off x="0" y="1752600"/>
            <a:ext cx="1828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Number of Infections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C9EE2-2AE4-B447-ADAD-3A7D067ABAA9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106509" name="TextBox 12"/>
          <p:cNvSpPr txBox="1">
            <a:spLocks noChangeArrowheads="1"/>
          </p:cNvSpPr>
          <p:nvPr/>
        </p:nvSpPr>
        <p:spPr bwMode="auto">
          <a:xfrm>
            <a:off x="228600" y="5780088"/>
            <a:ext cx="5334000" cy="1077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ASSUME: </a:t>
            </a:r>
          </a:p>
          <a:p>
            <a:r>
              <a:rPr lang="en-US" sz="3200" b="1">
                <a:latin typeface="Calibri" charset="0"/>
              </a:rPr>
              <a:t>Virus 1 is stronger than Virus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6477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Question: What happens in the end?</a:t>
            </a:r>
          </a:p>
        </p:txBody>
      </p:sp>
      <p:sp>
        <p:nvSpPr>
          <p:cNvPr id="9" name="Freeform 8"/>
          <p:cNvSpPr/>
          <p:nvPr/>
        </p:nvSpPr>
        <p:spPr>
          <a:xfrm>
            <a:off x="3886200" y="1295400"/>
            <a:ext cx="4495800" cy="4114800"/>
          </a:xfrm>
          <a:custGeom>
            <a:avLst/>
            <a:gdLst>
              <a:gd name="connsiteX0" fmla="*/ 113121 w 4694527"/>
              <a:gd name="connsiteY0" fmla="*/ 197963 h 3855563"/>
              <a:gd name="connsiteX1" fmla="*/ 113121 w 4694527"/>
              <a:gd name="connsiteY1" fmla="*/ 197963 h 3855563"/>
              <a:gd name="connsiteX2" fmla="*/ 141402 w 4694527"/>
              <a:gd name="connsiteY2" fmla="*/ 292231 h 3855563"/>
              <a:gd name="connsiteX3" fmla="*/ 150828 w 4694527"/>
              <a:gd name="connsiteY3" fmla="*/ 395926 h 3855563"/>
              <a:gd name="connsiteX4" fmla="*/ 160255 w 4694527"/>
              <a:gd name="connsiteY4" fmla="*/ 631596 h 3855563"/>
              <a:gd name="connsiteX5" fmla="*/ 169682 w 4694527"/>
              <a:gd name="connsiteY5" fmla="*/ 1989056 h 3855563"/>
              <a:gd name="connsiteX6" fmla="*/ 188536 w 4694527"/>
              <a:gd name="connsiteY6" fmla="*/ 2328421 h 3855563"/>
              <a:gd name="connsiteX7" fmla="*/ 197963 w 4694527"/>
              <a:gd name="connsiteY7" fmla="*/ 2592372 h 3855563"/>
              <a:gd name="connsiteX8" fmla="*/ 188536 w 4694527"/>
              <a:gd name="connsiteY8" fmla="*/ 2865749 h 3855563"/>
              <a:gd name="connsiteX9" fmla="*/ 169682 w 4694527"/>
              <a:gd name="connsiteY9" fmla="*/ 2894029 h 3855563"/>
              <a:gd name="connsiteX10" fmla="*/ 150828 w 4694527"/>
              <a:gd name="connsiteY10" fmla="*/ 2931737 h 3855563"/>
              <a:gd name="connsiteX11" fmla="*/ 141402 w 4694527"/>
              <a:gd name="connsiteY11" fmla="*/ 2978871 h 3855563"/>
              <a:gd name="connsiteX12" fmla="*/ 103694 w 4694527"/>
              <a:gd name="connsiteY12" fmla="*/ 3035431 h 3855563"/>
              <a:gd name="connsiteX13" fmla="*/ 75414 w 4694527"/>
              <a:gd name="connsiteY13" fmla="*/ 3110846 h 3855563"/>
              <a:gd name="connsiteX14" fmla="*/ 37707 w 4694527"/>
              <a:gd name="connsiteY14" fmla="*/ 3186260 h 3855563"/>
              <a:gd name="connsiteX15" fmla="*/ 9426 w 4694527"/>
              <a:gd name="connsiteY15" fmla="*/ 3252248 h 3855563"/>
              <a:gd name="connsiteX16" fmla="*/ 0 w 4694527"/>
              <a:gd name="connsiteY16" fmla="*/ 3280528 h 3855563"/>
              <a:gd name="connsiteX17" fmla="*/ 9426 w 4694527"/>
              <a:gd name="connsiteY17" fmla="*/ 3403077 h 3855563"/>
              <a:gd name="connsiteX18" fmla="*/ 28280 w 4694527"/>
              <a:gd name="connsiteY18" fmla="*/ 3440784 h 3855563"/>
              <a:gd name="connsiteX19" fmla="*/ 65987 w 4694527"/>
              <a:gd name="connsiteY19" fmla="*/ 3751868 h 3855563"/>
              <a:gd name="connsiteX20" fmla="*/ 94268 w 4694527"/>
              <a:gd name="connsiteY20" fmla="*/ 3817856 h 3855563"/>
              <a:gd name="connsiteX21" fmla="*/ 131975 w 4694527"/>
              <a:gd name="connsiteY21" fmla="*/ 3827283 h 3855563"/>
              <a:gd name="connsiteX22" fmla="*/ 829558 w 4694527"/>
              <a:gd name="connsiteY22" fmla="*/ 3836710 h 3855563"/>
              <a:gd name="connsiteX23" fmla="*/ 1131216 w 4694527"/>
              <a:gd name="connsiteY23" fmla="*/ 3846137 h 3855563"/>
              <a:gd name="connsiteX24" fmla="*/ 1253765 w 4694527"/>
              <a:gd name="connsiteY24" fmla="*/ 3855563 h 3855563"/>
              <a:gd name="connsiteX25" fmla="*/ 2450969 w 4694527"/>
              <a:gd name="connsiteY25" fmla="*/ 3846137 h 3855563"/>
              <a:gd name="connsiteX26" fmla="*/ 3676453 w 4694527"/>
              <a:gd name="connsiteY26" fmla="*/ 3817856 h 3855563"/>
              <a:gd name="connsiteX27" fmla="*/ 3836709 w 4694527"/>
              <a:gd name="connsiteY27" fmla="*/ 3808429 h 3855563"/>
              <a:gd name="connsiteX28" fmla="*/ 4308049 w 4694527"/>
              <a:gd name="connsiteY28" fmla="*/ 3827283 h 3855563"/>
              <a:gd name="connsiteX29" fmla="*/ 4619134 w 4694527"/>
              <a:gd name="connsiteY29" fmla="*/ 3817856 h 3855563"/>
              <a:gd name="connsiteX30" fmla="*/ 4666268 w 4694527"/>
              <a:gd name="connsiteY30" fmla="*/ 3733015 h 3855563"/>
              <a:gd name="connsiteX31" fmla="*/ 4675694 w 4694527"/>
              <a:gd name="connsiteY31" fmla="*/ 3695308 h 3855563"/>
              <a:gd name="connsiteX32" fmla="*/ 4666268 w 4694527"/>
              <a:gd name="connsiteY32" fmla="*/ 2818615 h 3855563"/>
              <a:gd name="connsiteX33" fmla="*/ 4628560 w 4694527"/>
              <a:gd name="connsiteY33" fmla="*/ 2422689 h 3855563"/>
              <a:gd name="connsiteX34" fmla="*/ 4590853 w 4694527"/>
              <a:gd name="connsiteY34" fmla="*/ 2196446 h 3855563"/>
              <a:gd name="connsiteX35" fmla="*/ 4534292 w 4694527"/>
              <a:gd name="connsiteY35" fmla="*/ 2007910 h 3855563"/>
              <a:gd name="connsiteX36" fmla="*/ 4524866 w 4694527"/>
              <a:gd name="connsiteY36" fmla="*/ 1866508 h 3855563"/>
              <a:gd name="connsiteX37" fmla="*/ 4506012 w 4694527"/>
              <a:gd name="connsiteY37" fmla="*/ 1602557 h 3855563"/>
              <a:gd name="connsiteX38" fmla="*/ 4496585 w 4694527"/>
              <a:gd name="connsiteY38" fmla="*/ 329939 h 3855563"/>
              <a:gd name="connsiteX39" fmla="*/ 4487158 w 4694527"/>
              <a:gd name="connsiteY39" fmla="*/ 301658 h 3855563"/>
              <a:gd name="connsiteX40" fmla="*/ 4477732 w 4694527"/>
              <a:gd name="connsiteY40" fmla="*/ 131976 h 3855563"/>
              <a:gd name="connsiteX41" fmla="*/ 4468305 w 4694527"/>
              <a:gd name="connsiteY41" fmla="*/ 0 h 3855563"/>
              <a:gd name="connsiteX42" fmla="*/ 4374037 w 4694527"/>
              <a:gd name="connsiteY42" fmla="*/ 18854 h 3855563"/>
              <a:gd name="connsiteX43" fmla="*/ 4223208 w 4694527"/>
              <a:gd name="connsiteY43" fmla="*/ 75415 h 3855563"/>
              <a:gd name="connsiteX44" fmla="*/ 4119513 w 4694527"/>
              <a:gd name="connsiteY44" fmla="*/ 84842 h 3855563"/>
              <a:gd name="connsiteX45" fmla="*/ 3968684 w 4694527"/>
              <a:gd name="connsiteY45" fmla="*/ 141402 h 3855563"/>
              <a:gd name="connsiteX46" fmla="*/ 3808428 w 4694527"/>
              <a:gd name="connsiteY46" fmla="*/ 179110 h 3855563"/>
              <a:gd name="connsiteX47" fmla="*/ 3110845 w 4694527"/>
              <a:gd name="connsiteY47" fmla="*/ 160256 h 3855563"/>
              <a:gd name="connsiteX48" fmla="*/ 2875175 w 4694527"/>
              <a:gd name="connsiteY48" fmla="*/ 141402 h 3855563"/>
              <a:gd name="connsiteX49" fmla="*/ 2535810 w 4694527"/>
              <a:gd name="connsiteY49" fmla="*/ 131976 h 3855563"/>
              <a:gd name="connsiteX50" fmla="*/ 2394408 w 4694527"/>
              <a:gd name="connsiteY50" fmla="*/ 113122 h 3855563"/>
              <a:gd name="connsiteX51" fmla="*/ 2271859 w 4694527"/>
              <a:gd name="connsiteY51" fmla="*/ 94268 h 3855563"/>
              <a:gd name="connsiteX52" fmla="*/ 2187018 w 4694527"/>
              <a:gd name="connsiteY52" fmla="*/ 84842 h 3855563"/>
              <a:gd name="connsiteX53" fmla="*/ 367645 w 4694527"/>
              <a:gd name="connsiteY53" fmla="*/ 103695 h 3855563"/>
              <a:gd name="connsiteX54" fmla="*/ 339365 w 4694527"/>
              <a:gd name="connsiteY54" fmla="*/ 113122 h 3855563"/>
              <a:gd name="connsiteX55" fmla="*/ 226243 w 4694527"/>
              <a:gd name="connsiteY55" fmla="*/ 122549 h 3855563"/>
              <a:gd name="connsiteX56" fmla="*/ 188536 w 4694527"/>
              <a:gd name="connsiteY56" fmla="*/ 131976 h 3855563"/>
              <a:gd name="connsiteX57" fmla="*/ 122548 w 4694527"/>
              <a:gd name="connsiteY57" fmla="*/ 122549 h 3855563"/>
              <a:gd name="connsiteX58" fmla="*/ 84841 w 4694527"/>
              <a:gd name="connsiteY58" fmla="*/ 122549 h 3855563"/>
              <a:gd name="connsiteX59" fmla="*/ 188536 w 4694527"/>
              <a:gd name="connsiteY59" fmla="*/ 518475 h 3855563"/>
              <a:gd name="connsiteX60" fmla="*/ 216816 w 4694527"/>
              <a:gd name="connsiteY60" fmla="*/ 1084083 h 3855563"/>
              <a:gd name="connsiteX61" fmla="*/ 150828 w 4694527"/>
              <a:gd name="connsiteY61" fmla="*/ 1065229 h 3855563"/>
              <a:gd name="connsiteX62" fmla="*/ 179109 w 4694527"/>
              <a:gd name="connsiteY62" fmla="*/ 1074656 h 385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694527" h="3855563">
                <a:moveTo>
                  <a:pt x="113121" y="197963"/>
                </a:moveTo>
                <a:lnTo>
                  <a:pt x="113121" y="197963"/>
                </a:lnTo>
                <a:cubicBezTo>
                  <a:pt x="122548" y="229386"/>
                  <a:pt x="135264" y="260004"/>
                  <a:pt x="141402" y="292231"/>
                </a:cubicBezTo>
                <a:cubicBezTo>
                  <a:pt x="147896" y="326326"/>
                  <a:pt x="148903" y="361272"/>
                  <a:pt x="150828" y="395926"/>
                </a:cubicBezTo>
                <a:cubicBezTo>
                  <a:pt x="155189" y="474424"/>
                  <a:pt x="157113" y="553039"/>
                  <a:pt x="160255" y="631596"/>
                </a:cubicBezTo>
                <a:cubicBezTo>
                  <a:pt x="163397" y="1084083"/>
                  <a:pt x="164164" y="1536592"/>
                  <a:pt x="169682" y="1989056"/>
                </a:cubicBezTo>
                <a:cubicBezTo>
                  <a:pt x="170952" y="2093174"/>
                  <a:pt x="183728" y="2222650"/>
                  <a:pt x="188536" y="2328421"/>
                </a:cubicBezTo>
                <a:cubicBezTo>
                  <a:pt x="192534" y="2416370"/>
                  <a:pt x="194821" y="2504388"/>
                  <a:pt x="197963" y="2592372"/>
                </a:cubicBezTo>
                <a:cubicBezTo>
                  <a:pt x="194821" y="2683498"/>
                  <a:pt x="197047" y="2774967"/>
                  <a:pt x="188536" y="2865749"/>
                </a:cubicBezTo>
                <a:cubicBezTo>
                  <a:pt x="187478" y="2877029"/>
                  <a:pt x="175303" y="2884192"/>
                  <a:pt x="169682" y="2894029"/>
                </a:cubicBezTo>
                <a:cubicBezTo>
                  <a:pt x="162710" y="2906230"/>
                  <a:pt x="157113" y="2919168"/>
                  <a:pt x="150828" y="2931737"/>
                </a:cubicBezTo>
                <a:cubicBezTo>
                  <a:pt x="147686" y="2947448"/>
                  <a:pt x="148032" y="2964285"/>
                  <a:pt x="141402" y="2978871"/>
                </a:cubicBezTo>
                <a:cubicBezTo>
                  <a:pt x="132026" y="2999499"/>
                  <a:pt x="103694" y="3035431"/>
                  <a:pt x="103694" y="3035431"/>
                </a:cubicBezTo>
                <a:cubicBezTo>
                  <a:pt x="79789" y="3154966"/>
                  <a:pt x="111823" y="3025893"/>
                  <a:pt x="75414" y="3110846"/>
                </a:cubicBezTo>
                <a:cubicBezTo>
                  <a:pt x="40114" y="3193212"/>
                  <a:pt x="100515" y="3102515"/>
                  <a:pt x="37707" y="3186260"/>
                </a:cubicBezTo>
                <a:cubicBezTo>
                  <a:pt x="15597" y="3252590"/>
                  <a:pt x="44376" y="3170699"/>
                  <a:pt x="9426" y="3252248"/>
                </a:cubicBezTo>
                <a:cubicBezTo>
                  <a:pt x="5512" y="3261381"/>
                  <a:pt x="3142" y="3271101"/>
                  <a:pt x="0" y="3280528"/>
                </a:cubicBezTo>
                <a:cubicBezTo>
                  <a:pt x="3142" y="3321378"/>
                  <a:pt x="2306" y="3362730"/>
                  <a:pt x="9426" y="3403077"/>
                </a:cubicBezTo>
                <a:cubicBezTo>
                  <a:pt x="11868" y="3416916"/>
                  <a:pt x="26143" y="3426895"/>
                  <a:pt x="28280" y="3440784"/>
                </a:cubicBezTo>
                <a:cubicBezTo>
                  <a:pt x="43824" y="3541815"/>
                  <a:pt x="37364" y="3651688"/>
                  <a:pt x="65987" y="3751868"/>
                </a:cubicBezTo>
                <a:cubicBezTo>
                  <a:pt x="70050" y="3766088"/>
                  <a:pt x="84840" y="3810000"/>
                  <a:pt x="94268" y="3817856"/>
                </a:cubicBezTo>
                <a:cubicBezTo>
                  <a:pt x="104221" y="3826150"/>
                  <a:pt x="119023" y="3826951"/>
                  <a:pt x="131975" y="3827283"/>
                </a:cubicBezTo>
                <a:cubicBezTo>
                  <a:pt x="364447" y="3833244"/>
                  <a:pt x="597030" y="3833568"/>
                  <a:pt x="829558" y="3836710"/>
                </a:cubicBezTo>
                <a:lnTo>
                  <a:pt x="1131216" y="3846137"/>
                </a:lnTo>
                <a:cubicBezTo>
                  <a:pt x="1172146" y="3847956"/>
                  <a:pt x="1212795" y="3855563"/>
                  <a:pt x="1253765" y="3855563"/>
                </a:cubicBezTo>
                <a:lnTo>
                  <a:pt x="2450969" y="3846137"/>
                </a:lnTo>
                <a:cubicBezTo>
                  <a:pt x="3021914" y="3802217"/>
                  <a:pt x="2614129" y="3828071"/>
                  <a:pt x="3676453" y="3817856"/>
                </a:cubicBezTo>
                <a:cubicBezTo>
                  <a:pt x="3729872" y="3814714"/>
                  <a:pt x="3783198" y="3808429"/>
                  <a:pt x="3836709" y="3808429"/>
                </a:cubicBezTo>
                <a:cubicBezTo>
                  <a:pt x="4052227" y="3808429"/>
                  <a:pt x="4126266" y="3815164"/>
                  <a:pt x="4308049" y="3827283"/>
                </a:cubicBezTo>
                <a:cubicBezTo>
                  <a:pt x="4411744" y="3824141"/>
                  <a:pt x="4517200" y="3837141"/>
                  <a:pt x="4619134" y="3817856"/>
                </a:cubicBezTo>
                <a:cubicBezTo>
                  <a:pt x="4639526" y="3813998"/>
                  <a:pt x="4659686" y="3756054"/>
                  <a:pt x="4666268" y="3733015"/>
                </a:cubicBezTo>
                <a:cubicBezTo>
                  <a:pt x="4669827" y="3720558"/>
                  <a:pt x="4672552" y="3707877"/>
                  <a:pt x="4675694" y="3695308"/>
                </a:cubicBezTo>
                <a:cubicBezTo>
                  <a:pt x="4694527" y="3280980"/>
                  <a:pt x="4689418" y="3505419"/>
                  <a:pt x="4666268" y="2818615"/>
                </a:cubicBezTo>
                <a:cubicBezTo>
                  <a:pt x="4660922" y="2660013"/>
                  <a:pt x="4652736" y="2588468"/>
                  <a:pt x="4628560" y="2422689"/>
                </a:cubicBezTo>
                <a:cubicBezTo>
                  <a:pt x="4617527" y="2347035"/>
                  <a:pt x="4607797" y="2270999"/>
                  <a:pt x="4590853" y="2196446"/>
                </a:cubicBezTo>
                <a:cubicBezTo>
                  <a:pt x="4576312" y="2132465"/>
                  <a:pt x="4553146" y="2070755"/>
                  <a:pt x="4534292" y="2007910"/>
                </a:cubicBezTo>
                <a:cubicBezTo>
                  <a:pt x="4531150" y="1960776"/>
                  <a:pt x="4528231" y="1913627"/>
                  <a:pt x="4524866" y="1866508"/>
                </a:cubicBezTo>
                <a:cubicBezTo>
                  <a:pt x="4498746" y="1500821"/>
                  <a:pt x="4533233" y="2010870"/>
                  <a:pt x="4506012" y="1602557"/>
                </a:cubicBezTo>
                <a:cubicBezTo>
                  <a:pt x="4502870" y="1178351"/>
                  <a:pt x="4502733" y="754112"/>
                  <a:pt x="4496585" y="329939"/>
                </a:cubicBezTo>
                <a:cubicBezTo>
                  <a:pt x="4496441" y="320003"/>
                  <a:pt x="4488100" y="311550"/>
                  <a:pt x="4487158" y="301658"/>
                </a:cubicBezTo>
                <a:cubicBezTo>
                  <a:pt x="4481787" y="245265"/>
                  <a:pt x="4481265" y="188514"/>
                  <a:pt x="4477732" y="131976"/>
                </a:cubicBezTo>
                <a:cubicBezTo>
                  <a:pt x="4474981" y="87958"/>
                  <a:pt x="4471447" y="43992"/>
                  <a:pt x="4468305" y="0"/>
                </a:cubicBezTo>
                <a:cubicBezTo>
                  <a:pt x="4436882" y="6285"/>
                  <a:pt x="4404665" y="9430"/>
                  <a:pt x="4374037" y="18854"/>
                </a:cubicBezTo>
                <a:cubicBezTo>
                  <a:pt x="4322716" y="34645"/>
                  <a:pt x="4276683" y="70554"/>
                  <a:pt x="4223208" y="75415"/>
                </a:cubicBezTo>
                <a:lnTo>
                  <a:pt x="4119513" y="84842"/>
                </a:lnTo>
                <a:cubicBezTo>
                  <a:pt x="3956244" y="125658"/>
                  <a:pt x="4132994" y="75678"/>
                  <a:pt x="3968684" y="141402"/>
                </a:cubicBezTo>
                <a:cubicBezTo>
                  <a:pt x="3927195" y="157998"/>
                  <a:pt x="3847648" y="171266"/>
                  <a:pt x="3808428" y="179110"/>
                </a:cubicBezTo>
                <a:lnTo>
                  <a:pt x="3110845" y="160256"/>
                </a:lnTo>
                <a:cubicBezTo>
                  <a:pt x="3032102" y="157074"/>
                  <a:pt x="2953952" y="143590"/>
                  <a:pt x="2875175" y="141402"/>
                </a:cubicBezTo>
                <a:lnTo>
                  <a:pt x="2535810" y="131976"/>
                </a:lnTo>
                <a:lnTo>
                  <a:pt x="2394408" y="113122"/>
                </a:lnTo>
                <a:cubicBezTo>
                  <a:pt x="2284372" y="97402"/>
                  <a:pt x="2393454" y="109467"/>
                  <a:pt x="2271859" y="94268"/>
                </a:cubicBezTo>
                <a:cubicBezTo>
                  <a:pt x="2243624" y="90739"/>
                  <a:pt x="2215298" y="87984"/>
                  <a:pt x="2187018" y="84842"/>
                </a:cubicBezTo>
                <a:lnTo>
                  <a:pt x="367645" y="103695"/>
                </a:lnTo>
                <a:cubicBezTo>
                  <a:pt x="357710" y="103847"/>
                  <a:pt x="349214" y="111809"/>
                  <a:pt x="339365" y="113122"/>
                </a:cubicBezTo>
                <a:cubicBezTo>
                  <a:pt x="301859" y="118123"/>
                  <a:pt x="263950" y="119407"/>
                  <a:pt x="226243" y="122549"/>
                </a:cubicBezTo>
                <a:cubicBezTo>
                  <a:pt x="213674" y="125691"/>
                  <a:pt x="201492" y="131976"/>
                  <a:pt x="188536" y="131976"/>
                </a:cubicBezTo>
                <a:cubicBezTo>
                  <a:pt x="166317" y="131976"/>
                  <a:pt x="144676" y="124561"/>
                  <a:pt x="122548" y="122549"/>
                </a:cubicBezTo>
                <a:cubicBezTo>
                  <a:pt x="110031" y="121411"/>
                  <a:pt x="97410" y="122549"/>
                  <a:pt x="84841" y="122549"/>
                </a:cubicBezTo>
                <a:lnTo>
                  <a:pt x="188536" y="518475"/>
                </a:lnTo>
                <a:lnTo>
                  <a:pt x="216816" y="1084083"/>
                </a:lnTo>
                <a:lnTo>
                  <a:pt x="150828" y="1065229"/>
                </a:lnTo>
                <a:lnTo>
                  <a:pt x="179109" y="107465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1676400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F772A"/>
                </a:solidFill>
              </a:rPr>
              <a:t>green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virus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</a:rPr>
              <a:t>red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virus 2</a:t>
            </a:r>
          </a:p>
        </p:txBody>
      </p:sp>
      <p:sp>
        <p:nvSpPr>
          <p:cNvPr id="108550" name="TextBox 21"/>
          <p:cNvSpPr txBox="1">
            <a:spLocks noChangeArrowheads="1"/>
          </p:cNvSpPr>
          <p:nvPr/>
        </p:nvSpPr>
        <p:spPr bwMode="auto">
          <a:xfrm>
            <a:off x="0" y="1752600"/>
            <a:ext cx="1828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Number of Infections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911600" y="2362200"/>
            <a:ext cx="2794000" cy="2819400"/>
          </a:xfrm>
          <a:custGeom>
            <a:avLst/>
            <a:gdLst>
              <a:gd name="connsiteX0" fmla="*/ 2 w 1602558"/>
              <a:gd name="connsiteY0" fmla="*/ 2707200 h 2707200"/>
              <a:gd name="connsiteX1" fmla="*/ 47136 w 1602558"/>
              <a:gd name="connsiteY1" fmla="*/ 2660066 h 2707200"/>
              <a:gd name="connsiteX2" fmla="*/ 75416 w 1602558"/>
              <a:gd name="connsiteY2" fmla="*/ 2631785 h 2707200"/>
              <a:gd name="connsiteX3" fmla="*/ 113123 w 1602558"/>
              <a:gd name="connsiteY3" fmla="*/ 2622358 h 2707200"/>
              <a:gd name="connsiteX4" fmla="*/ 179111 w 1602558"/>
              <a:gd name="connsiteY4" fmla="*/ 2584651 h 2707200"/>
              <a:gd name="connsiteX5" fmla="*/ 226245 w 1602558"/>
              <a:gd name="connsiteY5" fmla="*/ 2528090 h 2707200"/>
              <a:gd name="connsiteX6" fmla="*/ 263952 w 1602558"/>
              <a:gd name="connsiteY6" fmla="*/ 2471530 h 2707200"/>
              <a:gd name="connsiteX7" fmla="*/ 282806 w 1602558"/>
              <a:gd name="connsiteY7" fmla="*/ 2443249 h 2707200"/>
              <a:gd name="connsiteX8" fmla="*/ 320513 w 1602558"/>
              <a:gd name="connsiteY8" fmla="*/ 2377262 h 2707200"/>
              <a:gd name="connsiteX9" fmla="*/ 329940 w 1602558"/>
              <a:gd name="connsiteY9" fmla="*/ 2348981 h 2707200"/>
              <a:gd name="connsiteX10" fmla="*/ 377074 w 1602558"/>
              <a:gd name="connsiteY10" fmla="*/ 2282993 h 2707200"/>
              <a:gd name="connsiteX11" fmla="*/ 424208 w 1602558"/>
              <a:gd name="connsiteY11" fmla="*/ 2226433 h 2707200"/>
              <a:gd name="connsiteX12" fmla="*/ 443062 w 1602558"/>
              <a:gd name="connsiteY12" fmla="*/ 2188725 h 2707200"/>
              <a:gd name="connsiteX13" fmla="*/ 452488 w 1602558"/>
              <a:gd name="connsiteY13" fmla="*/ 2151018 h 2707200"/>
              <a:gd name="connsiteX14" fmla="*/ 480769 w 1602558"/>
              <a:gd name="connsiteY14" fmla="*/ 2113311 h 2707200"/>
              <a:gd name="connsiteX15" fmla="*/ 499622 w 1602558"/>
              <a:gd name="connsiteY15" fmla="*/ 2000189 h 2707200"/>
              <a:gd name="connsiteX16" fmla="*/ 518476 w 1602558"/>
              <a:gd name="connsiteY16" fmla="*/ 1943629 h 2707200"/>
              <a:gd name="connsiteX17" fmla="*/ 527903 w 1602558"/>
              <a:gd name="connsiteY17" fmla="*/ 1905921 h 2707200"/>
              <a:gd name="connsiteX18" fmla="*/ 546756 w 1602558"/>
              <a:gd name="connsiteY18" fmla="*/ 1858787 h 2707200"/>
              <a:gd name="connsiteX19" fmla="*/ 575037 w 1602558"/>
              <a:gd name="connsiteY19" fmla="*/ 1773946 h 2707200"/>
              <a:gd name="connsiteX20" fmla="*/ 584464 w 1602558"/>
              <a:gd name="connsiteY20" fmla="*/ 1745666 h 2707200"/>
              <a:gd name="connsiteX21" fmla="*/ 622171 w 1602558"/>
              <a:gd name="connsiteY21" fmla="*/ 1613690 h 2707200"/>
              <a:gd name="connsiteX22" fmla="*/ 631598 w 1602558"/>
              <a:gd name="connsiteY22" fmla="*/ 1585410 h 2707200"/>
              <a:gd name="connsiteX23" fmla="*/ 678732 w 1602558"/>
              <a:gd name="connsiteY23" fmla="*/ 1519422 h 2707200"/>
              <a:gd name="connsiteX24" fmla="*/ 707012 w 1602558"/>
              <a:gd name="connsiteY24" fmla="*/ 1415727 h 2707200"/>
              <a:gd name="connsiteX25" fmla="*/ 725866 w 1602558"/>
              <a:gd name="connsiteY25" fmla="*/ 1359167 h 2707200"/>
              <a:gd name="connsiteX26" fmla="*/ 744719 w 1602558"/>
              <a:gd name="connsiteY26" fmla="*/ 1302606 h 2707200"/>
              <a:gd name="connsiteX27" fmla="*/ 801280 w 1602558"/>
              <a:gd name="connsiteY27" fmla="*/ 1246045 h 2707200"/>
              <a:gd name="connsiteX28" fmla="*/ 848414 w 1602558"/>
              <a:gd name="connsiteY28" fmla="*/ 1189484 h 2707200"/>
              <a:gd name="connsiteX29" fmla="*/ 886121 w 1602558"/>
              <a:gd name="connsiteY29" fmla="*/ 1114070 h 2707200"/>
              <a:gd name="connsiteX30" fmla="*/ 895548 w 1602558"/>
              <a:gd name="connsiteY30" fmla="*/ 1085789 h 2707200"/>
              <a:gd name="connsiteX31" fmla="*/ 914402 w 1602558"/>
              <a:gd name="connsiteY31" fmla="*/ 1057509 h 2707200"/>
              <a:gd name="connsiteX32" fmla="*/ 923829 w 1602558"/>
              <a:gd name="connsiteY32" fmla="*/ 1029229 h 2707200"/>
              <a:gd name="connsiteX33" fmla="*/ 942682 w 1602558"/>
              <a:gd name="connsiteY33" fmla="*/ 991521 h 2707200"/>
              <a:gd name="connsiteX34" fmla="*/ 961536 w 1602558"/>
              <a:gd name="connsiteY34" fmla="*/ 934960 h 2707200"/>
              <a:gd name="connsiteX35" fmla="*/ 980389 w 1602558"/>
              <a:gd name="connsiteY35" fmla="*/ 897253 h 2707200"/>
              <a:gd name="connsiteX36" fmla="*/ 989816 w 1602558"/>
              <a:gd name="connsiteY36" fmla="*/ 868973 h 2707200"/>
              <a:gd name="connsiteX37" fmla="*/ 1008670 w 1602558"/>
              <a:gd name="connsiteY37" fmla="*/ 840692 h 2707200"/>
              <a:gd name="connsiteX38" fmla="*/ 1046377 w 1602558"/>
              <a:gd name="connsiteY38" fmla="*/ 765278 h 2707200"/>
              <a:gd name="connsiteX39" fmla="*/ 1065231 w 1602558"/>
              <a:gd name="connsiteY39" fmla="*/ 727571 h 2707200"/>
              <a:gd name="connsiteX40" fmla="*/ 1102938 w 1602558"/>
              <a:gd name="connsiteY40" fmla="*/ 642730 h 2707200"/>
              <a:gd name="connsiteX41" fmla="*/ 1121791 w 1602558"/>
              <a:gd name="connsiteY41" fmla="*/ 595596 h 2707200"/>
              <a:gd name="connsiteX42" fmla="*/ 1150072 w 1602558"/>
              <a:gd name="connsiteY42" fmla="*/ 548462 h 2707200"/>
              <a:gd name="connsiteX43" fmla="*/ 1168925 w 1602558"/>
              <a:gd name="connsiteY43" fmla="*/ 501327 h 2707200"/>
              <a:gd name="connsiteX44" fmla="*/ 1187779 w 1602558"/>
              <a:gd name="connsiteY44" fmla="*/ 473047 h 2707200"/>
              <a:gd name="connsiteX45" fmla="*/ 1206633 w 1602558"/>
              <a:gd name="connsiteY45" fmla="*/ 416486 h 2707200"/>
              <a:gd name="connsiteX46" fmla="*/ 1225486 w 1602558"/>
              <a:gd name="connsiteY46" fmla="*/ 369352 h 2707200"/>
              <a:gd name="connsiteX47" fmla="*/ 1234913 w 1602558"/>
              <a:gd name="connsiteY47" fmla="*/ 341072 h 2707200"/>
              <a:gd name="connsiteX48" fmla="*/ 1253767 w 1602558"/>
              <a:gd name="connsiteY48" fmla="*/ 312791 h 2707200"/>
              <a:gd name="connsiteX49" fmla="*/ 1272620 w 1602558"/>
              <a:gd name="connsiteY49" fmla="*/ 237377 h 2707200"/>
              <a:gd name="connsiteX50" fmla="*/ 1291474 w 1602558"/>
              <a:gd name="connsiteY50" fmla="*/ 209097 h 2707200"/>
              <a:gd name="connsiteX51" fmla="*/ 1329181 w 1602558"/>
              <a:gd name="connsiteY51" fmla="*/ 161963 h 2707200"/>
              <a:gd name="connsiteX52" fmla="*/ 1338608 w 1602558"/>
              <a:gd name="connsiteY52" fmla="*/ 133682 h 2707200"/>
              <a:gd name="connsiteX53" fmla="*/ 1385742 w 1602558"/>
              <a:gd name="connsiteY53" fmla="*/ 77121 h 2707200"/>
              <a:gd name="connsiteX54" fmla="*/ 1414022 w 1602558"/>
              <a:gd name="connsiteY54" fmla="*/ 67695 h 2707200"/>
              <a:gd name="connsiteX55" fmla="*/ 1470583 w 1602558"/>
              <a:gd name="connsiteY55" fmla="*/ 29987 h 2707200"/>
              <a:gd name="connsiteX56" fmla="*/ 1498864 w 1602558"/>
              <a:gd name="connsiteY56" fmla="*/ 11134 h 2707200"/>
              <a:gd name="connsiteX57" fmla="*/ 1545998 w 1602558"/>
              <a:gd name="connsiteY57" fmla="*/ 1707 h 2707200"/>
              <a:gd name="connsiteX58" fmla="*/ 1602558 w 1602558"/>
              <a:gd name="connsiteY58" fmla="*/ 1707 h 27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602558" h="2707200">
                <a:moveTo>
                  <a:pt x="2" y="2707200"/>
                </a:moveTo>
                <a:cubicBezTo>
                  <a:pt x="34567" y="2655350"/>
                  <a:pt x="0" y="2699346"/>
                  <a:pt x="47136" y="2660066"/>
                </a:cubicBezTo>
                <a:cubicBezTo>
                  <a:pt x="57378" y="2651531"/>
                  <a:pt x="63841" y="2638399"/>
                  <a:pt x="75416" y="2631785"/>
                </a:cubicBezTo>
                <a:cubicBezTo>
                  <a:pt x="86665" y="2625357"/>
                  <a:pt x="100992" y="2626907"/>
                  <a:pt x="113123" y="2622358"/>
                </a:cubicBezTo>
                <a:cubicBezTo>
                  <a:pt x="140466" y="2612104"/>
                  <a:pt x="155665" y="2600283"/>
                  <a:pt x="179111" y="2584651"/>
                </a:cubicBezTo>
                <a:cubicBezTo>
                  <a:pt x="246490" y="2483586"/>
                  <a:pt x="141556" y="2636976"/>
                  <a:pt x="226245" y="2528090"/>
                </a:cubicBezTo>
                <a:cubicBezTo>
                  <a:pt x="240156" y="2510204"/>
                  <a:pt x="251383" y="2490383"/>
                  <a:pt x="263952" y="2471530"/>
                </a:cubicBezTo>
                <a:cubicBezTo>
                  <a:pt x="270237" y="2462103"/>
                  <a:pt x="277739" y="2453383"/>
                  <a:pt x="282806" y="2443249"/>
                </a:cubicBezTo>
                <a:cubicBezTo>
                  <a:pt x="306726" y="2395408"/>
                  <a:pt x="293864" y="2417234"/>
                  <a:pt x="320513" y="2377262"/>
                </a:cubicBezTo>
                <a:cubicBezTo>
                  <a:pt x="323655" y="2367835"/>
                  <a:pt x="325496" y="2357869"/>
                  <a:pt x="329940" y="2348981"/>
                </a:cubicBezTo>
                <a:cubicBezTo>
                  <a:pt x="337346" y="2334169"/>
                  <a:pt x="369956" y="2292958"/>
                  <a:pt x="377074" y="2282993"/>
                </a:cubicBezTo>
                <a:cubicBezTo>
                  <a:pt x="409884" y="2237058"/>
                  <a:pt x="380194" y="2270446"/>
                  <a:pt x="424208" y="2226433"/>
                </a:cubicBezTo>
                <a:cubicBezTo>
                  <a:pt x="430493" y="2213864"/>
                  <a:pt x="438128" y="2201883"/>
                  <a:pt x="443062" y="2188725"/>
                </a:cubicBezTo>
                <a:cubicBezTo>
                  <a:pt x="447611" y="2176594"/>
                  <a:pt x="446694" y="2162606"/>
                  <a:pt x="452488" y="2151018"/>
                </a:cubicBezTo>
                <a:cubicBezTo>
                  <a:pt x="459514" y="2136965"/>
                  <a:pt x="471342" y="2125880"/>
                  <a:pt x="480769" y="2113311"/>
                </a:cubicBezTo>
                <a:cubicBezTo>
                  <a:pt x="487053" y="2075604"/>
                  <a:pt x="487533" y="2036455"/>
                  <a:pt x="499622" y="2000189"/>
                </a:cubicBezTo>
                <a:cubicBezTo>
                  <a:pt x="505907" y="1981336"/>
                  <a:pt x="513656" y="1962909"/>
                  <a:pt x="518476" y="1943629"/>
                </a:cubicBezTo>
                <a:cubicBezTo>
                  <a:pt x="521618" y="1931060"/>
                  <a:pt x="523806" y="1918212"/>
                  <a:pt x="527903" y="1905921"/>
                </a:cubicBezTo>
                <a:cubicBezTo>
                  <a:pt x="533254" y="1889868"/>
                  <a:pt x="540973" y="1874690"/>
                  <a:pt x="546756" y="1858787"/>
                </a:cubicBezTo>
                <a:cubicBezTo>
                  <a:pt x="556943" y="1830772"/>
                  <a:pt x="565610" y="1802226"/>
                  <a:pt x="575037" y="1773946"/>
                </a:cubicBezTo>
                <a:cubicBezTo>
                  <a:pt x="578179" y="1764519"/>
                  <a:pt x="582515" y="1755410"/>
                  <a:pt x="584464" y="1745666"/>
                </a:cubicBezTo>
                <a:cubicBezTo>
                  <a:pt x="599736" y="1669301"/>
                  <a:pt x="588824" y="1713731"/>
                  <a:pt x="622171" y="1613690"/>
                </a:cubicBezTo>
                <a:cubicBezTo>
                  <a:pt x="625313" y="1604263"/>
                  <a:pt x="624572" y="1592436"/>
                  <a:pt x="631598" y="1585410"/>
                </a:cubicBezTo>
                <a:cubicBezTo>
                  <a:pt x="661968" y="1555040"/>
                  <a:pt x="662188" y="1560782"/>
                  <a:pt x="678732" y="1519422"/>
                </a:cubicBezTo>
                <a:cubicBezTo>
                  <a:pt x="711288" y="1438030"/>
                  <a:pt x="686724" y="1490114"/>
                  <a:pt x="707012" y="1415727"/>
                </a:cubicBezTo>
                <a:cubicBezTo>
                  <a:pt x="712241" y="1396554"/>
                  <a:pt x="719582" y="1378020"/>
                  <a:pt x="725866" y="1359167"/>
                </a:cubicBezTo>
                <a:cubicBezTo>
                  <a:pt x="725867" y="1359165"/>
                  <a:pt x="744717" y="1302608"/>
                  <a:pt x="744719" y="1302606"/>
                </a:cubicBezTo>
                <a:cubicBezTo>
                  <a:pt x="816977" y="1248411"/>
                  <a:pt x="755332" y="1301182"/>
                  <a:pt x="801280" y="1246045"/>
                </a:cubicBezTo>
                <a:cubicBezTo>
                  <a:pt x="832775" y="1208251"/>
                  <a:pt x="826241" y="1230134"/>
                  <a:pt x="848414" y="1189484"/>
                </a:cubicBezTo>
                <a:cubicBezTo>
                  <a:pt x="861872" y="1164811"/>
                  <a:pt x="877233" y="1140733"/>
                  <a:pt x="886121" y="1114070"/>
                </a:cubicBezTo>
                <a:cubicBezTo>
                  <a:pt x="889263" y="1104643"/>
                  <a:pt x="891104" y="1094677"/>
                  <a:pt x="895548" y="1085789"/>
                </a:cubicBezTo>
                <a:cubicBezTo>
                  <a:pt x="900615" y="1075656"/>
                  <a:pt x="909335" y="1067642"/>
                  <a:pt x="914402" y="1057509"/>
                </a:cubicBezTo>
                <a:cubicBezTo>
                  <a:pt x="918846" y="1048621"/>
                  <a:pt x="919915" y="1038362"/>
                  <a:pt x="923829" y="1029229"/>
                </a:cubicBezTo>
                <a:cubicBezTo>
                  <a:pt x="929365" y="1016312"/>
                  <a:pt x="937463" y="1004569"/>
                  <a:pt x="942682" y="991521"/>
                </a:cubicBezTo>
                <a:cubicBezTo>
                  <a:pt x="950063" y="973069"/>
                  <a:pt x="952648" y="952736"/>
                  <a:pt x="961536" y="934960"/>
                </a:cubicBezTo>
                <a:cubicBezTo>
                  <a:pt x="967820" y="922391"/>
                  <a:pt x="974853" y="910169"/>
                  <a:pt x="980389" y="897253"/>
                </a:cubicBezTo>
                <a:cubicBezTo>
                  <a:pt x="984303" y="888120"/>
                  <a:pt x="985372" y="877861"/>
                  <a:pt x="989816" y="868973"/>
                </a:cubicBezTo>
                <a:cubicBezTo>
                  <a:pt x="994883" y="858839"/>
                  <a:pt x="1003245" y="850638"/>
                  <a:pt x="1008670" y="840692"/>
                </a:cubicBezTo>
                <a:cubicBezTo>
                  <a:pt x="1022128" y="816019"/>
                  <a:pt x="1033808" y="790416"/>
                  <a:pt x="1046377" y="765278"/>
                </a:cubicBezTo>
                <a:cubicBezTo>
                  <a:pt x="1052662" y="752709"/>
                  <a:pt x="1060012" y="740619"/>
                  <a:pt x="1065231" y="727571"/>
                </a:cubicBezTo>
                <a:cubicBezTo>
                  <a:pt x="1121117" y="587852"/>
                  <a:pt x="1050096" y="761625"/>
                  <a:pt x="1102938" y="642730"/>
                </a:cubicBezTo>
                <a:cubicBezTo>
                  <a:pt x="1109810" y="627267"/>
                  <a:pt x="1114223" y="610731"/>
                  <a:pt x="1121791" y="595596"/>
                </a:cubicBezTo>
                <a:cubicBezTo>
                  <a:pt x="1129985" y="579208"/>
                  <a:pt x="1141878" y="564850"/>
                  <a:pt x="1150072" y="548462"/>
                </a:cubicBezTo>
                <a:cubicBezTo>
                  <a:pt x="1157640" y="533327"/>
                  <a:pt x="1161357" y="516462"/>
                  <a:pt x="1168925" y="501327"/>
                </a:cubicBezTo>
                <a:cubicBezTo>
                  <a:pt x="1173992" y="491194"/>
                  <a:pt x="1183178" y="483400"/>
                  <a:pt x="1187779" y="473047"/>
                </a:cubicBezTo>
                <a:cubicBezTo>
                  <a:pt x="1195851" y="454886"/>
                  <a:pt x="1199252" y="434938"/>
                  <a:pt x="1206633" y="416486"/>
                </a:cubicBezTo>
                <a:cubicBezTo>
                  <a:pt x="1212917" y="400775"/>
                  <a:pt x="1219544" y="385196"/>
                  <a:pt x="1225486" y="369352"/>
                </a:cubicBezTo>
                <a:cubicBezTo>
                  <a:pt x="1228975" y="360048"/>
                  <a:pt x="1230469" y="349960"/>
                  <a:pt x="1234913" y="341072"/>
                </a:cubicBezTo>
                <a:cubicBezTo>
                  <a:pt x="1239980" y="330938"/>
                  <a:pt x="1247482" y="322218"/>
                  <a:pt x="1253767" y="312791"/>
                </a:cubicBezTo>
                <a:cubicBezTo>
                  <a:pt x="1257353" y="294860"/>
                  <a:pt x="1262956" y="256703"/>
                  <a:pt x="1272620" y="237377"/>
                </a:cubicBezTo>
                <a:cubicBezTo>
                  <a:pt x="1277687" y="227244"/>
                  <a:pt x="1285189" y="218524"/>
                  <a:pt x="1291474" y="209097"/>
                </a:cubicBezTo>
                <a:cubicBezTo>
                  <a:pt x="1315169" y="138011"/>
                  <a:pt x="1280450" y="222877"/>
                  <a:pt x="1329181" y="161963"/>
                </a:cubicBezTo>
                <a:cubicBezTo>
                  <a:pt x="1335389" y="154204"/>
                  <a:pt x="1334164" y="142570"/>
                  <a:pt x="1338608" y="133682"/>
                </a:cubicBezTo>
                <a:cubicBezTo>
                  <a:pt x="1347302" y="116295"/>
                  <a:pt x="1370108" y="87544"/>
                  <a:pt x="1385742" y="77121"/>
                </a:cubicBezTo>
                <a:cubicBezTo>
                  <a:pt x="1394010" y="71609"/>
                  <a:pt x="1404595" y="70837"/>
                  <a:pt x="1414022" y="67695"/>
                </a:cubicBezTo>
                <a:lnTo>
                  <a:pt x="1470583" y="29987"/>
                </a:lnTo>
                <a:cubicBezTo>
                  <a:pt x="1480010" y="23702"/>
                  <a:pt x="1487754" y="13356"/>
                  <a:pt x="1498864" y="11134"/>
                </a:cubicBezTo>
                <a:cubicBezTo>
                  <a:pt x="1514575" y="7992"/>
                  <a:pt x="1530041" y="3158"/>
                  <a:pt x="1545998" y="1707"/>
                </a:cubicBezTo>
                <a:cubicBezTo>
                  <a:pt x="1564774" y="0"/>
                  <a:pt x="1583705" y="1707"/>
                  <a:pt x="1602558" y="1707"/>
                </a:cubicBezTo>
              </a:path>
            </a:pathLst>
          </a:custGeom>
          <a:ln w="82550">
            <a:solidFill>
              <a:srgbClr val="0F772A">
                <a:alpha val="5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843338" y="3733800"/>
            <a:ext cx="2633662" cy="1201738"/>
          </a:xfrm>
          <a:custGeom>
            <a:avLst/>
            <a:gdLst>
              <a:gd name="connsiteX0" fmla="*/ 49358 w 1831024"/>
              <a:gd name="connsiteY0" fmla="*/ 1180650 h 1201787"/>
              <a:gd name="connsiteX1" fmla="*/ 105919 w 1831024"/>
              <a:gd name="connsiteY1" fmla="*/ 1142943 h 1201787"/>
              <a:gd name="connsiteX2" fmla="*/ 162480 w 1831024"/>
              <a:gd name="connsiteY2" fmla="*/ 1124089 h 1201787"/>
              <a:gd name="connsiteX3" fmla="*/ 190760 w 1831024"/>
              <a:gd name="connsiteY3" fmla="*/ 1114662 h 1201787"/>
              <a:gd name="connsiteX4" fmla="*/ 219041 w 1831024"/>
              <a:gd name="connsiteY4" fmla="*/ 1095809 h 1201787"/>
              <a:gd name="connsiteX5" fmla="*/ 275601 w 1831024"/>
              <a:gd name="connsiteY5" fmla="*/ 1076955 h 1201787"/>
              <a:gd name="connsiteX6" fmla="*/ 332162 w 1831024"/>
              <a:gd name="connsiteY6" fmla="*/ 1039248 h 1201787"/>
              <a:gd name="connsiteX7" fmla="*/ 369869 w 1831024"/>
              <a:gd name="connsiteY7" fmla="*/ 1010967 h 1201787"/>
              <a:gd name="connsiteX8" fmla="*/ 398150 w 1831024"/>
              <a:gd name="connsiteY8" fmla="*/ 1001540 h 1201787"/>
              <a:gd name="connsiteX9" fmla="*/ 435857 w 1831024"/>
              <a:gd name="connsiteY9" fmla="*/ 982687 h 1201787"/>
              <a:gd name="connsiteX10" fmla="*/ 454711 w 1831024"/>
              <a:gd name="connsiteY10" fmla="*/ 954406 h 1201787"/>
              <a:gd name="connsiteX11" fmla="*/ 511272 w 1831024"/>
              <a:gd name="connsiteY11" fmla="*/ 916699 h 1201787"/>
              <a:gd name="connsiteX12" fmla="*/ 539552 w 1831024"/>
              <a:gd name="connsiteY12" fmla="*/ 897846 h 1201787"/>
              <a:gd name="connsiteX13" fmla="*/ 605540 w 1831024"/>
              <a:gd name="connsiteY13" fmla="*/ 841285 h 1201787"/>
              <a:gd name="connsiteX14" fmla="*/ 652674 w 1831024"/>
              <a:gd name="connsiteY14" fmla="*/ 794151 h 1201787"/>
              <a:gd name="connsiteX15" fmla="*/ 699808 w 1831024"/>
              <a:gd name="connsiteY15" fmla="*/ 747017 h 1201787"/>
              <a:gd name="connsiteX16" fmla="*/ 718661 w 1831024"/>
              <a:gd name="connsiteY16" fmla="*/ 718736 h 1201787"/>
              <a:gd name="connsiteX17" fmla="*/ 784649 w 1831024"/>
              <a:gd name="connsiteY17" fmla="*/ 671602 h 1201787"/>
              <a:gd name="connsiteX18" fmla="*/ 860063 w 1831024"/>
              <a:gd name="connsiteY18" fmla="*/ 567908 h 1201787"/>
              <a:gd name="connsiteX19" fmla="*/ 888344 w 1831024"/>
              <a:gd name="connsiteY19" fmla="*/ 539627 h 1201787"/>
              <a:gd name="connsiteX20" fmla="*/ 916624 w 1831024"/>
              <a:gd name="connsiteY20" fmla="*/ 530200 h 1201787"/>
              <a:gd name="connsiteX21" fmla="*/ 944904 w 1831024"/>
              <a:gd name="connsiteY21" fmla="*/ 501920 h 1201787"/>
              <a:gd name="connsiteX22" fmla="*/ 992039 w 1831024"/>
              <a:gd name="connsiteY22" fmla="*/ 473639 h 1201787"/>
              <a:gd name="connsiteX23" fmla="*/ 1048599 w 1831024"/>
              <a:gd name="connsiteY23" fmla="*/ 435932 h 1201787"/>
              <a:gd name="connsiteX24" fmla="*/ 1133441 w 1831024"/>
              <a:gd name="connsiteY24" fmla="*/ 360518 h 1201787"/>
              <a:gd name="connsiteX25" fmla="*/ 1180575 w 1831024"/>
              <a:gd name="connsiteY25" fmla="*/ 313384 h 1201787"/>
              <a:gd name="connsiteX26" fmla="*/ 1227709 w 1831024"/>
              <a:gd name="connsiteY26" fmla="*/ 275677 h 1201787"/>
              <a:gd name="connsiteX27" fmla="*/ 1321977 w 1831024"/>
              <a:gd name="connsiteY27" fmla="*/ 209689 h 1201787"/>
              <a:gd name="connsiteX28" fmla="*/ 1350257 w 1831024"/>
              <a:gd name="connsiteY28" fmla="*/ 190835 h 1201787"/>
              <a:gd name="connsiteX29" fmla="*/ 1425672 w 1831024"/>
              <a:gd name="connsiteY29" fmla="*/ 143701 h 1201787"/>
              <a:gd name="connsiteX30" fmla="*/ 1510513 w 1831024"/>
              <a:gd name="connsiteY30" fmla="*/ 87140 h 1201787"/>
              <a:gd name="connsiteX31" fmla="*/ 1538793 w 1831024"/>
              <a:gd name="connsiteY31" fmla="*/ 68287 h 1201787"/>
              <a:gd name="connsiteX32" fmla="*/ 1604781 w 1831024"/>
              <a:gd name="connsiteY32" fmla="*/ 49433 h 1201787"/>
              <a:gd name="connsiteX33" fmla="*/ 1633061 w 1831024"/>
              <a:gd name="connsiteY33" fmla="*/ 30580 h 1201787"/>
              <a:gd name="connsiteX34" fmla="*/ 1727329 w 1831024"/>
              <a:gd name="connsiteY34" fmla="*/ 2299 h 1201787"/>
              <a:gd name="connsiteX35" fmla="*/ 1831024 w 1831024"/>
              <a:gd name="connsiteY35" fmla="*/ 2299 h 120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1024" h="1201787">
                <a:moveTo>
                  <a:pt x="49358" y="1180650"/>
                </a:moveTo>
                <a:cubicBezTo>
                  <a:pt x="142919" y="1149463"/>
                  <a:pt x="0" y="1201787"/>
                  <a:pt x="105919" y="1142943"/>
                </a:cubicBezTo>
                <a:cubicBezTo>
                  <a:pt x="123292" y="1133292"/>
                  <a:pt x="143626" y="1130374"/>
                  <a:pt x="162480" y="1124089"/>
                </a:cubicBezTo>
                <a:cubicBezTo>
                  <a:pt x="171907" y="1120947"/>
                  <a:pt x="182492" y="1120174"/>
                  <a:pt x="190760" y="1114662"/>
                </a:cubicBezTo>
                <a:cubicBezTo>
                  <a:pt x="200187" y="1108378"/>
                  <a:pt x="208688" y="1100410"/>
                  <a:pt x="219041" y="1095809"/>
                </a:cubicBezTo>
                <a:cubicBezTo>
                  <a:pt x="237201" y="1087738"/>
                  <a:pt x="259065" y="1087979"/>
                  <a:pt x="275601" y="1076955"/>
                </a:cubicBezTo>
                <a:cubicBezTo>
                  <a:pt x="294455" y="1064386"/>
                  <a:pt x="314035" y="1052844"/>
                  <a:pt x="332162" y="1039248"/>
                </a:cubicBezTo>
                <a:cubicBezTo>
                  <a:pt x="344731" y="1029821"/>
                  <a:pt x="356228" y="1018762"/>
                  <a:pt x="369869" y="1010967"/>
                </a:cubicBezTo>
                <a:cubicBezTo>
                  <a:pt x="378497" y="1006037"/>
                  <a:pt x="389016" y="1005454"/>
                  <a:pt x="398150" y="1001540"/>
                </a:cubicBezTo>
                <a:cubicBezTo>
                  <a:pt x="411066" y="996005"/>
                  <a:pt x="423288" y="988971"/>
                  <a:pt x="435857" y="982687"/>
                </a:cubicBezTo>
                <a:cubicBezTo>
                  <a:pt x="442142" y="973260"/>
                  <a:pt x="446184" y="961867"/>
                  <a:pt x="454711" y="954406"/>
                </a:cubicBezTo>
                <a:cubicBezTo>
                  <a:pt x="471764" y="939485"/>
                  <a:pt x="492418" y="929268"/>
                  <a:pt x="511272" y="916699"/>
                </a:cubicBezTo>
                <a:cubicBezTo>
                  <a:pt x="520699" y="910415"/>
                  <a:pt x="531541" y="905857"/>
                  <a:pt x="539552" y="897846"/>
                </a:cubicBezTo>
                <a:cubicBezTo>
                  <a:pt x="578941" y="858455"/>
                  <a:pt x="557167" y="877564"/>
                  <a:pt x="605540" y="841285"/>
                </a:cubicBezTo>
                <a:cubicBezTo>
                  <a:pt x="655815" y="765869"/>
                  <a:pt x="589829" y="856996"/>
                  <a:pt x="652674" y="794151"/>
                </a:cubicBezTo>
                <a:cubicBezTo>
                  <a:pt x="715519" y="731306"/>
                  <a:pt x="624392" y="797292"/>
                  <a:pt x="699808" y="747017"/>
                </a:cubicBezTo>
                <a:cubicBezTo>
                  <a:pt x="706092" y="737590"/>
                  <a:pt x="709957" y="725989"/>
                  <a:pt x="718661" y="718736"/>
                </a:cubicBezTo>
                <a:cubicBezTo>
                  <a:pt x="791442" y="658084"/>
                  <a:pt x="724469" y="743819"/>
                  <a:pt x="784649" y="671602"/>
                </a:cubicBezTo>
                <a:cubicBezTo>
                  <a:pt x="837288" y="608435"/>
                  <a:pt x="751339" y="676632"/>
                  <a:pt x="860063" y="567908"/>
                </a:cubicBezTo>
                <a:cubicBezTo>
                  <a:pt x="869490" y="558481"/>
                  <a:pt x="877251" y="547022"/>
                  <a:pt x="888344" y="539627"/>
                </a:cubicBezTo>
                <a:cubicBezTo>
                  <a:pt x="896612" y="534115"/>
                  <a:pt x="907197" y="533342"/>
                  <a:pt x="916624" y="530200"/>
                </a:cubicBezTo>
                <a:cubicBezTo>
                  <a:pt x="926051" y="520773"/>
                  <a:pt x="934239" y="509919"/>
                  <a:pt x="944904" y="501920"/>
                </a:cubicBezTo>
                <a:cubicBezTo>
                  <a:pt x="959562" y="490926"/>
                  <a:pt x="978127" y="485563"/>
                  <a:pt x="992039" y="473639"/>
                </a:cubicBezTo>
                <a:cubicBezTo>
                  <a:pt x="1045651" y="427686"/>
                  <a:pt x="968370" y="455990"/>
                  <a:pt x="1048599" y="435932"/>
                </a:cubicBezTo>
                <a:cubicBezTo>
                  <a:pt x="1113171" y="371360"/>
                  <a:pt x="1082975" y="394160"/>
                  <a:pt x="1133441" y="360518"/>
                </a:cubicBezTo>
                <a:cubicBezTo>
                  <a:pt x="1183716" y="285102"/>
                  <a:pt x="1117730" y="376229"/>
                  <a:pt x="1180575" y="313384"/>
                </a:cubicBezTo>
                <a:cubicBezTo>
                  <a:pt x="1223215" y="270744"/>
                  <a:pt x="1172651" y="294028"/>
                  <a:pt x="1227709" y="275677"/>
                </a:cubicBezTo>
                <a:cubicBezTo>
                  <a:pt x="1283549" y="233796"/>
                  <a:pt x="1252335" y="256117"/>
                  <a:pt x="1321977" y="209689"/>
                </a:cubicBezTo>
                <a:lnTo>
                  <a:pt x="1350257" y="190835"/>
                </a:lnTo>
                <a:cubicBezTo>
                  <a:pt x="1395485" y="122996"/>
                  <a:pt x="1331437" y="206525"/>
                  <a:pt x="1425672" y="143701"/>
                </a:cubicBezTo>
                <a:lnTo>
                  <a:pt x="1510513" y="87140"/>
                </a:lnTo>
                <a:cubicBezTo>
                  <a:pt x="1519940" y="80856"/>
                  <a:pt x="1527802" y="71035"/>
                  <a:pt x="1538793" y="68287"/>
                </a:cubicBezTo>
                <a:cubicBezTo>
                  <a:pt x="1550875" y="65267"/>
                  <a:pt x="1591257" y="56195"/>
                  <a:pt x="1604781" y="49433"/>
                </a:cubicBezTo>
                <a:cubicBezTo>
                  <a:pt x="1614914" y="44366"/>
                  <a:pt x="1622708" y="35181"/>
                  <a:pt x="1633061" y="30580"/>
                </a:cubicBezTo>
                <a:cubicBezTo>
                  <a:pt x="1639240" y="27834"/>
                  <a:pt x="1711199" y="3374"/>
                  <a:pt x="1727329" y="2299"/>
                </a:cubicBezTo>
                <a:cubicBezTo>
                  <a:pt x="1761817" y="0"/>
                  <a:pt x="1796459" y="2299"/>
                  <a:pt x="1831024" y="2299"/>
                </a:cubicBezTo>
              </a:path>
            </a:pathLst>
          </a:custGeom>
          <a:ln w="76200">
            <a:solidFill>
              <a:srgbClr val="C00000">
                <a:alpha val="5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24600" y="3886200"/>
            <a:ext cx="0" cy="1447800"/>
          </a:xfrm>
          <a:prstGeom prst="straightConnector1">
            <a:avLst/>
          </a:prstGeom>
          <a:ln w="635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705600" y="2438400"/>
            <a:ext cx="0" cy="2895600"/>
          </a:xfrm>
          <a:prstGeom prst="straightConnector1">
            <a:avLst/>
          </a:prstGeom>
          <a:ln w="53975">
            <a:solidFill>
              <a:srgbClr val="0F772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43800" y="2590800"/>
            <a:ext cx="160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solidFill>
                  <a:srgbClr val="00B050"/>
                </a:solidFill>
                <a:latin typeface="Calibri" charset="0"/>
              </a:rPr>
              <a:t>Strength </a:t>
            </a:r>
          </a:p>
          <a:p>
            <a:r>
              <a:rPr lang="en-US" sz="2800" b="1" i="1">
                <a:solidFill>
                  <a:srgbClr val="C00000"/>
                </a:solidFill>
                <a:latin typeface="Calibri" charset="0"/>
              </a:rPr>
              <a:t>Strength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781800" y="32766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??</a:t>
            </a:r>
            <a:endParaRPr lang="en-US" sz="1400">
              <a:latin typeface="Calibri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543800" y="3048000"/>
            <a:ext cx="1447800" cy="206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781800" y="3482975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Calibri" charset="0"/>
              </a:rPr>
              <a:t>=   </a:t>
            </a:r>
            <a:endParaRPr lang="en-US">
              <a:latin typeface="Calibri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67600" y="4227513"/>
            <a:ext cx="1600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solidFill>
                  <a:srgbClr val="00B050"/>
                </a:solidFill>
                <a:latin typeface="Calibri" charset="0"/>
              </a:rPr>
              <a:t>Strength </a:t>
            </a:r>
          </a:p>
          <a:p>
            <a:r>
              <a:rPr lang="en-US" sz="2800" b="1" i="1">
                <a:solidFill>
                  <a:srgbClr val="C00000"/>
                </a:solidFill>
                <a:latin typeface="Calibri" charset="0"/>
              </a:rPr>
              <a:t>Strength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467600" y="4684713"/>
            <a:ext cx="1447800" cy="190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uble Bracket 40"/>
          <p:cNvSpPr/>
          <p:nvPr/>
        </p:nvSpPr>
        <p:spPr>
          <a:xfrm>
            <a:off x="7391400" y="4191000"/>
            <a:ext cx="1600200" cy="990600"/>
          </a:xfrm>
          <a:prstGeom prst="bracketPair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915400" y="3962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2</a:t>
            </a:r>
          </a:p>
        </p:txBody>
      </p:sp>
      <p:sp>
        <p:nvSpPr>
          <p:cNvPr id="43" name="&quot;No&quot; Symbol 42"/>
          <p:cNvSpPr/>
          <p:nvPr/>
        </p:nvSpPr>
        <p:spPr>
          <a:xfrm>
            <a:off x="7315200" y="3276600"/>
            <a:ext cx="1447800" cy="1295400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8564" name="TextBox 44"/>
          <p:cNvSpPr txBox="1">
            <a:spLocks noChangeArrowheads="1"/>
          </p:cNvSpPr>
          <p:nvPr/>
        </p:nvSpPr>
        <p:spPr bwMode="auto">
          <a:xfrm>
            <a:off x="4800600" y="1295400"/>
            <a:ext cx="411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/>
            <a:r>
              <a:rPr lang="en-US" sz="2400" b="1">
                <a:solidFill>
                  <a:srgbClr val="00B050"/>
                </a:solidFill>
                <a:latin typeface="Calibri" charset="0"/>
              </a:rPr>
              <a:t>Footprint @ Steady State</a:t>
            </a:r>
          </a:p>
          <a:p>
            <a:r>
              <a:rPr lang="en-US" sz="2400" b="1">
                <a:solidFill>
                  <a:srgbClr val="C00000"/>
                </a:solidFill>
                <a:latin typeface="Calibri" charset="0"/>
              </a:rPr>
              <a:t>       Footprint @ Steady State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181600" y="1676400"/>
            <a:ext cx="3505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4BBB5-839A-0E48-AFEC-596939D158DB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08569" name="TextBox 12"/>
          <p:cNvSpPr txBox="1">
            <a:spLocks noChangeArrowheads="1"/>
          </p:cNvSpPr>
          <p:nvPr/>
        </p:nvSpPr>
        <p:spPr bwMode="auto">
          <a:xfrm>
            <a:off x="228600" y="5780088"/>
            <a:ext cx="5334000" cy="1077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ASSUME: </a:t>
            </a:r>
          </a:p>
          <a:p>
            <a:r>
              <a:rPr lang="en-US" sz="3200" b="1">
                <a:latin typeface="Calibri" charset="0"/>
              </a:rPr>
              <a:t>Virus 1 is stronger than Virus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31" grpId="0"/>
      <p:bldP spid="34" grpId="0"/>
      <p:bldP spid="35" grpId="0"/>
      <p:bldP spid="41" grpId="0" animBg="1"/>
      <p:bldP spid="42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9"/>
          <p:cNvGraphicFramePr>
            <a:graphicFrameLocks noChangeAspect="1"/>
          </p:cNvGraphicFramePr>
          <p:nvPr/>
        </p:nvGraphicFramePr>
        <p:xfrm>
          <a:off x="762000" y="1100138"/>
          <a:ext cx="6915150" cy="5334000"/>
        </p:xfrm>
        <a:graphic>
          <a:graphicData uri="http://schemas.openxmlformats.org/presentationml/2006/ole">
            <p:oleObj spid="_x0000_s355330" name="Bitmap Image" r:id="rId4" imgW="7323810" imgH="5649114" progId="">
              <p:embed/>
            </p:oleObj>
          </a:graphicData>
        </a:graphic>
      </p:graphicFrame>
      <p:pic>
        <p:nvPicPr>
          <p:cNvPr id="27651" name="Picture 7" descr="C:\Documents and Settings\lakoglu\Desktop\1_16050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981075"/>
            <a:ext cx="11430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C:\Documents and Settings\lakoglu\Desktop\2_282624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743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Near-Clique/Star</a:t>
            </a:r>
          </a:p>
        </p:txBody>
      </p:sp>
      <p:cxnSp>
        <p:nvCxnSpPr>
          <p:cNvPr id="2055" name="Straight Arrow Connector 7"/>
          <p:cNvCxnSpPr>
            <a:cxnSpLocks noChangeShapeType="1"/>
            <a:stCxn id="2051" idx="3"/>
          </p:cNvCxnSpPr>
          <p:nvPr/>
        </p:nvCxnSpPr>
        <p:spPr bwMode="auto">
          <a:xfrm>
            <a:off x="1636713" y="1558925"/>
            <a:ext cx="2789237" cy="9810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6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934200" y="2514600"/>
            <a:ext cx="303213" cy="30321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B4007E-0B01-3444-AD81-BC3319E892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7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  <p:sp>
        <p:nvSpPr>
          <p:cNvPr id="27658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477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Answer: Winner-Takes-All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1676400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F772A"/>
                </a:solidFill>
              </a:rPr>
              <a:t>green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virus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</a:rPr>
              <a:t>red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virus 2</a:t>
            </a:r>
          </a:p>
        </p:txBody>
      </p:sp>
      <p:sp>
        <p:nvSpPr>
          <p:cNvPr id="110597" name="TextBox 6"/>
          <p:cNvSpPr txBox="1">
            <a:spLocks noChangeArrowheads="1"/>
          </p:cNvSpPr>
          <p:nvPr/>
        </p:nvSpPr>
        <p:spPr bwMode="auto">
          <a:xfrm>
            <a:off x="0" y="1752600"/>
            <a:ext cx="1828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Number of Infections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7116B-D79E-5A40-AED0-49A03B412A91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10601" name="TextBox 7"/>
          <p:cNvSpPr txBox="1">
            <a:spLocks noChangeArrowheads="1"/>
          </p:cNvSpPr>
          <p:nvPr/>
        </p:nvSpPr>
        <p:spPr bwMode="auto">
          <a:xfrm>
            <a:off x="228600" y="5780088"/>
            <a:ext cx="5334000" cy="1077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ASSUME: </a:t>
            </a:r>
          </a:p>
          <a:p>
            <a:r>
              <a:rPr lang="en-US" sz="3200" b="1">
                <a:latin typeface="Calibri" charset="0"/>
              </a:rPr>
              <a:t>Virus 1 is stronger than Virus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Our Result: Winner-Takes-All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9144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Given our model, and </a:t>
            </a:r>
            <a:r>
              <a:rPr lang="en-US" sz="4000" b="1" i="1" dirty="0"/>
              <a:t>any graph</a:t>
            </a:r>
            <a:r>
              <a:rPr lang="en-US" sz="4000" dirty="0"/>
              <a:t>, the weaker virus always </a:t>
            </a:r>
            <a:r>
              <a:rPr lang="en-US" sz="4000" b="1" dirty="0"/>
              <a:t>dies-out completely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91000"/>
            <a:ext cx="91440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The stronger survives only if it is above threshold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Virus 1 is stronger than Virus 2, if: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                   strength(Virus 1) &gt; strength(Virus 2)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Strength(Virus) = </a:t>
            </a:r>
            <a:r>
              <a:rPr lang="el-GR" sz="3200" dirty="0">
                <a:latin typeface="+mn-lt"/>
                <a:ea typeface="+mn-ea"/>
                <a:cs typeface="+mn-cs"/>
              </a:rPr>
              <a:t>λ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l-GR" sz="3200" dirty="0">
                <a:latin typeface="+mn-lt"/>
                <a:ea typeface="+mn-ea"/>
                <a:cs typeface="+mn-cs"/>
              </a:rPr>
              <a:t>β</a:t>
            </a:r>
            <a:r>
              <a:rPr lang="en-US" sz="3200" dirty="0">
                <a:latin typeface="+mn-lt"/>
                <a:ea typeface="+mn-ea"/>
                <a:cs typeface="+mn-cs"/>
              </a:rPr>
              <a:t> / </a:t>
            </a:r>
            <a:r>
              <a:rPr lang="el-GR" sz="3200" dirty="0">
                <a:latin typeface="+mn-lt"/>
                <a:ea typeface="+mn-ea"/>
                <a:cs typeface="+mn-cs"/>
              </a:rPr>
              <a:t>δ</a:t>
            </a:r>
            <a:r>
              <a:rPr lang="en-US" sz="3200" dirty="0">
                <a:latin typeface="+mn-lt"/>
                <a:ea typeface="+mn-ea"/>
                <a:cs typeface="+mn-cs"/>
              </a:rPr>
              <a:t>  </a:t>
            </a:r>
            <a:r>
              <a:rPr lang="en-US" sz="3200" dirty="0"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sz="3200" dirty="0">
                <a:latin typeface="+mn-lt"/>
                <a:ea typeface="+mn-ea"/>
                <a:cs typeface="+mn-cs"/>
              </a:rPr>
              <a:t>same as before!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57600"/>
            <a:ext cx="1295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Details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AF39E-80C2-7548-92B6-DCC19D94E2F5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273800"/>
            <a:ext cx="9144000" cy="584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In Prakash, Beutel, + WWW 2012</a:t>
            </a:r>
            <a:endParaRPr lang="en-US" sz="3200" i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Real Examples</a:t>
            </a:r>
          </a:p>
        </p:txBody>
      </p:sp>
      <p:pic>
        <p:nvPicPr>
          <p:cNvPr id="1136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42672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44481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TextBox 9"/>
          <p:cNvSpPr txBox="1">
            <a:spLocks noChangeArrowheads="1"/>
          </p:cNvSpPr>
          <p:nvPr/>
        </p:nvSpPr>
        <p:spPr bwMode="auto">
          <a:xfrm>
            <a:off x="1371600" y="52578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F772A"/>
                </a:solidFill>
                <a:latin typeface="Calibri" charset="0"/>
              </a:rPr>
              <a:t>Reddit</a:t>
            </a:r>
            <a:r>
              <a:rPr lang="en-US" sz="3200">
                <a:latin typeface="Calibri" charset="0"/>
              </a:rPr>
              <a:t> v </a:t>
            </a:r>
            <a:r>
              <a:rPr lang="en-US" sz="3200" b="1">
                <a:solidFill>
                  <a:srgbClr val="C00000"/>
                </a:solidFill>
                <a:latin typeface="Calibri" charset="0"/>
              </a:rPr>
              <a:t>Digg</a:t>
            </a:r>
          </a:p>
        </p:txBody>
      </p:sp>
      <p:sp>
        <p:nvSpPr>
          <p:cNvPr id="113670" name="TextBox 10"/>
          <p:cNvSpPr txBox="1">
            <a:spLocks noChangeArrowheads="1"/>
          </p:cNvSpPr>
          <p:nvPr/>
        </p:nvSpPr>
        <p:spPr bwMode="auto">
          <a:xfrm>
            <a:off x="5638800" y="52578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F772A"/>
                </a:solidFill>
                <a:latin typeface="Calibri" charset="0"/>
              </a:rPr>
              <a:t>Blu-Ray</a:t>
            </a:r>
            <a:r>
              <a:rPr lang="en-US" sz="3200">
                <a:latin typeface="Calibri" charset="0"/>
              </a:rPr>
              <a:t> v </a:t>
            </a:r>
            <a:r>
              <a:rPr lang="en-US" sz="3200" b="1">
                <a:solidFill>
                  <a:srgbClr val="C00000"/>
                </a:solidFill>
                <a:latin typeface="Calibri" charset="0"/>
              </a:rPr>
              <a:t>HD-DVD</a:t>
            </a:r>
          </a:p>
        </p:txBody>
      </p:sp>
      <p:sp>
        <p:nvSpPr>
          <p:cNvPr id="113671" name="TextBox 11"/>
          <p:cNvSpPr txBox="1">
            <a:spLocks noChangeArrowheads="1"/>
          </p:cNvSpPr>
          <p:nvPr/>
        </p:nvSpPr>
        <p:spPr bwMode="auto">
          <a:xfrm>
            <a:off x="381000" y="15240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alibri" charset="0"/>
              </a:rPr>
              <a:t>[Google Search Trends data]</a:t>
            </a:r>
          </a:p>
        </p:txBody>
      </p:sp>
      <p:pic>
        <p:nvPicPr>
          <p:cNvPr id="113672" name="Picture 2" descr="http://t1.gstatic.com/images?q=tbn:ANd9GcRb4otp1mrOaqYhMVjlQcsJCqCS3yQXe0I_nYmoBVqsA43QZ1Z8u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0" y="5715000"/>
            <a:ext cx="17716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3" name="AutoShape 4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74" name="AutoShape 6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75" name="AutoShape 8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76" name="AutoShape 10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77" name="AutoShape 12" descr="data:image/jpeg;base64,/9j/4AAQSkZJRgABAQAAAQABAAD/2wCEAAkGBg8PDhENDw0NDw0NEA8QDw8NDg4NDg0NFBAVFBMQEhIXHSYeGBkkGRISHy8gIyctLCwtFR4xNTAqNSYsOCkBCQoKDgwOGg8PGjIkHyQ0MjUsLC81MiovLCksMzA0LCwsLCwyKiwpLCwsLCwsLCkpLCwsLCkpLCwpLCwsLCwpKf/AABEIAMcA/gMBIgACEQEDEQH/xAAcAAEBAAMAAwEAAAAAAAAAAAAABwQFBgIDCAH/xABKEAABAwEBCAwMBAQGAwAAAAAAAQIDBBEFBgcSIVNzkxcxNDVRVHJ0kbKz0RMUFRYkJTJBUnGx4SKDw9JhgZShIzNCRITBQ1Vi/8QAGQEBAQEBAQEAAAAAAAAAAAAAAAQDBQIB/8QALhEAAgIABAMGBgMBAAAAAAAAAAECAwQRFFExMjMSIUFhgfATNERScZEiQkPB/9oADAMBAAIRAxEAPwC4gAAAAAAAAAAAAAAAAAAAAAAAAAAAAAAAAAAAAAAAAAAAAAAAAAAAAAAAAAAAAWgAAAAAAAAAAAAAAAAAAAAAAAAAAAAAAAAAAAAAAAAAAAGHda6TKaCSoev4Y2quVbLV9yWmYcvhL3pqeS3roeoLOSR5m8otk2uhhXug+RXRSNhj/wBLcRrsluRVt2lsMbZRupxluqYcpZl+ap9SjLgfb/7B39Mn7zqzVNeXaRzYu2fKzSbKN1OMt1TBso3U4y3VMNy/BCiIq+PuyIq7mTLYlvxk/oafwssUVuL4aSOO2y3Fx3I22z32WiHwZ5uKXd5CXxYcWdPso3U4y3UsGyjdTjLdUw3a4Hm22eUHf0yfvMe6GClIoJZvHnO8DFJJi+LomNiMV1luPk2jwrMO9v0e+xf7Z67i4WK1kqeMObNE5URfwoxWp/Cz6lmpahsjGyNVFa9qORUyoqKh8u+7+R9KXs7hptBF1EMcXXGOTSNcNOUs0zZgAhLAAAAAAAAAAAAAAAAAAAAAAAAAAADEuldWGmZ4SaRsbOFy2WrwHN7K1y8/JqnnHYZax61cMFv+GkWPZ/8ASusy8KZDgI4HOWxrHuXbVGNc5UThsQvqw0ZRUpMisxEoy7KLfsrXLz8mpeaS/TCBc+rufPTwzOWWRqYqOje1FVHItlpL/EJszPqpe4eT5czPqZO42jhq080zJ4ibWRjtTKnzT6n0Up8/NoJbU/wZttP/ABScPyPoFTHG/wBfU1wnieub2Xcl3VUgdw09KpucU/atL5N7LuS7qqfPcNqYqttxkxcXFtxsb3WWe+0+4PvUve4xTycT6Idtr81MC724qrm1R2TiM+OXQzl0OmoPGSrrlaqOkrlYqLjI5ajFxbMttuSyw8rCNPPtH14lNcDVWZP5f9FpuLhLubDSwwvnfjxRRsdZE9UxkaiLlI22NVVERFVVyIjUVVVeBEQ9viEuZn1UncW21Rs7pEldkocC17K1y8/JqXjZWuXn5NS8iniE2Zn1UvcPEJszPqpe4w0le5tqZlr2Vrl5+TUvGytcvPyal5FPEJszPqpe4eITZmfVS9w0le41My17K1y8/JqXjZWuXn5NU8h7o1RbFRyKm2jkVFT5op7G0MqpakMyouVFSKRUVOFFsGkrGpmWzZWuXn5NU8bK1y8/JqXkUW58uZn1UncPEJszPqpe4aWvc+6mZa9la5efk1LxsrXLz8mpeRTxCbMz6qXuHiE2Zn1UvcNJXufNTMteytcvPyal50FyLu09WzHgla9MlqJttt4UPnCSme32mPbbtY7HMt+VqZTr8FFW9l02xNX8ErJMZNvabbk/t0GdmFiotxZ7rxEnJJlwABzy4AAAAAAAAAjOGPfCLm7eup4YKclZNzb3aVh54Y98ItA3rqeOCtPTJubL2rDqfT+hzv8Acp+OvCvSox14V6VPw5y/W+l9z4opGRMkWV7mKj3K1ERG22pYc2MXJ5I6EpKKzZ0uOvCvSp4kwTC5PanocGVUT/Mk4fkU9T1OqVfMeIWRnynhN7LuS7qqQi4iek02np+1aXeb2Xcl3VUhVxU9JptPT9q0rwnLL3uTYnjH3sXpz1tXKu2vvUwLuvXxOpyruao965pxnO21+amBd3cdTzafsnEMeKLJcGR+81PWVHp4/opb8deFelSJ3np6xo9Oz6KWssxvOvwS4TlZ+468K9KjHXhXpU1937pLS0k9S1qPdBGr0a5VRHLaiWKqfMn2y7UcTg1kncTwplNZxRvO2MHlJlRx14V6VGOvCvSprb3rqOqqOGqc1GOmYrla1VVG/icliKvyNipm1k8me081mRS/VPWdXpl6jSt3uOXxGlyruaD3rm0JPfmnrKr0y9RpWL3dw0vNoOzQuxPSh78COjqSNljrwr0qfmOvCvSp+ITi6WFOeGeaFKWFyQyyRoqyPRXIx6ttXJ/AkhVKzlKp2RhzFIx14V6VGOvCvSpyt5N+El0VnR8McXgEiVMRznY2OrrbbeSdSeZwcHkz7GSks0T3C2qr4plVd0ba25s0uC/feLkS9Q3eFhNyf8j9M0mDDfeLkTdQ6Vfy/oyCfX/RdgAcs6IAAAAAAAABGcMW+EWgb11GC5PS5ub/AKrBhi3xi0Deup+4L09Lm5uvasOp9P6HO/39SlnBYXNz02mf2anenB4Wv8im0z+zUiw/URXf02TBu2nzT6n0Yp87NTKnzT6n0QpTjf6+v/CfCeJ4S+y7ku6qkNuKnpNPp6ftGlyl9l3Jd1VIhcZPSafT0/aNPmE5Ze9z7ieMfexc3ba/NTBu5uSp5vP2TjOdtr81MG7e5Knm8/ZOIo8UWS4Mkd6DfWNJp2fRS0oRm9HfCk07PopZkK8bzr8EuF5WaS/feus0C9ZpD7C4X7b2VmgXrNIjYbYPkf5MsVzItl4u9dJol7R5vTRXjb10miXtHm9U59nO/wAltfKvwRm/JPWVXpl6jSrXu7ipebQdmhK78U9Y1WlXqNKpe9uKl5vD2aFmJ6cPfgS0dSRsEIFfAnptVzmo7Vxfk2yCXfT02q5zUdq4+YLiz7i+COywQe1Wcmn+shSCc4Ik/FWfKn+shRjHE9VmuH6aJ/hWTcn/ACP0zSYMd+IuTN1De4VE3J+f+maPBlvxFyZuoWV/L+jJZ9f9F0AByzogAAAAAAAAEaww74w6BvXU8sGKelzc3XtWHjhh3xh0Deup7MGaelzc3/VYdT6f0Od/v6lHOEwsJ/gU+mf2andmtu3e9BWtYydHq2NyubiSLGtqpZl4Tn1SUJqTLbIuUWkQxqZU+afU+hVOWTBpc74Kj+od3HUm2IujZl2TKiqVeeZ4y+y7ku6qkSuOnpFPp4O0aW2X2Xcl3VUilx09Ip9NB2jTXCcsve5nieMfexbnba/NTBu3uSo5vP2TjOdtr81MK7W5Kjm8/ZOIY8UWS4Mk96SesKTTs+ilkQjt6e+FLpmf9liQsxvOvwS4XlZpb9N7KvQr1mkTsL9dCgZUQvp5EcsczcV6NXFdi2ouRfdtHO7GlzvgqP6h3cMPfGuLUhfTKbTRnXjb10miXtHm8Uxrm3Pjp4WU8SOSOJMVqOdjOstVcq+/KqmSSTecmymKyikR6/BPWNVpV6jSpXv7ipubw9mhL7709Y1WlXqtKhcDcdNzeHs0LcT04e/Ako6kjYIQa7yem1XOajtXF4OaqsHlBLI+V7J8eV7nusnciYzlVVsSzJlUxw9sa2+0a31uxLI5/BIn4qv5U/1kKKaq4d7FNQ4606SJ4XFR/hJFk9m2yy3a9pTamd01Obkj3VFwgkzgsKX+1/P/AEzRYM9+Y+TN1Df4UE3L+f8Apmhwab8x8mbqF9fy/oyOfX/RcwAcs6IAAAAAAAPxQCN4YN8YdC3rqeu8S6UNPUSvmkbG10OKiuyIrvCNWzoRTb4XLgTPlirI2OejWpG5rUtssW1NrKqk68op8C9J16krKVE5ljcLcyzedtBxuLpUed1BxuLpUjPlFPhXpQeUU+FelDPRR3ZpqpbFm87qDjcXSo87qDjcXSpGfKKfCvSg8op8K9KDRR3Y1UtiyPvsoVavpcVqtd714FJZcx6Nmhc5bGslhc5V9zUe1VX+xrvKKfCvSg8op8K9KG1VCrTSfExstc8s/As7r7qC1fS4tvhUxLqX00T6eZjaqJXPhla1EVbVcrFRE6SR+UU+FelB5RT4V6UMVg4rxZq8VJ+Bur3Z2xVlPI9yNYyVrnOXaa1EW1VKZ520PG4ulSV3OpHVEkcTLEfMrWtxlsairwqdDsdVvxU2tf8AtPV8K5STm8jzTOcV/FZnZ+d1BxuLpUedtDxuLpU43Y6rfipta/8AaNjqt+Km1r/2k/wafuN/i2/aUSlqmSsbLG5HxvS1rk2nJbZanQe019wKF9PSQwSYuPExWuxFVW24yrkX+ZsFI5JJtIqXeu8kV9yesKrSr1WndXGvoo2UsEb6mNr2QxNc1VW1rkYiKinD32p6wqtKvVaZlJeFVyxsla6nxZWNe22RyLiuS1LUxdvKdSyEJVx7byOfCUozl2Vmdx520PG4ulR53UPG4ulTjdjqt+Km1r/2n5sdVvxU2tf+0n+DT9xt8W37TvqC7EFRjeAlZJiWY2L/AKbbbLehTMOZvNvbno1mWZYl8KkaN8G5XeyrrbbUT4kOmJbFGMsovNFEG3HOS7zhcJ6bl/P/AEzQYNt+Y+TN1DoMJqbl/P8A0zQYNt+o+TN1Do1/L+jIZ9f9FyAQHLOiAAAAAAAAAeL2oqWKiKi5FRcqKhj+S4OLw6tncZQGZ8yMXyXBmIdWzuHkuDMQ6tncZQPubGSMXyXBmIdWzuHkuDMQ6tncZQGbGSMXyXBmIdWzuHkuDMQ6tncZQGbGSMXyXBmIdWzuOBww0kcdFDiRsZbOluI1rbfwLt2FIJ7hmYq0UViKuLOirYnspiqlq8GVU6Tahv4iMrl/BnE3oJ6ZR6WP6FeQidy6t0SxTRuRHx4rmqqI5Ecie9F2zfefNfnY9TF3FuIolZJNElF0YJplOBMfPqvz0epi7h59V+ej1MXcTaOzyN9VDzKcCY+fVfno9TF3Dz6r89HqYu4aOzyGqh5mJfZvhU6Veq0pdwtx02gh7NCTVlU+aR80ioski4zlREairZZtJtbRtae/OtjY2NksaMja1jUWKNVRrUsRLbMuQquplOEYrwJ6rYxm2/EqQJj59V+ej1MXcPPqvz0epi7iXSWeRRqoeZTgTHz6r89HqYu4efVfno9TF3DR2eQ1UPM22Ev/AG35/wCmc/g336ZyZuoem6t3J6rE8O9rvB42LisayzGst2tvaQ9+DVLbssciKrUbLaqZUS1liWr/ACUr7DhS4vZk3aU7k15FxQAHJOmAAAAAAAAAAAAAAAAAAAAADBuxciKrgdTyttY/+y+5TOB9Ty70fGs+4l0+BNFcqsrVay38KOjx1RP4qevYSXjyan7lVBvqbNzHT17Eq2El48mp+42El48mp+5VQNTZuNPXsSrYSXjyan7jYSXjyan7lVA1Nm409exKthJePJqfuNhJePpqfuVUDU2bjT17Eq2El4+mp+42El48mp+5VQNTZuNPXsSrYSXjyan7jYSXjyan7lVA1Nm409exKthJePJqfudfejePBc5Fc1VfM9LHPX+6J/A6YHmV85LJs9RphF5pAAGJq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78" name="AutoShape 14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79" name="AutoShape 16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80" name="AutoShape 18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81" name="AutoShape 20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82" name="AutoShape 22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83" name="AutoShape 24" descr="data:image/jpeg;base64,/9j/4AAQSkZJRgABAQAAAQABAAD/2wCEAAkGBg4QEBASDhEVERQQEBEPDxAQEhcUExIVFRQVFBcQFR4YIyYfGRolGRUVHy8gIycuLC4tFR4xNTAqQSkrLDUBCQoKDgwOGQ8PGTQiHyMsMiwvLCo1LDUsLCwsNSkpNCosLCssLCwsLSksLykpLCksLCkpLCwsLCwsKSwsKSksLP/AABEIAHEAsQMBIgACEQEDEQH/xAAcAAACAwEBAQEAAAAAAAAAAAAABwIGCAUEAQP/xABKEAABAwADCQwHBgMIAwAAAAABAAIDBBESBQYHIVGRk7LRExQVJDE1U1RxcnSzFiM0QZKhsSIyUmFzgRfS8CVDYmOClKPBM0JE/8QAGQEAAwEBAQAAAAAAAAAAAAAAAAMEAgEF/8QALREAAgIABAQEBQUAAAAAAAAAAAECAwQRFDMSMlFxQWKB0RMhUmGxIjFCofD/2gAMAwEAAhEDEQA/AHaApWF8apoAjYRYUkIA8lOuhBA21PI2NuV5AHuH/YzrnemNzOuQ6QJS4UroSPuhKxzq2w2Gsb7hW0Or7cdX9FVqj3JpUjQ6KCV7TWA5kT3NNRqNRAq5VfDCxcU5MiliWpNJD/8ATG5nXIdIEemNzOuQ6QJCcA07qs+gk/lXjghkkcGxtc9zvutY0uccVeIDGcQJ/Za0kH/IzqZdDQ/pjczrkOkCPTG5nXIdIEhOAKd1Wf8A28n8q89KoM8VW7RPitVlu6RuZXVy1WgK+UZ0aSD/AJHdTNeBpqGRjwHMcHA8hBrGRTsJaYF6fI5lJica2x7m5gyWqxV2Yv6xJmqKyHBJxK658cVIjYRYUkJZsjYRYUkIAjYRYUkIAjYRYUkIAjYRYUkFAH5IQhAEmokla0EuIaBylxqAzoalJhguvNvmOjhxDBEHkAkWi6sY8x7a02qv4kuEXZPgjmNPhajdNHpG7UcLUbpo9I3as0CKvkFf7L7uB/D8lZol9RLq30LDhGka66VJLSHAlhBBrB9W3kqV/wAG3NsPfn81yT4hOQ5k4cHIqudF35/Ncu4lcNSRnDvOxssknIew/RJTB+P7Qona/wAmROuTkPYfokDcymywSRywmy9mNhqBqraWnEfyJS8Ks4zX+8RmJeUov/eBoBLXC8PWUPuT60a43p9dXpv+Jmxcy7N3KVSyw0l9oxhwZ9gNqDqieQCvkC3Th5QmpMzbfGcGkXbAzSY4zTDI9rKxCAXuDa/v8laZ/C1G6aPSN2rNO5E+6v8AZG4H8PyTLMMpycszFeIcI8ORpbhajdNHpG7UcLUbpo9I3as07gfw/JG4H8PyS9GvqN6t9DS3C1G6aPSN2o4Wo3TR6Ru1Zp3E5PkvgiyD5I0S+oNW+hpfhajdNHpG7UcLUbpo9I3as07gcnyRuB/D8kaNfUGqfQ0twtRumj0jdqOFqN00ekbtWadwP4fkjcD+H5I0a+oNW+hphl04HEBssZJxAB7ST2Y16CswMLmGtpLSPeMRCft4F1JKTc+GSU1u+0wn3myS2s5ki7D/AA1nmOqv+I8sjvIQhSlBJqS+F3nFvh4/q9OhqTGFznFvh4/q9VYTcJsTyHdwVEiiTY//AKXe/wDyoldLRynOVS8Fo4rN4k+VErmEu/cYynkR9tnKc6+VpOU6/wDum2WVrZ6g2WRrRuceIB5AHJkTFvHunNSaFHLO629z5QXVAVhsjmjEKhyALtlEq48TOQujN8KO5JyHsP0SavCH9oUTtf5MicsnIew/RJy8Mcfona/yZE7D8k+3uKv54d/Yc1o5TnKXGFqsvoncn5e9GmMl1hXH26J3JtaNKwu6hmI22WPB4TwdBjP3pvf/AJ0isdo5TnKrmD7m6Dtm856787iGOI5Q1xH7Apdu5Lubr5F2P0tnKc6LRynOUk2YQ7q1DjHuH93H/Km1e7S3y0SjSSG0+SCN73VAVuLQScWJbtolWs2ZrujY8kRvqcd40zGfZpvf/gKXuC/FTn+Gl14kwb6fYaX4abUKoGDIcdd4eTXiTqdmYq3diNS0cpzlFs5TnK+Jc3/32U2i0sR0eWwzcI32bDHYy54J+0CfcFNXW7Hkiic1BZsY9s5TnKLRynOVRcHF8lLpb6SKTJbEbIiz7LW1FxeD90DIFeVyyDhLhYQmprNCZv8AucKV3o/JjTRwV81w9+XXKV9/o4/Su2PyY00MFfNcPfl1yrr9iPp+CSnel6lqQhC84uJNSYwt85N8PH9XpztSZws85M/Qj+r1VhNwmxPId7BeOKzeJPlRK4hU/BiOKzeIPlxq4JeI3GMp5EZ9ukPXzfrS67k28G3NsPfn81yU90h66b9aXXcmzg45uh78/muVuK2kSYbcZZJOQ9h+iT94o4/Re13kvTgk5D2FKK8ccfova7yXpOH5J9vcbfzw7+w30vMKo+3Re5NrRphpfYUh9ui9ybWjS8LuoZiNtlgvA5vg703nPXdpP3H9x2qVw7wub4e2bzXruUn7j+47VKXbuS7m6+RdjO8YxN7Antel7BQ/DQ6gSMjGIdgTzvT9gofhotUK7G8q7keE5mTvn9ipfhpdQqg4NBx13h5NeJX6+b2Kl+Hl1CqJg2HHXeHk14kmnZmNt3YjOSjwpjj48NFrSJuJTYURx8eHi1pFnCbnoaxPIe7BEPWUv9OHWkTLS2wSD1lL/Th1pEyVnFbrNYfbQnL/AEcepXbH5MaZ2CvmuHvy65S0v8HHqV2s8qNMvBXzXD35dcqi/Yj6fgRTvS9S1IQhecXEmpNYWOc2foR/V6crUmsK/ObP0I/q9VYTcJsTyHfwZ+zS+IPlxq3qi3h3Yo0FHkbNKyMmcuAcaiRYYK84OZWX0qoHWY/iWb4ydjyRqmSUF8yn0rBXM973b5jFt731bm7FacTVy/mrhexcZ1DozIHPDy10jrTQQDaeXch7UelVA6zH8SPSqgdZj+JE52zWTX9BGNcXmjpych7ClJeQOPUXtd5L0x3300Co8Zj5D/7JbXp0hkVLo75XBjWl1pzsQHq3jH+5Cdh4tQnmvD3FXyTnDv7DfVAwoD7dF7k31jVq9KqB1mP4lTcIF04J3UcwSNkstlDrBrqrLKq8xzJeGjJWLNG8RJOt5MtF4nsEPbN5r13ZWVtcMrSM4qVTvQu9RIqHEyWZjHAyVtc6oiuR5HyIXZ9KqB1mP4li2EuOXy8Tdco8C+fgUluCWYVcajxVf3btqv8AcegmCjwQkhxiiZGXAVA2QBWF5vSmgdZj+JdKCdr2tewhzXAOa4chB5CEWWWSX6wrhCL/AEngvl9ipfh5dQqi4OBxx3h5NeNXq+T2OleHl1Cl/eNTooaU58zxG3cXttONQrLmED5HMnU/OmQq3diNJU6+y8SSm0jdmTMjG5MjsuY4n7Jca8R/xfJdz0poHWY/iR6VUDrMfxKeHxIPOKHT4JrJs5l5t576A6YvlbJurWNFlpbVZLjjr7ytC8lButR5y4QStkLQC6wa6q66q8xXrWZylKWcv3NQSiso/sKC/wAHHaV2s8qNMrBXzXD35dcpb3+DjlK/0eVGmRgr5rh78uuVdfsR9PwSU70vUtSEIXnFxJqW2FG9OkyzMpVHYZLLAx7BjIDayCB+5z9lbJappldjrlxIxZBTWTM78GU/qc2jfsRwZT+qTaN+xaIQqta+hNpF1M78GU/qk2jfsRwZT+qTaN+xaIQjWvoGlXUzvwZT+qTaN+xHBlP6nNo37FohCNa+gaVdTO/BlP6pNo37F57UgkMcrDG4CstcCHDkOMH8itHlIi/Tnal94ajE+jEOyWTQm6lVrPM6dxbx30mBkzZmsDy4WSwkiy4t5a/yXt/hnL1lmjdtXdvLpMbaFCHPaDXLiL2g/wDlflK7e/YukZpG7VPZiLVJpdR8Ka3FNlI/hnL1lmjdtVzuXQzDBFETaMcbYy4CoGyKq1+m/YukZpG7Ub9i6RmkbtSJ2zmspDoVwhynkvk9jpXh5dUpZXBuG6lymJrxGQx0loguGItFWKr8XyTIvhpcRolJAkYSYJAAHtJJsnEMapl4EjW0txc4NG4SCtxAH348WNU0Nxqk0T3JSsimez+GcvWWaN21fP4Zy9ZZo3bVeN+xdIzSN2o37F0jNI3ak6i3r/Q34FfQ4l616z6E6UulEm6NY0WWltVkuPvJyqwr8d+xdIzSN2o37F0jPjbtSZuU3mxsVGKyQqr+xxulf6PKjTGwV81w9+XXKXN/DgaVSi0gg2KiDWD6pmRMbBXzXD35dcq6/Yj6fgkp3pepakIQvOLiTVNfmCvttAE0KFtFtAE0KFtFtAE0KFtFtAEykxhHuFSIadJSRG58cwBtNGJpqDasXYPn+ScltBd+SbVa65ZoVbWrFkZx3y7oX5jsRvl3QuzHYtG4sgRiyBV63yk+k+5nLfLuhdmOxG+XdC7Mdi0biyBGLIEa3yhpPuZy3y7oX5jsRvp3QvzHYtG4sgRiyBGt8oaT7mct8u6F2Y7Eb5d0Lsx2LRuLIEYsgRrfKGk+5nLfLuhdmOxG+XdC7Mdi0biyBGLIEa3yhpPuZzG7S+rjheXOxAVHYnjePcd9EoMMUn3gHOcMhcbRC7eLIF9tpF2IdiyyyG1UKt55kUIQpig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113684" name="Picture 26" descr="http://cdn.thenextweb.com/wp-content/blogs.dir/1/files/2009/11/digg-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5867400"/>
            <a:ext cx="1047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5" name="Picture 28" descr="http://t2.gstatic.com/images?q=tbn:ANd9GcQtNWq8v0kmQdImlpY9tTjlTMlC-EFyyhvCmKUZUKDVOHsFSxylT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5791200"/>
            <a:ext cx="9429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6" name="Picture 30" descr="http://t2.gstatic.com/images?q=tbn:ANd9GcS0rp_ooM_kEzBNHQ371vjQ1gjeGGXUsSHCeFbSTwuEgi4_Che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5791200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F22F2-81C7-D443-8113-46B4EBAAC19B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Epidemics: what happens?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(Theory)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Action: Who to immunize?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(Algorithms)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D450E-7459-4044-9ED7-A0A68D63811E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736975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722563"/>
            <a:ext cx="5175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856163"/>
            <a:ext cx="5175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5" y="3787775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1905000" y="4322763"/>
            <a:ext cx="2133600" cy="23812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05000" y="3324225"/>
            <a:ext cx="533400" cy="46355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27200" y="4718050"/>
            <a:ext cx="533400" cy="37147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82900" y="4627563"/>
            <a:ext cx="1079500" cy="5556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770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93963"/>
            <a:ext cx="5175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1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13363"/>
            <a:ext cx="5175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895600" y="5456238"/>
            <a:ext cx="1752600" cy="4667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77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941763"/>
            <a:ext cx="5175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5486400" y="3332163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24200" y="3027363"/>
            <a:ext cx="1752600" cy="100012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00600" y="3557588"/>
            <a:ext cx="152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" charset="0"/>
              </a:rPr>
              <a:t>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10200" y="5008563"/>
            <a:ext cx="15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" charset="0"/>
              </a:rPr>
              <a:t>?</a:t>
            </a:r>
          </a:p>
        </p:txBody>
      </p:sp>
      <p:sp>
        <p:nvSpPr>
          <p:cNvPr id="117778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7779" name="AutoShape 4" descr="http://www.graphicsfactory.com/clip-art/image_files/image/8/724138-knight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7780" name="AutoShape 8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7781" name="AutoShape 10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7782" name="AutoShape 12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8807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713163"/>
            <a:ext cx="8826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232400"/>
            <a:ext cx="8826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85" name="Rectangle 29"/>
          <p:cNvSpPr>
            <a:spLocks noChangeArrowheads="1"/>
          </p:cNvSpPr>
          <p:nvPr/>
        </p:nvSpPr>
        <p:spPr bwMode="auto">
          <a:xfrm>
            <a:off x="152400" y="1360488"/>
            <a:ext cx="9372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Given</a:t>
            </a:r>
            <a:r>
              <a:rPr lang="en-US" sz="3200">
                <a:latin typeface="Calibri" charset="0"/>
              </a:rPr>
              <a:t>: </a:t>
            </a:r>
            <a:r>
              <a:rPr lang="en-US" sz="2800">
                <a:latin typeface="Calibri" charset="0"/>
              </a:rPr>
              <a:t>a graph </a:t>
            </a:r>
            <a:r>
              <a:rPr lang="en-US" sz="2800" i="1">
                <a:latin typeface="Calibri" charset="0"/>
              </a:rPr>
              <a:t>A</a:t>
            </a:r>
            <a:r>
              <a:rPr lang="en-US" sz="2800">
                <a:latin typeface="Calibri" charset="0"/>
              </a:rPr>
              <a:t>, virus prop. model and budget </a:t>
            </a:r>
            <a:r>
              <a:rPr lang="en-US" sz="2800" i="1">
                <a:latin typeface="Calibri" charset="0"/>
              </a:rPr>
              <a:t>k</a:t>
            </a:r>
            <a:r>
              <a:rPr lang="en-US" sz="2800">
                <a:latin typeface="Calibri" charset="0"/>
              </a:rPr>
              <a:t>; </a:t>
            </a:r>
            <a:endParaRPr lang="en-US" sz="3200">
              <a:latin typeface="Calibri" charset="0"/>
            </a:endParaRPr>
          </a:p>
          <a:p>
            <a:r>
              <a:rPr lang="en-US" sz="3200" b="1">
                <a:latin typeface="Calibri" charset="0"/>
              </a:rPr>
              <a:t>Find</a:t>
            </a:r>
            <a:r>
              <a:rPr lang="en-US" sz="3200">
                <a:latin typeface="Calibri" charset="0"/>
              </a:rPr>
              <a:t>: </a:t>
            </a:r>
            <a:r>
              <a:rPr lang="en-US" sz="2800" i="1">
                <a:latin typeface="Calibri" charset="0"/>
              </a:rPr>
              <a:t>k</a:t>
            </a:r>
            <a:r>
              <a:rPr lang="en-US" sz="2800">
                <a:latin typeface="Calibri" charset="0"/>
              </a:rPr>
              <a:t> ‘best’ nodes for immunization (removal)</a:t>
            </a:r>
            <a:r>
              <a:rPr lang="en-US" sz="3200">
                <a:latin typeface="Calibri" charset="0"/>
              </a:rPr>
              <a:t>.</a:t>
            </a:r>
            <a:endParaRPr lang="en-US" sz="3600">
              <a:latin typeface="Calibri" charset="0"/>
            </a:endParaRPr>
          </a:p>
        </p:txBody>
      </p:sp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667000"/>
            <a:ext cx="8826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438400"/>
            <a:ext cx="8826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88" name="TextBox 32"/>
          <p:cNvSpPr txBox="1">
            <a:spLocks noChangeArrowheads="1"/>
          </p:cNvSpPr>
          <p:nvPr/>
        </p:nvSpPr>
        <p:spPr bwMode="auto">
          <a:xfrm>
            <a:off x="7162800" y="28956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i="1">
                <a:latin typeface="Calibri" charset="0"/>
              </a:rPr>
              <a:t>k = 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38800" y="2219325"/>
            <a:ext cx="15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" charset="0"/>
              </a:rPr>
              <a:t>?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24200" y="2438400"/>
            <a:ext cx="15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" charset="0"/>
              </a:rPr>
              <a:t>?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Full Static Immunization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86BFB-AC96-D346-BE18-2422DCD04455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4" grpId="0"/>
      <p:bldP spid="34" grpId="1"/>
      <p:bldP spid="35" grpId="0"/>
      <p:bldP spid="35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Epidemics: what happens?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(Theory)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Action: Who to immunize?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(Algorithms)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7030A0"/>
                </a:solidFill>
                <a:ea typeface="+mn-ea"/>
              </a:rPr>
              <a:t>Full Immunization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Fractional Immunization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3000" t="16889" r="13000" b="6222"/>
          <a:stretch>
            <a:fillRect/>
          </a:stretch>
        </p:blipFill>
        <p:spPr bwMode="auto">
          <a:xfrm>
            <a:off x="6858000" y="3505200"/>
            <a:ext cx="1752600" cy="102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66EC8-7500-FF4B-84D4-77D8539855BF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Challenges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4572000"/>
          </a:xfrm>
        </p:spPr>
        <p:txBody>
          <a:bodyPr/>
          <a:lstStyle/>
          <a:p>
            <a:pPr eaLnBrk="1" hangingPunct="1"/>
            <a:r>
              <a:rPr lang="en-US" sz="4000" smtClean="0"/>
              <a:t>Given a graph </a:t>
            </a:r>
            <a:r>
              <a:rPr lang="en-US" sz="4000" i="1" smtClean="0"/>
              <a:t>A</a:t>
            </a:r>
            <a:r>
              <a:rPr lang="en-US" sz="4000" smtClean="0"/>
              <a:t>, budget </a:t>
            </a:r>
            <a:r>
              <a:rPr lang="en-US" sz="4000" i="1" smtClean="0"/>
              <a:t>k</a:t>
            </a:r>
            <a:r>
              <a:rPr lang="en-US" sz="4000" smtClean="0"/>
              <a:t>,</a:t>
            </a:r>
            <a:endParaRPr lang="en-US" sz="4000" b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4000" b="1" smtClean="0">
                <a:solidFill>
                  <a:srgbClr val="002060"/>
                </a:solidFill>
              </a:rPr>
              <a:t>   Q1</a:t>
            </a:r>
            <a:r>
              <a:rPr lang="en-US" sz="3600" b="1" smtClean="0">
                <a:solidFill>
                  <a:srgbClr val="002060"/>
                </a:solidFill>
              </a:rPr>
              <a:t> </a:t>
            </a:r>
            <a:r>
              <a:rPr lang="en-US" sz="3600" smtClean="0">
                <a:solidFill>
                  <a:srgbClr val="C00000"/>
                </a:solidFill>
              </a:rPr>
              <a:t>(Metric)</a:t>
            </a:r>
            <a:r>
              <a:rPr lang="en-US" sz="3600" smtClean="0"/>
              <a:t> How to measure the ‘shield-value’ for a set of nodes (</a:t>
            </a:r>
            <a:r>
              <a:rPr lang="en-US" sz="3600" i="1" smtClean="0"/>
              <a:t>S</a:t>
            </a:r>
            <a:r>
              <a:rPr lang="en-US" sz="3600" smtClean="0"/>
              <a:t>)?</a:t>
            </a:r>
          </a:p>
          <a:p>
            <a:pPr eaLnBrk="1" hangingPunct="1">
              <a:buFont typeface="Arial" charset="0"/>
              <a:buNone/>
            </a:pPr>
            <a:r>
              <a:rPr lang="en-US" sz="3600" b="1" smtClean="0">
                <a:solidFill>
                  <a:srgbClr val="002060"/>
                </a:solidFill>
              </a:rPr>
              <a:t>   </a:t>
            </a:r>
            <a:r>
              <a:rPr lang="en-US" sz="4000" b="1" smtClean="0">
                <a:solidFill>
                  <a:srgbClr val="002060"/>
                </a:solidFill>
              </a:rPr>
              <a:t>Q2</a:t>
            </a:r>
            <a:r>
              <a:rPr lang="en-US" sz="3600" b="1" smtClean="0">
                <a:solidFill>
                  <a:srgbClr val="002060"/>
                </a:solidFill>
              </a:rPr>
              <a:t> </a:t>
            </a:r>
            <a:r>
              <a:rPr lang="en-US" sz="3600" smtClean="0">
                <a:solidFill>
                  <a:srgbClr val="C00000"/>
                </a:solidFill>
              </a:rPr>
              <a:t>(Algorithm) </a:t>
            </a:r>
            <a:r>
              <a:rPr lang="en-US" sz="3600" smtClean="0"/>
              <a:t>How to find a set of </a:t>
            </a:r>
            <a:r>
              <a:rPr lang="en-US" sz="3600" i="1" smtClean="0"/>
              <a:t>k</a:t>
            </a:r>
            <a:r>
              <a:rPr lang="en-US" sz="3600" smtClean="0"/>
              <a:t> nodes with highest ‘shield-value’?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2209800"/>
            <a:ext cx="9144000" cy="1371600"/>
          </a:xfrm>
          <a:prstGeom prst="round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3581400"/>
            <a:ext cx="9144000" cy="1295400"/>
          </a:xfrm>
          <a:prstGeom prst="roundRect">
            <a:avLst>
              <a:gd name="adj" fmla="val 7381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6576F-25BA-B94B-86D0-3FC3F0290CD7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Proposed vulnerability measure </a:t>
            </a:r>
            <a:r>
              <a:rPr lang="en-US" i="1" smtClean="0">
                <a:solidFill>
                  <a:srgbClr val="996633"/>
                </a:solidFill>
                <a:latin typeface="Palatino Linotype" charset="0"/>
              </a:rPr>
              <a:t>λ</a:t>
            </a:r>
            <a:endParaRPr lang="en-US" sz="5400" smtClean="0">
              <a:solidFill>
                <a:srgbClr val="996633"/>
              </a:solidFill>
              <a:latin typeface="Palatino Linotype" charset="0"/>
            </a:endParaRPr>
          </a:p>
        </p:txBody>
      </p:sp>
      <p:pic>
        <p:nvPicPr>
          <p:cNvPr id="1239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14845"/>
          <a:stretch>
            <a:fillRect/>
          </a:stretch>
        </p:blipFill>
        <p:spPr>
          <a:xfrm>
            <a:off x="533400" y="2613025"/>
            <a:ext cx="8229600" cy="2797175"/>
          </a:xfrm>
        </p:spPr>
      </p:pic>
      <p:sp>
        <p:nvSpPr>
          <p:cNvPr id="123908" name="TextBox 5"/>
          <p:cNvSpPr txBox="1">
            <a:spLocks noChangeArrowheads="1"/>
          </p:cNvSpPr>
          <p:nvPr/>
        </p:nvSpPr>
        <p:spPr bwMode="auto">
          <a:xfrm>
            <a:off x="457200" y="53340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>
                <a:latin typeface="Calibri" charset="0"/>
              </a:rPr>
              <a:t>Increasing λ </a:t>
            </a:r>
          </a:p>
          <a:p>
            <a:pPr algn="ctr"/>
            <a:r>
              <a:rPr lang="en-US" sz="3600" i="1">
                <a:latin typeface="Calibri" charset="0"/>
              </a:rPr>
              <a:t>Increasing vulnerability</a:t>
            </a:r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4953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9144000" cy="1295400"/>
          </a:xfrm>
          <a:prstGeom prst="rect">
            <a:avLst/>
          </a:prstGeom>
          <a:solidFill>
            <a:srgbClr val="7030A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913" name="Rectangle 10"/>
          <p:cNvSpPr>
            <a:spLocks noChangeArrowheads="1"/>
          </p:cNvSpPr>
          <p:nvPr/>
        </p:nvSpPr>
        <p:spPr bwMode="auto">
          <a:xfrm>
            <a:off x="1447800" y="1600200"/>
            <a:ext cx="533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1">
                <a:solidFill>
                  <a:srgbClr val="C00000"/>
                </a:solidFill>
                <a:latin typeface="Calibri" charset="0"/>
              </a:rPr>
              <a:t>λ is the epidemic threshold</a:t>
            </a:r>
            <a:endParaRPr lang="zh-CN" altLang="en-US" sz="3600" i="1">
              <a:solidFill>
                <a:srgbClr val="C00000"/>
              </a:solidFill>
              <a:latin typeface="Calibri" charset="0"/>
              <a:ea typeface="宋体" charset="-122"/>
              <a:cs typeface="宋体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42672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tx1"/>
                </a:solidFill>
              </a:rPr>
              <a:t>“Safe”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0" y="426720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tx1"/>
                </a:solidFill>
              </a:rPr>
              <a:t>“Vulnerable”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81800" y="42672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tx1"/>
                </a:solidFill>
              </a:rPr>
              <a:t>“Deadly”</a:t>
            </a:r>
          </a:p>
        </p:txBody>
      </p:sp>
      <p:pic>
        <p:nvPicPr>
          <p:cNvPr id="123917" name="Picture 1"/>
          <p:cNvPicPr>
            <a:picLocks noChangeAspect="1" noChangeArrowheads="1"/>
          </p:cNvPicPr>
          <p:nvPr/>
        </p:nvPicPr>
        <p:blipFill>
          <a:blip r:embed="rId4"/>
          <a:srcRect l="13000" t="16888" r="20500" b="28444"/>
          <a:stretch>
            <a:fillRect/>
          </a:stretch>
        </p:blipFill>
        <p:spPr bwMode="auto">
          <a:xfrm>
            <a:off x="6934200" y="1390650"/>
            <a:ext cx="1981200" cy="1123950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54A5F-A21B-2D40-9838-34E984822C69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1" name="Oval 10"/>
          <p:cNvSpPr/>
          <p:nvPr/>
        </p:nvSpPr>
        <p:spPr>
          <a:xfrm>
            <a:off x="7573963" y="4068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8716963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5973763" y="3916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" name="Oval 15"/>
          <p:cNvSpPr/>
          <p:nvPr/>
        </p:nvSpPr>
        <p:spPr>
          <a:xfrm>
            <a:off x="5973763" y="5211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964363" y="4343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086600" y="55165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8458200" y="5181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8640763" y="4449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1" name="Straight Connector 20"/>
          <p:cNvCxnSpPr>
            <a:stCxn id="11" idx="1"/>
          </p:cNvCxnSpPr>
          <p:nvPr/>
        </p:nvCxnSpPr>
        <p:spPr bwMode="auto">
          <a:xfrm rot="16200000" flipV="1">
            <a:off x="7008813" y="3503613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</p:cNvCxnSpPr>
          <p:nvPr/>
        </p:nvCxnSpPr>
        <p:spPr bwMode="auto">
          <a:xfrm rot="5400000" flipH="1" flipV="1">
            <a:off x="5677693" y="3939382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3"/>
            <a:endCxn id="11" idx="6"/>
          </p:cNvCxnSpPr>
          <p:nvPr/>
        </p:nvCxnSpPr>
        <p:spPr bwMode="auto">
          <a:xfrm rot="5400000">
            <a:off x="8107363" y="3556000"/>
            <a:ext cx="392112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11" idx="6"/>
          </p:cNvCxnSpPr>
          <p:nvPr/>
        </p:nvCxnSpPr>
        <p:spPr bwMode="auto">
          <a:xfrm rot="10800000">
            <a:off x="7848600" y="4206875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2"/>
            <a:endCxn id="16" idx="6"/>
          </p:cNvCxnSpPr>
          <p:nvPr/>
        </p:nvCxnSpPr>
        <p:spPr bwMode="auto">
          <a:xfrm rot="10800000" flipV="1">
            <a:off x="6248400" y="4587875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1"/>
            <a:endCxn id="11" idx="4"/>
          </p:cNvCxnSpPr>
          <p:nvPr/>
        </p:nvCxnSpPr>
        <p:spPr bwMode="auto">
          <a:xfrm rot="16200000" flipV="1">
            <a:off x="7666038" y="4389437"/>
            <a:ext cx="877888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1"/>
            <a:endCxn id="16" idx="6"/>
          </p:cNvCxnSpPr>
          <p:nvPr/>
        </p:nvCxnSpPr>
        <p:spPr bwMode="auto">
          <a:xfrm rot="16200000" flipH="1" flipV="1">
            <a:off x="7308850" y="4160838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8" idx="0"/>
          </p:cNvCxnSpPr>
          <p:nvPr/>
        </p:nvCxnSpPr>
        <p:spPr bwMode="auto">
          <a:xfrm rot="5400000">
            <a:off x="6881018" y="4685507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18" idx="2"/>
          </p:cNvCxnSpPr>
          <p:nvPr/>
        </p:nvCxnSpPr>
        <p:spPr bwMode="auto">
          <a:xfrm>
            <a:off x="6248400" y="53498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4"/>
            <a:endCxn id="18" idx="0"/>
          </p:cNvCxnSpPr>
          <p:nvPr/>
        </p:nvCxnSpPr>
        <p:spPr bwMode="auto">
          <a:xfrm rot="16200000" flipH="1">
            <a:off x="6713537" y="5006976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4"/>
            <a:endCxn id="18" idx="1"/>
          </p:cNvCxnSpPr>
          <p:nvPr/>
        </p:nvCxnSpPr>
        <p:spPr bwMode="auto">
          <a:xfrm rot="16200000" flipH="1">
            <a:off x="5935663" y="4367212"/>
            <a:ext cx="1366838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6"/>
            <a:endCxn id="11" idx="3"/>
          </p:cNvCxnSpPr>
          <p:nvPr/>
        </p:nvCxnSpPr>
        <p:spPr bwMode="auto">
          <a:xfrm flipV="1">
            <a:off x="7239000" y="4303713"/>
            <a:ext cx="3762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7" idx="3"/>
          </p:cNvCxnSpPr>
          <p:nvPr/>
        </p:nvCxnSpPr>
        <p:spPr bwMode="auto">
          <a:xfrm rot="5400000" flipH="1" flipV="1">
            <a:off x="6269038" y="4516438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6" idx="6"/>
          </p:cNvCxnSpPr>
          <p:nvPr/>
        </p:nvCxnSpPr>
        <p:spPr bwMode="auto">
          <a:xfrm rot="5400000">
            <a:off x="6477000" y="411480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977" name="Group 34"/>
          <p:cNvGrpSpPr>
            <a:grpSpLocks/>
          </p:cNvGrpSpPr>
          <p:nvPr/>
        </p:nvGrpSpPr>
        <p:grpSpPr bwMode="auto">
          <a:xfrm>
            <a:off x="6553200" y="4343400"/>
            <a:ext cx="1600200" cy="1600200"/>
            <a:chOff x="5562600" y="3459163"/>
            <a:chExt cx="1600200" cy="1600200"/>
          </a:xfrm>
        </p:grpSpPr>
        <p:sp>
          <p:nvSpPr>
            <p:cNvPr id="36" name="Oval 35"/>
            <p:cNvSpPr/>
            <p:nvPr/>
          </p:nvSpPr>
          <p:spPr>
            <a:xfrm>
              <a:off x="6858000" y="4784726"/>
              <a:ext cx="274638" cy="2746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7" name="Straight Connector 36"/>
            <p:cNvCxnSpPr>
              <a:stCxn id="36" idx="1"/>
              <a:endCxn id="18" idx="6"/>
            </p:cNvCxnSpPr>
            <p:nvPr/>
          </p:nvCxnSpPr>
          <p:spPr bwMode="auto">
            <a:xfrm rot="16200000" flipV="1">
              <a:off x="6645275" y="4572001"/>
              <a:ext cx="53975" cy="45085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1"/>
              <a:endCxn id="11" idx="4"/>
            </p:cNvCxnSpPr>
            <p:nvPr/>
          </p:nvCxnSpPr>
          <p:spPr bwMode="auto">
            <a:xfrm rot="16200000" flipV="1">
              <a:off x="6165057" y="4091781"/>
              <a:ext cx="1365250" cy="100013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888163" y="4022726"/>
              <a:ext cx="274637" cy="2746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40" name="Straight Connector 39"/>
            <p:cNvCxnSpPr>
              <a:stCxn id="39" idx="3"/>
              <a:endCxn id="18" idx="7"/>
            </p:cNvCxnSpPr>
            <p:nvPr/>
          </p:nvCxnSpPr>
          <p:spPr bwMode="auto">
            <a:xfrm rot="5400000">
              <a:off x="6460331" y="4204495"/>
              <a:ext cx="414337" cy="52070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 bwMode="auto">
            <a:xfrm rot="10800000" flipV="1">
              <a:off x="5562600" y="4160838"/>
              <a:ext cx="1325563" cy="28892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16" idx="0"/>
            <a:endCxn id="15" idx="4"/>
          </p:cNvCxnSpPr>
          <p:nvPr/>
        </p:nvCxnSpPr>
        <p:spPr bwMode="auto">
          <a:xfrm rot="5400000" flipH="1" flipV="1">
            <a:off x="5600701" y="4702175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81800" y="3276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" name="Oval 43"/>
          <p:cNvSpPr/>
          <p:nvPr/>
        </p:nvSpPr>
        <p:spPr>
          <a:xfrm>
            <a:off x="2590800" y="415448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3733800" y="3667125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6" name="Oval 45"/>
          <p:cNvSpPr/>
          <p:nvPr/>
        </p:nvSpPr>
        <p:spPr>
          <a:xfrm>
            <a:off x="990600" y="400208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990600" y="529748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8" name="Oval 47"/>
          <p:cNvSpPr/>
          <p:nvPr/>
        </p:nvSpPr>
        <p:spPr>
          <a:xfrm>
            <a:off x="1981200" y="4429125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9" name="Oval 48"/>
          <p:cNvSpPr/>
          <p:nvPr/>
        </p:nvSpPr>
        <p:spPr>
          <a:xfrm>
            <a:off x="2103438" y="5602288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" name="Oval 49"/>
          <p:cNvSpPr/>
          <p:nvPr/>
        </p:nvSpPr>
        <p:spPr>
          <a:xfrm>
            <a:off x="2865438" y="5754688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1" name="Oval 50"/>
          <p:cNvSpPr/>
          <p:nvPr/>
        </p:nvSpPr>
        <p:spPr>
          <a:xfrm>
            <a:off x="3475038" y="5267325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2" name="Oval 51"/>
          <p:cNvSpPr/>
          <p:nvPr/>
        </p:nvSpPr>
        <p:spPr>
          <a:xfrm>
            <a:off x="3657600" y="453548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53" name="Straight Connector 52"/>
          <p:cNvCxnSpPr>
            <a:stCxn id="44" idx="1"/>
          </p:cNvCxnSpPr>
          <p:nvPr/>
        </p:nvCxnSpPr>
        <p:spPr bwMode="auto">
          <a:xfrm rot="16200000" flipV="1">
            <a:off x="2025650" y="3589338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</p:cNvCxnSpPr>
          <p:nvPr/>
        </p:nvCxnSpPr>
        <p:spPr bwMode="auto">
          <a:xfrm rot="5400000" flipH="1" flipV="1">
            <a:off x="694531" y="4025107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3"/>
            <a:endCxn id="44" idx="6"/>
          </p:cNvCxnSpPr>
          <p:nvPr/>
        </p:nvCxnSpPr>
        <p:spPr bwMode="auto">
          <a:xfrm rot="5400000">
            <a:off x="3124201" y="3641725"/>
            <a:ext cx="392112" cy="9096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2"/>
            <a:endCxn id="44" idx="6"/>
          </p:cNvCxnSpPr>
          <p:nvPr/>
        </p:nvCxnSpPr>
        <p:spPr bwMode="auto">
          <a:xfrm rot="10800000">
            <a:off x="2865438" y="4292600"/>
            <a:ext cx="792162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2"/>
            <a:endCxn id="47" idx="6"/>
          </p:cNvCxnSpPr>
          <p:nvPr/>
        </p:nvCxnSpPr>
        <p:spPr bwMode="auto">
          <a:xfrm rot="10800000" flipV="1">
            <a:off x="1265238" y="4673600"/>
            <a:ext cx="2392362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" idx="1"/>
            <a:endCxn id="44" idx="4"/>
          </p:cNvCxnSpPr>
          <p:nvPr/>
        </p:nvCxnSpPr>
        <p:spPr bwMode="auto">
          <a:xfrm rot="16200000" flipV="1">
            <a:off x="2682875" y="4475163"/>
            <a:ext cx="877888" cy="785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1"/>
            <a:endCxn id="47" idx="6"/>
          </p:cNvCxnSpPr>
          <p:nvPr/>
        </p:nvCxnSpPr>
        <p:spPr bwMode="auto">
          <a:xfrm rot="16200000" flipH="1" flipV="1">
            <a:off x="2325688" y="4246563"/>
            <a:ext cx="128587" cy="22494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1"/>
            <a:endCxn id="49" idx="5"/>
          </p:cNvCxnSpPr>
          <p:nvPr/>
        </p:nvCxnSpPr>
        <p:spPr bwMode="auto">
          <a:xfrm rot="16200000" flipH="1" flipV="1">
            <a:off x="2600325" y="5532438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0" idx="1"/>
            <a:endCxn id="44" idx="4"/>
          </p:cNvCxnSpPr>
          <p:nvPr/>
        </p:nvCxnSpPr>
        <p:spPr bwMode="auto">
          <a:xfrm rot="16200000" flipV="1">
            <a:off x="2133600" y="5024438"/>
            <a:ext cx="13668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95600" y="499268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63" name="Straight Connector 62"/>
          <p:cNvCxnSpPr>
            <a:stCxn id="62" idx="3"/>
            <a:endCxn id="49" idx="7"/>
          </p:cNvCxnSpPr>
          <p:nvPr/>
        </p:nvCxnSpPr>
        <p:spPr bwMode="auto">
          <a:xfrm rot="5400000">
            <a:off x="2428875" y="5135563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4" idx="4"/>
            <a:endCxn id="49" idx="0"/>
          </p:cNvCxnSpPr>
          <p:nvPr/>
        </p:nvCxnSpPr>
        <p:spPr bwMode="auto">
          <a:xfrm rot="5400000">
            <a:off x="1897856" y="4771232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6"/>
            <a:endCxn id="49" idx="2"/>
          </p:cNvCxnSpPr>
          <p:nvPr/>
        </p:nvCxnSpPr>
        <p:spPr bwMode="auto">
          <a:xfrm>
            <a:off x="1265238" y="54356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4"/>
            <a:endCxn id="49" idx="0"/>
          </p:cNvCxnSpPr>
          <p:nvPr/>
        </p:nvCxnSpPr>
        <p:spPr bwMode="auto">
          <a:xfrm rot="16200000" flipH="1">
            <a:off x="1730375" y="5092701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6" idx="4"/>
            <a:endCxn id="49" idx="1"/>
          </p:cNvCxnSpPr>
          <p:nvPr/>
        </p:nvCxnSpPr>
        <p:spPr bwMode="auto">
          <a:xfrm rot="16200000" flipH="1">
            <a:off x="952500" y="4452938"/>
            <a:ext cx="1366838" cy="10144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6"/>
            <a:endCxn id="44" idx="3"/>
          </p:cNvCxnSpPr>
          <p:nvPr/>
        </p:nvCxnSpPr>
        <p:spPr bwMode="auto">
          <a:xfrm flipV="1">
            <a:off x="2255838" y="4389438"/>
            <a:ext cx="3762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7" idx="7"/>
            <a:endCxn id="48" idx="3"/>
          </p:cNvCxnSpPr>
          <p:nvPr/>
        </p:nvCxnSpPr>
        <p:spPr bwMode="auto">
          <a:xfrm rot="5400000" flipH="1" flipV="1">
            <a:off x="1285875" y="4602163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4" idx="4"/>
            <a:endCxn id="47" idx="6"/>
          </p:cNvCxnSpPr>
          <p:nvPr/>
        </p:nvCxnSpPr>
        <p:spPr bwMode="auto">
          <a:xfrm rot="5400000">
            <a:off x="1493838" y="4200525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2" idx="2"/>
          </p:cNvCxnSpPr>
          <p:nvPr/>
        </p:nvCxnSpPr>
        <p:spPr bwMode="auto">
          <a:xfrm rot="10800000" flipV="1">
            <a:off x="1570038" y="5130800"/>
            <a:ext cx="1325562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7" idx="0"/>
            <a:endCxn id="46" idx="4"/>
          </p:cNvCxnSpPr>
          <p:nvPr/>
        </p:nvCxnSpPr>
        <p:spPr bwMode="auto">
          <a:xfrm rot="5400000" flipH="1" flipV="1">
            <a:off x="617538" y="4787900"/>
            <a:ext cx="10207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798638" y="3362325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6010" name="Rectangle 73"/>
          <p:cNvSpPr>
            <a:spLocks noChangeArrowheads="1"/>
          </p:cNvSpPr>
          <p:nvPr/>
        </p:nvSpPr>
        <p:spPr bwMode="auto">
          <a:xfrm>
            <a:off x="1047750" y="5943600"/>
            <a:ext cx="303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charset="0"/>
              </a:rPr>
              <a:t> Original Graph</a:t>
            </a:r>
            <a:endParaRPr lang="en-US" sz="3200" b="1">
              <a:latin typeface="Calibri" charset="0"/>
            </a:endParaRPr>
          </a:p>
        </p:txBody>
      </p:sp>
      <p:sp>
        <p:nvSpPr>
          <p:cNvPr id="126011" name="Rectangle 74"/>
          <p:cNvSpPr>
            <a:spLocks noChangeArrowheads="1"/>
          </p:cNvSpPr>
          <p:nvPr/>
        </p:nvSpPr>
        <p:spPr bwMode="auto">
          <a:xfrm>
            <a:off x="5834063" y="5943600"/>
            <a:ext cx="2674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charset="0"/>
              </a:rPr>
              <a:t>Without {2, 6}</a:t>
            </a:r>
            <a:endParaRPr lang="en-US" sz="3200" b="1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1000" y="1600200"/>
            <a:ext cx="8229600" cy="152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Times New Roman" pitchFamily="18" charset="0"/>
              </a:rPr>
              <a:t>Eigen-Drop(</a:t>
            </a:r>
            <a:r>
              <a:rPr lang="en-US" sz="4800" i="1" dirty="0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800" b="1" dirty="0">
                <a:solidFill>
                  <a:schemeClr val="tx1"/>
                </a:solidFill>
                <a:latin typeface="Times New Roman" pitchFamily="18" charset="0"/>
              </a:rPr>
              <a:t>Δ</a:t>
            </a:r>
            <a:r>
              <a:rPr lang="en-US" sz="4800" b="1" i="1" dirty="0">
                <a:solidFill>
                  <a:schemeClr val="tx1"/>
                </a:solidFill>
                <a:latin typeface="Times New Roman" pitchFamily="18" charset="0"/>
              </a:rPr>
              <a:t> λ</a:t>
            </a:r>
            <a:r>
              <a:rPr lang="en-US" sz="4800" i="1" dirty="0">
                <a:solidFill>
                  <a:schemeClr val="tx1"/>
                </a:solidFill>
                <a:latin typeface="Times New Roman" pitchFamily="18" charset="0"/>
              </a:rPr>
              <a:t> = λ  - </a:t>
            </a:r>
            <a:r>
              <a:rPr lang="en-US" sz="4800" i="1" dirty="0" err="1">
                <a:solidFill>
                  <a:schemeClr val="tx1"/>
                </a:solidFill>
                <a:latin typeface="Times New Roman" pitchFamily="18" charset="0"/>
              </a:rPr>
              <a:t>λ</a:t>
            </a:r>
            <a:r>
              <a:rPr lang="en-US" sz="4800" i="1" baseline="-25000" dirty="0" err="1">
                <a:solidFill>
                  <a:schemeClr val="tx1"/>
                </a:solidFill>
                <a:latin typeface="Times New Roman" pitchFamily="18" charset="0"/>
              </a:rPr>
              <a:t>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495800" y="2286000"/>
            <a:ext cx="533400" cy="9144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10200" y="2286000"/>
            <a:ext cx="609600" cy="914400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0" name="Straight Arrow Connector 79"/>
          <p:cNvCxnSpPr>
            <a:stCxn id="77" idx="3"/>
          </p:cNvCxnSpPr>
          <p:nvPr/>
        </p:nvCxnSpPr>
        <p:spPr>
          <a:xfrm rot="5400000">
            <a:off x="3286919" y="2523331"/>
            <a:ext cx="742950" cy="1830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019800" y="2743200"/>
            <a:ext cx="1600200" cy="685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267200" y="3352800"/>
            <a:ext cx="304800" cy="30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257800" y="4495800"/>
            <a:ext cx="304800" cy="1905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57800" y="3352800"/>
            <a:ext cx="304800" cy="1123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chemeClr val="bg1"/>
                </a:solidFill>
                <a:latin typeface="Times New Roman" pitchFamily="18" charset="0"/>
              </a:rPr>
              <a:t>Δ</a:t>
            </a:r>
            <a:endParaRPr lang="en-US" sz="3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A1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: “Eigen-Drop”: an ideal shield value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8A025-05FA-F34C-A9D1-39CC598DB57B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83" name="Date Placeholder 8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 dirty="0"/>
          </a:p>
        </p:txBody>
      </p:sp>
    </p:spTree>
  </p:cSld>
  <p:clrMapOvr>
    <a:masterClrMapping/>
  </p:clrMapOvr>
  <p:transition advTm="14593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(Q2) - Direct Algorithm too expensive!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69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Immunize </a:t>
            </a:r>
            <a:r>
              <a:rPr lang="en-US" i="1" smtClean="0"/>
              <a:t>k </a:t>
            </a:r>
            <a:r>
              <a:rPr lang="en-US" smtClean="0"/>
              <a:t>nodes which maximize </a:t>
            </a:r>
            <a:r>
              <a:rPr lang="el-GR" smtClean="0">
                <a:latin typeface="Times New Roman" charset="0"/>
              </a:rPr>
              <a:t>Δ</a:t>
            </a:r>
            <a:r>
              <a:rPr lang="en-US" smtClean="0">
                <a:latin typeface="Times New Roman" charset="0"/>
              </a:rPr>
              <a:t> </a:t>
            </a:r>
            <a:r>
              <a:rPr lang="en-US" i="1" smtClean="0">
                <a:latin typeface="Times New Roman" charset="0"/>
              </a:rPr>
              <a:t>λ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                 </a:t>
            </a:r>
            <a:r>
              <a:rPr lang="en-US" sz="4000" i="1" smtClean="0"/>
              <a:t>S </a:t>
            </a:r>
            <a:r>
              <a:rPr lang="en-US" sz="4000" smtClean="0"/>
              <a:t>= argmax </a:t>
            </a:r>
            <a:r>
              <a:rPr lang="el-GR" sz="4000" smtClean="0">
                <a:latin typeface="Times New Roman" charset="0"/>
              </a:rPr>
              <a:t>Δ</a:t>
            </a:r>
            <a:r>
              <a:rPr lang="en-US" sz="4000" smtClean="0">
                <a:latin typeface="Times New Roman" charset="0"/>
              </a:rPr>
              <a:t> </a:t>
            </a:r>
            <a:r>
              <a:rPr lang="en-US" sz="4000" i="1" smtClean="0">
                <a:latin typeface="Times New Roman" charset="0"/>
              </a:rPr>
              <a:t>λ</a:t>
            </a:r>
            <a:endParaRPr lang="en-US" smtClean="0"/>
          </a:p>
          <a:p>
            <a:pPr eaLnBrk="1" hangingPunct="1"/>
            <a:r>
              <a:rPr lang="en-US" smtClean="0"/>
              <a:t>Combinatorial!</a:t>
            </a:r>
          </a:p>
          <a:p>
            <a:pPr eaLnBrk="1" hangingPunct="1"/>
            <a:r>
              <a:rPr lang="en-US" smtClean="0"/>
              <a:t>Complexity:</a:t>
            </a:r>
          </a:p>
          <a:p>
            <a:pPr lvl="1" eaLnBrk="1" hangingPunct="1"/>
            <a:r>
              <a:rPr lang="en-US" smtClean="0"/>
              <a:t>Example: </a:t>
            </a:r>
          </a:p>
          <a:p>
            <a:pPr lvl="2" eaLnBrk="1" hangingPunct="1"/>
            <a:r>
              <a:rPr lang="en-US" smtClean="0"/>
              <a:t>1,000 nodes, with 10,000 edges </a:t>
            </a:r>
          </a:p>
          <a:p>
            <a:pPr lvl="2" eaLnBrk="1" hangingPunct="1"/>
            <a:r>
              <a:rPr lang="en-US" smtClean="0"/>
              <a:t>It takes 0.01 seconds to compute </a:t>
            </a:r>
            <a:r>
              <a:rPr lang="en-US" i="1" smtClean="0">
                <a:latin typeface="Times New Roman" charset="0"/>
              </a:rPr>
              <a:t>λ</a:t>
            </a:r>
          </a:p>
          <a:p>
            <a:pPr lvl="2" eaLnBrk="1" hangingPunct="1"/>
            <a:r>
              <a:rPr lang="en-US" smtClean="0">
                <a:latin typeface="Times New Roman" charset="0"/>
              </a:rPr>
              <a:t>It takes</a:t>
            </a:r>
            <a:r>
              <a:rPr lang="en-US" i="1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charset="0"/>
              </a:rPr>
              <a:t>2,615 years</a:t>
            </a:r>
            <a:r>
              <a:rPr lang="en-US" i="1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mtClean="0">
                <a:latin typeface="Times New Roman" charset="0"/>
              </a:rPr>
              <a:t>to find 5-best nodes</a:t>
            </a:r>
            <a:r>
              <a:rPr lang="en-US" smtClean="0"/>
              <a:t>! </a:t>
            </a:r>
          </a:p>
        </p:txBody>
      </p:sp>
      <p:pic>
        <p:nvPicPr>
          <p:cNvPr id="12698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3"/>
          <a:stretch>
            <a:fillRect/>
          </a:stretch>
        </p:blipFill>
        <p:spPr bwMode="auto">
          <a:xfrm>
            <a:off x="2971800" y="3505200"/>
            <a:ext cx="25082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13000" t="13333" r="13000"/>
          <a:stretch>
            <a:fillRect/>
          </a:stretch>
        </p:blipFill>
        <p:spPr bwMode="auto">
          <a:xfrm>
            <a:off x="6858000" y="2590800"/>
            <a:ext cx="2003425" cy="132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17813-19A6-4A41-9490-AA015C227386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Documents and Settings\lakoglu\Desktop\PAPERS\ODDBALL\ALL_ANOM\ENRON_1\comb_plots\5_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64182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172200" y="3200400"/>
            <a:ext cx="13716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4953000" y="4125913"/>
            <a:ext cx="1981200" cy="369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endParaRPr lang="en-US" sz="1800"/>
          </a:p>
        </p:txBody>
      </p:sp>
      <p:sp>
        <p:nvSpPr>
          <p:cNvPr id="2970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Near-Clique/Star</a:t>
            </a:r>
          </a:p>
        </p:txBody>
      </p:sp>
      <p:sp>
        <p:nvSpPr>
          <p:cNvPr id="2970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D25703-EBFF-EE40-AFF5-BB0FEFC0BA3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70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Faloutsos, Prakash, Chau, Koutra, Akoglu</a:t>
            </a:r>
          </a:p>
        </p:txBody>
      </p:sp>
      <p:sp>
        <p:nvSpPr>
          <p:cNvPr id="29704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Taiwan'12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Palatino Linotype" charset="0"/>
              </a:rPr>
              <a:t>A2:</a:t>
            </a:r>
            <a:r>
              <a:rPr lang="en-US" smtClean="0">
                <a:latin typeface="Palatino Linotype" charset="0"/>
              </a:rPr>
              <a:t> Our 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ea typeface="+mn-ea"/>
                <a:cs typeface="+mn-cs"/>
              </a:rPr>
              <a:t>Part 1: Shield Value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ea typeface="+mn-ea"/>
              </a:rPr>
              <a:t>Carefully approximate Eigen-drop (</a:t>
            </a:r>
            <a:r>
              <a:rPr lang="el-GR" sz="3200" dirty="0" smtClean="0">
                <a:ea typeface="+mn-ea"/>
              </a:rPr>
              <a:t>Δ</a:t>
            </a:r>
            <a:r>
              <a:rPr lang="en-US" sz="3200" dirty="0" smtClean="0">
                <a:ea typeface="+mn-ea"/>
              </a:rPr>
              <a:t> </a:t>
            </a:r>
            <a:r>
              <a:rPr lang="en-US" sz="3200" i="1" dirty="0" smtClean="0">
                <a:ea typeface="+mn-ea"/>
              </a:rPr>
              <a:t>λ)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ea typeface="+mn-ea"/>
              </a:rPr>
              <a:t>Matrix </a:t>
            </a:r>
            <a:r>
              <a:rPr lang="en-US" sz="3200" dirty="0" smtClean="0">
                <a:solidFill>
                  <a:srgbClr val="C00000"/>
                </a:solidFill>
                <a:ea typeface="+mn-ea"/>
              </a:rPr>
              <a:t>perturbation</a:t>
            </a:r>
            <a:r>
              <a:rPr lang="en-US" sz="3200" dirty="0" smtClean="0">
                <a:ea typeface="+mn-ea"/>
              </a:rPr>
              <a:t> theory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ea typeface="+mn-ea"/>
                <a:cs typeface="+mn-cs"/>
              </a:rPr>
              <a:t>Part 2: Algorithm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ea typeface="+mn-ea"/>
              </a:rPr>
              <a:t>Greedily pick best node at each step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ea typeface="+mn-ea"/>
              </a:rPr>
              <a:t>Near-optimal due to </a:t>
            </a:r>
            <a:r>
              <a:rPr lang="en-US" sz="3200" dirty="0" err="1" smtClean="0">
                <a:solidFill>
                  <a:srgbClr val="C00000"/>
                </a:solidFill>
                <a:ea typeface="+mn-ea"/>
              </a:rPr>
              <a:t>submodularity</a:t>
            </a:r>
            <a:endParaRPr lang="en-US" sz="3200" dirty="0" smtClean="0">
              <a:solidFill>
                <a:srgbClr val="C0000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i="1" dirty="0" err="1" smtClean="0">
                <a:ea typeface="+mn-ea"/>
                <a:cs typeface="+mn-cs"/>
              </a:rPr>
              <a:t>NetShield</a:t>
            </a:r>
            <a:r>
              <a:rPr lang="en-US" sz="3600" i="1" dirty="0" smtClean="0">
                <a:ea typeface="+mn-ea"/>
                <a:cs typeface="+mn-cs"/>
              </a:rPr>
              <a:t> </a:t>
            </a:r>
            <a:r>
              <a:rPr lang="en-US" sz="3600" dirty="0" smtClean="0">
                <a:ea typeface="+mn-ea"/>
                <a:cs typeface="+mn-cs"/>
              </a:rPr>
              <a:t>(linear complexity)</a:t>
            </a:r>
            <a:endParaRPr lang="en-US" sz="3600" i="1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solidFill>
                  <a:srgbClr val="FF0000"/>
                </a:solidFill>
                <a:ea typeface="+mn-ea"/>
              </a:rPr>
              <a:t>O(nk</a:t>
            </a:r>
            <a:r>
              <a:rPr lang="en-US" sz="3200" baseline="40000" dirty="0" smtClean="0">
                <a:solidFill>
                  <a:srgbClr val="FF0000"/>
                </a:solidFill>
                <a:ea typeface="+mn-ea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+m)   </a:t>
            </a:r>
            <a:r>
              <a:rPr lang="en-US" sz="3200" dirty="0" smtClean="0">
                <a:ea typeface="+mn-ea"/>
              </a:rPr>
              <a:t>n = # nodes; m = # edges</a:t>
            </a:r>
            <a:endParaRPr lang="en-US" sz="3200" dirty="0" smtClean="0">
              <a:solidFill>
                <a:srgbClr val="FF0000"/>
              </a:solidFill>
              <a:ea typeface="+mn-e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6AC6D-FF4D-D24E-9294-3E1670767051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800"/>
            <a:ext cx="9144000" cy="584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In Tong, Prakash+ ICDM 2010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Experiment: Immunization quality</a:t>
            </a:r>
          </a:p>
        </p:txBody>
      </p:sp>
      <p:pic>
        <p:nvPicPr>
          <p:cNvPr id="130051" name="Content Placeholder 4" descr="re_karate_new_2_9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5088" y="1524000"/>
            <a:ext cx="6589712" cy="5181600"/>
          </a:xfrm>
        </p:spPr>
      </p:pic>
      <p:sp>
        <p:nvSpPr>
          <p:cNvPr id="34" name="Rectangle 33"/>
          <p:cNvSpPr/>
          <p:nvPr/>
        </p:nvSpPr>
        <p:spPr>
          <a:xfrm>
            <a:off x="5562600" y="3667125"/>
            <a:ext cx="1812925" cy="246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053" name="TextBox 7"/>
          <p:cNvSpPr txBox="1">
            <a:spLocks noChangeArrowheads="1"/>
          </p:cNvSpPr>
          <p:nvPr/>
        </p:nvSpPr>
        <p:spPr bwMode="auto">
          <a:xfrm>
            <a:off x="228600" y="1343025"/>
            <a:ext cx="18288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Log(fraction of </a:t>
            </a:r>
          </a:p>
          <a:p>
            <a:r>
              <a:rPr lang="en-US" sz="2000" b="1">
                <a:latin typeface="Calibri" charset="0"/>
              </a:rPr>
              <a:t>infected </a:t>
            </a:r>
          </a:p>
          <a:p>
            <a:r>
              <a:rPr lang="en-US" sz="2000" b="1">
                <a:latin typeface="Calibri" charset="0"/>
              </a:rPr>
              <a:t>nodes)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124200" y="5257800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5" name="TextBox 9"/>
          <p:cNvSpPr txBox="1">
            <a:spLocks noChangeArrowheads="1"/>
          </p:cNvSpPr>
          <p:nvPr/>
        </p:nvSpPr>
        <p:spPr bwMode="auto">
          <a:xfrm>
            <a:off x="2209800" y="5634038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alibri" charset="0"/>
              </a:rPr>
              <a:t>NetShield</a:t>
            </a:r>
            <a:endParaRPr lang="en-US" b="1" i="1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2590800"/>
            <a:ext cx="3048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Up Arrow 5"/>
          <p:cNvSpPr/>
          <p:nvPr/>
        </p:nvSpPr>
        <p:spPr>
          <a:xfrm rot="10800000">
            <a:off x="609600" y="4343400"/>
            <a:ext cx="381000" cy="53340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076700" y="5143500"/>
            <a:ext cx="990600" cy="457200"/>
          </a:xfrm>
          <a:prstGeom prst="straightConnector1">
            <a:avLst/>
          </a:prstGeom>
          <a:ln w="127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9" name="TextBox 9"/>
          <p:cNvSpPr txBox="1">
            <a:spLocks noChangeArrowheads="1"/>
          </p:cNvSpPr>
          <p:nvPr/>
        </p:nvSpPr>
        <p:spPr bwMode="auto">
          <a:xfrm>
            <a:off x="4495800" y="4419600"/>
            <a:ext cx="114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Calibri" charset="0"/>
              </a:rPr>
              <a:t>Degree</a:t>
            </a:r>
          </a:p>
        </p:txBody>
      </p:sp>
      <p:cxnSp>
        <p:nvCxnSpPr>
          <p:cNvPr id="23" name="Straight Arrow Connector 22"/>
          <p:cNvCxnSpPr>
            <a:endCxn id="130061" idx="1"/>
          </p:cNvCxnSpPr>
          <p:nvPr/>
        </p:nvCxnSpPr>
        <p:spPr>
          <a:xfrm flipV="1">
            <a:off x="5394325" y="3125788"/>
            <a:ext cx="244475" cy="227012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61" name="TextBox 9"/>
          <p:cNvSpPr txBox="1">
            <a:spLocks noChangeArrowheads="1"/>
          </p:cNvSpPr>
          <p:nvPr/>
        </p:nvSpPr>
        <p:spPr bwMode="auto">
          <a:xfrm>
            <a:off x="5638800" y="2895600"/>
            <a:ext cx="1552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CC33"/>
                </a:solidFill>
                <a:latin typeface="Calibri" charset="0"/>
              </a:rPr>
              <a:t>PageRank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257800" y="5945188"/>
            <a:ext cx="457200" cy="150812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5562600" y="556260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Eigs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(=HITS)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067300" y="5448300"/>
            <a:ext cx="609600" cy="5334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65" name="TextBox 9"/>
          <p:cNvSpPr txBox="1">
            <a:spLocks noChangeArrowheads="1"/>
          </p:cNvSpPr>
          <p:nvPr/>
        </p:nvSpPr>
        <p:spPr bwMode="auto">
          <a:xfrm>
            <a:off x="5583238" y="5105400"/>
            <a:ext cx="2036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libri" charset="0"/>
              </a:rPr>
              <a:t>Acquaintance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657600" y="4648200"/>
            <a:ext cx="838200" cy="38100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67" name="TextBox 9"/>
          <p:cNvSpPr txBox="1">
            <a:spLocks noChangeArrowheads="1"/>
          </p:cNvSpPr>
          <p:nvPr/>
        </p:nvSpPr>
        <p:spPr bwMode="auto">
          <a:xfrm>
            <a:off x="4191000" y="3886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Calibri" charset="0"/>
              </a:rPr>
              <a:t>Betweeness (shortest path)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67200" y="6324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209800" y="6145213"/>
            <a:ext cx="51054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14301" y="4041775"/>
            <a:ext cx="418941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71" name="TextBox 34"/>
          <p:cNvSpPr txBox="1">
            <a:spLocks noChangeArrowheads="1"/>
          </p:cNvSpPr>
          <p:nvPr/>
        </p:nvSpPr>
        <p:spPr bwMode="auto">
          <a:xfrm>
            <a:off x="152400" y="4876800"/>
            <a:ext cx="129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>
                <a:solidFill>
                  <a:schemeClr val="accent1"/>
                </a:solidFill>
                <a:latin typeface="Cambria" charset="0"/>
              </a:rPr>
              <a:t>Lower is better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2400" y="6324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848600" y="63246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074" name="TextBox 9"/>
          <p:cNvSpPr txBox="1">
            <a:spLocks noChangeArrowheads="1"/>
          </p:cNvSpPr>
          <p:nvPr/>
        </p:nvSpPr>
        <p:spPr bwMode="auto">
          <a:xfrm>
            <a:off x="7467600" y="6096000"/>
            <a:ext cx="8572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Time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E7742-A65F-9B43-85C3-1ED41ED581FA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 advTm="63969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Epidemics: what happens?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(Theory)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Action: Who to immunize?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(Algorithms)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Full Immunization (Static Graphs)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7030A0"/>
                </a:solidFill>
                <a:ea typeface="+mn-ea"/>
              </a:rPr>
              <a:t>Fractional Immunization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3000" t="16889" r="13000" b="6222"/>
          <a:stretch>
            <a:fillRect/>
          </a:stretch>
        </p:blipFill>
        <p:spPr bwMode="auto">
          <a:xfrm>
            <a:off x="7086600" y="3395663"/>
            <a:ext cx="1752600" cy="1023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8369F-134C-CA4F-A03C-32995519970A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i="1" smtClean="0"/>
              <a:t>Fractional Immunization of Networks</a:t>
            </a:r>
          </a:p>
          <a:p>
            <a:pPr eaLnBrk="1" hangingPunct="1">
              <a:buFont typeface="Arial" charset="0"/>
              <a:buNone/>
            </a:pPr>
            <a:r>
              <a:rPr lang="en-US" sz="3600" smtClean="0"/>
              <a:t>B. Aditya Prakash, </a:t>
            </a:r>
            <a:r>
              <a:rPr lang="en-US" sz="3600" u="sng" smtClean="0"/>
              <a:t>Lada Adamic</a:t>
            </a:r>
            <a:r>
              <a:rPr lang="en-US" sz="3600" smtClean="0"/>
              <a:t>, Theodore </a:t>
            </a:r>
          </a:p>
          <a:p>
            <a:pPr eaLnBrk="1" hangingPunct="1">
              <a:buFont typeface="Arial" charset="0"/>
              <a:buNone/>
            </a:pPr>
            <a:r>
              <a:rPr lang="en-US" sz="3600" smtClean="0"/>
              <a:t>Iwashyna (M.D.), Hanghang Tong, Christos </a:t>
            </a:r>
          </a:p>
          <a:p>
            <a:pPr eaLnBrk="1" hangingPunct="1">
              <a:buFont typeface="Arial" charset="0"/>
              <a:buNone/>
            </a:pPr>
            <a:r>
              <a:rPr lang="en-US" sz="3600" smtClean="0"/>
              <a:t>Faloutsos</a:t>
            </a:r>
          </a:p>
          <a:p>
            <a:pPr eaLnBrk="1" hangingPunct="1">
              <a:buFont typeface="Arial" charset="0"/>
              <a:buNone/>
            </a:pPr>
            <a:endParaRPr lang="en-US" sz="3600" smtClean="0"/>
          </a:p>
          <a:p>
            <a:pPr eaLnBrk="1" hangingPunct="1">
              <a:buFont typeface="Arial" charset="0"/>
              <a:buNone/>
            </a:pPr>
            <a:r>
              <a:rPr lang="en-US" sz="3600" smtClean="0"/>
              <a:t>Under review</a:t>
            </a:r>
            <a:endParaRPr lang="en-US" sz="3600" i="1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3351-452C-6843-9BDE-962920B9271E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Fractional Asymmetric Immunization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35171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89325"/>
            <a:ext cx="2116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TextBox 5"/>
          <p:cNvSpPr txBox="1">
            <a:spLocks noChangeArrowheads="1"/>
          </p:cNvSpPr>
          <p:nvPr/>
        </p:nvSpPr>
        <p:spPr bwMode="auto">
          <a:xfrm>
            <a:off x="1600200" y="53181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Hospital</a:t>
            </a:r>
          </a:p>
        </p:txBody>
      </p:sp>
      <p:sp>
        <p:nvSpPr>
          <p:cNvPr id="135173" name="TextBox 6"/>
          <p:cNvSpPr txBox="1">
            <a:spLocks noChangeArrowheads="1"/>
          </p:cNvSpPr>
          <p:nvPr/>
        </p:nvSpPr>
        <p:spPr bwMode="auto">
          <a:xfrm>
            <a:off x="6324600" y="5307013"/>
            <a:ext cx="1676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Another Hospital</a:t>
            </a:r>
          </a:p>
        </p:txBody>
      </p:sp>
      <p:pic>
        <p:nvPicPr>
          <p:cNvPr id="135174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84525"/>
            <a:ext cx="6953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52800" y="4327525"/>
            <a:ext cx="2362200" cy="0"/>
          </a:xfrm>
          <a:prstGeom prst="straightConnector1">
            <a:avLst/>
          </a:prstGeom>
          <a:ln w="984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17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2241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3482975"/>
            <a:ext cx="21161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9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8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0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181600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5181" name="Group 26"/>
          <p:cNvGrpSpPr>
            <a:grpSpLocks/>
          </p:cNvGrpSpPr>
          <p:nvPr/>
        </p:nvGrpSpPr>
        <p:grpSpPr bwMode="auto">
          <a:xfrm>
            <a:off x="4038600" y="5181600"/>
            <a:ext cx="1143000" cy="1076325"/>
            <a:chOff x="5791200" y="1219200"/>
            <a:chExt cx="1142831" cy="1076325"/>
          </a:xfrm>
        </p:grpSpPr>
        <p:pic>
          <p:nvPicPr>
            <p:cNvPr id="135188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189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190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5182" name="Group 13"/>
          <p:cNvGrpSpPr>
            <a:grpSpLocks/>
          </p:cNvGrpSpPr>
          <p:nvPr/>
        </p:nvGrpSpPr>
        <p:grpSpPr bwMode="auto">
          <a:xfrm>
            <a:off x="4724400" y="2438400"/>
            <a:ext cx="3733800" cy="914400"/>
            <a:chOff x="4700495" y="2209800"/>
            <a:chExt cx="3148105" cy="91440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4700495" y="2743200"/>
              <a:ext cx="176679" cy="381000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187" name="TextBox 25"/>
            <p:cNvSpPr txBox="1">
              <a:spLocks noChangeArrowheads="1"/>
            </p:cNvSpPr>
            <p:nvPr/>
          </p:nvSpPr>
          <p:spPr bwMode="auto">
            <a:xfrm>
              <a:off x="4876800" y="2209800"/>
              <a:ext cx="2971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Drug-resistant Bacteria (like XDR-TB) </a:t>
              </a:r>
            </a:p>
          </p:txBody>
        </p:sp>
      </p:grp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8C490-AFF6-F84A-B2B6-6184C2EFCAD4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Fractional Asymmetric Immunization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37219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89325"/>
            <a:ext cx="2116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TextBox 5"/>
          <p:cNvSpPr txBox="1">
            <a:spLocks noChangeArrowheads="1"/>
          </p:cNvSpPr>
          <p:nvPr/>
        </p:nvSpPr>
        <p:spPr bwMode="auto">
          <a:xfrm>
            <a:off x="1600200" y="53181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Hospital</a:t>
            </a:r>
          </a:p>
        </p:txBody>
      </p:sp>
      <p:sp>
        <p:nvSpPr>
          <p:cNvPr id="137221" name="TextBox 6"/>
          <p:cNvSpPr txBox="1">
            <a:spLocks noChangeArrowheads="1"/>
          </p:cNvSpPr>
          <p:nvPr/>
        </p:nvSpPr>
        <p:spPr bwMode="auto">
          <a:xfrm>
            <a:off x="6324600" y="5307013"/>
            <a:ext cx="1676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Another Hospital</a:t>
            </a:r>
          </a:p>
        </p:txBody>
      </p:sp>
      <p:pic>
        <p:nvPicPr>
          <p:cNvPr id="137222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84525"/>
            <a:ext cx="6953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52800" y="4327525"/>
            <a:ext cx="2362200" cy="0"/>
          </a:xfrm>
          <a:prstGeom prst="straightConnector1">
            <a:avLst/>
          </a:prstGeom>
          <a:ln w="984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2438400"/>
            <a:ext cx="3733800" cy="914400"/>
            <a:chOff x="4700495" y="2209800"/>
            <a:chExt cx="3148105" cy="91440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700495" y="2743200"/>
              <a:ext cx="176679" cy="381000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242" name="TextBox 12"/>
            <p:cNvSpPr txBox="1">
              <a:spLocks noChangeArrowheads="1"/>
            </p:cNvSpPr>
            <p:nvPr/>
          </p:nvSpPr>
          <p:spPr bwMode="auto">
            <a:xfrm>
              <a:off x="4876800" y="2209800"/>
              <a:ext cx="2971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Drug-resistant Bacteria (like XDR-TB) </a:t>
              </a:r>
            </a:p>
          </p:txBody>
        </p:sp>
      </p:grpSp>
      <p:pic>
        <p:nvPicPr>
          <p:cNvPr id="1372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2241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6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3482975"/>
            <a:ext cx="21161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7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8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2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181600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7230" name="Group 26"/>
          <p:cNvGrpSpPr>
            <a:grpSpLocks/>
          </p:cNvGrpSpPr>
          <p:nvPr/>
        </p:nvGrpSpPr>
        <p:grpSpPr bwMode="auto">
          <a:xfrm>
            <a:off x="4038600" y="5181600"/>
            <a:ext cx="1143000" cy="1076325"/>
            <a:chOff x="5791200" y="1219200"/>
            <a:chExt cx="1142831" cy="1076325"/>
          </a:xfrm>
        </p:grpSpPr>
        <p:pic>
          <p:nvPicPr>
            <p:cNvPr id="137238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39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40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flipV="1">
            <a:off x="5029200" y="4724400"/>
            <a:ext cx="1295400" cy="762000"/>
          </a:xfrm>
          <a:prstGeom prst="straightConnector1">
            <a:avLst/>
          </a:prstGeom>
          <a:ln w="698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52800" y="4343400"/>
            <a:ext cx="2362200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24275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Multiply 40"/>
          <p:cNvSpPr/>
          <p:nvPr/>
        </p:nvSpPr>
        <p:spPr>
          <a:xfrm>
            <a:off x="3429000" y="3429000"/>
            <a:ext cx="533400" cy="38100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85A8B-29F4-314E-A130-24B440EB1F61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Fractional Asymmetric Immunization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39267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89325"/>
            <a:ext cx="2116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TextBox 5"/>
          <p:cNvSpPr txBox="1">
            <a:spLocks noChangeArrowheads="1"/>
          </p:cNvSpPr>
          <p:nvPr/>
        </p:nvSpPr>
        <p:spPr bwMode="auto">
          <a:xfrm>
            <a:off x="1600200" y="531812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Hospital</a:t>
            </a:r>
          </a:p>
        </p:txBody>
      </p:sp>
      <p:sp>
        <p:nvSpPr>
          <p:cNvPr id="139269" name="TextBox 6"/>
          <p:cNvSpPr txBox="1">
            <a:spLocks noChangeArrowheads="1"/>
          </p:cNvSpPr>
          <p:nvPr/>
        </p:nvSpPr>
        <p:spPr bwMode="auto">
          <a:xfrm>
            <a:off x="6324600" y="5307013"/>
            <a:ext cx="1676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Another Hospital</a:t>
            </a:r>
          </a:p>
        </p:txBody>
      </p:sp>
      <p:pic>
        <p:nvPicPr>
          <p:cNvPr id="139270" name="Picture 6" descr="http://t1.gstatic.com/images?q=tbn:ANd9GcR0UQ5Xn_TeFRRHqxOxp4aTHTLM-HSJJysK0Vxx5aqgJwxIdcgF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84525"/>
            <a:ext cx="6953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2241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2" descr="http://t3.gstatic.com/images?q=tbn:ANd9GcQDdfzO6x4E2rya57th62A1tXm4g_vlMX7nkXmTM_G66Ux2piXj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3482975"/>
            <a:ext cx="21161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2" descr="https://encrypted-tbn0.google.com/images?q=tbn:ANd9GcS-MBhuasp4hGkQ3IcJSjNkBDhfQn-COEiDrKvY-phaXfgNuOG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5800" y="326072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9274" name="Group 26"/>
          <p:cNvGrpSpPr>
            <a:grpSpLocks/>
          </p:cNvGrpSpPr>
          <p:nvPr/>
        </p:nvGrpSpPr>
        <p:grpSpPr bwMode="auto">
          <a:xfrm>
            <a:off x="4038600" y="5181600"/>
            <a:ext cx="1143000" cy="1076325"/>
            <a:chOff x="5791200" y="1219200"/>
            <a:chExt cx="1142831" cy="1076325"/>
          </a:xfrm>
        </p:grpSpPr>
        <p:pic>
          <p:nvPicPr>
            <p:cNvPr id="139284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5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6" name="Picture 2" descr="http://t0.gstatic.com/images?q=tbn:ANd9GcTpQ73RrRrSbOLJ1EiZTU-qqX7qC3-x01h-IjOhm09amBiKKn-s6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219200"/>
              <a:ext cx="685631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flipV="1">
            <a:off x="5029200" y="4724400"/>
            <a:ext cx="1295400" cy="762000"/>
          </a:xfrm>
          <a:prstGeom prst="straightConnector1">
            <a:avLst/>
          </a:prstGeom>
          <a:ln w="698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276" name="TextBox 21"/>
          <p:cNvSpPr txBox="1">
            <a:spLocks noChangeArrowheads="1"/>
          </p:cNvSpPr>
          <p:nvPr/>
        </p:nvSpPr>
        <p:spPr bwMode="auto">
          <a:xfrm>
            <a:off x="3200400" y="1524000"/>
            <a:ext cx="579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i="1">
                <a:latin typeface="Calibri" charset="0"/>
              </a:rPr>
              <a:t>Problem</a:t>
            </a:r>
            <a:r>
              <a:rPr lang="en-US" sz="2800" i="1">
                <a:latin typeface="Calibri" charset="0"/>
              </a:rPr>
              <a:t>: Given k units of disinfectant, how to distribute them to maximize hospitals saved?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52800" y="4343400"/>
            <a:ext cx="2362200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278" name="Picture 2" descr="http://t0.gstatic.com/images?q=tbn:ANd9GcTpQ73RrRrSbOLJ1EiZTU-qqX7qC3-x01h-IjOhm09amBiKKn-s6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724275"/>
            <a:ext cx="68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9" name="Picture 4" descr="https://encrypted-tbn0.google.com/images?q=tbn:ANd9GcTVXCoVpzh42HoVOj9yoF42rcS9ci_ozjawSQ22IZvdr2jB0K5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336925"/>
            <a:ext cx="488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Multiply 28"/>
          <p:cNvSpPr/>
          <p:nvPr/>
        </p:nvSpPr>
        <p:spPr>
          <a:xfrm>
            <a:off x="3429000" y="3429000"/>
            <a:ext cx="533400" cy="38100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BC439-6F4B-C440-BF07-7F38E74AC9AF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Our Algorithm “SMART-ALLOC”</a:t>
            </a: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28950"/>
            <a:ext cx="369093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00400"/>
            <a:ext cx="3246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TextBox 5"/>
          <p:cNvSpPr txBox="1">
            <a:spLocks noChangeArrowheads="1"/>
          </p:cNvSpPr>
          <p:nvPr/>
        </p:nvSpPr>
        <p:spPr bwMode="auto">
          <a:xfrm>
            <a:off x="457200" y="59436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CURRENT PRACTICE</a:t>
            </a:r>
          </a:p>
        </p:txBody>
      </p:sp>
      <p:sp>
        <p:nvSpPr>
          <p:cNvPr id="141318" name="TextBox 6"/>
          <p:cNvSpPr txBox="1">
            <a:spLocks noChangeArrowheads="1"/>
          </p:cNvSpPr>
          <p:nvPr/>
        </p:nvSpPr>
        <p:spPr bwMode="auto">
          <a:xfrm>
            <a:off x="5562600" y="5943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SMART-ALLOC</a:t>
            </a:r>
          </a:p>
        </p:txBody>
      </p:sp>
      <p:sp>
        <p:nvSpPr>
          <p:cNvPr id="141319" name="TextBox 8"/>
          <p:cNvSpPr txBox="1">
            <a:spLocks noChangeArrowheads="1"/>
          </p:cNvSpPr>
          <p:nvPr/>
        </p:nvSpPr>
        <p:spPr bwMode="auto">
          <a:xfrm>
            <a:off x="4343400" y="18288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charset="0"/>
              </a:rPr>
              <a:t>[US-MEDICARE NETWORK 2005]</a:t>
            </a:r>
          </a:p>
        </p:txBody>
      </p:sp>
      <p:sp>
        <p:nvSpPr>
          <p:cNvPr id="141320" name="TextBox 10"/>
          <p:cNvSpPr txBox="1">
            <a:spLocks noChangeArrowheads="1"/>
          </p:cNvSpPr>
          <p:nvPr/>
        </p:nvSpPr>
        <p:spPr bwMode="auto">
          <a:xfrm>
            <a:off x="4648200" y="220980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SzPct val="100000"/>
              <a:buFont typeface="Arial" charset="0"/>
              <a:buChar char="•"/>
            </a:pPr>
            <a:r>
              <a:rPr lang="en-US" sz="2400">
                <a:latin typeface="Calibri" charset="0"/>
              </a:rPr>
              <a:t> </a:t>
            </a:r>
            <a:r>
              <a:rPr lang="en-US" sz="2000">
                <a:latin typeface="Calibri" charset="0"/>
              </a:rPr>
              <a:t>Each circle is a hospital, ~3000 hospitals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sz="2000">
                <a:latin typeface="Calibri" charset="0"/>
              </a:rPr>
              <a:t>  More than 30,000 patients transferred  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304800" y="1219200"/>
            <a:ext cx="3505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~6x fewer!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72D54-3457-EB40-91F4-3B49D5385674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Running Time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2286000"/>
            <a:ext cx="0" cy="35052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28800" y="5791200"/>
            <a:ext cx="59436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28800" y="1600200"/>
            <a:ext cx="0" cy="4572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6" name="TextBox 13"/>
          <p:cNvSpPr txBox="1">
            <a:spLocks noChangeArrowheads="1"/>
          </p:cNvSpPr>
          <p:nvPr/>
        </p:nvSpPr>
        <p:spPr bwMode="auto">
          <a:xfrm>
            <a:off x="1600200" y="1666875"/>
            <a:ext cx="53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>
                <a:latin typeface="Calibri" charset="0"/>
              </a:rPr>
              <a:t>≈</a:t>
            </a:r>
            <a:endParaRPr lang="en-US">
              <a:latin typeface="Calibr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1600200"/>
            <a:ext cx="9906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7400" y="5715000"/>
            <a:ext cx="990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28800" y="1447800"/>
            <a:ext cx="0" cy="6096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70" name="TextBox 19"/>
          <p:cNvSpPr txBox="1">
            <a:spLocks noChangeArrowheads="1"/>
          </p:cNvSpPr>
          <p:nvPr/>
        </p:nvSpPr>
        <p:spPr bwMode="auto">
          <a:xfrm>
            <a:off x="2438400" y="57912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Simulations</a:t>
            </a:r>
          </a:p>
        </p:txBody>
      </p:sp>
      <p:sp>
        <p:nvSpPr>
          <p:cNvPr id="143371" name="TextBox 20"/>
          <p:cNvSpPr txBox="1">
            <a:spLocks noChangeArrowheads="1"/>
          </p:cNvSpPr>
          <p:nvPr/>
        </p:nvSpPr>
        <p:spPr bwMode="auto">
          <a:xfrm>
            <a:off x="5410200" y="57912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charset="0"/>
              </a:rPr>
              <a:t>SMART-ALLOC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114800" y="1600200"/>
            <a:ext cx="685800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00600" y="1295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&gt; 1 week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553200" y="5322888"/>
            <a:ext cx="685800" cy="392112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239000" y="51054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14 secs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76800" y="259080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Calibri" charset="0"/>
              </a:rPr>
              <a:t>&gt; 30,000x speed-up!</a:t>
            </a:r>
          </a:p>
        </p:txBody>
      </p:sp>
      <p:sp>
        <p:nvSpPr>
          <p:cNvPr id="143377" name="TextBox 29"/>
          <p:cNvSpPr txBox="1">
            <a:spLocks noChangeArrowheads="1"/>
          </p:cNvSpPr>
          <p:nvPr/>
        </p:nvSpPr>
        <p:spPr bwMode="auto">
          <a:xfrm>
            <a:off x="76200" y="9144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charset="0"/>
              </a:rPr>
              <a:t>Wall-Clock Time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8200" y="1676400"/>
            <a:ext cx="0" cy="4038600"/>
          </a:xfrm>
          <a:prstGeom prst="straightConnector1">
            <a:avLst/>
          </a:prstGeom>
          <a:ln w="44450" cap="flat">
            <a:solidFill>
              <a:srgbClr val="7030A0"/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-381000" y="5257800"/>
            <a:ext cx="1220788" cy="1588"/>
          </a:xfrm>
          <a:prstGeom prst="straightConnector1">
            <a:avLst/>
          </a:prstGeom>
          <a:ln w="666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0" name="TextBox 34"/>
          <p:cNvSpPr txBox="1">
            <a:spLocks noChangeArrowheads="1"/>
          </p:cNvSpPr>
          <p:nvPr/>
        </p:nvSpPr>
        <p:spPr bwMode="auto">
          <a:xfrm>
            <a:off x="381000" y="4649788"/>
            <a:ext cx="1371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charset="0"/>
              </a:rPr>
              <a:t>Lower is better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7C2A8-C7A6-C843-9CC4-756C13075081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latino Linotype" charset="0"/>
              </a:rPr>
              <a:t>Experiments</a:t>
            </a:r>
          </a:p>
        </p:txBody>
      </p:sp>
      <p:pic>
        <p:nvPicPr>
          <p:cNvPr id="145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2438400"/>
            <a:ext cx="45894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2438400"/>
            <a:ext cx="45910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90600" y="60960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K = 200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60960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K = 2000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2286000"/>
            <a:ext cx="3200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PENN-NETWORK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0" y="2209800"/>
            <a:ext cx="3200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SECOND-LIFE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6600" y="38100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F772A"/>
                </a:solidFill>
              </a:rPr>
              <a:t>~5 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01000" y="4191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0" y="3886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F772A"/>
                </a:solidFill>
              </a:rPr>
              <a:t>~2.5 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-304800" y="1598613"/>
            <a:ext cx="1220787" cy="1588"/>
          </a:xfrm>
          <a:prstGeom prst="straightConnector1">
            <a:avLst/>
          </a:prstGeom>
          <a:ln w="666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21" name="TextBox 17"/>
          <p:cNvSpPr txBox="1">
            <a:spLocks noChangeArrowheads="1"/>
          </p:cNvSpPr>
          <p:nvPr/>
        </p:nvSpPr>
        <p:spPr bwMode="auto">
          <a:xfrm>
            <a:off x="457200" y="608013"/>
            <a:ext cx="1371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 charset="0"/>
              </a:rPr>
              <a:t>Lower is better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Faloutsos, Prakash, Chau, Koutra, Akoglu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B6D58-0DA3-1F4F-B557-CD636747777E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Taiwan'12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N@CWIULINFUVWYY57I" val="4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73185</TotalTime>
  <Words>5374</Words>
  <Application>Microsoft Macintosh PowerPoint</Application>
  <PresentationFormat>On-screen Show (4:3)</PresentationFormat>
  <Paragraphs>1180</Paragraphs>
  <Slides>102</Slides>
  <Notes>60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05" baseType="lpstr">
      <vt:lpstr>Office Theme</vt:lpstr>
      <vt:lpstr>Bitmap Image</vt:lpstr>
      <vt:lpstr>Equation</vt:lpstr>
      <vt:lpstr>Anomaly Detection and Virus Propagation in Large Graphs</vt:lpstr>
      <vt:lpstr>Thank you!</vt:lpstr>
      <vt:lpstr>Outline</vt:lpstr>
      <vt:lpstr>OddBall: Spotting Anomalies in  Weighted Graphs</vt:lpstr>
      <vt:lpstr>Main idea</vt:lpstr>
      <vt:lpstr>What is an egonet?</vt:lpstr>
      <vt:lpstr>Selected Features</vt:lpstr>
      <vt:lpstr>Near-Clique/Star</vt:lpstr>
      <vt:lpstr>Near-Clique/Star</vt:lpstr>
      <vt:lpstr>Near-Clique/Star</vt:lpstr>
      <vt:lpstr>Near-Clique/Star</vt:lpstr>
      <vt:lpstr>Outline</vt:lpstr>
      <vt:lpstr>E-bay Fraud detection</vt:lpstr>
      <vt:lpstr>E-bay Fraud detection</vt:lpstr>
      <vt:lpstr>E-bay Fraud detection</vt:lpstr>
      <vt:lpstr>E-bay Fraud detection - NetProbe</vt:lpstr>
      <vt:lpstr>Popular press</vt:lpstr>
      <vt:lpstr>Outline</vt:lpstr>
      <vt:lpstr>Polonium: Tera-Scale Graph Mining and Inference for Malware Detection</vt:lpstr>
      <vt:lpstr>Polonium: The Data</vt:lpstr>
      <vt:lpstr>Polonium: Key Ideas</vt:lpstr>
      <vt:lpstr>Polonium: One-Interaction Results</vt:lpstr>
      <vt:lpstr>Outline</vt:lpstr>
      <vt:lpstr>Unifying Guilt-by-Association Approaches:  Theorems and Fast Algorithms</vt:lpstr>
      <vt:lpstr>Problem Definition: GBA techniques</vt:lpstr>
      <vt:lpstr>Homophily and Heterophily</vt:lpstr>
      <vt:lpstr>Are they related?</vt:lpstr>
      <vt:lpstr>Are they related?</vt:lpstr>
      <vt:lpstr>Correspondence of Methods</vt:lpstr>
      <vt:lpstr>Results: Scalability </vt:lpstr>
      <vt:lpstr>Results (5): Parallelism </vt:lpstr>
      <vt:lpstr>Conclusions</vt:lpstr>
      <vt:lpstr>Outline</vt:lpstr>
      <vt:lpstr>Influence propagation in large graphs - theorems and algorithms</vt:lpstr>
      <vt:lpstr>Networks are everywhere!</vt:lpstr>
      <vt:lpstr>Slide 36</vt:lpstr>
      <vt:lpstr>Why do we care?</vt:lpstr>
      <vt:lpstr>Why do we care? (1: Epidemiology)</vt:lpstr>
      <vt:lpstr>Why do we care? (1: Epidemiology)</vt:lpstr>
      <vt:lpstr>Why do we care? (1: Epidemiology)</vt:lpstr>
      <vt:lpstr>Why do we care? (2: Online Diffusion)</vt:lpstr>
      <vt:lpstr>Why do we care? (2: Online Diffusion) </vt:lpstr>
      <vt:lpstr>High Impact – Multiple Settings</vt:lpstr>
      <vt:lpstr>Research Theme</vt:lpstr>
      <vt:lpstr>In this talk</vt:lpstr>
      <vt:lpstr>In this talk</vt:lpstr>
      <vt:lpstr>Outline</vt:lpstr>
      <vt:lpstr>A fundamental question</vt:lpstr>
      <vt:lpstr>example (static graph)</vt:lpstr>
      <vt:lpstr>Problem Statement</vt:lpstr>
      <vt:lpstr>Threshold (static version)</vt:lpstr>
      <vt:lpstr>Threshold: Why important?</vt:lpstr>
      <vt:lpstr>Outline</vt:lpstr>
      <vt:lpstr>“SIR” model: life immunity (mumps)</vt:lpstr>
      <vt:lpstr>Terminology: continued</vt:lpstr>
      <vt:lpstr>Related Work</vt:lpstr>
      <vt:lpstr>Outline</vt:lpstr>
      <vt:lpstr>How should the answer look like?</vt:lpstr>
      <vt:lpstr>Static Graphs: Our Main Result</vt:lpstr>
      <vt:lpstr>Our thresholds for some models</vt:lpstr>
      <vt:lpstr>Our result: Intuition for λ</vt:lpstr>
      <vt:lpstr>Largest Eigenvalue (λ)</vt:lpstr>
      <vt:lpstr>Examples: Simulations – SIR (mumps) </vt:lpstr>
      <vt:lpstr>Examples: Simulations – SIRS (pertusis) </vt:lpstr>
      <vt:lpstr>Slide 65</vt:lpstr>
      <vt:lpstr>Outline</vt:lpstr>
      <vt:lpstr>Slide 67</vt:lpstr>
      <vt:lpstr>Outline</vt:lpstr>
      <vt:lpstr>Dynamic Graphs: Epidemic?</vt:lpstr>
      <vt:lpstr>Dynamic Graphs: Epidemic?</vt:lpstr>
      <vt:lpstr>Model Description</vt:lpstr>
      <vt:lpstr>Our result: Dynamic Graphs Threshold</vt:lpstr>
      <vt:lpstr>Infection-profile</vt:lpstr>
      <vt:lpstr>“Take-off” plots</vt:lpstr>
      <vt:lpstr>Outline</vt:lpstr>
      <vt:lpstr>Competing Contagions</vt:lpstr>
      <vt:lpstr>A simple model</vt:lpstr>
      <vt:lpstr>Question: What happens in the end?</vt:lpstr>
      <vt:lpstr>Question: What happens in the end?</vt:lpstr>
      <vt:lpstr>Answer: Winner-Takes-All</vt:lpstr>
      <vt:lpstr>Our Result: Winner-Takes-All</vt:lpstr>
      <vt:lpstr>Real Examples</vt:lpstr>
      <vt:lpstr>Outline</vt:lpstr>
      <vt:lpstr>Full Static Immunization</vt:lpstr>
      <vt:lpstr>Outline</vt:lpstr>
      <vt:lpstr>Challenges</vt:lpstr>
      <vt:lpstr>Proposed vulnerability measure λ</vt:lpstr>
      <vt:lpstr>A1: “Eigen-Drop”: an ideal shield value</vt:lpstr>
      <vt:lpstr>(Q2) - Direct Algorithm too expensive!</vt:lpstr>
      <vt:lpstr>A2: Our Solution</vt:lpstr>
      <vt:lpstr>Experiment: Immunization quality</vt:lpstr>
      <vt:lpstr>Outline</vt:lpstr>
      <vt:lpstr>Slide 93</vt:lpstr>
      <vt:lpstr>Fractional Asymmetric Immunization</vt:lpstr>
      <vt:lpstr>Fractional Asymmetric Immunization</vt:lpstr>
      <vt:lpstr>Fractional Asymmetric Immunization</vt:lpstr>
      <vt:lpstr>Our Algorithm “SMART-ALLOC”</vt:lpstr>
      <vt:lpstr>Running Time</vt:lpstr>
      <vt:lpstr>Experiments</vt:lpstr>
      <vt:lpstr>Acknowledgements</vt:lpstr>
      <vt:lpstr>References</vt:lpstr>
      <vt:lpstr>Propagation on Large Networks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Aditya</dc:creator>
  <cp:lastModifiedBy>Christos Faloutsos</cp:lastModifiedBy>
  <cp:revision>1354</cp:revision>
  <dcterms:created xsi:type="dcterms:W3CDTF">2012-08-01T20:49:28Z</dcterms:created>
  <dcterms:modified xsi:type="dcterms:W3CDTF">2012-08-01T20:53:32Z</dcterms:modified>
</cp:coreProperties>
</file>