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tags/tag1.xml" ContentType="application/vnd.openxmlformats-officedocument.presentationml.tags+xml"/>
  <Override PartName="/ppt/embeddings/Microsoft_Equation5.bin" ContentType="application/vnd.openxmlformats-officedocument.oleObject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notesSlides/notesSlide3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embeddings/Microsoft_Equation4.bin" ContentType="application/vnd.openxmlformats-officedocument.oleObject"/>
  <Override PartName="/ppt/notesSlides/notesSlide10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ppt/notesMasters/notesMaster1.xml" ContentType="application/vnd.openxmlformats-officedocument.presentationml.notesMaster+xml"/>
  <Override PartName="/docProps/app.xml" ContentType="application/vnd.openxmlformats-officedocument.extended-properties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408" r:id="rId2"/>
    <p:sldId id="260" r:id="rId3"/>
    <p:sldId id="263" r:id="rId4"/>
    <p:sldId id="455" r:id="rId5"/>
    <p:sldId id="523" r:id="rId6"/>
    <p:sldId id="525" r:id="rId7"/>
    <p:sldId id="526" r:id="rId8"/>
    <p:sldId id="456" r:id="rId9"/>
    <p:sldId id="434" r:id="rId10"/>
    <p:sldId id="457" r:id="rId11"/>
    <p:sldId id="487" r:id="rId12"/>
    <p:sldId id="528" r:id="rId13"/>
    <p:sldId id="529" r:id="rId14"/>
    <p:sldId id="272" r:id="rId15"/>
    <p:sldId id="293" r:id="rId16"/>
    <p:sldId id="294" r:id="rId17"/>
    <p:sldId id="443" r:id="rId18"/>
    <p:sldId id="306" r:id="rId19"/>
    <p:sldId id="449" r:id="rId20"/>
    <p:sldId id="532" r:id="rId21"/>
    <p:sldId id="300" r:id="rId22"/>
    <p:sldId id="301" r:id="rId23"/>
    <p:sldId id="302" r:id="rId24"/>
    <p:sldId id="533" r:id="rId25"/>
    <p:sldId id="307" r:id="rId26"/>
    <p:sldId id="376" r:id="rId27"/>
    <p:sldId id="309" r:id="rId28"/>
    <p:sldId id="310" r:id="rId29"/>
    <p:sldId id="313" r:id="rId30"/>
    <p:sldId id="314" r:id="rId31"/>
    <p:sldId id="315" r:id="rId32"/>
    <p:sldId id="535" r:id="rId33"/>
    <p:sldId id="464" r:id="rId34"/>
    <p:sldId id="536" r:id="rId35"/>
    <p:sldId id="339" r:id="rId36"/>
    <p:sldId id="378" r:id="rId37"/>
    <p:sldId id="341" r:id="rId38"/>
    <p:sldId id="343" r:id="rId39"/>
    <p:sldId id="428" r:id="rId40"/>
    <p:sldId id="429" r:id="rId41"/>
    <p:sldId id="537" r:id="rId42"/>
    <p:sldId id="379" r:id="rId43"/>
    <p:sldId id="382" r:id="rId44"/>
    <p:sldId id="445" r:id="rId45"/>
    <p:sldId id="545" r:id="rId46"/>
    <p:sldId id="383" r:id="rId47"/>
    <p:sldId id="384" r:id="rId48"/>
    <p:sldId id="386" r:id="rId49"/>
    <p:sldId id="538" r:id="rId50"/>
    <p:sldId id="337" r:id="rId51"/>
    <p:sldId id="539" r:id="rId52"/>
    <p:sldId id="344" r:id="rId53"/>
    <p:sldId id="345" r:id="rId54"/>
    <p:sldId id="346" r:id="rId55"/>
    <p:sldId id="347" r:id="rId56"/>
    <p:sldId id="348" r:id="rId57"/>
    <p:sldId id="353" r:id="rId58"/>
    <p:sldId id="540" r:id="rId59"/>
    <p:sldId id="521" r:id="rId60"/>
    <p:sldId id="392" r:id="rId61"/>
    <p:sldId id="394" r:id="rId62"/>
    <p:sldId id="393" r:id="rId63"/>
    <p:sldId id="368" r:id="rId64"/>
    <p:sldId id="402" r:id="rId65"/>
    <p:sldId id="387" r:id="rId66"/>
    <p:sldId id="459" r:id="rId67"/>
    <p:sldId id="546" r:id="rId68"/>
    <p:sldId id="547" r:id="rId69"/>
  </p:sldIdLst>
  <p:sldSz cx="9144000" cy="6858000" type="screen4x3"/>
  <p:notesSz cx="6858000" cy="9144000"/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E3FE2"/>
    <a:srgbClr val="0F772A"/>
    <a:srgbClr val="996633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306" autoAdjust="0"/>
    <p:restoredTop sz="86897" autoAdjust="0"/>
  </p:normalViewPr>
  <p:slideViewPr>
    <p:cSldViewPr>
      <p:cViewPr varScale="1">
        <p:scale>
          <a:sx n="139" d="100"/>
          <a:sy n="139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gs" Target="tags/tag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Relationship Id="rId3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3B82D-69F3-0544-80EB-3E2743BA343E}" type="datetimeFigureOut">
              <a:rPr lang="en-US" smtClean="0"/>
              <a:pPr/>
              <a:t>4/22/12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DBE97-D2D7-524C-995D-5035836FA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1253F-2737-416B-BD73-00D6D8AFC23E}" type="datetimeFigureOut">
              <a:rPr lang="en-US" smtClean="0"/>
              <a:pPr/>
              <a:t>4/22/12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C7497-624F-4F91-8BB3-A9D3DC43E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8A168-F309-4C93-A682-493B5D0B2D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8A168-F309-4C93-A682-493B5D0B2D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8A168-F309-4C93-A682-493B5D0B2D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8A168-F309-4C93-A682-493B5D0B2D4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8A168-F309-4C93-A682-493B5D0B2D4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8A168-F309-4C93-A682-493B5D0B2D4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8A168-F309-4C93-A682-493B5D0B2D4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8A168-F309-4C93-A682-493B5D0B2D4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00D51-22E6-4636-8406-73D58246881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6E7A0-699D-44F1-82DC-45F2445C801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8A168-F309-4C93-A682-493B5D0B2D4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8A168-F309-4C93-A682-493B5D0B2D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6E7A0-699D-44F1-82DC-45F2445C801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9673-7D86-4311-A348-8ABA299544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ditya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510540" cy="609600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99375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Palatino Linotyp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0.png"/><Relationship Id="rId5" Type="http://schemas.openxmlformats.org/officeDocument/2006/relationships/image" Target="../media/image15.png"/><Relationship Id="rId6" Type="http://schemas.openxmlformats.org/officeDocument/2006/relationships/oleObject" Target="../embeddings/Microsoft_Equation1.bin"/><Relationship Id="rId7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7" Type="http://schemas.openxmlformats.org/officeDocument/2006/relationships/image" Target="../media/image4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jpeg"/><Relationship Id="rId7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57.png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5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15.png"/><Relationship Id="rId7" Type="http://schemas.openxmlformats.org/officeDocument/2006/relationships/image" Target="../media/image63.png"/><Relationship Id="rId8" Type="http://schemas.openxmlformats.org/officeDocument/2006/relationships/image" Target="../media/image64.gif"/><Relationship Id="rId9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15.png"/><Relationship Id="rId7" Type="http://schemas.openxmlformats.org/officeDocument/2006/relationships/image" Target="../media/image63.png"/><Relationship Id="rId8" Type="http://schemas.openxmlformats.org/officeDocument/2006/relationships/image" Target="../media/image64.gif"/><Relationship Id="rId9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4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Relationship Id="rId3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jpeg"/><Relationship Id="rId5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jpeg"/><Relationship Id="rId6" Type="http://schemas.openxmlformats.org/officeDocument/2006/relationships/image" Target="../media/image87.png"/><Relationship Id="rId7" Type="http://schemas.openxmlformats.org/officeDocument/2006/relationships/image" Target="../media/image88.jpeg"/><Relationship Id="rId8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4" Type="http://schemas.openxmlformats.org/officeDocument/2006/relationships/image" Target="../media/image95.jpeg"/><Relationship Id="rId5" Type="http://schemas.openxmlformats.org/officeDocument/2006/relationships/image" Target="../media/image18.png"/><Relationship Id="rId6" Type="http://schemas.openxmlformats.org/officeDocument/2006/relationships/image" Target="../media/image96.jpeg"/><Relationship Id="rId7" Type="http://schemas.openxmlformats.org/officeDocument/2006/relationships/image" Target="../media/image97.jpeg"/><Relationship Id="rId8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4" Type="http://schemas.openxmlformats.org/officeDocument/2006/relationships/image" Target="../media/image95.jpeg"/><Relationship Id="rId5" Type="http://schemas.openxmlformats.org/officeDocument/2006/relationships/image" Target="../media/image18.png"/><Relationship Id="rId6" Type="http://schemas.openxmlformats.org/officeDocument/2006/relationships/image" Target="../media/image96.jpeg"/><Relationship Id="rId7" Type="http://schemas.openxmlformats.org/officeDocument/2006/relationships/image" Target="../media/image97.jpeg"/><Relationship Id="rId8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4" Type="http://schemas.openxmlformats.org/officeDocument/2006/relationships/image" Target="../media/image95.jpeg"/><Relationship Id="rId5" Type="http://schemas.openxmlformats.org/officeDocument/2006/relationships/image" Target="../media/image18.png"/><Relationship Id="rId6" Type="http://schemas.openxmlformats.org/officeDocument/2006/relationships/image" Target="../media/image96.jpeg"/><Relationship Id="rId7" Type="http://schemas.openxmlformats.org/officeDocument/2006/relationships/image" Target="../media/image98.jpeg"/><Relationship Id="rId8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4" Type="http://schemas.openxmlformats.org/officeDocument/2006/relationships/image" Target="../media/image103.jpeg"/><Relationship Id="rId5" Type="http://schemas.openxmlformats.org/officeDocument/2006/relationships/image" Target="../media/image34.jpeg"/><Relationship Id="rId6" Type="http://schemas.openxmlformats.org/officeDocument/2006/relationships/image" Target="../media/image104.jpeg"/><Relationship Id="rId7" Type="http://schemas.openxmlformats.org/officeDocument/2006/relationships/image" Target="../media/image105.jpeg"/><Relationship Id="rId8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Influence propagation in large graphs - theorems and algorithms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1"/>
            <a:ext cx="6400800" cy="243839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B.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Aditya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Prakash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http://www.cs.cmu.edu/~badityap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Christos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Faloutsos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http://www.cs.cmu.edu/~christos</a:t>
            </a:r>
          </a:p>
          <a:p>
            <a:r>
              <a:rPr lang="en-US" sz="2800" i="1" dirty="0" smtClean="0"/>
              <a:t>Carnegie Mellon University</a:t>
            </a:r>
            <a:endParaRPr lang="en-US" sz="2800" i="1" dirty="0"/>
          </a:p>
        </p:txBody>
      </p:sp>
      <p:pic>
        <p:nvPicPr>
          <p:cNvPr id="10" name="Picture 9" descr="adity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021081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Impact – Multiple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i="1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Q. How to squash </a:t>
            </a:r>
            <a:r>
              <a:rPr lang="en-US" sz="3600" b="1" i="1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rumors</a:t>
            </a:r>
            <a:r>
              <a:rPr lang="en-US" sz="3600" i="1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faster?</a:t>
            </a:r>
          </a:p>
          <a:p>
            <a:pPr>
              <a:buNone/>
            </a:pPr>
            <a:endParaRPr lang="en-US" sz="3600" i="1" dirty="0" smtClean="0"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>
              <a:buNone/>
            </a:pPr>
            <a:r>
              <a:rPr lang="en-US" sz="3600" i="1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Q. How do </a:t>
            </a:r>
            <a:r>
              <a:rPr lang="en-US" sz="3600" b="1" i="1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opinions</a:t>
            </a:r>
            <a:r>
              <a:rPr lang="en-US" sz="3600" i="1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spread?</a:t>
            </a:r>
          </a:p>
          <a:p>
            <a:pPr>
              <a:buNone/>
            </a:pPr>
            <a:endParaRPr lang="en-US" sz="3600" i="1" dirty="0" smtClean="0"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>
              <a:buNone/>
            </a:pPr>
            <a:r>
              <a:rPr lang="en-US" sz="3600" i="1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Q. How to </a:t>
            </a:r>
            <a:r>
              <a:rPr lang="en-US" sz="3600" b="1" i="1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market</a:t>
            </a:r>
            <a:r>
              <a:rPr lang="en-US" sz="3600" i="1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better?</a:t>
            </a:r>
          </a:p>
          <a:p>
            <a:pPr>
              <a:buNone/>
            </a:pPr>
            <a:endParaRPr lang="en-US" sz="3600" i="1" dirty="0" smtClean="0"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14800" y="1524000"/>
            <a:ext cx="685800" cy="685800"/>
          </a:xfrm>
          <a:prstGeom prst="straightConnector1">
            <a:avLst/>
          </a:prstGeom>
          <a:ln w="603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0600" y="1219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epidemic out-breaks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95600" y="2895600"/>
            <a:ext cx="762000" cy="762000"/>
          </a:xfrm>
          <a:prstGeom prst="straightConnector1">
            <a:avLst/>
          </a:prstGeom>
          <a:ln w="603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0" y="2514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products/viruses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3810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transmit s/w patches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pic>
        <p:nvPicPr>
          <p:cNvPr id="16" name="Picture 2" descr="http://blog.socialmaximizer.com/wp-content/uploads/2011/11/twitter-follower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876800"/>
            <a:ext cx="1828800" cy="1828800"/>
          </a:xfrm>
          <a:prstGeom prst="rect">
            <a:avLst/>
          </a:prstGeom>
          <a:noFill/>
        </p:spPr>
      </p:pic>
      <p:sp>
        <p:nvSpPr>
          <p:cNvPr id="250887" name="AutoShape 7" descr="data:image/jpeg;base64,/9j/4AAQSkZJRgABAQAAAQABAAD/2wCEAAkGBhQQEBUQEBQUFBQUFRQUFRYVFhUWFRUUFRQWFxQUFBQXHCYeFxkjGRQWIC8gJCcpLCwsFR4xNTAqNSYrLCkBCQoKDgwOGg8PGiwkHyQtLyksKiwsLCkpNC0vKiksLCwsLCwsLCwsLCwsLCwsLCwsLCwsLCkpLCksLCksLCwsLP/AABEIAMABBgMBIgACEQEDEQH/xAAcAAABBQEBAQAAAAAAAAAAAAAAAQMEBQYHAgj/xABCEAABAwIDBQYDBQYFAwUAAAABAAIRAwQSITEFBkFRYRMicYGRoQcysRRCUsHRFXKC4fDxJGKSorIjQ2MzU7TC0v/EABoBAQADAQEBAAAAAAAAAAAAAAADBAUCAQb/xAAqEQACAgICAgEEAgIDAQAAAAAAAQIDBBESITFBEwUiUWEycSOBoaLwFP/aAAwDAQACEQMRAD8A7ihCEAIQhACEIQAkJSoQFbtbbtO0YH3D6dMHTE4yfAASVm7j4s2TdKjnH/LSefckLHfGem77ZSJJLTR7o4AhxxLBspq1XTFx2yGU2no65X+M1AfJSru8mN+sqvrfGd33LbzdV/8AyFzltJOCkplRH8HHyM2w+Kt7VcKdGjSxOMNaA+o4k6ACVpbTZm2azcVS4oW8/dFMOd5kSPdUnwfsmm5rVHCXMptDOmJxxEdcgPMrf747YfaWVWvSAL2hobi0Bc8NkjjAJPkoLNRlxiiSPa2zEb1bDv7W0qXL9pVHFkdxowB0uAgEcc/ZWXwv3grXduRcPNR1KsGhx+YtNNxhx4+K5/tvfC7vKRpV6gcwlpIDGtEtILTIHOFrvg4Ip1x/5qR/2OC6nFqH3HkX93R1FCRZ+537tKdbsXVO8DBIBLQeRcFTckvJarqnY9QTf9GhQvLHgiRmDmCOIXpekYIQhACEIQAhCEAIQhACEIQAhCEAIQhACEIQAhCEAIQhACEIQHMPjRZyLerydUYfMBw/Nc2p0V2D4u2uLZ+Ma06rHeRlp+q5DRc7n9Fo4y3ErWvTH2UVIoW4xAHSRPhOfsm6Zd/QTzQ7mrfAg5HaN391raye40JxvaAcT8Rwgzp4qx2tWpMovfcYeyaMT8QxCBnJbBlcx+G7yL8SScVKoMyT+E8fBdE3spY7G4bzov8A+Ky7a3GxRbLcJbjtHPd8d57SrRdRtXGKhaXg03taC0ghzS6MObQCAIOvDN/4RBw+0Bwjv0CPVwyPFYz9mPdox3opuwLO8pPqVrMntKPZ4qUSajHExDdHQQMuWhkKbIr+Kv7e17O8XjfZxk9P0/X+zsW8906lZV6jPmbSeRHAxqvnalf94g5kxGsgzquh1vjBUw9lWtWyZbUBc4SCIIwESFiNm3NqLkPqU3dmHTgDxMfhxEZj3WDfOM2tM+w+mY9uNGXOP76a7O77mYvsFDHrg9pOH2hXap92N4KV5Rx0O6GnAWGJYQMhllERCuFehritHy+Ry+WXJae30CEIXRCCEIQAhCQoBULn23Pi5So1TSoU+1wkgvLsLSRrhgGR1Wk3W3qZf0y5rSx7ID2EzGIS0g8Qc/RTSosjHm10cKab0XdSoGgucQAASScgAMySVzjavxopMqFlvSNVoMY3OwB3VogmPFa3fW3dU2fcMY4Nc6mQCSGjwk6Tp5r5upWrgSastAMRo4nkJ06lW8KiuzcplXJtnFqMXo+kt1t6WX9IvY0scwgPY7VpIkZ8QefRXa+fd0986lm89iGBroLg/PFhmBiOYOZ0XdtkbRFxQp12iBUaHRynUeqjy8b4Zbj/ABfg6xr/AJFp+SYhCFSLYIQhACEIQAhCEAIQhAUG/Vr2mz7hv/jxf6SCuPWGxXvaHZAHSdT1gLu+0LftKT6f42Ob/qaR+a5XZ276YFKpTqB7O6RgeZjiCBBCv4ktJorXrwQqO73N3oP1U2lsKmNcR84+itaOz6x0ov8A4sLP+RlTaewq2WLs2TpJc4n0Ee6tO1LyyBQb9DO7FmyndUy1oBlwnjmxy3G0WTRqDmx3/ErO2W7ju7U7Zw0c0ta1uo/zYufEKa/Y7S4Nquq1A4H56ryJHDA0hunTgqF04ylyTLNcWlrRiKzgB3iBlxIV1uNZuNWrXgimRSY1xEBzmvJOHmBOq1FtsehT+SlTHUNbPrE+6mtj0XtuQpR4pCFXF7ZjPi9TH7PJgT2tLOM9TxXC6DMdUDm7812r4y3B+x02AEh1YEmMhhYYBPWfZcbsaeGqwnTEM1h5H8z7f6Ov8H+2dT+DUtrXdL7rCB0kPcP1XVFgvhHsV9G2qV6rS19eqXQ4QcAJgkHPMklb1XKVqCPn/qU1PJk1/QITVzdNpMdUqODWtBLnHIADiSs9Y/EWzrVRSbUIJMNLmlrSeEE6ecKxGuUu4rZnNpeTTJJRK4/8Xt6awuRZ0y9tNrGucGzL3OnWNWgAZc5XdFLunxRHbZ8cdnYGuB0TV22abhMS1wnlkc1wz4bbyVaV7Tp4nBjy4VQ8wwMDScZB+UtiZWr3u+KTH/4WxOM1D2bq0d0A5O7MfeMfe05TwsW4U4WKC797I6r1OLbWjlTr/C4tp8znHedHExn5Lo3wu242jUrmuQxnYte+pU7sYXRBJ1HfPXJYaqGsccBawnM6lxJ1ktGXgh1TEw06nfBBcM+6cIJEcQZ+q2HT8lbizPTSs5KXf4NNv98S23gdRoT2IcA0nI1XfefGoaMgBxLj5ZC4sw6i17nxBMtzxYctDprIVWGHFJgu4AaN/RWtN3ayQAabQGicsRGhJ4DiuoVxrhwicTk5S5MjUbwt/wDTEDoJPmdSuwfCfeWpWxWrzjbTYHMdEFokAsPMSVytrqmjHN6Na6PQQB6Lo3wkv5r1KeEEupglxbDgWES08x3vZR5cd0PaPMd6uWmdVQhC+bN0EIQgBCEIAQhIUAErySgrw4oAeZ4x1GqZcwcZPiTHpp7L0SmyUAoIGgA8lGuqkub0a93tA+qcc5RyJcf3QPUk/ogJFF0NaOTQPZea78gfwkH8j7Erw1hXvs+aAe7RL2iZosyHp6ZL24IDI/FZmLZ8/hrUneuJv/2XPq1vNXZwH3qdP/5D10/e60Ne0q0WiS5vd/eBDh7hY6z2PU+1WAcwxQpw8jNoLXueM/4lUtg3Lf8A7yb2BkwhTxb7Tb/6s62169hyh0nyqHe/fmns4NaWmpUeJDAYAaMsTnZxnoOMK9CEpvjFdnz85qC5SG/ilUH7Pcw1GsLnsgGe/BktAHr5Lj2zNkVq1ZtOi5rjUcG5ZHXXvcBrI5K53z3v/aTabmsNN1MPGHFiBxEGW5DPLTwVfufa1PtFOo93Z0qT2VKlQ5NaGmdeLjoBqSVuY9TorfLplSVkbO4+D6Ca4U6YL3ABre84mBDRm4k6DKVwTfXeOpcXVSr3uzBw0y1pjs2k4TMZzrJ/ErXfveypeVXNo1g61aAW02gtc5wiXVAfmgyQNNMpWHobUOOSXa8NfdR4eM4PnLyyK7KXiK2W1jvE6nTqFrGPL6RpHtWCpk9wxBoPQKBaUQxwqVCS6MmjLCCIzPODoNEOfiMfI0AOcG5FzjPHgP5pTdscYLBn1dPrKvtbl0RfNFLvwJc2ALO0pYstWuzmNcLucZwmPtJLMLp70CBAyGpPTqrnZOzC6uGg9zOQTmI+ZvXx6qs3ltezuHtiGyC1reLY7oHIRn5r12pS+P2RyrTSnHwVj6hPdAgcmmSfFymC3eWhoADQNSQASdfFNUWF7g0CM88IJPXPgnbmjV1wOwjlBgDoDouZPXg4a2h6hZvaZhrwNQ10+2RXZ/hXsgNtftTh/wBSrIk8WMMAjxPrAXFdnXPGJ5ZkQZ1X0TufcmpZUS75gwNPDMDLLwg+aqfULH8SivbJMKO7W36RdIQhYJtAhCEAIVVvFvDTsqPaVMycmtGrj+Q6rnb/AIuVseTKQbyhx95VmrFstW4ror2ZFdb1JnWUhWf3V3xp3zSAMFRoktmZH4mniFoVDOEoPjJdk0ZKS2jw8gAk5AZkrN1N/bIP7PthMxIa4t/1Qm/iVdPbYuZS+ao5rSBqW5l0dMgPNcLrYmE9oHNdOQIInmZ9PVaWFhRvi5TZRycmdcuMEfSlNwe0OYQ5pEggyCOYITN9csosNSq4MaMyXH+pXOvhpvU5ttcsdLhRpmsyfMEeBMe6yF3tR9V5r3FR7nOJIAMQOE8h0C8h9PbslFvpCWbqCkl2zsuyd4ra7JbQqtc4Z4YIdHMA6jwVk22gknifyAXDNk1CLinWtsnh7CW8+9Bw+IOY8V2DerbwtLd1SQHHusnOXHpxgSfJRZWIqpqMHvZJj5Dsi3L0W8ALyXBcf2bvvXFbEK1RxJza+Cxw4iPurZs+JNoXYSXjrhynlrPnC5swbY+Fv+jqOXVJb2asuTbiuM7X3tqvuC91Wq0g5NY7C1g4ADj48V0rdHbZu7YPcQXtOFxHHiHEcCR9Euwp1QU2KsqFk3BFld1WMaX1HNa0aucQAPElRtn3tGsCaL2PjXCdPEarH/Eu7bUfToioCGS57A6O+YjEeccOvBZXYVc21zTeyWOxNBBdLKjHOAcJ8D/ZTVYKsq5N9kVuXws466O09sGglxAAzJJgDxJyC5R8WWMrVKdxRqsfLezIa4EgtJIOXAh3srX4pXz5pW7SWscHPceBwmM+ccuZWApXFMZd4g5EkjP+GIU+Bi+LGyDMyPMEiDa03MzcT0BP4stP60Wl25Vq/Y6dNmItDy7CJPewNAdA6T7qju6Y7RgGbImeYH5wITNTahc75itG18nxZFtQr2vYxa3RDsxnnzyP6q3stjtq1QDkXSTyyaHO/NRrmtip4si8AHFqYnME808y/wCxLHd1xwPbhdOeMYTIGZyletPiyCni5/r2O7ds6ZqPFBwiGzhOQIkROknJUdKyeDoT6p2nWk9m0a8hl4BXD7QGi6njAc5mHMkgEvBMkDkIXFceMV2WJffNpLost0Lcgh+oh4kaT3RAKrt96Z7fEYgsaGiQIAmZ8/or3YEW1oS9zTgxPdB4cPX81iL67ddVDUcC5xPg0DgI5AKr908hy9LoleoUqHvyFS57NoYDqAT1/lyXq0ujIMkZ6jglr2YeAJGICDGQ6ROql7N3brPdhDD46D1U++PbKklz8dml3a2HSuHGs7PCYIAgPPBx5SNQupbs14eWcCJHi3+R9lkdhbKFvSDNTq49ei0exHRXZ4kerSsPKt+Sx6fXo18Wr461vz7NchCFVLIIQhAcu+MJdjpa4cDo8cWftC5gagwxBxTrOURpHjxX0LvVu02+odmThe3NjuR5HoVwm+2T2b3NJEtJBz4gwdV9BgXRdfD2jFzKXz5fknbjbTey+oYf/ca3xDjhcPMFd52leihRqVnaU2OeeuETC4LultWjaXTK1RpqBkmGkDCYgOE/MRJMe67XVuKe0LOoKDw5tWm5o5gluQcNWnMZFVfqEX8kZNdfks4TSi477OL7Y25Vuape8lznHIcp0a0clGZXDmmnVEt4g8Oo5FNbRtXU3lpBDmkgjiCNR4qOymSR4rXhpJaEu/JsdwtpWls24oXBcHVWluKBhLA09xsZhxxTyJhY3aDC6oG0gXAyRziePKFFrzUquwE5aRxwgSR6eyl17gtaGj7zcRPV39e69VSU3NPtmdOfXH0h22o1WvDmgNzB7jgYjkAZWq363hbf2FtcMMOD6rXsnMODWgnw0P8AEFiKVVw7wOhA1zkyRlrwTlzdHDjZlJh3ImNY6wvLqVLU/aOa7XFOP5GrO4dBgZxllmcRAI/rmn6ezquZLSMpAlszlqJnSUbPuMIL4AJloIEHmSvNKu5zobrmfQSfYLqDaOZRSGb+s6WuIzEtIcOWkg8pW7+F926nRvKkju0g4An7zQ+HRy0Cx9/c46QdALmcxMtkD2yTdjtIgOJOBrm4DGUiQ6DzAIBS+HyVuJ3VLg1JDN3tJz3kuJkkk9TzVhZ/9Uik0zmCCco0kmdBEz4KLXtac4nF0nOBAjxJCft6TMJwF0nUOgyOMEL2KfE4m1ssd9N4qd3WJoYsmhuIn58JzIbwy9VlrYPLwGtxHI6SI68I8V67cMPdHTFxPVShdhrAAILhJ6mSI/rmo4xVUVxJduTbkTBa1QzC3AZILoIcQ0AyBxznhyVU7Z8k4DInwPmFKtari7I55nWNBPHwUuq3G5rvxZHx5/1yRrl2RfLr7SO2wLaffIGIgGDJAGZy5lFV1N+XfaYgOBB9oTu9FB1J4bwLQenKPZVFN5XtbUv2jpqUf0WFOh2IdGYgQ78UzPhpoo7b2TGasbeo0sfkcGWRzIkwM+ai09mGZGf18xwXk48ZbL2NLlAsLUipTNMn5mmRyIzaeuiz1OoXfLk3iSf6hXVS4bbgtdm8giBq2Rq7llw1VNfVBha1uhE5CNf5KObObPOi42NRDzPXJbndvvNqO4Y8I8GCB+ayO71PIdSPyAW82RswUKYpg4okkniSc1UzrFGvj7ZzhVuU+XpE9gVlsVs1mdJPo0qvYFc7Bpd4v5CB4nX6LCNo0YKE01yVAPIQkc6MygArinxCsxTvqojJ2F4/iaCfeV0vae2iThpEgD73E+HILm+/twaldrnGT2YE84c6FfwHq3X6KmWv8ZjK1MDTJXW6W81SxrRicKdSA+P9rh4fSQqe40Tryw0m4pmYBHKAt6cVOPGXhmPFuMuS9Gk3tql1y6oSHio1rweBEYciP3Vnn13A90ADzJ9U809xuc6x/bgmHqOuPBJfg0+XNbC3cG1O0p92oA4iNCY1HI/VeKtAuYJ1AHpnB+qebbksxt1Bjr0Psod1M4pIkz5hTp7KGRXx+4jCkZUxtqTTLY1k+ECR65hMG6dz84E+qQ3Ds+R1EnQiCJOal02tFRedj1g3FTiD3SSORB1jqJTL7czknnU4aC0kDKM+A/ugXbhrhPiM/ZV1+ieWtaZ77GGGfvDD6n9Etrs6aQqfdYI/ixZg+f5JReuOgEZZZH0yQ+v2dFtJxnGXPyP3TABMcZByXcttHkGlsrqhMmeaeoPECJnOeXSPdKS1/GD1ynzT1C3DSC4gDpmfIKSL15IZeCPtCiS5oaMyJPDWJJQ+zJY2dWk6fh1UraFLG/DSMtOc8xwnll7qBTJyMmdZVZy5dE/8EtjlKgZyVhVrimGg8Mz48vSfVR6Vy7QHzgT6ou9nOeDUzwtHfPI4oHr+S9XS7IupPolba28bxwBY1oEhuH5hMauOvsq+lZScnD6eyZohT7YgGToBKlhXGMeuhOblL8tnoEA9kPunvHmYyA6CVOtKclVlq/E5zubiVp91qc3DOmJ3oFDOfGLkatcFHUUPWO6HavdWuGDA4DCwyHkwO878OmnqqXbu4lRtTHRGNmUN+80cs9V06EYF8/8A/XZy5f8ABbePBx0YvYO7bxhNTuhsGOJMz5LXtCcwL0GKK6+Vz3I6qpjUtREa1aKxpYGhvr48VTWDMTp4N93fyV1SKhJiY0oXhpSoCVUqBoJJgDUlZ3ae1TU7rcme7up/RJvLfuZUa184CJbHMZOnqMvVVzagcJBBQHl5WS3t2TUqOFSmMQDYIGuRJkc9VrHBNuYparXVLkiOytWR4s5JdMIkOBaeREKx2HsntwCZwt1PXkF0CvYMf8zQfEBJSs2sENAA6LQn9RbhqK0ynDBSntvaMXt6zbSLAwRI0VS4yuhX+yWVhDxpoeI8Cs9d7mu/7b/J36j9FLj5kOKU32TSqa/iUVIOLQ1s/Nw80bXbDG6SCQY6jj6LT7D3fdSk1InhGgUHfluGnT6uOfgNJ81PHMjK5Vx8fkr31aqbZkFP2PQFR5pkTjAYD+FxIh3t7qtlXO6bh9pAPEGP3hmPoVo2S4wb/RkwhuSQ9tbZRt6bA4gy58RwEN/mqcrSb6V+9TaeDXH1Mfks1Kq405WVqcvLLGRFQnxXotNjWPbF7R82Elo5kEZekr3tHYD2U3VHCMI+rgB9VK3OdFV3PBl5kAq13uuf8K4ficwf7p/JQ2ZEo3qteySumMqHN+jCpyiySmg5We79EPuGNOYzkeAK0XLhFyfooqLk1H8ki1rltB4wjIElx1AwmAPMe6paYyC1W9NqKVDuCMRDXROmsn9Vl2KlTZG3c17LGRB1pQZLsaeJ4Ak+Ak+QXvaeOm1zHBzWnDr945mYGXBSd2x/iWeJ+hV/vPsF1dgNP5mzA4EGJ8Dkorsj47VF+Gd49HOpyXnZh7cZKzs7B1YPYz5sOIdYIySW+79xp2TvOAtRuxu9UovNSpA7pGEZnMjM+isX5NcKnqS3o5pom7U+L1szVhsqq0Qab545LU7s7LqMqY3twiCM9TPRaNtIck61ixrM+c4uOkbaqSex1pTgXhoSvqhuqzyY9wo1avPdbxy8U3Vrl3QJ7Z9KTi5aIC0s6WEAD+5VjSUKiFNpICS1CRqVARN57HtaBI+an3x4D5h6fRYdjyMwYXS3Fc82tZ9jWczhMt/dOY/TyQHqnfnjn9VIZdNPGPFVYK9AoC2wpCxVzKhGhhPsvDxgoCQWLyWJG3g4ghOCs08fyQDeBeH0Q4QQCOREj0Kk4UYEBVVNg0Ha0aX+gD6L1bbHpUjip02NOkgZ+qssCQsXfyTa1tnHCPnRVbR2JTrgdo2Y0PEeapqu4dI/K548wfqFrcCTAu4X2QWos5nTCfckZ7ZO6zbdxeHOcYjONPLwS7x7Adc0w1jg0tOLPQ5RBI0WgwIwJ89nNWN9j4YcOCXRzOpuTdN0Y13g9v5wpu7+7VxTuGPezC0EyS5ukEZAHNb/AAIwK5L6jbKLi0uyusKtNNbIlS0a4Q4AjkVX1N1bd3/bb5ZfRXmBKGLPjOUfDLcoRl5RT2W7lGi7GxgDhoczHhKsxTTwYiI1SUpS7k9iMVHpIaFNegxKaoC8G45BcnQ4GJTUAUd1QnVeEA8+4PDJNSkSSgFAkwOKt7alAAUKxoz3j5fqrSkxASKLVLphMU2qSwIB5qENSoBxxWb3ttMTG1Rq3I/unT0P1Wjeod5RD2lp0cCD5oDAAr0CkrUixxYdWkg+SQFAOAr0CmwUoKAcBXqU2CvQKA9gr22seZTQKWUA+Lly9C6PIKPKWUBJ+1dEv2noospZQEn7SOSPtA5KPKEBI+0dEn2nomEIB43B5BJ25TcoQHo1DzXlCEAIRKSUAqEkpCUApKct6GM9OP6JKFuX+H9aK1oUIEID1RpwplJi8U2KTTagPdNqkMCbY1PNCA9gIShCAHJmonnJmogMrvHs04+0YJkd4cZGh65fRUcra3TJVXdbPa7UefH1QFACllS62ynD5TPjkVEewtyII8UB6BSgrxKUFAOApQU2CvQKA9gpZXiUoKA9yiV5lLKA9SlleJSygPSJXmUsoD1KJXmUSgPUoleZRKAWUSkCfpWTjrl9UAwpdCxnN3p+qlULQDQKUykgPFKipNOmlZTT7WIAYxPMahjU61qAVrU6AkaF7AQCgISgIQHhyZqJ9yaeEBDqMUZ9JT3NTLmICvfSTNS3nUSrF1NNupICmq7LadJHh+hUSpstw0IPstAaa8GkgM2+2cNWn6/RNytKaKbfbA6gFAUAKWVbu2c38PpkmzstvX1QFbKWVOOyhzPsk/Zf+b2QEKUsqZ+zP83slGzOvsgIcolThswcz7Jxuzm9fVAVspWgnQSrZlk0cAnm0EBUstHHhHipFPZ3Mz4KxFJOCkgItK1A0EJ9tJPNpJ1tNAMtpJ5tNONYnGsQHhrE61q9Bq9tagEa1OAJQF6AQAAvYCQBegEAqEoQ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0889" name="Picture 9" descr="http://blog.socialmaximizer.com/wp-content/uploads/2010/08/facebook-art-marketing-webin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87223"/>
            <a:ext cx="1828800" cy="1342594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676400"/>
            <a:ext cx="1295400" cy="112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7086600" y="2819400"/>
            <a:ext cx="1524000" cy="1207301"/>
            <a:chOff x="228600" y="2819400"/>
            <a:chExt cx="3581400" cy="2578901"/>
          </a:xfrm>
        </p:grpSpPr>
        <p:grpSp>
          <p:nvGrpSpPr>
            <p:cNvPr id="19" name="Group 39"/>
            <p:cNvGrpSpPr/>
            <p:nvPr/>
          </p:nvGrpSpPr>
          <p:grpSpPr>
            <a:xfrm>
              <a:off x="762000" y="2955960"/>
              <a:ext cx="3048000" cy="2442341"/>
              <a:chOff x="5181600" y="1600200"/>
              <a:chExt cx="2743200" cy="2061341"/>
            </a:xfrm>
          </p:grpSpPr>
          <p:pic>
            <p:nvPicPr>
              <p:cNvPr id="20" name="Picture 19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81600" y="2243958"/>
                <a:ext cx="444246" cy="765941"/>
              </a:xfrm>
              <a:prstGeom prst="rect">
                <a:avLst/>
              </a:prstGeom>
              <a:noFill/>
            </p:spPr>
          </p:pic>
          <p:pic>
            <p:nvPicPr>
              <p:cNvPr id="21" name="Picture 8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85154" y="1600200"/>
                <a:ext cx="444246" cy="765941"/>
              </a:xfrm>
              <a:prstGeom prst="rect">
                <a:avLst/>
              </a:prstGeom>
              <a:noFill/>
            </p:spPr>
          </p:pic>
          <p:pic>
            <p:nvPicPr>
              <p:cNvPr id="22" name="Picture 8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9800" y="2895600"/>
                <a:ext cx="444246" cy="765941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80554" y="2286000"/>
                <a:ext cx="444246" cy="765941"/>
              </a:xfrm>
              <a:prstGeom prst="rect">
                <a:avLst/>
              </a:prstGeom>
              <a:noFill/>
            </p:spPr>
          </p:pic>
          <p:cxnSp>
            <p:nvCxnSpPr>
              <p:cNvPr id="24" name="Straight Connector 23"/>
              <p:cNvCxnSpPr/>
              <p:nvPr/>
            </p:nvCxnSpPr>
            <p:spPr>
              <a:xfrm>
                <a:off x="5638800" y="2743200"/>
                <a:ext cx="1752600" cy="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638800" y="1905000"/>
                <a:ext cx="457200" cy="38100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486400" y="3048000"/>
                <a:ext cx="457200" cy="30480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6477000" y="2971800"/>
                <a:ext cx="914400" cy="45720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12" descr="http://www.cpa.charter.k12.mn.us/images/parent_faq/clipart_si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62200" y="2819400"/>
              <a:ext cx="544576" cy="409576"/>
            </a:xfrm>
            <a:prstGeom prst="rect">
              <a:avLst/>
            </a:prstGeom>
            <a:noFill/>
          </p:spPr>
        </p:pic>
        <p:pic>
          <p:nvPicPr>
            <p:cNvPr id="29" name="Picture 12" descr="http://www.cpa.charter.k12.mn.us/images/parent_faq/clipart_si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3657600"/>
              <a:ext cx="544576" cy="409576"/>
            </a:xfrm>
            <a:prstGeom prst="rect">
              <a:avLst/>
            </a:prstGeom>
            <a:noFill/>
          </p:spPr>
        </p:pic>
        <p:pic>
          <p:nvPicPr>
            <p:cNvPr id="30" name="Picture 12" descr="http://www.cpa.charter.k12.mn.us/images/parent_faq/clipart_si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4200" y="3352800"/>
              <a:ext cx="544576" cy="409576"/>
            </a:xfrm>
            <a:prstGeom prst="rect">
              <a:avLst/>
            </a:prstGeom>
            <a:noFill/>
          </p:spPr>
        </p:pic>
        <p:cxnSp>
          <p:nvCxnSpPr>
            <p:cNvPr id="31" name="Straight Arrow Connector 30"/>
            <p:cNvCxnSpPr/>
            <p:nvPr/>
          </p:nvCxnSpPr>
          <p:spPr>
            <a:xfrm flipV="1">
              <a:off x="1143000" y="3200400"/>
              <a:ext cx="457200" cy="38100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371600" y="4114800"/>
              <a:ext cx="1828800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flipV="1">
            <a:off x="2743200" y="4267200"/>
            <a:ext cx="762000" cy="762000"/>
          </a:xfrm>
          <a:prstGeom prst="straightConnector1">
            <a:avLst/>
          </a:prstGeom>
          <a:ln w="603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0891" name="Picture 11" descr="http://t3.gstatic.com/images?q=tbn:ANd9GcTQ4dIOfZM0l8IyW0y-hJ8xxiyka6mxXh_ybfWenlD1zF3KEbwg2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620628"/>
            <a:ext cx="2438400" cy="1331495"/>
          </a:xfrm>
          <a:prstGeom prst="rect">
            <a:avLst/>
          </a:prstGeom>
          <a:noFill/>
        </p:spPr>
      </p:pic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04" name="Picture 28" descr="polic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07" t="2507" r="2207" b="2507"/>
          <a:stretch>
            <a:fillRect/>
          </a:stretch>
        </p:blipFill>
        <p:spPr bwMode="auto">
          <a:xfrm>
            <a:off x="4771911" y="4162310"/>
            <a:ext cx="2057805" cy="1800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6" descr="http://t3.gstatic.com/images?q=tbn:ANd9GcTgHtdkOQgB2_lSfN1eyofy0QLwtaA_8E-b6s66T9BDSp3iLzG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76600"/>
            <a:ext cx="1589874" cy="1447800"/>
          </a:xfrm>
          <a:prstGeom prst="rect">
            <a:avLst/>
          </a:prstGeom>
          <a:noFill/>
        </p:spPr>
      </p:pic>
      <p:pic>
        <p:nvPicPr>
          <p:cNvPr id="50202" name="Picture 26" descr="http://t3.gstatic.com/images?q=tbn:ANd9GcTgHtdkOQgB2_lSfN1eyofy0QLwtaA_8E-b6s66T9BDSp3iLzG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1589874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Theme</a:t>
            </a:r>
            <a:endParaRPr lang="en-US" dirty="0"/>
          </a:p>
        </p:txBody>
      </p:sp>
      <p:pic>
        <p:nvPicPr>
          <p:cNvPr id="50178" name="Picture 2" descr="http://t2.gstatic.com/images?q=tbn:ANd9GcTjIX4MfsRcwD27SAHPSmg004SgWSPrtBrYIT8T4cm9ufGqsQGDT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581400"/>
            <a:ext cx="1371600" cy="1371600"/>
          </a:xfrm>
          <a:prstGeom prst="rect">
            <a:avLst/>
          </a:prstGeom>
          <a:noFill/>
        </p:spPr>
      </p:pic>
      <p:sp>
        <p:nvSpPr>
          <p:cNvPr id="50182" name="AutoShape 6" descr="data:image/jpeg;base64,/9j/4AAQSkZJRgABAQAAAQABAAD/2wCEAAkGBhMRERUUEBQUFBIVFBQVFxgVFBUXGBYYFhYVFBcUGBgdHSYeFxolGRoXHy8gIycpLC0tFR4yNTAqNSYrLCkBCQoKDgwOGg8PGjIkHyUvKSo1LywpLCwvLCwvLCwsLCksLiwsLyksLCwsLCwsLCwpKSksLCwsLCwsLCwsLCkvKf/AABEIAOEA4QMBIgACEQEDEQH/xAAcAAEAAgMBAQEAAAAAAAAAAAAABgcEBQgDAgH/xABNEAABAwICBgcDCQQHBQkAAAABAAIDBBEFIQYSMUFRYQcTInGBkaEyQrEIFCNSYnKCksGistHwJDM0Q4Oz4RZTc8LxFSVEVHST0tPi/8QAGgEBAAMBAQEAAAAAAAAAAAAAAAMEBQIBBv/EACwRAAMAAgEDAgUDBQEAAAAAAAABAgMRBBIhMUFhEyIyUXGB0fAFkaGx4SP/2gAMAwEAAhEDEQA/ALxREQBERAEREAREQBERAEWDjWNQ0cL56l4jiYLkn0AG0uJyAGZXN2n/AEw1WJOMVPrwUpOqI2n6SUHIdY4bb/UGWfvbUBdmknS5htCS183WyDbHAOscDwJuGNPIuBUFrvlLMBIgonOG4yTBp/K1jvioDgPRVUTAOqHCnYdxGtIfw3Ab4m/JTCk6KaJg7YlkP2pCPRoCtRxMt99a/JDWaJPWL5S779uhaR9moIPrGVJcE+UJh8xDahs1MTvc0SM/MztfsqM1XRhQuaQ2NzHbnNkebeDnEFQHGtAnQvLQ6xGY1sw4biHDd4Lq+Fln3PFyIZ1XhuKQ1EYkp5GSxnY6NwcO6438llLjnCMbrMLm14HvifvAzZIBuc32Xj4ciuiujXpVhxVvVvAiq2i7o79l4G18ZOZHFpzHMZqo009MmT34J4iIvD0IiIAiIgCIiAIiIAiIgCIiAIiIAiIgCIiAL8c4AEnIDMk7l+quunPSg0mGmNhtJVO6kWOYZa8p/LZn+IgKf6VNP34rV9XCXGljdqQsF/pHX1etI3udsaNwI3k3mPR90dtpw18gDqoi5JzEQ4N58XeAy2xLol0eEkj6qQXER1Y7/XIuXfhaR+fkr4wyl1GD6zsz+g/nmtDj41EfEfn0/cq5a6n0o+qXDmR7Bc8Tt8OC9aina8WcP4jmF6rHq61sY7W3cBtP8BzUm6qvc47JEclj1XEHaCR5LVY9hQniIA7bblh5729x/gtpLIXEk7SSfNfK1PTuVSqaqlbI0teLj1HMcConNHLQzskie5rmuD43tyII/Ubxz4FWHpDS9XUPA2E64/FmfW60WK0AmjLfe2t+8Nnns8VR5GBZF28k2LJ0P2L96ONN24pRtlybM3sTMHuvA2gfVcMx4jcVKly/0IaTmkxNkbjaKq+hcPt7YnW46/Z7pCuoFimiEREAREQBERAEREAREQBERAEREAREQBERAFzz8o/ES6up4fdjp9f8UsjgfSNq6GXNPyg2EYsL76aEjuvIPiCgJj0b4aGUVM364EjueuS/92w8FZChGgjwaejI2dRF/lAfFTda+XspS+xRny37mPW1YjbffsA4lRyWUuJLjclZmMT60ltzcvHaf55LAVvBHTO/VkN1thERTnBDdMx9O3/hj9560C2uk9Tr1DrbG2Z5bf2iVqlE/IIZiDzBVlzMnMkbI08Dk8eq7KpagSMa8bHta4dzgCPiuNdJT/SHdzf3QuvtHGFtJTg7RBCD3iNoK+fyrV0vdmpHeUbFERRnYREQBERAEREAREQBERAERaXS7SyHDaZ1RUHIZNaPakefZY3mfQAncgMbTbTymwqEPqCS91xHGyxfIRttwaMruOQvvNgaQxr5QmISuPzdsVOzdZvWP8XP7J8GhQ7HMaqcXrXSym735AC+pEwbGjg0X8SScyVLcHwqKmaAyONz973sa9xPLWuG9w9VBlzLH+SbHidmtj6b8YBuakO5GCC3owFSXBvlH1TCBV08MreMZdE7vz1mnyC9f+0biz44Xjg6JqwqrAsPqP6yDqXfWhOrb8Iy/ZKgXMXqiZ8V+jLW0W6X8OryGtl6mY5dXPZhJ4Ndcsd3A35Ku/lJ4QRLS1IGTmPgceBY7rGDxD3/AJVCMZ6NJWAvpHCoj4DKQfh2O8M+S1c2mNU6kdRVDjLCHNLGy3LoXsNrsccxlrNLTcWcbAHNW4yTa3LK1xUPVItHotxfrKKPO74Hlh7gddv7JA/CVajHggEbCLhcydHuk4o6m0htDLZr/sn3ZPAk35OKv/DsV1BZ3abtFrZX+IWzjfxsS15XYz7XRb34ZiVZvI/7zviV5L7mk1nE7LknzN18LSXgqsLGxGtEMTnncMhxJyA81kkqEaS4z1z9Vh+jYdv1nbNbu3Dx4o3oGnc4kknMk3PecyV8otRpHifVx6jT23i3c3YT+nnwVe7US6Z1MunpGooaM11eyJn9/OyMcg5wbfwbn4LsljQAANgyC5++T1ogZah9dIPo4QY4r75XiziPusJHfIOC6CWA3t7ZqJaWgiIvD0IiIAiIgCIiAIiIAiIgC5Q6TdLpMUxB4aSYY3uip2A5W1tXX73kXvwsNy6smB1TbbY277ZLjHATq1LL7QXeeq4D1suaek2eyttIleE0rKVmqO1IfbcNl/qg8As4YpxafNQ3HcSdrljSQ0WvbeSL+S9qnQ/EYG9Y+mqWNtfW6t9gOZGzxVRcd38zLL5Cj5UTKOuYd9u/JZCrmmx6Rntdsc9vn/G6kOF461/sGx+q79OPgoL47kmjOqJTBUuYbsJB+PeN6YtgtPiI+kAiqbdmRo9o7g4e93HPgdyw6asD8th4fwWQq/eXtdmWO1LT8FbY1gctJKY5m2O0EZtcPrNO8fyVLtBukb5uBBVkmEZMfmTGPqkbXM9RzGQktRTx1sXzep2/3cnvMdu/nfsO4qqsZwiSlmdFKLOadu5wOxw4gha/E5db2uz/ANmZyOOl+DoFmJROYHiSMsdmHa7bHuN1iVOktOwe3rHgwa3rs9VRUTaiBjZQJGRvvqusdR9iQbH2XEEELNi0slHtNY7wIPobei3Y58v6lozK49LwWHi+kj5wWtGpHwvm77x4ch6rTqLu0vfuY0d5JWDVY9NJkXao4Ny9dvqlczH6dzxce35JHiuOshBAs6TgNg+8f02rVaNYBJiVVqukZGy4dLNI5rWRs2XzIBO4NG3kASNAt9SaC1srBIyBxYQHAlzBcHMEAm58AqGTJkzvsv0RZiJxo6k0WqsPhijpKKencI22axk0T3ne5xDTckm5JttJUhXF9Rgc8Pa1T2Te7TctI35ZjvVj9H3TtNTFsOIl08GQEu2WPm4/3re/tczsUFTU9qRKqT8HRKLHw/EI542ywvbJG8azXNNwR/PwWQuT0IiIAiIgCIiAIiIAiIgC5L6S8Bdh+KzNaLNMnXxZZakhLwByDtZn4CutFXXTRoCcQpBLA29VThzmgDORhzfHzOWs3mCPeQHOmNxgubK32JGg9xGRH88CugejXS9uI0LWk/0mANZIN7rCzZRxDgM/tA8lz5htS0gwy5Mcbg/Udx7uP/VZGE4tUYZVNlhOrIz8r2na1w95p4fAgJhv4b0R8nCs0F+aR6B0dcD10QbIf7yOzJL8zaz/AMQKpvTDo1qcPvI36anB/rGAgs4dY33e/Mc9yu7RLTCnxSLrIDqTNA62EntNPEfWbfY7zscltnNvcEciD6ghaLiMq2jAnPm4ldL7r7fscz4Xj+xsp7nf/L+Kl1HXXyd4His3pG6KgwOqaBvZF3SQt3DaXxjhxbu3ZZCAYLi2qQx57J2H6vLuWPyeLo+l4nMnKtp/z3LAXhpXhnz2kLwL1FOC4He+Pa4c7be8faXnQVWsNU7R6hbPD6jUkad17HmDkf55LLTcVtehq6Vzp+p5/J/0lAnkw+ezoahpkY1wBb1jB2hY5dqMX/wwrT0i6PcHbFJPUUcLWRsfI8xtMeTAXHJhbc2C53wN3zPGYtTIRVzW97RNqEeLbjxV39PuP/N8M6lp7dTI2PnqM+kefRrfxraT2tmS1p6OeMdrYZZ3upoBTw3syMOe+wGwuc4kl3HdwC1632juGCSOUu2OGoDw2OJ89VaqtoHwus8W4HceYKmrFSlX6MjVp05MZXl0bH/u2D/F/wA2RUarf0Cr3uwlwpgDPF1zWg2zeSZG/vb94VngvWR/hkXIW5/UkON6PNnBcyzZeO53J38VV2P6MXLixupKCdZuwE/ofQ+qkmhPSO6R/UVzgHk2ZIQG5/UeAAAeB8CpXpJgfXN12D6Ro/MB7vfw8lof+fIjaKvzYqK96MOkuXCp+rl1nUj3Wljzuw7OtYNzhvHvAcQCOoqSqZKxskbg9j2hzXNNw5rhcEHgQuSdJcJ1h1rB2h7Y4j63ePh3Kx/k/adm5w6d2R1n05O4i7pIvK7x3P4hY2XE8ddLL8WrW0XoiIojsIiIAiIgCIiAIiIAiIgKJ6Z+iUgvr6Bl2m7qiJozadpmYN43uG7bsvapaWua9oin2D2H72cjxb/PC3aCpzpL6DWzl1ThgayU3L4Mmsedt4zsY77J7J+zv5c7PU9FJxunopWywvcxzTdkjDt8dhBG0HIjiFb2iHTRBUBseI2gm2CZo+if98bYz5t5t2KoOumpXuhnYRqmz4pWkFp7jm0/zmvx1HFJnC7Vd9R5t+V2wr2MlY2R5cEZlpnUrW3aHsIexwu1zCHNI4gjaqM6XdC20soqYBaGZxDmjYyXM5cGuFzbcQ7dZRbCtIa7D3fQSyw8W37DuZYbsd5LZaQ9J1bXU/zeoMRYXNcS2JrXEt2ZjIeACs3nWSdNFDDwqwZOqH29UNH8QLmAn2mGx5jd6ZeCkddiDIYzI89kDLiSdgHMqI4FF1cbnv7INjnwF8/G6wq6ukrJWMY0nYyNgzJOy/eVk1hV37G9OVxHuYr8TeZzODaTretBsDZ2trg2O3Pit3px0gVGLPjdUiNoiaWtbGHAXdYudmTmSB5BWTo50a0zKJ0U4EksoBkeNrHD2RGd2rx97O+WQqXSDBnUNU+Fxa8xuaQbXDgQHtuDsyIuPiuOL/UcXIy3hns5/wAr7keXj3jlVXqZOD6QsiYGOYbC/aBvtN7kf67ll6Q1jJKcGNwcOsbs3ZO2jcvqkgoKyMjOjqg0kAOLoZSBew1iSwnZbW35X2KO11C+F2q8W4cDzC3XltY9eV4M/ol3vwzGU/6IcV1KiSEnKVms370dz+6XflUAWwwDEzTVMUw9x7Sebb2cPFtx4qDDfRaolueqWjL0hwzVrqmO7Wask7hrGwsA6QC/EiwA3kgb1sNDsVrJq6ANmldZzQ4Oe4t6pntAjZbUB8bb1+9J0LRiDy0gh7In5HiwD1AB8Qpz0MaKarPnEg7Uvs8omn/mdbwaOKmiH8ZpeE9/2I6pfDTPnSzDBHJrNHZkvcbtb3h3G9/EqsqaoNHWsfGSDDMx7Tya4OHorj08IDWhuzrHW7gCP1CpjSFtqh/4T+yFa5yXSmQ8Z/M0doBfqxcKm14InfWjjd5tBWUsouhERAEREAREQBERAEREAREQEf0s0Do8SZq1UQLgLNkb2ZGdz+HI3HJUrpR8nqrhJdQvbUx7muIjlHLM6ju+47l0UiA4zr8PraM6s8c0PKRjg092sLHwWI3E3jO0d+PVsv8ABdquYCLEAjgdi179GqRxuaanJ4mGMnz1Vz0r7Hu2cb1FVJILvLi0ED7IJvbZlfb5L1osMncwzQseWxuAL2A3aTmNmY7+5Xt8oqnDMPpxG0NYKoZNAAv1UlshlxWg6EJGiBxOVqk35XjjAPndT4cSt9PsyPJblbItgHSxPA0tnb1xAOq6+q6+4P8ArDnt5lRiNz62qL5jcvfryO4AnO3DgB3K4ekvoygqB11IGxVJJLmiwZLvzGxjr+8Mjv4imqeokpZHMe0gg2exwsQR8Cq1cNYW8kzpvtsmnP8AE1NPsjZYzok5l3wXezbq7XAcvrD1+K1BxJzo+rk7QHsk+008jvG6ymWGYqC0Fp1mHdvH8CvzFtHYqka7LMkPvDYfvDjz296gx8msfy3/AD8k94JvvJAkWTX4dJA7VkbY7juI4g71jK0mn3RWa12ZudHcKfX1bI3FxvbXccy2NgAJv90Bo52XStBTtp6e7QG9kBoHui2qxo7hmq66IdFuriErx26ix+7E3MD8W38qsjH5QGNByFyT3NH+q1sGPpST813f4KWStt+xWumVTrStYPcbn3uz+AHmqt0l/tDu5v7oU5rqrrZHvPvOJ8Nw8rKB6QuvUP8AwjyaF1zn8n6nHG+o6+0Z/sdN/wCnh/y2rZrEwmDq4ImfVijb+VoCy1kF8IiIAiIgCIiAIiIAiIgCIiAIiIAiIgIZ0u6OGtwqZjBrSR2nYN5Mdy4AbyWF4HMhc9aBaVuo5HMs0sl1favk5t7WO64JHkusK+ujgjfLM4MjjaXOcdgaBclccaSVsU9XPJSxGKF8j3MZt1W7fDebDIXtsC7x24pUjmpVLTLb/wBtj/uRf7//AOVFdLGCvIcWsjkaLBzQbkfVefeHwUZw3SgtAbMC4DY4e148f52rbt0hgPv272u/gtj4+PNOqf8AcofDuH2ItHJJTSEEWO8HYR+vepVheLB41mH7zTu7/wCK12M4nTSssSXOHslrSCD3m2XJR6mqXRuDmGxHryPELE5PHnfyvZpYM1Jd0WS9kdQwteA4bwdo5g7u8KA43hXzeXUvrCwcDa2Rvt55KQYVi4kzadV42j9RxCxdL6hjxHulFweGr/1/VUcKqL6fQt5XNx1epdOhmItFNTvaLtMEYy3WY0Ed4It4L90zxW8DyMrgMHHtGxPlfyVWdHWnTab+j1JtCSSx/wDuydod9gnO+4k7ibWTjFD85gtG4ZkPab3a61943WO0L6zBUZJVLzrRg5JcvXoQBRLDqT53iEcYz66pYzwdIG38lKtKYX0cV5NUPfdrAHAk8XWG4ceNll9AOjRqMR+cOH0dK0uvuMjwWMb5a7vwhUubfiSfjT5o6UCIizi2EREAREQBERAEREAREQBERAEREARFB+lrTwYZRnqz/SprshH1cu1L+EEW+0W7roCtunjpD66Q4fTu+iidecg+3IDlH91h2/a+6vHoy0P6mP5zM36WRvYBHsRu3/ecPTvKiXR7osa2oMkwLoYyHPvn1jzmGc77Ty7wuhRTdXTuB2lpJ7zkB4ZK/wAXGp1kr9P3K2a9/KistIejWkmDpIwYH2c76O2oSBfNhyH4bKt5NEyBfrW2AuSQRYK95m3aRxBHmLKpcVjvBIPsH0F/0V3Nx8f1aK8ZbXbZDJ4o27Hl/c3VHmc/RfkTXSERxsuXEWa1us5x3W2k9wUq6KNFqfEcQEFUX6nVveAxwaXOYWnVJsTbV1tljltXTeA6J0lC3VpII4srEtbd5+883c7xKxW/saGjj+uw+ekl1JmPhlaGu1XAtcA4BwuDsyOwrPwDR6fEJrC+rcdZK4dlg/U22NHoMxdnTzoCamFtbTtvLA0tlaBm+HN2sOJYST3OPAKr9AtOm0o6ipJ6m5LHAE9WTmQQMy07cth78q+frUNx5JsSl0lb7G+0n6HgQH4ecw0Axvd7RAtrNedjjtIOVzkRsVcU2L1FPdsU0kdiQRHIQLjI+ybHvVgaW9KTTC6CiJJeNV0ti3VaciGXzuRvsLbuIhGDYOZGve4dkMeG83WIv3D49yq/0nFzEnOat/Z+uvf+b/wd8ysKe4/4Zei2jNVjFX1Ub9aTV13vleTqsBa0uN7udm4Cwvt8Ve/+0OGaM0jaYP6yYdpzGWMsjyBd787RjZbWOQAtey50wfHZ6Rzn00ronvY6MuYbO1XEEgHa3MDMWOS2uH6D1c7DO9rmx+0XP9pwOZcGnN3G59VpzFW9JbKrpSu5cND8pCjcbTU08Y4tMclu8XafK6sbRzS+kxBmvRzMkt7TRcPb95hs5vfax3Ll+XRKMjsueDzsR5WC1cMtTh07ZYXujkabsew5HiOY4tO3eF3kwXjW2jmMs12R2Yih3Rl0gMxal1iAyojs2Zg2XOyRu/UdY24EEZ2uZioSQIiIAiIgCIiAIiIAiIgCIiA8qqpbEx0kjg1jGuc5x2Na0Elx5AC65N0y0ilxnEi9gJD3CKBh92ME6t+BNy5x4k7grW+UHpn1MDKGJ3bnAfLbdED2W/icPJh4qI9D+ipdepeO04mOK+4bJJPi3wdxUuHH8StfzRxddK2WLoPowymhYxubY9pt7chzc8+P6DctvjlRkGDfmf09fgtnDEGtDRsGSjdbNryOO69h3DILWxfPe/RFGuy/J4hVhiEFnSM5vb6kKzlX2OstUy/fv52d+qt2iEj3Q1VdXjVKdznSMP44pGj1surVyBoTL1WL0h4VkLfAyhp9Cuv180+xrkO6XMd+aYTUOabPkaIWcbynUNuYZrn8K5v0Q0OdiBl1XiMRhpuWlwJcTZuRyyBN89itj5SmJkQ0kA2PkllP+G1rG/5jvJarohw0ijLgO1NK4juaAweocp+NjWTJqvBFlpzO0aZvRK2KN8kspkc1usGtbqtyzNySScr7LLxYwAAAAAZWGy3BWtUU5YdVwz89qiWIaHG5MDhY+664tyBzuO9bMYYhfIihd1X1FVaOOEWIQ6wBDahrTcAi2vqk5+fgr+VfUvRZeoE00oA1w8xtFySDe2vlYE8irBKj4uKsfUq+5JmtXpogGP4eIZiG+y7tN5A7vA3HktLX0QlYWO37DwO4qXabW1ouOq/yu236qMqapT2mQp67o1XRbpI7D8UiLjaN7+omG7VeQ25+67Vd+HmusVxhpFHq1Drb9V3mBf1XYGj9cZ6WCU7ZIIpD3vY1x+K+fuemnJqS9pMz0RFwdBERAEREAREQBERAF41lW2KN8kh1WRtc9xOwNaC5x8ACvZVl0+6R/N8NELTZ9U/U59Wyz5D56je55QFHYlWy4xibn5h1RLlfPq4xkB3NjH7JXQ2jGFNhiaGCzWtDGDg1uV+829OaqLocwLWdJUEZ3EMfebF5/dHiVe0cYaABsAt5LQxT0Y9+tf6KuR9Va+x4182rG477WHeclGVusdls1reJv5f6n0WlWhx51OytkfcKA6SH+lSd7f3GqfEqtsRqesle/c5ziO6+XpZTURkKoJNTEY3fVq2HylBXZK4yf/bsv/MD98Ls0L5y/qZqz4Rz18pGQ/PaZu4UxPiZXg/AKRdFxayipSchqvJPNz5P1KxPlJYI4tpapou1uvC88Naz4/hJ6cVE9BukGKCnbBOCNQu1XXGbXOLt+WRJ38FZ4dSrap+VoizpuexbmLTNdJdpuLAX81hLRw6a0jtklvC/wuvuTTClH95fuaf1stmXKWkyg9tm5XnUVDY2lzyGtG0lRWu6RIW/1erfi97R+yCSfMKK4npmyQ3kl17bA0Gw7hay8rNE+WeqKfhG2xrE+vlLtjR2WjkOPM5nxWAo/UaXN/u2E83G3oL/ABWsdW1NW8RsD3ucbCOJpJdy1Rcu9VTvl4147ks4KfnsfOP1IknJYbgANBG+wzt4rsDRuiMNHTxO9qOnhjPeyNrT6hU/0X9CEjJWVWJgN1CHxwXBJcM2ulIyAGR1OO21iDeKybrqp0y/K0tBERcnoREQBERAEREAREQBc3/KGxbrMSZCD2YIGi3B0hL3H8vV+S6QXKfTRf8A7bq78YfLqIrIC0OjvDxBTUrDkS0PP3pAX/FwHgp8TbbsUOprajdXZqtt3WFvRZUlW9ws5xI4X/m636wdWtPwtGasmtn3iFV1jyRsGQ7hvWMvxzgBc5AbSdyj+L6WNYC2Cz3fW90d31j6d6sLUrRE3s+tKcY6tnVMPbeO19lp/U/C/JQ1fUkhcS5xJJNyTtJWHiGIshbdxztkN5P8Oaiqku7PUm3pEfwqHrcTiaPfrI2/mmaF2MuVuhnBXVWLwG12wl1Q88NQdk/+4WLqlfPU9vZqpaWjDxjCIquF8FQwPikbquafMEHaCDYgjMEBUfj/AMnCZriaGojezMhs92PA4azQWuPOzVfiLw9OWp+g3F2nKna/m2eH/meCvJnQnjB/8Jbvnp//ALF1UiA5jpegLFX+02GP78wP7gct9h/ybKg/2irhZ/w2Pk/e1FfyICrsH+T1h0VjO6aoO8OeI2HwYA79pT/BtG6ajbq0sEUI36jAC77ztrvElbJEAREQBERAEREAREQBERAEREAVA/KH0Re2dldG28cjWxSkD2XtyY48nNsO9nMK/l4V1DHPG6OZjXxvBa5rhcOB3EIDmvRjpQEcDIZ2XcwBrX61gWjJoORsQMr8lt5NP3PH0boWjk4OPqbei2+lHycg5xfh04YDn1U+sQOQkF3W5FpPNQ2o6BsWabCOJ/NszLftWKvRzblafcr1x5b2j7rtIg/+tnB5F4t4NGXotVUaTQt2EvP2R+pstxSfJ/xR/tCCP781/wBxrlJsI+TWcjV1Y5thj+D3n/lSubb8I8XGn1Kqq9KpHZRgMHHafPYPJbTRTo1xDFHB0bHNiO2ea7WW4tJzk/CD4LoLR7oiwyjs5lOJZB7856094B7APMNCmICq3kq/qZPMTPhEY0C6PoMJhLIrvlfYyyuFi8jYAPdaLmw55kqUIijOg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AutoShape 8" descr="data:image/jpeg;base64,/9j/4AAQSkZJRgABAQAAAQABAAD/2wCEAAkGBhMRERUUEBQUFBIVFBQVFxgVFBUXGBYYFhYVFBcUGBgdHSYeFxolGRoXHy8gIycpLC0tFR4yNTAqNSYrLCkBCQoKDgwOGg8PGjIkHyUvKSo1LywpLCwvLCwvLCwsLCksLiwsLyksLCwsLCwsLCwpKSksLCwsLCwsLCwsLCkvKf/AABEIAOEA4QMBIgACEQEDEQH/xAAcAAEAAgMBAQEAAAAAAAAAAAAABgcEBQgDAgH/xABNEAABAwICBgcDCQQHBQkAAAABAAIDBBEFIQYSMUFRYQcTInGBkaEyQrEIFCNSYnKCksGistHwJDM0Q4Oz4RZTc8LxFSVEVHST0tPi/8QAGgEBAAMBAQEAAAAAAAAAAAAAAAMEBQIBBv/EACwRAAMAAgEDAgUDBQEAAAAAAAABAgMRBBIhMUFhEyIyUXGB0fAFkaGx4SP/2gAMAwEAAhEDEQA/ALxREQBERAEREAREQBERAEWDjWNQ0cL56l4jiYLkn0AG0uJyAGZXN2n/AEw1WJOMVPrwUpOqI2n6SUHIdY4bb/UGWfvbUBdmknS5htCS183WyDbHAOscDwJuGNPIuBUFrvlLMBIgonOG4yTBp/K1jvioDgPRVUTAOqHCnYdxGtIfw3Ab4m/JTCk6KaJg7YlkP2pCPRoCtRxMt99a/JDWaJPWL5S779uhaR9moIPrGVJcE+UJh8xDahs1MTvc0SM/MztfsqM1XRhQuaQ2NzHbnNkebeDnEFQHGtAnQvLQ6xGY1sw4biHDd4Lq+Fln3PFyIZ1XhuKQ1EYkp5GSxnY6NwcO6438llLjnCMbrMLm14HvifvAzZIBuc32Xj4ciuiujXpVhxVvVvAiq2i7o79l4G18ZOZHFpzHMZqo009MmT34J4iIvD0IiIAiIgCIiAIiIAiIgCIiAIiIAiIgCIiAL8c4AEnIDMk7l+quunPSg0mGmNhtJVO6kWOYZa8p/LZn+IgKf6VNP34rV9XCXGljdqQsF/pHX1etI3udsaNwI3k3mPR90dtpw18gDqoi5JzEQ4N58XeAy2xLol0eEkj6qQXER1Y7/XIuXfhaR+fkr4wyl1GD6zsz+g/nmtDj41EfEfn0/cq5a6n0o+qXDmR7Bc8Tt8OC9aina8WcP4jmF6rHq61sY7W3cBtP8BzUm6qvc47JEclj1XEHaCR5LVY9hQniIA7bblh5729x/gtpLIXEk7SSfNfK1PTuVSqaqlbI0teLj1HMcConNHLQzskie5rmuD43tyII/Ubxz4FWHpDS9XUPA2E64/FmfW60WK0AmjLfe2t+8Nnns8VR5GBZF28k2LJ0P2L96ONN24pRtlybM3sTMHuvA2gfVcMx4jcVKly/0IaTmkxNkbjaKq+hcPt7YnW46/Z7pCuoFimiEREAREQBERAEREAREQBERAEREAREQBERAFzz8o/ES6up4fdjp9f8UsjgfSNq6GXNPyg2EYsL76aEjuvIPiCgJj0b4aGUVM364EjueuS/92w8FZChGgjwaejI2dRF/lAfFTda+XspS+xRny37mPW1YjbffsA4lRyWUuJLjclZmMT60ltzcvHaf55LAVvBHTO/VkN1thERTnBDdMx9O3/hj9560C2uk9Tr1DrbG2Z5bf2iVqlE/IIZiDzBVlzMnMkbI08Dk8eq7KpagSMa8bHta4dzgCPiuNdJT/SHdzf3QuvtHGFtJTg7RBCD3iNoK+fyrV0vdmpHeUbFERRnYREQBERAEREAREQBERAERaXS7SyHDaZ1RUHIZNaPakefZY3mfQAncgMbTbTymwqEPqCS91xHGyxfIRttwaMruOQvvNgaQxr5QmISuPzdsVOzdZvWP8XP7J8GhQ7HMaqcXrXSym735AC+pEwbGjg0X8SScyVLcHwqKmaAyONz973sa9xPLWuG9w9VBlzLH+SbHidmtj6b8YBuakO5GCC3owFSXBvlH1TCBV08MreMZdE7vz1mnyC9f+0biz44Xjg6JqwqrAsPqP6yDqXfWhOrb8Iy/ZKgXMXqiZ8V+jLW0W6X8OryGtl6mY5dXPZhJ4Ndcsd3A35Ku/lJ4QRLS1IGTmPgceBY7rGDxD3/AJVCMZ6NJWAvpHCoj4DKQfh2O8M+S1c2mNU6kdRVDjLCHNLGy3LoXsNrsccxlrNLTcWcbAHNW4yTa3LK1xUPVItHotxfrKKPO74Hlh7gddv7JA/CVajHggEbCLhcydHuk4o6m0htDLZr/sn3ZPAk35OKv/DsV1BZ3abtFrZX+IWzjfxsS15XYz7XRb34ZiVZvI/7zviV5L7mk1nE7LknzN18LSXgqsLGxGtEMTnncMhxJyA81kkqEaS4z1z9Vh+jYdv1nbNbu3Dx4o3oGnc4kknMk3PecyV8otRpHifVx6jT23i3c3YT+nnwVe7US6Z1MunpGooaM11eyJn9/OyMcg5wbfwbn4LsljQAANgyC5++T1ogZah9dIPo4QY4r75XiziPusJHfIOC6CWA3t7ZqJaWgiIvD0IiIAiIgCIiAIiIAiIgC5Q6TdLpMUxB4aSYY3uip2A5W1tXX73kXvwsNy6smB1TbbY277ZLjHATq1LL7QXeeq4D1suaek2eyttIleE0rKVmqO1IfbcNl/qg8As4YpxafNQ3HcSdrljSQ0WvbeSL+S9qnQ/EYG9Y+mqWNtfW6t9gOZGzxVRcd38zLL5Cj5UTKOuYd9u/JZCrmmx6Rntdsc9vn/G6kOF461/sGx+q79OPgoL47kmjOqJTBUuYbsJB+PeN6YtgtPiI+kAiqbdmRo9o7g4e93HPgdyw6asD8th4fwWQq/eXtdmWO1LT8FbY1gctJKY5m2O0EZtcPrNO8fyVLtBukb5uBBVkmEZMfmTGPqkbXM9RzGQktRTx1sXzep2/3cnvMdu/nfsO4qqsZwiSlmdFKLOadu5wOxw4gha/E5db2uz/ANmZyOOl+DoFmJROYHiSMsdmHa7bHuN1iVOktOwe3rHgwa3rs9VRUTaiBjZQJGRvvqusdR9iQbH2XEEELNi0slHtNY7wIPobei3Y58v6lozK49LwWHi+kj5wWtGpHwvm77x4ch6rTqLu0vfuY0d5JWDVY9NJkXao4Ny9dvqlczH6dzxce35JHiuOshBAs6TgNg+8f02rVaNYBJiVVqukZGy4dLNI5rWRs2XzIBO4NG3kASNAt9SaC1srBIyBxYQHAlzBcHMEAm58AqGTJkzvsv0RZiJxo6k0WqsPhijpKKencI22axk0T3ne5xDTckm5JttJUhXF9Rgc8Pa1T2Te7TctI35ZjvVj9H3TtNTFsOIl08GQEu2WPm4/3re/tczsUFTU9qRKqT8HRKLHw/EI542ywvbJG8azXNNwR/PwWQuT0IiIAiIgCIiAIiIAiIgC5L6S8Bdh+KzNaLNMnXxZZakhLwByDtZn4CutFXXTRoCcQpBLA29VThzmgDORhzfHzOWs3mCPeQHOmNxgubK32JGg9xGRH88CugejXS9uI0LWk/0mANZIN7rCzZRxDgM/tA8lz5htS0gwy5Mcbg/Udx7uP/VZGE4tUYZVNlhOrIz8r2na1w95p4fAgJhv4b0R8nCs0F+aR6B0dcD10QbIf7yOzJL8zaz/AMQKpvTDo1qcPvI36anB/rGAgs4dY33e/Mc9yu7RLTCnxSLrIDqTNA62EntNPEfWbfY7zscltnNvcEciD6ghaLiMq2jAnPm4ldL7r7fscz4Xj+xsp7nf/L+Kl1HXXyd4His3pG6KgwOqaBvZF3SQt3DaXxjhxbu3ZZCAYLi2qQx57J2H6vLuWPyeLo+l4nMnKtp/z3LAXhpXhnz2kLwL1FOC4He+Pa4c7be8faXnQVWsNU7R6hbPD6jUkad17HmDkf55LLTcVtehq6Vzp+p5/J/0lAnkw+ezoahpkY1wBb1jB2hY5dqMX/wwrT0i6PcHbFJPUUcLWRsfI8xtMeTAXHJhbc2C53wN3zPGYtTIRVzW97RNqEeLbjxV39PuP/N8M6lp7dTI2PnqM+kefRrfxraT2tmS1p6OeMdrYZZ3upoBTw3syMOe+wGwuc4kl3HdwC1632juGCSOUu2OGoDw2OJ89VaqtoHwus8W4HceYKmrFSlX6MjVp05MZXl0bH/u2D/F/wA2RUarf0Cr3uwlwpgDPF1zWg2zeSZG/vb94VngvWR/hkXIW5/UkON6PNnBcyzZeO53J38VV2P6MXLixupKCdZuwE/ofQ+qkmhPSO6R/UVzgHk2ZIQG5/UeAAAeB8CpXpJgfXN12D6Ro/MB7vfw8lof+fIjaKvzYqK96MOkuXCp+rl1nUj3Wljzuw7OtYNzhvHvAcQCOoqSqZKxskbg9j2hzXNNw5rhcEHgQuSdJcJ1h1rB2h7Y4j63ePh3Kx/k/adm5w6d2R1n05O4i7pIvK7x3P4hY2XE8ddLL8WrW0XoiIojsIiIAiIgCIiAIiIAiIgKJ6Z+iUgvr6Bl2m7qiJozadpmYN43uG7bsvapaWua9oin2D2H72cjxb/PC3aCpzpL6DWzl1ThgayU3L4Mmsedt4zsY77J7J+zv5c7PU9FJxunopWywvcxzTdkjDt8dhBG0HIjiFb2iHTRBUBseI2gm2CZo+if98bYz5t5t2KoOumpXuhnYRqmz4pWkFp7jm0/zmvx1HFJnC7Vd9R5t+V2wr2MlY2R5cEZlpnUrW3aHsIexwu1zCHNI4gjaqM6XdC20soqYBaGZxDmjYyXM5cGuFzbcQ7dZRbCtIa7D3fQSyw8W37DuZYbsd5LZaQ9J1bXU/zeoMRYXNcS2JrXEt2ZjIeACs3nWSdNFDDwqwZOqH29UNH8QLmAn2mGx5jd6ZeCkddiDIYzI89kDLiSdgHMqI4FF1cbnv7INjnwF8/G6wq6ukrJWMY0nYyNgzJOy/eVk1hV37G9OVxHuYr8TeZzODaTretBsDZ2trg2O3Pit3px0gVGLPjdUiNoiaWtbGHAXdYudmTmSB5BWTo50a0zKJ0U4EksoBkeNrHD2RGd2rx97O+WQqXSDBnUNU+Fxa8xuaQbXDgQHtuDsyIuPiuOL/UcXIy3hns5/wAr7keXj3jlVXqZOD6QsiYGOYbC/aBvtN7kf67ll6Q1jJKcGNwcOsbs3ZO2jcvqkgoKyMjOjqg0kAOLoZSBew1iSwnZbW35X2KO11C+F2q8W4cDzC3XltY9eV4M/ol3vwzGU/6IcV1KiSEnKVms370dz+6XflUAWwwDEzTVMUw9x7Sebb2cPFtx4qDDfRaolueqWjL0hwzVrqmO7Wask7hrGwsA6QC/EiwA3kgb1sNDsVrJq6ANmldZzQ4Oe4t6pntAjZbUB8bb1+9J0LRiDy0gh7In5HiwD1AB8Qpz0MaKarPnEg7Uvs8omn/mdbwaOKmiH8ZpeE9/2I6pfDTPnSzDBHJrNHZkvcbtb3h3G9/EqsqaoNHWsfGSDDMx7Tya4OHorj08IDWhuzrHW7gCP1CpjSFtqh/4T+yFa5yXSmQ8Z/M0doBfqxcKm14InfWjjd5tBWUsouhERAEREAREQBERAEREAREQEf0s0Do8SZq1UQLgLNkb2ZGdz+HI3HJUrpR8nqrhJdQvbUx7muIjlHLM6ju+47l0UiA4zr8PraM6s8c0PKRjg092sLHwWI3E3jO0d+PVsv8ABdquYCLEAjgdi179GqRxuaanJ4mGMnz1Vz0r7Hu2cb1FVJILvLi0ED7IJvbZlfb5L1osMncwzQseWxuAL2A3aTmNmY7+5Xt8oqnDMPpxG0NYKoZNAAv1UlshlxWg6EJGiBxOVqk35XjjAPndT4cSt9PsyPJblbItgHSxPA0tnb1xAOq6+q6+4P8ArDnt5lRiNz62qL5jcvfryO4AnO3DgB3K4ekvoygqB11IGxVJJLmiwZLvzGxjr+8Mjv4imqeokpZHMe0gg2exwsQR8Cq1cNYW8kzpvtsmnP8AE1NPsjZYzok5l3wXezbq7XAcvrD1+K1BxJzo+rk7QHsk+008jvG6ymWGYqC0Fp1mHdvH8CvzFtHYqka7LMkPvDYfvDjz296gx8msfy3/AD8k94JvvJAkWTX4dJA7VkbY7juI4g71jK0mn3RWa12ZudHcKfX1bI3FxvbXccy2NgAJv90Bo52XStBTtp6e7QG9kBoHui2qxo7hmq66IdFuriErx26ix+7E3MD8W38qsjH5QGNByFyT3NH+q1sGPpST813f4KWStt+xWumVTrStYPcbn3uz+AHmqt0l/tDu5v7oU5rqrrZHvPvOJ8Nw8rKB6QuvUP8AwjyaF1zn8n6nHG+o6+0Z/sdN/wCnh/y2rZrEwmDq4ImfVijb+VoCy1kF8IiIAiIgCIiAIiIAiIgCIiAIiIAiIgIZ0u6OGtwqZjBrSR2nYN5Mdy4AbyWF4HMhc9aBaVuo5HMs0sl1favk5t7WO64JHkusK+ujgjfLM4MjjaXOcdgaBclccaSVsU9XPJSxGKF8j3MZt1W7fDebDIXtsC7x24pUjmpVLTLb/wBtj/uRf7//AOVFdLGCvIcWsjkaLBzQbkfVefeHwUZw3SgtAbMC4DY4e148f52rbt0hgPv272u/gtj4+PNOqf8AcofDuH2ItHJJTSEEWO8HYR+vepVheLB41mH7zTu7/wCK12M4nTSssSXOHslrSCD3m2XJR6mqXRuDmGxHryPELE5PHnfyvZpYM1Jd0WS9kdQwteA4bwdo5g7u8KA43hXzeXUvrCwcDa2Rvt55KQYVi4kzadV42j9RxCxdL6hjxHulFweGr/1/VUcKqL6fQt5XNx1epdOhmItFNTvaLtMEYy3WY0Ed4It4L90zxW8DyMrgMHHtGxPlfyVWdHWnTab+j1JtCSSx/wDuydod9gnO+4k7ibWTjFD85gtG4ZkPab3a61943WO0L6zBUZJVLzrRg5JcvXoQBRLDqT53iEcYz66pYzwdIG38lKtKYX0cV5NUPfdrAHAk8XWG4ceNll9AOjRqMR+cOH0dK0uvuMjwWMb5a7vwhUubfiSfjT5o6UCIizi2EREAREQBERAEREAREQBERAEREARFB+lrTwYZRnqz/SprshH1cu1L+EEW+0W7roCtunjpD66Q4fTu+iidecg+3IDlH91h2/a+6vHoy0P6mP5zM36WRvYBHsRu3/ecPTvKiXR7osa2oMkwLoYyHPvn1jzmGc77Ty7wuhRTdXTuB2lpJ7zkB4ZK/wAXGp1kr9P3K2a9/KistIejWkmDpIwYH2c76O2oSBfNhyH4bKt5NEyBfrW2AuSQRYK95m3aRxBHmLKpcVjvBIPsH0F/0V3Nx8f1aK8ZbXbZDJ4o27Hl/c3VHmc/RfkTXSERxsuXEWa1us5x3W2k9wUq6KNFqfEcQEFUX6nVveAxwaXOYWnVJsTbV1tljltXTeA6J0lC3VpII4srEtbd5+883c7xKxW/saGjj+uw+ekl1JmPhlaGu1XAtcA4BwuDsyOwrPwDR6fEJrC+rcdZK4dlg/U22NHoMxdnTzoCamFtbTtvLA0tlaBm+HN2sOJYST3OPAKr9AtOm0o6ipJ6m5LHAE9WTmQQMy07cth78q+frUNx5JsSl0lb7G+0n6HgQH4ecw0Axvd7RAtrNedjjtIOVzkRsVcU2L1FPdsU0kdiQRHIQLjI+ybHvVgaW9KTTC6CiJJeNV0ti3VaciGXzuRvsLbuIhGDYOZGve4dkMeG83WIv3D49yq/0nFzEnOat/Z+uvf+b/wd8ysKe4/4Zei2jNVjFX1Ub9aTV13vleTqsBa0uN7udm4Cwvt8Ve/+0OGaM0jaYP6yYdpzGWMsjyBd787RjZbWOQAtey50wfHZ6Rzn00ronvY6MuYbO1XEEgHa3MDMWOS2uH6D1c7DO9rmx+0XP9pwOZcGnN3G59VpzFW9JbKrpSu5cND8pCjcbTU08Y4tMclu8XafK6sbRzS+kxBmvRzMkt7TRcPb95hs5vfax3Ll+XRKMjsueDzsR5WC1cMtTh07ZYXujkabsew5HiOY4tO3eF3kwXjW2jmMs12R2Yih3Rl0gMxal1iAyojs2Zg2XOyRu/UdY24EEZ2uZioSQIiIAiIgCIiAIiIAiIgCIiA8qqpbEx0kjg1jGuc5x2Na0Elx5AC65N0y0ilxnEi9gJD3CKBh92ME6t+BNy5x4k7grW+UHpn1MDKGJ3bnAfLbdED2W/icPJh4qI9D+ipdepeO04mOK+4bJJPi3wdxUuHH8StfzRxddK2WLoPowymhYxubY9pt7chzc8+P6DctvjlRkGDfmf09fgtnDEGtDRsGSjdbNryOO69h3DILWxfPe/RFGuy/J4hVhiEFnSM5vb6kKzlX2OstUy/fv52d+qt2iEj3Q1VdXjVKdznSMP44pGj1surVyBoTL1WL0h4VkLfAyhp9Cuv180+xrkO6XMd+aYTUOabPkaIWcbynUNuYZrn8K5v0Q0OdiBl1XiMRhpuWlwJcTZuRyyBN89itj5SmJkQ0kA2PkllP+G1rG/5jvJarohw0ijLgO1NK4juaAweocp+NjWTJqvBFlpzO0aZvRK2KN8kspkc1usGtbqtyzNySScr7LLxYwAAAAAZWGy3BWtUU5YdVwz89qiWIaHG5MDhY+664tyBzuO9bMYYhfIihd1X1FVaOOEWIQ6wBDahrTcAi2vqk5+fgr+VfUvRZeoE00oA1w8xtFySDe2vlYE8irBKj4uKsfUq+5JmtXpogGP4eIZiG+y7tN5A7vA3HktLX0QlYWO37DwO4qXabW1ouOq/yu236qMqapT2mQp67o1XRbpI7D8UiLjaN7+omG7VeQ25+67Vd+HmusVxhpFHq1Drb9V3mBf1XYGj9cZ6WCU7ZIIpD3vY1x+K+fuemnJqS9pMz0RFwdBERAEREAREQBERAF41lW2KN8kh1WRtc9xOwNaC5x8ACvZVl0+6R/N8NELTZ9U/U59Wyz5D56je55QFHYlWy4xibn5h1RLlfPq4xkB3NjH7JXQ2jGFNhiaGCzWtDGDg1uV+829OaqLocwLWdJUEZ3EMfebF5/dHiVe0cYaABsAt5LQxT0Y9+tf6KuR9Va+x4182rG477WHeclGVusdls1reJv5f6n0WlWhx51OytkfcKA6SH+lSd7f3GqfEqtsRqesle/c5ziO6+XpZTURkKoJNTEY3fVq2HylBXZK4yf/bsv/MD98Ls0L5y/qZqz4Rz18pGQ/PaZu4UxPiZXg/AKRdFxayipSchqvJPNz5P1KxPlJYI4tpapou1uvC88Naz4/hJ6cVE9BukGKCnbBOCNQu1XXGbXOLt+WRJ38FZ4dSrap+VoizpuexbmLTNdJdpuLAX81hLRw6a0jtklvC/wuvuTTClH95fuaf1stmXKWkyg9tm5XnUVDY2lzyGtG0lRWu6RIW/1erfi97R+yCSfMKK4npmyQ3kl17bA0Gw7hay8rNE+WeqKfhG2xrE+vlLtjR2WjkOPM5nxWAo/UaXN/u2E83G3oL/ABWsdW1NW8RsD3ucbCOJpJdy1Rcu9VTvl4147ks4KfnsfOP1IknJYbgANBG+wzt4rsDRuiMNHTxO9qOnhjPeyNrT6hU/0X9CEjJWVWJgN1CHxwXBJcM2ulIyAGR1OO21iDeKybrqp0y/K0tBERcnoREQBERAEREAREQBc3/KGxbrMSZCD2YIGi3B0hL3H8vV+S6QXKfTRf8A7bq78YfLqIrIC0OjvDxBTUrDkS0PP3pAX/FwHgp8TbbsUOprajdXZqtt3WFvRZUlW9ws5xI4X/m636wdWtPwtGasmtn3iFV1jyRsGQ7hvWMvxzgBc5AbSdyj+L6WNYC2Cz3fW90d31j6d6sLUrRE3s+tKcY6tnVMPbeO19lp/U/C/JQ1fUkhcS5xJJNyTtJWHiGIshbdxztkN5P8Oaiqku7PUm3pEfwqHrcTiaPfrI2/mmaF2MuVuhnBXVWLwG12wl1Q88NQdk/+4WLqlfPU9vZqpaWjDxjCIquF8FQwPikbquafMEHaCDYgjMEBUfj/AMnCZriaGojezMhs92PA4azQWuPOzVfiLw9OWp+g3F2nKna/m2eH/meCvJnQnjB/8Jbvnp//ALF1UiA5jpegLFX+02GP78wP7gct9h/ybKg/2irhZ/w2Pk/e1FfyICrsH+T1h0VjO6aoO8OeI2HwYA79pT/BtG6ajbq0sEUI36jAC77ztrvElbJEAREQBERAEREAREQBERAEREAVA/KH0Re2dldG28cjWxSkD2XtyY48nNsO9nMK/l4V1DHPG6OZjXxvBa5rhcOB3EIDmvRjpQEcDIZ2XcwBrX61gWjJoORsQMr8lt5NP3PH0boWjk4OPqbei2+lHycg5xfh04YDn1U+sQOQkF3W5FpPNQ2o6BsWabCOJ/NszLftWKvRzblafcr1x5b2j7rtIg/+tnB5F4t4NGXotVUaTQt2EvP2R+pstxSfJ/xR/tCCP781/wBxrlJsI+TWcjV1Y5thj+D3n/lSubb8I8XGn1Kqq9KpHZRgMHHafPYPJbTRTo1xDFHB0bHNiO2ea7WW4tJzk/CD4LoLR7oiwyjs5lOJZB7856094B7APMNCmICq3kq/qZPMTPhEY0C6PoMJhLIrvlfYyyuFi8jYAPdaLmw55kqUIijOg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6" name="AutoShape 10" descr="data:image/jpeg;base64,/9j/4AAQSkZJRgABAQAAAQABAAD/2wCEAAkGBhMRERUUEBQUFBIVFBQVFxgVFBUXGBYYFhYVFBcUGBgdHSYeFxolGRoXHy8gIycpLC0tFR4yNTAqNSYrLCkBCQoKDgwOGg8PGjIkHyUvKSo1LywpLCwvLCwvLCwsLCksLiwsLyksLCwsLCwsLCwpKSksLCwsLCwsLCwsLCkvKf/AABEIAOEA4QMBIgACEQEDEQH/xAAcAAEAAgMBAQEAAAAAAAAAAAAABgcEBQgDAgH/xABNEAABAwICBgcDCQQHBQkAAAABAAIDBBEFIQYSMUFRYQcTInGBkaEyQrEIFCNSYnKCksGistHwJDM0Q4Oz4RZTc8LxFSVEVHST0tPi/8QAGgEBAAMBAQEAAAAAAAAAAAAAAAMEBQIBBv/EACwRAAMAAgEDAgUDBQEAAAAAAAABAgMRBBIhMUFhEyIyUXGB0fAFkaGx4SP/2gAMAwEAAhEDEQA/ALxREQBERAEREAREQBERAEWDjWNQ0cL56l4jiYLkn0AG0uJyAGZXN2n/AEw1WJOMVPrwUpOqI2n6SUHIdY4bb/UGWfvbUBdmknS5htCS183WyDbHAOscDwJuGNPIuBUFrvlLMBIgonOG4yTBp/K1jvioDgPRVUTAOqHCnYdxGtIfw3Ab4m/JTCk6KaJg7YlkP2pCPRoCtRxMt99a/JDWaJPWL5S779uhaR9moIPrGVJcE+UJh8xDahs1MTvc0SM/MztfsqM1XRhQuaQ2NzHbnNkebeDnEFQHGtAnQvLQ6xGY1sw4biHDd4Lq+Fln3PFyIZ1XhuKQ1EYkp5GSxnY6NwcO6438llLjnCMbrMLm14HvifvAzZIBuc32Xj4ciuiujXpVhxVvVvAiq2i7o79l4G18ZOZHFpzHMZqo009MmT34J4iIvD0IiIAiIgCIiAIiIAiIgCIiAIiIAiIgCIiAL8c4AEnIDMk7l+quunPSg0mGmNhtJVO6kWOYZa8p/LZn+IgKf6VNP34rV9XCXGljdqQsF/pHX1etI3udsaNwI3k3mPR90dtpw18gDqoi5JzEQ4N58XeAy2xLol0eEkj6qQXER1Y7/XIuXfhaR+fkr4wyl1GD6zsz+g/nmtDj41EfEfn0/cq5a6n0o+qXDmR7Bc8Tt8OC9aina8WcP4jmF6rHq61sY7W3cBtP8BzUm6qvc47JEclj1XEHaCR5LVY9hQniIA7bblh5729x/gtpLIXEk7SSfNfK1PTuVSqaqlbI0teLj1HMcConNHLQzskie5rmuD43tyII/Ubxz4FWHpDS9XUPA2E64/FmfW60WK0AmjLfe2t+8Nnns8VR5GBZF28k2LJ0P2L96ONN24pRtlybM3sTMHuvA2gfVcMx4jcVKly/0IaTmkxNkbjaKq+hcPt7YnW46/Z7pCuoFimiEREAREQBERAEREAREQBERAEREAREQBERAFzz8o/ES6up4fdjp9f8UsjgfSNq6GXNPyg2EYsL76aEjuvIPiCgJj0b4aGUVM364EjueuS/92w8FZChGgjwaejI2dRF/lAfFTda+XspS+xRny37mPW1YjbffsA4lRyWUuJLjclZmMT60ltzcvHaf55LAVvBHTO/VkN1thERTnBDdMx9O3/hj9560C2uk9Tr1DrbG2Z5bf2iVqlE/IIZiDzBVlzMnMkbI08Dk8eq7KpagSMa8bHta4dzgCPiuNdJT/SHdzf3QuvtHGFtJTg7RBCD3iNoK+fyrV0vdmpHeUbFERRnYREQBERAEREAREQBERAERaXS7SyHDaZ1RUHIZNaPakefZY3mfQAncgMbTbTymwqEPqCS91xHGyxfIRttwaMruOQvvNgaQxr5QmISuPzdsVOzdZvWP8XP7J8GhQ7HMaqcXrXSym735AC+pEwbGjg0X8SScyVLcHwqKmaAyONz973sa9xPLWuG9w9VBlzLH+SbHidmtj6b8YBuakO5GCC3owFSXBvlH1TCBV08MreMZdE7vz1mnyC9f+0biz44Xjg6JqwqrAsPqP6yDqXfWhOrb8Iy/ZKgXMXqiZ8V+jLW0W6X8OryGtl6mY5dXPZhJ4Ndcsd3A35Ku/lJ4QRLS1IGTmPgceBY7rGDxD3/AJVCMZ6NJWAvpHCoj4DKQfh2O8M+S1c2mNU6kdRVDjLCHNLGy3LoXsNrsccxlrNLTcWcbAHNW4yTa3LK1xUPVItHotxfrKKPO74Hlh7gddv7JA/CVajHggEbCLhcydHuk4o6m0htDLZr/sn3ZPAk35OKv/DsV1BZ3abtFrZX+IWzjfxsS15XYz7XRb34ZiVZvI/7zviV5L7mk1nE7LknzN18LSXgqsLGxGtEMTnncMhxJyA81kkqEaS4z1z9Vh+jYdv1nbNbu3Dx4o3oGnc4kknMk3PecyV8otRpHifVx6jT23i3c3YT+nnwVe7US6Z1MunpGooaM11eyJn9/OyMcg5wbfwbn4LsljQAANgyC5++T1ogZah9dIPo4QY4r75XiziPusJHfIOC6CWA3t7ZqJaWgiIvD0IiIAiIgCIiAIiIAiIgC5Q6TdLpMUxB4aSYY3uip2A5W1tXX73kXvwsNy6smB1TbbY277ZLjHATq1LL7QXeeq4D1suaek2eyttIleE0rKVmqO1IfbcNl/qg8As4YpxafNQ3HcSdrljSQ0WvbeSL+S9qnQ/EYG9Y+mqWNtfW6t9gOZGzxVRcd38zLL5Cj5UTKOuYd9u/JZCrmmx6Rntdsc9vn/G6kOF461/sGx+q79OPgoL47kmjOqJTBUuYbsJB+PeN6YtgtPiI+kAiqbdmRo9o7g4e93HPgdyw6asD8th4fwWQq/eXtdmWO1LT8FbY1gctJKY5m2O0EZtcPrNO8fyVLtBukb5uBBVkmEZMfmTGPqkbXM9RzGQktRTx1sXzep2/3cnvMdu/nfsO4qqsZwiSlmdFKLOadu5wOxw4gha/E5db2uz/ANmZyOOl+DoFmJROYHiSMsdmHa7bHuN1iVOktOwe3rHgwa3rs9VRUTaiBjZQJGRvvqusdR9iQbH2XEEELNi0slHtNY7wIPobei3Y58v6lozK49LwWHi+kj5wWtGpHwvm77x4ch6rTqLu0vfuY0d5JWDVY9NJkXao4Ny9dvqlczH6dzxce35JHiuOshBAs6TgNg+8f02rVaNYBJiVVqukZGy4dLNI5rWRs2XzIBO4NG3kASNAt9SaC1srBIyBxYQHAlzBcHMEAm58AqGTJkzvsv0RZiJxo6k0WqsPhijpKKencI22axk0T3ne5xDTckm5JttJUhXF9Rgc8Pa1T2Te7TctI35ZjvVj9H3TtNTFsOIl08GQEu2WPm4/3re/tczsUFTU9qRKqT8HRKLHw/EI542ywvbJG8azXNNwR/PwWQuT0IiIAiIgCIiAIiIAiIgC5L6S8Bdh+KzNaLNMnXxZZakhLwByDtZn4CutFXXTRoCcQpBLA29VThzmgDORhzfHzOWs3mCPeQHOmNxgubK32JGg9xGRH88CugejXS9uI0LWk/0mANZIN7rCzZRxDgM/tA8lz5htS0gwy5Mcbg/Udx7uP/VZGE4tUYZVNlhOrIz8r2na1w95p4fAgJhv4b0R8nCs0F+aR6B0dcD10QbIf7yOzJL8zaz/AMQKpvTDo1qcPvI36anB/rGAgs4dY33e/Mc9yu7RLTCnxSLrIDqTNA62EntNPEfWbfY7zscltnNvcEciD6ghaLiMq2jAnPm4ldL7r7fscz4Xj+xsp7nf/L+Kl1HXXyd4His3pG6KgwOqaBvZF3SQt3DaXxjhxbu3ZZCAYLi2qQx57J2H6vLuWPyeLo+l4nMnKtp/z3LAXhpXhnz2kLwL1FOC4He+Pa4c7be8faXnQVWsNU7R6hbPD6jUkad17HmDkf55LLTcVtehq6Vzp+p5/J/0lAnkw+ezoahpkY1wBb1jB2hY5dqMX/wwrT0i6PcHbFJPUUcLWRsfI8xtMeTAXHJhbc2C53wN3zPGYtTIRVzW97RNqEeLbjxV39PuP/N8M6lp7dTI2PnqM+kefRrfxraT2tmS1p6OeMdrYZZ3upoBTw3syMOe+wGwuc4kl3HdwC1632juGCSOUu2OGoDw2OJ89VaqtoHwus8W4HceYKmrFSlX6MjVp05MZXl0bH/u2D/F/wA2RUarf0Cr3uwlwpgDPF1zWg2zeSZG/vb94VngvWR/hkXIW5/UkON6PNnBcyzZeO53J38VV2P6MXLixupKCdZuwE/ofQ+qkmhPSO6R/UVzgHk2ZIQG5/UeAAAeB8CpXpJgfXN12D6Ro/MB7vfw8lof+fIjaKvzYqK96MOkuXCp+rl1nUj3Wljzuw7OtYNzhvHvAcQCOoqSqZKxskbg9j2hzXNNw5rhcEHgQuSdJcJ1h1rB2h7Y4j63ePh3Kx/k/adm5w6d2R1n05O4i7pIvK7x3P4hY2XE8ddLL8WrW0XoiIojsIiIAiIgCIiAIiIAiIgKJ6Z+iUgvr6Bl2m7qiJozadpmYN43uG7bsvapaWua9oin2D2H72cjxb/PC3aCpzpL6DWzl1ThgayU3L4Mmsedt4zsY77J7J+zv5c7PU9FJxunopWywvcxzTdkjDt8dhBG0HIjiFb2iHTRBUBseI2gm2CZo+if98bYz5t5t2KoOumpXuhnYRqmz4pWkFp7jm0/zmvx1HFJnC7Vd9R5t+V2wr2MlY2R5cEZlpnUrW3aHsIexwu1zCHNI4gjaqM6XdC20soqYBaGZxDmjYyXM5cGuFzbcQ7dZRbCtIa7D3fQSyw8W37DuZYbsd5LZaQ9J1bXU/zeoMRYXNcS2JrXEt2ZjIeACs3nWSdNFDDwqwZOqH29UNH8QLmAn2mGx5jd6ZeCkddiDIYzI89kDLiSdgHMqI4FF1cbnv7INjnwF8/G6wq6ukrJWMY0nYyNgzJOy/eVk1hV37G9OVxHuYr8TeZzODaTretBsDZ2trg2O3Pit3px0gVGLPjdUiNoiaWtbGHAXdYudmTmSB5BWTo50a0zKJ0U4EksoBkeNrHD2RGd2rx97O+WQqXSDBnUNU+Fxa8xuaQbXDgQHtuDsyIuPiuOL/UcXIy3hns5/wAr7keXj3jlVXqZOD6QsiYGOYbC/aBvtN7kf67ll6Q1jJKcGNwcOsbs3ZO2jcvqkgoKyMjOjqg0kAOLoZSBew1iSwnZbW35X2KO11C+F2q8W4cDzC3XltY9eV4M/ol3vwzGU/6IcV1KiSEnKVms370dz+6XflUAWwwDEzTVMUw9x7Sebb2cPFtx4qDDfRaolueqWjL0hwzVrqmO7Wask7hrGwsA6QC/EiwA3kgb1sNDsVrJq6ANmldZzQ4Oe4t6pntAjZbUB8bb1+9J0LRiDy0gh7In5HiwD1AB8Qpz0MaKarPnEg7Uvs8omn/mdbwaOKmiH8ZpeE9/2I6pfDTPnSzDBHJrNHZkvcbtb3h3G9/EqsqaoNHWsfGSDDMx7Tya4OHorj08IDWhuzrHW7gCP1CpjSFtqh/4T+yFa5yXSmQ8Z/M0doBfqxcKm14InfWjjd5tBWUsouhERAEREAREQBERAEREAREQEf0s0Do8SZq1UQLgLNkb2ZGdz+HI3HJUrpR8nqrhJdQvbUx7muIjlHLM6ju+47l0UiA4zr8PraM6s8c0PKRjg092sLHwWI3E3jO0d+PVsv8ABdquYCLEAjgdi179GqRxuaanJ4mGMnz1Vz0r7Hu2cb1FVJILvLi0ED7IJvbZlfb5L1osMncwzQseWxuAL2A3aTmNmY7+5Xt8oqnDMPpxG0NYKoZNAAv1UlshlxWg6EJGiBxOVqk35XjjAPndT4cSt9PsyPJblbItgHSxPA0tnb1xAOq6+q6+4P8ArDnt5lRiNz62qL5jcvfryO4AnO3DgB3K4ekvoygqB11IGxVJJLmiwZLvzGxjr+8Mjv4imqeokpZHMe0gg2exwsQR8Cq1cNYW8kzpvtsmnP8AE1NPsjZYzok5l3wXezbq7XAcvrD1+K1BxJzo+rk7QHsk+008jvG6ymWGYqC0Fp1mHdvH8CvzFtHYqka7LMkPvDYfvDjz296gx8msfy3/AD8k94JvvJAkWTX4dJA7VkbY7juI4g71jK0mn3RWa12ZudHcKfX1bI3FxvbXccy2NgAJv90Bo52XStBTtp6e7QG9kBoHui2qxo7hmq66IdFuriErx26ix+7E3MD8W38qsjH5QGNByFyT3NH+q1sGPpST813f4KWStt+xWumVTrStYPcbn3uz+AHmqt0l/tDu5v7oU5rqrrZHvPvOJ8Nw8rKB6QuvUP8AwjyaF1zn8n6nHG+o6+0Z/sdN/wCnh/y2rZrEwmDq4ImfVijb+VoCy1kF8IiIAiIgCIiAIiIAiIgCIiAIiIAiIgIZ0u6OGtwqZjBrSR2nYN5Mdy4AbyWF4HMhc9aBaVuo5HMs0sl1favk5t7WO64JHkusK+ujgjfLM4MjjaXOcdgaBclccaSVsU9XPJSxGKF8j3MZt1W7fDebDIXtsC7x24pUjmpVLTLb/wBtj/uRf7//AOVFdLGCvIcWsjkaLBzQbkfVefeHwUZw3SgtAbMC4DY4e148f52rbt0hgPv272u/gtj4+PNOqf8AcofDuH2ItHJJTSEEWO8HYR+vepVheLB41mH7zTu7/wCK12M4nTSssSXOHslrSCD3m2XJR6mqXRuDmGxHryPELE5PHnfyvZpYM1Jd0WS9kdQwteA4bwdo5g7u8KA43hXzeXUvrCwcDa2Rvt55KQYVi4kzadV42j9RxCxdL6hjxHulFweGr/1/VUcKqL6fQt5XNx1epdOhmItFNTvaLtMEYy3WY0Ed4It4L90zxW8DyMrgMHHtGxPlfyVWdHWnTab+j1JtCSSx/wDuydod9gnO+4k7ibWTjFD85gtG4ZkPab3a61943WO0L6zBUZJVLzrRg5JcvXoQBRLDqT53iEcYz66pYzwdIG38lKtKYX0cV5NUPfdrAHAk8XWG4ceNll9AOjRqMR+cOH0dK0uvuMjwWMb5a7vwhUubfiSfjT5o6UCIizi2EREAREQBERAEREAREQBERAEREARFB+lrTwYZRnqz/SprshH1cu1L+EEW+0W7roCtunjpD66Q4fTu+iidecg+3IDlH91h2/a+6vHoy0P6mP5zM36WRvYBHsRu3/ecPTvKiXR7osa2oMkwLoYyHPvn1jzmGc77Ty7wuhRTdXTuB2lpJ7zkB4ZK/wAXGp1kr9P3K2a9/KistIejWkmDpIwYH2c76O2oSBfNhyH4bKt5NEyBfrW2AuSQRYK95m3aRxBHmLKpcVjvBIPsH0F/0V3Nx8f1aK8ZbXbZDJ4o27Hl/c3VHmc/RfkTXSERxsuXEWa1us5x3W2k9wUq6KNFqfEcQEFUX6nVveAxwaXOYWnVJsTbV1tljltXTeA6J0lC3VpII4srEtbd5+883c7xKxW/saGjj+uw+ekl1JmPhlaGu1XAtcA4BwuDsyOwrPwDR6fEJrC+rcdZK4dlg/U22NHoMxdnTzoCamFtbTtvLA0tlaBm+HN2sOJYST3OPAKr9AtOm0o6ipJ6m5LHAE9WTmQQMy07cth78q+frUNx5JsSl0lb7G+0n6HgQH4ecw0Axvd7RAtrNedjjtIOVzkRsVcU2L1FPdsU0kdiQRHIQLjI+ybHvVgaW9KTTC6CiJJeNV0ti3VaciGXzuRvsLbuIhGDYOZGve4dkMeG83WIv3D49yq/0nFzEnOat/Z+uvf+b/wd8ysKe4/4Zei2jNVjFX1Ub9aTV13vleTqsBa0uN7udm4Cwvt8Ve/+0OGaM0jaYP6yYdpzGWMsjyBd787RjZbWOQAtey50wfHZ6Rzn00ronvY6MuYbO1XEEgHa3MDMWOS2uH6D1c7DO9rmx+0XP9pwOZcGnN3G59VpzFW9JbKrpSu5cND8pCjcbTU08Y4tMclu8XafK6sbRzS+kxBmvRzMkt7TRcPb95hs5vfax3Ll+XRKMjsueDzsR5WC1cMtTh07ZYXujkabsew5HiOY4tO3eF3kwXjW2jmMs12R2Yih3Rl0gMxal1iAyojs2Zg2XOyRu/UdY24EEZ2uZioSQIiIAiIgCIiAIiIAiIgCIiA8qqpbEx0kjg1jGuc5x2Na0Elx5AC65N0y0ilxnEi9gJD3CKBh92ME6t+BNy5x4k7grW+UHpn1MDKGJ3bnAfLbdED2W/icPJh4qI9D+ipdepeO04mOK+4bJJPi3wdxUuHH8StfzRxddK2WLoPowymhYxubY9pt7chzc8+P6DctvjlRkGDfmf09fgtnDEGtDRsGSjdbNryOO69h3DILWxfPe/RFGuy/J4hVhiEFnSM5vb6kKzlX2OstUy/fv52d+qt2iEj3Q1VdXjVKdznSMP44pGj1surVyBoTL1WL0h4VkLfAyhp9Cuv180+xrkO6XMd+aYTUOabPkaIWcbynUNuYZrn8K5v0Q0OdiBl1XiMRhpuWlwJcTZuRyyBN89itj5SmJkQ0kA2PkllP+G1rG/5jvJarohw0ijLgO1NK4juaAweocp+NjWTJqvBFlpzO0aZvRK2KN8kspkc1usGtbqtyzNySScr7LLxYwAAAAAZWGy3BWtUU5YdVwz89qiWIaHG5MDhY+664tyBzuO9bMYYhfIihd1X1FVaOOEWIQ6wBDahrTcAi2vqk5+fgr+VfUvRZeoE00oA1w8xtFySDe2vlYE8irBKj4uKsfUq+5JmtXpogGP4eIZiG+y7tN5A7vA3HktLX0QlYWO37DwO4qXabW1ouOq/yu236qMqapT2mQp67o1XRbpI7D8UiLjaN7+omG7VeQ25+67Vd+HmusVxhpFHq1Drb9V3mBf1XYGj9cZ6WCU7ZIIpD3vY1x+K+fuemnJqS9pMz0RFwdBERAEREAREQBERAF41lW2KN8kh1WRtc9xOwNaC5x8ACvZVl0+6R/N8NELTZ9U/U59Wyz5D56je55QFHYlWy4xibn5h1RLlfPq4xkB3NjH7JXQ2jGFNhiaGCzWtDGDg1uV+829OaqLocwLWdJUEZ3EMfebF5/dHiVe0cYaABsAt5LQxT0Y9+tf6KuR9Va+x4182rG477WHeclGVusdls1reJv5f6n0WlWhx51OytkfcKA6SH+lSd7f3GqfEqtsRqesle/c5ziO6+XpZTURkKoJNTEY3fVq2HylBXZK4yf/bsv/MD98Ls0L5y/qZqz4Rz18pGQ/PaZu4UxPiZXg/AKRdFxayipSchqvJPNz5P1KxPlJYI4tpapou1uvC88Naz4/hJ6cVE9BukGKCnbBOCNQu1XXGbXOLt+WRJ38FZ4dSrap+VoizpuexbmLTNdJdpuLAX81hLRw6a0jtklvC/wuvuTTClH95fuaf1stmXKWkyg9tm5XnUVDY2lzyGtG0lRWu6RIW/1erfi97R+yCSfMKK4npmyQ3kl17bA0Gw7hay8rNE+WeqKfhG2xrE+vlLtjR2WjkOPM5nxWAo/UaXN/u2E83G3oL/ABWsdW1NW8RsD3ucbCOJpJdy1Rcu9VTvl4147ks4KfnsfOP1IknJYbgANBG+wzt4rsDRuiMNHTxO9qOnhjPeyNrT6hU/0X9CEjJWVWJgN1CHxwXBJcM2ulIyAGR1OO21iDeKybrqp0y/K0tBERcnoREQBERAEREAREQBc3/KGxbrMSZCD2YIGi3B0hL3H8vV+S6QXKfTRf8A7bq78YfLqIrIC0OjvDxBTUrDkS0PP3pAX/FwHgp8TbbsUOprajdXZqtt3WFvRZUlW9ws5xI4X/m636wdWtPwtGasmtn3iFV1jyRsGQ7hvWMvxzgBc5AbSdyj+L6WNYC2Cz3fW90d31j6d6sLUrRE3s+tKcY6tnVMPbeO19lp/U/C/JQ1fUkhcS5xJJNyTtJWHiGIshbdxztkN5P8Oaiqku7PUm3pEfwqHrcTiaPfrI2/mmaF2MuVuhnBXVWLwG12wl1Q88NQdk/+4WLqlfPU9vZqpaWjDxjCIquF8FQwPikbquafMEHaCDYgjMEBUfj/AMnCZriaGojezMhs92PA4azQWuPOzVfiLw9OWp+g3F2nKna/m2eH/meCvJnQnjB/8Jbvnp//ALF1UiA5jpegLFX+02GP78wP7gct9h/ybKg/2irhZ/w2Pk/e1FfyICrsH+T1h0VjO6aoO8OeI2HwYA79pT/BtG6ajbq0sEUI36jAC77ztrvElbJEAREQBERAEREAREQBERAEREAVA/KH0Re2dldG28cjWxSkD2XtyY48nNsO9nMK/l4V1DHPG6OZjXxvBa5rhcOB3EIDmvRjpQEcDIZ2XcwBrX61gWjJoORsQMr8lt5NP3PH0boWjk4OPqbei2+lHycg5xfh04YDn1U+sQOQkF3W5FpPNQ2o6BsWabCOJ/NszLftWKvRzblafcr1x5b2j7rtIg/+tnB5F4t4NGXotVUaTQt2EvP2R+pstxSfJ/xR/tCCP781/wBxrlJsI+TWcjV1Y5thj+D3n/lSubb8I8XGn1Kqq9KpHZRgMHHafPYPJbTRTo1xDFHB0bHNiO2ea7WW4tJzk/CD4LoLR7oiwyjs5lOJZB7856094B7APMNCmICq3kq/qZPMTPhEY0C6PoMJhLIrvlfYyyuFi8jYAPdaLmw55kqUIijOg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8" name="AutoShape 12" descr="data:image/jpeg;base64,/9j/4AAQSkZJRgABAQAAAQABAAD/2wCEAAkGBhMRERUUEBQUFBIVFBQVFxgVFBUXGBYYFhYVFBcUGBgdHSYeFxolGRoXHy8gIycpLC0tFR4yNTAqNSYrLCkBCQoKDgwOGg8PGjIkHyUvKSo1LywpLCwvLCwvLCwsLCksLiwsLyksLCwsLCwsLCwpKSksLCwsLCwsLCwsLCkvKf/AABEIAOEA4QMBIgACEQEDEQH/xAAcAAEAAgMBAQEAAAAAAAAAAAAABgcEBQgDAgH/xABNEAABAwICBgcDCQQHBQkAAAABAAIDBBEFIQYSMUFRYQcTInGBkaEyQrEIFCNSYnKCksGistHwJDM0Q4Oz4RZTc8LxFSVEVHST0tPi/8QAGgEBAAMBAQEAAAAAAAAAAAAAAAMEBQIBBv/EACwRAAMAAgEDAgUDBQEAAAAAAAABAgMRBBIhMUFhEyIyUXGB0fAFkaGx4SP/2gAMAwEAAhEDEQA/ALxREQBERAEREAREQBERAEWDjWNQ0cL56l4jiYLkn0AG0uJyAGZXN2n/AEw1WJOMVPrwUpOqI2n6SUHIdY4bb/UGWfvbUBdmknS5htCS183WyDbHAOscDwJuGNPIuBUFrvlLMBIgonOG4yTBp/K1jvioDgPRVUTAOqHCnYdxGtIfw3Ab4m/JTCk6KaJg7YlkP2pCPRoCtRxMt99a/JDWaJPWL5S779uhaR9moIPrGVJcE+UJh8xDahs1MTvc0SM/MztfsqM1XRhQuaQ2NzHbnNkebeDnEFQHGtAnQvLQ6xGY1sw4biHDd4Lq+Fln3PFyIZ1XhuKQ1EYkp5GSxnY6NwcO6438llLjnCMbrMLm14HvifvAzZIBuc32Xj4ciuiujXpVhxVvVvAiq2i7o79l4G18ZOZHFpzHMZqo009MmT34J4iIvD0IiIAiIgCIiAIiIAiIgCIiAIiIAiIgCIiAL8c4AEnIDMk7l+quunPSg0mGmNhtJVO6kWOYZa8p/LZn+IgKf6VNP34rV9XCXGljdqQsF/pHX1etI3udsaNwI3k3mPR90dtpw18gDqoi5JzEQ4N58XeAy2xLol0eEkj6qQXER1Y7/XIuXfhaR+fkr4wyl1GD6zsz+g/nmtDj41EfEfn0/cq5a6n0o+qXDmR7Bc8Tt8OC9aina8WcP4jmF6rHq61sY7W3cBtP8BzUm6qvc47JEclj1XEHaCR5LVY9hQniIA7bblh5729x/gtpLIXEk7SSfNfK1PTuVSqaqlbI0teLj1HMcConNHLQzskie5rmuD43tyII/Ubxz4FWHpDS9XUPA2E64/FmfW60WK0AmjLfe2t+8Nnns8VR5GBZF28k2LJ0P2L96ONN24pRtlybM3sTMHuvA2gfVcMx4jcVKly/0IaTmkxNkbjaKq+hcPt7YnW46/Z7pCuoFimiEREAREQBERAEREAREQBERAEREAREQBERAFzz8o/ES6up4fdjp9f8UsjgfSNq6GXNPyg2EYsL76aEjuvIPiCgJj0b4aGUVM364EjueuS/92w8FZChGgjwaejI2dRF/lAfFTda+XspS+xRny37mPW1YjbffsA4lRyWUuJLjclZmMT60ltzcvHaf55LAVvBHTO/VkN1thERTnBDdMx9O3/hj9560C2uk9Tr1DrbG2Z5bf2iVqlE/IIZiDzBVlzMnMkbI08Dk8eq7KpagSMa8bHta4dzgCPiuNdJT/SHdzf3QuvtHGFtJTg7RBCD3iNoK+fyrV0vdmpHeUbFERRnYREQBERAEREAREQBERAERaXS7SyHDaZ1RUHIZNaPakefZY3mfQAncgMbTbTymwqEPqCS91xHGyxfIRttwaMruOQvvNgaQxr5QmISuPzdsVOzdZvWP8XP7J8GhQ7HMaqcXrXSym735AC+pEwbGjg0X8SScyVLcHwqKmaAyONz973sa9xPLWuG9w9VBlzLH+SbHidmtj6b8YBuakO5GCC3owFSXBvlH1TCBV08MreMZdE7vz1mnyC9f+0biz44Xjg6JqwqrAsPqP6yDqXfWhOrb8Iy/ZKgXMXqiZ8V+jLW0W6X8OryGtl6mY5dXPZhJ4Ndcsd3A35Ku/lJ4QRLS1IGTmPgceBY7rGDxD3/AJVCMZ6NJWAvpHCoj4DKQfh2O8M+S1c2mNU6kdRVDjLCHNLGy3LoXsNrsccxlrNLTcWcbAHNW4yTa3LK1xUPVItHotxfrKKPO74Hlh7gddv7JA/CVajHggEbCLhcydHuk4o6m0htDLZr/sn3ZPAk35OKv/DsV1BZ3abtFrZX+IWzjfxsS15XYz7XRb34ZiVZvI/7zviV5L7mk1nE7LknzN18LSXgqsLGxGtEMTnncMhxJyA81kkqEaS4z1z9Vh+jYdv1nbNbu3Dx4o3oGnc4kknMk3PecyV8otRpHifVx6jT23i3c3YT+nnwVe7US6Z1MunpGooaM11eyJn9/OyMcg5wbfwbn4LsljQAANgyC5++T1ogZah9dIPo4QY4r75XiziPusJHfIOC6CWA3t7ZqJaWgiIvD0IiIAiIgCIiAIiIAiIgC5Q6TdLpMUxB4aSYY3uip2A5W1tXX73kXvwsNy6smB1TbbY277ZLjHATq1LL7QXeeq4D1suaek2eyttIleE0rKVmqO1IfbcNl/qg8As4YpxafNQ3HcSdrljSQ0WvbeSL+S9qnQ/EYG9Y+mqWNtfW6t9gOZGzxVRcd38zLL5Cj5UTKOuYd9u/JZCrmmx6Rntdsc9vn/G6kOF461/sGx+q79OPgoL47kmjOqJTBUuYbsJB+PeN6YtgtPiI+kAiqbdmRo9o7g4e93HPgdyw6asD8th4fwWQq/eXtdmWO1LT8FbY1gctJKY5m2O0EZtcPrNO8fyVLtBukb5uBBVkmEZMfmTGPqkbXM9RzGQktRTx1sXzep2/3cnvMdu/nfsO4qqsZwiSlmdFKLOadu5wOxw4gha/E5db2uz/ANmZyOOl+DoFmJROYHiSMsdmHa7bHuN1iVOktOwe3rHgwa3rs9VRUTaiBjZQJGRvvqusdR9iQbH2XEEELNi0slHtNY7wIPobei3Y58v6lozK49LwWHi+kj5wWtGpHwvm77x4ch6rTqLu0vfuY0d5JWDVY9NJkXao4Ny9dvqlczH6dzxce35JHiuOshBAs6TgNg+8f02rVaNYBJiVVqukZGy4dLNI5rWRs2XzIBO4NG3kASNAt9SaC1srBIyBxYQHAlzBcHMEAm58AqGTJkzvsv0RZiJxo6k0WqsPhijpKKencI22axk0T3ne5xDTckm5JttJUhXF9Rgc8Pa1T2Te7TctI35ZjvVj9H3TtNTFsOIl08GQEu2WPm4/3re/tczsUFTU9qRKqT8HRKLHw/EI542ywvbJG8azXNNwR/PwWQuT0IiIAiIgCIiAIiIAiIgC5L6S8Bdh+KzNaLNMnXxZZakhLwByDtZn4CutFXXTRoCcQpBLA29VThzmgDORhzfHzOWs3mCPeQHOmNxgubK32JGg9xGRH88CugejXS9uI0LWk/0mANZIN7rCzZRxDgM/tA8lz5htS0gwy5Mcbg/Udx7uP/VZGE4tUYZVNlhOrIz8r2na1w95p4fAgJhv4b0R8nCs0F+aR6B0dcD10QbIf7yOzJL8zaz/AMQKpvTDo1qcPvI36anB/rGAgs4dY33e/Mc9yu7RLTCnxSLrIDqTNA62EntNPEfWbfY7zscltnNvcEciD6ghaLiMq2jAnPm4ldL7r7fscz4Xj+xsp7nf/L+Kl1HXXyd4His3pG6KgwOqaBvZF3SQt3DaXxjhxbu3ZZCAYLi2qQx57J2H6vLuWPyeLo+l4nMnKtp/z3LAXhpXhnz2kLwL1FOC4He+Pa4c7be8faXnQVWsNU7R6hbPD6jUkad17HmDkf55LLTcVtehq6Vzp+p5/J/0lAnkw+ezoahpkY1wBb1jB2hY5dqMX/wwrT0i6PcHbFJPUUcLWRsfI8xtMeTAXHJhbc2C53wN3zPGYtTIRVzW97RNqEeLbjxV39PuP/N8M6lp7dTI2PnqM+kefRrfxraT2tmS1p6OeMdrYZZ3upoBTw3syMOe+wGwuc4kl3HdwC1632juGCSOUu2OGoDw2OJ89VaqtoHwus8W4HceYKmrFSlX6MjVp05MZXl0bH/u2D/F/wA2RUarf0Cr3uwlwpgDPF1zWg2zeSZG/vb94VngvWR/hkXIW5/UkON6PNnBcyzZeO53J38VV2P6MXLixupKCdZuwE/ofQ+qkmhPSO6R/UVzgHk2ZIQG5/UeAAAeB8CpXpJgfXN12D6Ro/MB7vfw8lof+fIjaKvzYqK96MOkuXCp+rl1nUj3Wljzuw7OtYNzhvHvAcQCOoqSqZKxskbg9j2hzXNNw5rhcEHgQuSdJcJ1h1rB2h7Y4j63ePh3Kx/k/adm5w6d2R1n05O4i7pIvK7x3P4hY2XE8ddLL8WrW0XoiIojsIiIAiIgCIiAIiIAiIgKJ6Z+iUgvr6Bl2m7qiJozadpmYN43uG7bsvapaWua9oin2D2H72cjxb/PC3aCpzpL6DWzl1ThgayU3L4Mmsedt4zsY77J7J+zv5c7PU9FJxunopWywvcxzTdkjDt8dhBG0HIjiFb2iHTRBUBseI2gm2CZo+if98bYz5t5t2KoOumpXuhnYRqmz4pWkFp7jm0/zmvx1HFJnC7Vd9R5t+V2wr2MlY2R5cEZlpnUrW3aHsIexwu1zCHNI4gjaqM6XdC20soqYBaGZxDmjYyXM5cGuFzbcQ7dZRbCtIa7D3fQSyw8W37DuZYbsd5LZaQ9J1bXU/zeoMRYXNcS2JrXEt2ZjIeACs3nWSdNFDDwqwZOqH29UNH8QLmAn2mGx5jd6ZeCkddiDIYzI89kDLiSdgHMqI4FF1cbnv7INjnwF8/G6wq6ukrJWMY0nYyNgzJOy/eVk1hV37G9OVxHuYr8TeZzODaTretBsDZ2trg2O3Pit3px0gVGLPjdUiNoiaWtbGHAXdYudmTmSB5BWTo50a0zKJ0U4EksoBkeNrHD2RGd2rx97O+WQqXSDBnUNU+Fxa8xuaQbXDgQHtuDsyIuPiuOL/UcXIy3hns5/wAr7keXj3jlVXqZOD6QsiYGOYbC/aBvtN7kf67ll6Q1jJKcGNwcOsbs3ZO2jcvqkgoKyMjOjqg0kAOLoZSBew1iSwnZbW35X2KO11C+F2q8W4cDzC3XltY9eV4M/ol3vwzGU/6IcV1KiSEnKVms370dz+6XflUAWwwDEzTVMUw9x7Sebb2cPFtx4qDDfRaolueqWjL0hwzVrqmO7Wask7hrGwsA6QC/EiwA3kgb1sNDsVrJq6ANmldZzQ4Oe4t6pntAjZbUB8bb1+9J0LRiDy0gh7In5HiwD1AB8Qpz0MaKarPnEg7Uvs8omn/mdbwaOKmiH8ZpeE9/2I6pfDTPnSzDBHJrNHZkvcbtb3h3G9/EqsqaoNHWsfGSDDMx7Tya4OHorj08IDWhuzrHW7gCP1CpjSFtqh/4T+yFa5yXSmQ8Z/M0doBfqxcKm14InfWjjd5tBWUsouhERAEREAREQBERAEREAREQEf0s0Do8SZq1UQLgLNkb2ZGdz+HI3HJUrpR8nqrhJdQvbUx7muIjlHLM6ju+47l0UiA4zr8PraM6s8c0PKRjg092sLHwWI3E3jO0d+PVsv8ABdquYCLEAjgdi179GqRxuaanJ4mGMnz1Vz0r7Hu2cb1FVJILvLi0ED7IJvbZlfb5L1osMncwzQseWxuAL2A3aTmNmY7+5Xt8oqnDMPpxG0NYKoZNAAv1UlshlxWg6EJGiBxOVqk35XjjAPndT4cSt9PsyPJblbItgHSxPA0tnb1xAOq6+q6+4P8ArDnt5lRiNz62qL5jcvfryO4AnO3DgB3K4ekvoygqB11IGxVJJLmiwZLvzGxjr+8Mjv4imqeokpZHMe0gg2exwsQR8Cq1cNYW8kzpvtsmnP8AE1NPsjZYzok5l3wXezbq7XAcvrD1+K1BxJzo+rk7QHsk+008jvG6ymWGYqC0Fp1mHdvH8CvzFtHYqka7LMkPvDYfvDjz296gx8msfy3/AD8k94JvvJAkWTX4dJA7VkbY7juI4g71jK0mn3RWa12ZudHcKfX1bI3FxvbXccy2NgAJv90Bo52XStBTtp6e7QG9kBoHui2qxo7hmq66IdFuriErx26ix+7E3MD8W38qsjH5QGNByFyT3NH+q1sGPpST813f4KWStt+xWumVTrStYPcbn3uz+AHmqt0l/tDu5v7oU5rqrrZHvPvOJ8Nw8rKB6QuvUP8AwjyaF1zn8n6nHG+o6+0Z/sdN/wCnh/y2rZrEwmDq4ImfVijb+VoCy1kF8IiIAiIgCIiAIiIAiIgCIiAIiIAiIgIZ0u6OGtwqZjBrSR2nYN5Mdy4AbyWF4HMhc9aBaVuo5HMs0sl1favk5t7WO64JHkusK+ujgjfLM4MjjaXOcdgaBclccaSVsU9XPJSxGKF8j3MZt1W7fDebDIXtsC7x24pUjmpVLTLb/wBtj/uRf7//AOVFdLGCvIcWsjkaLBzQbkfVefeHwUZw3SgtAbMC4DY4e148f52rbt0hgPv272u/gtj4+PNOqf8AcofDuH2ItHJJTSEEWO8HYR+vepVheLB41mH7zTu7/wCK12M4nTSssSXOHslrSCD3m2XJR6mqXRuDmGxHryPELE5PHnfyvZpYM1Jd0WS9kdQwteA4bwdo5g7u8KA43hXzeXUvrCwcDa2Rvt55KQYVi4kzadV42j9RxCxdL6hjxHulFweGr/1/VUcKqL6fQt5XNx1epdOhmItFNTvaLtMEYy3WY0Ed4It4L90zxW8DyMrgMHHtGxPlfyVWdHWnTab+j1JtCSSx/wDuydod9gnO+4k7ibWTjFD85gtG4ZkPab3a61943WO0L6zBUZJVLzrRg5JcvXoQBRLDqT53iEcYz66pYzwdIG38lKtKYX0cV5NUPfdrAHAk8XWG4ceNll9AOjRqMR+cOH0dK0uvuMjwWMb5a7vwhUubfiSfjT5o6UCIizi2EREAREQBERAEREAREQBERAEREARFB+lrTwYZRnqz/SprshH1cu1L+EEW+0W7roCtunjpD66Q4fTu+iidecg+3IDlH91h2/a+6vHoy0P6mP5zM36WRvYBHsRu3/ecPTvKiXR7osa2oMkwLoYyHPvn1jzmGc77Ty7wuhRTdXTuB2lpJ7zkB4ZK/wAXGp1kr9P3K2a9/KistIejWkmDpIwYH2c76O2oSBfNhyH4bKt5NEyBfrW2AuSQRYK95m3aRxBHmLKpcVjvBIPsH0F/0V3Nx8f1aK8ZbXbZDJ4o27Hl/c3VHmc/RfkTXSERxsuXEWa1us5x3W2k9wUq6KNFqfEcQEFUX6nVveAxwaXOYWnVJsTbV1tljltXTeA6J0lC3VpII4srEtbd5+883c7xKxW/saGjj+uw+ekl1JmPhlaGu1XAtcA4BwuDsyOwrPwDR6fEJrC+rcdZK4dlg/U22NHoMxdnTzoCamFtbTtvLA0tlaBm+HN2sOJYST3OPAKr9AtOm0o6ipJ6m5LHAE9WTmQQMy07cth78q+frUNx5JsSl0lb7G+0n6HgQH4ecw0Axvd7RAtrNedjjtIOVzkRsVcU2L1FPdsU0kdiQRHIQLjI+ybHvVgaW9KTTC6CiJJeNV0ti3VaciGXzuRvsLbuIhGDYOZGve4dkMeG83WIv3D49yq/0nFzEnOat/Z+uvf+b/wd8ysKe4/4Zei2jNVjFX1Ub9aTV13vleTqsBa0uN7udm4Cwvt8Ve/+0OGaM0jaYP6yYdpzGWMsjyBd787RjZbWOQAtey50wfHZ6Rzn00ronvY6MuYbO1XEEgHa3MDMWOS2uH6D1c7DO9rmx+0XP9pwOZcGnN3G59VpzFW9JbKrpSu5cND8pCjcbTU08Y4tMclu8XafK6sbRzS+kxBmvRzMkt7TRcPb95hs5vfax3Ll+XRKMjsueDzsR5WC1cMtTh07ZYXujkabsew5HiOY4tO3eF3kwXjW2jmMs12R2Yih3Rl0gMxal1iAyojs2Zg2XOyRu/UdY24EEZ2uZioSQIiIAiIgCIiAIiIAiIgCIiA8qqpbEx0kjg1jGuc5x2Na0Elx5AC65N0y0ilxnEi9gJD3CKBh92ME6t+BNy5x4k7grW+UHpn1MDKGJ3bnAfLbdED2W/icPJh4qI9D+ipdepeO04mOK+4bJJPi3wdxUuHH8StfzRxddK2WLoPowymhYxubY9pt7chzc8+P6DctvjlRkGDfmf09fgtnDEGtDRsGSjdbNryOO69h3DILWxfPe/RFGuy/J4hVhiEFnSM5vb6kKzlX2OstUy/fv52d+qt2iEj3Q1VdXjVKdznSMP44pGj1surVyBoTL1WL0h4VkLfAyhp9Cuv180+xrkO6XMd+aYTUOabPkaIWcbynUNuYZrn8K5v0Q0OdiBl1XiMRhpuWlwJcTZuRyyBN89itj5SmJkQ0kA2PkllP+G1rG/5jvJarohw0ijLgO1NK4juaAweocp+NjWTJqvBFlpzO0aZvRK2KN8kspkc1usGtbqtyzNySScr7LLxYwAAAAAZWGy3BWtUU5YdVwz89qiWIaHG5MDhY+664tyBzuO9bMYYhfIihd1X1FVaOOEWIQ6wBDahrTcAi2vqk5+fgr+VfUvRZeoE00oA1w8xtFySDe2vlYE8irBKj4uKsfUq+5JmtXpogGP4eIZiG+y7tN5A7vA3HktLX0QlYWO37DwO4qXabW1ouOq/yu236qMqapT2mQp67o1XRbpI7D8UiLjaN7+omG7VeQ25+67Vd+HmusVxhpFHq1Drb9V3mBf1XYGj9cZ6WCU7ZIIpD3vY1x+K+fuemnJqS9pMz0RFwdBERAEREAREQBERAF41lW2KN8kh1WRtc9xOwNaC5x8ACvZVl0+6R/N8NELTZ9U/U59Wyz5D56je55QFHYlWy4xibn5h1RLlfPq4xkB3NjH7JXQ2jGFNhiaGCzWtDGDg1uV+829OaqLocwLWdJUEZ3EMfebF5/dHiVe0cYaABsAt5LQxT0Y9+tf6KuR9Va+x4182rG477WHeclGVusdls1reJv5f6n0WlWhx51OytkfcKA6SH+lSd7f3GqfEqtsRqesle/c5ziO6+XpZTURkKoJNTEY3fVq2HylBXZK4yf/bsv/MD98Ls0L5y/qZqz4Rz18pGQ/PaZu4UxPiZXg/AKRdFxayipSchqvJPNz5P1KxPlJYI4tpapou1uvC88Naz4/hJ6cVE9BukGKCnbBOCNQu1XXGbXOLt+WRJ38FZ4dSrap+VoizpuexbmLTNdJdpuLAX81hLRw6a0jtklvC/wuvuTTClH95fuaf1stmXKWkyg9tm5XnUVDY2lzyGtG0lRWu6RIW/1erfi97R+yCSfMKK4npmyQ3kl17bA0Gw7hay8rNE+WeqKfhG2xrE+vlLtjR2WjkOPM5nxWAo/UaXN/u2E83G3oL/ABWsdW1NW8RsD3ucbCOJpJdy1Rcu9VTvl4147ks4KfnsfOP1IknJYbgANBG+wzt4rsDRuiMNHTxO9qOnhjPeyNrT6hU/0X9CEjJWVWJgN1CHxwXBJcM2ulIyAGR1OO21iDeKybrqp0y/K0tBERcnoREQBERAEREAREQBc3/KGxbrMSZCD2YIGi3B0hL3H8vV+S6QXKfTRf8A7bq78YfLqIrIC0OjvDxBTUrDkS0PP3pAX/FwHgp8TbbsUOprajdXZqtt3WFvRZUlW9ws5xI4X/m636wdWtPwtGasmtn3iFV1jyRsGQ7hvWMvxzgBc5AbSdyj+L6WNYC2Cz3fW90d31j6d6sLUrRE3s+tKcY6tnVMPbeO19lp/U/C/JQ1fUkhcS5xJJNyTtJWHiGIshbdxztkN5P8Oaiqku7PUm3pEfwqHrcTiaPfrI2/mmaF2MuVuhnBXVWLwG12wl1Q88NQdk/+4WLqlfPU9vZqpaWjDxjCIquF8FQwPikbquafMEHaCDYgjMEBUfj/AMnCZriaGojezMhs92PA4azQWuPOzVfiLw9OWp+g3F2nKna/m2eH/meCvJnQnjB/8Jbvnp//ALF1UiA5jpegLFX+02GP78wP7gct9h/ybKg/2irhZ/w2Pk/e1FfyICrsH+T1h0VjO6aoO8OeI2HwYA79pT/BtG6ajbq0sEUI36jAC77ztrvElbJEAREQBERAEREAREQBERAEREAVA/KH0Re2dldG28cjWxSkD2XtyY48nNsO9nMK/l4V1DHPG6OZjXxvBa5rhcOB3EIDmvRjpQEcDIZ2XcwBrX61gWjJoORsQMr8lt5NP3PH0boWjk4OPqbei2+lHycg5xfh04YDn1U+sQOQkF3W5FpPNQ2o6BsWabCOJ/NszLftWKvRzblafcr1x5b2j7rtIg/+tnB5F4t4NGXotVUaTQt2EvP2R+pstxSfJ/xR/tCCP781/wBxrlJsI+TWcjV1Y5thj+D3n/lSubb8I8XGn1Kqq9KpHZRgMHHafPYPJbTRTo1xDFHB0bHNiO2ea7WW4tJzk/CD4LoLR7oiwyjs5lOJZB7856094B7APMNCmICq3kq/qZPMTPhEY0C6PoMJhLIrvlfYyyuFi8jYAPdaLmw55kqUIijOg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0" name="AutoShape 14" descr="data:image/jpeg;base64,/9j/4AAQSkZJRgABAQAAAQABAAD/2wCEAAkGBhMRERUUEBQUFBIVFBQVFxgVFBUXGBYYFhYVFBcUGBgdHSYeFxolGRoXHy8gIycpLC0tFR4yNTAqNSYrLCkBCQoKDgwOGg8PGjIkHyUvKSo1LywpLCwvLCwvLCwsLCksLiwsLyksLCwsLCwsLCwpKSksLCwsLCwsLCwsLCkvKf/AABEIAOEA4QMBIgACEQEDEQH/xAAcAAEAAgMBAQEAAAAAAAAAAAAABgcEBQgDAgH/xABNEAABAwICBgcDCQQHBQkAAAABAAIDBBEFIQYSMUFRYQcTInGBkaEyQrEIFCNSYnKCksGistHwJDM0Q4Oz4RZTc8LxFSVEVHST0tPi/8QAGgEBAAMBAQEAAAAAAAAAAAAAAAMEBQIBBv/EACwRAAMAAgEDAgUDBQEAAAAAAAABAgMRBBIhMUFhEyIyUXGB0fAFkaGx4SP/2gAMAwEAAhEDEQA/ALxREQBERAEREAREQBERAEWDjWNQ0cL56l4jiYLkn0AG0uJyAGZXN2n/AEw1WJOMVPrwUpOqI2n6SUHIdY4bb/UGWfvbUBdmknS5htCS183WyDbHAOscDwJuGNPIuBUFrvlLMBIgonOG4yTBp/K1jvioDgPRVUTAOqHCnYdxGtIfw3Ab4m/JTCk6KaJg7YlkP2pCPRoCtRxMt99a/JDWaJPWL5S779uhaR9moIPrGVJcE+UJh8xDahs1MTvc0SM/MztfsqM1XRhQuaQ2NzHbnNkebeDnEFQHGtAnQvLQ6xGY1sw4biHDd4Lq+Fln3PFyIZ1XhuKQ1EYkp5GSxnY6NwcO6438llLjnCMbrMLm14HvifvAzZIBuc32Xj4ciuiujXpVhxVvVvAiq2i7o79l4G18ZOZHFpzHMZqo009MmT34J4iIvD0IiIAiIgCIiAIiIAiIgCIiAIiIAiIgCIiAL8c4AEnIDMk7l+quunPSg0mGmNhtJVO6kWOYZa8p/LZn+IgKf6VNP34rV9XCXGljdqQsF/pHX1etI3udsaNwI3k3mPR90dtpw18gDqoi5JzEQ4N58XeAy2xLol0eEkj6qQXER1Y7/XIuXfhaR+fkr4wyl1GD6zsz+g/nmtDj41EfEfn0/cq5a6n0o+qXDmR7Bc8Tt8OC9aina8WcP4jmF6rHq61sY7W3cBtP8BzUm6qvc47JEclj1XEHaCR5LVY9hQniIA7bblh5729x/gtpLIXEk7SSfNfK1PTuVSqaqlbI0teLj1HMcConNHLQzskie5rmuD43tyII/Ubxz4FWHpDS9XUPA2E64/FmfW60WK0AmjLfe2t+8Nnns8VR5GBZF28k2LJ0P2L96ONN24pRtlybM3sTMHuvA2gfVcMx4jcVKly/0IaTmkxNkbjaKq+hcPt7YnW46/Z7pCuoFimiEREAREQBERAEREAREQBERAEREAREQBERAFzz8o/ES6up4fdjp9f8UsjgfSNq6GXNPyg2EYsL76aEjuvIPiCgJj0b4aGUVM364EjueuS/92w8FZChGgjwaejI2dRF/lAfFTda+XspS+xRny37mPW1YjbffsA4lRyWUuJLjclZmMT60ltzcvHaf55LAVvBHTO/VkN1thERTnBDdMx9O3/hj9560C2uk9Tr1DrbG2Z5bf2iVqlE/IIZiDzBVlzMnMkbI08Dk8eq7KpagSMa8bHta4dzgCPiuNdJT/SHdzf3QuvtHGFtJTg7RBCD3iNoK+fyrV0vdmpHeUbFERRnYREQBERAEREAREQBERAERaXS7SyHDaZ1RUHIZNaPakefZY3mfQAncgMbTbTymwqEPqCS91xHGyxfIRttwaMruOQvvNgaQxr5QmISuPzdsVOzdZvWP8XP7J8GhQ7HMaqcXrXSym735AC+pEwbGjg0X8SScyVLcHwqKmaAyONz973sa9xPLWuG9w9VBlzLH+SbHidmtj6b8YBuakO5GCC3owFSXBvlH1TCBV08MreMZdE7vz1mnyC9f+0biz44Xjg6JqwqrAsPqP6yDqXfWhOrb8Iy/ZKgXMXqiZ8V+jLW0W6X8OryGtl6mY5dXPZhJ4Ndcsd3A35Ku/lJ4QRLS1IGTmPgceBY7rGDxD3/AJVCMZ6NJWAvpHCoj4DKQfh2O8M+S1c2mNU6kdRVDjLCHNLGy3LoXsNrsccxlrNLTcWcbAHNW4yTa3LK1xUPVItHotxfrKKPO74Hlh7gddv7JA/CVajHggEbCLhcydHuk4o6m0htDLZr/sn3ZPAk35OKv/DsV1BZ3abtFrZX+IWzjfxsS15XYz7XRb34ZiVZvI/7zviV5L7mk1nE7LknzN18LSXgqsLGxGtEMTnncMhxJyA81kkqEaS4z1z9Vh+jYdv1nbNbu3Dx4o3oGnc4kknMk3PecyV8otRpHifVx6jT23i3c3YT+nnwVe7US6Z1MunpGooaM11eyJn9/OyMcg5wbfwbn4LsljQAANgyC5++T1ogZah9dIPo4QY4r75XiziPusJHfIOC6CWA3t7ZqJaWgiIvD0IiIAiIgCIiAIiIAiIgC5Q6TdLpMUxB4aSYY3uip2A5W1tXX73kXvwsNy6smB1TbbY277ZLjHATq1LL7QXeeq4D1suaek2eyttIleE0rKVmqO1IfbcNl/qg8As4YpxafNQ3HcSdrljSQ0WvbeSL+S9qnQ/EYG9Y+mqWNtfW6t9gOZGzxVRcd38zLL5Cj5UTKOuYd9u/JZCrmmx6Rntdsc9vn/G6kOF461/sGx+q79OPgoL47kmjOqJTBUuYbsJB+PeN6YtgtPiI+kAiqbdmRo9o7g4e93HPgdyw6asD8th4fwWQq/eXtdmWO1LT8FbY1gctJKY5m2O0EZtcPrNO8fyVLtBukb5uBBVkmEZMfmTGPqkbXM9RzGQktRTx1sXzep2/3cnvMdu/nfsO4qqsZwiSlmdFKLOadu5wOxw4gha/E5db2uz/ANmZyOOl+DoFmJROYHiSMsdmHa7bHuN1iVOktOwe3rHgwa3rs9VRUTaiBjZQJGRvvqusdR9iQbH2XEEELNi0slHtNY7wIPobei3Y58v6lozK49LwWHi+kj5wWtGpHwvm77x4ch6rTqLu0vfuY0d5JWDVY9NJkXao4Ny9dvqlczH6dzxce35JHiuOshBAs6TgNg+8f02rVaNYBJiVVqukZGy4dLNI5rWRs2XzIBO4NG3kASNAt9SaC1srBIyBxYQHAlzBcHMEAm58AqGTJkzvsv0RZiJxo6k0WqsPhijpKKencI22axk0T3ne5xDTckm5JttJUhXF9Rgc8Pa1T2Te7TctI35ZjvVj9H3TtNTFsOIl08GQEu2WPm4/3re/tczsUFTU9qRKqT8HRKLHw/EI542ywvbJG8azXNNwR/PwWQuT0IiIAiIgCIiAIiIAiIgC5L6S8Bdh+KzNaLNMnXxZZakhLwByDtZn4CutFXXTRoCcQpBLA29VThzmgDORhzfHzOWs3mCPeQHOmNxgubK32JGg9xGRH88CugejXS9uI0LWk/0mANZIN7rCzZRxDgM/tA8lz5htS0gwy5Mcbg/Udx7uP/VZGE4tUYZVNlhOrIz8r2na1w95p4fAgJhv4b0R8nCs0F+aR6B0dcD10QbIf7yOzJL8zaz/AMQKpvTDo1qcPvI36anB/rGAgs4dY33e/Mc9yu7RLTCnxSLrIDqTNA62EntNPEfWbfY7zscltnNvcEciD6ghaLiMq2jAnPm4ldL7r7fscz4Xj+xsp7nf/L+Kl1HXXyd4His3pG6KgwOqaBvZF3SQt3DaXxjhxbu3ZZCAYLi2qQx57J2H6vLuWPyeLo+l4nMnKtp/z3LAXhpXhnz2kLwL1FOC4He+Pa4c7be8faXnQVWsNU7R6hbPD6jUkad17HmDkf55LLTcVtehq6Vzp+p5/J/0lAnkw+ezoahpkY1wBb1jB2hY5dqMX/wwrT0i6PcHbFJPUUcLWRsfI8xtMeTAXHJhbc2C53wN3zPGYtTIRVzW97RNqEeLbjxV39PuP/N8M6lp7dTI2PnqM+kefRrfxraT2tmS1p6OeMdrYZZ3upoBTw3syMOe+wGwuc4kl3HdwC1632juGCSOUu2OGoDw2OJ89VaqtoHwus8W4HceYKmrFSlX6MjVp05MZXl0bH/u2D/F/wA2RUarf0Cr3uwlwpgDPF1zWg2zeSZG/vb94VngvWR/hkXIW5/UkON6PNnBcyzZeO53J38VV2P6MXLixupKCdZuwE/ofQ+qkmhPSO6R/UVzgHk2ZIQG5/UeAAAeB8CpXpJgfXN12D6Ro/MB7vfw8lof+fIjaKvzYqK96MOkuXCp+rl1nUj3Wljzuw7OtYNzhvHvAcQCOoqSqZKxskbg9j2hzXNNw5rhcEHgQuSdJcJ1h1rB2h7Y4j63ePh3Kx/k/adm5w6d2R1n05O4i7pIvK7x3P4hY2XE8ddLL8WrW0XoiIojsIiIAiIgCIiAIiIAiIgKJ6Z+iUgvr6Bl2m7qiJozadpmYN43uG7bsvapaWua9oin2D2H72cjxb/PC3aCpzpL6DWzl1ThgayU3L4Mmsedt4zsY77J7J+zv5c7PU9FJxunopWywvcxzTdkjDt8dhBG0HIjiFb2iHTRBUBseI2gm2CZo+if98bYz5t5t2KoOumpXuhnYRqmz4pWkFp7jm0/zmvx1HFJnC7Vd9R5t+V2wr2MlY2R5cEZlpnUrW3aHsIexwu1zCHNI4gjaqM6XdC20soqYBaGZxDmjYyXM5cGuFzbcQ7dZRbCtIa7D3fQSyw8W37DuZYbsd5LZaQ9J1bXU/zeoMRYXNcS2JrXEt2ZjIeACs3nWSdNFDDwqwZOqH29UNH8QLmAn2mGx5jd6ZeCkddiDIYzI89kDLiSdgHMqI4FF1cbnv7INjnwF8/G6wq6ukrJWMY0nYyNgzJOy/eVk1hV37G9OVxHuYr8TeZzODaTretBsDZ2trg2O3Pit3px0gVGLPjdUiNoiaWtbGHAXdYudmTmSB5BWTo50a0zKJ0U4EksoBkeNrHD2RGd2rx97O+WQqXSDBnUNU+Fxa8xuaQbXDgQHtuDsyIuPiuOL/UcXIy3hns5/wAr7keXj3jlVXqZOD6QsiYGOYbC/aBvtN7kf67ll6Q1jJKcGNwcOsbs3ZO2jcvqkgoKyMjOjqg0kAOLoZSBew1iSwnZbW35X2KO11C+F2q8W4cDzC3XltY9eV4M/ol3vwzGU/6IcV1KiSEnKVms370dz+6XflUAWwwDEzTVMUw9x7Sebb2cPFtx4qDDfRaolueqWjL0hwzVrqmO7Wask7hrGwsA6QC/EiwA3kgb1sNDsVrJq6ANmldZzQ4Oe4t6pntAjZbUB8bb1+9J0LRiDy0gh7In5HiwD1AB8Qpz0MaKarPnEg7Uvs8omn/mdbwaOKmiH8ZpeE9/2I6pfDTPnSzDBHJrNHZkvcbtb3h3G9/EqsqaoNHWsfGSDDMx7Tya4OHorj08IDWhuzrHW7gCP1CpjSFtqh/4T+yFa5yXSmQ8Z/M0doBfqxcKm14InfWjjd5tBWUsouhERAEREAREQBERAEREAREQEf0s0Do8SZq1UQLgLNkb2ZGdz+HI3HJUrpR8nqrhJdQvbUx7muIjlHLM6ju+47l0UiA4zr8PraM6s8c0PKRjg092sLHwWI3E3jO0d+PVsv8ABdquYCLEAjgdi179GqRxuaanJ4mGMnz1Vz0r7Hu2cb1FVJILvLi0ED7IJvbZlfb5L1osMncwzQseWxuAL2A3aTmNmY7+5Xt8oqnDMPpxG0NYKoZNAAv1UlshlxWg6EJGiBxOVqk35XjjAPndT4cSt9PsyPJblbItgHSxPA0tnb1xAOq6+q6+4P8ArDnt5lRiNz62qL5jcvfryO4AnO3DgB3K4ekvoygqB11IGxVJJLmiwZLvzGxjr+8Mjv4imqeokpZHMe0gg2exwsQR8Cq1cNYW8kzpvtsmnP8AE1NPsjZYzok5l3wXezbq7XAcvrD1+K1BxJzo+rk7QHsk+008jvG6ymWGYqC0Fp1mHdvH8CvzFtHYqka7LMkPvDYfvDjz296gx8msfy3/AD8k94JvvJAkWTX4dJA7VkbY7juI4g71jK0mn3RWa12ZudHcKfX1bI3FxvbXccy2NgAJv90Bo52XStBTtp6e7QG9kBoHui2qxo7hmq66IdFuriErx26ix+7E3MD8W38qsjH5QGNByFyT3NH+q1sGPpST813f4KWStt+xWumVTrStYPcbn3uz+AHmqt0l/tDu5v7oU5rqrrZHvPvOJ8Nw8rKB6QuvUP8AwjyaF1zn8n6nHG+o6+0Z/sdN/wCnh/y2rZrEwmDq4ImfVijb+VoCy1kF8IiIAiIgCIiAIiIAiIgCIiAIiIAiIgIZ0u6OGtwqZjBrSR2nYN5Mdy4AbyWF4HMhc9aBaVuo5HMs0sl1favk5t7WO64JHkusK+ujgjfLM4MjjaXOcdgaBclccaSVsU9XPJSxGKF8j3MZt1W7fDebDIXtsC7x24pUjmpVLTLb/wBtj/uRf7//AOVFdLGCvIcWsjkaLBzQbkfVefeHwUZw3SgtAbMC4DY4e148f52rbt0hgPv272u/gtj4+PNOqf8AcofDuH2ItHJJTSEEWO8HYR+vepVheLB41mH7zTu7/wCK12M4nTSssSXOHslrSCD3m2XJR6mqXRuDmGxHryPELE5PHnfyvZpYM1Jd0WS9kdQwteA4bwdo5g7u8KA43hXzeXUvrCwcDa2Rvt55KQYVi4kzadV42j9RxCxdL6hjxHulFweGr/1/VUcKqL6fQt5XNx1epdOhmItFNTvaLtMEYy3WY0Ed4It4L90zxW8DyMrgMHHtGxPlfyVWdHWnTab+j1JtCSSx/wDuydod9gnO+4k7ibWTjFD85gtG4ZkPab3a61943WO0L6zBUZJVLzrRg5JcvXoQBRLDqT53iEcYz66pYzwdIG38lKtKYX0cV5NUPfdrAHAk8XWG4ceNll9AOjRqMR+cOH0dK0uvuMjwWMb5a7vwhUubfiSfjT5o6UCIizi2EREAREQBERAEREAREQBERAEREARFB+lrTwYZRnqz/SprshH1cu1L+EEW+0W7roCtunjpD66Q4fTu+iidecg+3IDlH91h2/a+6vHoy0P6mP5zM36WRvYBHsRu3/ecPTvKiXR7osa2oMkwLoYyHPvn1jzmGc77Ty7wuhRTdXTuB2lpJ7zkB4ZK/wAXGp1kr9P3K2a9/KistIejWkmDpIwYH2c76O2oSBfNhyH4bKt5NEyBfrW2AuSQRYK95m3aRxBHmLKpcVjvBIPsH0F/0V3Nx8f1aK8ZbXbZDJ4o27Hl/c3VHmc/RfkTXSERxsuXEWa1us5x3W2k9wUq6KNFqfEcQEFUX6nVveAxwaXOYWnVJsTbV1tljltXTeA6J0lC3VpII4srEtbd5+883c7xKxW/saGjj+uw+ekl1JmPhlaGu1XAtcA4BwuDsyOwrPwDR6fEJrC+rcdZK4dlg/U22NHoMxdnTzoCamFtbTtvLA0tlaBm+HN2sOJYST3OPAKr9AtOm0o6ipJ6m5LHAE9WTmQQMy07cth78q+frUNx5JsSl0lb7G+0n6HgQH4ecw0Axvd7RAtrNedjjtIOVzkRsVcU2L1FPdsU0kdiQRHIQLjI+ybHvVgaW9KTTC6CiJJeNV0ti3VaciGXzuRvsLbuIhGDYOZGve4dkMeG83WIv3D49yq/0nFzEnOat/Z+uvf+b/wd8ysKe4/4Zei2jNVjFX1Ub9aTV13vleTqsBa0uN7udm4Cwvt8Ve/+0OGaM0jaYP6yYdpzGWMsjyBd787RjZbWOQAtey50wfHZ6Rzn00ronvY6MuYbO1XEEgHa3MDMWOS2uH6D1c7DO9rmx+0XP9pwOZcGnN3G59VpzFW9JbKrpSu5cND8pCjcbTU08Y4tMclu8XafK6sbRzS+kxBmvRzMkt7TRcPb95hs5vfax3Ll+XRKMjsueDzsR5WC1cMtTh07ZYXujkabsew5HiOY4tO3eF3kwXjW2jmMs12R2Yih3Rl0gMxal1iAyojs2Zg2XOyRu/UdY24EEZ2uZioSQIiIAiIgCIiAIiIAiIgCIiA8qqpbEx0kjg1jGuc5x2Na0Elx5AC65N0y0ilxnEi9gJD3CKBh92ME6t+BNy5x4k7grW+UHpn1MDKGJ3bnAfLbdED2W/icPJh4qI9D+ipdepeO04mOK+4bJJPi3wdxUuHH8StfzRxddK2WLoPowymhYxubY9pt7chzc8+P6DctvjlRkGDfmf09fgtnDEGtDRsGSjdbNryOO69h3DILWxfPe/RFGuy/J4hVhiEFnSM5vb6kKzlX2OstUy/fv52d+qt2iEj3Q1VdXjVKdznSMP44pGj1surVyBoTL1WL0h4VkLfAyhp9Cuv180+xrkO6XMd+aYTUOabPkaIWcbynUNuYZrn8K5v0Q0OdiBl1XiMRhpuWlwJcTZuRyyBN89itj5SmJkQ0kA2PkllP+G1rG/5jvJarohw0ijLgO1NK4juaAweocp+NjWTJqvBFlpzO0aZvRK2KN8kspkc1usGtbqtyzNySScr7LLxYwAAAAAZWGy3BWtUU5YdVwz89qiWIaHG5MDhY+664tyBzuO9bMYYhfIihd1X1FVaOOEWIQ6wBDahrTcAi2vqk5+fgr+VfUvRZeoE00oA1w8xtFySDe2vlYE8irBKj4uKsfUq+5JmtXpogGP4eIZiG+y7tN5A7vA3HktLX0QlYWO37DwO4qXabW1ouOq/yu236qMqapT2mQp67o1XRbpI7D8UiLjaN7+omG7VeQ25+67Vd+HmusVxhpFHq1Drb9V3mBf1XYGj9cZ6WCU7ZIIpD3vY1x+K+fuemnJqS9pMz0RFwdBERAEREAREQBERAF41lW2KN8kh1WRtc9xOwNaC5x8ACvZVl0+6R/N8NELTZ9U/U59Wyz5D56je55QFHYlWy4xibn5h1RLlfPq4xkB3NjH7JXQ2jGFNhiaGCzWtDGDg1uV+829OaqLocwLWdJUEZ3EMfebF5/dHiVe0cYaABsAt5LQxT0Y9+tf6KuR9Va+x4182rG477WHeclGVusdls1reJv5f6n0WlWhx51OytkfcKA6SH+lSd7f3GqfEqtsRqesle/c5ziO6+XpZTURkKoJNTEY3fVq2HylBXZK4yf/bsv/MD98Ls0L5y/qZqz4Rz18pGQ/PaZu4UxPiZXg/AKRdFxayipSchqvJPNz5P1KxPlJYI4tpapou1uvC88Naz4/hJ6cVE9BukGKCnbBOCNQu1XXGbXOLt+WRJ38FZ4dSrap+VoizpuexbmLTNdJdpuLAX81hLRw6a0jtklvC/wuvuTTClH95fuaf1stmXKWkyg9tm5XnUVDY2lzyGtG0lRWu6RIW/1erfi97R+yCSfMKK4npmyQ3kl17bA0Gw7hay8rNE+WeqKfhG2xrE+vlLtjR2WjkOPM5nxWAo/UaXN/u2E83G3oL/ABWsdW1NW8RsD3ucbCOJpJdy1Rcu9VTvl4147ks4KfnsfOP1IknJYbgANBG+wzt4rsDRuiMNHTxO9qOnhjPeyNrT6hU/0X9CEjJWVWJgN1CHxwXBJcM2ulIyAGR1OO21iDeKybrqp0y/K0tBERcnoREQBERAEREAREQBc3/KGxbrMSZCD2YIGi3B0hL3H8vV+S6QXKfTRf8A7bq78YfLqIrIC0OjvDxBTUrDkS0PP3pAX/FwHgp8TbbsUOprajdXZqtt3WFvRZUlW9ws5xI4X/m636wdWtPwtGasmtn3iFV1jyRsGQ7hvWMvxzgBc5AbSdyj+L6WNYC2Cz3fW90d31j6d6sLUrRE3s+tKcY6tnVMPbeO19lp/U/C/JQ1fUkhcS5xJJNyTtJWHiGIshbdxztkN5P8Oaiqku7PUm3pEfwqHrcTiaPfrI2/mmaF2MuVuhnBXVWLwG12wl1Q88NQdk/+4WLqlfPU9vZqpaWjDxjCIquF8FQwPikbquafMEHaCDYgjMEBUfj/AMnCZriaGojezMhs92PA4azQWuPOzVfiLw9OWp+g3F2nKna/m2eH/meCvJnQnjB/8Jbvnp//ALF1UiA5jpegLFX+02GP78wP7gct9h/ybKg/2irhZ/w2Pk/e1FfyICrsH+T1h0VjO6aoO8OeI2HwYA79pT/BtG6ajbq0sEUI36jAC77ztrvElbJEAREQBERAEREAREQBERAEREAVA/KH0Re2dldG28cjWxSkD2XtyY48nNsO9nMK/l4V1DHPG6OZjXxvBa5rhcOB3EIDmvRjpQEcDIZ2XcwBrX61gWjJoORsQMr8lt5NP3PH0boWjk4OPqbei2+lHycg5xfh04YDn1U+sQOQkF3W5FpPNQ2o6BsWabCOJ/NszLftWKvRzblafcr1x5b2j7rtIg/+tnB5F4t4NGXotVUaTQt2EvP2R+pstxSfJ/xR/tCCP781/wBxrlJsI+TWcjV1Y5thj+D3n/lSubb8I8XGn1Kqq9KpHZRgMHHafPYPJbTRTo1xDFHB0bHNiO2ea7WW4tJzk/CD4LoLR7oiwyjs5lOJZB7856094B7APMNCmICq3kq/qZPMTPhEY0C6PoMJhLIrvlfYyyuFi8jYAPdaLmw55kqUIijOg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765684">
            <a:off x="2797347" y="2700114"/>
            <a:ext cx="1367000" cy="586526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18" name="Right Arrow 17"/>
          <p:cNvSpPr/>
          <p:nvPr/>
        </p:nvSpPr>
        <p:spPr>
          <a:xfrm rot="3415215">
            <a:off x="5690362" y="3213179"/>
            <a:ext cx="1367000" cy="586526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19" name="Right Arrow 18"/>
          <p:cNvSpPr/>
          <p:nvPr/>
        </p:nvSpPr>
        <p:spPr>
          <a:xfrm rot="10800000">
            <a:off x="3124201" y="4876800"/>
            <a:ext cx="1370204" cy="586526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pic>
        <p:nvPicPr>
          <p:cNvPr id="50198" name="Picture 22" descr="http://t3.gstatic.com/images?q=tbn:ANd9GcQcYJE6Q2vJOJYkLLzAPEz18fxCblXXe2PyZA-7fROK4iYA8VuIPA"/>
          <p:cNvPicPr>
            <a:picLocks noChangeAspect="1" noChangeArrowheads="1"/>
          </p:cNvPicPr>
          <p:nvPr/>
        </p:nvPicPr>
        <p:blipFill>
          <a:blip r:embed="rId5" cstate="print"/>
          <a:srcRect r="9100"/>
          <a:stretch>
            <a:fillRect/>
          </a:stretch>
        </p:blipFill>
        <p:spPr bwMode="auto">
          <a:xfrm>
            <a:off x="4315805" y="1494386"/>
            <a:ext cx="1246795" cy="1553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" name="Oval 25"/>
          <p:cNvSpPr/>
          <p:nvPr/>
        </p:nvSpPr>
        <p:spPr>
          <a:xfrm>
            <a:off x="1371600" y="3429000"/>
            <a:ext cx="1905000" cy="1600200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0" y="5029200"/>
            <a:ext cx="3505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DATA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Large real-world networks &amp; processes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8600" y="1371600"/>
            <a:ext cx="1905000" cy="1600200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76800" y="4343400"/>
            <a:ext cx="1905000" cy="1600200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172200" y="16002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ANALYSIS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Understanding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1800" y="4648200"/>
            <a:ext cx="236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POLICY/ ACTION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Managing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talk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533400" y="1676400"/>
            <a:ext cx="2878811" cy="3668018"/>
            <a:chOff x="4038600" y="1371600"/>
            <a:chExt cx="2426426" cy="2782634"/>
          </a:xfrm>
        </p:grpSpPr>
        <p:pic>
          <p:nvPicPr>
            <p:cNvPr id="12" name="Picture 22" descr="http://t3.gstatic.com/images?q=tbn:ANd9GcQcYJE6Q2vJOJYkLLzAPEz18fxCblXXe2PyZA-7fROK4iYA8VuIPA"/>
            <p:cNvPicPr>
              <a:picLocks noChangeAspect="1" noChangeArrowheads="1"/>
            </p:cNvPicPr>
            <p:nvPr/>
          </p:nvPicPr>
          <p:blipFill>
            <a:blip r:embed="rId2" cstate="print"/>
            <a:srcRect r="9100"/>
            <a:stretch>
              <a:fillRect/>
            </a:stretch>
          </p:blipFill>
          <p:spPr bwMode="auto">
            <a:xfrm>
              <a:off x="4315805" y="1494386"/>
              <a:ext cx="1246795" cy="15536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3" name="Oval 12"/>
            <p:cNvSpPr/>
            <p:nvPr/>
          </p:nvSpPr>
          <p:spPr>
            <a:xfrm>
              <a:off x="4038600" y="1371600"/>
              <a:ext cx="1905000" cy="1600200"/>
            </a:xfrm>
            <a:prstGeom prst="ellipse">
              <a:avLst/>
            </a:prstGeom>
            <a:noFill/>
            <a:ln w="6032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02826" y="3337034"/>
              <a:ext cx="2362200" cy="81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ANALYSIS</a:t>
              </a:r>
            </a:p>
            <a:p>
              <a:pPr algn="ctr"/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Understanding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57600" y="18288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Given propagation models:</a:t>
            </a:r>
          </a:p>
          <a:p>
            <a:endParaRPr lang="en-US" sz="3600" b="1" dirty="0" smtClean="0">
              <a:solidFill>
                <a:srgbClr val="7030A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Q1: Will an epidemic happen? </a:t>
            </a:r>
          </a:p>
          <a:p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talk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23622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Q2: How to immunize and control out-breaks better? 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381000" y="1524000"/>
            <a:ext cx="2866911" cy="4069616"/>
            <a:chOff x="381000" y="1524000"/>
            <a:chExt cx="2866911" cy="4069616"/>
          </a:xfrm>
        </p:grpSpPr>
        <p:pic>
          <p:nvPicPr>
            <p:cNvPr id="9" name="Picture 28" descr="polic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207" t="2507" r="2207" b="2507"/>
            <a:stretch>
              <a:fillRect/>
            </a:stretch>
          </p:blipFill>
          <p:spPr bwMode="auto">
            <a:xfrm>
              <a:off x="457200" y="1524000"/>
              <a:ext cx="2637504" cy="23076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Oval 9"/>
            <p:cNvSpPr/>
            <p:nvPr/>
          </p:nvSpPr>
          <p:spPr>
            <a:xfrm>
              <a:off x="562088" y="1705090"/>
              <a:ext cx="2312025" cy="2050988"/>
            </a:xfrm>
            <a:prstGeom prst="ellipse">
              <a:avLst/>
            </a:prstGeom>
            <a:noFill/>
            <a:ln w="6032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3962400"/>
              <a:ext cx="286691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POLICY/ ACTION</a:t>
              </a:r>
            </a:p>
            <a:p>
              <a:pPr algn="ctr"/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Managing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b="1" dirty="0" smtClean="0"/>
              <a:t>Epidemics: what happens?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(Theory)</a:t>
            </a:r>
            <a:endParaRPr lang="en-US" b="1" dirty="0" smtClean="0"/>
          </a:p>
          <a:p>
            <a:r>
              <a:rPr lang="en-US" dirty="0" smtClean="0"/>
              <a:t>Action: Who to immunize?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(Algorithms)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fundamental question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371600" y="1905000"/>
            <a:ext cx="3200400" cy="3067960"/>
            <a:chOff x="5181600" y="1412805"/>
            <a:chExt cx="2743200" cy="2514958"/>
          </a:xfrm>
        </p:grpSpPr>
        <p:pic>
          <p:nvPicPr>
            <p:cNvPr id="5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6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61314" y="1412805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7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65371" y="3161822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8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638800" y="2724568"/>
              <a:ext cx="1828800" cy="18633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638800" y="1905000"/>
              <a:ext cx="457200" cy="3810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86400" y="3048000"/>
              <a:ext cx="457200" cy="3048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477000" y="2974427"/>
              <a:ext cx="925286" cy="454574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518287" cy="934360"/>
          </a:xfrm>
          <a:prstGeom prst="rect">
            <a:avLst/>
          </a:prstGeom>
          <a:noFill/>
        </p:spPr>
      </p:pic>
      <p:pic>
        <p:nvPicPr>
          <p:cNvPr id="14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495800"/>
            <a:ext cx="518287" cy="93436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flipV="1">
            <a:off x="3124200" y="2143580"/>
            <a:ext cx="1828800" cy="14242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4638220"/>
            <a:ext cx="1752600" cy="46718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124200"/>
            <a:ext cx="518287" cy="93436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4572000" y="3527930"/>
            <a:ext cx="1828800" cy="6345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2514600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0" name="AutoShape 2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AutoShape 4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AutoShape 6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AutoShape 8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AutoShape 10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50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28800"/>
            <a:ext cx="544576" cy="409576"/>
          </a:xfrm>
          <a:prstGeom prst="rect">
            <a:avLst/>
          </a:prstGeom>
          <a:noFill/>
        </p:spPr>
      </p:pic>
      <p:pic>
        <p:nvPicPr>
          <p:cNvPr id="26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224" y="2486024"/>
            <a:ext cx="544576" cy="409576"/>
          </a:xfrm>
          <a:prstGeom prst="rect">
            <a:avLst/>
          </a:prstGeom>
          <a:noFill/>
        </p:spPr>
      </p:pic>
      <p:pic>
        <p:nvPicPr>
          <p:cNvPr id="2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495424"/>
            <a:ext cx="544576" cy="409576"/>
          </a:xfrm>
          <a:prstGeom prst="rect">
            <a:avLst/>
          </a:prstGeom>
          <a:noFill/>
        </p:spPr>
      </p:pic>
      <p:pic>
        <p:nvPicPr>
          <p:cNvPr id="28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424" y="4343400"/>
            <a:ext cx="544576" cy="409576"/>
          </a:xfrm>
          <a:prstGeom prst="rect">
            <a:avLst/>
          </a:prstGeom>
          <a:noFill/>
        </p:spPr>
      </p:pic>
      <p:pic>
        <p:nvPicPr>
          <p:cNvPr id="3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544576" cy="409576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295400" y="28956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38600" y="29718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58000" y="1219200"/>
            <a:ext cx="21336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b="1" dirty="0" smtClean="0"/>
              <a:t>Strong Virus</a:t>
            </a:r>
            <a:endParaRPr lang="en-US" sz="3200" b="1" dirty="0"/>
          </a:p>
        </p:txBody>
      </p:sp>
      <p:pic>
        <p:nvPicPr>
          <p:cNvPr id="3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124200"/>
            <a:ext cx="544576" cy="409576"/>
          </a:xfrm>
          <a:prstGeom prst="rect">
            <a:avLst/>
          </a:prstGeom>
          <a:noFill/>
        </p:spPr>
      </p:pic>
      <p:sp>
        <p:nvSpPr>
          <p:cNvPr id="38" name="Oval Callout 37"/>
          <p:cNvSpPr/>
          <p:nvPr/>
        </p:nvSpPr>
        <p:spPr>
          <a:xfrm>
            <a:off x="76200" y="5181600"/>
            <a:ext cx="3429000" cy="1066800"/>
          </a:xfrm>
          <a:prstGeom prst="wedgeEllipseCallout">
            <a:avLst>
              <a:gd name="adj1" fmla="val 23021"/>
              <a:gd name="adj2" fmla="val 6648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dirty="0" smtClean="0"/>
              <a:t>Epidemic?</a:t>
            </a:r>
            <a:endParaRPr lang="en-US" sz="3200" dirty="0"/>
          </a:p>
        </p:txBody>
      </p:sp>
      <p:sp>
        <p:nvSpPr>
          <p:cNvPr id="44034" name="AutoShape 2" descr="data:image/jpg;base64,/9j/4AAQSkZJRgABAQAAAQABAAD/2wBDAAkGBwgHBgkIBwgKCgkLDRYPDQwMDRsUFRAWIB0iIiAdHx8kKDQsJCYxJx8fLT0tMTU3Ojo6Iys/RD84QzQ5Ojf/2wBDAQoKCg0MDRoPDxo3JR8lNzc3Nzc3Nzc3Nzc3Nzc3Nzc3Nzc3Nzc3Nzc3Nzc3Nzc3Nzc3Nzc3Nzc3Nzc3Nzc3Nzf/wAARCAC7AJUDASIAAhEBAxEB/8QAHAAAAQUBAQEAAAAAAAAAAAAAAAEEBQYHAwII/8QAQxAAAQMDAgIIAwIMBQQDAAAAAQIDBAAFERIhBjEHExQiQVFhgTJxkaGxFSMzQlJTYnKCorLBFkODktE0c8Lh0vDx/8QAGgEBAAMBAQEAAAAAAAAAAAAAAAECAwQFBv/EACkRAAICAQQABQQDAQAAAAAAAAABAgMRBBIhMQUTIlFhQXGxwRSR0fD/2gAMAwEAAhEDEQA/AItyei9p7XfUSpk0qVrbdbWttJBIw2kZQlIxjz8/E1fuh+c6sXe3K6xMeOtp2O0terq0rSoEDc4GUE4BwM7VS7/Ck8P3G4NzoshpgzHHGXwwpTbiXHCpOFJBGe9jBwc1b+iWFKdkS77oLUCUwlhlKiNTikLVlWB8IBJG+/PbHPGG7ezebi4I0yikHKlrYwCiiigCiiigCiiigCiiigCiiigCiiigCiik50AUUtFAVfpMi9q4DvSAMqRGLwA80ELH9NQXQtND1kuEEneLNUtA/YcAWP5tf0q93SKJttlxDyfZW1v+0kj+9Y10JTixxEuIskdst4yPNbSh/ZaqA27NLSb4paAKKKKAKKKKAKKKKAKKKKAKKKKAKKKSgDmaWiigCiiigEPKsAtC/wAA9JTSQNKI95djkcsNuqUke2HEH2r6Ar5+6UI64nGd4LQIW4lmU2fNWgY/mboD6AHKim9tlon26LMaIKJDKHU48lAH+9OaAKKTlS0AUUUUAUUUUAUUUUAUUUmaADS0lLQBRRRQBRRRQCHlWPdM0bquJLXL8JENbR/01g/c4fpWxVm/TbF1Wi1TAPyE3q1fJaFD7wmgJnopmGXwNb0KVqXEC4qv9NRSP5QmrfWYdCUzMe828q3bfbkpHotOD9rZ+tafQBScqWg0AUUgpaAKKKQnFALRXhbiWxlagkeZOK8NyWXTht5pZ8krBoDsaQUgOTv7V6oAooooAooooAooooAqpdKkQy+BbmUjK4yEyk+nVqCz9gNW2m8+MiZCkRXRlt9pTagfJQwfvoDGOieYIvGoYySmZDcbHqpBC0/Zrrb6+beE5K7XxFZHnSQuNOQw8TtjJLKs/Un2r6HcuMVs4LuSOekE4+lAO6K4tSmXfya8+hGPvrtQBSUtR98uTFotzs6TrKGgMIbGVOKJAShI8VEkADzIoDzerxEs0YPTFqKnFaGWWk6nHl+CUJG5P/6cCoB1d+vHelSjZ4iuUaIUrkEftukEJPogHH6VRzM2FBmuXDiKfHN5dTpLCFlzsrf6pCRk4/SVjKjnwwB2PGNoBwkzVDzTCe/umtIwk/oYTujF4bSOw4VsZVqk25ExzOS5OUqQsn5rJr27wxw+58VjtvzTFQD9QM1yRxdZFfHKca/70Z1A+pTipGFcoNw/6CZHknxDLoUR7Deji12VjNS6eRkiyvQO/YbrMgkcmHHDJYPzQ4SR/CpNPoPErrEluFxFHRCfcUEMSW1FUaQrwSFHdCz+ir2KqdVxlRmJkZyPKaQ8w6nStpwZSoeRFVwaKTXZYQdqWqhZ5z9insWq4PLft8hWiBKcOpba/wBQ4rxOAdCjucYO+M27NVNE8i0UUUJCiiigCkVvtS0h5b0B839IcY27ii+RG+6VyC+0eWQ4A4MfxFQ9q2rh+SxNtcSe0QoPspcUoDcEpyU+mOR8c7VSuJEIl8YXiaG0HqltRUuaQSChsKVg+G7mPapHhi4Jt88wHVaYdwWVx1eDb5T+Mb9ykLSPHvjyoC8SbimMAnqusXjOM7D3+v0rtBuCJeUhOhaRnSfKo+VFVKIW1jrEjdGrn48/eutqhOtPF54BACSAM5NAPJM9llLgDiesQk7YJ39ay3ifilnilAXb1uIiwilKXM6esfWSnWnBzhDaXSDscqB8KuXGrsi28N3mWwFNIEZ0rOvIJUkgEDmDkg+1ZZEQ2zwvC0KTpXLlqPyQ0hpPtvn3q9azNIw1M9lUpfB64HiQZU+6KuA65iMnSww4olJOpWSQOZ7mMn9Krubbw8C2PwTbjqByeyJONvPTvUB0aW1X4GkztWO1laAc74Axn/cVfWpyPYJLPEq74qfIX1jYb7EpeW0YTpyD5bZxjmTueVc9882PDOvTVKNSTR2dsHDxX1YgMNLzj8Tqbxn1SQPrUdM4RtDxWpuTJaUgZySHUp3/AGwSD6Ag1KwkuPvzChCXoqXylsl0p1KB758jhXdz5pNNeIYV9etTTNikRmJBfK3etGQUkk4BIPiRnbPkRVI2zj1Jms9PVNeqC/oYtI4isyk9iuAuDJOEsSkOJzsdgVZI9l+1WO135EvLU2K9AmIALjLycjB21BY2IJxvtjIyBtkSxI6psrUFLbc1pBWTtjGM8/M00mRnE3OItCkASHHWlK8QFtnUMY3GW0keoFaRuk3hmM9LGEW4kpdWIlzjP2x9S8OpCSptJJbVsUqBHJQIBHqKe8LXhydZYzk8jt2tbDyEjm4hZQo48BlOfeqH0jvuNIiWhp0hFweC1YzkgFKAD5jUoK/h+dTvRxGVDdvEWMrLbM1JIWonKVtIXzPiCftrVmMOi+D1pa8NBQT38as+Fe6guFFFFAFMb1cmLRa5NwlnDMdsuKA5qxyA9ScAepp6TgZrMeIb5Nvl1ciGIPwZbJig8y0vU+44g9xS0HGEZ74AJJwk4oDxbYriLeEzwFSX1Kfk4/WrUVK+hOP4RXGTbFLbcaBDjS8EpUSCCDkEEciDuCMEEV3/AArFHxdoSfFKozuf6aRU9xSdTEJ9SQMlx8dQhPzK9/ok0BMcM8RvB1u0XtpCZ2/USHHAlEsAbnyDgHxJ8eY8cXVkkoB1JVncaeXtWQhDvEL6oTDCbutOlao7Q0RGs50qccVnXyOMZzg93NaPwjZXLDZUQXXUOL6xbig0kpbbK1FWhAPJIzgCoyBxxPbTeOHblbRjVKjONJJ8FFJwfrisIjS5N3t7ey3JjcdYejkZWtWlKetSOZOEJStPMEA8q+gp65KIT6oSWlyQ2ospdUUoK8bBRG4Ga+eLtFXHkLkqUoPvPqMlIQG1RZWSpSAAe74qSQTkZwTzorVXJFZ1K2Diy/dGTzbvCLCGiFKZedbWB4K1FX3KFT11RIehqbhrwvUNYDmhSkfnJSrfST4H7uYyNu8z23NZcadd5F1aClz3W2pKj75rpI4pvYDYRMcbR1iQoCS+SRnwJWceXvWUqm5NnTXcowUfY1i1vsuslhiO5G7NpbUytASUd0EAYJBGCNwSK6y5kaHp7U+hpSzhCVHvLPklPNR9ADWU/wCJZS3FrX2hK3CC4W5GnWQAMnSEgnAAyQTtR+H3mwpUaOpBWMLUuTpJ9D1aEKUPQqNU8l5L+escGpTLjEhKSiQ+hLivhaGVOL+SBlR9hVQ4h4xS1Jjpgo0ux3C4EuYUvJQpOCkHCR3vzjnb4TVMeuEt5K2y71LS/jajpDSVfPHeV/Eo01SAhISgY3wlKU+PkAPE+Q51pCpR5M53OSwOnLpKm8SW2fdZinCH0hSlq7qE6gfkAN+QA9B47R0ct6rZNuRGEXGYp9kkYKmglLaD7hGoeiqyXtzdhtFxhsFRvkxvqHXBjRDaPxN6gd14+IDYEgZymuC+P+IUpQ21elsNNpCW2osdtLaEgYAHdJwB5k1M7oxeDoo8O1Fsd6WF7t4yfRuaWss6LuLr7er09AucpuVHRFL3WllKHAdSUjdOARufDNTrnSdw/Hu0q3y1SWOzvFkySyVNKUDg4KckYORuByqynFrJjZpra7HW1lr25LtRUfbrzbroz11umx5Te2VMuBWPnjl70VY5nJJ4ZIVD3rhu0XlaXZ8JC30jCZDai26kei0kK9s1MUhoSZEu2y0Xi7Rolyk9niyQ02zJkuFaR1aFZ1g5wSo4yDt41C3mHItpty5s5l/rZzaFJcTrc0ZyrClHG2NyEjYj30DpBsMh5xm92hh1yawOrkMsLKFvsn93mpJ3AIOcqGDkVmfEVyjyYbsJuNplKWgOrkKdU82B3ge+gadxjGfE7Hc15N9eo8/vMWdlcq/L65Rbo0y4w5sq8wJMVlCkCMW5DCnEuJbWoBWUqBBKlKAAB2xzNdrp0gX62NJTItlu7USEqjIecUpGr4VLIThHgdGVE8hzqJsN0bkWC1TmtLi2Q86tvnh5DTqwk/xb+wNN+D7Gi7mO5c35DwnIflOpD6gHAFJQARnx1aj7DlWeheolJwT4iVvdeVJosyOJb1PjRbS46w0/MOBeIxAbW1jfq0nOl48gNxzUOWkertwtbnLUWIbTTBSnGVKKQ5k5wtXMknBC9yFb77g8uIrZbrRb1OxzpU8SOxOKW725ZOdKQSVa/wBpPLmRgZESq5C4W6I1KUtaFBMiMJJb67SUkd4Odx1OFbLByDjO9V1sdSpJyfC9v+7FUq5JuKKhcrVKt5ClIccZLimwsJ7yFJBJStI5KAB3GUnGQfCoxxIfYWGiDkbKTuM+H24rSIEhDVwjKCXnG2ZCHXlMfji0EM9WhKiN1KOAVaQfHbkTNvRuEb04VvNWt6R+drCWnR8/hWPevU0k52V5mc92ISwjHmnA42ladgoZx5HxFdAdOftrV3uCeFVAqEdLIJyS1LWkE/7sVyRZuCbW4C72F1wckyJPXHPogk5+ldODLeZI9LaGQwpLyt9krGB6E0+td5aioSW4uhxSkh24FzLiGye/1IxhBxnv7q8qtnSHdUliJEtbLseA6HA9iL1AdI06QMgEjBO2ADtzrOOucCw4e8CPgB2wf71y3WyTcYnt+H6Cq2tW3Ph5SX7f+ErxDZnrWUtLbWllxvro5cGFLbBPxJHI+OPUeOQIXOR6H/inky4vzW20POvO9W0Gmy6rPVoH5opp6eA2FcsU0uT2udsVJ5aWG/wSFtubtvWXo0lcaSW+rDrbq0LTuDlOlQzy5EEemcUyU8vADJ0oSNtQyVfPxrx8qDv86n4YbxmUVhvtrt4H8W9OWdxTjJCe0Np1HOM4yf8AyoqEvIPVxMAn8X4e1Fb1rMUeP4jXH+TJ/b8I+w6KKK6zxRCkHnWM9MMQx+K4cpIITLhaSfDU2s/2cH0rZ6zjpqhBy0WycAcx5gbUfAIcSUn+YIoCucH2F28cKLlWZxDV1gS3GlNufk5KQesQFeRAc0hXkSk5B2h4M9+0PpgLkTLdMiKX1cN7q0qbSrmnWtONO/xE4Oyh5VaOhaYE3O8QDnDjTMhIPmNSFf8AhWmzbXb7gpC50CLJU38BfZSsp+WRtWM6VJ5Tw/gvGWO1kzLh3hpXE8O7S5Mh51L0JMKPOcJWX1hWtxxOeaNQSkYwCEmq5BdMiwttNwY0Vp1jC8OrdUhO+UJ1juAEkfEcb4863oJCEhKAEgYAAHKsf4htTto4mk22G2l6PLSqZHR1qUKTrUdaAFEasK32OQFAeFaRjtWCreXkYREOQ0JTAfVGQP8AKSMtH+A7D2wT45p4q6TVo0yYkKUByyVI+whYprolMgB+BNSQN1dUVj+XNc1TI6Pyrha/7qFI/qAqxA67Un82x25J8y4MfY1SifcAkoZVFhoPMR2Mn6k4/lpkJ8I/DMin/XR/zSmbET8UuMPm8kf3oCN4lYK4aZTjjrrzTgy44sqODscDkkbg4AA2qpYCVqbVkAKJTtyzV6ceizErZQvr0FJSUsJLmcjf4QfD76pdwjvRnlIkIW260dCwtOk+h98g+9ct8fVuPe8KtUqpVPtPK+31GxBB3G9Fex38A7KHL19K8VznqZyFeVnCT8j/AOq9UradTyE898n5Df8A4oMZ4LXwbwz/AIhemII2ittDP72v/wCNFaP0MW0xeG37gpHenyCpGf1aO4n6kKPvRXXXV6UfN67U7tTNp8ZNEooorc4Qqr9JMIzuB7u2lIK22OvQP2myFj+mrPzrxJZRIYcZdSFNuJKFJPiCMGgMJ6M5nZeObcQcIltOxySdt060/a39tbyOVfM1rcXZrpBcd+O2zm0OHP6t3Qr7NX1r6ZGMbHagA8qz7pMZVfnI1hjMLf0JMiZ1YQFtIIUEBK1AgKUoZwNzp5gb1arhxPYbc+Y868wGXxzaW+kLH8Oc1nPEHGcKBxe6/Z1Inx58dtLqkJXpbeQSEnURpwUqwRn83fFY6h2Kt+WuS0Nu7kbRRHixnXEXRcXq06iw4+rCxnTlvWFkK1d0tqSpQJABwRT1FxW0htUye9bdYykXa2rYyP30qCPuPoK6x7PMa4ps11vfZUIk3DUEstjKHOoUG8uZJKTpxgE5JG/gNTKEqTpIykjcHcGpp37Fv7Iltz6TNmmJcxIVGl2aUg8lNuFWfpmlcgy44KnpNnip8VrBH3lP31cpPC3D0pZXJsdsdWealxGyT74zXlrhLhtlQU1YLWlQ5KENvI98VqQUizKbvNylR2uJGXm2AE9XCDYW4rAJIyVkIGcZHM53GN6pxnY1yL84uzhyS0hrq3At1bzkhxJOsIBzshJGeQycc9q0rpIgofsDLMEJYui5bLVvfbGFsuKWMlJG4wgLJ9Aaq9vce4SlORJ1rKuuADK4jinT1aUjZIVuBnKsEjdRxnnXLq5WRr9Ecm+ksdVqsTw0ZI431XmWzslQ+40uC4Mj4hz+XnV5btFq4mXLks3dq2396Q885bZoKEBGrCRkgYVgAkjPxbioWfwbfYSyV2eWtOdnYQ69s+uUZx7gVl5c0llH0VOtouXElF+z/TK4SACSeVS/DVllXu6x7dEJTIkHvKx+RaHxLPy+8gU8s3CN5ustLcK2SgsHCnZTZaba9SVAfQAmtu4K4Rh8LQlJQvr5rwBkSiMFZHJIHgkeA9zV66nJ89Ger11dMMQacn1jpfP3J23wmbfBjw4qNDEdtLbafJIGBRTqiuw+ZxnsKSiloSFIeVLSHlQHzvx9A7Pxbf4ichLznXI8NnUA/wBRV9K0DhyfK4ztSLg/cJceCnSwiNEdLOtSUJ1qWsd45WVAAEDA8c1B9MkTqOJ4EwbCVDU2T+02vI98OfZVd4D4se4aS9Dcgl23PuqcaOrSpRyQpTZPdUNgCPPO9SiJdcGnt2RmxxS5w82WVN5WqMXFKQ/4kHUThR3woY3xnIqUV2W6QU9YhMiLIbCtLgyFJIyMg+hqux+kLh9YCnHZTB8nIqzj/bkUztnHFhhW5DC3ZKi2txKEojLPd1q08wPzdNTwZNMkYnD9rX2q2S4msMFK2z1y0am1ZKFYSoALSpKhqxnKQrmc1YeC5ciRaVsTXlPyIMp6It5fxOhCsJUfUp059c1ntx6Q4rdwTMiW98oTHW0TJcSyCSpBB21HbB8udXPovkKncNruLiAhc2bJfKRnAy4QME8xgCoZeOS30h5GloPKoLlFREZ4gu1wnXNAkNxZa4sJpZOhlKAAtQA21KUVZPkAPOvSYEUzlwILDcWM22Fy1R06FulWdLZUnBxgEq3zgpA5mqtI40/w5xPe7U5BD7YnrdSQ+EOd8JUe6RgjJO+RTu28e2hEma7ManRy+8lSdbIX3Q2hO5ST4pPtVlgyaeck/OgxpTibVFhw0NoQFurXGQsNJJISEpIxqOFbnYBOcHYU2jcF2qA92m1LmW+YQR2iI9oJz5ox1ZHppxTCFxtYG5lxeXKe0uuN6D2ZwkpS2kctP6Wqm116S4LLCjbojrqh/myfxTSfUjOo/LA+dOCEmXzhO4SbjbHO3lC5cWS7FdcQnCXChRGsDwyMHHgc1Niq70esvNcIW9cptaJUhCpMgLTpUXHFFaiQeW6uVWOqmwUUmaKAWiiigCkPKlpDyNAQN8Xw5PSqJfUQ5CWFBRbkN6urODg7jb/2PMVyuDPDN0thgzGIj0OOUpDfV4DJ5DGB3OXMYqbUwysrUtltSlfESgHPLn9B9BQYsdQOqOyc88tjegM0f4E4TdAejXG7x0q5Moc6wp28loUftpWeAeEgvLt2uroyAUqdDY8tylA8dudaT2SMVajHZ1AAZ6sZxR2SMBtHZ56vyY5+dAVG22Pge2J7RGtzCloR1hckIW6tCf0iXM4H9xjnVoXdITB0qeCQAn804GRkeG229dhEjJUNMZkYORhsbbY+7ajskYgKMZnO2/VjwO1AJEuEaYFFh3VoxqykjGSR4+oI9q8T7mzBOHg4fxZWNKM5wUjHzyobU6babbB6tCU/ujFcn40d5YW8w04oJICloBIHlvQEBcZfD94ZSm529E1lQGnrowXso4GDuRuCPP23qtSeCuEpaSuHDukTOM9lk4AJWUAaVqIB1AjlvjbNaGIsYKBEdnOrOerHPGPu2r0mOyhICGW0gAYAQBjByPoScUBncTousstLim7nekhKyghamc5GOR0f/dxzzVgsfR5w5Z5CJKIq5cpByh6Y6XSk+YB7oPqAKssVhlhvSw020nJOltISM/IV3oAAx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914400" y="1295400"/>
            <a:ext cx="6873073" cy="3901856"/>
          </a:xfrm>
          <a:custGeom>
            <a:avLst/>
            <a:gdLst>
              <a:gd name="connsiteX0" fmla="*/ 20096 w 6993653"/>
              <a:gd name="connsiteY0" fmla="*/ 2723103 h 4081889"/>
              <a:gd name="connsiteX1" fmla="*/ 20096 w 6993653"/>
              <a:gd name="connsiteY1" fmla="*/ 2723103 h 4081889"/>
              <a:gd name="connsiteX2" fmla="*/ 30145 w 6993653"/>
              <a:gd name="connsiteY2" fmla="*/ 2532185 h 4081889"/>
              <a:gd name="connsiteX3" fmla="*/ 50242 w 6993653"/>
              <a:gd name="connsiteY3" fmla="*/ 2401556 h 4081889"/>
              <a:gd name="connsiteX4" fmla="*/ 221064 w 6993653"/>
              <a:gd name="connsiteY4" fmla="*/ 1597688 h 4081889"/>
              <a:gd name="connsiteX5" fmla="*/ 331595 w 6993653"/>
              <a:gd name="connsiteY5" fmla="*/ 1266092 h 4081889"/>
              <a:gd name="connsiteX6" fmla="*/ 653143 w 6993653"/>
              <a:gd name="connsiteY6" fmla="*/ 562708 h 4081889"/>
              <a:gd name="connsiteX7" fmla="*/ 733529 w 6993653"/>
              <a:gd name="connsiteY7" fmla="*/ 452176 h 4081889"/>
              <a:gd name="connsiteX8" fmla="*/ 884255 w 6993653"/>
              <a:gd name="connsiteY8" fmla="*/ 301451 h 4081889"/>
              <a:gd name="connsiteX9" fmla="*/ 1004835 w 6993653"/>
              <a:gd name="connsiteY9" fmla="*/ 190919 h 4081889"/>
              <a:gd name="connsiteX10" fmla="*/ 1065125 w 6993653"/>
              <a:gd name="connsiteY10" fmla="*/ 150725 h 4081889"/>
              <a:gd name="connsiteX11" fmla="*/ 1175657 w 6993653"/>
              <a:gd name="connsiteY11" fmla="*/ 60290 h 4081889"/>
              <a:gd name="connsiteX12" fmla="*/ 1256044 w 6993653"/>
              <a:gd name="connsiteY12" fmla="*/ 0 h 4081889"/>
              <a:gd name="connsiteX13" fmla="*/ 1326382 w 6993653"/>
              <a:gd name="connsiteY13" fmla="*/ 10048 h 4081889"/>
              <a:gd name="connsiteX14" fmla="*/ 1366576 w 6993653"/>
              <a:gd name="connsiteY14" fmla="*/ 30145 h 4081889"/>
              <a:gd name="connsiteX15" fmla="*/ 1436914 w 6993653"/>
              <a:gd name="connsiteY15" fmla="*/ 40193 h 4081889"/>
              <a:gd name="connsiteX16" fmla="*/ 1497204 w 6993653"/>
              <a:gd name="connsiteY16" fmla="*/ 50242 h 4081889"/>
              <a:gd name="connsiteX17" fmla="*/ 1547446 w 6993653"/>
              <a:gd name="connsiteY17" fmla="*/ 60290 h 4081889"/>
              <a:gd name="connsiteX18" fmla="*/ 1678075 w 6993653"/>
              <a:gd name="connsiteY18" fmla="*/ 80387 h 4081889"/>
              <a:gd name="connsiteX19" fmla="*/ 2140299 w 6993653"/>
              <a:gd name="connsiteY19" fmla="*/ 50242 h 4081889"/>
              <a:gd name="connsiteX20" fmla="*/ 2441749 w 6993653"/>
              <a:gd name="connsiteY20" fmla="*/ 30145 h 4081889"/>
              <a:gd name="connsiteX21" fmla="*/ 3125037 w 6993653"/>
              <a:gd name="connsiteY21" fmla="*/ 50242 h 4081889"/>
              <a:gd name="connsiteX22" fmla="*/ 3225521 w 6993653"/>
              <a:gd name="connsiteY22" fmla="*/ 80387 h 4081889"/>
              <a:gd name="connsiteX23" fmla="*/ 3305907 w 6993653"/>
              <a:gd name="connsiteY23" fmla="*/ 120580 h 4081889"/>
              <a:gd name="connsiteX24" fmla="*/ 3908809 w 6993653"/>
              <a:gd name="connsiteY24" fmla="*/ 140677 h 4081889"/>
              <a:gd name="connsiteX25" fmla="*/ 4109776 w 6993653"/>
              <a:gd name="connsiteY25" fmla="*/ 170822 h 4081889"/>
              <a:gd name="connsiteX26" fmla="*/ 4330839 w 6993653"/>
              <a:gd name="connsiteY26" fmla="*/ 221064 h 4081889"/>
              <a:gd name="connsiteX27" fmla="*/ 4551903 w 6993653"/>
              <a:gd name="connsiteY27" fmla="*/ 271306 h 4081889"/>
              <a:gd name="connsiteX28" fmla="*/ 4662435 w 6993653"/>
              <a:gd name="connsiteY28" fmla="*/ 301451 h 4081889"/>
              <a:gd name="connsiteX29" fmla="*/ 4803112 w 6993653"/>
              <a:gd name="connsiteY29" fmla="*/ 311499 h 4081889"/>
              <a:gd name="connsiteX30" fmla="*/ 5064369 w 6993653"/>
              <a:gd name="connsiteY30" fmla="*/ 351692 h 4081889"/>
              <a:gd name="connsiteX31" fmla="*/ 5265336 w 6993653"/>
              <a:gd name="connsiteY31" fmla="*/ 401934 h 4081889"/>
              <a:gd name="connsiteX32" fmla="*/ 5416061 w 6993653"/>
              <a:gd name="connsiteY32" fmla="*/ 532563 h 4081889"/>
              <a:gd name="connsiteX33" fmla="*/ 5486400 w 6993653"/>
              <a:gd name="connsiteY33" fmla="*/ 592853 h 4081889"/>
              <a:gd name="connsiteX34" fmla="*/ 5717512 w 6993653"/>
              <a:gd name="connsiteY34" fmla="*/ 844062 h 4081889"/>
              <a:gd name="connsiteX35" fmla="*/ 5777802 w 6993653"/>
              <a:gd name="connsiteY35" fmla="*/ 944545 h 4081889"/>
              <a:gd name="connsiteX36" fmla="*/ 5848140 w 6993653"/>
              <a:gd name="connsiteY36" fmla="*/ 1024932 h 4081889"/>
              <a:gd name="connsiteX37" fmla="*/ 5988817 w 6993653"/>
              <a:gd name="connsiteY37" fmla="*/ 1256044 h 4081889"/>
              <a:gd name="connsiteX38" fmla="*/ 6039059 w 6993653"/>
              <a:gd name="connsiteY38" fmla="*/ 1346479 h 4081889"/>
              <a:gd name="connsiteX39" fmla="*/ 6109398 w 6993653"/>
              <a:gd name="connsiteY39" fmla="*/ 1446963 h 4081889"/>
              <a:gd name="connsiteX40" fmla="*/ 6229978 w 6993653"/>
              <a:gd name="connsiteY40" fmla="*/ 1567543 h 4081889"/>
              <a:gd name="connsiteX41" fmla="*/ 6330461 w 6993653"/>
              <a:gd name="connsiteY41" fmla="*/ 1668026 h 4081889"/>
              <a:gd name="connsiteX42" fmla="*/ 6712299 w 6993653"/>
              <a:gd name="connsiteY42" fmla="*/ 2049864 h 4081889"/>
              <a:gd name="connsiteX43" fmla="*/ 6812782 w 6993653"/>
              <a:gd name="connsiteY43" fmla="*/ 2130251 h 4081889"/>
              <a:gd name="connsiteX44" fmla="*/ 6993653 w 6993653"/>
              <a:gd name="connsiteY44" fmla="*/ 2351314 h 4081889"/>
              <a:gd name="connsiteX45" fmla="*/ 6983604 w 6993653"/>
              <a:gd name="connsiteY45" fmla="*/ 2522136 h 4081889"/>
              <a:gd name="connsiteX46" fmla="*/ 6953459 w 6993653"/>
              <a:gd name="connsiteY46" fmla="*/ 2582426 h 4081889"/>
              <a:gd name="connsiteX47" fmla="*/ 6863024 w 6993653"/>
              <a:gd name="connsiteY47" fmla="*/ 2703007 h 4081889"/>
              <a:gd name="connsiteX48" fmla="*/ 6782637 w 6993653"/>
              <a:gd name="connsiteY48" fmla="*/ 2753248 h 4081889"/>
              <a:gd name="connsiteX49" fmla="*/ 6662057 w 6993653"/>
              <a:gd name="connsiteY49" fmla="*/ 2863780 h 4081889"/>
              <a:gd name="connsiteX50" fmla="*/ 6481187 w 6993653"/>
              <a:gd name="connsiteY50" fmla="*/ 3024554 h 4081889"/>
              <a:gd name="connsiteX51" fmla="*/ 6270171 w 6993653"/>
              <a:gd name="connsiteY51" fmla="*/ 3145134 h 4081889"/>
              <a:gd name="connsiteX52" fmla="*/ 6069204 w 6993653"/>
              <a:gd name="connsiteY52" fmla="*/ 3245618 h 4081889"/>
              <a:gd name="connsiteX53" fmla="*/ 5958672 w 6993653"/>
              <a:gd name="connsiteY53" fmla="*/ 3265714 h 4081889"/>
              <a:gd name="connsiteX54" fmla="*/ 5817995 w 6993653"/>
              <a:gd name="connsiteY54" fmla="*/ 3285811 h 4081889"/>
              <a:gd name="connsiteX55" fmla="*/ 5516545 w 6993653"/>
              <a:gd name="connsiteY55" fmla="*/ 3235569 h 4081889"/>
              <a:gd name="connsiteX56" fmla="*/ 5084466 w 6993653"/>
              <a:gd name="connsiteY56" fmla="*/ 3165231 h 4081889"/>
              <a:gd name="connsiteX57" fmla="*/ 4933740 w 6993653"/>
              <a:gd name="connsiteY57" fmla="*/ 3155182 h 4081889"/>
              <a:gd name="connsiteX58" fmla="*/ 4823209 w 6993653"/>
              <a:gd name="connsiteY58" fmla="*/ 3145134 h 4081889"/>
              <a:gd name="connsiteX59" fmla="*/ 4099727 w 6993653"/>
              <a:gd name="connsiteY59" fmla="*/ 3114989 h 4081889"/>
              <a:gd name="connsiteX60" fmla="*/ 3908809 w 6993653"/>
              <a:gd name="connsiteY60" fmla="*/ 3104941 h 4081889"/>
              <a:gd name="connsiteX61" fmla="*/ 3366198 w 6993653"/>
              <a:gd name="connsiteY61" fmla="*/ 3114989 h 4081889"/>
              <a:gd name="connsiteX62" fmla="*/ 3305907 w 6993653"/>
              <a:gd name="connsiteY62" fmla="*/ 3135086 h 4081889"/>
              <a:gd name="connsiteX63" fmla="*/ 3225521 w 6993653"/>
              <a:gd name="connsiteY63" fmla="*/ 3165231 h 4081889"/>
              <a:gd name="connsiteX64" fmla="*/ 3165231 w 6993653"/>
              <a:gd name="connsiteY64" fmla="*/ 3225521 h 4081889"/>
              <a:gd name="connsiteX65" fmla="*/ 3145134 w 6993653"/>
              <a:gd name="connsiteY65" fmla="*/ 3265714 h 4081889"/>
              <a:gd name="connsiteX66" fmla="*/ 3014505 w 6993653"/>
              <a:gd name="connsiteY66" fmla="*/ 3396343 h 4081889"/>
              <a:gd name="connsiteX67" fmla="*/ 2974312 w 6993653"/>
              <a:gd name="connsiteY67" fmla="*/ 3406391 h 4081889"/>
              <a:gd name="connsiteX68" fmla="*/ 2873828 w 6993653"/>
              <a:gd name="connsiteY68" fmla="*/ 3436536 h 4081889"/>
              <a:gd name="connsiteX69" fmla="*/ 2793442 w 6993653"/>
              <a:gd name="connsiteY69" fmla="*/ 3456633 h 4081889"/>
              <a:gd name="connsiteX70" fmla="*/ 2713055 w 6993653"/>
              <a:gd name="connsiteY70" fmla="*/ 3506875 h 4081889"/>
              <a:gd name="connsiteX71" fmla="*/ 2672861 w 6993653"/>
              <a:gd name="connsiteY71" fmla="*/ 3537020 h 4081889"/>
              <a:gd name="connsiteX72" fmla="*/ 2642716 w 6993653"/>
              <a:gd name="connsiteY72" fmla="*/ 3557117 h 4081889"/>
              <a:gd name="connsiteX73" fmla="*/ 2612571 w 6993653"/>
              <a:gd name="connsiteY73" fmla="*/ 3627455 h 4081889"/>
              <a:gd name="connsiteX74" fmla="*/ 2552281 w 6993653"/>
              <a:gd name="connsiteY74" fmla="*/ 3687745 h 4081889"/>
              <a:gd name="connsiteX75" fmla="*/ 2502039 w 6993653"/>
              <a:gd name="connsiteY75" fmla="*/ 3697793 h 4081889"/>
              <a:gd name="connsiteX76" fmla="*/ 2441749 w 6993653"/>
              <a:gd name="connsiteY76" fmla="*/ 3727938 h 4081889"/>
              <a:gd name="connsiteX77" fmla="*/ 2401556 w 6993653"/>
              <a:gd name="connsiteY77" fmla="*/ 3737987 h 4081889"/>
              <a:gd name="connsiteX78" fmla="*/ 2301072 w 6993653"/>
              <a:gd name="connsiteY78" fmla="*/ 3768132 h 4081889"/>
              <a:gd name="connsiteX79" fmla="*/ 2220685 w 6993653"/>
              <a:gd name="connsiteY79" fmla="*/ 3798277 h 4081889"/>
              <a:gd name="connsiteX80" fmla="*/ 2140299 w 6993653"/>
              <a:gd name="connsiteY80" fmla="*/ 3828422 h 4081889"/>
              <a:gd name="connsiteX81" fmla="*/ 2100105 w 6993653"/>
              <a:gd name="connsiteY81" fmla="*/ 3888712 h 4081889"/>
              <a:gd name="connsiteX82" fmla="*/ 2049864 w 6993653"/>
              <a:gd name="connsiteY82" fmla="*/ 3938954 h 4081889"/>
              <a:gd name="connsiteX83" fmla="*/ 1959428 w 6993653"/>
              <a:gd name="connsiteY83" fmla="*/ 3949002 h 4081889"/>
              <a:gd name="connsiteX84" fmla="*/ 1929283 w 6993653"/>
              <a:gd name="connsiteY84" fmla="*/ 3959051 h 4081889"/>
              <a:gd name="connsiteX85" fmla="*/ 1879042 w 6993653"/>
              <a:gd name="connsiteY85" fmla="*/ 3979147 h 4081889"/>
              <a:gd name="connsiteX86" fmla="*/ 1838848 w 6993653"/>
              <a:gd name="connsiteY86" fmla="*/ 3989196 h 4081889"/>
              <a:gd name="connsiteX87" fmla="*/ 1406769 w 6993653"/>
              <a:gd name="connsiteY87" fmla="*/ 3979147 h 4081889"/>
              <a:gd name="connsiteX88" fmla="*/ 823965 w 6993653"/>
              <a:gd name="connsiteY88" fmla="*/ 3858567 h 4081889"/>
              <a:gd name="connsiteX89" fmla="*/ 592853 w 6993653"/>
              <a:gd name="connsiteY89" fmla="*/ 3828422 h 4081889"/>
              <a:gd name="connsiteX90" fmla="*/ 462224 w 6993653"/>
              <a:gd name="connsiteY90" fmla="*/ 3808325 h 4081889"/>
              <a:gd name="connsiteX91" fmla="*/ 432079 w 6993653"/>
              <a:gd name="connsiteY91" fmla="*/ 3798277 h 4081889"/>
              <a:gd name="connsiteX92" fmla="*/ 401934 w 6993653"/>
              <a:gd name="connsiteY92" fmla="*/ 3737987 h 4081889"/>
              <a:gd name="connsiteX93" fmla="*/ 351692 w 6993653"/>
              <a:gd name="connsiteY93" fmla="*/ 3547068 h 4081889"/>
              <a:gd name="connsiteX94" fmla="*/ 301450 w 6993653"/>
              <a:gd name="connsiteY94" fmla="*/ 3446585 h 4081889"/>
              <a:gd name="connsiteX95" fmla="*/ 271305 w 6993653"/>
              <a:gd name="connsiteY95" fmla="*/ 3356149 h 4081889"/>
              <a:gd name="connsiteX96" fmla="*/ 221064 w 6993653"/>
              <a:gd name="connsiteY96" fmla="*/ 3175279 h 4081889"/>
              <a:gd name="connsiteX97" fmla="*/ 211015 w 6993653"/>
              <a:gd name="connsiteY97" fmla="*/ 3104941 h 4081889"/>
              <a:gd name="connsiteX98" fmla="*/ 170822 w 6993653"/>
              <a:gd name="connsiteY98" fmla="*/ 2994409 h 4081889"/>
              <a:gd name="connsiteX99" fmla="*/ 150725 w 6993653"/>
              <a:gd name="connsiteY99" fmla="*/ 2903974 h 4081889"/>
              <a:gd name="connsiteX100" fmla="*/ 130628 w 6993653"/>
              <a:gd name="connsiteY100" fmla="*/ 2873829 h 4081889"/>
              <a:gd name="connsiteX101" fmla="*/ 110532 w 6993653"/>
              <a:gd name="connsiteY101" fmla="*/ 2823587 h 4081889"/>
              <a:gd name="connsiteX102" fmla="*/ 80387 w 6993653"/>
              <a:gd name="connsiteY102" fmla="*/ 2753248 h 4081889"/>
              <a:gd name="connsiteX103" fmla="*/ 40193 w 6993653"/>
              <a:gd name="connsiteY103" fmla="*/ 2733152 h 4081889"/>
              <a:gd name="connsiteX104" fmla="*/ 0 w 6993653"/>
              <a:gd name="connsiteY104" fmla="*/ 2652765 h 4081889"/>
              <a:gd name="connsiteX105" fmla="*/ 0 w 6993653"/>
              <a:gd name="connsiteY105" fmla="*/ 2652765 h 40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993653" h="4081889">
                <a:moveTo>
                  <a:pt x="20096" y="2723103"/>
                </a:moveTo>
                <a:lnTo>
                  <a:pt x="20096" y="2723103"/>
                </a:lnTo>
                <a:cubicBezTo>
                  <a:pt x="23446" y="2659464"/>
                  <a:pt x="24196" y="2595634"/>
                  <a:pt x="30145" y="2532185"/>
                </a:cubicBezTo>
                <a:cubicBezTo>
                  <a:pt x="34257" y="2488322"/>
                  <a:pt x="44604" y="2445249"/>
                  <a:pt x="50242" y="2401556"/>
                </a:cubicBezTo>
                <a:cubicBezTo>
                  <a:pt x="94255" y="2060454"/>
                  <a:pt x="54936" y="2096077"/>
                  <a:pt x="221064" y="1597688"/>
                </a:cubicBezTo>
                <a:cubicBezTo>
                  <a:pt x="257908" y="1487156"/>
                  <a:pt x="288993" y="1374535"/>
                  <a:pt x="331595" y="1266092"/>
                </a:cubicBezTo>
                <a:cubicBezTo>
                  <a:pt x="388080" y="1122312"/>
                  <a:pt x="540644" y="750207"/>
                  <a:pt x="653143" y="562708"/>
                </a:cubicBezTo>
                <a:cubicBezTo>
                  <a:pt x="676582" y="523643"/>
                  <a:pt x="705070" y="487750"/>
                  <a:pt x="733529" y="452176"/>
                </a:cubicBezTo>
                <a:cubicBezTo>
                  <a:pt x="822448" y="341027"/>
                  <a:pt x="792469" y="386177"/>
                  <a:pt x="884255" y="301451"/>
                </a:cubicBezTo>
                <a:cubicBezTo>
                  <a:pt x="955112" y="236044"/>
                  <a:pt x="930011" y="247037"/>
                  <a:pt x="1004835" y="190919"/>
                </a:cubicBezTo>
                <a:cubicBezTo>
                  <a:pt x="1024158" y="176427"/>
                  <a:pt x="1045939" y="165397"/>
                  <a:pt x="1065125" y="150725"/>
                </a:cubicBezTo>
                <a:cubicBezTo>
                  <a:pt x="1102940" y="121808"/>
                  <a:pt x="1134836" y="84782"/>
                  <a:pt x="1175657" y="60290"/>
                </a:cubicBezTo>
                <a:cubicBezTo>
                  <a:pt x="1238084" y="22834"/>
                  <a:pt x="1212089" y="43955"/>
                  <a:pt x="1256044" y="0"/>
                </a:cubicBezTo>
                <a:cubicBezTo>
                  <a:pt x="1279490" y="3349"/>
                  <a:pt x="1303533" y="3816"/>
                  <a:pt x="1326382" y="10048"/>
                </a:cubicBezTo>
                <a:cubicBezTo>
                  <a:pt x="1340834" y="13989"/>
                  <a:pt x="1352124" y="26204"/>
                  <a:pt x="1366576" y="30145"/>
                </a:cubicBezTo>
                <a:cubicBezTo>
                  <a:pt x="1389425" y="36377"/>
                  <a:pt x="1413505" y="36592"/>
                  <a:pt x="1436914" y="40193"/>
                </a:cubicBezTo>
                <a:cubicBezTo>
                  <a:pt x="1457051" y="43291"/>
                  <a:pt x="1477159" y="46597"/>
                  <a:pt x="1497204" y="50242"/>
                </a:cubicBezTo>
                <a:cubicBezTo>
                  <a:pt x="1514007" y="53297"/>
                  <a:pt x="1530642" y="57235"/>
                  <a:pt x="1547446" y="60290"/>
                </a:cubicBezTo>
                <a:cubicBezTo>
                  <a:pt x="1598557" y="69583"/>
                  <a:pt x="1625396" y="72861"/>
                  <a:pt x="1678075" y="80387"/>
                </a:cubicBezTo>
                <a:lnTo>
                  <a:pt x="2140299" y="50242"/>
                </a:lnTo>
                <a:cubicBezTo>
                  <a:pt x="2518523" y="24599"/>
                  <a:pt x="1978225" y="57410"/>
                  <a:pt x="2441749" y="30145"/>
                </a:cubicBezTo>
                <a:cubicBezTo>
                  <a:pt x="2669512" y="36844"/>
                  <a:pt x="2897643" y="35665"/>
                  <a:pt x="3125037" y="50242"/>
                </a:cubicBezTo>
                <a:cubicBezTo>
                  <a:pt x="3159935" y="52479"/>
                  <a:pt x="3192929" y="67713"/>
                  <a:pt x="3225521" y="80387"/>
                </a:cubicBezTo>
                <a:cubicBezTo>
                  <a:pt x="3253442" y="91245"/>
                  <a:pt x="3276065" y="117947"/>
                  <a:pt x="3305907" y="120580"/>
                </a:cubicBezTo>
                <a:cubicBezTo>
                  <a:pt x="3506208" y="138254"/>
                  <a:pt x="3707842" y="133978"/>
                  <a:pt x="3908809" y="140677"/>
                </a:cubicBezTo>
                <a:cubicBezTo>
                  <a:pt x="3975798" y="150725"/>
                  <a:pt x="4043234" y="158147"/>
                  <a:pt x="4109776" y="170822"/>
                </a:cubicBezTo>
                <a:cubicBezTo>
                  <a:pt x="4184008" y="184962"/>
                  <a:pt x="4330839" y="221064"/>
                  <a:pt x="4330839" y="221064"/>
                </a:cubicBezTo>
                <a:cubicBezTo>
                  <a:pt x="4464790" y="297606"/>
                  <a:pt x="4337141" y="238265"/>
                  <a:pt x="4551903" y="271306"/>
                </a:cubicBezTo>
                <a:cubicBezTo>
                  <a:pt x="4589649" y="277113"/>
                  <a:pt x="4624725" y="295417"/>
                  <a:pt x="4662435" y="301451"/>
                </a:cubicBezTo>
                <a:cubicBezTo>
                  <a:pt x="4708856" y="308878"/>
                  <a:pt x="4756220" y="308150"/>
                  <a:pt x="4803112" y="311499"/>
                </a:cubicBezTo>
                <a:cubicBezTo>
                  <a:pt x="4890198" y="324897"/>
                  <a:pt x="4979363" y="328509"/>
                  <a:pt x="5064369" y="351692"/>
                </a:cubicBezTo>
                <a:cubicBezTo>
                  <a:pt x="5204693" y="389962"/>
                  <a:pt x="5137621" y="373552"/>
                  <a:pt x="5265336" y="401934"/>
                </a:cubicBezTo>
                <a:cubicBezTo>
                  <a:pt x="5443139" y="528935"/>
                  <a:pt x="5214522" y="359817"/>
                  <a:pt x="5416061" y="532563"/>
                </a:cubicBezTo>
                <a:cubicBezTo>
                  <a:pt x="5439507" y="552660"/>
                  <a:pt x="5464062" y="571531"/>
                  <a:pt x="5486400" y="592853"/>
                </a:cubicBezTo>
                <a:cubicBezTo>
                  <a:pt x="5572236" y="674787"/>
                  <a:pt x="5650223" y="747935"/>
                  <a:pt x="5717512" y="844062"/>
                </a:cubicBezTo>
                <a:cubicBezTo>
                  <a:pt x="5739912" y="876062"/>
                  <a:pt x="5754932" y="912879"/>
                  <a:pt x="5777802" y="944545"/>
                </a:cubicBezTo>
                <a:cubicBezTo>
                  <a:pt x="5798648" y="973409"/>
                  <a:pt x="5827560" y="995877"/>
                  <a:pt x="5848140" y="1024932"/>
                </a:cubicBezTo>
                <a:cubicBezTo>
                  <a:pt x="5855040" y="1034674"/>
                  <a:pt x="5963373" y="1205155"/>
                  <a:pt x="5988817" y="1256044"/>
                </a:cubicBezTo>
                <a:cubicBezTo>
                  <a:pt x="6024363" y="1327136"/>
                  <a:pt x="6006498" y="1297639"/>
                  <a:pt x="6039059" y="1346479"/>
                </a:cubicBezTo>
                <a:cubicBezTo>
                  <a:pt x="6055550" y="1428939"/>
                  <a:pt x="6033975" y="1375731"/>
                  <a:pt x="6109398" y="1446963"/>
                </a:cubicBezTo>
                <a:cubicBezTo>
                  <a:pt x="6150723" y="1485992"/>
                  <a:pt x="6189785" y="1527350"/>
                  <a:pt x="6229978" y="1567543"/>
                </a:cubicBezTo>
                <a:cubicBezTo>
                  <a:pt x="6263472" y="1601037"/>
                  <a:pt x="6297719" y="1633796"/>
                  <a:pt x="6330461" y="1668026"/>
                </a:cubicBezTo>
                <a:cubicBezTo>
                  <a:pt x="6466116" y="1809847"/>
                  <a:pt x="6544659" y="1915751"/>
                  <a:pt x="6712299" y="2049864"/>
                </a:cubicBezTo>
                <a:cubicBezTo>
                  <a:pt x="6745793" y="2076660"/>
                  <a:pt x="6782452" y="2099921"/>
                  <a:pt x="6812782" y="2130251"/>
                </a:cubicBezTo>
                <a:cubicBezTo>
                  <a:pt x="6924626" y="2242095"/>
                  <a:pt x="6929133" y="2254535"/>
                  <a:pt x="6993653" y="2351314"/>
                </a:cubicBezTo>
                <a:cubicBezTo>
                  <a:pt x="6990303" y="2408255"/>
                  <a:pt x="6993377" y="2465940"/>
                  <a:pt x="6983604" y="2522136"/>
                </a:cubicBezTo>
                <a:cubicBezTo>
                  <a:pt x="6979754" y="2544272"/>
                  <a:pt x="6964780" y="2563018"/>
                  <a:pt x="6953459" y="2582426"/>
                </a:cubicBezTo>
                <a:cubicBezTo>
                  <a:pt x="6936982" y="2610672"/>
                  <a:pt x="6887326" y="2682444"/>
                  <a:pt x="6863024" y="2703007"/>
                </a:cubicBezTo>
                <a:cubicBezTo>
                  <a:pt x="6838902" y="2723418"/>
                  <a:pt x="6808350" y="2734882"/>
                  <a:pt x="6782637" y="2753248"/>
                </a:cubicBezTo>
                <a:cubicBezTo>
                  <a:pt x="6718964" y="2798728"/>
                  <a:pt x="6720799" y="2809933"/>
                  <a:pt x="6662057" y="2863780"/>
                </a:cubicBezTo>
                <a:cubicBezTo>
                  <a:pt x="6602594" y="2918288"/>
                  <a:pt x="6551224" y="2984533"/>
                  <a:pt x="6481187" y="3024554"/>
                </a:cubicBezTo>
                <a:lnTo>
                  <a:pt x="6270171" y="3145134"/>
                </a:lnTo>
                <a:cubicBezTo>
                  <a:pt x="6216347" y="3175634"/>
                  <a:pt x="6126642" y="3227342"/>
                  <a:pt x="6069204" y="3245618"/>
                </a:cubicBezTo>
                <a:cubicBezTo>
                  <a:pt x="6033519" y="3256972"/>
                  <a:pt x="5995650" y="3259798"/>
                  <a:pt x="5958672" y="3265714"/>
                </a:cubicBezTo>
                <a:cubicBezTo>
                  <a:pt x="5911898" y="3273198"/>
                  <a:pt x="5817995" y="3285811"/>
                  <a:pt x="5817995" y="3285811"/>
                </a:cubicBezTo>
                <a:cubicBezTo>
                  <a:pt x="5719283" y="3270225"/>
                  <a:pt x="5615371" y="3255334"/>
                  <a:pt x="5516545" y="3235569"/>
                </a:cubicBezTo>
                <a:cubicBezTo>
                  <a:pt x="5343237" y="3200907"/>
                  <a:pt x="5294061" y="3179205"/>
                  <a:pt x="5084466" y="3165231"/>
                </a:cubicBezTo>
                <a:lnTo>
                  <a:pt x="4933740" y="3155182"/>
                </a:lnTo>
                <a:cubicBezTo>
                  <a:pt x="4896853" y="3152345"/>
                  <a:pt x="4860162" y="3146915"/>
                  <a:pt x="4823209" y="3145134"/>
                </a:cubicBezTo>
                <a:lnTo>
                  <a:pt x="4099727" y="3114989"/>
                </a:lnTo>
                <a:lnTo>
                  <a:pt x="3908809" y="3104941"/>
                </a:lnTo>
                <a:cubicBezTo>
                  <a:pt x="3727939" y="3108290"/>
                  <a:pt x="3546874" y="3105955"/>
                  <a:pt x="3366198" y="3114989"/>
                </a:cubicBezTo>
                <a:cubicBezTo>
                  <a:pt x="3345040" y="3116047"/>
                  <a:pt x="3325816" y="3127847"/>
                  <a:pt x="3305907" y="3135086"/>
                </a:cubicBezTo>
                <a:cubicBezTo>
                  <a:pt x="3173686" y="3183166"/>
                  <a:pt x="3315143" y="3135355"/>
                  <a:pt x="3225521" y="3165231"/>
                </a:cubicBezTo>
                <a:cubicBezTo>
                  <a:pt x="3205424" y="3185328"/>
                  <a:pt x="3177942" y="3200101"/>
                  <a:pt x="3165231" y="3225521"/>
                </a:cubicBezTo>
                <a:cubicBezTo>
                  <a:pt x="3158532" y="3238919"/>
                  <a:pt x="3153443" y="3253251"/>
                  <a:pt x="3145134" y="3265714"/>
                </a:cubicBezTo>
                <a:cubicBezTo>
                  <a:pt x="3101167" y="3331665"/>
                  <a:pt x="3083187" y="3358880"/>
                  <a:pt x="3014505" y="3396343"/>
                </a:cubicBezTo>
                <a:cubicBezTo>
                  <a:pt x="3002381" y="3402956"/>
                  <a:pt x="2987540" y="3402423"/>
                  <a:pt x="2974312" y="3406391"/>
                </a:cubicBezTo>
                <a:cubicBezTo>
                  <a:pt x="2902721" y="3427868"/>
                  <a:pt x="2933399" y="3423298"/>
                  <a:pt x="2873828" y="3436536"/>
                </a:cubicBezTo>
                <a:cubicBezTo>
                  <a:pt x="2853196" y="3441121"/>
                  <a:pt x="2814986" y="3445861"/>
                  <a:pt x="2793442" y="3456633"/>
                </a:cubicBezTo>
                <a:cubicBezTo>
                  <a:pt x="2777792" y="3464458"/>
                  <a:pt x="2731657" y="3493588"/>
                  <a:pt x="2713055" y="3506875"/>
                </a:cubicBezTo>
                <a:cubicBezTo>
                  <a:pt x="2699427" y="3516609"/>
                  <a:pt x="2686489" y="3527286"/>
                  <a:pt x="2672861" y="3537020"/>
                </a:cubicBezTo>
                <a:cubicBezTo>
                  <a:pt x="2663034" y="3544039"/>
                  <a:pt x="2652764" y="3550418"/>
                  <a:pt x="2642716" y="3557117"/>
                </a:cubicBezTo>
                <a:cubicBezTo>
                  <a:pt x="2635456" y="3578897"/>
                  <a:pt x="2626763" y="3609715"/>
                  <a:pt x="2612571" y="3627455"/>
                </a:cubicBezTo>
                <a:cubicBezTo>
                  <a:pt x="2594816" y="3649648"/>
                  <a:pt x="2580150" y="3682171"/>
                  <a:pt x="2552281" y="3687745"/>
                </a:cubicBezTo>
                <a:lnTo>
                  <a:pt x="2502039" y="3697793"/>
                </a:lnTo>
                <a:cubicBezTo>
                  <a:pt x="2481942" y="3707841"/>
                  <a:pt x="2462611" y="3719593"/>
                  <a:pt x="2441749" y="3727938"/>
                </a:cubicBezTo>
                <a:cubicBezTo>
                  <a:pt x="2428927" y="3733067"/>
                  <a:pt x="2414784" y="3734019"/>
                  <a:pt x="2401556" y="3737987"/>
                </a:cubicBezTo>
                <a:cubicBezTo>
                  <a:pt x="2279268" y="3774675"/>
                  <a:pt x="2393695" y="3744978"/>
                  <a:pt x="2301072" y="3768132"/>
                </a:cubicBezTo>
                <a:cubicBezTo>
                  <a:pt x="2189171" y="3824084"/>
                  <a:pt x="2330135" y="3757233"/>
                  <a:pt x="2220685" y="3798277"/>
                </a:cubicBezTo>
                <a:cubicBezTo>
                  <a:pt x="2115591" y="3837687"/>
                  <a:pt x="2243471" y="3802630"/>
                  <a:pt x="2140299" y="3828422"/>
                </a:cubicBezTo>
                <a:lnTo>
                  <a:pt x="2100105" y="3888712"/>
                </a:lnTo>
                <a:cubicBezTo>
                  <a:pt x="2086707" y="3908809"/>
                  <a:pt x="2076660" y="3932255"/>
                  <a:pt x="2049864" y="3938954"/>
                </a:cubicBezTo>
                <a:cubicBezTo>
                  <a:pt x="2020439" y="3946310"/>
                  <a:pt x="1989573" y="3945653"/>
                  <a:pt x="1959428" y="3949002"/>
                </a:cubicBezTo>
                <a:cubicBezTo>
                  <a:pt x="1949380" y="3952352"/>
                  <a:pt x="1939201" y="3955332"/>
                  <a:pt x="1929283" y="3959051"/>
                </a:cubicBezTo>
                <a:cubicBezTo>
                  <a:pt x="1912394" y="3965384"/>
                  <a:pt x="1896153" y="3973443"/>
                  <a:pt x="1879042" y="3979147"/>
                </a:cubicBezTo>
                <a:cubicBezTo>
                  <a:pt x="1865940" y="3983514"/>
                  <a:pt x="1852246" y="3985846"/>
                  <a:pt x="1838848" y="3989196"/>
                </a:cubicBezTo>
                <a:cubicBezTo>
                  <a:pt x="1699804" y="4081889"/>
                  <a:pt x="1788570" y="4031645"/>
                  <a:pt x="1406769" y="3979147"/>
                </a:cubicBezTo>
                <a:cubicBezTo>
                  <a:pt x="1039641" y="3928667"/>
                  <a:pt x="1095104" y="3909406"/>
                  <a:pt x="823965" y="3858567"/>
                </a:cubicBezTo>
                <a:cubicBezTo>
                  <a:pt x="742254" y="3843246"/>
                  <a:pt x="673384" y="3837896"/>
                  <a:pt x="592853" y="3828422"/>
                </a:cubicBezTo>
                <a:cubicBezTo>
                  <a:pt x="546742" y="3822997"/>
                  <a:pt x="506549" y="3819406"/>
                  <a:pt x="462224" y="3808325"/>
                </a:cubicBezTo>
                <a:cubicBezTo>
                  <a:pt x="451948" y="3805756"/>
                  <a:pt x="442127" y="3801626"/>
                  <a:pt x="432079" y="3798277"/>
                </a:cubicBezTo>
                <a:cubicBezTo>
                  <a:pt x="422031" y="3778180"/>
                  <a:pt x="409039" y="3759303"/>
                  <a:pt x="401934" y="3737987"/>
                </a:cubicBezTo>
                <a:cubicBezTo>
                  <a:pt x="348632" y="3578083"/>
                  <a:pt x="419721" y="3717140"/>
                  <a:pt x="351692" y="3547068"/>
                </a:cubicBezTo>
                <a:cubicBezTo>
                  <a:pt x="337784" y="3512299"/>
                  <a:pt x="315982" y="3481098"/>
                  <a:pt x="301450" y="3446585"/>
                </a:cubicBezTo>
                <a:cubicBezTo>
                  <a:pt x="289119" y="3417299"/>
                  <a:pt x="280874" y="3386450"/>
                  <a:pt x="271305" y="3356149"/>
                </a:cubicBezTo>
                <a:cubicBezTo>
                  <a:pt x="256417" y="3309003"/>
                  <a:pt x="231322" y="3226567"/>
                  <a:pt x="221064" y="3175279"/>
                </a:cubicBezTo>
                <a:cubicBezTo>
                  <a:pt x="216419" y="3152055"/>
                  <a:pt x="216759" y="3127918"/>
                  <a:pt x="211015" y="3104941"/>
                </a:cubicBezTo>
                <a:cubicBezTo>
                  <a:pt x="195027" y="3040990"/>
                  <a:pt x="182557" y="3064812"/>
                  <a:pt x="170822" y="2994409"/>
                </a:cubicBezTo>
                <a:cubicBezTo>
                  <a:pt x="166963" y="2971258"/>
                  <a:pt x="163092" y="2928708"/>
                  <a:pt x="150725" y="2903974"/>
                </a:cubicBezTo>
                <a:cubicBezTo>
                  <a:pt x="145324" y="2893172"/>
                  <a:pt x="136029" y="2884631"/>
                  <a:pt x="130628" y="2873829"/>
                </a:cubicBezTo>
                <a:cubicBezTo>
                  <a:pt x="122562" y="2857696"/>
                  <a:pt x="116236" y="2840699"/>
                  <a:pt x="110532" y="2823587"/>
                </a:cubicBezTo>
                <a:cubicBezTo>
                  <a:pt x="101333" y="2795989"/>
                  <a:pt x="104839" y="2773624"/>
                  <a:pt x="80387" y="2753248"/>
                </a:cubicBezTo>
                <a:cubicBezTo>
                  <a:pt x="68880" y="2743659"/>
                  <a:pt x="53591" y="2739851"/>
                  <a:pt x="40193" y="2733152"/>
                </a:cubicBezTo>
                <a:cubicBezTo>
                  <a:pt x="17100" y="2663875"/>
                  <a:pt x="35075" y="2687842"/>
                  <a:pt x="0" y="2652765"/>
                </a:cubicBezTo>
                <a:lnTo>
                  <a:pt x="0" y="2652765"/>
                </a:lnTo>
              </a:path>
            </a:pathLst>
          </a:custGeom>
          <a:solidFill>
            <a:schemeClr val="accent6">
              <a:lumMod val="50000"/>
              <a:alpha val="3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(static graph)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371600" y="1905000"/>
            <a:ext cx="3200400" cy="3067960"/>
            <a:chOff x="5181600" y="1412805"/>
            <a:chExt cx="2743200" cy="2514958"/>
          </a:xfrm>
        </p:grpSpPr>
        <p:pic>
          <p:nvPicPr>
            <p:cNvPr id="5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6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61314" y="1412805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7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65371" y="3161822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8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638800" y="2724568"/>
              <a:ext cx="1828800" cy="18633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638800" y="1905000"/>
              <a:ext cx="457200" cy="3810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86400" y="3048000"/>
              <a:ext cx="457200" cy="3048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477000" y="2974427"/>
              <a:ext cx="925286" cy="454574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518287" cy="934360"/>
          </a:xfrm>
          <a:prstGeom prst="rect">
            <a:avLst/>
          </a:prstGeom>
          <a:noFill/>
        </p:spPr>
      </p:pic>
      <p:pic>
        <p:nvPicPr>
          <p:cNvPr id="14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495800"/>
            <a:ext cx="518287" cy="93436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flipV="1">
            <a:off x="3124200" y="2143580"/>
            <a:ext cx="1828800" cy="14242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4638220"/>
            <a:ext cx="1752600" cy="46718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124200"/>
            <a:ext cx="518287" cy="93436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4572000" y="3527930"/>
            <a:ext cx="1828800" cy="6345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2514600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0" name="AutoShape 2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AutoShape 4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AutoShape 6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AutoShape 8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AutoShape 10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224" y="2486024"/>
            <a:ext cx="544576" cy="409576"/>
          </a:xfrm>
          <a:prstGeom prst="rect">
            <a:avLst/>
          </a:prstGeom>
          <a:noFill/>
        </p:spPr>
      </p:pic>
      <p:pic>
        <p:nvPicPr>
          <p:cNvPr id="3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544576" cy="409576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295400" y="28956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14600" y="18288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58000" y="1219200"/>
            <a:ext cx="21336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b="1" dirty="0" smtClean="0"/>
              <a:t>Weak Virus</a:t>
            </a:r>
            <a:endParaRPr lang="en-US" sz="3200" b="1" dirty="0"/>
          </a:p>
        </p:txBody>
      </p:sp>
      <p:sp>
        <p:nvSpPr>
          <p:cNvPr id="40" name="Oval Callout 39"/>
          <p:cNvSpPr/>
          <p:nvPr/>
        </p:nvSpPr>
        <p:spPr>
          <a:xfrm>
            <a:off x="76200" y="5181600"/>
            <a:ext cx="3429000" cy="1066800"/>
          </a:xfrm>
          <a:prstGeom prst="wedgeEllipseCallout">
            <a:avLst>
              <a:gd name="adj1" fmla="val 23021"/>
              <a:gd name="adj2" fmla="val 6648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dirty="0" smtClean="0"/>
              <a:t>Epidemic?</a:t>
            </a:r>
            <a:endParaRPr lang="en-US" sz="3200" dirty="0"/>
          </a:p>
        </p:txBody>
      </p:sp>
      <p:sp>
        <p:nvSpPr>
          <p:cNvPr id="42" name="Freeform 41"/>
          <p:cNvSpPr/>
          <p:nvPr/>
        </p:nvSpPr>
        <p:spPr>
          <a:xfrm>
            <a:off x="1066800" y="1524000"/>
            <a:ext cx="2620945" cy="2590800"/>
          </a:xfrm>
          <a:custGeom>
            <a:avLst/>
            <a:gdLst>
              <a:gd name="connsiteX0" fmla="*/ 1999622 w 3064747"/>
              <a:gd name="connsiteY0" fmla="*/ 15015 h 2848650"/>
              <a:gd name="connsiteX1" fmla="*/ 1999622 w 3064747"/>
              <a:gd name="connsiteY1" fmla="*/ 15015 h 2848650"/>
              <a:gd name="connsiteX2" fmla="*/ 1889090 w 3064747"/>
              <a:gd name="connsiteY2" fmla="*/ 35112 h 2848650"/>
              <a:gd name="connsiteX3" fmla="*/ 1798655 w 3064747"/>
              <a:gd name="connsiteY3" fmla="*/ 55209 h 2848650"/>
              <a:gd name="connsiteX4" fmla="*/ 1678075 w 3064747"/>
              <a:gd name="connsiteY4" fmla="*/ 75305 h 2848650"/>
              <a:gd name="connsiteX5" fmla="*/ 1406769 w 3064747"/>
              <a:gd name="connsiteY5" fmla="*/ 135595 h 2848650"/>
              <a:gd name="connsiteX6" fmla="*/ 1155560 w 3064747"/>
              <a:gd name="connsiteY6" fmla="*/ 226031 h 2848650"/>
              <a:gd name="connsiteX7" fmla="*/ 1045028 w 3064747"/>
              <a:gd name="connsiteY7" fmla="*/ 296369 h 2848650"/>
              <a:gd name="connsiteX8" fmla="*/ 854110 w 3064747"/>
              <a:gd name="connsiteY8" fmla="*/ 406901 h 2848650"/>
              <a:gd name="connsiteX9" fmla="*/ 763675 w 3064747"/>
              <a:gd name="connsiteY9" fmla="*/ 497336 h 2848650"/>
              <a:gd name="connsiteX10" fmla="*/ 713433 w 3064747"/>
              <a:gd name="connsiteY10" fmla="*/ 547578 h 2848650"/>
              <a:gd name="connsiteX11" fmla="*/ 653143 w 3064747"/>
              <a:gd name="connsiteY11" fmla="*/ 617916 h 2848650"/>
              <a:gd name="connsiteX12" fmla="*/ 522514 w 3064747"/>
              <a:gd name="connsiteY12" fmla="*/ 748545 h 2848650"/>
              <a:gd name="connsiteX13" fmla="*/ 462224 w 3064747"/>
              <a:gd name="connsiteY13" fmla="*/ 828932 h 2848650"/>
              <a:gd name="connsiteX14" fmla="*/ 391886 w 3064747"/>
              <a:gd name="connsiteY14" fmla="*/ 899270 h 2848650"/>
              <a:gd name="connsiteX15" fmla="*/ 341644 w 3064747"/>
              <a:gd name="connsiteY15" fmla="*/ 979657 h 2848650"/>
              <a:gd name="connsiteX16" fmla="*/ 241160 w 3064747"/>
              <a:gd name="connsiteY16" fmla="*/ 1110285 h 2848650"/>
              <a:gd name="connsiteX17" fmla="*/ 211015 w 3064747"/>
              <a:gd name="connsiteY17" fmla="*/ 1160527 h 2848650"/>
              <a:gd name="connsiteX18" fmla="*/ 170822 w 3064747"/>
              <a:gd name="connsiteY18" fmla="*/ 1200721 h 2848650"/>
              <a:gd name="connsiteX19" fmla="*/ 140677 w 3064747"/>
              <a:gd name="connsiteY19" fmla="*/ 1261011 h 2848650"/>
              <a:gd name="connsiteX20" fmla="*/ 80387 w 3064747"/>
              <a:gd name="connsiteY20" fmla="*/ 1361494 h 2848650"/>
              <a:gd name="connsiteX21" fmla="*/ 70338 w 3064747"/>
              <a:gd name="connsiteY21" fmla="*/ 1411736 h 2848650"/>
              <a:gd name="connsiteX22" fmla="*/ 30145 w 3064747"/>
              <a:gd name="connsiteY22" fmla="*/ 1572510 h 2848650"/>
              <a:gd name="connsiteX23" fmla="*/ 10048 w 3064747"/>
              <a:gd name="connsiteY23" fmla="*/ 1833767 h 2848650"/>
              <a:gd name="connsiteX24" fmla="*/ 0 w 3064747"/>
              <a:gd name="connsiteY24" fmla="*/ 1954347 h 2848650"/>
              <a:gd name="connsiteX25" fmla="*/ 10048 w 3064747"/>
              <a:gd name="connsiteY25" fmla="*/ 2406523 h 2848650"/>
              <a:gd name="connsiteX26" fmla="*/ 40193 w 3064747"/>
              <a:gd name="connsiteY26" fmla="*/ 2496958 h 2848650"/>
              <a:gd name="connsiteX27" fmla="*/ 100483 w 3064747"/>
              <a:gd name="connsiteY27" fmla="*/ 2547200 h 2848650"/>
              <a:gd name="connsiteX28" fmla="*/ 160773 w 3064747"/>
              <a:gd name="connsiteY28" fmla="*/ 2567296 h 2848650"/>
              <a:gd name="connsiteX29" fmla="*/ 241160 w 3064747"/>
              <a:gd name="connsiteY29" fmla="*/ 2597441 h 2848650"/>
              <a:gd name="connsiteX30" fmla="*/ 321547 w 3064747"/>
              <a:gd name="connsiteY30" fmla="*/ 2647683 h 2848650"/>
              <a:gd name="connsiteX31" fmla="*/ 361740 w 3064747"/>
              <a:gd name="connsiteY31" fmla="*/ 2657732 h 2848650"/>
              <a:gd name="connsiteX32" fmla="*/ 492369 w 3064747"/>
              <a:gd name="connsiteY32" fmla="*/ 2728070 h 2848650"/>
              <a:gd name="connsiteX33" fmla="*/ 522514 w 3064747"/>
              <a:gd name="connsiteY33" fmla="*/ 2738118 h 2848650"/>
              <a:gd name="connsiteX34" fmla="*/ 693336 w 3064747"/>
              <a:gd name="connsiteY34" fmla="*/ 2778312 h 2848650"/>
              <a:gd name="connsiteX35" fmla="*/ 793820 w 3064747"/>
              <a:gd name="connsiteY35" fmla="*/ 2808457 h 2848650"/>
              <a:gd name="connsiteX36" fmla="*/ 914400 w 3064747"/>
              <a:gd name="connsiteY36" fmla="*/ 2828554 h 2848650"/>
              <a:gd name="connsiteX37" fmla="*/ 974690 w 3064747"/>
              <a:gd name="connsiteY37" fmla="*/ 2848650 h 2848650"/>
              <a:gd name="connsiteX38" fmla="*/ 1145512 w 3064747"/>
              <a:gd name="connsiteY38" fmla="*/ 2828554 h 2848650"/>
              <a:gd name="connsiteX39" fmla="*/ 1225899 w 3064747"/>
              <a:gd name="connsiteY39" fmla="*/ 2798409 h 2848650"/>
              <a:gd name="connsiteX40" fmla="*/ 1256044 w 3064747"/>
              <a:gd name="connsiteY40" fmla="*/ 2778312 h 2848650"/>
              <a:gd name="connsiteX41" fmla="*/ 1316334 w 3064747"/>
              <a:gd name="connsiteY41" fmla="*/ 2768263 h 2848650"/>
              <a:gd name="connsiteX42" fmla="*/ 1376624 w 3064747"/>
              <a:gd name="connsiteY42" fmla="*/ 2738118 h 2848650"/>
              <a:gd name="connsiteX43" fmla="*/ 1436914 w 3064747"/>
              <a:gd name="connsiteY43" fmla="*/ 2718022 h 2848650"/>
              <a:gd name="connsiteX44" fmla="*/ 1567543 w 3064747"/>
              <a:gd name="connsiteY44" fmla="*/ 2657732 h 2848650"/>
              <a:gd name="connsiteX45" fmla="*/ 1617784 w 3064747"/>
              <a:gd name="connsiteY45" fmla="*/ 2627587 h 2848650"/>
              <a:gd name="connsiteX46" fmla="*/ 1678075 w 3064747"/>
              <a:gd name="connsiteY46" fmla="*/ 2567296 h 2848650"/>
              <a:gd name="connsiteX47" fmla="*/ 1748413 w 3064747"/>
              <a:gd name="connsiteY47" fmla="*/ 2476861 h 2848650"/>
              <a:gd name="connsiteX48" fmla="*/ 1808703 w 3064747"/>
              <a:gd name="connsiteY48" fmla="*/ 2436668 h 2848650"/>
              <a:gd name="connsiteX49" fmla="*/ 1858945 w 3064747"/>
              <a:gd name="connsiteY49" fmla="*/ 2386426 h 2848650"/>
              <a:gd name="connsiteX50" fmla="*/ 1929283 w 3064747"/>
              <a:gd name="connsiteY50" fmla="*/ 2346233 h 2848650"/>
              <a:gd name="connsiteX51" fmla="*/ 2069960 w 3064747"/>
              <a:gd name="connsiteY51" fmla="*/ 2235701 h 2848650"/>
              <a:gd name="connsiteX52" fmla="*/ 2190540 w 3064747"/>
              <a:gd name="connsiteY52" fmla="*/ 2145266 h 2848650"/>
              <a:gd name="connsiteX53" fmla="*/ 2240782 w 3064747"/>
              <a:gd name="connsiteY53" fmla="*/ 2095024 h 2848650"/>
              <a:gd name="connsiteX54" fmla="*/ 2301072 w 3064747"/>
              <a:gd name="connsiteY54" fmla="*/ 2044782 h 2848650"/>
              <a:gd name="connsiteX55" fmla="*/ 2351314 w 3064747"/>
              <a:gd name="connsiteY55" fmla="*/ 1994540 h 2848650"/>
              <a:gd name="connsiteX56" fmla="*/ 2391507 w 3064747"/>
              <a:gd name="connsiteY56" fmla="*/ 1964395 h 2848650"/>
              <a:gd name="connsiteX57" fmla="*/ 2411604 w 3064747"/>
              <a:gd name="connsiteY57" fmla="*/ 1934250 h 2848650"/>
              <a:gd name="connsiteX58" fmla="*/ 2502039 w 3064747"/>
              <a:gd name="connsiteY58" fmla="*/ 1843815 h 2848650"/>
              <a:gd name="connsiteX59" fmla="*/ 2532184 w 3064747"/>
              <a:gd name="connsiteY59" fmla="*/ 1793573 h 2848650"/>
              <a:gd name="connsiteX60" fmla="*/ 2592475 w 3064747"/>
              <a:gd name="connsiteY60" fmla="*/ 1733283 h 2848650"/>
              <a:gd name="connsiteX61" fmla="*/ 2703006 w 3064747"/>
              <a:gd name="connsiteY61" fmla="*/ 1572510 h 2848650"/>
              <a:gd name="connsiteX62" fmla="*/ 2853732 w 3064747"/>
              <a:gd name="connsiteY62" fmla="*/ 1351446 h 2848650"/>
              <a:gd name="connsiteX63" fmla="*/ 2914022 w 3064747"/>
              <a:gd name="connsiteY63" fmla="*/ 1240914 h 2848650"/>
              <a:gd name="connsiteX64" fmla="*/ 2984360 w 3064747"/>
              <a:gd name="connsiteY64" fmla="*/ 1120334 h 2848650"/>
              <a:gd name="connsiteX65" fmla="*/ 2994409 w 3064747"/>
              <a:gd name="connsiteY65" fmla="*/ 1080140 h 2848650"/>
              <a:gd name="connsiteX66" fmla="*/ 3004457 w 3064747"/>
              <a:gd name="connsiteY66" fmla="*/ 1029899 h 2848650"/>
              <a:gd name="connsiteX67" fmla="*/ 3024554 w 3064747"/>
              <a:gd name="connsiteY67" fmla="*/ 969609 h 2848650"/>
              <a:gd name="connsiteX68" fmla="*/ 3044650 w 3064747"/>
              <a:gd name="connsiteY68" fmla="*/ 849028 h 2848650"/>
              <a:gd name="connsiteX69" fmla="*/ 3064747 w 3064747"/>
              <a:gd name="connsiteY69" fmla="*/ 728448 h 2848650"/>
              <a:gd name="connsiteX70" fmla="*/ 3054699 w 3064747"/>
              <a:gd name="connsiteY70" fmla="*/ 527481 h 2848650"/>
              <a:gd name="connsiteX71" fmla="*/ 3034602 w 3064747"/>
              <a:gd name="connsiteY71" fmla="*/ 497336 h 2848650"/>
              <a:gd name="connsiteX72" fmla="*/ 3024554 w 3064747"/>
              <a:gd name="connsiteY72" fmla="*/ 336562 h 2848650"/>
              <a:gd name="connsiteX73" fmla="*/ 2954215 w 3064747"/>
              <a:gd name="connsiteY73" fmla="*/ 266224 h 2848650"/>
              <a:gd name="connsiteX74" fmla="*/ 2914022 w 3064747"/>
              <a:gd name="connsiteY74" fmla="*/ 226031 h 2848650"/>
              <a:gd name="connsiteX75" fmla="*/ 2843683 w 3064747"/>
              <a:gd name="connsiteY75" fmla="*/ 165740 h 2848650"/>
              <a:gd name="connsiteX76" fmla="*/ 2813538 w 3064747"/>
              <a:gd name="connsiteY76" fmla="*/ 155692 h 2848650"/>
              <a:gd name="connsiteX77" fmla="*/ 2743200 w 3064747"/>
              <a:gd name="connsiteY77" fmla="*/ 105450 h 2848650"/>
              <a:gd name="connsiteX78" fmla="*/ 2703006 w 3064747"/>
              <a:gd name="connsiteY78" fmla="*/ 85354 h 2848650"/>
              <a:gd name="connsiteX79" fmla="*/ 2672861 w 3064747"/>
              <a:gd name="connsiteY79" fmla="*/ 75305 h 2848650"/>
              <a:gd name="connsiteX80" fmla="*/ 2502039 w 3064747"/>
              <a:gd name="connsiteY80" fmla="*/ 65257 h 2848650"/>
              <a:gd name="connsiteX81" fmla="*/ 2401556 w 3064747"/>
              <a:gd name="connsiteY81" fmla="*/ 35112 h 2848650"/>
              <a:gd name="connsiteX82" fmla="*/ 2371411 w 3064747"/>
              <a:gd name="connsiteY82" fmla="*/ 25063 h 2848650"/>
              <a:gd name="connsiteX83" fmla="*/ 2090057 w 3064747"/>
              <a:gd name="connsiteY83" fmla="*/ 15015 h 2848650"/>
              <a:gd name="connsiteX84" fmla="*/ 1969477 w 3064747"/>
              <a:gd name="connsiteY84" fmla="*/ 15015 h 2848650"/>
              <a:gd name="connsiteX85" fmla="*/ 1929283 w 3064747"/>
              <a:gd name="connsiteY85" fmla="*/ 25063 h 2848650"/>
              <a:gd name="connsiteX86" fmla="*/ 1929283 w 3064747"/>
              <a:gd name="connsiteY86" fmla="*/ 25063 h 284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064747" h="2848650">
                <a:moveTo>
                  <a:pt x="1999622" y="15015"/>
                </a:moveTo>
                <a:lnTo>
                  <a:pt x="1999622" y="15015"/>
                </a:lnTo>
                <a:lnTo>
                  <a:pt x="1889090" y="35112"/>
                </a:lnTo>
                <a:cubicBezTo>
                  <a:pt x="1858809" y="41168"/>
                  <a:pt x="1828990" y="49431"/>
                  <a:pt x="1798655" y="55209"/>
                </a:cubicBezTo>
                <a:cubicBezTo>
                  <a:pt x="1758627" y="62833"/>
                  <a:pt x="1717992" y="67117"/>
                  <a:pt x="1678075" y="75305"/>
                </a:cubicBezTo>
                <a:cubicBezTo>
                  <a:pt x="1587323" y="93921"/>
                  <a:pt x="1493934" y="104215"/>
                  <a:pt x="1406769" y="135595"/>
                </a:cubicBezTo>
                <a:cubicBezTo>
                  <a:pt x="1323033" y="165740"/>
                  <a:pt x="1230644" y="178251"/>
                  <a:pt x="1155560" y="226031"/>
                </a:cubicBezTo>
                <a:cubicBezTo>
                  <a:pt x="1118716" y="249477"/>
                  <a:pt x="1082945" y="274702"/>
                  <a:pt x="1045028" y="296369"/>
                </a:cubicBezTo>
                <a:cubicBezTo>
                  <a:pt x="955880" y="347311"/>
                  <a:pt x="933387" y="340837"/>
                  <a:pt x="854110" y="406901"/>
                </a:cubicBezTo>
                <a:cubicBezTo>
                  <a:pt x="821360" y="434193"/>
                  <a:pt x="793820" y="467191"/>
                  <a:pt x="763675" y="497336"/>
                </a:cubicBezTo>
                <a:cubicBezTo>
                  <a:pt x="746928" y="514083"/>
                  <a:pt x="728847" y="529596"/>
                  <a:pt x="713433" y="547578"/>
                </a:cubicBezTo>
                <a:cubicBezTo>
                  <a:pt x="693336" y="571024"/>
                  <a:pt x="674412" y="595528"/>
                  <a:pt x="653143" y="617916"/>
                </a:cubicBezTo>
                <a:cubicBezTo>
                  <a:pt x="610730" y="662561"/>
                  <a:pt x="559461" y="699282"/>
                  <a:pt x="522514" y="748545"/>
                </a:cubicBezTo>
                <a:cubicBezTo>
                  <a:pt x="502417" y="775341"/>
                  <a:pt x="484161" y="803621"/>
                  <a:pt x="462224" y="828932"/>
                </a:cubicBezTo>
                <a:cubicBezTo>
                  <a:pt x="440508" y="853989"/>
                  <a:pt x="412599" y="873378"/>
                  <a:pt x="391886" y="899270"/>
                </a:cubicBezTo>
                <a:cubicBezTo>
                  <a:pt x="372146" y="923944"/>
                  <a:pt x="359172" y="953365"/>
                  <a:pt x="341644" y="979657"/>
                </a:cubicBezTo>
                <a:cubicBezTo>
                  <a:pt x="222635" y="1158169"/>
                  <a:pt x="358477" y="948974"/>
                  <a:pt x="241160" y="1110285"/>
                </a:cubicBezTo>
                <a:cubicBezTo>
                  <a:pt x="229673" y="1126080"/>
                  <a:pt x="223005" y="1145110"/>
                  <a:pt x="211015" y="1160527"/>
                </a:cubicBezTo>
                <a:cubicBezTo>
                  <a:pt x="199383" y="1175483"/>
                  <a:pt x="181688" y="1185199"/>
                  <a:pt x="170822" y="1200721"/>
                </a:cubicBezTo>
                <a:cubicBezTo>
                  <a:pt x="157937" y="1219128"/>
                  <a:pt x="151693" y="1241428"/>
                  <a:pt x="140677" y="1261011"/>
                </a:cubicBezTo>
                <a:cubicBezTo>
                  <a:pt x="121527" y="1295055"/>
                  <a:pt x="80387" y="1361494"/>
                  <a:pt x="80387" y="1361494"/>
                </a:cubicBezTo>
                <a:cubicBezTo>
                  <a:pt x="77037" y="1378241"/>
                  <a:pt x="74294" y="1395121"/>
                  <a:pt x="70338" y="1411736"/>
                </a:cubicBezTo>
                <a:cubicBezTo>
                  <a:pt x="57543" y="1465474"/>
                  <a:pt x="30145" y="1572510"/>
                  <a:pt x="30145" y="1572510"/>
                </a:cubicBezTo>
                <a:cubicBezTo>
                  <a:pt x="5107" y="1872972"/>
                  <a:pt x="35892" y="1497797"/>
                  <a:pt x="10048" y="1833767"/>
                </a:cubicBezTo>
                <a:cubicBezTo>
                  <a:pt x="6955" y="1873981"/>
                  <a:pt x="3349" y="1914154"/>
                  <a:pt x="0" y="1954347"/>
                </a:cubicBezTo>
                <a:cubicBezTo>
                  <a:pt x="3349" y="2105072"/>
                  <a:pt x="3899" y="2255886"/>
                  <a:pt x="10048" y="2406523"/>
                </a:cubicBezTo>
                <a:cubicBezTo>
                  <a:pt x="10800" y="2424957"/>
                  <a:pt x="32825" y="2485169"/>
                  <a:pt x="40193" y="2496958"/>
                </a:cubicBezTo>
                <a:cubicBezTo>
                  <a:pt x="49294" y="2511519"/>
                  <a:pt x="83656" y="2539721"/>
                  <a:pt x="100483" y="2547200"/>
                </a:cubicBezTo>
                <a:cubicBezTo>
                  <a:pt x="119841" y="2555803"/>
                  <a:pt x="140676" y="2560597"/>
                  <a:pt x="160773" y="2567296"/>
                </a:cubicBezTo>
                <a:cubicBezTo>
                  <a:pt x="186854" y="2575990"/>
                  <a:pt x="217145" y="2585434"/>
                  <a:pt x="241160" y="2597441"/>
                </a:cubicBezTo>
                <a:cubicBezTo>
                  <a:pt x="321855" y="2637788"/>
                  <a:pt x="205480" y="2596097"/>
                  <a:pt x="321547" y="2647683"/>
                </a:cubicBezTo>
                <a:cubicBezTo>
                  <a:pt x="334167" y="2653292"/>
                  <a:pt x="348342" y="2654382"/>
                  <a:pt x="361740" y="2657732"/>
                </a:cubicBezTo>
                <a:cubicBezTo>
                  <a:pt x="397800" y="2679368"/>
                  <a:pt x="455673" y="2715838"/>
                  <a:pt x="492369" y="2728070"/>
                </a:cubicBezTo>
                <a:lnTo>
                  <a:pt x="522514" y="2738118"/>
                </a:lnTo>
                <a:cubicBezTo>
                  <a:pt x="601282" y="2797195"/>
                  <a:pt x="536522" y="2759863"/>
                  <a:pt x="693336" y="2778312"/>
                </a:cubicBezTo>
                <a:cubicBezTo>
                  <a:pt x="720939" y="2781559"/>
                  <a:pt x="771266" y="2802306"/>
                  <a:pt x="793820" y="2808457"/>
                </a:cubicBezTo>
                <a:cubicBezTo>
                  <a:pt x="826140" y="2817272"/>
                  <a:pt x="884214" y="2824241"/>
                  <a:pt x="914400" y="2828554"/>
                </a:cubicBezTo>
                <a:cubicBezTo>
                  <a:pt x="934497" y="2835253"/>
                  <a:pt x="953506" y="2848650"/>
                  <a:pt x="974690" y="2848650"/>
                </a:cubicBezTo>
                <a:cubicBezTo>
                  <a:pt x="1032023" y="2848650"/>
                  <a:pt x="1088813" y="2837059"/>
                  <a:pt x="1145512" y="2828554"/>
                </a:cubicBezTo>
                <a:cubicBezTo>
                  <a:pt x="1157931" y="2826691"/>
                  <a:pt x="1225148" y="2798784"/>
                  <a:pt x="1225899" y="2798409"/>
                </a:cubicBezTo>
                <a:cubicBezTo>
                  <a:pt x="1236701" y="2793008"/>
                  <a:pt x="1244587" y="2782131"/>
                  <a:pt x="1256044" y="2778312"/>
                </a:cubicBezTo>
                <a:cubicBezTo>
                  <a:pt x="1275372" y="2771869"/>
                  <a:pt x="1296237" y="2771613"/>
                  <a:pt x="1316334" y="2768263"/>
                </a:cubicBezTo>
                <a:cubicBezTo>
                  <a:pt x="1336431" y="2758215"/>
                  <a:pt x="1355884" y="2746760"/>
                  <a:pt x="1376624" y="2738118"/>
                </a:cubicBezTo>
                <a:cubicBezTo>
                  <a:pt x="1396178" y="2729971"/>
                  <a:pt x="1417142" y="2725626"/>
                  <a:pt x="1436914" y="2718022"/>
                </a:cubicBezTo>
                <a:cubicBezTo>
                  <a:pt x="1476373" y="2702846"/>
                  <a:pt x="1529827" y="2678304"/>
                  <a:pt x="1567543" y="2657732"/>
                </a:cubicBezTo>
                <a:cubicBezTo>
                  <a:pt x="1584689" y="2648380"/>
                  <a:pt x="1602668" y="2639954"/>
                  <a:pt x="1617784" y="2627587"/>
                </a:cubicBezTo>
                <a:cubicBezTo>
                  <a:pt x="1639781" y="2609589"/>
                  <a:pt x="1660626" y="2589731"/>
                  <a:pt x="1678075" y="2567296"/>
                </a:cubicBezTo>
                <a:cubicBezTo>
                  <a:pt x="1701521" y="2537151"/>
                  <a:pt x="1716637" y="2498045"/>
                  <a:pt x="1748413" y="2476861"/>
                </a:cubicBezTo>
                <a:cubicBezTo>
                  <a:pt x="1768510" y="2463463"/>
                  <a:pt x="1790009" y="2451963"/>
                  <a:pt x="1808703" y="2436668"/>
                </a:cubicBezTo>
                <a:cubicBezTo>
                  <a:pt x="1827034" y="2421670"/>
                  <a:pt x="1839998" y="2400637"/>
                  <a:pt x="1858945" y="2386426"/>
                </a:cubicBezTo>
                <a:cubicBezTo>
                  <a:pt x="1880548" y="2370224"/>
                  <a:pt x="1906568" y="2360836"/>
                  <a:pt x="1929283" y="2346233"/>
                </a:cubicBezTo>
                <a:cubicBezTo>
                  <a:pt x="2020040" y="2287889"/>
                  <a:pt x="1982793" y="2304189"/>
                  <a:pt x="2069960" y="2235701"/>
                </a:cubicBezTo>
                <a:cubicBezTo>
                  <a:pt x="2127114" y="2190794"/>
                  <a:pt x="2140604" y="2190209"/>
                  <a:pt x="2190540" y="2145266"/>
                </a:cubicBezTo>
                <a:cubicBezTo>
                  <a:pt x="2208144" y="2129422"/>
                  <a:pt x="2223257" y="2110956"/>
                  <a:pt x="2240782" y="2095024"/>
                </a:cubicBezTo>
                <a:cubicBezTo>
                  <a:pt x="2260139" y="2077427"/>
                  <a:pt x="2281715" y="2062379"/>
                  <a:pt x="2301072" y="2044782"/>
                </a:cubicBezTo>
                <a:cubicBezTo>
                  <a:pt x="2318597" y="2028850"/>
                  <a:pt x="2333612" y="2010275"/>
                  <a:pt x="2351314" y="1994540"/>
                </a:cubicBezTo>
                <a:cubicBezTo>
                  <a:pt x="2363831" y="1983414"/>
                  <a:pt x="2379665" y="1976237"/>
                  <a:pt x="2391507" y="1964395"/>
                </a:cubicBezTo>
                <a:cubicBezTo>
                  <a:pt x="2400046" y="1955856"/>
                  <a:pt x="2403443" y="1943152"/>
                  <a:pt x="2411604" y="1934250"/>
                </a:cubicBezTo>
                <a:cubicBezTo>
                  <a:pt x="2440411" y="1902824"/>
                  <a:pt x="2480105" y="1880371"/>
                  <a:pt x="2502039" y="1843815"/>
                </a:cubicBezTo>
                <a:cubicBezTo>
                  <a:pt x="2512087" y="1827068"/>
                  <a:pt x="2519816" y="1808689"/>
                  <a:pt x="2532184" y="1793573"/>
                </a:cubicBezTo>
                <a:cubicBezTo>
                  <a:pt x="2550181" y="1771576"/>
                  <a:pt x="2573979" y="1754862"/>
                  <a:pt x="2592475" y="1733283"/>
                </a:cubicBezTo>
                <a:cubicBezTo>
                  <a:pt x="2662259" y="1651868"/>
                  <a:pt x="2643942" y="1658421"/>
                  <a:pt x="2703006" y="1572510"/>
                </a:cubicBezTo>
                <a:cubicBezTo>
                  <a:pt x="2764436" y="1483158"/>
                  <a:pt x="2798957" y="1460995"/>
                  <a:pt x="2853732" y="1351446"/>
                </a:cubicBezTo>
                <a:cubicBezTo>
                  <a:pt x="2956594" y="1145722"/>
                  <a:pt x="2816701" y="1421655"/>
                  <a:pt x="2914022" y="1240914"/>
                </a:cubicBezTo>
                <a:cubicBezTo>
                  <a:pt x="2974709" y="1128209"/>
                  <a:pt x="2928970" y="1194186"/>
                  <a:pt x="2984360" y="1120334"/>
                </a:cubicBezTo>
                <a:cubicBezTo>
                  <a:pt x="2987710" y="1106936"/>
                  <a:pt x="2991413" y="1093622"/>
                  <a:pt x="2994409" y="1080140"/>
                </a:cubicBezTo>
                <a:cubicBezTo>
                  <a:pt x="2998114" y="1063468"/>
                  <a:pt x="2999963" y="1046376"/>
                  <a:pt x="3004457" y="1029899"/>
                </a:cubicBezTo>
                <a:cubicBezTo>
                  <a:pt x="3010031" y="1009462"/>
                  <a:pt x="3017855" y="989706"/>
                  <a:pt x="3024554" y="969609"/>
                </a:cubicBezTo>
                <a:cubicBezTo>
                  <a:pt x="3047200" y="811082"/>
                  <a:pt x="3022615" y="973896"/>
                  <a:pt x="3044650" y="849028"/>
                </a:cubicBezTo>
                <a:cubicBezTo>
                  <a:pt x="3051731" y="808900"/>
                  <a:pt x="3064747" y="728448"/>
                  <a:pt x="3064747" y="728448"/>
                </a:cubicBezTo>
                <a:cubicBezTo>
                  <a:pt x="3061398" y="661459"/>
                  <a:pt x="3063374" y="593990"/>
                  <a:pt x="3054699" y="527481"/>
                </a:cubicBezTo>
                <a:cubicBezTo>
                  <a:pt x="3053137" y="515506"/>
                  <a:pt x="3036485" y="509265"/>
                  <a:pt x="3034602" y="497336"/>
                </a:cubicBezTo>
                <a:cubicBezTo>
                  <a:pt x="3026227" y="444297"/>
                  <a:pt x="3042194" y="387278"/>
                  <a:pt x="3024554" y="336562"/>
                </a:cubicBezTo>
                <a:cubicBezTo>
                  <a:pt x="3013661" y="305244"/>
                  <a:pt x="2977661" y="289670"/>
                  <a:pt x="2954215" y="266224"/>
                </a:cubicBezTo>
                <a:lnTo>
                  <a:pt x="2914022" y="226031"/>
                </a:lnTo>
                <a:cubicBezTo>
                  <a:pt x="2889300" y="201309"/>
                  <a:pt x="2874289" y="181043"/>
                  <a:pt x="2843683" y="165740"/>
                </a:cubicBezTo>
                <a:cubicBezTo>
                  <a:pt x="2834209" y="161003"/>
                  <a:pt x="2823586" y="159041"/>
                  <a:pt x="2813538" y="155692"/>
                </a:cubicBezTo>
                <a:cubicBezTo>
                  <a:pt x="2796289" y="142755"/>
                  <a:pt x="2763767" y="117203"/>
                  <a:pt x="2743200" y="105450"/>
                </a:cubicBezTo>
                <a:cubicBezTo>
                  <a:pt x="2730194" y="98018"/>
                  <a:pt x="2716774" y="91255"/>
                  <a:pt x="2703006" y="85354"/>
                </a:cubicBezTo>
                <a:cubicBezTo>
                  <a:pt x="2693270" y="81182"/>
                  <a:pt x="2683400" y="76359"/>
                  <a:pt x="2672861" y="75305"/>
                </a:cubicBezTo>
                <a:cubicBezTo>
                  <a:pt x="2616105" y="69629"/>
                  <a:pt x="2558980" y="68606"/>
                  <a:pt x="2502039" y="65257"/>
                </a:cubicBezTo>
                <a:cubicBezTo>
                  <a:pt x="2441298" y="50072"/>
                  <a:pt x="2474942" y="59575"/>
                  <a:pt x="2401556" y="35112"/>
                </a:cubicBezTo>
                <a:cubicBezTo>
                  <a:pt x="2391508" y="31762"/>
                  <a:pt x="2381996" y="25441"/>
                  <a:pt x="2371411" y="25063"/>
                </a:cubicBezTo>
                <a:lnTo>
                  <a:pt x="2090057" y="15015"/>
                </a:lnTo>
                <a:cubicBezTo>
                  <a:pt x="2029997" y="0"/>
                  <a:pt x="2051187" y="159"/>
                  <a:pt x="1969477" y="15015"/>
                </a:cubicBezTo>
                <a:cubicBezTo>
                  <a:pt x="1908385" y="26122"/>
                  <a:pt x="1958706" y="25063"/>
                  <a:pt x="1929283" y="25063"/>
                </a:cubicBezTo>
                <a:lnTo>
                  <a:pt x="1929283" y="25063"/>
                </a:lnTo>
              </a:path>
            </a:pathLst>
          </a:custGeom>
          <a:solidFill>
            <a:schemeClr val="accent6">
              <a:lumMod val="50000"/>
              <a:alpha val="3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500" i="1" dirty="0" smtClean="0"/>
          </a:p>
          <a:p>
            <a:pPr>
              <a:buNone/>
            </a:pPr>
            <a:endParaRPr lang="en-US" sz="3500" i="1" dirty="0" smtClean="0"/>
          </a:p>
          <a:p>
            <a:pPr>
              <a:buNone/>
            </a:pPr>
            <a:endParaRPr lang="en-US" sz="3500" i="1" dirty="0" smtClean="0"/>
          </a:p>
          <a:p>
            <a:pPr>
              <a:buNone/>
            </a:pPr>
            <a:endParaRPr lang="en-US" sz="3500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Find, a condition under which</a:t>
            </a:r>
          </a:p>
          <a:p>
            <a:pPr lvl="1"/>
            <a:r>
              <a:rPr lang="en-US" i="1" dirty="0" smtClean="0"/>
              <a:t> virus will die out exponentially quickly</a:t>
            </a:r>
          </a:p>
          <a:p>
            <a:pPr lvl="1"/>
            <a:r>
              <a:rPr lang="en-US" i="1" dirty="0" smtClean="0"/>
              <a:t> regardless of initial infection condition</a:t>
            </a:r>
          </a:p>
          <a:p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-304800" y="1447800"/>
            <a:ext cx="7696199" cy="3657600"/>
            <a:chOff x="5981700" y="833735"/>
            <a:chExt cx="2779183" cy="1678980"/>
          </a:xfrm>
        </p:grpSpPr>
        <p:grpSp>
          <p:nvGrpSpPr>
            <p:cNvPr id="4" name="Group 42"/>
            <p:cNvGrpSpPr/>
            <p:nvPr/>
          </p:nvGrpSpPr>
          <p:grpSpPr>
            <a:xfrm>
              <a:off x="6857206" y="914400"/>
              <a:ext cx="1903677" cy="1220788"/>
              <a:chOff x="6857206" y="914400"/>
              <a:chExt cx="1903677" cy="1220788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6874136" y="1204856"/>
                <a:ext cx="1204857" cy="505610"/>
              </a:xfrm>
              <a:custGeom>
                <a:avLst/>
                <a:gdLst>
                  <a:gd name="connsiteX0" fmla="*/ 0 w 1204857"/>
                  <a:gd name="connsiteY0" fmla="*/ 505610 h 505610"/>
                  <a:gd name="connsiteX1" fmla="*/ 21516 w 1204857"/>
                  <a:gd name="connsiteY1" fmla="*/ 473337 h 505610"/>
                  <a:gd name="connsiteX2" fmla="*/ 96819 w 1204857"/>
                  <a:gd name="connsiteY2" fmla="*/ 376518 h 505610"/>
                  <a:gd name="connsiteX3" fmla="*/ 139850 w 1204857"/>
                  <a:gd name="connsiteY3" fmla="*/ 290457 h 505610"/>
                  <a:gd name="connsiteX4" fmla="*/ 150608 w 1204857"/>
                  <a:gd name="connsiteY4" fmla="*/ 258184 h 505610"/>
                  <a:gd name="connsiteX5" fmla="*/ 258184 w 1204857"/>
                  <a:gd name="connsiteY5" fmla="*/ 129092 h 505610"/>
                  <a:gd name="connsiteX6" fmla="*/ 322730 w 1204857"/>
                  <a:gd name="connsiteY6" fmla="*/ 86062 h 505610"/>
                  <a:gd name="connsiteX7" fmla="*/ 365760 w 1204857"/>
                  <a:gd name="connsiteY7" fmla="*/ 75304 h 505610"/>
                  <a:gd name="connsiteX8" fmla="*/ 430306 w 1204857"/>
                  <a:gd name="connsiteY8" fmla="*/ 53789 h 505610"/>
                  <a:gd name="connsiteX9" fmla="*/ 494852 w 1204857"/>
                  <a:gd name="connsiteY9" fmla="*/ 43031 h 505610"/>
                  <a:gd name="connsiteX10" fmla="*/ 623944 w 1204857"/>
                  <a:gd name="connsiteY10" fmla="*/ 21516 h 505610"/>
                  <a:gd name="connsiteX11" fmla="*/ 957431 w 1204857"/>
                  <a:gd name="connsiteY11" fmla="*/ 10758 h 505610"/>
                  <a:gd name="connsiteX12" fmla="*/ 989704 w 1204857"/>
                  <a:gd name="connsiteY12" fmla="*/ 0 h 505610"/>
                  <a:gd name="connsiteX13" fmla="*/ 1043492 w 1204857"/>
                  <a:gd name="connsiteY13" fmla="*/ 10758 h 505610"/>
                  <a:gd name="connsiteX14" fmla="*/ 1129553 w 1204857"/>
                  <a:gd name="connsiteY14" fmla="*/ 21516 h 505610"/>
                  <a:gd name="connsiteX15" fmla="*/ 1194099 w 1204857"/>
                  <a:gd name="connsiteY15" fmla="*/ 32273 h 505610"/>
                  <a:gd name="connsiteX16" fmla="*/ 1204857 w 1204857"/>
                  <a:gd name="connsiteY16" fmla="*/ 0 h 50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4857" h="505610">
                    <a:moveTo>
                      <a:pt x="0" y="505610"/>
                    </a:moveTo>
                    <a:cubicBezTo>
                      <a:pt x="7172" y="494852"/>
                      <a:pt x="13758" y="483680"/>
                      <a:pt x="21516" y="473337"/>
                    </a:cubicBezTo>
                    <a:cubicBezTo>
                      <a:pt x="46047" y="440629"/>
                      <a:pt x="81634" y="414479"/>
                      <a:pt x="96819" y="376518"/>
                    </a:cubicBezTo>
                    <a:cubicBezTo>
                      <a:pt x="171276" y="190381"/>
                      <a:pt x="75393" y="419372"/>
                      <a:pt x="139850" y="290457"/>
                    </a:cubicBezTo>
                    <a:cubicBezTo>
                      <a:pt x="144921" y="280315"/>
                      <a:pt x="145101" y="268097"/>
                      <a:pt x="150608" y="258184"/>
                    </a:cubicBezTo>
                    <a:cubicBezTo>
                      <a:pt x="173955" y="216159"/>
                      <a:pt x="218375" y="155631"/>
                      <a:pt x="258184" y="129092"/>
                    </a:cubicBezTo>
                    <a:cubicBezTo>
                      <a:pt x="279699" y="114749"/>
                      <a:pt x="297644" y="92334"/>
                      <a:pt x="322730" y="86062"/>
                    </a:cubicBezTo>
                    <a:cubicBezTo>
                      <a:pt x="337073" y="82476"/>
                      <a:pt x="351599" y="79552"/>
                      <a:pt x="365760" y="75304"/>
                    </a:cubicBezTo>
                    <a:cubicBezTo>
                      <a:pt x="387483" y="68787"/>
                      <a:pt x="407935" y="57518"/>
                      <a:pt x="430306" y="53789"/>
                    </a:cubicBezTo>
                    <a:lnTo>
                      <a:pt x="494852" y="43031"/>
                    </a:lnTo>
                    <a:cubicBezTo>
                      <a:pt x="537539" y="35269"/>
                      <a:pt x="580414" y="23807"/>
                      <a:pt x="623944" y="21516"/>
                    </a:cubicBezTo>
                    <a:cubicBezTo>
                      <a:pt x="735010" y="15670"/>
                      <a:pt x="846269" y="14344"/>
                      <a:pt x="957431" y="10758"/>
                    </a:cubicBezTo>
                    <a:cubicBezTo>
                      <a:pt x="968189" y="7172"/>
                      <a:pt x="978364" y="0"/>
                      <a:pt x="989704" y="0"/>
                    </a:cubicBezTo>
                    <a:cubicBezTo>
                      <a:pt x="1007988" y="0"/>
                      <a:pt x="1025420" y="7978"/>
                      <a:pt x="1043492" y="10758"/>
                    </a:cubicBezTo>
                    <a:cubicBezTo>
                      <a:pt x="1072066" y="15154"/>
                      <a:pt x="1100866" y="17930"/>
                      <a:pt x="1129553" y="21516"/>
                    </a:cubicBezTo>
                    <a:cubicBezTo>
                      <a:pt x="1150949" y="35780"/>
                      <a:pt x="1167376" y="58996"/>
                      <a:pt x="1194099" y="32273"/>
                    </a:cubicBezTo>
                    <a:cubicBezTo>
                      <a:pt x="1202117" y="24255"/>
                      <a:pt x="1204857" y="0"/>
                      <a:pt x="1204857" y="0"/>
                    </a:cubicBezTo>
                  </a:path>
                </a:pathLst>
              </a:cu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5400000" flipH="1" flipV="1">
                <a:off x="6248400" y="1523206"/>
                <a:ext cx="1219200" cy="1588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6858000" y="2133600"/>
                <a:ext cx="1524000" cy="1588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7632700" y="938671"/>
                <a:ext cx="1128183" cy="24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800" b="0" i="1" dirty="0" smtClean="0">
                    <a:solidFill>
                      <a:srgbClr val="C00000"/>
                    </a:solidFill>
                  </a:rPr>
                  <a:t>above (epidemic)</a:t>
                </a:r>
                <a:endParaRPr lang="en-US" sz="2800" b="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82367" y="1848119"/>
                <a:ext cx="1210734" cy="24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800" i="1" dirty="0" smtClean="0">
                    <a:solidFill>
                      <a:srgbClr val="00B050"/>
                    </a:solidFill>
                  </a:rPr>
                  <a:t>b</a:t>
                </a:r>
                <a:r>
                  <a:rPr lang="en-US" sz="2800" b="0" i="1" dirty="0" smtClean="0">
                    <a:solidFill>
                      <a:srgbClr val="00B050"/>
                    </a:solidFill>
                  </a:rPr>
                  <a:t>elow (extinction)</a:t>
                </a:r>
                <a:endParaRPr lang="en-US" sz="2800" b="0" i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981700" y="833735"/>
              <a:ext cx="952500" cy="7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800" b="1" dirty="0" smtClean="0"/>
                <a:t># Infected </a:t>
              </a:r>
              <a:endParaRPr lang="en-US" sz="2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2115281"/>
              <a:ext cx="609600" cy="397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800" b="1" dirty="0" smtClean="0"/>
                <a:t>time</a:t>
              </a:r>
              <a:endParaRPr lang="en-US" sz="2800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943600" y="3014951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Separate the regimes?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133600" y="3352800"/>
            <a:ext cx="1371600" cy="914400"/>
          </a:xfrm>
          <a:custGeom>
            <a:avLst/>
            <a:gdLst>
              <a:gd name="connsiteX0" fmla="*/ 10754 w 953434"/>
              <a:gd name="connsiteY0" fmla="*/ 21505 h 879344"/>
              <a:gd name="connsiteX1" fmla="*/ 39034 w 953434"/>
              <a:gd name="connsiteY1" fmla="*/ 78066 h 879344"/>
              <a:gd name="connsiteX2" fmla="*/ 57888 w 953434"/>
              <a:gd name="connsiteY2" fmla="*/ 106347 h 879344"/>
              <a:gd name="connsiteX3" fmla="*/ 67315 w 953434"/>
              <a:gd name="connsiteY3" fmla="*/ 134627 h 879344"/>
              <a:gd name="connsiteX4" fmla="*/ 86168 w 953434"/>
              <a:gd name="connsiteY4" fmla="*/ 162907 h 879344"/>
              <a:gd name="connsiteX5" fmla="*/ 114449 w 953434"/>
              <a:gd name="connsiteY5" fmla="*/ 219468 h 879344"/>
              <a:gd name="connsiteX6" fmla="*/ 133302 w 953434"/>
              <a:gd name="connsiteY6" fmla="*/ 276029 h 879344"/>
              <a:gd name="connsiteX7" fmla="*/ 171009 w 953434"/>
              <a:gd name="connsiteY7" fmla="*/ 342017 h 879344"/>
              <a:gd name="connsiteX8" fmla="*/ 208717 w 953434"/>
              <a:gd name="connsiteY8" fmla="*/ 398577 h 879344"/>
              <a:gd name="connsiteX9" fmla="*/ 246424 w 953434"/>
              <a:gd name="connsiteY9" fmla="*/ 455138 h 879344"/>
              <a:gd name="connsiteX10" fmla="*/ 284131 w 953434"/>
              <a:gd name="connsiteY10" fmla="*/ 492845 h 879344"/>
              <a:gd name="connsiteX11" fmla="*/ 302985 w 953434"/>
              <a:gd name="connsiteY11" fmla="*/ 521126 h 879344"/>
              <a:gd name="connsiteX12" fmla="*/ 331265 w 953434"/>
              <a:gd name="connsiteY12" fmla="*/ 539980 h 879344"/>
              <a:gd name="connsiteX13" fmla="*/ 368972 w 953434"/>
              <a:gd name="connsiteY13" fmla="*/ 596540 h 879344"/>
              <a:gd name="connsiteX14" fmla="*/ 387826 w 953434"/>
              <a:gd name="connsiteY14" fmla="*/ 624821 h 879344"/>
              <a:gd name="connsiteX15" fmla="*/ 444387 w 953434"/>
              <a:gd name="connsiteY15" fmla="*/ 662528 h 879344"/>
              <a:gd name="connsiteX16" fmla="*/ 472667 w 953434"/>
              <a:gd name="connsiteY16" fmla="*/ 681382 h 879344"/>
              <a:gd name="connsiteX17" fmla="*/ 500948 w 953434"/>
              <a:gd name="connsiteY17" fmla="*/ 690808 h 879344"/>
              <a:gd name="connsiteX18" fmla="*/ 529228 w 953434"/>
              <a:gd name="connsiteY18" fmla="*/ 709662 h 879344"/>
              <a:gd name="connsiteX19" fmla="*/ 557508 w 953434"/>
              <a:gd name="connsiteY19" fmla="*/ 719089 h 879344"/>
              <a:gd name="connsiteX20" fmla="*/ 651776 w 953434"/>
              <a:gd name="connsiteY20" fmla="*/ 766223 h 879344"/>
              <a:gd name="connsiteX21" fmla="*/ 717764 w 953434"/>
              <a:gd name="connsiteY21" fmla="*/ 794503 h 879344"/>
              <a:gd name="connsiteX22" fmla="*/ 746044 w 953434"/>
              <a:gd name="connsiteY22" fmla="*/ 813357 h 879344"/>
              <a:gd name="connsiteX23" fmla="*/ 802605 w 953434"/>
              <a:gd name="connsiteY23" fmla="*/ 832210 h 879344"/>
              <a:gd name="connsiteX24" fmla="*/ 830886 w 953434"/>
              <a:gd name="connsiteY24" fmla="*/ 841637 h 879344"/>
              <a:gd name="connsiteX25" fmla="*/ 868593 w 953434"/>
              <a:gd name="connsiteY25" fmla="*/ 851064 h 879344"/>
              <a:gd name="connsiteX26" fmla="*/ 925154 w 953434"/>
              <a:gd name="connsiteY26" fmla="*/ 869918 h 879344"/>
              <a:gd name="connsiteX27" fmla="*/ 953434 w 953434"/>
              <a:gd name="connsiteY27" fmla="*/ 879344 h 87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53434" h="879344">
                <a:moveTo>
                  <a:pt x="10754" y="21505"/>
                </a:moveTo>
                <a:cubicBezTo>
                  <a:pt x="64791" y="102565"/>
                  <a:pt x="0" y="0"/>
                  <a:pt x="39034" y="78066"/>
                </a:cubicBezTo>
                <a:cubicBezTo>
                  <a:pt x="44101" y="88200"/>
                  <a:pt x="52821" y="96213"/>
                  <a:pt x="57888" y="106347"/>
                </a:cubicBezTo>
                <a:cubicBezTo>
                  <a:pt x="62332" y="115235"/>
                  <a:pt x="62871" y="125739"/>
                  <a:pt x="67315" y="134627"/>
                </a:cubicBezTo>
                <a:cubicBezTo>
                  <a:pt x="72382" y="144760"/>
                  <a:pt x="81101" y="152774"/>
                  <a:pt x="86168" y="162907"/>
                </a:cubicBezTo>
                <a:cubicBezTo>
                  <a:pt x="125192" y="240956"/>
                  <a:pt x="60423" y="138432"/>
                  <a:pt x="114449" y="219468"/>
                </a:cubicBezTo>
                <a:cubicBezTo>
                  <a:pt x="120733" y="238322"/>
                  <a:pt x="122278" y="259493"/>
                  <a:pt x="133302" y="276029"/>
                </a:cubicBezTo>
                <a:cubicBezTo>
                  <a:pt x="198522" y="373855"/>
                  <a:pt x="99248" y="222416"/>
                  <a:pt x="171009" y="342017"/>
                </a:cubicBezTo>
                <a:cubicBezTo>
                  <a:pt x="182667" y="361447"/>
                  <a:pt x="208717" y="398577"/>
                  <a:pt x="208717" y="398577"/>
                </a:cubicBezTo>
                <a:cubicBezTo>
                  <a:pt x="231129" y="465820"/>
                  <a:pt x="199350" y="384528"/>
                  <a:pt x="246424" y="455138"/>
                </a:cubicBezTo>
                <a:cubicBezTo>
                  <a:pt x="275154" y="498232"/>
                  <a:pt x="230264" y="474891"/>
                  <a:pt x="284131" y="492845"/>
                </a:cubicBezTo>
                <a:cubicBezTo>
                  <a:pt x="290416" y="502272"/>
                  <a:pt x="294974" y="513115"/>
                  <a:pt x="302985" y="521126"/>
                </a:cubicBezTo>
                <a:cubicBezTo>
                  <a:pt x="310996" y="529137"/>
                  <a:pt x="323804" y="531454"/>
                  <a:pt x="331265" y="539980"/>
                </a:cubicBezTo>
                <a:cubicBezTo>
                  <a:pt x="346186" y="557033"/>
                  <a:pt x="356403" y="577687"/>
                  <a:pt x="368972" y="596540"/>
                </a:cubicBezTo>
                <a:cubicBezTo>
                  <a:pt x="375257" y="605967"/>
                  <a:pt x="378399" y="618536"/>
                  <a:pt x="387826" y="624821"/>
                </a:cubicBezTo>
                <a:lnTo>
                  <a:pt x="444387" y="662528"/>
                </a:lnTo>
                <a:cubicBezTo>
                  <a:pt x="453814" y="668813"/>
                  <a:pt x="461919" y="677800"/>
                  <a:pt x="472667" y="681382"/>
                </a:cubicBezTo>
                <a:lnTo>
                  <a:pt x="500948" y="690808"/>
                </a:lnTo>
                <a:cubicBezTo>
                  <a:pt x="510375" y="697093"/>
                  <a:pt x="519095" y="704595"/>
                  <a:pt x="529228" y="709662"/>
                </a:cubicBezTo>
                <a:cubicBezTo>
                  <a:pt x="538116" y="714106"/>
                  <a:pt x="548822" y="714263"/>
                  <a:pt x="557508" y="719089"/>
                </a:cubicBezTo>
                <a:cubicBezTo>
                  <a:pt x="649335" y="770104"/>
                  <a:pt x="578086" y="747800"/>
                  <a:pt x="651776" y="766223"/>
                </a:cubicBezTo>
                <a:cubicBezTo>
                  <a:pt x="722784" y="813559"/>
                  <a:pt x="632533" y="757974"/>
                  <a:pt x="717764" y="794503"/>
                </a:cubicBezTo>
                <a:cubicBezTo>
                  <a:pt x="728177" y="798966"/>
                  <a:pt x="735691" y="808756"/>
                  <a:pt x="746044" y="813357"/>
                </a:cubicBezTo>
                <a:cubicBezTo>
                  <a:pt x="764205" y="821428"/>
                  <a:pt x="783751" y="825926"/>
                  <a:pt x="802605" y="832210"/>
                </a:cubicBezTo>
                <a:cubicBezTo>
                  <a:pt x="812032" y="835352"/>
                  <a:pt x="821246" y="839227"/>
                  <a:pt x="830886" y="841637"/>
                </a:cubicBezTo>
                <a:cubicBezTo>
                  <a:pt x="843455" y="844779"/>
                  <a:pt x="856184" y="847341"/>
                  <a:pt x="868593" y="851064"/>
                </a:cubicBezTo>
                <a:cubicBezTo>
                  <a:pt x="887628" y="856775"/>
                  <a:pt x="906300" y="863634"/>
                  <a:pt x="925154" y="869918"/>
                </a:cubicBezTo>
                <a:lnTo>
                  <a:pt x="953434" y="879344"/>
                </a:lnTo>
              </a:path>
            </a:pathLst>
          </a:cu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2514569">
            <a:off x="3638438" y="2421479"/>
            <a:ext cx="2216985" cy="1704272"/>
          </a:xfrm>
          <a:prstGeom prst="arc">
            <a:avLst>
              <a:gd name="adj1" fmla="val 17093107"/>
              <a:gd name="adj2" fmla="val 0"/>
            </a:avLst>
          </a:prstGeom>
          <a:ln w="698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562600" y="3429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1312884">
            <a:off x="2147033" y="3259909"/>
            <a:ext cx="3325934" cy="461022"/>
          </a:xfrm>
          <a:custGeom>
            <a:avLst/>
            <a:gdLst>
              <a:gd name="connsiteX0" fmla="*/ 0 w 3318235"/>
              <a:gd name="connsiteY0" fmla="*/ 0 h 358729"/>
              <a:gd name="connsiteX1" fmla="*/ 150828 w 3318235"/>
              <a:gd name="connsiteY1" fmla="*/ 28280 h 358729"/>
              <a:gd name="connsiteX2" fmla="*/ 179109 w 3318235"/>
              <a:gd name="connsiteY2" fmla="*/ 37707 h 358729"/>
              <a:gd name="connsiteX3" fmla="*/ 320511 w 3318235"/>
              <a:gd name="connsiteY3" fmla="*/ 56561 h 358729"/>
              <a:gd name="connsiteX4" fmla="*/ 377072 w 3318235"/>
              <a:gd name="connsiteY4" fmla="*/ 75415 h 358729"/>
              <a:gd name="connsiteX5" fmla="*/ 593888 w 3318235"/>
              <a:gd name="connsiteY5" fmla="*/ 94268 h 358729"/>
              <a:gd name="connsiteX6" fmla="*/ 659876 w 3318235"/>
              <a:gd name="connsiteY6" fmla="*/ 103695 h 358729"/>
              <a:gd name="connsiteX7" fmla="*/ 1423447 w 3318235"/>
              <a:gd name="connsiteY7" fmla="*/ 103695 h 358729"/>
              <a:gd name="connsiteX8" fmla="*/ 1734532 w 3318235"/>
              <a:gd name="connsiteY8" fmla="*/ 113122 h 358729"/>
              <a:gd name="connsiteX9" fmla="*/ 2196445 w 3318235"/>
              <a:gd name="connsiteY9" fmla="*/ 141402 h 358729"/>
              <a:gd name="connsiteX10" fmla="*/ 2290713 w 3318235"/>
              <a:gd name="connsiteY10" fmla="*/ 160256 h 358729"/>
              <a:gd name="connsiteX11" fmla="*/ 2413261 w 3318235"/>
              <a:gd name="connsiteY11" fmla="*/ 188536 h 358729"/>
              <a:gd name="connsiteX12" fmla="*/ 2564090 w 3318235"/>
              <a:gd name="connsiteY12" fmla="*/ 197963 h 358729"/>
              <a:gd name="connsiteX13" fmla="*/ 2630078 w 3318235"/>
              <a:gd name="connsiteY13" fmla="*/ 207390 h 358729"/>
              <a:gd name="connsiteX14" fmla="*/ 2762053 w 3318235"/>
              <a:gd name="connsiteY14" fmla="*/ 216817 h 358729"/>
              <a:gd name="connsiteX15" fmla="*/ 2846894 w 3318235"/>
              <a:gd name="connsiteY15" fmla="*/ 226243 h 358729"/>
              <a:gd name="connsiteX16" fmla="*/ 2875175 w 3318235"/>
              <a:gd name="connsiteY16" fmla="*/ 235670 h 358729"/>
              <a:gd name="connsiteX17" fmla="*/ 2978870 w 3318235"/>
              <a:gd name="connsiteY17" fmla="*/ 254524 h 358729"/>
              <a:gd name="connsiteX18" fmla="*/ 3035430 w 3318235"/>
              <a:gd name="connsiteY18" fmla="*/ 273377 h 358729"/>
              <a:gd name="connsiteX19" fmla="*/ 3157979 w 3318235"/>
              <a:gd name="connsiteY19" fmla="*/ 292231 h 358729"/>
              <a:gd name="connsiteX20" fmla="*/ 3214540 w 3318235"/>
              <a:gd name="connsiteY20" fmla="*/ 311085 h 358729"/>
              <a:gd name="connsiteX21" fmla="*/ 3242820 w 3318235"/>
              <a:gd name="connsiteY21" fmla="*/ 320511 h 358729"/>
              <a:gd name="connsiteX22" fmla="*/ 3252247 w 3318235"/>
              <a:gd name="connsiteY22" fmla="*/ 348792 h 358729"/>
              <a:gd name="connsiteX23" fmla="*/ 3318235 w 3318235"/>
              <a:gd name="connsiteY23" fmla="*/ 358219 h 35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18235" h="358729">
                <a:moveTo>
                  <a:pt x="0" y="0"/>
                </a:moveTo>
                <a:cubicBezTo>
                  <a:pt x="113010" y="22603"/>
                  <a:pt x="62659" y="13586"/>
                  <a:pt x="150828" y="28280"/>
                </a:cubicBezTo>
                <a:cubicBezTo>
                  <a:pt x="160255" y="31422"/>
                  <a:pt x="169409" y="35551"/>
                  <a:pt x="179109" y="37707"/>
                </a:cubicBezTo>
                <a:cubicBezTo>
                  <a:pt x="221423" y="47110"/>
                  <a:pt x="279665" y="52022"/>
                  <a:pt x="320511" y="56561"/>
                </a:cubicBezTo>
                <a:cubicBezTo>
                  <a:pt x="339365" y="62846"/>
                  <a:pt x="357352" y="72950"/>
                  <a:pt x="377072" y="75415"/>
                </a:cubicBezTo>
                <a:cubicBezTo>
                  <a:pt x="499360" y="90700"/>
                  <a:pt x="427209" y="83156"/>
                  <a:pt x="593888" y="94268"/>
                </a:cubicBezTo>
                <a:cubicBezTo>
                  <a:pt x="615884" y="97410"/>
                  <a:pt x="637779" y="101369"/>
                  <a:pt x="659876" y="103695"/>
                </a:cubicBezTo>
                <a:cubicBezTo>
                  <a:pt x="928803" y="132004"/>
                  <a:pt x="1080641" y="108663"/>
                  <a:pt x="1423447" y="103695"/>
                </a:cubicBezTo>
                <a:lnTo>
                  <a:pt x="1734532" y="113122"/>
                </a:lnTo>
                <a:cubicBezTo>
                  <a:pt x="1977502" y="123686"/>
                  <a:pt x="2010585" y="127105"/>
                  <a:pt x="2196445" y="141402"/>
                </a:cubicBezTo>
                <a:cubicBezTo>
                  <a:pt x="2260336" y="162700"/>
                  <a:pt x="2182393" y="138591"/>
                  <a:pt x="2290713" y="160256"/>
                </a:cubicBezTo>
                <a:cubicBezTo>
                  <a:pt x="2374048" y="176923"/>
                  <a:pt x="2229741" y="177066"/>
                  <a:pt x="2413261" y="188536"/>
                </a:cubicBezTo>
                <a:lnTo>
                  <a:pt x="2564090" y="197963"/>
                </a:lnTo>
                <a:cubicBezTo>
                  <a:pt x="2586086" y="201105"/>
                  <a:pt x="2607959" y="205283"/>
                  <a:pt x="2630078" y="207390"/>
                </a:cubicBezTo>
                <a:cubicBezTo>
                  <a:pt x="2673983" y="211572"/>
                  <a:pt x="2718115" y="212996"/>
                  <a:pt x="2762053" y="216817"/>
                </a:cubicBezTo>
                <a:cubicBezTo>
                  <a:pt x="2790400" y="219282"/>
                  <a:pt x="2818614" y="223101"/>
                  <a:pt x="2846894" y="226243"/>
                </a:cubicBezTo>
                <a:cubicBezTo>
                  <a:pt x="2856321" y="229385"/>
                  <a:pt x="2865475" y="233514"/>
                  <a:pt x="2875175" y="235670"/>
                </a:cubicBezTo>
                <a:cubicBezTo>
                  <a:pt x="2913984" y="244294"/>
                  <a:pt x="2941123" y="244229"/>
                  <a:pt x="2978870" y="254524"/>
                </a:cubicBezTo>
                <a:cubicBezTo>
                  <a:pt x="2998043" y="259753"/>
                  <a:pt x="3015943" y="269480"/>
                  <a:pt x="3035430" y="273377"/>
                </a:cubicBezTo>
                <a:cubicBezTo>
                  <a:pt x="3107407" y="287772"/>
                  <a:pt x="3066666" y="280817"/>
                  <a:pt x="3157979" y="292231"/>
                </a:cubicBezTo>
                <a:lnTo>
                  <a:pt x="3214540" y="311085"/>
                </a:lnTo>
                <a:lnTo>
                  <a:pt x="3242820" y="320511"/>
                </a:lnTo>
                <a:cubicBezTo>
                  <a:pt x="3245962" y="329938"/>
                  <a:pt x="3243359" y="344348"/>
                  <a:pt x="3252247" y="348792"/>
                </a:cubicBezTo>
                <a:cubicBezTo>
                  <a:pt x="3272121" y="358729"/>
                  <a:pt x="3318235" y="358219"/>
                  <a:pt x="3318235" y="35821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6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Threshold (static version)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527175"/>
            <a:ext cx="850423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smtClean="0"/>
              <a:t>Problem Statement</a:t>
            </a:r>
          </a:p>
          <a:p>
            <a:r>
              <a:rPr lang="en-US" sz="3500" dirty="0" smtClean="0"/>
              <a:t>Given: 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</a:rPr>
              <a:t>Graph G, </a:t>
            </a:r>
            <a:r>
              <a:rPr lang="en-US" sz="3600" i="1" dirty="0" smtClean="0">
                <a:solidFill>
                  <a:srgbClr val="002060"/>
                </a:solidFill>
              </a:rPr>
              <a:t>and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</a:rPr>
              <a:t>Virus specs (attack prob. etc.)</a:t>
            </a:r>
          </a:p>
          <a:p>
            <a:r>
              <a:rPr lang="en-US" sz="3500" dirty="0" smtClean="0"/>
              <a:t>Find: 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</a:rPr>
              <a:t>A condition for virus extinction/invasion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t="16457"/>
          <a:stretch>
            <a:fillRect/>
          </a:stretch>
        </p:blipFill>
        <p:spPr bwMode="auto">
          <a:xfrm>
            <a:off x="6705600" y="1676400"/>
            <a:ext cx="2362200" cy="148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Threshold: Why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Accelerating simulations</a:t>
            </a:r>
          </a:p>
          <a:p>
            <a:r>
              <a:rPr lang="en-US" dirty="0" smtClean="0"/>
              <a:t>Forecasting (‘What-if’ scenarios)</a:t>
            </a:r>
          </a:p>
          <a:p>
            <a:r>
              <a:rPr lang="en-US" dirty="0" smtClean="0"/>
              <a:t>Design of contagion and/or topology</a:t>
            </a:r>
          </a:p>
          <a:p>
            <a:r>
              <a:rPr lang="en-US" dirty="0" smtClean="0"/>
              <a:t>A great handle to manipulate the spreading</a:t>
            </a:r>
          </a:p>
          <a:p>
            <a:pPr lvl="1"/>
            <a:r>
              <a:rPr lang="en-US" dirty="0" smtClean="0"/>
              <a:t>Immunization</a:t>
            </a:r>
          </a:p>
          <a:p>
            <a:pPr lvl="1">
              <a:buNone/>
            </a:pPr>
            <a:r>
              <a:rPr lang="en-US" dirty="0" smtClean="0"/>
              <a:t>…..</a:t>
            </a:r>
          </a:p>
        </p:txBody>
      </p:sp>
      <p:pic>
        <p:nvPicPr>
          <p:cNvPr id="6" name="Picture 3" descr="http://t0.gstatic.com/images?q=tbn:ANd9GcQd71HlJcthfBunYhodACD67zDhGP7SedNiUUNteehnrAnqDC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91000"/>
            <a:ext cx="2286001" cy="1066800"/>
          </a:xfrm>
          <a:prstGeom prst="rect">
            <a:avLst/>
          </a:prstGeom>
          <a:noFill/>
        </p:spPr>
      </p:pic>
      <p:sp>
        <p:nvSpPr>
          <p:cNvPr id="235522" name="AutoShape 2" descr="data:image/jpeg;base64,/9j/4AAQSkZJRgABAQAAAQABAAD/2wCEAAkGBhQSEBUUEhQVFRIUFRUXFBQVFRcUFxYYFBQVFBcWGBgYGyYfFxojGRUUHy8gIycpLCwsFR4xNTAqNSYrLCkBCQoKDgwOGg8PGjAkHiQvLy8sLCwsKiwsLCkqNCwsKiwsKjQsLCwsLCwsLCwsLSwsKS4sLCwsLCwpLCwsLCkpKf/AABEIAKYBLwMBIgACEQEDEQH/xAAcAAABBQEBAQAAAAAAAAAAAAAAAwQFBgcCAQj/xABKEAACAQICBAsEBgYIBgMAAAABAgMAEQQhBRIxQQYHExQiMlFhcYGRQlKhsSNTYnLB0RUzVIKSkxckQ2NzouHiFiU0stLwRKPx/8QAGgEAAgMBAQAAAAAAAAAAAAAAAAMCBAUBBv/EADMRAAICAQIDBQcEAgMBAAAAAAECAAMRBCESMUETIlGB0TJhcZGhsfAFFCPB4fFSU2JC/9oADAMBAAIRAxEAPwDcaKKKIQoooohCiiiiEKKKKIQoorwmiE9opriNJRoOkwHnVf0nxj4SHrSLfsvRiEtVFZvpTjcVFDIjOG6pUX//ACq3i+N7Et1IrfeYD4CmrU7eyIprkT2jNrLVw2JUbWHrWCjhvpGdtWMrfsRWc0jitKYpf+oxyRH3FAkk/gS9vMiptp3X2tpBdQjezvN7bSUY2sKSbTcI9sVgEOmpHbUg5xO52NKVQeIRc7eJrzEaXeO6l1mm9yK/Jx9zSe03ctR7FvCS7ZfGb9+noffFH6eh98V89aTxcoYRGQ66AGYpkA5zEY+7v76cNpSQKrjNdjrexB7Qe+p/t24Q2Ocj+4TiK55Tf101EfbFKrpKM+2K+fU0lMQWiYSAdZDdJF8vaHeKSXTjH/5E8B+0qyR+q5iodi3OS7ZeU+jFxCnYw9a7Br5+h0tjwNaKdJl7UAb1ANx6Uth+MbGIcwjW25lT8akNNYRlRn4SJ1NYOGOPjN8orG8Jxwyr+sjfys1WTA8asbIHcaqnIFhq92+ltWy8xGLYjeyZoFFV/A8NsPKMmHkQamINIRv1WB86XGRxRRRRCFFFFEIUUUUQhRRRRCFFFFEIUUUUQhRRRRCFFFMdJaZigUtIwAHaaIR9TfEY9EF2YDzrLeEXHDclMIuvu1zko89/lVD0lprEYg3nlYg+wpKr+ZqzVprLOQ2la3VV1czvNf05xqYWC6q+u/up0j8NlUXS3GripbiJFiXtY6zegqmogGwW8K6rRr0CD2jmZln6i59gYi2M0hNMbyzSN3A6o9BTVcOo2AeP+tSGC0W8gLZJEvWlc6qL57z3C5rr9JRR5YZOVYf28y9AHtji3+LU/wDiqPCq5PuiB2to4nbA8THeiYHEZaQBcMRm0hCD9y+bHwr3EYaKKMSRxNiQ2YZm1YkG7W1ek3wFQuJdpW15naR+1zcDuA2AU5wGkXhN0OR2qeqaUard2G2eg9fGOW6nZDvjkSP68JzidJzSDVaTUj+qhHJJ56ubeddaP0QNUyMRFAvXlYXz91Rtdz2DzqbgweGlCSuGhDMRqXCrIV2hSdgvvFR+m8FiGYPNHaNMokj6UUa91t/aTnUVdM8NYw3Unp6mSat8cVpyvQDr6CNMTpMspjhBhgPWz+ll75GGwfZGVd6MURI81haKwjX3pWyQd9s2PhTOn2mF1OSg+qXlJf8AFkFwP3UsKa9YQcK+03Xr74lLC5429lenT3SPjUgZm7Ekse1jmT607wLjW1W6r5HuO4+tNqKsNWCnBKy2kPxzuSMo+8Mp2jIinaSrNlJZJd0mxX7nG499d6RXXjjlG09B/vLv8xUeqXNgLk7gL/CkqvaDi5MPzePZuzbg5qdwPcfCdT4MxvYgo43qbHxBG0U4GlXOUoWZftjVfydc/WpnC6LkMJGLXk4gLxySEK6nsAOZXxpvicXFhCBBGZZiARPKBqLfei7PmaQ1lZ2I73/n1lha7F3Ddz/16QTRsK6skvKRq2YhewZuwa+5T22vaovSzSySBpk1FAtFGB0FXdbccqbTlpHLysZHO0tu8BupbD4t4xZTdN8b9JD5HZ5VIVW5Dvvjp+bEyJupwUTu56/m4EbrEAbrdT2qSvyqSwfCLExdWXWHY/5ikwI5Or9FJ7jG6N9193gabzQMhswIPYabwU27Y3+Rii99O4O3zEuuieNeWOwlVgO0dNf9KvWhuMaCYDMeIP4VhtchLG4uG7VNj8KrWfp4/wDg/OWa/wBRPJx8p9OYbHJILowPz9KXr530XwvxEBGeuo8m/I1o3BzjOSSyubnffJh+dZtlD1+0Jp1XpaO6ZoVFNsFpBJVujA928eVOaTHQoooohCiiiiEKKKKIQrl3AFzsryaYKCWNgKyTh9xkMzNBhTnsZ9y/me6pKhc4EizhBlpYuGfGXHhhqRgvI1woHd39lZHpbS02KYtiHJG6MHojx96jD6QKi0g5VTt1ut4g1oWi+KmGeCOYYiRRKiuF1FNtYXtetGuuug/zDf6TNtssvH8J26+MzQCitV/oai/aZP4F/Oj+hqL9pk/gX86ufvafH6GUv2N/h9ZlQFSjYSPDAHEgvMRdMKpse4zMP1a/Z2nuq9Yjiulw6M2ElSTEbEaUanJjeUGYL9hOys4x2i5MPIyTKyy3u2v1mJ9q/tDvoF3bnhrOB1PXy9YGn9uvFYMnoOnn6TnHYyScgykEL1I1GrHGOxVGXnSVFFWUrVBhRKtljWHLGFPMHAgUzTX5FDYKOtK+0Rr+J3Cp/gPwJGP5UvI0ax6oBVQ1y1zbPsA+NW/G8UUUjJ/WZFSNdWNAi2X3m25sTmTVXUapUPADv9pb02kZh2hGR0HjMoxeJaZ9eW17WVB1Y1GxFG4ClcHpOaH9VIyj3T0l9DVm4ccBhgEidJGkWRmU6yhbEC42dov6VUaZWlNiDAyIuyy6qw5ODJ/R2mOWktNh4WsGcyAapAQa1yBa+ymsuksHKzO6YlWclmYWIJO+1sqX4M6NEzckzFOcusAcAEgEGRrA9ygedXkcTUX7TJ/Av51Tc112EcRGOXX4y8naWVA8IOefT4TPb4D67EDxiBo5TAD+0xLeEaitC/oai/aZP4F/Oj+huL9pk/gX86O3X/tPyh+3b/qHzlKwOksMVaOOCRhYvaU9coNgta1MzwqnAtCkOHU/VqC38Rzq8ycUbxsHhxCuQerIupcbCLgmqBpnREmGmaOVCjAm19hG4qdhFSqWu1yOInr5yNz21Vg8IB5eUYTlpDrSu0jdrm/w2U9wuKBXkpOp7J9w93d3VJcDODa47EGJnKARs+soB2EC1j41d/6Gov2mT+BfzptrUV9w7H3CIpW+zvjce8zLZoSrEHaPj31xWsvxQxFQDiZCV2HUW9uzbSTcTUW7EvfvjX86E11eO8d/OD6CzPdG0yoi9OYcYQNVxrx7gesveh/CrRwg4scTh1LxkTxjMlAQ4HaUO0eF6p9P/jvGQfMcxK/8lBwR5HkY4nwthrodaM7947mG403pSCcobrvyIOxh2EVpsHFBE6KxndCyqxQKpClgCVuTna9QN/Y7W+R8YwUdt3qvMeEy6vLZ32EbCMiPOtW/oai/aZP4F/OqHi+DZhkcTyJFGjsusxuzBTa6oM8++1A1NLggn5wOkvQggfKO+DPCedJAoJawJDDaAMzrd3fWq8HeGqTAK5Abcdx/I1iWK0uChiwqlI2ykmb9ZJ3DsHcKT0bjmgI1OrvX8R31nvpjZl6xt+cppJqhXhLDk/b4z6ZBorPOBvDsEKkrXQ2CsdoPY1aErXFxsrPIxNEHM9ooorkIV4Tavar/AA006MNhmYmxsTRCUnjO4cEHm8B6bbSPZG81mUcdhYeZO0ntPfXTzNI7SPm8hue4bh5Cit/SUCtcnmZ57Wag2twjkIVu/BnEWwWGH9zH8qwitl4Pz2wkH+CnypevGVHxjf044ZvhLJzqjnVRTYjLyNZRBxhY+9zJGRc2VohawJAuQb1mpSznCiatly1jLGbZzqojhPoSPGwlHAEgBMUm9G/8TvFQ/BbhVzuMllCSpYOoNxnsZe4/CprnFc4WrbwIhlbF8QZkMvBmUMVvGWUkECRQQRtFjakm4PYgf2RPgVb5GpTjG0WoxYlA/WoCSLjpL0Ts7rVXMHg2eRERnBdlUWY+0bVrJZcy8Qx9ZjWV0K/Ac58psfF7gjh8CoZSryMzsDkc+it/IfGrJzqoiNgihRsUBR4KLfhXXOc7Xz2+Wysl8uxY9ZtIAihR0jHjBw/LaPl3mPVkX905/wCUmsZvW5SOGUqdjAg+YtWP4rTWLjdkLxkoxXOMeybVd0ljICqrmUNZUjkMzY6cpJ8FGtjdHr/eSSHzBQfAVsnOqyDQWlJf0jAjahuE1zq59JC1l921aVziqt2WPERzlunCjhB5Y+0ledUc6qncM9MSwYRngYLIGQAkXFibHKqFFxgaRBBMkTD3THYHuyzqK0O+6jMk96IcMcTbudVAcONGLicG4IHKRAvG28FcyvgRfLwrnQ2meXgjltql1zW97EGxF9+Yp1LNdWB3g/I1xQUbPUSTcNi46GZ/xVSWxrH+4f5rWr86rKuL7S8z4llkZSgiawCBdjADMd1aBzinakl3yRiI0oVK8Kc7yV51Rzqs/wCHnCGfDiHm8gTWL610D3sBbbsqG0Hw+xQb6dklj1lDWTUdQxtrCxsbHdSuwYrx42jTegbgJ3ms87rMuH/BiNZhOrxwxy319a4XlNp1QBvGdu29Xkz1XOH6CTAPcA6jI4v2hrfI1Kksjd04zI3qroeIZxKbwd0bhZcXFEJzIxcHVSPo2XpG7E7LCtqOLrJeLTCDl5Jbfq01R4ubfIGtE5xTNUG48Mc4itJw8HEq4zJXnVY/xn6LVdIGW1+WRWzzF16DWHkK0tcVcXByqocZOG14I5N8b2Pg4/MCo6YAWjMlqsmo4mdUUUVvzzscYHGGNr+yesPx8a1vgHwt1rQSNfK8bHeOzxFY5UporGMvVNnjOsh8No/97ay9bpwR2i+c1tBqTns28p9G0VDcFNNjFYdHG2wv41M1jzZhWQcb+k9ZliByLWPguZ+Va/WGcYEkfOrys4sz21E1yc88ri1OpxxjPKKuzwHh5yo0U45XDe/P/I/3Ucrhvfn/AJH+6t79zX+A+k89+1s93zEb1q2hZ7YaH/CT5VmJlw3vz/yP91aBo6ccjHqkleTSxIsbWyuNxqrqbFcAD7GXdJU1bEt9xJo4isd/M/M1qInrNVlw29573N7Q3F7nYdbOoaZ1RjmM1dbWKAsn+AOI1cQ43NGfgQavvOKoHBFoeWYxtKWWM5PHqCxIG25zq2c4qN7K75EnpVZK8NITjCN0hPYzj1UH8KhuBeH1sYh3Rhn9BYfEipPhliE1IhIXC67ZouubhOy4yrrghHEEeSNnOsQnTTU6vSNszfaKmloWor1irKS14fpLjzioRtL/APMhHfLm5H7xbXHwWnPL1S30tDz9pGeUOs2qAI7pZbJ1r7NtV1C53ltyQNvdNG5xWdcNMLq4tmGyQB/PYfiPjVz5eoDhdHGUSSQuAp1bomuelmMrjK4plLit8mK1NZsrwOcjdEt/zRO50HpFWh84rPdGyQ8/U60nKFrheT6PUyBa+WXdVw5xUGIZV+EnWCpbPjOeE2EfEYcxx21iynpHVGRuc6qcfAXEE5tEo7de9vIC5q3c4o5xU67WrGFkLaEtOWjvR8KwxJEpuqC1zlc7Se65vSOmtLCHDySE9VDbvYiyj1IpLnFVfherNqtM5GHVhqrEhcl7ZFwTu3bqSdzv1j/ZXbpE+L9rYhv8I/Nav3OKoPBGaHlm5NpS3JnJ49QW1hvuc6tnOKdeys2RK+mVkTDSH4dYaSXkeTRnIL31VLWuBttUVwe4NytIeUjaOKw1mcavVYMAL7SbVbuc99ec4oFuKyk61ANgszJM4moXhjirYKXv1R6sKX5xVb4XaTRjFh2ZxrMHbUXXIAyQEXFrsb+VKGARHNnhMmeBUPJ4UHfIzMfAdFfkfWpnFY7Ujdz7Ks3oCaj4rRqEXYgCj90WqN4T44LhJNYkBtVLqLnpsAbDfleu2HiYtI1rwIF8JIcE9Il8HESekAVbxBP4EU501FyuHkTtU28R0h8RVb4I4+PUdImchWDdNNS2sLZZm+yp/nFdYAN3YJkoA0y+ipLScWHjmdGaYEMTZYtZbNmLHWzFjTXlcN78/wDI/wB1aQ1NeP8ABmOdJYD0+YjenGAktIvebHzyo5XDe/P/ACP91dwy4bWFnnvcf2Hf96uPfWykf0fSSTT2Kwbbb3iX/in0qVmlgOwMbeedavWJ8Wp/5lLu6Wytsrzxno4Vh3GNhSuIf7Mh9Gz/ABrcazbjR0V01kt0ZBqMexh1T6fKp1PwOGi7U40KzJ6K6ljKkg7RXNenBBGRPKkEHBhV4wM30Uf3F+VUerRBPZFH2V+QqlrPZEv6D2jJdcRnVBO/xPzNWoYmuI+SU3WGO/aQW87MSPhVWi4Vkky5qaTaABPeDmEMcRdsjLbVB26i+15nZ4VK84qOkxhY3JuTtJrxZ7mw2mlWWF2LGOrrFahRGHCvE3aJewOx87KPkamNFjk4I136usfF+l8rVVpJOcYm46rMqL91cr+fSNWGTF3JI2Xy8Ng+FOsPDUq+O8RX37mbw2kkMRUOODkPvzXJJJ6G0m5pTnFHLmkrYyHKmWHrVxhhJPl/Hz2010oOUhdd+rceK5j5U25xQMTUQ2DmdIyMSNwjf15T26resdWXnFQKYFucI6i6qnSItkACBfytTsYmpswKrj83MXWpDNnx/oR1pLSZiiZwusRayk6oNyBtqKh4ZG/ThIG8pIGt5EC9KY4NJGyqLsSths9odtRn/D0/1f8AmX86dSlbg8Zx5xN9lqMOAZHwlsTFggEHIi48DXGJs6Mh9oEfDL41HRlkVVYWZVAI8u6u0xGY8RVcnB2lod5d5GcFntK33D/3CrLziq5orBSRlnZGVSuTEZZtlUhzmnahgXyPCV9KpVMHxjzGaWjiAMjhQxsMibkC+4Gmp4VYexPK5DbZX37PZqM02SypYE2ZtgJ9kdlMMYpSCNDcGVzI33I+it/FiT5VxauJAwO5OJ1ruFyuNgM5kpjOGWVoEZm9+QaiDv1es3wpjoCIviQzks1zI7Hfqi48BewAqOvUzoEaqu+8kIP+5vwq41S0oWHOUlue+wKeUsvOKbY/DLMoV2YKGDdG1yQCBe+7OmvOaOXrNDY3E1SARgxbAaOjhJKNISRazattt91PecVGcuaOc11nLHJkVQIMLI7hRH9Ir+8tj4r/AKEVC1PaXOvEe1SD+B+dQNamlbir+Ex9YnDbnxhTvRUOvMg+0CfBekfgKaVIRS83w0k56zAxxDtJ6xHwHrU77OCsmL09faWASw8V8uvpGZhsL/KtwrHeJfQhBMjeJPeczWxV5qeohUbwh0QuJw7xtvGR7CNh9akqKIT530ro1g7IwtNGbMPeG4ioatr4f8DuXXlocpk/zD3TWTT4XlCbDVmXJ4zkSe7v+damj1QXuPMrW6Ti76c5G1OITYfdX5Co7A6MeUkKAAvXduiqfeP4baUxOkIY+jE887jLWEhjhW3Yo2+dWNYQQFHPwlfRKVyx2HjH1zRc9/pUC2InY3MzqPdVj8zXQlk+um/mGqy6W0jOPrLTaukHGfpJ0ggXPRX3mOqPU1GYrTanoRq0inKR1uoK70QnPPYW7NlJy6PWQa66zlesrsXK/aF91IVOrS9oMk+XWLu1fZnAHn0k1ovSCtr6mFjiCobNcswJsotc5ZXrvPv9KhFkYX1WZb7SpKn1Fecq/wBbL/MamWaRydjn4mQr1qBe8MH3CSmkOUKBY3ZGYlrjIlUGY9W+FQwM37RN/EaWSRgwYuzMNhZi1u4X2U4xUQI5Reqdo91uyuV6dUbFgzn7+ELNSzqTUcY5/DximinbpBndzkRrHWI3ZU/ue/0qDVyOqzLfep1T6ijlX+tl/mNXbdIS3c5TlWtAXD5zJuRSWibMWLAjYD0Ta/bXoJ7/AEqNwZZg45SQsF1kJcmxU3Nuw2pryz/Wy/zGpA0zkldtv7lg6tAA2+D/AFJXHreFwb+z2j2xvqE5sO1v42/OlWdjtkkYdjOSPSirlOmCg8YBlG/VFiOzJAkxhW+jS18lA3nZ30sjEEHPIjdUZo0FpAC8ixqGZgrlRqqCx2eFM4sRIRcyy55/rG37B6VVfTsbCq/GXE1SioM3w85I6OiZXkBZ9nVYkjNrggeFPbnv9Kg1kYXId7na2sdb120cq/1sv8xqY+kYkcOBFV6xQCGyd/pJy0paMRyGLpsXbcEVLsT3ACo08IZ2dnRwFJ6OuoYlRsJJ7dteaRDRqIS8jSuLz6zlhGhsVi7mNgW8hTWuUacPkty+8lqdSyYC8/tH36fm9pIH8YwPwqSaW6R/RrGSusyoDa7G9/S1V+ujM/1kgAyADkD0ptmk27n3iKtZv/IPkJOAEm2efdTPkxO7GPFFW1mAj1nQAKdUWtlbK9MoVldgqSTMzGwAkYkmlsYViUwRENKcp5hmEG+KM7z7zVWNDIemeg5y2NQlgzvgczy/3F8do2bWHJNO0SKAXEhJd9rNa9wu4CnSsbDbs7KgYgUzRmQ/ZY06Gk5C15Gdx9hyh9BkTXbNPYq+z5icr1NbNnix7j6yV1b5G9iCNnblUGRbI7RT5oC660E8xttRpG11/OuNG6MaUk31UXryNmB/5MeynaU8ALE7RGsBdlUA5hozRxlY3OrGovI/ur+JOwCkZ5DjsUiRC0ERCxqNhtlfvt27yTXmldKctbC4QEQg9N97nYbkbSfQbBWpcWvAQQqJZFsbdEVQ1Wo7U4HKaGl0wpXfmZbuCOhBhsOq2zIzqcoAoqnLkKKKKITwiqHw34vhP9NB0JhvG/uPaKvtFEJ86Y93b+rYotEwN7DJXP4/Oo/EYBosiOjuI6p8DW8cJ+BUOMQhlGtuNZRpfgxi8ASAvLQe6wubfjVzT6k1HcSnqdKLhzxKxRT+OOGb9W3Jyb432eW8fGkMVgHj66kDcdqnwIyrZrvSz2TMS3T2Ve0IlFKVYMpsw2H/AN2in6RJP1bRze6ckk+6fZPdUbQRXXryeJdj+c5FLcDhYZH5ync0LIxVgVYbQRY1xUhDpe6hJ15VBsN7Sp91t/ga7bQ2uC2GflV3p1ZV8U3+IqIuwcPsfp85I0ZHFWcj6jykZS+FxOocxdWyZe0fnSLLY2ORG0HIiuooizBVBZibAAXJPcBTXUMuDFIzI2Rzi2MwmpZlN426rfge8U2AqxxYJMJGwxkijXGWHHTe/vG3VPcKUx+lHgRWwcUUcLAfT25R7+6Sc1NU11WO4O8fvLzaQHvk8I8OojHRegsRrq/JMEvmX6A1Tketa+VJzaEVSdeeFBc2DE61r9gFRuLxUspvLLI/ixA9BTrGYZXhjlsCV+je+ezqn0rjdtxBjgZ28Z1ewKFRk438J6cLhxtxcfkrGvRgoD1cXF5hhUcEHYPQUckDuB8qdwXf8/pEdpR/w+smholhDII3jkeUKi6jZBb3c3NrEgAVH4jRskfXRlHbbL1GVd6aw6o6wLkIEAfVNryv0n2dmQpPC6Rmi6krW91ukPjSajbvYADny5R9op2rJIx584hUgv8AVkWRgDO4vBGfZH1zjsHsjec6lWxMUfJti4o0nbpBADs9l5EGwHbY1HaQ0JJ0p9fnAc3aVcyO4r7IHdlQb+1PBy8fQQGn7EGz2vD1MiUW1ySSxJLMdrE7Sa6opfB4F5W1Y0Z27FF7d57B3mrwAUY6CZ5LO2eZMQp3gNGPLciyxr15XOqiD7TdvcMzTh4YMP8ArW5eYf2ELdBf8SUZeS+tM8fpCSewkIEa9SGMasSeXtHvNINxfaoZ9/T/ADLApCb2ny6/4i8+k1VTHhLhWFpMSRZ5BvWMf2afE1HogAsMhXVegXNhmTsFTrqCbnc+MXZaX2Gw6CeUAVLQ8HHC687CCPbd+uR3Jt9bU1k4TRxXTAxl5NhnfM+R2L+760q3V11+8x9Oiss3OwjqLR4w45bEvyVh0U9tuzWHsjxz7qjMRpCfGkRRgpBfIAWLX2mw2X9afaE4F4jGyB5dZyTtPVHgK2PgrwBiwoBIBesW642tkzcppWpeESvcAeLYRBZJQMti1piIALDYK9Ar2kR0KKKKIQoooohCiiiiEKSnwyuLMAR30rRRCUHhPxVQ4i7INV9xGR9aoGO4O4/BEgfTRe6wvl+PnW+0nLArCzAEd9dBxAjM+cf0jhnNpo3w8naB0fQ5fKl/+HywvBJHKOwHVb0OXxrZdM8AcNiAboAT3VQtK8TLIS2HdlP2Tb4Var1lqdcynZo6n6Y+EpGJwMkfXRl8QQPXZSCmxBBIYbGBsR5irDNgNKYXK/KKNzDbTGTT67MTgbHe0Yt/22q4uvVhh1lNv05lOUaOtF4qTFSLFLEs/bJ1JEUbWLjIgd9PlxEUatFgJIxiCSHklYByN6xtbV8ht31Hw8IMGYWhjkfD8oem5BLm3s3Nujty76RTg/C4tFiYWG4NdfzpfGjkgNhfDf8ABHcDoASvE3jtt6xji9FyRMTKr6x2u2d/Bth8qX0XpZoCbAPG2UkTZq4/A99SeF0TjIhaGRWT3OUWRD+49KNo52/X4BwfrMKbHxKElT5VY7VOHhYDHuP9c5V7F+LjUnPvH98o1xOhElQy4Ml1GbwH9bH4D217xnTfQcgLNC/UmGr4OOqfXKpfDcFH1hJhpmR1zCzI0LjuvmDTnEaBknP08Jhn3YiKzRSH7YXqnvFcNyleEnI8eo+I/uSFDBg6rg9R0PwP9SoTwFGKsLMpIPlUhoGNVL4iQfR4dde3vSHKJPNs/BTUlwl0PIVSUreQgJKF6VyMlcW2g5UtieDrcnHAWCQx/SzuOk0kxyCIgzbVXLsvepvqAahvudvWLr0xFp22G/pKxhcPJNJZQXlkYsQMyWY3J8O+pFsRHhDaPVmxY2t1ocOe762QegqRbRuIZDHDGMJh26zyuBPMPtkZqv2QAKapwejjy1cRiGHs4ePVTzkf8BSzcrDhzhfqfSNFDKeLGW8TyHrIJiSxZmLOxuzsbljUzobBYmM8pGOTj9ppSI4iPFtvlT2PC4sfqMLDhR78jLJL46zk2PgKbYng2ztrYrFozdru0hHgMgKGuVl4AAB7/QTiUOrcZJJ93qY9aDCTF5IV5aRBnFG/Jo7dtyL227NtQON0vNIvJkiGL6mEcmv7x2ufGpGCTA4ZgxxRZ13LqqPAjMkU1xXCjBFy4geZz2ayqT22yuaQLa1OHPEOn+pYamxlygCnr/uRccdslHkKlMLwbncX5MqvvSERj/NmfKuV4W4k5YbDRwDtC9L1Av8AGhNAY/Fn6R5CDuHRFTb9Qxsgi0/TurtFpsHhMP8A9RiQx+rh+Wsc/QU3/wCLiOjgcMI/71839T0vlVn0HxNMbF7D4mr9ofi6w8NiV1j31Ss1NlnMy9Xpq6/ZExzA8DsXjX1pS73O/JfStK4M8VMcQBlzPZWgYfCIgsqgeFLVXliN8HgEiWyKAKcUUUQhRRRRCFFFFEIUUUUQhRRRRCFFFFEIUUUUQhRRRRCJyYdW2gHyqMxnBXDydaMelS9FEJR8fxU4aTYAPKq3juI9D1CPLKtcoohMLxHFBiI/1cjjwc00PArSUfVll+db/XhUUZhMAOG0uuXKE/eS9ehtLdq/yzW+GFewelecgvuj0ruTOYmAldK9oB7kIpBsDpQ7x/Aa+heQX3R6Ucgvuj0oyYYnzudF6T97/wCuvf0FpNsjLJbuW1fQ/IL7o9K9EK9g9KMmGJ89pxf46TrPKf3iPlTzDcTcz9e5+8xNb0FHZXtcnZkOA4lAOtYeVWPA8U8CdbOr3RRCQmC4HYaPYg9KlosIi9VQPKlaKIQoooohCiiiiEKKKKIQoooohCiiiiEKKKKIQoooohCiiiiEKKKKIQoooohCiiiiEKKKKIQoooohCiiiiEKKKKIQoooohCiiiiEKKKKIQoooohCiiiiEKKKKIQoooohCiiiiEKKKKI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24" name="AutoShape 4" descr="data:image/jpeg;base64,/9j/4AAQSkZJRgABAQAAAQABAAD/2wCEAAkGBhQSEBUUEhQVFRIUFRUXFBQVFRcUFxYYFBQVFBcWGBgYGyYfFxojGRUUHy8gIycpLCwsFR4xNTAqNSYrLCkBCQoKDgwOGg8PGjAkHiQvLy8sLCwsKiwsLCkqNCwsKiwsKjQsLCwsLCwsLCwsLSwsKS4sLCwsLCwpLCwsLCkpKf/AABEIAKYBLwMBIgACEQEDEQH/xAAcAAABBQEBAQAAAAAAAAAAAAAAAwQFBgcCAQj/xABKEAACAQICBAsEBgYIBgMAAAABAgMAEQQhBRIxQQYHExQiMlFhcYGRQlKhsSNTYnLB0RUzVIKSkxckQ2NzouHiFiU0stLwRKPx/8QAGgEAAgMBAQAAAAAAAAAAAAAAAAMCBAUBBv/EADMRAAICAQIDBQcEAgMBAAAAAAECAAMRBCESMUETIlGB0TJhcZGhsfAFFCPB4fFSU2JC/9oADAMBAAIRAxEAPwDcaKKKIQoooohCiiiiEKKKKIQoorwmiE9opriNJRoOkwHnVf0nxj4SHrSLfsvRiEtVFZvpTjcVFDIjOG6pUX//ACq3i+N7Et1IrfeYD4CmrU7eyIprkT2jNrLVw2JUbWHrWCjhvpGdtWMrfsRWc0jitKYpf+oxyRH3FAkk/gS9vMiptp3X2tpBdQjezvN7bSUY2sKSbTcI9sVgEOmpHbUg5xO52NKVQeIRc7eJrzEaXeO6l1mm9yK/Jx9zSe03ctR7FvCS7ZfGb9+noffFH6eh98V89aTxcoYRGQ66AGYpkA5zEY+7v76cNpSQKrjNdjrexB7Qe+p/t24Q2Ocj+4TiK55Tf101EfbFKrpKM+2K+fU0lMQWiYSAdZDdJF8vaHeKSXTjH/5E8B+0qyR+q5iodi3OS7ZeU+jFxCnYw9a7Br5+h0tjwNaKdJl7UAb1ANx6Uth+MbGIcwjW25lT8akNNYRlRn4SJ1NYOGOPjN8orG8Jxwyr+sjfys1WTA8asbIHcaqnIFhq92+ltWy8xGLYjeyZoFFV/A8NsPKMmHkQamINIRv1WB86XGRxRRRRCFFFFEIUUUUQhRRRRCFFFFEIUUUUQhRRRRCFFFMdJaZigUtIwAHaaIR9TfEY9EF2YDzrLeEXHDclMIuvu1zko89/lVD0lprEYg3nlYg+wpKr+ZqzVprLOQ2la3VV1czvNf05xqYWC6q+u/up0j8NlUXS3GripbiJFiXtY6zegqmogGwW8K6rRr0CD2jmZln6i59gYi2M0hNMbyzSN3A6o9BTVcOo2AeP+tSGC0W8gLZJEvWlc6qL57z3C5rr9JRR5YZOVYf28y9AHtji3+LU/wDiqPCq5PuiB2to4nbA8THeiYHEZaQBcMRm0hCD9y+bHwr3EYaKKMSRxNiQ2YZm1YkG7W1ek3wFQuJdpW15naR+1zcDuA2AU5wGkXhN0OR2qeqaUard2G2eg9fGOW6nZDvjkSP68JzidJzSDVaTUj+qhHJJ56ubeddaP0QNUyMRFAvXlYXz91Rtdz2DzqbgweGlCSuGhDMRqXCrIV2hSdgvvFR+m8FiGYPNHaNMokj6UUa91t/aTnUVdM8NYw3Unp6mSat8cVpyvQDr6CNMTpMspjhBhgPWz+ll75GGwfZGVd6MURI81haKwjX3pWyQd9s2PhTOn2mF1OSg+qXlJf8AFkFwP3UsKa9YQcK+03Xr74lLC5429lenT3SPjUgZm7Ekse1jmT607wLjW1W6r5HuO4+tNqKsNWCnBKy2kPxzuSMo+8Mp2jIinaSrNlJZJd0mxX7nG499d6RXXjjlG09B/vLv8xUeqXNgLk7gL/CkqvaDi5MPzePZuzbg5qdwPcfCdT4MxvYgo43qbHxBG0U4GlXOUoWZftjVfydc/WpnC6LkMJGLXk4gLxySEK6nsAOZXxpvicXFhCBBGZZiARPKBqLfei7PmaQ1lZ2I73/n1lha7F3Ddz/16QTRsK6skvKRq2YhewZuwa+5T22vaovSzSySBpk1FAtFGB0FXdbccqbTlpHLysZHO0tu8BupbD4t4xZTdN8b9JD5HZ5VIVW5Dvvjp+bEyJupwUTu56/m4EbrEAbrdT2qSvyqSwfCLExdWXWHY/5ikwI5Or9FJ7jG6N9193gabzQMhswIPYabwU27Y3+Rii99O4O3zEuuieNeWOwlVgO0dNf9KvWhuMaCYDMeIP4VhtchLG4uG7VNj8KrWfp4/wDg/OWa/wBRPJx8p9OYbHJILowPz9KXr530XwvxEBGeuo8m/I1o3BzjOSSyubnffJh+dZtlD1+0Jp1XpaO6ZoVFNsFpBJVujA928eVOaTHQoooohCiiiiEKKKKIQrl3AFzsryaYKCWNgKyTh9xkMzNBhTnsZ9y/me6pKhc4EizhBlpYuGfGXHhhqRgvI1woHd39lZHpbS02KYtiHJG6MHojx96jD6QKi0g5VTt1ut4g1oWi+KmGeCOYYiRRKiuF1FNtYXtetGuuug/zDf6TNtssvH8J26+MzQCitV/oai/aZP4F/Oj+hqL9pk/gX86ufvafH6GUv2N/h9ZlQFSjYSPDAHEgvMRdMKpse4zMP1a/Z2nuq9Yjiulw6M2ElSTEbEaUanJjeUGYL9hOys4x2i5MPIyTKyy3u2v1mJ9q/tDvoF3bnhrOB1PXy9YGn9uvFYMnoOnn6TnHYyScgykEL1I1GrHGOxVGXnSVFFWUrVBhRKtljWHLGFPMHAgUzTX5FDYKOtK+0Rr+J3Cp/gPwJGP5UvI0ax6oBVQ1y1zbPsA+NW/G8UUUjJ/WZFSNdWNAi2X3m25sTmTVXUapUPADv9pb02kZh2hGR0HjMoxeJaZ9eW17WVB1Y1GxFG4ClcHpOaH9VIyj3T0l9DVm4ccBhgEidJGkWRmU6yhbEC42dov6VUaZWlNiDAyIuyy6qw5ODJ/R2mOWktNh4WsGcyAapAQa1yBa+ymsuksHKzO6YlWclmYWIJO+1sqX4M6NEzckzFOcusAcAEgEGRrA9ygedXkcTUX7TJ/Av51Tc112EcRGOXX4y8naWVA8IOefT4TPb4D67EDxiBo5TAD+0xLeEaitC/oai/aZP4F/Oj+huL9pk/gX86O3X/tPyh+3b/qHzlKwOksMVaOOCRhYvaU9coNgta1MzwqnAtCkOHU/VqC38Rzq8ycUbxsHhxCuQerIupcbCLgmqBpnREmGmaOVCjAm19hG4qdhFSqWu1yOInr5yNz21Vg8IB5eUYTlpDrSu0jdrm/w2U9wuKBXkpOp7J9w93d3VJcDODa47EGJnKARs+soB2EC1j41d/6Gov2mT+BfzptrUV9w7H3CIpW+zvjce8zLZoSrEHaPj31xWsvxQxFQDiZCV2HUW9uzbSTcTUW7EvfvjX86E11eO8d/OD6CzPdG0yoi9OYcYQNVxrx7gesveh/CrRwg4scTh1LxkTxjMlAQ4HaUO0eF6p9P/jvGQfMcxK/8lBwR5HkY4nwthrodaM7947mG403pSCcobrvyIOxh2EVpsHFBE6KxndCyqxQKpClgCVuTna9QN/Y7W+R8YwUdt3qvMeEy6vLZ32EbCMiPOtW/oai/aZP4F/OqHi+DZhkcTyJFGjsusxuzBTa6oM8++1A1NLggn5wOkvQggfKO+DPCedJAoJawJDDaAMzrd3fWq8HeGqTAK5Abcdx/I1iWK0uChiwqlI2ykmb9ZJ3DsHcKT0bjmgI1OrvX8R31nvpjZl6xt+cppJqhXhLDk/b4z6ZBorPOBvDsEKkrXQ2CsdoPY1aErXFxsrPIxNEHM9ooorkIV4Tavar/AA006MNhmYmxsTRCUnjO4cEHm8B6bbSPZG81mUcdhYeZO0ntPfXTzNI7SPm8hue4bh5Cit/SUCtcnmZ57Wag2twjkIVu/BnEWwWGH9zH8qwitl4Pz2wkH+CnypevGVHxjf044ZvhLJzqjnVRTYjLyNZRBxhY+9zJGRc2VohawJAuQb1mpSznCiatly1jLGbZzqojhPoSPGwlHAEgBMUm9G/8TvFQ/BbhVzuMllCSpYOoNxnsZe4/CprnFc4WrbwIhlbF8QZkMvBmUMVvGWUkECRQQRtFjakm4PYgf2RPgVb5GpTjG0WoxYlA/WoCSLjpL0Ts7rVXMHg2eRERnBdlUWY+0bVrJZcy8Qx9ZjWV0K/Ac58psfF7gjh8CoZSryMzsDkc+it/IfGrJzqoiNgihRsUBR4KLfhXXOc7Xz2+Wysl8uxY9ZtIAihR0jHjBw/LaPl3mPVkX905/wCUmsZvW5SOGUqdjAg+YtWP4rTWLjdkLxkoxXOMeybVd0ljICqrmUNZUjkMzY6cpJ8FGtjdHr/eSSHzBQfAVsnOqyDQWlJf0jAjahuE1zq59JC1l921aVziqt2WPERzlunCjhB5Y+0ledUc6qncM9MSwYRngYLIGQAkXFibHKqFFxgaRBBMkTD3THYHuyzqK0O+6jMk96IcMcTbudVAcONGLicG4IHKRAvG28FcyvgRfLwrnQ2meXgjltql1zW97EGxF9+Yp1LNdWB3g/I1xQUbPUSTcNi46GZ/xVSWxrH+4f5rWr86rKuL7S8z4llkZSgiawCBdjADMd1aBzinakl3yRiI0oVK8Kc7yV51Rzqs/wCHnCGfDiHm8gTWL610D3sBbbsqG0Hw+xQb6dklj1lDWTUdQxtrCxsbHdSuwYrx42jTegbgJ3ms87rMuH/BiNZhOrxwxy319a4XlNp1QBvGdu29Xkz1XOH6CTAPcA6jI4v2hrfI1Kksjd04zI3qroeIZxKbwd0bhZcXFEJzIxcHVSPo2XpG7E7LCtqOLrJeLTCDl5Jbfq01R4ubfIGtE5xTNUG48Mc4itJw8HEq4zJXnVY/xn6LVdIGW1+WRWzzF16DWHkK0tcVcXByqocZOG14I5N8b2Pg4/MCo6YAWjMlqsmo4mdUUUVvzzscYHGGNr+yesPx8a1vgHwt1rQSNfK8bHeOzxFY5UporGMvVNnjOsh8No/97ay9bpwR2i+c1tBqTns28p9G0VDcFNNjFYdHG2wv41M1jzZhWQcb+k9ZliByLWPguZ+Va/WGcYEkfOrys4sz21E1yc88ri1OpxxjPKKuzwHh5yo0U45XDe/P/I/3Ucrhvfn/AJH+6t79zX+A+k89+1s93zEb1q2hZ7YaH/CT5VmJlw3vz/yP91aBo6ccjHqkleTSxIsbWyuNxqrqbFcAD7GXdJU1bEt9xJo4isd/M/M1qInrNVlw29573N7Q3F7nYdbOoaZ1RjmM1dbWKAsn+AOI1cQ43NGfgQavvOKoHBFoeWYxtKWWM5PHqCxIG25zq2c4qN7K75EnpVZK8NITjCN0hPYzj1UH8KhuBeH1sYh3Rhn9BYfEipPhliE1IhIXC67ZouubhOy4yrrghHEEeSNnOsQnTTU6vSNszfaKmloWor1irKS14fpLjzioRtL/APMhHfLm5H7xbXHwWnPL1S30tDz9pGeUOs2qAI7pZbJ1r7NtV1C53ltyQNvdNG5xWdcNMLq4tmGyQB/PYfiPjVz5eoDhdHGUSSQuAp1bomuelmMrjK4plLit8mK1NZsrwOcjdEt/zRO50HpFWh84rPdGyQ8/U60nKFrheT6PUyBa+WXdVw5xUGIZV+EnWCpbPjOeE2EfEYcxx21iynpHVGRuc6qcfAXEE5tEo7de9vIC5q3c4o5xU67WrGFkLaEtOWjvR8KwxJEpuqC1zlc7Se65vSOmtLCHDySE9VDbvYiyj1IpLnFVfherNqtM5GHVhqrEhcl7ZFwTu3bqSdzv1j/ZXbpE+L9rYhv8I/Nav3OKoPBGaHlm5NpS3JnJ49QW1hvuc6tnOKdeys2RK+mVkTDSH4dYaSXkeTRnIL31VLWuBttUVwe4NytIeUjaOKw1mcavVYMAL7SbVbuc99ec4oFuKyk61ANgszJM4moXhjirYKXv1R6sKX5xVb4XaTRjFh2ZxrMHbUXXIAyQEXFrsb+VKGARHNnhMmeBUPJ4UHfIzMfAdFfkfWpnFY7Ujdz7Ks3oCaj4rRqEXYgCj90WqN4T44LhJNYkBtVLqLnpsAbDfleu2HiYtI1rwIF8JIcE9Il8HESekAVbxBP4EU501FyuHkTtU28R0h8RVb4I4+PUdImchWDdNNS2sLZZm+yp/nFdYAN3YJkoA0y+ipLScWHjmdGaYEMTZYtZbNmLHWzFjTXlcN78/wDI/wB1aQ1NeP8ABmOdJYD0+YjenGAktIvebHzyo5XDe/P/ACP91dwy4bWFnnvcf2Hf96uPfWykf0fSSTT2Kwbbb3iX/in0qVmlgOwMbeedavWJ8Wp/5lLu6Wytsrzxno4Vh3GNhSuIf7Mh9Gz/ABrcazbjR0V01kt0ZBqMexh1T6fKp1PwOGi7U40KzJ6K6ljKkg7RXNenBBGRPKkEHBhV4wM30Uf3F+VUerRBPZFH2V+QqlrPZEv6D2jJdcRnVBO/xPzNWoYmuI+SU3WGO/aQW87MSPhVWi4Vkky5qaTaABPeDmEMcRdsjLbVB26i+15nZ4VK84qOkxhY3JuTtJrxZ7mw2mlWWF2LGOrrFahRGHCvE3aJewOx87KPkamNFjk4I136usfF+l8rVVpJOcYm46rMqL91cr+fSNWGTF3JI2Xy8Ng+FOsPDUq+O8RX37mbw2kkMRUOODkPvzXJJJ6G0m5pTnFHLmkrYyHKmWHrVxhhJPl/Hz2010oOUhdd+rceK5j5U25xQMTUQ2DmdIyMSNwjf15T26resdWXnFQKYFucI6i6qnSItkACBfytTsYmpswKrj83MXWpDNnx/oR1pLSZiiZwusRayk6oNyBtqKh4ZG/ThIG8pIGt5EC9KY4NJGyqLsSths9odtRn/D0/1f8AmX86dSlbg8Zx5xN9lqMOAZHwlsTFggEHIi48DXGJs6Mh9oEfDL41HRlkVVYWZVAI8u6u0xGY8RVcnB2lod5d5GcFntK33D/3CrLziq5orBSRlnZGVSuTEZZtlUhzmnahgXyPCV9KpVMHxjzGaWjiAMjhQxsMibkC+4Gmp4VYexPK5DbZX37PZqM02SypYE2ZtgJ9kdlMMYpSCNDcGVzI33I+it/FiT5VxauJAwO5OJ1ruFyuNgM5kpjOGWVoEZm9+QaiDv1es3wpjoCIviQzks1zI7Hfqi48BewAqOvUzoEaqu+8kIP+5vwq41S0oWHOUlue+wKeUsvOKbY/DLMoV2YKGDdG1yQCBe+7OmvOaOXrNDY3E1SARgxbAaOjhJKNISRazattt91PecVGcuaOc11nLHJkVQIMLI7hRH9Ir+8tj4r/AKEVC1PaXOvEe1SD+B+dQNamlbir+Ex9YnDbnxhTvRUOvMg+0CfBekfgKaVIRS83w0k56zAxxDtJ6xHwHrU77OCsmL09faWASw8V8uvpGZhsL/KtwrHeJfQhBMjeJPeczWxV5qeohUbwh0QuJw7xtvGR7CNh9akqKIT530ro1g7IwtNGbMPeG4ioatr4f8DuXXlocpk/zD3TWTT4XlCbDVmXJ4zkSe7v+damj1QXuPMrW6Ti76c5G1OITYfdX5Co7A6MeUkKAAvXduiqfeP4baUxOkIY+jE887jLWEhjhW3Yo2+dWNYQQFHPwlfRKVyx2HjH1zRc9/pUC2InY3MzqPdVj8zXQlk+um/mGqy6W0jOPrLTaukHGfpJ0ggXPRX3mOqPU1GYrTanoRq0inKR1uoK70QnPPYW7NlJy6PWQa66zlesrsXK/aF91IVOrS9oMk+XWLu1fZnAHn0k1ovSCtr6mFjiCobNcswJsotc5ZXrvPv9KhFkYX1WZb7SpKn1Fecq/wBbL/MamWaRydjn4mQr1qBe8MH3CSmkOUKBY3ZGYlrjIlUGY9W+FQwM37RN/EaWSRgwYuzMNhZi1u4X2U4xUQI5Reqdo91uyuV6dUbFgzn7+ELNSzqTUcY5/DximinbpBndzkRrHWI3ZU/ue/0qDVyOqzLfep1T6ijlX+tl/mNXbdIS3c5TlWtAXD5zJuRSWibMWLAjYD0Ta/bXoJ7/AEqNwZZg45SQsF1kJcmxU3Nuw2pryz/Wy/zGpA0zkldtv7lg6tAA2+D/AFJXHreFwb+z2j2xvqE5sO1v42/OlWdjtkkYdjOSPSirlOmCg8YBlG/VFiOzJAkxhW+jS18lA3nZ30sjEEHPIjdUZo0FpAC8ixqGZgrlRqqCx2eFM4sRIRcyy55/rG37B6VVfTsbCq/GXE1SioM3w85I6OiZXkBZ9nVYkjNrggeFPbnv9Kg1kYXId7na2sdb120cq/1sv8xqY+kYkcOBFV6xQCGyd/pJy0paMRyGLpsXbcEVLsT3ACo08IZ2dnRwFJ6OuoYlRsJJ7dteaRDRqIS8jSuLz6zlhGhsVi7mNgW8hTWuUacPkty+8lqdSyYC8/tH36fm9pIH8YwPwqSaW6R/RrGSusyoDa7G9/S1V+ujM/1kgAyADkD0ptmk27n3iKtZv/IPkJOAEm2efdTPkxO7GPFFW1mAj1nQAKdUWtlbK9MoVldgqSTMzGwAkYkmlsYViUwRENKcp5hmEG+KM7z7zVWNDIemeg5y2NQlgzvgczy/3F8do2bWHJNO0SKAXEhJd9rNa9wu4CnSsbDbs7KgYgUzRmQ/ZY06Gk5C15Gdx9hyh9BkTXbNPYq+z5icr1NbNnix7j6yV1b5G9iCNnblUGRbI7RT5oC660E8xttRpG11/OuNG6MaUk31UXryNmB/5MeynaU8ALE7RGsBdlUA5hozRxlY3OrGovI/ur+JOwCkZ5DjsUiRC0ERCxqNhtlfvt27yTXmldKctbC4QEQg9N97nYbkbSfQbBWpcWvAQQqJZFsbdEVQ1Wo7U4HKaGl0wpXfmZbuCOhBhsOq2zIzqcoAoqnLkKKKKITwiqHw34vhP9NB0JhvG/uPaKvtFEJ86Y93b+rYotEwN7DJXP4/Oo/EYBosiOjuI6p8DW8cJ+BUOMQhlGtuNZRpfgxi8ASAvLQe6wubfjVzT6k1HcSnqdKLhzxKxRT+OOGb9W3Jyb432eW8fGkMVgHj66kDcdqnwIyrZrvSz2TMS3T2Ve0IlFKVYMpsw2H/AN2in6RJP1bRze6ckk+6fZPdUbQRXXryeJdj+c5FLcDhYZH5ync0LIxVgVYbQRY1xUhDpe6hJ15VBsN7Sp91t/ga7bQ2uC2GflV3p1ZV8U3+IqIuwcPsfp85I0ZHFWcj6jykZS+FxOocxdWyZe0fnSLLY2ORG0HIiuooizBVBZibAAXJPcBTXUMuDFIzI2Rzi2MwmpZlN426rfge8U2AqxxYJMJGwxkijXGWHHTe/vG3VPcKUx+lHgRWwcUUcLAfT25R7+6Sc1NU11WO4O8fvLzaQHvk8I8OojHRegsRrq/JMEvmX6A1Tketa+VJzaEVSdeeFBc2DE61r9gFRuLxUspvLLI/ixA9BTrGYZXhjlsCV+je+ezqn0rjdtxBjgZ28Z1ewKFRk438J6cLhxtxcfkrGvRgoD1cXF5hhUcEHYPQUckDuB8qdwXf8/pEdpR/w+smholhDII3jkeUKi6jZBb3c3NrEgAVH4jRskfXRlHbbL1GVd6aw6o6wLkIEAfVNryv0n2dmQpPC6Rmi6krW91ukPjSajbvYADny5R9op2rJIx584hUgv8AVkWRgDO4vBGfZH1zjsHsjec6lWxMUfJti4o0nbpBADs9l5EGwHbY1HaQ0JJ0p9fnAc3aVcyO4r7IHdlQb+1PBy8fQQGn7EGz2vD1MiUW1ySSxJLMdrE7Sa6opfB4F5W1Y0Z27FF7d57B3mrwAUY6CZ5LO2eZMQp3gNGPLciyxr15XOqiD7TdvcMzTh4YMP8ArW5eYf2ELdBf8SUZeS+tM8fpCSewkIEa9SGMasSeXtHvNINxfaoZ9/T/ADLApCb2ny6/4i8+k1VTHhLhWFpMSRZ5BvWMf2afE1HogAsMhXVegXNhmTsFTrqCbnc+MXZaX2Gw6CeUAVLQ8HHC687CCPbd+uR3Jt9bU1k4TRxXTAxl5NhnfM+R2L+760q3V11+8x9Oiss3OwjqLR4w45bEvyVh0U9tuzWHsjxz7qjMRpCfGkRRgpBfIAWLX2mw2X9afaE4F4jGyB5dZyTtPVHgK2PgrwBiwoBIBesW642tkzcppWpeESvcAeLYRBZJQMti1piIALDYK9Ar2kR0KKKKIQoooohCiiiiEKSnwyuLMAR30rRRCUHhPxVQ4i7INV9xGR9aoGO4O4/BEgfTRe6wvl+PnW+0nLArCzAEd9dBxAjM+cf0jhnNpo3w8naB0fQ5fKl/+HywvBJHKOwHVb0OXxrZdM8AcNiAboAT3VQtK8TLIS2HdlP2Tb4Var1lqdcynZo6n6Y+EpGJwMkfXRl8QQPXZSCmxBBIYbGBsR5irDNgNKYXK/KKNzDbTGTT67MTgbHe0Yt/22q4uvVhh1lNv05lOUaOtF4qTFSLFLEs/bJ1JEUbWLjIgd9PlxEUatFgJIxiCSHklYByN6xtbV8ht31Hw8IMGYWhjkfD8oem5BLm3s3Nujty76RTg/C4tFiYWG4NdfzpfGjkgNhfDf8ABHcDoASvE3jtt6xji9FyRMTKr6x2u2d/Bth8qX0XpZoCbAPG2UkTZq4/A99SeF0TjIhaGRWT3OUWRD+49KNo52/X4BwfrMKbHxKElT5VY7VOHhYDHuP9c5V7F+LjUnPvH98o1xOhElQy4Ml1GbwH9bH4D217xnTfQcgLNC/UmGr4OOqfXKpfDcFH1hJhpmR1zCzI0LjuvmDTnEaBknP08Jhn3YiKzRSH7YXqnvFcNyleEnI8eo+I/uSFDBg6rg9R0PwP9SoTwFGKsLMpIPlUhoGNVL4iQfR4dde3vSHKJPNs/BTUlwl0PIVSUreQgJKF6VyMlcW2g5UtieDrcnHAWCQx/SzuOk0kxyCIgzbVXLsvepvqAahvudvWLr0xFp22G/pKxhcPJNJZQXlkYsQMyWY3J8O+pFsRHhDaPVmxY2t1ocOe762QegqRbRuIZDHDGMJh26zyuBPMPtkZqv2QAKapwejjy1cRiGHs4ePVTzkf8BSzcrDhzhfqfSNFDKeLGW8TyHrIJiSxZmLOxuzsbljUzobBYmM8pGOTj9ppSI4iPFtvlT2PC4sfqMLDhR78jLJL46zk2PgKbYng2ztrYrFozdru0hHgMgKGuVl4AAB7/QTiUOrcZJJ93qY9aDCTF5IV5aRBnFG/Jo7dtyL227NtQON0vNIvJkiGL6mEcmv7x2ufGpGCTA4ZgxxRZ13LqqPAjMkU1xXCjBFy4geZz2ayqT22yuaQLa1OHPEOn+pYamxlygCnr/uRccdslHkKlMLwbncX5MqvvSERj/NmfKuV4W4k5YbDRwDtC9L1Av8AGhNAY/Fn6R5CDuHRFTb9Qxsgi0/TurtFpsHhMP8A9RiQx+rh+Wsc/QU3/wCLiOjgcMI/71839T0vlVn0HxNMbF7D4mr9ofi6w8NiV1j31Ss1NlnMy9Xpq6/ZExzA8DsXjX1pS73O/JfStK4M8VMcQBlzPZWgYfCIgsqgeFLVXliN8HgEiWyKAKcUUUQhRRRRCFFFFEIUUUUQhRRRRCFFFFEIUUUUQhRRRRCJyYdW2gHyqMxnBXDydaMelS9FEJR8fxU4aTYAPKq3juI9D1CPLKtcoohMLxHFBiI/1cjjwc00PArSUfVll+db/XhUUZhMAOG0uuXKE/eS9ehtLdq/yzW+GFewelecgvuj0ruTOYmAldK9oB7kIpBsDpQ7x/Aa+heQX3R6Ucgvuj0oyYYnzudF6T97/wCuvf0FpNsjLJbuW1fQ/IL7o9K9EK9g9KMmGJ89pxf46TrPKf3iPlTzDcTcz9e5+8xNb0FHZXtcnZkOA4lAOtYeVWPA8U8CdbOr3RRCQmC4HYaPYg9KlosIi9VQPKlaKIQoooohCiiiiEKKKKIQoooohCiiiiEKKKKIQoooohCiiiiEKKKKIQoooohCiiiiEKKKKIQoooohCiiiiEKKKKIQoooohCiiiiEKKKKIQoooohCiiiiEKKKKIQoooohCiiiiEKKKKI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26" name="AutoShape 6" descr="data:image/jpeg;base64,/9j/4AAQSkZJRgABAQAAAQABAAD/2wCEAAkGBhQSEBUUEhQVFRIUFRUXFBQVFRcUFxYYFBQVFBcWGBgYGyYfFxojGRUUHy8gIycpLCwsFR4xNTAqNSYrLCkBCQoKDgwOGg8PGjAkHiQvLy8sLCwsKiwsLCkqNCwsKiwsKjQsLCwsLCwsLCwsLSwsKS4sLCwsLCwpLCwsLCkpKf/AABEIAKYBLwMBIgACEQEDEQH/xAAcAAABBQEBAQAAAAAAAAAAAAAAAwQFBgcCAQj/xABKEAACAQICBAsEBgYIBgMAAAABAgMAEQQhBRIxQQYHExQiMlFhcYGRQlKhsSNTYnLB0RUzVIKSkxckQ2NzouHiFiU0stLwRKPx/8QAGgEAAgMBAQAAAAAAAAAAAAAAAAMCBAUBBv/EADMRAAICAQIDBQcEAgMBAAAAAAECAAMRBCESMUETIlGB0TJhcZGhsfAFFCPB4fFSU2JC/9oADAMBAAIRAxEAPwDcaKKKIQoooohCiiiiEKKKKIQoorwmiE9opriNJRoOkwHnVf0nxj4SHrSLfsvRiEtVFZvpTjcVFDIjOG6pUX//ACq3i+N7Et1IrfeYD4CmrU7eyIprkT2jNrLVw2JUbWHrWCjhvpGdtWMrfsRWc0jitKYpf+oxyRH3FAkk/gS9vMiptp3X2tpBdQjezvN7bSUY2sKSbTcI9sVgEOmpHbUg5xO52NKVQeIRc7eJrzEaXeO6l1mm9yK/Jx9zSe03ctR7FvCS7ZfGb9+noffFH6eh98V89aTxcoYRGQ66AGYpkA5zEY+7v76cNpSQKrjNdjrexB7Qe+p/t24Q2Ocj+4TiK55Tf101EfbFKrpKM+2K+fU0lMQWiYSAdZDdJF8vaHeKSXTjH/5E8B+0qyR+q5iodi3OS7ZeU+jFxCnYw9a7Br5+h0tjwNaKdJl7UAb1ANx6Uth+MbGIcwjW25lT8akNNYRlRn4SJ1NYOGOPjN8orG8Jxwyr+sjfys1WTA8asbIHcaqnIFhq92+ltWy8xGLYjeyZoFFV/A8NsPKMmHkQamINIRv1WB86XGRxRRRRCFFFFEIUUUUQhRRRRCFFFFEIUUUUQhRRRRCFFFMdJaZigUtIwAHaaIR9TfEY9EF2YDzrLeEXHDclMIuvu1zko89/lVD0lprEYg3nlYg+wpKr+ZqzVprLOQ2la3VV1czvNf05xqYWC6q+u/up0j8NlUXS3GripbiJFiXtY6zegqmogGwW8K6rRr0CD2jmZln6i59gYi2M0hNMbyzSN3A6o9BTVcOo2AeP+tSGC0W8gLZJEvWlc6qL57z3C5rr9JRR5YZOVYf28y9AHtji3+LU/wDiqPCq5PuiB2to4nbA8THeiYHEZaQBcMRm0hCD9y+bHwr3EYaKKMSRxNiQ2YZm1YkG7W1ek3wFQuJdpW15naR+1zcDuA2AU5wGkXhN0OR2qeqaUard2G2eg9fGOW6nZDvjkSP68JzidJzSDVaTUj+qhHJJ56ubeddaP0QNUyMRFAvXlYXz91Rtdz2DzqbgweGlCSuGhDMRqXCrIV2hSdgvvFR+m8FiGYPNHaNMokj6UUa91t/aTnUVdM8NYw3Unp6mSat8cVpyvQDr6CNMTpMspjhBhgPWz+ll75GGwfZGVd6MURI81haKwjX3pWyQd9s2PhTOn2mF1OSg+qXlJf8AFkFwP3UsKa9YQcK+03Xr74lLC5429lenT3SPjUgZm7Ekse1jmT607wLjW1W6r5HuO4+tNqKsNWCnBKy2kPxzuSMo+8Mp2jIinaSrNlJZJd0mxX7nG499d6RXXjjlG09B/vLv8xUeqXNgLk7gL/CkqvaDi5MPzePZuzbg5qdwPcfCdT4MxvYgo43qbHxBG0U4GlXOUoWZftjVfydc/WpnC6LkMJGLXk4gLxySEK6nsAOZXxpvicXFhCBBGZZiARPKBqLfei7PmaQ1lZ2I73/n1lha7F3Ddz/16QTRsK6skvKRq2YhewZuwa+5T22vaovSzSySBpk1FAtFGB0FXdbccqbTlpHLysZHO0tu8BupbD4t4xZTdN8b9JD5HZ5VIVW5Dvvjp+bEyJupwUTu56/m4EbrEAbrdT2qSvyqSwfCLExdWXWHY/5ikwI5Or9FJ7jG6N9193gabzQMhswIPYabwU27Y3+Rii99O4O3zEuuieNeWOwlVgO0dNf9KvWhuMaCYDMeIP4VhtchLG4uG7VNj8KrWfp4/wDg/OWa/wBRPJx8p9OYbHJILowPz9KXr530XwvxEBGeuo8m/I1o3BzjOSSyubnffJh+dZtlD1+0Jp1XpaO6ZoVFNsFpBJVujA928eVOaTHQoooohCiiiiEKKKKIQrl3AFzsryaYKCWNgKyTh9xkMzNBhTnsZ9y/me6pKhc4EizhBlpYuGfGXHhhqRgvI1woHd39lZHpbS02KYtiHJG6MHojx96jD6QKi0g5VTt1ut4g1oWi+KmGeCOYYiRRKiuF1FNtYXtetGuuug/zDf6TNtssvH8J26+MzQCitV/oai/aZP4F/Oj+hqL9pk/gX86ufvafH6GUv2N/h9ZlQFSjYSPDAHEgvMRdMKpse4zMP1a/Z2nuq9Yjiulw6M2ElSTEbEaUanJjeUGYL9hOys4x2i5MPIyTKyy3u2v1mJ9q/tDvoF3bnhrOB1PXy9YGn9uvFYMnoOnn6TnHYyScgykEL1I1GrHGOxVGXnSVFFWUrVBhRKtljWHLGFPMHAgUzTX5FDYKOtK+0Rr+J3Cp/gPwJGP5UvI0ax6oBVQ1y1zbPsA+NW/G8UUUjJ/WZFSNdWNAi2X3m25sTmTVXUapUPADv9pb02kZh2hGR0HjMoxeJaZ9eW17WVB1Y1GxFG4ClcHpOaH9VIyj3T0l9DVm4ccBhgEidJGkWRmU6yhbEC42dov6VUaZWlNiDAyIuyy6qw5ODJ/R2mOWktNh4WsGcyAapAQa1yBa+ymsuksHKzO6YlWclmYWIJO+1sqX4M6NEzckzFOcusAcAEgEGRrA9ygedXkcTUX7TJ/Av51Tc112EcRGOXX4y8naWVA8IOefT4TPb4D67EDxiBo5TAD+0xLeEaitC/oai/aZP4F/Oj+huL9pk/gX86O3X/tPyh+3b/qHzlKwOksMVaOOCRhYvaU9coNgta1MzwqnAtCkOHU/VqC38Rzq8ycUbxsHhxCuQerIupcbCLgmqBpnREmGmaOVCjAm19hG4qdhFSqWu1yOInr5yNz21Vg8IB5eUYTlpDrSu0jdrm/w2U9wuKBXkpOp7J9w93d3VJcDODa47EGJnKARs+soB2EC1j41d/6Gov2mT+BfzptrUV9w7H3CIpW+zvjce8zLZoSrEHaPj31xWsvxQxFQDiZCV2HUW9uzbSTcTUW7EvfvjX86E11eO8d/OD6CzPdG0yoi9OYcYQNVxrx7gesveh/CrRwg4scTh1LxkTxjMlAQ4HaUO0eF6p9P/jvGQfMcxK/8lBwR5HkY4nwthrodaM7947mG403pSCcobrvyIOxh2EVpsHFBE6KxndCyqxQKpClgCVuTna9QN/Y7W+R8YwUdt3qvMeEy6vLZ32EbCMiPOtW/oai/aZP4F/OqHi+DZhkcTyJFGjsusxuzBTa6oM8++1A1NLggn5wOkvQggfKO+DPCedJAoJawJDDaAMzrd3fWq8HeGqTAK5Abcdx/I1iWK0uChiwqlI2ykmb9ZJ3DsHcKT0bjmgI1OrvX8R31nvpjZl6xt+cppJqhXhLDk/b4z6ZBorPOBvDsEKkrXQ2CsdoPY1aErXFxsrPIxNEHM9ooorkIV4Tavar/AA006MNhmYmxsTRCUnjO4cEHm8B6bbSPZG81mUcdhYeZO0ntPfXTzNI7SPm8hue4bh5Cit/SUCtcnmZ57Wag2twjkIVu/BnEWwWGH9zH8qwitl4Pz2wkH+CnypevGVHxjf044ZvhLJzqjnVRTYjLyNZRBxhY+9zJGRc2VohawJAuQb1mpSznCiatly1jLGbZzqojhPoSPGwlHAEgBMUm9G/8TvFQ/BbhVzuMllCSpYOoNxnsZe4/CprnFc4WrbwIhlbF8QZkMvBmUMVvGWUkECRQQRtFjakm4PYgf2RPgVb5GpTjG0WoxYlA/WoCSLjpL0Ts7rVXMHg2eRERnBdlUWY+0bVrJZcy8Qx9ZjWV0K/Ac58psfF7gjh8CoZSryMzsDkc+it/IfGrJzqoiNgihRsUBR4KLfhXXOc7Xz2+Wysl8uxY9ZtIAihR0jHjBw/LaPl3mPVkX905/wCUmsZvW5SOGUqdjAg+YtWP4rTWLjdkLxkoxXOMeybVd0ljICqrmUNZUjkMzY6cpJ8FGtjdHr/eSSHzBQfAVsnOqyDQWlJf0jAjahuE1zq59JC1l921aVziqt2WPERzlunCjhB5Y+0ledUc6qncM9MSwYRngYLIGQAkXFibHKqFFxgaRBBMkTD3THYHuyzqK0O+6jMk96IcMcTbudVAcONGLicG4IHKRAvG28FcyvgRfLwrnQ2meXgjltql1zW97EGxF9+Yp1LNdWB3g/I1xQUbPUSTcNi46GZ/xVSWxrH+4f5rWr86rKuL7S8z4llkZSgiawCBdjADMd1aBzinakl3yRiI0oVK8Kc7yV51Rzqs/wCHnCGfDiHm8gTWL610D3sBbbsqG0Hw+xQb6dklj1lDWTUdQxtrCxsbHdSuwYrx42jTegbgJ3ms87rMuH/BiNZhOrxwxy319a4XlNp1QBvGdu29Xkz1XOH6CTAPcA6jI4v2hrfI1Kksjd04zI3qroeIZxKbwd0bhZcXFEJzIxcHVSPo2XpG7E7LCtqOLrJeLTCDl5Jbfq01R4ubfIGtE5xTNUG48Mc4itJw8HEq4zJXnVY/xn6LVdIGW1+WRWzzF16DWHkK0tcVcXByqocZOG14I5N8b2Pg4/MCo6YAWjMlqsmo4mdUUUVvzzscYHGGNr+yesPx8a1vgHwt1rQSNfK8bHeOzxFY5UporGMvVNnjOsh8No/97ay9bpwR2i+c1tBqTns28p9G0VDcFNNjFYdHG2wv41M1jzZhWQcb+k9ZliByLWPguZ+Va/WGcYEkfOrys4sz21E1yc88ri1OpxxjPKKuzwHh5yo0U45XDe/P/I/3Ucrhvfn/AJH+6t79zX+A+k89+1s93zEb1q2hZ7YaH/CT5VmJlw3vz/yP91aBo6ccjHqkleTSxIsbWyuNxqrqbFcAD7GXdJU1bEt9xJo4isd/M/M1qInrNVlw29573N7Q3F7nYdbOoaZ1RjmM1dbWKAsn+AOI1cQ43NGfgQavvOKoHBFoeWYxtKWWM5PHqCxIG25zq2c4qN7K75EnpVZK8NITjCN0hPYzj1UH8KhuBeH1sYh3Rhn9BYfEipPhliE1IhIXC67ZouubhOy4yrrghHEEeSNnOsQnTTU6vSNszfaKmloWor1irKS14fpLjzioRtL/APMhHfLm5H7xbXHwWnPL1S30tDz9pGeUOs2qAI7pZbJ1r7NtV1C53ltyQNvdNG5xWdcNMLq4tmGyQB/PYfiPjVz5eoDhdHGUSSQuAp1bomuelmMrjK4plLit8mK1NZsrwOcjdEt/zRO50HpFWh84rPdGyQ8/U60nKFrheT6PUyBa+WXdVw5xUGIZV+EnWCpbPjOeE2EfEYcxx21iynpHVGRuc6qcfAXEE5tEo7de9vIC5q3c4o5xU67WrGFkLaEtOWjvR8KwxJEpuqC1zlc7Se65vSOmtLCHDySE9VDbvYiyj1IpLnFVfherNqtM5GHVhqrEhcl7ZFwTu3bqSdzv1j/ZXbpE+L9rYhv8I/Nav3OKoPBGaHlm5NpS3JnJ49QW1hvuc6tnOKdeys2RK+mVkTDSH4dYaSXkeTRnIL31VLWuBttUVwe4NytIeUjaOKw1mcavVYMAL7SbVbuc99ec4oFuKyk61ANgszJM4moXhjirYKXv1R6sKX5xVb4XaTRjFh2ZxrMHbUXXIAyQEXFrsb+VKGARHNnhMmeBUPJ4UHfIzMfAdFfkfWpnFY7Ujdz7Ks3oCaj4rRqEXYgCj90WqN4T44LhJNYkBtVLqLnpsAbDfleu2HiYtI1rwIF8JIcE9Il8HESekAVbxBP4EU501FyuHkTtU28R0h8RVb4I4+PUdImchWDdNNS2sLZZm+yp/nFdYAN3YJkoA0y+ipLScWHjmdGaYEMTZYtZbNmLHWzFjTXlcN78/wDI/wB1aQ1NeP8ABmOdJYD0+YjenGAktIvebHzyo5XDe/P/ACP91dwy4bWFnnvcf2Hf96uPfWykf0fSSTT2Kwbbb3iX/in0qVmlgOwMbeedavWJ8Wp/5lLu6Wytsrzxno4Vh3GNhSuIf7Mh9Gz/ABrcazbjR0V01kt0ZBqMexh1T6fKp1PwOGi7U40KzJ6K6ljKkg7RXNenBBGRPKkEHBhV4wM30Uf3F+VUerRBPZFH2V+QqlrPZEv6D2jJdcRnVBO/xPzNWoYmuI+SU3WGO/aQW87MSPhVWi4Vkky5qaTaABPeDmEMcRdsjLbVB26i+15nZ4VK84qOkxhY3JuTtJrxZ7mw2mlWWF2LGOrrFahRGHCvE3aJewOx87KPkamNFjk4I136usfF+l8rVVpJOcYm46rMqL91cr+fSNWGTF3JI2Xy8Ng+FOsPDUq+O8RX37mbw2kkMRUOODkPvzXJJJ6G0m5pTnFHLmkrYyHKmWHrVxhhJPl/Hz2010oOUhdd+rceK5j5U25xQMTUQ2DmdIyMSNwjf15T26resdWXnFQKYFucI6i6qnSItkACBfytTsYmpswKrj83MXWpDNnx/oR1pLSZiiZwusRayk6oNyBtqKh4ZG/ThIG8pIGt5EC9KY4NJGyqLsSths9odtRn/D0/1f8AmX86dSlbg8Zx5xN9lqMOAZHwlsTFggEHIi48DXGJs6Mh9oEfDL41HRlkVVYWZVAI8u6u0xGY8RVcnB2lod5d5GcFntK33D/3CrLziq5orBSRlnZGVSuTEZZtlUhzmnahgXyPCV9KpVMHxjzGaWjiAMjhQxsMibkC+4Gmp4VYexPK5DbZX37PZqM02SypYE2ZtgJ9kdlMMYpSCNDcGVzI33I+it/FiT5VxauJAwO5OJ1ruFyuNgM5kpjOGWVoEZm9+QaiDv1es3wpjoCIviQzks1zI7Hfqi48BewAqOvUzoEaqu+8kIP+5vwq41S0oWHOUlue+wKeUsvOKbY/DLMoV2YKGDdG1yQCBe+7OmvOaOXrNDY3E1SARgxbAaOjhJKNISRazattt91PecVGcuaOc11nLHJkVQIMLI7hRH9Ir+8tj4r/AKEVC1PaXOvEe1SD+B+dQNamlbir+Ex9YnDbnxhTvRUOvMg+0CfBekfgKaVIRS83w0k56zAxxDtJ6xHwHrU77OCsmL09faWASw8V8uvpGZhsL/KtwrHeJfQhBMjeJPeczWxV5qeohUbwh0QuJw7xtvGR7CNh9akqKIT530ro1g7IwtNGbMPeG4ioatr4f8DuXXlocpk/zD3TWTT4XlCbDVmXJ4zkSe7v+damj1QXuPMrW6Ti76c5G1OITYfdX5Co7A6MeUkKAAvXduiqfeP4baUxOkIY+jE887jLWEhjhW3Yo2+dWNYQQFHPwlfRKVyx2HjH1zRc9/pUC2InY3MzqPdVj8zXQlk+um/mGqy6W0jOPrLTaukHGfpJ0ggXPRX3mOqPU1GYrTanoRq0inKR1uoK70QnPPYW7NlJy6PWQa66zlesrsXK/aF91IVOrS9oMk+XWLu1fZnAHn0k1ovSCtr6mFjiCobNcswJsotc5ZXrvPv9KhFkYX1WZb7SpKn1Fecq/wBbL/MamWaRydjn4mQr1qBe8MH3CSmkOUKBY3ZGYlrjIlUGY9W+FQwM37RN/EaWSRgwYuzMNhZi1u4X2U4xUQI5Reqdo91uyuV6dUbFgzn7+ELNSzqTUcY5/DximinbpBndzkRrHWI3ZU/ue/0qDVyOqzLfep1T6ijlX+tl/mNXbdIS3c5TlWtAXD5zJuRSWibMWLAjYD0Ta/bXoJ7/AEqNwZZg45SQsF1kJcmxU3Nuw2pryz/Wy/zGpA0zkldtv7lg6tAA2+D/AFJXHreFwb+z2j2xvqE5sO1v42/OlWdjtkkYdjOSPSirlOmCg8YBlG/VFiOzJAkxhW+jS18lA3nZ30sjEEHPIjdUZo0FpAC8ixqGZgrlRqqCx2eFM4sRIRcyy55/rG37B6VVfTsbCq/GXE1SioM3w85I6OiZXkBZ9nVYkjNrggeFPbnv9Kg1kYXId7na2sdb120cq/1sv8xqY+kYkcOBFV6xQCGyd/pJy0paMRyGLpsXbcEVLsT3ACo08IZ2dnRwFJ6OuoYlRsJJ7dteaRDRqIS8jSuLz6zlhGhsVi7mNgW8hTWuUacPkty+8lqdSyYC8/tH36fm9pIH8YwPwqSaW6R/RrGSusyoDa7G9/S1V+ujM/1kgAyADkD0ptmk27n3iKtZv/IPkJOAEm2efdTPkxO7GPFFW1mAj1nQAKdUWtlbK9MoVldgqSTMzGwAkYkmlsYViUwRENKcp5hmEG+KM7z7zVWNDIemeg5y2NQlgzvgczy/3F8do2bWHJNO0SKAXEhJd9rNa9wu4CnSsbDbs7KgYgUzRmQ/ZY06Gk5C15Gdx9hyh9BkTXbNPYq+z5icr1NbNnix7j6yV1b5G9iCNnblUGRbI7RT5oC660E8xttRpG11/OuNG6MaUk31UXryNmB/5MeynaU8ALE7RGsBdlUA5hozRxlY3OrGovI/ur+JOwCkZ5DjsUiRC0ERCxqNhtlfvt27yTXmldKctbC4QEQg9N97nYbkbSfQbBWpcWvAQQqJZFsbdEVQ1Wo7U4HKaGl0wpXfmZbuCOhBhsOq2zIzqcoAoqnLkKKKKITwiqHw34vhP9NB0JhvG/uPaKvtFEJ86Y93b+rYotEwN7DJXP4/Oo/EYBosiOjuI6p8DW8cJ+BUOMQhlGtuNZRpfgxi8ASAvLQe6wubfjVzT6k1HcSnqdKLhzxKxRT+OOGb9W3Jyb432eW8fGkMVgHj66kDcdqnwIyrZrvSz2TMS3T2Ve0IlFKVYMpsw2H/AN2in6RJP1bRze6ckk+6fZPdUbQRXXryeJdj+c5FLcDhYZH5ync0LIxVgVYbQRY1xUhDpe6hJ15VBsN7Sp91t/ga7bQ2uC2GflV3p1ZV8U3+IqIuwcPsfp85I0ZHFWcj6jykZS+FxOocxdWyZe0fnSLLY2ORG0HIiuooizBVBZibAAXJPcBTXUMuDFIzI2Rzi2MwmpZlN426rfge8U2AqxxYJMJGwxkijXGWHHTe/vG3VPcKUx+lHgRWwcUUcLAfT25R7+6Sc1NU11WO4O8fvLzaQHvk8I8OojHRegsRrq/JMEvmX6A1Tketa+VJzaEVSdeeFBc2DE61r9gFRuLxUspvLLI/ixA9BTrGYZXhjlsCV+je+ezqn0rjdtxBjgZ28Z1ewKFRk438J6cLhxtxcfkrGvRgoD1cXF5hhUcEHYPQUckDuB8qdwXf8/pEdpR/w+smholhDII3jkeUKi6jZBb3c3NrEgAVH4jRskfXRlHbbL1GVd6aw6o6wLkIEAfVNryv0n2dmQpPC6Rmi6krW91ukPjSajbvYADny5R9op2rJIx584hUgv8AVkWRgDO4vBGfZH1zjsHsjec6lWxMUfJti4o0nbpBADs9l5EGwHbY1HaQ0JJ0p9fnAc3aVcyO4r7IHdlQb+1PBy8fQQGn7EGz2vD1MiUW1ySSxJLMdrE7Sa6opfB4F5W1Y0Z27FF7d57B3mrwAUY6CZ5LO2eZMQp3gNGPLciyxr15XOqiD7TdvcMzTh4YMP8ArW5eYf2ELdBf8SUZeS+tM8fpCSewkIEa9SGMasSeXtHvNINxfaoZ9/T/ADLApCb2ny6/4i8+k1VTHhLhWFpMSRZ5BvWMf2afE1HogAsMhXVegXNhmTsFTrqCbnc+MXZaX2Gw6CeUAVLQ8HHC687CCPbd+uR3Jt9bU1k4TRxXTAxl5NhnfM+R2L+760q3V11+8x9Oiss3OwjqLR4w45bEvyVh0U9tuzWHsjxz7qjMRpCfGkRRgpBfIAWLX2mw2X9afaE4F4jGyB5dZyTtPVHgK2PgrwBiwoBIBesW642tkzcppWpeESvcAeLYRBZJQMti1piIALDYK9Ar2kR0KKKKIQoooohCiiiiEKSnwyuLMAR30rRRCUHhPxVQ4i7INV9xGR9aoGO4O4/BEgfTRe6wvl+PnW+0nLArCzAEd9dBxAjM+cf0jhnNpo3w8naB0fQ5fKl/+HywvBJHKOwHVb0OXxrZdM8AcNiAboAT3VQtK8TLIS2HdlP2Tb4Var1lqdcynZo6n6Y+EpGJwMkfXRl8QQPXZSCmxBBIYbGBsR5irDNgNKYXK/KKNzDbTGTT67MTgbHe0Yt/22q4uvVhh1lNv05lOUaOtF4qTFSLFLEs/bJ1JEUbWLjIgd9PlxEUatFgJIxiCSHklYByN6xtbV8ht31Hw8IMGYWhjkfD8oem5BLm3s3Nujty76RTg/C4tFiYWG4NdfzpfGjkgNhfDf8ABHcDoASvE3jtt6xji9FyRMTKr6x2u2d/Bth8qX0XpZoCbAPG2UkTZq4/A99SeF0TjIhaGRWT3OUWRD+49KNo52/X4BwfrMKbHxKElT5VY7VOHhYDHuP9c5V7F+LjUnPvH98o1xOhElQy4Ml1GbwH9bH4D217xnTfQcgLNC/UmGr4OOqfXKpfDcFH1hJhpmR1zCzI0LjuvmDTnEaBknP08Jhn3YiKzRSH7YXqnvFcNyleEnI8eo+I/uSFDBg6rg9R0PwP9SoTwFGKsLMpIPlUhoGNVL4iQfR4dde3vSHKJPNs/BTUlwl0PIVSUreQgJKF6VyMlcW2g5UtieDrcnHAWCQx/SzuOk0kxyCIgzbVXLsvepvqAahvudvWLr0xFp22G/pKxhcPJNJZQXlkYsQMyWY3J8O+pFsRHhDaPVmxY2t1ocOe762QegqRbRuIZDHDGMJh26zyuBPMPtkZqv2QAKapwejjy1cRiGHs4ePVTzkf8BSzcrDhzhfqfSNFDKeLGW8TyHrIJiSxZmLOxuzsbljUzobBYmM8pGOTj9ppSI4iPFtvlT2PC4sfqMLDhR78jLJL46zk2PgKbYng2ztrYrFozdru0hHgMgKGuVl4AAB7/QTiUOrcZJJ93qY9aDCTF5IV5aRBnFG/Jo7dtyL227NtQON0vNIvJkiGL6mEcmv7x2ufGpGCTA4ZgxxRZ13LqqPAjMkU1xXCjBFy4geZz2ayqT22yuaQLa1OHPEOn+pYamxlygCnr/uRccdslHkKlMLwbncX5MqvvSERj/NmfKuV4W4k5YbDRwDtC9L1Av8AGhNAY/Fn6R5CDuHRFTb9Qxsgi0/TurtFpsHhMP8A9RiQx+rh+Wsc/QU3/wCLiOjgcMI/71839T0vlVn0HxNMbF7D4mr9ofi6w8NiV1j31Ss1NlnMy9Xpq6/ZExzA8DsXjX1pS73O/JfStK4M8VMcQBlzPZWgYfCIgsqgeFLVXliN8HgEiWyKAKcUUUQhRRRRCFFFFEIUUUUQhRRRRCFFFFEIUUUUQhRRRRCJyYdW2gHyqMxnBXDydaMelS9FEJR8fxU4aTYAPKq3juI9D1CPLKtcoohMLxHFBiI/1cjjwc00PArSUfVll+db/XhUUZhMAOG0uuXKE/eS9ehtLdq/yzW+GFewelecgvuj0ruTOYmAldK9oB7kIpBsDpQ7x/Aa+heQX3R6Ucgvuj0oyYYnzudF6T97/wCuvf0FpNsjLJbuW1fQ/IL7o9K9EK9g9KMmGJ89pxf46TrPKf3iPlTzDcTcz9e5+8xNb0FHZXtcnZkOA4lAOtYeVWPA8U8CdbOr3RRCQmC4HYaPYg9KlosIi9VQPKlaKIQoooohCiiiiEKKKKIQoooohCiiiiEKKKKIQoooohCiiiiEKKKKIQoooohCiiiiEKKKKIQoooohCiiiiEKKKKIQoooohCiiiiEKKKKIQoooohCiiiiEKKKKIQoooohCiiiiEKKKKI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28" name="AutoShape 8" descr="data:image/jpeg;base64,/9j/4AAQSkZJRgABAQAAAQABAAD/2wCEAAkGBhQSEBUUEhQVFRIUFRUXFBQVFRcUFxYYFBQVFBcWGBgYGyYfFxojGRUUHy8gIycpLCwsFR4xNTAqNSYrLCkBCQoKDgwOGg8PGjAkHiQvLy8sLCwsKiwsLCkqNCwsKiwsKjQsLCwsLCwsLCwsLSwsKS4sLCwsLCwpLCwsLCkpKf/AABEIAKYBLwMBIgACEQEDEQH/xAAcAAABBQEBAQAAAAAAAAAAAAAAAwQFBgcCAQj/xABKEAACAQICBAsEBgYIBgMAAAABAgMAEQQhBRIxQQYHExQiMlFhcYGRQlKhsSNTYnLB0RUzVIKSkxckQ2NzouHiFiU0stLwRKPx/8QAGgEAAgMBAQAAAAAAAAAAAAAAAAMCBAUBBv/EADMRAAICAQIDBQcEAgMBAAAAAAECAAMRBCESMUETIlGB0TJhcZGhsfAFFCPB4fFSU2JC/9oADAMBAAIRAxEAPwDcaKKKIQoooohCiiiiEKKKKIQoorwmiE9opriNJRoOkwHnVf0nxj4SHrSLfsvRiEtVFZvpTjcVFDIjOG6pUX//ACq3i+N7Et1IrfeYD4CmrU7eyIprkT2jNrLVw2JUbWHrWCjhvpGdtWMrfsRWc0jitKYpf+oxyRH3FAkk/gS9vMiptp3X2tpBdQjezvN7bSUY2sKSbTcI9sVgEOmpHbUg5xO52NKVQeIRc7eJrzEaXeO6l1mm9yK/Jx9zSe03ctR7FvCS7ZfGb9+noffFH6eh98V89aTxcoYRGQ66AGYpkA5zEY+7v76cNpSQKrjNdjrexB7Qe+p/t24Q2Ocj+4TiK55Tf101EfbFKrpKM+2K+fU0lMQWiYSAdZDdJF8vaHeKSXTjH/5E8B+0qyR+q5iodi3OS7ZeU+jFxCnYw9a7Br5+h0tjwNaKdJl7UAb1ANx6Uth+MbGIcwjW25lT8akNNYRlRn4SJ1NYOGOPjN8orG8Jxwyr+sjfys1WTA8asbIHcaqnIFhq92+ltWy8xGLYjeyZoFFV/A8NsPKMmHkQamINIRv1WB86XGRxRRRRCFFFFEIUUUUQhRRRRCFFFFEIUUUUQhRRRRCFFFMdJaZigUtIwAHaaIR9TfEY9EF2YDzrLeEXHDclMIuvu1zko89/lVD0lprEYg3nlYg+wpKr+ZqzVprLOQ2la3VV1czvNf05xqYWC6q+u/up0j8NlUXS3GripbiJFiXtY6zegqmogGwW8K6rRr0CD2jmZln6i59gYi2M0hNMbyzSN3A6o9BTVcOo2AeP+tSGC0W8gLZJEvWlc6qL57z3C5rr9JRR5YZOVYf28y9AHtji3+LU/wDiqPCq5PuiB2to4nbA8THeiYHEZaQBcMRm0hCD9y+bHwr3EYaKKMSRxNiQ2YZm1YkG7W1ek3wFQuJdpW15naR+1zcDuA2AU5wGkXhN0OR2qeqaUard2G2eg9fGOW6nZDvjkSP68JzidJzSDVaTUj+qhHJJ56ubeddaP0QNUyMRFAvXlYXz91Rtdz2DzqbgweGlCSuGhDMRqXCrIV2hSdgvvFR+m8FiGYPNHaNMokj6UUa91t/aTnUVdM8NYw3Unp6mSat8cVpyvQDr6CNMTpMspjhBhgPWz+ll75GGwfZGVd6MURI81haKwjX3pWyQd9s2PhTOn2mF1OSg+qXlJf8AFkFwP3UsKa9YQcK+03Xr74lLC5429lenT3SPjUgZm7Ekse1jmT607wLjW1W6r5HuO4+tNqKsNWCnBKy2kPxzuSMo+8Mp2jIinaSrNlJZJd0mxX7nG499d6RXXjjlG09B/vLv8xUeqXNgLk7gL/CkqvaDi5MPzePZuzbg5qdwPcfCdT4MxvYgo43qbHxBG0U4GlXOUoWZftjVfydc/WpnC6LkMJGLXk4gLxySEK6nsAOZXxpvicXFhCBBGZZiARPKBqLfei7PmaQ1lZ2I73/n1lha7F3Ddz/16QTRsK6skvKRq2YhewZuwa+5T22vaovSzSySBpk1FAtFGB0FXdbccqbTlpHLysZHO0tu8BupbD4t4xZTdN8b9JD5HZ5VIVW5Dvvjp+bEyJupwUTu56/m4EbrEAbrdT2qSvyqSwfCLExdWXWHY/5ikwI5Or9FJ7jG6N9193gabzQMhswIPYabwU27Y3+Rii99O4O3zEuuieNeWOwlVgO0dNf9KvWhuMaCYDMeIP4VhtchLG4uG7VNj8KrWfp4/wDg/OWa/wBRPJx8p9OYbHJILowPz9KXr530XwvxEBGeuo8m/I1o3BzjOSSyubnffJh+dZtlD1+0Jp1XpaO6ZoVFNsFpBJVujA928eVOaTHQoooohCiiiiEKKKKIQrl3AFzsryaYKCWNgKyTh9xkMzNBhTnsZ9y/me6pKhc4EizhBlpYuGfGXHhhqRgvI1woHd39lZHpbS02KYtiHJG6MHojx96jD6QKi0g5VTt1ut4g1oWi+KmGeCOYYiRRKiuF1FNtYXtetGuuug/zDf6TNtssvH8J26+MzQCitV/oai/aZP4F/Oj+hqL9pk/gX86ufvafH6GUv2N/h9ZlQFSjYSPDAHEgvMRdMKpse4zMP1a/Z2nuq9Yjiulw6M2ElSTEbEaUanJjeUGYL9hOys4x2i5MPIyTKyy3u2v1mJ9q/tDvoF3bnhrOB1PXy9YGn9uvFYMnoOnn6TnHYyScgykEL1I1GrHGOxVGXnSVFFWUrVBhRKtljWHLGFPMHAgUzTX5FDYKOtK+0Rr+J3Cp/gPwJGP5UvI0ax6oBVQ1y1zbPsA+NW/G8UUUjJ/WZFSNdWNAi2X3m25sTmTVXUapUPADv9pb02kZh2hGR0HjMoxeJaZ9eW17WVB1Y1GxFG4ClcHpOaH9VIyj3T0l9DVm4ccBhgEidJGkWRmU6yhbEC42dov6VUaZWlNiDAyIuyy6qw5ODJ/R2mOWktNh4WsGcyAapAQa1yBa+ymsuksHKzO6YlWclmYWIJO+1sqX4M6NEzckzFOcusAcAEgEGRrA9ygedXkcTUX7TJ/Av51Tc112EcRGOXX4y8naWVA8IOefT4TPb4D67EDxiBo5TAD+0xLeEaitC/oai/aZP4F/Oj+huL9pk/gX86O3X/tPyh+3b/qHzlKwOksMVaOOCRhYvaU9coNgta1MzwqnAtCkOHU/VqC38Rzq8ycUbxsHhxCuQerIupcbCLgmqBpnREmGmaOVCjAm19hG4qdhFSqWu1yOInr5yNz21Vg8IB5eUYTlpDrSu0jdrm/w2U9wuKBXkpOp7J9w93d3VJcDODa47EGJnKARs+soB2EC1j41d/6Gov2mT+BfzptrUV9w7H3CIpW+zvjce8zLZoSrEHaPj31xWsvxQxFQDiZCV2HUW9uzbSTcTUW7EvfvjX86E11eO8d/OD6CzPdG0yoi9OYcYQNVxrx7gesveh/CrRwg4scTh1LxkTxjMlAQ4HaUO0eF6p9P/jvGQfMcxK/8lBwR5HkY4nwthrodaM7947mG403pSCcobrvyIOxh2EVpsHFBE6KxndCyqxQKpClgCVuTna9QN/Y7W+R8YwUdt3qvMeEy6vLZ32EbCMiPOtW/oai/aZP4F/OqHi+DZhkcTyJFGjsusxuzBTa6oM8++1A1NLggn5wOkvQggfKO+DPCedJAoJawJDDaAMzrd3fWq8HeGqTAK5Abcdx/I1iWK0uChiwqlI2ykmb9ZJ3DsHcKT0bjmgI1OrvX8R31nvpjZl6xt+cppJqhXhLDk/b4z6ZBorPOBvDsEKkrXQ2CsdoPY1aErXFxsrPIxNEHM9ooorkIV4Tavar/AA006MNhmYmxsTRCUnjO4cEHm8B6bbSPZG81mUcdhYeZO0ntPfXTzNI7SPm8hue4bh5Cit/SUCtcnmZ57Wag2twjkIVu/BnEWwWGH9zH8qwitl4Pz2wkH+CnypevGVHxjf044ZvhLJzqjnVRTYjLyNZRBxhY+9zJGRc2VohawJAuQb1mpSznCiatly1jLGbZzqojhPoSPGwlHAEgBMUm9G/8TvFQ/BbhVzuMllCSpYOoNxnsZe4/CprnFc4WrbwIhlbF8QZkMvBmUMVvGWUkECRQQRtFjakm4PYgf2RPgVb5GpTjG0WoxYlA/WoCSLjpL0Ts7rVXMHg2eRERnBdlUWY+0bVrJZcy8Qx9ZjWV0K/Ac58psfF7gjh8CoZSryMzsDkc+it/IfGrJzqoiNgihRsUBR4KLfhXXOc7Xz2+Wysl8uxY9ZtIAihR0jHjBw/LaPl3mPVkX905/wCUmsZvW5SOGUqdjAg+YtWP4rTWLjdkLxkoxXOMeybVd0ljICqrmUNZUjkMzY6cpJ8FGtjdHr/eSSHzBQfAVsnOqyDQWlJf0jAjahuE1zq59JC1l921aVziqt2WPERzlunCjhB5Y+0ledUc6qncM9MSwYRngYLIGQAkXFibHKqFFxgaRBBMkTD3THYHuyzqK0O+6jMk96IcMcTbudVAcONGLicG4IHKRAvG28FcyvgRfLwrnQ2meXgjltql1zW97EGxF9+Yp1LNdWB3g/I1xQUbPUSTcNi46GZ/xVSWxrH+4f5rWr86rKuL7S8z4llkZSgiawCBdjADMd1aBzinakl3yRiI0oVK8Kc7yV51Rzqs/wCHnCGfDiHm8gTWL610D3sBbbsqG0Hw+xQb6dklj1lDWTUdQxtrCxsbHdSuwYrx42jTegbgJ3ms87rMuH/BiNZhOrxwxy319a4XlNp1QBvGdu29Xkz1XOH6CTAPcA6jI4v2hrfI1Kksjd04zI3qroeIZxKbwd0bhZcXFEJzIxcHVSPo2XpG7E7LCtqOLrJeLTCDl5Jbfq01R4ubfIGtE5xTNUG48Mc4itJw8HEq4zJXnVY/xn6LVdIGW1+WRWzzF16DWHkK0tcVcXByqocZOG14I5N8b2Pg4/MCo6YAWjMlqsmo4mdUUUVvzzscYHGGNr+yesPx8a1vgHwt1rQSNfK8bHeOzxFY5UporGMvVNnjOsh8No/97ay9bpwR2i+c1tBqTns28p9G0VDcFNNjFYdHG2wv41M1jzZhWQcb+k9ZliByLWPguZ+Va/WGcYEkfOrys4sz21E1yc88ri1OpxxjPKKuzwHh5yo0U45XDe/P/I/3Ucrhvfn/AJH+6t79zX+A+k89+1s93zEb1q2hZ7YaH/CT5VmJlw3vz/yP91aBo6ccjHqkleTSxIsbWyuNxqrqbFcAD7GXdJU1bEt9xJo4isd/M/M1qInrNVlw29573N7Q3F7nYdbOoaZ1RjmM1dbWKAsn+AOI1cQ43NGfgQavvOKoHBFoeWYxtKWWM5PHqCxIG25zq2c4qN7K75EnpVZK8NITjCN0hPYzj1UH8KhuBeH1sYh3Rhn9BYfEipPhliE1IhIXC67ZouubhOy4yrrghHEEeSNnOsQnTTU6vSNszfaKmloWor1irKS14fpLjzioRtL/APMhHfLm5H7xbXHwWnPL1S30tDz9pGeUOs2qAI7pZbJ1r7NtV1C53ltyQNvdNG5xWdcNMLq4tmGyQB/PYfiPjVz5eoDhdHGUSSQuAp1bomuelmMrjK4plLit8mK1NZsrwOcjdEt/zRO50HpFWh84rPdGyQ8/U60nKFrheT6PUyBa+WXdVw5xUGIZV+EnWCpbPjOeE2EfEYcxx21iynpHVGRuc6qcfAXEE5tEo7de9vIC5q3c4o5xU67WrGFkLaEtOWjvR8KwxJEpuqC1zlc7Se65vSOmtLCHDySE9VDbvYiyj1IpLnFVfherNqtM5GHVhqrEhcl7ZFwTu3bqSdzv1j/ZXbpE+L9rYhv8I/Nav3OKoPBGaHlm5NpS3JnJ49QW1hvuc6tnOKdeys2RK+mVkTDSH4dYaSXkeTRnIL31VLWuBttUVwe4NytIeUjaOKw1mcavVYMAL7SbVbuc99ec4oFuKyk61ANgszJM4moXhjirYKXv1R6sKX5xVb4XaTRjFh2ZxrMHbUXXIAyQEXFrsb+VKGARHNnhMmeBUPJ4UHfIzMfAdFfkfWpnFY7Ujdz7Ks3oCaj4rRqEXYgCj90WqN4T44LhJNYkBtVLqLnpsAbDfleu2HiYtI1rwIF8JIcE9Il8HESekAVbxBP4EU501FyuHkTtU28R0h8RVb4I4+PUdImchWDdNNS2sLZZm+yp/nFdYAN3YJkoA0y+ipLScWHjmdGaYEMTZYtZbNmLHWzFjTXlcN78/wDI/wB1aQ1NeP8ABmOdJYD0+YjenGAktIvebHzyo5XDe/P/ACP91dwy4bWFnnvcf2Hf96uPfWykf0fSSTT2Kwbbb3iX/in0qVmlgOwMbeedavWJ8Wp/5lLu6Wytsrzxno4Vh3GNhSuIf7Mh9Gz/ABrcazbjR0V01kt0ZBqMexh1T6fKp1PwOGi7U40KzJ6K6ljKkg7RXNenBBGRPKkEHBhV4wM30Uf3F+VUerRBPZFH2V+QqlrPZEv6D2jJdcRnVBO/xPzNWoYmuI+SU3WGO/aQW87MSPhVWi4Vkky5qaTaABPeDmEMcRdsjLbVB26i+15nZ4VK84qOkxhY3JuTtJrxZ7mw2mlWWF2LGOrrFahRGHCvE3aJewOx87KPkamNFjk4I136usfF+l8rVVpJOcYm46rMqL91cr+fSNWGTF3JI2Xy8Ng+FOsPDUq+O8RX37mbw2kkMRUOODkPvzXJJJ6G0m5pTnFHLmkrYyHKmWHrVxhhJPl/Hz2010oOUhdd+rceK5j5U25xQMTUQ2DmdIyMSNwjf15T26resdWXnFQKYFucI6i6qnSItkACBfytTsYmpswKrj83MXWpDNnx/oR1pLSZiiZwusRayk6oNyBtqKh4ZG/ThIG8pIGt5EC9KY4NJGyqLsSths9odtRn/D0/1f8AmX86dSlbg8Zx5xN9lqMOAZHwlsTFggEHIi48DXGJs6Mh9oEfDL41HRlkVVYWZVAI8u6u0xGY8RVcnB2lod5d5GcFntK33D/3CrLziq5orBSRlnZGVSuTEZZtlUhzmnahgXyPCV9KpVMHxjzGaWjiAMjhQxsMibkC+4Gmp4VYexPK5DbZX37PZqM02SypYE2ZtgJ9kdlMMYpSCNDcGVzI33I+it/FiT5VxauJAwO5OJ1ruFyuNgM5kpjOGWVoEZm9+QaiDv1es3wpjoCIviQzks1zI7Hfqi48BewAqOvUzoEaqu+8kIP+5vwq41S0oWHOUlue+wKeUsvOKbY/DLMoV2YKGDdG1yQCBe+7OmvOaOXrNDY3E1SARgxbAaOjhJKNISRazattt91PecVGcuaOc11nLHJkVQIMLI7hRH9Ir+8tj4r/AKEVC1PaXOvEe1SD+B+dQNamlbir+Ex9YnDbnxhTvRUOvMg+0CfBekfgKaVIRS83w0k56zAxxDtJ6xHwHrU77OCsmL09faWASw8V8uvpGZhsL/KtwrHeJfQhBMjeJPeczWxV5qeohUbwh0QuJw7xtvGR7CNh9akqKIT530ro1g7IwtNGbMPeG4ioatr4f8DuXXlocpk/zD3TWTT4XlCbDVmXJ4zkSe7v+damj1QXuPMrW6Ti76c5G1OITYfdX5Co7A6MeUkKAAvXduiqfeP4baUxOkIY+jE887jLWEhjhW3Yo2+dWNYQQFHPwlfRKVyx2HjH1zRc9/pUC2InY3MzqPdVj8zXQlk+um/mGqy6W0jOPrLTaukHGfpJ0ggXPRX3mOqPU1GYrTanoRq0inKR1uoK70QnPPYW7NlJy6PWQa66zlesrsXK/aF91IVOrS9oMk+XWLu1fZnAHn0k1ovSCtr6mFjiCobNcswJsotc5ZXrvPv9KhFkYX1WZb7SpKn1Fecq/wBbL/MamWaRydjn4mQr1qBe8MH3CSmkOUKBY3ZGYlrjIlUGY9W+FQwM37RN/EaWSRgwYuzMNhZi1u4X2U4xUQI5Reqdo91uyuV6dUbFgzn7+ELNSzqTUcY5/DximinbpBndzkRrHWI3ZU/ue/0qDVyOqzLfep1T6ijlX+tl/mNXbdIS3c5TlWtAXD5zJuRSWibMWLAjYD0Ta/bXoJ7/AEqNwZZg45SQsF1kJcmxU3Nuw2pryz/Wy/zGpA0zkldtv7lg6tAA2+D/AFJXHreFwb+z2j2xvqE5sO1v42/OlWdjtkkYdjOSPSirlOmCg8YBlG/VFiOzJAkxhW+jS18lA3nZ30sjEEHPIjdUZo0FpAC8ixqGZgrlRqqCx2eFM4sRIRcyy55/rG37B6VVfTsbCq/GXE1SioM3w85I6OiZXkBZ9nVYkjNrggeFPbnv9Kg1kYXId7na2sdb120cq/1sv8xqY+kYkcOBFV6xQCGyd/pJy0paMRyGLpsXbcEVLsT3ACo08IZ2dnRwFJ6OuoYlRsJJ7dteaRDRqIS8jSuLz6zlhGhsVi7mNgW8hTWuUacPkty+8lqdSyYC8/tH36fm9pIH8YwPwqSaW6R/RrGSusyoDa7G9/S1V+ujM/1kgAyADkD0ptmk27n3iKtZv/IPkJOAEm2efdTPkxO7GPFFW1mAj1nQAKdUWtlbK9MoVldgqSTMzGwAkYkmlsYViUwRENKcp5hmEG+KM7z7zVWNDIemeg5y2NQlgzvgczy/3F8do2bWHJNO0SKAXEhJd9rNa9wu4CnSsbDbs7KgYgUzRmQ/ZY06Gk5C15Gdx9hyh9BkTXbNPYq+z5icr1NbNnix7j6yV1b5G9iCNnblUGRbI7RT5oC660E8xttRpG11/OuNG6MaUk31UXryNmB/5MeynaU8ALE7RGsBdlUA5hozRxlY3OrGovI/ur+JOwCkZ5DjsUiRC0ERCxqNhtlfvt27yTXmldKctbC4QEQg9N97nYbkbSfQbBWpcWvAQQqJZFsbdEVQ1Wo7U4HKaGl0wpXfmZbuCOhBhsOq2zIzqcoAoqnLkKKKKITwiqHw34vhP9NB0JhvG/uPaKvtFEJ86Y93b+rYotEwN7DJXP4/Oo/EYBosiOjuI6p8DW8cJ+BUOMQhlGtuNZRpfgxi8ASAvLQe6wubfjVzT6k1HcSnqdKLhzxKxRT+OOGb9W3Jyb432eW8fGkMVgHj66kDcdqnwIyrZrvSz2TMS3T2Ve0IlFKVYMpsw2H/AN2in6RJP1bRze6ckk+6fZPdUbQRXXryeJdj+c5FLcDhYZH5ync0LIxVgVYbQRY1xUhDpe6hJ15VBsN7Sp91t/ga7bQ2uC2GflV3p1ZV8U3+IqIuwcPsfp85I0ZHFWcj6jykZS+FxOocxdWyZe0fnSLLY2ORG0HIiuooizBVBZibAAXJPcBTXUMuDFIzI2Rzi2MwmpZlN426rfge8U2AqxxYJMJGwxkijXGWHHTe/vG3VPcKUx+lHgRWwcUUcLAfT25R7+6Sc1NU11WO4O8fvLzaQHvk8I8OojHRegsRrq/JMEvmX6A1Tketa+VJzaEVSdeeFBc2DE61r9gFRuLxUspvLLI/ixA9BTrGYZXhjlsCV+je+ezqn0rjdtxBjgZ28Z1ewKFRk438J6cLhxtxcfkrGvRgoD1cXF5hhUcEHYPQUckDuB8qdwXf8/pEdpR/w+smholhDII3jkeUKi6jZBb3c3NrEgAVH4jRskfXRlHbbL1GVd6aw6o6wLkIEAfVNryv0n2dmQpPC6Rmi6krW91ukPjSajbvYADny5R9op2rJIx584hUgv8AVkWRgDO4vBGfZH1zjsHsjec6lWxMUfJti4o0nbpBADs9l5EGwHbY1HaQ0JJ0p9fnAc3aVcyO4r7IHdlQb+1PBy8fQQGn7EGz2vD1MiUW1ySSxJLMdrE7Sa6opfB4F5W1Y0Z27FF7d57B3mrwAUY6CZ5LO2eZMQp3gNGPLciyxr15XOqiD7TdvcMzTh4YMP8ArW5eYf2ELdBf8SUZeS+tM8fpCSewkIEa9SGMasSeXtHvNINxfaoZ9/T/ADLApCb2ny6/4i8+k1VTHhLhWFpMSRZ5BvWMf2afE1HogAsMhXVegXNhmTsFTrqCbnc+MXZaX2Gw6CeUAVLQ8HHC687CCPbd+uR3Jt9bU1k4TRxXTAxl5NhnfM+R2L+760q3V11+8x9Oiss3OwjqLR4w45bEvyVh0U9tuzWHsjxz7qjMRpCfGkRRgpBfIAWLX2mw2X9afaE4F4jGyB5dZyTtPVHgK2PgrwBiwoBIBesW642tkzcppWpeESvcAeLYRBZJQMti1piIALDYK9Ar2kR0KKKKIQoooohCiiiiEKSnwyuLMAR30rRRCUHhPxVQ4i7INV9xGR9aoGO4O4/BEgfTRe6wvl+PnW+0nLArCzAEd9dBxAjM+cf0jhnNpo3w8naB0fQ5fKl/+HywvBJHKOwHVb0OXxrZdM8AcNiAboAT3VQtK8TLIS2HdlP2Tb4Var1lqdcynZo6n6Y+EpGJwMkfXRl8QQPXZSCmxBBIYbGBsR5irDNgNKYXK/KKNzDbTGTT67MTgbHe0Yt/22q4uvVhh1lNv05lOUaOtF4qTFSLFLEs/bJ1JEUbWLjIgd9PlxEUatFgJIxiCSHklYByN6xtbV8ht31Hw8IMGYWhjkfD8oem5BLm3s3Nujty76RTg/C4tFiYWG4NdfzpfGjkgNhfDf8ABHcDoASvE3jtt6xji9FyRMTKr6x2u2d/Bth8qX0XpZoCbAPG2UkTZq4/A99SeF0TjIhaGRWT3OUWRD+49KNo52/X4BwfrMKbHxKElT5VY7VOHhYDHuP9c5V7F+LjUnPvH98o1xOhElQy4Ml1GbwH9bH4D217xnTfQcgLNC/UmGr4OOqfXKpfDcFH1hJhpmR1zCzI0LjuvmDTnEaBknP08Jhn3YiKzRSH7YXqnvFcNyleEnI8eo+I/uSFDBg6rg9R0PwP9SoTwFGKsLMpIPlUhoGNVL4iQfR4dde3vSHKJPNs/BTUlwl0PIVSUreQgJKF6VyMlcW2g5UtieDrcnHAWCQx/SzuOk0kxyCIgzbVXLsvepvqAahvudvWLr0xFp22G/pKxhcPJNJZQXlkYsQMyWY3J8O+pFsRHhDaPVmxY2t1ocOe762QegqRbRuIZDHDGMJh26zyuBPMPtkZqv2QAKapwejjy1cRiGHs4ePVTzkf8BSzcrDhzhfqfSNFDKeLGW8TyHrIJiSxZmLOxuzsbljUzobBYmM8pGOTj9ppSI4iPFtvlT2PC4sfqMLDhR78jLJL46zk2PgKbYng2ztrYrFozdru0hHgMgKGuVl4AAB7/QTiUOrcZJJ93qY9aDCTF5IV5aRBnFG/Jo7dtyL227NtQON0vNIvJkiGL6mEcmv7x2ufGpGCTA4ZgxxRZ13LqqPAjMkU1xXCjBFy4geZz2ayqT22yuaQLa1OHPEOn+pYamxlygCnr/uRccdslHkKlMLwbncX5MqvvSERj/NmfKuV4W4k5YbDRwDtC9L1Av8AGhNAY/Fn6R5CDuHRFTb9Qxsgi0/TurtFpsHhMP8A9RiQx+rh+Wsc/QU3/wCLiOjgcMI/71839T0vlVn0HxNMbF7D4mr9ofi6w8NiV1j31Ss1NlnMy9Xpq6/ZExzA8DsXjX1pS73O/JfStK4M8VMcQBlzPZWgYfCIgsqgeFLVXliN8HgEiWyKAKcUUUQhRRRRCFFFFEIUUUUQhRRRRCFFFFEIUUUUQhRRRRCJyYdW2gHyqMxnBXDydaMelS9FEJR8fxU4aTYAPKq3juI9D1CPLKtcoohMLxHFBiI/1cjjwc00PArSUfVll+db/XhUUZhMAOG0uuXKE/eS9ehtLdq/yzW+GFewelecgvuj0ruTOYmAldK9oB7kIpBsDpQ7x/Aa+heQX3R6Ucgvuj0oyYYnzudF6T97/wCuvf0FpNsjLJbuW1fQ/IL7o9K9EK9g9KMmGJ89pxf46TrPKf3iPlTzDcTcz9e5+8xNb0FHZXtcnZkOA4lAOtYeVWPA8U8CdbOr3RRCQmC4HYaPYg9KlosIi9VQPKlaKIQoooohCiiiiEKKKKIQoooohCiiiiEKKKKIQoooohCiiiiEKKKKIQoooohCiiiiEKKKKIQoooohCiiiiEKKKKIQoooohCiiiiEKKKKIQoooohCiiiiEKKKKIQoooohCiiiiEKKKKI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http://t3.gstatic.com/images?q=tbn:ANd9GcRyhsRNATG9Oqs9nIruJrm_NKgmSXntnuDzccqbfYZXSEOGlU7Sd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410200"/>
            <a:ext cx="1716451" cy="940366"/>
          </a:xfrm>
          <a:prstGeom prst="rect">
            <a:avLst/>
          </a:prstGeom>
          <a:noFill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 t="16457"/>
          <a:stretch>
            <a:fillRect/>
          </a:stretch>
        </p:blipFill>
        <p:spPr bwMode="auto">
          <a:xfrm>
            <a:off x="6629400" y="1524000"/>
            <a:ext cx="2362200" cy="148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are everywhere!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4572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Human Disease Network [</a:t>
            </a:r>
            <a:r>
              <a:rPr lang="en-US" dirty="0" err="1" smtClean="0">
                <a:solidFill>
                  <a:srgbClr val="0000CC"/>
                </a:solidFill>
              </a:rPr>
              <a:t>Barabasi</a:t>
            </a:r>
            <a:r>
              <a:rPr lang="en-US" dirty="0" smtClean="0">
                <a:solidFill>
                  <a:srgbClr val="0000CC"/>
                </a:solidFill>
              </a:rPr>
              <a:t> 2007]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368759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>Gene Regulatory Network [</a:t>
            </a:r>
            <a:r>
              <a:rPr lang="en-US" dirty="0" err="1" smtClean="0">
                <a:solidFill>
                  <a:srgbClr val="0000CC"/>
                </a:solidFill>
              </a:rPr>
              <a:t>Decourty</a:t>
            </a:r>
            <a:r>
              <a:rPr lang="en-US" dirty="0" smtClean="0">
                <a:solidFill>
                  <a:srgbClr val="0000CC"/>
                </a:solidFill>
              </a:rPr>
              <a:t> 2008]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9460" name="Picture 4" descr="http://www.ecse.rpi.edu/~agung/img/rese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0"/>
            <a:ext cx="2209801" cy="2073937"/>
          </a:xfrm>
          <a:prstGeom prst="rect">
            <a:avLst/>
          </a:prstGeom>
          <a:noFill/>
        </p:spPr>
      </p:pic>
      <p:pic>
        <p:nvPicPr>
          <p:cNvPr id="19462" name="Picture 6" descr="facebook, social network, mix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0"/>
            <a:ext cx="3527813" cy="1752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657600" y="2286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Facebook</a:t>
            </a:r>
            <a:r>
              <a:rPr lang="en-US" dirty="0" smtClean="0">
                <a:solidFill>
                  <a:srgbClr val="0000CC"/>
                </a:solidFill>
              </a:rPr>
              <a:t> Network [2010]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9465" name="Picture 9" descr="http://r1.3crowd.com/blyon/opte/maps/static/1105496683.LGL.2D.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552950"/>
            <a:ext cx="2000250" cy="20002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67200" y="590686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>The Internet [2005]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99" y="4419600"/>
            <a:ext cx="2590801" cy="208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4419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b="1" dirty="0" smtClean="0"/>
              <a:t>Epidemics: what happens?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(Theory)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Result (Static Graphs)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Proof Ideas (Static Graphs)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Bonus 1: Dynamic Graphs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Bonus 2: Competing Viruses</a:t>
            </a:r>
            <a:endParaRPr lang="en-US" b="1" dirty="0" smtClean="0"/>
          </a:p>
          <a:p>
            <a:r>
              <a:rPr lang="en-US" dirty="0" smtClean="0"/>
              <a:t>Action: Who to immunize?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(Algorithms)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13000" t="16889" r="20500" b="28444"/>
          <a:stretch>
            <a:fillRect/>
          </a:stretch>
        </p:blipFill>
        <p:spPr bwMode="auto">
          <a:xfrm>
            <a:off x="5715000" y="2971800"/>
            <a:ext cx="2954949" cy="1677338"/>
          </a:xfrm>
          <a:prstGeom prst="rect">
            <a:avLst/>
          </a:prstGeom>
          <a:solidFill>
            <a:srgbClr val="C000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“SIR” model: life immunity (mumps)</a:t>
            </a:r>
            <a:endParaRPr lang="en-US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Each node in the graph is in one of three states</a:t>
            </a:r>
          </a:p>
          <a:p>
            <a:pPr lvl="1" eaLnBrk="1" hangingPunct="1"/>
            <a:r>
              <a:rPr lang="en-US" sz="2400" b="1" dirty="0" smtClean="0">
                <a:solidFill>
                  <a:srgbClr val="C00000"/>
                </a:solidFill>
              </a:rPr>
              <a:t>S</a:t>
            </a:r>
            <a:r>
              <a:rPr lang="en-US" sz="2400" dirty="0" smtClean="0"/>
              <a:t>usceptible (i.e. healthy)</a:t>
            </a:r>
          </a:p>
          <a:p>
            <a:pPr lvl="1" eaLnBrk="1" hangingPunct="1"/>
            <a:r>
              <a:rPr lang="en-US" sz="2400" b="1" dirty="0" smtClean="0">
                <a:solidFill>
                  <a:srgbClr val="C00000"/>
                </a:solidFill>
              </a:rPr>
              <a:t>I</a:t>
            </a:r>
            <a:r>
              <a:rPr lang="en-US" sz="2400" dirty="0" smtClean="0"/>
              <a:t>nfected</a:t>
            </a:r>
          </a:p>
          <a:p>
            <a:pPr lvl="1" eaLnBrk="1" hangingPunct="1"/>
            <a:r>
              <a:rPr lang="en-US" sz="2400" b="1" dirty="0" smtClean="0">
                <a:solidFill>
                  <a:srgbClr val="C00000"/>
                </a:solidFill>
              </a:rPr>
              <a:t>R</a:t>
            </a:r>
            <a:r>
              <a:rPr lang="en-US" sz="2400" dirty="0" smtClean="0"/>
              <a:t>emoved (i.e. can’t get infected again)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152400" y="4114800"/>
            <a:ext cx="2209800" cy="1447801"/>
            <a:chOff x="762000" y="3581400"/>
            <a:chExt cx="2209800" cy="1447801"/>
          </a:xfrm>
        </p:grpSpPr>
        <p:sp>
          <p:nvSpPr>
            <p:cNvPr id="16" name="Oval 15"/>
            <p:cNvSpPr/>
            <p:nvPr/>
          </p:nvSpPr>
          <p:spPr>
            <a:xfrm>
              <a:off x="1554163" y="4373564"/>
              <a:ext cx="274637" cy="274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97163" y="3886201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44563" y="4648201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620963" y="4754564"/>
              <a:ext cx="274637" cy="274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/>
            <p:cNvCxnSpPr>
              <a:stCxn id="16" idx="1"/>
            </p:cNvCxnSpPr>
            <p:nvPr/>
          </p:nvCxnSpPr>
          <p:spPr bwMode="auto">
            <a:xfrm rot="16200000" flipV="1">
              <a:off x="989013" y="3808414"/>
              <a:ext cx="644525" cy="568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3"/>
              <a:endCxn id="16" idx="6"/>
            </p:cNvCxnSpPr>
            <p:nvPr/>
          </p:nvCxnSpPr>
          <p:spPr bwMode="auto">
            <a:xfrm rot="5400000">
              <a:off x="2087563" y="3860801"/>
              <a:ext cx="392112" cy="909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2"/>
              <a:endCxn id="16" idx="6"/>
            </p:cNvCxnSpPr>
            <p:nvPr/>
          </p:nvCxnSpPr>
          <p:spPr bwMode="auto">
            <a:xfrm rot="10800000">
              <a:off x="1828800" y="4511676"/>
              <a:ext cx="792163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6"/>
              <a:endCxn id="16" idx="3"/>
            </p:cNvCxnSpPr>
            <p:nvPr/>
          </p:nvCxnSpPr>
          <p:spPr bwMode="auto">
            <a:xfrm flipV="1">
              <a:off x="1219200" y="4608514"/>
              <a:ext cx="376238" cy="176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62000" y="3581400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54"/>
          <p:cNvGrpSpPr/>
          <p:nvPr/>
        </p:nvGrpSpPr>
        <p:grpSpPr>
          <a:xfrm>
            <a:off x="3048000" y="4114800"/>
            <a:ext cx="2209800" cy="1447801"/>
            <a:chOff x="762000" y="3581400"/>
            <a:chExt cx="2209800" cy="1447801"/>
          </a:xfrm>
        </p:grpSpPr>
        <p:sp>
          <p:nvSpPr>
            <p:cNvPr id="56" name="Oval 55"/>
            <p:cNvSpPr/>
            <p:nvPr/>
          </p:nvSpPr>
          <p:spPr>
            <a:xfrm>
              <a:off x="1554163" y="4373564"/>
              <a:ext cx="274637" cy="274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697163" y="3886201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44563" y="4648201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620963" y="4754564"/>
              <a:ext cx="274637" cy="274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/>
            <p:cNvCxnSpPr>
              <a:stCxn id="56" idx="1"/>
            </p:cNvCxnSpPr>
            <p:nvPr/>
          </p:nvCxnSpPr>
          <p:spPr bwMode="auto">
            <a:xfrm rot="16200000" flipV="1">
              <a:off x="989013" y="3808414"/>
              <a:ext cx="644525" cy="568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7" idx="3"/>
              <a:endCxn id="56" idx="6"/>
            </p:cNvCxnSpPr>
            <p:nvPr/>
          </p:nvCxnSpPr>
          <p:spPr bwMode="auto">
            <a:xfrm rot="5400000">
              <a:off x="2087563" y="3860801"/>
              <a:ext cx="392112" cy="909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9" idx="2"/>
              <a:endCxn id="56" idx="6"/>
            </p:cNvCxnSpPr>
            <p:nvPr/>
          </p:nvCxnSpPr>
          <p:spPr bwMode="auto">
            <a:xfrm rot="10800000">
              <a:off x="1828800" y="4511676"/>
              <a:ext cx="792163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8" idx="6"/>
              <a:endCxn id="56" idx="3"/>
            </p:cNvCxnSpPr>
            <p:nvPr/>
          </p:nvCxnSpPr>
          <p:spPr bwMode="auto">
            <a:xfrm flipV="1">
              <a:off x="1219200" y="4608514"/>
              <a:ext cx="376238" cy="176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62000" y="3581400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64"/>
          <p:cNvGrpSpPr/>
          <p:nvPr/>
        </p:nvGrpSpPr>
        <p:grpSpPr>
          <a:xfrm>
            <a:off x="6248400" y="4114800"/>
            <a:ext cx="2209800" cy="1447801"/>
            <a:chOff x="762000" y="3581400"/>
            <a:chExt cx="2209800" cy="1447801"/>
          </a:xfrm>
        </p:grpSpPr>
        <p:sp>
          <p:nvSpPr>
            <p:cNvPr id="66" name="Oval 65"/>
            <p:cNvSpPr/>
            <p:nvPr/>
          </p:nvSpPr>
          <p:spPr>
            <a:xfrm>
              <a:off x="1554163" y="4373564"/>
              <a:ext cx="274637" cy="274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697163" y="3886201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944563" y="4648201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620963" y="4754564"/>
              <a:ext cx="274637" cy="274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Connector 69"/>
            <p:cNvCxnSpPr>
              <a:stCxn id="66" idx="1"/>
            </p:cNvCxnSpPr>
            <p:nvPr/>
          </p:nvCxnSpPr>
          <p:spPr bwMode="auto">
            <a:xfrm rot="16200000" flipV="1">
              <a:off x="989013" y="3808414"/>
              <a:ext cx="644525" cy="568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7" idx="3"/>
              <a:endCxn id="66" idx="6"/>
            </p:cNvCxnSpPr>
            <p:nvPr/>
          </p:nvCxnSpPr>
          <p:spPr bwMode="auto">
            <a:xfrm rot="5400000">
              <a:off x="2087563" y="3860801"/>
              <a:ext cx="392112" cy="909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9" idx="2"/>
              <a:endCxn id="66" idx="6"/>
            </p:cNvCxnSpPr>
            <p:nvPr/>
          </p:nvCxnSpPr>
          <p:spPr bwMode="auto">
            <a:xfrm rot="10800000">
              <a:off x="1828800" y="4511676"/>
              <a:ext cx="792163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8" idx="6"/>
              <a:endCxn id="66" idx="3"/>
            </p:cNvCxnSpPr>
            <p:nvPr/>
          </p:nvCxnSpPr>
          <p:spPr bwMode="auto">
            <a:xfrm flipV="1">
              <a:off x="1219200" y="4608514"/>
              <a:ext cx="376238" cy="176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762000" y="3581400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 rot="5400000">
            <a:off x="1638300" y="4991100"/>
            <a:ext cx="2209800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4686300" y="4991100"/>
            <a:ext cx="2209800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457200" cy="343860"/>
          </a:xfrm>
          <a:prstGeom prst="rect">
            <a:avLst/>
          </a:prstGeom>
          <a:noFill/>
        </p:spPr>
      </p:pic>
      <p:pic>
        <p:nvPicPr>
          <p:cNvPr id="79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572000"/>
            <a:ext cx="457200" cy="343860"/>
          </a:xfrm>
          <a:prstGeom prst="rect">
            <a:avLst/>
          </a:prstGeom>
          <a:noFill/>
        </p:spPr>
      </p:pic>
      <p:pic>
        <p:nvPicPr>
          <p:cNvPr id="8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457200" cy="343860"/>
          </a:xfrm>
          <a:prstGeom prst="rect">
            <a:avLst/>
          </a:prstGeom>
          <a:noFill/>
        </p:spPr>
      </p:pic>
      <p:pic>
        <p:nvPicPr>
          <p:cNvPr id="81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038600"/>
            <a:ext cx="457200" cy="343860"/>
          </a:xfrm>
          <a:prstGeom prst="rect">
            <a:avLst/>
          </a:prstGeom>
          <a:noFill/>
        </p:spPr>
      </p:pic>
      <p:sp>
        <p:nvSpPr>
          <p:cNvPr id="83" name="AutoShape 55"/>
          <p:cNvSpPr>
            <a:spLocks noChangeArrowheads="1"/>
          </p:cNvSpPr>
          <p:nvPr/>
        </p:nvSpPr>
        <p:spPr bwMode="auto">
          <a:xfrm rot="20477760">
            <a:off x="1450821" y="4445114"/>
            <a:ext cx="655239" cy="126749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Text Box 64"/>
          <p:cNvSpPr txBox="1">
            <a:spLocks noChangeArrowheads="1"/>
          </p:cNvSpPr>
          <p:nvPr/>
        </p:nvSpPr>
        <p:spPr bwMode="auto">
          <a:xfrm rot="20600592">
            <a:off x="1248901" y="4063530"/>
            <a:ext cx="129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 dirty="0"/>
              <a:t>Prob. </a:t>
            </a:r>
            <a:r>
              <a:rPr lang="el-GR" sz="2000" dirty="0">
                <a:cs typeface="Times New Roman" pitchFamily="18" charset="0"/>
              </a:rPr>
              <a:t>β</a:t>
            </a:r>
          </a:p>
        </p:txBody>
      </p:sp>
      <p:grpSp>
        <p:nvGrpSpPr>
          <p:cNvPr id="5" name="Group 86"/>
          <p:cNvGrpSpPr/>
          <p:nvPr/>
        </p:nvGrpSpPr>
        <p:grpSpPr>
          <a:xfrm>
            <a:off x="3200400" y="3946525"/>
            <a:ext cx="1219200" cy="701675"/>
            <a:chOff x="3962400" y="4403725"/>
            <a:chExt cx="1219200" cy="701675"/>
          </a:xfrm>
        </p:grpSpPr>
        <p:sp>
          <p:nvSpPr>
            <p:cNvPr id="88" name="Text Box 66"/>
            <p:cNvSpPr txBox="1">
              <a:spLocks noChangeArrowheads="1"/>
            </p:cNvSpPr>
            <p:nvPr/>
          </p:nvSpPr>
          <p:spPr bwMode="auto">
            <a:xfrm>
              <a:off x="3962400" y="4403725"/>
              <a:ext cx="12192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 dirty="0"/>
                <a:t>Prob. </a:t>
              </a:r>
              <a:r>
                <a:rPr lang="el-GR" sz="2000" dirty="0">
                  <a:cs typeface="Times New Roman" pitchFamily="18" charset="0"/>
                </a:rPr>
                <a:t>δ</a:t>
              </a:r>
            </a:p>
          </p:txBody>
        </p:sp>
        <p:sp>
          <p:nvSpPr>
            <p:cNvPr id="89" name="Rectangle 59"/>
            <p:cNvSpPr>
              <a:spLocks noChangeArrowheads="1"/>
            </p:cNvSpPr>
            <p:nvPr/>
          </p:nvSpPr>
          <p:spPr bwMode="auto">
            <a:xfrm>
              <a:off x="4541361" y="4814047"/>
              <a:ext cx="60881" cy="291353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60"/>
            <p:cNvSpPr>
              <a:spLocks noChangeArrowheads="1"/>
            </p:cNvSpPr>
            <p:nvPr/>
          </p:nvSpPr>
          <p:spPr bwMode="auto">
            <a:xfrm>
              <a:off x="4419600" y="4930588"/>
              <a:ext cx="304403" cy="58271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61"/>
            <p:cNvSpPr>
              <a:spLocks noChangeArrowheads="1"/>
            </p:cNvSpPr>
            <p:nvPr/>
          </p:nvSpPr>
          <p:spPr bwMode="auto">
            <a:xfrm>
              <a:off x="4419600" y="4814047"/>
              <a:ext cx="304403" cy="2913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99060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t = 1</a:t>
            </a:r>
            <a:endParaRPr lang="en-US" sz="3600" i="1" dirty="0"/>
          </a:p>
        </p:txBody>
      </p:sp>
      <p:sp>
        <p:nvSpPr>
          <p:cNvPr id="93" name="TextBox 92"/>
          <p:cNvSpPr txBox="1"/>
          <p:nvPr/>
        </p:nvSpPr>
        <p:spPr>
          <a:xfrm>
            <a:off x="358140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t = 2</a:t>
            </a:r>
            <a:endParaRPr lang="en-US" sz="3600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685800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t = 3</a:t>
            </a:r>
            <a:endParaRPr lang="en-US" sz="3600" i="1" dirty="0"/>
          </a:p>
        </p:txBody>
      </p:sp>
      <p:sp>
        <p:nvSpPr>
          <p:cNvPr id="52" name="Oval 51"/>
          <p:cNvSpPr/>
          <p:nvPr/>
        </p:nvSpPr>
        <p:spPr>
          <a:xfrm>
            <a:off x="4495800" y="2209800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514600" y="2620963"/>
            <a:ext cx="274637" cy="274637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944563" y="4906963"/>
            <a:ext cx="274637" cy="274637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840163" y="4906963"/>
            <a:ext cx="274637" cy="274637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983163" y="4419600"/>
            <a:ext cx="274637" cy="274637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8183563" y="4419600"/>
            <a:ext cx="274637" cy="274637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5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971800"/>
            <a:ext cx="409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4800600"/>
            <a:ext cx="409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057400"/>
            <a:ext cx="1981200" cy="154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7329853" y="-28565"/>
            <a:ext cx="1814147" cy="4616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Background</a:t>
            </a:r>
            <a:endParaRPr lang="en-US" sz="2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5" name="Footer Placeholder 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98" name="Slide Number Placeholder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7" name="Date Placeholder 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Terminology: 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85048" cy="4572000"/>
          </a:xfrm>
        </p:spPr>
        <p:txBody>
          <a:bodyPr>
            <a:noAutofit/>
          </a:bodyPr>
          <a:lstStyle/>
          <a:p>
            <a:r>
              <a:rPr lang="en-US" dirty="0" smtClean="0"/>
              <a:t>Other virus propagation models (“VPM”)</a:t>
            </a:r>
          </a:p>
          <a:p>
            <a:pPr lvl="1"/>
            <a:r>
              <a:rPr lang="en-US" sz="3200" dirty="0" smtClean="0"/>
              <a:t>SIS : susceptible-infected-susceptible, </a:t>
            </a:r>
            <a:r>
              <a:rPr lang="en-US" sz="3200" u="sng" dirty="0" smtClean="0"/>
              <a:t>flu-like</a:t>
            </a:r>
          </a:p>
          <a:p>
            <a:pPr lvl="1"/>
            <a:r>
              <a:rPr lang="en-US" sz="3200" dirty="0" smtClean="0"/>
              <a:t>SIRS : </a:t>
            </a:r>
            <a:r>
              <a:rPr lang="en-US" sz="3200" dirty="0" smtClean="0">
                <a:solidFill>
                  <a:srgbClr val="C00000"/>
                </a:solidFill>
              </a:rPr>
              <a:t>temporary</a:t>
            </a:r>
            <a:r>
              <a:rPr lang="en-US" sz="3200" dirty="0" smtClean="0"/>
              <a:t> immunity, like </a:t>
            </a:r>
            <a:r>
              <a:rPr lang="en-US" sz="3200" u="sng" dirty="0" err="1" smtClean="0"/>
              <a:t>pertussis</a:t>
            </a:r>
            <a:endParaRPr lang="en-US" sz="3200" u="sng" dirty="0" smtClean="0"/>
          </a:p>
          <a:p>
            <a:pPr lvl="1"/>
            <a:r>
              <a:rPr lang="en-US" sz="3200" dirty="0" smtClean="0"/>
              <a:t>SEIR : mumps-like, with virus </a:t>
            </a:r>
            <a:r>
              <a:rPr lang="en-US" sz="3200" dirty="0" smtClean="0">
                <a:solidFill>
                  <a:srgbClr val="C00000"/>
                </a:solidFill>
              </a:rPr>
              <a:t>incubation</a:t>
            </a:r>
            <a:r>
              <a:rPr lang="en-US" sz="3200" dirty="0" smtClean="0"/>
              <a:t> </a:t>
            </a:r>
          </a:p>
          <a:p>
            <a:pPr lvl="1">
              <a:buNone/>
            </a:pPr>
            <a:r>
              <a:rPr lang="en-US" sz="3200" dirty="0" smtClean="0"/>
              <a:t>                (E = Exposed)</a:t>
            </a:r>
          </a:p>
          <a:p>
            <a:pPr lvl="1">
              <a:buNone/>
            </a:pPr>
            <a:r>
              <a:rPr lang="en-US" dirty="0" smtClean="0"/>
              <a:t>….………….</a:t>
            </a:r>
          </a:p>
          <a:p>
            <a:r>
              <a:rPr lang="en-US" dirty="0" smtClean="0"/>
              <a:t>Underlying contact-network – ‘who-can-infect-whom’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29853" y="-28565"/>
            <a:ext cx="1814147" cy="4616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Background</a:t>
            </a:r>
            <a:endParaRPr lang="en-US" sz="2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5334000" cy="5181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050" dirty="0" smtClean="0"/>
              <a:t>R. M. Anderson and R. M. May. Infectious Diseases of Humans. Oxford University Press, 1991.</a:t>
            </a:r>
          </a:p>
          <a:p>
            <a:pPr>
              <a:buFont typeface="Wingdings" pitchFamily="2" charset="2"/>
              <a:buChar char="q"/>
            </a:pPr>
            <a:r>
              <a:rPr lang="en-US" sz="1050" dirty="0" smtClean="0"/>
              <a:t>A. </a:t>
            </a:r>
            <a:r>
              <a:rPr lang="en-US" sz="1050" dirty="0" err="1" smtClean="0"/>
              <a:t>Barrat</a:t>
            </a:r>
            <a:r>
              <a:rPr lang="en-US" sz="1050" dirty="0" smtClean="0"/>
              <a:t>, M. </a:t>
            </a:r>
            <a:r>
              <a:rPr lang="en-US" sz="1050" dirty="0" err="1" smtClean="0"/>
              <a:t>Barthélemy</a:t>
            </a:r>
            <a:r>
              <a:rPr lang="en-US" sz="1050" dirty="0" smtClean="0"/>
              <a:t>, and A. </a:t>
            </a:r>
            <a:r>
              <a:rPr lang="en-US" sz="1050" dirty="0" err="1" smtClean="0"/>
              <a:t>Vespignani</a:t>
            </a:r>
            <a:r>
              <a:rPr lang="en-US" sz="1050" dirty="0" smtClean="0"/>
              <a:t>. Dynamical Processes on Complex Networks. Cambridge University Press, 2010.</a:t>
            </a:r>
          </a:p>
          <a:p>
            <a:pPr>
              <a:buFont typeface="Wingdings" pitchFamily="2" charset="2"/>
              <a:buChar char="q"/>
            </a:pPr>
            <a:r>
              <a:rPr lang="en-US" sz="1050" dirty="0" smtClean="0"/>
              <a:t>F. M. Bass. A new product growth for model consumer durables. Management Science, 15(5):215–227, 1969.</a:t>
            </a:r>
          </a:p>
          <a:p>
            <a:pPr>
              <a:buFont typeface="Wingdings" pitchFamily="2" charset="2"/>
              <a:buChar char="q"/>
            </a:pPr>
            <a:r>
              <a:rPr lang="en-US" sz="1050" dirty="0" smtClean="0"/>
              <a:t>D. </a:t>
            </a:r>
            <a:r>
              <a:rPr lang="en-US" sz="1050" dirty="0" err="1" smtClean="0"/>
              <a:t>Chakrabarti</a:t>
            </a:r>
            <a:r>
              <a:rPr lang="en-US" sz="1050" dirty="0" smtClean="0"/>
              <a:t>, Y. Wang, C. Wang, J. </a:t>
            </a:r>
            <a:r>
              <a:rPr lang="en-US" sz="1050" dirty="0" err="1" smtClean="0"/>
              <a:t>Leskovec</a:t>
            </a:r>
            <a:r>
              <a:rPr lang="en-US" sz="1050" dirty="0" smtClean="0"/>
              <a:t>, and C. </a:t>
            </a:r>
            <a:r>
              <a:rPr lang="en-US" sz="1050" dirty="0" err="1" smtClean="0"/>
              <a:t>Faloutsos</a:t>
            </a:r>
            <a:r>
              <a:rPr lang="en-US" sz="1050" dirty="0" smtClean="0"/>
              <a:t>. Epidemic thresholds in real networks. ACM TISSEC, 10(4), 2008.</a:t>
            </a:r>
          </a:p>
          <a:p>
            <a:pPr>
              <a:buFont typeface="Wingdings" pitchFamily="2" charset="2"/>
              <a:buChar char="q"/>
            </a:pPr>
            <a:r>
              <a:rPr lang="en-US" sz="1050" dirty="0" smtClean="0"/>
              <a:t>D. Easley and J. Kleinberg. Networks, Crowds, and Markets: Reasoning About a Highly Connected World. Cambridge University Press, 2010.</a:t>
            </a:r>
          </a:p>
          <a:p>
            <a:pPr>
              <a:buFont typeface="Wingdings" pitchFamily="2" charset="2"/>
              <a:buChar char="q"/>
            </a:pPr>
            <a:r>
              <a:rPr lang="en-US" sz="1050" dirty="0" smtClean="0"/>
              <a:t>A. </a:t>
            </a:r>
            <a:r>
              <a:rPr lang="en-US" sz="1050" dirty="0" err="1" smtClean="0"/>
              <a:t>Ganesh</a:t>
            </a:r>
            <a:r>
              <a:rPr lang="en-US" sz="1050" dirty="0" smtClean="0"/>
              <a:t>, L. </a:t>
            </a:r>
            <a:r>
              <a:rPr lang="en-US" sz="1050" dirty="0" err="1" smtClean="0"/>
              <a:t>Massoulie</a:t>
            </a:r>
            <a:r>
              <a:rPr lang="en-US" sz="1050" dirty="0" smtClean="0"/>
              <a:t>, and D. </a:t>
            </a:r>
            <a:r>
              <a:rPr lang="en-US" sz="1050" dirty="0" err="1" smtClean="0"/>
              <a:t>Towsley</a:t>
            </a:r>
            <a:r>
              <a:rPr lang="en-US" sz="1050" dirty="0" smtClean="0"/>
              <a:t>. The effect of network topology in spread of epidemics. IEEE INFOCOM, 2005.</a:t>
            </a:r>
          </a:p>
          <a:p>
            <a:pPr>
              <a:buFont typeface="Wingdings" pitchFamily="2" charset="2"/>
              <a:buChar char="q"/>
            </a:pPr>
            <a:r>
              <a:rPr lang="en-US" sz="1050" dirty="0" smtClean="0"/>
              <a:t>Y. Hayashi, M. Minoura, and J. </a:t>
            </a:r>
            <a:r>
              <a:rPr lang="en-US" sz="1050" dirty="0" err="1" smtClean="0"/>
              <a:t>Matsukubo</a:t>
            </a:r>
            <a:r>
              <a:rPr lang="en-US" sz="1050" dirty="0" smtClean="0"/>
              <a:t>. Recoverable prevalence in growing scale-free networks and the effective immunization. </a:t>
            </a:r>
            <a:r>
              <a:rPr lang="en-US" sz="1050" dirty="0" err="1" smtClean="0"/>
              <a:t>arXiv:cond</a:t>
            </a:r>
            <a:r>
              <a:rPr lang="en-US" sz="1050" dirty="0" smtClean="0"/>
              <a:t>-at/0305549 v2, Aug. 6 2003.</a:t>
            </a:r>
          </a:p>
          <a:p>
            <a:pPr>
              <a:buFont typeface="Wingdings" pitchFamily="2" charset="2"/>
              <a:buChar char="q"/>
            </a:pPr>
            <a:r>
              <a:rPr lang="en-US" sz="1050" dirty="0" smtClean="0"/>
              <a:t>H. W. </a:t>
            </a:r>
            <a:r>
              <a:rPr lang="en-US" sz="1050" dirty="0" err="1" smtClean="0"/>
              <a:t>Hethcote</a:t>
            </a:r>
            <a:r>
              <a:rPr lang="en-US" sz="1050" dirty="0" smtClean="0"/>
              <a:t>. The mathematics of infectious diseases. SIAM Review, 42, 2000.</a:t>
            </a:r>
          </a:p>
          <a:p>
            <a:pPr>
              <a:buFont typeface="Wingdings" pitchFamily="2" charset="2"/>
              <a:buChar char="q"/>
            </a:pPr>
            <a:r>
              <a:rPr lang="en-US" sz="1050" dirty="0" smtClean="0"/>
              <a:t>H. W. </a:t>
            </a:r>
            <a:r>
              <a:rPr lang="en-US" sz="1050" dirty="0" err="1" smtClean="0"/>
              <a:t>Hethcote</a:t>
            </a:r>
            <a:r>
              <a:rPr lang="en-US" sz="1050" dirty="0" smtClean="0"/>
              <a:t> and J. A. </a:t>
            </a:r>
            <a:r>
              <a:rPr lang="en-US" sz="1050" dirty="0" err="1" smtClean="0"/>
              <a:t>Yorke</a:t>
            </a:r>
            <a:r>
              <a:rPr lang="en-US" sz="1050" dirty="0" smtClean="0"/>
              <a:t>. Gonorrhea transmission dynamics and control. Springer Lecture Notes in Biomathematics, 46, 1984.</a:t>
            </a:r>
          </a:p>
          <a:p>
            <a:pPr>
              <a:buFont typeface="Wingdings" pitchFamily="2" charset="2"/>
              <a:buChar char="q"/>
            </a:pPr>
            <a:r>
              <a:rPr lang="en-US" sz="1050" dirty="0" smtClean="0"/>
              <a:t>J. O. </a:t>
            </a:r>
            <a:r>
              <a:rPr lang="en-US" sz="1050" dirty="0" err="1" smtClean="0"/>
              <a:t>Kephart</a:t>
            </a:r>
            <a:r>
              <a:rPr lang="en-US" sz="1050" dirty="0" smtClean="0"/>
              <a:t> and S. R. White. Directed-graph epidemiological models of computer viruses. IEEE Computer Society Symposium on Research in Security and Privacy, 1991.</a:t>
            </a:r>
          </a:p>
          <a:p>
            <a:pPr>
              <a:buFont typeface="Wingdings" pitchFamily="2" charset="2"/>
              <a:buChar char="q"/>
            </a:pPr>
            <a:r>
              <a:rPr lang="en-US" sz="1050" dirty="0" smtClean="0"/>
              <a:t>J. O. </a:t>
            </a:r>
            <a:r>
              <a:rPr lang="en-US" sz="1050" dirty="0" err="1" smtClean="0"/>
              <a:t>Kephart</a:t>
            </a:r>
            <a:r>
              <a:rPr lang="en-US" sz="1050" dirty="0" smtClean="0"/>
              <a:t> and S. R. White. Measuring and modeling computer virus prevalence. IEEE Computer Society Symposium on Research in Security and Privacy, 1993.</a:t>
            </a:r>
          </a:p>
          <a:p>
            <a:pPr>
              <a:buFont typeface="Wingdings" pitchFamily="2" charset="2"/>
              <a:buChar char="q"/>
            </a:pPr>
            <a:r>
              <a:rPr lang="en-US" sz="1050" dirty="0" smtClean="0"/>
              <a:t>R. Pastor-</a:t>
            </a:r>
            <a:r>
              <a:rPr lang="en-US" sz="1050" dirty="0" err="1" smtClean="0"/>
              <a:t>Santorras</a:t>
            </a:r>
            <a:r>
              <a:rPr lang="en-US" sz="1050" dirty="0" smtClean="0"/>
              <a:t> and A. </a:t>
            </a:r>
            <a:r>
              <a:rPr lang="en-US" sz="1050" dirty="0" err="1" smtClean="0"/>
              <a:t>Vespignani</a:t>
            </a:r>
            <a:r>
              <a:rPr lang="en-US" sz="1050" dirty="0" smtClean="0"/>
              <a:t>. Epidemic spreading in scale-free networks. Physical Review Letters 86, 14, 2001.</a:t>
            </a:r>
          </a:p>
          <a:p>
            <a:pPr>
              <a:buSzPct val="49000"/>
              <a:buFont typeface="Wingdings" pitchFamily="2" charset="2"/>
              <a:buChar char="q"/>
            </a:pPr>
            <a:r>
              <a:rPr lang="en-US" sz="1800" b="1" dirty="0" smtClean="0"/>
              <a:t>………</a:t>
            </a:r>
          </a:p>
          <a:p>
            <a:pPr>
              <a:buSzPct val="49000"/>
              <a:buFont typeface="Wingdings" pitchFamily="2" charset="2"/>
              <a:buChar char="q"/>
            </a:pPr>
            <a:r>
              <a:rPr lang="en-US" sz="1800" b="1" dirty="0" smtClean="0"/>
              <a:t>………</a:t>
            </a:r>
          </a:p>
          <a:p>
            <a:pPr>
              <a:buSzPct val="49000"/>
              <a:buFont typeface="Wingdings" pitchFamily="2" charset="2"/>
              <a:buChar char="q"/>
            </a:pPr>
            <a:r>
              <a:rPr lang="en-US" sz="1800" b="1" dirty="0" smtClean="0"/>
              <a:t>………</a:t>
            </a:r>
          </a:p>
          <a:p>
            <a:pPr>
              <a:buSzPct val="49000"/>
              <a:buFont typeface="Wingdings" pitchFamily="2" charset="2"/>
              <a:buChar char="q"/>
            </a:pPr>
            <a:endParaRPr lang="en-US" sz="18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562600" y="1295400"/>
            <a:ext cx="3505200" cy="541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All are about </a:t>
            </a:r>
            <a:r>
              <a:rPr lang="en-US" sz="2400" i="1" dirty="0" smtClean="0">
                <a:solidFill>
                  <a:prstClr val="black"/>
                </a:solidFill>
              </a:rPr>
              <a:t>either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</a:p>
          <a:p>
            <a:pPr lvl="0"/>
            <a:endParaRPr lang="en-US" sz="2400" dirty="0" smtClean="0">
              <a:solidFill>
                <a:prstClr val="black"/>
              </a:solidFill>
            </a:endParaRPr>
          </a:p>
          <a:p>
            <a:pPr lvl="0"/>
            <a:endParaRPr lang="en-US" sz="500" dirty="0" smtClean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 Structured topologies </a:t>
            </a:r>
            <a:r>
              <a:rPr lang="en-US" sz="2800" dirty="0" smtClean="0">
                <a:solidFill>
                  <a:prstClr val="black"/>
                </a:solidFill>
              </a:rPr>
              <a:t>(cliques, block-diagonals, hierarchies, random) </a:t>
            </a:r>
          </a:p>
          <a:p>
            <a:pPr lvl="0">
              <a:buFont typeface="Wingdings" pitchFamily="2" charset="2"/>
              <a:buChar char="Ø"/>
            </a:pP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 Specific virus propagation models</a:t>
            </a:r>
          </a:p>
          <a:p>
            <a:pPr lvl="0">
              <a:buFont typeface="Wingdings" pitchFamily="2" charset="2"/>
              <a:buChar char="Ø"/>
            </a:pP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 Static graphs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29853" y="-28565"/>
            <a:ext cx="1814147" cy="4616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Background</a:t>
            </a:r>
            <a:endParaRPr lang="en-US" sz="2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b="1" dirty="0" smtClean="0"/>
              <a:t>Epidemics: what happens?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(Theory)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Background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Result (Static Graphs)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Proof Ideas (Static Graphs)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Bonus 1: Dynamic Graphs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Bonus 2: Competing Viruses</a:t>
            </a:r>
            <a:endParaRPr lang="en-US" b="1" dirty="0" smtClean="0"/>
          </a:p>
          <a:p>
            <a:r>
              <a:rPr lang="en-US" dirty="0" smtClean="0"/>
              <a:t>Action: Who to immunize?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(Algorithms)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13000" t="16889" r="20500" b="28444"/>
          <a:stretch>
            <a:fillRect/>
          </a:stretch>
        </p:blipFill>
        <p:spPr bwMode="auto">
          <a:xfrm>
            <a:off x="5715000" y="2971800"/>
            <a:ext cx="2954949" cy="1677338"/>
          </a:xfrm>
          <a:prstGeom prst="rect">
            <a:avLst/>
          </a:prstGeom>
          <a:solidFill>
            <a:srgbClr val="C000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should the answer look like?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89848" cy="4873752"/>
          </a:xfrm>
        </p:spPr>
        <p:txBody>
          <a:bodyPr>
            <a:noAutofit/>
          </a:bodyPr>
          <a:lstStyle/>
          <a:p>
            <a:r>
              <a:rPr lang="en-US" dirty="0" smtClean="0"/>
              <a:t>Answer should depend on:</a:t>
            </a:r>
          </a:p>
          <a:p>
            <a:pPr lvl="1"/>
            <a:r>
              <a:rPr lang="en-US" dirty="0" smtClean="0"/>
              <a:t>Graph</a:t>
            </a:r>
          </a:p>
          <a:p>
            <a:pPr lvl="1"/>
            <a:r>
              <a:rPr lang="en-US" dirty="0" smtClean="0"/>
              <a:t>Virus Propagation Model (VPM)</a:t>
            </a:r>
          </a:p>
          <a:p>
            <a:endParaRPr lang="en-US" dirty="0" smtClean="0"/>
          </a:p>
          <a:p>
            <a:r>
              <a:rPr lang="en-US" dirty="0" smtClean="0"/>
              <a:t>But how??</a:t>
            </a:r>
          </a:p>
          <a:p>
            <a:pPr lvl="1"/>
            <a:r>
              <a:rPr lang="en-US" dirty="0" smtClean="0"/>
              <a:t>Graph – average degree? max. degree? diameter?</a:t>
            </a:r>
          </a:p>
          <a:p>
            <a:pPr lvl="1"/>
            <a:r>
              <a:rPr lang="en-US" dirty="0" smtClean="0"/>
              <a:t>VPM – which parameters? </a:t>
            </a:r>
          </a:p>
          <a:p>
            <a:pPr lvl="1"/>
            <a:r>
              <a:rPr lang="en-US" dirty="0" smtClean="0"/>
              <a:t>How to combine – linear? quadratic? exponential?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90800"/>
            <a:ext cx="925497" cy="72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39"/>
          <p:cNvGrpSpPr/>
          <p:nvPr/>
        </p:nvGrpSpPr>
        <p:grpSpPr>
          <a:xfrm>
            <a:off x="2438400" y="1993099"/>
            <a:ext cx="1143001" cy="750101"/>
            <a:chOff x="5181600" y="1600200"/>
            <a:chExt cx="2743200" cy="2061341"/>
          </a:xfrm>
        </p:grpSpPr>
        <p:pic>
          <p:nvPicPr>
            <p:cNvPr id="12" name="Picture 11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13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85154" y="1600200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14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9800" y="2895600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15" name="Picture 14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638800" y="2743200"/>
              <a:ext cx="1752600" cy="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638800" y="1905000"/>
              <a:ext cx="457200" cy="3810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86400" y="3048000"/>
              <a:ext cx="457200" cy="3048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477000" y="2971800"/>
              <a:ext cx="914400" cy="4572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42875" y="5943600"/>
          <a:ext cx="3076575" cy="609600"/>
        </p:xfrm>
        <a:graphic>
          <a:graphicData uri="http://schemas.openxmlformats.org/presentationml/2006/ole">
            <p:oleObj spid="_x0000_s223233" name="Equation" r:id="rId6" imgW="1346040" imgH="266400" progId="Equation.3">
              <p:embed/>
            </p:oleObj>
          </a:graphicData>
        </a:graphic>
      </p:graphicFrame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3298825" y="5957888"/>
          <a:ext cx="3397250" cy="579437"/>
        </p:xfrm>
        <a:graphic>
          <a:graphicData uri="http://schemas.openxmlformats.org/presentationml/2006/ole">
            <p:oleObj spid="_x0000_s223234" name="Equation" r:id="rId7" imgW="1485720" imgH="2538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05600" y="6019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Graphs: Our Main Result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Informally,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    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133600"/>
            <a:ext cx="6553200" cy="403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any arbitrary topology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(adjacency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matrix A)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any </a:t>
            </a: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virus propagation model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(VPM) in </a:t>
            </a:r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standard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literature</a:t>
            </a:r>
            <a:endParaRPr lang="en-US" sz="24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epidemic threshold depends only </a:t>
            </a:r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the </a:t>
            </a:r>
            <a:r>
              <a:rPr lang="el-GR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λ</a:t>
            </a: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ﬁrst</a:t>
            </a: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eigenvalue</a:t>
            </a: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some </a:t>
            </a: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constant      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determined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 the virus propagation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743200"/>
            <a:ext cx="8610600" cy="685800"/>
          </a:xfrm>
          <a:prstGeom prst="rect">
            <a:avLst/>
          </a:prstGeom>
          <a:solidFill>
            <a:schemeClr val="accent4">
              <a:tint val="45000"/>
              <a:alpha val="2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                                          </a:t>
            </a:r>
            <a:r>
              <a:rPr lang="el-GR" sz="4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λ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381000" y="3429000"/>
            <a:ext cx="8610600" cy="685800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7315200" y="3403600"/>
          <a:ext cx="1219200" cy="812800"/>
        </p:xfrm>
        <a:graphic>
          <a:graphicData uri="http://schemas.openxmlformats.org/presentationml/2006/ole">
            <p:oleObj spid="_x0000_s221186" name="Equation" r:id="rId4" imgW="342720" imgH="2286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381000" y="4191000"/>
            <a:ext cx="8610600" cy="1981200"/>
          </a:xfrm>
          <a:prstGeom prst="rect">
            <a:avLst/>
          </a:prstGeom>
          <a:solidFill>
            <a:srgbClr val="002060">
              <a:alpha val="2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                                          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41910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 epidemic if                                                                                                              </a:t>
            </a:r>
            <a:r>
              <a:rPr lang="el-GR" sz="3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λ</a:t>
            </a:r>
            <a:r>
              <a:rPr lang="en-US" sz="3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*         &lt; 1</a:t>
            </a:r>
            <a:endParaRPr lang="en-US" dirty="0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7620000" y="5181600"/>
          <a:ext cx="838200" cy="558800"/>
        </p:xfrm>
        <a:graphic>
          <a:graphicData uri="http://schemas.openxmlformats.org/presentationml/2006/ole">
            <p:oleObj spid="_x0000_s221187" name="Equation" r:id="rId5" imgW="342720" imgH="228600" progId="Equation.3">
              <p:embed/>
            </p:oleObj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3200400" y="5207000"/>
          <a:ext cx="762000" cy="508000"/>
        </p:xfrm>
        <a:graphic>
          <a:graphicData uri="http://schemas.openxmlformats.org/presentationml/2006/ole">
            <p:oleObj spid="_x0000_s221188" name="Equation" r:id="rId6" imgW="342720" imgH="228600" progId="Equation.3">
              <p:embed/>
            </p:oleObj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pic>
        <p:nvPicPr>
          <p:cNvPr id="20" name="Picture 19" descr="deepayfac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0" y="838200"/>
            <a:ext cx="838200" cy="9259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 Prakash+ ICDM 2011 (Selected among </a:t>
            </a:r>
            <a:r>
              <a:rPr lang="en-US" sz="3200" b="1" dirty="0" smtClean="0">
                <a:solidFill>
                  <a:schemeClr val="bg1"/>
                </a:solidFill>
              </a:rPr>
              <a:t>best papers</a:t>
            </a:r>
            <a:r>
              <a:rPr lang="en-US" sz="3200" dirty="0" smtClean="0">
                <a:solidFill>
                  <a:schemeClr val="bg1"/>
                </a:solidFill>
              </a:rPr>
              <a:t>).  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9869" y="1752600"/>
            <a:ext cx="1634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w/ </a:t>
            </a:r>
            <a:r>
              <a:rPr lang="en-US" sz="2400" dirty="0" err="1" smtClean="0"/>
              <a:t>Deepay</a:t>
            </a:r>
            <a:endParaRPr lang="en-US" sz="2400" dirty="0" smtClean="0"/>
          </a:p>
          <a:p>
            <a:r>
              <a:rPr lang="en-US" sz="2400" dirty="0" smtClean="0"/>
              <a:t>Chakrabarti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thresholds for some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s</a:t>
            </a:r>
            <a:r>
              <a:rPr lang="en-US" dirty="0" smtClean="0"/>
              <a:t> = </a:t>
            </a:r>
            <a:r>
              <a:rPr lang="en-US" i="1" dirty="0" smtClean="0"/>
              <a:t>effective strength</a:t>
            </a:r>
          </a:p>
          <a:p>
            <a:r>
              <a:rPr lang="en-US" i="1" dirty="0" smtClean="0"/>
              <a:t>s</a:t>
            </a:r>
            <a:r>
              <a:rPr lang="en-US" dirty="0" smtClean="0"/>
              <a:t> &lt; 1 : </a:t>
            </a:r>
            <a:r>
              <a:rPr lang="en-US" i="1" dirty="0" smtClean="0"/>
              <a:t>below threshold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2757312"/>
          <a:ext cx="8991600" cy="387208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0400"/>
                <a:gridCol w="2794000"/>
                <a:gridCol w="2997200"/>
              </a:tblGrid>
              <a:tr h="9643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Models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Effective</a:t>
                      </a:r>
                      <a:r>
                        <a:rPr lang="en-US" sz="2400" baseline="0" dirty="0" smtClean="0"/>
                        <a:t> Strength (s)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Threshold</a:t>
                      </a:r>
                      <a:r>
                        <a:rPr lang="en-US" sz="2400" baseline="0" dirty="0" smtClean="0"/>
                        <a:t> (tipping point)</a:t>
                      </a:r>
                      <a:endParaRPr lang="en-US" sz="2400" dirty="0"/>
                    </a:p>
                  </a:txBody>
                  <a:tcPr/>
                </a:tc>
              </a:tr>
              <a:tr h="9406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SIS, SIR, SIRS, SEIR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s = </a:t>
                      </a:r>
                      <a:r>
                        <a:rPr lang="el-GR" sz="3200" dirty="0" smtClean="0"/>
                        <a:t>λ</a:t>
                      </a:r>
                      <a:r>
                        <a:rPr lang="en-US" sz="3200" dirty="0" smtClean="0"/>
                        <a:t> .   </a:t>
                      </a:r>
                      <a:endParaRPr lang="en-US" sz="3200" i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</a:t>
                      </a:r>
                      <a:r>
                        <a:rPr lang="en-US" sz="3600" dirty="0" smtClean="0"/>
                        <a:t> s = 1</a:t>
                      </a:r>
                      <a:r>
                        <a:rPr lang="en-US" dirty="0" smtClean="0"/>
                        <a:t> </a:t>
                      </a:r>
                      <a:endParaRPr lang="en-US" i="1" dirty="0"/>
                    </a:p>
                  </a:txBody>
                  <a:tcPr/>
                </a:tc>
              </a:tr>
              <a:tr h="983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SIV, SEIV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 = </a:t>
                      </a:r>
                      <a:r>
                        <a:rPr kumimoji="0" lang="el-GR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λ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.   </a:t>
                      </a:r>
                      <a:endParaRPr lang="en-US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83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       </a:t>
                      </a:r>
                      <a:r>
                        <a:rPr kumimoji="0" lang="en-US" sz="32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en-US" sz="3600" b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H.I.V.</a:t>
                      </a:r>
                      <a:r>
                        <a:rPr kumimoji="0" lang="en-US" sz="32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lang="en-US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 = </a:t>
                      </a:r>
                      <a:r>
                        <a:rPr kumimoji="0" lang="el-GR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λ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.   </a:t>
                      </a:r>
                      <a:endParaRPr lang="en-US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33800"/>
            <a:ext cx="609600" cy="828675"/>
          </a:xfrm>
          <a:prstGeom prst="rect">
            <a:avLst/>
          </a:prstGeom>
          <a:noFill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724400"/>
            <a:ext cx="1376363" cy="838200"/>
          </a:xfrm>
          <a:prstGeom prst="rect">
            <a:avLst/>
          </a:prstGeom>
          <a:noFill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8488" y="5667375"/>
            <a:ext cx="1651000" cy="88582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295400"/>
            <a:ext cx="1828800" cy="131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867400"/>
            <a:ext cx="1752601" cy="5334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3733800" y="3733800"/>
            <a:ext cx="609600" cy="2895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Our result: Intuition for </a:t>
            </a:r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“Official” definition:</a:t>
            </a:r>
            <a:endParaRPr lang="en-US" sz="3200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191000" cy="3951288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Let A be the adjacency matrix. Then </a:t>
            </a:r>
            <a:r>
              <a:rPr lang="el-GR" i="1" dirty="0" smtClean="0">
                <a:latin typeface="Palatino Linotype" pitchFamily="18" charset="0"/>
              </a:rPr>
              <a:t>λ</a:t>
            </a:r>
            <a:r>
              <a:rPr lang="en-US" i="1" dirty="0" smtClean="0">
                <a:latin typeface="Palatino Linotype" pitchFamily="18" charset="0"/>
              </a:rPr>
              <a:t> is the root with the largest magnitude of the characteristic polynomial of A [</a:t>
            </a:r>
            <a:r>
              <a:rPr lang="en-US" i="1" dirty="0" err="1" smtClean="0">
                <a:latin typeface="Palatino Linotype" pitchFamily="18" charset="0"/>
              </a:rPr>
              <a:t>det</a:t>
            </a:r>
            <a:r>
              <a:rPr lang="en-US" i="1" dirty="0" smtClean="0">
                <a:latin typeface="Palatino Linotype" pitchFamily="18" charset="0"/>
              </a:rPr>
              <a:t>(A – </a:t>
            </a:r>
            <a:r>
              <a:rPr lang="en-US" i="1" dirty="0" err="1" smtClean="0">
                <a:latin typeface="Palatino Linotype" pitchFamily="18" charset="0"/>
              </a:rPr>
              <a:t>xI</a:t>
            </a:r>
            <a:r>
              <a:rPr lang="en-US" i="1" dirty="0" smtClean="0">
                <a:latin typeface="Palatino Linotype" pitchFamily="18" charset="0"/>
              </a:rPr>
              <a:t>)].</a:t>
            </a:r>
          </a:p>
          <a:p>
            <a:endParaRPr lang="en-US" i="1" dirty="0" smtClean="0">
              <a:latin typeface="Palatino Linotype" pitchFamily="18" charset="0"/>
            </a:endParaRPr>
          </a:p>
          <a:p>
            <a:r>
              <a:rPr lang="en-US" dirty="0" smtClean="0"/>
              <a:t>Doesn’t give much intuition!</a:t>
            </a:r>
            <a:endParaRPr lang="en-US" i="1" dirty="0" smtClean="0">
              <a:latin typeface="Palatino Linotype" pitchFamily="18" charset="0"/>
            </a:endParaRP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46575" cy="6397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“Un-official” Intuition </a:t>
            </a:r>
            <a:r>
              <a:rPr lang="en-US" sz="3200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46575" cy="3951288"/>
          </a:xfrm>
        </p:spPr>
        <p:txBody>
          <a:bodyPr/>
          <a:lstStyle/>
          <a:p>
            <a:r>
              <a:rPr lang="el-GR" i="1" dirty="0" smtClean="0">
                <a:latin typeface="Palatino Linotype" pitchFamily="18" charset="0"/>
              </a:rPr>
              <a:t>λ</a:t>
            </a:r>
            <a:r>
              <a:rPr lang="en-US" i="1" dirty="0" smtClean="0">
                <a:latin typeface="Palatino Linotype" pitchFamily="18" charset="0"/>
              </a:rPr>
              <a:t> ~ # paths in the graph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00600" y="3200400"/>
            <a:ext cx="1219200" cy="1295400"/>
          </a:xfrm>
          <a:prstGeom prst="rect">
            <a:avLst/>
          </a:prstGeom>
          <a:solidFill>
            <a:srgbClr val="0000CC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8305800" y="2819400"/>
            <a:ext cx="304800" cy="12192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91440"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u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7600" y="3276600"/>
            <a:ext cx="304800" cy="12192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u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3468469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≈</a:t>
            </a:r>
            <a:r>
              <a:rPr lang="en-US" sz="4000" dirty="0" smtClean="0"/>
              <a:t>    </a:t>
            </a:r>
            <a:r>
              <a:rPr lang="en-US" sz="4000" i="1" dirty="0" smtClean="0">
                <a:latin typeface="Palatino Linotype" pitchFamily="18" charset="0"/>
              </a:rPr>
              <a:t> .</a:t>
            </a:r>
            <a:endParaRPr lang="en-US" sz="4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553200" y="3541486"/>
          <a:ext cx="635000" cy="725714"/>
        </p:xfrm>
        <a:graphic>
          <a:graphicData uri="http://schemas.openxmlformats.org/presentationml/2006/ole">
            <p:oleObj spid="_x0000_s285697" name="Equation" r:id="rId4" imgW="177480" imgH="20304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105400" y="3429000"/>
          <a:ext cx="609600" cy="571500"/>
        </p:xfrm>
        <a:graphic>
          <a:graphicData uri="http://schemas.openxmlformats.org/presentationml/2006/ole">
            <p:oleObj spid="_x0000_s285698" name="Equation" r:id="rId5" imgW="203040" imgH="190440" progId="Equation.3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5486400" y="4267200"/>
            <a:ext cx="1524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00600" y="52578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3200" dirty="0" smtClean="0"/>
              <a:t>(</a:t>
            </a:r>
            <a:r>
              <a:rPr lang="en-US" sz="3200" dirty="0" err="1" smtClean="0"/>
              <a:t>i</a:t>
            </a:r>
            <a:r>
              <a:rPr lang="en-US" sz="3200" dirty="0" smtClean="0"/>
              <a:t>, j) = # of paths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 j of length k</a:t>
            </a:r>
            <a:endParaRPr lang="en-US" dirty="0"/>
          </a:p>
        </p:txBody>
      </p:sp>
      <p:graphicFrame>
        <p:nvGraphicFramePr>
          <p:cNvPr id="285699" name="Object 3"/>
          <p:cNvGraphicFramePr>
            <a:graphicFrameLocks noChangeAspect="1"/>
          </p:cNvGraphicFramePr>
          <p:nvPr/>
        </p:nvGraphicFramePr>
        <p:xfrm>
          <a:off x="4572000" y="5181600"/>
          <a:ext cx="731520" cy="685800"/>
        </p:xfrm>
        <a:graphic>
          <a:graphicData uri="http://schemas.openxmlformats.org/presentationml/2006/ole">
            <p:oleObj spid="_x0000_s285699" name="Equation" r:id="rId6" imgW="203040" imgH="190440" progId="Equation.3">
              <p:embed/>
            </p:oleObj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4419600" y="1371600"/>
            <a:ext cx="0" cy="5105400"/>
          </a:xfrm>
          <a:prstGeom prst="line">
            <a:avLst/>
          </a:prstGeom>
          <a:ln w="7302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62600" y="4038600"/>
            <a:ext cx="228600" cy="228600"/>
          </a:xfrm>
          <a:prstGeom prst="rect">
            <a:avLst/>
          </a:prstGeom>
          <a:solidFill>
            <a:srgbClr val="0000CC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0" grpId="0" animBg="1"/>
      <p:bldP spid="11" grpId="0" animBg="1"/>
      <p:bldP spid="12" grpId="0"/>
      <p:bldP spid="20" grpId="0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14845"/>
          <a:stretch>
            <a:fillRect/>
          </a:stretch>
        </p:blipFill>
        <p:spPr bwMode="auto">
          <a:xfrm>
            <a:off x="533400" y="2612828"/>
            <a:ext cx="8229600" cy="279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62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00200"/>
            <a:ext cx="9144000" cy="762000"/>
          </a:xfrm>
          <a:prstGeom prst="rect">
            <a:avLst/>
          </a:prstGeom>
          <a:solidFill>
            <a:srgbClr val="7030A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48006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4800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91400" y="4800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58000" y="6096000"/>
            <a:ext cx="2286000" cy="762000"/>
          </a:xfrm>
          <a:prstGeom prst="rect">
            <a:avLst/>
          </a:prstGeom>
          <a:solidFill>
            <a:srgbClr val="7030A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N nodes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</a:t>
            </a:r>
            <a:r>
              <a:rPr lang="en-US" dirty="0" err="1" smtClean="0"/>
              <a:t>Eigenvalue</a:t>
            </a:r>
            <a:r>
              <a:rPr lang="en-US" dirty="0" smtClean="0"/>
              <a:t> (</a:t>
            </a:r>
            <a:r>
              <a:rPr lang="el-GR" dirty="0" smtClean="0"/>
              <a:t>λ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00400" y="34290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52800" y="34290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05200" y="34290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12081" y="32766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88281" y="34290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12081" y="35814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19600" y="35814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19600" y="32766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343400" y="34290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412481" y="27432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412481" y="29718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412481" y="32004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412481" y="34290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412481" y="36576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412481" y="38862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412481" y="4114800"/>
            <a:ext cx="45719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219200" y="42158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λ ≈ 2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3962400" y="4215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λ =   N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6858000" y="4215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λ = N-1</a:t>
            </a:r>
            <a:endParaRPr lang="en-US" sz="3200" dirty="0"/>
          </a:p>
        </p:txBody>
      </p:sp>
      <p:pic>
        <p:nvPicPr>
          <p:cNvPr id="276482" name="Picture 2" descr="http://t1.gstatic.com/images?q=tbn:ANd9GcTDEfPrNaT226ngAwVucVK_Tw1Va69baC2OL2H3-bu8QudHNqkX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810000"/>
            <a:ext cx="944880" cy="1181101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0" y="5943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F772A"/>
                </a:solidFill>
              </a:rPr>
              <a:t>N = </a:t>
            </a:r>
            <a:r>
              <a:rPr lang="en-US" sz="3200" dirty="0" smtClean="0">
                <a:solidFill>
                  <a:srgbClr val="0F772A"/>
                </a:solidFill>
              </a:rPr>
              <a:t>1000</a:t>
            </a:r>
            <a:endParaRPr lang="en-US" sz="2000" dirty="0">
              <a:solidFill>
                <a:srgbClr val="0F772A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0" y="5410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F772A"/>
                </a:solidFill>
              </a:rPr>
              <a:t>λ </a:t>
            </a:r>
            <a:r>
              <a:rPr lang="en-US" sz="3200" dirty="0" smtClean="0">
                <a:solidFill>
                  <a:srgbClr val="0F772A"/>
                </a:solidFill>
              </a:rPr>
              <a:t>≈ 2</a:t>
            </a:r>
            <a:endParaRPr lang="en-US" sz="3200" dirty="0">
              <a:solidFill>
                <a:srgbClr val="0F772A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81400" y="5410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F772A"/>
                </a:solidFill>
              </a:rPr>
              <a:t>λ</a:t>
            </a:r>
            <a:r>
              <a:rPr lang="en-US" sz="3200" dirty="0" smtClean="0">
                <a:solidFill>
                  <a:srgbClr val="0F772A"/>
                </a:solidFill>
              </a:rPr>
              <a:t>= 31.67</a:t>
            </a:r>
            <a:endParaRPr lang="en-US" sz="3200" dirty="0">
              <a:solidFill>
                <a:srgbClr val="0F772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58000" y="5410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F772A"/>
                </a:solidFill>
              </a:rPr>
              <a:t>λ</a:t>
            </a:r>
            <a:r>
              <a:rPr lang="en-US" sz="3200" dirty="0" smtClean="0">
                <a:solidFill>
                  <a:srgbClr val="0F772A"/>
                </a:solidFill>
              </a:rPr>
              <a:t>= 999</a:t>
            </a:r>
            <a:endParaRPr lang="en-US" sz="3200" dirty="0">
              <a:solidFill>
                <a:srgbClr val="0F772A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52600" y="1701225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better connectivity         higher </a:t>
            </a:r>
            <a:r>
              <a:rPr lang="en-US" sz="3200" i="1" dirty="0" smtClean="0">
                <a:solidFill>
                  <a:srgbClr val="C00000"/>
                </a:solidFill>
              </a:rPr>
              <a:t>λ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zh-CN" altLang="en-US" sz="3200" i="1" dirty="0" smtClean="0">
              <a:solidFill>
                <a:srgbClr val="C0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105400" y="1981200"/>
            <a:ext cx="609600" cy="1588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581162"/>
            <a:ext cx="838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Palatino Linotype" pitchFamily="18" charset="0"/>
              </a:rPr>
              <a:t>Dynamical Processes </a:t>
            </a:r>
            <a:r>
              <a:rPr lang="en-US" sz="4000" b="1" i="1" dirty="0" smtClean="0">
                <a:latin typeface="Palatino Linotype" pitchFamily="18" charset="0"/>
              </a:rPr>
              <a:t>over</a:t>
            </a:r>
            <a:r>
              <a:rPr lang="en-US" sz="4000" dirty="0" smtClean="0">
                <a:latin typeface="Palatino Linotype" pitchFamily="18" charset="0"/>
              </a:rPr>
              <a:t> networks are also everywhere!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47800" y="13716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6"/>
          </p:cNvCxnSpPr>
          <p:nvPr/>
        </p:nvCxnSpPr>
        <p:spPr>
          <a:xfrm>
            <a:off x="1600200" y="14478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133600" y="13716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6400" y="1828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2" idx="1"/>
          </p:cNvCxnSpPr>
          <p:nvPr/>
        </p:nvCxnSpPr>
        <p:spPr>
          <a:xfrm>
            <a:off x="1524000" y="1524000"/>
            <a:ext cx="174718" cy="327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7"/>
          </p:cNvCxnSpPr>
          <p:nvPr/>
        </p:nvCxnSpPr>
        <p:spPr>
          <a:xfrm flipV="1">
            <a:off x="2263682" y="1295400"/>
            <a:ext cx="555718" cy="98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09800" y="15240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743200" y="15240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19400" y="12192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52600" y="9906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26" idx="3"/>
          </p:cNvCxnSpPr>
          <p:nvPr/>
        </p:nvCxnSpPr>
        <p:spPr>
          <a:xfrm flipV="1">
            <a:off x="1524000" y="1120682"/>
            <a:ext cx="250918" cy="25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971800" y="1143000"/>
            <a:ext cx="555718" cy="98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527518" y="1066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667000" y="1676400"/>
            <a:ext cx="152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590800" y="21336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914400" y="14478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62000" y="13716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895600" y="16002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429000" y="16002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endCxn id="25" idx="1"/>
          </p:cNvCxnSpPr>
          <p:nvPr/>
        </p:nvCxnSpPr>
        <p:spPr>
          <a:xfrm>
            <a:off x="1905000" y="1012918"/>
            <a:ext cx="936718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936718" y="1371600"/>
            <a:ext cx="4572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622518" y="1143000"/>
            <a:ext cx="228600" cy="228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927318" y="914400"/>
            <a:ext cx="990600" cy="228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616482" y="14478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50" idx="6"/>
          </p:cNvCxnSpPr>
          <p:nvPr/>
        </p:nvCxnSpPr>
        <p:spPr>
          <a:xfrm>
            <a:off x="5768882" y="15240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302282" y="1447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845082" y="19050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endCxn id="53" idx="1"/>
          </p:cNvCxnSpPr>
          <p:nvPr/>
        </p:nvCxnSpPr>
        <p:spPr>
          <a:xfrm>
            <a:off x="5692682" y="1600200"/>
            <a:ext cx="174718" cy="327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7"/>
          </p:cNvCxnSpPr>
          <p:nvPr/>
        </p:nvCxnSpPr>
        <p:spPr>
          <a:xfrm flipV="1">
            <a:off x="6432364" y="1371600"/>
            <a:ext cx="555718" cy="98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378482" y="16002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911882" y="16002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988082" y="1295400"/>
            <a:ext cx="152400" cy="152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921282" y="10668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endCxn id="59" idx="3"/>
          </p:cNvCxnSpPr>
          <p:nvPr/>
        </p:nvCxnSpPr>
        <p:spPr>
          <a:xfrm flipV="1">
            <a:off x="5692682" y="1196882"/>
            <a:ext cx="250918" cy="25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140482" y="1219200"/>
            <a:ext cx="555718" cy="98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96200" y="11430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6835682" y="1752600"/>
            <a:ext cx="152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759482" y="2209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5083082" y="15240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930682" y="14478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7064282" y="16764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7597682" y="16764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58" idx="1"/>
          </p:cNvCxnSpPr>
          <p:nvPr/>
        </p:nvCxnSpPr>
        <p:spPr>
          <a:xfrm>
            <a:off x="6073682" y="1089118"/>
            <a:ext cx="936718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105400" y="1447800"/>
            <a:ext cx="4572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791200" y="1219200"/>
            <a:ext cx="228600" cy="228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638800" y="1676400"/>
            <a:ext cx="1524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ooter Placeholder 7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5" name="Date Placeholder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Examples: Simulations – SIR (mumps)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578" r="578"/>
          <a:stretch>
            <a:fillRect/>
          </a:stretch>
        </p:blipFill>
        <p:spPr bwMode="auto">
          <a:xfrm>
            <a:off x="222246" y="1524000"/>
            <a:ext cx="871834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1524000"/>
            <a:ext cx="3048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Fraction of Infections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1676400"/>
            <a:ext cx="3048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Footprint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46482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Effective Strength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724400"/>
            <a:ext cx="3048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Time ticks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4598075"/>
            <a:ext cx="8991600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>
                <a:latin typeface="Verdana" pitchFamily="34" charset="0"/>
              </a:rPr>
              <a:t> </a:t>
            </a:r>
          </a:p>
          <a:p>
            <a:r>
              <a:rPr lang="en-US" sz="2400" b="1" dirty="0" smtClean="0">
                <a:latin typeface="Verdana" pitchFamily="34" charset="0"/>
              </a:rPr>
              <a:t>(a) Infection profile                 (b) “Take-off” plot</a:t>
            </a:r>
            <a:endParaRPr lang="en-US" dirty="0">
              <a:latin typeface="Verdana" pitchFamily="34" charset="0"/>
            </a:endParaRPr>
          </a:p>
          <a:p>
            <a:pPr algn="ctr"/>
            <a:r>
              <a:rPr lang="en-US" sz="3200" dirty="0" smtClean="0"/>
              <a:t>PORTLAND graph: </a:t>
            </a:r>
            <a:r>
              <a:rPr lang="en-US" sz="3200" i="1" dirty="0" smtClean="0"/>
              <a:t>synthetic population, </a:t>
            </a:r>
          </a:p>
          <a:p>
            <a:pPr algn="ctr"/>
            <a:r>
              <a:rPr lang="en-US" sz="3200" i="1" dirty="0" smtClean="0"/>
              <a:t>31 </a:t>
            </a:r>
            <a:r>
              <a:rPr lang="en-US" sz="3200" i="1" u="sng" dirty="0" smtClean="0"/>
              <a:t>million</a:t>
            </a:r>
            <a:r>
              <a:rPr lang="en-US" sz="3200" i="1" dirty="0" smtClean="0"/>
              <a:t> links, 6 </a:t>
            </a:r>
            <a:r>
              <a:rPr lang="en-US" sz="3200" i="1" u="sng" dirty="0" smtClean="0"/>
              <a:t>million</a:t>
            </a:r>
            <a:r>
              <a:rPr lang="en-US" sz="3200" i="1" dirty="0" smtClean="0"/>
              <a:t> nodes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Examples: Simulations – SIRS (</a:t>
            </a:r>
            <a:r>
              <a:rPr lang="en-US" dirty="0" err="1" smtClean="0"/>
              <a:t>pertusis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581" r="581"/>
          <a:stretch>
            <a:fillRect/>
          </a:stretch>
        </p:blipFill>
        <p:spPr bwMode="auto">
          <a:xfrm>
            <a:off x="228600" y="1524000"/>
            <a:ext cx="87400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" y="1524000"/>
            <a:ext cx="3048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Fraction of Infections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1676400"/>
            <a:ext cx="3048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Footprint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4724400"/>
            <a:ext cx="3048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Effective Strength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4724400"/>
            <a:ext cx="3048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Time ticks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4598075"/>
            <a:ext cx="8991600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>
                <a:latin typeface="Verdana" pitchFamily="34" charset="0"/>
              </a:rPr>
              <a:t> </a:t>
            </a:r>
          </a:p>
          <a:p>
            <a:r>
              <a:rPr lang="en-US" sz="2400" b="1" dirty="0" smtClean="0">
                <a:latin typeface="Verdana" pitchFamily="34" charset="0"/>
              </a:rPr>
              <a:t>(a) Infection profile                 (b) “Take-off” plot</a:t>
            </a:r>
            <a:endParaRPr lang="en-US" dirty="0">
              <a:latin typeface="Verdana" pitchFamily="34" charset="0"/>
            </a:endParaRPr>
          </a:p>
          <a:p>
            <a:pPr algn="ctr"/>
            <a:r>
              <a:rPr lang="en-US" sz="3200" dirty="0" smtClean="0"/>
              <a:t>PORTLAND graph: </a:t>
            </a:r>
            <a:r>
              <a:rPr lang="en-US" sz="3200" i="1" dirty="0" smtClean="0"/>
              <a:t>synthetic population, </a:t>
            </a:r>
          </a:p>
          <a:p>
            <a:pPr algn="ctr"/>
            <a:r>
              <a:rPr lang="en-US" sz="3200" i="1" dirty="0" smtClean="0"/>
              <a:t>31 </a:t>
            </a:r>
            <a:r>
              <a:rPr lang="en-US" sz="3200" i="1" u="sng" dirty="0" smtClean="0"/>
              <a:t>million</a:t>
            </a:r>
            <a:r>
              <a:rPr lang="en-US" sz="3200" i="1" dirty="0" smtClean="0"/>
              <a:t> links, 6 </a:t>
            </a:r>
            <a:r>
              <a:rPr lang="en-US" sz="3200" i="1" u="sng" dirty="0" smtClean="0"/>
              <a:t>million</a:t>
            </a:r>
            <a:r>
              <a:rPr lang="en-US" sz="3200" i="1" dirty="0" smtClean="0"/>
              <a:t> nodes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b="1" dirty="0" smtClean="0"/>
              <a:t>Epidemics: what happens?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(Theory)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Result (Static Graphs)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Proof Ideas (Static Graphs)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Bonus 1: Dynamic Graphs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Bonus 2: Competing Viruses</a:t>
            </a:r>
            <a:endParaRPr lang="en-US" b="1" dirty="0" smtClean="0"/>
          </a:p>
          <a:p>
            <a:r>
              <a:rPr lang="en-US" dirty="0" smtClean="0"/>
              <a:t>Action: Who to immunize?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(Algorithms)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13000" t="16889" r="20500" b="28444"/>
          <a:stretch>
            <a:fillRect/>
          </a:stretch>
        </p:blipFill>
        <p:spPr bwMode="auto">
          <a:xfrm>
            <a:off x="5715000" y="2971800"/>
            <a:ext cx="2954949" cy="1677338"/>
          </a:xfrm>
          <a:prstGeom prst="rect">
            <a:avLst/>
          </a:prstGeom>
          <a:solidFill>
            <a:srgbClr val="C000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257175" y="5562600"/>
            <a:ext cx="4543425" cy="1219200"/>
            <a:chOff x="304800" y="3657600"/>
            <a:chExt cx="8505825" cy="208597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3657600"/>
              <a:ext cx="8505825" cy="20859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057400" y="3886200"/>
              <a:ext cx="533400" cy="3048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876800" y="4724400"/>
              <a:ext cx="457200" cy="3810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4800600" y="4572000"/>
              <a:ext cx="457200" cy="457199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962399" y="4571998"/>
              <a:ext cx="457201" cy="4572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3886201" y="4648200"/>
              <a:ext cx="457198" cy="45719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1143000" y="3886200"/>
              <a:ext cx="457200" cy="3048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lus 13"/>
          <p:cNvSpPr/>
          <p:nvPr/>
        </p:nvSpPr>
        <p:spPr>
          <a:xfrm>
            <a:off x="1524000" y="3048000"/>
            <a:ext cx="1828800" cy="1600200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5334000" y="3352800"/>
            <a:ext cx="990600" cy="762000"/>
          </a:xfrm>
          <a:prstGeom prst="strip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05600" y="3276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ea typeface="Verdana" pitchFamily="34" charset="0"/>
                <a:cs typeface="Verdana" pitchFamily="34" charset="0"/>
              </a:rPr>
              <a:t>λ</a:t>
            </a:r>
            <a:r>
              <a:rPr lang="en-US" sz="3600" b="1" dirty="0" smtClean="0">
                <a:ea typeface="Verdana" pitchFamily="34" charset="0"/>
                <a:cs typeface="Verdana" pitchFamily="34" charset="0"/>
              </a:rPr>
              <a:t> *           </a:t>
            </a:r>
            <a:r>
              <a:rPr lang="en-US" sz="4000" b="1" dirty="0" smtClean="0">
                <a:ea typeface="Verdana" pitchFamily="34" charset="0"/>
                <a:cs typeface="Verdana" pitchFamily="34" charset="0"/>
              </a:rPr>
              <a:t>&lt; 1</a:t>
            </a:r>
            <a:endParaRPr lang="en-US" sz="3600" b="1" dirty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7391400" y="3276600"/>
          <a:ext cx="990600" cy="685800"/>
        </p:xfrm>
        <a:graphic>
          <a:graphicData uri="http://schemas.openxmlformats.org/presentationml/2006/ole">
            <p:oleObj spid="_x0000_s604162" name="Equation" r:id="rId5" imgW="342720" imgH="228600" progId="Equation.3">
              <p:embed/>
            </p:oleObj>
          </a:graphicData>
        </a:graphic>
      </p:graphicFrame>
      <p:sp>
        <p:nvSpPr>
          <p:cNvPr id="28" name="Oval 27"/>
          <p:cNvSpPr/>
          <p:nvPr/>
        </p:nvSpPr>
        <p:spPr>
          <a:xfrm>
            <a:off x="7467600" y="3276600"/>
            <a:ext cx="914400" cy="685800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3352800"/>
            <a:ext cx="457200" cy="6096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0" idx="3"/>
          </p:cNvCxnSpPr>
          <p:nvPr/>
        </p:nvCxnSpPr>
        <p:spPr>
          <a:xfrm flipV="1">
            <a:off x="5029200" y="3962400"/>
            <a:ext cx="1905000" cy="123905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029200" y="2514600"/>
            <a:ext cx="2895600" cy="762794"/>
          </a:xfrm>
          <a:prstGeom prst="straightConnector1">
            <a:avLst/>
          </a:prstGeom>
          <a:ln w="412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19800" y="4429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Graph-based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53200" y="2438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Model-based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0550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71"/>
          <a:stretch>
            <a:fillRect/>
          </a:stretch>
        </p:blipFill>
        <p:spPr bwMode="auto">
          <a:xfrm>
            <a:off x="0" y="0"/>
            <a:ext cx="4643003" cy="28773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0" y="4724400"/>
            <a:ext cx="5029200" cy="2133600"/>
          </a:xfrm>
          <a:prstGeom prst="rect">
            <a:avLst/>
          </a:prstGeom>
          <a:solidFill>
            <a:srgbClr val="C0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0800" y="19812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General VPM structure</a:t>
            </a:r>
            <a:endParaRPr lang="en-US" sz="28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47244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Topology and stability</a:t>
            </a:r>
            <a:endParaRPr lang="en-US" sz="2800" b="1" i="1" dirty="0"/>
          </a:p>
        </p:txBody>
      </p:sp>
      <p:grpSp>
        <p:nvGrpSpPr>
          <p:cNvPr id="30" name="Group 12"/>
          <p:cNvGrpSpPr/>
          <p:nvPr/>
        </p:nvGrpSpPr>
        <p:grpSpPr>
          <a:xfrm>
            <a:off x="6436361" y="-76200"/>
            <a:ext cx="2936239" cy="954107"/>
            <a:chOff x="5856515" y="2819400"/>
            <a:chExt cx="3145970" cy="954107"/>
          </a:xfrm>
        </p:grpSpPr>
        <p:sp>
          <p:nvSpPr>
            <p:cNvPr id="37" name="Pentagon 36"/>
            <p:cNvSpPr/>
            <p:nvPr/>
          </p:nvSpPr>
          <p:spPr>
            <a:xfrm rot="10800000">
              <a:off x="5856515" y="2895600"/>
              <a:ext cx="2895600" cy="838200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83085" y="2819400"/>
              <a:ext cx="2819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8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nstantia" pitchFamily="18" charset="0"/>
                </a:rPr>
                <a:t>See paper for full proof</a:t>
              </a:r>
              <a:endParaRPr lang="en-US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5029200" cy="2895600"/>
          </a:xfrm>
          <a:prstGeom prst="rect">
            <a:avLst/>
          </a:prstGeom>
          <a:solidFill>
            <a:schemeClr val="accent3">
              <a:lumMod val="7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b="1" dirty="0" smtClean="0"/>
              <a:t>Epidemics: what happens?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(Theory)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Result (Static Graphs)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Proof Ideas (Static Graphs)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Bonus 1: Dynamic Graphs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Bonus 2: Competing Viruses</a:t>
            </a:r>
            <a:endParaRPr lang="en-US" b="1" dirty="0" smtClean="0"/>
          </a:p>
          <a:p>
            <a:r>
              <a:rPr lang="en-US" dirty="0" smtClean="0"/>
              <a:t>Action: Who to immunize?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(Algorithms)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13000" t="16889" r="20500" b="28444"/>
          <a:stretch>
            <a:fillRect/>
          </a:stretch>
        </p:blipFill>
        <p:spPr bwMode="auto">
          <a:xfrm>
            <a:off x="5791200" y="3048000"/>
            <a:ext cx="2954949" cy="1677338"/>
          </a:xfrm>
          <a:prstGeom prst="rect">
            <a:avLst/>
          </a:prstGeom>
          <a:solidFill>
            <a:srgbClr val="C000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Dynamic Graphs: Epidemic?</a:t>
            </a:r>
            <a:endParaRPr lang="en-US" dirty="0"/>
          </a:p>
        </p:txBody>
      </p:sp>
      <p:sp>
        <p:nvSpPr>
          <p:cNvPr id="34820" name="AutoShape 4" descr="data:image/jpeg;base64,/9j/4AAQSkZJRgABAQAAAQABAAD/2wCEAAkGBhISERUUExMUFRUVERMXFxgWGRkXGRsYHBgYFhoUGBgbHCcfFxsjHRgXHzMgIycpLCwsFSIxNTAsNScrLCkBCQoKDgwOGg8OGjUiHSE1NS81NC81NTAyNS4tLzUyMS80LDApNS00MjQwLC00KjQ0LSwsLC4sNDU0NSwsLzUsNP/AABEIAKAAhAMBIgACEQEDEQH/xAAcAAEAAgIDAQAAAAAAAAAAAAAABgcEBQIDCAH/xABBEAABAwIBCAYHBQcFAQAAAAABAAIDBBEFBgcSITFBUWETInGBkaEUMlJiscHhI0LC0fA0U3KCkqLxCDNjsuIV/8QAGwEBAAIDAQEAAAAAAAAAAAAAAAQFAgMGAQf/xAA7EQABAwIDBAMOBQUAAAAAAAABAAIDBBESITEFQWGhE1GiFRYiMlJTcYGRsdHS4fAXI1Ti8QYzQoLB/9oADAMBAAIRAxEAPwC8URERERERF01dWyKN8kjg1jGOc5x2BrRck8gAu5RDOjiVIzD54qmobD00L2s3uLtoswdZwuBe24oipzKvOZWYxWMpKV7oKeSURtAJaXAmxklcNdrXOjsA4nWppV548OwunZSUbX1ZhYGBwOjGSNpMhuXEkk9UEc158DiNhsuKIrdP+pCt0v2am0b7PtL+On8ln0f+pZ4/3aFp5slLfJzDfxCpNERemsDz94ZOQ2QyU7j+9bdt/wCNhNhzICsSlq2SsD43texwu1zCHNI4gjUV4hUqyCzh1OGTB0bi6Fzh0sJPVcN5HsvtscOGu4RF65RYWC4xFVQRzwu0o5GBzT8QRuINwRuIWaiIiIiIiIiIiIiIiIiKKZysthhlE6UAGV50IWnYXkesfdaLk9gG9eUsUxWapldLPI6SRxuXONz2chwA1BT/AD85SmoxIwA/Z0rQwcOkdZ0h7fVb/IohkbhYqK2FhF26ek7+FvWIPba3esXuDGlx3L1oxEAKe5GZARxsZNOC6R7DeM2LA1w1BzSNZtr7ey62FZm2oZLkRujJ9hxA8DcKUIuVdVSlxdisroQsAw2UGkzSU26aYdugfwhayvzRPDSYZw47mvbo35aQJ8wrMRbG107f8liaaM7l5zqKd0b3MeC1zSQ4HaCNoXWrCzs4KGvjqGi2n1H/AMQF2nvbcfyKvV0UEomjDwqqVmBxarezAZbmGoNDK77Oe7or/dlA1t7HgeLRxK9CrxJQVjoZWSsNnRva9p5tII8wvaOFYg2eCKZnqyxMkb2OaHDyK3LWspERERERERERERcJZQ1pcTYNBJPIa1zWmytkIpXgfeLW+JWuV/RsLupZsbicG9a8hYzXmeommO2SaR/9Tifmpbmkp71Uj/YhP9zgPkoVVU5je5jtrHFp7QbKxcz1P+0SbrxN/wCzj8vFR611qdxW2nH5oUqDJK6aWNszoKWnc1k0sYvLJK7ZTw8DxO5cJ8nsJZKYnUs8crTreKl3pAvr0y079YPBMm9L/wCdM1hLZIMUqDLbaHODejkPAarA+6q5dhmITV3SzdI6XpGudM7YQLC+lsI0QAAN2pbIIWRsAaqatq5HzPb0mDDmL2z9v/FYGJ4jJhhDZpHVNPLE59JNbruIsDTyW++CQL/4Ga/JJvROmxPpaiQNa+SGN5hp6drtbWPcNbn22n/J6cq6qKGlwzpwNeKtmAP7ltg88heyxM6sdaDPHC5+hJM50rGn/cYTpMPMchxRlPGxxe0Zley7QlfBFiOHHqerLjyusbG8kKGopJTRdLBIxjpWxCUzQyhg0iBf1X2BsRzG9VZJhrhHG8dYSl4AG0OaQC087EHvVlZqcEqA8Nc0jTlYWtO2w9dxG4W+Cz8LwOmmmqixmjBHijn0+gbN+zGj1fcJsbdi8nlELMa3bNe+oc+NzsWE2Duvf6MlTa9RZkcdE+Fwxn14Q9mve0ONiOwEDuCoTOHgraesOgLMlHSAbgSSHAcrg+KtDMa8tgh96aYdxsPksX1HgMe3RxHNWLYvCc07ldiIilrQiIiIiIiIiwMcojLA9o22uO0a7fLvWeixe0PaWnevWuwkELy5nUybEcgqWi3SO0ZBwfbU7vAN+Y5qVZusM6GhYSNcpdIe+wb/AGtb4qys5GRLK+ilY0Bkl2PD7XN2m5uBtu3SHeoxBCGMa0bGta0dgFgqOsLoomwuN/huVlT2e8yAfytXU0VRDO6po3M03sDJoZReKdo2B3BwGoH9EMfdtGCv6T3qkGEHjsuRvt5rbrj0ova4vwUeKvlibhyI4pNs6Codie25C0xwaSqfJNiDmySSRdGI2C0UMf7uMcfe/wAr7BXVdOxsM9M3EIYxoxSNk6KoY3cxxOp4Gz57lul8c4DaQO1eMrpWuLr3us5KKKVnRubcLUSYpWStdFS0ow9jwWyTSSdLOWna2MD1L8fMLPw3DmQRMijFmsFhx4kniSbnvWQ1wIuNYX1a56p8/jaLKCljpxhjFlVmdyS9TC3eIPi9ytrNVk+6KKAEW6KK7v43XcW9oLj/AErR0Gbz03Fo6iUsMETGks13JbfRB1WsXG+3YFckFO1g0WtDRwGpW9PF0sceeTc/Wocr8D39Z9y7ERFaKGiIiIiIiIiIiIigeUWEGGS4HUebt5He39blPFj11KyRha8dU91uYO4qJV04nZbeNFvglMbr7lWi1+JUpPWHDX+a3WJUYikLQ9jxuLXAm3MA3BWKuWkYQS12qvoZTG4Pao9dc4oS42H67VuXUrDtaFzYwDYAOxaejVi6vFvBGaRR6LQOAXNrSTYayV8JUtyXwdgtI5zHv+6GuDg3nqOs/BTaeB0zsLVTyy4AXFbLJ/CugisfXdrd8m9y2iIuqjYI2hrdAqNzi43KIiLNYoiIiIix6+vZDG6WQ2YxpJPL5lRTBc4vpMui2lk6O9jJpA6PNzbAdwcStEtRFD/cdZSoaOaZjpGNu1upyHvUzRcY5Q4XBuFqspseFJCX20nkERt4u/IbT9VtDwW4hmOCikhvjG3pyWly/wAsvRWdFEft3jbt0G+12nd4qpJql7zd7nOPFxLviuVbWPlkdJI4ue5xLiePy7F0rm6iodM650X0egoWUkQaMydT97upco5C03BII3jUtzSZTEapG6XMaj4bD5LSIopF1KlgjmFni6lTcooeLh/KV1TZTRj1WucfAKNIvMIUQbNgBvn7VmV2KyS7TZvsjZ38VhhEWSnMY1gwtFgpDkrlhLSSglznxEgPYTfV7Tb7CPNXVS1TJGNexwc1wBBGwgrzopzm3yqdC/oJD9i49Un7jz+E+R18VaUFQQ7ozmCub29RxCI1Nw0jW+V/r71a6Iiu1x6IiIiqXLzObFMyWlijLm3DTLpWBLXXOi2x0hq2khSLJiJjaSHQ2GJru0kXcTzvfwVdYlm5qYpnMOgGaR0Xk+s2+p1tt7buKkeEUEsDAxs7mtH3W7PF11yW1Im1YIdIGubuN8+GQPNdJTROdDgDrN1z3n2Ke0lWI9JzjZoaSfl3qGY/Map5edRGpo3BvD6rvqat7mhpcSL318dmv9b1jALRRyyU8LY2u0JP3wUKooYpQ5kwuCovW0BJ2Wd8ViYlhcsDg2Vui4sa+x2gG9r8Dq2K4Mn8l2tLZZWgvGtrT93mfe+HaornVw+9RE+9tKEt2ey4n8avZKV07BIG2edy1bH2idlB0NVLeEeKSCSOGW71ewZKvkWV6F73l9U9C97y+qjdzqnyeY+Kvu+3ZHnuy75Viosr0L3vL6p6F73l9U7nVPk8x8U77dkee7LvlWKiyvQve8vqnoXveX1TudU+TzHxTvt2R57su+VZDsClaI3vbZkjA9p9oHhz/NbShw++3U0eatWLA430kcEjbtbFG3mC1oGkOB/NQ/FsIfA+x1tPqu3EfI8lvna6li/LGZ1PUuXq2v2tV46l94m+KwZD0nr+9BrIclcb0miF56zRZh4gbu0fBSRVcx5aQQbEG4I4qe4DjAnZrsHt9YfiHIrZQVeMdG/XdxW2pgweE3RbRERWqhLCxTDGzM0TqI9U8D+Sgbm2JB2g2KslRbHMnpDKZIxpB2sjYQe/aqXalGZAJIxnvVpQVXRnA85KNyNva2sqW5PZOdHaSQXfuHs/+vgsLJelHTu029ZjdQO43sVLVhsulaWCV+q92hMQ8saihecyH7OF/B7m+Iv8lNFE851NpUDj7EkbvPQ/ErmV2BhcNyqHUba21M52EPIF9bZ9Sre6XWjsllV90j5PP6KR+HrP1PZ/ct5dLrR2Syd0j5PP6J+HrP1PZ/ct5dd9DFpysb7UjR4kBRyy3uQ9Lp18A4SaX9ILvksmbQLnBuHXj9FhJ/QMcTDIai+HPxer/ZXmAuiso2SsLHi4P6uOBXeitSARYrEG2irzGMHfA6x1tPqu48jwKxqOsfE4PYbEfqxG9WLW0jZWFjhqI8OBHMKFyZKVAdYNBF/WuLdvELn6mifE/FECRw3K0hqGvbZ62uHZSTPZcxh1nWuLjcDz4otzhGH9DE1l7kXJPM6yitI4psAxPz9ShPfHiNmrNREU1R11Clbp6dusW6JPEbda7UReAAaL0knVFq8p4NOkmH/E4/09b5LaLrqI9Jjm8WkeIsvV4qSRfXNtq4avDUviIiIiIik2b6DSq7+xE8+Nm/iKjKm2bSDrTP5Mb8SfkiKdoiIiIiIiIiIiIiIiIiIiL4SvqiGc7FXQ0ei02Mzwwn3bEuHfa3YStcjxGwuO5b6aAzytiG9VzjOJME8ojs5vSvs7cRpHWOIWEzFDvaO5YKKhNdMTe67lmxqRrMJbfjc3W9jkDhcLHqa8NNgLnyWBTVBbfmPPiulSZNoHoxh1OqroNgsE7ulzYNOPp9HNZoxQ+yPNWfmvqGOgk0SNLpOs3eBYAG3A6/BVGt1kdirqesicDqc8McOLXEC3jY9y1wV0gcA83BUiu2NA6IuhGFw58FeyIivVxCIiIiIiI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1"/>
          <p:cNvGrpSpPr/>
          <p:nvPr/>
        </p:nvGrpSpPr>
        <p:grpSpPr>
          <a:xfrm>
            <a:off x="3406140" y="2194772"/>
            <a:ext cx="5128260" cy="3748828"/>
            <a:chOff x="2286000" y="2194772"/>
            <a:chExt cx="5128260" cy="3748828"/>
          </a:xfrm>
        </p:grpSpPr>
        <p:pic>
          <p:nvPicPr>
            <p:cNvPr id="21508" name="Picture 7" descr="http://www.clker.com/cliparts/7/f/e/1/1237099166220053554yyycatch_people_biz_-_female_smile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3048000"/>
              <a:ext cx="57943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Picture 9" descr="http://www.clker.com/cliparts/5/7/d/c/11954223871731788173johnny_automatic_girl_playing_soccer.svg.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2819400"/>
              <a:ext cx="746125" cy="7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11" descr="http://www.clker.com/cliparts/6/5/b/f/1195436905566900749johnny_automatic_Jumping_rope.svg.me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2362200"/>
              <a:ext cx="533400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5" descr="http://www.clker.com/cliparts/2/d/8/a/12370991902060309392yyycatch_people_biz_-_male_smile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7600" y="4038600"/>
              <a:ext cx="61277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15"/>
            <p:cNvCxnSpPr>
              <a:stCxn id="78855" idx="3"/>
            </p:cNvCxnSpPr>
            <p:nvPr/>
          </p:nvCxnSpPr>
          <p:spPr>
            <a:xfrm flipV="1">
              <a:off x="2865438" y="2819400"/>
              <a:ext cx="868362" cy="60960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17838" y="4876800"/>
              <a:ext cx="868362" cy="60960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3505200" y="3505200"/>
              <a:ext cx="914400" cy="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2895600" y="3810000"/>
              <a:ext cx="762000" cy="68580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2324100" y="3695700"/>
              <a:ext cx="2133600" cy="83820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5334000" y="4038600"/>
              <a:ext cx="762000" cy="0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5867400" y="5029200"/>
              <a:ext cx="838200" cy="381000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1"/>
            </p:cNvCxnSpPr>
            <p:nvPr/>
          </p:nvCxnSpPr>
          <p:spPr>
            <a:xfrm rot="10800000" flipV="1">
              <a:off x="6019800" y="2824163"/>
              <a:ext cx="685800" cy="223837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5598319" y="3845719"/>
              <a:ext cx="1604962" cy="762000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5526881" y="3393282"/>
              <a:ext cx="1747837" cy="914400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0" y="2194772"/>
              <a:ext cx="442087" cy="796988"/>
            </a:xfrm>
            <a:prstGeom prst="rect">
              <a:avLst/>
            </a:prstGeom>
            <a:noFill/>
          </p:spPr>
        </p:pic>
        <p:pic>
          <p:nvPicPr>
            <p:cNvPr id="27" name="Picture 2" descr="http://www.clker.com/cliparts/b/b/b/1/11971019011240434834msewtz_Business_Person.svg.hi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38400" y="5148179"/>
              <a:ext cx="609600" cy="795421"/>
            </a:xfrm>
            <a:prstGeom prst="rect">
              <a:avLst/>
            </a:prstGeom>
            <a:noFill/>
          </p:spPr>
        </p:pic>
        <p:pic>
          <p:nvPicPr>
            <p:cNvPr id="34818" name="Picture 2" descr="http://www.free-clipart-pictures.net/free_clipart/african_american_clipart/african_american_clipart_1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0200" y="4495800"/>
              <a:ext cx="483108" cy="731982"/>
            </a:xfrm>
            <a:prstGeom prst="rect">
              <a:avLst/>
            </a:prstGeom>
            <a:noFill/>
          </p:spPr>
        </p:pic>
        <p:pic>
          <p:nvPicPr>
            <p:cNvPr id="34822" name="Picture 6" descr="http://www.imajlar.com/free_clipart/child_clipart/child_clipart_boy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81800" y="5029200"/>
              <a:ext cx="632460" cy="762000"/>
            </a:xfrm>
            <a:prstGeom prst="rect">
              <a:avLst/>
            </a:prstGeom>
            <a:noFill/>
          </p:spPr>
        </p:pic>
      </p:grpSp>
      <p:grpSp>
        <p:nvGrpSpPr>
          <p:cNvPr id="4" name="Group 34"/>
          <p:cNvGrpSpPr/>
          <p:nvPr/>
        </p:nvGrpSpPr>
        <p:grpSpPr>
          <a:xfrm>
            <a:off x="457200" y="3352800"/>
            <a:ext cx="2530867" cy="2454383"/>
            <a:chOff x="1820334" y="2666999"/>
            <a:chExt cx="2249657" cy="2171188"/>
          </a:xfrm>
        </p:grpSpPr>
        <p:sp>
          <p:nvSpPr>
            <p:cNvPr id="36" name="Rectangle 35"/>
            <p:cNvSpPr/>
            <p:nvPr/>
          </p:nvSpPr>
          <p:spPr>
            <a:xfrm>
              <a:off x="1820334" y="2667000"/>
              <a:ext cx="1490133" cy="134815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en-US" sz="2400" i="1" dirty="0" smtClean="0"/>
                <a:t>adjacency matrix</a:t>
              </a:r>
              <a:endParaRPr lang="en-US" sz="2400" i="1" dirty="0"/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2379960" y="3533057"/>
              <a:ext cx="381000" cy="148001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eft Brace 39"/>
            <p:cNvSpPr/>
            <p:nvPr/>
          </p:nvSpPr>
          <p:spPr>
            <a:xfrm rot="10800000">
              <a:off x="3335866" y="2666999"/>
              <a:ext cx="380999" cy="1348156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62200" y="4429790"/>
              <a:ext cx="300938" cy="408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69054" y="3081635"/>
              <a:ext cx="300937" cy="408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8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572000" y="1447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Alternating behaviors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1600200"/>
            <a:ext cx="2362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smtClean="0"/>
              <a:t>DAY </a:t>
            </a:r>
          </a:p>
          <a:p>
            <a:pPr lvl="0">
              <a:defRPr/>
            </a:pPr>
            <a:r>
              <a:rPr lang="en-US" sz="2800" dirty="0" smtClean="0"/>
              <a:t>(e.g., work)</a:t>
            </a:r>
          </a:p>
          <a:p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9"/>
          <p:cNvGrpSpPr/>
          <p:nvPr/>
        </p:nvGrpSpPr>
        <p:grpSpPr>
          <a:xfrm>
            <a:off x="457200" y="3352800"/>
            <a:ext cx="2530867" cy="2454383"/>
            <a:chOff x="1820334" y="2666999"/>
            <a:chExt cx="2249657" cy="2171188"/>
          </a:xfrm>
        </p:grpSpPr>
        <p:sp>
          <p:nvSpPr>
            <p:cNvPr id="51" name="Rectangle 50"/>
            <p:cNvSpPr/>
            <p:nvPr/>
          </p:nvSpPr>
          <p:spPr>
            <a:xfrm>
              <a:off x="1820334" y="2667000"/>
              <a:ext cx="1490133" cy="134815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en-US" sz="2400" i="1" dirty="0" smtClean="0"/>
                <a:t>adjacency matrix</a:t>
              </a:r>
            </a:p>
          </p:txBody>
        </p:sp>
        <p:sp>
          <p:nvSpPr>
            <p:cNvPr id="52" name="Left Brace 51"/>
            <p:cNvSpPr/>
            <p:nvPr/>
          </p:nvSpPr>
          <p:spPr>
            <a:xfrm rot="16200000">
              <a:off x="2379960" y="3533057"/>
              <a:ext cx="381000" cy="148001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Left Brace 52"/>
            <p:cNvSpPr/>
            <p:nvPr/>
          </p:nvSpPr>
          <p:spPr>
            <a:xfrm rot="10800000">
              <a:off x="3335866" y="2666999"/>
              <a:ext cx="380999" cy="1348156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2200" y="4429790"/>
              <a:ext cx="300938" cy="408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69054" y="3081635"/>
              <a:ext cx="300937" cy="408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8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Dynamic Graphs: Epidemic?</a:t>
            </a:r>
            <a:endParaRPr lang="en-US" dirty="0"/>
          </a:p>
        </p:txBody>
      </p:sp>
      <p:sp>
        <p:nvSpPr>
          <p:cNvPr id="34820" name="AutoShape 4" descr="data:image/jpeg;base64,/9j/4AAQSkZJRgABAQAAAQABAAD/2wCEAAkGBhISERUUExMUFRUVERMXFxgWGRkXGRsYHBgYFhoUGBgbHCcfFxsjHRgXHzMgIycpLCwsFSIxNTAsNScrLCkBCQoKDgwOGg8OGjUiHSE1NS81NC81NTAyNS4tLzUyMS80LDApNS00MjQwLC00KjQ0LSwsLC4sNDU0NSwsLzUsNP/AABEIAKAAhAMBIgACEQEDEQH/xAAcAAEAAgIDAQAAAAAAAAAAAAAABgcEBQIDCAH/xABBEAABAwIBCAYHBQcFAQAAAAABAAIDBBEFBgcSITFBUWETInGBkaEUMlJiscHhI0LC0fA0U3KCkqLxCDNjsuIV/8QAGwEBAAIDAQEAAAAAAAAAAAAAAAQFAgMGAQf/xAA7EQABAwIDBAMOBQUAAAAAAAABAAIDBBESITEFQWGhE1GiFRYiMlJTcYGRsdHS4fAXI1Ti8QYzQoLB/9oADAMBAAIRAxEAPwC8URERERERF01dWyKN8kjg1jGOc5x2BrRck8gAu5RDOjiVIzD54qmobD00L2s3uLtoswdZwuBe24oipzKvOZWYxWMpKV7oKeSURtAJaXAmxklcNdrXOjsA4nWppV548OwunZSUbX1ZhYGBwOjGSNpMhuXEkk9UEc158DiNhsuKIrdP+pCt0v2am0b7PtL+On8ln0f+pZ4/3aFp5slLfJzDfxCpNERemsDz94ZOQ2QyU7j+9bdt/wCNhNhzICsSlq2SsD43texwu1zCHNI4gjUV4hUqyCzh1OGTB0bi6Fzh0sJPVcN5HsvtscOGu4RF65RYWC4xFVQRzwu0o5GBzT8QRuINwRuIWaiIiIiIiIiIiIiIiIiKKZysthhlE6UAGV50IWnYXkesfdaLk9gG9eUsUxWapldLPI6SRxuXONz2chwA1BT/AD85SmoxIwA/Z0rQwcOkdZ0h7fVb/IohkbhYqK2FhF26ek7+FvWIPba3esXuDGlx3L1oxEAKe5GZARxsZNOC6R7DeM2LA1w1BzSNZtr7ey62FZm2oZLkRujJ9hxA8DcKUIuVdVSlxdisroQsAw2UGkzSU26aYdugfwhayvzRPDSYZw47mvbo35aQJ8wrMRbG107f8liaaM7l5zqKd0b3MeC1zSQ4HaCNoXWrCzs4KGvjqGi2n1H/AMQF2nvbcfyKvV0UEomjDwqqVmBxarezAZbmGoNDK77Oe7or/dlA1t7HgeLRxK9CrxJQVjoZWSsNnRva9p5tII8wvaOFYg2eCKZnqyxMkb2OaHDyK3LWspERERERERERERcJZQ1pcTYNBJPIa1zWmytkIpXgfeLW+JWuV/RsLupZsbicG9a8hYzXmeommO2SaR/9Tifmpbmkp71Uj/YhP9zgPkoVVU5je5jtrHFp7QbKxcz1P+0SbrxN/wCzj8vFR611qdxW2nH5oUqDJK6aWNszoKWnc1k0sYvLJK7ZTw8DxO5cJ8nsJZKYnUs8crTreKl3pAvr0y079YPBMm9L/wCdM1hLZIMUqDLbaHODejkPAarA+6q5dhmITV3SzdI6XpGudM7YQLC+lsI0QAAN2pbIIWRsAaqatq5HzPb0mDDmL2z9v/FYGJ4jJhhDZpHVNPLE59JNbruIsDTyW++CQL/4Ga/JJvROmxPpaiQNa+SGN5hp6drtbWPcNbn22n/J6cq6qKGlwzpwNeKtmAP7ltg88heyxM6sdaDPHC5+hJM50rGn/cYTpMPMchxRlPGxxe0Zley7QlfBFiOHHqerLjyusbG8kKGopJTRdLBIxjpWxCUzQyhg0iBf1X2BsRzG9VZJhrhHG8dYSl4AG0OaQC087EHvVlZqcEqA8Nc0jTlYWtO2w9dxG4W+Cz8LwOmmmqixmjBHijn0+gbN+zGj1fcJsbdi8nlELMa3bNe+oc+NzsWE2Duvf6MlTa9RZkcdE+Fwxn14Q9mve0ONiOwEDuCoTOHgraesOgLMlHSAbgSSHAcrg+KtDMa8tgh96aYdxsPksX1HgMe3RxHNWLYvCc07ldiIilrQiIiIiIiIiwMcojLA9o22uO0a7fLvWeixe0PaWnevWuwkELy5nUybEcgqWi3SO0ZBwfbU7vAN+Y5qVZusM6GhYSNcpdIe+wb/AGtb4qys5GRLK+ilY0Bkl2PD7XN2m5uBtu3SHeoxBCGMa0bGta0dgFgqOsLoomwuN/huVlT2e8yAfytXU0VRDO6po3M03sDJoZReKdo2B3BwGoH9EMfdtGCv6T3qkGEHjsuRvt5rbrj0ova4vwUeKvlibhyI4pNs6Codie25C0xwaSqfJNiDmySSRdGI2C0UMf7uMcfe/wAr7BXVdOxsM9M3EIYxoxSNk6KoY3cxxOp4Gz57lul8c4DaQO1eMrpWuLr3us5KKKVnRubcLUSYpWStdFS0ow9jwWyTSSdLOWna2MD1L8fMLPw3DmQRMijFmsFhx4kniSbnvWQ1wIuNYX1a56p8/jaLKCljpxhjFlVmdyS9TC3eIPi9ytrNVk+6KKAEW6KK7v43XcW9oLj/AErR0Gbz03Fo6iUsMETGks13JbfRB1WsXG+3YFckFO1g0WtDRwGpW9PF0sceeTc/Wocr8D39Z9y7ERFaKGiIiIiIiIiIiIigeUWEGGS4HUebt5He39blPFj11KyRha8dU91uYO4qJV04nZbeNFvglMbr7lWi1+JUpPWHDX+a3WJUYikLQ9jxuLXAm3MA3BWKuWkYQS12qvoZTG4Pao9dc4oS42H67VuXUrDtaFzYwDYAOxaejVi6vFvBGaRR6LQOAXNrSTYayV8JUtyXwdgtI5zHv+6GuDg3nqOs/BTaeB0zsLVTyy4AXFbLJ/CugisfXdrd8m9y2iIuqjYI2hrdAqNzi43KIiLNYoiIiIix6+vZDG6WQ2YxpJPL5lRTBc4vpMui2lk6O9jJpA6PNzbAdwcStEtRFD/cdZSoaOaZjpGNu1upyHvUzRcY5Q4XBuFqspseFJCX20nkERt4u/IbT9VtDwW4hmOCikhvjG3pyWly/wAsvRWdFEft3jbt0G+12nd4qpJql7zd7nOPFxLviuVbWPlkdJI4ue5xLiePy7F0rm6iodM650X0egoWUkQaMydT97upco5C03BII3jUtzSZTEapG6XMaj4bD5LSIopF1KlgjmFni6lTcooeLh/KV1TZTRj1WucfAKNIvMIUQbNgBvn7VmV2KyS7TZvsjZ38VhhEWSnMY1gwtFgpDkrlhLSSglznxEgPYTfV7Tb7CPNXVS1TJGNexwc1wBBGwgrzopzm3yqdC/oJD9i49Un7jz+E+R18VaUFQQ7ozmCub29RxCI1Nw0jW+V/r71a6Iiu1x6IiIiqXLzObFMyWlijLm3DTLpWBLXXOi2x0hq2khSLJiJjaSHQ2GJru0kXcTzvfwVdYlm5qYpnMOgGaR0Xk+s2+p1tt7buKkeEUEsDAxs7mtH3W7PF11yW1Im1YIdIGubuN8+GQPNdJTROdDgDrN1z3n2Ke0lWI9JzjZoaSfl3qGY/Map5edRGpo3BvD6rvqat7mhpcSL318dmv9b1jALRRyyU8LY2u0JP3wUKooYpQ5kwuCovW0BJ2Wd8ViYlhcsDg2Vui4sa+x2gG9r8Dq2K4Mn8l2tLZZWgvGtrT93mfe+HaornVw+9RE+9tKEt2ey4n8avZKV07BIG2edy1bH2idlB0NVLeEeKSCSOGW71ewZKvkWV6F73l9U9C97y+qjdzqnyeY+Kvu+3ZHnuy75Viosr0L3vL6p6F73l9U7nVPk8x8U77dkee7LvlWKiyvQve8vqnoXveX1TudU+TzHxTvt2R57su+VZDsClaI3vbZkjA9p9oHhz/NbShw++3U0eatWLA430kcEjbtbFG3mC1oGkOB/NQ/FsIfA+x1tPqu3EfI8lvna6li/LGZ1PUuXq2v2tV46l94m+KwZD0nr+9BrIclcb0miF56zRZh4gbu0fBSRVcx5aQQbEG4I4qe4DjAnZrsHt9YfiHIrZQVeMdG/XdxW2pgweE3RbRERWqhLCxTDGzM0TqI9U8D+Sgbm2JB2g2KslRbHMnpDKZIxpB2sjYQe/aqXalGZAJIxnvVpQVXRnA85KNyNva2sqW5PZOdHaSQXfuHs/+vgsLJelHTu029ZjdQO43sVLVhsulaWCV+q92hMQ8saihecyH7OF/B7m+Iv8lNFE851NpUDj7EkbvPQ/ErmV2BhcNyqHUba21M52EPIF9bZ9Sre6XWjsllV90j5PP6KR+HrP1PZ/ct5dLrR2Syd0j5PP6J+HrP1PZ/ct5dd9DFpysb7UjR4kBRyy3uQ9Lp18A4SaX9ILvksmbQLnBuHXj9FhJ/QMcTDIai+HPxer/ZXmAuiso2SsLHi4P6uOBXeitSARYrEG2irzGMHfA6x1tPqu48jwKxqOsfE4PYbEfqxG9WLW0jZWFjhqI8OBHMKFyZKVAdYNBF/WuLdvELn6mifE/FECRw3K0hqGvbZ62uHZSTPZcxh1nWuLjcDz4otzhGH9DE1l7kXJPM6yitI4psAxPz9ShPfHiNmrNREU1R11Clbp6dusW6JPEbda7UReAAaL0knVFq8p4NOkmH/E4/09b5LaLrqI9Jjm8WkeIsvV4qSRfXNtq4avDUviIiIiIik2b6DSq7+xE8+Nm/iKjKm2bSDrTP5Mb8SfkiKdoiIiIiIiIiIiIiIiIiIiL4SvqiGc7FXQ0ei02Mzwwn3bEuHfa3YStcjxGwuO5b6aAzytiG9VzjOJME8ojs5vSvs7cRpHWOIWEzFDvaO5YKKhNdMTe67lmxqRrMJbfjc3W9jkDhcLHqa8NNgLnyWBTVBbfmPPiulSZNoHoxh1OqroNgsE7ulzYNOPp9HNZoxQ+yPNWfmvqGOgk0SNLpOs3eBYAG3A6/BVGt1kdirqesicDqc8McOLXEC3jY9y1wV0gcA83BUiu2NA6IuhGFw58FeyIivVxCIiIiIiI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7" descr="http://www.clker.com/cliparts/7/f/e/1/1237099166220053554yyycatch_people_biz_-_female_smile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140" y="3048000"/>
            <a:ext cx="579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http://www.clker.com/cliparts/5/7/d/c/11954223871731788173johnny_automatic_girl_playing_soccer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4140" y="2819400"/>
            <a:ext cx="7461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http://www.clker.com/cliparts/6/5/b/f/1195436905566900749johnny_automatic_Jumping_rope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8140" y="2362200"/>
            <a:ext cx="533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5" descr="http://www.clker.com/cliparts/2/d/8/a/12370991902060309392yyycatch_people_biz_-_male_smile.svg.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7740" y="4038600"/>
            <a:ext cx="612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0140" y="2194772"/>
            <a:ext cx="442087" cy="796988"/>
          </a:xfrm>
          <a:prstGeom prst="rect">
            <a:avLst/>
          </a:prstGeom>
          <a:noFill/>
        </p:spPr>
      </p:pic>
      <p:pic>
        <p:nvPicPr>
          <p:cNvPr id="27" name="Picture 2" descr="http://www.clker.com/cliparts/b/b/b/1/11971019011240434834msewtz_Business_Person.svg.h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8540" y="5148179"/>
            <a:ext cx="609600" cy="795421"/>
          </a:xfrm>
          <a:prstGeom prst="rect">
            <a:avLst/>
          </a:prstGeom>
          <a:noFill/>
        </p:spPr>
      </p:pic>
      <p:pic>
        <p:nvPicPr>
          <p:cNvPr id="34818" name="Picture 2" descr="http://www.free-clipart-pictures.net/free_clipart/african_american_clipart/african_american_clipart_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0340" y="4495800"/>
            <a:ext cx="483108" cy="731982"/>
          </a:xfrm>
          <a:prstGeom prst="rect">
            <a:avLst/>
          </a:prstGeom>
          <a:noFill/>
        </p:spPr>
      </p:pic>
      <p:pic>
        <p:nvPicPr>
          <p:cNvPr id="34822" name="Picture 6" descr="http://www.imajlar.com/free_clipart/child_clipart/child_clipart_boy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1940" y="5029200"/>
            <a:ext cx="632460" cy="7620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572000" y="1447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Alternating behaviors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1600200"/>
            <a:ext cx="2362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smtClean="0"/>
              <a:t>NIGHT </a:t>
            </a:r>
          </a:p>
          <a:p>
            <a:pPr lvl="0">
              <a:defRPr/>
            </a:pPr>
            <a:r>
              <a:rPr lang="en-US" sz="2800" dirty="0" smtClean="0"/>
              <a:t>(e.g., home)</a:t>
            </a:r>
          </a:p>
          <a:p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rot="10800000">
            <a:off x="5562600" y="4724400"/>
            <a:ext cx="914400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32438" y="2590800"/>
            <a:ext cx="2392362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343400" y="5562600"/>
            <a:ext cx="3505200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114800" y="3352800"/>
            <a:ext cx="2362200" cy="2286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6591300" y="4076700"/>
            <a:ext cx="533400" cy="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86200" y="3886200"/>
            <a:ext cx="762000" cy="3048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5486400" y="3657600"/>
            <a:ext cx="1219200" cy="7620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SIS model</a:t>
            </a:r>
          </a:p>
          <a:p>
            <a:pPr lvl="1" eaLnBrk="1" hangingPunct="1"/>
            <a:r>
              <a:rPr lang="en-US" sz="2400" dirty="0" smtClean="0"/>
              <a:t>recovery rate </a:t>
            </a:r>
            <a:r>
              <a:rPr lang="el-GR" sz="2400" dirty="0" smtClean="0">
                <a:cs typeface="Times New Roman" pitchFamily="18" charset="0"/>
              </a:rPr>
              <a:t>δ</a:t>
            </a:r>
            <a:endParaRPr lang="en-US" sz="24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infection rate </a:t>
            </a:r>
            <a:r>
              <a:rPr lang="el-GR" sz="2400" dirty="0" smtClean="0">
                <a:cs typeface="Times New Roman" pitchFamily="18" charset="0"/>
              </a:rPr>
              <a:t>β</a:t>
            </a:r>
            <a:endParaRPr lang="en-US" sz="2400" dirty="0" smtClean="0">
              <a:cs typeface="Times New Roman" pitchFamily="18" charset="0"/>
            </a:endParaRPr>
          </a:p>
          <a:p>
            <a:pPr lvl="1" eaLnBrk="1" hangingPunct="1"/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/>
              <a:t>Set of </a:t>
            </a:r>
            <a:r>
              <a:rPr lang="en-US" i="1" dirty="0" smtClean="0"/>
              <a:t>T </a:t>
            </a:r>
            <a:r>
              <a:rPr lang="en-US" b="1" dirty="0" smtClean="0"/>
              <a:t>arbitrary </a:t>
            </a:r>
            <a:r>
              <a:rPr lang="en-US" dirty="0" smtClean="0"/>
              <a:t>graphs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     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lvl="1" eaLnBrk="1" hangingPunct="1"/>
            <a:endParaRPr lang="en-US" sz="2400" dirty="0" smtClean="0"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lvl="1" eaLnBrk="1" hangingPunct="1"/>
            <a:endParaRPr lang="en-US" sz="2400" dirty="0" smtClean="0">
              <a:cs typeface="Times New Roman" pitchFamily="18" charset="0"/>
            </a:endParaRPr>
          </a:p>
          <a:p>
            <a:pPr lvl="1"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Model Description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6875" y="3444875"/>
            <a:ext cx="30575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267200"/>
            <a:ext cx="571500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752600" y="4572000"/>
            <a:ext cx="1828800" cy="1752601"/>
            <a:chOff x="1752600" y="2666999"/>
            <a:chExt cx="1828800" cy="1752601"/>
          </a:xfrm>
        </p:grpSpPr>
        <p:sp>
          <p:nvSpPr>
            <p:cNvPr id="7" name="Rectangle 6"/>
            <p:cNvSpPr/>
            <p:nvPr/>
          </p:nvSpPr>
          <p:spPr>
            <a:xfrm>
              <a:off x="1752600" y="2667000"/>
              <a:ext cx="9906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2400" i="1" dirty="0" smtClean="0"/>
                <a:t>day</a:t>
              </a:r>
              <a:endParaRPr lang="en-US" sz="2400" i="1" dirty="0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2067522" y="3352800"/>
              <a:ext cx="381000" cy="99060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10800000">
              <a:off x="2819401" y="2666999"/>
              <a:ext cx="380999" cy="914401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7400" y="39579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73916" y="28956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57800" y="4648199"/>
            <a:ext cx="1828800" cy="1752601"/>
            <a:chOff x="1752600" y="2666999"/>
            <a:chExt cx="1828800" cy="1752601"/>
          </a:xfrm>
        </p:grpSpPr>
        <p:sp>
          <p:nvSpPr>
            <p:cNvPr id="13" name="Rectangle 12"/>
            <p:cNvSpPr/>
            <p:nvPr/>
          </p:nvSpPr>
          <p:spPr>
            <a:xfrm>
              <a:off x="1752600" y="2667000"/>
              <a:ext cx="990600" cy="914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2400" i="1" dirty="0" smtClean="0"/>
                <a:t>night</a:t>
              </a:r>
              <a:endParaRPr lang="en-US" sz="2400" i="1" dirty="0"/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2067522" y="3352800"/>
              <a:ext cx="381000" cy="99060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 rot="10800000">
              <a:off x="2819401" y="2666999"/>
              <a:ext cx="380999" cy="914401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7400" y="39579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73916" y="28956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N</a:t>
              </a:r>
              <a:endParaRPr lang="en-US" dirty="0"/>
            </a:p>
          </p:txBody>
        </p:sp>
      </p:grp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8175" y="4191000"/>
            <a:ext cx="619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7162800" y="49485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, weekend…..</a:t>
            </a:r>
            <a:endParaRPr lang="en-US" sz="2400" dirty="0"/>
          </a:p>
        </p:txBody>
      </p:sp>
      <p:grpSp>
        <p:nvGrpSpPr>
          <p:cNvPr id="19" name="Group 44"/>
          <p:cNvGrpSpPr/>
          <p:nvPr/>
        </p:nvGrpSpPr>
        <p:grpSpPr>
          <a:xfrm>
            <a:off x="3352800" y="1295400"/>
            <a:ext cx="5105400" cy="2057400"/>
            <a:chOff x="1905000" y="3962400"/>
            <a:chExt cx="6019800" cy="2590800"/>
          </a:xfrm>
        </p:grpSpPr>
        <p:sp>
          <p:nvSpPr>
            <p:cNvPr id="46" name="Oval 39"/>
            <p:cNvSpPr>
              <a:spLocks noChangeArrowheads="1"/>
            </p:cNvSpPr>
            <p:nvPr/>
          </p:nvSpPr>
          <p:spPr bwMode="auto">
            <a:xfrm>
              <a:off x="4267200" y="5257800"/>
              <a:ext cx="609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0"/>
            <p:cNvSpPr>
              <a:spLocks noChangeArrowheads="1"/>
            </p:cNvSpPr>
            <p:nvPr/>
          </p:nvSpPr>
          <p:spPr bwMode="auto">
            <a:xfrm>
              <a:off x="5867400" y="6019800"/>
              <a:ext cx="6096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1"/>
            <p:cNvSpPr>
              <a:spLocks noChangeArrowheads="1"/>
            </p:cNvSpPr>
            <p:nvPr/>
          </p:nvSpPr>
          <p:spPr bwMode="auto">
            <a:xfrm>
              <a:off x="2362200" y="5257800"/>
              <a:ext cx="6096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2"/>
            <p:cNvSpPr>
              <a:spLocks noChangeArrowheads="1"/>
            </p:cNvSpPr>
            <p:nvPr/>
          </p:nvSpPr>
          <p:spPr bwMode="auto">
            <a:xfrm>
              <a:off x="5791200" y="4343400"/>
              <a:ext cx="609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2971800" y="5562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 flipV="1">
              <a:off x="4800600" y="4724400"/>
              <a:ext cx="1066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>
              <a:off x="4800600" y="5715000"/>
              <a:ext cx="1066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1905000" y="5867400"/>
              <a:ext cx="1524000" cy="5038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 dirty="0"/>
                <a:t>Infected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6248400" y="3962400"/>
              <a:ext cx="1676400" cy="5038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 dirty="0"/>
                <a:t>Healthy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4343400" y="5257800"/>
              <a:ext cx="3048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dirty="0"/>
                <a:t>X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2362200" y="5257800"/>
              <a:ext cx="609601" cy="4650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dirty="0"/>
                <a:t>N1</a:t>
              </a:r>
            </a:p>
          </p:txBody>
        </p:sp>
        <p:sp>
          <p:nvSpPr>
            <p:cNvPr id="57" name="Text Box 50"/>
            <p:cNvSpPr txBox="1">
              <a:spLocks noChangeArrowheads="1"/>
            </p:cNvSpPr>
            <p:nvPr/>
          </p:nvSpPr>
          <p:spPr bwMode="auto">
            <a:xfrm>
              <a:off x="5867399" y="6019800"/>
              <a:ext cx="609601" cy="4650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dirty="0" smtClean="0"/>
                <a:t>N3</a:t>
              </a:r>
              <a:endParaRPr lang="en-US" dirty="0"/>
            </a:p>
          </p:txBody>
        </p:sp>
        <p:sp>
          <p:nvSpPr>
            <p:cNvPr id="58" name="Text Box 51"/>
            <p:cNvSpPr txBox="1">
              <a:spLocks noChangeArrowheads="1"/>
            </p:cNvSpPr>
            <p:nvPr/>
          </p:nvSpPr>
          <p:spPr bwMode="auto">
            <a:xfrm>
              <a:off x="5791200" y="4343400"/>
              <a:ext cx="609601" cy="4650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dirty="0"/>
                <a:t>N2</a:t>
              </a:r>
            </a:p>
          </p:txBody>
        </p:sp>
        <p:grpSp>
          <p:nvGrpSpPr>
            <p:cNvPr id="20" name="Group 65"/>
            <p:cNvGrpSpPr>
              <a:grpSpLocks/>
            </p:cNvGrpSpPr>
            <p:nvPr/>
          </p:nvGrpSpPr>
          <p:grpSpPr bwMode="auto">
            <a:xfrm>
              <a:off x="2971800" y="4800600"/>
              <a:ext cx="3352800" cy="1066800"/>
              <a:chOff x="1872" y="3024"/>
              <a:chExt cx="2112" cy="672"/>
            </a:xfrm>
          </p:grpSpPr>
          <p:sp>
            <p:nvSpPr>
              <p:cNvPr id="70" name="AutoShape 53"/>
              <p:cNvSpPr>
                <a:spLocks noChangeArrowheads="1"/>
              </p:cNvSpPr>
              <p:nvPr/>
            </p:nvSpPr>
            <p:spPr bwMode="auto">
              <a:xfrm>
                <a:off x="2064" y="3312"/>
                <a:ext cx="528" cy="96"/>
              </a:xfrm>
              <a:prstGeom prst="rightArrow">
                <a:avLst>
                  <a:gd name="adj1" fmla="val 50000"/>
                  <a:gd name="adj2" fmla="val 1375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AutoShape 55"/>
              <p:cNvSpPr>
                <a:spLocks noChangeArrowheads="1"/>
              </p:cNvSpPr>
              <p:nvPr/>
            </p:nvSpPr>
            <p:spPr bwMode="auto">
              <a:xfrm rot="-9412074">
                <a:off x="3120" y="3600"/>
                <a:ext cx="528" cy="96"/>
              </a:xfrm>
              <a:prstGeom prst="rightArrow">
                <a:avLst>
                  <a:gd name="adj1" fmla="val 50000"/>
                  <a:gd name="adj2" fmla="val 1375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Text Box 63"/>
              <p:cNvSpPr txBox="1">
                <a:spLocks noChangeArrowheads="1"/>
              </p:cNvSpPr>
              <p:nvPr/>
            </p:nvSpPr>
            <p:spPr bwMode="auto">
              <a:xfrm>
                <a:off x="1872" y="3024"/>
                <a:ext cx="81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</a:pPr>
                <a:r>
                  <a:rPr lang="en-US" sz="2000" dirty="0"/>
                  <a:t>Prob. </a:t>
                </a:r>
                <a:r>
                  <a:rPr lang="el-GR" sz="2000" dirty="0">
                    <a:cs typeface="Times New Roman" pitchFamily="18" charset="0"/>
                  </a:rPr>
                  <a:t>β</a:t>
                </a:r>
              </a:p>
            </p:txBody>
          </p:sp>
          <p:sp>
            <p:nvSpPr>
              <p:cNvPr id="73" name="Text Box 64"/>
              <p:cNvSpPr txBox="1">
                <a:spLocks noChangeArrowheads="1"/>
              </p:cNvSpPr>
              <p:nvPr/>
            </p:nvSpPr>
            <p:spPr bwMode="auto">
              <a:xfrm rot="1236582">
                <a:off x="3168" y="3408"/>
                <a:ext cx="816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</a:pPr>
                <a:r>
                  <a:rPr lang="en-US" sz="2000"/>
                  <a:t>Prob. </a:t>
                </a:r>
                <a:r>
                  <a:rPr lang="el-GR" sz="2000">
                    <a:cs typeface="Times New Roman" pitchFamily="18" charset="0"/>
                  </a:rPr>
                  <a:t>β</a:t>
                </a:r>
              </a:p>
            </p:txBody>
          </p:sp>
        </p:grpSp>
        <p:sp>
          <p:nvSpPr>
            <p:cNvPr id="61" name="Text Box 66"/>
            <p:cNvSpPr txBox="1">
              <a:spLocks noChangeArrowheads="1"/>
            </p:cNvSpPr>
            <p:nvPr/>
          </p:nvSpPr>
          <p:spPr bwMode="auto">
            <a:xfrm>
              <a:off x="6307540" y="5275791"/>
              <a:ext cx="1219200" cy="3968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sz="2000" dirty="0"/>
                <a:t>Prob. </a:t>
              </a:r>
              <a:r>
                <a:rPr lang="el-GR" sz="2000" dirty="0">
                  <a:cs typeface="Times New Roman" pitchFamily="18" charset="0"/>
                </a:rPr>
                <a:t>δ</a:t>
              </a:r>
            </a:p>
          </p:txBody>
        </p:sp>
        <p:sp>
          <p:nvSpPr>
            <p:cNvPr id="65" name="Rectangle 59"/>
            <p:cNvSpPr>
              <a:spLocks noChangeArrowheads="1"/>
            </p:cNvSpPr>
            <p:nvPr/>
          </p:nvSpPr>
          <p:spPr bwMode="auto">
            <a:xfrm>
              <a:off x="6878541" y="5689600"/>
              <a:ext cx="60881" cy="29135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6756779" y="5806141"/>
              <a:ext cx="304404" cy="58271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1"/>
            <p:cNvSpPr>
              <a:spLocks noChangeArrowheads="1"/>
            </p:cNvSpPr>
            <p:nvPr/>
          </p:nvSpPr>
          <p:spPr bwMode="auto">
            <a:xfrm>
              <a:off x="6764739" y="5686113"/>
              <a:ext cx="304404" cy="2913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267200" y="3810000"/>
            <a:ext cx="48768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Informall</a:t>
            </a:r>
            <a:r>
              <a:rPr lang="en-US" b="1" dirty="0" smtClean="0"/>
              <a:t>y, </a:t>
            </a:r>
            <a:r>
              <a:rPr lang="en-US" sz="3200" b="1" i="1" dirty="0" smtClean="0"/>
              <a:t>NO</a:t>
            </a:r>
            <a:r>
              <a:rPr lang="en-US" b="1" i="1" dirty="0" smtClean="0"/>
              <a:t>  </a:t>
            </a:r>
            <a:r>
              <a:rPr lang="en-US" b="1" dirty="0" smtClean="0"/>
              <a:t>epidemic  if</a:t>
            </a:r>
          </a:p>
          <a:p>
            <a:pPr>
              <a:buNone/>
            </a:pPr>
            <a:r>
              <a:rPr lang="en-US" dirty="0" smtClean="0"/>
              <a:t>                    </a:t>
            </a:r>
          </a:p>
          <a:p>
            <a:pPr>
              <a:buNone/>
            </a:pPr>
            <a:r>
              <a:rPr lang="en-US" sz="4400" i="1" dirty="0" smtClean="0"/>
              <a:t>			    </a:t>
            </a:r>
            <a:r>
              <a:rPr lang="en-US" sz="4400" i="1" dirty="0" err="1" smtClean="0"/>
              <a:t>eig</a:t>
            </a:r>
            <a:r>
              <a:rPr lang="en-US" sz="4400" i="1" dirty="0" smtClean="0"/>
              <a:t> </a:t>
            </a:r>
            <a:r>
              <a:rPr lang="en-US" sz="4400" dirty="0" smtClean="0"/>
              <a:t>(</a:t>
            </a:r>
            <a:r>
              <a:rPr lang="en-US" sz="4400" b="1" dirty="0" smtClean="0">
                <a:latin typeface="Constantia" pitchFamily="18" charset="0"/>
              </a:rPr>
              <a:t>S</a:t>
            </a:r>
            <a:r>
              <a:rPr lang="en-US" sz="4400" dirty="0" smtClean="0"/>
              <a:t>) =         &lt; 1</a:t>
            </a:r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result: Dynamic Graphs Threshold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787374"/>
            <a:ext cx="762000" cy="71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3810000"/>
            <a:ext cx="4267200" cy="2133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smtClean="0"/>
              <a:t>Single number! </a:t>
            </a:r>
          </a:p>
          <a:p>
            <a:pPr algn="ctr">
              <a:buNone/>
            </a:pPr>
            <a:r>
              <a:rPr lang="en-US" sz="3600" dirty="0" smtClean="0"/>
              <a:t>Largest </a:t>
            </a:r>
            <a:r>
              <a:rPr lang="en-US" sz="3600" dirty="0" err="1" smtClean="0"/>
              <a:t>eigenvalue</a:t>
            </a:r>
            <a:r>
              <a:rPr lang="en-US" sz="3600" dirty="0" smtClean="0"/>
              <a:t> of </a:t>
            </a:r>
          </a:p>
          <a:p>
            <a:pPr algn="ctr">
              <a:buNone/>
            </a:pPr>
            <a:r>
              <a:rPr lang="en-US" sz="3600" dirty="0" smtClean="0"/>
              <a:t>The </a:t>
            </a:r>
            <a:r>
              <a:rPr lang="en-US" sz="3600" i="1" dirty="0" smtClean="0"/>
              <a:t>system matrix </a:t>
            </a:r>
            <a:r>
              <a:rPr lang="en-US" sz="3600" dirty="0" smtClean="0"/>
              <a:t> S</a:t>
            </a:r>
            <a:endParaRPr lang="en-US" sz="3600" dirty="0"/>
          </a:p>
        </p:txBody>
      </p:sp>
      <p:sp>
        <p:nvSpPr>
          <p:cNvPr id="48" name="Oval 47"/>
          <p:cNvSpPr/>
          <p:nvPr/>
        </p:nvSpPr>
        <p:spPr>
          <a:xfrm>
            <a:off x="4953000" y="2514600"/>
            <a:ext cx="838200" cy="1295400"/>
          </a:xfrm>
          <a:prstGeom prst="ellipse">
            <a:avLst/>
          </a:prstGeom>
          <a:noFill/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 </a:t>
            </a:r>
            <a:r>
              <a:rPr lang="en-US" sz="3200" dirty="0" err="1" smtClean="0">
                <a:solidFill>
                  <a:schemeClr val="bg1"/>
                </a:solidFill>
              </a:rPr>
              <a:t>Prakash</a:t>
            </a:r>
            <a:r>
              <a:rPr lang="en-US" sz="3200" dirty="0" smtClean="0">
                <a:solidFill>
                  <a:schemeClr val="bg1"/>
                </a:solidFill>
              </a:rPr>
              <a:t>+, ECML-PKDD 2010</a:t>
            </a:r>
            <a:endParaRPr lang="en-US" sz="3200" i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114800" y="3429000"/>
            <a:ext cx="838200" cy="3810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800600"/>
            <a:ext cx="45894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886200"/>
            <a:ext cx="11752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410200" y="388620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Constantia" pitchFamily="18" charset="0"/>
              </a:rPr>
              <a:t>S  =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3810000"/>
            <a:ext cx="1295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Details</a:t>
            </a:r>
            <a:endParaRPr lang="en-US" sz="2800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48" grpId="0" animBg="1"/>
      <p:bldP spid="14" grpId="0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600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 smtClean="0"/>
              <a:t>Synthetic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589782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 smtClean="0"/>
              <a:t>MIT Reality Mining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-1447802" y="3733802"/>
            <a:ext cx="4114804" cy="158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5791200"/>
            <a:ext cx="8153402" cy="158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1143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0" i="1" dirty="0" smtClean="0">
                <a:latin typeface="+mj-lt"/>
              </a:rPr>
              <a:t>log(fraction infected)</a:t>
            </a:r>
            <a:endParaRPr lang="en-US" sz="2400" b="0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199" y="5943600"/>
            <a:ext cx="121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0" i="1" dirty="0" smtClean="0">
                <a:latin typeface="+mj-lt"/>
              </a:rPr>
              <a:t>Time</a:t>
            </a:r>
            <a:endParaRPr lang="en-US" sz="2400" b="0" i="1" dirty="0">
              <a:latin typeface="+mj-lt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24075"/>
            <a:ext cx="4038671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260" y="2133600"/>
            <a:ext cx="415271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828800" y="4419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BELOW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3429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AT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2667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ABOVE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2743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ABOVE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66480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AT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4953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BELOW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Infection-profile</a:t>
            </a:r>
            <a:endParaRPr lang="en-US" dirty="0"/>
          </a:p>
        </p:txBody>
      </p:sp>
      <p:sp>
        <p:nvSpPr>
          <p:cNvPr id="579586" name="AutoShape 2" descr="data:image/jpeg;base64,/9j/4AAQSkZJRgABAQAAAQABAAD/2wCEAAkGBhQSERUUExMUFBUUGB4YGBcYFxgXIBwiICAcGh4hHB8aICYkGRwjHBwYHy8gIycpLCwsGh8xNTAqNSgrLCkBCQoKDgwOGg8PGi4kHyQuLCw1LC8sLCwvKi0tLSosLTYuLCwqLCwpMCo0LDQvLS0sLCwsNCwsLCw0LCwsKSk0LP/AABEIAHUAyAMBIgACEQEDEQH/xAAcAAACAgMBAQAAAAAAAAAAAAAABgUHAgMECAH/xABFEAACAQIEAgcFBgQEAwkBAAABAgMEEQAFEiEGMQcTIkFRYXEUMoGRoSMzQlKCsQhicpIVQ6KyJFPBNGNzg6PCw9HwGP/EABoBAAIDAQEAAAAAAAAAAAAAAAAEAQIDBQb/xAAwEQACAQIFAQcDBAMBAAAAAAAAAQIDEQQSITFBUQUTgZGhsfBhceEiQsHRMmLxFP/aAAwDAQACEQMRAD8AvHBgwYADBgwYAFfpK4pfL8vlnjAMlwiX3AZjYE+NtzbFVZzXSUa09LFO6S18gaqqNVnb3Qx1fh94gW5AeeLe4pgpqtTQzgv1ya2VeaKCAHJ/D27BfEg8wDZZ4l4BiqKWKARJK0C6FklkdHNgF99FO5tuCpB2xKqwhdS3MqlKU2mnZL4vI5qniqeOSGigk0kxl2kftlI17NwWvrcnYE7Dmcb8648qRUQUsPVB5gzNIyltCL3gA2LE3AvttiGfIKiNqZhk8cjUa6I2SuFyOXb1KNYvc7+PwxDcQNmZq46uDKWheKNo2W4mR1JuLhSCLE9x8Mbf+ijLhCyw9aNrT4fXcdK3pEmasio4UXUFEs8pu2lAeSry1t4nYauRx0U/Sf19aaeCLsQb1EjG9u4JGBa7X/EdhY7HFZz8QvFmSVkmX1cKtH1dRGY2sbDnGdrbgGxO3njDI+KMup8wlnWoqIYJ7mSCSC7BtyNLKx2DEncXsSN+eDNSb259C2TEJaPj18i3aTpDjmrHp40OiBbzSG+zH3UQDmeZJOwtbfu+U3STDNWNTU6l1h+/mY6ETu0rsS737thsd9sU/wAI8W08GY1ERmVqeqlMi1Jumn3iNat62I8eVxiX6J6UpLVU7SQEaw4n61CsncAtjvcXby3BxKjSdtev4CUsRFS0T2t9evJc0HElO8kkayoWiCl99hquQCeWqwvbmAR44+ZPxLT1RfqJBII20lxfST3hW5PbvK3GKfreHK5cnq0EDiZZGMjAhuuDNqZ4yN2Giw9BbG0zs2RNLRxSKqQ6B2bFdNlkIt4do6vU4FTg/wB3FyHWqx3jzb8lvZfxBDPJJHC5kMRs7KrFA3euu2ksO9QSR347IKpXvoYNpJU2N7Ecxt3jwxSPEOY+yZTCKWRo4nMadYhK9hhd2BHebG557nG7jniyWngpqSllMUdSRGHSw0RjSvYI5XDDcd1/HBKg0nr09Qhi1JpZXq36F2Br8sfcVnXcbJlFKqJAhAOiKJQVLt33O+55liCbnvJxIRdIBpIOsrzeSRgFjhQWBNrRoCdTnxYnnflsMVlRnE1hiacknfcfMGFkcdwx07T1X/DBd9DNra3cOyLFz+VSfXnbfwlxeuYI0kcE8UYtoeVVUSA33UBibC3eBzFr4ycWt0bRnGSvF3J/BjFJAeRB9DfGWILBgwYMABgwYMABgwYMABiC404tiy6keol3tsiXsXc8lH7k9wBOJqaYIpZiFVQSSTYADcknuAGKVyuqbP8AODOwJoKA/ZqeTtfskjxYjUfBVUYrJ5VdkpXHrgbLJUhaoqt6qrIlm2tpFuxGB3Ki7W8ScMmIbiniEUkWoWaWQ6IlPe1rkn+VR2j8u8YU044nCBRpuObkXLeNw1wLnuHLkML08NVr3nFC+Jx9DCtQqPUsW+DFdUXE1bNIsccq6nNheFD8Ta2w54a5MqzIe5VUj/10rr9Um/6YKmEqQ/yNMPjaWITdN3S+jJeaUqrEBmIBIVTu1hewubXPLfFX5l010AZo6ihqNamzJJFCSD4HUcOjDNU/yaCX+mWaI/6lYfXETnEMk4/43Iuvt+KOWCUj0LFG+GKRpNbo3ck9hDquknIpD28qPqI4lP8ApYY1pV8MT+9FNTn/AM0f7WYYnKrh3JP8/Lqyl82hqQP7oywxFSdGWTVJ/wCFzPq2P4HeNv8AS+hv3xpouqIN9HwvkrEey5xNAe4e0BPo6ofrhig4EzBVBpc8lZe7WgkX5hmGFX/+c3O6V0bL49Ux/ZiMOvR70YDK3eT2p5i6aCmnQg3Bva5udtj3XOIlOy0kCV+DhnyPO1i6lmyyshtbqpItAI8LKqgYjc/oaueJIavIldIrFGpJ1Urbayjc2I2ti2sGKLETRZ00yluM85oquARVFPmGXyRsGSR4WdVIFt9wSCPDyOOjMqijrRRtT5pT9dTSKxFQDCH90MTce8bX28cXCfDu8MRGY8IUVR99SQPfvMag/NbHG6xsuTB4WGmm38iL0gcKT1EdPJAi1UUU4eSOJgxZduQ7+8fqxHcYNUT18OWRdZErr1k5W4JTc6Rb8OkelyPDDTP0O0QOqnappH8YJmH0a+JLN0ippYZriSqWMxI8gu5QWDG627yN2B3YgczjWXaCs2+d/AxjgIprLxe3iTfCOTJS04jjgSADuUAFtram7y3md8TeFfgHis1kLpLpFTTN1cwGwPergdyuN/UMO7DRizkpfqRtGLisrd7BgwYMQWDBgwYADBgxH5/nUdJTS1EvuRKWPn4AeZNgPXABWPTrxmyomW05JmqLdZp5hSbKm3e5+g/mw38EcLrl1FHBtqA1yt4ud2N/AcvRcVd0SZZJmOZT5nUb9W118OsbkB5InL9OHzpRzcpTLSo1pKwlLjmsY3lb5WX9WFql5zVOJLkqcXOWyE3P+JlqJpKt20wL9nBe/uA7tbxkbf0C40UVakqB4zdTyPL9+WOHOuH1qI0j1GNEN7KL7AWA8rY7MtpUHVU8LIpZtCEsLLe5LNvvpAZj42t3471OPcrL+1I8LXaxks6u6kpbcJcDpwFPHEJKiVJFUdgOUJUfm3W9t7C/ww7LxTTd8yLflrul/wC8DCJ0jcEz1tNSUVAY+ojYmR2kFhYALqAuXJJZuR3wxUWXNl9BBRo/WykCGMsLgsdRZiD+BBdreCgd+ObUm5yzM9jhsPHD0lTjx7k/Q5xHM7iNlYJsSGBueZAt4C2/ibd2O0PirmoJZ80WngpYloqMaZ5pIVvKxFyFa1y1yDde8sSeQww53kUcaxpTtPDLMwROrnlsO920lipCoGPLnpHfigwTueZ6tPSy1ABkESMwVN9RHcLeex8N/DCNwBNVZl102Z0dOIGA6lXgAYnmba7krb8R5nl34689zBMsSNXzQxA9mOOaGOY2G1/s1R9I72J8d8TitmKi+iiqB5NNAT/cJB9cAHJXdH+WRo8vVmmVAWZ4pZYNIG5J0MALemF3hKOPMEkehzPNIhE+giVkkBvuCBIpNiPE3xPZ68lTTyU9Tl9UI5BZmp5YZDYENtdge4D3cSHCUVPHD1NNTywJHa6SRSRm55m7jtk2Nzc/tiLJgQ9ZleZU6NJ/ilM8aC7GpplQAebRsMa6PPM06tZBTUVZGwuHpqhk1DxAkBHj34leMODhmKxRyyukCPrkjTYyEe6C34VHa7u8cueNubyxZfRqkKrGFGiJRyF97+Jtux88QqMZO1itSqqUHOT0RBR9KtOrFKqCppWU2JdOsQH+uK/7YaMrzyCpXVBMkq+KMGt625HyOKIyHOJ6iZmKhYN7XBufDc89tz3b4tXo/oQokcKo1WDsFALNzAuO5FNz5vbuxXEYWnThnixLC46rVrdzOKva909vo/qNk86orOxCqoLMx5AAXJPoMVYOIBPrqpAQKklo170poTZbeDSyMB5mTyx3dLWdtK0GVwH7SrYGUj8Md+/1sSfJfPC+kiyzgR/dA2QeENMdCf31BZ/MRjHKrL9NvHw+ex26e9zI5w2W1tPXH7twIKsC9rHcNb+U/wC3zxekcgYAgggi4I3BHlimc1y5Z4Xibk62v4HuPwNjiY6D+LGkgegnP29GdIB5mO9h66D2fQphrA1c0Mr3RTEQtK/UtDBgwYfFgwYMGAAxSX8Q/FV+py+M3LESygfKNfibtbyXF0VNSsaM7kKqAsxPIAC5J9AMeeuAaNs4zuWulBMUT9bY+PKFPgAD+g4iTyq5K1La4E4cFBQQwGwYLrlP87dpr+nL0XFX5txEKmeor2v1Kjq4B/3aHcjzd98PfSrnjRUgp4zaasYxA/lS15W9Au36sVRFxlSxkQqG6tBpDaQRt5czfxxbAwV3Vk7dDldrTnKCo04t8u3T8/2fckrqupkWU6YoAfdtu3z3PrsMWXwLk8C082Y1EaGLQwj1IpAjTdnsRuXYbeSr44UqbLXrJYaeKQqKjmQi9iK13bxB0kKPNhh3rK9DJ/hPttK7PH1fUNTOoC6fc1xSAK2nkOeGq8rLJe4t2ZRU5PEZVFbJL1v1fF/uc/R3U02bxzSvlsUCpJpRkGnULXtdbdpdr227WOaumo6YSVstTVU8IcwUojmkdm0m0rqHLXVnW3hpjB/FiVziSspKaOjggpFM56iDqHdCtwSzaWU+6oZtRPO174i+JeGlnjRJaCsjEEBgg6tYqpI72u4VJAzPpFgSNudr4UO6MWSySVKl6LNxOimx6yGKWxtezGMRtyOOPKZcwmnkqglJULHqp4+3LCCFb7RkBDjtOAtyf8oW54g6TO6DKqB6ekM0NRLZQ1TDLExdrJ1jMyhQIwS1gdguOri3iiWmoIYclKVARdLSRlJiirpA7IJ1O5N72PfgAyr+GhLX+3VuW1czAKFRJIJol0jay6lZt7mxFrnliYqOkGA1EaO01MkXbk62GWPtEWRD2bAWJc3Ntl88dHCWcVkWWtUZqFSRAzmwUNoABGpV2Dk3Fh5d+Od+KYMqpVlr3KTVTNKyKC7FjbsgDujTQlzYdnzwAVrw1mNdnGcCoFQYIIJbhesCgIDcIqX7ZcbE2tub9wx6BGEyizjKMym6lFp6iXq+ssYgSFNvxFdmFxdb3GJLhvJaVdUtMjxrdoxaSTQwBsWVCxUC4IBtfbbY4AIOm6Wopc2GXwwvKLsrTKbgMoJO1t1BFi1+eIvjvN+tqSgPZh7Px/Ef2Hww3PllLllNK9PDHEbdw3ZjsNTHdt99zimuIcrepQIJdALanNiS3/43OHMNB6ztc4Pa9aLy0HKyerfREkVZiqILySMEjB5am5X8hux8gcWqgioaQlm+zgQs7Hmbdpif5mNz6nCV0a5LqlaY3ZKZeojLb3cgdY3qq6U9WbEf088RlYYqGPd6gh3A56QbIP1P/twljave1VBbL4xvsfC9xQzveWvhx/fiK2RVstQ1bmrD7aZvZqYeDyWQBf6FKj54ncipVXrCu6KRBGfFIRov+qTrH+OMKumFHHBAtj7BTtUP/NPJeKIeutnI9BiQy+jEUUcY/AoW/iRzPxNzjg1qma8lz7fNfE9JTjbTp8+fY6MJfENU+W5jBmEQ2JtIBtqtsyn+pPqL4dMRvEeUe000kX4iLp/UNx/9fHFMPV7uonwWqwzRsXNlmZJUQxzRNqjkUOp8QRf4Hy7sdWKR/h9409/LpjYi7w3/ANafD3gP6sXdj0RzAwYMGACvenPPjT5W6KbPUsIhbw3Z/wDSpHxxl0V8M+w5dGGH2s320m292HZH6VsPW+IHpGp/b89oKIm8cKGaQeROog+qxqP1YsSpn6tWcgWVS1jsNhf4bj64Wru9oovHTVlRca5mk9bVSytphgHsqG5HnKR5lzp/Thdy3JKJkVo0Elu0LntHu7QJG1+47Y2Zlw41RDEvWAFTrk/FqZjdjcd4Ja1+eJDgXo4Vqkq7MysGB03XTGdjv+YggX7sdiEHSillVktzyc6sMROTjValJ2UVe1tl/e46dHBEaSVbw1GqcBYSIWcCJfd+7ue212O3LThUoOjSiaZZqvNCsxYyTLpaAli2rstKFIHPe1/TDt0pVlXBS08GXI6PJdS8Yt1aRrqI1ck2tv4KcRXQ7mmZVSMawmWkCaY2lRdTNfmCRd103uWv3C+EZScndnpadONKChHZDNllaKmsqatftI6NGp4Ap1amsHmYW8SEjB/lPjhK6Of8b9v6+dH6iqGuUTMwCLq20KT2X7gtuXOwscdHFGa5VQVUVH7ECQLyyRF0aFTvfUh1uRu532FvTE7WR9VQ+2UdfVlCgaJJLVCyFiAigTLrBZio96++INCYp29rzN3O8NAvVKOYM0gDSH9EelPIu2OLOMxyR6o09R7J16gliyBStu4yWAVvLVfGGQZZmVDAqdVS1Vy0j2keGQu51vcsGVjqJF9tgMIeadHdI03W1kWZU13eSdjGs6tqOr7yAsI1G++m++ABvzXhCN6qGkpZ6mJCvtEwE7SoFUjqrJKWW7SgEDlaNtsY8T9G1TVyRPPJT1wgDaUlD0xOq19RhJB3A/CPO+Ovo9zykKSzLNCJJm7EOtQ6RRjq4I9LEG+gareLnEJRU/ETVccxdY4pnu0TGNkhjBBAP8xBI7FztuRgAwp6X/C4jTw5bNTz1fY66KRKtio3kK2Ie6JdgAgF9ONnGuYR1kMNHT1iUMCKdazCSndioAjjHWKvZvzNz3c8dOf8bpTNU5my9YEb2GjS9gxB1TPfwLi1x3RDxxnwp0yx188NMaRg7I7TkkFYtIJvuLsuw52tcDfABD5xHUUVGtPUVTVciAzOSSQvZsiKTuVABO/5sVpkXEdWZiCrTayLKdrFtkt4XJUW7xixc5zQTTu7EAyMSoJHIcgB5LbHTwdlonrl2GmmXr25bu10iB9O2/wGH6q7mkpJ2t7nlqFaOLxMoShmUnu+Ir55lg8P5UtJTRQXvoXtN+Zj2nY+rEnFL5PN/imfy1J3hgJZe8aU7EfzPb+eLQ6Rs8NJltRJezsvVx+Op+z9Bc/DFYcIUhpsmlkX72tcRR+PaPVJb5u3wx52o2qbfMtPPc9lTSzJcLUl41NUysDY1tS04JF7Q040xXFxsX0tbzx1TSVEThZIC6MbCWG7gf1obMnruMdmU0arVSqttFLFHSJ8usf4+5iP4kzWeWqiy6ibTPNYySj/ACl5k+Rt2ifCwG5whGLqTUIr8f8AFYabUY5mdcUysoZSGVtwRuD8cbPnjPjHgeooT7VQgzxWBqKa25O2qSMKNibamCjnvYjYRWScQw1aao27QHaQ7Mu/eO8eY2xethZUtd11Ip1lP7iDxbDJQZilTB2SWEyHwYHtDzHeR3hsemOFOIkrqSKpj2Ei3K89LDZlPmDcYpnjXJ/aKVrDtxdtfgDcfEX+mOr+HPO311NKd00iZfI3CNb+oFT+nHVwlTPT+q0E60csi8sGDBhoxK+4dywvm+Y1jjky00VxbZVUuR5X0i/rhwNj4YVeKuCsxllaSjzWSENv1TqCo/pKi9vUE+eE2s4b4oh9yrWf+mSP/wCVVwtOjKUr3LqSSsWLX8HUc28lNET+ZRoPzQg4j4ujyCMkwTVlOTz6qpf9pNW2K2m4l4mp79ZBI4HM+zxyD5xj/rjRH08ZhCbVFLCfIpJEfqT+2IyVVs/Ui0G7tFptw1WL91m1R6TQwTD4nSpxiJc4hFh7BVKNgLSUzf8AuXCPQ/xFRH76jkXzjkVvowH74ZMv6bMsl5zPCT/zI2/dNQxGarHctaLNEuYIkk8lbkdRqqbCaSPRVKwW1h2TdU7INrb9+JiHj/K6holaoWEwtqWKZTBZgNK3DgDs3uADzt4Ylsu4ppJ/uaqBz4LIt/kTfHbW5dHMtpYo5FP50Vx9QcT37W6DJ0EzpQhr6yILl0n2CxtJI8UgLSNyWNdBufHuG/Pa2M+E+F8yOWyQ107O9Syhgz6miiNhINXezLcWHK/rjsqei+gY6o4npn/NTyvCfkDp+mNY4VzCH/s2bSsB+CqiSYf3CzDGirxZXIyQ4zzvLaRYY6yKN+sISOPqRIbCy3tbZRcD9r47eF+KKSpaWCkN1pCIzZSEHMAIeRA0kfDwwoZhT1/XJNVZZS1zxqUWSCYoyg8yqScm8xuO446ch4+y6iQQtSzZYL7rLAyqTyuXXVqPmcaKSezIsOsfDNMqRIKeLRBcxKVBCE8yt+R88L3EmX01BSuKeGOJ6g6SUUAm+7Enmdv3wyZZn9PUi8E8Uo/kdW+gOELpDzLXUiMHaJbfE7n6WGGcPDNNHN7Tr9zh5NbvTzK7zXhhKiXrJXawAAUcgBu2/nv6Ys7ooorUbT2saqQuB4Iv2cY9NKk/qxXeeljGIo/vKh1hT1c2P0vi8MuoFhijhT3YkWNfRQFGM+0pKNoLnVivYUZzg6k3otF9Fz/HkU/0/ZsZJKWhj3JPWMB4sdEY/wB3zxKzUipV0FJ/l0cLVD/pHVoT8dbYVaF/8R4lll5xwOxHpF2E+bWOJLN8ys2c1F/u40pUPgbWa3xOOHiNZKmuF6y0/k9RS0Tl1ftqSWV50tPlr1kn+a0k5H5i7HQvy0D0GGXog4TaGF62pF6qt7bE81Q7qvlf3iP6R+HC1kXD/t9TS0hF6XL4opJ/B5NI0R+dhuR6+IxdGG8HRyp1OZe3BlXndqPT3DFd8ddEcdUxqaNvZawb6l2SQ/zgcifzAeoOLEwYe3FzzzR8VyQTGlzGM0867aiLK3gdtgD+YXU+WFqprpsmzPr6c2R+2BzV0Y3ZD5XFvLY49G8XcFU2ZQ9XUJcj3JBs6HxU/uDsceeOkHgSty5BHJeelVrxTAE6b/hPfHfbsnsm23fhaFBU55obPdGrqZo2kencvrlmiSVDdJFV1PiGAI+hwYr3oEz/AK/LOqY9ulcp+k9tf3YfpwYZMiysGDBgALY1VFIkgs6K48GUN++NuDAAqZp0WZZUe/RQg+MYMR3/APDK3+N8KWY/w6UT/czTxHzKyD6gH64tjBgA8+Zl/DhVLvBUwyeThoz9NQv8sQbcGZ/QbxrVADvgl6wfJGP1GPT+DAB5hi6XM4pTpmYtbunhAPzsp+uGPLf4iHFvaKNSPzROV+jA/vi956ZXFnVWHgwBH1ws5t0XZZUe/RxA/mjBiP8A6ZF/jfGbpxfBOZi9lHTXls9g0jwE90qG39yah87Yb6XM4KlPs5I5kP5Ssg+IF/rhCzL+Hakb7ioniPg2mQfsD9cKNd0CZjTnXSzxSEctLtC/wvt/qxm8OuGWU+pZuZ9HGXTnX7OInv78JMLA+PYIHhzGF+t6KpVJNPmM3jpqUEw+LDf42wopxFxBl5tNDNKg2PWx9cPhJHvb9RxOZR09wNZaqnkhYEXaM6x/a1mHpviF3tPWLKVKdKqrTin9yS4b4CrEzCGar9naOBXKGJju5FlJVhfYXw98QZj7PSzzf8qJ3HqFNvrbEblnH1FUkCCoSQt+G5U/JgDiL6U8ytlFZYEHsxsL7jUyfuD9cZTlOpNOe5alShRhkpqyEfoPy60M9Q3ORwgJ8F7TfMsPliHnDy5U+gXevzLsg/i32B8rjDpwS6QZbTxpYtJG7W1qG1EO1ivnYAH0xP8AC/RcscFCJ3c+zFZjEQthLYk9pdyFY8t/dwtShKrWnP8A2Xkr/gbm1GCX0Y0cJcOCiphHfXIxLzSWtrkbdm9O4DuAAxNYMGOuJBgwYMABjCeBXUq6hlYWKsAQR4EHmMZ4MAFcy9Fz0dT7VlEwpyxHW08hYwuL7ja5XmSOdu7Tj7ixcGAAwYMGAAwYMGAAwYMGAAwYMGAAwYMGAAwYMGAAxG5pw1S1ItPTQy/1xqx+BIuMfMGABOzLoJy2S5jSWna3OKRrfJ9WF7Pej+ehiYivNTCBcw1MImVgvaAJLjYHwwYMRYBv6O85TNKQTTUsCtFIYwAgIGkCxXUCV2NrXw7YMGJAMGDBgAMGDBgAMGDBgAMGDBg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588" name="AutoShape 4" descr="data:image/jpeg;base64,/9j/4AAQSkZJRgABAQAAAQABAAD/2wCEAAkGBhQSERUUExMUFBUUGB4YGBcYFxgXIBwiICAcGh4hHB8aICYkGRwjHBwYHy8gIycpLCwsGh8xNTAqNSgrLCkBCQoKDgwOGg8PGi4kHyQuLCw1LC8sLCwvKi0tLSosLTYuLCwqLCwpMCo0LDQvLS0sLCwsNCwsLCw0LCwsKSk0LP/AABEIAHUAyAMBIgACEQEDEQH/xAAcAAACAgMBAQAAAAAAAAAAAAAABgUHAgMECAH/xABFEAACAQIEAgcFBgQEAwkBAAABAgMEEQAFEiEGMQcTIkFRYXEUMoGRoSMzQlKCsQhicpIVQ6KyJFPBNGNzg6PCw9HwGP/EABoBAAIDAQEAAAAAAAAAAAAAAAAEAQIDBQb/xAAwEQACAQIFAQcDBAMBAAAAAAAAAQIDEQQSITFBUQUTgZGhsfBhceEiQsHRMmLxFP/aAAwDAQACEQMRAD8AvHBgwYADBgwYAFfpK4pfL8vlnjAMlwiX3AZjYE+NtzbFVZzXSUa09LFO6S18gaqqNVnb3Qx1fh94gW5AeeLe4pgpqtTQzgv1ya2VeaKCAHJ/D27BfEg8wDZZ4l4BiqKWKARJK0C6FklkdHNgF99FO5tuCpB2xKqwhdS3MqlKU2mnZL4vI5qniqeOSGigk0kxl2kftlI17NwWvrcnYE7Dmcb8648qRUQUsPVB5gzNIyltCL3gA2LE3AvttiGfIKiNqZhk8cjUa6I2SuFyOXb1KNYvc7+PwxDcQNmZq46uDKWheKNo2W4mR1JuLhSCLE9x8Mbf+ijLhCyw9aNrT4fXcdK3pEmasio4UXUFEs8pu2lAeSry1t4nYauRx0U/Sf19aaeCLsQb1EjG9u4JGBa7X/EdhY7HFZz8QvFmSVkmX1cKtH1dRGY2sbDnGdrbgGxO3njDI+KMup8wlnWoqIYJ7mSCSC7BtyNLKx2DEncXsSN+eDNSb259C2TEJaPj18i3aTpDjmrHp40OiBbzSG+zH3UQDmeZJOwtbfu+U3STDNWNTU6l1h+/mY6ETu0rsS737thsd9sU/wAI8W08GY1ERmVqeqlMi1Jumn3iNat62I8eVxiX6J6UpLVU7SQEaw4n61CsncAtjvcXby3BxKjSdtev4CUsRFS0T2t9evJc0HElO8kkayoWiCl99hquQCeWqwvbmAR44+ZPxLT1RfqJBII20lxfST3hW5PbvK3GKfreHK5cnq0EDiZZGMjAhuuDNqZ4yN2Giw9BbG0zs2RNLRxSKqQ6B2bFdNlkIt4do6vU4FTg/wB3FyHWqx3jzb8lvZfxBDPJJHC5kMRs7KrFA3euu2ksO9QSR347IKpXvoYNpJU2N7Ecxt3jwxSPEOY+yZTCKWRo4nMadYhK9hhd2BHebG557nG7jniyWngpqSllMUdSRGHSw0RjSvYI5XDDcd1/HBKg0nr09Qhi1JpZXq36F2Br8sfcVnXcbJlFKqJAhAOiKJQVLt33O+55liCbnvJxIRdIBpIOsrzeSRgFjhQWBNrRoCdTnxYnnflsMVlRnE1hiacknfcfMGFkcdwx07T1X/DBd9DNra3cOyLFz+VSfXnbfwlxeuYI0kcE8UYtoeVVUSA33UBibC3eBzFr4ycWt0bRnGSvF3J/BjFJAeRB9DfGWILBgwYMABgwYMABgwYMABiC404tiy6keol3tsiXsXc8lH7k9wBOJqaYIpZiFVQSSTYADcknuAGKVyuqbP8AODOwJoKA/ZqeTtfskjxYjUfBVUYrJ5VdkpXHrgbLJUhaoqt6qrIlm2tpFuxGB3Ki7W8ScMmIbiniEUkWoWaWQ6IlPe1rkn+VR2j8u8YU044nCBRpuObkXLeNw1wLnuHLkML08NVr3nFC+Jx9DCtQqPUsW+DFdUXE1bNIsccq6nNheFD8Ta2w54a5MqzIe5VUj/10rr9Um/6YKmEqQ/yNMPjaWITdN3S+jJeaUqrEBmIBIVTu1hewubXPLfFX5l010AZo6ihqNamzJJFCSD4HUcOjDNU/yaCX+mWaI/6lYfXETnEMk4/43Iuvt+KOWCUj0LFG+GKRpNbo3ck9hDquknIpD28qPqI4lP8ApYY1pV8MT+9FNTn/AM0f7WYYnKrh3JP8/Lqyl82hqQP7oywxFSdGWTVJ/wCFzPq2P4HeNv8AS+hv3xpouqIN9HwvkrEey5xNAe4e0BPo6ofrhig4EzBVBpc8lZe7WgkX5hmGFX/+c3O6V0bL49Ux/ZiMOvR70YDK3eT2p5i6aCmnQg3Bva5udtj3XOIlOy0kCV+DhnyPO1i6lmyyshtbqpItAI8LKqgYjc/oaueJIavIldIrFGpJ1Urbayjc2I2ti2sGKLETRZ00yluM85oquARVFPmGXyRsGSR4WdVIFt9wSCPDyOOjMqijrRRtT5pT9dTSKxFQDCH90MTce8bX28cXCfDu8MRGY8IUVR99SQPfvMag/NbHG6xsuTB4WGmm38iL0gcKT1EdPJAi1UUU4eSOJgxZduQ7+8fqxHcYNUT18OWRdZErr1k5W4JTc6Rb8OkelyPDDTP0O0QOqnappH8YJmH0a+JLN0ippYZriSqWMxI8gu5QWDG627yN2B3YgczjWXaCs2+d/AxjgIprLxe3iTfCOTJS04jjgSADuUAFtram7y3md8TeFfgHis1kLpLpFTTN1cwGwPergdyuN/UMO7DRizkpfqRtGLisrd7BgwYMQWDBgwYADBgxH5/nUdJTS1EvuRKWPn4AeZNgPXABWPTrxmyomW05JmqLdZp5hSbKm3e5+g/mw38EcLrl1FHBtqA1yt4ud2N/AcvRcVd0SZZJmOZT5nUb9W118OsbkB5InL9OHzpRzcpTLSo1pKwlLjmsY3lb5WX9WFql5zVOJLkqcXOWyE3P+JlqJpKt20wL9nBe/uA7tbxkbf0C40UVakqB4zdTyPL9+WOHOuH1qI0j1GNEN7KL7AWA8rY7MtpUHVU8LIpZtCEsLLe5LNvvpAZj42t3471OPcrL+1I8LXaxks6u6kpbcJcDpwFPHEJKiVJFUdgOUJUfm3W9t7C/ww7LxTTd8yLflrul/wC8DCJ0jcEz1tNSUVAY+ojYmR2kFhYALqAuXJJZuR3wxUWXNl9BBRo/WykCGMsLgsdRZiD+BBdreCgd+ObUm5yzM9jhsPHD0lTjx7k/Q5xHM7iNlYJsSGBueZAt4C2/ibd2O0PirmoJZ80WngpYloqMaZ5pIVvKxFyFa1y1yDde8sSeQww53kUcaxpTtPDLMwROrnlsO920lipCoGPLnpHfigwTueZ6tPSy1ABkESMwVN9RHcLeex8N/DCNwBNVZl102Z0dOIGA6lXgAYnmba7krb8R5nl34689zBMsSNXzQxA9mOOaGOY2G1/s1R9I72J8d8TitmKi+iiqB5NNAT/cJB9cAHJXdH+WRo8vVmmVAWZ4pZYNIG5J0MALemF3hKOPMEkehzPNIhE+giVkkBvuCBIpNiPE3xPZ68lTTyU9Tl9UI5BZmp5YZDYENtdge4D3cSHCUVPHD1NNTywJHa6SRSRm55m7jtk2Nzc/tiLJgQ9ZleZU6NJ/ilM8aC7GpplQAebRsMa6PPM06tZBTUVZGwuHpqhk1DxAkBHj34leMODhmKxRyyukCPrkjTYyEe6C34VHa7u8cueNubyxZfRqkKrGFGiJRyF97+Jtux88QqMZO1itSqqUHOT0RBR9KtOrFKqCppWU2JdOsQH+uK/7YaMrzyCpXVBMkq+KMGt625HyOKIyHOJ6iZmKhYN7XBufDc89tz3b4tXo/oQokcKo1WDsFALNzAuO5FNz5vbuxXEYWnThnixLC46rVrdzOKva909vo/qNk86orOxCqoLMx5AAXJPoMVYOIBPrqpAQKklo170poTZbeDSyMB5mTyx3dLWdtK0GVwH7SrYGUj8Md+/1sSfJfPC+kiyzgR/dA2QeENMdCf31BZ/MRjHKrL9NvHw+ex26e9zI5w2W1tPXH7twIKsC9rHcNb+U/wC3zxekcgYAgggi4I3BHlimc1y5Z4Xibk62v4HuPwNjiY6D+LGkgegnP29GdIB5mO9h66D2fQphrA1c0Mr3RTEQtK/UtDBgwYfFgwYMGAAxSX8Q/FV+py+M3LESygfKNfibtbyXF0VNSsaM7kKqAsxPIAC5J9AMeeuAaNs4zuWulBMUT9bY+PKFPgAD+g4iTyq5K1La4E4cFBQQwGwYLrlP87dpr+nL0XFX5txEKmeor2v1Kjq4B/3aHcjzd98PfSrnjRUgp4zaasYxA/lS15W9Au36sVRFxlSxkQqG6tBpDaQRt5czfxxbAwV3Vk7dDldrTnKCo04t8u3T8/2fckrqupkWU6YoAfdtu3z3PrsMWXwLk8C082Y1EaGLQwj1IpAjTdnsRuXYbeSr44UqbLXrJYaeKQqKjmQi9iK13bxB0kKPNhh3rK9DJ/hPttK7PH1fUNTOoC6fc1xSAK2nkOeGq8rLJe4t2ZRU5PEZVFbJL1v1fF/uc/R3U02bxzSvlsUCpJpRkGnULXtdbdpdr227WOaumo6YSVstTVU8IcwUojmkdm0m0rqHLXVnW3hpjB/FiVziSspKaOjggpFM56iDqHdCtwSzaWU+6oZtRPO174i+JeGlnjRJaCsjEEBgg6tYqpI72u4VJAzPpFgSNudr4UO6MWSySVKl6LNxOimx6yGKWxtezGMRtyOOPKZcwmnkqglJULHqp4+3LCCFb7RkBDjtOAtyf8oW54g6TO6DKqB6ekM0NRLZQ1TDLExdrJ1jMyhQIwS1gdguOri3iiWmoIYclKVARdLSRlJiirpA7IJ1O5N72PfgAyr+GhLX+3VuW1czAKFRJIJol0jay6lZt7mxFrnliYqOkGA1EaO01MkXbk62GWPtEWRD2bAWJc3Ntl88dHCWcVkWWtUZqFSRAzmwUNoABGpV2Dk3Fh5d+Od+KYMqpVlr3KTVTNKyKC7FjbsgDujTQlzYdnzwAVrw1mNdnGcCoFQYIIJbhesCgIDcIqX7ZcbE2tub9wx6BGEyizjKMym6lFp6iXq+ssYgSFNvxFdmFxdb3GJLhvJaVdUtMjxrdoxaSTQwBsWVCxUC4IBtfbbY4AIOm6Wopc2GXwwvKLsrTKbgMoJO1t1BFi1+eIvjvN+tqSgPZh7Px/Ef2Hww3PllLllNK9PDHEbdw3ZjsNTHdt99zimuIcrepQIJdALanNiS3/43OHMNB6ztc4Pa9aLy0HKyerfREkVZiqILySMEjB5am5X8hux8gcWqgioaQlm+zgQs7Hmbdpif5mNz6nCV0a5LqlaY3ZKZeojLb3cgdY3qq6U9WbEf088RlYYqGPd6gh3A56QbIP1P/twljave1VBbL4xvsfC9xQzveWvhx/fiK2RVstQ1bmrD7aZvZqYeDyWQBf6FKj54ncipVXrCu6KRBGfFIRov+qTrH+OMKumFHHBAtj7BTtUP/NPJeKIeutnI9BiQy+jEUUcY/AoW/iRzPxNzjg1qma8lz7fNfE9JTjbTp8+fY6MJfENU+W5jBmEQ2JtIBtqtsyn+pPqL4dMRvEeUe000kX4iLp/UNx/9fHFMPV7uonwWqwzRsXNlmZJUQxzRNqjkUOp8QRf4Hy7sdWKR/h9409/LpjYi7w3/ANafD3gP6sXdj0RzAwYMGACvenPPjT5W6KbPUsIhbw3Z/wDSpHxxl0V8M+w5dGGH2s320m292HZH6VsPW+IHpGp/b89oKIm8cKGaQeROog+qxqP1YsSpn6tWcgWVS1jsNhf4bj64Wru9oovHTVlRca5mk9bVSytphgHsqG5HnKR5lzp/Thdy3JKJkVo0Elu0LntHu7QJG1+47Y2Zlw41RDEvWAFTrk/FqZjdjcd4Ja1+eJDgXo4Vqkq7MysGB03XTGdjv+YggX7sdiEHSillVktzyc6sMROTjValJ2UVe1tl/e46dHBEaSVbw1GqcBYSIWcCJfd+7ue212O3LThUoOjSiaZZqvNCsxYyTLpaAli2rstKFIHPe1/TDt0pVlXBS08GXI6PJdS8Yt1aRrqI1ck2tv4KcRXQ7mmZVSMawmWkCaY2lRdTNfmCRd103uWv3C+EZScndnpadONKChHZDNllaKmsqatftI6NGp4Ap1amsHmYW8SEjB/lPjhK6Of8b9v6+dH6iqGuUTMwCLq20KT2X7gtuXOwscdHFGa5VQVUVH7ECQLyyRF0aFTvfUh1uRu532FvTE7WR9VQ+2UdfVlCgaJJLVCyFiAigTLrBZio96++INCYp29rzN3O8NAvVKOYM0gDSH9EelPIu2OLOMxyR6o09R7J16gliyBStu4yWAVvLVfGGQZZmVDAqdVS1Vy0j2keGQu51vcsGVjqJF9tgMIeadHdI03W1kWZU13eSdjGs6tqOr7yAsI1G++m++ABvzXhCN6qGkpZ6mJCvtEwE7SoFUjqrJKWW7SgEDlaNtsY8T9G1TVyRPPJT1wgDaUlD0xOq19RhJB3A/CPO+Ovo9zykKSzLNCJJm7EOtQ6RRjq4I9LEG+gareLnEJRU/ETVccxdY4pnu0TGNkhjBBAP8xBI7FztuRgAwp6X/C4jTw5bNTz1fY66KRKtio3kK2Ie6JdgAgF9ONnGuYR1kMNHT1iUMCKdazCSndioAjjHWKvZvzNz3c8dOf8bpTNU5my9YEb2GjS9gxB1TPfwLi1x3RDxxnwp0yx188NMaRg7I7TkkFYtIJvuLsuw52tcDfABD5xHUUVGtPUVTVciAzOSSQvZsiKTuVABO/5sVpkXEdWZiCrTayLKdrFtkt4XJUW7xixc5zQTTu7EAyMSoJHIcgB5LbHTwdlonrl2GmmXr25bu10iB9O2/wGH6q7mkpJ2t7nlqFaOLxMoShmUnu+Ir55lg8P5UtJTRQXvoXtN+Zj2nY+rEnFL5PN/imfy1J3hgJZe8aU7EfzPb+eLQ6Rs8NJltRJezsvVx+Op+z9Bc/DFYcIUhpsmlkX72tcRR+PaPVJb5u3wx52o2qbfMtPPc9lTSzJcLUl41NUysDY1tS04JF7Q040xXFxsX0tbzx1TSVEThZIC6MbCWG7gf1obMnruMdmU0arVSqttFLFHSJ8usf4+5iP4kzWeWqiy6ibTPNYySj/ACl5k+Rt2ifCwG5whGLqTUIr8f8AFYabUY5mdcUysoZSGVtwRuD8cbPnjPjHgeooT7VQgzxWBqKa25O2qSMKNibamCjnvYjYRWScQw1aao27QHaQ7Mu/eO8eY2xethZUtd11Ip1lP7iDxbDJQZilTB2SWEyHwYHtDzHeR3hsemOFOIkrqSKpj2Ei3K89LDZlPmDcYpnjXJ/aKVrDtxdtfgDcfEX+mOr+HPO311NKd00iZfI3CNb+oFT+nHVwlTPT+q0E60csi8sGDBhoxK+4dywvm+Y1jjky00VxbZVUuR5X0i/rhwNj4YVeKuCsxllaSjzWSENv1TqCo/pKi9vUE+eE2s4b4oh9yrWf+mSP/wCVVwtOjKUr3LqSSsWLX8HUc28lNET+ZRoPzQg4j4ujyCMkwTVlOTz6qpf9pNW2K2m4l4mp79ZBI4HM+zxyD5xj/rjRH08ZhCbVFLCfIpJEfqT+2IyVVs/Ui0G7tFptw1WL91m1R6TQwTD4nSpxiJc4hFh7BVKNgLSUzf8AuXCPQ/xFRH76jkXzjkVvowH74ZMv6bMsl5zPCT/zI2/dNQxGarHctaLNEuYIkk8lbkdRqqbCaSPRVKwW1h2TdU7INrb9+JiHj/K6holaoWEwtqWKZTBZgNK3DgDs3uADzt4Ylsu4ppJ/uaqBz4LIt/kTfHbW5dHMtpYo5FP50Vx9QcT37W6DJ0EzpQhr6yILl0n2CxtJI8UgLSNyWNdBufHuG/Pa2M+E+F8yOWyQ107O9Syhgz6miiNhINXezLcWHK/rjsqei+gY6o4npn/NTyvCfkDp+mNY4VzCH/s2bSsB+CqiSYf3CzDGirxZXIyQ4zzvLaRYY6yKN+sISOPqRIbCy3tbZRcD9r47eF+KKSpaWCkN1pCIzZSEHMAIeRA0kfDwwoZhT1/XJNVZZS1zxqUWSCYoyg8yqScm8xuO446ch4+y6iQQtSzZYL7rLAyqTyuXXVqPmcaKSezIsOsfDNMqRIKeLRBcxKVBCE8yt+R88L3EmX01BSuKeGOJ6g6SUUAm+7Enmdv3wyZZn9PUi8E8Uo/kdW+gOELpDzLXUiMHaJbfE7n6WGGcPDNNHN7Tr9zh5NbvTzK7zXhhKiXrJXawAAUcgBu2/nv6Ys7ooorUbT2saqQuB4Iv2cY9NKk/qxXeeljGIo/vKh1hT1c2P0vi8MuoFhijhT3YkWNfRQFGM+0pKNoLnVivYUZzg6k3otF9Fz/HkU/0/ZsZJKWhj3JPWMB4sdEY/wB3zxKzUipV0FJ/l0cLVD/pHVoT8dbYVaF/8R4lll5xwOxHpF2E+bWOJLN8ys2c1F/u40pUPgbWa3xOOHiNZKmuF6y0/k9RS0Tl1ftqSWV50tPlr1kn+a0k5H5i7HQvy0D0GGXog4TaGF62pF6qt7bE81Q7qvlf3iP6R+HC1kXD/t9TS0hF6XL4opJ/B5NI0R+dhuR6+IxdGG8HRyp1OZe3BlXndqPT3DFd8ddEcdUxqaNvZawb6l2SQ/zgcifzAeoOLEwYe3FzzzR8VyQTGlzGM0867aiLK3gdtgD+YXU+WFqprpsmzPr6c2R+2BzV0Y3ZD5XFvLY49G8XcFU2ZQ9XUJcj3JBs6HxU/uDsceeOkHgSty5BHJeelVrxTAE6b/hPfHfbsnsm23fhaFBU55obPdGrqZo2kencvrlmiSVDdJFV1PiGAI+hwYr3oEz/AK/LOqY9ulcp+k9tf3YfpwYZMiysGDBgALY1VFIkgs6K48GUN++NuDAAqZp0WZZUe/RQg+MYMR3/APDK3+N8KWY/w6UT/czTxHzKyD6gH64tjBgA8+Zl/DhVLvBUwyeThoz9NQv8sQbcGZ/QbxrVADvgl6wfJGP1GPT+DAB5hi6XM4pTpmYtbunhAPzsp+uGPLf4iHFvaKNSPzROV+jA/vi956ZXFnVWHgwBH1ws5t0XZZUe/RxA/mjBiP8A6ZF/jfGbpxfBOZi9lHTXls9g0jwE90qG39yah87Yb6XM4KlPs5I5kP5Ssg+IF/rhCzL+Hakb7ioniPg2mQfsD9cKNd0CZjTnXSzxSEctLtC/wvt/qxm8OuGWU+pZuZ9HGXTnX7OInv78JMLA+PYIHhzGF+t6KpVJNPmM3jpqUEw+LDf42wopxFxBl5tNDNKg2PWx9cPhJHvb9RxOZR09wNZaqnkhYEXaM6x/a1mHpviF3tPWLKVKdKqrTin9yS4b4CrEzCGar9naOBXKGJju5FlJVhfYXw98QZj7PSzzf8qJ3HqFNvrbEblnH1FUkCCoSQt+G5U/JgDiL6U8ytlFZYEHsxsL7jUyfuD9cZTlOpNOe5alShRhkpqyEfoPy60M9Q3ORwgJ8F7TfMsPliHnDy5U+gXevzLsg/i32B8rjDpwS6QZbTxpYtJG7W1qG1EO1ivnYAH0xP8AC/RcscFCJ3c+zFZjEQthLYk9pdyFY8t/dwtShKrWnP8A2Xkr/gbm1GCX0Y0cJcOCiphHfXIxLzSWtrkbdm9O4DuAAxNYMGOuJBgwYMABjCeBXUq6hlYWKsAQR4EHmMZ4MAFcy9Fz0dT7VlEwpyxHW08hYwuL7ja5XmSOdu7Tj7ixcGAAwYMGAAwYMGAAwYMGAAwYMGAAwYMGAAwYMGAAxG5pw1S1ItPTQy/1xqx+BIuMfMGABOzLoJy2S5jSWna3OKRrfJ9WF7Pej+ehiYivNTCBcw1MImVgvaAJLjYHwwYMRYBv6O85TNKQTTUsCtFIYwAgIGkCxXUCV2NrXw7YMGJAMGDBgAMGDBgAMGDBgAMGDBg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9590" name="Picture 6" descr="Calendar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524000"/>
            <a:ext cx="1214923" cy="714375"/>
          </a:xfrm>
          <a:prstGeom prst="rect">
            <a:avLst/>
          </a:prstGeom>
          <a:noFill/>
        </p:spPr>
      </p:pic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0" descr="http://t2.gstatic.com/images?q=tbn:ANd9GcQ0kc6Q5AtdukeK7aMtAhvD90O7ex6LTjoH1wAJTMuMLWmMM9Rws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752600"/>
            <a:ext cx="1219200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Information Diffusion</a:t>
            </a:r>
          </a:p>
          <a:p>
            <a:r>
              <a:rPr lang="en-US" dirty="0" smtClean="0"/>
              <a:t>Viral Marketing</a:t>
            </a:r>
          </a:p>
          <a:p>
            <a:r>
              <a:rPr lang="en-US" dirty="0" smtClean="0"/>
              <a:t>Epidemiology and Public Health</a:t>
            </a:r>
          </a:p>
          <a:p>
            <a:r>
              <a:rPr lang="en-US" dirty="0" smtClean="0"/>
              <a:t>Cyber Security</a:t>
            </a:r>
          </a:p>
          <a:p>
            <a:r>
              <a:rPr lang="en-US" dirty="0" smtClean="0"/>
              <a:t>Human mobility </a:t>
            </a:r>
          </a:p>
          <a:p>
            <a:r>
              <a:rPr lang="en-US" dirty="0" smtClean="0"/>
              <a:t>Games and Virtual Worlds </a:t>
            </a:r>
          </a:p>
          <a:p>
            <a:r>
              <a:rPr lang="en-US" dirty="0" smtClean="0"/>
              <a:t>Ecology</a:t>
            </a:r>
          </a:p>
          <a:p>
            <a:r>
              <a:rPr lang="en-US" dirty="0" smtClean="0"/>
              <a:t>Social Collaboration</a:t>
            </a:r>
          </a:p>
          <a:p>
            <a:pPr>
              <a:buNone/>
            </a:pPr>
            <a:r>
              <a:rPr lang="en-US" dirty="0" smtClean="0"/>
              <a:t>........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600200"/>
            <a:ext cx="137795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6" descr="http://t0.gstatic.com/images?q=tbn:ANd9GcQ687kbxbHM6ffObYHLQ0EkeqZq5KoUxV9wp-iHrk0iHycVj_K-"/>
          <p:cNvPicPr>
            <a:picLocks noChangeAspect="1" noChangeArrowheads="1"/>
          </p:cNvPicPr>
          <p:nvPr/>
        </p:nvPicPr>
        <p:blipFill>
          <a:blip r:embed="rId4" cstate="print"/>
          <a:srcRect l="3009" t="6076"/>
          <a:stretch>
            <a:fillRect/>
          </a:stretch>
        </p:blipFill>
        <p:spPr bwMode="auto">
          <a:xfrm>
            <a:off x="7315200" y="3657600"/>
            <a:ext cx="1066800" cy="511680"/>
          </a:xfrm>
          <a:prstGeom prst="rect">
            <a:avLst/>
          </a:prstGeom>
          <a:noFill/>
        </p:spPr>
      </p:pic>
      <p:pic>
        <p:nvPicPr>
          <p:cNvPr id="9" name="Picture 2" descr="http://t3.gstatic.com/images?q=tbn:ANd9GcSAV_joqAusDwGoc37Rx-vImXk6xEso-VIz4vAn026-t4NH8E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590800"/>
            <a:ext cx="533738" cy="536122"/>
          </a:xfrm>
          <a:prstGeom prst="rect">
            <a:avLst/>
          </a:prstGeom>
          <a:noFill/>
        </p:spPr>
      </p:pic>
      <p:pic>
        <p:nvPicPr>
          <p:cNvPr id="582660" name="Picture 4" descr="http://t3.gstatic.com/images?q=tbn:ANd9GcQJ-Gs0rhmwMa7LcF-_K3LyKR-ZsfVj59souUhmpxZn_A89JpZ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200400"/>
            <a:ext cx="1240226" cy="447676"/>
          </a:xfrm>
          <a:prstGeom prst="rect">
            <a:avLst/>
          </a:prstGeom>
          <a:noFill/>
        </p:spPr>
      </p:pic>
      <p:pic>
        <p:nvPicPr>
          <p:cNvPr id="582662" name="Picture 6" descr="http://t1.gstatic.com/images?q=tbn:ANd9GcTGGTOGjb_joL0KEb2FIeup2YpHMbwFsCMEKCEo4-pqNN4ARiw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4267200"/>
            <a:ext cx="1038225" cy="428380"/>
          </a:xfrm>
          <a:prstGeom prst="rect">
            <a:avLst/>
          </a:prstGeom>
          <a:noFill/>
        </p:spPr>
      </p:pic>
      <p:pic>
        <p:nvPicPr>
          <p:cNvPr id="12" name="Picture 12" descr="http://t3.gstatic.com/images?q=tbn:ANd9GcSBADapG4c2D5Gt02dhM3_-Z78svuZhXVMVW9-_ALw8qnJe-ZV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4876800"/>
            <a:ext cx="681288" cy="488471"/>
          </a:xfrm>
          <a:prstGeom prst="rect">
            <a:avLst/>
          </a:prstGeom>
          <a:noFill/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60098" name="Picture 2" descr="http://www.ns-cta.org/ns-cta-blog/wp-content/themes/iBeam-CMS/img/spacer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60100" name="Picture 4" descr="http://www.ns-cta.org/ns-cta-blog/wp-content/themes/iBeam-CMS/img/spacer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“Take-off” plots</a:t>
            </a:r>
            <a:endParaRPr lang="en-US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39576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0137" y="2357107"/>
            <a:ext cx="3929063" cy="320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-1447802" y="3733802"/>
            <a:ext cx="4114804" cy="158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" y="5791200"/>
            <a:ext cx="8153402" cy="158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3810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b="0" i="1" dirty="0" smtClean="0">
                <a:latin typeface="+mj-lt"/>
              </a:rPr>
              <a:t>Footprint     (# infected @ “steady state”)</a:t>
            </a:r>
            <a:endParaRPr lang="en-US" sz="2000" b="0" i="1" dirty="0">
              <a:latin typeface="+mj-lt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0844" y="5867400"/>
            <a:ext cx="1181956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rot="5400000" flipH="1" flipV="1">
            <a:off x="1295400" y="3886200"/>
            <a:ext cx="2743200" cy="0"/>
          </a:xfrm>
          <a:prstGeom prst="line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95400" y="2895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Our threshold</a:t>
            </a:r>
            <a:endParaRPr lang="en-US" sz="2400" dirty="0">
              <a:latin typeface="Constantia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133600" y="2819400"/>
            <a:ext cx="457200" cy="3048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6172200" y="3886200"/>
            <a:ext cx="27432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72200" y="2895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Our threshold</a:t>
            </a:r>
            <a:endParaRPr lang="en-US" sz="2400" dirty="0">
              <a:latin typeface="Constantia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10400" y="2819400"/>
            <a:ext cx="457200" cy="3810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86600" y="601533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i="1" dirty="0" smtClean="0">
                <a:latin typeface="+mj-lt"/>
              </a:rPr>
              <a:t>(log scale)</a:t>
            </a:r>
            <a:endParaRPr lang="en-US" sz="2000" b="0" i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400" y="441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NO EPIDEMIC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24200" y="304353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EPIDEMIC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7600" y="257169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EPIDEMIC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442680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NO EPIDEMIC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1600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 smtClean="0"/>
              <a:t>Synthetic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1600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 smtClean="0"/>
              <a:t>MIT Reality</a:t>
            </a:r>
            <a:endParaRPr lang="en-US" sz="3200" b="1" dirty="0"/>
          </a:p>
        </p:txBody>
      </p:sp>
      <p:pic>
        <p:nvPicPr>
          <p:cNvPr id="36" name="Picture 6" descr="Calendar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524000"/>
            <a:ext cx="1214923" cy="714375"/>
          </a:xfrm>
          <a:prstGeom prst="rect">
            <a:avLst/>
          </a:prstGeom>
          <a:noFill/>
        </p:spPr>
      </p:pic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b="1" dirty="0" smtClean="0"/>
              <a:t>Epidemics: what happens?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(Theory)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Result (Static Graphs)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Proof Ideas (Static Graphs)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Bonus 1: Dynamic Graphs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Bonus 2: Competing Viruses</a:t>
            </a:r>
            <a:endParaRPr lang="en-US" b="1" dirty="0" smtClean="0"/>
          </a:p>
          <a:p>
            <a:r>
              <a:rPr lang="en-US" dirty="0" smtClean="0"/>
              <a:t>Action: Who to immunize?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(Algorithms)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13000" t="16889" r="20500" b="28444"/>
          <a:stretch>
            <a:fillRect/>
          </a:stretch>
        </p:blipFill>
        <p:spPr bwMode="auto">
          <a:xfrm>
            <a:off x="5715000" y="2971800"/>
            <a:ext cx="2954949" cy="1677338"/>
          </a:xfrm>
          <a:prstGeom prst="rect">
            <a:avLst/>
          </a:prstGeom>
          <a:solidFill>
            <a:srgbClr val="C000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Contagions</a:t>
            </a:r>
            <a:endParaRPr lang="en-US" dirty="0"/>
          </a:p>
        </p:txBody>
      </p:sp>
      <p:pic>
        <p:nvPicPr>
          <p:cNvPr id="377858" name="Picture 2" descr="http://t0.gstatic.com/images?q=tbn:ANd9GcQ81tWtwXRSMOvl_ckUhK7fF9Lxx2u4TR_raEIiAfQ3njCPMU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2269436" cy="152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4648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iPhone</a:t>
            </a:r>
            <a:r>
              <a:rPr lang="en-US" sz="3600" dirty="0" smtClean="0"/>
              <a:t> v </a:t>
            </a:r>
            <a:r>
              <a:rPr lang="en-US" sz="3600" b="1" dirty="0" smtClean="0"/>
              <a:t>Android</a:t>
            </a:r>
            <a:endParaRPr lang="en-US" sz="3600" b="1" dirty="0"/>
          </a:p>
        </p:txBody>
      </p:sp>
      <p:pic>
        <p:nvPicPr>
          <p:cNvPr id="377860" name="Picture 4" descr="http://t1.gstatic.com/images?q=tbn:ANd9GcSPujZK2GQWG-XzVYyiOwOx7XOaYHi6fRrPwFo7GYWV5N8VEUwn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2400297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29200" y="4648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Blu</a:t>
            </a:r>
            <a:r>
              <a:rPr lang="en-US" sz="3600" b="1" dirty="0" smtClean="0"/>
              <a:t>-ray </a:t>
            </a:r>
            <a:r>
              <a:rPr lang="en-US" sz="3600" dirty="0" smtClean="0"/>
              <a:t>v </a:t>
            </a:r>
            <a:r>
              <a:rPr lang="en-US" sz="3600" b="1" dirty="0" smtClean="0"/>
              <a:t>HD-DVD</a:t>
            </a:r>
            <a:endParaRPr lang="en-US" sz="36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Biological</a:t>
            </a:r>
            <a:r>
              <a:rPr lang="en-US" sz="3200" dirty="0" smtClean="0">
                <a:solidFill>
                  <a:schemeClr val="bg1"/>
                </a:solidFill>
              </a:rPr>
              <a:t> common flu/avian flu, pneumococcal </a:t>
            </a:r>
            <a:r>
              <a:rPr lang="en-US" sz="3200" dirty="0" err="1" smtClean="0">
                <a:solidFill>
                  <a:schemeClr val="bg1"/>
                </a:solidFill>
              </a:rPr>
              <a:t>inf</a:t>
            </a:r>
            <a:r>
              <a:rPr lang="en-US" sz="3200" dirty="0" smtClean="0">
                <a:solidFill>
                  <a:schemeClr val="bg1"/>
                </a:solidFill>
              </a:rPr>
              <a:t> etc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flu-like </a:t>
            </a:r>
          </a:p>
          <a:p>
            <a:r>
              <a:rPr lang="en-US" dirty="0" smtClean="0"/>
              <a:t>Mutual Immunity (“pick one of the two”)</a:t>
            </a:r>
          </a:p>
          <a:p>
            <a:r>
              <a:rPr lang="en-US" dirty="0" smtClean="0"/>
              <a:t>Susceptible-Infected1-Infected2-Susceptible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76600"/>
            <a:ext cx="540969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1600200" y="4419600"/>
            <a:ext cx="762000" cy="914400"/>
          </a:xfrm>
          <a:prstGeom prst="straightConnector1">
            <a:avLst/>
          </a:prstGeom>
          <a:ln w="63500">
            <a:solidFill>
              <a:srgbClr val="0F77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858000" y="4419600"/>
            <a:ext cx="609600" cy="8382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5257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Virus 1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52210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Virus 2</a:t>
            </a:r>
            <a:endParaRPr lang="en-US" sz="3600" dirty="0"/>
          </a:p>
        </p:txBody>
      </p:sp>
      <p:pic>
        <p:nvPicPr>
          <p:cNvPr id="347138" name="Picture 2" descr="http://t3.gstatic.com/images?q=tbn:ANd9GcQP9iJlUztuUJjazxqRz5f_f-U_Nz54fl23t_yTEZ-nSUNjOnB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181600"/>
            <a:ext cx="1958320" cy="1466851"/>
          </a:xfrm>
          <a:prstGeom prst="rect">
            <a:avLst/>
          </a:prstGeom>
          <a:noFill/>
        </p:spPr>
      </p:pic>
      <p:pic>
        <p:nvPicPr>
          <p:cNvPr id="347140" name="Picture 4" descr="http://t2.gstatic.com/images?q=tbn:ANd9GcSHaIKON5FkfW5Wr_z9_iwTzRfQWo6d6wjqY2hx-kYWABC6qyGFm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410200"/>
            <a:ext cx="627230" cy="94255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96200" y="0"/>
            <a:ext cx="1447800" cy="5847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Details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6477000" cy="496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Question: What happens in the end?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3886200" y="1295400"/>
            <a:ext cx="4495800" cy="4114799"/>
          </a:xfrm>
          <a:custGeom>
            <a:avLst/>
            <a:gdLst>
              <a:gd name="connsiteX0" fmla="*/ 113121 w 4694527"/>
              <a:gd name="connsiteY0" fmla="*/ 197963 h 3855563"/>
              <a:gd name="connsiteX1" fmla="*/ 113121 w 4694527"/>
              <a:gd name="connsiteY1" fmla="*/ 197963 h 3855563"/>
              <a:gd name="connsiteX2" fmla="*/ 141402 w 4694527"/>
              <a:gd name="connsiteY2" fmla="*/ 292231 h 3855563"/>
              <a:gd name="connsiteX3" fmla="*/ 150828 w 4694527"/>
              <a:gd name="connsiteY3" fmla="*/ 395926 h 3855563"/>
              <a:gd name="connsiteX4" fmla="*/ 160255 w 4694527"/>
              <a:gd name="connsiteY4" fmla="*/ 631596 h 3855563"/>
              <a:gd name="connsiteX5" fmla="*/ 169682 w 4694527"/>
              <a:gd name="connsiteY5" fmla="*/ 1989056 h 3855563"/>
              <a:gd name="connsiteX6" fmla="*/ 188536 w 4694527"/>
              <a:gd name="connsiteY6" fmla="*/ 2328421 h 3855563"/>
              <a:gd name="connsiteX7" fmla="*/ 197963 w 4694527"/>
              <a:gd name="connsiteY7" fmla="*/ 2592372 h 3855563"/>
              <a:gd name="connsiteX8" fmla="*/ 188536 w 4694527"/>
              <a:gd name="connsiteY8" fmla="*/ 2865749 h 3855563"/>
              <a:gd name="connsiteX9" fmla="*/ 169682 w 4694527"/>
              <a:gd name="connsiteY9" fmla="*/ 2894029 h 3855563"/>
              <a:gd name="connsiteX10" fmla="*/ 150828 w 4694527"/>
              <a:gd name="connsiteY10" fmla="*/ 2931737 h 3855563"/>
              <a:gd name="connsiteX11" fmla="*/ 141402 w 4694527"/>
              <a:gd name="connsiteY11" fmla="*/ 2978871 h 3855563"/>
              <a:gd name="connsiteX12" fmla="*/ 103694 w 4694527"/>
              <a:gd name="connsiteY12" fmla="*/ 3035431 h 3855563"/>
              <a:gd name="connsiteX13" fmla="*/ 75414 w 4694527"/>
              <a:gd name="connsiteY13" fmla="*/ 3110846 h 3855563"/>
              <a:gd name="connsiteX14" fmla="*/ 37707 w 4694527"/>
              <a:gd name="connsiteY14" fmla="*/ 3186260 h 3855563"/>
              <a:gd name="connsiteX15" fmla="*/ 9426 w 4694527"/>
              <a:gd name="connsiteY15" fmla="*/ 3252248 h 3855563"/>
              <a:gd name="connsiteX16" fmla="*/ 0 w 4694527"/>
              <a:gd name="connsiteY16" fmla="*/ 3280528 h 3855563"/>
              <a:gd name="connsiteX17" fmla="*/ 9426 w 4694527"/>
              <a:gd name="connsiteY17" fmla="*/ 3403077 h 3855563"/>
              <a:gd name="connsiteX18" fmla="*/ 28280 w 4694527"/>
              <a:gd name="connsiteY18" fmla="*/ 3440784 h 3855563"/>
              <a:gd name="connsiteX19" fmla="*/ 65987 w 4694527"/>
              <a:gd name="connsiteY19" fmla="*/ 3751868 h 3855563"/>
              <a:gd name="connsiteX20" fmla="*/ 94268 w 4694527"/>
              <a:gd name="connsiteY20" fmla="*/ 3817856 h 3855563"/>
              <a:gd name="connsiteX21" fmla="*/ 131975 w 4694527"/>
              <a:gd name="connsiteY21" fmla="*/ 3827283 h 3855563"/>
              <a:gd name="connsiteX22" fmla="*/ 829558 w 4694527"/>
              <a:gd name="connsiteY22" fmla="*/ 3836710 h 3855563"/>
              <a:gd name="connsiteX23" fmla="*/ 1131216 w 4694527"/>
              <a:gd name="connsiteY23" fmla="*/ 3846137 h 3855563"/>
              <a:gd name="connsiteX24" fmla="*/ 1253765 w 4694527"/>
              <a:gd name="connsiteY24" fmla="*/ 3855563 h 3855563"/>
              <a:gd name="connsiteX25" fmla="*/ 2450969 w 4694527"/>
              <a:gd name="connsiteY25" fmla="*/ 3846137 h 3855563"/>
              <a:gd name="connsiteX26" fmla="*/ 3676453 w 4694527"/>
              <a:gd name="connsiteY26" fmla="*/ 3817856 h 3855563"/>
              <a:gd name="connsiteX27" fmla="*/ 3836709 w 4694527"/>
              <a:gd name="connsiteY27" fmla="*/ 3808429 h 3855563"/>
              <a:gd name="connsiteX28" fmla="*/ 4308049 w 4694527"/>
              <a:gd name="connsiteY28" fmla="*/ 3827283 h 3855563"/>
              <a:gd name="connsiteX29" fmla="*/ 4619134 w 4694527"/>
              <a:gd name="connsiteY29" fmla="*/ 3817856 h 3855563"/>
              <a:gd name="connsiteX30" fmla="*/ 4666268 w 4694527"/>
              <a:gd name="connsiteY30" fmla="*/ 3733015 h 3855563"/>
              <a:gd name="connsiteX31" fmla="*/ 4675694 w 4694527"/>
              <a:gd name="connsiteY31" fmla="*/ 3695308 h 3855563"/>
              <a:gd name="connsiteX32" fmla="*/ 4666268 w 4694527"/>
              <a:gd name="connsiteY32" fmla="*/ 2818615 h 3855563"/>
              <a:gd name="connsiteX33" fmla="*/ 4628560 w 4694527"/>
              <a:gd name="connsiteY33" fmla="*/ 2422689 h 3855563"/>
              <a:gd name="connsiteX34" fmla="*/ 4590853 w 4694527"/>
              <a:gd name="connsiteY34" fmla="*/ 2196446 h 3855563"/>
              <a:gd name="connsiteX35" fmla="*/ 4534292 w 4694527"/>
              <a:gd name="connsiteY35" fmla="*/ 2007910 h 3855563"/>
              <a:gd name="connsiteX36" fmla="*/ 4524866 w 4694527"/>
              <a:gd name="connsiteY36" fmla="*/ 1866508 h 3855563"/>
              <a:gd name="connsiteX37" fmla="*/ 4506012 w 4694527"/>
              <a:gd name="connsiteY37" fmla="*/ 1602557 h 3855563"/>
              <a:gd name="connsiteX38" fmla="*/ 4496585 w 4694527"/>
              <a:gd name="connsiteY38" fmla="*/ 329939 h 3855563"/>
              <a:gd name="connsiteX39" fmla="*/ 4487158 w 4694527"/>
              <a:gd name="connsiteY39" fmla="*/ 301658 h 3855563"/>
              <a:gd name="connsiteX40" fmla="*/ 4477732 w 4694527"/>
              <a:gd name="connsiteY40" fmla="*/ 131976 h 3855563"/>
              <a:gd name="connsiteX41" fmla="*/ 4468305 w 4694527"/>
              <a:gd name="connsiteY41" fmla="*/ 0 h 3855563"/>
              <a:gd name="connsiteX42" fmla="*/ 4374037 w 4694527"/>
              <a:gd name="connsiteY42" fmla="*/ 18854 h 3855563"/>
              <a:gd name="connsiteX43" fmla="*/ 4223208 w 4694527"/>
              <a:gd name="connsiteY43" fmla="*/ 75415 h 3855563"/>
              <a:gd name="connsiteX44" fmla="*/ 4119513 w 4694527"/>
              <a:gd name="connsiteY44" fmla="*/ 84842 h 3855563"/>
              <a:gd name="connsiteX45" fmla="*/ 3968684 w 4694527"/>
              <a:gd name="connsiteY45" fmla="*/ 141402 h 3855563"/>
              <a:gd name="connsiteX46" fmla="*/ 3808428 w 4694527"/>
              <a:gd name="connsiteY46" fmla="*/ 179110 h 3855563"/>
              <a:gd name="connsiteX47" fmla="*/ 3110845 w 4694527"/>
              <a:gd name="connsiteY47" fmla="*/ 160256 h 3855563"/>
              <a:gd name="connsiteX48" fmla="*/ 2875175 w 4694527"/>
              <a:gd name="connsiteY48" fmla="*/ 141402 h 3855563"/>
              <a:gd name="connsiteX49" fmla="*/ 2535810 w 4694527"/>
              <a:gd name="connsiteY49" fmla="*/ 131976 h 3855563"/>
              <a:gd name="connsiteX50" fmla="*/ 2394408 w 4694527"/>
              <a:gd name="connsiteY50" fmla="*/ 113122 h 3855563"/>
              <a:gd name="connsiteX51" fmla="*/ 2271859 w 4694527"/>
              <a:gd name="connsiteY51" fmla="*/ 94268 h 3855563"/>
              <a:gd name="connsiteX52" fmla="*/ 2187018 w 4694527"/>
              <a:gd name="connsiteY52" fmla="*/ 84842 h 3855563"/>
              <a:gd name="connsiteX53" fmla="*/ 367645 w 4694527"/>
              <a:gd name="connsiteY53" fmla="*/ 103695 h 3855563"/>
              <a:gd name="connsiteX54" fmla="*/ 339365 w 4694527"/>
              <a:gd name="connsiteY54" fmla="*/ 113122 h 3855563"/>
              <a:gd name="connsiteX55" fmla="*/ 226243 w 4694527"/>
              <a:gd name="connsiteY55" fmla="*/ 122549 h 3855563"/>
              <a:gd name="connsiteX56" fmla="*/ 188536 w 4694527"/>
              <a:gd name="connsiteY56" fmla="*/ 131976 h 3855563"/>
              <a:gd name="connsiteX57" fmla="*/ 122548 w 4694527"/>
              <a:gd name="connsiteY57" fmla="*/ 122549 h 3855563"/>
              <a:gd name="connsiteX58" fmla="*/ 84841 w 4694527"/>
              <a:gd name="connsiteY58" fmla="*/ 122549 h 3855563"/>
              <a:gd name="connsiteX59" fmla="*/ 188536 w 4694527"/>
              <a:gd name="connsiteY59" fmla="*/ 518475 h 3855563"/>
              <a:gd name="connsiteX60" fmla="*/ 216816 w 4694527"/>
              <a:gd name="connsiteY60" fmla="*/ 1084083 h 3855563"/>
              <a:gd name="connsiteX61" fmla="*/ 150828 w 4694527"/>
              <a:gd name="connsiteY61" fmla="*/ 1065229 h 3855563"/>
              <a:gd name="connsiteX62" fmla="*/ 179109 w 4694527"/>
              <a:gd name="connsiteY62" fmla="*/ 1074656 h 38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694527" h="3855563">
                <a:moveTo>
                  <a:pt x="113121" y="197963"/>
                </a:moveTo>
                <a:lnTo>
                  <a:pt x="113121" y="197963"/>
                </a:lnTo>
                <a:cubicBezTo>
                  <a:pt x="122548" y="229386"/>
                  <a:pt x="135264" y="260004"/>
                  <a:pt x="141402" y="292231"/>
                </a:cubicBezTo>
                <a:cubicBezTo>
                  <a:pt x="147896" y="326326"/>
                  <a:pt x="148903" y="361272"/>
                  <a:pt x="150828" y="395926"/>
                </a:cubicBezTo>
                <a:cubicBezTo>
                  <a:pt x="155189" y="474424"/>
                  <a:pt x="157113" y="553039"/>
                  <a:pt x="160255" y="631596"/>
                </a:cubicBezTo>
                <a:cubicBezTo>
                  <a:pt x="163397" y="1084083"/>
                  <a:pt x="164164" y="1536592"/>
                  <a:pt x="169682" y="1989056"/>
                </a:cubicBezTo>
                <a:cubicBezTo>
                  <a:pt x="170952" y="2093174"/>
                  <a:pt x="183728" y="2222650"/>
                  <a:pt x="188536" y="2328421"/>
                </a:cubicBezTo>
                <a:cubicBezTo>
                  <a:pt x="192534" y="2416370"/>
                  <a:pt x="194821" y="2504388"/>
                  <a:pt x="197963" y="2592372"/>
                </a:cubicBezTo>
                <a:cubicBezTo>
                  <a:pt x="194821" y="2683498"/>
                  <a:pt x="197047" y="2774967"/>
                  <a:pt x="188536" y="2865749"/>
                </a:cubicBezTo>
                <a:cubicBezTo>
                  <a:pt x="187478" y="2877029"/>
                  <a:pt x="175303" y="2884192"/>
                  <a:pt x="169682" y="2894029"/>
                </a:cubicBezTo>
                <a:cubicBezTo>
                  <a:pt x="162710" y="2906230"/>
                  <a:pt x="157113" y="2919168"/>
                  <a:pt x="150828" y="2931737"/>
                </a:cubicBezTo>
                <a:cubicBezTo>
                  <a:pt x="147686" y="2947448"/>
                  <a:pt x="148032" y="2964285"/>
                  <a:pt x="141402" y="2978871"/>
                </a:cubicBezTo>
                <a:cubicBezTo>
                  <a:pt x="132026" y="2999499"/>
                  <a:pt x="103694" y="3035431"/>
                  <a:pt x="103694" y="3035431"/>
                </a:cubicBezTo>
                <a:cubicBezTo>
                  <a:pt x="79789" y="3154966"/>
                  <a:pt x="111823" y="3025893"/>
                  <a:pt x="75414" y="3110846"/>
                </a:cubicBezTo>
                <a:cubicBezTo>
                  <a:pt x="40114" y="3193212"/>
                  <a:pt x="100515" y="3102515"/>
                  <a:pt x="37707" y="3186260"/>
                </a:cubicBezTo>
                <a:cubicBezTo>
                  <a:pt x="15597" y="3252590"/>
                  <a:pt x="44376" y="3170699"/>
                  <a:pt x="9426" y="3252248"/>
                </a:cubicBezTo>
                <a:cubicBezTo>
                  <a:pt x="5512" y="3261381"/>
                  <a:pt x="3142" y="3271101"/>
                  <a:pt x="0" y="3280528"/>
                </a:cubicBezTo>
                <a:cubicBezTo>
                  <a:pt x="3142" y="3321378"/>
                  <a:pt x="2306" y="3362730"/>
                  <a:pt x="9426" y="3403077"/>
                </a:cubicBezTo>
                <a:cubicBezTo>
                  <a:pt x="11868" y="3416916"/>
                  <a:pt x="26143" y="3426895"/>
                  <a:pt x="28280" y="3440784"/>
                </a:cubicBezTo>
                <a:cubicBezTo>
                  <a:pt x="43824" y="3541815"/>
                  <a:pt x="37364" y="3651688"/>
                  <a:pt x="65987" y="3751868"/>
                </a:cubicBezTo>
                <a:cubicBezTo>
                  <a:pt x="70050" y="3766088"/>
                  <a:pt x="84840" y="3810000"/>
                  <a:pt x="94268" y="3817856"/>
                </a:cubicBezTo>
                <a:cubicBezTo>
                  <a:pt x="104221" y="3826150"/>
                  <a:pt x="119023" y="3826951"/>
                  <a:pt x="131975" y="3827283"/>
                </a:cubicBezTo>
                <a:cubicBezTo>
                  <a:pt x="364447" y="3833244"/>
                  <a:pt x="597030" y="3833568"/>
                  <a:pt x="829558" y="3836710"/>
                </a:cubicBezTo>
                <a:lnTo>
                  <a:pt x="1131216" y="3846137"/>
                </a:lnTo>
                <a:cubicBezTo>
                  <a:pt x="1172146" y="3847956"/>
                  <a:pt x="1212795" y="3855563"/>
                  <a:pt x="1253765" y="3855563"/>
                </a:cubicBezTo>
                <a:lnTo>
                  <a:pt x="2450969" y="3846137"/>
                </a:lnTo>
                <a:cubicBezTo>
                  <a:pt x="3021914" y="3802217"/>
                  <a:pt x="2614129" y="3828071"/>
                  <a:pt x="3676453" y="3817856"/>
                </a:cubicBezTo>
                <a:cubicBezTo>
                  <a:pt x="3729872" y="3814714"/>
                  <a:pt x="3783198" y="3808429"/>
                  <a:pt x="3836709" y="3808429"/>
                </a:cubicBezTo>
                <a:cubicBezTo>
                  <a:pt x="4052227" y="3808429"/>
                  <a:pt x="4126266" y="3815164"/>
                  <a:pt x="4308049" y="3827283"/>
                </a:cubicBezTo>
                <a:cubicBezTo>
                  <a:pt x="4411744" y="3824141"/>
                  <a:pt x="4517200" y="3837141"/>
                  <a:pt x="4619134" y="3817856"/>
                </a:cubicBezTo>
                <a:cubicBezTo>
                  <a:pt x="4639526" y="3813998"/>
                  <a:pt x="4659686" y="3756054"/>
                  <a:pt x="4666268" y="3733015"/>
                </a:cubicBezTo>
                <a:cubicBezTo>
                  <a:pt x="4669827" y="3720558"/>
                  <a:pt x="4672552" y="3707877"/>
                  <a:pt x="4675694" y="3695308"/>
                </a:cubicBezTo>
                <a:cubicBezTo>
                  <a:pt x="4694527" y="3280980"/>
                  <a:pt x="4689418" y="3505419"/>
                  <a:pt x="4666268" y="2818615"/>
                </a:cubicBezTo>
                <a:cubicBezTo>
                  <a:pt x="4660922" y="2660013"/>
                  <a:pt x="4652736" y="2588468"/>
                  <a:pt x="4628560" y="2422689"/>
                </a:cubicBezTo>
                <a:cubicBezTo>
                  <a:pt x="4617527" y="2347035"/>
                  <a:pt x="4607797" y="2270999"/>
                  <a:pt x="4590853" y="2196446"/>
                </a:cubicBezTo>
                <a:cubicBezTo>
                  <a:pt x="4576312" y="2132465"/>
                  <a:pt x="4553146" y="2070755"/>
                  <a:pt x="4534292" y="2007910"/>
                </a:cubicBezTo>
                <a:cubicBezTo>
                  <a:pt x="4531150" y="1960776"/>
                  <a:pt x="4528231" y="1913627"/>
                  <a:pt x="4524866" y="1866508"/>
                </a:cubicBezTo>
                <a:cubicBezTo>
                  <a:pt x="4498746" y="1500821"/>
                  <a:pt x="4533233" y="2010870"/>
                  <a:pt x="4506012" y="1602557"/>
                </a:cubicBezTo>
                <a:cubicBezTo>
                  <a:pt x="4502870" y="1178351"/>
                  <a:pt x="4502733" y="754112"/>
                  <a:pt x="4496585" y="329939"/>
                </a:cubicBezTo>
                <a:cubicBezTo>
                  <a:pt x="4496441" y="320003"/>
                  <a:pt x="4488100" y="311550"/>
                  <a:pt x="4487158" y="301658"/>
                </a:cubicBezTo>
                <a:cubicBezTo>
                  <a:pt x="4481787" y="245265"/>
                  <a:pt x="4481265" y="188514"/>
                  <a:pt x="4477732" y="131976"/>
                </a:cubicBezTo>
                <a:cubicBezTo>
                  <a:pt x="4474981" y="87958"/>
                  <a:pt x="4471447" y="43992"/>
                  <a:pt x="4468305" y="0"/>
                </a:cubicBezTo>
                <a:cubicBezTo>
                  <a:pt x="4436882" y="6285"/>
                  <a:pt x="4404665" y="9430"/>
                  <a:pt x="4374037" y="18854"/>
                </a:cubicBezTo>
                <a:cubicBezTo>
                  <a:pt x="4322716" y="34645"/>
                  <a:pt x="4276683" y="70554"/>
                  <a:pt x="4223208" y="75415"/>
                </a:cubicBezTo>
                <a:lnTo>
                  <a:pt x="4119513" y="84842"/>
                </a:lnTo>
                <a:cubicBezTo>
                  <a:pt x="3956244" y="125658"/>
                  <a:pt x="4132994" y="75678"/>
                  <a:pt x="3968684" y="141402"/>
                </a:cubicBezTo>
                <a:cubicBezTo>
                  <a:pt x="3927195" y="157998"/>
                  <a:pt x="3847648" y="171266"/>
                  <a:pt x="3808428" y="179110"/>
                </a:cubicBezTo>
                <a:lnTo>
                  <a:pt x="3110845" y="160256"/>
                </a:lnTo>
                <a:cubicBezTo>
                  <a:pt x="3032102" y="157074"/>
                  <a:pt x="2953952" y="143590"/>
                  <a:pt x="2875175" y="141402"/>
                </a:cubicBezTo>
                <a:lnTo>
                  <a:pt x="2535810" y="131976"/>
                </a:lnTo>
                <a:lnTo>
                  <a:pt x="2394408" y="113122"/>
                </a:lnTo>
                <a:cubicBezTo>
                  <a:pt x="2284372" y="97402"/>
                  <a:pt x="2393454" y="109467"/>
                  <a:pt x="2271859" y="94268"/>
                </a:cubicBezTo>
                <a:cubicBezTo>
                  <a:pt x="2243624" y="90739"/>
                  <a:pt x="2215298" y="87984"/>
                  <a:pt x="2187018" y="84842"/>
                </a:cubicBezTo>
                <a:lnTo>
                  <a:pt x="367645" y="103695"/>
                </a:lnTo>
                <a:cubicBezTo>
                  <a:pt x="357710" y="103847"/>
                  <a:pt x="349214" y="111809"/>
                  <a:pt x="339365" y="113122"/>
                </a:cubicBezTo>
                <a:cubicBezTo>
                  <a:pt x="301859" y="118123"/>
                  <a:pt x="263950" y="119407"/>
                  <a:pt x="226243" y="122549"/>
                </a:cubicBezTo>
                <a:cubicBezTo>
                  <a:pt x="213674" y="125691"/>
                  <a:pt x="201492" y="131976"/>
                  <a:pt x="188536" y="131976"/>
                </a:cubicBezTo>
                <a:cubicBezTo>
                  <a:pt x="166317" y="131976"/>
                  <a:pt x="144676" y="124561"/>
                  <a:pt x="122548" y="122549"/>
                </a:cubicBezTo>
                <a:cubicBezTo>
                  <a:pt x="110031" y="121411"/>
                  <a:pt x="97410" y="122549"/>
                  <a:pt x="84841" y="122549"/>
                </a:cubicBezTo>
                <a:lnTo>
                  <a:pt x="188536" y="518475"/>
                </a:lnTo>
                <a:lnTo>
                  <a:pt x="216816" y="1084083"/>
                </a:lnTo>
                <a:lnTo>
                  <a:pt x="150828" y="1065229"/>
                </a:lnTo>
                <a:lnTo>
                  <a:pt x="179109" y="107465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1676400"/>
            <a:ext cx="3276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F772A"/>
                </a:solidFill>
              </a:rPr>
              <a:t>green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virus 1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red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virus 2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29718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00B050"/>
                </a:solidFill>
              </a:rPr>
              <a:t>Footprint @ Steady State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      Footprint @ Steady State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0" y="3429000"/>
            <a:ext cx="39624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600" y="3048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  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1752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Number of Infections</a:t>
            </a:r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5780782"/>
            <a:ext cx="533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ASSUME: </a:t>
            </a:r>
          </a:p>
          <a:p>
            <a:r>
              <a:rPr lang="en-US" sz="3200" b="1" dirty="0" smtClean="0"/>
              <a:t>Virus 1 is stronger than Virus 2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6477000" cy="496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Question: What happens in the end?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3886200" y="1295400"/>
            <a:ext cx="4495800" cy="4114799"/>
          </a:xfrm>
          <a:custGeom>
            <a:avLst/>
            <a:gdLst>
              <a:gd name="connsiteX0" fmla="*/ 113121 w 4694527"/>
              <a:gd name="connsiteY0" fmla="*/ 197963 h 3855563"/>
              <a:gd name="connsiteX1" fmla="*/ 113121 w 4694527"/>
              <a:gd name="connsiteY1" fmla="*/ 197963 h 3855563"/>
              <a:gd name="connsiteX2" fmla="*/ 141402 w 4694527"/>
              <a:gd name="connsiteY2" fmla="*/ 292231 h 3855563"/>
              <a:gd name="connsiteX3" fmla="*/ 150828 w 4694527"/>
              <a:gd name="connsiteY3" fmla="*/ 395926 h 3855563"/>
              <a:gd name="connsiteX4" fmla="*/ 160255 w 4694527"/>
              <a:gd name="connsiteY4" fmla="*/ 631596 h 3855563"/>
              <a:gd name="connsiteX5" fmla="*/ 169682 w 4694527"/>
              <a:gd name="connsiteY5" fmla="*/ 1989056 h 3855563"/>
              <a:gd name="connsiteX6" fmla="*/ 188536 w 4694527"/>
              <a:gd name="connsiteY6" fmla="*/ 2328421 h 3855563"/>
              <a:gd name="connsiteX7" fmla="*/ 197963 w 4694527"/>
              <a:gd name="connsiteY7" fmla="*/ 2592372 h 3855563"/>
              <a:gd name="connsiteX8" fmla="*/ 188536 w 4694527"/>
              <a:gd name="connsiteY8" fmla="*/ 2865749 h 3855563"/>
              <a:gd name="connsiteX9" fmla="*/ 169682 w 4694527"/>
              <a:gd name="connsiteY9" fmla="*/ 2894029 h 3855563"/>
              <a:gd name="connsiteX10" fmla="*/ 150828 w 4694527"/>
              <a:gd name="connsiteY10" fmla="*/ 2931737 h 3855563"/>
              <a:gd name="connsiteX11" fmla="*/ 141402 w 4694527"/>
              <a:gd name="connsiteY11" fmla="*/ 2978871 h 3855563"/>
              <a:gd name="connsiteX12" fmla="*/ 103694 w 4694527"/>
              <a:gd name="connsiteY12" fmla="*/ 3035431 h 3855563"/>
              <a:gd name="connsiteX13" fmla="*/ 75414 w 4694527"/>
              <a:gd name="connsiteY13" fmla="*/ 3110846 h 3855563"/>
              <a:gd name="connsiteX14" fmla="*/ 37707 w 4694527"/>
              <a:gd name="connsiteY14" fmla="*/ 3186260 h 3855563"/>
              <a:gd name="connsiteX15" fmla="*/ 9426 w 4694527"/>
              <a:gd name="connsiteY15" fmla="*/ 3252248 h 3855563"/>
              <a:gd name="connsiteX16" fmla="*/ 0 w 4694527"/>
              <a:gd name="connsiteY16" fmla="*/ 3280528 h 3855563"/>
              <a:gd name="connsiteX17" fmla="*/ 9426 w 4694527"/>
              <a:gd name="connsiteY17" fmla="*/ 3403077 h 3855563"/>
              <a:gd name="connsiteX18" fmla="*/ 28280 w 4694527"/>
              <a:gd name="connsiteY18" fmla="*/ 3440784 h 3855563"/>
              <a:gd name="connsiteX19" fmla="*/ 65987 w 4694527"/>
              <a:gd name="connsiteY19" fmla="*/ 3751868 h 3855563"/>
              <a:gd name="connsiteX20" fmla="*/ 94268 w 4694527"/>
              <a:gd name="connsiteY20" fmla="*/ 3817856 h 3855563"/>
              <a:gd name="connsiteX21" fmla="*/ 131975 w 4694527"/>
              <a:gd name="connsiteY21" fmla="*/ 3827283 h 3855563"/>
              <a:gd name="connsiteX22" fmla="*/ 829558 w 4694527"/>
              <a:gd name="connsiteY22" fmla="*/ 3836710 h 3855563"/>
              <a:gd name="connsiteX23" fmla="*/ 1131216 w 4694527"/>
              <a:gd name="connsiteY23" fmla="*/ 3846137 h 3855563"/>
              <a:gd name="connsiteX24" fmla="*/ 1253765 w 4694527"/>
              <a:gd name="connsiteY24" fmla="*/ 3855563 h 3855563"/>
              <a:gd name="connsiteX25" fmla="*/ 2450969 w 4694527"/>
              <a:gd name="connsiteY25" fmla="*/ 3846137 h 3855563"/>
              <a:gd name="connsiteX26" fmla="*/ 3676453 w 4694527"/>
              <a:gd name="connsiteY26" fmla="*/ 3817856 h 3855563"/>
              <a:gd name="connsiteX27" fmla="*/ 3836709 w 4694527"/>
              <a:gd name="connsiteY27" fmla="*/ 3808429 h 3855563"/>
              <a:gd name="connsiteX28" fmla="*/ 4308049 w 4694527"/>
              <a:gd name="connsiteY28" fmla="*/ 3827283 h 3855563"/>
              <a:gd name="connsiteX29" fmla="*/ 4619134 w 4694527"/>
              <a:gd name="connsiteY29" fmla="*/ 3817856 h 3855563"/>
              <a:gd name="connsiteX30" fmla="*/ 4666268 w 4694527"/>
              <a:gd name="connsiteY30" fmla="*/ 3733015 h 3855563"/>
              <a:gd name="connsiteX31" fmla="*/ 4675694 w 4694527"/>
              <a:gd name="connsiteY31" fmla="*/ 3695308 h 3855563"/>
              <a:gd name="connsiteX32" fmla="*/ 4666268 w 4694527"/>
              <a:gd name="connsiteY32" fmla="*/ 2818615 h 3855563"/>
              <a:gd name="connsiteX33" fmla="*/ 4628560 w 4694527"/>
              <a:gd name="connsiteY33" fmla="*/ 2422689 h 3855563"/>
              <a:gd name="connsiteX34" fmla="*/ 4590853 w 4694527"/>
              <a:gd name="connsiteY34" fmla="*/ 2196446 h 3855563"/>
              <a:gd name="connsiteX35" fmla="*/ 4534292 w 4694527"/>
              <a:gd name="connsiteY35" fmla="*/ 2007910 h 3855563"/>
              <a:gd name="connsiteX36" fmla="*/ 4524866 w 4694527"/>
              <a:gd name="connsiteY36" fmla="*/ 1866508 h 3855563"/>
              <a:gd name="connsiteX37" fmla="*/ 4506012 w 4694527"/>
              <a:gd name="connsiteY37" fmla="*/ 1602557 h 3855563"/>
              <a:gd name="connsiteX38" fmla="*/ 4496585 w 4694527"/>
              <a:gd name="connsiteY38" fmla="*/ 329939 h 3855563"/>
              <a:gd name="connsiteX39" fmla="*/ 4487158 w 4694527"/>
              <a:gd name="connsiteY39" fmla="*/ 301658 h 3855563"/>
              <a:gd name="connsiteX40" fmla="*/ 4477732 w 4694527"/>
              <a:gd name="connsiteY40" fmla="*/ 131976 h 3855563"/>
              <a:gd name="connsiteX41" fmla="*/ 4468305 w 4694527"/>
              <a:gd name="connsiteY41" fmla="*/ 0 h 3855563"/>
              <a:gd name="connsiteX42" fmla="*/ 4374037 w 4694527"/>
              <a:gd name="connsiteY42" fmla="*/ 18854 h 3855563"/>
              <a:gd name="connsiteX43" fmla="*/ 4223208 w 4694527"/>
              <a:gd name="connsiteY43" fmla="*/ 75415 h 3855563"/>
              <a:gd name="connsiteX44" fmla="*/ 4119513 w 4694527"/>
              <a:gd name="connsiteY44" fmla="*/ 84842 h 3855563"/>
              <a:gd name="connsiteX45" fmla="*/ 3968684 w 4694527"/>
              <a:gd name="connsiteY45" fmla="*/ 141402 h 3855563"/>
              <a:gd name="connsiteX46" fmla="*/ 3808428 w 4694527"/>
              <a:gd name="connsiteY46" fmla="*/ 179110 h 3855563"/>
              <a:gd name="connsiteX47" fmla="*/ 3110845 w 4694527"/>
              <a:gd name="connsiteY47" fmla="*/ 160256 h 3855563"/>
              <a:gd name="connsiteX48" fmla="*/ 2875175 w 4694527"/>
              <a:gd name="connsiteY48" fmla="*/ 141402 h 3855563"/>
              <a:gd name="connsiteX49" fmla="*/ 2535810 w 4694527"/>
              <a:gd name="connsiteY49" fmla="*/ 131976 h 3855563"/>
              <a:gd name="connsiteX50" fmla="*/ 2394408 w 4694527"/>
              <a:gd name="connsiteY50" fmla="*/ 113122 h 3855563"/>
              <a:gd name="connsiteX51" fmla="*/ 2271859 w 4694527"/>
              <a:gd name="connsiteY51" fmla="*/ 94268 h 3855563"/>
              <a:gd name="connsiteX52" fmla="*/ 2187018 w 4694527"/>
              <a:gd name="connsiteY52" fmla="*/ 84842 h 3855563"/>
              <a:gd name="connsiteX53" fmla="*/ 367645 w 4694527"/>
              <a:gd name="connsiteY53" fmla="*/ 103695 h 3855563"/>
              <a:gd name="connsiteX54" fmla="*/ 339365 w 4694527"/>
              <a:gd name="connsiteY54" fmla="*/ 113122 h 3855563"/>
              <a:gd name="connsiteX55" fmla="*/ 226243 w 4694527"/>
              <a:gd name="connsiteY55" fmla="*/ 122549 h 3855563"/>
              <a:gd name="connsiteX56" fmla="*/ 188536 w 4694527"/>
              <a:gd name="connsiteY56" fmla="*/ 131976 h 3855563"/>
              <a:gd name="connsiteX57" fmla="*/ 122548 w 4694527"/>
              <a:gd name="connsiteY57" fmla="*/ 122549 h 3855563"/>
              <a:gd name="connsiteX58" fmla="*/ 84841 w 4694527"/>
              <a:gd name="connsiteY58" fmla="*/ 122549 h 3855563"/>
              <a:gd name="connsiteX59" fmla="*/ 188536 w 4694527"/>
              <a:gd name="connsiteY59" fmla="*/ 518475 h 3855563"/>
              <a:gd name="connsiteX60" fmla="*/ 216816 w 4694527"/>
              <a:gd name="connsiteY60" fmla="*/ 1084083 h 3855563"/>
              <a:gd name="connsiteX61" fmla="*/ 150828 w 4694527"/>
              <a:gd name="connsiteY61" fmla="*/ 1065229 h 3855563"/>
              <a:gd name="connsiteX62" fmla="*/ 179109 w 4694527"/>
              <a:gd name="connsiteY62" fmla="*/ 1074656 h 38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694527" h="3855563">
                <a:moveTo>
                  <a:pt x="113121" y="197963"/>
                </a:moveTo>
                <a:lnTo>
                  <a:pt x="113121" y="197963"/>
                </a:lnTo>
                <a:cubicBezTo>
                  <a:pt x="122548" y="229386"/>
                  <a:pt x="135264" y="260004"/>
                  <a:pt x="141402" y="292231"/>
                </a:cubicBezTo>
                <a:cubicBezTo>
                  <a:pt x="147896" y="326326"/>
                  <a:pt x="148903" y="361272"/>
                  <a:pt x="150828" y="395926"/>
                </a:cubicBezTo>
                <a:cubicBezTo>
                  <a:pt x="155189" y="474424"/>
                  <a:pt x="157113" y="553039"/>
                  <a:pt x="160255" y="631596"/>
                </a:cubicBezTo>
                <a:cubicBezTo>
                  <a:pt x="163397" y="1084083"/>
                  <a:pt x="164164" y="1536592"/>
                  <a:pt x="169682" y="1989056"/>
                </a:cubicBezTo>
                <a:cubicBezTo>
                  <a:pt x="170952" y="2093174"/>
                  <a:pt x="183728" y="2222650"/>
                  <a:pt x="188536" y="2328421"/>
                </a:cubicBezTo>
                <a:cubicBezTo>
                  <a:pt x="192534" y="2416370"/>
                  <a:pt x="194821" y="2504388"/>
                  <a:pt x="197963" y="2592372"/>
                </a:cubicBezTo>
                <a:cubicBezTo>
                  <a:pt x="194821" y="2683498"/>
                  <a:pt x="197047" y="2774967"/>
                  <a:pt x="188536" y="2865749"/>
                </a:cubicBezTo>
                <a:cubicBezTo>
                  <a:pt x="187478" y="2877029"/>
                  <a:pt x="175303" y="2884192"/>
                  <a:pt x="169682" y="2894029"/>
                </a:cubicBezTo>
                <a:cubicBezTo>
                  <a:pt x="162710" y="2906230"/>
                  <a:pt x="157113" y="2919168"/>
                  <a:pt x="150828" y="2931737"/>
                </a:cubicBezTo>
                <a:cubicBezTo>
                  <a:pt x="147686" y="2947448"/>
                  <a:pt x="148032" y="2964285"/>
                  <a:pt x="141402" y="2978871"/>
                </a:cubicBezTo>
                <a:cubicBezTo>
                  <a:pt x="132026" y="2999499"/>
                  <a:pt x="103694" y="3035431"/>
                  <a:pt x="103694" y="3035431"/>
                </a:cubicBezTo>
                <a:cubicBezTo>
                  <a:pt x="79789" y="3154966"/>
                  <a:pt x="111823" y="3025893"/>
                  <a:pt x="75414" y="3110846"/>
                </a:cubicBezTo>
                <a:cubicBezTo>
                  <a:pt x="40114" y="3193212"/>
                  <a:pt x="100515" y="3102515"/>
                  <a:pt x="37707" y="3186260"/>
                </a:cubicBezTo>
                <a:cubicBezTo>
                  <a:pt x="15597" y="3252590"/>
                  <a:pt x="44376" y="3170699"/>
                  <a:pt x="9426" y="3252248"/>
                </a:cubicBezTo>
                <a:cubicBezTo>
                  <a:pt x="5512" y="3261381"/>
                  <a:pt x="3142" y="3271101"/>
                  <a:pt x="0" y="3280528"/>
                </a:cubicBezTo>
                <a:cubicBezTo>
                  <a:pt x="3142" y="3321378"/>
                  <a:pt x="2306" y="3362730"/>
                  <a:pt x="9426" y="3403077"/>
                </a:cubicBezTo>
                <a:cubicBezTo>
                  <a:pt x="11868" y="3416916"/>
                  <a:pt x="26143" y="3426895"/>
                  <a:pt x="28280" y="3440784"/>
                </a:cubicBezTo>
                <a:cubicBezTo>
                  <a:pt x="43824" y="3541815"/>
                  <a:pt x="37364" y="3651688"/>
                  <a:pt x="65987" y="3751868"/>
                </a:cubicBezTo>
                <a:cubicBezTo>
                  <a:pt x="70050" y="3766088"/>
                  <a:pt x="84840" y="3810000"/>
                  <a:pt x="94268" y="3817856"/>
                </a:cubicBezTo>
                <a:cubicBezTo>
                  <a:pt x="104221" y="3826150"/>
                  <a:pt x="119023" y="3826951"/>
                  <a:pt x="131975" y="3827283"/>
                </a:cubicBezTo>
                <a:cubicBezTo>
                  <a:pt x="364447" y="3833244"/>
                  <a:pt x="597030" y="3833568"/>
                  <a:pt x="829558" y="3836710"/>
                </a:cubicBezTo>
                <a:lnTo>
                  <a:pt x="1131216" y="3846137"/>
                </a:lnTo>
                <a:cubicBezTo>
                  <a:pt x="1172146" y="3847956"/>
                  <a:pt x="1212795" y="3855563"/>
                  <a:pt x="1253765" y="3855563"/>
                </a:cubicBezTo>
                <a:lnTo>
                  <a:pt x="2450969" y="3846137"/>
                </a:lnTo>
                <a:cubicBezTo>
                  <a:pt x="3021914" y="3802217"/>
                  <a:pt x="2614129" y="3828071"/>
                  <a:pt x="3676453" y="3817856"/>
                </a:cubicBezTo>
                <a:cubicBezTo>
                  <a:pt x="3729872" y="3814714"/>
                  <a:pt x="3783198" y="3808429"/>
                  <a:pt x="3836709" y="3808429"/>
                </a:cubicBezTo>
                <a:cubicBezTo>
                  <a:pt x="4052227" y="3808429"/>
                  <a:pt x="4126266" y="3815164"/>
                  <a:pt x="4308049" y="3827283"/>
                </a:cubicBezTo>
                <a:cubicBezTo>
                  <a:pt x="4411744" y="3824141"/>
                  <a:pt x="4517200" y="3837141"/>
                  <a:pt x="4619134" y="3817856"/>
                </a:cubicBezTo>
                <a:cubicBezTo>
                  <a:pt x="4639526" y="3813998"/>
                  <a:pt x="4659686" y="3756054"/>
                  <a:pt x="4666268" y="3733015"/>
                </a:cubicBezTo>
                <a:cubicBezTo>
                  <a:pt x="4669827" y="3720558"/>
                  <a:pt x="4672552" y="3707877"/>
                  <a:pt x="4675694" y="3695308"/>
                </a:cubicBezTo>
                <a:cubicBezTo>
                  <a:pt x="4694527" y="3280980"/>
                  <a:pt x="4689418" y="3505419"/>
                  <a:pt x="4666268" y="2818615"/>
                </a:cubicBezTo>
                <a:cubicBezTo>
                  <a:pt x="4660922" y="2660013"/>
                  <a:pt x="4652736" y="2588468"/>
                  <a:pt x="4628560" y="2422689"/>
                </a:cubicBezTo>
                <a:cubicBezTo>
                  <a:pt x="4617527" y="2347035"/>
                  <a:pt x="4607797" y="2270999"/>
                  <a:pt x="4590853" y="2196446"/>
                </a:cubicBezTo>
                <a:cubicBezTo>
                  <a:pt x="4576312" y="2132465"/>
                  <a:pt x="4553146" y="2070755"/>
                  <a:pt x="4534292" y="2007910"/>
                </a:cubicBezTo>
                <a:cubicBezTo>
                  <a:pt x="4531150" y="1960776"/>
                  <a:pt x="4528231" y="1913627"/>
                  <a:pt x="4524866" y="1866508"/>
                </a:cubicBezTo>
                <a:cubicBezTo>
                  <a:pt x="4498746" y="1500821"/>
                  <a:pt x="4533233" y="2010870"/>
                  <a:pt x="4506012" y="1602557"/>
                </a:cubicBezTo>
                <a:cubicBezTo>
                  <a:pt x="4502870" y="1178351"/>
                  <a:pt x="4502733" y="754112"/>
                  <a:pt x="4496585" y="329939"/>
                </a:cubicBezTo>
                <a:cubicBezTo>
                  <a:pt x="4496441" y="320003"/>
                  <a:pt x="4488100" y="311550"/>
                  <a:pt x="4487158" y="301658"/>
                </a:cubicBezTo>
                <a:cubicBezTo>
                  <a:pt x="4481787" y="245265"/>
                  <a:pt x="4481265" y="188514"/>
                  <a:pt x="4477732" y="131976"/>
                </a:cubicBezTo>
                <a:cubicBezTo>
                  <a:pt x="4474981" y="87958"/>
                  <a:pt x="4471447" y="43992"/>
                  <a:pt x="4468305" y="0"/>
                </a:cubicBezTo>
                <a:cubicBezTo>
                  <a:pt x="4436882" y="6285"/>
                  <a:pt x="4404665" y="9430"/>
                  <a:pt x="4374037" y="18854"/>
                </a:cubicBezTo>
                <a:cubicBezTo>
                  <a:pt x="4322716" y="34645"/>
                  <a:pt x="4276683" y="70554"/>
                  <a:pt x="4223208" y="75415"/>
                </a:cubicBezTo>
                <a:lnTo>
                  <a:pt x="4119513" y="84842"/>
                </a:lnTo>
                <a:cubicBezTo>
                  <a:pt x="3956244" y="125658"/>
                  <a:pt x="4132994" y="75678"/>
                  <a:pt x="3968684" y="141402"/>
                </a:cubicBezTo>
                <a:cubicBezTo>
                  <a:pt x="3927195" y="157998"/>
                  <a:pt x="3847648" y="171266"/>
                  <a:pt x="3808428" y="179110"/>
                </a:cubicBezTo>
                <a:lnTo>
                  <a:pt x="3110845" y="160256"/>
                </a:lnTo>
                <a:cubicBezTo>
                  <a:pt x="3032102" y="157074"/>
                  <a:pt x="2953952" y="143590"/>
                  <a:pt x="2875175" y="141402"/>
                </a:cubicBezTo>
                <a:lnTo>
                  <a:pt x="2535810" y="131976"/>
                </a:lnTo>
                <a:lnTo>
                  <a:pt x="2394408" y="113122"/>
                </a:lnTo>
                <a:cubicBezTo>
                  <a:pt x="2284372" y="97402"/>
                  <a:pt x="2393454" y="109467"/>
                  <a:pt x="2271859" y="94268"/>
                </a:cubicBezTo>
                <a:cubicBezTo>
                  <a:pt x="2243624" y="90739"/>
                  <a:pt x="2215298" y="87984"/>
                  <a:pt x="2187018" y="84842"/>
                </a:cubicBezTo>
                <a:lnTo>
                  <a:pt x="367645" y="103695"/>
                </a:lnTo>
                <a:cubicBezTo>
                  <a:pt x="357710" y="103847"/>
                  <a:pt x="349214" y="111809"/>
                  <a:pt x="339365" y="113122"/>
                </a:cubicBezTo>
                <a:cubicBezTo>
                  <a:pt x="301859" y="118123"/>
                  <a:pt x="263950" y="119407"/>
                  <a:pt x="226243" y="122549"/>
                </a:cubicBezTo>
                <a:cubicBezTo>
                  <a:pt x="213674" y="125691"/>
                  <a:pt x="201492" y="131976"/>
                  <a:pt x="188536" y="131976"/>
                </a:cubicBezTo>
                <a:cubicBezTo>
                  <a:pt x="166317" y="131976"/>
                  <a:pt x="144676" y="124561"/>
                  <a:pt x="122548" y="122549"/>
                </a:cubicBezTo>
                <a:cubicBezTo>
                  <a:pt x="110031" y="121411"/>
                  <a:pt x="97410" y="122549"/>
                  <a:pt x="84841" y="122549"/>
                </a:cubicBezTo>
                <a:lnTo>
                  <a:pt x="188536" y="518475"/>
                </a:lnTo>
                <a:lnTo>
                  <a:pt x="216816" y="1084083"/>
                </a:lnTo>
                <a:lnTo>
                  <a:pt x="150828" y="1065229"/>
                </a:lnTo>
                <a:lnTo>
                  <a:pt x="179109" y="107465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1676400"/>
            <a:ext cx="3276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F772A"/>
                </a:solidFill>
              </a:rPr>
              <a:t>green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virus 1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red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virus 2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752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Number of Infections</a:t>
            </a:r>
            <a:endParaRPr lang="en-US" sz="2800" dirty="0"/>
          </a:p>
        </p:txBody>
      </p:sp>
      <p:sp>
        <p:nvSpPr>
          <p:cNvPr id="17" name="Freeform 16"/>
          <p:cNvSpPr/>
          <p:nvPr/>
        </p:nvSpPr>
        <p:spPr>
          <a:xfrm>
            <a:off x="3912122" y="2362200"/>
            <a:ext cx="2793478" cy="2819400"/>
          </a:xfrm>
          <a:custGeom>
            <a:avLst/>
            <a:gdLst>
              <a:gd name="connsiteX0" fmla="*/ 2 w 1602558"/>
              <a:gd name="connsiteY0" fmla="*/ 2707200 h 2707200"/>
              <a:gd name="connsiteX1" fmla="*/ 47136 w 1602558"/>
              <a:gd name="connsiteY1" fmla="*/ 2660066 h 2707200"/>
              <a:gd name="connsiteX2" fmla="*/ 75416 w 1602558"/>
              <a:gd name="connsiteY2" fmla="*/ 2631785 h 2707200"/>
              <a:gd name="connsiteX3" fmla="*/ 113123 w 1602558"/>
              <a:gd name="connsiteY3" fmla="*/ 2622358 h 2707200"/>
              <a:gd name="connsiteX4" fmla="*/ 179111 w 1602558"/>
              <a:gd name="connsiteY4" fmla="*/ 2584651 h 2707200"/>
              <a:gd name="connsiteX5" fmla="*/ 226245 w 1602558"/>
              <a:gd name="connsiteY5" fmla="*/ 2528090 h 2707200"/>
              <a:gd name="connsiteX6" fmla="*/ 263952 w 1602558"/>
              <a:gd name="connsiteY6" fmla="*/ 2471530 h 2707200"/>
              <a:gd name="connsiteX7" fmla="*/ 282806 w 1602558"/>
              <a:gd name="connsiteY7" fmla="*/ 2443249 h 2707200"/>
              <a:gd name="connsiteX8" fmla="*/ 320513 w 1602558"/>
              <a:gd name="connsiteY8" fmla="*/ 2377262 h 2707200"/>
              <a:gd name="connsiteX9" fmla="*/ 329940 w 1602558"/>
              <a:gd name="connsiteY9" fmla="*/ 2348981 h 2707200"/>
              <a:gd name="connsiteX10" fmla="*/ 377074 w 1602558"/>
              <a:gd name="connsiteY10" fmla="*/ 2282993 h 2707200"/>
              <a:gd name="connsiteX11" fmla="*/ 424208 w 1602558"/>
              <a:gd name="connsiteY11" fmla="*/ 2226433 h 2707200"/>
              <a:gd name="connsiteX12" fmla="*/ 443062 w 1602558"/>
              <a:gd name="connsiteY12" fmla="*/ 2188725 h 2707200"/>
              <a:gd name="connsiteX13" fmla="*/ 452488 w 1602558"/>
              <a:gd name="connsiteY13" fmla="*/ 2151018 h 2707200"/>
              <a:gd name="connsiteX14" fmla="*/ 480769 w 1602558"/>
              <a:gd name="connsiteY14" fmla="*/ 2113311 h 2707200"/>
              <a:gd name="connsiteX15" fmla="*/ 499622 w 1602558"/>
              <a:gd name="connsiteY15" fmla="*/ 2000189 h 2707200"/>
              <a:gd name="connsiteX16" fmla="*/ 518476 w 1602558"/>
              <a:gd name="connsiteY16" fmla="*/ 1943629 h 2707200"/>
              <a:gd name="connsiteX17" fmla="*/ 527903 w 1602558"/>
              <a:gd name="connsiteY17" fmla="*/ 1905921 h 2707200"/>
              <a:gd name="connsiteX18" fmla="*/ 546756 w 1602558"/>
              <a:gd name="connsiteY18" fmla="*/ 1858787 h 2707200"/>
              <a:gd name="connsiteX19" fmla="*/ 575037 w 1602558"/>
              <a:gd name="connsiteY19" fmla="*/ 1773946 h 2707200"/>
              <a:gd name="connsiteX20" fmla="*/ 584464 w 1602558"/>
              <a:gd name="connsiteY20" fmla="*/ 1745666 h 2707200"/>
              <a:gd name="connsiteX21" fmla="*/ 622171 w 1602558"/>
              <a:gd name="connsiteY21" fmla="*/ 1613690 h 2707200"/>
              <a:gd name="connsiteX22" fmla="*/ 631598 w 1602558"/>
              <a:gd name="connsiteY22" fmla="*/ 1585410 h 2707200"/>
              <a:gd name="connsiteX23" fmla="*/ 678732 w 1602558"/>
              <a:gd name="connsiteY23" fmla="*/ 1519422 h 2707200"/>
              <a:gd name="connsiteX24" fmla="*/ 707012 w 1602558"/>
              <a:gd name="connsiteY24" fmla="*/ 1415727 h 2707200"/>
              <a:gd name="connsiteX25" fmla="*/ 725866 w 1602558"/>
              <a:gd name="connsiteY25" fmla="*/ 1359167 h 2707200"/>
              <a:gd name="connsiteX26" fmla="*/ 744719 w 1602558"/>
              <a:gd name="connsiteY26" fmla="*/ 1302606 h 2707200"/>
              <a:gd name="connsiteX27" fmla="*/ 801280 w 1602558"/>
              <a:gd name="connsiteY27" fmla="*/ 1246045 h 2707200"/>
              <a:gd name="connsiteX28" fmla="*/ 848414 w 1602558"/>
              <a:gd name="connsiteY28" fmla="*/ 1189484 h 2707200"/>
              <a:gd name="connsiteX29" fmla="*/ 886121 w 1602558"/>
              <a:gd name="connsiteY29" fmla="*/ 1114070 h 2707200"/>
              <a:gd name="connsiteX30" fmla="*/ 895548 w 1602558"/>
              <a:gd name="connsiteY30" fmla="*/ 1085789 h 2707200"/>
              <a:gd name="connsiteX31" fmla="*/ 914402 w 1602558"/>
              <a:gd name="connsiteY31" fmla="*/ 1057509 h 2707200"/>
              <a:gd name="connsiteX32" fmla="*/ 923829 w 1602558"/>
              <a:gd name="connsiteY32" fmla="*/ 1029229 h 2707200"/>
              <a:gd name="connsiteX33" fmla="*/ 942682 w 1602558"/>
              <a:gd name="connsiteY33" fmla="*/ 991521 h 2707200"/>
              <a:gd name="connsiteX34" fmla="*/ 961536 w 1602558"/>
              <a:gd name="connsiteY34" fmla="*/ 934960 h 2707200"/>
              <a:gd name="connsiteX35" fmla="*/ 980389 w 1602558"/>
              <a:gd name="connsiteY35" fmla="*/ 897253 h 2707200"/>
              <a:gd name="connsiteX36" fmla="*/ 989816 w 1602558"/>
              <a:gd name="connsiteY36" fmla="*/ 868973 h 2707200"/>
              <a:gd name="connsiteX37" fmla="*/ 1008670 w 1602558"/>
              <a:gd name="connsiteY37" fmla="*/ 840692 h 2707200"/>
              <a:gd name="connsiteX38" fmla="*/ 1046377 w 1602558"/>
              <a:gd name="connsiteY38" fmla="*/ 765278 h 2707200"/>
              <a:gd name="connsiteX39" fmla="*/ 1065231 w 1602558"/>
              <a:gd name="connsiteY39" fmla="*/ 727571 h 2707200"/>
              <a:gd name="connsiteX40" fmla="*/ 1102938 w 1602558"/>
              <a:gd name="connsiteY40" fmla="*/ 642730 h 2707200"/>
              <a:gd name="connsiteX41" fmla="*/ 1121791 w 1602558"/>
              <a:gd name="connsiteY41" fmla="*/ 595596 h 2707200"/>
              <a:gd name="connsiteX42" fmla="*/ 1150072 w 1602558"/>
              <a:gd name="connsiteY42" fmla="*/ 548462 h 2707200"/>
              <a:gd name="connsiteX43" fmla="*/ 1168925 w 1602558"/>
              <a:gd name="connsiteY43" fmla="*/ 501327 h 2707200"/>
              <a:gd name="connsiteX44" fmla="*/ 1187779 w 1602558"/>
              <a:gd name="connsiteY44" fmla="*/ 473047 h 2707200"/>
              <a:gd name="connsiteX45" fmla="*/ 1206633 w 1602558"/>
              <a:gd name="connsiteY45" fmla="*/ 416486 h 2707200"/>
              <a:gd name="connsiteX46" fmla="*/ 1225486 w 1602558"/>
              <a:gd name="connsiteY46" fmla="*/ 369352 h 2707200"/>
              <a:gd name="connsiteX47" fmla="*/ 1234913 w 1602558"/>
              <a:gd name="connsiteY47" fmla="*/ 341072 h 2707200"/>
              <a:gd name="connsiteX48" fmla="*/ 1253767 w 1602558"/>
              <a:gd name="connsiteY48" fmla="*/ 312791 h 2707200"/>
              <a:gd name="connsiteX49" fmla="*/ 1272620 w 1602558"/>
              <a:gd name="connsiteY49" fmla="*/ 237377 h 2707200"/>
              <a:gd name="connsiteX50" fmla="*/ 1291474 w 1602558"/>
              <a:gd name="connsiteY50" fmla="*/ 209097 h 2707200"/>
              <a:gd name="connsiteX51" fmla="*/ 1329181 w 1602558"/>
              <a:gd name="connsiteY51" fmla="*/ 161963 h 2707200"/>
              <a:gd name="connsiteX52" fmla="*/ 1338608 w 1602558"/>
              <a:gd name="connsiteY52" fmla="*/ 133682 h 2707200"/>
              <a:gd name="connsiteX53" fmla="*/ 1385742 w 1602558"/>
              <a:gd name="connsiteY53" fmla="*/ 77121 h 2707200"/>
              <a:gd name="connsiteX54" fmla="*/ 1414022 w 1602558"/>
              <a:gd name="connsiteY54" fmla="*/ 67695 h 2707200"/>
              <a:gd name="connsiteX55" fmla="*/ 1470583 w 1602558"/>
              <a:gd name="connsiteY55" fmla="*/ 29987 h 2707200"/>
              <a:gd name="connsiteX56" fmla="*/ 1498864 w 1602558"/>
              <a:gd name="connsiteY56" fmla="*/ 11134 h 2707200"/>
              <a:gd name="connsiteX57" fmla="*/ 1545998 w 1602558"/>
              <a:gd name="connsiteY57" fmla="*/ 1707 h 2707200"/>
              <a:gd name="connsiteX58" fmla="*/ 1602558 w 1602558"/>
              <a:gd name="connsiteY58" fmla="*/ 1707 h 27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602558" h="2707200">
                <a:moveTo>
                  <a:pt x="2" y="2707200"/>
                </a:moveTo>
                <a:cubicBezTo>
                  <a:pt x="34567" y="2655350"/>
                  <a:pt x="0" y="2699346"/>
                  <a:pt x="47136" y="2660066"/>
                </a:cubicBezTo>
                <a:cubicBezTo>
                  <a:pt x="57378" y="2651531"/>
                  <a:pt x="63841" y="2638399"/>
                  <a:pt x="75416" y="2631785"/>
                </a:cubicBezTo>
                <a:cubicBezTo>
                  <a:pt x="86665" y="2625357"/>
                  <a:pt x="100992" y="2626907"/>
                  <a:pt x="113123" y="2622358"/>
                </a:cubicBezTo>
                <a:cubicBezTo>
                  <a:pt x="140466" y="2612104"/>
                  <a:pt x="155665" y="2600283"/>
                  <a:pt x="179111" y="2584651"/>
                </a:cubicBezTo>
                <a:cubicBezTo>
                  <a:pt x="246490" y="2483586"/>
                  <a:pt x="141556" y="2636976"/>
                  <a:pt x="226245" y="2528090"/>
                </a:cubicBezTo>
                <a:cubicBezTo>
                  <a:pt x="240156" y="2510204"/>
                  <a:pt x="251383" y="2490383"/>
                  <a:pt x="263952" y="2471530"/>
                </a:cubicBezTo>
                <a:cubicBezTo>
                  <a:pt x="270237" y="2462103"/>
                  <a:pt x="277739" y="2453383"/>
                  <a:pt x="282806" y="2443249"/>
                </a:cubicBezTo>
                <a:cubicBezTo>
                  <a:pt x="306726" y="2395408"/>
                  <a:pt x="293864" y="2417234"/>
                  <a:pt x="320513" y="2377262"/>
                </a:cubicBezTo>
                <a:cubicBezTo>
                  <a:pt x="323655" y="2367835"/>
                  <a:pt x="325496" y="2357869"/>
                  <a:pt x="329940" y="2348981"/>
                </a:cubicBezTo>
                <a:cubicBezTo>
                  <a:pt x="337346" y="2334169"/>
                  <a:pt x="369956" y="2292958"/>
                  <a:pt x="377074" y="2282993"/>
                </a:cubicBezTo>
                <a:cubicBezTo>
                  <a:pt x="409884" y="2237058"/>
                  <a:pt x="380194" y="2270446"/>
                  <a:pt x="424208" y="2226433"/>
                </a:cubicBezTo>
                <a:cubicBezTo>
                  <a:pt x="430493" y="2213864"/>
                  <a:pt x="438128" y="2201883"/>
                  <a:pt x="443062" y="2188725"/>
                </a:cubicBezTo>
                <a:cubicBezTo>
                  <a:pt x="447611" y="2176594"/>
                  <a:pt x="446694" y="2162606"/>
                  <a:pt x="452488" y="2151018"/>
                </a:cubicBezTo>
                <a:cubicBezTo>
                  <a:pt x="459514" y="2136965"/>
                  <a:pt x="471342" y="2125880"/>
                  <a:pt x="480769" y="2113311"/>
                </a:cubicBezTo>
                <a:cubicBezTo>
                  <a:pt x="487053" y="2075604"/>
                  <a:pt x="487533" y="2036455"/>
                  <a:pt x="499622" y="2000189"/>
                </a:cubicBezTo>
                <a:cubicBezTo>
                  <a:pt x="505907" y="1981336"/>
                  <a:pt x="513656" y="1962909"/>
                  <a:pt x="518476" y="1943629"/>
                </a:cubicBezTo>
                <a:cubicBezTo>
                  <a:pt x="521618" y="1931060"/>
                  <a:pt x="523806" y="1918212"/>
                  <a:pt x="527903" y="1905921"/>
                </a:cubicBezTo>
                <a:cubicBezTo>
                  <a:pt x="533254" y="1889868"/>
                  <a:pt x="540973" y="1874690"/>
                  <a:pt x="546756" y="1858787"/>
                </a:cubicBezTo>
                <a:cubicBezTo>
                  <a:pt x="556943" y="1830772"/>
                  <a:pt x="565610" y="1802226"/>
                  <a:pt x="575037" y="1773946"/>
                </a:cubicBezTo>
                <a:cubicBezTo>
                  <a:pt x="578179" y="1764519"/>
                  <a:pt x="582515" y="1755410"/>
                  <a:pt x="584464" y="1745666"/>
                </a:cubicBezTo>
                <a:cubicBezTo>
                  <a:pt x="599736" y="1669301"/>
                  <a:pt x="588824" y="1713731"/>
                  <a:pt x="622171" y="1613690"/>
                </a:cubicBezTo>
                <a:cubicBezTo>
                  <a:pt x="625313" y="1604263"/>
                  <a:pt x="624572" y="1592436"/>
                  <a:pt x="631598" y="1585410"/>
                </a:cubicBezTo>
                <a:cubicBezTo>
                  <a:pt x="661968" y="1555040"/>
                  <a:pt x="662188" y="1560782"/>
                  <a:pt x="678732" y="1519422"/>
                </a:cubicBezTo>
                <a:cubicBezTo>
                  <a:pt x="711288" y="1438030"/>
                  <a:pt x="686724" y="1490114"/>
                  <a:pt x="707012" y="1415727"/>
                </a:cubicBezTo>
                <a:cubicBezTo>
                  <a:pt x="712241" y="1396554"/>
                  <a:pt x="719582" y="1378020"/>
                  <a:pt x="725866" y="1359167"/>
                </a:cubicBezTo>
                <a:cubicBezTo>
                  <a:pt x="725867" y="1359165"/>
                  <a:pt x="744717" y="1302608"/>
                  <a:pt x="744719" y="1302606"/>
                </a:cubicBezTo>
                <a:cubicBezTo>
                  <a:pt x="816977" y="1248411"/>
                  <a:pt x="755332" y="1301182"/>
                  <a:pt x="801280" y="1246045"/>
                </a:cubicBezTo>
                <a:cubicBezTo>
                  <a:pt x="832775" y="1208251"/>
                  <a:pt x="826241" y="1230134"/>
                  <a:pt x="848414" y="1189484"/>
                </a:cubicBezTo>
                <a:cubicBezTo>
                  <a:pt x="861872" y="1164811"/>
                  <a:pt x="877233" y="1140733"/>
                  <a:pt x="886121" y="1114070"/>
                </a:cubicBezTo>
                <a:cubicBezTo>
                  <a:pt x="889263" y="1104643"/>
                  <a:pt x="891104" y="1094677"/>
                  <a:pt x="895548" y="1085789"/>
                </a:cubicBezTo>
                <a:cubicBezTo>
                  <a:pt x="900615" y="1075656"/>
                  <a:pt x="909335" y="1067642"/>
                  <a:pt x="914402" y="1057509"/>
                </a:cubicBezTo>
                <a:cubicBezTo>
                  <a:pt x="918846" y="1048621"/>
                  <a:pt x="919915" y="1038362"/>
                  <a:pt x="923829" y="1029229"/>
                </a:cubicBezTo>
                <a:cubicBezTo>
                  <a:pt x="929365" y="1016312"/>
                  <a:pt x="937463" y="1004569"/>
                  <a:pt x="942682" y="991521"/>
                </a:cubicBezTo>
                <a:cubicBezTo>
                  <a:pt x="950063" y="973069"/>
                  <a:pt x="952648" y="952736"/>
                  <a:pt x="961536" y="934960"/>
                </a:cubicBezTo>
                <a:cubicBezTo>
                  <a:pt x="967820" y="922391"/>
                  <a:pt x="974853" y="910169"/>
                  <a:pt x="980389" y="897253"/>
                </a:cubicBezTo>
                <a:cubicBezTo>
                  <a:pt x="984303" y="888120"/>
                  <a:pt x="985372" y="877861"/>
                  <a:pt x="989816" y="868973"/>
                </a:cubicBezTo>
                <a:cubicBezTo>
                  <a:pt x="994883" y="858839"/>
                  <a:pt x="1003245" y="850638"/>
                  <a:pt x="1008670" y="840692"/>
                </a:cubicBezTo>
                <a:cubicBezTo>
                  <a:pt x="1022128" y="816019"/>
                  <a:pt x="1033808" y="790416"/>
                  <a:pt x="1046377" y="765278"/>
                </a:cubicBezTo>
                <a:cubicBezTo>
                  <a:pt x="1052662" y="752709"/>
                  <a:pt x="1060012" y="740619"/>
                  <a:pt x="1065231" y="727571"/>
                </a:cubicBezTo>
                <a:cubicBezTo>
                  <a:pt x="1121117" y="587852"/>
                  <a:pt x="1050096" y="761625"/>
                  <a:pt x="1102938" y="642730"/>
                </a:cubicBezTo>
                <a:cubicBezTo>
                  <a:pt x="1109810" y="627267"/>
                  <a:pt x="1114223" y="610731"/>
                  <a:pt x="1121791" y="595596"/>
                </a:cubicBezTo>
                <a:cubicBezTo>
                  <a:pt x="1129985" y="579208"/>
                  <a:pt x="1141878" y="564850"/>
                  <a:pt x="1150072" y="548462"/>
                </a:cubicBezTo>
                <a:cubicBezTo>
                  <a:pt x="1157640" y="533327"/>
                  <a:pt x="1161357" y="516462"/>
                  <a:pt x="1168925" y="501327"/>
                </a:cubicBezTo>
                <a:cubicBezTo>
                  <a:pt x="1173992" y="491194"/>
                  <a:pt x="1183178" y="483400"/>
                  <a:pt x="1187779" y="473047"/>
                </a:cubicBezTo>
                <a:cubicBezTo>
                  <a:pt x="1195851" y="454886"/>
                  <a:pt x="1199252" y="434938"/>
                  <a:pt x="1206633" y="416486"/>
                </a:cubicBezTo>
                <a:cubicBezTo>
                  <a:pt x="1212917" y="400775"/>
                  <a:pt x="1219544" y="385196"/>
                  <a:pt x="1225486" y="369352"/>
                </a:cubicBezTo>
                <a:cubicBezTo>
                  <a:pt x="1228975" y="360048"/>
                  <a:pt x="1230469" y="349960"/>
                  <a:pt x="1234913" y="341072"/>
                </a:cubicBezTo>
                <a:cubicBezTo>
                  <a:pt x="1239980" y="330938"/>
                  <a:pt x="1247482" y="322218"/>
                  <a:pt x="1253767" y="312791"/>
                </a:cubicBezTo>
                <a:cubicBezTo>
                  <a:pt x="1257353" y="294860"/>
                  <a:pt x="1262956" y="256703"/>
                  <a:pt x="1272620" y="237377"/>
                </a:cubicBezTo>
                <a:cubicBezTo>
                  <a:pt x="1277687" y="227244"/>
                  <a:pt x="1285189" y="218524"/>
                  <a:pt x="1291474" y="209097"/>
                </a:cubicBezTo>
                <a:cubicBezTo>
                  <a:pt x="1315169" y="138011"/>
                  <a:pt x="1280450" y="222877"/>
                  <a:pt x="1329181" y="161963"/>
                </a:cubicBezTo>
                <a:cubicBezTo>
                  <a:pt x="1335389" y="154204"/>
                  <a:pt x="1334164" y="142570"/>
                  <a:pt x="1338608" y="133682"/>
                </a:cubicBezTo>
                <a:cubicBezTo>
                  <a:pt x="1347302" y="116295"/>
                  <a:pt x="1370108" y="87544"/>
                  <a:pt x="1385742" y="77121"/>
                </a:cubicBezTo>
                <a:cubicBezTo>
                  <a:pt x="1394010" y="71609"/>
                  <a:pt x="1404595" y="70837"/>
                  <a:pt x="1414022" y="67695"/>
                </a:cubicBezTo>
                <a:lnTo>
                  <a:pt x="1470583" y="29987"/>
                </a:lnTo>
                <a:cubicBezTo>
                  <a:pt x="1480010" y="23702"/>
                  <a:pt x="1487754" y="13356"/>
                  <a:pt x="1498864" y="11134"/>
                </a:cubicBezTo>
                <a:cubicBezTo>
                  <a:pt x="1514575" y="7992"/>
                  <a:pt x="1530041" y="3158"/>
                  <a:pt x="1545998" y="1707"/>
                </a:cubicBezTo>
                <a:cubicBezTo>
                  <a:pt x="1564774" y="0"/>
                  <a:pt x="1583705" y="1707"/>
                  <a:pt x="1602558" y="1707"/>
                </a:cubicBezTo>
              </a:path>
            </a:pathLst>
          </a:custGeom>
          <a:ln w="82550">
            <a:solidFill>
              <a:srgbClr val="0F772A">
                <a:alpha val="5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843912" y="3733800"/>
            <a:ext cx="2633088" cy="1201787"/>
          </a:xfrm>
          <a:custGeom>
            <a:avLst/>
            <a:gdLst>
              <a:gd name="connsiteX0" fmla="*/ 49358 w 1831024"/>
              <a:gd name="connsiteY0" fmla="*/ 1180650 h 1201787"/>
              <a:gd name="connsiteX1" fmla="*/ 105919 w 1831024"/>
              <a:gd name="connsiteY1" fmla="*/ 1142943 h 1201787"/>
              <a:gd name="connsiteX2" fmla="*/ 162480 w 1831024"/>
              <a:gd name="connsiteY2" fmla="*/ 1124089 h 1201787"/>
              <a:gd name="connsiteX3" fmla="*/ 190760 w 1831024"/>
              <a:gd name="connsiteY3" fmla="*/ 1114662 h 1201787"/>
              <a:gd name="connsiteX4" fmla="*/ 219041 w 1831024"/>
              <a:gd name="connsiteY4" fmla="*/ 1095809 h 1201787"/>
              <a:gd name="connsiteX5" fmla="*/ 275601 w 1831024"/>
              <a:gd name="connsiteY5" fmla="*/ 1076955 h 1201787"/>
              <a:gd name="connsiteX6" fmla="*/ 332162 w 1831024"/>
              <a:gd name="connsiteY6" fmla="*/ 1039248 h 1201787"/>
              <a:gd name="connsiteX7" fmla="*/ 369869 w 1831024"/>
              <a:gd name="connsiteY7" fmla="*/ 1010967 h 1201787"/>
              <a:gd name="connsiteX8" fmla="*/ 398150 w 1831024"/>
              <a:gd name="connsiteY8" fmla="*/ 1001540 h 1201787"/>
              <a:gd name="connsiteX9" fmla="*/ 435857 w 1831024"/>
              <a:gd name="connsiteY9" fmla="*/ 982687 h 1201787"/>
              <a:gd name="connsiteX10" fmla="*/ 454711 w 1831024"/>
              <a:gd name="connsiteY10" fmla="*/ 954406 h 1201787"/>
              <a:gd name="connsiteX11" fmla="*/ 511272 w 1831024"/>
              <a:gd name="connsiteY11" fmla="*/ 916699 h 1201787"/>
              <a:gd name="connsiteX12" fmla="*/ 539552 w 1831024"/>
              <a:gd name="connsiteY12" fmla="*/ 897846 h 1201787"/>
              <a:gd name="connsiteX13" fmla="*/ 605540 w 1831024"/>
              <a:gd name="connsiteY13" fmla="*/ 841285 h 1201787"/>
              <a:gd name="connsiteX14" fmla="*/ 652674 w 1831024"/>
              <a:gd name="connsiteY14" fmla="*/ 794151 h 1201787"/>
              <a:gd name="connsiteX15" fmla="*/ 699808 w 1831024"/>
              <a:gd name="connsiteY15" fmla="*/ 747017 h 1201787"/>
              <a:gd name="connsiteX16" fmla="*/ 718661 w 1831024"/>
              <a:gd name="connsiteY16" fmla="*/ 718736 h 1201787"/>
              <a:gd name="connsiteX17" fmla="*/ 784649 w 1831024"/>
              <a:gd name="connsiteY17" fmla="*/ 671602 h 1201787"/>
              <a:gd name="connsiteX18" fmla="*/ 860063 w 1831024"/>
              <a:gd name="connsiteY18" fmla="*/ 567908 h 1201787"/>
              <a:gd name="connsiteX19" fmla="*/ 888344 w 1831024"/>
              <a:gd name="connsiteY19" fmla="*/ 539627 h 1201787"/>
              <a:gd name="connsiteX20" fmla="*/ 916624 w 1831024"/>
              <a:gd name="connsiteY20" fmla="*/ 530200 h 1201787"/>
              <a:gd name="connsiteX21" fmla="*/ 944904 w 1831024"/>
              <a:gd name="connsiteY21" fmla="*/ 501920 h 1201787"/>
              <a:gd name="connsiteX22" fmla="*/ 992039 w 1831024"/>
              <a:gd name="connsiteY22" fmla="*/ 473639 h 1201787"/>
              <a:gd name="connsiteX23" fmla="*/ 1048599 w 1831024"/>
              <a:gd name="connsiteY23" fmla="*/ 435932 h 1201787"/>
              <a:gd name="connsiteX24" fmla="*/ 1133441 w 1831024"/>
              <a:gd name="connsiteY24" fmla="*/ 360518 h 1201787"/>
              <a:gd name="connsiteX25" fmla="*/ 1180575 w 1831024"/>
              <a:gd name="connsiteY25" fmla="*/ 313384 h 1201787"/>
              <a:gd name="connsiteX26" fmla="*/ 1227709 w 1831024"/>
              <a:gd name="connsiteY26" fmla="*/ 275677 h 1201787"/>
              <a:gd name="connsiteX27" fmla="*/ 1321977 w 1831024"/>
              <a:gd name="connsiteY27" fmla="*/ 209689 h 1201787"/>
              <a:gd name="connsiteX28" fmla="*/ 1350257 w 1831024"/>
              <a:gd name="connsiteY28" fmla="*/ 190835 h 1201787"/>
              <a:gd name="connsiteX29" fmla="*/ 1425672 w 1831024"/>
              <a:gd name="connsiteY29" fmla="*/ 143701 h 1201787"/>
              <a:gd name="connsiteX30" fmla="*/ 1510513 w 1831024"/>
              <a:gd name="connsiteY30" fmla="*/ 87140 h 1201787"/>
              <a:gd name="connsiteX31" fmla="*/ 1538793 w 1831024"/>
              <a:gd name="connsiteY31" fmla="*/ 68287 h 1201787"/>
              <a:gd name="connsiteX32" fmla="*/ 1604781 w 1831024"/>
              <a:gd name="connsiteY32" fmla="*/ 49433 h 1201787"/>
              <a:gd name="connsiteX33" fmla="*/ 1633061 w 1831024"/>
              <a:gd name="connsiteY33" fmla="*/ 30580 h 1201787"/>
              <a:gd name="connsiteX34" fmla="*/ 1727329 w 1831024"/>
              <a:gd name="connsiteY34" fmla="*/ 2299 h 1201787"/>
              <a:gd name="connsiteX35" fmla="*/ 1831024 w 1831024"/>
              <a:gd name="connsiteY35" fmla="*/ 2299 h 120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31024" h="1201787">
                <a:moveTo>
                  <a:pt x="49358" y="1180650"/>
                </a:moveTo>
                <a:cubicBezTo>
                  <a:pt x="142919" y="1149463"/>
                  <a:pt x="0" y="1201787"/>
                  <a:pt x="105919" y="1142943"/>
                </a:cubicBezTo>
                <a:cubicBezTo>
                  <a:pt x="123292" y="1133292"/>
                  <a:pt x="143626" y="1130374"/>
                  <a:pt x="162480" y="1124089"/>
                </a:cubicBezTo>
                <a:cubicBezTo>
                  <a:pt x="171907" y="1120947"/>
                  <a:pt x="182492" y="1120174"/>
                  <a:pt x="190760" y="1114662"/>
                </a:cubicBezTo>
                <a:cubicBezTo>
                  <a:pt x="200187" y="1108378"/>
                  <a:pt x="208688" y="1100410"/>
                  <a:pt x="219041" y="1095809"/>
                </a:cubicBezTo>
                <a:cubicBezTo>
                  <a:pt x="237201" y="1087738"/>
                  <a:pt x="259065" y="1087979"/>
                  <a:pt x="275601" y="1076955"/>
                </a:cubicBezTo>
                <a:cubicBezTo>
                  <a:pt x="294455" y="1064386"/>
                  <a:pt x="314035" y="1052844"/>
                  <a:pt x="332162" y="1039248"/>
                </a:cubicBezTo>
                <a:cubicBezTo>
                  <a:pt x="344731" y="1029821"/>
                  <a:pt x="356228" y="1018762"/>
                  <a:pt x="369869" y="1010967"/>
                </a:cubicBezTo>
                <a:cubicBezTo>
                  <a:pt x="378497" y="1006037"/>
                  <a:pt x="389016" y="1005454"/>
                  <a:pt x="398150" y="1001540"/>
                </a:cubicBezTo>
                <a:cubicBezTo>
                  <a:pt x="411066" y="996005"/>
                  <a:pt x="423288" y="988971"/>
                  <a:pt x="435857" y="982687"/>
                </a:cubicBezTo>
                <a:cubicBezTo>
                  <a:pt x="442142" y="973260"/>
                  <a:pt x="446184" y="961867"/>
                  <a:pt x="454711" y="954406"/>
                </a:cubicBezTo>
                <a:cubicBezTo>
                  <a:pt x="471764" y="939485"/>
                  <a:pt x="492418" y="929268"/>
                  <a:pt x="511272" y="916699"/>
                </a:cubicBezTo>
                <a:cubicBezTo>
                  <a:pt x="520699" y="910415"/>
                  <a:pt x="531541" y="905857"/>
                  <a:pt x="539552" y="897846"/>
                </a:cubicBezTo>
                <a:cubicBezTo>
                  <a:pt x="578941" y="858455"/>
                  <a:pt x="557167" y="877564"/>
                  <a:pt x="605540" y="841285"/>
                </a:cubicBezTo>
                <a:cubicBezTo>
                  <a:pt x="655815" y="765869"/>
                  <a:pt x="589829" y="856996"/>
                  <a:pt x="652674" y="794151"/>
                </a:cubicBezTo>
                <a:cubicBezTo>
                  <a:pt x="715519" y="731306"/>
                  <a:pt x="624392" y="797292"/>
                  <a:pt x="699808" y="747017"/>
                </a:cubicBezTo>
                <a:cubicBezTo>
                  <a:pt x="706092" y="737590"/>
                  <a:pt x="709957" y="725989"/>
                  <a:pt x="718661" y="718736"/>
                </a:cubicBezTo>
                <a:cubicBezTo>
                  <a:pt x="791442" y="658084"/>
                  <a:pt x="724469" y="743819"/>
                  <a:pt x="784649" y="671602"/>
                </a:cubicBezTo>
                <a:cubicBezTo>
                  <a:pt x="837288" y="608435"/>
                  <a:pt x="751339" y="676632"/>
                  <a:pt x="860063" y="567908"/>
                </a:cubicBezTo>
                <a:cubicBezTo>
                  <a:pt x="869490" y="558481"/>
                  <a:pt x="877251" y="547022"/>
                  <a:pt x="888344" y="539627"/>
                </a:cubicBezTo>
                <a:cubicBezTo>
                  <a:pt x="896612" y="534115"/>
                  <a:pt x="907197" y="533342"/>
                  <a:pt x="916624" y="530200"/>
                </a:cubicBezTo>
                <a:cubicBezTo>
                  <a:pt x="926051" y="520773"/>
                  <a:pt x="934239" y="509919"/>
                  <a:pt x="944904" y="501920"/>
                </a:cubicBezTo>
                <a:cubicBezTo>
                  <a:pt x="959562" y="490926"/>
                  <a:pt x="978127" y="485563"/>
                  <a:pt x="992039" y="473639"/>
                </a:cubicBezTo>
                <a:cubicBezTo>
                  <a:pt x="1045651" y="427686"/>
                  <a:pt x="968370" y="455990"/>
                  <a:pt x="1048599" y="435932"/>
                </a:cubicBezTo>
                <a:cubicBezTo>
                  <a:pt x="1113171" y="371360"/>
                  <a:pt x="1082975" y="394160"/>
                  <a:pt x="1133441" y="360518"/>
                </a:cubicBezTo>
                <a:cubicBezTo>
                  <a:pt x="1183716" y="285102"/>
                  <a:pt x="1117730" y="376229"/>
                  <a:pt x="1180575" y="313384"/>
                </a:cubicBezTo>
                <a:cubicBezTo>
                  <a:pt x="1223215" y="270744"/>
                  <a:pt x="1172651" y="294028"/>
                  <a:pt x="1227709" y="275677"/>
                </a:cubicBezTo>
                <a:cubicBezTo>
                  <a:pt x="1283549" y="233796"/>
                  <a:pt x="1252335" y="256117"/>
                  <a:pt x="1321977" y="209689"/>
                </a:cubicBezTo>
                <a:lnTo>
                  <a:pt x="1350257" y="190835"/>
                </a:lnTo>
                <a:cubicBezTo>
                  <a:pt x="1395485" y="122996"/>
                  <a:pt x="1331437" y="206525"/>
                  <a:pt x="1425672" y="143701"/>
                </a:cubicBezTo>
                <a:lnTo>
                  <a:pt x="1510513" y="87140"/>
                </a:lnTo>
                <a:cubicBezTo>
                  <a:pt x="1519940" y="80856"/>
                  <a:pt x="1527802" y="71035"/>
                  <a:pt x="1538793" y="68287"/>
                </a:cubicBezTo>
                <a:cubicBezTo>
                  <a:pt x="1550875" y="65267"/>
                  <a:pt x="1591257" y="56195"/>
                  <a:pt x="1604781" y="49433"/>
                </a:cubicBezTo>
                <a:cubicBezTo>
                  <a:pt x="1614914" y="44366"/>
                  <a:pt x="1622708" y="35181"/>
                  <a:pt x="1633061" y="30580"/>
                </a:cubicBezTo>
                <a:cubicBezTo>
                  <a:pt x="1639240" y="27834"/>
                  <a:pt x="1711199" y="3374"/>
                  <a:pt x="1727329" y="2299"/>
                </a:cubicBezTo>
                <a:cubicBezTo>
                  <a:pt x="1761817" y="0"/>
                  <a:pt x="1796459" y="2299"/>
                  <a:pt x="1831024" y="2299"/>
                </a:cubicBezTo>
              </a:path>
            </a:pathLst>
          </a:custGeom>
          <a:ln w="76200">
            <a:solidFill>
              <a:srgbClr val="C00000">
                <a:alpha val="5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24600" y="3886200"/>
            <a:ext cx="0" cy="1447800"/>
          </a:xfrm>
          <a:prstGeom prst="straightConnector1">
            <a:avLst/>
          </a:prstGeom>
          <a:ln w="635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705600" y="2438400"/>
            <a:ext cx="0" cy="2895600"/>
          </a:xfrm>
          <a:prstGeom prst="straightConnector1">
            <a:avLst/>
          </a:prstGeom>
          <a:ln w="53975">
            <a:solidFill>
              <a:srgbClr val="0F772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43800" y="25908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>Strength </a:t>
            </a:r>
          </a:p>
          <a:p>
            <a:r>
              <a:rPr lang="en-US" sz="2800" b="1" i="1" dirty="0" smtClean="0">
                <a:solidFill>
                  <a:srgbClr val="C00000"/>
                </a:solidFill>
              </a:rPr>
              <a:t>Strength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81800" y="3276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??</a:t>
            </a:r>
            <a:endParaRPr lang="en-US" sz="1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7543800" y="3048000"/>
            <a:ext cx="1447800" cy="1985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81800" y="34831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  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67600" y="42274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>Strength </a:t>
            </a:r>
          </a:p>
          <a:p>
            <a:r>
              <a:rPr lang="en-US" sz="2800" b="1" i="1" dirty="0" smtClean="0">
                <a:solidFill>
                  <a:srgbClr val="C00000"/>
                </a:solidFill>
              </a:rPr>
              <a:t>Strength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467600" y="4684693"/>
            <a:ext cx="1447800" cy="1985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uble Bracket 40"/>
          <p:cNvSpPr/>
          <p:nvPr/>
        </p:nvSpPr>
        <p:spPr>
          <a:xfrm>
            <a:off x="7391400" y="4191000"/>
            <a:ext cx="1600200" cy="990600"/>
          </a:xfrm>
          <a:prstGeom prst="bracketPair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9154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3" name="&quot;No&quot; Symbol 42"/>
          <p:cNvSpPr/>
          <p:nvPr/>
        </p:nvSpPr>
        <p:spPr>
          <a:xfrm>
            <a:off x="7315200" y="3276600"/>
            <a:ext cx="1447800" cy="1295400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0600" y="1295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Footprint @ Steady State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      Footprint @ Steady State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181600" y="1676400"/>
            <a:ext cx="3505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5780782"/>
            <a:ext cx="533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ASSUME: </a:t>
            </a:r>
          </a:p>
          <a:p>
            <a:r>
              <a:rPr lang="en-US" sz="3200" b="1" dirty="0" smtClean="0"/>
              <a:t>Virus 1 is stronger than Virus 2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/>
      <p:bldP spid="31" grpId="0"/>
      <p:bldP spid="34" grpId="0"/>
      <p:bldP spid="35" grpId="0"/>
      <p:bldP spid="41" grpId="0" animBg="1"/>
      <p:bldP spid="42" grpId="0"/>
      <p:bldP spid="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477000" cy="496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Winner-Takes-All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1676400"/>
            <a:ext cx="3276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F772A"/>
                </a:solidFill>
              </a:rPr>
              <a:t>green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virus 1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red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virus 2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Number of Infections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780782"/>
            <a:ext cx="533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ASSUME: </a:t>
            </a:r>
          </a:p>
          <a:p>
            <a:r>
              <a:rPr lang="en-US" sz="3200" b="1" dirty="0" smtClean="0"/>
              <a:t>Virus 1 is stronger than Virus 2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Result: Winner-Takes-All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28800"/>
            <a:ext cx="9144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Given our model, and </a:t>
            </a:r>
            <a:r>
              <a:rPr lang="en-US" sz="4000" b="1" i="1" dirty="0" smtClean="0"/>
              <a:t>any graph</a:t>
            </a:r>
            <a:r>
              <a:rPr lang="en-US" sz="4000" dirty="0" smtClean="0"/>
              <a:t>, the weaker virus always </a:t>
            </a:r>
            <a:r>
              <a:rPr lang="en-US" sz="4000" b="1" dirty="0" smtClean="0"/>
              <a:t>dies-out completely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91001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The stronger survives only if it is above threshold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Virus 1 is stronger than Virus 2, if:</a:t>
            </a:r>
          </a:p>
          <a:p>
            <a:pPr marL="457200" indent="-457200"/>
            <a:r>
              <a:rPr lang="en-US" sz="3200" dirty="0" smtClean="0"/>
              <a:t>                   strength(Virus 1) &gt; strength(Virus 2)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Strength(Virus) = </a:t>
            </a:r>
            <a:r>
              <a:rPr lang="el-GR" sz="3200" dirty="0" smtClean="0"/>
              <a:t>λ</a:t>
            </a:r>
            <a:r>
              <a:rPr lang="en-US" sz="3200" dirty="0" smtClean="0"/>
              <a:t> </a:t>
            </a:r>
            <a:r>
              <a:rPr lang="el-GR" sz="3200" dirty="0" smtClean="0"/>
              <a:t>β</a:t>
            </a:r>
            <a:r>
              <a:rPr lang="en-US" sz="3200" dirty="0" smtClean="0"/>
              <a:t> / </a:t>
            </a:r>
            <a:r>
              <a:rPr lang="el-GR" sz="3200" dirty="0" smtClean="0"/>
              <a:t>δ</a:t>
            </a:r>
            <a:r>
              <a:rPr lang="en-US" sz="3200" dirty="0" smtClean="0"/>
              <a:t> 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/>
              <a:t>same as before!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657600"/>
            <a:ext cx="1295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Details</a:t>
            </a:r>
            <a:endParaRPr lang="en-US" sz="2800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 </a:t>
            </a:r>
            <a:r>
              <a:rPr lang="en-US" sz="3200" dirty="0" err="1" smtClean="0">
                <a:solidFill>
                  <a:schemeClr val="bg1"/>
                </a:solidFill>
              </a:rPr>
              <a:t>Prakash</a:t>
            </a:r>
            <a:r>
              <a:rPr lang="en-US" sz="3200" dirty="0" smtClean="0">
                <a:solidFill>
                  <a:schemeClr val="bg1"/>
                </a:solidFill>
              </a:rPr>
              <a:t>+ WWW 2012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Examples</a:t>
            </a:r>
            <a:endParaRPr lang="en-US" dirty="0"/>
          </a:p>
        </p:txBody>
      </p:sp>
      <p:pic>
        <p:nvPicPr>
          <p:cNvPr id="380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2057400"/>
            <a:ext cx="4267199" cy="313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9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44481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71600" y="5257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F772A"/>
                </a:solidFill>
              </a:rPr>
              <a:t>Reddit</a:t>
            </a:r>
            <a:r>
              <a:rPr lang="en-US" sz="3200" dirty="0" smtClean="0"/>
              <a:t> v </a:t>
            </a:r>
            <a:r>
              <a:rPr lang="en-US" sz="3200" b="1" dirty="0" err="1" smtClean="0">
                <a:solidFill>
                  <a:srgbClr val="C00000"/>
                </a:solidFill>
              </a:rPr>
              <a:t>Digg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5257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F772A"/>
                </a:solidFill>
              </a:rPr>
              <a:t>Blu</a:t>
            </a:r>
            <a:r>
              <a:rPr lang="en-US" sz="3200" b="1" dirty="0" smtClean="0">
                <a:solidFill>
                  <a:srgbClr val="0F772A"/>
                </a:solidFill>
              </a:rPr>
              <a:t>-Ray</a:t>
            </a:r>
            <a:r>
              <a:rPr lang="en-US" sz="3200" dirty="0" smtClean="0"/>
              <a:t> v </a:t>
            </a:r>
            <a:r>
              <a:rPr lang="en-US" sz="3200" b="1" dirty="0" smtClean="0">
                <a:solidFill>
                  <a:srgbClr val="C00000"/>
                </a:solidFill>
              </a:rPr>
              <a:t>HD-DVD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524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[Google Search Trends data]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339970" name="Picture 2" descr="http://t1.gstatic.com/images?q=tbn:ANd9GcRb4otp1mrOaqYhMVjlQcsJCqCS3yQXe0I_nYmoBVqsA43QZ1Z8u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350" y="5715000"/>
            <a:ext cx="1771650" cy="623359"/>
          </a:xfrm>
          <a:prstGeom prst="rect">
            <a:avLst/>
          </a:prstGeom>
          <a:noFill/>
        </p:spPr>
      </p:pic>
      <p:sp>
        <p:nvSpPr>
          <p:cNvPr id="339972" name="AutoShape 4" descr="data:image/jpeg;base64,/9j/4AAQSkZJRgABAQAAAQABAAD/2wCEAAkGBg8PDhENDw0NDw0NEA8QDw8NDg4NDg0NFBAVFBMQEhIXHSYeGBkkGRISHy8gIyctLCwtFR4xNTAqNSYsOCkBCQoKDgwOGg8PGjIkHyQ0MjUsLC81MiovLCksMzA0LCwsLCwyKiwpLCwsLCwsLCkpLCwsLCkpLCwpLCwsLCwpKf/AABEIAMcA/gMBIgACEQEDEQH/xAAcAAEBAAMAAwEAAAAAAAAAAAAABwQFBgIDCAH/xABKEAABAwEBCAwMBAQGAwAAAAAAAQIDBBEFBgcSIVNzkxcxNDVRVHJ0kbKz0RMUFRYkJTJBUnGx4SKDw9JhgZShIzNCRITBQ1Vi/8QAGQEBAQEBAQEAAAAAAAAAAAAAAAQDBQIB/8QALhEAAgIABAMGBgMBAAAAAAAAAAECAwQRFFExMjMSIUFhgfATNERScZEiQkPB/9oADAMBAAIRAxEAPwC4gAAAAAAAAAAAAAAAAAAAAAAAAAAAAAAAAAAAAAAAAAAAAAAAAAAAAAAAAAAAAWgAAAAAAAAAAAAAAAAAAAAAAAAAAAAAAAAAAAAAAAAAAAGHda6TKaCSoev4Y2quVbLV9yWmYcvhL3pqeS3roeoLOSR5m8otk2uhhXug+RXRSNhj/wBLcRrsluRVt2lsMbZRupxluqYcpZl+ap9SjLgfb/7B39Mn7zqzVNeXaRzYu2fKzSbKN1OMt1TBso3U4y3VMNy/BCiIq+PuyIq7mTLYlvxk/oafwssUVuL4aSOO2y3Fx3I22z32WiHwZ5uKXd5CXxYcWdPso3U4y3UsGyjdTjLdUw3a4Hm22eUHf0yfvMe6GClIoJZvHnO8DFJJi+LomNiMV1luPk2jwrMO9v0e+xf7Z67i4WK1kqeMObNE5URfwoxWp/Cz6lmpahsjGyNVFa9qORUyoqKh8u+7+R9KXs7hptBF1EMcXXGOTSNcNOUs0zZgAhLAAAAAAAAAAAAAAAAAAAAAAAAAAADEuldWGmZ4SaRsbOFy2WrwHN7K1y8/JqnnHYZax61cMFv+GkWPZ/8ASusy8KZDgI4HOWxrHuXbVGNc5UThsQvqw0ZRUpMisxEoy7KLfsrXLz8mpeaS/TCBc+rufPTwzOWWRqYqOje1FVHItlpL/EJszPqpe4eT5czPqZO42jhq080zJ4ibWRjtTKnzT6n0Up8/NoJbU/wZttP/ABScPyPoFTHG/wBfU1wnieub2Xcl3VUgdw09KpucU/atL5N7LuS7qqfPcNqYqttxkxcXFtxsb3WWe+0+4PvUve4xTycT6Idtr81MC724qrm1R2TiM+OXQzl0OmoPGSrrlaqOkrlYqLjI5ajFxbMttuSyw8rCNPPtH14lNcDVWZP5f9FpuLhLubDSwwvnfjxRRsdZE9UxkaiLlI22NVVERFVVyIjUVVVeBEQ9viEuZn1UncW21Rs7pEldkocC17K1y8/JqXjZWuXn5NS8iniE2Zn1UvcPEJszPqpe4w0le5tqZlr2Vrl5+TUvGytcvPyal5FPEJszPqpe4eITZmfVS9w0le41My17K1y8/JqXjZWuXn5NU8h7o1RbFRyKm2jkVFT5op7G0MqpakMyouVFSKRUVOFFsGkrGpmWzZWuXn5NU8bK1y8/JqXkUW58uZn1UncPEJszPqpe4aWvc+6mZa9la5efk1LxsrXLz8mpeRTxCbMz6qXuHiE2Zn1UvcNJXufNTMteytcvPyal50FyLu09WzHgla9MlqJttt4UPnCSme32mPbbtY7HMt+VqZTr8FFW9l02xNX8ErJMZNvabbk/t0GdmFiotxZ7rxEnJJlwABzy4AAAAAAAAAjOGPfCLm7eup4YKclZNzb3aVh54Y98ItA3rqeOCtPTJubL2rDqfT+hzv8Acp+OvCvSox14V6VPw5y/W+l9z4opGRMkWV7mKj3K1ERG22pYc2MXJ5I6EpKKzZ0uOvCvSp4kwTC5PanocGVUT/Mk4fkU9T1OqVfMeIWRnynhN7LuS7qqQi4iek02np+1aXeb2Xcl3VUhVxU9JptPT9q0rwnLL3uTYnjH3sXpz1tXKu2vvUwLuvXxOpyruao965pxnO21+amBd3cdTzafsnEMeKLJcGR+81PWVHp4/opb8deFelSJ3np6xo9Oz6KWssxvOvwS4TlZ+468K9KjHXhXpU1937pLS0k9S1qPdBGr0a5VRHLaiWKqfMn2y7UcTg1kncTwplNZxRvO2MHlJlRx14V6VGOvCvSprb3rqOqqOGqc1GOmYrla1VVG/icliKvyNipm1k8me081mRS/VPWdXpl6jSt3uOXxGlyruaD3rm0JPfmnrKr0y9RpWL3dw0vNoOzQuxPSh78COjqSNljrwr0qfmOvCvSp+ITi6WFOeGeaFKWFyQyyRoqyPRXIx6ttXJ/AkhVKzlKp2RhzFIx14V6VGOvCvSpyt5N+El0VnR8McXgEiVMRznY2OrrbbeSdSeZwcHkz7GSks0T3C2qr4plVd0ba25s0uC/feLkS9Q3eFhNyf8j9M0mDDfeLkTdQ6Vfy/oyCfX/RdgAcs6IAAAAAAAABGcMW+EWgb11GC5PS5ub/AKrBhi3xi0Deup+4L09Lm5uvasOp9P6HO/39SlnBYXNz02mf2anenB4Wv8im0z+zUiw/URXf02TBu2nzT6n0Yp87NTKnzT6n0QpTjf6+v/CfCeJ4S+y7ku6qkNuKnpNPp6ftGlyl9l3Jd1VIhcZPSafT0/aNPmE5Ze9z7ieMfexc3ba/NTBu5uSp5vP2TjOdtr81MG7e5Knm8/ZOIo8UWS4Mkd6DfWNJp2fRS0oRm9HfCk07PopZkK8bzr8EuF5WaS/feus0C9ZpD7C4X7b2VmgXrNIjYbYPkf5MsVzItl4u9dJol7R5vTRXjb10miXtHm9U59nO/wAltfKvwRm/JPWVXpl6jSrXu7ipebQdmhK78U9Y1WlXqNKpe9uKl5vD2aFmJ6cPfgS0dSRsEIFfAnptVzmo7Vxfk2yCXfT02q5zUdq4+YLiz7i+COywQe1Wcmn+shSCc4Ik/FWfKn+shRjHE9VmuH6aJ/hWTcn/ACP0zSYMd+IuTN1De4VE3J+f+maPBlvxFyZuoWV/L+jJZ9f9F0AByzogAAAAAAAAEaww74w6BvXU8sGKelzc3XtWHjhh3xh0Deup7MGaelzc3/VYdT6f0Od/v6lHOEwsJ/gU+mf2andmtu3e9BWtYydHq2NyubiSLGtqpZl4Tn1SUJqTLbIuUWkQxqZU+afU+hVOWTBpc74Kj+od3HUm2IujZl2TKiqVeeZ4y+y7ku6qkSuOnpFPp4O0aW2X2Xcl3VUilx09Ip9NB2jTXCcsve5nieMfexbnba/NTBu3uSo5vP2TjOdtr81MK7W5Kjm8/ZOIY8UWS4Mk96SesKTTs+ilkQjt6e+FLpmf9liQsxvOvwS4XlZpb9N7KvQr1mkTsL9dCgZUQvp5EcsczcV6NXFdi2ouRfdtHO7GlzvgqP6h3cMPfGuLUhfTKbTRnXjb10miXtHm8Uxrm3Pjp4WU8SOSOJMVqOdjOstVcq+/KqmSSTecmymKyikR6/BPWNVpV6jSpXv7ipubw9mhL7709Y1WlXqtKhcDcdNzeHs0LcT04e/Ako6kjYIQa7yem1XOajtXF4OaqsHlBLI+V7J8eV7nusnciYzlVVsSzJlUxw9sa2+0a31uxLI5/BIn4qv5U/1kKKaq4d7FNQ4606SJ4XFR/hJFk9m2yy3a9pTamd01Obkj3VFwgkzgsKX+1/P/AEzRYM9+Y+TN1Df4UE3L+f8Apmhwab8x8mbqF9fy/oyOfX/RcwAcs6IAAAAAAAPxQCN4YN8YdC3rqeu8S6UNPUSvmkbG10OKiuyIrvCNWzoRTb4XLgTPlirI2OejWpG5rUtssW1NrKqk68op8C9J16krKVE5ljcLcyzedtBxuLpUed1BxuLpUjPlFPhXpQeUU+FelDPRR3ZpqpbFm87qDjcXSo87qDjcXSpGfKKfCvSg8op8K9KDRR3Y1UtiyPvsoVavpcVqtd714FJZcx6Nmhc5bGslhc5V9zUe1VX+xrvKKfCvSg8op8K9KG1VCrTSfExstc8s/As7r7qC1fS4tvhUxLqX00T6eZjaqJXPhla1EVbVcrFRE6SR+UU+FelB5RT4V6UMVg4rxZq8VJ+Bur3Z2xVlPI9yNYyVrnOXaa1EW1VKZ520PG4ulSV3OpHVEkcTLEfMrWtxlsairwqdDsdVvxU2tf8AtPV8K5STm8jzTOcV/FZnZ+d1BxuLpUedtDxuLpU43Y6rfipta/8AaNjqt+Km1r/2k/wafuN/i2/aUSlqmSsbLG5HxvS1rk2nJbZanQe019wKF9PSQwSYuPExWuxFVW24yrkX+ZsFI5JJtIqXeu8kV9yesKrSr1WndXGvoo2UsEb6mNr2QxNc1VW1rkYiKinD32p6wqtKvVaZlJeFVyxsla6nxZWNe22RyLiuS1LUxdvKdSyEJVx7byOfCUozl2Vmdx520PG4ulR53UPG4ulTjdjqt+Km1r/2n5sdVvxU2tf+0n+DT9xt8W37TvqC7EFRjeAlZJiWY2L/AKbbbLehTMOZvNvbno1mWZYl8KkaN8G5XeyrrbbUT4kOmJbFGMsovNFEG3HOS7zhcJ6bl/P/AEzQYNt+Y+TN1DoMJqbl/P8A0zQYNt+o+TN1Do1/L+jIZ9f9FyAQHLOiAAAAAAAAAeL2oqWKiKi5FRcqKhj+S4OLw6tncZQGZ8yMXyXBmIdWzuHkuDMQ6tncZQPubGSMXyXBmIdWzuHkuDMQ6tncZQGbGSMXyXBmIdWzuHkuDMQ6tncZQGbGSMXyXBmIdWzuOBww0kcdFDiRsZbOluI1rbfwLt2FIJ7hmYq0UViKuLOirYnspiqlq8GVU6Tahv4iMrl/BnE3oJ6ZR6WP6FeQidy6t0SxTRuRHx4rmqqI5Ecie9F2zfefNfnY9TF3FuIolZJNElF0YJplOBMfPqvz0epi7h59V+ej1MXcTaOzyN9VDzKcCY+fVfno9TF3Dz6r89HqYu4aOzyGqh5mJfZvhU6Veq0pdwtx02gh7NCTVlU+aR80ioski4zlREairZZtJtbRtae/OtjY2NksaMja1jUWKNVRrUsRLbMuQquplOEYrwJ6rYxm2/EqQJj59V+ej1MXcPPqvz0epi7iXSWeRRqoeZTgTHz6r89HqYu4efVfno9TF3DR2eQ1UPM22Ev/AG35/wCmc/g336ZyZuoem6t3J6rE8O9rvB42LisayzGst2tvaQ9+DVLbssciKrUbLaqZUS1liWr/ACUr7DhS4vZk3aU7k15FxQAHJOmAAAAAAAAAAAAAAAAAAAAADBuxciKrgdTyttY/+y+5TOB9Ty70fGs+4l0+BNFcqsrVay38KOjx1RP4qevYSXjyan7lVBvqbNzHT17Eq2El48mp+42El48mp+5VQNTZuNPXsSrYSXjyan7jYSXjyan7lVA1Nm409exKthJePJqfuNhJePpqfuVUDU2bjT17Eq2El4+mp+42El48mp+5VQNTZuNPXsSrYSXjyan7jYSXjyan7lVA1Nm409exKthJePJqfudfejePBc5Fc1VfM9LHPX+6J/A6YHmV85LJs9RphF5pAAGJq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74" name="AutoShape 6" descr="data:image/jpeg;base64,/9j/4AAQSkZJRgABAQAAAQABAAD/2wCEAAkGBg8PDhENDw0NDw0NEA8QDw8NDg4NDg0NFBAVFBMQEhIXHSYeGBkkGRISHy8gIyctLCwtFR4xNTAqNSYsOCkBCQoKDgwOGg8PGjIkHyQ0MjUsLC81MiovLCksMzA0LCwsLCwyKiwpLCwsLCwsLCkpLCwsLCkpLCwpLCwsLCwpKf/AABEIAMcA/gMBIgACEQEDEQH/xAAcAAEBAAMAAwEAAAAAAAAAAAAABwQFBgIDCAH/xABKEAABAwEBCAwMBAQGAwAAAAAAAQIDBBEFBgcSIVNzkxcxNDVRVHJ0kbKz0RMUFRYkJTJBUnGx4SKDw9JhgZShIzNCRITBQ1Vi/8QAGQEBAQEBAQEAAAAAAAAAAAAAAAQDBQIB/8QALhEAAgIABAMGBgMBAAAAAAAAAAECAwQRFFExMjMSIUFhgfATNERScZEiQkPB/9oADAMBAAIRAxEAPwC4gAAAAAAAAAAAAAAAAAAAAAAAAAAAAAAAAAAAAAAAAAAAAAAAAAAAAAAAAAAAAWgAAAAAAAAAAAAAAAAAAAAAAAAAAAAAAAAAAAAAAAAAAAGHda6TKaCSoev4Y2quVbLV9yWmYcvhL3pqeS3roeoLOSR5m8otk2uhhXug+RXRSNhj/wBLcRrsluRVt2lsMbZRupxluqYcpZl+ap9SjLgfb/7B39Mn7zqzVNeXaRzYu2fKzSbKN1OMt1TBso3U4y3VMNy/BCiIq+PuyIq7mTLYlvxk/oafwssUVuL4aSOO2y3Fx3I22z32WiHwZ5uKXd5CXxYcWdPso3U4y3UsGyjdTjLdUw3a4Hm22eUHf0yfvMe6GClIoJZvHnO8DFJJi+LomNiMV1luPk2jwrMO9v0e+xf7Z67i4WK1kqeMObNE5URfwoxWp/Cz6lmpahsjGyNVFa9qORUyoqKh8u+7+R9KXs7hptBF1EMcXXGOTSNcNOUs0zZgAhLAAAAAAAAAAAAAAAAAAAAAAAAAAADEuldWGmZ4SaRsbOFy2WrwHN7K1y8/JqnnHYZax61cMFv+GkWPZ/8ASusy8KZDgI4HOWxrHuXbVGNc5UThsQvqw0ZRUpMisxEoy7KLfsrXLz8mpeaS/TCBc+rufPTwzOWWRqYqOje1FVHItlpL/EJszPqpe4eT5czPqZO42jhq080zJ4ibWRjtTKnzT6n0Up8/NoJbU/wZttP/ABScPyPoFTHG/wBfU1wnieub2Xcl3VUgdw09KpucU/atL5N7LuS7qqfPcNqYqttxkxcXFtxsb3WWe+0+4PvUve4xTycT6Idtr81MC724qrm1R2TiM+OXQzl0OmoPGSrrlaqOkrlYqLjI5ajFxbMttuSyw8rCNPPtH14lNcDVWZP5f9FpuLhLubDSwwvnfjxRRsdZE9UxkaiLlI22NVVERFVVyIjUVVVeBEQ9viEuZn1UncW21Rs7pEldkocC17K1y8/JqXjZWuXn5NS8iniE2Zn1UvcPEJszPqpe4w0le5tqZlr2Vrl5+TUvGytcvPyal5FPEJszPqpe4eITZmfVS9w0le41My17K1y8/JqXjZWuXn5NU8h7o1RbFRyKm2jkVFT5op7G0MqpakMyouVFSKRUVOFFsGkrGpmWzZWuXn5NU8bK1y8/JqXkUW58uZn1UncPEJszPqpe4aWvc+6mZa9la5efk1LxsrXLz8mpeRTxCbMz6qXuHiE2Zn1UvcNJXufNTMteytcvPyal50FyLu09WzHgla9MlqJttt4UPnCSme32mPbbtY7HMt+VqZTr8FFW9l02xNX8ErJMZNvabbk/t0GdmFiotxZ7rxEnJJlwABzy4AAAAAAAAAjOGPfCLm7eup4YKclZNzb3aVh54Y98ItA3rqeOCtPTJubL2rDqfT+hzv8Acp+OvCvSox14V6VPw5y/W+l9z4opGRMkWV7mKj3K1ERG22pYc2MXJ5I6EpKKzZ0uOvCvSp4kwTC5PanocGVUT/Mk4fkU9T1OqVfMeIWRnynhN7LuS7qqQi4iek02np+1aXeb2Xcl3VUhVxU9JptPT9q0rwnLL3uTYnjH3sXpz1tXKu2vvUwLuvXxOpyruao965pxnO21+amBd3cdTzafsnEMeKLJcGR+81PWVHp4/opb8deFelSJ3np6xo9Oz6KWssxvOvwS4TlZ+468K9KjHXhXpU1937pLS0k9S1qPdBGr0a5VRHLaiWKqfMn2y7UcTg1kncTwplNZxRvO2MHlJlRx14V6VGOvCvSprb3rqOqqOGqc1GOmYrla1VVG/icliKvyNipm1k8me081mRS/VPWdXpl6jSt3uOXxGlyruaD3rm0JPfmnrKr0y9RpWL3dw0vNoOzQuxPSh78COjqSNljrwr0qfmOvCvSp+ITi6WFOeGeaFKWFyQyyRoqyPRXIx6ttXJ/AkhVKzlKp2RhzFIx14V6VGOvCvSpyt5N+El0VnR8McXgEiVMRznY2OrrbbeSdSeZwcHkz7GSks0T3C2qr4plVd0ba25s0uC/feLkS9Q3eFhNyf8j9M0mDDfeLkTdQ6Vfy/oyCfX/RdgAcs6IAAAAAAAABGcMW+EWgb11GC5PS5ub/AKrBhi3xi0Deup+4L09Lm5uvasOp9P6HO/39SlnBYXNz02mf2anenB4Wv8im0z+zUiw/URXf02TBu2nzT6n0Yp87NTKnzT6n0QpTjf6+v/CfCeJ4S+y7ku6qkNuKnpNPp6ftGlyl9l3Jd1VIhcZPSafT0/aNPmE5Ze9z7ieMfexc3ba/NTBu5uSp5vP2TjOdtr81MG7e5Knm8/ZOIo8UWS4Mkd6DfWNJp2fRS0oRm9HfCk07PopZkK8bzr8EuF5WaS/feus0C9ZpD7C4X7b2VmgXrNIjYbYPkf5MsVzItl4u9dJol7R5vTRXjb10miXtHm9U59nO/wAltfKvwRm/JPWVXpl6jSrXu7ipebQdmhK78U9Y1WlXqNKpe9uKl5vD2aFmJ6cPfgS0dSRsEIFfAnptVzmo7Vxfk2yCXfT02q5zUdq4+YLiz7i+COywQe1Wcmn+shSCc4Ik/FWfKn+shRjHE9VmuH6aJ/hWTcn/ACP0zSYMd+IuTN1De4VE3J+f+maPBlvxFyZuoWV/L+jJZ9f9F0AByzogAAAAAAAAEaww74w6BvXU8sGKelzc3XtWHjhh3xh0Deup7MGaelzc3/VYdT6f0Od/v6lHOEwsJ/gU+mf2andmtu3e9BWtYydHq2NyubiSLGtqpZl4Tn1SUJqTLbIuUWkQxqZU+afU+hVOWTBpc74Kj+od3HUm2IujZl2TKiqVeeZ4y+y7ku6qkSuOnpFPp4O0aW2X2Xcl3VUilx09Ip9NB2jTXCcsve5nieMfexbnba/NTBu3uSo5vP2TjOdtr81MK7W5Kjm8/ZOIY8UWS4Mk96SesKTTs+ilkQjt6e+FLpmf9liQsxvOvwS4XlZpb9N7KvQr1mkTsL9dCgZUQvp5EcsczcV6NXFdi2ouRfdtHO7GlzvgqP6h3cMPfGuLUhfTKbTRnXjb10miXtHm8Uxrm3Pjp4WU8SOSOJMVqOdjOstVcq+/KqmSSTecmymKyikR6/BPWNVpV6jSpXv7ipubw9mhL7709Y1WlXqtKhcDcdNzeHs0LcT04e/Ako6kjYIQa7yem1XOajtXF4OaqsHlBLI+V7J8eV7nusnciYzlVVsSzJlUxw9sa2+0a31uxLI5/BIn4qv5U/1kKKaq4d7FNQ4606SJ4XFR/hJFk9m2yy3a9pTamd01Obkj3VFwgkzgsKX+1/P/AEzRYM9+Y+TN1Df4UE3L+f8Apmhwab8x8mbqF9fy/oyOfX/RcwAcs6IAAAAAAAPxQCN4YN8YdC3rqeu8S6UNPUSvmkbG10OKiuyIrvCNWzoRTb4XLgTPlirI2OejWpG5rUtssW1NrKqk68op8C9J16krKVE5ljcLcyzedtBxuLpUed1BxuLpUjPlFPhXpQeUU+FelDPRR3ZpqpbFm87qDjcXSo87qDjcXSpGfKKfCvSg8op8K9KDRR3Y1UtiyPvsoVavpcVqtd714FJZcx6Nmhc5bGslhc5V9zUe1VX+xrvKKfCvSg8op8K9KG1VCrTSfExstc8s/As7r7qC1fS4tvhUxLqX00T6eZjaqJXPhla1EVbVcrFRE6SR+UU+FelB5RT4V6UMVg4rxZq8VJ+Bur3Z2xVlPI9yNYyVrnOXaa1EW1VKZ520PG4ulSV3OpHVEkcTLEfMrWtxlsairwqdDsdVvxU2tf8AtPV8K5STm8jzTOcV/FZnZ+d1BxuLpUedtDxuLpU43Y6rfipta/8AaNjqt+Km1r/2k/wafuN/i2/aUSlqmSsbLG5HxvS1rk2nJbZanQe019wKF9PSQwSYuPExWuxFVW24yrkX+ZsFI5JJtIqXeu8kV9yesKrSr1WndXGvoo2UsEb6mNr2QxNc1VW1rkYiKinD32p6wqtKvVaZlJeFVyxsla6nxZWNe22RyLiuS1LUxdvKdSyEJVx7byOfCUozl2Vmdx520PG4ulR53UPG4ulTjdjqt+Km1r/2n5sdVvxU2tf+0n+DT9xt8W37TvqC7EFRjeAlZJiWY2L/AKbbbLehTMOZvNvbno1mWZYl8KkaN8G5XeyrrbbUT4kOmJbFGMsovNFEG3HOS7zhcJ6bl/P/AEzQYNt+Y+TN1DoMJqbl/P8A0zQYNt+o+TN1Do1/L+jIZ9f9FyAQHLOiAAAAAAAAAeL2oqWKiKi5FRcqKhj+S4OLw6tncZQGZ8yMXyXBmIdWzuHkuDMQ6tncZQPubGSMXyXBmIdWzuHkuDMQ6tncZQGbGSMXyXBmIdWzuHkuDMQ6tncZQGbGSMXyXBmIdWzuOBww0kcdFDiRsZbOluI1rbfwLt2FIJ7hmYq0UViKuLOirYnspiqlq8GVU6Tahv4iMrl/BnE3oJ6ZR6WP6FeQidy6t0SxTRuRHx4rmqqI5Ecie9F2zfefNfnY9TF3FuIolZJNElF0YJplOBMfPqvz0epi7h59V+ej1MXcTaOzyN9VDzKcCY+fVfno9TF3Dz6r89HqYu4aOzyGqh5mJfZvhU6Veq0pdwtx02gh7NCTVlU+aR80ioski4zlREairZZtJtbRtae/OtjY2NksaMja1jUWKNVRrUsRLbMuQquplOEYrwJ6rYxm2/EqQJj59V+ej1MXcPPqvz0epi7iXSWeRRqoeZTgTHz6r89HqYu4efVfno9TF3DR2eQ1UPM22Ev/AG35/wCmc/g336ZyZuoem6t3J6rE8O9rvB42LisayzGst2tvaQ9+DVLbssciKrUbLaqZUS1liWr/ACUr7DhS4vZk3aU7k15FxQAHJOmAAAAAAAAAAAAAAAAAAAAADBuxciKrgdTyttY/+y+5TOB9Ty70fGs+4l0+BNFcqsrVay38KOjx1RP4qevYSXjyan7lVBvqbNzHT17Eq2El48mp+42El48mp+5VQNTZuNPXsSrYSXjyan7jYSXjyan7lVA1Nm409exKthJePJqfuNhJePpqfuVUDU2bjT17Eq2El4+mp+42El48mp+5VQNTZuNPXsSrYSXjyan7jYSXjyan7lVA1Nm409exKthJePJqfudfejePBc5Fc1VfM9LHPX+6J/A6YHmV85LJs9RphF5pAAGJq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76" name="AutoShape 8" descr="data:image/jpeg;base64,/9j/4AAQSkZJRgABAQAAAQABAAD/2wCEAAkGBg8PDhENDw0NDw0NEA8QDw8NDg4NDg0NFBAVFBMQEhIXHSYeGBkkGRISHy8gIyctLCwtFR4xNTAqNSYsOCkBCQoKDgwOGg8PGjIkHyQ0MjUsLC81MiovLCksMzA0LCwsLCwyKiwpLCwsLCwsLCkpLCwsLCkpLCwpLCwsLCwpKf/AABEIAMcA/gMBIgACEQEDEQH/xAAcAAEBAAMAAwEAAAAAAAAAAAAABwQFBgIDCAH/xABKEAABAwEBCAwMBAQGAwAAAAAAAQIDBBEFBgcSIVNzkxcxNDVRVHJ0kbKz0RMUFRYkJTJBUnGx4SKDw9JhgZShIzNCRITBQ1Vi/8QAGQEBAQEBAQEAAAAAAAAAAAAAAAQDBQIB/8QALhEAAgIABAMGBgMBAAAAAAAAAAECAwQRFFExMjMSIUFhgfATNERScZEiQkPB/9oADAMBAAIRAxEAPwC4gAAAAAAAAAAAAAAAAAAAAAAAAAAAAAAAAAAAAAAAAAAAAAAAAAAAAAAAAAAAAWgAAAAAAAAAAAAAAAAAAAAAAAAAAAAAAAAAAAAAAAAAAAGHda6TKaCSoev4Y2quVbLV9yWmYcvhL3pqeS3roeoLOSR5m8otk2uhhXug+RXRSNhj/wBLcRrsluRVt2lsMbZRupxluqYcpZl+ap9SjLgfb/7B39Mn7zqzVNeXaRzYu2fKzSbKN1OMt1TBso3U4y3VMNy/BCiIq+PuyIq7mTLYlvxk/oafwssUVuL4aSOO2y3Fx3I22z32WiHwZ5uKXd5CXxYcWdPso3U4y3UsGyjdTjLdUw3a4Hm22eUHf0yfvMe6GClIoJZvHnO8DFJJi+LomNiMV1luPk2jwrMO9v0e+xf7Z67i4WK1kqeMObNE5URfwoxWp/Cz6lmpahsjGyNVFa9qORUyoqKh8u+7+R9KXs7hptBF1EMcXXGOTSNcNOUs0zZgAhLAAAAAAAAAAAAAAAAAAAAAAAAAAADEuldWGmZ4SaRsbOFy2WrwHN7K1y8/JqnnHYZax61cMFv+GkWPZ/8ASusy8KZDgI4HOWxrHuXbVGNc5UThsQvqw0ZRUpMisxEoy7KLfsrXLz8mpeaS/TCBc+rufPTwzOWWRqYqOje1FVHItlpL/EJszPqpe4eT5czPqZO42jhq080zJ4ibWRjtTKnzT6n0Up8/NoJbU/wZttP/ABScPyPoFTHG/wBfU1wnieub2Xcl3VUgdw09KpucU/atL5N7LuS7qqfPcNqYqttxkxcXFtxsb3WWe+0+4PvUve4xTycT6Idtr81MC724qrm1R2TiM+OXQzl0OmoPGSrrlaqOkrlYqLjI5ajFxbMttuSyw8rCNPPtH14lNcDVWZP5f9FpuLhLubDSwwvnfjxRRsdZE9UxkaiLlI22NVVERFVVyIjUVVVeBEQ9viEuZn1UncW21Rs7pEldkocC17K1y8/JqXjZWuXn5NS8iniE2Zn1UvcPEJszPqpe4w0le5tqZlr2Vrl5+TUvGytcvPyal5FPEJszPqpe4eITZmfVS9w0le41My17K1y8/JqXjZWuXn5NU8h7o1RbFRyKm2jkVFT5op7G0MqpakMyouVFSKRUVOFFsGkrGpmWzZWuXn5NU8bK1y8/JqXkUW58uZn1UncPEJszPqpe4aWvc+6mZa9la5efk1LxsrXLz8mpeRTxCbMz6qXuHiE2Zn1UvcNJXufNTMteytcvPyal50FyLu09WzHgla9MlqJttt4UPnCSme32mPbbtY7HMt+VqZTr8FFW9l02xNX8ErJMZNvabbk/t0GdmFiotxZ7rxEnJJlwABzy4AAAAAAAAAjOGPfCLm7eup4YKclZNzb3aVh54Y98ItA3rqeOCtPTJubL2rDqfT+hzv8Acp+OvCvSox14V6VPw5y/W+l9z4opGRMkWV7mKj3K1ERG22pYc2MXJ5I6EpKKzZ0uOvCvSp4kwTC5PanocGVUT/Mk4fkU9T1OqVfMeIWRnynhN7LuS7qqQi4iek02np+1aXeb2Xcl3VUhVxU9JptPT9q0rwnLL3uTYnjH3sXpz1tXKu2vvUwLuvXxOpyruao965pxnO21+amBd3cdTzafsnEMeKLJcGR+81PWVHp4/opb8deFelSJ3np6xo9Oz6KWssxvOvwS4TlZ+468K9KjHXhXpU1937pLS0k9S1qPdBGr0a5VRHLaiWKqfMn2y7UcTg1kncTwplNZxRvO2MHlJlRx14V6VGOvCvSprb3rqOqqOGqc1GOmYrla1VVG/icliKvyNipm1k8me081mRS/VPWdXpl6jSt3uOXxGlyruaD3rm0JPfmnrKr0y9RpWL3dw0vNoOzQuxPSh78COjqSNljrwr0qfmOvCvSp+ITi6WFOeGeaFKWFyQyyRoqyPRXIx6ttXJ/AkhVKzlKp2RhzFIx14V6VGOvCvSpyt5N+El0VnR8McXgEiVMRznY2OrrbbeSdSeZwcHkz7GSks0T3C2qr4plVd0ba25s0uC/feLkS9Q3eFhNyf8j9M0mDDfeLkTdQ6Vfy/oyCfX/RdgAcs6IAAAAAAAABGcMW+EWgb11GC5PS5ub/AKrBhi3xi0Deup+4L09Lm5uvasOp9P6HO/39SlnBYXNz02mf2anenB4Wv8im0z+zUiw/URXf02TBu2nzT6n0Yp87NTKnzT6n0QpTjf6+v/CfCeJ4S+y7ku6qkNuKnpNPp6ftGlyl9l3Jd1VIhcZPSafT0/aNPmE5Ze9z7ieMfexc3ba/NTBu5uSp5vP2TjOdtr81MG7e5Knm8/ZOIo8UWS4Mkd6DfWNJp2fRS0oRm9HfCk07PopZkK8bzr8EuF5WaS/feus0C9ZpD7C4X7b2VmgXrNIjYbYPkf5MsVzItl4u9dJol7R5vTRXjb10miXtHm9U59nO/wAltfKvwRm/JPWVXpl6jSrXu7ipebQdmhK78U9Y1WlXqNKpe9uKl5vD2aFmJ6cPfgS0dSRsEIFfAnptVzmo7Vxfk2yCXfT02q5zUdq4+YLiz7i+COywQe1Wcmn+shSCc4Ik/FWfKn+shRjHE9VmuH6aJ/hWTcn/ACP0zSYMd+IuTN1De4VE3J+f+maPBlvxFyZuoWV/L+jJZ9f9F0AByzogAAAAAAAAEaww74w6BvXU8sGKelzc3XtWHjhh3xh0Deup7MGaelzc3/VYdT6f0Od/v6lHOEwsJ/gU+mf2andmtu3e9BWtYydHq2NyubiSLGtqpZl4Tn1SUJqTLbIuUWkQxqZU+afU+hVOWTBpc74Kj+od3HUm2IujZl2TKiqVeeZ4y+y7ku6qkSuOnpFPp4O0aW2X2Xcl3VUilx09Ip9NB2jTXCcsve5nieMfexbnba/NTBu3uSo5vP2TjOdtr81MK7W5Kjm8/ZOIY8UWS4Mk96SesKTTs+ilkQjt6e+FLpmf9liQsxvOvwS4XlZpb9N7KvQr1mkTsL9dCgZUQvp5EcsczcV6NXFdi2ouRfdtHO7GlzvgqP6h3cMPfGuLUhfTKbTRnXjb10miXtHm8Uxrm3Pjp4WU8SOSOJMVqOdjOstVcq+/KqmSSTecmymKyikR6/BPWNVpV6jSpXv7ipubw9mhL7709Y1WlXqtKhcDcdNzeHs0LcT04e/Ako6kjYIQa7yem1XOajtXF4OaqsHlBLI+V7J8eV7nusnciYzlVVsSzJlUxw9sa2+0a31uxLI5/BIn4qv5U/1kKKaq4d7FNQ4606SJ4XFR/hJFk9m2yy3a9pTamd01Obkj3VFwgkzgsKX+1/P/AEzRYM9+Y+TN1Df4UE3L+f8Apmhwab8x8mbqF9fy/oyOfX/RcwAcs6IAAAAAAAPxQCN4YN8YdC3rqeu8S6UNPUSvmkbG10OKiuyIrvCNWzoRTb4XLgTPlirI2OejWpG5rUtssW1NrKqk68op8C9J16krKVE5ljcLcyzedtBxuLpUed1BxuLpUjPlFPhXpQeUU+FelDPRR3ZpqpbFm87qDjcXSo87qDjcXSpGfKKfCvSg8op8K9KDRR3Y1UtiyPvsoVavpcVqtd714FJZcx6Nmhc5bGslhc5V9zUe1VX+xrvKKfCvSg8op8K9KG1VCrTSfExstc8s/As7r7qC1fS4tvhUxLqX00T6eZjaqJXPhla1EVbVcrFRE6SR+UU+FelB5RT4V6UMVg4rxZq8VJ+Bur3Z2xVlPI9yNYyVrnOXaa1EW1VKZ520PG4ulSV3OpHVEkcTLEfMrWtxlsairwqdDsdVvxU2tf8AtPV8K5STm8jzTOcV/FZnZ+d1BxuLpUedtDxuLpU43Y6rfipta/8AaNjqt+Km1r/2k/wafuN/i2/aUSlqmSsbLG5HxvS1rk2nJbZanQe019wKF9PSQwSYuPExWuxFVW24yrkX+ZsFI5JJtIqXeu8kV9yesKrSr1WndXGvoo2UsEb6mNr2QxNc1VW1rkYiKinD32p6wqtKvVaZlJeFVyxsla6nxZWNe22RyLiuS1LUxdvKdSyEJVx7byOfCUozl2Vmdx520PG4ulR53UPG4ulTjdjqt+Km1r/2n5sdVvxU2tf+0n+DT9xt8W37TvqC7EFRjeAlZJiWY2L/AKbbbLehTMOZvNvbno1mWZYl8KkaN8G5XeyrrbbUT4kOmJbFGMsovNFEG3HOS7zhcJ6bl/P/AEzQYNt+Y+TN1DoMJqbl/P8A0zQYNt+o+TN1Do1/L+jIZ9f9FyAQHLOiAAAAAAAAAeL2oqWKiKi5FRcqKhj+S4OLw6tncZQGZ8yMXyXBmIdWzuHkuDMQ6tncZQPubGSMXyXBmIdWzuHkuDMQ6tncZQGbGSMXyXBmIdWzuHkuDMQ6tncZQGbGSMXyXBmIdWzuOBww0kcdFDiRsZbOluI1rbfwLt2FIJ7hmYq0UViKuLOirYnspiqlq8GVU6Tahv4iMrl/BnE3oJ6ZR6WP6FeQidy6t0SxTRuRHx4rmqqI5Ecie9F2zfefNfnY9TF3FuIolZJNElF0YJplOBMfPqvz0epi7h59V+ej1MXcTaOzyN9VDzKcCY+fVfno9TF3Dz6r89HqYu4aOzyGqh5mJfZvhU6Veq0pdwtx02gh7NCTVlU+aR80ioski4zlREairZZtJtbRtae/OtjY2NksaMja1jUWKNVRrUsRLbMuQquplOEYrwJ6rYxm2/EqQJj59V+ej1MXcPPqvz0epi7iXSWeRRqoeZTgTHz6r89HqYu4efVfno9TF3DR2eQ1UPM22Ev/AG35/wCmc/g336ZyZuoem6t3J6rE8O9rvB42LisayzGst2tvaQ9+DVLbssciKrUbLaqZUS1liWr/ACUr7DhS4vZk3aU7k15FxQAHJOmAAAAAAAAAAAAAAAAAAAAADBuxciKrgdTyttY/+y+5TOB9Ty70fGs+4l0+BNFcqsrVay38KOjx1RP4qevYSXjyan7lVBvqbNzHT17Eq2El48mp+42El48mp+5VQNTZuNPXsSrYSXjyan7jYSXjyan7lVA1Nm409exKthJePJqfuNhJePpqfuVUDU2bjT17Eq2El4+mp+42El48mp+5VQNTZuNPXsSrYSXjyan7jYSXjyan7lVA1Nm409exKthJePJqfudfejePBc5Fc1VfM9LHPX+6J/A6YHmV85LJs9RphF5pAAGJq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78" name="AutoShape 10" descr="data:image/jpeg;base64,/9j/4AAQSkZJRgABAQAAAQABAAD/2wCEAAkGBg8PDhENDw0NDw0NEA8QDw8NDg4NDg0NFBAVFBMQEhIXHSYeGBkkGRISHy8gIyctLCwtFR4xNTAqNSYsOCkBCQoKDgwOGg8PGjIkHyQ0MjUsLC81MiovLCksMzA0LCwsLCwyKiwpLCwsLCwsLCkpLCwsLCkpLCwpLCwsLCwpKf/AABEIAMcA/gMBIgACEQEDEQH/xAAcAAEBAAMAAwEAAAAAAAAAAAAABwQFBgIDCAH/xABKEAABAwEBCAwMBAQGAwAAAAAAAQIDBBEFBgcSIVNzkxcxNDVRVHJ0kbKz0RMUFRYkJTJBUnGx4SKDw9JhgZShIzNCRITBQ1Vi/8QAGQEBAQEBAQEAAAAAAAAAAAAAAAQDBQIB/8QALhEAAgIABAMGBgMBAAAAAAAAAAECAwQRFFExMjMSIUFhgfATNERScZEiQkPB/9oADAMBAAIRAxEAPwC4gAAAAAAAAAAAAAAAAAAAAAAAAAAAAAAAAAAAAAAAAAAAAAAAAAAAAAAAAAAAAWgAAAAAAAAAAAAAAAAAAAAAAAAAAAAAAAAAAAAAAAAAAAGHda6TKaCSoev4Y2quVbLV9yWmYcvhL3pqeS3roeoLOSR5m8otk2uhhXug+RXRSNhj/wBLcRrsluRVt2lsMbZRupxluqYcpZl+ap9SjLgfb/7B39Mn7zqzVNeXaRzYu2fKzSbKN1OMt1TBso3U4y3VMNy/BCiIq+PuyIq7mTLYlvxk/oafwssUVuL4aSOO2y3Fx3I22z32WiHwZ5uKXd5CXxYcWdPso3U4y3UsGyjdTjLdUw3a4Hm22eUHf0yfvMe6GClIoJZvHnO8DFJJi+LomNiMV1luPk2jwrMO9v0e+xf7Z67i4WK1kqeMObNE5URfwoxWp/Cz6lmpahsjGyNVFa9qORUyoqKh8u+7+R9KXs7hptBF1EMcXXGOTSNcNOUs0zZgAhLAAAAAAAAAAAAAAAAAAAAAAAAAAADEuldWGmZ4SaRsbOFy2WrwHN7K1y8/JqnnHYZax61cMFv+GkWPZ/8ASusy8KZDgI4HOWxrHuXbVGNc5UThsQvqw0ZRUpMisxEoy7KLfsrXLz8mpeaS/TCBc+rufPTwzOWWRqYqOje1FVHItlpL/EJszPqpe4eT5czPqZO42jhq080zJ4ibWRjtTKnzT6n0Up8/NoJbU/wZttP/ABScPyPoFTHG/wBfU1wnieub2Xcl3VUgdw09KpucU/atL5N7LuS7qqfPcNqYqttxkxcXFtxsb3WWe+0+4PvUve4xTycT6Idtr81MC724qrm1R2TiM+OXQzl0OmoPGSrrlaqOkrlYqLjI5ajFxbMttuSyw8rCNPPtH14lNcDVWZP5f9FpuLhLubDSwwvnfjxRRsdZE9UxkaiLlI22NVVERFVVyIjUVVVeBEQ9viEuZn1UncW21Rs7pEldkocC17K1y8/JqXjZWuXn5NS8iniE2Zn1UvcPEJszPqpe4w0le5tqZlr2Vrl5+TUvGytcvPyal5FPEJszPqpe4eITZmfVS9w0le41My17K1y8/JqXjZWuXn5NU8h7o1RbFRyKm2jkVFT5op7G0MqpakMyouVFSKRUVOFFsGkrGpmWzZWuXn5NU8bK1y8/JqXkUW58uZn1UncPEJszPqpe4aWvc+6mZa9la5efk1LxsrXLz8mpeRTxCbMz6qXuHiE2Zn1UvcNJXufNTMteytcvPyal50FyLu09WzHgla9MlqJttt4UPnCSme32mPbbtY7HMt+VqZTr8FFW9l02xNX8ErJMZNvabbk/t0GdmFiotxZ7rxEnJJlwABzy4AAAAAAAAAjOGPfCLm7eup4YKclZNzb3aVh54Y98ItA3rqeOCtPTJubL2rDqfT+hzv8Acp+OvCvSox14V6VPw5y/W+l9z4opGRMkWV7mKj3K1ERG22pYc2MXJ5I6EpKKzZ0uOvCvSp4kwTC5PanocGVUT/Mk4fkU9T1OqVfMeIWRnynhN7LuS7qqQi4iek02np+1aXeb2Xcl3VUhVxU9JptPT9q0rwnLL3uTYnjH3sXpz1tXKu2vvUwLuvXxOpyruao965pxnO21+amBd3cdTzafsnEMeKLJcGR+81PWVHp4/opb8deFelSJ3np6xo9Oz6KWssxvOvwS4TlZ+468K9KjHXhXpU1937pLS0k9S1qPdBGr0a5VRHLaiWKqfMn2y7UcTg1kncTwplNZxRvO2MHlJlRx14V6VGOvCvSprb3rqOqqOGqc1GOmYrla1VVG/icliKvyNipm1k8me081mRS/VPWdXpl6jSt3uOXxGlyruaD3rm0JPfmnrKr0y9RpWL3dw0vNoOzQuxPSh78COjqSNljrwr0qfmOvCvSp+ITi6WFOeGeaFKWFyQyyRoqyPRXIx6ttXJ/AkhVKzlKp2RhzFIx14V6VGOvCvSpyt5N+El0VnR8McXgEiVMRznY2OrrbbeSdSeZwcHkz7GSks0T3C2qr4plVd0ba25s0uC/feLkS9Q3eFhNyf8j9M0mDDfeLkTdQ6Vfy/oyCfX/RdgAcs6IAAAAAAAABGcMW+EWgb11GC5PS5ub/AKrBhi3xi0Deup+4L09Lm5uvasOp9P6HO/39SlnBYXNz02mf2anenB4Wv8im0z+zUiw/URXf02TBu2nzT6n0Yp87NTKnzT6n0QpTjf6+v/CfCeJ4S+y7ku6qkNuKnpNPp6ftGlyl9l3Jd1VIhcZPSafT0/aNPmE5Ze9z7ieMfexc3ba/NTBu5uSp5vP2TjOdtr81MG7e5Knm8/ZOIo8UWS4Mkd6DfWNJp2fRS0oRm9HfCk07PopZkK8bzr8EuF5WaS/feus0C9ZpD7C4X7b2VmgXrNIjYbYPkf5MsVzItl4u9dJol7R5vTRXjb10miXtHm9U59nO/wAltfKvwRm/JPWVXpl6jSrXu7ipebQdmhK78U9Y1WlXqNKpe9uKl5vD2aFmJ6cPfgS0dSRsEIFfAnptVzmo7Vxfk2yCXfT02q5zUdq4+YLiz7i+COywQe1Wcmn+shSCc4Ik/FWfKn+shRjHE9VmuH6aJ/hWTcn/ACP0zSYMd+IuTN1De4VE3J+f+maPBlvxFyZuoWV/L+jJZ9f9F0AByzogAAAAAAAAEaww74w6BvXU8sGKelzc3XtWHjhh3xh0Deup7MGaelzc3/VYdT6f0Od/v6lHOEwsJ/gU+mf2andmtu3e9BWtYydHq2NyubiSLGtqpZl4Tn1SUJqTLbIuUWkQxqZU+afU+hVOWTBpc74Kj+od3HUm2IujZl2TKiqVeeZ4y+y7ku6qkSuOnpFPp4O0aW2X2Xcl3VUilx09Ip9NB2jTXCcsve5nieMfexbnba/NTBu3uSo5vP2TjOdtr81MK7W5Kjm8/ZOIY8UWS4Mk96SesKTTs+ilkQjt6e+FLpmf9liQsxvOvwS4XlZpb9N7KvQr1mkTsL9dCgZUQvp5EcsczcV6NXFdi2ouRfdtHO7GlzvgqP6h3cMPfGuLUhfTKbTRnXjb10miXtHm8Uxrm3Pjp4WU8SOSOJMVqOdjOstVcq+/KqmSSTecmymKyikR6/BPWNVpV6jSpXv7ipubw9mhL7709Y1WlXqtKhcDcdNzeHs0LcT04e/Ako6kjYIQa7yem1XOajtXF4OaqsHlBLI+V7J8eV7nusnciYzlVVsSzJlUxw9sa2+0a31uxLI5/BIn4qv5U/1kKKaq4d7FNQ4606SJ4XFR/hJFk9m2yy3a9pTamd01Obkj3VFwgkzgsKX+1/P/AEzRYM9+Y+TN1Df4UE3L+f8Apmhwab8x8mbqF9fy/oyOfX/RcwAcs6IAAAAAAAPxQCN4YN8YdC3rqeu8S6UNPUSvmkbG10OKiuyIrvCNWzoRTb4XLgTPlirI2OejWpG5rUtssW1NrKqk68op8C9J16krKVE5ljcLcyzedtBxuLpUed1BxuLpUjPlFPhXpQeUU+FelDPRR3ZpqpbFm87qDjcXSo87qDjcXSpGfKKfCvSg8op8K9KDRR3Y1UtiyPvsoVavpcVqtd714FJZcx6Nmhc5bGslhc5V9zUe1VX+xrvKKfCvSg8op8K9KG1VCrTSfExstc8s/As7r7qC1fS4tvhUxLqX00T6eZjaqJXPhla1EVbVcrFRE6SR+UU+FelB5RT4V6UMVg4rxZq8VJ+Bur3Z2xVlPI9yNYyVrnOXaa1EW1VKZ520PG4ulSV3OpHVEkcTLEfMrWtxlsairwqdDsdVvxU2tf8AtPV8K5STm8jzTOcV/FZnZ+d1BxuLpUedtDxuLpU43Y6rfipta/8AaNjqt+Km1r/2k/wafuN/i2/aUSlqmSsbLG5HxvS1rk2nJbZanQe019wKF9PSQwSYuPExWuxFVW24yrkX+ZsFI5JJtIqXeu8kV9yesKrSr1WndXGvoo2UsEb6mNr2QxNc1VW1rkYiKinD32p6wqtKvVaZlJeFVyxsla6nxZWNe22RyLiuS1LUxdvKdSyEJVx7byOfCUozl2Vmdx520PG4ulR53UPG4ulTjdjqt+Km1r/2n5sdVvxU2tf+0n+DT9xt8W37TvqC7EFRjeAlZJiWY2L/AKbbbLehTMOZvNvbno1mWZYl8KkaN8G5XeyrrbbUT4kOmJbFGMsovNFEG3HOS7zhcJ6bl/P/AEzQYNt+Y+TN1DoMJqbl/P8A0zQYNt+o+TN1Do1/L+jIZ9f9FyAQHLOiAAAAAAAAAeL2oqWKiKi5FRcqKhj+S4OLw6tncZQGZ8yMXyXBmIdWzuHkuDMQ6tncZQPubGSMXyXBmIdWzuHkuDMQ6tncZQGbGSMXyXBmIdWzuHkuDMQ6tncZQGbGSMXyXBmIdWzuOBww0kcdFDiRsZbOluI1rbfwLt2FIJ7hmYq0UViKuLOirYnspiqlq8GVU6Tahv4iMrl/BnE3oJ6ZR6WP6FeQidy6t0SxTRuRHx4rmqqI5Ecie9F2zfefNfnY9TF3FuIolZJNElF0YJplOBMfPqvz0epi7h59V+ej1MXcTaOzyN9VDzKcCY+fVfno9TF3Dz6r89HqYu4aOzyGqh5mJfZvhU6Veq0pdwtx02gh7NCTVlU+aR80ioski4zlREairZZtJtbRtae/OtjY2NksaMja1jUWKNVRrUsRLbMuQquplOEYrwJ6rYxm2/EqQJj59V+ej1MXcPPqvz0epi7iXSWeRRqoeZTgTHz6r89HqYu4efVfno9TF3DR2eQ1UPM22Ev/AG35/wCmc/g336ZyZuoem6t3J6rE8O9rvB42LisayzGst2tvaQ9+DVLbssciKrUbLaqZUS1liWr/ACUr7DhS4vZk3aU7k15FxQAHJOmAAAAAAAAAAAAAAAAAAAAADBuxciKrgdTyttY/+y+5TOB9Ty70fGs+4l0+BNFcqsrVay38KOjx1RP4qevYSXjyan7lVBvqbNzHT17Eq2El48mp+42El48mp+5VQNTZuNPXsSrYSXjyan7jYSXjyan7lVA1Nm409exKthJePJqfuNhJePpqfuVUDU2bjT17Eq2El4+mp+42El48mp+5VQNTZuNPXsSrYSXjyan7jYSXjyan7lVA1Nm409exKthJePJqfudfejePBc5Fc1VfM9LHPX+6J/A6YHmV85LJs9RphF5pAAGJq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80" name="AutoShape 12" descr="data:image/jpeg;base64,/9j/4AAQSkZJRgABAQAAAQABAAD/2wCEAAkGBg8PDhENDw0NDw0NEA8QDw8NDg4NDg0NFBAVFBMQEhIXHSYeGBkkGRISHy8gIyctLCwtFR4xNTAqNSYsOCkBCQoKDgwOGg8PGjIkHyQ0MjUsLC81MiovLCksMzA0LCwsLCwyKiwpLCwsLCwsLCkpLCwsLCkpLCwpLCwsLCwpKf/AABEIAMcA/gMBIgACEQEDEQH/xAAcAAEBAAMAAwEAAAAAAAAAAAAABwQFBgIDCAH/xABKEAABAwEBCAwMBAQGAwAAAAAAAQIDBBEFBgcSIVNzkxcxNDVRVHJ0kbKz0RMUFRYkJTJBUnGx4SKDw9JhgZShIzNCRITBQ1Vi/8QAGQEBAQEBAQEAAAAAAAAAAAAAAAQDBQIB/8QALhEAAgIABAMGBgMBAAAAAAAAAAECAwQRFFExMjMSIUFhgfATNERScZEiQkPB/9oADAMBAAIRAxEAPwC4gAAAAAAAAAAAAAAAAAAAAAAAAAAAAAAAAAAAAAAAAAAAAAAAAAAAAAAAAAAAAWgAAAAAAAAAAAAAAAAAAAAAAAAAAAAAAAAAAAAAAAAAAAGHda6TKaCSoev4Y2quVbLV9yWmYcvhL3pqeS3roeoLOSR5m8otk2uhhXug+RXRSNhj/wBLcRrsluRVt2lsMbZRupxluqYcpZl+ap9SjLgfb/7B39Mn7zqzVNeXaRzYu2fKzSbKN1OMt1TBso3U4y3VMNy/BCiIq+PuyIq7mTLYlvxk/oafwssUVuL4aSOO2y3Fx3I22z32WiHwZ5uKXd5CXxYcWdPso3U4y3UsGyjdTjLdUw3a4Hm22eUHf0yfvMe6GClIoJZvHnO8DFJJi+LomNiMV1luPk2jwrMO9v0e+xf7Z67i4WK1kqeMObNE5URfwoxWp/Cz6lmpahsjGyNVFa9qORUyoqKh8u+7+R9KXs7hptBF1EMcXXGOTSNcNOUs0zZgAhLAAAAAAAAAAAAAAAAAAAAAAAAAAADEuldWGmZ4SaRsbOFy2WrwHN7K1y8/JqnnHYZax61cMFv+GkWPZ/8ASusy8KZDgI4HOWxrHuXbVGNc5UThsQvqw0ZRUpMisxEoy7KLfsrXLz8mpeaS/TCBc+rufPTwzOWWRqYqOje1FVHItlpL/EJszPqpe4eT5czPqZO42jhq080zJ4ibWRjtTKnzT6n0Up8/NoJbU/wZttP/ABScPyPoFTHG/wBfU1wnieub2Xcl3VUgdw09KpucU/atL5N7LuS7qqfPcNqYqttxkxcXFtxsb3WWe+0+4PvUve4xTycT6Idtr81MC724qrm1R2TiM+OXQzl0OmoPGSrrlaqOkrlYqLjI5ajFxbMttuSyw8rCNPPtH14lNcDVWZP5f9FpuLhLubDSwwvnfjxRRsdZE9UxkaiLlI22NVVERFVVyIjUVVVeBEQ9viEuZn1UncW21Rs7pEldkocC17K1y8/JqXjZWuXn5NS8iniE2Zn1UvcPEJszPqpe4w0le5tqZlr2Vrl5+TUvGytcvPyal5FPEJszPqpe4eITZmfVS9w0le41My17K1y8/JqXjZWuXn5NU8h7o1RbFRyKm2jkVFT5op7G0MqpakMyouVFSKRUVOFFsGkrGpmWzZWuXn5NU8bK1y8/JqXkUW58uZn1UncPEJszPqpe4aWvc+6mZa9la5efk1LxsrXLz8mpeRTxCbMz6qXuHiE2Zn1UvcNJXufNTMteytcvPyal50FyLu09WzHgla9MlqJttt4UPnCSme32mPbbtY7HMt+VqZTr8FFW9l02xNX8ErJMZNvabbk/t0GdmFiotxZ7rxEnJJlwABzy4AAAAAAAAAjOGPfCLm7eup4YKclZNzb3aVh54Y98ItA3rqeOCtPTJubL2rDqfT+hzv8Acp+OvCvSox14V6VPw5y/W+l9z4opGRMkWV7mKj3K1ERG22pYc2MXJ5I6EpKKzZ0uOvCvSp4kwTC5PanocGVUT/Mk4fkU9T1OqVfMeIWRnynhN7LuS7qqQi4iek02np+1aXeb2Xcl3VUhVxU9JptPT9q0rwnLL3uTYnjH3sXpz1tXKu2vvUwLuvXxOpyruao965pxnO21+amBd3cdTzafsnEMeKLJcGR+81PWVHp4/opb8deFelSJ3np6xo9Oz6KWssxvOvwS4TlZ+468K9KjHXhXpU1937pLS0k9S1qPdBGr0a5VRHLaiWKqfMn2y7UcTg1kncTwplNZxRvO2MHlJlRx14V6VGOvCvSprb3rqOqqOGqc1GOmYrla1VVG/icliKvyNipm1k8me081mRS/VPWdXpl6jSt3uOXxGlyruaD3rm0JPfmnrKr0y9RpWL3dw0vNoOzQuxPSh78COjqSNljrwr0qfmOvCvSp+ITi6WFOeGeaFKWFyQyyRoqyPRXIx6ttXJ/AkhVKzlKp2RhzFIx14V6VGOvCvSpyt5N+El0VnR8McXgEiVMRznY2OrrbbeSdSeZwcHkz7GSks0T3C2qr4plVd0ba25s0uC/feLkS9Q3eFhNyf8j9M0mDDfeLkTdQ6Vfy/oyCfX/RdgAcs6IAAAAAAAABGcMW+EWgb11GC5PS5ub/AKrBhi3xi0Deup+4L09Lm5uvasOp9P6HO/39SlnBYXNz02mf2anenB4Wv8im0z+zUiw/URXf02TBu2nzT6n0Yp87NTKnzT6n0QpTjf6+v/CfCeJ4S+y7ku6qkNuKnpNPp6ftGlyl9l3Jd1VIhcZPSafT0/aNPmE5Ze9z7ieMfexc3ba/NTBu5uSp5vP2TjOdtr81MG7e5Knm8/ZOIo8UWS4Mkd6DfWNJp2fRS0oRm9HfCk07PopZkK8bzr8EuF5WaS/feus0C9ZpD7C4X7b2VmgXrNIjYbYPkf5MsVzItl4u9dJol7R5vTRXjb10miXtHm9U59nO/wAltfKvwRm/JPWVXpl6jSrXu7ipebQdmhK78U9Y1WlXqNKpe9uKl5vD2aFmJ6cPfgS0dSRsEIFfAnptVzmo7Vxfk2yCXfT02q5zUdq4+YLiz7i+COywQe1Wcmn+shSCc4Ik/FWfKn+shRjHE9VmuH6aJ/hWTcn/ACP0zSYMd+IuTN1De4VE3J+f+maPBlvxFyZuoWV/L+jJZ9f9F0AByzogAAAAAAAAEaww74w6BvXU8sGKelzc3XtWHjhh3xh0Deup7MGaelzc3/VYdT6f0Od/v6lHOEwsJ/gU+mf2andmtu3e9BWtYydHq2NyubiSLGtqpZl4Tn1SUJqTLbIuUWkQxqZU+afU+hVOWTBpc74Kj+od3HUm2IujZl2TKiqVeeZ4y+y7ku6qkSuOnpFPp4O0aW2X2Xcl3VUilx09Ip9NB2jTXCcsve5nieMfexbnba/NTBu3uSo5vP2TjOdtr81MK7W5Kjm8/ZOIY8UWS4Mk96SesKTTs+ilkQjt6e+FLpmf9liQsxvOvwS4XlZpb9N7KvQr1mkTsL9dCgZUQvp5EcsczcV6NXFdi2ouRfdtHO7GlzvgqP6h3cMPfGuLUhfTKbTRnXjb10miXtHm8Uxrm3Pjp4WU8SOSOJMVqOdjOstVcq+/KqmSSTecmymKyikR6/BPWNVpV6jSpXv7ipubw9mhL7709Y1WlXqtKhcDcdNzeHs0LcT04e/Ako6kjYIQa7yem1XOajtXF4OaqsHlBLI+V7J8eV7nusnciYzlVVsSzJlUxw9sa2+0a31uxLI5/BIn4qv5U/1kKKaq4d7FNQ4606SJ4XFR/hJFk9m2yy3a9pTamd01Obkj3VFwgkzgsKX+1/P/AEzRYM9+Y+TN1Df4UE3L+f8Apmhwab8x8mbqF9fy/oyOfX/RcwAcs6IAAAAAAAPxQCN4YN8YdC3rqeu8S6UNPUSvmkbG10OKiuyIrvCNWzoRTb4XLgTPlirI2OejWpG5rUtssW1NrKqk68op8C9J16krKVE5ljcLcyzedtBxuLpUed1BxuLpUjPlFPhXpQeUU+FelDPRR3ZpqpbFm87qDjcXSo87qDjcXSpGfKKfCvSg8op8K9KDRR3Y1UtiyPvsoVavpcVqtd714FJZcx6Nmhc5bGslhc5V9zUe1VX+xrvKKfCvSg8op8K9KG1VCrTSfExstc8s/As7r7qC1fS4tvhUxLqX00T6eZjaqJXPhla1EVbVcrFRE6SR+UU+FelB5RT4V6UMVg4rxZq8VJ+Bur3Z2xVlPI9yNYyVrnOXaa1EW1VKZ520PG4ulSV3OpHVEkcTLEfMrWtxlsairwqdDsdVvxU2tf8AtPV8K5STm8jzTOcV/FZnZ+d1BxuLpUedtDxuLpU43Y6rfipta/8AaNjqt+Km1r/2k/wafuN/i2/aUSlqmSsbLG5HxvS1rk2nJbZanQe019wKF9PSQwSYuPExWuxFVW24yrkX+ZsFI5JJtIqXeu8kV9yesKrSr1WndXGvoo2UsEb6mNr2QxNc1VW1rkYiKinD32p6wqtKvVaZlJeFVyxsla6nxZWNe22RyLiuS1LUxdvKdSyEJVx7byOfCUozl2Vmdx520PG4ulR53UPG4ulTjdjqt+Km1r/2n5sdVvxU2tf+0n+DT9xt8W37TvqC7EFRjeAlZJiWY2L/AKbbbLehTMOZvNvbno1mWZYl8KkaN8G5XeyrrbbUT4kOmJbFGMsovNFEG3HOS7zhcJ6bl/P/AEzQYNt+Y+TN1DoMJqbl/P8A0zQYNt+o+TN1Do1/L+jIZ9f9FyAQHLOiAAAAAAAAAeL2oqWKiKi5FRcqKhj+S4OLw6tncZQGZ8yMXyXBmIdWzuHkuDMQ6tncZQPubGSMXyXBmIdWzuHkuDMQ6tncZQGbGSMXyXBmIdWzuHkuDMQ6tncZQGbGSMXyXBmIdWzuOBww0kcdFDiRsZbOluI1rbfwLt2FIJ7hmYq0UViKuLOirYnspiqlq8GVU6Tahv4iMrl/BnE3oJ6ZR6WP6FeQidy6t0SxTRuRHx4rmqqI5Ecie9F2zfefNfnY9TF3FuIolZJNElF0YJplOBMfPqvz0epi7h59V+ej1MXcTaOzyN9VDzKcCY+fVfno9TF3Dz6r89HqYu4aOzyGqh5mJfZvhU6Veq0pdwtx02gh7NCTVlU+aR80ioski4zlREairZZtJtbRtae/OtjY2NksaMja1jUWKNVRrUsRLbMuQquplOEYrwJ6rYxm2/EqQJj59V+ej1MXcPPqvz0epi7iXSWeRRqoeZTgTHz6r89HqYu4efVfno9TF3DR2eQ1UPM22Ev/AG35/wCmc/g336ZyZuoem6t3J6rE8O9rvB42LisayzGst2tvaQ9+DVLbssciKrUbLaqZUS1liWr/ACUr7DhS4vZk3aU7k15FxQAHJOmAAAAAAAAAAAAAAAAAAAAADBuxciKrgdTyttY/+y+5TOB9Ty70fGs+4l0+BNFcqsrVay38KOjx1RP4qevYSXjyan7lVBvqbNzHT17Eq2El48mp+42El48mp+5VQNTZuNPXsSrYSXjyan7jYSXjyan7lVA1Nm409exKthJePJqfuNhJePpqfuVUDU2bjT17Eq2El4+mp+42El48mp+5VQNTZuNPXsSrYSXjyan7jYSXjyan7lVA1Nm409exKthJePJqfudfejePBc5Fc1VfM9LHPX+6J/A6YHmV85LJs9RphF5pAAGJq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82" name="AutoShape 14" descr="data:image/jpeg;base64,/9j/4AAQSkZJRgABAQAAAQABAAD/2wCEAAkGBg4QEBASDhEVERQQEBEPDxAQEhcUExIVFRQVFBcQFR4YIyYfGRolGRUVHy8gIycuLC4tFR4xNTAqQSkrLDUBCQoKDgwOGQ8PGTQiHyMsMiwvLCo1LDUsLCwsNSkpNCosLCssLCwsLSksLykpLCksLCkpLCwsLCwsKSwsKSksLP/AABEIAHEAsQMBIgACEQEDEQH/xAAcAAACAwEBAQEAAAAAAAAAAAAABwIGCAUEAQP/xABKEAABAwADCQwHBgMIAwAAAAABAAIDBBESBQYHIVGRk7LRExQVJDE1U1RxcnSzFiM0QZKhsSIyUmFzgRfS8CVDYmOClKPBM0JE/8QAGQEAAwEBAQAAAAAAAAAAAAAAAAMEAgEF/8QALREAAgIABAQEBQUAAAAAAAAAAAECAwQRFDMSMlFxQWKB0RMhUmGxIjFCofD/2gAMAwEAAhEDEQA/AHaApWF8apoAjYRYUkIA8lOuhBA21PI2NuV5AHuH/YzrnemNzOuQ6QJS4UroSPuhKxzq2w2Gsb7hW0Or7cdX9FVqj3JpUjQ6KCV7TWA5kT3NNRqNRAq5VfDCxcU5MiliWpNJD/8ATG5nXIdIEemNzOuQ6QJCcA07qs+gk/lXjghkkcGxtc9zvutY0uccVeIDGcQJ/Za0kH/IzqZdDQ/pjczrkOkCPTG5nXIdIEhOAKd1Wf8A28n8q89KoM8VW7RPitVlu6RuZXVy1WgK+UZ0aSD/AJHdTNeBpqGRjwHMcHA8hBrGRTsJaYF6fI5lJica2x7m5gyWqxV2Yv6xJmqKyHBJxK658cVIjYRYUkJZsjYRYUkIAjYRYUkIAjYRYUkIAjYRYUkFAH5IQhAEmokla0EuIaBylxqAzoalJhguvNvmOjhxDBEHkAkWi6sY8x7a02qv4kuEXZPgjmNPhajdNHpG7UcLUbpo9I3as0CKvkFf7L7uB/D8lZol9RLq30LDhGka66VJLSHAlhBBrB9W3kqV/wAG3NsPfn81yT4hOQ5k4cHIqudF35/Ncu4lcNSRnDvOxssknIew/RJTB+P7Qona/wAmROuTkPYfokDcymywSRywmy9mNhqBqraWnEfyJS8Ks4zX+8RmJeUov/eBoBLXC8PWUPuT60a43p9dXpv+Jmxcy7N3KVSyw0l9oxhwZ9gNqDqieQCvkC3Th5QmpMzbfGcGkXbAzSY4zTDI9rKxCAXuDa/v8laZ/C1G6aPSN2rNO5E+6v8AZG4H8PyTLMMpycszFeIcI8ORpbhajdNHpG7UcLUbpo9I3as07gfw/JG4H8PyS9GvqN6t9DS3C1G6aPSN2o4Wo3TR6Ru1Zp3E5PkvgiyD5I0S+oNW+hpfhajdNHpG7UcLUbpo9I3as07gcnyRuB/D8kaNfUGqfQ0twtRumj0jdqOFqN00ekbtWadwP4fkjcD+H5I0a+oNW+hphl04HEBssZJxAB7ST2Y16CswMLmGtpLSPeMRCft4F1JKTc+GSU1u+0wn3myS2s5ki7D/AA1nmOqv+I8sjvIQhSlBJqS+F3nFvh4/q9OhqTGFznFvh4/q9VYTcJsTyHdwVEiiTY//AKXe/wDyoldLRynOVS8Fo4rN4k+VErmEu/cYynkR9tnKc6+VpOU6/wDum2WVrZ6g2WRrRuceIB5AHJkTFvHunNSaFHLO629z5QXVAVhsjmjEKhyALtlEq48TOQujN8KO5JyHsP0SavCH9oUTtf5MicsnIew/RJy8Mcfona/yZE7D8k+3uKv54d/Yc1o5TnKXGFqsvoncn5e9GmMl1hXH26J3JtaNKwu6hmI22WPB4TwdBjP3pvf/AJ0isdo5TnKrmD7m6Dtm856787iGOI5Q1xH7Apdu5Lubr5F2P0tnKc6LRynOUk2YQ7q1DjHuH93H/Km1e7S3y0SjSSG0+SCN73VAVuLQScWJbtolWs2ZrujY8kRvqcd40zGfZpvf/gKXuC/FTn+Gl14kwb6fYaX4abUKoGDIcdd4eTXiTqdmYq3diNS0cpzlFs5TnK+Jc3/32U2i0sR0eWwzcI32bDHYy54J+0CfcFNXW7Hkiic1BZsY9s5TnKLRynOVRcHF8lLpb6SKTJbEbIiz7LW1FxeD90DIFeVyyDhLhYQmprNCZv8AucKV3o/JjTRwV81w9+XXKV9/o4/Su2PyY00MFfNcPfl1yrr9iPp+CSnel6lqQhC84uJNSYwt85N8PH9XpztSZws85M/Qj+r1VhNwmxPId7BeOKzeJPlRK4hU/BiOKzeIPlxq4JeI3GMp5EZ9ukPXzfrS67k28G3NsPfn81yU90h66b9aXXcmzg45uh78/muVuK2kSYbcZZJOQ9h+iT94o4/Re13kvTgk5D2FKK8ccfova7yXpOH5J9vcbfzw7+w30vMKo+3Re5NrRphpfYUh9ui9ybWjS8LuoZiNtlgvA5vg703nPXdpP3H9x2qVw7wub4e2bzXruUn7j+47VKXbuS7m6+RdjO8YxN7Antel7BQ/DQ6gSMjGIdgTzvT9gofhotUK7G8q7keE5mTvn9ipfhpdQqg4NBx13h5NeJX6+b2Kl+Hl1CqJg2HHXeHk14kmnZmNt3YjOSjwpjj48NFrSJuJTYURx8eHi1pFnCbnoaxPIe7BEPWUv9OHWkTLS2wSD1lL/Th1pEyVnFbrNYfbQnL/AEcepXbH5MaZ2CvmuHvy65S0v8HHqV2s8qNMvBXzXD35dcqi/Yj6fgRTvS9S1IQhecXEmpNYWOc2foR/V6crUmsK/ObP0I/q9VYTcJsTyHfwZ+zS+IPlxq3qi3h3Yo0FHkbNKyMmcuAcaiRYYK84OZWX0qoHWY/iWb4ydjyRqmSUF8yn0rBXM973b5jFt731bm7FacTVy/mrhexcZ1DozIHPDy10jrTQQDaeXch7UelVA6zH8SPSqgdZj+JE52zWTX9BGNcXmjpych7ClJeQOPUXtd5L0x3300Co8Zj5D/7JbXp0hkVLo75XBjWl1pzsQHq3jH+5Cdh4tQnmvD3FXyTnDv7DfVAwoD7dF7k31jVq9KqB1mP4lTcIF04J3UcwSNkstlDrBrqrLKq8xzJeGjJWLNG8RJOt5MtF4nsEPbN5r13ZWVtcMrSM4qVTvQu9RIqHEyWZjHAyVtc6oiuR5HyIXZ9KqB1mP4li2EuOXy8Tdco8C+fgUluCWYVcajxVf3btqv8AcegmCjwQkhxiiZGXAVA2QBWF5vSmgdZj+JdKCdr2tewhzXAOa4chB5CEWWWSX6wrhCL/AEngvl9ipfh5dQqi4OBxx3h5NeNXq+T2OleHl1Cl/eNTooaU58zxG3cXttONQrLmED5HMnU/OmQq3diNJU6+y8SSm0jdmTMjG5MjsuY4n7Jca8R/xfJdz0poHWY/iR6VUDrMfxKeHxIPOKHT4JrJs5l5t576A6YvlbJurWNFlpbVZLjjr7ytC8lButR5y4QStkLQC6wa6q66q8xXrWZylKWcv3NQSiso/sKC/wAHHaV2s8qNMrBXzXD35dcpb3+DjlK/0eVGmRgr5rh78uuVdfsR9PwSU70vUtSEIXnFxJqW2FG9OkyzMpVHYZLLAx7BjIDayCB+5z9lbJappldjrlxIxZBTWTM78GU/qc2jfsRwZT+qTaN+xaIQqta+hNpF1M78GU/qk2jfsRwZT+qTaN+xaIQjWvoGlXUzvwZT+qTaN+xHBlP6nNo37FohCNa+gaVdTO/BlP6pNo37F57UgkMcrDG4CstcCHDkOMH8itHlIi/Tnal94ajE+jEOyWTQm6lVrPM6dxbx30mBkzZmsDy4WSwkiy4t5a/yXt/hnL1lmjdtXdvLpMbaFCHPaDXLiL2g/wDlflK7e/YukZpG7VPZiLVJpdR8Ka3FNlI/hnL1lmjdtVzuXQzDBFETaMcbYy4CoGyKq1+m/YukZpG7Ub9i6RmkbtSJ2zmspDoVwhynkvk9jpXh5dUpZXBuG6lymJrxGQx0loguGItFWKr8XyTIvhpcRolJAkYSYJAAHtJJsnEMapl4EjW0txc4NG4SCtxAH348WNU0Nxqk0T3JSsimez+GcvWWaN21fP4Zy9ZZo3bVeN+xdIzSN2o37F0jNI3ak6i3r/Q34FfQ4l616z6E6UulEm6NY0WWltVkuPvJyqwr8d+xdIzSN2o37F0jPjbtSZuU3mxsVGKyQqr+xxulf6PKjTGwV81w9+XXKXN/DgaVSi0gg2KiDWD6pmRMbBXzXD35dcq6/Yj6fgkp3pepakIQvOLiTVNfmCvttAE0KFtFtAE0KFtFtAE0KFtFtAEykxhHuFSIadJSRG58cwBtNGJpqDasXYPn+ScltBd+SbVa65ZoVbWrFkZx3y7oX5jsRvl3QuzHYtG4sgRiyBV63yk+k+5nLfLuhdmOxG+XdC7Mdi0biyBGLIEa3yhpPuZy3y7oX5jsRvp3QvzHYtG4sgRiyBGt8oaT7mct8u6F2Y7Eb5d0Lsx2LRuLIEYsgRrfKGk+5nLfLuhdmOxG+XdC7Mdi0biyBGLIEa3yhpPuZzG7S+rjheXOxAVHYnjePcd9EoMMUn3gHOcMhcbRC7eLIF9tpF2IdiyyyG1UKt55kUIQpig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84" name="AutoShape 16" descr="data:image/jpeg;base64,/9j/4AAQSkZJRgABAQAAAQABAAD/2wCEAAkGBg4QEBASDhEVERQQEBEPDxAQEhcUExIVFRQVFBcQFR4YIyYfGRolGRUVHy8gIycuLC4tFR4xNTAqQSkrLDUBCQoKDgwOGQ8PGTQiHyMsMiwvLCo1LDUsLCwsNSkpNCosLCssLCwsLSksLykpLCksLCkpLCwsLCwsKSwsKSksLP/AABEIAHEAsQMBIgACEQEDEQH/xAAcAAACAwEBAQEAAAAAAAAAAAAABwIGCAUEAQP/xABKEAABAwADCQwHBgMIAwAAAAABAAIDBBESBQYHIVGRk7LRExQVJDE1U1RxcnSzFiM0QZKhsSIyUmFzgRfS8CVDYmOClKPBM0JE/8QAGQEAAwEBAQAAAAAAAAAAAAAAAAMEAgEF/8QALREAAgIABAQEBQUAAAAAAAAAAAECAwQRFDMSMlFxQWKB0RMhUmGxIjFCofD/2gAMAwEAAhEDEQA/AHaApWF8apoAjYRYUkIA8lOuhBA21PI2NuV5AHuH/YzrnemNzOuQ6QJS4UroSPuhKxzq2w2Gsb7hW0Or7cdX9FVqj3JpUjQ6KCV7TWA5kT3NNRqNRAq5VfDCxcU5MiliWpNJD/8ATG5nXIdIEemNzOuQ6QJCcA07qs+gk/lXjghkkcGxtc9zvutY0uccVeIDGcQJ/Za0kH/IzqZdDQ/pjczrkOkCPTG5nXIdIEhOAKd1Wf8A28n8q89KoM8VW7RPitVlu6RuZXVy1WgK+UZ0aSD/AJHdTNeBpqGRjwHMcHA8hBrGRTsJaYF6fI5lJica2x7m5gyWqxV2Yv6xJmqKyHBJxK658cVIjYRYUkJZsjYRYUkIAjYRYUkIAjYRYUkIAjYRYUkFAH5IQhAEmokla0EuIaBylxqAzoalJhguvNvmOjhxDBEHkAkWi6sY8x7a02qv4kuEXZPgjmNPhajdNHpG7UcLUbpo9I3as0CKvkFf7L7uB/D8lZol9RLq30LDhGka66VJLSHAlhBBrB9W3kqV/wAG3NsPfn81yT4hOQ5k4cHIqudF35/Ncu4lcNSRnDvOxssknIew/RJTB+P7Qona/wAmROuTkPYfokDcymywSRywmy9mNhqBqraWnEfyJS8Ks4zX+8RmJeUov/eBoBLXC8PWUPuT60a43p9dXpv+Jmxcy7N3KVSyw0l9oxhwZ9gNqDqieQCvkC3Th5QmpMzbfGcGkXbAzSY4zTDI9rKxCAXuDa/v8laZ/C1G6aPSN2rNO5E+6v8AZG4H8PyTLMMpycszFeIcI8ORpbhajdNHpG7UcLUbpo9I3as07gfw/JG4H8PyS9GvqN6t9DS3C1G6aPSN2o4Wo3TR6Ru1Zp3E5PkvgiyD5I0S+oNW+hpfhajdNHpG7UcLUbpo9I3as07gcnyRuB/D8kaNfUGqfQ0twtRumj0jdqOFqN00ekbtWadwP4fkjcD+H5I0a+oNW+hphl04HEBssZJxAB7ST2Y16CswMLmGtpLSPeMRCft4F1JKTc+GSU1u+0wn3myS2s5ki7D/AA1nmOqv+I8sjvIQhSlBJqS+F3nFvh4/q9OhqTGFznFvh4/q9VYTcJsTyHdwVEiiTY//AKXe/wDyoldLRynOVS8Fo4rN4k+VErmEu/cYynkR9tnKc6+VpOU6/wDum2WVrZ6g2WRrRuceIB5AHJkTFvHunNSaFHLO629z5QXVAVhsjmjEKhyALtlEq48TOQujN8KO5JyHsP0SavCH9oUTtf5MicsnIew/RJy8Mcfona/yZE7D8k+3uKv54d/Yc1o5TnKXGFqsvoncn5e9GmMl1hXH26J3JtaNKwu6hmI22WPB4TwdBjP3pvf/AJ0isdo5TnKrmD7m6Dtm856787iGOI5Q1xH7Apdu5Lubr5F2P0tnKc6LRynOUk2YQ7q1DjHuH93H/Km1e7S3y0SjSSG0+SCN73VAVuLQScWJbtolWs2ZrujY8kRvqcd40zGfZpvf/gKXuC/FTn+Gl14kwb6fYaX4abUKoGDIcdd4eTXiTqdmYq3diNS0cpzlFs5TnK+Jc3/32U2i0sR0eWwzcI32bDHYy54J+0CfcFNXW7Hkiic1BZsY9s5TnKLRynOVRcHF8lLpb6SKTJbEbIiz7LW1FxeD90DIFeVyyDhLhYQmprNCZv8AucKV3o/JjTRwV81w9+XXKV9/o4/Su2PyY00MFfNcPfl1yrr9iPp+CSnel6lqQhC84uJNSYwt85N8PH9XpztSZws85M/Qj+r1VhNwmxPId7BeOKzeJPlRK4hU/BiOKzeIPlxq4JeI3GMp5EZ9ukPXzfrS67k28G3NsPfn81yU90h66b9aXXcmzg45uh78/muVuK2kSYbcZZJOQ9h+iT94o4/Re13kvTgk5D2FKK8ccfova7yXpOH5J9vcbfzw7+w30vMKo+3Re5NrRphpfYUh9ui9ybWjS8LuoZiNtlgvA5vg703nPXdpP3H9x2qVw7wub4e2bzXruUn7j+47VKXbuS7m6+RdjO8YxN7Antel7BQ/DQ6gSMjGIdgTzvT9gofhotUK7G8q7keE5mTvn9ipfhpdQqg4NBx13h5NeJX6+b2Kl+Hl1CqJg2HHXeHk14kmnZmNt3YjOSjwpjj48NFrSJuJTYURx8eHi1pFnCbnoaxPIe7BEPWUv9OHWkTLS2wSD1lL/Th1pEyVnFbrNYfbQnL/AEcepXbH5MaZ2CvmuHvy65S0v8HHqV2s8qNMvBXzXD35dcqi/Yj6fgRTvS9S1IQhecXEmpNYWOc2foR/V6crUmsK/ObP0I/q9VYTcJsTyHfwZ+zS+IPlxq3qi3h3Yo0FHkbNKyMmcuAcaiRYYK84OZWX0qoHWY/iWb4ydjyRqmSUF8yn0rBXM973b5jFt731bm7FacTVy/mrhexcZ1DozIHPDy10jrTQQDaeXch7UelVA6zH8SPSqgdZj+JE52zWTX9BGNcXmjpych7ClJeQOPUXtd5L0x3300Co8Zj5D/7JbXp0hkVLo75XBjWl1pzsQHq3jH+5Cdh4tQnmvD3FXyTnDv7DfVAwoD7dF7k31jVq9KqB1mP4lTcIF04J3UcwSNkstlDrBrqrLKq8xzJeGjJWLNG8RJOt5MtF4nsEPbN5r13ZWVtcMrSM4qVTvQu9RIqHEyWZjHAyVtc6oiuR5HyIXZ9KqB1mP4li2EuOXy8Tdco8C+fgUluCWYVcajxVf3btqv8AcegmCjwQkhxiiZGXAVA2QBWF5vSmgdZj+JdKCdr2tewhzXAOa4chB5CEWWWSX6wrhCL/AEngvl9ipfh5dQqi4OBxx3h5NeNXq+T2OleHl1Cl/eNTooaU58zxG3cXttONQrLmED5HMnU/OmQq3diNJU6+y8SSm0jdmTMjG5MjsuY4n7Jca8R/xfJdz0poHWY/iR6VUDrMfxKeHxIPOKHT4JrJs5l5t576A6YvlbJurWNFlpbVZLjjr7ytC8lButR5y4QStkLQC6wa6q66q8xXrWZylKWcv3NQSiso/sKC/wAHHaV2s8qNMrBXzXD35dcpb3+DjlK/0eVGmRgr5rh78uuVdfsR9PwSU70vUtSEIXnFxJqW2FG9OkyzMpVHYZLLAx7BjIDayCB+5z9lbJappldjrlxIxZBTWTM78GU/qc2jfsRwZT+qTaN+xaIQqta+hNpF1M78GU/qk2jfsRwZT+qTaN+xaIQjWvoGlXUzvwZT+qTaN+xHBlP6nNo37FohCNa+gaVdTO/BlP6pNo37F57UgkMcrDG4CstcCHDkOMH8itHlIi/Tnal94ajE+jEOyWTQm6lVrPM6dxbx30mBkzZmsDy4WSwkiy4t5a/yXt/hnL1lmjdtXdvLpMbaFCHPaDXLiL2g/wDlflK7e/YukZpG7VPZiLVJpdR8Ka3FNlI/hnL1lmjdtVzuXQzDBFETaMcbYy4CoGyKq1+m/YukZpG7Ub9i6RmkbtSJ2zmspDoVwhynkvk9jpXh5dUpZXBuG6lymJrxGQx0loguGItFWKr8XyTIvhpcRolJAkYSYJAAHtJJsnEMapl4EjW0txc4NG4SCtxAH348WNU0Nxqk0T3JSsimez+GcvWWaN21fP4Zy9ZZo3bVeN+xdIzSN2o37F0jNI3ak6i3r/Q34FfQ4l616z6E6UulEm6NY0WWltVkuPvJyqwr8d+xdIzSN2o37F0jPjbtSZuU3mxsVGKyQqr+xxulf6PKjTGwV81w9+XXKXN/DgaVSi0gg2KiDWD6pmRMbBXzXD35dcq6/Yj6fgkp3pepakIQvOLiTVNfmCvttAE0KFtFtAE0KFtFtAE0KFtFtAEykxhHuFSIadJSRG58cwBtNGJpqDasXYPn+ScltBd+SbVa65ZoVbWrFkZx3y7oX5jsRvl3QuzHYtG4sgRiyBV63yk+k+5nLfLuhdmOxG+XdC7Mdi0biyBGLIEa3yhpPuZy3y7oX5jsRvp3QvzHYtG4sgRiyBGt8oaT7mct8u6F2Y7Eb5d0Lsx2LRuLIEYsgRrfKGk+5nLfLuhdmOxG+XdC7Mdi0biyBGLIEa3yhpPuZzG7S+rjheXOxAVHYnjePcd9EoMMUn3gHOcMhcbRC7eLIF9tpF2IdiyyyG1UKt55kUIQpig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86" name="AutoShape 18" descr="data:image/jpeg;base64,/9j/4AAQSkZJRgABAQAAAQABAAD/2wCEAAkGBg4QEBASDhEVERQQEBEPDxAQEhcUExIVFRQVFBcQFR4YIyYfGRolGRUVHy8gIycuLC4tFR4xNTAqQSkrLDUBCQoKDgwOGQ8PGTQiHyMsMiwvLCo1LDUsLCwsNSkpNCosLCssLCwsLSksLykpLCksLCkpLCwsLCwsKSwsKSksLP/AABEIAHEAsQMBIgACEQEDEQH/xAAcAAACAwEBAQEAAAAAAAAAAAAABwIGCAUEAQP/xABKEAABAwADCQwHBgMIAwAAAAABAAIDBBESBQYHIVGRk7LRExQVJDE1U1RxcnSzFiM0QZKhsSIyUmFzgRfS8CVDYmOClKPBM0JE/8QAGQEAAwEBAQAAAAAAAAAAAAAAAAMEAgEF/8QALREAAgIABAQEBQUAAAAAAAAAAAECAwQRFDMSMlFxQWKB0RMhUmGxIjFCofD/2gAMAwEAAhEDEQA/AHaApWF8apoAjYRYUkIA8lOuhBA21PI2NuV5AHuH/YzrnemNzOuQ6QJS4UroSPuhKxzq2w2Gsb7hW0Or7cdX9FVqj3JpUjQ6KCV7TWA5kT3NNRqNRAq5VfDCxcU5MiliWpNJD/8ATG5nXIdIEemNzOuQ6QJCcA07qs+gk/lXjghkkcGxtc9zvutY0uccVeIDGcQJ/Za0kH/IzqZdDQ/pjczrkOkCPTG5nXIdIEhOAKd1Wf8A28n8q89KoM8VW7RPitVlu6RuZXVy1WgK+UZ0aSD/AJHdTNeBpqGRjwHMcHA8hBrGRTsJaYF6fI5lJica2x7m5gyWqxV2Yv6xJmqKyHBJxK658cVIjYRYUkJZsjYRYUkIAjYRYUkIAjYRYUkIAjYRYUkFAH5IQhAEmokla0EuIaBylxqAzoalJhguvNvmOjhxDBEHkAkWi6sY8x7a02qv4kuEXZPgjmNPhajdNHpG7UcLUbpo9I3as0CKvkFf7L7uB/D8lZol9RLq30LDhGka66VJLSHAlhBBrB9W3kqV/wAG3NsPfn81yT4hOQ5k4cHIqudF35/Ncu4lcNSRnDvOxssknIew/RJTB+P7Qona/wAmROuTkPYfokDcymywSRywmy9mNhqBqraWnEfyJS8Ks4zX+8RmJeUov/eBoBLXC8PWUPuT60a43p9dXpv+Jmxcy7N3KVSyw0l9oxhwZ9gNqDqieQCvkC3Th5QmpMzbfGcGkXbAzSY4zTDI9rKxCAXuDa/v8laZ/C1G6aPSN2rNO5E+6v8AZG4H8PyTLMMpycszFeIcI8ORpbhajdNHpG7UcLUbpo9I3as07gfw/JG4H8PyS9GvqN6t9DS3C1G6aPSN2o4Wo3TR6Ru1Zp3E5PkvgiyD5I0S+oNW+hpfhajdNHpG7UcLUbpo9I3as07gcnyRuB/D8kaNfUGqfQ0twtRumj0jdqOFqN00ekbtWadwP4fkjcD+H5I0a+oNW+hphl04HEBssZJxAB7ST2Y16CswMLmGtpLSPeMRCft4F1JKTc+GSU1u+0wn3myS2s5ki7D/AA1nmOqv+I8sjvIQhSlBJqS+F3nFvh4/q9OhqTGFznFvh4/q9VYTcJsTyHdwVEiiTY//AKXe/wDyoldLRynOVS8Fo4rN4k+VErmEu/cYynkR9tnKc6+VpOU6/wDum2WVrZ6g2WRrRuceIB5AHJkTFvHunNSaFHLO629z5QXVAVhsjmjEKhyALtlEq48TOQujN8KO5JyHsP0SavCH9oUTtf5MicsnIew/RJy8Mcfona/yZE7D8k+3uKv54d/Yc1o5TnKXGFqsvoncn5e9GmMl1hXH26J3JtaNKwu6hmI22WPB4TwdBjP3pvf/AJ0isdo5TnKrmD7m6Dtm856787iGOI5Q1xH7Apdu5Lubr5F2P0tnKc6LRynOUk2YQ7q1DjHuH93H/Km1e7S3y0SjSSG0+SCN73VAVuLQScWJbtolWs2ZrujY8kRvqcd40zGfZpvf/gKXuC/FTn+Gl14kwb6fYaX4abUKoGDIcdd4eTXiTqdmYq3diNS0cpzlFs5TnK+Jc3/32U2i0sR0eWwzcI32bDHYy54J+0CfcFNXW7Hkiic1BZsY9s5TnKLRynOVRcHF8lLpb6SKTJbEbIiz7LW1FxeD90DIFeVyyDhLhYQmprNCZv8AucKV3o/JjTRwV81w9+XXKV9/o4/Su2PyY00MFfNcPfl1yrr9iPp+CSnel6lqQhC84uJNSYwt85N8PH9XpztSZws85M/Qj+r1VhNwmxPId7BeOKzeJPlRK4hU/BiOKzeIPlxq4JeI3GMp5EZ9ukPXzfrS67k28G3NsPfn81yU90h66b9aXXcmzg45uh78/muVuK2kSYbcZZJOQ9h+iT94o4/Re13kvTgk5D2FKK8ccfova7yXpOH5J9vcbfzw7+w30vMKo+3Re5NrRphpfYUh9ui9ybWjS8LuoZiNtlgvA5vg703nPXdpP3H9x2qVw7wub4e2bzXruUn7j+47VKXbuS7m6+RdjO8YxN7Antel7BQ/DQ6gSMjGIdgTzvT9gofhotUK7G8q7keE5mTvn9ipfhpdQqg4NBx13h5NeJX6+b2Kl+Hl1CqJg2HHXeHk14kmnZmNt3YjOSjwpjj48NFrSJuJTYURx8eHi1pFnCbnoaxPIe7BEPWUv9OHWkTLS2wSD1lL/Th1pEyVnFbrNYfbQnL/AEcepXbH5MaZ2CvmuHvy65S0v8HHqV2s8qNMvBXzXD35dcqi/Yj6fgRTvS9S1IQhecXEmpNYWOc2foR/V6crUmsK/ObP0I/q9VYTcJsTyHfwZ+zS+IPlxq3qi3h3Yo0FHkbNKyMmcuAcaiRYYK84OZWX0qoHWY/iWb4ydjyRqmSUF8yn0rBXM973b5jFt731bm7FacTVy/mrhexcZ1DozIHPDy10jrTQQDaeXch7UelVA6zH8SPSqgdZj+JE52zWTX9BGNcXmjpych7ClJeQOPUXtd5L0x3300Co8Zj5D/7JbXp0hkVLo75XBjWl1pzsQHq3jH+5Cdh4tQnmvD3FXyTnDv7DfVAwoD7dF7k31jVq9KqB1mP4lTcIF04J3UcwSNkstlDrBrqrLKq8xzJeGjJWLNG8RJOt5MtF4nsEPbN5r13ZWVtcMrSM4qVTvQu9RIqHEyWZjHAyVtc6oiuR5HyIXZ9KqB1mP4li2EuOXy8Tdco8C+fgUluCWYVcajxVf3btqv8AcegmCjwQkhxiiZGXAVA2QBWF5vSmgdZj+JdKCdr2tewhzXAOa4chB5CEWWWSX6wrhCL/AEngvl9ipfh5dQqi4OBxx3h5NeNXq+T2OleHl1Cl/eNTooaU58zxG3cXttONQrLmED5HMnU/OmQq3diNJU6+y8SSm0jdmTMjG5MjsuY4n7Jca8R/xfJdz0poHWY/iR6VUDrMfxKeHxIPOKHT4JrJs5l5t576A6YvlbJurWNFlpbVZLjjr7ytC8lButR5y4QStkLQC6wa6q66q8xXrWZylKWcv3NQSiso/sKC/wAHHaV2s8qNMrBXzXD35dcpb3+DjlK/0eVGmRgr5rh78uuVdfsR9PwSU70vUtSEIXnFxJqW2FG9OkyzMpVHYZLLAx7BjIDayCB+5z9lbJappldjrlxIxZBTWTM78GU/qc2jfsRwZT+qTaN+xaIQqta+hNpF1M78GU/qk2jfsRwZT+qTaN+xaIQjWvoGlXUzvwZT+qTaN+xHBlP6nNo37FohCNa+gaVdTO/BlP6pNo37F57UgkMcrDG4CstcCHDkOMH8itHlIi/Tnal94ajE+jEOyWTQm6lVrPM6dxbx30mBkzZmsDy4WSwkiy4t5a/yXt/hnL1lmjdtXdvLpMbaFCHPaDXLiL2g/wDlflK7e/YukZpG7VPZiLVJpdR8Ka3FNlI/hnL1lmjdtVzuXQzDBFETaMcbYy4CoGyKq1+m/YukZpG7Ub9i6RmkbtSJ2zmspDoVwhynkvk9jpXh5dUpZXBuG6lymJrxGQx0loguGItFWKr8XyTIvhpcRolJAkYSYJAAHtJJsnEMapl4EjW0txc4NG4SCtxAH348WNU0Nxqk0T3JSsimez+GcvWWaN21fP4Zy9ZZo3bVeN+xdIzSN2o37F0jNI3ak6i3r/Q34FfQ4l616z6E6UulEm6NY0WWltVkuPvJyqwr8d+xdIzSN2o37F0jPjbtSZuU3mxsVGKyQqr+xxulf6PKjTGwV81w9+XXKXN/DgaVSi0gg2KiDWD6pmRMbBXzXD35dcq6/Yj6fgkp3pepakIQvOLiTVNfmCvttAE0KFtFtAE0KFtFtAE0KFtFtAEykxhHuFSIadJSRG58cwBtNGJpqDasXYPn+ScltBd+SbVa65ZoVbWrFkZx3y7oX5jsRvl3QuzHYtG4sgRiyBV63yk+k+5nLfLuhdmOxG+XdC7Mdi0biyBGLIEa3yhpPuZy3y7oX5jsRvp3QvzHYtG4sgRiyBGt8oaT7mct8u6F2Y7Eb5d0Lsx2LRuLIEYsgRrfKGk+5nLfLuhdmOxG+XdC7Mdi0biyBGLIEa3yhpPuZzG7S+rjheXOxAVHYnjePcd9EoMMUn3gHOcMhcbRC7eLIF9tpF2IdiyyyG1UKt55kUIQpig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88" name="AutoShape 20" descr="data:image/jpeg;base64,/9j/4AAQSkZJRgABAQAAAQABAAD/2wCEAAkGBg4QEBASDhEVERQQEBEPDxAQEhcUExIVFRQVFBcQFR4YIyYfGRolGRUVHy8gIycuLC4tFR4xNTAqQSkrLDUBCQoKDgwOGQ8PGTQiHyMsMiwvLCo1LDUsLCwsNSkpNCosLCssLCwsLSksLykpLCksLCkpLCwsLCwsKSwsKSksLP/AABEIAHEAsQMBIgACEQEDEQH/xAAcAAACAwEBAQEAAAAAAAAAAAAABwIGCAUEAQP/xABKEAABAwADCQwHBgMIAwAAAAABAAIDBBESBQYHIVGRk7LRExQVJDE1U1RxcnSzFiM0QZKhsSIyUmFzgRfS8CVDYmOClKPBM0JE/8QAGQEAAwEBAQAAAAAAAAAAAAAAAAMEAgEF/8QALREAAgIABAQEBQUAAAAAAAAAAAECAwQRFDMSMlFxQWKB0RMhUmGxIjFCofD/2gAMAwEAAhEDEQA/AHaApWF8apoAjYRYUkIA8lOuhBA21PI2NuV5AHuH/YzrnemNzOuQ6QJS4UroSPuhKxzq2w2Gsb7hW0Or7cdX9FVqj3JpUjQ6KCV7TWA5kT3NNRqNRAq5VfDCxcU5MiliWpNJD/8ATG5nXIdIEemNzOuQ6QJCcA07qs+gk/lXjghkkcGxtc9zvutY0uccVeIDGcQJ/Za0kH/IzqZdDQ/pjczrkOkCPTG5nXIdIEhOAKd1Wf8A28n8q89KoM8VW7RPitVlu6RuZXVy1WgK+UZ0aSD/AJHdTNeBpqGRjwHMcHA8hBrGRTsJaYF6fI5lJica2x7m5gyWqxV2Yv6xJmqKyHBJxK658cVIjYRYUkJZsjYRYUkIAjYRYUkIAjYRYUkIAjYRYUkFAH5IQhAEmokla0EuIaBylxqAzoalJhguvNvmOjhxDBEHkAkWi6sY8x7a02qv4kuEXZPgjmNPhajdNHpG7UcLUbpo9I3as0CKvkFf7L7uB/D8lZol9RLq30LDhGka66VJLSHAlhBBrB9W3kqV/wAG3NsPfn81yT4hOQ5k4cHIqudF35/Ncu4lcNSRnDvOxssknIew/RJTB+P7Qona/wAmROuTkPYfokDcymywSRywmy9mNhqBqraWnEfyJS8Ks4zX+8RmJeUov/eBoBLXC8PWUPuT60a43p9dXpv+Jmxcy7N3KVSyw0l9oxhwZ9gNqDqieQCvkC3Th5QmpMzbfGcGkXbAzSY4zTDI9rKxCAXuDa/v8laZ/C1G6aPSN2rNO5E+6v8AZG4H8PyTLMMpycszFeIcI8ORpbhajdNHpG7UcLUbpo9I3as07gfw/JG4H8PyS9GvqN6t9DS3C1G6aPSN2o4Wo3TR6Ru1Zp3E5PkvgiyD5I0S+oNW+hpfhajdNHpG7UcLUbpo9I3as07gcnyRuB/D8kaNfUGqfQ0twtRumj0jdqOFqN00ekbtWadwP4fkjcD+H5I0a+oNW+hphl04HEBssZJxAB7ST2Y16CswMLmGtpLSPeMRCft4F1JKTc+GSU1u+0wn3myS2s5ki7D/AA1nmOqv+I8sjvIQhSlBJqS+F3nFvh4/q9OhqTGFznFvh4/q9VYTcJsTyHdwVEiiTY//AKXe/wDyoldLRynOVS8Fo4rN4k+VErmEu/cYynkR9tnKc6+VpOU6/wDum2WVrZ6g2WRrRuceIB5AHJkTFvHunNSaFHLO629z5QXVAVhsjmjEKhyALtlEq48TOQujN8KO5JyHsP0SavCH9oUTtf5MicsnIew/RJy8Mcfona/yZE7D8k+3uKv54d/Yc1o5TnKXGFqsvoncn5e9GmMl1hXH26J3JtaNKwu6hmI22WPB4TwdBjP3pvf/AJ0isdo5TnKrmD7m6Dtm856787iGOI5Q1xH7Apdu5Lubr5F2P0tnKc6LRynOUk2YQ7q1DjHuH93H/Km1e7S3y0SjSSG0+SCN73VAVuLQScWJbtolWs2ZrujY8kRvqcd40zGfZpvf/gKXuC/FTn+Gl14kwb6fYaX4abUKoGDIcdd4eTXiTqdmYq3diNS0cpzlFs5TnK+Jc3/32U2i0sR0eWwzcI32bDHYy54J+0CfcFNXW7Hkiic1BZsY9s5TnKLRynOVRcHF8lLpb6SKTJbEbIiz7LW1FxeD90DIFeVyyDhLhYQmprNCZv8AucKV3o/JjTRwV81w9+XXKV9/o4/Su2PyY00MFfNcPfl1yrr9iPp+CSnel6lqQhC84uJNSYwt85N8PH9XpztSZws85M/Qj+r1VhNwmxPId7BeOKzeJPlRK4hU/BiOKzeIPlxq4JeI3GMp5EZ9ukPXzfrS67k28G3NsPfn81yU90h66b9aXXcmzg45uh78/muVuK2kSYbcZZJOQ9h+iT94o4/Re13kvTgk5D2FKK8ccfova7yXpOH5J9vcbfzw7+w30vMKo+3Re5NrRphpfYUh9ui9ybWjS8LuoZiNtlgvA5vg703nPXdpP3H9x2qVw7wub4e2bzXruUn7j+47VKXbuS7m6+RdjO8YxN7Antel7BQ/DQ6gSMjGIdgTzvT9gofhotUK7G8q7keE5mTvn9ipfhpdQqg4NBx13h5NeJX6+b2Kl+Hl1CqJg2HHXeHk14kmnZmNt3YjOSjwpjj48NFrSJuJTYURx8eHi1pFnCbnoaxPIe7BEPWUv9OHWkTLS2wSD1lL/Th1pEyVnFbrNYfbQnL/AEcepXbH5MaZ2CvmuHvy65S0v8HHqV2s8qNMvBXzXD35dcqi/Yj6fgRTvS9S1IQhecXEmpNYWOc2foR/V6crUmsK/ObP0I/q9VYTcJsTyHfwZ+zS+IPlxq3qi3h3Yo0FHkbNKyMmcuAcaiRYYK84OZWX0qoHWY/iWb4ydjyRqmSUF8yn0rBXM973b5jFt731bm7FacTVy/mrhexcZ1DozIHPDy10jrTQQDaeXch7UelVA6zH8SPSqgdZj+JE52zWTX9BGNcXmjpych7ClJeQOPUXtd5L0x3300Co8Zj5D/7JbXp0hkVLo75XBjWl1pzsQHq3jH+5Cdh4tQnmvD3FXyTnDv7DfVAwoD7dF7k31jVq9KqB1mP4lTcIF04J3UcwSNkstlDrBrqrLKq8xzJeGjJWLNG8RJOt5MtF4nsEPbN5r13ZWVtcMrSM4qVTvQu9RIqHEyWZjHAyVtc6oiuR5HyIXZ9KqB1mP4li2EuOXy8Tdco8C+fgUluCWYVcajxVf3btqv8AcegmCjwQkhxiiZGXAVA2QBWF5vSmgdZj+JdKCdr2tewhzXAOa4chB5CEWWWSX6wrhCL/AEngvl9ipfh5dQqi4OBxx3h5NeNXq+T2OleHl1Cl/eNTooaU58zxG3cXttONQrLmED5HMnU/OmQq3diNJU6+y8SSm0jdmTMjG5MjsuY4n7Jca8R/xfJdz0poHWY/iR6VUDrMfxKeHxIPOKHT4JrJs5l5t576A6YvlbJurWNFlpbVZLjjr7ytC8lButR5y4QStkLQC6wa6q66q8xXrWZylKWcv3NQSiso/sKC/wAHHaV2s8qNMrBXzXD35dcpb3+DjlK/0eVGmRgr5rh78uuVdfsR9PwSU70vUtSEIXnFxJqW2FG9OkyzMpVHYZLLAx7BjIDayCB+5z9lbJappldjrlxIxZBTWTM78GU/qc2jfsRwZT+qTaN+xaIQqta+hNpF1M78GU/qk2jfsRwZT+qTaN+xaIQjWvoGlXUzvwZT+qTaN+xHBlP6nNo37FohCNa+gaVdTO/BlP6pNo37F57UgkMcrDG4CstcCHDkOMH8itHlIi/Tnal94ajE+jEOyWTQm6lVrPM6dxbx30mBkzZmsDy4WSwkiy4t5a/yXt/hnL1lmjdtXdvLpMbaFCHPaDXLiL2g/wDlflK7e/YukZpG7VPZiLVJpdR8Ka3FNlI/hnL1lmjdtVzuXQzDBFETaMcbYy4CoGyKq1+m/YukZpG7Ub9i6RmkbtSJ2zmspDoVwhynkvk9jpXh5dUpZXBuG6lymJrxGQx0loguGItFWKr8XyTIvhpcRolJAkYSYJAAHtJJsnEMapl4EjW0txc4NG4SCtxAH348WNU0Nxqk0T3JSsimez+GcvWWaN21fP4Zy9ZZo3bVeN+xdIzSN2o37F0jNI3ak6i3r/Q34FfQ4l616z6E6UulEm6NY0WWltVkuPvJyqwr8d+xdIzSN2o37F0jPjbtSZuU3mxsVGKyQqr+xxulf6PKjTGwV81w9+XXKXN/DgaVSi0gg2KiDWD6pmRMbBXzXD35dcq6/Yj6fgkp3pepakIQvOLiTVNfmCvttAE0KFtFtAE0KFtFtAE0KFtFtAEykxhHuFSIadJSRG58cwBtNGJpqDasXYPn+ScltBd+SbVa65ZoVbWrFkZx3y7oX5jsRvl3QuzHYtG4sgRiyBV63yk+k+5nLfLuhdmOxG+XdC7Mdi0biyBGLIEa3yhpPuZy3y7oX5jsRvp3QvzHYtG4sgRiyBGt8oaT7mct8u6F2Y7Eb5d0Lsx2LRuLIEYsgRrfKGk+5nLfLuhdmOxG+XdC7Mdi0biyBGLIEa3yhpPuZzG7S+rjheXOxAVHYnjePcd9EoMMUn3gHOcMhcbRC7eLIF9tpF2IdiyyyG1UKt55kUIQpig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90" name="AutoShape 22" descr="data:image/jpeg;base64,/9j/4AAQSkZJRgABAQAAAQABAAD/2wCEAAkGBg4QEBASDhEVERQQEBEPDxAQEhcUExIVFRQVFBcQFR4YIyYfGRolGRUVHy8gIycuLC4tFR4xNTAqQSkrLDUBCQoKDgwOGQ8PGTQiHyMsMiwvLCo1LDUsLCwsNSkpNCosLCssLCwsLSksLykpLCksLCkpLCwsLCwsKSwsKSksLP/AABEIAHEAsQMBIgACEQEDEQH/xAAcAAACAwEBAQEAAAAAAAAAAAAABwIGCAUEAQP/xABKEAABAwADCQwHBgMIAwAAAAABAAIDBBESBQYHIVGRk7LRExQVJDE1U1RxcnSzFiM0QZKhsSIyUmFzgRfS8CVDYmOClKPBM0JE/8QAGQEAAwEBAQAAAAAAAAAAAAAAAAMEAgEF/8QALREAAgIABAQEBQUAAAAAAAAAAAECAwQRFDMSMlFxQWKB0RMhUmGxIjFCofD/2gAMAwEAAhEDEQA/AHaApWF8apoAjYRYUkIA8lOuhBA21PI2NuV5AHuH/YzrnemNzOuQ6QJS4UroSPuhKxzq2w2Gsb7hW0Or7cdX9FVqj3JpUjQ6KCV7TWA5kT3NNRqNRAq5VfDCxcU5MiliWpNJD/8ATG5nXIdIEemNzOuQ6QJCcA07qs+gk/lXjghkkcGxtc9zvutY0uccVeIDGcQJ/Za0kH/IzqZdDQ/pjczrkOkCPTG5nXIdIEhOAKd1Wf8A28n8q89KoM8VW7RPitVlu6RuZXVy1WgK+UZ0aSD/AJHdTNeBpqGRjwHMcHA8hBrGRTsJaYF6fI5lJica2x7m5gyWqxV2Yv6xJmqKyHBJxK658cVIjYRYUkJZsjYRYUkIAjYRYUkIAjYRYUkIAjYRYUkFAH5IQhAEmokla0EuIaBylxqAzoalJhguvNvmOjhxDBEHkAkWi6sY8x7a02qv4kuEXZPgjmNPhajdNHpG7UcLUbpo9I3as0CKvkFf7L7uB/D8lZol9RLq30LDhGka66VJLSHAlhBBrB9W3kqV/wAG3NsPfn81yT4hOQ5k4cHIqudF35/Ncu4lcNSRnDvOxssknIew/RJTB+P7Qona/wAmROuTkPYfokDcymywSRywmy9mNhqBqraWnEfyJS8Ks4zX+8RmJeUov/eBoBLXC8PWUPuT60a43p9dXpv+Jmxcy7N3KVSyw0l9oxhwZ9gNqDqieQCvkC3Th5QmpMzbfGcGkXbAzSY4zTDI9rKxCAXuDa/v8laZ/C1G6aPSN2rNO5E+6v8AZG4H8PyTLMMpycszFeIcI8ORpbhajdNHpG7UcLUbpo9I3as07gfw/JG4H8PyS9GvqN6t9DS3C1G6aPSN2o4Wo3TR6Ru1Zp3E5PkvgiyD5I0S+oNW+hpfhajdNHpG7UcLUbpo9I3as07gcnyRuB/D8kaNfUGqfQ0twtRumj0jdqOFqN00ekbtWadwP4fkjcD+H5I0a+oNW+hphl04HEBssZJxAB7ST2Y16CswMLmGtpLSPeMRCft4F1JKTc+GSU1u+0wn3myS2s5ki7D/AA1nmOqv+I8sjvIQhSlBJqS+F3nFvh4/q9OhqTGFznFvh4/q9VYTcJsTyHdwVEiiTY//AKXe/wDyoldLRynOVS8Fo4rN4k+VErmEu/cYynkR9tnKc6+VpOU6/wDum2WVrZ6g2WRrRuceIB5AHJkTFvHunNSaFHLO629z5QXVAVhsjmjEKhyALtlEq48TOQujN8KO5JyHsP0SavCH9oUTtf5MicsnIew/RJy8Mcfona/yZE7D8k+3uKv54d/Yc1o5TnKXGFqsvoncn5e9GmMl1hXH26J3JtaNKwu6hmI22WPB4TwdBjP3pvf/AJ0isdo5TnKrmD7m6Dtm856787iGOI5Q1xH7Apdu5Lubr5F2P0tnKc6LRynOUk2YQ7q1DjHuH93H/Km1e7S3y0SjSSG0+SCN73VAVuLQScWJbtolWs2ZrujY8kRvqcd40zGfZpvf/gKXuC/FTn+Gl14kwb6fYaX4abUKoGDIcdd4eTXiTqdmYq3diNS0cpzlFs5TnK+Jc3/32U2i0sR0eWwzcI32bDHYy54J+0CfcFNXW7Hkiic1BZsY9s5TnKLRynOVRcHF8lLpb6SKTJbEbIiz7LW1FxeD90DIFeVyyDhLhYQmprNCZv8AucKV3o/JjTRwV81w9+XXKV9/o4/Su2PyY00MFfNcPfl1yrr9iPp+CSnel6lqQhC84uJNSYwt85N8PH9XpztSZws85M/Qj+r1VhNwmxPId7BeOKzeJPlRK4hU/BiOKzeIPlxq4JeI3GMp5EZ9ukPXzfrS67k28G3NsPfn81yU90h66b9aXXcmzg45uh78/muVuK2kSYbcZZJOQ9h+iT94o4/Re13kvTgk5D2FKK8ccfova7yXpOH5J9vcbfzw7+w30vMKo+3Re5NrRphpfYUh9ui9ybWjS8LuoZiNtlgvA5vg703nPXdpP3H9x2qVw7wub4e2bzXruUn7j+47VKXbuS7m6+RdjO8YxN7Antel7BQ/DQ6gSMjGIdgTzvT9gofhotUK7G8q7keE5mTvn9ipfhpdQqg4NBx13h5NeJX6+b2Kl+Hl1CqJg2HHXeHk14kmnZmNt3YjOSjwpjj48NFrSJuJTYURx8eHi1pFnCbnoaxPIe7BEPWUv9OHWkTLS2wSD1lL/Th1pEyVnFbrNYfbQnL/AEcepXbH5MaZ2CvmuHvy65S0v8HHqV2s8qNMvBXzXD35dcqi/Yj6fgRTvS9S1IQhecXEmpNYWOc2foR/V6crUmsK/ObP0I/q9VYTcJsTyHfwZ+zS+IPlxq3qi3h3Yo0FHkbNKyMmcuAcaiRYYK84OZWX0qoHWY/iWb4ydjyRqmSUF8yn0rBXM973b5jFt731bm7FacTVy/mrhexcZ1DozIHPDy10jrTQQDaeXch7UelVA6zH8SPSqgdZj+JE52zWTX9BGNcXmjpych7ClJeQOPUXtd5L0x3300Co8Zj5D/7JbXp0hkVLo75XBjWl1pzsQHq3jH+5Cdh4tQnmvD3FXyTnDv7DfVAwoD7dF7k31jVq9KqB1mP4lTcIF04J3UcwSNkstlDrBrqrLKq8xzJeGjJWLNG8RJOt5MtF4nsEPbN5r13ZWVtcMrSM4qVTvQu9RIqHEyWZjHAyVtc6oiuR5HyIXZ9KqB1mP4li2EuOXy8Tdco8C+fgUluCWYVcajxVf3btqv8AcegmCjwQkhxiiZGXAVA2QBWF5vSmgdZj+JdKCdr2tewhzXAOa4chB5CEWWWSX6wrhCL/AEngvl9ipfh5dQqi4OBxx3h5NeNXq+T2OleHl1Cl/eNTooaU58zxG3cXttONQrLmED5HMnU/OmQq3diNJU6+y8SSm0jdmTMjG5MjsuY4n7Jca8R/xfJdz0poHWY/iR6VUDrMfxKeHxIPOKHT4JrJs5l5t576A6YvlbJurWNFlpbVZLjjr7ytC8lButR5y4QStkLQC6wa6q66q8xXrWZylKWcv3NQSiso/sKC/wAHHaV2s8qNMrBXzXD35dcpb3+DjlK/0eVGmRgr5rh78uuVdfsR9PwSU70vUtSEIXnFxJqW2FG9OkyzMpVHYZLLAx7BjIDayCB+5z9lbJappldjrlxIxZBTWTM78GU/qc2jfsRwZT+qTaN+xaIQqta+hNpF1M78GU/qk2jfsRwZT+qTaN+xaIQjWvoGlXUzvwZT+qTaN+xHBlP6nNo37FohCNa+gaVdTO/BlP6pNo37F57UgkMcrDG4CstcCHDkOMH8itHlIi/Tnal94ajE+jEOyWTQm6lVrPM6dxbx30mBkzZmsDy4WSwkiy4t5a/yXt/hnL1lmjdtXdvLpMbaFCHPaDXLiL2g/wDlflK7e/YukZpG7VPZiLVJpdR8Ka3FNlI/hnL1lmjdtVzuXQzDBFETaMcbYy4CoGyKq1+m/YukZpG7Ub9i6RmkbtSJ2zmspDoVwhynkvk9jpXh5dUpZXBuG6lymJrxGQx0loguGItFWKr8XyTIvhpcRolJAkYSYJAAHtJJsnEMapl4EjW0txc4NG4SCtxAH348WNU0Nxqk0T3JSsimez+GcvWWaN21fP4Zy9ZZo3bVeN+xdIzSN2o37F0jNI3ak6i3r/Q34FfQ4l616z6E6UulEm6NY0WWltVkuPvJyqwr8d+xdIzSN2o37F0jPjbtSZuU3mxsVGKyQqr+xxulf6PKjTGwV81w9+XXKXN/DgaVSi0gg2KiDWD6pmRMbBXzXD35dcq6/Yj6fgkp3pepakIQvOLiTVNfmCvttAE0KFtFtAE0KFtFtAE0KFtFtAEykxhHuFSIadJSRG58cwBtNGJpqDasXYPn+ScltBd+SbVa65ZoVbWrFkZx3y7oX5jsRvl3QuzHYtG4sgRiyBV63yk+k+5nLfLuhdmOxG+XdC7Mdi0biyBGLIEa3yhpPuZy3y7oX5jsRvp3QvzHYtG4sgRiyBGt8oaT7mct8u6F2Y7Eb5d0Lsx2LRuLIEYsgRrfKGk+5nLfLuhdmOxG+XdC7Mdi0biyBGLIEa3yhpPuZzG7S+rjheXOxAVHYnjePcd9EoMMUn3gHOcMhcbRC7eLIF9tpF2IdiyyyG1UKt55kUIQpig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92" name="AutoShape 24" descr="data:image/jpeg;base64,/9j/4AAQSkZJRgABAQAAAQABAAD/2wCEAAkGBg4QEBASDhEVERQQEBEPDxAQEhcUExIVFRQVFBcQFR4YIyYfGRolGRUVHy8gIycuLC4tFR4xNTAqQSkrLDUBCQoKDgwOGQ8PGTQiHyMsMiwvLCo1LDUsLCwsNSkpNCosLCssLCwsLSksLykpLCksLCkpLCwsLCwsKSwsKSksLP/AABEIAHEAsQMBIgACEQEDEQH/xAAcAAACAwEBAQEAAAAAAAAAAAAABwIGCAUEAQP/xABKEAABAwADCQwHBgMIAwAAAAABAAIDBBESBQYHIVGRk7LRExQVJDE1U1RxcnSzFiM0QZKhsSIyUmFzgRfS8CVDYmOClKPBM0JE/8QAGQEAAwEBAQAAAAAAAAAAAAAAAAMEAgEF/8QALREAAgIABAQEBQUAAAAAAAAAAAECAwQRFDMSMlFxQWKB0RMhUmGxIjFCofD/2gAMAwEAAhEDEQA/AHaApWF8apoAjYRYUkIA8lOuhBA21PI2NuV5AHuH/YzrnemNzOuQ6QJS4UroSPuhKxzq2w2Gsb7hW0Or7cdX9FVqj3JpUjQ6KCV7TWA5kT3NNRqNRAq5VfDCxcU5MiliWpNJD/8ATG5nXIdIEemNzOuQ6QJCcA07qs+gk/lXjghkkcGxtc9zvutY0uccVeIDGcQJ/Za0kH/IzqZdDQ/pjczrkOkCPTG5nXIdIEhOAKd1Wf8A28n8q89KoM8VW7RPitVlu6RuZXVy1WgK+UZ0aSD/AJHdTNeBpqGRjwHMcHA8hBrGRTsJaYF6fI5lJica2x7m5gyWqxV2Yv6xJmqKyHBJxK658cVIjYRYUkJZsjYRYUkIAjYRYUkIAjYRYUkIAjYRYUkFAH5IQhAEmokla0EuIaBylxqAzoalJhguvNvmOjhxDBEHkAkWi6sY8x7a02qv4kuEXZPgjmNPhajdNHpG7UcLUbpo9I3as0CKvkFf7L7uB/D8lZol9RLq30LDhGka66VJLSHAlhBBrB9W3kqV/wAG3NsPfn81yT4hOQ5k4cHIqudF35/Ncu4lcNSRnDvOxssknIew/RJTB+P7Qona/wAmROuTkPYfokDcymywSRywmy9mNhqBqraWnEfyJS8Ks4zX+8RmJeUov/eBoBLXC8PWUPuT60a43p9dXpv+Jmxcy7N3KVSyw0l9oxhwZ9gNqDqieQCvkC3Th5QmpMzbfGcGkXbAzSY4zTDI9rKxCAXuDa/v8laZ/C1G6aPSN2rNO5E+6v8AZG4H8PyTLMMpycszFeIcI8ORpbhajdNHpG7UcLUbpo9I3as07gfw/JG4H8PyS9GvqN6t9DS3C1G6aPSN2o4Wo3TR6Ru1Zp3E5PkvgiyD5I0S+oNW+hpfhajdNHpG7UcLUbpo9I3as07gcnyRuB/D8kaNfUGqfQ0twtRumj0jdqOFqN00ekbtWadwP4fkjcD+H5I0a+oNW+hphl04HEBssZJxAB7ST2Y16CswMLmGtpLSPeMRCft4F1JKTc+GSU1u+0wn3myS2s5ki7D/AA1nmOqv+I8sjvIQhSlBJqS+F3nFvh4/q9OhqTGFznFvh4/q9VYTcJsTyHdwVEiiTY//AKXe/wDyoldLRynOVS8Fo4rN4k+VErmEu/cYynkR9tnKc6+VpOU6/wDum2WVrZ6g2WRrRuceIB5AHJkTFvHunNSaFHLO629z5QXVAVhsjmjEKhyALtlEq48TOQujN8KO5JyHsP0SavCH9oUTtf5MicsnIew/RJy8Mcfona/yZE7D8k+3uKv54d/Yc1o5TnKXGFqsvoncn5e9GmMl1hXH26J3JtaNKwu6hmI22WPB4TwdBjP3pvf/AJ0isdo5TnKrmD7m6Dtm856787iGOI5Q1xH7Apdu5Lubr5F2P0tnKc6LRynOUk2YQ7q1DjHuH93H/Km1e7S3y0SjSSG0+SCN73VAVuLQScWJbtolWs2ZrujY8kRvqcd40zGfZpvf/gKXuC/FTn+Gl14kwb6fYaX4abUKoGDIcdd4eTXiTqdmYq3diNS0cpzlFs5TnK+Jc3/32U2i0sR0eWwzcI32bDHYy54J+0CfcFNXW7Hkiic1BZsY9s5TnKLRynOVRcHF8lLpb6SKTJbEbIiz7LW1FxeD90DIFeVyyDhLhYQmprNCZv8AucKV3o/JjTRwV81w9+XXKV9/o4/Su2PyY00MFfNcPfl1yrr9iPp+CSnel6lqQhC84uJNSYwt85N8PH9XpztSZws85M/Qj+r1VhNwmxPId7BeOKzeJPlRK4hU/BiOKzeIPlxq4JeI3GMp5EZ9ukPXzfrS67k28G3NsPfn81yU90h66b9aXXcmzg45uh78/muVuK2kSYbcZZJOQ9h+iT94o4/Re13kvTgk5D2FKK8ccfova7yXpOH5J9vcbfzw7+w30vMKo+3Re5NrRphpfYUh9ui9ybWjS8LuoZiNtlgvA5vg703nPXdpP3H9x2qVw7wub4e2bzXruUn7j+47VKXbuS7m6+RdjO8YxN7Antel7BQ/DQ6gSMjGIdgTzvT9gofhotUK7G8q7keE5mTvn9ipfhpdQqg4NBx13h5NeJX6+b2Kl+Hl1CqJg2HHXeHk14kmnZmNt3YjOSjwpjj48NFrSJuJTYURx8eHi1pFnCbnoaxPIe7BEPWUv9OHWkTLS2wSD1lL/Th1pEyVnFbrNYfbQnL/AEcepXbH5MaZ2CvmuHvy65S0v8HHqV2s8qNMvBXzXD35dcqi/Yj6fgRTvS9S1IQhecXEmpNYWOc2foR/V6crUmsK/ObP0I/q9VYTcJsTyHfwZ+zS+IPlxq3qi3h3Yo0FHkbNKyMmcuAcaiRYYK84OZWX0qoHWY/iWb4ydjyRqmSUF8yn0rBXM973b5jFt731bm7FacTVy/mrhexcZ1DozIHPDy10jrTQQDaeXch7UelVA6zH8SPSqgdZj+JE52zWTX9BGNcXmjpych7ClJeQOPUXtd5L0x3300Co8Zj5D/7JbXp0hkVLo75XBjWl1pzsQHq3jH+5Cdh4tQnmvD3FXyTnDv7DfVAwoD7dF7k31jVq9KqB1mP4lTcIF04J3UcwSNkstlDrBrqrLKq8xzJeGjJWLNG8RJOt5MtF4nsEPbN5r13ZWVtcMrSM4qVTvQu9RIqHEyWZjHAyVtc6oiuR5HyIXZ9KqB1mP4li2EuOXy8Tdco8C+fgUluCWYVcajxVf3btqv8AcegmCjwQkhxiiZGXAVA2QBWF5vSmgdZj+JdKCdr2tewhzXAOa4chB5CEWWWSX6wrhCL/AEngvl9ipfh5dQqi4OBxx3h5NeNXq+T2OleHl1Cl/eNTooaU58zxG3cXttONQrLmED5HMnU/OmQq3diNJU6+y8SSm0jdmTMjG5MjsuY4n7Jca8R/xfJdz0poHWY/iR6VUDrMfxKeHxIPOKHT4JrJs5l5t576A6YvlbJurWNFlpbVZLjjr7ytC8lButR5y4QStkLQC6wa6q66q8xXrWZylKWcv3NQSiso/sKC/wAHHaV2s8qNMrBXzXD35dcpb3+DjlK/0eVGmRgr5rh78uuVdfsR9PwSU70vUtSEIXnFxJqW2FG9OkyzMpVHYZLLAx7BjIDayCB+5z9lbJappldjrlxIxZBTWTM78GU/qc2jfsRwZT+qTaN+xaIQqta+hNpF1M78GU/qk2jfsRwZT+qTaN+xaIQjWvoGlXUzvwZT+qTaN+xHBlP6nNo37FohCNa+gaVdTO/BlP6pNo37F57UgkMcrDG4CstcCHDkOMH8itHlIi/Tnal94ajE+jEOyWTQm6lVrPM6dxbx30mBkzZmsDy4WSwkiy4t5a/yXt/hnL1lmjdtXdvLpMbaFCHPaDXLiL2g/wDlflK7e/YukZpG7VPZiLVJpdR8Ka3FNlI/hnL1lmjdtVzuXQzDBFETaMcbYy4CoGyKq1+m/YukZpG7Ub9i6RmkbtSJ2zmspDoVwhynkvk9jpXh5dUpZXBuG6lymJrxGQx0loguGItFWKr8XyTIvhpcRolJAkYSYJAAHtJJsnEMapl4EjW0txc4NG4SCtxAH348WNU0Nxqk0T3JSsimez+GcvWWaN21fP4Zy9ZZo3bVeN+xdIzSN2o37F0jNI3ak6i3r/Q34FfQ4l616z6E6UulEm6NY0WWltVkuPvJyqwr8d+xdIzSN2o37F0jPjbtSZuU3mxsVGKyQqr+xxulf6PKjTGwV81w9+XXKXN/DgaVSi0gg2KiDWD6pmRMbBXzXD35dcq6/Yj6fgkp3pepakIQvOLiTVNfmCvttAE0KFtFtAE0KFtFtAE0KFtFtAEykxhHuFSIadJSRG58cwBtNGJpqDasXYPn+ScltBd+SbVa65ZoVbWrFkZx3y7oX5jsRvl3QuzHYtG4sgRiyBV63yk+k+5nLfLuhdmOxG+XdC7Mdi0biyBGLIEa3yhpPuZy3y7oX5jsRvp3QvzHYtG4sgRiyBGt8oaT7mct8u6F2Y7Eb5d0Lsx2LRuLIEYsgRrfKGk+5nLfLuhdmOxG+XdC7Mdi0biyBGLIEa3yhpPuZzG7S+rjheXOxAVHYnjePcd9EoMMUn3gHOcMhcbRC7eLIF9tpF2IdiyyyG1UKt55kUIQpig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9994" name="Picture 26" descr="http://cdn.thenextweb.com/wp-content/blogs.dir/1/files/2009/11/digg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5867400"/>
            <a:ext cx="1047750" cy="670182"/>
          </a:xfrm>
          <a:prstGeom prst="rect">
            <a:avLst/>
          </a:prstGeom>
          <a:noFill/>
        </p:spPr>
      </p:pic>
      <p:pic>
        <p:nvPicPr>
          <p:cNvPr id="339996" name="Picture 28" descr="http://t2.gstatic.com/images?q=tbn:ANd9GcQtNWq8v0kmQdImlpY9tTjlTMlC-EFyyhvCmKUZUKDVOHsFSxylT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5791200"/>
            <a:ext cx="942975" cy="503739"/>
          </a:xfrm>
          <a:prstGeom prst="rect">
            <a:avLst/>
          </a:prstGeom>
          <a:noFill/>
        </p:spPr>
      </p:pic>
      <p:pic>
        <p:nvPicPr>
          <p:cNvPr id="339998" name="Picture 30" descr="http://t2.gstatic.com/images?q=tbn:ANd9GcS0rp_ooM_kEzBNHQ371vjQ1gjeGGXUsSHCeFbSTwuEgi4_Che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5791200"/>
            <a:ext cx="1438275" cy="495698"/>
          </a:xfrm>
          <a:prstGeom prst="rect">
            <a:avLst/>
          </a:prstGeom>
          <a:noFill/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Epidemics: what happens?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(Theory)</a:t>
            </a:r>
          </a:p>
          <a:p>
            <a:r>
              <a:rPr lang="en-US" b="1" dirty="0" smtClean="0"/>
              <a:t>Action: Who to immunize?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(Algorithms)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care? (1: Epidemiology)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 Processes over networks</a:t>
            </a:r>
            <a:endParaRPr lang="en-US" dirty="0"/>
          </a:p>
        </p:txBody>
      </p:sp>
      <p:grpSp>
        <p:nvGrpSpPr>
          <p:cNvPr id="4" name="Group 39"/>
          <p:cNvGrpSpPr/>
          <p:nvPr/>
        </p:nvGrpSpPr>
        <p:grpSpPr>
          <a:xfrm>
            <a:off x="762000" y="2955960"/>
            <a:ext cx="3048000" cy="2442341"/>
            <a:chOff x="5181600" y="1600200"/>
            <a:chExt cx="2743200" cy="2061341"/>
          </a:xfrm>
        </p:grpSpPr>
        <p:pic>
          <p:nvPicPr>
            <p:cNvPr id="9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10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85154" y="1600200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11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9800" y="2895600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12" name="Picture 11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5638800" y="2743200"/>
              <a:ext cx="1752600" cy="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638800" y="1905000"/>
              <a:ext cx="457200" cy="3810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86400" y="3048000"/>
              <a:ext cx="457200" cy="3048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477000" y="2971800"/>
              <a:ext cx="914400" cy="4572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19400"/>
            <a:ext cx="544576" cy="409576"/>
          </a:xfrm>
          <a:prstGeom prst="rect">
            <a:avLst/>
          </a:prstGeom>
          <a:noFill/>
        </p:spPr>
      </p:pic>
      <p:pic>
        <p:nvPicPr>
          <p:cNvPr id="18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544576" cy="409576"/>
          </a:xfrm>
          <a:prstGeom prst="rect">
            <a:avLst/>
          </a:prstGeom>
          <a:noFill/>
        </p:spPr>
      </p:pic>
      <p:pic>
        <p:nvPicPr>
          <p:cNvPr id="18434" name="Picture 2" descr="http://www.orgnet.com/contag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362200"/>
            <a:ext cx="3048000" cy="2667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391400" y="2133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[AJPH 2007]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00" y="4953000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CDC data: Visualization of the first 35 tuberculosis (TB) patients and their 1039 contacts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5562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Diseases over contact networks</a:t>
            </a:r>
            <a:endParaRPr lang="en-US" sz="2800" i="1" dirty="0"/>
          </a:p>
        </p:txBody>
      </p:sp>
      <p:pic>
        <p:nvPicPr>
          <p:cNvPr id="24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352800"/>
            <a:ext cx="544576" cy="409576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>
          <a:xfrm flipV="1">
            <a:off x="1143000" y="3200400"/>
            <a:ext cx="457200" cy="381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371600" y="4114800"/>
            <a:ext cx="18288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737151"/>
            <a:ext cx="518287" cy="934360"/>
          </a:xfrm>
          <a:prstGeom prst="rect">
            <a:avLst/>
          </a:prstGeom>
          <a:noFill/>
        </p:spPr>
      </p:pic>
      <p:pic>
        <p:nvPicPr>
          <p:cNvPr id="7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23240"/>
            <a:ext cx="518287" cy="934360"/>
          </a:xfrm>
          <a:prstGeom prst="rect">
            <a:avLst/>
          </a:prstGeom>
          <a:noFill/>
        </p:spPr>
      </p:pic>
      <p:pic>
        <p:nvPicPr>
          <p:cNvPr id="8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856840"/>
            <a:ext cx="518287" cy="934360"/>
          </a:xfrm>
          <a:prstGeom prst="rect">
            <a:avLst/>
          </a:prstGeom>
          <a:noFill/>
        </p:spPr>
      </p:pic>
      <p:pic>
        <p:nvPicPr>
          <p:cNvPr id="9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3713" y="3788438"/>
            <a:ext cx="518287" cy="93436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905000" y="4323440"/>
            <a:ext cx="2133600" cy="2273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05000" y="3323661"/>
            <a:ext cx="533400" cy="464776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27200" y="4717990"/>
            <a:ext cx="533400" cy="371821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82900" y="4628240"/>
            <a:ext cx="1079500" cy="554528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94640"/>
            <a:ext cx="518287" cy="934360"/>
          </a:xfrm>
          <a:prstGeom prst="rect">
            <a:avLst/>
          </a:prstGeom>
          <a:noFill/>
        </p:spPr>
      </p:pic>
      <p:pic>
        <p:nvPicPr>
          <p:cNvPr id="15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14040"/>
            <a:ext cx="518287" cy="93436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2895600" y="5456460"/>
            <a:ext cx="1752600" cy="46718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942440"/>
            <a:ext cx="518287" cy="934360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>
            <a:off x="5486400" y="3332840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24200" y="3028040"/>
            <a:ext cx="1752600" cy="9893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0600" y="3556975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500924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88066" name="AutoShape 2" descr="data:image/jpg;base64,/9j/4AAQSkZJRgABAQAAAQABAAD/2wBDAAkGBwgHBgkIBwgKCgkLDRYPDQwMDRsUFRAWIB0iIiAdHx8kKDQsJCYxJx8fLT0tMTU3Ojo6Iys/RD84QzQ5Ojf/2wBDAQoKCg0MDRoPDxo3JR8lNzc3Nzc3Nzc3Nzc3Nzc3Nzc3Nzc3Nzc3Nzc3Nzc3Nzc3Nzc3Nzc3Nzc3Nzc3Nzc3Nzf/wAARCAC7AJUDASIAAhEBAxEB/8QAHAAAAQUBAQEAAAAAAAAAAAAAAAEEBQYHAwII/8QAQxAAAQMDAgIIAwIMBQQDAAAAAQIDBAAFERIhBjEHExQiQVFhgTJxkaGxFSMzQlJTYnKCorLBFkODktE0c8Lh0vDx/8QAGgEBAAMBAQEAAAAAAAAAAAAAAAECAwQFBv/EACkRAAICAQQABQQDAQAAAAAAAAABAgMRBBIhMQUTIlFhQXGxwRSR0fD/2gAMAwEAAhEDEQA/AItyei9p7XfUSpk0qVrbdbWttJBIw2kZQlIxjz8/E1fuh+c6sXe3K6xMeOtp2O0terq0rSoEDc4GUE4BwM7VS7/Ck8P3G4NzoshpgzHHGXwwpTbiXHCpOFJBGe9jBwc1b+iWFKdkS77oLUCUwlhlKiNTikLVlWB8IBJG+/PbHPGG7ezebi4I0yikHKlrYwCiiigCiiigCiiigCiiigCiiigCiiigCiik50AUUtFAVfpMi9q4DvSAMqRGLwA80ELH9NQXQtND1kuEEneLNUtA/YcAWP5tf0q93SKJttlxDyfZW1v+0kj+9Y10JTixxEuIskdst4yPNbSh/ZaqA27NLSb4paAKKKKAKKKKAKKKKAKKKKAKKKKAKKKSgDmaWiigCiiigEPKsAtC/wAA9JTSQNKI95djkcsNuqUke2HEH2r6Ar5+6UI64nGd4LQIW4lmU2fNWgY/mboD6AHKim9tlon26LMaIKJDKHU48lAH+9OaAKKTlS0AUUUUAUUUUAUUUUAUUUmaADS0lLQBRRRQBRRRQCHlWPdM0bquJLXL8JENbR/01g/c4fpWxVm/TbF1Wi1TAPyE3q1fJaFD7wmgJnopmGXwNb0KVqXEC4qv9NRSP5QmrfWYdCUzMe828q3bfbkpHotOD9rZ+tafQBScqWg0AUUgpaAKKKQnFALRXhbiWxlagkeZOK8NyWXTht5pZ8krBoDsaQUgOTv7V6oAooooAooooAooooAqpdKkQy+BbmUjK4yEyk+nVqCz9gNW2m8+MiZCkRXRlt9pTagfJQwfvoDGOieYIvGoYySmZDcbHqpBC0/Zrrb6+beE5K7XxFZHnSQuNOQw8TtjJLKs/Un2r6HcuMVs4LuSOekE4+lAO6K4tSmXfya8+hGPvrtQBSUtR98uTFotzs6TrKGgMIbGVOKJAShI8VEkADzIoDzerxEs0YPTFqKnFaGWWk6nHl+CUJG5P/6cCoB1d+vHelSjZ4iuUaIUrkEftukEJPogHH6VRzM2FBmuXDiKfHN5dTpLCFlzsrf6pCRk4/SVjKjnwwB2PGNoBwkzVDzTCe/umtIwk/oYTujF4bSOw4VsZVqk25ExzOS5OUqQsn5rJr27wxw+58VjtvzTFQD9QM1yRxdZFfHKca/70Z1A+pTipGFcoNw/6CZHknxDLoUR7Deji12VjNS6eRkiyvQO/YbrMgkcmHHDJYPzQ4SR/CpNPoPErrEluFxFHRCfcUEMSW1FUaQrwSFHdCz+ir2KqdVxlRmJkZyPKaQ8w6nStpwZSoeRFVwaKTXZYQdqWqhZ5z9insWq4PLft8hWiBKcOpba/wBQ4rxOAdCjucYO+M27NVNE8i0UUUJCiiigCkVvtS0h5b0B839IcY27ii+RG+6VyC+0eWQ4A4MfxFQ9q2rh+SxNtcSe0QoPspcUoDcEpyU+mOR8c7VSuJEIl8YXiaG0HqltRUuaQSChsKVg+G7mPapHhi4Jt88wHVaYdwWVx1eDb5T+Mb9ykLSPHvjyoC8SbimMAnqusXjOM7D3+v0rtBuCJeUhOhaRnSfKo+VFVKIW1jrEjdGrn48/eutqhOtPF54BACSAM5NAPJM9llLgDiesQk7YJ39ay3ifilnilAXb1uIiwilKXM6esfWSnWnBzhDaXSDscqB8KuXGrsi28N3mWwFNIEZ0rOvIJUkgEDmDkg+1ZZEQ2zwvC0KTpXLlqPyQ0hpPtvn3q9azNIw1M9lUpfB64HiQZU+6KuA65iMnSww4olJOpWSQOZ7mMn9Krubbw8C2PwTbjqByeyJONvPTvUB0aW1X4GkztWO1laAc74Axn/cVfWpyPYJLPEq74qfIX1jYb7EpeW0YTpyD5bZxjmTueVc9882PDOvTVKNSTR2dsHDxX1YgMNLzj8Tqbxn1SQPrUdM4RtDxWpuTJaUgZySHUp3/AGwSD6Ag1KwkuPvzChCXoqXylsl0p1KB758jhXdz5pNNeIYV9etTTNikRmJBfK3etGQUkk4BIPiRnbPkRVI2zj1Jms9PVNeqC/oYtI4isyk9iuAuDJOEsSkOJzsdgVZI9l+1WO135EvLU2K9AmIALjLycjB21BY2IJxvtjIyBtkSxI6psrUFLbc1pBWTtjGM8/M00mRnE3OItCkASHHWlK8QFtnUMY3GW0keoFaRuk3hmM9LGEW4kpdWIlzjP2x9S8OpCSptJJbVsUqBHJQIBHqKe8LXhydZYzk8jt2tbDyEjm4hZQo48BlOfeqH0jvuNIiWhp0hFweC1YzkgFKAD5jUoK/h+dTvRxGVDdvEWMrLbM1JIWonKVtIXzPiCftrVmMOi+D1pa8NBQT38as+Fe6guFFFFAFMb1cmLRa5NwlnDMdsuKA5qxyA9ScAepp6TgZrMeIb5Nvl1ciGIPwZbJig8y0vU+44g9xS0HGEZ74AJJwk4oDxbYriLeEzwFSX1Kfk4/WrUVK+hOP4RXGTbFLbcaBDjS8EpUSCCDkEEciDuCMEEV3/AArFHxdoSfFKozuf6aRU9xSdTEJ9SQMlx8dQhPzK9/ok0BMcM8RvB1u0XtpCZ2/USHHAlEsAbnyDgHxJ8eY8cXVkkoB1JVncaeXtWQhDvEL6oTDCbutOlao7Q0RGs50qccVnXyOMZzg93NaPwjZXLDZUQXXUOL6xbig0kpbbK1FWhAPJIzgCoyBxxPbTeOHblbRjVKjONJJ8FFJwfrisIjS5N3t7ey3JjcdYejkZWtWlKetSOZOEJStPMEA8q+gp65KIT6oSWlyQ2ospdUUoK8bBRG4Ga+eLtFXHkLkqUoPvPqMlIQG1RZWSpSAAe74qSQTkZwTzorVXJFZ1K2Diy/dGTzbvCLCGiFKZedbWB4K1FX3KFT11RIehqbhrwvUNYDmhSkfnJSrfST4H7uYyNu8z23NZcadd5F1aClz3W2pKj75rpI4pvYDYRMcbR1iQoCS+SRnwJWceXvWUqm5NnTXcowUfY1i1vsuslhiO5G7NpbUytASUd0EAYJBGCNwSK6y5kaHp7U+hpSzhCVHvLPklPNR9ADWU/wCJZS3FrX2hK3CC4W5GnWQAMnSEgnAAyQTtR+H3mwpUaOpBWMLUuTpJ9D1aEKUPQqNU8l5L+escGpTLjEhKSiQ+hLivhaGVOL+SBlR9hVQ4h4xS1Jjpgo0ux3C4EuYUvJQpOCkHCR3vzjnb4TVMeuEt5K2y71LS/jajpDSVfPHeV/Eo01SAhISgY3wlKU+PkAPE+Q51pCpR5M53OSwOnLpKm8SW2fdZinCH0hSlq7qE6gfkAN+QA9B47R0ct6rZNuRGEXGYp9kkYKmglLaD7hGoeiqyXtzdhtFxhsFRvkxvqHXBjRDaPxN6gd14+IDYEgZymuC+P+IUpQ21elsNNpCW2osdtLaEgYAHdJwB5k1M7oxeDoo8O1Fsd6WF7t4yfRuaWss6LuLr7er09AucpuVHRFL3WllKHAdSUjdOARufDNTrnSdw/Hu0q3y1SWOzvFkySyVNKUDg4KckYORuByqynFrJjZpra7HW1lr25LtRUfbrzbroz11umx5Te2VMuBWPnjl70VY5nJJ4ZIVD3rhu0XlaXZ8JC30jCZDai26kei0kK9s1MUhoSZEu2y0Xi7Rolyk9niyQ02zJkuFaR1aFZ1g5wSo4yDt41C3mHItpty5s5l/rZzaFJcTrc0ZyrClHG2NyEjYj30DpBsMh5xm92hh1yawOrkMsLKFvsn93mpJ3AIOcqGDkVmfEVyjyYbsJuNplKWgOrkKdU82B3ge+gadxjGfE7Hc15N9eo8/vMWdlcq/L65Rbo0y4w5sq8wJMVlCkCMW5DCnEuJbWoBWUqBBKlKAAB2xzNdrp0gX62NJTItlu7USEqjIecUpGr4VLIThHgdGVE8hzqJsN0bkWC1TmtLi2Q86tvnh5DTqwk/xb+wNN+D7Gi7mO5c35DwnIflOpD6gHAFJQARnx1aj7DlWeheolJwT4iVvdeVJosyOJb1PjRbS46w0/MOBeIxAbW1jfq0nOl48gNxzUOWkertwtbnLUWIbTTBSnGVKKQ5k5wtXMknBC9yFb77g8uIrZbrRb1OxzpU8SOxOKW725ZOdKQSVa/wBpPLmRgZESq5C4W6I1KUtaFBMiMJJb67SUkd4Odx1OFbLByDjO9V1sdSpJyfC9v+7FUq5JuKKhcrVKt5ClIccZLimwsJ7yFJBJStI5KAB3GUnGQfCoxxIfYWGiDkbKTuM+H24rSIEhDVwjKCXnG2ZCHXlMfji0EM9WhKiN1KOAVaQfHbkTNvRuEb04VvNWt6R+drCWnR8/hWPevU0k52V5mc92ISwjHmnA42ladgoZx5HxFdAdOftrV3uCeFVAqEdLIJyS1LWkE/7sVyRZuCbW4C72F1wckyJPXHPogk5+ldODLeZI9LaGQwpLyt9krGB6E0+td5aioSW4uhxSkh24FzLiGye/1IxhBxnv7q8qtnSHdUliJEtbLseA6HA9iL1AdI06QMgEjBO2ADtzrOOucCw4e8CPgB2wf71y3WyTcYnt+H6Cq2tW3Ph5SX7f+ErxDZnrWUtLbWllxvro5cGFLbBPxJHI+OPUeOQIXOR6H/inky4vzW20POvO9W0Gmy6rPVoH5opp6eA2FcsU0uT2udsVJ5aWG/wSFtubtvWXo0lcaSW+rDrbq0LTuDlOlQzy5EEemcUyU8vADJ0oSNtQyVfPxrx8qDv86n4YbxmUVhvtrt4H8W9OWdxTjJCe0Np1HOM4yf8AyoqEvIPVxMAn8X4e1Fb1rMUeP4jXH+TJ/b8I+w6KKK6zxRCkHnWM9MMQx+K4cpIITLhaSfDU2s/2cH0rZ6zjpqhBy0WycAcx5gbUfAIcSUn+YIoCucH2F28cKLlWZxDV1gS3GlNufk5KQesQFeRAc0hXkSk5B2h4M9+0PpgLkTLdMiKX1cN7q0qbSrmnWtONO/xE4Oyh5VaOhaYE3O8QDnDjTMhIPmNSFf8AhWmzbXb7gpC50CLJU38BfZSsp+WRtWM6VJ5Tw/gvGWO1kzLh3hpXE8O7S5Mh51L0JMKPOcJWX1hWtxxOeaNQSkYwCEmq5BdMiwttNwY0Vp1jC8OrdUhO+UJ1juAEkfEcb4863oJCEhKAEgYAAHKsf4htTto4mk22G2l6PLSqZHR1qUKTrUdaAFEasK32OQFAeFaRjtWCreXkYREOQ0JTAfVGQP8AKSMtH+A7D2wT45p4q6TVo0yYkKUByyVI+whYprolMgB+BNSQN1dUVj+XNc1TI6Pyrha/7qFI/qAqxA67Un82x25J8y4MfY1SifcAkoZVFhoPMR2Mn6k4/lpkJ8I/DMin/XR/zSmbET8UuMPm8kf3oCN4lYK4aZTjjrrzTgy44sqODscDkkbg4AA2qpYCVqbVkAKJTtyzV6ceizErZQvr0FJSUsJLmcjf4QfD76pdwjvRnlIkIW260dCwtOk+h98g+9ct8fVuPe8KtUqpVPtPK+31GxBB3G9Fex38A7KHL19K8VznqZyFeVnCT8j/AOq9UradTyE898n5Df8A4oMZ4LXwbwz/AIhemII2ittDP72v/wCNFaP0MW0xeG37gpHenyCpGf1aO4n6kKPvRXXXV6UfN67U7tTNp8ZNEooorc4Qqr9JMIzuB7u2lIK22OvQP2myFj+mrPzrxJZRIYcZdSFNuJKFJPiCMGgMJ6M5nZeObcQcIltOxySdt060/a39tbyOVfM1rcXZrpBcd+O2zm0OHP6t3Qr7NX1r6ZGMbHagA8qz7pMZVfnI1hjMLf0JMiZ1YQFtIIUEBK1AgKUoZwNzp5gb1arhxPYbc+Y868wGXxzaW+kLH8Oc1nPEHGcKBxe6/Z1Inx58dtLqkJXpbeQSEnURpwUqwRn83fFY6h2Kt+WuS0Nu7kbRRHixnXEXRcXq06iw4+rCxnTlvWFkK1d0tqSpQJABwRT1FxW0htUye9bdYykXa2rYyP30qCPuPoK6x7PMa4ps11vfZUIk3DUEstjKHOoUG8uZJKTpxgE5JG/gNTKEqTpIykjcHcGpp37Fv7Iltz6TNmmJcxIVGl2aUg8lNuFWfpmlcgy44KnpNnip8VrBH3lP31cpPC3D0pZXJsdsdWealxGyT74zXlrhLhtlQU1YLWlQ5KENvI98VqQUizKbvNylR2uJGXm2AE9XCDYW4rAJIyVkIGcZHM53GN6pxnY1yL84uzhyS0hrq3At1bzkhxJOsIBzshJGeQycc9q0rpIgofsDLMEJYui5bLVvfbGFsuKWMlJG4wgLJ9Aaq9vce4SlORJ1rKuuADK4jinT1aUjZIVuBnKsEjdRxnnXLq5WRr9Ecm+ksdVqsTw0ZI431XmWzslQ+40uC4Mj4hz+XnV5btFq4mXLks3dq2396Q885bZoKEBGrCRkgYVgAkjPxbioWfwbfYSyV2eWtOdnYQ69s+uUZx7gVl5c0llH0VOtouXElF+z/TK4SACSeVS/DVllXu6x7dEJTIkHvKx+RaHxLPy+8gU8s3CN5ustLcK2SgsHCnZTZaba9SVAfQAmtu4K4Rh8LQlJQvr5rwBkSiMFZHJIHgkeA9zV66nJ89Ger11dMMQacn1jpfP3J23wmbfBjw4qNDEdtLbafJIGBRTqiuw+ZxnsKSiloSFIeVLSHlQHzvx9A7Pxbf4ichLznXI8NnUA/wBRV9K0DhyfK4ztSLg/cJceCnSwiNEdLOtSUJ1qWsd45WVAAEDA8c1B9MkTqOJ4EwbCVDU2T+02vI98OfZVd4D4se4aS9Dcgl23PuqcaOrSpRyQpTZPdUNgCPPO9SiJdcGnt2RmxxS5w82WVN5WqMXFKQ/4kHUThR3woY3xnIqUV2W6QU9YhMiLIbCtLgyFJIyMg+hqux+kLh9YCnHZTB8nIqzj/bkUztnHFhhW5DC3ZKi2txKEojLPd1q08wPzdNTwZNMkYnD9rX2q2S4msMFK2z1y0am1ZKFYSoALSpKhqxnKQrmc1YeC5ciRaVsTXlPyIMp6It5fxOhCsJUfUp059c1ntx6Q4rdwTMiW98oTHW0TJcSyCSpBB21HbB8udXPovkKncNruLiAhc2bJfKRnAy4QME8xgCoZeOS30h5GloPKoLlFREZ4gu1wnXNAkNxZa4sJpZOhlKAAtQA21KUVZPkAPOvSYEUzlwILDcWM22Fy1R06FulWdLZUnBxgEq3zgpA5mqtI40/w5xPe7U5BD7YnrdSQ+EOd8JUe6RgjJO+RTu28e2hEma7ManRy+8lSdbIX3Q2hO5ST4pPtVlgyaeck/OgxpTibVFhw0NoQFurXGQsNJJISEpIxqOFbnYBOcHYU2jcF2qA92m1LmW+YQR2iI9oJz5ox1ZHppxTCFxtYG5lxeXKe0uuN6D2ZwkpS2kctP6Wqm116S4LLCjbojrqh/myfxTSfUjOo/LA+dOCEmXzhO4SbjbHO3lC5cWS7FdcQnCXChRGsDwyMHHgc1Niq70esvNcIW9cptaJUhCpMgLTpUXHFFaiQeW6uVWOqmwUUmaKAWiiigCkPKlpDyNAQN8Xw5PSqJfUQ5CWFBRbkN6urODg7jb/2PMVyuDPDN0thgzGIj0OOUpDfV4DJ5DGB3OXMYqbUwysrUtltSlfESgHPLn9B9BQYsdQOqOyc88tjegM0f4E4TdAejXG7x0q5Moc6wp28loUftpWeAeEgvLt2uroyAUqdDY8tylA8dudaT2SMVajHZ1AAZ6sZxR2SMBtHZ56vyY5+dAVG22Pge2J7RGtzCloR1hckIW6tCf0iXM4H9xjnVoXdITB0qeCQAn804GRkeG229dhEjJUNMZkYORhsbbY+7ajskYgKMZnO2/VjwO1AJEuEaYFFh3VoxqykjGSR4+oI9q8T7mzBOHg4fxZWNKM5wUjHzyobU6babbB6tCU/ujFcn40d5YW8w04oJICloBIHlvQEBcZfD94ZSm529E1lQGnrowXso4GDuRuCPP23qtSeCuEpaSuHDukTOM9lk4AJWUAaVqIB1AjlvjbNaGIsYKBEdnOrOerHPGPu2r0mOyhICGW0gAYAQBjByPoScUBncTousstLim7nekhKyghamc5GOR0f/dxzzVgsfR5w5Z5CJKIq5cpByh6Y6XSk+YB7oPqAKssVhlhvSw020nJOltISM/IV3oAAx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8" name="AutoShape 4" descr="http://www.graphicsfactory.com/clip-art/image_files/image/8/724138-knight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AutoShape 8" descr="data:image/jpeg;base64,/9j/4AAQSkZJRgABAQAAAQABAAD/2wBDAAkGBwgHBgkIBwgKCgkLDRYPDQwMDRsUFRAWIB0iIiAdHx8kKDQsJCYxJx8fLT0tMTU3Ojo6Iys/RD84QzQ5Ojf/2wBDAQoKCg0MDRoPDxo3JR8lNzc3Nzc3Nzc3Nzc3Nzc3Nzc3Nzc3Nzc3Nzc3Nzc3Nzc3Nzc3Nzc3Nzc3Nzc3Nzc3Nzf/wAARCACxAJ0DASIAAhEBAxEB/8QAHAAAAgIDAQEAAAAAAAAAAAAAAAcFBgIDBAEI/8QATBAAAQMDAQQFCAUHCwIHAAAAAQACAwQFEQYSITFBEyJRYXEHFDKBkaGx0UJSc7LBFSYzYnLh8BYjJCU0Y2R0gpKiU5Q1Q0RFg4ST/8QAGgEBAAIDAQAAAAAAAAAAAAAAAAMEAgUGAf/EADARAAICAgEDAgQFAwUAAAAAAAABAgMEERIFITEyQRMiUWEUNDWRwTNC8HGBgrHR/9oADAMBAAIRAxEAPwB11FRHAzMhO/g0DJPgFrp6tsuA+N8TnHAbJjJ9iVmrtU3iz1jq100BimkeyKMt60ey4gNxnjuz61Tf5cX99yirm1rmujdkRDcwj6pA4g8CsZSUfJlGDkfRw4L1Q+mL9S6htEVdSHG1ukZzjfzB+PgVML1PaMWtAhCF6AQhCAEIQgBYve1jS57g1o4krCpqI6aF80pwxgyVUvOK+81LpJAaekYeqM7/AA8e9AWR9zp2DO3u7VCXHUUbctghkkJ3Ze7DfYFpqmBrdkDcO1QtaejY5/1QT7kAwaGMx00YcMOI2nY7TxXQsWPD2tcwgtcMg9yyQAheL1ACEIQFL8pekBqez7dK0C4UuXwb8bfaw78b8Dfvx6189t24JHRSgtcw7LmuBBHdjl4L63PDck/5Y9F7n6jtkfAE1sbRjd/1PjtHOeCjnHa2S1z12KpoTVMmmrs2V5c6imw2eMHl9Ycd444A38F9DUtTFVwRz07xJFI3aa4cCF8mwycjnPDGP49iaXkm1h5nPHYrjIPN5XYpnk7o3n6HgTwxzPesK5a7MzshtckOZC8bvXqnK4IQhACELx5DWlxOAN5QHJXU4qw2Muw0HJC0TQshiEcbQGtGAAuXTVYbj5zVE9Xb2Wj3/iF31Y3FAQVYOKhKxoIII3FT1YOKhKwbigJjRN7bUwm01Ltmto2gNB/82Hg147ew9hHerFXVsFDD0tRIGtyGgcS4ngAOZ7kp66mdPNE+CSSGpjdmGeI7L4z2g9naFYLhUw2+jknuUr33N7dpk5bgscW8RyBxyxhAWGju76++eZMGHQxmWdoOeiB3NaT9YneezCsCo3knpOj0/PWyvfLUVlS50kr2kF4G5vjzPiSrygBCFj0jAdkuAPHGUBksJY2ysLJGhzXDBBGQQs0ID5y8pejn6VupqKVpNrqnExOOT0R5sPt3E8fUqvBIXAYPWzxyvpnV1qpr1aHUFY0mKV4GW42mnBwQeRC+bb7aKrT93mt9WN7N7HNG57OTh3Hl61DOHuWK59tDy8l+sPy5QeYVzx5/TNHWJx0zO3xHA+pXsHcvlW13GooKuKropXRVEZyxzXY9W7l2jgnRaNV1F4tkVRBO5pHVkaMZY7dkE/xxXtc99jCyGntDCyvUtWahqqid8cVZUPDeMjSQzwBXZFX1RcCaqbP2h+alIi+rVWN26SZo4ujcPcVVYK+pP/qJT/qK7Yqud2NqV5He5Ad2nKIUNtEQbskvLiMer4ALdcZ4IGZnmiiB5yvDPiuOWaSqbh0ro4/qRHZ2vEjf7PeoiS2UUTy+OBm3nJe7rOPiTvKA3zVVLPnoKmGXujka4+4qJrMBpPLn3LKrp4XA7UEDu8xNz7cZWmjpZKmSRrQ58EILnAO4437IygOmzUccbH3OtAEMfoA81ULzWTanvZY0Zp43Ydgel+r4Lv1Rf5ri6K1W+IxuOW7Ld4ABwTwGe7cFN2GxMtVE3abmUjfniP3oDXarhetORth2WXOgHCFzgyaDuaTucO44Pep2PXVqIxNBcoHjiyShkPvaCPeoypGMqHqm8UBYbhrunZEfMqWZ0hG4zDZHszlQlvuV0n260yh0lR6RLdwwTgD2qCqhx5b+KYWnLdD+Q6IOIEnRBzxjmd/4oC0IQhAcdzGYmfaD4FLTyv26nqNOmsewCameAx43HDnNBCZlz/QNPY8FUTynxtn0vLBtBpmkY1pIyNzg4+4FYy8ElWua34EXTNkfKI2NLnk8AEzdH6WqIqSaoqZHAzR9SlDywTEb2tJ5DPNVvTNTZ6S8QUs4LonHZM/Lb5ZPZlN2BzXs6Fww5voEbvUsIRTJr1KtpNdvYTtdebwauSOWeSkdG8t83jYGtix9EDC9ivV2b6NzqW+Bb8leddaZNzgfdKKPNdTtzURtH6Zg+kO1w+HglxH3Kje7K21s6/pkMPKqUlBb9xjaFr62tpqo1tXLUFkjQ0yY3bvBSOtq2ootOSTUc74ZuljaHsxkAuGeKg/J6cU1Z9o37qkPKAfzZcO2eL7wVquTdG9mhyqoR6r8NL5drt+xQJdQXo7zdKonmcj5LQdSXxh6t1qR/t+S5JFqZDJPMyGFhfLI4NY1vEk8AFSjZN+50l2HjRW+C/Ys2mLlqy/3iKgpLzVsB60svVxGwcSdyvV41CKV81otTBIGRF0tS54BJA3uceG/C4YqaLRGnRQwhr7xWgdM5vHONzQewfMqjanuRo4XWmCTankO1XSjmeIj9XP1Dkr6bhDcmcnao5d/Cpaiv82T+nZi5hutNIJKplRhzjvY/DQdk92Hce3embDVR11HFVRAhkjc4PFp5g94OQlVoQZ07If8W77rVf8ATD3CkmiOcbW2z4H4A+tSwfKOylkVqu1wXsb6ocVD1Q4qaqhxURVDisiEh5o+keG795wUx9Kky0DppGkNc7ZYCOQ3fx4KFsunZXtbUVDC10noNcPRb2lXOmhZTwMiiGyxjcAIDahCEByXP+zH9oJf+VV35k1QG7rsH/Nqv91OKQ+IS68qz86MnHbKz7wWM/SybH/qx/1Ekw8k0NCakNVA2grJP6RH6Dyd7hy9Y4exK9q7aSaSnmZLC/Ze05BVGE3B7OpvxFk1cff2PoKKVz8Sxu2Z4zv8VStXaSBM90s0J6J52padjf0L89bH6p49ykNJX4XGkY8kCoiHWBPpDn+CtTj0kLiOtDMwsfGeBBG8K3ZCNsDn8XJtwL9rtryig6FY+GKsY8AO227s55Ls18c6cP28fxC22e0Gz1NXGwl1NI8PhceOMcD3hatc79Nv+2i+8FHGLjRplu62N3VFOD2m1/AspOaYGhbNHZLe7Utzj2pnMcaOItJLWgZLz2bvcojRGm23mvdU13VttL1piRueeTfmpjU17juVTLNK4x2ui6uyw46Q8mDxUWNWkucjYdazW5fhavL8/wDhD3u8y07X3WpO1X1ORSMdv6NvN5Hw7/BUF7i5xc5xc4nJJOcrsu1dLcax9TOesdzWjgxo4AdwXCk582MXFWPDXu/IxvJ+M6bl/wA2/wC61MLTkf8AV4d+u8fBUHyeDOmZj/i3/camDY6KtqrfijlZG0SO2nO459nYrdfoRz+b+Yke1paxpdI7ZHaea5rYxtTWN6GPp3tOQ3G4d5UtHo+KWUS3Grmnd9UOwPap+jo6ehhENLCyKMcmjj49qzKplTROjZh7tp54lbkIQAhCEBwXk4oif1glv5VHfmg8dsrPiExr6cUB/aCoGvLZW3nT4o7fF0sxlaSNoN3DxWMvSyWhpWxb+okWcl0xqc/kHqVg32x/qe0/ismaN1ADh1tkGO0j5qhKuX0OuqyqPea/cw07c32uujk2iIycP+acVtrGOY2TOYpANoA5x3hKuLRt+x/YgPGZg/FXPSNJcKCF1DXsG2wbbNlwfss4byDjjnHgVNjuafFo1vWIY1kVdXNOXvp+SyV9OWgujGQd5HaoS826a+W3zCka9pllYRJI0bIDXAngTyB44VipJNtvm8hB+oT8FGXJ1RaOlnpsiKRpEmyMlh+s3x4HxVprfY0Nc3XNTj5REX+pit9HBpmxkNa0ZmlH/JxPtS5v9eydzKWkJ8zg3MzxkdzefHl2DxKuZtE0tqnZM8ivr4y8OB3doZ4HGPWqz/IrUEkbXx0Qe14DgWysOc+tVr1LSjFdjddKdPKV10ly+5VJOK1qzSaI1HnH5LmPgR81iNC6jPG3OB/WkaPxUKhL6GynlUb9aLV5OW50xL/nH/cYmpo0f1a/7UpeaNtFbZ7BJTXGMRyuqXSBoe124taOR7imLpEYtr/tCrsFqKOYy5KV8micQhCzK4IQhACEIQEZqE4t/wDrChKd/aceKmdSnFuz+uEutfzSw6SqZYJXxvY+PrMcWne7tC8b0tmdcec1H6l9jkaY/SHtXNO9nN7favnOO7XMYxc67/uX/Nb23S5O9K5Vx/8Asv8Amq7yUvY20ejWS/uQ95i0k4cFpt4bFcp8/Tjj2c9gLh8cpJtrKx3pVtX/APu8/imB5OHVlf00Mz5fN6d/SecPdnYB9Jm/twD3HxXsMiM5cdHmV0a3HpdrkmkXmrpwWGohzsB2H45FbG7FdTuZJgyBvWBG5w7VWajUk0uoYmW8htvpAWzNdva9p3FviePipzabFJHPSP2opBtRP7RzB7xwVg05ATUc1uuVKwOzSiZronOPobwdkns7FL6aqWPs1I50jQejBALhuHL3YUjWU0VfTFwblrtzm9hSh1lZa2y1HT0s9SKR54MlcBGfbwPL2LCcuK2WMahXz4ctMdMdREWfpWf7guefBGQc+C+dXXO4s9G4Vg8Kh/zWP5Yup/8AdK//ALl/zUSyF9DYPpFieuSHzUs4/JWHSoxbnd8hSx8mdRPVafqXVU8szxVEB0ry442W7slNDTIxbz+2VPF8ls1dtbqm4P2JdCEL0jBCEIAQhCAh9UHFr/8Akalzr7raLrz2Pi++ExtUtJtEhA9F7T70u9ZsdNo66sYCSGRvx3B7ST8VjL0slo7Wxf3E6xdMa528V0wtc5wDQS47gBzK1skdtU9EnZbdUXW4Q0VIzakldjuA7T3JmXiWHT9tp9P2lrJKgnMrnNDg53MuHMDP8YWuw0MOitPOuNY0flOpZ1W84xyCqVzrJWdIZTmuqRmV3/TYeDfE8+7x3WYRVMOcvJpsm2zqeQsan0r/ADbJ2xxdLSTst8sexBIGOdLGHiVxGS7t8FMUVwloW9FdJKSOkke1rHQxlvRyOOASSTuO4FRGhhm11v27fulYa26tmPfMwe9SV2N1c2UsrErhn/h49ltL/ovVFUOp5i17csJw8fj4rO722CspnxTMbLBK3DhyIKpejr+LhTCjqnf0qBuA4nfIzlnvH71eLbUtc0U8rsg+g48j2KSElOOylkUTxbnCXlCH1bYJ7BcegdtPp5OtBLj0m9niOf71Ar6I1JYKW9W+S3VnUa/rRTY3wv5OHdyI7Ehbxa6uz3Oe33CLo54XbJHIjkR2gqrZXxfbwb3Cy1fHjL1IY/ko36eq/wDNH7oTX08MUB/bKWPkpp3R6Yllc0gS1Li3vAAGfcU0bE3ZofF5Vqv0o0eY93yf3JFCELMrAhCEAIQhAc9dB51STQfXYQM8jy96X74GSxTUlUwlkjXRSN7QRgj3pkYVV1Jb+hqBWRN6jz18cndvrQ9T09o+d7lb5bXcp6GoB6SF+znHpDkR4jB9atPk3ZaG3o1F3ma10Ee3TxuHVe/nv7ccB49ikPKWy3udRyZ/p4yDgcYuW16+HrS/qJMnYbvPDGf4/jsVPhxntm7sz5Tx1CPl+Riaivrq6qdcajfC1xbSRHg5w+ke4Kp7b5Xl8ji5ziSXHiSuWKSZ0cbZpZJNhuy3adnZHYF0x8VWyLOcvsdF0XCWNVtr5n5L5oMZtVb9uz7pWOt2/wBSuPZMz4hbNADNrrR/iGfdKy1u3835T2TR7/8AUFbr/Lmgzf1j/kv4F7BUzUdQypp3FkkZy0/x28E1dP3eK7UTJ2ENcdz2/VI4j+O5KSRSOmb26zXEOkJ81kw2Zo5Dk4d4+agx7OL17G26xhLIhyj6kPekmFdBsP3ytHPi4dqq+u9Kt1Jbw2LZZc6UHzeR24SN5xk/A/vXfSVBa5k8LgTgOa4HcQd4PgVPHYracTR7nD0h2FbBpNdzjYTnVPkuzRD2e1ts1lpaFg/QxgOPa7n71baGIwUscZ4gb/FRFPsz1MUc7g3Ydkj6xHD37/Up4L1LXYxcnJ7fk9QhCHgIQhACEIQAoXVd5orHZKiruADmBuGR53yO5AfPkpaeZkET5ZXtZGwFznOOAAOJK+evKHquTUl1cYnEUFOS2nZ9btce8/BYTlxRnCHJlbu1wlrqqWqqHZlkOd3LsA7gOCkbVpO5V1kkvUTA5rT1IuLpGji4eHzW7Qml5tXXxsTsigp8PqpO76o7z8zvTyfbRbQyOFrRTNGywNGA0cgo1Dku5Yjf8Kakl4Pnhm445810x8UzdWaHjuW3X2pojqiNp8XBsh7e4pbyQS00zoaiN0crDhzXDGFQuqlBncdNz6sqPyvT90Xryff+G1o/v2/dK363Z+bVSeyaH74Wnyd76CuH96w/8V165GNLVh/vofvhXKvy5zeb+sf7r+BWSLnkG/sXWyGSolbFAxz5Hbg1oySrvpjScNI9lZcQyWoG9kWMtj7z2n3KrTXKb7G+6hmVY0fmff6E1oS3XGPTkLa8taHdalY4/wA41m/cewcCOe89ysdurDSS5Odk9WRvd+5b7VSS1j8tyIw7JeVtvltdBipi3t+n3HtWzitLRw11nxLHPXk6quAPa2aA5Dhlrm8wuy013TtMMxxMwf7h2qHs9aGnzec/zbz1Sfon9623KCSmeKiD9JEdoAcxzC9IyyIWqlnZU08c0ZyyRocPWtqAEIQgBCF4QgFZ5ZNSVEEUdkpA9kczNueXBG2OTAfeUo6KjqrvcoLdb2bdTM4NY0fE9gHM8k/de6cdc7HNHT0xqJI3GSIN3uB5jvHFc/k30PBpsTV0+0+tmAaC9uOjbjeBnfx5nsUTg3LZLGxKOiwaQ07S6YssNvpQC4daWXG+R54n5d2FMSMbIwse0Fp5FZAYXqlXYi8kPUUz6R3SNa58PPG8s+YUDftP269xdJMxu2R1Z4zv9vNXUjKjau1tc8y0r+hlJy4Yyx/iPxG9eNJrTM67J1yUoPTRR9N2OaxishkkEscj2ujeN24DmO1bNQW78q2mWjEzYtuSNxcRnc12TgdqnqmOaLq1ERY7kRvafArVFb5qx+Im9X6x4LFQio8V4JZ5Vs7vjSfzFVobPR2uLZo4usRh0rjl7vXy8ArLY7JLV7M1RmOHlkb3eHZ4qeoLHTUxD5B0sg5ngPUpQDCyUVFaRFZbOyXKb2zCGFkDBHEwNYOAC9lY2RjmOaC1wwQeazQvTApVfRuoqlzSD0f0T3dil7XVtrYPNpzmVnon6w+alqqkiqWbMrQfUo4WNjJWvhldGWuyNnfj2oDqtEboKQwu4RvcG+HEfFd61xBzQdvGc8lsQAhCEAIQhAa3+i7wWTeIQhAZIQhAC8PpBCEBzVv9ln/ZRbv7HF+yEIQHUhCEAIQhAC8PNCEAN4L1CE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AutoShape 10" descr="data:image/jpeg;base64,/9j/4AAQSkZJRgABAQAAAQABAAD/2wBDAAkGBwgHBgkIBwgKCgkLDRYPDQwMDRsUFRAWIB0iIiAdHx8kKDQsJCYxJx8fLT0tMTU3Ojo6Iys/RD84QzQ5Ojf/2wBDAQoKCg0MDRoPDxo3JR8lNzc3Nzc3Nzc3Nzc3Nzc3Nzc3Nzc3Nzc3Nzc3Nzc3Nzc3Nzc3Nzc3Nzc3Nzc3Nzc3Nzf/wAARCACxAJ0DASIAAhEBAxEB/8QAHAAAAgIDAQEAAAAAAAAAAAAAAAcFBgIDBAEI/8QATBAAAQMDAQQFCAUHCwIHAAAAAQACAwQFEQYSITFBEyJRYXEHFDKBkaGx0UJSc7LBFSYzYnLh8BYjJCU0Y2R0gpKiU5Q1Q0RFg4ST/8QAGgEBAAIDAQAAAAAAAAAAAAAAAAMEAgUGAf/EADARAAICAgEDAgQFAwUAAAAAAAABAgMEERIFITEyQRMiUWEUNDWRwTNC8HGBgrHR/9oADAMBAAIRAxEAPwB11FRHAzMhO/g0DJPgFrp6tsuA+N8TnHAbJjJ9iVmrtU3iz1jq100BimkeyKMt60ey4gNxnjuz61Tf5cX99yirm1rmujdkRDcwj6pA4g8CsZSUfJlGDkfRw4L1Q+mL9S6htEVdSHG1ukZzjfzB+PgVML1PaMWtAhCF6AQhCAEIQgBYve1jS57g1o4krCpqI6aF80pwxgyVUvOK+81LpJAaekYeqM7/AA8e9AWR9zp2DO3u7VCXHUUbctghkkJ3Ze7DfYFpqmBrdkDcO1QtaejY5/1QT7kAwaGMx00YcMOI2nY7TxXQsWPD2tcwgtcMg9yyQAheL1ACEIQFL8pekBqez7dK0C4UuXwb8bfaw78b8Dfvx6189t24JHRSgtcw7LmuBBHdjl4L63PDck/5Y9F7n6jtkfAE1sbRjd/1PjtHOeCjnHa2S1z12KpoTVMmmrs2V5c6imw2eMHl9Ycd444A38F9DUtTFVwRz07xJFI3aa4cCF8mwycjnPDGP49iaXkm1h5nPHYrjIPN5XYpnk7o3n6HgTwxzPesK5a7MzshtckOZC8bvXqnK4IQhACELx5DWlxOAN5QHJXU4qw2Muw0HJC0TQshiEcbQGtGAAuXTVYbj5zVE9Xb2Wj3/iF31Y3FAQVYOKhKxoIII3FT1YOKhKwbigJjRN7bUwm01Ltmto2gNB/82Hg147ew9hHerFXVsFDD0tRIGtyGgcS4ngAOZ7kp66mdPNE+CSSGpjdmGeI7L4z2g9naFYLhUw2+jknuUr33N7dpk5bgscW8RyBxyxhAWGju76++eZMGHQxmWdoOeiB3NaT9YneezCsCo3knpOj0/PWyvfLUVlS50kr2kF4G5vjzPiSrygBCFj0jAdkuAPHGUBksJY2ysLJGhzXDBBGQQs0ID5y8pejn6VupqKVpNrqnExOOT0R5sPt3E8fUqvBIXAYPWzxyvpnV1qpr1aHUFY0mKV4GW42mnBwQeRC+bb7aKrT93mt9WN7N7HNG57OTh3Hl61DOHuWK59tDy8l+sPy5QeYVzx5/TNHWJx0zO3xHA+pXsHcvlW13GooKuKropXRVEZyxzXY9W7l2jgnRaNV1F4tkVRBO5pHVkaMZY7dkE/xxXtc99jCyGntDCyvUtWahqqid8cVZUPDeMjSQzwBXZFX1RcCaqbP2h+alIi+rVWN26SZo4ujcPcVVYK+pP/qJT/qK7Yqud2NqV5He5Ad2nKIUNtEQbskvLiMer4ALdcZ4IGZnmiiB5yvDPiuOWaSqbh0ro4/qRHZ2vEjf7PeoiS2UUTy+OBm3nJe7rOPiTvKA3zVVLPnoKmGXujka4+4qJrMBpPLn3LKrp4XA7UEDu8xNz7cZWmjpZKmSRrQ58EILnAO4437IygOmzUccbH3OtAEMfoA81ULzWTanvZY0Zp43Ydgel+r4Lv1Rf5ri6K1W+IxuOW7Ld4ABwTwGe7cFN2GxMtVE3abmUjfniP3oDXarhetORth2WXOgHCFzgyaDuaTucO44Pep2PXVqIxNBcoHjiyShkPvaCPeoypGMqHqm8UBYbhrunZEfMqWZ0hG4zDZHszlQlvuV0n260yh0lR6RLdwwTgD2qCqhx5b+KYWnLdD+Q6IOIEnRBzxjmd/4oC0IQhAcdzGYmfaD4FLTyv26nqNOmsewCameAx43HDnNBCZlz/QNPY8FUTynxtn0vLBtBpmkY1pIyNzg4+4FYy8ElWua34EXTNkfKI2NLnk8AEzdH6WqIqSaoqZHAzR9SlDywTEb2tJ5DPNVvTNTZ6S8QUs4LonHZM/Lb5ZPZlN2BzXs6Fww5voEbvUsIRTJr1KtpNdvYTtdebwauSOWeSkdG8t83jYGtix9EDC9ivV2b6NzqW+Bb8leddaZNzgfdKKPNdTtzURtH6Zg+kO1w+HglxH3Kje7K21s6/pkMPKqUlBb9xjaFr62tpqo1tXLUFkjQ0yY3bvBSOtq2ootOSTUc74ZuljaHsxkAuGeKg/J6cU1Z9o37qkPKAfzZcO2eL7wVquTdG9mhyqoR6r8NL5drt+xQJdQXo7zdKonmcj5LQdSXxh6t1qR/t+S5JFqZDJPMyGFhfLI4NY1vEk8AFSjZN+50l2HjRW+C/Ys2mLlqy/3iKgpLzVsB60svVxGwcSdyvV41CKV81otTBIGRF0tS54BJA3uceG/C4YqaLRGnRQwhr7xWgdM5vHONzQewfMqjanuRo4XWmCTankO1XSjmeIj9XP1Dkr6bhDcmcnao5d/Cpaiv82T+nZi5hutNIJKplRhzjvY/DQdk92Hce3embDVR11HFVRAhkjc4PFp5g94OQlVoQZ07If8W77rVf8ATD3CkmiOcbW2z4H4A+tSwfKOylkVqu1wXsb6ocVD1Q4qaqhxURVDisiEh5o+keG795wUx9Kky0DppGkNc7ZYCOQ3fx4KFsunZXtbUVDC10noNcPRb2lXOmhZTwMiiGyxjcAIDahCEByXP+zH9oJf+VV35k1QG7rsH/Nqv91OKQ+IS68qz86MnHbKz7wWM/SybH/qx/1Ekw8k0NCakNVA2grJP6RH6Dyd7hy9Y4exK9q7aSaSnmZLC/Ze05BVGE3B7OpvxFk1cff2PoKKVz8Sxu2Z4zv8VStXaSBM90s0J6J52padjf0L89bH6p49ykNJX4XGkY8kCoiHWBPpDn+CtTj0kLiOtDMwsfGeBBG8K3ZCNsDn8XJtwL9rtryig6FY+GKsY8AO227s55Ls18c6cP28fxC22e0Gz1NXGwl1NI8PhceOMcD3hatc79Nv+2i+8FHGLjRplu62N3VFOD2m1/AspOaYGhbNHZLe7Utzj2pnMcaOItJLWgZLz2bvcojRGm23mvdU13VttL1piRueeTfmpjU17juVTLNK4x2ui6uyw46Q8mDxUWNWkucjYdazW5fhavL8/wDhD3u8y07X3WpO1X1ORSMdv6NvN5Hw7/BUF7i5xc5xc4nJJOcrsu1dLcax9TOesdzWjgxo4AdwXCk582MXFWPDXu/IxvJ+M6bl/wA2/wC61MLTkf8AV4d+u8fBUHyeDOmZj/i3/camDY6KtqrfijlZG0SO2nO459nYrdfoRz+b+Yke1paxpdI7ZHaea5rYxtTWN6GPp3tOQ3G4d5UtHo+KWUS3Grmnd9UOwPap+jo6ehhENLCyKMcmjj49qzKplTROjZh7tp54lbkIQAhCEBwXk4oif1glv5VHfmg8dsrPiExr6cUB/aCoGvLZW3nT4o7fF0sxlaSNoN3DxWMvSyWhpWxb+okWcl0xqc/kHqVg32x/qe0/ismaN1ADh1tkGO0j5qhKuX0OuqyqPea/cw07c32uujk2iIycP+acVtrGOY2TOYpANoA5x3hKuLRt+x/YgPGZg/FXPSNJcKCF1DXsG2wbbNlwfss4byDjjnHgVNjuafFo1vWIY1kVdXNOXvp+SyV9OWgujGQd5HaoS826a+W3zCka9pllYRJI0bIDXAngTyB44VipJNtvm8hB+oT8FGXJ1RaOlnpsiKRpEmyMlh+s3x4HxVprfY0Nc3XNTj5REX+pit9HBpmxkNa0ZmlH/JxPtS5v9eydzKWkJ8zg3MzxkdzefHl2DxKuZtE0tqnZM8ivr4y8OB3doZ4HGPWqz/IrUEkbXx0Qe14DgWysOc+tVr1LSjFdjddKdPKV10ly+5VJOK1qzSaI1HnH5LmPgR81iNC6jPG3OB/WkaPxUKhL6GynlUb9aLV5OW50xL/nH/cYmpo0f1a/7UpeaNtFbZ7BJTXGMRyuqXSBoe124taOR7imLpEYtr/tCrsFqKOYy5KV8micQhCzK4IQhACEIQEZqE4t/wDrChKd/aceKmdSnFuz+uEutfzSw6SqZYJXxvY+PrMcWne7tC8b0tmdcec1H6l9jkaY/SHtXNO9nN7favnOO7XMYxc67/uX/Nb23S5O9K5Vx/8Asv8Amq7yUvY20ejWS/uQ95i0k4cFpt4bFcp8/Tjj2c9gLh8cpJtrKx3pVtX/APu8/imB5OHVlf00Mz5fN6d/SecPdnYB9Jm/twD3HxXsMiM5cdHmV0a3HpdrkmkXmrpwWGohzsB2H45FbG7FdTuZJgyBvWBG5w7VWajUk0uoYmW8htvpAWzNdva9p3FviePipzabFJHPSP2opBtRP7RzB7xwVg05ATUc1uuVKwOzSiZronOPobwdkns7FL6aqWPs1I50jQejBALhuHL3YUjWU0VfTFwblrtzm9hSh1lZa2y1HT0s9SKR54MlcBGfbwPL2LCcuK2WMahXz4ctMdMdREWfpWf7guefBGQc+C+dXXO4s9G4Vg8Kh/zWP5Yup/8AdK//ALl/zUSyF9DYPpFieuSHzUs4/JWHSoxbnd8hSx8mdRPVafqXVU8szxVEB0ry442W7slNDTIxbz+2VPF8ls1dtbqm4P2JdCEL0jBCEIAQhCAh9UHFr/8Akalzr7raLrz2Pi++ExtUtJtEhA9F7T70u9ZsdNo66sYCSGRvx3B7ST8VjL0slo7Wxf3E6xdMa528V0wtc5wDQS47gBzK1skdtU9EnZbdUXW4Q0VIzakldjuA7T3JmXiWHT9tp9P2lrJKgnMrnNDg53MuHMDP8YWuw0MOitPOuNY0flOpZ1W84xyCqVzrJWdIZTmuqRmV3/TYeDfE8+7x3WYRVMOcvJpsm2zqeQsan0r/ADbJ2xxdLSTst8sexBIGOdLGHiVxGS7t8FMUVwloW9FdJKSOkke1rHQxlvRyOOASSTuO4FRGhhm11v27fulYa26tmPfMwe9SV2N1c2UsrErhn/h49ltL/ovVFUOp5i17csJw8fj4rO722CspnxTMbLBK3DhyIKpejr+LhTCjqnf0qBuA4nfIzlnvH71eLbUtc0U8rsg+g48j2KSElOOylkUTxbnCXlCH1bYJ7BcegdtPp5OtBLj0m9niOf71Ar6I1JYKW9W+S3VnUa/rRTY3wv5OHdyI7Ehbxa6uz3Oe33CLo54XbJHIjkR2gqrZXxfbwb3Cy1fHjL1IY/ko36eq/wDNH7oTX08MUB/bKWPkpp3R6Yllc0gS1Li3vAAGfcU0bE3ZofF5Vqv0o0eY93yf3JFCELMrAhCEAIQhAc9dB51STQfXYQM8jy96X74GSxTUlUwlkjXRSN7QRgj3pkYVV1Jb+hqBWRN6jz18cndvrQ9T09o+d7lb5bXcp6GoB6SF+znHpDkR4jB9atPk3ZaG3o1F3ma10Ee3TxuHVe/nv7ccB49ikPKWy3udRyZ/p4yDgcYuW16+HrS/qJMnYbvPDGf4/jsVPhxntm7sz5Tx1CPl+Riaivrq6qdcajfC1xbSRHg5w+ke4Kp7b5Xl8ji5ziSXHiSuWKSZ0cbZpZJNhuy3adnZHYF0x8VWyLOcvsdF0XCWNVtr5n5L5oMZtVb9uz7pWOt2/wBSuPZMz4hbNADNrrR/iGfdKy1u3835T2TR7/8AUFbr/Lmgzf1j/kv4F7BUzUdQypp3FkkZy0/x28E1dP3eK7UTJ2ENcdz2/VI4j+O5KSRSOmb26zXEOkJ81kw2Zo5Dk4d4+agx7OL17G26xhLIhyj6kPekmFdBsP3ytHPi4dqq+u9Kt1Jbw2LZZc6UHzeR24SN5xk/A/vXfSVBa5k8LgTgOa4HcQd4PgVPHYracTR7nD0h2FbBpNdzjYTnVPkuzRD2e1ts1lpaFg/QxgOPa7n71baGIwUscZ4gb/FRFPsz1MUc7g3Ydkj6xHD37/Up4L1LXYxcnJ7fk9QhCHgIQhACEIQAoXVd5orHZKiruADmBuGR53yO5AfPkpaeZkET5ZXtZGwFznOOAAOJK+evKHquTUl1cYnEUFOS2nZ9btce8/BYTlxRnCHJlbu1wlrqqWqqHZlkOd3LsA7gOCkbVpO5V1kkvUTA5rT1IuLpGji4eHzW7Qml5tXXxsTsigp8PqpO76o7z8zvTyfbRbQyOFrRTNGywNGA0cgo1Dku5Yjf8Kakl4Pnhm445810x8UzdWaHjuW3X2pojqiNp8XBsh7e4pbyQS00zoaiN0crDhzXDGFQuqlBncdNz6sqPyvT90Xryff+G1o/v2/dK363Z+bVSeyaH74Wnyd76CuH96w/8V165GNLVh/vofvhXKvy5zeb+sf7r+BWSLnkG/sXWyGSolbFAxz5Hbg1oySrvpjScNI9lZcQyWoG9kWMtj7z2n3KrTXKb7G+6hmVY0fmff6E1oS3XGPTkLa8taHdalY4/wA41m/cewcCOe89ysdurDSS5Odk9WRvd+5b7VSS1j8tyIw7JeVtvltdBipi3t+n3HtWzitLRw11nxLHPXk6quAPa2aA5Dhlrm8wuy013TtMMxxMwf7h2qHs9aGnzec/zbz1Sfon9623KCSmeKiD9JEdoAcxzC9IyyIWqlnZU08c0ZyyRocPWtqAEIQgBCF4QgFZ5ZNSVEEUdkpA9kczNueXBG2OTAfeUo6KjqrvcoLdb2bdTM4NY0fE9gHM8k/de6cdc7HNHT0xqJI3GSIN3uB5jvHFc/k30PBpsTV0+0+tmAaC9uOjbjeBnfx5nsUTg3LZLGxKOiwaQ07S6YssNvpQC4daWXG+R54n5d2FMSMbIwse0Fp5FZAYXqlXYi8kPUUz6R3SNa58PPG8s+YUDftP269xdJMxu2R1Z4zv9vNXUjKjau1tc8y0r+hlJy4Yyx/iPxG9eNJrTM67J1yUoPTRR9N2OaxishkkEscj2ujeN24DmO1bNQW78q2mWjEzYtuSNxcRnc12TgdqnqmOaLq1ERY7kRvafArVFb5qx+Im9X6x4LFQio8V4JZ5Vs7vjSfzFVobPR2uLZo4usRh0rjl7vXy8ArLY7JLV7M1RmOHlkb3eHZ4qeoLHTUxD5B0sg5ngPUpQDCyUVFaRFZbOyXKb2zCGFkDBHEwNYOAC9lY2RjmOaC1wwQeazQvTApVfRuoqlzSD0f0T3dil7XVtrYPNpzmVnon6w+alqqkiqWbMrQfUo4WNjJWvhldGWuyNnfj2oDqtEboKQwu4RvcG+HEfFd61xBzQdvGc8lsQAhCEAIQhAa3+i7wWTeIQhAZIQhAC8PpBCEBzVv9ln/ZRbv7HF+yEIQHUhCEAIQhAC8PNCEAN4L1CE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6" name="AutoShape 12" descr="data:image/jpeg;base64,/9j/4AAQSkZJRgABAQAAAQABAAD/2wBDAAkGBwgHBgkIBwgKCgkLDRYPDQwMDRsUFRAWIB0iIiAdHx8kKDQsJCYxJx8fLT0tMTU3Ojo6Iys/RD84QzQ5Ojf/2wBDAQoKCg0MDRoPDxo3JR8lNzc3Nzc3Nzc3Nzc3Nzc3Nzc3Nzc3Nzc3Nzc3Nzc3Nzc3Nzc3Nzc3Nzc3Nzc3Nzc3Nzf/wAARCACxAJ0DASIAAhEBAxEB/8QAHAAAAgIDAQEAAAAAAAAAAAAAAAcFBgIDBAEI/8QATBAAAQMDAQQFCAUHCwIHAAAAAQACAwQFEQYSITFBEyJRYXEHFDKBkaGx0UJSc7LBFSYzYnLh8BYjJCU0Y2R0gpKiU5Q1Q0RFg4ST/8QAGgEBAAIDAQAAAAAAAAAAAAAAAAMEAgUGAf/EADARAAICAgEDAgQFAwUAAAAAAAABAgMEERIFITEyQRMiUWEUNDWRwTNC8HGBgrHR/9oADAMBAAIRAxEAPwB11FRHAzMhO/g0DJPgFrp6tsuA+N8TnHAbJjJ9iVmrtU3iz1jq100BimkeyKMt60ey4gNxnjuz61Tf5cX99yirm1rmujdkRDcwj6pA4g8CsZSUfJlGDkfRw4L1Q+mL9S6htEVdSHG1ukZzjfzB+PgVML1PaMWtAhCF6AQhCAEIQgBYve1jS57g1o4krCpqI6aF80pwxgyVUvOK+81LpJAaekYeqM7/AA8e9AWR9zp2DO3u7VCXHUUbctghkkJ3Ze7DfYFpqmBrdkDcO1QtaejY5/1QT7kAwaGMx00YcMOI2nY7TxXQsWPD2tcwgtcMg9yyQAheL1ACEIQFL8pekBqez7dK0C4UuXwb8bfaw78b8Dfvx6189t24JHRSgtcw7LmuBBHdjl4L63PDck/5Y9F7n6jtkfAE1sbRjd/1PjtHOeCjnHa2S1z12KpoTVMmmrs2V5c6imw2eMHl9Ycd444A38F9DUtTFVwRz07xJFI3aa4cCF8mwycjnPDGP49iaXkm1h5nPHYrjIPN5XYpnk7o3n6HgTwxzPesK5a7MzshtckOZC8bvXqnK4IQhACELx5DWlxOAN5QHJXU4qw2Muw0HJC0TQshiEcbQGtGAAuXTVYbj5zVE9Xb2Wj3/iF31Y3FAQVYOKhKxoIII3FT1YOKhKwbigJjRN7bUwm01Ltmto2gNB/82Hg147ew9hHerFXVsFDD0tRIGtyGgcS4ngAOZ7kp66mdPNE+CSSGpjdmGeI7L4z2g9naFYLhUw2+jknuUr33N7dpk5bgscW8RyBxyxhAWGju76++eZMGHQxmWdoOeiB3NaT9YneezCsCo3knpOj0/PWyvfLUVlS50kr2kF4G5vjzPiSrygBCFj0jAdkuAPHGUBksJY2ysLJGhzXDBBGQQs0ID5y8pejn6VupqKVpNrqnExOOT0R5sPt3E8fUqvBIXAYPWzxyvpnV1qpr1aHUFY0mKV4GW42mnBwQeRC+bb7aKrT93mt9WN7N7HNG57OTh3Hl61DOHuWK59tDy8l+sPy5QeYVzx5/TNHWJx0zO3xHA+pXsHcvlW13GooKuKropXRVEZyxzXY9W7l2jgnRaNV1F4tkVRBO5pHVkaMZY7dkE/xxXtc99jCyGntDCyvUtWahqqid8cVZUPDeMjSQzwBXZFX1RcCaqbP2h+alIi+rVWN26SZo4ujcPcVVYK+pP/qJT/qK7Yqud2NqV5He5Ad2nKIUNtEQbskvLiMer4ALdcZ4IGZnmiiB5yvDPiuOWaSqbh0ro4/qRHZ2vEjf7PeoiS2UUTy+OBm3nJe7rOPiTvKA3zVVLPnoKmGXujka4+4qJrMBpPLn3LKrp4XA7UEDu8xNz7cZWmjpZKmSRrQ58EILnAO4437IygOmzUccbH3OtAEMfoA81ULzWTanvZY0Zp43Ydgel+r4Lv1Rf5ri6K1W+IxuOW7Ld4ABwTwGe7cFN2GxMtVE3abmUjfniP3oDXarhetORth2WXOgHCFzgyaDuaTucO44Pep2PXVqIxNBcoHjiyShkPvaCPeoypGMqHqm8UBYbhrunZEfMqWZ0hG4zDZHszlQlvuV0n260yh0lR6RLdwwTgD2qCqhx5b+KYWnLdD+Q6IOIEnRBzxjmd/4oC0IQhAcdzGYmfaD4FLTyv26nqNOmsewCameAx43HDnNBCZlz/QNPY8FUTynxtn0vLBtBpmkY1pIyNzg4+4FYy8ElWua34EXTNkfKI2NLnk8AEzdH6WqIqSaoqZHAzR9SlDywTEb2tJ5DPNVvTNTZ6S8QUs4LonHZM/Lb5ZPZlN2BzXs6Fww5voEbvUsIRTJr1KtpNdvYTtdebwauSOWeSkdG8t83jYGtix9EDC9ivV2b6NzqW+Bb8leddaZNzgfdKKPNdTtzURtH6Zg+kO1w+HglxH3Kje7K21s6/pkMPKqUlBb9xjaFr62tpqo1tXLUFkjQ0yY3bvBSOtq2ootOSTUc74ZuljaHsxkAuGeKg/J6cU1Z9o37qkPKAfzZcO2eL7wVquTdG9mhyqoR6r8NL5drt+xQJdQXo7zdKonmcj5LQdSXxh6t1qR/t+S5JFqZDJPMyGFhfLI4NY1vEk8AFSjZN+50l2HjRW+C/Ys2mLlqy/3iKgpLzVsB60svVxGwcSdyvV41CKV81otTBIGRF0tS54BJA3uceG/C4YqaLRGnRQwhr7xWgdM5vHONzQewfMqjanuRo4XWmCTankO1XSjmeIj9XP1Dkr6bhDcmcnao5d/Cpaiv82T+nZi5hutNIJKplRhzjvY/DQdk92Hce3embDVR11HFVRAhkjc4PFp5g94OQlVoQZ07If8W77rVf8ATD3CkmiOcbW2z4H4A+tSwfKOylkVqu1wXsb6ocVD1Q4qaqhxURVDisiEh5o+keG795wUx9Kky0DppGkNc7ZYCOQ3fx4KFsunZXtbUVDC10noNcPRb2lXOmhZTwMiiGyxjcAIDahCEByXP+zH9oJf+VV35k1QG7rsH/Nqv91OKQ+IS68qz86MnHbKz7wWM/SybH/qx/1Ekw8k0NCakNVA2grJP6RH6Dyd7hy9Y4exK9q7aSaSnmZLC/Ze05BVGE3B7OpvxFk1cff2PoKKVz8Sxu2Z4zv8VStXaSBM90s0J6J52padjf0L89bH6p49ykNJX4XGkY8kCoiHWBPpDn+CtTj0kLiOtDMwsfGeBBG8K3ZCNsDn8XJtwL9rtryig6FY+GKsY8AO227s55Ls18c6cP28fxC22e0Gz1NXGwl1NI8PhceOMcD3hatc79Nv+2i+8FHGLjRplu62N3VFOD2m1/AspOaYGhbNHZLe7Utzj2pnMcaOItJLWgZLz2bvcojRGm23mvdU13VttL1piRueeTfmpjU17juVTLNK4x2ui6uyw46Q8mDxUWNWkucjYdazW5fhavL8/wDhD3u8y07X3WpO1X1ORSMdv6NvN5Hw7/BUF7i5xc5xc4nJJOcrsu1dLcax9TOesdzWjgxo4AdwXCk582MXFWPDXu/IxvJ+M6bl/wA2/wC61MLTkf8AV4d+u8fBUHyeDOmZj/i3/camDY6KtqrfijlZG0SO2nO459nYrdfoRz+b+Yke1paxpdI7ZHaea5rYxtTWN6GPp3tOQ3G4d5UtHo+KWUS3Grmnd9UOwPap+jo6ehhENLCyKMcmjj49qzKplTROjZh7tp54lbkIQAhCEBwXk4oif1glv5VHfmg8dsrPiExr6cUB/aCoGvLZW3nT4o7fF0sxlaSNoN3DxWMvSyWhpWxb+okWcl0xqc/kHqVg32x/qe0/ismaN1ADh1tkGO0j5qhKuX0OuqyqPea/cw07c32uujk2iIycP+acVtrGOY2TOYpANoA5x3hKuLRt+x/YgPGZg/FXPSNJcKCF1DXsG2wbbNlwfss4byDjjnHgVNjuafFo1vWIY1kVdXNOXvp+SyV9OWgujGQd5HaoS826a+W3zCka9pllYRJI0bIDXAngTyB44VipJNtvm8hB+oT8FGXJ1RaOlnpsiKRpEmyMlh+s3x4HxVprfY0Nc3XNTj5REX+pit9HBpmxkNa0ZmlH/JxPtS5v9eydzKWkJ8zg3MzxkdzefHl2DxKuZtE0tqnZM8ivr4y8OB3doZ4HGPWqz/IrUEkbXx0Qe14DgWysOc+tVr1LSjFdjddKdPKV10ly+5VJOK1qzSaI1HnH5LmPgR81iNC6jPG3OB/WkaPxUKhL6GynlUb9aLV5OW50xL/nH/cYmpo0f1a/7UpeaNtFbZ7BJTXGMRyuqXSBoe124taOR7imLpEYtr/tCrsFqKOYy5KV8micQhCzK4IQhACEIQEZqE4t/wDrChKd/aceKmdSnFuz+uEutfzSw6SqZYJXxvY+PrMcWne7tC8b0tmdcec1H6l9jkaY/SHtXNO9nN7favnOO7XMYxc67/uX/Nb23S5O9K5Vx/8Asv8Amq7yUvY20ejWS/uQ95i0k4cFpt4bFcp8/Tjj2c9gLh8cpJtrKx3pVtX/APu8/imB5OHVlf00Mz5fN6d/SecPdnYB9Jm/twD3HxXsMiM5cdHmV0a3HpdrkmkXmrpwWGohzsB2H45FbG7FdTuZJgyBvWBG5w7VWajUk0uoYmW8htvpAWzNdva9p3FviePipzabFJHPSP2opBtRP7RzB7xwVg05ATUc1uuVKwOzSiZronOPobwdkns7FL6aqWPs1I50jQejBALhuHL3YUjWU0VfTFwblrtzm9hSh1lZa2y1HT0s9SKR54MlcBGfbwPL2LCcuK2WMahXz4ctMdMdREWfpWf7guefBGQc+C+dXXO4s9G4Vg8Kh/zWP5Yup/8AdK//ALl/zUSyF9DYPpFieuSHzUs4/JWHSoxbnd8hSx8mdRPVafqXVU8szxVEB0ry442W7slNDTIxbz+2VPF8ls1dtbqm4P2JdCEL0jBCEIAQhCAh9UHFr/8Akalzr7raLrz2Pi++ExtUtJtEhA9F7T70u9ZsdNo66sYCSGRvx3B7ST8VjL0slo7Wxf3E6xdMa528V0wtc5wDQS47gBzK1skdtU9EnZbdUXW4Q0VIzakldjuA7T3JmXiWHT9tp9P2lrJKgnMrnNDg53MuHMDP8YWuw0MOitPOuNY0flOpZ1W84xyCqVzrJWdIZTmuqRmV3/TYeDfE8+7x3WYRVMOcvJpsm2zqeQsan0r/ADbJ2xxdLSTst8sexBIGOdLGHiVxGS7t8FMUVwloW9FdJKSOkke1rHQxlvRyOOASSTuO4FRGhhm11v27fulYa26tmPfMwe9SV2N1c2UsrErhn/h49ltL/ovVFUOp5i17csJw8fj4rO722CspnxTMbLBK3DhyIKpejr+LhTCjqnf0qBuA4nfIzlnvH71eLbUtc0U8rsg+g48j2KSElOOylkUTxbnCXlCH1bYJ7BcegdtPp5OtBLj0m9niOf71Ar6I1JYKW9W+S3VnUa/rRTY3wv5OHdyI7Ehbxa6uz3Oe33CLo54XbJHIjkR2gqrZXxfbwb3Cy1fHjL1IY/ko36eq/wDNH7oTX08MUB/bKWPkpp3R6Yllc0gS1Li3vAAGfcU0bE3ZofF5Vqv0o0eY93yf3JFCELMrAhCEAIQhAc9dB51STQfXYQM8jy96X74GSxTUlUwlkjXRSN7QRgj3pkYVV1Jb+hqBWRN6jz18cndvrQ9T09o+d7lb5bXcp6GoB6SF+znHpDkR4jB9atPk3ZaG3o1F3ma10Ee3TxuHVe/nv7ccB49ikPKWy3udRyZ/p4yDgcYuW16+HrS/qJMnYbvPDGf4/jsVPhxntm7sz5Tx1CPl+Riaivrq6qdcajfC1xbSRHg5w+ke4Kp7b5Xl8ji5ziSXHiSuWKSZ0cbZpZJNhuy3adnZHYF0x8VWyLOcvsdF0XCWNVtr5n5L5oMZtVb9uz7pWOt2/wBSuPZMz4hbNADNrrR/iGfdKy1u3835T2TR7/8AUFbr/Lmgzf1j/kv4F7BUzUdQypp3FkkZy0/x28E1dP3eK7UTJ2ENcdz2/VI4j+O5KSRSOmb26zXEOkJ81kw2Zo5Dk4d4+agx7OL17G26xhLIhyj6kPekmFdBsP3ytHPi4dqq+u9Kt1Jbw2LZZc6UHzeR24SN5xk/A/vXfSVBa5k8LgTgOa4HcQd4PgVPHYracTR7nD0h2FbBpNdzjYTnVPkuzRD2e1ts1lpaFg/QxgOPa7n71baGIwUscZ4gb/FRFPsz1MUc7g3Ydkj6xHD37/Up4L1LXYxcnJ7fk9QhCHgIQhACEIQAoXVd5orHZKiruADmBuGR53yO5AfPkpaeZkET5ZXtZGwFznOOAAOJK+evKHquTUl1cYnEUFOS2nZ9btce8/BYTlxRnCHJlbu1wlrqqWqqHZlkOd3LsA7gOCkbVpO5V1kkvUTA5rT1IuLpGji4eHzW7Qml5tXXxsTsigp8PqpO76o7z8zvTyfbRbQyOFrRTNGywNGA0cgo1Dku5Yjf8Kakl4Pnhm445810x8UzdWaHjuW3X2pojqiNp8XBsh7e4pbyQS00zoaiN0crDhzXDGFQuqlBncdNz6sqPyvT90Xryff+G1o/v2/dK363Z+bVSeyaH74Wnyd76CuH96w/8V165GNLVh/vofvhXKvy5zeb+sf7r+BWSLnkG/sXWyGSolbFAxz5Hbg1oySrvpjScNI9lZcQyWoG9kWMtj7z2n3KrTXKb7G+6hmVY0fmff6E1oS3XGPTkLa8taHdalY4/wA41m/cewcCOe89ysdurDSS5Odk9WRvd+5b7VSS1j8tyIw7JeVtvltdBipi3t+n3HtWzitLRw11nxLHPXk6quAPa2aA5Dhlrm8wuy013TtMMxxMwf7h2qHs9aGnzec/zbz1Sfon9623KCSmeKiD9JEdoAcxzC9IyyIWqlnZU08c0ZyyRocPWtqAEIQgBCF4QgFZ5ZNSVEEUdkpA9kczNueXBG2OTAfeUo6KjqrvcoLdb2bdTM4NY0fE9gHM8k/de6cdc7HNHT0xqJI3GSIN3uB5jvHFc/k30PBpsTV0+0+tmAaC9uOjbjeBnfx5nsUTg3LZLGxKOiwaQ07S6YssNvpQC4daWXG+R54n5d2FMSMbIwse0Fp5FZAYXqlXYi8kPUUz6R3SNa58PPG8s+YUDftP269xdJMxu2R1Z4zv9vNXUjKjau1tc8y0r+hlJy4Yyx/iPxG9eNJrTM67J1yUoPTRR9N2OaxishkkEscj2ujeN24DmO1bNQW78q2mWjEzYtuSNxcRnc12TgdqnqmOaLq1ERY7kRvafArVFb5qx+Im9X6x4LFQio8V4JZ5Vs7vjSfzFVobPR2uLZo4usRh0rjl7vXy8ArLY7JLV7M1RmOHlkb3eHZ4qeoLHTUxD5B0sg5ngPUpQDCyUVFaRFZbOyXKb2zCGFkDBHEwNYOAC9lY2RjmOaC1wwQeazQvTApVfRuoqlzSD0f0T3dil7XVtrYPNpzmVnon6w+alqqkiqWbMrQfUo4WNjJWvhldGWuyNnfj2oDqtEboKQwu4RvcG+HEfFd61xBzQdvGc8lsQAhCEAIQhAa3+i7wWTeIQhAZIQhAC8PpBCEBzVv9ln/ZRbv7HF+yEIQHUhCEAIQhAC8PNCEAN4L1CE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7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713840"/>
            <a:ext cx="88289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233077"/>
            <a:ext cx="88289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152400" y="1361182"/>
            <a:ext cx="9372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Given</a:t>
            </a:r>
            <a:r>
              <a:rPr lang="en-US" sz="3200" dirty="0" smtClean="0"/>
              <a:t>: </a:t>
            </a:r>
            <a:r>
              <a:rPr lang="en-US" sz="2800" dirty="0" smtClean="0"/>
              <a:t>a graph </a:t>
            </a:r>
            <a:r>
              <a:rPr lang="en-US" sz="2800" i="1" dirty="0" smtClean="0"/>
              <a:t>A</a:t>
            </a:r>
            <a:r>
              <a:rPr lang="en-US" sz="2800" dirty="0" smtClean="0"/>
              <a:t>, virus prop. model and budget </a:t>
            </a:r>
            <a:r>
              <a:rPr lang="en-US" sz="2800" i="1" dirty="0" smtClean="0"/>
              <a:t>k</a:t>
            </a:r>
            <a:r>
              <a:rPr lang="en-US" sz="2800" dirty="0" smtClean="0"/>
              <a:t>; </a:t>
            </a:r>
            <a:endParaRPr lang="en-US" sz="3200" dirty="0" smtClean="0"/>
          </a:p>
          <a:p>
            <a:r>
              <a:rPr lang="en-US" sz="3200" b="1" dirty="0" smtClean="0"/>
              <a:t>Find</a:t>
            </a:r>
            <a:r>
              <a:rPr lang="en-US" sz="3200" dirty="0" smtClean="0"/>
              <a:t>: </a:t>
            </a:r>
            <a:r>
              <a:rPr lang="en-US" sz="2800" i="1" dirty="0" smtClean="0"/>
              <a:t>k</a:t>
            </a:r>
            <a:r>
              <a:rPr lang="en-US" sz="2800" dirty="0" smtClean="0"/>
              <a:t> ‘best’ nodes for immunization (removal)</a:t>
            </a:r>
            <a:r>
              <a:rPr lang="en-US" sz="3200" dirty="0" smtClean="0"/>
              <a:t>.</a:t>
            </a:r>
            <a:endParaRPr lang="en-US" sz="3600" dirty="0"/>
          </a:p>
        </p:txBody>
      </p:sp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667000"/>
            <a:ext cx="88289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438400"/>
            <a:ext cx="88289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7162800" y="2895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k = 2</a:t>
            </a:r>
            <a:endParaRPr lang="en-US" sz="40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638800" y="221998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124200" y="24384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Static Immunization</a:t>
            </a:r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4" grpId="0"/>
      <p:bldP spid="34" grpId="1"/>
      <p:bldP spid="35" grpId="0"/>
      <p:bldP spid="35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Epidemics: what happens?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(Theory)</a:t>
            </a:r>
          </a:p>
          <a:p>
            <a:r>
              <a:rPr lang="en-US" b="1" dirty="0" smtClean="0"/>
              <a:t>Action: Who to immunize?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(Algorithms)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Full Immunization (Static Graphs)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Fractional Immunization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3000" t="16889" r="13000" b="6222"/>
          <a:stretch>
            <a:fillRect/>
          </a:stretch>
        </p:blipFill>
        <p:spPr bwMode="auto">
          <a:xfrm>
            <a:off x="6858000" y="3505200"/>
            <a:ext cx="1752600" cy="1024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57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Given a graph </a:t>
            </a:r>
            <a:r>
              <a:rPr lang="en-US" sz="4000" i="1" dirty="0" smtClean="0"/>
              <a:t>A</a:t>
            </a:r>
            <a:r>
              <a:rPr lang="en-US" sz="4000" dirty="0" smtClean="0"/>
              <a:t>, budget </a:t>
            </a:r>
            <a:r>
              <a:rPr lang="en-US" sz="4000" i="1" dirty="0" smtClean="0"/>
              <a:t>k</a:t>
            </a:r>
            <a:r>
              <a:rPr lang="en-US" sz="4000" dirty="0" smtClean="0"/>
              <a:t>,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   Q1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(Metric)</a:t>
            </a:r>
            <a:r>
              <a:rPr lang="en-US" sz="3600" dirty="0" smtClean="0"/>
              <a:t> How to measure the ‘shield-value’ for a set of nodes (</a:t>
            </a:r>
            <a:r>
              <a:rPr lang="en-US" sz="3600" i="1" dirty="0" smtClean="0"/>
              <a:t>S</a:t>
            </a:r>
            <a:r>
              <a:rPr lang="en-US" sz="3600" dirty="0" smtClean="0"/>
              <a:t>)?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   </a:t>
            </a:r>
            <a:r>
              <a:rPr lang="en-US" sz="4000" b="1" dirty="0" smtClean="0">
                <a:solidFill>
                  <a:srgbClr val="002060"/>
                </a:solidFill>
              </a:rPr>
              <a:t>Q2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(Algorithm) </a:t>
            </a:r>
            <a:r>
              <a:rPr lang="en-US" sz="3600" dirty="0" smtClean="0"/>
              <a:t>How to find a set of </a:t>
            </a:r>
            <a:r>
              <a:rPr lang="en-US" sz="3600" i="1" dirty="0" smtClean="0"/>
              <a:t>k</a:t>
            </a:r>
            <a:r>
              <a:rPr lang="en-US" sz="3600" dirty="0" smtClean="0"/>
              <a:t> nodes with highest ‘shield-value’?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0" y="2209800"/>
            <a:ext cx="9144000" cy="1371600"/>
          </a:xfrm>
          <a:prstGeom prst="roundRect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3581400"/>
            <a:ext cx="9144000" cy="1295400"/>
          </a:xfrm>
          <a:prstGeom prst="roundRect">
            <a:avLst>
              <a:gd name="adj" fmla="val 7381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vulnerability measure </a:t>
            </a:r>
            <a:r>
              <a:rPr lang="en-US" i="1" dirty="0" smtClean="0">
                <a:solidFill>
                  <a:srgbClr val="996633"/>
                </a:solidFill>
              </a:rPr>
              <a:t>λ</a:t>
            </a:r>
            <a:endParaRPr lang="en-US" sz="5400" dirty="0">
              <a:solidFill>
                <a:srgbClr val="996633"/>
              </a:solidFill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14845"/>
          <a:stretch>
            <a:fillRect/>
          </a:stretch>
        </p:blipFill>
        <p:spPr bwMode="auto">
          <a:xfrm>
            <a:off x="533400" y="2612828"/>
            <a:ext cx="8229600" cy="279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334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Increasing λ </a:t>
            </a:r>
          </a:p>
          <a:p>
            <a:pPr algn="ctr"/>
            <a:r>
              <a:rPr lang="en-US" sz="3600" i="1" dirty="0" smtClean="0"/>
              <a:t>Increasing vulnerability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9144000" cy="1295400"/>
          </a:xfrm>
          <a:prstGeom prst="rect">
            <a:avLst/>
          </a:prstGeom>
          <a:solidFill>
            <a:srgbClr val="7030A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" y="16002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</a:rPr>
              <a:t>λ is the epidemic threshold</a:t>
            </a:r>
            <a:endParaRPr lang="zh-CN" altLang="en-US" sz="3600" i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42672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“Safe”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426720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“Vulnerable”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81800" y="42672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“Deadly”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 l="13000" t="16889" r="20500" b="28444"/>
          <a:stretch>
            <a:fillRect/>
          </a:stretch>
        </p:blipFill>
        <p:spPr bwMode="auto">
          <a:xfrm>
            <a:off x="6934200" y="1389998"/>
            <a:ext cx="1981200" cy="1124602"/>
          </a:xfrm>
          <a:prstGeom prst="rect">
            <a:avLst/>
          </a:prstGeom>
          <a:solidFill>
            <a:srgbClr val="C00000"/>
          </a:solidFill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Oval 10"/>
          <p:cNvSpPr/>
          <p:nvPr/>
        </p:nvSpPr>
        <p:spPr>
          <a:xfrm>
            <a:off x="7573963" y="4068764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8716963" y="3581401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Oval 14"/>
          <p:cNvSpPr/>
          <p:nvPr/>
        </p:nvSpPr>
        <p:spPr>
          <a:xfrm>
            <a:off x="5973763" y="3916364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6" name="Oval 15"/>
          <p:cNvSpPr/>
          <p:nvPr/>
        </p:nvSpPr>
        <p:spPr>
          <a:xfrm>
            <a:off x="5973763" y="5211764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964363" y="4343401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086600" y="5516564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8458200" y="5181601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Oval 19"/>
          <p:cNvSpPr/>
          <p:nvPr/>
        </p:nvSpPr>
        <p:spPr>
          <a:xfrm>
            <a:off x="8640763" y="4449764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1" name="Straight Connector 20"/>
          <p:cNvCxnSpPr>
            <a:stCxn id="11" idx="1"/>
          </p:cNvCxnSpPr>
          <p:nvPr/>
        </p:nvCxnSpPr>
        <p:spPr bwMode="auto">
          <a:xfrm rot="16200000" flipV="1">
            <a:off x="7008813" y="3503614"/>
            <a:ext cx="64452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0"/>
          </p:cNvCxnSpPr>
          <p:nvPr/>
        </p:nvCxnSpPr>
        <p:spPr bwMode="auto">
          <a:xfrm rot="5400000" flipH="1" flipV="1">
            <a:off x="5677693" y="3939383"/>
            <a:ext cx="1706563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3"/>
            <a:endCxn id="11" idx="6"/>
          </p:cNvCxnSpPr>
          <p:nvPr/>
        </p:nvCxnSpPr>
        <p:spPr bwMode="auto">
          <a:xfrm rot="5400000">
            <a:off x="8107363" y="3556001"/>
            <a:ext cx="392112" cy="9096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2"/>
            <a:endCxn id="11" idx="6"/>
          </p:cNvCxnSpPr>
          <p:nvPr/>
        </p:nvCxnSpPr>
        <p:spPr bwMode="auto">
          <a:xfrm rot="10800000">
            <a:off x="7848600" y="4206876"/>
            <a:ext cx="792163" cy="381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2"/>
            <a:endCxn id="16" idx="6"/>
          </p:cNvCxnSpPr>
          <p:nvPr/>
        </p:nvCxnSpPr>
        <p:spPr bwMode="auto">
          <a:xfrm rot="10800000" flipV="1">
            <a:off x="6248400" y="4587876"/>
            <a:ext cx="2392363" cy="762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1"/>
            <a:endCxn id="11" idx="4"/>
          </p:cNvCxnSpPr>
          <p:nvPr/>
        </p:nvCxnSpPr>
        <p:spPr bwMode="auto">
          <a:xfrm rot="16200000" flipV="1">
            <a:off x="7666038" y="4389438"/>
            <a:ext cx="877888" cy="7858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1"/>
            <a:endCxn id="16" idx="6"/>
          </p:cNvCxnSpPr>
          <p:nvPr/>
        </p:nvCxnSpPr>
        <p:spPr bwMode="auto">
          <a:xfrm rot="16200000" flipH="1" flipV="1">
            <a:off x="7308850" y="4160839"/>
            <a:ext cx="128587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4"/>
            <a:endCxn id="18" idx="0"/>
          </p:cNvCxnSpPr>
          <p:nvPr/>
        </p:nvCxnSpPr>
        <p:spPr bwMode="auto">
          <a:xfrm rot="5400000">
            <a:off x="6881018" y="4685508"/>
            <a:ext cx="1173163" cy="4889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6"/>
            <a:endCxn id="18" idx="2"/>
          </p:cNvCxnSpPr>
          <p:nvPr/>
        </p:nvCxnSpPr>
        <p:spPr bwMode="auto">
          <a:xfrm>
            <a:off x="6248400" y="5349876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4"/>
            <a:endCxn id="18" idx="0"/>
          </p:cNvCxnSpPr>
          <p:nvPr/>
        </p:nvCxnSpPr>
        <p:spPr bwMode="auto">
          <a:xfrm rot="16200000" flipH="1">
            <a:off x="6713537" y="5006977"/>
            <a:ext cx="8985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4"/>
            <a:endCxn id="18" idx="1"/>
          </p:cNvCxnSpPr>
          <p:nvPr/>
        </p:nvCxnSpPr>
        <p:spPr bwMode="auto">
          <a:xfrm rot="16200000" flipH="1">
            <a:off x="5935663" y="4367213"/>
            <a:ext cx="1366838" cy="1014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6"/>
            <a:endCxn id="11" idx="3"/>
          </p:cNvCxnSpPr>
          <p:nvPr/>
        </p:nvCxnSpPr>
        <p:spPr bwMode="auto">
          <a:xfrm flipV="1">
            <a:off x="7239000" y="4303714"/>
            <a:ext cx="3762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7" idx="3"/>
          </p:cNvCxnSpPr>
          <p:nvPr/>
        </p:nvCxnSpPr>
        <p:spPr bwMode="auto">
          <a:xfrm rot="5400000" flipH="1" flipV="1">
            <a:off x="6269038" y="4516439"/>
            <a:ext cx="676275" cy="796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6" idx="6"/>
          </p:cNvCxnSpPr>
          <p:nvPr/>
        </p:nvCxnSpPr>
        <p:spPr bwMode="auto">
          <a:xfrm rot="5400000">
            <a:off x="6477000" y="4114801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6553200" y="4343401"/>
            <a:ext cx="1600200" cy="1600200"/>
            <a:chOff x="5562600" y="3459163"/>
            <a:chExt cx="1600200" cy="1600200"/>
          </a:xfrm>
        </p:grpSpPr>
        <p:sp>
          <p:nvSpPr>
            <p:cNvPr id="36" name="Oval 35"/>
            <p:cNvSpPr/>
            <p:nvPr/>
          </p:nvSpPr>
          <p:spPr>
            <a:xfrm>
              <a:off x="6858000" y="4784726"/>
              <a:ext cx="274638" cy="2746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37" name="Straight Connector 36"/>
            <p:cNvCxnSpPr>
              <a:stCxn id="36" idx="1"/>
              <a:endCxn id="18" idx="6"/>
            </p:cNvCxnSpPr>
            <p:nvPr/>
          </p:nvCxnSpPr>
          <p:spPr bwMode="auto">
            <a:xfrm rot="16200000" flipV="1">
              <a:off x="6644879" y="4571605"/>
              <a:ext cx="55301" cy="451382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1"/>
              <a:endCxn id="11" idx="4"/>
            </p:cNvCxnSpPr>
            <p:nvPr/>
          </p:nvCxnSpPr>
          <p:spPr bwMode="auto">
            <a:xfrm rot="16200000" flipV="1">
              <a:off x="6164660" y="4091386"/>
              <a:ext cx="1365783" cy="101338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888163" y="4022726"/>
              <a:ext cx="274637" cy="2746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40" name="Straight Connector 39"/>
            <p:cNvCxnSpPr>
              <a:stCxn id="39" idx="3"/>
              <a:endCxn id="18" idx="7"/>
            </p:cNvCxnSpPr>
            <p:nvPr/>
          </p:nvCxnSpPr>
          <p:spPr bwMode="auto">
            <a:xfrm rot="5400000">
              <a:off x="6459800" y="4203962"/>
              <a:ext cx="415403" cy="521765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2"/>
            </p:cNvCxnSpPr>
            <p:nvPr/>
          </p:nvCxnSpPr>
          <p:spPr bwMode="auto">
            <a:xfrm rot="10800000" flipV="1">
              <a:off x="5562600" y="4160838"/>
              <a:ext cx="1325563" cy="288925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>
            <a:stCxn id="16" idx="0"/>
            <a:endCxn id="15" idx="4"/>
          </p:cNvCxnSpPr>
          <p:nvPr/>
        </p:nvCxnSpPr>
        <p:spPr bwMode="auto">
          <a:xfrm rot="5400000" flipH="1" flipV="1">
            <a:off x="5600701" y="4702176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781800" y="32766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4" name="Oval 43"/>
          <p:cNvSpPr/>
          <p:nvPr/>
        </p:nvSpPr>
        <p:spPr>
          <a:xfrm>
            <a:off x="2590800" y="415514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3733800" y="366778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11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990600" y="400274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/>
          <p:cNvSpPr/>
          <p:nvPr/>
        </p:nvSpPr>
        <p:spPr>
          <a:xfrm>
            <a:off x="990600" y="529814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8" name="Oval 47"/>
          <p:cNvSpPr/>
          <p:nvPr/>
        </p:nvSpPr>
        <p:spPr>
          <a:xfrm>
            <a:off x="1981200" y="442978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9" name="Oval 48"/>
          <p:cNvSpPr/>
          <p:nvPr/>
        </p:nvSpPr>
        <p:spPr>
          <a:xfrm>
            <a:off x="2103437" y="560294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0" name="Oval 49"/>
          <p:cNvSpPr/>
          <p:nvPr/>
        </p:nvSpPr>
        <p:spPr>
          <a:xfrm>
            <a:off x="2865437" y="575534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1" name="Oval 50"/>
          <p:cNvSpPr/>
          <p:nvPr/>
        </p:nvSpPr>
        <p:spPr>
          <a:xfrm>
            <a:off x="3475037" y="526798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2" name="Oval 51"/>
          <p:cNvSpPr/>
          <p:nvPr/>
        </p:nvSpPr>
        <p:spPr>
          <a:xfrm>
            <a:off x="3657600" y="453614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53" name="Straight Connector 52"/>
          <p:cNvCxnSpPr>
            <a:stCxn id="44" idx="1"/>
          </p:cNvCxnSpPr>
          <p:nvPr/>
        </p:nvCxnSpPr>
        <p:spPr bwMode="auto">
          <a:xfrm rot="16200000" flipV="1">
            <a:off x="2025650" y="3589993"/>
            <a:ext cx="64452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0"/>
          </p:cNvCxnSpPr>
          <p:nvPr/>
        </p:nvCxnSpPr>
        <p:spPr bwMode="auto">
          <a:xfrm rot="5400000" flipH="1" flipV="1">
            <a:off x="694530" y="4025762"/>
            <a:ext cx="1706563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3"/>
            <a:endCxn id="44" idx="6"/>
          </p:cNvCxnSpPr>
          <p:nvPr/>
        </p:nvCxnSpPr>
        <p:spPr bwMode="auto">
          <a:xfrm rot="5400000">
            <a:off x="3124200" y="3642380"/>
            <a:ext cx="392112" cy="9096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2"/>
            <a:endCxn id="44" idx="6"/>
          </p:cNvCxnSpPr>
          <p:nvPr/>
        </p:nvCxnSpPr>
        <p:spPr bwMode="auto">
          <a:xfrm rot="10800000">
            <a:off x="2865437" y="4293255"/>
            <a:ext cx="792163" cy="381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2"/>
            <a:endCxn id="47" idx="6"/>
          </p:cNvCxnSpPr>
          <p:nvPr/>
        </p:nvCxnSpPr>
        <p:spPr bwMode="auto">
          <a:xfrm rot="10800000" flipV="1">
            <a:off x="1265237" y="4674255"/>
            <a:ext cx="2392363" cy="762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1" idx="1"/>
            <a:endCxn id="44" idx="4"/>
          </p:cNvCxnSpPr>
          <p:nvPr/>
        </p:nvCxnSpPr>
        <p:spPr bwMode="auto">
          <a:xfrm rot="16200000" flipV="1">
            <a:off x="2682875" y="4475817"/>
            <a:ext cx="877888" cy="7858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1"/>
            <a:endCxn id="47" idx="6"/>
          </p:cNvCxnSpPr>
          <p:nvPr/>
        </p:nvCxnSpPr>
        <p:spPr bwMode="auto">
          <a:xfrm rot="16200000" flipH="1" flipV="1">
            <a:off x="2325687" y="4247218"/>
            <a:ext cx="128587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0" idx="1"/>
            <a:endCxn id="49" idx="5"/>
          </p:cNvCxnSpPr>
          <p:nvPr/>
        </p:nvCxnSpPr>
        <p:spPr bwMode="auto">
          <a:xfrm rot="16200000" flipH="1" flipV="1">
            <a:off x="2600325" y="5533093"/>
            <a:ext cx="4127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0" idx="1"/>
            <a:endCxn id="44" idx="4"/>
          </p:cNvCxnSpPr>
          <p:nvPr/>
        </p:nvCxnSpPr>
        <p:spPr bwMode="auto">
          <a:xfrm rot="16200000" flipV="1">
            <a:off x="2133600" y="5025092"/>
            <a:ext cx="13668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895600" y="499334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63" name="Straight Connector 62"/>
          <p:cNvCxnSpPr>
            <a:stCxn id="62" idx="3"/>
            <a:endCxn id="49" idx="7"/>
          </p:cNvCxnSpPr>
          <p:nvPr/>
        </p:nvCxnSpPr>
        <p:spPr bwMode="auto">
          <a:xfrm rot="5400000">
            <a:off x="2428875" y="5136218"/>
            <a:ext cx="415925" cy="6000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4" idx="4"/>
            <a:endCxn id="49" idx="0"/>
          </p:cNvCxnSpPr>
          <p:nvPr/>
        </p:nvCxnSpPr>
        <p:spPr bwMode="auto">
          <a:xfrm rot="5400000">
            <a:off x="1897855" y="4771887"/>
            <a:ext cx="1173163" cy="4889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7" idx="6"/>
            <a:endCxn id="49" idx="2"/>
          </p:cNvCxnSpPr>
          <p:nvPr/>
        </p:nvCxnSpPr>
        <p:spPr bwMode="auto">
          <a:xfrm>
            <a:off x="1265237" y="5436255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8" idx="4"/>
            <a:endCxn id="49" idx="0"/>
          </p:cNvCxnSpPr>
          <p:nvPr/>
        </p:nvCxnSpPr>
        <p:spPr bwMode="auto">
          <a:xfrm rot="16200000" flipH="1">
            <a:off x="1730374" y="5093356"/>
            <a:ext cx="8985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6" idx="4"/>
            <a:endCxn id="49" idx="1"/>
          </p:cNvCxnSpPr>
          <p:nvPr/>
        </p:nvCxnSpPr>
        <p:spPr bwMode="auto">
          <a:xfrm rot="16200000" flipH="1">
            <a:off x="952500" y="4453592"/>
            <a:ext cx="1366838" cy="1014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8" idx="6"/>
            <a:endCxn id="44" idx="3"/>
          </p:cNvCxnSpPr>
          <p:nvPr/>
        </p:nvCxnSpPr>
        <p:spPr bwMode="auto">
          <a:xfrm flipV="1">
            <a:off x="2255837" y="4390093"/>
            <a:ext cx="3762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7" idx="7"/>
            <a:endCxn id="48" idx="3"/>
          </p:cNvCxnSpPr>
          <p:nvPr/>
        </p:nvCxnSpPr>
        <p:spPr bwMode="auto">
          <a:xfrm rot="5400000" flipH="1" flipV="1">
            <a:off x="1285875" y="4602818"/>
            <a:ext cx="676275" cy="796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44" idx="4"/>
            <a:endCxn id="47" idx="6"/>
          </p:cNvCxnSpPr>
          <p:nvPr/>
        </p:nvCxnSpPr>
        <p:spPr bwMode="auto">
          <a:xfrm rot="5400000">
            <a:off x="1493837" y="4201180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2" idx="2"/>
          </p:cNvCxnSpPr>
          <p:nvPr/>
        </p:nvCxnSpPr>
        <p:spPr bwMode="auto">
          <a:xfrm rot="10800000" flipV="1">
            <a:off x="1570037" y="5131455"/>
            <a:ext cx="1325563" cy="288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7" idx="0"/>
            <a:endCxn id="46" idx="4"/>
          </p:cNvCxnSpPr>
          <p:nvPr/>
        </p:nvCxnSpPr>
        <p:spPr bwMode="auto">
          <a:xfrm rot="5400000" flipH="1" flipV="1">
            <a:off x="617538" y="4788555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798637" y="3362979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047476" y="5943600"/>
            <a:ext cx="3033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Original Graph</a:t>
            </a:r>
            <a:endParaRPr lang="en-US" sz="3200" b="1" dirty="0"/>
          </a:p>
        </p:txBody>
      </p:sp>
      <p:sp>
        <p:nvSpPr>
          <p:cNvPr id="75" name="Rectangle 74"/>
          <p:cNvSpPr/>
          <p:nvPr/>
        </p:nvSpPr>
        <p:spPr>
          <a:xfrm>
            <a:off x="5833470" y="5943600"/>
            <a:ext cx="2676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Without {2, 6}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1000" y="1600200"/>
            <a:ext cx="8229600" cy="1524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</a:rPr>
              <a:t>Eigen-Drop(</a:t>
            </a:r>
            <a:r>
              <a:rPr lang="en-US" sz="4800" i="1" dirty="0" smtClean="0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</a:rPr>
              <a:t>) </a:t>
            </a:r>
          </a:p>
          <a:p>
            <a:pPr algn="ctr"/>
            <a:r>
              <a:rPr lang="el-GR" sz="4800" b="1" dirty="0" smtClean="0">
                <a:solidFill>
                  <a:schemeClr val="tx1"/>
                </a:solidFill>
                <a:latin typeface="Times New Roman" pitchFamily="18" charset="0"/>
              </a:rPr>
              <a:t>Δ</a:t>
            </a:r>
            <a:r>
              <a:rPr lang="en-US" sz="4800" b="1" i="1" dirty="0" smtClean="0">
                <a:solidFill>
                  <a:schemeClr val="tx1"/>
                </a:solidFill>
                <a:latin typeface="Times New Roman" pitchFamily="18" charset="0"/>
              </a:rPr>
              <a:t> λ</a:t>
            </a:r>
            <a:r>
              <a:rPr lang="en-US" sz="4800" i="1" dirty="0" smtClean="0">
                <a:solidFill>
                  <a:schemeClr val="tx1"/>
                </a:solidFill>
                <a:latin typeface="Times New Roman" pitchFamily="18" charset="0"/>
              </a:rPr>
              <a:t> = λ  - </a:t>
            </a:r>
            <a:r>
              <a:rPr lang="en-US" sz="4800" i="1" dirty="0" err="1" smtClean="0">
                <a:solidFill>
                  <a:schemeClr val="tx1"/>
                </a:solidFill>
                <a:latin typeface="Times New Roman" pitchFamily="18" charset="0"/>
              </a:rPr>
              <a:t>λ</a:t>
            </a:r>
            <a:r>
              <a:rPr lang="en-US" sz="4800" i="1" baseline="-25000" dirty="0" err="1" smtClean="0">
                <a:solidFill>
                  <a:schemeClr val="tx1"/>
                </a:solidFill>
                <a:latin typeface="Times New Roman" pitchFamily="18" charset="0"/>
              </a:rPr>
              <a:t>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495800" y="2286000"/>
            <a:ext cx="533400" cy="9144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410200" y="2286000"/>
            <a:ext cx="609600" cy="914400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77" idx="3"/>
          </p:cNvCxnSpPr>
          <p:nvPr/>
        </p:nvCxnSpPr>
        <p:spPr>
          <a:xfrm rot="5400000">
            <a:off x="3286803" y="2522887"/>
            <a:ext cx="743511" cy="18307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019800" y="2743200"/>
            <a:ext cx="1600200" cy="6858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267200" y="3352800"/>
            <a:ext cx="304800" cy="304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257800" y="4495800"/>
            <a:ext cx="304800" cy="1905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257800" y="3352800"/>
            <a:ext cx="304800" cy="11247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l-GR" sz="3200" dirty="0" smtClean="0">
                <a:solidFill>
                  <a:schemeClr val="bg1"/>
                </a:solidFill>
                <a:latin typeface="Times New Roman" pitchFamily="18" charset="0"/>
              </a:rPr>
              <a:t>Δ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9" name="Title 7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A1</a:t>
            </a:r>
            <a:r>
              <a:rPr lang="en-US" dirty="0" smtClean="0"/>
              <a:t>: “Eigen-Drop”: an ideal shield value</a:t>
            </a:r>
            <a:endParaRPr lang="en-US" dirty="0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 dirty="0"/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3" name="Date Placeholder 8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 dirty="0"/>
          </a:p>
        </p:txBody>
      </p:sp>
    </p:spTree>
  </p:cSld>
  <p:clrMapOvr>
    <a:masterClrMapping/>
  </p:clrMapOvr>
  <p:transition advTm="14593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(Q2) - Direct Algorithm too expensive!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Immunize </a:t>
            </a:r>
            <a:r>
              <a:rPr lang="en-US" i="1" dirty="0" smtClean="0"/>
              <a:t>k </a:t>
            </a:r>
            <a:r>
              <a:rPr lang="en-US" dirty="0" smtClean="0"/>
              <a:t>nodes which maximize </a:t>
            </a:r>
            <a:r>
              <a:rPr lang="el-GR" dirty="0" smtClean="0">
                <a:latin typeface="Times New Roman" pitchFamily="18" charset="0"/>
              </a:rPr>
              <a:t>Δ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λ</a:t>
            </a:r>
          </a:p>
          <a:p>
            <a:pPr>
              <a:buNone/>
            </a:pPr>
            <a:r>
              <a:rPr lang="en-US" dirty="0" smtClean="0"/>
              <a:t>                           </a:t>
            </a:r>
            <a:r>
              <a:rPr lang="en-US" sz="4000" i="1" dirty="0" smtClean="0"/>
              <a:t>S </a:t>
            </a:r>
            <a:r>
              <a:rPr lang="en-US" sz="4000" dirty="0" smtClean="0"/>
              <a:t>= </a:t>
            </a:r>
            <a:r>
              <a:rPr lang="en-US" sz="4000" dirty="0" err="1" smtClean="0"/>
              <a:t>argmax</a:t>
            </a:r>
            <a:r>
              <a:rPr lang="en-US" sz="4000" dirty="0" smtClean="0"/>
              <a:t> </a:t>
            </a:r>
            <a:r>
              <a:rPr lang="el-GR" sz="4000" dirty="0" smtClean="0">
                <a:latin typeface="Times New Roman" pitchFamily="18" charset="0"/>
              </a:rPr>
              <a:t>Δ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i="1" dirty="0" smtClean="0">
                <a:latin typeface="Times New Roman" pitchFamily="18" charset="0"/>
              </a:rPr>
              <a:t>λ</a:t>
            </a:r>
            <a:endParaRPr lang="en-US" dirty="0" smtClean="0"/>
          </a:p>
          <a:p>
            <a:r>
              <a:rPr lang="en-US" dirty="0" smtClean="0"/>
              <a:t>Combinatorial!</a:t>
            </a:r>
          </a:p>
          <a:p>
            <a:r>
              <a:rPr lang="en-US" dirty="0" smtClean="0"/>
              <a:t>Complexity: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dirty="0" smtClean="0"/>
              <a:t>1,000 nodes, with 10,000 edges </a:t>
            </a:r>
          </a:p>
          <a:p>
            <a:pPr lvl="2"/>
            <a:r>
              <a:rPr lang="en-US" dirty="0" smtClean="0"/>
              <a:t>It takes 0.01 seconds to compute </a:t>
            </a:r>
            <a:r>
              <a:rPr lang="en-US" i="1" dirty="0" smtClean="0">
                <a:latin typeface="Times New Roman" pitchFamily="18" charset="0"/>
              </a:rPr>
              <a:t>λ</a:t>
            </a:r>
          </a:p>
          <a:p>
            <a:pPr lvl="2"/>
            <a:r>
              <a:rPr lang="en-US" dirty="0" smtClean="0">
                <a:latin typeface="Times New Roman" pitchFamily="18" charset="0"/>
              </a:rPr>
              <a:t>It takes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2,615 years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to find 5-best nodes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63"/>
          <a:stretch>
            <a:fillRect/>
          </a:stretch>
        </p:blipFill>
        <p:spPr bwMode="auto">
          <a:xfrm>
            <a:off x="2971800" y="3505200"/>
            <a:ext cx="2507961" cy="6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3000" t="13333" r="13000"/>
          <a:stretch>
            <a:fillRect/>
          </a:stretch>
        </p:blipFill>
        <p:spPr bwMode="auto">
          <a:xfrm>
            <a:off x="6858000" y="2590800"/>
            <a:ext cx="2003954" cy="1320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A2:</a:t>
            </a:r>
            <a:r>
              <a:rPr lang="en-US" dirty="0" smtClean="0"/>
              <a:t> Our 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Part 1: Shield Value</a:t>
            </a:r>
          </a:p>
          <a:p>
            <a:pPr lvl="1"/>
            <a:r>
              <a:rPr lang="en-US" sz="3200" dirty="0" smtClean="0"/>
              <a:t>Carefully approximate Eigen-drop (</a:t>
            </a:r>
            <a:r>
              <a:rPr lang="el-GR" sz="3200" dirty="0" smtClean="0"/>
              <a:t>Δ</a:t>
            </a:r>
            <a:r>
              <a:rPr lang="en-US" sz="3200" dirty="0" smtClean="0"/>
              <a:t> </a:t>
            </a:r>
            <a:r>
              <a:rPr lang="en-US" sz="3200" i="1" dirty="0" smtClean="0"/>
              <a:t>λ)</a:t>
            </a:r>
          </a:p>
          <a:p>
            <a:pPr lvl="1"/>
            <a:r>
              <a:rPr lang="en-US" sz="3200" dirty="0" smtClean="0"/>
              <a:t>Matrix </a:t>
            </a:r>
            <a:r>
              <a:rPr lang="en-US" sz="3200" dirty="0" smtClean="0">
                <a:solidFill>
                  <a:srgbClr val="C00000"/>
                </a:solidFill>
              </a:rPr>
              <a:t>perturbation</a:t>
            </a:r>
            <a:r>
              <a:rPr lang="en-US" sz="3200" dirty="0" smtClean="0"/>
              <a:t> theory</a:t>
            </a:r>
          </a:p>
          <a:p>
            <a:r>
              <a:rPr lang="en-US" sz="3600" dirty="0" smtClean="0"/>
              <a:t>Part 2: Algorithm</a:t>
            </a:r>
          </a:p>
          <a:p>
            <a:pPr lvl="1"/>
            <a:r>
              <a:rPr lang="en-US" sz="3200" dirty="0" smtClean="0"/>
              <a:t>Greedily pick best node at each step</a:t>
            </a:r>
          </a:p>
          <a:p>
            <a:pPr lvl="1"/>
            <a:r>
              <a:rPr lang="en-US" sz="3200" dirty="0" smtClean="0"/>
              <a:t>Near-optimal due to </a:t>
            </a:r>
            <a:r>
              <a:rPr lang="en-US" sz="3200" dirty="0" err="1" smtClean="0">
                <a:solidFill>
                  <a:srgbClr val="C00000"/>
                </a:solidFill>
              </a:rPr>
              <a:t>submodularity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600" i="1" dirty="0" err="1" smtClean="0"/>
              <a:t>NetShield</a:t>
            </a:r>
            <a:r>
              <a:rPr lang="en-US" sz="3600" i="1" dirty="0" smtClean="0"/>
              <a:t> </a:t>
            </a:r>
            <a:r>
              <a:rPr lang="en-US" sz="3600" dirty="0" smtClean="0"/>
              <a:t>(linear complexity)</a:t>
            </a:r>
            <a:endParaRPr lang="en-US" sz="3600" i="1" dirty="0" smtClean="0"/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O(nk</a:t>
            </a:r>
            <a:r>
              <a:rPr lang="en-US" sz="3200" baseline="4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+m)   </a:t>
            </a:r>
            <a:r>
              <a:rPr lang="en-US" sz="3200" dirty="0" smtClean="0"/>
              <a:t>n = # nodes; m = # edges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 Tong, Prakash+ ICDM 2010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Experiment: Immunization quality</a:t>
            </a:r>
            <a:endParaRPr lang="en-US" dirty="0"/>
          </a:p>
        </p:txBody>
      </p:sp>
      <p:pic>
        <p:nvPicPr>
          <p:cNvPr id="5" name="Content Placeholder 4" descr="re_karate_new_2_9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35088" y="1524000"/>
            <a:ext cx="6589712" cy="5181600"/>
          </a:xfrm>
        </p:spPr>
      </p:pic>
      <p:sp>
        <p:nvSpPr>
          <p:cNvPr id="34" name="Rectangle 33"/>
          <p:cNvSpPr/>
          <p:nvPr/>
        </p:nvSpPr>
        <p:spPr>
          <a:xfrm>
            <a:off x="5562600" y="3666744"/>
            <a:ext cx="1813560" cy="246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343561"/>
            <a:ext cx="1828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Log(fraction of </a:t>
            </a:r>
          </a:p>
          <a:p>
            <a:r>
              <a:rPr lang="en-US" sz="2000" b="1" dirty="0" smtClean="0"/>
              <a:t>infected </a:t>
            </a:r>
          </a:p>
          <a:p>
            <a:r>
              <a:rPr lang="en-US" sz="2000" b="1" dirty="0" smtClean="0"/>
              <a:t>nodes)</a:t>
            </a:r>
            <a:endParaRPr lang="en-US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3124200" y="5257800"/>
            <a:ext cx="457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209800" y="5634335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FF0000"/>
                </a:solidFill>
              </a:rPr>
              <a:t>NetShield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2590800"/>
            <a:ext cx="3048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0800000">
            <a:off x="609600" y="4343400"/>
            <a:ext cx="381000" cy="53340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076700" y="5143500"/>
            <a:ext cx="990600" cy="457200"/>
          </a:xfrm>
          <a:prstGeom prst="straightConnector1">
            <a:avLst/>
          </a:prstGeom>
          <a:ln w="127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4495800" y="4419600"/>
            <a:ext cx="1146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</a:rPr>
              <a:t>Degree</a:t>
            </a:r>
            <a:endParaRPr lang="en-US" sz="2400" dirty="0">
              <a:solidFill>
                <a:srgbClr val="00FFFF"/>
              </a:solidFill>
            </a:endParaRPr>
          </a:p>
        </p:txBody>
      </p:sp>
      <p:cxnSp>
        <p:nvCxnSpPr>
          <p:cNvPr id="23" name="Straight Arrow Connector 22"/>
          <p:cNvCxnSpPr>
            <a:endCxn id="24" idx="1"/>
          </p:cNvCxnSpPr>
          <p:nvPr/>
        </p:nvCxnSpPr>
        <p:spPr>
          <a:xfrm flipV="1">
            <a:off x="5393999" y="3126433"/>
            <a:ext cx="244801" cy="226367"/>
          </a:xfrm>
          <a:prstGeom prst="straightConnector1">
            <a:avLst/>
          </a:prstGeom>
          <a:ln w="127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5638800" y="2895600"/>
            <a:ext cx="1552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CC33"/>
                </a:solidFill>
              </a:rPr>
              <a:t>PageRank</a:t>
            </a:r>
            <a:endParaRPr lang="en-US" sz="2400" dirty="0">
              <a:solidFill>
                <a:srgbClr val="33CC33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257800" y="5945188"/>
            <a:ext cx="457200" cy="150812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5562600" y="5562600"/>
            <a:ext cx="2000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Eigs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(=HITS)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5067301" y="5448301"/>
            <a:ext cx="609599" cy="53340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5583865" y="5105400"/>
            <a:ext cx="2036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Acquaintance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657600" y="4648200"/>
            <a:ext cx="838201" cy="381003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4191000" y="38862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Betweeness</a:t>
            </a:r>
            <a:r>
              <a:rPr lang="en-US" sz="2400" dirty="0" smtClean="0">
                <a:solidFill>
                  <a:srgbClr val="7030A0"/>
                </a:solidFill>
              </a:rPr>
              <a:t> (shortest path)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67200" y="63246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209800" y="6144768"/>
            <a:ext cx="5105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114299" y="4041648"/>
            <a:ext cx="41894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" y="48768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accent1"/>
                </a:solidFill>
                <a:latin typeface="Cambria" pitchFamily="18" charset="0"/>
              </a:rPr>
              <a:t>Lower is better</a:t>
            </a:r>
            <a:endParaRPr lang="en-US" sz="3200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2400" y="6324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848600" y="63246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467600" y="6096000"/>
            <a:ext cx="85792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ransition advTm="63969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Epidemics: what happens?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(Theory)</a:t>
            </a:r>
          </a:p>
          <a:p>
            <a:r>
              <a:rPr lang="en-US" b="1" dirty="0" smtClean="0"/>
              <a:t>Action: Who to immunize?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(Algorithms)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Full Immunization (Static Graphs)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Fractional Immunization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3000" t="16889" r="13000" b="6222"/>
          <a:stretch>
            <a:fillRect/>
          </a:stretch>
        </p:blipFill>
        <p:spPr bwMode="auto">
          <a:xfrm>
            <a:off x="7086600" y="3395274"/>
            <a:ext cx="1752600" cy="1024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i="1" dirty="0" smtClean="0"/>
              <a:t>Fractional Immunization of Networks</a:t>
            </a:r>
          </a:p>
          <a:p>
            <a:pPr>
              <a:buNone/>
            </a:pPr>
            <a:r>
              <a:rPr lang="en-US" sz="3600" dirty="0" smtClean="0"/>
              <a:t>B. Aditya Prakash, </a:t>
            </a:r>
            <a:r>
              <a:rPr lang="en-US" sz="3600" u="sng" dirty="0" err="1" smtClean="0"/>
              <a:t>Lada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Adamic</a:t>
            </a:r>
            <a:r>
              <a:rPr lang="en-US" sz="3600" dirty="0" smtClean="0"/>
              <a:t>, Theodore </a:t>
            </a:r>
          </a:p>
          <a:p>
            <a:pPr>
              <a:buNone/>
            </a:pPr>
            <a:r>
              <a:rPr lang="en-US" sz="3600" dirty="0" err="1" smtClean="0"/>
              <a:t>Iwashyna</a:t>
            </a:r>
            <a:r>
              <a:rPr lang="en-US" sz="3600" dirty="0" smtClean="0"/>
              <a:t> (M.D.), </a:t>
            </a:r>
            <a:r>
              <a:rPr lang="en-US" sz="3600" dirty="0" err="1" smtClean="0"/>
              <a:t>Hanghang</a:t>
            </a:r>
            <a:r>
              <a:rPr lang="en-US" sz="3600" dirty="0" smtClean="0"/>
              <a:t> Tong, Christos </a:t>
            </a:r>
          </a:p>
          <a:p>
            <a:pPr>
              <a:buNone/>
            </a:pPr>
            <a:r>
              <a:rPr lang="en-US" sz="3600" dirty="0" err="1" smtClean="0"/>
              <a:t>Faloutsos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Under review</a:t>
            </a:r>
            <a:endParaRPr lang="en-US" sz="3600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care? (1: Epidemiology)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 Processes over networks</a:t>
            </a:r>
          </a:p>
          <a:p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26" y="2438400"/>
            <a:ext cx="458804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876800" y="2438400"/>
            <a:ext cx="4267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800" dirty="0" smtClean="0"/>
              <a:t>Each circle is a hospital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~3000 hospitals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More than 30,000 patients transferred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[US-MEDICARE NETWORK 2005]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334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Problem</a:t>
            </a:r>
            <a:r>
              <a:rPr lang="en-US" sz="3200" dirty="0" smtClean="0"/>
              <a:t>:</a:t>
            </a:r>
            <a:r>
              <a:rPr lang="en-US" sz="3200" dirty="0" smtClean="0">
                <a:solidFill>
                  <a:srgbClr val="C00000"/>
                </a:solidFill>
              </a:rPr>
              <a:t> Given </a:t>
            </a:r>
            <a:r>
              <a:rPr lang="en-US" sz="3200" i="1" dirty="0" smtClean="0">
                <a:solidFill>
                  <a:srgbClr val="C00000"/>
                </a:solidFill>
              </a:rPr>
              <a:t>k </a:t>
            </a:r>
            <a:r>
              <a:rPr lang="en-US" sz="3200" dirty="0" smtClean="0">
                <a:solidFill>
                  <a:srgbClr val="C00000"/>
                </a:solidFill>
              </a:rPr>
              <a:t>units of disinfectant, whom to immunize?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Fractional Asymmetric Immunization</a:t>
            </a:r>
            <a:endParaRPr lang="en-US" dirty="0"/>
          </a:p>
        </p:txBody>
      </p:sp>
      <p:pic>
        <p:nvPicPr>
          <p:cNvPr id="1026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489325"/>
            <a:ext cx="2115647" cy="15306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53181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Hospital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307707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Another Hospital</a:t>
            </a:r>
            <a:endParaRPr lang="en-US" sz="3200" dirty="0"/>
          </a:p>
        </p:txBody>
      </p:sp>
      <p:pic>
        <p:nvPicPr>
          <p:cNvPr id="1030" name="Picture 6" descr="http://t1.gstatic.com/images?q=tbn:ANd9GcR0UQ5Xn_TeFRRHqxOxp4aTHTLM-HSJJysK0Vxx5aqgJwxIdcgF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184525"/>
            <a:ext cx="695325" cy="868291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3352800" y="4327525"/>
            <a:ext cx="2362200" cy="0"/>
          </a:xfrm>
          <a:prstGeom prst="straightConnector1">
            <a:avLst/>
          </a:prstGeom>
          <a:ln w="984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295400"/>
            <a:ext cx="224188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953" y="3482686"/>
            <a:ext cx="2115647" cy="1530639"/>
          </a:xfrm>
          <a:prstGeom prst="rect">
            <a:avLst/>
          </a:prstGeom>
          <a:noFill/>
        </p:spPr>
      </p:pic>
      <p:pic>
        <p:nvPicPr>
          <p:cNvPr id="18" name="Picture 2" descr="https://encrypted-tbn0.google.com/images?q=tbn:ANd9GcS-MBhuasp4hGkQ3IcJSjNkBDhfQn-COEiDrKvY-phaXfgNuOG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5800" y="3260725"/>
            <a:ext cx="562307" cy="590550"/>
          </a:xfrm>
          <a:prstGeom prst="rect">
            <a:avLst/>
          </a:prstGeom>
          <a:noFill/>
        </p:spPr>
      </p:pic>
      <p:pic>
        <p:nvPicPr>
          <p:cNvPr id="19" name="Picture 4" descr="https://encrypted-tbn0.google.com/images?q=tbn:ANd9GcTVXCoVpzh42HoVOj9yoF42rcS9ci_ozjawSQ22IZvdr2jB0K5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336925"/>
            <a:ext cx="489320" cy="447676"/>
          </a:xfrm>
          <a:prstGeom prst="rect">
            <a:avLst/>
          </a:prstGeom>
          <a:noFill/>
        </p:spPr>
      </p:pic>
      <p:pic>
        <p:nvPicPr>
          <p:cNvPr id="363522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181600"/>
            <a:ext cx="685631" cy="1076325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4038600" y="5181600"/>
            <a:ext cx="1142831" cy="1076325"/>
            <a:chOff x="5791200" y="1219200"/>
            <a:chExt cx="1142831" cy="1076325"/>
          </a:xfrm>
        </p:grpSpPr>
        <p:pic>
          <p:nvPicPr>
            <p:cNvPr id="23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1219200"/>
              <a:ext cx="685631" cy="1076325"/>
            </a:xfrm>
            <a:prstGeom prst="rect">
              <a:avLst/>
            </a:prstGeom>
            <a:noFill/>
          </p:spPr>
        </p:pic>
        <p:pic>
          <p:nvPicPr>
            <p:cNvPr id="24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219200"/>
              <a:ext cx="685631" cy="1076325"/>
            </a:xfrm>
            <a:prstGeom prst="rect">
              <a:avLst/>
            </a:prstGeom>
            <a:noFill/>
          </p:spPr>
        </p:pic>
        <p:pic>
          <p:nvPicPr>
            <p:cNvPr id="25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219200"/>
              <a:ext cx="685631" cy="1076325"/>
            </a:xfrm>
            <a:prstGeom prst="rect">
              <a:avLst/>
            </a:prstGeom>
            <a:noFill/>
          </p:spPr>
        </p:pic>
      </p:grpSp>
      <p:grpSp>
        <p:nvGrpSpPr>
          <p:cNvPr id="21" name="Group 13"/>
          <p:cNvGrpSpPr/>
          <p:nvPr/>
        </p:nvGrpSpPr>
        <p:grpSpPr>
          <a:xfrm>
            <a:off x="4724401" y="2438400"/>
            <a:ext cx="3733799" cy="914400"/>
            <a:chOff x="4700495" y="2209800"/>
            <a:chExt cx="3148105" cy="914400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4700495" y="2743200"/>
              <a:ext cx="176308" cy="381000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876800" y="2209800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Drug-resistant Bacteria (like XDR-TB) </a:t>
              </a:r>
              <a:endParaRPr lang="en-US" sz="2400" dirty="0"/>
            </a:p>
          </p:txBody>
        </p:sp>
      </p:grp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Fractional Asymmetric Immunization</a:t>
            </a:r>
            <a:endParaRPr lang="en-US" dirty="0"/>
          </a:p>
        </p:txBody>
      </p:sp>
      <p:pic>
        <p:nvPicPr>
          <p:cNvPr id="1026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489325"/>
            <a:ext cx="2115647" cy="15306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53181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Hospital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307707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Another Hospital</a:t>
            </a:r>
            <a:endParaRPr lang="en-US" sz="3200" dirty="0"/>
          </a:p>
        </p:txBody>
      </p:sp>
      <p:pic>
        <p:nvPicPr>
          <p:cNvPr id="1030" name="Picture 6" descr="http://t1.gstatic.com/images?q=tbn:ANd9GcR0UQ5Xn_TeFRRHqxOxp4aTHTLM-HSJJysK0Vxx5aqgJwxIdcgF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184525"/>
            <a:ext cx="695325" cy="868291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3352800" y="4327525"/>
            <a:ext cx="2362200" cy="0"/>
          </a:xfrm>
          <a:prstGeom prst="straightConnector1">
            <a:avLst/>
          </a:prstGeom>
          <a:ln w="984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3"/>
          <p:cNvGrpSpPr/>
          <p:nvPr/>
        </p:nvGrpSpPr>
        <p:grpSpPr>
          <a:xfrm>
            <a:off x="4724401" y="2438400"/>
            <a:ext cx="3733799" cy="914400"/>
            <a:chOff x="4700495" y="2209800"/>
            <a:chExt cx="3148105" cy="914400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4700495" y="2743200"/>
              <a:ext cx="176308" cy="381000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76800" y="2209800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Drug-resistant Bacteria (like XDR-TB) </a:t>
              </a:r>
              <a:endParaRPr lang="en-US" sz="2400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295400"/>
            <a:ext cx="224188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953" y="3482686"/>
            <a:ext cx="2115647" cy="1530639"/>
          </a:xfrm>
          <a:prstGeom prst="rect">
            <a:avLst/>
          </a:prstGeom>
          <a:noFill/>
        </p:spPr>
      </p:pic>
      <p:pic>
        <p:nvPicPr>
          <p:cNvPr id="18" name="Picture 2" descr="https://encrypted-tbn0.google.com/images?q=tbn:ANd9GcS-MBhuasp4hGkQ3IcJSjNkBDhfQn-COEiDrKvY-phaXfgNuOG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5800" y="3260725"/>
            <a:ext cx="562307" cy="590550"/>
          </a:xfrm>
          <a:prstGeom prst="rect">
            <a:avLst/>
          </a:prstGeom>
          <a:noFill/>
        </p:spPr>
      </p:pic>
      <p:pic>
        <p:nvPicPr>
          <p:cNvPr id="19" name="Picture 4" descr="https://encrypted-tbn0.google.com/images?q=tbn:ANd9GcTVXCoVpzh42HoVOj9yoF42rcS9ci_ozjawSQ22IZvdr2jB0K5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336925"/>
            <a:ext cx="489320" cy="447676"/>
          </a:xfrm>
          <a:prstGeom prst="rect">
            <a:avLst/>
          </a:prstGeom>
          <a:noFill/>
        </p:spPr>
      </p:pic>
      <p:pic>
        <p:nvPicPr>
          <p:cNvPr id="363522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181600"/>
            <a:ext cx="685631" cy="1076325"/>
          </a:xfrm>
          <a:prstGeom prst="rect">
            <a:avLst/>
          </a:prstGeom>
          <a:noFill/>
        </p:spPr>
      </p:pic>
      <p:grpSp>
        <p:nvGrpSpPr>
          <p:cNvPr id="4" name="Group 26"/>
          <p:cNvGrpSpPr/>
          <p:nvPr/>
        </p:nvGrpSpPr>
        <p:grpSpPr>
          <a:xfrm>
            <a:off x="4038600" y="5181600"/>
            <a:ext cx="1142831" cy="1076325"/>
            <a:chOff x="5791200" y="1219200"/>
            <a:chExt cx="1142831" cy="1076325"/>
          </a:xfrm>
        </p:grpSpPr>
        <p:pic>
          <p:nvPicPr>
            <p:cNvPr id="23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1219200"/>
              <a:ext cx="685631" cy="1076325"/>
            </a:xfrm>
            <a:prstGeom prst="rect">
              <a:avLst/>
            </a:prstGeom>
            <a:noFill/>
          </p:spPr>
        </p:pic>
        <p:pic>
          <p:nvPicPr>
            <p:cNvPr id="24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219200"/>
              <a:ext cx="685631" cy="1076325"/>
            </a:xfrm>
            <a:prstGeom prst="rect">
              <a:avLst/>
            </a:prstGeom>
            <a:noFill/>
          </p:spPr>
        </p:pic>
        <p:pic>
          <p:nvPicPr>
            <p:cNvPr id="25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219200"/>
              <a:ext cx="685631" cy="1076325"/>
            </a:xfrm>
            <a:prstGeom prst="rect">
              <a:avLst/>
            </a:prstGeom>
            <a:noFill/>
          </p:spPr>
        </p:pic>
      </p:grpSp>
      <p:cxnSp>
        <p:nvCxnSpPr>
          <p:cNvPr id="21" name="Straight Arrow Connector 20"/>
          <p:cNvCxnSpPr/>
          <p:nvPr/>
        </p:nvCxnSpPr>
        <p:spPr>
          <a:xfrm flipV="1">
            <a:off x="5029200" y="4724400"/>
            <a:ext cx="1295400" cy="762000"/>
          </a:xfrm>
          <a:prstGeom prst="straightConnector1">
            <a:avLst/>
          </a:prstGeom>
          <a:ln w="698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52800" y="4343400"/>
            <a:ext cx="2362200" cy="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969" y="3724275"/>
            <a:ext cx="685631" cy="1076325"/>
          </a:xfrm>
          <a:prstGeom prst="rect">
            <a:avLst/>
          </a:prstGeom>
          <a:noFill/>
        </p:spPr>
      </p:pic>
      <p:sp>
        <p:nvSpPr>
          <p:cNvPr id="41" name="Multiply 40"/>
          <p:cNvSpPr/>
          <p:nvPr/>
        </p:nvSpPr>
        <p:spPr>
          <a:xfrm>
            <a:off x="3429000" y="3429000"/>
            <a:ext cx="533400" cy="381000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Fractional Asymmetric Immunization</a:t>
            </a:r>
            <a:endParaRPr lang="en-US" dirty="0"/>
          </a:p>
        </p:txBody>
      </p:sp>
      <p:pic>
        <p:nvPicPr>
          <p:cNvPr id="1026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489325"/>
            <a:ext cx="2115647" cy="15306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53181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Hospital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307707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Another Hospital</a:t>
            </a:r>
            <a:endParaRPr lang="en-US" sz="3200" dirty="0"/>
          </a:p>
        </p:txBody>
      </p:sp>
      <p:pic>
        <p:nvPicPr>
          <p:cNvPr id="1030" name="Picture 6" descr="http://t1.gstatic.com/images?q=tbn:ANd9GcR0UQ5Xn_TeFRRHqxOxp4aTHTLM-HSJJysK0Vxx5aqgJwxIdcgF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184525"/>
            <a:ext cx="695325" cy="868291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295400"/>
            <a:ext cx="224188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953" y="3482686"/>
            <a:ext cx="2115647" cy="1530639"/>
          </a:xfrm>
          <a:prstGeom prst="rect">
            <a:avLst/>
          </a:prstGeom>
          <a:noFill/>
        </p:spPr>
      </p:pic>
      <p:pic>
        <p:nvPicPr>
          <p:cNvPr id="18" name="Picture 2" descr="https://encrypted-tbn0.google.com/images?q=tbn:ANd9GcS-MBhuasp4hGkQ3IcJSjNkBDhfQn-COEiDrKvY-phaXfgNuOG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5800" y="3260725"/>
            <a:ext cx="562307" cy="590550"/>
          </a:xfrm>
          <a:prstGeom prst="rect">
            <a:avLst/>
          </a:prstGeom>
          <a:noFill/>
        </p:spPr>
      </p:pic>
      <p:grpSp>
        <p:nvGrpSpPr>
          <p:cNvPr id="4" name="Group 26"/>
          <p:cNvGrpSpPr/>
          <p:nvPr/>
        </p:nvGrpSpPr>
        <p:grpSpPr>
          <a:xfrm>
            <a:off x="4038600" y="5181600"/>
            <a:ext cx="1142831" cy="1076325"/>
            <a:chOff x="5791200" y="1219200"/>
            <a:chExt cx="1142831" cy="1076325"/>
          </a:xfrm>
        </p:grpSpPr>
        <p:pic>
          <p:nvPicPr>
            <p:cNvPr id="23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1219200"/>
              <a:ext cx="685631" cy="1076325"/>
            </a:xfrm>
            <a:prstGeom prst="rect">
              <a:avLst/>
            </a:prstGeom>
            <a:noFill/>
          </p:spPr>
        </p:pic>
        <p:pic>
          <p:nvPicPr>
            <p:cNvPr id="24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219200"/>
              <a:ext cx="685631" cy="1076325"/>
            </a:xfrm>
            <a:prstGeom prst="rect">
              <a:avLst/>
            </a:prstGeom>
            <a:noFill/>
          </p:spPr>
        </p:pic>
        <p:pic>
          <p:nvPicPr>
            <p:cNvPr id="25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219200"/>
              <a:ext cx="685631" cy="1076325"/>
            </a:xfrm>
            <a:prstGeom prst="rect">
              <a:avLst/>
            </a:prstGeom>
            <a:noFill/>
          </p:spPr>
        </p:pic>
      </p:grpSp>
      <p:cxnSp>
        <p:nvCxnSpPr>
          <p:cNvPr id="21" name="Straight Arrow Connector 20"/>
          <p:cNvCxnSpPr/>
          <p:nvPr/>
        </p:nvCxnSpPr>
        <p:spPr>
          <a:xfrm flipV="1">
            <a:off x="5029200" y="4724400"/>
            <a:ext cx="1295400" cy="762000"/>
          </a:xfrm>
          <a:prstGeom prst="straightConnector1">
            <a:avLst/>
          </a:prstGeom>
          <a:ln w="698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0400" y="152400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/>
              <a:t>Problem</a:t>
            </a:r>
            <a:r>
              <a:rPr lang="en-US" sz="2800" i="1" dirty="0" smtClean="0"/>
              <a:t>: Given k units of disinfectant, how to distribute them to maximize hospitals saved?</a:t>
            </a:r>
            <a:endParaRPr lang="en-US" sz="2800" i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352800" y="4343400"/>
            <a:ext cx="2362200" cy="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969" y="3724275"/>
            <a:ext cx="685631" cy="1076325"/>
          </a:xfrm>
          <a:prstGeom prst="rect">
            <a:avLst/>
          </a:prstGeom>
          <a:noFill/>
        </p:spPr>
      </p:pic>
      <p:pic>
        <p:nvPicPr>
          <p:cNvPr id="28" name="Picture 4" descr="https://encrypted-tbn0.google.com/images?q=tbn:ANd9GcTVXCoVpzh42HoVOj9yoF42rcS9ci_ozjawSQ22IZvdr2jB0K5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336925"/>
            <a:ext cx="489320" cy="447676"/>
          </a:xfrm>
          <a:prstGeom prst="rect">
            <a:avLst/>
          </a:prstGeom>
          <a:noFill/>
        </p:spPr>
      </p:pic>
      <p:sp>
        <p:nvSpPr>
          <p:cNvPr id="29" name="Multiply 28"/>
          <p:cNvSpPr/>
          <p:nvPr/>
        </p:nvSpPr>
        <p:spPr>
          <a:xfrm>
            <a:off x="3429000" y="3429000"/>
            <a:ext cx="533400" cy="381000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Algorithm “SMART-ALLOC”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28950"/>
            <a:ext cx="3690377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200400"/>
            <a:ext cx="324658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943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CURRENT PRACTICE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5943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SMART-ALLOC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1828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[US-MEDICARE NETWORK 2005]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2098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Each circle is a hospital, ~3000 hospitals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000" dirty="0" smtClean="0"/>
              <a:t>  More than 30,000 patients transferred  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304800" y="1219200"/>
            <a:ext cx="3505200" cy="18288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~6x fewer!</a:t>
            </a:r>
            <a:endParaRPr lang="en-US" sz="3200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28800" y="2286000"/>
            <a:ext cx="0" cy="35052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828800" y="5791200"/>
            <a:ext cx="59436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28800" y="1600200"/>
            <a:ext cx="0" cy="4572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0200" y="16674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≈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48000" y="1600200"/>
            <a:ext cx="9906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7400" y="5715000"/>
            <a:ext cx="990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828800" y="1447800"/>
            <a:ext cx="0" cy="6096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38400" y="5791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Simulations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5791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SMART-ALLOC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114800" y="1600200"/>
            <a:ext cx="685800" cy="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0600" y="1295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&gt; 1 week</a:t>
            </a:r>
            <a:endParaRPr lang="en-US" sz="32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553200" y="5322332"/>
            <a:ext cx="685800" cy="392668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39000" y="5105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14 </a:t>
            </a:r>
            <a:r>
              <a:rPr lang="en-US" sz="3200" b="1" dirty="0" err="1" smtClean="0"/>
              <a:t>secs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76800" y="2590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&gt; 30,000x speed-up!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914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Wall-Clock Time</a:t>
            </a:r>
            <a:endParaRPr lang="en-US" sz="3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48200" y="1676400"/>
            <a:ext cx="0" cy="4038600"/>
          </a:xfrm>
          <a:prstGeom prst="straightConnector1">
            <a:avLst/>
          </a:prstGeom>
          <a:ln w="44450" cap="flat">
            <a:solidFill>
              <a:srgbClr val="7030A0"/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-381000" y="5257800"/>
            <a:ext cx="1219994" cy="794"/>
          </a:xfrm>
          <a:prstGeom prst="straightConnector1">
            <a:avLst/>
          </a:prstGeom>
          <a:ln w="666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1000" y="4649926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Lower is better</a:t>
            </a:r>
            <a:endParaRPr lang="en-US" sz="360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/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44" y="2438400"/>
            <a:ext cx="458965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682" y="2438400"/>
            <a:ext cx="4591319" cy="3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90600" y="6096000"/>
            <a:ext cx="2895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 = 200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400" y="6096000"/>
            <a:ext cx="2895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 = 2000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2286000"/>
            <a:ext cx="3200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PENN-NETWORK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2209800"/>
            <a:ext cx="3200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SECOND-LIFE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38100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F772A"/>
                </a:solidFill>
              </a:rPr>
              <a:t>~5 x</a:t>
            </a:r>
            <a:endParaRPr lang="en-US" sz="2800" b="1" dirty="0">
              <a:solidFill>
                <a:srgbClr val="0F772A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1000" y="4191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0" y="3886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F772A"/>
                </a:solidFill>
              </a:rPr>
              <a:t>~2.5 x</a:t>
            </a:r>
            <a:endParaRPr lang="en-US" sz="2000" b="1" dirty="0">
              <a:solidFill>
                <a:srgbClr val="0F772A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-304800" y="1599406"/>
            <a:ext cx="1219994" cy="794"/>
          </a:xfrm>
          <a:prstGeom prst="straightConnector1">
            <a:avLst/>
          </a:prstGeom>
          <a:ln w="666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07874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Lower is better</a:t>
            </a:r>
            <a:endParaRPr lang="en-US" sz="360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3600" dirty="0" smtClean="0">
                <a:solidFill>
                  <a:srgbClr val="F79646">
                    <a:lumMod val="75000"/>
                  </a:srgbClr>
                </a:solidFill>
              </a:rPr>
              <a:t>Funding</a:t>
            </a:r>
          </a:p>
          <a:p>
            <a:pPr lvl="0">
              <a:buNone/>
            </a:pPr>
            <a:endParaRPr lang="en-US" sz="3600" dirty="0" smtClean="0">
              <a:solidFill>
                <a:srgbClr val="F79646">
                  <a:lumMod val="75000"/>
                </a:srgbClr>
              </a:solidFill>
            </a:endParaRPr>
          </a:p>
          <a:p>
            <a:pPr lvl="0"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7" name="Picture 8" descr="http://t0.gstatic.com/images?q=tbn:ANd9GcQwW9RUUz_lvl3egp8FAlbWHHU3Wy5q-UydlG30DVwo5lUBYlm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267200"/>
            <a:ext cx="1143000" cy="1143000"/>
          </a:xfrm>
          <a:prstGeom prst="rect">
            <a:avLst/>
          </a:prstGeom>
          <a:noFill/>
        </p:spPr>
      </p:pic>
      <p:pic>
        <p:nvPicPr>
          <p:cNvPr id="603138" name="Picture 2" descr="http://t0.gstatic.com/images?q=tbn:ANd9GcQpH156shFzSx1HmAKxsBrk_sUtGWXvGLHm6T2QYpOnRxkrEmDt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1304925" cy="1304925"/>
          </a:xfrm>
          <a:prstGeom prst="rect">
            <a:avLst/>
          </a:prstGeom>
          <a:noFill/>
        </p:spPr>
      </p:pic>
      <p:pic>
        <p:nvPicPr>
          <p:cNvPr id="603140" name="Picture 4" descr="http://t3.gstatic.com/images?q=tbn:ANd9GcTng4xTWHY93yuRDj-Bedx1eiVD1y21bFp2PJksa0lvz_EEgR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362200"/>
            <a:ext cx="990600" cy="1281954"/>
          </a:xfrm>
          <a:prstGeom prst="rect">
            <a:avLst/>
          </a:prstGeom>
          <a:noFill/>
        </p:spPr>
      </p:pic>
      <p:pic>
        <p:nvPicPr>
          <p:cNvPr id="603142" name="Picture 6" descr="http://t3.gstatic.com/images?q=tbn:ANd9GcRyhsRNATG9Oqs9nIruJrm_NKgmSXntnuDzccqbfYZXSEOGlU7S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501154"/>
            <a:ext cx="1716451" cy="940366"/>
          </a:xfrm>
          <a:prstGeom prst="rect">
            <a:avLst/>
          </a:prstGeom>
          <a:noFill/>
        </p:spPr>
      </p:pic>
      <p:pic>
        <p:nvPicPr>
          <p:cNvPr id="603144" name="Picture 8" descr="http://t0.gstatic.com/images?q=tbn:ANd9GcSNeH3e6ds0bO1wz-uyNnvXZK8hcSs_GDAZuIi5zZzLBk_Rje8U-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799" y="4419600"/>
            <a:ext cx="1734515" cy="861803"/>
          </a:xfrm>
          <a:prstGeom prst="rect">
            <a:avLst/>
          </a:prstGeom>
          <a:noFill/>
        </p:spPr>
      </p:pic>
      <p:pic>
        <p:nvPicPr>
          <p:cNvPr id="13" name="Picture 12" descr="http://t0.gstatic.com/images?q=tbn:ANd9GcTwsTT-JitD4771zdQJllgCbZvgmetUu28V59auEze3ysUMA5h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572000"/>
            <a:ext cx="1354245" cy="714376"/>
          </a:xfrm>
          <a:prstGeom prst="rect">
            <a:avLst/>
          </a:prstGeom>
          <a:noFill/>
        </p:spPr>
      </p:pic>
      <p:pic>
        <p:nvPicPr>
          <p:cNvPr id="603148" name="Picture 12" descr="http://t1.gstatic.com/images?q=tbn:ANd9GcSR3_6yIokeQSlPL-KSrCEEZj_lZw4UJspnJMK1dfzAlXRQoa_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665866"/>
            <a:ext cx="2181225" cy="515734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spcBef>
                <a:spcPts val="600"/>
              </a:spcBef>
              <a:buSzPct val="125000"/>
              <a:buFont typeface="+mj-lt"/>
              <a:buAutoNum type="arabicPeriod"/>
            </a:pPr>
            <a:r>
              <a:rPr lang="en-US" sz="4923" i="1" dirty="0" smtClean="0">
                <a:latin typeface="Palatino Linotype" pitchFamily="18" charset="0"/>
              </a:rPr>
              <a:t>Threshold Conditions for Arbitrary Cascade Models on Arbitrary Networks (B. </a:t>
            </a:r>
            <a:r>
              <a:rPr lang="en-US" sz="4923" i="1" dirty="0" err="1" smtClean="0">
                <a:latin typeface="Palatino Linotype" pitchFamily="18" charset="0"/>
              </a:rPr>
              <a:t>Aditya</a:t>
            </a:r>
            <a:r>
              <a:rPr lang="en-US" sz="4923" i="1" dirty="0" smtClean="0">
                <a:latin typeface="Palatino Linotype" pitchFamily="18" charset="0"/>
              </a:rPr>
              <a:t> </a:t>
            </a:r>
            <a:r>
              <a:rPr lang="en-US" sz="4923" i="1" dirty="0" err="1" smtClean="0">
                <a:latin typeface="Palatino Linotype" pitchFamily="18" charset="0"/>
              </a:rPr>
              <a:t>Prakash</a:t>
            </a:r>
            <a:r>
              <a:rPr lang="en-US" sz="4923" i="1" dirty="0" smtClean="0">
                <a:latin typeface="Palatino Linotype" pitchFamily="18" charset="0"/>
              </a:rPr>
              <a:t>, </a:t>
            </a:r>
            <a:r>
              <a:rPr lang="en-US" sz="4923" i="1" dirty="0" err="1" smtClean="0">
                <a:latin typeface="Palatino Linotype" pitchFamily="18" charset="0"/>
              </a:rPr>
              <a:t>Deepayan</a:t>
            </a:r>
            <a:r>
              <a:rPr lang="en-US" sz="4923" i="1" dirty="0" smtClean="0">
                <a:latin typeface="Palatino Linotype" pitchFamily="18" charset="0"/>
              </a:rPr>
              <a:t> </a:t>
            </a:r>
            <a:r>
              <a:rPr lang="en-US" sz="4923" i="1" dirty="0" err="1" smtClean="0">
                <a:latin typeface="Palatino Linotype" pitchFamily="18" charset="0"/>
              </a:rPr>
              <a:t>Chakrabarti</a:t>
            </a:r>
            <a:r>
              <a:rPr lang="en-US" sz="4923" i="1" dirty="0" smtClean="0">
                <a:latin typeface="Palatino Linotype" pitchFamily="18" charset="0"/>
              </a:rPr>
              <a:t>, </a:t>
            </a:r>
            <a:r>
              <a:rPr lang="en-US" sz="4923" i="1" dirty="0" err="1" smtClean="0">
                <a:latin typeface="Palatino Linotype" pitchFamily="18" charset="0"/>
              </a:rPr>
              <a:t>Michalis</a:t>
            </a:r>
            <a:r>
              <a:rPr lang="en-US" sz="4923" i="1" dirty="0" smtClean="0">
                <a:latin typeface="Palatino Linotype" pitchFamily="18" charset="0"/>
              </a:rPr>
              <a:t> </a:t>
            </a:r>
            <a:r>
              <a:rPr lang="en-US" sz="4923" i="1" dirty="0" err="1" smtClean="0">
                <a:latin typeface="Palatino Linotype" pitchFamily="18" charset="0"/>
              </a:rPr>
              <a:t>Faloutsos</a:t>
            </a:r>
            <a:r>
              <a:rPr lang="en-US" sz="4923" i="1" dirty="0" smtClean="0">
                <a:latin typeface="Palatino Linotype" pitchFamily="18" charset="0"/>
              </a:rPr>
              <a:t>, Nicholas </a:t>
            </a:r>
            <a:r>
              <a:rPr lang="en-US" sz="4923" i="1" dirty="0" err="1" smtClean="0">
                <a:latin typeface="Palatino Linotype" pitchFamily="18" charset="0"/>
              </a:rPr>
              <a:t>Valler</a:t>
            </a:r>
            <a:r>
              <a:rPr lang="en-US" sz="4923" i="1" dirty="0" smtClean="0">
                <a:latin typeface="Palatino Linotype" pitchFamily="18" charset="0"/>
              </a:rPr>
              <a:t>, Christos </a:t>
            </a:r>
            <a:r>
              <a:rPr lang="en-US" sz="4923" i="1" dirty="0" err="1" smtClean="0">
                <a:latin typeface="Palatino Linotype" pitchFamily="18" charset="0"/>
              </a:rPr>
              <a:t>Faloutsos</a:t>
            </a:r>
            <a:r>
              <a:rPr lang="en-US" sz="4923" i="1" dirty="0" smtClean="0">
                <a:latin typeface="Palatino Linotype" pitchFamily="18" charset="0"/>
              </a:rPr>
              <a:t>) </a:t>
            </a:r>
            <a:r>
              <a:rPr lang="en-US" sz="4923" dirty="0" smtClean="0">
                <a:latin typeface="Palatino Linotype" pitchFamily="18" charset="0"/>
              </a:rPr>
              <a:t>- In IEEE ICDM 2011, Vancouver (</a:t>
            </a:r>
            <a:r>
              <a:rPr lang="en-US" sz="4923" i="1" dirty="0" smtClean="0">
                <a:latin typeface="Palatino Linotype" pitchFamily="18" charset="0"/>
              </a:rPr>
              <a:t>Invited to KAIS Journal </a:t>
            </a:r>
            <a:r>
              <a:rPr lang="en-US" sz="4923" b="1" i="1" dirty="0" smtClean="0">
                <a:latin typeface="Palatino Linotype" pitchFamily="18" charset="0"/>
              </a:rPr>
              <a:t>Best Papers of ICDM</a:t>
            </a:r>
            <a:r>
              <a:rPr lang="en-US" sz="4923" i="1" dirty="0" smtClean="0">
                <a:latin typeface="Palatino Linotype" pitchFamily="18" charset="0"/>
              </a:rPr>
              <a:t>.)</a:t>
            </a:r>
          </a:p>
          <a:p>
            <a:pPr marL="514350" indent="-514350">
              <a:spcBef>
                <a:spcPts val="600"/>
              </a:spcBef>
              <a:buSzPct val="125000"/>
              <a:buFont typeface="+mj-lt"/>
              <a:buAutoNum type="arabicPeriod"/>
            </a:pPr>
            <a:r>
              <a:rPr lang="en-US" sz="4923" i="1" dirty="0" smtClean="0">
                <a:latin typeface="Palatino Linotype" pitchFamily="18" charset="0"/>
              </a:rPr>
              <a:t>Virus Propagation on Time-Varying Networks: Theory and Immunization Algorithms</a:t>
            </a:r>
            <a:r>
              <a:rPr lang="en-US" sz="4923" dirty="0" smtClean="0">
                <a:latin typeface="Palatino Linotype" pitchFamily="18" charset="0"/>
              </a:rPr>
              <a:t> </a:t>
            </a:r>
            <a:r>
              <a:rPr lang="en-US" sz="4923" i="1" dirty="0" smtClean="0">
                <a:latin typeface="Palatino Linotype" pitchFamily="18" charset="0"/>
              </a:rPr>
              <a:t>(B. </a:t>
            </a:r>
            <a:r>
              <a:rPr lang="en-US" sz="4923" i="1" dirty="0" err="1" smtClean="0">
                <a:latin typeface="Palatino Linotype" pitchFamily="18" charset="0"/>
              </a:rPr>
              <a:t>Aditya</a:t>
            </a:r>
            <a:r>
              <a:rPr lang="en-US" sz="4923" i="1" dirty="0" smtClean="0">
                <a:latin typeface="Palatino Linotype" pitchFamily="18" charset="0"/>
              </a:rPr>
              <a:t> </a:t>
            </a:r>
            <a:r>
              <a:rPr lang="en-US" sz="4923" i="1" dirty="0" err="1" smtClean="0">
                <a:latin typeface="Palatino Linotype" pitchFamily="18" charset="0"/>
              </a:rPr>
              <a:t>Prakash</a:t>
            </a:r>
            <a:r>
              <a:rPr lang="en-US" sz="4923" i="1" dirty="0" smtClean="0">
                <a:latin typeface="Palatino Linotype" pitchFamily="18" charset="0"/>
              </a:rPr>
              <a:t>, </a:t>
            </a:r>
            <a:r>
              <a:rPr lang="en-US" sz="4923" i="1" dirty="0" err="1" smtClean="0">
                <a:latin typeface="Palatino Linotype" pitchFamily="18" charset="0"/>
              </a:rPr>
              <a:t>Hanghang</a:t>
            </a:r>
            <a:r>
              <a:rPr lang="en-US" sz="4923" i="1" dirty="0" smtClean="0">
                <a:latin typeface="Palatino Linotype" pitchFamily="18" charset="0"/>
              </a:rPr>
              <a:t> Tong, Nicholas </a:t>
            </a:r>
            <a:r>
              <a:rPr lang="en-US" sz="4923" i="1" dirty="0" err="1" smtClean="0">
                <a:latin typeface="Palatino Linotype" pitchFamily="18" charset="0"/>
              </a:rPr>
              <a:t>Valler</a:t>
            </a:r>
            <a:r>
              <a:rPr lang="en-US" sz="4923" i="1" dirty="0" smtClean="0">
                <a:latin typeface="Palatino Linotype" pitchFamily="18" charset="0"/>
              </a:rPr>
              <a:t>, </a:t>
            </a:r>
            <a:r>
              <a:rPr lang="en-US" sz="4923" i="1" dirty="0" err="1" smtClean="0">
                <a:latin typeface="Palatino Linotype" pitchFamily="18" charset="0"/>
              </a:rPr>
              <a:t>Michalis</a:t>
            </a:r>
            <a:r>
              <a:rPr lang="en-US" sz="4923" i="1" dirty="0" smtClean="0">
                <a:latin typeface="Palatino Linotype" pitchFamily="18" charset="0"/>
              </a:rPr>
              <a:t> </a:t>
            </a:r>
            <a:r>
              <a:rPr lang="en-US" sz="4923" i="1" dirty="0" err="1" smtClean="0">
                <a:latin typeface="Palatino Linotype" pitchFamily="18" charset="0"/>
              </a:rPr>
              <a:t>Faloutsos</a:t>
            </a:r>
            <a:r>
              <a:rPr lang="en-US" sz="4923" i="1" dirty="0" smtClean="0">
                <a:latin typeface="Palatino Linotype" pitchFamily="18" charset="0"/>
              </a:rPr>
              <a:t> and Christos </a:t>
            </a:r>
            <a:r>
              <a:rPr lang="en-US" sz="4923" i="1" dirty="0" err="1" smtClean="0">
                <a:latin typeface="Palatino Linotype" pitchFamily="18" charset="0"/>
              </a:rPr>
              <a:t>Faloutsos</a:t>
            </a:r>
            <a:r>
              <a:rPr lang="en-US" sz="4923" i="1" dirty="0" smtClean="0">
                <a:latin typeface="Palatino Linotype" pitchFamily="18" charset="0"/>
              </a:rPr>
              <a:t>)</a:t>
            </a:r>
            <a:r>
              <a:rPr lang="en-US" sz="4923" dirty="0" smtClean="0">
                <a:latin typeface="Palatino Linotype" pitchFamily="18" charset="0"/>
              </a:rPr>
              <a:t> – In ECML-PKDD 2010, Barcelona, Spain</a:t>
            </a:r>
            <a:endParaRPr lang="en-US" sz="4923" i="1" dirty="0" smtClean="0">
              <a:latin typeface="Palatino Linotype" pitchFamily="18" charset="0"/>
            </a:endParaRPr>
          </a:p>
          <a:p>
            <a:pPr marL="514350" indent="-514350">
              <a:spcBef>
                <a:spcPts val="600"/>
              </a:spcBef>
              <a:buSzPct val="125000"/>
              <a:buFont typeface="+mj-lt"/>
              <a:buAutoNum type="arabicPeriod"/>
            </a:pP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Epidemic Spreading on Mobile Ad Hoc Networks: Determining the Tipping Point (Nicholas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Valler</a:t>
            </a:r>
            <a:r>
              <a:rPr lang="en-US" sz="4923" b="1" i="1" dirty="0" smtClean="0">
                <a:solidFill>
                  <a:prstClr val="black"/>
                </a:solidFill>
                <a:latin typeface="Palatino Linotype" pitchFamily="18" charset="0"/>
              </a:rPr>
              <a:t>, 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B.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Aditya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Prakash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,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Hanghang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 Tong,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Michalis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Faloutsos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 and Christos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Faloutsos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) – </a:t>
            </a:r>
            <a:r>
              <a:rPr lang="en-US" sz="4923" dirty="0" smtClean="0">
                <a:solidFill>
                  <a:prstClr val="black"/>
                </a:solidFill>
                <a:latin typeface="Palatino Linotype" pitchFamily="18" charset="0"/>
              </a:rPr>
              <a:t>In IEEE NETWORKING 2011, Valencia, Spain</a:t>
            </a:r>
            <a:endParaRPr lang="en-US" sz="4923" i="1" dirty="0" smtClean="0">
              <a:latin typeface="Palatino Linotype" pitchFamily="18" charset="0"/>
            </a:endParaRPr>
          </a:p>
          <a:p>
            <a:pPr marL="514350" lvl="0" indent="-514350">
              <a:spcBef>
                <a:spcPts val="600"/>
              </a:spcBef>
              <a:buSzPct val="125000"/>
              <a:buFont typeface="+mj-lt"/>
              <a:buAutoNum type="arabicPeriod"/>
            </a:pPr>
            <a:r>
              <a:rPr lang="en-US" sz="4923" i="1" dirty="0" smtClean="0">
                <a:latin typeface="Palatino Linotype" pitchFamily="18" charset="0"/>
              </a:rPr>
              <a:t>Winner-takes-all: Competing Viruses or Ideas on fair-play networks (B. </a:t>
            </a:r>
            <a:r>
              <a:rPr lang="en-US" sz="4923" i="1" dirty="0" err="1" smtClean="0">
                <a:latin typeface="Palatino Linotype" pitchFamily="18" charset="0"/>
              </a:rPr>
              <a:t>Aditya</a:t>
            </a:r>
            <a:r>
              <a:rPr lang="en-US" sz="4923" i="1" dirty="0" smtClean="0">
                <a:latin typeface="Palatino Linotype" pitchFamily="18" charset="0"/>
              </a:rPr>
              <a:t> </a:t>
            </a:r>
            <a:r>
              <a:rPr lang="en-US" sz="4923" i="1" dirty="0" err="1" smtClean="0">
                <a:latin typeface="Palatino Linotype" pitchFamily="18" charset="0"/>
              </a:rPr>
              <a:t>Prakash</a:t>
            </a:r>
            <a:r>
              <a:rPr lang="en-US" sz="4923" i="1" dirty="0" smtClean="0">
                <a:latin typeface="Palatino Linotype" pitchFamily="18" charset="0"/>
              </a:rPr>
              <a:t>, Alex </a:t>
            </a:r>
            <a:r>
              <a:rPr lang="en-US" sz="4923" i="1" dirty="0" err="1" smtClean="0">
                <a:latin typeface="Palatino Linotype" pitchFamily="18" charset="0"/>
              </a:rPr>
              <a:t>Beutel</a:t>
            </a:r>
            <a:r>
              <a:rPr lang="en-US" sz="4923" i="1" dirty="0" smtClean="0">
                <a:latin typeface="Palatino Linotype" pitchFamily="18" charset="0"/>
              </a:rPr>
              <a:t>, </a:t>
            </a:r>
            <a:r>
              <a:rPr lang="en-US" sz="4923" i="1" dirty="0" err="1" smtClean="0">
                <a:latin typeface="Palatino Linotype" pitchFamily="18" charset="0"/>
              </a:rPr>
              <a:t>Roni</a:t>
            </a:r>
            <a:r>
              <a:rPr lang="en-US" sz="4923" i="1" dirty="0" smtClean="0">
                <a:latin typeface="Palatino Linotype" pitchFamily="18" charset="0"/>
              </a:rPr>
              <a:t> Rosenfeld, Christos </a:t>
            </a:r>
            <a:r>
              <a:rPr lang="en-US" sz="4923" i="1" dirty="0" err="1" smtClean="0">
                <a:latin typeface="Palatino Linotype" pitchFamily="18" charset="0"/>
              </a:rPr>
              <a:t>Faloutsos</a:t>
            </a:r>
            <a:r>
              <a:rPr lang="en-US" sz="4923" i="1" dirty="0" smtClean="0">
                <a:latin typeface="Palatino Linotype" pitchFamily="18" charset="0"/>
              </a:rPr>
              <a:t>)</a:t>
            </a:r>
            <a:r>
              <a:rPr lang="en-US" sz="4923" dirty="0" smtClean="0">
                <a:latin typeface="Palatino Linotype" pitchFamily="18" charset="0"/>
              </a:rPr>
              <a:t> – In WWW 2012, Lyon</a:t>
            </a:r>
          </a:p>
          <a:p>
            <a:pPr marL="514350" lvl="0" indent="-514350">
              <a:spcBef>
                <a:spcPts val="600"/>
              </a:spcBef>
              <a:buSzPct val="125000"/>
              <a:buFont typeface="+mj-lt"/>
              <a:buAutoNum type="arabicPeriod"/>
            </a:pPr>
            <a:r>
              <a:rPr lang="en-US" sz="4923" i="1" dirty="0" smtClean="0">
                <a:latin typeface="Palatino Linotype" pitchFamily="18" charset="0"/>
              </a:rPr>
              <a:t>On the Vulnerability of Large Graphs (</a:t>
            </a:r>
            <a:r>
              <a:rPr lang="en-US" sz="4923" i="1" dirty="0" err="1" smtClean="0">
                <a:latin typeface="Palatino Linotype" pitchFamily="18" charset="0"/>
              </a:rPr>
              <a:t>Hanghang</a:t>
            </a:r>
            <a:r>
              <a:rPr lang="en-US" sz="4923" i="1" dirty="0" smtClean="0">
                <a:latin typeface="Palatino Linotype" pitchFamily="18" charset="0"/>
              </a:rPr>
              <a:t> Tong, B. </a:t>
            </a:r>
            <a:r>
              <a:rPr lang="en-US" sz="4923" i="1" dirty="0" err="1" smtClean="0">
                <a:latin typeface="Palatino Linotype" pitchFamily="18" charset="0"/>
              </a:rPr>
              <a:t>Aditya</a:t>
            </a:r>
            <a:r>
              <a:rPr lang="en-US" sz="4923" i="1" dirty="0" smtClean="0">
                <a:latin typeface="Palatino Linotype" pitchFamily="18" charset="0"/>
              </a:rPr>
              <a:t> </a:t>
            </a:r>
            <a:r>
              <a:rPr lang="en-US" sz="4923" i="1" dirty="0" err="1" smtClean="0">
                <a:latin typeface="Palatino Linotype" pitchFamily="18" charset="0"/>
              </a:rPr>
              <a:t>Prakash</a:t>
            </a:r>
            <a:r>
              <a:rPr lang="en-US" sz="4923" i="1" dirty="0" smtClean="0">
                <a:latin typeface="Palatino Linotype" pitchFamily="18" charset="0"/>
              </a:rPr>
              <a:t>, Tina </a:t>
            </a:r>
            <a:r>
              <a:rPr lang="en-US" sz="4923" i="1" dirty="0" err="1" smtClean="0">
                <a:latin typeface="Palatino Linotype" pitchFamily="18" charset="0"/>
              </a:rPr>
              <a:t>Eliassi-Rad</a:t>
            </a:r>
            <a:r>
              <a:rPr lang="en-US" sz="4923" i="1" dirty="0" smtClean="0">
                <a:latin typeface="Palatino Linotype" pitchFamily="18" charset="0"/>
              </a:rPr>
              <a:t> and Christos </a:t>
            </a:r>
            <a:r>
              <a:rPr lang="en-US" sz="4923" i="1" dirty="0" err="1" smtClean="0">
                <a:latin typeface="Palatino Linotype" pitchFamily="18" charset="0"/>
              </a:rPr>
              <a:t>Faloutsos</a:t>
            </a:r>
            <a:r>
              <a:rPr lang="en-US" sz="4923" i="1" dirty="0" smtClean="0">
                <a:latin typeface="Palatino Linotype" pitchFamily="18" charset="0"/>
              </a:rPr>
              <a:t>) – </a:t>
            </a:r>
            <a:r>
              <a:rPr lang="en-US" sz="4923" dirty="0" smtClean="0">
                <a:latin typeface="Palatino Linotype" pitchFamily="18" charset="0"/>
              </a:rPr>
              <a:t>In IEEE ICDM 2010, Sydney, Australia</a:t>
            </a:r>
          </a:p>
          <a:p>
            <a:pPr marL="514350" indent="-514350">
              <a:spcBef>
                <a:spcPts val="600"/>
              </a:spcBef>
              <a:buSzPct val="125000"/>
              <a:buFont typeface="+mj-lt"/>
              <a:buAutoNum type="arabicPeriod"/>
            </a:pP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Fractional Immunization of Networks (B.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Aditya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Prakash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,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Lada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Adamic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, Theodore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Iwashyna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,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Hanghang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 Tong, Christos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Faloutsos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)  -</a:t>
            </a:r>
            <a:r>
              <a:rPr lang="en-US" sz="4923" dirty="0" smtClean="0">
                <a:solidFill>
                  <a:prstClr val="black"/>
                </a:solidFill>
                <a:latin typeface="Palatino Linotype" pitchFamily="18" charset="0"/>
              </a:rPr>
              <a:t> Under Submission</a:t>
            </a:r>
            <a:endParaRPr lang="en-US" sz="4923" i="1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marL="514350" indent="-514350">
              <a:spcBef>
                <a:spcPts val="600"/>
              </a:spcBef>
              <a:buSzPct val="125000"/>
              <a:buFont typeface="+mj-lt"/>
              <a:buAutoNum type="arabicPeriod"/>
            </a:pP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Rise and Fall Patterns of Information Diffusion: Model and Implications (Yasuko Matsubara, Yasushi Sakurai, B.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Aditya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Prakash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, Lei Li, Christos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</a:rPr>
              <a:t>Faloutsos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</a:rPr>
              <a:t>) </a:t>
            </a:r>
            <a:r>
              <a:rPr lang="en-US" sz="4923" dirty="0" smtClean="0">
                <a:solidFill>
                  <a:prstClr val="black"/>
                </a:solidFill>
                <a:latin typeface="Palatino Linotype" pitchFamily="18" charset="0"/>
              </a:rPr>
              <a:t>- Under Submission</a:t>
            </a:r>
            <a:endParaRPr lang="en-US" sz="4923" i="1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marL="514350" indent="-514350">
              <a:spcBef>
                <a:spcPts val="600"/>
              </a:spcBef>
              <a:buSzPct val="125000"/>
              <a:buNone/>
            </a:pPr>
            <a:endParaRPr lang="en-US" sz="3600" i="1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marL="514350" indent="-514350">
              <a:spcBef>
                <a:spcPts val="600"/>
              </a:spcBef>
              <a:buSzPct val="125000"/>
              <a:buFont typeface="+mj-lt"/>
              <a:buAutoNum type="arabicPeriod"/>
            </a:pPr>
            <a:endParaRPr lang="en-US" sz="3600" i="1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marL="514350" lvl="0" indent="-514350">
              <a:spcBef>
                <a:spcPts val="600"/>
              </a:spcBef>
              <a:buSzPct val="125000"/>
              <a:buFont typeface="+mj-lt"/>
              <a:buAutoNum type="arabicPeriod"/>
            </a:pPr>
            <a:endParaRPr lang="en-US" sz="3400" dirty="0" smtClean="0">
              <a:latin typeface="Palatino Linotype" pitchFamily="18" charset="0"/>
            </a:endParaRPr>
          </a:p>
          <a:p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009673-7D86-4311-A348-8ABA299544C3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638800"/>
            <a:ext cx="61350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http://</a:t>
            </a:r>
            <a:r>
              <a:rPr lang="en-US" sz="3200" dirty="0" err="1" smtClean="0">
                <a:solidFill>
                  <a:srgbClr val="800000"/>
                </a:solidFill>
              </a:rPr>
              <a:t>www.cs.cmu.edu/~badityap</a:t>
            </a:r>
            <a:r>
              <a:rPr lang="en-US" sz="3200" dirty="0" smtClean="0">
                <a:solidFill>
                  <a:srgbClr val="800000"/>
                </a:solidFill>
              </a:rPr>
              <a:t>/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2857" y="2981564"/>
            <a:ext cx="2786062" cy="1072947"/>
          </a:xfrm>
          <a:custGeom>
            <a:avLst/>
            <a:gdLst>
              <a:gd name="connsiteX0" fmla="*/ 0 w 2786062"/>
              <a:gd name="connsiteY0" fmla="*/ 0 h 1072947"/>
              <a:gd name="connsiteX1" fmla="*/ 2786062 w 2786062"/>
              <a:gd name="connsiteY1" fmla="*/ 0 h 1072947"/>
              <a:gd name="connsiteX2" fmla="*/ 2786062 w 2786062"/>
              <a:gd name="connsiteY2" fmla="*/ 1072947 h 1072947"/>
              <a:gd name="connsiteX3" fmla="*/ 0 w 2786062"/>
              <a:gd name="connsiteY3" fmla="*/ 1072947 h 1072947"/>
              <a:gd name="connsiteX4" fmla="*/ 0 w 2786062"/>
              <a:gd name="connsiteY4" fmla="*/ 0 h 107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072947">
                <a:moveTo>
                  <a:pt x="0" y="0"/>
                </a:moveTo>
                <a:lnTo>
                  <a:pt x="2786062" y="0"/>
                </a:lnTo>
                <a:lnTo>
                  <a:pt x="2786062" y="1072947"/>
                </a:lnTo>
                <a:lnTo>
                  <a:pt x="0" y="1072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/>
              <a:t>Analysis</a:t>
            </a:r>
            <a:endParaRPr lang="en-US" sz="4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233738" y="2994515"/>
            <a:ext cx="2786062" cy="1086110"/>
          </a:xfrm>
          <a:custGeom>
            <a:avLst/>
            <a:gdLst>
              <a:gd name="connsiteX0" fmla="*/ 0 w 2786062"/>
              <a:gd name="connsiteY0" fmla="*/ 0 h 1086110"/>
              <a:gd name="connsiteX1" fmla="*/ 2786062 w 2786062"/>
              <a:gd name="connsiteY1" fmla="*/ 0 h 1086110"/>
              <a:gd name="connsiteX2" fmla="*/ 2786062 w 2786062"/>
              <a:gd name="connsiteY2" fmla="*/ 1086110 h 1086110"/>
              <a:gd name="connsiteX3" fmla="*/ 0 w 2786062"/>
              <a:gd name="connsiteY3" fmla="*/ 1086110 h 1086110"/>
              <a:gd name="connsiteX4" fmla="*/ 0 w 2786062"/>
              <a:gd name="connsiteY4" fmla="*/ 0 h 108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086110">
                <a:moveTo>
                  <a:pt x="0" y="0"/>
                </a:moveTo>
                <a:lnTo>
                  <a:pt x="2786062" y="0"/>
                </a:lnTo>
                <a:lnTo>
                  <a:pt x="2786062" y="1086110"/>
                </a:lnTo>
                <a:lnTo>
                  <a:pt x="0" y="10861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2232385"/>
              <a:satOff val="13449"/>
              <a:lumOff val="1078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Policy/Action</a:t>
            </a:r>
            <a:endParaRPr lang="en-US" sz="3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6400800" y="2971800"/>
            <a:ext cx="2743200" cy="1143000"/>
          </a:xfrm>
          <a:custGeom>
            <a:avLst/>
            <a:gdLst>
              <a:gd name="connsiteX0" fmla="*/ 0 w 2786062"/>
              <a:gd name="connsiteY0" fmla="*/ 0 h 1086110"/>
              <a:gd name="connsiteX1" fmla="*/ 2786062 w 2786062"/>
              <a:gd name="connsiteY1" fmla="*/ 0 h 1086110"/>
              <a:gd name="connsiteX2" fmla="*/ 2786062 w 2786062"/>
              <a:gd name="connsiteY2" fmla="*/ 1086110 h 1086110"/>
              <a:gd name="connsiteX3" fmla="*/ 0 w 2786062"/>
              <a:gd name="connsiteY3" fmla="*/ 1086110 h 1086110"/>
              <a:gd name="connsiteX4" fmla="*/ 0 w 2786062"/>
              <a:gd name="connsiteY4" fmla="*/ 0 h 108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086110">
                <a:moveTo>
                  <a:pt x="0" y="0"/>
                </a:moveTo>
                <a:lnTo>
                  <a:pt x="2786062" y="0"/>
                </a:lnTo>
                <a:lnTo>
                  <a:pt x="2786062" y="1086110"/>
                </a:lnTo>
                <a:lnTo>
                  <a:pt x="0" y="10861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Data</a:t>
            </a:r>
            <a:endParaRPr lang="en-US" sz="40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Propagation on Large Networks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743200"/>
            <a:ext cx="9067800" cy="0"/>
          </a:xfrm>
          <a:prstGeom prst="line">
            <a:avLst/>
          </a:prstGeom>
          <a:ln w="76200" cap="rnd" cmpd="sng">
            <a:prstDash val="sysDot"/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2954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B. Aditya Prakash </a:t>
            </a:r>
          </a:p>
          <a:p>
            <a:r>
              <a:rPr lang="en-US" sz="4000" b="1" dirty="0" smtClean="0"/>
              <a:t>Christos Faloutsos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3200" y="609600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9730" name="Picture 2"/>
          <p:cNvPicPr>
            <a:picLocks noChangeAspect="1" noChangeArrowheads="1"/>
          </p:cNvPicPr>
          <p:nvPr/>
        </p:nvPicPr>
        <p:blipFill>
          <a:blip r:embed="rId3" cstate="print"/>
          <a:srcRect l="13000" r="12500"/>
          <a:stretch>
            <a:fillRect/>
          </a:stretch>
        </p:blipFill>
        <p:spPr bwMode="auto">
          <a:xfrm>
            <a:off x="93810" y="4419600"/>
            <a:ext cx="2623989" cy="198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9731" name="Picture 3"/>
          <p:cNvPicPr>
            <a:picLocks noChangeAspect="1" noChangeArrowheads="1"/>
          </p:cNvPicPr>
          <p:nvPr/>
        </p:nvPicPr>
        <p:blipFill>
          <a:blip r:embed="rId4" cstate="print"/>
          <a:srcRect l="13000" r="12500"/>
          <a:stretch>
            <a:fillRect/>
          </a:stretch>
        </p:blipFill>
        <p:spPr bwMode="auto">
          <a:xfrm>
            <a:off x="3294210" y="4419600"/>
            <a:ext cx="262399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9732" name="Picture 4"/>
          <p:cNvPicPr>
            <a:picLocks noChangeAspect="1" noChangeArrowheads="1"/>
          </p:cNvPicPr>
          <p:nvPr/>
        </p:nvPicPr>
        <p:blipFill>
          <a:blip r:embed="rId5" cstate="print"/>
          <a:srcRect l="13000" r="13000"/>
          <a:stretch>
            <a:fillRect/>
          </a:stretch>
        </p:blipFill>
        <p:spPr bwMode="auto">
          <a:xfrm>
            <a:off x="6705600" y="914400"/>
            <a:ext cx="230564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213441" name="Picture 1"/>
          <p:cNvPicPr>
            <a:picLocks noChangeAspect="1" noChangeArrowheads="1"/>
          </p:cNvPicPr>
          <p:nvPr/>
        </p:nvPicPr>
        <p:blipFill>
          <a:blip r:embed="rId6" cstate="print"/>
          <a:srcRect l="13000" r="13000"/>
          <a:stretch>
            <a:fillRect/>
          </a:stretch>
        </p:blipFill>
        <p:spPr bwMode="auto">
          <a:xfrm>
            <a:off x="6385222" y="4419600"/>
            <a:ext cx="2682578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6400800" y="44196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care? (1: Epidemiology)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14550"/>
            <a:ext cx="3690377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86000"/>
            <a:ext cx="315883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13022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CURRENT PRACTICE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1302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OUR METHOD</a:t>
            </a:r>
            <a:endParaRPr lang="en-US" sz="3200" dirty="0"/>
          </a:p>
        </p:txBody>
      </p:sp>
      <p:sp>
        <p:nvSpPr>
          <p:cNvPr id="8" name="Explosion 2 7"/>
          <p:cNvSpPr/>
          <p:nvPr/>
        </p:nvSpPr>
        <p:spPr>
          <a:xfrm>
            <a:off x="2057400" y="1066800"/>
            <a:ext cx="3505200" cy="18288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~6x fewer!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2362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[US-MEDICARE NETWORK 2005]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197626" y="3252970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 rot="18316576">
            <a:off x="8016392" y="3313257"/>
            <a:ext cx="914184" cy="510801"/>
          </a:xfrm>
          <a:prstGeom prst="corner">
            <a:avLst>
              <a:gd name="adj1" fmla="val 26415"/>
              <a:gd name="adj2" fmla="val 24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22860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23622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9624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81600" y="41148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Hospital-acquired inf. took 99K+ lives, cost $5B+ (all per year)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care? (2: Online Diffusion)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6020874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17145" b="17145"/>
          <a:stretch>
            <a:fillRect/>
          </a:stretch>
        </p:blipFill>
        <p:spPr bwMode="auto">
          <a:xfrm>
            <a:off x="6858000" y="2286000"/>
            <a:ext cx="1905000" cy="46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657600"/>
            <a:ext cx="1905000" cy="52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334000"/>
            <a:ext cx="1981200" cy="52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15000" y="1447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rgbClr val="C00000"/>
                </a:solidFill>
              </a:rPr>
              <a:t>&gt; 800m users, ~$1B revenue </a:t>
            </a:r>
            <a:r>
              <a:rPr lang="en-US" sz="2400" i="1" dirty="0" smtClean="0">
                <a:solidFill>
                  <a:srgbClr val="0070C0"/>
                </a:solidFill>
              </a:rPr>
              <a:t>[WSJ 2010]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3200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rgbClr val="C00000"/>
                </a:solidFill>
              </a:rPr>
              <a:t> ~100m active users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4876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rgbClr val="C00000"/>
                </a:solidFill>
              </a:rPr>
              <a:t>&gt; 50m users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care? (2: Online Diffusion)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 Processes over networks</a:t>
            </a:r>
          </a:p>
        </p:txBody>
      </p:sp>
      <p:grpSp>
        <p:nvGrpSpPr>
          <p:cNvPr id="4" name="Group 13"/>
          <p:cNvGrpSpPr/>
          <p:nvPr/>
        </p:nvGrpSpPr>
        <p:grpSpPr>
          <a:xfrm>
            <a:off x="2209800" y="2667000"/>
            <a:ext cx="3429000" cy="2990850"/>
            <a:chOff x="3124200" y="2667000"/>
            <a:chExt cx="3429000" cy="2990850"/>
          </a:xfrm>
        </p:grpSpPr>
        <p:pic>
          <p:nvPicPr>
            <p:cNvPr id="47106" name="Picture 2" descr="http://blog.socialmaximizer.com/wp-content/uploads/2011/11/twitter-follower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4200" y="2667000"/>
              <a:ext cx="2990850" cy="299085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4419600" y="5181600"/>
              <a:ext cx="2133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Celebrity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Oval Callout 14"/>
          <p:cNvSpPr/>
          <p:nvPr/>
        </p:nvSpPr>
        <p:spPr>
          <a:xfrm>
            <a:off x="5334000" y="2438400"/>
            <a:ext cx="3276600" cy="1295400"/>
          </a:xfrm>
          <a:prstGeom prst="wedgeEllipseCallout">
            <a:avLst>
              <a:gd name="adj1" fmla="val -50679"/>
              <a:gd name="adj2" fmla="val 56132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Buy Versace™!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" name="Picture 4" descr="http://t0.gstatic.com/images?q=tbn:ANd9GcQndWUYE6dzSOOp2P_N3La9oFJ_T2Af9fpOsaDxUooGkt_CBFQg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343400"/>
            <a:ext cx="1607344" cy="1600201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3962400"/>
            <a:ext cx="2133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Followers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95400" y="4495800"/>
            <a:ext cx="914400" cy="304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95800" y="4648200"/>
            <a:ext cx="0" cy="609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295400" y="3657600"/>
            <a:ext cx="914400" cy="304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5000" y="5867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Social Media Marketing</a:t>
            </a:r>
            <a:endParaRPr lang="en-US" sz="280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FIRSTN@CWIULINFUVWYY57I" val="40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73159</TotalTime>
  <Words>3488</Words>
  <Application>Microsoft Macintosh PowerPoint</Application>
  <PresentationFormat>On-screen Show (4:3)</PresentationFormat>
  <Paragraphs>833</Paragraphs>
  <Slides>68</Slides>
  <Notes>45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Equation</vt:lpstr>
      <vt:lpstr>Influence propagation in large graphs - theorems and algorithms</vt:lpstr>
      <vt:lpstr>Networks are everywhere!</vt:lpstr>
      <vt:lpstr>Slide 3</vt:lpstr>
      <vt:lpstr>Why do we care?</vt:lpstr>
      <vt:lpstr>Why do we care? (1: Epidemiology)</vt:lpstr>
      <vt:lpstr>Why do we care? (1: Epidemiology)</vt:lpstr>
      <vt:lpstr>Why do we care? (1: Epidemiology)</vt:lpstr>
      <vt:lpstr>Why do we care? (2: Online Diffusion)</vt:lpstr>
      <vt:lpstr>Why do we care? (2: Online Diffusion) </vt:lpstr>
      <vt:lpstr>High Impact – Multiple Settings</vt:lpstr>
      <vt:lpstr>Research Theme</vt:lpstr>
      <vt:lpstr>In this talk</vt:lpstr>
      <vt:lpstr>In this talk</vt:lpstr>
      <vt:lpstr>Outline</vt:lpstr>
      <vt:lpstr>A fundamental question</vt:lpstr>
      <vt:lpstr>example (static graph)</vt:lpstr>
      <vt:lpstr>Problem Statement</vt:lpstr>
      <vt:lpstr>Threshold (static version)</vt:lpstr>
      <vt:lpstr>Threshold: Why important?</vt:lpstr>
      <vt:lpstr>Outline</vt:lpstr>
      <vt:lpstr>“SIR” model: life immunity (mumps)</vt:lpstr>
      <vt:lpstr>Terminology: continued</vt:lpstr>
      <vt:lpstr>Related Work</vt:lpstr>
      <vt:lpstr>Outline</vt:lpstr>
      <vt:lpstr>How should the answer look like?</vt:lpstr>
      <vt:lpstr>Static Graphs: Our Main Result</vt:lpstr>
      <vt:lpstr>Our thresholds for some models</vt:lpstr>
      <vt:lpstr>Our result: Intuition for λ</vt:lpstr>
      <vt:lpstr>Largest Eigenvalue (λ)</vt:lpstr>
      <vt:lpstr>Examples: Simulations – SIR (mumps) </vt:lpstr>
      <vt:lpstr>Examples: Simulations – SIRS (pertusis) </vt:lpstr>
      <vt:lpstr>Outline</vt:lpstr>
      <vt:lpstr>Slide 33</vt:lpstr>
      <vt:lpstr>Outline</vt:lpstr>
      <vt:lpstr>Dynamic Graphs: Epidemic?</vt:lpstr>
      <vt:lpstr>Dynamic Graphs: Epidemic?</vt:lpstr>
      <vt:lpstr>Model Description</vt:lpstr>
      <vt:lpstr>Our result: Dynamic Graphs Threshold</vt:lpstr>
      <vt:lpstr>Infection-profile</vt:lpstr>
      <vt:lpstr>“Take-off” plots</vt:lpstr>
      <vt:lpstr>Outline</vt:lpstr>
      <vt:lpstr>Competing Contagions</vt:lpstr>
      <vt:lpstr>A simple model</vt:lpstr>
      <vt:lpstr>Question: What happens in the end?</vt:lpstr>
      <vt:lpstr>Question: What happens in the end?</vt:lpstr>
      <vt:lpstr>Answer: Winner-Takes-All</vt:lpstr>
      <vt:lpstr>Our Result: Winner-Takes-All</vt:lpstr>
      <vt:lpstr>Real Examples</vt:lpstr>
      <vt:lpstr>Outline</vt:lpstr>
      <vt:lpstr>Full Static Immunization</vt:lpstr>
      <vt:lpstr>Outline</vt:lpstr>
      <vt:lpstr>Challenges</vt:lpstr>
      <vt:lpstr>Proposed vulnerability measure λ</vt:lpstr>
      <vt:lpstr>A1: “Eigen-Drop”: an ideal shield value</vt:lpstr>
      <vt:lpstr>(Q2) - Direct Algorithm too expensive!</vt:lpstr>
      <vt:lpstr>A2: Our Solution</vt:lpstr>
      <vt:lpstr>Experiment: Immunization quality</vt:lpstr>
      <vt:lpstr>Outline</vt:lpstr>
      <vt:lpstr>Slide 59</vt:lpstr>
      <vt:lpstr>Fractional Asymmetric Immunization</vt:lpstr>
      <vt:lpstr>Fractional Asymmetric Immunization</vt:lpstr>
      <vt:lpstr>Fractional Asymmetric Immunization</vt:lpstr>
      <vt:lpstr>Our Algorithm “SMART-ALLOC”</vt:lpstr>
      <vt:lpstr>Running Time</vt:lpstr>
      <vt:lpstr>Experiments</vt:lpstr>
      <vt:lpstr>Acknowledgements</vt:lpstr>
      <vt:lpstr>References</vt:lpstr>
      <vt:lpstr>Propagation on Large Networks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Aditya</dc:creator>
  <cp:lastModifiedBy>Christos Faloutsos</cp:lastModifiedBy>
  <cp:revision>1340</cp:revision>
  <dcterms:created xsi:type="dcterms:W3CDTF">2012-04-22T20:50:16Z</dcterms:created>
  <dcterms:modified xsi:type="dcterms:W3CDTF">2012-04-22T21:09:22Z</dcterms:modified>
</cp:coreProperties>
</file>