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56" r:id="rId1"/>
  </p:sldMasterIdLst>
  <p:notesMasterIdLst>
    <p:notesMasterId r:id="rId30"/>
  </p:notesMasterIdLst>
  <p:handoutMasterIdLst>
    <p:handoutMasterId r:id="rId31"/>
  </p:handoutMasterIdLst>
  <p:sldIdLst>
    <p:sldId id="1334" r:id="rId2"/>
    <p:sldId id="2312" r:id="rId3"/>
    <p:sldId id="2543" r:id="rId4"/>
    <p:sldId id="1523" r:id="rId5"/>
    <p:sldId id="2540" r:id="rId6"/>
    <p:sldId id="2140" r:id="rId7"/>
    <p:sldId id="2273" r:id="rId8"/>
    <p:sldId id="2182" r:id="rId9"/>
    <p:sldId id="2181" r:id="rId10"/>
    <p:sldId id="2544" r:id="rId11"/>
    <p:sldId id="2472" r:id="rId12"/>
    <p:sldId id="2453" r:id="rId13"/>
    <p:sldId id="2473" r:id="rId14"/>
    <p:sldId id="2454" r:id="rId15"/>
    <p:sldId id="2477" r:id="rId16"/>
    <p:sldId id="2505" r:id="rId17"/>
    <p:sldId id="2451" r:id="rId18"/>
    <p:sldId id="2467" r:id="rId19"/>
    <p:sldId id="2513" r:id="rId20"/>
    <p:sldId id="2545" r:id="rId21"/>
    <p:sldId id="2521" r:id="rId22"/>
    <p:sldId id="2546" r:id="rId23"/>
    <p:sldId id="2548" r:id="rId24"/>
    <p:sldId id="2547" r:id="rId25"/>
    <p:sldId id="2550" r:id="rId26"/>
    <p:sldId id="2006" r:id="rId27"/>
    <p:sldId id="2498" r:id="rId28"/>
    <p:sldId id="2551" r:id="rId29"/>
  </p:sldIdLst>
  <p:sldSz cx="9144000" cy="6858000" type="screen4x3"/>
  <p:notesSz cx="7315200" cy="9601200"/>
  <p:custShowLst>
    <p:custShow name="short version" id="0">
      <p:sldLst>
        <p:sld r:id="rId2"/>
      </p:sldLst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FFCC66"/>
    <a:srgbClr val="FFFF66"/>
    <a:srgbClr val="800080"/>
    <a:srgbClr val="66CCFF"/>
    <a:srgbClr val="0066FF"/>
    <a:srgbClr val="33CC33"/>
    <a:srgbClr val="00FF00"/>
    <a:srgbClr val="006600"/>
    <a:srgbClr val="FFFF00"/>
    <a:srgbClr val="FF33CC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2592" y="-8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-4512" y="-104"/>
      </p:cViewPr>
      <p:guideLst>
        <p:guide orient="horz" pos="3023"/>
        <p:guide pos="23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216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86BE1FD-C076-8045-A813-A9CEB229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97311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72866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25963"/>
            <a:ext cx="5367338" cy="4365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7FAE81C-20DD-D146-AEB1-DC28910A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81922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F7FE9-157B-EF47-8D15-2C8CE684281C}" type="slidenum">
              <a:rPr lang="en-US"/>
              <a:pPr/>
              <a:t>1</a:t>
            </a:fld>
            <a:endParaRPr lang="en-US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3AFFBA-5F66-5240-8A3B-C9948AEC787D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3AFFBA-5F66-5240-8A3B-C9948AEC787D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2437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4AF96-83CD-E240-AA07-0D9B42AC04AC}" type="slidenum">
              <a:rPr lang="en-US"/>
              <a:pPr/>
              <a:t>26</a:t>
            </a:fld>
            <a:endParaRPr lang="en-US"/>
          </a:p>
        </p:txBody>
      </p:sp>
      <p:sp>
        <p:nvSpPr>
          <p:cNvPr id="243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935759-03CF-B44A-8A33-908AF4603264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4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8E36B6-41B4-E542-A1AC-13D5E126D55F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AE22B3-7E42-674C-B869-D373005E8F6C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6F9EA4-8D37-7549-8573-074B6EA554B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9A48D-D328-9247-B6DA-3CBF4614965D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29CD3D-E3C4-1544-81B6-E129AE9F5E53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E18717-6B3C-9C48-8FBB-865DD896E730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7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E4E0BD2-09C6-7241-AE84-9E1A8AFC8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mllogo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949" y="0"/>
            <a:ext cx="657051" cy="5588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B713-338D-7646-864A-97557A8D5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mllogo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949" y="0"/>
            <a:ext cx="657051" cy="5588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BDB5-533E-3145-80B6-A838220DC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mllogo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949" y="0"/>
            <a:ext cx="657051" cy="5588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4DD9-C03C-EF49-8F6F-D5858AC0C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mllogo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949" y="0"/>
            <a:ext cx="657051" cy="5588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2D9-64E9-9046-8074-C7BC740C5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mllogo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949" y="0"/>
            <a:ext cx="657051" cy="5588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03C9-D139-1642-8368-6C93BF9E3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mllogo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949" y="0"/>
            <a:ext cx="657051" cy="5588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3987-7F84-BB4A-8611-CDF75B6A7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mllogo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949" y="0"/>
            <a:ext cx="657051" cy="5588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32E7-99EF-2E4B-AD85-45A00982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mllogo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949" y="0"/>
            <a:ext cx="657051" cy="5588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46C-E5B9-0C42-9643-F4D6606C7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mllogo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949" y="0"/>
            <a:ext cx="657051" cy="5588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6CD1-EFB6-4546-BDF5-48AB5564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 descr="mllogo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949" y="0"/>
            <a:ext cx="657051" cy="5588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5492-91F8-8542-ABB8-0E1026885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mllogo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949" y="0"/>
            <a:ext cx="657051" cy="5588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676E-2EEE-EE43-9455-E89CF4735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mllogo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949" y="0"/>
            <a:ext cx="657051" cy="5588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3D8F-8226-C44F-8600-6FDD01531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mllogo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949" y="0"/>
            <a:ext cx="657051" cy="5588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3BB3-5CC7-8942-98DD-6DD0B51E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mllogo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949" y="0"/>
            <a:ext cx="657051" cy="5588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sp>
        <p:nvSpPr>
          <p:cNvPr id="237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237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>
              <a:defRPr/>
            </a:pPr>
            <a:fld id="{6629BCF2-6520-6C49-93E1-80F2FA5CF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7" descr="mllogo1.jp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486949" y="0"/>
            <a:ext cx="657051" cy="55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6060" r:id="rId2"/>
    <p:sldLayoutId id="2147486061" r:id="rId3"/>
    <p:sldLayoutId id="2147486062" r:id="rId4"/>
    <p:sldLayoutId id="2147486063" r:id="rId5"/>
    <p:sldLayoutId id="2147486064" r:id="rId6"/>
    <p:sldLayoutId id="2147486065" r:id="rId7"/>
    <p:sldLayoutId id="2147486066" r:id="rId8"/>
    <p:sldLayoutId id="2147486067" r:id="rId9"/>
    <p:sldLayoutId id="2147486068" r:id="rId10"/>
    <p:sldLayoutId id="2147486069" r:id="rId11"/>
    <p:sldLayoutId id="2147486070" r:id="rId12"/>
    <p:sldLayoutId id="2147486071" r:id="rId13"/>
    <p:sldLayoutId id="2147486072" r:id="rId14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4.pn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wmf"/><Relationship Id="rId5" Type="http://schemas.openxmlformats.org/officeDocument/2006/relationships/image" Target="../media/image27.wmf"/><Relationship Id="rId6" Type="http://schemas.openxmlformats.org/officeDocument/2006/relationships/image" Target="../media/image28.wmf"/><Relationship Id="rId7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wmf"/><Relationship Id="rId5" Type="http://schemas.openxmlformats.org/officeDocument/2006/relationships/image" Target="../media/image27.wmf"/><Relationship Id="rId6" Type="http://schemas.openxmlformats.org/officeDocument/2006/relationships/image" Target="../media/image28.wmf"/><Relationship Id="rId7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8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d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df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d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df"/><Relationship Id="rId3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df"/><Relationship Id="rId3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gif"/><Relationship Id="rId12" Type="http://schemas.openxmlformats.org/officeDocument/2006/relationships/image" Target="../media/image30.pdf"/><Relationship Id="rId13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0.png"/><Relationship Id="rId4" Type="http://schemas.openxmlformats.org/officeDocument/2006/relationships/image" Target="../media/image24.jpeg"/><Relationship Id="rId5" Type="http://schemas.openxmlformats.org/officeDocument/2006/relationships/image" Target="../media/image46.jpeg"/><Relationship Id="rId6" Type="http://schemas.openxmlformats.org/officeDocument/2006/relationships/image" Target="../media/image45.png"/><Relationship Id="rId7" Type="http://schemas.openxmlformats.org/officeDocument/2006/relationships/image" Target="../media/image13.jpeg"/><Relationship Id="rId8" Type="http://schemas.openxmlformats.org/officeDocument/2006/relationships/image" Target="../media/image47.jpeg"/><Relationship Id="rId9" Type="http://schemas.openxmlformats.org/officeDocument/2006/relationships/image" Target="../media/image9.png"/><Relationship Id="rId10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gif"/><Relationship Id="rId12" Type="http://schemas.openxmlformats.org/officeDocument/2006/relationships/image" Target="../media/image30.pdf"/><Relationship Id="rId13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0.png"/><Relationship Id="rId4" Type="http://schemas.openxmlformats.org/officeDocument/2006/relationships/image" Target="../media/image24.jpeg"/><Relationship Id="rId5" Type="http://schemas.openxmlformats.org/officeDocument/2006/relationships/image" Target="../media/image46.jpeg"/><Relationship Id="rId6" Type="http://schemas.openxmlformats.org/officeDocument/2006/relationships/image" Target="../media/image45.png"/><Relationship Id="rId7" Type="http://schemas.openxmlformats.org/officeDocument/2006/relationships/image" Target="../media/image13.jpeg"/><Relationship Id="rId8" Type="http://schemas.openxmlformats.org/officeDocument/2006/relationships/image" Target="../media/image47.jpeg"/><Relationship Id="rId9" Type="http://schemas.openxmlformats.org/officeDocument/2006/relationships/image" Target="../media/image9.png"/><Relationship Id="rId10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850" y="1379538"/>
            <a:ext cx="7772400" cy="2365375"/>
          </a:xfrm>
        </p:spPr>
        <p:txBody>
          <a:bodyPr/>
          <a:lstStyle/>
          <a:p>
            <a:r>
              <a:rPr lang="en-US" sz="4400" dirty="0" smtClean="0">
                <a:ea typeface="ＭＳ Ｐゴシック" charset="-128"/>
                <a:cs typeface="ＭＳ Ｐゴシック" charset="-128"/>
              </a:rPr>
              <a:t>Large Graph Mining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i="1">
                <a:ea typeface="ＭＳ Ｐゴシック" charset="-128"/>
                <a:cs typeface="ＭＳ Ｐゴシック" charset="-128"/>
              </a:rPr>
              <a:t>Christos Faloutsos</a:t>
            </a:r>
            <a:endParaRPr lang="en-US" sz="3600">
              <a:ea typeface="ＭＳ Ｐゴシック" charset="-128"/>
              <a:cs typeface="ＭＳ Ｐゴシック" charset="-128"/>
            </a:endParaRPr>
          </a:p>
          <a:p>
            <a:r>
              <a:rPr lang="en-US" sz="3600">
                <a:ea typeface="ＭＳ Ｐゴシック" charset="-128"/>
                <a:cs typeface="ＭＳ Ｐゴシック" charset="-128"/>
              </a:rPr>
              <a:t>CMU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charset="-128"/>
                <a:cs typeface="ＭＳ Ｐゴシック" charset="-128"/>
              </a:rPr>
              <a:t>Roadmap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Motivation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Past work: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Big graph mining (‘Pegasus’/hadoop)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Propagation / immunization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Ongoing &amp; future work: 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(big) tensors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brain data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201613" y="3292475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MLD-AB</a:t>
            </a:r>
            <a:endParaRPr lang="en-US"/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7450" y="13716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ontent Placeholder 5"/>
          <p:cNvSpPr>
            <a:spLocks noGrp="1"/>
          </p:cNvSpPr>
          <p:nvPr>
            <p:ph idx="1"/>
          </p:nvPr>
        </p:nvSpPr>
        <p:spPr>
          <a:xfrm>
            <a:off x="685800" y="1447800"/>
            <a:ext cx="8216900" cy="4648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4000" i="1" dirty="0" smtClean="0"/>
              <a:t>Fractional Immunization of Networks</a:t>
            </a:r>
          </a:p>
          <a:p>
            <a:pPr eaLnBrk="1" hangingPunct="1">
              <a:buFont typeface="Arial" charset="0"/>
              <a:buNone/>
            </a:pPr>
            <a:r>
              <a:rPr lang="en-US" sz="3600" dirty="0" smtClean="0"/>
              <a:t>B. Aditya Prakash, </a:t>
            </a:r>
            <a:r>
              <a:rPr lang="en-US" sz="3600" dirty="0" err="1" smtClean="0"/>
              <a:t>Lada</a:t>
            </a:r>
            <a:r>
              <a:rPr lang="en-US" sz="3600" dirty="0" smtClean="0"/>
              <a:t> </a:t>
            </a:r>
            <a:r>
              <a:rPr lang="en-US" sz="3600" dirty="0" err="1" smtClean="0"/>
              <a:t>Adamic</a:t>
            </a:r>
            <a:r>
              <a:rPr lang="en-US" sz="3600" dirty="0" smtClean="0"/>
              <a:t>, Theodore </a:t>
            </a:r>
          </a:p>
          <a:p>
            <a:pPr eaLnBrk="1" hangingPunct="1">
              <a:buFont typeface="Arial" charset="0"/>
              <a:buNone/>
            </a:pPr>
            <a:r>
              <a:rPr lang="en-US" sz="3600" dirty="0" err="1" smtClean="0"/>
              <a:t>Iwashyna</a:t>
            </a:r>
            <a:r>
              <a:rPr lang="en-US" sz="3600" dirty="0" smtClean="0"/>
              <a:t> (M.D.), </a:t>
            </a:r>
            <a:r>
              <a:rPr lang="en-US" sz="3600" dirty="0" err="1" smtClean="0"/>
              <a:t>Hanghang</a:t>
            </a:r>
            <a:r>
              <a:rPr lang="en-US" sz="3600" dirty="0" smtClean="0"/>
              <a:t> Tong, Christos Faloutsos</a:t>
            </a:r>
          </a:p>
          <a:p>
            <a:pPr eaLnBrk="1" hangingPunct="1">
              <a:buFont typeface="Arial" charset="0"/>
              <a:buNone/>
            </a:pPr>
            <a:endParaRPr lang="en-US" sz="3600" dirty="0" smtClean="0"/>
          </a:p>
          <a:p>
            <a:pPr eaLnBrk="1" hangingPunct="1">
              <a:buFont typeface="Arial" charset="0"/>
              <a:buNone/>
            </a:pPr>
            <a:r>
              <a:rPr lang="en-US" sz="3600" dirty="0" smtClean="0"/>
              <a:t>SDM 2013, Austin, TX </a:t>
            </a:r>
          </a:p>
          <a:p>
            <a:pPr eaLnBrk="1" hangingPunct="1">
              <a:buFont typeface="Arial" charset="0"/>
              <a:buNone/>
            </a:pPr>
            <a:endParaRPr lang="en-US" sz="3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CBCA8-D9D8-F545-A3F2-7BBDA681072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pic>
        <p:nvPicPr>
          <p:cNvPr id="6" name="Picture 5" descr="medical-symb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5600"/>
            <a:ext cx="754962" cy="74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Palatino Linotype" charset="0"/>
              </a:rPr>
              <a:t>Whom to immunize?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Dynamical Processes over networks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" y="2159000"/>
            <a:ext cx="45878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13"/>
          <p:cNvSpPr txBox="1">
            <a:spLocks noChangeArrowheads="1"/>
          </p:cNvSpPr>
          <p:nvPr/>
        </p:nvSpPr>
        <p:spPr bwMode="auto">
          <a:xfrm>
            <a:off x="4876800" y="2438400"/>
            <a:ext cx="42672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 </a:t>
            </a:r>
            <a:r>
              <a:rPr lang="en-US" sz="2800" dirty="0">
                <a:latin typeface="Calibri" charset="0"/>
              </a:rPr>
              <a:t>Each circle is a hospital</a:t>
            </a:r>
          </a:p>
          <a:p>
            <a:pPr algn="l"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 ~</a:t>
            </a:r>
            <a:r>
              <a:rPr lang="en-US" sz="2800" dirty="0" smtClean="0">
                <a:latin typeface="Calibri" charset="0"/>
              </a:rPr>
              <a:t>3,000 </a:t>
            </a:r>
            <a:r>
              <a:rPr lang="en-US" sz="2800" dirty="0">
                <a:latin typeface="Calibri" charset="0"/>
              </a:rPr>
              <a:t>hospitals</a:t>
            </a:r>
          </a:p>
          <a:p>
            <a:pPr algn="l"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 More than 30,000 patients transferred  </a:t>
            </a: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228600" y="5334000"/>
            <a:ext cx="289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Calibri" charset="0"/>
              </a:rPr>
              <a:t>[US-MEDICARE NETWORK 2005]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3200400" y="5334000"/>
            <a:ext cx="5943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3200" b="1">
                <a:latin typeface="Calibri" charset="0"/>
              </a:rPr>
              <a:t>Problem</a:t>
            </a:r>
            <a:r>
              <a:rPr lang="en-US" sz="3200">
                <a:latin typeface="Calibri" charset="0"/>
              </a:rPr>
              <a:t>:</a:t>
            </a:r>
            <a:r>
              <a:rPr lang="en-US" sz="3200">
                <a:solidFill>
                  <a:srgbClr val="C00000"/>
                </a:solidFill>
                <a:latin typeface="Calibri" charset="0"/>
              </a:rPr>
              <a:t> Given </a:t>
            </a:r>
            <a:r>
              <a:rPr lang="en-US" sz="3200" i="1">
                <a:solidFill>
                  <a:srgbClr val="C00000"/>
                </a:solidFill>
                <a:latin typeface="Calibri" charset="0"/>
              </a:rPr>
              <a:t>k </a:t>
            </a:r>
            <a:r>
              <a:rPr lang="en-US" sz="3200">
                <a:solidFill>
                  <a:srgbClr val="C00000"/>
                </a:solidFill>
                <a:latin typeface="Calibri" charset="0"/>
              </a:rPr>
              <a:t>units of disinfectant, whom to immunize?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8298D-D00D-F64C-ADC6-0560E09C06D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7543800" y="4699000"/>
            <a:ext cx="609600" cy="669925"/>
            <a:chOff x="5791200" y="1219200"/>
            <a:chExt cx="1142831" cy="1076325"/>
          </a:xfrm>
        </p:grpSpPr>
        <p:pic>
          <p:nvPicPr>
            <p:cNvPr id="13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98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609600"/>
            <a:ext cx="86868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Palatino Linotype" charset="0"/>
              </a:rPr>
              <a:t>Fractional Asymmetric Immunization</a:t>
            </a:r>
            <a:endParaRPr lang="en-US" dirty="0">
              <a:latin typeface="Palatino Linotype" charset="0"/>
            </a:endParaRPr>
          </a:p>
        </p:txBody>
      </p:sp>
      <p:pic>
        <p:nvPicPr>
          <p:cNvPr id="93187" name="Picture 2" descr="http://t3.gstatic.com/images?q=tbn:ANd9GcQDdfzO6x4E2rya57th62A1tXm4g_vlMX7nkXmTM_G66Ux2piXj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489325"/>
            <a:ext cx="2116138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TextBox 5"/>
          <p:cNvSpPr txBox="1">
            <a:spLocks noChangeArrowheads="1"/>
          </p:cNvSpPr>
          <p:nvPr/>
        </p:nvSpPr>
        <p:spPr bwMode="auto">
          <a:xfrm>
            <a:off x="1600200" y="5318125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</a:rPr>
              <a:t>Hospital</a:t>
            </a:r>
          </a:p>
        </p:txBody>
      </p:sp>
      <p:sp>
        <p:nvSpPr>
          <p:cNvPr id="93189" name="TextBox 6"/>
          <p:cNvSpPr txBox="1">
            <a:spLocks noChangeArrowheads="1"/>
          </p:cNvSpPr>
          <p:nvPr/>
        </p:nvSpPr>
        <p:spPr bwMode="auto">
          <a:xfrm>
            <a:off x="6324600" y="5307013"/>
            <a:ext cx="1676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</a:rPr>
              <a:t>Another Hospital</a:t>
            </a:r>
          </a:p>
        </p:txBody>
      </p:sp>
      <p:pic>
        <p:nvPicPr>
          <p:cNvPr id="93190" name="Picture 6" descr="http://t1.gstatic.com/images?q=tbn:ANd9GcR0UQ5Xn_TeFRRHqxOxp4aTHTLM-HSJJysK0Vxx5aqgJwxIdcgFP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184525"/>
            <a:ext cx="69532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352800" y="4327525"/>
            <a:ext cx="2362200" cy="0"/>
          </a:xfrm>
          <a:prstGeom prst="straightConnector1">
            <a:avLst/>
          </a:prstGeom>
          <a:ln w="984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19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295400"/>
            <a:ext cx="22415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3" name="Picture 2" descr="http://t3.gstatic.com/images?q=tbn:ANd9GcQDdfzO6x4E2rya57th62A1tXm4g_vlMX7nkXmTM_G66Ux2piXj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463" y="3482975"/>
            <a:ext cx="211613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4" name="Picture 2" descr="https://encrypted-tbn0.google.com/images?q=tbn:ANd9GcS-MBhuasp4hGkQ3IcJSjNkBDhfQn-COEiDrKvY-phaXfgNuOG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95800" y="3260725"/>
            <a:ext cx="561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5" name="Picture 4" descr="https://encrypted-tbn0.google.com/images?q=tbn:ANd9GcTVXCoVpzh42HoVOj9yoF42rcS9ci_ozjawSQ22IZvdr2jB0K5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336925"/>
            <a:ext cx="4889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6" name="Picture 2" descr="http://t0.gstatic.com/images?q=tbn:ANd9GcTpQ73RrRrSbOLJ1EiZTU-qqX7qC3-x01h-IjOhm09amBiKKn-s6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5181600"/>
            <a:ext cx="685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038600" y="5181600"/>
            <a:ext cx="1143000" cy="1076325"/>
            <a:chOff x="5791200" y="1219200"/>
            <a:chExt cx="1142831" cy="1076325"/>
          </a:xfrm>
        </p:grpSpPr>
        <p:pic>
          <p:nvPicPr>
            <p:cNvPr id="93204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205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98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206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724400" y="2438400"/>
            <a:ext cx="3733800" cy="914400"/>
            <a:chOff x="4700495" y="2209800"/>
            <a:chExt cx="3148105" cy="914400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4700495" y="2743200"/>
              <a:ext cx="176679" cy="381000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03" name="TextBox 25"/>
            <p:cNvSpPr txBox="1">
              <a:spLocks noChangeArrowheads="1"/>
            </p:cNvSpPr>
            <p:nvPr/>
          </p:nvSpPr>
          <p:spPr bwMode="auto">
            <a:xfrm>
              <a:off x="4876800" y="2209800"/>
              <a:ext cx="2971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Calibri" charset="0"/>
                </a:rPr>
                <a:t>Drug-resistant Bacteria (like XDR-TB) </a:t>
              </a:r>
            </a:p>
          </p:txBody>
        </p:sp>
      </p:grp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38003-6634-DF46-A39B-BD1293AC228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Palatino Linotype" charset="0"/>
              </a:rPr>
              <a:t>Whom to immunize?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96850" y="1206500"/>
            <a:ext cx="8947150" cy="4508500"/>
            <a:chOff x="196850" y="1206500"/>
            <a:chExt cx="8947150" cy="4508500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95800" y="2114550"/>
              <a:ext cx="3690938" cy="30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21"/>
            <p:cNvGrpSpPr/>
            <p:nvPr/>
          </p:nvGrpSpPr>
          <p:grpSpPr>
            <a:xfrm>
              <a:off x="196850" y="2286000"/>
              <a:ext cx="8947150" cy="3429000"/>
              <a:chOff x="196850" y="2286000"/>
              <a:chExt cx="8947150" cy="3429000"/>
            </a:xfrm>
          </p:grpSpPr>
          <p:pic>
            <p:nvPicPr>
              <p:cNvPr id="21508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85800" y="2286000"/>
                <a:ext cx="3159125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09" name="TextBox 5"/>
              <p:cNvSpPr txBox="1">
                <a:spLocks noChangeArrowheads="1"/>
              </p:cNvSpPr>
              <p:nvPr/>
            </p:nvSpPr>
            <p:spPr bwMode="auto">
              <a:xfrm>
                <a:off x="457200" y="5130800"/>
                <a:ext cx="3733800" cy="584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>
                    <a:latin typeface="Calibri" charset="0"/>
                  </a:rPr>
                  <a:t>CURRENT PRACTICE</a:t>
                </a:r>
              </a:p>
            </p:txBody>
          </p:sp>
          <p:sp>
            <p:nvSpPr>
              <p:cNvPr id="21510" name="TextBox 6"/>
              <p:cNvSpPr txBox="1">
                <a:spLocks noChangeArrowheads="1"/>
              </p:cNvSpPr>
              <p:nvPr/>
            </p:nvSpPr>
            <p:spPr bwMode="auto">
              <a:xfrm>
                <a:off x="5867400" y="5130800"/>
                <a:ext cx="2895600" cy="584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>
                    <a:latin typeface="Calibri" charset="0"/>
                  </a:rPr>
                  <a:t>OUR METHOD</a:t>
                </a:r>
              </a:p>
            </p:txBody>
          </p:sp>
          <p:sp>
            <p:nvSpPr>
              <p:cNvPr id="21512" name="TextBox 8"/>
              <p:cNvSpPr txBox="1">
                <a:spLocks noChangeArrowheads="1"/>
              </p:cNvSpPr>
              <p:nvPr/>
            </p:nvSpPr>
            <p:spPr bwMode="auto">
              <a:xfrm>
                <a:off x="6248400" y="2362200"/>
                <a:ext cx="2895600" cy="830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solidFill>
                      <a:srgbClr val="0000CC"/>
                    </a:solidFill>
                    <a:latin typeface="Calibri" charset="0"/>
                  </a:rPr>
                  <a:t>[US-MEDICARE NETWORK 2005]</a:t>
                </a:r>
              </a:p>
            </p:txBody>
          </p:sp>
          <p:sp>
            <p:nvSpPr>
              <p:cNvPr id="13" name="Multiply 12"/>
              <p:cNvSpPr/>
              <p:nvPr/>
            </p:nvSpPr>
            <p:spPr>
              <a:xfrm>
                <a:off x="196850" y="3252788"/>
                <a:ext cx="762000" cy="762000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L-Shape 13"/>
              <p:cNvSpPr/>
              <p:nvPr/>
            </p:nvSpPr>
            <p:spPr>
              <a:xfrm rot="18316576">
                <a:off x="8016876" y="3313112"/>
                <a:ext cx="914400" cy="511175"/>
              </a:xfrm>
              <a:prstGeom prst="corner">
                <a:avLst>
                  <a:gd name="adj1" fmla="val 26415"/>
                  <a:gd name="adj2" fmla="val 24863"/>
                </a:avLst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62000" y="2286000"/>
                <a:ext cx="685800" cy="76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105400" y="2362200"/>
                <a:ext cx="685800" cy="76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914400" y="3962400"/>
                <a:ext cx="685800" cy="76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181600" y="4114800"/>
                <a:ext cx="685800" cy="76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8" name="Explosion 2 7"/>
            <p:cNvSpPr/>
            <p:nvPr/>
          </p:nvSpPr>
          <p:spPr>
            <a:xfrm>
              <a:off x="2057400" y="1206500"/>
              <a:ext cx="3505200" cy="1828800"/>
            </a:xfrm>
            <a:prstGeom prst="irregularSeal2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bg1"/>
                  </a:solidFill>
                </a:rPr>
                <a:t>~6x fewer!</a:t>
              </a:r>
            </a:p>
          </p:txBody>
        </p:sp>
      </p:grp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269F2-1DC4-A542-A7FA-5F90796B7EA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6321424"/>
            <a:ext cx="9144000" cy="5847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Hospital-acquired inf.</a:t>
            </a:r>
            <a:r>
              <a:rPr lang="en-US" sz="3200" dirty="0" smtClean="0">
                <a:solidFill>
                  <a:schemeClr val="bg1"/>
                </a:solidFill>
              </a:rPr>
              <a:t> : 99K</a:t>
            </a:r>
            <a:r>
              <a:rPr lang="en-US" sz="3200" dirty="0">
                <a:solidFill>
                  <a:schemeClr val="bg1"/>
                </a:solidFill>
              </a:rPr>
              <a:t>+ lives,</a:t>
            </a:r>
            <a:r>
              <a:rPr lang="en-US" sz="3200" dirty="0" smtClean="0">
                <a:solidFill>
                  <a:schemeClr val="bg1"/>
                </a:solidFill>
              </a:rPr>
              <a:t> $</a:t>
            </a:r>
            <a:r>
              <a:rPr lang="en-US" sz="3200" dirty="0">
                <a:solidFill>
                  <a:schemeClr val="bg1"/>
                </a:solidFill>
              </a:rPr>
              <a:t>5B+</a:t>
            </a:r>
            <a:r>
              <a:rPr lang="en-US" sz="3200" dirty="0" smtClean="0">
                <a:solidFill>
                  <a:schemeClr val="bg1"/>
                </a:solidFill>
              </a:rPr>
              <a:t> per year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Running Time</a:t>
            </a:r>
          </a:p>
        </p:txBody>
      </p:sp>
      <p:sp>
        <p:nvSpPr>
          <p:cNvPr id="101386" name="TextBox 19"/>
          <p:cNvSpPr txBox="1">
            <a:spLocks noChangeArrowheads="1"/>
          </p:cNvSpPr>
          <p:nvPr/>
        </p:nvSpPr>
        <p:spPr bwMode="auto">
          <a:xfrm>
            <a:off x="2438400" y="57912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 charset="0"/>
              </a:rPr>
              <a:t>Simulations</a:t>
            </a:r>
          </a:p>
        </p:txBody>
      </p:sp>
      <p:sp>
        <p:nvSpPr>
          <p:cNvPr id="101387" name="TextBox 20"/>
          <p:cNvSpPr txBox="1">
            <a:spLocks noChangeArrowheads="1"/>
          </p:cNvSpPr>
          <p:nvPr/>
        </p:nvSpPr>
        <p:spPr bwMode="auto">
          <a:xfrm>
            <a:off x="5410200" y="57912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 charset="0"/>
              </a:rPr>
              <a:t>SMART-ALLOC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800600" y="12954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alibri" charset="0"/>
              </a:rPr>
              <a:t>&gt; 1 week</a:t>
            </a:r>
          </a:p>
        </p:txBody>
      </p:sp>
      <p:sp>
        <p:nvSpPr>
          <p:cNvPr id="101393" name="TextBox 29"/>
          <p:cNvSpPr txBox="1">
            <a:spLocks noChangeArrowheads="1"/>
          </p:cNvSpPr>
          <p:nvPr/>
        </p:nvSpPr>
        <p:spPr bwMode="auto">
          <a:xfrm>
            <a:off x="76200" y="914400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Calibri" charset="0"/>
              </a:rPr>
              <a:t>Wall-Clock Time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00200" y="1447800"/>
            <a:ext cx="7162800" cy="4343400"/>
            <a:chOff x="1600200" y="1447800"/>
            <a:chExt cx="7162800" cy="43434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828800" y="2286000"/>
              <a:ext cx="0" cy="350520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828800" y="5791200"/>
              <a:ext cx="5943600" cy="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828800" y="1600200"/>
              <a:ext cx="0" cy="45720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382" name="TextBox 13"/>
            <p:cNvSpPr txBox="1">
              <a:spLocks noChangeArrowheads="1"/>
            </p:cNvSpPr>
            <p:nvPr/>
          </p:nvSpPr>
          <p:spPr bwMode="auto">
            <a:xfrm>
              <a:off x="1600200" y="1666875"/>
              <a:ext cx="533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5400">
                  <a:latin typeface="Calibri" charset="0"/>
                </a:rPr>
                <a:t>≈</a:t>
              </a:r>
              <a:endParaRPr lang="en-US">
                <a:latin typeface="Calibri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48000" y="1600200"/>
              <a:ext cx="990600" cy="4191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67400" y="5715000"/>
              <a:ext cx="990600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828800" y="1447800"/>
              <a:ext cx="0" cy="60960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4114800" y="1600200"/>
              <a:ext cx="685800" cy="0"/>
            </a:xfrm>
            <a:prstGeom prst="straightConnector1">
              <a:avLst/>
            </a:prstGeom>
            <a:ln w="412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6553200" y="5322888"/>
              <a:ext cx="685800" cy="392112"/>
            </a:xfrm>
            <a:prstGeom prst="straightConnector1">
              <a:avLst/>
            </a:prstGeom>
            <a:ln w="412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7239000" y="5105400"/>
              <a:ext cx="15240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latin typeface="Calibri" charset="0"/>
                </a:rPr>
                <a:t>14 secs</a:t>
              </a: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4876800" y="2590800"/>
              <a:ext cx="23622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3600" b="1">
                  <a:solidFill>
                    <a:srgbClr val="7030A0"/>
                  </a:solidFill>
                  <a:latin typeface="Calibri" charset="0"/>
                </a:rPr>
                <a:t>&gt; 30,000x speed-up!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4648200" y="1676400"/>
              <a:ext cx="0" cy="4038600"/>
            </a:xfrm>
            <a:prstGeom prst="straightConnector1">
              <a:avLst/>
            </a:prstGeom>
            <a:ln w="44450" cap="flat">
              <a:solidFill>
                <a:srgbClr val="7030A0"/>
              </a:solidFill>
              <a:miter lim="800000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/>
          <p:cNvCxnSpPr/>
          <p:nvPr/>
        </p:nvCxnSpPr>
        <p:spPr>
          <a:xfrm rot="16200000" flipH="1">
            <a:off x="-165894" y="5182394"/>
            <a:ext cx="776288" cy="12700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96" name="TextBox 34"/>
          <p:cNvSpPr txBox="1">
            <a:spLocks noChangeArrowheads="1"/>
          </p:cNvSpPr>
          <p:nvPr/>
        </p:nvSpPr>
        <p:spPr bwMode="auto">
          <a:xfrm>
            <a:off x="381000" y="4649788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1" dirty="0" smtClean="0">
                <a:latin typeface="Calibri" charset="0"/>
              </a:rPr>
              <a:t>better</a:t>
            </a:r>
            <a:endParaRPr lang="en-US" sz="3600" i="1" dirty="0">
              <a:latin typeface="Calibri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9A783-EB83-E54E-971C-12A7BE0F25B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‘silver bullet’?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A: Try to decrease connectivity of graph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Q: how to measure connectivity?</a:t>
            </a:r>
          </a:p>
          <a:p>
            <a:pPr>
              <a:buNone/>
            </a:pPr>
            <a:r>
              <a:rPr lang="en-US" dirty="0" smtClean="0"/>
              <a:t>A: first </a:t>
            </a:r>
            <a:r>
              <a:rPr lang="en-US" b="1" dirty="0" smtClean="0"/>
              <a:t>eigenvalue </a:t>
            </a:r>
            <a:r>
              <a:rPr lang="en-US" dirty="0" smtClean="0"/>
              <a:t>of adjacency matrix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Q1: why?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97700" y="3429000"/>
            <a:ext cx="238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/>
            <a:r>
              <a:rPr lang="en-US" sz="2000" dirty="0" smtClean="0"/>
              <a:t>Avg degree</a:t>
            </a:r>
          </a:p>
          <a:p>
            <a:pPr lvl="1" algn="l"/>
            <a:r>
              <a:rPr lang="en-US" sz="2000" dirty="0" smtClean="0"/>
              <a:t>Max degree</a:t>
            </a:r>
          </a:p>
          <a:p>
            <a:pPr lvl="1" algn="l"/>
            <a:r>
              <a:rPr lang="en-US" sz="2000" dirty="0" smtClean="0"/>
              <a:t>Diameter</a:t>
            </a:r>
          </a:p>
          <a:p>
            <a:pPr lvl="1" algn="l"/>
            <a:r>
              <a:rPr lang="en-US" sz="2000" dirty="0" smtClean="0"/>
              <a:t>Modularity</a:t>
            </a:r>
          </a:p>
          <a:p>
            <a:pPr lvl="1" algn="l"/>
            <a:r>
              <a:rPr lang="en-US" sz="2000" dirty="0" smtClean="0"/>
              <a:t>‘Conductance’</a:t>
            </a:r>
            <a:endParaRPr lang="en-US" sz="2000" dirty="0"/>
          </a:p>
        </p:txBody>
      </p:sp>
      <p:sp>
        <p:nvSpPr>
          <p:cNvPr id="8" name="&quot;No&quot; Symbol 7"/>
          <p:cNvSpPr/>
          <p:nvPr/>
        </p:nvSpPr>
        <p:spPr bwMode="auto">
          <a:xfrm>
            <a:off x="7835900" y="3429000"/>
            <a:ext cx="368300" cy="406400"/>
          </a:xfrm>
          <a:prstGeom prst="noSmoking">
            <a:avLst/>
          </a:prstGeom>
          <a:solidFill>
            <a:schemeClr val="accent6">
              <a:alpha val="25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&quot;No&quot; Symbol 8"/>
          <p:cNvSpPr/>
          <p:nvPr/>
        </p:nvSpPr>
        <p:spPr bwMode="auto">
          <a:xfrm>
            <a:off x="8267700" y="3746500"/>
            <a:ext cx="368300" cy="406400"/>
          </a:xfrm>
          <a:prstGeom prst="noSmoking">
            <a:avLst/>
          </a:prstGeom>
          <a:solidFill>
            <a:schemeClr val="accent6">
              <a:alpha val="25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&quot;No&quot; Symbol 9"/>
          <p:cNvSpPr/>
          <p:nvPr/>
        </p:nvSpPr>
        <p:spPr bwMode="auto">
          <a:xfrm>
            <a:off x="8280400" y="4356100"/>
            <a:ext cx="368300" cy="406400"/>
          </a:xfrm>
          <a:prstGeom prst="noSmoking">
            <a:avLst/>
          </a:prstGeom>
          <a:solidFill>
            <a:schemeClr val="accent6">
              <a:alpha val="25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&quot;No&quot; Symbol 10"/>
          <p:cNvSpPr/>
          <p:nvPr/>
        </p:nvSpPr>
        <p:spPr bwMode="auto">
          <a:xfrm>
            <a:off x="7874000" y="4711700"/>
            <a:ext cx="368300" cy="406400"/>
          </a:xfrm>
          <a:prstGeom prst="noSmoking">
            <a:avLst/>
          </a:prstGeom>
          <a:solidFill>
            <a:schemeClr val="accent6">
              <a:alpha val="25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&quot;No&quot; Symbol 11"/>
          <p:cNvSpPr/>
          <p:nvPr/>
        </p:nvSpPr>
        <p:spPr bwMode="auto">
          <a:xfrm>
            <a:off x="7886700" y="4064000"/>
            <a:ext cx="368300" cy="406400"/>
          </a:xfrm>
          <a:prstGeom prst="noSmoking">
            <a:avLst/>
          </a:prstGeom>
          <a:solidFill>
            <a:schemeClr val="accent6">
              <a:alpha val="25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231900" y="1206500"/>
            <a:ext cx="7581900" cy="4724399"/>
          </a:xfrm>
        </p:spPr>
        <p:txBody>
          <a:bodyPr/>
          <a:lstStyle/>
          <a:p>
            <a:pPr algn="l" eaLnBrk="1" hangingPunct="1"/>
            <a:r>
              <a:rPr lang="en-US" sz="3200" b="0" i="1" dirty="0" smtClean="0">
                <a:solidFill>
                  <a:schemeClr val="tx1"/>
                </a:solidFill>
              </a:rPr>
              <a:t>Threshold Conditions for Arbitrary Cascade Models on Arbitrary Networks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>B. Aditya Prakash, Deepayan Chakrabarti, Michalis Faloutsos, Nicholas </a:t>
            </a:r>
            <a:r>
              <a:rPr lang="en-US" sz="3200" b="0" dirty="0" err="1" smtClean="0">
                <a:solidFill>
                  <a:schemeClr val="tx1"/>
                </a:solidFill>
              </a:rPr>
              <a:t>Valler</a:t>
            </a:r>
            <a:r>
              <a:rPr lang="en-US" sz="3200" b="0" dirty="0" smtClean="0">
                <a:solidFill>
                  <a:schemeClr val="tx1"/>
                </a:solidFill>
              </a:rPr>
              <a:t>, Christos Faloutsos</a:t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>IEEE ICDM 2011, Vancouver</a:t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/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> extended version, in </a:t>
            </a:r>
            <a:r>
              <a:rPr lang="en-US" sz="3200" b="0" dirty="0" err="1" smtClean="0">
                <a:solidFill>
                  <a:schemeClr val="tx1"/>
                </a:solidFill>
              </a:rPr>
              <a:t>arxiv</a:t>
            </a:r>
            <a:r>
              <a:rPr lang="en-US" sz="3200" b="0" dirty="0" smtClean="0">
                <a:solidFill>
                  <a:schemeClr val="tx1"/>
                </a:solidFill>
              </a:rPr>
              <a:t/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>http://arxiv.org/abs/1004.0060</a:t>
            </a:r>
            <a:r>
              <a:rPr lang="en-US" sz="3600" b="0" dirty="0" smtClean="0">
                <a:solidFill>
                  <a:schemeClr val="tx1"/>
                </a:solidFill>
              </a:rPr>
              <a:t/>
            </a:r>
            <a:br>
              <a:rPr lang="en-US" sz="3600" b="0" dirty="0" smtClean="0">
                <a:solidFill>
                  <a:schemeClr val="tx1"/>
                </a:solidFill>
              </a:rPr>
            </a:br>
            <a:endParaRPr lang="en-US" sz="3600" b="0" dirty="0" smtClean="0">
              <a:solidFill>
                <a:schemeClr val="tx1"/>
              </a:solidFill>
              <a:latin typeface="Palatino Linotype" charset="0"/>
            </a:endParaRPr>
          </a:p>
        </p:txBody>
      </p:sp>
      <p:pic>
        <p:nvPicPr>
          <p:cNvPr id="4" name="Picture 19" descr="deepayfac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4876" y="1930401"/>
            <a:ext cx="75912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dity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460" y="1905000"/>
            <a:ext cx="72304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58009" y="152400"/>
            <a:ext cx="3035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G2 theorem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6887" y="5626100"/>
            <a:ext cx="31854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~10 pages proof</a:t>
            </a:r>
            <a:endParaRPr lang="en-US" sz="3200" dirty="0"/>
          </a:p>
        </p:txBody>
      </p:sp>
      <p:pic>
        <p:nvPicPr>
          <p:cNvPr id="8" name="Picture 14" descr="http://t2.gstatic.com/images?q=tbn:ANd9GcR2q-fSn68fHsefX-DIaiA_7dITpl2d1iNXrJ3thubbMj92R_Nd2g"/>
          <p:cNvPicPr>
            <a:picLocks noChangeAspect="1" noChangeArrowheads="1"/>
          </p:cNvPicPr>
          <p:nvPr/>
        </p:nvPicPr>
        <p:blipFill>
          <a:blip r:embed="rId5" cstate="print"/>
          <a:srcRect l="48765" t="50149"/>
          <a:stretch>
            <a:fillRect/>
          </a:stretch>
        </p:blipFill>
        <p:spPr bwMode="auto">
          <a:xfrm>
            <a:off x="3016257" y="181511"/>
            <a:ext cx="979931" cy="763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Our thresholds for some models</a:t>
            </a:r>
          </a:p>
        </p:txBody>
      </p:sp>
      <p:sp>
        <p:nvSpPr>
          <p:cNvPr id="44035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s</a:t>
            </a:r>
            <a:r>
              <a:rPr lang="en-US" smtClean="0"/>
              <a:t> = </a:t>
            </a:r>
            <a:r>
              <a:rPr lang="en-US" i="1" smtClean="0"/>
              <a:t>effective strength</a:t>
            </a:r>
          </a:p>
          <a:p>
            <a:pPr eaLnBrk="1" hangingPunct="1"/>
            <a:r>
              <a:rPr lang="en-US" i="1" smtClean="0"/>
              <a:t>s</a:t>
            </a:r>
            <a:r>
              <a:rPr lang="en-US" smtClean="0"/>
              <a:t> &lt; 1 : </a:t>
            </a:r>
            <a:r>
              <a:rPr lang="en-US" i="1" smtClean="0"/>
              <a:t>below threshold</a:t>
            </a:r>
          </a:p>
        </p:txBody>
      </p:sp>
      <p:pic>
        <p:nvPicPr>
          <p:cNvPr id="440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295400"/>
            <a:ext cx="18288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D6EE6-05BE-7F4E-BFEE-25CC167E466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" y="2898453"/>
          <a:ext cx="8991600" cy="395954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200400"/>
                <a:gridCol w="2794000"/>
                <a:gridCol w="2997200"/>
              </a:tblGrid>
              <a:tr h="96432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Models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Effective</a:t>
                      </a:r>
                      <a:r>
                        <a:rPr lang="en-US" sz="2400" baseline="0" dirty="0" smtClean="0"/>
                        <a:t> Strength (s)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Threshold</a:t>
                      </a:r>
                      <a:r>
                        <a:rPr lang="en-US" sz="2400" baseline="0" dirty="0" smtClean="0"/>
                        <a:t> (tipping point)</a:t>
                      </a:r>
                      <a:endParaRPr lang="en-US" sz="2400" dirty="0"/>
                    </a:p>
                  </a:txBody>
                  <a:tcPr/>
                </a:tc>
              </a:tr>
              <a:tr h="94067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SIS, SIR, SIRS, SEIR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s = </a:t>
                      </a:r>
                      <a:r>
                        <a:rPr lang="el-GR" sz="3200" dirty="0" smtClean="0"/>
                        <a:t>λ</a:t>
                      </a:r>
                      <a:r>
                        <a:rPr lang="en-US" sz="3200" dirty="0" smtClean="0"/>
                        <a:t> .   </a:t>
                      </a:r>
                      <a:endParaRPr lang="en-US" sz="3200" i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</a:t>
                      </a:r>
                      <a:r>
                        <a:rPr lang="en-US" sz="3600" dirty="0" smtClean="0"/>
                        <a:t> s = 1</a:t>
                      </a:r>
                      <a:r>
                        <a:rPr lang="en-US" dirty="0" smtClean="0"/>
                        <a:t> </a:t>
                      </a:r>
                      <a:endParaRPr lang="en-US" i="1" dirty="0"/>
                    </a:p>
                  </a:txBody>
                  <a:tcPr/>
                </a:tc>
              </a:tr>
              <a:tr h="983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SIV, SEIV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 = </a:t>
                      </a:r>
                      <a:r>
                        <a:rPr kumimoji="0" lang="el-GR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λ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.   </a:t>
                      </a:r>
                      <a:endParaRPr lang="en-US" i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83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                  </a:t>
                      </a:r>
                      <a:r>
                        <a:rPr kumimoji="0" lang="en-US" sz="3200" u="sng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</a:t>
                      </a:r>
                      <a:r>
                        <a:rPr kumimoji="0" lang="en-US" sz="3600" b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H.I.V.</a:t>
                      </a:r>
                      <a:r>
                        <a:rPr kumimoji="0" lang="en-US" sz="3200" u="sng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</a:t>
                      </a:r>
                      <a:endParaRPr lang="en-US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 = </a:t>
                      </a:r>
                      <a:r>
                        <a:rPr kumimoji="0" lang="el-GR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λ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.   </a:t>
                      </a:r>
                      <a:endParaRPr lang="en-US" i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3733800" y="3733800"/>
            <a:ext cx="609600" cy="2895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40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733800"/>
            <a:ext cx="609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4724400"/>
            <a:ext cx="13763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08488" y="5667375"/>
            <a:ext cx="1651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58674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Our thresholds for some models</a:t>
            </a:r>
          </a:p>
        </p:txBody>
      </p:sp>
      <p:sp>
        <p:nvSpPr>
          <p:cNvPr id="44035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s</a:t>
            </a:r>
            <a:r>
              <a:rPr lang="en-US" smtClean="0"/>
              <a:t> = </a:t>
            </a:r>
            <a:r>
              <a:rPr lang="en-US" i="1" smtClean="0"/>
              <a:t>effective strength</a:t>
            </a:r>
          </a:p>
          <a:p>
            <a:pPr eaLnBrk="1" hangingPunct="1"/>
            <a:r>
              <a:rPr lang="en-US" i="1" smtClean="0"/>
              <a:t>s</a:t>
            </a:r>
            <a:r>
              <a:rPr lang="en-US" smtClean="0"/>
              <a:t> &lt; 1 : </a:t>
            </a:r>
            <a:r>
              <a:rPr lang="en-US" i="1" smtClean="0"/>
              <a:t>below threshold</a:t>
            </a:r>
          </a:p>
        </p:txBody>
      </p:sp>
      <p:pic>
        <p:nvPicPr>
          <p:cNvPr id="440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295400"/>
            <a:ext cx="18288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D6EE6-05BE-7F4E-BFEE-25CC167E466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" y="2898453"/>
          <a:ext cx="8991600" cy="395954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200400"/>
                <a:gridCol w="2794000"/>
                <a:gridCol w="2997200"/>
              </a:tblGrid>
              <a:tr h="96432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Models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Effective</a:t>
                      </a:r>
                      <a:r>
                        <a:rPr lang="en-US" sz="2400" baseline="0" dirty="0" smtClean="0"/>
                        <a:t> Strength (s)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Threshold</a:t>
                      </a:r>
                      <a:r>
                        <a:rPr lang="en-US" sz="2400" baseline="0" dirty="0" smtClean="0"/>
                        <a:t> (tipping point)</a:t>
                      </a:r>
                      <a:endParaRPr lang="en-US" sz="2400" dirty="0"/>
                    </a:p>
                  </a:txBody>
                  <a:tcPr/>
                </a:tc>
              </a:tr>
              <a:tr h="94067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SIS, SIR, SIRS, SEIR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s = </a:t>
                      </a:r>
                      <a:r>
                        <a:rPr lang="el-GR" sz="3200" dirty="0" smtClean="0"/>
                        <a:t>λ</a:t>
                      </a:r>
                      <a:r>
                        <a:rPr lang="en-US" sz="3200" dirty="0" smtClean="0"/>
                        <a:t> .   </a:t>
                      </a:r>
                      <a:endParaRPr lang="en-US" sz="3200" i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</a:t>
                      </a:r>
                      <a:r>
                        <a:rPr lang="en-US" sz="3600" dirty="0" smtClean="0"/>
                        <a:t> s = 1</a:t>
                      </a:r>
                      <a:r>
                        <a:rPr lang="en-US" dirty="0" smtClean="0"/>
                        <a:t> </a:t>
                      </a:r>
                      <a:endParaRPr lang="en-US" i="1" dirty="0"/>
                    </a:p>
                  </a:txBody>
                  <a:tcPr/>
                </a:tc>
              </a:tr>
              <a:tr h="983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SIV, SEIV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 = </a:t>
                      </a:r>
                      <a:r>
                        <a:rPr kumimoji="0" lang="el-GR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λ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.   </a:t>
                      </a:r>
                      <a:endParaRPr lang="en-US" i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83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                  </a:t>
                      </a:r>
                      <a:r>
                        <a:rPr kumimoji="0" lang="en-US" sz="3200" u="sng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</a:t>
                      </a:r>
                      <a:r>
                        <a:rPr kumimoji="0" lang="en-US" sz="3600" b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H.I.V.</a:t>
                      </a:r>
                      <a:r>
                        <a:rPr kumimoji="0" lang="en-US" sz="3200" u="sng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</a:t>
                      </a:r>
                      <a:endParaRPr lang="en-US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 = </a:t>
                      </a:r>
                      <a:r>
                        <a:rPr kumimoji="0" lang="el-GR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λ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.   </a:t>
                      </a:r>
                      <a:endParaRPr lang="en-US" i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3733800" y="3733800"/>
            <a:ext cx="609600" cy="2895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40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733800"/>
            <a:ext cx="609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4724400"/>
            <a:ext cx="13763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08488" y="5667375"/>
            <a:ext cx="1651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58674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Callout 15"/>
          <p:cNvSpPr/>
          <p:nvPr/>
        </p:nvSpPr>
        <p:spPr bwMode="auto">
          <a:xfrm>
            <a:off x="-38100" y="2489200"/>
            <a:ext cx="2222500" cy="1117600"/>
          </a:xfrm>
          <a:prstGeom prst="wedgeEllipseCallout">
            <a:avLst>
              <a:gd name="adj1" fmla="val -20833"/>
              <a:gd name="adj2" fmla="val 81818"/>
            </a:avLst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No immunity</a:t>
            </a:r>
            <a:endParaRPr lang="en-US" dirty="0"/>
          </a:p>
        </p:txBody>
      </p:sp>
      <p:sp>
        <p:nvSpPr>
          <p:cNvPr id="17" name="Oval Callout 16"/>
          <p:cNvSpPr/>
          <p:nvPr/>
        </p:nvSpPr>
        <p:spPr bwMode="auto">
          <a:xfrm>
            <a:off x="2159000" y="2527300"/>
            <a:ext cx="2222500" cy="1117600"/>
          </a:xfrm>
          <a:prstGeom prst="wedgeEllipseCallout">
            <a:avLst>
              <a:gd name="adj1" fmla="val -43690"/>
              <a:gd name="adj2" fmla="val 85227"/>
            </a:avLst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Temp.</a:t>
            </a:r>
          </a:p>
          <a:p>
            <a:pPr algn="ctr"/>
            <a:r>
              <a:rPr lang="en-US" dirty="0" smtClean="0"/>
              <a:t>immunity</a:t>
            </a:r>
            <a:endParaRPr lang="en-US" dirty="0"/>
          </a:p>
        </p:txBody>
      </p:sp>
      <p:sp>
        <p:nvSpPr>
          <p:cNvPr id="18" name="Oval Callout 17"/>
          <p:cNvSpPr/>
          <p:nvPr/>
        </p:nvSpPr>
        <p:spPr bwMode="auto">
          <a:xfrm>
            <a:off x="1600200" y="4445000"/>
            <a:ext cx="2286000" cy="850900"/>
          </a:xfrm>
          <a:prstGeom prst="wedgeEllipseCallout">
            <a:avLst>
              <a:gd name="adj1" fmla="val -80261"/>
              <a:gd name="adj2" fmla="val -25000"/>
            </a:avLst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2400" dirty="0" err="1" smtClean="0"/>
              <a:t>w</a:t>
            </a:r>
            <a:r>
              <a:rPr lang="en-US" sz="2400" dirty="0" smtClean="0"/>
              <a:t>/ incubation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charset="-128"/>
                <a:cs typeface="ＭＳ Ｐゴシック" charset="-128"/>
              </a:rPr>
              <a:t>Roadmap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Motivation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Past work: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Big graph mining (‘Pegasus’/hadoop)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Propagation / immunization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Ongoing &amp; future work: 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(big) tensors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brain data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201613" y="1654175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MLD-AB</a:t>
            </a:r>
            <a:endParaRPr lang="en-US"/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7450" y="13716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charset="-128"/>
                <a:cs typeface="ＭＳ Ｐゴシック" charset="-128"/>
              </a:rPr>
              <a:t>Roadmap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Motivation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Past work: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Big graph mining (‘Pegasus’/hadoop)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Propagation / immunization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Ongoing &amp; future work: 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(big) tensors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brain data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201613" y="3787775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MLD-AB</a:t>
            </a:r>
            <a:endParaRPr lang="en-US"/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7450" y="13716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neurons get activated by ‘bee’</a:t>
            </a:r>
          </a:p>
          <a:p>
            <a:r>
              <a:rPr lang="en-US" dirty="0" smtClean="0"/>
              <a:t>How wiring evolves</a:t>
            </a:r>
          </a:p>
          <a:p>
            <a:r>
              <a:rPr lang="en-US" dirty="0" smtClean="0"/>
              <a:t>Modeling epilepsy</a:t>
            </a:r>
            <a:endParaRPr lang="en-US" dirty="0"/>
          </a:p>
        </p:txBody>
      </p:sp>
      <p:pic>
        <p:nvPicPr>
          <p:cNvPr id="9" name="Content Placeholder 6" descr="1-eps-converted-t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7201495" y="1541711"/>
            <a:ext cx="1942505" cy="146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vagel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374" y="4682288"/>
            <a:ext cx="1101725" cy="1366802"/>
          </a:xfrm>
          <a:prstGeom prst="rect">
            <a:avLst/>
          </a:prstGeom>
        </p:spPr>
      </p:pic>
      <p:pic>
        <p:nvPicPr>
          <p:cNvPr id="12" name="Picture 11" descr="figure7_1.png"/>
          <p:cNvPicPr>
            <a:picLocks noChangeAspect="1"/>
          </p:cNvPicPr>
          <p:nvPr/>
        </p:nvPicPr>
        <p:blipFill>
          <a:blip r:embed="rId5"/>
          <a:srcRect b="63819"/>
          <a:stretch>
            <a:fillRect/>
          </a:stretch>
        </p:blipFill>
        <p:spPr>
          <a:xfrm>
            <a:off x="4864100" y="2933700"/>
            <a:ext cx="4074906" cy="1785145"/>
          </a:xfrm>
          <a:prstGeom prst="rect">
            <a:avLst/>
          </a:prstGeom>
        </p:spPr>
      </p:pic>
      <p:pic>
        <p:nvPicPr>
          <p:cNvPr id="13" name="Picture 12" descr="nikos_sidiropoulo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100" y="4673600"/>
            <a:ext cx="888999" cy="1300161"/>
          </a:xfrm>
          <a:prstGeom prst="rect">
            <a:avLst/>
          </a:prstGeom>
        </p:spPr>
      </p:pic>
      <p:pic>
        <p:nvPicPr>
          <p:cNvPr id="14" name="Picture 13" descr="tom_mitchell.jpg"/>
          <p:cNvPicPr>
            <a:picLocks noChangeAspect="1"/>
          </p:cNvPicPr>
          <p:nvPr/>
        </p:nvPicPr>
        <p:blipFill>
          <a:blip r:embed="rId7"/>
          <a:srcRect l="29691" t="8324" r="29691" b="8324"/>
          <a:stretch>
            <a:fillRect/>
          </a:stretch>
        </p:blipFill>
        <p:spPr>
          <a:xfrm>
            <a:off x="241301" y="4692649"/>
            <a:ext cx="1068048" cy="1303023"/>
          </a:xfrm>
          <a:prstGeom prst="rect">
            <a:avLst/>
          </a:prstGeom>
        </p:spPr>
      </p:pic>
      <p:pic>
        <p:nvPicPr>
          <p:cNvPr id="15" name="Picture 14" descr="karypis.jpg"/>
          <p:cNvPicPr>
            <a:picLocks noChangeAspect="1"/>
          </p:cNvPicPr>
          <p:nvPr/>
        </p:nvPicPr>
        <p:blipFill>
          <a:blip r:embed="rId8"/>
          <a:srcRect l="12857" r="12857" b="31698"/>
          <a:stretch>
            <a:fillRect/>
          </a:stretch>
        </p:blipFill>
        <p:spPr>
          <a:xfrm>
            <a:off x="2468874" y="4686300"/>
            <a:ext cx="998226" cy="13029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184900"/>
            <a:ext cx="9144000" cy="673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2178" y="6457890"/>
            <a:ext cx="1923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N. </a:t>
            </a:r>
            <a:r>
              <a:rPr lang="en-US" sz="2000" dirty="0" err="1" smtClean="0"/>
              <a:t>Sidiropoulos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055429" y="6045200"/>
            <a:ext cx="1966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George </a:t>
            </a:r>
            <a:r>
              <a:rPr lang="en-US" sz="2000" dirty="0" err="1" smtClean="0"/>
              <a:t>Karypis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284597" y="6457890"/>
            <a:ext cx="1870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V. </a:t>
            </a:r>
            <a:r>
              <a:rPr lang="en-US" sz="2000" dirty="0" err="1" smtClean="0"/>
              <a:t>Papalexakis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032500"/>
            <a:ext cx="1609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Tom Mitchell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GigaTensor</a:t>
            </a:r>
            <a:r>
              <a:rPr lang="en-US" dirty="0" smtClean="0"/>
              <a:t> [KDD’12]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422400"/>
            <a:ext cx="8331200" cy="4648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 smtClean="0">
                <a:solidFill>
                  <a:schemeClr val="dk1"/>
                </a:solidFill>
              </a:rPr>
              <a:t>NELL = never ending language learner – triplets like ‘</a:t>
            </a:r>
            <a:r>
              <a:rPr lang="en-US" dirty="0" err="1" smtClean="0">
                <a:solidFill>
                  <a:srgbClr val="FF0000"/>
                </a:solidFill>
              </a:rPr>
              <a:t>obama</a:t>
            </a:r>
            <a:r>
              <a:rPr lang="en-US" dirty="0" smtClean="0">
                <a:solidFill>
                  <a:schemeClr val="dk1"/>
                </a:solidFill>
              </a:rPr>
              <a:t>’ ‘</a:t>
            </a:r>
            <a:r>
              <a:rPr lang="en-US" dirty="0" smtClean="0">
                <a:solidFill>
                  <a:srgbClr val="66CCFF"/>
                </a:solidFill>
              </a:rPr>
              <a:t>is president of</a:t>
            </a:r>
            <a:r>
              <a:rPr lang="en-US" dirty="0" smtClean="0">
                <a:solidFill>
                  <a:schemeClr val="dk1"/>
                </a:solidFill>
              </a:rPr>
              <a:t>’ ‘</a:t>
            </a:r>
            <a:r>
              <a:rPr lang="en-US" dirty="0" smtClean="0">
                <a:solidFill>
                  <a:srgbClr val="33CC33"/>
                </a:solidFill>
              </a:rPr>
              <a:t>USA</a:t>
            </a:r>
            <a:r>
              <a:rPr lang="en-US" dirty="0" smtClean="0">
                <a:solidFill>
                  <a:schemeClr val="dk1"/>
                </a:solidFill>
              </a:rPr>
              <a:t>’ (</a:t>
            </a:r>
            <a:r>
              <a:rPr lang="en-US" dirty="0" err="1" smtClean="0">
                <a:solidFill>
                  <a:schemeClr val="dk1"/>
                </a:solidFill>
              </a:rPr>
              <a:t>ie</a:t>
            </a:r>
            <a:r>
              <a:rPr lang="en-US" dirty="0" smtClean="0">
                <a:solidFill>
                  <a:schemeClr val="dk1"/>
                </a:solidFill>
              </a:rPr>
              <a:t>, object-verb-subject)</a:t>
            </a:r>
          </a:p>
          <a:p>
            <a:pPr marL="342900" lvl="1" indent="-342900">
              <a:buFontTx/>
              <a:buChar char="•"/>
            </a:pPr>
            <a:r>
              <a:rPr lang="en-US" dirty="0" smtClean="0">
                <a:solidFill>
                  <a:schemeClr val="dk1"/>
                </a:solidFill>
              </a:rPr>
              <a:t>30M </a:t>
            </a:r>
            <a:r>
              <a:rPr lang="en-US" dirty="0" err="1" smtClean="0">
                <a:solidFill>
                  <a:schemeClr val="dk1"/>
                </a:solidFill>
              </a:rPr>
              <a:t>x</a:t>
            </a:r>
            <a:r>
              <a:rPr lang="en-US" dirty="0" smtClean="0">
                <a:solidFill>
                  <a:schemeClr val="dk1"/>
                </a:solidFill>
              </a:rPr>
              <a:t> 30M </a:t>
            </a:r>
            <a:r>
              <a:rPr lang="en-US" dirty="0" err="1" smtClean="0">
                <a:solidFill>
                  <a:schemeClr val="dk1"/>
                </a:solidFill>
              </a:rPr>
              <a:t>x</a:t>
            </a:r>
            <a:r>
              <a:rPr lang="en-US" dirty="0" smtClean="0">
                <a:solidFill>
                  <a:schemeClr val="dk1"/>
                </a:solidFill>
              </a:rPr>
              <a:t> 15M </a:t>
            </a:r>
          </a:p>
          <a:p>
            <a:pPr marL="342900" lvl="1" indent="-342900">
              <a:buFontTx/>
              <a:buChar char="•"/>
            </a:pPr>
            <a:r>
              <a:rPr lang="en-US" smtClean="0">
                <a:solidFill>
                  <a:schemeClr val="dk1"/>
                </a:solidFill>
              </a:rPr>
              <a:t>Find ‘concepts’ (= latent variables)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 descr="tensorDf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4758"/>
            <a:ext cx="5979821" cy="1962842"/>
          </a:xfrm>
          <a:prstGeom prst="rect">
            <a:avLst/>
          </a:prstGeom>
        </p:spPr>
      </p:pic>
      <p:pic>
        <p:nvPicPr>
          <p:cNvPr id="9" name="Picture 8" descr="synth_scalability_dim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900" y="4191000"/>
            <a:ext cx="3009900" cy="21585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 words (‘bee’, ‘apple’, ‘hammer’)</a:t>
            </a:r>
          </a:p>
          <a:p>
            <a:r>
              <a:rPr lang="en-US" dirty="0" smtClean="0"/>
              <a:t>80 questions (‘is it alive’, ‘can it hurt you’)</a:t>
            </a:r>
          </a:p>
          <a:p>
            <a:r>
              <a:rPr lang="en-US" dirty="0" smtClean="0"/>
              <a:t>Brain-scan, for each word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60402" y="3784601"/>
          <a:ext cx="7823196" cy="2152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866"/>
                <a:gridCol w="1303866"/>
                <a:gridCol w="1773766"/>
                <a:gridCol w="833966"/>
                <a:gridCol w="1303866"/>
                <a:gridCol w="1303866"/>
              </a:tblGrid>
              <a:tr h="6729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Alive?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hurt</a:t>
                      </a:r>
                      <a:r>
                        <a:rPr lang="en-US" baseline="0" dirty="0" smtClean="0"/>
                        <a:t> you?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84526">
                <a:tc>
                  <a:txBody>
                    <a:bodyPr/>
                    <a:lstStyle/>
                    <a:p>
                      <a:r>
                        <a:rPr lang="en-US" dirty="0" smtClean="0"/>
                        <a:t>‘apple’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504652">
                <a:tc>
                  <a:txBody>
                    <a:bodyPr/>
                    <a:lstStyle/>
                    <a:p>
                      <a:r>
                        <a:rPr lang="en-US" dirty="0" smtClean="0"/>
                        <a:t>‘beetle’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90025">
                <a:tc>
                  <a:txBody>
                    <a:bodyPr/>
                    <a:lstStyle/>
                    <a:p>
                      <a:r>
                        <a:rPr lang="en-US" dirty="0" smtClean="0"/>
                        <a:t>‘hammer’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1-eps-converted-t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525278" y="4914900"/>
            <a:ext cx="521228" cy="393700"/>
          </a:xfrm>
          <a:prstGeom prst="rect">
            <a:avLst/>
          </a:prstGeom>
        </p:spPr>
      </p:pic>
      <p:pic>
        <p:nvPicPr>
          <p:cNvPr id="10" name="Picture 9" descr="4-eps-converted-t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537977" y="5428222"/>
            <a:ext cx="564623" cy="426478"/>
          </a:xfrm>
          <a:prstGeom prst="rect">
            <a:avLst/>
          </a:prstGeom>
        </p:spPr>
      </p:pic>
      <p:pic>
        <p:nvPicPr>
          <p:cNvPr id="11" name="Picture 10" descr="4-eps-converted-t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512577" y="4437622"/>
            <a:ext cx="564623" cy="42647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pic>
        <p:nvPicPr>
          <p:cNvPr id="7" name="Content Placeholder 6" descr="all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5097" b="-15097"/>
              <a:stretch>
                <a:fillRect/>
              </a:stretch>
            </p:blipFill>
          </mc:Choice>
          <mc:Fallback>
            <p:blipFill>
              <a:blip r:embed="rId3"/>
              <a:srcRect t="-15097" b="-15097"/>
              <a:stretch>
                <a:fillRect/>
              </a:stretch>
            </p:blipFill>
          </mc:Fallback>
        </mc:AlternateContent>
        <p:spPr>
          <a:xfrm>
            <a:off x="330200" y="1124324"/>
            <a:ext cx="8610600" cy="514947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pic>
        <p:nvPicPr>
          <p:cNvPr id="7" name="Content Placeholder 6" descr="all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5097" b="-15097"/>
              <a:stretch>
                <a:fillRect/>
              </a:stretch>
            </p:blipFill>
          </mc:Choice>
          <mc:Fallback>
            <p:blipFill>
              <a:blip r:embed="rId3"/>
              <a:srcRect t="-15097" b="-15097"/>
              <a:stretch>
                <a:fillRect/>
              </a:stretch>
            </p:blipFill>
          </mc:Fallback>
        </mc:AlternateContent>
        <p:spPr>
          <a:xfrm>
            <a:off x="330200" y="1124324"/>
            <a:ext cx="8610600" cy="514947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305300" y="2971800"/>
            <a:ext cx="2501900" cy="457200"/>
          </a:xfrm>
          <a:prstGeom prst="rect">
            <a:avLst/>
          </a:prstGeom>
          <a:solidFill>
            <a:srgbClr val="FF0000">
              <a:alpha val="20000"/>
            </a:srgb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50984" y="5638800"/>
            <a:ext cx="2557110" cy="492443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Premotor</a:t>
            </a:r>
            <a:r>
              <a:rPr lang="en-US" dirty="0" smtClean="0"/>
              <a:t> cortex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2426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6DA69E-4F80-CD45-87D2-1F9372FA538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426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CONCLUSION#1 – Big data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26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9575"/>
            <a:ext cx="7780338" cy="43053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ea typeface="ＭＳ Ｐゴシック" charset="-128"/>
                <a:cs typeface="ＭＳ Ｐゴシック" charset="-128"/>
              </a:rPr>
              <a:t>Large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datasets reveal patterns/outliers that are invisible otherwise</a:t>
            </a:r>
          </a:p>
        </p:txBody>
      </p:sp>
      <p:sp>
        <p:nvSpPr>
          <p:cNvPr id="242694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MLD-AB</a:t>
            </a:r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5086" y="2819400"/>
            <a:ext cx="4335255" cy="3124199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pic>
        <p:nvPicPr>
          <p:cNvPr id="9" name="Picture 8" descr="M45ur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0" y="3060700"/>
            <a:ext cx="1104900" cy="736600"/>
          </a:xfrm>
          <a:prstGeom prst="rect">
            <a:avLst/>
          </a:prstGeom>
        </p:spPr>
      </p:pic>
      <p:pic>
        <p:nvPicPr>
          <p:cNvPr id="10" name="Picture 9" descr="hadoo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50" y="3911600"/>
            <a:ext cx="711200" cy="7112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97818" y="4598195"/>
            <a:ext cx="638770" cy="647700"/>
            <a:chOff x="2259818" y="2591595"/>
            <a:chExt cx="638770" cy="647700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rot="5400000" flipH="1" flipV="1">
              <a:off x="1936564" y="2914849"/>
              <a:ext cx="647700" cy="1191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arrow" w="sm" len="lg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rot="5400000" flipH="1" flipV="1">
              <a:off x="2246127" y="3014861"/>
              <a:ext cx="257175" cy="17145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2298514" y="2838649"/>
              <a:ext cx="542924" cy="39052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2260414" y="3219649"/>
              <a:ext cx="638174" cy="9525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arrow" w="sm" len="lg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609600"/>
            <a:ext cx="8877300" cy="685800"/>
          </a:xfrm>
        </p:spPr>
        <p:txBody>
          <a:bodyPr/>
          <a:lstStyle/>
          <a:p>
            <a:r>
              <a:rPr lang="en-US" sz="3600" dirty="0" smtClean="0"/>
              <a:t>CONCLUSION #2 – Cross </a:t>
            </a:r>
            <a:r>
              <a:rPr lang="en-US" sz="3600" dirty="0" err="1" smtClean="0"/>
              <a:t>disciplinarity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87" y="3949703"/>
            <a:ext cx="2432051" cy="1752584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 l="14864" t="5962" b="5962"/>
          <a:stretch>
            <a:fillRect/>
          </a:stretch>
        </p:blipFill>
        <p:spPr bwMode="auto">
          <a:xfrm>
            <a:off x="6459636" y="3843628"/>
            <a:ext cx="2105491" cy="181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http://t2.gstatic.com/images?q=tbn:ANd9GcR2q-fSn68fHsefX-DIaiA_7dITpl2d1iNXrJ3thubbMj92R_Nd2g"/>
          <p:cNvPicPr>
            <a:picLocks noChangeAspect="1" noChangeArrowheads="1"/>
          </p:cNvPicPr>
          <p:nvPr/>
        </p:nvPicPr>
        <p:blipFill>
          <a:blip r:embed="rId4" cstate="print"/>
          <a:srcRect l="48765" t="50149"/>
          <a:stretch>
            <a:fillRect/>
          </a:stretch>
        </p:blipFill>
        <p:spPr bwMode="auto">
          <a:xfrm>
            <a:off x="5289557" y="2518311"/>
            <a:ext cx="979931" cy="763528"/>
          </a:xfrm>
          <a:prstGeom prst="rect">
            <a:avLst/>
          </a:prstGeom>
          <a:noFill/>
        </p:spPr>
      </p:pic>
      <p:pic>
        <p:nvPicPr>
          <p:cNvPr id="21" name="Picture 2" descr="http://t3.gstatic.com/images?q=tbn:ANd9GcSAV_joqAusDwGoc37Rx-vImXk6xEso-VIz4vAn026-t4NH8EN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4870" y="2473190"/>
            <a:ext cx="638729" cy="641581"/>
          </a:xfrm>
          <a:prstGeom prst="rect">
            <a:avLst/>
          </a:prstGeom>
          <a:noFill/>
        </p:spPr>
      </p:pic>
      <p:pic>
        <p:nvPicPr>
          <p:cNvPr id="22" name="Picture 21" descr="hadoop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250" y="2476500"/>
            <a:ext cx="711200" cy="711200"/>
          </a:xfrm>
          <a:prstGeom prst="rect">
            <a:avLst/>
          </a:prstGeom>
        </p:spPr>
      </p:pic>
      <p:pic>
        <p:nvPicPr>
          <p:cNvPr id="23" name="Picture 22" descr="medical-symbo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601" y="2463800"/>
            <a:ext cx="754962" cy="7493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2717018" y="2540795"/>
            <a:ext cx="638770" cy="647700"/>
            <a:chOff x="2259818" y="2591595"/>
            <a:chExt cx="638770" cy="647700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 flipH="1" flipV="1">
              <a:off x="1936564" y="2914849"/>
              <a:ext cx="647700" cy="1191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arrow" w="sm" len="lg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rot="5400000" flipH="1" flipV="1">
              <a:off x="2246127" y="3014861"/>
              <a:ext cx="257175" cy="17145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V="1">
              <a:off x="2298514" y="2838649"/>
              <a:ext cx="542924" cy="39052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2260414" y="3219649"/>
              <a:ext cx="638174" cy="9525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arrow" w="sm" len="lg"/>
            </a:ln>
            <a:effectLst/>
          </p:spPr>
        </p:cxnSp>
      </p:grpSp>
      <p:sp>
        <p:nvSpPr>
          <p:cNvPr id="30" name="Rectangle 29"/>
          <p:cNvSpPr/>
          <p:nvPr/>
        </p:nvSpPr>
        <p:spPr bwMode="auto">
          <a:xfrm>
            <a:off x="317500" y="3657600"/>
            <a:ext cx="2603500" cy="214630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 bwMode="auto">
          <a:xfrm>
            <a:off x="3270250" y="3657600"/>
            <a:ext cx="2603500" cy="214630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6254750" y="3657600"/>
            <a:ext cx="2603500" cy="214630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blogge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5150" y="2578100"/>
            <a:ext cx="552450" cy="552450"/>
          </a:xfrm>
          <a:prstGeom prst="rect">
            <a:avLst/>
          </a:prstGeom>
        </p:spPr>
      </p:pic>
      <p:pic>
        <p:nvPicPr>
          <p:cNvPr id="39" name="Picture 38" descr="ylogo_new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1450" y="2021837"/>
            <a:ext cx="2343150" cy="325126"/>
          </a:xfrm>
          <a:prstGeom prst="rect">
            <a:avLst/>
          </a:prstGeom>
          <a:solidFill>
            <a:srgbClr val="66CCFF"/>
          </a:solidFill>
        </p:spPr>
      </p:pic>
      <p:pic>
        <p:nvPicPr>
          <p:cNvPr id="40" name="Picture 39" descr="M45url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700" y="2518832"/>
            <a:ext cx="965200" cy="643467"/>
          </a:xfrm>
          <a:prstGeom prst="rect">
            <a:avLst/>
          </a:prstGeom>
        </p:spPr>
      </p:pic>
      <p:pic>
        <p:nvPicPr>
          <p:cNvPr id="42" name="Picture 41" descr="Fractal2_900.gif"/>
          <p:cNvPicPr>
            <a:picLocks noChangeAspect="1"/>
          </p:cNvPicPr>
          <p:nvPr/>
        </p:nvPicPr>
        <p:blipFill>
          <a:blip r:embed="rId11"/>
          <a:srcRect l="54603" r="6349"/>
          <a:stretch>
            <a:fillRect/>
          </a:stretch>
        </p:blipFill>
        <p:spPr>
          <a:xfrm>
            <a:off x="3728513" y="2496692"/>
            <a:ext cx="1033987" cy="779908"/>
          </a:xfrm>
          <a:prstGeom prst="rect">
            <a:avLst/>
          </a:prstGeom>
        </p:spPr>
      </p:pic>
      <p:sp>
        <p:nvSpPr>
          <p:cNvPr id="89" name="Up-Down Arrow 88"/>
          <p:cNvSpPr>
            <a:spLocks noChangeAspect="1"/>
          </p:cNvSpPr>
          <p:nvPr/>
        </p:nvSpPr>
        <p:spPr bwMode="auto">
          <a:xfrm>
            <a:off x="1803425" y="3308350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Up-Down Arrow 89"/>
          <p:cNvSpPr>
            <a:spLocks noChangeAspect="1"/>
          </p:cNvSpPr>
          <p:nvPr/>
        </p:nvSpPr>
        <p:spPr bwMode="auto">
          <a:xfrm rot="19685920">
            <a:off x="1116675" y="3308349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Up-Down Arrow 90"/>
          <p:cNvSpPr>
            <a:spLocks noChangeAspect="1"/>
          </p:cNvSpPr>
          <p:nvPr/>
        </p:nvSpPr>
        <p:spPr bwMode="auto">
          <a:xfrm rot="2377343">
            <a:off x="2584374" y="3308351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Up-Down Arrow 91"/>
          <p:cNvSpPr>
            <a:spLocks noChangeAspect="1"/>
          </p:cNvSpPr>
          <p:nvPr/>
        </p:nvSpPr>
        <p:spPr bwMode="auto">
          <a:xfrm>
            <a:off x="4216425" y="3308350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Up-Down Arrow 92"/>
          <p:cNvSpPr>
            <a:spLocks noChangeAspect="1"/>
          </p:cNvSpPr>
          <p:nvPr/>
        </p:nvSpPr>
        <p:spPr bwMode="auto">
          <a:xfrm rot="19685920">
            <a:off x="6171277" y="3308351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Up-Down Arrow 93"/>
          <p:cNvSpPr>
            <a:spLocks noChangeAspect="1"/>
          </p:cNvSpPr>
          <p:nvPr/>
        </p:nvSpPr>
        <p:spPr bwMode="auto">
          <a:xfrm rot="2377343">
            <a:off x="5594275" y="3308350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Up-Down Arrow 94"/>
          <p:cNvSpPr>
            <a:spLocks noChangeAspect="1"/>
          </p:cNvSpPr>
          <p:nvPr/>
        </p:nvSpPr>
        <p:spPr bwMode="auto">
          <a:xfrm>
            <a:off x="6870725" y="3308350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Up-Down Arrow 96"/>
          <p:cNvSpPr>
            <a:spLocks noChangeAspect="1"/>
          </p:cNvSpPr>
          <p:nvPr/>
        </p:nvSpPr>
        <p:spPr bwMode="auto">
          <a:xfrm rot="2377343">
            <a:off x="8400975" y="3308349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Up-Down Arrow 97"/>
          <p:cNvSpPr>
            <a:spLocks noChangeAspect="1"/>
          </p:cNvSpPr>
          <p:nvPr/>
        </p:nvSpPr>
        <p:spPr bwMode="auto">
          <a:xfrm>
            <a:off x="7670825" y="3308350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-Down Arrow 45"/>
          <p:cNvSpPr>
            <a:spLocks noChangeAspect="1"/>
          </p:cNvSpPr>
          <p:nvPr/>
        </p:nvSpPr>
        <p:spPr bwMode="auto">
          <a:xfrm rot="19685920">
            <a:off x="3212178" y="3308350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Content Placeholder 6" descr="1-eps-converted-t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rcRect/>
              <a:stretch>
                <a:fillRect/>
              </a:stretch>
            </p:blipFill>
          </mc:Choice>
          <mc:Fallback>
            <p:blipFill>
              <a:blip r:embed="rId13"/>
              <a:srcRect/>
              <a:stretch>
                <a:fillRect/>
              </a:stretch>
            </p:blipFill>
          </mc:Fallback>
        </mc:AlternateContent>
        <p:spPr bwMode="auto">
          <a:xfrm>
            <a:off x="3600747" y="3992811"/>
            <a:ext cx="1942505" cy="146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609600"/>
            <a:ext cx="8877300" cy="685800"/>
          </a:xfrm>
        </p:spPr>
        <p:txBody>
          <a:bodyPr/>
          <a:lstStyle/>
          <a:p>
            <a:r>
              <a:rPr lang="en-US" sz="3600" dirty="0" smtClean="0"/>
              <a:t>CONCLUSION #2 – Cross </a:t>
            </a:r>
            <a:r>
              <a:rPr lang="en-US" sz="3600" dirty="0" err="1" smtClean="0"/>
              <a:t>disciplinarity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MLD-AB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87" y="3949703"/>
            <a:ext cx="2432051" cy="1752584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 l="14864" t="5962" b="5962"/>
          <a:stretch>
            <a:fillRect/>
          </a:stretch>
        </p:blipFill>
        <p:spPr bwMode="auto">
          <a:xfrm>
            <a:off x="6459636" y="3843628"/>
            <a:ext cx="2105491" cy="181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http://t2.gstatic.com/images?q=tbn:ANd9GcR2q-fSn68fHsefX-DIaiA_7dITpl2d1iNXrJ3thubbMj92R_Nd2g"/>
          <p:cNvPicPr>
            <a:picLocks noChangeAspect="1" noChangeArrowheads="1"/>
          </p:cNvPicPr>
          <p:nvPr/>
        </p:nvPicPr>
        <p:blipFill>
          <a:blip r:embed="rId4" cstate="print"/>
          <a:srcRect l="48765" t="50149"/>
          <a:stretch>
            <a:fillRect/>
          </a:stretch>
        </p:blipFill>
        <p:spPr bwMode="auto">
          <a:xfrm>
            <a:off x="5289557" y="2518311"/>
            <a:ext cx="979931" cy="763528"/>
          </a:xfrm>
          <a:prstGeom prst="rect">
            <a:avLst/>
          </a:prstGeom>
          <a:noFill/>
        </p:spPr>
      </p:pic>
      <p:pic>
        <p:nvPicPr>
          <p:cNvPr id="21" name="Picture 2" descr="http://t3.gstatic.com/images?q=tbn:ANd9GcSAV_joqAusDwGoc37Rx-vImXk6xEso-VIz4vAn026-t4NH8EN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4870" y="2473190"/>
            <a:ext cx="638729" cy="641581"/>
          </a:xfrm>
          <a:prstGeom prst="rect">
            <a:avLst/>
          </a:prstGeom>
          <a:noFill/>
        </p:spPr>
      </p:pic>
      <p:pic>
        <p:nvPicPr>
          <p:cNvPr id="22" name="Picture 21" descr="hadoop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250" y="2476500"/>
            <a:ext cx="711200" cy="711200"/>
          </a:xfrm>
          <a:prstGeom prst="rect">
            <a:avLst/>
          </a:prstGeom>
        </p:spPr>
      </p:pic>
      <p:pic>
        <p:nvPicPr>
          <p:cNvPr id="23" name="Picture 22" descr="medical-symbo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601" y="2463800"/>
            <a:ext cx="754962" cy="749300"/>
          </a:xfrm>
          <a:prstGeom prst="rect">
            <a:avLst/>
          </a:prstGeom>
        </p:spPr>
      </p:pic>
      <p:grpSp>
        <p:nvGrpSpPr>
          <p:cNvPr id="8" name="Group 40"/>
          <p:cNvGrpSpPr/>
          <p:nvPr/>
        </p:nvGrpSpPr>
        <p:grpSpPr>
          <a:xfrm>
            <a:off x="2717018" y="2540795"/>
            <a:ext cx="638770" cy="647700"/>
            <a:chOff x="2259818" y="2591595"/>
            <a:chExt cx="638770" cy="647700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 flipH="1" flipV="1">
              <a:off x="1936564" y="2914849"/>
              <a:ext cx="647700" cy="1191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arrow" w="sm" len="lg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rot="5400000" flipH="1" flipV="1">
              <a:off x="2246127" y="3014861"/>
              <a:ext cx="257175" cy="17145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V="1">
              <a:off x="2298514" y="2838649"/>
              <a:ext cx="542924" cy="39052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2260414" y="3219649"/>
              <a:ext cx="638174" cy="9525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arrow" w="sm" len="lg"/>
            </a:ln>
            <a:effectLst/>
          </p:spPr>
        </p:cxnSp>
      </p:grpSp>
      <p:sp>
        <p:nvSpPr>
          <p:cNvPr id="30" name="Rectangle 29"/>
          <p:cNvSpPr/>
          <p:nvPr/>
        </p:nvSpPr>
        <p:spPr bwMode="auto">
          <a:xfrm>
            <a:off x="317500" y="3657600"/>
            <a:ext cx="2603500" cy="214630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 bwMode="auto">
          <a:xfrm>
            <a:off x="3270250" y="3657600"/>
            <a:ext cx="2603500" cy="214630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6254750" y="3657600"/>
            <a:ext cx="2603500" cy="214630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blogge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5150" y="2578100"/>
            <a:ext cx="552450" cy="552450"/>
          </a:xfrm>
          <a:prstGeom prst="rect">
            <a:avLst/>
          </a:prstGeom>
        </p:spPr>
      </p:pic>
      <p:pic>
        <p:nvPicPr>
          <p:cNvPr id="39" name="Picture 38" descr="ylogo_new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1450" y="2021837"/>
            <a:ext cx="2343150" cy="325126"/>
          </a:xfrm>
          <a:prstGeom prst="rect">
            <a:avLst/>
          </a:prstGeom>
          <a:solidFill>
            <a:srgbClr val="66CCFF"/>
          </a:solidFill>
        </p:spPr>
      </p:pic>
      <p:pic>
        <p:nvPicPr>
          <p:cNvPr id="40" name="Picture 39" descr="M45url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700" y="2518832"/>
            <a:ext cx="965200" cy="643467"/>
          </a:xfrm>
          <a:prstGeom prst="rect">
            <a:avLst/>
          </a:prstGeom>
        </p:spPr>
      </p:pic>
      <p:pic>
        <p:nvPicPr>
          <p:cNvPr id="42" name="Picture 41" descr="Fractal2_900.gif"/>
          <p:cNvPicPr>
            <a:picLocks noChangeAspect="1"/>
          </p:cNvPicPr>
          <p:nvPr/>
        </p:nvPicPr>
        <p:blipFill>
          <a:blip r:embed="rId11"/>
          <a:srcRect l="54603" r="6349"/>
          <a:stretch>
            <a:fillRect/>
          </a:stretch>
        </p:blipFill>
        <p:spPr>
          <a:xfrm>
            <a:off x="3728513" y="2496692"/>
            <a:ext cx="1033987" cy="779908"/>
          </a:xfrm>
          <a:prstGeom prst="rect">
            <a:avLst/>
          </a:prstGeom>
        </p:spPr>
      </p:pic>
      <p:sp>
        <p:nvSpPr>
          <p:cNvPr id="89" name="Up-Down Arrow 88"/>
          <p:cNvSpPr>
            <a:spLocks noChangeAspect="1"/>
          </p:cNvSpPr>
          <p:nvPr/>
        </p:nvSpPr>
        <p:spPr bwMode="auto">
          <a:xfrm>
            <a:off x="1803425" y="3308350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Up-Down Arrow 89"/>
          <p:cNvSpPr>
            <a:spLocks noChangeAspect="1"/>
          </p:cNvSpPr>
          <p:nvPr/>
        </p:nvSpPr>
        <p:spPr bwMode="auto">
          <a:xfrm rot="19685920">
            <a:off x="1116675" y="3308349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Up-Down Arrow 90"/>
          <p:cNvSpPr>
            <a:spLocks noChangeAspect="1"/>
          </p:cNvSpPr>
          <p:nvPr/>
        </p:nvSpPr>
        <p:spPr bwMode="auto">
          <a:xfrm rot="2377343">
            <a:off x="2584374" y="3308351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Up-Down Arrow 91"/>
          <p:cNvSpPr>
            <a:spLocks noChangeAspect="1"/>
          </p:cNvSpPr>
          <p:nvPr/>
        </p:nvSpPr>
        <p:spPr bwMode="auto">
          <a:xfrm>
            <a:off x="4216425" y="3308350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Up-Down Arrow 92"/>
          <p:cNvSpPr>
            <a:spLocks noChangeAspect="1"/>
          </p:cNvSpPr>
          <p:nvPr/>
        </p:nvSpPr>
        <p:spPr bwMode="auto">
          <a:xfrm rot="19685920">
            <a:off x="6171277" y="3308351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Up-Down Arrow 93"/>
          <p:cNvSpPr>
            <a:spLocks noChangeAspect="1"/>
          </p:cNvSpPr>
          <p:nvPr/>
        </p:nvSpPr>
        <p:spPr bwMode="auto">
          <a:xfrm rot="2377343">
            <a:off x="5594275" y="3308350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Up-Down Arrow 94"/>
          <p:cNvSpPr>
            <a:spLocks noChangeAspect="1"/>
          </p:cNvSpPr>
          <p:nvPr/>
        </p:nvSpPr>
        <p:spPr bwMode="auto">
          <a:xfrm>
            <a:off x="6870725" y="3308350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Up-Down Arrow 96"/>
          <p:cNvSpPr>
            <a:spLocks noChangeAspect="1"/>
          </p:cNvSpPr>
          <p:nvPr/>
        </p:nvSpPr>
        <p:spPr bwMode="auto">
          <a:xfrm rot="2377343">
            <a:off x="8400975" y="3308349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Up-Down Arrow 97"/>
          <p:cNvSpPr>
            <a:spLocks noChangeAspect="1"/>
          </p:cNvSpPr>
          <p:nvPr/>
        </p:nvSpPr>
        <p:spPr bwMode="auto">
          <a:xfrm>
            <a:off x="7670825" y="3308350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-Down Arrow 45"/>
          <p:cNvSpPr>
            <a:spLocks noChangeAspect="1"/>
          </p:cNvSpPr>
          <p:nvPr/>
        </p:nvSpPr>
        <p:spPr bwMode="auto">
          <a:xfrm rot="19685920">
            <a:off x="3212178" y="3308350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Content Placeholder 6" descr="1-eps-converted-t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rcRect/>
              <a:stretch>
                <a:fillRect/>
              </a:stretch>
            </p:blipFill>
          </mc:Choice>
          <mc:Fallback>
            <p:blipFill>
              <a:blip r:embed="rId13"/>
              <a:srcRect/>
              <a:stretch>
                <a:fillRect/>
              </a:stretch>
            </p:blipFill>
          </mc:Fallback>
        </mc:AlternateContent>
        <p:spPr bwMode="auto">
          <a:xfrm>
            <a:off x="3600747" y="3992811"/>
            <a:ext cx="1942505" cy="146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495741" y="1600200"/>
            <a:ext cx="5314601" cy="64633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Thank you! Questions?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Palatino Linotype" charset="0"/>
              </a:rPr>
              <a:t>(Big) Graphs - Why study them?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endParaRPr lang="en-US" dirty="0"/>
          </a:p>
        </p:txBody>
      </p:sp>
      <p:sp>
        <p:nvSpPr>
          <p:cNvPr id="18436" name="TextBox 12"/>
          <p:cNvSpPr txBox="1">
            <a:spLocks noChangeArrowheads="1"/>
          </p:cNvSpPr>
          <p:nvPr/>
        </p:nvSpPr>
        <p:spPr bwMode="auto">
          <a:xfrm>
            <a:off x="2387600" y="4572000"/>
            <a:ext cx="259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Calibri" charset="0"/>
              </a:rPr>
              <a:t>Human Disease Network [Barabasi 2007]</a:t>
            </a:r>
          </a:p>
        </p:txBody>
      </p:sp>
      <p:sp>
        <p:nvSpPr>
          <p:cNvPr id="18437" name="TextBox 16"/>
          <p:cNvSpPr txBox="1">
            <a:spLocks noChangeArrowheads="1"/>
          </p:cNvSpPr>
          <p:nvPr/>
        </p:nvSpPr>
        <p:spPr bwMode="auto">
          <a:xfrm>
            <a:off x="4191000" y="3103563"/>
            <a:ext cx="2667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solidFill>
                  <a:srgbClr val="0000CC"/>
                </a:solidFill>
                <a:latin typeface="Calibri" charset="0"/>
              </a:rPr>
              <a:t>Gene Regulatory Network [</a:t>
            </a:r>
            <a:r>
              <a:rPr lang="en-US" dirty="0" err="1">
                <a:solidFill>
                  <a:srgbClr val="0000CC"/>
                </a:solidFill>
                <a:latin typeface="Calibri" charset="0"/>
              </a:rPr>
              <a:t>Decourty</a:t>
            </a:r>
            <a:r>
              <a:rPr lang="en-US" dirty="0">
                <a:solidFill>
                  <a:srgbClr val="0000CC"/>
                </a:solidFill>
                <a:latin typeface="Calibri" charset="0"/>
              </a:rPr>
              <a:t> 2008]</a:t>
            </a:r>
          </a:p>
        </p:txBody>
      </p:sp>
      <p:pic>
        <p:nvPicPr>
          <p:cNvPr id="18438" name="Picture 4" descr="http://www.ecse.rpi.edu/~agung/img/resea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286000"/>
            <a:ext cx="22098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facebook, social network, mix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0"/>
            <a:ext cx="35274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17"/>
          <p:cNvSpPr txBox="1">
            <a:spLocks noChangeArrowheads="1"/>
          </p:cNvSpPr>
          <p:nvPr/>
        </p:nvSpPr>
        <p:spPr bwMode="auto">
          <a:xfrm>
            <a:off x="3657600" y="2032000"/>
            <a:ext cx="2590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00CC"/>
                </a:solidFill>
                <a:latin typeface="Calibri" charset="0"/>
              </a:rPr>
              <a:t>Facebook</a:t>
            </a:r>
            <a:r>
              <a:rPr lang="en-US" dirty="0" smtClean="0">
                <a:solidFill>
                  <a:srgbClr val="0000CC"/>
                </a:solidFill>
                <a:latin typeface="Calibri" charset="0"/>
              </a:rPr>
              <a:t> [</a:t>
            </a:r>
            <a:r>
              <a:rPr lang="en-US" dirty="0">
                <a:solidFill>
                  <a:srgbClr val="0000CC"/>
                </a:solidFill>
                <a:latin typeface="Calibri" charset="0"/>
              </a:rPr>
              <a:t>2010</a:t>
            </a:r>
            <a:r>
              <a:rPr lang="en-US" dirty="0" smtClean="0">
                <a:solidFill>
                  <a:srgbClr val="0000CC"/>
                </a:solidFill>
                <a:latin typeface="Calibri" charset="0"/>
              </a:rPr>
              <a:t>]</a:t>
            </a:r>
          </a:p>
          <a:p>
            <a:r>
              <a:rPr lang="en-US" dirty="0" smtClean="0">
                <a:solidFill>
                  <a:srgbClr val="0000CC"/>
                </a:solidFill>
                <a:latin typeface="Calibri" charset="0"/>
              </a:rPr>
              <a:t>&gt;1B nodes, &gt;$10B</a:t>
            </a:r>
            <a:endParaRPr lang="en-US" dirty="0">
              <a:solidFill>
                <a:srgbClr val="0000CC"/>
              </a:solidFill>
              <a:latin typeface="Calibri" charset="0"/>
            </a:endParaRPr>
          </a:p>
        </p:txBody>
      </p:sp>
      <p:pic>
        <p:nvPicPr>
          <p:cNvPr id="18441" name="Picture 9" descr="http://r1.3crowd.com/blyon/opte/maps/static/1105496683.LGL.2D.smal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455295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Box 18"/>
          <p:cNvSpPr txBox="1">
            <a:spLocks noChangeArrowheads="1"/>
          </p:cNvSpPr>
          <p:nvPr/>
        </p:nvSpPr>
        <p:spPr bwMode="auto">
          <a:xfrm>
            <a:off x="4267200" y="5538788"/>
            <a:ext cx="2667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solidFill>
                  <a:srgbClr val="0000CC"/>
                </a:solidFill>
                <a:latin typeface="Calibri" charset="0"/>
              </a:rPr>
              <a:t>The Internet [2005]</a:t>
            </a:r>
          </a:p>
        </p:txBody>
      </p:sp>
      <p:pic>
        <p:nvPicPr>
          <p:cNvPr id="1844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4419600"/>
            <a:ext cx="25908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44196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A4CEC-0695-FB4C-B302-C67F258F154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SUM'13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A6DEDC-4910-6445-9788-302D49B9B97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 smtClean="0">
                <a:ea typeface="ＭＳ Ｐゴシック" charset="-128"/>
                <a:cs typeface="ＭＳ Ｐゴシック" charset="-128"/>
              </a:rPr>
              <a:t>(Big) Graphs - </a:t>
            </a:r>
            <a:r>
              <a:rPr lang="en-US" dirty="0">
                <a:ea typeface="ＭＳ Ｐゴシック" charset="-128"/>
                <a:cs typeface="ＭＳ Ｐゴシック" charset="-128"/>
              </a:rPr>
              <a:t>why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study them?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663700"/>
            <a:ext cx="8597900" cy="46482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web-log (‘blog’) news propagation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computer network security: email/IP traffic and anomaly detection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Recommendation systems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....</a:t>
            </a: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Many-to-many db relationship -&gt; graph</a:t>
            </a:r>
          </a:p>
        </p:txBody>
      </p:sp>
      <p:sp>
        <p:nvSpPr>
          <p:cNvPr id="26630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MLD-AB</a:t>
            </a:r>
            <a:endParaRPr lang="en-US"/>
          </a:p>
        </p:txBody>
      </p:sp>
      <p:pic>
        <p:nvPicPr>
          <p:cNvPr id="7" name="Picture 6" descr="netfli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600" y="3137965"/>
            <a:ext cx="1193800" cy="582070"/>
          </a:xfrm>
          <a:prstGeom prst="rect">
            <a:avLst/>
          </a:prstGeom>
        </p:spPr>
      </p:pic>
      <p:pic>
        <p:nvPicPr>
          <p:cNvPr id="8" name="Picture 7" descr="ylogo_n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00" y="1619250"/>
            <a:ext cx="2654300" cy="368300"/>
          </a:xfrm>
          <a:prstGeom prst="rect">
            <a:avLst/>
          </a:prstGeom>
          <a:solidFill>
            <a:srgbClr val="66CCFF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charset="-128"/>
                <a:cs typeface="ＭＳ Ｐゴシック" charset="-128"/>
              </a:rPr>
              <a:t>Roadmap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Motivation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Past work: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Big graph mining (‘Pegasus’/hadoop)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Propagation / immunization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Ongoing/future: (big) tensors / brain data</a:t>
            </a: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252413" y="2771775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MLD-AB</a:t>
            </a:r>
            <a:endParaRPr lang="en-US"/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7450" y="13716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020050" cy="685800"/>
          </a:xfrm>
        </p:spPr>
        <p:txBody>
          <a:bodyPr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Triangle counting for large graphs?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8029575" cy="4648200"/>
          </a:xfrm>
        </p:spPr>
        <p:txBody>
          <a:bodyPr/>
          <a:lstStyle/>
          <a:p>
            <a:pPr>
              <a:buFontTx/>
              <a:buNone/>
            </a:pPr>
            <a:endParaRPr lang="en-US" altLang="ko-KR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 dirty="0">
              <a:ea typeface="ＭＳ Ｐゴシック" charset="-128"/>
              <a:cs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ko-KR" dirty="0">
                <a:ea typeface="ＭＳ Ｐゴシック" charset="-128"/>
                <a:cs typeface="ＭＳ Ｐゴシック" charset="-128"/>
              </a:rPr>
              <a:t>Anomalous nodes in Twitter(~ 3 billion edges)</a:t>
            </a:r>
          </a:p>
          <a:p>
            <a:pPr algn="ctr">
              <a:buFontTx/>
              <a:buNone/>
            </a:pPr>
            <a:r>
              <a:rPr lang="en-US" altLang="ko-KR" dirty="0">
                <a:ea typeface="ＭＳ Ｐゴシック" charset="-128"/>
                <a:cs typeface="ＭＳ Ｐゴシック" charset="-128"/>
              </a:rPr>
              <a:t>[U Kang, Brendan </a:t>
            </a:r>
            <a:r>
              <a:rPr lang="en-US" altLang="ko-KR" dirty="0" err="1">
                <a:ea typeface="ＭＳ Ｐゴシック" charset="-128"/>
                <a:cs typeface="ＭＳ Ｐゴシック" charset="-128"/>
              </a:rPr>
              <a:t>Meeder</a:t>
            </a:r>
            <a:r>
              <a:rPr lang="en-US" altLang="ko-KR" dirty="0">
                <a:ea typeface="ＭＳ Ｐゴシック" charset="-128"/>
                <a:cs typeface="ＭＳ Ｐゴシック" charset="-128"/>
              </a:rPr>
              <a:t>, +, PAKDD’11]</a:t>
            </a:r>
          </a:p>
        </p:txBody>
      </p:sp>
      <p:sp>
        <p:nvSpPr>
          <p:cNvPr id="6554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01FBDFF-70BE-464B-AF8F-A59072DBC9F4}" type="slidenum">
              <a:rPr lang="ko-KR" altLang="en-US" sz="1800">
                <a:latin typeface="Times New Roman" charset="0"/>
                <a:ea typeface="굴림" charset="-127"/>
                <a:cs typeface="굴림" charset="-127"/>
              </a:rPr>
              <a:pPr algn="r"/>
              <a:t>6</a:t>
            </a:fld>
            <a:endParaRPr lang="en-US" altLang="ko-KR" sz="1800">
              <a:latin typeface="Times New Roman" charset="0"/>
            </a:endParaRPr>
          </a:p>
        </p:txBody>
      </p:sp>
      <p:pic>
        <p:nvPicPr>
          <p:cNvPr id="6554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850" y="1295400"/>
            <a:ext cx="4597400" cy="33131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sp>
        <p:nvSpPr>
          <p:cNvPr id="6554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MLD-AB</a:t>
            </a:r>
            <a:endParaRPr lang="en-US"/>
          </a:p>
        </p:txBody>
      </p:sp>
      <p:sp>
        <p:nvSpPr>
          <p:cNvPr id="655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E2A072-BB44-C548-90A6-A9142984CD1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5544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200400" y="1490134"/>
            <a:ext cx="1117600" cy="47413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64939" y="1981194"/>
            <a:ext cx="1117600" cy="47413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035300" y="2120900"/>
            <a:ext cx="3962400" cy="19177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 flipH="1" flipV="1">
            <a:off x="3409950" y="1657350"/>
            <a:ext cx="2336800" cy="21717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3289300" y="1841500"/>
            <a:ext cx="2235200" cy="9271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20" name="Freeform 19"/>
          <p:cNvSpPr/>
          <p:nvPr/>
        </p:nvSpPr>
        <p:spPr bwMode="auto">
          <a:xfrm>
            <a:off x="3302000" y="1803400"/>
            <a:ext cx="2425700" cy="1841500"/>
          </a:xfrm>
          <a:custGeom>
            <a:avLst/>
            <a:gdLst>
              <a:gd name="connsiteX0" fmla="*/ 0 w 2425700"/>
              <a:gd name="connsiteY0" fmla="*/ 1841500 h 1841500"/>
              <a:gd name="connsiteX1" fmla="*/ 63500 w 2425700"/>
              <a:gd name="connsiteY1" fmla="*/ 1828800 h 1841500"/>
              <a:gd name="connsiteX2" fmla="*/ 342900 w 2425700"/>
              <a:gd name="connsiteY2" fmla="*/ 1803400 h 1841500"/>
              <a:gd name="connsiteX3" fmla="*/ 406400 w 2425700"/>
              <a:gd name="connsiteY3" fmla="*/ 1790700 h 1841500"/>
              <a:gd name="connsiteX4" fmla="*/ 558800 w 2425700"/>
              <a:gd name="connsiteY4" fmla="*/ 1765300 h 1841500"/>
              <a:gd name="connsiteX5" fmla="*/ 622300 w 2425700"/>
              <a:gd name="connsiteY5" fmla="*/ 1739900 h 1841500"/>
              <a:gd name="connsiteX6" fmla="*/ 673100 w 2425700"/>
              <a:gd name="connsiteY6" fmla="*/ 1727200 h 1841500"/>
              <a:gd name="connsiteX7" fmla="*/ 711200 w 2425700"/>
              <a:gd name="connsiteY7" fmla="*/ 1701800 h 1841500"/>
              <a:gd name="connsiteX8" fmla="*/ 863600 w 2425700"/>
              <a:gd name="connsiteY8" fmla="*/ 1638300 h 1841500"/>
              <a:gd name="connsiteX9" fmla="*/ 901700 w 2425700"/>
              <a:gd name="connsiteY9" fmla="*/ 1612900 h 1841500"/>
              <a:gd name="connsiteX10" fmla="*/ 939800 w 2425700"/>
              <a:gd name="connsiteY10" fmla="*/ 1574800 h 1841500"/>
              <a:gd name="connsiteX11" fmla="*/ 1016000 w 2425700"/>
              <a:gd name="connsiteY11" fmla="*/ 1511300 h 1841500"/>
              <a:gd name="connsiteX12" fmla="*/ 1092200 w 2425700"/>
              <a:gd name="connsiteY12" fmla="*/ 1473200 h 1841500"/>
              <a:gd name="connsiteX13" fmla="*/ 1206500 w 2425700"/>
              <a:gd name="connsiteY13" fmla="*/ 1422400 h 1841500"/>
              <a:gd name="connsiteX14" fmla="*/ 1384300 w 2425700"/>
              <a:gd name="connsiteY14" fmla="*/ 1295400 h 1841500"/>
              <a:gd name="connsiteX15" fmla="*/ 1511300 w 2425700"/>
              <a:gd name="connsiteY15" fmla="*/ 1231900 h 1841500"/>
              <a:gd name="connsiteX16" fmla="*/ 1562100 w 2425700"/>
              <a:gd name="connsiteY16" fmla="*/ 1193800 h 1841500"/>
              <a:gd name="connsiteX17" fmla="*/ 1612900 w 2425700"/>
              <a:gd name="connsiteY17" fmla="*/ 1168400 h 1841500"/>
              <a:gd name="connsiteX18" fmla="*/ 1651000 w 2425700"/>
              <a:gd name="connsiteY18" fmla="*/ 1130300 h 1841500"/>
              <a:gd name="connsiteX19" fmla="*/ 1701800 w 2425700"/>
              <a:gd name="connsiteY19" fmla="*/ 1092200 h 1841500"/>
              <a:gd name="connsiteX20" fmla="*/ 1752600 w 2425700"/>
              <a:gd name="connsiteY20" fmla="*/ 1041400 h 1841500"/>
              <a:gd name="connsiteX21" fmla="*/ 1803400 w 2425700"/>
              <a:gd name="connsiteY21" fmla="*/ 1003300 h 1841500"/>
              <a:gd name="connsiteX22" fmla="*/ 1917700 w 2425700"/>
              <a:gd name="connsiteY22" fmla="*/ 889000 h 1841500"/>
              <a:gd name="connsiteX23" fmla="*/ 1981200 w 2425700"/>
              <a:gd name="connsiteY23" fmla="*/ 825500 h 1841500"/>
              <a:gd name="connsiteX24" fmla="*/ 2006600 w 2425700"/>
              <a:gd name="connsiteY24" fmla="*/ 787400 h 1841500"/>
              <a:gd name="connsiteX25" fmla="*/ 2057400 w 2425700"/>
              <a:gd name="connsiteY25" fmla="*/ 698500 h 1841500"/>
              <a:gd name="connsiteX26" fmla="*/ 2095500 w 2425700"/>
              <a:gd name="connsiteY26" fmla="*/ 596900 h 1841500"/>
              <a:gd name="connsiteX27" fmla="*/ 2108200 w 2425700"/>
              <a:gd name="connsiteY27" fmla="*/ 546100 h 1841500"/>
              <a:gd name="connsiteX28" fmla="*/ 2133600 w 2425700"/>
              <a:gd name="connsiteY28" fmla="*/ 482600 h 1841500"/>
              <a:gd name="connsiteX29" fmla="*/ 2146300 w 2425700"/>
              <a:gd name="connsiteY29" fmla="*/ 444500 h 1841500"/>
              <a:gd name="connsiteX30" fmla="*/ 2171700 w 2425700"/>
              <a:gd name="connsiteY30" fmla="*/ 406400 h 1841500"/>
              <a:gd name="connsiteX31" fmla="*/ 2222500 w 2425700"/>
              <a:gd name="connsiteY31" fmla="*/ 292100 h 1841500"/>
              <a:gd name="connsiteX32" fmla="*/ 2260600 w 2425700"/>
              <a:gd name="connsiteY32" fmla="*/ 266700 h 1841500"/>
              <a:gd name="connsiteX33" fmla="*/ 2286000 w 2425700"/>
              <a:gd name="connsiteY33" fmla="*/ 228600 h 1841500"/>
              <a:gd name="connsiteX34" fmla="*/ 2324100 w 2425700"/>
              <a:gd name="connsiteY34" fmla="*/ 203200 h 1841500"/>
              <a:gd name="connsiteX35" fmla="*/ 2349500 w 2425700"/>
              <a:gd name="connsiteY35" fmla="*/ 152400 h 1841500"/>
              <a:gd name="connsiteX36" fmla="*/ 2400300 w 2425700"/>
              <a:gd name="connsiteY36" fmla="*/ 76200 h 1841500"/>
              <a:gd name="connsiteX37" fmla="*/ 2425700 w 2425700"/>
              <a:gd name="connsiteY37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25700" h="1841500">
                <a:moveTo>
                  <a:pt x="0" y="1841500"/>
                </a:moveTo>
                <a:cubicBezTo>
                  <a:pt x="21167" y="1837267"/>
                  <a:pt x="42062" y="1831322"/>
                  <a:pt x="63500" y="1828800"/>
                </a:cubicBezTo>
                <a:cubicBezTo>
                  <a:pt x="231909" y="1808987"/>
                  <a:pt x="187200" y="1824160"/>
                  <a:pt x="342900" y="1803400"/>
                </a:cubicBezTo>
                <a:cubicBezTo>
                  <a:pt x="364296" y="1800547"/>
                  <a:pt x="385143" y="1794451"/>
                  <a:pt x="406400" y="1790700"/>
                </a:cubicBezTo>
                <a:lnTo>
                  <a:pt x="558800" y="1765300"/>
                </a:lnTo>
                <a:cubicBezTo>
                  <a:pt x="579967" y="1756833"/>
                  <a:pt x="600673" y="1747109"/>
                  <a:pt x="622300" y="1739900"/>
                </a:cubicBezTo>
                <a:cubicBezTo>
                  <a:pt x="638859" y="1734380"/>
                  <a:pt x="657057" y="1734076"/>
                  <a:pt x="673100" y="1727200"/>
                </a:cubicBezTo>
                <a:cubicBezTo>
                  <a:pt x="687129" y="1721187"/>
                  <a:pt x="697171" y="1707813"/>
                  <a:pt x="711200" y="1701800"/>
                </a:cubicBezTo>
                <a:cubicBezTo>
                  <a:pt x="826561" y="1652359"/>
                  <a:pt x="686021" y="1756686"/>
                  <a:pt x="863600" y="1638300"/>
                </a:cubicBezTo>
                <a:cubicBezTo>
                  <a:pt x="876300" y="1629833"/>
                  <a:pt x="889974" y="1622671"/>
                  <a:pt x="901700" y="1612900"/>
                </a:cubicBezTo>
                <a:cubicBezTo>
                  <a:pt x="915498" y="1601402"/>
                  <a:pt x="926376" y="1586732"/>
                  <a:pt x="939800" y="1574800"/>
                </a:cubicBezTo>
                <a:cubicBezTo>
                  <a:pt x="964512" y="1552834"/>
                  <a:pt x="989901" y="1531599"/>
                  <a:pt x="1016000" y="1511300"/>
                </a:cubicBezTo>
                <a:cubicBezTo>
                  <a:pt x="1081514" y="1460345"/>
                  <a:pt x="1025346" y="1506627"/>
                  <a:pt x="1092200" y="1473200"/>
                </a:cubicBezTo>
                <a:cubicBezTo>
                  <a:pt x="1202054" y="1418273"/>
                  <a:pt x="1109559" y="1446635"/>
                  <a:pt x="1206500" y="1422400"/>
                </a:cubicBezTo>
                <a:cubicBezTo>
                  <a:pt x="1246679" y="1392266"/>
                  <a:pt x="1334778" y="1323256"/>
                  <a:pt x="1384300" y="1295400"/>
                </a:cubicBezTo>
                <a:cubicBezTo>
                  <a:pt x="1425552" y="1272196"/>
                  <a:pt x="1473436" y="1260298"/>
                  <a:pt x="1511300" y="1231900"/>
                </a:cubicBezTo>
                <a:cubicBezTo>
                  <a:pt x="1528233" y="1219200"/>
                  <a:pt x="1544151" y="1205018"/>
                  <a:pt x="1562100" y="1193800"/>
                </a:cubicBezTo>
                <a:cubicBezTo>
                  <a:pt x="1578154" y="1183766"/>
                  <a:pt x="1597494" y="1179404"/>
                  <a:pt x="1612900" y="1168400"/>
                </a:cubicBezTo>
                <a:cubicBezTo>
                  <a:pt x="1627515" y="1157961"/>
                  <a:pt x="1637363" y="1141989"/>
                  <a:pt x="1651000" y="1130300"/>
                </a:cubicBezTo>
                <a:cubicBezTo>
                  <a:pt x="1667071" y="1116525"/>
                  <a:pt x="1685870" y="1106138"/>
                  <a:pt x="1701800" y="1092200"/>
                </a:cubicBezTo>
                <a:cubicBezTo>
                  <a:pt x="1719822" y="1076431"/>
                  <a:pt x="1734578" y="1057169"/>
                  <a:pt x="1752600" y="1041400"/>
                </a:cubicBezTo>
                <a:cubicBezTo>
                  <a:pt x="1768530" y="1027462"/>
                  <a:pt x="1787847" y="1017657"/>
                  <a:pt x="1803400" y="1003300"/>
                </a:cubicBezTo>
                <a:cubicBezTo>
                  <a:pt x="1842992" y="966753"/>
                  <a:pt x="1879600" y="927100"/>
                  <a:pt x="1917700" y="889000"/>
                </a:cubicBezTo>
                <a:cubicBezTo>
                  <a:pt x="1938867" y="867833"/>
                  <a:pt x="1964596" y="850407"/>
                  <a:pt x="1981200" y="825500"/>
                </a:cubicBezTo>
                <a:cubicBezTo>
                  <a:pt x="1989667" y="812800"/>
                  <a:pt x="1999027" y="800652"/>
                  <a:pt x="2006600" y="787400"/>
                </a:cubicBezTo>
                <a:cubicBezTo>
                  <a:pt x="2071052" y="674609"/>
                  <a:pt x="1995517" y="791325"/>
                  <a:pt x="2057400" y="698500"/>
                </a:cubicBezTo>
                <a:cubicBezTo>
                  <a:pt x="2089610" y="537448"/>
                  <a:pt x="2046447" y="711357"/>
                  <a:pt x="2095500" y="596900"/>
                </a:cubicBezTo>
                <a:cubicBezTo>
                  <a:pt x="2102376" y="580857"/>
                  <a:pt x="2102680" y="562659"/>
                  <a:pt x="2108200" y="546100"/>
                </a:cubicBezTo>
                <a:cubicBezTo>
                  <a:pt x="2115409" y="524473"/>
                  <a:pt x="2125595" y="503946"/>
                  <a:pt x="2133600" y="482600"/>
                </a:cubicBezTo>
                <a:cubicBezTo>
                  <a:pt x="2138300" y="470065"/>
                  <a:pt x="2140313" y="456474"/>
                  <a:pt x="2146300" y="444500"/>
                </a:cubicBezTo>
                <a:cubicBezTo>
                  <a:pt x="2153126" y="430848"/>
                  <a:pt x="2165501" y="420348"/>
                  <a:pt x="2171700" y="406400"/>
                </a:cubicBezTo>
                <a:cubicBezTo>
                  <a:pt x="2191820" y="361129"/>
                  <a:pt x="2188010" y="326590"/>
                  <a:pt x="2222500" y="292100"/>
                </a:cubicBezTo>
                <a:cubicBezTo>
                  <a:pt x="2233293" y="281307"/>
                  <a:pt x="2247900" y="275167"/>
                  <a:pt x="2260600" y="266700"/>
                </a:cubicBezTo>
                <a:cubicBezTo>
                  <a:pt x="2269067" y="254000"/>
                  <a:pt x="2275207" y="239393"/>
                  <a:pt x="2286000" y="228600"/>
                </a:cubicBezTo>
                <a:cubicBezTo>
                  <a:pt x="2296793" y="217807"/>
                  <a:pt x="2314329" y="214926"/>
                  <a:pt x="2324100" y="203200"/>
                </a:cubicBezTo>
                <a:cubicBezTo>
                  <a:pt x="2336220" y="188656"/>
                  <a:pt x="2339760" y="168634"/>
                  <a:pt x="2349500" y="152400"/>
                </a:cubicBezTo>
                <a:cubicBezTo>
                  <a:pt x="2365206" y="126223"/>
                  <a:pt x="2390647" y="105160"/>
                  <a:pt x="2400300" y="76200"/>
                </a:cubicBezTo>
                <a:lnTo>
                  <a:pt x="2425700" y="0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378200" y="2936557"/>
            <a:ext cx="3701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88883" y="2936557"/>
            <a:ext cx="3701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387083" y="2052478"/>
            <a:ext cx="3701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8" name="Picture 17" descr="M45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3721100"/>
            <a:ext cx="1676400" cy="1117600"/>
          </a:xfrm>
          <a:prstGeom prst="rect">
            <a:avLst/>
          </a:prstGeom>
        </p:spPr>
      </p:pic>
      <p:pic>
        <p:nvPicPr>
          <p:cNvPr id="19" name="Picture 13" descr="twitter-logo_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5138" y="37846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279400" y="1574800"/>
            <a:ext cx="901700" cy="850900"/>
            <a:chOff x="749300" y="1612900"/>
            <a:chExt cx="901700" cy="850900"/>
          </a:xfrm>
        </p:grpSpPr>
        <p:grpSp>
          <p:nvGrpSpPr>
            <p:cNvPr id="25" name="Group 18"/>
            <p:cNvGrpSpPr/>
            <p:nvPr/>
          </p:nvGrpSpPr>
          <p:grpSpPr>
            <a:xfrm>
              <a:off x="749300" y="1612900"/>
              <a:ext cx="901700" cy="850900"/>
              <a:chOff x="749300" y="1612900"/>
              <a:chExt cx="901700" cy="850900"/>
            </a:xfrm>
          </p:grpSpPr>
          <p:sp>
            <p:nvSpPr>
              <p:cNvPr id="27" name="Oval 26"/>
              <p:cNvSpPr/>
              <p:nvPr/>
            </p:nvSpPr>
            <p:spPr bwMode="auto">
              <a:xfrm>
                <a:off x="749300" y="1917700"/>
                <a:ext cx="228600" cy="241300"/>
              </a:xfrm>
              <a:prstGeom prst="ellipse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1409700" y="1612900"/>
                <a:ext cx="228600" cy="2413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1422400" y="2222500"/>
                <a:ext cx="228600" cy="24130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stCxn id="28" idx="2"/>
                <a:endCxn id="27" idx="7"/>
              </p:cNvCxnSpPr>
              <p:nvPr/>
            </p:nvCxnSpPr>
            <p:spPr bwMode="auto">
              <a:xfrm rot="10800000" flipV="1">
                <a:off x="944422" y="1733550"/>
                <a:ext cx="465278" cy="21948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>
                <a:stCxn id="27" idx="5"/>
                <a:endCxn id="29" idx="2"/>
              </p:cNvCxnSpPr>
              <p:nvPr/>
            </p:nvCxnSpPr>
            <p:spPr bwMode="auto">
              <a:xfrm rot="16200000" flipH="1">
                <a:off x="1073667" y="1994417"/>
                <a:ext cx="219488" cy="47797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26" name="Straight Connector 25"/>
            <p:cNvCxnSpPr>
              <a:stCxn id="28" idx="4"/>
              <a:endCxn id="29" idx="0"/>
            </p:cNvCxnSpPr>
            <p:nvPr/>
          </p:nvCxnSpPr>
          <p:spPr bwMode="auto">
            <a:xfrm rot="16200000" flipH="1">
              <a:off x="1346200" y="2032000"/>
              <a:ext cx="368300" cy="127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32" name="Oval 31"/>
          <p:cNvSpPr/>
          <p:nvPr/>
        </p:nvSpPr>
        <p:spPr bwMode="auto">
          <a:xfrm>
            <a:off x="279400" y="2501900"/>
            <a:ext cx="228600" cy="2413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27" idx="4"/>
            <a:endCxn id="32" idx="0"/>
          </p:cNvCxnSpPr>
          <p:nvPr/>
        </p:nvCxnSpPr>
        <p:spPr bwMode="auto">
          <a:xfrm rot="5400000">
            <a:off x="203200" y="2311400"/>
            <a:ext cx="381000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020050" cy="685800"/>
          </a:xfrm>
        </p:spPr>
        <p:txBody>
          <a:bodyPr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Triangle counting for large graphs?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8029575" cy="4648200"/>
          </a:xfrm>
        </p:spPr>
        <p:txBody>
          <a:bodyPr/>
          <a:lstStyle/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Anomalous nodes in Twitter(~ 3 billion edges)</a:t>
            </a: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[U Kang, Brendan Meeder, +, PAKDD’11]</a:t>
            </a:r>
          </a:p>
        </p:txBody>
      </p:sp>
      <p:sp>
        <p:nvSpPr>
          <p:cNvPr id="6554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01FBDFF-70BE-464B-AF8F-A59072DBC9F4}" type="slidenum">
              <a:rPr lang="ko-KR" altLang="en-US" sz="1800">
                <a:latin typeface="Times New Roman" charset="0"/>
                <a:ea typeface="굴림" charset="-127"/>
                <a:cs typeface="굴림" charset="-127"/>
              </a:rPr>
              <a:pPr algn="r"/>
              <a:t>7</a:t>
            </a:fld>
            <a:endParaRPr lang="en-US" altLang="ko-KR" sz="1800">
              <a:latin typeface="Times New Roman" charset="0"/>
            </a:endParaRPr>
          </a:p>
        </p:txBody>
      </p:sp>
      <p:pic>
        <p:nvPicPr>
          <p:cNvPr id="6554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850" y="1295400"/>
            <a:ext cx="4597400" cy="33131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sp>
        <p:nvSpPr>
          <p:cNvPr id="6554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MLD-AB</a:t>
            </a:r>
            <a:endParaRPr lang="en-US"/>
          </a:p>
        </p:txBody>
      </p:sp>
      <p:sp>
        <p:nvSpPr>
          <p:cNvPr id="655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E2A072-BB44-C548-90A6-A9142984CD1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5544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200400" y="1490134"/>
            <a:ext cx="1117600" cy="47413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64939" y="1981194"/>
            <a:ext cx="1117600" cy="47413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3054350" y="1600200"/>
            <a:ext cx="3035300" cy="22987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13" name="Picture 12" descr="M45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3721100"/>
            <a:ext cx="1676400" cy="1117600"/>
          </a:xfrm>
          <a:prstGeom prst="rect">
            <a:avLst/>
          </a:prstGeom>
        </p:spPr>
      </p:pic>
      <p:pic>
        <p:nvPicPr>
          <p:cNvPr id="14" name="Picture 13" descr="twitter-logo_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5138" y="37846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020050" cy="685800"/>
          </a:xfrm>
        </p:spPr>
        <p:txBody>
          <a:bodyPr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Triangle counting for large graphs?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8029575" cy="4648200"/>
          </a:xfrm>
        </p:spPr>
        <p:txBody>
          <a:bodyPr/>
          <a:lstStyle/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Anomalous nodes in Twitter(~ 3 billion edges)</a:t>
            </a: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[U Kang, Brendan Meeder, +, PAKDD’11]</a:t>
            </a:r>
          </a:p>
        </p:txBody>
      </p:sp>
      <p:sp>
        <p:nvSpPr>
          <p:cNvPr id="6554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01FBDFF-70BE-464B-AF8F-A59072DBC9F4}" type="slidenum">
              <a:rPr lang="ko-KR" altLang="en-US" sz="1800">
                <a:latin typeface="Times New Roman" charset="0"/>
                <a:ea typeface="굴림" charset="-127"/>
                <a:cs typeface="굴림" charset="-127"/>
              </a:rPr>
              <a:pPr algn="r"/>
              <a:t>8</a:t>
            </a:fld>
            <a:endParaRPr lang="en-US" altLang="ko-KR" sz="1800">
              <a:latin typeface="Times New Roman" charset="0"/>
            </a:endParaRPr>
          </a:p>
        </p:txBody>
      </p:sp>
      <p:pic>
        <p:nvPicPr>
          <p:cNvPr id="6554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850" y="1295400"/>
            <a:ext cx="4597400" cy="33131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sp>
        <p:nvSpPr>
          <p:cNvPr id="6554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MLD-AB</a:t>
            </a:r>
            <a:endParaRPr lang="en-US"/>
          </a:p>
        </p:txBody>
      </p:sp>
      <p:sp>
        <p:nvSpPr>
          <p:cNvPr id="655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E2A072-BB44-C548-90A6-A9142984CD1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5544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(c) 2013, C. Faloutsos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064939" y="1981194"/>
            <a:ext cx="1117600" cy="47413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3054350" y="1600200"/>
            <a:ext cx="3035300" cy="22987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863600" y="1693332"/>
            <a:ext cx="541867" cy="558801"/>
            <a:chOff x="863600" y="1693332"/>
            <a:chExt cx="541867" cy="558801"/>
          </a:xfrm>
        </p:grpSpPr>
        <p:sp>
          <p:nvSpPr>
            <p:cNvPr id="13" name="Regular Pentagon 12"/>
            <p:cNvSpPr/>
            <p:nvPr/>
          </p:nvSpPr>
          <p:spPr bwMode="auto">
            <a:xfrm>
              <a:off x="863600" y="1693333"/>
              <a:ext cx="541867" cy="558800"/>
            </a:xfrm>
            <a:prstGeom prst="pent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cxnSp>
          <p:nvCxnSpPr>
            <p:cNvPr id="14" name="Straight Connector 13"/>
            <p:cNvCxnSpPr>
              <a:stCxn id="13" idx="1"/>
              <a:endCxn id="13" idx="4"/>
            </p:cNvCxnSpPr>
            <p:nvPr/>
          </p:nvCxnSpPr>
          <p:spPr bwMode="auto">
            <a:xfrm rot="10800000" flipH="1" flipV="1">
              <a:off x="863601" y="1906774"/>
              <a:ext cx="438378" cy="34535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5" name="Straight Connector 14"/>
            <p:cNvCxnSpPr>
              <a:stCxn id="13" idx="1"/>
              <a:endCxn id="13" idx="5"/>
            </p:cNvCxnSpPr>
            <p:nvPr/>
          </p:nvCxnSpPr>
          <p:spPr bwMode="auto">
            <a:xfrm rot="10800000" flipH="1">
              <a:off x="863600" y="1906775"/>
              <a:ext cx="541865" cy="158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13" idx="0"/>
              <a:endCxn id="13" idx="2"/>
            </p:cNvCxnSpPr>
            <p:nvPr/>
          </p:nvCxnSpPr>
          <p:spPr bwMode="auto">
            <a:xfrm rot="16200000" flipH="1" flipV="1">
              <a:off x="771411" y="1889009"/>
              <a:ext cx="558799" cy="16744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13" idx="0"/>
              <a:endCxn id="13" idx="4"/>
            </p:cNvCxnSpPr>
            <p:nvPr/>
          </p:nvCxnSpPr>
          <p:spPr bwMode="auto">
            <a:xfrm rot="16200000" flipH="1">
              <a:off x="938856" y="1889010"/>
              <a:ext cx="558799" cy="16744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13" idx="2"/>
              <a:endCxn id="13" idx="5"/>
            </p:cNvCxnSpPr>
            <p:nvPr/>
          </p:nvCxnSpPr>
          <p:spPr bwMode="auto">
            <a:xfrm rot="5400000" flipH="1" flipV="1">
              <a:off x="1013598" y="1860265"/>
              <a:ext cx="345357" cy="43837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pic>
        <p:nvPicPr>
          <p:cNvPr id="19" name="Picture 18" descr="M45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3721100"/>
            <a:ext cx="1676400" cy="1117600"/>
          </a:xfrm>
          <a:prstGeom prst="rect">
            <a:avLst/>
          </a:prstGeom>
        </p:spPr>
      </p:pic>
      <p:pic>
        <p:nvPicPr>
          <p:cNvPr id="20" name="Picture 13" descr="twitter-logo_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5138" y="37846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020050" cy="685800"/>
          </a:xfrm>
        </p:spPr>
        <p:txBody>
          <a:bodyPr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Triangle counting for large graphs?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8029575" cy="4648200"/>
          </a:xfrm>
        </p:spPr>
        <p:txBody>
          <a:bodyPr/>
          <a:lstStyle/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Anomalous nodes in Twitter(~ 3 billion edges)</a:t>
            </a: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[U Kang, Brendan Meeder, +, PAKDD’11]</a:t>
            </a:r>
          </a:p>
        </p:txBody>
      </p:sp>
      <p:sp>
        <p:nvSpPr>
          <p:cNvPr id="6554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01FBDFF-70BE-464B-AF8F-A59072DBC9F4}" type="slidenum">
              <a:rPr lang="ko-KR" altLang="en-US" sz="1800">
                <a:latin typeface="Times New Roman" charset="0"/>
                <a:ea typeface="굴림" charset="-127"/>
                <a:cs typeface="굴림" charset="-127"/>
              </a:rPr>
              <a:pPr algn="r"/>
              <a:t>9</a:t>
            </a:fld>
            <a:endParaRPr lang="en-US" altLang="ko-KR" sz="1800">
              <a:latin typeface="Times New Roman" charset="0"/>
            </a:endParaRPr>
          </a:p>
        </p:txBody>
      </p:sp>
      <p:pic>
        <p:nvPicPr>
          <p:cNvPr id="6554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850" y="1295400"/>
            <a:ext cx="4597400" cy="33131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sp>
        <p:nvSpPr>
          <p:cNvPr id="6554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MLD-AB</a:t>
            </a:r>
            <a:endParaRPr lang="en-US"/>
          </a:p>
        </p:txBody>
      </p:sp>
      <p:sp>
        <p:nvSpPr>
          <p:cNvPr id="655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E2A072-BB44-C548-90A6-A9142984CD1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5544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(c) 2013, C. Faloutsos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054350" y="1600200"/>
            <a:ext cx="3035300" cy="22987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10" name="Group 9"/>
          <p:cNvGrpSpPr/>
          <p:nvPr/>
        </p:nvGrpSpPr>
        <p:grpSpPr>
          <a:xfrm>
            <a:off x="863600" y="1693332"/>
            <a:ext cx="541867" cy="558801"/>
            <a:chOff x="863600" y="1693332"/>
            <a:chExt cx="541867" cy="558801"/>
          </a:xfrm>
        </p:grpSpPr>
        <p:sp>
          <p:nvSpPr>
            <p:cNvPr id="11" name="Regular Pentagon 10"/>
            <p:cNvSpPr/>
            <p:nvPr/>
          </p:nvSpPr>
          <p:spPr bwMode="auto">
            <a:xfrm>
              <a:off x="863600" y="1693333"/>
              <a:ext cx="541867" cy="558800"/>
            </a:xfrm>
            <a:prstGeom prst="pent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cxnSp>
          <p:nvCxnSpPr>
            <p:cNvPr id="12" name="Straight Connector 11"/>
            <p:cNvCxnSpPr>
              <a:stCxn id="11" idx="1"/>
              <a:endCxn id="11" idx="4"/>
            </p:cNvCxnSpPr>
            <p:nvPr/>
          </p:nvCxnSpPr>
          <p:spPr bwMode="auto">
            <a:xfrm rot="10800000" flipH="1" flipV="1">
              <a:off x="863601" y="1906774"/>
              <a:ext cx="438378" cy="34535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3" name="Straight Connector 12"/>
            <p:cNvCxnSpPr>
              <a:stCxn id="11" idx="1"/>
              <a:endCxn id="11" idx="5"/>
            </p:cNvCxnSpPr>
            <p:nvPr/>
          </p:nvCxnSpPr>
          <p:spPr bwMode="auto">
            <a:xfrm rot="10800000" flipH="1">
              <a:off x="863600" y="1906775"/>
              <a:ext cx="541865" cy="158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/>
            <p:cNvCxnSpPr>
              <a:stCxn id="11" idx="0"/>
              <a:endCxn id="11" idx="2"/>
            </p:cNvCxnSpPr>
            <p:nvPr/>
          </p:nvCxnSpPr>
          <p:spPr bwMode="auto">
            <a:xfrm rot="16200000" flipH="1" flipV="1">
              <a:off x="771411" y="1889009"/>
              <a:ext cx="558799" cy="16744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5" name="Straight Connector 14"/>
            <p:cNvCxnSpPr>
              <a:stCxn id="11" idx="0"/>
              <a:endCxn id="11" idx="4"/>
            </p:cNvCxnSpPr>
            <p:nvPr/>
          </p:nvCxnSpPr>
          <p:spPr bwMode="auto">
            <a:xfrm rot="16200000" flipH="1">
              <a:off x="938856" y="1889010"/>
              <a:ext cx="558799" cy="16744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11" idx="2"/>
              <a:endCxn id="11" idx="5"/>
            </p:cNvCxnSpPr>
            <p:nvPr/>
          </p:nvCxnSpPr>
          <p:spPr bwMode="auto">
            <a:xfrm rot="5400000" flipH="1" flipV="1">
              <a:off x="1013598" y="1860265"/>
              <a:ext cx="345357" cy="43837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pic>
        <p:nvPicPr>
          <p:cNvPr id="17" name="Picture 16" descr="M45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3721100"/>
            <a:ext cx="1676400" cy="1117600"/>
          </a:xfrm>
          <a:prstGeom prst="rect">
            <a:avLst/>
          </a:prstGeom>
        </p:spPr>
      </p:pic>
      <p:pic>
        <p:nvPicPr>
          <p:cNvPr id="18" name="Picture 13" descr="twitter-logo_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5138" y="37846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1">
      <a:dk1>
        <a:srgbClr val="000066"/>
      </a:dk1>
      <a:lt1>
        <a:srgbClr val="FFFFFF"/>
      </a:lt1>
      <a:dk2>
        <a:srgbClr val="A50021"/>
      </a:dk2>
      <a:lt2>
        <a:srgbClr val="808080"/>
      </a:lt2>
      <a:accent1>
        <a:srgbClr val="FF3300"/>
      </a:accent1>
      <a:accent2>
        <a:srgbClr val="FF3300"/>
      </a:accent2>
      <a:accent3>
        <a:srgbClr val="FFFFFF"/>
      </a:accent3>
      <a:accent4>
        <a:srgbClr val="000056"/>
      </a:accent4>
      <a:accent5>
        <a:srgbClr val="FFADAA"/>
      </a:accent5>
      <a:accent6>
        <a:srgbClr val="E72D00"/>
      </a:accent6>
      <a:hlink>
        <a:srgbClr val="3366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/>
      <a:lstStyle/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66FF"/>
        </a:dk1>
        <a:lt1>
          <a:srgbClr val="FFFFFF"/>
        </a:lt1>
        <a:dk2>
          <a:srgbClr val="FF33CC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56DA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FFFF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000066"/>
        </a:dk1>
        <a:lt1>
          <a:srgbClr val="FFFFFF"/>
        </a:lt1>
        <a:dk2>
          <a:srgbClr val="A50021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56"/>
        </a:accent4>
        <a:accent5>
          <a:srgbClr val="FFADAA"/>
        </a:accent5>
        <a:accent6>
          <a:srgbClr val="E72D00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10931</TotalTime>
  <Words>1209</Words>
  <Application>Microsoft Macintosh PowerPoint</Application>
  <PresentationFormat>On-screen Show (4:3)</PresentationFormat>
  <Paragraphs>301</Paragraphs>
  <Slides>28</Slides>
  <Notes>12</Notes>
  <HiddenSlides>2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  <vt:variant>
        <vt:lpstr>Custom Shows</vt:lpstr>
      </vt:variant>
      <vt:variant>
        <vt:i4>1</vt:i4>
      </vt:variant>
    </vt:vector>
  </HeadingPairs>
  <TitlesOfParts>
    <vt:vector size="30" baseType="lpstr">
      <vt:lpstr>template</vt:lpstr>
      <vt:lpstr>Large Graph Mining</vt:lpstr>
      <vt:lpstr>Roadmap</vt:lpstr>
      <vt:lpstr>(Big) Graphs - Why study them?</vt:lpstr>
      <vt:lpstr>(Big) Graphs - why study them?</vt:lpstr>
      <vt:lpstr>Roadmap</vt:lpstr>
      <vt:lpstr>Triangle counting for large graphs?</vt:lpstr>
      <vt:lpstr>Triangle counting for large graphs?</vt:lpstr>
      <vt:lpstr>Triangle counting for large graphs?</vt:lpstr>
      <vt:lpstr>Triangle counting for large graphs?</vt:lpstr>
      <vt:lpstr>Roadmap</vt:lpstr>
      <vt:lpstr>Slide 11</vt:lpstr>
      <vt:lpstr>Whom to immunize?</vt:lpstr>
      <vt:lpstr>Fractional Asymmetric Immunization</vt:lpstr>
      <vt:lpstr>Whom to immunize?</vt:lpstr>
      <vt:lpstr>Running Time</vt:lpstr>
      <vt:lpstr>What is the ‘silver bullet’?</vt:lpstr>
      <vt:lpstr>Threshold Conditions for Arbitrary Cascade Models on Arbitrary Networks  B. Aditya Prakash, Deepayan Chakrabarti, Michalis Faloutsos, Nicholas Valler, Christos Faloutsos IEEE ICDM 2011, Vancouver   extended version, in arxiv http://arxiv.org/abs/1004.0060 </vt:lpstr>
      <vt:lpstr>Our thresholds for some models</vt:lpstr>
      <vt:lpstr>Our thresholds for some models</vt:lpstr>
      <vt:lpstr>Roadmap</vt:lpstr>
      <vt:lpstr>Brain data</vt:lpstr>
      <vt:lpstr>GigaTensor [KDD’12]</vt:lpstr>
      <vt:lpstr>Preliminary results</vt:lpstr>
      <vt:lpstr>Preliminary results</vt:lpstr>
      <vt:lpstr>Preliminary results</vt:lpstr>
      <vt:lpstr>CONCLUSION#1 – Big data</vt:lpstr>
      <vt:lpstr>CONCLUSION #2 – Cross disciplinarity</vt:lpstr>
      <vt:lpstr>CONCLUSION #2 – Cross disciplinarity</vt:lpstr>
      <vt:lpstr>short version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large graphs</dc:title>
  <dc:creator>Christos Faloutsos</dc:creator>
  <dc:description>NYU - WIN 2009_x000d_
_x000d_
</dc:description>
  <cp:lastModifiedBy>Christos Faloutsos</cp:lastModifiedBy>
  <cp:revision>1633</cp:revision>
  <cp:lastPrinted>2002-08-06T04:22:41Z</cp:lastPrinted>
  <dcterms:created xsi:type="dcterms:W3CDTF">2013-10-31T06:05:33Z</dcterms:created>
  <dcterms:modified xsi:type="dcterms:W3CDTF">2013-10-31T07:04:18Z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christos@cs.cmu.edu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C:\WINDOWS\DESKTOP\junk\salerno</vt:lpwstr>
  </property>
</Properties>
</file>