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6" r:id="rId1"/>
  </p:sldMasterIdLst>
  <p:notesMasterIdLst>
    <p:notesMasterId r:id="rId107"/>
  </p:notesMasterIdLst>
  <p:handoutMasterIdLst>
    <p:handoutMasterId r:id="rId108"/>
  </p:handoutMasterIdLst>
  <p:sldIdLst>
    <p:sldId id="1334" r:id="rId2"/>
    <p:sldId id="2850" r:id="rId3"/>
    <p:sldId id="2577" r:id="rId4"/>
    <p:sldId id="2839" r:id="rId5"/>
    <p:sldId id="2840" r:id="rId6"/>
    <p:sldId id="1523" r:id="rId7"/>
    <p:sldId id="2593" r:id="rId8"/>
    <p:sldId id="2783" r:id="rId9"/>
    <p:sldId id="2641" r:id="rId10"/>
    <p:sldId id="2442" r:id="rId11"/>
    <p:sldId id="1515" r:id="rId12"/>
    <p:sldId id="1507" r:id="rId13"/>
    <p:sldId id="1454" r:id="rId14"/>
    <p:sldId id="2091" r:id="rId15"/>
    <p:sldId id="2832" r:id="rId16"/>
    <p:sldId id="2833" r:id="rId17"/>
    <p:sldId id="2834" r:id="rId18"/>
    <p:sldId id="2835" r:id="rId19"/>
    <p:sldId id="2836" r:id="rId20"/>
    <p:sldId id="2837" r:id="rId21"/>
    <p:sldId id="2648" r:id="rId22"/>
    <p:sldId id="1769" r:id="rId23"/>
    <p:sldId id="1770" r:id="rId24"/>
    <p:sldId id="1774" r:id="rId25"/>
    <p:sldId id="2140" r:id="rId26"/>
    <p:sldId id="2273" r:id="rId27"/>
    <p:sldId id="2182" r:id="rId28"/>
    <p:sldId id="2782" r:id="rId29"/>
    <p:sldId id="2181" r:id="rId30"/>
    <p:sldId id="2374" r:id="rId31"/>
    <p:sldId id="2373" r:id="rId32"/>
    <p:sldId id="2772" r:id="rId33"/>
    <p:sldId id="2768" r:id="rId34"/>
    <p:sldId id="2771" r:id="rId35"/>
    <p:sldId id="2801" r:id="rId36"/>
    <p:sldId id="2798" r:id="rId37"/>
    <p:sldId id="2799" r:id="rId38"/>
    <p:sldId id="2800" r:id="rId39"/>
    <p:sldId id="2841" r:id="rId40"/>
    <p:sldId id="2750" r:id="rId41"/>
    <p:sldId id="2751" r:id="rId42"/>
    <p:sldId id="2752" r:id="rId43"/>
    <p:sldId id="2753" r:id="rId44"/>
    <p:sldId id="2754" r:id="rId45"/>
    <p:sldId id="2649" r:id="rId46"/>
    <p:sldId id="2650" r:id="rId47"/>
    <p:sldId id="2651" r:id="rId48"/>
    <p:sldId id="2652" r:id="rId49"/>
    <p:sldId id="2653" r:id="rId50"/>
    <p:sldId id="2654" r:id="rId51"/>
    <p:sldId id="2655" r:id="rId52"/>
    <p:sldId id="2656" r:id="rId53"/>
    <p:sldId id="2657" r:id="rId54"/>
    <p:sldId id="2660" r:id="rId55"/>
    <p:sldId id="2661" r:id="rId56"/>
    <p:sldId id="2662" r:id="rId57"/>
    <p:sldId id="2663" r:id="rId58"/>
    <p:sldId id="2664" r:id="rId59"/>
    <p:sldId id="2665" r:id="rId60"/>
    <p:sldId id="2666" r:id="rId61"/>
    <p:sldId id="2682" r:id="rId62"/>
    <p:sldId id="2868" r:id="rId63"/>
    <p:sldId id="2718" r:id="rId64"/>
    <p:sldId id="2821" r:id="rId65"/>
    <p:sldId id="2822" r:id="rId66"/>
    <p:sldId id="2823" r:id="rId67"/>
    <p:sldId id="2824" r:id="rId68"/>
    <p:sldId id="2825" r:id="rId69"/>
    <p:sldId id="2826" r:id="rId70"/>
    <p:sldId id="2827" r:id="rId71"/>
    <p:sldId id="2828" r:id="rId72"/>
    <p:sldId id="2829" r:id="rId73"/>
    <p:sldId id="2719" r:id="rId74"/>
    <p:sldId id="2721" r:id="rId75"/>
    <p:sldId id="2838" r:id="rId76"/>
    <p:sldId id="2722" r:id="rId77"/>
    <p:sldId id="2802" r:id="rId78"/>
    <p:sldId id="2830" r:id="rId79"/>
    <p:sldId id="2803" r:id="rId80"/>
    <p:sldId id="2804" r:id="rId81"/>
    <p:sldId id="2805" r:id="rId82"/>
    <p:sldId id="2842" r:id="rId83"/>
    <p:sldId id="2843" r:id="rId84"/>
    <p:sldId id="2844" r:id="rId85"/>
    <p:sldId id="2845" r:id="rId86"/>
    <p:sldId id="2846" r:id="rId87"/>
    <p:sldId id="2847" r:id="rId88"/>
    <p:sldId id="2848" r:id="rId89"/>
    <p:sldId id="2849" r:id="rId90"/>
    <p:sldId id="2852" r:id="rId91"/>
    <p:sldId id="2853" r:id="rId92"/>
    <p:sldId id="2854" r:id="rId93"/>
    <p:sldId id="2855" r:id="rId94"/>
    <p:sldId id="2856" r:id="rId95"/>
    <p:sldId id="2857" r:id="rId96"/>
    <p:sldId id="2858" r:id="rId97"/>
    <p:sldId id="2859" r:id="rId98"/>
    <p:sldId id="2860" r:id="rId99"/>
    <p:sldId id="2861" r:id="rId100"/>
    <p:sldId id="2862" r:id="rId101"/>
    <p:sldId id="2863" r:id="rId102"/>
    <p:sldId id="2864" r:id="rId103"/>
    <p:sldId id="2865" r:id="rId104"/>
    <p:sldId id="2866" r:id="rId105"/>
    <p:sldId id="2867" r:id="rId106"/>
  </p:sldIdLst>
  <p:sldSz cx="9144000" cy="6858000" type="screen4x3"/>
  <p:notesSz cx="7315200" cy="9601200"/>
  <p:custShowLst>
    <p:custShow name="short version" id="0">
      <p:sldLst>
        <p:sld r:id="rId2"/>
      </p:sldLst>
    </p:custShow>
  </p:custShowLst>
  <p:defaultTextStyle>
    <a:defPPr>
      <a:defRPr lang="en-US"/>
    </a:defPPr>
    <a:lvl1pPr algn="ctr" rtl="0" fontAlgn="base">
      <a:spcBef>
        <a:spcPct val="0"/>
      </a:spcBef>
      <a:spcAft>
        <a:spcPct val="0"/>
      </a:spcAft>
      <a:defRPr kumimoji="1" sz="2600" kern="1200">
        <a:solidFill>
          <a:schemeClr val="tx1"/>
        </a:solidFill>
        <a:latin typeface="Arial" charset="0"/>
        <a:ea typeface="+mn-ea"/>
        <a:cs typeface="+mn-cs"/>
      </a:defRPr>
    </a:lvl1pPr>
    <a:lvl2pPr marL="457200" algn="ctr" rtl="0" fontAlgn="base">
      <a:spcBef>
        <a:spcPct val="0"/>
      </a:spcBef>
      <a:spcAft>
        <a:spcPct val="0"/>
      </a:spcAft>
      <a:defRPr kumimoji="1" sz="2600" kern="1200">
        <a:solidFill>
          <a:schemeClr val="tx1"/>
        </a:solidFill>
        <a:latin typeface="Arial" charset="0"/>
        <a:ea typeface="+mn-ea"/>
        <a:cs typeface="+mn-cs"/>
      </a:defRPr>
    </a:lvl2pPr>
    <a:lvl3pPr marL="914400" algn="ctr" rtl="0" fontAlgn="base">
      <a:spcBef>
        <a:spcPct val="0"/>
      </a:spcBef>
      <a:spcAft>
        <a:spcPct val="0"/>
      </a:spcAft>
      <a:defRPr kumimoji="1" sz="2600" kern="1200">
        <a:solidFill>
          <a:schemeClr val="tx1"/>
        </a:solidFill>
        <a:latin typeface="Arial" charset="0"/>
        <a:ea typeface="+mn-ea"/>
        <a:cs typeface="+mn-cs"/>
      </a:defRPr>
    </a:lvl3pPr>
    <a:lvl4pPr marL="1371600" algn="ctr" rtl="0" fontAlgn="base">
      <a:spcBef>
        <a:spcPct val="0"/>
      </a:spcBef>
      <a:spcAft>
        <a:spcPct val="0"/>
      </a:spcAft>
      <a:defRPr kumimoji="1" sz="2600" kern="1200">
        <a:solidFill>
          <a:schemeClr val="tx1"/>
        </a:solidFill>
        <a:latin typeface="Arial" charset="0"/>
        <a:ea typeface="+mn-ea"/>
        <a:cs typeface="+mn-cs"/>
      </a:defRPr>
    </a:lvl4pPr>
    <a:lvl5pPr marL="1828800" algn="ctr" rtl="0" fontAlgn="base">
      <a:spcBef>
        <a:spcPct val="0"/>
      </a:spcBef>
      <a:spcAft>
        <a:spcPct val="0"/>
      </a:spcAft>
      <a:defRPr kumimoji="1" sz="2600" kern="1200">
        <a:solidFill>
          <a:schemeClr val="tx1"/>
        </a:solidFill>
        <a:latin typeface="Arial" charset="0"/>
        <a:ea typeface="+mn-ea"/>
        <a:cs typeface="+mn-cs"/>
      </a:defRPr>
    </a:lvl5pPr>
    <a:lvl6pPr marL="2286000" algn="l" defTabSz="457200" rtl="0" eaLnBrk="1" latinLnBrk="0" hangingPunct="1">
      <a:defRPr kumimoji="1" sz="2600" kern="1200">
        <a:solidFill>
          <a:schemeClr val="tx1"/>
        </a:solidFill>
        <a:latin typeface="Arial" charset="0"/>
        <a:ea typeface="+mn-ea"/>
        <a:cs typeface="+mn-cs"/>
      </a:defRPr>
    </a:lvl6pPr>
    <a:lvl7pPr marL="2743200" algn="l" defTabSz="457200" rtl="0" eaLnBrk="1" latinLnBrk="0" hangingPunct="1">
      <a:defRPr kumimoji="1" sz="2600" kern="1200">
        <a:solidFill>
          <a:schemeClr val="tx1"/>
        </a:solidFill>
        <a:latin typeface="Arial" charset="0"/>
        <a:ea typeface="+mn-ea"/>
        <a:cs typeface="+mn-cs"/>
      </a:defRPr>
    </a:lvl7pPr>
    <a:lvl8pPr marL="3200400" algn="l" defTabSz="457200" rtl="0" eaLnBrk="1" latinLnBrk="0" hangingPunct="1">
      <a:defRPr kumimoji="1" sz="2600" kern="1200">
        <a:solidFill>
          <a:schemeClr val="tx1"/>
        </a:solidFill>
        <a:latin typeface="Arial" charset="0"/>
        <a:ea typeface="+mn-ea"/>
        <a:cs typeface="+mn-cs"/>
      </a:defRPr>
    </a:lvl8pPr>
    <a:lvl9pPr marL="3657600" algn="l" defTabSz="457200" rtl="0" eaLnBrk="1" latinLnBrk="0" hangingPunct="1">
      <a:defRPr kumimoji="1" sz="26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00"/>
    <a:srgbClr val="FF8000"/>
    <a:srgbClr val="008080"/>
    <a:srgbClr val="FFCC66"/>
    <a:srgbClr val="FFFF66"/>
    <a:srgbClr val="800080"/>
    <a:srgbClr val="66CCFF"/>
    <a:srgbClr val="0066FF"/>
    <a:srgbClr val="33CC33"/>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howGuides="1">
      <p:cViewPr>
        <p:scale>
          <a:sx n="100" d="100"/>
          <a:sy n="100" d="100"/>
        </p:scale>
        <p:origin x="-1352" y="-5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93" d="100"/>
          <a:sy n="93" d="100"/>
        </p:scale>
        <p:origin x="-4512" y="-104"/>
      </p:cViewPr>
      <p:guideLst>
        <p:guide orient="horz" pos="3023"/>
        <p:guide pos="2303"/>
      </p:guideLst>
    </p:cSldViewPr>
  </p:notes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handoutMaster" Target="handoutMasters/handoutMaster1.xml"/><Relationship Id="rId109"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presProps" Target="presProp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viewProps" Target="viewProps.xml"/><Relationship Id="rId112" Type="http://schemas.openxmlformats.org/officeDocument/2006/relationships/theme" Target="theme/theme1.xml"/><Relationship Id="rId11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2690" name="Rectangle 2"/>
          <p:cNvSpPr>
            <a:spLocks noGrp="1" noChangeArrowheads="1"/>
          </p:cNvSpPr>
          <p:nvPr>
            <p:ph type="hdr" sz="quarter"/>
          </p:nvPr>
        </p:nvSpPr>
        <p:spPr bwMode="auto">
          <a:xfrm>
            <a:off x="0" y="0"/>
            <a:ext cx="3170238" cy="471488"/>
          </a:xfrm>
          <a:prstGeom prst="rect">
            <a:avLst/>
          </a:prstGeom>
          <a:noFill/>
          <a:ln w="9525">
            <a:noFill/>
            <a:miter lim="800000"/>
            <a:headEnd/>
            <a:tailEnd/>
          </a:ln>
          <a:effectLst/>
        </p:spPr>
        <p:txBody>
          <a:bodyPr vert="horz" wrap="square" lIns="95646" tIns="47823" rIns="95646" bIns="47823" numCol="1" anchor="t" anchorCtr="0" compatLnSpc="1">
            <a:prstTxWarp prst="textNoShape">
              <a:avLst/>
            </a:prstTxWarp>
          </a:bodyPr>
          <a:lstStyle>
            <a:lvl1pPr algn="l" defTabSz="955675" eaLnBrk="0" hangingPunct="0">
              <a:defRPr kumimoji="0" sz="1300">
                <a:latin typeface="Times New Roman" charset="0"/>
              </a:defRPr>
            </a:lvl1pPr>
          </a:lstStyle>
          <a:p>
            <a:pPr>
              <a:defRPr/>
            </a:pPr>
            <a:r>
              <a:rPr lang="en-US" smtClean="0"/>
              <a:t>Faloutsos</a:t>
            </a:r>
            <a:endParaRPr lang="en-US"/>
          </a:p>
        </p:txBody>
      </p:sp>
      <p:sp>
        <p:nvSpPr>
          <p:cNvPr id="2162691" name="Rectangle 3"/>
          <p:cNvSpPr>
            <a:spLocks noGrp="1" noChangeArrowheads="1"/>
          </p:cNvSpPr>
          <p:nvPr>
            <p:ph type="dt" sz="quarter" idx="1"/>
          </p:nvPr>
        </p:nvSpPr>
        <p:spPr bwMode="auto">
          <a:xfrm>
            <a:off x="4144963" y="0"/>
            <a:ext cx="3170237" cy="471488"/>
          </a:xfrm>
          <a:prstGeom prst="rect">
            <a:avLst/>
          </a:prstGeom>
          <a:noFill/>
          <a:ln w="9525">
            <a:noFill/>
            <a:miter lim="800000"/>
            <a:headEnd/>
            <a:tailEnd/>
          </a:ln>
          <a:effectLst/>
        </p:spPr>
        <p:txBody>
          <a:bodyPr vert="horz" wrap="square" lIns="95646" tIns="47823" rIns="95646" bIns="47823" numCol="1" anchor="t" anchorCtr="0" compatLnSpc="1">
            <a:prstTxWarp prst="textNoShape">
              <a:avLst/>
            </a:prstTxWarp>
          </a:bodyPr>
          <a:lstStyle>
            <a:lvl1pPr algn="r" defTabSz="955675" eaLnBrk="0" hangingPunct="0">
              <a:defRPr kumimoji="0" sz="1300">
                <a:latin typeface="Times New Roman" charset="0"/>
              </a:defRPr>
            </a:lvl1pPr>
          </a:lstStyle>
          <a:p>
            <a:pPr>
              <a:defRPr/>
            </a:pPr>
            <a:endParaRPr lang="en-US"/>
          </a:p>
        </p:txBody>
      </p:sp>
      <p:sp>
        <p:nvSpPr>
          <p:cNvPr id="2162692" name="Rectangle 4"/>
          <p:cNvSpPr>
            <a:spLocks noGrp="1" noChangeArrowheads="1"/>
          </p:cNvSpPr>
          <p:nvPr>
            <p:ph type="ftr" sz="quarter" idx="2"/>
          </p:nvPr>
        </p:nvSpPr>
        <p:spPr bwMode="auto">
          <a:xfrm>
            <a:off x="0" y="9112250"/>
            <a:ext cx="3170238" cy="471488"/>
          </a:xfrm>
          <a:prstGeom prst="rect">
            <a:avLst/>
          </a:prstGeom>
          <a:noFill/>
          <a:ln w="9525">
            <a:noFill/>
            <a:miter lim="800000"/>
            <a:headEnd/>
            <a:tailEnd/>
          </a:ln>
          <a:effectLst/>
        </p:spPr>
        <p:txBody>
          <a:bodyPr vert="horz" wrap="square" lIns="95646" tIns="47823" rIns="95646" bIns="47823" numCol="1" anchor="b" anchorCtr="0" compatLnSpc="1">
            <a:prstTxWarp prst="textNoShape">
              <a:avLst/>
            </a:prstTxWarp>
          </a:bodyPr>
          <a:lstStyle>
            <a:lvl1pPr algn="l" defTabSz="955675" eaLnBrk="0" hangingPunct="0">
              <a:defRPr kumimoji="0" sz="1300">
                <a:latin typeface="Times New Roman" charset="0"/>
              </a:defRPr>
            </a:lvl1pPr>
          </a:lstStyle>
          <a:p>
            <a:pPr>
              <a:defRPr/>
            </a:pPr>
            <a:endParaRPr lang="en-US"/>
          </a:p>
        </p:txBody>
      </p:sp>
      <p:sp>
        <p:nvSpPr>
          <p:cNvPr id="2162693" name="Rectangle 5"/>
          <p:cNvSpPr>
            <a:spLocks noGrp="1" noChangeArrowheads="1"/>
          </p:cNvSpPr>
          <p:nvPr>
            <p:ph type="sldNum" sz="quarter" idx="3"/>
          </p:nvPr>
        </p:nvSpPr>
        <p:spPr bwMode="auto">
          <a:xfrm>
            <a:off x="4144963" y="9112250"/>
            <a:ext cx="3170237" cy="471488"/>
          </a:xfrm>
          <a:prstGeom prst="rect">
            <a:avLst/>
          </a:prstGeom>
          <a:noFill/>
          <a:ln w="9525">
            <a:noFill/>
            <a:miter lim="800000"/>
            <a:headEnd/>
            <a:tailEnd/>
          </a:ln>
          <a:effectLst/>
        </p:spPr>
        <p:txBody>
          <a:bodyPr vert="horz" wrap="square" lIns="95646" tIns="47823" rIns="95646" bIns="47823" numCol="1" anchor="b" anchorCtr="0" compatLnSpc="1">
            <a:prstTxWarp prst="textNoShape">
              <a:avLst/>
            </a:prstTxWarp>
          </a:bodyPr>
          <a:lstStyle>
            <a:lvl1pPr algn="r" defTabSz="955675" eaLnBrk="0" hangingPunct="0">
              <a:defRPr kumimoji="0" sz="1300">
                <a:latin typeface="Times New Roman" charset="0"/>
              </a:defRPr>
            </a:lvl1pPr>
          </a:lstStyle>
          <a:p>
            <a:pPr>
              <a:defRPr/>
            </a:pPr>
            <a:fld id="{D86BE1FD-C076-8045-A813-A9CEB22909F1}" type="slidenum">
              <a:rPr lang="en-US"/>
              <a:pPr>
                <a:defRPr/>
              </a:pPr>
              <a:t>‹#›</a:t>
            </a:fld>
            <a:endParaRPr lang="en-US"/>
          </a:p>
        </p:txBody>
      </p:sp>
    </p:spTree>
    <p:extLst>
      <p:ext uri="{BB962C8B-B14F-4D97-AF65-F5344CB8AC3E}">
        <p14:creationId xmlns:p14="http://schemas.microsoft.com/office/powerpoint/2010/main" val="349731122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4738" name="Rectangle 2"/>
          <p:cNvSpPr>
            <a:spLocks noGrp="1" noChangeArrowheads="1"/>
          </p:cNvSpPr>
          <p:nvPr>
            <p:ph type="hdr" sz="quarter"/>
          </p:nvPr>
        </p:nvSpPr>
        <p:spPr bwMode="auto">
          <a:xfrm>
            <a:off x="0" y="0"/>
            <a:ext cx="3170238" cy="484188"/>
          </a:xfrm>
          <a:prstGeom prst="rect">
            <a:avLst/>
          </a:prstGeom>
          <a:noFill/>
          <a:ln w="12700">
            <a:noFill/>
            <a:miter lim="800000"/>
            <a:headEnd type="none" w="sm" len="sm"/>
            <a:tailEnd type="none" w="sm" len="sm"/>
          </a:ln>
          <a:effectLst/>
        </p:spPr>
        <p:txBody>
          <a:bodyPr vert="horz" wrap="none" lIns="97225" tIns="48612" rIns="97225" bIns="48612" numCol="1" anchor="ctr" anchorCtr="0" compatLnSpc="1">
            <a:prstTxWarp prst="textNoShape">
              <a:avLst/>
            </a:prstTxWarp>
          </a:bodyPr>
          <a:lstStyle>
            <a:lvl1pPr algn="l" defTabSz="973138" eaLnBrk="0" hangingPunct="0">
              <a:defRPr kumimoji="0" sz="1300">
                <a:latin typeface="Times New Roman" charset="0"/>
              </a:defRPr>
            </a:lvl1pPr>
          </a:lstStyle>
          <a:p>
            <a:pPr>
              <a:defRPr/>
            </a:pPr>
            <a:r>
              <a:rPr lang="en-US" smtClean="0"/>
              <a:t>Faloutsos</a:t>
            </a:r>
            <a:endParaRPr lang="en-US"/>
          </a:p>
        </p:txBody>
      </p:sp>
      <p:sp>
        <p:nvSpPr>
          <p:cNvPr id="884739" name="Rectangle 3"/>
          <p:cNvSpPr>
            <a:spLocks noGrp="1" noChangeArrowheads="1"/>
          </p:cNvSpPr>
          <p:nvPr>
            <p:ph type="dt" idx="1"/>
          </p:nvPr>
        </p:nvSpPr>
        <p:spPr bwMode="auto">
          <a:xfrm>
            <a:off x="4146550" y="0"/>
            <a:ext cx="3170238" cy="484188"/>
          </a:xfrm>
          <a:prstGeom prst="rect">
            <a:avLst/>
          </a:prstGeom>
          <a:noFill/>
          <a:ln w="12700">
            <a:noFill/>
            <a:miter lim="800000"/>
            <a:headEnd type="none" w="sm" len="sm"/>
            <a:tailEnd type="none" w="sm" len="sm"/>
          </a:ln>
          <a:effectLst/>
        </p:spPr>
        <p:txBody>
          <a:bodyPr vert="horz" wrap="none" lIns="97225" tIns="48612" rIns="97225" bIns="48612" numCol="1" anchor="ctr" anchorCtr="0" compatLnSpc="1">
            <a:prstTxWarp prst="textNoShape">
              <a:avLst/>
            </a:prstTxWarp>
          </a:bodyPr>
          <a:lstStyle>
            <a:lvl1pPr algn="r" defTabSz="973138" eaLnBrk="0" hangingPunct="0">
              <a:defRPr kumimoji="0" sz="1300">
                <a:latin typeface="Times New Roman" charset="0"/>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287463" y="728663"/>
            <a:ext cx="4741862" cy="3556000"/>
          </a:xfrm>
          <a:prstGeom prst="rect">
            <a:avLst/>
          </a:prstGeom>
          <a:noFill/>
          <a:ln w="9525">
            <a:solidFill>
              <a:srgbClr val="000000"/>
            </a:solidFill>
            <a:miter lim="800000"/>
            <a:headEnd/>
            <a:tailEnd/>
          </a:ln>
        </p:spPr>
      </p:sp>
      <p:sp>
        <p:nvSpPr>
          <p:cNvPr id="884741" name="Rectangle 5"/>
          <p:cNvSpPr>
            <a:spLocks noGrp="1" noChangeArrowheads="1"/>
          </p:cNvSpPr>
          <p:nvPr>
            <p:ph type="body" sz="quarter" idx="3"/>
          </p:nvPr>
        </p:nvSpPr>
        <p:spPr bwMode="auto">
          <a:xfrm>
            <a:off x="974725" y="4525963"/>
            <a:ext cx="5367338" cy="4365625"/>
          </a:xfrm>
          <a:prstGeom prst="rect">
            <a:avLst/>
          </a:prstGeom>
          <a:noFill/>
          <a:ln w="12700">
            <a:noFill/>
            <a:miter lim="800000"/>
            <a:headEnd type="none" w="sm" len="sm"/>
            <a:tailEnd type="none" w="sm" len="sm"/>
          </a:ln>
          <a:effectLst/>
        </p:spPr>
        <p:txBody>
          <a:bodyPr vert="horz" wrap="none" lIns="97225" tIns="48612" rIns="97225" bIns="48612" numCol="1" anchor="ctr"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84742" name="Rectangle 6"/>
          <p:cNvSpPr>
            <a:spLocks noGrp="1" noChangeArrowheads="1"/>
          </p:cNvSpPr>
          <p:nvPr>
            <p:ph type="ftr" sz="quarter" idx="4"/>
          </p:nvPr>
        </p:nvSpPr>
        <p:spPr bwMode="auto">
          <a:xfrm>
            <a:off x="0" y="9132888"/>
            <a:ext cx="3170238" cy="484187"/>
          </a:xfrm>
          <a:prstGeom prst="rect">
            <a:avLst/>
          </a:prstGeom>
          <a:noFill/>
          <a:ln w="12700">
            <a:noFill/>
            <a:miter lim="800000"/>
            <a:headEnd type="none" w="sm" len="sm"/>
            <a:tailEnd type="none" w="sm" len="sm"/>
          </a:ln>
          <a:effectLst/>
        </p:spPr>
        <p:txBody>
          <a:bodyPr vert="horz" wrap="none" lIns="97225" tIns="48612" rIns="97225" bIns="48612" numCol="1" anchor="b" anchorCtr="0" compatLnSpc="1">
            <a:prstTxWarp prst="textNoShape">
              <a:avLst/>
            </a:prstTxWarp>
          </a:bodyPr>
          <a:lstStyle>
            <a:lvl1pPr algn="l" defTabSz="973138" eaLnBrk="0" hangingPunct="0">
              <a:defRPr kumimoji="0" sz="1300">
                <a:latin typeface="Times New Roman" charset="0"/>
              </a:defRPr>
            </a:lvl1pPr>
          </a:lstStyle>
          <a:p>
            <a:pPr>
              <a:defRPr/>
            </a:pPr>
            <a:endParaRPr lang="en-US"/>
          </a:p>
        </p:txBody>
      </p:sp>
      <p:sp>
        <p:nvSpPr>
          <p:cNvPr id="884743" name="Rectangle 7"/>
          <p:cNvSpPr>
            <a:spLocks noGrp="1" noChangeArrowheads="1"/>
          </p:cNvSpPr>
          <p:nvPr>
            <p:ph type="sldNum" sz="quarter" idx="5"/>
          </p:nvPr>
        </p:nvSpPr>
        <p:spPr bwMode="auto">
          <a:xfrm>
            <a:off x="4146550" y="9132888"/>
            <a:ext cx="3170238" cy="484187"/>
          </a:xfrm>
          <a:prstGeom prst="rect">
            <a:avLst/>
          </a:prstGeom>
          <a:noFill/>
          <a:ln w="12700">
            <a:noFill/>
            <a:miter lim="800000"/>
            <a:headEnd type="none" w="sm" len="sm"/>
            <a:tailEnd type="none" w="sm" len="sm"/>
          </a:ln>
          <a:effectLst/>
        </p:spPr>
        <p:txBody>
          <a:bodyPr vert="horz" wrap="none" lIns="97225" tIns="48612" rIns="97225" bIns="48612" numCol="1" anchor="b" anchorCtr="0" compatLnSpc="1">
            <a:prstTxWarp prst="textNoShape">
              <a:avLst/>
            </a:prstTxWarp>
          </a:bodyPr>
          <a:lstStyle>
            <a:lvl1pPr algn="r" defTabSz="973138" eaLnBrk="0" hangingPunct="0">
              <a:defRPr kumimoji="0" sz="1300">
                <a:latin typeface="Times New Roman" charset="0"/>
              </a:defRPr>
            </a:lvl1pPr>
          </a:lstStyle>
          <a:p>
            <a:pPr>
              <a:defRPr/>
            </a:pPr>
            <a:fld id="{D7FAE81C-20DD-D146-AEB1-DC28910AACE1}" type="slidenum">
              <a:rPr lang="en-US"/>
              <a:pPr>
                <a:defRPr/>
              </a:pPr>
              <a:t>‹#›</a:t>
            </a:fld>
            <a:endParaRPr lang="en-US"/>
          </a:p>
        </p:txBody>
      </p:sp>
    </p:spTree>
    <p:extLst>
      <p:ext uri="{BB962C8B-B14F-4D97-AF65-F5344CB8AC3E}">
        <p14:creationId xmlns:p14="http://schemas.microsoft.com/office/powerpoint/2010/main" val="748192260"/>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a:noFill/>
        </p:spPr>
        <p:txBody>
          <a:bodyPr/>
          <a:lstStyle/>
          <a:p>
            <a:r>
              <a:rPr lang="en-US" smtClean="0"/>
              <a:t>Faloutsos</a:t>
            </a:r>
          </a:p>
        </p:txBody>
      </p:sp>
      <p:sp>
        <p:nvSpPr>
          <p:cNvPr id="19459" name="Rectangle 7"/>
          <p:cNvSpPr>
            <a:spLocks noGrp="1" noChangeArrowheads="1"/>
          </p:cNvSpPr>
          <p:nvPr>
            <p:ph type="sldNum" sz="quarter" idx="5"/>
          </p:nvPr>
        </p:nvSpPr>
        <p:spPr>
          <a:noFill/>
        </p:spPr>
        <p:txBody>
          <a:bodyPr/>
          <a:lstStyle/>
          <a:p>
            <a:fld id="{CBCF7FE9-157B-EF47-8D15-2C8CE684281C}" type="slidenum">
              <a:rPr lang="en-US"/>
              <a:pPr/>
              <a:t>1</a:t>
            </a:fld>
            <a:endParaRPr lang="en-US"/>
          </a:p>
        </p:txBody>
      </p:sp>
      <p:sp>
        <p:nvSpPr>
          <p:cNvPr id="19460" name="Rectangle 2"/>
          <p:cNvSpPr>
            <a:spLocks noGrp="1" noRot="1" noChangeAspect="1" noChangeArrowheads="1" noTextEdit="1"/>
          </p:cNvSpPr>
          <p:nvPr>
            <p:ph type="sldImg"/>
          </p:nvPr>
        </p:nvSpPr>
        <p:spPr>
          <a:ln/>
        </p:spPr>
      </p:sp>
      <p:sp>
        <p:nvSpPr>
          <p:cNvPr id="19461" name="Rectangle 3"/>
          <p:cNvSpPr>
            <a:spLocks noGrp="1" noChangeArrowheads="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t>Faloutsos</a:t>
            </a:r>
          </a:p>
        </p:txBody>
      </p:sp>
      <p:sp>
        <p:nvSpPr>
          <p:cNvPr id="24579" name="Rectangle 7"/>
          <p:cNvSpPr>
            <a:spLocks noGrp="1" noChangeArrowheads="1"/>
          </p:cNvSpPr>
          <p:nvPr>
            <p:ph type="sldNum" sz="quarter" idx="5"/>
          </p:nvPr>
        </p:nvSpPr>
        <p:spPr>
          <a:noFill/>
        </p:spPr>
        <p:txBody>
          <a:bodyPr/>
          <a:lstStyle/>
          <a:p>
            <a:fld id="{5C1B9094-8E51-0E49-A1FB-121D621097D0}" type="slidenum">
              <a:rPr lang="en-US"/>
              <a:pPr/>
              <a:t>34</a:t>
            </a:fld>
            <a:endParaRPr lang="en-US"/>
          </a:p>
        </p:txBody>
      </p:sp>
      <p:sp>
        <p:nvSpPr>
          <p:cNvPr id="24580" name="Rectangle 2"/>
          <p:cNvSpPr>
            <a:spLocks noGrp="1" noRot="1" noChangeAspect="1" noChangeArrowheads="1" noTextEdit="1"/>
          </p:cNvSpPr>
          <p:nvPr>
            <p:ph type="sldImg"/>
          </p:nvPr>
        </p:nvSpPr>
        <p:spPr>
          <a:ln/>
        </p:spPr>
      </p:sp>
      <p:sp>
        <p:nvSpPr>
          <p:cNvPr id="24581" name="Rectangle 3"/>
          <p:cNvSpPr>
            <a:spLocks noGrp="1" noChangeArrowheads="1"/>
          </p:cNvSpPr>
          <p:nvPr>
            <p:ph type="body" idx="1"/>
          </p:nvPr>
        </p:nvSpPr>
        <p:spPr>
          <a:noFill/>
          <a:ln w="9525"/>
        </p:spPr>
        <p:txBody>
          <a:bodyPr/>
          <a:lstStyle/>
          <a:p>
            <a:r>
              <a:rPr lang="en-US" dirty="0" smtClean="0">
                <a:latin typeface="Times New Roman" charset="0"/>
                <a:ea typeface="ＭＳ Ｐゴシック" charset="-128"/>
                <a:cs typeface="ＭＳ Ｐゴシック" charset="-128"/>
              </a:rPr>
              <a:t>Social</a:t>
            </a:r>
            <a:r>
              <a:rPr lang="en-US" baseline="0" dirty="0" smtClean="0">
                <a:latin typeface="Times New Roman" charset="0"/>
                <a:ea typeface="ＭＳ Ｐゴシック" charset="-128"/>
                <a:cs typeface="ＭＳ Ｐゴシック" charset="-128"/>
              </a:rPr>
              <a:t> networks with popularity incentives are plagued by the problem of link fraud, involving “</a:t>
            </a:r>
            <a:r>
              <a:rPr lang="en-US" baseline="0" dirty="0" err="1" smtClean="0">
                <a:latin typeface="Times New Roman" charset="0"/>
                <a:ea typeface="ＭＳ Ｐゴシック" charset="-128"/>
                <a:cs typeface="ＭＳ Ｐゴシック" charset="-128"/>
              </a:rPr>
              <a:t>bot</a:t>
            </a:r>
            <a:r>
              <a:rPr lang="en-US" baseline="0" dirty="0" smtClean="0">
                <a:latin typeface="Times New Roman" charset="0"/>
                <a:ea typeface="ＭＳ Ｐゴシック" charset="-128"/>
                <a:cs typeface="ＭＳ Ｐゴシック" charset="-128"/>
              </a:rPr>
              <a:t>” accounts falsely increasing popularity of a person or organization.  These bots form cliques and bipartite cores in the graph structure.  Several works have targeted the detection of large cases of fraud using spectral approaches like SVD, but fail to detect smaller, stealthier attacks due to computational restrictions on latent feature computation.  Our approach, called </a:t>
            </a:r>
            <a:r>
              <a:rPr lang="en-US" baseline="0" dirty="0" err="1" smtClean="0">
                <a:latin typeface="Times New Roman" charset="0"/>
                <a:ea typeface="ＭＳ Ｐゴシック" charset="-128"/>
                <a:cs typeface="ＭＳ Ｐゴシック" charset="-128"/>
              </a:rPr>
              <a:t>fBox</a:t>
            </a:r>
            <a:r>
              <a:rPr lang="en-US" baseline="0" dirty="0" smtClean="0">
                <a:latin typeface="Times New Roman" charset="0"/>
                <a:ea typeface="ＭＳ Ｐゴシック" charset="-128"/>
                <a:cs typeface="ＭＳ Ｐゴシック" charset="-128"/>
              </a:rPr>
              <a:t>, leverages the </a:t>
            </a:r>
            <a:r>
              <a:rPr lang="en-US" i="1" baseline="0" dirty="0" smtClean="0">
                <a:latin typeface="Times New Roman" charset="0"/>
                <a:ea typeface="ＭＳ Ｐゴシック" charset="-128"/>
                <a:cs typeface="ＭＳ Ｐゴシック" charset="-128"/>
              </a:rPr>
              <a:t>reconstruction </a:t>
            </a:r>
            <a:r>
              <a:rPr lang="en-US" i="0" baseline="0" dirty="0" smtClean="0">
                <a:latin typeface="Times New Roman" charset="0"/>
                <a:ea typeface="ＭＳ Ｐゴシック" charset="-128"/>
                <a:cs typeface="ＭＳ Ｐゴシック" charset="-128"/>
              </a:rPr>
              <a:t>or </a:t>
            </a:r>
            <a:r>
              <a:rPr lang="en-US" i="1" baseline="0" dirty="0" smtClean="0">
                <a:latin typeface="Times New Roman" charset="0"/>
                <a:ea typeface="ＭＳ Ｐゴシック" charset="-128"/>
                <a:cs typeface="ＭＳ Ｐゴシック" charset="-128"/>
              </a:rPr>
              <a:t>projection</a:t>
            </a:r>
            <a:r>
              <a:rPr lang="en-US" i="0" baseline="0" dirty="0" smtClean="0">
                <a:latin typeface="Times New Roman" charset="0"/>
                <a:ea typeface="ＭＳ Ｐゴシック" charset="-128"/>
                <a:cs typeface="ＭＳ Ｐゴシック" charset="-128"/>
              </a:rPr>
              <a:t>  </a:t>
            </a:r>
            <a:r>
              <a:rPr lang="en-US" i="1" baseline="0" dirty="0" smtClean="0">
                <a:latin typeface="Times New Roman" charset="0"/>
                <a:ea typeface="ＭＳ Ｐゴシック" charset="-128"/>
                <a:cs typeface="ＭＳ Ｐゴシック" charset="-128"/>
              </a:rPr>
              <a:t>error</a:t>
            </a:r>
            <a:r>
              <a:rPr lang="en-US" i="0" baseline="0" dirty="0" smtClean="0">
                <a:latin typeface="Times New Roman" charset="0"/>
                <a:ea typeface="ＭＳ Ｐゴシック" charset="-128"/>
                <a:cs typeface="ＭＳ Ｐゴシック" charset="-128"/>
              </a:rPr>
              <a:t> between latent, SVD representation and original graph representation to find anomalous </a:t>
            </a:r>
            <a:r>
              <a:rPr lang="en-US" i="0" baseline="0" dirty="0" err="1" smtClean="0">
                <a:latin typeface="Times New Roman" charset="0"/>
                <a:ea typeface="ＭＳ Ｐゴシック" charset="-128"/>
                <a:cs typeface="ＭＳ Ｐゴシック" charset="-128"/>
              </a:rPr>
              <a:t>bot</a:t>
            </a:r>
            <a:r>
              <a:rPr lang="en-US" i="0" baseline="0" dirty="0" smtClean="0">
                <a:latin typeface="Times New Roman" charset="0"/>
                <a:ea typeface="ＭＳ Ｐゴシック" charset="-128"/>
                <a:cs typeface="ＭＳ Ｐゴシック" charset="-128"/>
              </a:rPr>
              <a:t> accounts with high precision.  </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pPr>
              <a:defRPr/>
            </a:pPr>
            <a:r>
              <a:rPr lang="en-US" smtClean="0"/>
              <a:t>Faloutsos</a:t>
            </a:r>
            <a:endParaRPr lang="en-US"/>
          </a:p>
        </p:txBody>
      </p:sp>
      <p:sp>
        <p:nvSpPr>
          <p:cNvPr id="5" name="Slide Number Placeholder 4"/>
          <p:cNvSpPr>
            <a:spLocks noGrp="1"/>
          </p:cNvSpPr>
          <p:nvPr>
            <p:ph type="sldNum" sz="quarter" idx="11"/>
          </p:nvPr>
        </p:nvSpPr>
        <p:spPr/>
        <p:txBody>
          <a:bodyPr/>
          <a:lstStyle/>
          <a:p>
            <a:pPr>
              <a:defRPr/>
            </a:pPr>
            <a:fld id="{D7FAE81C-20DD-D146-AEB1-DC28910AACE1}" type="slidenum">
              <a:rPr lang="en-US" smtClean="0"/>
              <a:pPr>
                <a:defRPr/>
              </a:pPr>
              <a:t>61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work we analyzed data from two services:</a:t>
            </a:r>
            <a:r>
              <a:rPr lang="en-US" baseline="0" dirty="0" smtClean="0"/>
              <a:t> </a:t>
            </a:r>
            <a:r>
              <a:rPr lang="en-US" baseline="0" dirty="0" err="1" smtClean="0"/>
              <a:t>reddit</a:t>
            </a:r>
            <a:r>
              <a:rPr lang="en-US" baseline="0" dirty="0" smtClean="0"/>
              <a:t> and twitter</a:t>
            </a:r>
          </a:p>
          <a:p>
            <a:endParaRPr lang="en-US" baseline="0" dirty="0" smtClean="0"/>
          </a:p>
          <a:p>
            <a:r>
              <a:rPr lang="en-US" baseline="0" dirty="0" smtClean="0"/>
              <a:t>For the </a:t>
            </a:r>
            <a:r>
              <a:rPr lang="en-US" baseline="0" dirty="0" err="1" smtClean="0"/>
              <a:t>reddit</a:t>
            </a:r>
            <a:r>
              <a:rPr lang="en-US" baseline="0" dirty="0" smtClean="0"/>
              <a:t> dataset we have time-stamp sequences from over 20k users and </a:t>
            </a:r>
          </a:p>
          <a:p>
            <a:r>
              <a:rPr lang="en-US" baseline="0" dirty="0" smtClean="0"/>
              <a:t>For the twitter dataset we have time-stamp sequences from over 6k users</a:t>
            </a:r>
          </a:p>
          <a:p>
            <a:endParaRPr lang="en-US" baseline="0" dirty="0" smtClean="0"/>
          </a:p>
          <a:p>
            <a:r>
              <a:rPr lang="en-US" baseline="0" dirty="0" smtClean="0"/>
              <a:t>For each user had at least a sequence of at least 900 time-stamps. </a:t>
            </a:r>
          </a:p>
          <a:p>
            <a:r>
              <a:rPr lang="en-US" baseline="0" dirty="0" smtClean="0"/>
              <a:t>For the twitter dataset the time-stamps were from tweets.</a:t>
            </a:r>
          </a:p>
          <a:p>
            <a:r>
              <a:rPr lang="en-US" baseline="0" dirty="0" smtClean="0"/>
              <a:t>For the </a:t>
            </a:r>
            <a:r>
              <a:rPr lang="en-US" baseline="0" dirty="0" err="1" smtClean="0"/>
              <a:t>reddit</a:t>
            </a:r>
            <a:r>
              <a:rPr lang="en-US" baseline="0" dirty="0" smtClean="0"/>
              <a:t> dataset the time-stamps were from user comments.</a:t>
            </a:r>
          </a:p>
          <a:p>
            <a:r>
              <a:rPr lang="en-US" baseline="0" dirty="0" smtClean="0"/>
              <a:t>From each sequence of time-stamps we also computed the IAT (inter-arrival time) between postings</a:t>
            </a:r>
          </a:p>
        </p:txBody>
      </p:sp>
      <p:sp>
        <p:nvSpPr>
          <p:cNvPr id="4" name="Slide Number Placeholder 3"/>
          <p:cNvSpPr>
            <a:spLocks noGrp="1"/>
          </p:cNvSpPr>
          <p:nvPr>
            <p:ph type="sldNum" sz="quarter" idx="10"/>
          </p:nvPr>
        </p:nvSpPr>
        <p:spPr/>
        <p:txBody>
          <a:bodyPr/>
          <a:lstStyle/>
          <a:p>
            <a:fld id="{8486A0EE-D046-CA42-A8FC-45291179AA59}" type="slidenum">
              <a:rPr lang="en-US" smtClean="0"/>
              <a:pPr/>
              <a:t>65</a:t>
            </a:fld>
            <a:endParaRPr lang="en-US"/>
          </a:p>
        </p:txBody>
      </p:sp>
    </p:spTree>
    <p:extLst>
      <p:ext uri="{BB962C8B-B14F-4D97-AF65-F5344CB8AC3E}">
        <p14:creationId xmlns:p14="http://schemas.microsoft.com/office/powerpoint/2010/main" val="861329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pattern discovered</a:t>
            </a:r>
            <a:r>
              <a:rPr lang="en-US" baseline="0" dirty="0" smtClean="0"/>
              <a:t> from the datasets is the heavy tailed distribution of inter-arrival times.</a:t>
            </a:r>
          </a:p>
          <a:p>
            <a:endParaRPr lang="en-US" baseline="0" dirty="0" smtClean="0"/>
          </a:p>
          <a:p>
            <a:r>
              <a:rPr lang="en-US" baseline="0" dirty="0" smtClean="0"/>
              <a:t>The plots in this slide shows the tail part of the IAT distribution for </a:t>
            </a:r>
            <a:r>
              <a:rPr lang="en-US" baseline="0" dirty="0" err="1" smtClean="0"/>
              <a:t>reddit</a:t>
            </a:r>
            <a:r>
              <a:rPr lang="en-US" baseline="0" dirty="0" smtClean="0"/>
              <a:t> and twitter users in log-log axis.</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486A0EE-D046-CA42-A8FC-45291179AA59}" type="slidenum">
              <a:rPr lang="en-US" smtClean="0"/>
              <a:pPr/>
              <a:t>66</a:t>
            </a:fld>
            <a:endParaRPr lang="en-US"/>
          </a:p>
        </p:txBody>
      </p:sp>
    </p:spTree>
    <p:extLst>
      <p:ext uri="{BB962C8B-B14F-4D97-AF65-F5344CB8AC3E}">
        <p14:creationId xmlns:p14="http://schemas.microsoft.com/office/powerpoint/2010/main" val="191407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2nd</a:t>
            </a:r>
            <a:r>
              <a:rPr lang="en-US" baseline="0" dirty="0" smtClean="0"/>
              <a:t> pattern we discovered is that the distribution of inter arrival times is bimodal.</a:t>
            </a:r>
          </a:p>
          <a:p>
            <a:endParaRPr lang="en-US" baseline="0" dirty="0" smtClean="0"/>
          </a:p>
          <a:p>
            <a:r>
              <a:rPr lang="en-US" baseline="0" dirty="0" smtClean="0"/>
              <a:t>The two figures at the bottom part of the slide shows the log-binned histogram of inter-arrival times of all </a:t>
            </a:r>
            <a:r>
              <a:rPr lang="en-US" baseline="0" dirty="0" err="1" smtClean="0"/>
              <a:t>Reddit</a:t>
            </a:r>
            <a:r>
              <a:rPr lang="en-US" baseline="0" dirty="0" smtClean="0"/>
              <a:t> and Twitter users.</a:t>
            </a:r>
          </a:p>
          <a:p>
            <a:endParaRPr lang="en-US" baseline="0" dirty="0" smtClean="0"/>
          </a:p>
          <a:p>
            <a:r>
              <a:rPr lang="en-US" baseline="0" dirty="0" smtClean="0"/>
              <a:t>We have a first mode at around 6min and the second mode at 2h mark.</a:t>
            </a:r>
          </a:p>
          <a:p>
            <a:endParaRPr lang="en-US" baseline="0" dirty="0" smtClean="0"/>
          </a:p>
          <a:p>
            <a:r>
              <a:rPr lang="en-US" baseline="0" dirty="0" smtClean="0"/>
              <a:t>This can be explained by users having </a:t>
            </a:r>
          </a:p>
          <a:p>
            <a:pPr marL="241653" indent="-241653">
              <a:buAutoNum type="arabicPeriod"/>
            </a:pPr>
            <a:r>
              <a:rPr lang="en-US" baseline="0" dirty="0" smtClean="0"/>
              <a:t>Highly active sections where they make more than one posting in a short interval of time</a:t>
            </a:r>
          </a:p>
          <a:p>
            <a:pPr marL="241653" indent="-241653">
              <a:buAutoNum type="arabicPeriod"/>
            </a:pPr>
            <a:r>
              <a:rPr lang="en-US" dirty="0" smtClean="0"/>
              <a:t>Resting periods (e.g.</a:t>
            </a:r>
            <a:r>
              <a:rPr lang="en-US" baseline="0" dirty="0" smtClean="0"/>
              <a:t> working or doing some other activity) </a:t>
            </a:r>
          </a:p>
          <a:p>
            <a:pPr marL="241653" indent="-241653">
              <a:buAutoNum type="arabicPeriod"/>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486A0EE-D046-CA42-A8FC-45291179AA59}" type="slidenum">
              <a:rPr lang="en-US" smtClean="0"/>
              <a:pPr/>
              <a:t>67</a:t>
            </a:fld>
            <a:endParaRPr lang="en-US"/>
          </a:p>
        </p:txBody>
      </p:sp>
    </p:spTree>
    <p:extLst>
      <p:ext uri="{BB962C8B-B14F-4D97-AF65-F5344CB8AC3E}">
        <p14:creationId xmlns:p14="http://schemas.microsoft.com/office/powerpoint/2010/main" val="11992195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p:cNvSpPr>
          <p:nvPr>
            <p:ph type="sldImg"/>
          </p:nvPr>
        </p:nvSpPr>
        <p:spPr>
          <a:ln/>
        </p:spPr>
      </p:sp>
      <p:sp>
        <p:nvSpPr>
          <p:cNvPr id="260099" name="Notes Placeholder 2"/>
          <p:cNvSpPr>
            <a:spLocks noGrp="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
        <p:nvSpPr>
          <p:cNvPr id="260100" name="Header Placeholder 3"/>
          <p:cNvSpPr>
            <a:spLocks noGrp="1"/>
          </p:cNvSpPr>
          <p:nvPr>
            <p:ph type="hdr" sz="quarter"/>
          </p:nvPr>
        </p:nvSpPr>
        <p:spPr>
          <a:noFill/>
        </p:spPr>
        <p:txBody>
          <a:bodyPr/>
          <a:lstStyle/>
          <a:p>
            <a:r>
              <a:rPr lang="en-US" smtClean="0"/>
              <a:t>Faloutsos</a:t>
            </a:r>
          </a:p>
        </p:txBody>
      </p:sp>
      <p:sp>
        <p:nvSpPr>
          <p:cNvPr id="260101" name="Date Placeholder 4"/>
          <p:cNvSpPr>
            <a:spLocks noGrp="1"/>
          </p:cNvSpPr>
          <p:nvPr>
            <p:ph type="dt" sz="quarter" idx="1"/>
          </p:nvPr>
        </p:nvSpPr>
        <p:spPr>
          <a:noFill/>
        </p:spPr>
        <p:txBody>
          <a:bodyPr/>
          <a:lstStyle/>
          <a:p>
            <a:fld id="{6D38D273-E09B-A444-98FA-3F679B15186E}" type="datetime1">
              <a:rPr lang="en-US" smtClean="0"/>
              <a:pPr/>
              <a:t>8/11/16</a:t>
            </a:fld>
            <a:endParaRPr lang="en-US" smtClean="0"/>
          </a:p>
        </p:txBody>
      </p:sp>
      <p:sp>
        <p:nvSpPr>
          <p:cNvPr id="260102" name="Slide Number Placeholder 5"/>
          <p:cNvSpPr>
            <a:spLocks noGrp="1"/>
          </p:cNvSpPr>
          <p:nvPr>
            <p:ph type="sldNum" sz="quarter" idx="5"/>
          </p:nvPr>
        </p:nvSpPr>
        <p:spPr>
          <a:noFill/>
        </p:spPr>
        <p:txBody>
          <a:bodyPr/>
          <a:lstStyle/>
          <a:p>
            <a:fld id="{CFD20FB9-378C-F043-843C-480363C51D11}" type="slidenum">
              <a:rPr lang="en-US" smtClean="0"/>
              <a:pPr/>
              <a:t>73</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p:cNvSpPr>
          <p:nvPr>
            <p:ph type="sldImg"/>
          </p:nvPr>
        </p:nvSpPr>
        <p:spPr>
          <a:ln/>
        </p:spPr>
      </p:sp>
      <p:sp>
        <p:nvSpPr>
          <p:cNvPr id="260099" name="Notes Placeholder 2"/>
          <p:cNvSpPr>
            <a:spLocks noGrp="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
        <p:nvSpPr>
          <p:cNvPr id="260100" name="Header Placeholder 3"/>
          <p:cNvSpPr>
            <a:spLocks noGrp="1"/>
          </p:cNvSpPr>
          <p:nvPr>
            <p:ph type="hdr" sz="quarter"/>
          </p:nvPr>
        </p:nvSpPr>
        <p:spPr>
          <a:noFill/>
        </p:spPr>
        <p:txBody>
          <a:bodyPr/>
          <a:lstStyle/>
          <a:p>
            <a:r>
              <a:rPr lang="en-US" smtClean="0"/>
              <a:t>Faloutsos</a:t>
            </a:r>
          </a:p>
        </p:txBody>
      </p:sp>
      <p:sp>
        <p:nvSpPr>
          <p:cNvPr id="260101" name="Date Placeholder 4"/>
          <p:cNvSpPr>
            <a:spLocks noGrp="1"/>
          </p:cNvSpPr>
          <p:nvPr>
            <p:ph type="dt" sz="quarter" idx="1"/>
          </p:nvPr>
        </p:nvSpPr>
        <p:spPr>
          <a:noFill/>
        </p:spPr>
        <p:txBody>
          <a:bodyPr/>
          <a:lstStyle/>
          <a:p>
            <a:fld id="{6D38D273-E09B-A444-98FA-3F679B15186E}" type="datetime1">
              <a:rPr lang="en-US" smtClean="0"/>
              <a:pPr/>
              <a:t>8/11/16</a:t>
            </a:fld>
            <a:endParaRPr lang="en-US" smtClean="0"/>
          </a:p>
        </p:txBody>
      </p:sp>
      <p:sp>
        <p:nvSpPr>
          <p:cNvPr id="260102" name="Slide Number Placeholder 5"/>
          <p:cNvSpPr>
            <a:spLocks noGrp="1"/>
          </p:cNvSpPr>
          <p:nvPr>
            <p:ph type="sldNum" sz="quarter" idx="5"/>
          </p:nvPr>
        </p:nvSpPr>
        <p:spPr>
          <a:noFill/>
        </p:spPr>
        <p:txBody>
          <a:bodyPr/>
          <a:lstStyle/>
          <a:p>
            <a:fld id="{CFD20FB9-378C-F043-843C-480363C51D11}" type="slidenum">
              <a:rPr lang="en-US" smtClean="0"/>
              <a:pPr/>
              <a:t>74</a:t>
            </a:fld>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p:cNvSpPr>
          <p:nvPr>
            <p:ph type="sldImg"/>
          </p:nvPr>
        </p:nvSpPr>
        <p:spPr>
          <a:ln/>
        </p:spPr>
      </p:sp>
      <p:sp>
        <p:nvSpPr>
          <p:cNvPr id="260099" name="Notes Placeholder 2"/>
          <p:cNvSpPr>
            <a:spLocks noGrp="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
        <p:nvSpPr>
          <p:cNvPr id="260100" name="Header Placeholder 3"/>
          <p:cNvSpPr>
            <a:spLocks noGrp="1"/>
          </p:cNvSpPr>
          <p:nvPr>
            <p:ph type="hdr" sz="quarter"/>
          </p:nvPr>
        </p:nvSpPr>
        <p:spPr>
          <a:noFill/>
        </p:spPr>
        <p:txBody>
          <a:bodyPr/>
          <a:lstStyle/>
          <a:p>
            <a:r>
              <a:rPr lang="en-US" smtClean="0"/>
              <a:t>Faloutsos</a:t>
            </a:r>
          </a:p>
        </p:txBody>
      </p:sp>
      <p:sp>
        <p:nvSpPr>
          <p:cNvPr id="260101" name="Date Placeholder 4"/>
          <p:cNvSpPr>
            <a:spLocks noGrp="1"/>
          </p:cNvSpPr>
          <p:nvPr>
            <p:ph type="dt" sz="quarter" idx="1"/>
          </p:nvPr>
        </p:nvSpPr>
        <p:spPr>
          <a:noFill/>
        </p:spPr>
        <p:txBody>
          <a:bodyPr/>
          <a:lstStyle/>
          <a:p>
            <a:fld id="{6D38D273-E09B-A444-98FA-3F679B15186E}" type="datetime1">
              <a:rPr lang="en-US" smtClean="0"/>
              <a:pPr/>
              <a:t>8/11/16</a:t>
            </a:fld>
            <a:endParaRPr lang="en-US" smtClean="0"/>
          </a:p>
        </p:txBody>
      </p:sp>
      <p:sp>
        <p:nvSpPr>
          <p:cNvPr id="260102" name="Slide Number Placeholder 5"/>
          <p:cNvSpPr>
            <a:spLocks noGrp="1"/>
          </p:cNvSpPr>
          <p:nvPr>
            <p:ph type="sldNum" sz="quarter" idx="5"/>
          </p:nvPr>
        </p:nvSpPr>
        <p:spPr>
          <a:noFill/>
        </p:spPr>
        <p:txBody>
          <a:bodyPr/>
          <a:lstStyle/>
          <a:p>
            <a:fld id="{CFD20FB9-378C-F043-843C-480363C51D11}" type="slidenum">
              <a:rPr lang="en-US" smtClean="0"/>
              <a:pPr/>
              <a:t>75</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hdr" sz="quarter"/>
          </p:nvPr>
        </p:nvSpPr>
        <p:spPr>
          <a:noFill/>
        </p:spPr>
        <p:txBody>
          <a:bodyPr/>
          <a:lstStyle/>
          <a:p>
            <a:r>
              <a:rPr lang="en-US" smtClean="0"/>
              <a:t>Faloutsos</a:t>
            </a:r>
          </a:p>
        </p:txBody>
      </p:sp>
      <p:sp>
        <p:nvSpPr>
          <p:cNvPr id="243715" name="Rectangle 7"/>
          <p:cNvSpPr>
            <a:spLocks noGrp="1" noChangeArrowheads="1"/>
          </p:cNvSpPr>
          <p:nvPr>
            <p:ph type="sldNum" sz="quarter" idx="5"/>
          </p:nvPr>
        </p:nvSpPr>
        <p:spPr>
          <a:noFill/>
        </p:spPr>
        <p:txBody>
          <a:bodyPr/>
          <a:lstStyle/>
          <a:p>
            <a:fld id="{13F4AF96-83CD-E240-AA07-0D9B42AC04AC}" type="slidenum">
              <a:rPr lang="en-US"/>
              <a:pPr/>
              <a:t>76</a:t>
            </a:fld>
            <a:endParaRPr lang="en-US"/>
          </a:p>
        </p:txBody>
      </p:sp>
      <p:sp>
        <p:nvSpPr>
          <p:cNvPr id="243716" name="Rectangle 2"/>
          <p:cNvSpPr>
            <a:spLocks noGrp="1" noRot="1" noChangeAspect="1" noChangeArrowheads="1" noTextEdit="1"/>
          </p:cNvSpPr>
          <p:nvPr>
            <p:ph type="sldImg"/>
          </p:nvPr>
        </p:nvSpPr>
        <p:spPr>
          <a:ln/>
        </p:spPr>
      </p:sp>
      <p:sp>
        <p:nvSpPr>
          <p:cNvPr id="243717" name="Rectangle 3"/>
          <p:cNvSpPr>
            <a:spLocks noGrp="1" noChangeArrowheads="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hdr" sz="quarter"/>
          </p:nvPr>
        </p:nvSpPr>
        <p:spPr>
          <a:noFill/>
        </p:spPr>
        <p:txBody>
          <a:bodyPr/>
          <a:lstStyle/>
          <a:p>
            <a:r>
              <a:rPr lang="en-US" smtClean="0"/>
              <a:t>Faloutsos</a:t>
            </a:r>
          </a:p>
        </p:txBody>
      </p:sp>
      <p:sp>
        <p:nvSpPr>
          <p:cNvPr id="243715" name="Rectangle 7"/>
          <p:cNvSpPr>
            <a:spLocks noGrp="1" noChangeArrowheads="1"/>
          </p:cNvSpPr>
          <p:nvPr>
            <p:ph type="sldNum" sz="quarter" idx="5"/>
          </p:nvPr>
        </p:nvSpPr>
        <p:spPr>
          <a:noFill/>
        </p:spPr>
        <p:txBody>
          <a:bodyPr/>
          <a:lstStyle/>
          <a:p>
            <a:fld id="{13F4AF96-83CD-E240-AA07-0D9B42AC04AC}" type="slidenum">
              <a:rPr lang="en-US"/>
              <a:pPr/>
              <a:t>77</a:t>
            </a:fld>
            <a:endParaRPr lang="en-US"/>
          </a:p>
        </p:txBody>
      </p:sp>
      <p:sp>
        <p:nvSpPr>
          <p:cNvPr id="243716" name="Rectangle 2"/>
          <p:cNvSpPr>
            <a:spLocks noGrp="1" noRot="1" noChangeAspect="1" noChangeArrowheads="1" noTextEdit="1"/>
          </p:cNvSpPr>
          <p:nvPr>
            <p:ph type="sldImg"/>
          </p:nvPr>
        </p:nvSpPr>
        <p:spPr>
          <a:ln/>
        </p:spPr>
      </p:sp>
      <p:sp>
        <p:nvSpPr>
          <p:cNvPr id="243717" name="Rectangle 3"/>
          <p:cNvSpPr>
            <a:spLocks noGrp="1" noChangeArrowheads="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t>Faloutsos</a:t>
            </a:r>
          </a:p>
        </p:txBody>
      </p:sp>
      <p:sp>
        <p:nvSpPr>
          <p:cNvPr id="24579" name="Rectangle 7"/>
          <p:cNvSpPr>
            <a:spLocks noGrp="1" noChangeArrowheads="1"/>
          </p:cNvSpPr>
          <p:nvPr>
            <p:ph type="sldNum" sz="quarter" idx="5"/>
          </p:nvPr>
        </p:nvSpPr>
        <p:spPr>
          <a:noFill/>
        </p:spPr>
        <p:txBody>
          <a:bodyPr/>
          <a:lstStyle/>
          <a:p>
            <a:fld id="{5C1B9094-8E51-0E49-A1FB-121D621097D0}" type="slidenum">
              <a:rPr lang="en-US"/>
              <a:pPr/>
              <a:t>4</a:t>
            </a:fld>
            <a:endParaRPr lang="en-US"/>
          </a:p>
        </p:txBody>
      </p:sp>
      <p:sp>
        <p:nvSpPr>
          <p:cNvPr id="24580" name="Rectangle 2"/>
          <p:cNvSpPr>
            <a:spLocks noGrp="1" noRot="1" noChangeAspect="1" noChangeArrowheads="1" noTextEdit="1"/>
          </p:cNvSpPr>
          <p:nvPr>
            <p:ph type="sldImg"/>
          </p:nvPr>
        </p:nvSpPr>
        <p:spPr>
          <a:ln/>
        </p:spPr>
      </p:sp>
      <p:sp>
        <p:nvSpPr>
          <p:cNvPr id="24581" name="Rectangle 3"/>
          <p:cNvSpPr>
            <a:spLocks noGrp="1" noChangeArrowheads="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p:cNvSpPr>
          <p:nvPr>
            <p:ph type="sldImg"/>
          </p:nvPr>
        </p:nvSpPr>
        <p:spPr>
          <a:ln/>
        </p:spPr>
      </p:sp>
      <p:sp>
        <p:nvSpPr>
          <p:cNvPr id="245763" name="Notes Placeholder 2"/>
          <p:cNvSpPr>
            <a:spLocks noGrp="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
        <p:nvSpPr>
          <p:cNvPr id="245764" name="Header Placeholder 3"/>
          <p:cNvSpPr>
            <a:spLocks noGrp="1"/>
          </p:cNvSpPr>
          <p:nvPr>
            <p:ph type="hdr" sz="quarter"/>
          </p:nvPr>
        </p:nvSpPr>
        <p:spPr>
          <a:noFill/>
        </p:spPr>
        <p:txBody>
          <a:bodyPr/>
          <a:lstStyle/>
          <a:p>
            <a:r>
              <a:rPr lang="en-US" smtClean="0"/>
              <a:t>Faloutsos</a:t>
            </a:r>
          </a:p>
        </p:txBody>
      </p:sp>
      <p:sp>
        <p:nvSpPr>
          <p:cNvPr id="245765" name="Slide Number Placeholder 4"/>
          <p:cNvSpPr>
            <a:spLocks noGrp="1"/>
          </p:cNvSpPr>
          <p:nvPr>
            <p:ph type="sldNum" sz="quarter" idx="5"/>
          </p:nvPr>
        </p:nvSpPr>
        <p:spPr>
          <a:noFill/>
        </p:spPr>
        <p:txBody>
          <a:bodyPr/>
          <a:lstStyle/>
          <a:p>
            <a:fld id="{F3EEA55A-0C62-764F-92F0-5F28AF6AD5BF}" type="slidenum">
              <a:rPr lang="en-US" smtClean="0"/>
              <a:pPr/>
              <a:t>79</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everyone,</a:t>
            </a:r>
            <a:r>
              <a:rPr lang="en-US" baseline="0" dirty="0" smtClean="0"/>
              <a:t> welcome to listen to our work. My name is Meng Jiang. I am from Tsinghua University in Beijing. Our work’s title is </a:t>
            </a:r>
            <a:r>
              <a:rPr lang="en-US" baseline="0" dirty="0" err="1" smtClean="0"/>
              <a:t>CatchSync</a:t>
            </a:r>
            <a:r>
              <a:rPr lang="en-US" baseline="0" dirty="0" smtClean="0"/>
              <a:t>: Catch Synchronized Behavior in Large Directed Graphs. This is a joint work with </a:t>
            </a:r>
            <a:r>
              <a:rPr lang="en-US" baseline="0" dirty="0" err="1" smtClean="0"/>
              <a:t>Peng</a:t>
            </a:r>
            <a:r>
              <a:rPr lang="en-US" baseline="0" dirty="0" smtClean="0"/>
              <a:t> Cui and </a:t>
            </a:r>
            <a:r>
              <a:rPr lang="en-US" baseline="0" dirty="0" err="1" smtClean="0"/>
              <a:t>Shiqiang</a:t>
            </a:r>
            <a:r>
              <a:rPr lang="en-US" baseline="0" dirty="0" smtClean="0"/>
              <a:t> Yang from Tsinghua, and Alex </a:t>
            </a:r>
            <a:r>
              <a:rPr lang="en-US" baseline="0" dirty="0" err="1" smtClean="0"/>
              <a:t>Beutel</a:t>
            </a:r>
            <a:r>
              <a:rPr lang="en-US" baseline="0" dirty="0" smtClean="0"/>
              <a:t> and Christos </a:t>
            </a:r>
            <a:r>
              <a:rPr lang="en-US" baseline="0" dirty="0" err="1" smtClean="0"/>
              <a:t>Faloutsos</a:t>
            </a:r>
            <a:r>
              <a:rPr lang="en-US" baseline="0" dirty="0" smtClean="0"/>
              <a:t> from Carnegie Mellon University.</a:t>
            </a:r>
            <a:endParaRPr lang="en-US" dirty="0"/>
          </a:p>
        </p:txBody>
      </p:sp>
      <p:sp>
        <p:nvSpPr>
          <p:cNvPr id="4" name="Slide Number Placeholder 3"/>
          <p:cNvSpPr>
            <a:spLocks noGrp="1"/>
          </p:cNvSpPr>
          <p:nvPr>
            <p:ph type="sldNum" sz="quarter" idx="10"/>
          </p:nvPr>
        </p:nvSpPr>
        <p:spPr/>
        <p:txBody>
          <a:bodyPr/>
          <a:lstStyle/>
          <a:p>
            <a:fld id="{8AA96731-B3E5-4462-A5DD-EFA562CE11DC}" type="slidenum">
              <a:rPr lang="en-US" smtClean="0"/>
              <a:t>82</a:t>
            </a:fld>
            <a:endParaRPr lang="en-US"/>
          </a:p>
        </p:txBody>
      </p:sp>
    </p:spTree>
    <p:extLst>
      <p:ext uri="{BB962C8B-B14F-4D97-AF65-F5344CB8AC3E}">
        <p14:creationId xmlns:p14="http://schemas.microsoft.com/office/powerpoint/2010/main" val="37679186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Fraud detection</a:t>
            </a:r>
            <a:r>
              <a:rPr lang="en-US" altLang="zh-CN" baseline="0" dirty="0" smtClean="0"/>
              <a:t> is an important problem for social networks. As the advertisements show here, there are some companies selling Twitter followers and Facebook “Likes” to inflate those numbers of their customers. How to catch the fraudsters can be considered as a graph analysis problem. We are looking for anomalous edges that are created by fraudulent behaviors instead of natural behaviors in the million-node graphs. For example, here we are trying to distinguish the botnets from the Simpson family.</a:t>
            </a:r>
            <a:endParaRPr lang="zh-CN" altLang="en-US" dirty="0"/>
          </a:p>
        </p:txBody>
      </p:sp>
      <p:sp>
        <p:nvSpPr>
          <p:cNvPr id="4" name="灯片编号占位符 3"/>
          <p:cNvSpPr>
            <a:spLocks noGrp="1"/>
          </p:cNvSpPr>
          <p:nvPr>
            <p:ph type="sldNum" sz="quarter" idx="10"/>
          </p:nvPr>
        </p:nvSpPr>
        <p:spPr/>
        <p:txBody>
          <a:bodyPr/>
          <a:lstStyle/>
          <a:p>
            <a:fld id="{8AA96731-B3E5-4462-A5DD-EFA562CE11DC}" type="slidenum">
              <a:rPr lang="en-US" smtClean="0"/>
              <a:t>83</a:t>
            </a:fld>
            <a:endParaRPr lang="en-US"/>
          </a:p>
        </p:txBody>
      </p:sp>
    </p:spTree>
    <p:extLst>
      <p:ext uri="{BB962C8B-B14F-4D97-AF65-F5344CB8AC3E}">
        <p14:creationId xmlns:p14="http://schemas.microsoft.com/office/powerpoint/2010/main" val="6274787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Similar things happen in YouTube and Amazon</a:t>
            </a:r>
            <a:r>
              <a:rPr lang="en-US" altLang="zh-CN" baseline="0" dirty="0" smtClean="0"/>
              <a:t> networks. The companies also sell YouTube Likes and 5-star reviews. How to find the videos which buy fraudsters to look popular can also be formulated as a graph analysis problem.</a:t>
            </a:r>
            <a:endParaRPr lang="zh-CN" altLang="en-US" dirty="0"/>
          </a:p>
        </p:txBody>
      </p:sp>
      <p:sp>
        <p:nvSpPr>
          <p:cNvPr id="4" name="灯片编号占位符 3"/>
          <p:cNvSpPr>
            <a:spLocks noGrp="1"/>
          </p:cNvSpPr>
          <p:nvPr>
            <p:ph type="sldNum" sz="quarter" idx="10"/>
          </p:nvPr>
        </p:nvSpPr>
        <p:spPr/>
        <p:txBody>
          <a:bodyPr/>
          <a:lstStyle/>
          <a:p>
            <a:fld id="{8AA96731-B3E5-4462-A5DD-EFA562CE11DC}" type="slidenum">
              <a:rPr lang="en-US" smtClean="0"/>
              <a:t>84</a:t>
            </a:fld>
            <a:endParaRPr lang="en-US"/>
          </a:p>
        </p:txBody>
      </p:sp>
    </p:spTree>
    <p:extLst>
      <p:ext uri="{BB962C8B-B14F-4D97-AF65-F5344CB8AC3E}">
        <p14:creationId xmlns:p14="http://schemas.microsoft.com/office/powerpoint/2010/main" val="6274787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understand</a:t>
            </a:r>
            <a:r>
              <a:rPr lang="en-US" baseline="0" dirty="0" smtClean="0"/>
              <a:t> the behavior patterns, we first collect some behavior-based features. The behaviors could be follower behavior when we focus on out-going links and </a:t>
            </a:r>
            <a:r>
              <a:rPr lang="en-US" baseline="0" dirty="0" err="1" smtClean="0"/>
              <a:t>followee</a:t>
            </a:r>
            <a:r>
              <a:rPr lang="en-US" baseline="0" dirty="0" smtClean="0"/>
              <a:t> behaviors when we focus on in-coming links. If we do SVD on the adjacency matrix, the out-going links give us left singular vectors and the in-coming links give us right singular vectors. Here we use the two basic features of each type of links: out-degree and </a:t>
            </a:r>
            <a:r>
              <a:rPr lang="en-US" baseline="0" dirty="0" err="1" smtClean="0"/>
              <a:t>hubness</a:t>
            </a:r>
            <a:r>
              <a:rPr lang="en-US" baseline="0" dirty="0" smtClean="0"/>
              <a:t> which is the 1</a:t>
            </a:r>
            <a:r>
              <a:rPr lang="en-US" baseline="30000" dirty="0" smtClean="0"/>
              <a:t>st</a:t>
            </a:r>
            <a:r>
              <a:rPr lang="en-US" baseline="0" dirty="0" smtClean="0"/>
              <a:t> left singular vector for follower behavior, and in-degree and authoritativeness which is the 1</a:t>
            </a:r>
            <a:r>
              <a:rPr lang="en-US" baseline="30000" dirty="0" smtClean="0"/>
              <a:t>st</a:t>
            </a:r>
            <a:r>
              <a:rPr lang="en-US" baseline="0" dirty="0" smtClean="0"/>
              <a:t> right singular vector for </a:t>
            </a:r>
            <a:r>
              <a:rPr lang="en-US" baseline="0" dirty="0" err="1" smtClean="0"/>
              <a:t>followee</a:t>
            </a:r>
            <a:r>
              <a:rPr lang="en-US" baseline="0" dirty="0" smtClean="0"/>
              <a:t> behavior.</a:t>
            </a:r>
            <a:endParaRPr lang="en-US" dirty="0"/>
          </a:p>
        </p:txBody>
      </p:sp>
      <p:sp>
        <p:nvSpPr>
          <p:cNvPr id="4" name="Slide Number Placeholder 3"/>
          <p:cNvSpPr>
            <a:spLocks noGrp="1"/>
          </p:cNvSpPr>
          <p:nvPr>
            <p:ph type="sldNum" sz="quarter" idx="10"/>
          </p:nvPr>
        </p:nvSpPr>
        <p:spPr/>
        <p:txBody>
          <a:bodyPr/>
          <a:lstStyle/>
          <a:p>
            <a:fld id="{8AA96731-B3E5-4462-A5DD-EFA562CE11DC}" type="slidenum">
              <a:rPr lang="en-US" smtClean="0"/>
              <a:t>85</a:t>
            </a:fld>
            <a:endParaRPr lang="en-US"/>
          </a:p>
        </p:txBody>
      </p:sp>
    </p:spTree>
    <p:extLst>
      <p:ext uri="{BB962C8B-B14F-4D97-AF65-F5344CB8AC3E}">
        <p14:creationId xmlns:p14="http://schemas.microsoft.com/office/powerpoint/2010/main" val="30259301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a:t>
            </a:r>
            <a:r>
              <a:rPr lang="en-US" baseline="0" dirty="0" smtClean="0"/>
              <a:t> we can plot the feature space of follower behavior and </a:t>
            </a:r>
            <a:r>
              <a:rPr lang="en-US" baseline="0" dirty="0" err="1" smtClean="0"/>
              <a:t>followee</a:t>
            </a:r>
            <a:r>
              <a:rPr lang="en-US" baseline="0" dirty="0" smtClean="0"/>
              <a:t> behavior. These are heat maps. X-axis is singular vector and Y-axis is the degree. Red for large population and purple for small. We can see anomalies in these feature space though we cannot tell why. Next we will compare the fraudsters and normal users in these feature spaces so that perhaps we can explain the anomalies.</a:t>
            </a:r>
            <a:endParaRPr lang="en-US" dirty="0"/>
          </a:p>
        </p:txBody>
      </p:sp>
      <p:sp>
        <p:nvSpPr>
          <p:cNvPr id="4" name="Slide Number Placeholder 3"/>
          <p:cNvSpPr>
            <a:spLocks noGrp="1"/>
          </p:cNvSpPr>
          <p:nvPr>
            <p:ph type="sldNum" sz="quarter" idx="10"/>
          </p:nvPr>
        </p:nvSpPr>
        <p:spPr/>
        <p:txBody>
          <a:bodyPr/>
          <a:lstStyle/>
          <a:p>
            <a:fld id="{8AA96731-B3E5-4462-A5DD-EFA562CE11DC}" type="slidenum">
              <a:rPr lang="en-US" smtClean="0"/>
              <a:t>86</a:t>
            </a:fld>
            <a:endParaRPr lang="en-US"/>
          </a:p>
        </p:txBody>
      </p:sp>
    </p:spTree>
    <p:extLst>
      <p:ext uri="{BB962C8B-B14F-4D97-AF65-F5344CB8AC3E}">
        <p14:creationId xmlns:p14="http://schemas.microsoft.com/office/powerpoint/2010/main" val="1911944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a:t>
            </a:r>
            <a:r>
              <a:rPr lang="en-US" baseline="0" dirty="0" smtClean="0"/>
              <a:t> we check the feature space. Before </a:t>
            </a:r>
            <a:r>
              <a:rPr lang="en-US" baseline="0" dirty="0" err="1" smtClean="0"/>
              <a:t>CatchSync</a:t>
            </a:r>
            <a:r>
              <a:rPr lang="en-US" baseline="0" dirty="0" smtClean="0"/>
              <a:t>, we can see anomalies like stripes away from the major part.</a:t>
            </a:r>
            <a:endParaRPr lang="en-US" dirty="0"/>
          </a:p>
        </p:txBody>
      </p:sp>
      <p:sp>
        <p:nvSpPr>
          <p:cNvPr id="4" name="Slide Number Placeholder 3"/>
          <p:cNvSpPr>
            <a:spLocks noGrp="1"/>
          </p:cNvSpPr>
          <p:nvPr>
            <p:ph type="sldNum" sz="quarter" idx="10"/>
          </p:nvPr>
        </p:nvSpPr>
        <p:spPr/>
        <p:txBody>
          <a:bodyPr/>
          <a:lstStyle/>
          <a:p>
            <a:fld id="{8AA96731-B3E5-4462-A5DD-EFA562CE11DC}" type="slidenum">
              <a:rPr lang="en-US" smtClean="0"/>
              <a:t>87</a:t>
            </a:fld>
            <a:endParaRPr lang="en-US"/>
          </a:p>
        </p:txBody>
      </p:sp>
    </p:spTree>
    <p:extLst>
      <p:ext uri="{BB962C8B-B14F-4D97-AF65-F5344CB8AC3E}">
        <p14:creationId xmlns:p14="http://schemas.microsoft.com/office/powerpoint/2010/main" val="11099548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a:t>
            </a:r>
            <a:r>
              <a:rPr lang="en-US" baseline="0" dirty="0" err="1" smtClean="0"/>
              <a:t>CatchSync</a:t>
            </a:r>
            <a:r>
              <a:rPr lang="en-US" baseline="0" dirty="0" smtClean="0"/>
              <a:t>, the stripes disappear. The suspicious accounts that we remove with </a:t>
            </a:r>
            <a:r>
              <a:rPr lang="en-US" baseline="0" dirty="0" err="1" smtClean="0"/>
              <a:t>CatchSync</a:t>
            </a:r>
            <a:r>
              <a:rPr lang="en-US" baseline="0" dirty="0" smtClean="0"/>
              <a:t> are exactly the anomalies in these feature spaces.</a:t>
            </a:r>
            <a:endParaRPr lang="en-US" dirty="0"/>
          </a:p>
        </p:txBody>
      </p:sp>
      <p:sp>
        <p:nvSpPr>
          <p:cNvPr id="4" name="Slide Number Placeholder 3"/>
          <p:cNvSpPr>
            <a:spLocks noGrp="1"/>
          </p:cNvSpPr>
          <p:nvPr>
            <p:ph type="sldNum" sz="quarter" idx="10"/>
          </p:nvPr>
        </p:nvSpPr>
        <p:spPr/>
        <p:txBody>
          <a:bodyPr/>
          <a:lstStyle/>
          <a:p>
            <a:fld id="{8AA96731-B3E5-4462-A5DD-EFA562CE11DC}" type="slidenum">
              <a:rPr lang="en-US" smtClean="0"/>
              <a:t>88</a:t>
            </a:fld>
            <a:endParaRPr lang="en-US"/>
          </a:p>
        </p:txBody>
      </p:sp>
    </p:spTree>
    <p:extLst>
      <p:ext uri="{BB962C8B-B14F-4D97-AF65-F5344CB8AC3E}">
        <p14:creationId xmlns:p14="http://schemas.microsoft.com/office/powerpoint/2010/main" val="7014678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eaLnBrk="1" fontAlgn="auto" hangingPunct="1">
              <a:spcBef>
                <a:spcPts val="0"/>
              </a:spcBef>
              <a:spcAft>
                <a:spcPts val="0"/>
              </a:spcAft>
              <a:defRPr/>
            </a:pPr>
            <a:r>
              <a:rPr lang="en-US" dirty="0" smtClean="0"/>
              <a:t>We</a:t>
            </a:r>
            <a:r>
              <a:rPr lang="en-US" baseline="0" dirty="0" smtClean="0"/>
              <a:t> do experiments on the synthetic data to test the precision and recall when there are popular camouflage or random camouflage. Our </a:t>
            </a:r>
            <a:r>
              <a:rPr lang="en-US" baseline="0" dirty="0" err="1" smtClean="0"/>
              <a:t>CatchSync</a:t>
            </a:r>
            <a:r>
              <a:rPr lang="en-US" baseline="0" dirty="0" smtClean="0"/>
              <a:t> is close to the ideal and much better than other graph-based methods. So we claim that </a:t>
            </a:r>
            <a:r>
              <a:rPr lang="en-US" baseline="0" dirty="0" err="1" smtClean="0"/>
              <a:t>CatchSync</a:t>
            </a:r>
            <a:r>
              <a:rPr lang="en-US" baseline="0" dirty="0" smtClean="0"/>
              <a:t> is robust to camouflage.</a:t>
            </a:r>
            <a:endParaRPr lang="en-US" dirty="0" smtClean="0"/>
          </a:p>
        </p:txBody>
      </p:sp>
      <p:sp>
        <p:nvSpPr>
          <p:cNvPr id="4" name="Slide Number Placeholder 3"/>
          <p:cNvSpPr>
            <a:spLocks noGrp="1"/>
          </p:cNvSpPr>
          <p:nvPr>
            <p:ph type="sldNum" sz="quarter" idx="10"/>
          </p:nvPr>
        </p:nvSpPr>
        <p:spPr/>
        <p:txBody>
          <a:bodyPr/>
          <a:lstStyle/>
          <a:p>
            <a:fld id="{8AA96731-B3E5-4462-A5DD-EFA562CE11DC}" type="slidenum">
              <a:rPr lang="en-US" smtClean="0"/>
              <a:t>89</a:t>
            </a:fld>
            <a:endParaRPr lang="en-US"/>
          </a:p>
        </p:txBody>
      </p:sp>
    </p:spTree>
    <p:extLst>
      <p:ext uri="{BB962C8B-B14F-4D97-AF65-F5344CB8AC3E}">
        <p14:creationId xmlns:p14="http://schemas.microsoft.com/office/powerpoint/2010/main" val="3059026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Tell-tale</a:t>
            </a:r>
            <a:r>
              <a:rPr lang="en-US" baseline="0" dirty="0" smtClean="0"/>
              <a:t> sign of fraud: fraudsters must add many edges, creating unusually large and dense regions in the adjacency matrix</a:t>
            </a:r>
          </a:p>
          <a:p>
            <a:r>
              <a:rPr lang="en-US" baseline="0" dirty="0" smtClean="0"/>
              <a:t>Multiple existing methods rely on dense </a:t>
            </a:r>
            <a:r>
              <a:rPr lang="en-US" baseline="0" dirty="0" err="1" smtClean="0"/>
              <a:t>subgraph</a:t>
            </a:r>
            <a:r>
              <a:rPr lang="en-US" baseline="0" dirty="0" smtClean="0"/>
              <a:t> detection to catch fraudsters</a:t>
            </a:r>
            <a:endParaRPr lang="en-US" dirty="0"/>
          </a:p>
        </p:txBody>
      </p:sp>
      <p:sp>
        <p:nvSpPr>
          <p:cNvPr id="4" name="Slide Number Placeholder 3"/>
          <p:cNvSpPr>
            <a:spLocks noGrp="1"/>
          </p:cNvSpPr>
          <p:nvPr>
            <p:ph type="sldNum" sz="quarter" idx="10"/>
          </p:nvPr>
        </p:nvSpPr>
        <p:spPr/>
        <p:txBody>
          <a:bodyPr/>
          <a:lstStyle/>
          <a:p>
            <a:fld id="{78458895-057C-3647-BA50-9964B1D8D0E6}" type="slidenum">
              <a:rPr lang="en-US" smtClean="0"/>
              <a:t>91</a:t>
            </a:fld>
            <a:endParaRPr lang="en-US"/>
          </a:p>
        </p:txBody>
      </p:sp>
    </p:spTree>
    <p:extLst>
      <p:ext uri="{BB962C8B-B14F-4D97-AF65-F5344CB8AC3E}">
        <p14:creationId xmlns:p14="http://schemas.microsoft.com/office/powerpoint/2010/main" val="3194337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t>Faloutsos</a:t>
            </a:r>
          </a:p>
        </p:txBody>
      </p:sp>
      <p:sp>
        <p:nvSpPr>
          <p:cNvPr id="24579" name="Rectangle 7"/>
          <p:cNvSpPr>
            <a:spLocks noGrp="1" noChangeArrowheads="1"/>
          </p:cNvSpPr>
          <p:nvPr>
            <p:ph type="sldNum" sz="quarter" idx="5"/>
          </p:nvPr>
        </p:nvSpPr>
        <p:spPr>
          <a:noFill/>
        </p:spPr>
        <p:txBody>
          <a:bodyPr/>
          <a:lstStyle/>
          <a:p>
            <a:fld id="{5C1B9094-8E51-0E49-A1FB-121D621097D0}" type="slidenum">
              <a:rPr lang="en-US"/>
              <a:pPr/>
              <a:t>5</a:t>
            </a:fld>
            <a:endParaRPr lang="en-US"/>
          </a:p>
        </p:txBody>
      </p:sp>
      <p:sp>
        <p:nvSpPr>
          <p:cNvPr id="24580" name="Rectangle 2"/>
          <p:cNvSpPr>
            <a:spLocks noGrp="1" noRot="1" noChangeAspect="1" noChangeArrowheads="1" noTextEdit="1"/>
          </p:cNvSpPr>
          <p:nvPr>
            <p:ph type="sldImg"/>
          </p:nvPr>
        </p:nvSpPr>
        <p:spPr>
          <a:ln/>
        </p:spPr>
      </p:sp>
      <p:sp>
        <p:nvSpPr>
          <p:cNvPr id="24581" name="Rectangle 3"/>
          <p:cNvSpPr>
            <a:spLocks noGrp="1" noChangeArrowheads="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 for real-life examples/pictures showing</a:t>
            </a:r>
            <a:r>
              <a:rPr lang="en-US" baseline="0" dirty="0" smtClean="0"/>
              <a:t> camouflage?</a:t>
            </a:r>
          </a:p>
          <a:p>
            <a:endParaRPr lang="en-US" baseline="0" dirty="0" smtClean="0"/>
          </a:p>
          <a:p>
            <a:r>
              <a:rPr lang="en-US" baseline="0" dirty="0" smtClean="0"/>
              <a:t>Or: show twitter examples of hijacked user accounts</a:t>
            </a:r>
            <a:endParaRPr lang="en-US" dirty="0"/>
          </a:p>
        </p:txBody>
      </p:sp>
      <p:sp>
        <p:nvSpPr>
          <p:cNvPr id="4" name="Slide Number Placeholder 3"/>
          <p:cNvSpPr>
            <a:spLocks noGrp="1"/>
          </p:cNvSpPr>
          <p:nvPr>
            <p:ph type="sldNum" sz="quarter" idx="10"/>
          </p:nvPr>
        </p:nvSpPr>
        <p:spPr/>
        <p:txBody>
          <a:bodyPr/>
          <a:lstStyle/>
          <a:p>
            <a:fld id="{78458895-057C-3647-BA50-9964B1D8D0E6}" type="slidenum">
              <a:rPr lang="en-US" smtClean="0"/>
              <a:t>92</a:t>
            </a:fld>
            <a:endParaRPr lang="en-US"/>
          </a:p>
        </p:txBody>
      </p:sp>
    </p:spTree>
    <p:extLst>
      <p:ext uri="{BB962C8B-B14F-4D97-AF65-F5344CB8AC3E}">
        <p14:creationId xmlns:p14="http://schemas.microsoft.com/office/powerpoint/2010/main" val="2152014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Define Camouflage resistant metric</a:t>
            </a:r>
          </a:p>
          <a:p>
            <a:endParaRPr lang="en-US" dirty="0" smtClean="0"/>
          </a:p>
          <a:p>
            <a:r>
              <a:rPr lang="en-US" dirty="0" smtClean="0"/>
              <a:t>D</a:t>
            </a:r>
            <a:r>
              <a:rPr lang="en-US" baseline="0" dirty="0" smtClean="0"/>
              <a:t>esired properties: </a:t>
            </a:r>
          </a:p>
          <a:p>
            <a:pPr marL="241653" indent="-241653">
              <a:buAutoNum type="arabicParenR"/>
            </a:pPr>
            <a:r>
              <a:rPr lang="en-US" baseline="0" dirty="0" smtClean="0"/>
              <a:t>Can be optimized in near-linear time</a:t>
            </a:r>
          </a:p>
          <a:p>
            <a:pPr marL="241653" indent="-241653">
              <a:buAutoNum type="arabicParenR"/>
            </a:pPr>
            <a:r>
              <a:rPr lang="en-US" baseline="0" dirty="0" smtClean="0"/>
              <a:t>Can be optimized with theoretical guarantees</a:t>
            </a:r>
          </a:p>
          <a:p>
            <a:pPr marL="241653" indent="-241653">
              <a:buAutoNum type="arabicParenR"/>
            </a:pPr>
            <a:r>
              <a:rPr lang="en-US" baseline="0" dirty="0" smtClean="0"/>
              <a:t>Camouflage-resistant</a:t>
            </a:r>
            <a:br>
              <a:rPr lang="en-US" baseline="0" dirty="0" smtClean="0"/>
            </a:br>
            <a:r>
              <a:rPr lang="en-US" baseline="0" dirty="0" smtClean="0"/>
              <a:t>(get ticked off gradually)</a:t>
            </a:r>
          </a:p>
          <a:p>
            <a:pPr marL="241653" indent="-241653">
              <a:buAutoNum type="arabicParenR"/>
            </a:pPr>
            <a:endParaRPr lang="en-US" dirty="0"/>
          </a:p>
        </p:txBody>
      </p:sp>
      <p:sp>
        <p:nvSpPr>
          <p:cNvPr id="4" name="Slide Number Placeholder 3"/>
          <p:cNvSpPr>
            <a:spLocks noGrp="1"/>
          </p:cNvSpPr>
          <p:nvPr>
            <p:ph type="sldNum" sz="quarter" idx="10"/>
          </p:nvPr>
        </p:nvSpPr>
        <p:spPr/>
        <p:txBody>
          <a:bodyPr/>
          <a:lstStyle/>
          <a:p>
            <a:fld id="{78458895-057C-3647-BA50-9964B1D8D0E6}" type="slidenum">
              <a:rPr lang="en-US" smtClean="0"/>
              <a:t>101</a:t>
            </a:fld>
            <a:endParaRPr lang="en-US"/>
          </a:p>
        </p:txBody>
      </p:sp>
    </p:spTree>
    <p:extLst>
      <p:ext uri="{BB962C8B-B14F-4D97-AF65-F5344CB8AC3E}">
        <p14:creationId xmlns:p14="http://schemas.microsoft.com/office/powerpoint/2010/main" val="10758031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Define Camouflage resistant metric</a:t>
            </a:r>
          </a:p>
          <a:p>
            <a:endParaRPr lang="en-US" dirty="0" smtClean="0"/>
          </a:p>
          <a:p>
            <a:r>
              <a:rPr lang="en-US" dirty="0" smtClean="0"/>
              <a:t>D</a:t>
            </a:r>
            <a:r>
              <a:rPr lang="en-US" baseline="0" dirty="0" smtClean="0"/>
              <a:t>esired properties: </a:t>
            </a:r>
          </a:p>
          <a:p>
            <a:pPr marL="241653" indent="-241653">
              <a:buAutoNum type="arabicParenR"/>
            </a:pPr>
            <a:r>
              <a:rPr lang="en-US" baseline="0" dirty="0" smtClean="0"/>
              <a:t>Can be optimized in near-linear time</a:t>
            </a:r>
          </a:p>
          <a:p>
            <a:pPr marL="241653" indent="-241653">
              <a:buAutoNum type="arabicParenR"/>
            </a:pPr>
            <a:r>
              <a:rPr lang="en-US" baseline="0" dirty="0" smtClean="0"/>
              <a:t>Can be optimized with theoretical guarantees</a:t>
            </a:r>
          </a:p>
          <a:p>
            <a:pPr marL="241653" indent="-241653">
              <a:buAutoNum type="arabicParenR"/>
            </a:pPr>
            <a:r>
              <a:rPr lang="en-US" baseline="0" dirty="0" smtClean="0"/>
              <a:t>Camouflage-resistant</a:t>
            </a:r>
            <a:br>
              <a:rPr lang="en-US" baseline="0" dirty="0" smtClean="0"/>
            </a:br>
            <a:r>
              <a:rPr lang="en-US" baseline="0" dirty="0" smtClean="0"/>
              <a:t>(get ticked off gradually)</a:t>
            </a:r>
          </a:p>
          <a:p>
            <a:pPr marL="241653" indent="-241653">
              <a:buAutoNum type="arabicParenR"/>
            </a:pPr>
            <a:endParaRPr lang="en-US" dirty="0"/>
          </a:p>
        </p:txBody>
      </p:sp>
      <p:sp>
        <p:nvSpPr>
          <p:cNvPr id="4" name="Slide Number Placeholder 3"/>
          <p:cNvSpPr>
            <a:spLocks noGrp="1"/>
          </p:cNvSpPr>
          <p:nvPr>
            <p:ph type="sldNum" sz="quarter" idx="10"/>
          </p:nvPr>
        </p:nvSpPr>
        <p:spPr/>
        <p:txBody>
          <a:bodyPr/>
          <a:lstStyle/>
          <a:p>
            <a:fld id="{78458895-057C-3647-BA50-9964B1D8D0E6}" type="slidenum">
              <a:rPr lang="en-US" smtClean="0"/>
              <a:t>102</a:t>
            </a:fld>
            <a:endParaRPr lang="en-US"/>
          </a:p>
        </p:txBody>
      </p:sp>
    </p:spTree>
    <p:extLst>
      <p:ext uri="{BB962C8B-B14F-4D97-AF65-F5344CB8AC3E}">
        <p14:creationId xmlns:p14="http://schemas.microsoft.com/office/powerpoint/2010/main" val="10758031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Define Camouflage resistant metric</a:t>
            </a:r>
          </a:p>
          <a:p>
            <a:endParaRPr lang="en-US" dirty="0" smtClean="0"/>
          </a:p>
          <a:p>
            <a:r>
              <a:rPr lang="en-US" dirty="0" smtClean="0"/>
              <a:t>D</a:t>
            </a:r>
            <a:r>
              <a:rPr lang="en-US" baseline="0" dirty="0" smtClean="0"/>
              <a:t>esired properties: </a:t>
            </a:r>
          </a:p>
          <a:p>
            <a:pPr marL="241653" indent="-241653">
              <a:buAutoNum type="arabicParenR"/>
            </a:pPr>
            <a:r>
              <a:rPr lang="en-US" baseline="0" dirty="0" smtClean="0"/>
              <a:t>Can be optimized in near-linear time</a:t>
            </a:r>
          </a:p>
          <a:p>
            <a:pPr marL="241653" indent="-241653">
              <a:buAutoNum type="arabicParenR"/>
            </a:pPr>
            <a:r>
              <a:rPr lang="en-US" baseline="0" dirty="0" smtClean="0"/>
              <a:t>Can be optimized with theoretical guarantees</a:t>
            </a:r>
          </a:p>
          <a:p>
            <a:pPr marL="241653" indent="-241653">
              <a:buAutoNum type="arabicParenR"/>
            </a:pPr>
            <a:r>
              <a:rPr lang="en-US" baseline="0" dirty="0" smtClean="0"/>
              <a:t>Camouflage-resistant</a:t>
            </a:r>
            <a:br>
              <a:rPr lang="en-US" baseline="0" dirty="0" smtClean="0"/>
            </a:br>
            <a:r>
              <a:rPr lang="en-US" baseline="0" dirty="0" smtClean="0"/>
              <a:t>(get ticked off gradually)</a:t>
            </a:r>
          </a:p>
          <a:p>
            <a:pPr marL="241653" indent="-241653">
              <a:buAutoNum type="arabicParenR"/>
            </a:pPr>
            <a:endParaRPr lang="en-US" dirty="0"/>
          </a:p>
        </p:txBody>
      </p:sp>
      <p:sp>
        <p:nvSpPr>
          <p:cNvPr id="4" name="Slide Number Placeholder 3"/>
          <p:cNvSpPr>
            <a:spLocks noGrp="1"/>
          </p:cNvSpPr>
          <p:nvPr>
            <p:ph type="sldNum" sz="quarter" idx="10"/>
          </p:nvPr>
        </p:nvSpPr>
        <p:spPr/>
        <p:txBody>
          <a:bodyPr/>
          <a:lstStyle/>
          <a:p>
            <a:fld id="{78458895-057C-3647-BA50-9964B1D8D0E6}" type="slidenum">
              <a:rPr lang="en-US" smtClean="0"/>
              <a:t>103</a:t>
            </a:fld>
            <a:endParaRPr lang="en-US"/>
          </a:p>
        </p:txBody>
      </p:sp>
    </p:spTree>
    <p:extLst>
      <p:ext uri="{BB962C8B-B14F-4D97-AF65-F5344CB8AC3E}">
        <p14:creationId xmlns:p14="http://schemas.microsoft.com/office/powerpoint/2010/main" val="10758031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Define Camouflage resistant metric</a:t>
            </a:r>
          </a:p>
          <a:p>
            <a:endParaRPr lang="en-US" dirty="0" smtClean="0"/>
          </a:p>
          <a:p>
            <a:r>
              <a:rPr lang="en-US" dirty="0" smtClean="0"/>
              <a:t>D</a:t>
            </a:r>
            <a:r>
              <a:rPr lang="en-US" baseline="0" dirty="0" smtClean="0"/>
              <a:t>esired properties: </a:t>
            </a:r>
          </a:p>
          <a:p>
            <a:pPr marL="241653" indent="-241653">
              <a:buAutoNum type="arabicParenR"/>
            </a:pPr>
            <a:r>
              <a:rPr lang="en-US" baseline="0" dirty="0" smtClean="0"/>
              <a:t>Can be optimized in near-linear time</a:t>
            </a:r>
          </a:p>
          <a:p>
            <a:pPr marL="241653" indent="-241653">
              <a:buAutoNum type="arabicParenR"/>
            </a:pPr>
            <a:r>
              <a:rPr lang="en-US" baseline="0" dirty="0" smtClean="0"/>
              <a:t>Can be optimized with theoretical guarantees</a:t>
            </a:r>
          </a:p>
          <a:p>
            <a:pPr marL="241653" indent="-241653">
              <a:buAutoNum type="arabicParenR"/>
            </a:pPr>
            <a:r>
              <a:rPr lang="en-US" baseline="0" dirty="0" smtClean="0"/>
              <a:t>Camouflage-resistant</a:t>
            </a:r>
            <a:br>
              <a:rPr lang="en-US" baseline="0" dirty="0" smtClean="0"/>
            </a:br>
            <a:r>
              <a:rPr lang="en-US" baseline="0" dirty="0" smtClean="0"/>
              <a:t>(get ticked off gradually)</a:t>
            </a:r>
          </a:p>
          <a:p>
            <a:pPr marL="241653" indent="-241653">
              <a:buAutoNum type="arabicParenR"/>
            </a:pPr>
            <a:endParaRPr lang="en-US" dirty="0"/>
          </a:p>
        </p:txBody>
      </p:sp>
      <p:sp>
        <p:nvSpPr>
          <p:cNvPr id="4" name="Slide Number Placeholder 3"/>
          <p:cNvSpPr>
            <a:spLocks noGrp="1"/>
          </p:cNvSpPr>
          <p:nvPr>
            <p:ph type="sldNum" sz="quarter" idx="10"/>
          </p:nvPr>
        </p:nvSpPr>
        <p:spPr/>
        <p:txBody>
          <a:bodyPr/>
          <a:lstStyle/>
          <a:p>
            <a:fld id="{78458895-057C-3647-BA50-9964B1D8D0E6}" type="slidenum">
              <a:rPr lang="en-US" smtClean="0"/>
              <a:t>104</a:t>
            </a:fld>
            <a:endParaRPr lang="en-US"/>
          </a:p>
        </p:txBody>
      </p:sp>
    </p:spTree>
    <p:extLst>
      <p:ext uri="{BB962C8B-B14F-4D97-AF65-F5344CB8AC3E}">
        <p14:creationId xmlns:p14="http://schemas.microsoft.com/office/powerpoint/2010/main" val="10758031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458895-057C-3647-BA50-9964B1D8D0E6}" type="slidenum">
              <a:rPr lang="en-US" smtClean="0"/>
              <a:t>105</a:t>
            </a:fld>
            <a:endParaRPr lang="en-US"/>
          </a:p>
        </p:txBody>
      </p:sp>
    </p:spTree>
    <p:extLst>
      <p:ext uri="{BB962C8B-B14F-4D97-AF65-F5344CB8AC3E}">
        <p14:creationId xmlns:p14="http://schemas.microsoft.com/office/powerpoint/2010/main" val="71063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a:noFill/>
        </p:spPr>
        <p:txBody>
          <a:bodyPr/>
          <a:lstStyle/>
          <a:p>
            <a:r>
              <a:rPr lang="en-US" smtClean="0"/>
              <a:t>Faloutsos</a:t>
            </a:r>
          </a:p>
        </p:txBody>
      </p:sp>
      <p:sp>
        <p:nvSpPr>
          <p:cNvPr id="27651" name="Rectangle 7"/>
          <p:cNvSpPr>
            <a:spLocks noGrp="1" noChangeArrowheads="1"/>
          </p:cNvSpPr>
          <p:nvPr>
            <p:ph type="sldNum" sz="quarter" idx="5"/>
          </p:nvPr>
        </p:nvSpPr>
        <p:spPr>
          <a:noFill/>
        </p:spPr>
        <p:txBody>
          <a:bodyPr/>
          <a:lstStyle/>
          <a:p>
            <a:fld id="{02DAF8BB-3EC9-384C-9F23-8ACF0BD44545}" type="slidenum">
              <a:rPr lang="en-US"/>
              <a:pPr/>
              <a:t>6</a:t>
            </a:fld>
            <a:endParaRPr lang="en-US"/>
          </a:p>
        </p:txBody>
      </p:sp>
      <p:sp>
        <p:nvSpPr>
          <p:cNvPr id="27652" name="Rectangle 2"/>
          <p:cNvSpPr>
            <a:spLocks noGrp="1" noRot="1" noChangeAspect="1" noChangeArrowheads="1" noTextEdit="1"/>
          </p:cNvSpPr>
          <p:nvPr>
            <p:ph type="sldImg"/>
          </p:nvPr>
        </p:nvSpPr>
        <p:spPr>
          <a:ln/>
        </p:spPr>
      </p:sp>
      <p:sp>
        <p:nvSpPr>
          <p:cNvPr id="27653" name="Rectangle 3"/>
          <p:cNvSpPr>
            <a:spLocks noGrp="1" noChangeArrowheads="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a:noFill/>
        </p:spPr>
        <p:txBody>
          <a:bodyPr/>
          <a:lstStyle/>
          <a:p>
            <a:r>
              <a:rPr lang="en-US" smtClean="0"/>
              <a:t>Faloutsos</a:t>
            </a:r>
          </a:p>
        </p:txBody>
      </p:sp>
      <p:sp>
        <p:nvSpPr>
          <p:cNvPr id="36867" name="Rectangle 7"/>
          <p:cNvSpPr>
            <a:spLocks noGrp="1" noChangeArrowheads="1"/>
          </p:cNvSpPr>
          <p:nvPr>
            <p:ph type="sldNum" sz="quarter" idx="5"/>
          </p:nvPr>
        </p:nvSpPr>
        <p:spPr>
          <a:noFill/>
        </p:spPr>
        <p:txBody>
          <a:bodyPr/>
          <a:lstStyle/>
          <a:p>
            <a:fld id="{3550CC08-7055-4F45-B2E9-0B444CD8AEE8}" type="slidenum">
              <a:rPr lang="en-US"/>
              <a:pPr/>
              <a:t>11</a:t>
            </a:fld>
            <a:endParaRPr lang="en-US"/>
          </a:p>
        </p:txBody>
      </p:sp>
      <p:sp>
        <p:nvSpPr>
          <p:cNvPr id="36868" name="Rectangle 2"/>
          <p:cNvSpPr>
            <a:spLocks noGrp="1" noRot="1" noChangeAspect="1" noChangeArrowheads="1" noTextEdit="1"/>
          </p:cNvSpPr>
          <p:nvPr>
            <p:ph type="sldImg"/>
          </p:nvPr>
        </p:nvSpPr>
        <p:spPr>
          <a:ln/>
        </p:spPr>
      </p:sp>
      <p:sp>
        <p:nvSpPr>
          <p:cNvPr id="36869" name="Rectangle 3"/>
          <p:cNvSpPr>
            <a:spLocks noGrp="1" noChangeArrowheads="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a:noFill/>
        </p:spPr>
        <p:txBody>
          <a:bodyPr/>
          <a:lstStyle/>
          <a:p>
            <a:r>
              <a:rPr lang="en-US" smtClean="0"/>
              <a:t>Faloutsos</a:t>
            </a:r>
          </a:p>
        </p:txBody>
      </p:sp>
      <p:sp>
        <p:nvSpPr>
          <p:cNvPr id="38915" name="Rectangle 7"/>
          <p:cNvSpPr>
            <a:spLocks noGrp="1" noChangeArrowheads="1"/>
          </p:cNvSpPr>
          <p:nvPr>
            <p:ph type="sldNum" sz="quarter" idx="5"/>
          </p:nvPr>
        </p:nvSpPr>
        <p:spPr>
          <a:noFill/>
        </p:spPr>
        <p:txBody>
          <a:bodyPr/>
          <a:lstStyle/>
          <a:p>
            <a:fld id="{B5811B55-871C-984F-86A0-805305D6DC69}" type="slidenum">
              <a:rPr lang="en-US"/>
              <a:pPr/>
              <a:t>12</a:t>
            </a:fld>
            <a:endParaRPr lang="en-US"/>
          </a:p>
        </p:txBody>
      </p:sp>
      <p:sp>
        <p:nvSpPr>
          <p:cNvPr id="38916" name="Rectangle 2"/>
          <p:cNvSpPr>
            <a:spLocks noGrp="1" noRot="1" noChangeAspect="1" noChangeArrowheads="1" noTextEdit="1"/>
          </p:cNvSpPr>
          <p:nvPr>
            <p:ph type="sldImg"/>
          </p:nvPr>
        </p:nvSpPr>
        <p:spPr>
          <a:ln/>
        </p:spPr>
      </p:sp>
      <p:sp>
        <p:nvSpPr>
          <p:cNvPr id="38917" name="Rectangle 3"/>
          <p:cNvSpPr>
            <a:spLocks noGrp="1" noChangeArrowheads="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a:noFill/>
        </p:spPr>
        <p:txBody>
          <a:bodyPr/>
          <a:lstStyle/>
          <a:p>
            <a:r>
              <a:rPr lang="en-US" smtClean="0"/>
              <a:t>Faloutsos</a:t>
            </a:r>
          </a:p>
        </p:txBody>
      </p:sp>
      <p:sp>
        <p:nvSpPr>
          <p:cNvPr id="40963" name="Rectangle 7"/>
          <p:cNvSpPr>
            <a:spLocks noGrp="1" noChangeArrowheads="1"/>
          </p:cNvSpPr>
          <p:nvPr>
            <p:ph type="sldNum" sz="quarter" idx="5"/>
          </p:nvPr>
        </p:nvSpPr>
        <p:spPr>
          <a:noFill/>
        </p:spPr>
        <p:txBody>
          <a:bodyPr/>
          <a:lstStyle/>
          <a:p>
            <a:fld id="{2CCB4DA7-4295-CD42-B6B9-A91A3F76167D}" type="slidenum">
              <a:rPr lang="en-US"/>
              <a:pPr/>
              <a:t>13</a:t>
            </a:fld>
            <a:endParaRPr lang="en-US"/>
          </a:p>
        </p:txBody>
      </p:sp>
      <p:sp>
        <p:nvSpPr>
          <p:cNvPr id="40964" name="Rectangle 2"/>
          <p:cNvSpPr>
            <a:spLocks noGrp="1" noRot="1" noChangeAspect="1" noChangeArrowheads="1" noTextEdit="1"/>
          </p:cNvSpPr>
          <p:nvPr>
            <p:ph type="sldImg"/>
          </p:nvPr>
        </p:nvSpPr>
        <p:spPr>
          <a:ln/>
        </p:spPr>
      </p:sp>
      <p:sp>
        <p:nvSpPr>
          <p:cNvPr id="40965" name="Rectangle 3"/>
          <p:cNvSpPr>
            <a:spLocks noGrp="1" noChangeArrowheads="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a:noFill/>
        </p:spPr>
        <p:txBody>
          <a:bodyPr/>
          <a:lstStyle/>
          <a:p>
            <a:r>
              <a:rPr lang="en-US" smtClean="0"/>
              <a:t>Faloutsos</a:t>
            </a:r>
          </a:p>
        </p:txBody>
      </p:sp>
      <p:sp>
        <p:nvSpPr>
          <p:cNvPr id="43011" name="Rectangle 7"/>
          <p:cNvSpPr>
            <a:spLocks noGrp="1" noChangeArrowheads="1"/>
          </p:cNvSpPr>
          <p:nvPr>
            <p:ph type="sldNum" sz="quarter" idx="5"/>
          </p:nvPr>
        </p:nvSpPr>
        <p:spPr>
          <a:noFill/>
        </p:spPr>
        <p:txBody>
          <a:bodyPr/>
          <a:lstStyle/>
          <a:p>
            <a:fld id="{24F43271-0E4B-144F-BF7E-DAABC20E4EF4}" type="slidenum">
              <a:rPr lang="en-US"/>
              <a:pPr/>
              <a:t>14</a:t>
            </a:fld>
            <a:endParaRPr lang="en-US"/>
          </a:p>
        </p:txBody>
      </p:sp>
      <p:sp>
        <p:nvSpPr>
          <p:cNvPr id="43012" name="Rectangle 2"/>
          <p:cNvSpPr>
            <a:spLocks noGrp="1" noRot="1" noChangeAspect="1" noChangeArrowheads="1" noTextEdit="1"/>
          </p:cNvSpPr>
          <p:nvPr>
            <p:ph type="sldImg"/>
          </p:nvPr>
        </p:nvSpPr>
        <p:spPr>
          <a:ln/>
        </p:spPr>
      </p:sp>
      <p:sp>
        <p:nvSpPr>
          <p:cNvPr id="43013" name="Rectangle 3"/>
          <p:cNvSpPr>
            <a:spLocks noGrp="1" noChangeArrowheads="1"/>
          </p:cNvSpPr>
          <p:nvPr>
            <p:ph type="body" idx="1"/>
          </p:nvPr>
        </p:nvSpPr>
        <p:spPr>
          <a:noFill/>
          <a:ln w="9525"/>
        </p:spPr>
        <p:txBody>
          <a:bodyPr/>
          <a:lstStyle/>
          <a:p>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p:spPr>
        <p:txBody>
          <a:bodyPr/>
          <a:lstStyle/>
          <a:p>
            <a:r>
              <a:rPr lang="en-US" smtClean="0"/>
              <a:t>Faloutsos</a:t>
            </a:r>
          </a:p>
        </p:txBody>
      </p:sp>
      <p:sp>
        <p:nvSpPr>
          <p:cNvPr id="24579" name="Rectangle 7"/>
          <p:cNvSpPr>
            <a:spLocks noGrp="1" noChangeArrowheads="1"/>
          </p:cNvSpPr>
          <p:nvPr>
            <p:ph type="sldNum" sz="quarter" idx="5"/>
          </p:nvPr>
        </p:nvSpPr>
        <p:spPr>
          <a:noFill/>
        </p:spPr>
        <p:txBody>
          <a:bodyPr/>
          <a:lstStyle/>
          <a:p>
            <a:fld id="{5C1B9094-8E51-0E49-A1FB-121D621097D0}" type="slidenum">
              <a:rPr lang="en-US"/>
              <a:pPr/>
              <a:t>33</a:t>
            </a:fld>
            <a:endParaRPr lang="en-US"/>
          </a:p>
        </p:txBody>
      </p:sp>
      <p:sp>
        <p:nvSpPr>
          <p:cNvPr id="24580" name="Rectangle 2"/>
          <p:cNvSpPr>
            <a:spLocks noGrp="1" noRot="1" noChangeAspect="1" noChangeArrowheads="1" noTextEdit="1"/>
          </p:cNvSpPr>
          <p:nvPr>
            <p:ph type="sldImg"/>
          </p:nvPr>
        </p:nvSpPr>
        <p:spPr>
          <a:ln/>
        </p:spPr>
      </p:sp>
      <p:sp>
        <p:nvSpPr>
          <p:cNvPr id="24581" name="Rectangle 3"/>
          <p:cNvSpPr>
            <a:spLocks noGrp="1" noChangeArrowheads="1"/>
          </p:cNvSpPr>
          <p:nvPr>
            <p:ph type="body" idx="1"/>
          </p:nvPr>
        </p:nvSpPr>
        <p:spPr>
          <a:noFill/>
          <a:ln w="9525"/>
        </p:spPr>
        <p:txBody>
          <a:bodyPr/>
          <a:lstStyle/>
          <a:p>
            <a:endParaRPr lang="en-US" dirty="0">
              <a:latin typeface="Times New Roman"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615950" y="0"/>
            <a:ext cx="863600" cy="274638"/>
          </a:xfrm>
          <a:prstGeom prst="rect">
            <a:avLst/>
          </a:prstGeom>
          <a:noFill/>
          <a:ln w="28575">
            <a:noFill/>
            <a:miter lim="800000"/>
            <a:headEnd type="none" w="sm" len="sm"/>
            <a:tailEnd/>
          </a:ln>
          <a:effectLst/>
        </p:spPr>
        <p:txBody>
          <a:bodyPr wrap="none" anchor="ctr">
            <a:prstTxWarp prst="textNoShape">
              <a:avLst/>
            </a:prstTxWarp>
            <a:spAutoFit/>
          </a:bodyPr>
          <a:lstStyle/>
          <a:p>
            <a:pPr>
              <a:defRPr/>
            </a:pPr>
            <a:r>
              <a:rPr lang="en-US" sz="1200" b="1">
                <a:solidFill>
                  <a:srgbClr val="990000"/>
                </a:solidFill>
                <a:latin typeface="Times New Roman" charset="0"/>
              </a:rPr>
              <a:t>CMU SCS</a:t>
            </a:r>
            <a:endParaRPr lang="en-US" sz="3200" b="1">
              <a:solidFill>
                <a:srgbClr val="990000"/>
              </a:solidFill>
              <a:latin typeface="Times New Roman" charset="0"/>
            </a:endParaRPr>
          </a:p>
        </p:txBody>
      </p:sp>
      <p:pic>
        <p:nvPicPr>
          <p:cNvPr id="5" name="Picture 10"/>
          <p:cNvPicPr>
            <a:picLocks noChangeAspect="1" noChangeArrowheads="1"/>
          </p:cNvPicPr>
          <p:nvPr userDrawn="1"/>
        </p:nvPicPr>
        <p:blipFill>
          <a:blip r:embed="rId2"/>
          <a:srcRect/>
          <a:stretch>
            <a:fillRect/>
          </a:stretch>
        </p:blipFill>
        <p:spPr bwMode="auto">
          <a:xfrm>
            <a:off x="0" y="0"/>
            <a:ext cx="1444625" cy="412750"/>
          </a:xfrm>
          <a:prstGeom prst="rect">
            <a:avLst/>
          </a:prstGeom>
          <a:noFill/>
          <a:ln w="9525">
            <a:noFill/>
            <a:round/>
            <a:headEnd/>
            <a:tailEnd/>
          </a:ln>
        </p:spPr>
      </p:pic>
      <p:sp>
        <p:nvSpPr>
          <p:cNvPr id="2377730"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237773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6" name="Rectangle 4"/>
          <p:cNvSpPr>
            <a:spLocks noGrp="1" noChangeArrowheads="1"/>
          </p:cNvSpPr>
          <p:nvPr>
            <p:ph type="dt" sz="half" idx="10"/>
          </p:nvPr>
        </p:nvSpPr>
        <p:spPr>
          <a:xfrm>
            <a:off x="457200" y="6245225"/>
            <a:ext cx="2133600" cy="476250"/>
          </a:xfrm>
        </p:spPr>
        <p:txBody>
          <a:bodyPr/>
          <a:lstStyle>
            <a:lvl1pPr>
              <a:defRPr smtClean="0"/>
            </a:lvl1pPr>
          </a:lstStyle>
          <a:p>
            <a:pPr>
              <a:defRPr/>
            </a:pPr>
            <a:r>
              <a:rPr lang="en-US" smtClean="0"/>
              <a:t>Google, Aug '16</a:t>
            </a:r>
            <a:endParaRPr lang="en-US"/>
          </a:p>
        </p:txBody>
      </p:sp>
      <p:sp>
        <p:nvSpPr>
          <p:cNvPr id="7" name="Rectangle 5"/>
          <p:cNvSpPr>
            <a:spLocks noGrp="1" noChangeArrowheads="1"/>
          </p:cNvSpPr>
          <p:nvPr>
            <p:ph type="ftr" sz="quarter" idx="11"/>
          </p:nvPr>
        </p:nvSpPr>
        <p:spPr>
          <a:xfrm>
            <a:off x="3124200" y="6245225"/>
            <a:ext cx="2895600" cy="476250"/>
          </a:xfrm>
        </p:spPr>
        <p:txBody>
          <a:bodyPr/>
          <a:lstStyle>
            <a:lvl1pPr>
              <a:defRPr smtClean="0"/>
            </a:lvl1pPr>
          </a:lstStyle>
          <a:p>
            <a:pPr>
              <a:defRPr/>
            </a:pPr>
            <a:r>
              <a:rPr lang="en-US" smtClean="0"/>
              <a:t>(c) 2016, C. Faloutsos</a:t>
            </a:r>
            <a:endParaRPr lang="en-US"/>
          </a:p>
        </p:txBody>
      </p:sp>
      <p:sp>
        <p:nvSpPr>
          <p:cNvPr id="8" name="Rectangle 6"/>
          <p:cNvSpPr>
            <a:spLocks noGrp="1" noChangeArrowheads="1"/>
          </p:cNvSpPr>
          <p:nvPr>
            <p:ph type="sldNum" sz="quarter" idx="12"/>
          </p:nvPr>
        </p:nvSpPr>
        <p:spPr>
          <a:xfrm>
            <a:off x="6553200" y="6245225"/>
            <a:ext cx="2133600" cy="476250"/>
          </a:xfrm>
        </p:spPr>
        <p:txBody>
          <a:bodyPr/>
          <a:lstStyle>
            <a:lvl1pPr>
              <a:defRPr sz="1400"/>
            </a:lvl1pPr>
          </a:lstStyle>
          <a:p>
            <a:pPr>
              <a:defRPr/>
            </a:pPr>
            <a:fld id="{8E4E0BD2-09C6-7241-AE84-9E1A8AFC88B0}" type="slidenum">
              <a:rPr lang="en-US"/>
              <a:pPr>
                <a:defRPr/>
              </a:pPr>
              <a:t>‹#›</a:t>
            </a:fld>
            <a:endParaRPr lang="en-US"/>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615950" y="0"/>
            <a:ext cx="863600" cy="274638"/>
          </a:xfrm>
          <a:prstGeom prst="rect">
            <a:avLst/>
          </a:prstGeom>
          <a:noFill/>
          <a:ln w="28575">
            <a:noFill/>
            <a:miter lim="800000"/>
            <a:headEnd type="none" w="sm" len="sm"/>
            <a:tailEnd/>
          </a:ln>
          <a:effectLst/>
        </p:spPr>
        <p:txBody>
          <a:bodyPr wrap="none" anchor="ctr">
            <a:prstTxWarp prst="textNoShape">
              <a:avLst/>
            </a:prstTxWarp>
            <a:spAutoFit/>
          </a:bodyPr>
          <a:lstStyle/>
          <a:p>
            <a:pPr>
              <a:defRPr/>
            </a:pPr>
            <a:r>
              <a:rPr lang="en-US" sz="1200" b="1">
                <a:solidFill>
                  <a:srgbClr val="990000"/>
                </a:solidFill>
                <a:latin typeface="Times New Roman" charset="0"/>
              </a:rPr>
              <a:t>CMU SCS</a:t>
            </a:r>
            <a:endParaRPr lang="en-US" sz="3200" b="1">
              <a:solidFill>
                <a:srgbClr val="990000"/>
              </a:solidFill>
              <a:latin typeface="Times New Roman" charset="0"/>
            </a:endParaRPr>
          </a:p>
        </p:txBody>
      </p:sp>
      <p:pic>
        <p:nvPicPr>
          <p:cNvPr id="5" name="Picture 10"/>
          <p:cNvPicPr>
            <a:picLocks noChangeAspect="1" noChangeArrowheads="1"/>
          </p:cNvPicPr>
          <p:nvPr userDrawn="1"/>
        </p:nvPicPr>
        <p:blipFill>
          <a:blip r:embed="rId2"/>
          <a:srcRect/>
          <a:stretch>
            <a:fillRect/>
          </a:stretch>
        </p:blipFill>
        <p:spPr bwMode="auto">
          <a:xfrm>
            <a:off x="0" y="0"/>
            <a:ext cx="1444625" cy="412750"/>
          </a:xfrm>
          <a:prstGeom prst="rect">
            <a:avLst/>
          </a:prstGeom>
          <a:noFill/>
          <a:ln w="9525">
            <a:noFill/>
            <a:round/>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smtClean="0"/>
            </a:lvl1pPr>
          </a:lstStyle>
          <a:p>
            <a:pPr>
              <a:defRPr/>
            </a:pPr>
            <a:r>
              <a:rPr lang="en-US" smtClean="0"/>
              <a:t>Google, Aug '16</a:t>
            </a:r>
            <a:endParaRPr lang="en-US"/>
          </a:p>
        </p:txBody>
      </p:sp>
      <p:sp>
        <p:nvSpPr>
          <p:cNvPr id="7" name="Rectangle 5"/>
          <p:cNvSpPr>
            <a:spLocks noGrp="1" noChangeArrowheads="1"/>
          </p:cNvSpPr>
          <p:nvPr>
            <p:ph type="ftr" sz="quarter" idx="11"/>
          </p:nvPr>
        </p:nvSpPr>
        <p:spPr/>
        <p:txBody>
          <a:bodyPr/>
          <a:lstStyle>
            <a:lvl1pPr>
              <a:defRPr smtClean="0"/>
            </a:lvl1pPr>
          </a:lstStyle>
          <a:p>
            <a:pPr>
              <a:defRPr/>
            </a:pPr>
            <a:r>
              <a:rPr lang="en-US" smtClean="0"/>
              <a:t>(c) 2016, C. Faloutsos</a:t>
            </a:r>
            <a:endParaRPr lang="en-US"/>
          </a:p>
        </p:txBody>
      </p:sp>
      <p:sp>
        <p:nvSpPr>
          <p:cNvPr id="8" name="Rectangle 6"/>
          <p:cNvSpPr>
            <a:spLocks noGrp="1" noChangeArrowheads="1"/>
          </p:cNvSpPr>
          <p:nvPr>
            <p:ph type="sldNum" sz="quarter" idx="12"/>
          </p:nvPr>
        </p:nvSpPr>
        <p:spPr/>
        <p:txBody>
          <a:bodyPr/>
          <a:lstStyle>
            <a:lvl1pPr>
              <a:defRPr/>
            </a:lvl1pPr>
          </a:lstStyle>
          <a:p>
            <a:pPr>
              <a:defRPr/>
            </a:pPr>
            <a:fld id="{1CAEB713-338D-7646-864A-97557A8D5F4D}" type="slidenum">
              <a:rPr lang="en-US"/>
              <a:pPr>
                <a:defRPr/>
              </a:pPr>
              <a:t>‹#›</a:t>
            </a:fld>
            <a:endParaRPr lang="en-US"/>
          </a:p>
        </p:txBody>
      </p:sp>
    </p:spTree>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615950" y="0"/>
            <a:ext cx="863600" cy="274638"/>
          </a:xfrm>
          <a:prstGeom prst="rect">
            <a:avLst/>
          </a:prstGeom>
          <a:noFill/>
          <a:ln w="28575">
            <a:noFill/>
            <a:miter lim="800000"/>
            <a:headEnd type="none" w="sm" len="sm"/>
            <a:tailEnd/>
          </a:ln>
          <a:effectLst/>
        </p:spPr>
        <p:txBody>
          <a:bodyPr wrap="none" anchor="ctr">
            <a:prstTxWarp prst="textNoShape">
              <a:avLst/>
            </a:prstTxWarp>
            <a:spAutoFit/>
          </a:bodyPr>
          <a:lstStyle/>
          <a:p>
            <a:pPr>
              <a:defRPr/>
            </a:pPr>
            <a:r>
              <a:rPr lang="en-US" sz="1200" b="1">
                <a:solidFill>
                  <a:srgbClr val="990000"/>
                </a:solidFill>
                <a:latin typeface="Times New Roman" charset="0"/>
              </a:rPr>
              <a:t>CMU SCS</a:t>
            </a:r>
            <a:endParaRPr lang="en-US" sz="3200" b="1">
              <a:solidFill>
                <a:srgbClr val="990000"/>
              </a:solidFill>
              <a:latin typeface="Times New Roman" charset="0"/>
            </a:endParaRPr>
          </a:p>
        </p:txBody>
      </p:sp>
      <p:pic>
        <p:nvPicPr>
          <p:cNvPr id="5" name="Picture 10"/>
          <p:cNvPicPr>
            <a:picLocks noChangeAspect="1" noChangeArrowheads="1"/>
          </p:cNvPicPr>
          <p:nvPr userDrawn="1"/>
        </p:nvPicPr>
        <p:blipFill>
          <a:blip r:embed="rId2"/>
          <a:srcRect/>
          <a:stretch>
            <a:fillRect/>
          </a:stretch>
        </p:blipFill>
        <p:spPr bwMode="auto">
          <a:xfrm>
            <a:off x="0" y="0"/>
            <a:ext cx="1444625" cy="412750"/>
          </a:xfrm>
          <a:prstGeom prst="rect">
            <a:avLst/>
          </a:prstGeom>
          <a:noFill/>
          <a:ln w="9525">
            <a:noFill/>
            <a:round/>
            <a:headEnd/>
            <a:tailEnd/>
          </a:ln>
        </p:spPr>
      </p:pic>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smtClean="0"/>
            </a:lvl1pPr>
          </a:lstStyle>
          <a:p>
            <a:pPr>
              <a:defRPr/>
            </a:pPr>
            <a:r>
              <a:rPr lang="en-US" smtClean="0"/>
              <a:t>Google, Aug '16</a:t>
            </a:r>
            <a:endParaRPr lang="en-US"/>
          </a:p>
        </p:txBody>
      </p:sp>
      <p:sp>
        <p:nvSpPr>
          <p:cNvPr id="7" name="Rectangle 5"/>
          <p:cNvSpPr>
            <a:spLocks noGrp="1" noChangeArrowheads="1"/>
          </p:cNvSpPr>
          <p:nvPr>
            <p:ph type="ftr" sz="quarter" idx="11"/>
          </p:nvPr>
        </p:nvSpPr>
        <p:spPr/>
        <p:txBody>
          <a:bodyPr/>
          <a:lstStyle>
            <a:lvl1pPr>
              <a:defRPr smtClean="0"/>
            </a:lvl1pPr>
          </a:lstStyle>
          <a:p>
            <a:pPr>
              <a:defRPr/>
            </a:pPr>
            <a:r>
              <a:rPr lang="en-US" smtClean="0"/>
              <a:t>(c) 2016, C. Faloutsos</a:t>
            </a:r>
            <a:endParaRPr lang="en-US"/>
          </a:p>
        </p:txBody>
      </p:sp>
      <p:sp>
        <p:nvSpPr>
          <p:cNvPr id="8" name="Rectangle 6"/>
          <p:cNvSpPr>
            <a:spLocks noGrp="1" noChangeArrowheads="1"/>
          </p:cNvSpPr>
          <p:nvPr>
            <p:ph type="sldNum" sz="quarter" idx="12"/>
          </p:nvPr>
        </p:nvSpPr>
        <p:spPr/>
        <p:txBody>
          <a:bodyPr/>
          <a:lstStyle>
            <a:lvl1pPr>
              <a:defRPr/>
            </a:lvl1pPr>
          </a:lstStyle>
          <a:p>
            <a:pPr>
              <a:defRPr/>
            </a:pPr>
            <a:fld id="{122FBDB5-533E-3145-80B6-A838220DC005}" type="slidenum">
              <a:rPr lang="en-US"/>
              <a:pPr>
                <a:defRPr/>
              </a:pPr>
              <a:t>‹#›</a:t>
            </a:fld>
            <a:endParaRPr lang="en-US"/>
          </a:p>
        </p:txBody>
      </p:sp>
    </p:spTree>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6" name="Text Box 8"/>
          <p:cNvSpPr txBox="1">
            <a:spLocks noChangeArrowheads="1"/>
          </p:cNvSpPr>
          <p:nvPr/>
        </p:nvSpPr>
        <p:spPr bwMode="auto">
          <a:xfrm>
            <a:off x="615950" y="0"/>
            <a:ext cx="863600" cy="274638"/>
          </a:xfrm>
          <a:prstGeom prst="rect">
            <a:avLst/>
          </a:prstGeom>
          <a:noFill/>
          <a:ln w="28575">
            <a:noFill/>
            <a:miter lim="800000"/>
            <a:headEnd type="none" w="sm" len="sm"/>
            <a:tailEnd/>
          </a:ln>
          <a:effectLst/>
        </p:spPr>
        <p:txBody>
          <a:bodyPr wrap="none" anchor="ctr">
            <a:prstTxWarp prst="textNoShape">
              <a:avLst/>
            </a:prstTxWarp>
            <a:spAutoFit/>
          </a:bodyPr>
          <a:lstStyle/>
          <a:p>
            <a:pPr>
              <a:defRPr/>
            </a:pPr>
            <a:r>
              <a:rPr lang="en-US" sz="1200" b="1">
                <a:solidFill>
                  <a:srgbClr val="990000"/>
                </a:solidFill>
                <a:latin typeface="Times New Roman" charset="0"/>
              </a:rPr>
              <a:t>CMU SCS</a:t>
            </a:r>
            <a:endParaRPr lang="en-US" sz="3200" b="1">
              <a:solidFill>
                <a:srgbClr val="990000"/>
              </a:solidFill>
              <a:latin typeface="Times New Roman" charset="0"/>
            </a:endParaRPr>
          </a:p>
        </p:txBody>
      </p:sp>
      <p:pic>
        <p:nvPicPr>
          <p:cNvPr id="7" name="Picture 9"/>
          <p:cNvPicPr>
            <a:picLocks noChangeAspect="1" noChangeArrowheads="1"/>
          </p:cNvPicPr>
          <p:nvPr userDrawn="1"/>
        </p:nvPicPr>
        <p:blipFill>
          <a:blip r:embed="rId2"/>
          <a:srcRect/>
          <a:stretch>
            <a:fillRect/>
          </a:stretch>
        </p:blipFill>
        <p:spPr bwMode="auto">
          <a:xfrm>
            <a:off x="0" y="0"/>
            <a:ext cx="1444625" cy="412750"/>
          </a:xfrm>
          <a:prstGeom prst="rect">
            <a:avLst/>
          </a:prstGeom>
          <a:noFill/>
          <a:ln w="9525">
            <a:noFill/>
            <a:round/>
            <a:headEnd/>
            <a:tailEnd/>
          </a:ln>
        </p:spPr>
      </p:pic>
      <p:sp>
        <p:nvSpPr>
          <p:cNvPr id="2" name="Title 1"/>
          <p:cNvSpPr>
            <a:spLocks noGrp="1"/>
          </p:cNvSpPr>
          <p:nvPr>
            <p:ph type="title"/>
          </p:nvPr>
        </p:nvSpPr>
        <p:spPr>
          <a:xfrm>
            <a:off x="685800" y="609600"/>
            <a:ext cx="77724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47800"/>
            <a:ext cx="38100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447800"/>
            <a:ext cx="38100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48100"/>
            <a:ext cx="3810000" cy="2247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Rectangle 4"/>
          <p:cNvSpPr>
            <a:spLocks noGrp="1" noChangeArrowheads="1"/>
          </p:cNvSpPr>
          <p:nvPr>
            <p:ph type="dt" sz="half" idx="10"/>
          </p:nvPr>
        </p:nvSpPr>
        <p:spPr/>
        <p:txBody>
          <a:bodyPr/>
          <a:lstStyle>
            <a:lvl1pPr>
              <a:defRPr smtClean="0"/>
            </a:lvl1pPr>
          </a:lstStyle>
          <a:p>
            <a:pPr>
              <a:defRPr/>
            </a:pPr>
            <a:r>
              <a:rPr lang="en-US" smtClean="0"/>
              <a:t>Google, Aug '16</a:t>
            </a:r>
            <a:endParaRPr lang="en-US"/>
          </a:p>
        </p:txBody>
      </p:sp>
      <p:sp>
        <p:nvSpPr>
          <p:cNvPr id="9" name="Rectangle 5"/>
          <p:cNvSpPr>
            <a:spLocks noGrp="1" noChangeArrowheads="1"/>
          </p:cNvSpPr>
          <p:nvPr>
            <p:ph type="ftr" sz="quarter" idx="11"/>
          </p:nvPr>
        </p:nvSpPr>
        <p:spPr/>
        <p:txBody>
          <a:bodyPr/>
          <a:lstStyle>
            <a:lvl1pPr>
              <a:defRPr smtClean="0"/>
            </a:lvl1pPr>
          </a:lstStyle>
          <a:p>
            <a:pPr>
              <a:defRPr/>
            </a:pPr>
            <a:r>
              <a:rPr lang="en-US" smtClean="0"/>
              <a:t>(c) 2016, C. Faloutsos</a:t>
            </a:r>
            <a:endParaRPr lang="en-US"/>
          </a:p>
        </p:txBody>
      </p:sp>
      <p:sp>
        <p:nvSpPr>
          <p:cNvPr id="10" name="Rectangle 6"/>
          <p:cNvSpPr>
            <a:spLocks noGrp="1" noChangeArrowheads="1"/>
          </p:cNvSpPr>
          <p:nvPr>
            <p:ph type="sldNum" sz="quarter" idx="12"/>
          </p:nvPr>
        </p:nvSpPr>
        <p:spPr/>
        <p:txBody>
          <a:bodyPr/>
          <a:lstStyle>
            <a:lvl1pPr>
              <a:defRPr/>
            </a:lvl1pPr>
          </a:lstStyle>
          <a:p>
            <a:pPr>
              <a:defRPr/>
            </a:pPr>
            <a:fld id="{667A4DD9-C03C-EF49-8F6F-D5858AC0C9FA}" type="slidenum">
              <a:rPr lang="en-US"/>
              <a:pPr>
                <a:defRPr/>
              </a:pPr>
              <a:t>‹#›</a:t>
            </a:fld>
            <a:endParaRPr lang="en-US"/>
          </a:p>
        </p:txBody>
      </p:sp>
    </p:spTree>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reserve="1">
  <p:cSld name="Title, Clip Art and Text">
    <p:spTree>
      <p:nvGrpSpPr>
        <p:cNvPr id="1" name=""/>
        <p:cNvGrpSpPr/>
        <p:nvPr/>
      </p:nvGrpSpPr>
      <p:grpSpPr>
        <a:xfrm>
          <a:off x="0" y="0"/>
          <a:ext cx="0" cy="0"/>
          <a:chOff x="0" y="0"/>
          <a:chExt cx="0" cy="0"/>
        </a:xfrm>
      </p:grpSpPr>
      <p:sp>
        <p:nvSpPr>
          <p:cNvPr id="5" name="Text Box 8"/>
          <p:cNvSpPr txBox="1">
            <a:spLocks noChangeArrowheads="1"/>
          </p:cNvSpPr>
          <p:nvPr/>
        </p:nvSpPr>
        <p:spPr bwMode="auto">
          <a:xfrm>
            <a:off x="615950" y="0"/>
            <a:ext cx="863600" cy="274638"/>
          </a:xfrm>
          <a:prstGeom prst="rect">
            <a:avLst/>
          </a:prstGeom>
          <a:noFill/>
          <a:ln w="28575">
            <a:noFill/>
            <a:miter lim="800000"/>
            <a:headEnd type="none" w="sm" len="sm"/>
            <a:tailEnd/>
          </a:ln>
          <a:effectLst/>
        </p:spPr>
        <p:txBody>
          <a:bodyPr wrap="none" anchor="ctr">
            <a:prstTxWarp prst="textNoShape">
              <a:avLst/>
            </a:prstTxWarp>
            <a:spAutoFit/>
          </a:bodyPr>
          <a:lstStyle/>
          <a:p>
            <a:pPr>
              <a:defRPr/>
            </a:pPr>
            <a:r>
              <a:rPr lang="en-US" sz="1200" b="1">
                <a:solidFill>
                  <a:srgbClr val="990000"/>
                </a:solidFill>
                <a:latin typeface="Times New Roman" charset="0"/>
              </a:rPr>
              <a:t>CMU SCS</a:t>
            </a:r>
            <a:endParaRPr lang="en-US" sz="3200" b="1">
              <a:solidFill>
                <a:srgbClr val="990000"/>
              </a:solidFill>
              <a:latin typeface="Times New Roman" charset="0"/>
            </a:endParaRPr>
          </a:p>
        </p:txBody>
      </p:sp>
      <p:pic>
        <p:nvPicPr>
          <p:cNvPr id="6" name="Picture 10"/>
          <p:cNvPicPr>
            <a:picLocks noChangeAspect="1" noChangeArrowheads="1"/>
          </p:cNvPicPr>
          <p:nvPr userDrawn="1"/>
        </p:nvPicPr>
        <p:blipFill>
          <a:blip r:embed="rId2"/>
          <a:srcRect/>
          <a:stretch>
            <a:fillRect/>
          </a:stretch>
        </p:blipFill>
        <p:spPr bwMode="auto">
          <a:xfrm>
            <a:off x="0" y="0"/>
            <a:ext cx="1444625" cy="412750"/>
          </a:xfrm>
          <a:prstGeom prst="rect">
            <a:avLst/>
          </a:prstGeom>
          <a:noFill/>
          <a:ln w="9525">
            <a:noFill/>
            <a:round/>
            <a:headEnd/>
            <a:tailEnd/>
          </a:ln>
        </p:spPr>
      </p:pic>
      <p:sp>
        <p:nvSpPr>
          <p:cNvPr id="2" name="Title 1"/>
          <p:cNvSpPr>
            <a:spLocks noGrp="1"/>
          </p:cNvSpPr>
          <p:nvPr>
            <p:ph type="title"/>
          </p:nvPr>
        </p:nvSpPr>
        <p:spPr>
          <a:xfrm>
            <a:off x="685800" y="609600"/>
            <a:ext cx="7772400" cy="6858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447800"/>
            <a:ext cx="3810000" cy="4648200"/>
          </a:xfrm>
        </p:spPr>
        <p:txBody>
          <a:bodyPr/>
          <a:lstStyle/>
          <a:p>
            <a:pPr lvl="0"/>
            <a:endParaRPr lang="en-US" noProof="0" dirty="0" smtClean="0"/>
          </a:p>
        </p:txBody>
      </p:sp>
      <p:sp>
        <p:nvSpPr>
          <p:cNvPr id="4" name="Text Placeholder 3"/>
          <p:cNvSpPr>
            <a:spLocks noGrp="1"/>
          </p:cNvSpPr>
          <p:nvPr>
            <p:ph type="body" sz="half" idx="2"/>
          </p:nvPr>
        </p:nvSpPr>
        <p:spPr>
          <a:xfrm>
            <a:off x="4648200" y="1447800"/>
            <a:ext cx="38100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p:txBody>
          <a:bodyPr/>
          <a:lstStyle>
            <a:lvl1pPr>
              <a:defRPr smtClean="0"/>
            </a:lvl1pPr>
          </a:lstStyle>
          <a:p>
            <a:pPr>
              <a:defRPr/>
            </a:pPr>
            <a:r>
              <a:rPr lang="en-US" smtClean="0"/>
              <a:t>Google, Aug '16</a:t>
            </a:r>
            <a:endParaRPr lang="en-US"/>
          </a:p>
        </p:txBody>
      </p:sp>
      <p:sp>
        <p:nvSpPr>
          <p:cNvPr id="8" name="Rectangle 7"/>
          <p:cNvSpPr>
            <a:spLocks noGrp="1" noChangeArrowheads="1"/>
          </p:cNvSpPr>
          <p:nvPr>
            <p:ph type="ftr" sz="quarter" idx="11"/>
          </p:nvPr>
        </p:nvSpPr>
        <p:spPr/>
        <p:txBody>
          <a:bodyPr/>
          <a:lstStyle>
            <a:lvl1pPr>
              <a:defRPr smtClean="0"/>
            </a:lvl1pPr>
          </a:lstStyle>
          <a:p>
            <a:pPr>
              <a:defRPr/>
            </a:pPr>
            <a:r>
              <a:rPr lang="en-US" smtClean="0"/>
              <a:t>(c) 2016, C. Faloutsos</a:t>
            </a:r>
            <a:endParaRPr lang="en-US"/>
          </a:p>
        </p:txBody>
      </p:sp>
      <p:sp>
        <p:nvSpPr>
          <p:cNvPr id="9" name="Rectangle 8"/>
          <p:cNvSpPr>
            <a:spLocks noGrp="1" noChangeArrowheads="1"/>
          </p:cNvSpPr>
          <p:nvPr>
            <p:ph type="sldNum" sz="quarter" idx="12"/>
          </p:nvPr>
        </p:nvSpPr>
        <p:spPr/>
        <p:txBody>
          <a:bodyPr/>
          <a:lstStyle>
            <a:lvl1pPr>
              <a:defRPr/>
            </a:lvl1pPr>
          </a:lstStyle>
          <a:p>
            <a:pPr>
              <a:defRPr/>
            </a:pPr>
            <a:fld id="{156362D9-64E9-9046-8074-C7BC740C5BB7}" type="slidenum">
              <a:rPr lang="en-US"/>
              <a:pPr>
                <a:defRPr/>
              </a:pPr>
              <a:t>‹#›</a:t>
            </a:fld>
            <a:endParaRPr lang="en-US"/>
          </a:p>
        </p:txBody>
      </p:sp>
    </p:spTree>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5" name="Text Box 8"/>
          <p:cNvSpPr txBox="1">
            <a:spLocks noChangeArrowheads="1"/>
          </p:cNvSpPr>
          <p:nvPr/>
        </p:nvSpPr>
        <p:spPr bwMode="auto">
          <a:xfrm>
            <a:off x="615950" y="0"/>
            <a:ext cx="863600" cy="274638"/>
          </a:xfrm>
          <a:prstGeom prst="rect">
            <a:avLst/>
          </a:prstGeom>
          <a:noFill/>
          <a:ln w="28575">
            <a:noFill/>
            <a:miter lim="800000"/>
            <a:headEnd type="none" w="sm" len="sm"/>
            <a:tailEnd/>
          </a:ln>
          <a:effectLst/>
        </p:spPr>
        <p:txBody>
          <a:bodyPr wrap="none" anchor="ctr">
            <a:prstTxWarp prst="textNoShape">
              <a:avLst/>
            </a:prstTxWarp>
            <a:spAutoFit/>
          </a:bodyPr>
          <a:lstStyle/>
          <a:p>
            <a:pPr>
              <a:defRPr/>
            </a:pPr>
            <a:r>
              <a:rPr lang="en-US" sz="1200" b="1">
                <a:solidFill>
                  <a:srgbClr val="990000"/>
                </a:solidFill>
                <a:latin typeface="Times New Roman" charset="0"/>
              </a:rPr>
              <a:t>CMU SCS</a:t>
            </a:r>
            <a:endParaRPr lang="en-US" sz="3200" b="1">
              <a:solidFill>
                <a:srgbClr val="990000"/>
              </a:solidFill>
              <a:latin typeface="Times New Roman" charset="0"/>
            </a:endParaRPr>
          </a:p>
        </p:txBody>
      </p:sp>
      <p:pic>
        <p:nvPicPr>
          <p:cNvPr id="6" name="Picture 10"/>
          <p:cNvPicPr>
            <a:picLocks noChangeAspect="1" noChangeArrowheads="1"/>
          </p:cNvPicPr>
          <p:nvPr userDrawn="1"/>
        </p:nvPicPr>
        <p:blipFill>
          <a:blip r:embed="rId2"/>
          <a:srcRect/>
          <a:stretch>
            <a:fillRect/>
          </a:stretch>
        </p:blipFill>
        <p:spPr bwMode="auto">
          <a:xfrm>
            <a:off x="0" y="0"/>
            <a:ext cx="1444625" cy="412750"/>
          </a:xfrm>
          <a:prstGeom prst="rect">
            <a:avLst/>
          </a:prstGeom>
          <a:noFill/>
          <a:ln w="9525">
            <a:noFill/>
            <a:round/>
            <a:headEnd/>
            <a:tailEnd/>
          </a:ln>
        </p:spPr>
      </p:pic>
      <p:sp>
        <p:nvSpPr>
          <p:cNvPr id="2" name="Title 1"/>
          <p:cNvSpPr>
            <a:spLocks noGrp="1"/>
          </p:cNvSpPr>
          <p:nvPr>
            <p:ph type="title"/>
          </p:nvPr>
        </p:nvSpPr>
        <p:spPr>
          <a:xfrm>
            <a:off x="685800" y="609600"/>
            <a:ext cx="7772400"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447800"/>
            <a:ext cx="38100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3810000" cy="464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p:txBody>
          <a:bodyPr/>
          <a:lstStyle>
            <a:lvl1pPr>
              <a:defRPr smtClean="0"/>
            </a:lvl1pPr>
          </a:lstStyle>
          <a:p>
            <a:pPr>
              <a:defRPr/>
            </a:pPr>
            <a:r>
              <a:rPr lang="en-US" smtClean="0"/>
              <a:t>Google, Aug '16</a:t>
            </a:r>
            <a:endParaRPr lang="en-US"/>
          </a:p>
        </p:txBody>
      </p:sp>
      <p:sp>
        <p:nvSpPr>
          <p:cNvPr id="8" name="Rectangle 7"/>
          <p:cNvSpPr>
            <a:spLocks noGrp="1" noChangeArrowheads="1"/>
          </p:cNvSpPr>
          <p:nvPr>
            <p:ph type="ftr" sz="quarter" idx="11"/>
          </p:nvPr>
        </p:nvSpPr>
        <p:spPr/>
        <p:txBody>
          <a:bodyPr/>
          <a:lstStyle>
            <a:lvl1pPr>
              <a:defRPr smtClean="0"/>
            </a:lvl1pPr>
          </a:lstStyle>
          <a:p>
            <a:pPr>
              <a:defRPr/>
            </a:pPr>
            <a:r>
              <a:rPr lang="en-US" smtClean="0"/>
              <a:t>(c) 2016, C. Faloutsos</a:t>
            </a:r>
            <a:endParaRPr lang="en-US"/>
          </a:p>
        </p:txBody>
      </p:sp>
      <p:sp>
        <p:nvSpPr>
          <p:cNvPr id="9" name="Rectangle 8"/>
          <p:cNvSpPr>
            <a:spLocks noGrp="1" noChangeArrowheads="1"/>
          </p:cNvSpPr>
          <p:nvPr>
            <p:ph type="sldNum" sz="quarter" idx="12"/>
          </p:nvPr>
        </p:nvSpPr>
        <p:spPr/>
        <p:txBody>
          <a:bodyPr/>
          <a:lstStyle>
            <a:lvl1pPr>
              <a:defRPr/>
            </a:lvl1pPr>
          </a:lstStyle>
          <a:p>
            <a:pPr>
              <a:defRPr/>
            </a:pPr>
            <a:fld id="{8BA003C9-D139-1642-8368-6C93BF9E34FE}" type="slidenum">
              <a:rPr lang="en-US"/>
              <a:pPr>
                <a:defRPr/>
              </a:pPr>
              <a:t>‹#›</a:t>
            </a:fld>
            <a:endParaRPr lang="en-US"/>
          </a:p>
        </p:txBody>
      </p:sp>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615950" y="0"/>
            <a:ext cx="863600" cy="274638"/>
          </a:xfrm>
          <a:prstGeom prst="rect">
            <a:avLst/>
          </a:prstGeom>
          <a:noFill/>
          <a:ln w="28575">
            <a:noFill/>
            <a:miter lim="800000"/>
            <a:headEnd type="none" w="sm" len="sm"/>
            <a:tailEnd/>
          </a:ln>
          <a:effectLst/>
        </p:spPr>
        <p:txBody>
          <a:bodyPr wrap="none" anchor="ctr">
            <a:prstTxWarp prst="textNoShape">
              <a:avLst/>
            </a:prstTxWarp>
            <a:spAutoFit/>
          </a:bodyPr>
          <a:lstStyle/>
          <a:p>
            <a:pPr>
              <a:defRPr/>
            </a:pPr>
            <a:r>
              <a:rPr lang="en-US" sz="1200" b="1">
                <a:solidFill>
                  <a:srgbClr val="990000"/>
                </a:solidFill>
                <a:latin typeface="Times New Roman" charset="0"/>
              </a:rPr>
              <a:t>CMU SCS</a:t>
            </a:r>
            <a:endParaRPr lang="en-US" sz="3200" b="1">
              <a:solidFill>
                <a:srgbClr val="990000"/>
              </a:solidFill>
              <a:latin typeface="Times New Roman" charset="0"/>
            </a:endParaRPr>
          </a:p>
        </p:txBody>
      </p:sp>
      <p:pic>
        <p:nvPicPr>
          <p:cNvPr id="5" name="Picture 10"/>
          <p:cNvPicPr>
            <a:picLocks noChangeAspect="1" noChangeArrowheads="1"/>
          </p:cNvPicPr>
          <p:nvPr userDrawn="1"/>
        </p:nvPicPr>
        <p:blipFill>
          <a:blip r:embed="rId2"/>
          <a:srcRect/>
          <a:stretch>
            <a:fillRect/>
          </a:stretch>
        </p:blipFill>
        <p:spPr bwMode="auto">
          <a:xfrm>
            <a:off x="0" y="0"/>
            <a:ext cx="1444625" cy="412750"/>
          </a:xfrm>
          <a:prstGeom prst="rect">
            <a:avLst/>
          </a:prstGeom>
          <a:noFill/>
          <a:ln w="9525">
            <a:noFill/>
            <a:round/>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smtClean="0"/>
            </a:lvl1pPr>
          </a:lstStyle>
          <a:p>
            <a:pPr>
              <a:defRPr/>
            </a:pPr>
            <a:r>
              <a:rPr lang="en-US" smtClean="0"/>
              <a:t>Google, Aug '16</a:t>
            </a:r>
            <a:endParaRPr lang="en-US"/>
          </a:p>
        </p:txBody>
      </p:sp>
      <p:sp>
        <p:nvSpPr>
          <p:cNvPr id="7" name="Rectangle 5"/>
          <p:cNvSpPr>
            <a:spLocks noGrp="1" noChangeArrowheads="1"/>
          </p:cNvSpPr>
          <p:nvPr>
            <p:ph type="ftr" sz="quarter" idx="11"/>
          </p:nvPr>
        </p:nvSpPr>
        <p:spPr/>
        <p:txBody>
          <a:bodyPr/>
          <a:lstStyle>
            <a:lvl1pPr>
              <a:defRPr smtClean="0"/>
            </a:lvl1pPr>
          </a:lstStyle>
          <a:p>
            <a:pPr>
              <a:defRPr/>
            </a:pPr>
            <a:r>
              <a:rPr lang="en-US" smtClean="0"/>
              <a:t>(c) 2016, C. Faloutsos</a:t>
            </a:r>
            <a:endParaRPr lang="en-US"/>
          </a:p>
        </p:txBody>
      </p:sp>
      <p:sp>
        <p:nvSpPr>
          <p:cNvPr id="8" name="Rectangle 6"/>
          <p:cNvSpPr>
            <a:spLocks noGrp="1" noChangeArrowheads="1"/>
          </p:cNvSpPr>
          <p:nvPr>
            <p:ph type="sldNum" sz="quarter" idx="12"/>
          </p:nvPr>
        </p:nvSpPr>
        <p:spPr/>
        <p:txBody>
          <a:bodyPr/>
          <a:lstStyle>
            <a:lvl1pPr>
              <a:defRPr/>
            </a:lvl1pPr>
          </a:lstStyle>
          <a:p>
            <a:pPr>
              <a:defRPr/>
            </a:pPr>
            <a:fld id="{F9B43987-7F84-BB4A-8611-CDF75B6A737D}" type="slidenum">
              <a:rPr lang="en-US"/>
              <a:pPr>
                <a:defRPr/>
              </a:pPr>
              <a:t>‹#›</a:t>
            </a:fld>
            <a:endParaRPr lang="en-US"/>
          </a:p>
        </p:txBody>
      </p:sp>
    </p:spTree>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615950" y="0"/>
            <a:ext cx="863600" cy="274638"/>
          </a:xfrm>
          <a:prstGeom prst="rect">
            <a:avLst/>
          </a:prstGeom>
          <a:noFill/>
          <a:ln w="28575">
            <a:noFill/>
            <a:miter lim="800000"/>
            <a:headEnd type="none" w="sm" len="sm"/>
            <a:tailEnd/>
          </a:ln>
          <a:effectLst/>
        </p:spPr>
        <p:txBody>
          <a:bodyPr wrap="none" anchor="ctr">
            <a:prstTxWarp prst="textNoShape">
              <a:avLst/>
            </a:prstTxWarp>
            <a:spAutoFit/>
          </a:bodyPr>
          <a:lstStyle/>
          <a:p>
            <a:pPr>
              <a:defRPr/>
            </a:pPr>
            <a:r>
              <a:rPr lang="en-US" sz="1200" b="1">
                <a:solidFill>
                  <a:srgbClr val="990000"/>
                </a:solidFill>
                <a:latin typeface="Times New Roman" charset="0"/>
              </a:rPr>
              <a:t>CMU SCS</a:t>
            </a:r>
            <a:endParaRPr lang="en-US" sz="3200" b="1">
              <a:solidFill>
                <a:srgbClr val="990000"/>
              </a:solidFill>
              <a:latin typeface="Times New Roman" charset="0"/>
            </a:endParaRPr>
          </a:p>
        </p:txBody>
      </p:sp>
      <p:pic>
        <p:nvPicPr>
          <p:cNvPr id="5" name="Picture 10"/>
          <p:cNvPicPr>
            <a:picLocks noChangeAspect="1" noChangeArrowheads="1"/>
          </p:cNvPicPr>
          <p:nvPr userDrawn="1"/>
        </p:nvPicPr>
        <p:blipFill>
          <a:blip r:embed="rId2"/>
          <a:srcRect/>
          <a:stretch>
            <a:fillRect/>
          </a:stretch>
        </p:blipFill>
        <p:spPr bwMode="auto">
          <a:xfrm>
            <a:off x="0" y="0"/>
            <a:ext cx="1444625" cy="412750"/>
          </a:xfrm>
          <a:prstGeom prst="rect">
            <a:avLst/>
          </a:prstGeom>
          <a:noFill/>
          <a:ln w="9525">
            <a:noFill/>
            <a:round/>
            <a:headEnd/>
            <a:tailEnd/>
          </a:ln>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6" name="Rectangle 4"/>
          <p:cNvSpPr>
            <a:spLocks noGrp="1" noChangeArrowheads="1"/>
          </p:cNvSpPr>
          <p:nvPr>
            <p:ph type="dt" sz="half" idx="10"/>
          </p:nvPr>
        </p:nvSpPr>
        <p:spPr/>
        <p:txBody>
          <a:bodyPr/>
          <a:lstStyle>
            <a:lvl1pPr>
              <a:defRPr smtClean="0"/>
            </a:lvl1pPr>
          </a:lstStyle>
          <a:p>
            <a:pPr>
              <a:defRPr/>
            </a:pPr>
            <a:r>
              <a:rPr lang="en-US" smtClean="0"/>
              <a:t>Google, Aug '16</a:t>
            </a:r>
            <a:endParaRPr lang="en-US"/>
          </a:p>
        </p:txBody>
      </p:sp>
      <p:sp>
        <p:nvSpPr>
          <p:cNvPr id="7" name="Rectangle 5"/>
          <p:cNvSpPr>
            <a:spLocks noGrp="1" noChangeArrowheads="1"/>
          </p:cNvSpPr>
          <p:nvPr>
            <p:ph type="ftr" sz="quarter" idx="11"/>
          </p:nvPr>
        </p:nvSpPr>
        <p:spPr/>
        <p:txBody>
          <a:bodyPr/>
          <a:lstStyle>
            <a:lvl1pPr>
              <a:defRPr smtClean="0"/>
            </a:lvl1pPr>
          </a:lstStyle>
          <a:p>
            <a:pPr>
              <a:defRPr/>
            </a:pPr>
            <a:r>
              <a:rPr lang="en-US" smtClean="0"/>
              <a:t>(c) 2016, C. Faloutsos</a:t>
            </a:r>
            <a:endParaRPr lang="en-US"/>
          </a:p>
        </p:txBody>
      </p:sp>
      <p:sp>
        <p:nvSpPr>
          <p:cNvPr id="8" name="Rectangle 6"/>
          <p:cNvSpPr>
            <a:spLocks noGrp="1" noChangeArrowheads="1"/>
          </p:cNvSpPr>
          <p:nvPr>
            <p:ph type="sldNum" sz="quarter" idx="12"/>
          </p:nvPr>
        </p:nvSpPr>
        <p:spPr/>
        <p:txBody>
          <a:bodyPr/>
          <a:lstStyle>
            <a:lvl1pPr>
              <a:defRPr/>
            </a:lvl1pPr>
          </a:lstStyle>
          <a:p>
            <a:pPr>
              <a:defRPr/>
            </a:pPr>
            <a:fld id="{D6D532E7-99EF-2E4B-AD85-45A00982062B}" type="slidenum">
              <a:rPr lang="en-US"/>
              <a:pPr>
                <a:defRPr/>
              </a:pPr>
              <a:t>‹#›</a:t>
            </a:fld>
            <a:endParaRPr lang="en-US"/>
          </a:p>
        </p:txBody>
      </p:sp>
    </p:spTree>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8"/>
          <p:cNvSpPr txBox="1">
            <a:spLocks noChangeArrowheads="1"/>
          </p:cNvSpPr>
          <p:nvPr/>
        </p:nvSpPr>
        <p:spPr bwMode="auto">
          <a:xfrm>
            <a:off x="615950" y="0"/>
            <a:ext cx="863600" cy="274638"/>
          </a:xfrm>
          <a:prstGeom prst="rect">
            <a:avLst/>
          </a:prstGeom>
          <a:noFill/>
          <a:ln w="28575">
            <a:noFill/>
            <a:miter lim="800000"/>
            <a:headEnd type="none" w="sm" len="sm"/>
            <a:tailEnd/>
          </a:ln>
          <a:effectLst/>
        </p:spPr>
        <p:txBody>
          <a:bodyPr wrap="none" anchor="ctr">
            <a:prstTxWarp prst="textNoShape">
              <a:avLst/>
            </a:prstTxWarp>
            <a:spAutoFit/>
          </a:bodyPr>
          <a:lstStyle/>
          <a:p>
            <a:pPr>
              <a:defRPr/>
            </a:pPr>
            <a:r>
              <a:rPr lang="en-US" sz="1200" b="1">
                <a:solidFill>
                  <a:srgbClr val="990000"/>
                </a:solidFill>
                <a:latin typeface="Times New Roman" charset="0"/>
              </a:rPr>
              <a:t>CMU SCS</a:t>
            </a:r>
            <a:endParaRPr lang="en-US" sz="3200" b="1">
              <a:solidFill>
                <a:srgbClr val="990000"/>
              </a:solidFill>
              <a:latin typeface="Times New Roman" charset="0"/>
            </a:endParaRPr>
          </a:p>
        </p:txBody>
      </p:sp>
      <p:pic>
        <p:nvPicPr>
          <p:cNvPr id="6" name="Picture 10"/>
          <p:cNvPicPr>
            <a:picLocks noChangeAspect="1" noChangeArrowheads="1"/>
          </p:cNvPicPr>
          <p:nvPr userDrawn="1"/>
        </p:nvPicPr>
        <p:blipFill>
          <a:blip r:embed="rId2"/>
          <a:srcRect/>
          <a:stretch>
            <a:fillRect/>
          </a:stretch>
        </p:blipFill>
        <p:spPr bwMode="auto">
          <a:xfrm>
            <a:off x="0" y="0"/>
            <a:ext cx="1444625" cy="412750"/>
          </a:xfrm>
          <a:prstGeom prst="rect">
            <a:avLst/>
          </a:prstGeom>
          <a:noFill/>
          <a:ln w="9525">
            <a:noFill/>
            <a:round/>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p:txBody>
          <a:bodyPr/>
          <a:lstStyle>
            <a:lvl1pPr>
              <a:defRPr smtClean="0"/>
            </a:lvl1pPr>
          </a:lstStyle>
          <a:p>
            <a:pPr>
              <a:defRPr/>
            </a:pPr>
            <a:r>
              <a:rPr lang="en-US" smtClean="0"/>
              <a:t>Google, Aug '16</a:t>
            </a:r>
            <a:endParaRPr lang="en-US"/>
          </a:p>
        </p:txBody>
      </p:sp>
      <p:sp>
        <p:nvSpPr>
          <p:cNvPr id="8" name="Rectangle 7"/>
          <p:cNvSpPr>
            <a:spLocks noGrp="1" noChangeArrowheads="1"/>
          </p:cNvSpPr>
          <p:nvPr>
            <p:ph type="ftr" sz="quarter" idx="11"/>
          </p:nvPr>
        </p:nvSpPr>
        <p:spPr/>
        <p:txBody>
          <a:bodyPr/>
          <a:lstStyle>
            <a:lvl1pPr>
              <a:defRPr smtClean="0"/>
            </a:lvl1pPr>
          </a:lstStyle>
          <a:p>
            <a:pPr>
              <a:defRPr/>
            </a:pPr>
            <a:r>
              <a:rPr lang="en-US" smtClean="0"/>
              <a:t>(c) 2016, C. Faloutsos</a:t>
            </a:r>
            <a:endParaRPr lang="en-US"/>
          </a:p>
        </p:txBody>
      </p:sp>
      <p:sp>
        <p:nvSpPr>
          <p:cNvPr id="9" name="Rectangle 8"/>
          <p:cNvSpPr>
            <a:spLocks noGrp="1" noChangeArrowheads="1"/>
          </p:cNvSpPr>
          <p:nvPr>
            <p:ph type="sldNum" sz="quarter" idx="12"/>
          </p:nvPr>
        </p:nvSpPr>
        <p:spPr/>
        <p:txBody>
          <a:bodyPr/>
          <a:lstStyle>
            <a:lvl1pPr>
              <a:defRPr/>
            </a:lvl1pPr>
          </a:lstStyle>
          <a:p>
            <a:pPr>
              <a:defRPr/>
            </a:pPr>
            <a:fld id="{5C90F46C-E5B9-0C42-9643-F4D6606C7F1B}" type="slidenum">
              <a:rPr lang="en-US"/>
              <a:pPr>
                <a:defRPr/>
              </a:pPr>
              <a:t>‹#›</a:t>
            </a:fld>
            <a:endParaRPr lang="en-US"/>
          </a:p>
        </p:txBody>
      </p:sp>
    </p:spTree>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8"/>
          <p:cNvSpPr txBox="1">
            <a:spLocks noChangeArrowheads="1"/>
          </p:cNvSpPr>
          <p:nvPr/>
        </p:nvSpPr>
        <p:spPr bwMode="auto">
          <a:xfrm>
            <a:off x="615950" y="0"/>
            <a:ext cx="863600" cy="274638"/>
          </a:xfrm>
          <a:prstGeom prst="rect">
            <a:avLst/>
          </a:prstGeom>
          <a:noFill/>
          <a:ln w="28575">
            <a:noFill/>
            <a:miter lim="800000"/>
            <a:headEnd type="none" w="sm" len="sm"/>
            <a:tailEnd/>
          </a:ln>
          <a:effectLst/>
        </p:spPr>
        <p:txBody>
          <a:bodyPr wrap="none" anchor="ctr">
            <a:prstTxWarp prst="textNoShape">
              <a:avLst/>
            </a:prstTxWarp>
            <a:spAutoFit/>
          </a:bodyPr>
          <a:lstStyle/>
          <a:p>
            <a:pPr>
              <a:defRPr/>
            </a:pPr>
            <a:r>
              <a:rPr lang="en-US" sz="1200" b="1">
                <a:solidFill>
                  <a:srgbClr val="990000"/>
                </a:solidFill>
                <a:latin typeface="Times New Roman" charset="0"/>
              </a:rPr>
              <a:t>CMU SCS</a:t>
            </a:r>
            <a:endParaRPr lang="en-US" sz="3200" b="1">
              <a:solidFill>
                <a:srgbClr val="990000"/>
              </a:solidFill>
              <a:latin typeface="Times New Roman" charset="0"/>
            </a:endParaRPr>
          </a:p>
        </p:txBody>
      </p:sp>
      <p:pic>
        <p:nvPicPr>
          <p:cNvPr id="8" name="Picture 10"/>
          <p:cNvPicPr>
            <a:picLocks noChangeAspect="1" noChangeArrowheads="1"/>
          </p:cNvPicPr>
          <p:nvPr userDrawn="1"/>
        </p:nvPicPr>
        <p:blipFill>
          <a:blip r:embed="rId2"/>
          <a:srcRect/>
          <a:stretch>
            <a:fillRect/>
          </a:stretch>
        </p:blipFill>
        <p:spPr bwMode="auto">
          <a:xfrm>
            <a:off x="0" y="0"/>
            <a:ext cx="1444625" cy="412750"/>
          </a:xfrm>
          <a:prstGeom prst="rect">
            <a:avLst/>
          </a:prstGeom>
          <a:noFill/>
          <a:ln w="9525">
            <a:noFill/>
            <a:round/>
            <a:headEnd/>
            <a:tailEnd/>
          </a:ln>
        </p:spPr>
      </p:pic>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Rectangle 4"/>
          <p:cNvSpPr>
            <a:spLocks noGrp="1" noChangeArrowheads="1"/>
          </p:cNvSpPr>
          <p:nvPr>
            <p:ph type="dt" sz="half" idx="10"/>
          </p:nvPr>
        </p:nvSpPr>
        <p:spPr/>
        <p:txBody>
          <a:bodyPr/>
          <a:lstStyle>
            <a:lvl1pPr>
              <a:defRPr smtClean="0"/>
            </a:lvl1pPr>
          </a:lstStyle>
          <a:p>
            <a:pPr>
              <a:defRPr/>
            </a:pPr>
            <a:r>
              <a:rPr lang="en-US" smtClean="0"/>
              <a:t>Google, Aug '16</a:t>
            </a:r>
            <a:endParaRPr lang="en-US"/>
          </a:p>
        </p:txBody>
      </p:sp>
      <p:sp>
        <p:nvSpPr>
          <p:cNvPr id="10" name="Rectangle 5"/>
          <p:cNvSpPr>
            <a:spLocks noGrp="1" noChangeArrowheads="1"/>
          </p:cNvSpPr>
          <p:nvPr>
            <p:ph type="ftr" sz="quarter" idx="11"/>
          </p:nvPr>
        </p:nvSpPr>
        <p:spPr/>
        <p:txBody>
          <a:bodyPr/>
          <a:lstStyle>
            <a:lvl1pPr>
              <a:defRPr smtClean="0"/>
            </a:lvl1pPr>
          </a:lstStyle>
          <a:p>
            <a:pPr>
              <a:defRPr/>
            </a:pPr>
            <a:r>
              <a:rPr lang="en-US" smtClean="0"/>
              <a:t>(c) 2016, C. Faloutsos</a:t>
            </a:r>
            <a:endParaRPr lang="en-US"/>
          </a:p>
        </p:txBody>
      </p:sp>
      <p:sp>
        <p:nvSpPr>
          <p:cNvPr id="11" name="Rectangle 6"/>
          <p:cNvSpPr>
            <a:spLocks noGrp="1" noChangeArrowheads="1"/>
          </p:cNvSpPr>
          <p:nvPr>
            <p:ph type="sldNum" sz="quarter" idx="12"/>
          </p:nvPr>
        </p:nvSpPr>
        <p:spPr/>
        <p:txBody>
          <a:bodyPr/>
          <a:lstStyle>
            <a:lvl1pPr>
              <a:defRPr/>
            </a:lvl1pPr>
          </a:lstStyle>
          <a:p>
            <a:pPr>
              <a:defRPr/>
            </a:pPr>
            <a:fld id="{BAC56CD1-EFB6-4546-BDF5-48AB55646A40}" type="slidenum">
              <a:rPr lang="en-US"/>
              <a:pPr>
                <a:defRPr/>
              </a:pPr>
              <a:t>‹#›</a:t>
            </a:fld>
            <a:endParaRPr lang="en-US"/>
          </a:p>
        </p:txBody>
      </p:sp>
    </p:spTree>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8"/>
          <p:cNvSpPr txBox="1">
            <a:spLocks noChangeArrowheads="1"/>
          </p:cNvSpPr>
          <p:nvPr/>
        </p:nvSpPr>
        <p:spPr bwMode="auto">
          <a:xfrm>
            <a:off x="615950" y="0"/>
            <a:ext cx="863600" cy="274638"/>
          </a:xfrm>
          <a:prstGeom prst="rect">
            <a:avLst/>
          </a:prstGeom>
          <a:noFill/>
          <a:ln w="28575">
            <a:noFill/>
            <a:miter lim="800000"/>
            <a:headEnd type="none" w="sm" len="sm"/>
            <a:tailEnd/>
          </a:ln>
          <a:effectLst/>
        </p:spPr>
        <p:txBody>
          <a:bodyPr wrap="none" anchor="ctr">
            <a:prstTxWarp prst="textNoShape">
              <a:avLst/>
            </a:prstTxWarp>
            <a:spAutoFit/>
          </a:bodyPr>
          <a:lstStyle/>
          <a:p>
            <a:pPr>
              <a:defRPr/>
            </a:pPr>
            <a:r>
              <a:rPr lang="en-US" sz="1200" b="1">
                <a:solidFill>
                  <a:srgbClr val="990000"/>
                </a:solidFill>
                <a:latin typeface="Times New Roman" charset="0"/>
              </a:rPr>
              <a:t>CMU SCS</a:t>
            </a:r>
            <a:endParaRPr lang="en-US" sz="3200" b="1">
              <a:solidFill>
                <a:srgbClr val="990000"/>
              </a:solidFill>
              <a:latin typeface="Times New Roman" charset="0"/>
            </a:endParaRPr>
          </a:p>
        </p:txBody>
      </p:sp>
      <p:pic>
        <p:nvPicPr>
          <p:cNvPr id="4" name="Picture 10"/>
          <p:cNvPicPr>
            <a:picLocks noChangeAspect="1" noChangeArrowheads="1"/>
          </p:cNvPicPr>
          <p:nvPr userDrawn="1"/>
        </p:nvPicPr>
        <p:blipFill>
          <a:blip r:embed="rId2"/>
          <a:srcRect/>
          <a:stretch>
            <a:fillRect/>
          </a:stretch>
        </p:blipFill>
        <p:spPr bwMode="auto">
          <a:xfrm>
            <a:off x="0" y="0"/>
            <a:ext cx="1444625" cy="412750"/>
          </a:xfrm>
          <a:prstGeom prst="rect">
            <a:avLst/>
          </a:prstGeom>
          <a:noFill/>
          <a:ln w="9525">
            <a:noFill/>
            <a:round/>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5" name="Rectangle 4"/>
          <p:cNvSpPr>
            <a:spLocks noGrp="1" noChangeArrowheads="1"/>
          </p:cNvSpPr>
          <p:nvPr>
            <p:ph type="dt" sz="half" idx="10"/>
          </p:nvPr>
        </p:nvSpPr>
        <p:spPr/>
        <p:txBody>
          <a:bodyPr/>
          <a:lstStyle>
            <a:lvl1pPr>
              <a:defRPr smtClean="0"/>
            </a:lvl1pPr>
          </a:lstStyle>
          <a:p>
            <a:pPr>
              <a:defRPr/>
            </a:pPr>
            <a:r>
              <a:rPr lang="en-US" smtClean="0"/>
              <a:t>Google, Aug '16</a:t>
            </a:r>
            <a:endParaRPr lang="en-US"/>
          </a:p>
        </p:txBody>
      </p:sp>
      <p:sp>
        <p:nvSpPr>
          <p:cNvPr id="6" name="Rectangle 5"/>
          <p:cNvSpPr>
            <a:spLocks noGrp="1" noChangeArrowheads="1"/>
          </p:cNvSpPr>
          <p:nvPr>
            <p:ph type="ftr" sz="quarter" idx="11"/>
          </p:nvPr>
        </p:nvSpPr>
        <p:spPr/>
        <p:txBody>
          <a:bodyPr/>
          <a:lstStyle>
            <a:lvl1pPr>
              <a:defRPr smtClean="0"/>
            </a:lvl1pPr>
          </a:lstStyle>
          <a:p>
            <a:pPr>
              <a:defRPr/>
            </a:pPr>
            <a:r>
              <a:rPr lang="en-US" smtClean="0"/>
              <a:t>(c) 2016, C. Faloutsos</a:t>
            </a:r>
            <a:endParaRPr lang="en-US"/>
          </a:p>
        </p:txBody>
      </p:sp>
      <p:sp>
        <p:nvSpPr>
          <p:cNvPr id="7" name="Rectangle 6"/>
          <p:cNvSpPr>
            <a:spLocks noGrp="1" noChangeArrowheads="1"/>
          </p:cNvSpPr>
          <p:nvPr>
            <p:ph type="sldNum" sz="quarter" idx="12"/>
          </p:nvPr>
        </p:nvSpPr>
        <p:spPr/>
        <p:txBody>
          <a:bodyPr/>
          <a:lstStyle>
            <a:lvl1pPr>
              <a:defRPr/>
            </a:lvl1pPr>
          </a:lstStyle>
          <a:p>
            <a:pPr>
              <a:defRPr/>
            </a:pPr>
            <a:fld id="{103C5492-91F8-8542-ABB8-0E1026885B85}" type="slidenum">
              <a:rPr lang="en-US"/>
              <a:pPr>
                <a:defRPr/>
              </a:pPr>
              <a:t>‹#›</a:t>
            </a:fld>
            <a:endParaRPr lang="en-US"/>
          </a:p>
        </p:txBody>
      </p:sp>
    </p:spTree>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8"/>
          <p:cNvSpPr txBox="1">
            <a:spLocks noChangeArrowheads="1"/>
          </p:cNvSpPr>
          <p:nvPr/>
        </p:nvSpPr>
        <p:spPr bwMode="auto">
          <a:xfrm>
            <a:off x="615950" y="0"/>
            <a:ext cx="863600" cy="274638"/>
          </a:xfrm>
          <a:prstGeom prst="rect">
            <a:avLst/>
          </a:prstGeom>
          <a:noFill/>
          <a:ln w="28575">
            <a:noFill/>
            <a:miter lim="800000"/>
            <a:headEnd type="none" w="sm" len="sm"/>
            <a:tailEnd/>
          </a:ln>
          <a:effectLst/>
        </p:spPr>
        <p:txBody>
          <a:bodyPr wrap="none" anchor="ctr">
            <a:prstTxWarp prst="textNoShape">
              <a:avLst/>
            </a:prstTxWarp>
            <a:spAutoFit/>
          </a:bodyPr>
          <a:lstStyle/>
          <a:p>
            <a:pPr>
              <a:defRPr/>
            </a:pPr>
            <a:r>
              <a:rPr lang="en-US" sz="1200" b="1">
                <a:solidFill>
                  <a:srgbClr val="990000"/>
                </a:solidFill>
                <a:latin typeface="Times New Roman" charset="0"/>
              </a:rPr>
              <a:t>CMU SCS</a:t>
            </a:r>
            <a:endParaRPr lang="en-US" sz="3200" b="1">
              <a:solidFill>
                <a:srgbClr val="990000"/>
              </a:solidFill>
              <a:latin typeface="Times New Roman" charset="0"/>
            </a:endParaRPr>
          </a:p>
        </p:txBody>
      </p:sp>
      <p:pic>
        <p:nvPicPr>
          <p:cNvPr id="3" name="Picture 10"/>
          <p:cNvPicPr>
            <a:picLocks noChangeAspect="1" noChangeArrowheads="1"/>
          </p:cNvPicPr>
          <p:nvPr userDrawn="1"/>
        </p:nvPicPr>
        <p:blipFill>
          <a:blip r:embed="rId2"/>
          <a:srcRect/>
          <a:stretch>
            <a:fillRect/>
          </a:stretch>
        </p:blipFill>
        <p:spPr bwMode="auto">
          <a:xfrm>
            <a:off x="0" y="0"/>
            <a:ext cx="1444625" cy="412750"/>
          </a:xfrm>
          <a:prstGeom prst="rect">
            <a:avLst/>
          </a:prstGeom>
          <a:noFill/>
          <a:ln w="9525">
            <a:noFill/>
            <a:round/>
            <a:headEnd/>
            <a:tailEnd/>
          </a:ln>
        </p:spPr>
      </p:pic>
      <p:sp>
        <p:nvSpPr>
          <p:cNvPr id="4" name="Rectangle 4"/>
          <p:cNvSpPr>
            <a:spLocks noGrp="1" noChangeArrowheads="1"/>
          </p:cNvSpPr>
          <p:nvPr>
            <p:ph type="dt" sz="half" idx="10"/>
          </p:nvPr>
        </p:nvSpPr>
        <p:spPr/>
        <p:txBody>
          <a:bodyPr/>
          <a:lstStyle>
            <a:lvl1pPr>
              <a:defRPr smtClean="0"/>
            </a:lvl1pPr>
          </a:lstStyle>
          <a:p>
            <a:pPr>
              <a:defRPr/>
            </a:pPr>
            <a:r>
              <a:rPr lang="en-US" smtClean="0"/>
              <a:t>Google, Aug '16</a:t>
            </a:r>
            <a:endParaRPr lang="en-US"/>
          </a:p>
        </p:txBody>
      </p:sp>
      <p:sp>
        <p:nvSpPr>
          <p:cNvPr id="5" name="Rectangle 5"/>
          <p:cNvSpPr>
            <a:spLocks noGrp="1" noChangeArrowheads="1"/>
          </p:cNvSpPr>
          <p:nvPr>
            <p:ph type="ftr" sz="quarter" idx="11"/>
          </p:nvPr>
        </p:nvSpPr>
        <p:spPr/>
        <p:txBody>
          <a:bodyPr/>
          <a:lstStyle>
            <a:lvl1pPr>
              <a:defRPr smtClean="0"/>
            </a:lvl1pPr>
          </a:lstStyle>
          <a:p>
            <a:pPr>
              <a:defRPr/>
            </a:pPr>
            <a:r>
              <a:rPr lang="en-US" smtClean="0"/>
              <a:t>(c) 2016, C. Faloutsos</a:t>
            </a:r>
            <a:endParaRPr lang="en-US"/>
          </a:p>
        </p:txBody>
      </p:sp>
      <p:sp>
        <p:nvSpPr>
          <p:cNvPr id="6" name="Rectangle 6"/>
          <p:cNvSpPr>
            <a:spLocks noGrp="1" noChangeArrowheads="1"/>
          </p:cNvSpPr>
          <p:nvPr>
            <p:ph type="sldNum" sz="quarter" idx="12"/>
          </p:nvPr>
        </p:nvSpPr>
        <p:spPr/>
        <p:txBody>
          <a:bodyPr/>
          <a:lstStyle>
            <a:lvl1pPr>
              <a:defRPr/>
            </a:lvl1pPr>
          </a:lstStyle>
          <a:p>
            <a:pPr>
              <a:defRPr/>
            </a:pPr>
            <a:fld id="{7A65676E-2EEE-EE43-9455-E89CF47354F6}" type="slidenum">
              <a:rPr lang="en-US"/>
              <a:pPr>
                <a:defRPr/>
              </a:pPr>
              <a:t>‹#›</a:t>
            </a:fld>
            <a:endParaRPr lang="en-US"/>
          </a:p>
        </p:txBody>
      </p:sp>
    </p:spTree>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8"/>
          <p:cNvSpPr txBox="1">
            <a:spLocks noChangeArrowheads="1"/>
          </p:cNvSpPr>
          <p:nvPr/>
        </p:nvSpPr>
        <p:spPr bwMode="auto">
          <a:xfrm>
            <a:off x="615950" y="0"/>
            <a:ext cx="863600" cy="274638"/>
          </a:xfrm>
          <a:prstGeom prst="rect">
            <a:avLst/>
          </a:prstGeom>
          <a:noFill/>
          <a:ln w="28575">
            <a:noFill/>
            <a:miter lim="800000"/>
            <a:headEnd type="none" w="sm" len="sm"/>
            <a:tailEnd/>
          </a:ln>
          <a:effectLst/>
        </p:spPr>
        <p:txBody>
          <a:bodyPr wrap="none" anchor="ctr">
            <a:prstTxWarp prst="textNoShape">
              <a:avLst/>
            </a:prstTxWarp>
            <a:spAutoFit/>
          </a:bodyPr>
          <a:lstStyle/>
          <a:p>
            <a:pPr>
              <a:defRPr/>
            </a:pPr>
            <a:r>
              <a:rPr lang="en-US" sz="1200" b="1">
                <a:solidFill>
                  <a:srgbClr val="990000"/>
                </a:solidFill>
                <a:latin typeface="Times New Roman" charset="0"/>
              </a:rPr>
              <a:t>CMU SCS</a:t>
            </a:r>
            <a:endParaRPr lang="en-US" sz="3200" b="1">
              <a:solidFill>
                <a:srgbClr val="990000"/>
              </a:solidFill>
              <a:latin typeface="Times New Roman" charset="0"/>
            </a:endParaRPr>
          </a:p>
        </p:txBody>
      </p:sp>
      <p:pic>
        <p:nvPicPr>
          <p:cNvPr id="6" name="Picture 10"/>
          <p:cNvPicPr>
            <a:picLocks noChangeAspect="1" noChangeArrowheads="1"/>
          </p:cNvPicPr>
          <p:nvPr userDrawn="1"/>
        </p:nvPicPr>
        <p:blipFill>
          <a:blip r:embed="rId2"/>
          <a:srcRect/>
          <a:stretch>
            <a:fillRect/>
          </a:stretch>
        </p:blipFill>
        <p:spPr bwMode="auto">
          <a:xfrm>
            <a:off x="0" y="0"/>
            <a:ext cx="1444625" cy="412750"/>
          </a:xfrm>
          <a:prstGeom prst="rect">
            <a:avLst/>
          </a:prstGeom>
          <a:noFill/>
          <a:ln w="9525">
            <a:noFill/>
            <a:round/>
            <a:headEnd/>
            <a:tailEnd/>
          </a:ln>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Rectangle 6"/>
          <p:cNvSpPr>
            <a:spLocks noGrp="1" noChangeArrowheads="1"/>
          </p:cNvSpPr>
          <p:nvPr>
            <p:ph type="dt" sz="half" idx="10"/>
          </p:nvPr>
        </p:nvSpPr>
        <p:spPr/>
        <p:txBody>
          <a:bodyPr/>
          <a:lstStyle>
            <a:lvl1pPr>
              <a:defRPr smtClean="0"/>
            </a:lvl1pPr>
          </a:lstStyle>
          <a:p>
            <a:pPr>
              <a:defRPr/>
            </a:pPr>
            <a:r>
              <a:rPr lang="en-US" smtClean="0"/>
              <a:t>Google, Aug '16</a:t>
            </a:r>
            <a:endParaRPr lang="en-US"/>
          </a:p>
        </p:txBody>
      </p:sp>
      <p:sp>
        <p:nvSpPr>
          <p:cNvPr id="8" name="Rectangle 7"/>
          <p:cNvSpPr>
            <a:spLocks noGrp="1" noChangeArrowheads="1"/>
          </p:cNvSpPr>
          <p:nvPr>
            <p:ph type="ftr" sz="quarter" idx="11"/>
          </p:nvPr>
        </p:nvSpPr>
        <p:spPr/>
        <p:txBody>
          <a:bodyPr/>
          <a:lstStyle>
            <a:lvl1pPr>
              <a:defRPr smtClean="0"/>
            </a:lvl1pPr>
          </a:lstStyle>
          <a:p>
            <a:pPr>
              <a:defRPr/>
            </a:pPr>
            <a:r>
              <a:rPr lang="en-US" smtClean="0"/>
              <a:t>(c) 2016, C. Faloutsos</a:t>
            </a:r>
            <a:endParaRPr lang="en-US"/>
          </a:p>
        </p:txBody>
      </p:sp>
      <p:sp>
        <p:nvSpPr>
          <p:cNvPr id="9" name="Rectangle 8"/>
          <p:cNvSpPr>
            <a:spLocks noGrp="1" noChangeArrowheads="1"/>
          </p:cNvSpPr>
          <p:nvPr>
            <p:ph type="sldNum" sz="quarter" idx="12"/>
          </p:nvPr>
        </p:nvSpPr>
        <p:spPr/>
        <p:txBody>
          <a:bodyPr/>
          <a:lstStyle>
            <a:lvl1pPr>
              <a:defRPr/>
            </a:lvl1pPr>
          </a:lstStyle>
          <a:p>
            <a:pPr>
              <a:defRPr/>
            </a:pPr>
            <a:fld id="{C9CD3D8F-8226-C44F-8600-6FDD01531D07}" type="slidenum">
              <a:rPr lang="en-US"/>
              <a:pPr>
                <a:defRPr/>
              </a:pPr>
              <a:t>‹#›</a:t>
            </a:fld>
            <a:endParaRPr lang="en-US"/>
          </a:p>
        </p:txBody>
      </p:sp>
    </p:spTree>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8"/>
          <p:cNvSpPr txBox="1">
            <a:spLocks noChangeArrowheads="1"/>
          </p:cNvSpPr>
          <p:nvPr/>
        </p:nvSpPr>
        <p:spPr bwMode="auto">
          <a:xfrm>
            <a:off x="615950" y="0"/>
            <a:ext cx="863600" cy="274638"/>
          </a:xfrm>
          <a:prstGeom prst="rect">
            <a:avLst/>
          </a:prstGeom>
          <a:noFill/>
          <a:ln w="28575">
            <a:noFill/>
            <a:miter lim="800000"/>
            <a:headEnd type="none" w="sm" len="sm"/>
            <a:tailEnd/>
          </a:ln>
          <a:effectLst/>
        </p:spPr>
        <p:txBody>
          <a:bodyPr wrap="none" anchor="ctr">
            <a:prstTxWarp prst="textNoShape">
              <a:avLst/>
            </a:prstTxWarp>
            <a:spAutoFit/>
          </a:bodyPr>
          <a:lstStyle/>
          <a:p>
            <a:pPr>
              <a:defRPr/>
            </a:pPr>
            <a:r>
              <a:rPr lang="en-US" sz="1200" b="1">
                <a:solidFill>
                  <a:srgbClr val="990000"/>
                </a:solidFill>
                <a:latin typeface="Times New Roman" charset="0"/>
              </a:rPr>
              <a:t>CMU SCS</a:t>
            </a:r>
            <a:endParaRPr lang="en-US" sz="3200" b="1">
              <a:solidFill>
                <a:srgbClr val="990000"/>
              </a:solidFill>
              <a:latin typeface="Times New Roman" charset="0"/>
            </a:endParaRPr>
          </a:p>
        </p:txBody>
      </p:sp>
      <p:pic>
        <p:nvPicPr>
          <p:cNvPr id="6" name="Picture 10"/>
          <p:cNvPicPr>
            <a:picLocks noChangeAspect="1" noChangeArrowheads="1"/>
          </p:cNvPicPr>
          <p:nvPr userDrawn="1"/>
        </p:nvPicPr>
        <p:blipFill>
          <a:blip r:embed="rId2"/>
          <a:srcRect/>
          <a:stretch>
            <a:fillRect/>
          </a:stretch>
        </p:blipFill>
        <p:spPr bwMode="auto">
          <a:xfrm>
            <a:off x="0" y="0"/>
            <a:ext cx="1444625" cy="412750"/>
          </a:xfrm>
          <a:prstGeom prst="rect">
            <a:avLst/>
          </a:prstGeom>
          <a:noFill/>
          <a:ln w="9525">
            <a:noFill/>
            <a:round/>
            <a:headEnd/>
            <a:tailEnd/>
          </a:ln>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Rectangle 6"/>
          <p:cNvSpPr>
            <a:spLocks noGrp="1" noChangeArrowheads="1"/>
          </p:cNvSpPr>
          <p:nvPr>
            <p:ph type="dt" sz="half" idx="10"/>
          </p:nvPr>
        </p:nvSpPr>
        <p:spPr/>
        <p:txBody>
          <a:bodyPr/>
          <a:lstStyle>
            <a:lvl1pPr>
              <a:defRPr smtClean="0"/>
            </a:lvl1pPr>
          </a:lstStyle>
          <a:p>
            <a:pPr>
              <a:defRPr/>
            </a:pPr>
            <a:r>
              <a:rPr lang="en-US" smtClean="0"/>
              <a:t>Google, Aug '16</a:t>
            </a:r>
            <a:endParaRPr lang="en-US"/>
          </a:p>
        </p:txBody>
      </p:sp>
      <p:sp>
        <p:nvSpPr>
          <p:cNvPr id="8" name="Rectangle 7"/>
          <p:cNvSpPr>
            <a:spLocks noGrp="1" noChangeArrowheads="1"/>
          </p:cNvSpPr>
          <p:nvPr>
            <p:ph type="ftr" sz="quarter" idx="11"/>
          </p:nvPr>
        </p:nvSpPr>
        <p:spPr/>
        <p:txBody>
          <a:bodyPr/>
          <a:lstStyle>
            <a:lvl1pPr>
              <a:defRPr smtClean="0"/>
            </a:lvl1pPr>
          </a:lstStyle>
          <a:p>
            <a:pPr>
              <a:defRPr/>
            </a:pPr>
            <a:r>
              <a:rPr lang="en-US" smtClean="0"/>
              <a:t>(c) 2016, C. Faloutsos</a:t>
            </a:r>
            <a:endParaRPr lang="en-US"/>
          </a:p>
        </p:txBody>
      </p:sp>
      <p:sp>
        <p:nvSpPr>
          <p:cNvPr id="9" name="Rectangle 8"/>
          <p:cNvSpPr>
            <a:spLocks noGrp="1" noChangeArrowheads="1"/>
          </p:cNvSpPr>
          <p:nvPr>
            <p:ph type="sldNum" sz="quarter" idx="12"/>
          </p:nvPr>
        </p:nvSpPr>
        <p:spPr/>
        <p:txBody>
          <a:bodyPr/>
          <a:lstStyle>
            <a:lvl1pPr>
              <a:defRPr/>
            </a:lvl1pPr>
          </a:lstStyle>
          <a:p>
            <a:pPr>
              <a:defRPr/>
            </a:pPr>
            <a:fld id="{63143BB3-5CC7-8942-98DD-6DD0B51EECB5}" type="slidenum">
              <a:rPr lang="en-US"/>
              <a:pPr>
                <a:defRPr/>
              </a:pPr>
              <a:t>‹#›</a:t>
            </a:fld>
            <a:endParaRPr lang="en-US"/>
          </a:p>
        </p:txBody>
      </p:sp>
    </p:spTree>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447800"/>
            <a:ext cx="77724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767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smtClean="0">
                <a:latin typeface="Times New Roman" charset="0"/>
              </a:defRPr>
            </a:lvl1pPr>
          </a:lstStyle>
          <a:p>
            <a:pPr>
              <a:defRPr/>
            </a:pPr>
            <a:r>
              <a:rPr lang="en-US" smtClean="0"/>
              <a:t>Google, Aug '16</a:t>
            </a:r>
            <a:endParaRPr lang="en-US"/>
          </a:p>
        </p:txBody>
      </p:sp>
      <p:sp>
        <p:nvSpPr>
          <p:cNvPr id="23767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Times New Roman" charset="0"/>
              </a:defRPr>
            </a:lvl1pPr>
          </a:lstStyle>
          <a:p>
            <a:pPr>
              <a:defRPr/>
            </a:pPr>
            <a:r>
              <a:rPr lang="en-US" smtClean="0"/>
              <a:t>(c) 2016, C. Faloutsos</a:t>
            </a:r>
            <a:endParaRPr lang="en-US"/>
          </a:p>
        </p:txBody>
      </p:sp>
      <p:sp>
        <p:nvSpPr>
          <p:cNvPr id="23767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800">
                <a:latin typeface="Times New Roman" charset="0"/>
              </a:defRPr>
            </a:lvl1pPr>
          </a:lstStyle>
          <a:p>
            <a:pPr>
              <a:defRPr/>
            </a:pPr>
            <a:fld id="{6629BCF2-6520-6C49-93E1-80F2FA5CFBA4}" type="slidenum">
              <a:rPr lang="en-US"/>
              <a:pPr>
                <a:defRPr/>
              </a:pPr>
              <a:t>‹#›</a:t>
            </a:fld>
            <a:endParaRPr lang="en-US"/>
          </a:p>
        </p:txBody>
      </p:sp>
      <p:pic>
        <p:nvPicPr>
          <p:cNvPr id="1031" name="Picture 10"/>
          <p:cNvPicPr>
            <a:picLocks noChangeAspect="1" noChangeArrowheads="1"/>
          </p:cNvPicPr>
          <p:nvPr userDrawn="1"/>
        </p:nvPicPr>
        <p:blipFill>
          <a:blip r:embed="rId16"/>
          <a:srcRect/>
          <a:stretch>
            <a:fillRect/>
          </a:stretch>
        </p:blipFill>
        <p:spPr bwMode="auto">
          <a:xfrm>
            <a:off x="0" y="0"/>
            <a:ext cx="1444625" cy="412750"/>
          </a:xfrm>
          <a:prstGeom prst="rect">
            <a:avLst/>
          </a:prstGeom>
          <a:noFill/>
          <a:ln w="9525">
            <a:noFill/>
            <a:round/>
            <a:headEnd/>
            <a:tailEnd/>
          </a:ln>
        </p:spPr>
      </p:pic>
    </p:spTree>
  </p:cSld>
  <p:clrMap bg1="lt1" tx1="dk1" bg2="lt2" tx2="dk2" accent1="accent1" accent2="accent2" accent3="accent3" accent4="accent4" accent5="accent5" accent6="accent6" hlink="hlink" folHlink="folHlink"/>
  <p:sldLayoutIdLst>
    <p:sldLayoutId id="2147486059" r:id="rId1"/>
    <p:sldLayoutId id="2147486060" r:id="rId2"/>
    <p:sldLayoutId id="2147486061" r:id="rId3"/>
    <p:sldLayoutId id="2147486062" r:id="rId4"/>
    <p:sldLayoutId id="2147486063" r:id="rId5"/>
    <p:sldLayoutId id="2147486064" r:id="rId6"/>
    <p:sldLayoutId id="2147486065" r:id="rId7"/>
    <p:sldLayoutId id="2147486066" r:id="rId8"/>
    <p:sldLayoutId id="2147486067" r:id="rId9"/>
    <p:sldLayoutId id="2147486068" r:id="rId10"/>
    <p:sldLayoutId id="2147486069" r:id="rId11"/>
    <p:sldLayoutId id="2147486070" r:id="rId12"/>
    <p:sldLayoutId id="2147486071" r:id="rId13"/>
    <p:sldLayoutId id="2147486072" r:id="rId14"/>
  </p:sldLayoutIdLst>
  <p:transition xmlns:p14="http://schemas.microsoft.com/office/powerpoint/2010/main"/>
  <p:hf hdr="0"/>
  <p:txStyles>
    <p:titleStyle>
      <a:lvl1pPr algn="ctr" rtl="0" eaLnBrk="0" fontAlgn="base" hangingPunct="0">
        <a:spcBef>
          <a:spcPct val="0"/>
        </a:spcBef>
        <a:spcAft>
          <a:spcPct val="0"/>
        </a:spcAft>
        <a:defRPr sz="40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000" b="1">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2"/>
          </a:solidFill>
          <a:latin typeface="Times New Roman" pitchFamily="-112" charset="0"/>
          <a:ea typeface="ＭＳ Ｐゴシック" pitchFamily="-112" charset="-128"/>
          <a:cs typeface="ＭＳ Ｐゴシック" pitchFamily="-112" charset="-128"/>
        </a:defRPr>
      </a:lvl5pPr>
      <a:lvl6pPr marL="457200" algn="ctr" rtl="0" eaLnBrk="0" fontAlgn="base" hangingPunct="0">
        <a:spcBef>
          <a:spcPct val="0"/>
        </a:spcBef>
        <a:spcAft>
          <a:spcPct val="0"/>
        </a:spcAft>
        <a:defRPr sz="4000" b="1">
          <a:solidFill>
            <a:schemeClr val="tx2"/>
          </a:solidFill>
          <a:latin typeface="Times New Roman" pitchFamily="-112" charset="0"/>
        </a:defRPr>
      </a:lvl6pPr>
      <a:lvl7pPr marL="914400" algn="ctr" rtl="0" eaLnBrk="0" fontAlgn="base" hangingPunct="0">
        <a:spcBef>
          <a:spcPct val="0"/>
        </a:spcBef>
        <a:spcAft>
          <a:spcPct val="0"/>
        </a:spcAft>
        <a:defRPr sz="4000" b="1">
          <a:solidFill>
            <a:schemeClr val="tx2"/>
          </a:solidFill>
          <a:latin typeface="Times New Roman" pitchFamily="-112" charset="0"/>
        </a:defRPr>
      </a:lvl7pPr>
      <a:lvl8pPr marL="1371600" algn="ctr" rtl="0" eaLnBrk="0" fontAlgn="base" hangingPunct="0">
        <a:spcBef>
          <a:spcPct val="0"/>
        </a:spcBef>
        <a:spcAft>
          <a:spcPct val="0"/>
        </a:spcAft>
        <a:defRPr sz="4000" b="1">
          <a:solidFill>
            <a:schemeClr val="tx2"/>
          </a:solidFill>
          <a:latin typeface="Times New Roman" pitchFamily="-112" charset="0"/>
        </a:defRPr>
      </a:lvl8pPr>
      <a:lvl9pPr marL="1828800" algn="ctr" rtl="0" eaLnBrk="0" fontAlgn="base" hangingPunct="0">
        <a:spcBef>
          <a:spcPct val="0"/>
        </a:spcBef>
        <a:spcAft>
          <a:spcPct val="0"/>
        </a:spcAft>
        <a:defRPr sz="4000" b="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00.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oleObject" Target="../embeddings/oleObject5.bin"/><Relationship Id="rId5" Type="http://schemas.openxmlformats.org/officeDocument/2006/relationships/image" Target="../media/image146.emf"/><Relationship Id="rId6" Type="http://schemas.openxmlformats.org/officeDocument/2006/relationships/image" Target="../media/image147.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43.png"/></Relationships>
</file>

<file path=ppt/slides/_rels/slide102.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8.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43.png"/></Relationships>
</file>

<file path=ppt/slides/_rels/slide104.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9.png"/><Relationship Id="rId5" Type="http://schemas.openxmlformats.org/officeDocument/2006/relationships/image" Target="../media/image150.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105.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51.png"/><Relationship Id="rId5" Type="http://schemas.openxmlformats.org/officeDocument/2006/relationships/image" Target="../media/image152.png"/><Relationship Id="rId6" Type="http://schemas.openxmlformats.org/officeDocument/2006/relationships/image" Target="../media/image148.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6"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hyperlink" Target="http://www.morganclaypool.com/doi/abs/10.2200/S00449ED1V01Y201209DMK006" TargetMode="External"/><Relationship Id="rId4" Type="http://schemas.openxmlformats.org/officeDocument/2006/relationships/image" Target="../media/image32.jpeg"/><Relationship Id="rId5" Type="http://schemas.openxmlformats.org/officeDocument/2006/relationships/image" Target="../media/image33.png"/><Relationship Id="rId6" Type="http://schemas.openxmlformats.org/officeDocument/2006/relationships/image" Target="../media/image34.jpeg"/><Relationship Id="rId7"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jpe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jpe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emf"/><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8.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jpeg"/><Relationship Id="rId7" Type="http://schemas.openxmlformats.org/officeDocument/2006/relationships/image" Target="../media/image8.jpe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jpeg"/><Relationship Id="rId3" Type="http://schemas.openxmlformats.org/officeDocument/2006/relationships/image" Target="../media/image5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image" Target="../media/image5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jpe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63.jpeg"/></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64.xml.rels><?xml version="1.0" encoding="UTF-8" standalone="yes"?>
<Relationships xmlns="http://schemas.openxmlformats.org/package/2006/relationships"><Relationship Id="rId3" Type="http://schemas.openxmlformats.org/officeDocument/2006/relationships/image" Target="../media/image67.gif"/><Relationship Id="rId4" Type="http://schemas.openxmlformats.org/officeDocument/2006/relationships/image" Target="../media/image68.png"/><Relationship Id="rId5" Type="http://schemas.openxmlformats.org/officeDocument/2006/relationships/image" Target="../media/image69.png"/><Relationship Id="rId1" Type="http://schemas.openxmlformats.org/officeDocument/2006/relationships/slideLayout" Target="../slideLayouts/slideLayout1.xml"/><Relationship Id="rId2" Type="http://schemas.openxmlformats.org/officeDocument/2006/relationships/image" Target="../media/image66.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0.png"/></Relationships>
</file>

<file path=ppt/slides/_rels/slide66.xml.rels><?xml version="1.0" encoding="UTF-8" standalone="yes"?>
<Relationships xmlns="http://schemas.openxmlformats.org/package/2006/relationships"><Relationship Id="rId3" Type="http://schemas.openxmlformats.org/officeDocument/2006/relationships/image" Target="../media/image71.emf"/><Relationship Id="rId4" Type="http://schemas.openxmlformats.org/officeDocument/2006/relationships/image" Target="../media/image72.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73.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7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7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image" Target="../media/image76.emf"/><Relationship Id="rId4" Type="http://schemas.openxmlformats.org/officeDocument/2006/relationships/image" Target="../media/image77.emf"/><Relationship Id="rId1" Type="http://schemas.openxmlformats.org/officeDocument/2006/relationships/slideLayout" Target="../slideLayouts/slideLayout2.xml"/><Relationship Id="rId2" Type="http://schemas.openxmlformats.org/officeDocument/2006/relationships/image" Target="../media/image75.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emf"/><Relationship Id="rId3" Type="http://schemas.openxmlformats.org/officeDocument/2006/relationships/image" Target="../media/image77.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5" Type="http://schemas.openxmlformats.org/officeDocument/2006/relationships/image" Target="../media/image80.jpeg"/><Relationship Id="rId6" Type="http://schemas.openxmlformats.org/officeDocument/2006/relationships/image" Target="../media/image81.jpeg"/><Relationship Id="rId7" Type="http://schemas.openxmlformats.org/officeDocument/2006/relationships/image" Target="../media/image82.jpeg"/><Relationship Id="rId8" Type="http://schemas.openxmlformats.org/officeDocument/2006/relationships/image" Target="../media/image83.jpeg"/><Relationship Id="rId9" Type="http://schemas.openxmlformats.org/officeDocument/2006/relationships/image" Target="../media/image84.jpeg"/><Relationship Id="rId10" Type="http://schemas.openxmlformats.org/officeDocument/2006/relationships/image" Target="../media/image85.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74.xml.rels><?xml version="1.0" encoding="UTF-8" standalone="yes"?>
<Relationships xmlns="http://schemas.openxmlformats.org/package/2006/relationships"><Relationship Id="rId11" Type="http://schemas.openxmlformats.org/officeDocument/2006/relationships/image" Target="../media/image93.jpeg"/><Relationship Id="rId12" Type="http://schemas.openxmlformats.org/officeDocument/2006/relationships/image" Target="../media/image94.png"/><Relationship Id="rId13"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86.png"/><Relationship Id="rId4" Type="http://schemas.openxmlformats.org/officeDocument/2006/relationships/image" Target="../media/image43.jpeg"/><Relationship Id="rId5" Type="http://schemas.openxmlformats.org/officeDocument/2006/relationships/image" Target="../media/image87.png"/><Relationship Id="rId6" Type="http://schemas.openxmlformats.org/officeDocument/2006/relationships/image" Target="../media/image88.jpeg"/><Relationship Id="rId7" Type="http://schemas.openxmlformats.org/officeDocument/2006/relationships/image" Target="../media/image89.jpeg"/><Relationship Id="rId8" Type="http://schemas.openxmlformats.org/officeDocument/2006/relationships/image" Target="../media/image90.jpeg"/><Relationship Id="rId9" Type="http://schemas.openxmlformats.org/officeDocument/2006/relationships/image" Target="../media/image91.png"/><Relationship Id="rId10" Type="http://schemas.openxmlformats.org/officeDocument/2006/relationships/image" Target="../media/image92.jpeg"/></Relationships>
</file>

<file path=ppt/slides/_rels/slide75.xml.rels><?xml version="1.0" encoding="UTF-8" standalone="yes"?>
<Relationships xmlns="http://schemas.openxmlformats.org/package/2006/relationships"><Relationship Id="rId11" Type="http://schemas.openxmlformats.org/officeDocument/2006/relationships/image" Target="../media/image93.jpeg"/><Relationship Id="rId12" Type="http://schemas.openxmlformats.org/officeDocument/2006/relationships/image" Target="../media/image94.png"/><Relationship Id="rId13" Type="http://schemas.openxmlformats.org/officeDocument/2006/relationships/image" Target="../media/image95.png"/><Relationship Id="rId14" Type="http://schemas.openxmlformats.org/officeDocument/2006/relationships/image" Target="../media/image96.jpg"/><Relationship Id="rId15" Type="http://schemas.openxmlformats.org/officeDocument/2006/relationships/image" Target="../media/image97.png"/><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6.png"/><Relationship Id="rId4" Type="http://schemas.openxmlformats.org/officeDocument/2006/relationships/image" Target="../media/image43.jpeg"/><Relationship Id="rId5" Type="http://schemas.openxmlformats.org/officeDocument/2006/relationships/image" Target="../media/image87.png"/><Relationship Id="rId6" Type="http://schemas.openxmlformats.org/officeDocument/2006/relationships/image" Target="../media/image88.jpeg"/><Relationship Id="rId7" Type="http://schemas.openxmlformats.org/officeDocument/2006/relationships/image" Target="../media/image89.jpeg"/><Relationship Id="rId8" Type="http://schemas.openxmlformats.org/officeDocument/2006/relationships/image" Target="../media/image90.jpeg"/><Relationship Id="rId9" Type="http://schemas.openxmlformats.org/officeDocument/2006/relationships/image" Target="../media/image91.png"/><Relationship Id="rId10" Type="http://schemas.openxmlformats.org/officeDocument/2006/relationships/image" Target="../media/image92.jpeg"/></Relationships>
</file>

<file path=ppt/slides/_rels/slide7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98.jpeg"/><Relationship Id="rId5" Type="http://schemas.openxmlformats.org/officeDocument/2006/relationships/image" Target="../media/image99.png"/><Relationship Id="rId6"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74.png"/></Relationships>
</file>

<file path=ppt/slides/_rels/slide79.xml.rels><?xml version="1.0" encoding="UTF-8" standalone="yes"?>
<Relationships xmlns="http://schemas.openxmlformats.org/package/2006/relationships"><Relationship Id="rId3" Type="http://schemas.openxmlformats.org/officeDocument/2006/relationships/hyperlink" Target="http://www.morganclaypool.com/doi/abs/10.2200/S00449ED1V01Y201209DMK006" TargetMode="External"/><Relationship Id="rId4" Type="http://schemas.openxmlformats.org/officeDocument/2006/relationships/hyperlink" Target="http://arxiv.org/find/cs/1/au:+Akoglu_L/0/1/0/all/0/1" TargetMode="External"/><Relationship Id="rId5" Type="http://schemas.openxmlformats.org/officeDocument/2006/relationships/hyperlink" Target="http://arxiv.org/find/cs/1/au:+Tong_H/0/1/0/all/0/1" TargetMode="External"/><Relationship Id="rId6" Type="http://schemas.openxmlformats.org/officeDocument/2006/relationships/hyperlink" Target="http://arxiv.org/find/cs/1/au:+Koutra_D/0/1/0/all/0/1" TargetMode="External"/><Relationship Id="rId7" Type="http://schemas.openxmlformats.org/officeDocument/2006/relationships/hyperlink" Target="http://arxiv.org/abs/1404.4679" TargetMode="External"/><Relationship Id="rId8" Type="http://schemas.openxmlformats.org/officeDocument/2006/relationships/image" Target="../media/image100.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9.jpe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2.jpe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81.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2.jpeg"/><Relationship Id="rId5" Type="http://schemas.openxmlformats.org/officeDocument/2006/relationships/image" Target="../media/image60.png"/><Relationship Id="rId6" Type="http://schemas.openxmlformats.org/officeDocument/2006/relationships/image" Target="../media/image61.png"/><Relationship Id="rId7"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82.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jpeg"/><Relationship Id="rId7" Type="http://schemas.openxmlformats.org/officeDocument/2006/relationships/image" Target="../media/image107.png"/><Relationship Id="rId8" Type="http://schemas.openxmlformats.org/officeDocument/2006/relationships/image" Target="../media/image108.jpeg"/><Relationship Id="rId9" Type="http://schemas.openxmlformats.org/officeDocument/2006/relationships/image" Target="../media/image109.jpe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83.xml.rels><?xml version="1.0" encoding="UTF-8" standalone="yes"?>
<Relationships xmlns="http://schemas.openxmlformats.org/package/2006/relationships"><Relationship Id="rId11" Type="http://schemas.openxmlformats.org/officeDocument/2006/relationships/image" Target="../media/image118.png"/><Relationship Id="rId12" Type="http://schemas.openxmlformats.org/officeDocument/2006/relationships/image" Target="../media/image119.pn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png"/><Relationship Id="rId6" Type="http://schemas.openxmlformats.org/officeDocument/2006/relationships/image" Target="../media/image113.png"/><Relationship Id="rId7" Type="http://schemas.openxmlformats.org/officeDocument/2006/relationships/image" Target="../media/image114.png"/><Relationship Id="rId8" Type="http://schemas.openxmlformats.org/officeDocument/2006/relationships/image" Target="../media/image115.png"/><Relationship Id="rId9" Type="http://schemas.openxmlformats.org/officeDocument/2006/relationships/image" Target="../media/image116.gif"/><Relationship Id="rId10" Type="http://schemas.openxmlformats.org/officeDocument/2006/relationships/image" Target="../media/image117.png"/></Relationships>
</file>

<file path=ppt/slides/_rels/slide84.xml.rels><?xml version="1.0" encoding="UTF-8" standalone="yes"?>
<Relationships xmlns="http://schemas.openxmlformats.org/package/2006/relationships"><Relationship Id="rId11" Type="http://schemas.openxmlformats.org/officeDocument/2006/relationships/image" Target="../media/image128.png"/><Relationship Id="rId12" Type="http://schemas.openxmlformats.org/officeDocument/2006/relationships/image" Target="../media/image129.png"/><Relationship Id="rId13" Type="http://schemas.openxmlformats.org/officeDocument/2006/relationships/image" Target="../media/image130.png"/><Relationship Id="rId14" Type="http://schemas.openxmlformats.org/officeDocument/2006/relationships/image" Target="../media/image131.pn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122.png"/><Relationship Id="rId6" Type="http://schemas.openxmlformats.org/officeDocument/2006/relationships/image" Target="../media/image123.png"/><Relationship Id="rId7" Type="http://schemas.openxmlformats.org/officeDocument/2006/relationships/image" Target="../media/image124.png"/><Relationship Id="rId8" Type="http://schemas.openxmlformats.org/officeDocument/2006/relationships/image" Target="../media/image125.jpeg"/><Relationship Id="rId9" Type="http://schemas.openxmlformats.org/officeDocument/2006/relationships/image" Target="../media/image126.jpeg"/><Relationship Id="rId10" Type="http://schemas.openxmlformats.org/officeDocument/2006/relationships/image" Target="../media/image12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16.gif"/></Relationships>
</file>

<file path=ppt/slides/_rels/slide86.xml.rels><?xml version="1.0" encoding="UTF-8" standalone="yes"?>
<Relationships xmlns="http://schemas.openxmlformats.org/package/2006/relationships"><Relationship Id="rId3" Type="http://schemas.openxmlformats.org/officeDocument/2006/relationships/image" Target="../media/image116.gif"/><Relationship Id="rId4" Type="http://schemas.openxmlformats.org/officeDocument/2006/relationships/image" Target="../media/image132.png"/><Relationship Id="rId5" Type="http://schemas.openxmlformats.org/officeDocument/2006/relationships/image" Target="../media/image133.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87.xml.rels><?xml version="1.0" encoding="UTF-8" standalone="yes"?>
<Relationships xmlns="http://schemas.openxmlformats.org/package/2006/relationships"><Relationship Id="rId3" Type="http://schemas.openxmlformats.org/officeDocument/2006/relationships/image" Target="../media/image134.png"/><Relationship Id="rId4" Type="http://schemas.openxmlformats.org/officeDocument/2006/relationships/image" Target="../media/image135.png"/><Relationship Id="rId5" Type="http://schemas.openxmlformats.org/officeDocument/2006/relationships/image" Target="../media/image116.gi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88.xml.rels><?xml version="1.0" encoding="UTF-8" standalone="yes"?>
<Relationships xmlns="http://schemas.openxmlformats.org/package/2006/relationships"><Relationship Id="rId3" Type="http://schemas.openxmlformats.org/officeDocument/2006/relationships/image" Target="../media/image136.png"/><Relationship Id="rId4" Type="http://schemas.openxmlformats.org/officeDocument/2006/relationships/image" Target="../media/image137.png"/><Relationship Id="rId5" Type="http://schemas.openxmlformats.org/officeDocument/2006/relationships/image" Target="../media/image116.gif"/><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89.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9.png"/><Relationship Id="rId5" Type="http://schemas.openxmlformats.org/officeDocument/2006/relationships/image" Target="../media/image111.png"/><Relationship Id="rId6" Type="http://schemas.openxmlformats.org/officeDocument/2006/relationships/image" Target="../media/image140.png"/><Relationship Id="rId7" Type="http://schemas.openxmlformats.org/officeDocument/2006/relationships/image" Target="../media/image141.jpe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92.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3.png"/></Relationships>
</file>

<file path=ppt/slides/_rels/slide96.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oleObject" Target="../embeddings/oleObject1.bin"/><Relationship Id="rId5" Type="http://schemas.openxmlformats.org/officeDocument/2006/relationships/image" Target="../media/image146.emf"/><Relationship Id="rId6" Type="http://schemas.openxmlformats.org/officeDocument/2006/relationships/image" Target="../media/image147.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oleObject" Target="../embeddings/oleObject2.bin"/><Relationship Id="rId5" Type="http://schemas.openxmlformats.org/officeDocument/2006/relationships/image" Target="../media/image146.emf"/><Relationship Id="rId6" Type="http://schemas.openxmlformats.org/officeDocument/2006/relationships/image" Target="../media/image147.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oleObject" Target="../embeddings/oleObject3.bin"/><Relationship Id="rId5" Type="http://schemas.openxmlformats.org/officeDocument/2006/relationships/image" Target="../media/image146.emf"/><Relationship Id="rId6" Type="http://schemas.openxmlformats.org/officeDocument/2006/relationships/image" Target="../media/image147.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43.png"/><Relationship Id="rId4" Type="http://schemas.openxmlformats.org/officeDocument/2006/relationships/oleObject" Target="../embeddings/oleObject4.bin"/><Relationship Id="rId5" Type="http://schemas.openxmlformats.org/officeDocument/2006/relationships/image" Target="../media/image146.emf"/><Relationship Id="rId6" Type="http://schemas.openxmlformats.org/officeDocument/2006/relationships/image" Target="../media/image147.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704850" y="1379538"/>
            <a:ext cx="7772400" cy="2365375"/>
          </a:xfrm>
        </p:spPr>
        <p:txBody>
          <a:bodyPr/>
          <a:lstStyle/>
          <a:p>
            <a:r>
              <a:rPr lang="en-US" sz="4400" dirty="0" smtClean="0">
                <a:ea typeface="ＭＳ Ｐゴシック" charset="-128"/>
                <a:cs typeface="ＭＳ Ｐゴシック" charset="-128"/>
              </a:rPr>
              <a:t>Mining Large Graphs and Time Sequences:</a:t>
            </a:r>
            <a:br>
              <a:rPr lang="en-US" sz="4400" dirty="0" smtClean="0">
                <a:ea typeface="ＭＳ Ｐゴシック" charset="-128"/>
                <a:cs typeface="ＭＳ Ｐゴシック" charset="-128"/>
              </a:rPr>
            </a:br>
            <a:r>
              <a:rPr lang="en-US" dirty="0" smtClean="0"/>
              <a:t>Patterns, Anomalies, and Fraud Detection</a:t>
            </a:r>
            <a:endParaRPr lang="en-US" dirty="0" smtClean="0">
              <a:ea typeface="ＭＳ Ｐゴシック" charset="-128"/>
              <a:cs typeface="ＭＳ Ｐゴシック" charset="-128"/>
            </a:endParaRPr>
          </a:p>
        </p:txBody>
      </p:sp>
      <p:sp>
        <p:nvSpPr>
          <p:cNvPr id="18435" name="Rectangle 3"/>
          <p:cNvSpPr>
            <a:spLocks noGrp="1" noChangeArrowheads="1"/>
          </p:cNvSpPr>
          <p:nvPr>
            <p:ph type="subTitle" idx="1"/>
          </p:nvPr>
        </p:nvSpPr>
        <p:spPr/>
        <p:txBody>
          <a:bodyPr/>
          <a:lstStyle/>
          <a:p>
            <a:r>
              <a:rPr lang="en-US" sz="3600" i="1">
                <a:ea typeface="ＭＳ Ｐゴシック" charset="-128"/>
                <a:cs typeface="ＭＳ Ｐゴシック" charset="-128"/>
              </a:rPr>
              <a:t>Christos Faloutsos</a:t>
            </a:r>
            <a:endParaRPr lang="en-US" sz="3600">
              <a:ea typeface="ＭＳ Ｐゴシック" charset="-128"/>
              <a:cs typeface="ＭＳ Ｐゴシック" charset="-128"/>
            </a:endParaRPr>
          </a:p>
          <a:p>
            <a:r>
              <a:rPr lang="en-US" sz="3600">
                <a:ea typeface="ＭＳ Ｐゴシック" charset="-128"/>
                <a:cs typeface="ＭＳ Ｐゴシック" charset="-128"/>
              </a:rPr>
              <a:t>CMU</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Google, Aug '16</a:t>
            </a:r>
            <a:endParaRPr lang="en-US"/>
          </a:p>
        </p:txBody>
      </p:sp>
      <p:sp>
        <p:nvSpPr>
          <p:cNvPr id="5" name="Footer Placeholder 4"/>
          <p:cNvSpPr>
            <a:spLocks noGrp="1"/>
          </p:cNvSpPr>
          <p:nvPr>
            <p:ph type="ftr" sz="quarter" idx="11"/>
          </p:nvPr>
        </p:nvSpPr>
        <p:spPr/>
        <p:txBody>
          <a:bodyPr/>
          <a:lstStyle/>
          <a:p>
            <a:pPr>
              <a:defRPr/>
            </a:pPr>
            <a:r>
              <a:rPr lang="en-US" smtClean="0"/>
              <a:t>(c) 2016,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10</a:t>
            </a:fld>
            <a:endParaRPr lang="en-US"/>
          </a:p>
        </p:txBody>
      </p:sp>
      <p:sp>
        <p:nvSpPr>
          <p:cNvPr id="7" name="TextBox 6"/>
          <p:cNvSpPr txBox="1"/>
          <p:nvPr/>
        </p:nvSpPr>
        <p:spPr>
          <a:xfrm>
            <a:off x="1086065" y="2151727"/>
            <a:ext cx="6971880" cy="3785652"/>
          </a:xfrm>
          <a:prstGeom prst="rect">
            <a:avLst/>
          </a:prstGeom>
          <a:solidFill>
            <a:schemeClr val="tx2"/>
          </a:solidFill>
        </p:spPr>
        <p:txBody>
          <a:bodyPr wrap="none" rtlCol="0">
            <a:spAutoFit/>
          </a:bodyPr>
          <a:lstStyle/>
          <a:p>
            <a:r>
              <a:rPr lang="en-US" sz="8000" dirty="0" smtClean="0">
                <a:solidFill>
                  <a:schemeClr val="bg1"/>
                </a:solidFill>
              </a:rPr>
              <a:t>Part 1:</a:t>
            </a:r>
          </a:p>
          <a:p>
            <a:r>
              <a:rPr lang="en-US" sz="8000" dirty="0" smtClean="0">
                <a:solidFill>
                  <a:schemeClr val="bg1"/>
                </a:solidFill>
              </a:rPr>
              <a:t>Patterns, &amp; </a:t>
            </a:r>
          </a:p>
          <a:p>
            <a:r>
              <a:rPr lang="en-US" sz="8000" dirty="0" smtClean="0">
                <a:solidFill>
                  <a:schemeClr val="bg1"/>
                </a:solidFill>
              </a:rPr>
              <a:t>fraud detection</a:t>
            </a:r>
            <a:endParaRPr lang="en-US" sz="8000" dirty="0">
              <a:solidFill>
                <a:schemeClr val="bg1"/>
              </a:solidFill>
            </a:endParaRPr>
          </a:p>
        </p:txBody>
      </p:sp>
      <p:pic>
        <p:nvPicPr>
          <p:cNvPr id="8" name="Picture 4" descr="0iteration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416800" y="498456"/>
            <a:ext cx="1104900" cy="1216044"/>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132446" y="333856"/>
            <a:ext cx="5876203" cy="1015663"/>
          </a:xfrm>
          <a:prstGeom prst="rect">
            <a:avLst/>
          </a:prstGeom>
          <a:noFill/>
        </p:spPr>
        <p:txBody>
          <a:bodyPr wrap="none" rtlCol="0">
            <a:spAutoFit/>
          </a:bodyPr>
          <a:lstStyle/>
          <a:p>
            <a:r>
              <a:rPr lang="en-US" sz="6000" b="1" dirty="0" smtClean="0">
                <a:solidFill>
                  <a:schemeClr val="tx2"/>
                </a:solidFill>
              </a:rPr>
              <a:t>Greedy Algorithm</a:t>
            </a:r>
            <a:endParaRPr lang="en-US" sz="6000" b="1" dirty="0">
              <a:solidFill>
                <a:schemeClr val="tx2"/>
              </a:solidFill>
            </a:endParaRPr>
          </a:p>
        </p:txBody>
      </p:sp>
      <p:pic>
        <p:nvPicPr>
          <p:cNvPr id="6" name="Picture 12" descr="SC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4334" y="179986"/>
            <a:ext cx="1990725" cy="4762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14910"/>
            <a:ext cx="1375569" cy="369332"/>
          </a:xfrm>
          <a:prstGeom prst="rect">
            <a:avLst/>
          </a:prstGeom>
          <a:noFill/>
        </p:spPr>
        <p:txBody>
          <a:bodyPr wrap="none" rtlCol="0">
            <a:spAutoFit/>
          </a:bodyPr>
          <a:lstStyle/>
          <a:p>
            <a:r>
              <a:rPr lang="en-US" dirty="0" smtClean="0"/>
              <a:t>Introduction</a:t>
            </a:r>
            <a:endParaRPr lang="en-US" dirty="0"/>
          </a:p>
        </p:txBody>
      </p:sp>
      <p:sp>
        <p:nvSpPr>
          <p:cNvPr id="8" name="TextBox 7"/>
          <p:cNvSpPr txBox="1"/>
          <p:nvPr/>
        </p:nvSpPr>
        <p:spPr>
          <a:xfrm>
            <a:off x="2096471" y="-13958"/>
            <a:ext cx="954483" cy="369332"/>
          </a:xfrm>
          <a:prstGeom prst="rect">
            <a:avLst/>
          </a:prstGeom>
          <a:noFill/>
        </p:spPr>
        <p:txBody>
          <a:bodyPr wrap="none" rtlCol="0">
            <a:spAutoFit/>
          </a:bodyPr>
          <a:lstStyle/>
          <a:p>
            <a:r>
              <a:rPr lang="en-US" b="1" dirty="0" smtClean="0">
                <a:solidFill>
                  <a:srgbClr val="C00000"/>
                </a:solidFill>
              </a:rPr>
              <a:t>Method</a:t>
            </a:r>
            <a:endParaRPr lang="en-US" b="1" dirty="0">
              <a:solidFill>
                <a:srgbClr val="C00000"/>
              </a:solidFill>
            </a:endParaRPr>
          </a:p>
        </p:txBody>
      </p:sp>
      <p:sp>
        <p:nvSpPr>
          <p:cNvPr id="9" name="TextBox 8"/>
          <p:cNvSpPr txBox="1"/>
          <p:nvPr/>
        </p:nvSpPr>
        <p:spPr>
          <a:xfrm>
            <a:off x="3666530" y="-13006"/>
            <a:ext cx="1352743" cy="369332"/>
          </a:xfrm>
          <a:prstGeom prst="rect">
            <a:avLst/>
          </a:prstGeom>
          <a:noFill/>
        </p:spPr>
        <p:txBody>
          <a:bodyPr wrap="none" rtlCol="0">
            <a:spAutoFit/>
          </a:bodyPr>
          <a:lstStyle/>
          <a:p>
            <a:r>
              <a:rPr lang="en-US" dirty="0" smtClean="0"/>
              <a:t>Experiments</a:t>
            </a:r>
            <a:endParaRPr lang="en-US" dirty="0"/>
          </a:p>
        </p:txBody>
      </p:sp>
      <p:sp>
        <p:nvSpPr>
          <p:cNvPr id="10" name="TextBox 9"/>
          <p:cNvSpPr txBox="1"/>
          <p:nvPr/>
        </p:nvSpPr>
        <p:spPr>
          <a:xfrm>
            <a:off x="5645342" y="-12054"/>
            <a:ext cx="1210588" cy="369332"/>
          </a:xfrm>
          <a:prstGeom prst="rect">
            <a:avLst/>
          </a:prstGeom>
          <a:noFill/>
        </p:spPr>
        <p:txBody>
          <a:bodyPr wrap="none" rtlCol="0">
            <a:spAutoFit/>
          </a:bodyPr>
          <a:lstStyle/>
          <a:p>
            <a:r>
              <a:rPr lang="en-US" dirty="0" smtClean="0"/>
              <a:t>Conclusion</a:t>
            </a:r>
            <a:endParaRPr lang="en-US" dirty="0"/>
          </a:p>
        </p:txBody>
      </p:sp>
      <p:cxnSp>
        <p:nvCxnSpPr>
          <p:cNvPr id="11" name="Straight Connector 10"/>
          <p:cNvCxnSpPr/>
          <p:nvPr/>
        </p:nvCxnSpPr>
        <p:spPr>
          <a:xfrm>
            <a:off x="0" y="317351"/>
            <a:ext cx="685593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218243" y="5506510"/>
            <a:ext cx="8821814" cy="1323439"/>
          </a:xfrm>
          <a:prstGeom prst="rect">
            <a:avLst/>
          </a:prstGeom>
          <a:noFill/>
        </p:spPr>
        <p:txBody>
          <a:bodyPr wrap="square" rtlCol="0">
            <a:spAutoFit/>
          </a:bodyPr>
          <a:lstStyle/>
          <a:p>
            <a:pPr lvl="1"/>
            <a:r>
              <a:rPr lang="en-US" sz="4000" dirty="0" smtClean="0"/>
              <a:t>Delete rows / columns greedily to maximize g </a:t>
            </a:r>
            <a:endParaRPr lang="en-US" sz="4000" dirty="0"/>
          </a:p>
        </p:txBody>
      </p:sp>
      <p:sp>
        <p:nvSpPr>
          <p:cNvPr id="49" name="Rectangle 48"/>
          <p:cNvSpPr/>
          <p:nvPr/>
        </p:nvSpPr>
        <p:spPr>
          <a:xfrm>
            <a:off x="2413000" y="2003479"/>
            <a:ext cx="5159375" cy="2757851"/>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131495" y="3166417"/>
            <a:ext cx="3503285" cy="584776"/>
          </a:xfrm>
          <a:prstGeom prst="rect">
            <a:avLst/>
          </a:prstGeom>
          <a:noFill/>
        </p:spPr>
        <p:txBody>
          <a:bodyPr wrap="square" rtlCol="0">
            <a:spAutoFit/>
          </a:bodyPr>
          <a:lstStyle/>
          <a:p>
            <a:pPr algn="ctr"/>
            <a:r>
              <a:rPr lang="nl-NL" sz="3200" b="1" dirty="0" smtClean="0"/>
              <a:t>Users</a:t>
            </a:r>
          </a:p>
        </p:txBody>
      </p:sp>
      <p:sp>
        <p:nvSpPr>
          <p:cNvPr id="51" name="TextBox 50"/>
          <p:cNvSpPr txBox="1"/>
          <p:nvPr/>
        </p:nvSpPr>
        <p:spPr>
          <a:xfrm>
            <a:off x="3267630" y="1478314"/>
            <a:ext cx="3503285" cy="584776"/>
          </a:xfrm>
          <a:prstGeom prst="rect">
            <a:avLst/>
          </a:prstGeom>
          <a:noFill/>
        </p:spPr>
        <p:txBody>
          <a:bodyPr wrap="square" rtlCol="0">
            <a:spAutoFit/>
          </a:bodyPr>
          <a:lstStyle/>
          <a:p>
            <a:pPr algn="ctr"/>
            <a:r>
              <a:rPr lang="nl-NL" sz="3200" b="1" dirty="0" err="1" smtClean="0"/>
              <a:t>Products</a:t>
            </a:r>
            <a:endParaRPr lang="nl-NL" sz="3200" b="1" dirty="0" smtClean="0"/>
          </a:p>
        </p:txBody>
      </p:sp>
      <p:sp>
        <p:nvSpPr>
          <p:cNvPr id="52" name="TextBox 51"/>
          <p:cNvSpPr txBox="1"/>
          <p:nvPr/>
        </p:nvSpPr>
        <p:spPr>
          <a:xfrm>
            <a:off x="5864410" y="2834931"/>
            <a:ext cx="1141869" cy="584776"/>
          </a:xfrm>
          <a:prstGeom prst="rect">
            <a:avLst/>
          </a:prstGeom>
          <a:noFill/>
        </p:spPr>
        <p:txBody>
          <a:bodyPr wrap="square" rtlCol="0">
            <a:spAutoFit/>
          </a:bodyPr>
          <a:lstStyle/>
          <a:p>
            <a:pPr algn="ctr"/>
            <a:r>
              <a:rPr lang="nl-NL" sz="3200" b="1" i="1" dirty="0" smtClean="0">
                <a:solidFill>
                  <a:srgbClr val="000090"/>
                </a:solidFill>
              </a:rPr>
              <a:t>B</a:t>
            </a:r>
          </a:p>
        </p:txBody>
      </p:sp>
      <p:sp>
        <p:nvSpPr>
          <p:cNvPr id="53" name="Rectangle 52"/>
          <p:cNvSpPr/>
          <p:nvPr/>
        </p:nvSpPr>
        <p:spPr>
          <a:xfrm>
            <a:off x="5019273" y="3381375"/>
            <a:ext cx="2521352" cy="1379955"/>
          </a:xfrm>
          <a:prstGeom prst="rect">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2413000" y="3397250"/>
            <a:ext cx="2606274" cy="1375551"/>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p:cNvSpPr txBox="1"/>
          <p:nvPr/>
        </p:nvSpPr>
        <p:spPr>
          <a:xfrm>
            <a:off x="4267200" y="3776219"/>
            <a:ext cx="1141869" cy="584776"/>
          </a:xfrm>
          <a:prstGeom prst="rect">
            <a:avLst/>
          </a:prstGeom>
          <a:noFill/>
        </p:spPr>
        <p:txBody>
          <a:bodyPr wrap="square" rtlCol="0">
            <a:spAutoFit/>
          </a:bodyPr>
          <a:lstStyle/>
          <a:p>
            <a:pPr algn="ctr"/>
            <a:r>
              <a:rPr lang="nl-NL" sz="3200" b="1" i="1" dirty="0">
                <a:solidFill>
                  <a:srgbClr val="000090"/>
                </a:solidFill>
              </a:rPr>
              <a:t>A</a:t>
            </a:r>
            <a:endParaRPr lang="nl-NL" sz="3200" b="1" i="1" dirty="0" smtClean="0">
              <a:solidFill>
                <a:srgbClr val="000090"/>
              </a:solidFill>
            </a:endParaRPr>
          </a:p>
        </p:txBody>
      </p:sp>
      <p:sp>
        <p:nvSpPr>
          <p:cNvPr id="56" name="Rectangle 55"/>
          <p:cNvSpPr/>
          <p:nvPr/>
        </p:nvSpPr>
        <p:spPr>
          <a:xfrm>
            <a:off x="5019273" y="3397249"/>
            <a:ext cx="2553102" cy="1375551"/>
          </a:xfrm>
          <a:prstGeom prst="rect">
            <a:avLst/>
          </a:prstGeom>
          <a:noFill/>
          <a:ln w="381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57" name="TextBox 56"/>
          <p:cNvSpPr txBox="1"/>
          <p:nvPr/>
        </p:nvSpPr>
        <p:spPr>
          <a:xfrm>
            <a:off x="7211357" y="1998330"/>
            <a:ext cx="1141869" cy="461665"/>
          </a:xfrm>
          <a:prstGeom prst="rect">
            <a:avLst/>
          </a:prstGeom>
          <a:noFill/>
        </p:spPr>
        <p:txBody>
          <a:bodyPr wrap="square" rtlCol="0">
            <a:spAutoFit/>
          </a:bodyPr>
          <a:lstStyle/>
          <a:p>
            <a:pPr algn="ctr"/>
            <a:r>
              <a:rPr lang="nl-NL" sz="2400" i="1" dirty="0" smtClean="0"/>
              <a:t>0</a:t>
            </a:r>
          </a:p>
        </p:txBody>
      </p:sp>
      <p:sp>
        <p:nvSpPr>
          <p:cNvPr id="58" name="TextBox 57"/>
          <p:cNvSpPr txBox="1"/>
          <p:nvPr/>
        </p:nvSpPr>
        <p:spPr>
          <a:xfrm>
            <a:off x="7211357" y="2381562"/>
            <a:ext cx="1141869" cy="461665"/>
          </a:xfrm>
          <a:prstGeom prst="rect">
            <a:avLst/>
          </a:prstGeom>
          <a:noFill/>
        </p:spPr>
        <p:txBody>
          <a:bodyPr wrap="square" rtlCol="0">
            <a:spAutoFit/>
          </a:bodyPr>
          <a:lstStyle/>
          <a:p>
            <a:pPr algn="ctr"/>
            <a:r>
              <a:rPr lang="nl-NL" sz="2400" i="1" dirty="0" smtClean="0"/>
              <a:t>0</a:t>
            </a:r>
          </a:p>
        </p:txBody>
      </p:sp>
      <p:sp>
        <p:nvSpPr>
          <p:cNvPr id="59" name="TextBox 58"/>
          <p:cNvSpPr txBox="1"/>
          <p:nvPr/>
        </p:nvSpPr>
        <p:spPr>
          <a:xfrm>
            <a:off x="7211357" y="2769453"/>
            <a:ext cx="1141869" cy="461665"/>
          </a:xfrm>
          <a:prstGeom prst="rect">
            <a:avLst/>
          </a:prstGeom>
          <a:noFill/>
        </p:spPr>
        <p:txBody>
          <a:bodyPr wrap="square" rtlCol="0">
            <a:spAutoFit/>
          </a:bodyPr>
          <a:lstStyle/>
          <a:p>
            <a:pPr algn="ctr"/>
            <a:r>
              <a:rPr lang="nl-NL" sz="2400" i="1" dirty="0" smtClean="0"/>
              <a:t>1</a:t>
            </a:r>
          </a:p>
        </p:txBody>
      </p:sp>
      <p:sp>
        <p:nvSpPr>
          <p:cNvPr id="60" name="TextBox 59"/>
          <p:cNvSpPr txBox="1"/>
          <p:nvPr/>
        </p:nvSpPr>
        <p:spPr>
          <a:xfrm>
            <a:off x="7195482" y="3398451"/>
            <a:ext cx="1141869" cy="461665"/>
          </a:xfrm>
          <a:prstGeom prst="rect">
            <a:avLst/>
          </a:prstGeom>
          <a:noFill/>
        </p:spPr>
        <p:txBody>
          <a:bodyPr wrap="square" rtlCol="0">
            <a:spAutoFit/>
          </a:bodyPr>
          <a:lstStyle/>
          <a:p>
            <a:pPr algn="ctr"/>
            <a:r>
              <a:rPr lang="nl-NL" sz="2400" i="1" dirty="0" smtClean="0"/>
              <a:t>2</a:t>
            </a:r>
          </a:p>
        </p:txBody>
      </p:sp>
      <p:sp>
        <p:nvSpPr>
          <p:cNvPr id="61" name="TextBox 60"/>
          <p:cNvSpPr txBox="1"/>
          <p:nvPr/>
        </p:nvSpPr>
        <p:spPr>
          <a:xfrm>
            <a:off x="7195482" y="3829308"/>
            <a:ext cx="1141869" cy="461665"/>
          </a:xfrm>
          <a:prstGeom prst="rect">
            <a:avLst/>
          </a:prstGeom>
          <a:noFill/>
        </p:spPr>
        <p:txBody>
          <a:bodyPr wrap="square" rtlCol="0">
            <a:spAutoFit/>
          </a:bodyPr>
          <a:lstStyle/>
          <a:p>
            <a:pPr algn="ctr"/>
            <a:r>
              <a:rPr lang="nl-NL" sz="2400" i="1" dirty="0" smtClean="0"/>
              <a:t>2</a:t>
            </a:r>
          </a:p>
        </p:txBody>
      </p:sp>
      <p:sp>
        <p:nvSpPr>
          <p:cNvPr id="62" name="TextBox 61"/>
          <p:cNvSpPr txBox="1"/>
          <p:nvPr/>
        </p:nvSpPr>
        <p:spPr>
          <a:xfrm>
            <a:off x="7195482" y="4248949"/>
            <a:ext cx="1141869" cy="461665"/>
          </a:xfrm>
          <a:prstGeom prst="rect">
            <a:avLst/>
          </a:prstGeom>
          <a:noFill/>
        </p:spPr>
        <p:txBody>
          <a:bodyPr wrap="square" rtlCol="0">
            <a:spAutoFit/>
          </a:bodyPr>
          <a:lstStyle/>
          <a:p>
            <a:pPr algn="ctr"/>
            <a:r>
              <a:rPr lang="nl-NL" sz="2400" i="1" dirty="0" smtClean="0"/>
              <a:t>2</a:t>
            </a:r>
          </a:p>
        </p:txBody>
      </p:sp>
      <p:sp>
        <p:nvSpPr>
          <p:cNvPr id="63" name="TextBox 62"/>
          <p:cNvSpPr txBox="1"/>
          <p:nvPr/>
        </p:nvSpPr>
        <p:spPr>
          <a:xfrm>
            <a:off x="2413001" y="4704264"/>
            <a:ext cx="637954" cy="461665"/>
          </a:xfrm>
          <a:prstGeom prst="rect">
            <a:avLst/>
          </a:prstGeom>
          <a:noFill/>
        </p:spPr>
        <p:txBody>
          <a:bodyPr wrap="square" rtlCol="0">
            <a:spAutoFit/>
          </a:bodyPr>
          <a:lstStyle/>
          <a:p>
            <a:pPr algn="ctr"/>
            <a:r>
              <a:rPr lang="nl-NL" sz="2400" i="1" dirty="0" smtClean="0"/>
              <a:t>1</a:t>
            </a:r>
          </a:p>
        </p:txBody>
      </p:sp>
      <p:sp>
        <p:nvSpPr>
          <p:cNvPr id="64" name="TextBox 63"/>
          <p:cNvSpPr txBox="1"/>
          <p:nvPr/>
        </p:nvSpPr>
        <p:spPr>
          <a:xfrm>
            <a:off x="3012701" y="4699980"/>
            <a:ext cx="637954" cy="461665"/>
          </a:xfrm>
          <a:prstGeom prst="rect">
            <a:avLst/>
          </a:prstGeom>
          <a:noFill/>
        </p:spPr>
        <p:txBody>
          <a:bodyPr wrap="square" rtlCol="0">
            <a:spAutoFit/>
          </a:bodyPr>
          <a:lstStyle/>
          <a:p>
            <a:pPr algn="ctr"/>
            <a:r>
              <a:rPr lang="nl-NL" sz="2400" i="1" dirty="0" smtClean="0"/>
              <a:t>1</a:t>
            </a:r>
          </a:p>
        </p:txBody>
      </p:sp>
      <p:sp>
        <p:nvSpPr>
          <p:cNvPr id="65" name="TextBox 64"/>
          <p:cNvSpPr txBox="1"/>
          <p:nvPr/>
        </p:nvSpPr>
        <p:spPr>
          <a:xfrm>
            <a:off x="3738960" y="4720343"/>
            <a:ext cx="637954" cy="461665"/>
          </a:xfrm>
          <a:prstGeom prst="rect">
            <a:avLst/>
          </a:prstGeom>
          <a:noFill/>
        </p:spPr>
        <p:txBody>
          <a:bodyPr wrap="square" rtlCol="0">
            <a:spAutoFit/>
          </a:bodyPr>
          <a:lstStyle/>
          <a:p>
            <a:pPr algn="ctr"/>
            <a:r>
              <a:rPr lang="nl-NL" sz="2400" i="1" dirty="0" smtClean="0"/>
              <a:t>1</a:t>
            </a:r>
          </a:p>
        </p:txBody>
      </p:sp>
      <p:sp>
        <p:nvSpPr>
          <p:cNvPr id="66" name="TextBox 65"/>
          <p:cNvSpPr txBox="1"/>
          <p:nvPr/>
        </p:nvSpPr>
        <p:spPr>
          <a:xfrm>
            <a:off x="4338660" y="4716059"/>
            <a:ext cx="637954" cy="461665"/>
          </a:xfrm>
          <a:prstGeom prst="rect">
            <a:avLst/>
          </a:prstGeom>
          <a:noFill/>
        </p:spPr>
        <p:txBody>
          <a:bodyPr wrap="square" rtlCol="0">
            <a:spAutoFit/>
          </a:bodyPr>
          <a:lstStyle/>
          <a:p>
            <a:pPr algn="ctr"/>
            <a:r>
              <a:rPr lang="nl-NL" sz="2400" i="1" dirty="0" smtClean="0"/>
              <a:t>1</a:t>
            </a:r>
          </a:p>
        </p:txBody>
      </p:sp>
      <p:sp>
        <p:nvSpPr>
          <p:cNvPr id="67" name="TextBox 66"/>
          <p:cNvSpPr txBox="1"/>
          <p:nvPr/>
        </p:nvSpPr>
        <p:spPr>
          <a:xfrm>
            <a:off x="5027012" y="4724831"/>
            <a:ext cx="637954" cy="461665"/>
          </a:xfrm>
          <a:prstGeom prst="rect">
            <a:avLst/>
          </a:prstGeom>
          <a:noFill/>
        </p:spPr>
        <p:txBody>
          <a:bodyPr wrap="square" rtlCol="0">
            <a:spAutoFit/>
          </a:bodyPr>
          <a:lstStyle/>
          <a:p>
            <a:pPr algn="ctr"/>
            <a:r>
              <a:rPr lang="nl-NL" sz="2400" i="1" dirty="0" smtClean="0"/>
              <a:t>1</a:t>
            </a:r>
          </a:p>
        </p:txBody>
      </p:sp>
      <p:sp>
        <p:nvSpPr>
          <p:cNvPr id="68" name="TextBox 67"/>
          <p:cNvSpPr txBox="1"/>
          <p:nvPr/>
        </p:nvSpPr>
        <p:spPr>
          <a:xfrm>
            <a:off x="5626712" y="4720547"/>
            <a:ext cx="637954" cy="461665"/>
          </a:xfrm>
          <a:prstGeom prst="rect">
            <a:avLst/>
          </a:prstGeom>
          <a:noFill/>
        </p:spPr>
        <p:txBody>
          <a:bodyPr wrap="square" rtlCol="0">
            <a:spAutoFit/>
          </a:bodyPr>
          <a:lstStyle/>
          <a:p>
            <a:pPr algn="ctr"/>
            <a:r>
              <a:rPr lang="nl-NL" sz="2400" i="1" dirty="0" smtClean="0"/>
              <a:t>1</a:t>
            </a:r>
          </a:p>
        </p:txBody>
      </p:sp>
      <p:sp>
        <p:nvSpPr>
          <p:cNvPr id="69" name="TextBox 68"/>
          <p:cNvSpPr txBox="1"/>
          <p:nvPr/>
        </p:nvSpPr>
        <p:spPr>
          <a:xfrm>
            <a:off x="6352971" y="4740910"/>
            <a:ext cx="637954" cy="461665"/>
          </a:xfrm>
          <a:prstGeom prst="rect">
            <a:avLst/>
          </a:prstGeom>
          <a:noFill/>
        </p:spPr>
        <p:txBody>
          <a:bodyPr wrap="square" rtlCol="0">
            <a:spAutoFit/>
          </a:bodyPr>
          <a:lstStyle/>
          <a:p>
            <a:pPr algn="ctr"/>
            <a:r>
              <a:rPr lang="nl-NL" sz="2400" i="1" dirty="0" smtClean="0"/>
              <a:t>1</a:t>
            </a:r>
          </a:p>
        </p:txBody>
      </p:sp>
      <p:sp>
        <p:nvSpPr>
          <p:cNvPr id="70" name="TextBox 69"/>
          <p:cNvSpPr txBox="1"/>
          <p:nvPr/>
        </p:nvSpPr>
        <p:spPr>
          <a:xfrm>
            <a:off x="6952671" y="4736626"/>
            <a:ext cx="637954" cy="461665"/>
          </a:xfrm>
          <a:prstGeom prst="rect">
            <a:avLst/>
          </a:prstGeom>
          <a:noFill/>
        </p:spPr>
        <p:txBody>
          <a:bodyPr wrap="square" rtlCol="0">
            <a:spAutoFit/>
          </a:bodyPr>
          <a:lstStyle/>
          <a:p>
            <a:pPr algn="ctr"/>
            <a:r>
              <a:rPr lang="nl-NL" sz="2400" i="1" dirty="0" smtClean="0"/>
              <a:t>1</a:t>
            </a:r>
          </a:p>
        </p:txBody>
      </p:sp>
      <p:sp>
        <p:nvSpPr>
          <p:cNvPr id="71" name="TextBox 70"/>
          <p:cNvSpPr txBox="1"/>
          <p:nvPr/>
        </p:nvSpPr>
        <p:spPr>
          <a:xfrm>
            <a:off x="6346467" y="3396258"/>
            <a:ext cx="637954" cy="461665"/>
          </a:xfrm>
          <a:prstGeom prst="rect">
            <a:avLst/>
          </a:prstGeom>
          <a:noFill/>
        </p:spPr>
        <p:txBody>
          <a:bodyPr wrap="square" rtlCol="0">
            <a:spAutoFit/>
          </a:bodyPr>
          <a:lstStyle/>
          <a:p>
            <a:pPr algn="ctr"/>
            <a:r>
              <a:rPr lang="nl-NL" sz="2400" i="1" dirty="0" smtClean="0"/>
              <a:t>2</a:t>
            </a:r>
          </a:p>
        </p:txBody>
      </p:sp>
      <p:sp>
        <p:nvSpPr>
          <p:cNvPr id="72" name="TextBox 71"/>
          <p:cNvSpPr txBox="1"/>
          <p:nvPr/>
        </p:nvSpPr>
        <p:spPr>
          <a:xfrm>
            <a:off x="6353029" y="3845829"/>
            <a:ext cx="637954" cy="461665"/>
          </a:xfrm>
          <a:prstGeom prst="rect">
            <a:avLst/>
          </a:prstGeom>
          <a:noFill/>
        </p:spPr>
        <p:txBody>
          <a:bodyPr wrap="square" rtlCol="0">
            <a:spAutoFit/>
          </a:bodyPr>
          <a:lstStyle/>
          <a:p>
            <a:pPr algn="ctr"/>
            <a:r>
              <a:rPr lang="nl-NL" sz="2400" i="1" dirty="0" smtClean="0"/>
              <a:t>2</a:t>
            </a:r>
          </a:p>
        </p:txBody>
      </p:sp>
      <p:sp>
        <p:nvSpPr>
          <p:cNvPr id="73" name="TextBox 72"/>
          <p:cNvSpPr txBox="1"/>
          <p:nvPr/>
        </p:nvSpPr>
        <p:spPr>
          <a:xfrm>
            <a:off x="6949717" y="4264013"/>
            <a:ext cx="637954" cy="461665"/>
          </a:xfrm>
          <a:prstGeom prst="rect">
            <a:avLst/>
          </a:prstGeom>
          <a:noFill/>
        </p:spPr>
        <p:txBody>
          <a:bodyPr wrap="square" rtlCol="0">
            <a:spAutoFit/>
          </a:bodyPr>
          <a:lstStyle/>
          <a:p>
            <a:pPr algn="ctr"/>
            <a:r>
              <a:rPr lang="nl-NL" sz="2400" i="1" dirty="0" smtClean="0"/>
              <a:t>2</a:t>
            </a:r>
          </a:p>
        </p:txBody>
      </p:sp>
      <p:sp>
        <p:nvSpPr>
          <p:cNvPr id="74" name="TextBox 73"/>
          <p:cNvSpPr txBox="1"/>
          <p:nvPr/>
        </p:nvSpPr>
        <p:spPr>
          <a:xfrm>
            <a:off x="6368325" y="4264013"/>
            <a:ext cx="637954" cy="461665"/>
          </a:xfrm>
          <a:prstGeom prst="rect">
            <a:avLst/>
          </a:prstGeom>
          <a:noFill/>
        </p:spPr>
        <p:txBody>
          <a:bodyPr wrap="square" rtlCol="0">
            <a:spAutoFit/>
          </a:bodyPr>
          <a:lstStyle/>
          <a:p>
            <a:pPr algn="ctr"/>
            <a:r>
              <a:rPr lang="nl-NL" sz="2400" i="1" dirty="0" smtClean="0"/>
              <a:t>2</a:t>
            </a:r>
          </a:p>
        </p:txBody>
      </p:sp>
      <p:sp>
        <p:nvSpPr>
          <p:cNvPr id="75" name="TextBox 74"/>
          <p:cNvSpPr txBox="1"/>
          <p:nvPr/>
        </p:nvSpPr>
        <p:spPr>
          <a:xfrm>
            <a:off x="6918546" y="3844241"/>
            <a:ext cx="637954" cy="461665"/>
          </a:xfrm>
          <a:prstGeom prst="rect">
            <a:avLst/>
          </a:prstGeom>
          <a:noFill/>
        </p:spPr>
        <p:txBody>
          <a:bodyPr wrap="square" rtlCol="0">
            <a:spAutoFit/>
          </a:bodyPr>
          <a:lstStyle/>
          <a:p>
            <a:pPr algn="ctr"/>
            <a:r>
              <a:rPr lang="nl-NL" sz="2400" i="1" dirty="0" smtClean="0"/>
              <a:t>2</a:t>
            </a:r>
          </a:p>
        </p:txBody>
      </p:sp>
      <p:sp>
        <p:nvSpPr>
          <p:cNvPr id="76" name="TextBox 75"/>
          <p:cNvSpPr txBox="1"/>
          <p:nvPr/>
        </p:nvSpPr>
        <p:spPr>
          <a:xfrm>
            <a:off x="6936796" y="3409564"/>
            <a:ext cx="637954" cy="461665"/>
          </a:xfrm>
          <a:prstGeom prst="rect">
            <a:avLst/>
          </a:prstGeom>
          <a:noFill/>
        </p:spPr>
        <p:txBody>
          <a:bodyPr wrap="square" rtlCol="0">
            <a:spAutoFit/>
          </a:bodyPr>
          <a:lstStyle/>
          <a:p>
            <a:pPr algn="ctr"/>
            <a:r>
              <a:rPr lang="nl-NL" sz="2400" i="1" dirty="0" smtClean="0"/>
              <a:t>2</a:t>
            </a:r>
          </a:p>
        </p:txBody>
      </p:sp>
      <p:sp>
        <p:nvSpPr>
          <p:cNvPr id="77" name="TextBox 76"/>
          <p:cNvSpPr txBox="1"/>
          <p:nvPr/>
        </p:nvSpPr>
        <p:spPr>
          <a:xfrm>
            <a:off x="5142996" y="3422276"/>
            <a:ext cx="637954" cy="461665"/>
          </a:xfrm>
          <a:prstGeom prst="rect">
            <a:avLst/>
          </a:prstGeom>
          <a:noFill/>
        </p:spPr>
        <p:txBody>
          <a:bodyPr wrap="square" rtlCol="0">
            <a:spAutoFit/>
          </a:bodyPr>
          <a:lstStyle/>
          <a:p>
            <a:pPr algn="ctr"/>
            <a:r>
              <a:rPr lang="nl-NL" sz="2400" i="1" dirty="0" smtClean="0"/>
              <a:t>2</a:t>
            </a:r>
          </a:p>
        </p:txBody>
      </p:sp>
      <p:sp>
        <p:nvSpPr>
          <p:cNvPr id="78" name="TextBox 77"/>
          <p:cNvSpPr txBox="1"/>
          <p:nvPr/>
        </p:nvSpPr>
        <p:spPr>
          <a:xfrm>
            <a:off x="5149558" y="3871847"/>
            <a:ext cx="637954" cy="461665"/>
          </a:xfrm>
          <a:prstGeom prst="rect">
            <a:avLst/>
          </a:prstGeom>
          <a:noFill/>
        </p:spPr>
        <p:txBody>
          <a:bodyPr wrap="square" rtlCol="0">
            <a:spAutoFit/>
          </a:bodyPr>
          <a:lstStyle/>
          <a:p>
            <a:pPr algn="ctr"/>
            <a:r>
              <a:rPr lang="nl-NL" sz="2400" i="1" dirty="0" smtClean="0"/>
              <a:t>2</a:t>
            </a:r>
          </a:p>
        </p:txBody>
      </p:sp>
      <p:sp>
        <p:nvSpPr>
          <p:cNvPr id="79" name="TextBox 78"/>
          <p:cNvSpPr txBox="1"/>
          <p:nvPr/>
        </p:nvSpPr>
        <p:spPr>
          <a:xfrm>
            <a:off x="5762121" y="4274156"/>
            <a:ext cx="637954" cy="461665"/>
          </a:xfrm>
          <a:prstGeom prst="rect">
            <a:avLst/>
          </a:prstGeom>
          <a:noFill/>
        </p:spPr>
        <p:txBody>
          <a:bodyPr wrap="square" rtlCol="0">
            <a:spAutoFit/>
          </a:bodyPr>
          <a:lstStyle/>
          <a:p>
            <a:pPr algn="ctr"/>
            <a:r>
              <a:rPr lang="nl-NL" sz="2400" i="1" dirty="0" smtClean="0"/>
              <a:t>2</a:t>
            </a:r>
          </a:p>
        </p:txBody>
      </p:sp>
      <p:sp>
        <p:nvSpPr>
          <p:cNvPr id="80" name="TextBox 79"/>
          <p:cNvSpPr txBox="1"/>
          <p:nvPr/>
        </p:nvSpPr>
        <p:spPr>
          <a:xfrm>
            <a:off x="5164854" y="4290031"/>
            <a:ext cx="637954" cy="461665"/>
          </a:xfrm>
          <a:prstGeom prst="rect">
            <a:avLst/>
          </a:prstGeom>
          <a:noFill/>
        </p:spPr>
        <p:txBody>
          <a:bodyPr wrap="square" rtlCol="0">
            <a:spAutoFit/>
          </a:bodyPr>
          <a:lstStyle/>
          <a:p>
            <a:pPr algn="ctr"/>
            <a:r>
              <a:rPr lang="nl-NL" sz="2400" i="1" dirty="0" smtClean="0"/>
              <a:t>2</a:t>
            </a:r>
          </a:p>
        </p:txBody>
      </p:sp>
      <p:sp>
        <p:nvSpPr>
          <p:cNvPr id="81" name="TextBox 80"/>
          <p:cNvSpPr txBox="1"/>
          <p:nvPr/>
        </p:nvSpPr>
        <p:spPr>
          <a:xfrm>
            <a:off x="5749200" y="3419707"/>
            <a:ext cx="637954" cy="461665"/>
          </a:xfrm>
          <a:prstGeom prst="rect">
            <a:avLst/>
          </a:prstGeom>
          <a:noFill/>
        </p:spPr>
        <p:txBody>
          <a:bodyPr wrap="square" rtlCol="0">
            <a:spAutoFit/>
          </a:bodyPr>
          <a:lstStyle/>
          <a:p>
            <a:pPr algn="ctr"/>
            <a:r>
              <a:rPr lang="nl-NL" sz="2400" i="1" dirty="0" smtClean="0"/>
              <a:t>2</a:t>
            </a:r>
          </a:p>
        </p:txBody>
      </p:sp>
      <p:graphicFrame>
        <p:nvGraphicFramePr>
          <p:cNvPr id="82" name="Object 81"/>
          <p:cNvGraphicFramePr>
            <a:graphicFrameLocks noChangeAspect="1"/>
          </p:cNvGraphicFramePr>
          <p:nvPr>
            <p:extLst>
              <p:ext uri="{D42A27DB-BD31-4B8C-83A1-F6EECF244321}">
                <p14:modId xmlns:p14="http://schemas.microsoft.com/office/powerpoint/2010/main" val="1986905429"/>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235524" name="Equation" r:id="rId4" imgW="114300" imgH="165100" progId="Equation.3">
                  <p:embed/>
                </p:oleObj>
              </mc:Choice>
              <mc:Fallback>
                <p:oleObj name="Equation" r:id="rId4" imgW="114300" imgH="165100" progId="Equation.3">
                  <p:embed/>
                  <p:pic>
                    <p:nvPicPr>
                      <p:cNvPr id="0" name=""/>
                      <p:cNvPicPr/>
                      <p:nvPr/>
                    </p:nvPicPr>
                    <p:blipFill>
                      <a:blip r:embed="rId5"/>
                      <a:stretch>
                        <a:fillRect/>
                      </a:stretch>
                    </p:blipFill>
                    <p:spPr>
                      <a:xfrm>
                        <a:off x="4514850" y="3346450"/>
                        <a:ext cx="114300" cy="165100"/>
                      </a:xfrm>
                      <a:prstGeom prst="rect">
                        <a:avLst/>
                      </a:prstGeom>
                    </p:spPr>
                  </p:pic>
                </p:oleObj>
              </mc:Fallback>
            </mc:AlternateContent>
          </a:graphicData>
        </a:graphic>
      </p:graphicFrame>
      <p:pic>
        <p:nvPicPr>
          <p:cNvPr id="83" name="Picture 82"/>
          <p:cNvPicPr>
            <a:picLocks noChangeAspect="1"/>
          </p:cNvPicPr>
          <p:nvPr/>
        </p:nvPicPr>
        <p:blipFill>
          <a:blip r:embed="rId6"/>
          <a:stretch>
            <a:fillRect/>
          </a:stretch>
        </p:blipFill>
        <p:spPr>
          <a:xfrm>
            <a:off x="4267200" y="3225800"/>
            <a:ext cx="609600" cy="393700"/>
          </a:xfrm>
          <a:prstGeom prst="rect">
            <a:avLst/>
          </a:prstGeom>
        </p:spPr>
      </p:pic>
      <p:pic>
        <p:nvPicPr>
          <p:cNvPr id="84" name="Picture 83"/>
          <p:cNvPicPr>
            <a:picLocks noChangeAspect="1"/>
          </p:cNvPicPr>
          <p:nvPr/>
        </p:nvPicPr>
        <p:blipFill>
          <a:blip r:embed="rId6"/>
          <a:stretch>
            <a:fillRect/>
          </a:stretch>
        </p:blipFill>
        <p:spPr>
          <a:xfrm>
            <a:off x="4267200" y="3225800"/>
            <a:ext cx="609600" cy="393700"/>
          </a:xfrm>
          <a:prstGeom prst="rect">
            <a:avLst/>
          </a:prstGeom>
        </p:spPr>
      </p:pic>
    </p:spTree>
    <p:extLst>
      <p:ext uri="{BB962C8B-B14F-4D97-AF65-F5344CB8AC3E}">
        <p14:creationId xmlns:p14="http://schemas.microsoft.com/office/powerpoint/2010/main" val="1890704776"/>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132446" y="333856"/>
            <a:ext cx="8780018" cy="1015663"/>
          </a:xfrm>
          <a:prstGeom prst="rect">
            <a:avLst/>
          </a:prstGeom>
          <a:noFill/>
        </p:spPr>
        <p:txBody>
          <a:bodyPr wrap="none" rtlCol="0">
            <a:spAutoFit/>
          </a:bodyPr>
          <a:lstStyle/>
          <a:p>
            <a:r>
              <a:rPr lang="en-US" sz="6000" b="1" dirty="0">
                <a:solidFill>
                  <a:schemeClr val="tx2"/>
                </a:solidFill>
              </a:rPr>
              <a:t>Experiments: Amazon data</a:t>
            </a:r>
          </a:p>
        </p:txBody>
      </p:sp>
      <p:pic>
        <p:nvPicPr>
          <p:cNvPr id="6" name="Picture 12" descr="SC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4334" y="179986"/>
            <a:ext cx="1990725" cy="4762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14910"/>
            <a:ext cx="1375569" cy="369332"/>
          </a:xfrm>
          <a:prstGeom prst="rect">
            <a:avLst/>
          </a:prstGeom>
          <a:noFill/>
        </p:spPr>
        <p:txBody>
          <a:bodyPr wrap="none" rtlCol="0">
            <a:spAutoFit/>
          </a:bodyPr>
          <a:lstStyle/>
          <a:p>
            <a:r>
              <a:rPr lang="en-US" dirty="0" smtClean="0"/>
              <a:t>Introduction</a:t>
            </a:r>
            <a:endParaRPr lang="en-US" dirty="0"/>
          </a:p>
        </p:txBody>
      </p:sp>
      <p:sp>
        <p:nvSpPr>
          <p:cNvPr id="8" name="TextBox 7"/>
          <p:cNvSpPr txBox="1"/>
          <p:nvPr/>
        </p:nvSpPr>
        <p:spPr>
          <a:xfrm>
            <a:off x="2096471" y="-13958"/>
            <a:ext cx="954483" cy="369332"/>
          </a:xfrm>
          <a:prstGeom prst="rect">
            <a:avLst/>
          </a:prstGeom>
          <a:noFill/>
        </p:spPr>
        <p:txBody>
          <a:bodyPr wrap="none" rtlCol="0">
            <a:spAutoFit/>
          </a:bodyPr>
          <a:lstStyle/>
          <a:p>
            <a:r>
              <a:rPr lang="en-US" dirty="0" smtClean="0"/>
              <a:t>Method</a:t>
            </a:r>
            <a:endParaRPr lang="en-US" dirty="0"/>
          </a:p>
        </p:txBody>
      </p:sp>
      <p:sp>
        <p:nvSpPr>
          <p:cNvPr id="9" name="TextBox 8"/>
          <p:cNvSpPr txBox="1"/>
          <p:nvPr/>
        </p:nvSpPr>
        <p:spPr>
          <a:xfrm>
            <a:off x="3666530" y="-13006"/>
            <a:ext cx="1382109" cy="369332"/>
          </a:xfrm>
          <a:prstGeom prst="rect">
            <a:avLst/>
          </a:prstGeom>
          <a:noFill/>
        </p:spPr>
        <p:txBody>
          <a:bodyPr wrap="none" rtlCol="0">
            <a:spAutoFit/>
          </a:bodyPr>
          <a:lstStyle/>
          <a:p>
            <a:r>
              <a:rPr lang="en-US" b="1" dirty="0" smtClean="0">
                <a:solidFill>
                  <a:srgbClr val="C00000"/>
                </a:solidFill>
              </a:rPr>
              <a:t>Experiments</a:t>
            </a:r>
            <a:endParaRPr lang="en-US" b="1" dirty="0">
              <a:solidFill>
                <a:srgbClr val="C00000"/>
              </a:solidFill>
            </a:endParaRPr>
          </a:p>
        </p:txBody>
      </p:sp>
      <p:sp>
        <p:nvSpPr>
          <p:cNvPr id="10" name="TextBox 9"/>
          <p:cNvSpPr txBox="1"/>
          <p:nvPr/>
        </p:nvSpPr>
        <p:spPr>
          <a:xfrm>
            <a:off x="5645342" y="-12054"/>
            <a:ext cx="1210588" cy="369332"/>
          </a:xfrm>
          <a:prstGeom prst="rect">
            <a:avLst/>
          </a:prstGeom>
          <a:noFill/>
        </p:spPr>
        <p:txBody>
          <a:bodyPr wrap="none" rtlCol="0">
            <a:spAutoFit/>
          </a:bodyPr>
          <a:lstStyle/>
          <a:p>
            <a:r>
              <a:rPr lang="en-US" dirty="0" smtClean="0"/>
              <a:t>Conclusion</a:t>
            </a:r>
            <a:endParaRPr lang="en-US" dirty="0"/>
          </a:p>
        </p:txBody>
      </p:sp>
      <p:cxnSp>
        <p:nvCxnSpPr>
          <p:cNvPr id="11" name="Straight Connector 10"/>
          <p:cNvCxnSpPr/>
          <p:nvPr/>
        </p:nvCxnSpPr>
        <p:spPr>
          <a:xfrm>
            <a:off x="0" y="317351"/>
            <a:ext cx="685593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32446" y="2127539"/>
            <a:ext cx="8780018" cy="4524315"/>
          </a:xfrm>
          <a:prstGeom prst="rect">
            <a:avLst/>
          </a:prstGeom>
          <a:noFill/>
        </p:spPr>
        <p:txBody>
          <a:bodyPr wrap="square" rtlCol="0">
            <a:spAutoFit/>
          </a:bodyPr>
          <a:lstStyle/>
          <a:p>
            <a:pPr marL="914400" lvl="1" indent="-457200">
              <a:buFont typeface="Arial"/>
              <a:buChar char="•"/>
            </a:pPr>
            <a:r>
              <a:rPr lang="en-US" sz="3200" dirty="0" smtClean="0"/>
              <a:t>24K x 4K Amazon review graph</a:t>
            </a:r>
          </a:p>
          <a:p>
            <a:pPr marL="914400" lvl="1" indent="-457200">
              <a:buFont typeface="Arial"/>
              <a:buChar char="•"/>
            </a:pPr>
            <a:r>
              <a:rPr lang="en-US" sz="3200" dirty="0" smtClean="0"/>
              <a:t>Injected dense blocks with various types of camouflage</a:t>
            </a:r>
          </a:p>
          <a:p>
            <a:pPr marL="1371600" lvl="2" indent="-457200">
              <a:buFont typeface="Arial"/>
              <a:buChar char="•"/>
            </a:pPr>
            <a:r>
              <a:rPr lang="en-US" sz="3200" dirty="0" smtClean="0"/>
              <a:t>None</a:t>
            </a:r>
          </a:p>
          <a:p>
            <a:pPr marL="1371600" lvl="2" indent="-457200">
              <a:buFont typeface="Arial"/>
              <a:buChar char="•"/>
            </a:pPr>
            <a:r>
              <a:rPr lang="en-US" sz="3200" dirty="0" smtClean="0"/>
              <a:t>Random camouflage</a:t>
            </a:r>
          </a:p>
          <a:p>
            <a:pPr marL="1371600" lvl="2" indent="-457200">
              <a:buFont typeface="Arial"/>
              <a:buChar char="•"/>
            </a:pPr>
            <a:r>
              <a:rPr lang="en-US" sz="3200" dirty="0" smtClean="0"/>
              <a:t>Biased camouflage</a:t>
            </a:r>
          </a:p>
          <a:p>
            <a:pPr marL="1371600" lvl="2" indent="-457200">
              <a:buFont typeface="Arial"/>
              <a:buChar char="•"/>
            </a:pPr>
            <a:r>
              <a:rPr lang="en-US" sz="3200" dirty="0" smtClean="0"/>
              <a:t>Hijacked accounts</a:t>
            </a:r>
          </a:p>
          <a:p>
            <a:pPr marL="1371600" lvl="2" indent="-457200">
              <a:buFont typeface="Arial"/>
              <a:buChar char="•"/>
            </a:pPr>
            <a:endParaRPr lang="en-US" sz="3200" dirty="0" smtClean="0"/>
          </a:p>
          <a:p>
            <a:pPr marL="914400" lvl="1" indent="-457200">
              <a:buFont typeface="Arial"/>
              <a:buChar char="•"/>
            </a:pPr>
            <a:endParaRPr lang="en-US" sz="3200" dirty="0"/>
          </a:p>
        </p:txBody>
      </p:sp>
    </p:spTree>
    <p:extLst>
      <p:ext uri="{BB962C8B-B14F-4D97-AF65-F5344CB8AC3E}">
        <p14:creationId xmlns:p14="http://schemas.microsoft.com/office/powerpoint/2010/main" val="2127535446"/>
      </p:ext>
    </p:extLst>
  </p:cSld>
  <p:clrMapOvr>
    <a:masterClrMapping/>
  </p:clrMapOvr>
  <p:transition xmlns:p14="http://schemas.microsoft.com/office/powerpoint/2010/main"/>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132446" y="333856"/>
            <a:ext cx="9011553" cy="1015663"/>
          </a:xfrm>
          <a:prstGeom prst="rect">
            <a:avLst/>
          </a:prstGeom>
          <a:noFill/>
        </p:spPr>
        <p:txBody>
          <a:bodyPr wrap="square" rtlCol="0">
            <a:spAutoFit/>
          </a:bodyPr>
          <a:lstStyle/>
          <a:p>
            <a:r>
              <a:rPr lang="en-US" sz="6000" b="1" dirty="0" smtClean="0">
                <a:solidFill>
                  <a:schemeClr val="tx2"/>
                </a:solidFill>
              </a:rPr>
              <a:t>Experiments: Amazon data</a:t>
            </a:r>
            <a:endParaRPr lang="en-US" sz="6000" b="1" dirty="0">
              <a:solidFill>
                <a:schemeClr val="tx2"/>
              </a:solidFill>
            </a:endParaRPr>
          </a:p>
        </p:txBody>
      </p:sp>
      <p:pic>
        <p:nvPicPr>
          <p:cNvPr id="6" name="Picture 12" descr="SC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4334" y="179986"/>
            <a:ext cx="1990725" cy="4762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14910"/>
            <a:ext cx="1375569" cy="369332"/>
          </a:xfrm>
          <a:prstGeom prst="rect">
            <a:avLst/>
          </a:prstGeom>
          <a:noFill/>
        </p:spPr>
        <p:txBody>
          <a:bodyPr wrap="none" rtlCol="0">
            <a:spAutoFit/>
          </a:bodyPr>
          <a:lstStyle/>
          <a:p>
            <a:r>
              <a:rPr lang="en-US" dirty="0" smtClean="0"/>
              <a:t>Introduction</a:t>
            </a:r>
            <a:endParaRPr lang="en-US" dirty="0"/>
          </a:p>
        </p:txBody>
      </p:sp>
      <p:sp>
        <p:nvSpPr>
          <p:cNvPr id="8" name="TextBox 7"/>
          <p:cNvSpPr txBox="1"/>
          <p:nvPr/>
        </p:nvSpPr>
        <p:spPr>
          <a:xfrm>
            <a:off x="2096471" y="-13958"/>
            <a:ext cx="954483" cy="369332"/>
          </a:xfrm>
          <a:prstGeom prst="rect">
            <a:avLst/>
          </a:prstGeom>
          <a:noFill/>
        </p:spPr>
        <p:txBody>
          <a:bodyPr wrap="none" rtlCol="0">
            <a:spAutoFit/>
          </a:bodyPr>
          <a:lstStyle/>
          <a:p>
            <a:r>
              <a:rPr lang="en-US" dirty="0" smtClean="0"/>
              <a:t>Method</a:t>
            </a:r>
            <a:endParaRPr lang="en-US" dirty="0"/>
          </a:p>
        </p:txBody>
      </p:sp>
      <p:sp>
        <p:nvSpPr>
          <p:cNvPr id="9" name="TextBox 8"/>
          <p:cNvSpPr txBox="1"/>
          <p:nvPr/>
        </p:nvSpPr>
        <p:spPr>
          <a:xfrm>
            <a:off x="3666530" y="-13006"/>
            <a:ext cx="1382109" cy="369332"/>
          </a:xfrm>
          <a:prstGeom prst="rect">
            <a:avLst/>
          </a:prstGeom>
          <a:noFill/>
        </p:spPr>
        <p:txBody>
          <a:bodyPr wrap="none" rtlCol="0">
            <a:spAutoFit/>
          </a:bodyPr>
          <a:lstStyle/>
          <a:p>
            <a:r>
              <a:rPr lang="en-US" b="1" dirty="0" smtClean="0">
                <a:solidFill>
                  <a:srgbClr val="C00000"/>
                </a:solidFill>
              </a:rPr>
              <a:t>Experiments</a:t>
            </a:r>
            <a:endParaRPr lang="en-US" b="1" dirty="0">
              <a:solidFill>
                <a:srgbClr val="C00000"/>
              </a:solidFill>
            </a:endParaRPr>
          </a:p>
        </p:txBody>
      </p:sp>
      <p:sp>
        <p:nvSpPr>
          <p:cNvPr id="10" name="TextBox 9"/>
          <p:cNvSpPr txBox="1"/>
          <p:nvPr/>
        </p:nvSpPr>
        <p:spPr>
          <a:xfrm>
            <a:off x="5645342" y="-12054"/>
            <a:ext cx="1210588" cy="369332"/>
          </a:xfrm>
          <a:prstGeom prst="rect">
            <a:avLst/>
          </a:prstGeom>
          <a:noFill/>
        </p:spPr>
        <p:txBody>
          <a:bodyPr wrap="none" rtlCol="0">
            <a:spAutoFit/>
          </a:bodyPr>
          <a:lstStyle/>
          <a:p>
            <a:r>
              <a:rPr lang="en-US" dirty="0" smtClean="0"/>
              <a:t>Conclusion</a:t>
            </a:r>
            <a:endParaRPr lang="en-US" dirty="0"/>
          </a:p>
        </p:txBody>
      </p:sp>
      <p:cxnSp>
        <p:nvCxnSpPr>
          <p:cNvPr id="11" name="Straight Connector 10"/>
          <p:cNvCxnSpPr/>
          <p:nvPr/>
        </p:nvCxnSpPr>
        <p:spPr>
          <a:xfrm>
            <a:off x="0" y="317351"/>
            <a:ext cx="685593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2" name="Picture 1" descr="CJ_Amaz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0911" y="1349519"/>
            <a:ext cx="6177886" cy="5158153"/>
          </a:xfrm>
          <a:prstGeom prst="rect">
            <a:avLst/>
          </a:prstGeom>
        </p:spPr>
      </p:pic>
    </p:spTree>
    <p:extLst>
      <p:ext uri="{BB962C8B-B14F-4D97-AF65-F5344CB8AC3E}">
        <p14:creationId xmlns:p14="http://schemas.microsoft.com/office/powerpoint/2010/main" val="1745616524"/>
      </p:ext>
    </p:extLst>
  </p:cSld>
  <p:clrMapOvr>
    <a:masterClrMapping/>
  </p:clrMapOvr>
  <p:transition xmlns:p14="http://schemas.microsoft.com/office/powerpoint/2010/main"/>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132446" y="333856"/>
            <a:ext cx="9011553" cy="1015663"/>
          </a:xfrm>
          <a:prstGeom prst="rect">
            <a:avLst/>
          </a:prstGeom>
          <a:noFill/>
        </p:spPr>
        <p:txBody>
          <a:bodyPr wrap="square" rtlCol="0">
            <a:spAutoFit/>
          </a:bodyPr>
          <a:lstStyle/>
          <a:p>
            <a:r>
              <a:rPr lang="en-US" sz="6000" b="1" dirty="0" smtClean="0">
                <a:solidFill>
                  <a:schemeClr val="tx2"/>
                </a:solidFill>
              </a:rPr>
              <a:t>Twitter data</a:t>
            </a:r>
            <a:endParaRPr lang="en-US" sz="6000" b="1" dirty="0">
              <a:solidFill>
                <a:schemeClr val="tx2"/>
              </a:solidFill>
            </a:endParaRPr>
          </a:p>
        </p:txBody>
      </p:sp>
      <p:pic>
        <p:nvPicPr>
          <p:cNvPr id="6" name="Picture 12" descr="SC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4334" y="179986"/>
            <a:ext cx="1990725" cy="4762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14910"/>
            <a:ext cx="1375569" cy="369332"/>
          </a:xfrm>
          <a:prstGeom prst="rect">
            <a:avLst/>
          </a:prstGeom>
          <a:noFill/>
        </p:spPr>
        <p:txBody>
          <a:bodyPr wrap="none" rtlCol="0">
            <a:spAutoFit/>
          </a:bodyPr>
          <a:lstStyle/>
          <a:p>
            <a:r>
              <a:rPr lang="en-US" dirty="0" smtClean="0"/>
              <a:t>Introduction</a:t>
            </a:r>
            <a:endParaRPr lang="en-US" dirty="0"/>
          </a:p>
        </p:txBody>
      </p:sp>
      <p:sp>
        <p:nvSpPr>
          <p:cNvPr id="8" name="TextBox 7"/>
          <p:cNvSpPr txBox="1"/>
          <p:nvPr/>
        </p:nvSpPr>
        <p:spPr>
          <a:xfrm>
            <a:off x="2096471" y="-13958"/>
            <a:ext cx="954483" cy="369332"/>
          </a:xfrm>
          <a:prstGeom prst="rect">
            <a:avLst/>
          </a:prstGeom>
          <a:noFill/>
        </p:spPr>
        <p:txBody>
          <a:bodyPr wrap="none" rtlCol="0">
            <a:spAutoFit/>
          </a:bodyPr>
          <a:lstStyle/>
          <a:p>
            <a:r>
              <a:rPr lang="en-US" dirty="0" smtClean="0"/>
              <a:t>Method</a:t>
            </a:r>
            <a:endParaRPr lang="en-US" dirty="0"/>
          </a:p>
        </p:txBody>
      </p:sp>
      <p:sp>
        <p:nvSpPr>
          <p:cNvPr id="9" name="TextBox 8"/>
          <p:cNvSpPr txBox="1"/>
          <p:nvPr/>
        </p:nvSpPr>
        <p:spPr>
          <a:xfrm>
            <a:off x="3666530" y="-13006"/>
            <a:ext cx="1382109" cy="369332"/>
          </a:xfrm>
          <a:prstGeom prst="rect">
            <a:avLst/>
          </a:prstGeom>
          <a:noFill/>
        </p:spPr>
        <p:txBody>
          <a:bodyPr wrap="none" rtlCol="0">
            <a:spAutoFit/>
          </a:bodyPr>
          <a:lstStyle/>
          <a:p>
            <a:r>
              <a:rPr lang="en-US" b="1" dirty="0" smtClean="0">
                <a:solidFill>
                  <a:srgbClr val="C00000"/>
                </a:solidFill>
              </a:rPr>
              <a:t>Experiments</a:t>
            </a:r>
            <a:endParaRPr lang="en-US" b="1" dirty="0">
              <a:solidFill>
                <a:srgbClr val="C00000"/>
              </a:solidFill>
            </a:endParaRPr>
          </a:p>
        </p:txBody>
      </p:sp>
      <p:sp>
        <p:nvSpPr>
          <p:cNvPr id="10" name="TextBox 9"/>
          <p:cNvSpPr txBox="1"/>
          <p:nvPr/>
        </p:nvSpPr>
        <p:spPr>
          <a:xfrm>
            <a:off x="5645342" y="-12054"/>
            <a:ext cx="1210588" cy="369332"/>
          </a:xfrm>
          <a:prstGeom prst="rect">
            <a:avLst/>
          </a:prstGeom>
          <a:noFill/>
        </p:spPr>
        <p:txBody>
          <a:bodyPr wrap="none" rtlCol="0">
            <a:spAutoFit/>
          </a:bodyPr>
          <a:lstStyle/>
          <a:p>
            <a:r>
              <a:rPr lang="en-US" dirty="0" smtClean="0"/>
              <a:t>Conclusion</a:t>
            </a:r>
            <a:endParaRPr lang="en-US" dirty="0"/>
          </a:p>
        </p:txBody>
      </p:sp>
      <p:cxnSp>
        <p:nvCxnSpPr>
          <p:cNvPr id="11" name="Straight Connector 10"/>
          <p:cNvCxnSpPr/>
          <p:nvPr/>
        </p:nvCxnSpPr>
        <p:spPr>
          <a:xfrm>
            <a:off x="0" y="317351"/>
            <a:ext cx="685593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413000" y="2003479"/>
            <a:ext cx="6203462" cy="3936213"/>
          </a:xfrm>
          <a:prstGeom prst="rect">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01177" y="3458805"/>
            <a:ext cx="3503285" cy="584776"/>
          </a:xfrm>
          <a:prstGeom prst="rect">
            <a:avLst/>
          </a:prstGeom>
          <a:noFill/>
        </p:spPr>
        <p:txBody>
          <a:bodyPr wrap="square" rtlCol="0">
            <a:spAutoFit/>
          </a:bodyPr>
          <a:lstStyle/>
          <a:p>
            <a:pPr algn="ctr"/>
            <a:r>
              <a:rPr lang="nl-NL" sz="3200" b="1" dirty="0" err="1" smtClean="0"/>
              <a:t>Followers</a:t>
            </a:r>
            <a:endParaRPr lang="nl-NL" sz="3200" b="1" dirty="0" smtClean="0"/>
          </a:p>
        </p:txBody>
      </p:sp>
      <p:sp>
        <p:nvSpPr>
          <p:cNvPr id="14" name="TextBox 13"/>
          <p:cNvSpPr txBox="1"/>
          <p:nvPr/>
        </p:nvSpPr>
        <p:spPr>
          <a:xfrm>
            <a:off x="3539225" y="1478314"/>
            <a:ext cx="4212234" cy="584776"/>
          </a:xfrm>
          <a:prstGeom prst="rect">
            <a:avLst/>
          </a:prstGeom>
          <a:noFill/>
        </p:spPr>
        <p:txBody>
          <a:bodyPr wrap="square" rtlCol="0">
            <a:spAutoFit/>
          </a:bodyPr>
          <a:lstStyle/>
          <a:p>
            <a:pPr algn="ctr"/>
            <a:r>
              <a:rPr lang="nl-NL" sz="3200" b="1" dirty="0" err="1" smtClean="0"/>
              <a:t>Followees</a:t>
            </a:r>
            <a:endParaRPr lang="nl-NL" sz="3200" b="1" dirty="0" smtClean="0"/>
          </a:p>
        </p:txBody>
      </p:sp>
      <p:sp>
        <p:nvSpPr>
          <p:cNvPr id="15" name="TextBox 14"/>
          <p:cNvSpPr txBox="1"/>
          <p:nvPr/>
        </p:nvSpPr>
        <p:spPr>
          <a:xfrm>
            <a:off x="2231967" y="2168426"/>
            <a:ext cx="4212234" cy="584776"/>
          </a:xfrm>
          <a:prstGeom prst="rect">
            <a:avLst/>
          </a:prstGeom>
          <a:noFill/>
        </p:spPr>
        <p:txBody>
          <a:bodyPr wrap="square" rtlCol="0">
            <a:spAutoFit/>
          </a:bodyPr>
          <a:lstStyle/>
          <a:p>
            <a:pPr algn="ctr"/>
            <a:r>
              <a:rPr lang="nl-NL" sz="3200" dirty="0" err="1" smtClean="0"/>
              <a:t>Density</a:t>
            </a:r>
            <a:r>
              <a:rPr lang="nl-NL" sz="3200" dirty="0" smtClean="0"/>
              <a:t> = 4 x 10</a:t>
            </a:r>
            <a:r>
              <a:rPr lang="nl-NL" sz="3200" baseline="30000" dirty="0" smtClean="0"/>
              <a:t>-7</a:t>
            </a:r>
          </a:p>
        </p:txBody>
      </p:sp>
      <p:sp>
        <p:nvSpPr>
          <p:cNvPr id="16" name="Rectangle 15"/>
          <p:cNvSpPr/>
          <p:nvPr/>
        </p:nvSpPr>
        <p:spPr>
          <a:xfrm>
            <a:off x="7405076" y="5177692"/>
            <a:ext cx="1211385" cy="762000"/>
          </a:xfrm>
          <a:prstGeom prst="rect">
            <a:avLst/>
          </a:prstGeom>
          <a:solidFill>
            <a:schemeClr val="tx1">
              <a:lumMod val="75000"/>
              <a:lumOff val="2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5801214" y="6038762"/>
            <a:ext cx="4212234" cy="584776"/>
          </a:xfrm>
          <a:prstGeom prst="rect">
            <a:avLst/>
          </a:prstGeom>
          <a:noFill/>
        </p:spPr>
        <p:txBody>
          <a:bodyPr wrap="square" rtlCol="0">
            <a:spAutoFit/>
          </a:bodyPr>
          <a:lstStyle/>
          <a:p>
            <a:pPr algn="ctr"/>
            <a:r>
              <a:rPr lang="nl-NL" sz="3200" dirty="0" err="1" smtClean="0"/>
              <a:t>Density</a:t>
            </a:r>
            <a:r>
              <a:rPr lang="nl-NL" sz="3200" dirty="0" smtClean="0"/>
              <a:t> = 0.66</a:t>
            </a:r>
            <a:endParaRPr lang="nl-NL" sz="3200" baseline="30000" dirty="0" smtClean="0"/>
          </a:p>
        </p:txBody>
      </p:sp>
      <p:sp>
        <p:nvSpPr>
          <p:cNvPr id="18" name="TextBox 17"/>
          <p:cNvSpPr txBox="1"/>
          <p:nvPr/>
        </p:nvSpPr>
        <p:spPr>
          <a:xfrm>
            <a:off x="6273944" y="5255848"/>
            <a:ext cx="1177925" cy="584776"/>
          </a:xfrm>
          <a:prstGeom prst="rect">
            <a:avLst/>
          </a:prstGeom>
          <a:noFill/>
        </p:spPr>
        <p:txBody>
          <a:bodyPr wrap="square" rtlCol="0">
            <a:spAutoFit/>
          </a:bodyPr>
          <a:lstStyle/>
          <a:p>
            <a:pPr algn="ctr"/>
            <a:r>
              <a:rPr lang="nl-NL" sz="3200" dirty="0" smtClean="0"/>
              <a:t>4000</a:t>
            </a:r>
            <a:endParaRPr lang="nl-NL" sz="3200" baseline="30000" dirty="0" smtClean="0"/>
          </a:p>
        </p:txBody>
      </p:sp>
      <p:sp>
        <p:nvSpPr>
          <p:cNvPr id="19" name="TextBox 18"/>
          <p:cNvSpPr txBox="1"/>
          <p:nvPr/>
        </p:nvSpPr>
        <p:spPr>
          <a:xfrm>
            <a:off x="7451869" y="4589008"/>
            <a:ext cx="1177925" cy="584776"/>
          </a:xfrm>
          <a:prstGeom prst="rect">
            <a:avLst/>
          </a:prstGeom>
          <a:noFill/>
        </p:spPr>
        <p:txBody>
          <a:bodyPr wrap="square" rtlCol="0">
            <a:spAutoFit/>
          </a:bodyPr>
          <a:lstStyle/>
          <a:p>
            <a:pPr algn="ctr"/>
            <a:r>
              <a:rPr lang="nl-NL" sz="3200" dirty="0" smtClean="0"/>
              <a:t>4300</a:t>
            </a:r>
            <a:endParaRPr lang="nl-NL" sz="3200" baseline="30000" dirty="0" smtClean="0"/>
          </a:p>
        </p:txBody>
      </p:sp>
    </p:spTree>
    <p:extLst>
      <p:ext uri="{BB962C8B-B14F-4D97-AF65-F5344CB8AC3E}">
        <p14:creationId xmlns:p14="http://schemas.microsoft.com/office/powerpoint/2010/main" val="2337233180"/>
      </p:ext>
    </p:extLst>
  </p:cSld>
  <p:clrMapOvr>
    <a:masterClrMapping/>
  </p:clrMapOvr>
  <p:transition xmlns:p14="http://schemas.microsoft.com/office/powerpoint/2010/main"/>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132446" y="333856"/>
            <a:ext cx="9011553" cy="1015663"/>
          </a:xfrm>
          <a:prstGeom prst="rect">
            <a:avLst/>
          </a:prstGeom>
          <a:noFill/>
        </p:spPr>
        <p:txBody>
          <a:bodyPr wrap="square" rtlCol="0">
            <a:spAutoFit/>
          </a:bodyPr>
          <a:lstStyle/>
          <a:p>
            <a:r>
              <a:rPr lang="en-US" sz="6000" b="1" dirty="0" smtClean="0">
                <a:solidFill>
                  <a:schemeClr val="tx2"/>
                </a:solidFill>
              </a:rPr>
              <a:t>Twitter data</a:t>
            </a:r>
            <a:endParaRPr lang="en-US" sz="6000" b="1" dirty="0">
              <a:solidFill>
                <a:schemeClr val="tx2"/>
              </a:solidFill>
            </a:endParaRPr>
          </a:p>
        </p:txBody>
      </p:sp>
      <p:pic>
        <p:nvPicPr>
          <p:cNvPr id="6" name="Picture 12" descr="SC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4334" y="179986"/>
            <a:ext cx="1990725" cy="4762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14910"/>
            <a:ext cx="1375569" cy="369332"/>
          </a:xfrm>
          <a:prstGeom prst="rect">
            <a:avLst/>
          </a:prstGeom>
          <a:noFill/>
        </p:spPr>
        <p:txBody>
          <a:bodyPr wrap="none" rtlCol="0">
            <a:spAutoFit/>
          </a:bodyPr>
          <a:lstStyle/>
          <a:p>
            <a:r>
              <a:rPr lang="en-US" dirty="0" smtClean="0"/>
              <a:t>Introduction</a:t>
            </a:r>
            <a:endParaRPr lang="en-US" dirty="0"/>
          </a:p>
        </p:txBody>
      </p:sp>
      <p:sp>
        <p:nvSpPr>
          <p:cNvPr id="8" name="TextBox 7"/>
          <p:cNvSpPr txBox="1"/>
          <p:nvPr/>
        </p:nvSpPr>
        <p:spPr>
          <a:xfrm>
            <a:off x="2096471" y="-13958"/>
            <a:ext cx="954483" cy="369332"/>
          </a:xfrm>
          <a:prstGeom prst="rect">
            <a:avLst/>
          </a:prstGeom>
          <a:noFill/>
        </p:spPr>
        <p:txBody>
          <a:bodyPr wrap="none" rtlCol="0">
            <a:spAutoFit/>
          </a:bodyPr>
          <a:lstStyle/>
          <a:p>
            <a:r>
              <a:rPr lang="en-US" dirty="0" smtClean="0"/>
              <a:t>Method</a:t>
            </a:r>
            <a:endParaRPr lang="en-US" dirty="0"/>
          </a:p>
        </p:txBody>
      </p:sp>
      <p:sp>
        <p:nvSpPr>
          <p:cNvPr id="9" name="TextBox 8"/>
          <p:cNvSpPr txBox="1"/>
          <p:nvPr/>
        </p:nvSpPr>
        <p:spPr>
          <a:xfrm>
            <a:off x="3666530" y="-13006"/>
            <a:ext cx="1382109" cy="369332"/>
          </a:xfrm>
          <a:prstGeom prst="rect">
            <a:avLst/>
          </a:prstGeom>
          <a:noFill/>
        </p:spPr>
        <p:txBody>
          <a:bodyPr wrap="none" rtlCol="0">
            <a:spAutoFit/>
          </a:bodyPr>
          <a:lstStyle/>
          <a:p>
            <a:r>
              <a:rPr lang="en-US" b="1" dirty="0" smtClean="0">
                <a:solidFill>
                  <a:srgbClr val="C00000"/>
                </a:solidFill>
              </a:rPr>
              <a:t>Experiments</a:t>
            </a:r>
            <a:endParaRPr lang="en-US" b="1" dirty="0">
              <a:solidFill>
                <a:srgbClr val="C00000"/>
              </a:solidFill>
            </a:endParaRPr>
          </a:p>
        </p:txBody>
      </p:sp>
      <p:sp>
        <p:nvSpPr>
          <p:cNvPr id="10" name="TextBox 9"/>
          <p:cNvSpPr txBox="1"/>
          <p:nvPr/>
        </p:nvSpPr>
        <p:spPr>
          <a:xfrm>
            <a:off x="5645342" y="-12054"/>
            <a:ext cx="1210588" cy="369332"/>
          </a:xfrm>
          <a:prstGeom prst="rect">
            <a:avLst/>
          </a:prstGeom>
          <a:noFill/>
        </p:spPr>
        <p:txBody>
          <a:bodyPr wrap="none" rtlCol="0">
            <a:spAutoFit/>
          </a:bodyPr>
          <a:lstStyle/>
          <a:p>
            <a:r>
              <a:rPr lang="en-US" dirty="0" smtClean="0"/>
              <a:t>Conclusion</a:t>
            </a:r>
            <a:endParaRPr lang="en-US" dirty="0"/>
          </a:p>
        </p:txBody>
      </p:sp>
      <p:cxnSp>
        <p:nvCxnSpPr>
          <p:cNvPr id="11" name="Straight Connector 10"/>
          <p:cNvCxnSpPr/>
          <p:nvPr/>
        </p:nvCxnSpPr>
        <p:spPr>
          <a:xfrm>
            <a:off x="0" y="317351"/>
            <a:ext cx="685593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2" name="Picture 1" descr="CJ_4_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222" y="1349519"/>
            <a:ext cx="4273095" cy="5236308"/>
          </a:xfrm>
          <a:prstGeom prst="rect">
            <a:avLst/>
          </a:prstGeom>
        </p:spPr>
      </p:pic>
      <p:pic>
        <p:nvPicPr>
          <p:cNvPr id="3" name="Picture 2" descr="tweepm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8639" y="2657231"/>
            <a:ext cx="3944814" cy="3165230"/>
          </a:xfrm>
          <a:prstGeom prst="rect">
            <a:avLst/>
          </a:prstGeom>
        </p:spPr>
      </p:pic>
    </p:spTree>
    <p:extLst>
      <p:ext uri="{BB962C8B-B14F-4D97-AF65-F5344CB8AC3E}">
        <p14:creationId xmlns:p14="http://schemas.microsoft.com/office/powerpoint/2010/main" val="1752630427"/>
      </p:ext>
    </p:extLst>
  </p:cSld>
  <p:clrMapOvr>
    <a:masterClrMapping/>
  </p:clrMapOvr>
  <p:transition xmlns:p14="http://schemas.microsoft.com/office/powerpoint/2010/main"/>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132446" y="333856"/>
            <a:ext cx="3664810" cy="1015663"/>
          </a:xfrm>
          <a:prstGeom prst="rect">
            <a:avLst/>
          </a:prstGeom>
          <a:noFill/>
        </p:spPr>
        <p:txBody>
          <a:bodyPr wrap="none" rtlCol="0">
            <a:spAutoFit/>
          </a:bodyPr>
          <a:lstStyle/>
          <a:p>
            <a:r>
              <a:rPr lang="en-US" sz="6000" b="1" dirty="0" smtClean="0">
                <a:solidFill>
                  <a:schemeClr val="tx2"/>
                </a:solidFill>
              </a:rPr>
              <a:t>Conclusion</a:t>
            </a:r>
            <a:endParaRPr lang="en-US" sz="6000" b="1" dirty="0">
              <a:solidFill>
                <a:schemeClr val="tx2"/>
              </a:solidFill>
            </a:endParaRPr>
          </a:p>
        </p:txBody>
      </p:sp>
      <p:pic>
        <p:nvPicPr>
          <p:cNvPr id="6" name="Picture 12" descr="SC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4334" y="179986"/>
            <a:ext cx="1990725" cy="4762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14910"/>
            <a:ext cx="1375569" cy="369332"/>
          </a:xfrm>
          <a:prstGeom prst="rect">
            <a:avLst/>
          </a:prstGeom>
          <a:noFill/>
        </p:spPr>
        <p:txBody>
          <a:bodyPr wrap="none" rtlCol="0">
            <a:spAutoFit/>
          </a:bodyPr>
          <a:lstStyle/>
          <a:p>
            <a:r>
              <a:rPr lang="en-US" dirty="0" smtClean="0"/>
              <a:t>Introduction</a:t>
            </a:r>
            <a:endParaRPr lang="en-US" dirty="0"/>
          </a:p>
        </p:txBody>
      </p:sp>
      <p:sp>
        <p:nvSpPr>
          <p:cNvPr id="8" name="TextBox 7"/>
          <p:cNvSpPr txBox="1"/>
          <p:nvPr/>
        </p:nvSpPr>
        <p:spPr>
          <a:xfrm>
            <a:off x="2096471" y="-13958"/>
            <a:ext cx="954483" cy="369332"/>
          </a:xfrm>
          <a:prstGeom prst="rect">
            <a:avLst/>
          </a:prstGeom>
          <a:noFill/>
        </p:spPr>
        <p:txBody>
          <a:bodyPr wrap="none" rtlCol="0">
            <a:spAutoFit/>
          </a:bodyPr>
          <a:lstStyle/>
          <a:p>
            <a:r>
              <a:rPr lang="en-US" dirty="0" smtClean="0">
                <a:solidFill>
                  <a:srgbClr val="000000"/>
                </a:solidFill>
              </a:rPr>
              <a:t>Method</a:t>
            </a:r>
            <a:endParaRPr lang="en-US" dirty="0">
              <a:solidFill>
                <a:srgbClr val="000000"/>
              </a:solidFill>
            </a:endParaRPr>
          </a:p>
        </p:txBody>
      </p:sp>
      <p:sp>
        <p:nvSpPr>
          <p:cNvPr id="9" name="TextBox 8"/>
          <p:cNvSpPr txBox="1"/>
          <p:nvPr/>
        </p:nvSpPr>
        <p:spPr>
          <a:xfrm>
            <a:off x="3666530" y="-13006"/>
            <a:ext cx="1382109" cy="369332"/>
          </a:xfrm>
          <a:prstGeom prst="rect">
            <a:avLst/>
          </a:prstGeom>
          <a:noFill/>
        </p:spPr>
        <p:txBody>
          <a:bodyPr wrap="none" rtlCol="0">
            <a:spAutoFit/>
          </a:bodyPr>
          <a:lstStyle/>
          <a:p>
            <a:r>
              <a:rPr lang="en-US" dirty="0" smtClean="0"/>
              <a:t>Experiments</a:t>
            </a:r>
            <a:endParaRPr lang="en-US" dirty="0"/>
          </a:p>
        </p:txBody>
      </p:sp>
      <p:sp>
        <p:nvSpPr>
          <p:cNvPr id="10" name="TextBox 9"/>
          <p:cNvSpPr txBox="1"/>
          <p:nvPr/>
        </p:nvSpPr>
        <p:spPr>
          <a:xfrm>
            <a:off x="5645342" y="-12054"/>
            <a:ext cx="1228709" cy="369332"/>
          </a:xfrm>
          <a:prstGeom prst="rect">
            <a:avLst/>
          </a:prstGeom>
          <a:noFill/>
        </p:spPr>
        <p:txBody>
          <a:bodyPr wrap="none" rtlCol="0">
            <a:spAutoFit/>
          </a:bodyPr>
          <a:lstStyle/>
          <a:p>
            <a:r>
              <a:rPr lang="en-US" b="1" dirty="0" smtClean="0">
                <a:solidFill>
                  <a:srgbClr val="C00000"/>
                </a:solidFill>
              </a:rPr>
              <a:t>Conclusion</a:t>
            </a:r>
            <a:endParaRPr lang="en-US" b="1" dirty="0">
              <a:solidFill>
                <a:srgbClr val="C00000"/>
              </a:solidFill>
            </a:endParaRPr>
          </a:p>
        </p:txBody>
      </p:sp>
      <p:cxnSp>
        <p:nvCxnSpPr>
          <p:cNvPr id="11" name="Straight Connector 10"/>
          <p:cNvCxnSpPr/>
          <p:nvPr/>
        </p:nvCxnSpPr>
        <p:spPr>
          <a:xfrm>
            <a:off x="0" y="317351"/>
            <a:ext cx="685593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69398" y="1717231"/>
            <a:ext cx="4886035" cy="5016757"/>
          </a:xfrm>
          <a:prstGeom prst="rect">
            <a:avLst/>
          </a:prstGeom>
          <a:noFill/>
        </p:spPr>
        <p:txBody>
          <a:bodyPr wrap="square" rtlCol="0">
            <a:spAutoFit/>
          </a:bodyPr>
          <a:lstStyle/>
          <a:p>
            <a:pPr marL="457200" indent="-457200">
              <a:buFont typeface="Arial"/>
              <a:buChar char="•"/>
            </a:pPr>
            <a:r>
              <a:rPr lang="en-US" sz="3200" b="1" dirty="0" smtClean="0"/>
              <a:t>Average suspiciousness metric</a:t>
            </a:r>
            <a:br>
              <a:rPr lang="en-US" sz="3200" b="1" dirty="0" smtClean="0"/>
            </a:br>
            <a:r>
              <a:rPr lang="en-US" sz="3200" b="1" dirty="0" smtClean="0"/>
              <a:t/>
            </a:r>
            <a:br>
              <a:rPr lang="en-US" sz="3200" b="1" dirty="0" smtClean="0"/>
            </a:br>
            <a:endParaRPr lang="en-US" sz="3200" b="1" dirty="0" smtClean="0"/>
          </a:p>
          <a:p>
            <a:pPr marL="457200" indent="-457200">
              <a:buFont typeface="Arial"/>
              <a:buChar char="•"/>
            </a:pPr>
            <a:r>
              <a:rPr lang="en-US" sz="3200" b="1" dirty="0" smtClean="0"/>
              <a:t>Theoretical guarantees</a:t>
            </a:r>
            <a:br>
              <a:rPr lang="en-US" sz="3200" b="1" dirty="0" smtClean="0"/>
            </a:br>
            <a:r>
              <a:rPr lang="en-US" sz="3200" b="1" dirty="0" smtClean="0"/>
              <a:t/>
            </a:r>
            <a:br>
              <a:rPr lang="en-US" sz="3200" b="1" dirty="0" smtClean="0"/>
            </a:br>
            <a:endParaRPr lang="en-US" sz="3200" b="1" dirty="0" smtClean="0"/>
          </a:p>
          <a:p>
            <a:pPr marL="457200" indent="-457200">
              <a:buFont typeface="Arial"/>
              <a:buChar char="•"/>
            </a:pPr>
            <a:r>
              <a:rPr lang="en-US" sz="3200" b="1" dirty="0" smtClean="0"/>
              <a:t>Effectiveness</a:t>
            </a:r>
            <a:r>
              <a:rPr lang="en-US" sz="3200" dirty="0" smtClean="0"/>
              <a:t> </a:t>
            </a:r>
            <a:endParaRPr lang="en-US" sz="3200" b="1" dirty="0" smtClean="0"/>
          </a:p>
          <a:p>
            <a:pPr marL="914400" lvl="1" indent="-457200">
              <a:buFont typeface="Arial"/>
              <a:buChar char="•"/>
            </a:pPr>
            <a:endParaRPr lang="en-US" sz="3200" b="1" i="1" dirty="0" smtClean="0"/>
          </a:p>
          <a:p>
            <a:pPr marL="914400" lvl="1" indent="-457200">
              <a:buFont typeface="Arial"/>
              <a:buChar char="•"/>
            </a:pPr>
            <a:endParaRPr lang="en-US" sz="3200" dirty="0"/>
          </a:p>
        </p:txBody>
      </p:sp>
      <p:pic>
        <p:nvPicPr>
          <p:cNvPr id="2" name="Picture 1"/>
          <p:cNvPicPr>
            <a:picLocks noChangeAspect="1"/>
          </p:cNvPicPr>
          <p:nvPr/>
        </p:nvPicPr>
        <p:blipFill>
          <a:blip r:embed="rId4"/>
          <a:stretch>
            <a:fillRect/>
          </a:stretch>
        </p:blipFill>
        <p:spPr>
          <a:xfrm>
            <a:off x="5296415" y="1113870"/>
            <a:ext cx="3395838" cy="2491564"/>
          </a:xfrm>
          <a:prstGeom prst="rect">
            <a:avLst/>
          </a:prstGeom>
        </p:spPr>
      </p:pic>
      <p:pic>
        <p:nvPicPr>
          <p:cNvPr id="3" name="Picture 2"/>
          <p:cNvPicPr>
            <a:picLocks noChangeAspect="1"/>
          </p:cNvPicPr>
          <p:nvPr/>
        </p:nvPicPr>
        <p:blipFill>
          <a:blip r:embed="rId5"/>
          <a:stretch>
            <a:fillRect/>
          </a:stretch>
        </p:blipFill>
        <p:spPr>
          <a:xfrm>
            <a:off x="5645342" y="3957516"/>
            <a:ext cx="2915138" cy="904698"/>
          </a:xfrm>
          <a:prstGeom prst="rect">
            <a:avLst/>
          </a:prstGeom>
        </p:spPr>
      </p:pic>
      <p:pic>
        <p:nvPicPr>
          <p:cNvPr id="13" name="Picture 12" descr="CJ_Amaz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9874" y="4862214"/>
            <a:ext cx="2230815" cy="1862593"/>
          </a:xfrm>
          <a:prstGeom prst="rect">
            <a:avLst/>
          </a:prstGeom>
        </p:spPr>
      </p:pic>
    </p:spTree>
    <p:extLst>
      <p:ext uri="{BB962C8B-B14F-4D97-AF65-F5344CB8AC3E}">
        <p14:creationId xmlns:p14="http://schemas.microsoft.com/office/powerpoint/2010/main" val="2227236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oter Placeholder 4"/>
          <p:cNvSpPr>
            <a:spLocks noGrp="1"/>
          </p:cNvSpPr>
          <p:nvPr>
            <p:ph type="ftr" sz="quarter" idx="11"/>
          </p:nvPr>
        </p:nvSpPr>
        <p:spPr>
          <a:noFill/>
        </p:spPr>
        <p:txBody>
          <a:bodyPr/>
          <a:lstStyle/>
          <a:p>
            <a:r>
              <a:rPr lang="en-US" smtClean="0"/>
              <a:t>(c) 2016, C. Faloutsos</a:t>
            </a:r>
            <a:endParaRPr lang="en-US"/>
          </a:p>
        </p:txBody>
      </p:sp>
      <p:sp>
        <p:nvSpPr>
          <p:cNvPr id="35843" name="Slide Number Placeholder 5"/>
          <p:cNvSpPr>
            <a:spLocks noGrp="1"/>
          </p:cNvSpPr>
          <p:nvPr>
            <p:ph type="sldNum" sz="quarter" idx="12"/>
          </p:nvPr>
        </p:nvSpPr>
        <p:spPr>
          <a:noFill/>
        </p:spPr>
        <p:txBody>
          <a:bodyPr/>
          <a:lstStyle/>
          <a:p>
            <a:fld id="{A4D17841-406E-D14E-825E-C760596570ED}" type="slidenum">
              <a:rPr lang="en-US" smtClean="0"/>
              <a:pPr/>
              <a:t>11</a:t>
            </a:fld>
            <a:endParaRPr lang="en-US" smtClean="0"/>
          </a:p>
        </p:txBody>
      </p:sp>
      <p:sp>
        <p:nvSpPr>
          <p:cNvPr id="35844" name="Rectangle 2"/>
          <p:cNvSpPr>
            <a:spLocks noGrp="1" noChangeArrowheads="1"/>
          </p:cNvSpPr>
          <p:nvPr>
            <p:ph type="title"/>
          </p:nvPr>
        </p:nvSpPr>
        <p:spPr/>
        <p:txBody>
          <a:bodyPr/>
          <a:lstStyle/>
          <a:p>
            <a:r>
              <a:rPr lang="en-US" dirty="0" smtClean="0">
                <a:ea typeface="ＭＳ Ｐゴシック" charset="-128"/>
                <a:cs typeface="ＭＳ Ｐゴシック" charset="-128"/>
              </a:rPr>
              <a:t>Laws and patterns</a:t>
            </a:r>
            <a:endParaRPr lang="en-US" dirty="0">
              <a:ea typeface="ＭＳ Ｐゴシック" charset="-128"/>
              <a:cs typeface="ＭＳ Ｐゴシック" charset="-128"/>
            </a:endParaRPr>
          </a:p>
        </p:txBody>
      </p:sp>
      <p:sp>
        <p:nvSpPr>
          <p:cNvPr id="35845" name="Rectangle 3"/>
          <p:cNvSpPr>
            <a:spLocks noGrp="1" noChangeArrowheads="1"/>
          </p:cNvSpPr>
          <p:nvPr>
            <p:ph type="body" idx="1"/>
          </p:nvPr>
        </p:nvSpPr>
        <p:spPr/>
        <p:txBody>
          <a:bodyPr/>
          <a:lstStyle/>
          <a:p>
            <a:r>
              <a:rPr lang="en-US" dirty="0" smtClean="0">
                <a:ea typeface="ＭＳ Ｐゴシック" charset="-128"/>
                <a:cs typeface="ＭＳ Ｐゴシック" charset="-128"/>
              </a:rPr>
              <a:t>Q1: Are </a:t>
            </a:r>
            <a:r>
              <a:rPr lang="en-US" dirty="0">
                <a:ea typeface="ＭＳ Ｐゴシック" charset="-128"/>
                <a:cs typeface="ＭＳ Ｐゴシック" charset="-128"/>
              </a:rPr>
              <a:t>real graphs random?</a:t>
            </a:r>
          </a:p>
        </p:txBody>
      </p:sp>
      <p:sp>
        <p:nvSpPr>
          <p:cNvPr id="35846" name="Date Placeholder 6"/>
          <p:cNvSpPr>
            <a:spLocks noGrp="1"/>
          </p:cNvSpPr>
          <p:nvPr>
            <p:ph type="dt" sz="quarter" idx="10"/>
          </p:nvPr>
        </p:nvSpPr>
        <p:spPr>
          <a:noFill/>
        </p:spPr>
        <p:txBody>
          <a:bodyPr/>
          <a:lstStyle/>
          <a:p>
            <a:r>
              <a:rPr lang="en-US" smtClean="0"/>
              <a:t>Google, Aug '16</a:t>
            </a:r>
            <a:endParaRPr lang="en-US"/>
          </a:p>
        </p:txBody>
      </p:sp>
      <p:pic>
        <p:nvPicPr>
          <p:cNvPr id="7" name="Picture 4" descr="0iterations"/>
          <p:cNvPicPr>
            <a:picLocks noChangeAspect="1" noChangeArrowheads="1"/>
          </p:cNvPicPr>
          <p:nvPr/>
        </p:nvPicPr>
        <p:blipFill>
          <a:blip r:embed="rId3"/>
          <a:srcRect/>
          <a:stretch>
            <a:fillRect/>
          </a:stretch>
        </p:blipFill>
        <p:spPr bwMode="auto">
          <a:xfrm>
            <a:off x="6997700" y="0"/>
            <a:ext cx="2146300" cy="23622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Footer Placeholder 4"/>
          <p:cNvSpPr>
            <a:spLocks noGrp="1"/>
          </p:cNvSpPr>
          <p:nvPr>
            <p:ph type="ftr" sz="quarter" idx="11"/>
          </p:nvPr>
        </p:nvSpPr>
        <p:spPr>
          <a:noFill/>
        </p:spPr>
        <p:txBody>
          <a:bodyPr/>
          <a:lstStyle/>
          <a:p>
            <a:r>
              <a:rPr lang="en-US" smtClean="0"/>
              <a:t>(c) 2016, C. Faloutsos</a:t>
            </a:r>
            <a:endParaRPr lang="en-US"/>
          </a:p>
        </p:txBody>
      </p:sp>
      <p:sp>
        <p:nvSpPr>
          <p:cNvPr id="37891" name="Slide Number Placeholder 5"/>
          <p:cNvSpPr>
            <a:spLocks noGrp="1"/>
          </p:cNvSpPr>
          <p:nvPr>
            <p:ph type="sldNum" sz="quarter" idx="12"/>
          </p:nvPr>
        </p:nvSpPr>
        <p:spPr>
          <a:noFill/>
        </p:spPr>
        <p:txBody>
          <a:bodyPr/>
          <a:lstStyle/>
          <a:p>
            <a:fld id="{065A08EE-A080-6D4D-9AB5-091E4A60D2B3}" type="slidenum">
              <a:rPr lang="en-US" smtClean="0"/>
              <a:pPr/>
              <a:t>12</a:t>
            </a:fld>
            <a:endParaRPr lang="en-US" smtClean="0"/>
          </a:p>
        </p:txBody>
      </p:sp>
      <p:sp>
        <p:nvSpPr>
          <p:cNvPr id="37892" name="Rectangle 1026"/>
          <p:cNvSpPr>
            <a:spLocks noGrp="1" noChangeArrowheads="1"/>
          </p:cNvSpPr>
          <p:nvPr>
            <p:ph type="title"/>
          </p:nvPr>
        </p:nvSpPr>
        <p:spPr/>
        <p:txBody>
          <a:bodyPr lIns="82945" tIns="41473" rIns="82945" bIns="41473" anchor="t"/>
          <a:lstStyle/>
          <a:p>
            <a:r>
              <a:rPr lang="en-US">
                <a:ea typeface="ＭＳ Ｐゴシック" charset="-128"/>
                <a:cs typeface="ＭＳ Ｐゴシック" charset="-128"/>
              </a:rPr>
              <a:t>Laws and patterns</a:t>
            </a:r>
          </a:p>
        </p:txBody>
      </p:sp>
      <p:sp>
        <p:nvSpPr>
          <p:cNvPr id="37893" name="Rectangle 1027"/>
          <p:cNvSpPr>
            <a:spLocks noGrp="1" noChangeArrowheads="1"/>
          </p:cNvSpPr>
          <p:nvPr>
            <p:ph type="body" idx="1"/>
          </p:nvPr>
        </p:nvSpPr>
        <p:spPr/>
        <p:txBody>
          <a:bodyPr lIns="82945" tIns="41473" rIns="82945" bIns="41473"/>
          <a:lstStyle/>
          <a:p>
            <a:pPr>
              <a:lnSpc>
                <a:spcPct val="90000"/>
              </a:lnSpc>
            </a:pPr>
            <a:r>
              <a:rPr lang="en-US" dirty="0" smtClean="0">
                <a:ea typeface="ＭＳ Ｐゴシック" charset="-128"/>
                <a:cs typeface="ＭＳ Ｐゴシック" charset="-128"/>
              </a:rPr>
              <a:t>Q1: Are </a:t>
            </a:r>
            <a:r>
              <a:rPr lang="en-US" dirty="0">
                <a:ea typeface="ＭＳ Ｐゴシック" charset="-128"/>
                <a:cs typeface="ＭＳ Ｐゴシック" charset="-128"/>
              </a:rPr>
              <a:t>real graphs random?</a:t>
            </a:r>
          </a:p>
          <a:p>
            <a:pPr>
              <a:lnSpc>
                <a:spcPct val="90000"/>
              </a:lnSpc>
            </a:pPr>
            <a:r>
              <a:rPr lang="en-US" dirty="0" smtClean="0">
                <a:ea typeface="ＭＳ Ｐゴシック" charset="-128"/>
                <a:cs typeface="ＭＳ Ｐゴシック" charset="-128"/>
              </a:rPr>
              <a:t>A1: </a:t>
            </a:r>
            <a:r>
              <a:rPr lang="en-US" dirty="0">
                <a:ea typeface="ＭＳ Ｐゴシック" charset="-128"/>
                <a:cs typeface="ＭＳ Ｐゴシック" charset="-128"/>
              </a:rPr>
              <a:t>NO!!</a:t>
            </a:r>
          </a:p>
          <a:p>
            <a:pPr lvl="1">
              <a:lnSpc>
                <a:spcPct val="90000"/>
              </a:lnSpc>
            </a:pPr>
            <a:r>
              <a:rPr lang="en-US" dirty="0" smtClean="0"/>
              <a:t>Diameter (‘6 degrees’; ‘Kevin Bacon’)</a:t>
            </a:r>
          </a:p>
          <a:p>
            <a:pPr lvl="1">
              <a:lnSpc>
                <a:spcPct val="90000"/>
              </a:lnSpc>
            </a:pPr>
            <a:r>
              <a:rPr lang="en-US" dirty="0"/>
              <a:t>in- and out- degree distributions</a:t>
            </a:r>
          </a:p>
          <a:p>
            <a:pPr lvl="1">
              <a:lnSpc>
                <a:spcPct val="90000"/>
              </a:lnSpc>
            </a:pPr>
            <a:r>
              <a:rPr lang="en-US" dirty="0"/>
              <a:t>other (surprising) </a:t>
            </a:r>
            <a:r>
              <a:rPr lang="en-US" dirty="0" smtClean="0"/>
              <a:t>patterns</a:t>
            </a:r>
          </a:p>
          <a:p>
            <a:pPr>
              <a:lnSpc>
                <a:spcPct val="90000"/>
              </a:lnSpc>
            </a:pPr>
            <a:r>
              <a:rPr lang="en-US" dirty="0">
                <a:ea typeface="ＭＳ Ｐゴシック" charset="-128"/>
                <a:cs typeface="ＭＳ Ｐゴシック" charset="-128"/>
              </a:rPr>
              <a:t>So, let’s look at the data</a:t>
            </a:r>
          </a:p>
        </p:txBody>
      </p:sp>
      <p:sp>
        <p:nvSpPr>
          <p:cNvPr id="37894" name="Date Placeholder 6"/>
          <p:cNvSpPr>
            <a:spLocks noGrp="1"/>
          </p:cNvSpPr>
          <p:nvPr>
            <p:ph type="dt" sz="quarter" idx="10"/>
          </p:nvPr>
        </p:nvSpPr>
        <p:spPr>
          <a:noFill/>
        </p:spPr>
        <p:txBody>
          <a:bodyPr/>
          <a:lstStyle/>
          <a:p>
            <a:r>
              <a:rPr lang="en-US" smtClean="0"/>
              <a:t>Google, Aug '16</a:t>
            </a:r>
            <a:endParaRPr lang="en-US"/>
          </a:p>
        </p:txBody>
      </p:sp>
      <p:pic>
        <p:nvPicPr>
          <p:cNvPr id="7" name="Picture 4" descr="0iterations"/>
          <p:cNvPicPr>
            <a:picLocks noChangeAspect="1" noChangeArrowheads="1"/>
          </p:cNvPicPr>
          <p:nvPr/>
        </p:nvPicPr>
        <p:blipFill>
          <a:blip r:embed="rId3"/>
          <a:srcRect/>
          <a:stretch>
            <a:fillRect/>
          </a:stretch>
        </p:blipFill>
        <p:spPr bwMode="auto">
          <a:xfrm>
            <a:off x="6997700" y="0"/>
            <a:ext cx="2146300" cy="2362200"/>
          </a:xfrm>
          <a:prstGeom prst="rect">
            <a:avLst/>
          </a:prstGeom>
          <a:noFill/>
          <a:ln w="9525">
            <a:noFill/>
            <a:miter lim="800000"/>
            <a:headEnd/>
            <a:tailEnd/>
          </a:ln>
        </p:spPr>
      </p:pic>
      <p:pic>
        <p:nvPicPr>
          <p:cNvPr id="8" name="Picture 7" descr="220px-Kevin_Bacon_Comic-Con_2012.jpg"/>
          <p:cNvPicPr>
            <a:picLocks noChangeAspect="1"/>
          </p:cNvPicPr>
          <p:nvPr/>
        </p:nvPicPr>
        <p:blipFill>
          <a:blip r:embed="rId4"/>
          <a:stretch>
            <a:fillRect/>
          </a:stretch>
        </p:blipFill>
        <p:spPr>
          <a:xfrm>
            <a:off x="7640320" y="2313940"/>
            <a:ext cx="982980" cy="1295746"/>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Footer Placeholder 4"/>
          <p:cNvSpPr>
            <a:spLocks noGrp="1"/>
          </p:cNvSpPr>
          <p:nvPr>
            <p:ph type="ftr" sz="quarter" idx="11"/>
          </p:nvPr>
        </p:nvSpPr>
        <p:spPr>
          <a:noFill/>
        </p:spPr>
        <p:txBody>
          <a:bodyPr/>
          <a:lstStyle/>
          <a:p>
            <a:r>
              <a:rPr lang="en-US" smtClean="0"/>
              <a:t>(c) 2016, C. Faloutsos</a:t>
            </a:r>
            <a:endParaRPr lang="en-US"/>
          </a:p>
        </p:txBody>
      </p:sp>
      <p:sp>
        <p:nvSpPr>
          <p:cNvPr id="39939" name="Slide Number Placeholder 5"/>
          <p:cNvSpPr>
            <a:spLocks noGrp="1"/>
          </p:cNvSpPr>
          <p:nvPr>
            <p:ph type="sldNum" sz="quarter" idx="12"/>
          </p:nvPr>
        </p:nvSpPr>
        <p:spPr>
          <a:noFill/>
        </p:spPr>
        <p:txBody>
          <a:bodyPr/>
          <a:lstStyle/>
          <a:p>
            <a:fld id="{069C784A-EC89-5143-A16D-FFB2819ACE7F}" type="slidenum">
              <a:rPr lang="en-US" smtClean="0"/>
              <a:pPr/>
              <a:t>13</a:t>
            </a:fld>
            <a:endParaRPr lang="en-US" smtClean="0"/>
          </a:p>
        </p:txBody>
      </p:sp>
      <p:sp>
        <p:nvSpPr>
          <p:cNvPr id="39940" name="Rectangle 2"/>
          <p:cNvSpPr>
            <a:spLocks noGrp="1" noChangeArrowheads="1"/>
          </p:cNvSpPr>
          <p:nvPr>
            <p:ph type="title"/>
          </p:nvPr>
        </p:nvSpPr>
        <p:spPr/>
        <p:txBody>
          <a:bodyPr/>
          <a:lstStyle/>
          <a:p>
            <a:r>
              <a:rPr lang="en-US">
                <a:ea typeface="ＭＳ Ｐゴシック" charset="-128"/>
                <a:cs typeface="ＭＳ Ｐゴシック" charset="-128"/>
              </a:rPr>
              <a:t>Solution# S.1</a:t>
            </a:r>
          </a:p>
        </p:txBody>
      </p:sp>
      <p:sp>
        <p:nvSpPr>
          <p:cNvPr id="39941" name="Rectangle 3"/>
          <p:cNvSpPr>
            <a:spLocks noGrp="1" noChangeArrowheads="1"/>
          </p:cNvSpPr>
          <p:nvPr>
            <p:ph type="body" idx="1"/>
          </p:nvPr>
        </p:nvSpPr>
        <p:spPr>
          <a:xfrm>
            <a:off x="609600" y="1600200"/>
            <a:ext cx="7848600" cy="838200"/>
          </a:xfrm>
        </p:spPr>
        <p:txBody>
          <a:bodyPr/>
          <a:lstStyle/>
          <a:p>
            <a:r>
              <a:rPr lang="en-US" sz="2800" dirty="0">
                <a:ea typeface="ＭＳ Ｐゴシック" charset="-128"/>
                <a:cs typeface="ＭＳ Ｐゴシック" charset="-128"/>
              </a:rPr>
              <a:t>Power law in the degree distribution </a:t>
            </a:r>
            <a:r>
              <a:rPr lang="en-US" sz="2800" dirty="0" smtClean="0">
                <a:ea typeface="ＭＳ Ｐゴシック" charset="-128"/>
                <a:cs typeface="ＭＳ Ｐゴシック" charset="-128"/>
              </a:rPr>
              <a:t>[Faloutsos </a:t>
            </a:r>
            <a:r>
              <a:rPr lang="en-US" sz="2800" dirty="0" err="1" smtClean="0">
                <a:ea typeface="ＭＳ Ｐゴシック" charset="-128"/>
                <a:cs typeface="ＭＳ Ｐゴシック" charset="-128"/>
              </a:rPr>
              <a:t>x</a:t>
            </a:r>
            <a:r>
              <a:rPr lang="en-US" sz="2800" dirty="0" smtClean="0">
                <a:ea typeface="ＭＳ Ｐゴシック" charset="-128"/>
                <a:cs typeface="ＭＳ Ｐゴシック" charset="-128"/>
              </a:rPr>
              <a:t> 3 SIGCOMM99</a:t>
            </a:r>
            <a:r>
              <a:rPr lang="en-US" sz="2800" dirty="0">
                <a:ea typeface="ＭＳ Ｐゴシック" charset="-128"/>
                <a:cs typeface="ＭＳ Ｐゴシック" charset="-128"/>
              </a:rPr>
              <a:t>]</a:t>
            </a:r>
          </a:p>
        </p:txBody>
      </p:sp>
      <p:sp>
        <p:nvSpPr>
          <p:cNvPr id="39942" name="Rectangle 5"/>
          <p:cNvSpPr>
            <a:spLocks noChangeArrowheads="1"/>
          </p:cNvSpPr>
          <p:nvPr/>
        </p:nvSpPr>
        <p:spPr bwMode="auto">
          <a:xfrm>
            <a:off x="2808288" y="3352800"/>
            <a:ext cx="3332162" cy="2212975"/>
          </a:xfrm>
          <a:prstGeom prst="rect">
            <a:avLst/>
          </a:prstGeom>
          <a:noFill/>
          <a:ln w="9525">
            <a:noFill/>
            <a:miter lim="800000"/>
            <a:headEnd/>
            <a:tailEnd/>
          </a:ln>
        </p:spPr>
        <p:txBody>
          <a:bodyPr>
            <a:prstTxWarp prst="textNoShape">
              <a:avLst/>
            </a:prstTxWarp>
          </a:bodyPr>
          <a:lstStyle/>
          <a:p>
            <a:endParaRPr lang="en-US"/>
          </a:p>
        </p:txBody>
      </p:sp>
      <p:pic>
        <p:nvPicPr>
          <p:cNvPr id="39943" name="Picture 6"/>
          <p:cNvPicPr>
            <a:picLocks noChangeAspect="1" noChangeArrowheads="1"/>
          </p:cNvPicPr>
          <p:nvPr/>
        </p:nvPicPr>
        <p:blipFill>
          <a:blip r:embed="rId3"/>
          <a:srcRect/>
          <a:stretch>
            <a:fillRect/>
          </a:stretch>
        </p:blipFill>
        <p:spPr bwMode="auto">
          <a:xfrm>
            <a:off x="2808288" y="3352800"/>
            <a:ext cx="3332162" cy="2212975"/>
          </a:xfrm>
          <a:prstGeom prst="rect">
            <a:avLst/>
          </a:prstGeom>
          <a:noFill/>
          <a:ln w="9525">
            <a:noFill/>
            <a:miter lim="800000"/>
            <a:headEnd/>
            <a:tailEnd/>
          </a:ln>
        </p:spPr>
      </p:pic>
      <p:sp>
        <p:nvSpPr>
          <p:cNvPr id="39944" name="Rectangle 7"/>
          <p:cNvSpPr>
            <a:spLocks noChangeArrowheads="1"/>
          </p:cNvSpPr>
          <p:nvPr/>
        </p:nvSpPr>
        <p:spPr bwMode="auto">
          <a:xfrm>
            <a:off x="2808288" y="3352800"/>
            <a:ext cx="3332162" cy="2212975"/>
          </a:xfrm>
          <a:prstGeom prst="rect">
            <a:avLst/>
          </a:prstGeom>
          <a:noFill/>
          <a:ln w="0">
            <a:solidFill>
              <a:srgbClr val="FFFFFF"/>
            </a:solidFill>
            <a:miter lim="800000"/>
            <a:headEnd/>
            <a:tailEnd/>
          </a:ln>
        </p:spPr>
        <p:txBody>
          <a:bodyPr>
            <a:prstTxWarp prst="textNoShape">
              <a:avLst/>
            </a:prstTxWarp>
          </a:bodyPr>
          <a:lstStyle/>
          <a:p>
            <a:endParaRPr lang="en-US"/>
          </a:p>
        </p:txBody>
      </p:sp>
      <p:sp>
        <p:nvSpPr>
          <p:cNvPr id="39945" name="Text Box 8"/>
          <p:cNvSpPr txBox="1">
            <a:spLocks noChangeArrowheads="1"/>
          </p:cNvSpPr>
          <p:nvPr/>
        </p:nvSpPr>
        <p:spPr bwMode="auto">
          <a:xfrm>
            <a:off x="6002338" y="5062538"/>
            <a:ext cx="1317625" cy="457200"/>
          </a:xfrm>
          <a:prstGeom prst="rect">
            <a:avLst/>
          </a:prstGeom>
          <a:noFill/>
          <a:ln w="12700">
            <a:noFill/>
            <a:miter lim="800000"/>
            <a:headEnd/>
            <a:tailEnd/>
          </a:ln>
        </p:spPr>
        <p:txBody>
          <a:bodyPr wrap="none" anchor="ctr">
            <a:prstTxWarp prst="textNoShape">
              <a:avLst/>
            </a:prstTxWarp>
            <a:spAutoFit/>
          </a:bodyPr>
          <a:lstStyle/>
          <a:p>
            <a:pPr eaLnBrk="0" hangingPunct="0">
              <a:spcBef>
                <a:spcPct val="50000"/>
              </a:spcBef>
            </a:pPr>
            <a:r>
              <a:rPr kumimoji="0" lang="en-US" sz="2400">
                <a:latin typeface="Times New Roman" charset="0"/>
              </a:rPr>
              <a:t>log(rank)</a:t>
            </a:r>
          </a:p>
        </p:txBody>
      </p:sp>
      <p:sp>
        <p:nvSpPr>
          <p:cNvPr id="39946" name="Text Box 9"/>
          <p:cNvSpPr txBox="1">
            <a:spLocks noChangeArrowheads="1"/>
          </p:cNvSpPr>
          <p:nvPr/>
        </p:nvSpPr>
        <p:spPr bwMode="auto">
          <a:xfrm>
            <a:off x="1406525" y="3389313"/>
            <a:ext cx="1587500" cy="457200"/>
          </a:xfrm>
          <a:prstGeom prst="rect">
            <a:avLst/>
          </a:prstGeom>
          <a:noFill/>
          <a:ln w="12700">
            <a:noFill/>
            <a:miter lim="800000"/>
            <a:headEnd/>
            <a:tailEnd/>
          </a:ln>
        </p:spPr>
        <p:txBody>
          <a:bodyPr wrap="none" anchor="ctr">
            <a:prstTxWarp prst="textNoShape">
              <a:avLst/>
            </a:prstTxWarp>
            <a:spAutoFit/>
          </a:bodyPr>
          <a:lstStyle/>
          <a:p>
            <a:pPr eaLnBrk="0" hangingPunct="0"/>
            <a:r>
              <a:rPr kumimoji="0" lang="en-US" sz="2400">
                <a:latin typeface="Times New Roman" charset="0"/>
              </a:rPr>
              <a:t>log(degree)</a:t>
            </a:r>
          </a:p>
        </p:txBody>
      </p:sp>
      <p:sp>
        <p:nvSpPr>
          <p:cNvPr id="39947" name="Text Box 14"/>
          <p:cNvSpPr txBox="1">
            <a:spLocks noChangeArrowheads="1"/>
          </p:cNvSpPr>
          <p:nvPr/>
        </p:nvSpPr>
        <p:spPr bwMode="auto">
          <a:xfrm>
            <a:off x="2701925" y="2514600"/>
            <a:ext cx="2971800" cy="457200"/>
          </a:xfrm>
          <a:prstGeom prst="rect">
            <a:avLst/>
          </a:prstGeom>
          <a:noFill/>
          <a:ln w="38100">
            <a:noFill/>
            <a:miter lim="800000"/>
            <a:headEnd/>
            <a:tailEnd/>
          </a:ln>
        </p:spPr>
        <p:txBody>
          <a:bodyPr>
            <a:prstTxWarp prst="textNoShape">
              <a:avLst/>
            </a:prstTxWarp>
            <a:spAutoFit/>
          </a:bodyPr>
          <a:lstStyle/>
          <a:p>
            <a:pPr algn="l" eaLnBrk="0" hangingPunct="0">
              <a:spcBef>
                <a:spcPct val="50000"/>
              </a:spcBef>
            </a:pPr>
            <a:r>
              <a:rPr kumimoji="0" lang="en-US" sz="2400" b="1">
                <a:latin typeface="Times New Roman" charset="0"/>
              </a:rPr>
              <a:t>internet domains</a:t>
            </a:r>
          </a:p>
        </p:txBody>
      </p:sp>
      <p:sp>
        <p:nvSpPr>
          <p:cNvPr id="39948" name="Line 15"/>
          <p:cNvSpPr>
            <a:spLocks noChangeShapeType="1"/>
          </p:cNvSpPr>
          <p:nvPr/>
        </p:nvSpPr>
        <p:spPr bwMode="auto">
          <a:xfrm flipH="1">
            <a:off x="3352800" y="3352800"/>
            <a:ext cx="228600" cy="76200"/>
          </a:xfrm>
          <a:prstGeom prst="line">
            <a:avLst/>
          </a:prstGeom>
          <a:noFill/>
          <a:ln w="28575">
            <a:solidFill>
              <a:srgbClr val="008000"/>
            </a:solidFill>
            <a:round/>
            <a:headEnd type="none" w="sm" len="sm"/>
            <a:tailEnd type="triangle" w="med" len="med"/>
          </a:ln>
        </p:spPr>
        <p:txBody>
          <a:bodyPr wrap="none" anchor="ctr">
            <a:prstTxWarp prst="textNoShape">
              <a:avLst/>
            </a:prstTxWarp>
          </a:bodyPr>
          <a:lstStyle/>
          <a:p>
            <a:endParaRPr lang="en-US"/>
          </a:p>
        </p:txBody>
      </p:sp>
      <p:sp>
        <p:nvSpPr>
          <p:cNvPr id="39949" name="Text Box 16"/>
          <p:cNvSpPr txBox="1">
            <a:spLocks noChangeArrowheads="1"/>
          </p:cNvSpPr>
          <p:nvPr/>
        </p:nvSpPr>
        <p:spPr bwMode="auto">
          <a:xfrm>
            <a:off x="3660775" y="3017838"/>
            <a:ext cx="1320800" cy="519112"/>
          </a:xfrm>
          <a:prstGeom prst="rect">
            <a:avLst/>
          </a:prstGeom>
          <a:noFill/>
          <a:ln w="28575">
            <a:noFill/>
            <a:miter lim="800000"/>
            <a:headEnd type="none" w="sm" len="sm"/>
            <a:tailEnd/>
          </a:ln>
        </p:spPr>
        <p:txBody>
          <a:bodyPr wrap="none" anchor="ctr">
            <a:prstTxWarp prst="textNoShape">
              <a:avLst/>
            </a:prstTxWarp>
            <a:spAutoFit/>
          </a:bodyPr>
          <a:lstStyle/>
          <a:p>
            <a:pPr eaLnBrk="0" hangingPunct="0"/>
            <a:r>
              <a:rPr kumimoji="0" lang="en-US" sz="2800" b="1">
                <a:solidFill>
                  <a:srgbClr val="008000"/>
                </a:solidFill>
                <a:latin typeface="Times New Roman" charset="0"/>
              </a:rPr>
              <a:t>att.com</a:t>
            </a:r>
          </a:p>
        </p:txBody>
      </p:sp>
      <p:sp>
        <p:nvSpPr>
          <p:cNvPr id="39950" name="Line 17"/>
          <p:cNvSpPr>
            <a:spLocks noChangeShapeType="1"/>
          </p:cNvSpPr>
          <p:nvPr/>
        </p:nvSpPr>
        <p:spPr bwMode="auto">
          <a:xfrm flipV="1">
            <a:off x="3124200" y="3657600"/>
            <a:ext cx="228600" cy="304800"/>
          </a:xfrm>
          <a:prstGeom prst="line">
            <a:avLst/>
          </a:prstGeom>
          <a:noFill/>
          <a:ln w="28575">
            <a:solidFill>
              <a:srgbClr val="008000"/>
            </a:solidFill>
            <a:round/>
            <a:headEnd type="none" w="sm" len="sm"/>
            <a:tailEnd type="triangle" w="med" len="med"/>
          </a:ln>
        </p:spPr>
        <p:txBody>
          <a:bodyPr wrap="none" anchor="ctr">
            <a:prstTxWarp prst="textNoShape">
              <a:avLst/>
            </a:prstTxWarp>
          </a:bodyPr>
          <a:lstStyle/>
          <a:p>
            <a:endParaRPr lang="en-US"/>
          </a:p>
        </p:txBody>
      </p:sp>
      <p:sp>
        <p:nvSpPr>
          <p:cNvPr id="39951" name="Text Box 18"/>
          <p:cNvSpPr txBox="1">
            <a:spLocks noChangeArrowheads="1"/>
          </p:cNvSpPr>
          <p:nvPr/>
        </p:nvSpPr>
        <p:spPr bwMode="auto">
          <a:xfrm>
            <a:off x="1871663" y="3932238"/>
            <a:ext cx="1498600" cy="519112"/>
          </a:xfrm>
          <a:prstGeom prst="rect">
            <a:avLst/>
          </a:prstGeom>
          <a:noFill/>
          <a:ln w="28575">
            <a:noFill/>
            <a:miter lim="800000"/>
            <a:headEnd type="none" w="sm" len="sm"/>
            <a:tailEnd/>
          </a:ln>
        </p:spPr>
        <p:txBody>
          <a:bodyPr wrap="none" anchor="ctr">
            <a:prstTxWarp prst="textNoShape">
              <a:avLst/>
            </a:prstTxWarp>
            <a:spAutoFit/>
          </a:bodyPr>
          <a:lstStyle/>
          <a:p>
            <a:pPr eaLnBrk="0" hangingPunct="0"/>
            <a:r>
              <a:rPr kumimoji="0" lang="en-US" sz="2800" b="1">
                <a:solidFill>
                  <a:srgbClr val="008000"/>
                </a:solidFill>
                <a:latin typeface="Times New Roman" charset="0"/>
              </a:rPr>
              <a:t>ibm.com</a:t>
            </a:r>
          </a:p>
        </p:txBody>
      </p:sp>
      <p:pic>
        <p:nvPicPr>
          <p:cNvPr id="39952" name="Picture 19" descr="0iterations"/>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12763" y="4256088"/>
            <a:ext cx="1162050" cy="1279525"/>
          </a:xfrm>
          <a:prstGeom prst="rect">
            <a:avLst/>
          </a:prstGeom>
          <a:noFill/>
          <a:ln w="9525">
            <a:noFill/>
            <a:miter lim="800000"/>
            <a:headEnd/>
            <a:tailEnd/>
          </a:ln>
        </p:spPr>
      </p:pic>
      <p:sp>
        <p:nvSpPr>
          <p:cNvPr id="39953" name="Date Placeholder 21"/>
          <p:cNvSpPr>
            <a:spLocks noGrp="1"/>
          </p:cNvSpPr>
          <p:nvPr>
            <p:ph type="dt" sz="quarter" idx="10"/>
          </p:nvPr>
        </p:nvSpPr>
        <p:spPr>
          <a:noFill/>
        </p:spPr>
        <p:txBody>
          <a:bodyPr/>
          <a:lstStyle/>
          <a:p>
            <a:r>
              <a:rPr lang="en-US" smtClean="0"/>
              <a:t>Google, Aug '16</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Footer Placeholder 4"/>
          <p:cNvSpPr>
            <a:spLocks noGrp="1"/>
          </p:cNvSpPr>
          <p:nvPr>
            <p:ph type="ftr" sz="quarter" idx="11"/>
          </p:nvPr>
        </p:nvSpPr>
        <p:spPr>
          <a:noFill/>
        </p:spPr>
        <p:txBody>
          <a:bodyPr/>
          <a:lstStyle/>
          <a:p>
            <a:r>
              <a:rPr lang="en-US" smtClean="0"/>
              <a:t>(c) 2016, C. Faloutsos</a:t>
            </a:r>
            <a:endParaRPr lang="en-US"/>
          </a:p>
        </p:txBody>
      </p:sp>
      <p:sp>
        <p:nvSpPr>
          <p:cNvPr id="41987" name="Slide Number Placeholder 5"/>
          <p:cNvSpPr>
            <a:spLocks noGrp="1"/>
          </p:cNvSpPr>
          <p:nvPr>
            <p:ph type="sldNum" sz="quarter" idx="12"/>
          </p:nvPr>
        </p:nvSpPr>
        <p:spPr>
          <a:noFill/>
        </p:spPr>
        <p:txBody>
          <a:bodyPr/>
          <a:lstStyle/>
          <a:p>
            <a:fld id="{72B08736-DB16-4E41-958E-9C52887E0C11}" type="slidenum">
              <a:rPr lang="en-US" smtClean="0"/>
              <a:pPr/>
              <a:t>14</a:t>
            </a:fld>
            <a:endParaRPr lang="en-US" smtClean="0"/>
          </a:p>
        </p:txBody>
      </p:sp>
      <p:sp>
        <p:nvSpPr>
          <p:cNvPr id="41988" name="Rectangle 2"/>
          <p:cNvSpPr>
            <a:spLocks noGrp="1" noChangeArrowheads="1"/>
          </p:cNvSpPr>
          <p:nvPr>
            <p:ph type="title"/>
          </p:nvPr>
        </p:nvSpPr>
        <p:spPr/>
        <p:txBody>
          <a:bodyPr/>
          <a:lstStyle/>
          <a:p>
            <a:r>
              <a:rPr lang="en-US">
                <a:ea typeface="ＭＳ Ｐゴシック" charset="-128"/>
                <a:cs typeface="ＭＳ Ｐゴシック" charset="-128"/>
              </a:rPr>
              <a:t>Solution# S.1</a:t>
            </a:r>
          </a:p>
        </p:txBody>
      </p:sp>
      <p:sp>
        <p:nvSpPr>
          <p:cNvPr id="41989" name="Rectangle 3"/>
          <p:cNvSpPr>
            <a:spLocks noGrp="1" noChangeArrowheads="1"/>
          </p:cNvSpPr>
          <p:nvPr>
            <p:ph type="body" idx="1"/>
          </p:nvPr>
        </p:nvSpPr>
        <p:spPr>
          <a:xfrm>
            <a:off x="609600" y="1600200"/>
            <a:ext cx="7848600" cy="838200"/>
          </a:xfrm>
        </p:spPr>
        <p:txBody>
          <a:bodyPr/>
          <a:lstStyle/>
          <a:p>
            <a:r>
              <a:rPr lang="en-US" sz="2800" dirty="0">
                <a:ea typeface="ＭＳ Ｐゴシック" charset="-128"/>
                <a:cs typeface="ＭＳ Ｐゴシック" charset="-128"/>
              </a:rPr>
              <a:t>Power law in the degree distribution </a:t>
            </a:r>
            <a:r>
              <a:rPr lang="en-US" sz="2800" dirty="0" smtClean="0">
                <a:ea typeface="ＭＳ Ｐゴシック" charset="-128"/>
                <a:cs typeface="ＭＳ Ｐゴシック" charset="-128"/>
              </a:rPr>
              <a:t>[Faloutsos </a:t>
            </a:r>
            <a:r>
              <a:rPr lang="en-US" sz="2800" dirty="0" err="1" smtClean="0">
                <a:ea typeface="ＭＳ Ｐゴシック" charset="-128"/>
                <a:cs typeface="ＭＳ Ｐゴシック" charset="-128"/>
              </a:rPr>
              <a:t>x</a:t>
            </a:r>
            <a:r>
              <a:rPr lang="en-US" sz="2800" dirty="0" smtClean="0">
                <a:ea typeface="ＭＳ Ｐゴシック" charset="-128"/>
                <a:cs typeface="ＭＳ Ｐゴシック" charset="-128"/>
              </a:rPr>
              <a:t> 3 SIGCOMM99</a:t>
            </a:r>
            <a:r>
              <a:rPr lang="en-US" sz="2800" dirty="0">
                <a:ea typeface="ＭＳ Ｐゴシック" charset="-128"/>
                <a:cs typeface="ＭＳ Ｐゴシック" charset="-128"/>
              </a:rPr>
              <a:t>]</a:t>
            </a:r>
          </a:p>
        </p:txBody>
      </p:sp>
      <p:sp>
        <p:nvSpPr>
          <p:cNvPr id="41990" name="Rectangle 5"/>
          <p:cNvSpPr>
            <a:spLocks noChangeArrowheads="1"/>
          </p:cNvSpPr>
          <p:nvPr/>
        </p:nvSpPr>
        <p:spPr bwMode="auto">
          <a:xfrm>
            <a:off x="2808288" y="3352800"/>
            <a:ext cx="3332162" cy="2212975"/>
          </a:xfrm>
          <a:prstGeom prst="rect">
            <a:avLst/>
          </a:prstGeom>
          <a:noFill/>
          <a:ln w="9525">
            <a:noFill/>
            <a:miter lim="800000"/>
            <a:headEnd/>
            <a:tailEnd/>
          </a:ln>
        </p:spPr>
        <p:txBody>
          <a:bodyPr>
            <a:prstTxWarp prst="textNoShape">
              <a:avLst/>
            </a:prstTxWarp>
          </a:bodyPr>
          <a:lstStyle/>
          <a:p>
            <a:endParaRPr lang="en-US"/>
          </a:p>
        </p:txBody>
      </p:sp>
      <p:pic>
        <p:nvPicPr>
          <p:cNvPr id="41991" name="Picture 6"/>
          <p:cNvPicPr>
            <a:picLocks noChangeAspect="1" noChangeArrowheads="1"/>
          </p:cNvPicPr>
          <p:nvPr/>
        </p:nvPicPr>
        <p:blipFill>
          <a:blip r:embed="rId3"/>
          <a:srcRect/>
          <a:stretch>
            <a:fillRect/>
          </a:stretch>
        </p:blipFill>
        <p:spPr bwMode="auto">
          <a:xfrm>
            <a:off x="2808288" y="3352800"/>
            <a:ext cx="3332162" cy="2212975"/>
          </a:xfrm>
          <a:prstGeom prst="rect">
            <a:avLst/>
          </a:prstGeom>
          <a:noFill/>
          <a:ln w="9525">
            <a:noFill/>
            <a:miter lim="800000"/>
            <a:headEnd/>
            <a:tailEnd/>
          </a:ln>
        </p:spPr>
      </p:pic>
      <p:sp>
        <p:nvSpPr>
          <p:cNvPr id="41992" name="Rectangle 7"/>
          <p:cNvSpPr>
            <a:spLocks noChangeArrowheads="1"/>
          </p:cNvSpPr>
          <p:nvPr/>
        </p:nvSpPr>
        <p:spPr bwMode="auto">
          <a:xfrm>
            <a:off x="2808288" y="3352800"/>
            <a:ext cx="3332162" cy="2212975"/>
          </a:xfrm>
          <a:prstGeom prst="rect">
            <a:avLst/>
          </a:prstGeom>
          <a:noFill/>
          <a:ln w="0">
            <a:solidFill>
              <a:srgbClr val="FFFFFF"/>
            </a:solidFill>
            <a:miter lim="800000"/>
            <a:headEnd/>
            <a:tailEnd/>
          </a:ln>
        </p:spPr>
        <p:txBody>
          <a:bodyPr>
            <a:prstTxWarp prst="textNoShape">
              <a:avLst/>
            </a:prstTxWarp>
          </a:bodyPr>
          <a:lstStyle/>
          <a:p>
            <a:endParaRPr lang="en-US"/>
          </a:p>
        </p:txBody>
      </p:sp>
      <p:sp>
        <p:nvSpPr>
          <p:cNvPr id="41993" name="Text Box 8"/>
          <p:cNvSpPr txBox="1">
            <a:spLocks noChangeArrowheads="1"/>
          </p:cNvSpPr>
          <p:nvPr/>
        </p:nvSpPr>
        <p:spPr bwMode="auto">
          <a:xfrm>
            <a:off x="6002338" y="5062538"/>
            <a:ext cx="1317625" cy="457200"/>
          </a:xfrm>
          <a:prstGeom prst="rect">
            <a:avLst/>
          </a:prstGeom>
          <a:noFill/>
          <a:ln w="12700">
            <a:noFill/>
            <a:miter lim="800000"/>
            <a:headEnd/>
            <a:tailEnd/>
          </a:ln>
        </p:spPr>
        <p:txBody>
          <a:bodyPr wrap="none" anchor="ctr">
            <a:prstTxWarp prst="textNoShape">
              <a:avLst/>
            </a:prstTxWarp>
            <a:spAutoFit/>
          </a:bodyPr>
          <a:lstStyle/>
          <a:p>
            <a:pPr eaLnBrk="0" hangingPunct="0">
              <a:spcBef>
                <a:spcPct val="50000"/>
              </a:spcBef>
            </a:pPr>
            <a:r>
              <a:rPr kumimoji="0" lang="en-US" sz="2400">
                <a:latin typeface="Times New Roman" charset="0"/>
              </a:rPr>
              <a:t>log(rank)</a:t>
            </a:r>
          </a:p>
        </p:txBody>
      </p:sp>
      <p:sp>
        <p:nvSpPr>
          <p:cNvPr id="41994" name="Text Box 9"/>
          <p:cNvSpPr txBox="1">
            <a:spLocks noChangeArrowheads="1"/>
          </p:cNvSpPr>
          <p:nvPr/>
        </p:nvSpPr>
        <p:spPr bwMode="auto">
          <a:xfrm>
            <a:off x="1406525" y="3389313"/>
            <a:ext cx="1587500" cy="457200"/>
          </a:xfrm>
          <a:prstGeom prst="rect">
            <a:avLst/>
          </a:prstGeom>
          <a:noFill/>
          <a:ln w="12700">
            <a:noFill/>
            <a:miter lim="800000"/>
            <a:headEnd/>
            <a:tailEnd/>
          </a:ln>
        </p:spPr>
        <p:txBody>
          <a:bodyPr wrap="none" anchor="ctr">
            <a:prstTxWarp prst="textNoShape">
              <a:avLst/>
            </a:prstTxWarp>
            <a:spAutoFit/>
          </a:bodyPr>
          <a:lstStyle/>
          <a:p>
            <a:pPr eaLnBrk="0" hangingPunct="0"/>
            <a:r>
              <a:rPr kumimoji="0" lang="en-US" sz="2400">
                <a:latin typeface="Times New Roman" charset="0"/>
              </a:rPr>
              <a:t>log(degree)</a:t>
            </a:r>
          </a:p>
        </p:txBody>
      </p:sp>
      <p:grpSp>
        <p:nvGrpSpPr>
          <p:cNvPr id="41995" name="Group 10"/>
          <p:cNvGrpSpPr>
            <a:grpSpLocks/>
          </p:cNvGrpSpPr>
          <p:nvPr/>
        </p:nvGrpSpPr>
        <p:grpSpPr bwMode="auto">
          <a:xfrm>
            <a:off x="3252788" y="3513138"/>
            <a:ext cx="2443162" cy="1419225"/>
            <a:chOff x="1824" y="1296"/>
            <a:chExt cx="2111" cy="1296"/>
          </a:xfrm>
        </p:grpSpPr>
        <p:sp>
          <p:nvSpPr>
            <p:cNvPr id="42003" name="Line 11"/>
            <p:cNvSpPr>
              <a:spLocks noChangeShapeType="1"/>
            </p:cNvSpPr>
            <p:nvPr/>
          </p:nvSpPr>
          <p:spPr bwMode="auto">
            <a:xfrm flipH="1" flipV="1">
              <a:off x="1824" y="1296"/>
              <a:ext cx="2064" cy="1296"/>
            </a:xfrm>
            <a:prstGeom prst="line">
              <a:avLst/>
            </a:prstGeom>
            <a:noFill/>
            <a:ln w="38100">
              <a:solidFill>
                <a:srgbClr val="FF3300"/>
              </a:solidFill>
              <a:round/>
              <a:headEnd type="none" w="sm" len="sm"/>
              <a:tailEnd type="none" w="sm" len="sm"/>
            </a:ln>
          </p:spPr>
          <p:txBody>
            <a:bodyPr wrap="none" anchor="ctr">
              <a:prstTxWarp prst="textNoShape">
                <a:avLst/>
              </a:prstTxWarp>
            </a:bodyPr>
            <a:lstStyle/>
            <a:p>
              <a:endParaRPr lang="en-US"/>
            </a:p>
          </p:txBody>
        </p:sp>
        <p:sp>
          <p:nvSpPr>
            <p:cNvPr id="42004" name="Line 12"/>
            <p:cNvSpPr>
              <a:spLocks noChangeShapeType="1"/>
            </p:cNvSpPr>
            <p:nvPr/>
          </p:nvSpPr>
          <p:spPr bwMode="auto">
            <a:xfrm>
              <a:off x="2736" y="1824"/>
              <a:ext cx="336" cy="0"/>
            </a:xfrm>
            <a:prstGeom prst="line">
              <a:avLst/>
            </a:prstGeom>
            <a:noFill/>
            <a:ln w="12700">
              <a:solidFill>
                <a:srgbClr val="FF3300"/>
              </a:solidFill>
              <a:round/>
              <a:headEnd/>
              <a:tailEnd/>
            </a:ln>
          </p:spPr>
          <p:txBody>
            <a:bodyPr wrap="none" anchor="ctr">
              <a:prstTxWarp prst="textNoShape">
                <a:avLst/>
              </a:prstTxWarp>
              <a:spAutoFit/>
            </a:bodyPr>
            <a:lstStyle/>
            <a:p>
              <a:endParaRPr lang="en-US"/>
            </a:p>
          </p:txBody>
        </p:sp>
        <p:sp>
          <p:nvSpPr>
            <p:cNvPr id="42005" name="Text Box 13"/>
            <p:cNvSpPr txBox="1">
              <a:spLocks noChangeArrowheads="1"/>
            </p:cNvSpPr>
            <p:nvPr/>
          </p:nvSpPr>
          <p:spPr bwMode="auto">
            <a:xfrm>
              <a:off x="3215" y="1872"/>
              <a:ext cx="720" cy="417"/>
            </a:xfrm>
            <a:prstGeom prst="rect">
              <a:avLst/>
            </a:prstGeom>
            <a:noFill/>
            <a:ln w="38100">
              <a:noFill/>
              <a:miter lim="800000"/>
              <a:headEnd/>
              <a:tailEnd/>
            </a:ln>
          </p:spPr>
          <p:txBody>
            <a:bodyPr>
              <a:prstTxWarp prst="textNoShape">
                <a:avLst/>
              </a:prstTxWarp>
              <a:spAutoFit/>
            </a:bodyPr>
            <a:lstStyle/>
            <a:p>
              <a:pPr algn="l" eaLnBrk="0" hangingPunct="0">
                <a:spcBef>
                  <a:spcPct val="50000"/>
                </a:spcBef>
              </a:pPr>
              <a:r>
                <a:rPr kumimoji="0" lang="en-US" sz="2400" b="1">
                  <a:solidFill>
                    <a:srgbClr val="FF3300"/>
                  </a:solidFill>
                  <a:latin typeface="Times New Roman" charset="0"/>
                </a:rPr>
                <a:t>-0.82</a:t>
              </a:r>
            </a:p>
          </p:txBody>
        </p:sp>
      </p:grpSp>
      <p:sp>
        <p:nvSpPr>
          <p:cNvPr id="41996" name="Text Box 14"/>
          <p:cNvSpPr txBox="1">
            <a:spLocks noChangeArrowheads="1"/>
          </p:cNvSpPr>
          <p:nvPr/>
        </p:nvSpPr>
        <p:spPr bwMode="auto">
          <a:xfrm>
            <a:off x="2701925" y="2514600"/>
            <a:ext cx="2971800" cy="457200"/>
          </a:xfrm>
          <a:prstGeom prst="rect">
            <a:avLst/>
          </a:prstGeom>
          <a:noFill/>
          <a:ln w="38100">
            <a:noFill/>
            <a:miter lim="800000"/>
            <a:headEnd/>
            <a:tailEnd/>
          </a:ln>
        </p:spPr>
        <p:txBody>
          <a:bodyPr>
            <a:prstTxWarp prst="textNoShape">
              <a:avLst/>
            </a:prstTxWarp>
            <a:spAutoFit/>
          </a:bodyPr>
          <a:lstStyle/>
          <a:p>
            <a:pPr algn="l" eaLnBrk="0" hangingPunct="0">
              <a:spcBef>
                <a:spcPct val="50000"/>
              </a:spcBef>
            </a:pPr>
            <a:r>
              <a:rPr kumimoji="0" lang="en-US" sz="2400" b="1">
                <a:latin typeface="Times New Roman" charset="0"/>
              </a:rPr>
              <a:t>internet domains</a:t>
            </a:r>
          </a:p>
        </p:txBody>
      </p:sp>
      <p:sp>
        <p:nvSpPr>
          <p:cNvPr id="41997" name="Line 15"/>
          <p:cNvSpPr>
            <a:spLocks noChangeShapeType="1"/>
          </p:cNvSpPr>
          <p:nvPr/>
        </p:nvSpPr>
        <p:spPr bwMode="auto">
          <a:xfrm flipH="1">
            <a:off x="3352800" y="3352800"/>
            <a:ext cx="228600" cy="76200"/>
          </a:xfrm>
          <a:prstGeom prst="line">
            <a:avLst/>
          </a:prstGeom>
          <a:noFill/>
          <a:ln w="28575">
            <a:solidFill>
              <a:srgbClr val="008000"/>
            </a:solidFill>
            <a:round/>
            <a:headEnd type="none" w="sm" len="sm"/>
            <a:tailEnd type="triangle" w="med" len="med"/>
          </a:ln>
        </p:spPr>
        <p:txBody>
          <a:bodyPr wrap="none" anchor="ctr">
            <a:prstTxWarp prst="textNoShape">
              <a:avLst/>
            </a:prstTxWarp>
          </a:bodyPr>
          <a:lstStyle/>
          <a:p>
            <a:endParaRPr lang="en-US"/>
          </a:p>
        </p:txBody>
      </p:sp>
      <p:sp>
        <p:nvSpPr>
          <p:cNvPr id="41998" name="Text Box 16"/>
          <p:cNvSpPr txBox="1">
            <a:spLocks noChangeArrowheads="1"/>
          </p:cNvSpPr>
          <p:nvPr/>
        </p:nvSpPr>
        <p:spPr bwMode="auto">
          <a:xfrm>
            <a:off x="3660775" y="3017838"/>
            <a:ext cx="1320800" cy="519112"/>
          </a:xfrm>
          <a:prstGeom prst="rect">
            <a:avLst/>
          </a:prstGeom>
          <a:noFill/>
          <a:ln w="28575">
            <a:noFill/>
            <a:miter lim="800000"/>
            <a:headEnd type="none" w="sm" len="sm"/>
            <a:tailEnd/>
          </a:ln>
        </p:spPr>
        <p:txBody>
          <a:bodyPr wrap="none" anchor="ctr">
            <a:prstTxWarp prst="textNoShape">
              <a:avLst/>
            </a:prstTxWarp>
            <a:spAutoFit/>
          </a:bodyPr>
          <a:lstStyle/>
          <a:p>
            <a:pPr eaLnBrk="0" hangingPunct="0"/>
            <a:r>
              <a:rPr kumimoji="0" lang="en-US" sz="2800" b="1">
                <a:solidFill>
                  <a:srgbClr val="008000"/>
                </a:solidFill>
                <a:latin typeface="Times New Roman" charset="0"/>
              </a:rPr>
              <a:t>att.com</a:t>
            </a:r>
          </a:p>
        </p:txBody>
      </p:sp>
      <p:sp>
        <p:nvSpPr>
          <p:cNvPr id="41999" name="Line 17"/>
          <p:cNvSpPr>
            <a:spLocks noChangeShapeType="1"/>
          </p:cNvSpPr>
          <p:nvPr/>
        </p:nvSpPr>
        <p:spPr bwMode="auto">
          <a:xfrm flipV="1">
            <a:off x="3124200" y="3657600"/>
            <a:ext cx="228600" cy="304800"/>
          </a:xfrm>
          <a:prstGeom prst="line">
            <a:avLst/>
          </a:prstGeom>
          <a:noFill/>
          <a:ln w="28575">
            <a:solidFill>
              <a:srgbClr val="008000"/>
            </a:solidFill>
            <a:round/>
            <a:headEnd type="none" w="sm" len="sm"/>
            <a:tailEnd type="triangle" w="med" len="med"/>
          </a:ln>
        </p:spPr>
        <p:txBody>
          <a:bodyPr wrap="none" anchor="ctr">
            <a:prstTxWarp prst="textNoShape">
              <a:avLst/>
            </a:prstTxWarp>
          </a:bodyPr>
          <a:lstStyle/>
          <a:p>
            <a:endParaRPr lang="en-US"/>
          </a:p>
        </p:txBody>
      </p:sp>
      <p:sp>
        <p:nvSpPr>
          <p:cNvPr id="42000" name="Text Box 18"/>
          <p:cNvSpPr txBox="1">
            <a:spLocks noChangeArrowheads="1"/>
          </p:cNvSpPr>
          <p:nvPr/>
        </p:nvSpPr>
        <p:spPr bwMode="auto">
          <a:xfrm>
            <a:off x="1871663" y="3932238"/>
            <a:ext cx="1498600" cy="519112"/>
          </a:xfrm>
          <a:prstGeom prst="rect">
            <a:avLst/>
          </a:prstGeom>
          <a:noFill/>
          <a:ln w="28575">
            <a:noFill/>
            <a:miter lim="800000"/>
            <a:headEnd type="none" w="sm" len="sm"/>
            <a:tailEnd/>
          </a:ln>
        </p:spPr>
        <p:txBody>
          <a:bodyPr wrap="none" anchor="ctr">
            <a:prstTxWarp prst="textNoShape">
              <a:avLst/>
            </a:prstTxWarp>
            <a:spAutoFit/>
          </a:bodyPr>
          <a:lstStyle/>
          <a:p>
            <a:pPr eaLnBrk="0" hangingPunct="0"/>
            <a:r>
              <a:rPr kumimoji="0" lang="en-US" sz="2800" b="1">
                <a:solidFill>
                  <a:srgbClr val="008000"/>
                </a:solidFill>
                <a:latin typeface="Times New Roman" charset="0"/>
              </a:rPr>
              <a:t>ibm.com</a:t>
            </a:r>
          </a:p>
        </p:txBody>
      </p:sp>
      <p:pic>
        <p:nvPicPr>
          <p:cNvPr id="42001" name="Picture 19" descr="0iterations"/>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12763" y="4256088"/>
            <a:ext cx="1162050" cy="1279525"/>
          </a:xfrm>
          <a:prstGeom prst="rect">
            <a:avLst/>
          </a:prstGeom>
          <a:noFill/>
          <a:ln w="9525">
            <a:noFill/>
            <a:miter lim="800000"/>
            <a:headEnd/>
            <a:tailEnd/>
          </a:ln>
        </p:spPr>
      </p:pic>
      <p:sp>
        <p:nvSpPr>
          <p:cNvPr id="42002" name="Date Placeholder 21"/>
          <p:cNvSpPr>
            <a:spLocks noGrp="1"/>
          </p:cNvSpPr>
          <p:nvPr>
            <p:ph type="dt" sz="quarter" idx="10"/>
          </p:nvPr>
        </p:nvSpPr>
        <p:spPr>
          <a:noFill/>
        </p:spPr>
        <p:txBody>
          <a:bodyPr/>
          <a:lstStyle/>
          <a:p>
            <a:r>
              <a:rPr lang="en-US" smtClean="0"/>
              <a:t>Google, Aug '16</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Slide Number Placeholder 3"/>
          <p:cNvSpPr>
            <a:spLocks noGrp="1"/>
          </p:cNvSpPr>
          <p:nvPr>
            <p:ph type="sldNum" sz="quarter" idx="12"/>
          </p:nvPr>
        </p:nvSpPr>
        <p:spPr>
          <a:xfrm>
            <a:off x="7018338" y="61976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600">
                <a:solidFill>
                  <a:schemeClr val="tx1"/>
                </a:solidFill>
                <a:latin typeface="Arial" charset="0"/>
                <a:ea typeface="ＭＳ Ｐゴシック" charset="0"/>
              </a:defRPr>
            </a:lvl9pPr>
          </a:lstStyle>
          <a:p>
            <a:pPr eaLnBrk="1" hangingPunct="1"/>
            <a:fld id="{395E370C-AD2B-B84B-923D-F194F5B2AB90}" type="slidenum">
              <a:rPr lang="en-US" altLang="ko-KR" sz="1800">
                <a:latin typeface="Times New Roman" charset="0"/>
              </a:rPr>
              <a:pPr eaLnBrk="1" hangingPunct="1"/>
              <a:t>15</a:t>
            </a:fld>
            <a:endParaRPr lang="en-US" altLang="ko-KR" sz="1800">
              <a:latin typeface="Times New Roman" charset="0"/>
            </a:endParaRPr>
          </a:p>
        </p:txBody>
      </p:sp>
      <p:pic>
        <p:nvPicPr>
          <p:cNvPr id="20480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209800"/>
            <a:ext cx="5638800" cy="400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3" name="Rectangle 2"/>
          <p:cNvSpPr>
            <a:spLocks noGrp="1" noChangeArrowheads="1"/>
          </p:cNvSpPr>
          <p:nvPr>
            <p:ph type="title"/>
          </p:nvPr>
        </p:nvSpPr>
        <p:spPr/>
        <p:txBody>
          <a:bodyPr/>
          <a:lstStyle/>
          <a:p>
            <a:r>
              <a:rPr lang="en-US" altLang="ko-KR" dirty="0" smtClean="0">
                <a:latin typeface="Times New Roman" charset="0"/>
                <a:ea typeface="ＭＳ Ｐゴシック" charset="0"/>
                <a:cs typeface="ＭＳ Ｐゴシック" charset="0"/>
              </a:rPr>
              <a:t>S2: connected component sizes</a:t>
            </a:r>
            <a:endParaRPr lang="en-US" altLang="ko-KR" dirty="0">
              <a:latin typeface="Times New Roman" charset="0"/>
              <a:ea typeface="ＭＳ Ｐゴシック" charset="0"/>
              <a:cs typeface="ＭＳ Ｐゴシック" charset="0"/>
            </a:endParaRPr>
          </a:p>
        </p:txBody>
      </p:sp>
      <p:sp>
        <p:nvSpPr>
          <p:cNvPr id="204804" name="Rectangle 3"/>
          <p:cNvSpPr>
            <a:spLocks noGrp="1" noChangeArrowheads="1"/>
          </p:cNvSpPr>
          <p:nvPr>
            <p:ph type="body" idx="1"/>
          </p:nvPr>
        </p:nvSpPr>
        <p:spPr>
          <a:noFill/>
        </p:spPr>
        <p:txBody>
          <a:bodyPr lIns="90000" tIns="46800" rIns="90000" bIns="46800"/>
          <a:lstStyle/>
          <a:p>
            <a:r>
              <a:rPr lang="en-US" altLang="ko-KR">
                <a:latin typeface="Times New Roman" charset="0"/>
                <a:ea typeface="ＭＳ Ｐゴシック" charset="0"/>
                <a:cs typeface="ＭＳ Ｐゴシック" charset="0"/>
              </a:rPr>
              <a:t>Connected Components – 4 observations:</a:t>
            </a:r>
          </a:p>
        </p:txBody>
      </p:sp>
      <p:sp>
        <p:nvSpPr>
          <p:cNvPr id="204805" name="Text Box 5"/>
          <p:cNvSpPr txBox="1">
            <a:spLocks noChangeArrowheads="1"/>
          </p:cNvSpPr>
          <p:nvPr/>
        </p:nvSpPr>
        <p:spPr bwMode="auto">
          <a:xfrm>
            <a:off x="4406900" y="5876925"/>
            <a:ext cx="7778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600">
                <a:solidFill>
                  <a:schemeClr val="tx1"/>
                </a:solidFill>
                <a:latin typeface="Arial" charset="0"/>
                <a:ea typeface="ＭＳ Ｐゴシック" charset="0"/>
              </a:defRPr>
            </a:lvl9pPr>
          </a:lstStyle>
          <a:p>
            <a:pPr eaLnBrk="1" hangingPunct="1"/>
            <a:r>
              <a:rPr lang="en-US" altLang="ko-KR" sz="2400"/>
              <a:t>Size</a:t>
            </a:r>
          </a:p>
        </p:txBody>
      </p:sp>
      <p:sp>
        <p:nvSpPr>
          <p:cNvPr id="204806" name="Rectangle 7"/>
          <p:cNvSpPr>
            <a:spLocks noChangeArrowheads="1"/>
          </p:cNvSpPr>
          <p:nvPr/>
        </p:nvSpPr>
        <p:spPr bwMode="auto">
          <a:xfrm>
            <a:off x="1600200" y="3657600"/>
            <a:ext cx="304800" cy="6858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04807" name="Text Box 6"/>
          <p:cNvSpPr txBox="1">
            <a:spLocks noChangeArrowheads="1"/>
          </p:cNvSpPr>
          <p:nvPr/>
        </p:nvSpPr>
        <p:spPr bwMode="auto">
          <a:xfrm>
            <a:off x="685800" y="2362200"/>
            <a:ext cx="99853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600">
                <a:solidFill>
                  <a:schemeClr val="tx1"/>
                </a:solidFill>
                <a:latin typeface="Arial" charset="0"/>
                <a:ea typeface="ＭＳ Ｐゴシック" charset="0"/>
              </a:defRPr>
            </a:lvl9pPr>
          </a:lstStyle>
          <a:p>
            <a:pPr eaLnBrk="1" hangingPunct="1"/>
            <a:r>
              <a:rPr lang="en-US" altLang="ko-KR" sz="2400"/>
              <a:t>Count</a:t>
            </a:r>
          </a:p>
        </p:txBody>
      </p:sp>
      <p:sp>
        <p:nvSpPr>
          <p:cNvPr id="204808" name="Rectangle 8"/>
          <p:cNvSpPr>
            <a:spLocks noChangeArrowheads="1"/>
          </p:cNvSpPr>
          <p:nvPr/>
        </p:nvSpPr>
        <p:spPr bwMode="auto">
          <a:xfrm>
            <a:off x="1219200" y="3276600"/>
            <a:ext cx="6858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4809" name="Rectangle 13"/>
          <p:cNvSpPr>
            <a:spLocks noChangeArrowheads="1"/>
          </p:cNvSpPr>
          <p:nvPr/>
        </p:nvSpPr>
        <p:spPr bwMode="auto">
          <a:xfrm>
            <a:off x="4210050" y="4067175"/>
            <a:ext cx="9144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4810" name="Rectangle 15"/>
          <p:cNvSpPr>
            <a:spLocks noChangeArrowheads="1"/>
          </p:cNvSpPr>
          <p:nvPr/>
        </p:nvSpPr>
        <p:spPr bwMode="auto">
          <a:xfrm>
            <a:off x="3933825" y="4191000"/>
            <a:ext cx="257175" cy="295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4811" name="Rectangle 16"/>
          <p:cNvSpPr>
            <a:spLocks noChangeArrowheads="1"/>
          </p:cNvSpPr>
          <p:nvPr/>
        </p:nvSpPr>
        <p:spPr bwMode="auto">
          <a:xfrm>
            <a:off x="4086225" y="4419600"/>
            <a:ext cx="257175" cy="295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4812" name="Footer Placeholder 1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600">
                <a:solidFill>
                  <a:schemeClr val="tx1"/>
                </a:solidFill>
                <a:latin typeface="Arial" charset="0"/>
                <a:ea typeface="ＭＳ Ｐゴシック" charset="0"/>
              </a:defRPr>
            </a:lvl9pPr>
          </a:lstStyle>
          <a:p>
            <a:pPr eaLnBrk="1" hangingPunct="1"/>
            <a:r>
              <a:rPr lang="fi-FI" sz="1400" smtClean="0">
                <a:latin typeface="Times New Roman" charset="0"/>
              </a:rPr>
              <a:t>(c) 2016, C. Faloutsos</a:t>
            </a:r>
            <a:endParaRPr lang="en-US" sz="1400">
              <a:latin typeface="Times New Roman" charset="0"/>
            </a:endParaRPr>
          </a:p>
        </p:txBody>
      </p:sp>
      <p:sp>
        <p:nvSpPr>
          <p:cNvPr id="204813" name="Date Placeholder 14"/>
          <p:cNvSpPr>
            <a:spLocks noGrp="1"/>
          </p:cNvSpPr>
          <p:nvPr>
            <p:ph type="dt" sz="quarter" idx="10"/>
          </p:nvPr>
        </p:nvSpPr>
        <p:spPr>
          <a:xfrm>
            <a:off x="685800" y="6230938"/>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600">
                <a:solidFill>
                  <a:schemeClr val="tx1"/>
                </a:solidFill>
                <a:latin typeface="Arial" charset="0"/>
                <a:ea typeface="ＭＳ Ｐゴシック" charset="0"/>
              </a:defRPr>
            </a:lvl9pPr>
          </a:lstStyle>
          <a:p>
            <a:pPr eaLnBrk="1" hangingPunct="1"/>
            <a:r>
              <a:rPr lang="en-US" sz="1400" smtClean="0">
                <a:latin typeface="Times New Roman" charset="0"/>
              </a:rPr>
              <a:t>hotSoS, 2016</a:t>
            </a:r>
            <a:endParaRPr lang="en-US" sz="1400">
              <a:latin typeface="Times New Roman" charset="0"/>
            </a:endParaRPr>
          </a:p>
        </p:txBody>
      </p:sp>
      <p:sp>
        <p:nvSpPr>
          <p:cNvPr id="2" name="TextBox 1"/>
          <p:cNvSpPr txBox="1"/>
          <p:nvPr/>
        </p:nvSpPr>
        <p:spPr>
          <a:xfrm>
            <a:off x="7272349" y="2374900"/>
            <a:ext cx="1871651" cy="892552"/>
          </a:xfrm>
          <a:prstGeom prst="rect">
            <a:avLst/>
          </a:prstGeom>
          <a:noFill/>
        </p:spPr>
        <p:txBody>
          <a:bodyPr wrap="none" rtlCol="0">
            <a:spAutoFit/>
          </a:bodyPr>
          <a:lstStyle/>
          <a:p>
            <a:pPr algn="l"/>
            <a:r>
              <a:rPr lang="en-US" dirty="0" smtClean="0"/>
              <a:t>1.4B nodes</a:t>
            </a:r>
          </a:p>
          <a:p>
            <a:pPr algn="l"/>
            <a:r>
              <a:rPr lang="en-US" dirty="0" smtClean="0"/>
              <a:t>6B edges</a:t>
            </a:r>
            <a:endParaRPr lang="en-US" dirty="0"/>
          </a:p>
        </p:txBody>
      </p:sp>
      <p:pic>
        <p:nvPicPr>
          <p:cNvPr id="16" name="Picture 15" descr="www-logo-1198.png"/>
          <p:cNvPicPr>
            <a:picLocks noChangeAspect="1"/>
          </p:cNvPicPr>
          <p:nvPr/>
        </p:nvPicPr>
        <p:blipFill>
          <a:blip r:embed="rId3"/>
          <a:stretch>
            <a:fillRect/>
          </a:stretch>
        </p:blipFill>
        <p:spPr>
          <a:xfrm>
            <a:off x="8204200" y="1168400"/>
            <a:ext cx="800100" cy="800100"/>
          </a:xfrm>
          <a:prstGeom prst="rect">
            <a:avLst/>
          </a:prstGeom>
        </p:spPr>
      </p:pic>
    </p:spTree>
    <p:extLst>
      <p:ext uri="{BB962C8B-B14F-4D97-AF65-F5344CB8AC3E}">
        <p14:creationId xmlns:p14="http://schemas.microsoft.com/office/powerpoint/2010/main" val="19669103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Number Placeholder 3"/>
          <p:cNvSpPr>
            <a:spLocks noGrp="1"/>
          </p:cNvSpPr>
          <p:nvPr>
            <p:ph type="sldNum" sz="quarter" idx="12"/>
          </p:nvPr>
        </p:nvSpPr>
        <p:spPr>
          <a:xfrm>
            <a:off x="7018338" y="61976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600">
                <a:solidFill>
                  <a:schemeClr val="tx1"/>
                </a:solidFill>
                <a:latin typeface="Arial" charset="0"/>
                <a:ea typeface="ＭＳ Ｐゴシック" charset="0"/>
              </a:defRPr>
            </a:lvl9pPr>
          </a:lstStyle>
          <a:p>
            <a:pPr eaLnBrk="1" hangingPunct="1"/>
            <a:fld id="{E0C25119-1FF9-CE44-B9A7-F3EB38DC1F31}" type="slidenum">
              <a:rPr lang="en-US" altLang="ko-KR" sz="1800">
                <a:latin typeface="Times New Roman" charset="0"/>
              </a:rPr>
              <a:pPr eaLnBrk="1" hangingPunct="1"/>
              <a:t>16</a:t>
            </a:fld>
            <a:endParaRPr lang="en-US" altLang="ko-KR" sz="1800">
              <a:latin typeface="Times New Roman" charset="0"/>
            </a:endParaRPr>
          </a:p>
        </p:txBody>
      </p:sp>
      <p:pic>
        <p:nvPicPr>
          <p:cNvPr id="20582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209800"/>
            <a:ext cx="5638800" cy="400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7" name="Rectangle 2"/>
          <p:cNvSpPr>
            <a:spLocks noGrp="1" noChangeArrowheads="1"/>
          </p:cNvSpPr>
          <p:nvPr>
            <p:ph type="title"/>
          </p:nvPr>
        </p:nvSpPr>
        <p:spPr/>
        <p:txBody>
          <a:bodyPr/>
          <a:lstStyle/>
          <a:p>
            <a:r>
              <a:rPr lang="en-US" altLang="ko-KR" dirty="0">
                <a:latin typeface="Times New Roman" charset="0"/>
                <a:ea typeface="ＭＳ Ｐゴシック" charset="0"/>
                <a:cs typeface="ＭＳ Ｐゴシック" charset="0"/>
              </a:rPr>
              <a:t>S2: connected component sizes</a:t>
            </a:r>
          </a:p>
        </p:txBody>
      </p:sp>
      <p:sp>
        <p:nvSpPr>
          <p:cNvPr id="205828" name="Rectangle 3"/>
          <p:cNvSpPr>
            <a:spLocks noGrp="1" noChangeArrowheads="1"/>
          </p:cNvSpPr>
          <p:nvPr>
            <p:ph type="body" idx="1"/>
          </p:nvPr>
        </p:nvSpPr>
        <p:spPr>
          <a:noFill/>
        </p:spPr>
        <p:txBody>
          <a:bodyPr lIns="90000" tIns="46800" rIns="90000" bIns="46800"/>
          <a:lstStyle/>
          <a:p>
            <a:r>
              <a:rPr lang="en-US" altLang="ko-KR">
                <a:latin typeface="Times New Roman" charset="0"/>
                <a:ea typeface="ＭＳ Ｐゴシック" charset="0"/>
                <a:cs typeface="ＭＳ Ｐゴシック" charset="0"/>
              </a:rPr>
              <a:t>Connected Components</a:t>
            </a:r>
          </a:p>
        </p:txBody>
      </p:sp>
      <p:sp>
        <p:nvSpPr>
          <p:cNvPr id="205829" name="Text Box 5"/>
          <p:cNvSpPr txBox="1">
            <a:spLocks noChangeArrowheads="1"/>
          </p:cNvSpPr>
          <p:nvPr/>
        </p:nvSpPr>
        <p:spPr bwMode="auto">
          <a:xfrm>
            <a:off x="4406900" y="5876925"/>
            <a:ext cx="7778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600">
                <a:solidFill>
                  <a:schemeClr val="tx1"/>
                </a:solidFill>
                <a:latin typeface="Arial" charset="0"/>
                <a:ea typeface="ＭＳ Ｐゴシック" charset="0"/>
              </a:defRPr>
            </a:lvl9pPr>
          </a:lstStyle>
          <a:p>
            <a:pPr eaLnBrk="1" hangingPunct="1"/>
            <a:r>
              <a:rPr lang="en-US" altLang="ko-KR" sz="2400"/>
              <a:t>Size</a:t>
            </a:r>
          </a:p>
        </p:txBody>
      </p:sp>
      <p:sp>
        <p:nvSpPr>
          <p:cNvPr id="205830" name="Rectangle 7"/>
          <p:cNvSpPr>
            <a:spLocks noChangeArrowheads="1"/>
          </p:cNvSpPr>
          <p:nvPr/>
        </p:nvSpPr>
        <p:spPr bwMode="auto">
          <a:xfrm>
            <a:off x="1600200" y="3657600"/>
            <a:ext cx="304800" cy="6858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05831" name="Text Box 6"/>
          <p:cNvSpPr txBox="1">
            <a:spLocks noChangeArrowheads="1"/>
          </p:cNvSpPr>
          <p:nvPr/>
        </p:nvSpPr>
        <p:spPr bwMode="auto">
          <a:xfrm>
            <a:off x="685800" y="2362200"/>
            <a:ext cx="99853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600">
                <a:solidFill>
                  <a:schemeClr val="tx1"/>
                </a:solidFill>
                <a:latin typeface="Arial" charset="0"/>
                <a:ea typeface="ＭＳ Ｐゴシック" charset="0"/>
              </a:defRPr>
            </a:lvl9pPr>
          </a:lstStyle>
          <a:p>
            <a:pPr eaLnBrk="1" hangingPunct="1"/>
            <a:r>
              <a:rPr lang="en-US" altLang="ko-KR" sz="2400"/>
              <a:t>Count</a:t>
            </a:r>
          </a:p>
        </p:txBody>
      </p:sp>
      <p:sp>
        <p:nvSpPr>
          <p:cNvPr id="205832" name="Rectangle 8"/>
          <p:cNvSpPr>
            <a:spLocks noChangeArrowheads="1"/>
          </p:cNvSpPr>
          <p:nvPr/>
        </p:nvSpPr>
        <p:spPr bwMode="auto">
          <a:xfrm>
            <a:off x="1219200" y="3276600"/>
            <a:ext cx="6858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5833" name="Rectangle 13"/>
          <p:cNvSpPr>
            <a:spLocks noChangeArrowheads="1"/>
          </p:cNvSpPr>
          <p:nvPr/>
        </p:nvSpPr>
        <p:spPr bwMode="auto">
          <a:xfrm>
            <a:off x="4210050" y="4067175"/>
            <a:ext cx="9144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5834" name="Rectangle 15"/>
          <p:cNvSpPr>
            <a:spLocks noChangeArrowheads="1"/>
          </p:cNvSpPr>
          <p:nvPr/>
        </p:nvSpPr>
        <p:spPr bwMode="auto">
          <a:xfrm>
            <a:off x="3933825" y="4191000"/>
            <a:ext cx="257175" cy="295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5835" name="Rectangle 16"/>
          <p:cNvSpPr>
            <a:spLocks noChangeArrowheads="1"/>
          </p:cNvSpPr>
          <p:nvPr/>
        </p:nvSpPr>
        <p:spPr bwMode="auto">
          <a:xfrm>
            <a:off x="4086225" y="4419600"/>
            <a:ext cx="257175" cy="295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5836" name="Footer Placeholder 1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600">
                <a:solidFill>
                  <a:schemeClr val="tx1"/>
                </a:solidFill>
                <a:latin typeface="Arial" charset="0"/>
                <a:ea typeface="ＭＳ Ｐゴシック" charset="0"/>
              </a:defRPr>
            </a:lvl9pPr>
          </a:lstStyle>
          <a:p>
            <a:pPr eaLnBrk="1" hangingPunct="1"/>
            <a:r>
              <a:rPr lang="fi-FI" sz="1400" smtClean="0">
                <a:latin typeface="Times New Roman" charset="0"/>
              </a:rPr>
              <a:t>(c) 2016, C. Faloutsos</a:t>
            </a:r>
            <a:endParaRPr lang="en-US" sz="1400">
              <a:latin typeface="Times New Roman" charset="0"/>
            </a:endParaRPr>
          </a:p>
        </p:txBody>
      </p:sp>
      <p:sp>
        <p:nvSpPr>
          <p:cNvPr id="205837" name="Date Placeholder 14"/>
          <p:cNvSpPr>
            <a:spLocks noGrp="1"/>
          </p:cNvSpPr>
          <p:nvPr>
            <p:ph type="dt" sz="quarter" idx="10"/>
          </p:nvPr>
        </p:nvSpPr>
        <p:spPr>
          <a:xfrm>
            <a:off x="685800" y="6230938"/>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600">
                <a:solidFill>
                  <a:schemeClr val="tx1"/>
                </a:solidFill>
                <a:latin typeface="Arial" charset="0"/>
                <a:ea typeface="ＭＳ Ｐゴシック" charset="0"/>
              </a:defRPr>
            </a:lvl9pPr>
          </a:lstStyle>
          <a:p>
            <a:pPr eaLnBrk="1" hangingPunct="1"/>
            <a:r>
              <a:rPr lang="en-US" sz="1400" smtClean="0">
                <a:latin typeface="Times New Roman" charset="0"/>
              </a:rPr>
              <a:t>hotSoS, 2016</a:t>
            </a:r>
            <a:endParaRPr lang="en-US" sz="1400">
              <a:latin typeface="Times New Roman" charset="0"/>
            </a:endParaRPr>
          </a:p>
        </p:txBody>
      </p:sp>
      <p:sp>
        <p:nvSpPr>
          <p:cNvPr id="205838" name="TextBox 14"/>
          <p:cNvSpPr txBox="1">
            <a:spLocks noChangeArrowheads="1"/>
          </p:cNvSpPr>
          <p:nvPr/>
        </p:nvSpPr>
        <p:spPr bwMode="auto">
          <a:xfrm>
            <a:off x="7313613" y="3771900"/>
            <a:ext cx="1557337"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600">
                <a:solidFill>
                  <a:schemeClr val="tx1"/>
                </a:solidFill>
                <a:latin typeface="Arial" charset="0"/>
                <a:ea typeface="ＭＳ Ｐゴシック" charset="0"/>
              </a:defRPr>
            </a:lvl9pPr>
          </a:lstStyle>
          <a:p>
            <a:pPr algn="l" eaLnBrk="1" hangingPunct="1"/>
            <a:r>
              <a:rPr lang="en-US"/>
              <a:t>1) 10K x </a:t>
            </a:r>
          </a:p>
          <a:p>
            <a:pPr algn="l" eaLnBrk="1" hangingPunct="1"/>
            <a:r>
              <a:rPr lang="en-US"/>
              <a:t>larger</a:t>
            </a:r>
          </a:p>
          <a:p>
            <a:pPr algn="l" eaLnBrk="1" hangingPunct="1"/>
            <a:r>
              <a:rPr lang="en-US"/>
              <a:t>than next</a:t>
            </a:r>
          </a:p>
        </p:txBody>
      </p:sp>
      <p:pic>
        <p:nvPicPr>
          <p:cNvPr id="16" name="Picture 15" descr="www-logo-1198.png"/>
          <p:cNvPicPr>
            <a:picLocks noChangeAspect="1"/>
          </p:cNvPicPr>
          <p:nvPr/>
        </p:nvPicPr>
        <p:blipFill>
          <a:blip r:embed="rId3"/>
          <a:stretch>
            <a:fillRect/>
          </a:stretch>
        </p:blipFill>
        <p:spPr>
          <a:xfrm>
            <a:off x="8204200" y="1168400"/>
            <a:ext cx="800100" cy="800100"/>
          </a:xfrm>
          <a:prstGeom prst="rect">
            <a:avLst/>
          </a:prstGeom>
        </p:spPr>
      </p:pic>
    </p:spTree>
    <p:extLst>
      <p:ext uri="{BB962C8B-B14F-4D97-AF65-F5344CB8AC3E}">
        <p14:creationId xmlns:p14="http://schemas.microsoft.com/office/powerpoint/2010/main" val="11566446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Slide Number Placeholder 3"/>
          <p:cNvSpPr>
            <a:spLocks noGrp="1"/>
          </p:cNvSpPr>
          <p:nvPr>
            <p:ph type="sldNum" sz="quarter" idx="12"/>
          </p:nvPr>
        </p:nvSpPr>
        <p:spPr>
          <a:xfrm>
            <a:off x="7018338" y="61976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600">
                <a:solidFill>
                  <a:schemeClr val="tx1"/>
                </a:solidFill>
                <a:latin typeface="Arial" charset="0"/>
                <a:ea typeface="ＭＳ Ｐゴシック" charset="0"/>
              </a:defRPr>
            </a:lvl9pPr>
          </a:lstStyle>
          <a:p>
            <a:pPr eaLnBrk="1" hangingPunct="1"/>
            <a:fld id="{7144FE29-990D-C74C-920E-B698A1339905}" type="slidenum">
              <a:rPr lang="en-US" altLang="ko-KR" sz="1800">
                <a:latin typeface="Times New Roman" charset="0"/>
              </a:rPr>
              <a:pPr eaLnBrk="1" hangingPunct="1"/>
              <a:t>17</a:t>
            </a:fld>
            <a:endParaRPr lang="en-US" altLang="ko-KR" sz="1800">
              <a:latin typeface="Times New Roman" charset="0"/>
            </a:endParaRPr>
          </a:p>
        </p:txBody>
      </p:sp>
      <p:pic>
        <p:nvPicPr>
          <p:cNvPr id="20685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209800"/>
            <a:ext cx="5638800" cy="400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1" name="Rectangle 2"/>
          <p:cNvSpPr>
            <a:spLocks noGrp="1" noChangeArrowheads="1"/>
          </p:cNvSpPr>
          <p:nvPr>
            <p:ph type="title"/>
          </p:nvPr>
        </p:nvSpPr>
        <p:spPr/>
        <p:txBody>
          <a:bodyPr/>
          <a:lstStyle/>
          <a:p>
            <a:r>
              <a:rPr lang="en-US" altLang="ko-KR" dirty="0">
                <a:latin typeface="Times New Roman" charset="0"/>
                <a:ea typeface="ＭＳ Ｐゴシック" charset="0"/>
                <a:cs typeface="ＭＳ Ｐゴシック" charset="0"/>
              </a:rPr>
              <a:t>S2: connected component sizes</a:t>
            </a:r>
          </a:p>
        </p:txBody>
      </p:sp>
      <p:sp>
        <p:nvSpPr>
          <p:cNvPr id="206852" name="Rectangle 3"/>
          <p:cNvSpPr>
            <a:spLocks noGrp="1" noChangeArrowheads="1"/>
          </p:cNvSpPr>
          <p:nvPr>
            <p:ph type="body" idx="1"/>
          </p:nvPr>
        </p:nvSpPr>
        <p:spPr>
          <a:noFill/>
        </p:spPr>
        <p:txBody>
          <a:bodyPr lIns="90000" tIns="46800" rIns="90000" bIns="46800"/>
          <a:lstStyle/>
          <a:p>
            <a:r>
              <a:rPr lang="en-US" altLang="ko-KR">
                <a:latin typeface="Times New Roman" charset="0"/>
                <a:ea typeface="ＭＳ Ｐゴシック" charset="0"/>
                <a:cs typeface="ＭＳ Ｐゴシック" charset="0"/>
              </a:rPr>
              <a:t>Connected Components</a:t>
            </a:r>
          </a:p>
        </p:txBody>
      </p:sp>
      <p:sp>
        <p:nvSpPr>
          <p:cNvPr id="206853" name="Text Box 5"/>
          <p:cNvSpPr txBox="1">
            <a:spLocks noChangeArrowheads="1"/>
          </p:cNvSpPr>
          <p:nvPr/>
        </p:nvSpPr>
        <p:spPr bwMode="auto">
          <a:xfrm>
            <a:off x="4406900" y="5876925"/>
            <a:ext cx="7778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600">
                <a:solidFill>
                  <a:schemeClr val="tx1"/>
                </a:solidFill>
                <a:latin typeface="Arial" charset="0"/>
                <a:ea typeface="ＭＳ Ｐゴシック" charset="0"/>
              </a:defRPr>
            </a:lvl9pPr>
          </a:lstStyle>
          <a:p>
            <a:pPr eaLnBrk="1" hangingPunct="1"/>
            <a:r>
              <a:rPr lang="en-US" altLang="ko-KR" sz="2400"/>
              <a:t>Size</a:t>
            </a:r>
          </a:p>
        </p:txBody>
      </p:sp>
      <p:sp>
        <p:nvSpPr>
          <p:cNvPr id="206854" name="Rectangle 7"/>
          <p:cNvSpPr>
            <a:spLocks noChangeArrowheads="1"/>
          </p:cNvSpPr>
          <p:nvPr/>
        </p:nvSpPr>
        <p:spPr bwMode="auto">
          <a:xfrm>
            <a:off x="1600200" y="3657600"/>
            <a:ext cx="304800" cy="6858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06855" name="Text Box 6"/>
          <p:cNvSpPr txBox="1">
            <a:spLocks noChangeArrowheads="1"/>
          </p:cNvSpPr>
          <p:nvPr/>
        </p:nvSpPr>
        <p:spPr bwMode="auto">
          <a:xfrm>
            <a:off x="685800" y="2362200"/>
            <a:ext cx="99853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600">
                <a:solidFill>
                  <a:schemeClr val="tx1"/>
                </a:solidFill>
                <a:latin typeface="Arial" charset="0"/>
                <a:ea typeface="ＭＳ Ｐゴシック" charset="0"/>
              </a:defRPr>
            </a:lvl9pPr>
          </a:lstStyle>
          <a:p>
            <a:pPr eaLnBrk="1" hangingPunct="1"/>
            <a:r>
              <a:rPr lang="en-US" altLang="ko-KR" sz="2400"/>
              <a:t>Count</a:t>
            </a:r>
          </a:p>
        </p:txBody>
      </p:sp>
      <p:sp>
        <p:nvSpPr>
          <p:cNvPr id="206856" name="Rectangle 8"/>
          <p:cNvSpPr>
            <a:spLocks noChangeArrowheads="1"/>
          </p:cNvSpPr>
          <p:nvPr/>
        </p:nvSpPr>
        <p:spPr bwMode="auto">
          <a:xfrm>
            <a:off x="1219200" y="3276600"/>
            <a:ext cx="6858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6857" name="Rectangle 13"/>
          <p:cNvSpPr>
            <a:spLocks noChangeArrowheads="1"/>
          </p:cNvSpPr>
          <p:nvPr/>
        </p:nvSpPr>
        <p:spPr bwMode="auto">
          <a:xfrm>
            <a:off x="4210050" y="4067175"/>
            <a:ext cx="9144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6858" name="Rectangle 15"/>
          <p:cNvSpPr>
            <a:spLocks noChangeArrowheads="1"/>
          </p:cNvSpPr>
          <p:nvPr/>
        </p:nvSpPr>
        <p:spPr bwMode="auto">
          <a:xfrm>
            <a:off x="3933825" y="4191000"/>
            <a:ext cx="257175" cy="295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6859" name="Rectangle 16"/>
          <p:cNvSpPr>
            <a:spLocks noChangeArrowheads="1"/>
          </p:cNvSpPr>
          <p:nvPr/>
        </p:nvSpPr>
        <p:spPr bwMode="auto">
          <a:xfrm>
            <a:off x="4086225" y="4419600"/>
            <a:ext cx="257175" cy="295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6860" name="Footer Placeholder 1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600">
                <a:solidFill>
                  <a:schemeClr val="tx1"/>
                </a:solidFill>
                <a:latin typeface="Arial" charset="0"/>
                <a:ea typeface="ＭＳ Ｐゴシック" charset="0"/>
              </a:defRPr>
            </a:lvl9pPr>
          </a:lstStyle>
          <a:p>
            <a:pPr eaLnBrk="1" hangingPunct="1"/>
            <a:r>
              <a:rPr lang="fi-FI" sz="1400" smtClean="0">
                <a:latin typeface="Times New Roman" charset="0"/>
              </a:rPr>
              <a:t>(c) 2016, C. Faloutsos</a:t>
            </a:r>
            <a:endParaRPr lang="en-US" sz="1400">
              <a:latin typeface="Times New Roman" charset="0"/>
            </a:endParaRPr>
          </a:p>
        </p:txBody>
      </p:sp>
      <p:sp>
        <p:nvSpPr>
          <p:cNvPr id="206861" name="Date Placeholder 14"/>
          <p:cNvSpPr>
            <a:spLocks noGrp="1"/>
          </p:cNvSpPr>
          <p:nvPr>
            <p:ph type="dt" sz="quarter" idx="10"/>
          </p:nvPr>
        </p:nvSpPr>
        <p:spPr>
          <a:xfrm>
            <a:off x="685800" y="6230938"/>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600">
                <a:solidFill>
                  <a:schemeClr val="tx1"/>
                </a:solidFill>
                <a:latin typeface="Arial" charset="0"/>
                <a:ea typeface="ＭＳ Ｐゴシック" charset="0"/>
              </a:defRPr>
            </a:lvl9pPr>
          </a:lstStyle>
          <a:p>
            <a:pPr eaLnBrk="1" hangingPunct="1"/>
            <a:r>
              <a:rPr lang="en-US" sz="1400" smtClean="0">
                <a:latin typeface="Times New Roman" charset="0"/>
              </a:rPr>
              <a:t>hotSoS, 2016</a:t>
            </a:r>
            <a:endParaRPr lang="en-US" sz="1400">
              <a:latin typeface="Times New Roman" charset="0"/>
            </a:endParaRPr>
          </a:p>
        </p:txBody>
      </p:sp>
      <p:sp>
        <p:nvSpPr>
          <p:cNvPr id="206862" name="Oval 14"/>
          <p:cNvSpPr>
            <a:spLocks noChangeArrowheads="1"/>
          </p:cNvSpPr>
          <p:nvPr/>
        </p:nvSpPr>
        <p:spPr bwMode="auto">
          <a:xfrm>
            <a:off x="2349500" y="2298700"/>
            <a:ext cx="292100" cy="266700"/>
          </a:xfrm>
          <a:prstGeom prst="ellipse">
            <a:avLst/>
          </a:prstGeom>
          <a:noFill/>
          <a:ln w="38100">
            <a:solidFill>
              <a:srgbClr val="008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06863" name="TextBox 16"/>
          <p:cNvSpPr txBox="1">
            <a:spLocks noChangeArrowheads="1"/>
          </p:cNvSpPr>
          <p:nvPr/>
        </p:nvSpPr>
        <p:spPr bwMode="auto">
          <a:xfrm>
            <a:off x="215900" y="3060700"/>
            <a:ext cx="1519238"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600">
                <a:solidFill>
                  <a:schemeClr val="tx1"/>
                </a:solidFill>
                <a:latin typeface="Arial" charset="0"/>
                <a:ea typeface="ＭＳ Ｐゴシック" charset="0"/>
              </a:defRPr>
            </a:lvl9pPr>
          </a:lstStyle>
          <a:p>
            <a:pPr algn="l" eaLnBrk="1" hangingPunct="1"/>
            <a:r>
              <a:rPr lang="en-US">
                <a:solidFill>
                  <a:srgbClr val="008000"/>
                </a:solidFill>
              </a:rPr>
              <a:t>2) ~0.7B </a:t>
            </a:r>
          </a:p>
          <a:p>
            <a:pPr algn="l" eaLnBrk="1" hangingPunct="1"/>
            <a:r>
              <a:rPr lang="en-US">
                <a:solidFill>
                  <a:srgbClr val="008000"/>
                </a:solidFill>
              </a:rPr>
              <a:t>singleton</a:t>
            </a:r>
          </a:p>
          <a:p>
            <a:pPr algn="l" eaLnBrk="1" hangingPunct="1"/>
            <a:r>
              <a:rPr lang="en-US">
                <a:solidFill>
                  <a:srgbClr val="008000"/>
                </a:solidFill>
              </a:rPr>
              <a:t> nodes</a:t>
            </a:r>
          </a:p>
        </p:txBody>
      </p:sp>
      <p:pic>
        <p:nvPicPr>
          <p:cNvPr id="17" name="Picture 16" descr="www-logo-1198.png"/>
          <p:cNvPicPr>
            <a:picLocks noChangeAspect="1"/>
          </p:cNvPicPr>
          <p:nvPr/>
        </p:nvPicPr>
        <p:blipFill>
          <a:blip r:embed="rId3"/>
          <a:stretch>
            <a:fillRect/>
          </a:stretch>
        </p:blipFill>
        <p:spPr>
          <a:xfrm>
            <a:off x="8204200" y="1168400"/>
            <a:ext cx="800100" cy="800100"/>
          </a:xfrm>
          <a:prstGeom prst="rect">
            <a:avLst/>
          </a:prstGeom>
        </p:spPr>
      </p:pic>
    </p:spTree>
    <p:extLst>
      <p:ext uri="{BB962C8B-B14F-4D97-AF65-F5344CB8AC3E}">
        <p14:creationId xmlns:p14="http://schemas.microsoft.com/office/powerpoint/2010/main" val="26587032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Number Placeholder 3"/>
          <p:cNvSpPr>
            <a:spLocks noGrp="1"/>
          </p:cNvSpPr>
          <p:nvPr>
            <p:ph type="sldNum" sz="quarter" idx="12"/>
          </p:nvPr>
        </p:nvSpPr>
        <p:spPr>
          <a:xfrm>
            <a:off x="7018338" y="61976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600">
                <a:solidFill>
                  <a:schemeClr val="tx1"/>
                </a:solidFill>
                <a:latin typeface="Arial" charset="0"/>
                <a:ea typeface="ＭＳ Ｐゴシック" charset="0"/>
              </a:defRPr>
            </a:lvl9pPr>
          </a:lstStyle>
          <a:p>
            <a:pPr eaLnBrk="1" hangingPunct="1"/>
            <a:fld id="{864A36F5-25DB-434A-B056-D14F70A566BD}" type="slidenum">
              <a:rPr lang="en-US" altLang="ko-KR" sz="1800">
                <a:latin typeface="Times New Roman" charset="0"/>
              </a:rPr>
              <a:pPr eaLnBrk="1" hangingPunct="1"/>
              <a:t>18</a:t>
            </a:fld>
            <a:endParaRPr lang="en-US" altLang="ko-KR" sz="1800">
              <a:latin typeface="Times New Roman" charset="0"/>
            </a:endParaRPr>
          </a:p>
        </p:txBody>
      </p:sp>
      <p:pic>
        <p:nvPicPr>
          <p:cNvPr id="20787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209800"/>
            <a:ext cx="5638800" cy="400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5" name="Rectangle 2"/>
          <p:cNvSpPr>
            <a:spLocks noGrp="1" noChangeArrowheads="1"/>
          </p:cNvSpPr>
          <p:nvPr>
            <p:ph type="title"/>
          </p:nvPr>
        </p:nvSpPr>
        <p:spPr/>
        <p:txBody>
          <a:bodyPr/>
          <a:lstStyle/>
          <a:p>
            <a:r>
              <a:rPr lang="en-US" altLang="ko-KR" dirty="0">
                <a:latin typeface="Times New Roman" charset="0"/>
                <a:ea typeface="ＭＳ Ｐゴシック" charset="0"/>
                <a:cs typeface="ＭＳ Ｐゴシック" charset="0"/>
              </a:rPr>
              <a:t>S2: connected component sizes</a:t>
            </a:r>
          </a:p>
        </p:txBody>
      </p:sp>
      <p:sp>
        <p:nvSpPr>
          <p:cNvPr id="207876" name="Rectangle 3"/>
          <p:cNvSpPr>
            <a:spLocks noGrp="1" noChangeArrowheads="1"/>
          </p:cNvSpPr>
          <p:nvPr>
            <p:ph type="body" idx="1"/>
          </p:nvPr>
        </p:nvSpPr>
        <p:spPr>
          <a:noFill/>
        </p:spPr>
        <p:txBody>
          <a:bodyPr lIns="90000" tIns="46800" rIns="90000" bIns="46800"/>
          <a:lstStyle/>
          <a:p>
            <a:r>
              <a:rPr lang="en-US" altLang="ko-KR">
                <a:latin typeface="Times New Roman" charset="0"/>
                <a:ea typeface="ＭＳ Ｐゴシック" charset="0"/>
                <a:cs typeface="ＭＳ Ｐゴシック" charset="0"/>
              </a:rPr>
              <a:t>Connected Components</a:t>
            </a:r>
          </a:p>
        </p:txBody>
      </p:sp>
      <p:sp>
        <p:nvSpPr>
          <p:cNvPr id="207877" name="Text Box 5"/>
          <p:cNvSpPr txBox="1">
            <a:spLocks noChangeArrowheads="1"/>
          </p:cNvSpPr>
          <p:nvPr/>
        </p:nvSpPr>
        <p:spPr bwMode="auto">
          <a:xfrm>
            <a:off x="4406900" y="5876925"/>
            <a:ext cx="7778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600">
                <a:solidFill>
                  <a:schemeClr val="tx1"/>
                </a:solidFill>
                <a:latin typeface="Arial" charset="0"/>
                <a:ea typeface="ＭＳ Ｐゴシック" charset="0"/>
              </a:defRPr>
            </a:lvl9pPr>
          </a:lstStyle>
          <a:p>
            <a:pPr eaLnBrk="1" hangingPunct="1"/>
            <a:r>
              <a:rPr lang="en-US" altLang="ko-KR" sz="2400"/>
              <a:t>Size</a:t>
            </a:r>
          </a:p>
        </p:txBody>
      </p:sp>
      <p:sp>
        <p:nvSpPr>
          <p:cNvPr id="207878" name="Rectangle 7"/>
          <p:cNvSpPr>
            <a:spLocks noChangeArrowheads="1"/>
          </p:cNvSpPr>
          <p:nvPr/>
        </p:nvSpPr>
        <p:spPr bwMode="auto">
          <a:xfrm>
            <a:off x="1600200" y="3657600"/>
            <a:ext cx="304800" cy="6858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07879" name="Text Box 6"/>
          <p:cNvSpPr txBox="1">
            <a:spLocks noChangeArrowheads="1"/>
          </p:cNvSpPr>
          <p:nvPr/>
        </p:nvSpPr>
        <p:spPr bwMode="auto">
          <a:xfrm>
            <a:off x="685800" y="2362200"/>
            <a:ext cx="99853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600">
                <a:solidFill>
                  <a:schemeClr val="tx1"/>
                </a:solidFill>
                <a:latin typeface="Arial" charset="0"/>
                <a:ea typeface="ＭＳ Ｐゴシック" charset="0"/>
              </a:defRPr>
            </a:lvl9pPr>
          </a:lstStyle>
          <a:p>
            <a:pPr eaLnBrk="1" hangingPunct="1"/>
            <a:r>
              <a:rPr lang="en-US" altLang="ko-KR" sz="2400"/>
              <a:t>Count</a:t>
            </a:r>
          </a:p>
        </p:txBody>
      </p:sp>
      <p:sp>
        <p:nvSpPr>
          <p:cNvPr id="207880" name="Rectangle 8"/>
          <p:cNvSpPr>
            <a:spLocks noChangeArrowheads="1"/>
          </p:cNvSpPr>
          <p:nvPr/>
        </p:nvSpPr>
        <p:spPr bwMode="auto">
          <a:xfrm>
            <a:off x="1219200" y="3276600"/>
            <a:ext cx="6858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7881" name="Rectangle 13"/>
          <p:cNvSpPr>
            <a:spLocks noChangeArrowheads="1"/>
          </p:cNvSpPr>
          <p:nvPr/>
        </p:nvSpPr>
        <p:spPr bwMode="auto">
          <a:xfrm>
            <a:off x="4210050" y="4067175"/>
            <a:ext cx="9144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7882" name="Rectangle 15"/>
          <p:cNvSpPr>
            <a:spLocks noChangeArrowheads="1"/>
          </p:cNvSpPr>
          <p:nvPr/>
        </p:nvSpPr>
        <p:spPr bwMode="auto">
          <a:xfrm>
            <a:off x="3933825" y="4191000"/>
            <a:ext cx="257175" cy="295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7883" name="Rectangle 16"/>
          <p:cNvSpPr>
            <a:spLocks noChangeArrowheads="1"/>
          </p:cNvSpPr>
          <p:nvPr/>
        </p:nvSpPr>
        <p:spPr bwMode="auto">
          <a:xfrm>
            <a:off x="4086225" y="4419600"/>
            <a:ext cx="257175" cy="295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7884" name="Footer Placeholder 1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600">
                <a:solidFill>
                  <a:schemeClr val="tx1"/>
                </a:solidFill>
                <a:latin typeface="Arial" charset="0"/>
                <a:ea typeface="ＭＳ Ｐゴシック" charset="0"/>
              </a:defRPr>
            </a:lvl9pPr>
          </a:lstStyle>
          <a:p>
            <a:pPr eaLnBrk="1" hangingPunct="1"/>
            <a:r>
              <a:rPr lang="fi-FI" sz="1400" smtClean="0">
                <a:latin typeface="Times New Roman" charset="0"/>
              </a:rPr>
              <a:t>(c) 2016, C. Faloutsos</a:t>
            </a:r>
            <a:endParaRPr lang="en-US" sz="1400">
              <a:latin typeface="Times New Roman" charset="0"/>
            </a:endParaRPr>
          </a:p>
        </p:txBody>
      </p:sp>
      <p:sp>
        <p:nvSpPr>
          <p:cNvPr id="207885" name="Date Placeholder 14"/>
          <p:cNvSpPr>
            <a:spLocks noGrp="1"/>
          </p:cNvSpPr>
          <p:nvPr>
            <p:ph type="dt" sz="quarter" idx="10"/>
          </p:nvPr>
        </p:nvSpPr>
        <p:spPr>
          <a:xfrm>
            <a:off x="685800" y="6230938"/>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600">
                <a:solidFill>
                  <a:schemeClr val="tx1"/>
                </a:solidFill>
                <a:latin typeface="Arial" charset="0"/>
                <a:ea typeface="ＭＳ Ｐゴシック" charset="0"/>
              </a:defRPr>
            </a:lvl9pPr>
          </a:lstStyle>
          <a:p>
            <a:pPr eaLnBrk="1" hangingPunct="1"/>
            <a:r>
              <a:rPr lang="en-US" sz="1400" smtClean="0">
                <a:latin typeface="Times New Roman" charset="0"/>
              </a:rPr>
              <a:t>hotSoS, 2016</a:t>
            </a:r>
            <a:endParaRPr lang="en-US" sz="1400">
              <a:latin typeface="Times New Roman" charset="0"/>
            </a:endParaRPr>
          </a:p>
        </p:txBody>
      </p:sp>
      <p:cxnSp>
        <p:nvCxnSpPr>
          <p:cNvPr id="207886" name="Straight Connector 17"/>
          <p:cNvCxnSpPr>
            <a:cxnSpLocks noChangeShapeType="1"/>
          </p:cNvCxnSpPr>
          <p:nvPr/>
        </p:nvCxnSpPr>
        <p:spPr bwMode="auto">
          <a:xfrm rot="16200000" flipH="1">
            <a:off x="2330450" y="3816350"/>
            <a:ext cx="1879600" cy="1308100"/>
          </a:xfrm>
          <a:prstGeom prst="line">
            <a:avLst/>
          </a:prstGeom>
          <a:noFill/>
          <a:ln w="88900">
            <a:solidFill>
              <a:schemeClr val="tx2"/>
            </a:solidFill>
            <a:round/>
            <a:headEnd type="none" w="sm" len="sm"/>
            <a:tailEnd/>
          </a:ln>
          <a:extLst>
            <a:ext uri="{909E8E84-426E-40dd-AFC4-6F175D3DCCD1}">
              <a14:hiddenFill xmlns:a14="http://schemas.microsoft.com/office/drawing/2010/main">
                <a:noFill/>
              </a14:hiddenFill>
            </a:ext>
          </a:extLst>
        </p:spPr>
      </p:cxnSp>
      <p:sp>
        <p:nvSpPr>
          <p:cNvPr id="207887" name="TextBox 15"/>
          <p:cNvSpPr txBox="1">
            <a:spLocks noChangeArrowheads="1"/>
          </p:cNvSpPr>
          <p:nvPr/>
        </p:nvSpPr>
        <p:spPr bwMode="auto">
          <a:xfrm>
            <a:off x="-22225" y="4025900"/>
            <a:ext cx="1778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600">
                <a:solidFill>
                  <a:schemeClr val="tx1"/>
                </a:solidFill>
                <a:latin typeface="Arial" charset="0"/>
                <a:ea typeface="ＭＳ Ｐゴシック" charset="0"/>
              </a:defRPr>
            </a:lvl9pPr>
          </a:lstStyle>
          <a:p>
            <a:pPr eaLnBrk="1" hangingPunct="1"/>
            <a:r>
              <a:rPr lang="en-US">
                <a:solidFill>
                  <a:schemeClr val="tx2"/>
                </a:solidFill>
              </a:rPr>
              <a:t>3) SLOPE!</a:t>
            </a:r>
          </a:p>
        </p:txBody>
      </p:sp>
      <p:pic>
        <p:nvPicPr>
          <p:cNvPr id="17" name="Picture 16" descr="www-logo-1198.png"/>
          <p:cNvPicPr>
            <a:picLocks noChangeAspect="1"/>
          </p:cNvPicPr>
          <p:nvPr/>
        </p:nvPicPr>
        <p:blipFill>
          <a:blip r:embed="rId3"/>
          <a:stretch>
            <a:fillRect/>
          </a:stretch>
        </p:blipFill>
        <p:spPr>
          <a:xfrm>
            <a:off x="8204200" y="1168400"/>
            <a:ext cx="800100" cy="800100"/>
          </a:xfrm>
          <a:prstGeom prst="rect">
            <a:avLst/>
          </a:prstGeom>
        </p:spPr>
      </p:pic>
    </p:spTree>
    <p:extLst>
      <p:ext uri="{BB962C8B-B14F-4D97-AF65-F5344CB8AC3E}">
        <p14:creationId xmlns:p14="http://schemas.microsoft.com/office/powerpoint/2010/main" val="15309849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Slide Number Placeholder 3"/>
          <p:cNvSpPr>
            <a:spLocks noGrp="1"/>
          </p:cNvSpPr>
          <p:nvPr>
            <p:ph type="sldNum" sz="quarter" idx="12"/>
          </p:nvPr>
        </p:nvSpPr>
        <p:spPr>
          <a:xfrm>
            <a:off x="7170738" y="61468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600">
                <a:solidFill>
                  <a:schemeClr val="tx1"/>
                </a:solidFill>
                <a:latin typeface="Arial" charset="0"/>
                <a:ea typeface="ＭＳ Ｐゴシック" charset="0"/>
              </a:defRPr>
            </a:lvl9pPr>
          </a:lstStyle>
          <a:p>
            <a:pPr eaLnBrk="1" hangingPunct="1"/>
            <a:fld id="{BD159C83-5C87-B043-97F2-66E92E276F59}" type="slidenum">
              <a:rPr lang="en-US" altLang="ko-KR" sz="1800">
                <a:latin typeface="Times New Roman" charset="0"/>
              </a:rPr>
              <a:pPr eaLnBrk="1" hangingPunct="1"/>
              <a:t>19</a:t>
            </a:fld>
            <a:endParaRPr lang="en-US" altLang="ko-KR" sz="1800">
              <a:latin typeface="Times New Roman" charset="0"/>
            </a:endParaRPr>
          </a:p>
        </p:txBody>
      </p:sp>
      <p:pic>
        <p:nvPicPr>
          <p:cNvPr id="20889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209800"/>
            <a:ext cx="5638800" cy="400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9" name="Rectangle 2"/>
          <p:cNvSpPr>
            <a:spLocks noGrp="1" noChangeArrowheads="1"/>
          </p:cNvSpPr>
          <p:nvPr>
            <p:ph type="title"/>
          </p:nvPr>
        </p:nvSpPr>
        <p:spPr/>
        <p:txBody>
          <a:bodyPr/>
          <a:lstStyle/>
          <a:p>
            <a:r>
              <a:rPr lang="en-US" altLang="ko-KR" dirty="0">
                <a:latin typeface="Times New Roman" charset="0"/>
                <a:ea typeface="ＭＳ Ｐゴシック" charset="0"/>
                <a:cs typeface="ＭＳ Ｐゴシック" charset="0"/>
              </a:rPr>
              <a:t>S2: connected component sizes</a:t>
            </a:r>
          </a:p>
        </p:txBody>
      </p:sp>
      <p:sp>
        <p:nvSpPr>
          <p:cNvPr id="208900" name="Rectangle 3"/>
          <p:cNvSpPr>
            <a:spLocks noGrp="1" noChangeArrowheads="1"/>
          </p:cNvSpPr>
          <p:nvPr>
            <p:ph type="body" idx="1"/>
          </p:nvPr>
        </p:nvSpPr>
        <p:spPr>
          <a:noFill/>
        </p:spPr>
        <p:txBody>
          <a:bodyPr lIns="90000" tIns="46800" rIns="90000" bIns="46800"/>
          <a:lstStyle/>
          <a:p>
            <a:r>
              <a:rPr lang="en-US" altLang="ko-KR">
                <a:latin typeface="Times New Roman" charset="0"/>
                <a:ea typeface="ＭＳ Ｐゴシック" charset="0"/>
                <a:cs typeface="ＭＳ Ｐゴシック" charset="0"/>
              </a:rPr>
              <a:t>Connected Components</a:t>
            </a:r>
          </a:p>
        </p:txBody>
      </p:sp>
      <p:sp>
        <p:nvSpPr>
          <p:cNvPr id="208901" name="Text Box 5"/>
          <p:cNvSpPr txBox="1">
            <a:spLocks noChangeArrowheads="1"/>
          </p:cNvSpPr>
          <p:nvPr/>
        </p:nvSpPr>
        <p:spPr bwMode="auto">
          <a:xfrm>
            <a:off x="4406900" y="5876925"/>
            <a:ext cx="7778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600">
                <a:solidFill>
                  <a:schemeClr val="tx1"/>
                </a:solidFill>
                <a:latin typeface="Arial" charset="0"/>
                <a:ea typeface="ＭＳ Ｐゴシック" charset="0"/>
              </a:defRPr>
            </a:lvl9pPr>
          </a:lstStyle>
          <a:p>
            <a:pPr eaLnBrk="1" hangingPunct="1"/>
            <a:r>
              <a:rPr lang="en-US" altLang="ko-KR" sz="2400"/>
              <a:t>Size</a:t>
            </a:r>
          </a:p>
        </p:txBody>
      </p:sp>
      <p:sp>
        <p:nvSpPr>
          <p:cNvPr id="208902" name="Rectangle 7"/>
          <p:cNvSpPr>
            <a:spLocks noChangeArrowheads="1"/>
          </p:cNvSpPr>
          <p:nvPr/>
        </p:nvSpPr>
        <p:spPr bwMode="auto">
          <a:xfrm>
            <a:off x="1600200" y="3657600"/>
            <a:ext cx="304800" cy="6858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08903" name="Text Box 6"/>
          <p:cNvSpPr txBox="1">
            <a:spLocks noChangeArrowheads="1"/>
          </p:cNvSpPr>
          <p:nvPr/>
        </p:nvSpPr>
        <p:spPr bwMode="auto">
          <a:xfrm>
            <a:off x="685800" y="2362200"/>
            <a:ext cx="99853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600">
                <a:solidFill>
                  <a:schemeClr val="tx1"/>
                </a:solidFill>
                <a:latin typeface="Arial" charset="0"/>
                <a:ea typeface="ＭＳ Ｐゴシック" charset="0"/>
              </a:defRPr>
            </a:lvl9pPr>
          </a:lstStyle>
          <a:p>
            <a:pPr eaLnBrk="1" hangingPunct="1"/>
            <a:r>
              <a:rPr lang="en-US" altLang="ko-KR" sz="2400"/>
              <a:t>Count</a:t>
            </a:r>
          </a:p>
        </p:txBody>
      </p:sp>
      <p:sp>
        <p:nvSpPr>
          <p:cNvPr id="208904" name="Rectangle 8"/>
          <p:cNvSpPr>
            <a:spLocks noChangeArrowheads="1"/>
          </p:cNvSpPr>
          <p:nvPr/>
        </p:nvSpPr>
        <p:spPr bwMode="auto">
          <a:xfrm>
            <a:off x="1219200" y="3276600"/>
            <a:ext cx="6858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8905" name="Text Box 11"/>
          <p:cNvSpPr txBox="1">
            <a:spLocks noChangeArrowheads="1"/>
          </p:cNvSpPr>
          <p:nvPr/>
        </p:nvSpPr>
        <p:spPr bwMode="auto">
          <a:xfrm>
            <a:off x="3276600" y="2687638"/>
            <a:ext cx="13716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600">
                <a:solidFill>
                  <a:schemeClr val="tx1"/>
                </a:solidFill>
                <a:latin typeface="Arial" charset="0"/>
                <a:ea typeface="ＭＳ Ｐゴシック" charset="0"/>
              </a:defRPr>
            </a:lvl9pPr>
          </a:lstStyle>
          <a:p>
            <a:pPr eaLnBrk="1" hangingPunct="1"/>
            <a:r>
              <a:rPr lang="en-US" altLang="ko-KR" sz="2000"/>
              <a:t>300-size cmpt</a:t>
            </a:r>
          </a:p>
          <a:p>
            <a:pPr eaLnBrk="1" hangingPunct="1"/>
            <a:r>
              <a:rPr lang="en-US" altLang="ko-KR" sz="2000"/>
              <a:t>X 500.</a:t>
            </a:r>
          </a:p>
          <a:p>
            <a:pPr eaLnBrk="1" hangingPunct="1"/>
            <a:r>
              <a:rPr lang="en-US" altLang="ko-KR" sz="2000"/>
              <a:t>Why?</a:t>
            </a:r>
          </a:p>
        </p:txBody>
      </p:sp>
      <p:sp>
        <p:nvSpPr>
          <p:cNvPr id="208906" name="Rectangle 13"/>
          <p:cNvSpPr>
            <a:spLocks noChangeArrowheads="1"/>
          </p:cNvSpPr>
          <p:nvPr/>
        </p:nvSpPr>
        <p:spPr bwMode="auto">
          <a:xfrm>
            <a:off x="4210050" y="4067175"/>
            <a:ext cx="9144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8907" name="Text Box 12"/>
          <p:cNvSpPr txBox="1">
            <a:spLocks noChangeArrowheads="1"/>
          </p:cNvSpPr>
          <p:nvPr/>
        </p:nvSpPr>
        <p:spPr bwMode="auto">
          <a:xfrm>
            <a:off x="4191000" y="3441700"/>
            <a:ext cx="1905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600">
                <a:solidFill>
                  <a:schemeClr val="tx1"/>
                </a:solidFill>
                <a:latin typeface="Arial" charset="0"/>
                <a:ea typeface="ＭＳ Ｐゴシック" charset="0"/>
              </a:defRPr>
            </a:lvl9pPr>
          </a:lstStyle>
          <a:p>
            <a:pPr eaLnBrk="1" hangingPunct="1"/>
            <a:r>
              <a:rPr lang="en-US" altLang="ko-KR" sz="2000"/>
              <a:t>1100-size cmpt</a:t>
            </a:r>
          </a:p>
          <a:p>
            <a:pPr eaLnBrk="1" hangingPunct="1"/>
            <a:r>
              <a:rPr lang="en-US" altLang="ko-KR" sz="2000"/>
              <a:t>X 65.</a:t>
            </a:r>
          </a:p>
          <a:p>
            <a:pPr eaLnBrk="1" hangingPunct="1"/>
            <a:r>
              <a:rPr lang="en-US" altLang="ko-KR" sz="2000"/>
              <a:t>Why?</a:t>
            </a:r>
          </a:p>
        </p:txBody>
      </p:sp>
      <p:sp>
        <p:nvSpPr>
          <p:cNvPr id="208908" name="Line 14"/>
          <p:cNvSpPr>
            <a:spLocks noChangeShapeType="1"/>
          </p:cNvSpPr>
          <p:nvPr/>
        </p:nvSpPr>
        <p:spPr bwMode="auto">
          <a:xfrm>
            <a:off x="3733800" y="4038600"/>
            <a:ext cx="0" cy="304800"/>
          </a:xfrm>
          <a:prstGeom prst="line">
            <a:avLst/>
          </a:prstGeom>
          <a:noFill/>
          <a:ln w="38100">
            <a:solidFill>
              <a:srgbClr val="FF0000"/>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208909" name="Rectangle 15"/>
          <p:cNvSpPr>
            <a:spLocks noChangeArrowheads="1"/>
          </p:cNvSpPr>
          <p:nvPr/>
        </p:nvSpPr>
        <p:spPr bwMode="auto">
          <a:xfrm>
            <a:off x="3933825" y="4191000"/>
            <a:ext cx="257175" cy="295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8910" name="Rectangle 16"/>
          <p:cNvSpPr>
            <a:spLocks noChangeArrowheads="1"/>
          </p:cNvSpPr>
          <p:nvPr/>
        </p:nvSpPr>
        <p:spPr bwMode="auto">
          <a:xfrm>
            <a:off x="4086225" y="4419600"/>
            <a:ext cx="257175" cy="295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8911" name="Line 17"/>
          <p:cNvSpPr>
            <a:spLocks noChangeShapeType="1"/>
          </p:cNvSpPr>
          <p:nvPr/>
        </p:nvSpPr>
        <p:spPr bwMode="auto">
          <a:xfrm flipH="1">
            <a:off x="4267200" y="4419600"/>
            <a:ext cx="228600" cy="304800"/>
          </a:xfrm>
          <a:prstGeom prst="line">
            <a:avLst/>
          </a:prstGeom>
          <a:noFill/>
          <a:ln w="38100">
            <a:solidFill>
              <a:srgbClr val="FF0000"/>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208912" name="Footer Placeholder 1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600">
                <a:solidFill>
                  <a:schemeClr val="tx1"/>
                </a:solidFill>
                <a:latin typeface="Arial" charset="0"/>
                <a:ea typeface="ＭＳ Ｐゴシック" charset="0"/>
              </a:defRPr>
            </a:lvl9pPr>
          </a:lstStyle>
          <a:p>
            <a:pPr eaLnBrk="1" hangingPunct="1"/>
            <a:r>
              <a:rPr lang="fi-FI" sz="1400" smtClean="0">
                <a:latin typeface="Times New Roman" charset="0"/>
              </a:rPr>
              <a:t>(c) 2016, C. Faloutsos</a:t>
            </a:r>
            <a:endParaRPr lang="en-US" sz="1400">
              <a:latin typeface="Times New Roman" charset="0"/>
            </a:endParaRPr>
          </a:p>
        </p:txBody>
      </p:sp>
      <p:sp>
        <p:nvSpPr>
          <p:cNvPr id="208913" name="Date Placeholder 18"/>
          <p:cNvSpPr>
            <a:spLocks noGrp="1"/>
          </p:cNvSpPr>
          <p:nvPr>
            <p:ph type="dt" sz="quarter" idx="10"/>
          </p:nvPr>
        </p:nvSpPr>
        <p:spPr>
          <a:xfrm>
            <a:off x="601663" y="6230938"/>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600">
                <a:solidFill>
                  <a:schemeClr val="tx1"/>
                </a:solidFill>
                <a:latin typeface="Arial" charset="0"/>
                <a:ea typeface="ＭＳ Ｐゴシック" charset="0"/>
              </a:defRPr>
            </a:lvl9pPr>
          </a:lstStyle>
          <a:p>
            <a:pPr eaLnBrk="1" hangingPunct="1"/>
            <a:r>
              <a:rPr lang="en-US" sz="1400" smtClean="0">
                <a:latin typeface="Times New Roman" charset="0"/>
              </a:rPr>
              <a:t>hotSoS, 2016</a:t>
            </a:r>
            <a:endParaRPr lang="en-US" sz="1400">
              <a:latin typeface="Times New Roman" charset="0"/>
            </a:endParaRPr>
          </a:p>
        </p:txBody>
      </p:sp>
      <p:cxnSp>
        <p:nvCxnSpPr>
          <p:cNvPr id="208914" name="Straight Connector 18"/>
          <p:cNvCxnSpPr>
            <a:cxnSpLocks noChangeShapeType="1"/>
          </p:cNvCxnSpPr>
          <p:nvPr/>
        </p:nvCxnSpPr>
        <p:spPr bwMode="auto">
          <a:xfrm rot="16200000" flipH="1">
            <a:off x="2330450" y="3816350"/>
            <a:ext cx="1879600" cy="1308100"/>
          </a:xfrm>
          <a:prstGeom prst="line">
            <a:avLst/>
          </a:prstGeom>
          <a:noFill/>
          <a:ln w="88900">
            <a:solidFill>
              <a:schemeClr val="tx2"/>
            </a:solidFill>
            <a:round/>
            <a:headEnd type="none" w="sm" len="sm"/>
            <a:tailEnd/>
          </a:ln>
          <a:extLst>
            <a:ext uri="{909E8E84-426E-40dd-AFC4-6F175D3DCCD1}">
              <a14:hiddenFill xmlns:a14="http://schemas.microsoft.com/office/drawing/2010/main">
                <a:noFill/>
              </a14:hiddenFill>
            </a:ext>
          </a:extLst>
        </p:spPr>
      </p:cxnSp>
      <p:sp>
        <p:nvSpPr>
          <p:cNvPr id="208915" name="TextBox 19"/>
          <p:cNvSpPr txBox="1">
            <a:spLocks noChangeArrowheads="1"/>
          </p:cNvSpPr>
          <p:nvPr/>
        </p:nvSpPr>
        <p:spPr bwMode="auto">
          <a:xfrm>
            <a:off x="249238" y="5003800"/>
            <a:ext cx="166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600">
                <a:solidFill>
                  <a:schemeClr val="tx1"/>
                </a:solidFill>
                <a:latin typeface="Arial" charset="0"/>
                <a:ea typeface="ＭＳ Ｐゴシック" charset="0"/>
              </a:defRPr>
            </a:lvl9pPr>
          </a:lstStyle>
          <a:p>
            <a:pPr eaLnBrk="1" hangingPunct="1"/>
            <a:r>
              <a:rPr lang="en-US">
                <a:solidFill>
                  <a:schemeClr val="accent1"/>
                </a:solidFill>
              </a:rPr>
              <a:t>4) Spikes!</a:t>
            </a:r>
          </a:p>
        </p:txBody>
      </p:sp>
      <p:pic>
        <p:nvPicPr>
          <p:cNvPr id="21" name="Picture 20" descr="www-logo-1198.png"/>
          <p:cNvPicPr>
            <a:picLocks noChangeAspect="1"/>
          </p:cNvPicPr>
          <p:nvPr/>
        </p:nvPicPr>
        <p:blipFill>
          <a:blip r:embed="rId3"/>
          <a:stretch>
            <a:fillRect/>
          </a:stretch>
        </p:blipFill>
        <p:spPr>
          <a:xfrm>
            <a:off x="8204200" y="1168400"/>
            <a:ext cx="800100" cy="800100"/>
          </a:xfrm>
          <a:prstGeom prst="rect">
            <a:avLst/>
          </a:prstGeom>
        </p:spPr>
      </p:pic>
    </p:spTree>
    <p:extLst>
      <p:ext uri="{BB962C8B-B14F-4D97-AF65-F5344CB8AC3E}">
        <p14:creationId xmlns:p14="http://schemas.microsoft.com/office/powerpoint/2010/main" val="18770906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endParaRPr lang="en-US" dirty="0" smtClean="0"/>
          </a:p>
          <a:p>
            <a:endParaRPr lang="en-US" dirty="0"/>
          </a:p>
          <a:p>
            <a:r>
              <a:rPr lang="en-US" dirty="0" err="1" smtClean="0"/>
              <a:t>Alkis</a:t>
            </a:r>
            <a:r>
              <a:rPr lang="en-US" dirty="0" smtClean="0"/>
              <a:t> </a:t>
            </a:r>
            <a:r>
              <a:rPr lang="en-US" dirty="0" err="1" smtClean="0"/>
              <a:t>Polyzotis</a:t>
            </a:r>
            <a:endParaRPr lang="en-US" dirty="0" smtClean="0"/>
          </a:p>
          <a:p>
            <a:endParaRPr lang="en-US" dirty="0" smtClean="0"/>
          </a:p>
          <a:p>
            <a:endParaRPr lang="en-US" dirty="0" smtClean="0"/>
          </a:p>
          <a:p>
            <a:r>
              <a:rPr lang="en-US" dirty="0" smtClean="0"/>
              <a:t>Denise </a:t>
            </a:r>
            <a:r>
              <a:rPr lang="en-US" dirty="0" err="1" smtClean="0"/>
              <a:t>Olivera</a:t>
            </a:r>
            <a:endParaRPr lang="en-US" dirty="0" smtClean="0"/>
          </a:p>
          <a:p>
            <a:pPr marL="0" indent="0">
              <a:buNone/>
            </a:pPr>
            <a:endParaRPr lang="en-US" dirty="0" smtClean="0"/>
          </a:p>
          <a:p>
            <a:endParaRPr lang="en-US" dirty="0"/>
          </a:p>
        </p:txBody>
      </p:sp>
      <p:sp>
        <p:nvSpPr>
          <p:cNvPr id="4" name="Date Placeholder 3"/>
          <p:cNvSpPr>
            <a:spLocks noGrp="1"/>
          </p:cNvSpPr>
          <p:nvPr>
            <p:ph type="dt" sz="half" idx="10"/>
          </p:nvPr>
        </p:nvSpPr>
        <p:spPr/>
        <p:txBody>
          <a:bodyPr/>
          <a:lstStyle/>
          <a:p>
            <a:pPr>
              <a:defRPr/>
            </a:pPr>
            <a:r>
              <a:rPr lang="en-US" smtClean="0"/>
              <a:t>Google, Aug '16</a:t>
            </a:r>
            <a:endParaRPr lang="en-US"/>
          </a:p>
        </p:txBody>
      </p:sp>
      <p:sp>
        <p:nvSpPr>
          <p:cNvPr id="5" name="Footer Placeholder 4"/>
          <p:cNvSpPr>
            <a:spLocks noGrp="1"/>
          </p:cNvSpPr>
          <p:nvPr>
            <p:ph type="ftr" sz="quarter" idx="11"/>
          </p:nvPr>
        </p:nvSpPr>
        <p:spPr/>
        <p:txBody>
          <a:bodyPr/>
          <a:lstStyle/>
          <a:p>
            <a:pPr>
              <a:defRPr/>
            </a:pPr>
            <a:r>
              <a:rPr lang="en-US" smtClean="0"/>
              <a:t>(c) 2016,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2</a:t>
            </a:fld>
            <a:endParaRPr lang="en-US"/>
          </a:p>
        </p:txBody>
      </p:sp>
      <p:pic>
        <p:nvPicPr>
          <p:cNvPr id="8" name="Picture 7" descr="alkis-large_400x4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65700" y="1993900"/>
            <a:ext cx="1714500" cy="1714500"/>
          </a:xfrm>
          <a:prstGeom prst="rect">
            <a:avLst/>
          </a:prstGeom>
        </p:spPr>
      </p:pic>
    </p:spTree>
    <p:extLst>
      <p:ext uri="{BB962C8B-B14F-4D97-AF65-F5344CB8AC3E}">
        <p14:creationId xmlns:p14="http://schemas.microsoft.com/office/powerpoint/2010/main" val="1558335214"/>
      </p:ext>
    </p:extLst>
  </p:cSld>
  <p:clrMapOvr>
    <a:masterClrMapping/>
  </p:clrMapOvr>
  <p:transition xmlns:p14="http://schemas.microsoft.com/office/powerpoint/2010/mai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lide Number Placeholder 3"/>
          <p:cNvSpPr>
            <a:spLocks noGrp="1"/>
          </p:cNvSpPr>
          <p:nvPr>
            <p:ph type="sldNum" sz="quarter" idx="12"/>
          </p:nvPr>
        </p:nvSpPr>
        <p:spPr>
          <a:xfrm>
            <a:off x="7239000" y="6180138"/>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600">
                <a:solidFill>
                  <a:schemeClr val="tx1"/>
                </a:solidFill>
                <a:latin typeface="Arial" charset="0"/>
                <a:ea typeface="ＭＳ Ｐゴシック" charset="0"/>
              </a:defRPr>
            </a:lvl9pPr>
          </a:lstStyle>
          <a:p>
            <a:pPr eaLnBrk="1" hangingPunct="1"/>
            <a:fld id="{709FBABE-22DD-9D44-A4EC-524C4DEE88D5}" type="slidenum">
              <a:rPr lang="en-US" altLang="ko-KR" sz="1800">
                <a:latin typeface="Times New Roman" charset="0"/>
              </a:rPr>
              <a:pPr eaLnBrk="1" hangingPunct="1"/>
              <a:t>20</a:t>
            </a:fld>
            <a:endParaRPr lang="en-US" altLang="ko-KR" sz="1400">
              <a:latin typeface="Times New Roman" charset="0"/>
            </a:endParaRPr>
          </a:p>
        </p:txBody>
      </p:sp>
      <p:pic>
        <p:nvPicPr>
          <p:cNvPr id="2099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209800"/>
            <a:ext cx="5638800" cy="400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3" name="Rectangle 2"/>
          <p:cNvSpPr>
            <a:spLocks noGrp="1" noChangeArrowheads="1"/>
          </p:cNvSpPr>
          <p:nvPr>
            <p:ph type="title"/>
          </p:nvPr>
        </p:nvSpPr>
        <p:spPr/>
        <p:txBody>
          <a:bodyPr/>
          <a:lstStyle/>
          <a:p>
            <a:r>
              <a:rPr lang="en-US" altLang="ko-KR" dirty="0">
                <a:latin typeface="Times New Roman" charset="0"/>
                <a:ea typeface="ＭＳ Ｐゴシック" charset="0"/>
                <a:cs typeface="ＭＳ Ｐゴシック" charset="0"/>
              </a:rPr>
              <a:t>S2: connected component sizes</a:t>
            </a:r>
          </a:p>
        </p:txBody>
      </p:sp>
      <p:sp>
        <p:nvSpPr>
          <p:cNvPr id="209924" name="Rectangle 3"/>
          <p:cNvSpPr>
            <a:spLocks noGrp="1" noChangeArrowheads="1"/>
          </p:cNvSpPr>
          <p:nvPr>
            <p:ph type="body" idx="1"/>
          </p:nvPr>
        </p:nvSpPr>
        <p:spPr>
          <a:noFill/>
        </p:spPr>
        <p:txBody>
          <a:bodyPr lIns="90000" tIns="46800" rIns="90000" bIns="46800"/>
          <a:lstStyle/>
          <a:p>
            <a:r>
              <a:rPr lang="en-US" altLang="ko-KR">
                <a:latin typeface="Times New Roman" charset="0"/>
                <a:ea typeface="ＭＳ Ｐゴシック" charset="0"/>
                <a:cs typeface="ＭＳ Ｐゴシック" charset="0"/>
              </a:rPr>
              <a:t>Connected Components</a:t>
            </a:r>
          </a:p>
        </p:txBody>
      </p:sp>
      <p:sp>
        <p:nvSpPr>
          <p:cNvPr id="209925" name="Text Box 5"/>
          <p:cNvSpPr txBox="1">
            <a:spLocks noChangeArrowheads="1"/>
          </p:cNvSpPr>
          <p:nvPr/>
        </p:nvSpPr>
        <p:spPr bwMode="auto">
          <a:xfrm>
            <a:off x="4406900" y="5876925"/>
            <a:ext cx="7778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600">
                <a:solidFill>
                  <a:schemeClr val="tx1"/>
                </a:solidFill>
                <a:latin typeface="Arial" charset="0"/>
                <a:ea typeface="ＭＳ Ｐゴシック" charset="0"/>
              </a:defRPr>
            </a:lvl9pPr>
          </a:lstStyle>
          <a:p>
            <a:pPr eaLnBrk="1" hangingPunct="1"/>
            <a:r>
              <a:rPr lang="en-US" altLang="ko-KR" sz="2400"/>
              <a:t>Size</a:t>
            </a:r>
          </a:p>
        </p:txBody>
      </p:sp>
      <p:sp>
        <p:nvSpPr>
          <p:cNvPr id="209926" name="Rectangle 7"/>
          <p:cNvSpPr>
            <a:spLocks noChangeArrowheads="1"/>
          </p:cNvSpPr>
          <p:nvPr/>
        </p:nvSpPr>
        <p:spPr bwMode="auto">
          <a:xfrm>
            <a:off x="1600200" y="3657600"/>
            <a:ext cx="304800" cy="685800"/>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09927" name="Text Box 6"/>
          <p:cNvSpPr txBox="1">
            <a:spLocks noChangeArrowheads="1"/>
          </p:cNvSpPr>
          <p:nvPr/>
        </p:nvSpPr>
        <p:spPr bwMode="auto">
          <a:xfrm>
            <a:off x="685800" y="2362200"/>
            <a:ext cx="99853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600">
                <a:solidFill>
                  <a:schemeClr val="tx1"/>
                </a:solidFill>
                <a:latin typeface="Arial" charset="0"/>
                <a:ea typeface="ＭＳ Ｐゴシック" charset="0"/>
              </a:defRPr>
            </a:lvl9pPr>
          </a:lstStyle>
          <a:p>
            <a:pPr eaLnBrk="1" hangingPunct="1"/>
            <a:r>
              <a:rPr lang="en-US" altLang="ko-KR" sz="2400"/>
              <a:t>Count</a:t>
            </a:r>
          </a:p>
        </p:txBody>
      </p:sp>
      <p:sp>
        <p:nvSpPr>
          <p:cNvPr id="209928" name="Rectangle 8"/>
          <p:cNvSpPr>
            <a:spLocks noChangeArrowheads="1"/>
          </p:cNvSpPr>
          <p:nvPr/>
        </p:nvSpPr>
        <p:spPr bwMode="auto">
          <a:xfrm>
            <a:off x="1219200" y="3276600"/>
            <a:ext cx="6858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9929" name="Rectangle 13"/>
          <p:cNvSpPr>
            <a:spLocks noChangeArrowheads="1"/>
          </p:cNvSpPr>
          <p:nvPr/>
        </p:nvSpPr>
        <p:spPr bwMode="auto">
          <a:xfrm>
            <a:off x="4210050" y="4067175"/>
            <a:ext cx="9144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9930" name="Text Box 12"/>
          <p:cNvSpPr txBox="1">
            <a:spLocks noChangeArrowheads="1"/>
          </p:cNvSpPr>
          <p:nvPr/>
        </p:nvSpPr>
        <p:spPr bwMode="auto">
          <a:xfrm>
            <a:off x="4191000" y="3200400"/>
            <a:ext cx="25638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600">
                <a:solidFill>
                  <a:schemeClr val="tx1"/>
                </a:solidFill>
                <a:latin typeface="Arial" charset="0"/>
                <a:ea typeface="ＭＳ Ｐゴシック" charset="0"/>
              </a:defRPr>
            </a:lvl9pPr>
          </a:lstStyle>
          <a:p>
            <a:pPr eaLnBrk="1" hangingPunct="1"/>
            <a:r>
              <a:rPr lang="en-US" altLang="ko-KR" sz="2000"/>
              <a:t>suspicious</a:t>
            </a:r>
          </a:p>
          <a:p>
            <a:pPr eaLnBrk="1" hangingPunct="1"/>
            <a:r>
              <a:rPr lang="en-US" altLang="ko-KR" sz="2000"/>
              <a:t>financial-advice sites</a:t>
            </a:r>
          </a:p>
          <a:p>
            <a:pPr eaLnBrk="1" hangingPunct="1"/>
            <a:r>
              <a:rPr lang="en-US" altLang="ko-KR" sz="2000"/>
              <a:t>(not existing now)</a:t>
            </a:r>
          </a:p>
        </p:txBody>
      </p:sp>
      <p:sp>
        <p:nvSpPr>
          <p:cNvPr id="209931" name="Line 14"/>
          <p:cNvSpPr>
            <a:spLocks noChangeShapeType="1"/>
          </p:cNvSpPr>
          <p:nvPr/>
        </p:nvSpPr>
        <p:spPr bwMode="auto">
          <a:xfrm>
            <a:off x="3733800" y="4038600"/>
            <a:ext cx="0" cy="304800"/>
          </a:xfrm>
          <a:prstGeom prst="line">
            <a:avLst/>
          </a:prstGeom>
          <a:noFill/>
          <a:ln w="38100">
            <a:solidFill>
              <a:srgbClr val="FF0000"/>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209932" name="Rectangle 15"/>
          <p:cNvSpPr>
            <a:spLocks noChangeArrowheads="1"/>
          </p:cNvSpPr>
          <p:nvPr/>
        </p:nvSpPr>
        <p:spPr bwMode="auto">
          <a:xfrm>
            <a:off x="3933825" y="4191000"/>
            <a:ext cx="257175" cy="295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9933" name="Rectangle 16"/>
          <p:cNvSpPr>
            <a:spLocks noChangeArrowheads="1"/>
          </p:cNvSpPr>
          <p:nvPr/>
        </p:nvSpPr>
        <p:spPr bwMode="auto">
          <a:xfrm>
            <a:off x="4086225" y="4419600"/>
            <a:ext cx="257175" cy="295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9934" name="Line 17"/>
          <p:cNvSpPr>
            <a:spLocks noChangeShapeType="1"/>
          </p:cNvSpPr>
          <p:nvPr/>
        </p:nvSpPr>
        <p:spPr bwMode="auto">
          <a:xfrm flipH="1">
            <a:off x="4267200" y="4419600"/>
            <a:ext cx="228600" cy="304800"/>
          </a:xfrm>
          <a:prstGeom prst="line">
            <a:avLst/>
          </a:prstGeom>
          <a:noFill/>
          <a:ln w="38100">
            <a:solidFill>
              <a:srgbClr val="FF0000"/>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209935" name="Footer Placeholder 1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600">
                <a:solidFill>
                  <a:schemeClr val="tx1"/>
                </a:solidFill>
                <a:latin typeface="Arial" charset="0"/>
                <a:ea typeface="ＭＳ Ｐゴシック" charset="0"/>
              </a:defRPr>
            </a:lvl9pPr>
          </a:lstStyle>
          <a:p>
            <a:pPr eaLnBrk="1" hangingPunct="1"/>
            <a:r>
              <a:rPr lang="fi-FI" sz="1400" smtClean="0">
                <a:latin typeface="Times New Roman" charset="0"/>
              </a:rPr>
              <a:t>(c) 2016, C. Faloutsos</a:t>
            </a:r>
            <a:endParaRPr lang="en-US" sz="1400">
              <a:latin typeface="Times New Roman" charset="0"/>
            </a:endParaRPr>
          </a:p>
        </p:txBody>
      </p:sp>
      <p:sp>
        <p:nvSpPr>
          <p:cNvPr id="209936" name="Date Placeholder 17"/>
          <p:cNvSpPr>
            <a:spLocks noGrp="1"/>
          </p:cNvSpPr>
          <p:nvPr>
            <p:ph type="dt" sz="quarter" idx="10"/>
          </p:nvPr>
        </p:nvSpPr>
        <p:spPr>
          <a:xfrm>
            <a:off x="381000" y="6215063"/>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algn="ctr"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algn="ctr"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algn="ctr"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algn="ctr" eaLnBrk="0" fontAlgn="base" hangingPunct="0">
              <a:spcBef>
                <a:spcPct val="0"/>
              </a:spcBef>
              <a:spcAft>
                <a:spcPct val="0"/>
              </a:spcAft>
              <a:defRPr kumimoji="1" sz="2600">
                <a:solidFill>
                  <a:schemeClr val="tx1"/>
                </a:solidFill>
                <a:latin typeface="Arial" charset="0"/>
                <a:ea typeface="ＭＳ Ｐゴシック" charset="0"/>
              </a:defRPr>
            </a:lvl9pPr>
          </a:lstStyle>
          <a:p>
            <a:pPr eaLnBrk="1" hangingPunct="1"/>
            <a:r>
              <a:rPr lang="en-US" sz="1400" smtClean="0">
                <a:latin typeface="Times New Roman" charset="0"/>
              </a:rPr>
              <a:t>hotSoS, 2016</a:t>
            </a:r>
            <a:endParaRPr lang="en-US" sz="1400">
              <a:latin typeface="Times New Roman" charset="0"/>
            </a:endParaRPr>
          </a:p>
        </p:txBody>
      </p:sp>
      <p:cxnSp>
        <p:nvCxnSpPr>
          <p:cNvPr id="209937" name="Straight Connector 17"/>
          <p:cNvCxnSpPr>
            <a:cxnSpLocks noChangeShapeType="1"/>
          </p:cNvCxnSpPr>
          <p:nvPr/>
        </p:nvCxnSpPr>
        <p:spPr bwMode="auto">
          <a:xfrm rot="16200000" flipH="1">
            <a:off x="2330450" y="3816350"/>
            <a:ext cx="1879600" cy="1308100"/>
          </a:xfrm>
          <a:prstGeom prst="line">
            <a:avLst/>
          </a:prstGeom>
          <a:noFill/>
          <a:ln w="88900">
            <a:solidFill>
              <a:schemeClr val="tx2"/>
            </a:solidFill>
            <a:round/>
            <a:headEnd type="none" w="sm" len="sm"/>
            <a:tailEnd/>
          </a:ln>
          <a:extLst>
            <a:ext uri="{909E8E84-426E-40dd-AFC4-6F175D3DCCD1}">
              <a14:hiddenFill xmlns:a14="http://schemas.microsoft.com/office/drawing/2010/main">
                <a:noFill/>
              </a14:hiddenFill>
            </a:ext>
          </a:extLst>
        </p:spPr>
      </p:cxnSp>
      <p:pic>
        <p:nvPicPr>
          <p:cNvPr id="19" name="Picture 18" descr="www-logo-1198.png"/>
          <p:cNvPicPr>
            <a:picLocks noChangeAspect="1"/>
          </p:cNvPicPr>
          <p:nvPr/>
        </p:nvPicPr>
        <p:blipFill>
          <a:blip r:embed="rId3"/>
          <a:stretch>
            <a:fillRect/>
          </a:stretch>
        </p:blipFill>
        <p:spPr>
          <a:xfrm>
            <a:off x="8204200" y="1181100"/>
            <a:ext cx="800100" cy="800100"/>
          </a:xfrm>
          <a:prstGeom prst="rect">
            <a:avLst/>
          </a:prstGeom>
        </p:spPr>
      </p:pic>
    </p:spTree>
    <p:extLst>
      <p:ext uri="{BB962C8B-B14F-4D97-AF65-F5344CB8AC3E}">
        <p14:creationId xmlns:p14="http://schemas.microsoft.com/office/powerpoint/2010/main" val="29097997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a:noFill/>
        </p:spPr>
        <p:txBody>
          <a:bodyPr/>
          <a:lstStyle/>
          <a:p>
            <a:r>
              <a:rPr lang="en-US" smtClean="0"/>
              <a:t>(c) 2016, C. Faloutsos</a:t>
            </a:r>
            <a:endParaRPr lang="en-US"/>
          </a:p>
        </p:txBody>
      </p:sp>
      <p:sp>
        <p:nvSpPr>
          <p:cNvPr id="22531" name="Slide Number Placeholder 5"/>
          <p:cNvSpPr>
            <a:spLocks noGrp="1"/>
          </p:cNvSpPr>
          <p:nvPr>
            <p:ph type="sldNum" sz="quarter" idx="12"/>
          </p:nvPr>
        </p:nvSpPr>
        <p:spPr>
          <a:noFill/>
        </p:spPr>
        <p:txBody>
          <a:bodyPr/>
          <a:lstStyle/>
          <a:p>
            <a:fld id="{CA9CF61F-D18B-5946-9F36-FA97BCA712E8}" type="slidenum">
              <a:rPr lang="en-US" smtClean="0"/>
              <a:pPr/>
              <a:t>21</a:t>
            </a:fld>
            <a:endParaRPr lang="en-US" smtClean="0"/>
          </a:p>
        </p:txBody>
      </p:sp>
      <p:sp>
        <p:nvSpPr>
          <p:cNvPr id="22532" name="Rectangle 2"/>
          <p:cNvSpPr>
            <a:spLocks noGrp="1" noChangeArrowheads="1"/>
          </p:cNvSpPr>
          <p:nvPr>
            <p:ph type="title"/>
          </p:nvPr>
        </p:nvSpPr>
        <p:spPr/>
        <p:txBody>
          <a:bodyPr/>
          <a:lstStyle/>
          <a:p>
            <a:r>
              <a:rPr lang="en-US" sz="3600" dirty="0" smtClean="0">
                <a:ea typeface="ＭＳ Ｐゴシック" charset="-128"/>
                <a:cs typeface="ＭＳ Ｐゴシック" charset="-128"/>
              </a:rPr>
              <a:t>Roadmap</a:t>
            </a:r>
            <a:endParaRPr lang="en-US" sz="3600" dirty="0">
              <a:ea typeface="ＭＳ Ｐゴシック" charset="-128"/>
              <a:cs typeface="ＭＳ Ｐゴシック" charset="-128"/>
            </a:endParaRPr>
          </a:p>
        </p:txBody>
      </p:sp>
      <p:sp>
        <p:nvSpPr>
          <p:cNvPr id="22533" name="Rectangle 3"/>
          <p:cNvSpPr>
            <a:spLocks noGrp="1" noChangeArrowheads="1"/>
          </p:cNvSpPr>
          <p:nvPr>
            <p:ph type="body" idx="1"/>
          </p:nvPr>
        </p:nvSpPr>
        <p:spPr/>
        <p:txBody>
          <a:bodyPr/>
          <a:lstStyle/>
          <a:p>
            <a:r>
              <a:rPr lang="en-US" dirty="0" smtClean="0">
                <a:ea typeface="ＭＳ Ｐゴシック" charset="-128"/>
                <a:cs typeface="ＭＳ Ｐゴシック" charset="-128"/>
              </a:rPr>
              <a:t>Introduction </a:t>
            </a:r>
            <a:r>
              <a:rPr lang="en-US" dirty="0">
                <a:ea typeface="ＭＳ Ｐゴシック" charset="-128"/>
                <a:cs typeface="ＭＳ Ｐゴシック" charset="-128"/>
              </a:rPr>
              <a:t>– </a:t>
            </a:r>
            <a:r>
              <a:rPr lang="en-US" dirty="0" smtClean="0">
                <a:ea typeface="ＭＳ Ｐゴシック" charset="-128"/>
                <a:cs typeface="ＭＳ Ｐゴシック" charset="-128"/>
              </a:rPr>
              <a:t>Motivation</a:t>
            </a:r>
          </a:p>
          <a:p>
            <a:r>
              <a:rPr lang="en-US" dirty="0" smtClean="0">
                <a:ea typeface="ＭＳ Ｐゴシック" charset="-128"/>
                <a:cs typeface="ＭＳ Ｐゴシック" charset="-128"/>
              </a:rPr>
              <a:t>Part#</a:t>
            </a:r>
            <a:r>
              <a:rPr lang="en-US" dirty="0">
                <a:ea typeface="ＭＳ Ｐゴシック" charset="-128"/>
                <a:cs typeface="ＭＳ Ｐゴシック" charset="-128"/>
              </a:rPr>
              <a:t>1: Patterns in </a:t>
            </a:r>
            <a:r>
              <a:rPr lang="en-US" dirty="0" smtClean="0">
                <a:ea typeface="ＭＳ Ｐゴシック" charset="-128"/>
                <a:cs typeface="ＭＳ Ｐゴシック" charset="-128"/>
              </a:rPr>
              <a:t>graphs</a:t>
            </a:r>
          </a:p>
          <a:p>
            <a:pPr lvl="1"/>
            <a:r>
              <a:rPr lang="en-US" dirty="0" smtClean="0">
                <a:ea typeface="ＭＳ Ｐゴシック" charset="-128"/>
                <a:cs typeface="ＭＳ Ｐゴシック" charset="-128"/>
              </a:rPr>
              <a:t>Patterns: Degree; Triangles</a:t>
            </a:r>
          </a:p>
          <a:p>
            <a:pPr lvl="1"/>
            <a:r>
              <a:rPr lang="en-US" dirty="0" smtClean="0">
                <a:ea typeface="ＭＳ Ｐゴシック" charset="-128"/>
                <a:cs typeface="ＭＳ Ｐゴシック" charset="-128"/>
              </a:rPr>
              <a:t>Anomaly/fraud detection</a:t>
            </a:r>
          </a:p>
          <a:p>
            <a:r>
              <a:rPr lang="en-US" dirty="0" smtClean="0">
                <a:ea typeface="ＭＳ Ｐゴシック" charset="-128"/>
                <a:cs typeface="ＭＳ Ｐゴシック" charset="-128"/>
              </a:rPr>
              <a:t>Part#2: time-evolving graphs; tensors</a:t>
            </a:r>
          </a:p>
          <a:p>
            <a:r>
              <a:rPr lang="en-US" dirty="0" smtClean="0">
                <a:ea typeface="ＭＳ Ｐゴシック" charset="-128"/>
                <a:cs typeface="ＭＳ Ｐゴシック" charset="-128"/>
              </a:rPr>
              <a:t>Part#3: time sequences</a:t>
            </a:r>
          </a:p>
          <a:p>
            <a:r>
              <a:rPr lang="en-US" dirty="0" smtClean="0">
                <a:ea typeface="ＭＳ Ｐゴシック" charset="-128"/>
                <a:cs typeface="ＭＳ Ｐゴシック" charset="-128"/>
              </a:rPr>
              <a:t>Conclusions</a:t>
            </a:r>
          </a:p>
        </p:txBody>
      </p:sp>
      <p:sp>
        <p:nvSpPr>
          <p:cNvPr id="22534" name="AutoShape 4"/>
          <p:cNvSpPr>
            <a:spLocks noChangeArrowheads="1"/>
          </p:cNvSpPr>
          <p:nvPr/>
        </p:nvSpPr>
        <p:spPr bwMode="auto">
          <a:xfrm>
            <a:off x="227013" y="2733675"/>
            <a:ext cx="377825" cy="290513"/>
          </a:xfrm>
          <a:prstGeom prst="rightArrow">
            <a:avLst>
              <a:gd name="adj1" fmla="val 50000"/>
              <a:gd name="adj2" fmla="val 32514"/>
            </a:avLst>
          </a:prstGeom>
          <a:solidFill>
            <a:schemeClr val="tx2"/>
          </a:solidFill>
          <a:ln w="28575">
            <a:solidFill>
              <a:schemeClr val="tx2"/>
            </a:solidFill>
            <a:miter lim="800000"/>
            <a:headEnd type="none" w="sm" len="sm"/>
            <a:tailEnd/>
          </a:ln>
        </p:spPr>
        <p:txBody>
          <a:bodyPr wrap="none" anchor="ctr">
            <a:prstTxWarp prst="textNoShape">
              <a:avLst/>
            </a:prstTxWarp>
          </a:bodyPr>
          <a:lstStyle/>
          <a:p>
            <a:endParaRPr lang="en-US"/>
          </a:p>
        </p:txBody>
      </p:sp>
      <p:sp>
        <p:nvSpPr>
          <p:cNvPr id="22535" name="Date Placeholder 7"/>
          <p:cNvSpPr>
            <a:spLocks noGrp="1"/>
          </p:cNvSpPr>
          <p:nvPr>
            <p:ph type="dt" sz="quarter" idx="10"/>
          </p:nvPr>
        </p:nvSpPr>
        <p:spPr>
          <a:noFill/>
        </p:spPr>
        <p:txBody>
          <a:bodyPr/>
          <a:lstStyle/>
          <a:p>
            <a:r>
              <a:rPr lang="en-US" smtClean="0"/>
              <a:t>Google, Aug '16</a:t>
            </a:r>
            <a:endParaRPr lang="en-US"/>
          </a:p>
        </p:txBody>
      </p:sp>
      <p:pic>
        <p:nvPicPr>
          <p:cNvPr id="8" name="Picture 7" descr="energygen-roads.jpg"/>
          <p:cNvPicPr>
            <a:picLocks noChangeAspect="1"/>
          </p:cNvPicPr>
          <p:nvPr/>
        </p:nvPicPr>
        <p:blipFill>
          <a:blip r:embed="rId2"/>
          <a:srcRect/>
          <a:stretch>
            <a:fillRect/>
          </a:stretch>
        </p:blipFill>
        <p:spPr bwMode="auto">
          <a:xfrm>
            <a:off x="6267450" y="1371600"/>
            <a:ext cx="2457450" cy="121285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Footer Placeholder 2"/>
          <p:cNvSpPr>
            <a:spLocks noGrp="1"/>
          </p:cNvSpPr>
          <p:nvPr>
            <p:ph type="ftr" sz="quarter" idx="11"/>
          </p:nvPr>
        </p:nvSpPr>
        <p:spPr>
          <a:noFill/>
        </p:spPr>
        <p:txBody>
          <a:bodyPr/>
          <a:lstStyle/>
          <a:p>
            <a:r>
              <a:rPr lang="en-US" smtClean="0"/>
              <a:t>(c) 2016, C. Faloutsos</a:t>
            </a:r>
            <a:endParaRPr lang="en-US"/>
          </a:p>
        </p:txBody>
      </p:sp>
      <p:sp>
        <p:nvSpPr>
          <p:cNvPr id="54275" name="Slide Number Placeholder 3"/>
          <p:cNvSpPr>
            <a:spLocks noGrp="1"/>
          </p:cNvSpPr>
          <p:nvPr>
            <p:ph type="sldNum" sz="quarter" idx="12"/>
          </p:nvPr>
        </p:nvSpPr>
        <p:spPr>
          <a:noFill/>
        </p:spPr>
        <p:txBody>
          <a:bodyPr/>
          <a:lstStyle/>
          <a:p>
            <a:fld id="{2451714B-BC3F-6F4E-8531-B2EA01BCC33E}" type="slidenum">
              <a:rPr lang="en-US" smtClean="0"/>
              <a:pPr/>
              <a:t>22</a:t>
            </a:fld>
            <a:endParaRPr lang="en-US" smtClean="0"/>
          </a:p>
        </p:txBody>
      </p:sp>
      <p:sp>
        <p:nvSpPr>
          <p:cNvPr id="54276" name="Rectangle 2"/>
          <p:cNvSpPr>
            <a:spLocks noGrp="1" noChangeArrowheads="1"/>
          </p:cNvSpPr>
          <p:nvPr>
            <p:ph type="title" idx="4294967295"/>
          </p:nvPr>
        </p:nvSpPr>
        <p:spPr/>
        <p:txBody>
          <a:bodyPr lIns="91430" tIns="45715" rIns="91430" bIns="45715"/>
          <a:lstStyle/>
          <a:p>
            <a:pPr defTabSz="1008063"/>
            <a:r>
              <a:rPr lang="en-US">
                <a:ea typeface="ＭＳ Ｐゴシック" charset="-128"/>
                <a:cs typeface="ＭＳ Ｐゴシック" charset="-128"/>
              </a:rPr>
              <a:t>Solution# S.3: Triangle ‘Laws’</a:t>
            </a:r>
          </a:p>
        </p:txBody>
      </p:sp>
      <p:sp>
        <p:nvSpPr>
          <p:cNvPr id="54277" name="Rectangle 3"/>
          <p:cNvSpPr>
            <a:spLocks noGrp="1" noChangeArrowheads="1"/>
          </p:cNvSpPr>
          <p:nvPr>
            <p:ph type="body" idx="4294967295"/>
          </p:nvPr>
        </p:nvSpPr>
        <p:spPr>
          <a:xfrm>
            <a:off x="685800" y="2287588"/>
            <a:ext cx="7772400" cy="4113212"/>
          </a:xfrm>
        </p:spPr>
        <p:txBody>
          <a:bodyPr lIns="91430" tIns="45715" rIns="91430" bIns="45715"/>
          <a:lstStyle/>
          <a:p>
            <a:pPr marL="377825" indent="-377825" defTabSz="1008063"/>
            <a:r>
              <a:rPr lang="en-US">
                <a:ea typeface="ＭＳ Ｐゴシック" charset="-128"/>
                <a:cs typeface="ＭＳ Ｐゴシック" charset="-128"/>
              </a:rPr>
              <a:t>Real social networks have a lot of triangles </a:t>
            </a:r>
          </a:p>
        </p:txBody>
      </p:sp>
      <p:grpSp>
        <p:nvGrpSpPr>
          <p:cNvPr id="54278" name="Group 5"/>
          <p:cNvGrpSpPr>
            <a:grpSpLocks/>
          </p:cNvGrpSpPr>
          <p:nvPr/>
        </p:nvGrpSpPr>
        <p:grpSpPr bwMode="auto">
          <a:xfrm>
            <a:off x="6934200" y="1295400"/>
            <a:ext cx="762000" cy="914400"/>
            <a:chOff x="4815" y="899"/>
            <a:chExt cx="530" cy="635"/>
          </a:xfrm>
        </p:grpSpPr>
        <p:sp>
          <p:nvSpPr>
            <p:cNvPr id="54280" name="Oval 4"/>
            <p:cNvSpPr>
              <a:spLocks noChangeArrowheads="1"/>
            </p:cNvSpPr>
            <p:nvPr/>
          </p:nvSpPr>
          <p:spPr bwMode="auto">
            <a:xfrm>
              <a:off x="4815" y="1269"/>
              <a:ext cx="106" cy="106"/>
            </a:xfrm>
            <a:prstGeom prst="ellipse">
              <a:avLst/>
            </a:prstGeom>
            <a:solidFill>
              <a:schemeClr val="bg1"/>
            </a:solidFill>
            <a:ln w="9525">
              <a:solidFill>
                <a:schemeClr val="tx1"/>
              </a:solidFill>
              <a:round/>
              <a:headEnd/>
              <a:tailEnd/>
            </a:ln>
          </p:spPr>
          <p:txBody>
            <a:bodyPr wrap="none" lIns="91430" tIns="45715" rIns="91430" bIns="45715" anchor="ctr">
              <a:prstTxWarp prst="textNoShape">
                <a:avLst/>
              </a:prstTxWarp>
            </a:bodyPr>
            <a:lstStyle/>
            <a:p>
              <a:endParaRPr lang="en-US"/>
            </a:p>
          </p:txBody>
        </p:sp>
        <p:sp>
          <p:nvSpPr>
            <p:cNvPr id="54281" name="Oval 5"/>
            <p:cNvSpPr>
              <a:spLocks noChangeArrowheads="1"/>
            </p:cNvSpPr>
            <p:nvPr/>
          </p:nvSpPr>
          <p:spPr bwMode="auto">
            <a:xfrm>
              <a:off x="5239" y="1428"/>
              <a:ext cx="106" cy="106"/>
            </a:xfrm>
            <a:prstGeom prst="ellipse">
              <a:avLst/>
            </a:prstGeom>
            <a:solidFill>
              <a:schemeClr val="bg1"/>
            </a:solidFill>
            <a:ln w="9525">
              <a:solidFill>
                <a:schemeClr val="tx1"/>
              </a:solidFill>
              <a:round/>
              <a:headEnd/>
              <a:tailEnd/>
            </a:ln>
          </p:spPr>
          <p:txBody>
            <a:bodyPr wrap="none" lIns="91430" tIns="45715" rIns="91430" bIns="45715" anchor="ctr">
              <a:prstTxWarp prst="textNoShape">
                <a:avLst/>
              </a:prstTxWarp>
            </a:bodyPr>
            <a:lstStyle/>
            <a:p>
              <a:endParaRPr lang="en-US"/>
            </a:p>
          </p:txBody>
        </p:sp>
        <p:sp>
          <p:nvSpPr>
            <p:cNvPr id="54282" name="Oval 6"/>
            <p:cNvSpPr>
              <a:spLocks noChangeArrowheads="1"/>
            </p:cNvSpPr>
            <p:nvPr/>
          </p:nvSpPr>
          <p:spPr bwMode="auto">
            <a:xfrm>
              <a:off x="5133" y="899"/>
              <a:ext cx="106" cy="106"/>
            </a:xfrm>
            <a:prstGeom prst="ellipse">
              <a:avLst/>
            </a:prstGeom>
            <a:solidFill>
              <a:schemeClr val="bg1"/>
            </a:solidFill>
            <a:ln w="9525">
              <a:solidFill>
                <a:schemeClr val="tx1"/>
              </a:solidFill>
              <a:round/>
              <a:headEnd/>
              <a:tailEnd/>
            </a:ln>
          </p:spPr>
          <p:txBody>
            <a:bodyPr wrap="none" lIns="91430" tIns="45715" rIns="91430" bIns="45715" anchor="ctr">
              <a:prstTxWarp prst="textNoShape">
                <a:avLst/>
              </a:prstTxWarp>
            </a:bodyPr>
            <a:lstStyle/>
            <a:p>
              <a:endParaRPr lang="en-US"/>
            </a:p>
          </p:txBody>
        </p:sp>
        <p:cxnSp>
          <p:nvCxnSpPr>
            <p:cNvPr id="54283" name="AutoShape 7"/>
            <p:cNvCxnSpPr>
              <a:cxnSpLocks noChangeShapeType="1"/>
              <a:stCxn id="54280" idx="7"/>
              <a:endCxn id="54282" idx="3"/>
            </p:cNvCxnSpPr>
            <p:nvPr/>
          </p:nvCxnSpPr>
          <p:spPr bwMode="auto">
            <a:xfrm flipV="1">
              <a:off x="4906" y="989"/>
              <a:ext cx="242" cy="296"/>
            </a:xfrm>
            <a:prstGeom prst="straightConnector1">
              <a:avLst/>
            </a:prstGeom>
            <a:noFill/>
            <a:ln w="9525">
              <a:solidFill>
                <a:schemeClr val="tx1"/>
              </a:solidFill>
              <a:round/>
              <a:headEnd/>
              <a:tailEnd/>
            </a:ln>
          </p:spPr>
        </p:cxnSp>
        <p:cxnSp>
          <p:nvCxnSpPr>
            <p:cNvPr id="54284" name="AutoShape 8"/>
            <p:cNvCxnSpPr>
              <a:cxnSpLocks noChangeShapeType="1"/>
              <a:stCxn id="54280" idx="5"/>
              <a:endCxn id="54281" idx="2"/>
            </p:cNvCxnSpPr>
            <p:nvPr/>
          </p:nvCxnSpPr>
          <p:spPr bwMode="auto">
            <a:xfrm>
              <a:off x="4906" y="1360"/>
              <a:ext cx="333" cy="121"/>
            </a:xfrm>
            <a:prstGeom prst="straightConnector1">
              <a:avLst/>
            </a:prstGeom>
            <a:noFill/>
            <a:ln w="9525">
              <a:solidFill>
                <a:schemeClr val="tx1"/>
              </a:solidFill>
              <a:round/>
              <a:headEnd/>
              <a:tailEnd/>
            </a:ln>
          </p:spPr>
        </p:cxnSp>
      </p:grpSp>
      <p:sp>
        <p:nvSpPr>
          <p:cNvPr id="54279" name="Date Placeholder 12"/>
          <p:cNvSpPr>
            <a:spLocks noGrp="1"/>
          </p:cNvSpPr>
          <p:nvPr>
            <p:ph type="dt" sz="quarter" idx="10"/>
          </p:nvPr>
        </p:nvSpPr>
        <p:spPr>
          <a:noFill/>
        </p:spPr>
        <p:txBody>
          <a:bodyPr/>
          <a:lstStyle/>
          <a:p>
            <a:r>
              <a:rPr lang="en-US" smtClean="0"/>
              <a:t>Google, Aug '16</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oter Placeholder 2"/>
          <p:cNvSpPr>
            <a:spLocks noGrp="1"/>
          </p:cNvSpPr>
          <p:nvPr>
            <p:ph type="ftr" sz="quarter" idx="11"/>
          </p:nvPr>
        </p:nvSpPr>
        <p:spPr>
          <a:noFill/>
        </p:spPr>
        <p:txBody>
          <a:bodyPr/>
          <a:lstStyle/>
          <a:p>
            <a:r>
              <a:rPr lang="en-US" smtClean="0"/>
              <a:t>(c) 2016, C. Faloutsos</a:t>
            </a:r>
            <a:endParaRPr lang="en-US"/>
          </a:p>
        </p:txBody>
      </p:sp>
      <p:sp>
        <p:nvSpPr>
          <p:cNvPr id="55299" name="Slide Number Placeholder 3"/>
          <p:cNvSpPr>
            <a:spLocks noGrp="1"/>
          </p:cNvSpPr>
          <p:nvPr>
            <p:ph type="sldNum" sz="quarter" idx="12"/>
          </p:nvPr>
        </p:nvSpPr>
        <p:spPr>
          <a:noFill/>
        </p:spPr>
        <p:txBody>
          <a:bodyPr/>
          <a:lstStyle/>
          <a:p>
            <a:fld id="{9415AACC-7530-BE4D-ADEC-13BEB7C6F690}" type="slidenum">
              <a:rPr lang="en-US" smtClean="0"/>
              <a:pPr/>
              <a:t>23</a:t>
            </a:fld>
            <a:endParaRPr lang="en-US" smtClean="0"/>
          </a:p>
        </p:txBody>
      </p:sp>
      <p:sp>
        <p:nvSpPr>
          <p:cNvPr id="55300" name="Rectangle 2"/>
          <p:cNvSpPr>
            <a:spLocks noGrp="1" noChangeArrowheads="1"/>
          </p:cNvSpPr>
          <p:nvPr>
            <p:ph type="title" idx="4294967295"/>
          </p:nvPr>
        </p:nvSpPr>
        <p:spPr/>
        <p:txBody>
          <a:bodyPr lIns="91430" tIns="45715" rIns="91430" bIns="45715"/>
          <a:lstStyle/>
          <a:p>
            <a:pPr defTabSz="1008063"/>
            <a:r>
              <a:rPr lang="en-US" smtClean="0">
                <a:ea typeface="ＭＳ Ｐゴシック" charset="-128"/>
                <a:cs typeface="ＭＳ Ｐゴシック" charset="-128"/>
              </a:rPr>
              <a:t>Solution# S.3: Triangle ‘Laws’</a:t>
            </a:r>
          </a:p>
        </p:txBody>
      </p:sp>
      <p:sp>
        <p:nvSpPr>
          <p:cNvPr id="55301" name="Rectangle 3"/>
          <p:cNvSpPr>
            <a:spLocks noGrp="1" noChangeArrowheads="1"/>
          </p:cNvSpPr>
          <p:nvPr>
            <p:ph type="body" idx="4294967295"/>
          </p:nvPr>
        </p:nvSpPr>
        <p:spPr>
          <a:xfrm>
            <a:off x="685800" y="2287588"/>
            <a:ext cx="7772400" cy="4113212"/>
          </a:xfrm>
        </p:spPr>
        <p:txBody>
          <a:bodyPr lIns="91430" tIns="45715" rIns="91430" bIns="45715"/>
          <a:lstStyle/>
          <a:p>
            <a:pPr marL="377825" indent="-377825" defTabSz="1008063"/>
            <a:r>
              <a:rPr lang="en-US" dirty="0">
                <a:ea typeface="ＭＳ Ｐゴシック" charset="-128"/>
                <a:cs typeface="ＭＳ Ｐゴシック" charset="-128"/>
              </a:rPr>
              <a:t>Real social networks have a lot of triangles</a:t>
            </a:r>
          </a:p>
          <a:p>
            <a:pPr marL="819150" lvl="1" indent="-315913" defTabSz="1008063"/>
            <a:r>
              <a:rPr lang="en-US" dirty="0"/>
              <a:t>Friends of friends are friends </a:t>
            </a:r>
          </a:p>
          <a:p>
            <a:pPr marL="377825" indent="-377825" defTabSz="1008063"/>
            <a:r>
              <a:rPr lang="en-US" dirty="0">
                <a:ea typeface="ＭＳ Ｐゴシック" charset="-128"/>
                <a:cs typeface="ＭＳ Ｐゴシック" charset="-128"/>
              </a:rPr>
              <a:t>Any patterns</a:t>
            </a:r>
            <a:r>
              <a:rPr lang="en-US" dirty="0" smtClean="0">
                <a:ea typeface="ＭＳ Ｐゴシック" charset="-128"/>
                <a:cs typeface="ＭＳ Ｐゴシック" charset="-128"/>
              </a:rPr>
              <a:t>?</a:t>
            </a:r>
          </a:p>
          <a:p>
            <a:pPr marL="777875" lvl="1" indent="-377825" defTabSz="1008063"/>
            <a:r>
              <a:rPr lang="en-US" dirty="0" smtClean="0">
                <a:ea typeface="ＭＳ Ｐゴシック" charset="-128"/>
                <a:cs typeface="ＭＳ Ｐゴシック" charset="-128"/>
              </a:rPr>
              <a:t>2x the friends, 2x the triangles ?</a:t>
            </a:r>
            <a:endParaRPr lang="en-US" dirty="0">
              <a:ea typeface="ＭＳ Ｐゴシック" charset="-128"/>
              <a:cs typeface="ＭＳ Ｐゴシック" charset="-128"/>
            </a:endParaRPr>
          </a:p>
        </p:txBody>
      </p:sp>
      <p:grpSp>
        <p:nvGrpSpPr>
          <p:cNvPr id="55302" name="Group 24"/>
          <p:cNvGrpSpPr>
            <a:grpSpLocks/>
          </p:cNvGrpSpPr>
          <p:nvPr/>
        </p:nvGrpSpPr>
        <p:grpSpPr bwMode="auto">
          <a:xfrm>
            <a:off x="6934200" y="1295400"/>
            <a:ext cx="762000" cy="914400"/>
            <a:chOff x="4815" y="899"/>
            <a:chExt cx="530" cy="635"/>
          </a:xfrm>
        </p:grpSpPr>
        <p:sp>
          <p:nvSpPr>
            <p:cNvPr id="55304" name="Oval 4"/>
            <p:cNvSpPr>
              <a:spLocks noChangeArrowheads="1"/>
            </p:cNvSpPr>
            <p:nvPr/>
          </p:nvSpPr>
          <p:spPr bwMode="auto">
            <a:xfrm>
              <a:off x="4815" y="1269"/>
              <a:ext cx="106" cy="106"/>
            </a:xfrm>
            <a:prstGeom prst="ellipse">
              <a:avLst/>
            </a:prstGeom>
            <a:solidFill>
              <a:schemeClr val="bg1"/>
            </a:solidFill>
            <a:ln w="9525">
              <a:solidFill>
                <a:schemeClr val="tx1"/>
              </a:solidFill>
              <a:round/>
              <a:headEnd/>
              <a:tailEnd/>
            </a:ln>
          </p:spPr>
          <p:txBody>
            <a:bodyPr wrap="none" lIns="91430" tIns="45715" rIns="91430" bIns="45715" anchor="ctr">
              <a:prstTxWarp prst="textNoShape">
                <a:avLst/>
              </a:prstTxWarp>
            </a:bodyPr>
            <a:lstStyle/>
            <a:p>
              <a:endParaRPr lang="en-US"/>
            </a:p>
          </p:txBody>
        </p:sp>
        <p:sp>
          <p:nvSpPr>
            <p:cNvPr id="55305" name="Oval 5"/>
            <p:cNvSpPr>
              <a:spLocks noChangeArrowheads="1"/>
            </p:cNvSpPr>
            <p:nvPr/>
          </p:nvSpPr>
          <p:spPr bwMode="auto">
            <a:xfrm>
              <a:off x="5239" y="1428"/>
              <a:ext cx="106" cy="106"/>
            </a:xfrm>
            <a:prstGeom prst="ellipse">
              <a:avLst/>
            </a:prstGeom>
            <a:solidFill>
              <a:schemeClr val="bg1"/>
            </a:solidFill>
            <a:ln w="9525">
              <a:solidFill>
                <a:schemeClr val="tx1"/>
              </a:solidFill>
              <a:round/>
              <a:headEnd/>
              <a:tailEnd/>
            </a:ln>
          </p:spPr>
          <p:txBody>
            <a:bodyPr wrap="none" lIns="91430" tIns="45715" rIns="91430" bIns="45715" anchor="ctr">
              <a:prstTxWarp prst="textNoShape">
                <a:avLst/>
              </a:prstTxWarp>
            </a:bodyPr>
            <a:lstStyle/>
            <a:p>
              <a:endParaRPr lang="en-US"/>
            </a:p>
          </p:txBody>
        </p:sp>
        <p:sp>
          <p:nvSpPr>
            <p:cNvPr id="55306" name="Oval 6"/>
            <p:cNvSpPr>
              <a:spLocks noChangeArrowheads="1"/>
            </p:cNvSpPr>
            <p:nvPr/>
          </p:nvSpPr>
          <p:spPr bwMode="auto">
            <a:xfrm>
              <a:off x="5133" y="899"/>
              <a:ext cx="106" cy="106"/>
            </a:xfrm>
            <a:prstGeom prst="ellipse">
              <a:avLst/>
            </a:prstGeom>
            <a:solidFill>
              <a:schemeClr val="bg1"/>
            </a:solidFill>
            <a:ln w="9525">
              <a:solidFill>
                <a:schemeClr val="tx1"/>
              </a:solidFill>
              <a:round/>
              <a:headEnd/>
              <a:tailEnd/>
            </a:ln>
          </p:spPr>
          <p:txBody>
            <a:bodyPr wrap="none" lIns="91430" tIns="45715" rIns="91430" bIns="45715" anchor="ctr">
              <a:prstTxWarp prst="textNoShape">
                <a:avLst/>
              </a:prstTxWarp>
            </a:bodyPr>
            <a:lstStyle/>
            <a:p>
              <a:endParaRPr lang="en-US"/>
            </a:p>
          </p:txBody>
        </p:sp>
        <p:cxnSp>
          <p:nvCxnSpPr>
            <p:cNvPr id="55307" name="AutoShape 7"/>
            <p:cNvCxnSpPr>
              <a:cxnSpLocks noChangeShapeType="1"/>
              <a:stCxn id="55304" idx="7"/>
              <a:endCxn id="55306" idx="3"/>
            </p:cNvCxnSpPr>
            <p:nvPr/>
          </p:nvCxnSpPr>
          <p:spPr bwMode="auto">
            <a:xfrm flipV="1">
              <a:off x="4906" y="989"/>
              <a:ext cx="242" cy="296"/>
            </a:xfrm>
            <a:prstGeom prst="straightConnector1">
              <a:avLst/>
            </a:prstGeom>
            <a:noFill/>
            <a:ln w="9525">
              <a:solidFill>
                <a:schemeClr val="tx1"/>
              </a:solidFill>
              <a:round/>
              <a:headEnd/>
              <a:tailEnd/>
            </a:ln>
          </p:spPr>
        </p:cxnSp>
        <p:cxnSp>
          <p:nvCxnSpPr>
            <p:cNvPr id="55308" name="AutoShape 8"/>
            <p:cNvCxnSpPr>
              <a:cxnSpLocks noChangeShapeType="1"/>
              <a:stCxn id="55304" idx="5"/>
              <a:endCxn id="55305" idx="2"/>
            </p:cNvCxnSpPr>
            <p:nvPr/>
          </p:nvCxnSpPr>
          <p:spPr bwMode="auto">
            <a:xfrm>
              <a:off x="4906" y="1360"/>
              <a:ext cx="333" cy="121"/>
            </a:xfrm>
            <a:prstGeom prst="straightConnector1">
              <a:avLst/>
            </a:prstGeom>
            <a:noFill/>
            <a:ln w="9525">
              <a:solidFill>
                <a:schemeClr val="tx1"/>
              </a:solidFill>
              <a:round/>
              <a:headEnd/>
              <a:tailEnd/>
            </a:ln>
          </p:spPr>
        </p:cxnSp>
        <p:cxnSp>
          <p:nvCxnSpPr>
            <p:cNvPr id="55309" name="AutoShape 23"/>
            <p:cNvCxnSpPr>
              <a:cxnSpLocks noChangeShapeType="1"/>
              <a:stCxn id="55305" idx="0"/>
              <a:endCxn id="55306" idx="4"/>
            </p:cNvCxnSpPr>
            <p:nvPr/>
          </p:nvCxnSpPr>
          <p:spPr bwMode="auto">
            <a:xfrm flipH="1" flipV="1">
              <a:off x="5186" y="1005"/>
              <a:ext cx="106" cy="423"/>
            </a:xfrm>
            <a:prstGeom prst="straightConnector1">
              <a:avLst/>
            </a:prstGeom>
            <a:noFill/>
            <a:ln w="12700">
              <a:solidFill>
                <a:schemeClr val="tx1"/>
              </a:solidFill>
              <a:round/>
              <a:headEnd type="none" w="sm" len="sm"/>
              <a:tailEnd/>
            </a:ln>
          </p:spPr>
        </p:cxnSp>
      </p:grpSp>
      <p:sp>
        <p:nvSpPr>
          <p:cNvPr id="55303" name="Date Placeholder 13"/>
          <p:cNvSpPr>
            <a:spLocks noGrp="1"/>
          </p:cNvSpPr>
          <p:nvPr>
            <p:ph type="dt" sz="quarter" idx="10"/>
          </p:nvPr>
        </p:nvSpPr>
        <p:spPr>
          <a:noFill/>
        </p:spPr>
        <p:txBody>
          <a:bodyPr/>
          <a:lstStyle/>
          <a:p>
            <a:r>
              <a:rPr lang="en-US" smtClean="0"/>
              <a:t>Google, Aug '16</a:t>
            </a:r>
            <a:endParaRPr lang="en-US"/>
          </a:p>
        </p:txBody>
      </p:sp>
      <p:grpSp>
        <p:nvGrpSpPr>
          <p:cNvPr id="14" name="Group 17"/>
          <p:cNvGrpSpPr>
            <a:grpSpLocks/>
          </p:cNvGrpSpPr>
          <p:nvPr/>
        </p:nvGrpSpPr>
        <p:grpSpPr bwMode="auto">
          <a:xfrm>
            <a:off x="8102600" y="3830638"/>
            <a:ext cx="652463" cy="906462"/>
            <a:chOff x="6934200" y="3995738"/>
            <a:chExt cx="652463" cy="906462"/>
          </a:xfrm>
        </p:grpSpPr>
        <p:sp>
          <p:nvSpPr>
            <p:cNvPr id="15" name="Oval 4"/>
            <p:cNvSpPr>
              <a:spLocks noChangeArrowheads="1"/>
            </p:cNvSpPr>
            <p:nvPr/>
          </p:nvSpPr>
          <p:spPr bwMode="auto">
            <a:xfrm>
              <a:off x="6934200" y="4386263"/>
              <a:ext cx="130175" cy="111125"/>
            </a:xfrm>
            <a:prstGeom prst="ellipse">
              <a:avLst/>
            </a:prstGeom>
            <a:solidFill>
              <a:schemeClr val="tx1"/>
            </a:solidFill>
            <a:ln w="9525">
              <a:solidFill>
                <a:schemeClr val="tx1"/>
              </a:solidFill>
              <a:round/>
              <a:headEnd/>
              <a:tailEnd/>
            </a:ln>
          </p:spPr>
          <p:txBody>
            <a:bodyPr wrap="none" lIns="91430" tIns="45715" rIns="91430" bIns="45715" anchor="ctr">
              <a:prstTxWarp prst="textNoShape">
                <a:avLst/>
              </a:prstTxWarp>
            </a:bodyPr>
            <a:lstStyle/>
            <a:p>
              <a:endParaRPr lang="en-US"/>
            </a:p>
          </p:txBody>
        </p:sp>
        <p:sp>
          <p:nvSpPr>
            <p:cNvPr id="16" name="Oval 5"/>
            <p:cNvSpPr>
              <a:spLocks noChangeArrowheads="1"/>
            </p:cNvSpPr>
            <p:nvPr/>
          </p:nvSpPr>
          <p:spPr bwMode="auto">
            <a:xfrm>
              <a:off x="7456488" y="4552950"/>
              <a:ext cx="130175" cy="112713"/>
            </a:xfrm>
            <a:prstGeom prst="ellipse">
              <a:avLst/>
            </a:prstGeom>
            <a:solidFill>
              <a:schemeClr val="bg1"/>
            </a:solidFill>
            <a:ln w="9525">
              <a:solidFill>
                <a:schemeClr val="tx1"/>
              </a:solidFill>
              <a:round/>
              <a:headEnd/>
              <a:tailEnd/>
            </a:ln>
          </p:spPr>
          <p:txBody>
            <a:bodyPr wrap="none" lIns="91430" tIns="45715" rIns="91430" bIns="45715" anchor="ctr">
              <a:prstTxWarp prst="textNoShape">
                <a:avLst/>
              </a:prstTxWarp>
            </a:bodyPr>
            <a:lstStyle/>
            <a:p>
              <a:endParaRPr lang="en-US"/>
            </a:p>
          </p:txBody>
        </p:sp>
        <p:sp>
          <p:nvSpPr>
            <p:cNvPr id="17" name="Oval 6"/>
            <p:cNvSpPr>
              <a:spLocks noChangeArrowheads="1"/>
            </p:cNvSpPr>
            <p:nvPr/>
          </p:nvSpPr>
          <p:spPr bwMode="auto">
            <a:xfrm>
              <a:off x="7324725" y="3995738"/>
              <a:ext cx="131763" cy="112712"/>
            </a:xfrm>
            <a:prstGeom prst="ellipse">
              <a:avLst/>
            </a:prstGeom>
            <a:noFill/>
            <a:ln w="9525">
              <a:solidFill>
                <a:schemeClr val="tx1"/>
              </a:solidFill>
              <a:round/>
              <a:headEnd/>
              <a:tailEnd/>
            </a:ln>
          </p:spPr>
          <p:txBody>
            <a:bodyPr wrap="none" lIns="91430" tIns="45715" rIns="91430" bIns="45715" anchor="ctr">
              <a:prstTxWarp prst="textNoShape">
                <a:avLst/>
              </a:prstTxWarp>
            </a:bodyPr>
            <a:lstStyle/>
            <a:p>
              <a:endParaRPr lang="en-US"/>
            </a:p>
          </p:txBody>
        </p:sp>
        <p:cxnSp>
          <p:nvCxnSpPr>
            <p:cNvPr id="18" name="AutoShape 7"/>
            <p:cNvCxnSpPr>
              <a:cxnSpLocks noChangeShapeType="1"/>
              <a:stCxn id="15" idx="7"/>
              <a:endCxn id="17" idx="3"/>
            </p:cNvCxnSpPr>
            <p:nvPr/>
          </p:nvCxnSpPr>
          <p:spPr bwMode="auto">
            <a:xfrm flipV="1">
              <a:off x="7046913" y="4090988"/>
              <a:ext cx="296862" cy="311150"/>
            </a:xfrm>
            <a:prstGeom prst="straightConnector1">
              <a:avLst/>
            </a:prstGeom>
            <a:noFill/>
            <a:ln w="9525">
              <a:solidFill>
                <a:schemeClr val="tx1"/>
              </a:solidFill>
              <a:round/>
              <a:headEnd/>
              <a:tailEnd/>
            </a:ln>
          </p:spPr>
        </p:cxnSp>
        <p:cxnSp>
          <p:nvCxnSpPr>
            <p:cNvPr id="19" name="AutoShape 8"/>
            <p:cNvCxnSpPr>
              <a:cxnSpLocks noChangeShapeType="1"/>
              <a:stCxn id="15" idx="5"/>
              <a:endCxn id="16" idx="2"/>
            </p:cNvCxnSpPr>
            <p:nvPr/>
          </p:nvCxnSpPr>
          <p:spPr bwMode="auto">
            <a:xfrm>
              <a:off x="7046913" y="4481513"/>
              <a:ext cx="409575" cy="127000"/>
            </a:xfrm>
            <a:prstGeom prst="straightConnector1">
              <a:avLst/>
            </a:prstGeom>
            <a:noFill/>
            <a:ln w="12700">
              <a:solidFill>
                <a:schemeClr val="tx1"/>
              </a:solidFill>
              <a:round/>
              <a:headEnd type="none" w="sm" len="sm"/>
              <a:tailEnd/>
            </a:ln>
          </p:spPr>
        </p:cxnSp>
        <p:cxnSp>
          <p:nvCxnSpPr>
            <p:cNvPr id="20" name="AutoShape 23"/>
            <p:cNvCxnSpPr>
              <a:cxnSpLocks noChangeShapeType="1"/>
              <a:stCxn id="16" idx="0"/>
              <a:endCxn id="17" idx="4"/>
            </p:cNvCxnSpPr>
            <p:nvPr/>
          </p:nvCxnSpPr>
          <p:spPr bwMode="auto">
            <a:xfrm flipH="1" flipV="1">
              <a:off x="7389813" y="4108450"/>
              <a:ext cx="131762" cy="444500"/>
            </a:xfrm>
            <a:prstGeom prst="straightConnector1">
              <a:avLst/>
            </a:prstGeom>
            <a:noFill/>
            <a:ln w="12700">
              <a:solidFill>
                <a:schemeClr val="tx1"/>
              </a:solidFill>
              <a:round/>
              <a:headEnd type="none" w="sm" len="sm"/>
              <a:tailEnd/>
            </a:ln>
          </p:spPr>
        </p:cxnSp>
        <p:sp>
          <p:nvSpPr>
            <p:cNvPr id="21" name="Oval 5"/>
            <p:cNvSpPr>
              <a:spLocks noChangeArrowheads="1"/>
            </p:cNvSpPr>
            <p:nvPr/>
          </p:nvSpPr>
          <p:spPr bwMode="auto">
            <a:xfrm>
              <a:off x="6999288" y="4791075"/>
              <a:ext cx="130175" cy="111125"/>
            </a:xfrm>
            <a:prstGeom prst="ellipse">
              <a:avLst/>
            </a:prstGeom>
            <a:solidFill>
              <a:schemeClr val="bg1"/>
            </a:solidFill>
            <a:ln w="9525">
              <a:solidFill>
                <a:schemeClr val="tx1"/>
              </a:solidFill>
              <a:round/>
              <a:headEnd/>
              <a:tailEnd/>
            </a:ln>
          </p:spPr>
          <p:txBody>
            <a:bodyPr wrap="none" lIns="91430" tIns="45715" rIns="91430" bIns="45715" anchor="ctr">
              <a:prstTxWarp prst="textNoShape">
                <a:avLst/>
              </a:prstTxWarp>
            </a:bodyPr>
            <a:lstStyle/>
            <a:p>
              <a:endParaRPr lang="en-US"/>
            </a:p>
          </p:txBody>
        </p:sp>
        <p:cxnSp>
          <p:nvCxnSpPr>
            <p:cNvPr id="22" name="Straight Connector 24"/>
            <p:cNvCxnSpPr>
              <a:cxnSpLocks noChangeShapeType="1"/>
              <a:stCxn id="15" idx="4"/>
              <a:endCxn id="21" idx="1"/>
            </p:cNvCxnSpPr>
            <p:nvPr/>
          </p:nvCxnSpPr>
          <p:spPr bwMode="auto">
            <a:xfrm rot="16200000" flipH="1">
              <a:off x="6854032" y="4642644"/>
              <a:ext cx="309562" cy="19050"/>
            </a:xfrm>
            <a:prstGeom prst="line">
              <a:avLst/>
            </a:prstGeom>
            <a:noFill/>
            <a:ln w="12700">
              <a:solidFill>
                <a:schemeClr val="tx1"/>
              </a:solidFill>
              <a:round/>
              <a:headEnd type="none" w="sm" len="sm"/>
              <a:tailEnd/>
            </a:ln>
          </p:spPr>
        </p:cxnSp>
        <p:cxnSp>
          <p:nvCxnSpPr>
            <p:cNvPr id="23" name="Straight Connector 29"/>
            <p:cNvCxnSpPr>
              <a:cxnSpLocks noChangeShapeType="1"/>
              <a:stCxn id="21" idx="7"/>
              <a:endCxn id="16" idx="3"/>
            </p:cNvCxnSpPr>
            <p:nvPr/>
          </p:nvCxnSpPr>
          <p:spPr bwMode="auto">
            <a:xfrm rot="5400000" flipH="1" flipV="1">
              <a:off x="7213601" y="4545012"/>
              <a:ext cx="158750" cy="365125"/>
            </a:xfrm>
            <a:prstGeom prst="line">
              <a:avLst/>
            </a:prstGeom>
            <a:noFill/>
            <a:ln w="12700">
              <a:solidFill>
                <a:schemeClr val="tx1"/>
              </a:solidFill>
              <a:round/>
              <a:headEnd type="none" w="sm" len="sm"/>
              <a:tailEnd/>
            </a:ln>
          </p:spPr>
        </p:cxn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Footer Placeholder 2"/>
          <p:cNvSpPr>
            <a:spLocks noGrp="1"/>
          </p:cNvSpPr>
          <p:nvPr>
            <p:ph type="ftr" sz="quarter" idx="11"/>
          </p:nvPr>
        </p:nvSpPr>
        <p:spPr>
          <a:noFill/>
        </p:spPr>
        <p:txBody>
          <a:bodyPr/>
          <a:lstStyle/>
          <a:p>
            <a:r>
              <a:rPr lang="en-US" smtClean="0"/>
              <a:t>(c) 2016, C. Faloutsos</a:t>
            </a:r>
            <a:endParaRPr lang="en-US"/>
          </a:p>
        </p:txBody>
      </p:sp>
      <p:sp>
        <p:nvSpPr>
          <p:cNvPr id="58371" name="Slide Number Placeholder 3"/>
          <p:cNvSpPr>
            <a:spLocks noGrp="1"/>
          </p:cNvSpPr>
          <p:nvPr>
            <p:ph type="sldNum" sz="quarter" idx="12"/>
          </p:nvPr>
        </p:nvSpPr>
        <p:spPr>
          <a:noFill/>
        </p:spPr>
        <p:txBody>
          <a:bodyPr/>
          <a:lstStyle/>
          <a:p>
            <a:fld id="{1C96C7ED-A341-6146-85B3-5EF9CAF2F7A5}" type="slidenum">
              <a:rPr lang="en-US" smtClean="0"/>
              <a:pPr/>
              <a:t>24</a:t>
            </a:fld>
            <a:endParaRPr lang="en-US" smtClean="0"/>
          </a:p>
        </p:txBody>
      </p:sp>
      <p:sp>
        <p:nvSpPr>
          <p:cNvPr id="58372" name="Title 1"/>
          <p:cNvSpPr>
            <a:spLocks noGrp="1"/>
          </p:cNvSpPr>
          <p:nvPr>
            <p:ph type="title" idx="4294967295"/>
          </p:nvPr>
        </p:nvSpPr>
        <p:spPr/>
        <p:txBody>
          <a:bodyPr lIns="91430" tIns="45715" rIns="91430" bIns="45715"/>
          <a:lstStyle/>
          <a:p>
            <a:pPr defTabSz="1008063"/>
            <a:r>
              <a:rPr lang="en-US" dirty="0">
                <a:ea typeface="ＭＳ Ｐゴシック" charset="-128"/>
                <a:cs typeface="ＭＳ Ｐゴシック" charset="-128"/>
              </a:rPr>
              <a:t>Triangle Law: #S</a:t>
            </a:r>
            <a:r>
              <a:rPr lang="en-US" dirty="0" smtClean="0">
                <a:ea typeface="ＭＳ Ｐゴシック" charset="-128"/>
                <a:cs typeface="ＭＳ Ｐゴシック" charset="-128"/>
              </a:rPr>
              <a:t>.3 </a:t>
            </a:r>
            <a:r>
              <a:rPr lang="en-US" dirty="0">
                <a:ea typeface="ＭＳ Ｐゴシック" charset="-128"/>
                <a:cs typeface="ＭＳ Ｐゴシック" charset="-128"/>
              </a:rPr>
              <a:t/>
            </a:r>
            <a:br>
              <a:rPr lang="en-US" dirty="0">
                <a:ea typeface="ＭＳ Ｐゴシック" charset="-128"/>
                <a:cs typeface="ＭＳ Ｐゴシック" charset="-128"/>
              </a:rPr>
            </a:br>
            <a:r>
              <a:rPr lang="en-US" sz="3100" dirty="0">
                <a:ea typeface="ＭＳ Ｐゴシック" charset="-128"/>
                <a:cs typeface="ＭＳ Ｐゴシック" charset="-128"/>
              </a:rPr>
              <a:t>[</a:t>
            </a:r>
            <a:r>
              <a:rPr lang="en-US" sz="3100" dirty="0" err="1">
                <a:ea typeface="ＭＳ Ｐゴシック" charset="-128"/>
                <a:cs typeface="ＭＳ Ｐゴシック" charset="-128"/>
              </a:rPr>
              <a:t>Tsourakakis</a:t>
            </a:r>
            <a:r>
              <a:rPr lang="en-US" sz="3100" dirty="0">
                <a:ea typeface="ＭＳ Ｐゴシック" charset="-128"/>
                <a:cs typeface="ＭＳ Ｐゴシック" charset="-128"/>
              </a:rPr>
              <a:t> ICDM 2008]</a:t>
            </a:r>
            <a:endParaRPr lang="en-US" dirty="0">
              <a:ea typeface="ＭＳ Ｐゴシック" charset="-128"/>
              <a:cs typeface="ＭＳ Ｐゴシック" charset="-128"/>
            </a:endParaRPr>
          </a:p>
        </p:txBody>
      </p:sp>
      <p:sp>
        <p:nvSpPr>
          <p:cNvPr id="58373" name="TextBox 10"/>
          <p:cNvSpPr txBox="1">
            <a:spLocks noChangeArrowheads="1"/>
          </p:cNvSpPr>
          <p:nvPr/>
        </p:nvSpPr>
        <p:spPr bwMode="auto">
          <a:xfrm>
            <a:off x="8221663" y="2254250"/>
            <a:ext cx="642937" cy="530225"/>
          </a:xfrm>
          <a:prstGeom prst="rect">
            <a:avLst/>
          </a:prstGeom>
          <a:noFill/>
          <a:ln w="9525">
            <a:noFill/>
            <a:miter lim="800000"/>
            <a:headEnd/>
            <a:tailEnd/>
          </a:ln>
        </p:spPr>
        <p:txBody>
          <a:bodyPr wrap="none" lIns="82945" tIns="41473" rIns="82945" bIns="41473">
            <a:prstTxWarp prst="textNoShape">
              <a:avLst/>
            </a:prstTxWarp>
            <a:spAutoFit/>
          </a:bodyPr>
          <a:lstStyle/>
          <a:p>
            <a:pPr defTabSz="828675" eaLnBrk="0" hangingPunct="0"/>
            <a:r>
              <a:rPr kumimoji="0" lang="en-US" sz="2900">
                <a:latin typeface="Times New Roman" charset="0"/>
              </a:rPr>
              <a:t>SN</a:t>
            </a:r>
          </a:p>
        </p:txBody>
      </p:sp>
      <p:sp>
        <p:nvSpPr>
          <p:cNvPr id="58374" name="TextBox 11"/>
          <p:cNvSpPr txBox="1">
            <a:spLocks noChangeArrowheads="1"/>
          </p:cNvSpPr>
          <p:nvPr/>
        </p:nvSpPr>
        <p:spPr bwMode="auto">
          <a:xfrm>
            <a:off x="0" y="2254250"/>
            <a:ext cx="1306513" cy="530225"/>
          </a:xfrm>
          <a:prstGeom prst="rect">
            <a:avLst/>
          </a:prstGeom>
          <a:noFill/>
          <a:ln w="9525">
            <a:noFill/>
            <a:miter lim="800000"/>
            <a:headEnd/>
            <a:tailEnd/>
          </a:ln>
        </p:spPr>
        <p:txBody>
          <a:bodyPr wrap="none" lIns="82945" tIns="41473" rIns="82945" bIns="41473">
            <a:prstTxWarp prst="textNoShape">
              <a:avLst/>
            </a:prstTxWarp>
            <a:spAutoFit/>
          </a:bodyPr>
          <a:lstStyle/>
          <a:p>
            <a:pPr defTabSz="828675" eaLnBrk="0" hangingPunct="0"/>
            <a:r>
              <a:rPr kumimoji="0" lang="en-US" sz="2900">
                <a:latin typeface="Times New Roman" charset="0"/>
              </a:rPr>
              <a:t>Reuters</a:t>
            </a:r>
          </a:p>
        </p:txBody>
      </p:sp>
      <p:sp>
        <p:nvSpPr>
          <p:cNvPr id="58375" name="TextBox 12"/>
          <p:cNvSpPr txBox="1">
            <a:spLocks noChangeArrowheads="1"/>
          </p:cNvSpPr>
          <p:nvPr/>
        </p:nvSpPr>
        <p:spPr bwMode="auto">
          <a:xfrm>
            <a:off x="-26988" y="4741863"/>
            <a:ext cx="1490663" cy="530225"/>
          </a:xfrm>
          <a:prstGeom prst="rect">
            <a:avLst/>
          </a:prstGeom>
          <a:noFill/>
          <a:ln w="9525">
            <a:noFill/>
            <a:miter lim="800000"/>
            <a:headEnd/>
            <a:tailEnd/>
          </a:ln>
        </p:spPr>
        <p:txBody>
          <a:bodyPr wrap="none" lIns="82945" tIns="41473" rIns="82945" bIns="41473">
            <a:prstTxWarp prst="textNoShape">
              <a:avLst/>
            </a:prstTxWarp>
            <a:spAutoFit/>
          </a:bodyPr>
          <a:lstStyle/>
          <a:p>
            <a:pPr defTabSz="828675" eaLnBrk="0" hangingPunct="0"/>
            <a:r>
              <a:rPr kumimoji="0" lang="en-US" sz="2900">
                <a:latin typeface="Times New Roman" charset="0"/>
              </a:rPr>
              <a:t>Epinions</a:t>
            </a:r>
          </a:p>
        </p:txBody>
      </p:sp>
      <p:sp>
        <p:nvSpPr>
          <p:cNvPr id="58376" name="TextBox 13"/>
          <p:cNvSpPr txBox="1">
            <a:spLocks noChangeArrowheads="1"/>
          </p:cNvSpPr>
          <p:nvPr/>
        </p:nvSpPr>
        <p:spPr bwMode="auto">
          <a:xfrm>
            <a:off x="5181600" y="4524375"/>
            <a:ext cx="4098925" cy="1422400"/>
          </a:xfrm>
          <a:prstGeom prst="rect">
            <a:avLst/>
          </a:prstGeom>
          <a:noFill/>
          <a:ln w="9525">
            <a:noFill/>
            <a:miter lim="800000"/>
            <a:headEnd/>
            <a:tailEnd/>
          </a:ln>
        </p:spPr>
        <p:txBody>
          <a:bodyPr wrap="none" lIns="82945" tIns="41473" rIns="82945" bIns="41473">
            <a:prstTxWarp prst="textNoShape">
              <a:avLst/>
            </a:prstTxWarp>
            <a:spAutoFit/>
          </a:bodyPr>
          <a:lstStyle/>
          <a:p>
            <a:pPr algn="l" defTabSz="828675" eaLnBrk="0" hangingPunct="0"/>
            <a:r>
              <a:rPr kumimoji="0" lang="en-US" sz="2900">
                <a:latin typeface="Times New Roman" charset="0"/>
              </a:rPr>
              <a:t>X-axis: degree</a:t>
            </a:r>
          </a:p>
          <a:p>
            <a:pPr algn="l" defTabSz="828675" eaLnBrk="0" hangingPunct="0"/>
            <a:r>
              <a:rPr kumimoji="0" lang="en-US" sz="2900">
                <a:latin typeface="Times New Roman" charset="0"/>
              </a:rPr>
              <a:t>Y-axis: mean # triangles</a:t>
            </a:r>
          </a:p>
          <a:p>
            <a:pPr algn="l" defTabSz="828675" eaLnBrk="0" hangingPunct="0"/>
            <a:r>
              <a:rPr kumimoji="0" lang="en-US" sz="2900" i="1">
                <a:latin typeface="Times New Roman" charset="0"/>
              </a:rPr>
              <a:t>n</a:t>
            </a:r>
            <a:r>
              <a:rPr kumimoji="0" lang="en-US" sz="2900">
                <a:latin typeface="Times New Roman" charset="0"/>
              </a:rPr>
              <a:t> friends -&gt; ~</a:t>
            </a:r>
            <a:r>
              <a:rPr kumimoji="0" lang="en-US" sz="2900" i="1">
                <a:latin typeface="Times New Roman" charset="0"/>
              </a:rPr>
              <a:t>n</a:t>
            </a:r>
            <a:r>
              <a:rPr kumimoji="0" lang="en-US" sz="2900" baseline="30000">
                <a:latin typeface="Times New Roman" charset="0"/>
              </a:rPr>
              <a:t>1.6</a:t>
            </a:r>
            <a:r>
              <a:rPr kumimoji="0" lang="en-US" sz="2900">
                <a:latin typeface="Times New Roman" charset="0"/>
              </a:rPr>
              <a:t> triangles</a:t>
            </a:r>
          </a:p>
        </p:txBody>
      </p:sp>
      <p:sp>
        <p:nvSpPr>
          <p:cNvPr id="58377" name="Rectangle 14"/>
          <p:cNvSpPr>
            <a:spLocks noChangeArrowheads="1"/>
          </p:cNvSpPr>
          <p:nvPr/>
        </p:nvSpPr>
        <p:spPr bwMode="auto">
          <a:xfrm>
            <a:off x="2498725" y="3843338"/>
            <a:ext cx="898525" cy="346075"/>
          </a:xfrm>
          <a:prstGeom prst="rect">
            <a:avLst/>
          </a:prstGeom>
          <a:solidFill>
            <a:schemeClr val="bg1"/>
          </a:solidFill>
          <a:ln w="28575">
            <a:noFill/>
            <a:round/>
            <a:headEnd type="none" w="sm" len="sm"/>
            <a:tailEnd type="triangle" w="med" len="med"/>
          </a:ln>
        </p:spPr>
        <p:txBody>
          <a:bodyPr wrap="none" lIns="82945" tIns="41473" rIns="82945" bIns="41473" anchor="ctr">
            <a:prstTxWarp prst="textNoShape">
              <a:avLst/>
            </a:prstTxWarp>
          </a:bodyPr>
          <a:lstStyle/>
          <a:p>
            <a:pPr defTabSz="828675" eaLnBrk="0" hangingPunct="0"/>
            <a:endParaRPr kumimoji="0" lang="en-US" sz="2900">
              <a:latin typeface="Times New Roman" charset="0"/>
            </a:endParaRPr>
          </a:p>
        </p:txBody>
      </p:sp>
      <p:sp>
        <p:nvSpPr>
          <p:cNvPr id="58378" name="Rectangle 15"/>
          <p:cNvSpPr>
            <a:spLocks noChangeArrowheads="1"/>
          </p:cNvSpPr>
          <p:nvPr/>
        </p:nvSpPr>
        <p:spPr bwMode="auto">
          <a:xfrm>
            <a:off x="2498725" y="6400800"/>
            <a:ext cx="898525" cy="346075"/>
          </a:xfrm>
          <a:prstGeom prst="rect">
            <a:avLst/>
          </a:prstGeom>
          <a:solidFill>
            <a:schemeClr val="bg1"/>
          </a:solidFill>
          <a:ln w="28575">
            <a:noFill/>
            <a:round/>
            <a:headEnd type="none" w="sm" len="sm"/>
            <a:tailEnd type="triangle" w="med" len="med"/>
          </a:ln>
        </p:spPr>
        <p:txBody>
          <a:bodyPr wrap="none" lIns="82945" tIns="41473" rIns="82945" bIns="41473" anchor="ctr">
            <a:prstTxWarp prst="textNoShape">
              <a:avLst/>
            </a:prstTxWarp>
          </a:bodyPr>
          <a:lstStyle/>
          <a:p>
            <a:pPr defTabSz="828675" eaLnBrk="0" hangingPunct="0"/>
            <a:endParaRPr kumimoji="0" lang="en-US" sz="2900">
              <a:latin typeface="Times New Roman" charset="0"/>
            </a:endParaRPr>
          </a:p>
        </p:txBody>
      </p:sp>
      <p:pic>
        <p:nvPicPr>
          <p:cNvPr id="58379" name="Content Placeholder 3" descr="dtlpEpinions.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79538" y="4037013"/>
            <a:ext cx="3054350" cy="2268537"/>
          </a:xfrm>
          <a:prstGeom prst="rect">
            <a:avLst/>
          </a:prstGeom>
          <a:noFill/>
          <a:ln w="9525">
            <a:noFill/>
            <a:miter lim="800000"/>
            <a:headEnd/>
            <a:tailEnd/>
          </a:ln>
        </p:spPr>
      </p:pic>
      <p:pic>
        <p:nvPicPr>
          <p:cNvPr id="58380" name="Content Placeholder 3" descr="dtplReuters.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73188" y="1768475"/>
            <a:ext cx="3065462" cy="2268538"/>
          </a:xfrm>
          <a:prstGeom prst="rect">
            <a:avLst/>
          </a:prstGeom>
          <a:noFill/>
          <a:ln w="9525">
            <a:noFill/>
            <a:miter lim="800000"/>
            <a:headEnd/>
            <a:tailEnd/>
          </a:ln>
        </p:spPr>
      </p:pic>
      <p:pic>
        <p:nvPicPr>
          <p:cNvPr id="58381" name="Content Placeholder 3" descr="dtlpFlickr2.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986338" y="1776413"/>
            <a:ext cx="3062287" cy="2260600"/>
          </a:xfrm>
          <a:prstGeom prst="rect">
            <a:avLst/>
          </a:prstGeom>
          <a:noFill/>
          <a:ln w="9525">
            <a:noFill/>
            <a:miter lim="800000"/>
            <a:headEnd/>
            <a:tailEnd/>
          </a:ln>
        </p:spPr>
      </p:pic>
      <p:sp>
        <p:nvSpPr>
          <p:cNvPr id="58382" name="Date Placeholder 14"/>
          <p:cNvSpPr>
            <a:spLocks noGrp="1"/>
          </p:cNvSpPr>
          <p:nvPr>
            <p:ph type="dt" sz="quarter" idx="10"/>
          </p:nvPr>
        </p:nvSpPr>
        <p:spPr>
          <a:noFill/>
        </p:spPr>
        <p:txBody>
          <a:bodyPr/>
          <a:lstStyle/>
          <a:p>
            <a:r>
              <a:rPr lang="en-US" smtClean="0"/>
              <a:t>Google, Aug '16</a:t>
            </a:r>
            <a:endParaRPr lang="en-US"/>
          </a:p>
        </p:txBody>
      </p:sp>
      <p:grpSp>
        <p:nvGrpSpPr>
          <p:cNvPr id="15" name="Group 17"/>
          <p:cNvGrpSpPr>
            <a:grpSpLocks/>
          </p:cNvGrpSpPr>
          <p:nvPr/>
        </p:nvGrpSpPr>
        <p:grpSpPr bwMode="auto">
          <a:xfrm>
            <a:off x="8102600" y="3830638"/>
            <a:ext cx="652463" cy="906462"/>
            <a:chOff x="6934200" y="3995738"/>
            <a:chExt cx="652463" cy="906462"/>
          </a:xfrm>
        </p:grpSpPr>
        <p:sp>
          <p:nvSpPr>
            <p:cNvPr id="16" name="Oval 4"/>
            <p:cNvSpPr>
              <a:spLocks noChangeArrowheads="1"/>
            </p:cNvSpPr>
            <p:nvPr/>
          </p:nvSpPr>
          <p:spPr bwMode="auto">
            <a:xfrm>
              <a:off x="6934200" y="4386263"/>
              <a:ext cx="130175" cy="111125"/>
            </a:xfrm>
            <a:prstGeom prst="ellipse">
              <a:avLst/>
            </a:prstGeom>
            <a:solidFill>
              <a:schemeClr val="tx1"/>
            </a:solidFill>
            <a:ln w="9525">
              <a:solidFill>
                <a:schemeClr val="tx1"/>
              </a:solidFill>
              <a:round/>
              <a:headEnd/>
              <a:tailEnd/>
            </a:ln>
          </p:spPr>
          <p:txBody>
            <a:bodyPr wrap="none" lIns="91430" tIns="45715" rIns="91430" bIns="45715" anchor="ctr">
              <a:prstTxWarp prst="textNoShape">
                <a:avLst/>
              </a:prstTxWarp>
            </a:bodyPr>
            <a:lstStyle/>
            <a:p>
              <a:endParaRPr lang="en-US"/>
            </a:p>
          </p:txBody>
        </p:sp>
        <p:sp>
          <p:nvSpPr>
            <p:cNvPr id="17" name="Oval 5"/>
            <p:cNvSpPr>
              <a:spLocks noChangeArrowheads="1"/>
            </p:cNvSpPr>
            <p:nvPr/>
          </p:nvSpPr>
          <p:spPr bwMode="auto">
            <a:xfrm>
              <a:off x="7456488" y="4552950"/>
              <a:ext cx="130175" cy="112713"/>
            </a:xfrm>
            <a:prstGeom prst="ellipse">
              <a:avLst/>
            </a:prstGeom>
            <a:solidFill>
              <a:schemeClr val="bg1"/>
            </a:solidFill>
            <a:ln w="9525">
              <a:solidFill>
                <a:schemeClr val="tx1"/>
              </a:solidFill>
              <a:round/>
              <a:headEnd/>
              <a:tailEnd/>
            </a:ln>
          </p:spPr>
          <p:txBody>
            <a:bodyPr wrap="none" lIns="91430" tIns="45715" rIns="91430" bIns="45715" anchor="ctr">
              <a:prstTxWarp prst="textNoShape">
                <a:avLst/>
              </a:prstTxWarp>
            </a:bodyPr>
            <a:lstStyle/>
            <a:p>
              <a:endParaRPr lang="en-US"/>
            </a:p>
          </p:txBody>
        </p:sp>
        <p:sp>
          <p:nvSpPr>
            <p:cNvPr id="18" name="Oval 6"/>
            <p:cNvSpPr>
              <a:spLocks noChangeArrowheads="1"/>
            </p:cNvSpPr>
            <p:nvPr/>
          </p:nvSpPr>
          <p:spPr bwMode="auto">
            <a:xfrm>
              <a:off x="7324725" y="3995738"/>
              <a:ext cx="131763" cy="112712"/>
            </a:xfrm>
            <a:prstGeom prst="ellipse">
              <a:avLst/>
            </a:prstGeom>
            <a:noFill/>
            <a:ln w="9525">
              <a:solidFill>
                <a:schemeClr val="tx1"/>
              </a:solidFill>
              <a:round/>
              <a:headEnd/>
              <a:tailEnd/>
            </a:ln>
          </p:spPr>
          <p:txBody>
            <a:bodyPr wrap="none" lIns="91430" tIns="45715" rIns="91430" bIns="45715" anchor="ctr">
              <a:prstTxWarp prst="textNoShape">
                <a:avLst/>
              </a:prstTxWarp>
            </a:bodyPr>
            <a:lstStyle/>
            <a:p>
              <a:endParaRPr lang="en-US"/>
            </a:p>
          </p:txBody>
        </p:sp>
        <p:cxnSp>
          <p:nvCxnSpPr>
            <p:cNvPr id="19" name="AutoShape 7"/>
            <p:cNvCxnSpPr>
              <a:cxnSpLocks noChangeShapeType="1"/>
              <a:stCxn id="16" idx="7"/>
              <a:endCxn id="18" idx="3"/>
            </p:cNvCxnSpPr>
            <p:nvPr/>
          </p:nvCxnSpPr>
          <p:spPr bwMode="auto">
            <a:xfrm flipV="1">
              <a:off x="7046913" y="4090988"/>
              <a:ext cx="296862" cy="311150"/>
            </a:xfrm>
            <a:prstGeom prst="straightConnector1">
              <a:avLst/>
            </a:prstGeom>
            <a:noFill/>
            <a:ln w="9525">
              <a:solidFill>
                <a:schemeClr val="tx1"/>
              </a:solidFill>
              <a:round/>
              <a:headEnd/>
              <a:tailEnd/>
            </a:ln>
          </p:spPr>
        </p:cxnSp>
        <p:cxnSp>
          <p:nvCxnSpPr>
            <p:cNvPr id="20" name="AutoShape 8"/>
            <p:cNvCxnSpPr>
              <a:cxnSpLocks noChangeShapeType="1"/>
              <a:stCxn id="16" idx="5"/>
              <a:endCxn id="17" idx="2"/>
            </p:cNvCxnSpPr>
            <p:nvPr/>
          </p:nvCxnSpPr>
          <p:spPr bwMode="auto">
            <a:xfrm>
              <a:off x="7046913" y="4481513"/>
              <a:ext cx="409575" cy="127000"/>
            </a:xfrm>
            <a:prstGeom prst="straightConnector1">
              <a:avLst/>
            </a:prstGeom>
            <a:noFill/>
            <a:ln w="12700">
              <a:solidFill>
                <a:schemeClr val="tx1"/>
              </a:solidFill>
              <a:round/>
              <a:headEnd type="none" w="sm" len="sm"/>
              <a:tailEnd/>
            </a:ln>
          </p:spPr>
        </p:cxnSp>
        <p:cxnSp>
          <p:nvCxnSpPr>
            <p:cNvPr id="21" name="AutoShape 23"/>
            <p:cNvCxnSpPr>
              <a:cxnSpLocks noChangeShapeType="1"/>
              <a:stCxn id="17" idx="0"/>
              <a:endCxn id="18" idx="4"/>
            </p:cNvCxnSpPr>
            <p:nvPr/>
          </p:nvCxnSpPr>
          <p:spPr bwMode="auto">
            <a:xfrm flipH="1" flipV="1">
              <a:off x="7389813" y="4108450"/>
              <a:ext cx="131762" cy="444500"/>
            </a:xfrm>
            <a:prstGeom prst="straightConnector1">
              <a:avLst/>
            </a:prstGeom>
            <a:noFill/>
            <a:ln w="12700">
              <a:solidFill>
                <a:schemeClr val="tx1"/>
              </a:solidFill>
              <a:round/>
              <a:headEnd type="none" w="sm" len="sm"/>
              <a:tailEnd/>
            </a:ln>
          </p:spPr>
        </p:cxnSp>
        <p:sp>
          <p:nvSpPr>
            <p:cNvPr id="22" name="Oval 5"/>
            <p:cNvSpPr>
              <a:spLocks noChangeArrowheads="1"/>
            </p:cNvSpPr>
            <p:nvPr/>
          </p:nvSpPr>
          <p:spPr bwMode="auto">
            <a:xfrm>
              <a:off x="6999288" y="4791075"/>
              <a:ext cx="130175" cy="111125"/>
            </a:xfrm>
            <a:prstGeom prst="ellipse">
              <a:avLst/>
            </a:prstGeom>
            <a:solidFill>
              <a:schemeClr val="bg1"/>
            </a:solidFill>
            <a:ln w="9525">
              <a:solidFill>
                <a:schemeClr val="tx1"/>
              </a:solidFill>
              <a:round/>
              <a:headEnd/>
              <a:tailEnd/>
            </a:ln>
          </p:spPr>
          <p:txBody>
            <a:bodyPr wrap="none" lIns="91430" tIns="45715" rIns="91430" bIns="45715" anchor="ctr">
              <a:prstTxWarp prst="textNoShape">
                <a:avLst/>
              </a:prstTxWarp>
            </a:bodyPr>
            <a:lstStyle/>
            <a:p>
              <a:endParaRPr lang="en-US"/>
            </a:p>
          </p:txBody>
        </p:sp>
        <p:cxnSp>
          <p:nvCxnSpPr>
            <p:cNvPr id="23" name="Straight Connector 24"/>
            <p:cNvCxnSpPr>
              <a:cxnSpLocks noChangeShapeType="1"/>
              <a:stCxn id="16" idx="4"/>
              <a:endCxn id="22" idx="1"/>
            </p:cNvCxnSpPr>
            <p:nvPr/>
          </p:nvCxnSpPr>
          <p:spPr bwMode="auto">
            <a:xfrm rot="16200000" flipH="1">
              <a:off x="6854032" y="4642644"/>
              <a:ext cx="309562" cy="19050"/>
            </a:xfrm>
            <a:prstGeom prst="line">
              <a:avLst/>
            </a:prstGeom>
            <a:noFill/>
            <a:ln w="12700">
              <a:solidFill>
                <a:schemeClr val="tx1"/>
              </a:solidFill>
              <a:round/>
              <a:headEnd type="none" w="sm" len="sm"/>
              <a:tailEnd/>
            </a:ln>
          </p:spPr>
        </p:cxnSp>
        <p:cxnSp>
          <p:nvCxnSpPr>
            <p:cNvPr id="24" name="Straight Connector 29"/>
            <p:cNvCxnSpPr>
              <a:cxnSpLocks noChangeShapeType="1"/>
              <a:stCxn id="22" idx="7"/>
              <a:endCxn id="17" idx="3"/>
            </p:cNvCxnSpPr>
            <p:nvPr/>
          </p:nvCxnSpPr>
          <p:spPr bwMode="auto">
            <a:xfrm rot="5400000" flipH="1" flipV="1">
              <a:off x="7213601" y="4545012"/>
              <a:ext cx="158750" cy="365125"/>
            </a:xfrm>
            <a:prstGeom prst="line">
              <a:avLst/>
            </a:prstGeom>
            <a:noFill/>
            <a:ln w="12700">
              <a:solidFill>
                <a:schemeClr val="tx1"/>
              </a:solidFill>
              <a:round/>
              <a:headEnd type="none" w="sm" len="sm"/>
              <a:tailEnd/>
            </a:ln>
          </p:spPr>
        </p:cxn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idx="4294967295"/>
          </p:nvPr>
        </p:nvSpPr>
        <p:spPr>
          <a:xfrm>
            <a:off x="685800" y="609600"/>
            <a:ext cx="8020050" cy="685800"/>
          </a:xfrm>
        </p:spPr>
        <p:txBody>
          <a:bodyPr/>
          <a:lstStyle/>
          <a:p>
            <a:r>
              <a:rPr lang="en-US" altLang="ko-KR">
                <a:ea typeface="ＭＳ Ｐゴシック" charset="-128"/>
                <a:cs typeface="ＭＳ Ｐゴシック" charset="-128"/>
              </a:rPr>
              <a:t>Triangle counting for large graphs?</a:t>
            </a:r>
          </a:p>
        </p:txBody>
      </p:sp>
      <p:sp>
        <p:nvSpPr>
          <p:cNvPr id="65539" name="Content Placeholder 2"/>
          <p:cNvSpPr>
            <a:spLocks noGrp="1"/>
          </p:cNvSpPr>
          <p:nvPr>
            <p:ph idx="4294967295"/>
          </p:nvPr>
        </p:nvSpPr>
        <p:spPr>
          <a:xfrm>
            <a:off x="685800" y="1447800"/>
            <a:ext cx="8029575" cy="4648200"/>
          </a:xfrm>
        </p:spPr>
        <p:txBody>
          <a:bodyPr/>
          <a:lstStyle/>
          <a:p>
            <a:pPr>
              <a:buFontTx/>
              <a:buNone/>
            </a:pPr>
            <a:endParaRPr lang="en-US" altLang="ko-KR" dirty="0">
              <a:ea typeface="ＭＳ Ｐゴシック" charset="-128"/>
              <a:cs typeface="ＭＳ Ｐゴシック" charset="-128"/>
            </a:endParaRPr>
          </a:p>
          <a:p>
            <a:pPr>
              <a:buFontTx/>
              <a:buNone/>
            </a:pPr>
            <a:endParaRPr lang="en-US" altLang="ko-KR" dirty="0">
              <a:ea typeface="ＭＳ Ｐゴシック" charset="-128"/>
              <a:cs typeface="ＭＳ Ｐゴシック" charset="-128"/>
            </a:endParaRPr>
          </a:p>
          <a:p>
            <a:pPr>
              <a:buFontTx/>
              <a:buNone/>
            </a:pPr>
            <a:endParaRPr lang="en-US" altLang="ko-KR" dirty="0">
              <a:ea typeface="ＭＳ Ｐゴシック" charset="-128"/>
              <a:cs typeface="ＭＳ Ｐゴシック" charset="-128"/>
            </a:endParaRPr>
          </a:p>
          <a:p>
            <a:pPr>
              <a:buFontTx/>
              <a:buNone/>
            </a:pPr>
            <a:endParaRPr lang="en-US" altLang="ko-KR" dirty="0">
              <a:ea typeface="ＭＳ Ｐゴシック" charset="-128"/>
              <a:cs typeface="ＭＳ Ｐゴシック" charset="-128"/>
            </a:endParaRPr>
          </a:p>
          <a:p>
            <a:pPr>
              <a:buFontTx/>
              <a:buNone/>
            </a:pPr>
            <a:endParaRPr lang="en-US" altLang="ko-KR" dirty="0">
              <a:ea typeface="ＭＳ Ｐゴシック" charset="-128"/>
              <a:cs typeface="ＭＳ Ｐゴシック" charset="-128"/>
            </a:endParaRPr>
          </a:p>
          <a:p>
            <a:pPr>
              <a:buFontTx/>
              <a:buNone/>
            </a:pPr>
            <a:endParaRPr lang="en-US" altLang="ko-KR" dirty="0">
              <a:ea typeface="ＭＳ Ｐゴシック" charset="-128"/>
              <a:cs typeface="ＭＳ Ｐゴシック" charset="-128"/>
            </a:endParaRPr>
          </a:p>
          <a:p>
            <a:pPr algn="ctr">
              <a:buFontTx/>
              <a:buNone/>
            </a:pPr>
            <a:r>
              <a:rPr lang="en-US" altLang="ko-KR" dirty="0">
                <a:ea typeface="ＭＳ Ｐゴシック" charset="-128"/>
                <a:cs typeface="ＭＳ Ｐゴシック" charset="-128"/>
              </a:rPr>
              <a:t>Anomalous nodes in Twitter(~ 3 billion edges)</a:t>
            </a:r>
          </a:p>
          <a:p>
            <a:pPr algn="ctr">
              <a:buFontTx/>
              <a:buNone/>
            </a:pPr>
            <a:r>
              <a:rPr lang="en-US" altLang="ko-KR" dirty="0">
                <a:ea typeface="ＭＳ Ｐゴシック" charset="-128"/>
                <a:cs typeface="ＭＳ Ｐゴシック" charset="-128"/>
              </a:rPr>
              <a:t>[U Kang, Brendan </a:t>
            </a:r>
            <a:r>
              <a:rPr lang="en-US" altLang="ko-KR" dirty="0" err="1">
                <a:ea typeface="ＭＳ Ｐゴシック" charset="-128"/>
                <a:cs typeface="ＭＳ Ｐゴシック" charset="-128"/>
              </a:rPr>
              <a:t>Meeder</a:t>
            </a:r>
            <a:r>
              <a:rPr lang="en-US" altLang="ko-KR" dirty="0">
                <a:ea typeface="ＭＳ Ｐゴシック" charset="-128"/>
                <a:cs typeface="ＭＳ Ｐゴシック" charset="-128"/>
              </a:rPr>
              <a:t>, +, PAKDD’11]</a:t>
            </a:r>
          </a:p>
        </p:txBody>
      </p:sp>
      <p:sp>
        <p:nvSpPr>
          <p:cNvPr id="65540"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a:fld id="{501FBDFF-70BE-464B-AF8F-A59072DBC9F4}" type="slidenum">
              <a:rPr lang="ko-KR" altLang="en-US" sz="1800">
                <a:latin typeface="Times New Roman" charset="0"/>
                <a:ea typeface="굴림" charset="-127"/>
                <a:cs typeface="굴림" charset="-127"/>
              </a:rPr>
              <a:pPr algn="r"/>
              <a:t>25</a:t>
            </a:fld>
            <a:endParaRPr lang="en-US" altLang="ko-KR" sz="1800">
              <a:latin typeface="Times New Roman" charset="0"/>
            </a:endParaRPr>
          </a:p>
        </p:txBody>
      </p:sp>
      <p:pic>
        <p:nvPicPr>
          <p:cNvPr id="65541" name="Picture 7"/>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28850" y="1295400"/>
            <a:ext cx="4597400" cy="3313113"/>
          </a:xfrm>
          <a:prstGeom prst="rect">
            <a:avLst/>
          </a:prstGeom>
          <a:noFill/>
          <a:ln w="28575">
            <a:noFill/>
            <a:miter lim="800000"/>
            <a:headEnd type="none" w="sm" len="sm"/>
            <a:tailEnd/>
          </a:ln>
        </p:spPr>
      </p:pic>
      <p:sp>
        <p:nvSpPr>
          <p:cNvPr id="65542" name="Date Placeholder 5"/>
          <p:cNvSpPr>
            <a:spLocks noGrp="1"/>
          </p:cNvSpPr>
          <p:nvPr>
            <p:ph type="dt" sz="quarter" idx="10"/>
          </p:nvPr>
        </p:nvSpPr>
        <p:spPr>
          <a:noFill/>
        </p:spPr>
        <p:txBody>
          <a:bodyPr/>
          <a:lstStyle/>
          <a:p>
            <a:r>
              <a:rPr lang="en-US" smtClean="0"/>
              <a:t>Google, Aug '16</a:t>
            </a:r>
            <a:endParaRPr lang="en-US"/>
          </a:p>
        </p:txBody>
      </p:sp>
      <p:sp>
        <p:nvSpPr>
          <p:cNvPr id="65543" name="Slide Number Placeholder 6"/>
          <p:cNvSpPr>
            <a:spLocks noGrp="1"/>
          </p:cNvSpPr>
          <p:nvPr>
            <p:ph type="sldNum" sz="quarter" idx="12"/>
          </p:nvPr>
        </p:nvSpPr>
        <p:spPr>
          <a:noFill/>
        </p:spPr>
        <p:txBody>
          <a:bodyPr/>
          <a:lstStyle/>
          <a:p>
            <a:fld id="{46E2A072-BB44-C548-90A6-A9142984CD11}" type="slidenum">
              <a:rPr lang="en-US" smtClean="0"/>
              <a:pPr/>
              <a:t>25</a:t>
            </a:fld>
            <a:endParaRPr lang="en-US" smtClean="0"/>
          </a:p>
        </p:txBody>
      </p:sp>
      <p:sp>
        <p:nvSpPr>
          <p:cNvPr id="65544" name="Footer Placeholder 7"/>
          <p:cNvSpPr>
            <a:spLocks noGrp="1"/>
          </p:cNvSpPr>
          <p:nvPr>
            <p:ph type="ftr" sz="quarter" idx="11"/>
          </p:nvPr>
        </p:nvSpPr>
        <p:spPr>
          <a:noFill/>
        </p:spPr>
        <p:txBody>
          <a:bodyPr/>
          <a:lstStyle/>
          <a:p>
            <a:r>
              <a:rPr lang="en-US" smtClean="0"/>
              <a:t>(c) 2016, C. Faloutsos</a:t>
            </a:r>
            <a:endParaRPr lang="en-US"/>
          </a:p>
        </p:txBody>
      </p:sp>
      <p:sp>
        <p:nvSpPr>
          <p:cNvPr id="9" name="Rectangle 8"/>
          <p:cNvSpPr/>
          <p:nvPr/>
        </p:nvSpPr>
        <p:spPr bwMode="auto">
          <a:xfrm>
            <a:off x="3200400" y="1490134"/>
            <a:ext cx="1117600" cy="474134"/>
          </a:xfrm>
          <a:prstGeom prst="rect">
            <a:avLst/>
          </a:prstGeom>
          <a:solidFill>
            <a:schemeClr val="bg1"/>
          </a:solidFill>
          <a:ln w="28575" cap="flat" cmpd="sng" algn="ctr">
            <a:solidFill>
              <a:schemeClr val="bg1"/>
            </a:solidFill>
            <a:prstDash val="solid"/>
            <a:round/>
            <a:headEnd type="none" w="sm" len="sm"/>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600" b="0" i="0" u="none" strike="noStrike" cap="none" normalizeH="0" baseline="0">
              <a:ln>
                <a:noFill/>
              </a:ln>
              <a:solidFill>
                <a:schemeClr val="tx1"/>
              </a:solidFill>
              <a:effectLst/>
              <a:latin typeface="Arial" pitchFamily="-112" charset="0"/>
            </a:endParaRPr>
          </a:p>
        </p:txBody>
      </p:sp>
      <p:sp>
        <p:nvSpPr>
          <p:cNvPr id="10" name="Rectangle 9"/>
          <p:cNvSpPr/>
          <p:nvPr/>
        </p:nvSpPr>
        <p:spPr bwMode="auto">
          <a:xfrm>
            <a:off x="3064939" y="1981194"/>
            <a:ext cx="1117600" cy="474134"/>
          </a:xfrm>
          <a:prstGeom prst="rect">
            <a:avLst/>
          </a:prstGeom>
          <a:solidFill>
            <a:schemeClr val="bg1"/>
          </a:solidFill>
          <a:ln w="28575" cap="flat" cmpd="sng" algn="ctr">
            <a:solidFill>
              <a:schemeClr val="bg1"/>
            </a:solidFill>
            <a:prstDash val="solid"/>
            <a:round/>
            <a:headEnd type="none" w="sm" len="sm"/>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600" b="0" i="0" u="none" strike="noStrike" cap="none" normalizeH="0" baseline="0">
              <a:ln>
                <a:noFill/>
              </a:ln>
              <a:solidFill>
                <a:schemeClr val="tx1"/>
              </a:solidFill>
              <a:effectLst/>
              <a:latin typeface="Arial" pitchFamily="-112" charset="0"/>
            </a:endParaRPr>
          </a:p>
        </p:txBody>
      </p:sp>
      <p:sp>
        <p:nvSpPr>
          <p:cNvPr id="13" name="Rectangle 12"/>
          <p:cNvSpPr/>
          <p:nvPr/>
        </p:nvSpPr>
        <p:spPr bwMode="auto">
          <a:xfrm>
            <a:off x="3035300" y="2120900"/>
            <a:ext cx="3962400" cy="1917700"/>
          </a:xfrm>
          <a:prstGeom prst="rect">
            <a:avLst/>
          </a:prstGeom>
          <a:solidFill>
            <a:schemeClr val="bg1"/>
          </a:solidFill>
          <a:ln w="28575" cap="flat" cmpd="sng" algn="ctr">
            <a:solidFill>
              <a:schemeClr val="bg1"/>
            </a:solidFill>
            <a:prstDash val="solid"/>
            <a:round/>
            <a:headEnd type="none" w="sm" len="sm"/>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600" b="0" i="0" u="none" strike="noStrike" cap="none" normalizeH="0" baseline="0" dirty="0">
              <a:ln>
                <a:noFill/>
              </a:ln>
              <a:solidFill>
                <a:schemeClr val="tx1"/>
              </a:solidFill>
              <a:effectLst/>
              <a:latin typeface="Arial" pitchFamily="-112" charset="0"/>
            </a:endParaRPr>
          </a:p>
        </p:txBody>
      </p:sp>
      <p:cxnSp>
        <p:nvCxnSpPr>
          <p:cNvPr id="15" name="Straight Connector 14"/>
          <p:cNvCxnSpPr/>
          <p:nvPr/>
        </p:nvCxnSpPr>
        <p:spPr bwMode="auto">
          <a:xfrm rot="5400000" flipH="1" flipV="1">
            <a:off x="3409950" y="1657350"/>
            <a:ext cx="2336800" cy="2171700"/>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7" name="Straight Connector 16"/>
          <p:cNvCxnSpPr/>
          <p:nvPr/>
        </p:nvCxnSpPr>
        <p:spPr bwMode="auto">
          <a:xfrm flipV="1">
            <a:off x="3289300" y="1841500"/>
            <a:ext cx="2235200" cy="927100"/>
          </a:xfrm>
          <a:prstGeom prst="line">
            <a:avLst/>
          </a:prstGeom>
          <a:solidFill>
            <a:schemeClr val="accent1"/>
          </a:solidFill>
          <a:ln w="3175" cap="flat" cmpd="sng" algn="ctr">
            <a:solidFill>
              <a:schemeClr val="tx1"/>
            </a:solidFill>
            <a:prstDash val="solid"/>
            <a:round/>
            <a:headEnd type="none" w="sm" len="sm"/>
            <a:tailEnd type="none" w="med" len="med"/>
          </a:ln>
          <a:effectLst/>
        </p:spPr>
      </p:cxnSp>
      <p:sp>
        <p:nvSpPr>
          <p:cNvPr id="20" name="Freeform 19"/>
          <p:cNvSpPr/>
          <p:nvPr/>
        </p:nvSpPr>
        <p:spPr bwMode="auto">
          <a:xfrm>
            <a:off x="3302000" y="1803400"/>
            <a:ext cx="2425700" cy="1841500"/>
          </a:xfrm>
          <a:custGeom>
            <a:avLst/>
            <a:gdLst>
              <a:gd name="connsiteX0" fmla="*/ 0 w 2425700"/>
              <a:gd name="connsiteY0" fmla="*/ 1841500 h 1841500"/>
              <a:gd name="connsiteX1" fmla="*/ 63500 w 2425700"/>
              <a:gd name="connsiteY1" fmla="*/ 1828800 h 1841500"/>
              <a:gd name="connsiteX2" fmla="*/ 342900 w 2425700"/>
              <a:gd name="connsiteY2" fmla="*/ 1803400 h 1841500"/>
              <a:gd name="connsiteX3" fmla="*/ 406400 w 2425700"/>
              <a:gd name="connsiteY3" fmla="*/ 1790700 h 1841500"/>
              <a:gd name="connsiteX4" fmla="*/ 558800 w 2425700"/>
              <a:gd name="connsiteY4" fmla="*/ 1765300 h 1841500"/>
              <a:gd name="connsiteX5" fmla="*/ 622300 w 2425700"/>
              <a:gd name="connsiteY5" fmla="*/ 1739900 h 1841500"/>
              <a:gd name="connsiteX6" fmla="*/ 673100 w 2425700"/>
              <a:gd name="connsiteY6" fmla="*/ 1727200 h 1841500"/>
              <a:gd name="connsiteX7" fmla="*/ 711200 w 2425700"/>
              <a:gd name="connsiteY7" fmla="*/ 1701800 h 1841500"/>
              <a:gd name="connsiteX8" fmla="*/ 863600 w 2425700"/>
              <a:gd name="connsiteY8" fmla="*/ 1638300 h 1841500"/>
              <a:gd name="connsiteX9" fmla="*/ 901700 w 2425700"/>
              <a:gd name="connsiteY9" fmla="*/ 1612900 h 1841500"/>
              <a:gd name="connsiteX10" fmla="*/ 939800 w 2425700"/>
              <a:gd name="connsiteY10" fmla="*/ 1574800 h 1841500"/>
              <a:gd name="connsiteX11" fmla="*/ 1016000 w 2425700"/>
              <a:gd name="connsiteY11" fmla="*/ 1511300 h 1841500"/>
              <a:gd name="connsiteX12" fmla="*/ 1092200 w 2425700"/>
              <a:gd name="connsiteY12" fmla="*/ 1473200 h 1841500"/>
              <a:gd name="connsiteX13" fmla="*/ 1206500 w 2425700"/>
              <a:gd name="connsiteY13" fmla="*/ 1422400 h 1841500"/>
              <a:gd name="connsiteX14" fmla="*/ 1384300 w 2425700"/>
              <a:gd name="connsiteY14" fmla="*/ 1295400 h 1841500"/>
              <a:gd name="connsiteX15" fmla="*/ 1511300 w 2425700"/>
              <a:gd name="connsiteY15" fmla="*/ 1231900 h 1841500"/>
              <a:gd name="connsiteX16" fmla="*/ 1562100 w 2425700"/>
              <a:gd name="connsiteY16" fmla="*/ 1193800 h 1841500"/>
              <a:gd name="connsiteX17" fmla="*/ 1612900 w 2425700"/>
              <a:gd name="connsiteY17" fmla="*/ 1168400 h 1841500"/>
              <a:gd name="connsiteX18" fmla="*/ 1651000 w 2425700"/>
              <a:gd name="connsiteY18" fmla="*/ 1130300 h 1841500"/>
              <a:gd name="connsiteX19" fmla="*/ 1701800 w 2425700"/>
              <a:gd name="connsiteY19" fmla="*/ 1092200 h 1841500"/>
              <a:gd name="connsiteX20" fmla="*/ 1752600 w 2425700"/>
              <a:gd name="connsiteY20" fmla="*/ 1041400 h 1841500"/>
              <a:gd name="connsiteX21" fmla="*/ 1803400 w 2425700"/>
              <a:gd name="connsiteY21" fmla="*/ 1003300 h 1841500"/>
              <a:gd name="connsiteX22" fmla="*/ 1917700 w 2425700"/>
              <a:gd name="connsiteY22" fmla="*/ 889000 h 1841500"/>
              <a:gd name="connsiteX23" fmla="*/ 1981200 w 2425700"/>
              <a:gd name="connsiteY23" fmla="*/ 825500 h 1841500"/>
              <a:gd name="connsiteX24" fmla="*/ 2006600 w 2425700"/>
              <a:gd name="connsiteY24" fmla="*/ 787400 h 1841500"/>
              <a:gd name="connsiteX25" fmla="*/ 2057400 w 2425700"/>
              <a:gd name="connsiteY25" fmla="*/ 698500 h 1841500"/>
              <a:gd name="connsiteX26" fmla="*/ 2095500 w 2425700"/>
              <a:gd name="connsiteY26" fmla="*/ 596900 h 1841500"/>
              <a:gd name="connsiteX27" fmla="*/ 2108200 w 2425700"/>
              <a:gd name="connsiteY27" fmla="*/ 546100 h 1841500"/>
              <a:gd name="connsiteX28" fmla="*/ 2133600 w 2425700"/>
              <a:gd name="connsiteY28" fmla="*/ 482600 h 1841500"/>
              <a:gd name="connsiteX29" fmla="*/ 2146300 w 2425700"/>
              <a:gd name="connsiteY29" fmla="*/ 444500 h 1841500"/>
              <a:gd name="connsiteX30" fmla="*/ 2171700 w 2425700"/>
              <a:gd name="connsiteY30" fmla="*/ 406400 h 1841500"/>
              <a:gd name="connsiteX31" fmla="*/ 2222500 w 2425700"/>
              <a:gd name="connsiteY31" fmla="*/ 292100 h 1841500"/>
              <a:gd name="connsiteX32" fmla="*/ 2260600 w 2425700"/>
              <a:gd name="connsiteY32" fmla="*/ 266700 h 1841500"/>
              <a:gd name="connsiteX33" fmla="*/ 2286000 w 2425700"/>
              <a:gd name="connsiteY33" fmla="*/ 228600 h 1841500"/>
              <a:gd name="connsiteX34" fmla="*/ 2324100 w 2425700"/>
              <a:gd name="connsiteY34" fmla="*/ 203200 h 1841500"/>
              <a:gd name="connsiteX35" fmla="*/ 2349500 w 2425700"/>
              <a:gd name="connsiteY35" fmla="*/ 152400 h 1841500"/>
              <a:gd name="connsiteX36" fmla="*/ 2400300 w 2425700"/>
              <a:gd name="connsiteY36" fmla="*/ 76200 h 1841500"/>
              <a:gd name="connsiteX37" fmla="*/ 2425700 w 2425700"/>
              <a:gd name="connsiteY37" fmla="*/ 0 h 184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425700" h="1841500">
                <a:moveTo>
                  <a:pt x="0" y="1841500"/>
                </a:moveTo>
                <a:cubicBezTo>
                  <a:pt x="21167" y="1837267"/>
                  <a:pt x="42062" y="1831322"/>
                  <a:pt x="63500" y="1828800"/>
                </a:cubicBezTo>
                <a:cubicBezTo>
                  <a:pt x="231909" y="1808987"/>
                  <a:pt x="187200" y="1824160"/>
                  <a:pt x="342900" y="1803400"/>
                </a:cubicBezTo>
                <a:cubicBezTo>
                  <a:pt x="364296" y="1800547"/>
                  <a:pt x="385143" y="1794451"/>
                  <a:pt x="406400" y="1790700"/>
                </a:cubicBezTo>
                <a:lnTo>
                  <a:pt x="558800" y="1765300"/>
                </a:lnTo>
                <a:cubicBezTo>
                  <a:pt x="579967" y="1756833"/>
                  <a:pt x="600673" y="1747109"/>
                  <a:pt x="622300" y="1739900"/>
                </a:cubicBezTo>
                <a:cubicBezTo>
                  <a:pt x="638859" y="1734380"/>
                  <a:pt x="657057" y="1734076"/>
                  <a:pt x="673100" y="1727200"/>
                </a:cubicBezTo>
                <a:cubicBezTo>
                  <a:pt x="687129" y="1721187"/>
                  <a:pt x="697171" y="1707813"/>
                  <a:pt x="711200" y="1701800"/>
                </a:cubicBezTo>
                <a:cubicBezTo>
                  <a:pt x="826561" y="1652359"/>
                  <a:pt x="686021" y="1756686"/>
                  <a:pt x="863600" y="1638300"/>
                </a:cubicBezTo>
                <a:cubicBezTo>
                  <a:pt x="876300" y="1629833"/>
                  <a:pt x="889974" y="1622671"/>
                  <a:pt x="901700" y="1612900"/>
                </a:cubicBezTo>
                <a:cubicBezTo>
                  <a:pt x="915498" y="1601402"/>
                  <a:pt x="926376" y="1586732"/>
                  <a:pt x="939800" y="1574800"/>
                </a:cubicBezTo>
                <a:cubicBezTo>
                  <a:pt x="964512" y="1552834"/>
                  <a:pt x="989901" y="1531599"/>
                  <a:pt x="1016000" y="1511300"/>
                </a:cubicBezTo>
                <a:cubicBezTo>
                  <a:pt x="1081514" y="1460345"/>
                  <a:pt x="1025346" y="1506627"/>
                  <a:pt x="1092200" y="1473200"/>
                </a:cubicBezTo>
                <a:cubicBezTo>
                  <a:pt x="1202054" y="1418273"/>
                  <a:pt x="1109559" y="1446635"/>
                  <a:pt x="1206500" y="1422400"/>
                </a:cubicBezTo>
                <a:cubicBezTo>
                  <a:pt x="1246679" y="1392266"/>
                  <a:pt x="1334778" y="1323256"/>
                  <a:pt x="1384300" y="1295400"/>
                </a:cubicBezTo>
                <a:cubicBezTo>
                  <a:pt x="1425552" y="1272196"/>
                  <a:pt x="1473436" y="1260298"/>
                  <a:pt x="1511300" y="1231900"/>
                </a:cubicBezTo>
                <a:cubicBezTo>
                  <a:pt x="1528233" y="1219200"/>
                  <a:pt x="1544151" y="1205018"/>
                  <a:pt x="1562100" y="1193800"/>
                </a:cubicBezTo>
                <a:cubicBezTo>
                  <a:pt x="1578154" y="1183766"/>
                  <a:pt x="1597494" y="1179404"/>
                  <a:pt x="1612900" y="1168400"/>
                </a:cubicBezTo>
                <a:cubicBezTo>
                  <a:pt x="1627515" y="1157961"/>
                  <a:pt x="1637363" y="1141989"/>
                  <a:pt x="1651000" y="1130300"/>
                </a:cubicBezTo>
                <a:cubicBezTo>
                  <a:pt x="1667071" y="1116525"/>
                  <a:pt x="1685870" y="1106138"/>
                  <a:pt x="1701800" y="1092200"/>
                </a:cubicBezTo>
                <a:cubicBezTo>
                  <a:pt x="1719822" y="1076431"/>
                  <a:pt x="1734578" y="1057169"/>
                  <a:pt x="1752600" y="1041400"/>
                </a:cubicBezTo>
                <a:cubicBezTo>
                  <a:pt x="1768530" y="1027462"/>
                  <a:pt x="1787847" y="1017657"/>
                  <a:pt x="1803400" y="1003300"/>
                </a:cubicBezTo>
                <a:cubicBezTo>
                  <a:pt x="1842992" y="966753"/>
                  <a:pt x="1879600" y="927100"/>
                  <a:pt x="1917700" y="889000"/>
                </a:cubicBezTo>
                <a:cubicBezTo>
                  <a:pt x="1938867" y="867833"/>
                  <a:pt x="1964596" y="850407"/>
                  <a:pt x="1981200" y="825500"/>
                </a:cubicBezTo>
                <a:cubicBezTo>
                  <a:pt x="1989667" y="812800"/>
                  <a:pt x="1999027" y="800652"/>
                  <a:pt x="2006600" y="787400"/>
                </a:cubicBezTo>
                <a:cubicBezTo>
                  <a:pt x="2071052" y="674609"/>
                  <a:pt x="1995517" y="791325"/>
                  <a:pt x="2057400" y="698500"/>
                </a:cubicBezTo>
                <a:cubicBezTo>
                  <a:pt x="2089610" y="537448"/>
                  <a:pt x="2046447" y="711357"/>
                  <a:pt x="2095500" y="596900"/>
                </a:cubicBezTo>
                <a:cubicBezTo>
                  <a:pt x="2102376" y="580857"/>
                  <a:pt x="2102680" y="562659"/>
                  <a:pt x="2108200" y="546100"/>
                </a:cubicBezTo>
                <a:cubicBezTo>
                  <a:pt x="2115409" y="524473"/>
                  <a:pt x="2125595" y="503946"/>
                  <a:pt x="2133600" y="482600"/>
                </a:cubicBezTo>
                <a:cubicBezTo>
                  <a:pt x="2138300" y="470065"/>
                  <a:pt x="2140313" y="456474"/>
                  <a:pt x="2146300" y="444500"/>
                </a:cubicBezTo>
                <a:cubicBezTo>
                  <a:pt x="2153126" y="430848"/>
                  <a:pt x="2165501" y="420348"/>
                  <a:pt x="2171700" y="406400"/>
                </a:cubicBezTo>
                <a:cubicBezTo>
                  <a:pt x="2191820" y="361129"/>
                  <a:pt x="2188010" y="326590"/>
                  <a:pt x="2222500" y="292100"/>
                </a:cubicBezTo>
                <a:cubicBezTo>
                  <a:pt x="2233293" y="281307"/>
                  <a:pt x="2247900" y="275167"/>
                  <a:pt x="2260600" y="266700"/>
                </a:cubicBezTo>
                <a:cubicBezTo>
                  <a:pt x="2269067" y="254000"/>
                  <a:pt x="2275207" y="239393"/>
                  <a:pt x="2286000" y="228600"/>
                </a:cubicBezTo>
                <a:cubicBezTo>
                  <a:pt x="2296793" y="217807"/>
                  <a:pt x="2314329" y="214926"/>
                  <a:pt x="2324100" y="203200"/>
                </a:cubicBezTo>
                <a:cubicBezTo>
                  <a:pt x="2336220" y="188656"/>
                  <a:pt x="2339760" y="168634"/>
                  <a:pt x="2349500" y="152400"/>
                </a:cubicBezTo>
                <a:cubicBezTo>
                  <a:pt x="2365206" y="126223"/>
                  <a:pt x="2390647" y="105160"/>
                  <a:pt x="2400300" y="76200"/>
                </a:cubicBezTo>
                <a:lnTo>
                  <a:pt x="2425700" y="0"/>
                </a:lnTo>
              </a:path>
            </a:pathLst>
          </a:cu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1" name="TextBox 20"/>
          <p:cNvSpPr txBox="1"/>
          <p:nvPr/>
        </p:nvSpPr>
        <p:spPr>
          <a:xfrm>
            <a:off x="3378200" y="2936557"/>
            <a:ext cx="370101" cy="492443"/>
          </a:xfrm>
          <a:prstGeom prst="rect">
            <a:avLst/>
          </a:prstGeom>
          <a:noFill/>
        </p:spPr>
        <p:txBody>
          <a:bodyPr wrap="none" rtlCol="0">
            <a:spAutoFit/>
          </a:bodyPr>
          <a:lstStyle/>
          <a:p>
            <a:r>
              <a:rPr lang="en-US" dirty="0" smtClean="0"/>
              <a:t>?</a:t>
            </a:r>
            <a:endParaRPr lang="en-US" dirty="0"/>
          </a:p>
        </p:txBody>
      </p:sp>
      <p:sp>
        <p:nvSpPr>
          <p:cNvPr id="22" name="TextBox 21"/>
          <p:cNvSpPr txBox="1"/>
          <p:nvPr/>
        </p:nvSpPr>
        <p:spPr>
          <a:xfrm>
            <a:off x="5088883" y="2936557"/>
            <a:ext cx="370101" cy="492443"/>
          </a:xfrm>
          <a:prstGeom prst="rect">
            <a:avLst/>
          </a:prstGeom>
          <a:noFill/>
        </p:spPr>
        <p:txBody>
          <a:bodyPr wrap="none" rtlCol="0">
            <a:spAutoFit/>
          </a:bodyPr>
          <a:lstStyle/>
          <a:p>
            <a:r>
              <a:rPr lang="en-US" dirty="0" smtClean="0"/>
              <a:t>?</a:t>
            </a:r>
            <a:endParaRPr lang="en-US" dirty="0"/>
          </a:p>
        </p:txBody>
      </p:sp>
      <p:sp>
        <p:nvSpPr>
          <p:cNvPr id="23" name="TextBox 22"/>
          <p:cNvSpPr txBox="1"/>
          <p:nvPr/>
        </p:nvSpPr>
        <p:spPr>
          <a:xfrm>
            <a:off x="3387083" y="2052478"/>
            <a:ext cx="370101" cy="492443"/>
          </a:xfrm>
          <a:prstGeom prst="rect">
            <a:avLst/>
          </a:prstGeom>
          <a:noFill/>
        </p:spPr>
        <p:txBody>
          <a:bodyPr wrap="none" rtlCol="0">
            <a:spAutoFit/>
          </a:bodyPr>
          <a:lstStyle/>
          <a:p>
            <a:r>
              <a:rPr lang="en-US" dirty="0" smtClean="0"/>
              <a:t>?</a:t>
            </a:r>
            <a:endParaRPr lang="en-US" dirty="0"/>
          </a:p>
        </p:txBody>
      </p:sp>
      <p:pic>
        <p:nvPicPr>
          <p:cNvPr id="18" name="Picture 17" descr="M45url.jpg"/>
          <p:cNvPicPr>
            <a:picLocks noChangeAspect="1"/>
          </p:cNvPicPr>
          <p:nvPr/>
        </p:nvPicPr>
        <p:blipFill>
          <a:blip r:embed="rId3"/>
          <a:stretch>
            <a:fillRect/>
          </a:stretch>
        </p:blipFill>
        <p:spPr>
          <a:xfrm>
            <a:off x="368300" y="3721100"/>
            <a:ext cx="1676400" cy="1117600"/>
          </a:xfrm>
          <a:prstGeom prst="rect">
            <a:avLst/>
          </a:prstGeom>
        </p:spPr>
      </p:pic>
      <p:pic>
        <p:nvPicPr>
          <p:cNvPr id="19" name="Picture 13" descr="twitter-logo_1.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8085138" y="3784600"/>
            <a:ext cx="820738" cy="820738"/>
          </a:xfrm>
          <a:prstGeom prst="rect">
            <a:avLst/>
          </a:prstGeom>
          <a:noFill/>
          <a:ln w="9525">
            <a:noFill/>
            <a:miter lim="800000"/>
            <a:headEnd/>
            <a:tailEnd/>
          </a:ln>
        </p:spPr>
      </p:pic>
      <p:pic>
        <p:nvPicPr>
          <p:cNvPr id="24" name="Picture 23" descr="ukang.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99732" y="6026306"/>
            <a:ext cx="626533" cy="780895"/>
          </a:xfrm>
          <a:prstGeom prst="rect">
            <a:avLst/>
          </a:prstGeom>
        </p:spPr>
      </p:pic>
      <p:pic>
        <p:nvPicPr>
          <p:cNvPr id="25" name="Picture 24" descr="meeder.jpg"/>
          <p:cNvPicPr>
            <a:picLocks noChangeAspect="1"/>
          </p:cNvPicPr>
          <p:nvPr/>
        </p:nvPicPr>
        <p:blipFill>
          <a:blip r:embed="rId6"/>
          <a:stretch>
            <a:fillRect/>
          </a:stretch>
        </p:blipFill>
        <p:spPr>
          <a:xfrm>
            <a:off x="2933716" y="6057905"/>
            <a:ext cx="757758" cy="757758"/>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idx="4294967295"/>
          </p:nvPr>
        </p:nvSpPr>
        <p:spPr>
          <a:xfrm>
            <a:off x="685800" y="609600"/>
            <a:ext cx="8020050" cy="685800"/>
          </a:xfrm>
        </p:spPr>
        <p:txBody>
          <a:bodyPr/>
          <a:lstStyle/>
          <a:p>
            <a:r>
              <a:rPr lang="en-US" altLang="ko-KR">
                <a:ea typeface="ＭＳ Ｐゴシック" charset="-128"/>
                <a:cs typeface="ＭＳ Ｐゴシック" charset="-128"/>
              </a:rPr>
              <a:t>Triangle counting for large graphs?</a:t>
            </a:r>
          </a:p>
        </p:txBody>
      </p:sp>
      <p:sp>
        <p:nvSpPr>
          <p:cNvPr id="65539" name="Content Placeholder 2"/>
          <p:cNvSpPr>
            <a:spLocks noGrp="1"/>
          </p:cNvSpPr>
          <p:nvPr>
            <p:ph idx="4294967295"/>
          </p:nvPr>
        </p:nvSpPr>
        <p:spPr>
          <a:xfrm>
            <a:off x="685800" y="1447800"/>
            <a:ext cx="8029575" cy="4648200"/>
          </a:xfrm>
        </p:spPr>
        <p:txBody>
          <a:bodyPr/>
          <a:lstStyle/>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lgn="ctr">
              <a:buFontTx/>
              <a:buNone/>
            </a:pPr>
            <a:r>
              <a:rPr lang="en-US" altLang="ko-KR">
                <a:ea typeface="ＭＳ Ｐゴシック" charset="-128"/>
                <a:cs typeface="ＭＳ Ｐゴシック" charset="-128"/>
              </a:rPr>
              <a:t>Anomalous nodes in Twitter(~ 3 billion edges)</a:t>
            </a:r>
          </a:p>
          <a:p>
            <a:pPr algn="ctr">
              <a:buFontTx/>
              <a:buNone/>
            </a:pPr>
            <a:r>
              <a:rPr lang="en-US" altLang="ko-KR">
                <a:ea typeface="ＭＳ Ｐゴシック" charset="-128"/>
                <a:cs typeface="ＭＳ Ｐゴシック" charset="-128"/>
              </a:rPr>
              <a:t>[U Kang, Brendan Meeder, +, PAKDD’11]</a:t>
            </a:r>
          </a:p>
        </p:txBody>
      </p:sp>
      <p:sp>
        <p:nvSpPr>
          <p:cNvPr id="65540"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a:fld id="{501FBDFF-70BE-464B-AF8F-A59072DBC9F4}" type="slidenum">
              <a:rPr lang="ko-KR" altLang="en-US" sz="1800">
                <a:latin typeface="Times New Roman" charset="0"/>
                <a:ea typeface="굴림" charset="-127"/>
                <a:cs typeface="굴림" charset="-127"/>
              </a:rPr>
              <a:pPr algn="r"/>
              <a:t>26</a:t>
            </a:fld>
            <a:endParaRPr lang="en-US" altLang="ko-KR" sz="1800">
              <a:latin typeface="Times New Roman" charset="0"/>
            </a:endParaRPr>
          </a:p>
        </p:txBody>
      </p:sp>
      <p:pic>
        <p:nvPicPr>
          <p:cNvPr id="65541" name="Picture 7"/>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28850" y="1295400"/>
            <a:ext cx="4597400" cy="3313113"/>
          </a:xfrm>
          <a:prstGeom prst="rect">
            <a:avLst/>
          </a:prstGeom>
          <a:noFill/>
          <a:ln w="28575">
            <a:noFill/>
            <a:miter lim="800000"/>
            <a:headEnd type="none" w="sm" len="sm"/>
            <a:tailEnd/>
          </a:ln>
        </p:spPr>
      </p:pic>
      <p:sp>
        <p:nvSpPr>
          <p:cNvPr id="65542" name="Date Placeholder 5"/>
          <p:cNvSpPr>
            <a:spLocks noGrp="1"/>
          </p:cNvSpPr>
          <p:nvPr>
            <p:ph type="dt" sz="quarter" idx="10"/>
          </p:nvPr>
        </p:nvSpPr>
        <p:spPr>
          <a:noFill/>
        </p:spPr>
        <p:txBody>
          <a:bodyPr/>
          <a:lstStyle/>
          <a:p>
            <a:r>
              <a:rPr lang="en-US" smtClean="0"/>
              <a:t>Google, Aug '16</a:t>
            </a:r>
            <a:endParaRPr lang="en-US"/>
          </a:p>
        </p:txBody>
      </p:sp>
      <p:sp>
        <p:nvSpPr>
          <p:cNvPr id="65543" name="Slide Number Placeholder 6"/>
          <p:cNvSpPr>
            <a:spLocks noGrp="1"/>
          </p:cNvSpPr>
          <p:nvPr>
            <p:ph type="sldNum" sz="quarter" idx="12"/>
          </p:nvPr>
        </p:nvSpPr>
        <p:spPr>
          <a:noFill/>
        </p:spPr>
        <p:txBody>
          <a:bodyPr/>
          <a:lstStyle/>
          <a:p>
            <a:fld id="{46E2A072-BB44-C548-90A6-A9142984CD11}" type="slidenum">
              <a:rPr lang="en-US" smtClean="0"/>
              <a:pPr/>
              <a:t>26</a:t>
            </a:fld>
            <a:endParaRPr lang="en-US" smtClean="0"/>
          </a:p>
        </p:txBody>
      </p:sp>
      <p:sp>
        <p:nvSpPr>
          <p:cNvPr id="65544" name="Footer Placeholder 7"/>
          <p:cNvSpPr>
            <a:spLocks noGrp="1"/>
          </p:cNvSpPr>
          <p:nvPr>
            <p:ph type="ftr" sz="quarter" idx="11"/>
          </p:nvPr>
        </p:nvSpPr>
        <p:spPr>
          <a:noFill/>
        </p:spPr>
        <p:txBody>
          <a:bodyPr/>
          <a:lstStyle/>
          <a:p>
            <a:r>
              <a:rPr lang="en-US" smtClean="0"/>
              <a:t>(c) 2016, C. Faloutsos</a:t>
            </a:r>
            <a:endParaRPr lang="en-US"/>
          </a:p>
        </p:txBody>
      </p:sp>
      <p:sp>
        <p:nvSpPr>
          <p:cNvPr id="9" name="Rectangle 8"/>
          <p:cNvSpPr/>
          <p:nvPr/>
        </p:nvSpPr>
        <p:spPr bwMode="auto">
          <a:xfrm>
            <a:off x="3200400" y="1490134"/>
            <a:ext cx="1117600" cy="474134"/>
          </a:xfrm>
          <a:prstGeom prst="rect">
            <a:avLst/>
          </a:prstGeom>
          <a:solidFill>
            <a:schemeClr val="bg1"/>
          </a:solidFill>
          <a:ln w="28575" cap="flat" cmpd="sng" algn="ctr">
            <a:solidFill>
              <a:schemeClr val="bg1"/>
            </a:solidFill>
            <a:prstDash val="solid"/>
            <a:round/>
            <a:headEnd type="none" w="sm" len="sm"/>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600" b="0" i="0" u="none" strike="noStrike" cap="none" normalizeH="0" baseline="0">
              <a:ln>
                <a:noFill/>
              </a:ln>
              <a:solidFill>
                <a:schemeClr val="tx1"/>
              </a:solidFill>
              <a:effectLst/>
              <a:latin typeface="Arial" pitchFamily="-112" charset="0"/>
            </a:endParaRPr>
          </a:p>
        </p:txBody>
      </p:sp>
      <p:sp>
        <p:nvSpPr>
          <p:cNvPr id="10" name="Rectangle 9"/>
          <p:cNvSpPr/>
          <p:nvPr/>
        </p:nvSpPr>
        <p:spPr bwMode="auto">
          <a:xfrm>
            <a:off x="3064939" y="1981194"/>
            <a:ext cx="1117600" cy="474134"/>
          </a:xfrm>
          <a:prstGeom prst="rect">
            <a:avLst/>
          </a:prstGeom>
          <a:solidFill>
            <a:schemeClr val="bg1"/>
          </a:solidFill>
          <a:ln w="28575" cap="flat" cmpd="sng" algn="ctr">
            <a:solidFill>
              <a:schemeClr val="bg1"/>
            </a:solidFill>
            <a:prstDash val="solid"/>
            <a:round/>
            <a:headEnd type="none" w="sm" len="sm"/>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600" b="0" i="0" u="none" strike="noStrike" cap="none" normalizeH="0" baseline="0">
              <a:ln>
                <a:noFill/>
              </a:ln>
              <a:solidFill>
                <a:schemeClr val="tx1"/>
              </a:solidFill>
              <a:effectLst/>
              <a:latin typeface="Arial" pitchFamily="-112" charset="0"/>
            </a:endParaRPr>
          </a:p>
        </p:txBody>
      </p:sp>
      <p:cxnSp>
        <p:nvCxnSpPr>
          <p:cNvPr id="12" name="Straight Connector 11"/>
          <p:cNvCxnSpPr/>
          <p:nvPr/>
        </p:nvCxnSpPr>
        <p:spPr bwMode="auto">
          <a:xfrm flipV="1">
            <a:off x="3054350" y="1600200"/>
            <a:ext cx="3035300" cy="2298700"/>
          </a:xfrm>
          <a:prstGeom prst="line">
            <a:avLst/>
          </a:prstGeom>
          <a:solidFill>
            <a:schemeClr val="accent1"/>
          </a:solidFill>
          <a:ln w="50800" cap="flat" cmpd="sng" algn="ctr">
            <a:solidFill>
              <a:schemeClr val="tx1"/>
            </a:solidFill>
            <a:prstDash val="solid"/>
            <a:round/>
            <a:headEnd type="none" w="sm" len="sm"/>
            <a:tailEnd type="none" w="med" len="med"/>
          </a:ln>
          <a:effectLst/>
        </p:spPr>
      </p:cxnSp>
      <p:pic>
        <p:nvPicPr>
          <p:cNvPr id="13" name="Picture 12" descr="M45url.jpg"/>
          <p:cNvPicPr>
            <a:picLocks noChangeAspect="1"/>
          </p:cNvPicPr>
          <p:nvPr/>
        </p:nvPicPr>
        <p:blipFill>
          <a:blip r:embed="rId3"/>
          <a:stretch>
            <a:fillRect/>
          </a:stretch>
        </p:blipFill>
        <p:spPr>
          <a:xfrm>
            <a:off x="368300" y="3721100"/>
            <a:ext cx="1676400" cy="1117600"/>
          </a:xfrm>
          <a:prstGeom prst="rect">
            <a:avLst/>
          </a:prstGeom>
        </p:spPr>
      </p:pic>
      <p:pic>
        <p:nvPicPr>
          <p:cNvPr id="14" name="Picture 13" descr="twitter-logo_1.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8085138" y="3784600"/>
            <a:ext cx="820738" cy="820738"/>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idx="4294967295"/>
          </p:nvPr>
        </p:nvSpPr>
        <p:spPr>
          <a:xfrm>
            <a:off x="685800" y="609600"/>
            <a:ext cx="8020050" cy="685800"/>
          </a:xfrm>
        </p:spPr>
        <p:txBody>
          <a:bodyPr/>
          <a:lstStyle/>
          <a:p>
            <a:r>
              <a:rPr lang="en-US" altLang="ko-KR">
                <a:ea typeface="ＭＳ Ｐゴシック" charset="-128"/>
                <a:cs typeface="ＭＳ Ｐゴシック" charset="-128"/>
              </a:rPr>
              <a:t>Triangle counting for large graphs?</a:t>
            </a:r>
          </a:p>
        </p:txBody>
      </p:sp>
      <p:sp>
        <p:nvSpPr>
          <p:cNvPr id="65539" name="Content Placeholder 2"/>
          <p:cNvSpPr>
            <a:spLocks noGrp="1"/>
          </p:cNvSpPr>
          <p:nvPr>
            <p:ph idx="4294967295"/>
          </p:nvPr>
        </p:nvSpPr>
        <p:spPr>
          <a:xfrm>
            <a:off x="685800" y="1447800"/>
            <a:ext cx="8029575" cy="4648200"/>
          </a:xfrm>
        </p:spPr>
        <p:txBody>
          <a:bodyPr/>
          <a:lstStyle/>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lgn="ctr">
              <a:buFontTx/>
              <a:buNone/>
            </a:pPr>
            <a:r>
              <a:rPr lang="en-US" altLang="ko-KR">
                <a:ea typeface="ＭＳ Ｐゴシック" charset="-128"/>
                <a:cs typeface="ＭＳ Ｐゴシック" charset="-128"/>
              </a:rPr>
              <a:t>Anomalous nodes in Twitter(~ 3 billion edges)</a:t>
            </a:r>
          </a:p>
          <a:p>
            <a:pPr algn="ctr">
              <a:buFontTx/>
              <a:buNone/>
            </a:pPr>
            <a:r>
              <a:rPr lang="en-US" altLang="ko-KR">
                <a:ea typeface="ＭＳ Ｐゴシック" charset="-128"/>
                <a:cs typeface="ＭＳ Ｐゴシック" charset="-128"/>
              </a:rPr>
              <a:t>[U Kang, Brendan Meeder, +, PAKDD’11]</a:t>
            </a:r>
          </a:p>
        </p:txBody>
      </p:sp>
      <p:sp>
        <p:nvSpPr>
          <p:cNvPr id="65540"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a:fld id="{501FBDFF-70BE-464B-AF8F-A59072DBC9F4}" type="slidenum">
              <a:rPr lang="ko-KR" altLang="en-US" sz="1800">
                <a:latin typeface="Times New Roman" charset="0"/>
                <a:ea typeface="굴림" charset="-127"/>
                <a:cs typeface="굴림" charset="-127"/>
              </a:rPr>
              <a:pPr algn="r"/>
              <a:t>27</a:t>
            </a:fld>
            <a:endParaRPr lang="en-US" altLang="ko-KR" sz="1800">
              <a:latin typeface="Times New Roman" charset="0"/>
            </a:endParaRPr>
          </a:p>
        </p:txBody>
      </p:sp>
      <p:pic>
        <p:nvPicPr>
          <p:cNvPr id="65541" name="Picture 7"/>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28850" y="1295400"/>
            <a:ext cx="4597400" cy="3313113"/>
          </a:xfrm>
          <a:prstGeom prst="rect">
            <a:avLst/>
          </a:prstGeom>
          <a:noFill/>
          <a:ln w="28575">
            <a:noFill/>
            <a:miter lim="800000"/>
            <a:headEnd type="none" w="sm" len="sm"/>
            <a:tailEnd/>
          </a:ln>
        </p:spPr>
      </p:pic>
      <p:sp>
        <p:nvSpPr>
          <p:cNvPr id="65542" name="Date Placeholder 5"/>
          <p:cNvSpPr>
            <a:spLocks noGrp="1"/>
          </p:cNvSpPr>
          <p:nvPr>
            <p:ph type="dt" sz="quarter" idx="10"/>
          </p:nvPr>
        </p:nvSpPr>
        <p:spPr>
          <a:noFill/>
        </p:spPr>
        <p:txBody>
          <a:bodyPr/>
          <a:lstStyle/>
          <a:p>
            <a:r>
              <a:rPr lang="en-US" smtClean="0"/>
              <a:t>Google, Aug '16</a:t>
            </a:r>
            <a:endParaRPr lang="en-US"/>
          </a:p>
        </p:txBody>
      </p:sp>
      <p:sp>
        <p:nvSpPr>
          <p:cNvPr id="65543" name="Slide Number Placeholder 6"/>
          <p:cNvSpPr>
            <a:spLocks noGrp="1"/>
          </p:cNvSpPr>
          <p:nvPr>
            <p:ph type="sldNum" sz="quarter" idx="12"/>
          </p:nvPr>
        </p:nvSpPr>
        <p:spPr>
          <a:noFill/>
        </p:spPr>
        <p:txBody>
          <a:bodyPr/>
          <a:lstStyle/>
          <a:p>
            <a:fld id="{46E2A072-BB44-C548-90A6-A9142984CD11}" type="slidenum">
              <a:rPr lang="en-US" smtClean="0"/>
              <a:pPr/>
              <a:t>27</a:t>
            </a:fld>
            <a:endParaRPr lang="en-US" smtClean="0"/>
          </a:p>
        </p:txBody>
      </p:sp>
      <p:sp>
        <p:nvSpPr>
          <p:cNvPr id="65544" name="Footer Placeholder 7"/>
          <p:cNvSpPr>
            <a:spLocks noGrp="1"/>
          </p:cNvSpPr>
          <p:nvPr>
            <p:ph type="ftr" sz="quarter" idx="11"/>
          </p:nvPr>
        </p:nvSpPr>
        <p:spPr>
          <a:noFill/>
        </p:spPr>
        <p:txBody>
          <a:bodyPr/>
          <a:lstStyle/>
          <a:p>
            <a:r>
              <a:rPr lang="en-US" smtClean="0"/>
              <a:t>(c) 2016, C. Faloutsos</a:t>
            </a:r>
            <a:endParaRPr lang="en-US"/>
          </a:p>
        </p:txBody>
      </p:sp>
      <p:sp>
        <p:nvSpPr>
          <p:cNvPr id="10" name="Rectangle 9"/>
          <p:cNvSpPr/>
          <p:nvPr/>
        </p:nvSpPr>
        <p:spPr bwMode="auto">
          <a:xfrm>
            <a:off x="3064939" y="1981194"/>
            <a:ext cx="1117600" cy="474134"/>
          </a:xfrm>
          <a:prstGeom prst="rect">
            <a:avLst/>
          </a:prstGeom>
          <a:solidFill>
            <a:schemeClr val="bg1"/>
          </a:solidFill>
          <a:ln w="28575" cap="flat" cmpd="sng" algn="ctr">
            <a:solidFill>
              <a:schemeClr val="bg1"/>
            </a:solidFill>
            <a:prstDash val="solid"/>
            <a:round/>
            <a:headEnd type="none" w="sm" len="sm"/>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600" b="0" i="0" u="none" strike="noStrike" cap="none" normalizeH="0" baseline="0">
              <a:ln>
                <a:noFill/>
              </a:ln>
              <a:solidFill>
                <a:schemeClr val="tx1"/>
              </a:solidFill>
              <a:effectLst/>
              <a:latin typeface="Arial" pitchFamily="-112" charset="0"/>
            </a:endParaRPr>
          </a:p>
        </p:txBody>
      </p:sp>
      <p:cxnSp>
        <p:nvCxnSpPr>
          <p:cNvPr id="11" name="Straight Connector 10"/>
          <p:cNvCxnSpPr/>
          <p:nvPr/>
        </p:nvCxnSpPr>
        <p:spPr bwMode="auto">
          <a:xfrm flipV="1">
            <a:off x="3054350" y="1600200"/>
            <a:ext cx="3035300" cy="2298700"/>
          </a:xfrm>
          <a:prstGeom prst="line">
            <a:avLst/>
          </a:prstGeom>
          <a:solidFill>
            <a:schemeClr val="accent1"/>
          </a:solidFill>
          <a:ln w="50800" cap="flat" cmpd="sng" algn="ctr">
            <a:solidFill>
              <a:schemeClr val="tx1"/>
            </a:solidFill>
            <a:prstDash val="solid"/>
            <a:round/>
            <a:headEnd type="none" w="sm" len="sm"/>
            <a:tailEnd type="none" w="med" len="med"/>
          </a:ln>
          <a:effectLst/>
        </p:spPr>
      </p:cxnSp>
      <p:pic>
        <p:nvPicPr>
          <p:cNvPr id="19" name="Picture 18" descr="M45url.jpg"/>
          <p:cNvPicPr>
            <a:picLocks noChangeAspect="1"/>
          </p:cNvPicPr>
          <p:nvPr/>
        </p:nvPicPr>
        <p:blipFill>
          <a:blip r:embed="rId3"/>
          <a:stretch>
            <a:fillRect/>
          </a:stretch>
        </p:blipFill>
        <p:spPr>
          <a:xfrm>
            <a:off x="368300" y="3721100"/>
            <a:ext cx="1676400" cy="1117600"/>
          </a:xfrm>
          <a:prstGeom prst="rect">
            <a:avLst/>
          </a:prstGeom>
        </p:spPr>
      </p:pic>
      <p:pic>
        <p:nvPicPr>
          <p:cNvPr id="20" name="Picture 13" descr="twitter-logo_1.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8085138" y="3784600"/>
            <a:ext cx="820738" cy="820738"/>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idx="4294967295"/>
          </p:nvPr>
        </p:nvSpPr>
        <p:spPr>
          <a:xfrm>
            <a:off x="685800" y="609600"/>
            <a:ext cx="8020050" cy="685800"/>
          </a:xfrm>
        </p:spPr>
        <p:txBody>
          <a:bodyPr/>
          <a:lstStyle/>
          <a:p>
            <a:r>
              <a:rPr lang="en-US" altLang="ko-KR">
                <a:ea typeface="ＭＳ Ｐゴシック" charset="-128"/>
                <a:cs typeface="ＭＳ Ｐゴシック" charset="-128"/>
              </a:rPr>
              <a:t>Triangle counting for large graphs?</a:t>
            </a:r>
          </a:p>
        </p:txBody>
      </p:sp>
      <p:sp>
        <p:nvSpPr>
          <p:cNvPr id="65539" name="Content Placeholder 2"/>
          <p:cNvSpPr>
            <a:spLocks noGrp="1"/>
          </p:cNvSpPr>
          <p:nvPr>
            <p:ph idx="4294967295"/>
          </p:nvPr>
        </p:nvSpPr>
        <p:spPr>
          <a:xfrm>
            <a:off x="685800" y="1447800"/>
            <a:ext cx="8029575" cy="4648200"/>
          </a:xfrm>
        </p:spPr>
        <p:txBody>
          <a:bodyPr/>
          <a:lstStyle/>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lgn="ctr">
              <a:buFontTx/>
              <a:buNone/>
            </a:pPr>
            <a:r>
              <a:rPr lang="en-US" altLang="ko-KR">
                <a:ea typeface="ＭＳ Ｐゴシック" charset="-128"/>
                <a:cs typeface="ＭＳ Ｐゴシック" charset="-128"/>
              </a:rPr>
              <a:t>Anomalous nodes in Twitter(~ 3 billion edges)</a:t>
            </a:r>
          </a:p>
          <a:p>
            <a:pPr algn="ctr">
              <a:buFontTx/>
              <a:buNone/>
            </a:pPr>
            <a:r>
              <a:rPr lang="en-US" altLang="ko-KR">
                <a:ea typeface="ＭＳ Ｐゴシック" charset="-128"/>
                <a:cs typeface="ＭＳ Ｐゴシック" charset="-128"/>
              </a:rPr>
              <a:t>[U Kang, Brendan Meeder, +, PAKDD’11]</a:t>
            </a:r>
          </a:p>
        </p:txBody>
      </p:sp>
      <p:sp>
        <p:nvSpPr>
          <p:cNvPr id="65540"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a:fld id="{501FBDFF-70BE-464B-AF8F-A59072DBC9F4}" type="slidenum">
              <a:rPr lang="ko-KR" altLang="en-US" sz="1800">
                <a:latin typeface="Times New Roman" charset="0"/>
                <a:ea typeface="굴림" charset="-127"/>
                <a:cs typeface="굴림" charset="-127"/>
              </a:rPr>
              <a:pPr algn="r"/>
              <a:t>28</a:t>
            </a:fld>
            <a:endParaRPr lang="en-US" altLang="ko-KR" sz="1800">
              <a:latin typeface="Times New Roman" charset="0"/>
            </a:endParaRPr>
          </a:p>
        </p:txBody>
      </p:sp>
      <p:pic>
        <p:nvPicPr>
          <p:cNvPr id="65541" name="Picture 7"/>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28850" y="1295400"/>
            <a:ext cx="4597400" cy="3313113"/>
          </a:xfrm>
          <a:prstGeom prst="rect">
            <a:avLst/>
          </a:prstGeom>
          <a:noFill/>
          <a:ln w="28575">
            <a:noFill/>
            <a:miter lim="800000"/>
            <a:headEnd type="none" w="sm" len="sm"/>
            <a:tailEnd/>
          </a:ln>
        </p:spPr>
      </p:pic>
      <p:sp>
        <p:nvSpPr>
          <p:cNvPr id="65542" name="Date Placeholder 5"/>
          <p:cNvSpPr>
            <a:spLocks noGrp="1"/>
          </p:cNvSpPr>
          <p:nvPr>
            <p:ph type="dt" sz="quarter" idx="10"/>
          </p:nvPr>
        </p:nvSpPr>
        <p:spPr>
          <a:noFill/>
        </p:spPr>
        <p:txBody>
          <a:bodyPr/>
          <a:lstStyle/>
          <a:p>
            <a:r>
              <a:rPr lang="en-US" smtClean="0"/>
              <a:t>Google, Aug '16</a:t>
            </a:r>
            <a:endParaRPr lang="en-US"/>
          </a:p>
        </p:txBody>
      </p:sp>
      <p:sp>
        <p:nvSpPr>
          <p:cNvPr id="65543" name="Slide Number Placeholder 6"/>
          <p:cNvSpPr>
            <a:spLocks noGrp="1"/>
          </p:cNvSpPr>
          <p:nvPr>
            <p:ph type="sldNum" sz="quarter" idx="12"/>
          </p:nvPr>
        </p:nvSpPr>
        <p:spPr>
          <a:noFill/>
        </p:spPr>
        <p:txBody>
          <a:bodyPr/>
          <a:lstStyle/>
          <a:p>
            <a:fld id="{46E2A072-BB44-C548-90A6-A9142984CD11}" type="slidenum">
              <a:rPr lang="en-US" smtClean="0"/>
              <a:pPr/>
              <a:t>28</a:t>
            </a:fld>
            <a:endParaRPr lang="en-US" smtClean="0"/>
          </a:p>
        </p:txBody>
      </p:sp>
      <p:sp>
        <p:nvSpPr>
          <p:cNvPr id="65544" name="Footer Placeholder 7"/>
          <p:cNvSpPr>
            <a:spLocks noGrp="1"/>
          </p:cNvSpPr>
          <p:nvPr>
            <p:ph type="ftr" sz="quarter" idx="11"/>
          </p:nvPr>
        </p:nvSpPr>
        <p:spPr>
          <a:noFill/>
        </p:spPr>
        <p:txBody>
          <a:bodyPr/>
          <a:lstStyle/>
          <a:p>
            <a:r>
              <a:rPr lang="en-US" smtClean="0"/>
              <a:t>(c) 2016, C. Faloutsos</a:t>
            </a:r>
            <a:endParaRPr lang="en-US"/>
          </a:p>
        </p:txBody>
      </p:sp>
      <p:sp>
        <p:nvSpPr>
          <p:cNvPr id="10" name="Rectangle 9"/>
          <p:cNvSpPr/>
          <p:nvPr/>
        </p:nvSpPr>
        <p:spPr bwMode="auto">
          <a:xfrm>
            <a:off x="3064939" y="1981194"/>
            <a:ext cx="1117600" cy="474134"/>
          </a:xfrm>
          <a:prstGeom prst="rect">
            <a:avLst/>
          </a:prstGeom>
          <a:solidFill>
            <a:schemeClr val="bg1"/>
          </a:solidFill>
          <a:ln w="28575" cap="flat" cmpd="sng" algn="ctr">
            <a:solidFill>
              <a:schemeClr val="bg1"/>
            </a:solidFill>
            <a:prstDash val="solid"/>
            <a:round/>
            <a:headEnd type="none" w="sm" len="sm"/>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600" b="0" i="0" u="none" strike="noStrike" cap="none" normalizeH="0" baseline="0">
              <a:ln>
                <a:noFill/>
              </a:ln>
              <a:solidFill>
                <a:schemeClr val="tx1"/>
              </a:solidFill>
              <a:effectLst/>
              <a:latin typeface="Arial" pitchFamily="-112" charset="0"/>
            </a:endParaRPr>
          </a:p>
        </p:txBody>
      </p:sp>
      <p:cxnSp>
        <p:nvCxnSpPr>
          <p:cNvPr id="11" name="Straight Connector 10"/>
          <p:cNvCxnSpPr/>
          <p:nvPr/>
        </p:nvCxnSpPr>
        <p:spPr bwMode="auto">
          <a:xfrm flipV="1">
            <a:off x="3054350" y="1600200"/>
            <a:ext cx="3035300" cy="2298700"/>
          </a:xfrm>
          <a:prstGeom prst="line">
            <a:avLst/>
          </a:prstGeom>
          <a:solidFill>
            <a:schemeClr val="accent1"/>
          </a:solidFill>
          <a:ln w="50800" cap="flat" cmpd="sng" algn="ctr">
            <a:solidFill>
              <a:schemeClr val="tx1"/>
            </a:solidFill>
            <a:prstDash val="solid"/>
            <a:round/>
            <a:headEnd type="none" w="sm" len="sm"/>
            <a:tailEnd type="none" w="med" len="med"/>
          </a:ln>
          <a:effectLst/>
        </p:spPr>
      </p:cxnSp>
      <p:grpSp>
        <p:nvGrpSpPr>
          <p:cNvPr id="2" name="Group 11"/>
          <p:cNvGrpSpPr/>
          <p:nvPr/>
        </p:nvGrpSpPr>
        <p:grpSpPr>
          <a:xfrm>
            <a:off x="863600" y="1693332"/>
            <a:ext cx="541867" cy="558801"/>
            <a:chOff x="863600" y="1693332"/>
            <a:chExt cx="541867" cy="558801"/>
          </a:xfrm>
        </p:grpSpPr>
        <p:sp>
          <p:nvSpPr>
            <p:cNvPr id="13" name="Regular Pentagon 12"/>
            <p:cNvSpPr/>
            <p:nvPr/>
          </p:nvSpPr>
          <p:spPr bwMode="auto">
            <a:xfrm>
              <a:off x="863600" y="1693333"/>
              <a:ext cx="541867" cy="558800"/>
            </a:xfrm>
            <a:prstGeom prst="pentagon">
              <a:avLst/>
            </a:prstGeom>
            <a:noFill/>
            <a:ln w="28575" cap="flat" cmpd="sng" algn="ctr">
              <a:solidFill>
                <a:schemeClr val="tx1"/>
              </a:solidFill>
              <a:prstDash val="solid"/>
              <a:round/>
              <a:headEnd type="none" w="sm" len="sm"/>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600" b="0" i="0" u="none" strike="noStrike" cap="none" normalizeH="0" baseline="0">
                <a:ln>
                  <a:noFill/>
                </a:ln>
                <a:solidFill>
                  <a:schemeClr val="tx1"/>
                </a:solidFill>
                <a:effectLst/>
                <a:latin typeface="Arial" pitchFamily="-112" charset="0"/>
              </a:endParaRPr>
            </a:p>
          </p:txBody>
        </p:sp>
        <p:cxnSp>
          <p:nvCxnSpPr>
            <p:cNvPr id="14" name="Straight Connector 13"/>
            <p:cNvCxnSpPr>
              <a:stCxn id="13" idx="1"/>
              <a:endCxn id="13" idx="4"/>
            </p:cNvCxnSpPr>
            <p:nvPr/>
          </p:nvCxnSpPr>
          <p:spPr bwMode="auto">
            <a:xfrm rot="10800000" flipH="1" flipV="1">
              <a:off x="863601" y="1906774"/>
              <a:ext cx="438378" cy="345357"/>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5" name="Straight Connector 14"/>
            <p:cNvCxnSpPr>
              <a:stCxn id="13" idx="1"/>
              <a:endCxn id="13" idx="5"/>
            </p:cNvCxnSpPr>
            <p:nvPr/>
          </p:nvCxnSpPr>
          <p:spPr bwMode="auto">
            <a:xfrm rot="10800000" flipH="1">
              <a:off x="863600" y="1906775"/>
              <a:ext cx="541865" cy="1588"/>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6" name="Straight Connector 15"/>
            <p:cNvCxnSpPr>
              <a:stCxn id="13" idx="0"/>
              <a:endCxn id="13" idx="2"/>
            </p:cNvCxnSpPr>
            <p:nvPr/>
          </p:nvCxnSpPr>
          <p:spPr bwMode="auto">
            <a:xfrm rot="16200000" flipH="1" flipV="1">
              <a:off x="771411" y="1889009"/>
              <a:ext cx="558799" cy="167446"/>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7" name="Straight Connector 16"/>
            <p:cNvCxnSpPr>
              <a:stCxn id="13" idx="0"/>
              <a:endCxn id="13" idx="4"/>
            </p:cNvCxnSpPr>
            <p:nvPr/>
          </p:nvCxnSpPr>
          <p:spPr bwMode="auto">
            <a:xfrm rot="16200000" flipH="1">
              <a:off x="938856" y="1889010"/>
              <a:ext cx="558799" cy="167445"/>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8" name="Straight Connector 17"/>
            <p:cNvCxnSpPr>
              <a:stCxn id="13" idx="2"/>
              <a:endCxn id="13" idx="5"/>
            </p:cNvCxnSpPr>
            <p:nvPr/>
          </p:nvCxnSpPr>
          <p:spPr bwMode="auto">
            <a:xfrm rot="5400000" flipH="1" flipV="1">
              <a:off x="1013598" y="1860265"/>
              <a:ext cx="345357" cy="438378"/>
            </a:xfrm>
            <a:prstGeom prst="line">
              <a:avLst/>
            </a:prstGeom>
            <a:solidFill>
              <a:schemeClr val="accent1"/>
            </a:solidFill>
            <a:ln w="3175" cap="flat" cmpd="sng" algn="ctr">
              <a:solidFill>
                <a:schemeClr val="tx1"/>
              </a:solidFill>
              <a:prstDash val="solid"/>
              <a:round/>
              <a:headEnd type="none" w="sm" len="sm"/>
              <a:tailEnd type="none" w="med" len="med"/>
            </a:ln>
            <a:effectLst/>
          </p:spPr>
        </p:cxnSp>
      </p:grpSp>
      <p:pic>
        <p:nvPicPr>
          <p:cNvPr id="19" name="Picture 18" descr="M45url.jpg"/>
          <p:cNvPicPr>
            <a:picLocks noChangeAspect="1"/>
          </p:cNvPicPr>
          <p:nvPr/>
        </p:nvPicPr>
        <p:blipFill>
          <a:blip r:embed="rId3"/>
          <a:stretch>
            <a:fillRect/>
          </a:stretch>
        </p:blipFill>
        <p:spPr>
          <a:xfrm>
            <a:off x="368300" y="3721100"/>
            <a:ext cx="1676400" cy="1117600"/>
          </a:xfrm>
          <a:prstGeom prst="rect">
            <a:avLst/>
          </a:prstGeom>
        </p:spPr>
      </p:pic>
      <p:pic>
        <p:nvPicPr>
          <p:cNvPr id="20" name="Picture 13" descr="twitter-logo_1.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8085138" y="3784600"/>
            <a:ext cx="820738" cy="820738"/>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idx="4294967295"/>
          </p:nvPr>
        </p:nvSpPr>
        <p:spPr>
          <a:xfrm>
            <a:off x="685800" y="609600"/>
            <a:ext cx="8020050" cy="685800"/>
          </a:xfrm>
        </p:spPr>
        <p:txBody>
          <a:bodyPr/>
          <a:lstStyle/>
          <a:p>
            <a:r>
              <a:rPr lang="en-US" altLang="ko-KR">
                <a:ea typeface="ＭＳ Ｐゴシック" charset="-128"/>
                <a:cs typeface="ＭＳ Ｐゴシック" charset="-128"/>
              </a:rPr>
              <a:t>Triangle counting for large graphs?</a:t>
            </a:r>
          </a:p>
        </p:txBody>
      </p:sp>
      <p:sp>
        <p:nvSpPr>
          <p:cNvPr id="65539" name="Content Placeholder 2"/>
          <p:cNvSpPr>
            <a:spLocks noGrp="1"/>
          </p:cNvSpPr>
          <p:nvPr>
            <p:ph idx="4294967295"/>
          </p:nvPr>
        </p:nvSpPr>
        <p:spPr>
          <a:xfrm>
            <a:off x="685800" y="1447800"/>
            <a:ext cx="8029575" cy="4648200"/>
          </a:xfrm>
        </p:spPr>
        <p:txBody>
          <a:bodyPr/>
          <a:lstStyle/>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buFontTx/>
              <a:buNone/>
            </a:pPr>
            <a:endParaRPr lang="en-US" altLang="ko-KR">
              <a:ea typeface="ＭＳ Ｐゴシック" charset="-128"/>
              <a:cs typeface="ＭＳ Ｐゴシック" charset="-128"/>
            </a:endParaRPr>
          </a:p>
          <a:p>
            <a:pPr algn="ctr">
              <a:buFontTx/>
              <a:buNone/>
            </a:pPr>
            <a:r>
              <a:rPr lang="en-US" altLang="ko-KR">
                <a:ea typeface="ＭＳ Ｐゴシック" charset="-128"/>
                <a:cs typeface="ＭＳ Ｐゴシック" charset="-128"/>
              </a:rPr>
              <a:t>Anomalous nodes in Twitter(~ 3 billion edges)</a:t>
            </a:r>
          </a:p>
          <a:p>
            <a:pPr algn="ctr">
              <a:buFontTx/>
              <a:buNone/>
            </a:pPr>
            <a:r>
              <a:rPr lang="en-US" altLang="ko-KR">
                <a:ea typeface="ＭＳ Ｐゴシック" charset="-128"/>
                <a:cs typeface="ＭＳ Ｐゴシック" charset="-128"/>
              </a:rPr>
              <a:t>[U Kang, Brendan Meeder, +, PAKDD’11]</a:t>
            </a:r>
          </a:p>
        </p:txBody>
      </p:sp>
      <p:sp>
        <p:nvSpPr>
          <p:cNvPr id="65540" name="Slide Number Placeholder 5"/>
          <p:cNvSpPr txBox="1">
            <a:spLocks noGrp="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a:fld id="{501FBDFF-70BE-464B-AF8F-A59072DBC9F4}" type="slidenum">
              <a:rPr lang="ko-KR" altLang="en-US" sz="1800">
                <a:latin typeface="Times New Roman" charset="0"/>
                <a:ea typeface="굴림" charset="-127"/>
                <a:cs typeface="굴림" charset="-127"/>
              </a:rPr>
              <a:pPr algn="r"/>
              <a:t>29</a:t>
            </a:fld>
            <a:endParaRPr lang="en-US" altLang="ko-KR" sz="1800">
              <a:latin typeface="Times New Roman" charset="0"/>
            </a:endParaRPr>
          </a:p>
        </p:txBody>
      </p:sp>
      <p:pic>
        <p:nvPicPr>
          <p:cNvPr id="65541" name="Picture 7"/>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28850" y="1295400"/>
            <a:ext cx="4597400" cy="3313113"/>
          </a:xfrm>
          <a:prstGeom prst="rect">
            <a:avLst/>
          </a:prstGeom>
          <a:noFill/>
          <a:ln w="28575">
            <a:noFill/>
            <a:miter lim="800000"/>
            <a:headEnd type="none" w="sm" len="sm"/>
            <a:tailEnd/>
          </a:ln>
        </p:spPr>
      </p:pic>
      <p:sp>
        <p:nvSpPr>
          <p:cNvPr id="65542" name="Date Placeholder 5"/>
          <p:cNvSpPr>
            <a:spLocks noGrp="1"/>
          </p:cNvSpPr>
          <p:nvPr>
            <p:ph type="dt" sz="quarter" idx="10"/>
          </p:nvPr>
        </p:nvSpPr>
        <p:spPr>
          <a:noFill/>
        </p:spPr>
        <p:txBody>
          <a:bodyPr/>
          <a:lstStyle/>
          <a:p>
            <a:r>
              <a:rPr lang="en-US" smtClean="0"/>
              <a:t>Google, Aug '16</a:t>
            </a:r>
            <a:endParaRPr lang="en-US"/>
          </a:p>
        </p:txBody>
      </p:sp>
      <p:sp>
        <p:nvSpPr>
          <p:cNvPr id="65543" name="Slide Number Placeholder 6"/>
          <p:cNvSpPr>
            <a:spLocks noGrp="1"/>
          </p:cNvSpPr>
          <p:nvPr>
            <p:ph type="sldNum" sz="quarter" idx="12"/>
          </p:nvPr>
        </p:nvSpPr>
        <p:spPr>
          <a:noFill/>
        </p:spPr>
        <p:txBody>
          <a:bodyPr/>
          <a:lstStyle/>
          <a:p>
            <a:fld id="{46E2A072-BB44-C548-90A6-A9142984CD11}" type="slidenum">
              <a:rPr lang="en-US" smtClean="0"/>
              <a:pPr/>
              <a:t>29</a:t>
            </a:fld>
            <a:endParaRPr lang="en-US" smtClean="0"/>
          </a:p>
        </p:txBody>
      </p:sp>
      <p:sp>
        <p:nvSpPr>
          <p:cNvPr id="65544" name="Footer Placeholder 7"/>
          <p:cNvSpPr>
            <a:spLocks noGrp="1"/>
          </p:cNvSpPr>
          <p:nvPr>
            <p:ph type="ftr" sz="quarter" idx="11"/>
          </p:nvPr>
        </p:nvSpPr>
        <p:spPr>
          <a:noFill/>
        </p:spPr>
        <p:txBody>
          <a:bodyPr/>
          <a:lstStyle/>
          <a:p>
            <a:r>
              <a:rPr lang="en-US" smtClean="0"/>
              <a:t>(c) 2016, C. Faloutsos</a:t>
            </a:r>
            <a:endParaRPr lang="en-US"/>
          </a:p>
        </p:txBody>
      </p:sp>
      <p:cxnSp>
        <p:nvCxnSpPr>
          <p:cNvPr id="9" name="Straight Connector 8"/>
          <p:cNvCxnSpPr/>
          <p:nvPr/>
        </p:nvCxnSpPr>
        <p:spPr bwMode="auto">
          <a:xfrm flipV="1">
            <a:off x="3054350" y="1600200"/>
            <a:ext cx="3035300" cy="2298700"/>
          </a:xfrm>
          <a:prstGeom prst="line">
            <a:avLst/>
          </a:prstGeom>
          <a:solidFill>
            <a:schemeClr val="accent1"/>
          </a:solidFill>
          <a:ln w="50800" cap="flat" cmpd="sng" algn="ctr">
            <a:solidFill>
              <a:schemeClr val="tx1"/>
            </a:solidFill>
            <a:prstDash val="solid"/>
            <a:round/>
            <a:headEnd type="none" w="sm" len="sm"/>
            <a:tailEnd type="none" w="med" len="med"/>
          </a:ln>
          <a:effectLst/>
        </p:spPr>
      </p:cxnSp>
      <p:grpSp>
        <p:nvGrpSpPr>
          <p:cNvPr id="10" name="Group 9"/>
          <p:cNvGrpSpPr/>
          <p:nvPr/>
        </p:nvGrpSpPr>
        <p:grpSpPr>
          <a:xfrm>
            <a:off x="863600" y="1693332"/>
            <a:ext cx="541867" cy="558801"/>
            <a:chOff x="863600" y="1693332"/>
            <a:chExt cx="541867" cy="558801"/>
          </a:xfrm>
        </p:grpSpPr>
        <p:sp>
          <p:nvSpPr>
            <p:cNvPr id="11" name="Regular Pentagon 10"/>
            <p:cNvSpPr/>
            <p:nvPr/>
          </p:nvSpPr>
          <p:spPr bwMode="auto">
            <a:xfrm>
              <a:off x="863600" y="1693333"/>
              <a:ext cx="541867" cy="558800"/>
            </a:xfrm>
            <a:prstGeom prst="pentagon">
              <a:avLst/>
            </a:prstGeom>
            <a:noFill/>
            <a:ln w="28575" cap="flat" cmpd="sng" algn="ctr">
              <a:solidFill>
                <a:schemeClr val="tx1"/>
              </a:solidFill>
              <a:prstDash val="solid"/>
              <a:round/>
              <a:headEnd type="none" w="sm" len="sm"/>
              <a:tailEnd type="triangl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en-US" sz="2600" b="0" i="0" u="none" strike="noStrike" cap="none" normalizeH="0" baseline="0">
                <a:ln>
                  <a:noFill/>
                </a:ln>
                <a:solidFill>
                  <a:schemeClr val="tx1"/>
                </a:solidFill>
                <a:effectLst/>
                <a:latin typeface="Arial" pitchFamily="-112" charset="0"/>
              </a:endParaRPr>
            </a:p>
          </p:txBody>
        </p:sp>
        <p:cxnSp>
          <p:nvCxnSpPr>
            <p:cNvPr id="12" name="Straight Connector 11"/>
            <p:cNvCxnSpPr>
              <a:stCxn id="11" idx="1"/>
              <a:endCxn id="11" idx="4"/>
            </p:cNvCxnSpPr>
            <p:nvPr/>
          </p:nvCxnSpPr>
          <p:spPr bwMode="auto">
            <a:xfrm rot="10800000" flipH="1" flipV="1">
              <a:off x="863601" y="1906774"/>
              <a:ext cx="438378" cy="345357"/>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3" name="Straight Connector 12"/>
            <p:cNvCxnSpPr>
              <a:stCxn id="11" idx="1"/>
              <a:endCxn id="11" idx="5"/>
            </p:cNvCxnSpPr>
            <p:nvPr/>
          </p:nvCxnSpPr>
          <p:spPr bwMode="auto">
            <a:xfrm rot="10800000" flipH="1">
              <a:off x="863600" y="1906775"/>
              <a:ext cx="541865" cy="1588"/>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4" name="Straight Connector 13"/>
            <p:cNvCxnSpPr>
              <a:stCxn id="11" idx="0"/>
              <a:endCxn id="11" idx="2"/>
            </p:cNvCxnSpPr>
            <p:nvPr/>
          </p:nvCxnSpPr>
          <p:spPr bwMode="auto">
            <a:xfrm rot="16200000" flipH="1" flipV="1">
              <a:off x="771411" y="1889009"/>
              <a:ext cx="558799" cy="167446"/>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5" name="Straight Connector 14"/>
            <p:cNvCxnSpPr>
              <a:stCxn id="11" idx="0"/>
              <a:endCxn id="11" idx="4"/>
            </p:cNvCxnSpPr>
            <p:nvPr/>
          </p:nvCxnSpPr>
          <p:spPr bwMode="auto">
            <a:xfrm rot="16200000" flipH="1">
              <a:off x="938856" y="1889010"/>
              <a:ext cx="558799" cy="167445"/>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6" name="Straight Connector 15"/>
            <p:cNvCxnSpPr>
              <a:stCxn id="11" idx="2"/>
              <a:endCxn id="11" idx="5"/>
            </p:cNvCxnSpPr>
            <p:nvPr/>
          </p:nvCxnSpPr>
          <p:spPr bwMode="auto">
            <a:xfrm rot="5400000" flipH="1" flipV="1">
              <a:off x="1013598" y="1860265"/>
              <a:ext cx="345357" cy="438378"/>
            </a:xfrm>
            <a:prstGeom prst="line">
              <a:avLst/>
            </a:prstGeom>
            <a:solidFill>
              <a:schemeClr val="accent1"/>
            </a:solidFill>
            <a:ln w="3175" cap="flat" cmpd="sng" algn="ctr">
              <a:solidFill>
                <a:schemeClr val="tx1"/>
              </a:solidFill>
              <a:prstDash val="solid"/>
              <a:round/>
              <a:headEnd type="none" w="sm" len="sm"/>
              <a:tailEnd type="none" w="med" len="med"/>
            </a:ln>
            <a:effectLst/>
          </p:spPr>
        </p:cxnSp>
      </p:grpSp>
      <p:pic>
        <p:nvPicPr>
          <p:cNvPr id="17" name="Picture 16" descr="M45url.jpg"/>
          <p:cNvPicPr>
            <a:picLocks noChangeAspect="1"/>
          </p:cNvPicPr>
          <p:nvPr/>
        </p:nvPicPr>
        <p:blipFill>
          <a:blip r:embed="rId3"/>
          <a:stretch>
            <a:fillRect/>
          </a:stretch>
        </p:blipFill>
        <p:spPr>
          <a:xfrm>
            <a:off x="368300" y="3721100"/>
            <a:ext cx="1676400" cy="1117600"/>
          </a:xfrm>
          <a:prstGeom prst="rect">
            <a:avLst/>
          </a:prstGeom>
        </p:spPr>
      </p:pic>
      <p:pic>
        <p:nvPicPr>
          <p:cNvPr id="18" name="Picture 13" descr="twitter-logo_1.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8085138" y="3784600"/>
            <a:ext cx="820738" cy="820738"/>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a:noFill/>
        </p:spPr>
        <p:txBody>
          <a:bodyPr/>
          <a:lstStyle/>
          <a:p>
            <a:r>
              <a:rPr lang="en-US" smtClean="0"/>
              <a:t>(c) 2016, C. Faloutsos</a:t>
            </a:r>
            <a:endParaRPr lang="en-US"/>
          </a:p>
        </p:txBody>
      </p:sp>
      <p:sp>
        <p:nvSpPr>
          <p:cNvPr id="22531" name="Slide Number Placeholder 5"/>
          <p:cNvSpPr>
            <a:spLocks noGrp="1"/>
          </p:cNvSpPr>
          <p:nvPr>
            <p:ph type="sldNum" sz="quarter" idx="12"/>
          </p:nvPr>
        </p:nvSpPr>
        <p:spPr>
          <a:noFill/>
        </p:spPr>
        <p:txBody>
          <a:bodyPr/>
          <a:lstStyle/>
          <a:p>
            <a:fld id="{CA9CF61F-D18B-5946-9F36-FA97BCA712E8}" type="slidenum">
              <a:rPr lang="en-US" smtClean="0"/>
              <a:pPr/>
              <a:t>3</a:t>
            </a:fld>
            <a:endParaRPr lang="en-US" smtClean="0"/>
          </a:p>
        </p:txBody>
      </p:sp>
      <p:sp>
        <p:nvSpPr>
          <p:cNvPr id="22532" name="Rectangle 2"/>
          <p:cNvSpPr>
            <a:spLocks noGrp="1" noChangeArrowheads="1"/>
          </p:cNvSpPr>
          <p:nvPr>
            <p:ph type="title"/>
          </p:nvPr>
        </p:nvSpPr>
        <p:spPr/>
        <p:txBody>
          <a:bodyPr/>
          <a:lstStyle/>
          <a:p>
            <a:r>
              <a:rPr lang="en-US" sz="3600" dirty="0" smtClean="0">
                <a:ea typeface="ＭＳ Ｐゴシック" charset="-128"/>
                <a:cs typeface="ＭＳ Ｐゴシック" charset="-128"/>
              </a:rPr>
              <a:t>Roadmap</a:t>
            </a:r>
            <a:endParaRPr lang="en-US" sz="3600" dirty="0">
              <a:ea typeface="ＭＳ Ｐゴシック" charset="-128"/>
              <a:cs typeface="ＭＳ Ｐゴシック" charset="-128"/>
            </a:endParaRPr>
          </a:p>
        </p:txBody>
      </p:sp>
      <p:sp>
        <p:nvSpPr>
          <p:cNvPr id="22533" name="Rectangle 3"/>
          <p:cNvSpPr>
            <a:spLocks noGrp="1" noChangeArrowheads="1"/>
          </p:cNvSpPr>
          <p:nvPr>
            <p:ph type="body" idx="1"/>
          </p:nvPr>
        </p:nvSpPr>
        <p:spPr/>
        <p:txBody>
          <a:bodyPr/>
          <a:lstStyle/>
          <a:p>
            <a:r>
              <a:rPr lang="en-US" dirty="0" smtClean="0">
                <a:ea typeface="ＭＳ Ｐゴシック" charset="-128"/>
                <a:cs typeface="ＭＳ Ｐゴシック" charset="-128"/>
              </a:rPr>
              <a:t>Introduction </a:t>
            </a:r>
            <a:r>
              <a:rPr lang="en-US" dirty="0">
                <a:ea typeface="ＭＳ Ｐゴシック" charset="-128"/>
                <a:cs typeface="ＭＳ Ｐゴシック" charset="-128"/>
              </a:rPr>
              <a:t>– </a:t>
            </a:r>
            <a:r>
              <a:rPr lang="en-US" dirty="0" smtClean="0">
                <a:ea typeface="ＭＳ Ｐゴシック" charset="-128"/>
                <a:cs typeface="ＭＳ Ｐゴシック" charset="-128"/>
              </a:rPr>
              <a:t>Motivation</a:t>
            </a:r>
          </a:p>
          <a:p>
            <a:pPr lvl="1"/>
            <a:r>
              <a:rPr lang="en-US" dirty="0" smtClean="0">
                <a:ea typeface="ＭＳ Ｐゴシック" charset="-128"/>
                <a:cs typeface="ＭＳ Ｐゴシック" charset="-128"/>
              </a:rPr>
              <a:t>Why study (big) graphs?</a:t>
            </a:r>
          </a:p>
          <a:p>
            <a:r>
              <a:rPr lang="en-US" dirty="0" smtClean="0">
                <a:ea typeface="ＭＳ Ｐゴシック" charset="-128"/>
                <a:cs typeface="ＭＳ Ｐゴシック" charset="-128"/>
              </a:rPr>
              <a:t>Part#</a:t>
            </a:r>
            <a:r>
              <a:rPr lang="en-US" dirty="0">
                <a:ea typeface="ＭＳ Ｐゴシック" charset="-128"/>
                <a:cs typeface="ＭＳ Ｐゴシック" charset="-128"/>
              </a:rPr>
              <a:t>1: Patterns in </a:t>
            </a:r>
            <a:r>
              <a:rPr lang="en-US" dirty="0" smtClean="0">
                <a:ea typeface="ＭＳ Ｐゴシック" charset="-128"/>
                <a:cs typeface="ＭＳ Ｐゴシック" charset="-128"/>
              </a:rPr>
              <a:t>graphs</a:t>
            </a:r>
          </a:p>
          <a:p>
            <a:r>
              <a:rPr lang="en-US" dirty="0" smtClean="0">
                <a:ea typeface="ＭＳ Ｐゴシック" charset="-128"/>
                <a:cs typeface="ＭＳ Ｐゴシック" charset="-128"/>
              </a:rPr>
              <a:t>Part#2: time-evolving graphs; tensors</a:t>
            </a:r>
          </a:p>
          <a:p>
            <a:r>
              <a:rPr lang="en-US" dirty="0" smtClean="0">
                <a:ea typeface="ＭＳ Ｐゴシック" charset="-128"/>
                <a:cs typeface="ＭＳ Ｐゴシック" charset="-128"/>
              </a:rPr>
              <a:t>Part#3: time sequences</a:t>
            </a:r>
          </a:p>
          <a:p>
            <a:r>
              <a:rPr lang="en-US" dirty="0" smtClean="0">
                <a:ea typeface="ＭＳ Ｐゴシック" charset="-128"/>
                <a:cs typeface="ＭＳ Ｐゴシック" charset="-128"/>
              </a:rPr>
              <a:t>Conclusions</a:t>
            </a:r>
          </a:p>
        </p:txBody>
      </p:sp>
      <p:sp>
        <p:nvSpPr>
          <p:cNvPr id="22534" name="AutoShape 4"/>
          <p:cNvSpPr>
            <a:spLocks noChangeArrowheads="1"/>
          </p:cNvSpPr>
          <p:nvPr/>
        </p:nvSpPr>
        <p:spPr bwMode="auto">
          <a:xfrm>
            <a:off x="201613" y="1641475"/>
            <a:ext cx="377825" cy="290513"/>
          </a:xfrm>
          <a:prstGeom prst="rightArrow">
            <a:avLst>
              <a:gd name="adj1" fmla="val 50000"/>
              <a:gd name="adj2" fmla="val 32514"/>
            </a:avLst>
          </a:prstGeom>
          <a:solidFill>
            <a:schemeClr val="tx2"/>
          </a:solidFill>
          <a:ln w="28575">
            <a:solidFill>
              <a:schemeClr val="tx2"/>
            </a:solidFill>
            <a:miter lim="800000"/>
            <a:headEnd type="none" w="sm" len="sm"/>
            <a:tailEnd/>
          </a:ln>
        </p:spPr>
        <p:txBody>
          <a:bodyPr wrap="none" anchor="ctr">
            <a:prstTxWarp prst="textNoShape">
              <a:avLst/>
            </a:prstTxWarp>
          </a:bodyPr>
          <a:lstStyle/>
          <a:p>
            <a:endParaRPr lang="en-US"/>
          </a:p>
        </p:txBody>
      </p:sp>
      <p:sp>
        <p:nvSpPr>
          <p:cNvPr id="22535" name="Date Placeholder 7"/>
          <p:cNvSpPr>
            <a:spLocks noGrp="1"/>
          </p:cNvSpPr>
          <p:nvPr>
            <p:ph type="dt" sz="quarter" idx="10"/>
          </p:nvPr>
        </p:nvSpPr>
        <p:spPr>
          <a:noFill/>
        </p:spPr>
        <p:txBody>
          <a:bodyPr/>
          <a:lstStyle/>
          <a:p>
            <a:r>
              <a:rPr lang="en-US" smtClean="0"/>
              <a:t>Google, Aug '16</a:t>
            </a:r>
            <a:endParaRPr lang="en-US"/>
          </a:p>
        </p:txBody>
      </p:sp>
      <p:pic>
        <p:nvPicPr>
          <p:cNvPr id="8" name="Picture 7" descr="energygen-roads.jpg"/>
          <p:cNvPicPr>
            <a:picLocks noChangeAspect="1"/>
          </p:cNvPicPr>
          <p:nvPr/>
        </p:nvPicPr>
        <p:blipFill>
          <a:blip r:embed="rId2"/>
          <a:srcRect/>
          <a:stretch>
            <a:fillRect/>
          </a:stretch>
        </p:blipFill>
        <p:spPr bwMode="auto">
          <a:xfrm>
            <a:off x="6267450" y="1371600"/>
            <a:ext cx="2457450" cy="121285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685800" y="520700"/>
            <a:ext cx="7772400" cy="685800"/>
          </a:xfrm>
        </p:spPr>
        <p:txBody>
          <a:bodyPr/>
          <a:lstStyle/>
          <a:p>
            <a:pPr algn="l" eaLnBrk="1" hangingPunct="1"/>
            <a:r>
              <a:rPr lang="en-US" dirty="0" smtClean="0">
                <a:solidFill>
                  <a:srgbClr val="A50021"/>
                </a:solidFill>
              </a:rPr>
              <a:t>MORE Graph Patterns</a:t>
            </a:r>
            <a:endParaRPr lang="en-US" dirty="0">
              <a:solidFill>
                <a:srgbClr val="A50021"/>
              </a:solidFill>
            </a:endParaRPr>
          </a:p>
        </p:txBody>
      </p:sp>
      <p:sp>
        <p:nvSpPr>
          <p:cNvPr id="4" name="Date Placeholder 3"/>
          <p:cNvSpPr>
            <a:spLocks noGrp="1"/>
          </p:cNvSpPr>
          <p:nvPr>
            <p:ph type="dt" sz="quarter" idx="10"/>
          </p:nvPr>
        </p:nvSpPr>
        <p:spPr/>
        <p:txBody>
          <a:bodyPr/>
          <a:lstStyle/>
          <a:p>
            <a:r>
              <a:rPr lang="en-US" smtClean="0"/>
              <a:t>Google, Aug '16</a:t>
            </a:r>
            <a:endParaRPr lang="en-US"/>
          </a:p>
        </p:txBody>
      </p:sp>
      <p:sp>
        <p:nvSpPr>
          <p:cNvPr id="5" name="Footer Placeholder 4"/>
          <p:cNvSpPr>
            <a:spLocks noGrp="1"/>
          </p:cNvSpPr>
          <p:nvPr>
            <p:ph type="ftr" sz="quarter" idx="11"/>
          </p:nvPr>
        </p:nvSpPr>
        <p:spPr/>
        <p:txBody>
          <a:bodyPr/>
          <a:lstStyle/>
          <a:p>
            <a:pPr>
              <a:defRPr/>
            </a:pPr>
            <a:r>
              <a:rPr lang="en-US" smtClean="0"/>
              <a:t>(c) 2016, C. Faloutsos</a:t>
            </a:r>
            <a:endParaRPr lang="en-US" dirty="0"/>
          </a:p>
        </p:txBody>
      </p:sp>
      <p:sp>
        <p:nvSpPr>
          <p:cNvPr id="6" name="Slide Number Placeholder 5"/>
          <p:cNvSpPr>
            <a:spLocks noGrp="1"/>
          </p:cNvSpPr>
          <p:nvPr>
            <p:ph type="sldNum" sz="quarter" idx="12"/>
          </p:nvPr>
        </p:nvSpPr>
        <p:spPr/>
        <p:txBody>
          <a:bodyPr/>
          <a:lstStyle/>
          <a:p>
            <a:fld id="{3473F805-5B2F-1D45-B29B-98B97BB8183B}" type="slidenum">
              <a:rPr lang="en-US"/>
              <a:pPr/>
              <a:t>30</a:t>
            </a:fld>
            <a:endParaRPr lang="en-US"/>
          </a:p>
        </p:txBody>
      </p:sp>
      <p:pic>
        <p:nvPicPr>
          <p:cNvPr id="9222" name="Picture 6" descr="Picture3.png"/>
          <p:cNvPicPr>
            <a:picLocks noChangeAspect="1"/>
          </p:cNvPicPr>
          <p:nvPr/>
        </p:nvPicPr>
        <p:blipFill>
          <a:blip r:embed="rId2"/>
          <a:srcRect/>
          <a:stretch>
            <a:fillRect/>
          </a:stretch>
        </p:blipFill>
        <p:spPr bwMode="auto">
          <a:xfrm>
            <a:off x="234950" y="1060450"/>
            <a:ext cx="8832850" cy="5340350"/>
          </a:xfrm>
          <a:prstGeom prst="rect">
            <a:avLst/>
          </a:prstGeom>
          <a:noFill/>
          <a:ln w="9525">
            <a:noFill/>
            <a:miter lim="800000"/>
            <a:headEnd/>
            <a:tailEnd/>
          </a:ln>
        </p:spPr>
      </p:pic>
      <p:sp>
        <p:nvSpPr>
          <p:cNvPr id="8" name="TextBox 7"/>
          <p:cNvSpPr txBox="1"/>
          <p:nvPr/>
        </p:nvSpPr>
        <p:spPr>
          <a:xfrm>
            <a:off x="878867" y="2298700"/>
            <a:ext cx="662135" cy="769441"/>
          </a:xfrm>
          <a:prstGeom prst="rect">
            <a:avLst/>
          </a:prstGeom>
          <a:noFill/>
        </p:spPr>
        <p:txBody>
          <a:bodyPr wrap="none" rtlCol="0">
            <a:spAutoFit/>
          </a:bodyPr>
          <a:lstStyle/>
          <a:p>
            <a:r>
              <a:rPr lang="en-US" sz="4400" b="1" dirty="0" smtClean="0">
                <a:solidFill>
                  <a:srgbClr val="008000"/>
                </a:solidFill>
                <a:latin typeface="Zapf Dingbats"/>
                <a:ea typeface="Zapf Dingbats"/>
                <a:cs typeface="Zapf Dingbats"/>
              </a:rPr>
              <a:t>✔</a:t>
            </a:r>
            <a:endParaRPr lang="en-US" b="1" dirty="0">
              <a:solidFill>
                <a:srgbClr val="008000"/>
              </a:solidFill>
            </a:endParaRPr>
          </a:p>
        </p:txBody>
      </p:sp>
      <p:sp>
        <p:nvSpPr>
          <p:cNvPr id="9" name="TextBox 8"/>
          <p:cNvSpPr txBox="1"/>
          <p:nvPr/>
        </p:nvSpPr>
        <p:spPr>
          <a:xfrm>
            <a:off x="891567" y="1993900"/>
            <a:ext cx="662135" cy="769441"/>
          </a:xfrm>
          <a:prstGeom prst="rect">
            <a:avLst/>
          </a:prstGeom>
          <a:noFill/>
        </p:spPr>
        <p:txBody>
          <a:bodyPr wrap="none" rtlCol="0">
            <a:spAutoFit/>
          </a:bodyPr>
          <a:lstStyle/>
          <a:p>
            <a:r>
              <a:rPr lang="en-US" sz="4400" b="1" dirty="0" smtClean="0">
                <a:solidFill>
                  <a:srgbClr val="008000"/>
                </a:solidFill>
                <a:latin typeface="Zapf Dingbats"/>
                <a:ea typeface="Zapf Dingbats"/>
                <a:cs typeface="Zapf Dingbats"/>
              </a:rPr>
              <a:t>✔</a:t>
            </a:r>
            <a:endParaRPr lang="en-US" b="1" dirty="0">
              <a:solidFill>
                <a:srgbClr val="008000"/>
              </a:solidFill>
            </a:endParaRPr>
          </a:p>
        </p:txBody>
      </p:sp>
      <p:sp>
        <p:nvSpPr>
          <p:cNvPr id="10" name="TextBox 9"/>
          <p:cNvSpPr txBox="1"/>
          <p:nvPr/>
        </p:nvSpPr>
        <p:spPr>
          <a:xfrm>
            <a:off x="891567" y="1435100"/>
            <a:ext cx="662135" cy="769441"/>
          </a:xfrm>
          <a:prstGeom prst="rect">
            <a:avLst/>
          </a:prstGeom>
          <a:noFill/>
        </p:spPr>
        <p:txBody>
          <a:bodyPr wrap="none" rtlCol="0">
            <a:spAutoFit/>
          </a:bodyPr>
          <a:lstStyle/>
          <a:p>
            <a:r>
              <a:rPr lang="en-US" sz="4400" b="1" dirty="0" smtClean="0">
                <a:solidFill>
                  <a:srgbClr val="008000"/>
                </a:solidFill>
                <a:latin typeface="Zapf Dingbats"/>
                <a:ea typeface="Zapf Dingbats"/>
                <a:cs typeface="Zapf Dingbats"/>
              </a:rPr>
              <a:t>✔</a:t>
            </a:r>
            <a:endParaRPr lang="en-US" b="1" dirty="0">
              <a:solidFill>
                <a:srgbClr val="008000"/>
              </a:solidFill>
            </a:endParaRPr>
          </a:p>
        </p:txBody>
      </p:sp>
      <p:sp>
        <p:nvSpPr>
          <p:cNvPr id="13" name="TextBox 12"/>
          <p:cNvSpPr txBox="1"/>
          <p:nvPr/>
        </p:nvSpPr>
        <p:spPr>
          <a:xfrm>
            <a:off x="0" y="5965448"/>
            <a:ext cx="9144000" cy="892552"/>
          </a:xfrm>
          <a:prstGeom prst="rect">
            <a:avLst/>
          </a:prstGeom>
          <a:solidFill>
            <a:srgbClr val="FF6600"/>
          </a:solidFill>
        </p:spPr>
        <p:txBody>
          <a:bodyPr wrap="square" rtlCol="0">
            <a:spAutoFit/>
          </a:bodyPr>
          <a:lstStyle/>
          <a:p>
            <a:pPr algn="l"/>
            <a:r>
              <a:rPr lang="en-US" i="1" dirty="0" smtClean="0">
                <a:solidFill>
                  <a:schemeClr val="bg1"/>
                </a:solidFill>
              </a:rPr>
              <a:t>RTG: A Recursive Realistic Graph Generator using Random Typing</a:t>
            </a:r>
            <a:r>
              <a:rPr lang="en-US" dirty="0" smtClean="0">
                <a:solidFill>
                  <a:schemeClr val="bg1"/>
                </a:solidFill>
              </a:rPr>
              <a:t> Leman </a:t>
            </a:r>
            <a:r>
              <a:rPr lang="en-US" dirty="0" err="1" smtClean="0">
                <a:solidFill>
                  <a:schemeClr val="bg1"/>
                </a:solidFill>
              </a:rPr>
              <a:t>Akoglu</a:t>
            </a:r>
            <a:r>
              <a:rPr lang="en-US" dirty="0" smtClean="0">
                <a:solidFill>
                  <a:schemeClr val="bg1"/>
                </a:solidFill>
              </a:rPr>
              <a:t> and Christos </a:t>
            </a:r>
            <a:r>
              <a:rPr lang="en-US" dirty="0" err="1" smtClean="0">
                <a:solidFill>
                  <a:schemeClr val="bg1"/>
                </a:solidFill>
              </a:rPr>
              <a:t>Faloutsos</a:t>
            </a:r>
            <a:r>
              <a:rPr lang="en-US" dirty="0" smtClean="0">
                <a:solidFill>
                  <a:schemeClr val="bg1"/>
                </a:solidFill>
              </a:rPr>
              <a:t>. </a:t>
            </a:r>
            <a:r>
              <a:rPr lang="en-US" i="1" dirty="0" smtClean="0">
                <a:solidFill>
                  <a:schemeClr val="bg1"/>
                </a:solidFill>
              </a:rPr>
              <a:t>PKDD</a:t>
            </a:r>
            <a:r>
              <a:rPr lang="en-US" dirty="0" smtClean="0">
                <a:solidFill>
                  <a:schemeClr val="bg1"/>
                </a:solidFill>
              </a:rPr>
              <a:t>’09. </a:t>
            </a:r>
            <a:endParaRPr lang="en-US"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685800" y="520700"/>
            <a:ext cx="7772400" cy="685800"/>
          </a:xfrm>
        </p:spPr>
        <p:txBody>
          <a:bodyPr/>
          <a:lstStyle/>
          <a:p>
            <a:pPr algn="l" eaLnBrk="1" hangingPunct="1"/>
            <a:r>
              <a:rPr lang="en-US" dirty="0" smtClean="0">
                <a:solidFill>
                  <a:srgbClr val="A50021"/>
                </a:solidFill>
              </a:rPr>
              <a:t>MORE Graph Patterns</a:t>
            </a:r>
            <a:endParaRPr lang="en-US" dirty="0">
              <a:solidFill>
                <a:srgbClr val="A50021"/>
              </a:solidFill>
            </a:endParaRPr>
          </a:p>
        </p:txBody>
      </p:sp>
      <p:sp>
        <p:nvSpPr>
          <p:cNvPr id="4" name="Date Placeholder 3"/>
          <p:cNvSpPr>
            <a:spLocks noGrp="1"/>
          </p:cNvSpPr>
          <p:nvPr>
            <p:ph type="dt" sz="quarter" idx="10"/>
          </p:nvPr>
        </p:nvSpPr>
        <p:spPr/>
        <p:txBody>
          <a:bodyPr/>
          <a:lstStyle/>
          <a:p>
            <a:r>
              <a:rPr lang="en-US" smtClean="0"/>
              <a:t>Google, Aug '16</a:t>
            </a:r>
            <a:endParaRPr lang="en-US"/>
          </a:p>
        </p:txBody>
      </p:sp>
      <p:sp>
        <p:nvSpPr>
          <p:cNvPr id="5" name="Footer Placeholder 4"/>
          <p:cNvSpPr>
            <a:spLocks noGrp="1"/>
          </p:cNvSpPr>
          <p:nvPr>
            <p:ph type="ftr" sz="quarter" idx="11"/>
          </p:nvPr>
        </p:nvSpPr>
        <p:spPr/>
        <p:txBody>
          <a:bodyPr/>
          <a:lstStyle/>
          <a:p>
            <a:pPr>
              <a:defRPr/>
            </a:pPr>
            <a:r>
              <a:rPr lang="en-US" smtClean="0"/>
              <a:t>(c) 2016, C. Faloutsos</a:t>
            </a:r>
            <a:endParaRPr lang="en-US" dirty="0"/>
          </a:p>
        </p:txBody>
      </p:sp>
      <p:sp>
        <p:nvSpPr>
          <p:cNvPr id="6" name="Slide Number Placeholder 5"/>
          <p:cNvSpPr>
            <a:spLocks noGrp="1"/>
          </p:cNvSpPr>
          <p:nvPr>
            <p:ph type="sldNum" sz="quarter" idx="12"/>
          </p:nvPr>
        </p:nvSpPr>
        <p:spPr/>
        <p:txBody>
          <a:bodyPr/>
          <a:lstStyle/>
          <a:p>
            <a:fld id="{3473F805-5B2F-1D45-B29B-98B97BB8183B}" type="slidenum">
              <a:rPr lang="en-US"/>
              <a:pPr/>
              <a:t>31</a:t>
            </a:fld>
            <a:endParaRPr lang="en-US"/>
          </a:p>
        </p:txBody>
      </p:sp>
      <p:pic>
        <p:nvPicPr>
          <p:cNvPr id="9222" name="Picture 6" descr="Picture3.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61950" y="1276350"/>
            <a:ext cx="2649755" cy="1601922"/>
          </a:xfrm>
          <a:prstGeom prst="rect">
            <a:avLst/>
          </a:prstGeom>
          <a:noFill/>
          <a:ln w="9525">
            <a:noFill/>
            <a:miter lim="800000"/>
            <a:headEnd/>
            <a:tailEnd/>
          </a:ln>
        </p:spPr>
      </p:pic>
      <p:sp>
        <p:nvSpPr>
          <p:cNvPr id="7" name="TextBox 6"/>
          <p:cNvSpPr txBox="1"/>
          <p:nvPr/>
        </p:nvSpPr>
        <p:spPr>
          <a:xfrm>
            <a:off x="263832" y="3035300"/>
            <a:ext cx="5921068" cy="2554545"/>
          </a:xfrm>
          <a:prstGeom prst="rect">
            <a:avLst/>
          </a:prstGeom>
          <a:noFill/>
        </p:spPr>
        <p:txBody>
          <a:bodyPr wrap="square" rtlCol="0">
            <a:spAutoFit/>
          </a:bodyPr>
          <a:lstStyle/>
          <a:p>
            <a:pPr algn="l">
              <a:buFont typeface="Arial"/>
              <a:buChar char="•"/>
            </a:pPr>
            <a:r>
              <a:rPr lang="en-US" sz="2000" dirty="0" smtClean="0"/>
              <a:t> Mary McGlohon, Leman Akoglu, Christos Faloutsos. </a:t>
            </a:r>
            <a:r>
              <a:rPr lang="en-US" sz="2000" i="1" dirty="0" smtClean="0"/>
              <a:t>Statistical Properties of Social Networks. </a:t>
            </a:r>
            <a:r>
              <a:rPr lang="en-US" sz="2000" dirty="0" smtClean="0"/>
              <a:t>in "Social Network Data Analytics” (Ed.: </a:t>
            </a:r>
            <a:r>
              <a:rPr lang="en-US" sz="2000" dirty="0" err="1" smtClean="0"/>
              <a:t>Charu</a:t>
            </a:r>
            <a:r>
              <a:rPr lang="en-US" sz="2000" dirty="0" smtClean="0"/>
              <a:t> </a:t>
            </a:r>
            <a:r>
              <a:rPr lang="en-US" sz="2000" dirty="0" err="1" smtClean="0"/>
              <a:t>Aggarwal</a:t>
            </a:r>
            <a:r>
              <a:rPr lang="en-US" sz="2000" dirty="0" smtClean="0"/>
              <a:t>)</a:t>
            </a:r>
          </a:p>
          <a:p>
            <a:pPr algn="l">
              <a:buFont typeface="Arial"/>
              <a:buChar char="•"/>
            </a:pPr>
            <a:endParaRPr lang="en-US" sz="2000" dirty="0" smtClean="0"/>
          </a:p>
          <a:p>
            <a:pPr algn="l">
              <a:buFont typeface="Arial"/>
              <a:buChar char="•"/>
            </a:pPr>
            <a:r>
              <a:rPr lang="en-US" sz="2000" dirty="0" smtClean="0"/>
              <a:t> Deepayan Chakrabarti and Christos Faloutsos, </a:t>
            </a:r>
            <a:r>
              <a:rPr lang="en-US" sz="2000" i="1" dirty="0" smtClean="0">
                <a:hlinkClick r:id="rId3"/>
              </a:rPr>
              <a:t>Graph Mining: Laws, Tools, and Case Studies</a:t>
            </a:r>
            <a:r>
              <a:rPr lang="en-US" sz="2000" dirty="0" smtClean="0">
                <a:hlinkClick r:id="rId3"/>
              </a:rPr>
              <a:t> </a:t>
            </a:r>
            <a:r>
              <a:rPr lang="en-US" sz="2000" dirty="0" smtClean="0"/>
              <a:t>Oct. 2012, Morgan Claypool. </a:t>
            </a:r>
          </a:p>
        </p:txBody>
      </p:sp>
      <p:pic>
        <p:nvPicPr>
          <p:cNvPr id="8" name="Picture 7" descr="book-gm.jpg"/>
          <p:cNvPicPr>
            <a:picLocks noChangeAspect="1"/>
          </p:cNvPicPr>
          <p:nvPr/>
        </p:nvPicPr>
        <p:blipFill>
          <a:blip r:embed="rId4"/>
          <a:stretch>
            <a:fillRect/>
          </a:stretch>
        </p:blipFill>
        <p:spPr>
          <a:xfrm>
            <a:off x="7475747" y="4362646"/>
            <a:ext cx="1363453" cy="1693665"/>
          </a:xfrm>
          <a:prstGeom prst="rect">
            <a:avLst/>
          </a:prstGeom>
        </p:spPr>
      </p:pic>
      <p:pic>
        <p:nvPicPr>
          <p:cNvPr id="9" name="Picture 6"/>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273800" y="2770477"/>
            <a:ext cx="927100" cy="909961"/>
          </a:xfrm>
          <a:prstGeom prst="rect">
            <a:avLst/>
          </a:prstGeom>
          <a:noFill/>
          <a:ln w="9525">
            <a:noFill/>
            <a:miter lim="800000"/>
            <a:headEnd/>
            <a:tailEnd/>
          </a:ln>
        </p:spPr>
      </p:pic>
      <p:pic>
        <p:nvPicPr>
          <p:cNvPr id="11" name="Picture 10" descr="deepayface.jpg"/>
          <p:cNvPicPr>
            <a:picLocks noChangeAspect="1"/>
          </p:cNvPicPr>
          <p:nvPr/>
        </p:nvPicPr>
        <p:blipFill>
          <a:blip r:embed="rId6"/>
          <a:stretch>
            <a:fillRect/>
          </a:stretch>
        </p:blipFill>
        <p:spPr>
          <a:xfrm>
            <a:off x="6206422" y="4362450"/>
            <a:ext cx="994477" cy="1098550"/>
          </a:xfrm>
          <a:prstGeom prst="rect">
            <a:avLst/>
          </a:prstGeom>
        </p:spPr>
      </p:pic>
      <p:pic>
        <p:nvPicPr>
          <p:cNvPr id="2" name="Picture 1"/>
          <p:cNvPicPr>
            <a:picLocks noChangeAspect="1"/>
          </p:cNvPicPr>
          <p:nvPr/>
        </p:nvPicPr>
        <p:blipFill rotWithShape="1">
          <a:blip r:embed="rId7" cstate="print">
            <a:extLst>
              <a:ext uri="{28A0092B-C50C-407E-A947-70E740481C1C}">
                <a14:useLocalDpi xmlns:a14="http://schemas.microsoft.com/office/drawing/2010/main"/>
              </a:ext>
            </a:extLst>
          </a:blip>
          <a:srcRect t="-40831"/>
          <a:stretch/>
        </p:blipFill>
        <p:spPr>
          <a:xfrm>
            <a:off x="7711542" y="2336800"/>
            <a:ext cx="1020016" cy="1397000"/>
          </a:xfrm>
          <a:prstGeom prst="rect">
            <a:avLst/>
          </a:prstGeom>
        </p:spPr>
      </p:pic>
      <p:sp>
        <p:nvSpPr>
          <p:cNvPr id="12" name="TextBox 11"/>
          <p:cNvSpPr txBox="1"/>
          <p:nvPr/>
        </p:nvSpPr>
        <p:spPr>
          <a:xfrm>
            <a:off x="81832" y="6172200"/>
            <a:ext cx="9012604" cy="492443"/>
          </a:xfrm>
          <a:prstGeom prst="rect">
            <a:avLst/>
          </a:prstGeom>
          <a:solidFill>
            <a:schemeClr val="tx2"/>
          </a:solidFill>
        </p:spPr>
        <p:txBody>
          <a:bodyPr wrap="none" rtlCol="0">
            <a:spAutoFit/>
          </a:bodyPr>
          <a:lstStyle/>
          <a:p>
            <a:r>
              <a:rPr lang="en-US" b="1" dirty="0" smtClean="0">
                <a:solidFill>
                  <a:schemeClr val="bg1"/>
                </a:solidFill>
              </a:rPr>
              <a:t>http://www.cs.cmu.edu/~christos/TALKS/16-06-19-ICML/</a:t>
            </a:r>
            <a:endParaRPr lang="en-US" b="1"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a:noFill/>
        </p:spPr>
        <p:txBody>
          <a:bodyPr/>
          <a:lstStyle/>
          <a:p>
            <a:r>
              <a:rPr lang="en-US" smtClean="0"/>
              <a:t>(c) 2016, C. Faloutsos</a:t>
            </a:r>
            <a:endParaRPr lang="en-US"/>
          </a:p>
        </p:txBody>
      </p:sp>
      <p:sp>
        <p:nvSpPr>
          <p:cNvPr id="22531" name="Slide Number Placeholder 5"/>
          <p:cNvSpPr>
            <a:spLocks noGrp="1"/>
          </p:cNvSpPr>
          <p:nvPr>
            <p:ph type="sldNum" sz="quarter" idx="12"/>
          </p:nvPr>
        </p:nvSpPr>
        <p:spPr>
          <a:noFill/>
        </p:spPr>
        <p:txBody>
          <a:bodyPr/>
          <a:lstStyle/>
          <a:p>
            <a:fld id="{CA9CF61F-D18B-5946-9F36-FA97BCA712E8}" type="slidenum">
              <a:rPr lang="en-US" smtClean="0"/>
              <a:pPr/>
              <a:t>32</a:t>
            </a:fld>
            <a:endParaRPr lang="en-US" smtClean="0"/>
          </a:p>
        </p:txBody>
      </p:sp>
      <p:sp>
        <p:nvSpPr>
          <p:cNvPr id="22532" name="Rectangle 2"/>
          <p:cNvSpPr>
            <a:spLocks noGrp="1" noChangeArrowheads="1"/>
          </p:cNvSpPr>
          <p:nvPr>
            <p:ph type="title"/>
          </p:nvPr>
        </p:nvSpPr>
        <p:spPr/>
        <p:txBody>
          <a:bodyPr/>
          <a:lstStyle/>
          <a:p>
            <a:r>
              <a:rPr lang="en-US" sz="3600" dirty="0" smtClean="0">
                <a:ea typeface="ＭＳ Ｐゴシック" charset="-128"/>
                <a:cs typeface="ＭＳ Ｐゴシック" charset="-128"/>
              </a:rPr>
              <a:t>Roadmap</a:t>
            </a:r>
            <a:endParaRPr lang="en-US" sz="3600" dirty="0">
              <a:ea typeface="ＭＳ Ｐゴシック" charset="-128"/>
              <a:cs typeface="ＭＳ Ｐゴシック" charset="-128"/>
            </a:endParaRPr>
          </a:p>
        </p:txBody>
      </p:sp>
      <p:sp>
        <p:nvSpPr>
          <p:cNvPr id="22533" name="Rectangle 3"/>
          <p:cNvSpPr>
            <a:spLocks noGrp="1" noChangeArrowheads="1"/>
          </p:cNvSpPr>
          <p:nvPr>
            <p:ph type="body" idx="1"/>
          </p:nvPr>
        </p:nvSpPr>
        <p:spPr/>
        <p:txBody>
          <a:bodyPr/>
          <a:lstStyle/>
          <a:p>
            <a:r>
              <a:rPr lang="en-US" dirty="0" smtClean="0">
                <a:ea typeface="ＭＳ Ｐゴシック" charset="-128"/>
                <a:cs typeface="ＭＳ Ｐゴシック" charset="-128"/>
              </a:rPr>
              <a:t>Introduction </a:t>
            </a:r>
            <a:r>
              <a:rPr lang="en-US" dirty="0">
                <a:ea typeface="ＭＳ Ｐゴシック" charset="-128"/>
                <a:cs typeface="ＭＳ Ｐゴシック" charset="-128"/>
              </a:rPr>
              <a:t>– </a:t>
            </a:r>
            <a:r>
              <a:rPr lang="en-US" dirty="0" smtClean="0">
                <a:ea typeface="ＭＳ Ｐゴシック" charset="-128"/>
                <a:cs typeface="ＭＳ Ｐゴシック" charset="-128"/>
              </a:rPr>
              <a:t>Motivation</a:t>
            </a:r>
          </a:p>
          <a:p>
            <a:r>
              <a:rPr lang="en-US" dirty="0" smtClean="0">
                <a:ea typeface="ＭＳ Ｐゴシック" charset="-128"/>
                <a:cs typeface="ＭＳ Ｐゴシック" charset="-128"/>
              </a:rPr>
              <a:t>Part#</a:t>
            </a:r>
            <a:r>
              <a:rPr lang="en-US" dirty="0">
                <a:ea typeface="ＭＳ Ｐゴシック" charset="-128"/>
                <a:cs typeface="ＭＳ Ｐゴシック" charset="-128"/>
              </a:rPr>
              <a:t>1: Patterns in </a:t>
            </a:r>
            <a:r>
              <a:rPr lang="en-US" dirty="0" smtClean="0">
                <a:ea typeface="ＭＳ Ｐゴシック" charset="-128"/>
                <a:cs typeface="ＭＳ Ｐゴシック" charset="-128"/>
              </a:rPr>
              <a:t>graphs</a:t>
            </a:r>
          </a:p>
          <a:p>
            <a:pPr lvl="1"/>
            <a:r>
              <a:rPr lang="en-US" dirty="0" smtClean="0">
                <a:ea typeface="ＭＳ Ｐゴシック" charset="-128"/>
                <a:cs typeface="ＭＳ Ｐゴシック" charset="-128"/>
              </a:rPr>
              <a:t>Patterns</a:t>
            </a:r>
          </a:p>
          <a:p>
            <a:pPr lvl="1"/>
            <a:r>
              <a:rPr lang="en-US" dirty="0" smtClean="0">
                <a:ea typeface="ＭＳ Ｐゴシック" charset="-128"/>
                <a:cs typeface="ＭＳ Ｐゴシック" charset="-128"/>
              </a:rPr>
              <a:t>Anomaly / fraud detection</a:t>
            </a:r>
          </a:p>
          <a:p>
            <a:pPr lvl="2"/>
            <a:r>
              <a:rPr lang="en-US" dirty="0" smtClean="0">
                <a:ea typeface="ＭＳ Ｐゴシック" charset="-128"/>
                <a:cs typeface="ＭＳ Ｐゴシック" charset="-128"/>
              </a:rPr>
              <a:t>Spectral </a:t>
            </a:r>
            <a:r>
              <a:rPr lang="en-US" dirty="0" smtClean="0">
                <a:ea typeface="ＭＳ Ｐゴシック" charset="-128"/>
                <a:cs typeface="ＭＳ Ｐゴシック" charset="-128"/>
              </a:rPr>
              <a:t>methods (‘</a:t>
            </a:r>
            <a:r>
              <a:rPr lang="en-US" dirty="0" err="1" smtClean="0">
                <a:ea typeface="ＭＳ Ｐゴシック" charset="-128"/>
                <a:cs typeface="ＭＳ Ｐゴシック" charset="-128"/>
              </a:rPr>
              <a:t>fBox</a:t>
            </a:r>
            <a:r>
              <a:rPr lang="en-US" dirty="0" smtClean="0">
                <a:ea typeface="ＭＳ Ｐゴシック" charset="-128"/>
                <a:cs typeface="ＭＳ Ｐゴシック" charset="-128"/>
              </a:rPr>
              <a:t>’)</a:t>
            </a:r>
          </a:p>
          <a:p>
            <a:pPr lvl="2"/>
            <a:r>
              <a:rPr lang="en-US" dirty="0" smtClean="0">
                <a:ea typeface="ＭＳ Ｐゴシック" charset="-128"/>
                <a:cs typeface="ＭＳ Ｐゴシック" charset="-128"/>
              </a:rPr>
              <a:t>Belief Propagation</a:t>
            </a:r>
          </a:p>
          <a:p>
            <a:r>
              <a:rPr lang="en-US" dirty="0" smtClean="0">
                <a:ea typeface="ＭＳ Ｐゴシック" charset="-128"/>
                <a:cs typeface="ＭＳ Ｐゴシック" charset="-128"/>
              </a:rPr>
              <a:t>Part#2: time-evolving graphs; tensors</a:t>
            </a:r>
          </a:p>
          <a:p>
            <a:r>
              <a:rPr lang="en-US" dirty="0" smtClean="0">
                <a:ea typeface="ＭＳ Ｐゴシック" charset="-128"/>
                <a:cs typeface="ＭＳ Ｐゴシック" charset="-128"/>
              </a:rPr>
              <a:t>Conclusions</a:t>
            </a:r>
          </a:p>
        </p:txBody>
      </p:sp>
      <p:sp>
        <p:nvSpPr>
          <p:cNvPr id="22534" name="AutoShape 4"/>
          <p:cNvSpPr>
            <a:spLocks noChangeArrowheads="1"/>
          </p:cNvSpPr>
          <p:nvPr/>
        </p:nvSpPr>
        <p:spPr bwMode="auto">
          <a:xfrm>
            <a:off x="277813" y="3355975"/>
            <a:ext cx="377825" cy="290513"/>
          </a:xfrm>
          <a:prstGeom prst="rightArrow">
            <a:avLst>
              <a:gd name="adj1" fmla="val 50000"/>
              <a:gd name="adj2" fmla="val 32514"/>
            </a:avLst>
          </a:prstGeom>
          <a:solidFill>
            <a:schemeClr val="tx2"/>
          </a:solidFill>
          <a:ln w="28575">
            <a:solidFill>
              <a:schemeClr val="tx2"/>
            </a:solidFill>
            <a:miter lim="800000"/>
            <a:headEnd type="none" w="sm" len="sm"/>
            <a:tailEnd/>
          </a:ln>
        </p:spPr>
        <p:txBody>
          <a:bodyPr wrap="none" anchor="ctr">
            <a:prstTxWarp prst="textNoShape">
              <a:avLst/>
            </a:prstTxWarp>
          </a:bodyPr>
          <a:lstStyle/>
          <a:p>
            <a:endParaRPr lang="en-US"/>
          </a:p>
        </p:txBody>
      </p:sp>
      <p:sp>
        <p:nvSpPr>
          <p:cNvPr id="22535" name="Date Placeholder 7"/>
          <p:cNvSpPr>
            <a:spLocks noGrp="1"/>
          </p:cNvSpPr>
          <p:nvPr>
            <p:ph type="dt" sz="quarter" idx="10"/>
          </p:nvPr>
        </p:nvSpPr>
        <p:spPr>
          <a:noFill/>
        </p:spPr>
        <p:txBody>
          <a:bodyPr/>
          <a:lstStyle/>
          <a:p>
            <a:r>
              <a:rPr lang="en-US" smtClean="0"/>
              <a:t>Google, Aug '16</a:t>
            </a:r>
            <a:endParaRPr lang="en-US"/>
          </a:p>
        </p:txBody>
      </p:sp>
      <p:pic>
        <p:nvPicPr>
          <p:cNvPr id="8" name="Picture 7" descr="energygen-roads.jpg"/>
          <p:cNvPicPr>
            <a:picLocks noChangeAspect="1"/>
          </p:cNvPicPr>
          <p:nvPr/>
        </p:nvPicPr>
        <p:blipFill>
          <a:blip r:embed="rId2"/>
          <a:srcRect/>
          <a:stretch>
            <a:fillRect/>
          </a:stretch>
        </p:blipFill>
        <p:spPr bwMode="auto">
          <a:xfrm>
            <a:off x="6267450" y="1371600"/>
            <a:ext cx="2457450" cy="121285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5"/>
          <p:cNvSpPr>
            <a:spLocks noGrp="1"/>
          </p:cNvSpPr>
          <p:nvPr>
            <p:ph type="ftr" sz="quarter" idx="11"/>
          </p:nvPr>
        </p:nvSpPr>
        <p:spPr>
          <a:noFill/>
        </p:spPr>
        <p:txBody>
          <a:bodyPr/>
          <a:lstStyle/>
          <a:p>
            <a:r>
              <a:rPr lang="en-US" smtClean="0"/>
              <a:t>(c) 2016, C. Faloutsos</a:t>
            </a:r>
            <a:endParaRPr lang="en-US"/>
          </a:p>
        </p:txBody>
      </p:sp>
      <p:sp>
        <p:nvSpPr>
          <p:cNvPr id="23555" name="Slide Number Placeholder 6"/>
          <p:cNvSpPr>
            <a:spLocks noGrp="1"/>
          </p:cNvSpPr>
          <p:nvPr>
            <p:ph type="sldNum" sz="quarter" idx="12"/>
          </p:nvPr>
        </p:nvSpPr>
        <p:spPr>
          <a:noFill/>
        </p:spPr>
        <p:txBody>
          <a:bodyPr/>
          <a:lstStyle/>
          <a:p>
            <a:fld id="{60385EB5-65FE-4545-A2DC-623AEAD8C7E4}" type="slidenum">
              <a:rPr lang="en-US" smtClean="0"/>
              <a:pPr/>
              <a:t>33</a:t>
            </a:fld>
            <a:endParaRPr lang="en-US" smtClean="0"/>
          </a:p>
        </p:txBody>
      </p:sp>
      <p:sp>
        <p:nvSpPr>
          <p:cNvPr id="23556" name="Rectangle 1026"/>
          <p:cNvSpPr>
            <a:spLocks noGrp="1" noChangeArrowheads="1"/>
          </p:cNvSpPr>
          <p:nvPr>
            <p:ph type="title"/>
          </p:nvPr>
        </p:nvSpPr>
        <p:spPr>
          <a:xfrm>
            <a:off x="292100" y="266700"/>
            <a:ext cx="8458200" cy="685800"/>
          </a:xfrm>
        </p:spPr>
        <p:txBody>
          <a:bodyPr lIns="82945" tIns="41473" rIns="82945" bIns="41473" anchor="t"/>
          <a:lstStyle/>
          <a:p>
            <a:pPr defTabSz="912813"/>
            <a:r>
              <a:rPr lang="en-US" dirty="0" smtClean="0">
                <a:ea typeface="ＭＳ Ｐゴシック" charset="-128"/>
                <a:cs typeface="ＭＳ Ｐゴシック" charset="-128"/>
              </a:rPr>
              <a:t>Problem: Social Network Link Fraud</a:t>
            </a:r>
            <a:br>
              <a:rPr lang="en-US" dirty="0" smtClean="0">
                <a:ea typeface="ＭＳ Ｐゴシック" charset="-128"/>
                <a:cs typeface="ＭＳ Ｐゴシック" charset="-128"/>
              </a:rPr>
            </a:br>
            <a:endParaRPr lang="en-US" dirty="0">
              <a:ea typeface="ＭＳ Ｐゴシック" charset="-128"/>
              <a:cs typeface="ＭＳ Ｐゴシック" charset="-128"/>
            </a:endParaRPr>
          </a:p>
        </p:txBody>
      </p:sp>
      <p:sp>
        <p:nvSpPr>
          <p:cNvPr id="23563" name="Date Placeholder 13"/>
          <p:cNvSpPr>
            <a:spLocks noGrp="1"/>
          </p:cNvSpPr>
          <p:nvPr>
            <p:ph type="dt" sz="quarter" idx="10"/>
          </p:nvPr>
        </p:nvSpPr>
        <p:spPr>
          <a:noFill/>
        </p:spPr>
        <p:txBody>
          <a:bodyPr/>
          <a:lstStyle/>
          <a:p>
            <a:r>
              <a:rPr lang="en-US" smtClean="0"/>
              <a:t>Google, Aug '16</a:t>
            </a:r>
            <a:endParaRPr lang="en-US"/>
          </a:p>
        </p:txBody>
      </p:sp>
      <p:sp>
        <p:nvSpPr>
          <p:cNvPr id="26" name="TextBox 25"/>
          <p:cNvSpPr txBox="1"/>
          <p:nvPr/>
        </p:nvSpPr>
        <p:spPr>
          <a:xfrm>
            <a:off x="-38100" y="965200"/>
            <a:ext cx="9207500" cy="492443"/>
          </a:xfrm>
          <a:prstGeom prst="rect">
            <a:avLst/>
          </a:prstGeom>
          <a:noFill/>
        </p:spPr>
        <p:txBody>
          <a:bodyPr wrap="square" rtlCol="0">
            <a:spAutoFit/>
          </a:bodyPr>
          <a:lstStyle/>
          <a:p>
            <a:r>
              <a:rPr lang="en-US" dirty="0" smtClean="0">
                <a:ea typeface="ＭＳ Ｐゴシック" charset="-128"/>
                <a:cs typeface="ＭＳ Ｐゴシック" charset="-128"/>
              </a:rPr>
              <a:t>Target: find “stealthy” attackers missed by other algorithms</a:t>
            </a:r>
            <a:endParaRPr lang="en-US" dirty="0"/>
          </a:p>
        </p:txBody>
      </p:sp>
      <p:grpSp>
        <p:nvGrpSpPr>
          <p:cNvPr id="74" name="Group 73"/>
          <p:cNvGrpSpPr>
            <a:grpSpLocks noChangeAspect="1"/>
          </p:cNvGrpSpPr>
          <p:nvPr/>
        </p:nvGrpSpPr>
        <p:grpSpPr>
          <a:xfrm>
            <a:off x="517537" y="1640830"/>
            <a:ext cx="2319335" cy="952016"/>
            <a:chOff x="111126" y="1526522"/>
            <a:chExt cx="4638674" cy="1904032"/>
          </a:xfrm>
        </p:grpSpPr>
        <p:pic>
          <p:nvPicPr>
            <p:cNvPr id="2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68401" y="1619251"/>
              <a:ext cx="2097322" cy="1517649"/>
            </a:xfrm>
            <a:prstGeom prst="rect">
              <a:avLst/>
            </a:prstGeom>
            <a:noFill/>
            <a:ln w="9525" cap="flat">
              <a:noFill/>
              <a:round/>
              <a:headEnd/>
              <a:tailEnd/>
            </a:ln>
            <a:effectLst/>
          </p:spPr>
        </p:pic>
        <p:grpSp>
          <p:nvGrpSpPr>
            <p:cNvPr id="2" name="Group 28"/>
            <p:cNvGrpSpPr>
              <a:grpSpLocks/>
            </p:cNvGrpSpPr>
            <p:nvPr/>
          </p:nvGrpSpPr>
          <p:grpSpPr bwMode="auto">
            <a:xfrm>
              <a:off x="111126" y="1526522"/>
              <a:ext cx="1154733" cy="1904032"/>
              <a:chOff x="326" y="1216"/>
              <a:chExt cx="1209" cy="2375"/>
            </a:xfrm>
          </p:grpSpPr>
          <p:pic>
            <p:nvPicPr>
              <p:cNvPr id="31"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26" y="1216"/>
                <a:ext cx="444" cy="519"/>
              </a:xfrm>
              <a:prstGeom prst="rect">
                <a:avLst/>
              </a:prstGeom>
              <a:noFill/>
              <a:ln w="9525" cap="flat">
                <a:noFill/>
                <a:round/>
                <a:headEnd/>
                <a:tailEnd/>
              </a:ln>
              <a:effectLst/>
            </p:spPr>
          </p:pic>
          <p:pic>
            <p:nvPicPr>
              <p:cNvPr id="32" name="Picture 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26" y="1708"/>
                <a:ext cx="444" cy="519"/>
              </a:xfrm>
              <a:prstGeom prst="rect">
                <a:avLst/>
              </a:prstGeom>
              <a:noFill/>
              <a:ln w="9525" cap="flat">
                <a:noFill/>
                <a:round/>
                <a:headEnd/>
                <a:tailEnd/>
              </a:ln>
              <a:effectLst/>
            </p:spPr>
          </p:pic>
          <p:pic>
            <p:nvPicPr>
              <p:cNvPr id="33" name="Picture 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26" y="2172"/>
                <a:ext cx="444" cy="519"/>
              </a:xfrm>
              <a:prstGeom prst="rect">
                <a:avLst/>
              </a:prstGeom>
              <a:noFill/>
              <a:ln w="9525" cap="flat">
                <a:noFill/>
                <a:round/>
                <a:headEnd/>
                <a:tailEnd/>
              </a:ln>
              <a:effectLst/>
            </p:spPr>
          </p:pic>
          <p:pic>
            <p:nvPicPr>
              <p:cNvPr id="34" name="Picture 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26" y="2635"/>
                <a:ext cx="444" cy="519"/>
              </a:xfrm>
              <a:prstGeom prst="rect">
                <a:avLst/>
              </a:prstGeom>
              <a:noFill/>
              <a:ln w="9525" cap="flat">
                <a:noFill/>
                <a:round/>
                <a:headEnd/>
                <a:tailEnd/>
              </a:ln>
              <a:effectLst/>
            </p:spPr>
          </p:pic>
          <p:pic>
            <p:nvPicPr>
              <p:cNvPr id="35" name="Picture 8"/>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26" y="3072"/>
                <a:ext cx="444" cy="519"/>
              </a:xfrm>
              <a:prstGeom prst="rect">
                <a:avLst/>
              </a:prstGeom>
              <a:noFill/>
              <a:ln w="9525" cap="flat">
                <a:noFill/>
                <a:round/>
                <a:headEnd/>
                <a:tailEnd/>
              </a:ln>
              <a:effectLst/>
            </p:spPr>
          </p:pic>
          <p:sp>
            <p:nvSpPr>
              <p:cNvPr id="36" name="Line 9"/>
              <p:cNvSpPr>
                <a:spLocks noChangeShapeType="1"/>
              </p:cNvSpPr>
              <p:nvPr/>
            </p:nvSpPr>
            <p:spPr bwMode="auto">
              <a:xfrm>
                <a:off x="640" y="1410"/>
                <a:ext cx="837" cy="367"/>
              </a:xfrm>
              <a:prstGeom prst="line">
                <a:avLst/>
              </a:prstGeom>
              <a:noFill/>
              <a:ln w="9525" cap="flat">
                <a:solidFill>
                  <a:srgbClr val="7E0021"/>
                </a:solidFill>
                <a:round/>
                <a:headEnd/>
                <a:tailEnd type="triangle" w="med" len="med"/>
              </a:ln>
              <a:effectLst/>
            </p:spPr>
            <p:txBody>
              <a:bodyPr/>
              <a:lstStyle/>
              <a:p>
                <a:endParaRPr lang="en-US"/>
              </a:p>
            </p:txBody>
          </p:sp>
          <p:sp>
            <p:nvSpPr>
              <p:cNvPr id="37" name="Line 10"/>
              <p:cNvSpPr>
                <a:spLocks noChangeShapeType="1"/>
              </p:cNvSpPr>
              <p:nvPr/>
            </p:nvSpPr>
            <p:spPr bwMode="auto">
              <a:xfrm>
                <a:off x="640" y="1479"/>
                <a:ext cx="837" cy="1277"/>
              </a:xfrm>
              <a:prstGeom prst="line">
                <a:avLst/>
              </a:prstGeom>
              <a:noFill/>
              <a:ln w="9525" cap="flat">
                <a:solidFill>
                  <a:srgbClr val="7E0021"/>
                </a:solidFill>
                <a:round/>
                <a:headEnd/>
                <a:tailEnd type="triangle" w="med" len="med"/>
              </a:ln>
              <a:effectLst/>
            </p:spPr>
            <p:txBody>
              <a:bodyPr/>
              <a:lstStyle/>
              <a:p>
                <a:endParaRPr lang="en-US"/>
              </a:p>
            </p:txBody>
          </p:sp>
          <p:sp>
            <p:nvSpPr>
              <p:cNvPr id="38" name="Line 11"/>
              <p:cNvSpPr>
                <a:spLocks noChangeShapeType="1"/>
              </p:cNvSpPr>
              <p:nvPr/>
            </p:nvSpPr>
            <p:spPr bwMode="auto">
              <a:xfrm flipV="1">
                <a:off x="640" y="1835"/>
                <a:ext cx="779" cy="60"/>
              </a:xfrm>
              <a:prstGeom prst="line">
                <a:avLst/>
              </a:prstGeom>
              <a:noFill/>
              <a:ln w="9525" cap="flat">
                <a:solidFill>
                  <a:srgbClr val="7E0021"/>
                </a:solidFill>
                <a:round/>
                <a:headEnd/>
                <a:tailEnd type="triangle" w="med" len="med"/>
              </a:ln>
              <a:effectLst/>
            </p:spPr>
            <p:txBody>
              <a:bodyPr/>
              <a:lstStyle/>
              <a:p>
                <a:endParaRPr lang="en-US"/>
              </a:p>
            </p:txBody>
          </p:sp>
          <p:sp>
            <p:nvSpPr>
              <p:cNvPr id="39" name="Line 12"/>
              <p:cNvSpPr>
                <a:spLocks noChangeShapeType="1"/>
              </p:cNvSpPr>
              <p:nvPr/>
            </p:nvSpPr>
            <p:spPr bwMode="auto">
              <a:xfrm>
                <a:off x="640" y="1965"/>
                <a:ext cx="837" cy="850"/>
              </a:xfrm>
              <a:prstGeom prst="line">
                <a:avLst/>
              </a:prstGeom>
              <a:noFill/>
              <a:ln w="9525" cap="flat">
                <a:solidFill>
                  <a:srgbClr val="7E0021"/>
                </a:solidFill>
                <a:round/>
                <a:headEnd/>
                <a:tailEnd type="triangle" w="med" len="med"/>
              </a:ln>
              <a:effectLst/>
            </p:spPr>
            <p:txBody>
              <a:bodyPr/>
              <a:lstStyle/>
              <a:p>
                <a:endParaRPr lang="en-US"/>
              </a:p>
            </p:txBody>
          </p:sp>
          <p:sp>
            <p:nvSpPr>
              <p:cNvPr id="40" name="Line 13"/>
              <p:cNvSpPr>
                <a:spLocks noChangeShapeType="1"/>
              </p:cNvSpPr>
              <p:nvPr/>
            </p:nvSpPr>
            <p:spPr bwMode="auto">
              <a:xfrm flipV="1">
                <a:off x="640" y="1894"/>
                <a:ext cx="779" cy="486"/>
              </a:xfrm>
              <a:prstGeom prst="line">
                <a:avLst/>
              </a:prstGeom>
              <a:noFill/>
              <a:ln w="9525" cap="flat">
                <a:solidFill>
                  <a:srgbClr val="7E0021"/>
                </a:solidFill>
                <a:round/>
                <a:headEnd/>
                <a:tailEnd type="triangle" w="med" len="med"/>
              </a:ln>
              <a:effectLst/>
            </p:spPr>
            <p:txBody>
              <a:bodyPr/>
              <a:lstStyle/>
              <a:p>
                <a:endParaRPr lang="en-US"/>
              </a:p>
            </p:txBody>
          </p:sp>
          <p:sp>
            <p:nvSpPr>
              <p:cNvPr id="41" name="Line 14"/>
              <p:cNvSpPr>
                <a:spLocks noChangeShapeType="1"/>
              </p:cNvSpPr>
              <p:nvPr/>
            </p:nvSpPr>
            <p:spPr bwMode="auto">
              <a:xfrm>
                <a:off x="640" y="2380"/>
                <a:ext cx="837" cy="491"/>
              </a:xfrm>
              <a:prstGeom prst="line">
                <a:avLst/>
              </a:prstGeom>
              <a:noFill/>
              <a:ln w="9525" cap="flat">
                <a:solidFill>
                  <a:srgbClr val="7E0021"/>
                </a:solidFill>
                <a:round/>
                <a:headEnd/>
                <a:tailEnd type="triangle" w="med" len="med"/>
              </a:ln>
              <a:effectLst/>
            </p:spPr>
            <p:txBody>
              <a:bodyPr/>
              <a:lstStyle/>
              <a:p>
                <a:endParaRPr lang="en-US"/>
              </a:p>
            </p:txBody>
          </p:sp>
          <p:sp>
            <p:nvSpPr>
              <p:cNvPr id="42" name="Line 15"/>
              <p:cNvSpPr>
                <a:spLocks noChangeShapeType="1"/>
              </p:cNvSpPr>
              <p:nvPr/>
            </p:nvSpPr>
            <p:spPr bwMode="auto">
              <a:xfrm flipV="1">
                <a:off x="640" y="1950"/>
                <a:ext cx="779" cy="846"/>
              </a:xfrm>
              <a:prstGeom prst="line">
                <a:avLst/>
              </a:prstGeom>
              <a:noFill/>
              <a:ln w="9525" cap="flat">
                <a:solidFill>
                  <a:srgbClr val="7E0021"/>
                </a:solidFill>
                <a:round/>
                <a:headEnd/>
                <a:tailEnd type="triangle" w="med" len="med"/>
              </a:ln>
              <a:effectLst/>
            </p:spPr>
            <p:txBody>
              <a:bodyPr/>
              <a:lstStyle/>
              <a:p>
                <a:endParaRPr lang="en-US"/>
              </a:p>
            </p:txBody>
          </p:sp>
          <p:sp>
            <p:nvSpPr>
              <p:cNvPr id="43" name="Line 16"/>
              <p:cNvSpPr>
                <a:spLocks noChangeShapeType="1"/>
              </p:cNvSpPr>
              <p:nvPr/>
            </p:nvSpPr>
            <p:spPr bwMode="auto">
              <a:xfrm>
                <a:off x="640" y="2796"/>
                <a:ext cx="895" cy="133"/>
              </a:xfrm>
              <a:prstGeom prst="line">
                <a:avLst/>
              </a:prstGeom>
              <a:noFill/>
              <a:ln w="9525" cap="flat">
                <a:solidFill>
                  <a:srgbClr val="7E0021"/>
                </a:solidFill>
                <a:round/>
                <a:headEnd/>
                <a:tailEnd type="triangle" w="med" len="med"/>
              </a:ln>
              <a:effectLst/>
            </p:spPr>
            <p:txBody>
              <a:bodyPr/>
              <a:lstStyle/>
              <a:p>
                <a:endParaRPr lang="en-US"/>
              </a:p>
            </p:txBody>
          </p:sp>
          <p:sp>
            <p:nvSpPr>
              <p:cNvPr id="44" name="Line 17"/>
              <p:cNvSpPr>
                <a:spLocks noChangeShapeType="1"/>
              </p:cNvSpPr>
              <p:nvPr/>
            </p:nvSpPr>
            <p:spPr bwMode="auto">
              <a:xfrm flipV="1">
                <a:off x="640" y="2065"/>
                <a:ext cx="779" cy="1216"/>
              </a:xfrm>
              <a:prstGeom prst="line">
                <a:avLst/>
              </a:prstGeom>
              <a:noFill/>
              <a:ln w="9525" cap="flat">
                <a:solidFill>
                  <a:srgbClr val="7E0021"/>
                </a:solidFill>
                <a:round/>
                <a:headEnd/>
                <a:tailEnd type="triangle" w="med" len="med"/>
              </a:ln>
              <a:effectLst/>
            </p:spPr>
            <p:txBody>
              <a:bodyPr/>
              <a:lstStyle/>
              <a:p>
                <a:endParaRPr lang="en-US"/>
              </a:p>
            </p:txBody>
          </p:sp>
          <p:sp>
            <p:nvSpPr>
              <p:cNvPr id="45" name="Line 18"/>
              <p:cNvSpPr>
                <a:spLocks noChangeShapeType="1"/>
              </p:cNvSpPr>
              <p:nvPr/>
            </p:nvSpPr>
            <p:spPr bwMode="auto">
              <a:xfrm flipV="1">
                <a:off x="640" y="2987"/>
                <a:ext cx="895" cy="294"/>
              </a:xfrm>
              <a:prstGeom prst="line">
                <a:avLst/>
              </a:prstGeom>
              <a:noFill/>
              <a:ln w="9525" cap="flat">
                <a:solidFill>
                  <a:srgbClr val="7E0021"/>
                </a:solidFill>
                <a:round/>
                <a:headEnd/>
                <a:tailEnd type="triangle" w="med" len="med"/>
              </a:ln>
              <a:effectLst/>
            </p:spPr>
            <p:txBody>
              <a:bodyPr/>
              <a:lstStyle/>
              <a:p>
                <a:endParaRPr lang="en-US"/>
              </a:p>
            </p:txBody>
          </p:sp>
        </p:grpSp>
        <p:grpSp>
          <p:nvGrpSpPr>
            <p:cNvPr id="3" name="Group 46"/>
            <p:cNvGrpSpPr>
              <a:grpSpLocks/>
            </p:cNvGrpSpPr>
            <p:nvPr/>
          </p:nvGrpSpPr>
          <p:grpSpPr bwMode="auto">
            <a:xfrm>
              <a:off x="3240720" y="1672579"/>
              <a:ext cx="1509080" cy="1426221"/>
              <a:chOff x="3953" y="1310"/>
              <a:chExt cx="1580" cy="1779"/>
            </a:xfrm>
          </p:grpSpPr>
          <p:pic>
            <p:nvPicPr>
              <p:cNvPr id="49" name="Picture 2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258" y="1926"/>
                <a:ext cx="444" cy="519"/>
              </a:xfrm>
              <a:prstGeom prst="rect">
                <a:avLst/>
              </a:prstGeom>
              <a:noFill/>
              <a:ln w="9525" cap="flat">
                <a:noFill/>
                <a:round/>
                <a:headEnd/>
                <a:tailEnd/>
              </a:ln>
              <a:effectLst/>
            </p:spPr>
          </p:pic>
          <p:pic>
            <p:nvPicPr>
              <p:cNvPr id="50" name="Picture 2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89" y="1919"/>
                <a:ext cx="444" cy="519"/>
              </a:xfrm>
              <a:prstGeom prst="rect">
                <a:avLst/>
              </a:prstGeom>
              <a:noFill/>
              <a:ln w="9525" cap="flat">
                <a:noFill/>
                <a:round/>
                <a:headEnd/>
                <a:tailEnd/>
              </a:ln>
              <a:effectLst/>
            </p:spPr>
          </p:pic>
          <p:pic>
            <p:nvPicPr>
              <p:cNvPr id="51" name="Picture 2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273" y="2555"/>
                <a:ext cx="444" cy="519"/>
              </a:xfrm>
              <a:prstGeom prst="rect">
                <a:avLst/>
              </a:prstGeom>
              <a:noFill/>
              <a:ln w="9525" cap="flat">
                <a:noFill/>
                <a:round/>
                <a:headEnd/>
                <a:tailEnd/>
              </a:ln>
              <a:effectLst/>
            </p:spPr>
          </p:pic>
          <p:pic>
            <p:nvPicPr>
              <p:cNvPr id="52" name="Picture 25"/>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062" y="2570"/>
                <a:ext cx="444" cy="519"/>
              </a:xfrm>
              <a:prstGeom prst="rect">
                <a:avLst/>
              </a:prstGeom>
              <a:noFill/>
              <a:ln w="9525" cap="flat">
                <a:noFill/>
                <a:round/>
                <a:headEnd/>
                <a:tailEnd/>
              </a:ln>
              <a:effectLst/>
            </p:spPr>
          </p:pic>
          <p:pic>
            <p:nvPicPr>
              <p:cNvPr id="53" name="Picture 2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67" y="1310"/>
                <a:ext cx="444" cy="519"/>
              </a:xfrm>
              <a:prstGeom prst="rect">
                <a:avLst/>
              </a:prstGeom>
              <a:noFill/>
              <a:ln w="9525" cap="flat">
                <a:noFill/>
                <a:round/>
                <a:headEnd/>
                <a:tailEnd/>
              </a:ln>
              <a:effectLst/>
            </p:spPr>
          </p:pic>
          <p:sp>
            <p:nvSpPr>
              <p:cNvPr id="54" name="Line 27"/>
              <p:cNvSpPr>
                <a:spLocks noChangeShapeType="1"/>
              </p:cNvSpPr>
              <p:nvPr/>
            </p:nvSpPr>
            <p:spPr bwMode="auto">
              <a:xfrm flipV="1">
                <a:off x="4519" y="1759"/>
                <a:ext cx="236" cy="167"/>
              </a:xfrm>
              <a:prstGeom prst="line">
                <a:avLst/>
              </a:prstGeom>
              <a:noFill/>
              <a:ln w="9525" cap="flat">
                <a:solidFill>
                  <a:srgbClr val="000000"/>
                </a:solidFill>
                <a:round/>
                <a:headEnd/>
                <a:tailEnd/>
              </a:ln>
              <a:effectLst/>
            </p:spPr>
            <p:txBody>
              <a:bodyPr/>
              <a:lstStyle/>
              <a:p>
                <a:endParaRPr lang="en-US"/>
              </a:p>
            </p:txBody>
          </p:sp>
          <p:sp>
            <p:nvSpPr>
              <p:cNvPr id="55" name="Line 28"/>
              <p:cNvSpPr>
                <a:spLocks noChangeShapeType="1"/>
              </p:cNvSpPr>
              <p:nvPr/>
            </p:nvSpPr>
            <p:spPr bwMode="auto">
              <a:xfrm>
                <a:off x="4578" y="2107"/>
                <a:ext cx="652" cy="0"/>
              </a:xfrm>
              <a:prstGeom prst="line">
                <a:avLst/>
              </a:prstGeom>
              <a:noFill/>
              <a:ln w="9525" cap="flat">
                <a:solidFill>
                  <a:srgbClr val="000000"/>
                </a:solidFill>
                <a:round/>
                <a:headEnd/>
                <a:tailEnd/>
              </a:ln>
              <a:effectLst/>
            </p:spPr>
            <p:txBody>
              <a:bodyPr/>
              <a:lstStyle/>
              <a:p>
                <a:endParaRPr lang="en-US"/>
              </a:p>
            </p:txBody>
          </p:sp>
          <p:sp>
            <p:nvSpPr>
              <p:cNvPr id="56" name="Line 29"/>
              <p:cNvSpPr>
                <a:spLocks noChangeShapeType="1"/>
              </p:cNvSpPr>
              <p:nvPr/>
            </p:nvSpPr>
            <p:spPr bwMode="auto">
              <a:xfrm>
                <a:off x="4578" y="2245"/>
                <a:ext cx="629" cy="415"/>
              </a:xfrm>
              <a:prstGeom prst="line">
                <a:avLst/>
              </a:prstGeom>
              <a:noFill/>
              <a:ln w="9525" cap="flat">
                <a:solidFill>
                  <a:srgbClr val="000000"/>
                </a:solidFill>
                <a:round/>
                <a:headEnd/>
                <a:tailEnd/>
              </a:ln>
              <a:effectLst/>
            </p:spPr>
            <p:txBody>
              <a:bodyPr/>
              <a:lstStyle/>
              <a:p>
                <a:endParaRPr lang="en-US"/>
              </a:p>
            </p:txBody>
          </p:sp>
          <p:sp>
            <p:nvSpPr>
              <p:cNvPr id="57" name="Line 30"/>
              <p:cNvSpPr>
                <a:spLocks noChangeShapeType="1"/>
              </p:cNvSpPr>
              <p:nvPr/>
            </p:nvSpPr>
            <p:spPr bwMode="auto">
              <a:xfrm>
                <a:off x="4519" y="2419"/>
                <a:ext cx="0" cy="136"/>
              </a:xfrm>
              <a:prstGeom prst="line">
                <a:avLst/>
              </a:prstGeom>
              <a:noFill/>
              <a:ln w="9525" cap="flat">
                <a:solidFill>
                  <a:srgbClr val="000000"/>
                </a:solidFill>
                <a:round/>
                <a:headEnd/>
                <a:tailEnd/>
              </a:ln>
              <a:effectLst/>
            </p:spPr>
            <p:txBody>
              <a:bodyPr/>
              <a:lstStyle/>
              <a:p>
                <a:endParaRPr lang="en-US"/>
              </a:p>
            </p:txBody>
          </p:sp>
          <p:sp>
            <p:nvSpPr>
              <p:cNvPr id="58" name="Line 31"/>
              <p:cNvSpPr>
                <a:spLocks noChangeShapeType="1"/>
              </p:cNvSpPr>
              <p:nvPr/>
            </p:nvSpPr>
            <p:spPr bwMode="auto">
              <a:xfrm>
                <a:off x="4994" y="1760"/>
                <a:ext cx="236" cy="207"/>
              </a:xfrm>
              <a:prstGeom prst="line">
                <a:avLst/>
              </a:prstGeom>
              <a:noFill/>
              <a:ln w="9525" cap="flat">
                <a:solidFill>
                  <a:srgbClr val="000000"/>
                </a:solidFill>
                <a:round/>
                <a:headEnd/>
                <a:tailEnd/>
              </a:ln>
              <a:effectLst/>
            </p:spPr>
            <p:txBody>
              <a:bodyPr/>
              <a:lstStyle/>
              <a:p>
                <a:endParaRPr lang="en-US"/>
              </a:p>
            </p:txBody>
          </p:sp>
          <p:sp>
            <p:nvSpPr>
              <p:cNvPr id="59" name="Line 32"/>
              <p:cNvSpPr>
                <a:spLocks noChangeShapeType="1"/>
              </p:cNvSpPr>
              <p:nvPr/>
            </p:nvSpPr>
            <p:spPr bwMode="auto">
              <a:xfrm>
                <a:off x="4638" y="2731"/>
                <a:ext cx="534" cy="0"/>
              </a:xfrm>
              <a:prstGeom prst="line">
                <a:avLst/>
              </a:prstGeom>
              <a:noFill/>
              <a:ln w="9525" cap="flat">
                <a:solidFill>
                  <a:srgbClr val="000000"/>
                </a:solidFill>
                <a:round/>
                <a:headEnd/>
                <a:tailEnd/>
              </a:ln>
              <a:effectLst/>
            </p:spPr>
            <p:txBody>
              <a:bodyPr/>
              <a:lstStyle/>
              <a:p>
                <a:endParaRPr lang="en-US"/>
              </a:p>
            </p:txBody>
          </p:sp>
          <p:sp>
            <p:nvSpPr>
              <p:cNvPr id="60" name="Line 33"/>
              <p:cNvSpPr>
                <a:spLocks noChangeShapeType="1"/>
              </p:cNvSpPr>
              <p:nvPr/>
            </p:nvSpPr>
            <p:spPr bwMode="auto">
              <a:xfrm flipV="1">
                <a:off x="4614" y="2272"/>
                <a:ext cx="534" cy="417"/>
              </a:xfrm>
              <a:prstGeom prst="line">
                <a:avLst/>
              </a:prstGeom>
              <a:noFill/>
              <a:ln w="9525" cap="flat">
                <a:solidFill>
                  <a:srgbClr val="000000"/>
                </a:solidFill>
                <a:round/>
                <a:headEnd/>
                <a:tailEnd/>
              </a:ln>
              <a:effectLst/>
            </p:spPr>
            <p:txBody>
              <a:bodyPr/>
              <a:lstStyle/>
              <a:p>
                <a:endParaRPr lang="en-US"/>
              </a:p>
            </p:txBody>
          </p:sp>
          <p:sp>
            <p:nvSpPr>
              <p:cNvPr id="61" name="Line 34"/>
              <p:cNvSpPr>
                <a:spLocks noChangeShapeType="1"/>
              </p:cNvSpPr>
              <p:nvPr/>
            </p:nvSpPr>
            <p:spPr bwMode="auto">
              <a:xfrm>
                <a:off x="5291" y="2439"/>
                <a:ext cx="0" cy="130"/>
              </a:xfrm>
              <a:prstGeom prst="line">
                <a:avLst/>
              </a:prstGeom>
              <a:noFill/>
              <a:ln w="9525" cap="flat">
                <a:solidFill>
                  <a:srgbClr val="000000"/>
                </a:solidFill>
                <a:round/>
                <a:headEnd/>
                <a:tailEnd/>
              </a:ln>
              <a:effectLst/>
            </p:spPr>
            <p:txBody>
              <a:bodyPr/>
              <a:lstStyle/>
              <a:p>
                <a:endParaRPr lang="en-US"/>
              </a:p>
            </p:txBody>
          </p:sp>
          <p:sp>
            <p:nvSpPr>
              <p:cNvPr id="62" name="Line 35"/>
              <p:cNvSpPr>
                <a:spLocks noChangeShapeType="1"/>
              </p:cNvSpPr>
              <p:nvPr/>
            </p:nvSpPr>
            <p:spPr bwMode="auto">
              <a:xfrm flipV="1">
                <a:off x="4578" y="1829"/>
                <a:ext cx="236" cy="726"/>
              </a:xfrm>
              <a:prstGeom prst="line">
                <a:avLst/>
              </a:prstGeom>
              <a:noFill/>
              <a:ln w="9525" cap="flat">
                <a:solidFill>
                  <a:srgbClr val="000000"/>
                </a:solidFill>
                <a:round/>
                <a:headEnd/>
                <a:tailEnd/>
              </a:ln>
              <a:effectLst/>
            </p:spPr>
            <p:txBody>
              <a:bodyPr/>
              <a:lstStyle/>
              <a:p>
                <a:endParaRPr lang="en-US"/>
              </a:p>
            </p:txBody>
          </p:sp>
          <p:sp>
            <p:nvSpPr>
              <p:cNvPr id="63" name="Line 36"/>
              <p:cNvSpPr>
                <a:spLocks noChangeShapeType="1"/>
              </p:cNvSpPr>
              <p:nvPr/>
            </p:nvSpPr>
            <p:spPr bwMode="auto">
              <a:xfrm>
                <a:off x="4875" y="1830"/>
                <a:ext cx="355" cy="761"/>
              </a:xfrm>
              <a:prstGeom prst="line">
                <a:avLst/>
              </a:prstGeom>
              <a:noFill/>
              <a:ln w="9525" cap="flat">
                <a:solidFill>
                  <a:srgbClr val="000000"/>
                </a:solidFill>
                <a:round/>
                <a:headEnd/>
                <a:tailEnd/>
              </a:ln>
              <a:effectLst/>
            </p:spPr>
            <p:txBody>
              <a:bodyPr/>
              <a:lstStyle/>
              <a:p>
                <a:endParaRPr lang="en-US"/>
              </a:p>
            </p:txBody>
          </p:sp>
          <p:sp>
            <p:nvSpPr>
              <p:cNvPr id="64" name="Line 37"/>
              <p:cNvSpPr>
                <a:spLocks noChangeShapeType="1"/>
              </p:cNvSpPr>
              <p:nvPr/>
            </p:nvSpPr>
            <p:spPr bwMode="auto">
              <a:xfrm flipH="1">
                <a:off x="3953" y="1687"/>
                <a:ext cx="714" cy="551"/>
              </a:xfrm>
              <a:prstGeom prst="line">
                <a:avLst/>
              </a:prstGeom>
              <a:noFill/>
              <a:ln w="9525" cap="flat">
                <a:solidFill>
                  <a:srgbClr val="7E0021"/>
                </a:solidFill>
                <a:round/>
                <a:headEnd/>
                <a:tailEnd type="triangle" w="med" len="med"/>
              </a:ln>
              <a:effectLst/>
            </p:spPr>
            <p:txBody>
              <a:bodyPr/>
              <a:lstStyle/>
              <a:p>
                <a:endParaRPr lang="en-US"/>
              </a:p>
            </p:txBody>
          </p:sp>
          <p:sp>
            <p:nvSpPr>
              <p:cNvPr id="65" name="Line 38"/>
              <p:cNvSpPr>
                <a:spLocks noChangeShapeType="1"/>
              </p:cNvSpPr>
              <p:nvPr/>
            </p:nvSpPr>
            <p:spPr bwMode="auto">
              <a:xfrm flipH="1">
                <a:off x="4011" y="2354"/>
                <a:ext cx="289" cy="25"/>
              </a:xfrm>
              <a:prstGeom prst="line">
                <a:avLst/>
              </a:prstGeom>
              <a:noFill/>
              <a:ln w="9525" cap="flat">
                <a:solidFill>
                  <a:srgbClr val="7E0021"/>
                </a:solidFill>
                <a:round/>
                <a:headEnd/>
                <a:tailEnd type="triangle" w="med" len="med"/>
              </a:ln>
              <a:effectLst/>
            </p:spPr>
            <p:txBody>
              <a:bodyPr/>
              <a:lstStyle/>
              <a:p>
                <a:endParaRPr lang="en-US"/>
              </a:p>
            </p:txBody>
          </p:sp>
          <p:sp>
            <p:nvSpPr>
              <p:cNvPr id="66" name="Line 39"/>
              <p:cNvSpPr>
                <a:spLocks noChangeShapeType="1"/>
              </p:cNvSpPr>
              <p:nvPr/>
            </p:nvSpPr>
            <p:spPr bwMode="auto">
              <a:xfrm flipH="1" flipV="1">
                <a:off x="4011" y="2571"/>
                <a:ext cx="370" cy="270"/>
              </a:xfrm>
              <a:prstGeom prst="line">
                <a:avLst/>
              </a:prstGeom>
              <a:noFill/>
              <a:ln w="9525" cap="flat">
                <a:solidFill>
                  <a:srgbClr val="7E0021"/>
                </a:solidFill>
                <a:round/>
                <a:headEnd/>
                <a:tailEnd type="triangle" w="med" len="med"/>
              </a:ln>
              <a:effectLst/>
            </p:spPr>
            <p:txBody>
              <a:bodyPr/>
              <a:lstStyle/>
              <a:p>
                <a:endParaRPr lang="en-US"/>
              </a:p>
            </p:txBody>
          </p:sp>
          <p:sp>
            <p:nvSpPr>
              <p:cNvPr id="67" name="Line 40"/>
              <p:cNvSpPr>
                <a:spLocks noChangeShapeType="1"/>
              </p:cNvSpPr>
              <p:nvPr/>
            </p:nvSpPr>
            <p:spPr bwMode="auto">
              <a:xfrm flipH="1" flipV="1">
                <a:off x="4011" y="2469"/>
                <a:ext cx="1161" cy="220"/>
              </a:xfrm>
              <a:prstGeom prst="line">
                <a:avLst/>
              </a:prstGeom>
              <a:noFill/>
              <a:ln w="9525" cap="flat">
                <a:solidFill>
                  <a:srgbClr val="7E0021"/>
                </a:solidFill>
                <a:round/>
                <a:headEnd/>
                <a:tailEnd type="triangle" w="med" len="med"/>
              </a:ln>
              <a:effectLst/>
            </p:spPr>
            <p:txBody>
              <a:bodyPr/>
              <a:lstStyle/>
              <a:p>
                <a:endParaRPr lang="en-US"/>
              </a:p>
            </p:txBody>
          </p:sp>
          <p:sp>
            <p:nvSpPr>
              <p:cNvPr id="68" name="Line 41"/>
              <p:cNvSpPr>
                <a:spLocks noChangeShapeType="1"/>
              </p:cNvSpPr>
              <p:nvPr/>
            </p:nvSpPr>
            <p:spPr bwMode="auto">
              <a:xfrm flipH="1">
                <a:off x="4011" y="2021"/>
                <a:ext cx="1221" cy="244"/>
              </a:xfrm>
              <a:prstGeom prst="line">
                <a:avLst/>
              </a:prstGeom>
              <a:noFill/>
              <a:ln w="9525" cap="flat">
                <a:solidFill>
                  <a:srgbClr val="7E0021"/>
                </a:solidFill>
                <a:round/>
                <a:headEnd/>
                <a:tailEnd type="triangle" w="med" len="med"/>
              </a:ln>
              <a:effectLst/>
            </p:spPr>
            <p:txBody>
              <a:bodyPr/>
              <a:lstStyle/>
              <a:p>
                <a:endParaRPr lang="en-US"/>
              </a:p>
            </p:txBody>
          </p:sp>
        </p:grpSp>
      </p:grpSp>
      <p:sp>
        <p:nvSpPr>
          <p:cNvPr id="69" name="TextBox 68"/>
          <p:cNvSpPr txBox="1"/>
          <p:nvPr/>
        </p:nvSpPr>
        <p:spPr>
          <a:xfrm>
            <a:off x="3009900" y="1752600"/>
            <a:ext cx="1905000" cy="492443"/>
          </a:xfrm>
          <a:prstGeom prst="rect">
            <a:avLst/>
          </a:prstGeom>
          <a:noFill/>
        </p:spPr>
        <p:txBody>
          <a:bodyPr wrap="square" rtlCol="0">
            <a:spAutoFit/>
          </a:bodyPr>
          <a:lstStyle/>
          <a:p>
            <a:pPr algn="l"/>
            <a:r>
              <a:rPr lang="en-US" dirty="0" smtClean="0"/>
              <a:t>Clique</a:t>
            </a:r>
            <a:endParaRPr lang="en-US" dirty="0"/>
          </a:p>
        </p:txBody>
      </p:sp>
      <p:pic>
        <p:nvPicPr>
          <p:cNvPr id="70" name="Picture 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425699" y="2755900"/>
            <a:ext cx="6564229" cy="3429000"/>
          </a:xfrm>
          <a:prstGeom prst="rect">
            <a:avLst/>
          </a:prstGeom>
          <a:noFill/>
          <a:ln w="9525" cap="flat">
            <a:noFill/>
            <a:round/>
            <a:headEnd/>
            <a:tailEnd/>
          </a:ln>
          <a:effectLst/>
        </p:spPr>
      </p:pic>
      <p:sp>
        <p:nvSpPr>
          <p:cNvPr id="77" name="TextBox 76"/>
          <p:cNvSpPr txBox="1"/>
          <p:nvPr/>
        </p:nvSpPr>
        <p:spPr>
          <a:xfrm>
            <a:off x="252026" y="2730500"/>
            <a:ext cx="1407820" cy="892552"/>
          </a:xfrm>
          <a:prstGeom prst="rect">
            <a:avLst/>
          </a:prstGeom>
          <a:noFill/>
        </p:spPr>
        <p:txBody>
          <a:bodyPr wrap="none" rtlCol="0">
            <a:spAutoFit/>
          </a:bodyPr>
          <a:lstStyle/>
          <a:p>
            <a:r>
              <a:rPr lang="en-US" dirty="0" smtClean="0"/>
              <a:t>Bipartite</a:t>
            </a:r>
          </a:p>
          <a:p>
            <a:r>
              <a:rPr lang="en-US" dirty="0" smtClean="0"/>
              <a:t>core</a:t>
            </a:r>
            <a:endParaRPr lang="en-US" dirty="0"/>
          </a:p>
        </p:txBody>
      </p:sp>
      <p:sp>
        <p:nvSpPr>
          <p:cNvPr id="71" name="TextBox 70"/>
          <p:cNvSpPr txBox="1"/>
          <p:nvPr/>
        </p:nvSpPr>
        <p:spPr>
          <a:xfrm>
            <a:off x="5602061" y="1778000"/>
            <a:ext cx="2112440" cy="892552"/>
          </a:xfrm>
          <a:prstGeom prst="rect">
            <a:avLst/>
          </a:prstGeom>
          <a:noFill/>
        </p:spPr>
        <p:txBody>
          <a:bodyPr wrap="none" rtlCol="0">
            <a:spAutoFit/>
          </a:bodyPr>
          <a:lstStyle/>
          <a:p>
            <a:r>
              <a:rPr lang="en-US" dirty="0" smtClean="0"/>
              <a:t>41.7M nodes</a:t>
            </a:r>
          </a:p>
          <a:p>
            <a:r>
              <a:rPr lang="en-US" dirty="0" smtClean="0"/>
              <a:t>1.5B edges</a:t>
            </a:r>
            <a:endParaRPr lang="en-US" dirty="0"/>
          </a:p>
        </p:txBody>
      </p:sp>
      <p:pic>
        <p:nvPicPr>
          <p:cNvPr id="72" name="Picture 13" descr="twitter-logo_1.jp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8089106" y="1854200"/>
            <a:ext cx="757238" cy="757238"/>
          </a:xfrm>
          <a:prstGeom prst="rect">
            <a:avLst/>
          </a:prstGeom>
          <a:noFill/>
          <a:ln w="9525">
            <a:noFill/>
            <a:miter lim="800000"/>
            <a:headEnd/>
            <a:tailEnd/>
          </a:ln>
        </p:spPr>
      </p:pic>
      <p:cxnSp>
        <p:nvCxnSpPr>
          <p:cNvPr id="75" name="Straight Connector 74"/>
          <p:cNvCxnSpPr/>
          <p:nvPr/>
        </p:nvCxnSpPr>
        <p:spPr bwMode="auto">
          <a:xfrm flipV="1">
            <a:off x="3759200" y="3162300"/>
            <a:ext cx="1549400" cy="127000"/>
          </a:xfrm>
          <a:prstGeom prst="line">
            <a:avLst/>
          </a:prstGeom>
          <a:solidFill>
            <a:schemeClr val="accent1"/>
          </a:solidFill>
          <a:ln w="50800" cap="flat" cmpd="sng" algn="ctr">
            <a:solidFill>
              <a:schemeClr val="tx2"/>
            </a:solidFill>
            <a:prstDash val="solid"/>
            <a:round/>
            <a:headEnd type="none" w="sm" len="sm"/>
            <a:tailEnd type="none" w="med" len="med"/>
          </a:ln>
          <a:effectLst/>
        </p:spPr>
      </p:cxn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5"/>
          <p:cNvSpPr>
            <a:spLocks noGrp="1"/>
          </p:cNvSpPr>
          <p:nvPr>
            <p:ph type="ftr" sz="quarter" idx="11"/>
          </p:nvPr>
        </p:nvSpPr>
        <p:spPr>
          <a:noFill/>
        </p:spPr>
        <p:txBody>
          <a:bodyPr/>
          <a:lstStyle/>
          <a:p>
            <a:r>
              <a:rPr lang="en-US" smtClean="0"/>
              <a:t>(c) 2016, C. Faloutsos</a:t>
            </a:r>
            <a:endParaRPr lang="en-US"/>
          </a:p>
        </p:txBody>
      </p:sp>
      <p:sp>
        <p:nvSpPr>
          <p:cNvPr id="23555" name="Slide Number Placeholder 6"/>
          <p:cNvSpPr>
            <a:spLocks noGrp="1"/>
          </p:cNvSpPr>
          <p:nvPr>
            <p:ph type="sldNum" sz="quarter" idx="12"/>
          </p:nvPr>
        </p:nvSpPr>
        <p:spPr>
          <a:noFill/>
        </p:spPr>
        <p:txBody>
          <a:bodyPr/>
          <a:lstStyle/>
          <a:p>
            <a:fld id="{60385EB5-65FE-4545-A2DC-623AEAD8C7E4}" type="slidenum">
              <a:rPr lang="en-US" smtClean="0"/>
              <a:pPr/>
              <a:t>34</a:t>
            </a:fld>
            <a:endParaRPr lang="en-US" smtClean="0"/>
          </a:p>
        </p:txBody>
      </p:sp>
      <p:sp>
        <p:nvSpPr>
          <p:cNvPr id="23556" name="Rectangle 1026"/>
          <p:cNvSpPr>
            <a:spLocks noGrp="1" noChangeArrowheads="1"/>
          </p:cNvSpPr>
          <p:nvPr>
            <p:ph type="title"/>
          </p:nvPr>
        </p:nvSpPr>
        <p:spPr>
          <a:xfrm>
            <a:off x="292100" y="266700"/>
            <a:ext cx="8458200" cy="685800"/>
          </a:xfrm>
        </p:spPr>
        <p:txBody>
          <a:bodyPr lIns="82945" tIns="41473" rIns="82945" bIns="41473" anchor="t"/>
          <a:lstStyle/>
          <a:p>
            <a:pPr defTabSz="912813"/>
            <a:r>
              <a:rPr lang="en-US" dirty="0" smtClean="0">
                <a:ea typeface="ＭＳ Ｐゴシック" charset="-128"/>
                <a:cs typeface="ＭＳ Ｐゴシック" charset="-128"/>
              </a:rPr>
              <a:t>Problem: Social Network Link Fraud</a:t>
            </a:r>
            <a:br>
              <a:rPr lang="en-US" dirty="0" smtClean="0">
                <a:ea typeface="ＭＳ Ｐゴシック" charset="-128"/>
                <a:cs typeface="ＭＳ Ｐゴシック" charset="-128"/>
              </a:rPr>
            </a:br>
            <a:endParaRPr lang="en-US" dirty="0">
              <a:ea typeface="ＭＳ Ｐゴシック" charset="-128"/>
              <a:cs typeface="ＭＳ Ｐゴシック" charset="-128"/>
            </a:endParaRPr>
          </a:p>
        </p:txBody>
      </p:sp>
      <p:sp>
        <p:nvSpPr>
          <p:cNvPr id="23563" name="Date Placeholder 13"/>
          <p:cNvSpPr>
            <a:spLocks noGrp="1"/>
          </p:cNvSpPr>
          <p:nvPr>
            <p:ph type="dt" sz="quarter" idx="10"/>
          </p:nvPr>
        </p:nvSpPr>
        <p:spPr>
          <a:noFill/>
        </p:spPr>
        <p:txBody>
          <a:bodyPr/>
          <a:lstStyle/>
          <a:p>
            <a:r>
              <a:rPr lang="en-US" smtClean="0"/>
              <a:t>Google, Aug '16</a:t>
            </a:r>
            <a:endParaRPr lang="en-US"/>
          </a:p>
        </p:txBody>
      </p:sp>
      <p:sp>
        <p:nvSpPr>
          <p:cNvPr id="9" name="TextBox 8"/>
          <p:cNvSpPr txBox="1"/>
          <p:nvPr/>
        </p:nvSpPr>
        <p:spPr>
          <a:xfrm>
            <a:off x="0" y="5575300"/>
            <a:ext cx="9144000" cy="1292662"/>
          </a:xfrm>
          <a:prstGeom prst="rect">
            <a:avLst/>
          </a:prstGeom>
          <a:solidFill>
            <a:srgbClr val="FF6600"/>
          </a:solidFill>
        </p:spPr>
        <p:txBody>
          <a:bodyPr wrap="square" rtlCol="0">
            <a:spAutoFit/>
          </a:bodyPr>
          <a:lstStyle/>
          <a:p>
            <a:pPr algn="just"/>
            <a:r>
              <a:rPr lang="en-US" dirty="0" smtClean="0">
                <a:solidFill>
                  <a:schemeClr val="bg1"/>
                </a:solidFill>
              </a:rPr>
              <a:t>Neil Shah, Alex </a:t>
            </a:r>
            <a:r>
              <a:rPr lang="en-US" dirty="0" err="1" smtClean="0">
                <a:solidFill>
                  <a:schemeClr val="bg1"/>
                </a:solidFill>
              </a:rPr>
              <a:t>Beutel</a:t>
            </a:r>
            <a:r>
              <a:rPr lang="en-US" dirty="0" smtClean="0">
                <a:solidFill>
                  <a:schemeClr val="bg1"/>
                </a:solidFill>
              </a:rPr>
              <a:t>, Brian Gallagher and Christos </a:t>
            </a:r>
            <a:r>
              <a:rPr lang="en-US" dirty="0" err="1" smtClean="0">
                <a:solidFill>
                  <a:schemeClr val="bg1"/>
                </a:solidFill>
              </a:rPr>
              <a:t>Faloutsos</a:t>
            </a:r>
            <a:r>
              <a:rPr lang="en-US" dirty="0" smtClean="0">
                <a:solidFill>
                  <a:schemeClr val="bg1"/>
                </a:solidFill>
              </a:rPr>
              <a:t>.</a:t>
            </a:r>
            <a:r>
              <a:rPr lang="en-US" i="1" dirty="0" smtClean="0">
                <a:solidFill>
                  <a:schemeClr val="bg1"/>
                </a:solidFill>
              </a:rPr>
              <a:t> Spotting Suspicious Link Behavior with </a:t>
            </a:r>
            <a:r>
              <a:rPr lang="en-US" i="1" dirty="0" err="1" smtClean="0">
                <a:solidFill>
                  <a:schemeClr val="bg1"/>
                </a:solidFill>
              </a:rPr>
              <a:t>fBox</a:t>
            </a:r>
            <a:r>
              <a:rPr lang="en-US" i="1" dirty="0" smtClean="0">
                <a:solidFill>
                  <a:schemeClr val="bg1"/>
                </a:solidFill>
              </a:rPr>
              <a:t>: An Adversarial Perspective.</a:t>
            </a:r>
            <a:r>
              <a:rPr lang="en-US" dirty="0" smtClean="0">
                <a:solidFill>
                  <a:schemeClr val="bg1"/>
                </a:solidFill>
              </a:rPr>
              <a:t> ICDM 2014, Shenzhen, China. </a:t>
            </a:r>
            <a:endParaRPr lang="en-US" dirty="0">
              <a:solidFill>
                <a:schemeClr val="bg1"/>
              </a:solidFill>
            </a:endParaRPr>
          </a:p>
        </p:txBody>
      </p:sp>
      <p:pic>
        <p:nvPicPr>
          <p:cNvPr id="16" name="Content Placeholder 15" descr="headshot.JPG"/>
          <p:cNvPicPr>
            <a:picLocks noGrp="1" noChangeAspect="1"/>
          </p:cNvPicPr>
          <p:nvPr>
            <p:ph sz="half" idx="1"/>
          </p:nvPr>
        </p:nvPicPr>
        <p:blipFill>
          <a:blip r:embed="rId3" cstate="print">
            <a:extLst>
              <a:ext uri="{28A0092B-C50C-407E-A947-70E740481C1C}">
                <a14:useLocalDpi xmlns:a14="http://schemas.microsoft.com/office/drawing/2010/main"/>
              </a:ext>
            </a:extLst>
          </a:blip>
          <a:stretch>
            <a:fillRect/>
          </a:stretch>
        </p:blipFill>
        <p:spPr>
          <a:xfrm>
            <a:off x="34925" y="4533900"/>
            <a:ext cx="761238" cy="1014984"/>
          </a:xfrm>
        </p:spPr>
      </p:pic>
      <p:sp>
        <p:nvSpPr>
          <p:cNvPr id="26" name="TextBox 25"/>
          <p:cNvSpPr txBox="1"/>
          <p:nvPr/>
        </p:nvSpPr>
        <p:spPr>
          <a:xfrm>
            <a:off x="-38100" y="965200"/>
            <a:ext cx="9207500" cy="492443"/>
          </a:xfrm>
          <a:prstGeom prst="rect">
            <a:avLst/>
          </a:prstGeom>
          <a:noFill/>
        </p:spPr>
        <p:txBody>
          <a:bodyPr wrap="square" rtlCol="0">
            <a:spAutoFit/>
          </a:bodyPr>
          <a:lstStyle/>
          <a:p>
            <a:r>
              <a:rPr lang="en-US" dirty="0" smtClean="0">
                <a:ea typeface="ＭＳ Ｐゴシック" charset="-128"/>
                <a:cs typeface="ＭＳ Ｐゴシック" charset="-128"/>
              </a:rPr>
              <a:t>Target: find “stealthy” attackers missed by other algorithms</a:t>
            </a:r>
            <a:endParaRPr lang="en-US" dirty="0"/>
          </a:p>
        </p:txBody>
      </p:sp>
      <p:pic>
        <p:nvPicPr>
          <p:cNvPr id="70" name="Picture 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740400" y="1651039"/>
            <a:ext cx="3403600" cy="1777961"/>
          </a:xfrm>
          <a:prstGeom prst="rect">
            <a:avLst/>
          </a:prstGeom>
          <a:noFill/>
          <a:ln w="9525" cap="flat">
            <a:noFill/>
            <a:round/>
            <a:headEnd/>
            <a:tailEnd/>
          </a:ln>
          <a:effectLst/>
        </p:spPr>
      </p:pic>
      <p:sp>
        <p:nvSpPr>
          <p:cNvPr id="72" name="TextBox 71"/>
          <p:cNvSpPr txBox="1"/>
          <p:nvPr/>
        </p:nvSpPr>
        <p:spPr>
          <a:xfrm>
            <a:off x="2692400" y="3810000"/>
            <a:ext cx="6248400" cy="892552"/>
          </a:xfrm>
          <a:prstGeom prst="rect">
            <a:avLst/>
          </a:prstGeom>
          <a:noFill/>
        </p:spPr>
        <p:txBody>
          <a:bodyPr wrap="square" rtlCol="0">
            <a:spAutoFit/>
          </a:bodyPr>
          <a:lstStyle/>
          <a:p>
            <a:pPr algn="l"/>
            <a:r>
              <a:rPr lang="en-US" b="1" dirty="0" smtClean="0">
                <a:ea typeface="ＭＳ Ｐゴシック" charset="-128"/>
                <a:cs typeface="ＭＳ Ｐゴシック" charset="-128"/>
              </a:rPr>
              <a:t>Takeaway: </a:t>
            </a:r>
            <a:r>
              <a:rPr lang="en-US" dirty="0" smtClean="0">
                <a:ea typeface="ＭＳ Ｐゴシック" charset="-128"/>
                <a:cs typeface="ＭＳ Ｐゴシック" charset="-128"/>
              </a:rPr>
              <a:t>use</a:t>
            </a:r>
            <a:r>
              <a:rPr lang="en-US" i="1" dirty="0" smtClean="0">
                <a:ea typeface="ＭＳ Ｐゴシック" charset="-128"/>
                <a:cs typeface="ＭＳ Ｐゴシック" charset="-128"/>
              </a:rPr>
              <a:t> reconstruction error </a:t>
            </a:r>
            <a:r>
              <a:rPr lang="en-US" dirty="0" smtClean="0">
                <a:ea typeface="ＭＳ Ｐゴシック" charset="-128"/>
                <a:cs typeface="ＭＳ Ｐゴシック" charset="-128"/>
              </a:rPr>
              <a:t>between true/latent representation!</a:t>
            </a:r>
            <a:endParaRPr lang="en-US" dirty="0"/>
          </a:p>
        </p:txBody>
      </p:sp>
      <p:pic>
        <p:nvPicPr>
          <p:cNvPr id="73" name="Picture 1"/>
          <p:cNvPicPr>
            <a:picLocks noChangeAspect="1" noChangeArrowheads="1"/>
          </p:cNvPicPr>
          <p:nvPr/>
        </p:nvPicPr>
        <p:blipFill>
          <a:blip r:embed="rId5"/>
          <a:srcRect/>
          <a:stretch>
            <a:fillRect/>
          </a:stretch>
        </p:blipFill>
        <p:spPr bwMode="auto">
          <a:xfrm>
            <a:off x="0" y="1549400"/>
            <a:ext cx="5619435" cy="2260600"/>
          </a:xfrm>
          <a:prstGeom prst="rect">
            <a:avLst/>
          </a:prstGeom>
          <a:noFill/>
          <a:ln w="9525" cap="flat">
            <a:noFill/>
            <a:round/>
            <a:headEnd/>
            <a:tailEnd/>
          </a:ln>
          <a:effectLst/>
        </p:spPr>
      </p:pic>
      <p:cxnSp>
        <p:nvCxnSpPr>
          <p:cNvPr id="75" name="Straight Arrow Connector 74"/>
          <p:cNvCxnSpPr>
            <a:stCxn id="76" idx="2"/>
          </p:cNvCxnSpPr>
          <p:nvPr/>
        </p:nvCxnSpPr>
        <p:spPr bwMode="auto">
          <a:xfrm rot="10800000">
            <a:off x="4572000" y="2806700"/>
            <a:ext cx="1308100" cy="6350"/>
          </a:xfrm>
          <a:prstGeom prst="straightConnector1">
            <a:avLst/>
          </a:prstGeom>
          <a:solidFill>
            <a:schemeClr val="accent1"/>
          </a:solidFill>
          <a:ln w="3175" cap="flat" cmpd="sng" algn="ctr">
            <a:solidFill>
              <a:schemeClr val="tx1"/>
            </a:solidFill>
            <a:prstDash val="solid"/>
            <a:round/>
            <a:headEnd type="none" w="sm" len="sm"/>
            <a:tailEnd type="arrow"/>
          </a:ln>
          <a:effectLst/>
        </p:spPr>
      </p:cxnSp>
      <p:sp>
        <p:nvSpPr>
          <p:cNvPr id="76" name="Oval 75"/>
          <p:cNvSpPr/>
          <p:nvPr/>
        </p:nvSpPr>
        <p:spPr bwMode="auto">
          <a:xfrm>
            <a:off x="5880100" y="2578100"/>
            <a:ext cx="1397000" cy="469900"/>
          </a:xfrm>
          <a:prstGeom prst="ellipse">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pic>
        <p:nvPicPr>
          <p:cNvPr id="14" name="Picture 13" descr="alex_beutel_small.jpg"/>
          <p:cNvPicPr>
            <a:picLocks noChangeAspect="1"/>
          </p:cNvPicPr>
          <p:nvPr/>
        </p:nvPicPr>
        <p:blipFill>
          <a:blip r:embed="rId6"/>
          <a:stretch>
            <a:fillRect/>
          </a:stretch>
        </p:blipFill>
        <p:spPr>
          <a:xfrm>
            <a:off x="1797050" y="4536392"/>
            <a:ext cx="793750" cy="969057"/>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a:noFill/>
        </p:spPr>
        <p:txBody>
          <a:bodyPr/>
          <a:lstStyle/>
          <a:p>
            <a:r>
              <a:rPr lang="en-US" smtClean="0"/>
              <a:t>(c) 2016, C. Faloutsos</a:t>
            </a:r>
            <a:endParaRPr lang="en-US"/>
          </a:p>
        </p:txBody>
      </p:sp>
      <p:sp>
        <p:nvSpPr>
          <p:cNvPr id="22531" name="Slide Number Placeholder 5"/>
          <p:cNvSpPr>
            <a:spLocks noGrp="1"/>
          </p:cNvSpPr>
          <p:nvPr>
            <p:ph type="sldNum" sz="quarter" idx="12"/>
          </p:nvPr>
        </p:nvSpPr>
        <p:spPr>
          <a:noFill/>
        </p:spPr>
        <p:txBody>
          <a:bodyPr/>
          <a:lstStyle/>
          <a:p>
            <a:fld id="{CA9CF61F-D18B-5946-9F36-FA97BCA712E8}" type="slidenum">
              <a:rPr lang="en-US" smtClean="0"/>
              <a:pPr/>
              <a:t>35</a:t>
            </a:fld>
            <a:endParaRPr lang="en-US" smtClean="0"/>
          </a:p>
        </p:txBody>
      </p:sp>
      <p:sp>
        <p:nvSpPr>
          <p:cNvPr id="22532" name="Rectangle 2"/>
          <p:cNvSpPr>
            <a:spLocks noGrp="1" noChangeArrowheads="1"/>
          </p:cNvSpPr>
          <p:nvPr>
            <p:ph type="title"/>
          </p:nvPr>
        </p:nvSpPr>
        <p:spPr/>
        <p:txBody>
          <a:bodyPr/>
          <a:lstStyle/>
          <a:p>
            <a:r>
              <a:rPr lang="en-US" sz="3600" dirty="0" smtClean="0">
                <a:ea typeface="ＭＳ Ｐゴシック" charset="-128"/>
                <a:cs typeface="ＭＳ Ｐゴシック" charset="-128"/>
              </a:rPr>
              <a:t>Roadmap</a:t>
            </a:r>
            <a:endParaRPr lang="en-US" sz="3600" dirty="0">
              <a:ea typeface="ＭＳ Ｐゴシック" charset="-128"/>
              <a:cs typeface="ＭＳ Ｐゴシック" charset="-128"/>
            </a:endParaRPr>
          </a:p>
        </p:txBody>
      </p:sp>
      <p:sp>
        <p:nvSpPr>
          <p:cNvPr id="22533" name="Rectangle 3"/>
          <p:cNvSpPr>
            <a:spLocks noGrp="1" noChangeArrowheads="1"/>
          </p:cNvSpPr>
          <p:nvPr>
            <p:ph type="body" idx="1"/>
          </p:nvPr>
        </p:nvSpPr>
        <p:spPr/>
        <p:txBody>
          <a:bodyPr/>
          <a:lstStyle/>
          <a:p>
            <a:r>
              <a:rPr lang="en-US" dirty="0" smtClean="0">
                <a:ea typeface="ＭＳ Ｐゴシック" charset="-128"/>
                <a:cs typeface="ＭＳ Ｐゴシック" charset="-128"/>
              </a:rPr>
              <a:t>Introduction </a:t>
            </a:r>
            <a:r>
              <a:rPr lang="en-US" dirty="0">
                <a:ea typeface="ＭＳ Ｐゴシック" charset="-128"/>
                <a:cs typeface="ＭＳ Ｐゴシック" charset="-128"/>
              </a:rPr>
              <a:t>– </a:t>
            </a:r>
            <a:r>
              <a:rPr lang="en-US" dirty="0" smtClean="0">
                <a:ea typeface="ＭＳ Ｐゴシック" charset="-128"/>
                <a:cs typeface="ＭＳ Ｐゴシック" charset="-128"/>
              </a:rPr>
              <a:t>Motivation</a:t>
            </a:r>
          </a:p>
          <a:p>
            <a:r>
              <a:rPr lang="en-US" dirty="0" smtClean="0">
                <a:ea typeface="ＭＳ Ｐゴシック" charset="-128"/>
                <a:cs typeface="ＭＳ Ｐゴシック" charset="-128"/>
              </a:rPr>
              <a:t>Part#</a:t>
            </a:r>
            <a:r>
              <a:rPr lang="en-US" dirty="0">
                <a:ea typeface="ＭＳ Ｐゴシック" charset="-128"/>
                <a:cs typeface="ＭＳ Ｐゴシック" charset="-128"/>
              </a:rPr>
              <a:t>1: Patterns in </a:t>
            </a:r>
            <a:r>
              <a:rPr lang="en-US" dirty="0" smtClean="0">
                <a:ea typeface="ＭＳ Ｐゴシック" charset="-128"/>
                <a:cs typeface="ＭＳ Ｐゴシック" charset="-128"/>
              </a:rPr>
              <a:t>graphs</a:t>
            </a:r>
          </a:p>
          <a:p>
            <a:pPr lvl="1"/>
            <a:r>
              <a:rPr lang="en-US" dirty="0" smtClean="0">
                <a:ea typeface="ＭＳ Ｐゴシック" charset="-128"/>
                <a:cs typeface="ＭＳ Ｐゴシック" charset="-128"/>
              </a:rPr>
              <a:t>Patterns</a:t>
            </a:r>
          </a:p>
          <a:p>
            <a:pPr lvl="1"/>
            <a:r>
              <a:rPr lang="en-US" dirty="0" smtClean="0">
                <a:ea typeface="ＭＳ Ｐゴシック" charset="-128"/>
                <a:cs typeface="ＭＳ Ｐゴシック" charset="-128"/>
              </a:rPr>
              <a:t>Anomaly / fraud detection</a:t>
            </a:r>
          </a:p>
          <a:p>
            <a:pPr lvl="2"/>
            <a:r>
              <a:rPr lang="en-US" dirty="0" err="1" smtClean="0">
                <a:ea typeface="ＭＳ Ｐゴシック" charset="-128"/>
                <a:cs typeface="ＭＳ Ｐゴシック" charset="-128"/>
              </a:rPr>
              <a:t>CopyCatch</a:t>
            </a:r>
            <a:endParaRPr lang="en-US" dirty="0" smtClean="0">
              <a:ea typeface="ＭＳ Ｐゴシック" charset="-128"/>
              <a:cs typeface="ＭＳ Ｐゴシック" charset="-128"/>
            </a:endParaRPr>
          </a:p>
          <a:p>
            <a:pPr lvl="2"/>
            <a:r>
              <a:rPr lang="en-US" dirty="0" smtClean="0">
                <a:ea typeface="ＭＳ Ｐゴシック" charset="-128"/>
                <a:cs typeface="ＭＳ Ｐゴシック" charset="-128"/>
              </a:rPr>
              <a:t>Spectral methods (‘</a:t>
            </a:r>
            <a:r>
              <a:rPr lang="en-US" dirty="0" err="1" smtClean="0">
                <a:ea typeface="ＭＳ Ｐゴシック" charset="-128"/>
                <a:cs typeface="ＭＳ Ｐゴシック" charset="-128"/>
              </a:rPr>
              <a:t>fBox</a:t>
            </a:r>
            <a:r>
              <a:rPr lang="en-US" dirty="0" smtClean="0">
                <a:ea typeface="ＭＳ Ｐゴシック" charset="-128"/>
                <a:cs typeface="ＭＳ Ｐゴシック" charset="-128"/>
              </a:rPr>
              <a:t>’, </a:t>
            </a:r>
            <a:r>
              <a:rPr lang="en-US" b="1" dirty="0" smtClean="0">
                <a:ea typeface="ＭＳ Ｐゴシック" charset="-128"/>
                <a:cs typeface="ＭＳ Ｐゴシック" charset="-128"/>
              </a:rPr>
              <a:t>suspiciousness</a:t>
            </a:r>
            <a:r>
              <a:rPr lang="en-US" dirty="0" smtClean="0">
                <a:ea typeface="ＭＳ Ｐゴシック" charset="-128"/>
                <a:cs typeface="ＭＳ Ｐゴシック" charset="-128"/>
              </a:rPr>
              <a:t>)</a:t>
            </a:r>
          </a:p>
          <a:p>
            <a:pPr lvl="2"/>
            <a:r>
              <a:rPr lang="en-US" dirty="0" smtClean="0">
                <a:ea typeface="ＭＳ Ｐゴシック" charset="-128"/>
                <a:cs typeface="ＭＳ Ｐゴシック" charset="-128"/>
              </a:rPr>
              <a:t>Belief Propagation</a:t>
            </a:r>
          </a:p>
          <a:p>
            <a:r>
              <a:rPr lang="en-US" dirty="0" smtClean="0">
                <a:ea typeface="ＭＳ Ｐゴシック" charset="-128"/>
                <a:cs typeface="ＭＳ Ｐゴシック" charset="-128"/>
              </a:rPr>
              <a:t>Part#2: time-evolving graphs; tensors</a:t>
            </a:r>
          </a:p>
          <a:p>
            <a:r>
              <a:rPr lang="en-US" dirty="0" smtClean="0">
                <a:ea typeface="ＭＳ Ｐゴシック" charset="-128"/>
                <a:cs typeface="ＭＳ Ｐゴシック" charset="-128"/>
              </a:rPr>
              <a:t>Conclusions</a:t>
            </a:r>
          </a:p>
        </p:txBody>
      </p:sp>
      <p:sp>
        <p:nvSpPr>
          <p:cNvPr id="22534" name="AutoShape 4"/>
          <p:cNvSpPr>
            <a:spLocks noChangeArrowheads="1"/>
          </p:cNvSpPr>
          <p:nvPr/>
        </p:nvSpPr>
        <p:spPr bwMode="auto">
          <a:xfrm>
            <a:off x="201613" y="4156075"/>
            <a:ext cx="377825" cy="290513"/>
          </a:xfrm>
          <a:prstGeom prst="rightArrow">
            <a:avLst>
              <a:gd name="adj1" fmla="val 50000"/>
              <a:gd name="adj2" fmla="val 32514"/>
            </a:avLst>
          </a:prstGeom>
          <a:solidFill>
            <a:schemeClr val="tx2"/>
          </a:solidFill>
          <a:ln w="28575">
            <a:solidFill>
              <a:schemeClr val="tx2"/>
            </a:solidFill>
            <a:miter lim="800000"/>
            <a:headEnd type="none" w="sm" len="sm"/>
            <a:tailEnd/>
          </a:ln>
        </p:spPr>
        <p:txBody>
          <a:bodyPr wrap="none" anchor="ctr">
            <a:prstTxWarp prst="textNoShape">
              <a:avLst/>
            </a:prstTxWarp>
          </a:bodyPr>
          <a:lstStyle/>
          <a:p>
            <a:endParaRPr lang="en-US"/>
          </a:p>
        </p:txBody>
      </p:sp>
      <p:sp>
        <p:nvSpPr>
          <p:cNvPr id="22535" name="Date Placeholder 7"/>
          <p:cNvSpPr>
            <a:spLocks noGrp="1"/>
          </p:cNvSpPr>
          <p:nvPr>
            <p:ph type="dt" sz="quarter" idx="10"/>
          </p:nvPr>
        </p:nvSpPr>
        <p:spPr>
          <a:noFill/>
        </p:spPr>
        <p:txBody>
          <a:bodyPr/>
          <a:lstStyle/>
          <a:p>
            <a:r>
              <a:rPr lang="en-US" smtClean="0"/>
              <a:t>Google, Aug '16</a:t>
            </a:r>
            <a:endParaRPr lang="en-US"/>
          </a:p>
        </p:txBody>
      </p:sp>
      <p:pic>
        <p:nvPicPr>
          <p:cNvPr id="8" name="Picture 7" descr="energygen-roads.jpg"/>
          <p:cNvPicPr>
            <a:picLocks noChangeAspect="1"/>
          </p:cNvPicPr>
          <p:nvPr/>
        </p:nvPicPr>
        <p:blipFill>
          <a:blip r:embed="rId2"/>
          <a:srcRect/>
          <a:stretch>
            <a:fillRect/>
          </a:stretch>
        </p:blipFill>
        <p:spPr bwMode="auto">
          <a:xfrm>
            <a:off x="6267450" y="1371600"/>
            <a:ext cx="2457450" cy="121285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Suspicious Patterns in Event Data</a:t>
            </a:r>
            <a:endParaRPr lang="en-US" dirty="0"/>
          </a:p>
        </p:txBody>
      </p:sp>
      <p:sp>
        <p:nvSpPr>
          <p:cNvPr id="4" name="Date Placeholder 3"/>
          <p:cNvSpPr>
            <a:spLocks noGrp="1"/>
          </p:cNvSpPr>
          <p:nvPr>
            <p:ph type="dt" sz="half" idx="10"/>
          </p:nvPr>
        </p:nvSpPr>
        <p:spPr/>
        <p:txBody>
          <a:bodyPr/>
          <a:lstStyle/>
          <a:p>
            <a:pPr>
              <a:defRPr/>
            </a:pPr>
            <a:r>
              <a:rPr lang="en-US" smtClean="0"/>
              <a:t>Google, Aug '16</a:t>
            </a:r>
            <a:endParaRPr lang="en-US"/>
          </a:p>
        </p:txBody>
      </p:sp>
      <p:sp>
        <p:nvSpPr>
          <p:cNvPr id="5" name="Footer Placeholder 4"/>
          <p:cNvSpPr>
            <a:spLocks noGrp="1"/>
          </p:cNvSpPr>
          <p:nvPr>
            <p:ph type="ftr" sz="quarter" idx="11"/>
          </p:nvPr>
        </p:nvSpPr>
        <p:spPr/>
        <p:txBody>
          <a:bodyPr/>
          <a:lstStyle/>
          <a:p>
            <a:pPr>
              <a:defRPr/>
            </a:pPr>
            <a:r>
              <a:rPr lang="en-US" smtClean="0"/>
              <a:t>(c) 2016,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36</a:t>
            </a:fld>
            <a:endParaRPr lang="en-US"/>
          </a:p>
        </p:txBody>
      </p:sp>
      <p:sp>
        <p:nvSpPr>
          <p:cNvPr id="7" name="TextBox 6"/>
          <p:cNvSpPr txBox="1"/>
          <p:nvPr/>
        </p:nvSpPr>
        <p:spPr>
          <a:xfrm>
            <a:off x="0" y="5565338"/>
            <a:ext cx="9144000" cy="1292662"/>
          </a:xfrm>
          <a:prstGeom prst="rect">
            <a:avLst/>
          </a:prstGeom>
          <a:solidFill>
            <a:srgbClr val="FF6600"/>
          </a:solidFill>
        </p:spPr>
        <p:txBody>
          <a:bodyPr wrap="square" rtlCol="0">
            <a:spAutoFit/>
          </a:bodyPr>
          <a:lstStyle/>
          <a:p>
            <a:pPr algn="just"/>
            <a:r>
              <a:rPr lang="en-US" b="1" dirty="0" smtClean="0">
                <a:solidFill>
                  <a:schemeClr val="bg1"/>
                </a:solidFill>
              </a:rPr>
              <a:t>A General Suspiciousness Metric for Dense Blocks in Multimodal Data,</a:t>
            </a:r>
            <a:r>
              <a:rPr lang="en-US" dirty="0" smtClean="0">
                <a:solidFill>
                  <a:schemeClr val="bg1"/>
                </a:solidFill>
              </a:rPr>
              <a:t> </a:t>
            </a:r>
            <a:r>
              <a:rPr lang="en-US" dirty="0" err="1" smtClean="0">
                <a:solidFill>
                  <a:schemeClr val="bg1"/>
                </a:solidFill>
              </a:rPr>
              <a:t>Meng</a:t>
            </a:r>
            <a:r>
              <a:rPr lang="en-US" dirty="0" smtClean="0">
                <a:solidFill>
                  <a:schemeClr val="bg1"/>
                </a:solidFill>
              </a:rPr>
              <a:t> Jiang, Alex </a:t>
            </a:r>
            <a:r>
              <a:rPr lang="en-US" dirty="0" err="1" smtClean="0">
                <a:solidFill>
                  <a:schemeClr val="bg1"/>
                </a:solidFill>
              </a:rPr>
              <a:t>Beutel</a:t>
            </a:r>
            <a:r>
              <a:rPr lang="en-US" dirty="0" smtClean="0">
                <a:solidFill>
                  <a:schemeClr val="bg1"/>
                </a:solidFill>
              </a:rPr>
              <a:t>, </a:t>
            </a:r>
            <a:r>
              <a:rPr lang="en-US" dirty="0" err="1" smtClean="0">
                <a:solidFill>
                  <a:schemeClr val="bg1"/>
                </a:solidFill>
              </a:rPr>
              <a:t>Peng</a:t>
            </a:r>
            <a:r>
              <a:rPr lang="en-US" dirty="0" smtClean="0">
                <a:solidFill>
                  <a:schemeClr val="bg1"/>
                </a:solidFill>
              </a:rPr>
              <a:t> Cui, Bryan </a:t>
            </a:r>
            <a:r>
              <a:rPr lang="en-US" dirty="0" err="1" smtClean="0">
                <a:solidFill>
                  <a:schemeClr val="bg1"/>
                </a:solidFill>
              </a:rPr>
              <a:t>Hooi</a:t>
            </a:r>
            <a:r>
              <a:rPr lang="en-US" dirty="0" smtClean="0">
                <a:solidFill>
                  <a:schemeClr val="bg1"/>
                </a:solidFill>
              </a:rPr>
              <a:t>, </a:t>
            </a:r>
            <a:r>
              <a:rPr lang="en-US" dirty="0" err="1" smtClean="0">
                <a:solidFill>
                  <a:schemeClr val="bg1"/>
                </a:solidFill>
              </a:rPr>
              <a:t>Shiqiang</a:t>
            </a:r>
            <a:r>
              <a:rPr lang="en-US" dirty="0" smtClean="0">
                <a:solidFill>
                  <a:schemeClr val="bg1"/>
                </a:solidFill>
              </a:rPr>
              <a:t> Yang, and Christos Faloutsos, </a:t>
            </a:r>
            <a:r>
              <a:rPr lang="en-US" i="1" dirty="0" smtClean="0">
                <a:solidFill>
                  <a:schemeClr val="bg1"/>
                </a:solidFill>
              </a:rPr>
              <a:t>ICDM</a:t>
            </a:r>
            <a:r>
              <a:rPr lang="en-US" dirty="0" smtClean="0">
                <a:solidFill>
                  <a:schemeClr val="bg1"/>
                </a:solidFill>
              </a:rPr>
              <a:t>, 2015. </a:t>
            </a:r>
            <a:endParaRPr lang="en-US" dirty="0">
              <a:solidFill>
                <a:schemeClr val="bg1"/>
              </a:solidFill>
            </a:endParaRPr>
          </a:p>
        </p:txBody>
      </p:sp>
      <p:grpSp>
        <p:nvGrpSpPr>
          <p:cNvPr id="3" name="Group 20"/>
          <p:cNvGrpSpPr>
            <a:grpSpLocks noChangeAspect="1"/>
          </p:cNvGrpSpPr>
          <p:nvPr/>
        </p:nvGrpSpPr>
        <p:grpSpPr>
          <a:xfrm>
            <a:off x="2930199" y="3497087"/>
            <a:ext cx="1154975" cy="1098211"/>
            <a:chOff x="483325" y="3886608"/>
            <a:chExt cx="2309949" cy="2196421"/>
          </a:xfrm>
        </p:grpSpPr>
        <p:sp>
          <p:nvSpPr>
            <p:cNvPr id="11" name="Cube 10"/>
            <p:cNvSpPr/>
            <p:nvPr/>
          </p:nvSpPr>
          <p:spPr>
            <a:xfrm>
              <a:off x="483325" y="3886608"/>
              <a:ext cx="2309949" cy="2196421"/>
            </a:xfrm>
            <a:prstGeom prst="cube">
              <a:avLst/>
            </a:prstGeom>
            <a:solidFill>
              <a:schemeClr val="accent4">
                <a:lumMod val="25000"/>
                <a:lumOff val="75000"/>
                <a:alpha val="3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p:cNvSpPr/>
            <p:nvPr/>
          </p:nvSpPr>
          <p:spPr>
            <a:xfrm>
              <a:off x="1043425" y="4684209"/>
              <a:ext cx="953567" cy="439838"/>
            </a:xfrm>
            <a:prstGeom prst="cube">
              <a:avLst>
                <a:gd name="adj" fmla="val 46053"/>
              </a:avLst>
            </a:prstGeom>
            <a:solidFill>
              <a:schemeClr val="tx1">
                <a:lumMod val="60000"/>
                <a:lumOff val="40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8" name="Group 19"/>
          <p:cNvGrpSpPr>
            <a:grpSpLocks noChangeAspect="1"/>
          </p:cNvGrpSpPr>
          <p:nvPr/>
        </p:nvGrpSpPr>
        <p:grpSpPr>
          <a:xfrm>
            <a:off x="4956270" y="3497088"/>
            <a:ext cx="1154975" cy="1098211"/>
            <a:chOff x="6099269" y="3886608"/>
            <a:chExt cx="2309949" cy="2196421"/>
          </a:xfrm>
        </p:grpSpPr>
        <p:sp>
          <p:nvSpPr>
            <p:cNvPr id="15" name="Cube 14"/>
            <p:cNvSpPr/>
            <p:nvPr/>
          </p:nvSpPr>
          <p:spPr>
            <a:xfrm>
              <a:off x="6099269" y="3886608"/>
              <a:ext cx="2309949" cy="2196421"/>
            </a:xfrm>
            <a:prstGeom prst="cube">
              <a:avLst/>
            </a:prstGeom>
            <a:solidFill>
              <a:schemeClr val="accent4">
                <a:lumMod val="25000"/>
                <a:lumOff val="75000"/>
                <a:alpha val="3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be 13"/>
            <p:cNvSpPr/>
            <p:nvPr/>
          </p:nvSpPr>
          <p:spPr>
            <a:xfrm>
              <a:off x="7262949" y="5398880"/>
              <a:ext cx="423470" cy="439837"/>
            </a:xfrm>
            <a:prstGeom prst="cube">
              <a:avLst>
                <a:gd name="adj" fmla="val 31946"/>
              </a:avLst>
            </a:prstGeom>
            <a:solidFill>
              <a:schemeClr val="accent4">
                <a:lumMod val="75000"/>
                <a:lumOff val="25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9" name="Group 25"/>
          <p:cNvGrpSpPr/>
          <p:nvPr/>
        </p:nvGrpSpPr>
        <p:grpSpPr>
          <a:xfrm>
            <a:off x="3090334" y="1481664"/>
            <a:ext cx="1032933" cy="1219200"/>
            <a:chOff x="6756400" y="1642534"/>
            <a:chExt cx="1032933" cy="1219200"/>
          </a:xfrm>
        </p:grpSpPr>
        <p:sp>
          <p:nvSpPr>
            <p:cNvPr id="23" name="Rectangle 22"/>
            <p:cNvSpPr/>
            <p:nvPr/>
          </p:nvSpPr>
          <p:spPr bwMode="auto">
            <a:xfrm>
              <a:off x="6756400" y="1642534"/>
              <a:ext cx="1032933" cy="1219200"/>
            </a:xfrm>
            <a:prstGeom prst="rect">
              <a:avLst/>
            </a:prstGeom>
            <a:solidFill>
              <a:schemeClr val="accent4">
                <a:lumMod val="10000"/>
                <a:lumOff val="90000"/>
              </a:schemeClr>
            </a:solidFill>
            <a:ln w="31750" cap="flat" cmpd="sng" algn="ctr">
              <a:solidFill>
                <a:schemeClr val="tx1"/>
              </a:solidFill>
              <a:prstDash val="solid"/>
              <a:round/>
              <a:headEnd type="none" w="sm" len="sm"/>
              <a:tailEnd type="none" w="med" len="med"/>
            </a:ln>
            <a:effectLst/>
          </p:spPr>
          <p:txBody>
            <a:bodyPr rtlCol="0" anchor="ctr"/>
            <a:lstStyle/>
            <a:p>
              <a:endParaRPr lang="en-US"/>
            </a:p>
          </p:txBody>
        </p:sp>
        <p:sp>
          <p:nvSpPr>
            <p:cNvPr id="25" name="Rectangle 24"/>
            <p:cNvSpPr/>
            <p:nvPr/>
          </p:nvSpPr>
          <p:spPr bwMode="auto">
            <a:xfrm>
              <a:off x="6832601" y="1761067"/>
              <a:ext cx="491066" cy="541866"/>
            </a:xfrm>
            <a:prstGeom prst="rect">
              <a:avLst/>
            </a:prstGeom>
            <a:solidFill>
              <a:schemeClr val="tx1">
                <a:lumMod val="20000"/>
                <a:lumOff val="80000"/>
              </a:schemeClr>
            </a:solidFill>
            <a:ln w="22225" cap="flat" cmpd="sng" algn="ctr">
              <a:solidFill>
                <a:schemeClr val="tx1"/>
              </a:solidFill>
              <a:prstDash val="solid"/>
              <a:round/>
              <a:headEnd type="none" w="sm" len="sm"/>
              <a:tailEnd type="none" w="med" len="med"/>
            </a:ln>
            <a:effectLst/>
          </p:spPr>
          <p:txBody>
            <a:bodyPr rtlCol="0" anchor="ctr"/>
            <a:lstStyle/>
            <a:p>
              <a:pPr algn="ctr"/>
              <a:endParaRPr lang="en-US"/>
            </a:p>
          </p:txBody>
        </p:sp>
      </p:grpSp>
      <p:sp>
        <p:nvSpPr>
          <p:cNvPr id="27" name="TextBox 26"/>
          <p:cNvSpPr txBox="1"/>
          <p:nvPr/>
        </p:nvSpPr>
        <p:spPr>
          <a:xfrm>
            <a:off x="221050" y="1837263"/>
            <a:ext cx="1774569" cy="646331"/>
          </a:xfrm>
          <a:prstGeom prst="rect">
            <a:avLst/>
          </a:prstGeom>
          <a:noFill/>
        </p:spPr>
        <p:txBody>
          <a:bodyPr wrap="none" rtlCol="0">
            <a:spAutoFit/>
          </a:bodyPr>
          <a:lstStyle/>
          <a:p>
            <a:r>
              <a:rPr lang="en-US" sz="3600" dirty="0" smtClean="0">
                <a:latin typeface="+mj-lt"/>
                <a:ea typeface="ＭＳ Ｐゴシック" pitchFamily="-112" charset="-128"/>
                <a:cs typeface="ＭＳ Ｐゴシック" pitchFamily="-112" charset="-128"/>
              </a:rPr>
              <a:t>2-modes</a:t>
            </a:r>
          </a:p>
        </p:txBody>
      </p:sp>
      <p:sp>
        <p:nvSpPr>
          <p:cNvPr id="28" name="TextBox 27"/>
          <p:cNvSpPr txBox="1"/>
          <p:nvPr/>
        </p:nvSpPr>
        <p:spPr>
          <a:xfrm>
            <a:off x="229619" y="3555987"/>
            <a:ext cx="1808232" cy="646331"/>
          </a:xfrm>
          <a:prstGeom prst="rect">
            <a:avLst/>
          </a:prstGeom>
          <a:noFill/>
        </p:spPr>
        <p:txBody>
          <a:bodyPr wrap="none" rtlCol="0">
            <a:spAutoFit/>
          </a:bodyPr>
          <a:lstStyle/>
          <a:p>
            <a:r>
              <a:rPr lang="en-US" sz="3600" i="1" dirty="0" smtClean="0">
                <a:solidFill>
                  <a:srgbClr val="000066"/>
                </a:solidFill>
                <a:latin typeface="+mj-lt"/>
                <a:ea typeface="ＭＳ Ｐゴシック" pitchFamily="-112" charset="-128"/>
                <a:cs typeface="ＭＳ Ｐゴシック" pitchFamily="-112" charset="-128"/>
              </a:rPr>
              <a:t>n</a:t>
            </a:r>
            <a:r>
              <a:rPr lang="en-US" sz="3600" dirty="0" smtClean="0">
                <a:solidFill>
                  <a:srgbClr val="000066"/>
                </a:solidFill>
                <a:latin typeface="+mj-lt"/>
                <a:ea typeface="ＭＳ Ｐゴシック" pitchFamily="-112" charset="-128"/>
                <a:cs typeface="ＭＳ Ｐゴシック" pitchFamily="-112" charset="-128"/>
              </a:rPr>
              <a:t>-modes</a:t>
            </a:r>
          </a:p>
        </p:txBody>
      </p:sp>
      <p:pic>
        <p:nvPicPr>
          <p:cNvPr id="29" name="Picture 28" descr="alex_beutel_small.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163609" y="4876799"/>
            <a:ext cx="535729" cy="654049"/>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3530599" y="4886205"/>
            <a:ext cx="508000" cy="637031"/>
          </a:xfrm>
          <a:prstGeom prst="rect">
            <a:avLst/>
          </a:prstGeom>
        </p:spPr>
      </p:pic>
      <p:grpSp>
        <p:nvGrpSpPr>
          <p:cNvPr id="10" name="Group 30"/>
          <p:cNvGrpSpPr/>
          <p:nvPr/>
        </p:nvGrpSpPr>
        <p:grpSpPr>
          <a:xfrm>
            <a:off x="5173133" y="1523997"/>
            <a:ext cx="1032933" cy="1219200"/>
            <a:chOff x="6756400" y="1642534"/>
            <a:chExt cx="1032933" cy="1219200"/>
          </a:xfrm>
        </p:grpSpPr>
        <p:sp>
          <p:nvSpPr>
            <p:cNvPr id="32" name="Rectangle 31"/>
            <p:cNvSpPr/>
            <p:nvPr/>
          </p:nvSpPr>
          <p:spPr bwMode="auto">
            <a:xfrm>
              <a:off x="6756400" y="1642534"/>
              <a:ext cx="1032933" cy="1219200"/>
            </a:xfrm>
            <a:prstGeom prst="rect">
              <a:avLst/>
            </a:prstGeom>
            <a:solidFill>
              <a:schemeClr val="accent4">
                <a:lumMod val="10000"/>
                <a:lumOff val="90000"/>
              </a:schemeClr>
            </a:solidFill>
            <a:ln w="22225" cap="flat" cmpd="sng" algn="ctr">
              <a:solidFill>
                <a:schemeClr val="tx1"/>
              </a:solidFill>
              <a:prstDash val="solid"/>
              <a:round/>
              <a:headEnd type="none" w="sm" len="sm"/>
              <a:tailEnd type="none" w="med" len="med"/>
            </a:ln>
            <a:effectLst/>
          </p:spPr>
          <p:txBody>
            <a:bodyPr rtlCol="0" anchor="ctr"/>
            <a:lstStyle/>
            <a:p>
              <a:endParaRPr lang="en-US"/>
            </a:p>
          </p:txBody>
        </p:sp>
        <p:sp>
          <p:nvSpPr>
            <p:cNvPr id="33" name="Rectangle 32"/>
            <p:cNvSpPr/>
            <p:nvPr/>
          </p:nvSpPr>
          <p:spPr bwMode="auto">
            <a:xfrm>
              <a:off x="7442200" y="2429934"/>
              <a:ext cx="304800" cy="338666"/>
            </a:xfrm>
            <a:prstGeom prst="rect">
              <a:avLst/>
            </a:prstGeom>
            <a:solidFill>
              <a:schemeClr val="accent4">
                <a:lumMod val="75000"/>
                <a:lumOff val="25000"/>
              </a:schemeClr>
            </a:solidFill>
            <a:ln w="22225" cap="flat" cmpd="sng" algn="ctr">
              <a:solidFill>
                <a:schemeClr val="tx1"/>
              </a:solidFill>
              <a:prstDash val="solid"/>
              <a:round/>
              <a:headEnd type="none" w="sm" len="sm"/>
              <a:tailEnd type="none" w="med" len="med"/>
            </a:ln>
            <a:effectLst/>
          </p:spPr>
          <p:txBody>
            <a:bodyPr rtlCol="0" anchor="ctr"/>
            <a:lstStyle/>
            <a:p>
              <a:endParaRPr lang="en-US"/>
            </a:p>
          </p:txBody>
        </p:sp>
      </p:grpSp>
      <p:sp>
        <p:nvSpPr>
          <p:cNvPr id="35" name="Left-Right Arrow 34"/>
          <p:cNvSpPr/>
          <p:nvPr/>
        </p:nvSpPr>
        <p:spPr bwMode="auto">
          <a:xfrm>
            <a:off x="4318000" y="3733800"/>
            <a:ext cx="465667" cy="169333"/>
          </a:xfrm>
          <a:prstGeom prst="leftRightArrow">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36" name="Left-Right Arrow 35"/>
          <p:cNvSpPr/>
          <p:nvPr/>
        </p:nvSpPr>
        <p:spPr bwMode="auto">
          <a:xfrm>
            <a:off x="4478867" y="2032000"/>
            <a:ext cx="465667" cy="169333"/>
          </a:xfrm>
          <a:prstGeom prst="leftRightArrow">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38" name="Up-Down Arrow 37"/>
          <p:cNvSpPr/>
          <p:nvPr/>
        </p:nvSpPr>
        <p:spPr bwMode="auto">
          <a:xfrm>
            <a:off x="3352800" y="2853266"/>
            <a:ext cx="262467" cy="397934"/>
          </a:xfrm>
          <a:prstGeom prst="upDownArrow">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39" name="TextBox 38"/>
          <p:cNvSpPr txBox="1"/>
          <p:nvPr/>
        </p:nvSpPr>
        <p:spPr>
          <a:xfrm>
            <a:off x="4530083" y="1566333"/>
            <a:ext cx="370101" cy="492443"/>
          </a:xfrm>
          <a:prstGeom prst="rect">
            <a:avLst/>
          </a:prstGeom>
          <a:noFill/>
        </p:spPr>
        <p:txBody>
          <a:bodyPr wrap="none" rtlCol="0">
            <a:spAutoFit/>
          </a:bodyPr>
          <a:lstStyle/>
          <a:p>
            <a:r>
              <a:rPr lang="en-US" dirty="0" smtClean="0"/>
              <a:t>?</a:t>
            </a:r>
            <a:endParaRPr lang="en-US" dirty="0"/>
          </a:p>
        </p:txBody>
      </p:sp>
      <p:sp>
        <p:nvSpPr>
          <p:cNvPr id="40" name="TextBox 39"/>
          <p:cNvSpPr txBox="1"/>
          <p:nvPr/>
        </p:nvSpPr>
        <p:spPr>
          <a:xfrm>
            <a:off x="4360749" y="3158066"/>
            <a:ext cx="370101" cy="492443"/>
          </a:xfrm>
          <a:prstGeom prst="rect">
            <a:avLst/>
          </a:prstGeom>
          <a:noFill/>
        </p:spPr>
        <p:txBody>
          <a:bodyPr wrap="none" rtlCol="0">
            <a:spAutoFit/>
          </a:bodyPr>
          <a:lstStyle/>
          <a:p>
            <a:r>
              <a:rPr lang="en-US" dirty="0" smtClean="0"/>
              <a:t>?</a:t>
            </a:r>
            <a:endParaRPr lang="en-US" dirty="0"/>
          </a:p>
        </p:txBody>
      </p:sp>
      <p:sp>
        <p:nvSpPr>
          <p:cNvPr id="41" name="TextBox 40"/>
          <p:cNvSpPr txBox="1"/>
          <p:nvPr/>
        </p:nvSpPr>
        <p:spPr>
          <a:xfrm>
            <a:off x="2938349" y="2827866"/>
            <a:ext cx="370101" cy="492443"/>
          </a:xfrm>
          <a:prstGeom prst="rect">
            <a:avLst/>
          </a:prstGeom>
          <a:noFill/>
        </p:spPr>
        <p:txBody>
          <a:bodyPr wrap="none" rtlCol="0">
            <a:spAutoFit/>
          </a:bodyPr>
          <a:lstStyle/>
          <a:p>
            <a:r>
              <a:rPr lang="en-US" dirty="0" smtClean="0"/>
              <a:t>?</a:t>
            </a:r>
            <a:endParaRPr lang="en-US" dirty="0"/>
          </a:p>
        </p:txBody>
      </p:sp>
      <p:pic>
        <p:nvPicPr>
          <p:cNvPr id="42" name="Picture 41"/>
          <p:cNvPicPr>
            <a:picLocks noChangeAspect="1"/>
          </p:cNvPicPr>
          <p:nvPr/>
        </p:nvPicPr>
        <p:blipFill>
          <a:blip r:embed="rId4"/>
          <a:stretch>
            <a:fillRect/>
          </a:stretch>
        </p:blipFill>
        <p:spPr>
          <a:xfrm>
            <a:off x="6781799" y="4885266"/>
            <a:ext cx="643467" cy="643467"/>
          </a:xfrm>
          <a:prstGeom prst="rect">
            <a:avLst/>
          </a:prstGeom>
        </p:spPr>
      </p:pic>
      <p:pic>
        <p:nvPicPr>
          <p:cNvPr id="31" name="Picture 30"/>
          <p:cNvPicPr>
            <a:picLocks noChangeAspect="1"/>
          </p:cNvPicPr>
          <p:nvPr/>
        </p:nvPicPr>
        <p:blipFill rotWithShape="1">
          <a:blip r:embed="rId5" cstate="print">
            <a:extLst>
              <a:ext uri="{28A0092B-C50C-407E-A947-70E740481C1C}">
                <a14:useLocalDpi xmlns:a14="http://schemas.microsoft.com/office/drawing/2010/main"/>
              </a:ext>
            </a:extLst>
          </a:blip>
          <a:srcRect t="-65802" r="-19890"/>
          <a:stretch/>
        </p:blipFill>
        <p:spPr>
          <a:xfrm>
            <a:off x="7950200" y="4305300"/>
            <a:ext cx="945693" cy="1182116"/>
          </a:xfrm>
          <a:prstGeom prst="rect">
            <a:avLst/>
          </a:prstGeom>
        </p:spPr>
      </p:pic>
    </p:spTree>
    <p:extLst>
      <p:ext uri="{BB962C8B-B14F-4D97-AF65-F5344CB8AC3E}">
        <p14:creationId xmlns:p14="http://schemas.microsoft.com/office/powerpoint/2010/main" val="408480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ube 14"/>
          <p:cNvSpPr/>
          <p:nvPr/>
        </p:nvSpPr>
        <p:spPr>
          <a:xfrm>
            <a:off x="6099269" y="3886608"/>
            <a:ext cx="2309949" cy="2196421"/>
          </a:xfrm>
          <a:prstGeom prst="cube">
            <a:avLst/>
          </a:prstGeom>
          <a:solidFill>
            <a:schemeClr val="accent4">
              <a:lumMod val="25000"/>
              <a:lumOff val="75000"/>
              <a:alpha val="3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Suspicious Patterns in Event Data</a:t>
            </a:r>
            <a:endParaRPr lang="en-US" dirty="0"/>
          </a:p>
        </p:txBody>
      </p:sp>
      <p:sp>
        <p:nvSpPr>
          <p:cNvPr id="4" name="Date Placeholder 3"/>
          <p:cNvSpPr>
            <a:spLocks noGrp="1"/>
          </p:cNvSpPr>
          <p:nvPr>
            <p:ph type="dt" sz="half" idx="10"/>
          </p:nvPr>
        </p:nvSpPr>
        <p:spPr/>
        <p:txBody>
          <a:bodyPr/>
          <a:lstStyle/>
          <a:p>
            <a:pPr>
              <a:defRPr/>
            </a:pPr>
            <a:r>
              <a:rPr lang="en-US" smtClean="0"/>
              <a:t>Google, Aug '16</a:t>
            </a:r>
            <a:endParaRPr lang="en-US"/>
          </a:p>
        </p:txBody>
      </p:sp>
      <p:sp>
        <p:nvSpPr>
          <p:cNvPr id="5" name="Footer Placeholder 4"/>
          <p:cNvSpPr>
            <a:spLocks noGrp="1"/>
          </p:cNvSpPr>
          <p:nvPr>
            <p:ph type="ftr" sz="quarter" idx="11"/>
          </p:nvPr>
        </p:nvSpPr>
        <p:spPr/>
        <p:txBody>
          <a:bodyPr/>
          <a:lstStyle/>
          <a:p>
            <a:pPr>
              <a:defRPr/>
            </a:pPr>
            <a:r>
              <a:rPr lang="en-US" smtClean="0"/>
              <a:t>(c) 2016,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37</a:t>
            </a:fld>
            <a:endParaRPr lang="en-US"/>
          </a:p>
        </p:txBody>
      </p:sp>
      <p:sp>
        <p:nvSpPr>
          <p:cNvPr id="7" name="TextBox 6"/>
          <p:cNvSpPr txBox="1"/>
          <p:nvPr/>
        </p:nvSpPr>
        <p:spPr>
          <a:xfrm>
            <a:off x="0" y="1332410"/>
            <a:ext cx="9144000" cy="492443"/>
          </a:xfrm>
          <a:prstGeom prst="rect">
            <a:avLst/>
          </a:prstGeom>
          <a:noFill/>
        </p:spPr>
        <p:txBody>
          <a:bodyPr wrap="square" rtlCol="0">
            <a:spAutoFit/>
          </a:bodyPr>
          <a:lstStyle/>
          <a:p>
            <a:r>
              <a:rPr lang="en-US" dirty="0" smtClean="0"/>
              <a:t>Which is </a:t>
            </a:r>
            <a:r>
              <a:rPr lang="en-US" smtClean="0"/>
              <a:t>more suspicious?</a:t>
            </a:r>
            <a:endParaRPr lang="en-US" dirty="0"/>
          </a:p>
        </p:txBody>
      </p:sp>
      <p:sp>
        <p:nvSpPr>
          <p:cNvPr id="8" name="TextBox 7"/>
          <p:cNvSpPr txBox="1"/>
          <p:nvPr/>
        </p:nvSpPr>
        <p:spPr>
          <a:xfrm>
            <a:off x="136660" y="1839617"/>
            <a:ext cx="3967753" cy="1969770"/>
          </a:xfrm>
          <a:prstGeom prst="rect">
            <a:avLst/>
          </a:prstGeom>
          <a:noFill/>
        </p:spPr>
        <p:txBody>
          <a:bodyPr wrap="none" rtlCol="0">
            <a:spAutoFit/>
          </a:bodyPr>
          <a:lstStyle/>
          <a:p>
            <a:pPr algn="l"/>
            <a:r>
              <a:rPr lang="en-US" sz="2400" dirty="0"/>
              <a:t>20,000 Users</a:t>
            </a:r>
          </a:p>
          <a:p>
            <a:pPr algn="l"/>
            <a:r>
              <a:rPr lang="en-US" sz="2400" dirty="0"/>
              <a:t>Retweeting same 20 tweets</a:t>
            </a:r>
            <a:endParaRPr lang="en-US" sz="2400" dirty="0" smtClean="0"/>
          </a:p>
          <a:p>
            <a:pPr algn="l"/>
            <a:r>
              <a:rPr lang="en-US" sz="2400" dirty="0" smtClean="0"/>
              <a:t>       6 </a:t>
            </a:r>
            <a:r>
              <a:rPr lang="en-US" sz="2400" dirty="0"/>
              <a:t>times </a:t>
            </a:r>
            <a:r>
              <a:rPr lang="en-US" sz="2400" dirty="0" smtClean="0"/>
              <a:t>each</a:t>
            </a:r>
            <a:endParaRPr lang="en-US" dirty="0" smtClean="0"/>
          </a:p>
          <a:p>
            <a:pPr algn="l"/>
            <a:r>
              <a:rPr lang="en-US" sz="2400" dirty="0"/>
              <a:t>All in 10 hours</a:t>
            </a:r>
          </a:p>
          <a:p>
            <a:pPr algn="l"/>
            <a:endParaRPr lang="en-US" dirty="0"/>
          </a:p>
        </p:txBody>
      </p:sp>
      <p:sp>
        <p:nvSpPr>
          <p:cNvPr id="9" name="TextBox 8"/>
          <p:cNvSpPr txBox="1"/>
          <p:nvPr/>
        </p:nvSpPr>
        <p:spPr>
          <a:xfrm>
            <a:off x="5433072" y="1824853"/>
            <a:ext cx="3642344" cy="1938992"/>
          </a:xfrm>
          <a:prstGeom prst="rect">
            <a:avLst/>
          </a:prstGeom>
          <a:noFill/>
        </p:spPr>
        <p:txBody>
          <a:bodyPr wrap="none" rtlCol="0">
            <a:spAutoFit/>
          </a:bodyPr>
          <a:lstStyle/>
          <a:p>
            <a:pPr algn="l"/>
            <a:r>
              <a:rPr lang="en-US" sz="2400" dirty="0"/>
              <a:t>225 Users</a:t>
            </a:r>
          </a:p>
          <a:p>
            <a:pPr algn="l"/>
            <a:r>
              <a:rPr lang="en-US" sz="2400" dirty="0"/>
              <a:t>Retweeting same 1 tweet</a:t>
            </a:r>
            <a:endParaRPr lang="en-US" sz="2400" dirty="0" smtClean="0"/>
          </a:p>
          <a:p>
            <a:pPr algn="l"/>
            <a:r>
              <a:rPr lang="en-US" sz="2400" dirty="0" smtClean="0"/>
              <a:t>        15 </a:t>
            </a:r>
            <a:r>
              <a:rPr lang="en-US" sz="2400" dirty="0"/>
              <a:t>times </a:t>
            </a:r>
            <a:r>
              <a:rPr lang="en-US" sz="2400" dirty="0" smtClean="0"/>
              <a:t>each</a:t>
            </a:r>
          </a:p>
          <a:p>
            <a:pPr algn="l"/>
            <a:r>
              <a:rPr lang="en-US" sz="2400" dirty="0"/>
              <a:t>All in 3 </a:t>
            </a:r>
            <a:r>
              <a:rPr lang="en-US" sz="2400" dirty="0" smtClean="0"/>
              <a:t>hours</a:t>
            </a:r>
          </a:p>
          <a:p>
            <a:pPr algn="l"/>
            <a:r>
              <a:rPr lang="en-US" sz="2400" dirty="0" smtClean="0"/>
              <a:t>All from 2 IP addresses</a:t>
            </a:r>
            <a:endParaRPr lang="en-US" sz="2400" dirty="0"/>
          </a:p>
        </p:txBody>
      </p:sp>
      <p:sp>
        <p:nvSpPr>
          <p:cNvPr id="11" name="Cube 10"/>
          <p:cNvSpPr/>
          <p:nvPr/>
        </p:nvSpPr>
        <p:spPr>
          <a:xfrm>
            <a:off x="483325" y="3886608"/>
            <a:ext cx="2309949" cy="2196421"/>
          </a:xfrm>
          <a:prstGeom prst="cube">
            <a:avLst/>
          </a:prstGeom>
          <a:solidFill>
            <a:schemeClr val="accent4">
              <a:lumMod val="25000"/>
              <a:lumOff val="75000"/>
              <a:alpha val="3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p:cNvSpPr/>
          <p:nvPr/>
        </p:nvSpPr>
        <p:spPr>
          <a:xfrm>
            <a:off x="1043425" y="4684209"/>
            <a:ext cx="953567" cy="439838"/>
          </a:xfrm>
          <a:prstGeom prst="cube">
            <a:avLst>
              <a:gd name="adj" fmla="val 46053"/>
            </a:avLst>
          </a:prstGeom>
          <a:solidFill>
            <a:schemeClr val="accent2">
              <a:alpha val="4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Cube 13"/>
          <p:cNvSpPr/>
          <p:nvPr/>
        </p:nvSpPr>
        <p:spPr>
          <a:xfrm>
            <a:off x="7262949" y="5398880"/>
            <a:ext cx="423470" cy="439837"/>
          </a:xfrm>
          <a:prstGeom prst="cube">
            <a:avLst>
              <a:gd name="adj" fmla="val 31946"/>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TextBox 15"/>
          <p:cNvSpPr txBox="1"/>
          <p:nvPr/>
        </p:nvSpPr>
        <p:spPr>
          <a:xfrm>
            <a:off x="4266467" y="2647405"/>
            <a:ext cx="611065" cy="492443"/>
          </a:xfrm>
          <a:prstGeom prst="rect">
            <a:avLst/>
          </a:prstGeom>
          <a:noFill/>
        </p:spPr>
        <p:txBody>
          <a:bodyPr wrap="none" rtlCol="0">
            <a:spAutoFit/>
          </a:bodyPr>
          <a:lstStyle/>
          <a:p>
            <a:r>
              <a:rPr lang="en-US" smtClean="0"/>
              <a:t>vs.</a:t>
            </a:r>
            <a:endParaRPr lang="en-US"/>
          </a:p>
        </p:txBody>
      </p:sp>
      <p:cxnSp>
        <p:nvCxnSpPr>
          <p:cNvPr id="18" name="Straight Connector 17"/>
          <p:cNvCxnSpPr/>
          <p:nvPr/>
        </p:nvCxnSpPr>
        <p:spPr bwMode="auto">
          <a:xfrm>
            <a:off x="4545872" y="1915886"/>
            <a:ext cx="1" cy="731519"/>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9" name="Straight Connector 18"/>
          <p:cNvCxnSpPr/>
          <p:nvPr/>
        </p:nvCxnSpPr>
        <p:spPr bwMode="auto">
          <a:xfrm>
            <a:off x="4545871" y="3155089"/>
            <a:ext cx="1" cy="2927940"/>
          </a:xfrm>
          <a:prstGeom prst="line">
            <a:avLst/>
          </a:prstGeom>
          <a:solidFill>
            <a:schemeClr val="accent1"/>
          </a:solidFill>
          <a:ln w="3175" cap="flat" cmpd="sng" algn="ctr">
            <a:solidFill>
              <a:schemeClr val="tx1"/>
            </a:solidFill>
            <a:prstDash val="solid"/>
            <a:round/>
            <a:headEnd type="none" w="sm" len="sm"/>
            <a:tailEnd type="none" w="med" len="med"/>
          </a:ln>
          <a:effectLst/>
        </p:spPr>
      </p:cxnSp>
      <p:sp>
        <p:nvSpPr>
          <p:cNvPr id="17" name="TextBox 16"/>
          <p:cNvSpPr txBox="1"/>
          <p:nvPr/>
        </p:nvSpPr>
        <p:spPr>
          <a:xfrm>
            <a:off x="7208997" y="34105"/>
            <a:ext cx="1872629" cy="492443"/>
          </a:xfrm>
          <a:prstGeom prst="rect">
            <a:avLst/>
          </a:prstGeom>
          <a:noFill/>
        </p:spPr>
        <p:txBody>
          <a:bodyPr wrap="none" rtlCol="0">
            <a:spAutoFit/>
          </a:bodyPr>
          <a:lstStyle/>
          <a:p>
            <a:r>
              <a:rPr lang="en-US" smtClean="0"/>
              <a:t>ICDM 2015</a:t>
            </a:r>
            <a:endParaRPr lang="en-US"/>
          </a:p>
        </p:txBody>
      </p:sp>
      <p:sp>
        <p:nvSpPr>
          <p:cNvPr id="20" name="TextBox 19"/>
          <p:cNvSpPr txBox="1"/>
          <p:nvPr/>
        </p:nvSpPr>
        <p:spPr>
          <a:xfrm>
            <a:off x="1300408" y="6155265"/>
            <a:ext cx="6609367" cy="584776"/>
          </a:xfrm>
          <a:prstGeom prst="rect">
            <a:avLst/>
          </a:prstGeom>
          <a:solidFill>
            <a:schemeClr val="tx2"/>
          </a:solidFill>
        </p:spPr>
        <p:txBody>
          <a:bodyPr wrap="none" rtlCol="0">
            <a:spAutoFit/>
          </a:bodyPr>
          <a:lstStyle/>
          <a:p>
            <a:r>
              <a:rPr lang="en-US" sz="3200" dirty="0" smtClean="0">
                <a:solidFill>
                  <a:schemeClr val="bg1"/>
                </a:solidFill>
              </a:rPr>
              <a:t>Answer: volume * </a:t>
            </a:r>
            <a:r>
              <a:rPr lang="en-US" sz="3200" dirty="0" err="1" smtClean="0">
                <a:solidFill>
                  <a:schemeClr val="bg1"/>
                </a:solidFill>
              </a:rPr>
              <a:t>D</a:t>
            </a:r>
            <a:r>
              <a:rPr lang="en-US" sz="3200" baseline="-25000" dirty="0" err="1" smtClean="0">
                <a:solidFill>
                  <a:schemeClr val="bg1"/>
                </a:solidFill>
              </a:rPr>
              <a:t>KL</a:t>
            </a:r>
            <a:r>
              <a:rPr lang="en-US" sz="3200" dirty="0" err="1" smtClean="0">
                <a:solidFill>
                  <a:schemeClr val="bg1"/>
                </a:solidFill>
              </a:rPr>
              <a:t>(p</a:t>
            </a:r>
            <a:r>
              <a:rPr lang="en-US" sz="3200" dirty="0" smtClean="0">
                <a:solidFill>
                  <a:schemeClr val="bg1"/>
                </a:solidFill>
              </a:rPr>
              <a:t>|| </a:t>
            </a:r>
            <a:r>
              <a:rPr lang="en-US" sz="3200" dirty="0" err="1" smtClean="0">
                <a:solidFill>
                  <a:schemeClr val="bg1"/>
                </a:solidFill>
              </a:rPr>
              <a:t>p</a:t>
            </a:r>
            <a:r>
              <a:rPr lang="en-US" sz="3200" baseline="-25000" dirty="0" err="1" smtClean="0">
                <a:solidFill>
                  <a:schemeClr val="bg1"/>
                </a:solidFill>
              </a:rPr>
              <a:t>background</a:t>
            </a:r>
            <a:r>
              <a:rPr lang="en-US" sz="3200" dirty="0" smtClean="0">
                <a:solidFill>
                  <a:schemeClr val="bg1"/>
                </a:solidFill>
              </a:rPr>
              <a:t>)</a:t>
            </a:r>
            <a:endParaRPr lang="en-US" sz="3200" dirty="0">
              <a:solidFill>
                <a:schemeClr val="bg1"/>
              </a:solidFill>
            </a:endParaRPr>
          </a:p>
        </p:txBody>
      </p:sp>
      <p:cxnSp>
        <p:nvCxnSpPr>
          <p:cNvPr id="22" name="Straight Connector 21"/>
          <p:cNvCxnSpPr/>
          <p:nvPr/>
        </p:nvCxnSpPr>
        <p:spPr bwMode="auto">
          <a:xfrm>
            <a:off x="4343400" y="2074333"/>
            <a:ext cx="677333" cy="1588"/>
          </a:xfrm>
          <a:prstGeom prst="line">
            <a:avLst/>
          </a:prstGeom>
          <a:solidFill>
            <a:schemeClr val="accent1"/>
          </a:solidFill>
          <a:ln w="3175" cap="flat" cmpd="sng" algn="ctr">
            <a:solidFill>
              <a:schemeClr val="bg2">
                <a:lumMod val="60000"/>
                <a:lumOff val="40000"/>
              </a:schemeClr>
            </a:solidFill>
            <a:prstDash val="solid"/>
            <a:round/>
            <a:headEnd type="arrow" w="med" len="med"/>
            <a:tailEnd type="arrow" w="med" len="med"/>
          </a:ln>
          <a:effectLst/>
        </p:spPr>
      </p:cxnSp>
      <p:cxnSp>
        <p:nvCxnSpPr>
          <p:cNvPr id="24" name="Straight Connector 23"/>
          <p:cNvCxnSpPr/>
          <p:nvPr/>
        </p:nvCxnSpPr>
        <p:spPr bwMode="auto">
          <a:xfrm>
            <a:off x="4343400" y="2463800"/>
            <a:ext cx="677333" cy="1588"/>
          </a:xfrm>
          <a:prstGeom prst="line">
            <a:avLst/>
          </a:prstGeom>
          <a:solidFill>
            <a:schemeClr val="accent1"/>
          </a:solidFill>
          <a:ln w="3175" cap="flat" cmpd="sng" algn="ctr">
            <a:solidFill>
              <a:schemeClr val="bg2">
                <a:lumMod val="60000"/>
                <a:lumOff val="40000"/>
              </a:schemeClr>
            </a:solidFill>
            <a:prstDash val="solid"/>
            <a:round/>
            <a:headEnd type="arrow" w="med" len="med"/>
            <a:tailEnd type="arrow" w="med" len="med"/>
          </a:ln>
          <a:effectLst/>
        </p:spPr>
      </p:cxnSp>
      <p:cxnSp>
        <p:nvCxnSpPr>
          <p:cNvPr id="25" name="Straight Connector 24"/>
          <p:cNvCxnSpPr/>
          <p:nvPr/>
        </p:nvCxnSpPr>
        <p:spPr bwMode="auto">
          <a:xfrm>
            <a:off x="4343400" y="3234266"/>
            <a:ext cx="677333" cy="1588"/>
          </a:xfrm>
          <a:prstGeom prst="line">
            <a:avLst/>
          </a:prstGeom>
          <a:solidFill>
            <a:schemeClr val="accent1"/>
          </a:solidFill>
          <a:ln w="3175" cap="flat" cmpd="sng" algn="ctr">
            <a:solidFill>
              <a:schemeClr val="bg2">
                <a:lumMod val="60000"/>
                <a:lumOff val="40000"/>
              </a:schemeClr>
            </a:solidFill>
            <a:prstDash val="solid"/>
            <a:round/>
            <a:headEnd type="arrow" w="med" len="med"/>
            <a:tailEnd type="arrow" w="med" len="med"/>
          </a:ln>
          <a:effectLst/>
        </p:spPr>
      </p:cxnSp>
    </p:spTree>
    <p:extLst>
      <p:ext uri="{BB962C8B-B14F-4D97-AF65-F5344CB8AC3E}">
        <p14:creationId xmlns:p14="http://schemas.microsoft.com/office/powerpoint/2010/main" val="408480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Suspicious Patterns in Event Data</a:t>
            </a:r>
            <a:endParaRPr lang="en-US" dirty="0"/>
          </a:p>
        </p:txBody>
      </p:sp>
      <p:sp>
        <p:nvSpPr>
          <p:cNvPr id="4" name="Date Placeholder 3"/>
          <p:cNvSpPr>
            <a:spLocks noGrp="1"/>
          </p:cNvSpPr>
          <p:nvPr>
            <p:ph type="dt" sz="half" idx="10"/>
          </p:nvPr>
        </p:nvSpPr>
        <p:spPr/>
        <p:txBody>
          <a:bodyPr/>
          <a:lstStyle/>
          <a:p>
            <a:pPr>
              <a:defRPr/>
            </a:pPr>
            <a:r>
              <a:rPr lang="en-US" smtClean="0"/>
              <a:t>Google, Aug '16</a:t>
            </a:r>
            <a:endParaRPr lang="en-US"/>
          </a:p>
        </p:txBody>
      </p:sp>
      <p:sp>
        <p:nvSpPr>
          <p:cNvPr id="5" name="Footer Placeholder 4"/>
          <p:cNvSpPr>
            <a:spLocks noGrp="1"/>
          </p:cNvSpPr>
          <p:nvPr>
            <p:ph type="ftr" sz="quarter" idx="11"/>
          </p:nvPr>
        </p:nvSpPr>
        <p:spPr/>
        <p:txBody>
          <a:bodyPr/>
          <a:lstStyle/>
          <a:p>
            <a:pPr>
              <a:defRPr/>
            </a:pPr>
            <a:r>
              <a:rPr lang="en-US" smtClean="0"/>
              <a:t>(c) 2016,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38</a:t>
            </a:fld>
            <a:endParaRPr lang="en-US"/>
          </a:p>
        </p:txBody>
      </p:sp>
      <p:pic>
        <p:nvPicPr>
          <p:cNvPr id="13" name="Picture 12"/>
          <p:cNvPicPr>
            <a:picLocks noChangeAspect="1"/>
          </p:cNvPicPr>
          <p:nvPr/>
        </p:nvPicPr>
        <p:blipFill>
          <a:blip r:embed="rId2"/>
          <a:stretch>
            <a:fillRect/>
          </a:stretch>
        </p:blipFill>
        <p:spPr>
          <a:xfrm>
            <a:off x="1638300" y="1295400"/>
            <a:ext cx="6380654" cy="2029097"/>
          </a:xfrm>
          <a:prstGeom prst="rect">
            <a:avLst/>
          </a:prstGeom>
        </p:spPr>
      </p:pic>
      <p:sp>
        <p:nvSpPr>
          <p:cNvPr id="10" name="TextBox 9"/>
          <p:cNvSpPr txBox="1"/>
          <p:nvPr/>
        </p:nvSpPr>
        <p:spPr>
          <a:xfrm>
            <a:off x="0" y="3421493"/>
            <a:ext cx="9144000" cy="892552"/>
          </a:xfrm>
          <a:prstGeom prst="rect">
            <a:avLst/>
          </a:prstGeom>
          <a:noFill/>
        </p:spPr>
        <p:txBody>
          <a:bodyPr wrap="square" rtlCol="0">
            <a:spAutoFit/>
          </a:bodyPr>
          <a:lstStyle/>
          <a:p>
            <a:r>
              <a:rPr lang="en-US" dirty="0" smtClean="0"/>
              <a:t>Retweeting: “Galaxy Note Dream Project: </a:t>
            </a:r>
            <a:br>
              <a:rPr lang="en-US" dirty="0" smtClean="0"/>
            </a:br>
            <a:r>
              <a:rPr lang="en-US" dirty="0" smtClean="0"/>
              <a:t>Happy Happy Life Traveling the World”</a:t>
            </a:r>
            <a:endParaRPr lang="en-US" dirty="0"/>
          </a:p>
        </p:txBody>
      </p:sp>
      <p:pic>
        <p:nvPicPr>
          <p:cNvPr id="16" name="Picture 15"/>
          <p:cNvPicPr>
            <a:picLocks noChangeAspect="1"/>
          </p:cNvPicPr>
          <p:nvPr/>
        </p:nvPicPr>
        <p:blipFill>
          <a:blip r:embed="rId3"/>
          <a:stretch>
            <a:fillRect/>
          </a:stretch>
        </p:blipFill>
        <p:spPr>
          <a:xfrm>
            <a:off x="998687" y="4237587"/>
            <a:ext cx="7146625" cy="2113399"/>
          </a:xfrm>
          <a:prstGeom prst="rect">
            <a:avLst/>
          </a:prstGeom>
        </p:spPr>
      </p:pic>
      <p:sp>
        <p:nvSpPr>
          <p:cNvPr id="17" name="Rectangle 16"/>
          <p:cNvSpPr/>
          <p:nvPr/>
        </p:nvSpPr>
        <p:spPr bwMode="auto">
          <a:xfrm>
            <a:off x="2547255" y="5048796"/>
            <a:ext cx="5428154" cy="242714"/>
          </a:xfrm>
          <a:prstGeom prst="rect">
            <a:avLst/>
          </a:prstGeom>
          <a:noFill/>
          <a:ln>
            <a:solidFill>
              <a:schemeClr val="tx2"/>
            </a:solidFill>
            <a:headEnd type="none" w="sm" len="sm"/>
            <a:tailEnd type="none" w="med" len="med"/>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8" name="Freeform 17"/>
          <p:cNvSpPr/>
          <p:nvPr/>
        </p:nvSpPr>
        <p:spPr bwMode="auto">
          <a:xfrm>
            <a:off x="7942217" y="2577737"/>
            <a:ext cx="740685" cy="2551612"/>
          </a:xfrm>
          <a:custGeom>
            <a:avLst/>
            <a:gdLst>
              <a:gd name="connsiteX0" fmla="*/ 87086 w 740685"/>
              <a:gd name="connsiteY0" fmla="*/ 2551612 h 2551612"/>
              <a:gd name="connsiteX1" fmla="*/ 740229 w 740685"/>
              <a:gd name="connsiteY1" fmla="*/ 1062446 h 2551612"/>
              <a:gd name="connsiteX2" fmla="*/ 0 w 740685"/>
              <a:gd name="connsiteY2" fmla="*/ 0 h 2551612"/>
            </a:gdLst>
            <a:ahLst/>
            <a:cxnLst>
              <a:cxn ang="0">
                <a:pos x="connsiteX0" y="connsiteY0"/>
              </a:cxn>
              <a:cxn ang="0">
                <a:pos x="connsiteX1" y="connsiteY1"/>
              </a:cxn>
              <a:cxn ang="0">
                <a:pos x="connsiteX2" y="connsiteY2"/>
              </a:cxn>
            </a:cxnLst>
            <a:rect l="l" t="t" r="r" b="b"/>
            <a:pathLst>
              <a:path w="740685" h="2551612">
                <a:moveTo>
                  <a:pt x="87086" y="2551612"/>
                </a:moveTo>
                <a:cubicBezTo>
                  <a:pt x="420914" y="2019663"/>
                  <a:pt x="754743" y="1487715"/>
                  <a:pt x="740229" y="1062446"/>
                </a:cubicBezTo>
                <a:cubicBezTo>
                  <a:pt x="725715" y="637177"/>
                  <a:pt x="0" y="0"/>
                  <a:pt x="0" y="0"/>
                </a:cubicBezTo>
              </a:path>
            </a:pathLst>
          </a:custGeom>
          <a:noFill/>
          <a:ln w="34925" cap="flat" cmpd="sng" algn="ctr">
            <a:solidFill>
              <a:schemeClr val="tx2"/>
            </a:solidFill>
            <a:prstDash val="solid"/>
            <a:round/>
            <a:headEnd type="none" w="sm" len="sm"/>
            <a:tailEnd type="stealth" w="lg" len="lg"/>
          </a:ln>
          <a:effectLst/>
        </p:spPr>
        <p:txBody>
          <a:bodyPr rtlCol="0" anchor="ctr"/>
          <a:lstStyle/>
          <a:p>
            <a:pPr algn="ctr"/>
            <a:endParaRPr lang="en-US"/>
          </a:p>
        </p:txBody>
      </p:sp>
      <p:pic>
        <p:nvPicPr>
          <p:cNvPr id="19" name="Picture 1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680" y="3395616"/>
            <a:ext cx="796834" cy="863600"/>
          </a:xfrm>
          <a:prstGeom prst="rect">
            <a:avLst/>
          </a:prstGeom>
        </p:spPr>
      </p:pic>
      <p:sp>
        <p:nvSpPr>
          <p:cNvPr id="3" name="TextBox 2"/>
          <p:cNvSpPr txBox="1"/>
          <p:nvPr/>
        </p:nvSpPr>
        <p:spPr>
          <a:xfrm>
            <a:off x="7208997" y="34105"/>
            <a:ext cx="1872629" cy="492443"/>
          </a:xfrm>
          <a:prstGeom prst="rect">
            <a:avLst/>
          </a:prstGeom>
          <a:noFill/>
        </p:spPr>
        <p:txBody>
          <a:bodyPr wrap="none" rtlCol="0">
            <a:spAutoFit/>
          </a:bodyPr>
          <a:lstStyle/>
          <a:p>
            <a:r>
              <a:rPr lang="en-US" smtClean="0"/>
              <a:t>ICDM 2015</a:t>
            </a:r>
            <a:endParaRPr lang="en-US"/>
          </a:p>
        </p:txBody>
      </p:sp>
    </p:spTree>
    <p:extLst>
      <p:ext uri="{BB962C8B-B14F-4D97-AF65-F5344CB8AC3E}">
        <p14:creationId xmlns:p14="http://schemas.microsoft.com/office/powerpoint/2010/main" val="21396140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a:noFill/>
        </p:spPr>
        <p:txBody>
          <a:bodyPr/>
          <a:lstStyle/>
          <a:p>
            <a:r>
              <a:rPr lang="en-US" smtClean="0"/>
              <a:t>(c) 2016, C. Faloutsos</a:t>
            </a:r>
            <a:endParaRPr lang="en-US"/>
          </a:p>
        </p:txBody>
      </p:sp>
      <p:sp>
        <p:nvSpPr>
          <p:cNvPr id="22531" name="Slide Number Placeholder 5"/>
          <p:cNvSpPr>
            <a:spLocks noGrp="1"/>
          </p:cNvSpPr>
          <p:nvPr>
            <p:ph type="sldNum" sz="quarter" idx="12"/>
          </p:nvPr>
        </p:nvSpPr>
        <p:spPr>
          <a:noFill/>
        </p:spPr>
        <p:txBody>
          <a:bodyPr/>
          <a:lstStyle/>
          <a:p>
            <a:fld id="{CA9CF61F-D18B-5946-9F36-FA97BCA712E8}" type="slidenum">
              <a:rPr lang="en-US" smtClean="0"/>
              <a:pPr/>
              <a:t>39</a:t>
            </a:fld>
            <a:endParaRPr lang="en-US" smtClean="0"/>
          </a:p>
        </p:txBody>
      </p:sp>
      <p:sp>
        <p:nvSpPr>
          <p:cNvPr id="22532" name="Rectangle 2"/>
          <p:cNvSpPr>
            <a:spLocks noGrp="1" noChangeArrowheads="1"/>
          </p:cNvSpPr>
          <p:nvPr>
            <p:ph type="title"/>
          </p:nvPr>
        </p:nvSpPr>
        <p:spPr/>
        <p:txBody>
          <a:bodyPr/>
          <a:lstStyle/>
          <a:p>
            <a:r>
              <a:rPr lang="en-US" sz="3600" dirty="0" smtClean="0">
                <a:ea typeface="ＭＳ Ｐゴシック" charset="-128"/>
                <a:cs typeface="ＭＳ Ｐゴシック" charset="-128"/>
              </a:rPr>
              <a:t>Roadmap</a:t>
            </a:r>
            <a:endParaRPr lang="en-US" sz="3600" dirty="0">
              <a:ea typeface="ＭＳ Ｐゴシック" charset="-128"/>
              <a:cs typeface="ＭＳ Ｐゴシック" charset="-128"/>
            </a:endParaRPr>
          </a:p>
        </p:txBody>
      </p:sp>
      <p:sp>
        <p:nvSpPr>
          <p:cNvPr id="22533" name="Rectangle 3"/>
          <p:cNvSpPr>
            <a:spLocks noGrp="1" noChangeArrowheads="1"/>
          </p:cNvSpPr>
          <p:nvPr>
            <p:ph type="body" idx="1"/>
          </p:nvPr>
        </p:nvSpPr>
        <p:spPr>
          <a:xfrm>
            <a:off x="685800" y="1117600"/>
            <a:ext cx="7772400" cy="4648200"/>
          </a:xfrm>
        </p:spPr>
        <p:txBody>
          <a:bodyPr/>
          <a:lstStyle/>
          <a:p>
            <a:r>
              <a:rPr lang="en-US" dirty="0" smtClean="0">
                <a:ea typeface="ＭＳ Ｐゴシック" charset="-128"/>
                <a:cs typeface="ＭＳ Ｐゴシック" charset="-128"/>
              </a:rPr>
              <a:t>Introduction </a:t>
            </a:r>
            <a:r>
              <a:rPr lang="en-US" dirty="0">
                <a:ea typeface="ＭＳ Ｐゴシック" charset="-128"/>
                <a:cs typeface="ＭＳ Ｐゴシック" charset="-128"/>
              </a:rPr>
              <a:t>– </a:t>
            </a:r>
            <a:r>
              <a:rPr lang="en-US" dirty="0" smtClean="0">
                <a:ea typeface="ＭＳ Ｐゴシック" charset="-128"/>
                <a:cs typeface="ＭＳ Ｐゴシック" charset="-128"/>
              </a:rPr>
              <a:t>Motivation</a:t>
            </a:r>
          </a:p>
          <a:p>
            <a:r>
              <a:rPr lang="en-US" dirty="0" smtClean="0">
                <a:ea typeface="ＭＳ Ｐゴシック" charset="-128"/>
                <a:cs typeface="ＭＳ Ｐゴシック" charset="-128"/>
              </a:rPr>
              <a:t>Part#</a:t>
            </a:r>
            <a:r>
              <a:rPr lang="en-US" dirty="0">
                <a:ea typeface="ＭＳ Ｐゴシック" charset="-128"/>
                <a:cs typeface="ＭＳ Ｐゴシック" charset="-128"/>
              </a:rPr>
              <a:t>1: Patterns in </a:t>
            </a:r>
            <a:r>
              <a:rPr lang="en-US" dirty="0" smtClean="0">
                <a:ea typeface="ＭＳ Ｐゴシック" charset="-128"/>
                <a:cs typeface="ＭＳ Ｐゴシック" charset="-128"/>
              </a:rPr>
              <a:t>graphs</a:t>
            </a:r>
          </a:p>
          <a:p>
            <a:pPr lvl="1"/>
            <a:r>
              <a:rPr lang="en-US" dirty="0" smtClean="0">
                <a:ea typeface="ＭＳ Ｐゴシック" charset="-128"/>
                <a:cs typeface="ＭＳ Ｐゴシック" charset="-128"/>
              </a:rPr>
              <a:t>Patterns</a:t>
            </a:r>
          </a:p>
          <a:p>
            <a:pPr lvl="1"/>
            <a:r>
              <a:rPr lang="en-US" dirty="0" smtClean="0">
                <a:ea typeface="ＭＳ Ｐゴシック" charset="-128"/>
                <a:cs typeface="ＭＳ Ｐゴシック" charset="-128"/>
              </a:rPr>
              <a:t>Anomaly / fraud detection</a:t>
            </a:r>
          </a:p>
          <a:p>
            <a:pPr lvl="2"/>
            <a:r>
              <a:rPr lang="en-US" dirty="0" smtClean="0">
                <a:ea typeface="ＭＳ Ｐゴシック" charset="-128"/>
                <a:cs typeface="ＭＳ Ｐゴシック" charset="-128"/>
              </a:rPr>
              <a:t>Spectral methods (‘</a:t>
            </a:r>
            <a:r>
              <a:rPr lang="en-US" dirty="0" err="1" smtClean="0">
                <a:ea typeface="ＭＳ Ｐゴシック" charset="-128"/>
                <a:cs typeface="ＭＳ Ｐゴシック" charset="-128"/>
              </a:rPr>
              <a:t>fBox</a:t>
            </a:r>
            <a:r>
              <a:rPr lang="en-US" dirty="0" smtClean="0">
                <a:ea typeface="ＭＳ Ｐゴシック" charset="-128"/>
                <a:cs typeface="ＭＳ Ｐゴシック" charset="-128"/>
              </a:rPr>
              <a:t>’)</a:t>
            </a:r>
          </a:p>
          <a:p>
            <a:pPr lvl="2"/>
            <a:r>
              <a:rPr lang="en-US" dirty="0" smtClean="0">
                <a:ea typeface="ＭＳ Ｐゴシック" charset="-128"/>
                <a:cs typeface="ＭＳ Ｐゴシック" charset="-128"/>
              </a:rPr>
              <a:t>High-density sub-matrices</a:t>
            </a:r>
          </a:p>
          <a:p>
            <a:pPr lvl="2"/>
            <a:r>
              <a:rPr lang="en-US" dirty="0" smtClean="0">
                <a:ea typeface="ＭＳ Ｐゴシック" charset="-128"/>
                <a:cs typeface="ＭＳ Ｐゴシック" charset="-128"/>
              </a:rPr>
              <a:t>Belief propagation</a:t>
            </a:r>
          </a:p>
          <a:p>
            <a:r>
              <a:rPr lang="en-US" dirty="0" smtClean="0">
                <a:ea typeface="ＭＳ Ｐゴシック" charset="-128"/>
                <a:cs typeface="ＭＳ Ｐゴシック" charset="-128"/>
              </a:rPr>
              <a:t>Part#2: time-evolving graphs; tensors</a:t>
            </a:r>
          </a:p>
          <a:p>
            <a:r>
              <a:rPr lang="en-US" dirty="0" smtClean="0">
                <a:ea typeface="ＭＳ Ｐゴシック" charset="-128"/>
                <a:cs typeface="ＭＳ Ｐゴシック" charset="-128"/>
              </a:rPr>
              <a:t>Part#3: time sequences</a:t>
            </a:r>
          </a:p>
          <a:p>
            <a:r>
              <a:rPr lang="en-US" dirty="0" smtClean="0">
                <a:ea typeface="ＭＳ Ｐゴシック" charset="-128"/>
                <a:cs typeface="ＭＳ Ｐゴシック" charset="-128"/>
              </a:rPr>
              <a:t>Conclusions</a:t>
            </a:r>
          </a:p>
        </p:txBody>
      </p:sp>
      <p:sp>
        <p:nvSpPr>
          <p:cNvPr id="22534" name="AutoShape 4"/>
          <p:cNvSpPr>
            <a:spLocks noChangeArrowheads="1"/>
          </p:cNvSpPr>
          <p:nvPr/>
        </p:nvSpPr>
        <p:spPr bwMode="auto">
          <a:xfrm>
            <a:off x="227013" y="4384675"/>
            <a:ext cx="377825" cy="290513"/>
          </a:xfrm>
          <a:prstGeom prst="rightArrow">
            <a:avLst>
              <a:gd name="adj1" fmla="val 50000"/>
              <a:gd name="adj2" fmla="val 32514"/>
            </a:avLst>
          </a:prstGeom>
          <a:solidFill>
            <a:schemeClr val="tx2"/>
          </a:solidFill>
          <a:ln w="28575">
            <a:solidFill>
              <a:schemeClr val="tx2"/>
            </a:solidFill>
            <a:miter lim="800000"/>
            <a:headEnd type="none" w="sm" len="sm"/>
            <a:tailEnd/>
          </a:ln>
        </p:spPr>
        <p:txBody>
          <a:bodyPr wrap="none" anchor="ctr">
            <a:prstTxWarp prst="textNoShape">
              <a:avLst/>
            </a:prstTxWarp>
          </a:bodyPr>
          <a:lstStyle/>
          <a:p>
            <a:endParaRPr lang="en-US"/>
          </a:p>
        </p:txBody>
      </p:sp>
      <p:sp>
        <p:nvSpPr>
          <p:cNvPr id="22535" name="Date Placeholder 7"/>
          <p:cNvSpPr>
            <a:spLocks noGrp="1"/>
          </p:cNvSpPr>
          <p:nvPr>
            <p:ph type="dt" sz="quarter" idx="10"/>
          </p:nvPr>
        </p:nvSpPr>
        <p:spPr>
          <a:noFill/>
        </p:spPr>
        <p:txBody>
          <a:bodyPr/>
          <a:lstStyle/>
          <a:p>
            <a:r>
              <a:rPr lang="en-US" smtClean="0"/>
              <a:t>Google, Aug '16</a:t>
            </a:r>
            <a:endParaRPr lang="en-US"/>
          </a:p>
        </p:txBody>
      </p:sp>
      <p:pic>
        <p:nvPicPr>
          <p:cNvPr id="8" name="Picture 7" descr="energygen-roads.jpg"/>
          <p:cNvPicPr>
            <a:picLocks noChangeAspect="1"/>
          </p:cNvPicPr>
          <p:nvPr/>
        </p:nvPicPr>
        <p:blipFill>
          <a:blip r:embed="rId2"/>
          <a:srcRect/>
          <a:stretch>
            <a:fillRect/>
          </a:stretch>
        </p:blipFill>
        <p:spPr bwMode="auto">
          <a:xfrm>
            <a:off x="6267450" y="1371600"/>
            <a:ext cx="2457450" cy="1212850"/>
          </a:xfrm>
          <a:prstGeom prst="rect">
            <a:avLst/>
          </a:prstGeom>
          <a:noFill/>
          <a:ln w="9525">
            <a:noFill/>
            <a:miter lim="800000"/>
            <a:headEnd/>
            <a:tailEnd/>
          </a:ln>
        </p:spPr>
      </p:pic>
    </p:spTree>
    <p:extLst>
      <p:ext uri="{BB962C8B-B14F-4D97-AF65-F5344CB8AC3E}">
        <p14:creationId xmlns:p14="http://schemas.microsoft.com/office/powerpoint/2010/main" val="38169277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5"/>
          <p:cNvSpPr>
            <a:spLocks noGrp="1"/>
          </p:cNvSpPr>
          <p:nvPr>
            <p:ph type="ftr" sz="quarter" idx="11"/>
          </p:nvPr>
        </p:nvSpPr>
        <p:spPr>
          <a:noFill/>
        </p:spPr>
        <p:txBody>
          <a:bodyPr/>
          <a:lstStyle/>
          <a:p>
            <a:r>
              <a:rPr lang="en-US" smtClean="0"/>
              <a:t>(c) 2016, C. Faloutsos</a:t>
            </a:r>
            <a:endParaRPr lang="en-US"/>
          </a:p>
        </p:txBody>
      </p:sp>
      <p:sp>
        <p:nvSpPr>
          <p:cNvPr id="23555" name="Slide Number Placeholder 6"/>
          <p:cNvSpPr>
            <a:spLocks noGrp="1"/>
          </p:cNvSpPr>
          <p:nvPr>
            <p:ph type="sldNum" sz="quarter" idx="12"/>
          </p:nvPr>
        </p:nvSpPr>
        <p:spPr>
          <a:noFill/>
        </p:spPr>
        <p:txBody>
          <a:bodyPr/>
          <a:lstStyle/>
          <a:p>
            <a:fld id="{60385EB5-65FE-4545-A2DC-623AEAD8C7E4}" type="slidenum">
              <a:rPr lang="en-US" smtClean="0"/>
              <a:pPr/>
              <a:t>4</a:t>
            </a:fld>
            <a:endParaRPr lang="en-US" smtClean="0"/>
          </a:p>
        </p:txBody>
      </p:sp>
      <p:sp>
        <p:nvSpPr>
          <p:cNvPr id="23556" name="Rectangle 1026"/>
          <p:cNvSpPr>
            <a:spLocks noGrp="1" noChangeArrowheads="1"/>
          </p:cNvSpPr>
          <p:nvPr>
            <p:ph type="title"/>
          </p:nvPr>
        </p:nvSpPr>
        <p:spPr/>
        <p:txBody>
          <a:bodyPr lIns="82945" tIns="41473" rIns="82945" bIns="41473" anchor="t"/>
          <a:lstStyle/>
          <a:p>
            <a:pPr defTabSz="912813"/>
            <a:r>
              <a:rPr lang="en-US">
                <a:ea typeface="ＭＳ Ｐゴシック" charset="-128"/>
                <a:cs typeface="ＭＳ Ｐゴシック" charset="-128"/>
              </a:rPr>
              <a:t>Graphs - why should we care?</a:t>
            </a:r>
          </a:p>
        </p:txBody>
      </p:sp>
      <p:sp>
        <p:nvSpPr>
          <p:cNvPr id="23561" name="Text Box 1033"/>
          <p:cNvSpPr txBox="1">
            <a:spLocks noChangeArrowheads="1"/>
          </p:cNvSpPr>
          <p:nvPr/>
        </p:nvSpPr>
        <p:spPr bwMode="auto">
          <a:xfrm>
            <a:off x="1587500" y="4533900"/>
            <a:ext cx="4838700" cy="584739"/>
          </a:xfrm>
          <a:prstGeom prst="rect">
            <a:avLst/>
          </a:prstGeom>
          <a:noFill/>
          <a:ln w="9525">
            <a:noFill/>
            <a:miter lim="800000"/>
            <a:headEnd/>
            <a:tailEnd/>
          </a:ln>
        </p:spPr>
        <p:txBody>
          <a:bodyPr wrap="square" lIns="91400" tIns="45702" rIns="91400" bIns="45702">
            <a:prstTxWarp prst="textNoShape">
              <a:avLst/>
            </a:prstTxWarp>
            <a:spAutoFit/>
          </a:bodyPr>
          <a:lstStyle/>
          <a:p>
            <a:pPr algn="l">
              <a:spcBef>
                <a:spcPct val="50000"/>
              </a:spcBef>
            </a:pPr>
            <a:r>
              <a:rPr kumimoji="0" lang="en-US" sz="3200" dirty="0" smtClean="0"/>
              <a:t>&gt;$10B; ~1B users</a:t>
            </a:r>
            <a:endParaRPr kumimoji="0" lang="en-US" sz="3200" dirty="0"/>
          </a:p>
        </p:txBody>
      </p:sp>
      <p:sp>
        <p:nvSpPr>
          <p:cNvPr id="23563" name="Date Placeholder 13"/>
          <p:cNvSpPr>
            <a:spLocks noGrp="1"/>
          </p:cNvSpPr>
          <p:nvPr>
            <p:ph type="dt" sz="quarter" idx="10"/>
          </p:nvPr>
        </p:nvSpPr>
        <p:spPr>
          <a:noFill/>
        </p:spPr>
        <p:txBody>
          <a:bodyPr/>
          <a:lstStyle/>
          <a:p>
            <a:r>
              <a:rPr lang="en-US" smtClean="0"/>
              <a:t>Google, Aug '16</a:t>
            </a:r>
            <a:endParaRPr lang="en-US"/>
          </a:p>
        </p:txBody>
      </p:sp>
      <p:pic>
        <p:nvPicPr>
          <p:cNvPr id="23564" name="Picture 13" descr="twitter-logo_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847306" y="1531938"/>
            <a:ext cx="1041400" cy="1041400"/>
          </a:xfrm>
          <a:prstGeom prst="rect">
            <a:avLst/>
          </a:prstGeom>
          <a:noFill/>
          <a:ln w="9525">
            <a:noFill/>
            <a:miter lim="800000"/>
            <a:headEnd/>
            <a:tailEnd/>
          </a:ln>
        </p:spPr>
      </p:pic>
      <p:pic>
        <p:nvPicPr>
          <p:cNvPr id="23565" name="Picture 14" descr="linkedin-logo1.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45038" y="3111500"/>
            <a:ext cx="2003425" cy="612775"/>
          </a:xfrm>
          <a:prstGeom prst="rect">
            <a:avLst/>
          </a:prstGeom>
          <a:noFill/>
          <a:ln w="9525">
            <a:noFill/>
            <a:miter lim="800000"/>
            <a:headEnd/>
            <a:tailEnd/>
          </a:ln>
        </p:spPr>
      </p:pic>
      <p:pic>
        <p:nvPicPr>
          <p:cNvPr id="23566" name="Picture 15" descr="Facebook-icon.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2815431" y="2938463"/>
            <a:ext cx="998537" cy="998537"/>
          </a:xfrm>
          <a:prstGeom prst="rect">
            <a:avLst/>
          </a:prstGeom>
          <a:noFill/>
          <a:ln w="9525">
            <a:noFill/>
            <a:miter lim="800000"/>
            <a:headEnd/>
            <a:tailEnd/>
          </a:ln>
        </p:spPr>
      </p:pic>
      <p:pic>
        <p:nvPicPr>
          <p:cNvPr id="16" name="Content Placeholder 15" descr="Yahoologo.JPG"/>
          <p:cNvPicPr>
            <a:picLocks noGrp="1" noChangeAspect="1"/>
          </p:cNvPicPr>
          <p:nvPr>
            <p:ph sz="half" idx="2"/>
          </p:nvPr>
        </p:nvPicPr>
        <p:blipFill>
          <a:blip r:embed="rId6" cstate="print">
            <a:extLst>
              <a:ext uri="{28A0092B-C50C-407E-A947-70E740481C1C}">
                <a14:useLocalDpi xmlns:a14="http://schemas.microsoft.com/office/drawing/2010/main"/>
              </a:ext>
            </a:extLst>
          </a:blip>
          <a:srcRect/>
          <a:stretch>
            <a:fillRect/>
          </a:stretch>
        </p:blipFill>
        <p:spPr>
          <a:xfrm>
            <a:off x="6464300" y="1580843"/>
            <a:ext cx="1207541" cy="724531"/>
          </a:xfrm>
        </p:spPr>
      </p:pic>
      <p:pic>
        <p:nvPicPr>
          <p:cNvPr id="17" name="Picture 16" descr="gplus.jpg"/>
          <p:cNvPicPr>
            <a:picLocks noChangeAspect="1"/>
          </p:cNvPicPr>
          <p:nvPr/>
        </p:nvPicPr>
        <p:blipFill>
          <a:blip r:embed="rId7"/>
          <a:stretch>
            <a:fillRect/>
          </a:stretch>
        </p:blipFill>
        <p:spPr>
          <a:xfrm>
            <a:off x="1242218" y="1600200"/>
            <a:ext cx="952500" cy="952500"/>
          </a:xfrm>
          <a:prstGeom prst="rect">
            <a:avLst/>
          </a:prstGeom>
        </p:spPr>
      </p:pic>
    </p:spTree>
    <p:extLst>
      <p:ext uri="{BB962C8B-B14F-4D97-AF65-F5344CB8AC3E}">
        <p14:creationId xmlns:p14="http://schemas.microsoft.com/office/powerpoint/2010/main" val="10806726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Date Placeholder 4"/>
          <p:cNvSpPr>
            <a:spLocks noGrp="1"/>
          </p:cNvSpPr>
          <p:nvPr>
            <p:ph type="dt" sz="quarter" idx="10"/>
          </p:nvPr>
        </p:nvSpPr>
        <p:spPr>
          <a:noFill/>
        </p:spPr>
        <p:txBody>
          <a:bodyPr/>
          <a:lstStyle/>
          <a:p>
            <a:r>
              <a:rPr lang="en-US" smtClean="0"/>
              <a:t>Google, Aug '16</a:t>
            </a:r>
          </a:p>
        </p:txBody>
      </p:sp>
      <p:sp>
        <p:nvSpPr>
          <p:cNvPr id="163843" name="Footer Placeholder 5"/>
          <p:cNvSpPr>
            <a:spLocks noGrp="1"/>
          </p:cNvSpPr>
          <p:nvPr>
            <p:ph type="ftr" sz="quarter" idx="11"/>
          </p:nvPr>
        </p:nvSpPr>
        <p:spPr>
          <a:noFill/>
        </p:spPr>
        <p:txBody>
          <a:bodyPr/>
          <a:lstStyle/>
          <a:p>
            <a:r>
              <a:rPr lang="en-US" smtClean="0"/>
              <a:t>(c) 2016, C. Faloutsos</a:t>
            </a:r>
          </a:p>
        </p:txBody>
      </p:sp>
      <p:sp>
        <p:nvSpPr>
          <p:cNvPr id="163844" name="Slide Number Placeholder 6"/>
          <p:cNvSpPr>
            <a:spLocks noGrp="1"/>
          </p:cNvSpPr>
          <p:nvPr>
            <p:ph type="sldNum" sz="quarter" idx="12"/>
          </p:nvPr>
        </p:nvSpPr>
        <p:spPr>
          <a:noFill/>
        </p:spPr>
        <p:txBody>
          <a:bodyPr/>
          <a:lstStyle/>
          <a:p>
            <a:fld id="{4202A971-C76B-D444-94C9-DE59694F25E4}" type="slidenum">
              <a:rPr lang="en-US"/>
              <a:pPr/>
              <a:t>40</a:t>
            </a:fld>
            <a:endParaRPr lang="en-US"/>
          </a:p>
        </p:txBody>
      </p:sp>
      <p:sp>
        <p:nvSpPr>
          <p:cNvPr id="163845" name="Rectangle 2"/>
          <p:cNvSpPr>
            <a:spLocks noGrp="1" noChangeArrowheads="1"/>
          </p:cNvSpPr>
          <p:nvPr>
            <p:ph type="title"/>
          </p:nvPr>
        </p:nvSpPr>
        <p:spPr/>
        <p:txBody>
          <a:bodyPr/>
          <a:lstStyle/>
          <a:p>
            <a:r>
              <a:rPr lang="en-US">
                <a:ea typeface="ＭＳ Ｐゴシック" charset="-128"/>
                <a:cs typeface="ＭＳ Ｐゴシック" charset="-128"/>
              </a:rPr>
              <a:t>E-bay Fraud detection</a:t>
            </a:r>
          </a:p>
        </p:txBody>
      </p:sp>
      <p:pic>
        <p:nvPicPr>
          <p:cNvPr id="163846" name="Picture 50" descr="polo"/>
          <p:cNvPicPr preferRelativeResize="0">
            <a:picLocks noGrp="1" noChangeAspect="1" noChangeArrowheads="1"/>
          </p:cNvPicPr>
          <p:nvPr>
            <p:ph sz="half" idx="1"/>
          </p:nvPr>
        </p:nvPicPr>
        <p:blipFill>
          <a:blip r:embed="rId2"/>
          <a:srcRect/>
          <a:stretch>
            <a:fillRect/>
          </a:stretch>
        </p:blipFill>
        <p:spPr>
          <a:xfrm>
            <a:off x="733425" y="1636713"/>
            <a:ext cx="912813" cy="1212850"/>
          </a:xfrm>
          <a:noFill/>
        </p:spPr>
      </p:pic>
      <p:sp>
        <p:nvSpPr>
          <p:cNvPr id="163847" name="Oval 6"/>
          <p:cNvSpPr>
            <a:spLocks noChangeArrowheads="1"/>
          </p:cNvSpPr>
          <p:nvPr/>
        </p:nvSpPr>
        <p:spPr bwMode="auto">
          <a:xfrm>
            <a:off x="5122863" y="3063875"/>
            <a:ext cx="203200" cy="188913"/>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3848" name="Oval 7"/>
          <p:cNvSpPr>
            <a:spLocks noChangeArrowheads="1"/>
          </p:cNvSpPr>
          <p:nvPr/>
        </p:nvSpPr>
        <p:spPr bwMode="auto">
          <a:xfrm>
            <a:off x="6654800" y="3068638"/>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3849" name="Oval 8"/>
          <p:cNvSpPr>
            <a:spLocks noChangeArrowheads="1"/>
          </p:cNvSpPr>
          <p:nvPr/>
        </p:nvSpPr>
        <p:spPr bwMode="auto">
          <a:xfrm>
            <a:off x="7400925" y="3062288"/>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3850" name="Oval 9"/>
          <p:cNvSpPr>
            <a:spLocks noChangeArrowheads="1"/>
          </p:cNvSpPr>
          <p:nvPr/>
        </p:nvSpPr>
        <p:spPr bwMode="auto">
          <a:xfrm>
            <a:off x="5892800" y="3062288"/>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3851" name="Oval 11"/>
          <p:cNvSpPr>
            <a:spLocks noChangeArrowheads="1"/>
          </p:cNvSpPr>
          <p:nvPr/>
        </p:nvSpPr>
        <p:spPr bwMode="auto">
          <a:xfrm>
            <a:off x="4818063" y="4059238"/>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3852" name="Oval 12"/>
          <p:cNvSpPr>
            <a:spLocks noChangeArrowheads="1"/>
          </p:cNvSpPr>
          <p:nvPr/>
        </p:nvSpPr>
        <p:spPr bwMode="auto">
          <a:xfrm>
            <a:off x="6350000" y="4064000"/>
            <a:ext cx="203200" cy="188913"/>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3853" name="Oval 13"/>
          <p:cNvSpPr>
            <a:spLocks noChangeArrowheads="1"/>
          </p:cNvSpPr>
          <p:nvPr/>
        </p:nvSpPr>
        <p:spPr bwMode="auto">
          <a:xfrm>
            <a:off x="7096125" y="4057650"/>
            <a:ext cx="203200" cy="188913"/>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3854" name="Oval 14"/>
          <p:cNvSpPr>
            <a:spLocks noChangeArrowheads="1"/>
          </p:cNvSpPr>
          <p:nvPr/>
        </p:nvSpPr>
        <p:spPr bwMode="auto">
          <a:xfrm>
            <a:off x="5588000" y="4057650"/>
            <a:ext cx="203200" cy="188913"/>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3855" name="Oval 15"/>
          <p:cNvSpPr>
            <a:spLocks noChangeArrowheads="1"/>
          </p:cNvSpPr>
          <p:nvPr/>
        </p:nvSpPr>
        <p:spPr bwMode="auto">
          <a:xfrm>
            <a:off x="7962900" y="4052888"/>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3856" name="Oval 16"/>
          <p:cNvSpPr>
            <a:spLocks noChangeArrowheads="1"/>
          </p:cNvSpPr>
          <p:nvPr/>
        </p:nvSpPr>
        <p:spPr bwMode="auto">
          <a:xfrm>
            <a:off x="4556125" y="5054600"/>
            <a:ext cx="203200" cy="188913"/>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3857" name="Oval 17"/>
          <p:cNvSpPr>
            <a:spLocks noChangeArrowheads="1"/>
          </p:cNvSpPr>
          <p:nvPr/>
        </p:nvSpPr>
        <p:spPr bwMode="auto">
          <a:xfrm>
            <a:off x="6088063" y="5059363"/>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3858" name="Oval 18"/>
          <p:cNvSpPr>
            <a:spLocks noChangeArrowheads="1"/>
          </p:cNvSpPr>
          <p:nvPr/>
        </p:nvSpPr>
        <p:spPr bwMode="auto">
          <a:xfrm>
            <a:off x="6834188" y="5053013"/>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3859" name="Oval 19"/>
          <p:cNvSpPr>
            <a:spLocks noChangeArrowheads="1"/>
          </p:cNvSpPr>
          <p:nvPr/>
        </p:nvSpPr>
        <p:spPr bwMode="auto">
          <a:xfrm>
            <a:off x="5326063" y="5053013"/>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3860" name="Oval 20"/>
          <p:cNvSpPr>
            <a:spLocks noChangeArrowheads="1"/>
          </p:cNvSpPr>
          <p:nvPr/>
        </p:nvSpPr>
        <p:spPr bwMode="auto">
          <a:xfrm>
            <a:off x="7700963" y="5048250"/>
            <a:ext cx="203200" cy="188913"/>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3861" name="Oval 21"/>
          <p:cNvSpPr>
            <a:spLocks noChangeArrowheads="1"/>
          </p:cNvSpPr>
          <p:nvPr/>
        </p:nvSpPr>
        <p:spPr bwMode="auto">
          <a:xfrm>
            <a:off x="8539163" y="5043488"/>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cxnSp>
        <p:nvCxnSpPr>
          <p:cNvPr id="163862" name="AutoShape 22"/>
          <p:cNvCxnSpPr>
            <a:cxnSpLocks noChangeShapeType="1"/>
            <a:stCxn id="163847" idx="4"/>
            <a:endCxn id="163851" idx="0"/>
          </p:cNvCxnSpPr>
          <p:nvPr/>
        </p:nvCxnSpPr>
        <p:spPr bwMode="auto">
          <a:xfrm flipH="1">
            <a:off x="4919663" y="3252788"/>
            <a:ext cx="304800" cy="806450"/>
          </a:xfrm>
          <a:prstGeom prst="straightConnector1">
            <a:avLst/>
          </a:prstGeom>
          <a:noFill/>
          <a:ln w="9525">
            <a:solidFill>
              <a:schemeClr val="tx1"/>
            </a:solidFill>
            <a:round/>
            <a:headEnd/>
            <a:tailEnd/>
          </a:ln>
        </p:spPr>
      </p:cxnSp>
      <p:cxnSp>
        <p:nvCxnSpPr>
          <p:cNvPr id="163863" name="AutoShape 23"/>
          <p:cNvCxnSpPr>
            <a:cxnSpLocks noChangeShapeType="1"/>
            <a:stCxn id="163847" idx="4"/>
            <a:endCxn id="163854" idx="1"/>
          </p:cNvCxnSpPr>
          <p:nvPr/>
        </p:nvCxnSpPr>
        <p:spPr bwMode="auto">
          <a:xfrm>
            <a:off x="5224463" y="3252788"/>
            <a:ext cx="393700" cy="831850"/>
          </a:xfrm>
          <a:prstGeom prst="straightConnector1">
            <a:avLst/>
          </a:prstGeom>
          <a:noFill/>
          <a:ln w="9525">
            <a:solidFill>
              <a:schemeClr val="tx1"/>
            </a:solidFill>
            <a:round/>
            <a:headEnd/>
            <a:tailEnd/>
          </a:ln>
        </p:spPr>
      </p:cxnSp>
      <p:cxnSp>
        <p:nvCxnSpPr>
          <p:cNvPr id="163864" name="AutoShape 24"/>
          <p:cNvCxnSpPr>
            <a:cxnSpLocks noChangeShapeType="1"/>
            <a:stCxn id="163847" idx="5"/>
            <a:endCxn id="163852" idx="1"/>
          </p:cNvCxnSpPr>
          <p:nvPr/>
        </p:nvCxnSpPr>
        <p:spPr bwMode="auto">
          <a:xfrm>
            <a:off x="5295900" y="3225800"/>
            <a:ext cx="1084263" cy="865188"/>
          </a:xfrm>
          <a:prstGeom prst="straightConnector1">
            <a:avLst/>
          </a:prstGeom>
          <a:noFill/>
          <a:ln w="9525">
            <a:solidFill>
              <a:schemeClr val="tx1"/>
            </a:solidFill>
            <a:round/>
            <a:headEnd/>
            <a:tailEnd/>
          </a:ln>
        </p:spPr>
      </p:cxnSp>
      <p:cxnSp>
        <p:nvCxnSpPr>
          <p:cNvPr id="163865" name="AutoShape 25"/>
          <p:cNvCxnSpPr>
            <a:cxnSpLocks noChangeShapeType="1"/>
            <a:stCxn id="163847" idx="6"/>
            <a:endCxn id="163853" idx="2"/>
          </p:cNvCxnSpPr>
          <p:nvPr/>
        </p:nvCxnSpPr>
        <p:spPr bwMode="auto">
          <a:xfrm>
            <a:off x="5326063" y="3159125"/>
            <a:ext cx="1770062" cy="993775"/>
          </a:xfrm>
          <a:prstGeom prst="straightConnector1">
            <a:avLst/>
          </a:prstGeom>
          <a:noFill/>
          <a:ln w="9525">
            <a:solidFill>
              <a:schemeClr val="tx1"/>
            </a:solidFill>
            <a:round/>
            <a:headEnd/>
            <a:tailEnd/>
          </a:ln>
        </p:spPr>
      </p:cxnSp>
      <p:cxnSp>
        <p:nvCxnSpPr>
          <p:cNvPr id="163866" name="AutoShape 26"/>
          <p:cNvCxnSpPr>
            <a:cxnSpLocks noChangeShapeType="1"/>
            <a:stCxn id="163847" idx="6"/>
            <a:endCxn id="163855" idx="2"/>
          </p:cNvCxnSpPr>
          <p:nvPr/>
        </p:nvCxnSpPr>
        <p:spPr bwMode="auto">
          <a:xfrm>
            <a:off x="5326063" y="3159125"/>
            <a:ext cx="2636837" cy="989013"/>
          </a:xfrm>
          <a:prstGeom prst="straightConnector1">
            <a:avLst/>
          </a:prstGeom>
          <a:noFill/>
          <a:ln w="9525">
            <a:solidFill>
              <a:schemeClr val="tx1"/>
            </a:solidFill>
            <a:round/>
            <a:headEnd/>
            <a:tailEnd/>
          </a:ln>
        </p:spPr>
      </p:cxnSp>
      <p:cxnSp>
        <p:nvCxnSpPr>
          <p:cNvPr id="163867" name="AutoShape 27"/>
          <p:cNvCxnSpPr>
            <a:cxnSpLocks noChangeShapeType="1"/>
            <a:stCxn id="163850" idx="4"/>
            <a:endCxn id="163854" idx="7"/>
          </p:cNvCxnSpPr>
          <p:nvPr/>
        </p:nvCxnSpPr>
        <p:spPr bwMode="auto">
          <a:xfrm flipH="1">
            <a:off x="5761038" y="3251200"/>
            <a:ext cx="233362" cy="833438"/>
          </a:xfrm>
          <a:prstGeom prst="straightConnector1">
            <a:avLst/>
          </a:prstGeom>
          <a:noFill/>
          <a:ln w="9525">
            <a:solidFill>
              <a:schemeClr val="tx1"/>
            </a:solidFill>
            <a:round/>
            <a:headEnd/>
            <a:tailEnd/>
          </a:ln>
        </p:spPr>
      </p:cxnSp>
      <p:cxnSp>
        <p:nvCxnSpPr>
          <p:cNvPr id="163868" name="AutoShape 28"/>
          <p:cNvCxnSpPr>
            <a:cxnSpLocks noChangeShapeType="1"/>
            <a:stCxn id="163850" idx="3"/>
            <a:endCxn id="163851" idx="7"/>
          </p:cNvCxnSpPr>
          <p:nvPr/>
        </p:nvCxnSpPr>
        <p:spPr bwMode="auto">
          <a:xfrm flipH="1">
            <a:off x="4991100" y="3224213"/>
            <a:ext cx="931863" cy="862012"/>
          </a:xfrm>
          <a:prstGeom prst="straightConnector1">
            <a:avLst/>
          </a:prstGeom>
          <a:noFill/>
          <a:ln w="9525">
            <a:solidFill>
              <a:schemeClr val="tx1"/>
            </a:solidFill>
            <a:round/>
            <a:headEnd/>
            <a:tailEnd/>
          </a:ln>
        </p:spPr>
      </p:cxnSp>
      <p:cxnSp>
        <p:nvCxnSpPr>
          <p:cNvPr id="163869" name="AutoShape 29"/>
          <p:cNvCxnSpPr>
            <a:cxnSpLocks noChangeShapeType="1"/>
            <a:stCxn id="163848" idx="3"/>
            <a:endCxn id="163851" idx="7"/>
          </p:cNvCxnSpPr>
          <p:nvPr/>
        </p:nvCxnSpPr>
        <p:spPr bwMode="auto">
          <a:xfrm flipH="1">
            <a:off x="4991100" y="3230563"/>
            <a:ext cx="1693863" cy="855662"/>
          </a:xfrm>
          <a:prstGeom prst="straightConnector1">
            <a:avLst/>
          </a:prstGeom>
          <a:noFill/>
          <a:ln w="9525">
            <a:solidFill>
              <a:schemeClr val="tx1"/>
            </a:solidFill>
            <a:round/>
            <a:headEnd/>
            <a:tailEnd/>
          </a:ln>
        </p:spPr>
      </p:cxnSp>
      <p:cxnSp>
        <p:nvCxnSpPr>
          <p:cNvPr id="163870" name="AutoShape 30"/>
          <p:cNvCxnSpPr>
            <a:cxnSpLocks noChangeShapeType="1"/>
            <a:stCxn id="163849" idx="3"/>
            <a:endCxn id="163851" idx="7"/>
          </p:cNvCxnSpPr>
          <p:nvPr/>
        </p:nvCxnSpPr>
        <p:spPr bwMode="auto">
          <a:xfrm flipH="1">
            <a:off x="4991100" y="3224213"/>
            <a:ext cx="2439988" cy="862012"/>
          </a:xfrm>
          <a:prstGeom prst="straightConnector1">
            <a:avLst/>
          </a:prstGeom>
          <a:noFill/>
          <a:ln w="9525">
            <a:solidFill>
              <a:schemeClr val="tx1"/>
            </a:solidFill>
            <a:round/>
            <a:headEnd/>
            <a:tailEnd/>
          </a:ln>
        </p:spPr>
      </p:cxnSp>
      <p:cxnSp>
        <p:nvCxnSpPr>
          <p:cNvPr id="163871" name="AutoShape 31"/>
          <p:cNvCxnSpPr>
            <a:cxnSpLocks noChangeShapeType="1"/>
            <a:stCxn id="163849" idx="5"/>
            <a:endCxn id="163855" idx="0"/>
          </p:cNvCxnSpPr>
          <p:nvPr/>
        </p:nvCxnSpPr>
        <p:spPr bwMode="auto">
          <a:xfrm>
            <a:off x="7573963" y="3224213"/>
            <a:ext cx="490537" cy="828675"/>
          </a:xfrm>
          <a:prstGeom prst="straightConnector1">
            <a:avLst/>
          </a:prstGeom>
          <a:noFill/>
          <a:ln w="9525">
            <a:solidFill>
              <a:schemeClr val="tx1"/>
            </a:solidFill>
            <a:round/>
            <a:headEnd/>
            <a:tailEnd/>
          </a:ln>
        </p:spPr>
      </p:cxnSp>
      <p:cxnSp>
        <p:nvCxnSpPr>
          <p:cNvPr id="163872" name="AutoShape 32"/>
          <p:cNvCxnSpPr>
            <a:cxnSpLocks noChangeShapeType="1"/>
            <a:stCxn id="163849" idx="4"/>
            <a:endCxn id="163853" idx="7"/>
          </p:cNvCxnSpPr>
          <p:nvPr/>
        </p:nvCxnSpPr>
        <p:spPr bwMode="auto">
          <a:xfrm flipH="1">
            <a:off x="7269163" y="3251200"/>
            <a:ext cx="233362" cy="833438"/>
          </a:xfrm>
          <a:prstGeom prst="straightConnector1">
            <a:avLst/>
          </a:prstGeom>
          <a:noFill/>
          <a:ln w="9525">
            <a:solidFill>
              <a:schemeClr val="tx1"/>
            </a:solidFill>
            <a:round/>
            <a:headEnd/>
            <a:tailEnd/>
          </a:ln>
        </p:spPr>
      </p:cxnSp>
      <p:cxnSp>
        <p:nvCxnSpPr>
          <p:cNvPr id="163873" name="AutoShape 33"/>
          <p:cNvCxnSpPr>
            <a:cxnSpLocks noChangeShapeType="1"/>
            <a:stCxn id="163849" idx="3"/>
            <a:endCxn id="163852" idx="0"/>
          </p:cNvCxnSpPr>
          <p:nvPr/>
        </p:nvCxnSpPr>
        <p:spPr bwMode="auto">
          <a:xfrm flipH="1">
            <a:off x="6451600" y="3224213"/>
            <a:ext cx="979488" cy="839787"/>
          </a:xfrm>
          <a:prstGeom prst="straightConnector1">
            <a:avLst/>
          </a:prstGeom>
          <a:noFill/>
          <a:ln w="9525">
            <a:solidFill>
              <a:schemeClr val="tx1"/>
            </a:solidFill>
            <a:round/>
            <a:headEnd/>
            <a:tailEnd/>
          </a:ln>
        </p:spPr>
      </p:cxnSp>
      <p:cxnSp>
        <p:nvCxnSpPr>
          <p:cNvPr id="163874" name="AutoShape 34"/>
          <p:cNvCxnSpPr>
            <a:cxnSpLocks noChangeShapeType="1"/>
            <a:stCxn id="163848" idx="4"/>
            <a:endCxn id="163854" idx="7"/>
          </p:cNvCxnSpPr>
          <p:nvPr/>
        </p:nvCxnSpPr>
        <p:spPr bwMode="auto">
          <a:xfrm flipH="1">
            <a:off x="5761038" y="3257550"/>
            <a:ext cx="995362" cy="827088"/>
          </a:xfrm>
          <a:prstGeom prst="straightConnector1">
            <a:avLst/>
          </a:prstGeom>
          <a:noFill/>
          <a:ln w="9525">
            <a:solidFill>
              <a:schemeClr val="tx1"/>
            </a:solidFill>
            <a:round/>
            <a:headEnd/>
            <a:tailEnd/>
          </a:ln>
        </p:spPr>
      </p:cxnSp>
      <p:cxnSp>
        <p:nvCxnSpPr>
          <p:cNvPr id="163875" name="AutoShape 35"/>
          <p:cNvCxnSpPr>
            <a:cxnSpLocks noChangeShapeType="1"/>
            <a:stCxn id="163848" idx="4"/>
            <a:endCxn id="163852" idx="0"/>
          </p:cNvCxnSpPr>
          <p:nvPr/>
        </p:nvCxnSpPr>
        <p:spPr bwMode="auto">
          <a:xfrm flipH="1">
            <a:off x="6451600" y="3257550"/>
            <a:ext cx="304800" cy="806450"/>
          </a:xfrm>
          <a:prstGeom prst="straightConnector1">
            <a:avLst/>
          </a:prstGeom>
          <a:noFill/>
          <a:ln w="9525">
            <a:solidFill>
              <a:schemeClr val="tx1"/>
            </a:solidFill>
            <a:round/>
            <a:headEnd/>
            <a:tailEnd/>
          </a:ln>
        </p:spPr>
      </p:cxnSp>
      <p:cxnSp>
        <p:nvCxnSpPr>
          <p:cNvPr id="163876" name="AutoShape 36"/>
          <p:cNvCxnSpPr>
            <a:cxnSpLocks noChangeShapeType="1"/>
            <a:stCxn id="163848" idx="4"/>
            <a:endCxn id="163853" idx="0"/>
          </p:cNvCxnSpPr>
          <p:nvPr/>
        </p:nvCxnSpPr>
        <p:spPr bwMode="auto">
          <a:xfrm>
            <a:off x="6756400" y="3257550"/>
            <a:ext cx="441325" cy="800100"/>
          </a:xfrm>
          <a:prstGeom prst="straightConnector1">
            <a:avLst/>
          </a:prstGeom>
          <a:noFill/>
          <a:ln w="9525">
            <a:solidFill>
              <a:schemeClr val="tx1"/>
            </a:solidFill>
            <a:round/>
            <a:headEnd/>
            <a:tailEnd/>
          </a:ln>
        </p:spPr>
      </p:cxnSp>
      <p:cxnSp>
        <p:nvCxnSpPr>
          <p:cNvPr id="163877" name="AutoShape 37"/>
          <p:cNvCxnSpPr>
            <a:cxnSpLocks noChangeShapeType="1"/>
            <a:stCxn id="163848" idx="5"/>
            <a:endCxn id="163855" idx="1"/>
          </p:cNvCxnSpPr>
          <p:nvPr/>
        </p:nvCxnSpPr>
        <p:spPr bwMode="auto">
          <a:xfrm>
            <a:off x="6827838" y="3230563"/>
            <a:ext cx="1165225" cy="849312"/>
          </a:xfrm>
          <a:prstGeom prst="straightConnector1">
            <a:avLst/>
          </a:prstGeom>
          <a:noFill/>
          <a:ln w="9525">
            <a:solidFill>
              <a:schemeClr val="tx1"/>
            </a:solidFill>
            <a:round/>
            <a:headEnd/>
            <a:tailEnd/>
          </a:ln>
        </p:spPr>
      </p:cxnSp>
      <p:cxnSp>
        <p:nvCxnSpPr>
          <p:cNvPr id="163878" name="AutoShape 38"/>
          <p:cNvCxnSpPr>
            <a:cxnSpLocks noChangeShapeType="1"/>
            <a:stCxn id="163850" idx="5"/>
            <a:endCxn id="163852" idx="0"/>
          </p:cNvCxnSpPr>
          <p:nvPr/>
        </p:nvCxnSpPr>
        <p:spPr bwMode="auto">
          <a:xfrm>
            <a:off x="6065838" y="3224213"/>
            <a:ext cx="385762" cy="839787"/>
          </a:xfrm>
          <a:prstGeom prst="straightConnector1">
            <a:avLst/>
          </a:prstGeom>
          <a:noFill/>
          <a:ln w="9525">
            <a:solidFill>
              <a:schemeClr val="tx1"/>
            </a:solidFill>
            <a:round/>
            <a:headEnd/>
            <a:tailEnd/>
          </a:ln>
        </p:spPr>
      </p:cxnSp>
      <p:cxnSp>
        <p:nvCxnSpPr>
          <p:cNvPr id="163879" name="AutoShape 39"/>
          <p:cNvCxnSpPr>
            <a:cxnSpLocks noChangeShapeType="1"/>
            <a:stCxn id="163850" idx="6"/>
            <a:endCxn id="163853" idx="1"/>
          </p:cNvCxnSpPr>
          <p:nvPr/>
        </p:nvCxnSpPr>
        <p:spPr bwMode="auto">
          <a:xfrm>
            <a:off x="6096000" y="3157538"/>
            <a:ext cx="1030288" cy="927100"/>
          </a:xfrm>
          <a:prstGeom prst="straightConnector1">
            <a:avLst/>
          </a:prstGeom>
          <a:noFill/>
          <a:ln w="9525">
            <a:solidFill>
              <a:schemeClr val="tx1"/>
            </a:solidFill>
            <a:round/>
            <a:headEnd/>
            <a:tailEnd/>
          </a:ln>
        </p:spPr>
      </p:cxnSp>
      <p:cxnSp>
        <p:nvCxnSpPr>
          <p:cNvPr id="163880" name="AutoShape 40"/>
          <p:cNvCxnSpPr>
            <a:cxnSpLocks noChangeShapeType="1"/>
            <a:stCxn id="163850" idx="6"/>
            <a:endCxn id="163855" idx="1"/>
          </p:cNvCxnSpPr>
          <p:nvPr/>
        </p:nvCxnSpPr>
        <p:spPr bwMode="auto">
          <a:xfrm>
            <a:off x="6096000" y="3157538"/>
            <a:ext cx="1897063" cy="922337"/>
          </a:xfrm>
          <a:prstGeom prst="straightConnector1">
            <a:avLst/>
          </a:prstGeom>
          <a:noFill/>
          <a:ln w="9525">
            <a:solidFill>
              <a:schemeClr val="tx1"/>
            </a:solidFill>
            <a:round/>
            <a:headEnd/>
            <a:tailEnd/>
          </a:ln>
        </p:spPr>
      </p:cxnSp>
      <p:cxnSp>
        <p:nvCxnSpPr>
          <p:cNvPr id="163881" name="AutoShape 41"/>
          <p:cNvCxnSpPr>
            <a:cxnSpLocks noChangeShapeType="1"/>
            <a:stCxn id="163851" idx="4"/>
            <a:endCxn id="163856" idx="0"/>
          </p:cNvCxnSpPr>
          <p:nvPr/>
        </p:nvCxnSpPr>
        <p:spPr bwMode="auto">
          <a:xfrm flipH="1">
            <a:off x="4657725" y="4248150"/>
            <a:ext cx="261938" cy="806450"/>
          </a:xfrm>
          <a:prstGeom prst="straightConnector1">
            <a:avLst/>
          </a:prstGeom>
          <a:noFill/>
          <a:ln w="9525">
            <a:solidFill>
              <a:schemeClr val="tx1"/>
            </a:solidFill>
            <a:round/>
            <a:headEnd/>
            <a:tailEnd/>
          </a:ln>
        </p:spPr>
      </p:cxnSp>
      <p:cxnSp>
        <p:nvCxnSpPr>
          <p:cNvPr id="163882" name="AutoShape 42"/>
          <p:cNvCxnSpPr>
            <a:cxnSpLocks noChangeShapeType="1"/>
            <a:stCxn id="163854" idx="4"/>
            <a:endCxn id="163857" idx="0"/>
          </p:cNvCxnSpPr>
          <p:nvPr/>
        </p:nvCxnSpPr>
        <p:spPr bwMode="auto">
          <a:xfrm>
            <a:off x="5689600" y="4246563"/>
            <a:ext cx="500063" cy="812800"/>
          </a:xfrm>
          <a:prstGeom prst="straightConnector1">
            <a:avLst/>
          </a:prstGeom>
          <a:noFill/>
          <a:ln w="9525">
            <a:solidFill>
              <a:schemeClr val="tx1"/>
            </a:solidFill>
            <a:round/>
            <a:headEnd/>
            <a:tailEnd/>
          </a:ln>
        </p:spPr>
      </p:cxnSp>
      <p:cxnSp>
        <p:nvCxnSpPr>
          <p:cNvPr id="163883" name="AutoShape 43"/>
          <p:cNvCxnSpPr>
            <a:cxnSpLocks noChangeShapeType="1"/>
            <a:stCxn id="163853" idx="4"/>
            <a:endCxn id="163858" idx="0"/>
          </p:cNvCxnSpPr>
          <p:nvPr/>
        </p:nvCxnSpPr>
        <p:spPr bwMode="auto">
          <a:xfrm flipH="1">
            <a:off x="6935788" y="4246563"/>
            <a:ext cx="261937" cy="806450"/>
          </a:xfrm>
          <a:prstGeom prst="straightConnector1">
            <a:avLst/>
          </a:prstGeom>
          <a:noFill/>
          <a:ln w="9525">
            <a:solidFill>
              <a:schemeClr val="tx1"/>
            </a:solidFill>
            <a:round/>
            <a:headEnd/>
            <a:tailEnd/>
          </a:ln>
        </p:spPr>
      </p:cxnSp>
      <p:cxnSp>
        <p:nvCxnSpPr>
          <p:cNvPr id="163884" name="AutoShape 44"/>
          <p:cNvCxnSpPr>
            <a:cxnSpLocks noChangeShapeType="1"/>
            <a:stCxn id="163852" idx="4"/>
            <a:endCxn id="163860" idx="2"/>
          </p:cNvCxnSpPr>
          <p:nvPr/>
        </p:nvCxnSpPr>
        <p:spPr bwMode="auto">
          <a:xfrm>
            <a:off x="6451600" y="4252913"/>
            <a:ext cx="1249363" cy="890587"/>
          </a:xfrm>
          <a:prstGeom prst="straightConnector1">
            <a:avLst/>
          </a:prstGeom>
          <a:noFill/>
          <a:ln w="9525">
            <a:solidFill>
              <a:schemeClr val="tx1"/>
            </a:solidFill>
            <a:round/>
            <a:headEnd/>
            <a:tailEnd/>
          </a:ln>
        </p:spPr>
      </p:cxnSp>
      <p:cxnSp>
        <p:nvCxnSpPr>
          <p:cNvPr id="163885" name="AutoShape 46"/>
          <p:cNvCxnSpPr>
            <a:cxnSpLocks noChangeShapeType="1"/>
            <a:stCxn id="163855" idx="4"/>
            <a:endCxn id="163860" idx="7"/>
          </p:cNvCxnSpPr>
          <p:nvPr/>
        </p:nvCxnSpPr>
        <p:spPr bwMode="auto">
          <a:xfrm flipH="1">
            <a:off x="7874000" y="4241800"/>
            <a:ext cx="190500" cy="833438"/>
          </a:xfrm>
          <a:prstGeom prst="straightConnector1">
            <a:avLst/>
          </a:prstGeom>
          <a:noFill/>
          <a:ln w="9525">
            <a:solidFill>
              <a:schemeClr val="tx1"/>
            </a:solidFill>
            <a:round/>
            <a:headEnd/>
            <a:tailEnd/>
          </a:ln>
        </p:spPr>
      </p:cxnSp>
      <p:cxnSp>
        <p:nvCxnSpPr>
          <p:cNvPr id="163886" name="AutoShape 47"/>
          <p:cNvCxnSpPr>
            <a:cxnSpLocks noChangeShapeType="1"/>
            <a:stCxn id="163856" idx="4"/>
            <a:endCxn id="163859" idx="4"/>
          </p:cNvCxnSpPr>
          <p:nvPr/>
        </p:nvCxnSpPr>
        <p:spPr bwMode="auto">
          <a:xfrm rot="5400000" flipH="1" flipV="1">
            <a:off x="5041900" y="4857750"/>
            <a:ext cx="1588" cy="769938"/>
          </a:xfrm>
          <a:prstGeom prst="curvedConnector3">
            <a:avLst>
              <a:gd name="adj1" fmla="val -14400000"/>
            </a:avLst>
          </a:prstGeom>
          <a:noFill/>
          <a:ln w="9525">
            <a:solidFill>
              <a:schemeClr val="tx1"/>
            </a:solidFill>
            <a:round/>
            <a:headEnd/>
            <a:tailEnd/>
          </a:ln>
        </p:spPr>
      </p:cxnSp>
      <p:cxnSp>
        <p:nvCxnSpPr>
          <p:cNvPr id="163887" name="AutoShape 48"/>
          <p:cNvCxnSpPr>
            <a:cxnSpLocks noChangeShapeType="1"/>
            <a:stCxn id="163857" idx="5"/>
            <a:endCxn id="163861" idx="4"/>
          </p:cNvCxnSpPr>
          <p:nvPr/>
        </p:nvCxnSpPr>
        <p:spPr bwMode="auto">
          <a:xfrm rot="16200000" flipH="1">
            <a:off x="7445376" y="4037012"/>
            <a:ext cx="11112" cy="2379663"/>
          </a:xfrm>
          <a:prstGeom prst="curvedConnector3">
            <a:avLst>
              <a:gd name="adj1" fmla="val 2300000"/>
            </a:avLst>
          </a:prstGeom>
          <a:noFill/>
          <a:ln w="9525">
            <a:solidFill>
              <a:schemeClr val="tx1"/>
            </a:solidFill>
            <a:round/>
            <a:headEnd/>
            <a:tailEnd/>
          </a:ln>
        </p:spPr>
      </p:cxnSp>
      <p:sp>
        <p:nvSpPr>
          <p:cNvPr id="163888" name="Text Box 51"/>
          <p:cNvSpPr txBox="1">
            <a:spLocks noChangeArrowheads="1"/>
          </p:cNvSpPr>
          <p:nvPr/>
        </p:nvSpPr>
        <p:spPr bwMode="auto">
          <a:xfrm>
            <a:off x="277813" y="3205163"/>
            <a:ext cx="4062412" cy="1570037"/>
          </a:xfrm>
          <a:prstGeom prst="rect">
            <a:avLst/>
          </a:prstGeom>
          <a:noFill/>
          <a:ln w="9525">
            <a:noFill/>
            <a:miter lim="800000"/>
            <a:headEnd/>
            <a:tailEnd/>
          </a:ln>
        </p:spPr>
        <p:txBody>
          <a:bodyPr wrap="none">
            <a:prstTxWarp prst="textNoShape">
              <a:avLst/>
            </a:prstTxWarp>
            <a:spAutoFit/>
          </a:bodyPr>
          <a:lstStyle/>
          <a:p>
            <a:pPr algn="l" eaLnBrk="0" hangingPunct="0"/>
            <a:r>
              <a:rPr kumimoji="0" lang="en-US" sz="3200">
                <a:latin typeface="Times New Roman" charset="0"/>
              </a:rPr>
              <a:t>w/ Polo Chau &amp;</a:t>
            </a:r>
          </a:p>
          <a:p>
            <a:pPr algn="l" eaLnBrk="0" hangingPunct="0"/>
            <a:r>
              <a:rPr kumimoji="0" lang="en-US" sz="3200">
                <a:latin typeface="Times New Roman" charset="0"/>
              </a:rPr>
              <a:t>Shashank Pandit, CMU</a:t>
            </a:r>
          </a:p>
          <a:p>
            <a:pPr algn="l" eaLnBrk="0" hangingPunct="0"/>
            <a:r>
              <a:rPr kumimoji="0" lang="en-US" sz="3200">
                <a:latin typeface="Times New Roman" charset="0"/>
              </a:rPr>
              <a:t>[www’07]</a:t>
            </a:r>
          </a:p>
        </p:txBody>
      </p:sp>
      <p:pic>
        <p:nvPicPr>
          <p:cNvPr id="163889" name="Picture 52" descr="Shashank_closeup2"/>
          <p:cNvPicPr preferRelativeResize="0">
            <a:picLocks noGrp="1" noChangeAspect="1" noChangeArrowheads="1"/>
          </p:cNvPicPr>
          <p:nvPr>
            <p:ph sz="half" idx="2"/>
          </p:nvPr>
        </p:nvPicPr>
        <p:blipFill>
          <a:blip r:embed="rId3" cstate="print">
            <a:extLst>
              <a:ext uri="{28A0092B-C50C-407E-A947-70E740481C1C}">
                <a14:useLocalDpi xmlns:a14="http://schemas.microsoft.com/office/drawing/2010/main"/>
              </a:ext>
            </a:extLst>
          </a:blip>
          <a:srcRect/>
          <a:stretch>
            <a:fillRect/>
          </a:stretch>
        </p:blipFill>
        <p:spPr>
          <a:xfrm>
            <a:off x="2035175" y="1790700"/>
            <a:ext cx="1173163" cy="1087438"/>
          </a:xfrm>
          <a:no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Date Placeholder 4"/>
          <p:cNvSpPr>
            <a:spLocks noGrp="1"/>
          </p:cNvSpPr>
          <p:nvPr>
            <p:ph type="dt" sz="quarter" idx="10"/>
          </p:nvPr>
        </p:nvSpPr>
        <p:spPr>
          <a:noFill/>
        </p:spPr>
        <p:txBody>
          <a:bodyPr/>
          <a:lstStyle/>
          <a:p>
            <a:r>
              <a:rPr lang="en-US" smtClean="0"/>
              <a:t>Google, Aug '16</a:t>
            </a:r>
          </a:p>
        </p:txBody>
      </p:sp>
      <p:sp>
        <p:nvSpPr>
          <p:cNvPr id="164867" name="Footer Placeholder 5"/>
          <p:cNvSpPr>
            <a:spLocks noGrp="1"/>
          </p:cNvSpPr>
          <p:nvPr>
            <p:ph type="ftr" sz="quarter" idx="11"/>
          </p:nvPr>
        </p:nvSpPr>
        <p:spPr>
          <a:noFill/>
        </p:spPr>
        <p:txBody>
          <a:bodyPr/>
          <a:lstStyle/>
          <a:p>
            <a:r>
              <a:rPr lang="en-US" smtClean="0"/>
              <a:t>(c) 2016, C. Faloutsos</a:t>
            </a:r>
          </a:p>
        </p:txBody>
      </p:sp>
      <p:sp>
        <p:nvSpPr>
          <p:cNvPr id="164868" name="Slide Number Placeholder 6"/>
          <p:cNvSpPr>
            <a:spLocks noGrp="1"/>
          </p:cNvSpPr>
          <p:nvPr>
            <p:ph type="sldNum" sz="quarter" idx="12"/>
          </p:nvPr>
        </p:nvSpPr>
        <p:spPr>
          <a:noFill/>
        </p:spPr>
        <p:txBody>
          <a:bodyPr/>
          <a:lstStyle/>
          <a:p>
            <a:fld id="{9ACBDC9A-A0B1-644E-B05A-3D61A2432305}" type="slidenum">
              <a:rPr lang="en-US"/>
              <a:pPr/>
              <a:t>41</a:t>
            </a:fld>
            <a:endParaRPr lang="en-US"/>
          </a:p>
        </p:txBody>
      </p:sp>
      <p:sp>
        <p:nvSpPr>
          <p:cNvPr id="164869" name="Rectangle 2"/>
          <p:cNvSpPr>
            <a:spLocks noGrp="1" noChangeArrowheads="1"/>
          </p:cNvSpPr>
          <p:nvPr>
            <p:ph type="title"/>
          </p:nvPr>
        </p:nvSpPr>
        <p:spPr/>
        <p:txBody>
          <a:bodyPr/>
          <a:lstStyle/>
          <a:p>
            <a:r>
              <a:rPr lang="en-US">
                <a:ea typeface="ＭＳ Ｐゴシック" charset="-128"/>
                <a:cs typeface="ＭＳ Ｐゴシック" charset="-128"/>
              </a:rPr>
              <a:t>E-bay Fraud detection</a:t>
            </a:r>
          </a:p>
        </p:txBody>
      </p:sp>
      <p:sp>
        <p:nvSpPr>
          <p:cNvPr id="164870" name="Oval 6"/>
          <p:cNvSpPr>
            <a:spLocks noChangeArrowheads="1"/>
          </p:cNvSpPr>
          <p:nvPr/>
        </p:nvSpPr>
        <p:spPr bwMode="auto">
          <a:xfrm>
            <a:off x="5122863" y="3063875"/>
            <a:ext cx="203200" cy="188913"/>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4871" name="Oval 7"/>
          <p:cNvSpPr>
            <a:spLocks noChangeArrowheads="1"/>
          </p:cNvSpPr>
          <p:nvPr/>
        </p:nvSpPr>
        <p:spPr bwMode="auto">
          <a:xfrm>
            <a:off x="6654800" y="3068638"/>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4872" name="Oval 8"/>
          <p:cNvSpPr>
            <a:spLocks noChangeArrowheads="1"/>
          </p:cNvSpPr>
          <p:nvPr/>
        </p:nvSpPr>
        <p:spPr bwMode="auto">
          <a:xfrm>
            <a:off x="7400925" y="3062288"/>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4873" name="Oval 9"/>
          <p:cNvSpPr>
            <a:spLocks noChangeArrowheads="1"/>
          </p:cNvSpPr>
          <p:nvPr/>
        </p:nvSpPr>
        <p:spPr bwMode="auto">
          <a:xfrm>
            <a:off x="5892800" y="3062288"/>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4874" name="Oval 11"/>
          <p:cNvSpPr>
            <a:spLocks noChangeArrowheads="1"/>
          </p:cNvSpPr>
          <p:nvPr/>
        </p:nvSpPr>
        <p:spPr bwMode="auto">
          <a:xfrm>
            <a:off x="4818063" y="4059238"/>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4875" name="Oval 12"/>
          <p:cNvSpPr>
            <a:spLocks noChangeArrowheads="1"/>
          </p:cNvSpPr>
          <p:nvPr/>
        </p:nvSpPr>
        <p:spPr bwMode="auto">
          <a:xfrm>
            <a:off x="6350000" y="4064000"/>
            <a:ext cx="203200" cy="188913"/>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4876" name="Oval 13"/>
          <p:cNvSpPr>
            <a:spLocks noChangeArrowheads="1"/>
          </p:cNvSpPr>
          <p:nvPr/>
        </p:nvSpPr>
        <p:spPr bwMode="auto">
          <a:xfrm>
            <a:off x="7096125" y="4057650"/>
            <a:ext cx="203200" cy="188913"/>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4877" name="Oval 14"/>
          <p:cNvSpPr>
            <a:spLocks noChangeArrowheads="1"/>
          </p:cNvSpPr>
          <p:nvPr/>
        </p:nvSpPr>
        <p:spPr bwMode="auto">
          <a:xfrm>
            <a:off x="5588000" y="4057650"/>
            <a:ext cx="203200" cy="188913"/>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4878" name="Oval 15"/>
          <p:cNvSpPr>
            <a:spLocks noChangeArrowheads="1"/>
          </p:cNvSpPr>
          <p:nvPr/>
        </p:nvSpPr>
        <p:spPr bwMode="auto">
          <a:xfrm>
            <a:off x="7962900" y="4052888"/>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4879" name="Oval 16"/>
          <p:cNvSpPr>
            <a:spLocks noChangeArrowheads="1"/>
          </p:cNvSpPr>
          <p:nvPr/>
        </p:nvSpPr>
        <p:spPr bwMode="auto">
          <a:xfrm>
            <a:off x="4556125" y="5054600"/>
            <a:ext cx="203200" cy="188913"/>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4880" name="Oval 17"/>
          <p:cNvSpPr>
            <a:spLocks noChangeArrowheads="1"/>
          </p:cNvSpPr>
          <p:nvPr/>
        </p:nvSpPr>
        <p:spPr bwMode="auto">
          <a:xfrm>
            <a:off x="6088063" y="5059363"/>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4881" name="Oval 18"/>
          <p:cNvSpPr>
            <a:spLocks noChangeArrowheads="1"/>
          </p:cNvSpPr>
          <p:nvPr/>
        </p:nvSpPr>
        <p:spPr bwMode="auto">
          <a:xfrm>
            <a:off x="6834188" y="5053013"/>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4882" name="Oval 19"/>
          <p:cNvSpPr>
            <a:spLocks noChangeArrowheads="1"/>
          </p:cNvSpPr>
          <p:nvPr/>
        </p:nvSpPr>
        <p:spPr bwMode="auto">
          <a:xfrm>
            <a:off x="5326063" y="5053013"/>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4883" name="Oval 20"/>
          <p:cNvSpPr>
            <a:spLocks noChangeArrowheads="1"/>
          </p:cNvSpPr>
          <p:nvPr/>
        </p:nvSpPr>
        <p:spPr bwMode="auto">
          <a:xfrm>
            <a:off x="7700963" y="5048250"/>
            <a:ext cx="203200" cy="188913"/>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4884" name="Oval 21"/>
          <p:cNvSpPr>
            <a:spLocks noChangeArrowheads="1"/>
          </p:cNvSpPr>
          <p:nvPr/>
        </p:nvSpPr>
        <p:spPr bwMode="auto">
          <a:xfrm>
            <a:off x="8539163" y="5043488"/>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cxnSp>
        <p:nvCxnSpPr>
          <p:cNvPr id="164885" name="AutoShape 22"/>
          <p:cNvCxnSpPr>
            <a:cxnSpLocks noChangeShapeType="1"/>
            <a:stCxn id="164870" idx="4"/>
            <a:endCxn id="164874" idx="0"/>
          </p:cNvCxnSpPr>
          <p:nvPr/>
        </p:nvCxnSpPr>
        <p:spPr bwMode="auto">
          <a:xfrm flipH="1">
            <a:off x="4919663" y="3252788"/>
            <a:ext cx="304800" cy="806450"/>
          </a:xfrm>
          <a:prstGeom prst="straightConnector1">
            <a:avLst/>
          </a:prstGeom>
          <a:noFill/>
          <a:ln w="9525">
            <a:solidFill>
              <a:schemeClr val="tx1"/>
            </a:solidFill>
            <a:round/>
            <a:headEnd/>
            <a:tailEnd/>
          </a:ln>
        </p:spPr>
      </p:cxnSp>
      <p:cxnSp>
        <p:nvCxnSpPr>
          <p:cNvPr id="164886" name="AutoShape 23"/>
          <p:cNvCxnSpPr>
            <a:cxnSpLocks noChangeShapeType="1"/>
            <a:stCxn id="164870" idx="4"/>
            <a:endCxn id="164877" idx="1"/>
          </p:cNvCxnSpPr>
          <p:nvPr/>
        </p:nvCxnSpPr>
        <p:spPr bwMode="auto">
          <a:xfrm>
            <a:off x="5224463" y="3252788"/>
            <a:ext cx="393700" cy="831850"/>
          </a:xfrm>
          <a:prstGeom prst="straightConnector1">
            <a:avLst/>
          </a:prstGeom>
          <a:noFill/>
          <a:ln w="9525">
            <a:solidFill>
              <a:schemeClr val="tx1"/>
            </a:solidFill>
            <a:round/>
            <a:headEnd/>
            <a:tailEnd/>
          </a:ln>
        </p:spPr>
      </p:cxnSp>
      <p:cxnSp>
        <p:nvCxnSpPr>
          <p:cNvPr id="164887" name="AutoShape 24"/>
          <p:cNvCxnSpPr>
            <a:cxnSpLocks noChangeShapeType="1"/>
            <a:stCxn id="164870" idx="5"/>
            <a:endCxn id="164875" idx="1"/>
          </p:cNvCxnSpPr>
          <p:nvPr/>
        </p:nvCxnSpPr>
        <p:spPr bwMode="auto">
          <a:xfrm>
            <a:off x="5295900" y="3225800"/>
            <a:ext cx="1084263" cy="865188"/>
          </a:xfrm>
          <a:prstGeom prst="straightConnector1">
            <a:avLst/>
          </a:prstGeom>
          <a:noFill/>
          <a:ln w="9525">
            <a:solidFill>
              <a:schemeClr val="tx1"/>
            </a:solidFill>
            <a:round/>
            <a:headEnd/>
            <a:tailEnd/>
          </a:ln>
        </p:spPr>
      </p:cxnSp>
      <p:cxnSp>
        <p:nvCxnSpPr>
          <p:cNvPr id="164888" name="AutoShape 25"/>
          <p:cNvCxnSpPr>
            <a:cxnSpLocks noChangeShapeType="1"/>
            <a:stCxn id="164870" idx="6"/>
            <a:endCxn id="164876" idx="2"/>
          </p:cNvCxnSpPr>
          <p:nvPr/>
        </p:nvCxnSpPr>
        <p:spPr bwMode="auto">
          <a:xfrm>
            <a:off x="5326063" y="3159125"/>
            <a:ext cx="1770062" cy="993775"/>
          </a:xfrm>
          <a:prstGeom prst="straightConnector1">
            <a:avLst/>
          </a:prstGeom>
          <a:noFill/>
          <a:ln w="9525">
            <a:solidFill>
              <a:schemeClr val="tx1"/>
            </a:solidFill>
            <a:round/>
            <a:headEnd/>
            <a:tailEnd/>
          </a:ln>
        </p:spPr>
      </p:cxnSp>
      <p:cxnSp>
        <p:nvCxnSpPr>
          <p:cNvPr id="164889" name="AutoShape 26"/>
          <p:cNvCxnSpPr>
            <a:cxnSpLocks noChangeShapeType="1"/>
            <a:stCxn id="164870" idx="6"/>
            <a:endCxn id="164878" idx="2"/>
          </p:cNvCxnSpPr>
          <p:nvPr/>
        </p:nvCxnSpPr>
        <p:spPr bwMode="auto">
          <a:xfrm>
            <a:off x="5326063" y="3159125"/>
            <a:ext cx="2636837" cy="989013"/>
          </a:xfrm>
          <a:prstGeom prst="straightConnector1">
            <a:avLst/>
          </a:prstGeom>
          <a:noFill/>
          <a:ln w="9525">
            <a:solidFill>
              <a:schemeClr val="tx1"/>
            </a:solidFill>
            <a:round/>
            <a:headEnd/>
            <a:tailEnd/>
          </a:ln>
        </p:spPr>
      </p:cxnSp>
      <p:cxnSp>
        <p:nvCxnSpPr>
          <p:cNvPr id="164890" name="AutoShape 27"/>
          <p:cNvCxnSpPr>
            <a:cxnSpLocks noChangeShapeType="1"/>
            <a:stCxn id="164873" idx="4"/>
            <a:endCxn id="164877" idx="7"/>
          </p:cNvCxnSpPr>
          <p:nvPr/>
        </p:nvCxnSpPr>
        <p:spPr bwMode="auto">
          <a:xfrm flipH="1">
            <a:off x="5761038" y="3251200"/>
            <a:ext cx="233362" cy="833438"/>
          </a:xfrm>
          <a:prstGeom prst="straightConnector1">
            <a:avLst/>
          </a:prstGeom>
          <a:noFill/>
          <a:ln w="9525">
            <a:solidFill>
              <a:schemeClr val="tx1"/>
            </a:solidFill>
            <a:round/>
            <a:headEnd/>
            <a:tailEnd/>
          </a:ln>
        </p:spPr>
      </p:cxnSp>
      <p:cxnSp>
        <p:nvCxnSpPr>
          <p:cNvPr id="164891" name="AutoShape 28"/>
          <p:cNvCxnSpPr>
            <a:cxnSpLocks noChangeShapeType="1"/>
            <a:stCxn id="164873" idx="3"/>
            <a:endCxn id="164874" idx="7"/>
          </p:cNvCxnSpPr>
          <p:nvPr/>
        </p:nvCxnSpPr>
        <p:spPr bwMode="auto">
          <a:xfrm flipH="1">
            <a:off x="4991100" y="3224213"/>
            <a:ext cx="931863" cy="862012"/>
          </a:xfrm>
          <a:prstGeom prst="straightConnector1">
            <a:avLst/>
          </a:prstGeom>
          <a:noFill/>
          <a:ln w="9525">
            <a:solidFill>
              <a:schemeClr val="tx1"/>
            </a:solidFill>
            <a:round/>
            <a:headEnd/>
            <a:tailEnd/>
          </a:ln>
        </p:spPr>
      </p:cxnSp>
      <p:cxnSp>
        <p:nvCxnSpPr>
          <p:cNvPr id="164892" name="AutoShape 29"/>
          <p:cNvCxnSpPr>
            <a:cxnSpLocks noChangeShapeType="1"/>
            <a:stCxn id="164871" idx="3"/>
            <a:endCxn id="164874" idx="7"/>
          </p:cNvCxnSpPr>
          <p:nvPr/>
        </p:nvCxnSpPr>
        <p:spPr bwMode="auto">
          <a:xfrm flipH="1">
            <a:off x="4991100" y="3230563"/>
            <a:ext cx="1693863" cy="855662"/>
          </a:xfrm>
          <a:prstGeom prst="straightConnector1">
            <a:avLst/>
          </a:prstGeom>
          <a:noFill/>
          <a:ln w="9525">
            <a:solidFill>
              <a:schemeClr val="tx1"/>
            </a:solidFill>
            <a:round/>
            <a:headEnd/>
            <a:tailEnd/>
          </a:ln>
        </p:spPr>
      </p:cxnSp>
      <p:cxnSp>
        <p:nvCxnSpPr>
          <p:cNvPr id="164893" name="AutoShape 30"/>
          <p:cNvCxnSpPr>
            <a:cxnSpLocks noChangeShapeType="1"/>
            <a:stCxn id="164872" idx="3"/>
            <a:endCxn id="164874" idx="7"/>
          </p:cNvCxnSpPr>
          <p:nvPr/>
        </p:nvCxnSpPr>
        <p:spPr bwMode="auto">
          <a:xfrm flipH="1">
            <a:off x="4991100" y="3224213"/>
            <a:ext cx="2439988" cy="862012"/>
          </a:xfrm>
          <a:prstGeom prst="straightConnector1">
            <a:avLst/>
          </a:prstGeom>
          <a:noFill/>
          <a:ln w="9525">
            <a:solidFill>
              <a:schemeClr val="tx1"/>
            </a:solidFill>
            <a:round/>
            <a:headEnd/>
            <a:tailEnd/>
          </a:ln>
        </p:spPr>
      </p:cxnSp>
      <p:cxnSp>
        <p:nvCxnSpPr>
          <p:cNvPr id="164894" name="AutoShape 31"/>
          <p:cNvCxnSpPr>
            <a:cxnSpLocks noChangeShapeType="1"/>
            <a:stCxn id="164872" idx="5"/>
            <a:endCxn id="164878" idx="0"/>
          </p:cNvCxnSpPr>
          <p:nvPr/>
        </p:nvCxnSpPr>
        <p:spPr bwMode="auto">
          <a:xfrm>
            <a:off x="7573963" y="3224213"/>
            <a:ext cx="490537" cy="828675"/>
          </a:xfrm>
          <a:prstGeom prst="straightConnector1">
            <a:avLst/>
          </a:prstGeom>
          <a:noFill/>
          <a:ln w="9525">
            <a:solidFill>
              <a:schemeClr val="tx1"/>
            </a:solidFill>
            <a:round/>
            <a:headEnd/>
            <a:tailEnd/>
          </a:ln>
        </p:spPr>
      </p:cxnSp>
      <p:cxnSp>
        <p:nvCxnSpPr>
          <p:cNvPr id="164895" name="AutoShape 32"/>
          <p:cNvCxnSpPr>
            <a:cxnSpLocks noChangeShapeType="1"/>
            <a:stCxn id="164872" idx="4"/>
            <a:endCxn id="164876" idx="7"/>
          </p:cNvCxnSpPr>
          <p:nvPr/>
        </p:nvCxnSpPr>
        <p:spPr bwMode="auto">
          <a:xfrm flipH="1">
            <a:off x="7269163" y="3251200"/>
            <a:ext cx="233362" cy="833438"/>
          </a:xfrm>
          <a:prstGeom prst="straightConnector1">
            <a:avLst/>
          </a:prstGeom>
          <a:noFill/>
          <a:ln w="9525">
            <a:solidFill>
              <a:schemeClr val="tx1"/>
            </a:solidFill>
            <a:round/>
            <a:headEnd/>
            <a:tailEnd/>
          </a:ln>
        </p:spPr>
      </p:cxnSp>
      <p:cxnSp>
        <p:nvCxnSpPr>
          <p:cNvPr id="164896" name="AutoShape 33"/>
          <p:cNvCxnSpPr>
            <a:cxnSpLocks noChangeShapeType="1"/>
            <a:stCxn id="164872" idx="3"/>
            <a:endCxn id="164875" idx="0"/>
          </p:cNvCxnSpPr>
          <p:nvPr/>
        </p:nvCxnSpPr>
        <p:spPr bwMode="auto">
          <a:xfrm flipH="1">
            <a:off x="6451600" y="3224213"/>
            <a:ext cx="979488" cy="839787"/>
          </a:xfrm>
          <a:prstGeom prst="straightConnector1">
            <a:avLst/>
          </a:prstGeom>
          <a:noFill/>
          <a:ln w="9525">
            <a:solidFill>
              <a:schemeClr val="tx1"/>
            </a:solidFill>
            <a:round/>
            <a:headEnd/>
            <a:tailEnd/>
          </a:ln>
        </p:spPr>
      </p:cxnSp>
      <p:cxnSp>
        <p:nvCxnSpPr>
          <p:cNvPr id="164897" name="AutoShape 34"/>
          <p:cNvCxnSpPr>
            <a:cxnSpLocks noChangeShapeType="1"/>
            <a:stCxn id="164871" idx="4"/>
            <a:endCxn id="164877" idx="7"/>
          </p:cNvCxnSpPr>
          <p:nvPr/>
        </p:nvCxnSpPr>
        <p:spPr bwMode="auto">
          <a:xfrm flipH="1">
            <a:off x="5761038" y="3257550"/>
            <a:ext cx="995362" cy="827088"/>
          </a:xfrm>
          <a:prstGeom prst="straightConnector1">
            <a:avLst/>
          </a:prstGeom>
          <a:noFill/>
          <a:ln w="9525">
            <a:solidFill>
              <a:schemeClr val="tx1"/>
            </a:solidFill>
            <a:round/>
            <a:headEnd/>
            <a:tailEnd/>
          </a:ln>
        </p:spPr>
      </p:cxnSp>
      <p:cxnSp>
        <p:nvCxnSpPr>
          <p:cNvPr id="164898" name="AutoShape 35"/>
          <p:cNvCxnSpPr>
            <a:cxnSpLocks noChangeShapeType="1"/>
            <a:stCxn id="164871" idx="4"/>
            <a:endCxn id="164875" idx="0"/>
          </p:cNvCxnSpPr>
          <p:nvPr/>
        </p:nvCxnSpPr>
        <p:spPr bwMode="auto">
          <a:xfrm flipH="1">
            <a:off x="6451600" y="3257550"/>
            <a:ext cx="304800" cy="806450"/>
          </a:xfrm>
          <a:prstGeom prst="straightConnector1">
            <a:avLst/>
          </a:prstGeom>
          <a:noFill/>
          <a:ln w="9525">
            <a:solidFill>
              <a:schemeClr val="tx1"/>
            </a:solidFill>
            <a:round/>
            <a:headEnd/>
            <a:tailEnd/>
          </a:ln>
        </p:spPr>
      </p:cxnSp>
      <p:cxnSp>
        <p:nvCxnSpPr>
          <p:cNvPr id="164899" name="AutoShape 36"/>
          <p:cNvCxnSpPr>
            <a:cxnSpLocks noChangeShapeType="1"/>
            <a:stCxn id="164871" idx="4"/>
            <a:endCxn id="164876" idx="0"/>
          </p:cNvCxnSpPr>
          <p:nvPr/>
        </p:nvCxnSpPr>
        <p:spPr bwMode="auto">
          <a:xfrm>
            <a:off x="6756400" y="3257550"/>
            <a:ext cx="441325" cy="800100"/>
          </a:xfrm>
          <a:prstGeom prst="straightConnector1">
            <a:avLst/>
          </a:prstGeom>
          <a:noFill/>
          <a:ln w="9525">
            <a:solidFill>
              <a:schemeClr val="tx1"/>
            </a:solidFill>
            <a:round/>
            <a:headEnd/>
            <a:tailEnd/>
          </a:ln>
        </p:spPr>
      </p:cxnSp>
      <p:cxnSp>
        <p:nvCxnSpPr>
          <p:cNvPr id="164900" name="AutoShape 37"/>
          <p:cNvCxnSpPr>
            <a:cxnSpLocks noChangeShapeType="1"/>
            <a:stCxn id="164871" idx="5"/>
            <a:endCxn id="164878" idx="1"/>
          </p:cNvCxnSpPr>
          <p:nvPr/>
        </p:nvCxnSpPr>
        <p:spPr bwMode="auto">
          <a:xfrm>
            <a:off x="6827838" y="3230563"/>
            <a:ext cx="1165225" cy="849312"/>
          </a:xfrm>
          <a:prstGeom prst="straightConnector1">
            <a:avLst/>
          </a:prstGeom>
          <a:noFill/>
          <a:ln w="9525">
            <a:solidFill>
              <a:schemeClr val="tx1"/>
            </a:solidFill>
            <a:round/>
            <a:headEnd/>
            <a:tailEnd/>
          </a:ln>
        </p:spPr>
      </p:cxnSp>
      <p:cxnSp>
        <p:nvCxnSpPr>
          <p:cNvPr id="164901" name="AutoShape 38"/>
          <p:cNvCxnSpPr>
            <a:cxnSpLocks noChangeShapeType="1"/>
            <a:stCxn id="164873" idx="5"/>
            <a:endCxn id="164875" idx="0"/>
          </p:cNvCxnSpPr>
          <p:nvPr/>
        </p:nvCxnSpPr>
        <p:spPr bwMode="auto">
          <a:xfrm>
            <a:off x="6065838" y="3224213"/>
            <a:ext cx="385762" cy="839787"/>
          </a:xfrm>
          <a:prstGeom prst="straightConnector1">
            <a:avLst/>
          </a:prstGeom>
          <a:noFill/>
          <a:ln w="9525">
            <a:solidFill>
              <a:schemeClr val="tx1"/>
            </a:solidFill>
            <a:round/>
            <a:headEnd/>
            <a:tailEnd/>
          </a:ln>
        </p:spPr>
      </p:cxnSp>
      <p:cxnSp>
        <p:nvCxnSpPr>
          <p:cNvPr id="164902" name="AutoShape 39"/>
          <p:cNvCxnSpPr>
            <a:cxnSpLocks noChangeShapeType="1"/>
            <a:stCxn id="164873" idx="6"/>
            <a:endCxn id="164876" idx="1"/>
          </p:cNvCxnSpPr>
          <p:nvPr/>
        </p:nvCxnSpPr>
        <p:spPr bwMode="auto">
          <a:xfrm>
            <a:off x="6096000" y="3157538"/>
            <a:ext cx="1030288" cy="927100"/>
          </a:xfrm>
          <a:prstGeom prst="straightConnector1">
            <a:avLst/>
          </a:prstGeom>
          <a:noFill/>
          <a:ln w="9525">
            <a:solidFill>
              <a:schemeClr val="tx1"/>
            </a:solidFill>
            <a:round/>
            <a:headEnd/>
            <a:tailEnd/>
          </a:ln>
        </p:spPr>
      </p:cxnSp>
      <p:cxnSp>
        <p:nvCxnSpPr>
          <p:cNvPr id="164903" name="AutoShape 40"/>
          <p:cNvCxnSpPr>
            <a:cxnSpLocks noChangeShapeType="1"/>
            <a:stCxn id="164873" idx="6"/>
            <a:endCxn id="164878" idx="1"/>
          </p:cNvCxnSpPr>
          <p:nvPr/>
        </p:nvCxnSpPr>
        <p:spPr bwMode="auto">
          <a:xfrm>
            <a:off x="6096000" y="3157538"/>
            <a:ext cx="1897063" cy="922337"/>
          </a:xfrm>
          <a:prstGeom prst="straightConnector1">
            <a:avLst/>
          </a:prstGeom>
          <a:noFill/>
          <a:ln w="9525">
            <a:solidFill>
              <a:schemeClr val="tx1"/>
            </a:solidFill>
            <a:round/>
            <a:headEnd/>
            <a:tailEnd/>
          </a:ln>
        </p:spPr>
      </p:cxnSp>
      <p:cxnSp>
        <p:nvCxnSpPr>
          <p:cNvPr id="164904" name="AutoShape 41"/>
          <p:cNvCxnSpPr>
            <a:cxnSpLocks noChangeShapeType="1"/>
            <a:stCxn id="164874" idx="4"/>
            <a:endCxn id="164879" idx="0"/>
          </p:cNvCxnSpPr>
          <p:nvPr/>
        </p:nvCxnSpPr>
        <p:spPr bwMode="auto">
          <a:xfrm flipH="1">
            <a:off x="4657725" y="4248150"/>
            <a:ext cx="261938" cy="806450"/>
          </a:xfrm>
          <a:prstGeom prst="straightConnector1">
            <a:avLst/>
          </a:prstGeom>
          <a:noFill/>
          <a:ln w="9525">
            <a:solidFill>
              <a:schemeClr val="tx1"/>
            </a:solidFill>
            <a:round/>
            <a:headEnd/>
            <a:tailEnd/>
          </a:ln>
        </p:spPr>
      </p:cxnSp>
      <p:cxnSp>
        <p:nvCxnSpPr>
          <p:cNvPr id="164905" name="AutoShape 42"/>
          <p:cNvCxnSpPr>
            <a:cxnSpLocks noChangeShapeType="1"/>
            <a:stCxn id="164877" idx="4"/>
            <a:endCxn id="164880" idx="0"/>
          </p:cNvCxnSpPr>
          <p:nvPr/>
        </p:nvCxnSpPr>
        <p:spPr bwMode="auto">
          <a:xfrm>
            <a:off x="5689600" y="4246563"/>
            <a:ext cx="500063" cy="812800"/>
          </a:xfrm>
          <a:prstGeom prst="straightConnector1">
            <a:avLst/>
          </a:prstGeom>
          <a:noFill/>
          <a:ln w="9525">
            <a:solidFill>
              <a:schemeClr val="tx1"/>
            </a:solidFill>
            <a:round/>
            <a:headEnd/>
            <a:tailEnd/>
          </a:ln>
        </p:spPr>
      </p:cxnSp>
      <p:cxnSp>
        <p:nvCxnSpPr>
          <p:cNvPr id="164906" name="AutoShape 43"/>
          <p:cNvCxnSpPr>
            <a:cxnSpLocks noChangeShapeType="1"/>
            <a:stCxn id="164876" idx="4"/>
            <a:endCxn id="164881" idx="0"/>
          </p:cNvCxnSpPr>
          <p:nvPr/>
        </p:nvCxnSpPr>
        <p:spPr bwMode="auto">
          <a:xfrm flipH="1">
            <a:off x="6935788" y="4246563"/>
            <a:ext cx="261937" cy="806450"/>
          </a:xfrm>
          <a:prstGeom prst="straightConnector1">
            <a:avLst/>
          </a:prstGeom>
          <a:noFill/>
          <a:ln w="9525">
            <a:solidFill>
              <a:schemeClr val="tx1"/>
            </a:solidFill>
            <a:round/>
            <a:headEnd/>
            <a:tailEnd/>
          </a:ln>
        </p:spPr>
      </p:cxnSp>
      <p:cxnSp>
        <p:nvCxnSpPr>
          <p:cNvPr id="164907" name="AutoShape 44"/>
          <p:cNvCxnSpPr>
            <a:cxnSpLocks noChangeShapeType="1"/>
            <a:stCxn id="164875" idx="4"/>
            <a:endCxn id="164883" idx="2"/>
          </p:cNvCxnSpPr>
          <p:nvPr/>
        </p:nvCxnSpPr>
        <p:spPr bwMode="auto">
          <a:xfrm>
            <a:off x="6451600" y="4252913"/>
            <a:ext cx="1249363" cy="890587"/>
          </a:xfrm>
          <a:prstGeom prst="straightConnector1">
            <a:avLst/>
          </a:prstGeom>
          <a:noFill/>
          <a:ln w="9525">
            <a:solidFill>
              <a:schemeClr val="tx1"/>
            </a:solidFill>
            <a:round/>
            <a:headEnd/>
            <a:tailEnd/>
          </a:ln>
        </p:spPr>
      </p:cxnSp>
      <p:cxnSp>
        <p:nvCxnSpPr>
          <p:cNvPr id="164908" name="AutoShape 46"/>
          <p:cNvCxnSpPr>
            <a:cxnSpLocks noChangeShapeType="1"/>
            <a:stCxn id="164878" idx="4"/>
            <a:endCxn id="164883" idx="7"/>
          </p:cNvCxnSpPr>
          <p:nvPr/>
        </p:nvCxnSpPr>
        <p:spPr bwMode="auto">
          <a:xfrm flipH="1">
            <a:off x="7874000" y="4241800"/>
            <a:ext cx="190500" cy="833438"/>
          </a:xfrm>
          <a:prstGeom prst="straightConnector1">
            <a:avLst/>
          </a:prstGeom>
          <a:noFill/>
          <a:ln w="9525">
            <a:solidFill>
              <a:schemeClr val="tx1"/>
            </a:solidFill>
            <a:round/>
            <a:headEnd/>
            <a:tailEnd/>
          </a:ln>
        </p:spPr>
      </p:cxnSp>
      <p:cxnSp>
        <p:nvCxnSpPr>
          <p:cNvPr id="164909" name="AutoShape 47"/>
          <p:cNvCxnSpPr>
            <a:cxnSpLocks noChangeShapeType="1"/>
            <a:stCxn id="164879" idx="4"/>
            <a:endCxn id="164882" idx="4"/>
          </p:cNvCxnSpPr>
          <p:nvPr/>
        </p:nvCxnSpPr>
        <p:spPr bwMode="auto">
          <a:xfrm rot="5400000" flipH="1" flipV="1">
            <a:off x="5041900" y="4857750"/>
            <a:ext cx="1588" cy="769938"/>
          </a:xfrm>
          <a:prstGeom prst="curvedConnector3">
            <a:avLst>
              <a:gd name="adj1" fmla="val -14400000"/>
            </a:avLst>
          </a:prstGeom>
          <a:noFill/>
          <a:ln w="9525">
            <a:solidFill>
              <a:schemeClr val="tx1"/>
            </a:solidFill>
            <a:round/>
            <a:headEnd/>
            <a:tailEnd/>
          </a:ln>
        </p:spPr>
      </p:cxnSp>
      <p:cxnSp>
        <p:nvCxnSpPr>
          <p:cNvPr id="164910" name="AutoShape 48"/>
          <p:cNvCxnSpPr>
            <a:cxnSpLocks noChangeShapeType="1"/>
            <a:stCxn id="164880" idx="5"/>
            <a:endCxn id="164884" idx="4"/>
          </p:cNvCxnSpPr>
          <p:nvPr/>
        </p:nvCxnSpPr>
        <p:spPr bwMode="auto">
          <a:xfrm rot="16200000" flipH="1">
            <a:off x="7445376" y="4037012"/>
            <a:ext cx="11112" cy="2379663"/>
          </a:xfrm>
          <a:prstGeom prst="curvedConnector3">
            <a:avLst>
              <a:gd name="adj1" fmla="val 2300000"/>
            </a:avLst>
          </a:prstGeom>
          <a:noFill/>
          <a:ln w="9525">
            <a:solidFill>
              <a:schemeClr val="tx1"/>
            </a:solidFill>
            <a:round/>
            <a:headEnd/>
            <a:tailEnd/>
          </a:ln>
        </p:spPr>
      </p:cxnSp>
      <p:sp>
        <p:nvSpPr>
          <p:cNvPr id="52" name="Right Arrow 51"/>
          <p:cNvSpPr/>
          <p:nvPr/>
        </p:nvSpPr>
        <p:spPr bwMode="auto">
          <a:xfrm>
            <a:off x="4351338" y="2928938"/>
            <a:ext cx="538162" cy="450850"/>
          </a:xfrm>
          <a:prstGeom prst="rightArrow">
            <a:avLst/>
          </a:prstGeom>
          <a:solidFill>
            <a:schemeClr val="accent6"/>
          </a:solidFill>
          <a:ln w="28575" cap="flat" cmpd="sng" algn="ctr">
            <a:solidFill>
              <a:schemeClr val="accent6"/>
            </a:solidFill>
            <a:prstDash val="solid"/>
            <a:round/>
            <a:headEnd type="none" w="sm" len="sm"/>
            <a:tailEnd type="triangle" w="med" len="med"/>
          </a:ln>
          <a:effectLst/>
        </p:spPr>
        <p:txBody>
          <a:bodyPr wrap="none" anchor="ctr">
            <a:prstTxWarp prst="textNoShape">
              <a:avLst/>
            </a:prstTxWarp>
          </a:bodyPr>
          <a:lstStyle/>
          <a:p>
            <a:pPr>
              <a:defRPr/>
            </a:pPr>
            <a:endParaRPr lang="en-US">
              <a:latin typeface="Arial" pitchFamily="-112"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Date Placeholder 4"/>
          <p:cNvSpPr>
            <a:spLocks noGrp="1"/>
          </p:cNvSpPr>
          <p:nvPr>
            <p:ph type="dt" sz="quarter" idx="10"/>
          </p:nvPr>
        </p:nvSpPr>
        <p:spPr>
          <a:noFill/>
        </p:spPr>
        <p:txBody>
          <a:bodyPr/>
          <a:lstStyle/>
          <a:p>
            <a:r>
              <a:rPr lang="en-US" smtClean="0"/>
              <a:t>Google, Aug '16</a:t>
            </a:r>
          </a:p>
        </p:txBody>
      </p:sp>
      <p:sp>
        <p:nvSpPr>
          <p:cNvPr id="165891" name="Footer Placeholder 5"/>
          <p:cNvSpPr>
            <a:spLocks noGrp="1"/>
          </p:cNvSpPr>
          <p:nvPr>
            <p:ph type="ftr" sz="quarter" idx="11"/>
          </p:nvPr>
        </p:nvSpPr>
        <p:spPr>
          <a:noFill/>
        </p:spPr>
        <p:txBody>
          <a:bodyPr/>
          <a:lstStyle/>
          <a:p>
            <a:r>
              <a:rPr lang="en-US" smtClean="0"/>
              <a:t>(c) 2016, C. Faloutsos</a:t>
            </a:r>
          </a:p>
        </p:txBody>
      </p:sp>
      <p:sp>
        <p:nvSpPr>
          <p:cNvPr id="165892" name="Slide Number Placeholder 6"/>
          <p:cNvSpPr>
            <a:spLocks noGrp="1"/>
          </p:cNvSpPr>
          <p:nvPr>
            <p:ph type="sldNum" sz="quarter" idx="12"/>
          </p:nvPr>
        </p:nvSpPr>
        <p:spPr>
          <a:noFill/>
        </p:spPr>
        <p:txBody>
          <a:bodyPr/>
          <a:lstStyle/>
          <a:p>
            <a:fld id="{ADA93272-75D9-4F40-96B3-FD34EE44235B}" type="slidenum">
              <a:rPr lang="en-US"/>
              <a:pPr/>
              <a:t>42</a:t>
            </a:fld>
            <a:endParaRPr lang="en-US"/>
          </a:p>
        </p:txBody>
      </p:sp>
      <p:sp>
        <p:nvSpPr>
          <p:cNvPr id="165893" name="Rectangle 2"/>
          <p:cNvSpPr>
            <a:spLocks noGrp="1" noChangeArrowheads="1"/>
          </p:cNvSpPr>
          <p:nvPr>
            <p:ph type="title"/>
          </p:nvPr>
        </p:nvSpPr>
        <p:spPr/>
        <p:txBody>
          <a:bodyPr/>
          <a:lstStyle/>
          <a:p>
            <a:r>
              <a:rPr lang="en-US">
                <a:ea typeface="ＭＳ Ｐゴシック" charset="-128"/>
                <a:cs typeface="ＭＳ Ｐゴシック" charset="-128"/>
              </a:rPr>
              <a:t>E-bay Fraud detection</a:t>
            </a:r>
          </a:p>
        </p:txBody>
      </p:sp>
      <p:sp>
        <p:nvSpPr>
          <p:cNvPr id="165894" name="Oval 6"/>
          <p:cNvSpPr>
            <a:spLocks noChangeArrowheads="1"/>
          </p:cNvSpPr>
          <p:nvPr/>
        </p:nvSpPr>
        <p:spPr bwMode="auto">
          <a:xfrm>
            <a:off x="5122863" y="3063875"/>
            <a:ext cx="203200" cy="188913"/>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5895" name="Oval 7"/>
          <p:cNvSpPr>
            <a:spLocks noChangeArrowheads="1"/>
          </p:cNvSpPr>
          <p:nvPr/>
        </p:nvSpPr>
        <p:spPr bwMode="auto">
          <a:xfrm>
            <a:off x="6654800" y="3068638"/>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5896" name="Oval 8"/>
          <p:cNvSpPr>
            <a:spLocks noChangeArrowheads="1"/>
          </p:cNvSpPr>
          <p:nvPr/>
        </p:nvSpPr>
        <p:spPr bwMode="auto">
          <a:xfrm>
            <a:off x="7400925" y="3062288"/>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5897" name="Oval 9"/>
          <p:cNvSpPr>
            <a:spLocks noChangeArrowheads="1"/>
          </p:cNvSpPr>
          <p:nvPr/>
        </p:nvSpPr>
        <p:spPr bwMode="auto">
          <a:xfrm>
            <a:off x="5892800" y="3062288"/>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5898" name="Oval 11"/>
          <p:cNvSpPr>
            <a:spLocks noChangeArrowheads="1"/>
          </p:cNvSpPr>
          <p:nvPr/>
        </p:nvSpPr>
        <p:spPr bwMode="auto">
          <a:xfrm>
            <a:off x="4818063" y="4059238"/>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5899" name="Oval 12"/>
          <p:cNvSpPr>
            <a:spLocks noChangeArrowheads="1"/>
          </p:cNvSpPr>
          <p:nvPr/>
        </p:nvSpPr>
        <p:spPr bwMode="auto">
          <a:xfrm>
            <a:off x="6350000" y="4064000"/>
            <a:ext cx="203200" cy="188913"/>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5900" name="Oval 13"/>
          <p:cNvSpPr>
            <a:spLocks noChangeArrowheads="1"/>
          </p:cNvSpPr>
          <p:nvPr/>
        </p:nvSpPr>
        <p:spPr bwMode="auto">
          <a:xfrm>
            <a:off x="7096125" y="4057650"/>
            <a:ext cx="203200" cy="188913"/>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5901" name="Oval 14"/>
          <p:cNvSpPr>
            <a:spLocks noChangeArrowheads="1"/>
          </p:cNvSpPr>
          <p:nvPr/>
        </p:nvSpPr>
        <p:spPr bwMode="auto">
          <a:xfrm>
            <a:off x="5588000" y="4057650"/>
            <a:ext cx="203200" cy="188913"/>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5902" name="Oval 15"/>
          <p:cNvSpPr>
            <a:spLocks noChangeArrowheads="1"/>
          </p:cNvSpPr>
          <p:nvPr/>
        </p:nvSpPr>
        <p:spPr bwMode="auto">
          <a:xfrm>
            <a:off x="7962900" y="4052888"/>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5903" name="Oval 16"/>
          <p:cNvSpPr>
            <a:spLocks noChangeArrowheads="1"/>
          </p:cNvSpPr>
          <p:nvPr/>
        </p:nvSpPr>
        <p:spPr bwMode="auto">
          <a:xfrm>
            <a:off x="4556125" y="5054600"/>
            <a:ext cx="203200" cy="188913"/>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5904" name="Oval 17"/>
          <p:cNvSpPr>
            <a:spLocks noChangeArrowheads="1"/>
          </p:cNvSpPr>
          <p:nvPr/>
        </p:nvSpPr>
        <p:spPr bwMode="auto">
          <a:xfrm>
            <a:off x="6088063" y="5059363"/>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5905" name="Oval 18"/>
          <p:cNvSpPr>
            <a:spLocks noChangeArrowheads="1"/>
          </p:cNvSpPr>
          <p:nvPr/>
        </p:nvSpPr>
        <p:spPr bwMode="auto">
          <a:xfrm>
            <a:off x="6834188" y="5053013"/>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5906" name="Oval 19"/>
          <p:cNvSpPr>
            <a:spLocks noChangeArrowheads="1"/>
          </p:cNvSpPr>
          <p:nvPr/>
        </p:nvSpPr>
        <p:spPr bwMode="auto">
          <a:xfrm>
            <a:off x="5326063" y="5053013"/>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5907" name="Oval 20"/>
          <p:cNvSpPr>
            <a:spLocks noChangeArrowheads="1"/>
          </p:cNvSpPr>
          <p:nvPr/>
        </p:nvSpPr>
        <p:spPr bwMode="auto">
          <a:xfrm>
            <a:off x="7700963" y="5048250"/>
            <a:ext cx="203200" cy="188913"/>
          </a:xfrm>
          <a:prstGeom prst="ellipse">
            <a:avLst/>
          </a:prstGeom>
          <a:noFill/>
          <a:ln w="9525">
            <a:solidFill>
              <a:schemeClr val="tx1"/>
            </a:solidFill>
            <a:round/>
            <a:headEnd/>
            <a:tailEnd/>
          </a:ln>
        </p:spPr>
        <p:txBody>
          <a:bodyPr wrap="none" anchor="ctr">
            <a:prstTxWarp prst="textNoShape">
              <a:avLst/>
            </a:prstTxWarp>
          </a:bodyPr>
          <a:lstStyle/>
          <a:p>
            <a:endParaRPr lang="en-US"/>
          </a:p>
        </p:txBody>
      </p:sp>
      <p:sp>
        <p:nvSpPr>
          <p:cNvPr id="165908" name="Oval 21"/>
          <p:cNvSpPr>
            <a:spLocks noChangeArrowheads="1"/>
          </p:cNvSpPr>
          <p:nvPr/>
        </p:nvSpPr>
        <p:spPr bwMode="auto">
          <a:xfrm>
            <a:off x="8539163" y="5043488"/>
            <a:ext cx="203200" cy="188912"/>
          </a:xfrm>
          <a:prstGeom prst="ellipse">
            <a:avLst/>
          </a:prstGeom>
          <a:noFill/>
          <a:ln w="9525">
            <a:solidFill>
              <a:schemeClr val="tx1"/>
            </a:solidFill>
            <a:round/>
            <a:headEnd/>
            <a:tailEnd/>
          </a:ln>
        </p:spPr>
        <p:txBody>
          <a:bodyPr wrap="none" anchor="ctr">
            <a:prstTxWarp prst="textNoShape">
              <a:avLst/>
            </a:prstTxWarp>
          </a:bodyPr>
          <a:lstStyle/>
          <a:p>
            <a:endParaRPr lang="en-US"/>
          </a:p>
        </p:txBody>
      </p:sp>
      <p:cxnSp>
        <p:nvCxnSpPr>
          <p:cNvPr id="165909" name="AutoShape 22"/>
          <p:cNvCxnSpPr>
            <a:cxnSpLocks noChangeShapeType="1"/>
            <a:stCxn id="165894" idx="4"/>
            <a:endCxn id="165898" idx="0"/>
          </p:cNvCxnSpPr>
          <p:nvPr/>
        </p:nvCxnSpPr>
        <p:spPr bwMode="auto">
          <a:xfrm flipH="1">
            <a:off x="4919663" y="3252788"/>
            <a:ext cx="304800" cy="806450"/>
          </a:xfrm>
          <a:prstGeom prst="straightConnector1">
            <a:avLst/>
          </a:prstGeom>
          <a:noFill/>
          <a:ln w="9525">
            <a:solidFill>
              <a:schemeClr val="tx1"/>
            </a:solidFill>
            <a:round/>
            <a:headEnd/>
            <a:tailEnd/>
          </a:ln>
        </p:spPr>
      </p:cxnSp>
      <p:cxnSp>
        <p:nvCxnSpPr>
          <p:cNvPr id="165910" name="AutoShape 23"/>
          <p:cNvCxnSpPr>
            <a:cxnSpLocks noChangeShapeType="1"/>
            <a:stCxn id="165894" idx="4"/>
            <a:endCxn id="165901" idx="1"/>
          </p:cNvCxnSpPr>
          <p:nvPr/>
        </p:nvCxnSpPr>
        <p:spPr bwMode="auto">
          <a:xfrm>
            <a:off x="5224463" y="3252788"/>
            <a:ext cx="393700" cy="831850"/>
          </a:xfrm>
          <a:prstGeom prst="straightConnector1">
            <a:avLst/>
          </a:prstGeom>
          <a:noFill/>
          <a:ln w="9525">
            <a:solidFill>
              <a:schemeClr val="tx1"/>
            </a:solidFill>
            <a:round/>
            <a:headEnd/>
            <a:tailEnd/>
          </a:ln>
        </p:spPr>
      </p:cxnSp>
      <p:cxnSp>
        <p:nvCxnSpPr>
          <p:cNvPr id="165911" name="AutoShape 24"/>
          <p:cNvCxnSpPr>
            <a:cxnSpLocks noChangeShapeType="1"/>
            <a:stCxn id="165894" idx="5"/>
            <a:endCxn id="165899" idx="1"/>
          </p:cNvCxnSpPr>
          <p:nvPr/>
        </p:nvCxnSpPr>
        <p:spPr bwMode="auto">
          <a:xfrm>
            <a:off x="5295900" y="3225800"/>
            <a:ext cx="1084263" cy="865188"/>
          </a:xfrm>
          <a:prstGeom prst="straightConnector1">
            <a:avLst/>
          </a:prstGeom>
          <a:noFill/>
          <a:ln w="9525">
            <a:solidFill>
              <a:schemeClr val="tx1"/>
            </a:solidFill>
            <a:round/>
            <a:headEnd/>
            <a:tailEnd/>
          </a:ln>
        </p:spPr>
      </p:cxnSp>
      <p:cxnSp>
        <p:nvCxnSpPr>
          <p:cNvPr id="165912" name="AutoShape 25"/>
          <p:cNvCxnSpPr>
            <a:cxnSpLocks noChangeShapeType="1"/>
            <a:stCxn id="165894" idx="6"/>
            <a:endCxn id="165900" idx="2"/>
          </p:cNvCxnSpPr>
          <p:nvPr/>
        </p:nvCxnSpPr>
        <p:spPr bwMode="auto">
          <a:xfrm>
            <a:off x="5326063" y="3159125"/>
            <a:ext cx="1770062" cy="993775"/>
          </a:xfrm>
          <a:prstGeom prst="straightConnector1">
            <a:avLst/>
          </a:prstGeom>
          <a:noFill/>
          <a:ln w="9525">
            <a:solidFill>
              <a:schemeClr val="tx1"/>
            </a:solidFill>
            <a:round/>
            <a:headEnd/>
            <a:tailEnd/>
          </a:ln>
        </p:spPr>
      </p:cxnSp>
      <p:cxnSp>
        <p:nvCxnSpPr>
          <p:cNvPr id="165913" name="AutoShape 26"/>
          <p:cNvCxnSpPr>
            <a:cxnSpLocks noChangeShapeType="1"/>
            <a:stCxn id="165894" idx="6"/>
            <a:endCxn id="165902" idx="2"/>
          </p:cNvCxnSpPr>
          <p:nvPr/>
        </p:nvCxnSpPr>
        <p:spPr bwMode="auto">
          <a:xfrm>
            <a:off x="5326063" y="3159125"/>
            <a:ext cx="2636837" cy="989013"/>
          </a:xfrm>
          <a:prstGeom prst="straightConnector1">
            <a:avLst/>
          </a:prstGeom>
          <a:noFill/>
          <a:ln w="9525">
            <a:solidFill>
              <a:schemeClr val="tx1"/>
            </a:solidFill>
            <a:round/>
            <a:headEnd/>
            <a:tailEnd/>
          </a:ln>
        </p:spPr>
      </p:cxnSp>
      <p:cxnSp>
        <p:nvCxnSpPr>
          <p:cNvPr id="165914" name="AutoShape 27"/>
          <p:cNvCxnSpPr>
            <a:cxnSpLocks noChangeShapeType="1"/>
            <a:stCxn id="165897" idx="4"/>
            <a:endCxn id="165901" idx="7"/>
          </p:cNvCxnSpPr>
          <p:nvPr/>
        </p:nvCxnSpPr>
        <p:spPr bwMode="auto">
          <a:xfrm flipH="1">
            <a:off x="5761038" y="3251200"/>
            <a:ext cx="233362" cy="833438"/>
          </a:xfrm>
          <a:prstGeom prst="straightConnector1">
            <a:avLst/>
          </a:prstGeom>
          <a:noFill/>
          <a:ln w="9525">
            <a:solidFill>
              <a:schemeClr val="tx1"/>
            </a:solidFill>
            <a:round/>
            <a:headEnd/>
            <a:tailEnd/>
          </a:ln>
        </p:spPr>
      </p:cxnSp>
      <p:cxnSp>
        <p:nvCxnSpPr>
          <p:cNvPr id="165915" name="AutoShape 28"/>
          <p:cNvCxnSpPr>
            <a:cxnSpLocks noChangeShapeType="1"/>
            <a:stCxn id="165897" idx="3"/>
            <a:endCxn id="165898" idx="7"/>
          </p:cNvCxnSpPr>
          <p:nvPr/>
        </p:nvCxnSpPr>
        <p:spPr bwMode="auto">
          <a:xfrm flipH="1">
            <a:off x="4991100" y="3224213"/>
            <a:ext cx="931863" cy="862012"/>
          </a:xfrm>
          <a:prstGeom prst="straightConnector1">
            <a:avLst/>
          </a:prstGeom>
          <a:noFill/>
          <a:ln w="9525">
            <a:solidFill>
              <a:schemeClr val="tx1"/>
            </a:solidFill>
            <a:round/>
            <a:headEnd/>
            <a:tailEnd/>
          </a:ln>
        </p:spPr>
      </p:cxnSp>
      <p:cxnSp>
        <p:nvCxnSpPr>
          <p:cNvPr id="165916" name="AutoShape 29"/>
          <p:cNvCxnSpPr>
            <a:cxnSpLocks noChangeShapeType="1"/>
            <a:stCxn id="165895" idx="3"/>
            <a:endCxn id="165898" idx="7"/>
          </p:cNvCxnSpPr>
          <p:nvPr/>
        </p:nvCxnSpPr>
        <p:spPr bwMode="auto">
          <a:xfrm flipH="1">
            <a:off x="4991100" y="3230563"/>
            <a:ext cx="1693863" cy="855662"/>
          </a:xfrm>
          <a:prstGeom prst="straightConnector1">
            <a:avLst/>
          </a:prstGeom>
          <a:noFill/>
          <a:ln w="9525">
            <a:solidFill>
              <a:schemeClr val="tx1"/>
            </a:solidFill>
            <a:round/>
            <a:headEnd/>
            <a:tailEnd/>
          </a:ln>
        </p:spPr>
      </p:cxnSp>
      <p:cxnSp>
        <p:nvCxnSpPr>
          <p:cNvPr id="165917" name="AutoShape 30"/>
          <p:cNvCxnSpPr>
            <a:cxnSpLocks noChangeShapeType="1"/>
            <a:stCxn id="165896" idx="3"/>
            <a:endCxn id="165898" idx="7"/>
          </p:cNvCxnSpPr>
          <p:nvPr/>
        </p:nvCxnSpPr>
        <p:spPr bwMode="auto">
          <a:xfrm flipH="1">
            <a:off x="4991100" y="3224213"/>
            <a:ext cx="2439988" cy="862012"/>
          </a:xfrm>
          <a:prstGeom prst="straightConnector1">
            <a:avLst/>
          </a:prstGeom>
          <a:noFill/>
          <a:ln w="9525">
            <a:solidFill>
              <a:schemeClr val="tx1"/>
            </a:solidFill>
            <a:round/>
            <a:headEnd/>
            <a:tailEnd/>
          </a:ln>
        </p:spPr>
      </p:cxnSp>
      <p:cxnSp>
        <p:nvCxnSpPr>
          <p:cNvPr id="165918" name="AutoShape 31"/>
          <p:cNvCxnSpPr>
            <a:cxnSpLocks noChangeShapeType="1"/>
            <a:stCxn id="165896" idx="5"/>
            <a:endCxn id="165902" idx="0"/>
          </p:cNvCxnSpPr>
          <p:nvPr/>
        </p:nvCxnSpPr>
        <p:spPr bwMode="auto">
          <a:xfrm>
            <a:off x="7573963" y="3224213"/>
            <a:ext cx="490537" cy="828675"/>
          </a:xfrm>
          <a:prstGeom prst="straightConnector1">
            <a:avLst/>
          </a:prstGeom>
          <a:noFill/>
          <a:ln w="9525">
            <a:solidFill>
              <a:schemeClr val="tx1"/>
            </a:solidFill>
            <a:round/>
            <a:headEnd/>
            <a:tailEnd/>
          </a:ln>
        </p:spPr>
      </p:cxnSp>
      <p:cxnSp>
        <p:nvCxnSpPr>
          <p:cNvPr id="165919" name="AutoShape 32"/>
          <p:cNvCxnSpPr>
            <a:cxnSpLocks noChangeShapeType="1"/>
            <a:stCxn id="165896" idx="4"/>
            <a:endCxn id="165900" idx="7"/>
          </p:cNvCxnSpPr>
          <p:nvPr/>
        </p:nvCxnSpPr>
        <p:spPr bwMode="auto">
          <a:xfrm flipH="1">
            <a:off x="7269163" y="3251200"/>
            <a:ext cx="233362" cy="833438"/>
          </a:xfrm>
          <a:prstGeom prst="straightConnector1">
            <a:avLst/>
          </a:prstGeom>
          <a:noFill/>
          <a:ln w="9525">
            <a:solidFill>
              <a:schemeClr val="tx1"/>
            </a:solidFill>
            <a:round/>
            <a:headEnd/>
            <a:tailEnd/>
          </a:ln>
        </p:spPr>
      </p:cxnSp>
      <p:cxnSp>
        <p:nvCxnSpPr>
          <p:cNvPr id="165920" name="AutoShape 33"/>
          <p:cNvCxnSpPr>
            <a:cxnSpLocks noChangeShapeType="1"/>
            <a:stCxn id="165896" idx="3"/>
            <a:endCxn id="165899" idx="0"/>
          </p:cNvCxnSpPr>
          <p:nvPr/>
        </p:nvCxnSpPr>
        <p:spPr bwMode="auto">
          <a:xfrm flipH="1">
            <a:off x="6451600" y="3224213"/>
            <a:ext cx="979488" cy="839787"/>
          </a:xfrm>
          <a:prstGeom prst="straightConnector1">
            <a:avLst/>
          </a:prstGeom>
          <a:noFill/>
          <a:ln w="9525">
            <a:solidFill>
              <a:schemeClr val="tx1"/>
            </a:solidFill>
            <a:round/>
            <a:headEnd/>
            <a:tailEnd/>
          </a:ln>
        </p:spPr>
      </p:cxnSp>
      <p:cxnSp>
        <p:nvCxnSpPr>
          <p:cNvPr id="165921" name="AutoShape 34"/>
          <p:cNvCxnSpPr>
            <a:cxnSpLocks noChangeShapeType="1"/>
            <a:stCxn id="165895" idx="4"/>
            <a:endCxn id="165901" idx="7"/>
          </p:cNvCxnSpPr>
          <p:nvPr/>
        </p:nvCxnSpPr>
        <p:spPr bwMode="auto">
          <a:xfrm flipH="1">
            <a:off x="5761038" y="3257550"/>
            <a:ext cx="995362" cy="827088"/>
          </a:xfrm>
          <a:prstGeom prst="straightConnector1">
            <a:avLst/>
          </a:prstGeom>
          <a:noFill/>
          <a:ln w="9525">
            <a:solidFill>
              <a:schemeClr val="tx1"/>
            </a:solidFill>
            <a:round/>
            <a:headEnd/>
            <a:tailEnd/>
          </a:ln>
        </p:spPr>
      </p:cxnSp>
      <p:cxnSp>
        <p:nvCxnSpPr>
          <p:cNvPr id="165922" name="AutoShape 35"/>
          <p:cNvCxnSpPr>
            <a:cxnSpLocks noChangeShapeType="1"/>
            <a:stCxn id="165895" idx="4"/>
            <a:endCxn id="165899" idx="0"/>
          </p:cNvCxnSpPr>
          <p:nvPr/>
        </p:nvCxnSpPr>
        <p:spPr bwMode="auto">
          <a:xfrm flipH="1">
            <a:off x="6451600" y="3257550"/>
            <a:ext cx="304800" cy="806450"/>
          </a:xfrm>
          <a:prstGeom prst="straightConnector1">
            <a:avLst/>
          </a:prstGeom>
          <a:noFill/>
          <a:ln w="9525">
            <a:solidFill>
              <a:schemeClr val="tx1"/>
            </a:solidFill>
            <a:round/>
            <a:headEnd/>
            <a:tailEnd/>
          </a:ln>
        </p:spPr>
      </p:cxnSp>
      <p:cxnSp>
        <p:nvCxnSpPr>
          <p:cNvPr id="165923" name="AutoShape 36"/>
          <p:cNvCxnSpPr>
            <a:cxnSpLocks noChangeShapeType="1"/>
            <a:stCxn id="165895" idx="4"/>
            <a:endCxn id="165900" idx="0"/>
          </p:cNvCxnSpPr>
          <p:nvPr/>
        </p:nvCxnSpPr>
        <p:spPr bwMode="auto">
          <a:xfrm>
            <a:off x="6756400" y="3257550"/>
            <a:ext cx="441325" cy="800100"/>
          </a:xfrm>
          <a:prstGeom prst="straightConnector1">
            <a:avLst/>
          </a:prstGeom>
          <a:noFill/>
          <a:ln w="9525">
            <a:solidFill>
              <a:schemeClr val="tx1"/>
            </a:solidFill>
            <a:round/>
            <a:headEnd/>
            <a:tailEnd/>
          </a:ln>
        </p:spPr>
      </p:cxnSp>
      <p:cxnSp>
        <p:nvCxnSpPr>
          <p:cNvPr id="165924" name="AutoShape 37"/>
          <p:cNvCxnSpPr>
            <a:cxnSpLocks noChangeShapeType="1"/>
            <a:stCxn id="165895" idx="5"/>
            <a:endCxn id="165902" idx="1"/>
          </p:cNvCxnSpPr>
          <p:nvPr/>
        </p:nvCxnSpPr>
        <p:spPr bwMode="auto">
          <a:xfrm>
            <a:off x="6827838" y="3230563"/>
            <a:ext cx="1165225" cy="849312"/>
          </a:xfrm>
          <a:prstGeom prst="straightConnector1">
            <a:avLst/>
          </a:prstGeom>
          <a:noFill/>
          <a:ln w="9525">
            <a:solidFill>
              <a:schemeClr val="tx1"/>
            </a:solidFill>
            <a:round/>
            <a:headEnd/>
            <a:tailEnd/>
          </a:ln>
        </p:spPr>
      </p:cxnSp>
      <p:cxnSp>
        <p:nvCxnSpPr>
          <p:cNvPr id="165925" name="AutoShape 38"/>
          <p:cNvCxnSpPr>
            <a:cxnSpLocks noChangeShapeType="1"/>
            <a:stCxn id="165897" idx="5"/>
            <a:endCxn id="165899" idx="0"/>
          </p:cNvCxnSpPr>
          <p:nvPr/>
        </p:nvCxnSpPr>
        <p:spPr bwMode="auto">
          <a:xfrm>
            <a:off x="6065838" y="3224213"/>
            <a:ext cx="385762" cy="839787"/>
          </a:xfrm>
          <a:prstGeom prst="straightConnector1">
            <a:avLst/>
          </a:prstGeom>
          <a:noFill/>
          <a:ln w="9525">
            <a:solidFill>
              <a:schemeClr val="tx1"/>
            </a:solidFill>
            <a:round/>
            <a:headEnd/>
            <a:tailEnd/>
          </a:ln>
        </p:spPr>
      </p:cxnSp>
      <p:cxnSp>
        <p:nvCxnSpPr>
          <p:cNvPr id="165926" name="AutoShape 39"/>
          <p:cNvCxnSpPr>
            <a:cxnSpLocks noChangeShapeType="1"/>
            <a:stCxn id="165897" idx="6"/>
            <a:endCxn id="165900" idx="1"/>
          </p:cNvCxnSpPr>
          <p:nvPr/>
        </p:nvCxnSpPr>
        <p:spPr bwMode="auto">
          <a:xfrm>
            <a:off x="6096000" y="3157538"/>
            <a:ext cx="1030288" cy="927100"/>
          </a:xfrm>
          <a:prstGeom prst="straightConnector1">
            <a:avLst/>
          </a:prstGeom>
          <a:noFill/>
          <a:ln w="9525">
            <a:solidFill>
              <a:schemeClr val="tx1"/>
            </a:solidFill>
            <a:round/>
            <a:headEnd/>
            <a:tailEnd/>
          </a:ln>
        </p:spPr>
      </p:cxnSp>
      <p:cxnSp>
        <p:nvCxnSpPr>
          <p:cNvPr id="165927" name="AutoShape 40"/>
          <p:cNvCxnSpPr>
            <a:cxnSpLocks noChangeShapeType="1"/>
            <a:stCxn id="165897" idx="6"/>
            <a:endCxn id="165902" idx="1"/>
          </p:cNvCxnSpPr>
          <p:nvPr/>
        </p:nvCxnSpPr>
        <p:spPr bwMode="auto">
          <a:xfrm>
            <a:off x="6096000" y="3157538"/>
            <a:ext cx="1897063" cy="922337"/>
          </a:xfrm>
          <a:prstGeom prst="straightConnector1">
            <a:avLst/>
          </a:prstGeom>
          <a:noFill/>
          <a:ln w="9525">
            <a:solidFill>
              <a:schemeClr val="tx1"/>
            </a:solidFill>
            <a:round/>
            <a:headEnd/>
            <a:tailEnd/>
          </a:ln>
        </p:spPr>
      </p:cxnSp>
      <p:cxnSp>
        <p:nvCxnSpPr>
          <p:cNvPr id="165928" name="AutoShape 41"/>
          <p:cNvCxnSpPr>
            <a:cxnSpLocks noChangeShapeType="1"/>
            <a:stCxn id="165898" idx="4"/>
            <a:endCxn id="165903" idx="0"/>
          </p:cNvCxnSpPr>
          <p:nvPr/>
        </p:nvCxnSpPr>
        <p:spPr bwMode="auto">
          <a:xfrm flipH="1">
            <a:off x="4657725" y="4248150"/>
            <a:ext cx="261938" cy="806450"/>
          </a:xfrm>
          <a:prstGeom prst="straightConnector1">
            <a:avLst/>
          </a:prstGeom>
          <a:noFill/>
          <a:ln w="9525">
            <a:solidFill>
              <a:schemeClr val="tx1"/>
            </a:solidFill>
            <a:round/>
            <a:headEnd/>
            <a:tailEnd/>
          </a:ln>
        </p:spPr>
      </p:cxnSp>
      <p:cxnSp>
        <p:nvCxnSpPr>
          <p:cNvPr id="165929" name="AutoShape 42"/>
          <p:cNvCxnSpPr>
            <a:cxnSpLocks noChangeShapeType="1"/>
            <a:stCxn id="165901" idx="4"/>
            <a:endCxn id="165904" idx="0"/>
          </p:cNvCxnSpPr>
          <p:nvPr/>
        </p:nvCxnSpPr>
        <p:spPr bwMode="auto">
          <a:xfrm>
            <a:off x="5689600" y="4246563"/>
            <a:ext cx="500063" cy="812800"/>
          </a:xfrm>
          <a:prstGeom prst="straightConnector1">
            <a:avLst/>
          </a:prstGeom>
          <a:noFill/>
          <a:ln w="9525">
            <a:solidFill>
              <a:schemeClr val="tx1"/>
            </a:solidFill>
            <a:round/>
            <a:headEnd/>
            <a:tailEnd/>
          </a:ln>
        </p:spPr>
      </p:cxnSp>
      <p:cxnSp>
        <p:nvCxnSpPr>
          <p:cNvPr id="165930" name="AutoShape 43"/>
          <p:cNvCxnSpPr>
            <a:cxnSpLocks noChangeShapeType="1"/>
            <a:stCxn id="165900" idx="4"/>
            <a:endCxn id="165905" idx="0"/>
          </p:cNvCxnSpPr>
          <p:nvPr/>
        </p:nvCxnSpPr>
        <p:spPr bwMode="auto">
          <a:xfrm flipH="1">
            <a:off x="6935788" y="4246563"/>
            <a:ext cx="261937" cy="806450"/>
          </a:xfrm>
          <a:prstGeom prst="straightConnector1">
            <a:avLst/>
          </a:prstGeom>
          <a:noFill/>
          <a:ln w="9525">
            <a:solidFill>
              <a:schemeClr val="tx1"/>
            </a:solidFill>
            <a:round/>
            <a:headEnd/>
            <a:tailEnd/>
          </a:ln>
        </p:spPr>
      </p:cxnSp>
      <p:cxnSp>
        <p:nvCxnSpPr>
          <p:cNvPr id="165931" name="AutoShape 44"/>
          <p:cNvCxnSpPr>
            <a:cxnSpLocks noChangeShapeType="1"/>
            <a:stCxn id="165899" idx="4"/>
            <a:endCxn id="165907" idx="2"/>
          </p:cNvCxnSpPr>
          <p:nvPr/>
        </p:nvCxnSpPr>
        <p:spPr bwMode="auto">
          <a:xfrm>
            <a:off x="6451600" y="4252913"/>
            <a:ext cx="1249363" cy="890587"/>
          </a:xfrm>
          <a:prstGeom prst="straightConnector1">
            <a:avLst/>
          </a:prstGeom>
          <a:noFill/>
          <a:ln w="9525">
            <a:solidFill>
              <a:schemeClr val="tx1"/>
            </a:solidFill>
            <a:round/>
            <a:headEnd/>
            <a:tailEnd/>
          </a:ln>
        </p:spPr>
      </p:cxnSp>
      <p:cxnSp>
        <p:nvCxnSpPr>
          <p:cNvPr id="165932" name="AutoShape 46"/>
          <p:cNvCxnSpPr>
            <a:cxnSpLocks noChangeShapeType="1"/>
            <a:stCxn id="165902" idx="4"/>
            <a:endCxn id="165907" idx="7"/>
          </p:cNvCxnSpPr>
          <p:nvPr/>
        </p:nvCxnSpPr>
        <p:spPr bwMode="auto">
          <a:xfrm flipH="1">
            <a:off x="7874000" y="4241800"/>
            <a:ext cx="190500" cy="833438"/>
          </a:xfrm>
          <a:prstGeom prst="straightConnector1">
            <a:avLst/>
          </a:prstGeom>
          <a:noFill/>
          <a:ln w="9525">
            <a:solidFill>
              <a:schemeClr val="tx1"/>
            </a:solidFill>
            <a:round/>
            <a:headEnd/>
            <a:tailEnd/>
          </a:ln>
        </p:spPr>
      </p:cxnSp>
      <p:cxnSp>
        <p:nvCxnSpPr>
          <p:cNvPr id="165933" name="AutoShape 47"/>
          <p:cNvCxnSpPr>
            <a:cxnSpLocks noChangeShapeType="1"/>
            <a:stCxn id="165903" idx="4"/>
            <a:endCxn id="165906" idx="4"/>
          </p:cNvCxnSpPr>
          <p:nvPr/>
        </p:nvCxnSpPr>
        <p:spPr bwMode="auto">
          <a:xfrm rot="5400000" flipH="1" flipV="1">
            <a:off x="5041900" y="4857750"/>
            <a:ext cx="1588" cy="769938"/>
          </a:xfrm>
          <a:prstGeom prst="curvedConnector3">
            <a:avLst>
              <a:gd name="adj1" fmla="val -14400000"/>
            </a:avLst>
          </a:prstGeom>
          <a:noFill/>
          <a:ln w="9525">
            <a:solidFill>
              <a:schemeClr val="tx1"/>
            </a:solidFill>
            <a:round/>
            <a:headEnd/>
            <a:tailEnd/>
          </a:ln>
        </p:spPr>
      </p:cxnSp>
      <p:cxnSp>
        <p:nvCxnSpPr>
          <p:cNvPr id="165934" name="AutoShape 48"/>
          <p:cNvCxnSpPr>
            <a:cxnSpLocks noChangeShapeType="1"/>
            <a:stCxn id="165904" idx="5"/>
            <a:endCxn id="165908" idx="4"/>
          </p:cNvCxnSpPr>
          <p:nvPr/>
        </p:nvCxnSpPr>
        <p:spPr bwMode="auto">
          <a:xfrm rot="16200000" flipH="1">
            <a:off x="7445376" y="4037012"/>
            <a:ext cx="11112" cy="2379663"/>
          </a:xfrm>
          <a:prstGeom prst="curvedConnector3">
            <a:avLst>
              <a:gd name="adj1" fmla="val 2300000"/>
            </a:avLst>
          </a:prstGeom>
          <a:noFill/>
          <a:ln w="9525">
            <a:solidFill>
              <a:schemeClr val="tx1"/>
            </a:solidFill>
            <a:round/>
            <a:headEnd/>
            <a:tailEnd/>
          </a:ln>
        </p:spPr>
      </p:cxnSp>
      <p:sp>
        <p:nvSpPr>
          <p:cNvPr id="52" name="Right Arrow 51"/>
          <p:cNvSpPr/>
          <p:nvPr/>
        </p:nvSpPr>
        <p:spPr bwMode="auto">
          <a:xfrm>
            <a:off x="3792538" y="4927600"/>
            <a:ext cx="538162" cy="450850"/>
          </a:xfrm>
          <a:prstGeom prst="rightArrow">
            <a:avLst/>
          </a:prstGeom>
          <a:solidFill>
            <a:schemeClr val="accent6"/>
          </a:solidFill>
          <a:ln w="28575" cap="flat" cmpd="sng" algn="ctr">
            <a:solidFill>
              <a:schemeClr val="accent6"/>
            </a:solidFill>
            <a:prstDash val="solid"/>
            <a:round/>
            <a:headEnd type="none" w="sm" len="sm"/>
            <a:tailEnd type="triangle" w="med" len="med"/>
          </a:ln>
          <a:effectLst/>
        </p:spPr>
        <p:txBody>
          <a:bodyPr wrap="none" anchor="ctr">
            <a:prstTxWarp prst="textNoShape">
              <a:avLst/>
            </a:prstTxWarp>
          </a:bodyPr>
          <a:lstStyle/>
          <a:p>
            <a:pPr>
              <a:defRPr/>
            </a:pPr>
            <a:endParaRPr lang="en-US">
              <a:latin typeface="Arial" pitchFamily="-112"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Date Placeholder 3"/>
          <p:cNvSpPr>
            <a:spLocks noGrp="1"/>
          </p:cNvSpPr>
          <p:nvPr>
            <p:ph type="dt" sz="quarter" idx="10"/>
          </p:nvPr>
        </p:nvSpPr>
        <p:spPr>
          <a:noFill/>
        </p:spPr>
        <p:txBody>
          <a:bodyPr/>
          <a:lstStyle/>
          <a:p>
            <a:r>
              <a:rPr lang="en-US" smtClean="0"/>
              <a:t>Google, Aug '16</a:t>
            </a:r>
          </a:p>
        </p:txBody>
      </p:sp>
      <p:sp>
        <p:nvSpPr>
          <p:cNvPr id="166915" name="Footer Placeholder 4"/>
          <p:cNvSpPr>
            <a:spLocks noGrp="1"/>
          </p:cNvSpPr>
          <p:nvPr>
            <p:ph type="ftr" sz="quarter" idx="11"/>
          </p:nvPr>
        </p:nvSpPr>
        <p:spPr>
          <a:noFill/>
        </p:spPr>
        <p:txBody>
          <a:bodyPr/>
          <a:lstStyle/>
          <a:p>
            <a:r>
              <a:rPr lang="en-US" smtClean="0"/>
              <a:t>(c) 2016, C. Faloutsos</a:t>
            </a:r>
          </a:p>
        </p:txBody>
      </p:sp>
      <p:sp>
        <p:nvSpPr>
          <p:cNvPr id="166916" name="Slide Number Placeholder 5"/>
          <p:cNvSpPr>
            <a:spLocks noGrp="1"/>
          </p:cNvSpPr>
          <p:nvPr>
            <p:ph type="sldNum" sz="quarter" idx="12"/>
          </p:nvPr>
        </p:nvSpPr>
        <p:spPr>
          <a:noFill/>
        </p:spPr>
        <p:txBody>
          <a:bodyPr/>
          <a:lstStyle/>
          <a:p>
            <a:fld id="{EBA09C5E-1DE9-0B42-A431-62E8CFE2A03B}" type="slidenum">
              <a:rPr lang="en-US"/>
              <a:pPr/>
              <a:t>43</a:t>
            </a:fld>
            <a:endParaRPr lang="en-US"/>
          </a:p>
        </p:txBody>
      </p:sp>
      <p:sp>
        <p:nvSpPr>
          <p:cNvPr id="166917" name="Rectangle 2"/>
          <p:cNvSpPr>
            <a:spLocks noGrp="1" noChangeArrowheads="1"/>
          </p:cNvSpPr>
          <p:nvPr>
            <p:ph type="title"/>
          </p:nvPr>
        </p:nvSpPr>
        <p:spPr/>
        <p:txBody>
          <a:bodyPr/>
          <a:lstStyle/>
          <a:p>
            <a:r>
              <a:rPr lang="en-US" sz="3600">
                <a:ea typeface="ＭＳ Ｐゴシック" charset="-128"/>
                <a:cs typeface="ＭＳ Ｐゴシック" charset="-128"/>
              </a:rPr>
              <a:t>E-bay Fraud detection - NetProbe</a:t>
            </a:r>
          </a:p>
        </p:txBody>
      </p:sp>
      <p:pic>
        <p:nvPicPr>
          <p:cNvPr id="166918" name="Picture 3" descr="netprobe_screenshot_v1"/>
          <p:cNvPicPr>
            <a:picLocks noGrp="1" noChangeAspect="1" noChangeArrowheads="1"/>
          </p:cNvPicPr>
          <p:nvPr>
            <p:ph idx="1"/>
          </p:nvPr>
        </p:nvPicPr>
        <p:blipFill>
          <a:blip r:embed="rId2"/>
          <a:srcRect/>
          <a:stretch>
            <a:fillRect/>
          </a:stretch>
        </p:blipFill>
        <p:spPr>
          <a:xfrm>
            <a:off x="735013" y="1922463"/>
            <a:ext cx="3057525" cy="4114800"/>
          </a:xfrm>
          <a:noFill/>
        </p:spPr>
      </p:pic>
      <p:sp>
        <p:nvSpPr>
          <p:cNvPr id="166919" name="Oval 4"/>
          <p:cNvSpPr>
            <a:spLocks noChangeArrowheads="1"/>
          </p:cNvSpPr>
          <p:nvPr/>
        </p:nvSpPr>
        <p:spPr bwMode="auto">
          <a:xfrm>
            <a:off x="5122863" y="3063875"/>
            <a:ext cx="203200" cy="188913"/>
          </a:xfrm>
          <a:prstGeom prst="ellipse">
            <a:avLst/>
          </a:prstGeom>
          <a:solidFill>
            <a:schemeClr val="tx2"/>
          </a:solidFill>
          <a:ln w="9525">
            <a:solidFill>
              <a:schemeClr val="tx2"/>
            </a:solidFill>
            <a:round/>
            <a:headEnd/>
            <a:tailEnd/>
          </a:ln>
        </p:spPr>
        <p:txBody>
          <a:bodyPr wrap="none" anchor="ctr">
            <a:prstTxWarp prst="textNoShape">
              <a:avLst/>
            </a:prstTxWarp>
          </a:bodyPr>
          <a:lstStyle/>
          <a:p>
            <a:endParaRPr lang="en-US"/>
          </a:p>
        </p:txBody>
      </p:sp>
      <p:sp>
        <p:nvSpPr>
          <p:cNvPr id="166920" name="Oval 5"/>
          <p:cNvSpPr>
            <a:spLocks noChangeArrowheads="1"/>
          </p:cNvSpPr>
          <p:nvPr/>
        </p:nvSpPr>
        <p:spPr bwMode="auto">
          <a:xfrm>
            <a:off x="6654800" y="3068638"/>
            <a:ext cx="203200" cy="188912"/>
          </a:xfrm>
          <a:prstGeom prst="ellipse">
            <a:avLst/>
          </a:prstGeom>
          <a:solidFill>
            <a:schemeClr val="tx2"/>
          </a:solidFill>
          <a:ln w="9525">
            <a:solidFill>
              <a:schemeClr val="tx2"/>
            </a:solidFill>
            <a:round/>
            <a:headEnd/>
            <a:tailEnd/>
          </a:ln>
        </p:spPr>
        <p:txBody>
          <a:bodyPr wrap="none" anchor="ctr">
            <a:prstTxWarp prst="textNoShape">
              <a:avLst/>
            </a:prstTxWarp>
          </a:bodyPr>
          <a:lstStyle/>
          <a:p>
            <a:endParaRPr lang="en-US"/>
          </a:p>
        </p:txBody>
      </p:sp>
      <p:sp>
        <p:nvSpPr>
          <p:cNvPr id="166921" name="Oval 6"/>
          <p:cNvSpPr>
            <a:spLocks noChangeArrowheads="1"/>
          </p:cNvSpPr>
          <p:nvPr/>
        </p:nvSpPr>
        <p:spPr bwMode="auto">
          <a:xfrm>
            <a:off x="7400925" y="3062288"/>
            <a:ext cx="203200" cy="188912"/>
          </a:xfrm>
          <a:prstGeom prst="ellipse">
            <a:avLst/>
          </a:prstGeom>
          <a:solidFill>
            <a:schemeClr val="tx2"/>
          </a:solidFill>
          <a:ln w="9525">
            <a:solidFill>
              <a:schemeClr val="tx2"/>
            </a:solidFill>
            <a:round/>
            <a:headEnd/>
            <a:tailEnd/>
          </a:ln>
        </p:spPr>
        <p:txBody>
          <a:bodyPr wrap="none" anchor="ctr">
            <a:prstTxWarp prst="textNoShape">
              <a:avLst/>
            </a:prstTxWarp>
          </a:bodyPr>
          <a:lstStyle/>
          <a:p>
            <a:endParaRPr lang="en-US"/>
          </a:p>
        </p:txBody>
      </p:sp>
      <p:sp>
        <p:nvSpPr>
          <p:cNvPr id="166922" name="Oval 7"/>
          <p:cNvSpPr>
            <a:spLocks noChangeArrowheads="1"/>
          </p:cNvSpPr>
          <p:nvPr/>
        </p:nvSpPr>
        <p:spPr bwMode="auto">
          <a:xfrm>
            <a:off x="5892800" y="3062288"/>
            <a:ext cx="203200" cy="188912"/>
          </a:xfrm>
          <a:prstGeom prst="ellipse">
            <a:avLst/>
          </a:prstGeom>
          <a:solidFill>
            <a:schemeClr val="tx2"/>
          </a:solidFill>
          <a:ln w="9525">
            <a:solidFill>
              <a:schemeClr val="tx2"/>
            </a:solidFill>
            <a:round/>
            <a:headEnd/>
            <a:tailEnd/>
          </a:ln>
        </p:spPr>
        <p:txBody>
          <a:bodyPr wrap="none" anchor="ctr">
            <a:prstTxWarp prst="textNoShape">
              <a:avLst/>
            </a:prstTxWarp>
          </a:bodyPr>
          <a:lstStyle/>
          <a:p>
            <a:endParaRPr lang="en-US"/>
          </a:p>
        </p:txBody>
      </p:sp>
      <p:sp>
        <p:nvSpPr>
          <p:cNvPr id="166923" name="Oval 8"/>
          <p:cNvSpPr>
            <a:spLocks noChangeArrowheads="1"/>
          </p:cNvSpPr>
          <p:nvPr/>
        </p:nvSpPr>
        <p:spPr bwMode="auto">
          <a:xfrm>
            <a:off x="4818063" y="4059238"/>
            <a:ext cx="203200" cy="188912"/>
          </a:xfrm>
          <a:prstGeom prst="ellipse">
            <a:avLst/>
          </a:prstGeom>
          <a:solidFill>
            <a:srgbClr val="FF9900"/>
          </a:solidFill>
          <a:ln w="9525">
            <a:solidFill>
              <a:srgbClr val="FF9900"/>
            </a:solidFill>
            <a:round/>
            <a:headEnd/>
            <a:tailEnd/>
          </a:ln>
        </p:spPr>
        <p:txBody>
          <a:bodyPr wrap="none" anchor="ctr">
            <a:prstTxWarp prst="textNoShape">
              <a:avLst/>
            </a:prstTxWarp>
          </a:bodyPr>
          <a:lstStyle/>
          <a:p>
            <a:endParaRPr lang="en-US"/>
          </a:p>
        </p:txBody>
      </p:sp>
      <p:sp>
        <p:nvSpPr>
          <p:cNvPr id="166924" name="Oval 9"/>
          <p:cNvSpPr>
            <a:spLocks noChangeArrowheads="1"/>
          </p:cNvSpPr>
          <p:nvPr/>
        </p:nvSpPr>
        <p:spPr bwMode="auto">
          <a:xfrm>
            <a:off x="6350000" y="4064000"/>
            <a:ext cx="203200" cy="188913"/>
          </a:xfrm>
          <a:prstGeom prst="ellipse">
            <a:avLst/>
          </a:prstGeom>
          <a:solidFill>
            <a:srgbClr val="FF9900"/>
          </a:solidFill>
          <a:ln w="9525">
            <a:solidFill>
              <a:srgbClr val="FF9900"/>
            </a:solidFill>
            <a:round/>
            <a:headEnd/>
            <a:tailEnd/>
          </a:ln>
        </p:spPr>
        <p:txBody>
          <a:bodyPr wrap="none" anchor="ctr">
            <a:prstTxWarp prst="textNoShape">
              <a:avLst/>
            </a:prstTxWarp>
          </a:bodyPr>
          <a:lstStyle/>
          <a:p>
            <a:endParaRPr lang="en-US"/>
          </a:p>
        </p:txBody>
      </p:sp>
      <p:sp>
        <p:nvSpPr>
          <p:cNvPr id="166925" name="Oval 10"/>
          <p:cNvSpPr>
            <a:spLocks noChangeArrowheads="1"/>
          </p:cNvSpPr>
          <p:nvPr/>
        </p:nvSpPr>
        <p:spPr bwMode="auto">
          <a:xfrm>
            <a:off x="7096125" y="4057650"/>
            <a:ext cx="203200" cy="188913"/>
          </a:xfrm>
          <a:prstGeom prst="ellipse">
            <a:avLst/>
          </a:prstGeom>
          <a:solidFill>
            <a:srgbClr val="FF9900"/>
          </a:solidFill>
          <a:ln w="9525">
            <a:solidFill>
              <a:srgbClr val="FF9900"/>
            </a:solidFill>
            <a:round/>
            <a:headEnd/>
            <a:tailEnd/>
          </a:ln>
        </p:spPr>
        <p:txBody>
          <a:bodyPr wrap="none" anchor="ctr">
            <a:prstTxWarp prst="textNoShape">
              <a:avLst/>
            </a:prstTxWarp>
          </a:bodyPr>
          <a:lstStyle/>
          <a:p>
            <a:endParaRPr lang="en-US"/>
          </a:p>
        </p:txBody>
      </p:sp>
      <p:sp>
        <p:nvSpPr>
          <p:cNvPr id="166926" name="Oval 11"/>
          <p:cNvSpPr>
            <a:spLocks noChangeArrowheads="1"/>
          </p:cNvSpPr>
          <p:nvPr/>
        </p:nvSpPr>
        <p:spPr bwMode="auto">
          <a:xfrm>
            <a:off x="5588000" y="4057650"/>
            <a:ext cx="203200" cy="188913"/>
          </a:xfrm>
          <a:prstGeom prst="ellipse">
            <a:avLst/>
          </a:prstGeom>
          <a:solidFill>
            <a:srgbClr val="FF9900"/>
          </a:solidFill>
          <a:ln w="9525">
            <a:solidFill>
              <a:srgbClr val="FF9900"/>
            </a:solidFill>
            <a:round/>
            <a:headEnd/>
            <a:tailEnd/>
          </a:ln>
        </p:spPr>
        <p:txBody>
          <a:bodyPr wrap="none" anchor="ctr">
            <a:prstTxWarp prst="textNoShape">
              <a:avLst/>
            </a:prstTxWarp>
          </a:bodyPr>
          <a:lstStyle/>
          <a:p>
            <a:endParaRPr lang="en-US"/>
          </a:p>
        </p:txBody>
      </p:sp>
      <p:sp>
        <p:nvSpPr>
          <p:cNvPr id="166927" name="Oval 12"/>
          <p:cNvSpPr>
            <a:spLocks noChangeArrowheads="1"/>
          </p:cNvSpPr>
          <p:nvPr/>
        </p:nvSpPr>
        <p:spPr bwMode="auto">
          <a:xfrm>
            <a:off x="7962900" y="4052888"/>
            <a:ext cx="203200" cy="188912"/>
          </a:xfrm>
          <a:prstGeom prst="ellipse">
            <a:avLst/>
          </a:prstGeom>
          <a:solidFill>
            <a:srgbClr val="FF9900"/>
          </a:solidFill>
          <a:ln w="9525">
            <a:solidFill>
              <a:srgbClr val="FF9900"/>
            </a:solidFill>
            <a:round/>
            <a:headEnd/>
            <a:tailEnd/>
          </a:ln>
        </p:spPr>
        <p:txBody>
          <a:bodyPr wrap="none" anchor="ctr">
            <a:prstTxWarp prst="textNoShape">
              <a:avLst/>
            </a:prstTxWarp>
          </a:bodyPr>
          <a:lstStyle/>
          <a:p>
            <a:endParaRPr lang="en-US"/>
          </a:p>
        </p:txBody>
      </p:sp>
      <p:sp>
        <p:nvSpPr>
          <p:cNvPr id="166928" name="Oval 13"/>
          <p:cNvSpPr>
            <a:spLocks noChangeArrowheads="1"/>
          </p:cNvSpPr>
          <p:nvPr/>
        </p:nvSpPr>
        <p:spPr bwMode="auto">
          <a:xfrm>
            <a:off x="4556125" y="5054600"/>
            <a:ext cx="203200" cy="188913"/>
          </a:xfrm>
          <a:prstGeom prst="ellipse">
            <a:avLst/>
          </a:prstGeom>
          <a:solidFill>
            <a:srgbClr val="006600"/>
          </a:solidFill>
          <a:ln w="9525">
            <a:solidFill>
              <a:srgbClr val="006600"/>
            </a:solidFill>
            <a:round/>
            <a:headEnd/>
            <a:tailEnd/>
          </a:ln>
        </p:spPr>
        <p:txBody>
          <a:bodyPr wrap="none" anchor="ctr">
            <a:prstTxWarp prst="textNoShape">
              <a:avLst/>
            </a:prstTxWarp>
          </a:bodyPr>
          <a:lstStyle/>
          <a:p>
            <a:endParaRPr lang="en-US"/>
          </a:p>
        </p:txBody>
      </p:sp>
      <p:sp>
        <p:nvSpPr>
          <p:cNvPr id="166929" name="Oval 14"/>
          <p:cNvSpPr>
            <a:spLocks noChangeArrowheads="1"/>
          </p:cNvSpPr>
          <p:nvPr/>
        </p:nvSpPr>
        <p:spPr bwMode="auto">
          <a:xfrm>
            <a:off x="6088063" y="5059363"/>
            <a:ext cx="203200" cy="188912"/>
          </a:xfrm>
          <a:prstGeom prst="ellipse">
            <a:avLst/>
          </a:prstGeom>
          <a:solidFill>
            <a:srgbClr val="006600"/>
          </a:solidFill>
          <a:ln w="9525">
            <a:solidFill>
              <a:srgbClr val="006600"/>
            </a:solidFill>
            <a:round/>
            <a:headEnd/>
            <a:tailEnd/>
          </a:ln>
        </p:spPr>
        <p:txBody>
          <a:bodyPr wrap="none" anchor="ctr">
            <a:prstTxWarp prst="textNoShape">
              <a:avLst/>
            </a:prstTxWarp>
          </a:bodyPr>
          <a:lstStyle/>
          <a:p>
            <a:endParaRPr lang="en-US"/>
          </a:p>
        </p:txBody>
      </p:sp>
      <p:sp>
        <p:nvSpPr>
          <p:cNvPr id="166930" name="Oval 15"/>
          <p:cNvSpPr>
            <a:spLocks noChangeArrowheads="1"/>
          </p:cNvSpPr>
          <p:nvPr/>
        </p:nvSpPr>
        <p:spPr bwMode="auto">
          <a:xfrm>
            <a:off x="6834188" y="5053013"/>
            <a:ext cx="203200" cy="188912"/>
          </a:xfrm>
          <a:prstGeom prst="ellipse">
            <a:avLst/>
          </a:prstGeom>
          <a:solidFill>
            <a:srgbClr val="006600"/>
          </a:solidFill>
          <a:ln w="9525">
            <a:solidFill>
              <a:srgbClr val="006600"/>
            </a:solidFill>
            <a:round/>
            <a:headEnd/>
            <a:tailEnd/>
          </a:ln>
        </p:spPr>
        <p:txBody>
          <a:bodyPr wrap="none" anchor="ctr">
            <a:prstTxWarp prst="textNoShape">
              <a:avLst/>
            </a:prstTxWarp>
          </a:bodyPr>
          <a:lstStyle/>
          <a:p>
            <a:endParaRPr lang="en-US"/>
          </a:p>
        </p:txBody>
      </p:sp>
      <p:sp>
        <p:nvSpPr>
          <p:cNvPr id="166931" name="Oval 16"/>
          <p:cNvSpPr>
            <a:spLocks noChangeArrowheads="1"/>
          </p:cNvSpPr>
          <p:nvPr/>
        </p:nvSpPr>
        <p:spPr bwMode="auto">
          <a:xfrm>
            <a:off x="5326063" y="5053013"/>
            <a:ext cx="203200" cy="188912"/>
          </a:xfrm>
          <a:prstGeom prst="ellipse">
            <a:avLst/>
          </a:prstGeom>
          <a:solidFill>
            <a:srgbClr val="006600"/>
          </a:solidFill>
          <a:ln w="9525">
            <a:solidFill>
              <a:srgbClr val="006600"/>
            </a:solidFill>
            <a:round/>
            <a:headEnd/>
            <a:tailEnd/>
          </a:ln>
        </p:spPr>
        <p:txBody>
          <a:bodyPr wrap="none" anchor="ctr">
            <a:prstTxWarp prst="textNoShape">
              <a:avLst/>
            </a:prstTxWarp>
          </a:bodyPr>
          <a:lstStyle/>
          <a:p>
            <a:endParaRPr lang="en-US"/>
          </a:p>
        </p:txBody>
      </p:sp>
      <p:sp>
        <p:nvSpPr>
          <p:cNvPr id="166932" name="Oval 17"/>
          <p:cNvSpPr>
            <a:spLocks noChangeArrowheads="1"/>
          </p:cNvSpPr>
          <p:nvPr/>
        </p:nvSpPr>
        <p:spPr bwMode="auto">
          <a:xfrm>
            <a:off x="7700963" y="5048250"/>
            <a:ext cx="203200" cy="188913"/>
          </a:xfrm>
          <a:prstGeom prst="ellipse">
            <a:avLst/>
          </a:prstGeom>
          <a:solidFill>
            <a:srgbClr val="006600"/>
          </a:solidFill>
          <a:ln w="9525">
            <a:solidFill>
              <a:srgbClr val="006600"/>
            </a:solidFill>
            <a:round/>
            <a:headEnd/>
            <a:tailEnd/>
          </a:ln>
        </p:spPr>
        <p:txBody>
          <a:bodyPr wrap="none" anchor="ctr">
            <a:prstTxWarp prst="textNoShape">
              <a:avLst/>
            </a:prstTxWarp>
          </a:bodyPr>
          <a:lstStyle/>
          <a:p>
            <a:endParaRPr lang="en-US"/>
          </a:p>
        </p:txBody>
      </p:sp>
      <p:sp>
        <p:nvSpPr>
          <p:cNvPr id="166933" name="Oval 18"/>
          <p:cNvSpPr>
            <a:spLocks noChangeArrowheads="1"/>
          </p:cNvSpPr>
          <p:nvPr/>
        </p:nvSpPr>
        <p:spPr bwMode="auto">
          <a:xfrm>
            <a:off x="8539163" y="5043488"/>
            <a:ext cx="203200" cy="188912"/>
          </a:xfrm>
          <a:prstGeom prst="ellipse">
            <a:avLst/>
          </a:prstGeom>
          <a:solidFill>
            <a:srgbClr val="006600"/>
          </a:solidFill>
          <a:ln w="9525">
            <a:solidFill>
              <a:srgbClr val="006600"/>
            </a:solidFill>
            <a:round/>
            <a:headEnd/>
            <a:tailEnd/>
          </a:ln>
        </p:spPr>
        <p:txBody>
          <a:bodyPr wrap="none" anchor="ctr">
            <a:prstTxWarp prst="textNoShape">
              <a:avLst/>
            </a:prstTxWarp>
          </a:bodyPr>
          <a:lstStyle/>
          <a:p>
            <a:endParaRPr lang="en-US"/>
          </a:p>
        </p:txBody>
      </p:sp>
      <p:cxnSp>
        <p:nvCxnSpPr>
          <p:cNvPr id="166934" name="AutoShape 19"/>
          <p:cNvCxnSpPr>
            <a:cxnSpLocks noChangeShapeType="1"/>
            <a:stCxn id="166919" idx="4"/>
            <a:endCxn id="166923" idx="0"/>
          </p:cNvCxnSpPr>
          <p:nvPr/>
        </p:nvCxnSpPr>
        <p:spPr bwMode="auto">
          <a:xfrm flipH="1">
            <a:off x="4919663" y="3252788"/>
            <a:ext cx="304800" cy="806450"/>
          </a:xfrm>
          <a:prstGeom prst="straightConnector1">
            <a:avLst/>
          </a:prstGeom>
          <a:noFill/>
          <a:ln w="9525">
            <a:solidFill>
              <a:schemeClr val="tx1"/>
            </a:solidFill>
            <a:round/>
            <a:headEnd/>
            <a:tailEnd/>
          </a:ln>
        </p:spPr>
      </p:cxnSp>
      <p:cxnSp>
        <p:nvCxnSpPr>
          <p:cNvPr id="166935" name="AutoShape 20"/>
          <p:cNvCxnSpPr>
            <a:cxnSpLocks noChangeShapeType="1"/>
            <a:stCxn id="166919" idx="4"/>
            <a:endCxn id="166926" idx="1"/>
          </p:cNvCxnSpPr>
          <p:nvPr/>
        </p:nvCxnSpPr>
        <p:spPr bwMode="auto">
          <a:xfrm>
            <a:off x="5224463" y="3252788"/>
            <a:ext cx="393700" cy="831850"/>
          </a:xfrm>
          <a:prstGeom prst="straightConnector1">
            <a:avLst/>
          </a:prstGeom>
          <a:noFill/>
          <a:ln w="9525">
            <a:solidFill>
              <a:schemeClr val="tx1"/>
            </a:solidFill>
            <a:round/>
            <a:headEnd/>
            <a:tailEnd/>
          </a:ln>
        </p:spPr>
      </p:cxnSp>
      <p:cxnSp>
        <p:nvCxnSpPr>
          <p:cNvPr id="166936" name="AutoShape 21"/>
          <p:cNvCxnSpPr>
            <a:cxnSpLocks noChangeShapeType="1"/>
            <a:stCxn id="166919" idx="5"/>
            <a:endCxn id="166924" idx="1"/>
          </p:cNvCxnSpPr>
          <p:nvPr/>
        </p:nvCxnSpPr>
        <p:spPr bwMode="auto">
          <a:xfrm>
            <a:off x="5295900" y="3225800"/>
            <a:ext cx="1084263" cy="865188"/>
          </a:xfrm>
          <a:prstGeom prst="straightConnector1">
            <a:avLst/>
          </a:prstGeom>
          <a:noFill/>
          <a:ln w="9525">
            <a:solidFill>
              <a:schemeClr val="tx1"/>
            </a:solidFill>
            <a:round/>
            <a:headEnd/>
            <a:tailEnd/>
          </a:ln>
        </p:spPr>
      </p:cxnSp>
      <p:cxnSp>
        <p:nvCxnSpPr>
          <p:cNvPr id="166937" name="AutoShape 22"/>
          <p:cNvCxnSpPr>
            <a:cxnSpLocks noChangeShapeType="1"/>
            <a:stCxn id="166919" idx="6"/>
            <a:endCxn id="166925" idx="2"/>
          </p:cNvCxnSpPr>
          <p:nvPr/>
        </p:nvCxnSpPr>
        <p:spPr bwMode="auto">
          <a:xfrm>
            <a:off x="5326063" y="3159125"/>
            <a:ext cx="1770062" cy="993775"/>
          </a:xfrm>
          <a:prstGeom prst="straightConnector1">
            <a:avLst/>
          </a:prstGeom>
          <a:noFill/>
          <a:ln w="9525">
            <a:solidFill>
              <a:schemeClr val="tx1"/>
            </a:solidFill>
            <a:round/>
            <a:headEnd/>
            <a:tailEnd/>
          </a:ln>
        </p:spPr>
      </p:cxnSp>
      <p:cxnSp>
        <p:nvCxnSpPr>
          <p:cNvPr id="166938" name="AutoShape 23"/>
          <p:cNvCxnSpPr>
            <a:cxnSpLocks noChangeShapeType="1"/>
            <a:stCxn id="166919" idx="6"/>
            <a:endCxn id="166927" idx="2"/>
          </p:cNvCxnSpPr>
          <p:nvPr/>
        </p:nvCxnSpPr>
        <p:spPr bwMode="auto">
          <a:xfrm>
            <a:off x="5326063" y="3159125"/>
            <a:ext cx="2636837" cy="989013"/>
          </a:xfrm>
          <a:prstGeom prst="straightConnector1">
            <a:avLst/>
          </a:prstGeom>
          <a:noFill/>
          <a:ln w="9525">
            <a:solidFill>
              <a:schemeClr val="tx1"/>
            </a:solidFill>
            <a:round/>
            <a:headEnd/>
            <a:tailEnd/>
          </a:ln>
        </p:spPr>
      </p:cxnSp>
      <p:cxnSp>
        <p:nvCxnSpPr>
          <p:cNvPr id="166939" name="AutoShape 24"/>
          <p:cNvCxnSpPr>
            <a:cxnSpLocks noChangeShapeType="1"/>
            <a:stCxn id="166922" idx="4"/>
            <a:endCxn id="166926" idx="7"/>
          </p:cNvCxnSpPr>
          <p:nvPr/>
        </p:nvCxnSpPr>
        <p:spPr bwMode="auto">
          <a:xfrm flipH="1">
            <a:off x="5761038" y="3251200"/>
            <a:ext cx="233362" cy="833438"/>
          </a:xfrm>
          <a:prstGeom prst="straightConnector1">
            <a:avLst/>
          </a:prstGeom>
          <a:noFill/>
          <a:ln w="9525">
            <a:solidFill>
              <a:schemeClr val="tx1"/>
            </a:solidFill>
            <a:round/>
            <a:headEnd/>
            <a:tailEnd/>
          </a:ln>
        </p:spPr>
      </p:cxnSp>
      <p:cxnSp>
        <p:nvCxnSpPr>
          <p:cNvPr id="166940" name="AutoShape 25"/>
          <p:cNvCxnSpPr>
            <a:cxnSpLocks noChangeShapeType="1"/>
            <a:stCxn id="166922" idx="3"/>
            <a:endCxn id="166923" idx="7"/>
          </p:cNvCxnSpPr>
          <p:nvPr/>
        </p:nvCxnSpPr>
        <p:spPr bwMode="auto">
          <a:xfrm flipH="1">
            <a:off x="4991100" y="3224213"/>
            <a:ext cx="931863" cy="862012"/>
          </a:xfrm>
          <a:prstGeom prst="straightConnector1">
            <a:avLst/>
          </a:prstGeom>
          <a:noFill/>
          <a:ln w="9525">
            <a:solidFill>
              <a:schemeClr val="tx1"/>
            </a:solidFill>
            <a:round/>
            <a:headEnd/>
            <a:tailEnd/>
          </a:ln>
        </p:spPr>
      </p:cxnSp>
      <p:cxnSp>
        <p:nvCxnSpPr>
          <p:cNvPr id="166941" name="AutoShape 26"/>
          <p:cNvCxnSpPr>
            <a:cxnSpLocks noChangeShapeType="1"/>
            <a:stCxn id="166920" idx="3"/>
            <a:endCxn id="166923" idx="7"/>
          </p:cNvCxnSpPr>
          <p:nvPr/>
        </p:nvCxnSpPr>
        <p:spPr bwMode="auto">
          <a:xfrm flipH="1">
            <a:off x="4991100" y="3230563"/>
            <a:ext cx="1693863" cy="855662"/>
          </a:xfrm>
          <a:prstGeom prst="straightConnector1">
            <a:avLst/>
          </a:prstGeom>
          <a:noFill/>
          <a:ln w="9525">
            <a:solidFill>
              <a:schemeClr val="tx1"/>
            </a:solidFill>
            <a:round/>
            <a:headEnd/>
            <a:tailEnd/>
          </a:ln>
        </p:spPr>
      </p:cxnSp>
      <p:cxnSp>
        <p:nvCxnSpPr>
          <p:cNvPr id="166942" name="AutoShape 27"/>
          <p:cNvCxnSpPr>
            <a:cxnSpLocks noChangeShapeType="1"/>
            <a:stCxn id="166921" idx="3"/>
            <a:endCxn id="166923" idx="7"/>
          </p:cNvCxnSpPr>
          <p:nvPr/>
        </p:nvCxnSpPr>
        <p:spPr bwMode="auto">
          <a:xfrm flipH="1">
            <a:off x="4991100" y="3224213"/>
            <a:ext cx="2439988" cy="862012"/>
          </a:xfrm>
          <a:prstGeom prst="straightConnector1">
            <a:avLst/>
          </a:prstGeom>
          <a:noFill/>
          <a:ln w="9525">
            <a:solidFill>
              <a:schemeClr val="tx1"/>
            </a:solidFill>
            <a:round/>
            <a:headEnd/>
            <a:tailEnd/>
          </a:ln>
        </p:spPr>
      </p:cxnSp>
      <p:cxnSp>
        <p:nvCxnSpPr>
          <p:cNvPr id="166943" name="AutoShape 28"/>
          <p:cNvCxnSpPr>
            <a:cxnSpLocks noChangeShapeType="1"/>
            <a:stCxn id="166921" idx="5"/>
            <a:endCxn id="166927" idx="0"/>
          </p:cNvCxnSpPr>
          <p:nvPr/>
        </p:nvCxnSpPr>
        <p:spPr bwMode="auto">
          <a:xfrm>
            <a:off x="7573963" y="3224213"/>
            <a:ext cx="490537" cy="828675"/>
          </a:xfrm>
          <a:prstGeom prst="straightConnector1">
            <a:avLst/>
          </a:prstGeom>
          <a:noFill/>
          <a:ln w="9525">
            <a:solidFill>
              <a:schemeClr val="tx1"/>
            </a:solidFill>
            <a:round/>
            <a:headEnd/>
            <a:tailEnd/>
          </a:ln>
        </p:spPr>
      </p:cxnSp>
      <p:cxnSp>
        <p:nvCxnSpPr>
          <p:cNvPr id="166944" name="AutoShape 29"/>
          <p:cNvCxnSpPr>
            <a:cxnSpLocks noChangeShapeType="1"/>
            <a:stCxn id="166921" idx="4"/>
            <a:endCxn id="166925" idx="7"/>
          </p:cNvCxnSpPr>
          <p:nvPr/>
        </p:nvCxnSpPr>
        <p:spPr bwMode="auto">
          <a:xfrm flipH="1">
            <a:off x="7269163" y="3251200"/>
            <a:ext cx="233362" cy="833438"/>
          </a:xfrm>
          <a:prstGeom prst="straightConnector1">
            <a:avLst/>
          </a:prstGeom>
          <a:noFill/>
          <a:ln w="9525">
            <a:solidFill>
              <a:schemeClr val="tx1"/>
            </a:solidFill>
            <a:round/>
            <a:headEnd/>
            <a:tailEnd/>
          </a:ln>
        </p:spPr>
      </p:cxnSp>
      <p:cxnSp>
        <p:nvCxnSpPr>
          <p:cNvPr id="166945" name="AutoShape 30"/>
          <p:cNvCxnSpPr>
            <a:cxnSpLocks noChangeShapeType="1"/>
            <a:stCxn id="166921" idx="3"/>
            <a:endCxn id="166924" idx="0"/>
          </p:cNvCxnSpPr>
          <p:nvPr/>
        </p:nvCxnSpPr>
        <p:spPr bwMode="auto">
          <a:xfrm flipH="1">
            <a:off x="6451600" y="3224213"/>
            <a:ext cx="979488" cy="839787"/>
          </a:xfrm>
          <a:prstGeom prst="straightConnector1">
            <a:avLst/>
          </a:prstGeom>
          <a:noFill/>
          <a:ln w="9525">
            <a:solidFill>
              <a:schemeClr val="tx1"/>
            </a:solidFill>
            <a:round/>
            <a:headEnd/>
            <a:tailEnd/>
          </a:ln>
        </p:spPr>
      </p:cxnSp>
      <p:cxnSp>
        <p:nvCxnSpPr>
          <p:cNvPr id="166946" name="AutoShape 31"/>
          <p:cNvCxnSpPr>
            <a:cxnSpLocks noChangeShapeType="1"/>
            <a:stCxn id="166920" idx="4"/>
            <a:endCxn id="166926" idx="7"/>
          </p:cNvCxnSpPr>
          <p:nvPr/>
        </p:nvCxnSpPr>
        <p:spPr bwMode="auto">
          <a:xfrm flipH="1">
            <a:off x="5761038" y="3257550"/>
            <a:ext cx="995362" cy="827088"/>
          </a:xfrm>
          <a:prstGeom prst="straightConnector1">
            <a:avLst/>
          </a:prstGeom>
          <a:noFill/>
          <a:ln w="9525">
            <a:solidFill>
              <a:schemeClr val="tx1"/>
            </a:solidFill>
            <a:round/>
            <a:headEnd/>
            <a:tailEnd/>
          </a:ln>
        </p:spPr>
      </p:cxnSp>
      <p:cxnSp>
        <p:nvCxnSpPr>
          <p:cNvPr id="166947" name="AutoShape 32"/>
          <p:cNvCxnSpPr>
            <a:cxnSpLocks noChangeShapeType="1"/>
            <a:stCxn id="166920" idx="4"/>
            <a:endCxn id="166924" idx="0"/>
          </p:cNvCxnSpPr>
          <p:nvPr/>
        </p:nvCxnSpPr>
        <p:spPr bwMode="auto">
          <a:xfrm flipH="1">
            <a:off x="6451600" y="3257550"/>
            <a:ext cx="304800" cy="806450"/>
          </a:xfrm>
          <a:prstGeom prst="straightConnector1">
            <a:avLst/>
          </a:prstGeom>
          <a:noFill/>
          <a:ln w="9525">
            <a:solidFill>
              <a:schemeClr val="tx1"/>
            </a:solidFill>
            <a:round/>
            <a:headEnd/>
            <a:tailEnd/>
          </a:ln>
        </p:spPr>
      </p:cxnSp>
      <p:cxnSp>
        <p:nvCxnSpPr>
          <p:cNvPr id="166948" name="AutoShape 33"/>
          <p:cNvCxnSpPr>
            <a:cxnSpLocks noChangeShapeType="1"/>
            <a:stCxn id="166920" idx="4"/>
            <a:endCxn id="166925" idx="0"/>
          </p:cNvCxnSpPr>
          <p:nvPr/>
        </p:nvCxnSpPr>
        <p:spPr bwMode="auto">
          <a:xfrm>
            <a:off x="6756400" y="3257550"/>
            <a:ext cx="441325" cy="800100"/>
          </a:xfrm>
          <a:prstGeom prst="straightConnector1">
            <a:avLst/>
          </a:prstGeom>
          <a:noFill/>
          <a:ln w="9525">
            <a:solidFill>
              <a:schemeClr val="tx1"/>
            </a:solidFill>
            <a:round/>
            <a:headEnd/>
            <a:tailEnd/>
          </a:ln>
        </p:spPr>
      </p:cxnSp>
      <p:cxnSp>
        <p:nvCxnSpPr>
          <p:cNvPr id="166949" name="AutoShape 34"/>
          <p:cNvCxnSpPr>
            <a:cxnSpLocks noChangeShapeType="1"/>
            <a:stCxn id="166920" idx="5"/>
            <a:endCxn id="166927" idx="1"/>
          </p:cNvCxnSpPr>
          <p:nvPr/>
        </p:nvCxnSpPr>
        <p:spPr bwMode="auto">
          <a:xfrm>
            <a:off x="6827838" y="3230563"/>
            <a:ext cx="1165225" cy="849312"/>
          </a:xfrm>
          <a:prstGeom prst="straightConnector1">
            <a:avLst/>
          </a:prstGeom>
          <a:noFill/>
          <a:ln w="9525">
            <a:solidFill>
              <a:schemeClr val="tx1"/>
            </a:solidFill>
            <a:round/>
            <a:headEnd/>
            <a:tailEnd/>
          </a:ln>
        </p:spPr>
      </p:cxnSp>
      <p:cxnSp>
        <p:nvCxnSpPr>
          <p:cNvPr id="166950" name="AutoShape 35"/>
          <p:cNvCxnSpPr>
            <a:cxnSpLocks noChangeShapeType="1"/>
            <a:stCxn id="166922" idx="5"/>
            <a:endCxn id="166924" idx="0"/>
          </p:cNvCxnSpPr>
          <p:nvPr/>
        </p:nvCxnSpPr>
        <p:spPr bwMode="auto">
          <a:xfrm>
            <a:off x="6065838" y="3224213"/>
            <a:ext cx="385762" cy="839787"/>
          </a:xfrm>
          <a:prstGeom prst="straightConnector1">
            <a:avLst/>
          </a:prstGeom>
          <a:noFill/>
          <a:ln w="9525">
            <a:solidFill>
              <a:schemeClr val="tx1"/>
            </a:solidFill>
            <a:round/>
            <a:headEnd/>
            <a:tailEnd/>
          </a:ln>
        </p:spPr>
      </p:cxnSp>
      <p:cxnSp>
        <p:nvCxnSpPr>
          <p:cNvPr id="166951" name="AutoShape 36"/>
          <p:cNvCxnSpPr>
            <a:cxnSpLocks noChangeShapeType="1"/>
            <a:stCxn id="166922" idx="6"/>
            <a:endCxn id="166925" idx="1"/>
          </p:cNvCxnSpPr>
          <p:nvPr/>
        </p:nvCxnSpPr>
        <p:spPr bwMode="auto">
          <a:xfrm>
            <a:off x="6096000" y="3157538"/>
            <a:ext cx="1030288" cy="927100"/>
          </a:xfrm>
          <a:prstGeom prst="straightConnector1">
            <a:avLst/>
          </a:prstGeom>
          <a:noFill/>
          <a:ln w="9525">
            <a:solidFill>
              <a:schemeClr val="tx1"/>
            </a:solidFill>
            <a:round/>
            <a:headEnd/>
            <a:tailEnd/>
          </a:ln>
        </p:spPr>
      </p:cxnSp>
      <p:cxnSp>
        <p:nvCxnSpPr>
          <p:cNvPr id="166952" name="AutoShape 37"/>
          <p:cNvCxnSpPr>
            <a:cxnSpLocks noChangeShapeType="1"/>
            <a:stCxn id="166922" idx="6"/>
            <a:endCxn id="166927" idx="1"/>
          </p:cNvCxnSpPr>
          <p:nvPr/>
        </p:nvCxnSpPr>
        <p:spPr bwMode="auto">
          <a:xfrm>
            <a:off x="6096000" y="3157538"/>
            <a:ext cx="1897063" cy="922337"/>
          </a:xfrm>
          <a:prstGeom prst="straightConnector1">
            <a:avLst/>
          </a:prstGeom>
          <a:noFill/>
          <a:ln w="9525">
            <a:solidFill>
              <a:schemeClr val="tx1"/>
            </a:solidFill>
            <a:round/>
            <a:headEnd/>
            <a:tailEnd/>
          </a:ln>
        </p:spPr>
      </p:cxnSp>
      <p:cxnSp>
        <p:nvCxnSpPr>
          <p:cNvPr id="166953" name="AutoShape 38"/>
          <p:cNvCxnSpPr>
            <a:cxnSpLocks noChangeShapeType="1"/>
            <a:stCxn id="166923" idx="4"/>
            <a:endCxn id="166928" idx="0"/>
          </p:cNvCxnSpPr>
          <p:nvPr/>
        </p:nvCxnSpPr>
        <p:spPr bwMode="auto">
          <a:xfrm flipH="1">
            <a:off x="4657725" y="4248150"/>
            <a:ext cx="261938" cy="806450"/>
          </a:xfrm>
          <a:prstGeom prst="straightConnector1">
            <a:avLst/>
          </a:prstGeom>
          <a:noFill/>
          <a:ln w="9525">
            <a:solidFill>
              <a:schemeClr val="tx1"/>
            </a:solidFill>
            <a:round/>
            <a:headEnd/>
            <a:tailEnd/>
          </a:ln>
        </p:spPr>
      </p:cxnSp>
      <p:cxnSp>
        <p:nvCxnSpPr>
          <p:cNvPr id="166954" name="AutoShape 39"/>
          <p:cNvCxnSpPr>
            <a:cxnSpLocks noChangeShapeType="1"/>
            <a:stCxn id="166926" idx="4"/>
            <a:endCxn id="166929" idx="0"/>
          </p:cNvCxnSpPr>
          <p:nvPr/>
        </p:nvCxnSpPr>
        <p:spPr bwMode="auto">
          <a:xfrm>
            <a:off x="5689600" y="4246563"/>
            <a:ext cx="500063" cy="812800"/>
          </a:xfrm>
          <a:prstGeom prst="straightConnector1">
            <a:avLst/>
          </a:prstGeom>
          <a:noFill/>
          <a:ln w="9525">
            <a:solidFill>
              <a:schemeClr val="tx1"/>
            </a:solidFill>
            <a:round/>
            <a:headEnd/>
            <a:tailEnd/>
          </a:ln>
        </p:spPr>
      </p:cxnSp>
      <p:cxnSp>
        <p:nvCxnSpPr>
          <p:cNvPr id="166955" name="AutoShape 40"/>
          <p:cNvCxnSpPr>
            <a:cxnSpLocks noChangeShapeType="1"/>
            <a:stCxn id="166925" idx="4"/>
            <a:endCxn id="166930" idx="0"/>
          </p:cNvCxnSpPr>
          <p:nvPr/>
        </p:nvCxnSpPr>
        <p:spPr bwMode="auto">
          <a:xfrm flipH="1">
            <a:off x="6935788" y="4246563"/>
            <a:ext cx="261937" cy="806450"/>
          </a:xfrm>
          <a:prstGeom prst="straightConnector1">
            <a:avLst/>
          </a:prstGeom>
          <a:noFill/>
          <a:ln w="9525">
            <a:solidFill>
              <a:schemeClr val="tx1"/>
            </a:solidFill>
            <a:round/>
            <a:headEnd/>
            <a:tailEnd/>
          </a:ln>
        </p:spPr>
      </p:cxnSp>
      <p:cxnSp>
        <p:nvCxnSpPr>
          <p:cNvPr id="166956" name="AutoShape 41"/>
          <p:cNvCxnSpPr>
            <a:cxnSpLocks noChangeShapeType="1"/>
            <a:stCxn id="166924" idx="4"/>
            <a:endCxn id="166932" idx="2"/>
          </p:cNvCxnSpPr>
          <p:nvPr/>
        </p:nvCxnSpPr>
        <p:spPr bwMode="auto">
          <a:xfrm>
            <a:off x="6451600" y="4252913"/>
            <a:ext cx="1249363" cy="890587"/>
          </a:xfrm>
          <a:prstGeom prst="straightConnector1">
            <a:avLst/>
          </a:prstGeom>
          <a:noFill/>
          <a:ln w="9525">
            <a:solidFill>
              <a:schemeClr val="tx1"/>
            </a:solidFill>
            <a:round/>
            <a:headEnd/>
            <a:tailEnd/>
          </a:ln>
        </p:spPr>
      </p:cxnSp>
      <p:cxnSp>
        <p:nvCxnSpPr>
          <p:cNvPr id="166957" name="AutoShape 42"/>
          <p:cNvCxnSpPr>
            <a:cxnSpLocks noChangeShapeType="1"/>
            <a:stCxn id="166927" idx="4"/>
            <a:endCxn id="166932" idx="7"/>
          </p:cNvCxnSpPr>
          <p:nvPr/>
        </p:nvCxnSpPr>
        <p:spPr bwMode="auto">
          <a:xfrm flipH="1">
            <a:off x="7874000" y="4241800"/>
            <a:ext cx="190500" cy="833438"/>
          </a:xfrm>
          <a:prstGeom prst="straightConnector1">
            <a:avLst/>
          </a:prstGeom>
          <a:noFill/>
          <a:ln w="9525">
            <a:solidFill>
              <a:schemeClr val="tx1"/>
            </a:solidFill>
            <a:round/>
            <a:headEnd/>
            <a:tailEnd/>
          </a:ln>
        </p:spPr>
      </p:cxnSp>
      <p:cxnSp>
        <p:nvCxnSpPr>
          <p:cNvPr id="166958" name="AutoShape 43"/>
          <p:cNvCxnSpPr>
            <a:cxnSpLocks noChangeShapeType="1"/>
            <a:stCxn id="166928" idx="4"/>
            <a:endCxn id="166931" idx="4"/>
          </p:cNvCxnSpPr>
          <p:nvPr/>
        </p:nvCxnSpPr>
        <p:spPr bwMode="auto">
          <a:xfrm rot="5400000" flipH="1" flipV="1">
            <a:off x="5041900" y="4857750"/>
            <a:ext cx="1588" cy="769938"/>
          </a:xfrm>
          <a:prstGeom prst="curvedConnector3">
            <a:avLst>
              <a:gd name="adj1" fmla="val -14400000"/>
            </a:avLst>
          </a:prstGeom>
          <a:noFill/>
          <a:ln w="9525">
            <a:solidFill>
              <a:schemeClr val="tx1"/>
            </a:solidFill>
            <a:round/>
            <a:headEnd/>
            <a:tailEnd/>
          </a:ln>
        </p:spPr>
      </p:cxnSp>
      <p:cxnSp>
        <p:nvCxnSpPr>
          <p:cNvPr id="166959" name="AutoShape 44"/>
          <p:cNvCxnSpPr>
            <a:cxnSpLocks noChangeShapeType="1"/>
            <a:stCxn id="166929" idx="5"/>
            <a:endCxn id="166933" idx="4"/>
          </p:cNvCxnSpPr>
          <p:nvPr/>
        </p:nvCxnSpPr>
        <p:spPr bwMode="auto">
          <a:xfrm rot="16200000" flipH="1">
            <a:off x="7445376" y="4037012"/>
            <a:ext cx="11112" cy="2379663"/>
          </a:xfrm>
          <a:prstGeom prst="curvedConnector3">
            <a:avLst>
              <a:gd name="adj1" fmla="val 2300000"/>
            </a:avLst>
          </a:prstGeom>
          <a:noFill/>
          <a:ln w="9525">
            <a:solidFill>
              <a:schemeClr val="tx1"/>
            </a:solidFill>
            <a:round/>
            <a:headEnd/>
            <a:tailEnd/>
          </a:ln>
        </p:spPr>
      </p:cxnSp>
      <p:grpSp>
        <p:nvGrpSpPr>
          <p:cNvPr id="64" name="Group 63"/>
          <p:cNvGrpSpPr/>
          <p:nvPr/>
        </p:nvGrpSpPr>
        <p:grpSpPr>
          <a:xfrm>
            <a:off x="7200900" y="1485900"/>
            <a:ext cx="1193800" cy="1206500"/>
            <a:chOff x="7200900" y="1485900"/>
            <a:chExt cx="1193800" cy="1206500"/>
          </a:xfrm>
        </p:grpSpPr>
        <p:sp>
          <p:nvSpPr>
            <p:cNvPr id="49" name="Rectangle 48"/>
            <p:cNvSpPr/>
            <p:nvPr/>
          </p:nvSpPr>
          <p:spPr bwMode="auto">
            <a:xfrm>
              <a:off x="7518400" y="1778000"/>
              <a:ext cx="292100" cy="304800"/>
            </a:xfrm>
            <a:prstGeom prst="rect">
              <a:avLst/>
            </a:prstGeom>
            <a:solidFill>
              <a:schemeClr val="tx1">
                <a:lumMod val="40000"/>
                <a:lumOff val="60000"/>
              </a:schemeClr>
            </a:solidFill>
            <a:ln w="3175" cap="flat" cmpd="sng" algn="ctr">
              <a:solidFill>
                <a:schemeClr val="tx1"/>
              </a:solidFill>
              <a:prstDash val="solid"/>
              <a:round/>
              <a:headEnd type="none" w="sm" len="sm"/>
              <a:tailEnd type="none" w="med" len="med"/>
            </a:ln>
            <a:effectLst/>
          </p:spPr>
          <p:txBody>
            <a:bodyPr rtlCol="0" anchor="ctr"/>
            <a:lstStyle/>
            <a:p>
              <a:endParaRPr lang="en-US"/>
            </a:p>
          </p:txBody>
        </p:sp>
        <p:sp>
          <p:nvSpPr>
            <p:cNvPr id="50" name="Rectangle 49"/>
            <p:cNvSpPr/>
            <p:nvPr/>
          </p:nvSpPr>
          <p:spPr bwMode="auto">
            <a:xfrm>
              <a:off x="7810500" y="1778000"/>
              <a:ext cx="292100" cy="304800"/>
            </a:xfrm>
            <a:prstGeom prst="rect">
              <a:avLst/>
            </a:prstGeom>
            <a:solidFill>
              <a:schemeClr val="tx1">
                <a:lumMod val="40000"/>
                <a:lumOff val="60000"/>
              </a:schemeClr>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51" name="Rectangle 50"/>
            <p:cNvSpPr/>
            <p:nvPr/>
          </p:nvSpPr>
          <p:spPr bwMode="auto">
            <a:xfrm>
              <a:off x="7810500" y="2082800"/>
              <a:ext cx="292100" cy="304800"/>
            </a:xfrm>
            <a:prstGeom prst="rect">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52" name="Rectangle 51"/>
            <p:cNvSpPr/>
            <p:nvPr/>
          </p:nvSpPr>
          <p:spPr bwMode="auto">
            <a:xfrm>
              <a:off x="7518400" y="2082800"/>
              <a:ext cx="292100" cy="304800"/>
            </a:xfrm>
            <a:prstGeom prst="rect">
              <a:avLst/>
            </a:prstGeom>
            <a:solidFill>
              <a:srgbClr val="5C5CFF"/>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53" name="Oval 52"/>
            <p:cNvSpPr/>
            <p:nvPr/>
          </p:nvSpPr>
          <p:spPr bwMode="auto">
            <a:xfrm>
              <a:off x="7200900" y="1866900"/>
              <a:ext cx="127000" cy="139700"/>
            </a:xfrm>
            <a:prstGeom prst="ellipse">
              <a:avLst/>
            </a:prstGeom>
            <a:solidFill>
              <a:srgbClr val="008000"/>
            </a:solidFill>
            <a:ln w="3175" cap="flat" cmpd="sng" algn="ctr">
              <a:noFill/>
              <a:prstDash val="solid"/>
              <a:round/>
              <a:headEnd type="none" w="sm" len="sm"/>
              <a:tailEnd type="none" w="med" len="med"/>
            </a:ln>
            <a:effectLst/>
          </p:spPr>
          <p:txBody>
            <a:bodyPr rtlCol="0" anchor="ctr"/>
            <a:lstStyle/>
            <a:p>
              <a:pPr algn="ctr"/>
              <a:endParaRPr lang="en-US"/>
            </a:p>
          </p:txBody>
        </p:sp>
        <p:sp>
          <p:nvSpPr>
            <p:cNvPr id="54" name="Oval 53"/>
            <p:cNvSpPr/>
            <p:nvPr/>
          </p:nvSpPr>
          <p:spPr bwMode="auto">
            <a:xfrm>
              <a:off x="7594600" y="1498600"/>
              <a:ext cx="127000" cy="139700"/>
            </a:xfrm>
            <a:prstGeom prst="ellipse">
              <a:avLst/>
            </a:prstGeom>
            <a:solidFill>
              <a:srgbClr val="008000"/>
            </a:solidFill>
            <a:ln w="3175" cap="flat" cmpd="sng" algn="ctr">
              <a:noFill/>
              <a:prstDash val="solid"/>
              <a:round/>
              <a:headEnd type="none" w="sm" len="sm"/>
              <a:tailEnd type="none" w="med" len="med"/>
            </a:ln>
            <a:effectLst/>
          </p:spPr>
          <p:txBody>
            <a:bodyPr rtlCol="0" anchor="ctr"/>
            <a:lstStyle/>
            <a:p>
              <a:pPr algn="ctr"/>
              <a:endParaRPr lang="en-US"/>
            </a:p>
          </p:txBody>
        </p:sp>
        <p:sp>
          <p:nvSpPr>
            <p:cNvPr id="55" name="Oval 54"/>
            <p:cNvSpPr/>
            <p:nvPr/>
          </p:nvSpPr>
          <p:spPr bwMode="auto">
            <a:xfrm>
              <a:off x="7213600" y="2209800"/>
              <a:ext cx="127000" cy="139700"/>
            </a:xfrm>
            <a:prstGeom prst="ellipse">
              <a:avLst/>
            </a:prstGeom>
            <a:solidFill>
              <a:srgbClr val="FF8000"/>
            </a:solidFill>
            <a:ln w="3175" cap="flat" cmpd="sng" algn="ctr">
              <a:noFill/>
              <a:prstDash val="solid"/>
              <a:round/>
              <a:headEnd type="none" w="sm" len="sm"/>
              <a:tailEnd type="none" w="med" len="med"/>
            </a:ln>
            <a:effectLst/>
          </p:spPr>
          <p:txBody>
            <a:bodyPr rtlCol="0" anchor="ctr"/>
            <a:lstStyle/>
            <a:p>
              <a:pPr algn="ctr"/>
              <a:endParaRPr lang="en-US"/>
            </a:p>
          </p:txBody>
        </p:sp>
        <p:sp>
          <p:nvSpPr>
            <p:cNvPr id="56" name="Oval 55"/>
            <p:cNvSpPr/>
            <p:nvPr/>
          </p:nvSpPr>
          <p:spPr bwMode="auto">
            <a:xfrm>
              <a:off x="7886700" y="1485900"/>
              <a:ext cx="127000" cy="139700"/>
            </a:xfrm>
            <a:prstGeom prst="ellipse">
              <a:avLst/>
            </a:prstGeom>
            <a:solidFill>
              <a:srgbClr val="FF8000"/>
            </a:solidFill>
            <a:ln w="3175" cap="flat" cmpd="sng" algn="ctr">
              <a:noFill/>
              <a:prstDash val="solid"/>
              <a:round/>
              <a:headEnd type="none" w="sm" len="sm"/>
              <a:tailEnd type="none" w="med" len="med"/>
            </a:ln>
            <a:effectLst/>
          </p:spPr>
          <p:txBody>
            <a:bodyPr rtlCol="0" anchor="ctr"/>
            <a:lstStyle/>
            <a:p>
              <a:endParaRPr lang="en-US"/>
            </a:p>
          </p:txBody>
        </p:sp>
        <p:sp>
          <p:nvSpPr>
            <p:cNvPr id="57" name="Rectangle 56"/>
            <p:cNvSpPr/>
            <p:nvPr/>
          </p:nvSpPr>
          <p:spPr bwMode="auto">
            <a:xfrm>
              <a:off x="7518400" y="2387600"/>
              <a:ext cx="292100" cy="304800"/>
            </a:xfrm>
            <a:prstGeom prst="rect">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58" name="Rectangle 57"/>
            <p:cNvSpPr/>
            <p:nvPr/>
          </p:nvSpPr>
          <p:spPr bwMode="auto">
            <a:xfrm>
              <a:off x="7810500" y="2387600"/>
              <a:ext cx="292100" cy="304800"/>
            </a:xfrm>
            <a:prstGeom prst="rect">
              <a:avLst/>
            </a:prstGeom>
            <a:solidFill>
              <a:schemeClr val="tx1">
                <a:lumMod val="40000"/>
                <a:lumOff val="60000"/>
              </a:schemeClr>
            </a:solidFill>
            <a:ln w="3175" cap="flat" cmpd="sng" algn="ctr">
              <a:solidFill>
                <a:schemeClr val="tx1"/>
              </a:solidFill>
              <a:prstDash val="solid"/>
              <a:round/>
              <a:headEnd type="none" w="sm" len="sm"/>
              <a:tailEnd type="none" w="med" len="med"/>
            </a:ln>
            <a:effectLst/>
          </p:spPr>
          <p:txBody>
            <a:bodyPr rtlCol="0" anchor="ctr"/>
            <a:lstStyle/>
            <a:p>
              <a:endParaRPr lang="en-US"/>
            </a:p>
          </p:txBody>
        </p:sp>
        <p:sp>
          <p:nvSpPr>
            <p:cNvPr id="59" name="Rectangle 58"/>
            <p:cNvSpPr/>
            <p:nvPr/>
          </p:nvSpPr>
          <p:spPr bwMode="auto">
            <a:xfrm>
              <a:off x="8102600" y="1778000"/>
              <a:ext cx="292100" cy="304800"/>
            </a:xfrm>
            <a:prstGeom prst="rect">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60" name="Rectangle 59"/>
            <p:cNvSpPr/>
            <p:nvPr/>
          </p:nvSpPr>
          <p:spPr bwMode="auto">
            <a:xfrm>
              <a:off x="8102600" y="2387600"/>
              <a:ext cx="292100" cy="304800"/>
            </a:xfrm>
            <a:prstGeom prst="rect">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61" name="Rectangle 60"/>
            <p:cNvSpPr/>
            <p:nvPr/>
          </p:nvSpPr>
          <p:spPr bwMode="auto">
            <a:xfrm>
              <a:off x="8102600" y="2082800"/>
              <a:ext cx="292100" cy="304800"/>
            </a:xfrm>
            <a:prstGeom prst="rect">
              <a:avLst/>
            </a:prstGeom>
            <a:solidFill>
              <a:schemeClr val="tx1">
                <a:lumMod val="40000"/>
                <a:lumOff val="60000"/>
              </a:schemeClr>
            </a:solidFill>
            <a:ln w="3175" cap="flat" cmpd="sng" algn="ctr">
              <a:solidFill>
                <a:schemeClr val="tx1"/>
              </a:solidFill>
              <a:prstDash val="solid"/>
              <a:round/>
              <a:headEnd type="none" w="sm" len="sm"/>
              <a:tailEnd type="none" w="med" len="med"/>
            </a:ln>
            <a:effectLst/>
          </p:spPr>
          <p:txBody>
            <a:bodyPr rtlCol="0" anchor="ctr"/>
            <a:lstStyle/>
            <a:p>
              <a:endParaRPr lang="en-US"/>
            </a:p>
          </p:txBody>
        </p:sp>
        <p:sp>
          <p:nvSpPr>
            <p:cNvPr id="62" name="Oval 61"/>
            <p:cNvSpPr/>
            <p:nvPr/>
          </p:nvSpPr>
          <p:spPr bwMode="auto">
            <a:xfrm>
              <a:off x="8197850" y="1498600"/>
              <a:ext cx="127000" cy="139700"/>
            </a:xfrm>
            <a:prstGeom prst="ellipse">
              <a:avLst/>
            </a:prstGeom>
            <a:solidFill>
              <a:schemeClr val="tx2"/>
            </a:solidFill>
            <a:ln w="3175" cap="flat" cmpd="sng" algn="ctr">
              <a:noFill/>
              <a:prstDash val="solid"/>
              <a:round/>
              <a:headEnd type="none" w="sm" len="sm"/>
              <a:tailEnd type="none" w="med" len="med"/>
            </a:ln>
            <a:effectLst/>
          </p:spPr>
          <p:txBody>
            <a:bodyPr rtlCol="0" anchor="ctr"/>
            <a:lstStyle/>
            <a:p>
              <a:pPr algn="ctr"/>
              <a:endParaRPr lang="en-US"/>
            </a:p>
          </p:txBody>
        </p:sp>
        <p:sp>
          <p:nvSpPr>
            <p:cNvPr id="63" name="Oval 62"/>
            <p:cNvSpPr/>
            <p:nvPr/>
          </p:nvSpPr>
          <p:spPr bwMode="auto">
            <a:xfrm>
              <a:off x="7213600" y="2495550"/>
              <a:ext cx="127000" cy="139700"/>
            </a:xfrm>
            <a:prstGeom prst="ellipse">
              <a:avLst/>
            </a:prstGeom>
            <a:solidFill>
              <a:schemeClr val="tx2"/>
            </a:solidFill>
            <a:ln w="3175" cap="flat" cmpd="sng" algn="ctr">
              <a:noFill/>
              <a:prstDash val="solid"/>
              <a:round/>
              <a:headEnd type="none" w="sm" len="sm"/>
              <a:tailEnd type="none" w="med" len="med"/>
            </a:ln>
            <a:effectLst/>
          </p:spPr>
          <p:txBody>
            <a:bodyPr rtlCol="0" anchor="ctr"/>
            <a:lstStyle/>
            <a:p>
              <a:endParaRPr lang="en-US"/>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p:nvPr>
        </p:nvSpPr>
        <p:spPr/>
        <p:txBody>
          <a:bodyPr/>
          <a:lstStyle/>
          <a:p>
            <a:r>
              <a:rPr lang="en-US" smtClean="0">
                <a:ea typeface="ＭＳ Ｐゴシック" charset="-128"/>
                <a:cs typeface="ＭＳ Ｐゴシック" charset="-128"/>
              </a:rPr>
              <a:t>Popular press</a:t>
            </a:r>
          </a:p>
        </p:txBody>
      </p:sp>
      <p:sp>
        <p:nvSpPr>
          <p:cNvPr id="167939" name="Content Placeholder 2"/>
          <p:cNvSpPr>
            <a:spLocks noGrp="1"/>
          </p:cNvSpPr>
          <p:nvPr>
            <p:ph idx="1"/>
          </p:nvPr>
        </p:nvSpPr>
        <p:spPr/>
        <p:txBody>
          <a:bodyPr/>
          <a:lstStyle/>
          <a:p>
            <a:pPr>
              <a:buFontTx/>
              <a:buNone/>
            </a:pPr>
            <a:endParaRPr lang="en-US" dirty="0" smtClean="0">
              <a:ea typeface="ＭＳ Ｐゴシック" charset="-128"/>
              <a:cs typeface="ＭＳ Ｐゴシック" charset="-128"/>
            </a:endParaRPr>
          </a:p>
          <a:p>
            <a:pPr>
              <a:buFontTx/>
              <a:buNone/>
            </a:pPr>
            <a:endParaRPr lang="en-US" dirty="0" smtClean="0">
              <a:ea typeface="ＭＳ Ｐゴシック" charset="-128"/>
              <a:cs typeface="ＭＳ Ｐゴシック" charset="-128"/>
            </a:endParaRPr>
          </a:p>
          <a:p>
            <a:pPr>
              <a:buFontTx/>
              <a:buNone/>
            </a:pPr>
            <a:endParaRPr lang="en-US" dirty="0" smtClean="0">
              <a:ea typeface="ＭＳ Ｐゴシック" charset="-128"/>
              <a:cs typeface="ＭＳ Ｐゴシック" charset="-128"/>
            </a:endParaRPr>
          </a:p>
          <a:p>
            <a:pPr>
              <a:buFontTx/>
              <a:buNone/>
            </a:pPr>
            <a:endParaRPr lang="en-US" dirty="0" smtClean="0">
              <a:ea typeface="ＭＳ Ｐゴシック" charset="-128"/>
              <a:cs typeface="ＭＳ Ｐゴシック" charset="-128"/>
            </a:endParaRPr>
          </a:p>
          <a:p>
            <a:endParaRPr lang="en-US" dirty="0" smtClean="0">
              <a:ea typeface="ＭＳ Ｐゴシック" charset="-128"/>
              <a:cs typeface="ＭＳ Ｐゴシック" charset="-128"/>
            </a:endParaRPr>
          </a:p>
          <a:p>
            <a:pPr>
              <a:buFontTx/>
              <a:buNone/>
            </a:pPr>
            <a:r>
              <a:rPr lang="en-US" dirty="0" smtClean="0">
                <a:ea typeface="ＭＳ Ｐゴシック" charset="-128"/>
                <a:cs typeface="ＭＳ Ｐゴシック" charset="-128"/>
              </a:rPr>
              <a:t>And less desirable attention:</a:t>
            </a:r>
          </a:p>
          <a:p>
            <a:r>
              <a:rPr lang="en-US" dirty="0" smtClean="0">
                <a:ea typeface="ＭＳ Ｐゴシック" charset="-128"/>
                <a:cs typeface="ＭＳ Ｐゴシック" charset="-128"/>
              </a:rPr>
              <a:t>E-mail from ‘Belgium police’ (‘copy of your code?’)</a:t>
            </a:r>
          </a:p>
        </p:txBody>
      </p:sp>
      <p:sp>
        <p:nvSpPr>
          <p:cNvPr id="167940" name="Date Placeholder 3"/>
          <p:cNvSpPr>
            <a:spLocks noGrp="1"/>
          </p:cNvSpPr>
          <p:nvPr>
            <p:ph type="dt" sz="quarter" idx="10"/>
          </p:nvPr>
        </p:nvSpPr>
        <p:spPr>
          <a:noFill/>
        </p:spPr>
        <p:txBody>
          <a:bodyPr/>
          <a:lstStyle/>
          <a:p>
            <a:r>
              <a:rPr lang="en-US" smtClean="0"/>
              <a:t>Google, Aug '16</a:t>
            </a:r>
          </a:p>
        </p:txBody>
      </p:sp>
      <p:sp>
        <p:nvSpPr>
          <p:cNvPr id="167941" name="Footer Placeholder 4"/>
          <p:cNvSpPr>
            <a:spLocks noGrp="1"/>
          </p:cNvSpPr>
          <p:nvPr>
            <p:ph type="ftr" sz="quarter" idx="11"/>
          </p:nvPr>
        </p:nvSpPr>
        <p:spPr>
          <a:noFill/>
        </p:spPr>
        <p:txBody>
          <a:bodyPr/>
          <a:lstStyle/>
          <a:p>
            <a:r>
              <a:rPr lang="en-US" smtClean="0"/>
              <a:t>(c) 2016, C. Faloutsos</a:t>
            </a:r>
          </a:p>
        </p:txBody>
      </p:sp>
      <p:sp>
        <p:nvSpPr>
          <p:cNvPr id="167942" name="Slide Number Placeholder 5"/>
          <p:cNvSpPr>
            <a:spLocks noGrp="1"/>
          </p:cNvSpPr>
          <p:nvPr>
            <p:ph type="sldNum" sz="quarter" idx="12"/>
          </p:nvPr>
        </p:nvSpPr>
        <p:spPr>
          <a:noFill/>
        </p:spPr>
        <p:txBody>
          <a:bodyPr/>
          <a:lstStyle/>
          <a:p>
            <a:fld id="{3E556D7B-08FB-824C-A18E-1E237A701D29}" type="slidenum">
              <a:rPr lang="en-US" smtClean="0"/>
              <a:pPr/>
              <a:t>44</a:t>
            </a:fld>
            <a:endParaRPr lang="en-US" smtClean="0"/>
          </a:p>
        </p:txBody>
      </p:sp>
      <p:pic>
        <p:nvPicPr>
          <p:cNvPr id="167943" name="Picture 6" descr="washpo.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896938" y="2201863"/>
            <a:ext cx="3906837" cy="919162"/>
          </a:xfrm>
          <a:prstGeom prst="rect">
            <a:avLst/>
          </a:prstGeom>
          <a:noFill/>
          <a:ln w="9525">
            <a:noFill/>
            <a:miter lim="800000"/>
            <a:headEnd/>
            <a:tailEnd/>
          </a:ln>
        </p:spPr>
      </p:pic>
      <p:pic>
        <p:nvPicPr>
          <p:cNvPr id="167944" name="Picture 7" descr="USA-Today-Logo.bmp"/>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14400" y="1506538"/>
            <a:ext cx="1100138" cy="690562"/>
          </a:xfrm>
          <a:prstGeom prst="rect">
            <a:avLst/>
          </a:prstGeom>
          <a:noFill/>
          <a:ln w="9525">
            <a:noFill/>
            <a:miter lim="800000"/>
            <a:headEnd/>
            <a:tailEnd/>
          </a:ln>
        </p:spPr>
      </p:pic>
      <p:pic>
        <p:nvPicPr>
          <p:cNvPr id="167945" name="Picture 8" descr="la_times.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731838" y="3105150"/>
            <a:ext cx="3960812" cy="50165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a:noFill/>
        </p:spPr>
        <p:txBody>
          <a:bodyPr/>
          <a:lstStyle/>
          <a:p>
            <a:r>
              <a:rPr lang="en-US" smtClean="0"/>
              <a:t>(c) 2016, C. Faloutsos</a:t>
            </a:r>
            <a:endParaRPr lang="en-US"/>
          </a:p>
        </p:txBody>
      </p:sp>
      <p:sp>
        <p:nvSpPr>
          <p:cNvPr id="22531" name="Slide Number Placeholder 5"/>
          <p:cNvSpPr>
            <a:spLocks noGrp="1"/>
          </p:cNvSpPr>
          <p:nvPr>
            <p:ph type="sldNum" sz="quarter" idx="12"/>
          </p:nvPr>
        </p:nvSpPr>
        <p:spPr>
          <a:noFill/>
        </p:spPr>
        <p:txBody>
          <a:bodyPr/>
          <a:lstStyle/>
          <a:p>
            <a:fld id="{CA9CF61F-D18B-5946-9F36-FA97BCA712E8}" type="slidenum">
              <a:rPr lang="en-US" smtClean="0"/>
              <a:pPr/>
              <a:t>45</a:t>
            </a:fld>
            <a:endParaRPr lang="en-US" smtClean="0"/>
          </a:p>
        </p:txBody>
      </p:sp>
      <p:sp>
        <p:nvSpPr>
          <p:cNvPr id="22532" name="Rectangle 2"/>
          <p:cNvSpPr>
            <a:spLocks noGrp="1" noChangeArrowheads="1"/>
          </p:cNvSpPr>
          <p:nvPr>
            <p:ph type="title"/>
          </p:nvPr>
        </p:nvSpPr>
        <p:spPr/>
        <p:txBody>
          <a:bodyPr/>
          <a:lstStyle/>
          <a:p>
            <a:r>
              <a:rPr lang="en-US" sz="3600" dirty="0" smtClean="0">
                <a:ea typeface="ＭＳ Ｐゴシック" charset="-128"/>
                <a:cs typeface="ＭＳ Ｐゴシック" charset="-128"/>
              </a:rPr>
              <a:t>Roadmap</a:t>
            </a:r>
            <a:endParaRPr lang="en-US" sz="3600" dirty="0">
              <a:ea typeface="ＭＳ Ｐゴシック" charset="-128"/>
              <a:cs typeface="ＭＳ Ｐゴシック" charset="-128"/>
            </a:endParaRPr>
          </a:p>
        </p:txBody>
      </p:sp>
      <p:sp>
        <p:nvSpPr>
          <p:cNvPr id="22533" name="Rectangle 3"/>
          <p:cNvSpPr>
            <a:spLocks noGrp="1" noChangeArrowheads="1"/>
          </p:cNvSpPr>
          <p:nvPr>
            <p:ph type="body" idx="1"/>
          </p:nvPr>
        </p:nvSpPr>
        <p:spPr/>
        <p:txBody>
          <a:bodyPr/>
          <a:lstStyle/>
          <a:p>
            <a:r>
              <a:rPr lang="en-US" dirty="0" smtClean="0">
                <a:ea typeface="ＭＳ Ｐゴシック" charset="-128"/>
                <a:cs typeface="ＭＳ Ｐゴシック" charset="-128"/>
              </a:rPr>
              <a:t>Introduction </a:t>
            </a:r>
            <a:r>
              <a:rPr lang="en-US" dirty="0">
                <a:ea typeface="ＭＳ Ｐゴシック" charset="-128"/>
                <a:cs typeface="ＭＳ Ｐゴシック" charset="-128"/>
              </a:rPr>
              <a:t>– </a:t>
            </a:r>
            <a:r>
              <a:rPr lang="en-US" dirty="0" smtClean="0">
                <a:ea typeface="ＭＳ Ｐゴシック" charset="-128"/>
                <a:cs typeface="ＭＳ Ｐゴシック" charset="-128"/>
              </a:rPr>
              <a:t>Motivation</a:t>
            </a:r>
          </a:p>
          <a:p>
            <a:r>
              <a:rPr lang="en-US" dirty="0" smtClean="0">
                <a:ea typeface="ＭＳ Ｐゴシック" charset="-128"/>
                <a:cs typeface="ＭＳ Ｐゴシック" charset="-128"/>
              </a:rPr>
              <a:t>Part#</a:t>
            </a:r>
            <a:r>
              <a:rPr lang="en-US" dirty="0">
                <a:ea typeface="ＭＳ Ｐゴシック" charset="-128"/>
                <a:cs typeface="ＭＳ Ｐゴシック" charset="-128"/>
              </a:rPr>
              <a:t>1: Patterns in </a:t>
            </a:r>
            <a:r>
              <a:rPr lang="en-US" dirty="0" smtClean="0">
                <a:ea typeface="ＭＳ Ｐゴシック" charset="-128"/>
                <a:cs typeface="ＭＳ Ｐゴシック" charset="-128"/>
              </a:rPr>
              <a:t>graphs</a:t>
            </a:r>
          </a:p>
          <a:p>
            <a:r>
              <a:rPr lang="en-US" dirty="0" smtClean="0">
                <a:ea typeface="ＭＳ Ｐゴシック" charset="-128"/>
                <a:cs typeface="ＭＳ Ｐゴシック" charset="-128"/>
              </a:rPr>
              <a:t>Part#2: time-evolving graphs; tensors</a:t>
            </a:r>
          </a:p>
          <a:p>
            <a:pPr lvl="1"/>
            <a:r>
              <a:rPr lang="en-US" dirty="0" smtClean="0">
                <a:ea typeface="ＭＳ Ｐゴシック" charset="-128"/>
                <a:cs typeface="ＭＳ Ｐゴシック" charset="-128"/>
              </a:rPr>
              <a:t>P2.1: time-evolving graphs</a:t>
            </a:r>
          </a:p>
          <a:p>
            <a:pPr lvl="1"/>
            <a:r>
              <a:rPr lang="en-US" dirty="0" smtClean="0">
                <a:ea typeface="ＭＳ Ｐゴシック" charset="-128"/>
                <a:cs typeface="ＭＳ Ｐゴシック" charset="-128"/>
              </a:rPr>
              <a:t>[P2.2: with side information (‘coupled’ M.T.F.)</a:t>
            </a:r>
          </a:p>
          <a:p>
            <a:pPr lvl="1"/>
            <a:r>
              <a:rPr lang="en-US" dirty="0" smtClean="0">
                <a:ea typeface="ＭＳ Ｐゴシック" charset="-128"/>
                <a:cs typeface="ＭＳ Ｐゴシック" charset="-128"/>
              </a:rPr>
              <a:t>Speed]</a:t>
            </a:r>
          </a:p>
          <a:p>
            <a:r>
              <a:rPr lang="en-US" dirty="0" smtClean="0">
                <a:ea typeface="ＭＳ Ｐゴシック" charset="-128"/>
                <a:cs typeface="ＭＳ Ｐゴシック" charset="-128"/>
              </a:rPr>
              <a:t>Part#3: time sequences</a:t>
            </a:r>
          </a:p>
          <a:p>
            <a:r>
              <a:rPr lang="en-US" dirty="0" smtClean="0">
                <a:ea typeface="ＭＳ Ｐゴシック" charset="-128"/>
                <a:cs typeface="ＭＳ Ｐゴシック" charset="-128"/>
              </a:rPr>
              <a:t>Conclusions</a:t>
            </a:r>
          </a:p>
        </p:txBody>
      </p:sp>
      <p:sp>
        <p:nvSpPr>
          <p:cNvPr id="22534" name="AutoShape 4"/>
          <p:cNvSpPr>
            <a:spLocks noChangeArrowheads="1"/>
          </p:cNvSpPr>
          <p:nvPr/>
        </p:nvSpPr>
        <p:spPr bwMode="auto">
          <a:xfrm>
            <a:off x="201613" y="3283743"/>
            <a:ext cx="377825" cy="290513"/>
          </a:xfrm>
          <a:prstGeom prst="rightArrow">
            <a:avLst>
              <a:gd name="adj1" fmla="val 50000"/>
              <a:gd name="adj2" fmla="val 32514"/>
            </a:avLst>
          </a:prstGeom>
          <a:solidFill>
            <a:schemeClr val="tx2"/>
          </a:solidFill>
          <a:ln w="28575">
            <a:solidFill>
              <a:schemeClr val="tx2"/>
            </a:solidFill>
            <a:miter lim="800000"/>
            <a:headEnd type="none" w="sm" len="sm"/>
            <a:tailEnd/>
          </a:ln>
        </p:spPr>
        <p:txBody>
          <a:bodyPr wrap="none" anchor="ctr">
            <a:prstTxWarp prst="textNoShape">
              <a:avLst/>
            </a:prstTxWarp>
          </a:bodyPr>
          <a:lstStyle/>
          <a:p>
            <a:endParaRPr lang="en-US"/>
          </a:p>
        </p:txBody>
      </p:sp>
      <p:sp>
        <p:nvSpPr>
          <p:cNvPr id="22535" name="Date Placeholder 7"/>
          <p:cNvSpPr>
            <a:spLocks noGrp="1"/>
          </p:cNvSpPr>
          <p:nvPr>
            <p:ph type="dt" sz="quarter" idx="10"/>
          </p:nvPr>
        </p:nvSpPr>
        <p:spPr>
          <a:noFill/>
        </p:spPr>
        <p:txBody>
          <a:bodyPr/>
          <a:lstStyle/>
          <a:p>
            <a:r>
              <a:rPr lang="en-US" smtClean="0"/>
              <a:t>Google, Aug '16</a:t>
            </a:r>
            <a:endParaRPr lang="en-US"/>
          </a:p>
        </p:txBody>
      </p:sp>
      <p:pic>
        <p:nvPicPr>
          <p:cNvPr id="8" name="Picture 7" descr="energygen-roads.jpg"/>
          <p:cNvPicPr>
            <a:picLocks noChangeAspect="1"/>
          </p:cNvPicPr>
          <p:nvPr/>
        </p:nvPicPr>
        <p:blipFill>
          <a:blip r:embed="rId2"/>
          <a:srcRect/>
          <a:stretch>
            <a:fillRect/>
          </a:stretch>
        </p:blipFill>
        <p:spPr bwMode="auto">
          <a:xfrm>
            <a:off x="6267450" y="1371600"/>
            <a:ext cx="2457450" cy="121285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Google, Aug '16</a:t>
            </a:r>
            <a:endParaRPr lang="en-US"/>
          </a:p>
        </p:txBody>
      </p:sp>
      <p:sp>
        <p:nvSpPr>
          <p:cNvPr id="5" name="Footer Placeholder 4"/>
          <p:cNvSpPr>
            <a:spLocks noGrp="1"/>
          </p:cNvSpPr>
          <p:nvPr>
            <p:ph type="ftr" sz="quarter" idx="11"/>
          </p:nvPr>
        </p:nvSpPr>
        <p:spPr/>
        <p:txBody>
          <a:bodyPr/>
          <a:lstStyle/>
          <a:p>
            <a:pPr>
              <a:defRPr/>
            </a:pPr>
            <a:r>
              <a:rPr lang="en-US" smtClean="0"/>
              <a:t>(c) 2016,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46</a:t>
            </a:fld>
            <a:endParaRPr lang="en-US"/>
          </a:p>
        </p:txBody>
      </p:sp>
      <p:sp>
        <p:nvSpPr>
          <p:cNvPr id="7" name="TextBox 6"/>
          <p:cNvSpPr txBox="1"/>
          <p:nvPr/>
        </p:nvSpPr>
        <p:spPr>
          <a:xfrm>
            <a:off x="944054" y="2151727"/>
            <a:ext cx="7255913" cy="3785652"/>
          </a:xfrm>
          <a:prstGeom prst="rect">
            <a:avLst/>
          </a:prstGeom>
          <a:solidFill>
            <a:schemeClr val="tx2"/>
          </a:solidFill>
        </p:spPr>
        <p:txBody>
          <a:bodyPr wrap="none" rtlCol="0">
            <a:spAutoFit/>
          </a:bodyPr>
          <a:lstStyle/>
          <a:p>
            <a:r>
              <a:rPr lang="en-US" sz="8000" dirty="0" smtClean="0">
                <a:solidFill>
                  <a:schemeClr val="bg1"/>
                </a:solidFill>
              </a:rPr>
              <a:t>Part 2:</a:t>
            </a:r>
          </a:p>
          <a:p>
            <a:r>
              <a:rPr lang="en-US" sz="8000" dirty="0" smtClean="0">
                <a:solidFill>
                  <a:schemeClr val="bg1"/>
                </a:solidFill>
              </a:rPr>
              <a:t>Time evolving </a:t>
            </a:r>
          </a:p>
          <a:p>
            <a:r>
              <a:rPr lang="en-US" sz="8000" dirty="0" smtClean="0">
                <a:solidFill>
                  <a:schemeClr val="bg1"/>
                </a:solidFill>
              </a:rPr>
              <a:t>graphs; tensors</a:t>
            </a:r>
            <a:endParaRPr lang="en-US" sz="8000" dirty="0">
              <a:solidFill>
                <a:schemeClr val="bg1"/>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Graphs over time -&gt; tensors!</a:t>
            </a:r>
            <a:endParaRPr lang="en-US" dirty="0"/>
          </a:p>
        </p:txBody>
      </p:sp>
      <p:sp>
        <p:nvSpPr>
          <p:cNvPr id="3" name="Content Placeholder 2"/>
          <p:cNvSpPr>
            <a:spLocks noGrp="1"/>
          </p:cNvSpPr>
          <p:nvPr>
            <p:ph idx="1"/>
          </p:nvPr>
        </p:nvSpPr>
        <p:spPr/>
        <p:txBody>
          <a:bodyPr/>
          <a:lstStyle/>
          <a:p>
            <a:r>
              <a:rPr lang="en-US" dirty="0" smtClean="0"/>
              <a:t>Problem #2.1:</a:t>
            </a:r>
          </a:p>
          <a:p>
            <a:pPr lvl="1"/>
            <a:r>
              <a:rPr lang="en-US" dirty="0" smtClean="0"/>
              <a:t>Given who calls whom, and when</a:t>
            </a:r>
          </a:p>
          <a:p>
            <a:pPr lvl="1"/>
            <a:r>
              <a:rPr lang="en-US" dirty="0" smtClean="0"/>
              <a:t>Find patterns / anomalies</a:t>
            </a:r>
            <a:endParaRPr lang="en-US" dirty="0"/>
          </a:p>
        </p:txBody>
      </p:sp>
      <p:sp>
        <p:nvSpPr>
          <p:cNvPr id="4" name="Date Placeholder 3"/>
          <p:cNvSpPr>
            <a:spLocks noGrp="1"/>
          </p:cNvSpPr>
          <p:nvPr>
            <p:ph type="dt" sz="half" idx="10"/>
          </p:nvPr>
        </p:nvSpPr>
        <p:spPr/>
        <p:txBody>
          <a:bodyPr/>
          <a:lstStyle/>
          <a:p>
            <a:pPr>
              <a:defRPr/>
            </a:pPr>
            <a:r>
              <a:rPr lang="en-US" smtClean="0"/>
              <a:t>Google, Aug '16</a:t>
            </a:r>
            <a:endParaRPr lang="en-US"/>
          </a:p>
        </p:txBody>
      </p:sp>
      <p:sp>
        <p:nvSpPr>
          <p:cNvPr id="5" name="Footer Placeholder 4"/>
          <p:cNvSpPr>
            <a:spLocks noGrp="1"/>
          </p:cNvSpPr>
          <p:nvPr>
            <p:ph type="ftr" sz="quarter" idx="11"/>
          </p:nvPr>
        </p:nvSpPr>
        <p:spPr/>
        <p:txBody>
          <a:bodyPr/>
          <a:lstStyle/>
          <a:p>
            <a:pPr>
              <a:defRPr/>
            </a:pPr>
            <a:r>
              <a:rPr lang="en-US" smtClean="0"/>
              <a:t>(c) 2016,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47</a:t>
            </a:fld>
            <a:endParaRPr lang="en-US" dirty="0"/>
          </a:p>
        </p:txBody>
      </p:sp>
      <p:sp>
        <p:nvSpPr>
          <p:cNvPr id="7" name="Rectangle 6"/>
          <p:cNvSpPr/>
          <p:nvPr/>
        </p:nvSpPr>
        <p:spPr bwMode="auto">
          <a:xfrm>
            <a:off x="1676400" y="4356100"/>
            <a:ext cx="1168400" cy="1320800"/>
          </a:xfrm>
          <a:prstGeom prst="rect">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9" name="TextBox 8"/>
          <p:cNvSpPr txBox="1"/>
          <p:nvPr/>
        </p:nvSpPr>
        <p:spPr>
          <a:xfrm>
            <a:off x="274798" y="4597400"/>
            <a:ext cx="981271" cy="492443"/>
          </a:xfrm>
          <a:prstGeom prst="rect">
            <a:avLst/>
          </a:prstGeom>
          <a:noFill/>
        </p:spPr>
        <p:txBody>
          <a:bodyPr wrap="none" rtlCol="0">
            <a:spAutoFit/>
          </a:bodyPr>
          <a:lstStyle/>
          <a:p>
            <a:r>
              <a:rPr lang="en-US" dirty="0" smtClean="0"/>
              <a:t>smith</a:t>
            </a:r>
            <a:endParaRPr lang="en-US" dirty="0"/>
          </a:p>
        </p:txBody>
      </p:sp>
      <p:sp>
        <p:nvSpPr>
          <p:cNvPr id="11" name="TextBox 10"/>
          <p:cNvSpPr txBox="1"/>
          <p:nvPr/>
        </p:nvSpPr>
        <p:spPr>
          <a:xfrm rot="19955723">
            <a:off x="2099838" y="3627962"/>
            <a:ext cx="1378277" cy="492443"/>
          </a:xfrm>
          <a:prstGeom prst="rect">
            <a:avLst/>
          </a:prstGeom>
          <a:noFill/>
        </p:spPr>
        <p:txBody>
          <a:bodyPr wrap="none" rtlCol="0">
            <a:spAutoFit/>
          </a:bodyPr>
          <a:lstStyle/>
          <a:p>
            <a:r>
              <a:rPr lang="en-US" dirty="0" err="1" smtClean="0"/>
              <a:t>johnson</a:t>
            </a:r>
            <a:endParaRPr lang="en-US" dirty="0"/>
          </a:p>
        </p:txBody>
      </p:sp>
      <p:sp>
        <p:nvSpPr>
          <p:cNvPr id="12" name="Rectangle 11"/>
          <p:cNvSpPr/>
          <p:nvPr/>
        </p:nvSpPr>
        <p:spPr bwMode="auto">
          <a:xfrm>
            <a:off x="1676400" y="4775200"/>
            <a:ext cx="1155700" cy="127000"/>
          </a:xfrm>
          <a:prstGeom prst="rect">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3" name="Rectangle 12"/>
          <p:cNvSpPr/>
          <p:nvPr/>
        </p:nvSpPr>
        <p:spPr bwMode="auto">
          <a:xfrm>
            <a:off x="2425700" y="4356100"/>
            <a:ext cx="114300" cy="1333500"/>
          </a:xfrm>
          <a:prstGeom prst="rect">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4" name="Rectangle 13"/>
          <p:cNvSpPr/>
          <p:nvPr/>
        </p:nvSpPr>
        <p:spPr bwMode="auto">
          <a:xfrm>
            <a:off x="2438400" y="4775200"/>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Graphs over time -&gt; tensors!</a:t>
            </a:r>
            <a:endParaRPr lang="en-US" dirty="0"/>
          </a:p>
        </p:txBody>
      </p:sp>
      <p:sp>
        <p:nvSpPr>
          <p:cNvPr id="3" name="Content Placeholder 2"/>
          <p:cNvSpPr>
            <a:spLocks noGrp="1"/>
          </p:cNvSpPr>
          <p:nvPr>
            <p:ph idx="1"/>
          </p:nvPr>
        </p:nvSpPr>
        <p:spPr/>
        <p:txBody>
          <a:bodyPr/>
          <a:lstStyle/>
          <a:p>
            <a:r>
              <a:rPr lang="en-US" dirty="0" smtClean="0"/>
              <a:t>Problem #2.1:</a:t>
            </a:r>
          </a:p>
          <a:p>
            <a:pPr lvl="1"/>
            <a:r>
              <a:rPr lang="en-US" dirty="0" smtClean="0"/>
              <a:t>Given who calls whom, and when</a:t>
            </a:r>
          </a:p>
          <a:p>
            <a:pPr lvl="1"/>
            <a:r>
              <a:rPr lang="en-US" dirty="0" smtClean="0"/>
              <a:t>Find patterns / anomalies</a:t>
            </a:r>
            <a:endParaRPr lang="en-US" dirty="0"/>
          </a:p>
        </p:txBody>
      </p:sp>
      <p:sp>
        <p:nvSpPr>
          <p:cNvPr id="4" name="Date Placeholder 3"/>
          <p:cNvSpPr>
            <a:spLocks noGrp="1"/>
          </p:cNvSpPr>
          <p:nvPr>
            <p:ph type="dt" sz="half" idx="10"/>
          </p:nvPr>
        </p:nvSpPr>
        <p:spPr/>
        <p:txBody>
          <a:bodyPr/>
          <a:lstStyle/>
          <a:p>
            <a:pPr>
              <a:defRPr/>
            </a:pPr>
            <a:r>
              <a:rPr lang="en-US" smtClean="0"/>
              <a:t>Google, Aug '16</a:t>
            </a:r>
            <a:endParaRPr lang="en-US"/>
          </a:p>
        </p:txBody>
      </p:sp>
      <p:sp>
        <p:nvSpPr>
          <p:cNvPr id="5" name="Footer Placeholder 4"/>
          <p:cNvSpPr>
            <a:spLocks noGrp="1"/>
          </p:cNvSpPr>
          <p:nvPr>
            <p:ph type="ftr" sz="quarter" idx="11"/>
          </p:nvPr>
        </p:nvSpPr>
        <p:spPr/>
        <p:txBody>
          <a:bodyPr/>
          <a:lstStyle/>
          <a:p>
            <a:pPr>
              <a:defRPr/>
            </a:pPr>
            <a:r>
              <a:rPr lang="en-US" smtClean="0"/>
              <a:t>(c) 2016,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48</a:t>
            </a:fld>
            <a:endParaRPr lang="en-US"/>
          </a:p>
        </p:txBody>
      </p:sp>
      <p:sp>
        <p:nvSpPr>
          <p:cNvPr id="7" name="Rectangle 6"/>
          <p:cNvSpPr/>
          <p:nvPr/>
        </p:nvSpPr>
        <p:spPr bwMode="auto">
          <a:xfrm>
            <a:off x="1676400" y="43561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2" name="Rectangle 11"/>
          <p:cNvSpPr/>
          <p:nvPr/>
        </p:nvSpPr>
        <p:spPr bwMode="auto">
          <a:xfrm>
            <a:off x="2438400" y="4775200"/>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3" name="Rectangle 12"/>
          <p:cNvSpPr/>
          <p:nvPr/>
        </p:nvSpPr>
        <p:spPr bwMode="auto">
          <a:xfrm>
            <a:off x="1930413" y="4775203"/>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4" name="Rectangle 13"/>
          <p:cNvSpPr/>
          <p:nvPr/>
        </p:nvSpPr>
        <p:spPr bwMode="auto">
          <a:xfrm>
            <a:off x="2675468" y="4775206"/>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5" name="Rectangle 14"/>
          <p:cNvSpPr/>
          <p:nvPr/>
        </p:nvSpPr>
        <p:spPr bwMode="auto">
          <a:xfrm>
            <a:off x="1811888" y="5232400"/>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6" name="Rectangle 15"/>
          <p:cNvSpPr/>
          <p:nvPr/>
        </p:nvSpPr>
        <p:spPr bwMode="auto">
          <a:xfrm>
            <a:off x="2032014" y="5012268"/>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7" name="Rectangle 16"/>
          <p:cNvSpPr/>
          <p:nvPr/>
        </p:nvSpPr>
        <p:spPr bwMode="auto">
          <a:xfrm>
            <a:off x="2235213" y="4487348"/>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8" name="Rectangle 17"/>
          <p:cNvSpPr/>
          <p:nvPr/>
        </p:nvSpPr>
        <p:spPr bwMode="auto">
          <a:xfrm>
            <a:off x="2387613" y="5503331"/>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9" name="Rectangle 18"/>
          <p:cNvSpPr/>
          <p:nvPr/>
        </p:nvSpPr>
        <p:spPr bwMode="auto">
          <a:xfrm>
            <a:off x="2540013" y="5384803"/>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bwMode="auto">
          <a:xfrm>
            <a:off x="1816100" y="41910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 name="Title 1"/>
          <p:cNvSpPr>
            <a:spLocks noGrp="1"/>
          </p:cNvSpPr>
          <p:nvPr>
            <p:ph type="title"/>
          </p:nvPr>
        </p:nvSpPr>
        <p:spPr/>
        <p:txBody>
          <a:bodyPr/>
          <a:lstStyle/>
          <a:p>
            <a:r>
              <a:rPr lang="en-US" dirty="0" smtClean="0"/>
              <a:t>Graphs over time -&gt; tensors!</a:t>
            </a:r>
            <a:endParaRPr lang="en-US" dirty="0"/>
          </a:p>
        </p:txBody>
      </p:sp>
      <p:sp>
        <p:nvSpPr>
          <p:cNvPr id="3" name="Content Placeholder 2"/>
          <p:cNvSpPr>
            <a:spLocks noGrp="1"/>
          </p:cNvSpPr>
          <p:nvPr>
            <p:ph idx="1"/>
          </p:nvPr>
        </p:nvSpPr>
        <p:spPr/>
        <p:txBody>
          <a:bodyPr/>
          <a:lstStyle/>
          <a:p>
            <a:r>
              <a:rPr lang="en-US" dirty="0" smtClean="0"/>
              <a:t>Problem #2.1:</a:t>
            </a:r>
          </a:p>
          <a:p>
            <a:pPr lvl="1"/>
            <a:r>
              <a:rPr lang="en-US" dirty="0" smtClean="0"/>
              <a:t>Given who calls whom, and when</a:t>
            </a:r>
          </a:p>
          <a:p>
            <a:pPr lvl="1"/>
            <a:r>
              <a:rPr lang="en-US" dirty="0" smtClean="0"/>
              <a:t>Find patterns / anomalies</a:t>
            </a:r>
            <a:endParaRPr lang="en-US" dirty="0"/>
          </a:p>
        </p:txBody>
      </p:sp>
      <p:sp>
        <p:nvSpPr>
          <p:cNvPr id="4" name="Date Placeholder 3"/>
          <p:cNvSpPr>
            <a:spLocks noGrp="1"/>
          </p:cNvSpPr>
          <p:nvPr>
            <p:ph type="dt" sz="half" idx="10"/>
          </p:nvPr>
        </p:nvSpPr>
        <p:spPr/>
        <p:txBody>
          <a:bodyPr/>
          <a:lstStyle/>
          <a:p>
            <a:pPr>
              <a:defRPr/>
            </a:pPr>
            <a:r>
              <a:rPr lang="en-US" smtClean="0"/>
              <a:t>Google, Aug '16</a:t>
            </a:r>
            <a:endParaRPr lang="en-US"/>
          </a:p>
        </p:txBody>
      </p:sp>
      <p:sp>
        <p:nvSpPr>
          <p:cNvPr id="5" name="Footer Placeholder 4"/>
          <p:cNvSpPr>
            <a:spLocks noGrp="1"/>
          </p:cNvSpPr>
          <p:nvPr>
            <p:ph type="ftr" sz="quarter" idx="11"/>
          </p:nvPr>
        </p:nvSpPr>
        <p:spPr/>
        <p:txBody>
          <a:bodyPr/>
          <a:lstStyle/>
          <a:p>
            <a:pPr>
              <a:defRPr/>
            </a:pPr>
            <a:r>
              <a:rPr lang="en-US" smtClean="0"/>
              <a:t>(c) 2016,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49</a:t>
            </a:fld>
            <a:endParaRPr lang="en-US"/>
          </a:p>
        </p:txBody>
      </p:sp>
      <p:sp>
        <p:nvSpPr>
          <p:cNvPr id="7" name="Rectangle 6"/>
          <p:cNvSpPr/>
          <p:nvPr/>
        </p:nvSpPr>
        <p:spPr bwMode="auto">
          <a:xfrm>
            <a:off x="1676400" y="43561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grpSp>
        <p:nvGrpSpPr>
          <p:cNvPr id="8" name="Group 22"/>
          <p:cNvGrpSpPr/>
          <p:nvPr/>
        </p:nvGrpSpPr>
        <p:grpSpPr>
          <a:xfrm>
            <a:off x="1811888" y="4487348"/>
            <a:ext cx="965180" cy="1130283"/>
            <a:chOff x="1811888" y="4487348"/>
            <a:chExt cx="965180" cy="1130283"/>
          </a:xfrm>
        </p:grpSpPr>
        <p:sp>
          <p:nvSpPr>
            <p:cNvPr id="12" name="Rectangle 11"/>
            <p:cNvSpPr/>
            <p:nvPr/>
          </p:nvSpPr>
          <p:spPr bwMode="auto">
            <a:xfrm>
              <a:off x="2438400" y="4775200"/>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3" name="Rectangle 12"/>
            <p:cNvSpPr/>
            <p:nvPr/>
          </p:nvSpPr>
          <p:spPr bwMode="auto">
            <a:xfrm>
              <a:off x="1930413" y="4775203"/>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4" name="Rectangle 13"/>
            <p:cNvSpPr/>
            <p:nvPr/>
          </p:nvSpPr>
          <p:spPr bwMode="auto">
            <a:xfrm>
              <a:off x="2675468" y="4775206"/>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5" name="Rectangle 14"/>
            <p:cNvSpPr/>
            <p:nvPr/>
          </p:nvSpPr>
          <p:spPr bwMode="auto">
            <a:xfrm>
              <a:off x="1811888" y="5232400"/>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6" name="Rectangle 15"/>
            <p:cNvSpPr/>
            <p:nvPr/>
          </p:nvSpPr>
          <p:spPr bwMode="auto">
            <a:xfrm>
              <a:off x="2032014" y="5012268"/>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7" name="Rectangle 16"/>
            <p:cNvSpPr/>
            <p:nvPr/>
          </p:nvSpPr>
          <p:spPr bwMode="auto">
            <a:xfrm>
              <a:off x="2235213" y="4487348"/>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8" name="Rectangle 17"/>
            <p:cNvSpPr/>
            <p:nvPr/>
          </p:nvSpPr>
          <p:spPr bwMode="auto">
            <a:xfrm>
              <a:off x="2387613" y="5503331"/>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9" name="Rectangle 18"/>
            <p:cNvSpPr/>
            <p:nvPr/>
          </p:nvSpPr>
          <p:spPr bwMode="auto">
            <a:xfrm>
              <a:off x="2540013" y="5384803"/>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grpSp>
      <p:sp>
        <p:nvSpPr>
          <p:cNvPr id="21" name="TextBox 20"/>
          <p:cNvSpPr txBox="1"/>
          <p:nvPr/>
        </p:nvSpPr>
        <p:spPr>
          <a:xfrm>
            <a:off x="200627" y="4216400"/>
            <a:ext cx="833281" cy="492443"/>
          </a:xfrm>
          <a:prstGeom prst="rect">
            <a:avLst/>
          </a:prstGeom>
          <a:noFill/>
        </p:spPr>
        <p:txBody>
          <a:bodyPr wrap="none" rtlCol="0">
            <a:spAutoFit/>
          </a:bodyPr>
          <a:lstStyle/>
          <a:p>
            <a:r>
              <a:rPr lang="en-US" dirty="0" smtClean="0"/>
              <a:t>Mon</a:t>
            </a:r>
            <a:endParaRPr lang="en-US" dirty="0"/>
          </a:p>
        </p:txBody>
      </p:sp>
      <p:sp>
        <p:nvSpPr>
          <p:cNvPr id="22" name="TextBox 21"/>
          <p:cNvSpPr txBox="1"/>
          <p:nvPr/>
        </p:nvSpPr>
        <p:spPr>
          <a:xfrm>
            <a:off x="802651" y="3860800"/>
            <a:ext cx="746832" cy="492443"/>
          </a:xfrm>
          <a:prstGeom prst="rect">
            <a:avLst/>
          </a:prstGeom>
          <a:noFill/>
        </p:spPr>
        <p:txBody>
          <a:bodyPr wrap="none" rtlCol="0">
            <a:spAutoFit/>
          </a:bodyPr>
          <a:lstStyle/>
          <a:p>
            <a:r>
              <a:rPr lang="en-US" dirty="0" smtClean="0"/>
              <a:t>Tue</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ooter Placeholder 5"/>
          <p:cNvSpPr>
            <a:spLocks noGrp="1"/>
          </p:cNvSpPr>
          <p:nvPr>
            <p:ph type="ftr" sz="quarter" idx="11"/>
          </p:nvPr>
        </p:nvSpPr>
        <p:spPr>
          <a:noFill/>
        </p:spPr>
        <p:txBody>
          <a:bodyPr/>
          <a:lstStyle/>
          <a:p>
            <a:r>
              <a:rPr lang="en-US" smtClean="0"/>
              <a:t>(c) 2014, C. Faloutsos</a:t>
            </a:r>
            <a:endParaRPr lang="en-US"/>
          </a:p>
        </p:txBody>
      </p:sp>
      <p:sp>
        <p:nvSpPr>
          <p:cNvPr id="23555" name="Slide Number Placeholder 6"/>
          <p:cNvSpPr>
            <a:spLocks noGrp="1"/>
          </p:cNvSpPr>
          <p:nvPr>
            <p:ph type="sldNum" sz="quarter" idx="12"/>
          </p:nvPr>
        </p:nvSpPr>
        <p:spPr>
          <a:noFill/>
        </p:spPr>
        <p:txBody>
          <a:bodyPr/>
          <a:lstStyle/>
          <a:p>
            <a:fld id="{60385EB5-65FE-4545-A2DC-623AEAD8C7E4}" type="slidenum">
              <a:rPr lang="en-US" smtClean="0"/>
              <a:pPr/>
              <a:t>5</a:t>
            </a:fld>
            <a:endParaRPr lang="en-US" smtClean="0"/>
          </a:p>
        </p:txBody>
      </p:sp>
      <p:sp>
        <p:nvSpPr>
          <p:cNvPr id="23556" name="Rectangle 1026"/>
          <p:cNvSpPr>
            <a:spLocks noGrp="1" noChangeArrowheads="1"/>
          </p:cNvSpPr>
          <p:nvPr>
            <p:ph type="title"/>
          </p:nvPr>
        </p:nvSpPr>
        <p:spPr/>
        <p:txBody>
          <a:bodyPr lIns="82945" tIns="41473" rIns="82945" bIns="41473" anchor="t"/>
          <a:lstStyle/>
          <a:p>
            <a:pPr defTabSz="912813"/>
            <a:r>
              <a:rPr lang="en-US">
                <a:ea typeface="ＭＳ Ｐゴシック" charset="-128"/>
                <a:cs typeface="ＭＳ Ｐゴシック" charset="-128"/>
              </a:rPr>
              <a:t>Graphs - why should we care?</a:t>
            </a:r>
          </a:p>
        </p:txBody>
      </p:sp>
      <p:sp>
        <p:nvSpPr>
          <p:cNvPr id="23563" name="Date Placeholder 13"/>
          <p:cNvSpPr>
            <a:spLocks noGrp="1"/>
          </p:cNvSpPr>
          <p:nvPr>
            <p:ph type="dt" sz="quarter" idx="10"/>
          </p:nvPr>
        </p:nvSpPr>
        <p:spPr>
          <a:noFill/>
        </p:spPr>
        <p:txBody>
          <a:bodyPr/>
          <a:lstStyle/>
          <a:p>
            <a:r>
              <a:rPr lang="en-US" smtClean="0"/>
              <a:t>UNM</a:t>
            </a:r>
            <a:endParaRPr lang="en-US"/>
          </a:p>
        </p:txBody>
      </p:sp>
      <p:pic>
        <p:nvPicPr>
          <p:cNvPr id="7" name="Picture 6" descr="www-logo-1198.png"/>
          <p:cNvPicPr>
            <a:picLocks noChangeAspect="1"/>
          </p:cNvPicPr>
          <p:nvPr/>
        </p:nvPicPr>
        <p:blipFill>
          <a:blip r:embed="rId3"/>
          <a:stretch>
            <a:fillRect/>
          </a:stretch>
        </p:blipFill>
        <p:spPr>
          <a:xfrm>
            <a:off x="508000" y="2006600"/>
            <a:ext cx="2311400" cy="2311400"/>
          </a:xfrm>
          <a:prstGeom prst="rect">
            <a:avLst/>
          </a:prstGeom>
        </p:spPr>
      </p:pic>
      <p:sp>
        <p:nvSpPr>
          <p:cNvPr id="9" name="TextBox 8"/>
          <p:cNvSpPr txBox="1"/>
          <p:nvPr/>
        </p:nvSpPr>
        <p:spPr>
          <a:xfrm>
            <a:off x="0" y="5575300"/>
            <a:ext cx="9144000" cy="1292662"/>
          </a:xfrm>
          <a:prstGeom prst="rect">
            <a:avLst/>
          </a:prstGeom>
          <a:solidFill>
            <a:srgbClr val="FF6600"/>
          </a:solidFill>
        </p:spPr>
        <p:txBody>
          <a:bodyPr wrap="square" rtlCol="0">
            <a:spAutoFit/>
          </a:bodyPr>
          <a:lstStyle/>
          <a:p>
            <a:pPr algn="just"/>
            <a:r>
              <a:rPr lang="en-US" dirty="0" smtClean="0">
                <a:solidFill>
                  <a:schemeClr val="bg1"/>
                </a:solidFill>
              </a:rPr>
              <a:t>U Kang, Jay-Yoon Lee, </a:t>
            </a:r>
            <a:r>
              <a:rPr lang="en-US" dirty="0" err="1" smtClean="0">
                <a:solidFill>
                  <a:schemeClr val="bg1"/>
                </a:solidFill>
              </a:rPr>
              <a:t>Danai</a:t>
            </a:r>
            <a:r>
              <a:rPr lang="en-US" dirty="0" smtClean="0">
                <a:solidFill>
                  <a:schemeClr val="bg1"/>
                </a:solidFill>
              </a:rPr>
              <a:t> </a:t>
            </a:r>
            <a:r>
              <a:rPr lang="en-US" dirty="0" err="1" smtClean="0">
                <a:solidFill>
                  <a:schemeClr val="bg1"/>
                </a:solidFill>
              </a:rPr>
              <a:t>Koutra</a:t>
            </a:r>
            <a:r>
              <a:rPr lang="en-US" dirty="0" smtClean="0">
                <a:solidFill>
                  <a:schemeClr val="bg1"/>
                </a:solidFill>
              </a:rPr>
              <a:t>, and Christos </a:t>
            </a:r>
            <a:r>
              <a:rPr lang="en-US" dirty="0" err="1" smtClean="0">
                <a:solidFill>
                  <a:schemeClr val="bg1"/>
                </a:solidFill>
              </a:rPr>
              <a:t>Faloutsos</a:t>
            </a:r>
            <a:r>
              <a:rPr lang="en-US" dirty="0" smtClean="0">
                <a:solidFill>
                  <a:schemeClr val="bg1"/>
                </a:solidFill>
              </a:rPr>
              <a:t>.</a:t>
            </a:r>
            <a:r>
              <a:rPr lang="en-US" i="1" dirty="0" smtClean="0">
                <a:solidFill>
                  <a:schemeClr val="bg1"/>
                </a:solidFill>
              </a:rPr>
              <a:t> Net-Ray: Visualizing and Mining Billion-Scale Graphs</a:t>
            </a:r>
            <a:r>
              <a:rPr lang="en-US" dirty="0" smtClean="0">
                <a:solidFill>
                  <a:schemeClr val="bg1"/>
                </a:solidFill>
              </a:rPr>
              <a:t> PAKDD 2014, Tainan, Taiwan. </a:t>
            </a:r>
            <a:endParaRPr lang="en-US" dirty="0">
              <a:solidFill>
                <a:schemeClr val="bg1"/>
              </a:solidFill>
            </a:endParaRPr>
          </a:p>
        </p:txBody>
      </p:sp>
      <p:sp>
        <p:nvSpPr>
          <p:cNvPr id="10" name="TextBox 9"/>
          <p:cNvSpPr txBox="1"/>
          <p:nvPr/>
        </p:nvSpPr>
        <p:spPr>
          <a:xfrm>
            <a:off x="5178508" y="4025900"/>
            <a:ext cx="3492863" cy="1292662"/>
          </a:xfrm>
          <a:prstGeom prst="rect">
            <a:avLst/>
          </a:prstGeom>
          <a:noFill/>
        </p:spPr>
        <p:txBody>
          <a:bodyPr wrap="none" rtlCol="0">
            <a:spAutoFit/>
          </a:bodyPr>
          <a:lstStyle/>
          <a:p>
            <a:pPr algn="l"/>
            <a:r>
              <a:rPr lang="en-US" dirty="0" smtClean="0"/>
              <a:t>~1B nodes (web sites)</a:t>
            </a:r>
          </a:p>
          <a:p>
            <a:pPr algn="l"/>
            <a:r>
              <a:rPr lang="en-US" dirty="0" smtClean="0"/>
              <a:t>~6B edges (http links)</a:t>
            </a:r>
          </a:p>
          <a:p>
            <a:pPr algn="l"/>
            <a:r>
              <a:rPr lang="en-US" dirty="0" smtClean="0"/>
              <a:t>‘</a:t>
            </a:r>
            <a:r>
              <a:rPr lang="en-US" dirty="0" err="1" smtClean="0"/>
              <a:t>YahooWeb</a:t>
            </a:r>
            <a:r>
              <a:rPr lang="en-US" dirty="0" smtClean="0"/>
              <a:t> graph’</a:t>
            </a:r>
            <a:endParaRPr lang="en-US" dirty="0"/>
          </a:p>
        </p:txBody>
      </p:sp>
      <p:pic>
        <p:nvPicPr>
          <p:cNvPr id="11" name="Picture 10" descr="danae.jpg"/>
          <p:cNvPicPr>
            <a:picLocks noChangeAspect="1"/>
          </p:cNvPicPr>
          <p:nvPr/>
        </p:nvPicPr>
        <p:blipFill>
          <a:blip r:embed="rId4"/>
          <a:stretch>
            <a:fillRect/>
          </a:stretch>
        </p:blipFill>
        <p:spPr>
          <a:xfrm>
            <a:off x="3733800" y="4484449"/>
            <a:ext cx="927100" cy="990838"/>
          </a:xfrm>
          <a:prstGeom prst="rect">
            <a:avLst/>
          </a:prstGeom>
        </p:spPr>
      </p:pic>
      <p:pic>
        <p:nvPicPr>
          <p:cNvPr id="12" name="Picture 11" descr="jayyoonlee.jpg"/>
          <p:cNvPicPr>
            <a:picLocks noChangeAspect="1"/>
          </p:cNvPicPr>
          <p:nvPr/>
        </p:nvPicPr>
        <p:blipFill>
          <a:blip r:embed="rId5"/>
          <a:srcRect l="15228" r="10152" b="10152"/>
          <a:stretch>
            <a:fillRect/>
          </a:stretch>
        </p:blipFill>
        <p:spPr>
          <a:xfrm>
            <a:off x="2369829" y="4546600"/>
            <a:ext cx="769294" cy="926287"/>
          </a:xfrm>
          <a:prstGeom prst="rect">
            <a:avLst/>
          </a:prstGeom>
        </p:spPr>
      </p:pic>
      <p:pic>
        <p:nvPicPr>
          <p:cNvPr id="13" name="Picture 12" descr="ukang.jpg"/>
          <p:cNvPicPr>
            <a:picLocks noChangeAspect="1"/>
          </p:cNvPicPr>
          <p:nvPr/>
        </p:nvPicPr>
        <p:blipFill>
          <a:blip r:embed="rId6"/>
          <a:stretch>
            <a:fillRect/>
          </a:stretch>
        </p:blipFill>
        <p:spPr>
          <a:xfrm>
            <a:off x="798514" y="4494605"/>
            <a:ext cx="801686" cy="999202"/>
          </a:xfrm>
          <a:prstGeom prst="rect">
            <a:avLst/>
          </a:prstGeom>
        </p:spPr>
      </p:pic>
      <p:pic>
        <p:nvPicPr>
          <p:cNvPr id="15" name="Content Placeholder 14" descr="netray2.jpg"/>
          <p:cNvPicPr>
            <a:picLocks noGrp="1" noChangeAspect="1"/>
          </p:cNvPicPr>
          <p:nvPr>
            <p:ph sz="half" idx="1"/>
          </p:nvPr>
        </p:nvPicPr>
        <p:blipFill>
          <a:blip r:embed="rId7"/>
          <a:srcRect t="-49845" b="-49845"/>
          <a:stretch>
            <a:fillRect/>
          </a:stretch>
        </p:blipFill>
        <p:spPr>
          <a:xfrm>
            <a:off x="4648200" y="296333"/>
            <a:ext cx="3810000" cy="4648200"/>
          </a:xfrm>
        </p:spPr>
      </p:pic>
    </p:spTree>
    <p:extLst>
      <p:ext uri="{BB962C8B-B14F-4D97-AF65-F5344CB8AC3E}">
        <p14:creationId xmlns:p14="http://schemas.microsoft.com/office/powerpoint/2010/main" val="1894958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Graphs over time -&gt; tensors!</a:t>
            </a:r>
            <a:endParaRPr lang="en-US" dirty="0"/>
          </a:p>
        </p:txBody>
      </p:sp>
      <p:sp>
        <p:nvSpPr>
          <p:cNvPr id="3" name="Content Placeholder 2"/>
          <p:cNvSpPr>
            <a:spLocks noGrp="1"/>
          </p:cNvSpPr>
          <p:nvPr>
            <p:ph idx="1"/>
          </p:nvPr>
        </p:nvSpPr>
        <p:spPr/>
        <p:txBody>
          <a:bodyPr/>
          <a:lstStyle/>
          <a:p>
            <a:r>
              <a:rPr lang="en-US" dirty="0" smtClean="0"/>
              <a:t>Problem #2.1:</a:t>
            </a:r>
          </a:p>
          <a:p>
            <a:pPr lvl="1"/>
            <a:r>
              <a:rPr lang="en-US" dirty="0" smtClean="0"/>
              <a:t>Given who calls whom, and when</a:t>
            </a:r>
          </a:p>
          <a:p>
            <a:pPr lvl="1"/>
            <a:r>
              <a:rPr lang="en-US" dirty="0" smtClean="0"/>
              <a:t>Find patterns / anomalies</a:t>
            </a:r>
            <a:endParaRPr lang="en-US" dirty="0"/>
          </a:p>
        </p:txBody>
      </p:sp>
      <p:sp>
        <p:nvSpPr>
          <p:cNvPr id="4" name="Date Placeholder 3"/>
          <p:cNvSpPr>
            <a:spLocks noGrp="1"/>
          </p:cNvSpPr>
          <p:nvPr>
            <p:ph type="dt" sz="half" idx="10"/>
          </p:nvPr>
        </p:nvSpPr>
        <p:spPr/>
        <p:txBody>
          <a:bodyPr/>
          <a:lstStyle/>
          <a:p>
            <a:pPr>
              <a:defRPr/>
            </a:pPr>
            <a:r>
              <a:rPr lang="en-US" smtClean="0"/>
              <a:t>Google, Aug '16</a:t>
            </a:r>
            <a:endParaRPr lang="en-US"/>
          </a:p>
        </p:txBody>
      </p:sp>
      <p:sp>
        <p:nvSpPr>
          <p:cNvPr id="5" name="Footer Placeholder 4"/>
          <p:cNvSpPr>
            <a:spLocks noGrp="1"/>
          </p:cNvSpPr>
          <p:nvPr>
            <p:ph type="ftr" sz="quarter" idx="11"/>
          </p:nvPr>
        </p:nvSpPr>
        <p:spPr/>
        <p:txBody>
          <a:bodyPr/>
          <a:lstStyle/>
          <a:p>
            <a:pPr>
              <a:defRPr/>
            </a:pPr>
            <a:r>
              <a:rPr lang="en-US" smtClean="0"/>
              <a:t>(c) 2016,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50</a:t>
            </a:fld>
            <a:endParaRPr lang="en-US"/>
          </a:p>
        </p:txBody>
      </p:sp>
      <p:sp>
        <p:nvSpPr>
          <p:cNvPr id="11" name="Rectangle 10"/>
          <p:cNvSpPr/>
          <p:nvPr/>
        </p:nvSpPr>
        <p:spPr bwMode="auto">
          <a:xfrm>
            <a:off x="2171700" y="38354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0" name="Rectangle 9"/>
          <p:cNvSpPr/>
          <p:nvPr/>
        </p:nvSpPr>
        <p:spPr bwMode="auto">
          <a:xfrm>
            <a:off x="1981200" y="40259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9" name="Rectangle 8"/>
          <p:cNvSpPr/>
          <p:nvPr/>
        </p:nvSpPr>
        <p:spPr bwMode="auto">
          <a:xfrm>
            <a:off x="1816100" y="41910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7" name="Rectangle 6"/>
          <p:cNvSpPr/>
          <p:nvPr/>
        </p:nvSpPr>
        <p:spPr bwMode="auto">
          <a:xfrm>
            <a:off x="1676400" y="43561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2" name="TextBox 11"/>
          <p:cNvSpPr txBox="1"/>
          <p:nvPr/>
        </p:nvSpPr>
        <p:spPr>
          <a:xfrm>
            <a:off x="1634517" y="5803900"/>
            <a:ext cx="1055835" cy="492443"/>
          </a:xfrm>
          <a:prstGeom prst="rect">
            <a:avLst/>
          </a:prstGeom>
          <a:noFill/>
        </p:spPr>
        <p:txBody>
          <a:bodyPr wrap="none" rtlCol="0">
            <a:spAutoFit/>
          </a:bodyPr>
          <a:lstStyle/>
          <a:p>
            <a:r>
              <a:rPr lang="en-US" dirty="0" err="1" smtClean="0"/>
              <a:t>callee</a:t>
            </a:r>
            <a:endParaRPr lang="en-US" dirty="0"/>
          </a:p>
        </p:txBody>
      </p:sp>
      <p:sp>
        <p:nvSpPr>
          <p:cNvPr id="13" name="TextBox 12"/>
          <p:cNvSpPr txBox="1"/>
          <p:nvPr/>
        </p:nvSpPr>
        <p:spPr>
          <a:xfrm>
            <a:off x="401717" y="4584700"/>
            <a:ext cx="981434" cy="492443"/>
          </a:xfrm>
          <a:prstGeom prst="rect">
            <a:avLst/>
          </a:prstGeom>
          <a:noFill/>
        </p:spPr>
        <p:txBody>
          <a:bodyPr wrap="none" rtlCol="0">
            <a:spAutoFit/>
          </a:bodyPr>
          <a:lstStyle/>
          <a:p>
            <a:r>
              <a:rPr lang="en-US" dirty="0" smtClean="0"/>
              <a:t>caller</a:t>
            </a:r>
            <a:endParaRPr lang="en-US" dirty="0"/>
          </a:p>
        </p:txBody>
      </p:sp>
      <p:sp>
        <p:nvSpPr>
          <p:cNvPr id="14" name="TextBox 13"/>
          <p:cNvSpPr txBox="1"/>
          <p:nvPr/>
        </p:nvSpPr>
        <p:spPr>
          <a:xfrm rot="19049385">
            <a:off x="624855" y="3759200"/>
            <a:ext cx="814558" cy="492443"/>
          </a:xfrm>
          <a:prstGeom prst="rect">
            <a:avLst/>
          </a:prstGeom>
          <a:noFill/>
        </p:spPr>
        <p:txBody>
          <a:bodyPr wrap="none" rtlCol="0">
            <a:spAutoFit/>
          </a:bodyPr>
          <a:lstStyle/>
          <a:p>
            <a:r>
              <a:rPr lang="en-US" dirty="0" smtClean="0"/>
              <a:t>time</a:t>
            </a:r>
            <a:endParaRPr lang="en-US" dirty="0"/>
          </a:p>
        </p:txBody>
      </p:sp>
      <p:cxnSp>
        <p:nvCxnSpPr>
          <p:cNvPr id="16" name="Straight Connector 15"/>
          <p:cNvCxnSpPr/>
          <p:nvPr/>
        </p:nvCxnSpPr>
        <p:spPr bwMode="auto">
          <a:xfrm rot="5400000" flipH="1" flipV="1">
            <a:off x="1670050" y="3829050"/>
            <a:ext cx="533400" cy="520700"/>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7" name="Straight Connector 16"/>
          <p:cNvCxnSpPr/>
          <p:nvPr/>
        </p:nvCxnSpPr>
        <p:spPr bwMode="auto">
          <a:xfrm rot="5400000" flipH="1" flipV="1">
            <a:off x="2813050" y="3829050"/>
            <a:ext cx="533400" cy="520700"/>
          </a:xfrm>
          <a:prstGeom prst="line">
            <a:avLst/>
          </a:prstGeom>
          <a:solidFill>
            <a:schemeClr val="accent1"/>
          </a:solidFill>
          <a:ln w="3175" cap="flat" cmpd="sng" algn="ctr">
            <a:solidFill>
              <a:schemeClr val="tx1"/>
            </a:solidFill>
            <a:prstDash val="solid"/>
            <a:round/>
            <a:headEnd type="none" w="sm" len="sm"/>
            <a:tailEnd type="none" w="med" len="med"/>
          </a:ln>
          <a:effectLst/>
        </p:spPr>
      </p:cxnSp>
      <p:cxnSp>
        <p:nvCxnSpPr>
          <p:cNvPr id="18" name="Straight Connector 17"/>
          <p:cNvCxnSpPr/>
          <p:nvPr/>
        </p:nvCxnSpPr>
        <p:spPr bwMode="auto">
          <a:xfrm rot="5400000" flipH="1" flipV="1">
            <a:off x="2825750" y="5124450"/>
            <a:ext cx="533400" cy="520700"/>
          </a:xfrm>
          <a:prstGeom prst="line">
            <a:avLst/>
          </a:prstGeom>
          <a:solidFill>
            <a:schemeClr val="accent1"/>
          </a:solidFill>
          <a:ln w="3175" cap="flat" cmpd="sng" algn="ctr">
            <a:solidFill>
              <a:schemeClr val="tx1"/>
            </a:solidFill>
            <a:prstDash val="solid"/>
            <a:round/>
            <a:headEnd type="none" w="sm" len="sm"/>
            <a:tailEnd type="none" w="med" len="med"/>
          </a:ln>
          <a:effectLst/>
        </p:spPr>
      </p:cxnSp>
      <p:grpSp>
        <p:nvGrpSpPr>
          <p:cNvPr id="8" name="Group 18"/>
          <p:cNvGrpSpPr/>
          <p:nvPr/>
        </p:nvGrpSpPr>
        <p:grpSpPr>
          <a:xfrm>
            <a:off x="1811888" y="4487348"/>
            <a:ext cx="965180" cy="1130283"/>
            <a:chOff x="1811888" y="4487348"/>
            <a:chExt cx="965180" cy="1130283"/>
          </a:xfrm>
        </p:grpSpPr>
        <p:sp>
          <p:nvSpPr>
            <p:cNvPr id="20" name="Rectangle 19"/>
            <p:cNvSpPr/>
            <p:nvPr/>
          </p:nvSpPr>
          <p:spPr bwMode="auto">
            <a:xfrm>
              <a:off x="2438400" y="4775200"/>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1" name="Rectangle 20"/>
            <p:cNvSpPr/>
            <p:nvPr/>
          </p:nvSpPr>
          <p:spPr bwMode="auto">
            <a:xfrm>
              <a:off x="1930413" y="4775203"/>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2" name="Rectangle 21"/>
            <p:cNvSpPr/>
            <p:nvPr/>
          </p:nvSpPr>
          <p:spPr bwMode="auto">
            <a:xfrm>
              <a:off x="2675468" y="4775206"/>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3" name="Rectangle 22"/>
            <p:cNvSpPr/>
            <p:nvPr/>
          </p:nvSpPr>
          <p:spPr bwMode="auto">
            <a:xfrm>
              <a:off x="1811888" y="5232400"/>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4" name="Rectangle 23"/>
            <p:cNvSpPr/>
            <p:nvPr/>
          </p:nvSpPr>
          <p:spPr bwMode="auto">
            <a:xfrm>
              <a:off x="2032014" y="5012268"/>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5" name="Rectangle 24"/>
            <p:cNvSpPr/>
            <p:nvPr/>
          </p:nvSpPr>
          <p:spPr bwMode="auto">
            <a:xfrm>
              <a:off x="2235213" y="4487348"/>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6" name="Rectangle 25"/>
            <p:cNvSpPr/>
            <p:nvPr/>
          </p:nvSpPr>
          <p:spPr bwMode="auto">
            <a:xfrm>
              <a:off x="2387613" y="5503331"/>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7" name="Rectangle 26"/>
            <p:cNvSpPr/>
            <p:nvPr/>
          </p:nvSpPr>
          <p:spPr bwMode="auto">
            <a:xfrm>
              <a:off x="2540013" y="5384803"/>
              <a:ext cx="101600" cy="114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Graphs over time -&gt; tensors!</a:t>
            </a:r>
            <a:endParaRPr lang="en-US" dirty="0"/>
          </a:p>
        </p:txBody>
      </p:sp>
      <p:sp>
        <p:nvSpPr>
          <p:cNvPr id="3" name="Content Placeholder 2"/>
          <p:cNvSpPr>
            <a:spLocks noGrp="1"/>
          </p:cNvSpPr>
          <p:nvPr>
            <p:ph idx="1"/>
          </p:nvPr>
        </p:nvSpPr>
        <p:spPr/>
        <p:txBody>
          <a:bodyPr/>
          <a:lstStyle/>
          <a:p>
            <a:r>
              <a:rPr lang="en-US" dirty="0" smtClean="0"/>
              <a:t>Problem #2.1’:</a:t>
            </a:r>
          </a:p>
          <a:p>
            <a:pPr lvl="1"/>
            <a:r>
              <a:rPr lang="en-US" dirty="0" smtClean="0"/>
              <a:t>Given author-keyword-date</a:t>
            </a:r>
          </a:p>
          <a:p>
            <a:pPr lvl="1"/>
            <a:r>
              <a:rPr lang="en-US" dirty="0" smtClean="0"/>
              <a:t>Find patterns / anomalies</a:t>
            </a:r>
            <a:endParaRPr lang="en-US" dirty="0"/>
          </a:p>
        </p:txBody>
      </p:sp>
      <p:sp>
        <p:nvSpPr>
          <p:cNvPr id="4" name="Date Placeholder 3"/>
          <p:cNvSpPr>
            <a:spLocks noGrp="1"/>
          </p:cNvSpPr>
          <p:nvPr>
            <p:ph type="dt" sz="half" idx="10"/>
          </p:nvPr>
        </p:nvSpPr>
        <p:spPr/>
        <p:txBody>
          <a:bodyPr/>
          <a:lstStyle/>
          <a:p>
            <a:pPr>
              <a:defRPr/>
            </a:pPr>
            <a:r>
              <a:rPr lang="en-US" smtClean="0"/>
              <a:t>Google, Aug '16</a:t>
            </a:r>
            <a:endParaRPr lang="en-US"/>
          </a:p>
        </p:txBody>
      </p:sp>
      <p:sp>
        <p:nvSpPr>
          <p:cNvPr id="5" name="Footer Placeholder 4"/>
          <p:cNvSpPr>
            <a:spLocks noGrp="1"/>
          </p:cNvSpPr>
          <p:nvPr>
            <p:ph type="ftr" sz="quarter" idx="11"/>
          </p:nvPr>
        </p:nvSpPr>
        <p:spPr/>
        <p:txBody>
          <a:bodyPr/>
          <a:lstStyle/>
          <a:p>
            <a:pPr>
              <a:defRPr/>
            </a:pPr>
            <a:r>
              <a:rPr lang="en-US" smtClean="0"/>
              <a:t>(c) 2016,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51</a:t>
            </a:fld>
            <a:endParaRPr lang="en-US"/>
          </a:p>
        </p:txBody>
      </p:sp>
      <p:sp>
        <p:nvSpPr>
          <p:cNvPr id="11" name="Rectangle 10"/>
          <p:cNvSpPr/>
          <p:nvPr/>
        </p:nvSpPr>
        <p:spPr bwMode="auto">
          <a:xfrm>
            <a:off x="2171700" y="38354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0" name="Rectangle 9"/>
          <p:cNvSpPr/>
          <p:nvPr/>
        </p:nvSpPr>
        <p:spPr bwMode="auto">
          <a:xfrm>
            <a:off x="1981200" y="40259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9" name="Rectangle 8"/>
          <p:cNvSpPr/>
          <p:nvPr/>
        </p:nvSpPr>
        <p:spPr bwMode="auto">
          <a:xfrm>
            <a:off x="1816100" y="41910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7" name="Rectangle 6"/>
          <p:cNvSpPr/>
          <p:nvPr/>
        </p:nvSpPr>
        <p:spPr bwMode="auto">
          <a:xfrm>
            <a:off x="1676400" y="43561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2" name="TextBox 11"/>
          <p:cNvSpPr txBox="1"/>
          <p:nvPr/>
        </p:nvSpPr>
        <p:spPr>
          <a:xfrm>
            <a:off x="1449329" y="5803900"/>
            <a:ext cx="1426217" cy="492443"/>
          </a:xfrm>
          <a:prstGeom prst="rect">
            <a:avLst/>
          </a:prstGeom>
          <a:noFill/>
        </p:spPr>
        <p:txBody>
          <a:bodyPr wrap="none" rtlCol="0">
            <a:spAutoFit/>
          </a:bodyPr>
          <a:lstStyle/>
          <a:p>
            <a:r>
              <a:rPr lang="en-US" dirty="0" smtClean="0"/>
              <a:t>keyword</a:t>
            </a:r>
            <a:endParaRPr lang="en-US" dirty="0"/>
          </a:p>
        </p:txBody>
      </p:sp>
      <p:sp>
        <p:nvSpPr>
          <p:cNvPr id="13" name="TextBox 12"/>
          <p:cNvSpPr txBox="1"/>
          <p:nvPr/>
        </p:nvSpPr>
        <p:spPr>
          <a:xfrm>
            <a:off x="325615" y="4584700"/>
            <a:ext cx="1133644" cy="492443"/>
          </a:xfrm>
          <a:prstGeom prst="rect">
            <a:avLst/>
          </a:prstGeom>
          <a:noFill/>
        </p:spPr>
        <p:txBody>
          <a:bodyPr wrap="none" rtlCol="0">
            <a:spAutoFit/>
          </a:bodyPr>
          <a:lstStyle/>
          <a:p>
            <a:r>
              <a:rPr lang="en-US" dirty="0" smtClean="0"/>
              <a:t>author</a:t>
            </a:r>
            <a:endParaRPr lang="en-US" dirty="0"/>
          </a:p>
        </p:txBody>
      </p:sp>
      <p:sp>
        <p:nvSpPr>
          <p:cNvPr id="14" name="TextBox 13"/>
          <p:cNvSpPr txBox="1"/>
          <p:nvPr/>
        </p:nvSpPr>
        <p:spPr>
          <a:xfrm rot="19049385">
            <a:off x="615333" y="3759200"/>
            <a:ext cx="833607" cy="492443"/>
          </a:xfrm>
          <a:prstGeom prst="rect">
            <a:avLst/>
          </a:prstGeom>
          <a:noFill/>
        </p:spPr>
        <p:txBody>
          <a:bodyPr wrap="none" rtlCol="0">
            <a:spAutoFit/>
          </a:bodyPr>
          <a:lstStyle/>
          <a:p>
            <a:r>
              <a:rPr lang="en-US" dirty="0" smtClean="0"/>
              <a:t>date</a:t>
            </a:r>
            <a:endParaRPr lang="en-US" dirty="0"/>
          </a:p>
        </p:txBody>
      </p:sp>
      <p:sp>
        <p:nvSpPr>
          <p:cNvPr id="15" name="TextBox 14"/>
          <p:cNvSpPr txBox="1"/>
          <p:nvPr/>
        </p:nvSpPr>
        <p:spPr>
          <a:xfrm>
            <a:off x="4387161" y="3894666"/>
            <a:ext cx="4550620" cy="1200329"/>
          </a:xfrm>
          <a:prstGeom prst="rect">
            <a:avLst/>
          </a:prstGeom>
          <a:noFill/>
        </p:spPr>
        <p:txBody>
          <a:bodyPr wrap="none" rtlCol="0">
            <a:spAutoFit/>
          </a:bodyPr>
          <a:lstStyle/>
          <a:p>
            <a:pPr algn="just"/>
            <a:r>
              <a:rPr lang="en-US" sz="3600" dirty="0" smtClean="0">
                <a:solidFill>
                  <a:schemeClr val="tx2"/>
                </a:solidFill>
              </a:rPr>
              <a:t>MANY </a:t>
            </a:r>
            <a:r>
              <a:rPr lang="en-US" sz="3600" dirty="0" smtClean="0"/>
              <a:t>more settings,</a:t>
            </a:r>
          </a:p>
          <a:p>
            <a:pPr algn="just"/>
            <a:r>
              <a:rPr lang="en-US" sz="3600" dirty="0" smtClean="0"/>
              <a:t>with &gt;2 ‘modes’</a:t>
            </a:r>
            <a:endParaRPr lang="en-US" sz="36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Graphs over time -&gt; tensors!</a:t>
            </a:r>
            <a:endParaRPr lang="en-US" dirty="0"/>
          </a:p>
        </p:txBody>
      </p:sp>
      <p:sp>
        <p:nvSpPr>
          <p:cNvPr id="3" name="Content Placeholder 2"/>
          <p:cNvSpPr>
            <a:spLocks noGrp="1"/>
          </p:cNvSpPr>
          <p:nvPr>
            <p:ph idx="1"/>
          </p:nvPr>
        </p:nvSpPr>
        <p:spPr/>
        <p:txBody>
          <a:bodyPr/>
          <a:lstStyle/>
          <a:p>
            <a:r>
              <a:rPr lang="en-US" dirty="0" smtClean="0"/>
              <a:t>Problem #2.1’’:</a:t>
            </a:r>
          </a:p>
          <a:p>
            <a:pPr lvl="1"/>
            <a:r>
              <a:rPr lang="en-US" dirty="0" smtClean="0"/>
              <a:t>Given subject – verb – object facts</a:t>
            </a:r>
          </a:p>
          <a:p>
            <a:pPr lvl="1"/>
            <a:r>
              <a:rPr lang="en-US" dirty="0" smtClean="0"/>
              <a:t>Find patterns / anomalies</a:t>
            </a:r>
            <a:endParaRPr lang="en-US" dirty="0"/>
          </a:p>
        </p:txBody>
      </p:sp>
      <p:sp>
        <p:nvSpPr>
          <p:cNvPr id="4" name="Date Placeholder 3"/>
          <p:cNvSpPr>
            <a:spLocks noGrp="1"/>
          </p:cNvSpPr>
          <p:nvPr>
            <p:ph type="dt" sz="half" idx="10"/>
          </p:nvPr>
        </p:nvSpPr>
        <p:spPr/>
        <p:txBody>
          <a:bodyPr/>
          <a:lstStyle/>
          <a:p>
            <a:pPr>
              <a:defRPr/>
            </a:pPr>
            <a:r>
              <a:rPr lang="en-US" smtClean="0"/>
              <a:t>Google, Aug '16</a:t>
            </a:r>
            <a:endParaRPr lang="en-US"/>
          </a:p>
        </p:txBody>
      </p:sp>
      <p:sp>
        <p:nvSpPr>
          <p:cNvPr id="5" name="Footer Placeholder 4"/>
          <p:cNvSpPr>
            <a:spLocks noGrp="1"/>
          </p:cNvSpPr>
          <p:nvPr>
            <p:ph type="ftr" sz="quarter" idx="11"/>
          </p:nvPr>
        </p:nvSpPr>
        <p:spPr/>
        <p:txBody>
          <a:bodyPr/>
          <a:lstStyle/>
          <a:p>
            <a:pPr>
              <a:defRPr/>
            </a:pPr>
            <a:r>
              <a:rPr lang="en-US" smtClean="0"/>
              <a:t>(c) 2016,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52</a:t>
            </a:fld>
            <a:endParaRPr lang="en-US"/>
          </a:p>
        </p:txBody>
      </p:sp>
      <p:sp>
        <p:nvSpPr>
          <p:cNvPr id="11" name="Rectangle 10"/>
          <p:cNvSpPr/>
          <p:nvPr/>
        </p:nvSpPr>
        <p:spPr bwMode="auto">
          <a:xfrm>
            <a:off x="2171700" y="38354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0" name="Rectangle 9"/>
          <p:cNvSpPr/>
          <p:nvPr/>
        </p:nvSpPr>
        <p:spPr bwMode="auto">
          <a:xfrm>
            <a:off x="1981200" y="40259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9" name="Rectangle 8"/>
          <p:cNvSpPr/>
          <p:nvPr/>
        </p:nvSpPr>
        <p:spPr bwMode="auto">
          <a:xfrm>
            <a:off x="1816100" y="41910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7" name="Rectangle 6"/>
          <p:cNvSpPr/>
          <p:nvPr/>
        </p:nvSpPr>
        <p:spPr bwMode="auto">
          <a:xfrm>
            <a:off x="1676400" y="43561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2" name="TextBox 11"/>
          <p:cNvSpPr txBox="1"/>
          <p:nvPr/>
        </p:nvSpPr>
        <p:spPr>
          <a:xfrm>
            <a:off x="1625238" y="5803900"/>
            <a:ext cx="1074395" cy="492443"/>
          </a:xfrm>
          <a:prstGeom prst="rect">
            <a:avLst/>
          </a:prstGeom>
          <a:noFill/>
        </p:spPr>
        <p:txBody>
          <a:bodyPr wrap="none" rtlCol="0">
            <a:spAutoFit/>
          </a:bodyPr>
          <a:lstStyle/>
          <a:p>
            <a:r>
              <a:rPr lang="en-US" dirty="0" smtClean="0"/>
              <a:t>object</a:t>
            </a:r>
            <a:endParaRPr lang="en-US" dirty="0"/>
          </a:p>
        </p:txBody>
      </p:sp>
      <p:sp>
        <p:nvSpPr>
          <p:cNvPr id="13" name="TextBox 12"/>
          <p:cNvSpPr txBox="1"/>
          <p:nvPr/>
        </p:nvSpPr>
        <p:spPr>
          <a:xfrm>
            <a:off x="271882" y="4584700"/>
            <a:ext cx="1241107" cy="492443"/>
          </a:xfrm>
          <a:prstGeom prst="rect">
            <a:avLst/>
          </a:prstGeom>
          <a:noFill/>
        </p:spPr>
        <p:txBody>
          <a:bodyPr wrap="none" rtlCol="0">
            <a:spAutoFit/>
          </a:bodyPr>
          <a:lstStyle/>
          <a:p>
            <a:r>
              <a:rPr lang="en-US" dirty="0" smtClean="0"/>
              <a:t>subject</a:t>
            </a:r>
            <a:endParaRPr lang="en-US" dirty="0"/>
          </a:p>
        </p:txBody>
      </p:sp>
      <p:sp>
        <p:nvSpPr>
          <p:cNvPr id="14" name="TextBox 13"/>
          <p:cNvSpPr txBox="1"/>
          <p:nvPr/>
        </p:nvSpPr>
        <p:spPr>
          <a:xfrm rot="19049385">
            <a:off x="609083" y="3759200"/>
            <a:ext cx="846105" cy="492443"/>
          </a:xfrm>
          <a:prstGeom prst="rect">
            <a:avLst/>
          </a:prstGeom>
          <a:noFill/>
        </p:spPr>
        <p:txBody>
          <a:bodyPr wrap="none" rtlCol="0">
            <a:spAutoFit/>
          </a:bodyPr>
          <a:lstStyle/>
          <a:p>
            <a:r>
              <a:rPr lang="en-US" dirty="0" smtClean="0"/>
              <a:t>verb</a:t>
            </a:r>
            <a:endParaRPr lang="en-US" dirty="0"/>
          </a:p>
        </p:txBody>
      </p:sp>
      <p:sp>
        <p:nvSpPr>
          <p:cNvPr id="15" name="TextBox 14"/>
          <p:cNvSpPr txBox="1"/>
          <p:nvPr/>
        </p:nvSpPr>
        <p:spPr>
          <a:xfrm>
            <a:off x="4387161" y="3894666"/>
            <a:ext cx="4550620" cy="1200329"/>
          </a:xfrm>
          <a:prstGeom prst="rect">
            <a:avLst/>
          </a:prstGeom>
          <a:noFill/>
        </p:spPr>
        <p:txBody>
          <a:bodyPr wrap="none" rtlCol="0">
            <a:spAutoFit/>
          </a:bodyPr>
          <a:lstStyle/>
          <a:p>
            <a:pPr algn="just"/>
            <a:r>
              <a:rPr lang="en-US" sz="3600" dirty="0" smtClean="0">
                <a:solidFill>
                  <a:schemeClr val="tx2"/>
                </a:solidFill>
              </a:rPr>
              <a:t>MANY </a:t>
            </a:r>
            <a:r>
              <a:rPr lang="en-US" sz="3600" dirty="0" smtClean="0"/>
              <a:t>more settings,</a:t>
            </a:r>
          </a:p>
          <a:p>
            <a:pPr algn="just"/>
            <a:r>
              <a:rPr lang="en-US" sz="3600" dirty="0" smtClean="0"/>
              <a:t>with &gt;2 ‘modes’</a:t>
            </a:r>
            <a:endParaRPr lang="en-US" sz="36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Graphs over time -&gt; tensors!</a:t>
            </a:r>
            <a:endParaRPr lang="en-US" dirty="0"/>
          </a:p>
        </p:txBody>
      </p:sp>
      <p:sp>
        <p:nvSpPr>
          <p:cNvPr id="3" name="Content Placeholder 2"/>
          <p:cNvSpPr>
            <a:spLocks noGrp="1"/>
          </p:cNvSpPr>
          <p:nvPr>
            <p:ph idx="1"/>
          </p:nvPr>
        </p:nvSpPr>
        <p:spPr/>
        <p:txBody>
          <a:bodyPr/>
          <a:lstStyle/>
          <a:p>
            <a:r>
              <a:rPr lang="en-US" dirty="0" smtClean="0"/>
              <a:t>Problem #2.1’’’:</a:t>
            </a:r>
          </a:p>
          <a:p>
            <a:pPr lvl="1"/>
            <a:r>
              <a:rPr lang="en-US" dirty="0" smtClean="0"/>
              <a:t>Given &lt;triplets&gt;</a:t>
            </a:r>
          </a:p>
          <a:p>
            <a:pPr lvl="1"/>
            <a:r>
              <a:rPr lang="en-US" dirty="0" smtClean="0"/>
              <a:t>Find patterns / anomalies</a:t>
            </a:r>
            <a:endParaRPr lang="en-US" dirty="0"/>
          </a:p>
        </p:txBody>
      </p:sp>
      <p:sp>
        <p:nvSpPr>
          <p:cNvPr id="4" name="Date Placeholder 3"/>
          <p:cNvSpPr>
            <a:spLocks noGrp="1"/>
          </p:cNvSpPr>
          <p:nvPr>
            <p:ph type="dt" sz="half" idx="10"/>
          </p:nvPr>
        </p:nvSpPr>
        <p:spPr/>
        <p:txBody>
          <a:bodyPr/>
          <a:lstStyle/>
          <a:p>
            <a:pPr>
              <a:defRPr/>
            </a:pPr>
            <a:r>
              <a:rPr lang="en-US" smtClean="0"/>
              <a:t>Google, Aug '16</a:t>
            </a:r>
            <a:endParaRPr lang="en-US"/>
          </a:p>
        </p:txBody>
      </p:sp>
      <p:sp>
        <p:nvSpPr>
          <p:cNvPr id="5" name="Footer Placeholder 4"/>
          <p:cNvSpPr>
            <a:spLocks noGrp="1"/>
          </p:cNvSpPr>
          <p:nvPr>
            <p:ph type="ftr" sz="quarter" idx="11"/>
          </p:nvPr>
        </p:nvSpPr>
        <p:spPr/>
        <p:txBody>
          <a:bodyPr/>
          <a:lstStyle/>
          <a:p>
            <a:pPr>
              <a:defRPr/>
            </a:pPr>
            <a:r>
              <a:rPr lang="en-US" smtClean="0"/>
              <a:t>(c) 2016,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53</a:t>
            </a:fld>
            <a:endParaRPr lang="en-US"/>
          </a:p>
        </p:txBody>
      </p:sp>
      <p:sp>
        <p:nvSpPr>
          <p:cNvPr id="11" name="Rectangle 10"/>
          <p:cNvSpPr/>
          <p:nvPr/>
        </p:nvSpPr>
        <p:spPr bwMode="auto">
          <a:xfrm>
            <a:off x="2171700" y="38354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0" name="Rectangle 9"/>
          <p:cNvSpPr/>
          <p:nvPr/>
        </p:nvSpPr>
        <p:spPr bwMode="auto">
          <a:xfrm>
            <a:off x="1981200" y="40259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9" name="Rectangle 8"/>
          <p:cNvSpPr/>
          <p:nvPr/>
        </p:nvSpPr>
        <p:spPr bwMode="auto">
          <a:xfrm>
            <a:off x="1816100" y="41910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7" name="Rectangle 6"/>
          <p:cNvSpPr/>
          <p:nvPr/>
        </p:nvSpPr>
        <p:spPr bwMode="auto">
          <a:xfrm>
            <a:off x="1676400" y="4356100"/>
            <a:ext cx="1168400" cy="1320800"/>
          </a:xfrm>
          <a:prstGeom prst="rect">
            <a:avLst/>
          </a:prstGeom>
          <a:solidFill>
            <a:schemeClr val="bg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2" name="TextBox 11"/>
          <p:cNvSpPr txBox="1"/>
          <p:nvPr/>
        </p:nvSpPr>
        <p:spPr>
          <a:xfrm>
            <a:off x="1560362" y="5803900"/>
            <a:ext cx="1204151" cy="492443"/>
          </a:xfrm>
          <a:prstGeom prst="rect">
            <a:avLst/>
          </a:prstGeom>
          <a:noFill/>
        </p:spPr>
        <p:txBody>
          <a:bodyPr wrap="none" rtlCol="0">
            <a:spAutoFit/>
          </a:bodyPr>
          <a:lstStyle/>
          <a:p>
            <a:r>
              <a:rPr lang="en-US" dirty="0" smtClean="0"/>
              <a:t>mode2</a:t>
            </a:r>
            <a:endParaRPr lang="en-US" dirty="0"/>
          </a:p>
        </p:txBody>
      </p:sp>
      <p:sp>
        <p:nvSpPr>
          <p:cNvPr id="13" name="TextBox 12"/>
          <p:cNvSpPr txBox="1"/>
          <p:nvPr/>
        </p:nvSpPr>
        <p:spPr>
          <a:xfrm>
            <a:off x="290362" y="4584700"/>
            <a:ext cx="1204151" cy="492443"/>
          </a:xfrm>
          <a:prstGeom prst="rect">
            <a:avLst/>
          </a:prstGeom>
          <a:noFill/>
        </p:spPr>
        <p:txBody>
          <a:bodyPr wrap="none" rtlCol="0">
            <a:spAutoFit/>
          </a:bodyPr>
          <a:lstStyle/>
          <a:p>
            <a:r>
              <a:rPr lang="en-US" dirty="0" smtClean="0"/>
              <a:t>mode1</a:t>
            </a:r>
            <a:endParaRPr lang="en-US" dirty="0"/>
          </a:p>
        </p:txBody>
      </p:sp>
      <p:sp>
        <p:nvSpPr>
          <p:cNvPr id="14" name="TextBox 13"/>
          <p:cNvSpPr txBox="1"/>
          <p:nvPr/>
        </p:nvSpPr>
        <p:spPr>
          <a:xfrm rot="19049385">
            <a:off x="430062" y="3759200"/>
            <a:ext cx="1204151" cy="492443"/>
          </a:xfrm>
          <a:prstGeom prst="rect">
            <a:avLst/>
          </a:prstGeom>
          <a:noFill/>
        </p:spPr>
        <p:txBody>
          <a:bodyPr wrap="none" rtlCol="0">
            <a:spAutoFit/>
          </a:bodyPr>
          <a:lstStyle/>
          <a:p>
            <a:r>
              <a:rPr lang="en-US" dirty="0" smtClean="0"/>
              <a:t>mode3</a:t>
            </a:r>
            <a:endParaRPr lang="en-US" dirty="0"/>
          </a:p>
        </p:txBody>
      </p:sp>
      <p:sp>
        <p:nvSpPr>
          <p:cNvPr id="15" name="TextBox 14"/>
          <p:cNvSpPr txBox="1"/>
          <p:nvPr/>
        </p:nvSpPr>
        <p:spPr>
          <a:xfrm>
            <a:off x="4387161" y="3894666"/>
            <a:ext cx="4550620" cy="1754327"/>
          </a:xfrm>
          <a:prstGeom prst="rect">
            <a:avLst/>
          </a:prstGeom>
          <a:noFill/>
        </p:spPr>
        <p:txBody>
          <a:bodyPr wrap="none" rtlCol="0">
            <a:spAutoFit/>
          </a:bodyPr>
          <a:lstStyle/>
          <a:p>
            <a:pPr algn="just"/>
            <a:r>
              <a:rPr lang="en-US" sz="3600" dirty="0" smtClean="0">
                <a:solidFill>
                  <a:schemeClr val="tx2"/>
                </a:solidFill>
              </a:rPr>
              <a:t>MANY </a:t>
            </a:r>
            <a:r>
              <a:rPr lang="en-US" sz="3600" dirty="0" smtClean="0"/>
              <a:t>more settings,</a:t>
            </a:r>
          </a:p>
          <a:p>
            <a:pPr algn="just"/>
            <a:r>
              <a:rPr lang="en-US" sz="3600" dirty="0" smtClean="0"/>
              <a:t>with &gt;2 ‘modes’</a:t>
            </a:r>
          </a:p>
          <a:p>
            <a:pPr algn="just"/>
            <a:r>
              <a:rPr lang="en-US" sz="3600" dirty="0" smtClean="0"/>
              <a:t>(and 4, 5, etc modes)</a:t>
            </a:r>
            <a:endParaRPr lang="en-US" sz="3600" dirty="0"/>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a:noFill/>
        </p:spPr>
        <p:txBody>
          <a:bodyPr/>
          <a:lstStyle/>
          <a:p>
            <a:r>
              <a:rPr lang="en-US" smtClean="0"/>
              <a:t>(c) 2016, C. Faloutsos</a:t>
            </a:r>
            <a:endParaRPr lang="en-US"/>
          </a:p>
        </p:txBody>
      </p:sp>
      <p:sp>
        <p:nvSpPr>
          <p:cNvPr id="22531" name="Slide Number Placeholder 5"/>
          <p:cNvSpPr>
            <a:spLocks noGrp="1"/>
          </p:cNvSpPr>
          <p:nvPr>
            <p:ph type="sldNum" sz="quarter" idx="12"/>
          </p:nvPr>
        </p:nvSpPr>
        <p:spPr>
          <a:noFill/>
        </p:spPr>
        <p:txBody>
          <a:bodyPr/>
          <a:lstStyle/>
          <a:p>
            <a:fld id="{CA9CF61F-D18B-5946-9F36-FA97BCA712E8}" type="slidenum">
              <a:rPr lang="en-US" smtClean="0"/>
              <a:pPr/>
              <a:t>54</a:t>
            </a:fld>
            <a:endParaRPr lang="en-US" smtClean="0"/>
          </a:p>
        </p:txBody>
      </p:sp>
      <p:sp>
        <p:nvSpPr>
          <p:cNvPr id="22532" name="Rectangle 2"/>
          <p:cNvSpPr>
            <a:spLocks noGrp="1" noChangeArrowheads="1"/>
          </p:cNvSpPr>
          <p:nvPr>
            <p:ph type="title"/>
          </p:nvPr>
        </p:nvSpPr>
        <p:spPr/>
        <p:txBody>
          <a:bodyPr/>
          <a:lstStyle/>
          <a:p>
            <a:r>
              <a:rPr lang="en-US" sz="3600" dirty="0" smtClean="0">
                <a:ea typeface="ＭＳ Ｐゴシック" charset="-128"/>
                <a:cs typeface="ＭＳ Ｐゴシック" charset="-128"/>
              </a:rPr>
              <a:t>Roadmap</a:t>
            </a:r>
            <a:endParaRPr lang="en-US" sz="3600" dirty="0">
              <a:ea typeface="ＭＳ Ｐゴシック" charset="-128"/>
              <a:cs typeface="ＭＳ Ｐゴシック" charset="-128"/>
            </a:endParaRPr>
          </a:p>
        </p:txBody>
      </p:sp>
      <p:sp>
        <p:nvSpPr>
          <p:cNvPr id="22533" name="Rectangle 3"/>
          <p:cNvSpPr>
            <a:spLocks noGrp="1" noChangeArrowheads="1"/>
          </p:cNvSpPr>
          <p:nvPr>
            <p:ph type="body" idx="1"/>
          </p:nvPr>
        </p:nvSpPr>
        <p:spPr/>
        <p:txBody>
          <a:bodyPr/>
          <a:lstStyle/>
          <a:p>
            <a:r>
              <a:rPr lang="en-US" dirty="0" smtClean="0">
                <a:ea typeface="ＭＳ Ｐゴシック" charset="-128"/>
                <a:cs typeface="ＭＳ Ｐゴシック" charset="-128"/>
              </a:rPr>
              <a:t>Introduction </a:t>
            </a:r>
            <a:r>
              <a:rPr lang="en-US" dirty="0">
                <a:ea typeface="ＭＳ Ｐゴシック" charset="-128"/>
                <a:cs typeface="ＭＳ Ｐゴシック" charset="-128"/>
              </a:rPr>
              <a:t>– </a:t>
            </a:r>
            <a:r>
              <a:rPr lang="en-US" dirty="0" smtClean="0">
                <a:ea typeface="ＭＳ Ｐゴシック" charset="-128"/>
                <a:cs typeface="ＭＳ Ｐゴシック" charset="-128"/>
              </a:rPr>
              <a:t>Motivation</a:t>
            </a:r>
          </a:p>
          <a:p>
            <a:r>
              <a:rPr lang="en-US" dirty="0" smtClean="0">
                <a:ea typeface="ＭＳ Ｐゴシック" charset="-128"/>
                <a:cs typeface="ＭＳ Ｐゴシック" charset="-128"/>
              </a:rPr>
              <a:t>Part#</a:t>
            </a:r>
            <a:r>
              <a:rPr lang="en-US" dirty="0">
                <a:ea typeface="ＭＳ Ｐゴシック" charset="-128"/>
                <a:cs typeface="ＭＳ Ｐゴシック" charset="-128"/>
              </a:rPr>
              <a:t>1: Patterns in </a:t>
            </a:r>
            <a:r>
              <a:rPr lang="en-US" dirty="0" smtClean="0">
                <a:ea typeface="ＭＳ Ｐゴシック" charset="-128"/>
                <a:cs typeface="ＭＳ Ｐゴシック" charset="-128"/>
              </a:rPr>
              <a:t>graphs</a:t>
            </a:r>
          </a:p>
          <a:p>
            <a:r>
              <a:rPr lang="en-US" dirty="0" smtClean="0">
                <a:ea typeface="ＭＳ Ｐゴシック" charset="-128"/>
                <a:cs typeface="ＭＳ Ｐゴシック" charset="-128"/>
              </a:rPr>
              <a:t>Part#2: time-evolving graphs; tensors</a:t>
            </a:r>
          </a:p>
          <a:p>
            <a:pPr lvl="1"/>
            <a:r>
              <a:rPr lang="en-US" dirty="0" smtClean="0">
                <a:ea typeface="ＭＳ Ｐゴシック" charset="-128"/>
                <a:cs typeface="ＭＳ Ｐゴシック" charset="-128"/>
              </a:rPr>
              <a:t>P2.1: time-evolving graphs</a:t>
            </a:r>
          </a:p>
          <a:p>
            <a:pPr lvl="1"/>
            <a:r>
              <a:rPr lang="en-US" dirty="0" smtClean="0">
                <a:ea typeface="ＭＳ Ｐゴシック" charset="-128"/>
                <a:cs typeface="ＭＳ Ｐゴシック" charset="-128"/>
              </a:rPr>
              <a:t>[P2.2: with side information (‘coupled’ M.T.F.)</a:t>
            </a:r>
          </a:p>
          <a:p>
            <a:pPr lvl="1"/>
            <a:r>
              <a:rPr lang="en-US" dirty="0" smtClean="0">
                <a:ea typeface="ＭＳ Ｐゴシック" charset="-128"/>
                <a:cs typeface="ＭＳ Ｐゴシック" charset="-128"/>
              </a:rPr>
              <a:t>Speed]</a:t>
            </a:r>
          </a:p>
          <a:p>
            <a:r>
              <a:rPr lang="en-US" dirty="0" smtClean="0">
                <a:ea typeface="ＭＳ Ｐゴシック" charset="-128"/>
                <a:cs typeface="ＭＳ Ｐゴシック" charset="-128"/>
              </a:rPr>
              <a:t>Conclusions</a:t>
            </a:r>
          </a:p>
        </p:txBody>
      </p:sp>
      <p:sp>
        <p:nvSpPr>
          <p:cNvPr id="22534" name="AutoShape 4"/>
          <p:cNvSpPr>
            <a:spLocks noChangeArrowheads="1"/>
          </p:cNvSpPr>
          <p:nvPr/>
        </p:nvSpPr>
        <p:spPr bwMode="auto">
          <a:xfrm>
            <a:off x="201613" y="3283743"/>
            <a:ext cx="377825" cy="290513"/>
          </a:xfrm>
          <a:prstGeom prst="rightArrow">
            <a:avLst>
              <a:gd name="adj1" fmla="val 50000"/>
              <a:gd name="adj2" fmla="val 32514"/>
            </a:avLst>
          </a:prstGeom>
          <a:solidFill>
            <a:schemeClr val="tx2"/>
          </a:solidFill>
          <a:ln w="28575">
            <a:solidFill>
              <a:schemeClr val="tx2"/>
            </a:solidFill>
            <a:miter lim="800000"/>
            <a:headEnd type="none" w="sm" len="sm"/>
            <a:tailEnd/>
          </a:ln>
        </p:spPr>
        <p:txBody>
          <a:bodyPr wrap="none" anchor="ctr">
            <a:prstTxWarp prst="textNoShape">
              <a:avLst/>
            </a:prstTxWarp>
          </a:bodyPr>
          <a:lstStyle/>
          <a:p>
            <a:endParaRPr lang="en-US"/>
          </a:p>
        </p:txBody>
      </p:sp>
      <p:sp>
        <p:nvSpPr>
          <p:cNvPr id="22535" name="Date Placeholder 7"/>
          <p:cNvSpPr>
            <a:spLocks noGrp="1"/>
          </p:cNvSpPr>
          <p:nvPr>
            <p:ph type="dt" sz="quarter" idx="10"/>
          </p:nvPr>
        </p:nvSpPr>
        <p:spPr>
          <a:noFill/>
        </p:spPr>
        <p:txBody>
          <a:bodyPr/>
          <a:lstStyle/>
          <a:p>
            <a:r>
              <a:rPr lang="en-US" smtClean="0"/>
              <a:t>Google, Aug '16</a:t>
            </a:r>
            <a:endParaRPr lang="en-US"/>
          </a:p>
        </p:txBody>
      </p:sp>
      <p:pic>
        <p:nvPicPr>
          <p:cNvPr id="8" name="Picture 7" descr="energygen-roads.jpg"/>
          <p:cNvPicPr>
            <a:picLocks noChangeAspect="1"/>
          </p:cNvPicPr>
          <p:nvPr/>
        </p:nvPicPr>
        <p:blipFill>
          <a:blip r:embed="rId2"/>
          <a:srcRect/>
          <a:stretch>
            <a:fillRect/>
          </a:stretch>
        </p:blipFill>
        <p:spPr bwMode="auto">
          <a:xfrm>
            <a:off x="6267450" y="1371600"/>
            <a:ext cx="2457450" cy="121285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 to both: tensor factorization</a:t>
            </a:r>
            <a:endParaRPr lang="en-US" dirty="0"/>
          </a:p>
        </p:txBody>
      </p:sp>
      <p:sp>
        <p:nvSpPr>
          <p:cNvPr id="3" name="Content Placeholder 2"/>
          <p:cNvSpPr>
            <a:spLocks noGrp="1"/>
          </p:cNvSpPr>
          <p:nvPr>
            <p:ph idx="1"/>
          </p:nvPr>
        </p:nvSpPr>
        <p:spPr/>
        <p:txBody>
          <a:bodyPr/>
          <a:lstStyle/>
          <a:p>
            <a:r>
              <a:rPr lang="en-US" dirty="0" smtClean="0"/>
              <a:t>Recall: (SVD) matrix factorization: finds blocks</a:t>
            </a:r>
            <a:endParaRPr lang="en-US" dirty="0"/>
          </a:p>
        </p:txBody>
      </p:sp>
      <p:sp>
        <p:nvSpPr>
          <p:cNvPr id="4" name="Date Placeholder 3"/>
          <p:cNvSpPr>
            <a:spLocks noGrp="1"/>
          </p:cNvSpPr>
          <p:nvPr>
            <p:ph type="dt" sz="half" idx="10"/>
          </p:nvPr>
        </p:nvSpPr>
        <p:spPr/>
        <p:txBody>
          <a:bodyPr/>
          <a:lstStyle/>
          <a:p>
            <a:pPr>
              <a:defRPr/>
            </a:pPr>
            <a:r>
              <a:rPr lang="en-US" smtClean="0"/>
              <a:t>Google, Aug '16</a:t>
            </a:r>
            <a:endParaRPr lang="en-US"/>
          </a:p>
        </p:txBody>
      </p:sp>
      <p:sp>
        <p:nvSpPr>
          <p:cNvPr id="5" name="Footer Placeholder 4"/>
          <p:cNvSpPr>
            <a:spLocks noGrp="1"/>
          </p:cNvSpPr>
          <p:nvPr>
            <p:ph type="ftr" sz="quarter" idx="11"/>
          </p:nvPr>
        </p:nvSpPr>
        <p:spPr/>
        <p:txBody>
          <a:bodyPr/>
          <a:lstStyle/>
          <a:p>
            <a:pPr>
              <a:defRPr/>
            </a:pPr>
            <a:r>
              <a:rPr lang="en-US" smtClean="0"/>
              <a:t>(c) 2016,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55</a:t>
            </a:fld>
            <a:endParaRPr lang="en-US"/>
          </a:p>
        </p:txBody>
      </p:sp>
      <p:sp>
        <p:nvSpPr>
          <p:cNvPr id="7" name="Rectangle 13"/>
          <p:cNvSpPr>
            <a:spLocks noChangeArrowheads="1"/>
          </p:cNvSpPr>
          <p:nvPr/>
        </p:nvSpPr>
        <p:spPr bwMode="auto">
          <a:xfrm>
            <a:off x="7416800" y="4419600"/>
            <a:ext cx="46038" cy="1422400"/>
          </a:xfrm>
          <a:prstGeom prst="rect">
            <a:avLst/>
          </a:prstGeom>
          <a:noFill/>
          <a:ln w="28575">
            <a:solidFill>
              <a:srgbClr val="FF33CC"/>
            </a:solidFill>
            <a:prstDash val="sysDot"/>
            <a:round/>
            <a:headEnd type="none" w="sm" len="sm"/>
            <a:tailEnd type="triangle" w="med" len="med"/>
          </a:ln>
        </p:spPr>
        <p:txBody>
          <a:bodyPr wrap="none" anchor="ctr">
            <a:prstTxWarp prst="textNoShape">
              <a:avLst/>
            </a:prstTxWarp>
          </a:bodyPr>
          <a:lstStyle/>
          <a:p>
            <a:endParaRPr lang="en-US"/>
          </a:p>
        </p:txBody>
      </p:sp>
      <p:sp>
        <p:nvSpPr>
          <p:cNvPr id="8" name="Rectangle 14"/>
          <p:cNvSpPr>
            <a:spLocks noChangeArrowheads="1"/>
          </p:cNvSpPr>
          <p:nvPr/>
        </p:nvSpPr>
        <p:spPr bwMode="auto">
          <a:xfrm>
            <a:off x="5600700" y="4419600"/>
            <a:ext cx="46038" cy="1422400"/>
          </a:xfrm>
          <a:prstGeom prst="rect">
            <a:avLst/>
          </a:prstGeom>
          <a:noFill/>
          <a:ln w="28575">
            <a:solidFill>
              <a:schemeClr val="tx1"/>
            </a:solidFill>
            <a:prstDash val="sysDot"/>
            <a:round/>
            <a:headEnd type="none" w="sm" len="sm"/>
            <a:tailEnd type="triangle" w="med" len="med"/>
          </a:ln>
        </p:spPr>
        <p:txBody>
          <a:bodyPr wrap="none" anchor="ctr">
            <a:prstTxWarp prst="textNoShape">
              <a:avLst/>
            </a:prstTxWarp>
          </a:bodyPr>
          <a:lstStyle/>
          <a:p>
            <a:endParaRPr lang="en-US"/>
          </a:p>
        </p:txBody>
      </p:sp>
      <p:sp>
        <p:nvSpPr>
          <p:cNvPr id="9" name="Rectangle 15"/>
          <p:cNvSpPr>
            <a:spLocks noChangeArrowheads="1"/>
          </p:cNvSpPr>
          <p:nvPr/>
        </p:nvSpPr>
        <p:spPr bwMode="auto">
          <a:xfrm>
            <a:off x="3657600" y="4419600"/>
            <a:ext cx="46038" cy="1422400"/>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pic>
        <p:nvPicPr>
          <p:cNvPr id="10" name="Picture 12" descr="latex-image-1.pd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517900" y="5918200"/>
            <a:ext cx="406400" cy="406400"/>
          </a:xfrm>
          <a:prstGeom prst="rect">
            <a:avLst/>
          </a:prstGeom>
          <a:noFill/>
          <a:ln w="9525">
            <a:noFill/>
            <a:miter lim="800000"/>
            <a:headEnd/>
            <a:tailEnd/>
          </a:ln>
        </p:spPr>
      </p:pic>
      <p:pic>
        <p:nvPicPr>
          <p:cNvPr id="11" name="Picture 16" descr="latex-image-1.pdf"/>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77150" y="6019800"/>
            <a:ext cx="368300" cy="406400"/>
          </a:xfrm>
          <a:prstGeom prst="rect">
            <a:avLst/>
          </a:prstGeom>
          <a:noFill/>
          <a:ln w="9525">
            <a:noFill/>
            <a:miter lim="800000"/>
            <a:headEnd/>
            <a:tailEnd/>
          </a:ln>
        </p:spPr>
      </p:pic>
      <p:pic>
        <p:nvPicPr>
          <p:cNvPr id="12" name="Picture 11"/>
          <p:cNvPicPr>
            <a:picLocks noChangeAspect="1"/>
          </p:cNvPicPr>
          <p:nvPr/>
        </p:nvPicPr>
        <p:blipFill>
          <a:blip r:embed="rId4"/>
          <a:stretch>
            <a:fillRect/>
          </a:stretch>
        </p:blipFill>
        <p:spPr>
          <a:xfrm>
            <a:off x="4806950" y="3816350"/>
            <a:ext cx="393700" cy="419100"/>
          </a:xfrm>
          <a:prstGeom prst="rect">
            <a:avLst/>
          </a:prstGeom>
        </p:spPr>
      </p:pic>
      <p:sp>
        <p:nvSpPr>
          <p:cNvPr id="13"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14" name="Rectangle 10"/>
          <p:cNvSpPr>
            <a:spLocks noChangeArrowheads="1"/>
          </p:cNvSpPr>
          <p:nvPr/>
        </p:nvSpPr>
        <p:spPr bwMode="auto">
          <a:xfrm>
            <a:off x="5816600" y="4356100"/>
            <a:ext cx="965200" cy="45719"/>
          </a:xfrm>
          <a:prstGeom prst="rect">
            <a:avLst/>
          </a:prstGeom>
          <a:noFill/>
          <a:ln w="28575">
            <a:solidFill>
              <a:schemeClr val="tx1"/>
            </a:solidFill>
            <a:prstDash val="sysDot"/>
            <a:round/>
            <a:headEnd type="none" w="sm" len="sm"/>
            <a:tailEnd type="triangle" w="med" len="med"/>
          </a:ln>
        </p:spPr>
        <p:txBody>
          <a:bodyPr wrap="none" anchor="ctr">
            <a:prstTxWarp prst="textNoShape">
              <a:avLst/>
            </a:prstTxWarp>
          </a:bodyPr>
          <a:lstStyle/>
          <a:p>
            <a:endParaRPr lang="en-US"/>
          </a:p>
        </p:txBody>
      </p:sp>
      <p:sp>
        <p:nvSpPr>
          <p:cNvPr id="15" name="Rectangle 10"/>
          <p:cNvSpPr>
            <a:spLocks noChangeArrowheads="1"/>
          </p:cNvSpPr>
          <p:nvPr/>
        </p:nvSpPr>
        <p:spPr bwMode="auto">
          <a:xfrm>
            <a:off x="7607300" y="4330700"/>
            <a:ext cx="977900" cy="50800"/>
          </a:xfrm>
          <a:prstGeom prst="rect">
            <a:avLst/>
          </a:prstGeom>
          <a:noFill/>
          <a:ln w="28575">
            <a:solidFill>
              <a:srgbClr val="FF33CC"/>
            </a:solidFill>
            <a:prstDash val="sysDot"/>
            <a:round/>
            <a:headEnd type="none" w="sm" len="sm"/>
            <a:tailEnd type="triangle" w="med" len="med"/>
          </a:ln>
        </p:spPr>
        <p:txBody>
          <a:bodyPr wrap="none" anchor="ctr">
            <a:prstTxWarp prst="textNoShape">
              <a:avLst/>
            </a:prstTxWarp>
          </a:bodyPr>
          <a:lstStyle/>
          <a:p>
            <a:endParaRPr lang="en-US"/>
          </a:p>
        </p:txBody>
      </p:sp>
      <p:sp>
        <p:nvSpPr>
          <p:cNvPr id="16" name="Rectangle 7"/>
          <p:cNvSpPr>
            <a:spLocks noChangeArrowheads="1"/>
          </p:cNvSpPr>
          <p:nvPr/>
        </p:nvSpPr>
        <p:spPr bwMode="auto">
          <a:xfrm>
            <a:off x="1422400" y="4419600"/>
            <a:ext cx="990600" cy="1422400"/>
          </a:xfrm>
          <a:prstGeom prst="rect">
            <a:avLst/>
          </a:prstGeom>
          <a:noFill/>
          <a:ln w="28575">
            <a:solidFill>
              <a:schemeClr val="tx1"/>
            </a:solidFill>
            <a:round/>
            <a:headEnd type="none" w="sm" len="sm"/>
            <a:tailEnd type="triangle" w="med" len="med"/>
          </a:ln>
        </p:spPr>
        <p:txBody>
          <a:bodyPr wrap="none" anchor="ctr">
            <a:prstTxWarp prst="textNoShape">
              <a:avLst/>
            </a:prstTxWarp>
          </a:bodyPr>
          <a:lstStyle/>
          <a:p>
            <a:endParaRPr lang="en-US"/>
          </a:p>
        </p:txBody>
      </p:sp>
      <p:cxnSp>
        <p:nvCxnSpPr>
          <p:cNvPr id="17" name="Straight Arrow Connector 16"/>
          <p:cNvCxnSpPr>
            <a:cxnSpLocks noChangeShapeType="1"/>
          </p:cNvCxnSpPr>
          <p:nvPr/>
        </p:nvCxnSpPr>
        <p:spPr bwMode="auto">
          <a:xfrm rot="16200000" flipH="1">
            <a:off x="236538" y="5138738"/>
            <a:ext cx="1471612" cy="11112"/>
          </a:xfrm>
          <a:prstGeom prst="straightConnector1">
            <a:avLst/>
          </a:prstGeom>
          <a:noFill/>
          <a:ln w="28575">
            <a:solidFill>
              <a:schemeClr val="tx1"/>
            </a:solidFill>
            <a:round/>
            <a:headEnd type="arrow" w="med" len="med"/>
            <a:tailEnd type="arrow" w="med" len="med"/>
          </a:ln>
        </p:spPr>
      </p:cxnSp>
      <p:cxnSp>
        <p:nvCxnSpPr>
          <p:cNvPr id="18" name="Straight Arrow Connector 19"/>
          <p:cNvCxnSpPr>
            <a:cxnSpLocks noChangeShapeType="1"/>
          </p:cNvCxnSpPr>
          <p:nvPr/>
        </p:nvCxnSpPr>
        <p:spPr bwMode="auto">
          <a:xfrm>
            <a:off x="1397000" y="4064000"/>
            <a:ext cx="1054100" cy="12700"/>
          </a:xfrm>
          <a:prstGeom prst="straightConnector1">
            <a:avLst/>
          </a:prstGeom>
          <a:noFill/>
          <a:ln w="28575">
            <a:solidFill>
              <a:schemeClr val="tx1"/>
            </a:solidFill>
            <a:round/>
            <a:headEnd type="arrow" w="med" len="med"/>
            <a:tailEnd type="arrow" w="med" len="med"/>
          </a:ln>
        </p:spPr>
      </p:cxnSp>
      <p:sp>
        <p:nvSpPr>
          <p:cNvPr id="19" name="TextBox 20"/>
          <p:cNvSpPr txBox="1">
            <a:spLocks noChangeArrowheads="1"/>
          </p:cNvSpPr>
          <p:nvPr/>
        </p:nvSpPr>
        <p:spPr bwMode="auto">
          <a:xfrm>
            <a:off x="42930" y="4889500"/>
            <a:ext cx="999993" cy="892552"/>
          </a:xfrm>
          <a:prstGeom prst="rect">
            <a:avLst/>
          </a:prstGeom>
          <a:noFill/>
          <a:ln w="9525">
            <a:noFill/>
            <a:miter lim="800000"/>
            <a:headEnd/>
            <a:tailEnd/>
          </a:ln>
        </p:spPr>
        <p:txBody>
          <a:bodyPr wrap="none">
            <a:prstTxWarp prst="textNoShape">
              <a:avLst/>
            </a:prstTxWarp>
            <a:spAutoFit/>
          </a:bodyPr>
          <a:lstStyle/>
          <a:p>
            <a:r>
              <a:rPr lang="en-US" dirty="0" smtClean="0"/>
              <a:t>N </a:t>
            </a:r>
          </a:p>
          <a:p>
            <a:r>
              <a:rPr lang="en-US" dirty="0" smtClean="0"/>
              <a:t>users</a:t>
            </a:r>
            <a:endParaRPr lang="en-US" dirty="0"/>
          </a:p>
        </p:txBody>
      </p:sp>
      <p:sp>
        <p:nvSpPr>
          <p:cNvPr id="20" name="TextBox 21"/>
          <p:cNvSpPr txBox="1">
            <a:spLocks noChangeArrowheads="1"/>
          </p:cNvSpPr>
          <p:nvPr/>
        </p:nvSpPr>
        <p:spPr bwMode="auto">
          <a:xfrm>
            <a:off x="1284378" y="3162300"/>
            <a:ext cx="1463499" cy="892552"/>
          </a:xfrm>
          <a:prstGeom prst="rect">
            <a:avLst/>
          </a:prstGeom>
          <a:noFill/>
          <a:ln w="9525">
            <a:noFill/>
            <a:miter lim="800000"/>
            <a:headEnd/>
            <a:tailEnd/>
          </a:ln>
        </p:spPr>
        <p:txBody>
          <a:bodyPr wrap="none">
            <a:prstTxWarp prst="textNoShape">
              <a:avLst/>
            </a:prstTxWarp>
            <a:spAutoFit/>
          </a:bodyPr>
          <a:lstStyle/>
          <a:p>
            <a:r>
              <a:rPr lang="en-US" dirty="0" smtClean="0"/>
              <a:t>M</a:t>
            </a:r>
          </a:p>
          <a:p>
            <a:r>
              <a:rPr lang="en-US" dirty="0" smtClean="0"/>
              <a:t>products</a:t>
            </a:r>
            <a:endParaRPr lang="en-US" dirty="0"/>
          </a:p>
        </p:txBody>
      </p:sp>
      <p:sp>
        <p:nvSpPr>
          <p:cNvPr id="21" name="Rectangle 20"/>
          <p:cNvSpPr/>
          <p:nvPr/>
        </p:nvSpPr>
        <p:spPr bwMode="auto">
          <a:xfrm>
            <a:off x="1435100" y="4432300"/>
            <a:ext cx="6096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sp>
        <p:nvSpPr>
          <p:cNvPr id="22" name="Rectangle 21"/>
          <p:cNvSpPr/>
          <p:nvPr/>
        </p:nvSpPr>
        <p:spPr bwMode="auto">
          <a:xfrm>
            <a:off x="2082800" y="4940300"/>
            <a:ext cx="101600" cy="4699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3" name="Rectangle 22"/>
          <p:cNvSpPr/>
          <p:nvPr/>
        </p:nvSpPr>
        <p:spPr bwMode="auto">
          <a:xfrm>
            <a:off x="2184400" y="5626100"/>
            <a:ext cx="215900" cy="127000"/>
          </a:xfrm>
          <a:prstGeom prst="rect">
            <a:avLst/>
          </a:prstGeom>
          <a:solidFill>
            <a:srgbClr val="FF33CC"/>
          </a:solidFill>
          <a:ln w="3175" cap="flat" cmpd="sng" algn="ctr">
            <a:solidFill>
              <a:srgbClr val="FF33CC"/>
            </a:solidFill>
            <a:prstDash val="solid"/>
            <a:round/>
            <a:headEnd type="none" w="sm" len="sm"/>
            <a:tailEnd type="none" w="med" len="med"/>
          </a:ln>
          <a:effectLst/>
        </p:spPr>
        <p:txBody>
          <a:bodyPr rtlCol="0" anchor="ctr"/>
          <a:lstStyle/>
          <a:p>
            <a:pPr algn="ctr"/>
            <a:endParaRPr lang="en-US"/>
          </a:p>
        </p:txBody>
      </p:sp>
      <p:sp>
        <p:nvSpPr>
          <p:cNvPr id="24" name="Rectangle 23"/>
          <p:cNvSpPr/>
          <p:nvPr/>
        </p:nvSpPr>
        <p:spPr bwMode="auto">
          <a:xfrm>
            <a:off x="3644900" y="4419600"/>
            <a:ext cx="762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sp>
        <p:nvSpPr>
          <p:cNvPr id="25" name="Rectangle 24"/>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sp>
        <p:nvSpPr>
          <p:cNvPr id="26" name="Rectangle 25"/>
          <p:cNvSpPr/>
          <p:nvPr/>
        </p:nvSpPr>
        <p:spPr bwMode="auto">
          <a:xfrm>
            <a:off x="6375400" y="4347633"/>
            <a:ext cx="101600" cy="46567"/>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7" name="Rectangle 26"/>
          <p:cNvSpPr/>
          <p:nvPr/>
        </p:nvSpPr>
        <p:spPr bwMode="auto">
          <a:xfrm>
            <a:off x="5592232" y="4889500"/>
            <a:ext cx="71967" cy="4699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8" name="Rectangle 27"/>
          <p:cNvSpPr/>
          <p:nvPr/>
        </p:nvSpPr>
        <p:spPr bwMode="auto">
          <a:xfrm>
            <a:off x="7416800" y="5638800"/>
            <a:ext cx="50800" cy="114300"/>
          </a:xfrm>
          <a:prstGeom prst="rect">
            <a:avLst/>
          </a:prstGeom>
          <a:solidFill>
            <a:srgbClr val="FF33CC"/>
          </a:solidFill>
          <a:ln w="3175" cap="flat" cmpd="sng" algn="ctr">
            <a:solidFill>
              <a:srgbClr val="FF33CC"/>
            </a:solidFill>
            <a:prstDash val="solid"/>
            <a:round/>
            <a:headEnd type="none" w="sm" len="sm"/>
            <a:tailEnd type="none" w="med" len="med"/>
          </a:ln>
          <a:effectLst/>
        </p:spPr>
        <p:txBody>
          <a:bodyPr rtlCol="0" anchor="ctr"/>
          <a:lstStyle/>
          <a:p>
            <a:pPr algn="ctr"/>
            <a:endParaRPr lang="en-US"/>
          </a:p>
        </p:txBody>
      </p:sp>
      <p:sp>
        <p:nvSpPr>
          <p:cNvPr id="29" name="Rectangle 28"/>
          <p:cNvSpPr/>
          <p:nvPr/>
        </p:nvSpPr>
        <p:spPr bwMode="auto">
          <a:xfrm>
            <a:off x="8369300" y="4330700"/>
            <a:ext cx="220132" cy="45719"/>
          </a:xfrm>
          <a:prstGeom prst="rect">
            <a:avLst/>
          </a:prstGeom>
          <a:solidFill>
            <a:srgbClr val="FF33CC"/>
          </a:solidFill>
          <a:ln w="3175" cap="flat" cmpd="sng" algn="ctr">
            <a:solidFill>
              <a:srgbClr val="FF33CC"/>
            </a:solidFill>
            <a:prstDash val="solid"/>
            <a:round/>
            <a:headEnd type="none" w="sm" len="sm"/>
            <a:tailEnd type="none" w="med" len="med"/>
          </a:ln>
          <a:effectLst/>
        </p:spPr>
        <p:txBody>
          <a:bodyPr rtlCol="0" anchor="ctr"/>
          <a:lstStyle/>
          <a:p>
            <a:pPr algn="ctr"/>
            <a:endParaRPr lang="en-US"/>
          </a:p>
        </p:txBody>
      </p:sp>
      <p:sp>
        <p:nvSpPr>
          <p:cNvPr id="30" name="TextBox 29"/>
          <p:cNvSpPr txBox="1"/>
          <p:nvPr/>
        </p:nvSpPr>
        <p:spPr>
          <a:xfrm>
            <a:off x="2941531" y="2904067"/>
            <a:ext cx="2099415" cy="892552"/>
          </a:xfrm>
          <a:prstGeom prst="rect">
            <a:avLst/>
          </a:prstGeom>
          <a:noFill/>
        </p:spPr>
        <p:txBody>
          <a:bodyPr wrap="none" rtlCol="0">
            <a:spAutoFit/>
          </a:bodyPr>
          <a:lstStyle/>
          <a:p>
            <a:r>
              <a:rPr lang="en-US" dirty="0" smtClean="0">
                <a:solidFill>
                  <a:srgbClr val="006600"/>
                </a:solidFill>
              </a:rPr>
              <a:t>‘meat-eaters’</a:t>
            </a:r>
          </a:p>
          <a:p>
            <a:r>
              <a:rPr lang="en-US" dirty="0" smtClean="0">
                <a:solidFill>
                  <a:srgbClr val="006600"/>
                </a:solidFill>
              </a:rPr>
              <a:t>‘steaks’</a:t>
            </a:r>
            <a:endParaRPr lang="en-US" dirty="0">
              <a:solidFill>
                <a:srgbClr val="006600"/>
              </a:solidFill>
            </a:endParaRPr>
          </a:p>
        </p:txBody>
      </p:sp>
      <p:sp>
        <p:nvSpPr>
          <p:cNvPr id="31" name="TextBox 30"/>
          <p:cNvSpPr txBox="1"/>
          <p:nvPr/>
        </p:nvSpPr>
        <p:spPr>
          <a:xfrm>
            <a:off x="5030759" y="2929467"/>
            <a:ext cx="2044224" cy="892552"/>
          </a:xfrm>
          <a:prstGeom prst="rect">
            <a:avLst/>
          </a:prstGeom>
          <a:noFill/>
        </p:spPr>
        <p:txBody>
          <a:bodyPr wrap="none" rtlCol="0">
            <a:spAutoFit/>
          </a:bodyPr>
          <a:lstStyle/>
          <a:p>
            <a:r>
              <a:rPr lang="en-US" dirty="0" smtClean="0"/>
              <a:t>‘vegetarians’</a:t>
            </a:r>
          </a:p>
          <a:p>
            <a:r>
              <a:rPr lang="en-US" dirty="0" smtClean="0"/>
              <a:t>‘plants’</a:t>
            </a:r>
            <a:endParaRPr lang="en-US" dirty="0"/>
          </a:p>
        </p:txBody>
      </p:sp>
      <p:sp>
        <p:nvSpPr>
          <p:cNvPr id="32" name="TextBox 31"/>
          <p:cNvSpPr txBox="1"/>
          <p:nvPr/>
        </p:nvSpPr>
        <p:spPr>
          <a:xfrm>
            <a:off x="7206955" y="2912537"/>
            <a:ext cx="1450963" cy="892552"/>
          </a:xfrm>
          <a:prstGeom prst="rect">
            <a:avLst/>
          </a:prstGeom>
          <a:noFill/>
        </p:spPr>
        <p:txBody>
          <a:bodyPr wrap="none" rtlCol="0">
            <a:spAutoFit/>
          </a:bodyPr>
          <a:lstStyle/>
          <a:p>
            <a:r>
              <a:rPr lang="en-US" dirty="0" smtClean="0">
                <a:solidFill>
                  <a:srgbClr val="FF33CC"/>
                </a:solidFill>
              </a:rPr>
              <a:t>‘kids’</a:t>
            </a:r>
          </a:p>
          <a:p>
            <a:r>
              <a:rPr lang="en-US" dirty="0" smtClean="0">
                <a:solidFill>
                  <a:srgbClr val="FF33CC"/>
                </a:solidFill>
              </a:rPr>
              <a:t>‘cookies’</a:t>
            </a:r>
            <a:endParaRPr lang="en-US" dirty="0">
              <a:solidFill>
                <a:srgbClr val="FF33CC"/>
              </a:solidFill>
            </a:endParaRPr>
          </a:p>
        </p:txBody>
      </p:sp>
      <p:sp>
        <p:nvSpPr>
          <p:cNvPr id="33" name="TextBox 32"/>
          <p:cNvSpPr txBox="1"/>
          <p:nvPr/>
        </p:nvSpPr>
        <p:spPr>
          <a:xfrm>
            <a:off x="3026843" y="5029200"/>
            <a:ext cx="379381" cy="492443"/>
          </a:xfrm>
          <a:prstGeom prst="rect">
            <a:avLst/>
          </a:prstGeom>
          <a:noFill/>
        </p:spPr>
        <p:txBody>
          <a:bodyPr wrap="none" rtlCol="0">
            <a:spAutoFit/>
          </a:bodyPr>
          <a:lstStyle/>
          <a:p>
            <a:r>
              <a:rPr lang="en-US" dirty="0" smtClean="0"/>
              <a:t>~</a:t>
            </a:r>
            <a:endParaRPr lang="en-US" dirty="0"/>
          </a:p>
        </p:txBody>
      </p:sp>
      <p:sp>
        <p:nvSpPr>
          <p:cNvPr id="34" name="TextBox 33"/>
          <p:cNvSpPr txBox="1"/>
          <p:nvPr/>
        </p:nvSpPr>
        <p:spPr>
          <a:xfrm>
            <a:off x="5054610" y="4986867"/>
            <a:ext cx="379381" cy="492443"/>
          </a:xfrm>
          <a:prstGeom prst="rect">
            <a:avLst/>
          </a:prstGeom>
          <a:noFill/>
        </p:spPr>
        <p:txBody>
          <a:bodyPr wrap="none" rtlCol="0">
            <a:spAutoFit/>
          </a:bodyPr>
          <a:lstStyle/>
          <a:p>
            <a:r>
              <a:rPr lang="en-US" dirty="0" smtClean="0"/>
              <a:t>+</a:t>
            </a:r>
            <a:endParaRPr lang="en-US" dirty="0"/>
          </a:p>
        </p:txBody>
      </p:sp>
      <p:sp>
        <p:nvSpPr>
          <p:cNvPr id="35" name="TextBox 34"/>
          <p:cNvSpPr txBox="1"/>
          <p:nvPr/>
        </p:nvSpPr>
        <p:spPr>
          <a:xfrm>
            <a:off x="6925732" y="4986864"/>
            <a:ext cx="379381" cy="492443"/>
          </a:xfrm>
          <a:prstGeom prst="rect">
            <a:avLst/>
          </a:prstGeom>
          <a:noFill/>
        </p:spPr>
        <p:txBody>
          <a:bodyPr wrap="none" rtlCol="0">
            <a:spAutoFit/>
          </a:bodyPr>
          <a:lstStyle/>
          <a:p>
            <a:r>
              <a:rPr lang="en-US" dirty="0" smtClean="0"/>
              <a:t>+</a:t>
            </a:r>
            <a:endParaRPr lang="en-US" dirty="0"/>
          </a:p>
        </p:txBody>
      </p:sp>
      <p:sp>
        <p:nvSpPr>
          <p:cNvPr id="36" name="Double Bracket 35"/>
          <p:cNvSpPr/>
          <p:nvPr/>
        </p:nvSpPr>
        <p:spPr bwMode="auto">
          <a:xfrm>
            <a:off x="84665" y="1439333"/>
            <a:ext cx="8890000" cy="5215467"/>
          </a:xfrm>
          <a:prstGeom prst="bracketPair">
            <a:avLst/>
          </a:prstGeom>
          <a:noFill/>
          <a:ln w="76200"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37" name="Rectangle 36"/>
          <p:cNvSpPr/>
          <p:nvPr/>
        </p:nvSpPr>
        <p:spPr bwMode="auto">
          <a:xfrm>
            <a:off x="3873500" y="4457700"/>
            <a:ext cx="546100" cy="330200"/>
          </a:xfrm>
          <a:prstGeom prst="rect">
            <a:avLst/>
          </a:prstGeom>
          <a:solidFill>
            <a:srgbClr val="008000">
              <a:alpha val="25000"/>
            </a:srgbClr>
          </a:solidFill>
          <a:ln w="3175" cap="flat" cmpd="sng" algn="ctr">
            <a:noFill/>
            <a:prstDash val="solid"/>
            <a:round/>
            <a:headEnd type="none" w="sm" len="sm"/>
            <a:tailEnd type="none" w="med" len="med"/>
          </a:ln>
          <a:effectLst/>
        </p:spPr>
        <p:txBody>
          <a:bodyPr rtlCol="0" anchor="ctr"/>
          <a:lstStyle/>
          <a:p>
            <a:pPr algn="ctr"/>
            <a:endParaRPr lang="en-US"/>
          </a:p>
        </p:txBody>
      </p:sp>
      <p:sp>
        <p:nvSpPr>
          <p:cNvPr id="40" name="Rectangle 39"/>
          <p:cNvSpPr/>
          <p:nvPr/>
        </p:nvSpPr>
        <p:spPr bwMode="auto">
          <a:xfrm>
            <a:off x="6362700" y="4902200"/>
            <a:ext cx="101600" cy="469900"/>
          </a:xfrm>
          <a:prstGeom prst="rect">
            <a:avLst/>
          </a:prstGeom>
          <a:solidFill>
            <a:schemeClr val="tx1">
              <a:alpha val="25000"/>
            </a:schemeClr>
          </a:solidFill>
          <a:ln w="3175" cap="flat" cmpd="sng" algn="ctr">
            <a:noFill/>
            <a:prstDash val="solid"/>
            <a:round/>
            <a:headEnd type="none" w="sm" len="sm"/>
            <a:tailEnd type="none" w="med" len="med"/>
          </a:ln>
          <a:effectLst/>
        </p:spPr>
        <p:txBody>
          <a:bodyPr rtlCol="0" anchor="ctr"/>
          <a:lstStyle/>
          <a:p>
            <a:pPr algn="ctr"/>
            <a:endParaRPr lang="en-US"/>
          </a:p>
        </p:txBody>
      </p:sp>
      <p:sp>
        <p:nvSpPr>
          <p:cNvPr id="41" name="Rectangle 40"/>
          <p:cNvSpPr/>
          <p:nvPr/>
        </p:nvSpPr>
        <p:spPr bwMode="auto">
          <a:xfrm>
            <a:off x="8382000" y="5626100"/>
            <a:ext cx="215900" cy="127000"/>
          </a:xfrm>
          <a:prstGeom prst="rect">
            <a:avLst/>
          </a:prstGeom>
          <a:solidFill>
            <a:srgbClr val="FF33CC">
              <a:alpha val="25000"/>
            </a:srgbClr>
          </a:solidFill>
          <a:ln w="3175" cap="flat" cmpd="sng" algn="ctr">
            <a:noFill/>
            <a:prstDash val="solid"/>
            <a:round/>
            <a:headEnd type="none" w="sm" len="sm"/>
            <a:tailEnd type="none" w="med" len="med"/>
          </a:ln>
          <a:effectLst/>
        </p:spPr>
        <p:txBody>
          <a:bodyPr rtlCol="0" anchor="ctr"/>
          <a:lstStyle/>
          <a:p>
            <a:pPr algn="ctr"/>
            <a:endParaRPr lang="en-US"/>
          </a:p>
        </p:txBody>
      </p:sp>
      <p:sp>
        <p:nvSpPr>
          <p:cNvPr id="44" name="Rectangle 7"/>
          <p:cNvSpPr>
            <a:spLocks noChangeArrowheads="1"/>
          </p:cNvSpPr>
          <p:nvPr/>
        </p:nvSpPr>
        <p:spPr bwMode="auto">
          <a:xfrm>
            <a:off x="3860800" y="4445000"/>
            <a:ext cx="990600" cy="1422400"/>
          </a:xfrm>
          <a:prstGeom prst="rect">
            <a:avLst/>
          </a:prstGeom>
          <a:noFill/>
          <a:ln w="3175">
            <a:solidFill>
              <a:schemeClr val="tx1"/>
            </a:solidFill>
            <a:round/>
            <a:headEnd type="none" w="sm" len="sm"/>
            <a:tailEnd type="triangle" w="med" len="med"/>
          </a:ln>
        </p:spPr>
        <p:txBody>
          <a:bodyPr wrap="none" anchor="ctr">
            <a:prstTxWarp prst="textNoShape">
              <a:avLst/>
            </a:prstTxWarp>
          </a:bodyPr>
          <a:lstStyle/>
          <a:p>
            <a:endParaRPr lang="en-US"/>
          </a:p>
        </p:txBody>
      </p:sp>
      <p:sp>
        <p:nvSpPr>
          <p:cNvPr id="45" name="Rectangle 7"/>
          <p:cNvSpPr>
            <a:spLocks noChangeArrowheads="1"/>
          </p:cNvSpPr>
          <p:nvPr/>
        </p:nvSpPr>
        <p:spPr bwMode="auto">
          <a:xfrm>
            <a:off x="5791200" y="4457700"/>
            <a:ext cx="990600" cy="1422400"/>
          </a:xfrm>
          <a:prstGeom prst="rect">
            <a:avLst/>
          </a:prstGeom>
          <a:noFill/>
          <a:ln w="3175">
            <a:solidFill>
              <a:schemeClr val="tx1"/>
            </a:solidFill>
            <a:round/>
            <a:headEnd type="none" w="sm" len="sm"/>
            <a:tailEnd type="triangle" w="med" len="med"/>
          </a:ln>
        </p:spPr>
        <p:txBody>
          <a:bodyPr wrap="none" anchor="ctr">
            <a:prstTxWarp prst="textNoShape">
              <a:avLst/>
            </a:prstTxWarp>
          </a:bodyPr>
          <a:lstStyle/>
          <a:p>
            <a:endParaRPr lang="en-US"/>
          </a:p>
        </p:txBody>
      </p:sp>
      <p:sp>
        <p:nvSpPr>
          <p:cNvPr id="46" name="Rectangle 7"/>
          <p:cNvSpPr>
            <a:spLocks noChangeArrowheads="1"/>
          </p:cNvSpPr>
          <p:nvPr/>
        </p:nvSpPr>
        <p:spPr bwMode="auto">
          <a:xfrm>
            <a:off x="7607300" y="4432300"/>
            <a:ext cx="990600" cy="1422400"/>
          </a:xfrm>
          <a:prstGeom prst="rect">
            <a:avLst/>
          </a:prstGeom>
          <a:noFill/>
          <a:ln w="3175">
            <a:solidFill>
              <a:schemeClr val="tx1"/>
            </a:solidFill>
            <a:round/>
            <a:headEnd type="none" w="sm" len="sm"/>
            <a:tailEnd type="triangle" w="med" len="med"/>
          </a:ln>
        </p:spPr>
        <p:txBody>
          <a:bodyPr wrap="none" anchor="ctr">
            <a:prstTxWarp prst="textNoShape">
              <a:avLst/>
            </a:prstTxWarp>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 to both: tensor factorization</a:t>
            </a:r>
            <a:endParaRPr lang="en-US" dirty="0"/>
          </a:p>
        </p:txBody>
      </p:sp>
      <p:sp>
        <p:nvSpPr>
          <p:cNvPr id="3" name="Content Placeholder 2"/>
          <p:cNvSpPr>
            <a:spLocks noGrp="1"/>
          </p:cNvSpPr>
          <p:nvPr>
            <p:ph idx="1"/>
          </p:nvPr>
        </p:nvSpPr>
        <p:spPr/>
        <p:txBody>
          <a:bodyPr/>
          <a:lstStyle/>
          <a:p>
            <a:r>
              <a:rPr lang="en-US" dirty="0" smtClean="0"/>
              <a:t>PARAFAC decomposition</a:t>
            </a:r>
            <a:endParaRPr lang="en-US" dirty="0"/>
          </a:p>
        </p:txBody>
      </p:sp>
      <p:sp>
        <p:nvSpPr>
          <p:cNvPr id="4" name="Date Placeholder 3"/>
          <p:cNvSpPr>
            <a:spLocks noGrp="1"/>
          </p:cNvSpPr>
          <p:nvPr>
            <p:ph type="dt" sz="half" idx="10"/>
          </p:nvPr>
        </p:nvSpPr>
        <p:spPr/>
        <p:txBody>
          <a:bodyPr/>
          <a:lstStyle/>
          <a:p>
            <a:pPr>
              <a:defRPr/>
            </a:pPr>
            <a:r>
              <a:rPr lang="en-US" smtClean="0"/>
              <a:t>Google, Aug '16</a:t>
            </a:r>
            <a:endParaRPr lang="en-US"/>
          </a:p>
        </p:txBody>
      </p:sp>
      <p:sp>
        <p:nvSpPr>
          <p:cNvPr id="5" name="Footer Placeholder 4"/>
          <p:cNvSpPr>
            <a:spLocks noGrp="1"/>
          </p:cNvSpPr>
          <p:nvPr>
            <p:ph type="ftr" sz="quarter" idx="11"/>
          </p:nvPr>
        </p:nvSpPr>
        <p:spPr/>
        <p:txBody>
          <a:bodyPr/>
          <a:lstStyle/>
          <a:p>
            <a:pPr>
              <a:defRPr/>
            </a:pPr>
            <a:r>
              <a:rPr lang="en-US" smtClean="0"/>
              <a:t>(c) 2016,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56</a:t>
            </a:fld>
            <a:endParaRPr lang="en-US"/>
          </a:p>
        </p:txBody>
      </p:sp>
      <p:sp>
        <p:nvSpPr>
          <p:cNvPr id="7" name="Rectangle 13"/>
          <p:cNvSpPr>
            <a:spLocks noChangeArrowheads="1"/>
          </p:cNvSpPr>
          <p:nvPr/>
        </p:nvSpPr>
        <p:spPr bwMode="auto">
          <a:xfrm>
            <a:off x="7416800" y="4419600"/>
            <a:ext cx="46038" cy="1422400"/>
          </a:xfrm>
          <a:prstGeom prst="rect">
            <a:avLst/>
          </a:prstGeom>
          <a:noFill/>
          <a:ln w="28575">
            <a:solidFill>
              <a:srgbClr val="FF33CC"/>
            </a:solidFill>
            <a:prstDash val="sysDot"/>
            <a:round/>
            <a:headEnd type="none" w="sm" len="sm"/>
            <a:tailEnd type="triangle" w="med" len="med"/>
          </a:ln>
        </p:spPr>
        <p:txBody>
          <a:bodyPr wrap="none" anchor="ctr">
            <a:prstTxWarp prst="textNoShape">
              <a:avLst/>
            </a:prstTxWarp>
          </a:bodyPr>
          <a:lstStyle/>
          <a:p>
            <a:endParaRPr lang="en-US"/>
          </a:p>
        </p:txBody>
      </p:sp>
      <p:sp>
        <p:nvSpPr>
          <p:cNvPr id="8" name="Rectangle 14"/>
          <p:cNvSpPr>
            <a:spLocks noChangeArrowheads="1"/>
          </p:cNvSpPr>
          <p:nvPr/>
        </p:nvSpPr>
        <p:spPr bwMode="auto">
          <a:xfrm>
            <a:off x="5600700" y="4419600"/>
            <a:ext cx="46038" cy="1422400"/>
          </a:xfrm>
          <a:prstGeom prst="rect">
            <a:avLst/>
          </a:prstGeom>
          <a:noFill/>
          <a:ln w="28575">
            <a:solidFill>
              <a:schemeClr val="tx1"/>
            </a:solidFill>
            <a:prstDash val="sysDot"/>
            <a:round/>
            <a:headEnd type="none" w="sm" len="sm"/>
            <a:tailEnd type="triangle" w="med" len="med"/>
          </a:ln>
        </p:spPr>
        <p:txBody>
          <a:bodyPr wrap="none" anchor="ctr">
            <a:prstTxWarp prst="textNoShape">
              <a:avLst/>
            </a:prstTxWarp>
          </a:bodyPr>
          <a:lstStyle/>
          <a:p>
            <a:endParaRPr lang="en-US"/>
          </a:p>
        </p:txBody>
      </p:sp>
      <p:sp>
        <p:nvSpPr>
          <p:cNvPr id="9" name="Rectangle 15"/>
          <p:cNvSpPr>
            <a:spLocks noChangeArrowheads="1"/>
          </p:cNvSpPr>
          <p:nvPr/>
        </p:nvSpPr>
        <p:spPr bwMode="auto">
          <a:xfrm>
            <a:off x="3657600" y="4419600"/>
            <a:ext cx="46038" cy="1422400"/>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14" name="Rectangle 10"/>
          <p:cNvSpPr>
            <a:spLocks noChangeArrowheads="1"/>
          </p:cNvSpPr>
          <p:nvPr/>
        </p:nvSpPr>
        <p:spPr bwMode="auto">
          <a:xfrm>
            <a:off x="5816600" y="4356100"/>
            <a:ext cx="965200" cy="45719"/>
          </a:xfrm>
          <a:prstGeom prst="rect">
            <a:avLst/>
          </a:prstGeom>
          <a:noFill/>
          <a:ln w="28575">
            <a:solidFill>
              <a:schemeClr val="tx1"/>
            </a:solidFill>
            <a:prstDash val="sysDot"/>
            <a:round/>
            <a:headEnd type="none" w="sm" len="sm"/>
            <a:tailEnd type="triangle" w="med" len="med"/>
          </a:ln>
        </p:spPr>
        <p:txBody>
          <a:bodyPr wrap="none" anchor="ctr">
            <a:prstTxWarp prst="textNoShape">
              <a:avLst/>
            </a:prstTxWarp>
          </a:bodyPr>
          <a:lstStyle/>
          <a:p>
            <a:endParaRPr lang="en-US"/>
          </a:p>
        </p:txBody>
      </p:sp>
      <p:sp>
        <p:nvSpPr>
          <p:cNvPr id="15" name="Rectangle 10"/>
          <p:cNvSpPr>
            <a:spLocks noChangeArrowheads="1"/>
          </p:cNvSpPr>
          <p:nvPr/>
        </p:nvSpPr>
        <p:spPr bwMode="auto">
          <a:xfrm>
            <a:off x="7607300" y="4330700"/>
            <a:ext cx="977900" cy="50800"/>
          </a:xfrm>
          <a:prstGeom prst="rect">
            <a:avLst/>
          </a:prstGeom>
          <a:noFill/>
          <a:ln w="28575">
            <a:solidFill>
              <a:srgbClr val="FF33CC"/>
            </a:solidFill>
            <a:prstDash val="sysDot"/>
            <a:round/>
            <a:headEnd type="none" w="sm" len="sm"/>
            <a:tailEnd type="triangle" w="med" len="med"/>
          </a:ln>
        </p:spPr>
        <p:txBody>
          <a:bodyPr wrap="none" anchor="ctr">
            <a:prstTxWarp prst="textNoShape">
              <a:avLst/>
            </a:prstTxWarp>
          </a:bodyPr>
          <a:lstStyle/>
          <a:p>
            <a:endParaRPr lang="en-US"/>
          </a:p>
        </p:txBody>
      </p:sp>
      <p:sp>
        <p:nvSpPr>
          <p:cNvPr id="24" name="Rectangle 23"/>
          <p:cNvSpPr/>
          <p:nvPr/>
        </p:nvSpPr>
        <p:spPr bwMode="auto">
          <a:xfrm>
            <a:off x="3644900" y="4419600"/>
            <a:ext cx="762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nvGrpSpPr>
          <p:cNvPr id="10" name="Group 37"/>
          <p:cNvGrpSpPr/>
          <p:nvPr/>
        </p:nvGrpSpPr>
        <p:grpSpPr>
          <a:xfrm>
            <a:off x="3873500" y="4356100"/>
            <a:ext cx="977900" cy="50799"/>
            <a:chOff x="3873500" y="4356100"/>
            <a:chExt cx="977900" cy="50799"/>
          </a:xfrm>
        </p:grpSpPr>
        <p:sp>
          <p:nvSpPr>
            <p:cNvPr id="13"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25" name="Rectangle 24"/>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sp>
        <p:nvSpPr>
          <p:cNvPr id="26" name="Rectangle 25"/>
          <p:cNvSpPr/>
          <p:nvPr/>
        </p:nvSpPr>
        <p:spPr bwMode="auto">
          <a:xfrm>
            <a:off x="6375400" y="4347633"/>
            <a:ext cx="101600" cy="46567"/>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7" name="Rectangle 26"/>
          <p:cNvSpPr/>
          <p:nvPr/>
        </p:nvSpPr>
        <p:spPr bwMode="auto">
          <a:xfrm>
            <a:off x="5592232" y="4889500"/>
            <a:ext cx="71967" cy="4699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8" name="Rectangle 27"/>
          <p:cNvSpPr/>
          <p:nvPr/>
        </p:nvSpPr>
        <p:spPr bwMode="auto">
          <a:xfrm>
            <a:off x="7416800" y="5638800"/>
            <a:ext cx="50800" cy="114300"/>
          </a:xfrm>
          <a:prstGeom prst="rect">
            <a:avLst/>
          </a:prstGeom>
          <a:solidFill>
            <a:srgbClr val="FF33CC"/>
          </a:solidFill>
          <a:ln w="3175" cap="flat" cmpd="sng" algn="ctr">
            <a:solidFill>
              <a:srgbClr val="FF33CC"/>
            </a:solidFill>
            <a:prstDash val="solid"/>
            <a:round/>
            <a:headEnd type="none" w="sm" len="sm"/>
            <a:tailEnd type="none" w="med" len="med"/>
          </a:ln>
          <a:effectLst/>
        </p:spPr>
        <p:txBody>
          <a:bodyPr rtlCol="0" anchor="ctr"/>
          <a:lstStyle/>
          <a:p>
            <a:pPr algn="ctr"/>
            <a:endParaRPr lang="en-US"/>
          </a:p>
        </p:txBody>
      </p:sp>
      <p:sp>
        <p:nvSpPr>
          <p:cNvPr id="29" name="Rectangle 28"/>
          <p:cNvSpPr/>
          <p:nvPr/>
        </p:nvSpPr>
        <p:spPr bwMode="auto">
          <a:xfrm>
            <a:off x="8369300" y="4330700"/>
            <a:ext cx="220132" cy="45719"/>
          </a:xfrm>
          <a:prstGeom prst="rect">
            <a:avLst/>
          </a:prstGeom>
          <a:solidFill>
            <a:srgbClr val="FF33CC"/>
          </a:solidFill>
          <a:ln w="3175" cap="flat" cmpd="sng" algn="ctr">
            <a:solidFill>
              <a:srgbClr val="FF33CC"/>
            </a:solidFill>
            <a:prstDash val="solid"/>
            <a:round/>
            <a:headEnd type="none" w="sm" len="sm"/>
            <a:tailEnd type="none" w="med" len="med"/>
          </a:ln>
          <a:effectLst/>
        </p:spPr>
        <p:txBody>
          <a:bodyPr rtlCol="0" anchor="ctr"/>
          <a:lstStyle/>
          <a:p>
            <a:pPr algn="ctr"/>
            <a:endParaRPr lang="en-US"/>
          </a:p>
        </p:txBody>
      </p:sp>
      <p:sp>
        <p:nvSpPr>
          <p:cNvPr id="33" name="TextBox 32"/>
          <p:cNvSpPr txBox="1"/>
          <p:nvPr/>
        </p:nvSpPr>
        <p:spPr>
          <a:xfrm>
            <a:off x="3026843" y="5029200"/>
            <a:ext cx="379381" cy="492443"/>
          </a:xfrm>
          <a:prstGeom prst="rect">
            <a:avLst/>
          </a:prstGeom>
          <a:noFill/>
        </p:spPr>
        <p:txBody>
          <a:bodyPr wrap="none" rtlCol="0">
            <a:spAutoFit/>
          </a:bodyPr>
          <a:lstStyle/>
          <a:p>
            <a:r>
              <a:rPr lang="en-US" dirty="0" smtClean="0"/>
              <a:t>=</a:t>
            </a:r>
            <a:endParaRPr lang="en-US" dirty="0"/>
          </a:p>
        </p:txBody>
      </p:sp>
      <p:sp>
        <p:nvSpPr>
          <p:cNvPr id="34" name="TextBox 33"/>
          <p:cNvSpPr txBox="1"/>
          <p:nvPr/>
        </p:nvSpPr>
        <p:spPr>
          <a:xfrm>
            <a:off x="5020743" y="4953000"/>
            <a:ext cx="379381" cy="492443"/>
          </a:xfrm>
          <a:prstGeom prst="rect">
            <a:avLst/>
          </a:prstGeom>
          <a:noFill/>
        </p:spPr>
        <p:txBody>
          <a:bodyPr wrap="none" rtlCol="0">
            <a:spAutoFit/>
          </a:bodyPr>
          <a:lstStyle/>
          <a:p>
            <a:r>
              <a:rPr lang="en-US" dirty="0" smtClean="0"/>
              <a:t>+</a:t>
            </a:r>
            <a:endParaRPr lang="en-US" dirty="0"/>
          </a:p>
        </p:txBody>
      </p:sp>
      <p:sp>
        <p:nvSpPr>
          <p:cNvPr id="35" name="TextBox 34"/>
          <p:cNvSpPr txBox="1"/>
          <p:nvPr/>
        </p:nvSpPr>
        <p:spPr>
          <a:xfrm>
            <a:off x="6925743" y="4851400"/>
            <a:ext cx="379381" cy="492443"/>
          </a:xfrm>
          <a:prstGeom prst="rect">
            <a:avLst/>
          </a:prstGeom>
          <a:noFill/>
        </p:spPr>
        <p:txBody>
          <a:bodyPr wrap="none" rtlCol="0">
            <a:spAutoFit/>
          </a:bodyPr>
          <a:lstStyle/>
          <a:p>
            <a:r>
              <a:rPr lang="en-US" dirty="0" smtClean="0"/>
              <a:t>+</a:t>
            </a:r>
            <a:endParaRPr lang="en-US" dirty="0"/>
          </a:p>
        </p:txBody>
      </p:sp>
      <p:grpSp>
        <p:nvGrpSpPr>
          <p:cNvPr id="11" name="Group 38"/>
          <p:cNvGrpSpPr/>
          <p:nvPr/>
        </p:nvGrpSpPr>
        <p:grpSpPr>
          <a:xfrm rot="18634327">
            <a:off x="3582932" y="4035585"/>
            <a:ext cx="625012" cy="75847"/>
            <a:chOff x="3873500" y="4356100"/>
            <a:chExt cx="977900" cy="50799"/>
          </a:xfrm>
        </p:grpSpPr>
        <p:sp>
          <p:nvSpPr>
            <p:cNvPr id="40"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41" name="Rectangle 40"/>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sp>
        <p:nvSpPr>
          <p:cNvPr id="43" name="Rectangle 10"/>
          <p:cNvSpPr>
            <a:spLocks noChangeArrowheads="1"/>
          </p:cNvSpPr>
          <p:nvPr/>
        </p:nvSpPr>
        <p:spPr bwMode="auto">
          <a:xfrm rot="18634327">
            <a:off x="5573952" y="4011511"/>
            <a:ext cx="625012" cy="68262"/>
          </a:xfrm>
          <a:prstGeom prst="rect">
            <a:avLst/>
          </a:prstGeom>
          <a:noFill/>
          <a:ln w="28575">
            <a:solidFill>
              <a:schemeClr val="tx1"/>
            </a:solidFill>
            <a:prstDash val="sysDot"/>
            <a:round/>
            <a:headEnd type="none" w="sm" len="sm"/>
            <a:tailEnd type="triangle" w="med" len="med"/>
          </a:ln>
        </p:spPr>
        <p:txBody>
          <a:bodyPr wrap="none" anchor="ctr">
            <a:prstTxWarp prst="textNoShape">
              <a:avLst/>
            </a:prstTxWarp>
          </a:bodyPr>
          <a:lstStyle/>
          <a:p>
            <a:endParaRPr lang="en-US"/>
          </a:p>
        </p:txBody>
      </p:sp>
      <p:sp>
        <p:nvSpPr>
          <p:cNvPr id="44" name="Rectangle 43"/>
          <p:cNvSpPr/>
          <p:nvPr/>
        </p:nvSpPr>
        <p:spPr bwMode="auto">
          <a:xfrm rot="18634327">
            <a:off x="5725298" y="3997711"/>
            <a:ext cx="373384" cy="68262"/>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endParaRPr lang="en-US"/>
          </a:p>
        </p:txBody>
      </p:sp>
      <p:sp>
        <p:nvSpPr>
          <p:cNvPr id="46" name="Rectangle 10"/>
          <p:cNvSpPr>
            <a:spLocks noChangeArrowheads="1"/>
          </p:cNvSpPr>
          <p:nvPr/>
        </p:nvSpPr>
        <p:spPr bwMode="auto">
          <a:xfrm rot="18634327">
            <a:off x="7326551" y="4011510"/>
            <a:ext cx="625012" cy="68262"/>
          </a:xfrm>
          <a:prstGeom prst="rect">
            <a:avLst/>
          </a:prstGeom>
          <a:noFill/>
          <a:ln w="28575">
            <a:solidFill>
              <a:srgbClr val="FF33CC"/>
            </a:solidFill>
            <a:prstDash val="sysDot"/>
            <a:round/>
            <a:headEnd type="none" w="sm" len="sm"/>
            <a:tailEnd type="triangle" w="med" len="med"/>
          </a:ln>
        </p:spPr>
        <p:txBody>
          <a:bodyPr wrap="none" anchor="ctr">
            <a:prstTxWarp prst="textNoShape">
              <a:avLst/>
            </a:prstTxWarp>
          </a:bodyPr>
          <a:lstStyle/>
          <a:p>
            <a:endParaRPr lang="en-US"/>
          </a:p>
        </p:txBody>
      </p:sp>
      <p:sp>
        <p:nvSpPr>
          <p:cNvPr id="47" name="Rectangle 46"/>
          <p:cNvSpPr/>
          <p:nvPr/>
        </p:nvSpPr>
        <p:spPr bwMode="auto">
          <a:xfrm rot="18634327">
            <a:off x="7559712" y="3911834"/>
            <a:ext cx="337915" cy="63664"/>
          </a:xfrm>
          <a:prstGeom prst="rect">
            <a:avLst/>
          </a:prstGeom>
          <a:solidFill>
            <a:srgbClr val="FF33CC"/>
          </a:solidFill>
          <a:ln w="3175" cap="flat" cmpd="sng" algn="ctr">
            <a:solidFill>
              <a:srgbClr val="FF33CC"/>
            </a:solidFill>
            <a:prstDash val="solid"/>
            <a:round/>
            <a:headEnd type="none" w="sm" len="sm"/>
            <a:tailEnd type="none" w="med" len="med"/>
          </a:ln>
          <a:effectLst/>
        </p:spPr>
        <p:txBody>
          <a:bodyPr rtlCol="0" anchor="ctr"/>
          <a:lstStyle/>
          <a:p>
            <a:endParaRPr lang="en-US"/>
          </a:p>
        </p:txBody>
      </p:sp>
      <p:sp>
        <p:nvSpPr>
          <p:cNvPr id="48" name="TextBox 47"/>
          <p:cNvSpPr txBox="1"/>
          <p:nvPr/>
        </p:nvSpPr>
        <p:spPr>
          <a:xfrm>
            <a:off x="-7517" y="4965700"/>
            <a:ext cx="1241107" cy="492443"/>
          </a:xfrm>
          <a:prstGeom prst="rect">
            <a:avLst/>
          </a:prstGeom>
          <a:noFill/>
        </p:spPr>
        <p:txBody>
          <a:bodyPr wrap="none" rtlCol="0">
            <a:spAutoFit/>
          </a:bodyPr>
          <a:lstStyle/>
          <a:p>
            <a:r>
              <a:rPr lang="en-US" dirty="0" smtClean="0"/>
              <a:t>subject</a:t>
            </a:r>
            <a:endParaRPr lang="en-US" dirty="0"/>
          </a:p>
        </p:txBody>
      </p:sp>
      <p:sp>
        <p:nvSpPr>
          <p:cNvPr id="49" name="TextBox 48"/>
          <p:cNvSpPr txBox="1"/>
          <p:nvPr/>
        </p:nvSpPr>
        <p:spPr>
          <a:xfrm>
            <a:off x="1358537" y="5880100"/>
            <a:ext cx="1074395" cy="492443"/>
          </a:xfrm>
          <a:prstGeom prst="rect">
            <a:avLst/>
          </a:prstGeom>
          <a:noFill/>
        </p:spPr>
        <p:txBody>
          <a:bodyPr wrap="none" rtlCol="0">
            <a:spAutoFit/>
          </a:bodyPr>
          <a:lstStyle/>
          <a:p>
            <a:r>
              <a:rPr lang="en-US" dirty="0" smtClean="0"/>
              <a:t>object</a:t>
            </a:r>
            <a:endParaRPr lang="en-US" dirty="0"/>
          </a:p>
        </p:txBody>
      </p:sp>
      <p:sp>
        <p:nvSpPr>
          <p:cNvPr id="50" name="TextBox 49"/>
          <p:cNvSpPr txBox="1"/>
          <p:nvPr/>
        </p:nvSpPr>
        <p:spPr>
          <a:xfrm rot="18435176">
            <a:off x="583682" y="3911600"/>
            <a:ext cx="846105" cy="492443"/>
          </a:xfrm>
          <a:prstGeom prst="rect">
            <a:avLst/>
          </a:prstGeom>
          <a:noFill/>
        </p:spPr>
        <p:txBody>
          <a:bodyPr wrap="none" rtlCol="0">
            <a:spAutoFit/>
          </a:bodyPr>
          <a:lstStyle/>
          <a:p>
            <a:r>
              <a:rPr lang="en-US" dirty="0" smtClean="0"/>
              <a:t>verb</a:t>
            </a:r>
            <a:endParaRPr lang="en-US" dirty="0"/>
          </a:p>
        </p:txBody>
      </p:sp>
      <p:sp>
        <p:nvSpPr>
          <p:cNvPr id="51" name="TextBox 50"/>
          <p:cNvSpPr txBox="1"/>
          <p:nvPr/>
        </p:nvSpPr>
        <p:spPr>
          <a:xfrm>
            <a:off x="2938250" y="2984500"/>
            <a:ext cx="1648771" cy="492443"/>
          </a:xfrm>
          <a:prstGeom prst="rect">
            <a:avLst/>
          </a:prstGeom>
          <a:noFill/>
        </p:spPr>
        <p:txBody>
          <a:bodyPr wrap="none" rtlCol="0">
            <a:spAutoFit/>
          </a:bodyPr>
          <a:lstStyle/>
          <a:p>
            <a:r>
              <a:rPr lang="en-US" dirty="0" smtClean="0">
                <a:solidFill>
                  <a:srgbClr val="008000"/>
                </a:solidFill>
              </a:rPr>
              <a:t>politicians</a:t>
            </a:r>
            <a:endParaRPr lang="en-US" dirty="0">
              <a:solidFill>
                <a:srgbClr val="008000"/>
              </a:solidFill>
            </a:endParaRPr>
          </a:p>
        </p:txBody>
      </p:sp>
      <p:sp>
        <p:nvSpPr>
          <p:cNvPr id="52" name="TextBox 51"/>
          <p:cNvSpPr txBox="1"/>
          <p:nvPr/>
        </p:nvSpPr>
        <p:spPr>
          <a:xfrm>
            <a:off x="5371983" y="2936557"/>
            <a:ext cx="1073907" cy="492443"/>
          </a:xfrm>
          <a:prstGeom prst="rect">
            <a:avLst/>
          </a:prstGeom>
          <a:noFill/>
        </p:spPr>
        <p:txBody>
          <a:bodyPr wrap="none" rtlCol="0">
            <a:spAutoFit/>
          </a:bodyPr>
          <a:lstStyle/>
          <a:p>
            <a:r>
              <a:rPr lang="en-US" dirty="0" smtClean="0"/>
              <a:t>artists</a:t>
            </a:r>
            <a:endParaRPr lang="en-US" dirty="0"/>
          </a:p>
        </p:txBody>
      </p:sp>
      <p:sp>
        <p:nvSpPr>
          <p:cNvPr id="53" name="TextBox 52"/>
          <p:cNvSpPr txBox="1"/>
          <p:nvPr/>
        </p:nvSpPr>
        <p:spPr>
          <a:xfrm>
            <a:off x="7175805" y="2936557"/>
            <a:ext cx="1352466" cy="492443"/>
          </a:xfrm>
          <a:prstGeom prst="rect">
            <a:avLst/>
          </a:prstGeom>
          <a:noFill/>
        </p:spPr>
        <p:txBody>
          <a:bodyPr wrap="none" rtlCol="0">
            <a:spAutoFit/>
          </a:bodyPr>
          <a:lstStyle/>
          <a:p>
            <a:r>
              <a:rPr lang="en-US" dirty="0" smtClean="0">
                <a:solidFill>
                  <a:srgbClr val="FF33CC"/>
                </a:solidFill>
              </a:rPr>
              <a:t>athletes</a:t>
            </a:r>
            <a:endParaRPr lang="en-US" dirty="0">
              <a:solidFill>
                <a:srgbClr val="FF33CC"/>
              </a:solidFill>
            </a:endParaRPr>
          </a:p>
        </p:txBody>
      </p:sp>
      <p:grpSp>
        <p:nvGrpSpPr>
          <p:cNvPr id="12" name="Group 62"/>
          <p:cNvGrpSpPr/>
          <p:nvPr/>
        </p:nvGrpSpPr>
        <p:grpSpPr>
          <a:xfrm>
            <a:off x="1409700" y="3949700"/>
            <a:ext cx="1473200" cy="1930400"/>
            <a:chOff x="1409700" y="3949700"/>
            <a:chExt cx="1473200" cy="1930400"/>
          </a:xfrm>
        </p:grpSpPr>
        <p:sp>
          <p:nvSpPr>
            <p:cNvPr id="58" name="Rectangle 57"/>
            <p:cNvSpPr/>
            <p:nvPr/>
          </p:nvSpPr>
          <p:spPr bwMode="auto">
            <a:xfrm>
              <a:off x="2641600" y="5194325"/>
              <a:ext cx="215900" cy="127000"/>
            </a:xfrm>
            <a:prstGeom prst="rect">
              <a:avLst/>
            </a:prstGeom>
            <a:solidFill>
              <a:srgbClr val="FF33CC"/>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57" name="Rectangle 56"/>
            <p:cNvSpPr/>
            <p:nvPr/>
          </p:nvSpPr>
          <p:spPr bwMode="auto">
            <a:xfrm>
              <a:off x="2573865" y="5270518"/>
              <a:ext cx="215900" cy="127000"/>
            </a:xfrm>
            <a:prstGeom prst="rect">
              <a:avLst/>
            </a:prstGeom>
            <a:solidFill>
              <a:srgbClr val="FF33CC"/>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54" name="Rectangle 53"/>
            <p:cNvSpPr/>
            <p:nvPr/>
          </p:nvSpPr>
          <p:spPr bwMode="auto">
            <a:xfrm>
              <a:off x="1655233" y="4110567"/>
              <a:ext cx="609600" cy="393700"/>
            </a:xfrm>
            <a:prstGeom prst="rect">
              <a:avLst/>
            </a:prstGeom>
            <a:solidFill>
              <a:srgbClr val="008000"/>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55" name="Rectangle 54"/>
            <p:cNvSpPr/>
            <p:nvPr/>
          </p:nvSpPr>
          <p:spPr bwMode="auto">
            <a:xfrm>
              <a:off x="1536700" y="4262966"/>
              <a:ext cx="609600" cy="393700"/>
            </a:xfrm>
            <a:prstGeom prst="rect">
              <a:avLst/>
            </a:prstGeom>
            <a:solidFill>
              <a:srgbClr val="008000"/>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6" name="Rectangle 7"/>
            <p:cNvSpPr>
              <a:spLocks noChangeArrowheads="1"/>
            </p:cNvSpPr>
            <p:nvPr/>
          </p:nvSpPr>
          <p:spPr bwMode="auto">
            <a:xfrm>
              <a:off x="1422400" y="4419600"/>
              <a:ext cx="990600" cy="1422400"/>
            </a:xfrm>
            <a:prstGeom prst="rect">
              <a:avLst/>
            </a:prstGeom>
            <a:noFill/>
            <a:ln w="28575">
              <a:solidFill>
                <a:schemeClr val="tx1"/>
              </a:solidFill>
              <a:round/>
              <a:headEnd type="none" w="sm" len="sm"/>
              <a:tailEnd type="triangle" w="med" len="med"/>
            </a:ln>
          </p:spPr>
          <p:txBody>
            <a:bodyPr wrap="none" anchor="ctr">
              <a:prstTxWarp prst="textNoShape">
                <a:avLst/>
              </a:prstTxWarp>
            </a:bodyPr>
            <a:lstStyle/>
            <a:p>
              <a:endParaRPr lang="en-US"/>
            </a:p>
          </p:txBody>
        </p:sp>
        <p:sp>
          <p:nvSpPr>
            <p:cNvPr id="22" name="Rectangle 21"/>
            <p:cNvSpPr/>
            <p:nvPr/>
          </p:nvSpPr>
          <p:spPr bwMode="auto">
            <a:xfrm>
              <a:off x="2082800" y="4940300"/>
              <a:ext cx="101600" cy="469900"/>
            </a:xfrm>
            <a:prstGeom prst="rect">
              <a:avLst/>
            </a:prstGeom>
            <a:solidFill>
              <a:schemeClr val="tx1"/>
            </a:solidFill>
            <a:ln w="3175" cap="flat" cmpd="sng" algn="ctr">
              <a:solidFill>
                <a:schemeClr val="tx1">
                  <a:alpha val="50000"/>
                </a:schemeClr>
              </a:solidFill>
              <a:prstDash val="solid"/>
              <a:round/>
              <a:headEnd type="none" w="sm" len="sm"/>
              <a:tailEnd type="none" w="med" len="med"/>
            </a:ln>
            <a:effectLst/>
          </p:spPr>
          <p:txBody>
            <a:bodyPr rtlCol="0" anchor="ctr"/>
            <a:lstStyle/>
            <a:p>
              <a:pPr algn="ctr"/>
              <a:endParaRPr lang="en-US"/>
            </a:p>
          </p:txBody>
        </p:sp>
        <p:sp>
          <p:nvSpPr>
            <p:cNvPr id="23" name="Rectangle 22"/>
            <p:cNvSpPr/>
            <p:nvPr/>
          </p:nvSpPr>
          <p:spPr bwMode="auto">
            <a:xfrm>
              <a:off x="2184400" y="5626100"/>
              <a:ext cx="215900" cy="127000"/>
            </a:xfrm>
            <a:prstGeom prst="rect">
              <a:avLst/>
            </a:prstGeom>
            <a:solidFill>
              <a:srgbClr val="FF33CC"/>
            </a:solidFill>
            <a:ln w="3175" cap="flat" cmpd="sng" algn="ctr">
              <a:solidFill>
                <a:schemeClr val="tx1">
                  <a:alpha val="50000"/>
                </a:schemeClr>
              </a:solidFill>
              <a:prstDash val="solid"/>
              <a:round/>
              <a:headEnd type="none" w="sm" len="sm"/>
              <a:tailEnd type="none" w="med" len="med"/>
            </a:ln>
            <a:effectLst/>
          </p:spPr>
          <p:txBody>
            <a:bodyPr rtlCol="0" anchor="ctr"/>
            <a:lstStyle/>
            <a:p>
              <a:pPr algn="ctr"/>
              <a:endParaRPr lang="en-US"/>
            </a:p>
          </p:txBody>
        </p:sp>
        <p:sp>
          <p:nvSpPr>
            <p:cNvPr id="36" name="Parallelogram 35"/>
            <p:cNvSpPr/>
            <p:nvPr/>
          </p:nvSpPr>
          <p:spPr bwMode="auto">
            <a:xfrm>
              <a:off x="1409700" y="3949700"/>
              <a:ext cx="1473200" cy="431800"/>
            </a:xfrm>
            <a:prstGeom prst="parallelogram">
              <a:avLst>
                <a:gd name="adj" fmla="val 95588"/>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37" name="Parallelogram 36"/>
            <p:cNvSpPr/>
            <p:nvPr/>
          </p:nvSpPr>
          <p:spPr bwMode="auto">
            <a:xfrm rot="5400000" flipV="1">
              <a:off x="1689100" y="4699000"/>
              <a:ext cx="1917700" cy="444500"/>
            </a:xfrm>
            <a:prstGeom prst="parallelogram">
              <a:avLst>
                <a:gd name="adj" fmla="val 98007"/>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1" name="Rectangle 20"/>
            <p:cNvSpPr/>
            <p:nvPr/>
          </p:nvSpPr>
          <p:spPr bwMode="auto">
            <a:xfrm>
              <a:off x="1435100" y="4432300"/>
              <a:ext cx="609600" cy="393700"/>
            </a:xfrm>
            <a:prstGeom prst="rect">
              <a:avLst/>
            </a:prstGeom>
            <a:solidFill>
              <a:srgbClr val="008000"/>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cxnSp>
          <p:nvCxnSpPr>
            <p:cNvPr id="60" name="Straight Connector 59"/>
            <p:cNvCxnSpPr/>
            <p:nvPr/>
          </p:nvCxnSpPr>
          <p:spPr bwMode="auto">
            <a:xfrm flipV="1">
              <a:off x="2417234" y="5317069"/>
              <a:ext cx="452967" cy="423333"/>
            </a:xfrm>
            <a:prstGeom prst="line">
              <a:avLst/>
            </a:prstGeom>
            <a:solidFill>
              <a:schemeClr val="accent1"/>
            </a:solidFill>
            <a:ln w="3175" cap="flat" cmpd="sng" algn="ctr">
              <a:solidFill>
                <a:schemeClr val="tx1"/>
              </a:solidFill>
              <a:prstDash val="sysDot"/>
              <a:round/>
              <a:headEnd type="none" w="sm" len="sm"/>
              <a:tailEnd type="none" w="med" len="med"/>
            </a:ln>
            <a:effectLst/>
          </p:spPr>
        </p:cxnSp>
        <p:sp>
          <p:nvSpPr>
            <p:cNvPr id="56" name="Rectangle 55"/>
            <p:cNvSpPr/>
            <p:nvPr/>
          </p:nvSpPr>
          <p:spPr bwMode="auto">
            <a:xfrm>
              <a:off x="2506131" y="5329779"/>
              <a:ext cx="215900" cy="127000"/>
            </a:xfrm>
            <a:prstGeom prst="rect">
              <a:avLst/>
            </a:prstGeom>
            <a:solidFill>
              <a:srgbClr val="FF33CC"/>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61" name="Rectangle 60"/>
            <p:cNvSpPr/>
            <p:nvPr/>
          </p:nvSpPr>
          <p:spPr bwMode="auto">
            <a:xfrm>
              <a:off x="2277535" y="4762487"/>
              <a:ext cx="101600" cy="4699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dirty="0"/>
            </a:p>
          </p:txBody>
        </p:sp>
        <p:cxnSp>
          <p:nvCxnSpPr>
            <p:cNvPr id="62" name="Straight Connector 61"/>
            <p:cNvCxnSpPr/>
            <p:nvPr/>
          </p:nvCxnSpPr>
          <p:spPr bwMode="auto">
            <a:xfrm flipV="1">
              <a:off x="2188619" y="4995317"/>
              <a:ext cx="452967" cy="423333"/>
            </a:xfrm>
            <a:prstGeom prst="line">
              <a:avLst/>
            </a:prstGeom>
            <a:solidFill>
              <a:schemeClr val="accent1"/>
            </a:solidFill>
            <a:ln w="3175" cap="flat" cmpd="sng" algn="ctr">
              <a:solidFill>
                <a:schemeClr val="tx1"/>
              </a:solidFill>
              <a:prstDash val="sysDot"/>
              <a:round/>
              <a:headEnd type="none" w="sm" len="sm"/>
              <a:tailEnd type="none" w="med" len="med"/>
            </a:ln>
            <a:effectLst/>
          </p:spPr>
        </p:cxn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 tensor factorization</a:t>
            </a:r>
            <a:endParaRPr lang="en-US" dirty="0"/>
          </a:p>
        </p:txBody>
      </p:sp>
      <p:sp>
        <p:nvSpPr>
          <p:cNvPr id="3" name="Content Placeholder 2"/>
          <p:cNvSpPr>
            <a:spLocks noGrp="1"/>
          </p:cNvSpPr>
          <p:nvPr>
            <p:ph idx="1"/>
          </p:nvPr>
        </p:nvSpPr>
        <p:spPr/>
        <p:txBody>
          <a:bodyPr/>
          <a:lstStyle/>
          <a:p>
            <a:r>
              <a:rPr lang="en-US" dirty="0" smtClean="0"/>
              <a:t>PARAFAC decomposition</a:t>
            </a:r>
          </a:p>
          <a:p>
            <a:r>
              <a:rPr lang="en-US" dirty="0" smtClean="0"/>
              <a:t>Results for who-calls-whom-when</a:t>
            </a:r>
          </a:p>
          <a:p>
            <a:pPr lvl="1"/>
            <a:r>
              <a:rPr lang="en-US" dirty="0" smtClean="0"/>
              <a:t>4M </a:t>
            </a:r>
            <a:r>
              <a:rPr lang="en-US" dirty="0" err="1" smtClean="0"/>
              <a:t>x</a:t>
            </a:r>
            <a:r>
              <a:rPr lang="en-US" dirty="0" smtClean="0"/>
              <a:t> 15 days</a:t>
            </a:r>
            <a:endParaRPr lang="en-US" dirty="0"/>
          </a:p>
        </p:txBody>
      </p:sp>
      <p:sp>
        <p:nvSpPr>
          <p:cNvPr id="4" name="Date Placeholder 3"/>
          <p:cNvSpPr>
            <a:spLocks noGrp="1"/>
          </p:cNvSpPr>
          <p:nvPr>
            <p:ph type="dt" sz="half" idx="10"/>
          </p:nvPr>
        </p:nvSpPr>
        <p:spPr/>
        <p:txBody>
          <a:bodyPr/>
          <a:lstStyle/>
          <a:p>
            <a:pPr>
              <a:defRPr/>
            </a:pPr>
            <a:r>
              <a:rPr lang="en-US" smtClean="0"/>
              <a:t>Google, Aug '16</a:t>
            </a:r>
            <a:endParaRPr lang="en-US"/>
          </a:p>
        </p:txBody>
      </p:sp>
      <p:sp>
        <p:nvSpPr>
          <p:cNvPr id="5" name="Footer Placeholder 4"/>
          <p:cNvSpPr>
            <a:spLocks noGrp="1"/>
          </p:cNvSpPr>
          <p:nvPr>
            <p:ph type="ftr" sz="quarter" idx="11"/>
          </p:nvPr>
        </p:nvSpPr>
        <p:spPr/>
        <p:txBody>
          <a:bodyPr/>
          <a:lstStyle/>
          <a:p>
            <a:pPr>
              <a:defRPr/>
            </a:pPr>
            <a:r>
              <a:rPr lang="en-US" smtClean="0"/>
              <a:t>(c) 2016,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57</a:t>
            </a:fld>
            <a:endParaRPr lang="en-US"/>
          </a:p>
        </p:txBody>
      </p:sp>
      <p:sp>
        <p:nvSpPr>
          <p:cNvPr id="7" name="Rectangle 13"/>
          <p:cNvSpPr>
            <a:spLocks noChangeArrowheads="1"/>
          </p:cNvSpPr>
          <p:nvPr/>
        </p:nvSpPr>
        <p:spPr bwMode="auto">
          <a:xfrm>
            <a:off x="7416800" y="4419600"/>
            <a:ext cx="46038" cy="1422400"/>
          </a:xfrm>
          <a:prstGeom prst="rect">
            <a:avLst/>
          </a:prstGeom>
          <a:noFill/>
          <a:ln w="28575">
            <a:solidFill>
              <a:srgbClr val="FF33CC"/>
            </a:solidFill>
            <a:prstDash val="sysDot"/>
            <a:round/>
            <a:headEnd type="none" w="sm" len="sm"/>
            <a:tailEnd type="triangle" w="med" len="med"/>
          </a:ln>
        </p:spPr>
        <p:txBody>
          <a:bodyPr wrap="none" anchor="ctr">
            <a:prstTxWarp prst="textNoShape">
              <a:avLst/>
            </a:prstTxWarp>
          </a:bodyPr>
          <a:lstStyle/>
          <a:p>
            <a:endParaRPr lang="en-US"/>
          </a:p>
        </p:txBody>
      </p:sp>
      <p:sp>
        <p:nvSpPr>
          <p:cNvPr id="8" name="Rectangle 14"/>
          <p:cNvSpPr>
            <a:spLocks noChangeArrowheads="1"/>
          </p:cNvSpPr>
          <p:nvPr/>
        </p:nvSpPr>
        <p:spPr bwMode="auto">
          <a:xfrm>
            <a:off x="5600700" y="4419600"/>
            <a:ext cx="46038" cy="1422400"/>
          </a:xfrm>
          <a:prstGeom prst="rect">
            <a:avLst/>
          </a:prstGeom>
          <a:noFill/>
          <a:ln w="28575">
            <a:solidFill>
              <a:schemeClr val="tx1"/>
            </a:solidFill>
            <a:prstDash val="sysDot"/>
            <a:round/>
            <a:headEnd type="none" w="sm" len="sm"/>
            <a:tailEnd type="triangle" w="med" len="med"/>
          </a:ln>
        </p:spPr>
        <p:txBody>
          <a:bodyPr wrap="none" anchor="ctr">
            <a:prstTxWarp prst="textNoShape">
              <a:avLst/>
            </a:prstTxWarp>
          </a:bodyPr>
          <a:lstStyle/>
          <a:p>
            <a:endParaRPr lang="en-US"/>
          </a:p>
        </p:txBody>
      </p:sp>
      <p:sp>
        <p:nvSpPr>
          <p:cNvPr id="9" name="Rectangle 15"/>
          <p:cNvSpPr>
            <a:spLocks noChangeArrowheads="1"/>
          </p:cNvSpPr>
          <p:nvPr/>
        </p:nvSpPr>
        <p:spPr bwMode="auto">
          <a:xfrm>
            <a:off x="3657600" y="4419600"/>
            <a:ext cx="46038" cy="1422400"/>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14" name="Rectangle 10"/>
          <p:cNvSpPr>
            <a:spLocks noChangeArrowheads="1"/>
          </p:cNvSpPr>
          <p:nvPr/>
        </p:nvSpPr>
        <p:spPr bwMode="auto">
          <a:xfrm>
            <a:off x="5816600" y="4356100"/>
            <a:ext cx="965200" cy="45719"/>
          </a:xfrm>
          <a:prstGeom prst="rect">
            <a:avLst/>
          </a:prstGeom>
          <a:noFill/>
          <a:ln w="28575">
            <a:solidFill>
              <a:schemeClr val="tx1"/>
            </a:solidFill>
            <a:prstDash val="sysDot"/>
            <a:round/>
            <a:headEnd type="none" w="sm" len="sm"/>
            <a:tailEnd type="triangle" w="med" len="med"/>
          </a:ln>
        </p:spPr>
        <p:txBody>
          <a:bodyPr wrap="none" anchor="ctr">
            <a:prstTxWarp prst="textNoShape">
              <a:avLst/>
            </a:prstTxWarp>
          </a:bodyPr>
          <a:lstStyle/>
          <a:p>
            <a:endParaRPr lang="en-US"/>
          </a:p>
        </p:txBody>
      </p:sp>
      <p:sp>
        <p:nvSpPr>
          <p:cNvPr id="15" name="Rectangle 10"/>
          <p:cNvSpPr>
            <a:spLocks noChangeArrowheads="1"/>
          </p:cNvSpPr>
          <p:nvPr/>
        </p:nvSpPr>
        <p:spPr bwMode="auto">
          <a:xfrm>
            <a:off x="7607300" y="4330700"/>
            <a:ext cx="977900" cy="50800"/>
          </a:xfrm>
          <a:prstGeom prst="rect">
            <a:avLst/>
          </a:prstGeom>
          <a:noFill/>
          <a:ln w="28575">
            <a:solidFill>
              <a:srgbClr val="FF33CC"/>
            </a:solidFill>
            <a:prstDash val="sysDot"/>
            <a:round/>
            <a:headEnd type="none" w="sm" len="sm"/>
            <a:tailEnd type="triangle" w="med" len="med"/>
          </a:ln>
        </p:spPr>
        <p:txBody>
          <a:bodyPr wrap="none" anchor="ctr">
            <a:prstTxWarp prst="textNoShape">
              <a:avLst/>
            </a:prstTxWarp>
          </a:bodyPr>
          <a:lstStyle/>
          <a:p>
            <a:endParaRPr lang="en-US"/>
          </a:p>
        </p:txBody>
      </p:sp>
      <p:sp>
        <p:nvSpPr>
          <p:cNvPr id="24" name="Rectangle 23"/>
          <p:cNvSpPr/>
          <p:nvPr/>
        </p:nvSpPr>
        <p:spPr bwMode="auto">
          <a:xfrm>
            <a:off x="3644900" y="4419600"/>
            <a:ext cx="762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nvGrpSpPr>
          <p:cNvPr id="10" name="Group 37"/>
          <p:cNvGrpSpPr/>
          <p:nvPr/>
        </p:nvGrpSpPr>
        <p:grpSpPr>
          <a:xfrm>
            <a:off x="3873500" y="4356100"/>
            <a:ext cx="977900" cy="50799"/>
            <a:chOff x="3873500" y="4356100"/>
            <a:chExt cx="977900" cy="50799"/>
          </a:xfrm>
        </p:grpSpPr>
        <p:sp>
          <p:nvSpPr>
            <p:cNvPr id="13"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25" name="Rectangle 24"/>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sp>
        <p:nvSpPr>
          <p:cNvPr id="26" name="Rectangle 25"/>
          <p:cNvSpPr/>
          <p:nvPr/>
        </p:nvSpPr>
        <p:spPr bwMode="auto">
          <a:xfrm>
            <a:off x="6375400" y="4347633"/>
            <a:ext cx="101600" cy="46567"/>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7" name="Rectangle 26"/>
          <p:cNvSpPr/>
          <p:nvPr/>
        </p:nvSpPr>
        <p:spPr bwMode="auto">
          <a:xfrm>
            <a:off x="5592232" y="4889500"/>
            <a:ext cx="71967" cy="4699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8" name="Rectangle 27"/>
          <p:cNvSpPr/>
          <p:nvPr/>
        </p:nvSpPr>
        <p:spPr bwMode="auto">
          <a:xfrm>
            <a:off x="7416800" y="5638800"/>
            <a:ext cx="50800" cy="114300"/>
          </a:xfrm>
          <a:prstGeom prst="rect">
            <a:avLst/>
          </a:prstGeom>
          <a:solidFill>
            <a:srgbClr val="FF33CC"/>
          </a:solidFill>
          <a:ln w="3175" cap="flat" cmpd="sng" algn="ctr">
            <a:solidFill>
              <a:srgbClr val="FF33CC"/>
            </a:solidFill>
            <a:prstDash val="solid"/>
            <a:round/>
            <a:headEnd type="none" w="sm" len="sm"/>
            <a:tailEnd type="none" w="med" len="med"/>
          </a:ln>
          <a:effectLst/>
        </p:spPr>
        <p:txBody>
          <a:bodyPr rtlCol="0" anchor="ctr"/>
          <a:lstStyle/>
          <a:p>
            <a:pPr algn="ctr"/>
            <a:endParaRPr lang="en-US"/>
          </a:p>
        </p:txBody>
      </p:sp>
      <p:sp>
        <p:nvSpPr>
          <p:cNvPr id="29" name="Rectangle 28"/>
          <p:cNvSpPr/>
          <p:nvPr/>
        </p:nvSpPr>
        <p:spPr bwMode="auto">
          <a:xfrm>
            <a:off x="8369300" y="4330700"/>
            <a:ext cx="220132" cy="45719"/>
          </a:xfrm>
          <a:prstGeom prst="rect">
            <a:avLst/>
          </a:prstGeom>
          <a:solidFill>
            <a:srgbClr val="FF33CC"/>
          </a:solidFill>
          <a:ln w="3175" cap="flat" cmpd="sng" algn="ctr">
            <a:solidFill>
              <a:srgbClr val="FF33CC"/>
            </a:solidFill>
            <a:prstDash val="solid"/>
            <a:round/>
            <a:headEnd type="none" w="sm" len="sm"/>
            <a:tailEnd type="none" w="med" len="med"/>
          </a:ln>
          <a:effectLst/>
        </p:spPr>
        <p:txBody>
          <a:bodyPr rtlCol="0" anchor="ctr"/>
          <a:lstStyle/>
          <a:p>
            <a:pPr algn="ctr"/>
            <a:endParaRPr lang="en-US"/>
          </a:p>
        </p:txBody>
      </p:sp>
      <p:sp>
        <p:nvSpPr>
          <p:cNvPr id="33" name="TextBox 32"/>
          <p:cNvSpPr txBox="1"/>
          <p:nvPr/>
        </p:nvSpPr>
        <p:spPr>
          <a:xfrm>
            <a:off x="3026843" y="5029200"/>
            <a:ext cx="379381" cy="492443"/>
          </a:xfrm>
          <a:prstGeom prst="rect">
            <a:avLst/>
          </a:prstGeom>
          <a:noFill/>
        </p:spPr>
        <p:txBody>
          <a:bodyPr wrap="none" rtlCol="0">
            <a:spAutoFit/>
          </a:bodyPr>
          <a:lstStyle/>
          <a:p>
            <a:r>
              <a:rPr lang="en-US" dirty="0" smtClean="0"/>
              <a:t>=</a:t>
            </a:r>
            <a:endParaRPr lang="en-US" dirty="0"/>
          </a:p>
        </p:txBody>
      </p:sp>
      <p:sp>
        <p:nvSpPr>
          <p:cNvPr id="34" name="TextBox 33"/>
          <p:cNvSpPr txBox="1"/>
          <p:nvPr/>
        </p:nvSpPr>
        <p:spPr>
          <a:xfrm>
            <a:off x="5020743" y="4953000"/>
            <a:ext cx="379381" cy="492443"/>
          </a:xfrm>
          <a:prstGeom prst="rect">
            <a:avLst/>
          </a:prstGeom>
          <a:noFill/>
        </p:spPr>
        <p:txBody>
          <a:bodyPr wrap="none" rtlCol="0">
            <a:spAutoFit/>
          </a:bodyPr>
          <a:lstStyle/>
          <a:p>
            <a:r>
              <a:rPr lang="en-US" dirty="0" smtClean="0"/>
              <a:t>+</a:t>
            </a:r>
            <a:endParaRPr lang="en-US" dirty="0"/>
          </a:p>
        </p:txBody>
      </p:sp>
      <p:sp>
        <p:nvSpPr>
          <p:cNvPr id="35" name="TextBox 34"/>
          <p:cNvSpPr txBox="1"/>
          <p:nvPr/>
        </p:nvSpPr>
        <p:spPr>
          <a:xfrm>
            <a:off x="6925743" y="4851400"/>
            <a:ext cx="379381" cy="492443"/>
          </a:xfrm>
          <a:prstGeom prst="rect">
            <a:avLst/>
          </a:prstGeom>
          <a:noFill/>
        </p:spPr>
        <p:txBody>
          <a:bodyPr wrap="none" rtlCol="0">
            <a:spAutoFit/>
          </a:bodyPr>
          <a:lstStyle/>
          <a:p>
            <a:r>
              <a:rPr lang="en-US" dirty="0" smtClean="0"/>
              <a:t>+</a:t>
            </a:r>
            <a:endParaRPr lang="en-US" dirty="0"/>
          </a:p>
        </p:txBody>
      </p:sp>
      <p:grpSp>
        <p:nvGrpSpPr>
          <p:cNvPr id="11" name="Group 38"/>
          <p:cNvGrpSpPr/>
          <p:nvPr/>
        </p:nvGrpSpPr>
        <p:grpSpPr>
          <a:xfrm rot="18634327">
            <a:off x="3582932" y="4035585"/>
            <a:ext cx="625012" cy="75847"/>
            <a:chOff x="3873500" y="4356100"/>
            <a:chExt cx="977900" cy="50799"/>
          </a:xfrm>
        </p:grpSpPr>
        <p:sp>
          <p:nvSpPr>
            <p:cNvPr id="40"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41" name="Rectangle 40"/>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sp>
        <p:nvSpPr>
          <p:cNvPr id="43" name="Rectangle 10"/>
          <p:cNvSpPr>
            <a:spLocks noChangeArrowheads="1"/>
          </p:cNvSpPr>
          <p:nvPr/>
        </p:nvSpPr>
        <p:spPr bwMode="auto">
          <a:xfrm rot="18634327">
            <a:off x="5573952" y="4011511"/>
            <a:ext cx="625012" cy="68262"/>
          </a:xfrm>
          <a:prstGeom prst="rect">
            <a:avLst/>
          </a:prstGeom>
          <a:noFill/>
          <a:ln w="28575">
            <a:solidFill>
              <a:schemeClr val="tx1"/>
            </a:solidFill>
            <a:prstDash val="sysDot"/>
            <a:round/>
            <a:headEnd type="none" w="sm" len="sm"/>
            <a:tailEnd type="triangle" w="med" len="med"/>
          </a:ln>
        </p:spPr>
        <p:txBody>
          <a:bodyPr wrap="none" anchor="ctr">
            <a:prstTxWarp prst="textNoShape">
              <a:avLst/>
            </a:prstTxWarp>
          </a:bodyPr>
          <a:lstStyle/>
          <a:p>
            <a:endParaRPr lang="en-US"/>
          </a:p>
        </p:txBody>
      </p:sp>
      <p:sp>
        <p:nvSpPr>
          <p:cNvPr id="44" name="Rectangle 43"/>
          <p:cNvSpPr/>
          <p:nvPr/>
        </p:nvSpPr>
        <p:spPr bwMode="auto">
          <a:xfrm rot="18634327">
            <a:off x="5725298" y="3997711"/>
            <a:ext cx="373384" cy="68262"/>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endParaRPr lang="en-US"/>
          </a:p>
        </p:txBody>
      </p:sp>
      <p:sp>
        <p:nvSpPr>
          <p:cNvPr id="46" name="Rectangle 10"/>
          <p:cNvSpPr>
            <a:spLocks noChangeArrowheads="1"/>
          </p:cNvSpPr>
          <p:nvPr/>
        </p:nvSpPr>
        <p:spPr bwMode="auto">
          <a:xfrm rot="18634327">
            <a:off x="7326551" y="4011510"/>
            <a:ext cx="625012" cy="68262"/>
          </a:xfrm>
          <a:prstGeom prst="rect">
            <a:avLst/>
          </a:prstGeom>
          <a:noFill/>
          <a:ln w="28575">
            <a:solidFill>
              <a:srgbClr val="FF33CC"/>
            </a:solidFill>
            <a:prstDash val="sysDot"/>
            <a:round/>
            <a:headEnd type="none" w="sm" len="sm"/>
            <a:tailEnd type="triangle" w="med" len="med"/>
          </a:ln>
        </p:spPr>
        <p:txBody>
          <a:bodyPr wrap="none" anchor="ctr">
            <a:prstTxWarp prst="textNoShape">
              <a:avLst/>
            </a:prstTxWarp>
          </a:bodyPr>
          <a:lstStyle/>
          <a:p>
            <a:endParaRPr lang="en-US"/>
          </a:p>
        </p:txBody>
      </p:sp>
      <p:sp>
        <p:nvSpPr>
          <p:cNvPr id="47" name="Rectangle 46"/>
          <p:cNvSpPr/>
          <p:nvPr/>
        </p:nvSpPr>
        <p:spPr bwMode="auto">
          <a:xfrm rot="18634327">
            <a:off x="7559712" y="3911834"/>
            <a:ext cx="337915" cy="63664"/>
          </a:xfrm>
          <a:prstGeom prst="rect">
            <a:avLst/>
          </a:prstGeom>
          <a:solidFill>
            <a:srgbClr val="FF33CC"/>
          </a:solidFill>
          <a:ln w="3175" cap="flat" cmpd="sng" algn="ctr">
            <a:solidFill>
              <a:srgbClr val="FF33CC"/>
            </a:solidFill>
            <a:prstDash val="solid"/>
            <a:round/>
            <a:headEnd type="none" w="sm" len="sm"/>
            <a:tailEnd type="none" w="med" len="med"/>
          </a:ln>
          <a:effectLst/>
        </p:spPr>
        <p:txBody>
          <a:bodyPr rtlCol="0" anchor="ctr"/>
          <a:lstStyle/>
          <a:p>
            <a:endParaRPr lang="en-US"/>
          </a:p>
        </p:txBody>
      </p:sp>
      <p:sp>
        <p:nvSpPr>
          <p:cNvPr id="48" name="TextBox 47"/>
          <p:cNvSpPr txBox="1"/>
          <p:nvPr/>
        </p:nvSpPr>
        <p:spPr>
          <a:xfrm>
            <a:off x="122321" y="4965700"/>
            <a:ext cx="981434" cy="492443"/>
          </a:xfrm>
          <a:prstGeom prst="rect">
            <a:avLst/>
          </a:prstGeom>
          <a:noFill/>
        </p:spPr>
        <p:txBody>
          <a:bodyPr wrap="none" rtlCol="0">
            <a:spAutoFit/>
          </a:bodyPr>
          <a:lstStyle/>
          <a:p>
            <a:r>
              <a:rPr lang="en-US" dirty="0" smtClean="0"/>
              <a:t>caller</a:t>
            </a:r>
            <a:endParaRPr lang="en-US" dirty="0"/>
          </a:p>
        </p:txBody>
      </p:sp>
      <p:sp>
        <p:nvSpPr>
          <p:cNvPr id="49" name="TextBox 48"/>
          <p:cNvSpPr txBox="1"/>
          <p:nvPr/>
        </p:nvSpPr>
        <p:spPr>
          <a:xfrm>
            <a:off x="1367818" y="5880100"/>
            <a:ext cx="1055835" cy="492443"/>
          </a:xfrm>
          <a:prstGeom prst="rect">
            <a:avLst/>
          </a:prstGeom>
          <a:noFill/>
        </p:spPr>
        <p:txBody>
          <a:bodyPr wrap="none" rtlCol="0">
            <a:spAutoFit/>
          </a:bodyPr>
          <a:lstStyle/>
          <a:p>
            <a:r>
              <a:rPr lang="en-US" dirty="0" err="1" smtClean="0"/>
              <a:t>callee</a:t>
            </a:r>
            <a:endParaRPr lang="en-US" dirty="0"/>
          </a:p>
        </p:txBody>
      </p:sp>
      <p:sp>
        <p:nvSpPr>
          <p:cNvPr id="50" name="TextBox 49"/>
          <p:cNvSpPr txBox="1"/>
          <p:nvPr/>
        </p:nvSpPr>
        <p:spPr>
          <a:xfrm rot="18435176">
            <a:off x="599455" y="3911600"/>
            <a:ext cx="814558" cy="492443"/>
          </a:xfrm>
          <a:prstGeom prst="rect">
            <a:avLst/>
          </a:prstGeom>
          <a:noFill/>
        </p:spPr>
        <p:txBody>
          <a:bodyPr wrap="none" rtlCol="0">
            <a:spAutoFit/>
          </a:bodyPr>
          <a:lstStyle/>
          <a:p>
            <a:r>
              <a:rPr lang="en-US" dirty="0" smtClean="0"/>
              <a:t>time</a:t>
            </a:r>
            <a:endParaRPr lang="en-US" dirty="0"/>
          </a:p>
        </p:txBody>
      </p:sp>
      <p:sp>
        <p:nvSpPr>
          <p:cNvPr id="51" name="TextBox 50"/>
          <p:cNvSpPr txBox="1"/>
          <p:nvPr/>
        </p:nvSpPr>
        <p:spPr>
          <a:xfrm>
            <a:off x="3484868" y="2984500"/>
            <a:ext cx="555536" cy="492443"/>
          </a:xfrm>
          <a:prstGeom prst="rect">
            <a:avLst/>
          </a:prstGeom>
          <a:noFill/>
        </p:spPr>
        <p:txBody>
          <a:bodyPr wrap="none" rtlCol="0">
            <a:spAutoFit/>
          </a:bodyPr>
          <a:lstStyle/>
          <a:p>
            <a:r>
              <a:rPr lang="en-US" dirty="0" smtClean="0">
                <a:solidFill>
                  <a:srgbClr val="008000"/>
                </a:solidFill>
              </a:rPr>
              <a:t>??</a:t>
            </a:r>
            <a:endParaRPr lang="en-US" dirty="0">
              <a:solidFill>
                <a:srgbClr val="008000"/>
              </a:solidFill>
            </a:endParaRPr>
          </a:p>
        </p:txBody>
      </p:sp>
      <p:sp>
        <p:nvSpPr>
          <p:cNvPr id="52" name="TextBox 51"/>
          <p:cNvSpPr txBox="1"/>
          <p:nvPr/>
        </p:nvSpPr>
        <p:spPr>
          <a:xfrm>
            <a:off x="5631169" y="2936557"/>
            <a:ext cx="555536" cy="492443"/>
          </a:xfrm>
          <a:prstGeom prst="rect">
            <a:avLst/>
          </a:prstGeom>
          <a:noFill/>
        </p:spPr>
        <p:txBody>
          <a:bodyPr wrap="none" rtlCol="0">
            <a:spAutoFit/>
          </a:bodyPr>
          <a:lstStyle/>
          <a:p>
            <a:r>
              <a:rPr lang="en-US" dirty="0" smtClean="0"/>
              <a:t>??</a:t>
            </a:r>
            <a:endParaRPr lang="en-US" dirty="0"/>
          </a:p>
        </p:txBody>
      </p:sp>
      <p:sp>
        <p:nvSpPr>
          <p:cNvPr id="53" name="TextBox 52"/>
          <p:cNvSpPr txBox="1"/>
          <p:nvPr/>
        </p:nvSpPr>
        <p:spPr>
          <a:xfrm>
            <a:off x="7574270" y="2936557"/>
            <a:ext cx="555536" cy="492443"/>
          </a:xfrm>
          <a:prstGeom prst="rect">
            <a:avLst/>
          </a:prstGeom>
          <a:noFill/>
        </p:spPr>
        <p:txBody>
          <a:bodyPr wrap="none" rtlCol="0">
            <a:spAutoFit/>
          </a:bodyPr>
          <a:lstStyle/>
          <a:p>
            <a:r>
              <a:rPr lang="en-US" dirty="0" smtClean="0">
                <a:solidFill>
                  <a:srgbClr val="FF33CC"/>
                </a:solidFill>
              </a:rPr>
              <a:t>??</a:t>
            </a:r>
            <a:endParaRPr lang="en-US" dirty="0">
              <a:solidFill>
                <a:srgbClr val="FF33CC"/>
              </a:solidFill>
            </a:endParaRPr>
          </a:p>
        </p:txBody>
      </p:sp>
      <p:grpSp>
        <p:nvGrpSpPr>
          <p:cNvPr id="12" name="Group 41"/>
          <p:cNvGrpSpPr/>
          <p:nvPr/>
        </p:nvGrpSpPr>
        <p:grpSpPr>
          <a:xfrm>
            <a:off x="1409700" y="3949700"/>
            <a:ext cx="1473200" cy="1930400"/>
            <a:chOff x="1409700" y="3949700"/>
            <a:chExt cx="1473200" cy="1930400"/>
          </a:xfrm>
        </p:grpSpPr>
        <p:sp>
          <p:nvSpPr>
            <p:cNvPr id="45" name="Rectangle 44"/>
            <p:cNvSpPr/>
            <p:nvPr/>
          </p:nvSpPr>
          <p:spPr bwMode="auto">
            <a:xfrm>
              <a:off x="2641600" y="5194325"/>
              <a:ext cx="215900" cy="127000"/>
            </a:xfrm>
            <a:prstGeom prst="rect">
              <a:avLst/>
            </a:prstGeom>
            <a:solidFill>
              <a:srgbClr val="FF33CC"/>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54" name="Rectangle 53"/>
            <p:cNvSpPr/>
            <p:nvPr/>
          </p:nvSpPr>
          <p:spPr bwMode="auto">
            <a:xfrm>
              <a:off x="2573865" y="5270518"/>
              <a:ext cx="215900" cy="127000"/>
            </a:xfrm>
            <a:prstGeom prst="rect">
              <a:avLst/>
            </a:prstGeom>
            <a:solidFill>
              <a:srgbClr val="FF33CC"/>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55" name="Rectangle 54"/>
            <p:cNvSpPr/>
            <p:nvPr/>
          </p:nvSpPr>
          <p:spPr bwMode="auto">
            <a:xfrm>
              <a:off x="1655233" y="4110567"/>
              <a:ext cx="609600" cy="393700"/>
            </a:xfrm>
            <a:prstGeom prst="rect">
              <a:avLst/>
            </a:prstGeom>
            <a:solidFill>
              <a:srgbClr val="008000"/>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56" name="Rectangle 55"/>
            <p:cNvSpPr/>
            <p:nvPr/>
          </p:nvSpPr>
          <p:spPr bwMode="auto">
            <a:xfrm>
              <a:off x="1536700" y="4262966"/>
              <a:ext cx="609600" cy="393700"/>
            </a:xfrm>
            <a:prstGeom prst="rect">
              <a:avLst/>
            </a:prstGeom>
            <a:solidFill>
              <a:srgbClr val="008000"/>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57" name="Rectangle 7"/>
            <p:cNvSpPr>
              <a:spLocks noChangeArrowheads="1"/>
            </p:cNvSpPr>
            <p:nvPr/>
          </p:nvSpPr>
          <p:spPr bwMode="auto">
            <a:xfrm>
              <a:off x="1422400" y="4419600"/>
              <a:ext cx="990600" cy="1422400"/>
            </a:xfrm>
            <a:prstGeom prst="rect">
              <a:avLst/>
            </a:prstGeom>
            <a:noFill/>
            <a:ln w="28575">
              <a:solidFill>
                <a:schemeClr val="tx1"/>
              </a:solidFill>
              <a:round/>
              <a:headEnd type="none" w="sm" len="sm"/>
              <a:tailEnd type="triangle" w="med" len="med"/>
            </a:ln>
          </p:spPr>
          <p:txBody>
            <a:bodyPr wrap="none" anchor="ctr">
              <a:prstTxWarp prst="textNoShape">
                <a:avLst/>
              </a:prstTxWarp>
            </a:bodyPr>
            <a:lstStyle/>
            <a:p>
              <a:endParaRPr lang="en-US"/>
            </a:p>
          </p:txBody>
        </p:sp>
        <p:sp>
          <p:nvSpPr>
            <p:cNvPr id="58" name="Rectangle 57"/>
            <p:cNvSpPr/>
            <p:nvPr/>
          </p:nvSpPr>
          <p:spPr bwMode="auto">
            <a:xfrm>
              <a:off x="2082800" y="4940300"/>
              <a:ext cx="101600" cy="4699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endParaRPr lang="en-US"/>
            </a:p>
          </p:txBody>
        </p:sp>
        <p:sp>
          <p:nvSpPr>
            <p:cNvPr id="59" name="Rectangle 58"/>
            <p:cNvSpPr/>
            <p:nvPr/>
          </p:nvSpPr>
          <p:spPr bwMode="auto">
            <a:xfrm>
              <a:off x="2184400" y="5626100"/>
              <a:ext cx="215900" cy="127000"/>
            </a:xfrm>
            <a:prstGeom prst="rect">
              <a:avLst/>
            </a:prstGeom>
            <a:solidFill>
              <a:srgbClr val="FF33CC"/>
            </a:solidFill>
            <a:ln w="3175" cap="flat" cmpd="sng" algn="ctr">
              <a:solidFill>
                <a:schemeClr val="tx1"/>
              </a:solidFill>
              <a:prstDash val="solid"/>
              <a:round/>
              <a:headEnd type="none" w="sm" len="sm"/>
              <a:tailEnd type="none" w="med" len="med"/>
            </a:ln>
            <a:effectLst/>
          </p:spPr>
          <p:txBody>
            <a:bodyPr rtlCol="0" anchor="ctr"/>
            <a:lstStyle/>
            <a:p>
              <a:endParaRPr lang="en-US"/>
            </a:p>
          </p:txBody>
        </p:sp>
        <p:sp>
          <p:nvSpPr>
            <p:cNvPr id="60" name="Parallelogram 59"/>
            <p:cNvSpPr/>
            <p:nvPr/>
          </p:nvSpPr>
          <p:spPr bwMode="auto">
            <a:xfrm>
              <a:off x="1409700" y="3949700"/>
              <a:ext cx="1473200" cy="431800"/>
            </a:xfrm>
            <a:prstGeom prst="parallelogram">
              <a:avLst>
                <a:gd name="adj" fmla="val 95588"/>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61" name="Parallelogram 60"/>
            <p:cNvSpPr/>
            <p:nvPr/>
          </p:nvSpPr>
          <p:spPr bwMode="auto">
            <a:xfrm rot="5400000" flipV="1">
              <a:off x="1689100" y="4699000"/>
              <a:ext cx="1917700" cy="444500"/>
            </a:xfrm>
            <a:prstGeom prst="parallelogram">
              <a:avLst>
                <a:gd name="adj" fmla="val 98007"/>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62" name="Rectangle 61"/>
            <p:cNvSpPr/>
            <p:nvPr/>
          </p:nvSpPr>
          <p:spPr bwMode="auto">
            <a:xfrm>
              <a:off x="1435100" y="4432300"/>
              <a:ext cx="609600" cy="393700"/>
            </a:xfrm>
            <a:prstGeom prst="rect">
              <a:avLst/>
            </a:prstGeom>
            <a:solidFill>
              <a:srgbClr val="008000"/>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cxnSp>
          <p:nvCxnSpPr>
            <p:cNvPr id="63" name="Straight Connector 62"/>
            <p:cNvCxnSpPr/>
            <p:nvPr/>
          </p:nvCxnSpPr>
          <p:spPr bwMode="auto">
            <a:xfrm flipV="1">
              <a:off x="2417234" y="5317069"/>
              <a:ext cx="452967" cy="423333"/>
            </a:xfrm>
            <a:prstGeom prst="line">
              <a:avLst/>
            </a:prstGeom>
            <a:solidFill>
              <a:schemeClr val="accent1"/>
            </a:solidFill>
            <a:ln w="3175" cap="flat" cmpd="sng" algn="ctr">
              <a:solidFill>
                <a:schemeClr val="tx1"/>
              </a:solidFill>
              <a:prstDash val="sysDot"/>
              <a:round/>
              <a:headEnd type="none" w="sm" len="sm"/>
              <a:tailEnd type="none" w="med" len="med"/>
            </a:ln>
            <a:effectLst/>
          </p:spPr>
        </p:cxnSp>
        <p:sp>
          <p:nvSpPr>
            <p:cNvPr id="64" name="Rectangle 63"/>
            <p:cNvSpPr/>
            <p:nvPr/>
          </p:nvSpPr>
          <p:spPr bwMode="auto">
            <a:xfrm>
              <a:off x="2506131" y="5329779"/>
              <a:ext cx="215900" cy="127000"/>
            </a:xfrm>
            <a:prstGeom prst="rect">
              <a:avLst/>
            </a:prstGeom>
            <a:solidFill>
              <a:srgbClr val="FF33CC"/>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65" name="Rectangle 64"/>
            <p:cNvSpPr/>
            <p:nvPr/>
          </p:nvSpPr>
          <p:spPr bwMode="auto">
            <a:xfrm>
              <a:off x="2277535" y="4762487"/>
              <a:ext cx="101600" cy="4699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dirty="0"/>
            </a:p>
          </p:txBody>
        </p:sp>
        <p:cxnSp>
          <p:nvCxnSpPr>
            <p:cNvPr id="66" name="Straight Connector 65"/>
            <p:cNvCxnSpPr/>
            <p:nvPr/>
          </p:nvCxnSpPr>
          <p:spPr bwMode="auto">
            <a:xfrm flipV="1">
              <a:off x="2188619" y="4995317"/>
              <a:ext cx="452967" cy="423333"/>
            </a:xfrm>
            <a:prstGeom prst="line">
              <a:avLst/>
            </a:prstGeom>
            <a:solidFill>
              <a:schemeClr val="accent1"/>
            </a:solidFill>
            <a:ln w="3175" cap="flat" cmpd="sng" algn="ctr">
              <a:solidFill>
                <a:schemeClr val="tx1"/>
              </a:solidFill>
              <a:prstDash val="sysDot"/>
              <a:round/>
              <a:headEnd type="none" w="sm" len="sm"/>
              <a:tailEnd type="none" w="med" len="med"/>
            </a:ln>
            <a:effectLst/>
          </p:spPr>
        </p:cxnSp>
      </p:gr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8762" y="328613"/>
            <a:ext cx="6835919" cy="682625"/>
          </a:xfrm>
        </p:spPr>
        <p:txBody>
          <a:bodyPr/>
          <a:lstStyle/>
          <a:p>
            <a:r>
              <a:rPr lang="en-US" dirty="0"/>
              <a:t>Anomaly detection in time-evolving graphs</a:t>
            </a:r>
          </a:p>
        </p:txBody>
      </p:sp>
      <p:sp>
        <p:nvSpPr>
          <p:cNvPr id="3" name="Content Placeholder 2"/>
          <p:cNvSpPr>
            <a:spLocks noGrp="1"/>
          </p:cNvSpPr>
          <p:nvPr>
            <p:ph idx="1"/>
          </p:nvPr>
        </p:nvSpPr>
        <p:spPr>
          <a:xfrm>
            <a:off x="457200" y="1600199"/>
            <a:ext cx="8229600" cy="5018809"/>
          </a:xfrm>
        </p:spPr>
        <p:txBody>
          <a:bodyPr/>
          <a:lstStyle/>
          <a:p>
            <a:r>
              <a:rPr lang="pt-PT" dirty="0" smtClean="0"/>
              <a:t>Anomalous communities in phone call data:</a:t>
            </a:r>
            <a:endParaRPr lang="en-US" dirty="0" smtClean="0"/>
          </a:p>
          <a:p>
            <a:pPr lvl="1"/>
            <a:r>
              <a:rPr lang="pt-PT" dirty="0" smtClean="0"/>
              <a:t>European country, 4M clients, data over 2 weeks</a:t>
            </a:r>
          </a:p>
          <a:p>
            <a:pPr lvl="1"/>
            <a:endParaRPr lang="pt-PT" dirty="0"/>
          </a:p>
          <a:p>
            <a:pPr marL="457200" lvl="1" indent="0">
              <a:buNone/>
            </a:pPr>
            <a:endParaRPr lang="pt-PT" dirty="0" smtClean="0"/>
          </a:p>
          <a:p>
            <a:pPr marL="457200" lvl="1" indent="0">
              <a:buNone/>
            </a:pPr>
            <a:endParaRPr lang="pt-PT" dirty="0"/>
          </a:p>
          <a:p>
            <a:pPr marL="457200" lvl="1" indent="0">
              <a:buNone/>
            </a:pPr>
            <a:endParaRPr lang="pt-PT" dirty="0" smtClean="0"/>
          </a:p>
          <a:p>
            <a:pPr marL="457200" lvl="1" indent="0">
              <a:buNone/>
            </a:pPr>
            <a:endParaRPr lang="pt-PT" dirty="0" smtClean="0"/>
          </a:p>
          <a:p>
            <a:pPr marL="457200" lvl="1" indent="0">
              <a:buNone/>
            </a:pPr>
            <a:endParaRPr lang="pt-PT" dirty="0" smtClean="0"/>
          </a:p>
          <a:p>
            <a:pPr marL="457200" lvl="1" indent="0">
              <a:buNone/>
            </a:pPr>
            <a:r>
              <a:rPr lang="pt-PT" dirty="0"/>
              <a:t>~</a:t>
            </a:r>
            <a:r>
              <a:rPr lang="pt-PT" dirty="0" smtClean="0"/>
              <a:t>200 calls to EACH receiver on EACH day!</a:t>
            </a:r>
            <a:endParaRPr lang="pt-PT" dirty="0"/>
          </a:p>
        </p:txBody>
      </p:sp>
      <p:pic>
        <p:nvPicPr>
          <p:cNvPr id="3074" name="Picture 2" descr="C:\Users\maraujo\Dropbox\acomp_heavy5star.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81852" y="3659656"/>
            <a:ext cx="2762684" cy="207201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maraujo\Dropbox\bcomp_heavy5star.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99064" y="3647840"/>
            <a:ext cx="2794191" cy="20956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maraujo\Dropbox\ccomp_1.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18452" y="3864769"/>
            <a:ext cx="3352800" cy="18669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52688" y="3298074"/>
            <a:ext cx="928459" cy="369332"/>
          </a:xfrm>
          <a:prstGeom prst="rect">
            <a:avLst/>
          </a:prstGeom>
          <a:noFill/>
        </p:spPr>
        <p:txBody>
          <a:bodyPr wrap="none" rtlCol="0">
            <a:spAutoFit/>
          </a:bodyPr>
          <a:lstStyle/>
          <a:p>
            <a:pPr defTabSz="457200" fontAlgn="base">
              <a:spcBef>
                <a:spcPct val="0"/>
              </a:spcBef>
              <a:spcAft>
                <a:spcPct val="0"/>
              </a:spcAft>
            </a:pPr>
            <a:r>
              <a:rPr lang="pt-PT" dirty="0">
                <a:solidFill>
                  <a:prstClr val="black"/>
                </a:solidFill>
                <a:latin typeface="Arial" charset="0"/>
                <a:ea typeface="ＭＳ Ｐゴシック" charset="0"/>
              </a:rPr>
              <a:t>1 caller</a:t>
            </a:r>
            <a:endParaRPr lang="en-US" dirty="0">
              <a:solidFill>
                <a:prstClr val="black"/>
              </a:solidFill>
              <a:latin typeface="Arial" charset="0"/>
              <a:ea typeface="ＭＳ Ｐゴシック" charset="0"/>
            </a:endParaRPr>
          </a:p>
        </p:txBody>
      </p:sp>
      <p:sp>
        <p:nvSpPr>
          <p:cNvPr id="10" name="TextBox 9"/>
          <p:cNvSpPr txBox="1"/>
          <p:nvPr/>
        </p:nvSpPr>
        <p:spPr>
          <a:xfrm>
            <a:off x="3741169" y="3298074"/>
            <a:ext cx="1313180" cy="369332"/>
          </a:xfrm>
          <a:prstGeom prst="rect">
            <a:avLst/>
          </a:prstGeom>
          <a:noFill/>
        </p:spPr>
        <p:txBody>
          <a:bodyPr wrap="none" rtlCol="0">
            <a:spAutoFit/>
          </a:bodyPr>
          <a:lstStyle/>
          <a:p>
            <a:pPr defTabSz="457200" fontAlgn="base">
              <a:spcBef>
                <a:spcPct val="0"/>
              </a:spcBef>
              <a:spcAft>
                <a:spcPct val="0"/>
              </a:spcAft>
            </a:pPr>
            <a:r>
              <a:rPr lang="pt-PT" dirty="0">
                <a:solidFill>
                  <a:prstClr val="black"/>
                </a:solidFill>
                <a:latin typeface="Arial" charset="0"/>
                <a:ea typeface="ＭＳ Ｐゴシック" charset="0"/>
              </a:rPr>
              <a:t>5 receivers</a:t>
            </a:r>
            <a:endParaRPr lang="en-US" dirty="0">
              <a:solidFill>
                <a:prstClr val="black"/>
              </a:solidFill>
              <a:latin typeface="Arial" charset="0"/>
              <a:ea typeface="ＭＳ Ｐゴシック" charset="0"/>
            </a:endParaRPr>
          </a:p>
        </p:txBody>
      </p:sp>
      <p:sp>
        <p:nvSpPr>
          <p:cNvPr id="11" name="TextBox 10"/>
          <p:cNvSpPr txBox="1"/>
          <p:nvPr/>
        </p:nvSpPr>
        <p:spPr>
          <a:xfrm>
            <a:off x="6362421" y="3298074"/>
            <a:ext cx="1890261" cy="369332"/>
          </a:xfrm>
          <a:prstGeom prst="rect">
            <a:avLst/>
          </a:prstGeom>
          <a:noFill/>
        </p:spPr>
        <p:txBody>
          <a:bodyPr wrap="none" rtlCol="0">
            <a:spAutoFit/>
          </a:bodyPr>
          <a:lstStyle/>
          <a:p>
            <a:pPr defTabSz="457200" fontAlgn="base">
              <a:spcBef>
                <a:spcPct val="0"/>
              </a:spcBef>
              <a:spcAft>
                <a:spcPct val="0"/>
              </a:spcAft>
            </a:pPr>
            <a:r>
              <a:rPr lang="pt-PT" dirty="0">
                <a:solidFill>
                  <a:prstClr val="black"/>
                </a:solidFill>
                <a:latin typeface="Arial" charset="0"/>
                <a:ea typeface="ＭＳ Ｐゴシック" charset="0"/>
              </a:rPr>
              <a:t>4 days of activity</a:t>
            </a:r>
            <a:endParaRPr lang="en-US" dirty="0">
              <a:solidFill>
                <a:prstClr val="black"/>
              </a:solidFill>
              <a:latin typeface="Arial" charset="0"/>
              <a:ea typeface="ＭＳ Ｐゴシック" charset="0"/>
            </a:endParaRPr>
          </a:p>
        </p:txBody>
      </p:sp>
      <p:sp>
        <p:nvSpPr>
          <p:cNvPr id="12" name="Date Placeholder 11"/>
          <p:cNvSpPr>
            <a:spLocks noGrp="1"/>
          </p:cNvSpPr>
          <p:nvPr>
            <p:ph type="dt" sz="half" idx="10"/>
          </p:nvPr>
        </p:nvSpPr>
        <p:spPr/>
        <p:txBody>
          <a:bodyPr/>
          <a:lstStyle/>
          <a:p>
            <a:pPr>
              <a:defRPr/>
            </a:pPr>
            <a:r>
              <a:rPr lang="en-US" smtClean="0"/>
              <a:t>Google, Aug '16</a:t>
            </a:r>
            <a:endParaRPr lang="en-US"/>
          </a:p>
        </p:txBody>
      </p:sp>
      <p:sp>
        <p:nvSpPr>
          <p:cNvPr id="13" name="Slide Number Placeholder 12"/>
          <p:cNvSpPr>
            <a:spLocks noGrp="1"/>
          </p:cNvSpPr>
          <p:nvPr>
            <p:ph type="sldNum" sz="quarter" idx="12"/>
          </p:nvPr>
        </p:nvSpPr>
        <p:spPr/>
        <p:txBody>
          <a:bodyPr/>
          <a:lstStyle/>
          <a:p>
            <a:pPr>
              <a:defRPr/>
            </a:pPr>
            <a:fld id="{F9B43987-7F84-BB4A-8611-CDF75B6A737D}" type="slidenum">
              <a:rPr lang="en-US" smtClean="0"/>
              <a:pPr>
                <a:defRPr/>
              </a:pPr>
              <a:t>58</a:t>
            </a:fld>
            <a:endParaRPr lang="en-US"/>
          </a:p>
        </p:txBody>
      </p:sp>
      <p:sp>
        <p:nvSpPr>
          <p:cNvPr id="14" name="Footer Placeholder 13"/>
          <p:cNvSpPr>
            <a:spLocks noGrp="1"/>
          </p:cNvSpPr>
          <p:nvPr>
            <p:ph type="ftr" sz="quarter" idx="11"/>
          </p:nvPr>
        </p:nvSpPr>
        <p:spPr/>
        <p:txBody>
          <a:bodyPr/>
          <a:lstStyle/>
          <a:p>
            <a:pPr>
              <a:defRPr/>
            </a:pPr>
            <a:r>
              <a:rPr lang="en-US" smtClean="0"/>
              <a:t>(c) 2016, C. Faloutsos</a:t>
            </a:r>
            <a:endParaRPr lang="en-US"/>
          </a:p>
        </p:txBody>
      </p:sp>
      <p:grpSp>
        <p:nvGrpSpPr>
          <p:cNvPr id="4" name="Group 14"/>
          <p:cNvGrpSpPr>
            <a:grpSpLocks noChangeAspect="1"/>
          </p:cNvGrpSpPr>
          <p:nvPr/>
        </p:nvGrpSpPr>
        <p:grpSpPr>
          <a:xfrm>
            <a:off x="7423150" y="611403"/>
            <a:ext cx="1720850" cy="1059549"/>
            <a:chOff x="1409700" y="3761003"/>
            <a:chExt cx="3441700" cy="2119097"/>
          </a:xfrm>
        </p:grpSpPr>
        <p:sp>
          <p:nvSpPr>
            <p:cNvPr id="16" name="Rectangle 15"/>
            <p:cNvSpPr>
              <a:spLocks noChangeArrowheads="1"/>
            </p:cNvSpPr>
            <p:nvPr/>
          </p:nvSpPr>
          <p:spPr bwMode="auto">
            <a:xfrm>
              <a:off x="3657600" y="4419600"/>
              <a:ext cx="46038" cy="1422400"/>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17" name="Rectangle 16"/>
            <p:cNvSpPr>
              <a:spLocks noChangeArrowheads="1"/>
            </p:cNvSpPr>
            <p:nvPr/>
          </p:nvSpPr>
          <p:spPr bwMode="auto">
            <a:xfrm>
              <a:off x="1422400" y="4419600"/>
              <a:ext cx="990600" cy="1422400"/>
            </a:xfrm>
            <a:prstGeom prst="rect">
              <a:avLst/>
            </a:prstGeom>
            <a:noFill/>
            <a:ln w="28575">
              <a:solidFill>
                <a:schemeClr val="tx1"/>
              </a:solidFill>
              <a:round/>
              <a:headEnd type="none" w="sm" len="sm"/>
              <a:tailEnd type="triangle" w="med" len="med"/>
            </a:ln>
          </p:spPr>
          <p:txBody>
            <a:bodyPr wrap="none" anchor="ctr">
              <a:prstTxWarp prst="textNoShape">
                <a:avLst/>
              </a:prstTxWarp>
            </a:bodyPr>
            <a:lstStyle/>
            <a:p>
              <a:endParaRPr lang="en-US"/>
            </a:p>
          </p:txBody>
        </p:sp>
        <p:sp>
          <p:nvSpPr>
            <p:cNvPr id="18" name="Rectangle 17"/>
            <p:cNvSpPr/>
            <p:nvPr/>
          </p:nvSpPr>
          <p:spPr bwMode="auto">
            <a:xfrm>
              <a:off x="1435100" y="4432300"/>
              <a:ext cx="6096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sp>
          <p:nvSpPr>
            <p:cNvPr id="19" name="Rectangle 18"/>
            <p:cNvSpPr/>
            <p:nvPr/>
          </p:nvSpPr>
          <p:spPr bwMode="auto">
            <a:xfrm>
              <a:off x="2082800" y="4940300"/>
              <a:ext cx="101600" cy="4699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0" name="Rectangle 19"/>
            <p:cNvSpPr/>
            <p:nvPr/>
          </p:nvSpPr>
          <p:spPr bwMode="auto">
            <a:xfrm>
              <a:off x="2184400" y="5626100"/>
              <a:ext cx="215900" cy="127000"/>
            </a:xfrm>
            <a:prstGeom prst="rect">
              <a:avLst/>
            </a:prstGeom>
            <a:solidFill>
              <a:srgbClr val="FF33CC"/>
            </a:solidFill>
            <a:ln w="3175" cap="flat" cmpd="sng" algn="ctr">
              <a:solidFill>
                <a:srgbClr val="FF33CC"/>
              </a:solidFill>
              <a:prstDash val="solid"/>
              <a:round/>
              <a:headEnd type="none" w="sm" len="sm"/>
              <a:tailEnd type="none" w="med" len="med"/>
            </a:ln>
            <a:effectLst/>
          </p:spPr>
          <p:txBody>
            <a:bodyPr rtlCol="0" anchor="ctr"/>
            <a:lstStyle/>
            <a:p>
              <a:pPr algn="ctr"/>
              <a:endParaRPr lang="en-US"/>
            </a:p>
          </p:txBody>
        </p:sp>
        <p:sp>
          <p:nvSpPr>
            <p:cNvPr id="21" name="Rectangle 20"/>
            <p:cNvSpPr/>
            <p:nvPr/>
          </p:nvSpPr>
          <p:spPr bwMode="auto">
            <a:xfrm>
              <a:off x="3644900" y="4419600"/>
              <a:ext cx="762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nvGrpSpPr>
            <p:cNvPr id="6" name="Group 37"/>
            <p:cNvGrpSpPr/>
            <p:nvPr/>
          </p:nvGrpSpPr>
          <p:grpSpPr>
            <a:xfrm>
              <a:off x="3873500" y="4356100"/>
              <a:ext cx="977900" cy="50799"/>
              <a:chOff x="3873500" y="4356100"/>
              <a:chExt cx="977900" cy="50799"/>
            </a:xfrm>
          </p:grpSpPr>
          <p:sp>
            <p:nvSpPr>
              <p:cNvPr id="29"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30" name="Rectangle 29"/>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sp>
          <p:nvSpPr>
            <p:cNvPr id="23" name="TextBox 22"/>
            <p:cNvSpPr txBox="1"/>
            <p:nvPr/>
          </p:nvSpPr>
          <p:spPr>
            <a:xfrm>
              <a:off x="3026844" y="4445001"/>
              <a:ext cx="379382" cy="492444"/>
            </a:xfrm>
            <a:prstGeom prst="rect">
              <a:avLst/>
            </a:prstGeom>
            <a:noFill/>
          </p:spPr>
          <p:txBody>
            <a:bodyPr wrap="none" rtlCol="0">
              <a:spAutoFit/>
            </a:bodyPr>
            <a:lstStyle/>
            <a:p>
              <a:r>
                <a:rPr lang="en-US" dirty="0" smtClean="0"/>
                <a:t>=</a:t>
              </a:r>
              <a:endParaRPr lang="en-US" dirty="0"/>
            </a:p>
          </p:txBody>
        </p:sp>
        <p:sp>
          <p:nvSpPr>
            <p:cNvPr id="24" name="Parallelogram 23"/>
            <p:cNvSpPr/>
            <p:nvPr/>
          </p:nvSpPr>
          <p:spPr bwMode="auto">
            <a:xfrm>
              <a:off x="1409700" y="3949700"/>
              <a:ext cx="1473200" cy="431800"/>
            </a:xfrm>
            <a:prstGeom prst="parallelogram">
              <a:avLst>
                <a:gd name="adj" fmla="val 95588"/>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5" name="Parallelogram 24"/>
            <p:cNvSpPr/>
            <p:nvPr/>
          </p:nvSpPr>
          <p:spPr bwMode="auto">
            <a:xfrm rot="5400000" flipV="1">
              <a:off x="1689100" y="4699000"/>
              <a:ext cx="1917700" cy="444500"/>
            </a:xfrm>
            <a:prstGeom prst="parallelogram">
              <a:avLst>
                <a:gd name="adj" fmla="val 98007"/>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grpSp>
          <p:nvGrpSpPr>
            <p:cNvPr id="7" name="Group 38"/>
            <p:cNvGrpSpPr/>
            <p:nvPr/>
          </p:nvGrpSpPr>
          <p:grpSpPr>
            <a:xfrm rot="18634327">
              <a:off x="3582932" y="4035585"/>
              <a:ext cx="625012" cy="75847"/>
              <a:chOff x="3873500" y="4356100"/>
              <a:chExt cx="977900" cy="50799"/>
            </a:xfrm>
          </p:grpSpPr>
          <p:sp>
            <p:nvSpPr>
              <p:cNvPr id="27"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28" name="Rectangle 27"/>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grpSp>
    </p:spTree>
    <p:extLst>
      <p:ext uri="{BB962C8B-B14F-4D97-AF65-F5344CB8AC3E}">
        <p14:creationId xmlns:p14="http://schemas.microsoft.com/office/powerpoint/2010/main" val="279389181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8762" y="328613"/>
            <a:ext cx="6835919" cy="682625"/>
          </a:xfrm>
        </p:spPr>
        <p:txBody>
          <a:bodyPr/>
          <a:lstStyle/>
          <a:p>
            <a:r>
              <a:rPr lang="en-US" dirty="0"/>
              <a:t>Anomaly detection in time-evolving graphs</a:t>
            </a:r>
          </a:p>
        </p:txBody>
      </p:sp>
      <p:sp>
        <p:nvSpPr>
          <p:cNvPr id="3" name="Content Placeholder 2"/>
          <p:cNvSpPr>
            <a:spLocks noGrp="1"/>
          </p:cNvSpPr>
          <p:nvPr>
            <p:ph idx="1"/>
          </p:nvPr>
        </p:nvSpPr>
        <p:spPr>
          <a:xfrm>
            <a:off x="457200" y="1600199"/>
            <a:ext cx="8229600" cy="5018809"/>
          </a:xfrm>
        </p:spPr>
        <p:txBody>
          <a:bodyPr/>
          <a:lstStyle/>
          <a:p>
            <a:r>
              <a:rPr lang="pt-PT" dirty="0" smtClean="0"/>
              <a:t>Anomalous communities in phone call data:</a:t>
            </a:r>
            <a:endParaRPr lang="en-US" dirty="0" smtClean="0"/>
          </a:p>
          <a:p>
            <a:pPr lvl="1"/>
            <a:r>
              <a:rPr lang="pt-PT" dirty="0" smtClean="0"/>
              <a:t>European country, 4M clients, data over 2 weeks</a:t>
            </a:r>
          </a:p>
          <a:p>
            <a:pPr lvl="1"/>
            <a:endParaRPr lang="pt-PT" dirty="0"/>
          </a:p>
          <a:p>
            <a:pPr marL="457200" lvl="1" indent="0">
              <a:buNone/>
            </a:pPr>
            <a:endParaRPr lang="pt-PT" dirty="0" smtClean="0"/>
          </a:p>
          <a:p>
            <a:pPr marL="457200" lvl="1" indent="0">
              <a:buNone/>
            </a:pPr>
            <a:endParaRPr lang="pt-PT" dirty="0"/>
          </a:p>
          <a:p>
            <a:pPr marL="457200" lvl="1" indent="0">
              <a:buNone/>
            </a:pPr>
            <a:endParaRPr lang="pt-PT" dirty="0" smtClean="0"/>
          </a:p>
          <a:p>
            <a:pPr marL="457200" lvl="1" indent="0">
              <a:buNone/>
            </a:pPr>
            <a:endParaRPr lang="pt-PT" dirty="0" smtClean="0"/>
          </a:p>
          <a:p>
            <a:pPr marL="457200" lvl="1" indent="0">
              <a:buNone/>
            </a:pPr>
            <a:endParaRPr lang="pt-PT" dirty="0" smtClean="0"/>
          </a:p>
          <a:p>
            <a:pPr marL="457200" lvl="1" indent="0">
              <a:buNone/>
            </a:pPr>
            <a:r>
              <a:rPr lang="pt-PT" dirty="0"/>
              <a:t>~</a:t>
            </a:r>
            <a:r>
              <a:rPr lang="pt-PT" dirty="0" smtClean="0"/>
              <a:t>200 calls to EACH receiver on EACH day!</a:t>
            </a:r>
            <a:endParaRPr lang="pt-PT" dirty="0"/>
          </a:p>
        </p:txBody>
      </p:sp>
      <p:pic>
        <p:nvPicPr>
          <p:cNvPr id="3074" name="Picture 2" descr="C:\Users\maraujo\Dropbox\acomp_heavy5star.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81852" y="3659656"/>
            <a:ext cx="2762684" cy="207201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maraujo\Dropbox\bcomp_heavy5star.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99064" y="3647840"/>
            <a:ext cx="2794191" cy="20956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maraujo\Dropbox\ccomp_1.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18452" y="3864769"/>
            <a:ext cx="3352800" cy="18669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52688" y="3298074"/>
            <a:ext cx="928459" cy="369332"/>
          </a:xfrm>
          <a:prstGeom prst="rect">
            <a:avLst/>
          </a:prstGeom>
          <a:noFill/>
        </p:spPr>
        <p:txBody>
          <a:bodyPr wrap="none" rtlCol="0">
            <a:spAutoFit/>
          </a:bodyPr>
          <a:lstStyle/>
          <a:p>
            <a:pPr defTabSz="457200" fontAlgn="base">
              <a:spcBef>
                <a:spcPct val="0"/>
              </a:spcBef>
              <a:spcAft>
                <a:spcPct val="0"/>
              </a:spcAft>
            </a:pPr>
            <a:r>
              <a:rPr lang="pt-PT" dirty="0">
                <a:solidFill>
                  <a:prstClr val="black"/>
                </a:solidFill>
                <a:latin typeface="Arial" charset="0"/>
                <a:ea typeface="ＭＳ Ｐゴシック" charset="0"/>
              </a:rPr>
              <a:t>1 caller</a:t>
            </a:r>
            <a:endParaRPr lang="en-US" dirty="0">
              <a:solidFill>
                <a:prstClr val="black"/>
              </a:solidFill>
              <a:latin typeface="Arial" charset="0"/>
              <a:ea typeface="ＭＳ Ｐゴシック" charset="0"/>
            </a:endParaRPr>
          </a:p>
        </p:txBody>
      </p:sp>
      <p:sp>
        <p:nvSpPr>
          <p:cNvPr id="10" name="TextBox 9"/>
          <p:cNvSpPr txBox="1"/>
          <p:nvPr/>
        </p:nvSpPr>
        <p:spPr>
          <a:xfrm>
            <a:off x="3741169" y="3298074"/>
            <a:ext cx="1313180" cy="369332"/>
          </a:xfrm>
          <a:prstGeom prst="rect">
            <a:avLst/>
          </a:prstGeom>
          <a:noFill/>
        </p:spPr>
        <p:txBody>
          <a:bodyPr wrap="none" rtlCol="0">
            <a:spAutoFit/>
          </a:bodyPr>
          <a:lstStyle/>
          <a:p>
            <a:pPr defTabSz="457200" fontAlgn="base">
              <a:spcBef>
                <a:spcPct val="0"/>
              </a:spcBef>
              <a:spcAft>
                <a:spcPct val="0"/>
              </a:spcAft>
            </a:pPr>
            <a:r>
              <a:rPr lang="pt-PT" dirty="0">
                <a:solidFill>
                  <a:prstClr val="black"/>
                </a:solidFill>
                <a:latin typeface="Arial" charset="0"/>
                <a:ea typeface="ＭＳ Ｐゴシック" charset="0"/>
              </a:rPr>
              <a:t>5 receivers</a:t>
            </a:r>
            <a:endParaRPr lang="en-US" dirty="0">
              <a:solidFill>
                <a:prstClr val="black"/>
              </a:solidFill>
              <a:latin typeface="Arial" charset="0"/>
              <a:ea typeface="ＭＳ Ｐゴシック" charset="0"/>
            </a:endParaRPr>
          </a:p>
        </p:txBody>
      </p:sp>
      <p:sp>
        <p:nvSpPr>
          <p:cNvPr id="11" name="TextBox 10"/>
          <p:cNvSpPr txBox="1"/>
          <p:nvPr/>
        </p:nvSpPr>
        <p:spPr>
          <a:xfrm>
            <a:off x="6362421" y="3298074"/>
            <a:ext cx="1890261" cy="369332"/>
          </a:xfrm>
          <a:prstGeom prst="rect">
            <a:avLst/>
          </a:prstGeom>
          <a:noFill/>
        </p:spPr>
        <p:txBody>
          <a:bodyPr wrap="none" rtlCol="0">
            <a:spAutoFit/>
          </a:bodyPr>
          <a:lstStyle/>
          <a:p>
            <a:pPr defTabSz="457200" fontAlgn="base">
              <a:spcBef>
                <a:spcPct val="0"/>
              </a:spcBef>
              <a:spcAft>
                <a:spcPct val="0"/>
              </a:spcAft>
            </a:pPr>
            <a:r>
              <a:rPr lang="pt-PT" dirty="0">
                <a:solidFill>
                  <a:prstClr val="black"/>
                </a:solidFill>
                <a:latin typeface="Arial" charset="0"/>
                <a:ea typeface="ＭＳ Ｐゴシック" charset="0"/>
              </a:rPr>
              <a:t>4 days of activity</a:t>
            </a:r>
            <a:endParaRPr lang="en-US" dirty="0">
              <a:solidFill>
                <a:prstClr val="black"/>
              </a:solidFill>
              <a:latin typeface="Arial" charset="0"/>
              <a:ea typeface="ＭＳ Ｐゴシック" charset="0"/>
            </a:endParaRPr>
          </a:p>
        </p:txBody>
      </p:sp>
      <p:sp>
        <p:nvSpPr>
          <p:cNvPr id="12" name="Date Placeholder 11"/>
          <p:cNvSpPr>
            <a:spLocks noGrp="1"/>
          </p:cNvSpPr>
          <p:nvPr>
            <p:ph type="dt" sz="half" idx="10"/>
          </p:nvPr>
        </p:nvSpPr>
        <p:spPr/>
        <p:txBody>
          <a:bodyPr/>
          <a:lstStyle/>
          <a:p>
            <a:pPr>
              <a:defRPr/>
            </a:pPr>
            <a:r>
              <a:rPr lang="en-US" smtClean="0"/>
              <a:t>Google, Aug '16</a:t>
            </a:r>
            <a:endParaRPr lang="en-US"/>
          </a:p>
        </p:txBody>
      </p:sp>
      <p:sp>
        <p:nvSpPr>
          <p:cNvPr id="13" name="Slide Number Placeholder 12"/>
          <p:cNvSpPr>
            <a:spLocks noGrp="1"/>
          </p:cNvSpPr>
          <p:nvPr>
            <p:ph type="sldNum" sz="quarter" idx="12"/>
          </p:nvPr>
        </p:nvSpPr>
        <p:spPr/>
        <p:txBody>
          <a:bodyPr/>
          <a:lstStyle/>
          <a:p>
            <a:pPr>
              <a:defRPr/>
            </a:pPr>
            <a:fld id="{F9B43987-7F84-BB4A-8611-CDF75B6A737D}" type="slidenum">
              <a:rPr lang="en-US" smtClean="0"/>
              <a:pPr>
                <a:defRPr/>
              </a:pPr>
              <a:t>59</a:t>
            </a:fld>
            <a:endParaRPr lang="en-US"/>
          </a:p>
        </p:txBody>
      </p:sp>
      <p:sp>
        <p:nvSpPr>
          <p:cNvPr id="14" name="Footer Placeholder 13"/>
          <p:cNvSpPr>
            <a:spLocks noGrp="1"/>
          </p:cNvSpPr>
          <p:nvPr>
            <p:ph type="ftr" sz="quarter" idx="11"/>
          </p:nvPr>
        </p:nvSpPr>
        <p:spPr/>
        <p:txBody>
          <a:bodyPr/>
          <a:lstStyle/>
          <a:p>
            <a:pPr>
              <a:defRPr/>
            </a:pPr>
            <a:r>
              <a:rPr lang="en-US" smtClean="0"/>
              <a:t>(c) 2016, C. Faloutsos</a:t>
            </a:r>
            <a:endParaRPr lang="en-US"/>
          </a:p>
        </p:txBody>
      </p:sp>
      <p:grpSp>
        <p:nvGrpSpPr>
          <p:cNvPr id="4" name="Group 14"/>
          <p:cNvGrpSpPr>
            <a:grpSpLocks noChangeAspect="1"/>
          </p:cNvGrpSpPr>
          <p:nvPr/>
        </p:nvGrpSpPr>
        <p:grpSpPr>
          <a:xfrm>
            <a:off x="7423150" y="611403"/>
            <a:ext cx="1720850" cy="1059549"/>
            <a:chOff x="1409700" y="3761003"/>
            <a:chExt cx="3441700" cy="2119097"/>
          </a:xfrm>
        </p:grpSpPr>
        <p:sp>
          <p:nvSpPr>
            <p:cNvPr id="16" name="Rectangle 15"/>
            <p:cNvSpPr>
              <a:spLocks noChangeArrowheads="1"/>
            </p:cNvSpPr>
            <p:nvPr/>
          </p:nvSpPr>
          <p:spPr bwMode="auto">
            <a:xfrm>
              <a:off x="3657600" y="4419600"/>
              <a:ext cx="46038" cy="1422400"/>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17" name="Rectangle 16"/>
            <p:cNvSpPr>
              <a:spLocks noChangeArrowheads="1"/>
            </p:cNvSpPr>
            <p:nvPr/>
          </p:nvSpPr>
          <p:spPr bwMode="auto">
            <a:xfrm>
              <a:off x="1422400" y="4419600"/>
              <a:ext cx="990600" cy="1422400"/>
            </a:xfrm>
            <a:prstGeom prst="rect">
              <a:avLst/>
            </a:prstGeom>
            <a:noFill/>
            <a:ln w="28575">
              <a:solidFill>
                <a:schemeClr val="tx1"/>
              </a:solidFill>
              <a:round/>
              <a:headEnd type="none" w="sm" len="sm"/>
              <a:tailEnd type="triangle" w="med" len="med"/>
            </a:ln>
          </p:spPr>
          <p:txBody>
            <a:bodyPr wrap="none" anchor="ctr">
              <a:prstTxWarp prst="textNoShape">
                <a:avLst/>
              </a:prstTxWarp>
            </a:bodyPr>
            <a:lstStyle/>
            <a:p>
              <a:endParaRPr lang="en-US"/>
            </a:p>
          </p:txBody>
        </p:sp>
        <p:sp>
          <p:nvSpPr>
            <p:cNvPr id="18" name="Rectangle 17"/>
            <p:cNvSpPr/>
            <p:nvPr/>
          </p:nvSpPr>
          <p:spPr bwMode="auto">
            <a:xfrm>
              <a:off x="1435100" y="4432300"/>
              <a:ext cx="6096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sp>
          <p:nvSpPr>
            <p:cNvPr id="19" name="Rectangle 18"/>
            <p:cNvSpPr/>
            <p:nvPr/>
          </p:nvSpPr>
          <p:spPr bwMode="auto">
            <a:xfrm>
              <a:off x="2082800" y="4940300"/>
              <a:ext cx="101600" cy="4699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0" name="Rectangle 19"/>
            <p:cNvSpPr/>
            <p:nvPr/>
          </p:nvSpPr>
          <p:spPr bwMode="auto">
            <a:xfrm>
              <a:off x="2184400" y="5626100"/>
              <a:ext cx="215900" cy="127000"/>
            </a:xfrm>
            <a:prstGeom prst="rect">
              <a:avLst/>
            </a:prstGeom>
            <a:solidFill>
              <a:srgbClr val="FF33CC"/>
            </a:solidFill>
            <a:ln w="3175" cap="flat" cmpd="sng" algn="ctr">
              <a:solidFill>
                <a:srgbClr val="FF33CC"/>
              </a:solidFill>
              <a:prstDash val="solid"/>
              <a:round/>
              <a:headEnd type="none" w="sm" len="sm"/>
              <a:tailEnd type="none" w="med" len="med"/>
            </a:ln>
            <a:effectLst/>
          </p:spPr>
          <p:txBody>
            <a:bodyPr rtlCol="0" anchor="ctr"/>
            <a:lstStyle/>
            <a:p>
              <a:pPr algn="ctr"/>
              <a:endParaRPr lang="en-US"/>
            </a:p>
          </p:txBody>
        </p:sp>
        <p:sp>
          <p:nvSpPr>
            <p:cNvPr id="21" name="Rectangle 20"/>
            <p:cNvSpPr/>
            <p:nvPr/>
          </p:nvSpPr>
          <p:spPr bwMode="auto">
            <a:xfrm>
              <a:off x="3644900" y="4419600"/>
              <a:ext cx="762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nvGrpSpPr>
            <p:cNvPr id="6" name="Group 37"/>
            <p:cNvGrpSpPr/>
            <p:nvPr/>
          </p:nvGrpSpPr>
          <p:grpSpPr>
            <a:xfrm>
              <a:off x="3873500" y="4356100"/>
              <a:ext cx="977900" cy="50799"/>
              <a:chOff x="3873500" y="4356100"/>
              <a:chExt cx="977900" cy="50799"/>
            </a:xfrm>
          </p:grpSpPr>
          <p:sp>
            <p:nvSpPr>
              <p:cNvPr id="29"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30" name="Rectangle 29"/>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sp>
          <p:nvSpPr>
            <p:cNvPr id="23" name="TextBox 22"/>
            <p:cNvSpPr txBox="1"/>
            <p:nvPr/>
          </p:nvSpPr>
          <p:spPr>
            <a:xfrm>
              <a:off x="3026844" y="4445001"/>
              <a:ext cx="379382" cy="492444"/>
            </a:xfrm>
            <a:prstGeom prst="rect">
              <a:avLst/>
            </a:prstGeom>
            <a:noFill/>
          </p:spPr>
          <p:txBody>
            <a:bodyPr wrap="none" rtlCol="0">
              <a:spAutoFit/>
            </a:bodyPr>
            <a:lstStyle/>
            <a:p>
              <a:r>
                <a:rPr lang="en-US" dirty="0" smtClean="0"/>
                <a:t>=</a:t>
              </a:r>
              <a:endParaRPr lang="en-US" dirty="0"/>
            </a:p>
          </p:txBody>
        </p:sp>
        <p:sp>
          <p:nvSpPr>
            <p:cNvPr id="24" name="Parallelogram 23"/>
            <p:cNvSpPr/>
            <p:nvPr/>
          </p:nvSpPr>
          <p:spPr bwMode="auto">
            <a:xfrm>
              <a:off x="1409700" y="3949700"/>
              <a:ext cx="1473200" cy="431800"/>
            </a:xfrm>
            <a:prstGeom prst="parallelogram">
              <a:avLst>
                <a:gd name="adj" fmla="val 95588"/>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5" name="Parallelogram 24"/>
            <p:cNvSpPr/>
            <p:nvPr/>
          </p:nvSpPr>
          <p:spPr bwMode="auto">
            <a:xfrm rot="5400000" flipV="1">
              <a:off x="1689100" y="4699000"/>
              <a:ext cx="1917700" cy="444500"/>
            </a:xfrm>
            <a:prstGeom prst="parallelogram">
              <a:avLst>
                <a:gd name="adj" fmla="val 98007"/>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grpSp>
          <p:nvGrpSpPr>
            <p:cNvPr id="7" name="Group 38"/>
            <p:cNvGrpSpPr/>
            <p:nvPr/>
          </p:nvGrpSpPr>
          <p:grpSpPr>
            <a:xfrm rot="18634327">
              <a:off x="3582932" y="4035585"/>
              <a:ext cx="625012" cy="75847"/>
              <a:chOff x="3873500" y="4356100"/>
              <a:chExt cx="977900" cy="50799"/>
            </a:xfrm>
          </p:grpSpPr>
          <p:sp>
            <p:nvSpPr>
              <p:cNvPr id="27"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28" name="Rectangle 27"/>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grpSp>
      <p:sp>
        <p:nvSpPr>
          <p:cNvPr id="31" name="Rectangle 30"/>
          <p:cNvSpPr/>
          <p:nvPr/>
        </p:nvSpPr>
        <p:spPr bwMode="auto">
          <a:xfrm>
            <a:off x="2082800" y="4114800"/>
            <a:ext cx="58419" cy="1130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32" name="Rectangle 31"/>
          <p:cNvSpPr/>
          <p:nvPr/>
        </p:nvSpPr>
        <p:spPr bwMode="auto">
          <a:xfrm>
            <a:off x="3543300" y="4140200"/>
            <a:ext cx="58419" cy="1130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33" name="Rectangle 32"/>
          <p:cNvSpPr/>
          <p:nvPr/>
        </p:nvSpPr>
        <p:spPr bwMode="auto">
          <a:xfrm>
            <a:off x="4787900" y="4140200"/>
            <a:ext cx="58419" cy="1130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34" name="Rectangle 33"/>
          <p:cNvSpPr/>
          <p:nvPr/>
        </p:nvSpPr>
        <p:spPr bwMode="auto">
          <a:xfrm>
            <a:off x="4914900" y="4140200"/>
            <a:ext cx="58419" cy="1130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35" name="Rectangle 34"/>
          <p:cNvSpPr/>
          <p:nvPr/>
        </p:nvSpPr>
        <p:spPr bwMode="auto">
          <a:xfrm>
            <a:off x="4648200" y="4127500"/>
            <a:ext cx="58419" cy="1130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36" name="Rectangle 35"/>
          <p:cNvSpPr/>
          <p:nvPr/>
        </p:nvSpPr>
        <p:spPr bwMode="auto">
          <a:xfrm>
            <a:off x="3708400" y="4127500"/>
            <a:ext cx="58419" cy="1130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39" name="Freeform 38"/>
          <p:cNvSpPr/>
          <p:nvPr/>
        </p:nvSpPr>
        <p:spPr bwMode="auto">
          <a:xfrm>
            <a:off x="6079067" y="4656667"/>
            <a:ext cx="1337733" cy="829733"/>
          </a:xfrm>
          <a:custGeom>
            <a:avLst/>
            <a:gdLst>
              <a:gd name="connsiteX0" fmla="*/ 0 w 1337733"/>
              <a:gd name="connsiteY0" fmla="*/ 812800 h 829733"/>
              <a:gd name="connsiteX1" fmla="*/ 440266 w 1337733"/>
              <a:gd name="connsiteY1" fmla="*/ 118533 h 829733"/>
              <a:gd name="connsiteX2" fmla="*/ 711200 w 1337733"/>
              <a:gd name="connsiteY2" fmla="*/ 0 h 829733"/>
              <a:gd name="connsiteX3" fmla="*/ 1066800 w 1337733"/>
              <a:gd name="connsiteY3" fmla="*/ 84666 h 829733"/>
              <a:gd name="connsiteX4" fmla="*/ 1337733 w 1337733"/>
              <a:gd name="connsiteY4" fmla="*/ 829733 h 829733"/>
              <a:gd name="connsiteX5" fmla="*/ 1337733 w 1337733"/>
              <a:gd name="connsiteY5" fmla="*/ 829733 h 82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7733" h="829733">
                <a:moveTo>
                  <a:pt x="0" y="812800"/>
                </a:moveTo>
                <a:lnTo>
                  <a:pt x="440266" y="118533"/>
                </a:lnTo>
                <a:lnTo>
                  <a:pt x="711200" y="0"/>
                </a:lnTo>
                <a:lnTo>
                  <a:pt x="1066800" y="84666"/>
                </a:lnTo>
                <a:lnTo>
                  <a:pt x="1337733" y="829733"/>
                </a:lnTo>
                <a:lnTo>
                  <a:pt x="1337733" y="829733"/>
                </a:lnTo>
              </a:path>
            </a:pathLst>
          </a:custGeom>
          <a:noFill/>
          <a:ln w="76200" cap="flat" cmpd="sng" algn="ctr">
            <a:solidFill>
              <a:srgbClr val="FF6600"/>
            </a:solidFill>
            <a:prstDash val="solid"/>
            <a:round/>
            <a:headEnd type="none" w="sm" len="sm"/>
            <a:tailEnd type="none" w="med" len="med"/>
          </a:ln>
          <a:effectLst/>
        </p:spPr>
        <p:txBody>
          <a:bodyPr rtlCol="0" anchor="ctr"/>
          <a:lstStyle/>
          <a:p>
            <a:pPr algn="ctr"/>
            <a:endParaRPr lang="en-US"/>
          </a:p>
        </p:txBody>
      </p:sp>
    </p:spTree>
    <p:extLst>
      <p:ext uri="{BB962C8B-B14F-4D97-AF65-F5344CB8AC3E}">
        <p14:creationId xmlns:p14="http://schemas.microsoft.com/office/powerpoint/2010/main" val="279389181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4"/>
          <p:cNvSpPr>
            <a:spLocks noGrp="1"/>
          </p:cNvSpPr>
          <p:nvPr>
            <p:ph type="ftr" sz="quarter" idx="11"/>
          </p:nvPr>
        </p:nvSpPr>
        <p:spPr>
          <a:noFill/>
        </p:spPr>
        <p:txBody>
          <a:bodyPr/>
          <a:lstStyle/>
          <a:p>
            <a:r>
              <a:rPr lang="en-US" smtClean="0"/>
              <a:t>(c) 2016, C. Faloutsos</a:t>
            </a:r>
            <a:endParaRPr lang="en-US"/>
          </a:p>
        </p:txBody>
      </p:sp>
      <p:sp>
        <p:nvSpPr>
          <p:cNvPr id="26627" name="Slide Number Placeholder 5"/>
          <p:cNvSpPr>
            <a:spLocks noGrp="1"/>
          </p:cNvSpPr>
          <p:nvPr>
            <p:ph type="sldNum" sz="quarter" idx="12"/>
          </p:nvPr>
        </p:nvSpPr>
        <p:spPr>
          <a:noFill/>
        </p:spPr>
        <p:txBody>
          <a:bodyPr/>
          <a:lstStyle/>
          <a:p>
            <a:fld id="{57A6DEDC-4910-6445-9788-302D49B9B976}" type="slidenum">
              <a:rPr lang="en-US" smtClean="0"/>
              <a:pPr/>
              <a:t>6</a:t>
            </a:fld>
            <a:endParaRPr lang="en-US" smtClean="0"/>
          </a:p>
        </p:txBody>
      </p:sp>
      <p:sp>
        <p:nvSpPr>
          <p:cNvPr id="26628" name="Rectangle 3074"/>
          <p:cNvSpPr>
            <a:spLocks noGrp="1" noChangeArrowheads="1"/>
          </p:cNvSpPr>
          <p:nvPr>
            <p:ph type="title"/>
          </p:nvPr>
        </p:nvSpPr>
        <p:spPr/>
        <p:txBody>
          <a:bodyPr lIns="82945" tIns="41473" rIns="82945" bIns="41473" anchor="t"/>
          <a:lstStyle/>
          <a:p>
            <a:pPr defTabSz="912813"/>
            <a:r>
              <a:rPr lang="en-US">
                <a:ea typeface="ＭＳ Ｐゴシック" charset="-128"/>
                <a:cs typeface="ＭＳ Ｐゴシック" charset="-128"/>
              </a:rPr>
              <a:t>Graphs - why should we care?</a:t>
            </a:r>
          </a:p>
        </p:txBody>
      </p:sp>
      <p:sp>
        <p:nvSpPr>
          <p:cNvPr id="26629" name="Rectangle 3085"/>
          <p:cNvSpPr>
            <a:spLocks noGrp="1" noChangeArrowheads="1"/>
          </p:cNvSpPr>
          <p:nvPr>
            <p:ph type="body" idx="1"/>
          </p:nvPr>
        </p:nvSpPr>
        <p:spPr>
          <a:xfrm>
            <a:off x="279400" y="1447800"/>
            <a:ext cx="8597900" cy="4648200"/>
          </a:xfrm>
        </p:spPr>
        <p:txBody>
          <a:bodyPr/>
          <a:lstStyle/>
          <a:p>
            <a:r>
              <a:rPr lang="en-US" dirty="0" smtClean="0">
                <a:ea typeface="ＭＳ Ｐゴシック" charset="-128"/>
                <a:cs typeface="ＭＳ Ｐゴシック" charset="-128"/>
              </a:rPr>
              <a:t>web-log (‘blog’) news propagation</a:t>
            </a:r>
          </a:p>
          <a:p>
            <a:r>
              <a:rPr lang="en-US" dirty="0" smtClean="0">
                <a:ea typeface="ＭＳ Ｐゴシック" charset="-128"/>
                <a:cs typeface="ＭＳ Ｐゴシック" charset="-128"/>
              </a:rPr>
              <a:t>computer network security: email/IP traffic and anomaly detection</a:t>
            </a:r>
          </a:p>
          <a:p>
            <a:r>
              <a:rPr lang="en-US" dirty="0" smtClean="0">
                <a:ea typeface="ＭＳ Ｐゴシック" charset="-128"/>
                <a:cs typeface="ＭＳ Ｐゴシック" charset="-128"/>
              </a:rPr>
              <a:t>Recommendation systems</a:t>
            </a:r>
          </a:p>
          <a:p>
            <a:r>
              <a:rPr lang="en-US" dirty="0" smtClean="0">
                <a:ea typeface="ＭＳ Ｐゴシック" charset="-128"/>
                <a:cs typeface="ＭＳ Ｐゴシック" charset="-128"/>
              </a:rPr>
              <a:t>....</a:t>
            </a:r>
          </a:p>
          <a:p>
            <a:endParaRPr lang="en-US" dirty="0" smtClean="0">
              <a:ea typeface="ＭＳ Ｐゴシック" charset="-128"/>
              <a:cs typeface="ＭＳ Ｐゴシック" charset="-128"/>
            </a:endParaRPr>
          </a:p>
          <a:p>
            <a:r>
              <a:rPr lang="en-US" dirty="0" smtClean="0">
                <a:ea typeface="ＭＳ Ｐゴシック" charset="-128"/>
                <a:cs typeface="ＭＳ Ｐゴシック" charset="-128"/>
              </a:rPr>
              <a:t>Many-to-many db relationship -&gt; graph</a:t>
            </a:r>
          </a:p>
        </p:txBody>
      </p:sp>
      <p:sp>
        <p:nvSpPr>
          <p:cNvPr id="26630" name="Date Placeholder 6"/>
          <p:cNvSpPr>
            <a:spLocks noGrp="1"/>
          </p:cNvSpPr>
          <p:nvPr>
            <p:ph type="dt" sz="quarter" idx="10"/>
          </p:nvPr>
        </p:nvSpPr>
        <p:spPr>
          <a:noFill/>
        </p:spPr>
        <p:txBody>
          <a:bodyPr/>
          <a:lstStyle/>
          <a:p>
            <a:r>
              <a:rPr lang="en-US" smtClean="0"/>
              <a:t>Google, Aug '16</a:t>
            </a:r>
            <a:endParaRPr lang="en-US"/>
          </a:p>
        </p:txBody>
      </p:sp>
      <p:pic>
        <p:nvPicPr>
          <p:cNvPr id="7" name="Picture 6" descr="netflix.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40600" y="3137965"/>
            <a:ext cx="1193800" cy="582070"/>
          </a:xfrm>
          <a:prstGeom prst="rect">
            <a:avLst/>
          </a:prstGeom>
        </p:spPr>
      </p:pic>
      <p:pic>
        <p:nvPicPr>
          <p:cNvPr id="8" name="Picture 7" descr="ylogo_new.png"/>
          <p:cNvPicPr>
            <a:picLocks noChangeAspect="1"/>
          </p:cNvPicPr>
          <p:nvPr/>
        </p:nvPicPr>
        <p:blipFill>
          <a:blip r:embed="rId4"/>
          <a:stretch>
            <a:fillRect/>
          </a:stretch>
        </p:blipFill>
        <p:spPr>
          <a:xfrm>
            <a:off x="6489700" y="1619250"/>
            <a:ext cx="2654300" cy="368300"/>
          </a:xfrm>
          <a:prstGeom prst="rect">
            <a:avLst/>
          </a:prstGeom>
          <a:solidFill>
            <a:srgbClr val="66CCFF"/>
          </a:solidFill>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8762" y="328613"/>
            <a:ext cx="6835919" cy="682625"/>
          </a:xfrm>
        </p:spPr>
        <p:txBody>
          <a:bodyPr/>
          <a:lstStyle/>
          <a:p>
            <a:r>
              <a:rPr lang="en-US" dirty="0"/>
              <a:t>Anomaly detection in time-evolving graphs</a:t>
            </a:r>
          </a:p>
        </p:txBody>
      </p:sp>
      <p:sp>
        <p:nvSpPr>
          <p:cNvPr id="3" name="Content Placeholder 2"/>
          <p:cNvSpPr>
            <a:spLocks noGrp="1"/>
          </p:cNvSpPr>
          <p:nvPr>
            <p:ph idx="1"/>
          </p:nvPr>
        </p:nvSpPr>
        <p:spPr>
          <a:xfrm>
            <a:off x="457200" y="1600199"/>
            <a:ext cx="8229600" cy="5018809"/>
          </a:xfrm>
        </p:spPr>
        <p:txBody>
          <a:bodyPr/>
          <a:lstStyle/>
          <a:p>
            <a:r>
              <a:rPr lang="pt-PT" dirty="0" smtClean="0"/>
              <a:t>Anomalous communities in phone call data:</a:t>
            </a:r>
            <a:endParaRPr lang="en-US" dirty="0" smtClean="0"/>
          </a:p>
          <a:p>
            <a:pPr lvl="1"/>
            <a:r>
              <a:rPr lang="pt-PT" dirty="0" smtClean="0"/>
              <a:t>European country, 4M clients, data over 2 weeks</a:t>
            </a:r>
          </a:p>
          <a:p>
            <a:pPr lvl="1"/>
            <a:endParaRPr lang="pt-PT" dirty="0"/>
          </a:p>
          <a:p>
            <a:pPr marL="457200" lvl="1" indent="0">
              <a:buNone/>
            </a:pPr>
            <a:endParaRPr lang="pt-PT" dirty="0" smtClean="0"/>
          </a:p>
          <a:p>
            <a:pPr marL="457200" lvl="1" indent="0">
              <a:buNone/>
            </a:pPr>
            <a:endParaRPr lang="pt-PT" dirty="0"/>
          </a:p>
          <a:p>
            <a:pPr marL="457200" lvl="1" indent="0">
              <a:buNone/>
            </a:pPr>
            <a:endParaRPr lang="pt-PT" dirty="0" smtClean="0"/>
          </a:p>
          <a:p>
            <a:pPr marL="457200" lvl="1" indent="0">
              <a:buNone/>
            </a:pPr>
            <a:endParaRPr lang="pt-PT" dirty="0" smtClean="0"/>
          </a:p>
          <a:p>
            <a:pPr marL="457200" lvl="1" indent="0">
              <a:buNone/>
            </a:pPr>
            <a:endParaRPr lang="pt-PT" dirty="0" smtClean="0"/>
          </a:p>
          <a:p>
            <a:pPr marL="457200" lvl="1" indent="0">
              <a:buNone/>
            </a:pPr>
            <a:r>
              <a:rPr lang="pt-PT" dirty="0"/>
              <a:t>~</a:t>
            </a:r>
            <a:r>
              <a:rPr lang="pt-PT" dirty="0" smtClean="0"/>
              <a:t>200 calls to EACH receiver on EACH day!</a:t>
            </a:r>
            <a:endParaRPr lang="pt-PT" dirty="0"/>
          </a:p>
        </p:txBody>
      </p:sp>
      <p:sp>
        <p:nvSpPr>
          <p:cNvPr id="12" name="Date Placeholder 11"/>
          <p:cNvSpPr>
            <a:spLocks noGrp="1"/>
          </p:cNvSpPr>
          <p:nvPr>
            <p:ph type="dt" sz="half" idx="10"/>
          </p:nvPr>
        </p:nvSpPr>
        <p:spPr/>
        <p:txBody>
          <a:bodyPr/>
          <a:lstStyle/>
          <a:p>
            <a:pPr>
              <a:defRPr/>
            </a:pPr>
            <a:r>
              <a:rPr lang="en-US" smtClean="0"/>
              <a:t>Google, Aug '16</a:t>
            </a:r>
            <a:endParaRPr lang="en-US"/>
          </a:p>
        </p:txBody>
      </p:sp>
      <p:sp>
        <p:nvSpPr>
          <p:cNvPr id="13" name="Slide Number Placeholder 12"/>
          <p:cNvSpPr>
            <a:spLocks noGrp="1"/>
          </p:cNvSpPr>
          <p:nvPr>
            <p:ph type="sldNum" sz="quarter" idx="12"/>
          </p:nvPr>
        </p:nvSpPr>
        <p:spPr/>
        <p:txBody>
          <a:bodyPr/>
          <a:lstStyle/>
          <a:p>
            <a:pPr>
              <a:defRPr/>
            </a:pPr>
            <a:fld id="{F9B43987-7F84-BB4A-8611-CDF75B6A737D}" type="slidenum">
              <a:rPr lang="en-US" smtClean="0"/>
              <a:pPr>
                <a:defRPr/>
              </a:pPr>
              <a:t>60</a:t>
            </a:fld>
            <a:endParaRPr lang="en-US"/>
          </a:p>
        </p:txBody>
      </p:sp>
      <p:sp>
        <p:nvSpPr>
          <p:cNvPr id="14" name="Footer Placeholder 13"/>
          <p:cNvSpPr>
            <a:spLocks noGrp="1"/>
          </p:cNvSpPr>
          <p:nvPr>
            <p:ph type="ftr" sz="quarter" idx="11"/>
          </p:nvPr>
        </p:nvSpPr>
        <p:spPr/>
        <p:txBody>
          <a:bodyPr/>
          <a:lstStyle/>
          <a:p>
            <a:pPr>
              <a:defRPr/>
            </a:pPr>
            <a:r>
              <a:rPr lang="en-US" smtClean="0"/>
              <a:t>(c) 2016, C. Faloutsos</a:t>
            </a:r>
            <a:endParaRPr lang="en-US"/>
          </a:p>
        </p:txBody>
      </p:sp>
      <p:grpSp>
        <p:nvGrpSpPr>
          <p:cNvPr id="4" name="Group 14"/>
          <p:cNvGrpSpPr>
            <a:grpSpLocks noChangeAspect="1"/>
          </p:cNvGrpSpPr>
          <p:nvPr/>
        </p:nvGrpSpPr>
        <p:grpSpPr>
          <a:xfrm>
            <a:off x="7423150" y="611403"/>
            <a:ext cx="1720850" cy="1059549"/>
            <a:chOff x="1409700" y="3761003"/>
            <a:chExt cx="3441700" cy="2119097"/>
          </a:xfrm>
        </p:grpSpPr>
        <p:sp>
          <p:nvSpPr>
            <p:cNvPr id="16" name="Rectangle 15"/>
            <p:cNvSpPr>
              <a:spLocks noChangeArrowheads="1"/>
            </p:cNvSpPr>
            <p:nvPr/>
          </p:nvSpPr>
          <p:spPr bwMode="auto">
            <a:xfrm>
              <a:off x="3657600" y="4419600"/>
              <a:ext cx="46038" cy="1422400"/>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17" name="Rectangle 16"/>
            <p:cNvSpPr>
              <a:spLocks noChangeArrowheads="1"/>
            </p:cNvSpPr>
            <p:nvPr/>
          </p:nvSpPr>
          <p:spPr bwMode="auto">
            <a:xfrm>
              <a:off x="1422400" y="4419600"/>
              <a:ext cx="990600" cy="1422400"/>
            </a:xfrm>
            <a:prstGeom prst="rect">
              <a:avLst/>
            </a:prstGeom>
            <a:noFill/>
            <a:ln w="28575">
              <a:solidFill>
                <a:schemeClr val="tx1"/>
              </a:solidFill>
              <a:round/>
              <a:headEnd type="none" w="sm" len="sm"/>
              <a:tailEnd type="triangle" w="med" len="med"/>
            </a:ln>
          </p:spPr>
          <p:txBody>
            <a:bodyPr wrap="none" anchor="ctr">
              <a:prstTxWarp prst="textNoShape">
                <a:avLst/>
              </a:prstTxWarp>
            </a:bodyPr>
            <a:lstStyle/>
            <a:p>
              <a:endParaRPr lang="en-US"/>
            </a:p>
          </p:txBody>
        </p:sp>
        <p:sp>
          <p:nvSpPr>
            <p:cNvPr id="18" name="Rectangle 17"/>
            <p:cNvSpPr/>
            <p:nvPr/>
          </p:nvSpPr>
          <p:spPr bwMode="auto">
            <a:xfrm>
              <a:off x="1435100" y="4432300"/>
              <a:ext cx="6096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sp>
          <p:nvSpPr>
            <p:cNvPr id="19" name="Rectangle 18"/>
            <p:cNvSpPr/>
            <p:nvPr/>
          </p:nvSpPr>
          <p:spPr bwMode="auto">
            <a:xfrm>
              <a:off x="2082800" y="4940300"/>
              <a:ext cx="101600" cy="4699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0" name="Rectangle 19"/>
            <p:cNvSpPr/>
            <p:nvPr/>
          </p:nvSpPr>
          <p:spPr bwMode="auto">
            <a:xfrm>
              <a:off x="2184400" y="5626100"/>
              <a:ext cx="215900" cy="127000"/>
            </a:xfrm>
            <a:prstGeom prst="rect">
              <a:avLst/>
            </a:prstGeom>
            <a:solidFill>
              <a:srgbClr val="FF33CC"/>
            </a:solidFill>
            <a:ln w="3175" cap="flat" cmpd="sng" algn="ctr">
              <a:solidFill>
                <a:srgbClr val="FF33CC"/>
              </a:solidFill>
              <a:prstDash val="solid"/>
              <a:round/>
              <a:headEnd type="none" w="sm" len="sm"/>
              <a:tailEnd type="none" w="med" len="med"/>
            </a:ln>
            <a:effectLst/>
          </p:spPr>
          <p:txBody>
            <a:bodyPr rtlCol="0" anchor="ctr"/>
            <a:lstStyle/>
            <a:p>
              <a:pPr algn="ctr"/>
              <a:endParaRPr lang="en-US"/>
            </a:p>
          </p:txBody>
        </p:sp>
        <p:sp>
          <p:nvSpPr>
            <p:cNvPr id="21" name="Rectangle 20"/>
            <p:cNvSpPr/>
            <p:nvPr/>
          </p:nvSpPr>
          <p:spPr bwMode="auto">
            <a:xfrm>
              <a:off x="3644900" y="4419600"/>
              <a:ext cx="762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nvGrpSpPr>
            <p:cNvPr id="5" name="Group 37"/>
            <p:cNvGrpSpPr/>
            <p:nvPr/>
          </p:nvGrpSpPr>
          <p:grpSpPr>
            <a:xfrm>
              <a:off x="3873500" y="4356100"/>
              <a:ext cx="977900" cy="50799"/>
              <a:chOff x="3873500" y="4356100"/>
              <a:chExt cx="977900" cy="50799"/>
            </a:xfrm>
          </p:grpSpPr>
          <p:sp>
            <p:nvSpPr>
              <p:cNvPr id="29"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30" name="Rectangle 29"/>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sp>
          <p:nvSpPr>
            <p:cNvPr id="23" name="TextBox 22"/>
            <p:cNvSpPr txBox="1"/>
            <p:nvPr/>
          </p:nvSpPr>
          <p:spPr>
            <a:xfrm>
              <a:off x="3026844" y="4445001"/>
              <a:ext cx="379382" cy="492444"/>
            </a:xfrm>
            <a:prstGeom prst="rect">
              <a:avLst/>
            </a:prstGeom>
            <a:noFill/>
          </p:spPr>
          <p:txBody>
            <a:bodyPr wrap="none" rtlCol="0">
              <a:spAutoFit/>
            </a:bodyPr>
            <a:lstStyle/>
            <a:p>
              <a:r>
                <a:rPr lang="en-US" dirty="0" smtClean="0"/>
                <a:t>=</a:t>
              </a:r>
              <a:endParaRPr lang="en-US" dirty="0"/>
            </a:p>
          </p:txBody>
        </p:sp>
        <p:sp>
          <p:nvSpPr>
            <p:cNvPr id="24" name="Parallelogram 23"/>
            <p:cNvSpPr/>
            <p:nvPr/>
          </p:nvSpPr>
          <p:spPr bwMode="auto">
            <a:xfrm>
              <a:off x="1409700" y="3949700"/>
              <a:ext cx="1473200" cy="431800"/>
            </a:xfrm>
            <a:prstGeom prst="parallelogram">
              <a:avLst>
                <a:gd name="adj" fmla="val 95588"/>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5" name="Parallelogram 24"/>
            <p:cNvSpPr/>
            <p:nvPr/>
          </p:nvSpPr>
          <p:spPr bwMode="auto">
            <a:xfrm rot="5400000" flipV="1">
              <a:off x="1689100" y="4699000"/>
              <a:ext cx="1917700" cy="444500"/>
            </a:xfrm>
            <a:prstGeom prst="parallelogram">
              <a:avLst>
                <a:gd name="adj" fmla="val 98007"/>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grpSp>
          <p:nvGrpSpPr>
            <p:cNvPr id="6" name="Group 38"/>
            <p:cNvGrpSpPr/>
            <p:nvPr/>
          </p:nvGrpSpPr>
          <p:grpSpPr>
            <a:xfrm rot="18634327">
              <a:off x="3582932" y="4035585"/>
              <a:ext cx="625012" cy="75847"/>
              <a:chOff x="3873500" y="4356100"/>
              <a:chExt cx="977900" cy="50799"/>
            </a:xfrm>
          </p:grpSpPr>
          <p:sp>
            <p:nvSpPr>
              <p:cNvPr id="27"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28" name="Rectangle 27"/>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grpSp>
      <p:sp>
        <p:nvSpPr>
          <p:cNvPr id="31" name="TextBox 30"/>
          <p:cNvSpPr txBox="1"/>
          <p:nvPr/>
        </p:nvSpPr>
        <p:spPr>
          <a:xfrm>
            <a:off x="0" y="4790519"/>
            <a:ext cx="9144000" cy="2092881"/>
          </a:xfrm>
          <a:prstGeom prst="rect">
            <a:avLst/>
          </a:prstGeom>
          <a:solidFill>
            <a:srgbClr val="FF6600"/>
          </a:solidFill>
        </p:spPr>
        <p:txBody>
          <a:bodyPr wrap="square" rtlCol="0">
            <a:spAutoFit/>
          </a:bodyPr>
          <a:lstStyle/>
          <a:p>
            <a:pPr algn="just"/>
            <a:r>
              <a:rPr lang="en-US" b="1" dirty="0" smtClean="0">
                <a:solidFill>
                  <a:schemeClr val="bg1"/>
                </a:solidFill>
              </a:rPr>
              <a:t>Miguel </a:t>
            </a:r>
            <a:r>
              <a:rPr lang="en-US" b="1" dirty="0" err="1" smtClean="0">
                <a:solidFill>
                  <a:schemeClr val="bg1"/>
                </a:solidFill>
              </a:rPr>
              <a:t>Araujo</a:t>
            </a:r>
            <a:r>
              <a:rPr lang="en-US" dirty="0" smtClean="0">
                <a:solidFill>
                  <a:schemeClr val="bg1"/>
                </a:solidFill>
              </a:rPr>
              <a:t>, Spiros Papadimitriou, Stephan </a:t>
            </a:r>
            <a:r>
              <a:rPr lang="en-US" dirty="0" err="1" smtClean="0">
                <a:solidFill>
                  <a:schemeClr val="bg1"/>
                </a:solidFill>
              </a:rPr>
              <a:t>Günnemann</a:t>
            </a:r>
            <a:r>
              <a:rPr lang="en-US" dirty="0" smtClean="0">
                <a:solidFill>
                  <a:schemeClr val="bg1"/>
                </a:solidFill>
              </a:rPr>
              <a:t>, Christos Faloutsos, </a:t>
            </a:r>
            <a:r>
              <a:rPr lang="en-US" dirty="0" err="1" smtClean="0">
                <a:solidFill>
                  <a:schemeClr val="bg1"/>
                </a:solidFill>
              </a:rPr>
              <a:t>Prithwish</a:t>
            </a:r>
            <a:r>
              <a:rPr lang="en-US" dirty="0" smtClean="0">
                <a:solidFill>
                  <a:schemeClr val="bg1"/>
                </a:solidFill>
              </a:rPr>
              <a:t> </a:t>
            </a:r>
            <a:r>
              <a:rPr lang="en-US" dirty="0" err="1" smtClean="0">
                <a:solidFill>
                  <a:schemeClr val="bg1"/>
                </a:solidFill>
              </a:rPr>
              <a:t>Basu</a:t>
            </a:r>
            <a:r>
              <a:rPr lang="en-US" dirty="0" smtClean="0">
                <a:solidFill>
                  <a:schemeClr val="bg1"/>
                </a:solidFill>
              </a:rPr>
              <a:t>, </a:t>
            </a:r>
            <a:r>
              <a:rPr lang="en-US" dirty="0" err="1" smtClean="0">
                <a:solidFill>
                  <a:schemeClr val="bg1"/>
                </a:solidFill>
              </a:rPr>
              <a:t>Ananthram</a:t>
            </a:r>
            <a:r>
              <a:rPr lang="en-US" dirty="0" smtClean="0">
                <a:solidFill>
                  <a:schemeClr val="bg1"/>
                </a:solidFill>
              </a:rPr>
              <a:t> Swami,</a:t>
            </a:r>
          </a:p>
          <a:p>
            <a:pPr algn="just"/>
            <a:r>
              <a:rPr lang="en-US" dirty="0" smtClean="0">
                <a:solidFill>
                  <a:schemeClr val="bg1"/>
                </a:solidFill>
              </a:rPr>
              <a:t> </a:t>
            </a:r>
            <a:r>
              <a:rPr lang="en-US" dirty="0" err="1" smtClean="0">
                <a:solidFill>
                  <a:schemeClr val="bg1"/>
                </a:solidFill>
              </a:rPr>
              <a:t>Evangelos</a:t>
            </a:r>
            <a:r>
              <a:rPr lang="en-US" dirty="0" smtClean="0">
                <a:solidFill>
                  <a:schemeClr val="bg1"/>
                </a:solidFill>
              </a:rPr>
              <a:t> </a:t>
            </a:r>
            <a:r>
              <a:rPr lang="en-US" dirty="0" err="1" smtClean="0">
                <a:solidFill>
                  <a:schemeClr val="bg1"/>
                </a:solidFill>
              </a:rPr>
              <a:t>Papalexakis</a:t>
            </a:r>
            <a:r>
              <a:rPr lang="en-US" dirty="0" smtClean="0">
                <a:solidFill>
                  <a:schemeClr val="bg1"/>
                </a:solidFill>
              </a:rPr>
              <a:t>, </a:t>
            </a:r>
            <a:r>
              <a:rPr lang="en-US" dirty="0" err="1" smtClean="0">
                <a:solidFill>
                  <a:schemeClr val="bg1"/>
                </a:solidFill>
              </a:rPr>
              <a:t>Danai</a:t>
            </a:r>
            <a:r>
              <a:rPr lang="en-US" dirty="0" smtClean="0">
                <a:solidFill>
                  <a:schemeClr val="bg1"/>
                </a:solidFill>
              </a:rPr>
              <a:t> </a:t>
            </a:r>
            <a:r>
              <a:rPr lang="en-US" dirty="0" err="1" smtClean="0">
                <a:solidFill>
                  <a:schemeClr val="bg1"/>
                </a:solidFill>
              </a:rPr>
              <a:t>Koutra</a:t>
            </a:r>
            <a:r>
              <a:rPr lang="en-US" dirty="0" smtClean="0">
                <a:solidFill>
                  <a:schemeClr val="bg1"/>
                </a:solidFill>
              </a:rPr>
              <a:t>.  </a:t>
            </a:r>
            <a:r>
              <a:rPr lang="en-US" i="1" dirty="0" smtClean="0">
                <a:solidFill>
                  <a:schemeClr val="bg1"/>
                </a:solidFill>
              </a:rPr>
              <a:t>Com2: Fast Automatic Discovery of Temporal (Comet) Communities</a:t>
            </a:r>
            <a:r>
              <a:rPr lang="en-US" dirty="0" smtClean="0">
                <a:solidFill>
                  <a:schemeClr val="bg1"/>
                </a:solidFill>
              </a:rPr>
              <a:t>. PAKDD 2014, Tainan, Taiwan.</a:t>
            </a:r>
            <a:endParaRPr lang="en-US" dirty="0">
              <a:solidFill>
                <a:schemeClr val="bg1"/>
              </a:solidFill>
            </a:endParaRPr>
          </a:p>
        </p:txBody>
      </p:sp>
      <p:pic>
        <p:nvPicPr>
          <p:cNvPr id="32" name="Picture 31" descr="miguel.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675217" y="3136033"/>
            <a:ext cx="1339850" cy="1532591"/>
          </a:xfrm>
          <a:prstGeom prst="rect">
            <a:avLst/>
          </a:prstGeom>
        </p:spPr>
      </p:pic>
      <p:pic>
        <p:nvPicPr>
          <p:cNvPr id="33" name="Picture 32" descr="guennemann.jpg"/>
          <p:cNvPicPr>
            <a:picLocks noChangeAspect="1"/>
          </p:cNvPicPr>
          <p:nvPr/>
        </p:nvPicPr>
        <p:blipFill>
          <a:blip r:embed="rId3"/>
          <a:stretch>
            <a:fillRect/>
          </a:stretch>
        </p:blipFill>
        <p:spPr>
          <a:xfrm>
            <a:off x="6745055" y="3100619"/>
            <a:ext cx="1247478" cy="1530648"/>
          </a:xfrm>
          <a:prstGeom prst="rect">
            <a:avLst/>
          </a:prstGeom>
        </p:spPr>
      </p:pic>
      <p:pic>
        <p:nvPicPr>
          <p:cNvPr id="34" name="Picture 33" descr="photo-spiros-papadimitriou.png"/>
          <p:cNvPicPr>
            <a:picLocks noChangeAspect="1"/>
          </p:cNvPicPr>
          <p:nvPr/>
        </p:nvPicPr>
        <p:blipFill>
          <a:blip r:embed="rId4"/>
          <a:stretch>
            <a:fillRect/>
          </a:stretch>
        </p:blipFill>
        <p:spPr>
          <a:xfrm>
            <a:off x="3778250" y="3120809"/>
            <a:ext cx="1132417" cy="1540087"/>
          </a:xfrm>
          <a:prstGeom prst="rect">
            <a:avLst/>
          </a:prstGeom>
        </p:spPr>
      </p:pic>
    </p:spTree>
    <p:extLst>
      <p:ext uri="{BB962C8B-B14F-4D97-AF65-F5344CB8AC3E}">
        <p14:creationId xmlns:p14="http://schemas.microsoft.com/office/powerpoint/2010/main" val="2793891815"/>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ko-KR" smtClean="0"/>
              <a:t>Part 2</a:t>
            </a:r>
            <a:r>
              <a:rPr lang="en-US" altLang="ko-KR" dirty="0" smtClean="0"/>
              <a:t>: Conclusions</a:t>
            </a:r>
          </a:p>
        </p:txBody>
      </p:sp>
      <p:sp>
        <p:nvSpPr>
          <p:cNvPr id="12291" name="Rectangle 3"/>
          <p:cNvSpPr>
            <a:spLocks noGrp="1" noChangeArrowheads="1"/>
          </p:cNvSpPr>
          <p:nvPr>
            <p:ph type="body" idx="1"/>
          </p:nvPr>
        </p:nvSpPr>
        <p:spPr>
          <a:xfrm>
            <a:off x="457200" y="1600200"/>
            <a:ext cx="8229600" cy="4724400"/>
          </a:xfrm>
          <a:noFill/>
        </p:spPr>
        <p:txBody>
          <a:bodyPr/>
          <a:lstStyle/>
          <a:p>
            <a:r>
              <a:rPr lang="en-US" altLang="ko-KR" dirty="0" smtClean="0"/>
              <a:t>Time-evolving / heterogeneous graphs -&gt; tensors</a:t>
            </a:r>
          </a:p>
          <a:p>
            <a:r>
              <a:rPr lang="en-US" altLang="ko-KR" sz="3200" dirty="0" smtClean="0"/>
              <a:t>PARAFAC finds patterns</a:t>
            </a:r>
          </a:p>
          <a:p>
            <a:r>
              <a:rPr lang="en-US" altLang="ko-KR" dirty="0" smtClean="0"/>
              <a:t>(GigaTensor/HaTen2 -&gt; fast &amp; scalable)</a:t>
            </a:r>
            <a:endParaRPr lang="en-US" altLang="ko-KR" sz="3200" dirty="0" smtClean="0"/>
          </a:p>
        </p:txBody>
      </p:sp>
      <p:sp>
        <p:nvSpPr>
          <p:cNvPr id="25" name="Date Placeholder 24"/>
          <p:cNvSpPr>
            <a:spLocks noGrp="1"/>
          </p:cNvSpPr>
          <p:nvPr>
            <p:ph type="dt" sz="half" idx="10"/>
          </p:nvPr>
        </p:nvSpPr>
        <p:spPr/>
        <p:txBody>
          <a:bodyPr/>
          <a:lstStyle/>
          <a:p>
            <a:pPr>
              <a:defRPr/>
            </a:pPr>
            <a:r>
              <a:rPr lang="en-US" smtClean="0"/>
              <a:t>Google, Aug '16</a:t>
            </a:r>
            <a:endParaRPr lang="en-US"/>
          </a:p>
        </p:txBody>
      </p:sp>
      <p:sp>
        <p:nvSpPr>
          <p:cNvPr id="26" name="Slide Number Placeholder 25"/>
          <p:cNvSpPr>
            <a:spLocks noGrp="1"/>
          </p:cNvSpPr>
          <p:nvPr>
            <p:ph type="sldNum" sz="quarter" idx="12"/>
          </p:nvPr>
        </p:nvSpPr>
        <p:spPr/>
        <p:txBody>
          <a:bodyPr/>
          <a:lstStyle/>
          <a:p>
            <a:pPr>
              <a:defRPr/>
            </a:pPr>
            <a:fld id="{F9B43987-7F84-BB4A-8611-CDF75B6A737D}" type="slidenum">
              <a:rPr lang="en-US" smtClean="0"/>
              <a:pPr>
                <a:defRPr/>
              </a:pPr>
              <a:t>61</a:t>
            </a:fld>
            <a:endParaRPr lang="en-US"/>
          </a:p>
        </p:txBody>
      </p:sp>
      <p:sp>
        <p:nvSpPr>
          <p:cNvPr id="28" name="Footer Placeholder 27"/>
          <p:cNvSpPr>
            <a:spLocks noGrp="1"/>
          </p:cNvSpPr>
          <p:nvPr>
            <p:ph type="ftr" sz="quarter" idx="11"/>
          </p:nvPr>
        </p:nvSpPr>
        <p:spPr/>
        <p:txBody>
          <a:bodyPr/>
          <a:lstStyle/>
          <a:p>
            <a:pPr>
              <a:defRPr/>
            </a:pPr>
            <a:r>
              <a:rPr lang="en-US" smtClean="0"/>
              <a:t>(c) 2016, C. Faloutsos</a:t>
            </a:r>
            <a:endParaRPr lang="en-US"/>
          </a:p>
        </p:txBody>
      </p:sp>
      <p:grpSp>
        <p:nvGrpSpPr>
          <p:cNvPr id="2" name="Group 34"/>
          <p:cNvGrpSpPr>
            <a:grpSpLocks noChangeAspect="1"/>
          </p:cNvGrpSpPr>
          <p:nvPr/>
        </p:nvGrpSpPr>
        <p:grpSpPr>
          <a:xfrm>
            <a:off x="819149" y="4404469"/>
            <a:ext cx="1720850" cy="1059549"/>
            <a:chOff x="1409700" y="3761003"/>
            <a:chExt cx="3441700" cy="2119097"/>
          </a:xfrm>
        </p:grpSpPr>
        <p:sp>
          <p:nvSpPr>
            <p:cNvPr id="36" name="Rectangle 35"/>
            <p:cNvSpPr>
              <a:spLocks noChangeArrowheads="1"/>
            </p:cNvSpPr>
            <p:nvPr/>
          </p:nvSpPr>
          <p:spPr bwMode="auto">
            <a:xfrm>
              <a:off x="3657600" y="4419600"/>
              <a:ext cx="46038" cy="1422400"/>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37" name="Rectangle 36"/>
            <p:cNvSpPr>
              <a:spLocks noChangeArrowheads="1"/>
            </p:cNvSpPr>
            <p:nvPr/>
          </p:nvSpPr>
          <p:spPr bwMode="auto">
            <a:xfrm>
              <a:off x="1422400" y="4419600"/>
              <a:ext cx="990600" cy="1422400"/>
            </a:xfrm>
            <a:prstGeom prst="rect">
              <a:avLst/>
            </a:prstGeom>
            <a:noFill/>
            <a:ln w="28575">
              <a:solidFill>
                <a:schemeClr val="tx1"/>
              </a:solidFill>
              <a:round/>
              <a:headEnd type="none" w="sm" len="sm"/>
              <a:tailEnd type="triangle" w="med" len="med"/>
            </a:ln>
          </p:spPr>
          <p:txBody>
            <a:bodyPr wrap="none" anchor="ctr">
              <a:prstTxWarp prst="textNoShape">
                <a:avLst/>
              </a:prstTxWarp>
            </a:bodyPr>
            <a:lstStyle/>
            <a:p>
              <a:endParaRPr lang="en-US"/>
            </a:p>
          </p:txBody>
        </p:sp>
        <p:sp>
          <p:nvSpPr>
            <p:cNvPr id="38" name="Rectangle 37"/>
            <p:cNvSpPr/>
            <p:nvPr/>
          </p:nvSpPr>
          <p:spPr bwMode="auto">
            <a:xfrm>
              <a:off x="1435100" y="4432300"/>
              <a:ext cx="6096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sp>
          <p:nvSpPr>
            <p:cNvPr id="39" name="Rectangle 38"/>
            <p:cNvSpPr/>
            <p:nvPr/>
          </p:nvSpPr>
          <p:spPr bwMode="auto">
            <a:xfrm>
              <a:off x="2082800" y="4940300"/>
              <a:ext cx="101600" cy="4699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40" name="Rectangle 39"/>
            <p:cNvSpPr/>
            <p:nvPr/>
          </p:nvSpPr>
          <p:spPr bwMode="auto">
            <a:xfrm>
              <a:off x="2184400" y="5626100"/>
              <a:ext cx="215900" cy="127000"/>
            </a:xfrm>
            <a:prstGeom prst="rect">
              <a:avLst/>
            </a:prstGeom>
            <a:solidFill>
              <a:srgbClr val="FF33CC"/>
            </a:solidFill>
            <a:ln w="3175" cap="flat" cmpd="sng" algn="ctr">
              <a:solidFill>
                <a:srgbClr val="FF33CC"/>
              </a:solidFill>
              <a:prstDash val="solid"/>
              <a:round/>
              <a:headEnd type="none" w="sm" len="sm"/>
              <a:tailEnd type="none" w="med" len="med"/>
            </a:ln>
            <a:effectLst/>
          </p:spPr>
          <p:txBody>
            <a:bodyPr rtlCol="0" anchor="ctr"/>
            <a:lstStyle/>
            <a:p>
              <a:pPr algn="ctr"/>
              <a:endParaRPr lang="en-US"/>
            </a:p>
          </p:txBody>
        </p:sp>
        <p:sp>
          <p:nvSpPr>
            <p:cNvPr id="41" name="Rectangle 40"/>
            <p:cNvSpPr/>
            <p:nvPr/>
          </p:nvSpPr>
          <p:spPr bwMode="auto">
            <a:xfrm>
              <a:off x="3644900" y="4419600"/>
              <a:ext cx="762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nvGrpSpPr>
            <p:cNvPr id="3" name="Group 37"/>
            <p:cNvGrpSpPr/>
            <p:nvPr/>
          </p:nvGrpSpPr>
          <p:grpSpPr>
            <a:xfrm>
              <a:off x="3873500" y="4356100"/>
              <a:ext cx="977900" cy="50799"/>
              <a:chOff x="3873500" y="4356100"/>
              <a:chExt cx="977900" cy="50799"/>
            </a:xfrm>
          </p:grpSpPr>
          <p:sp>
            <p:nvSpPr>
              <p:cNvPr id="49"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50" name="Rectangle 49"/>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sp>
          <p:nvSpPr>
            <p:cNvPr id="43" name="TextBox 42"/>
            <p:cNvSpPr txBox="1"/>
            <p:nvPr/>
          </p:nvSpPr>
          <p:spPr>
            <a:xfrm>
              <a:off x="3026844" y="4445001"/>
              <a:ext cx="379382" cy="492444"/>
            </a:xfrm>
            <a:prstGeom prst="rect">
              <a:avLst/>
            </a:prstGeom>
            <a:noFill/>
          </p:spPr>
          <p:txBody>
            <a:bodyPr wrap="none" rtlCol="0">
              <a:spAutoFit/>
            </a:bodyPr>
            <a:lstStyle/>
            <a:p>
              <a:r>
                <a:rPr lang="en-US" dirty="0" smtClean="0"/>
                <a:t>=</a:t>
              </a:r>
              <a:endParaRPr lang="en-US" dirty="0"/>
            </a:p>
          </p:txBody>
        </p:sp>
        <p:sp>
          <p:nvSpPr>
            <p:cNvPr id="44" name="Parallelogram 43"/>
            <p:cNvSpPr/>
            <p:nvPr/>
          </p:nvSpPr>
          <p:spPr bwMode="auto">
            <a:xfrm>
              <a:off x="1409700" y="3949700"/>
              <a:ext cx="1473200" cy="431800"/>
            </a:xfrm>
            <a:prstGeom prst="parallelogram">
              <a:avLst>
                <a:gd name="adj" fmla="val 95588"/>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45" name="Parallelogram 44"/>
            <p:cNvSpPr/>
            <p:nvPr/>
          </p:nvSpPr>
          <p:spPr bwMode="auto">
            <a:xfrm rot="5400000" flipV="1">
              <a:off x="1689100" y="4699000"/>
              <a:ext cx="1917700" cy="444500"/>
            </a:xfrm>
            <a:prstGeom prst="parallelogram">
              <a:avLst>
                <a:gd name="adj" fmla="val 98007"/>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grpSp>
          <p:nvGrpSpPr>
            <p:cNvPr id="4" name="Group 38"/>
            <p:cNvGrpSpPr/>
            <p:nvPr/>
          </p:nvGrpSpPr>
          <p:grpSpPr>
            <a:xfrm rot="18634327">
              <a:off x="3582932" y="4035585"/>
              <a:ext cx="625012" cy="75847"/>
              <a:chOff x="3873500" y="4356100"/>
              <a:chExt cx="977900" cy="50799"/>
            </a:xfrm>
          </p:grpSpPr>
          <p:sp>
            <p:nvSpPr>
              <p:cNvPr id="47"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48" name="Rectangle 47"/>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grpSp>
      <p:grpSp>
        <p:nvGrpSpPr>
          <p:cNvPr id="24" name="Group 23"/>
          <p:cNvGrpSpPr/>
          <p:nvPr/>
        </p:nvGrpSpPr>
        <p:grpSpPr>
          <a:xfrm>
            <a:off x="4025900" y="4254499"/>
            <a:ext cx="4267200" cy="1562101"/>
            <a:chOff x="281852" y="3647840"/>
            <a:chExt cx="8689400" cy="2095644"/>
          </a:xfrm>
        </p:grpSpPr>
        <p:pic>
          <p:nvPicPr>
            <p:cNvPr id="27" name="Picture 2" descr="C:\Users\maraujo\Dropbox\acomp_heavy5star.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1852" y="3659656"/>
              <a:ext cx="2762684" cy="207201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 descr="C:\Users\maraujo\Dropbox\bcomp_heavy5star.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899064" y="3647840"/>
              <a:ext cx="2794191" cy="20956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C:\Users\maraujo\Dropbox\ccomp_1.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618452" y="3864769"/>
              <a:ext cx="3352800" cy="186690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bwMode="auto">
            <a:xfrm>
              <a:off x="2082800" y="4114800"/>
              <a:ext cx="58419" cy="1130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32" name="Rectangle 31"/>
            <p:cNvSpPr/>
            <p:nvPr/>
          </p:nvSpPr>
          <p:spPr bwMode="auto">
            <a:xfrm>
              <a:off x="3543300" y="4140200"/>
              <a:ext cx="58419" cy="1130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33" name="Rectangle 32"/>
            <p:cNvSpPr/>
            <p:nvPr/>
          </p:nvSpPr>
          <p:spPr bwMode="auto">
            <a:xfrm>
              <a:off x="4787900" y="4140200"/>
              <a:ext cx="58419" cy="1130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35" name="Rectangle 34"/>
            <p:cNvSpPr/>
            <p:nvPr/>
          </p:nvSpPr>
          <p:spPr bwMode="auto">
            <a:xfrm>
              <a:off x="4914900" y="4140200"/>
              <a:ext cx="58419" cy="1130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42" name="Rectangle 41"/>
            <p:cNvSpPr/>
            <p:nvPr/>
          </p:nvSpPr>
          <p:spPr bwMode="auto">
            <a:xfrm>
              <a:off x="4648200" y="4127500"/>
              <a:ext cx="58419" cy="1130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46" name="Rectangle 45"/>
            <p:cNvSpPr/>
            <p:nvPr/>
          </p:nvSpPr>
          <p:spPr bwMode="auto">
            <a:xfrm>
              <a:off x="3708400" y="4127500"/>
              <a:ext cx="58419" cy="1130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51" name="Freeform 50"/>
            <p:cNvSpPr/>
            <p:nvPr/>
          </p:nvSpPr>
          <p:spPr bwMode="auto">
            <a:xfrm>
              <a:off x="6079067" y="4656667"/>
              <a:ext cx="1337733" cy="829733"/>
            </a:xfrm>
            <a:custGeom>
              <a:avLst/>
              <a:gdLst>
                <a:gd name="connsiteX0" fmla="*/ 0 w 1337733"/>
                <a:gd name="connsiteY0" fmla="*/ 812800 h 829733"/>
                <a:gd name="connsiteX1" fmla="*/ 440266 w 1337733"/>
                <a:gd name="connsiteY1" fmla="*/ 118533 h 829733"/>
                <a:gd name="connsiteX2" fmla="*/ 711200 w 1337733"/>
                <a:gd name="connsiteY2" fmla="*/ 0 h 829733"/>
                <a:gd name="connsiteX3" fmla="*/ 1066800 w 1337733"/>
                <a:gd name="connsiteY3" fmla="*/ 84666 h 829733"/>
                <a:gd name="connsiteX4" fmla="*/ 1337733 w 1337733"/>
                <a:gd name="connsiteY4" fmla="*/ 829733 h 829733"/>
                <a:gd name="connsiteX5" fmla="*/ 1337733 w 1337733"/>
                <a:gd name="connsiteY5" fmla="*/ 829733 h 82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7733" h="829733">
                  <a:moveTo>
                    <a:pt x="0" y="812800"/>
                  </a:moveTo>
                  <a:lnTo>
                    <a:pt x="440266" y="118533"/>
                  </a:lnTo>
                  <a:lnTo>
                    <a:pt x="711200" y="0"/>
                  </a:lnTo>
                  <a:lnTo>
                    <a:pt x="1066800" y="84666"/>
                  </a:lnTo>
                  <a:lnTo>
                    <a:pt x="1337733" y="829733"/>
                  </a:lnTo>
                  <a:lnTo>
                    <a:pt x="1337733" y="829733"/>
                  </a:lnTo>
                </a:path>
              </a:pathLst>
            </a:custGeom>
            <a:noFill/>
            <a:ln w="76200" cap="flat" cmpd="sng" algn="ctr">
              <a:solidFill>
                <a:srgbClr val="FF6600"/>
              </a:solidFill>
              <a:prstDash val="solid"/>
              <a:round/>
              <a:headEnd type="none" w="sm" len="sm"/>
              <a:tailEnd type="none" w="med" len="med"/>
            </a:ln>
            <a:effectLst/>
          </p:spPr>
          <p:txBody>
            <a:bodyPr rtlCol="0" anchor="ctr"/>
            <a:lstStyle/>
            <a:p>
              <a:pPr algn="ctr"/>
              <a:endParaRPr lang="en-US"/>
            </a:p>
          </p:txBody>
        </p:sp>
      </p:grpSp>
    </p:spTree>
    <p:extLst>
      <p:ext uri="{BB962C8B-B14F-4D97-AF65-F5344CB8AC3E}">
        <p14:creationId xmlns:p14="http://schemas.microsoft.com/office/powerpoint/2010/main" val="26483622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Google, Aug '16</a:t>
            </a:r>
            <a:endParaRPr lang="en-US"/>
          </a:p>
        </p:txBody>
      </p:sp>
      <p:sp>
        <p:nvSpPr>
          <p:cNvPr id="5" name="Footer Placeholder 4"/>
          <p:cNvSpPr>
            <a:spLocks noGrp="1"/>
          </p:cNvSpPr>
          <p:nvPr>
            <p:ph type="ftr" sz="quarter" idx="11"/>
          </p:nvPr>
        </p:nvSpPr>
        <p:spPr/>
        <p:txBody>
          <a:bodyPr/>
          <a:lstStyle/>
          <a:p>
            <a:pPr>
              <a:defRPr/>
            </a:pPr>
            <a:r>
              <a:rPr lang="en-US" smtClean="0"/>
              <a:t>(c) 2016,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62</a:t>
            </a:fld>
            <a:endParaRPr lang="en-US"/>
          </a:p>
        </p:txBody>
      </p:sp>
      <p:sp>
        <p:nvSpPr>
          <p:cNvPr id="7" name="TextBox 6"/>
          <p:cNvSpPr txBox="1"/>
          <p:nvPr/>
        </p:nvSpPr>
        <p:spPr>
          <a:xfrm>
            <a:off x="735166" y="2151727"/>
            <a:ext cx="7673695" cy="2554545"/>
          </a:xfrm>
          <a:prstGeom prst="rect">
            <a:avLst/>
          </a:prstGeom>
          <a:solidFill>
            <a:schemeClr val="tx2"/>
          </a:solidFill>
        </p:spPr>
        <p:txBody>
          <a:bodyPr wrap="none" rtlCol="0">
            <a:spAutoFit/>
          </a:bodyPr>
          <a:lstStyle/>
          <a:p>
            <a:r>
              <a:rPr lang="en-US" sz="8000" dirty="0" smtClean="0">
                <a:solidFill>
                  <a:schemeClr val="bg1"/>
                </a:solidFill>
              </a:rPr>
              <a:t>Part </a:t>
            </a:r>
            <a:r>
              <a:rPr lang="en-US" sz="8000" dirty="0" smtClean="0">
                <a:solidFill>
                  <a:schemeClr val="bg1"/>
                </a:solidFill>
              </a:rPr>
              <a:t>3:</a:t>
            </a:r>
            <a:endParaRPr lang="en-US" sz="8000" dirty="0" smtClean="0">
              <a:solidFill>
                <a:schemeClr val="bg1"/>
              </a:solidFill>
            </a:endParaRPr>
          </a:p>
          <a:p>
            <a:r>
              <a:rPr lang="en-US" sz="8000" dirty="0" smtClean="0">
                <a:solidFill>
                  <a:schemeClr val="bg1"/>
                </a:solidFill>
              </a:rPr>
              <a:t>Time </a:t>
            </a:r>
            <a:r>
              <a:rPr lang="en-US" sz="8000" dirty="0" smtClean="0">
                <a:solidFill>
                  <a:schemeClr val="bg1"/>
                </a:solidFill>
              </a:rPr>
              <a:t>sequences</a:t>
            </a:r>
            <a:endParaRPr lang="en-US" sz="8000" dirty="0">
              <a:solidFill>
                <a:schemeClr val="bg1"/>
              </a:solidFill>
            </a:endParaRPr>
          </a:p>
        </p:txBody>
      </p:sp>
    </p:spTree>
    <p:extLst>
      <p:ext uri="{BB962C8B-B14F-4D97-AF65-F5344CB8AC3E}">
        <p14:creationId xmlns:p14="http://schemas.microsoft.com/office/powerpoint/2010/main" val="41780759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a:noFill/>
        </p:spPr>
        <p:txBody>
          <a:bodyPr/>
          <a:lstStyle/>
          <a:p>
            <a:r>
              <a:rPr lang="en-US" smtClean="0"/>
              <a:t>(c) 2016, C. Faloutsos</a:t>
            </a:r>
            <a:endParaRPr lang="en-US"/>
          </a:p>
        </p:txBody>
      </p:sp>
      <p:sp>
        <p:nvSpPr>
          <p:cNvPr id="22531" name="Slide Number Placeholder 5"/>
          <p:cNvSpPr>
            <a:spLocks noGrp="1"/>
          </p:cNvSpPr>
          <p:nvPr>
            <p:ph type="sldNum" sz="quarter" idx="12"/>
          </p:nvPr>
        </p:nvSpPr>
        <p:spPr>
          <a:noFill/>
        </p:spPr>
        <p:txBody>
          <a:bodyPr/>
          <a:lstStyle/>
          <a:p>
            <a:fld id="{CA9CF61F-D18B-5946-9F36-FA97BCA712E8}" type="slidenum">
              <a:rPr lang="en-US" smtClean="0"/>
              <a:pPr/>
              <a:t>63</a:t>
            </a:fld>
            <a:endParaRPr lang="en-US" smtClean="0"/>
          </a:p>
        </p:txBody>
      </p:sp>
      <p:sp>
        <p:nvSpPr>
          <p:cNvPr id="22532" name="Rectangle 2"/>
          <p:cNvSpPr>
            <a:spLocks noGrp="1" noChangeArrowheads="1"/>
          </p:cNvSpPr>
          <p:nvPr>
            <p:ph type="title"/>
          </p:nvPr>
        </p:nvSpPr>
        <p:spPr/>
        <p:txBody>
          <a:bodyPr/>
          <a:lstStyle/>
          <a:p>
            <a:r>
              <a:rPr lang="en-US" sz="3600" dirty="0" smtClean="0">
                <a:ea typeface="ＭＳ Ｐゴシック" charset="-128"/>
                <a:cs typeface="ＭＳ Ｐゴシック" charset="-128"/>
              </a:rPr>
              <a:t>Roadmap</a:t>
            </a:r>
            <a:endParaRPr lang="en-US" sz="3600" dirty="0">
              <a:ea typeface="ＭＳ Ｐゴシック" charset="-128"/>
              <a:cs typeface="ＭＳ Ｐゴシック" charset="-128"/>
            </a:endParaRPr>
          </a:p>
        </p:txBody>
      </p:sp>
      <p:sp>
        <p:nvSpPr>
          <p:cNvPr id="22533" name="Rectangle 3"/>
          <p:cNvSpPr>
            <a:spLocks noGrp="1" noChangeArrowheads="1"/>
          </p:cNvSpPr>
          <p:nvPr>
            <p:ph type="body" idx="1"/>
          </p:nvPr>
        </p:nvSpPr>
        <p:spPr/>
        <p:txBody>
          <a:bodyPr/>
          <a:lstStyle/>
          <a:p>
            <a:r>
              <a:rPr lang="en-US" dirty="0" smtClean="0">
                <a:ea typeface="ＭＳ Ｐゴシック" charset="-128"/>
                <a:cs typeface="ＭＳ Ｐゴシック" charset="-128"/>
              </a:rPr>
              <a:t>Introduction </a:t>
            </a:r>
            <a:r>
              <a:rPr lang="en-US" dirty="0">
                <a:ea typeface="ＭＳ Ｐゴシック" charset="-128"/>
                <a:cs typeface="ＭＳ Ｐゴシック" charset="-128"/>
              </a:rPr>
              <a:t>– </a:t>
            </a:r>
            <a:r>
              <a:rPr lang="en-US" dirty="0" smtClean="0">
                <a:ea typeface="ＭＳ Ｐゴシック" charset="-128"/>
                <a:cs typeface="ＭＳ Ｐゴシック" charset="-128"/>
              </a:rPr>
              <a:t>Motivation</a:t>
            </a:r>
          </a:p>
          <a:p>
            <a:pPr lvl="1"/>
            <a:r>
              <a:rPr lang="en-US" dirty="0" smtClean="0">
                <a:ea typeface="ＭＳ Ｐゴシック" charset="-128"/>
                <a:cs typeface="ＭＳ Ｐゴシック" charset="-128"/>
              </a:rPr>
              <a:t>Why study (big) graphs?</a:t>
            </a:r>
          </a:p>
          <a:p>
            <a:r>
              <a:rPr lang="en-US" dirty="0" smtClean="0">
                <a:ea typeface="ＭＳ Ｐゴシック" charset="-128"/>
                <a:cs typeface="ＭＳ Ｐゴシック" charset="-128"/>
              </a:rPr>
              <a:t>Part#</a:t>
            </a:r>
            <a:r>
              <a:rPr lang="en-US" dirty="0">
                <a:ea typeface="ＭＳ Ｐゴシック" charset="-128"/>
                <a:cs typeface="ＭＳ Ｐゴシック" charset="-128"/>
              </a:rPr>
              <a:t>1: Patterns in </a:t>
            </a:r>
            <a:r>
              <a:rPr lang="en-US" dirty="0" smtClean="0">
                <a:ea typeface="ＭＳ Ｐゴシック" charset="-128"/>
                <a:cs typeface="ＭＳ Ｐゴシック" charset="-128"/>
              </a:rPr>
              <a:t>graphs</a:t>
            </a:r>
          </a:p>
          <a:p>
            <a:r>
              <a:rPr lang="en-US" dirty="0" smtClean="0">
                <a:ea typeface="ＭＳ Ｐゴシック" charset="-128"/>
                <a:cs typeface="ＭＳ Ｐゴシック" charset="-128"/>
              </a:rPr>
              <a:t>Part#2: time-evolving graphs; tensors</a:t>
            </a:r>
          </a:p>
          <a:p>
            <a:r>
              <a:rPr lang="en-US" dirty="0" smtClean="0">
                <a:ea typeface="ＭＳ Ｐゴシック" charset="-128"/>
                <a:cs typeface="ＭＳ Ｐゴシック" charset="-128"/>
              </a:rPr>
              <a:t>Part#3: time sequences</a:t>
            </a:r>
          </a:p>
          <a:p>
            <a:r>
              <a:rPr lang="en-US" dirty="0" smtClean="0">
                <a:ea typeface="ＭＳ Ｐゴシック" charset="-128"/>
                <a:cs typeface="ＭＳ Ｐゴシック" charset="-128"/>
              </a:rPr>
              <a:t>Acknowledgements and Conclusions</a:t>
            </a:r>
          </a:p>
        </p:txBody>
      </p:sp>
      <p:sp>
        <p:nvSpPr>
          <p:cNvPr id="22534" name="AutoShape 4"/>
          <p:cNvSpPr>
            <a:spLocks noChangeArrowheads="1"/>
          </p:cNvSpPr>
          <p:nvPr/>
        </p:nvSpPr>
        <p:spPr bwMode="auto">
          <a:xfrm>
            <a:off x="214313" y="3935930"/>
            <a:ext cx="377825" cy="290513"/>
          </a:xfrm>
          <a:prstGeom prst="rightArrow">
            <a:avLst>
              <a:gd name="adj1" fmla="val 50000"/>
              <a:gd name="adj2" fmla="val 32514"/>
            </a:avLst>
          </a:prstGeom>
          <a:solidFill>
            <a:schemeClr val="tx2"/>
          </a:solidFill>
          <a:ln w="28575">
            <a:solidFill>
              <a:schemeClr val="tx2"/>
            </a:solidFill>
            <a:miter lim="800000"/>
            <a:headEnd type="none" w="sm" len="sm"/>
            <a:tailEnd/>
          </a:ln>
        </p:spPr>
        <p:txBody>
          <a:bodyPr wrap="none" anchor="ctr">
            <a:prstTxWarp prst="textNoShape">
              <a:avLst/>
            </a:prstTxWarp>
          </a:bodyPr>
          <a:lstStyle/>
          <a:p>
            <a:endParaRPr lang="en-US"/>
          </a:p>
        </p:txBody>
      </p:sp>
      <p:sp>
        <p:nvSpPr>
          <p:cNvPr id="22535" name="Date Placeholder 7"/>
          <p:cNvSpPr>
            <a:spLocks noGrp="1"/>
          </p:cNvSpPr>
          <p:nvPr>
            <p:ph type="dt" sz="quarter" idx="10"/>
          </p:nvPr>
        </p:nvSpPr>
        <p:spPr>
          <a:noFill/>
        </p:spPr>
        <p:txBody>
          <a:bodyPr/>
          <a:lstStyle/>
          <a:p>
            <a:r>
              <a:rPr lang="en-US" smtClean="0"/>
              <a:t>Google, Aug '16</a:t>
            </a:r>
            <a:endParaRPr lang="en-US"/>
          </a:p>
        </p:txBody>
      </p:sp>
      <p:pic>
        <p:nvPicPr>
          <p:cNvPr id="8" name="Picture 7" descr="energygen-roads.jpg"/>
          <p:cNvPicPr>
            <a:picLocks noChangeAspect="1"/>
          </p:cNvPicPr>
          <p:nvPr/>
        </p:nvPicPr>
        <p:blipFill>
          <a:blip r:embed="rId2"/>
          <a:srcRect/>
          <a:stretch>
            <a:fillRect/>
          </a:stretch>
        </p:blipFill>
        <p:spPr bwMode="auto">
          <a:xfrm>
            <a:off x="6267450" y="1371600"/>
            <a:ext cx="2457450" cy="121285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44547"/>
            <a:ext cx="9144000" cy="2104028"/>
          </a:xfrm>
        </p:spPr>
        <p:txBody>
          <a:bodyPr>
            <a:noAutofit/>
          </a:bodyPr>
          <a:lstStyle/>
          <a:p>
            <a:r>
              <a:rPr lang="en-US" sz="4000" dirty="0" smtClean="0"/>
              <a:t>RSC: Mining and Modeling Temporal Activity in Social Media</a:t>
            </a:r>
            <a:endParaRPr lang="en-US" sz="4000" dirty="0"/>
          </a:p>
        </p:txBody>
      </p:sp>
      <p:sp>
        <p:nvSpPr>
          <p:cNvPr id="3" name="Subtitle 2"/>
          <p:cNvSpPr>
            <a:spLocks noGrp="1"/>
          </p:cNvSpPr>
          <p:nvPr>
            <p:ph type="subTitle" idx="1"/>
          </p:nvPr>
        </p:nvSpPr>
        <p:spPr>
          <a:xfrm>
            <a:off x="685800" y="4582553"/>
            <a:ext cx="7772400" cy="1273627"/>
          </a:xfrm>
        </p:spPr>
        <p:txBody>
          <a:bodyPr>
            <a:normAutofit/>
          </a:bodyPr>
          <a:lstStyle/>
          <a:p>
            <a:pPr>
              <a:lnSpc>
                <a:spcPct val="130000"/>
              </a:lnSpc>
            </a:pPr>
            <a:r>
              <a:rPr lang="en-US" sz="2400" dirty="0" smtClean="0">
                <a:solidFill>
                  <a:schemeClr val="tx1"/>
                </a:solidFill>
              </a:rPr>
              <a:t>Alceu F. Costa</a:t>
            </a:r>
            <a:r>
              <a:rPr lang="en-US" sz="2400" baseline="30000" dirty="0" smtClean="0">
                <a:solidFill>
                  <a:schemeClr val="tx1"/>
                </a:solidFill>
              </a:rPr>
              <a:t>*</a:t>
            </a:r>
            <a:r>
              <a:rPr lang="en-US" sz="2400" dirty="0" smtClean="0">
                <a:solidFill>
                  <a:schemeClr val="tx1"/>
                </a:solidFill>
              </a:rPr>
              <a:t>   </a:t>
            </a:r>
            <a:r>
              <a:rPr lang="en-US" sz="2400" dirty="0" err="1" smtClean="0">
                <a:solidFill>
                  <a:schemeClr val="bg1">
                    <a:lumMod val="50000"/>
                  </a:schemeClr>
                </a:solidFill>
              </a:rPr>
              <a:t>Yuto</a:t>
            </a:r>
            <a:r>
              <a:rPr lang="en-US" sz="2400" dirty="0" smtClean="0">
                <a:solidFill>
                  <a:schemeClr val="bg1">
                    <a:lumMod val="50000"/>
                  </a:schemeClr>
                </a:solidFill>
              </a:rPr>
              <a:t> Yamaguchi    </a:t>
            </a:r>
            <a:r>
              <a:rPr lang="en-US" sz="2400" dirty="0" err="1" smtClean="0">
                <a:solidFill>
                  <a:schemeClr val="bg1">
                    <a:lumMod val="50000"/>
                  </a:schemeClr>
                </a:solidFill>
              </a:rPr>
              <a:t>Agma</a:t>
            </a:r>
            <a:r>
              <a:rPr lang="en-US" sz="2400" dirty="0" smtClean="0">
                <a:solidFill>
                  <a:schemeClr val="bg1">
                    <a:lumMod val="50000"/>
                  </a:schemeClr>
                </a:solidFill>
              </a:rPr>
              <a:t> J. M. </a:t>
            </a:r>
            <a:r>
              <a:rPr lang="en-US" sz="2400" dirty="0" err="1" smtClean="0">
                <a:solidFill>
                  <a:schemeClr val="bg1">
                    <a:lumMod val="50000"/>
                  </a:schemeClr>
                </a:solidFill>
              </a:rPr>
              <a:t>Traina</a:t>
            </a:r>
            <a:endParaRPr lang="en-US" sz="2400" dirty="0" smtClean="0">
              <a:solidFill>
                <a:schemeClr val="bg1">
                  <a:lumMod val="50000"/>
                </a:schemeClr>
              </a:solidFill>
            </a:endParaRPr>
          </a:p>
          <a:p>
            <a:pPr>
              <a:lnSpc>
                <a:spcPct val="130000"/>
              </a:lnSpc>
            </a:pPr>
            <a:r>
              <a:rPr lang="en-US" sz="2400" dirty="0" smtClean="0">
                <a:solidFill>
                  <a:schemeClr val="bg1">
                    <a:lumMod val="50000"/>
                  </a:schemeClr>
                </a:solidFill>
              </a:rPr>
              <a:t>Caetano </a:t>
            </a:r>
            <a:r>
              <a:rPr lang="en-US" sz="2400" dirty="0" err="1" smtClean="0">
                <a:solidFill>
                  <a:schemeClr val="bg1">
                    <a:lumMod val="50000"/>
                  </a:schemeClr>
                </a:solidFill>
              </a:rPr>
              <a:t>Traina</a:t>
            </a:r>
            <a:r>
              <a:rPr lang="en-US" sz="2400" dirty="0" smtClean="0">
                <a:solidFill>
                  <a:schemeClr val="bg1">
                    <a:lumMod val="50000"/>
                  </a:schemeClr>
                </a:solidFill>
              </a:rPr>
              <a:t> Jr.    Christos </a:t>
            </a:r>
            <a:r>
              <a:rPr lang="en-US" sz="2400" dirty="0" err="1" smtClean="0">
                <a:solidFill>
                  <a:schemeClr val="bg1">
                    <a:lumMod val="50000"/>
                  </a:schemeClr>
                </a:solidFill>
              </a:rPr>
              <a:t>Faloutsos</a:t>
            </a:r>
            <a:endParaRPr lang="en-US" sz="2400" dirty="0" smtClean="0">
              <a:solidFill>
                <a:schemeClr val="bg1">
                  <a:lumMod val="50000"/>
                </a:schemeClr>
              </a:solidFill>
            </a:endParaRPr>
          </a:p>
        </p:txBody>
      </p:sp>
      <p:pic>
        <p:nvPicPr>
          <p:cNvPr id="4" name="Picture 3" descr="logo_US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830" y="355694"/>
            <a:ext cx="946946" cy="532658"/>
          </a:xfrm>
          <a:prstGeom prst="rect">
            <a:avLst/>
          </a:prstGeom>
        </p:spPr>
      </p:pic>
      <p:pic>
        <p:nvPicPr>
          <p:cNvPr id="6" name="Picture 5" descr="tskuba_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61996" y="498386"/>
            <a:ext cx="2013258" cy="559836"/>
          </a:xfrm>
          <a:prstGeom prst="rect">
            <a:avLst/>
          </a:prstGeom>
        </p:spPr>
      </p:pic>
      <p:pic>
        <p:nvPicPr>
          <p:cNvPr id="7" name="Picture 6" descr="CMU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3542" y="462218"/>
            <a:ext cx="975435" cy="632173"/>
          </a:xfrm>
          <a:prstGeom prst="rect">
            <a:avLst/>
          </a:prstGeom>
        </p:spPr>
      </p:pic>
      <p:sp>
        <p:nvSpPr>
          <p:cNvPr id="8" name="TextBox 7"/>
          <p:cNvSpPr txBox="1"/>
          <p:nvPr/>
        </p:nvSpPr>
        <p:spPr>
          <a:xfrm>
            <a:off x="544701" y="770061"/>
            <a:ext cx="2026437" cy="523220"/>
          </a:xfrm>
          <a:prstGeom prst="rect">
            <a:avLst/>
          </a:prstGeom>
          <a:noFill/>
        </p:spPr>
        <p:txBody>
          <a:bodyPr wrap="square" rtlCol="0">
            <a:spAutoFit/>
          </a:bodyPr>
          <a:lstStyle/>
          <a:p>
            <a:pPr algn="ctr"/>
            <a:r>
              <a:rPr lang="en-US" sz="1400" dirty="0" err="1" smtClean="0"/>
              <a:t>Universidade</a:t>
            </a:r>
            <a:endParaRPr lang="en-US" sz="1400" dirty="0"/>
          </a:p>
          <a:p>
            <a:pPr algn="ctr"/>
            <a:r>
              <a:rPr lang="en-US" sz="1400" dirty="0" smtClean="0"/>
              <a:t>de São Paulo</a:t>
            </a:r>
            <a:endParaRPr lang="en-US" sz="1400" dirty="0"/>
          </a:p>
        </p:txBody>
      </p:sp>
      <p:sp>
        <p:nvSpPr>
          <p:cNvPr id="9" name="TextBox 8"/>
          <p:cNvSpPr txBox="1"/>
          <p:nvPr/>
        </p:nvSpPr>
        <p:spPr>
          <a:xfrm>
            <a:off x="188132" y="1477404"/>
            <a:ext cx="3449087" cy="369332"/>
          </a:xfrm>
          <a:prstGeom prst="rect">
            <a:avLst/>
          </a:prstGeom>
          <a:noFill/>
        </p:spPr>
        <p:txBody>
          <a:bodyPr wrap="square" rtlCol="0">
            <a:spAutoFit/>
          </a:bodyPr>
          <a:lstStyle/>
          <a:p>
            <a:r>
              <a:rPr lang="en-US" dirty="0" smtClean="0"/>
              <a:t>KDD 2015 – Sydney, Australia</a:t>
            </a:r>
            <a:endParaRPr lang="en-US" dirty="0"/>
          </a:p>
        </p:txBody>
      </p:sp>
      <p:sp>
        <p:nvSpPr>
          <p:cNvPr id="10" name="Subtitle 2"/>
          <p:cNvSpPr txBox="1">
            <a:spLocks/>
          </p:cNvSpPr>
          <p:nvPr/>
        </p:nvSpPr>
        <p:spPr>
          <a:xfrm>
            <a:off x="270454" y="6255390"/>
            <a:ext cx="8416346" cy="390003"/>
          </a:xfrm>
          <a:prstGeom prst="rect">
            <a:avLst/>
          </a:prstGeom>
        </p:spPr>
        <p:txBody>
          <a:bodyPr vert="horz" lIns="91440" tIns="45720" rIns="91440" bIns="45720" rtlCol="0">
            <a:normAutofit fontScale="700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30000"/>
              </a:lnSpc>
            </a:pPr>
            <a:r>
              <a:rPr lang="en-US" sz="2400" baseline="30000" dirty="0" smtClean="0">
                <a:solidFill>
                  <a:schemeClr val="tx1"/>
                </a:solidFill>
              </a:rPr>
              <a:t>*</a:t>
            </a:r>
            <a:r>
              <a:rPr lang="en-US" sz="2400" dirty="0" err="1" smtClean="0">
                <a:solidFill>
                  <a:schemeClr val="tx1"/>
                </a:solidFill>
              </a:rPr>
              <a:t>alceufc@icmc.usp.br</a:t>
            </a:r>
            <a:endParaRPr lang="en-US" sz="2400" dirty="0" smtClean="0">
              <a:solidFill>
                <a:schemeClr val="bg1">
                  <a:lumMod val="50000"/>
                </a:schemeClr>
              </a:solidFill>
            </a:endParaRPr>
          </a:p>
        </p:txBody>
      </p:sp>
      <p:pic>
        <p:nvPicPr>
          <p:cNvPr id="11" name="Picture 10"/>
          <p:cNvPicPr>
            <a:picLocks noChangeAspect="1"/>
          </p:cNvPicPr>
          <p:nvPr/>
        </p:nvPicPr>
        <p:blipFill rotWithShape="1">
          <a:blip r:embed="rId5"/>
          <a:srcRect l="11408" r="11408" b="22856"/>
          <a:stretch/>
        </p:blipFill>
        <p:spPr>
          <a:xfrm>
            <a:off x="224028" y="3494024"/>
            <a:ext cx="1225296" cy="1234440"/>
          </a:xfrm>
          <a:prstGeom prst="rect">
            <a:avLst/>
          </a:prstGeom>
        </p:spPr>
      </p:pic>
    </p:spTree>
    <p:extLst>
      <p:ext uri="{BB962C8B-B14F-4D97-AF65-F5344CB8AC3E}">
        <p14:creationId xmlns:p14="http://schemas.microsoft.com/office/powerpoint/2010/main" val="9263849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tângulo 4"/>
          <p:cNvSpPr/>
          <p:nvPr/>
        </p:nvSpPr>
        <p:spPr>
          <a:xfrm>
            <a:off x="457200" y="1511301"/>
            <a:ext cx="8229599" cy="1564370"/>
          </a:xfrm>
          <a:prstGeom prst="rect">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rgbClr val="FFFF00"/>
              </a:solidFill>
            </a:endParaRPr>
          </a:p>
        </p:txBody>
      </p:sp>
      <p:graphicFrame>
        <p:nvGraphicFramePr>
          <p:cNvPr id="37" name="Table 36"/>
          <p:cNvGraphicFramePr>
            <a:graphicFrameLocks noGrp="1"/>
          </p:cNvGraphicFramePr>
          <p:nvPr>
            <p:extLst>
              <p:ext uri="{D42A27DB-BD31-4B8C-83A1-F6EECF244321}">
                <p14:modId xmlns:p14="http://schemas.microsoft.com/office/powerpoint/2010/main" val="2257891511"/>
              </p:ext>
            </p:extLst>
          </p:nvPr>
        </p:nvGraphicFramePr>
        <p:xfrm>
          <a:off x="457200" y="1511301"/>
          <a:ext cx="8229600" cy="1432560"/>
        </p:xfrm>
        <a:graphic>
          <a:graphicData uri="http://schemas.openxmlformats.org/drawingml/2006/table">
            <a:tbl>
              <a:tblPr firstRow="1" bandRow="1">
                <a:tableStyleId>{2D5ABB26-0587-4C30-8999-92F81FD0307C}</a:tableStyleId>
              </a:tblPr>
              <a:tblGrid>
                <a:gridCol w="4114800"/>
                <a:gridCol w="4114800"/>
              </a:tblGrid>
              <a:tr h="1136650">
                <a:tc>
                  <a:txBody>
                    <a:bodyPr/>
                    <a:lstStyle/>
                    <a:p>
                      <a:pPr algn="ctr"/>
                      <a:r>
                        <a:rPr lang="en-US" sz="2800" dirty="0" err="1" smtClean="0"/>
                        <a:t>Reddit</a:t>
                      </a:r>
                      <a:r>
                        <a:rPr lang="en-US" sz="2800" baseline="0" dirty="0" smtClean="0"/>
                        <a:t> Dataset</a:t>
                      </a:r>
                    </a:p>
                    <a:p>
                      <a:pPr lvl="1" algn="l"/>
                      <a:r>
                        <a:rPr lang="en-US" sz="2000" baseline="0" dirty="0" smtClean="0">
                          <a:solidFill>
                            <a:srgbClr val="7F7F7F"/>
                          </a:solidFill>
                        </a:rPr>
                        <a:t>Time-stamp from comments</a:t>
                      </a:r>
                    </a:p>
                    <a:p>
                      <a:pPr lvl="1" algn="l"/>
                      <a:r>
                        <a:rPr lang="en-US" sz="2000" baseline="0" dirty="0" smtClean="0">
                          <a:solidFill>
                            <a:srgbClr val="7F7F7F"/>
                          </a:solidFill>
                        </a:rPr>
                        <a:t>21,198 users</a:t>
                      </a:r>
                    </a:p>
                    <a:p>
                      <a:pPr lvl="1" algn="l"/>
                      <a:r>
                        <a:rPr lang="en-US" sz="2000" baseline="0" dirty="0" smtClean="0">
                          <a:solidFill>
                            <a:srgbClr val="7F7F7F"/>
                          </a:solidFill>
                        </a:rPr>
                        <a:t>20 Million time-stamps</a:t>
                      </a:r>
                      <a:endParaRPr lang="en-US" sz="2000" dirty="0">
                        <a:solidFill>
                          <a:srgbClr val="7F7F7F"/>
                        </a:solidFill>
                      </a:endParaRP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800" dirty="0" smtClean="0"/>
                        <a:t>Twitter Dataset</a:t>
                      </a:r>
                    </a:p>
                    <a:p>
                      <a:pPr lvl="1" algn="l"/>
                      <a:r>
                        <a:rPr lang="en-US" sz="2000" dirty="0" smtClean="0">
                          <a:solidFill>
                            <a:srgbClr val="7F7F7F"/>
                          </a:solidFill>
                        </a:rPr>
                        <a:t>Time-stamp from tweets</a:t>
                      </a:r>
                    </a:p>
                    <a:p>
                      <a:pPr lvl="1" algn="l"/>
                      <a:r>
                        <a:rPr lang="en-US" sz="2000" dirty="0" smtClean="0">
                          <a:solidFill>
                            <a:srgbClr val="7F7F7F"/>
                          </a:solidFill>
                        </a:rPr>
                        <a:t>6,790</a:t>
                      </a:r>
                      <a:r>
                        <a:rPr lang="en-US" sz="2000" baseline="0" dirty="0" smtClean="0">
                          <a:solidFill>
                            <a:srgbClr val="7F7F7F"/>
                          </a:solidFill>
                        </a:rPr>
                        <a:t> users</a:t>
                      </a:r>
                    </a:p>
                    <a:p>
                      <a:pPr lvl="1" algn="l"/>
                      <a:r>
                        <a:rPr lang="en-US" sz="2000" baseline="0" dirty="0" smtClean="0">
                          <a:solidFill>
                            <a:srgbClr val="7F7F7F"/>
                          </a:solidFill>
                        </a:rPr>
                        <a:t>16 Million time-stamps</a:t>
                      </a:r>
                      <a:endParaRPr lang="en-US" sz="2000" dirty="0">
                        <a:solidFill>
                          <a:srgbClr val="7F7F7F"/>
                        </a:solidFill>
                      </a:endParaRP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2" name="Title 1"/>
          <p:cNvSpPr>
            <a:spLocks noGrp="1"/>
          </p:cNvSpPr>
          <p:nvPr>
            <p:ph type="title"/>
          </p:nvPr>
        </p:nvSpPr>
        <p:spPr/>
        <p:txBody>
          <a:bodyPr/>
          <a:lstStyle/>
          <a:p>
            <a:r>
              <a:rPr lang="en-US" dirty="0" smtClean="0"/>
              <a:t>Pattern Mining: Datasets</a:t>
            </a:r>
            <a:endParaRPr lang="en-US" dirty="0"/>
          </a:p>
        </p:txBody>
      </p:sp>
      <p:sp>
        <p:nvSpPr>
          <p:cNvPr id="3" name="Content Placeholder 2"/>
          <p:cNvSpPr>
            <a:spLocks noGrp="1"/>
          </p:cNvSpPr>
          <p:nvPr>
            <p:ph idx="1"/>
          </p:nvPr>
        </p:nvSpPr>
        <p:spPr>
          <a:xfrm>
            <a:off x="457200" y="3286324"/>
            <a:ext cx="8229600" cy="1511300"/>
          </a:xfrm>
        </p:spPr>
        <p:txBody>
          <a:bodyPr>
            <a:normAutofit fontScale="77500" lnSpcReduction="20000"/>
          </a:bodyPr>
          <a:lstStyle/>
          <a:p>
            <a:pPr marL="0" indent="0">
              <a:buNone/>
            </a:pPr>
            <a:r>
              <a:rPr lang="en-US" dirty="0" smtClean="0"/>
              <a:t>For </a:t>
            </a:r>
            <a:r>
              <a:rPr lang="en-US" dirty="0"/>
              <a:t>each </a:t>
            </a:r>
            <a:r>
              <a:rPr lang="en-US" dirty="0" smtClean="0"/>
              <a:t>user we have: </a:t>
            </a:r>
          </a:p>
          <a:p>
            <a:pPr marL="0" indent="0">
              <a:buNone/>
            </a:pPr>
            <a:r>
              <a:rPr lang="en-US" dirty="0" smtClean="0"/>
              <a:t>	</a:t>
            </a:r>
            <a:r>
              <a:rPr lang="en-US" dirty="0">
                <a:solidFill>
                  <a:srgbClr val="7F7F7F"/>
                </a:solidFill>
              </a:rPr>
              <a:t>S</a:t>
            </a:r>
            <a:r>
              <a:rPr lang="en-US" dirty="0" smtClean="0">
                <a:solidFill>
                  <a:srgbClr val="7F7F7F"/>
                </a:solidFill>
              </a:rPr>
              <a:t>equence </a:t>
            </a:r>
            <a:r>
              <a:rPr lang="en-US" dirty="0">
                <a:solidFill>
                  <a:srgbClr val="7F7F7F"/>
                </a:solidFill>
              </a:rPr>
              <a:t>of </a:t>
            </a:r>
            <a:r>
              <a:rPr lang="en-US" dirty="0" smtClean="0">
                <a:solidFill>
                  <a:srgbClr val="7F7F7F"/>
                </a:solidFill>
              </a:rPr>
              <a:t>postings time</a:t>
            </a:r>
            <a:r>
              <a:rPr lang="en-US" dirty="0">
                <a:solidFill>
                  <a:srgbClr val="7F7F7F"/>
                </a:solidFill>
              </a:rPr>
              <a:t>-</a:t>
            </a:r>
            <a:r>
              <a:rPr lang="en-US" dirty="0" smtClean="0">
                <a:solidFill>
                  <a:srgbClr val="7F7F7F"/>
                </a:solidFill>
              </a:rPr>
              <a:t>stamps:</a:t>
            </a:r>
            <a:r>
              <a:rPr lang="en-US" dirty="0" smtClean="0"/>
              <a:t> </a:t>
            </a:r>
            <a:r>
              <a:rPr lang="en-US" b="1" i="1" dirty="0" smtClean="0"/>
              <a:t>T</a:t>
            </a:r>
            <a:r>
              <a:rPr lang="en-US" i="1" dirty="0" smtClean="0"/>
              <a:t> </a:t>
            </a:r>
            <a:r>
              <a:rPr lang="en-US" i="1" dirty="0"/>
              <a:t>= </a:t>
            </a:r>
            <a:r>
              <a:rPr lang="en-US" i="1" dirty="0" smtClean="0"/>
              <a:t>(t</a:t>
            </a:r>
            <a:r>
              <a:rPr lang="en-US" i="1" baseline="-25000" dirty="0" smtClean="0"/>
              <a:t>1</a:t>
            </a:r>
            <a:r>
              <a:rPr lang="en-US" i="1" dirty="0"/>
              <a:t>, t</a:t>
            </a:r>
            <a:r>
              <a:rPr lang="en-US" i="1" baseline="-25000" dirty="0"/>
              <a:t>2</a:t>
            </a:r>
            <a:r>
              <a:rPr lang="en-US" i="1" dirty="0"/>
              <a:t>, t</a:t>
            </a:r>
            <a:r>
              <a:rPr lang="en-US" i="1" baseline="-25000" dirty="0"/>
              <a:t>3</a:t>
            </a:r>
            <a:r>
              <a:rPr lang="en-US" i="1" dirty="0"/>
              <a:t>, </a:t>
            </a:r>
            <a:r>
              <a:rPr lang="en-US" i="1" dirty="0" smtClean="0"/>
              <a:t>…</a:t>
            </a:r>
            <a:r>
              <a:rPr lang="en-US" i="1" dirty="0"/>
              <a:t>)</a:t>
            </a:r>
            <a:endParaRPr lang="en-US" i="1" dirty="0" smtClean="0"/>
          </a:p>
          <a:p>
            <a:pPr marL="0" indent="0" algn="just">
              <a:buNone/>
            </a:pPr>
            <a:r>
              <a:rPr lang="en-US" dirty="0"/>
              <a:t>	</a:t>
            </a:r>
            <a:r>
              <a:rPr lang="en-US" dirty="0" smtClean="0">
                <a:solidFill>
                  <a:srgbClr val="7F7F7F"/>
                </a:solidFill>
              </a:rPr>
              <a:t>Inter-arrival times (IAT) of postings:</a:t>
            </a:r>
            <a:r>
              <a:rPr lang="en-US" dirty="0" smtClean="0"/>
              <a:t>  </a:t>
            </a:r>
            <a:r>
              <a:rPr lang="en-US" i="1" dirty="0" smtClean="0"/>
              <a:t>(∆</a:t>
            </a:r>
            <a:r>
              <a:rPr lang="en-US" i="1" baseline="-25000" dirty="0" smtClean="0"/>
              <a:t>1</a:t>
            </a:r>
            <a:r>
              <a:rPr lang="en-US" i="1" dirty="0" smtClean="0"/>
              <a:t>, ∆</a:t>
            </a:r>
            <a:r>
              <a:rPr lang="en-US" i="1" baseline="-25000" dirty="0" smtClean="0"/>
              <a:t>2</a:t>
            </a:r>
            <a:r>
              <a:rPr lang="en-US" i="1" dirty="0" smtClean="0"/>
              <a:t>, ∆</a:t>
            </a:r>
            <a:r>
              <a:rPr lang="en-US" i="1" baseline="-25000" dirty="0" smtClean="0"/>
              <a:t>3</a:t>
            </a:r>
            <a:r>
              <a:rPr lang="en-US" i="1" dirty="0" smtClean="0"/>
              <a:t>, …)</a:t>
            </a:r>
            <a:endParaRPr lang="en-US" dirty="0" smtClean="0"/>
          </a:p>
        </p:txBody>
      </p:sp>
      <p:sp>
        <p:nvSpPr>
          <p:cNvPr id="4" name="Slide Number Placeholder 3"/>
          <p:cNvSpPr>
            <a:spLocks noGrp="1"/>
          </p:cNvSpPr>
          <p:nvPr>
            <p:ph type="sldNum" sz="quarter" idx="12"/>
          </p:nvPr>
        </p:nvSpPr>
        <p:spPr/>
        <p:txBody>
          <a:bodyPr/>
          <a:lstStyle/>
          <a:p>
            <a:fld id="{A9B83B18-82B0-8148-9218-E79A8B066BAC}" type="slidenum">
              <a:rPr lang="en-US" smtClean="0"/>
              <a:pPr/>
              <a:t>65</a:t>
            </a:fld>
            <a:endParaRPr lang="en-US"/>
          </a:p>
        </p:txBody>
      </p:sp>
      <p:grpSp>
        <p:nvGrpSpPr>
          <p:cNvPr id="8" name="Group 37"/>
          <p:cNvGrpSpPr/>
          <p:nvPr/>
        </p:nvGrpSpPr>
        <p:grpSpPr>
          <a:xfrm>
            <a:off x="359610" y="4773901"/>
            <a:ext cx="8446081" cy="1733176"/>
            <a:chOff x="457200" y="3148947"/>
            <a:chExt cx="8446081" cy="1733176"/>
          </a:xfrm>
        </p:grpSpPr>
        <p:cxnSp>
          <p:nvCxnSpPr>
            <p:cNvPr id="21" name="Straight Connector 20"/>
            <p:cNvCxnSpPr/>
            <p:nvPr/>
          </p:nvCxnSpPr>
          <p:spPr>
            <a:xfrm flipV="1">
              <a:off x="2194274" y="3421944"/>
              <a:ext cx="0" cy="733778"/>
            </a:xfrm>
            <a:prstGeom prst="line">
              <a:avLst/>
            </a:prstGeom>
            <a:ln>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3376785" y="3421944"/>
              <a:ext cx="0" cy="733778"/>
            </a:xfrm>
            <a:prstGeom prst="line">
              <a:avLst/>
            </a:prstGeom>
            <a:ln>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5151963" y="3421944"/>
              <a:ext cx="0" cy="733778"/>
            </a:xfrm>
            <a:prstGeom prst="line">
              <a:avLst/>
            </a:prstGeom>
            <a:ln>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7054141" y="3421944"/>
              <a:ext cx="0" cy="733778"/>
            </a:xfrm>
            <a:prstGeom prst="line">
              <a:avLst/>
            </a:prstGeom>
            <a:ln>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1792108" y="4238977"/>
              <a:ext cx="6138334" cy="0"/>
            </a:xfrm>
            <a:prstGeom prst="straightConnector1">
              <a:avLst/>
            </a:prstGeom>
            <a:ln>
              <a:solidFill>
                <a:schemeClr val="tx1"/>
              </a:solidFill>
              <a:headEnd type="none"/>
              <a:tailEnd type="stealth" w="lg" len="lg"/>
            </a:ln>
          </p:spPr>
          <p:style>
            <a:lnRef idx="3">
              <a:schemeClr val="dk1"/>
            </a:lnRef>
            <a:fillRef idx="0">
              <a:schemeClr val="dk1"/>
            </a:fillRef>
            <a:effectRef idx="2">
              <a:schemeClr val="dk1"/>
            </a:effectRef>
            <a:fontRef idx="minor">
              <a:schemeClr val="tx1"/>
            </a:fontRef>
          </p:style>
        </p:cxnSp>
        <p:sp>
          <p:nvSpPr>
            <p:cNvPr id="12" name="Oval 11"/>
            <p:cNvSpPr/>
            <p:nvPr/>
          </p:nvSpPr>
          <p:spPr>
            <a:xfrm>
              <a:off x="2081386" y="4126089"/>
              <a:ext cx="225777" cy="22577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3263897" y="4126089"/>
              <a:ext cx="225777" cy="22577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039075" y="4126089"/>
              <a:ext cx="225777" cy="22577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941253" y="4126089"/>
              <a:ext cx="225777" cy="22577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1919107" y="4482013"/>
              <a:ext cx="550334" cy="400110"/>
            </a:xfrm>
            <a:prstGeom prst="rect">
              <a:avLst/>
            </a:prstGeom>
            <a:noFill/>
          </p:spPr>
          <p:txBody>
            <a:bodyPr wrap="square" rtlCol="0">
              <a:spAutoFit/>
            </a:bodyPr>
            <a:lstStyle/>
            <a:p>
              <a:pPr algn="ctr"/>
              <a:r>
                <a:rPr lang="en-US" sz="2000" dirty="0" smtClean="0"/>
                <a:t>t</a:t>
              </a:r>
              <a:r>
                <a:rPr lang="en-US" sz="2000" baseline="-25000" dirty="0" smtClean="0"/>
                <a:t>1</a:t>
              </a:r>
              <a:endParaRPr lang="en-US" sz="2000" baseline="-25000" dirty="0"/>
            </a:p>
          </p:txBody>
        </p:sp>
        <p:sp>
          <p:nvSpPr>
            <p:cNvPr id="17" name="TextBox 16"/>
            <p:cNvSpPr txBox="1"/>
            <p:nvPr/>
          </p:nvSpPr>
          <p:spPr>
            <a:xfrm>
              <a:off x="3101618" y="4482013"/>
              <a:ext cx="550334" cy="400110"/>
            </a:xfrm>
            <a:prstGeom prst="rect">
              <a:avLst/>
            </a:prstGeom>
            <a:noFill/>
          </p:spPr>
          <p:txBody>
            <a:bodyPr wrap="square" rtlCol="0">
              <a:spAutoFit/>
            </a:bodyPr>
            <a:lstStyle/>
            <a:p>
              <a:pPr algn="ctr"/>
              <a:r>
                <a:rPr lang="en-US" sz="2000" dirty="0" smtClean="0"/>
                <a:t>t</a:t>
              </a:r>
              <a:r>
                <a:rPr lang="en-US" sz="2000" baseline="-25000" dirty="0"/>
                <a:t>2</a:t>
              </a:r>
            </a:p>
          </p:txBody>
        </p:sp>
        <p:sp>
          <p:nvSpPr>
            <p:cNvPr id="18" name="TextBox 17"/>
            <p:cNvSpPr txBox="1"/>
            <p:nvPr/>
          </p:nvSpPr>
          <p:spPr>
            <a:xfrm>
              <a:off x="4876796" y="4482013"/>
              <a:ext cx="550334" cy="400110"/>
            </a:xfrm>
            <a:prstGeom prst="rect">
              <a:avLst/>
            </a:prstGeom>
            <a:noFill/>
          </p:spPr>
          <p:txBody>
            <a:bodyPr wrap="square" rtlCol="0">
              <a:spAutoFit/>
            </a:bodyPr>
            <a:lstStyle/>
            <a:p>
              <a:pPr algn="ctr"/>
              <a:r>
                <a:rPr lang="en-US" sz="2000" dirty="0" smtClean="0"/>
                <a:t>t</a:t>
              </a:r>
              <a:r>
                <a:rPr lang="en-US" sz="2000" baseline="-25000" dirty="0"/>
                <a:t>3</a:t>
              </a:r>
            </a:p>
          </p:txBody>
        </p:sp>
        <p:sp>
          <p:nvSpPr>
            <p:cNvPr id="19" name="TextBox 18"/>
            <p:cNvSpPr txBox="1"/>
            <p:nvPr/>
          </p:nvSpPr>
          <p:spPr>
            <a:xfrm>
              <a:off x="6778974" y="4482013"/>
              <a:ext cx="550334" cy="400110"/>
            </a:xfrm>
            <a:prstGeom prst="rect">
              <a:avLst/>
            </a:prstGeom>
            <a:noFill/>
          </p:spPr>
          <p:txBody>
            <a:bodyPr wrap="square" rtlCol="0">
              <a:spAutoFit/>
            </a:bodyPr>
            <a:lstStyle/>
            <a:p>
              <a:pPr algn="ctr"/>
              <a:r>
                <a:rPr lang="en-US" sz="2000" dirty="0" smtClean="0"/>
                <a:t>t</a:t>
              </a:r>
              <a:r>
                <a:rPr lang="en-US" sz="2000" baseline="-25000" dirty="0"/>
                <a:t>4</a:t>
              </a:r>
            </a:p>
          </p:txBody>
        </p:sp>
        <p:pic>
          <p:nvPicPr>
            <p:cNvPr id="25" name="Picture 24"/>
            <p:cNvPicPr>
              <a:picLocks noChangeAspect="1"/>
            </p:cNvPicPr>
            <p:nvPr/>
          </p:nvPicPr>
          <p:blipFill>
            <a:blip r:embed="rId3"/>
            <a:stretch>
              <a:fillRect/>
            </a:stretch>
          </p:blipFill>
          <p:spPr>
            <a:xfrm>
              <a:off x="457200" y="3594099"/>
              <a:ext cx="1024467" cy="1024467"/>
            </a:xfrm>
            <a:prstGeom prst="rect">
              <a:avLst/>
            </a:prstGeom>
          </p:spPr>
        </p:pic>
        <p:cxnSp>
          <p:nvCxnSpPr>
            <p:cNvPr id="27" name="Straight Arrow Connector 26"/>
            <p:cNvCxnSpPr/>
            <p:nvPr/>
          </p:nvCxnSpPr>
          <p:spPr>
            <a:xfrm>
              <a:off x="2194274" y="3594099"/>
              <a:ext cx="1182511" cy="0"/>
            </a:xfrm>
            <a:prstGeom prst="straightConnector1">
              <a:avLst/>
            </a:prstGeom>
            <a:ln>
              <a:solidFill>
                <a:srgbClr val="000000"/>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3376785" y="3594099"/>
              <a:ext cx="1775178" cy="0"/>
            </a:xfrm>
            <a:prstGeom prst="straightConnector1">
              <a:avLst/>
            </a:prstGeom>
            <a:ln>
              <a:solidFill>
                <a:srgbClr val="000000"/>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5151963" y="3594099"/>
              <a:ext cx="1902178" cy="0"/>
            </a:xfrm>
            <a:prstGeom prst="straightConnector1">
              <a:avLst/>
            </a:prstGeom>
            <a:ln>
              <a:solidFill>
                <a:srgbClr val="000000"/>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2669738" y="3159667"/>
              <a:ext cx="431880" cy="369332"/>
            </a:xfrm>
            <a:prstGeom prst="rect">
              <a:avLst/>
            </a:prstGeom>
          </p:spPr>
          <p:txBody>
            <a:bodyPr wrap="none">
              <a:spAutoFit/>
            </a:bodyPr>
            <a:lstStyle/>
            <a:p>
              <a:r>
                <a:rPr lang="en-US" i="1" dirty="0"/>
                <a:t>∆</a:t>
              </a:r>
              <a:r>
                <a:rPr lang="en-US" i="1" baseline="-25000" dirty="0"/>
                <a:t>1</a:t>
              </a:r>
              <a:endParaRPr lang="en-US" dirty="0"/>
            </a:p>
          </p:txBody>
        </p:sp>
        <p:sp>
          <p:nvSpPr>
            <p:cNvPr id="33" name="Rectangle 32"/>
            <p:cNvSpPr/>
            <p:nvPr/>
          </p:nvSpPr>
          <p:spPr>
            <a:xfrm>
              <a:off x="4049804" y="3152990"/>
              <a:ext cx="435900" cy="369332"/>
            </a:xfrm>
            <a:prstGeom prst="rect">
              <a:avLst/>
            </a:prstGeom>
          </p:spPr>
          <p:txBody>
            <a:bodyPr wrap="none">
              <a:spAutoFit/>
            </a:bodyPr>
            <a:lstStyle/>
            <a:p>
              <a:r>
                <a:rPr lang="en-US" i="1" dirty="0" smtClean="0"/>
                <a:t>∆</a:t>
              </a:r>
              <a:r>
                <a:rPr lang="en-US" i="1" baseline="-25000" dirty="0" smtClean="0"/>
                <a:t>2</a:t>
              </a:r>
              <a:endParaRPr lang="en-US" dirty="0"/>
            </a:p>
          </p:txBody>
        </p:sp>
        <p:sp>
          <p:nvSpPr>
            <p:cNvPr id="34" name="Rectangle 33"/>
            <p:cNvSpPr/>
            <p:nvPr/>
          </p:nvSpPr>
          <p:spPr>
            <a:xfrm>
              <a:off x="5903370" y="3148947"/>
              <a:ext cx="435900" cy="369332"/>
            </a:xfrm>
            <a:prstGeom prst="rect">
              <a:avLst/>
            </a:prstGeom>
          </p:spPr>
          <p:txBody>
            <a:bodyPr wrap="none">
              <a:spAutoFit/>
            </a:bodyPr>
            <a:lstStyle/>
            <a:p>
              <a:r>
                <a:rPr lang="en-US" i="1" dirty="0" smtClean="0"/>
                <a:t>∆</a:t>
              </a:r>
              <a:r>
                <a:rPr lang="en-US" i="1" baseline="-25000" dirty="0" smtClean="0"/>
                <a:t>3</a:t>
              </a:r>
              <a:endParaRPr lang="en-US" dirty="0"/>
            </a:p>
          </p:txBody>
        </p:sp>
        <p:sp>
          <p:nvSpPr>
            <p:cNvPr id="35" name="TextBox 34"/>
            <p:cNvSpPr txBox="1"/>
            <p:nvPr/>
          </p:nvSpPr>
          <p:spPr>
            <a:xfrm>
              <a:off x="7859056" y="4226795"/>
              <a:ext cx="1044225" cy="369332"/>
            </a:xfrm>
            <a:prstGeom prst="rect">
              <a:avLst/>
            </a:prstGeom>
            <a:noFill/>
          </p:spPr>
          <p:txBody>
            <a:bodyPr wrap="square" rtlCol="0">
              <a:spAutoFit/>
            </a:bodyPr>
            <a:lstStyle/>
            <a:p>
              <a:r>
                <a:rPr lang="en-US" dirty="0"/>
                <a:t>t</a:t>
              </a:r>
              <a:r>
                <a:rPr lang="en-US" dirty="0" smtClean="0"/>
                <a:t>ime</a:t>
              </a:r>
              <a:endParaRPr lang="en-US" dirty="0"/>
            </a:p>
          </p:txBody>
        </p:sp>
      </p:grpSp>
      <p:sp>
        <p:nvSpPr>
          <p:cNvPr id="5" name="Date Placeholder 4"/>
          <p:cNvSpPr>
            <a:spLocks noGrp="1"/>
          </p:cNvSpPr>
          <p:nvPr>
            <p:ph type="dt" sz="half" idx="10"/>
          </p:nvPr>
        </p:nvSpPr>
        <p:spPr/>
        <p:txBody>
          <a:bodyPr/>
          <a:lstStyle/>
          <a:p>
            <a:pPr>
              <a:defRPr/>
            </a:pPr>
            <a:r>
              <a:rPr lang="en-US" smtClean="0"/>
              <a:t>Google, Aug '16</a:t>
            </a:r>
            <a:endParaRPr lang="en-US"/>
          </a:p>
        </p:txBody>
      </p:sp>
      <p:sp>
        <p:nvSpPr>
          <p:cNvPr id="6" name="Footer Placeholder 5"/>
          <p:cNvSpPr>
            <a:spLocks noGrp="1"/>
          </p:cNvSpPr>
          <p:nvPr>
            <p:ph type="ftr" sz="quarter" idx="11"/>
          </p:nvPr>
        </p:nvSpPr>
        <p:spPr/>
        <p:txBody>
          <a:bodyPr/>
          <a:lstStyle/>
          <a:p>
            <a:pPr>
              <a:defRPr/>
            </a:pPr>
            <a:r>
              <a:rPr lang="en-US" smtClean="0"/>
              <a:t>(c) 2016, C. Faloutsos</a:t>
            </a:r>
            <a:endParaRPr lang="en-US"/>
          </a:p>
        </p:txBody>
      </p:sp>
    </p:spTree>
    <p:extLst>
      <p:ext uri="{BB962C8B-B14F-4D97-AF65-F5344CB8AC3E}">
        <p14:creationId xmlns:p14="http://schemas.microsoft.com/office/powerpoint/2010/main" val="28906798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4"/>
          <p:cNvSpPr/>
          <p:nvPr/>
        </p:nvSpPr>
        <p:spPr>
          <a:xfrm>
            <a:off x="457201" y="1414539"/>
            <a:ext cx="8229599" cy="1318985"/>
          </a:xfrm>
          <a:prstGeom prst="rect">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rgbClr val="FFFF00"/>
              </a:solidFill>
            </a:endParaRPr>
          </a:p>
        </p:txBody>
      </p:sp>
      <p:sp>
        <p:nvSpPr>
          <p:cNvPr id="2" name="Title 1"/>
          <p:cNvSpPr>
            <a:spLocks noGrp="1"/>
          </p:cNvSpPr>
          <p:nvPr>
            <p:ph type="title"/>
          </p:nvPr>
        </p:nvSpPr>
        <p:spPr/>
        <p:txBody>
          <a:bodyPr/>
          <a:lstStyle/>
          <a:p>
            <a:r>
              <a:rPr lang="en-US" dirty="0" smtClean="0"/>
              <a:t>Pattern Mining</a:t>
            </a:r>
            <a:endParaRPr lang="en-US" dirty="0"/>
          </a:p>
        </p:txBody>
      </p:sp>
      <p:sp>
        <p:nvSpPr>
          <p:cNvPr id="3" name="Content Placeholder 2"/>
          <p:cNvSpPr>
            <a:spLocks noGrp="1"/>
          </p:cNvSpPr>
          <p:nvPr>
            <p:ph idx="1"/>
          </p:nvPr>
        </p:nvSpPr>
        <p:spPr>
          <a:xfrm>
            <a:off x="457200" y="1600201"/>
            <a:ext cx="8229600" cy="2190142"/>
          </a:xfrm>
        </p:spPr>
        <p:txBody>
          <a:bodyPr>
            <a:normAutofit fontScale="85000" lnSpcReduction="20000"/>
          </a:bodyPr>
          <a:lstStyle/>
          <a:p>
            <a:pPr marL="0" indent="0" algn="ctr">
              <a:buNone/>
            </a:pPr>
            <a:r>
              <a:rPr lang="en-US" sz="2800" b="1" dirty="0" smtClean="0"/>
              <a:t>Pattern 1: </a:t>
            </a:r>
            <a:r>
              <a:rPr lang="en-US" sz="2800" dirty="0" smtClean="0"/>
              <a:t>Distribution of IAT is heavy-tailed</a:t>
            </a:r>
          </a:p>
          <a:p>
            <a:pPr marL="400050" lvl="1" indent="0">
              <a:buNone/>
            </a:pPr>
            <a:r>
              <a:rPr lang="en-US" sz="2600" dirty="0" smtClean="0">
                <a:solidFill>
                  <a:srgbClr val="7F7F7F"/>
                </a:solidFill>
              </a:rPr>
              <a:t>Users can be inactive for long periods of time before making new postings</a:t>
            </a:r>
          </a:p>
          <a:p>
            <a:pPr marL="400050" lvl="1" indent="0">
              <a:buNone/>
            </a:pPr>
            <a:endParaRPr lang="en-US" sz="2600" dirty="0" smtClean="0">
              <a:solidFill>
                <a:srgbClr val="7F7F7F"/>
              </a:solidFill>
            </a:endParaRPr>
          </a:p>
          <a:p>
            <a:pPr marL="0" indent="0" algn="ctr">
              <a:buNone/>
            </a:pPr>
            <a:r>
              <a:rPr lang="en-US" sz="2600" dirty="0" smtClean="0"/>
              <a:t>IAT Complementary Cumulative Distribution Function (CCDF)</a:t>
            </a:r>
          </a:p>
          <a:p>
            <a:pPr marL="0" indent="0" algn="ctr">
              <a:buNone/>
            </a:pPr>
            <a:r>
              <a:rPr lang="en-US" sz="2600" dirty="0" smtClean="0"/>
              <a:t>(log-log axis)</a:t>
            </a:r>
            <a:endParaRPr lang="en-US" sz="2600" dirty="0"/>
          </a:p>
        </p:txBody>
      </p:sp>
      <p:sp>
        <p:nvSpPr>
          <p:cNvPr id="4" name="Slide Number Placeholder 3"/>
          <p:cNvSpPr>
            <a:spLocks noGrp="1"/>
          </p:cNvSpPr>
          <p:nvPr>
            <p:ph type="sldNum" sz="quarter" idx="12"/>
          </p:nvPr>
        </p:nvSpPr>
        <p:spPr/>
        <p:txBody>
          <a:bodyPr/>
          <a:lstStyle/>
          <a:p>
            <a:fld id="{A9B83B18-82B0-8148-9218-E79A8B066BAC}" type="slidenum">
              <a:rPr lang="en-US" smtClean="0"/>
              <a:pPr/>
              <a:t>66</a:t>
            </a:fld>
            <a:endParaRPr lang="en-US"/>
          </a:p>
        </p:txBody>
      </p:sp>
      <p:pic>
        <p:nvPicPr>
          <p:cNvPr id="5" name="Picture 4" descr="reddit_iet_icdf.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422" y="3731076"/>
            <a:ext cx="3220715" cy="2700000"/>
          </a:xfrm>
          <a:prstGeom prst="rect">
            <a:avLst/>
          </a:prstGeom>
        </p:spPr>
      </p:pic>
      <p:pic>
        <p:nvPicPr>
          <p:cNvPr id="6" name="Picture 5" descr="twitter_iet_icdf.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7885" y="3714143"/>
            <a:ext cx="3195123" cy="2678546"/>
          </a:xfrm>
          <a:prstGeom prst="rect">
            <a:avLst/>
          </a:prstGeom>
        </p:spPr>
      </p:pic>
      <p:sp>
        <p:nvSpPr>
          <p:cNvPr id="7" name="TextBox 6"/>
          <p:cNvSpPr txBox="1"/>
          <p:nvPr/>
        </p:nvSpPr>
        <p:spPr>
          <a:xfrm>
            <a:off x="1559790" y="6387164"/>
            <a:ext cx="2724727" cy="369332"/>
          </a:xfrm>
          <a:prstGeom prst="rect">
            <a:avLst/>
          </a:prstGeom>
          <a:noFill/>
        </p:spPr>
        <p:txBody>
          <a:bodyPr wrap="square" rtlCol="0">
            <a:spAutoFit/>
          </a:bodyPr>
          <a:lstStyle/>
          <a:p>
            <a:pPr algn="ctr"/>
            <a:r>
              <a:rPr lang="en-US" dirty="0" err="1" smtClean="0"/>
              <a:t>Reddit</a:t>
            </a:r>
            <a:r>
              <a:rPr lang="en-US" dirty="0"/>
              <a:t> </a:t>
            </a:r>
            <a:r>
              <a:rPr lang="en-US" dirty="0" smtClean="0"/>
              <a:t>Users</a:t>
            </a:r>
            <a:endParaRPr lang="en-US" dirty="0"/>
          </a:p>
        </p:txBody>
      </p:sp>
      <p:sp>
        <p:nvSpPr>
          <p:cNvPr id="8" name="TextBox 7"/>
          <p:cNvSpPr txBox="1"/>
          <p:nvPr/>
        </p:nvSpPr>
        <p:spPr>
          <a:xfrm>
            <a:off x="5418281" y="6387164"/>
            <a:ext cx="2724727" cy="369332"/>
          </a:xfrm>
          <a:prstGeom prst="rect">
            <a:avLst/>
          </a:prstGeom>
          <a:noFill/>
        </p:spPr>
        <p:txBody>
          <a:bodyPr wrap="square" rtlCol="0">
            <a:spAutoFit/>
          </a:bodyPr>
          <a:lstStyle/>
          <a:p>
            <a:pPr algn="ctr"/>
            <a:r>
              <a:rPr lang="en-US" dirty="0" smtClean="0"/>
              <a:t>Twitter Users</a:t>
            </a:r>
            <a:endParaRPr lang="en-US" dirty="0"/>
          </a:p>
        </p:txBody>
      </p:sp>
      <p:sp>
        <p:nvSpPr>
          <p:cNvPr id="10" name="Date Placeholder 9"/>
          <p:cNvSpPr>
            <a:spLocks noGrp="1"/>
          </p:cNvSpPr>
          <p:nvPr>
            <p:ph type="dt" sz="half" idx="10"/>
          </p:nvPr>
        </p:nvSpPr>
        <p:spPr/>
        <p:txBody>
          <a:bodyPr/>
          <a:lstStyle/>
          <a:p>
            <a:pPr>
              <a:defRPr/>
            </a:pPr>
            <a:r>
              <a:rPr lang="en-US" smtClean="0"/>
              <a:t>Google, Aug '16</a:t>
            </a:r>
            <a:endParaRPr lang="en-US"/>
          </a:p>
        </p:txBody>
      </p:sp>
      <p:sp>
        <p:nvSpPr>
          <p:cNvPr id="11" name="Footer Placeholder 10"/>
          <p:cNvSpPr>
            <a:spLocks noGrp="1"/>
          </p:cNvSpPr>
          <p:nvPr>
            <p:ph type="ftr" sz="quarter" idx="11"/>
          </p:nvPr>
        </p:nvSpPr>
        <p:spPr/>
        <p:txBody>
          <a:bodyPr/>
          <a:lstStyle/>
          <a:p>
            <a:pPr>
              <a:defRPr/>
            </a:pPr>
            <a:r>
              <a:rPr lang="en-US" smtClean="0"/>
              <a:t>(c) 2016, C. Faloutsos</a:t>
            </a:r>
            <a:endParaRPr lang="en-US"/>
          </a:p>
        </p:txBody>
      </p:sp>
    </p:spTree>
    <p:extLst>
      <p:ext uri="{BB962C8B-B14F-4D97-AF65-F5344CB8AC3E}">
        <p14:creationId xmlns:p14="http://schemas.microsoft.com/office/powerpoint/2010/main" val="1294551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4"/>
          <p:cNvSpPr/>
          <p:nvPr/>
        </p:nvSpPr>
        <p:spPr>
          <a:xfrm>
            <a:off x="457201" y="1414540"/>
            <a:ext cx="8229599" cy="1077080"/>
          </a:xfrm>
          <a:prstGeom prst="rect">
            <a:avLst/>
          </a:prstGeom>
          <a:solidFill>
            <a:srgbClr val="FFFFC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solidFill>
                <a:srgbClr val="FFFF00"/>
              </a:solidFill>
            </a:endParaRPr>
          </a:p>
        </p:txBody>
      </p:sp>
      <p:sp>
        <p:nvSpPr>
          <p:cNvPr id="2" name="Title 1"/>
          <p:cNvSpPr>
            <a:spLocks noGrp="1"/>
          </p:cNvSpPr>
          <p:nvPr>
            <p:ph type="title"/>
          </p:nvPr>
        </p:nvSpPr>
        <p:spPr/>
        <p:txBody>
          <a:bodyPr/>
          <a:lstStyle/>
          <a:p>
            <a:r>
              <a:rPr lang="en-US" dirty="0" smtClean="0"/>
              <a:t>Pattern Mining</a:t>
            </a:r>
            <a:endParaRPr lang="en-US" dirty="0"/>
          </a:p>
        </p:txBody>
      </p:sp>
      <p:sp>
        <p:nvSpPr>
          <p:cNvPr id="3" name="Content Placeholder 2"/>
          <p:cNvSpPr>
            <a:spLocks noGrp="1"/>
          </p:cNvSpPr>
          <p:nvPr>
            <p:ph idx="1"/>
          </p:nvPr>
        </p:nvSpPr>
        <p:spPr>
          <a:xfrm>
            <a:off x="457200" y="1499810"/>
            <a:ext cx="8229600" cy="2090057"/>
          </a:xfrm>
        </p:spPr>
        <p:txBody>
          <a:bodyPr>
            <a:normAutofit/>
          </a:bodyPr>
          <a:lstStyle/>
          <a:p>
            <a:pPr marL="0" indent="0" algn="ctr">
              <a:buNone/>
            </a:pPr>
            <a:r>
              <a:rPr lang="en-US" sz="2800" b="1" dirty="0" smtClean="0"/>
              <a:t>Pattern 2: </a:t>
            </a:r>
            <a:r>
              <a:rPr lang="en-US" sz="2800" dirty="0" smtClean="0"/>
              <a:t>Bimodal IAT distribution</a:t>
            </a:r>
          </a:p>
          <a:p>
            <a:pPr marL="400050" lvl="1" indent="0">
              <a:buNone/>
            </a:pPr>
            <a:r>
              <a:rPr lang="en-US" sz="2400" dirty="0" smtClean="0">
                <a:solidFill>
                  <a:schemeClr val="tx1">
                    <a:lumMod val="50000"/>
                    <a:lumOff val="50000"/>
                  </a:schemeClr>
                </a:solidFill>
              </a:rPr>
              <a:t>‘Active’/ ‘resting’ periods</a:t>
            </a:r>
          </a:p>
          <a:p>
            <a:pPr marL="400050" lvl="1" indent="0" algn="ctr">
              <a:buNone/>
            </a:pPr>
            <a:endParaRPr lang="en-US" sz="2000" dirty="0" smtClean="0">
              <a:solidFill>
                <a:schemeClr val="tx1">
                  <a:lumMod val="50000"/>
                  <a:lumOff val="50000"/>
                </a:schemeClr>
              </a:solidFill>
            </a:endParaRPr>
          </a:p>
          <a:p>
            <a:pPr marL="0" indent="0" algn="ctr">
              <a:buNone/>
            </a:pPr>
            <a:r>
              <a:rPr lang="en-US" sz="2400" dirty="0" smtClean="0"/>
              <a:t>Log-binned histogram of postings IAT</a:t>
            </a:r>
          </a:p>
          <a:p>
            <a:pPr marL="0" indent="0">
              <a:buNone/>
            </a:pPr>
            <a:endParaRPr lang="en-US" sz="2800" dirty="0"/>
          </a:p>
        </p:txBody>
      </p:sp>
      <p:sp>
        <p:nvSpPr>
          <p:cNvPr id="4" name="Slide Number Placeholder 3"/>
          <p:cNvSpPr>
            <a:spLocks noGrp="1"/>
          </p:cNvSpPr>
          <p:nvPr>
            <p:ph type="sldNum" sz="quarter" idx="12"/>
          </p:nvPr>
        </p:nvSpPr>
        <p:spPr/>
        <p:txBody>
          <a:bodyPr/>
          <a:lstStyle/>
          <a:p>
            <a:fld id="{A9B83B18-82B0-8148-9218-E79A8B066BAC}" type="slidenum">
              <a:rPr lang="en-US" smtClean="0"/>
              <a:pPr/>
              <a:t>67</a:t>
            </a:fld>
            <a:endParaRPr lang="en-US"/>
          </a:p>
        </p:txBody>
      </p:sp>
      <p:sp>
        <p:nvSpPr>
          <p:cNvPr id="8" name="TextBox 7"/>
          <p:cNvSpPr txBox="1"/>
          <p:nvPr/>
        </p:nvSpPr>
        <p:spPr>
          <a:xfrm>
            <a:off x="3101109" y="6178171"/>
            <a:ext cx="3452091" cy="461665"/>
          </a:xfrm>
          <a:prstGeom prst="rect">
            <a:avLst/>
          </a:prstGeom>
          <a:noFill/>
        </p:spPr>
        <p:txBody>
          <a:bodyPr wrap="square" rtlCol="0">
            <a:spAutoFit/>
          </a:bodyPr>
          <a:lstStyle/>
          <a:p>
            <a:pPr algn="ctr"/>
            <a:r>
              <a:rPr lang="en-US" sz="2400" dirty="0" smtClean="0"/>
              <a:t>Twitter Users</a:t>
            </a:r>
            <a:endParaRPr lang="en-US" sz="2400" dirty="0"/>
          </a:p>
        </p:txBody>
      </p:sp>
      <p:pic>
        <p:nvPicPr>
          <p:cNvPr id="12" name="Picture 11" descr="twitter_log_bin_histogram_iat.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004" y="3945473"/>
            <a:ext cx="6985993" cy="2123016"/>
          </a:xfrm>
          <a:prstGeom prst="rect">
            <a:avLst/>
          </a:prstGeom>
        </p:spPr>
      </p:pic>
      <p:sp>
        <p:nvSpPr>
          <p:cNvPr id="13" name="TextBox 12"/>
          <p:cNvSpPr txBox="1"/>
          <p:nvPr/>
        </p:nvSpPr>
        <p:spPr>
          <a:xfrm>
            <a:off x="1079004" y="3497826"/>
            <a:ext cx="3452091" cy="369332"/>
          </a:xfrm>
          <a:prstGeom prst="rect">
            <a:avLst/>
          </a:prstGeom>
          <a:noFill/>
        </p:spPr>
        <p:txBody>
          <a:bodyPr wrap="square" rtlCol="0">
            <a:spAutoFit/>
          </a:bodyPr>
          <a:lstStyle/>
          <a:p>
            <a:pPr algn="ctr"/>
            <a:r>
              <a:rPr lang="en-US" dirty="0" smtClean="0"/>
              <a:t>1</a:t>
            </a:r>
            <a:r>
              <a:rPr lang="en-US" baseline="30000" dirty="0" smtClean="0"/>
              <a:t>st</a:t>
            </a:r>
            <a:r>
              <a:rPr lang="en-US" dirty="0" smtClean="0"/>
              <a:t> Mode (1min)</a:t>
            </a:r>
            <a:endParaRPr lang="en-US" dirty="0"/>
          </a:p>
        </p:txBody>
      </p:sp>
      <p:sp>
        <p:nvSpPr>
          <p:cNvPr id="14" name="TextBox 13"/>
          <p:cNvSpPr txBox="1"/>
          <p:nvPr/>
        </p:nvSpPr>
        <p:spPr>
          <a:xfrm>
            <a:off x="4093137" y="3447029"/>
            <a:ext cx="3452091" cy="369332"/>
          </a:xfrm>
          <a:prstGeom prst="rect">
            <a:avLst/>
          </a:prstGeom>
          <a:noFill/>
        </p:spPr>
        <p:txBody>
          <a:bodyPr wrap="square" rtlCol="0">
            <a:spAutoFit/>
          </a:bodyPr>
          <a:lstStyle/>
          <a:p>
            <a:pPr algn="ctr"/>
            <a:r>
              <a:rPr lang="en-US" dirty="0" smtClean="0"/>
              <a:t>2</a:t>
            </a:r>
            <a:r>
              <a:rPr lang="en-US" baseline="30000" dirty="0" smtClean="0"/>
              <a:t>nd</a:t>
            </a:r>
            <a:r>
              <a:rPr lang="en-US" dirty="0" smtClean="0"/>
              <a:t> Mode (3h)</a:t>
            </a:r>
            <a:endParaRPr lang="en-US" dirty="0"/>
          </a:p>
        </p:txBody>
      </p:sp>
      <p:cxnSp>
        <p:nvCxnSpPr>
          <p:cNvPr id="16" name="Straight Arrow Connector 15"/>
          <p:cNvCxnSpPr/>
          <p:nvPr/>
        </p:nvCxnSpPr>
        <p:spPr>
          <a:xfrm>
            <a:off x="2810933" y="3945473"/>
            <a:ext cx="541867" cy="660394"/>
          </a:xfrm>
          <a:prstGeom prst="straightConnector1">
            <a:avLst/>
          </a:prstGeom>
          <a:ln>
            <a:tailEnd type="stealth" w="lg" len="lg"/>
          </a:ln>
        </p:spPr>
        <p:style>
          <a:lnRef idx="2">
            <a:schemeClr val="dk1"/>
          </a:lnRef>
          <a:fillRef idx="0">
            <a:schemeClr val="dk1"/>
          </a:fillRef>
          <a:effectRef idx="1">
            <a:schemeClr val="dk1"/>
          </a:effectRef>
          <a:fontRef idx="minor">
            <a:schemeClr val="tx1"/>
          </a:fontRef>
        </p:style>
      </p:cxnSp>
      <p:cxnSp>
        <p:nvCxnSpPr>
          <p:cNvPr id="18" name="Straight Arrow Connector 17"/>
          <p:cNvCxnSpPr/>
          <p:nvPr/>
        </p:nvCxnSpPr>
        <p:spPr>
          <a:xfrm flipH="1">
            <a:off x="5367867" y="3867158"/>
            <a:ext cx="321733" cy="660394"/>
          </a:xfrm>
          <a:prstGeom prst="straightConnector1">
            <a:avLst/>
          </a:prstGeom>
          <a:ln>
            <a:tailEnd type="stealth" w="lg" len="lg"/>
          </a:ln>
        </p:spPr>
        <p:style>
          <a:lnRef idx="2">
            <a:schemeClr val="dk1"/>
          </a:lnRef>
          <a:fillRef idx="0">
            <a:schemeClr val="dk1"/>
          </a:fillRef>
          <a:effectRef idx="1">
            <a:schemeClr val="dk1"/>
          </a:effectRef>
          <a:fontRef idx="minor">
            <a:schemeClr val="tx1"/>
          </a:fontRef>
        </p:style>
      </p:cxnSp>
      <p:sp>
        <p:nvSpPr>
          <p:cNvPr id="5" name="Date Placeholder 4"/>
          <p:cNvSpPr>
            <a:spLocks noGrp="1"/>
          </p:cNvSpPr>
          <p:nvPr>
            <p:ph type="dt" sz="half" idx="10"/>
          </p:nvPr>
        </p:nvSpPr>
        <p:spPr/>
        <p:txBody>
          <a:bodyPr/>
          <a:lstStyle/>
          <a:p>
            <a:pPr>
              <a:defRPr/>
            </a:pPr>
            <a:r>
              <a:rPr lang="en-US" smtClean="0"/>
              <a:t>Google, Aug '16</a:t>
            </a:r>
            <a:endParaRPr lang="en-US"/>
          </a:p>
        </p:txBody>
      </p:sp>
      <p:sp>
        <p:nvSpPr>
          <p:cNvPr id="6" name="Footer Placeholder 5"/>
          <p:cNvSpPr>
            <a:spLocks noGrp="1"/>
          </p:cNvSpPr>
          <p:nvPr>
            <p:ph type="ftr" sz="quarter" idx="11"/>
          </p:nvPr>
        </p:nvSpPr>
        <p:spPr/>
        <p:txBody>
          <a:bodyPr/>
          <a:lstStyle/>
          <a:p>
            <a:pPr>
              <a:defRPr/>
            </a:pPr>
            <a:r>
              <a:rPr lang="en-US" smtClean="0"/>
              <a:t>(c) 2016, C. Faloutsos</a:t>
            </a:r>
            <a:endParaRPr lang="en-US"/>
          </a:p>
        </p:txBody>
      </p:sp>
    </p:spTree>
    <p:extLst>
      <p:ext uri="{BB962C8B-B14F-4D97-AF65-F5344CB8AC3E}">
        <p14:creationId xmlns:p14="http://schemas.microsoft.com/office/powerpoint/2010/main" val="31374205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p:txBody>
          <a:bodyPr/>
          <a:lstStyle/>
          <a:p>
            <a:r>
              <a:rPr lang="en-US">
                <a:latin typeface="Times New Roman" charset="0"/>
                <a:ea typeface="ＭＳ Ｐゴシック" charset="0"/>
                <a:cs typeface="ＭＳ Ｐゴシック" charset="0"/>
              </a:rPr>
              <a:t>Human? Robots?</a:t>
            </a:r>
          </a:p>
        </p:txBody>
      </p:sp>
      <p:grpSp>
        <p:nvGrpSpPr>
          <p:cNvPr id="12" name="Group 11"/>
          <p:cNvGrpSpPr/>
          <p:nvPr/>
        </p:nvGrpSpPr>
        <p:grpSpPr>
          <a:xfrm>
            <a:off x="-3175" y="1382713"/>
            <a:ext cx="8689975" cy="4894262"/>
            <a:chOff x="-3175" y="1382713"/>
            <a:chExt cx="8689975" cy="4894262"/>
          </a:xfrm>
        </p:grpSpPr>
        <p:pic>
          <p:nvPicPr>
            <p:cNvPr id="8704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4200" y="1382713"/>
              <a:ext cx="81026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300" y="3990975"/>
              <a:ext cx="80137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Box 7"/>
            <p:cNvSpPr txBox="1">
              <a:spLocks noChangeArrowheads="1"/>
            </p:cNvSpPr>
            <p:nvPr/>
          </p:nvSpPr>
          <p:spPr bwMode="auto">
            <a:xfrm>
              <a:off x="8007350" y="3276600"/>
              <a:ext cx="6286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600">
                  <a:solidFill>
                    <a:schemeClr val="tx1"/>
                  </a:solidFill>
                  <a:latin typeface="Arial" charset="0"/>
                  <a:ea typeface="ＭＳ Ｐゴシック" charset="0"/>
                </a:defRPr>
              </a:lvl9pPr>
            </a:lstStyle>
            <a:p>
              <a:pPr algn="ctr" eaLnBrk="1" hangingPunct="1"/>
              <a:r>
                <a:rPr lang="en-US"/>
                <a:t>log</a:t>
              </a:r>
            </a:p>
          </p:txBody>
        </p:sp>
        <p:sp>
          <p:nvSpPr>
            <p:cNvPr id="87045" name="TextBox 8"/>
            <p:cNvSpPr txBox="1">
              <a:spLocks noChangeArrowheads="1"/>
            </p:cNvSpPr>
            <p:nvPr/>
          </p:nvSpPr>
          <p:spPr bwMode="auto">
            <a:xfrm>
              <a:off x="-3175" y="1663700"/>
              <a:ext cx="10048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600">
                  <a:solidFill>
                    <a:schemeClr val="tx1"/>
                  </a:solidFill>
                  <a:latin typeface="Arial" charset="0"/>
                  <a:ea typeface="ＭＳ Ｐゴシック" charset="0"/>
                </a:defRPr>
              </a:lvl9pPr>
            </a:lstStyle>
            <a:p>
              <a:pPr algn="ctr" eaLnBrk="1" hangingPunct="1"/>
              <a:r>
                <a:rPr lang="en-US"/>
                <a:t>linear</a:t>
              </a:r>
            </a:p>
          </p:txBody>
        </p:sp>
        <p:cxnSp>
          <p:nvCxnSpPr>
            <p:cNvPr id="87046" name="Straight Arrow Connector 10"/>
            <p:cNvCxnSpPr>
              <a:cxnSpLocks noChangeShapeType="1"/>
            </p:cNvCxnSpPr>
            <p:nvPr/>
          </p:nvCxnSpPr>
          <p:spPr bwMode="auto">
            <a:xfrm flipV="1">
              <a:off x="355600" y="2247900"/>
              <a:ext cx="0" cy="508000"/>
            </a:xfrm>
            <a:prstGeom prst="straightConnector1">
              <a:avLst/>
            </a:prstGeom>
            <a:noFill/>
            <a:ln w="3175">
              <a:solidFill>
                <a:schemeClr val="tx1"/>
              </a:solidFill>
              <a:round/>
              <a:headEnd type="none" w="sm" len="sm"/>
              <a:tailEnd type="arrow" w="med" len="med"/>
            </a:ln>
            <a:extLst>
              <a:ext uri="{909E8E84-426E-40dd-AFC4-6F175D3DCCD1}">
                <a14:hiddenFill xmlns:a14="http://schemas.microsoft.com/office/drawing/2010/main">
                  <a:noFill/>
                </a14:hiddenFill>
              </a:ext>
            </a:extLst>
          </p:spPr>
        </p:cxnSp>
        <p:cxnSp>
          <p:nvCxnSpPr>
            <p:cNvPr id="87047" name="Straight Arrow Connector 12"/>
            <p:cNvCxnSpPr>
              <a:cxnSpLocks noChangeShapeType="1"/>
            </p:cNvCxnSpPr>
            <p:nvPr/>
          </p:nvCxnSpPr>
          <p:spPr bwMode="auto">
            <a:xfrm>
              <a:off x="7099300" y="3759200"/>
              <a:ext cx="660400" cy="0"/>
            </a:xfrm>
            <a:prstGeom prst="straightConnector1">
              <a:avLst/>
            </a:prstGeom>
            <a:noFill/>
            <a:ln w="3175">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sp>
        <p:nvSpPr>
          <p:cNvPr id="2" name="Date Placeholder 1"/>
          <p:cNvSpPr>
            <a:spLocks noGrp="1"/>
          </p:cNvSpPr>
          <p:nvPr>
            <p:ph type="dt" sz="quarter" idx="10"/>
          </p:nvPr>
        </p:nvSpPr>
        <p:spPr/>
        <p:txBody>
          <a:bodyPr/>
          <a:lstStyle/>
          <a:p>
            <a:pPr>
              <a:defRPr/>
            </a:pPr>
            <a:r>
              <a:rPr lang="en-US" smtClean="0"/>
              <a:t>Google, Aug '16</a:t>
            </a:r>
            <a:endParaRPr lang="en-US"/>
          </a:p>
        </p:txBody>
      </p:sp>
      <p:sp>
        <p:nvSpPr>
          <p:cNvPr id="3" name="Footer Placeholder 2"/>
          <p:cNvSpPr>
            <a:spLocks noGrp="1"/>
          </p:cNvSpPr>
          <p:nvPr>
            <p:ph type="ftr" sz="quarter" idx="11"/>
          </p:nvPr>
        </p:nvSpPr>
        <p:spPr/>
        <p:txBody>
          <a:bodyPr/>
          <a:lstStyle/>
          <a:p>
            <a:pPr>
              <a:defRPr/>
            </a:pPr>
            <a:r>
              <a:rPr lang="en-US" smtClean="0"/>
              <a:t>(c) 2016, C. Faloutsos</a:t>
            </a:r>
            <a:endParaRPr lang="en-US"/>
          </a:p>
        </p:txBody>
      </p:sp>
      <p:sp>
        <p:nvSpPr>
          <p:cNvPr id="4" name="Slide Number Placeholder 3"/>
          <p:cNvSpPr>
            <a:spLocks noGrp="1"/>
          </p:cNvSpPr>
          <p:nvPr>
            <p:ph type="sldNum" sz="quarter" idx="12"/>
          </p:nvPr>
        </p:nvSpPr>
        <p:spPr/>
        <p:txBody>
          <a:bodyPr/>
          <a:lstStyle/>
          <a:p>
            <a:pPr>
              <a:defRPr/>
            </a:pPr>
            <a:fld id="{CBFD3853-C8B2-344D-A7E7-276FEEECB84C}" type="slidenum">
              <a:rPr lang="en-US" smtClean="0"/>
              <a:pPr>
                <a:defRPr/>
              </a:pPr>
              <a:t>68</a:t>
            </a:fld>
            <a:endParaRPr lang="en-US"/>
          </a:p>
        </p:txBody>
      </p:sp>
    </p:spTree>
    <p:extLst>
      <p:ext uri="{BB962C8B-B14F-4D97-AF65-F5344CB8AC3E}">
        <p14:creationId xmlns:p14="http://schemas.microsoft.com/office/powerpoint/2010/main" val="31734290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p:txBody>
          <a:bodyPr/>
          <a:lstStyle/>
          <a:p>
            <a:r>
              <a:rPr lang="en-US">
                <a:latin typeface="Times New Roman" charset="0"/>
                <a:ea typeface="ＭＳ Ｐゴシック" charset="0"/>
                <a:cs typeface="ＭＳ Ｐゴシック" charset="0"/>
              </a:rPr>
              <a:t>Human? Robots?</a:t>
            </a:r>
          </a:p>
        </p:txBody>
      </p:sp>
      <p:pic>
        <p:nvPicPr>
          <p:cNvPr id="88066"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4200" y="1382713"/>
            <a:ext cx="81026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300" y="3990975"/>
            <a:ext cx="80137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TextBox 7"/>
          <p:cNvSpPr txBox="1">
            <a:spLocks noChangeArrowheads="1"/>
          </p:cNvSpPr>
          <p:nvPr/>
        </p:nvSpPr>
        <p:spPr bwMode="auto">
          <a:xfrm>
            <a:off x="8007350" y="3276600"/>
            <a:ext cx="6286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600">
                <a:solidFill>
                  <a:schemeClr val="tx1"/>
                </a:solidFill>
                <a:latin typeface="Arial" charset="0"/>
                <a:ea typeface="ＭＳ Ｐゴシック" charset="0"/>
              </a:defRPr>
            </a:lvl9pPr>
          </a:lstStyle>
          <a:p>
            <a:pPr algn="ctr" eaLnBrk="1" hangingPunct="1"/>
            <a:r>
              <a:rPr lang="en-US"/>
              <a:t>log</a:t>
            </a:r>
          </a:p>
        </p:txBody>
      </p:sp>
      <p:sp>
        <p:nvSpPr>
          <p:cNvPr id="88069" name="TextBox 8"/>
          <p:cNvSpPr txBox="1">
            <a:spLocks noChangeArrowheads="1"/>
          </p:cNvSpPr>
          <p:nvPr/>
        </p:nvSpPr>
        <p:spPr bwMode="auto">
          <a:xfrm>
            <a:off x="-3175" y="1663700"/>
            <a:ext cx="10048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600">
                <a:solidFill>
                  <a:schemeClr val="tx1"/>
                </a:solidFill>
                <a:latin typeface="Arial" charset="0"/>
                <a:ea typeface="ＭＳ Ｐゴシック" charset="0"/>
              </a:defRPr>
            </a:lvl9pPr>
          </a:lstStyle>
          <a:p>
            <a:pPr algn="ctr" eaLnBrk="1" hangingPunct="1"/>
            <a:r>
              <a:rPr lang="en-US"/>
              <a:t>linear</a:t>
            </a:r>
          </a:p>
        </p:txBody>
      </p:sp>
      <p:cxnSp>
        <p:nvCxnSpPr>
          <p:cNvPr id="88070" name="Straight Arrow Connector 10"/>
          <p:cNvCxnSpPr>
            <a:cxnSpLocks noChangeShapeType="1"/>
          </p:cNvCxnSpPr>
          <p:nvPr/>
        </p:nvCxnSpPr>
        <p:spPr bwMode="auto">
          <a:xfrm flipV="1">
            <a:off x="355600" y="2247900"/>
            <a:ext cx="0" cy="508000"/>
          </a:xfrm>
          <a:prstGeom prst="straightConnector1">
            <a:avLst/>
          </a:prstGeom>
          <a:noFill/>
          <a:ln w="3175">
            <a:solidFill>
              <a:schemeClr val="tx1"/>
            </a:solidFill>
            <a:round/>
            <a:headEnd type="none" w="sm" len="sm"/>
            <a:tailEnd type="arrow" w="med" len="med"/>
          </a:ln>
          <a:extLst>
            <a:ext uri="{909E8E84-426E-40dd-AFC4-6F175D3DCCD1}">
              <a14:hiddenFill xmlns:a14="http://schemas.microsoft.com/office/drawing/2010/main">
                <a:noFill/>
              </a14:hiddenFill>
            </a:ext>
          </a:extLst>
        </p:spPr>
      </p:cxnSp>
      <p:cxnSp>
        <p:nvCxnSpPr>
          <p:cNvPr id="88071" name="Straight Arrow Connector 12"/>
          <p:cNvCxnSpPr>
            <a:cxnSpLocks noChangeShapeType="1"/>
          </p:cNvCxnSpPr>
          <p:nvPr/>
        </p:nvCxnSpPr>
        <p:spPr bwMode="auto">
          <a:xfrm>
            <a:off x="7099300" y="3759200"/>
            <a:ext cx="660400" cy="0"/>
          </a:xfrm>
          <a:prstGeom prst="straightConnector1">
            <a:avLst/>
          </a:prstGeom>
          <a:noFill/>
          <a:ln w="3175">
            <a:solidFill>
              <a:schemeClr val="tx1"/>
            </a:solidFill>
            <a:round/>
            <a:headEnd type="none" w="sm" len="sm"/>
            <a:tailEnd type="arrow" w="med" len="med"/>
          </a:ln>
          <a:extLst>
            <a:ext uri="{909E8E84-426E-40dd-AFC4-6F175D3DCCD1}">
              <a14:hiddenFill xmlns:a14="http://schemas.microsoft.com/office/drawing/2010/main">
                <a:noFill/>
              </a14:hiddenFill>
            </a:ext>
          </a:extLst>
        </p:spPr>
      </p:cxnSp>
      <p:sp>
        <p:nvSpPr>
          <p:cNvPr id="88072" name="TextBox 13"/>
          <p:cNvSpPr txBox="1">
            <a:spLocks noChangeArrowheads="1"/>
          </p:cNvSpPr>
          <p:nvPr/>
        </p:nvSpPr>
        <p:spPr bwMode="auto">
          <a:xfrm>
            <a:off x="2974975" y="1193800"/>
            <a:ext cx="4333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600">
                <a:solidFill>
                  <a:schemeClr val="tx1"/>
                </a:solidFill>
                <a:latin typeface="Arial" charset="0"/>
                <a:ea typeface="ＭＳ Ｐゴシック" charset="0"/>
              </a:defRPr>
            </a:lvl9pPr>
          </a:lstStyle>
          <a:p>
            <a:pPr algn="ctr" eaLnBrk="1" hangingPunct="1"/>
            <a:r>
              <a:rPr lang="en-US"/>
              <a:t>2’</a:t>
            </a:r>
          </a:p>
        </p:txBody>
      </p:sp>
      <p:sp>
        <p:nvSpPr>
          <p:cNvPr id="88073" name="TextBox 14"/>
          <p:cNvSpPr txBox="1">
            <a:spLocks noChangeArrowheads="1"/>
          </p:cNvSpPr>
          <p:nvPr/>
        </p:nvSpPr>
        <p:spPr bwMode="auto">
          <a:xfrm>
            <a:off x="4183063" y="1181100"/>
            <a:ext cx="55562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600">
                <a:solidFill>
                  <a:schemeClr val="tx1"/>
                </a:solidFill>
                <a:latin typeface="Arial" charset="0"/>
                <a:ea typeface="ＭＳ Ｐゴシック" charset="0"/>
              </a:defRPr>
            </a:lvl9pPr>
          </a:lstStyle>
          <a:p>
            <a:pPr algn="ctr" eaLnBrk="1" hangingPunct="1"/>
            <a:r>
              <a:rPr lang="en-US"/>
              <a:t>3h</a:t>
            </a:r>
          </a:p>
        </p:txBody>
      </p:sp>
      <p:sp>
        <p:nvSpPr>
          <p:cNvPr id="88074" name="TextBox 15"/>
          <p:cNvSpPr txBox="1">
            <a:spLocks noChangeArrowheads="1"/>
          </p:cNvSpPr>
          <p:nvPr/>
        </p:nvSpPr>
        <p:spPr bwMode="auto">
          <a:xfrm>
            <a:off x="5035550" y="1130300"/>
            <a:ext cx="9080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600">
                <a:solidFill>
                  <a:schemeClr val="tx1"/>
                </a:solidFill>
                <a:latin typeface="Arial" charset="0"/>
                <a:ea typeface="ＭＳ Ｐゴシック" charset="0"/>
              </a:defRPr>
            </a:lvl9pPr>
          </a:lstStyle>
          <a:p>
            <a:pPr algn="ctr" eaLnBrk="1" hangingPunct="1"/>
            <a:r>
              <a:rPr lang="en-US"/>
              <a:t>1day</a:t>
            </a:r>
          </a:p>
        </p:txBody>
      </p:sp>
      <p:cxnSp>
        <p:nvCxnSpPr>
          <p:cNvPr id="88075" name="Straight Connector 17"/>
          <p:cNvCxnSpPr>
            <a:cxnSpLocks noChangeShapeType="1"/>
          </p:cNvCxnSpPr>
          <p:nvPr/>
        </p:nvCxnSpPr>
        <p:spPr bwMode="auto">
          <a:xfrm>
            <a:off x="3136900" y="1739900"/>
            <a:ext cx="12700" cy="3771900"/>
          </a:xfrm>
          <a:prstGeom prst="line">
            <a:avLst/>
          </a:prstGeom>
          <a:noFill/>
          <a:ln w="3175">
            <a:solidFill>
              <a:schemeClr val="tx1"/>
            </a:solidFill>
            <a:prstDash val="sysDot"/>
            <a:round/>
            <a:headEnd type="none" w="sm" len="sm"/>
            <a:tailEnd/>
          </a:ln>
          <a:extLst>
            <a:ext uri="{909E8E84-426E-40dd-AFC4-6F175D3DCCD1}">
              <a14:hiddenFill xmlns:a14="http://schemas.microsoft.com/office/drawing/2010/main">
                <a:noFill/>
              </a14:hiddenFill>
            </a:ext>
          </a:extLst>
        </p:spPr>
      </p:cxnSp>
      <p:cxnSp>
        <p:nvCxnSpPr>
          <p:cNvPr id="88076" name="Straight Connector 18"/>
          <p:cNvCxnSpPr>
            <a:cxnSpLocks noChangeShapeType="1"/>
          </p:cNvCxnSpPr>
          <p:nvPr/>
        </p:nvCxnSpPr>
        <p:spPr bwMode="auto">
          <a:xfrm>
            <a:off x="4508500" y="1765300"/>
            <a:ext cx="12700" cy="3771900"/>
          </a:xfrm>
          <a:prstGeom prst="line">
            <a:avLst/>
          </a:prstGeom>
          <a:noFill/>
          <a:ln w="3175">
            <a:solidFill>
              <a:schemeClr val="tx1"/>
            </a:solidFill>
            <a:prstDash val="sysDot"/>
            <a:round/>
            <a:headEnd type="none" w="sm" len="sm"/>
            <a:tailEnd/>
          </a:ln>
          <a:extLst>
            <a:ext uri="{909E8E84-426E-40dd-AFC4-6F175D3DCCD1}">
              <a14:hiddenFill xmlns:a14="http://schemas.microsoft.com/office/drawing/2010/main">
                <a:noFill/>
              </a14:hiddenFill>
            </a:ext>
          </a:extLst>
        </p:spPr>
      </p:cxnSp>
      <p:cxnSp>
        <p:nvCxnSpPr>
          <p:cNvPr id="88077" name="Straight Connector 19"/>
          <p:cNvCxnSpPr>
            <a:cxnSpLocks noChangeShapeType="1"/>
          </p:cNvCxnSpPr>
          <p:nvPr/>
        </p:nvCxnSpPr>
        <p:spPr bwMode="auto">
          <a:xfrm>
            <a:off x="5537200" y="1701800"/>
            <a:ext cx="12700" cy="3771900"/>
          </a:xfrm>
          <a:prstGeom prst="line">
            <a:avLst/>
          </a:prstGeom>
          <a:noFill/>
          <a:ln w="3175">
            <a:solidFill>
              <a:schemeClr val="tx1"/>
            </a:solidFill>
            <a:prstDash val="sysDot"/>
            <a:round/>
            <a:headEnd type="none" w="sm" len="sm"/>
            <a:tailEnd/>
          </a:ln>
          <a:extLst>
            <a:ext uri="{909E8E84-426E-40dd-AFC4-6F175D3DCCD1}">
              <a14:hiddenFill xmlns:a14="http://schemas.microsoft.com/office/drawing/2010/main">
                <a:noFill/>
              </a14:hiddenFill>
            </a:ext>
          </a:extLst>
        </p:spPr>
      </p:cxnSp>
      <p:sp>
        <p:nvSpPr>
          <p:cNvPr id="2" name="Date Placeholder 1"/>
          <p:cNvSpPr>
            <a:spLocks noGrp="1"/>
          </p:cNvSpPr>
          <p:nvPr>
            <p:ph type="dt" sz="quarter" idx="10"/>
          </p:nvPr>
        </p:nvSpPr>
        <p:spPr/>
        <p:txBody>
          <a:bodyPr/>
          <a:lstStyle/>
          <a:p>
            <a:pPr>
              <a:defRPr/>
            </a:pPr>
            <a:r>
              <a:rPr lang="en-US" smtClean="0"/>
              <a:t>Google, Aug '16</a:t>
            </a:r>
            <a:endParaRPr lang="en-US"/>
          </a:p>
        </p:txBody>
      </p:sp>
      <p:sp>
        <p:nvSpPr>
          <p:cNvPr id="3" name="Footer Placeholder 2"/>
          <p:cNvSpPr>
            <a:spLocks noGrp="1"/>
          </p:cNvSpPr>
          <p:nvPr>
            <p:ph type="ftr" sz="quarter" idx="11"/>
          </p:nvPr>
        </p:nvSpPr>
        <p:spPr/>
        <p:txBody>
          <a:bodyPr/>
          <a:lstStyle/>
          <a:p>
            <a:pPr>
              <a:defRPr/>
            </a:pPr>
            <a:r>
              <a:rPr lang="en-US" smtClean="0"/>
              <a:t>(c) 2016, C. Faloutsos</a:t>
            </a:r>
            <a:endParaRPr lang="en-US"/>
          </a:p>
        </p:txBody>
      </p:sp>
      <p:sp>
        <p:nvSpPr>
          <p:cNvPr id="4" name="Slide Number Placeholder 3"/>
          <p:cNvSpPr>
            <a:spLocks noGrp="1"/>
          </p:cNvSpPr>
          <p:nvPr>
            <p:ph type="sldNum" sz="quarter" idx="12"/>
          </p:nvPr>
        </p:nvSpPr>
        <p:spPr/>
        <p:txBody>
          <a:bodyPr/>
          <a:lstStyle/>
          <a:p>
            <a:pPr>
              <a:defRPr/>
            </a:pPr>
            <a:fld id="{1A1AEB4B-4448-BF4F-99A8-913530E6EFB4}" type="slidenum">
              <a:rPr lang="en-US" smtClean="0"/>
              <a:pPr>
                <a:defRPr/>
              </a:pPr>
              <a:t>69</a:t>
            </a:fld>
            <a:endParaRPr lang="en-US"/>
          </a:p>
        </p:txBody>
      </p:sp>
    </p:spTree>
    <p:extLst>
      <p:ext uri="{BB962C8B-B14F-4D97-AF65-F5344CB8AC3E}">
        <p14:creationId xmlns:p14="http://schemas.microsoft.com/office/powerpoint/2010/main" val="3294057250"/>
      </p:ext>
    </p:extLst>
  </p:cSld>
  <p:clrMapOvr>
    <a:masterClrMapping/>
  </p:clrMapOvr>
  <p:transition xmlns:p14="http://schemas.microsoft.com/office/powerpoint/2010/mai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Motivating problems</a:t>
            </a:r>
            <a:endParaRPr lang="en-US" dirty="0"/>
          </a:p>
        </p:txBody>
      </p:sp>
      <p:sp>
        <p:nvSpPr>
          <p:cNvPr id="3" name="Content Placeholder 2"/>
          <p:cNvSpPr>
            <a:spLocks noGrp="1"/>
          </p:cNvSpPr>
          <p:nvPr>
            <p:ph idx="1"/>
          </p:nvPr>
        </p:nvSpPr>
        <p:spPr/>
        <p:txBody>
          <a:bodyPr/>
          <a:lstStyle/>
          <a:p>
            <a:r>
              <a:rPr lang="en-US" dirty="0" smtClean="0"/>
              <a:t>P1: patterns? Fraud detection?</a:t>
            </a:r>
          </a:p>
          <a:p>
            <a:endParaRPr lang="en-US" dirty="0" smtClean="0"/>
          </a:p>
          <a:p>
            <a:r>
              <a:rPr lang="en-US" dirty="0" smtClean="0"/>
              <a:t>P2: patterns in time-evolving graphs / tensors</a:t>
            </a:r>
          </a:p>
          <a:p>
            <a:endParaRPr lang="en-US" dirty="0" smtClean="0"/>
          </a:p>
          <a:p>
            <a:endParaRPr lang="en-US" dirty="0" smtClean="0"/>
          </a:p>
          <a:p>
            <a:r>
              <a:rPr lang="en-US" dirty="0" smtClean="0"/>
              <a:t>P3: time sequences</a:t>
            </a:r>
          </a:p>
          <a:p>
            <a:endParaRPr lang="en-US" dirty="0" smtClean="0"/>
          </a:p>
        </p:txBody>
      </p:sp>
      <p:sp>
        <p:nvSpPr>
          <p:cNvPr id="4" name="Date Placeholder 3"/>
          <p:cNvSpPr>
            <a:spLocks noGrp="1"/>
          </p:cNvSpPr>
          <p:nvPr>
            <p:ph type="dt" sz="half" idx="10"/>
          </p:nvPr>
        </p:nvSpPr>
        <p:spPr/>
        <p:txBody>
          <a:bodyPr/>
          <a:lstStyle/>
          <a:p>
            <a:pPr>
              <a:defRPr/>
            </a:pPr>
            <a:r>
              <a:rPr lang="en-US" smtClean="0"/>
              <a:t>Google, Aug '16</a:t>
            </a:r>
            <a:endParaRPr lang="en-US"/>
          </a:p>
        </p:txBody>
      </p:sp>
      <p:sp>
        <p:nvSpPr>
          <p:cNvPr id="5" name="Footer Placeholder 4"/>
          <p:cNvSpPr>
            <a:spLocks noGrp="1"/>
          </p:cNvSpPr>
          <p:nvPr>
            <p:ph type="ftr" sz="quarter" idx="11"/>
          </p:nvPr>
        </p:nvSpPr>
        <p:spPr/>
        <p:txBody>
          <a:bodyPr/>
          <a:lstStyle/>
          <a:p>
            <a:pPr>
              <a:defRPr/>
            </a:pPr>
            <a:r>
              <a:rPr lang="en-US" smtClean="0"/>
              <a:t>(c) 2016,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7</a:t>
            </a:fld>
            <a:endParaRPr lang="en-US"/>
          </a:p>
        </p:txBody>
      </p:sp>
      <p:pic>
        <p:nvPicPr>
          <p:cNvPr id="7" name="Picture 4" descr="0iteration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683500" y="1158856"/>
            <a:ext cx="1104900" cy="1216044"/>
          </a:xfrm>
          <a:prstGeom prst="rect">
            <a:avLst/>
          </a:prstGeom>
          <a:noFill/>
          <a:ln w="9525">
            <a:noFill/>
            <a:miter lim="800000"/>
            <a:headEnd/>
            <a:tailEnd/>
          </a:ln>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rot="16200000">
            <a:off x="4986028" y="3301852"/>
            <a:ext cx="757607" cy="825648"/>
          </a:xfrm>
          <a:prstGeom prst="rect">
            <a:avLst/>
          </a:prstGeom>
        </p:spPr>
      </p:pic>
      <p:sp>
        <p:nvSpPr>
          <p:cNvPr id="60" name="TextBox 59"/>
          <p:cNvSpPr txBox="1"/>
          <p:nvPr/>
        </p:nvSpPr>
        <p:spPr>
          <a:xfrm>
            <a:off x="5531627" y="4055534"/>
            <a:ext cx="620745" cy="369332"/>
          </a:xfrm>
          <a:prstGeom prst="rect">
            <a:avLst/>
          </a:prstGeom>
          <a:noFill/>
        </p:spPr>
        <p:txBody>
          <a:bodyPr wrap="none" rtlCol="0">
            <a:spAutoFit/>
          </a:bodyPr>
          <a:lstStyle/>
          <a:p>
            <a:r>
              <a:rPr lang="en-US" sz="1800" dirty="0" smtClean="0"/>
              <a:t>time</a:t>
            </a:r>
            <a:endParaRPr lang="en-US" dirty="0"/>
          </a:p>
        </p:txBody>
      </p:sp>
      <p:sp>
        <p:nvSpPr>
          <p:cNvPr id="61" name="TextBox 60"/>
          <p:cNvSpPr txBox="1"/>
          <p:nvPr/>
        </p:nvSpPr>
        <p:spPr>
          <a:xfrm rot="1259942">
            <a:off x="4370316" y="3945468"/>
            <a:ext cx="877501" cy="369332"/>
          </a:xfrm>
          <a:prstGeom prst="rect">
            <a:avLst/>
          </a:prstGeom>
          <a:noFill/>
        </p:spPr>
        <p:txBody>
          <a:bodyPr wrap="none" rtlCol="0">
            <a:spAutoFit/>
          </a:bodyPr>
          <a:lstStyle/>
          <a:p>
            <a:r>
              <a:rPr lang="en-US" sz="1800" dirty="0" smtClean="0"/>
              <a:t>source</a:t>
            </a:r>
            <a:endParaRPr lang="en-US" dirty="0"/>
          </a:p>
        </p:txBody>
      </p:sp>
      <p:sp>
        <p:nvSpPr>
          <p:cNvPr id="62" name="TextBox 61"/>
          <p:cNvSpPr txBox="1"/>
          <p:nvPr/>
        </p:nvSpPr>
        <p:spPr>
          <a:xfrm>
            <a:off x="3359849" y="3460589"/>
            <a:ext cx="1425240" cy="400110"/>
          </a:xfrm>
          <a:prstGeom prst="rect">
            <a:avLst/>
          </a:prstGeom>
          <a:noFill/>
        </p:spPr>
        <p:txBody>
          <a:bodyPr wrap="none" rtlCol="0">
            <a:spAutoFit/>
          </a:bodyPr>
          <a:lstStyle/>
          <a:p>
            <a:r>
              <a:rPr lang="en-US" sz="2000" dirty="0" smtClean="0"/>
              <a:t>destination</a:t>
            </a:r>
            <a:endParaRPr lang="en-US" dirty="0"/>
          </a:p>
        </p:txBody>
      </p:sp>
      <p:sp>
        <p:nvSpPr>
          <p:cNvPr id="63" name="Rectangle 62"/>
          <p:cNvSpPr/>
          <p:nvPr/>
        </p:nvSpPr>
        <p:spPr bwMode="auto">
          <a:xfrm>
            <a:off x="5308600" y="3683000"/>
            <a:ext cx="247650" cy="171450"/>
          </a:xfrm>
          <a:prstGeom prst="rect">
            <a:avLst/>
          </a:prstGeom>
          <a:solidFill>
            <a:schemeClr val="bg1"/>
          </a:solidFill>
          <a:ln w="3175" cap="flat" cmpd="sng" algn="ctr">
            <a:solidFill>
              <a:schemeClr val="bg1"/>
            </a:solidFill>
            <a:prstDash val="solid"/>
            <a:round/>
            <a:headEnd type="none" w="sm" len="sm"/>
            <a:tailEnd type="none" w="med" len="med"/>
          </a:ln>
          <a:effectLst/>
        </p:spPr>
        <p:txBody>
          <a:bodyPr rtlCol="0" anchor="ctr"/>
          <a:lstStyle/>
          <a:p>
            <a:pPr algn="ctr"/>
            <a:endParaRPr lang="en-US"/>
          </a:p>
        </p:txBody>
      </p:sp>
      <p:sp>
        <p:nvSpPr>
          <p:cNvPr id="13" name="Oval 12"/>
          <p:cNvSpPr/>
          <p:nvPr/>
        </p:nvSpPr>
        <p:spPr bwMode="auto">
          <a:xfrm>
            <a:off x="2781300" y="2082800"/>
            <a:ext cx="76200" cy="76200"/>
          </a:xfrm>
          <a:prstGeom prst="ellipse">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4" name="Oval 13"/>
          <p:cNvSpPr/>
          <p:nvPr/>
        </p:nvSpPr>
        <p:spPr bwMode="auto">
          <a:xfrm>
            <a:off x="2933700" y="2235200"/>
            <a:ext cx="76200" cy="76200"/>
          </a:xfrm>
          <a:prstGeom prst="ellipse">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5" name="Oval 14"/>
          <p:cNvSpPr/>
          <p:nvPr/>
        </p:nvSpPr>
        <p:spPr bwMode="auto">
          <a:xfrm>
            <a:off x="3086100" y="2387600"/>
            <a:ext cx="76200" cy="76200"/>
          </a:xfrm>
          <a:prstGeom prst="ellipse">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6" name="Oval 15"/>
          <p:cNvSpPr/>
          <p:nvPr/>
        </p:nvSpPr>
        <p:spPr bwMode="auto">
          <a:xfrm>
            <a:off x="3238500" y="2540000"/>
            <a:ext cx="76200" cy="76200"/>
          </a:xfrm>
          <a:prstGeom prst="ellipse">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7" name="Oval 16"/>
          <p:cNvSpPr/>
          <p:nvPr/>
        </p:nvSpPr>
        <p:spPr bwMode="auto">
          <a:xfrm>
            <a:off x="3098800" y="2209800"/>
            <a:ext cx="76200" cy="76200"/>
          </a:xfrm>
          <a:prstGeom prst="ellipse">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pic>
        <p:nvPicPr>
          <p:cNvPr id="1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83100" y="5064379"/>
            <a:ext cx="3263900" cy="915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Experiments: Can RSC-Spotter Detect Bots?</a:t>
            </a:r>
            <a:endParaRPr lang="en-US" sz="3600" dirty="0"/>
          </a:p>
        </p:txBody>
      </p:sp>
      <p:sp>
        <p:nvSpPr>
          <p:cNvPr id="8" name="Content Placeholder 7"/>
          <p:cNvSpPr>
            <a:spLocks noGrp="1"/>
          </p:cNvSpPr>
          <p:nvPr>
            <p:ph idx="1"/>
          </p:nvPr>
        </p:nvSpPr>
        <p:spPr>
          <a:xfrm>
            <a:off x="457200" y="1343640"/>
            <a:ext cx="8229600" cy="875543"/>
          </a:xfrm>
        </p:spPr>
        <p:txBody>
          <a:bodyPr>
            <a:normAutofit fontScale="92500" lnSpcReduction="20000"/>
          </a:bodyPr>
          <a:lstStyle/>
          <a:p>
            <a:pPr marL="0" indent="0">
              <a:buNone/>
            </a:pPr>
            <a:r>
              <a:rPr lang="en-US" dirty="0" smtClean="0"/>
              <a:t>Precision vs. Sensitivity Curves</a:t>
            </a:r>
          </a:p>
          <a:p>
            <a:pPr marL="400050" lvl="1" indent="0">
              <a:buNone/>
            </a:pPr>
            <a:r>
              <a:rPr lang="en-US" dirty="0" smtClean="0">
                <a:solidFill>
                  <a:srgbClr val="7F7F7F"/>
                </a:solidFill>
              </a:rPr>
              <a:t>Good performance: curve close to the top</a:t>
            </a:r>
            <a:endParaRPr lang="en-US" dirty="0">
              <a:solidFill>
                <a:srgbClr val="7F7F7F"/>
              </a:solidFill>
            </a:endParaRPr>
          </a:p>
        </p:txBody>
      </p:sp>
      <p:sp>
        <p:nvSpPr>
          <p:cNvPr id="4" name="Slide Number Placeholder 3"/>
          <p:cNvSpPr>
            <a:spLocks noGrp="1"/>
          </p:cNvSpPr>
          <p:nvPr>
            <p:ph type="sldNum" sz="quarter" idx="12"/>
          </p:nvPr>
        </p:nvSpPr>
        <p:spPr/>
        <p:txBody>
          <a:bodyPr/>
          <a:lstStyle/>
          <a:p>
            <a:fld id="{A9B83B18-82B0-8148-9218-E79A8B066BAC}" type="slidenum">
              <a:rPr lang="en-US" smtClean="0"/>
              <a:pPr/>
              <a:t>70</a:t>
            </a:fld>
            <a:endParaRPr lang="en-US"/>
          </a:p>
        </p:txBody>
      </p:sp>
      <p:pic>
        <p:nvPicPr>
          <p:cNvPr id="9" name="Picture 8"/>
          <p:cNvPicPr>
            <a:picLocks noChangeAspect="1"/>
          </p:cNvPicPr>
          <p:nvPr/>
        </p:nvPicPr>
        <p:blipFill>
          <a:blip r:embed="rId2"/>
          <a:stretch>
            <a:fillRect/>
          </a:stretch>
        </p:blipFill>
        <p:spPr>
          <a:xfrm>
            <a:off x="457200" y="3008905"/>
            <a:ext cx="5918904" cy="2496409"/>
          </a:xfrm>
          <a:prstGeom prst="rect">
            <a:avLst/>
          </a:prstGeom>
        </p:spPr>
      </p:pic>
      <p:pic>
        <p:nvPicPr>
          <p:cNvPr id="12" name="Picture 11"/>
          <p:cNvPicPr>
            <a:picLocks noChangeAspect="1"/>
          </p:cNvPicPr>
          <p:nvPr/>
        </p:nvPicPr>
        <p:blipFill>
          <a:blip r:embed="rId3"/>
          <a:stretch>
            <a:fillRect/>
          </a:stretch>
        </p:blipFill>
        <p:spPr>
          <a:xfrm>
            <a:off x="457200" y="3008905"/>
            <a:ext cx="5918904" cy="2496409"/>
          </a:xfrm>
          <a:prstGeom prst="rect">
            <a:avLst/>
          </a:prstGeom>
        </p:spPr>
      </p:pic>
      <p:pic>
        <p:nvPicPr>
          <p:cNvPr id="13" name="Picture 12"/>
          <p:cNvPicPr>
            <a:picLocks noChangeAspect="1"/>
          </p:cNvPicPr>
          <p:nvPr/>
        </p:nvPicPr>
        <p:blipFill>
          <a:blip r:embed="rId4"/>
          <a:stretch>
            <a:fillRect/>
          </a:stretch>
        </p:blipFill>
        <p:spPr>
          <a:xfrm>
            <a:off x="679951" y="5703872"/>
            <a:ext cx="6504391" cy="652478"/>
          </a:xfrm>
          <a:prstGeom prst="rect">
            <a:avLst/>
          </a:prstGeom>
        </p:spPr>
      </p:pic>
      <p:sp>
        <p:nvSpPr>
          <p:cNvPr id="14" name="TextBox 13"/>
          <p:cNvSpPr txBox="1"/>
          <p:nvPr/>
        </p:nvSpPr>
        <p:spPr>
          <a:xfrm>
            <a:off x="6439332" y="2332775"/>
            <a:ext cx="2451292" cy="369331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Precision &gt; 94%</a:t>
            </a:r>
          </a:p>
          <a:p>
            <a:r>
              <a:rPr lang="en-US" dirty="0" smtClean="0"/>
              <a:t>Sensitivity &gt; 70%</a:t>
            </a:r>
          </a:p>
          <a:p>
            <a:endParaRPr lang="en-US" dirty="0"/>
          </a:p>
          <a:p>
            <a:r>
              <a:rPr lang="en-US" dirty="0" smtClean="0"/>
              <a:t>With strongly imbalanced datasets</a:t>
            </a:r>
          </a:p>
          <a:p>
            <a:r>
              <a:rPr lang="en-US" dirty="0" smtClean="0"/>
              <a:t># humans &gt;&gt; # bots</a:t>
            </a:r>
            <a:endParaRPr lang="en-US" dirty="0"/>
          </a:p>
        </p:txBody>
      </p:sp>
      <p:sp>
        <p:nvSpPr>
          <p:cNvPr id="18" name="TextBox 17"/>
          <p:cNvSpPr txBox="1"/>
          <p:nvPr/>
        </p:nvSpPr>
        <p:spPr>
          <a:xfrm>
            <a:off x="2719787" y="2464447"/>
            <a:ext cx="1847402" cy="492443"/>
          </a:xfrm>
          <a:prstGeom prst="rect">
            <a:avLst/>
          </a:prstGeom>
          <a:noFill/>
        </p:spPr>
        <p:txBody>
          <a:bodyPr wrap="square" rtlCol="0">
            <a:spAutoFit/>
          </a:bodyPr>
          <a:lstStyle/>
          <a:p>
            <a:pPr algn="ctr"/>
            <a:r>
              <a:rPr lang="en-US" dirty="0" smtClean="0"/>
              <a:t>Twitter</a:t>
            </a:r>
            <a:endParaRPr lang="en-US" dirty="0"/>
          </a:p>
        </p:txBody>
      </p:sp>
      <p:cxnSp>
        <p:nvCxnSpPr>
          <p:cNvPr id="19" name="Straight Arrow Connector 18"/>
          <p:cNvCxnSpPr/>
          <p:nvPr/>
        </p:nvCxnSpPr>
        <p:spPr>
          <a:xfrm flipV="1">
            <a:off x="5381921" y="2768938"/>
            <a:ext cx="865891" cy="769982"/>
          </a:xfrm>
          <a:prstGeom prst="straightConnector1">
            <a:avLst/>
          </a:pr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3" name="Date Placeholder 2"/>
          <p:cNvSpPr>
            <a:spLocks noGrp="1"/>
          </p:cNvSpPr>
          <p:nvPr>
            <p:ph type="dt" sz="half" idx="10"/>
          </p:nvPr>
        </p:nvSpPr>
        <p:spPr/>
        <p:txBody>
          <a:bodyPr/>
          <a:lstStyle/>
          <a:p>
            <a:pPr>
              <a:defRPr/>
            </a:pPr>
            <a:r>
              <a:rPr lang="en-US" smtClean="0"/>
              <a:t>Google, Aug '16</a:t>
            </a:r>
            <a:endParaRPr lang="en-US"/>
          </a:p>
        </p:txBody>
      </p:sp>
      <p:sp>
        <p:nvSpPr>
          <p:cNvPr id="5" name="Footer Placeholder 4"/>
          <p:cNvSpPr>
            <a:spLocks noGrp="1"/>
          </p:cNvSpPr>
          <p:nvPr>
            <p:ph type="ftr" sz="quarter" idx="11"/>
          </p:nvPr>
        </p:nvSpPr>
        <p:spPr/>
        <p:txBody>
          <a:bodyPr/>
          <a:lstStyle/>
          <a:p>
            <a:pPr>
              <a:defRPr/>
            </a:pPr>
            <a:r>
              <a:rPr lang="en-US" smtClean="0"/>
              <a:t>(c) 2016, C. Faloutsos</a:t>
            </a:r>
            <a:endParaRPr lang="en-US"/>
          </a:p>
        </p:txBody>
      </p:sp>
    </p:spTree>
    <p:extLst>
      <p:ext uri="{BB962C8B-B14F-4D97-AF65-F5344CB8AC3E}">
        <p14:creationId xmlns:p14="http://schemas.microsoft.com/office/powerpoint/2010/main" val="38754744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Experiments: Can RSC-Spotter Detect Bots?</a:t>
            </a:r>
            <a:endParaRPr lang="en-US" sz="3600" dirty="0"/>
          </a:p>
        </p:txBody>
      </p:sp>
      <p:sp>
        <p:nvSpPr>
          <p:cNvPr id="8" name="Content Placeholder 7"/>
          <p:cNvSpPr>
            <a:spLocks noGrp="1"/>
          </p:cNvSpPr>
          <p:nvPr>
            <p:ph idx="1"/>
          </p:nvPr>
        </p:nvSpPr>
        <p:spPr>
          <a:xfrm>
            <a:off x="457200" y="1343640"/>
            <a:ext cx="8229600" cy="875543"/>
          </a:xfrm>
        </p:spPr>
        <p:txBody>
          <a:bodyPr>
            <a:normAutofit fontScale="92500" lnSpcReduction="20000"/>
          </a:bodyPr>
          <a:lstStyle/>
          <a:p>
            <a:pPr marL="0" indent="0">
              <a:buNone/>
            </a:pPr>
            <a:r>
              <a:rPr lang="en-US" dirty="0" smtClean="0"/>
              <a:t>Precision vs. Sensitivity Curves</a:t>
            </a:r>
          </a:p>
          <a:p>
            <a:pPr marL="400050" lvl="1" indent="0">
              <a:buNone/>
            </a:pPr>
            <a:r>
              <a:rPr lang="en-US" dirty="0" smtClean="0">
                <a:solidFill>
                  <a:srgbClr val="7F7F7F"/>
                </a:solidFill>
              </a:rPr>
              <a:t>Good performance: curve close to the top</a:t>
            </a:r>
            <a:endParaRPr lang="en-US" dirty="0">
              <a:solidFill>
                <a:srgbClr val="7F7F7F"/>
              </a:solidFill>
            </a:endParaRPr>
          </a:p>
        </p:txBody>
      </p:sp>
      <p:sp>
        <p:nvSpPr>
          <p:cNvPr id="4" name="Slide Number Placeholder 3"/>
          <p:cNvSpPr>
            <a:spLocks noGrp="1"/>
          </p:cNvSpPr>
          <p:nvPr>
            <p:ph type="sldNum" sz="quarter" idx="12"/>
          </p:nvPr>
        </p:nvSpPr>
        <p:spPr/>
        <p:txBody>
          <a:bodyPr/>
          <a:lstStyle/>
          <a:p>
            <a:fld id="{A9B83B18-82B0-8148-9218-E79A8B066BAC}" type="slidenum">
              <a:rPr lang="en-US" smtClean="0"/>
              <a:pPr/>
              <a:t>71</a:t>
            </a:fld>
            <a:endParaRPr lang="en-US"/>
          </a:p>
        </p:txBody>
      </p:sp>
      <p:pic>
        <p:nvPicPr>
          <p:cNvPr id="9" name="Picture 8"/>
          <p:cNvPicPr>
            <a:picLocks noChangeAspect="1"/>
          </p:cNvPicPr>
          <p:nvPr/>
        </p:nvPicPr>
        <p:blipFill>
          <a:blip r:embed="rId2"/>
          <a:stretch>
            <a:fillRect/>
          </a:stretch>
        </p:blipFill>
        <p:spPr>
          <a:xfrm>
            <a:off x="457200" y="3008905"/>
            <a:ext cx="5918904" cy="2496409"/>
          </a:xfrm>
          <a:prstGeom prst="rect">
            <a:avLst/>
          </a:prstGeom>
        </p:spPr>
      </p:pic>
      <p:pic>
        <p:nvPicPr>
          <p:cNvPr id="13" name="Picture 12"/>
          <p:cNvPicPr>
            <a:picLocks noChangeAspect="1"/>
          </p:cNvPicPr>
          <p:nvPr/>
        </p:nvPicPr>
        <p:blipFill>
          <a:blip r:embed="rId3"/>
          <a:stretch>
            <a:fillRect/>
          </a:stretch>
        </p:blipFill>
        <p:spPr>
          <a:xfrm>
            <a:off x="679951" y="5703872"/>
            <a:ext cx="6504391" cy="652478"/>
          </a:xfrm>
          <a:prstGeom prst="rect">
            <a:avLst/>
          </a:prstGeom>
        </p:spPr>
      </p:pic>
      <p:sp>
        <p:nvSpPr>
          <p:cNvPr id="14" name="TextBox 13"/>
          <p:cNvSpPr txBox="1"/>
          <p:nvPr/>
        </p:nvSpPr>
        <p:spPr>
          <a:xfrm>
            <a:off x="6439332" y="2332775"/>
            <a:ext cx="2451292" cy="369331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Precision &gt; 96%</a:t>
            </a:r>
          </a:p>
          <a:p>
            <a:r>
              <a:rPr lang="en-US" dirty="0" smtClean="0"/>
              <a:t>Sensitivity &gt; 47%</a:t>
            </a:r>
          </a:p>
          <a:p>
            <a:endParaRPr lang="en-US" dirty="0"/>
          </a:p>
          <a:p>
            <a:r>
              <a:rPr lang="en-US" dirty="0" smtClean="0"/>
              <a:t>With strongly imbalanced datasets</a:t>
            </a:r>
          </a:p>
          <a:p>
            <a:r>
              <a:rPr lang="en-US" dirty="0" smtClean="0"/>
              <a:t># humans &gt;&gt; # bots</a:t>
            </a:r>
            <a:endParaRPr lang="en-US" dirty="0"/>
          </a:p>
        </p:txBody>
      </p:sp>
      <p:cxnSp>
        <p:nvCxnSpPr>
          <p:cNvPr id="15" name="Straight Arrow Connector 14"/>
          <p:cNvCxnSpPr/>
          <p:nvPr/>
        </p:nvCxnSpPr>
        <p:spPr>
          <a:xfrm flipV="1">
            <a:off x="5029040" y="2768939"/>
            <a:ext cx="1218772" cy="668880"/>
          </a:xfrm>
          <a:prstGeom prst="straightConnector1">
            <a:avLst/>
          </a:prstGeom>
          <a:ln>
            <a:solidFill>
              <a:srgbClr val="000000"/>
            </a:solidFill>
            <a:tailEnd type="stealth" w="lg" len="lg"/>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719787" y="2312047"/>
            <a:ext cx="1847402" cy="492443"/>
          </a:xfrm>
          <a:prstGeom prst="rect">
            <a:avLst/>
          </a:prstGeom>
          <a:noFill/>
        </p:spPr>
        <p:txBody>
          <a:bodyPr wrap="square" rtlCol="0">
            <a:spAutoFit/>
          </a:bodyPr>
          <a:lstStyle/>
          <a:p>
            <a:pPr algn="ctr"/>
            <a:r>
              <a:rPr lang="en-US" dirty="0" err="1" smtClean="0"/>
              <a:t>Reddit</a:t>
            </a:r>
            <a:endParaRPr lang="en-US" dirty="0"/>
          </a:p>
        </p:txBody>
      </p:sp>
      <p:sp>
        <p:nvSpPr>
          <p:cNvPr id="3" name="Date Placeholder 2"/>
          <p:cNvSpPr>
            <a:spLocks noGrp="1"/>
          </p:cNvSpPr>
          <p:nvPr>
            <p:ph type="dt" sz="half" idx="10"/>
          </p:nvPr>
        </p:nvSpPr>
        <p:spPr/>
        <p:txBody>
          <a:bodyPr/>
          <a:lstStyle/>
          <a:p>
            <a:pPr>
              <a:defRPr/>
            </a:pPr>
            <a:r>
              <a:rPr lang="en-US" smtClean="0"/>
              <a:t>Google, Aug '16</a:t>
            </a:r>
            <a:endParaRPr lang="en-US"/>
          </a:p>
        </p:txBody>
      </p:sp>
      <p:sp>
        <p:nvSpPr>
          <p:cNvPr id="5" name="Footer Placeholder 4"/>
          <p:cNvSpPr>
            <a:spLocks noGrp="1"/>
          </p:cNvSpPr>
          <p:nvPr>
            <p:ph type="ftr" sz="quarter" idx="11"/>
          </p:nvPr>
        </p:nvSpPr>
        <p:spPr/>
        <p:txBody>
          <a:bodyPr/>
          <a:lstStyle/>
          <a:p>
            <a:pPr>
              <a:defRPr/>
            </a:pPr>
            <a:r>
              <a:rPr lang="en-US" smtClean="0"/>
              <a:t>(c) 2016, C. Faloutsos</a:t>
            </a:r>
            <a:endParaRPr lang="en-US"/>
          </a:p>
        </p:txBody>
      </p:sp>
    </p:spTree>
    <p:extLst>
      <p:ext uri="{BB962C8B-B14F-4D97-AF65-F5344CB8AC3E}">
        <p14:creationId xmlns:p14="http://schemas.microsoft.com/office/powerpoint/2010/main" val="10910994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a:noFill/>
        </p:spPr>
        <p:txBody>
          <a:bodyPr/>
          <a:lstStyle/>
          <a:p>
            <a:r>
              <a:rPr lang="en-US" smtClean="0"/>
              <a:t>(c) 2016, C. Faloutsos</a:t>
            </a:r>
            <a:endParaRPr lang="en-US"/>
          </a:p>
        </p:txBody>
      </p:sp>
      <p:sp>
        <p:nvSpPr>
          <p:cNvPr id="22531" name="Slide Number Placeholder 5"/>
          <p:cNvSpPr>
            <a:spLocks noGrp="1"/>
          </p:cNvSpPr>
          <p:nvPr>
            <p:ph type="sldNum" sz="quarter" idx="12"/>
          </p:nvPr>
        </p:nvSpPr>
        <p:spPr>
          <a:noFill/>
        </p:spPr>
        <p:txBody>
          <a:bodyPr/>
          <a:lstStyle/>
          <a:p>
            <a:fld id="{CA9CF61F-D18B-5946-9F36-FA97BCA712E8}" type="slidenum">
              <a:rPr lang="en-US" smtClean="0"/>
              <a:pPr/>
              <a:t>72</a:t>
            </a:fld>
            <a:endParaRPr lang="en-US" smtClean="0"/>
          </a:p>
        </p:txBody>
      </p:sp>
      <p:sp>
        <p:nvSpPr>
          <p:cNvPr id="22532" name="Rectangle 2"/>
          <p:cNvSpPr>
            <a:spLocks noGrp="1" noChangeArrowheads="1"/>
          </p:cNvSpPr>
          <p:nvPr>
            <p:ph type="title"/>
          </p:nvPr>
        </p:nvSpPr>
        <p:spPr/>
        <p:txBody>
          <a:bodyPr/>
          <a:lstStyle/>
          <a:p>
            <a:r>
              <a:rPr lang="en-US" sz="3600" dirty="0" smtClean="0">
                <a:ea typeface="ＭＳ Ｐゴシック" charset="-128"/>
                <a:cs typeface="ＭＳ Ｐゴシック" charset="-128"/>
              </a:rPr>
              <a:t>Roadmap</a:t>
            </a:r>
            <a:endParaRPr lang="en-US" sz="3600" dirty="0">
              <a:ea typeface="ＭＳ Ｐゴシック" charset="-128"/>
              <a:cs typeface="ＭＳ Ｐゴシック" charset="-128"/>
            </a:endParaRPr>
          </a:p>
        </p:txBody>
      </p:sp>
      <p:sp>
        <p:nvSpPr>
          <p:cNvPr id="22533" name="Rectangle 3"/>
          <p:cNvSpPr>
            <a:spLocks noGrp="1" noChangeArrowheads="1"/>
          </p:cNvSpPr>
          <p:nvPr>
            <p:ph type="body" idx="1"/>
          </p:nvPr>
        </p:nvSpPr>
        <p:spPr/>
        <p:txBody>
          <a:bodyPr/>
          <a:lstStyle/>
          <a:p>
            <a:r>
              <a:rPr lang="en-US" dirty="0" smtClean="0">
                <a:ea typeface="ＭＳ Ｐゴシック" charset="-128"/>
                <a:cs typeface="ＭＳ Ｐゴシック" charset="-128"/>
              </a:rPr>
              <a:t>Introduction </a:t>
            </a:r>
            <a:r>
              <a:rPr lang="en-US" dirty="0">
                <a:ea typeface="ＭＳ Ｐゴシック" charset="-128"/>
                <a:cs typeface="ＭＳ Ｐゴシック" charset="-128"/>
              </a:rPr>
              <a:t>– </a:t>
            </a:r>
            <a:r>
              <a:rPr lang="en-US" dirty="0" smtClean="0">
                <a:ea typeface="ＭＳ Ｐゴシック" charset="-128"/>
                <a:cs typeface="ＭＳ Ｐゴシック" charset="-128"/>
              </a:rPr>
              <a:t>Motivation</a:t>
            </a:r>
          </a:p>
          <a:p>
            <a:pPr lvl="1"/>
            <a:r>
              <a:rPr lang="en-US" dirty="0" smtClean="0">
                <a:ea typeface="ＭＳ Ｐゴシック" charset="-128"/>
                <a:cs typeface="ＭＳ Ｐゴシック" charset="-128"/>
              </a:rPr>
              <a:t>Why study (big) graphs?</a:t>
            </a:r>
          </a:p>
          <a:p>
            <a:r>
              <a:rPr lang="en-US" dirty="0" smtClean="0">
                <a:ea typeface="ＭＳ Ｐゴシック" charset="-128"/>
                <a:cs typeface="ＭＳ Ｐゴシック" charset="-128"/>
              </a:rPr>
              <a:t>Part#</a:t>
            </a:r>
            <a:r>
              <a:rPr lang="en-US" dirty="0">
                <a:ea typeface="ＭＳ Ｐゴシック" charset="-128"/>
                <a:cs typeface="ＭＳ Ｐゴシック" charset="-128"/>
              </a:rPr>
              <a:t>1: Patterns in </a:t>
            </a:r>
            <a:r>
              <a:rPr lang="en-US" dirty="0" smtClean="0">
                <a:ea typeface="ＭＳ Ｐゴシック" charset="-128"/>
                <a:cs typeface="ＭＳ Ｐゴシック" charset="-128"/>
              </a:rPr>
              <a:t>graphs</a:t>
            </a:r>
          </a:p>
          <a:p>
            <a:r>
              <a:rPr lang="en-US" dirty="0" smtClean="0">
                <a:ea typeface="ＭＳ Ｐゴシック" charset="-128"/>
                <a:cs typeface="ＭＳ Ｐゴシック" charset="-128"/>
              </a:rPr>
              <a:t>Part#2: time-evolving graphs; tensors</a:t>
            </a:r>
          </a:p>
          <a:p>
            <a:r>
              <a:rPr lang="en-US" dirty="0" smtClean="0">
                <a:ea typeface="ＭＳ Ｐゴシック" charset="-128"/>
                <a:cs typeface="ＭＳ Ｐゴシック" charset="-128"/>
              </a:rPr>
              <a:t>Part#3: time sequences</a:t>
            </a:r>
          </a:p>
          <a:p>
            <a:r>
              <a:rPr lang="en-US" dirty="0" smtClean="0">
                <a:ea typeface="ＭＳ Ｐゴシック" charset="-128"/>
                <a:cs typeface="ＭＳ Ｐゴシック" charset="-128"/>
              </a:rPr>
              <a:t>Acknowledgements and Conclusions</a:t>
            </a:r>
          </a:p>
        </p:txBody>
      </p:sp>
      <p:sp>
        <p:nvSpPr>
          <p:cNvPr id="22534" name="AutoShape 4"/>
          <p:cNvSpPr>
            <a:spLocks noChangeArrowheads="1"/>
          </p:cNvSpPr>
          <p:nvPr/>
        </p:nvSpPr>
        <p:spPr bwMode="auto">
          <a:xfrm>
            <a:off x="214313" y="4443930"/>
            <a:ext cx="377825" cy="290513"/>
          </a:xfrm>
          <a:prstGeom prst="rightArrow">
            <a:avLst>
              <a:gd name="adj1" fmla="val 50000"/>
              <a:gd name="adj2" fmla="val 32514"/>
            </a:avLst>
          </a:prstGeom>
          <a:solidFill>
            <a:schemeClr val="tx2"/>
          </a:solidFill>
          <a:ln w="28575">
            <a:solidFill>
              <a:schemeClr val="tx2"/>
            </a:solidFill>
            <a:miter lim="800000"/>
            <a:headEnd type="none" w="sm" len="sm"/>
            <a:tailEnd/>
          </a:ln>
        </p:spPr>
        <p:txBody>
          <a:bodyPr wrap="none" anchor="ctr">
            <a:prstTxWarp prst="textNoShape">
              <a:avLst/>
            </a:prstTxWarp>
          </a:bodyPr>
          <a:lstStyle/>
          <a:p>
            <a:endParaRPr lang="en-US"/>
          </a:p>
        </p:txBody>
      </p:sp>
      <p:sp>
        <p:nvSpPr>
          <p:cNvPr id="22535" name="Date Placeholder 7"/>
          <p:cNvSpPr>
            <a:spLocks noGrp="1"/>
          </p:cNvSpPr>
          <p:nvPr>
            <p:ph type="dt" sz="quarter" idx="10"/>
          </p:nvPr>
        </p:nvSpPr>
        <p:spPr>
          <a:noFill/>
        </p:spPr>
        <p:txBody>
          <a:bodyPr/>
          <a:lstStyle/>
          <a:p>
            <a:r>
              <a:rPr lang="en-US" smtClean="0"/>
              <a:t>Google, Aug '16</a:t>
            </a:r>
            <a:endParaRPr lang="en-US"/>
          </a:p>
        </p:txBody>
      </p:sp>
      <p:pic>
        <p:nvPicPr>
          <p:cNvPr id="8" name="Picture 7" descr="energygen-roads.jpg"/>
          <p:cNvPicPr>
            <a:picLocks noChangeAspect="1"/>
          </p:cNvPicPr>
          <p:nvPr/>
        </p:nvPicPr>
        <p:blipFill>
          <a:blip r:embed="rId2"/>
          <a:srcRect/>
          <a:stretch>
            <a:fillRect/>
          </a:stretch>
        </p:blipFill>
        <p:spPr bwMode="auto">
          <a:xfrm>
            <a:off x="6267450" y="1371600"/>
            <a:ext cx="2457450" cy="121285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Footer Placeholder 4"/>
          <p:cNvSpPr>
            <a:spLocks noGrp="1"/>
          </p:cNvSpPr>
          <p:nvPr>
            <p:ph type="ftr" sz="quarter" idx="11"/>
          </p:nvPr>
        </p:nvSpPr>
        <p:spPr>
          <a:noFill/>
        </p:spPr>
        <p:txBody>
          <a:bodyPr/>
          <a:lstStyle/>
          <a:p>
            <a:r>
              <a:rPr lang="en-US" smtClean="0"/>
              <a:t>(c) 2016, C. Faloutsos</a:t>
            </a:r>
            <a:endParaRPr lang="en-US"/>
          </a:p>
        </p:txBody>
      </p:sp>
      <p:sp>
        <p:nvSpPr>
          <p:cNvPr id="259075" name="Slide Number Placeholder 5"/>
          <p:cNvSpPr>
            <a:spLocks noGrp="1"/>
          </p:cNvSpPr>
          <p:nvPr>
            <p:ph type="sldNum" sz="quarter" idx="12"/>
          </p:nvPr>
        </p:nvSpPr>
        <p:spPr>
          <a:noFill/>
        </p:spPr>
        <p:txBody>
          <a:bodyPr/>
          <a:lstStyle/>
          <a:p>
            <a:fld id="{26337C36-4169-E34D-8EA6-104720BA7F78}" type="slidenum">
              <a:rPr lang="en-US" smtClean="0"/>
              <a:pPr/>
              <a:t>73</a:t>
            </a:fld>
            <a:endParaRPr lang="en-US" smtClean="0"/>
          </a:p>
        </p:txBody>
      </p:sp>
      <p:sp>
        <p:nvSpPr>
          <p:cNvPr id="259076" name="Rectangle 2"/>
          <p:cNvSpPr>
            <a:spLocks noGrp="1" noChangeArrowheads="1"/>
          </p:cNvSpPr>
          <p:nvPr>
            <p:ph type="title"/>
          </p:nvPr>
        </p:nvSpPr>
        <p:spPr>
          <a:xfrm>
            <a:off x="685800" y="304800"/>
            <a:ext cx="7772400" cy="685800"/>
          </a:xfrm>
        </p:spPr>
        <p:txBody>
          <a:bodyPr/>
          <a:lstStyle/>
          <a:p>
            <a:r>
              <a:rPr lang="en-US" sz="4400" dirty="0" smtClean="0">
                <a:ea typeface="ＭＳ Ｐゴシック" charset="-128"/>
                <a:cs typeface="ＭＳ Ｐゴシック" charset="-128"/>
              </a:rPr>
              <a:t>Thanks</a:t>
            </a:r>
            <a:endParaRPr lang="en-US" sz="3600" dirty="0" smtClean="0">
              <a:ea typeface="ＭＳ Ｐゴシック" charset="-128"/>
              <a:cs typeface="ＭＳ Ｐゴシック" charset="-128"/>
            </a:endParaRPr>
          </a:p>
        </p:txBody>
      </p:sp>
      <p:sp>
        <p:nvSpPr>
          <p:cNvPr id="259090" name="Date Placeholder 22"/>
          <p:cNvSpPr>
            <a:spLocks noGrp="1"/>
          </p:cNvSpPr>
          <p:nvPr>
            <p:ph type="dt" sz="quarter" idx="10"/>
          </p:nvPr>
        </p:nvSpPr>
        <p:spPr>
          <a:noFill/>
        </p:spPr>
        <p:txBody>
          <a:bodyPr/>
          <a:lstStyle/>
          <a:p>
            <a:r>
              <a:rPr lang="en-US" smtClean="0"/>
              <a:t>Google, Aug '16</a:t>
            </a:r>
            <a:endParaRPr lang="en-US"/>
          </a:p>
        </p:txBody>
      </p:sp>
      <p:sp>
        <p:nvSpPr>
          <p:cNvPr id="26" name="Text Box 5"/>
          <p:cNvSpPr txBox="1">
            <a:spLocks noChangeArrowheads="1"/>
          </p:cNvSpPr>
          <p:nvPr/>
        </p:nvSpPr>
        <p:spPr bwMode="auto">
          <a:xfrm>
            <a:off x="0" y="5226050"/>
            <a:ext cx="9144000" cy="1631950"/>
          </a:xfrm>
          <a:prstGeom prst="rect">
            <a:avLst/>
          </a:prstGeom>
          <a:solidFill>
            <a:schemeClr val="accent4">
              <a:lumMod val="10000"/>
              <a:lumOff val="90000"/>
            </a:schemeClr>
          </a:solidFill>
          <a:ln w="28575">
            <a:noFill/>
            <a:miter lim="800000"/>
            <a:headEnd type="none" w="sm" len="sm"/>
            <a:tailEnd/>
          </a:ln>
        </p:spPr>
        <p:txBody>
          <a:bodyPr>
            <a:prstTxWarp prst="textNoShape">
              <a:avLst/>
            </a:prstTxWarp>
            <a:spAutoFit/>
          </a:bodyPr>
          <a:lstStyle/>
          <a:p>
            <a:pPr algn="l">
              <a:defRPr/>
            </a:pPr>
            <a:r>
              <a:rPr kumimoji="0" lang="en-US" sz="3600" dirty="0">
                <a:latin typeface="Times New Roman" charset="0"/>
              </a:rPr>
              <a:t>Thanks to: </a:t>
            </a:r>
            <a:r>
              <a:rPr kumimoji="0" lang="en-US" sz="3200" dirty="0">
                <a:latin typeface="Times New Roman" charset="0"/>
              </a:rPr>
              <a:t>NSF IIS-0705359, IIS-0534205, </a:t>
            </a:r>
          </a:p>
          <a:p>
            <a:pPr algn="l">
              <a:defRPr/>
            </a:pPr>
            <a:r>
              <a:rPr kumimoji="0" lang="en-US" sz="3200" dirty="0">
                <a:latin typeface="Times New Roman" charset="0"/>
              </a:rPr>
              <a:t>CTA-INARC</a:t>
            </a:r>
            <a:r>
              <a:rPr kumimoji="0" lang="en-US" sz="2800" dirty="0">
                <a:latin typeface="Times New Roman" charset="0"/>
              </a:rPr>
              <a:t>; </a:t>
            </a:r>
            <a:r>
              <a:rPr kumimoji="0" lang="en-US" sz="3200" dirty="0">
                <a:latin typeface="Times New Roman" charset="0"/>
              </a:rPr>
              <a:t>Yahoo (M45), LLNL, IBM, SPRINT, Google, INTEL, HP, </a:t>
            </a:r>
            <a:r>
              <a:rPr kumimoji="0" lang="en-US" sz="3200" dirty="0" err="1">
                <a:latin typeface="Times New Roman" charset="0"/>
              </a:rPr>
              <a:t>iLab</a:t>
            </a:r>
            <a:endParaRPr kumimoji="0" lang="en-US" sz="3200" dirty="0">
              <a:latin typeface="Times New Roman" charset="0"/>
            </a:endParaRPr>
          </a:p>
        </p:txBody>
      </p:sp>
      <p:sp>
        <p:nvSpPr>
          <p:cNvPr id="10" name="TextBox 9"/>
          <p:cNvSpPr txBox="1"/>
          <p:nvPr/>
        </p:nvSpPr>
        <p:spPr>
          <a:xfrm>
            <a:off x="60966" y="4127500"/>
            <a:ext cx="9083034" cy="892552"/>
          </a:xfrm>
          <a:prstGeom prst="rect">
            <a:avLst/>
          </a:prstGeom>
          <a:noFill/>
        </p:spPr>
        <p:txBody>
          <a:bodyPr wrap="square" rtlCol="0">
            <a:spAutoFit/>
          </a:bodyPr>
          <a:lstStyle/>
          <a:p>
            <a:pPr algn="l"/>
            <a:r>
              <a:rPr lang="en-US" i="1" dirty="0" smtClean="0"/>
              <a:t>Disclaimer: All opinions are mine; not necessarily reflecting the opinions of the funding agencies</a:t>
            </a:r>
            <a:endParaRPr lang="en-US" i="1" dirty="0"/>
          </a:p>
        </p:txBody>
      </p:sp>
      <p:pic>
        <p:nvPicPr>
          <p:cNvPr id="12" name="Picture 8" descr="http://t0.gstatic.com/images?q=tbn:ANd9GcQwW9RUUz_lvl3egp8FAlbWHHU3Wy5q-UydlG30DVwo5lUBYlm-"/>
          <p:cNvPicPr>
            <a:picLocks noChangeAspect="1" noChangeArrowheads="1"/>
          </p:cNvPicPr>
          <p:nvPr/>
        </p:nvPicPr>
        <p:blipFill>
          <a:blip r:embed="rId3"/>
          <a:srcRect/>
          <a:stretch>
            <a:fillRect/>
          </a:stretch>
        </p:blipFill>
        <p:spPr bwMode="auto">
          <a:xfrm>
            <a:off x="495300" y="2146300"/>
            <a:ext cx="1282700" cy="1282700"/>
          </a:xfrm>
          <a:prstGeom prst="rect">
            <a:avLst/>
          </a:prstGeom>
          <a:noFill/>
          <a:ln w="9525">
            <a:noFill/>
            <a:miter lim="800000"/>
            <a:headEnd/>
            <a:tailEnd/>
          </a:ln>
        </p:spPr>
      </p:pic>
      <p:pic>
        <p:nvPicPr>
          <p:cNvPr id="13" name="Picture 2" descr="http://t0.gstatic.com/images?q=tbn:ANd9GcQpH156shFzSx1HmAKxsBrk_sUtGWXvGLHm6T2QYpOnRxkrEmDtwQ"/>
          <p:cNvPicPr>
            <a:picLocks noChangeAspect="1" noChangeArrowheads="1"/>
          </p:cNvPicPr>
          <p:nvPr/>
        </p:nvPicPr>
        <p:blipFill>
          <a:blip r:embed="rId4"/>
          <a:srcRect/>
          <a:stretch>
            <a:fillRect/>
          </a:stretch>
        </p:blipFill>
        <p:spPr bwMode="auto">
          <a:xfrm>
            <a:off x="482601" y="1181101"/>
            <a:ext cx="1003300" cy="1003300"/>
          </a:xfrm>
          <a:prstGeom prst="rect">
            <a:avLst/>
          </a:prstGeom>
          <a:noFill/>
          <a:ln w="9525">
            <a:noFill/>
            <a:miter lim="800000"/>
            <a:headEnd/>
            <a:tailEnd/>
          </a:ln>
        </p:spPr>
      </p:pic>
      <p:pic>
        <p:nvPicPr>
          <p:cNvPr id="14" name="Picture 4" descr="http://t3.gstatic.com/images?q=tbn:ANd9GcTng4xTWHY93yuRDj-Bedx1eiVD1y21bFp2PJksa0lvz_EEgRCT"/>
          <p:cNvPicPr>
            <a:picLocks noChangeAspect="1" noChangeArrowheads="1"/>
          </p:cNvPicPr>
          <p:nvPr/>
        </p:nvPicPr>
        <p:blipFill>
          <a:blip r:embed="rId5"/>
          <a:srcRect/>
          <a:stretch>
            <a:fillRect/>
          </a:stretch>
        </p:blipFill>
        <p:spPr bwMode="auto">
          <a:xfrm>
            <a:off x="3200400" y="1231900"/>
            <a:ext cx="725786" cy="939800"/>
          </a:xfrm>
          <a:prstGeom prst="rect">
            <a:avLst/>
          </a:prstGeom>
          <a:noFill/>
          <a:ln w="9525">
            <a:noFill/>
            <a:miter lim="800000"/>
            <a:headEnd/>
            <a:tailEnd/>
          </a:ln>
        </p:spPr>
      </p:pic>
      <p:pic>
        <p:nvPicPr>
          <p:cNvPr id="15" name="Picture 6" descr="http://t3.gstatic.com/images?q=tbn:ANd9GcRyhsRNATG9Oqs9nIruJrm_NKgmSXntnuDzccqbfYZXSEOGlU7Sd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841500" y="1346200"/>
            <a:ext cx="1219200" cy="667684"/>
          </a:xfrm>
          <a:prstGeom prst="rect">
            <a:avLst/>
          </a:prstGeom>
          <a:noFill/>
          <a:ln w="9525">
            <a:noFill/>
            <a:miter lim="800000"/>
            <a:headEnd/>
            <a:tailEnd/>
          </a:ln>
        </p:spPr>
      </p:pic>
      <p:pic>
        <p:nvPicPr>
          <p:cNvPr id="16" name="Picture 8" descr="http://t0.gstatic.com/images?q=tbn:ANd9GcSNeH3e6ds0bO1wz-uyNnvXZK8hcSs_GDAZuIi5zZzLBk_Rje8U-g"/>
          <p:cNvPicPr>
            <a:picLocks noChangeAspect="1" noChangeArrowheads="1"/>
          </p:cNvPicPr>
          <p:nvPr/>
        </p:nvPicPr>
        <p:blipFill>
          <a:blip r:embed="rId7"/>
          <a:srcRect/>
          <a:stretch>
            <a:fillRect/>
          </a:stretch>
        </p:blipFill>
        <p:spPr bwMode="auto">
          <a:xfrm>
            <a:off x="5664200" y="1395408"/>
            <a:ext cx="1485900" cy="738192"/>
          </a:xfrm>
          <a:prstGeom prst="rect">
            <a:avLst/>
          </a:prstGeom>
          <a:noFill/>
          <a:ln w="9525">
            <a:noFill/>
            <a:miter lim="800000"/>
            <a:headEnd/>
            <a:tailEnd/>
          </a:ln>
        </p:spPr>
      </p:pic>
      <p:pic>
        <p:nvPicPr>
          <p:cNvPr id="17" name="Picture 12" descr="http://t0.gstatic.com/images?q=tbn:ANd9GcTwsTT-JitD4771zdQJllgCbZvgmetUu28V59auEze3ysUMA5hb"/>
          <p:cNvPicPr>
            <a:picLocks noChangeAspect="1" noChangeArrowheads="1"/>
          </p:cNvPicPr>
          <p:nvPr/>
        </p:nvPicPr>
        <p:blipFill>
          <a:blip r:embed="rId8"/>
          <a:srcRect/>
          <a:stretch>
            <a:fillRect/>
          </a:stretch>
        </p:blipFill>
        <p:spPr bwMode="auto">
          <a:xfrm>
            <a:off x="4292600" y="1419225"/>
            <a:ext cx="1137476" cy="600075"/>
          </a:xfrm>
          <a:prstGeom prst="rect">
            <a:avLst/>
          </a:prstGeom>
          <a:noFill/>
          <a:ln w="9525">
            <a:noFill/>
            <a:miter lim="800000"/>
            <a:headEnd/>
            <a:tailEnd/>
          </a:ln>
        </p:spPr>
      </p:pic>
      <p:pic>
        <p:nvPicPr>
          <p:cNvPr id="18" name="Picture 12" descr="http://t1.gstatic.com/images?q=tbn:ANd9GcSR3_6yIokeQSlPL-KSrCEEZj_lZw4UJspnJMK1dfzAlXRQoa_K"/>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493000" y="1527180"/>
            <a:ext cx="1328850" cy="314320"/>
          </a:xfrm>
          <a:prstGeom prst="rect">
            <a:avLst/>
          </a:prstGeom>
          <a:noFill/>
          <a:ln w="9525">
            <a:noFill/>
            <a:miter lim="800000"/>
            <a:headEnd/>
            <a:tailEnd/>
          </a:ln>
        </p:spPr>
      </p:pic>
      <p:pic>
        <p:nvPicPr>
          <p:cNvPr id="19" name="Picture 18" descr="8_google_logo_by_ruth_kedar.jpg"/>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362199" y="2413001"/>
            <a:ext cx="1868129" cy="10160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9074" name="Footer Placeholder 4"/>
          <p:cNvSpPr>
            <a:spLocks noGrp="1"/>
          </p:cNvSpPr>
          <p:nvPr>
            <p:ph type="ftr" sz="quarter" idx="11"/>
          </p:nvPr>
        </p:nvSpPr>
        <p:spPr>
          <a:noFill/>
        </p:spPr>
        <p:txBody>
          <a:bodyPr/>
          <a:lstStyle/>
          <a:p>
            <a:r>
              <a:rPr lang="en-US" smtClean="0"/>
              <a:t>(c) 2016, C. Faloutsos</a:t>
            </a:r>
            <a:endParaRPr lang="en-US"/>
          </a:p>
        </p:txBody>
      </p:sp>
      <p:sp>
        <p:nvSpPr>
          <p:cNvPr id="259075" name="Slide Number Placeholder 5"/>
          <p:cNvSpPr>
            <a:spLocks noGrp="1"/>
          </p:cNvSpPr>
          <p:nvPr>
            <p:ph type="sldNum" sz="quarter" idx="12"/>
          </p:nvPr>
        </p:nvSpPr>
        <p:spPr>
          <a:noFill/>
        </p:spPr>
        <p:txBody>
          <a:bodyPr/>
          <a:lstStyle/>
          <a:p>
            <a:fld id="{26337C36-4169-E34D-8EA6-104720BA7F78}" type="slidenum">
              <a:rPr lang="en-US" smtClean="0"/>
              <a:pPr/>
              <a:t>74</a:t>
            </a:fld>
            <a:endParaRPr lang="en-US" smtClean="0"/>
          </a:p>
        </p:txBody>
      </p:sp>
      <p:sp>
        <p:nvSpPr>
          <p:cNvPr id="259076" name="Rectangle 2"/>
          <p:cNvSpPr>
            <a:spLocks noGrp="1" noChangeArrowheads="1"/>
          </p:cNvSpPr>
          <p:nvPr>
            <p:ph type="title"/>
          </p:nvPr>
        </p:nvSpPr>
        <p:spPr>
          <a:xfrm>
            <a:off x="685800" y="304800"/>
            <a:ext cx="7772400" cy="685800"/>
          </a:xfrm>
        </p:spPr>
        <p:txBody>
          <a:bodyPr/>
          <a:lstStyle/>
          <a:p>
            <a:r>
              <a:rPr lang="en-US" sz="4400" dirty="0" smtClean="0">
                <a:ea typeface="ＭＳ Ｐゴシック" charset="-128"/>
                <a:cs typeface="ＭＳ Ｐゴシック" charset="-128"/>
              </a:rPr>
              <a:t>Cast</a:t>
            </a:r>
            <a:endParaRPr lang="en-US" sz="3600" dirty="0" smtClean="0">
              <a:ea typeface="ＭＳ Ｐゴシック" charset="-128"/>
              <a:cs typeface="ＭＳ Ｐゴシック" charset="-128"/>
            </a:endParaRPr>
          </a:p>
        </p:txBody>
      </p:sp>
      <p:pic>
        <p:nvPicPr>
          <p:cNvPr id="259078"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8300" y="1308100"/>
            <a:ext cx="1116571" cy="1104900"/>
          </a:xfrm>
          <a:prstGeom prst="rect">
            <a:avLst/>
          </a:prstGeom>
          <a:noFill/>
          <a:ln w="9525">
            <a:noFill/>
            <a:miter lim="800000"/>
            <a:headEnd/>
            <a:tailEnd/>
          </a:ln>
        </p:spPr>
      </p:pic>
      <p:sp>
        <p:nvSpPr>
          <p:cNvPr id="259082" name="TextBox 12"/>
          <p:cNvSpPr txBox="1">
            <a:spLocks noChangeArrowheads="1"/>
          </p:cNvSpPr>
          <p:nvPr/>
        </p:nvSpPr>
        <p:spPr bwMode="auto">
          <a:xfrm>
            <a:off x="203200" y="2616200"/>
            <a:ext cx="1309688" cy="892175"/>
          </a:xfrm>
          <a:prstGeom prst="rect">
            <a:avLst/>
          </a:prstGeom>
          <a:noFill/>
          <a:ln w="9525">
            <a:noFill/>
            <a:miter lim="800000"/>
            <a:headEnd/>
            <a:tailEnd/>
          </a:ln>
        </p:spPr>
        <p:txBody>
          <a:bodyPr wrap="none">
            <a:prstTxWarp prst="textNoShape">
              <a:avLst/>
            </a:prstTxWarp>
            <a:spAutoFit/>
          </a:bodyPr>
          <a:lstStyle/>
          <a:p>
            <a:r>
              <a:rPr lang="en-US" dirty="0" err="1"/>
              <a:t>Akoglu</a:t>
            </a:r>
            <a:r>
              <a:rPr lang="en-US" dirty="0"/>
              <a:t>, </a:t>
            </a:r>
          </a:p>
          <a:p>
            <a:r>
              <a:rPr lang="en-US" dirty="0"/>
              <a:t>Leman</a:t>
            </a:r>
          </a:p>
        </p:txBody>
      </p:sp>
      <p:sp>
        <p:nvSpPr>
          <p:cNvPr id="259083" name="TextBox 13"/>
          <p:cNvSpPr txBox="1">
            <a:spLocks noChangeArrowheads="1"/>
          </p:cNvSpPr>
          <p:nvPr/>
        </p:nvSpPr>
        <p:spPr bwMode="auto">
          <a:xfrm>
            <a:off x="5788025" y="2628900"/>
            <a:ext cx="1074738" cy="892175"/>
          </a:xfrm>
          <a:prstGeom prst="rect">
            <a:avLst/>
          </a:prstGeom>
          <a:noFill/>
          <a:ln w="9525">
            <a:noFill/>
            <a:miter lim="800000"/>
            <a:headEnd/>
            <a:tailEnd/>
          </a:ln>
        </p:spPr>
        <p:txBody>
          <a:bodyPr wrap="none">
            <a:prstTxWarp prst="textNoShape">
              <a:avLst/>
            </a:prstTxWarp>
            <a:spAutoFit/>
          </a:bodyPr>
          <a:lstStyle/>
          <a:p>
            <a:r>
              <a:rPr lang="en-US" dirty="0" err="1"/>
              <a:t>Chau</a:t>
            </a:r>
            <a:r>
              <a:rPr lang="en-US" dirty="0"/>
              <a:t>, </a:t>
            </a:r>
          </a:p>
          <a:p>
            <a:r>
              <a:rPr lang="en-US" dirty="0"/>
              <a:t>Polo</a:t>
            </a:r>
          </a:p>
        </p:txBody>
      </p:sp>
      <p:sp>
        <p:nvSpPr>
          <p:cNvPr id="259084" name="TextBox 14"/>
          <p:cNvSpPr txBox="1">
            <a:spLocks noChangeArrowheads="1"/>
          </p:cNvSpPr>
          <p:nvPr/>
        </p:nvSpPr>
        <p:spPr bwMode="auto">
          <a:xfrm>
            <a:off x="430213" y="5408613"/>
            <a:ext cx="1019175" cy="369887"/>
          </a:xfrm>
          <a:prstGeom prst="rect">
            <a:avLst/>
          </a:prstGeom>
          <a:noFill/>
          <a:ln w="9525">
            <a:noFill/>
            <a:miter lim="800000"/>
            <a:headEnd/>
            <a:tailEnd/>
          </a:ln>
        </p:spPr>
        <p:txBody>
          <a:bodyPr wrap="none">
            <a:prstTxWarp prst="textNoShape">
              <a:avLst/>
            </a:prstTxWarp>
            <a:spAutoFit/>
          </a:bodyPr>
          <a:lstStyle/>
          <a:p>
            <a:r>
              <a:rPr lang="en-US" dirty="0"/>
              <a:t>Kang, U</a:t>
            </a:r>
          </a:p>
        </p:txBody>
      </p:sp>
      <p:sp>
        <p:nvSpPr>
          <p:cNvPr id="259089" name="TextBox 14"/>
          <p:cNvSpPr txBox="1">
            <a:spLocks noChangeArrowheads="1"/>
          </p:cNvSpPr>
          <p:nvPr/>
        </p:nvSpPr>
        <p:spPr bwMode="auto">
          <a:xfrm>
            <a:off x="7504120" y="2714625"/>
            <a:ext cx="1055673" cy="892552"/>
          </a:xfrm>
          <a:prstGeom prst="rect">
            <a:avLst/>
          </a:prstGeom>
          <a:noFill/>
          <a:ln w="9525">
            <a:noFill/>
            <a:miter lim="800000"/>
            <a:headEnd/>
            <a:tailEnd/>
          </a:ln>
        </p:spPr>
        <p:txBody>
          <a:bodyPr wrap="none">
            <a:prstTxWarp prst="textNoShape">
              <a:avLst/>
            </a:prstTxWarp>
            <a:spAutoFit/>
          </a:bodyPr>
          <a:lstStyle/>
          <a:p>
            <a:r>
              <a:rPr lang="en-US" dirty="0" err="1" smtClean="0"/>
              <a:t>Hooi</a:t>
            </a:r>
            <a:r>
              <a:rPr lang="en-US" dirty="0" smtClean="0"/>
              <a:t>,</a:t>
            </a:r>
          </a:p>
          <a:p>
            <a:r>
              <a:rPr lang="en-US" dirty="0" smtClean="0"/>
              <a:t>Bryan</a:t>
            </a:r>
            <a:endParaRPr lang="en-US" dirty="0"/>
          </a:p>
        </p:txBody>
      </p:sp>
      <p:sp>
        <p:nvSpPr>
          <p:cNvPr id="259090" name="Date Placeholder 22"/>
          <p:cNvSpPr>
            <a:spLocks noGrp="1"/>
          </p:cNvSpPr>
          <p:nvPr>
            <p:ph type="dt" sz="quarter" idx="10"/>
          </p:nvPr>
        </p:nvSpPr>
        <p:spPr>
          <a:noFill/>
        </p:spPr>
        <p:txBody>
          <a:bodyPr/>
          <a:lstStyle/>
          <a:p>
            <a:r>
              <a:rPr lang="en-US" smtClean="0"/>
              <a:t>Google, Aug '16</a:t>
            </a:r>
            <a:endParaRPr lang="en-US"/>
          </a:p>
        </p:txBody>
      </p:sp>
      <p:sp>
        <p:nvSpPr>
          <p:cNvPr id="259094" name="TextBox 30"/>
          <p:cNvSpPr txBox="1">
            <a:spLocks noChangeArrowheads="1"/>
          </p:cNvSpPr>
          <p:nvPr/>
        </p:nvSpPr>
        <p:spPr bwMode="auto">
          <a:xfrm>
            <a:off x="2265363" y="5237163"/>
            <a:ext cx="1258887" cy="892175"/>
          </a:xfrm>
          <a:prstGeom prst="rect">
            <a:avLst/>
          </a:prstGeom>
          <a:noFill/>
          <a:ln w="9525">
            <a:noFill/>
            <a:miter lim="800000"/>
            <a:headEnd/>
            <a:tailEnd/>
          </a:ln>
        </p:spPr>
        <p:txBody>
          <a:bodyPr wrap="none">
            <a:prstTxWarp prst="textNoShape">
              <a:avLst/>
            </a:prstTxWarp>
            <a:spAutoFit/>
          </a:bodyPr>
          <a:lstStyle/>
          <a:p>
            <a:r>
              <a:rPr lang="en-US" dirty="0" err="1"/>
              <a:t>Koutra</a:t>
            </a:r>
            <a:r>
              <a:rPr lang="en-US" dirty="0"/>
              <a:t>,</a:t>
            </a:r>
          </a:p>
          <a:p>
            <a:r>
              <a:rPr lang="en-US" dirty="0" err="1" smtClean="0"/>
              <a:t>Danai</a:t>
            </a:r>
            <a:endParaRPr lang="en-US" dirty="0"/>
          </a:p>
        </p:txBody>
      </p:sp>
      <p:pic>
        <p:nvPicPr>
          <p:cNvPr id="24" name="Picture 23" descr="alex_beutel_small.jpg"/>
          <p:cNvPicPr>
            <a:picLocks noChangeAspect="1"/>
          </p:cNvPicPr>
          <p:nvPr/>
        </p:nvPicPr>
        <p:blipFill>
          <a:blip r:embed="rId4"/>
          <a:stretch>
            <a:fillRect/>
          </a:stretch>
        </p:blipFill>
        <p:spPr>
          <a:xfrm>
            <a:off x="4105275" y="1317840"/>
            <a:ext cx="933450" cy="1139610"/>
          </a:xfrm>
          <a:prstGeom prst="rect">
            <a:avLst/>
          </a:prstGeom>
        </p:spPr>
      </p:pic>
      <p:pic>
        <p:nvPicPr>
          <p:cNvPr id="25" name="Picture 24" descr="vagelis.jpg"/>
          <p:cNvPicPr>
            <a:picLocks noChangeAspect="1"/>
          </p:cNvPicPr>
          <p:nvPr/>
        </p:nvPicPr>
        <p:blipFill>
          <a:blip r:embed="rId5"/>
          <a:stretch>
            <a:fillRect/>
          </a:stretch>
        </p:blipFill>
        <p:spPr>
          <a:xfrm>
            <a:off x="4146550" y="3949700"/>
            <a:ext cx="941801" cy="1168400"/>
          </a:xfrm>
          <a:prstGeom prst="rect">
            <a:avLst/>
          </a:prstGeom>
        </p:spPr>
      </p:pic>
      <p:sp>
        <p:nvSpPr>
          <p:cNvPr id="27" name="TextBox 12"/>
          <p:cNvSpPr txBox="1">
            <a:spLocks noChangeArrowheads="1"/>
          </p:cNvSpPr>
          <p:nvPr/>
        </p:nvSpPr>
        <p:spPr bwMode="auto">
          <a:xfrm>
            <a:off x="3875713" y="2705100"/>
            <a:ext cx="1222711" cy="892552"/>
          </a:xfrm>
          <a:prstGeom prst="rect">
            <a:avLst/>
          </a:prstGeom>
          <a:noFill/>
          <a:ln w="9525">
            <a:noFill/>
            <a:miter lim="800000"/>
            <a:headEnd/>
            <a:tailEnd/>
          </a:ln>
        </p:spPr>
        <p:txBody>
          <a:bodyPr wrap="none">
            <a:prstTxWarp prst="textNoShape">
              <a:avLst/>
            </a:prstTxWarp>
            <a:spAutoFit/>
          </a:bodyPr>
          <a:lstStyle/>
          <a:p>
            <a:r>
              <a:rPr lang="en-US" dirty="0" err="1" smtClean="0"/>
              <a:t>Beutel</a:t>
            </a:r>
            <a:r>
              <a:rPr lang="en-US" dirty="0" smtClean="0"/>
              <a:t>,</a:t>
            </a:r>
          </a:p>
          <a:p>
            <a:r>
              <a:rPr lang="en-US" dirty="0" smtClean="0"/>
              <a:t>Alex</a:t>
            </a:r>
            <a:endParaRPr lang="en-US" dirty="0"/>
          </a:p>
        </p:txBody>
      </p:sp>
      <p:sp>
        <p:nvSpPr>
          <p:cNvPr id="28" name="TextBox 12"/>
          <p:cNvSpPr txBox="1">
            <a:spLocks noChangeArrowheads="1"/>
          </p:cNvSpPr>
          <p:nvPr/>
        </p:nvSpPr>
        <p:spPr bwMode="auto">
          <a:xfrm>
            <a:off x="3592367" y="5295900"/>
            <a:ext cx="2075157" cy="892552"/>
          </a:xfrm>
          <a:prstGeom prst="rect">
            <a:avLst/>
          </a:prstGeom>
          <a:noFill/>
          <a:ln w="9525">
            <a:noFill/>
            <a:miter lim="800000"/>
            <a:headEnd/>
            <a:tailEnd/>
          </a:ln>
        </p:spPr>
        <p:txBody>
          <a:bodyPr wrap="none">
            <a:prstTxWarp prst="textNoShape">
              <a:avLst/>
            </a:prstTxWarp>
            <a:spAutoFit/>
          </a:bodyPr>
          <a:lstStyle/>
          <a:p>
            <a:r>
              <a:rPr lang="en-US" dirty="0" err="1" smtClean="0"/>
              <a:t>Papalexakis</a:t>
            </a:r>
            <a:r>
              <a:rPr lang="en-US" dirty="0" smtClean="0"/>
              <a:t>,</a:t>
            </a:r>
          </a:p>
          <a:p>
            <a:r>
              <a:rPr lang="en-US" dirty="0" err="1" smtClean="0"/>
              <a:t>Vagelis</a:t>
            </a:r>
            <a:endParaRPr lang="en-US" dirty="0"/>
          </a:p>
        </p:txBody>
      </p:sp>
      <p:pic>
        <p:nvPicPr>
          <p:cNvPr id="26" name="Picture 25" descr="polo_blue2.jpg"/>
          <p:cNvPicPr>
            <a:picLocks noChangeAspect="1"/>
          </p:cNvPicPr>
          <p:nvPr/>
        </p:nvPicPr>
        <p:blipFill>
          <a:blip r:embed="rId6"/>
          <a:stretch>
            <a:fillRect/>
          </a:stretch>
        </p:blipFill>
        <p:spPr>
          <a:xfrm>
            <a:off x="5859399" y="1308100"/>
            <a:ext cx="868426" cy="1142666"/>
          </a:xfrm>
          <a:prstGeom prst="rect">
            <a:avLst/>
          </a:prstGeom>
        </p:spPr>
      </p:pic>
      <p:pic>
        <p:nvPicPr>
          <p:cNvPr id="29" name="Picture 28" descr="ukang.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81014" y="4000500"/>
            <a:ext cx="912812" cy="1137707"/>
          </a:xfrm>
          <a:prstGeom prst="rect">
            <a:avLst/>
          </a:prstGeom>
        </p:spPr>
      </p:pic>
      <p:pic>
        <p:nvPicPr>
          <p:cNvPr id="30" name="Picture 29" descr="neil_shah.jp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981700" y="3898900"/>
            <a:ext cx="901700" cy="1202267"/>
          </a:xfrm>
          <a:prstGeom prst="rect">
            <a:avLst/>
          </a:prstGeom>
        </p:spPr>
      </p:pic>
      <p:sp>
        <p:nvSpPr>
          <p:cNvPr id="31" name="TextBox 30"/>
          <p:cNvSpPr txBox="1"/>
          <p:nvPr/>
        </p:nvSpPr>
        <p:spPr>
          <a:xfrm>
            <a:off x="5901635" y="5295900"/>
            <a:ext cx="1055998" cy="892552"/>
          </a:xfrm>
          <a:prstGeom prst="rect">
            <a:avLst/>
          </a:prstGeom>
          <a:noFill/>
        </p:spPr>
        <p:txBody>
          <a:bodyPr wrap="none" rtlCol="0">
            <a:spAutoFit/>
          </a:bodyPr>
          <a:lstStyle/>
          <a:p>
            <a:r>
              <a:rPr lang="en-US" dirty="0" smtClean="0"/>
              <a:t>Shah,</a:t>
            </a:r>
          </a:p>
          <a:p>
            <a:r>
              <a:rPr lang="en-US" dirty="0" smtClean="0"/>
              <a:t>Neil</a:t>
            </a:r>
            <a:endParaRPr lang="en-US" dirty="0"/>
          </a:p>
        </p:txBody>
      </p:sp>
      <p:pic>
        <p:nvPicPr>
          <p:cNvPr id="35" name="Picture 34" descr="661px-Graduation_hat.svg.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495767" y="926098"/>
            <a:ext cx="755523" cy="317754"/>
          </a:xfrm>
          <a:prstGeom prst="rect">
            <a:avLst/>
          </a:prstGeom>
        </p:spPr>
      </p:pic>
      <p:pic>
        <p:nvPicPr>
          <p:cNvPr id="41" name="Picture 40" descr="miguel.jpg"/>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2317750" y="1320800"/>
            <a:ext cx="1076325" cy="1231157"/>
          </a:xfrm>
          <a:prstGeom prst="rect">
            <a:avLst/>
          </a:prstGeom>
        </p:spPr>
      </p:pic>
      <p:sp>
        <p:nvSpPr>
          <p:cNvPr id="42" name="TextBox 41"/>
          <p:cNvSpPr txBox="1"/>
          <p:nvPr/>
        </p:nvSpPr>
        <p:spPr>
          <a:xfrm>
            <a:off x="2157769" y="2705100"/>
            <a:ext cx="1253931" cy="892552"/>
          </a:xfrm>
          <a:prstGeom prst="rect">
            <a:avLst/>
          </a:prstGeom>
          <a:noFill/>
        </p:spPr>
        <p:txBody>
          <a:bodyPr wrap="none" rtlCol="0">
            <a:spAutoFit/>
          </a:bodyPr>
          <a:lstStyle/>
          <a:p>
            <a:r>
              <a:rPr lang="en-US" dirty="0" err="1" smtClean="0"/>
              <a:t>Araujo</a:t>
            </a:r>
            <a:r>
              <a:rPr lang="en-US" dirty="0" smtClean="0"/>
              <a:t>,</a:t>
            </a:r>
          </a:p>
          <a:p>
            <a:r>
              <a:rPr lang="en-US" dirty="0" smtClean="0"/>
              <a:t>Miguel</a:t>
            </a:r>
            <a:endParaRPr lang="en-US" dirty="0"/>
          </a:p>
        </p:txBody>
      </p:sp>
      <p:pic>
        <p:nvPicPr>
          <p:cNvPr id="40" name="Picture 39" descr="661px-Graduation_hat.svg.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5931367" y="959965"/>
            <a:ext cx="755523" cy="317754"/>
          </a:xfrm>
          <a:prstGeom prst="rect">
            <a:avLst/>
          </a:prstGeom>
        </p:spPr>
      </p:pic>
      <p:pic>
        <p:nvPicPr>
          <p:cNvPr id="43" name="Picture 42" descr="661px-Graduation_hat.svg.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559267" y="3639665"/>
            <a:ext cx="755523" cy="317754"/>
          </a:xfrm>
          <a:prstGeom prst="rect">
            <a:avLst/>
          </a:prstGeom>
        </p:spPr>
      </p:pic>
      <p:pic>
        <p:nvPicPr>
          <p:cNvPr id="32" name="Picture 31" descr="danai.jpg"/>
          <p:cNvPicPr>
            <a:picLocks noChangeAspect="1"/>
          </p:cNvPicPr>
          <p:nvPr/>
        </p:nvPicPr>
        <p:blipFill>
          <a:blip r:embed="rId11"/>
          <a:stretch>
            <a:fillRect/>
          </a:stretch>
        </p:blipFill>
        <p:spPr>
          <a:xfrm>
            <a:off x="2273300" y="4051300"/>
            <a:ext cx="1054100" cy="1054100"/>
          </a:xfrm>
          <a:prstGeom prst="rect">
            <a:avLst/>
          </a:prstGeom>
        </p:spPr>
      </p:pic>
      <p:pic>
        <p:nvPicPr>
          <p:cNvPr id="39" name="Picture 38" descr="661px-Graduation_hat.svg.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2362667" y="3614265"/>
            <a:ext cx="755523" cy="317754"/>
          </a:xfrm>
          <a:prstGeom prst="rect">
            <a:avLst/>
          </a:prstGeom>
        </p:spPr>
      </p:pic>
      <p:sp>
        <p:nvSpPr>
          <p:cNvPr id="44" name="TextBox 14"/>
          <p:cNvSpPr txBox="1">
            <a:spLocks noChangeArrowheads="1"/>
          </p:cNvSpPr>
          <p:nvPr/>
        </p:nvSpPr>
        <p:spPr bwMode="auto">
          <a:xfrm>
            <a:off x="7474507" y="5394325"/>
            <a:ext cx="1445102" cy="892552"/>
          </a:xfrm>
          <a:prstGeom prst="rect">
            <a:avLst/>
          </a:prstGeom>
          <a:noFill/>
          <a:ln w="9525">
            <a:noFill/>
            <a:miter lim="800000"/>
            <a:headEnd/>
            <a:tailEnd/>
          </a:ln>
        </p:spPr>
        <p:txBody>
          <a:bodyPr wrap="none">
            <a:prstTxWarp prst="textNoShape">
              <a:avLst/>
            </a:prstTxWarp>
            <a:spAutoFit/>
          </a:bodyPr>
          <a:lstStyle/>
          <a:p>
            <a:r>
              <a:rPr lang="en-US" dirty="0" smtClean="0"/>
              <a:t>Song,</a:t>
            </a:r>
          </a:p>
          <a:p>
            <a:r>
              <a:rPr lang="en-US" dirty="0" smtClean="0"/>
              <a:t>Hyun Ah</a:t>
            </a:r>
          </a:p>
        </p:txBody>
      </p:sp>
      <p:pic>
        <p:nvPicPr>
          <p:cNvPr id="46" name="Picture 45"/>
          <p:cNvPicPr>
            <a:picLocks noChangeAspect="1"/>
          </p:cNvPicPr>
          <p:nvPr/>
        </p:nvPicPr>
        <p:blipFill>
          <a:blip r:embed="rId12"/>
          <a:stretch>
            <a:fillRect/>
          </a:stretch>
        </p:blipFill>
        <p:spPr>
          <a:xfrm>
            <a:off x="7588250" y="3860800"/>
            <a:ext cx="1062142" cy="1225549"/>
          </a:xfrm>
          <a:prstGeom prst="rect">
            <a:avLst/>
          </a:prstGeom>
        </p:spPr>
      </p:pic>
      <p:pic>
        <p:nvPicPr>
          <p:cNvPr id="33" name="Picture 32" descr="661px-Graduation_hat.svg.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4204167" y="934565"/>
            <a:ext cx="755523" cy="317754"/>
          </a:xfrm>
          <a:prstGeom prst="rect">
            <a:avLst/>
          </a:prstGeom>
        </p:spPr>
      </p:pic>
      <p:pic>
        <p:nvPicPr>
          <p:cNvPr id="34" name="Picture 33" descr="661px-Graduation_hat.svg.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4229567" y="3588865"/>
            <a:ext cx="755523" cy="317754"/>
          </a:xfrm>
          <a:prstGeom prst="rect">
            <a:avLst/>
          </a:prstGeom>
        </p:spPr>
      </p:pic>
      <p:pic>
        <p:nvPicPr>
          <p:cNvPr id="2" name="Picture 1"/>
          <p:cNvPicPr>
            <a:picLocks noChangeAspect="1"/>
          </p:cNvPicPr>
          <p:nvPr/>
        </p:nvPicPr>
        <p:blipFill rotWithShape="1">
          <a:blip r:embed="rId13" cstate="print">
            <a:extLst>
              <a:ext uri="{28A0092B-C50C-407E-A947-70E740481C1C}">
                <a14:useLocalDpi xmlns:a14="http://schemas.microsoft.com/office/drawing/2010/main"/>
              </a:ext>
            </a:extLst>
          </a:blip>
          <a:srcRect t="-65802" r="-19890"/>
          <a:stretch/>
        </p:blipFill>
        <p:spPr>
          <a:xfrm>
            <a:off x="7325360" y="393700"/>
            <a:ext cx="1728013" cy="2160016"/>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Footer Placeholder 4"/>
          <p:cNvSpPr>
            <a:spLocks noGrp="1"/>
          </p:cNvSpPr>
          <p:nvPr>
            <p:ph type="ftr" sz="quarter" idx="11"/>
          </p:nvPr>
        </p:nvSpPr>
        <p:spPr>
          <a:noFill/>
        </p:spPr>
        <p:txBody>
          <a:bodyPr/>
          <a:lstStyle/>
          <a:p>
            <a:r>
              <a:rPr lang="en-US" smtClean="0"/>
              <a:t>(c) 2016, C. Faloutsos</a:t>
            </a:r>
            <a:endParaRPr lang="en-US"/>
          </a:p>
        </p:txBody>
      </p:sp>
      <p:sp>
        <p:nvSpPr>
          <p:cNvPr id="259075" name="Slide Number Placeholder 5"/>
          <p:cNvSpPr>
            <a:spLocks noGrp="1"/>
          </p:cNvSpPr>
          <p:nvPr>
            <p:ph type="sldNum" sz="quarter" idx="12"/>
          </p:nvPr>
        </p:nvSpPr>
        <p:spPr>
          <a:noFill/>
        </p:spPr>
        <p:txBody>
          <a:bodyPr/>
          <a:lstStyle/>
          <a:p>
            <a:fld id="{26337C36-4169-E34D-8EA6-104720BA7F78}" type="slidenum">
              <a:rPr lang="en-US" smtClean="0"/>
              <a:pPr/>
              <a:t>75</a:t>
            </a:fld>
            <a:endParaRPr lang="en-US" smtClean="0"/>
          </a:p>
        </p:txBody>
      </p:sp>
      <p:sp>
        <p:nvSpPr>
          <p:cNvPr id="259076" name="Rectangle 2"/>
          <p:cNvSpPr>
            <a:spLocks noGrp="1" noChangeArrowheads="1"/>
          </p:cNvSpPr>
          <p:nvPr>
            <p:ph type="title"/>
          </p:nvPr>
        </p:nvSpPr>
        <p:spPr>
          <a:xfrm>
            <a:off x="685800" y="304800"/>
            <a:ext cx="7772400" cy="685800"/>
          </a:xfrm>
        </p:spPr>
        <p:txBody>
          <a:bodyPr/>
          <a:lstStyle/>
          <a:p>
            <a:r>
              <a:rPr lang="en-US" sz="4400" dirty="0" smtClean="0">
                <a:ea typeface="ＭＳ Ｐゴシック" charset="-128"/>
                <a:cs typeface="ＭＳ Ｐゴシック" charset="-128"/>
              </a:rPr>
              <a:t>Cast</a:t>
            </a:r>
            <a:endParaRPr lang="en-US" sz="3600" dirty="0" smtClean="0">
              <a:ea typeface="ＭＳ Ｐゴシック" charset="-128"/>
              <a:cs typeface="ＭＳ Ｐゴシック" charset="-128"/>
            </a:endParaRPr>
          </a:p>
        </p:txBody>
      </p:sp>
      <p:pic>
        <p:nvPicPr>
          <p:cNvPr id="259078"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8300" y="1509088"/>
            <a:ext cx="1003299" cy="992812"/>
          </a:xfrm>
          <a:prstGeom prst="rect">
            <a:avLst/>
          </a:prstGeom>
          <a:noFill/>
          <a:ln w="9525">
            <a:noFill/>
            <a:miter lim="800000"/>
            <a:headEnd/>
            <a:tailEnd/>
          </a:ln>
        </p:spPr>
      </p:pic>
      <p:sp>
        <p:nvSpPr>
          <p:cNvPr id="259082" name="TextBox 12"/>
          <p:cNvSpPr txBox="1">
            <a:spLocks noChangeArrowheads="1"/>
          </p:cNvSpPr>
          <p:nvPr/>
        </p:nvSpPr>
        <p:spPr bwMode="auto">
          <a:xfrm>
            <a:off x="331559" y="2616200"/>
            <a:ext cx="1052968" cy="707886"/>
          </a:xfrm>
          <a:prstGeom prst="rect">
            <a:avLst/>
          </a:prstGeom>
          <a:noFill/>
          <a:ln w="9525">
            <a:noFill/>
            <a:miter lim="800000"/>
            <a:headEnd/>
            <a:tailEnd/>
          </a:ln>
        </p:spPr>
        <p:txBody>
          <a:bodyPr wrap="none">
            <a:prstTxWarp prst="textNoShape">
              <a:avLst/>
            </a:prstTxWarp>
            <a:spAutoFit/>
          </a:bodyPr>
          <a:lstStyle/>
          <a:p>
            <a:r>
              <a:rPr lang="en-US" sz="2000" dirty="0" err="1"/>
              <a:t>Akoglu</a:t>
            </a:r>
            <a:r>
              <a:rPr lang="en-US" sz="2000" dirty="0"/>
              <a:t>, </a:t>
            </a:r>
          </a:p>
          <a:p>
            <a:r>
              <a:rPr lang="en-US" sz="2000" dirty="0"/>
              <a:t>Leman</a:t>
            </a:r>
          </a:p>
        </p:txBody>
      </p:sp>
      <p:sp>
        <p:nvSpPr>
          <p:cNvPr id="259083" name="TextBox 13"/>
          <p:cNvSpPr txBox="1">
            <a:spLocks noChangeArrowheads="1"/>
          </p:cNvSpPr>
          <p:nvPr/>
        </p:nvSpPr>
        <p:spPr bwMode="auto">
          <a:xfrm>
            <a:off x="4646257" y="2641600"/>
            <a:ext cx="869073" cy="707886"/>
          </a:xfrm>
          <a:prstGeom prst="rect">
            <a:avLst/>
          </a:prstGeom>
          <a:noFill/>
          <a:ln w="9525">
            <a:noFill/>
            <a:miter lim="800000"/>
            <a:headEnd/>
            <a:tailEnd/>
          </a:ln>
        </p:spPr>
        <p:txBody>
          <a:bodyPr wrap="none">
            <a:prstTxWarp prst="textNoShape">
              <a:avLst/>
            </a:prstTxWarp>
            <a:spAutoFit/>
          </a:bodyPr>
          <a:lstStyle/>
          <a:p>
            <a:r>
              <a:rPr lang="en-US" sz="2000" dirty="0" err="1"/>
              <a:t>Chau</a:t>
            </a:r>
            <a:r>
              <a:rPr lang="en-US" sz="2000" dirty="0"/>
              <a:t>, </a:t>
            </a:r>
          </a:p>
          <a:p>
            <a:r>
              <a:rPr lang="en-US" sz="2000" dirty="0"/>
              <a:t>Polo</a:t>
            </a:r>
          </a:p>
        </p:txBody>
      </p:sp>
      <p:sp>
        <p:nvSpPr>
          <p:cNvPr id="259084" name="TextBox 14"/>
          <p:cNvSpPr txBox="1">
            <a:spLocks noChangeArrowheads="1"/>
          </p:cNvSpPr>
          <p:nvPr/>
        </p:nvSpPr>
        <p:spPr bwMode="auto">
          <a:xfrm>
            <a:off x="384099" y="5408613"/>
            <a:ext cx="1111402" cy="400110"/>
          </a:xfrm>
          <a:prstGeom prst="rect">
            <a:avLst/>
          </a:prstGeom>
          <a:noFill/>
          <a:ln w="9525">
            <a:noFill/>
            <a:miter lim="800000"/>
            <a:headEnd/>
            <a:tailEnd/>
          </a:ln>
        </p:spPr>
        <p:txBody>
          <a:bodyPr wrap="none">
            <a:prstTxWarp prst="textNoShape">
              <a:avLst/>
            </a:prstTxWarp>
            <a:spAutoFit/>
          </a:bodyPr>
          <a:lstStyle/>
          <a:p>
            <a:r>
              <a:rPr lang="en-US" sz="2000" dirty="0"/>
              <a:t>Kang, U</a:t>
            </a:r>
          </a:p>
        </p:txBody>
      </p:sp>
      <p:sp>
        <p:nvSpPr>
          <p:cNvPr id="259089" name="TextBox 14"/>
          <p:cNvSpPr txBox="1">
            <a:spLocks noChangeArrowheads="1"/>
          </p:cNvSpPr>
          <p:nvPr/>
        </p:nvSpPr>
        <p:spPr bwMode="auto">
          <a:xfrm>
            <a:off x="7604620" y="2714625"/>
            <a:ext cx="854671" cy="707886"/>
          </a:xfrm>
          <a:prstGeom prst="rect">
            <a:avLst/>
          </a:prstGeom>
          <a:noFill/>
          <a:ln w="9525">
            <a:noFill/>
            <a:miter lim="800000"/>
            <a:headEnd/>
            <a:tailEnd/>
          </a:ln>
        </p:spPr>
        <p:txBody>
          <a:bodyPr wrap="none">
            <a:prstTxWarp prst="textNoShape">
              <a:avLst/>
            </a:prstTxWarp>
            <a:spAutoFit/>
          </a:bodyPr>
          <a:lstStyle/>
          <a:p>
            <a:r>
              <a:rPr lang="en-US" sz="2000" dirty="0" err="1" smtClean="0"/>
              <a:t>Hooi</a:t>
            </a:r>
            <a:r>
              <a:rPr lang="en-US" sz="2000" dirty="0" smtClean="0"/>
              <a:t>,</a:t>
            </a:r>
          </a:p>
          <a:p>
            <a:r>
              <a:rPr lang="en-US" sz="2000" dirty="0" smtClean="0"/>
              <a:t>Bryan</a:t>
            </a:r>
            <a:endParaRPr lang="en-US" sz="2000" dirty="0"/>
          </a:p>
        </p:txBody>
      </p:sp>
      <p:sp>
        <p:nvSpPr>
          <p:cNvPr id="259090" name="Date Placeholder 22"/>
          <p:cNvSpPr>
            <a:spLocks noGrp="1"/>
          </p:cNvSpPr>
          <p:nvPr>
            <p:ph type="dt" sz="quarter" idx="10"/>
          </p:nvPr>
        </p:nvSpPr>
        <p:spPr>
          <a:noFill/>
        </p:spPr>
        <p:txBody>
          <a:bodyPr/>
          <a:lstStyle/>
          <a:p>
            <a:r>
              <a:rPr lang="en-US" smtClean="0"/>
              <a:t>Google, Aug '16</a:t>
            </a:r>
            <a:endParaRPr lang="en-US"/>
          </a:p>
        </p:txBody>
      </p:sp>
      <p:sp>
        <p:nvSpPr>
          <p:cNvPr id="259094" name="TextBox 30"/>
          <p:cNvSpPr txBox="1">
            <a:spLocks noChangeArrowheads="1"/>
          </p:cNvSpPr>
          <p:nvPr/>
        </p:nvSpPr>
        <p:spPr bwMode="auto">
          <a:xfrm>
            <a:off x="1754011" y="5287963"/>
            <a:ext cx="1011590" cy="707886"/>
          </a:xfrm>
          <a:prstGeom prst="rect">
            <a:avLst/>
          </a:prstGeom>
          <a:noFill/>
          <a:ln w="9525">
            <a:noFill/>
            <a:miter lim="800000"/>
            <a:headEnd/>
            <a:tailEnd/>
          </a:ln>
        </p:spPr>
        <p:txBody>
          <a:bodyPr wrap="none">
            <a:prstTxWarp prst="textNoShape">
              <a:avLst/>
            </a:prstTxWarp>
            <a:spAutoFit/>
          </a:bodyPr>
          <a:lstStyle/>
          <a:p>
            <a:r>
              <a:rPr lang="en-US" sz="2000" dirty="0" err="1"/>
              <a:t>Koutra</a:t>
            </a:r>
            <a:r>
              <a:rPr lang="en-US" sz="2000" dirty="0"/>
              <a:t>,</a:t>
            </a:r>
          </a:p>
          <a:p>
            <a:r>
              <a:rPr lang="en-US" sz="2000" dirty="0" err="1" smtClean="0"/>
              <a:t>Danai</a:t>
            </a:r>
            <a:endParaRPr lang="en-US" sz="2000" dirty="0"/>
          </a:p>
        </p:txBody>
      </p:sp>
      <p:pic>
        <p:nvPicPr>
          <p:cNvPr id="24" name="Picture 23" descr="alex_beutel_small.jpg"/>
          <p:cNvPicPr>
            <a:picLocks noChangeAspect="1"/>
          </p:cNvPicPr>
          <p:nvPr/>
        </p:nvPicPr>
        <p:blipFill>
          <a:blip r:embed="rId4"/>
          <a:stretch>
            <a:fillRect/>
          </a:stretch>
        </p:blipFill>
        <p:spPr>
          <a:xfrm>
            <a:off x="3178174" y="1508593"/>
            <a:ext cx="860425" cy="1050457"/>
          </a:xfrm>
          <a:prstGeom prst="rect">
            <a:avLst/>
          </a:prstGeom>
        </p:spPr>
      </p:pic>
      <p:pic>
        <p:nvPicPr>
          <p:cNvPr id="25" name="Picture 24" descr="vagelis.jpg"/>
          <p:cNvPicPr>
            <a:picLocks noChangeAspect="1"/>
          </p:cNvPicPr>
          <p:nvPr/>
        </p:nvPicPr>
        <p:blipFill>
          <a:blip r:embed="rId5"/>
          <a:stretch>
            <a:fillRect/>
          </a:stretch>
        </p:blipFill>
        <p:spPr>
          <a:xfrm>
            <a:off x="3143250" y="3981929"/>
            <a:ext cx="895349" cy="1110771"/>
          </a:xfrm>
          <a:prstGeom prst="rect">
            <a:avLst/>
          </a:prstGeom>
        </p:spPr>
      </p:pic>
      <p:sp>
        <p:nvSpPr>
          <p:cNvPr id="27" name="TextBox 12"/>
          <p:cNvSpPr txBox="1">
            <a:spLocks noChangeArrowheads="1"/>
          </p:cNvSpPr>
          <p:nvPr/>
        </p:nvSpPr>
        <p:spPr bwMode="auto">
          <a:xfrm>
            <a:off x="3093787" y="2743200"/>
            <a:ext cx="983162" cy="707886"/>
          </a:xfrm>
          <a:prstGeom prst="rect">
            <a:avLst/>
          </a:prstGeom>
          <a:noFill/>
          <a:ln w="9525">
            <a:noFill/>
            <a:miter lim="800000"/>
            <a:headEnd/>
            <a:tailEnd/>
          </a:ln>
        </p:spPr>
        <p:txBody>
          <a:bodyPr wrap="none">
            <a:prstTxWarp prst="textNoShape">
              <a:avLst/>
            </a:prstTxWarp>
            <a:spAutoFit/>
          </a:bodyPr>
          <a:lstStyle/>
          <a:p>
            <a:r>
              <a:rPr lang="en-US" sz="2000" dirty="0" err="1" smtClean="0"/>
              <a:t>Beutel</a:t>
            </a:r>
            <a:r>
              <a:rPr lang="en-US" sz="2000" dirty="0" smtClean="0"/>
              <a:t>,</a:t>
            </a:r>
          </a:p>
          <a:p>
            <a:r>
              <a:rPr lang="en-US" sz="2000" dirty="0" smtClean="0"/>
              <a:t>Alex</a:t>
            </a:r>
            <a:endParaRPr lang="en-US" sz="2000" dirty="0"/>
          </a:p>
        </p:txBody>
      </p:sp>
      <p:sp>
        <p:nvSpPr>
          <p:cNvPr id="28" name="TextBox 12"/>
          <p:cNvSpPr txBox="1">
            <a:spLocks noChangeArrowheads="1"/>
          </p:cNvSpPr>
          <p:nvPr/>
        </p:nvSpPr>
        <p:spPr bwMode="auto">
          <a:xfrm>
            <a:off x="2819900" y="5346700"/>
            <a:ext cx="1638890" cy="707886"/>
          </a:xfrm>
          <a:prstGeom prst="rect">
            <a:avLst/>
          </a:prstGeom>
          <a:noFill/>
          <a:ln w="9525">
            <a:noFill/>
            <a:miter lim="800000"/>
            <a:headEnd/>
            <a:tailEnd/>
          </a:ln>
        </p:spPr>
        <p:txBody>
          <a:bodyPr wrap="none">
            <a:prstTxWarp prst="textNoShape">
              <a:avLst/>
            </a:prstTxWarp>
            <a:spAutoFit/>
          </a:bodyPr>
          <a:lstStyle/>
          <a:p>
            <a:r>
              <a:rPr lang="en-US" sz="2000" dirty="0" err="1" smtClean="0"/>
              <a:t>Papalexakis</a:t>
            </a:r>
            <a:r>
              <a:rPr lang="en-US" sz="2000" dirty="0" smtClean="0"/>
              <a:t>,</a:t>
            </a:r>
          </a:p>
          <a:p>
            <a:r>
              <a:rPr lang="en-US" sz="2000" dirty="0" err="1" smtClean="0"/>
              <a:t>Vagelis</a:t>
            </a:r>
            <a:endParaRPr lang="en-US" sz="2000" dirty="0"/>
          </a:p>
        </p:txBody>
      </p:sp>
      <p:pic>
        <p:nvPicPr>
          <p:cNvPr id="26" name="Picture 25" descr="polo_blue2.jpg"/>
          <p:cNvPicPr>
            <a:picLocks noChangeAspect="1"/>
          </p:cNvPicPr>
          <p:nvPr/>
        </p:nvPicPr>
        <p:blipFill>
          <a:blip r:embed="rId6"/>
          <a:stretch>
            <a:fillRect/>
          </a:stretch>
        </p:blipFill>
        <p:spPr>
          <a:xfrm>
            <a:off x="4639436" y="1446296"/>
            <a:ext cx="821563" cy="1081004"/>
          </a:xfrm>
          <a:prstGeom prst="rect">
            <a:avLst/>
          </a:prstGeom>
        </p:spPr>
      </p:pic>
      <p:pic>
        <p:nvPicPr>
          <p:cNvPr id="29" name="Picture 28" descr="ukang.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81014" y="4028202"/>
            <a:ext cx="890586" cy="1110006"/>
          </a:xfrm>
          <a:prstGeom prst="rect">
            <a:avLst/>
          </a:prstGeom>
        </p:spPr>
      </p:pic>
      <p:pic>
        <p:nvPicPr>
          <p:cNvPr id="30" name="Picture 29" descr="neil_shah.jp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572000" y="3979334"/>
            <a:ext cx="850900" cy="1134534"/>
          </a:xfrm>
          <a:prstGeom prst="rect">
            <a:avLst/>
          </a:prstGeom>
        </p:spPr>
      </p:pic>
      <p:sp>
        <p:nvSpPr>
          <p:cNvPr id="31" name="TextBox 30"/>
          <p:cNvSpPr txBox="1"/>
          <p:nvPr/>
        </p:nvSpPr>
        <p:spPr>
          <a:xfrm>
            <a:off x="4554372" y="5410200"/>
            <a:ext cx="854922" cy="707886"/>
          </a:xfrm>
          <a:prstGeom prst="rect">
            <a:avLst/>
          </a:prstGeom>
          <a:noFill/>
        </p:spPr>
        <p:txBody>
          <a:bodyPr wrap="none" rtlCol="0">
            <a:spAutoFit/>
          </a:bodyPr>
          <a:lstStyle/>
          <a:p>
            <a:r>
              <a:rPr lang="en-US" sz="2000" dirty="0" smtClean="0"/>
              <a:t>Shah,</a:t>
            </a:r>
          </a:p>
          <a:p>
            <a:r>
              <a:rPr lang="en-US" sz="2000" dirty="0" smtClean="0"/>
              <a:t>Neil</a:t>
            </a:r>
            <a:endParaRPr lang="en-US" sz="2000" dirty="0"/>
          </a:p>
        </p:txBody>
      </p:sp>
      <p:pic>
        <p:nvPicPr>
          <p:cNvPr id="35" name="Picture 34" descr="661px-Graduation_hat.svg.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648166" y="1117600"/>
            <a:ext cx="541763" cy="227852"/>
          </a:xfrm>
          <a:prstGeom prst="rect">
            <a:avLst/>
          </a:prstGeom>
        </p:spPr>
      </p:pic>
      <p:pic>
        <p:nvPicPr>
          <p:cNvPr id="41" name="Picture 40" descr="miguel.jpg"/>
          <p:cNvPicPr>
            <a:picLocks noChangeAspect="1"/>
          </p:cNvPicPr>
          <p:nvPr/>
        </p:nvPicPr>
        <p:blipFill>
          <a:blip r:embed="rId10" cstate="print">
            <a:extLst>
              <a:ext uri="{28A0092B-C50C-407E-A947-70E740481C1C}">
                <a14:useLocalDpi xmlns:a14="http://schemas.microsoft.com/office/drawing/2010/main"/>
              </a:ext>
            </a:extLst>
          </a:blip>
          <a:srcRect/>
          <a:stretch>
            <a:fillRect/>
          </a:stretch>
        </p:blipFill>
        <p:spPr>
          <a:xfrm>
            <a:off x="1797050" y="1426122"/>
            <a:ext cx="984249" cy="1125836"/>
          </a:xfrm>
          <a:prstGeom prst="rect">
            <a:avLst/>
          </a:prstGeom>
        </p:spPr>
      </p:pic>
      <p:sp>
        <p:nvSpPr>
          <p:cNvPr id="42" name="TextBox 41"/>
          <p:cNvSpPr txBox="1"/>
          <p:nvPr/>
        </p:nvSpPr>
        <p:spPr>
          <a:xfrm>
            <a:off x="1708166" y="2705100"/>
            <a:ext cx="1010137" cy="707886"/>
          </a:xfrm>
          <a:prstGeom prst="rect">
            <a:avLst/>
          </a:prstGeom>
          <a:noFill/>
        </p:spPr>
        <p:txBody>
          <a:bodyPr wrap="none" rtlCol="0">
            <a:spAutoFit/>
          </a:bodyPr>
          <a:lstStyle/>
          <a:p>
            <a:r>
              <a:rPr lang="en-US" sz="2000" dirty="0" err="1" smtClean="0"/>
              <a:t>Araujo</a:t>
            </a:r>
            <a:r>
              <a:rPr lang="en-US" sz="2000" dirty="0" smtClean="0"/>
              <a:t>,</a:t>
            </a:r>
          </a:p>
          <a:p>
            <a:r>
              <a:rPr lang="en-US" sz="2000" dirty="0" smtClean="0"/>
              <a:t>Miguel</a:t>
            </a:r>
            <a:endParaRPr lang="en-US" sz="2000" dirty="0"/>
          </a:p>
        </p:txBody>
      </p:sp>
      <p:pic>
        <p:nvPicPr>
          <p:cNvPr id="32" name="Picture 31" descr="danai.jpg"/>
          <p:cNvPicPr>
            <a:picLocks noChangeAspect="1"/>
          </p:cNvPicPr>
          <p:nvPr/>
        </p:nvPicPr>
        <p:blipFill>
          <a:blip r:embed="rId11"/>
          <a:stretch>
            <a:fillRect/>
          </a:stretch>
        </p:blipFill>
        <p:spPr>
          <a:xfrm>
            <a:off x="1803400" y="4114800"/>
            <a:ext cx="977900" cy="977900"/>
          </a:xfrm>
          <a:prstGeom prst="rect">
            <a:avLst/>
          </a:prstGeom>
        </p:spPr>
      </p:pic>
      <p:sp>
        <p:nvSpPr>
          <p:cNvPr id="44" name="TextBox 14"/>
          <p:cNvSpPr txBox="1">
            <a:spLocks noChangeArrowheads="1"/>
          </p:cNvSpPr>
          <p:nvPr/>
        </p:nvSpPr>
        <p:spPr bwMode="auto">
          <a:xfrm>
            <a:off x="7619942" y="5394325"/>
            <a:ext cx="1154232" cy="707886"/>
          </a:xfrm>
          <a:prstGeom prst="rect">
            <a:avLst/>
          </a:prstGeom>
          <a:noFill/>
          <a:ln w="9525">
            <a:noFill/>
            <a:miter lim="800000"/>
            <a:headEnd/>
            <a:tailEnd/>
          </a:ln>
        </p:spPr>
        <p:txBody>
          <a:bodyPr wrap="none">
            <a:prstTxWarp prst="textNoShape">
              <a:avLst/>
            </a:prstTxWarp>
            <a:spAutoFit/>
          </a:bodyPr>
          <a:lstStyle/>
          <a:p>
            <a:r>
              <a:rPr lang="en-US" sz="2000" dirty="0" smtClean="0"/>
              <a:t>Song,</a:t>
            </a:r>
          </a:p>
          <a:p>
            <a:r>
              <a:rPr lang="en-US" sz="2000" dirty="0" smtClean="0"/>
              <a:t>Hyun Ah</a:t>
            </a:r>
          </a:p>
        </p:txBody>
      </p:sp>
      <p:pic>
        <p:nvPicPr>
          <p:cNvPr id="46" name="Picture 45"/>
          <p:cNvPicPr>
            <a:picLocks noChangeAspect="1"/>
          </p:cNvPicPr>
          <p:nvPr/>
        </p:nvPicPr>
        <p:blipFill>
          <a:blip r:embed="rId12"/>
          <a:stretch>
            <a:fillRect/>
          </a:stretch>
        </p:blipFill>
        <p:spPr>
          <a:xfrm>
            <a:off x="7569200" y="4011734"/>
            <a:ext cx="887306" cy="1023816"/>
          </a:xfrm>
          <a:prstGeom prst="rect">
            <a:avLst/>
          </a:prstGeom>
        </p:spPr>
      </p:pic>
      <p:pic>
        <p:nvPicPr>
          <p:cNvPr id="2" name="Picture 1"/>
          <p:cNvPicPr>
            <a:picLocks noChangeAspect="1"/>
          </p:cNvPicPr>
          <p:nvPr/>
        </p:nvPicPr>
        <p:blipFill rotWithShape="1">
          <a:blip r:embed="rId13" cstate="print">
            <a:extLst>
              <a:ext uri="{28A0092B-C50C-407E-A947-70E740481C1C}">
                <a14:useLocalDpi xmlns:a14="http://schemas.microsoft.com/office/drawing/2010/main"/>
              </a:ext>
            </a:extLst>
          </a:blip>
          <a:srcRect t="-65802" r="-19890"/>
          <a:stretch/>
        </p:blipFill>
        <p:spPr>
          <a:xfrm>
            <a:off x="7325360" y="787400"/>
            <a:ext cx="1413053" cy="1766316"/>
          </a:xfrm>
          <a:prstGeom prst="rect">
            <a:avLst/>
          </a:prstGeom>
        </p:spPr>
      </p:pic>
      <p:pic>
        <p:nvPicPr>
          <p:cNvPr id="36" name="Picture 35" descr="661px-Graduation_hat.svg.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3353266" y="1143000"/>
            <a:ext cx="541763" cy="227852"/>
          </a:xfrm>
          <a:prstGeom prst="rect">
            <a:avLst/>
          </a:prstGeom>
        </p:spPr>
      </p:pic>
      <p:pic>
        <p:nvPicPr>
          <p:cNvPr id="37" name="Picture 36" descr="661px-Graduation_hat.svg.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4788366" y="1143000"/>
            <a:ext cx="541763" cy="227852"/>
          </a:xfrm>
          <a:prstGeom prst="rect">
            <a:avLst/>
          </a:prstGeom>
        </p:spPr>
      </p:pic>
      <p:pic>
        <p:nvPicPr>
          <p:cNvPr id="38" name="Picture 37" descr="661px-Graduation_hat.svg.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584666" y="3810000"/>
            <a:ext cx="541763" cy="227852"/>
          </a:xfrm>
          <a:prstGeom prst="rect">
            <a:avLst/>
          </a:prstGeom>
        </p:spPr>
      </p:pic>
      <p:pic>
        <p:nvPicPr>
          <p:cNvPr id="45" name="Picture 44" descr="661px-Graduation_hat.svg.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1968966" y="3746500"/>
            <a:ext cx="541763" cy="227852"/>
          </a:xfrm>
          <a:prstGeom prst="rect">
            <a:avLst/>
          </a:prstGeom>
        </p:spPr>
      </p:pic>
      <p:pic>
        <p:nvPicPr>
          <p:cNvPr id="47" name="Picture 46" descr="661px-Graduation_hat.svg.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flipH="1">
            <a:off x="3353266" y="3683000"/>
            <a:ext cx="541763" cy="227852"/>
          </a:xfrm>
          <a:prstGeom prst="rect">
            <a:avLst/>
          </a:prstGeom>
        </p:spPr>
      </p:pic>
      <p:pic>
        <p:nvPicPr>
          <p:cNvPr id="4" name="Picture 3" descr="kjshin-profile.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94400" y="3949554"/>
            <a:ext cx="1092200" cy="1096368"/>
          </a:xfrm>
          <a:prstGeom prst="rect">
            <a:avLst/>
          </a:prstGeom>
        </p:spPr>
      </p:pic>
      <p:pic>
        <p:nvPicPr>
          <p:cNvPr id="5" name="Picture 4" descr="dhivya-eswaran-231x231.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00496" y="1498600"/>
            <a:ext cx="924052" cy="924052"/>
          </a:xfrm>
          <a:prstGeom prst="rect">
            <a:avLst/>
          </a:prstGeom>
        </p:spPr>
      </p:pic>
      <p:sp>
        <p:nvSpPr>
          <p:cNvPr id="48" name="TextBox 13"/>
          <p:cNvSpPr txBox="1">
            <a:spLocks noChangeArrowheads="1"/>
          </p:cNvSpPr>
          <p:nvPr/>
        </p:nvSpPr>
        <p:spPr bwMode="auto">
          <a:xfrm>
            <a:off x="5825497" y="2730500"/>
            <a:ext cx="1253794" cy="707886"/>
          </a:xfrm>
          <a:prstGeom prst="rect">
            <a:avLst/>
          </a:prstGeom>
          <a:noFill/>
          <a:ln w="9525">
            <a:noFill/>
            <a:miter lim="800000"/>
            <a:headEnd/>
            <a:tailEnd/>
          </a:ln>
        </p:spPr>
        <p:txBody>
          <a:bodyPr wrap="none">
            <a:prstTxWarp prst="textNoShape">
              <a:avLst/>
            </a:prstTxWarp>
            <a:spAutoFit/>
          </a:bodyPr>
          <a:lstStyle/>
          <a:p>
            <a:r>
              <a:rPr lang="en-US" sz="2000" dirty="0" err="1" smtClean="0"/>
              <a:t>Eswaran</a:t>
            </a:r>
            <a:r>
              <a:rPr lang="en-US" sz="2000" dirty="0" smtClean="0"/>
              <a:t>,</a:t>
            </a:r>
            <a:endParaRPr lang="en-US" sz="2000" dirty="0"/>
          </a:p>
          <a:p>
            <a:r>
              <a:rPr lang="en-US" sz="2000" dirty="0" err="1" smtClean="0"/>
              <a:t>Dhivya</a:t>
            </a:r>
            <a:endParaRPr lang="en-US" sz="2000" dirty="0"/>
          </a:p>
        </p:txBody>
      </p:sp>
      <p:sp>
        <p:nvSpPr>
          <p:cNvPr id="49" name="TextBox 48"/>
          <p:cNvSpPr txBox="1"/>
          <p:nvPr/>
        </p:nvSpPr>
        <p:spPr>
          <a:xfrm>
            <a:off x="6069721" y="5346700"/>
            <a:ext cx="897627" cy="707886"/>
          </a:xfrm>
          <a:prstGeom prst="rect">
            <a:avLst/>
          </a:prstGeom>
          <a:noFill/>
        </p:spPr>
        <p:txBody>
          <a:bodyPr wrap="none" rtlCol="0">
            <a:spAutoFit/>
          </a:bodyPr>
          <a:lstStyle/>
          <a:p>
            <a:r>
              <a:rPr lang="en-US" sz="2000" dirty="0" smtClean="0"/>
              <a:t>Shin,</a:t>
            </a:r>
          </a:p>
          <a:p>
            <a:r>
              <a:rPr lang="en-US" sz="2000" dirty="0" err="1" smtClean="0"/>
              <a:t>Kijung</a:t>
            </a:r>
            <a:endParaRPr lang="en-US" sz="2000" dirty="0"/>
          </a:p>
        </p:txBody>
      </p:sp>
    </p:spTree>
    <p:extLst>
      <p:ext uri="{BB962C8B-B14F-4D97-AF65-F5344CB8AC3E}">
        <p14:creationId xmlns:p14="http://schemas.microsoft.com/office/powerpoint/2010/main" val="134567952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Footer Placeholder 4"/>
          <p:cNvSpPr>
            <a:spLocks noGrp="1"/>
          </p:cNvSpPr>
          <p:nvPr>
            <p:ph type="ftr" sz="quarter" idx="11"/>
          </p:nvPr>
        </p:nvSpPr>
        <p:spPr>
          <a:noFill/>
        </p:spPr>
        <p:txBody>
          <a:bodyPr/>
          <a:lstStyle/>
          <a:p>
            <a:r>
              <a:rPr lang="en-US" smtClean="0"/>
              <a:t>(c) 2016, C. Faloutsos</a:t>
            </a:r>
            <a:endParaRPr lang="en-US"/>
          </a:p>
        </p:txBody>
      </p:sp>
      <p:sp>
        <p:nvSpPr>
          <p:cNvPr id="242691" name="Slide Number Placeholder 5"/>
          <p:cNvSpPr>
            <a:spLocks noGrp="1"/>
          </p:cNvSpPr>
          <p:nvPr>
            <p:ph type="sldNum" sz="quarter" idx="12"/>
          </p:nvPr>
        </p:nvSpPr>
        <p:spPr>
          <a:noFill/>
        </p:spPr>
        <p:txBody>
          <a:bodyPr/>
          <a:lstStyle/>
          <a:p>
            <a:fld id="{356DA69E-4F80-CD45-87D2-1F9372FA5381}" type="slidenum">
              <a:rPr lang="en-US" smtClean="0"/>
              <a:pPr/>
              <a:t>76</a:t>
            </a:fld>
            <a:endParaRPr lang="en-US" smtClean="0"/>
          </a:p>
        </p:txBody>
      </p:sp>
      <p:sp>
        <p:nvSpPr>
          <p:cNvPr id="242692" name="Rectangle 2"/>
          <p:cNvSpPr>
            <a:spLocks noGrp="1" noChangeArrowheads="1"/>
          </p:cNvSpPr>
          <p:nvPr>
            <p:ph type="title"/>
          </p:nvPr>
        </p:nvSpPr>
        <p:spPr/>
        <p:txBody>
          <a:bodyPr/>
          <a:lstStyle/>
          <a:p>
            <a:r>
              <a:rPr lang="en-US" dirty="0" smtClean="0">
                <a:ea typeface="ＭＳ Ｐゴシック" charset="-128"/>
                <a:cs typeface="ＭＳ Ｐゴシック" charset="-128"/>
              </a:rPr>
              <a:t>CONCLUSION#1 – Big data</a:t>
            </a:r>
            <a:endParaRPr lang="en-US" dirty="0">
              <a:ea typeface="ＭＳ Ｐゴシック" charset="-128"/>
              <a:cs typeface="ＭＳ Ｐゴシック" charset="-128"/>
            </a:endParaRPr>
          </a:p>
        </p:txBody>
      </p:sp>
      <p:sp>
        <p:nvSpPr>
          <p:cNvPr id="242693" name="Rectangle 3"/>
          <p:cNvSpPr>
            <a:spLocks noGrp="1" noChangeArrowheads="1"/>
          </p:cNvSpPr>
          <p:nvPr>
            <p:ph type="body" idx="1"/>
          </p:nvPr>
        </p:nvSpPr>
        <p:spPr>
          <a:xfrm>
            <a:off x="685800" y="1501775"/>
            <a:ext cx="7780338" cy="4305300"/>
          </a:xfrm>
        </p:spPr>
        <p:txBody>
          <a:bodyPr/>
          <a:lstStyle/>
          <a:p>
            <a:pPr>
              <a:lnSpc>
                <a:spcPct val="90000"/>
              </a:lnSpc>
              <a:spcBef>
                <a:spcPct val="50000"/>
              </a:spcBef>
            </a:pPr>
            <a:r>
              <a:rPr lang="en-US" b="1" dirty="0" smtClean="0">
                <a:ea typeface="ＭＳ Ｐゴシック" charset="-128"/>
                <a:cs typeface="ＭＳ Ｐゴシック" charset="-128"/>
              </a:rPr>
              <a:t>Patterns          Anomalies</a:t>
            </a:r>
          </a:p>
          <a:p>
            <a:pPr>
              <a:lnSpc>
                <a:spcPct val="90000"/>
              </a:lnSpc>
              <a:spcBef>
                <a:spcPct val="50000"/>
              </a:spcBef>
            </a:pPr>
            <a:r>
              <a:rPr lang="en-US" b="1" dirty="0" smtClean="0">
                <a:ea typeface="ＭＳ Ｐゴシック" charset="-128"/>
                <a:cs typeface="ＭＳ Ｐゴシック" charset="-128"/>
              </a:rPr>
              <a:t>Large </a:t>
            </a:r>
            <a:r>
              <a:rPr lang="en-US" dirty="0" smtClean="0">
                <a:ea typeface="ＭＳ Ｐゴシック" charset="-128"/>
                <a:cs typeface="ＭＳ Ｐゴシック" charset="-128"/>
              </a:rPr>
              <a:t>datasets reveal patterns/outliers that are invisible otherwise</a:t>
            </a:r>
          </a:p>
        </p:txBody>
      </p:sp>
      <p:sp>
        <p:nvSpPr>
          <p:cNvPr id="242694" name="Date Placeholder 6"/>
          <p:cNvSpPr>
            <a:spLocks noGrp="1"/>
          </p:cNvSpPr>
          <p:nvPr>
            <p:ph type="dt" sz="quarter" idx="10"/>
          </p:nvPr>
        </p:nvSpPr>
        <p:spPr>
          <a:noFill/>
        </p:spPr>
        <p:txBody>
          <a:bodyPr/>
          <a:lstStyle/>
          <a:p>
            <a:r>
              <a:rPr lang="en-US" smtClean="0"/>
              <a:t>Google, Aug '16</a:t>
            </a:r>
            <a:endParaRPr lang="en-US"/>
          </a:p>
        </p:txBody>
      </p:sp>
      <p:pic>
        <p:nvPicPr>
          <p:cNvPr id="8" name="Picture 7"/>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82886" y="3136900"/>
            <a:ext cx="4335255" cy="3124199"/>
          </a:xfrm>
          <a:prstGeom prst="rect">
            <a:avLst/>
          </a:prstGeom>
          <a:noFill/>
          <a:ln w="28575">
            <a:noFill/>
            <a:miter lim="800000"/>
            <a:headEnd type="none" w="sm" len="sm"/>
            <a:tailEnd/>
          </a:ln>
        </p:spPr>
      </p:pic>
      <p:pic>
        <p:nvPicPr>
          <p:cNvPr id="9" name="Picture 8" descr="M45url.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08100" y="3378200"/>
            <a:ext cx="1104900" cy="736600"/>
          </a:xfrm>
          <a:prstGeom prst="rect">
            <a:avLst/>
          </a:prstGeom>
        </p:spPr>
      </p:pic>
      <p:pic>
        <p:nvPicPr>
          <p:cNvPr id="10" name="Picture 9" descr="hadoop.png"/>
          <p:cNvPicPr>
            <a:picLocks noChangeAspect="1"/>
          </p:cNvPicPr>
          <p:nvPr/>
        </p:nvPicPr>
        <p:blipFill>
          <a:blip r:embed="rId5"/>
          <a:stretch>
            <a:fillRect/>
          </a:stretch>
        </p:blipFill>
        <p:spPr>
          <a:xfrm>
            <a:off x="603250" y="4229100"/>
            <a:ext cx="711200" cy="711200"/>
          </a:xfrm>
          <a:prstGeom prst="rect">
            <a:avLst/>
          </a:prstGeom>
        </p:spPr>
      </p:pic>
      <p:grpSp>
        <p:nvGrpSpPr>
          <p:cNvPr id="2" name="Group 10"/>
          <p:cNvGrpSpPr/>
          <p:nvPr/>
        </p:nvGrpSpPr>
        <p:grpSpPr>
          <a:xfrm>
            <a:off x="1675618" y="4915695"/>
            <a:ext cx="638770" cy="647700"/>
            <a:chOff x="2259818" y="2591595"/>
            <a:chExt cx="638770" cy="647700"/>
          </a:xfrm>
        </p:grpSpPr>
        <p:cxnSp>
          <p:nvCxnSpPr>
            <p:cNvPr id="12" name="Straight Arrow Connector 11"/>
            <p:cNvCxnSpPr/>
            <p:nvPr/>
          </p:nvCxnSpPr>
          <p:spPr bwMode="auto">
            <a:xfrm rot="5400000" flipH="1" flipV="1">
              <a:off x="1936564" y="2914849"/>
              <a:ext cx="647700" cy="1191"/>
            </a:xfrm>
            <a:prstGeom prst="straightConnector1">
              <a:avLst/>
            </a:prstGeom>
            <a:solidFill>
              <a:schemeClr val="accent1"/>
            </a:solidFill>
            <a:ln w="3175" cap="flat" cmpd="sng" algn="ctr">
              <a:solidFill>
                <a:schemeClr val="tx1">
                  <a:lumMod val="50000"/>
                </a:schemeClr>
              </a:solidFill>
              <a:prstDash val="solid"/>
              <a:round/>
              <a:headEnd type="none" w="sm" len="sm"/>
              <a:tailEnd type="arrow" w="sm" len="lg"/>
            </a:ln>
            <a:effectLst/>
          </p:spPr>
        </p:cxnSp>
        <p:cxnSp>
          <p:nvCxnSpPr>
            <p:cNvPr id="13" name="Straight Arrow Connector 12"/>
            <p:cNvCxnSpPr/>
            <p:nvPr/>
          </p:nvCxnSpPr>
          <p:spPr bwMode="auto">
            <a:xfrm rot="5400000" flipH="1" flipV="1">
              <a:off x="2246127" y="3014861"/>
              <a:ext cx="257175" cy="171450"/>
            </a:xfrm>
            <a:prstGeom prst="straightConnector1">
              <a:avLst/>
            </a:prstGeom>
            <a:solidFill>
              <a:schemeClr val="accent1"/>
            </a:solidFill>
            <a:ln w="38100" cap="flat" cmpd="sng" algn="ctr">
              <a:solidFill>
                <a:srgbClr val="A50021"/>
              </a:solidFill>
              <a:prstDash val="solid"/>
              <a:round/>
              <a:headEnd type="none" w="sm" len="sm"/>
              <a:tailEnd type="arrow" w="med" len="med"/>
            </a:ln>
            <a:effectLst/>
          </p:spPr>
        </p:cxnSp>
        <p:cxnSp>
          <p:nvCxnSpPr>
            <p:cNvPr id="14" name="Straight Arrow Connector 13"/>
            <p:cNvCxnSpPr/>
            <p:nvPr/>
          </p:nvCxnSpPr>
          <p:spPr bwMode="auto">
            <a:xfrm flipV="1">
              <a:off x="2298514" y="2838649"/>
              <a:ext cx="542924" cy="390525"/>
            </a:xfrm>
            <a:prstGeom prst="straightConnector1">
              <a:avLst/>
            </a:prstGeom>
            <a:solidFill>
              <a:schemeClr val="accent1"/>
            </a:solidFill>
            <a:ln w="38100" cap="flat" cmpd="sng" algn="ctr">
              <a:solidFill>
                <a:srgbClr val="A50021"/>
              </a:solidFill>
              <a:prstDash val="solid"/>
              <a:round/>
              <a:headEnd type="none" w="sm" len="sm"/>
              <a:tailEnd type="arrow" w="med" len="med"/>
            </a:ln>
            <a:effectLst/>
          </p:spPr>
        </p:cxnSp>
        <p:cxnSp>
          <p:nvCxnSpPr>
            <p:cNvPr id="15" name="Straight Arrow Connector 14"/>
            <p:cNvCxnSpPr/>
            <p:nvPr/>
          </p:nvCxnSpPr>
          <p:spPr bwMode="auto">
            <a:xfrm flipV="1">
              <a:off x="2260414" y="3219649"/>
              <a:ext cx="638174" cy="9525"/>
            </a:xfrm>
            <a:prstGeom prst="straightConnector1">
              <a:avLst/>
            </a:prstGeom>
            <a:solidFill>
              <a:schemeClr val="accent1"/>
            </a:solidFill>
            <a:ln w="3175" cap="flat" cmpd="sng" algn="ctr">
              <a:solidFill>
                <a:schemeClr val="tx1">
                  <a:lumMod val="50000"/>
                </a:schemeClr>
              </a:solidFill>
              <a:prstDash val="solid"/>
              <a:round/>
              <a:headEnd type="none" w="sm" len="sm"/>
              <a:tailEnd type="arrow" w="sm" len="lg"/>
            </a:ln>
            <a:effectLst/>
          </p:spPr>
        </p:cxnSp>
      </p:grpSp>
      <p:grpSp>
        <p:nvGrpSpPr>
          <p:cNvPr id="26" name="Group 25"/>
          <p:cNvGrpSpPr/>
          <p:nvPr/>
        </p:nvGrpSpPr>
        <p:grpSpPr>
          <a:xfrm>
            <a:off x="7658100" y="1409700"/>
            <a:ext cx="990600" cy="927100"/>
            <a:chOff x="6032500" y="1625600"/>
            <a:chExt cx="546100" cy="571500"/>
          </a:xfrm>
        </p:grpSpPr>
        <p:sp>
          <p:nvSpPr>
            <p:cNvPr id="17" name="Oval 16"/>
            <p:cNvSpPr/>
            <p:nvPr/>
          </p:nvSpPr>
          <p:spPr bwMode="auto">
            <a:xfrm>
              <a:off x="6032500" y="1638300"/>
              <a:ext cx="76200" cy="76200"/>
            </a:xfrm>
            <a:prstGeom prst="ellipse">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8" name="Oval 17"/>
            <p:cNvSpPr/>
            <p:nvPr/>
          </p:nvSpPr>
          <p:spPr bwMode="auto">
            <a:xfrm>
              <a:off x="6184900" y="1790700"/>
              <a:ext cx="76200" cy="76200"/>
            </a:xfrm>
            <a:prstGeom prst="ellipse">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9" name="Oval 18"/>
            <p:cNvSpPr/>
            <p:nvPr/>
          </p:nvSpPr>
          <p:spPr bwMode="auto">
            <a:xfrm>
              <a:off x="6337300" y="1943100"/>
              <a:ext cx="76200" cy="76200"/>
            </a:xfrm>
            <a:prstGeom prst="ellipse">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0" name="Oval 19"/>
            <p:cNvSpPr/>
            <p:nvPr/>
          </p:nvSpPr>
          <p:spPr bwMode="auto">
            <a:xfrm>
              <a:off x="6489700" y="2095500"/>
              <a:ext cx="76200" cy="76200"/>
            </a:xfrm>
            <a:prstGeom prst="ellipse">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21" name="Oval 20"/>
            <p:cNvSpPr/>
            <p:nvPr/>
          </p:nvSpPr>
          <p:spPr bwMode="auto">
            <a:xfrm>
              <a:off x="6350000" y="1765300"/>
              <a:ext cx="76200" cy="76200"/>
            </a:xfrm>
            <a:prstGeom prst="ellipse">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cxnSp>
          <p:nvCxnSpPr>
            <p:cNvPr id="22" name="Straight Connector 21"/>
            <p:cNvCxnSpPr/>
            <p:nvPr/>
          </p:nvCxnSpPr>
          <p:spPr bwMode="auto">
            <a:xfrm rot="16200000" flipH="1">
              <a:off x="6019800" y="1638300"/>
              <a:ext cx="571500" cy="546100"/>
            </a:xfrm>
            <a:prstGeom prst="line">
              <a:avLst/>
            </a:prstGeom>
            <a:solidFill>
              <a:schemeClr val="accent1"/>
            </a:solidFill>
            <a:ln w="3175" cap="flat" cmpd="sng" algn="ctr">
              <a:solidFill>
                <a:schemeClr val="tx1"/>
              </a:solidFill>
              <a:prstDash val="sysDot"/>
              <a:round/>
              <a:headEnd type="none" w="sm" len="sm"/>
              <a:tailEnd type="none" w="med" len="med"/>
            </a:ln>
            <a:effectLst/>
          </p:spPr>
        </p:cxnSp>
      </p:grpSp>
      <p:pic>
        <p:nvPicPr>
          <p:cNvPr id="25" name="Picture 24" descr="shutterstock_104520869.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654300" y="1489948"/>
            <a:ext cx="850900" cy="56904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Footer Placeholder 4"/>
          <p:cNvSpPr>
            <a:spLocks noGrp="1"/>
          </p:cNvSpPr>
          <p:nvPr>
            <p:ph type="ftr" sz="quarter" idx="11"/>
          </p:nvPr>
        </p:nvSpPr>
        <p:spPr>
          <a:noFill/>
        </p:spPr>
        <p:txBody>
          <a:bodyPr/>
          <a:lstStyle/>
          <a:p>
            <a:r>
              <a:rPr lang="en-US" smtClean="0"/>
              <a:t>(c) 2016, C. Faloutsos</a:t>
            </a:r>
            <a:endParaRPr lang="en-US"/>
          </a:p>
        </p:txBody>
      </p:sp>
      <p:sp>
        <p:nvSpPr>
          <p:cNvPr id="242691" name="Slide Number Placeholder 5"/>
          <p:cNvSpPr>
            <a:spLocks noGrp="1"/>
          </p:cNvSpPr>
          <p:nvPr>
            <p:ph type="sldNum" sz="quarter" idx="12"/>
          </p:nvPr>
        </p:nvSpPr>
        <p:spPr>
          <a:noFill/>
        </p:spPr>
        <p:txBody>
          <a:bodyPr/>
          <a:lstStyle/>
          <a:p>
            <a:fld id="{356DA69E-4F80-CD45-87D2-1F9372FA5381}" type="slidenum">
              <a:rPr lang="en-US" smtClean="0"/>
              <a:pPr/>
              <a:t>77</a:t>
            </a:fld>
            <a:endParaRPr lang="en-US" smtClean="0"/>
          </a:p>
        </p:txBody>
      </p:sp>
      <p:sp>
        <p:nvSpPr>
          <p:cNvPr id="242692" name="Rectangle 2"/>
          <p:cNvSpPr>
            <a:spLocks noGrp="1" noChangeArrowheads="1"/>
          </p:cNvSpPr>
          <p:nvPr>
            <p:ph type="title"/>
          </p:nvPr>
        </p:nvSpPr>
        <p:spPr/>
        <p:txBody>
          <a:bodyPr/>
          <a:lstStyle/>
          <a:p>
            <a:r>
              <a:rPr lang="en-US" dirty="0" smtClean="0">
                <a:ea typeface="ＭＳ Ｐゴシック" charset="-128"/>
                <a:cs typeface="ＭＳ Ｐゴシック" charset="-128"/>
              </a:rPr>
              <a:t>CONCLUSION#2 – tensors</a:t>
            </a:r>
            <a:endParaRPr lang="en-US" dirty="0">
              <a:ea typeface="ＭＳ Ｐゴシック" charset="-128"/>
              <a:cs typeface="ＭＳ Ｐゴシック" charset="-128"/>
            </a:endParaRPr>
          </a:p>
        </p:txBody>
      </p:sp>
      <p:sp>
        <p:nvSpPr>
          <p:cNvPr id="242693" name="Rectangle 3"/>
          <p:cNvSpPr>
            <a:spLocks noGrp="1" noChangeArrowheads="1"/>
          </p:cNvSpPr>
          <p:nvPr>
            <p:ph type="body" idx="1"/>
          </p:nvPr>
        </p:nvSpPr>
        <p:spPr>
          <a:xfrm>
            <a:off x="685800" y="1679575"/>
            <a:ext cx="7780338" cy="4305300"/>
          </a:xfrm>
        </p:spPr>
        <p:txBody>
          <a:bodyPr/>
          <a:lstStyle/>
          <a:p>
            <a:pPr>
              <a:lnSpc>
                <a:spcPct val="90000"/>
              </a:lnSpc>
              <a:spcBef>
                <a:spcPct val="50000"/>
              </a:spcBef>
            </a:pPr>
            <a:r>
              <a:rPr lang="en-US" dirty="0" smtClean="0">
                <a:ea typeface="ＭＳ Ｐゴシック" charset="-128"/>
                <a:cs typeface="ＭＳ Ｐゴシック" charset="-128"/>
              </a:rPr>
              <a:t>powerful tool</a:t>
            </a:r>
          </a:p>
        </p:txBody>
      </p:sp>
      <p:sp>
        <p:nvSpPr>
          <p:cNvPr id="242694" name="Date Placeholder 6"/>
          <p:cNvSpPr>
            <a:spLocks noGrp="1"/>
          </p:cNvSpPr>
          <p:nvPr>
            <p:ph type="dt" sz="quarter" idx="10"/>
          </p:nvPr>
        </p:nvSpPr>
        <p:spPr>
          <a:noFill/>
        </p:spPr>
        <p:txBody>
          <a:bodyPr/>
          <a:lstStyle/>
          <a:p>
            <a:r>
              <a:rPr lang="en-US" smtClean="0"/>
              <a:t>Google, Aug '16</a:t>
            </a:r>
            <a:endParaRPr lang="en-US"/>
          </a:p>
        </p:txBody>
      </p:sp>
      <p:grpSp>
        <p:nvGrpSpPr>
          <p:cNvPr id="2" name="Group 7"/>
          <p:cNvGrpSpPr>
            <a:grpSpLocks noChangeAspect="1"/>
          </p:cNvGrpSpPr>
          <p:nvPr/>
        </p:nvGrpSpPr>
        <p:grpSpPr>
          <a:xfrm>
            <a:off x="5861049" y="1813669"/>
            <a:ext cx="1720850" cy="1059549"/>
            <a:chOff x="1409700" y="3761003"/>
            <a:chExt cx="3441700" cy="2119097"/>
          </a:xfrm>
        </p:grpSpPr>
        <p:sp>
          <p:nvSpPr>
            <p:cNvPr id="9" name="Rectangle 8"/>
            <p:cNvSpPr>
              <a:spLocks noChangeArrowheads="1"/>
            </p:cNvSpPr>
            <p:nvPr/>
          </p:nvSpPr>
          <p:spPr bwMode="auto">
            <a:xfrm>
              <a:off x="3657600" y="4419600"/>
              <a:ext cx="46038" cy="1422400"/>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10" name="Rectangle 9"/>
            <p:cNvSpPr>
              <a:spLocks noChangeArrowheads="1"/>
            </p:cNvSpPr>
            <p:nvPr/>
          </p:nvSpPr>
          <p:spPr bwMode="auto">
            <a:xfrm>
              <a:off x="1422400" y="4419600"/>
              <a:ext cx="990600" cy="1422400"/>
            </a:xfrm>
            <a:prstGeom prst="rect">
              <a:avLst/>
            </a:prstGeom>
            <a:noFill/>
            <a:ln w="28575">
              <a:solidFill>
                <a:schemeClr val="tx1"/>
              </a:solidFill>
              <a:round/>
              <a:headEnd type="none" w="sm" len="sm"/>
              <a:tailEnd type="triangle" w="med" len="med"/>
            </a:ln>
          </p:spPr>
          <p:txBody>
            <a:bodyPr wrap="none" anchor="ctr">
              <a:prstTxWarp prst="textNoShape">
                <a:avLst/>
              </a:prstTxWarp>
            </a:bodyPr>
            <a:lstStyle/>
            <a:p>
              <a:endParaRPr lang="en-US"/>
            </a:p>
          </p:txBody>
        </p:sp>
        <p:sp>
          <p:nvSpPr>
            <p:cNvPr id="11" name="Rectangle 10"/>
            <p:cNvSpPr/>
            <p:nvPr/>
          </p:nvSpPr>
          <p:spPr bwMode="auto">
            <a:xfrm>
              <a:off x="1435100" y="4432300"/>
              <a:ext cx="6096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sp>
          <p:nvSpPr>
            <p:cNvPr id="12" name="Rectangle 11"/>
            <p:cNvSpPr/>
            <p:nvPr/>
          </p:nvSpPr>
          <p:spPr bwMode="auto">
            <a:xfrm>
              <a:off x="2082800" y="4940300"/>
              <a:ext cx="101600" cy="4699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3" name="Rectangle 12"/>
            <p:cNvSpPr/>
            <p:nvPr/>
          </p:nvSpPr>
          <p:spPr bwMode="auto">
            <a:xfrm>
              <a:off x="2184400" y="5626100"/>
              <a:ext cx="215900" cy="127000"/>
            </a:xfrm>
            <a:prstGeom prst="rect">
              <a:avLst/>
            </a:prstGeom>
            <a:solidFill>
              <a:srgbClr val="FF33CC"/>
            </a:solidFill>
            <a:ln w="3175" cap="flat" cmpd="sng" algn="ctr">
              <a:solidFill>
                <a:srgbClr val="FF33CC"/>
              </a:solidFill>
              <a:prstDash val="solid"/>
              <a:round/>
              <a:headEnd type="none" w="sm" len="sm"/>
              <a:tailEnd type="none" w="med" len="med"/>
            </a:ln>
            <a:effectLst/>
          </p:spPr>
          <p:txBody>
            <a:bodyPr rtlCol="0" anchor="ctr"/>
            <a:lstStyle/>
            <a:p>
              <a:pPr algn="ctr"/>
              <a:endParaRPr lang="en-US"/>
            </a:p>
          </p:txBody>
        </p:sp>
        <p:sp>
          <p:nvSpPr>
            <p:cNvPr id="14" name="Rectangle 13"/>
            <p:cNvSpPr/>
            <p:nvPr/>
          </p:nvSpPr>
          <p:spPr bwMode="auto">
            <a:xfrm>
              <a:off x="3644900" y="4419600"/>
              <a:ext cx="762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nvGrpSpPr>
            <p:cNvPr id="3" name="Group 37"/>
            <p:cNvGrpSpPr/>
            <p:nvPr/>
          </p:nvGrpSpPr>
          <p:grpSpPr>
            <a:xfrm>
              <a:off x="3873500" y="4356100"/>
              <a:ext cx="977900" cy="50799"/>
              <a:chOff x="3873500" y="4356100"/>
              <a:chExt cx="977900" cy="50799"/>
            </a:xfrm>
          </p:grpSpPr>
          <p:sp>
            <p:nvSpPr>
              <p:cNvPr id="22"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24" name="Rectangle 23"/>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sp>
          <p:nvSpPr>
            <p:cNvPr id="16" name="TextBox 15"/>
            <p:cNvSpPr txBox="1"/>
            <p:nvPr/>
          </p:nvSpPr>
          <p:spPr>
            <a:xfrm>
              <a:off x="3026844" y="4445001"/>
              <a:ext cx="379382" cy="492444"/>
            </a:xfrm>
            <a:prstGeom prst="rect">
              <a:avLst/>
            </a:prstGeom>
            <a:noFill/>
          </p:spPr>
          <p:txBody>
            <a:bodyPr wrap="none" rtlCol="0">
              <a:spAutoFit/>
            </a:bodyPr>
            <a:lstStyle/>
            <a:p>
              <a:r>
                <a:rPr lang="en-US" dirty="0" smtClean="0"/>
                <a:t>=</a:t>
              </a:r>
              <a:endParaRPr lang="en-US" dirty="0"/>
            </a:p>
          </p:txBody>
        </p:sp>
        <p:sp>
          <p:nvSpPr>
            <p:cNvPr id="17" name="Parallelogram 16"/>
            <p:cNvSpPr/>
            <p:nvPr/>
          </p:nvSpPr>
          <p:spPr bwMode="auto">
            <a:xfrm>
              <a:off x="1409700" y="3949700"/>
              <a:ext cx="1473200" cy="431800"/>
            </a:xfrm>
            <a:prstGeom prst="parallelogram">
              <a:avLst>
                <a:gd name="adj" fmla="val 95588"/>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8" name="Parallelogram 17"/>
            <p:cNvSpPr/>
            <p:nvPr/>
          </p:nvSpPr>
          <p:spPr bwMode="auto">
            <a:xfrm rot="5400000" flipV="1">
              <a:off x="1689100" y="4699000"/>
              <a:ext cx="1917700" cy="444500"/>
            </a:xfrm>
            <a:prstGeom prst="parallelogram">
              <a:avLst>
                <a:gd name="adj" fmla="val 98007"/>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grpSp>
          <p:nvGrpSpPr>
            <p:cNvPr id="4" name="Group 38"/>
            <p:cNvGrpSpPr/>
            <p:nvPr/>
          </p:nvGrpSpPr>
          <p:grpSpPr>
            <a:xfrm rot="18634327">
              <a:off x="3582932" y="4035585"/>
              <a:ext cx="625012" cy="75847"/>
              <a:chOff x="3873500" y="4356100"/>
              <a:chExt cx="977900" cy="50799"/>
            </a:xfrm>
          </p:grpSpPr>
          <p:sp>
            <p:nvSpPr>
              <p:cNvPr id="20"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21" name="Rectangle 20"/>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grpSp>
      <p:grpSp>
        <p:nvGrpSpPr>
          <p:cNvPr id="25" name="Group 24"/>
          <p:cNvGrpSpPr/>
          <p:nvPr/>
        </p:nvGrpSpPr>
        <p:grpSpPr>
          <a:xfrm>
            <a:off x="954952" y="3606800"/>
            <a:ext cx="7376248" cy="2009684"/>
            <a:chOff x="281852" y="3298074"/>
            <a:chExt cx="8689400" cy="2445410"/>
          </a:xfrm>
        </p:grpSpPr>
        <p:pic>
          <p:nvPicPr>
            <p:cNvPr id="26" name="Picture 2" descr="C:\Users\maraujo\Dropbox\acomp_heavy5star.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1852" y="3659656"/>
              <a:ext cx="2762684" cy="207201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C:\Users\maraujo\Dropbox\bcomp_heavy5star.pn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899064" y="3647840"/>
              <a:ext cx="2794191" cy="209564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C:\Users\maraujo\Dropbox\ccomp_1.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618452" y="3864769"/>
              <a:ext cx="3352800" cy="186690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152688" y="3298074"/>
              <a:ext cx="928459" cy="369332"/>
            </a:xfrm>
            <a:prstGeom prst="rect">
              <a:avLst/>
            </a:prstGeom>
            <a:noFill/>
          </p:spPr>
          <p:txBody>
            <a:bodyPr wrap="none" rtlCol="0">
              <a:spAutoFit/>
            </a:bodyPr>
            <a:lstStyle/>
            <a:p>
              <a:pPr defTabSz="457200" fontAlgn="base">
                <a:spcBef>
                  <a:spcPct val="0"/>
                </a:spcBef>
                <a:spcAft>
                  <a:spcPct val="0"/>
                </a:spcAft>
              </a:pPr>
              <a:r>
                <a:rPr lang="pt-PT" dirty="0">
                  <a:solidFill>
                    <a:prstClr val="black"/>
                  </a:solidFill>
                  <a:latin typeface="Arial" charset="0"/>
                  <a:ea typeface="ＭＳ Ｐゴシック" charset="0"/>
                </a:rPr>
                <a:t>1 caller</a:t>
              </a:r>
              <a:endParaRPr lang="en-US" dirty="0">
                <a:solidFill>
                  <a:prstClr val="black"/>
                </a:solidFill>
                <a:latin typeface="Arial" charset="0"/>
                <a:ea typeface="ＭＳ Ｐゴシック" charset="0"/>
              </a:endParaRPr>
            </a:p>
          </p:txBody>
        </p:sp>
        <p:sp>
          <p:nvSpPr>
            <p:cNvPr id="30" name="TextBox 29"/>
            <p:cNvSpPr txBox="1"/>
            <p:nvPr/>
          </p:nvSpPr>
          <p:spPr>
            <a:xfrm>
              <a:off x="3741169" y="3298074"/>
              <a:ext cx="1313180" cy="369332"/>
            </a:xfrm>
            <a:prstGeom prst="rect">
              <a:avLst/>
            </a:prstGeom>
            <a:noFill/>
          </p:spPr>
          <p:txBody>
            <a:bodyPr wrap="none" rtlCol="0">
              <a:spAutoFit/>
            </a:bodyPr>
            <a:lstStyle/>
            <a:p>
              <a:pPr defTabSz="457200" fontAlgn="base">
                <a:spcBef>
                  <a:spcPct val="0"/>
                </a:spcBef>
                <a:spcAft>
                  <a:spcPct val="0"/>
                </a:spcAft>
              </a:pPr>
              <a:r>
                <a:rPr lang="pt-PT" dirty="0">
                  <a:solidFill>
                    <a:prstClr val="black"/>
                  </a:solidFill>
                  <a:latin typeface="Arial" charset="0"/>
                  <a:ea typeface="ＭＳ Ｐゴシック" charset="0"/>
                </a:rPr>
                <a:t>5 receivers</a:t>
              </a:r>
              <a:endParaRPr lang="en-US" dirty="0">
                <a:solidFill>
                  <a:prstClr val="black"/>
                </a:solidFill>
                <a:latin typeface="Arial" charset="0"/>
                <a:ea typeface="ＭＳ Ｐゴシック" charset="0"/>
              </a:endParaRPr>
            </a:p>
          </p:txBody>
        </p:sp>
        <p:sp>
          <p:nvSpPr>
            <p:cNvPr id="31" name="TextBox 30"/>
            <p:cNvSpPr txBox="1"/>
            <p:nvPr/>
          </p:nvSpPr>
          <p:spPr>
            <a:xfrm>
              <a:off x="6362421" y="3298074"/>
              <a:ext cx="1890261" cy="369332"/>
            </a:xfrm>
            <a:prstGeom prst="rect">
              <a:avLst/>
            </a:prstGeom>
            <a:noFill/>
          </p:spPr>
          <p:txBody>
            <a:bodyPr wrap="none" rtlCol="0">
              <a:spAutoFit/>
            </a:bodyPr>
            <a:lstStyle/>
            <a:p>
              <a:pPr defTabSz="457200" fontAlgn="base">
                <a:spcBef>
                  <a:spcPct val="0"/>
                </a:spcBef>
                <a:spcAft>
                  <a:spcPct val="0"/>
                </a:spcAft>
              </a:pPr>
              <a:r>
                <a:rPr lang="pt-PT" dirty="0">
                  <a:solidFill>
                    <a:prstClr val="black"/>
                  </a:solidFill>
                  <a:latin typeface="Arial" charset="0"/>
                  <a:ea typeface="ＭＳ Ｐゴシック" charset="0"/>
                </a:rPr>
                <a:t>4 days of activity</a:t>
              </a:r>
              <a:endParaRPr lang="en-US" dirty="0">
                <a:solidFill>
                  <a:prstClr val="black"/>
                </a:solidFill>
                <a:latin typeface="Arial" charset="0"/>
                <a:ea typeface="ＭＳ Ｐゴシック" charset="0"/>
              </a:endParaRPr>
            </a:p>
          </p:txBody>
        </p:sp>
        <p:sp>
          <p:nvSpPr>
            <p:cNvPr id="32" name="Rectangle 31"/>
            <p:cNvSpPr/>
            <p:nvPr/>
          </p:nvSpPr>
          <p:spPr bwMode="auto">
            <a:xfrm>
              <a:off x="2082800" y="4114800"/>
              <a:ext cx="58419" cy="1130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33" name="Rectangle 32"/>
            <p:cNvSpPr/>
            <p:nvPr/>
          </p:nvSpPr>
          <p:spPr bwMode="auto">
            <a:xfrm>
              <a:off x="3543300" y="4140200"/>
              <a:ext cx="58419" cy="1130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34" name="Rectangle 33"/>
            <p:cNvSpPr/>
            <p:nvPr/>
          </p:nvSpPr>
          <p:spPr bwMode="auto">
            <a:xfrm>
              <a:off x="4787900" y="4140200"/>
              <a:ext cx="58419" cy="1130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35" name="Rectangle 34"/>
            <p:cNvSpPr/>
            <p:nvPr/>
          </p:nvSpPr>
          <p:spPr bwMode="auto">
            <a:xfrm>
              <a:off x="4914900" y="4140200"/>
              <a:ext cx="58419" cy="1130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36" name="Rectangle 35"/>
            <p:cNvSpPr/>
            <p:nvPr/>
          </p:nvSpPr>
          <p:spPr bwMode="auto">
            <a:xfrm>
              <a:off x="4648200" y="4127500"/>
              <a:ext cx="58419" cy="1130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37" name="Rectangle 36"/>
            <p:cNvSpPr/>
            <p:nvPr/>
          </p:nvSpPr>
          <p:spPr bwMode="auto">
            <a:xfrm>
              <a:off x="3708400" y="4127500"/>
              <a:ext cx="58419" cy="1130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38" name="Freeform 37"/>
            <p:cNvSpPr/>
            <p:nvPr/>
          </p:nvSpPr>
          <p:spPr bwMode="auto">
            <a:xfrm>
              <a:off x="6079067" y="4656667"/>
              <a:ext cx="1337733" cy="829733"/>
            </a:xfrm>
            <a:custGeom>
              <a:avLst/>
              <a:gdLst>
                <a:gd name="connsiteX0" fmla="*/ 0 w 1337733"/>
                <a:gd name="connsiteY0" fmla="*/ 812800 h 829733"/>
                <a:gd name="connsiteX1" fmla="*/ 440266 w 1337733"/>
                <a:gd name="connsiteY1" fmla="*/ 118533 h 829733"/>
                <a:gd name="connsiteX2" fmla="*/ 711200 w 1337733"/>
                <a:gd name="connsiteY2" fmla="*/ 0 h 829733"/>
                <a:gd name="connsiteX3" fmla="*/ 1066800 w 1337733"/>
                <a:gd name="connsiteY3" fmla="*/ 84666 h 829733"/>
                <a:gd name="connsiteX4" fmla="*/ 1337733 w 1337733"/>
                <a:gd name="connsiteY4" fmla="*/ 829733 h 829733"/>
                <a:gd name="connsiteX5" fmla="*/ 1337733 w 1337733"/>
                <a:gd name="connsiteY5" fmla="*/ 829733 h 82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7733" h="829733">
                  <a:moveTo>
                    <a:pt x="0" y="812800"/>
                  </a:moveTo>
                  <a:lnTo>
                    <a:pt x="440266" y="118533"/>
                  </a:lnTo>
                  <a:lnTo>
                    <a:pt x="711200" y="0"/>
                  </a:lnTo>
                  <a:lnTo>
                    <a:pt x="1066800" y="84666"/>
                  </a:lnTo>
                  <a:lnTo>
                    <a:pt x="1337733" y="829733"/>
                  </a:lnTo>
                  <a:lnTo>
                    <a:pt x="1337733" y="829733"/>
                  </a:lnTo>
                </a:path>
              </a:pathLst>
            </a:custGeom>
            <a:noFill/>
            <a:ln w="76200" cap="flat" cmpd="sng" algn="ctr">
              <a:solidFill>
                <a:srgbClr val="FF6600"/>
              </a:solidFill>
              <a:prstDash val="solid"/>
              <a:round/>
              <a:headEnd type="none" w="sm" len="sm"/>
              <a:tailEnd type="none" w="med" len="med"/>
            </a:ln>
            <a:effectLst/>
          </p:spPr>
          <p:txBody>
            <a:bodyPr rtlCol="0" anchor="ctr"/>
            <a:lstStyle/>
            <a:p>
              <a:pPr algn="ctr"/>
              <a:endParaRPr lang="en-US"/>
            </a:p>
          </p:txBody>
        </p:sp>
      </p:grpSp>
    </p:spTree>
    <p:extLst>
      <p:ext uri="{BB962C8B-B14F-4D97-AF65-F5344CB8AC3E}">
        <p14:creationId xmlns:p14="http://schemas.microsoft.com/office/powerpoint/2010/main" val="27143617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Conclusion#3</a:t>
            </a:r>
            <a:endParaRPr lang="en-US" dirty="0"/>
          </a:p>
        </p:txBody>
      </p:sp>
      <p:sp>
        <p:nvSpPr>
          <p:cNvPr id="3" name="Content Placeholder 2"/>
          <p:cNvSpPr>
            <a:spLocks noGrp="1"/>
          </p:cNvSpPr>
          <p:nvPr>
            <p:ph idx="1"/>
          </p:nvPr>
        </p:nvSpPr>
        <p:spPr/>
        <p:txBody>
          <a:bodyPr/>
          <a:lstStyle/>
          <a:p>
            <a:r>
              <a:rPr lang="en-US" dirty="0" smtClean="0"/>
              <a:t>Different footprints of real </a:t>
            </a:r>
            <a:r>
              <a:rPr lang="en-US" dirty="0" err="1" smtClean="0"/>
              <a:t>vs</a:t>
            </a:r>
            <a:r>
              <a:rPr lang="en-US" dirty="0" smtClean="0"/>
              <a:t> ‘robot’ users</a:t>
            </a:r>
            <a:endParaRPr lang="en-US" dirty="0"/>
          </a:p>
        </p:txBody>
      </p:sp>
      <p:sp>
        <p:nvSpPr>
          <p:cNvPr id="4" name="Date Placeholder 3"/>
          <p:cNvSpPr>
            <a:spLocks noGrp="1"/>
          </p:cNvSpPr>
          <p:nvPr>
            <p:ph type="dt" sz="half" idx="10"/>
          </p:nvPr>
        </p:nvSpPr>
        <p:spPr/>
        <p:txBody>
          <a:bodyPr/>
          <a:lstStyle/>
          <a:p>
            <a:pPr>
              <a:defRPr/>
            </a:pPr>
            <a:r>
              <a:rPr lang="en-US" smtClean="0"/>
              <a:t>Google, Aug '16</a:t>
            </a:r>
            <a:endParaRPr lang="en-US"/>
          </a:p>
        </p:txBody>
      </p:sp>
      <p:sp>
        <p:nvSpPr>
          <p:cNvPr id="5" name="Footer Placeholder 4"/>
          <p:cNvSpPr>
            <a:spLocks noGrp="1"/>
          </p:cNvSpPr>
          <p:nvPr>
            <p:ph type="ftr" sz="quarter" idx="11"/>
          </p:nvPr>
        </p:nvSpPr>
        <p:spPr/>
        <p:txBody>
          <a:bodyPr/>
          <a:lstStyle/>
          <a:p>
            <a:pPr>
              <a:defRPr/>
            </a:pPr>
            <a:r>
              <a:rPr lang="en-US" smtClean="0"/>
              <a:t>(c) 2016,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78</a:t>
            </a:fld>
            <a:endParaRPr lang="en-US"/>
          </a:p>
        </p:txBody>
      </p:sp>
      <p:grpSp>
        <p:nvGrpSpPr>
          <p:cNvPr id="7" name="Group 6"/>
          <p:cNvGrpSpPr>
            <a:grpSpLocks noChangeAspect="1"/>
          </p:cNvGrpSpPr>
          <p:nvPr/>
        </p:nvGrpSpPr>
        <p:grpSpPr>
          <a:xfrm>
            <a:off x="1724033" y="2474926"/>
            <a:ext cx="5865735" cy="3303627"/>
            <a:chOff x="-3175" y="1382713"/>
            <a:chExt cx="8689975" cy="4894262"/>
          </a:xfrm>
        </p:grpSpPr>
        <p:pic>
          <p:nvPicPr>
            <p:cNvPr id="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4200" y="1382713"/>
              <a:ext cx="81026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300" y="3990975"/>
              <a:ext cx="80137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7"/>
            <p:cNvSpPr txBox="1">
              <a:spLocks noChangeArrowheads="1"/>
            </p:cNvSpPr>
            <p:nvPr/>
          </p:nvSpPr>
          <p:spPr bwMode="auto">
            <a:xfrm>
              <a:off x="8007350" y="3276600"/>
              <a:ext cx="62865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600">
                  <a:solidFill>
                    <a:schemeClr val="tx1"/>
                  </a:solidFill>
                  <a:latin typeface="Arial" charset="0"/>
                  <a:ea typeface="ＭＳ Ｐゴシック" charset="0"/>
                </a:defRPr>
              </a:lvl9pPr>
            </a:lstStyle>
            <a:p>
              <a:pPr algn="ctr" eaLnBrk="1" hangingPunct="1"/>
              <a:r>
                <a:rPr lang="en-US"/>
                <a:t>log</a:t>
              </a:r>
            </a:p>
          </p:txBody>
        </p:sp>
        <p:sp>
          <p:nvSpPr>
            <p:cNvPr id="11" name="TextBox 8"/>
            <p:cNvSpPr txBox="1">
              <a:spLocks noChangeArrowheads="1"/>
            </p:cNvSpPr>
            <p:nvPr/>
          </p:nvSpPr>
          <p:spPr bwMode="auto">
            <a:xfrm>
              <a:off x="-3175" y="1663700"/>
              <a:ext cx="100488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600">
                  <a:solidFill>
                    <a:schemeClr val="tx1"/>
                  </a:solidFill>
                  <a:latin typeface="Arial" charset="0"/>
                  <a:ea typeface="ＭＳ Ｐゴシック" charset="0"/>
                  <a:cs typeface="ＭＳ Ｐゴシック" charset="0"/>
                </a:defRPr>
              </a:lvl1pPr>
              <a:lvl2pPr marL="742950" indent="-285750" eaLnBrk="0" hangingPunct="0">
                <a:defRPr kumimoji="1" sz="2600">
                  <a:solidFill>
                    <a:schemeClr val="tx1"/>
                  </a:solidFill>
                  <a:latin typeface="Arial" charset="0"/>
                  <a:ea typeface="ＭＳ Ｐゴシック" charset="0"/>
                </a:defRPr>
              </a:lvl2pPr>
              <a:lvl3pPr marL="1143000" indent="-228600" eaLnBrk="0" hangingPunct="0">
                <a:defRPr kumimoji="1" sz="2600">
                  <a:solidFill>
                    <a:schemeClr val="tx1"/>
                  </a:solidFill>
                  <a:latin typeface="Arial" charset="0"/>
                  <a:ea typeface="ＭＳ Ｐゴシック" charset="0"/>
                </a:defRPr>
              </a:lvl3pPr>
              <a:lvl4pPr marL="1600200" indent="-228600" eaLnBrk="0" hangingPunct="0">
                <a:defRPr kumimoji="1" sz="2600">
                  <a:solidFill>
                    <a:schemeClr val="tx1"/>
                  </a:solidFill>
                  <a:latin typeface="Arial" charset="0"/>
                  <a:ea typeface="ＭＳ Ｐゴシック" charset="0"/>
                </a:defRPr>
              </a:lvl4pPr>
              <a:lvl5pPr marL="2057400" indent="-228600" eaLnBrk="0" hangingPunct="0">
                <a:defRPr kumimoji="1" sz="26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6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6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6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600">
                  <a:solidFill>
                    <a:schemeClr val="tx1"/>
                  </a:solidFill>
                  <a:latin typeface="Arial" charset="0"/>
                  <a:ea typeface="ＭＳ Ｐゴシック" charset="0"/>
                </a:defRPr>
              </a:lvl9pPr>
            </a:lstStyle>
            <a:p>
              <a:pPr algn="ctr" eaLnBrk="1" hangingPunct="1"/>
              <a:r>
                <a:rPr lang="en-US"/>
                <a:t>linear</a:t>
              </a:r>
            </a:p>
          </p:txBody>
        </p:sp>
        <p:cxnSp>
          <p:nvCxnSpPr>
            <p:cNvPr id="12" name="Straight Arrow Connector 10"/>
            <p:cNvCxnSpPr>
              <a:cxnSpLocks noChangeShapeType="1"/>
            </p:cNvCxnSpPr>
            <p:nvPr/>
          </p:nvCxnSpPr>
          <p:spPr bwMode="auto">
            <a:xfrm flipV="1">
              <a:off x="355600" y="2247900"/>
              <a:ext cx="0" cy="508000"/>
            </a:xfrm>
            <a:prstGeom prst="straightConnector1">
              <a:avLst/>
            </a:prstGeom>
            <a:noFill/>
            <a:ln w="3175">
              <a:solidFill>
                <a:schemeClr val="tx1"/>
              </a:solidFill>
              <a:round/>
              <a:headEnd type="none" w="sm" len="sm"/>
              <a:tailEnd type="arrow" w="med" len="med"/>
            </a:ln>
            <a:extLst>
              <a:ext uri="{909E8E84-426E-40dd-AFC4-6F175D3DCCD1}">
                <a14:hiddenFill xmlns:a14="http://schemas.microsoft.com/office/drawing/2010/main">
                  <a:noFill/>
                </a14:hiddenFill>
              </a:ext>
            </a:extLst>
          </p:spPr>
        </p:cxnSp>
        <p:cxnSp>
          <p:nvCxnSpPr>
            <p:cNvPr id="13" name="Straight Arrow Connector 12"/>
            <p:cNvCxnSpPr>
              <a:cxnSpLocks noChangeShapeType="1"/>
            </p:cNvCxnSpPr>
            <p:nvPr/>
          </p:nvCxnSpPr>
          <p:spPr bwMode="auto">
            <a:xfrm>
              <a:off x="7099300" y="3759200"/>
              <a:ext cx="660400" cy="0"/>
            </a:xfrm>
            <a:prstGeom prst="straightConnector1">
              <a:avLst/>
            </a:prstGeom>
            <a:noFill/>
            <a:ln w="3175">
              <a:solidFill>
                <a:schemeClr val="tx1"/>
              </a:solidFill>
              <a:round/>
              <a:headEnd type="none" w="sm" len="sm"/>
              <a:tailEnd type="arrow" w="med" len="med"/>
            </a:ln>
            <a:extLst>
              <a:ext uri="{909E8E84-426E-40dd-AFC4-6F175D3DCCD1}">
                <a14:hiddenFill xmlns:a14="http://schemas.microsoft.com/office/drawing/2010/main">
                  <a:noFill/>
                </a14:hiddenFill>
              </a:ext>
            </a:extLst>
          </p:spPr>
        </p:cxnSp>
      </p:grpSp>
    </p:spTree>
  </p:cSld>
  <p:clrMapOvr>
    <a:masterClrMapping/>
  </p:clrMapOvr>
  <p:transition xmlns:p14="http://schemas.microsoft.com/office/powerpoint/2010/mai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Footer Placeholder 4"/>
          <p:cNvSpPr>
            <a:spLocks noGrp="1"/>
          </p:cNvSpPr>
          <p:nvPr>
            <p:ph type="ftr" sz="quarter" idx="11"/>
          </p:nvPr>
        </p:nvSpPr>
        <p:spPr>
          <a:noFill/>
        </p:spPr>
        <p:txBody>
          <a:bodyPr/>
          <a:lstStyle/>
          <a:p>
            <a:r>
              <a:rPr lang="en-US" smtClean="0"/>
              <a:t>(c) 2016, C. Faloutsos</a:t>
            </a:r>
            <a:endParaRPr lang="en-US"/>
          </a:p>
        </p:txBody>
      </p:sp>
      <p:sp>
        <p:nvSpPr>
          <p:cNvPr id="244739" name="Slide Number Placeholder 5"/>
          <p:cNvSpPr>
            <a:spLocks noGrp="1"/>
          </p:cNvSpPr>
          <p:nvPr>
            <p:ph type="sldNum" sz="quarter" idx="12"/>
          </p:nvPr>
        </p:nvSpPr>
        <p:spPr>
          <a:noFill/>
        </p:spPr>
        <p:txBody>
          <a:bodyPr/>
          <a:lstStyle/>
          <a:p>
            <a:fld id="{3479E3C9-2890-A94B-9998-18433A6C6FC5}" type="slidenum">
              <a:rPr lang="en-US" smtClean="0"/>
              <a:pPr/>
              <a:t>79</a:t>
            </a:fld>
            <a:endParaRPr lang="en-US" smtClean="0"/>
          </a:p>
        </p:txBody>
      </p:sp>
      <p:sp>
        <p:nvSpPr>
          <p:cNvPr id="244740" name="Rectangle 2"/>
          <p:cNvSpPr>
            <a:spLocks noGrp="1" noChangeArrowheads="1"/>
          </p:cNvSpPr>
          <p:nvPr>
            <p:ph type="title"/>
          </p:nvPr>
        </p:nvSpPr>
        <p:spPr/>
        <p:txBody>
          <a:bodyPr/>
          <a:lstStyle/>
          <a:p>
            <a:r>
              <a:rPr lang="en-US">
                <a:ea typeface="ＭＳ Ｐゴシック" charset="-128"/>
                <a:cs typeface="ＭＳ Ｐゴシック" charset="-128"/>
              </a:rPr>
              <a:t>References</a:t>
            </a:r>
            <a:endParaRPr lang="en-US" sz="3600">
              <a:ea typeface="ＭＳ Ｐゴシック" charset="-128"/>
              <a:cs typeface="ＭＳ Ｐゴシック" charset="-128"/>
            </a:endParaRPr>
          </a:p>
        </p:txBody>
      </p:sp>
      <p:sp>
        <p:nvSpPr>
          <p:cNvPr id="244741" name="Rectangle 3"/>
          <p:cNvSpPr>
            <a:spLocks noGrp="1" noChangeArrowheads="1"/>
          </p:cNvSpPr>
          <p:nvPr>
            <p:ph type="body" idx="1"/>
          </p:nvPr>
        </p:nvSpPr>
        <p:spPr>
          <a:xfrm>
            <a:off x="685800" y="1447800"/>
            <a:ext cx="6515100" cy="4648200"/>
          </a:xfrm>
        </p:spPr>
        <p:txBody>
          <a:bodyPr/>
          <a:lstStyle/>
          <a:p>
            <a:r>
              <a:rPr lang="en-US" sz="2400" dirty="0" smtClean="0">
                <a:ea typeface="ＭＳ Ｐゴシック" charset="-128"/>
                <a:cs typeface="ＭＳ Ｐゴシック" charset="-128"/>
              </a:rPr>
              <a:t>D. </a:t>
            </a:r>
            <a:r>
              <a:rPr lang="en-US" sz="2400" dirty="0" err="1" smtClean="0">
                <a:ea typeface="ＭＳ Ｐゴシック" charset="-128"/>
                <a:cs typeface="ＭＳ Ｐゴシック" charset="-128"/>
              </a:rPr>
              <a:t>Chakrabarti</a:t>
            </a:r>
            <a:r>
              <a:rPr lang="en-US" sz="2400" dirty="0" smtClean="0">
                <a:ea typeface="ＭＳ Ｐゴシック" charset="-128"/>
                <a:cs typeface="ＭＳ Ｐゴシック" charset="-128"/>
              </a:rPr>
              <a:t>, C. </a:t>
            </a:r>
            <a:r>
              <a:rPr lang="en-US" sz="2400" dirty="0" err="1" smtClean="0">
                <a:ea typeface="ＭＳ Ｐゴシック" charset="-128"/>
                <a:cs typeface="ＭＳ Ｐゴシック" charset="-128"/>
              </a:rPr>
              <a:t>Faloutsos</a:t>
            </a:r>
            <a:r>
              <a:rPr lang="en-US" sz="2400" dirty="0" smtClean="0">
                <a:ea typeface="ＭＳ Ｐゴシック" charset="-128"/>
                <a:cs typeface="ＭＳ Ｐゴシック" charset="-128"/>
              </a:rPr>
              <a:t>: </a:t>
            </a:r>
            <a:r>
              <a:rPr lang="en-US" sz="2400" i="1" dirty="0" smtClean="0">
                <a:ea typeface="ＭＳ Ｐゴシック" charset="-128"/>
                <a:cs typeface="ＭＳ Ｐゴシック" charset="-128"/>
              </a:rPr>
              <a:t>Graph Mining – Laws, Tools and Case Studies</a:t>
            </a:r>
            <a:r>
              <a:rPr lang="en-US" sz="2400" dirty="0" smtClean="0">
                <a:ea typeface="ＭＳ Ｐゴシック" charset="-128"/>
                <a:cs typeface="ＭＳ Ｐゴシック" charset="-128"/>
              </a:rPr>
              <a:t>, Morgan Claypool 2012</a:t>
            </a:r>
          </a:p>
          <a:p>
            <a:r>
              <a:rPr lang="en-US" sz="2400" dirty="0" smtClean="0">
                <a:ea typeface="ＭＳ Ｐゴシック" charset="-128"/>
                <a:cs typeface="ＭＳ Ｐゴシック" charset="-128"/>
                <a:hlinkClick r:id="rId3"/>
              </a:rPr>
              <a:t>http://www.morganclaypool.com/doi/abs/10.2200/</a:t>
            </a:r>
            <a:r>
              <a:rPr lang="en-US" sz="2400" dirty="0" smtClean="0">
                <a:ea typeface="ＭＳ Ｐゴシック" charset="-128"/>
                <a:cs typeface="ＭＳ Ｐゴシック" charset="-128"/>
                <a:hlinkClick r:id="rId3"/>
              </a:rPr>
              <a:t>S00449ED1V01Y201209DMK006</a:t>
            </a:r>
            <a:endParaRPr lang="en-US" sz="2400" dirty="0" smtClean="0">
              <a:ea typeface="ＭＳ Ｐゴシック" charset="-128"/>
              <a:cs typeface="ＭＳ Ｐゴシック" charset="-128"/>
            </a:endParaRPr>
          </a:p>
          <a:p>
            <a:endParaRPr lang="en-US" sz="2400" dirty="0" smtClean="0">
              <a:ea typeface="ＭＳ Ｐゴシック" charset="-128"/>
              <a:cs typeface="ＭＳ Ｐゴシック" charset="-128"/>
            </a:endParaRPr>
          </a:p>
          <a:p>
            <a:endParaRPr lang="en-US" sz="2400" dirty="0">
              <a:ea typeface="ＭＳ Ｐゴシック" charset="-128"/>
              <a:cs typeface="ＭＳ Ｐゴシック" charset="-128"/>
            </a:endParaRPr>
          </a:p>
          <a:p>
            <a:r>
              <a:rPr lang="de-DE" sz="2400" i="1" dirty="0" smtClean="0"/>
              <a:t>Graph</a:t>
            </a:r>
            <a:r>
              <a:rPr lang="de-DE" sz="2400" i="1" dirty="0"/>
              <a:t>-</a:t>
            </a:r>
            <a:r>
              <a:rPr lang="de-DE" sz="2400" i="1" dirty="0" err="1"/>
              <a:t>based</a:t>
            </a:r>
            <a:r>
              <a:rPr lang="de-DE" sz="2400" i="1" dirty="0"/>
              <a:t> </a:t>
            </a:r>
            <a:r>
              <a:rPr lang="de-DE" sz="2400" i="1" dirty="0" err="1"/>
              <a:t>Anomaly</a:t>
            </a:r>
            <a:r>
              <a:rPr lang="de-DE" sz="2400" i="1" dirty="0"/>
              <a:t> </a:t>
            </a:r>
            <a:r>
              <a:rPr lang="de-DE" sz="2400" i="1" dirty="0" err="1"/>
              <a:t>Detection</a:t>
            </a:r>
            <a:r>
              <a:rPr lang="de-DE" sz="2400" i="1" dirty="0"/>
              <a:t> </a:t>
            </a:r>
            <a:r>
              <a:rPr lang="de-DE" sz="2400" i="1" dirty="0" err="1"/>
              <a:t>and</a:t>
            </a:r>
            <a:r>
              <a:rPr lang="de-DE" sz="2400" i="1" dirty="0"/>
              <a:t> Description: A </a:t>
            </a:r>
            <a:r>
              <a:rPr lang="de-DE" sz="2400" i="1" dirty="0" smtClean="0"/>
              <a:t>Survey</a:t>
            </a:r>
            <a:r>
              <a:rPr lang="de-DE" sz="2400" b="1" dirty="0" smtClean="0"/>
              <a:t>, </a:t>
            </a:r>
            <a:r>
              <a:rPr lang="de-DE" sz="2400" dirty="0" smtClean="0">
                <a:hlinkClick r:id="rId4"/>
              </a:rPr>
              <a:t>Leman </a:t>
            </a:r>
            <a:r>
              <a:rPr lang="de-DE" sz="2400" dirty="0">
                <a:hlinkClick r:id="rId4"/>
              </a:rPr>
              <a:t>Akoglu</a:t>
            </a:r>
            <a:r>
              <a:rPr lang="de-DE" sz="2400" dirty="0"/>
              <a:t>, </a:t>
            </a:r>
            <a:r>
              <a:rPr lang="de-DE" sz="2400" dirty="0">
                <a:hlinkClick r:id="rId5"/>
              </a:rPr>
              <a:t>Hanghang Tong</a:t>
            </a:r>
            <a:r>
              <a:rPr lang="de-DE" sz="2400" dirty="0"/>
              <a:t>, </a:t>
            </a:r>
            <a:r>
              <a:rPr lang="de-DE" sz="2400" dirty="0">
                <a:hlinkClick r:id="rId6"/>
              </a:rPr>
              <a:t>Danai </a:t>
            </a:r>
            <a:r>
              <a:rPr lang="de-DE" sz="2400" dirty="0" smtClean="0">
                <a:hlinkClick r:id="rId6"/>
              </a:rPr>
              <a:t>Koutra</a:t>
            </a:r>
            <a:endParaRPr lang="de-DE" sz="2400" dirty="0" smtClean="0"/>
          </a:p>
          <a:p>
            <a:r>
              <a:rPr lang="de-DE" sz="2400" dirty="0">
                <a:ea typeface="ＭＳ Ｐゴシック" charset="-128"/>
                <a:cs typeface="ＭＳ Ｐゴシック" charset="-128"/>
                <a:hlinkClick r:id="rId7"/>
              </a:rPr>
              <a:t>http://arxiv.org/abs/1404.4679</a:t>
            </a:r>
            <a:endParaRPr lang="de-DE" sz="2400" dirty="0">
              <a:ea typeface="ＭＳ Ｐゴシック" charset="-128"/>
              <a:cs typeface="ＭＳ Ｐゴシック" charset="-128"/>
            </a:endParaRPr>
          </a:p>
          <a:p>
            <a:endParaRPr lang="de-DE" sz="2400" dirty="0"/>
          </a:p>
          <a:p>
            <a:endParaRPr lang="en-US" sz="2800" dirty="0" smtClean="0">
              <a:ea typeface="ＭＳ Ｐゴシック" charset="-128"/>
              <a:cs typeface="ＭＳ Ｐゴシック" charset="-128"/>
            </a:endParaRPr>
          </a:p>
          <a:p>
            <a:endParaRPr lang="en-US" sz="2800" dirty="0" smtClean="0">
              <a:ea typeface="ＭＳ Ｐゴシック" charset="-128"/>
              <a:cs typeface="ＭＳ Ｐゴシック" charset="-128"/>
            </a:endParaRPr>
          </a:p>
        </p:txBody>
      </p:sp>
      <p:sp>
        <p:nvSpPr>
          <p:cNvPr id="244742" name="Date Placeholder 6"/>
          <p:cNvSpPr>
            <a:spLocks noGrp="1"/>
          </p:cNvSpPr>
          <p:nvPr>
            <p:ph type="dt" sz="quarter" idx="10"/>
          </p:nvPr>
        </p:nvSpPr>
        <p:spPr>
          <a:noFill/>
        </p:spPr>
        <p:txBody>
          <a:bodyPr/>
          <a:lstStyle/>
          <a:p>
            <a:r>
              <a:rPr lang="en-US" smtClean="0"/>
              <a:t>Google, Aug '16</a:t>
            </a:r>
            <a:endParaRPr lang="en-US"/>
          </a:p>
        </p:txBody>
      </p:sp>
      <p:pic>
        <p:nvPicPr>
          <p:cNvPr id="7" name="Picture 6" descr="41Bkb1jRAYL.jpg"/>
          <p:cNvPicPr>
            <a:picLocks noChangeAspect="1"/>
          </p:cNvPicPr>
          <p:nvPr/>
        </p:nvPicPr>
        <p:blipFill>
          <a:blip r:embed="rId8"/>
          <a:stretch>
            <a:fillRect/>
          </a:stretch>
        </p:blipFill>
        <p:spPr>
          <a:xfrm>
            <a:off x="7261528" y="1240409"/>
            <a:ext cx="1641171" cy="2036192"/>
          </a:xfrm>
          <a:prstGeom prst="rect">
            <a:avLst/>
          </a:prstGeom>
        </p:spPr>
      </p:pic>
    </p:spTree>
    <p:extLst>
      <p:ext uri="{BB962C8B-B14F-4D97-AF65-F5344CB8AC3E}">
        <p14:creationId xmlns:p14="http://schemas.microsoft.com/office/powerpoint/2010/main" val="30427562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Motivating problems</a:t>
            </a:r>
            <a:endParaRPr lang="en-US" dirty="0"/>
          </a:p>
        </p:txBody>
      </p:sp>
      <p:sp>
        <p:nvSpPr>
          <p:cNvPr id="3" name="Content Placeholder 2"/>
          <p:cNvSpPr>
            <a:spLocks noGrp="1"/>
          </p:cNvSpPr>
          <p:nvPr>
            <p:ph idx="1"/>
          </p:nvPr>
        </p:nvSpPr>
        <p:spPr/>
        <p:txBody>
          <a:bodyPr/>
          <a:lstStyle/>
          <a:p>
            <a:r>
              <a:rPr lang="en-US" dirty="0" smtClean="0"/>
              <a:t>P1: patterns? Fraud detection?</a:t>
            </a:r>
          </a:p>
          <a:p>
            <a:endParaRPr lang="en-US" dirty="0" smtClean="0"/>
          </a:p>
          <a:p>
            <a:r>
              <a:rPr lang="en-US" dirty="0" smtClean="0"/>
              <a:t>P2: patterns in time-evolving graphs / tensors</a:t>
            </a:r>
          </a:p>
          <a:p>
            <a:endParaRPr lang="en-US" dirty="0" smtClean="0"/>
          </a:p>
          <a:p>
            <a:endParaRPr lang="en-US" dirty="0" smtClean="0"/>
          </a:p>
          <a:p>
            <a:r>
              <a:rPr lang="en-US" dirty="0" smtClean="0"/>
              <a:t>P3: time sequences</a:t>
            </a:r>
          </a:p>
          <a:p>
            <a:endParaRPr lang="en-US" dirty="0" smtClean="0"/>
          </a:p>
          <a:p>
            <a:endParaRPr lang="en-US" dirty="0" smtClean="0"/>
          </a:p>
        </p:txBody>
      </p:sp>
      <p:sp>
        <p:nvSpPr>
          <p:cNvPr id="4" name="Date Placeholder 3"/>
          <p:cNvSpPr>
            <a:spLocks noGrp="1"/>
          </p:cNvSpPr>
          <p:nvPr>
            <p:ph type="dt" sz="half" idx="10"/>
          </p:nvPr>
        </p:nvSpPr>
        <p:spPr/>
        <p:txBody>
          <a:bodyPr/>
          <a:lstStyle/>
          <a:p>
            <a:pPr>
              <a:defRPr/>
            </a:pPr>
            <a:r>
              <a:rPr lang="en-US" smtClean="0"/>
              <a:t>Google, Aug '16</a:t>
            </a:r>
            <a:endParaRPr lang="en-US"/>
          </a:p>
        </p:txBody>
      </p:sp>
      <p:sp>
        <p:nvSpPr>
          <p:cNvPr id="5" name="Footer Placeholder 4"/>
          <p:cNvSpPr>
            <a:spLocks noGrp="1"/>
          </p:cNvSpPr>
          <p:nvPr>
            <p:ph type="ftr" sz="quarter" idx="11"/>
          </p:nvPr>
        </p:nvSpPr>
        <p:spPr/>
        <p:txBody>
          <a:bodyPr/>
          <a:lstStyle/>
          <a:p>
            <a:pPr>
              <a:defRPr/>
            </a:pPr>
            <a:r>
              <a:rPr lang="en-US" smtClean="0"/>
              <a:t>(c) 2016,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8</a:t>
            </a:fld>
            <a:endParaRPr lang="en-US"/>
          </a:p>
        </p:txBody>
      </p:sp>
      <p:pic>
        <p:nvPicPr>
          <p:cNvPr id="7" name="Picture 4" descr="0iterations"/>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683500" y="1158856"/>
            <a:ext cx="1104900" cy="1216044"/>
          </a:xfrm>
          <a:prstGeom prst="rect">
            <a:avLst/>
          </a:prstGeom>
          <a:noFill/>
          <a:ln w="9525">
            <a:noFill/>
            <a:miter lim="800000"/>
            <a:headEnd/>
            <a:tailEnd/>
          </a:ln>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rot="16200000">
            <a:off x="4986028" y="3301852"/>
            <a:ext cx="757607" cy="825648"/>
          </a:xfrm>
          <a:prstGeom prst="rect">
            <a:avLst/>
          </a:prstGeom>
        </p:spPr>
      </p:pic>
      <p:sp>
        <p:nvSpPr>
          <p:cNvPr id="60" name="TextBox 59"/>
          <p:cNvSpPr txBox="1"/>
          <p:nvPr/>
        </p:nvSpPr>
        <p:spPr>
          <a:xfrm>
            <a:off x="5531627" y="4055534"/>
            <a:ext cx="620745" cy="369332"/>
          </a:xfrm>
          <a:prstGeom prst="rect">
            <a:avLst/>
          </a:prstGeom>
          <a:noFill/>
        </p:spPr>
        <p:txBody>
          <a:bodyPr wrap="none" rtlCol="0">
            <a:spAutoFit/>
          </a:bodyPr>
          <a:lstStyle/>
          <a:p>
            <a:r>
              <a:rPr lang="en-US" sz="1800" dirty="0" smtClean="0"/>
              <a:t>time</a:t>
            </a:r>
            <a:endParaRPr lang="en-US" dirty="0"/>
          </a:p>
        </p:txBody>
      </p:sp>
      <p:sp>
        <p:nvSpPr>
          <p:cNvPr id="61" name="TextBox 60"/>
          <p:cNvSpPr txBox="1"/>
          <p:nvPr/>
        </p:nvSpPr>
        <p:spPr>
          <a:xfrm rot="1259942">
            <a:off x="4370316" y="3945468"/>
            <a:ext cx="877501" cy="369332"/>
          </a:xfrm>
          <a:prstGeom prst="rect">
            <a:avLst/>
          </a:prstGeom>
          <a:noFill/>
        </p:spPr>
        <p:txBody>
          <a:bodyPr wrap="none" rtlCol="0">
            <a:spAutoFit/>
          </a:bodyPr>
          <a:lstStyle/>
          <a:p>
            <a:r>
              <a:rPr lang="en-US" sz="1800" dirty="0" smtClean="0"/>
              <a:t>source</a:t>
            </a:r>
            <a:endParaRPr lang="en-US" dirty="0"/>
          </a:p>
        </p:txBody>
      </p:sp>
      <p:sp>
        <p:nvSpPr>
          <p:cNvPr id="62" name="TextBox 61"/>
          <p:cNvSpPr txBox="1"/>
          <p:nvPr/>
        </p:nvSpPr>
        <p:spPr>
          <a:xfrm>
            <a:off x="3359849" y="3460589"/>
            <a:ext cx="1425240" cy="400110"/>
          </a:xfrm>
          <a:prstGeom prst="rect">
            <a:avLst/>
          </a:prstGeom>
          <a:noFill/>
        </p:spPr>
        <p:txBody>
          <a:bodyPr wrap="none" rtlCol="0">
            <a:spAutoFit/>
          </a:bodyPr>
          <a:lstStyle/>
          <a:p>
            <a:r>
              <a:rPr lang="en-US" sz="2000" dirty="0" smtClean="0"/>
              <a:t>destination</a:t>
            </a:r>
            <a:endParaRPr lang="en-US" dirty="0"/>
          </a:p>
        </p:txBody>
      </p:sp>
      <p:sp>
        <p:nvSpPr>
          <p:cNvPr id="63" name="Rectangle 62"/>
          <p:cNvSpPr/>
          <p:nvPr/>
        </p:nvSpPr>
        <p:spPr bwMode="auto">
          <a:xfrm>
            <a:off x="5308600" y="3683000"/>
            <a:ext cx="247650" cy="171450"/>
          </a:xfrm>
          <a:prstGeom prst="rect">
            <a:avLst/>
          </a:prstGeom>
          <a:solidFill>
            <a:schemeClr val="bg1"/>
          </a:solidFill>
          <a:ln w="3175" cap="flat" cmpd="sng" algn="ctr">
            <a:solidFill>
              <a:schemeClr val="bg1"/>
            </a:solidFill>
            <a:prstDash val="solid"/>
            <a:round/>
            <a:headEnd type="none" w="sm" len="sm"/>
            <a:tailEnd type="none" w="med" len="med"/>
          </a:ln>
          <a:effectLst/>
        </p:spPr>
        <p:txBody>
          <a:bodyPr rtlCol="0" anchor="ctr"/>
          <a:lstStyle/>
          <a:p>
            <a:pPr algn="ctr"/>
            <a:endParaRPr lang="en-US"/>
          </a:p>
        </p:txBody>
      </p:sp>
      <p:grpSp>
        <p:nvGrpSpPr>
          <p:cNvPr id="22" name="Group 21"/>
          <p:cNvGrpSpPr/>
          <p:nvPr/>
        </p:nvGrpSpPr>
        <p:grpSpPr>
          <a:xfrm>
            <a:off x="2781300" y="2036048"/>
            <a:ext cx="4724738" cy="605552"/>
            <a:chOff x="2781300" y="2036048"/>
            <a:chExt cx="4724738" cy="605552"/>
          </a:xfrm>
        </p:grpSpPr>
        <p:sp>
          <p:nvSpPr>
            <p:cNvPr id="13" name="Oval 12"/>
            <p:cNvSpPr/>
            <p:nvPr/>
          </p:nvSpPr>
          <p:spPr bwMode="auto">
            <a:xfrm>
              <a:off x="2781300" y="2082800"/>
              <a:ext cx="76200" cy="76200"/>
            </a:xfrm>
            <a:prstGeom prst="ellipse">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4" name="Oval 13"/>
            <p:cNvSpPr/>
            <p:nvPr/>
          </p:nvSpPr>
          <p:spPr bwMode="auto">
            <a:xfrm>
              <a:off x="2933700" y="2235200"/>
              <a:ext cx="76200" cy="76200"/>
            </a:xfrm>
            <a:prstGeom prst="ellipse">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5" name="Oval 14"/>
            <p:cNvSpPr/>
            <p:nvPr/>
          </p:nvSpPr>
          <p:spPr bwMode="auto">
            <a:xfrm>
              <a:off x="3086100" y="2387600"/>
              <a:ext cx="76200" cy="76200"/>
            </a:xfrm>
            <a:prstGeom prst="ellipse">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6" name="Oval 15"/>
            <p:cNvSpPr/>
            <p:nvPr/>
          </p:nvSpPr>
          <p:spPr bwMode="auto">
            <a:xfrm>
              <a:off x="3238500" y="2540000"/>
              <a:ext cx="76200" cy="76200"/>
            </a:xfrm>
            <a:prstGeom prst="ellipse">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17" name="Oval 16"/>
            <p:cNvSpPr/>
            <p:nvPr/>
          </p:nvSpPr>
          <p:spPr bwMode="auto">
            <a:xfrm>
              <a:off x="3098800" y="2209800"/>
              <a:ext cx="76200" cy="76200"/>
            </a:xfrm>
            <a:prstGeom prst="ellipse">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cxnSp>
          <p:nvCxnSpPr>
            <p:cNvPr id="19" name="Straight Connector 18"/>
            <p:cNvCxnSpPr/>
            <p:nvPr/>
          </p:nvCxnSpPr>
          <p:spPr bwMode="auto">
            <a:xfrm rot="16200000" flipH="1">
              <a:off x="2768600" y="2082800"/>
              <a:ext cx="571500" cy="546100"/>
            </a:xfrm>
            <a:prstGeom prst="line">
              <a:avLst/>
            </a:prstGeom>
            <a:solidFill>
              <a:schemeClr val="accent1"/>
            </a:solidFill>
            <a:ln w="3175" cap="flat" cmpd="sng" algn="ctr">
              <a:solidFill>
                <a:schemeClr val="tx1"/>
              </a:solidFill>
              <a:prstDash val="sysDot"/>
              <a:round/>
              <a:headEnd type="none" w="sm" len="sm"/>
              <a:tailEnd type="none" w="med" len="med"/>
            </a:ln>
            <a:effectLst/>
          </p:spPr>
        </p:cxnSp>
        <p:grpSp>
          <p:nvGrpSpPr>
            <p:cNvPr id="8" name="Group 21"/>
            <p:cNvGrpSpPr/>
            <p:nvPr/>
          </p:nvGrpSpPr>
          <p:grpSpPr>
            <a:xfrm>
              <a:off x="3448242" y="2036048"/>
              <a:ext cx="4057796" cy="569040"/>
              <a:chOff x="3448242" y="2036048"/>
              <a:chExt cx="4057796" cy="569040"/>
            </a:xfrm>
          </p:grpSpPr>
          <p:sp>
            <p:nvSpPr>
              <p:cNvPr id="21" name="TextBox 20"/>
              <p:cNvSpPr txBox="1"/>
              <p:nvPr/>
            </p:nvSpPr>
            <p:spPr>
              <a:xfrm>
                <a:off x="3448242" y="2095500"/>
                <a:ext cx="4057796" cy="492443"/>
              </a:xfrm>
              <a:prstGeom prst="rect">
                <a:avLst/>
              </a:prstGeom>
              <a:noFill/>
            </p:spPr>
            <p:txBody>
              <a:bodyPr wrap="none" rtlCol="0">
                <a:spAutoFit/>
              </a:bodyPr>
              <a:lstStyle/>
              <a:p>
                <a:r>
                  <a:rPr lang="en-US" dirty="0" smtClean="0">
                    <a:solidFill>
                      <a:schemeClr val="tx2"/>
                    </a:solidFill>
                  </a:rPr>
                  <a:t>Patterns            anomalies</a:t>
                </a:r>
                <a:endParaRPr lang="en-US" dirty="0">
                  <a:solidFill>
                    <a:schemeClr val="tx2"/>
                  </a:solidFill>
                </a:endParaRPr>
              </a:p>
            </p:txBody>
          </p:sp>
          <p:pic>
            <p:nvPicPr>
              <p:cNvPr id="20" name="Picture 19" descr="shutterstock_104520869.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27600" y="2036048"/>
                <a:ext cx="850900" cy="569040"/>
              </a:xfrm>
              <a:prstGeom prst="rect">
                <a:avLst/>
              </a:prstGeom>
            </p:spPr>
          </p:pic>
        </p:grpSp>
      </p:grpSp>
      <p:pic>
        <p:nvPicPr>
          <p:cNvPr id="23"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83100" y="5064379"/>
            <a:ext cx="3263900" cy="915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MESSAGE:</a:t>
            </a:r>
            <a:endParaRPr lang="en-US" dirty="0"/>
          </a:p>
        </p:txBody>
      </p:sp>
      <p:sp>
        <p:nvSpPr>
          <p:cNvPr id="3" name="Content Placeholder 2"/>
          <p:cNvSpPr>
            <a:spLocks noGrp="1"/>
          </p:cNvSpPr>
          <p:nvPr>
            <p:ph idx="1"/>
          </p:nvPr>
        </p:nvSpPr>
        <p:spPr/>
        <p:txBody>
          <a:bodyPr/>
          <a:lstStyle/>
          <a:p>
            <a:pPr>
              <a:buNone/>
            </a:pPr>
            <a:r>
              <a:rPr lang="en-US" sz="4000" b="1" dirty="0" smtClean="0">
                <a:solidFill>
                  <a:schemeClr val="tx2"/>
                </a:solidFill>
              </a:rPr>
              <a:t>Cross-</a:t>
            </a:r>
            <a:r>
              <a:rPr lang="en-US" sz="4000" b="1" dirty="0" err="1" smtClean="0">
                <a:solidFill>
                  <a:schemeClr val="tx2"/>
                </a:solidFill>
              </a:rPr>
              <a:t>disciplinarity</a:t>
            </a:r>
            <a:endParaRPr lang="en-US" sz="4000" b="1" dirty="0" smtClean="0">
              <a:solidFill>
                <a:schemeClr val="tx2"/>
              </a:solidFill>
            </a:endParaRPr>
          </a:p>
        </p:txBody>
      </p:sp>
      <p:sp>
        <p:nvSpPr>
          <p:cNvPr id="4" name="Date Placeholder 3"/>
          <p:cNvSpPr>
            <a:spLocks noGrp="1"/>
          </p:cNvSpPr>
          <p:nvPr>
            <p:ph type="dt" sz="half" idx="10"/>
          </p:nvPr>
        </p:nvSpPr>
        <p:spPr/>
        <p:txBody>
          <a:bodyPr/>
          <a:lstStyle/>
          <a:p>
            <a:pPr>
              <a:defRPr/>
            </a:pPr>
            <a:r>
              <a:rPr lang="en-US" smtClean="0"/>
              <a:t>Google, Aug '16</a:t>
            </a:r>
            <a:endParaRPr lang="en-US"/>
          </a:p>
        </p:txBody>
      </p:sp>
      <p:sp>
        <p:nvSpPr>
          <p:cNvPr id="5" name="Footer Placeholder 4"/>
          <p:cNvSpPr>
            <a:spLocks noGrp="1"/>
          </p:cNvSpPr>
          <p:nvPr>
            <p:ph type="ftr" sz="quarter" idx="11"/>
          </p:nvPr>
        </p:nvSpPr>
        <p:spPr/>
        <p:txBody>
          <a:bodyPr/>
          <a:lstStyle/>
          <a:p>
            <a:pPr>
              <a:defRPr/>
            </a:pPr>
            <a:r>
              <a:rPr lang="en-US" smtClean="0"/>
              <a:t>(c) 2016,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80</a:t>
            </a:fld>
            <a:endParaRPr lang="en-US"/>
          </a:p>
        </p:txBody>
      </p:sp>
      <p:pic>
        <p:nvPicPr>
          <p:cNvPr id="7" name="Picture 6"/>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9757" y="3949703"/>
            <a:ext cx="2432051" cy="1752584"/>
          </a:xfrm>
          <a:prstGeom prst="rect">
            <a:avLst/>
          </a:prstGeom>
          <a:noFill/>
          <a:ln w="28575">
            <a:noFill/>
            <a:miter lim="800000"/>
            <a:headEnd type="none" w="sm" len="sm"/>
            <a:tailEnd/>
          </a:ln>
        </p:spPr>
      </p:pic>
      <p:pic>
        <p:nvPicPr>
          <p:cNvPr id="22" name="Picture 21" descr="hadoop.png"/>
          <p:cNvPicPr>
            <a:picLocks noChangeAspect="1"/>
          </p:cNvPicPr>
          <p:nvPr/>
        </p:nvPicPr>
        <p:blipFill>
          <a:blip r:embed="rId3"/>
          <a:stretch>
            <a:fillRect/>
          </a:stretch>
        </p:blipFill>
        <p:spPr>
          <a:xfrm>
            <a:off x="3143220" y="2476500"/>
            <a:ext cx="711200" cy="711200"/>
          </a:xfrm>
          <a:prstGeom prst="rect">
            <a:avLst/>
          </a:prstGeom>
        </p:spPr>
      </p:pic>
      <p:grpSp>
        <p:nvGrpSpPr>
          <p:cNvPr id="8" name="Group 40"/>
          <p:cNvGrpSpPr/>
          <p:nvPr/>
        </p:nvGrpSpPr>
        <p:grpSpPr>
          <a:xfrm>
            <a:off x="4545788" y="2540795"/>
            <a:ext cx="638770" cy="647700"/>
            <a:chOff x="2259818" y="2591595"/>
            <a:chExt cx="638770" cy="647700"/>
          </a:xfrm>
        </p:grpSpPr>
        <p:cxnSp>
          <p:nvCxnSpPr>
            <p:cNvPr id="25" name="Straight Arrow Connector 24"/>
            <p:cNvCxnSpPr/>
            <p:nvPr/>
          </p:nvCxnSpPr>
          <p:spPr bwMode="auto">
            <a:xfrm rot="5400000" flipH="1" flipV="1">
              <a:off x="1936564" y="2914849"/>
              <a:ext cx="647700" cy="1191"/>
            </a:xfrm>
            <a:prstGeom prst="straightConnector1">
              <a:avLst/>
            </a:prstGeom>
            <a:solidFill>
              <a:schemeClr val="accent1"/>
            </a:solidFill>
            <a:ln w="3175" cap="flat" cmpd="sng" algn="ctr">
              <a:solidFill>
                <a:schemeClr val="tx1">
                  <a:lumMod val="50000"/>
                </a:schemeClr>
              </a:solidFill>
              <a:prstDash val="solid"/>
              <a:round/>
              <a:headEnd type="none" w="sm" len="sm"/>
              <a:tailEnd type="arrow" w="sm" len="lg"/>
            </a:ln>
            <a:effectLst/>
          </p:spPr>
        </p:cxnSp>
        <p:cxnSp>
          <p:nvCxnSpPr>
            <p:cNvPr id="31" name="Straight Arrow Connector 30"/>
            <p:cNvCxnSpPr/>
            <p:nvPr/>
          </p:nvCxnSpPr>
          <p:spPr bwMode="auto">
            <a:xfrm rot="5400000" flipH="1" flipV="1">
              <a:off x="2246127" y="3014861"/>
              <a:ext cx="257175" cy="171450"/>
            </a:xfrm>
            <a:prstGeom prst="straightConnector1">
              <a:avLst/>
            </a:prstGeom>
            <a:solidFill>
              <a:schemeClr val="accent1"/>
            </a:solidFill>
            <a:ln w="38100" cap="flat" cmpd="sng" algn="ctr">
              <a:solidFill>
                <a:srgbClr val="A50021"/>
              </a:solidFill>
              <a:prstDash val="solid"/>
              <a:round/>
              <a:headEnd type="none" w="sm" len="sm"/>
              <a:tailEnd type="arrow" w="med" len="med"/>
            </a:ln>
            <a:effectLst/>
          </p:spPr>
        </p:cxnSp>
        <p:cxnSp>
          <p:nvCxnSpPr>
            <p:cNvPr id="33" name="Straight Arrow Connector 32"/>
            <p:cNvCxnSpPr/>
            <p:nvPr/>
          </p:nvCxnSpPr>
          <p:spPr bwMode="auto">
            <a:xfrm flipV="1">
              <a:off x="2298514" y="2838649"/>
              <a:ext cx="542924" cy="390525"/>
            </a:xfrm>
            <a:prstGeom prst="straightConnector1">
              <a:avLst/>
            </a:prstGeom>
            <a:solidFill>
              <a:schemeClr val="accent1"/>
            </a:solidFill>
            <a:ln w="38100" cap="flat" cmpd="sng" algn="ctr">
              <a:solidFill>
                <a:srgbClr val="A50021"/>
              </a:solidFill>
              <a:prstDash val="solid"/>
              <a:round/>
              <a:headEnd type="none" w="sm" len="sm"/>
              <a:tailEnd type="arrow" w="med" len="med"/>
            </a:ln>
            <a:effectLst/>
          </p:spPr>
        </p:cxnSp>
        <p:cxnSp>
          <p:nvCxnSpPr>
            <p:cNvPr id="35" name="Straight Arrow Connector 34"/>
            <p:cNvCxnSpPr/>
            <p:nvPr/>
          </p:nvCxnSpPr>
          <p:spPr bwMode="auto">
            <a:xfrm flipV="1">
              <a:off x="2260414" y="3219649"/>
              <a:ext cx="638174" cy="9525"/>
            </a:xfrm>
            <a:prstGeom prst="straightConnector1">
              <a:avLst/>
            </a:prstGeom>
            <a:solidFill>
              <a:schemeClr val="accent1"/>
            </a:solidFill>
            <a:ln w="3175" cap="flat" cmpd="sng" algn="ctr">
              <a:solidFill>
                <a:schemeClr val="tx1">
                  <a:lumMod val="50000"/>
                </a:schemeClr>
              </a:solidFill>
              <a:prstDash val="solid"/>
              <a:round/>
              <a:headEnd type="none" w="sm" len="sm"/>
              <a:tailEnd type="arrow" w="sm" len="lg"/>
            </a:ln>
            <a:effectLst/>
          </p:spPr>
        </p:cxnSp>
      </p:grpSp>
      <p:sp>
        <p:nvSpPr>
          <p:cNvPr id="30" name="Rectangle 29"/>
          <p:cNvSpPr/>
          <p:nvPr/>
        </p:nvSpPr>
        <p:spPr bwMode="auto">
          <a:xfrm>
            <a:off x="1841470" y="3657600"/>
            <a:ext cx="2603500" cy="2146300"/>
          </a:xfrm>
          <a:prstGeom prst="rect">
            <a:avLst/>
          </a:prstGeom>
          <a:noFill/>
          <a:ln w="50800" cap="flat" cmpd="sng" algn="ctr">
            <a:solidFill>
              <a:schemeClr val="tx1"/>
            </a:solidFill>
            <a:prstDash val="solid"/>
            <a:round/>
            <a:headEnd type="none" w="sm" len="sm"/>
            <a:tailEnd type="none" w="med" len="med"/>
          </a:ln>
          <a:effectLst/>
        </p:spPr>
        <p:txBody>
          <a:bodyPr rtlCol="0" anchor="ctr"/>
          <a:lstStyle/>
          <a:p>
            <a:pPr algn="ctr"/>
            <a:endParaRPr lang="en-US"/>
          </a:p>
        </p:txBody>
      </p:sp>
      <p:pic>
        <p:nvPicPr>
          <p:cNvPr id="40" name="Picture 39" descr="M45url.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17670" y="2518832"/>
            <a:ext cx="965200" cy="643467"/>
          </a:xfrm>
          <a:prstGeom prst="rect">
            <a:avLst/>
          </a:prstGeom>
        </p:spPr>
      </p:pic>
      <p:sp>
        <p:nvSpPr>
          <p:cNvPr id="89" name="Up-Down Arrow 88"/>
          <p:cNvSpPr>
            <a:spLocks noChangeAspect="1"/>
          </p:cNvSpPr>
          <p:nvPr/>
        </p:nvSpPr>
        <p:spPr bwMode="auto">
          <a:xfrm>
            <a:off x="3327395" y="3308350"/>
            <a:ext cx="158750" cy="241300"/>
          </a:xfrm>
          <a:prstGeom prst="upDownArrow">
            <a:avLst/>
          </a:prstGeom>
          <a:solidFill>
            <a:schemeClr val="tx2"/>
          </a:solidFill>
          <a:ln w="3175" cap="flat" cmpd="sng" algn="ctr">
            <a:solidFill>
              <a:schemeClr val="tx2"/>
            </a:solidFill>
            <a:prstDash val="solid"/>
            <a:round/>
            <a:headEnd type="none" w="sm" len="sm"/>
            <a:tailEnd type="none" w="med" len="med"/>
          </a:ln>
          <a:effectLst/>
        </p:spPr>
        <p:txBody>
          <a:bodyPr rtlCol="0" anchor="ctr"/>
          <a:lstStyle/>
          <a:p>
            <a:pPr algn="ctr"/>
            <a:endParaRPr lang="en-US"/>
          </a:p>
        </p:txBody>
      </p:sp>
      <p:sp>
        <p:nvSpPr>
          <p:cNvPr id="90" name="Up-Down Arrow 89"/>
          <p:cNvSpPr>
            <a:spLocks noChangeAspect="1"/>
          </p:cNvSpPr>
          <p:nvPr/>
        </p:nvSpPr>
        <p:spPr bwMode="auto">
          <a:xfrm rot="19685920">
            <a:off x="2640645" y="3308349"/>
            <a:ext cx="158750" cy="241300"/>
          </a:xfrm>
          <a:prstGeom prst="upDownArrow">
            <a:avLst/>
          </a:prstGeom>
          <a:solidFill>
            <a:schemeClr val="tx2"/>
          </a:solidFill>
          <a:ln w="3175" cap="flat" cmpd="sng" algn="ctr">
            <a:solidFill>
              <a:schemeClr val="tx2"/>
            </a:solidFill>
            <a:prstDash val="solid"/>
            <a:round/>
            <a:headEnd type="none" w="sm" len="sm"/>
            <a:tailEnd type="none" w="med" len="med"/>
          </a:ln>
          <a:effectLst/>
        </p:spPr>
        <p:txBody>
          <a:bodyPr rtlCol="0" anchor="ctr"/>
          <a:lstStyle/>
          <a:p>
            <a:pPr algn="ctr"/>
            <a:endParaRPr lang="en-US"/>
          </a:p>
        </p:txBody>
      </p:sp>
      <p:sp>
        <p:nvSpPr>
          <p:cNvPr id="91" name="Up-Down Arrow 90"/>
          <p:cNvSpPr>
            <a:spLocks noChangeAspect="1"/>
          </p:cNvSpPr>
          <p:nvPr/>
        </p:nvSpPr>
        <p:spPr bwMode="auto">
          <a:xfrm rot="2377343">
            <a:off x="4413144" y="3308351"/>
            <a:ext cx="158750" cy="241300"/>
          </a:xfrm>
          <a:prstGeom prst="upDownArrow">
            <a:avLst/>
          </a:prstGeom>
          <a:solidFill>
            <a:schemeClr val="tx2"/>
          </a:solidFill>
          <a:ln w="3175" cap="flat" cmpd="sng" algn="ctr">
            <a:solidFill>
              <a:schemeClr val="tx2"/>
            </a:solidFill>
            <a:prstDash val="solid"/>
            <a:round/>
            <a:headEnd type="none" w="sm" len="sm"/>
            <a:tailEnd type="none" w="med" len="med"/>
          </a:ln>
          <a:effectLst/>
        </p:spPr>
        <p:txBody>
          <a:bodyPr rtlCol="0" anchor="ctr"/>
          <a:lstStyle/>
          <a:p>
            <a:pPr algn="ctr"/>
            <a:endParaRPr lang="en-US"/>
          </a:p>
        </p:txBody>
      </p:sp>
      <p:sp>
        <p:nvSpPr>
          <p:cNvPr id="92" name="Up-Down Arrow 91"/>
          <p:cNvSpPr>
            <a:spLocks noChangeAspect="1"/>
          </p:cNvSpPr>
          <p:nvPr/>
        </p:nvSpPr>
        <p:spPr bwMode="auto">
          <a:xfrm>
            <a:off x="6451595" y="3308350"/>
            <a:ext cx="158750" cy="241300"/>
          </a:xfrm>
          <a:prstGeom prst="upDownArrow">
            <a:avLst/>
          </a:prstGeom>
          <a:solidFill>
            <a:schemeClr val="tx2"/>
          </a:solidFill>
          <a:ln w="3175" cap="flat" cmpd="sng" algn="ctr">
            <a:solidFill>
              <a:schemeClr val="tx2"/>
            </a:solidFill>
            <a:prstDash val="solid"/>
            <a:round/>
            <a:headEnd type="none" w="sm" len="sm"/>
            <a:tailEnd type="none" w="med" len="med"/>
          </a:ln>
          <a:effectLst/>
        </p:spPr>
        <p:txBody>
          <a:bodyPr rtlCol="0" anchor="ctr"/>
          <a:lstStyle/>
          <a:p>
            <a:pPr algn="ctr"/>
            <a:endParaRPr lang="en-US"/>
          </a:p>
        </p:txBody>
      </p:sp>
      <p:sp>
        <p:nvSpPr>
          <p:cNvPr id="46" name="Up-Down Arrow 45"/>
          <p:cNvSpPr>
            <a:spLocks noChangeAspect="1"/>
          </p:cNvSpPr>
          <p:nvPr/>
        </p:nvSpPr>
        <p:spPr bwMode="auto">
          <a:xfrm rot="19685920">
            <a:off x="5040948" y="3308350"/>
            <a:ext cx="158750" cy="241300"/>
          </a:xfrm>
          <a:prstGeom prst="upDownArrow">
            <a:avLst/>
          </a:prstGeom>
          <a:solidFill>
            <a:schemeClr val="tx2"/>
          </a:solidFill>
          <a:ln w="3175" cap="flat" cmpd="sng" algn="ctr">
            <a:solidFill>
              <a:schemeClr val="tx2"/>
            </a:solidFill>
            <a:prstDash val="solid"/>
            <a:round/>
            <a:headEnd type="none" w="sm" len="sm"/>
            <a:tailEnd type="none" w="med" len="med"/>
          </a:ln>
          <a:effectLst/>
        </p:spPr>
        <p:txBody>
          <a:bodyPr rtlCol="0" anchor="ctr"/>
          <a:lstStyle/>
          <a:p>
            <a:pPr algn="ctr"/>
            <a:endParaRPr lang="en-US"/>
          </a:p>
        </p:txBody>
      </p:sp>
      <p:sp>
        <p:nvSpPr>
          <p:cNvPr id="48" name="Rectangle 47"/>
          <p:cNvSpPr/>
          <p:nvPr/>
        </p:nvSpPr>
        <p:spPr bwMode="auto">
          <a:xfrm>
            <a:off x="4952970" y="3657600"/>
            <a:ext cx="3695730" cy="2057400"/>
          </a:xfrm>
          <a:prstGeom prst="rect">
            <a:avLst/>
          </a:prstGeom>
          <a:noFill/>
          <a:ln w="50800" cap="flat" cmpd="sng" algn="ctr">
            <a:solidFill>
              <a:schemeClr val="tx1"/>
            </a:solidFill>
            <a:prstDash val="solid"/>
            <a:round/>
            <a:headEnd type="none" w="sm" len="sm"/>
            <a:tailEnd type="none" w="med" len="med"/>
          </a:ln>
          <a:effectLst/>
        </p:spPr>
        <p:txBody>
          <a:bodyPr rtlCol="0" anchor="ctr"/>
          <a:lstStyle/>
          <a:p>
            <a:pPr algn="ctr"/>
            <a:endParaRPr lang="en-US"/>
          </a:p>
        </p:txBody>
      </p:sp>
      <p:grpSp>
        <p:nvGrpSpPr>
          <p:cNvPr id="9" name="Group 48"/>
          <p:cNvGrpSpPr>
            <a:grpSpLocks noChangeAspect="1"/>
          </p:cNvGrpSpPr>
          <p:nvPr/>
        </p:nvGrpSpPr>
        <p:grpSpPr>
          <a:xfrm>
            <a:off x="6229327" y="2440210"/>
            <a:ext cx="1239012" cy="762875"/>
            <a:chOff x="1409700" y="3761003"/>
            <a:chExt cx="3441700" cy="2119097"/>
          </a:xfrm>
        </p:grpSpPr>
        <p:sp>
          <p:nvSpPr>
            <p:cNvPr id="50" name="Rectangle 49"/>
            <p:cNvSpPr>
              <a:spLocks noChangeArrowheads="1"/>
            </p:cNvSpPr>
            <p:nvPr/>
          </p:nvSpPr>
          <p:spPr bwMode="auto">
            <a:xfrm>
              <a:off x="3657600" y="4419600"/>
              <a:ext cx="46038" cy="1422400"/>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51" name="Rectangle 50"/>
            <p:cNvSpPr>
              <a:spLocks noChangeArrowheads="1"/>
            </p:cNvSpPr>
            <p:nvPr/>
          </p:nvSpPr>
          <p:spPr bwMode="auto">
            <a:xfrm>
              <a:off x="1422400" y="4419600"/>
              <a:ext cx="990600" cy="1422400"/>
            </a:xfrm>
            <a:prstGeom prst="rect">
              <a:avLst/>
            </a:prstGeom>
            <a:noFill/>
            <a:ln w="28575">
              <a:solidFill>
                <a:schemeClr val="tx1"/>
              </a:solidFill>
              <a:round/>
              <a:headEnd type="none" w="sm" len="sm"/>
              <a:tailEnd type="triangle" w="med" len="med"/>
            </a:ln>
          </p:spPr>
          <p:txBody>
            <a:bodyPr wrap="none" anchor="ctr">
              <a:prstTxWarp prst="textNoShape">
                <a:avLst/>
              </a:prstTxWarp>
            </a:bodyPr>
            <a:lstStyle/>
            <a:p>
              <a:endParaRPr lang="en-US"/>
            </a:p>
          </p:txBody>
        </p:sp>
        <p:sp>
          <p:nvSpPr>
            <p:cNvPr id="52" name="Rectangle 51"/>
            <p:cNvSpPr/>
            <p:nvPr/>
          </p:nvSpPr>
          <p:spPr bwMode="auto">
            <a:xfrm>
              <a:off x="1435100" y="4432300"/>
              <a:ext cx="6096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sp>
          <p:nvSpPr>
            <p:cNvPr id="53" name="Rectangle 52"/>
            <p:cNvSpPr/>
            <p:nvPr/>
          </p:nvSpPr>
          <p:spPr bwMode="auto">
            <a:xfrm>
              <a:off x="2082800" y="4940300"/>
              <a:ext cx="101600" cy="4699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54" name="Rectangle 53"/>
            <p:cNvSpPr/>
            <p:nvPr/>
          </p:nvSpPr>
          <p:spPr bwMode="auto">
            <a:xfrm>
              <a:off x="2184400" y="5626100"/>
              <a:ext cx="215900" cy="127000"/>
            </a:xfrm>
            <a:prstGeom prst="rect">
              <a:avLst/>
            </a:prstGeom>
            <a:solidFill>
              <a:srgbClr val="FF33CC"/>
            </a:solidFill>
            <a:ln w="3175" cap="flat" cmpd="sng" algn="ctr">
              <a:solidFill>
                <a:srgbClr val="FF33CC"/>
              </a:solidFill>
              <a:prstDash val="solid"/>
              <a:round/>
              <a:headEnd type="none" w="sm" len="sm"/>
              <a:tailEnd type="none" w="med" len="med"/>
            </a:ln>
            <a:effectLst/>
          </p:spPr>
          <p:txBody>
            <a:bodyPr rtlCol="0" anchor="ctr"/>
            <a:lstStyle/>
            <a:p>
              <a:pPr algn="ctr"/>
              <a:endParaRPr lang="en-US"/>
            </a:p>
          </p:txBody>
        </p:sp>
        <p:sp>
          <p:nvSpPr>
            <p:cNvPr id="55" name="Rectangle 54"/>
            <p:cNvSpPr/>
            <p:nvPr/>
          </p:nvSpPr>
          <p:spPr bwMode="auto">
            <a:xfrm>
              <a:off x="3644900" y="4419600"/>
              <a:ext cx="762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nvGrpSpPr>
            <p:cNvPr id="10" name="Group 37"/>
            <p:cNvGrpSpPr/>
            <p:nvPr/>
          </p:nvGrpSpPr>
          <p:grpSpPr>
            <a:xfrm>
              <a:off x="3873500" y="4356100"/>
              <a:ext cx="977900" cy="50799"/>
              <a:chOff x="3873500" y="4356100"/>
              <a:chExt cx="977900" cy="50799"/>
            </a:xfrm>
          </p:grpSpPr>
          <p:sp>
            <p:nvSpPr>
              <p:cNvPr id="63"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64" name="Rectangle 63"/>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sp>
          <p:nvSpPr>
            <p:cNvPr id="57" name="TextBox 56"/>
            <p:cNvSpPr txBox="1"/>
            <p:nvPr/>
          </p:nvSpPr>
          <p:spPr>
            <a:xfrm>
              <a:off x="3026844" y="4445001"/>
              <a:ext cx="379382" cy="492444"/>
            </a:xfrm>
            <a:prstGeom prst="rect">
              <a:avLst/>
            </a:prstGeom>
            <a:noFill/>
          </p:spPr>
          <p:txBody>
            <a:bodyPr wrap="none" rtlCol="0">
              <a:spAutoFit/>
            </a:bodyPr>
            <a:lstStyle/>
            <a:p>
              <a:r>
                <a:rPr lang="en-US" dirty="0" smtClean="0"/>
                <a:t>=</a:t>
              </a:r>
              <a:endParaRPr lang="en-US" dirty="0"/>
            </a:p>
          </p:txBody>
        </p:sp>
        <p:sp>
          <p:nvSpPr>
            <p:cNvPr id="58" name="Parallelogram 57"/>
            <p:cNvSpPr/>
            <p:nvPr/>
          </p:nvSpPr>
          <p:spPr bwMode="auto">
            <a:xfrm>
              <a:off x="1409700" y="3949700"/>
              <a:ext cx="1473200" cy="431800"/>
            </a:xfrm>
            <a:prstGeom prst="parallelogram">
              <a:avLst>
                <a:gd name="adj" fmla="val 95588"/>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59" name="Parallelogram 58"/>
            <p:cNvSpPr/>
            <p:nvPr/>
          </p:nvSpPr>
          <p:spPr bwMode="auto">
            <a:xfrm rot="5400000" flipV="1">
              <a:off x="1689100" y="4699000"/>
              <a:ext cx="1917700" cy="444500"/>
            </a:xfrm>
            <a:prstGeom prst="parallelogram">
              <a:avLst>
                <a:gd name="adj" fmla="val 98007"/>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grpSp>
          <p:nvGrpSpPr>
            <p:cNvPr id="11" name="Group 38"/>
            <p:cNvGrpSpPr/>
            <p:nvPr/>
          </p:nvGrpSpPr>
          <p:grpSpPr>
            <a:xfrm rot="18634327">
              <a:off x="3582932" y="4035585"/>
              <a:ext cx="625012" cy="75847"/>
              <a:chOff x="3873500" y="4356100"/>
              <a:chExt cx="977900" cy="50799"/>
            </a:xfrm>
          </p:grpSpPr>
          <p:sp>
            <p:nvSpPr>
              <p:cNvPr id="61"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62" name="Rectangle 61"/>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grpSp>
      <p:grpSp>
        <p:nvGrpSpPr>
          <p:cNvPr id="42" name="Group 41"/>
          <p:cNvGrpSpPr/>
          <p:nvPr/>
        </p:nvGrpSpPr>
        <p:grpSpPr>
          <a:xfrm>
            <a:off x="5067300" y="4203699"/>
            <a:ext cx="3365500" cy="762001"/>
            <a:chOff x="281852" y="3647840"/>
            <a:chExt cx="8689400" cy="2095644"/>
          </a:xfrm>
        </p:grpSpPr>
        <p:pic>
          <p:nvPicPr>
            <p:cNvPr id="43" name="Picture 2" descr="C:\Users\maraujo\Dropbox\acomp_heavy5star.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81852" y="3659656"/>
              <a:ext cx="2762684" cy="207201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 descr="C:\Users\maraujo\Dropbox\bcomp_heavy5star.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899064" y="3647840"/>
              <a:ext cx="2794191" cy="20956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C:\Users\maraujo\Dropbox\ccomp_1.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618452" y="3864769"/>
              <a:ext cx="3352800" cy="1866900"/>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p:cNvSpPr/>
            <p:nvPr/>
          </p:nvSpPr>
          <p:spPr bwMode="auto">
            <a:xfrm>
              <a:off x="2082800" y="4114800"/>
              <a:ext cx="58419" cy="1130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66" name="Rectangle 65"/>
            <p:cNvSpPr/>
            <p:nvPr/>
          </p:nvSpPr>
          <p:spPr bwMode="auto">
            <a:xfrm>
              <a:off x="3543300" y="4140200"/>
              <a:ext cx="58419" cy="1130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67" name="Rectangle 66"/>
            <p:cNvSpPr/>
            <p:nvPr/>
          </p:nvSpPr>
          <p:spPr bwMode="auto">
            <a:xfrm>
              <a:off x="4787900" y="4140200"/>
              <a:ext cx="58419" cy="1130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68" name="Rectangle 67"/>
            <p:cNvSpPr/>
            <p:nvPr/>
          </p:nvSpPr>
          <p:spPr bwMode="auto">
            <a:xfrm>
              <a:off x="4914900" y="4140200"/>
              <a:ext cx="58419" cy="1130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69" name="Rectangle 68"/>
            <p:cNvSpPr/>
            <p:nvPr/>
          </p:nvSpPr>
          <p:spPr bwMode="auto">
            <a:xfrm>
              <a:off x="4648200" y="4127500"/>
              <a:ext cx="58419" cy="1130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70" name="Rectangle 69"/>
            <p:cNvSpPr/>
            <p:nvPr/>
          </p:nvSpPr>
          <p:spPr bwMode="auto">
            <a:xfrm>
              <a:off x="3708400" y="4127500"/>
              <a:ext cx="58419" cy="1130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71" name="Freeform 70"/>
            <p:cNvSpPr/>
            <p:nvPr/>
          </p:nvSpPr>
          <p:spPr bwMode="auto">
            <a:xfrm>
              <a:off x="6079067" y="4656667"/>
              <a:ext cx="1337733" cy="829733"/>
            </a:xfrm>
            <a:custGeom>
              <a:avLst/>
              <a:gdLst>
                <a:gd name="connsiteX0" fmla="*/ 0 w 1337733"/>
                <a:gd name="connsiteY0" fmla="*/ 812800 h 829733"/>
                <a:gd name="connsiteX1" fmla="*/ 440266 w 1337733"/>
                <a:gd name="connsiteY1" fmla="*/ 118533 h 829733"/>
                <a:gd name="connsiteX2" fmla="*/ 711200 w 1337733"/>
                <a:gd name="connsiteY2" fmla="*/ 0 h 829733"/>
                <a:gd name="connsiteX3" fmla="*/ 1066800 w 1337733"/>
                <a:gd name="connsiteY3" fmla="*/ 84666 h 829733"/>
                <a:gd name="connsiteX4" fmla="*/ 1337733 w 1337733"/>
                <a:gd name="connsiteY4" fmla="*/ 829733 h 829733"/>
                <a:gd name="connsiteX5" fmla="*/ 1337733 w 1337733"/>
                <a:gd name="connsiteY5" fmla="*/ 829733 h 82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7733" h="829733">
                  <a:moveTo>
                    <a:pt x="0" y="812800"/>
                  </a:moveTo>
                  <a:lnTo>
                    <a:pt x="440266" y="118533"/>
                  </a:lnTo>
                  <a:lnTo>
                    <a:pt x="711200" y="0"/>
                  </a:lnTo>
                  <a:lnTo>
                    <a:pt x="1066800" y="84666"/>
                  </a:lnTo>
                  <a:lnTo>
                    <a:pt x="1337733" y="829733"/>
                  </a:lnTo>
                  <a:lnTo>
                    <a:pt x="1337733" y="829733"/>
                  </a:lnTo>
                </a:path>
              </a:pathLst>
            </a:custGeom>
            <a:noFill/>
            <a:ln w="76200" cap="flat" cmpd="sng" algn="ctr">
              <a:solidFill>
                <a:srgbClr val="FF6600"/>
              </a:solidFill>
              <a:prstDash val="solid"/>
              <a:round/>
              <a:headEnd type="none" w="sm" len="sm"/>
              <a:tailEnd type="none" w="med" len="med"/>
            </a:ln>
            <a:effectLst/>
          </p:spPr>
          <p:txBody>
            <a:bodyPr rtlCol="0" anchor="ctr"/>
            <a:lstStyle/>
            <a:p>
              <a:pPr algn="ctr"/>
              <a:endParaRPr lang="en-US"/>
            </a:p>
          </p:txBody>
        </p:sp>
      </p:grpSp>
    </p:spTree>
    <p:extLst>
      <p:ext uri="{BB962C8B-B14F-4D97-AF65-F5344CB8AC3E}">
        <p14:creationId xmlns:p14="http://schemas.microsoft.com/office/powerpoint/2010/main" val="15146074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sz="4000" b="1" dirty="0" smtClean="0">
                <a:solidFill>
                  <a:schemeClr val="tx2"/>
                </a:solidFill>
              </a:rPr>
              <a:t>Cross-</a:t>
            </a:r>
            <a:r>
              <a:rPr lang="en-US" sz="4000" b="1" dirty="0" err="1" smtClean="0">
                <a:solidFill>
                  <a:schemeClr val="tx2"/>
                </a:solidFill>
              </a:rPr>
              <a:t>disciplinarity</a:t>
            </a:r>
            <a:endParaRPr lang="en-US" sz="4000" b="1" dirty="0" smtClean="0">
              <a:solidFill>
                <a:schemeClr val="tx2"/>
              </a:solidFill>
            </a:endParaRPr>
          </a:p>
        </p:txBody>
      </p:sp>
      <p:sp>
        <p:nvSpPr>
          <p:cNvPr id="4" name="Date Placeholder 3"/>
          <p:cNvSpPr>
            <a:spLocks noGrp="1"/>
          </p:cNvSpPr>
          <p:nvPr>
            <p:ph type="dt" sz="half" idx="10"/>
          </p:nvPr>
        </p:nvSpPr>
        <p:spPr/>
        <p:txBody>
          <a:bodyPr/>
          <a:lstStyle/>
          <a:p>
            <a:pPr>
              <a:defRPr/>
            </a:pPr>
            <a:r>
              <a:rPr lang="en-US" smtClean="0"/>
              <a:t>Google, Aug '16</a:t>
            </a:r>
            <a:endParaRPr lang="en-US"/>
          </a:p>
        </p:txBody>
      </p:sp>
      <p:sp>
        <p:nvSpPr>
          <p:cNvPr id="5" name="Footer Placeholder 4"/>
          <p:cNvSpPr>
            <a:spLocks noGrp="1"/>
          </p:cNvSpPr>
          <p:nvPr>
            <p:ph type="ftr" sz="quarter" idx="11"/>
          </p:nvPr>
        </p:nvSpPr>
        <p:spPr/>
        <p:txBody>
          <a:bodyPr/>
          <a:lstStyle/>
          <a:p>
            <a:pPr>
              <a:defRPr/>
            </a:pPr>
            <a:r>
              <a:rPr lang="en-US" smtClean="0"/>
              <a:t>(c) 2016,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81</a:t>
            </a:fld>
            <a:endParaRPr lang="en-US"/>
          </a:p>
        </p:txBody>
      </p:sp>
      <p:pic>
        <p:nvPicPr>
          <p:cNvPr id="7" name="Picture 6"/>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09757" y="3949703"/>
            <a:ext cx="2432051" cy="1752584"/>
          </a:xfrm>
          <a:prstGeom prst="rect">
            <a:avLst/>
          </a:prstGeom>
          <a:noFill/>
          <a:ln w="28575">
            <a:noFill/>
            <a:miter lim="800000"/>
            <a:headEnd type="none" w="sm" len="sm"/>
            <a:tailEnd/>
          </a:ln>
        </p:spPr>
      </p:pic>
      <p:pic>
        <p:nvPicPr>
          <p:cNvPr id="22" name="Picture 21" descr="hadoop.png"/>
          <p:cNvPicPr>
            <a:picLocks noChangeAspect="1"/>
          </p:cNvPicPr>
          <p:nvPr/>
        </p:nvPicPr>
        <p:blipFill>
          <a:blip r:embed="rId3"/>
          <a:stretch>
            <a:fillRect/>
          </a:stretch>
        </p:blipFill>
        <p:spPr>
          <a:xfrm>
            <a:off x="3143220" y="2476500"/>
            <a:ext cx="711200" cy="711200"/>
          </a:xfrm>
          <a:prstGeom prst="rect">
            <a:avLst/>
          </a:prstGeom>
        </p:spPr>
      </p:pic>
      <p:grpSp>
        <p:nvGrpSpPr>
          <p:cNvPr id="8" name="Group 40"/>
          <p:cNvGrpSpPr/>
          <p:nvPr/>
        </p:nvGrpSpPr>
        <p:grpSpPr>
          <a:xfrm>
            <a:off x="4545788" y="2540795"/>
            <a:ext cx="638770" cy="647700"/>
            <a:chOff x="2259818" y="2591595"/>
            <a:chExt cx="638770" cy="647700"/>
          </a:xfrm>
        </p:grpSpPr>
        <p:cxnSp>
          <p:nvCxnSpPr>
            <p:cNvPr id="25" name="Straight Arrow Connector 24"/>
            <p:cNvCxnSpPr/>
            <p:nvPr/>
          </p:nvCxnSpPr>
          <p:spPr bwMode="auto">
            <a:xfrm rot="5400000" flipH="1" flipV="1">
              <a:off x="1936564" y="2914849"/>
              <a:ext cx="647700" cy="1191"/>
            </a:xfrm>
            <a:prstGeom prst="straightConnector1">
              <a:avLst/>
            </a:prstGeom>
            <a:solidFill>
              <a:schemeClr val="accent1"/>
            </a:solidFill>
            <a:ln w="3175" cap="flat" cmpd="sng" algn="ctr">
              <a:solidFill>
                <a:schemeClr val="tx1">
                  <a:lumMod val="50000"/>
                </a:schemeClr>
              </a:solidFill>
              <a:prstDash val="solid"/>
              <a:round/>
              <a:headEnd type="none" w="sm" len="sm"/>
              <a:tailEnd type="arrow" w="sm" len="lg"/>
            </a:ln>
            <a:effectLst/>
          </p:spPr>
        </p:cxnSp>
        <p:cxnSp>
          <p:nvCxnSpPr>
            <p:cNvPr id="31" name="Straight Arrow Connector 30"/>
            <p:cNvCxnSpPr/>
            <p:nvPr/>
          </p:nvCxnSpPr>
          <p:spPr bwMode="auto">
            <a:xfrm rot="5400000" flipH="1" flipV="1">
              <a:off x="2246127" y="3014861"/>
              <a:ext cx="257175" cy="171450"/>
            </a:xfrm>
            <a:prstGeom prst="straightConnector1">
              <a:avLst/>
            </a:prstGeom>
            <a:solidFill>
              <a:schemeClr val="accent1"/>
            </a:solidFill>
            <a:ln w="38100" cap="flat" cmpd="sng" algn="ctr">
              <a:solidFill>
                <a:srgbClr val="A50021"/>
              </a:solidFill>
              <a:prstDash val="solid"/>
              <a:round/>
              <a:headEnd type="none" w="sm" len="sm"/>
              <a:tailEnd type="arrow" w="med" len="med"/>
            </a:ln>
            <a:effectLst/>
          </p:spPr>
        </p:cxnSp>
        <p:cxnSp>
          <p:nvCxnSpPr>
            <p:cNvPr id="33" name="Straight Arrow Connector 32"/>
            <p:cNvCxnSpPr/>
            <p:nvPr/>
          </p:nvCxnSpPr>
          <p:spPr bwMode="auto">
            <a:xfrm flipV="1">
              <a:off x="2298514" y="2838649"/>
              <a:ext cx="542924" cy="390525"/>
            </a:xfrm>
            <a:prstGeom prst="straightConnector1">
              <a:avLst/>
            </a:prstGeom>
            <a:solidFill>
              <a:schemeClr val="accent1"/>
            </a:solidFill>
            <a:ln w="38100" cap="flat" cmpd="sng" algn="ctr">
              <a:solidFill>
                <a:srgbClr val="A50021"/>
              </a:solidFill>
              <a:prstDash val="solid"/>
              <a:round/>
              <a:headEnd type="none" w="sm" len="sm"/>
              <a:tailEnd type="arrow" w="med" len="med"/>
            </a:ln>
            <a:effectLst/>
          </p:spPr>
        </p:cxnSp>
        <p:cxnSp>
          <p:nvCxnSpPr>
            <p:cNvPr id="35" name="Straight Arrow Connector 34"/>
            <p:cNvCxnSpPr/>
            <p:nvPr/>
          </p:nvCxnSpPr>
          <p:spPr bwMode="auto">
            <a:xfrm flipV="1">
              <a:off x="2260414" y="3219649"/>
              <a:ext cx="638174" cy="9525"/>
            </a:xfrm>
            <a:prstGeom prst="straightConnector1">
              <a:avLst/>
            </a:prstGeom>
            <a:solidFill>
              <a:schemeClr val="accent1"/>
            </a:solidFill>
            <a:ln w="3175" cap="flat" cmpd="sng" algn="ctr">
              <a:solidFill>
                <a:schemeClr val="tx1">
                  <a:lumMod val="50000"/>
                </a:schemeClr>
              </a:solidFill>
              <a:prstDash val="solid"/>
              <a:round/>
              <a:headEnd type="none" w="sm" len="sm"/>
              <a:tailEnd type="arrow" w="sm" len="lg"/>
            </a:ln>
            <a:effectLst/>
          </p:spPr>
        </p:cxnSp>
      </p:grpSp>
      <p:sp>
        <p:nvSpPr>
          <p:cNvPr id="30" name="Rectangle 29"/>
          <p:cNvSpPr/>
          <p:nvPr/>
        </p:nvSpPr>
        <p:spPr bwMode="auto">
          <a:xfrm>
            <a:off x="1841470" y="3657600"/>
            <a:ext cx="2603500" cy="2146300"/>
          </a:xfrm>
          <a:prstGeom prst="rect">
            <a:avLst/>
          </a:prstGeom>
          <a:noFill/>
          <a:ln w="50800" cap="flat" cmpd="sng" algn="ctr">
            <a:solidFill>
              <a:schemeClr val="tx1"/>
            </a:solidFill>
            <a:prstDash val="solid"/>
            <a:round/>
            <a:headEnd type="none" w="sm" len="sm"/>
            <a:tailEnd type="none" w="med" len="med"/>
          </a:ln>
          <a:effectLst/>
        </p:spPr>
        <p:txBody>
          <a:bodyPr rtlCol="0" anchor="ctr"/>
          <a:lstStyle/>
          <a:p>
            <a:pPr algn="ctr"/>
            <a:endParaRPr lang="en-US"/>
          </a:p>
        </p:txBody>
      </p:sp>
      <p:pic>
        <p:nvPicPr>
          <p:cNvPr id="40" name="Picture 39" descr="M45url.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17670" y="2518832"/>
            <a:ext cx="965200" cy="643467"/>
          </a:xfrm>
          <a:prstGeom prst="rect">
            <a:avLst/>
          </a:prstGeom>
        </p:spPr>
      </p:pic>
      <p:sp>
        <p:nvSpPr>
          <p:cNvPr id="89" name="Up-Down Arrow 88"/>
          <p:cNvSpPr>
            <a:spLocks noChangeAspect="1"/>
          </p:cNvSpPr>
          <p:nvPr/>
        </p:nvSpPr>
        <p:spPr bwMode="auto">
          <a:xfrm>
            <a:off x="3327395" y="3308350"/>
            <a:ext cx="158750" cy="241300"/>
          </a:xfrm>
          <a:prstGeom prst="upDownArrow">
            <a:avLst/>
          </a:prstGeom>
          <a:solidFill>
            <a:schemeClr val="tx2"/>
          </a:solidFill>
          <a:ln w="3175" cap="flat" cmpd="sng" algn="ctr">
            <a:solidFill>
              <a:schemeClr val="tx2"/>
            </a:solidFill>
            <a:prstDash val="solid"/>
            <a:round/>
            <a:headEnd type="none" w="sm" len="sm"/>
            <a:tailEnd type="none" w="med" len="med"/>
          </a:ln>
          <a:effectLst/>
        </p:spPr>
        <p:txBody>
          <a:bodyPr rtlCol="0" anchor="ctr"/>
          <a:lstStyle/>
          <a:p>
            <a:pPr algn="ctr"/>
            <a:endParaRPr lang="en-US"/>
          </a:p>
        </p:txBody>
      </p:sp>
      <p:sp>
        <p:nvSpPr>
          <p:cNvPr id="90" name="Up-Down Arrow 89"/>
          <p:cNvSpPr>
            <a:spLocks noChangeAspect="1"/>
          </p:cNvSpPr>
          <p:nvPr/>
        </p:nvSpPr>
        <p:spPr bwMode="auto">
          <a:xfrm rot="19685920">
            <a:off x="2640645" y="3308349"/>
            <a:ext cx="158750" cy="241300"/>
          </a:xfrm>
          <a:prstGeom prst="upDownArrow">
            <a:avLst/>
          </a:prstGeom>
          <a:solidFill>
            <a:schemeClr val="tx2"/>
          </a:solidFill>
          <a:ln w="3175" cap="flat" cmpd="sng" algn="ctr">
            <a:solidFill>
              <a:schemeClr val="tx2"/>
            </a:solidFill>
            <a:prstDash val="solid"/>
            <a:round/>
            <a:headEnd type="none" w="sm" len="sm"/>
            <a:tailEnd type="none" w="med" len="med"/>
          </a:ln>
          <a:effectLst/>
        </p:spPr>
        <p:txBody>
          <a:bodyPr rtlCol="0" anchor="ctr"/>
          <a:lstStyle/>
          <a:p>
            <a:pPr algn="ctr"/>
            <a:endParaRPr lang="en-US"/>
          </a:p>
        </p:txBody>
      </p:sp>
      <p:sp>
        <p:nvSpPr>
          <p:cNvPr id="91" name="Up-Down Arrow 90"/>
          <p:cNvSpPr>
            <a:spLocks noChangeAspect="1"/>
          </p:cNvSpPr>
          <p:nvPr/>
        </p:nvSpPr>
        <p:spPr bwMode="auto">
          <a:xfrm rot="2377343">
            <a:off x="4413144" y="3308351"/>
            <a:ext cx="158750" cy="241300"/>
          </a:xfrm>
          <a:prstGeom prst="upDownArrow">
            <a:avLst/>
          </a:prstGeom>
          <a:solidFill>
            <a:schemeClr val="tx2"/>
          </a:solidFill>
          <a:ln w="3175" cap="flat" cmpd="sng" algn="ctr">
            <a:solidFill>
              <a:schemeClr val="tx2"/>
            </a:solidFill>
            <a:prstDash val="solid"/>
            <a:round/>
            <a:headEnd type="none" w="sm" len="sm"/>
            <a:tailEnd type="none" w="med" len="med"/>
          </a:ln>
          <a:effectLst/>
        </p:spPr>
        <p:txBody>
          <a:bodyPr rtlCol="0" anchor="ctr"/>
          <a:lstStyle/>
          <a:p>
            <a:pPr algn="ctr"/>
            <a:endParaRPr lang="en-US"/>
          </a:p>
        </p:txBody>
      </p:sp>
      <p:sp>
        <p:nvSpPr>
          <p:cNvPr id="92" name="Up-Down Arrow 91"/>
          <p:cNvSpPr>
            <a:spLocks noChangeAspect="1"/>
          </p:cNvSpPr>
          <p:nvPr/>
        </p:nvSpPr>
        <p:spPr bwMode="auto">
          <a:xfrm>
            <a:off x="6451595" y="3308350"/>
            <a:ext cx="158750" cy="241300"/>
          </a:xfrm>
          <a:prstGeom prst="upDownArrow">
            <a:avLst/>
          </a:prstGeom>
          <a:solidFill>
            <a:schemeClr val="tx2"/>
          </a:solidFill>
          <a:ln w="3175" cap="flat" cmpd="sng" algn="ctr">
            <a:solidFill>
              <a:schemeClr val="tx2"/>
            </a:solidFill>
            <a:prstDash val="solid"/>
            <a:round/>
            <a:headEnd type="none" w="sm" len="sm"/>
            <a:tailEnd type="none" w="med" len="med"/>
          </a:ln>
          <a:effectLst/>
        </p:spPr>
        <p:txBody>
          <a:bodyPr rtlCol="0" anchor="ctr"/>
          <a:lstStyle/>
          <a:p>
            <a:pPr algn="ctr"/>
            <a:endParaRPr lang="en-US"/>
          </a:p>
        </p:txBody>
      </p:sp>
      <p:sp>
        <p:nvSpPr>
          <p:cNvPr id="46" name="Up-Down Arrow 45"/>
          <p:cNvSpPr>
            <a:spLocks noChangeAspect="1"/>
          </p:cNvSpPr>
          <p:nvPr/>
        </p:nvSpPr>
        <p:spPr bwMode="auto">
          <a:xfrm rot="19685920">
            <a:off x="5040948" y="3308350"/>
            <a:ext cx="158750" cy="241300"/>
          </a:xfrm>
          <a:prstGeom prst="upDownArrow">
            <a:avLst/>
          </a:prstGeom>
          <a:solidFill>
            <a:schemeClr val="tx2"/>
          </a:solidFill>
          <a:ln w="3175" cap="flat" cmpd="sng" algn="ctr">
            <a:solidFill>
              <a:schemeClr val="tx2"/>
            </a:solidFill>
            <a:prstDash val="solid"/>
            <a:round/>
            <a:headEnd type="none" w="sm" len="sm"/>
            <a:tailEnd type="none" w="med" len="med"/>
          </a:ln>
          <a:effectLst/>
        </p:spPr>
        <p:txBody>
          <a:bodyPr rtlCol="0" anchor="ctr"/>
          <a:lstStyle/>
          <a:p>
            <a:pPr algn="ctr"/>
            <a:endParaRPr lang="en-US"/>
          </a:p>
        </p:txBody>
      </p:sp>
      <p:sp>
        <p:nvSpPr>
          <p:cNvPr id="48" name="Rectangle 47"/>
          <p:cNvSpPr/>
          <p:nvPr/>
        </p:nvSpPr>
        <p:spPr bwMode="auto">
          <a:xfrm>
            <a:off x="4952970" y="3657600"/>
            <a:ext cx="3695730" cy="2057400"/>
          </a:xfrm>
          <a:prstGeom prst="rect">
            <a:avLst/>
          </a:prstGeom>
          <a:noFill/>
          <a:ln w="50800" cap="flat" cmpd="sng" algn="ctr">
            <a:solidFill>
              <a:schemeClr val="tx1"/>
            </a:solidFill>
            <a:prstDash val="solid"/>
            <a:round/>
            <a:headEnd type="none" w="sm" len="sm"/>
            <a:tailEnd type="none" w="med" len="med"/>
          </a:ln>
          <a:effectLst/>
        </p:spPr>
        <p:txBody>
          <a:bodyPr rtlCol="0" anchor="ctr"/>
          <a:lstStyle/>
          <a:p>
            <a:pPr algn="ctr"/>
            <a:endParaRPr lang="en-US"/>
          </a:p>
        </p:txBody>
      </p:sp>
      <p:grpSp>
        <p:nvGrpSpPr>
          <p:cNvPr id="9" name="Group 48"/>
          <p:cNvGrpSpPr>
            <a:grpSpLocks noChangeAspect="1"/>
          </p:cNvGrpSpPr>
          <p:nvPr/>
        </p:nvGrpSpPr>
        <p:grpSpPr>
          <a:xfrm>
            <a:off x="6229327" y="2440210"/>
            <a:ext cx="1239012" cy="762875"/>
            <a:chOff x="1409700" y="3761003"/>
            <a:chExt cx="3441700" cy="2119097"/>
          </a:xfrm>
        </p:grpSpPr>
        <p:sp>
          <p:nvSpPr>
            <p:cNvPr id="50" name="Rectangle 49"/>
            <p:cNvSpPr>
              <a:spLocks noChangeArrowheads="1"/>
            </p:cNvSpPr>
            <p:nvPr/>
          </p:nvSpPr>
          <p:spPr bwMode="auto">
            <a:xfrm>
              <a:off x="3657600" y="4419600"/>
              <a:ext cx="46038" cy="1422400"/>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51" name="Rectangle 50"/>
            <p:cNvSpPr>
              <a:spLocks noChangeArrowheads="1"/>
            </p:cNvSpPr>
            <p:nvPr/>
          </p:nvSpPr>
          <p:spPr bwMode="auto">
            <a:xfrm>
              <a:off x="1422400" y="4419600"/>
              <a:ext cx="990600" cy="1422400"/>
            </a:xfrm>
            <a:prstGeom prst="rect">
              <a:avLst/>
            </a:prstGeom>
            <a:noFill/>
            <a:ln w="28575">
              <a:solidFill>
                <a:schemeClr val="tx1"/>
              </a:solidFill>
              <a:round/>
              <a:headEnd type="none" w="sm" len="sm"/>
              <a:tailEnd type="triangle" w="med" len="med"/>
            </a:ln>
          </p:spPr>
          <p:txBody>
            <a:bodyPr wrap="none" anchor="ctr">
              <a:prstTxWarp prst="textNoShape">
                <a:avLst/>
              </a:prstTxWarp>
            </a:bodyPr>
            <a:lstStyle/>
            <a:p>
              <a:endParaRPr lang="en-US"/>
            </a:p>
          </p:txBody>
        </p:sp>
        <p:sp>
          <p:nvSpPr>
            <p:cNvPr id="52" name="Rectangle 51"/>
            <p:cNvSpPr/>
            <p:nvPr/>
          </p:nvSpPr>
          <p:spPr bwMode="auto">
            <a:xfrm>
              <a:off x="1435100" y="4432300"/>
              <a:ext cx="6096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sp>
          <p:nvSpPr>
            <p:cNvPr id="53" name="Rectangle 52"/>
            <p:cNvSpPr/>
            <p:nvPr/>
          </p:nvSpPr>
          <p:spPr bwMode="auto">
            <a:xfrm>
              <a:off x="2082800" y="4940300"/>
              <a:ext cx="101600" cy="4699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54" name="Rectangle 53"/>
            <p:cNvSpPr/>
            <p:nvPr/>
          </p:nvSpPr>
          <p:spPr bwMode="auto">
            <a:xfrm>
              <a:off x="2184400" y="5626100"/>
              <a:ext cx="215900" cy="127000"/>
            </a:xfrm>
            <a:prstGeom prst="rect">
              <a:avLst/>
            </a:prstGeom>
            <a:solidFill>
              <a:srgbClr val="FF33CC"/>
            </a:solidFill>
            <a:ln w="3175" cap="flat" cmpd="sng" algn="ctr">
              <a:solidFill>
                <a:srgbClr val="FF33CC"/>
              </a:solidFill>
              <a:prstDash val="solid"/>
              <a:round/>
              <a:headEnd type="none" w="sm" len="sm"/>
              <a:tailEnd type="none" w="med" len="med"/>
            </a:ln>
            <a:effectLst/>
          </p:spPr>
          <p:txBody>
            <a:bodyPr rtlCol="0" anchor="ctr"/>
            <a:lstStyle/>
            <a:p>
              <a:pPr algn="ctr"/>
              <a:endParaRPr lang="en-US"/>
            </a:p>
          </p:txBody>
        </p:sp>
        <p:sp>
          <p:nvSpPr>
            <p:cNvPr id="55" name="Rectangle 54"/>
            <p:cNvSpPr/>
            <p:nvPr/>
          </p:nvSpPr>
          <p:spPr bwMode="auto">
            <a:xfrm>
              <a:off x="3644900" y="4419600"/>
              <a:ext cx="76200" cy="393700"/>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nvGrpSpPr>
            <p:cNvPr id="10" name="Group 37"/>
            <p:cNvGrpSpPr/>
            <p:nvPr/>
          </p:nvGrpSpPr>
          <p:grpSpPr>
            <a:xfrm>
              <a:off x="3873500" y="4356100"/>
              <a:ext cx="977900" cy="50799"/>
              <a:chOff x="3873500" y="4356100"/>
              <a:chExt cx="977900" cy="50799"/>
            </a:xfrm>
          </p:grpSpPr>
          <p:sp>
            <p:nvSpPr>
              <p:cNvPr id="63"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64" name="Rectangle 63"/>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sp>
          <p:nvSpPr>
            <p:cNvPr id="57" name="TextBox 56"/>
            <p:cNvSpPr txBox="1"/>
            <p:nvPr/>
          </p:nvSpPr>
          <p:spPr>
            <a:xfrm>
              <a:off x="3026844" y="4445001"/>
              <a:ext cx="379382" cy="492444"/>
            </a:xfrm>
            <a:prstGeom prst="rect">
              <a:avLst/>
            </a:prstGeom>
            <a:noFill/>
          </p:spPr>
          <p:txBody>
            <a:bodyPr wrap="none" rtlCol="0">
              <a:spAutoFit/>
            </a:bodyPr>
            <a:lstStyle/>
            <a:p>
              <a:r>
                <a:rPr lang="en-US" dirty="0" smtClean="0"/>
                <a:t>=</a:t>
              </a:r>
              <a:endParaRPr lang="en-US" dirty="0"/>
            </a:p>
          </p:txBody>
        </p:sp>
        <p:sp>
          <p:nvSpPr>
            <p:cNvPr id="58" name="Parallelogram 57"/>
            <p:cNvSpPr/>
            <p:nvPr/>
          </p:nvSpPr>
          <p:spPr bwMode="auto">
            <a:xfrm>
              <a:off x="1409700" y="3949700"/>
              <a:ext cx="1473200" cy="431800"/>
            </a:xfrm>
            <a:prstGeom prst="parallelogram">
              <a:avLst>
                <a:gd name="adj" fmla="val 95588"/>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59" name="Parallelogram 58"/>
            <p:cNvSpPr/>
            <p:nvPr/>
          </p:nvSpPr>
          <p:spPr bwMode="auto">
            <a:xfrm rot="5400000" flipV="1">
              <a:off x="1689100" y="4699000"/>
              <a:ext cx="1917700" cy="444500"/>
            </a:xfrm>
            <a:prstGeom prst="parallelogram">
              <a:avLst>
                <a:gd name="adj" fmla="val 98007"/>
              </a:avLst>
            </a:prstGeom>
            <a:no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grpSp>
          <p:nvGrpSpPr>
            <p:cNvPr id="11" name="Group 38"/>
            <p:cNvGrpSpPr/>
            <p:nvPr/>
          </p:nvGrpSpPr>
          <p:grpSpPr>
            <a:xfrm rot="18634327">
              <a:off x="3582932" y="4035585"/>
              <a:ext cx="625012" cy="75847"/>
              <a:chOff x="3873500" y="4356100"/>
              <a:chExt cx="977900" cy="50799"/>
            </a:xfrm>
          </p:grpSpPr>
          <p:sp>
            <p:nvSpPr>
              <p:cNvPr id="61" name="Rectangle 10"/>
              <p:cNvSpPr>
                <a:spLocks noChangeArrowheads="1"/>
              </p:cNvSpPr>
              <p:nvPr/>
            </p:nvSpPr>
            <p:spPr bwMode="auto">
              <a:xfrm>
                <a:off x="3873500" y="4356100"/>
                <a:ext cx="977900" cy="45719"/>
              </a:xfrm>
              <a:prstGeom prst="rect">
                <a:avLst/>
              </a:prstGeom>
              <a:noFill/>
              <a:ln w="28575">
                <a:solidFill>
                  <a:srgbClr val="008000"/>
                </a:solidFill>
                <a:prstDash val="sysDot"/>
                <a:round/>
                <a:headEnd type="none" w="sm" len="sm"/>
                <a:tailEnd type="triangle" w="med" len="med"/>
              </a:ln>
            </p:spPr>
            <p:txBody>
              <a:bodyPr wrap="none" anchor="ctr">
                <a:prstTxWarp prst="textNoShape">
                  <a:avLst/>
                </a:prstTxWarp>
              </a:bodyPr>
              <a:lstStyle/>
              <a:p>
                <a:endParaRPr lang="en-US"/>
              </a:p>
            </p:txBody>
          </p:sp>
          <p:sp>
            <p:nvSpPr>
              <p:cNvPr id="62" name="Rectangle 61"/>
              <p:cNvSpPr/>
              <p:nvPr/>
            </p:nvSpPr>
            <p:spPr bwMode="auto">
              <a:xfrm>
                <a:off x="3873500" y="4361180"/>
                <a:ext cx="584200" cy="45719"/>
              </a:xfrm>
              <a:prstGeom prst="rect">
                <a:avLst/>
              </a:prstGeom>
              <a:solidFill>
                <a:srgbClr val="008000"/>
              </a:solidFill>
              <a:ln w="3175" cap="flat" cmpd="sng" algn="ctr">
                <a:solidFill>
                  <a:srgbClr val="008000"/>
                </a:solidFill>
                <a:prstDash val="solid"/>
                <a:round/>
                <a:headEnd type="none" w="sm" len="sm"/>
                <a:tailEnd type="none" w="med" len="med"/>
              </a:ln>
              <a:effectLst/>
            </p:spPr>
            <p:txBody>
              <a:bodyPr rtlCol="0" anchor="ctr"/>
              <a:lstStyle/>
              <a:p>
                <a:pPr algn="ctr"/>
                <a:endParaRPr lang="en-US"/>
              </a:p>
            </p:txBody>
          </p:sp>
        </p:grpSp>
      </p:grpSp>
      <p:grpSp>
        <p:nvGrpSpPr>
          <p:cNvPr id="42" name="Group 41"/>
          <p:cNvGrpSpPr/>
          <p:nvPr/>
        </p:nvGrpSpPr>
        <p:grpSpPr>
          <a:xfrm>
            <a:off x="5067300" y="4203699"/>
            <a:ext cx="3365500" cy="762001"/>
            <a:chOff x="281852" y="3647840"/>
            <a:chExt cx="8689400" cy="2095644"/>
          </a:xfrm>
        </p:grpSpPr>
        <p:pic>
          <p:nvPicPr>
            <p:cNvPr id="43" name="Picture 2" descr="C:\Users\maraujo\Dropbox\acomp_heavy5star.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81852" y="3659656"/>
              <a:ext cx="2762684" cy="207201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 descr="C:\Users\maraujo\Dropbox\bcomp_heavy5star.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899064" y="3647840"/>
              <a:ext cx="2794191" cy="2095644"/>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C:\Users\maraujo\Dropbox\ccomp_1.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5618452" y="3864769"/>
              <a:ext cx="3352800" cy="1866900"/>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p:cNvSpPr/>
            <p:nvPr/>
          </p:nvSpPr>
          <p:spPr bwMode="auto">
            <a:xfrm>
              <a:off x="2082800" y="4114800"/>
              <a:ext cx="58419" cy="1130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66" name="Rectangle 65"/>
            <p:cNvSpPr/>
            <p:nvPr/>
          </p:nvSpPr>
          <p:spPr bwMode="auto">
            <a:xfrm>
              <a:off x="3543300" y="4140200"/>
              <a:ext cx="58419" cy="1130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67" name="Rectangle 66"/>
            <p:cNvSpPr/>
            <p:nvPr/>
          </p:nvSpPr>
          <p:spPr bwMode="auto">
            <a:xfrm>
              <a:off x="4787900" y="4140200"/>
              <a:ext cx="58419" cy="1130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68" name="Rectangle 67"/>
            <p:cNvSpPr/>
            <p:nvPr/>
          </p:nvSpPr>
          <p:spPr bwMode="auto">
            <a:xfrm>
              <a:off x="4914900" y="4140200"/>
              <a:ext cx="58419" cy="1130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69" name="Rectangle 68"/>
            <p:cNvSpPr/>
            <p:nvPr/>
          </p:nvSpPr>
          <p:spPr bwMode="auto">
            <a:xfrm>
              <a:off x="4648200" y="4127500"/>
              <a:ext cx="58419" cy="1130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70" name="Rectangle 69"/>
            <p:cNvSpPr/>
            <p:nvPr/>
          </p:nvSpPr>
          <p:spPr bwMode="auto">
            <a:xfrm>
              <a:off x="3708400" y="4127500"/>
              <a:ext cx="58419" cy="1130300"/>
            </a:xfrm>
            <a:prstGeom prst="rect">
              <a:avLst/>
            </a:prstGeom>
            <a:solidFill>
              <a:schemeClr val="tx1"/>
            </a:solidFill>
            <a:ln w="3175" cap="flat" cmpd="sng" algn="ctr">
              <a:solidFill>
                <a:schemeClr val="tx1"/>
              </a:solidFill>
              <a:prstDash val="solid"/>
              <a:round/>
              <a:headEnd type="none" w="sm" len="sm"/>
              <a:tailEnd type="none" w="med" len="med"/>
            </a:ln>
            <a:effectLst/>
          </p:spPr>
          <p:txBody>
            <a:bodyPr rtlCol="0" anchor="ctr"/>
            <a:lstStyle/>
            <a:p>
              <a:pPr algn="ctr"/>
              <a:endParaRPr lang="en-US"/>
            </a:p>
          </p:txBody>
        </p:sp>
        <p:sp>
          <p:nvSpPr>
            <p:cNvPr id="71" name="Freeform 70"/>
            <p:cNvSpPr/>
            <p:nvPr/>
          </p:nvSpPr>
          <p:spPr bwMode="auto">
            <a:xfrm>
              <a:off x="6079067" y="4656667"/>
              <a:ext cx="1337733" cy="829733"/>
            </a:xfrm>
            <a:custGeom>
              <a:avLst/>
              <a:gdLst>
                <a:gd name="connsiteX0" fmla="*/ 0 w 1337733"/>
                <a:gd name="connsiteY0" fmla="*/ 812800 h 829733"/>
                <a:gd name="connsiteX1" fmla="*/ 440266 w 1337733"/>
                <a:gd name="connsiteY1" fmla="*/ 118533 h 829733"/>
                <a:gd name="connsiteX2" fmla="*/ 711200 w 1337733"/>
                <a:gd name="connsiteY2" fmla="*/ 0 h 829733"/>
                <a:gd name="connsiteX3" fmla="*/ 1066800 w 1337733"/>
                <a:gd name="connsiteY3" fmla="*/ 84666 h 829733"/>
                <a:gd name="connsiteX4" fmla="*/ 1337733 w 1337733"/>
                <a:gd name="connsiteY4" fmla="*/ 829733 h 829733"/>
                <a:gd name="connsiteX5" fmla="*/ 1337733 w 1337733"/>
                <a:gd name="connsiteY5" fmla="*/ 829733 h 82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7733" h="829733">
                  <a:moveTo>
                    <a:pt x="0" y="812800"/>
                  </a:moveTo>
                  <a:lnTo>
                    <a:pt x="440266" y="118533"/>
                  </a:lnTo>
                  <a:lnTo>
                    <a:pt x="711200" y="0"/>
                  </a:lnTo>
                  <a:lnTo>
                    <a:pt x="1066800" y="84666"/>
                  </a:lnTo>
                  <a:lnTo>
                    <a:pt x="1337733" y="829733"/>
                  </a:lnTo>
                  <a:lnTo>
                    <a:pt x="1337733" y="829733"/>
                  </a:lnTo>
                </a:path>
              </a:pathLst>
            </a:custGeom>
            <a:noFill/>
            <a:ln w="76200" cap="flat" cmpd="sng" algn="ctr">
              <a:solidFill>
                <a:srgbClr val="FF6600"/>
              </a:solidFill>
              <a:prstDash val="solid"/>
              <a:round/>
              <a:headEnd type="none" w="sm" len="sm"/>
              <a:tailEnd type="none" w="med" len="med"/>
            </a:ln>
            <a:effectLst/>
          </p:spPr>
          <p:txBody>
            <a:bodyPr rtlCol="0" anchor="ctr"/>
            <a:lstStyle/>
            <a:p>
              <a:pPr algn="ctr"/>
              <a:endParaRPr lang="en-US"/>
            </a:p>
          </p:txBody>
        </p:sp>
      </p:grpSp>
      <p:sp>
        <p:nvSpPr>
          <p:cNvPr id="49" name="TextBox 48"/>
          <p:cNvSpPr txBox="1"/>
          <p:nvPr/>
        </p:nvSpPr>
        <p:spPr>
          <a:xfrm>
            <a:off x="2740490" y="508000"/>
            <a:ext cx="3610634" cy="923330"/>
          </a:xfrm>
          <a:prstGeom prst="rect">
            <a:avLst/>
          </a:prstGeom>
          <a:solidFill>
            <a:schemeClr val="tx2"/>
          </a:solidFill>
        </p:spPr>
        <p:txBody>
          <a:bodyPr wrap="none" rtlCol="0">
            <a:spAutoFit/>
          </a:bodyPr>
          <a:lstStyle/>
          <a:p>
            <a:r>
              <a:rPr lang="en-US" sz="5400" dirty="0" smtClean="0">
                <a:solidFill>
                  <a:srgbClr val="FFFFFF"/>
                </a:solidFill>
              </a:rPr>
              <a:t>Thank you! </a:t>
            </a:r>
            <a:endParaRPr lang="en-US" sz="5400" dirty="0">
              <a:solidFill>
                <a:srgbClr val="FFFFFF"/>
              </a:solidFill>
            </a:endParaRPr>
          </a:p>
        </p:txBody>
      </p:sp>
      <p:sp>
        <p:nvSpPr>
          <p:cNvPr id="12" name="Title 11"/>
          <p:cNvSpPr>
            <a:spLocks noGrp="1"/>
          </p:cNvSpPr>
          <p:nvPr>
            <p:ph type="title"/>
          </p:nvPr>
        </p:nvSpPr>
        <p:spPr/>
        <p:txBody>
          <a:bodyPr/>
          <a:lstStyle/>
          <a:p>
            <a:endParaRPr lang="en-US"/>
          </a:p>
        </p:txBody>
      </p:sp>
    </p:spTree>
    <p:extLst>
      <p:ext uri="{BB962C8B-B14F-4D97-AF65-F5344CB8AC3E}">
        <p14:creationId xmlns:p14="http://schemas.microsoft.com/office/powerpoint/2010/main" val="26913285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en-US" altLang="zh-CN" sz="4400" dirty="0" err="1" smtClean="0"/>
              <a:t>Catchsync</a:t>
            </a:r>
            <a:r>
              <a:rPr lang="en-US" altLang="zh-CN" sz="4400" dirty="0" smtClean="0"/>
              <a:t>:</a:t>
            </a:r>
            <a:br>
              <a:rPr lang="en-US" altLang="zh-CN" sz="4400" dirty="0" smtClean="0"/>
            </a:br>
            <a:r>
              <a:rPr lang="en-US" altLang="zh-CN" sz="4400" dirty="0" smtClean="0"/>
              <a:t>catch synchronized behavior in large directed graphs</a:t>
            </a:r>
            <a:endParaRPr lang="zh-CN" altLang="en-US" sz="4400" dirty="0"/>
          </a:p>
        </p:txBody>
      </p:sp>
      <p:sp>
        <p:nvSpPr>
          <p:cNvPr id="3" name="副标题 2"/>
          <p:cNvSpPr>
            <a:spLocks noGrp="1"/>
          </p:cNvSpPr>
          <p:nvPr>
            <p:ph type="subTitle" idx="1"/>
          </p:nvPr>
        </p:nvSpPr>
        <p:spPr/>
        <p:txBody>
          <a:bodyPr>
            <a:normAutofit fontScale="70000" lnSpcReduction="20000"/>
          </a:bodyPr>
          <a:lstStyle/>
          <a:p>
            <a:r>
              <a:rPr lang="en-US" altLang="zh-CN" dirty="0" err="1" smtClean="0"/>
              <a:t>Meng</a:t>
            </a:r>
            <a:r>
              <a:rPr lang="en-US" altLang="zh-CN" dirty="0" smtClean="0"/>
              <a:t> Jiang</a:t>
            </a:r>
          </a:p>
          <a:p>
            <a:endParaRPr lang="en-US" altLang="zh-CN" dirty="0"/>
          </a:p>
          <a:p>
            <a:r>
              <a:rPr lang="en-US" altLang="zh-CN" dirty="0" smtClean="0"/>
              <a:t>Joint work with Peng Cui, Alex </a:t>
            </a:r>
            <a:r>
              <a:rPr lang="en-US" altLang="zh-CN" dirty="0" err="1" smtClean="0"/>
              <a:t>Beutel</a:t>
            </a:r>
            <a:r>
              <a:rPr lang="en-US" altLang="zh-CN" dirty="0" smtClean="0"/>
              <a:t>,</a:t>
            </a:r>
          </a:p>
          <a:p>
            <a:r>
              <a:rPr lang="en-US" altLang="zh-CN" dirty="0" smtClean="0"/>
              <a:t>Christos </a:t>
            </a:r>
            <a:r>
              <a:rPr lang="en-US" altLang="zh-CN" dirty="0" err="1" smtClean="0"/>
              <a:t>Faloutsos</a:t>
            </a:r>
            <a:r>
              <a:rPr lang="en-US" altLang="zh-CN" dirty="0" smtClean="0"/>
              <a:t> and </a:t>
            </a:r>
            <a:r>
              <a:rPr lang="en-US" altLang="zh-CN" dirty="0" err="1" smtClean="0"/>
              <a:t>Shiqiang</a:t>
            </a:r>
            <a:r>
              <a:rPr lang="en-US" altLang="zh-CN" dirty="0" smtClean="0"/>
              <a:t> Yang</a:t>
            </a:r>
          </a:p>
          <a:p>
            <a:r>
              <a:rPr lang="en-US" altLang="zh-CN" dirty="0" smtClean="0"/>
              <a:t>August 26, 2014 – NYC, USA</a:t>
            </a:r>
            <a:endParaRPr lang="zh-CN" altLang="en-US" dirty="0"/>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14884" y="5464175"/>
            <a:ext cx="1080000"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5464175"/>
            <a:ext cx="1080000"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4168" y="5644175"/>
            <a:ext cx="2449451"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5178" y="5464175"/>
            <a:ext cx="956707" cy="1078992"/>
          </a:xfrm>
          <a:prstGeom prst="rect">
            <a:avLst/>
          </a:prstGeom>
        </p:spPr>
      </p:pic>
      <p:pic>
        <p:nvPicPr>
          <p:cNvPr id="8" name="Picture 2" descr="http://alexbeutel.com/images/pic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5800" y="5464175"/>
            <a:ext cx="879378" cy="10789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t1.gstatic.com/images?q=tbn:ANd9GcS--Z2tjZx2hn4UJjZ01orZ71dXMOBk49_50y6ZGr4Ciw6sONTl"/>
          <p:cNvPicPr>
            <a:picLocks noChangeAspect="1" noChangeArrowheads="1"/>
          </p:cNvPicPr>
          <p:nvPr/>
        </p:nvPicPr>
        <p:blipFill>
          <a:blip r:embed="rId8" cstate="print"/>
          <a:srcRect/>
          <a:stretch>
            <a:fillRect/>
          </a:stretch>
        </p:blipFill>
        <p:spPr bwMode="auto">
          <a:xfrm>
            <a:off x="7784291" y="404664"/>
            <a:ext cx="615494" cy="685800"/>
          </a:xfrm>
          <a:prstGeom prst="rect">
            <a:avLst/>
          </a:prstGeom>
          <a:noFill/>
        </p:spPr>
      </p:pic>
      <p:pic>
        <p:nvPicPr>
          <p:cNvPr id="12" name="Picture 7" descr="http://img851.ph.126.net/pAtEZ0W4R_QkIG_2bjEEyA==/2716233525258851514.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02244" y="404664"/>
            <a:ext cx="683067" cy="68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20225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9" name="Picture 10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64387" y="2727302"/>
            <a:ext cx="629089" cy="722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 name="Picture 10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73018" y="2156876"/>
            <a:ext cx="629089" cy="722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8157" y="1951751"/>
            <a:ext cx="534498"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5216" y="2619251"/>
            <a:ext cx="534498"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smtClean="0"/>
              <a:t>Fraud Detection: Graph Analysis Problem</a:t>
            </a: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83</a:t>
            </a:fld>
            <a:endParaRPr lang="en-US"/>
          </a:p>
        </p:txBody>
      </p:sp>
      <p:pic>
        <p:nvPicPr>
          <p:cNvPr id="5" name="Picture 4"/>
          <p:cNvPicPr>
            <a:picLocks noChangeAspect="1"/>
          </p:cNvPicPr>
          <p:nvPr/>
        </p:nvPicPr>
        <p:blipFill>
          <a:blip r:embed="rId5"/>
          <a:stretch>
            <a:fillRect/>
          </a:stretch>
        </p:blipFill>
        <p:spPr>
          <a:xfrm>
            <a:off x="609496" y="2361801"/>
            <a:ext cx="4191726" cy="1389888"/>
          </a:xfrm>
          <a:prstGeom prst="rect">
            <a:avLst/>
          </a:prstGeom>
        </p:spPr>
      </p:pic>
      <p:pic>
        <p:nvPicPr>
          <p:cNvPr id="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20249" y="3339251"/>
            <a:ext cx="534498"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p:cNvCxnSpPr>
            <a:stCxn id="8" idx="3"/>
            <a:endCxn id="110" idx="1"/>
          </p:cNvCxnSpPr>
          <p:nvPr/>
        </p:nvCxnSpPr>
        <p:spPr>
          <a:xfrm flipV="1">
            <a:off x="6054747" y="2518064"/>
            <a:ext cx="1518271" cy="11811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6" idx="3"/>
            <a:endCxn id="110" idx="1"/>
          </p:cNvCxnSpPr>
          <p:nvPr/>
        </p:nvCxnSpPr>
        <p:spPr>
          <a:xfrm flipV="1">
            <a:off x="6389714" y="2518064"/>
            <a:ext cx="1183304" cy="4611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7" idx="2"/>
            <a:endCxn id="110" idx="1"/>
          </p:cNvCxnSpPr>
          <p:nvPr/>
        </p:nvCxnSpPr>
        <p:spPr>
          <a:xfrm flipV="1">
            <a:off x="6585406" y="2518064"/>
            <a:ext cx="987612" cy="1536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8" idx="3"/>
            <a:endCxn id="109" idx="1"/>
          </p:cNvCxnSpPr>
          <p:nvPr/>
        </p:nvCxnSpPr>
        <p:spPr>
          <a:xfrm flipV="1">
            <a:off x="6054747" y="3088490"/>
            <a:ext cx="2009640" cy="6107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7" idx="2"/>
            <a:endCxn id="109" idx="1"/>
          </p:cNvCxnSpPr>
          <p:nvPr/>
        </p:nvCxnSpPr>
        <p:spPr>
          <a:xfrm>
            <a:off x="6585406" y="2671751"/>
            <a:ext cx="1478981" cy="4167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6" idx="3"/>
            <a:endCxn id="109" idx="1"/>
          </p:cNvCxnSpPr>
          <p:nvPr/>
        </p:nvCxnSpPr>
        <p:spPr>
          <a:xfrm>
            <a:off x="6389714" y="2979251"/>
            <a:ext cx="1674673" cy="1092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1032" idx="3"/>
            <a:endCxn id="1036" idx="1"/>
          </p:cNvCxnSpPr>
          <p:nvPr/>
        </p:nvCxnSpPr>
        <p:spPr>
          <a:xfrm>
            <a:off x="6423213" y="4947270"/>
            <a:ext cx="969223" cy="5644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1038" idx="0"/>
            <a:endCxn id="1034" idx="1"/>
          </p:cNvCxnSpPr>
          <p:nvPr/>
        </p:nvCxnSpPr>
        <p:spPr>
          <a:xfrm flipV="1">
            <a:off x="6564441" y="4443072"/>
            <a:ext cx="1142540" cy="9541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stCxn id="1038" idx="0"/>
            <a:endCxn id="1032" idx="3"/>
          </p:cNvCxnSpPr>
          <p:nvPr/>
        </p:nvCxnSpPr>
        <p:spPr>
          <a:xfrm flipH="1" flipV="1">
            <a:off x="6423213" y="4947270"/>
            <a:ext cx="141228" cy="450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1034" idx="1"/>
            <a:endCxn id="1032" idx="3"/>
          </p:cNvCxnSpPr>
          <p:nvPr/>
        </p:nvCxnSpPr>
        <p:spPr>
          <a:xfrm flipH="1">
            <a:off x="6423213" y="4443072"/>
            <a:ext cx="1283768" cy="504198"/>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a:stCxn id="1034" idx="1"/>
            <a:endCxn id="1036" idx="1"/>
          </p:cNvCxnSpPr>
          <p:nvPr/>
        </p:nvCxnSpPr>
        <p:spPr>
          <a:xfrm flipH="1">
            <a:off x="7392436" y="4443072"/>
            <a:ext cx="314545" cy="106869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1" name="Rectangle 160"/>
          <p:cNvSpPr/>
          <p:nvPr/>
        </p:nvSpPr>
        <p:spPr>
          <a:xfrm>
            <a:off x="2943277" y="2014848"/>
            <a:ext cx="1857945" cy="307777"/>
          </a:xfrm>
          <a:prstGeom prst="rect">
            <a:avLst/>
          </a:prstGeom>
        </p:spPr>
        <p:txBody>
          <a:bodyPr wrap="none">
            <a:spAutoFit/>
          </a:bodyPr>
          <a:lstStyle/>
          <a:p>
            <a:r>
              <a:rPr lang="en-US" sz="1400" dirty="0" smtClean="0"/>
              <a:t>[www.buyfollowz.org]</a:t>
            </a:r>
          </a:p>
        </p:txBody>
      </p:sp>
      <p:sp>
        <p:nvSpPr>
          <p:cNvPr id="163" name="Rectangle 162"/>
          <p:cNvSpPr/>
          <p:nvPr/>
        </p:nvSpPr>
        <p:spPr>
          <a:xfrm>
            <a:off x="3074466" y="4308203"/>
            <a:ext cx="1726755" cy="307777"/>
          </a:xfrm>
          <a:prstGeom prst="rect">
            <a:avLst/>
          </a:prstGeom>
        </p:spPr>
        <p:txBody>
          <a:bodyPr wrap="none">
            <a:spAutoFit/>
          </a:bodyPr>
          <a:lstStyle/>
          <a:p>
            <a:r>
              <a:rPr lang="en-US" sz="1400" dirty="0" smtClean="0"/>
              <a:t>[buymorelikes.com]</a:t>
            </a:r>
          </a:p>
        </p:txBody>
      </p:sp>
      <p:pic>
        <p:nvPicPr>
          <p:cNvPr id="165" name="Picture 164"/>
          <p:cNvPicPr>
            <a:picLocks noChangeAspect="1"/>
          </p:cNvPicPr>
          <p:nvPr/>
        </p:nvPicPr>
        <p:blipFill>
          <a:blip r:embed="rId6"/>
          <a:stretch>
            <a:fillRect/>
          </a:stretch>
        </p:blipFill>
        <p:spPr>
          <a:xfrm>
            <a:off x="692884" y="4657442"/>
            <a:ext cx="4187952" cy="1535148"/>
          </a:xfrm>
          <a:prstGeom prst="rect">
            <a:avLst/>
          </a:prstGeom>
        </p:spPr>
      </p:pic>
      <p:pic>
        <p:nvPicPr>
          <p:cNvPr id="1026" name="Picture 2" descr="Twitter bird logo 2012.sv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2885" y="1641801"/>
            <a:ext cx="888889"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acebook.sv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884" y="3895980"/>
            <a:ext cx="1908431" cy="72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img2.wikia.nocookie.net/__cb20120114223254/villains/images/3/39/Bart-simpson.gi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23213" y="4497270"/>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upload.wikimedia.org/wikipedia/en/e/ec/Lisa_Simpson.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06981" y="3993072"/>
            <a:ext cx="553279" cy="900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img1.wikia.nocookie.net/__cb20130913053022/simpsons/images/6/67/Eliza_Simpson.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92436" y="5061762"/>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impsonswiki.com/w/images/thumb/6/65/Sven_Simpson.png/250px-Sven_Simpson.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14441" y="5397270"/>
            <a:ext cx="900000" cy="900000"/>
          </a:xfrm>
          <a:prstGeom prst="rect">
            <a:avLst/>
          </a:prstGeom>
          <a:noFill/>
          <a:extLst>
            <a:ext uri="{909E8E84-426E-40dd-AFC4-6F175D3DCCD1}">
              <a14:hiddenFill xmlns:a14="http://schemas.microsoft.com/office/drawing/2010/main">
                <a:solidFill>
                  <a:srgbClr val="FFFFFF"/>
                </a:solidFill>
              </a14:hiddenFill>
            </a:ext>
          </a:extLst>
        </p:spPr>
      </p:pic>
      <p:cxnSp>
        <p:nvCxnSpPr>
          <p:cNvPr id="69" name="Straight Arrow Connector 68"/>
          <p:cNvCxnSpPr>
            <a:stCxn id="1032" idx="3"/>
            <a:endCxn id="109" idx="1"/>
          </p:cNvCxnSpPr>
          <p:nvPr/>
        </p:nvCxnSpPr>
        <p:spPr>
          <a:xfrm flipV="1">
            <a:off x="6423213" y="3088490"/>
            <a:ext cx="1641174" cy="18587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78"/>
          <p:cNvCxnSpPr>
            <a:stCxn id="1036" idx="1"/>
            <a:endCxn id="1038" idx="0"/>
          </p:cNvCxnSpPr>
          <p:nvPr/>
        </p:nvCxnSpPr>
        <p:spPr>
          <a:xfrm flipH="1" flipV="1">
            <a:off x="6564441" y="5397270"/>
            <a:ext cx="827995" cy="1144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68"/>
          <p:cNvCxnSpPr>
            <a:stCxn id="1034" idx="1"/>
            <a:endCxn id="109" idx="1"/>
          </p:cNvCxnSpPr>
          <p:nvPr/>
        </p:nvCxnSpPr>
        <p:spPr>
          <a:xfrm flipV="1">
            <a:off x="7706981" y="3088490"/>
            <a:ext cx="357406" cy="13545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5" name="Freeform 194"/>
          <p:cNvSpPr/>
          <p:nvPr/>
        </p:nvSpPr>
        <p:spPr>
          <a:xfrm>
            <a:off x="5191120" y="1841259"/>
            <a:ext cx="3736894" cy="2264259"/>
          </a:xfrm>
          <a:custGeom>
            <a:avLst/>
            <a:gdLst>
              <a:gd name="connsiteX0" fmla="*/ 1693066 w 3736894"/>
              <a:gd name="connsiteY0" fmla="*/ 3621 h 2482004"/>
              <a:gd name="connsiteX1" fmla="*/ 250765 w 3736894"/>
              <a:gd name="connsiteY1" fmla="*/ 606936 h 2482004"/>
              <a:gd name="connsiteX2" fmla="*/ 335606 w 3736894"/>
              <a:gd name="connsiteY2" fmla="*/ 2454590 h 2482004"/>
              <a:gd name="connsiteX3" fmla="*/ 3540720 w 3736894"/>
              <a:gd name="connsiteY3" fmla="*/ 1625031 h 2482004"/>
              <a:gd name="connsiteX4" fmla="*/ 3201355 w 3736894"/>
              <a:gd name="connsiteY4" fmla="*/ 418400 h 2482004"/>
              <a:gd name="connsiteX5" fmla="*/ 1693066 w 3736894"/>
              <a:gd name="connsiteY5" fmla="*/ 3621 h 2482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36894" h="2482004">
                <a:moveTo>
                  <a:pt x="1693066" y="3621"/>
                </a:moveTo>
                <a:cubicBezTo>
                  <a:pt x="1201301" y="35044"/>
                  <a:pt x="477008" y="198441"/>
                  <a:pt x="250765" y="606936"/>
                </a:cubicBezTo>
                <a:cubicBezTo>
                  <a:pt x="24522" y="1015431"/>
                  <a:pt x="-212720" y="2284908"/>
                  <a:pt x="335606" y="2454590"/>
                </a:cubicBezTo>
                <a:cubicBezTo>
                  <a:pt x="883932" y="2624272"/>
                  <a:pt x="3063095" y="1964396"/>
                  <a:pt x="3540720" y="1625031"/>
                </a:cubicBezTo>
                <a:cubicBezTo>
                  <a:pt x="4018345" y="1285666"/>
                  <a:pt x="3512440" y="688635"/>
                  <a:pt x="3201355" y="418400"/>
                </a:cubicBezTo>
                <a:cubicBezTo>
                  <a:pt x="2890271" y="148165"/>
                  <a:pt x="2184831" y="-27802"/>
                  <a:pt x="1693066" y="3621"/>
                </a:cubicBezTo>
                <a:close/>
              </a:path>
            </a:pathLst>
          </a:custGeom>
          <a:solidFill>
            <a:srgbClr val="FF0000">
              <a:alpha val="10000"/>
            </a:srgb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任意多边形 66"/>
          <p:cNvSpPr/>
          <p:nvPr/>
        </p:nvSpPr>
        <p:spPr>
          <a:xfrm>
            <a:off x="5586577" y="3895980"/>
            <a:ext cx="2789577" cy="2520019"/>
          </a:xfrm>
          <a:custGeom>
            <a:avLst/>
            <a:gdLst>
              <a:gd name="connsiteX0" fmla="*/ 1251082 w 2789577"/>
              <a:gd name="connsiteY0" fmla="*/ 339527 h 2520019"/>
              <a:gd name="connsiteX1" fmla="*/ 292720 w 2789577"/>
              <a:gd name="connsiteY1" fmla="*/ 568127 h 2520019"/>
              <a:gd name="connsiteX2" fmla="*/ 2574 w 2789577"/>
              <a:gd name="connsiteY2" fmla="*/ 1069288 h 2520019"/>
              <a:gd name="connsiteX3" fmla="*/ 415812 w 2789577"/>
              <a:gd name="connsiteY3" fmla="*/ 2097988 h 2520019"/>
              <a:gd name="connsiteX4" fmla="*/ 1163159 w 2789577"/>
              <a:gd name="connsiteY4" fmla="*/ 2520019 h 2520019"/>
              <a:gd name="connsiteX5" fmla="*/ 2657851 w 2789577"/>
              <a:gd name="connsiteY5" fmla="*/ 2097988 h 2520019"/>
              <a:gd name="connsiteX6" fmla="*/ 2710605 w 2789577"/>
              <a:gd name="connsiteY6" fmla="*/ 629673 h 2520019"/>
              <a:gd name="connsiteX7" fmla="*/ 2622682 w 2789577"/>
              <a:gd name="connsiteY7" fmla="*/ 5419 h 2520019"/>
              <a:gd name="connsiteX8" fmla="*/ 1251082 w 2789577"/>
              <a:gd name="connsiteY8" fmla="*/ 339527 h 252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9577" h="2520019">
                <a:moveTo>
                  <a:pt x="1251082" y="339527"/>
                </a:moveTo>
                <a:cubicBezTo>
                  <a:pt x="862755" y="433312"/>
                  <a:pt x="500805" y="446500"/>
                  <a:pt x="292720" y="568127"/>
                </a:cubicBezTo>
                <a:cubicBezTo>
                  <a:pt x="84635" y="689754"/>
                  <a:pt x="-17941" y="814311"/>
                  <a:pt x="2574" y="1069288"/>
                </a:cubicBezTo>
                <a:cubicBezTo>
                  <a:pt x="23089" y="1324265"/>
                  <a:pt x="222381" y="1856200"/>
                  <a:pt x="415812" y="2097988"/>
                </a:cubicBezTo>
                <a:cubicBezTo>
                  <a:pt x="609243" y="2339776"/>
                  <a:pt x="789486" y="2520019"/>
                  <a:pt x="1163159" y="2520019"/>
                </a:cubicBezTo>
                <a:cubicBezTo>
                  <a:pt x="1536832" y="2520019"/>
                  <a:pt x="2399943" y="2413045"/>
                  <a:pt x="2657851" y="2097988"/>
                </a:cubicBezTo>
                <a:cubicBezTo>
                  <a:pt x="2915759" y="1782931"/>
                  <a:pt x="2716466" y="978434"/>
                  <a:pt x="2710605" y="629673"/>
                </a:cubicBezTo>
                <a:cubicBezTo>
                  <a:pt x="2704744" y="280912"/>
                  <a:pt x="2868867" y="53777"/>
                  <a:pt x="2622682" y="5419"/>
                </a:cubicBezTo>
                <a:cubicBezTo>
                  <a:pt x="2376497" y="-42939"/>
                  <a:pt x="1639409" y="245742"/>
                  <a:pt x="1251082" y="339527"/>
                </a:cubicBezTo>
                <a:close/>
              </a:path>
            </a:pathLst>
          </a:custGeom>
          <a:solidFill>
            <a:srgbClr val="00B050">
              <a:alpha val="10000"/>
            </a:srgbClr>
          </a:solid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Date Placeholder 2"/>
          <p:cNvSpPr>
            <a:spLocks noGrp="1"/>
          </p:cNvSpPr>
          <p:nvPr>
            <p:ph type="dt" sz="half" idx="10"/>
          </p:nvPr>
        </p:nvSpPr>
        <p:spPr/>
        <p:txBody>
          <a:bodyPr/>
          <a:lstStyle/>
          <a:p>
            <a:pPr>
              <a:defRPr/>
            </a:pPr>
            <a:r>
              <a:rPr lang="en-US" smtClean="0"/>
              <a:t>hotSoS, 2016</a:t>
            </a:r>
            <a:endParaRPr lang="en-US"/>
          </a:p>
        </p:txBody>
      </p:sp>
      <p:sp>
        <p:nvSpPr>
          <p:cNvPr id="9" name="Footer Placeholder 8"/>
          <p:cNvSpPr>
            <a:spLocks noGrp="1"/>
          </p:cNvSpPr>
          <p:nvPr>
            <p:ph type="ftr" sz="quarter" idx="11"/>
          </p:nvPr>
        </p:nvSpPr>
        <p:spPr/>
        <p:txBody>
          <a:bodyPr/>
          <a:lstStyle/>
          <a:p>
            <a:pPr>
              <a:defRPr/>
            </a:pPr>
            <a:r>
              <a:rPr lang="fi-FI" smtClean="0"/>
              <a:t>(c) 2016, C. Faloutsos</a:t>
            </a:r>
            <a:endParaRPr lang="en-US"/>
          </a:p>
        </p:txBody>
      </p:sp>
    </p:spTree>
    <p:extLst>
      <p:ext uri="{BB962C8B-B14F-4D97-AF65-F5344CB8AC3E}">
        <p14:creationId xmlns:p14="http://schemas.microsoft.com/office/powerpoint/2010/main" val="206918596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1000"/>
                                        <p:tgtEl>
                                          <p:spTgt spid="109"/>
                                        </p:tgtEl>
                                      </p:cBhvr>
                                    </p:animEffect>
                                    <p:anim calcmode="lin" valueType="num">
                                      <p:cBhvr>
                                        <p:cTn id="8" dur="1000" fill="hold"/>
                                        <p:tgtEl>
                                          <p:spTgt spid="109"/>
                                        </p:tgtEl>
                                        <p:attrNameLst>
                                          <p:attrName>ppt_x</p:attrName>
                                        </p:attrNameLst>
                                      </p:cBhvr>
                                      <p:tavLst>
                                        <p:tav tm="0">
                                          <p:val>
                                            <p:strVal val="#ppt_x"/>
                                          </p:val>
                                        </p:tav>
                                        <p:tav tm="100000">
                                          <p:val>
                                            <p:strVal val="#ppt_x"/>
                                          </p:val>
                                        </p:tav>
                                      </p:tavLst>
                                    </p:anim>
                                    <p:anim calcmode="lin" valueType="num">
                                      <p:cBhvr>
                                        <p:cTn id="9" dur="1000" fill="hold"/>
                                        <p:tgtEl>
                                          <p:spTgt spid="10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0"/>
                                        </p:tgtEl>
                                        <p:attrNameLst>
                                          <p:attrName>style.visibility</p:attrName>
                                        </p:attrNameLst>
                                      </p:cBhvr>
                                      <p:to>
                                        <p:strVal val="visible"/>
                                      </p:to>
                                    </p:set>
                                    <p:animEffect transition="in" filter="fade">
                                      <p:cBhvr>
                                        <p:cTn id="12" dur="1000"/>
                                        <p:tgtEl>
                                          <p:spTgt spid="110"/>
                                        </p:tgtEl>
                                      </p:cBhvr>
                                    </p:animEffect>
                                    <p:anim calcmode="lin" valueType="num">
                                      <p:cBhvr>
                                        <p:cTn id="13" dur="1000" fill="hold"/>
                                        <p:tgtEl>
                                          <p:spTgt spid="110"/>
                                        </p:tgtEl>
                                        <p:attrNameLst>
                                          <p:attrName>ppt_x</p:attrName>
                                        </p:attrNameLst>
                                      </p:cBhvr>
                                      <p:tavLst>
                                        <p:tav tm="0">
                                          <p:val>
                                            <p:strVal val="#ppt_x"/>
                                          </p:val>
                                        </p:tav>
                                        <p:tav tm="100000">
                                          <p:val>
                                            <p:strVal val="#ppt_x"/>
                                          </p:val>
                                        </p:tav>
                                      </p:tavLst>
                                    </p:anim>
                                    <p:anim calcmode="lin" valueType="num">
                                      <p:cBhvr>
                                        <p:cTn id="14" dur="1000" fill="hold"/>
                                        <p:tgtEl>
                                          <p:spTgt spid="1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1000"/>
                                        <p:tgtEl>
                                          <p:spTgt spid="23"/>
                                        </p:tgtEl>
                                      </p:cBhvr>
                                    </p:animEffec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1000"/>
                                        <p:tgtEl>
                                          <p:spTgt spid="32"/>
                                        </p:tgtEl>
                                      </p:cBhvr>
                                    </p:animEffect>
                                    <p:anim calcmode="lin" valueType="num">
                                      <p:cBhvr>
                                        <p:cTn id="53" dur="1000" fill="hold"/>
                                        <p:tgtEl>
                                          <p:spTgt spid="32"/>
                                        </p:tgtEl>
                                        <p:attrNameLst>
                                          <p:attrName>ppt_x</p:attrName>
                                        </p:attrNameLst>
                                      </p:cBhvr>
                                      <p:tavLst>
                                        <p:tav tm="0">
                                          <p:val>
                                            <p:strVal val="#ppt_x"/>
                                          </p:val>
                                        </p:tav>
                                        <p:tav tm="100000">
                                          <p:val>
                                            <p:strVal val="#ppt_x"/>
                                          </p:val>
                                        </p:tav>
                                      </p:tavLst>
                                    </p:anim>
                                    <p:anim calcmode="lin" valueType="num">
                                      <p:cBhvr>
                                        <p:cTn id="54" dur="1000" fill="hold"/>
                                        <p:tgtEl>
                                          <p:spTgt spid="32"/>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fade">
                                      <p:cBhvr>
                                        <p:cTn id="57" dur="1000"/>
                                        <p:tgtEl>
                                          <p:spTgt spid="35"/>
                                        </p:tgtEl>
                                      </p:cBhvr>
                                    </p:animEffect>
                                    <p:anim calcmode="lin" valueType="num">
                                      <p:cBhvr>
                                        <p:cTn id="58" dur="1000" fill="hold"/>
                                        <p:tgtEl>
                                          <p:spTgt spid="35"/>
                                        </p:tgtEl>
                                        <p:attrNameLst>
                                          <p:attrName>ppt_x</p:attrName>
                                        </p:attrNameLst>
                                      </p:cBhvr>
                                      <p:tavLst>
                                        <p:tav tm="0">
                                          <p:val>
                                            <p:strVal val="#ppt_x"/>
                                          </p:val>
                                        </p:tav>
                                        <p:tav tm="100000">
                                          <p:val>
                                            <p:strVal val="#ppt_x"/>
                                          </p:val>
                                        </p:tav>
                                      </p:tavLst>
                                    </p:anim>
                                    <p:anim calcmode="lin" valueType="num">
                                      <p:cBhvr>
                                        <p:cTn id="59" dur="1000" fill="hold"/>
                                        <p:tgtEl>
                                          <p:spTgt spid="35"/>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72"/>
                                        </p:tgtEl>
                                        <p:attrNameLst>
                                          <p:attrName>style.visibility</p:attrName>
                                        </p:attrNameLst>
                                      </p:cBhvr>
                                      <p:to>
                                        <p:strVal val="visible"/>
                                      </p:to>
                                    </p:set>
                                    <p:animEffect transition="in" filter="fade">
                                      <p:cBhvr>
                                        <p:cTn id="62" dur="1000"/>
                                        <p:tgtEl>
                                          <p:spTgt spid="72"/>
                                        </p:tgtEl>
                                      </p:cBhvr>
                                    </p:animEffect>
                                    <p:anim calcmode="lin" valueType="num">
                                      <p:cBhvr>
                                        <p:cTn id="63" dur="1000" fill="hold"/>
                                        <p:tgtEl>
                                          <p:spTgt spid="72"/>
                                        </p:tgtEl>
                                        <p:attrNameLst>
                                          <p:attrName>ppt_x</p:attrName>
                                        </p:attrNameLst>
                                      </p:cBhvr>
                                      <p:tavLst>
                                        <p:tav tm="0">
                                          <p:val>
                                            <p:strVal val="#ppt_x"/>
                                          </p:val>
                                        </p:tav>
                                        <p:tav tm="100000">
                                          <p:val>
                                            <p:strVal val="#ppt_x"/>
                                          </p:val>
                                        </p:tav>
                                      </p:tavLst>
                                    </p:anim>
                                    <p:anim calcmode="lin" valueType="num">
                                      <p:cBhvr>
                                        <p:cTn id="64" dur="1000" fill="hold"/>
                                        <p:tgtEl>
                                          <p:spTgt spid="72"/>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76"/>
                                        </p:tgtEl>
                                        <p:attrNameLst>
                                          <p:attrName>style.visibility</p:attrName>
                                        </p:attrNameLst>
                                      </p:cBhvr>
                                      <p:to>
                                        <p:strVal val="visible"/>
                                      </p:to>
                                    </p:set>
                                    <p:animEffect transition="in" filter="fade">
                                      <p:cBhvr>
                                        <p:cTn id="67" dur="1000"/>
                                        <p:tgtEl>
                                          <p:spTgt spid="76"/>
                                        </p:tgtEl>
                                      </p:cBhvr>
                                    </p:animEffect>
                                    <p:anim calcmode="lin" valueType="num">
                                      <p:cBhvr>
                                        <p:cTn id="68" dur="1000" fill="hold"/>
                                        <p:tgtEl>
                                          <p:spTgt spid="76"/>
                                        </p:tgtEl>
                                        <p:attrNameLst>
                                          <p:attrName>ppt_x</p:attrName>
                                        </p:attrNameLst>
                                      </p:cBhvr>
                                      <p:tavLst>
                                        <p:tav tm="0">
                                          <p:val>
                                            <p:strVal val="#ppt_x"/>
                                          </p:val>
                                        </p:tav>
                                        <p:tav tm="100000">
                                          <p:val>
                                            <p:strVal val="#ppt_x"/>
                                          </p:val>
                                        </p:tav>
                                      </p:tavLst>
                                    </p:anim>
                                    <p:anim calcmode="lin" valueType="num">
                                      <p:cBhvr>
                                        <p:cTn id="69" dur="1000" fill="hold"/>
                                        <p:tgtEl>
                                          <p:spTgt spid="76"/>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79"/>
                                        </p:tgtEl>
                                        <p:attrNameLst>
                                          <p:attrName>style.visibility</p:attrName>
                                        </p:attrNameLst>
                                      </p:cBhvr>
                                      <p:to>
                                        <p:strVal val="visible"/>
                                      </p:to>
                                    </p:set>
                                    <p:animEffect transition="in" filter="fade">
                                      <p:cBhvr>
                                        <p:cTn id="72" dur="1000"/>
                                        <p:tgtEl>
                                          <p:spTgt spid="79"/>
                                        </p:tgtEl>
                                      </p:cBhvr>
                                    </p:animEffect>
                                    <p:anim calcmode="lin" valueType="num">
                                      <p:cBhvr>
                                        <p:cTn id="73" dur="1000" fill="hold"/>
                                        <p:tgtEl>
                                          <p:spTgt spid="79"/>
                                        </p:tgtEl>
                                        <p:attrNameLst>
                                          <p:attrName>ppt_x</p:attrName>
                                        </p:attrNameLst>
                                      </p:cBhvr>
                                      <p:tavLst>
                                        <p:tav tm="0">
                                          <p:val>
                                            <p:strVal val="#ppt_x"/>
                                          </p:val>
                                        </p:tav>
                                        <p:tav tm="100000">
                                          <p:val>
                                            <p:strVal val="#ppt_x"/>
                                          </p:val>
                                        </p:tav>
                                      </p:tavLst>
                                    </p:anim>
                                    <p:anim calcmode="lin" valueType="num">
                                      <p:cBhvr>
                                        <p:cTn id="74" dur="1000" fill="hold"/>
                                        <p:tgtEl>
                                          <p:spTgt spid="79"/>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86"/>
                                        </p:tgtEl>
                                        <p:attrNameLst>
                                          <p:attrName>style.visibility</p:attrName>
                                        </p:attrNameLst>
                                      </p:cBhvr>
                                      <p:to>
                                        <p:strVal val="visible"/>
                                      </p:to>
                                    </p:set>
                                    <p:animEffect transition="in" filter="fade">
                                      <p:cBhvr>
                                        <p:cTn id="77" dur="1000"/>
                                        <p:tgtEl>
                                          <p:spTgt spid="86"/>
                                        </p:tgtEl>
                                      </p:cBhvr>
                                    </p:animEffect>
                                    <p:anim calcmode="lin" valueType="num">
                                      <p:cBhvr>
                                        <p:cTn id="78" dur="1000" fill="hold"/>
                                        <p:tgtEl>
                                          <p:spTgt spid="86"/>
                                        </p:tgtEl>
                                        <p:attrNameLst>
                                          <p:attrName>ppt_x</p:attrName>
                                        </p:attrNameLst>
                                      </p:cBhvr>
                                      <p:tavLst>
                                        <p:tav tm="0">
                                          <p:val>
                                            <p:strVal val="#ppt_x"/>
                                          </p:val>
                                        </p:tav>
                                        <p:tav tm="100000">
                                          <p:val>
                                            <p:strVal val="#ppt_x"/>
                                          </p:val>
                                        </p:tav>
                                      </p:tavLst>
                                    </p:anim>
                                    <p:anim calcmode="lin" valueType="num">
                                      <p:cBhvr>
                                        <p:cTn id="79" dur="1000" fill="hold"/>
                                        <p:tgtEl>
                                          <p:spTgt spid="86"/>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89"/>
                                        </p:tgtEl>
                                        <p:attrNameLst>
                                          <p:attrName>style.visibility</p:attrName>
                                        </p:attrNameLst>
                                      </p:cBhvr>
                                      <p:to>
                                        <p:strVal val="visible"/>
                                      </p:to>
                                    </p:set>
                                    <p:animEffect transition="in" filter="fade">
                                      <p:cBhvr>
                                        <p:cTn id="82" dur="1000"/>
                                        <p:tgtEl>
                                          <p:spTgt spid="89"/>
                                        </p:tgtEl>
                                      </p:cBhvr>
                                    </p:animEffect>
                                    <p:anim calcmode="lin" valueType="num">
                                      <p:cBhvr>
                                        <p:cTn id="83" dur="1000" fill="hold"/>
                                        <p:tgtEl>
                                          <p:spTgt spid="89"/>
                                        </p:tgtEl>
                                        <p:attrNameLst>
                                          <p:attrName>ppt_x</p:attrName>
                                        </p:attrNameLst>
                                      </p:cBhvr>
                                      <p:tavLst>
                                        <p:tav tm="0">
                                          <p:val>
                                            <p:strVal val="#ppt_x"/>
                                          </p:val>
                                        </p:tav>
                                        <p:tav tm="100000">
                                          <p:val>
                                            <p:strVal val="#ppt_x"/>
                                          </p:val>
                                        </p:tav>
                                      </p:tavLst>
                                    </p:anim>
                                    <p:anim calcmode="lin" valueType="num">
                                      <p:cBhvr>
                                        <p:cTn id="84" dur="1000" fill="hold"/>
                                        <p:tgtEl>
                                          <p:spTgt spid="89"/>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1032"/>
                                        </p:tgtEl>
                                        <p:attrNameLst>
                                          <p:attrName>style.visibility</p:attrName>
                                        </p:attrNameLst>
                                      </p:cBhvr>
                                      <p:to>
                                        <p:strVal val="visible"/>
                                      </p:to>
                                    </p:set>
                                    <p:animEffect transition="in" filter="fade">
                                      <p:cBhvr>
                                        <p:cTn id="87" dur="1000"/>
                                        <p:tgtEl>
                                          <p:spTgt spid="1032"/>
                                        </p:tgtEl>
                                      </p:cBhvr>
                                    </p:animEffect>
                                    <p:anim calcmode="lin" valueType="num">
                                      <p:cBhvr>
                                        <p:cTn id="88" dur="1000" fill="hold"/>
                                        <p:tgtEl>
                                          <p:spTgt spid="1032"/>
                                        </p:tgtEl>
                                        <p:attrNameLst>
                                          <p:attrName>ppt_x</p:attrName>
                                        </p:attrNameLst>
                                      </p:cBhvr>
                                      <p:tavLst>
                                        <p:tav tm="0">
                                          <p:val>
                                            <p:strVal val="#ppt_x"/>
                                          </p:val>
                                        </p:tav>
                                        <p:tav tm="100000">
                                          <p:val>
                                            <p:strVal val="#ppt_x"/>
                                          </p:val>
                                        </p:tav>
                                      </p:tavLst>
                                    </p:anim>
                                    <p:anim calcmode="lin" valueType="num">
                                      <p:cBhvr>
                                        <p:cTn id="89" dur="1000" fill="hold"/>
                                        <p:tgtEl>
                                          <p:spTgt spid="1032"/>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1034"/>
                                        </p:tgtEl>
                                        <p:attrNameLst>
                                          <p:attrName>style.visibility</p:attrName>
                                        </p:attrNameLst>
                                      </p:cBhvr>
                                      <p:to>
                                        <p:strVal val="visible"/>
                                      </p:to>
                                    </p:set>
                                    <p:animEffect transition="in" filter="fade">
                                      <p:cBhvr>
                                        <p:cTn id="92" dur="1000"/>
                                        <p:tgtEl>
                                          <p:spTgt spid="1034"/>
                                        </p:tgtEl>
                                      </p:cBhvr>
                                    </p:animEffect>
                                    <p:anim calcmode="lin" valueType="num">
                                      <p:cBhvr>
                                        <p:cTn id="93" dur="1000" fill="hold"/>
                                        <p:tgtEl>
                                          <p:spTgt spid="1034"/>
                                        </p:tgtEl>
                                        <p:attrNameLst>
                                          <p:attrName>ppt_x</p:attrName>
                                        </p:attrNameLst>
                                      </p:cBhvr>
                                      <p:tavLst>
                                        <p:tav tm="0">
                                          <p:val>
                                            <p:strVal val="#ppt_x"/>
                                          </p:val>
                                        </p:tav>
                                        <p:tav tm="100000">
                                          <p:val>
                                            <p:strVal val="#ppt_x"/>
                                          </p:val>
                                        </p:tav>
                                      </p:tavLst>
                                    </p:anim>
                                    <p:anim calcmode="lin" valueType="num">
                                      <p:cBhvr>
                                        <p:cTn id="94" dur="1000" fill="hold"/>
                                        <p:tgtEl>
                                          <p:spTgt spid="1034"/>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1036"/>
                                        </p:tgtEl>
                                        <p:attrNameLst>
                                          <p:attrName>style.visibility</p:attrName>
                                        </p:attrNameLst>
                                      </p:cBhvr>
                                      <p:to>
                                        <p:strVal val="visible"/>
                                      </p:to>
                                    </p:set>
                                    <p:animEffect transition="in" filter="fade">
                                      <p:cBhvr>
                                        <p:cTn id="97" dur="1000"/>
                                        <p:tgtEl>
                                          <p:spTgt spid="1036"/>
                                        </p:tgtEl>
                                      </p:cBhvr>
                                    </p:animEffect>
                                    <p:anim calcmode="lin" valueType="num">
                                      <p:cBhvr>
                                        <p:cTn id="98" dur="1000" fill="hold"/>
                                        <p:tgtEl>
                                          <p:spTgt spid="1036"/>
                                        </p:tgtEl>
                                        <p:attrNameLst>
                                          <p:attrName>ppt_x</p:attrName>
                                        </p:attrNameLst>
                                      </p:cBhvr>
                                      <p:tavLst>
                                        <p:tav tm="0">
                                          <p:val>
                                            <p:strVal val="#ppt_x"/>
                                          </p:val>
                                        </p:tav>
                                        <p:tav tm="100000">
                                          <p:val>
                                            <p:strVal val="#ppt_x"/>
                                          </p:val>
                                        </p:tav>
                                      </p:tavLst>
                                    </p:anim>
                                    <p:anim calcmode="lin" valueType="num">
                                      <p:cBhvr>
                                        <p:cTn id="99" dur="1000" fill="hold"/>
                                        <p:tgtEl>
                                          <p:spTgt spid="1036"/>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1038"/>
                                        </p:tgtEl>
                                        <p:attrNameLst>
                                          <p:attrName>style.visibility</p:attrName>
                                        </p:attrNameLst>
                                      </p:cBhvr>
                                      <p:to>
                                        <p:strVal val="visible"/>
                                      </p:to>
                                    </p:set>
                                    <p:animEffect transition="in" filter="fade">
                                      <p:cBhvr>
                                        <p:cTn id="102" dur="1000"/>
                                        <p:tgtEl>
                                          <p:spTgt spid="1038"/>
                                        </p:tgtEl>
                                      </p:cBhvr>
                                    </p:animEffect>
                                    <p:anim calcmode="lin" valueType="num">
                                      <p:cBhvr>
                                        <p:cTn id="103" dur="1000" fill="hold"/>
                                        <p:tgtEl>
                                          <p:spTgt spid="1038"/>
                                        </p:tgtEl>
                                        <p:attrNameLst>
                                          <p:attrName>ppt_x</p:attrName>
                                        </p:attrNameLst>
                                      </p:cBhvr>
                                      <p:tavLst>
                                        <p:tav tm="0">
                                          <p:val>
                                            <p:strVal val="#ppt_x"/>
                                          </p:val>
                                        </p:tav>
                                        <p:tav tm="100000">
                                          <p:val>
                                            <p:strVal val="#ppt_x"/>
                                          </p:val>
                                        </p:tav>
                                      </p:tavLst>
                                    </p:anim>
                                    <p:anim calcmode="lin" valueType="num">
                                      <p:cBhvr>
                                        <p:cTn id="104" dur="1000" fill="hold"/>
                                        <p:tgtEl>
                                          <p:spTgt spid="1038"/>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69"/>
                                        </p:tgtEl>
                                        <p:attrNameLst>
                                          <p:attrName>style.visibility</p:attrName>
                                        </p:attrNameLst>
                                      </p:cBhvr>
                                      <p:to>
                                        <p:strVal val="visible"/>
                                      </p:to>
                                    </p:set>
                                    <p:animEffect transition="in" filter="fade">
                                      <p:cBhvr>
                                        <p:cTn id="107" dur="1000"/>
                                        <p:tgtEl>
                                          <p:spTgt spid="69"/>
                                        </p:tgtEl>
                                      </p:cBhvr>
                                    </p:animEffect>
                                    <p:anim calcmode="lin" valueType="num">
                                      <p:cBhvr>
                                        <p:cTn id="108" dur="1000" fill="hold"/>
                                        <p:tgtEl>
                                          <p:spTgt spid="69"/>
                                        </p:tgtEl>
                                        <p:attrNameLst>
                                          <p:attrName>ppt_x</p:attrName>
                                        </p:attrNameLst>
                                      </p:cBhvr>
                                      <p:tavLst>
                                        <p:tav tm="0">
                                          <p:val>
                                            <p:strVal val="#ppt_x"/>
                                          </p:val>
                                        </p:tav>
                                        <p:tav tm="100000">
                                          <p:val>
                                            <p:strVal val="#ppt_x"/>
                                          </p:val>
                                        </p:tav>
                                      </p:tavLst>
                                    </p:anim>
                                    <p:anim calcmode="lin" valueType="num">
                                      <p:cBhvr>
                                        <p:cTn id="109" dur="1000" fill="hold"/>
                                        <p:tgtEl>
                                          <p:spTgt spid="69"/>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49"/>
                                        </p:tgtEl>
                                        <p:attrNameLst>
                                          <p:attrName>style.visibility</p:attrName>
                                        </p:attrNameLst>
                                      </p:cBhvr>
                                      <p:to>
                                        <p:strVal val="visible"/>
                                      </p:to>
                                    </p:set>
                                    <p:animEffect transition="in" filter="fade">
                                      <p:cBhvr>
                                        <p:cTn id="112" dur="1000"/>
                                        <p:tgtEl>
                                          <p:spTgt spid="49"/>
                                        </p:tgtEl>
                                      </p:cBhvr>
                                    </p:animEffect>
                                    <p:anim calcmode="lin" valueType="num">
                                      <p:cBhvr>
                                        <p:cTn id="113" dur="1000" fill="hold"/>
                                        <p:tgtEl>
                                          <p:spTgt spid="49"/>
                                        </p:tgtEl>
                                        <p:attrNameLst>
                                          <p:attrName>ppt_x</p:attrName>
                                        </p:attrNameLst>
                                      </p:cBhvr>
                                      <p:tavLst>
                                        <p:tav tm="0">
                                          <p:val>
                                            <p:strVal val="#ppt_x"/>
                                          </p:val>
                                        </p:tav>
                                        <p:tav tm="100000">
                                          <p:val>
                                            <p:strVal val="#ppt_x"/>
                                          </p:val>
                                        </p:tav>
                                      </p:tavLst>
                                    </p:anim>
                                    <p:anim calcmode="lin" valueType="num">
                                      <p:cBhvr>
                                        <p:cTn id="114" dur="1000" fill="hold"/>
                                        <p:tgtEl>
                                          <p:spTgt spid="49"/>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0"/>
                                  </p:stCondLst>
                                  <p:childTnLst>
                                    <p:set>
                                      <p:cBhvr>
                                        <p:cTn id="116" dur="1" fill="hold">
                                          <p:stCondLst>
                                            <p:cond delay="0"/>
                                          </p:stCondLst>
                                        </p:cTn>
                                        <p:tgtEl>
                                          <p:spTgt spid="90"/>
                                        </p:tgtEl>
                                        <p:attrNameLst>
                                          <p:attrName>style.visibility</p:attrName>
                                        </p:attrNameLst>
                                      </p:cBhvr>
                                      <p:to>
                                        <p:strVal val="visible"/>
                                      </p:to>
                                    </p:set>
                                    <p:animEffect transition="in" filter="fade">
                                      <p:cBhvr>
                                        <p:cTn id="117" dur="1000"/>
                                        <p:tgtEl>
                                          <p:spTgt spid="90"/>
                                        </p:tgtEl>
                                      </p:cBhvr>
                                    </p:animEffect>
                                    <p:anim calcmode="lin" valueType="num">
                                      <p:cBhvr>
                                        <p:cTn id="118" dur="1000" fill="hold"/>
                                        <p:tgtEl>
                                          <p:spTgt spid="90"/>
                                        </p:tgtEl>
                                        <p:attrNameLst>
                                          <p:attrName>ppt_x</p:attrName>
                                        </p:attrNameLst>
                                      </p:cBhvr>
                                      <p:tavLst>
                                        <p:tav tm="0">
                                          <p:val>
                                            <p:strVal val="#ppt_x"/>
                                          </p:val>
                                        </p:tav>
                                        <p:tav tm="100000">
                                          <p:val>
                                            <p:strVal val="#ppt_x"/>
                                          </p:val>
                                        </p:tav>
                                      </p:tavLst>
                                    </p:anim>
                                    <p:anim calcmode="lin" valueType="num">
                                      <p:cBhvr>
                                        <p:cTn id="119" dur="1000" fill="hold"/>
                                        <p:tgtEl>
                                          <p:spTgt spid="90"/>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195"/>
                                        </p:tgtEl>
                                        <p:attrNameLst>
                                          <p:attrName>style.visibility</p:attrName>
                                        </p:attrNameLst>
                                      </p:cBhvr>
                                      <p:to>
                                        <p:strVal val="visible"/>
                                      </p:to>
                                    </p:set>
                                    <p:animEffect transition="in" filter="fade">
                                      <p:cBhvr>
                                        <p:cTn id="122" dur="1000"/>
                                        <p:tgtEl>
                                          <p:spTgt spid="195"/>
                                        </p:tgtEl>
                                      </p:cBhvr>
                                    </p:animEffect>
                                    <p:anim calcmode="lin" valueType="num">
                                      <p:cBhvr>
                                        <p:cTn id="123" dur="1000" fill="hold"/>
                                        <p:tgtEl>
                                          <p:spTgt spid="195"/>
                                        </p:tgtEl>
                                        <p:attrNameLst>
                                          <p:attrName>ppt_x</p:attrName>
                                        </p:attrNameLst>
                                      </p:cBhvr>
                                      <p:tavLst>
                                        <p:tav tm="0">
                                          <p:val>
                                            <p:strVal val="#ppt_x"/>
                                          </p:val>
                                        </p:tav>
                                        <p:tav tm="100000">
                                          <p:val>
                                            <p:strVal val="#ppt_x"/>
                                          </p:val>
                                        </p:tav>
                                      </p:tavLst>
                                    </p:anim>
                                    <p:anim calcmode="lin" valueType="num">
                                      <p:cBhvr>
                                        <p:cTn id="124" dur="1000" fill="hold"/>
                                        <p:tgtEl>
                                          <p:spTgt spid="195"/>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67"/>
                                        </p:tgtEl>
                                        <p:attrNameLst>
                                          <p:attrName>style.visibility</p:attrName>
                                        </p:attrNameLst>
                                      </p:cBhvr>
                                      <p:to>
                                        <p:strVal val="visible"/>
                                      </p:to>
                                    </p:set>
                                    <p:animEffect transition="in" filter="fade">
                                      <p:cBhvr>
                                        <p:cTn id="127" dur="1000"/>
                                        <p:tgtEl>
                                          <p:spTgt spid="67"/>
                                        </p:tgtEl>
                                      </p:cBhvr>
                                    </p:animEffect>
                                    <p:anim calcmode="lin" valueType="num">
                                      <p:cBhvr>
                                        <p:cTn id="128" dur="1000" fill="hold"/>
                                        <p:tgtEl>
                                          <p:spTgt spid="67"/>
                                        </p:tgtEl>
                                        <p:attrNameLst>
                                          <p:attrName>ppt_x</p:attrName>
                                        </p:attrNameLst>
                                      </p:cBhvr>
                                      <p:tavLst>
                                        <p:tav tm="0">
                                          <p:val>
                                            <p:strVal val="#ppt_x"/>
                                          </p:val>
                                        </p:tav>
                                        <p:tav tm="100000">
                                          <p:val>
                                            <p:strVal val="#ppt_x"/>
                                          </p:val>
                                        </p:tav>
                                      </p:tavLst>
                                    </p:anim>
                                    <p:anim calcmode="lin" valueType="num">
                                      <p:cBhvr>
                                        <p:cTn id="129"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0" animBg="1"/>
      <p:bldP spid="67"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Fraud Detection: Graph Analysis Problem</a:t>
            </a: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84</a:t>
            </a:fld>
            <a:endParaRPr lang="en-US"/>
          </a:p>
        </p:txBody>
      </p:sp>
      <p:sp>
        <p:nvSpPr>
          <p:cNvPr id="161" name="Rectangle 160"/>
          <p:cNvSpPr/>
          <p:nvPr/>
        </p:nvSpPr>
        <p:spPr>
          <a:xfrm>
            <a:off x="3193743" y="2098726"/>
            <a:ext cx="1806905" cy="307777"/>
          </a:xfrm>
          <a:prstGeom prst="rect">
            <a:avLst/>
          </a:prstGeom>
        </p:spPr>
        <p:txBody>
          <a:bodyPr wrap="none">
            <a:spAutoFit/>
          </a:bodyPr>
          <a:lstStyle/>
          <a:p>
            <a:r>
              <a:rPr lang="en-US" sz="1400" dirty="0"/>
              <a:t>[</a:t>
            </a:r>
            <a:r>
              <a:rPr lang="en-US" sz="1400" dirty="0" smtClean="0"/>
              <a:t>buycheaplikes.com]</a:t>
            </a:r>
          </a:p>
        </p:txBody>
      </p:sp>
      <p:sp>
        <p:nvSpPr>
          <p:cNvPr id="163" name="Rectangle 162"/>
          <p:cNvSpPr/>
          <p:nvPr/>
        </p:nvSpPr>
        <p:spPr>
          <a:xfrm>
            <a:off x="3414178" y="4135686"/>
            <a:ext cx="1627369" cy="307777"/>
          </a:xfrm>
          <a:prstGeom prst="rect">
            <a:avLst/>
          </a:prstGeom>
        </p:spPr>
        <p:txBody>
          <a:bodyPr wrap="none">
            <a:spAutoFit/>
          </a:bodyPr>
          <a:lstStyle/>
          <a:p>
            <a:r>
              <a:rPr lang="en-US" altLang="zh-CN" sz="1400" dirty="0" smtClean="0"/>
              <a:t>[reviewsteria.com]</a:t>
            </a:r>
            <a:endParaRPr lang="en-US" sz="1400" dirty="0" smtClean="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249" y="4555185"/>
            <a:ext cx="4186800" cy="1742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Amazon.com-Logo.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249" y="4003826"/>
            <a:ext cx="2232000" cy="446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YouTube logo 2013.sv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249" y="1606403"/>
            <a:ext cx="19050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7"/>
          <p:cNvPicPr>
            <a:picLocks noChangeAspect="1"/>
          </p:cNvPicPr>
          <p:nvPr/>
        </p:nvPicPr>
        <p:blipFill>
          <a:blip r:embed="rId6"/>
          <a:stretch>
            <a:fillRect/>
          </a:stretch>
        </p:blipFill>
        <p:spPr>
          <a:xfrm>
            <a:off x="5682040" y="1979599"/>
            <a:ext cx="914400" cy="569205"/>
          </a:xfrm>
          <a:prstGeom prst="rect">
            <a:avLst/>
          </a:prstGeom>
        </p:spPr>
      </p:pic>
      <p:pic>
        <p:nvPicPr>
          <p:cNvPr id="41" name="Picture 10"/>
          <p:cNvPicPr>
            <a:picLocks noChangeAspect="1"/>
          </p:cNvPicPr>
          <p:nvPr/>
        </p:nvPicPr>
        <p:blipFill>
          <a:blip r:embed="rId6"/>
          <a:stretch>
            <a:fillRect/>
          </a:stretch>
        </p:blipFill>
        <p:spPr>
          <a:xfrm>
            <a:off x="5243890" y="2807738"/>
            <a:ext cx="914400" cy="569205"/>
          </a:xfrm>
          <a:prstGeom prst="rect">
            <a:avLst/>
          </a:prstGeom>
        </p:spPr>
      </p:pic>
      <p:pic>
        <p:nvPicPr>
          <p:cNvPr id="42" name="Picture 11"/>
          <p:cNvPicPr>
            <a:picLocks noChangeAspect="1"/>
          </p:cNvPicPr>
          <p:nvPr/>
        </p:nvPicPr>
        <p:blipFill>
          <a:blip r:embed="rId6"/>
          <a:stretch>
            <a:fillRect/>
          </a:stretch>
        </p:blipFill>
        <p:spPr>
          <a:xfrm>
            <a:off x="5219660" y="3527283"/>
            <a:ext cx="914400" cy="569205"/>
          </a:xfrm>
          <a:prstGeom prst="rect">
            <a:avLst/>
          </a:prstGeom>
        </p:spPr>
      </p:pic>
      <p:pic>
        <p:nvPicPr>
          <p:cNvPr id="46" name="Picture 9"/>
          <p:cNvPicPr>
            <a:picLocks noChangeAspect="1"/>
          </p:cNvPicPr>
          <p:nvPr/>
        </p:nvPicPr>
        <p:blipFill>
          <a:blip r:embed="rId7"/>
          <a:stretch>
            <a:fillRect/>
          </a:stretch>
        </p:blipFill>
        <p:spPr>
          <a:xfrm>
            <a:off x="7010549" y="1866920"/>
            <a:ext cx="457200" cy="451556"/>
          </a:xfrm>
          <a:prstGeom prst="rect">
            <a:avLst/>
          </a:prstGeom>
        </p:spPr>
      </p:pic>
      <p:pic>
        <p:nvPicPr>
          <p:cNvPr id="47" name="Picture 16" descr="http://chinesedora.myweb.hinet.net/images/nobima.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37954" y="4498177"/>
            <a:ext cx="806552" cy="90000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7" descr="http://img4.duitang.com/uploads/item/201306/17/20130617135353_Wyftv.jpe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06368" y="5426377"/>
            <a:ext cx="750000" cy="900000"/>
          </a:xfrm>
          <a:prstGeom prst="rect">
            <a:avLst/>
          </a:prstGeom>
          <a:noFill/>
          <a:extLst>
            <a:ext uri="{909E8E84-426E-40dd-AFC4-6F175D3DCCD1}">
              <a14:hiddenFill xmlns:a14="http://schemas.microsoft.com/office/drawing/2010/main">
                <a:solidFill>
                  <a:srgbClr val="FFFFFF"/>
                </a:solidFill>
              </a14:hiddenFill>
            </a:ext>
          </a:extLst>
        </p:spPr>
      </p:pic>
      <p:cxnSp>
        <p:nvCxnSpPr>
          <p:cNvPr id="51" name="Straight Arrow Connector 15"/>
          <p:cNvCxnSpPr>
            <a:stCxn id="40" idx="3"/>
            <a:endCxn id="2059" idx="1"/>
          </p:cNvCxnSpPr>
          <p:nvPr/>
        </p:nvCxnSpPr>
        <p:spPr>
          <a:xfrm>
            <a:off x="6596440" y="2264202"/>
            <a:ext cx="1249829" cy="2846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21"/>
          <p:cNvCxnSpPr>
            <a:stCxn id="41" idx="3"/>
            <a:endCxn id="2059" idx="1"/>
          </p:cNvCxnSpPr>
          <p:nvPr/>
        </p:nvCxnSpPr>
        <p:spPr>
          <a:xfrm flipV="1">
            <a:off x="6158290" y="2548804"/>
            <a:ext cx="1687979" cy="5435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24"/>
          <p:cNvCxnSpPr>
            <a:stCxn id="42" idx="3"/>
            <a:endCxn id="2059" idx="1"/>
          </p:cNvCxnSpPr>
          <p:nvPr/>
        </p:nvCxnSpPr>
        <p:spPr>
          <a:xfrm flipV="1">
            <a:off x="6134060" y="2548804"/>
            <a:ext cx="1712209" cy="12630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27"/>
          <p:cNvCxnSpPr>
            <a:stCxn id="42" idx="3"/>
            <a:endCxn id="71" idx="1"/>
          </p:cNvCxnSpPr>
          <p:nvPr/>
        </p:nvCxnSpPr>
        <p:spPr>
          <a:xfrm flipV="1">
            <a:off x="6134060" y="3312127"/>
            <a:ext cx="1712209" cy="4997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33"/>
          <p:cNvCxnSpPr>
            <a:stCxn id="40" idx="3"/>
            <a:endCxn id="71" idx="1"/>
          </p:cNvCxnSpPr>
          <p:nvPr/>
        </p:nvCxnSpPr>
        <p:spPr>
          <a:xfrm>
            <a:off x="6596440" y="2264202"/>
            <a:ext cx="1249829" cy="104792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36"/>
          <p:cNvCxnSpPr>
            <a:stCxn id="48" idx="3"/>
            <a:endCxn id="2060" idx="1"/>
          </p:cNvCxnSpPr>
          <p:nvPr/>
        </p:nvCxnSpPr>
        <p:spPr>
          <a:xfrm flipV="1">
            <a:off x="6456368" y="4501455"/>
            <a:ext cx="1139968" cy="13749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39"/>
          <p:cNvCxnSpPr>
            <a:stCxn id="47" idx="3"/>
            <a:endCxn id="71" idx="1"/>
          </p:cNvCxnSpPr>
          <p:nvPr/>
        </p:nvCxnSpPr>
        <p:spPr>
          <a:xfrm flipV="1">
            <a:off x="6344506" y="3312127"/>
            <a:ext cx="1501763" cy="16360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42"/>
          <p:cNvCxnSpPr>
            <a:stCxn id="47" idx="3"/>
            <a:endCxn id="2061" idx="1"/>
          </p:cNvCxnSpPr>
          <p:nvPr/>
        </p:nvCxnSpPr>
        <p:spPr>
          <a:xfrm>
            <a:off x="6344506" y="4948177"/>
            <a:ext cx="1532041" cy="1990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45"/>
          <p:cNvCxnSpPr>
            <a:stCxn id="48" idx="3"/>
            <a:endCxn id="2061" idx="1"/>
          </p:cNvCxnSpPr>
          <p:nvPr/>
        </p:nvCxnSpPr>
        <p:spPr>
          <a:xfrm flipV="1">
            <a:off x="6456368" y="5147239"/>
            <a:ext cx="1420179" cy="7291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30"/>
          <p:cNvCxnSpPr>
            <a:stCxn id="41" idx="3"/>
            <a:endCxn id="71" idx="1"/>
          </p:cNvCxnSpPr>
          <p:nvPr/>
        </p:nvCxnSpPr>
        <p:spPr>
          <a:xfrm>
            <a:off x="6158290" y="3092341"/>
            <a:ext cx="1687979" cy="2197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56"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3249" y="2495597"/>
            <a:ext cx="4186800" cy="1406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46269" y="2240866"/>
            <a:ext cx="914400" cy="61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46269" y="3004189"/>
            <a:ext cx="914400" cy="61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 name="Freeform 1036"/>
          <p:cNvSpPr/>
          <p:nvPr/>
        </p:nvSpPr>
        <p:spPr>
          <a:xfrm>
            <a:off x="5000648" y="1742539"/>
            <a:ext cx="3969627" cy="2358849"/>
          </a:xfrm>
          <a:custGeom>
            <a:avLst/>
            <a:gdLst>
              <a:gd name="connsiteX0" fmla="*/ 1596703 w 3969627"/>
              <a:gd name="connsiteY0" fmla="*/ 19425 h 2358849"/>
              <a:gd name="connsiteX1" fmla="*/ 456060 w 3969627"/>
              <a:gd name="connsiteY1" fmla="*/ 226815 h 2358849"/>
              <a:gd name="connsiteX2" fmla="*/ 22427 w 3969627"/>
              <a:gd name="connsiteY2" fmla="*/ 2055615 h 2358849"/>
              <a:gd name="connsiteX3" fmla="*/ 1078229 w 3969627"/>
              <a:gd name="connsiteY3" fmla="*/ 2357272 h 2358849"/>
              <a:gd name="connsiteX4" fmla="*/ 2548810 w 3969627"/>
              <a:gd name="connsiteY4" fmla="*/ 2074468 h 2358849"/>
              <a:gd name="connsiteX5" fmla="*/ 3830855 w 3969627"/>
              <a:gd name="connsiteY5" fmla="*/ 1999054 h 2358849"/>
              <a:gd name="connsiteX6" fmla="*/ 3915697 w 3969627"/>
              <a:gd name="connsiteY6" fmla="*/ 952679 h 2358849"/>
              <a:gd name="connsiteX7" fmla="*/ 3661173 w 3969627"/>
              <a:gd name="connsiteY7" fmla="*/ 141973 h 2358849"/>
              <a:gd name="connsiteX8" fmla="*/ 1596703 w 3969627"/>
              <a:gd name="connsiteY8" fmla="*/ 19425 h 235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9627" h="2358849">
                <a:moveTo>
                  <a:pt x="1596703" y="19425"/>
                </a:moveTo>
                <a:cubicBezTo>
                  <a:pt x="1062518" y="33565"/>
                  <a:pt x="718439" y="-112550"/>
                  <a:pt x="456060" y="226815"/>
                </a:cubicBezTo>
                <a:cubicBezTo>
                  <a:pt x="193681" y="566180"/>
                  <a:pt x="-81268" y="1700539"/>
                  <a:pt x="22427" y="2055615"/>
                </a:cubicBezTo>
                <a:cubicBezTo>
                  <a:pt x="126122" y="2410691"/>
                  <a:pt x="657165" y="2354130"/>
                  <a:pt x="1078229" y="2357272"/>
                </a:cubicBezTo>
                <a:cubicBezTo>
                  <a:pt x="1499293" y="2360414"/>
                  <a:pt x="2090039" y="2134171"/>
                  <a:pt x="2548810" y="2074468"/>
                </a:cubicBezTo>
                <a:cubicBezTo>
                  <a:pt x="3007581" y="2014765"/>
                  <a:pt x="3603040" y="2186019"/>
                  <a:pt x="3830855" y="1999054"/>
                </a:cubicBezTo>
                <a:cubicBezTo>
                  <a:pt x="4058670" y="1812089"/>
                  <a:pt x="3943977" y="1262192"/>
                  <a:pt x="3915697" y="952679"/>
                </a:cubicBezTo>
                <a:cubicBezTo>
                  <a:pt x="3887417" y="643166"/>
                  <a:pt x="4049243" y="297515"/>
                  <a:pt x="3661173" y="141973"/>
                </a:cubicBezTo>
                <a:cubicBezTo>
                  <a:pt x="3273103" y="-13569"/>
                  <a:pt x="2130888" y="5285"/>
                  <a:pt x="1596703" y="19425"/>
                </a:cubicBezTo>
                <a:close/>
              </a:path>
            </a:pathLst>
          </a:custGeom>
          <a:solidFill>
            <a:srgbClr val="FF0000">
              <a:alpha val="10000"/>
            </a:srgb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0" name="Picture 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96336" y="4249918"/>
            <a:ext cx="842400" cy="503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1" name="Picture 1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76547" y="4896301"/>
            <a:ext cx="842400" cy="501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2" name="Picture 1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80312" y="5523974"/>
            <a:ext cx="842400" cy="502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6" name="Straight Arrow Connector 45"/>
          <p:cNvCxnSpPr>
            <a:stCxn id="48" idx="3"/>
            <a:endCxn id="2062" idx="1"/>
          </p:cNvCxnSpPr>
          <p:nvPr/>
        </p:nvCxnSpPr>
        <p:spPr>
          <a:xfrm flipV="1">
            <a:off x="6456368" y="5775208"/>
            <a:ext cx="923944" cy="1011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Freeform 1037"/>
          <p:cNvSpPr/>
          <p:nvPr/>
        </p:nvSpPr>
        <p:spPr>
          <a:xfrm>
            <a:off x="5341214" y="4101388"/>
            <a:ext cx="3615143" cy="2279940"/>
          </a:xfrm>
          <a:custGeom>
            <a:avLst/>
            <a:gdLst>
              <a:gd name="connsiteX0" fmla="*/ 134264 w 3368713"/>
              <a:gd name="connsiteY0" fmla="*/ 586055 h 2011368"/>
              <a:gd name="connsiteX1" fmla="*/ 68276 w 3368713"/>
              <a:gd name="connsiteY1" fmla="*/ 1745552 h 2011368"/>
              <a:gd name="connsiteX2" fmla="*/ 1171212 w 3368713"/>
              <a:gd name="connsiteY2" fmla="*/ 2000076 h 2011368"/>
              <a:gd name="connsiteX3" fmla="*/ 3188548 w 3368713"/>
              <a:gd name="connsiteY3" fmla="*/ 1509882 h 2011368"/>
              <a:gd name="connsiteX4" fmla="*/ 3066000 w 3368713"/>
              <a:gd name="connsiteY4" fmla="*/ 86435 h 2011368"/>
              <a:gd name="connsiteX5" fmla="*/ 1378602 w 3368713"/>
              <a:gd name="connsiteY5" fmla="*/ 180703 h 2011368"/>
              <a:gd name="connsiteX6" fmla="*/ 266239 w 3368713"/>
              <a:gd name="connsiteY6" fmla="*/ 369239 h 2011368"/>
              <a:gd name="connsiteX7" fmla="*/ 134264 w 3368713"/>
              <a:gd name="connsiteY7" fmla="*/ 586055 h 2011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8713" h="2011368">
                <a:moveTo>
                  <a:pt x="134264" y="586055"/>
                </a:moveTo>
                <a:cubicBezTo>
                  <a:pt x="101270" y="815440"/>
                  <a:pt x="-104549" y="1509882"/>
                  <a:pt x="68276" y="1745552"/>
                </a:cubicBezTo>
                <a:cubicBezTo>
                  <a:pt x="241101" y="1981222"/>
                  <a:pt x="651167" y="2039354"/>
                  <a:pt x="1171212" y="2000076"/>
                </a:cubicBezTo>
                <a:cubicBezTo>
                  <a:pt x="1691257" y="1960798"/>
                  <a:pt x="2872750" y="1828822"/>
                  <a:pt x="3188548" y="1509882"/>
                </a:cubicBezTo>
                <a:cubicBezTo>
                  <a:pt x="3504346" y="1190942"/>
                  <a:pt x="3367658" y="307965"/>
                  <a:pt x="3066000" y="86435"/>
                </a:cubicBezTo>
                <a:cubicBezTo>
                  <a:pt x="2764342" y="-135095"/>
                  <a:pt x="1845229" y="133569"/>
                  <a:pt x="1378602" y="180703"/>
                </a:cubicBezTo>
                <a:cubicBezTo>
                  <a:pt x="911975" y="227837"/>
                  <a:pt x="470486" y="300109"/>
                  <a:pt x="266239" y="369239"/>
                </a:cubicBezTo>
                <a:cubicBezTo>
                  <a:pt x="61992" y="438369"/>
                  <a:pt x="167258" y="356670"/>
                  <a:pt x="134264" y="586055"/>
                </a:cubicBezTo>
                <a:close/>
              </a:path>
            </a:pathLst>
          </a:custGeom>
          <a:solidFill>
            <a:srgbClr val="00B050">
              <a:alpha val="10000"/>
            </a:srgbClr>
          </a:solid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pPr>
              <a:defRPr/>
            </a:pPr>
            <a:r>
              <a:rPr lang="en-US" smtClean="0"/>
              <a:t>hotSoS, 2016</a:t>
            </a:r>
            <a:endParaRPr lang="en-US"/>
          </a:p>
        </p:txBody>
      </p:sp>
      <p:sp>
        <p:nvSpPr>
          <p:cNvPr id="5" name="Footer Placeholder 4"/>
          <p:cNvSpPr>
            <a:spLocks noGrp="1"/>
          </p:cNvSpPr>
          <p:nvPr>
            <p:ph type="ftr" sz="quarter" idx="11"/>
          </p:nvPr>
        </p:nvSpPr>
        <p:spPr/>
        <p:txBody>
          <a:bodyPr/>
          <a:lstStyle/>
          <a:p>
            <a:pPr>
              <a:defRPr/>
            </a:pPr>
            <a:r>
              <a:rPr lang="fi-FI" smtClean="0"/>
              <a:t>(c) 2016, C. Faloutsos</a:t>
            </a:r>
            <a:endParaRPr lang="en-US"/>
          </a:p>
        </p:txBody>
      </p:sp>
    </p:spTree>
    <p:extLst>
      <p:ext uri="{BB962C8B-B14F-4D97-AF65-F5344CB8AC3E}">
        <p14:creationId xmlns:p14="http://schemas.microsoft.com/office/powerpoint/2010/main" val="393920884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anim calcmode="lin" valueType="num">
                                      <p:cBhvr>
                                        <p:cTn id="18" dur="1000" fill="hold"/>
                                        <p:tgtEl>
                                          <p:spTgt spid="42"/>
                                        </p:tgtEl>
                                        <p:attrNameLst>
                                          <p:attrName>ppt_x</p:attrName>
                                        </p:attrNameLst>
                                      </p:cBhvr>
                                      <p:tavLst>
                                        <p:tav tm="0">
                                          <p:val>
                                            <p:strVal val="#ppt_x"/>
                                          </p:val>
                                        </p:tav>
                                        <p:tav tm="100000">
                                          <p:val>
                                            <p:strVal val="#ppt_x"/>
                                          </p:val>
                                        </p:tav>
                                      </p:tavLst>
                                    </p:anim>
                                    <p:anim calcmode="lin" valueType="num">
                                      <p:cBhvr>
                                        <p:cTn id="19" dur="10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1000"/>
                                        <p:tgtEl>
                                          <p:spTgt spid="46"/>
                                        </p:tgtEl>
                                      </p:cBhvr>
                                    </p:animEffect>
                                    <p:anim calcmode="lin" valueType="num">
                                      <p:cBhvr>
                                        <p:cTn id="23" dur="1000" fill="hold"/>
                                        <p:tgtEl>
                                          <p:spTgt spid="46"/>
                                        </p:tgtEl>
                                        <p:attrNameLst>
                                          <p:attrName>ppt_x</p:attrName>
                                        </p:attrNameLst>
                                      </p:cBhvr>
                                      <p:tavLst>
                                        <p:tav tm="0">
                                          <p:val>
                                            <p:strVal val="#ppt_x"/>
                                          </p:val>
                                        </p:tav>
                                        <p:tav tm="100000">
                                          <p:val>
                                            <p:strVal val="#ppt_x"/>
                                          </p:val>
                                        </p:tav>
                                      </p:tavLst>
                                    </p:anim>
                                    <p:anim calcmode="lin" valueType="num">
                                      <p:cBhvr>
                                        <p:cTn id="24" dur="1000" fill="hold"/>
                                        <p:tgtEl>
                                          <p:spTgt spid="4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1000"/>
                                        <p:tgtEl>
                                          <p:spTgt spid="47"/>
                                        </p:tgtEl>
                                      </p:cBhvr>
                                    </p:animEffect>
                                    <p:anim calcmode="lin" valueType="num">
                                      <p:cBhvr>
                                        <p:cTn id="28" dur="1000" fill="hold"/>
                                        <p:tgtEl>
                                          <p:spTgt spid="47"/>
                                        </p:tgtEl>
                                        <p:attrNameLst>
                                          <p:attrName>ppt_x</p:attrName>
                                        </p:attrNameLst>
                                      </p:cBhvr>
                                      <p:tavLst>
                                        <p:tav tm="0">
                                          <p:val>
                                            <p:strVal val="#ppt_x"/>
                                          </p:val>
                                        </p:tav>
                                        <p:tav tm="100000">
                                          <p:val>
                                            <p:strVal val="#ppt_x"/>
                                          </p:val>
                                        </p:tav>
                                      </p:tavLst>
                                    </p:anim>
                                    <p:anim calcmode="lin" valueType="num">
                                      <p:cBhvr>
                                        <p:cTn id="29" dur="1000" fill="hold"/>
                                        <p:tgtEl>
                                          <p:spTgt spid="4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1000"/>
                                        <p:tgtEl>
                                          <p:spTgt spid="48"/>
                                        </p:tgtEl>
                                      </p:cBhvr>
                                    </p:animEffect>
                                    <p:anim calcmode="lin" valueType="num">
                                      <p:cBhvr>
                                        <p:cTn id="33" dur="1000" fill="hold"/>
                                        <p:tgtEl>
                                          <p:spTgt spid="48"/>
                                        </p:tgtEl>
                                        <p:attrNameLst>
                                          <p:attrName>ppt_x</p:attrName>
                                        </p:attrNameLst>
                                      </p:cBhvr>
                                      <p:tavLst>
                                        <p:tav tm="0">
                                          <p:val>
                                            <p:strVal val="#ppt_x"/>
                                          </p:val>
                                        </p:tav>
                                        <p:tav tm="100000">
                                          <p:val>
                                            <p:strVal val="#ppt_x"/>
                                          </p:val>
                                        </p:tav>
                                      </p:tavLst>
                                    </p:anim>
                                    <p:anim calcmode="lin" valueType="num">
                                      <p:cBhvr>
                                        <p:cTn id="34" dur="1000" fill="hold"/>
                                        <p:tgtEl>
                                          <p:spTgt spid="4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anim calcmode="lin" valueType="num">
                                      <p:cBhvr>
                                        <p:cTn id="38" dur="1000" fill="hold"/>
                                        <p:tgtEl>
                                          <p:spTgt spid="51"/>
                                        </p:tgtEl>
                                        <p:attrNameLst>
                                          <p:attrName>ppt_x</p:attrName>
                                        </p:attrNameLst>
                                      </p:cBhvr>
                                      <p:tavLst>
                                        <p:tav tm="0">
                                          <p:val>
                                            <p:strVal val="#ppt_x"/>
                                          </p:val>
                                        </p:tav>
                                        <p:tav tm="100000">
                                          <p:val>
                                            <p:strVal val="#ppt_x"/>
                                          </p:val>
                                        </p:tav>
                                      </p:tavLst>
                                    </p:anim>
                                    <p:anim calcmode="lin" valueType="num">
                                      <p:cBhvr>
                                        <p:cTn id="39" dur="1000" fill="hold"/>
                                        <p:tgtEl>
                                          <p:spTgt spid="5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1000"/>
                                        <p:tgtEl>
                                          <p:spTgt spid="52"/>
                                        </p:tgtEl>
                                      </p:cBhvr>
                                    </p:animEffect>
                                    <p:anim calcmode="lin" valueType="num">
                                      <p:cBhvr>
                                        <p:cTn id="43" dur="1000" fill="hold"/>
                                        <p:tgtEl>
                                          <p:spTgt spid="52"/>
                                        </p:tgtEl>
                                        <p:attrNameLst>
                                          <p:attrName>ppt_x</p:attrName>
                                        </p:attrNameLst>
                                      </p:cBhvr>
                                      <p:tavLst>
                                        <p:tav tm="0">
                                          <p:val>
                                            <p:strVal val="#ppt_x"/>
                                          </p:val>
                                        </p:tav>
                                        <p:tav tm="100000">
                                          <p:val>
                                            <p:strVal val="#ppt_x"/>
                                          </p:val>
                                        </p:tav>
                                      </p:tavLst>
                                    </p:anim>
                                    <p:anim calcmode="lin" valueType="num">
                                      <p:cBhvr>
                                        <p:cTn id="44" dur="1000" fill="hold"/>
                                        <p:tgtEl>
                                          <p:spTgt spid="5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1000"/>
                                        <p:tgtEl>
                                          <p:spTgt spid="53"/>
                                        </p:tgtEl>
                                      </p:cBhvr>
                                    </p:animEffect>
                                    <p:anim calcmode="lin" valueType="num">
                                      <p:cBhvr>
                                        <p:cTn id="48" dur="1000" fill="hold"/>
                                        <p:tgtEl>
                                          <p:spTgt spid="53"/>
                                        </p:tgtEl>
                                        <p:attrNameLst>
                                          <p:attrName>ppt_x</p:attrName>
                                        </p:attrNameLst>
                                      </p:cBhvr>
                                      <p:tavLst>
                                        <p:tav tm="0">
                                          <p:val>
                                            <p:strVal val="#ppt_x"/>
                                          </p:val>
                                        </p:tav>
                                        <p:tav tm="100000">
                                          <p:val>
                                            <p:strVal val="#ppt_x"/>
                                          </p:val>
                                        </p:tav>
                                      </p:tavLst>
                                    </p:anim>
                                    <p:anim calcmode="lin" valueType="num">
                                      <p:cBhvr>
                                        <p:cTn id="49" dur="1000" fill="hold"/>
                                        <p:tgtEl>
                                          <p:spTgt spid="5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fade">
                                      <p:cBhvr>
                                        <p:cTn id="52" dur="1000"/>
                                        <p:tgtEl>
                                          <p:spTgt spid="54"/>
                                        </p:tgtEl>
                                      </p:cBhvr>
                                    </p:animEffect>
                                    <p:anim calcmode="lin" valueType="num">
                                      <p:cBhvr>
                                        <p:cTn id="53" dur="1000" fill="hold"/>
                                        <p:tgtEl>
                                          <p:spTgt spid="54"/>
                                        </p:tgtEl>
                                        <p:attrNameLst>
                                          <p:attrName>ppt_x</p:attrName>
                                        </p:attrNameLst>
                                      </p:cBhvr>
                                      <p:tavLst>
                                        <p:tav tm="0">
                                          <p:val>
                                            <p:strVal val="#ppt_x"/>
                                          </p:val>
                                        </p:tav>
                                        <p:tav tm="100000">
                                          <p:val>
                                            <p:strVal val="#ppt_x"/>
                                          </p:val>
                                        </p:tav>
                                      </p:tavLst>
                                    </p:anim>
                                    <p:anim calcmode="lin" valueType="num">
                                      <p:cBhvr>
                                        <p:cTn id="54" dur="1000" fill="hold"/>
                                        <p:tgtEl>
                                          <p:spTgt spid="5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55"/>
                                        </p:tgtEl>
                                        <p:attrNameLst>
                                          <p:attrName>style.visibility</p:attrName>
                                        </p:attrNameLst>
                                      </p:cBhvr>
                                      <p:to>
                                        <p:strVal val="visible"/>
                                      </p:to>
                                    </p:set>
                                    <p:animEffect transition="in" filter="fade">
                                      <p:cBhvr>
                                        <p:cTn id="57" dur="1000"/>
                                        <p:tgtEl>
                                          <p:spTgt spid="55"/>
                                        </p:tgtEl>
                                      </p:cBhvr>
                                    </p:animEffect>
                                    <p:anim calcmode="lin" valueType="num">
                                      <p:cBhvr>
                                        <p:cTn id="58" dur="1000" fill="hold"/>
                                        <p:tgtEl>
                                          <p:spTgt spid="55"/>
                                        </p:tgtEl>
                                        <p:attrNameLst>
                                          <p:attrName>ppt_x</p:attrName>
                                        </p:attrNameLst>
                                      </p:cBhvr>
                                      <p:tavLst>
                                        <p:tav tm="0">
                                          <p:val>
                                            <p:strVal val="#ppt_x"/>
                                          </p:val>
                                        </p:tav>
                                        <p:tav tm="100000">
                                          <p:val>
                                            <p:strVal val="#ppt_x"/>
                                          </p:val>
                                        </p:tav>
                                      </p:tavLst>
                                    </p:anim>
                                    <p:anim calcmode="lin" valueType="num">
                                      <p:cBhvr>
                                        <p:cTn id="59" dur="1000" fill="hold"/>
                                        <p:tgtEl>
                                          <p:spTgt spid="55"/>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1000"/>
                                        <p:tgtEl>
                                          <p:spTgt spid="56"/>
                                        </p:tgtEl>
                                      </p:cBhvr>
                                    </p:animEffect>
                                    <p:anim calcmode="lin" valueType="num">
                                      <p:cBhvr>
                                        <p:cTn id="63" dur="1000" fill="hold"/>
                                        <p:tgtEl>
                                          <p:spTgt spid="56"/>
                                        </p:tgtEl>
                                        <p:attrNameLst>
                                          <p:attrName>ppt_x</p:attrName>
                                        </p:attrNameLst>
                                      </p:cBhvr>
                                      <p:tavLst>
                                        <p:tav tm="0">
                                          <p:val>
                                            <p:strVal val="#ppt_x"/>
                                          </p:val>
                                        </p:tav>
                                        <p:tav tm="100000">
                                          <p:val>
                                            <p:strVal val="#ppt_x"/>
                                          </p:val>
                                        </p:tav>
                                      </p:tavLst>
                                    </p:anim>
                                    <p:anim calcmode="lin" valueType="num">
                                      <p:cBhvr>
                                        <p:cTn id="64" dur="1000" fill="hold"/>
                                        <p:tgtEl>
                                          <p:spTgt spid="56"/>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1000"/>
                                        <p:tgtEl>
                                          <p:spTgt spid="57"/>
                                        </p:tgtEl>
                                      </p:cBhvr>
                                    </p:animEffect>
                                    <p:anim calcmode="lin" valueType="num">
                                      <p:cBhvr>
                                        <p:cTn id="68" dur="1000" fill="hold"/>
                                        <p:tgtEl>
                                          <p:spTgt spid="57"/>
                                        </p:tgtEl>
                                        <p:attrNameLst>
                                          <p:attrName>ppt_x</p:attrName>
                                        </p:attrNameLst>
                                      </p:cBhvr>
                                      <p:tavLst>
                                        <p:tav tm="0">
                                          <p:val>
                                            <p:strVal val="#ppt_x"/>
                                          </p:val>
                                        </p:tav>
                                        <p:tav tm="100000">
                                          <p:val>
                                            <p:strVal val="#ppt_x"/>
                                          </p:val>
                                        </p:tav>
                                      </p:tavLst>
                                    </p:anim>
                                    <p:anim calcmode="lin" valueType="num">
                                      <p:cBhvr>
                                        <p:cTn id="69" dur="1000" fill="hold"/>
                                        <p:tgtEl>
                                          <p:spTgt spid="57"/>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1000"/>
                                        <p:tgtEl>
                                          <p:spTgt spid="58"/>
                                        </p:tgtEl>
                                      </p:cBhvr>
                                    </p:animEffect>
                                    <p:anim calcmode="lin" valueType="num">
                                      <p:cBhvr>
                                        <p:cTn id="73" dur="1000" fill="hold"/>
                                        <p:tgtEl>
                                          <p:spTgt spid="58"/>
                                        </p:tgtEl>
                                        <p:attrNameLst>
                                          <p:attrName>ppt_x</p:attrName>
                                        </p:attrNameLst>
                                      </p:cBhvr>
                                      <p:tavLst>
                                        <p:tav tm="0">
                                          <p:val>
                                            <p:strVal val="#ppt_x"/>
                                          </p:val>
                                        </p:tav>
                                        <p:tav tm="100000">
                                          <p:val>
                                            <p:strVal val="#ppt_x"/>
                                          </p:val>
                                        </p:tav>
                                      </p:tavLst>
                                    </p:anim>
                                    <p:anim calcmode="lin" valueType="num">
                                      <p:cBhvr>
                                        <p:cTn id="74" dur="1000" fill="hold"/>
                                        <p:tgtEl>
                                          <p:spTgt spid="58"/>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59"/>
                                        </p:tgtEl>
                                        <p:attrNameLst>
                                          <p:attrName>style.visibility</p:attrName>
                                        </p:attrNameLst>
                                      </p:cBhvr>
                                      <p:to>
                                        <p:strVal val="visible"/>
                                      </p:to>
                                    </p:set>
                                    <p:animEffect transition="in" filter="fade">
                                      <p:cBhvr>
                                        <p:cTn id="77" dur="1000"/>
                                        <p:tgtEl>
                                          <p:spTgt spid="59"/>
                                        </p:tgtEl>
                                      </p:cBhvr>
                                    </p:animEffect>
                                    <p:anim calcmode="lin" valueType="num">
                                      <p:cBhvr>
                                        <p:cTn id="78" dur="1000" fill="hold"/>
                                        <p:tgtEl>
                                          <p:spTgt spid="59"/>
                                        </p:tgtEl>
                                        <p:attrNameLst>
                                          <p:attrName>ppt_x</p:attrName>
                                        </p:attrNameLst>
                                      </p:cBhvr>
                                      <p:tavLst>
                                        <p:tav tm="0">
                                          <p:val>
                                            <p:strVal val="#ppt_x"/>
                                          </p:val>
                                        </p:tav>
                                        <p:tav tm="100000">
                                          <p:val>
                                            <p:strVal val="#ppt_x"/>
                                          </p:val>
                                        </p:tav>
                                      </p:tavLst>
                                    </p:anim>
                                    <p:anim calcmode="lin" valueType="num">
                                      <p:cBhvr>
                                        <p:cTn id="79" dur="1000" fill="hold"/>
                                        <p:tgtEl>
                                          <p:spTgt spid="59"/>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1000"/>
                                        <p:tgtEl>
                                          <p:spTgt spid="60"/>
                                        </p:tgtEl>
                                      </p:cBhvr>
                                    </p:animEffect>
                                    <p:anim calcmode="lin" valueType="num">
                                      <p:cBhvr>
                                        <p:cTn id="83" dur="1000" fill="hold"/>
                                        <p:tgtEl>
                                          <p:spTgt spid="60"/>
                                        </p:tgtEl>
                                        <p:attrNameLst>
                                          <p:attrName>ppt_x</p:attrName>
                                        </p:attrNameLst>
                                      </p:cBhvr>
                                      <p:tavLst>
                                        <p:tav tm="0">
                                          <p:val>
                                            <p:strVal val="#ppt_x"/>
                                          </p:val>
                                        </p:tav>
                                        <p:tav tm="100000">
                                          <p:val>
                                            <p:strVal val="#ppt_x"/>
                                          </p:val>
                                        </p:tav>
                                      </p:tavLst>
                                    </p:anim>
                                    <p:anim calcmode="lin" valueType="num">
                                      <p:cBhvr>
                                        <p:cTn id="84" dur="1000" fill="hold"/>
                                        <p:tgtEl>
                                          <p:spTgt spid="60"/>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2059"/>
                                        </p:tgtEl>
                                        <p:attrNameLst>
                                          <p:attrName>style.visibility</p:attrName>
                                        </p:attrNameLst>
                                      </p:cBhvr>
                                      <p:to>
                                        <p:strVal val="visible"/>
                                      </p:to>
                                    </p:set>
                                    <p:animEffect transition="in" filter="fade">
                                      <p:cBhvr>
                                        <p:cTn id="87" dur="1000"/>
                                        <p:tgtEl>
                                          <p:spTgt spid="2059"/>
                                        </p:tgtEl>
                                      </p:cBhvr>
                                    </p:animEffect>
                                    <p:anim calcmode="lin" valueType="num">
                                      <p:cBhvr>
                                        <p:cTn id="88" dur="1000" fill="hold"/>
                                        <p:tgtEl>
                                          <p:spTgt spid="2059"/>
                                        </p:tgtEl>
                                        <p:attrNameLst>
                                          <p:attrName>ppt_x</p:attrName>
                                        </p:attrNameLst>
                                      </p:cBhvr>
                                      <p:tavLst>
                                        <p:tav tm="0">
                                          <p:val>
                                            <p:strVal val="#ppt_x"/>
                                          </p:val>
                                        </p:tav>
                                        <p:tav tm="100000">
                                          <p:val>
                                            <p:strVal val="#ppt_x"/>
                                          </p:val>
                                        </p:tav>
                                      </p:tavLst>
                                    </p:anim>
                                    <p:anim calcmode="lin" valueType="num">
                                      <p:cBhvr>
                                        <p:cTn id="89" dur="1000" fill="hold"/>
                                        <p:tgtEl>
                                          <p:spTgt spid="2059"/>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71"/>
                                        </p:tgtEl>
                                        <p:attrNameLst>
                                          <p:attrName>style.visibility</p:attrName>
                                        </p:attrNameLst>
                                      </p:cBhvr>
                                      <p:to>
                                        <p:strVal val="visible"/>
                                      </p:to>
                                    </p:set>
                                    <p:animEffect transition="in" filter="fade">
                                      <p:cBhvr>
                                        <p:cTn id="92" dur="1000"/>
                                        <p:tgtEl>
                                          <p:spTgt spid="71"/>
                                        </p:tgtEl>
                                      </p:cBhvr>
                                    </p:animEffect>
                                    <p:anim calcmode="lin" valueType="num">
                                      <p:cBhvr>
                                        <p:cTn id="93" dur="1000" fill="hold"/>
                                        <p:tgtEl>
                                          <p:spTgt spid="71"/>
                                        </p:tgtEl>
                                        <p:attrNameLst>
                                          <p:attrName>ppt_x</p:attrName>
                                        </p:attrNameLst>
                                      </p:cBhvr>
                                      <p:tavLst>
                                        <p:tav tm="0">
                                          <p:val>
                                            <p:strVal val="#ppt_x"/>
                                          </p:val>
                                        </p:tav>
                                        <p:tav tm="100000">
                                          <p:val>
                                            <p:strVal val="#ppt_x"/>
                                          </p:val>
                                        </p:tav>
                                      </p:tavLst>
                                    </p:anim>
                                    <p:anim calcmode="lin" valueType="num">
                                      <p:cBhvr>
                                        <p:cTn id="94" dur="1000" fill="hold"/>
                                        <p:tgtEl>
                                          <p:spTgt spid="71"/>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61"/>
                                        </p:tgtEl>
                                        <p:attrNameLst>
                                          <p:attrName>style.visibility</p:attrName>
                                        </p:attrNameLst>
                                      </p:cBhvr>
                                      <p:to>
                                        <p:strVal val="visible"/>
                                      </p:to>
                                    </p:set>
                                    <p:animEffect transition="in" filter="fade">
                                      <p:cBhvr>
                                        <p:cTn id="97" dur="1000"/>
                                        <p:tgtEl>
                                          <p:spTgt spid="61"/>
                                        </p:tgtEl>
                                      </p:cBhvr>
                                    </p:animEffect>
                                    <p:anim calcmode="lin" valueType="num">
                                      <p:cBhvr>
                                        <p:cTn id="98" dur="1000" fill="hold"/>
                                        <p:tgtEl>
                                          <p:spTgt spid="61"/>
                                        </p:tgtEl>
                                        <p:attrNameLst>
                                          <p:attrName>ppt_x</p:attrName>
                                        </p:attrNameLst>
                                      </p:cBhvr>
                                      <p:tavLst>
                                        <p:tav tm="0">
                                          <p:val>
                                            <p:strVal val="#ppt_x"/>
                                          </p:val>
                                        </p:tav>
                                        <p:tav tm="100000">
                                          <p:val>
                                            <p:strVal val="#ppt_x"/>
                                          </p:val>
                                        </p:tav>
                                      </p:tavLst>
                                    </p:anim>
                                    <p:anim calcmode="lin" valueType="num">
                                      <p:cBhvr>
                                        <p:cTn id="99" dur="1000" fill="hold"/>
                                        <p:tgtEl>
                                          <p:spTgt spid="61"/>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2060"/>
                                        </p:tgtEl>
                                        <p:attrNameLst>
                                          <p:attrName>style.visibility</p:attrName>
                                        </p:attrNameLst>
                                      </p:cBhvr>
                                      <p:to>
                                        <p:strVal val="visible"/>
                                      </p:to>
                                    </p:set>
                                    <p:animEffect transition="in" filter="fade">
                                      <p:cBhvr>
                                        <p:cTn id="102" dur="1000"/>
                                        <p:tgtEl>
                                          <p:spTgt spid="2060"/>
                                        </p:tgtEl>
                                      </p:cBhvr>
                                    </p:animEffect>
                                    <p:anim calcmode="lin" valueType="num">
                                      <p:cBhvr>
                                        <p:cTn id="103" dur="1000" fill="hold"/>
                                        <p:tgtEl>
                                          <p:spTgt spid="2060"/>
                                        </p:tgtEl>
                                        <p:attrNameLst>
                                          <p:attrName>ppt_x</p:attrName>
                                        </p:attrNameLst>
                                      </p:cBhvr>
                                      <p:tavLst>
                                        <p:tav tm="0">
                                          <p:val>
                                            <p:strVal val="#ppt_x"/>
                                          </p:val>
                                        </p:tav>
                                        <p:tav tm="100000">
                                          <p:val>
                                            <p:strVal val="#ppt_x"/>
                                          </p:val>
                                        </p:tav>
                                      </p:tavLst>
                                    </p:anim>
                                    <p:anim calcmode="lin" valueType="num">
                                      <p:cBhvr>
                                        <p:cTn id="104" dur="1000" fill="hold"/>
                                        <p:tgtEl>
                                          <p:spTgt spid="2060"/>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2061"/>
                                        </p:tgtEl>
                                        <p:attrNameLst>
                                          <p:attrName>style.visibility</p:attrName>
                                        </p:attrNameLst>
                                      </p:cBhvr>
                                      <p:to>
                                        <p:strVal val="visible"/>
                                      </p:to>
                                    </p:set>
                                    <p:animEffect transition="in" filter="fade">
                                      <p:cBhvr>
                                        <p:cTn id="107" dur="1000"/>
                                        <p:tgtEl>
                                          <p:spTgt spid="2061"/>
                                        </p:tgtEl>
                                      </p:cBhvr>
                                    </p:animEffect>
                                    <p:anim calcmode="lin" valueType="num">
                                      <p:cBhvr>
                                        <p:cTn id="108" dur="1000" fill="hold"/>
                                        <p:tgtEl>
                                          <p:spTgt spid="2061"/>
                                        </p:tgtEl>
                                        <p:attrNameLst>
                                          <p:attrName>ppt_x</p:attrName>
                                        </p:attrNameLst>
                                      </p:cBhvr>
                                      <p:tavLst>
                                        <p:tav tm="0">
                                          <p:val>
                                            <p:strVal val="#ppt_x"/>
                                          </p:val>
                                        </p:tav>
                                        <p:tav tm="100000">
                                          <p:val>
                                            <p:strVal val="#ppt_x"/>
                                          </p:val>
                                        </p:tav>
                                      </p:tavLst>
                                    </p:anim>
                                    <p:anim calcmode="lin" valueType="num">
                                      <p:cBhvr>
                                        <p:cTn id="109" dur="1000" fill="hold"/>
                                        <p:tgtEl>
                                          <p:spTgt spid="2061"/>
                                        </p:tgtEl>
                                        <p:attrNameLst>
                                          <p:attrName>ppt_y</p:attrName>
                                        </p:attrNameLst>
                                      </p:cBhvr>
                                      <p:tavLst>
                                        <p:tav tm="0">
                                          <p:val>
                                            <p:strVal val="#ppt_y+.1"/>
                                          </p:val>
                                        </p:tav>
                                        <p:tav tm="100000">
                                          <p:val>
                                            <p:strVal val="#ppt_y"/>
                                          </p:val>
                                        </p:tav>
                                      </p:tavLst>
                                    </p:anim>
                                  </p:childTnLst>
                                </p:cTn>
                              </p:par>
                              <p:par>
                                <p:cTn id="110" presetID="42" presetClass="entr" presetSubtype="0" fill="hold" nodeType="withEffect">
                                  <p:stCondLst>
                                    <p:cond delay="0"/>
                                  </p:stCondLst>
                                  <p:childTnLst>
                                    <p:set>
                                      <p:cBhvr>
                                        <p:cTn id="111" dur="1" fill="hold">
                                          <p:stCondLst>
                                            <p:cond delay="0"/>
                                          </p:stCondLst>
                                        </p:cTn>
                                        <p:tgtEl>
                                          <p:spTgt spid="2062"/>
                                        </p:tgtEl>
                                        <p:attrNameLst>
                                          <p:attrName>style.visibility</p:attrName>
                                        </p:attrNameLst>
                                      </p:cBhvr>
                                      <p:to>
                                        <p:strVal val="visible"/>
                                      </p:to>
                                    </p:set>
                                    <p:animEffect transition="in" filter="fade">
                                      <p:cBhvr>
                                        <p:cTn id="112" dur="1000"/>
                                        <p:tgtEl>
                                          <p:spTgt spid="2062"/>
                                        </p:tgtEl>
                                      </p:cBhvr>
                                    </p:animEffect>
                                    <p:anim calcmode="lin" valueType="num">
                                      <p:cBhvr>
                                        <p:cTn id="113" dur="1000" fill="hold"/>
                                        <p:tgtEl>
                                          <p:spTgt spid="2062"/>
                                        </p:tgtEl>
                                        <p:attrNameLst>
                                          <p:attrName>ppt_x</p:attrName>
                                        </p:attrNameLst>
                                      </p:cBhvr>
                                      <p:tavLst>
                                        <p:tav tm="0">
                                          <p:val>
                                            <p:strVal val="#ppt_x"/>
                                          </p:val>
                                        </p:tav>
                                        <p:tav tm="100000">
                                          <p:val>
                                            <p:strVal val="#ppt_x"/>
                                          </p:val>
                                        </p:tav>
                                      </p:tavLst>
                                    </p:anim>
                                    <p:anim calcmode="lin" valueType="num">
                                      <p:cBhvr>
                                        <p:cTn id="114" dur="1000" fill="hold"/>
                                        <p:tgtEl>
                                          <p:spTgt spid="2062"/>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0"/>
                                  </p:stCondLst>
                                  <p:childTnLst>
                                    <p:set>
                                      <p:cBhvr>
                                        <p:cTn id="116" dur="1" fill="hold">
                                          <p:stCondLst>
                                            <p:cond delay="0"/>
                                          </p:stCondLst>
                                        </p:cTn>
                                        <p:tgtEl>
                                          <p:spTgt spid="96"/>
                                        </p:tgtEl>
                                        <p:attrNameLst>
                                          <p:attrName>style.visibility</p:attrName>
                                        </p:attrNameLst>
                                      </p:cBhvr>
                                      <p:to>
                                        <p:strVal val="visible"/>
                                      </p:to>
                                    </p:set>
                                    <p:animEffect transition="in" filter="fade">
                                      <p:cBhvr>
                                        <p:cTn id="117" dur="1000"/>
                                        <p:tgtEl>
                                          <p:spTgt spid="96"/>
                                        </p:tgtEl>
                                      </p:cBhvr>
                                    </p:animEffect>
                                    <p:anim calcmode="lin" valueType="num">
                                      <p:cBhvr>
                                        <p:cTn id="118" dur="1000" fill="hold"/>
                                        <p:tgtEl>
                                          <p:spTgt spid="96"/>
                                        </p:tgtEl>
                                        <p:attrNameLst>
                                          <p:attrName>ppt_x</p:attrName>
                                        </p:attrNameLst>
                                      </p:cBhvr>
                                      <p:tavLst>
                                        <p:tav tm="0">
                                          <p:val>
                                            <p:strVal val="#ppt_x"/>
                                          </p:val>
                                        </p:tav>
                                        <p:tav tm="100000">
                                          <p:val>
                                            <p:strVal val="#ppt_x"/>
                                          </p:val>
                                        </p:tav>
                                      </p:tavLst>
                                    </p:anim>
                                    <p:anim calcmode="lin" valueType="num">
                                      <p:cBhvr>
                                        <p:cTn id="119" dur="1000" fill="hold"/>
                                        <p:tgtEl>
                                          <p:spTgt spid="96"/>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62"/>
                                        </p:tgtEl>
                                        <p:attrNameLst>
                                          <p:attrName>style.visibility</p:attrName>
                                        </p:attrNameLst>
                                      </p:cBhvr>
                                      <p:to>
                                        <p:strVal val="visible"/>
                                      </p:to>
                                    </p:set>
                                    <p:animEffect transition="in" filter="fade">
                                      <p:cBhvr>
                                        <p:cTn id="122" dur="1000"/>
                                        <p:tgtEl>
                                          <p:spTgt spid="62"/>
                                        </p:tgtEl>
                                      </p:cBhvr>
                                    </p:animEffect>
                                    <p:anim calcmode="lin" valueType="num">
                                      <p:cBhvr>
                                        <p:cTn id="123" dur="1000" fill="hold"/>
                                        <p:tgtEl>
                                          <p:spTgt spid="62"/>
                                        </p:tgtEl>
                                        <p:attrNameLst>
                                          <p:attrName>ppt_x</p:attrName>
                                        </p:attrNameLst>
                                      </p:cBhvr>
                                      <p:tavLst>
                                        <p:tav tm="0">
                                          <p:val>
                                            <p:strVal val="#ppt_x"/>
                                          </p:val>
                                        </p:tav>
                                        <p:tav tm="100000">
                                          <p:val>
                                            <p:strVal val="#ppt_x"/>
                                          </p:val>
                                        </p:tav>
                                      </p:tavLst>
                                    </p:anim>
                                    <p:anim calcmode="lin" valueType="num">
                                      <p:cBhvr>
                                        <p:cTn id="12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Behavior-based Features</a:t>
            </a:r>
            <a:endParaRPr lang="zh-CN" altLang="en-US" dirty="0"/>
          </a:p>
        </p:txBody>
      </p:sp>
      <p:sp>
        <p:nvSpPr>
          <p:cNvPr id="4" name="灯片编号占位符 3"/>
          <p:cNvSpPr>
            <a:spLocks noGrp="1"/>
          </p:cNvSpPr>
          <p:nvPr>
            <p:ph type="sldNum" sz="quarter" idx="12"/>
          </p:nvPr>
        </p:nvSpPr>
        <p:spPr/>
        <p:txBody>
          <a:bodyPr/>
          <a:lstStyle/>
          <a:p>
            <a:fld id="{0CFEC368-1D7A-4F81-ABF6-AE0E36BAF64C}" type="slidenum">
              <a:rPr lang="en-US" smtClean="0"/>
              <a:pPr/>
              <a:t>85</a:t>
            </a:fld>
            <a:endParaRPr lang="en-US"/>
          </a:p>
        </p:txBody>
      </p:sp>
      <p:pic>
        <p:nvPicPr>
          <p:cNvPr id="5" name="Picture 8" descr="http://img2.wikia.nocookie.net/__cb20120114223254/villains/images/3/39/Bart-simpso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153" y="1560389"/>
            <a:ext cx="900000" cy="900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8"/>
          <p:cNvSpPr/>
          <p:nvPr/>
        </p:nvSpPr>
        <p:spPr>
          <a:xfrm>
            <a:off x="395536" y="4365104"/>
            <a:ext cx="3669594" cy="224676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Out-degree</a:t>
            </a:r>
          </a:p>
          <a:p>
            <a:r>
              <a:rPr lang="en-US" sz="2800" dirty="0" smtClean="0">
                <a:latin typeface="Arial" panose="020B0604020202020204" pitchFamily="34" charset="0"/>
                <a:ea typeface="微软雅黑" panose="020B0503020204020204" pitchFamily="34" charset="-122"/>
                <a:cs typeface="Arial" panose="020B0604020202020204" pitchFamily="34" charset="0"/>
              </a:rPr>
              <a:t>1</a:t>
            </a:r>
            <a:r>
              <a:rPr lang="en-US" sz="2800" baseline="30000" dirty="0" smtClean="0">
                <a:latin typeface="Arial" panose="020B0604020202020204" pitchFamily="34" charset="0"/>
                <a:ea typeface="微软雅黑" panose="020B0503020204020204" pitchFamily="34" charset="-122"/>
                <a:cs typeface="Arial" panose="020B0604020202020204" pitchFamily="34" charset="0"/>
              </a:rPr>
              <a:t>st</a:t>
            </a:r>
            <a:r>
              <a:rPr lang="en-US" sz="2800" dirty="0" smtClean="0">
                <a:latin typeface="Arial" panose="020B0604020202020204" pitchFamily="34" charset="0"/>
                <a:ea typeface="微软雅黑" panose="020B0503020204020204" pitchFamily="34" charset="-122"/>
                <a:cs typeface="Arial" panose="020B0604020202020204" pitchFamily="34" charset="0"/>
              </a:rPr>
              <a:t> </a:t>
            </a:r>
            <a:r>
              <a:rPr lang="en-US" sz="2800" dirty="0" smtClean="0">
                <a:solidFill>
                  <a:srgbClr val="7030A0"/>
                </a:solidFill>
                <a:latin typeface="Arial" panose="020B0604020202020204" pitchFamily="34" charset="0"/>
                <a:ea typeface="微软雅黑" panose="020B0503020204020204" pitchFamily="34" charset="-122"/>
                <a:cs typeface="Arial" panose="020B0604020202020204" pitchFamily="34" charset="0"/>
              </a:rPr>
              <a:t>left</a:t>
            </a:r>
            <a:r>
              <a:rPr lang="en-US" sz="2800" dirty="0" smtClean="0">
                <a:latin typeface="Arial" panose="020B0604020202020204" pitchFamily="34" charset="0"/>
                <a:ea typeface="微软雅黑" panose="020B0503020204020204" pitchFamily="34" charset="-122"/>
                <a:cs typeface="Arial" panose="020B0604020202020204" pitchFamily="34" charset="0"/>
              </a:rPr>
              <a:t> singular vector</a:t>
            </a:r>
          </a:p>
          <a:p>
            <a:r>
              <a:rPr lang="en-US" sz="2800" dirty="0">
                <a:latin typeface="Arial" panose="020B0604020202020204" pitchFamily="34" charset="0"/>
                <a:ea typeface="微软雅黑" panose="020B0503020204020204" pitchFamily="34" charset="-122"/>
                <a:cs typeface="Arial" panose="020B0604020202020204" pitchFamily="34" charset="0"/>
              </a:rPr>
              <a:t>(</a:t>
            </a:r>
            <a:r>
              <a:rPr lang="en-US" sz="2800" dirty="0" err="1" smtClean="0">
                <a:solidFill>
                  <a:srgbClr val="FF0000"/>
                </a:solidFill>
                <a:latin typeface="Arial" panose="020B0604020202020204" pitchFamily="34" charset="0"/>
                <a:ea typeface="微软雅黑" panose="020B0503020204020204" pitchFamily="34" charset="-122"/>
                <a:cs typeface="Arial" panose="020B0604020202020204" pitchFamily="34" charset="0"/>
              </a:rPr>
              <a:t>Hubness</a:t>
            </a:r>
            <a:r>
              <a:rPr lang="en-US" sz="2800" dirty="0" smtClean="0">
                <a:latin typeface="Arial" panose="020B0604020202020204" pitchFamily="34" charset="0"/>
                <a:ea typeface="微软雅黑" panose="020B0503020204020204" pitchFamily="34" charset="-122"/>
                <a:cs typeface="Arial" panose="020B0604020202020204" pitchFamily="34" charset="0"/>
              </a:rPr>
              <a:t>)</a:t>
            </a:r>
          </a:p>
          <a:p>
            <a:r>
              <a:rPr lang="en-US" sz="2800" dirty="0" smtClean="0">
                <a:latin typeface="Arial" panose="020B0604020202020204" pitchFamily="34" charset="0"/>
                <a:ea typeface="微软雅黑" panose="020B0503020204020204" pitchFamily="34" charset="-122"/>
                <a:cs typeface="Arial" panose="020B0604020202020204" pitchFamily="34" charset="0"/>
              </a:rPr>
              <a:t>2</a:t>
            </a:r>
            <a:r>
              <a:rPr lang="en-US" sz="2800" baseline="30000" dirty="0" smtClean="0">
                <a:latin typeface="Arial" panose="020B0604020202020204" pitchFamily="34" charset="0"/>
                <a:ea typeface="微软雅黑" panose="020B0503020204020204" pitchFamily="34" charset="-122"/>
                <a:cs typeface="Arial" panose="020B0604020202020204" pitchFamily="34" charset="0"/>
              </a:rPr>
              <a:t>nd</a:t>
            </a:r>
            <a:r>
              <a:rPr lang="en-US" sz="2800" dirty="0" smtClean="0">
                <a:latin typeface="Arial" panose="020B0604020202020204" pitchFamily="34" charset="0"/>
                <a:ea typeface="微软雅黑" panose="020B0503020204020204" pitchFamily="34" charset="-122"/>
                <a:cs typeface="Arial" panose="020B0604020202020204" pitchFamily="34" charset="0"/>
              </a:rPr>
              <a:t> </a:t>
            </a:r>
            <a:r>
              <a:rPr lang="en-US" sz="2800" dirty="0" smtClean="0">
                <a:solidFill>
                  <a:srgbClr val="7030A0"/>
                </a:solidFill>
                <a:latin typeface="Arial" panose="020B0604020202020204" pitchFamily="34" charset="0"/>
                <a:ea typeface="微软雅黑" panose="020B0503020204020204" pitchFamily="34" charset="-122"/>
                <a:cs typeface="Arial" panose="020B0604020202020204" pitchFamily="34" charset="0"/>
              </a:rPr>
              <a:t>left</a:t>
            </a:r>
            <a:r>
              <a:rPr lang="en-US" sz="2800" dirty="0" smtClean="0">
                <a:latin typeface="Arial" panose="020B0604020202020204" pitchFamily="34" charset="0"/>
                <a:ea typeface="微软雅黑" panose="020B0503020204020204" pitchFamily="34" charset="-122"/>
                <a:cs typeface="Arial" panose="020B0604020202020204" pitchFamily="34" charset="0"/>
              </a:rPr>
              <a:t> singular vector</a:t>
            </a:r>
          </a:p>
          <a:p>
            <a:r>
              <a:rPr lang="en-US" sz="2800" dirty="0" smtClean="0">
                <a:latin typeface="Arial" panose="020B0604020202020204" pitchFamily="34" charset="0"/>
                <a:ea typeface="微软雅黑" panose="020B0503020204020204" pitchFamily="34" charset="-122"/>
                <a:cs typeface="Arial" panose="020B0604020202020204" pitchFamily="34" charset="0"/>
              </a:rPr>
              <a:t>…</a:t>
            </a:r>
          </a:p>
        </p:txBody>
      </p:sp>
      <p:sp>
        <p:nvSpPr>
          <p:cNvPr id="7" name="Rectangle 38"/>
          <p:cNvSpPr/>
          <p:nvPr/>
        </p:nvSpPr>
        <p:spPr>
          <a:xfrm>
            <a:off x="4802207" y="4365103"/>
            <a:ext cx="3890809" cy="2246769"/>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In-degree</a:t>
            </a:r>
          </a:p>
          <a:p>
            <a:r>
              <a:rPr lang="en-US" sz="2800" dirty="0" smtClean="0">
                <a:latin typeface="Arial" panose="020B0604020202020204" pitchFamily="34" charset="0"/>
                <a:ea typeface="微软雅黑" panose="020B0503020204020204" pitchFamily="34" charset="-122"/>
                <a:cs typeface="Arial" panose="020B0604020202020204" pitchFamily="34" charset="0"/>
              </a:rPr>
              <a:t>1</a:t>
            </a:r>
            <a:r>
              <a:rPr lang="en-US" sz="2800" baseline="30000" dirty="0" smtClean="0">
                <a:latin typeface="Arial" panose="020B0604020202020204" pitchFamily="34" charset="0"/>
                <a:ea typeface="微软雅黑" panose="020B0503020204020204" pitchFamily="34" charset="-122"/>
                <a:cs typeface="Arial" panose="020B0604020202020204" pitchFamily="34" charset="0"/>
              </a:rPr>
              <a:t>st</a:t>
            </a:r>
            <a:r>
              <a:rPr lang="en-US" sz="2800" dirty="0" smtClean="0">
                <a:latin typeface="Arial" panose="020B0604020202020204" pitchFamily="34" charset="0"/>
                <a:ea typeface="微软雅黑" panose="020B0503020204020204" pitchFamily="34" charset="-122"/>
                <a:cs typeface="Arial" panose="020B0604020202020204" pitchFamily="34" charset="0"/>
              </a:rPr>
              <a:t> </a:t>
            </a:r>
            <a:r>
              <a:rPr lang="en-US" sz="2800" dirty="0" smtClean="0">
                <a:solidFill>
                  <a:srgbClr val="7030A0"/>
                </a:solidFill>
                <a:latin typeface="Arial" panose="020B0604020202020204" pitchFamily="34" charset="0"/>
                <a:ea typeface="微软雅黑" panose="020B0503020204020204" pitchFamily="34" charset="-122"/>
                <a:cs typeface="Arial" panose="020B0604020202020204" pitchFamily="34" charset="0"/>
              </a:rPr>
              <a:t>right</a:t>
            </a:r>
            <a:r>
              <a:rPr lang="en-US" sz="2800" dirty="0" smtClean="0">
                <a:latin typeface="Arial" panose="020B0604020202020204" pitchFamily="34" charset="0"/>
                <a:ea typeface="微软雅黑" panose="020B0503020204020204" pitchFamily="34" charset="-122"/>
                <a:cs typeface="Arial" panose="020B0604020202020204" pitchFamily="34" charset="0"/>
              </a:rPr>
              <a:t> singular vector</a:t>
            </a:r>
          </a:p>
          <a:p>
            <a:r>
              <a:rPr lang="en-US" sz="2800" dirty="0" smtClean="0">
                <a:latin typeface="Arial" panose="020B0604020202020204" pitchFamily="34" charset="0"/>
                <a:ea typeface="微软雅黑" panose="020B0503020204020204" pitchFamily="34" charset="-122"/>
                <a:cs typeface="Arial" panose="020B0604020202020204" pitchFamily="34" charset="0"/>
              </a:rPr>
              <a:t>(</a:t>
            </a:r>
            <a:r>
              <a:rPr lang="en-US" sz="2800"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Authoritativeness</a:t>
            </a:r>
            <a:r>
              <a:rPr lang="en-US" sz="2800" dirty="0" smtClean="0">
                <a:latin typeface="Arial" panose="020B0604020202020204" pitchFamily="34" charset="0"/>
                <a:ea typeface="微软雅黑" panose="020B0503020204020204" pitchFamily="34" charset="-122"/>
                <a:cs typeface="Arial" panose="020B0604020202020204" pitchFamily="34" charset="0"/>
              </a:rPr>
              <a:t>)</a:t>
            </a:r>
          </a:p>
          <a:p>
            <a:r>
              <a:rPr lang="en-US" sz="2800" dirty="0" smtClean="0">
                <a:latin typeface="Arial" panose="020B0604020202020204" pitchFamily="34" charset="0"/>
                <a:ea typeface="微软雅黑" panose="020B0503020204020204" pitchFamily="34" charset="-122"/>
                <a:cs typeface="Arial" panose="020B0604020202020204" pitchFamily="34" charset="0"/>
              </a:rPr>
              <a:t>2</a:t>
            </a:r>
            <a:r>
              <a:rPr lang="en-US" sz="2800" baseline="30000" dirty="0" smtClean="0">
                <a:latin typeface="Arial" panose="020B0604020202020204" pitchFamily="34" charset="0"/>
                <a:ea typeface="微软雅黑" panose="020B0503020204020204" pitchFamily="34" charset="-122"/>
                <a:cs typeface="Arial" panose="020B0604020202020204" pitchFamily="34" charset="0"/>
              </a:rPr>
              <a:t>nd</a:t>
            </a:r>
            <a:r>
              <a:rPr lang="en-US" sz="2800" dirty="0" smtClean="0">
                <a:latin typeface="Arial" panose="020B0604020202020204" pitchFamily="34" charset="0"/>
                <a:ea typeface="微软雅黑" panose="020B0503020204020204" pitchFamily="34" charset="-122"/>
                <a:cs typeface="Arial" panose="020B0604020202020204" pitchFamily="34" charset="0"/>
              </a:rPr>
              <a:t> </a:t>
            </a:r>
            <a:r>
              <a:rPr lang="en-US" sz="2800" dirty="0" smtClean="0">
                <a:solidFill>
                  <a:srgbClr val="7030A0"/>
                </a:solidFill>
                <a:latin typeface="Arial" panose="020B0604020202020204" pitchFamily="34" charset="0"/>
                <a:ea typeface="微软雅黑" panose="020B0503020204020204" pitchFamily="34" charset="-122"/>
                <a:cs typeface="Arial" panose="020B0604020202020204" pitchFamily="34" charset="0"/>
              </a:rPr>
              <a:t>right</a:t>
            </a:r>
            <a:r>
              <a:rPr lang="en-US" sz="2800" dirty="0" smtClean="0">
                <a:latin typeface="Arial" panose="020B0604020202020204" pitchFamily="34" charset="0"/>
                <a:ea typeface="微软雅黑" panose="020B0503020204020204" pitchFamily="34" charset="-122"/>
                <a:cs typeface="Arial" panose="020B0604020202020204" pitchFamily="34" charset="0"/>
              </a:rPr>
              <a:t> singular vector</a:t>
            </a:r>
          </a:p>
          <a:p>
            <a:r>
              <a:rPr lang="en-US" sz="2800" dirty="0" smtClean="0">
                <a:latin typeface="Arial" panose="020B0604020202020204" pitchFamily="34" charset="0"/>
                <a:ea typeface="微软雅黑" panose="020B0503020204020204" pitchFamily="34" charset="-122"/>
                <a:cs typeface="Arial" panose="020B0604020202020204" pitchFamily="34" charset="0"/>
              </a:rPr>
              <a:t>…</a:t>
            </a:r>
          </a:p>
        </p:txBody>
      </p:sp>
      <p:cxnSp>
        <p:nvCxnSpPr>
          <p:cNvPr id="8" name="Straight Arrow Connector 19"/>
          <p:cNvCxnSpPr>
            <a:stCxn id="5" idx="3"/>
          </p:cNvCxnSpPr>
          <p:nvPr/>
        </p:nvCxnSpPr>
        <p:spPr>
          <a:xfrm flipV="1">
            <a:off x="1134153" y="1560389"/>
            <a:ext cx="684176" cy="45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9"/>
          <p:cNvCxnSpPr>
            <a:stCxn id="5" idx="3"/>
          </p:cNvCxnSpPr>
          <p:nvPr/>
        </p:nvCxnSpPr>
        <p:spPr>
          <a:xfrm flipV="1">
            <a:off x="1134153" y="1861589"/>
            <a:ext cx="684176" cy="1488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9"/>
          <p:cNvCxnSpPr>
            <a:stCxn id="5" idx="3"/>
          </p:cNvCxnSpPr>
          <p:nvPr/>
        </p:nvCxnSpPr>
        <p:spPr>
          <a:xfrm>
            <a:off x="1134153" y="2010389"/>
            <a:ext cx="684176" cy="19807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9"/>
          <p:cNvCxnSpPr>
            <a:stCxn id="5" idx="3"/>
          </p:cNvCxnSpPr>
          <p:nvPr/>
        </p:nvCxnSpPr>
        <p:spPr>
          <a:xfrm>
            <a:off x="1134153" y="2010389"/>
            <a:ext cx="684176" cy="55811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8" descr="http://img2.wikia.nocookie.net/__cb20120114223254/villains/images/3/39/Bart-simpson.gif"/>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540533" y="1609907"/>
            <a:ext cx="900000" cy="900000"/>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19"/>
          <p:cNvCxnSpPr>
            <a:endCxn id="20" idx="3"/>
          </p:cNvCxnSpPr>
          <p:nvPr/>
        </p:nvCxnSpPr>
        <p:spPr>
          <a:xfrm>
            <a:off x="6964469" y="1609907"/>
            <a:ext cx="576064" cy="45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19"/>
          <p:cNvCxnSpPr>
            <a:endCxn id="20" idx="3"/>
          </p:cNvCxnSpPr>
          <p:nvPr/>
        </p:nvCxnSpPr>
        <p:spPr>
          <a:xfrm>
            <a:off x="7036477" y="1911107"/>
            <a:ext cx="504056" cy="1488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19"/>
          <p:cNvCxnSpPr>
            <a:endCxn id="20" idx="3"/>
          </p:cNvCxnSpPr>
          <p:nvPr/>
        </p:nvCxnSpPr>
        <p:spPr>
          <a:xfrm flipV="1">
            <a:off x="7036477" y="2059907"/>
            <a:ext cx="504056" cy="9903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19"/>
          <p:cNvCxnSpPr>
            <a:endCxn id="20" idx="3"/>
          </p:cNvCxnSpPr>
          <p:nvPr/>
        </p:nvCxnSpPr>
        <p:spPr>
          <a:xfrm flipV="1">
            <a:off x="7036477" y="2059907"/>
            <a:ext cx="504056" cy="45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41"/>
          <p:cNvSpPr/>
          <p:nvPr/>
        </p:nvSpPr>
        <p:spPr>
          <a:xfrm>
            <a:off x="2178369" y="1521298"/>
            <a:ext cx="1755609" cy="1077218"/>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smtClean="0">
                <a:latin typeface="Arial" panose="020B0604020202020204" pitchFamily="34" charset="0"/>
                <a:ea typeface="微软雅黑" panose="020B0503020204020204" pitchFamily="34" charset="-122"/>
                <a:cs typeface="Arial" panose="020B0604020202020204" pitchFamily="34" charset="0"/>
              </a:rPr>
              <a:t>Follower</a:t>
            </a:r>
          </a:p>
          <a:p>
            <a:r>
              <a:rPr lang="en-US" sz="3200" dirty="0" smtClean="0">
                <a:latin typeface="Arial" panose="020B0604020202020204" pitchFamily="34" charset="0"/>
                <a:ea typeface="微软雅黑" panose="020B0503020204020204" pitchFamily="34" charset="-122"/>
                <a:cs typeface="Arial" panose="020B0604020202020204" pitchFamily="34" charset="0"/>
              </a:rPr>
              <a:t>behavior</a:t>
            </a:r>
            <a:endParaRPr lang="en-US" sz="3200" dirty="0"/>
          </a:p>
        </p:txBody>
      </p:sp>
      <p:sp>
        <p:nvSpPr>
          <p:cNvPr id="37" name="Rectangle 41"/>
          <p:cNvSpPr/>
          <p:nvPr/>
        </p:nvSpPr>
        <p:spPr>
          <a:xfrm>
            <a:off x="5011046" y="1521298"/>
            <a:ext cx="1824538" cy="1077218"/>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err="1" smtClean="0">
                <a:latin typeface="Arial" panose="020B0604020202020204" pitchFamily="34" charset="0"/>
                <a:ea typeface="微软雅黑" panose="020B0503020204020204" pitchFamily="34" charset="-122"/>
                <a:cs typeface="Arial" panose="020B0604020202020204" pitchFamily="34" charset="0"/>
              </a:rPr>
              <a:t>Followee</a:t>
            </a:r>
            <a:endParaRPr lang="en-US" sz="3200" dirty="0" smtClean="0">
              <a:latin typeface="Arial" panose="020B0604020202020204" pitchFamily="34" charset="0"/>
              <a:ea typeface="微软雅黑" panose="020B0503020204020204" pitchFamily="34" charset="-122"/>
              <a:cs typeface="Arial" panose="020B0604020202020204" pitchFamily="34" charset="0"/>
            </a:endParaRPr>
          </a:p>
          <a:p>
            <a:r>
              <a:rPr lang="en-US" sz="3200" dirty="0" smtClean="0">
                <a:latin typeface="Arial" panose="020B0604020202020204" pitchFamily="34" charset="0"/>
                <a:ea typeface="微软雅黑" panose="020B0503020204020204" pitchFamily="34" charset="-122"/>
                <a:cs typeface="Arial" panose="020B0604020202020204" pitchFamily="34" charset="0"/>
              </a:rPr>
              <a:t>behavior</a:t>
            </a:r>
            <a:endParaRPr lang="en-US" sz="3200" dirty="0"/>
          </a:p>
        </p:txBody>
      </p:sp>
      <p:sp>
        <p:nvSpPr>
          <p:cNvPr id="38" name="Rectangle 58"/>
          <p:cNvSpPr/>
          <p:nvPr/>
        </p:nvSpPr>
        <p:spPr>
          <a:xfrm>
            <a:off x="234153" y="1392307"/>
            <a:ext cx="3771831" cy="1316613"/>
          </a:xfrm>
          <a:prstGeom prst="rect">
            <a:avLst/>
          </a:prstGeom>
          <a:noFill/>
          <a:ln w="127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400" b="1" baseline="300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39" name="Rectangle 58"/>
          <p:cNvSpPr/>
          <p:nvPr/>
        </p:nvSpPr>
        <p:spPr>
          <a:xfrm>
            <a:off x="4802207" y="1392307"/>
            <a:ext cx="3771831" cy="1316613"/>
          </a:xfrm>
          <a:prstGeom prst="rect">
            <a:avLst/>
          </a:prstGeom>
          <a:noFill/>
          <a:ln w="127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400" b="1" baseline="300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40" name="Rectangle 58"/>
          <p:cNvSpPr/>
          <p:nvPr/>
        </p:nvSpPr>
        <p:spPr>
          <a:xfrm>
            <a:off x="234152" y="4365104"/>
            <a:ext cx="3771832" cy="2246769"/>
          </a:xfrm>
          <a:prstGeom prst="rect">
            <a:avLst/>
          </a:prstGeom>
          <a:noFill/>
          <a:ln w="127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400" b="1" baseline="300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41" name="Rectangle 58"/>
          <p:cNvSpPr/>
          <p:nvPr/>
        </p:nvSpPr>
        <p:spPr>
          <a:xfrm>
            <a:off x="4802207" y="4365104"/>
            <a:ext cx="3771832" cy="2246769"/>
          </a:xfrm>
          <a:prstGeom prst="rect">
            <a:avLst/>
          </a:prstGeom>
          <a:noFill/>
          <a:ln w="127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400" b="1" baseline="300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42" name="Rectangle 58"/>
          <p:cNvSpPr/>
          <p:nvPr/>
        </p:nvSpPr>
        <p:spPr>
          <a:xfrm>
            <a:off x="1010037" y="3165535"/>
            <a:ext cx="932407" cy="868453"/>
          </a:xfrm>
          <a:prstGeom prst="rect">
            <a:avLst/>
          </a:prstGeom>
          <a:pattFill prst="pct5">
            <a:fgClr>
              <a:schemeClr val="tx1"/>
            </a:fgClr>
            <a:bgClr>
              <a:schemeClr val="bg1"/>
            </a:bgClr>
          </a:patt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400" b="1" baseline="300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pic>
        <p:nvPicPr>
          <p:cNvPr id="43" name="Picture 8" descr="http://img2.wikia.nocookie.net/__cb20120114223254/villains/images/3/39/Bart-simpso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773" y="3149761"/>
            <a:ext cx="900000" cy="900000"/>
          </a:xfrm>
          <a:prstGeom prst="rect">
            <a:avLst/>
          </a:prstGeom>
          <a:noFill/>
          <a:extLst>
            <a:ext uri="{909E8E84-426E-40dd-AFC4-6F175D3DCCD1}">
              <a14:hiddenFill xmlns:a14="http://schemas.microsoft.com/office/drawing/2010/main">
                <a:solidFill>
                  <a:srgbClr val="FFFFFF"/>
                </a:solidFill>
              </a14:hiddenFill>
            </a:ext>
          </a:extLst>
        </p:spPr>
      </p:pic>
      <p:cxnSp>
        <p:nvCxnSpPr>
          <p:cNvPr id="45" name="肘形连接符 44"/>
          <p:cNvCxnSpPr>
            <a:stCxn id="42" idx="1"/>
            <a:endCxn id="42" idx="0"/>
          </p:cNvCxnSpPr>
          <p:nvPr/>
        </p:nvCxnSpPr>
        <p:spPr>
          <a:xfrm rot="10800000" flipH="1">
            <a:off x="1010037" y="3165536"/>
            <a:ext cx="466204" cy="434227"/>
          </a:xfrm>
          <a:prstGeom prst="bentConnector4">
            <a:avLst>
              <a:gd name="adj1" fmla="val 99955"/>
              <a:gd name="adj2" fmla="val 100000"/>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 name="Rectangle 58"/>
          <p:cNvSpPr/>
          <p:nvPr/>
        </p:nvSpPr>
        <p:spPr>
          <a:xfrm>
            <a:off x="2555776" y="3162827"/>
            <a:ext cx="288032" cy="868453"/>
          </a:xfrm>
          <a:prstGeom prst="rect">
            <a:avLst/>
          </a:prstGeom>
          <a:solidFill>
            <a:schemeClr val="bg1">
              <a:lumMod val="50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400" b="1" baseline="300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50" name="Rectangle 58"/>
          <p:cNvSpPr/>
          <p:nvPr/>
        </p:nvSpPr>
        <p:spPr>
          <a:xfrm>
            <a:off x="2981378" y="3162827"/>
            <a:ext cx="288032" cy="284794"/>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400" b="1" baseline="300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51" name="Rectangle 58"/>
          <p:cNvSpPr/>
          <p:nvPr/>
        </p:nvSpPr>
        <p:spPr>
          <a:xfrm rot="16200000">
            <a:off x="3702911" y="2872616"/>
            <a:ext cx="288032" cy="868453"/>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400" b="1" baseline="300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52" name="Rectangle 41"/>
          <p:cNvSpPr/>
          <p:nvPr/>
        </p:nvSpPr>
        <p:spPr>
          <a:xfrm>
            <a:off x="2024988" y="3296278"/>
            <a:ext cx="410690" cy="58477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smtClean="0"/>
              <a:t>≈</a:t>
            </a:r>
            <a:endParaRPr lang="en-US" sz="3200" dirty="0"/>
          </a:p>
        </p:txBody>
      </p:sp>
      <p:sp>
        <p:nvSpPr>
          <p:cNvPr id="53" name="Rectangle 58"/>
          <p:cNvSpPr/>
          <p:nvPr/>
        </p:nvSpPr>
        <p:spPr>
          <a:xfrm>
            <a:off x="5062636" y="3371552"/>
            <a:ext cx="932407" cy="868453"/>
          </a:xfrm>
          <a:prstGeom prst="rect">
            <a:avLst/>
          </a:prstGeom>
          <a:pattFill prst="pct5">
            <a:fgClr>
              <a:schemeClr val="tx1"/>
            </a:fgClr>
            <a:bgClr>
              <a:schemeClr val="bg1"/>
            </a:bgClr>
          </a:patt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400" b="1" baseline="300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pic>
        <p:nvPicPr>
          <p:cNvPr id="54" name="Picture 8" descr="http://img2.wikia.nocookie.net/__cb20120114223254/villains/images/3/39/Bart-simpso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46277" y="2761395"/>
            <a:ext cx="565125" cy="565125"/>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肘形连接符 54"/>
          <p:cNvCxnSpPr>
            <a:stCxn id="53" idx="1"/>
            <a:endCxn id="53" idx="0"/>
          </p:cNvCxnSpPr>
          <p:nvPr/>
        </p:nvCxnSpPr>
        <p:spPr>
          <a:xfrm rot="10800000" flipH="1">
            <a:off x="5062636" y="3371553"/>
            <a:ext cx="466204" cy="434227"/>
          </a:xfrm>
          <a:prstGeom prst="bentConnector4">
            <a:avLst>
              <a:gd name="adj1" fmla="val 99955"/>
              <a:gd name="adj2" fmla="val 100000"/>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6" name="Rectangle 58"/>
          <p:cNvSpPr/>
          <p:nvPr/>
        </p:nvSpPr>
        <p:spPr>
          <a:xfrm>
            <a:off x="6608375" y="3368844"/>
            <a:ext cx="288032" cy="868453"/>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400" b="1" baseline="300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57" name="Rectangle 58"/>
          <p:cNvSpPr/>
          <p:nvPr/>
        </p:nvSpPr>
        <p:spPr>
          <a:xfrm>
            <a:off x="7033977" y="3368844"/>
            <a:ext cx="288032" cy="284794"/>
          </a:xfrm>
          <a:prstGeom prst="rect">
            <a:avLst/>
          </a:prstGeom>
          <a:no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400" b="1" baseline="300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58" name="Rectangle 58"/>
          <p:cNvSpPr/>
          <p:nvPr/>
        </p:nvSpPr>
        <p:spPr>
          <a:xfrm rot="16200000">
            <a:off x="7755510" y="3078633"/>
            <a:ext cx="288032" cy="868453"/>
          </a:xfrm>
          <a:prstGeom prst="rect">
            <a:avLst/>
          </a:prstGeom>
          <a:solidFill>
            <a:schemeClr val="bg1">
              <a:lumMod val="50000"/>
            </a:schemeClr>
          </a:solidFill>
          <a:ln w="381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400" b="1" baseline="300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59" name="Rectangle 41"/>
          <p:cNvSpPr/>
          <p:nvPr/>
        </p:nvSpPr>
        <p:spPr>
          <a:xfrm>
            <a:off x="6077587" y="3502295"/>
            <a:ext cx="410690" cy="58477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smtClean="0"/>
              <a:t>≈</a:t>
            </a:r>
            <a:endParaRPr lang="en-US" sz="3200" dirty="0"/>
          </a:p>
        </p:txBody>
      </p:sp>
      <p:sp>
        <p:nvSpPr>
          <p:cNvPr id="3" name="Date Placeholder 2"/>
          <p:cNvSpPr>
            <a:spLocks noGrp="1"/>
          </p:cNvSpPr>
          <p:nvPr>
            <p:ph type="dt" sz="half" idx="10"/>
          </p:nvPr>
        </p:nvSpPr>
        <p:spPr/>
        <p:txBody>
          <a:bodyPr/>
          <a:lstStyle/>
          <a:p>
            <a:pPr>
              <a:defRPr/>
            </a:pPr>
            <a:r>
              <a:rPr lang="en-US" smtClean="0"/>
              <a:t>hotSoS, 2016</a:t>
            </a:r>
            <a:endParaRPr lang="en-US"/>
          </a:p>
        </p:txBody>
      </p:sp>
      <p:sp>
        <p:nvSpPr>
          <p:cNvPr id="9" name="Footer Placeholder 8"/>
          <p:cNvSpPr>
            <a:spLocks noGrp="1"/>
          </p:cNvSpPr>
          <p:nvPr>
            <p:ph type="ftr" sz="quarter" idx="11"/>
          </p:nvPr>
        </p:nvSpPr>
        <p:spPr/>
        <p:txBody>
          <a:bodyPr/>
          <a:lstStyle/>
          <a:p>
            <a:pPr>
              <a:defRPr/>
            </a:pPr>
            <a:r>
              <a:rPr lang="fi-FI" smtClean="0"/>
              <a:t>(c) 2016, C. Faloutsos</a:t>
            </a:r>
            <a:endParaRPr lang="en-US"/>
          </a:p>
        </p:txBody>
      </p:sp>
    </p:spTree>
    <p:extLst>
      <p:ext uri="{BB962C8B-B14F-4D97-AF65-F5344CB8AC3E}">
        <p14:creationId xmlns:p14="http://schemas.microsoft.com/office/powerpoint/2010/main" val="167752992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1000"/>
                                        <p:tgtEl>
                                          <p:spTgt spid="28"/>
                                        </p:tgtEl>
                                      </p:cBhvr>
                                    </p:animEffect>
                                    <p:anim calcmode="lin" valueType="num">
                                      <p:cBhvr>
                                        <p:cTn id="38" dur="1000" fill="hold"/>
                                        <p:tgtEl>
                                          <p:spTgt spid="28"/>
                                        </p:tgtEl>
                                        <p:attrNameLst>
                                          <p:attrName>ppt_x</p:attrName>
                                        </p:attrNameLst>
                                      </p:cBhvr>
                                      <p:tavLst>
                                        <p:tav tm="0">
                                          <p:val>
                                            <p:strVal val="#ppt_x"/>
                                          </p:val>
                                        </p:tav>
                                        <p:tav tm="100000">
                                          <p:val>
                                            <p:strVal val="#ppt_x"/>
                                          </p:val>
                                        </p:tav>
                                      </p:tavLst>
                                    </p:anim>
                                    <p:anim calcmode="lin" valueType="num">
                                      <p:cBhvr>
                                        <p:cTn id="39" dur="1000" fill="hold"/>
                                        <p:tgtEl>
                                          <p:spTgt spid="2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1000"/>
                                        <p:tgtEl>
                                          <p:spTgt spid="33"/>
                                        </p:tgtEl>
                                      </p:cBhvr>
                                    </p:animEffect>
                                    <p:anim calcmode="lin" valueType="num">
                                      <p:cBhvr>
                                        <p:cTn id="43" dur="1000" fill="hold"/>
                                        <p:tgtEl>
                                          <p:spTgt spid="33"/>
                                        </p:tgtEl>
                                        <p:attrNameLst>
                                          <p:attrName>ppt_x</p:attrName>
                                        </p:attrNameLst>
                                      </p:cBhvr>
                                      <p:tavLst>
                                        <p:tav tm="0">
                                          <p:val>
                                            <p:strVal val="#ppt_x"/>
                                          </p:val>
                                        </p:tav>
                                        <p:tav tm="100000">
                                          <p:val>
                                            <p:strVal val="#ppt_x"/>
                                          </p:val>
                                        </p:tav>
                                      </p:tavLst>
                                    </p:anim>
                                    <p:anim calcmode="lin" valueType="num">
                                      <p:cBhvr>
                                        <p:cTn id="44" dur="1000" fill="hold"/>
                                        <p:tgtEl>
                                          <p:spTgt spid="3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1000"/>
                                        <p:tgtEl>
                                          <p:spTgt spid="5"/>
                                        </p:tgtEl>
                                      </p:cBhvr>
                                    </p:animEffect>
                                    <p:anim calcmode="lin" valueType="num">
                                      <p:cBhvr>
                                        <p:cTn id="48" dur="1000" fill="hold"/>
                                        <p:tgtEl>
                                          <p:spTgt spid="5"/>
                                        </p:tgtEl>
                                        <p:attrNameLst>
                                          <p:attrName>ppt_x</p:attrName>
                                        </p:attrNameLst>
                                      </p:cBhvr>
                                      <p:tavLst>
                                        <p:tav tm="0">
                                          <p:val>
                                            <p:strVal val="#ppt_x"/>
                                          </p:val>
                                        </p:tav>
                                        <p:tav tm="100000">
                                          <p:val>
                                            <p:strVal val="#ppt_x"/>
                                          </p:val>
                                        </p:tav>
                                      </p:tavLst>
                                    </p:anim>
                                    <p:anim calcmode="lin" valueType="num">
                                      <p:cBhvr>
                                        <p:cTn id="49" dur="1000" fill="hold"/>
                                        <p:tgtEl>
                                          <p:spTgt spid="5"/>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1000"/>
                                        <p:tgtEl>
                                          <p:spTgt spid="36"/>
                                        </p:tgtEl>
                                      </p:cBhvr>
                                    </p:animEffect>
                                    <p:anim calcmode="lin" valueType="num">
                                      <p:cBhvr>
                                        <p:cTn id="58" dur="1000" fill="hold"/>
                                        <p:tgtEl>
                                          <p:spTgt spid="36"/>
                                        </p:tgtEl>
                                        <p:attrNameLst>
                                          <p:attrName>ppt_x</p:attrName>
                                        </p:attrNameLst>
                                      </p:cBhvr>
                                      <p:tavLst>
                                        <p:tav tm="0">
                                          <p:val>
                                            <p:strVal val="#ppt_x"/>
                                          </p:val>
                                        </p:tav>
                                        <p:tav tm="100000">
                                          <p:val>
                                            <p:strVal val="#ppt_x"/>
                                          </p:val>
                                        </p:tav>
                                      </p:tavLst>
                                    </p:anim>
                                    <p:anim calcmode="lin" valueType="num">
                                      <p:cBhvr>
                                        <p:cTn id="59" dur="1000" fill="hold"/>
                                        <p:tgtEl>
                                          <p:spTgt spid="36"/>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1000"/>
                                        <p:tgtEl>
                                          <p:spTgt spid="37"/>
                                        </p:tgtEl>
                                      </p:cBhvr>
                                    </p:animEffect>
                                    <p:anim calcmode="lin" valueType="num">
                                      <p:cBhvr>
                                        <p:cTn id="63" dur="1000" fill="hold"/>
                                        <p:tgtEl>
                                          <p:spTgt spid="37"/>
                                        </p:tgtEl>
                                        <p:attrNameLst>
                                          <p:attrName>ppt_x</p:attrName>
                                        </p:attrNameLst>
                                      </p:cBhvr>
                                      <p:tavLst>
                                        <p:tav tm="0">
                                          <p:val>
                                            <p:strVal val="#ppt_x"/>
                                          </p:val>
                                        </p:tav>
                                        <p:tav tm="100000">
                                          <p:val>
                                            <p:strVal val="#ppt_x"/>
                                          </p:val>
                                        </p:tav>
                                      </p:tavLst>
                                    </p:anim>
                                    <p:anim calcmode="lin" valueType="num">
                                      <p:cBhvr>
                                        <p:cTn id="64" dur="1000" fill="hold"/>
                                        <p:tgtEl>
                                          <p:spTgt spid="37"/>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1000"/>
                                        <p:tgtEl>
                                          <p:spTgt spid="38"/>
                                        </p:tgtEl>
                                      </p:cBhvr>
                                    </p:animEffect>
                                    <p:anim calcmode="lin" valueType="num">
                                      <p:cBhvr>
                                        <p:cTn id="68" dur="1000" fill="hold"/>
                                        <p:tgtEl>
                                          <p:spTgt spid="38"/>
                                        </p:tgtEl>
                                        <p:attrNameLst>
                                          <p:attrName>ppt_x</p:attrName>
                                        </p:attrNameLst>
                                      </p:cBhvr>
                                      <p:tavLst>
                                        <p:tav tm="0">
                                          <p:val>
                                            <p:strVal val="#ppt_x"/>
                                          </p:val>
                                        </p:tav>
                                        <p:tav tm="100000">
                                          <p:val>
                                            <p:strVal val="#ppt_x"/>
                                          </p:val>
                                        </p:tav>
                                      </p:tavLst>
                                    </p:anim>
                                    <p:anim calcmode="lin" valueType="num">
                                      <p:cBhvr>
                                        <p:cTn id="69" dur="1000" fill="hold"/>
                                        <p:tgtEl>
                                          <p:spTgt spid="38"/>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fade">
                                      <p:cBhvr>
                                        <p:cTn id="72" dur="1000"/>
                                        <p:tgtEl>
                                          <p:spTgt spid="39"/>
                                        </p:tgtEl>
                                      </p:cBhvr>
                                    </p:animEffect>
                                    <p:anim calcmode="lin" valueType="num">
                                      <p:cBhvr>
                                        <p:cTn id="73" dur="1000" fill="hold"/>
                                        <p:tgtEl>
                                          <p:spTgt spid="39"/>
                                        </p:tgtEl>
                                        <p:attrNameLst>
                                          <p:attrName>ppt_x</p:attrName>
                                        </p:attrNameLst>
                                      </p:cBhvr>
                                      <p:tavLst>
                                        <p:tav tm="0">
                                          <p:val>
                                            <p:strVal val="#ppt_x"/>
                                          </p:val>
                                        </p:tav>
                                        <p:tav tm="100000">
                                          <p:val>
                                            <p:strVal val="#ppt_x"/>
                                          </p:val>
                                        </p:tav>
                                      </p:tavLst>
                                    </p:anim>
                                    <p:anim calcmode="lin" valueType="num">
                                      <p:cBhvr>
                                        <p:cTn id="7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1000"/>
                                        <p:tgtEl>
                                          <p:spTgt spid="42"/>
                                        </p:tgtEl>
                                      </p:cBhvr>
                                    </p:animEffect>
                                    <p:anim calcmode="lin" valueType="num">
                                      <p:cBhvr>
                                        <p:cTn id="80" dur="1000" fill="hold"/>
                                        <p:tgtEl>
                                          <p:spTgt spid="42"/>
                                        </p:tgtEl>
                                        <p:attrNameLst>
                                          <p:attrName>ppt_x</p:attrName>
                                        </p:attrNameLst>
                                      </p:cBhvr>
                                      <p:tavLst>
                                        <p:tav tm="0">
                                          <p:val>
                                            <p:strVal val="#ppt_x"/>
                                          </p:val>
                                        </p:tav>
                                        <p:tav tm="100000">
                                          <p:val>
                                            <p:strVal val="#ppt_x"/>
                                          </p:val>
                                        </p:tav>
                                      </p:tavLst>
                                    </p:anim>
                                    <p:anim calcmode="lin" valueType="num">
                                      <p:cBhvr>
                                        <p:cTn id="81" dur="1000" fill="hold"/>
                                        <p:tgtEl>
                                          <p:spTgt spid="42"/>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43"/>
                                        </p:tgtEl>
                                        <p:attrNameLst>
                                          <p:attrName>style.visibility</p:attrName>
                                        </p:attrNameLst>
                                      </p:cBhvr>
                                      <p:to>
                                        <p:strVal val="visible"/>
                                      </p:to>
                                    </p:set>
                                    <p:animEffect transition="in" filter="fade">
                                      <p:cBhvr>
                                        <p:cTn id="84" dur="1000"/>
                                        <p:tgtEl>
                                          <p:spTgt spid="43"/>
                                        </p:tgtEl>
                                      </p:cBhvr>
                                    </p:animEffect>
                                    <p:anim calcmode="lin" valueType="num">
                                      <p:cBhvr>
                                        <p:cTn id="85" dur="1000" fill="hold"/>
                                        <p:tgtEl>
                                          <p:spTgt spid="43"/>
                                        </p:tgtEl>
                                        <p:attrNameLst>
                                          <p:attrName>ppt_x</p:attrName>
                                        </p:attrNameLst>
                                      </p:cBhvr>
                                      <p:tavLst>
                                        <p:tav tm="0">
                                          <p:val>
                                            <p:strVal val="#ppt_x"/>
                                          </p:val>
                                        </p:tav>
                                        <p:tav tm="100000">
                                          <p:val>
                                            <p:strVal val="#ppt_x"/>
                                          </p:val>
                                        </p:tav>
                                      </p:tavLst>
                                    </p:anim>
                                    <p:anim calcmode="lin" valueType="num">
                                      <p:cBhvr>
                                        <p:cTn id="86" dur="1000" fill="hold"/>
                                        <p:tgtEl>
                                          <p:spTgt spid="43"/>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45"/>
                                        </p:tgtEl>
                                        <p:attrNameLst>
                                          <p:attrName>style.visibility</p:attrName>
                                        </p:attrNameLst>
                                      </p:cBhvr>
                                      <p:to>
                                        <p:strVal val="visible"/>
                                      </p:to>
                                    </p:set>
                                    <p:animEffect transition="in" filter="fade">
                                      <p:cBhvr>
                                        <p:cTn id="89" dur="1000"/>
                                        <p:tgtEl>
                                          <p:spTgt spid="45"/>
                                        </p:tgtEl>
                                      </p:cBhvr>
                                    </p:animEffect>
                                    <p:anim calcmode="lin" valueType="num">
                                      <p:cBhvr>
                                        <p:cTn id="90" dur="1000" fill="hold"/>
                                        <p:tgtEl>
                                          <p:spTgt spid="45"/>
                                        </p:tgtEl>
                                        <p:attrNameLst>
                                          <p:attrName>ppt_x</p:attrName>
                                        </p:attrNameLst>
                                      </p:cBhvr>
                                      <p:tavLst>
                                        <p:tav tm="0">
                                          <p:val>
                                            <p:strVal val="#ppt_x"/>
                                          </p:val>
                                        </p:tav>
                                        <p:tav tm="100000">
                                          <p:val>
                                            <p:strVal val="#ppt_x"/>
                                          </p:val>
                                        </p:tav>
                                      </p:tavLst>
                                    </p:anim>
                                    <p:anim calcmode="lin" valueType="num">
                                      <p:cBhvr>
                                        <p:cTn id="91" dur="1000" fill="hold"/>
                                        <p:tgtEl>
                                          <p:spTgt spid="45"/>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49"/>
                                        </p:tgtEl>
                                        <p:attrNameLst>
                                          <p:attrName>style.visibility</p:attrName>
                                        </p:attrNameLst>
                                      </p:cBhvr>
                                      <p:to>
                                        <p:strVal val="visible"/>
                                      </p:to>
                                    </p:set>
                                    <p:animEffect transition="in" filter="fade">
                                      <p:cBhvr>
                                        <p:cTn id="94" dur="1000"/>
                                        <p:tgtEl>
                                          <p:spTgt spid="49"/>
                                        </p:tgtEl>
                                      </p:cBhvr>
                                    </p:animEffect>
                                    <p:anim calcmode="lin" valueType="num">
                                      <p:cBhvr>
                                        <p:cTn id="95" dur="1000" fill="hold"/>
                                        <p:tgtEl>
                                          <p:spTgt spid="49"/>
                                        </p:tgtEl>
                                        <p:attrNameLst>
                                          <p:attrName>ppt_x</p:attrName>
                                        </p:attrNameLst>
                                      </p:cBhvr>
                                      <p:tavLst>
                                        <p:tav tm="0">
                                          <p:val>
                                            <p:strVal val="#ppt_x"/>
                                          </p:val>
                                        </p:tav>
                                        <p:tav tm="100000">
                                          <p:val>
                                            <p:strVal val="#ppt_x"/>
                                          </p:val>
                                        </p:tav>
                                      </p:tavLst>
                                    </p:anim>
                                    <p:anim calcmode="lin" valueType="num">
                                      <p:cBhvr>
                                        <p:cTn id="96" dur="1000" fill="hold"/>
                                        <p:tgtEl>
                                          <p:spTgt spid="49"/>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50"/>
                                        </p:tgtEl>
                                        <p:attrNameLst>
                                          <p:attrName>style.visibility</p:attrName>
                                        </p:attrNameLst>
                                      </p:cBhvr>
                                      <p:to>
                                        <p:strVal val="visible"/>
                                      </p:to>
                                    </p:set>
                                    <p:animEffect transition="in" filter="fade">
                                      <p:cBhvr>
                                        <p:cTn id="99" dur="1000"/>
                                        <p:tgtEl>
                                          <p:spTgt spid="50"/>
                                        </p:tgtEl>
                                      </p:cBhvr>
                                    </p:animEffect>
                                    <p:anim calcmode="lin" valueType="num">
                                      <p:cBhvr>
                                        <p:cTn id="100" dur="1000" fill="hold"/>
                                        <p:tgtEl>
                                          <p:spTgt spid="50"/>
                                        </p:tgtEl>
                                        <p:attrNameLst>
                                          <p:attrName>ppt_x</p:attrName>
                                        </p:attrNameLst>
                                      </p:cBhvr>
                                      <p:tavLst>
                                        <p:tav tm="0">
                                          <p:val>
                                            <p:strVal val="#ppt_x"/>
                                          </p:val>
                                        </p:tav>
                                        <p:tav tm="100000">
                                          <p:val>
                                            <p:strVal val="#ppt_x"/>
                                          </p:val>
                                        </p:tav>
                                      </p:tavLst>
                                    </p:anim>
                                    <p:anim calcmode="lin" valueType="num">
                                      <p:cBhvr>
                                        <p:cTn id="101" dur="1000" fill="hold"/>
                                        <p:tgtEl>
                                          <p:spTgt spid="50"/>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51"/>
                                        </p:tgtEl>
                                        <p:attrNameLst>
                                          <p:attrName>style.visibility</p:attrName>
                                        </p:attrNameLst>
                                      </p:cBhvr>
                                      <p:to>
                                        <p:strVal val="visible"/>
                                      </p:to>
                                    </p:set>
                                    <p:animEffect transition="in" filter="fade">
                                      <p:cBhvr>
                                        <p:cTn id="104" dur="1000"/>
                                        <p:tgtEl>
                                          <p:spTgt spid="51"/>
                                        </p:tgtEl>
                                      </p:cBhvr>
                                    </p:animEffect>
                                    <p:anim calcmode="lin" valueType="num">
                                      <p:cBhvr>
                                        <p:cTn id="105" dur="1000" fill="hold"/>
                                        <p:tgtEl>
                                          <p:spTgt spid="51"/>
                                        </p:tgtEl>
                                        <p:attrNameLst>
                                          <p:attrName>ppt_x</p:attrName>
                                        </p:attrNameLst>
                                      </p:cBhvr>
                                      <p:tavLst>
                                        <p:tav tm="0">
                                          <p:val>
                                            <p:strVal val="#ppt_x"/>
                                          </p:val>
                                        </p:tav>
                                        <p:tav tm="100000">
                                          <p:val>
                                            <p:strVal val="#ppt_x"/>
                                          </p:val>
                                        </p:tav>
                                      </p:tavLst>
                                    </p:anim>
                                    <p:anim calcmode="lin" valueType="num">
                                      <p:cBhvr>
                                        <p:cTn id="106" dur="1000" fill="hold"/>
                                        <p:tgtEl>
                                          <p:spTgt spid="51"/>
                                        </p:tgtEl>
                                        <p:attrNameLst>
                                          <p:attrName>ppt_y</p:attrName>
                                        </p:attrNameLst>
                                      </p:cBhvr>
                                      <p:tavLst>
                                        <p:tav tm="0">
                                          <p:val>
                                            <p:strVal val="#ppt_y+.1"/>
                                          </p:val>
                                        </p:tav>
                                        <p:tav tm="100000">
                                          <p:val>
                                            <p:strVal val="#ppt_y"/>
                                          </p:val>
                                        </p:tav>
                                      </p:tavLst>
                                    </p:anim>
                                  </p:childTnLst>
                                </p:cTn>
                              </p:par>
                              <p:par>
                                <p:cTn id="107" presetID="42" presetClass="entr" presetSubtype="0" fill="hold" grpId="0" nodeType="withEffect">
                                  <p:stCondLst>
                                    <p:cond delay="0"/>
                                  </p:stCondLst>
                                  <p:childTnLst>
                                    <p:set>
                                      <p:cBhvr>
                                        <p:cTn id="108" dur="1" fill="hold">
                                          <p:stCondLst>
                                            <p:cond delay="0"/>
                                          </p:stCondLst>
                                        </p:cTn>
                                        <p:tgtEl>
                                          <p:spTgt spid="52"/>
                                        </p:tgtEl>
                                        <p:attrNameLst>
                                          <p:attrName>style.visibility</p:attrName>
                                        </p:attrNameLst>
                                      </p:cBhvr>
                                      <p:to>
                                        <p:strVal val="visible"/>
                                      </p:to>
                                    </p:set>
                                    <p:animEffect transition="in" filter="fade">
                                      <p:cBhvr>
                                        <p:cTn id="109" dur="1000"/>
                                        <p:tgtEl>
                                          <p:spTgt spid="52"/>
                                        </p:tgtEl>
                                      </p:cBhvr>
                                    </p:animEffect>
                                    <p:anim calcmode="lin" valueType="num">
                                      <p:cBhvr>
                                        <p:cTn id="110" dur="1000" fill="hold"/>
                                        <p:tgtEl>
                                          <p:spTgt spid="52"/>
                                        </p:tgtEl>
                                        <p:attrNameLst>
                                          <p:attrName>ppt_x</p:attrName>
                                        </p:attrNameLst>
                                      </p:cBhvr>
                                      <p:tavLst>
                                        <p:tav tm="0">
                                          <p:val>
                                            <p:strVal val="#ppt_x"/>
                                          </p:val>
                                        </p:tav>
                                        <p:tav tm="100000">
                                          <p:val>
                                            <p:strVal val="#ppt_x"/>
                                          </p:val>
                                        </p:tav>
                                      </p:tavLst>
                                    </p:anim>
                                    <p:anim calcmode="lin" valueType="num">
                                      <p:cBhvr>
                                        <p:cTn id="111" dur="1000" fill="hold"/>
                                        <p:tgtEl>
                                          <p:spTgt spid="52"/>
                                        </p:tgtEl>
                                        <p:attrNameLst>
                                          <p:attrName>ppt_y</p:attrName>
                                        </p:attrNameLst>
                                      </p:cBhvr>
                                      <p:tavLst>
                                        <p:tav tm="0">
                                          <p:val>
                                            <p:strVal val="#ppt_y+.1"/>
                                          </p:val>
                                        </p:tav>
                                        <p:tav tm="100000">
                                          <p:val>
                                            <p:strVal val="#ppt_y"/>
                                          </p:val>
                                        </p:tav>
                                      </p:tavLst>
                                    </p:anim>
                                  </p:childTnLst>
                                </p:cTn>
                              </p:par>
                              <p:par>
                                <p:cTn id="112" presetID="42" presetClass="entr" presetSubtype="0" fill="hold" grpId="0" nodeType="withEffect">
                                  <p:stCondLst>
                                    <p:cond delay="0"/>
                                  </p:stCondLst>
                                  <p:childTnLst>
                                    <p:set>
                                      <p:cBhvr>
                                        <p:cTn id="113" dur="1" fill="hold">
                                          <p:stCondLst>
                                            <p:cond delay="0"/>
                                          </p:stCondLst>
                                        </p:cTn>
                                        <p:tgtEl>
                                          <p:spTgt spid="53"/>
                                        </p:tgtEl>
                                        <p:attrNameLst>
                                          <p:attrName>style.visibility</p:attrName>
                                        </p:attrNameLst>
                                      </p:cBhvr>
                                      <p:to>
                                        <p:strVal val="visible"/>
                                      </p:to>
                                    </p:set>
                                    <p:animEffect transition="in" filter="fade">
                                      <p:cBhvr>
                                        <p:cTn id="114" dur="1000"/>
                                        <p:tgtEl>
                                          <p:spTgt spid="53"/>
                                        </p:tgtEl>
                                      </p:cBhvr>
                                    </p:animEffect>
                                    <p:anim calcmode="lin" valueType="num">
                                      <p:cBhvr>
                                        <p:cTn id="115" dur="1000" fill="hold"/>
                                        <p:tgtEl>
                                          <p:spTgt spid="53"/>
                                        </p:tgtEl>
                                        <p:attrNameLst>
                                          <p:attrName>ppt_x</p:attrName>
                                        </p:attrNameLst>
                                      </p:cBhvr>
                                      <p:tavLst>
                                        <p:tav tm="0">
                                          <p:val>
                                            <p:strVal val="#ppt_x"/>
                                          </p:val>
                                        </p:tav>
                                        <p:tav tm="100000">
                                          <p:val>
                                            <p:strVal val="#ppt_x"/>
                                          </p:val>
                                        </p:tav>
                                      </p:tavLst>
                                    </p:anim>
                                    <p:anim calcmode="lin" valueType="num">
                                      <p:cBhvr>
                                        <p:cTn id="116" dur="1000" fill="hold"/>
                                        <p:tgtEl>
                                          <p:spTgt spid="53"/>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fade">
                                      <p:cBhvr>
                                        <p:cTn id="119" dur="1000"/>
                                        <p:tgtEl>
                                          <p:spTgt spid="54"/>
                                        </p:tgtEl>
                                      </p:cBhvr>
                                    </p:animEffect>
                                    <p:anim calcmode="lin" valueType="num">
                                      <p:cBhvr>
                                        <p:cTn id="120" dur="1000" fill="hold"/>
                                        <p:tgtEl>
                                          <p:spTgt spid="54"/>
                                        </p:tgtEl>
                                        <p:attrNameLst>
                                          <p:attrName>ppt_x</p:attrName>
                                        </p:attrNameLst>
                                      </p:cBhvr>
                                      <p:tavLst>
                                        <p:tav tm="0">
                                          <p:val>
                                            <p:strVal val="#ppt_x"/>
                                          </p:val>
                                        </p:tav>
                                        <p:tav tm="100000">
                                          <p:val>
                                            <p:strVal val="#ppt_x"/>
                                          </p:val>
                                        </p:tav>
                                      </p:tavLst>
                                    </p:anim>
                                    <p:anim calcmode="lin" valueType="num">
                                      <p:cBhvr>
                                        <p:cTn id="121" dur="1000" fill="hold"/>
                                        <p:tgtEl>
                                          <p:spTgt spid="54"/>
                                        </p:tgtEl>
                                        <p:attrNameLst>
                                          <p:attrName>ppt_y</p:attrName>
                                        </p:attrNameLst>
                                      </p:cBhvr>
                                      <p:tavLst>
                                        <p:tav tm="0">
                                          <p:val>
                                            <p:strVal val="#ppt_y+.1"/>
                                          </p:val>
                                        </p:tav>
                                        <p:tav tm="100000">
                                          <p:val>
                                            <p:strVal val="#ppt_y"/>
                                          </p:val>
                                        </p:tav>
                                      </p:tavLst>
                                    </p:anim>
                                  </p:childTnLst>
                                </p:cTn>
                              </p:par>
                              <p:par>
                                <p:cTn id="122" presetID="42" presetClass="entr" presetSubtype="0" fill="hold" nodeType="withEffect">
                                  <p:stCondLst>
                                    <p:cond delay="0"/>
                                  </p:stCondLst>
                                  <p:childTnLst>
                                    <p:set>
                                      <p:cBhvr>
                                        <p:cTn id="123" dur="1" fill="hold">
                                          <p:stCondLst>
                                            <p:cond delay="0"/>
                                          </p:stCondLst>
                                        </p:cTn>
                                        <p:tgtEl>
                                          <p:spTgt spid="55"/>
                                        </p:tgtEl>
                                        <p:attrNameLst>
                                          <p:attrName>style.visibility</p:attrName>
                                        </p:attrNameLst>
                                      </p:cBhvr>
                                      <p:to>
                                        <p:strVal val="visible"/>
                                      </p:to>
                                    </p:set>
                                    <p:animEffect transition="in" filter="fade">
                                      <p:cBhvr>
                                        <p:cTn id="124" dur="1000"/>
                                        <p:tgtEl>
                                          <p:spTgt spid="55"/>
                                        </p:tgtEl>
                                      </p:cBhvr>
                                    </p:animEffect>
                                    <p:anim calcmode="lin" valueType="num">
                                      <p:cBhvr>
                                        <p:cTn id="125" dur="1000" fill="hold"/>
                                        <p:tgtEl>
                                          <p:spTgt spid="55"/>
                                        </p:tgtEl>
                                        <p:attrNameLst>
                                          <p:attrName>ppt_x</p:attrName>
                                        </p:attrNameLst>
                                      </p:cBhvr>
                                      <p:tavLst>
                                        <p:tav tm="0">
                                          <p:val>
                                            <p:strVal val="#ppt_x"/>
                                          </p:val>
                                        </p:tav>
                                        <p:tav tm="100000">
                                          <p:val>
                                            <p:strVal val="#ppt_x"/>
                                          </p:val>
                                        </p:tav>
                                      </p:tavLst>
                                    </p:anim>
                                    <p:anim calcmode="lin" valueType="num">
                                      <p:cBhvr>
                                        <p:cTn id="126" dur="1000" fill="hold"/>
                                        <p:tgtEl>
                                          <p:spTgt spid="55"/>
                                        </p:tgtEl>
                                        <p:attrNameLst>
                                          <p:attrName>ppt_y</p:attrName>
                                        </p:attrNameLst>
                                      </p:cBhvr>
                                      <p:tavLst>
                                        <p:tav tm="0">
                                          <p:val>
                                            <p:strVal val="#ppt_y+.1"/>
                                          </p:val>
                                        </p:tav>
                                        <p:tav tm="100000">
                                          <p:val>
                                            <p:strVal val="#ppt_y"/>
                                          </p:val>
                                        </p:tav>
                                      </p:tavLst>
                                    </p:anim>
                                  </p:childTnLst>
                                </p:cTn>
                              </p:par>
                              <p:par>
                                <p:cTn id="127" presetID="42" presetClass="entr" presetSubtype="0" fill="hold" grpId="0" nodeType="withEffect">
                                  <p:stCondLst>
                                    <p:cond delay="0"/>
                                  </p:stCondLst>
                                  <p:childTnLst>
                                    <p:set>
                                      <p:cBhvr>
                                        <p:cTn id="128" dur="1" fill="hold">
                                          <p:stCondLst>
                                            <p:cond delay="0"/>
                                          </p:stCondLst>
                                        </p:cTn>
                                        <p:tgtEl>
                                          <p:spTgt spid="56"/>
                                        </p:tgtEl>
                                        <p:attrNameLst>
                                          <p:attrName>style.visibility</p:attrName>
                                        </p:attrNameLst>
                                      </p:cBhvr>
                                      <p:to>
                                        <p:strVal val="visible"/>
                                      </p:to>
                                    </p:set>
                                    <p:animEffect transition="in" filter="fade">
                                      <p:cBhvr>
                                        <p:cTn id="129" dur="1000"/>
                                        <p:tgtEl>
                                          <p:spTgt spid="56"/>
                                        </p:tgtEl>
                                      </p:cBhvr>
                                    </p:animEffect>
                                    <p:anim calcmode="lin" valueType="num">
                                      <p:cBhvr>
                                        <p:cTn id="130" dur="1000" fill="hold"/>
                                        <p:tgtEl>
                                          <p:spTgt spid="56"/>
                                        </p:tgtEl>
                                        <p:attrNameLst>
                                          <p:attrName>ppt_x</p:attrName>
                                        </p:attrNameLst>
                                      </p:cBhvr>
                                      <p:tavLst>
                                        <p:tav tm="0">
                                          <p:val>
                                            <p:strVal val="#ppt_x"/>
                                          </p:val>
                                        </p:tav>
                                        <p:tav tm="100000">
                                          <p:val>
                                            <p:strVal val="#ppt_x"/>
                                          </p:val>
                                        </p:tav>
                                      </p:tavLst>
                                    </p:anim>
                                    <p:anim calcmode="lin" valueType="num">
                                      <p:cBhvr>
                                        <p:cTn id="131" dur="1000" fill="hold"/>
                                        <p:tgtEl>
                                          <p:spTgt spid="56"/>
                                        </p:tgtEl>
                                        <p:attrNameLst>
                                          <p:attrName>ppt_y</p:attrName>
                                        </p:attrNameLst>
                                      </p:cBhvr>
                                      <p:tavLst>
                                        <p:tav tm="0">
                                          <p:val>
                                            <p:strVal val="#ppt_y+.1"/>
                                          </p:val>
                                        </p:tav>
                                        <p:tav tm="100000">
                                          <p:val>
                                            <p:strVal val="#ppt_y"/>
                                          </p:val>
                                        </p:tav>
                                      </p:tavLst>
                                    </p:anim>
                                  </p:childTnLst>
                                </p:cTn>
                              </p:par>
                              <p:par>
                                <p:cTn id="132" presetID="42" presetClass="entr" presetSubtype="0" fill="hold" grpId="0" nodeType="withEffect">
                                  <p:stCondLst>
                                    <p:cond delay="0"/>
                                  </p:stCondLst>
                                  <p:childTnLst>
                                    <p:set>
                                      <p:cBhvr>
                                        <p:cTn id="133" dur="1" fill="hold">
                                          <p:stCondLst>
                                            <p:cond delay="0"/>
                                          </p:stCondLst>
                                        </p:cTn>
                                        <p:tgtEl>
                                          <p:spTgt spid="57"/>
                                        </p:tgtEl>
                                        <p:attrNameLst>
                                          <p:attrName>style.visibility</p:attrName>
                                        </p:attrNameLst>
                                      </p:cBhvr>
                                      <p:to>
                                        <p:strVal val="visible"/>
                                      </p:to>
                                    </p:set>
                                    <p:animEffect transition="in" filter="fade">
                                      <p:cBhvr>
                                        <p:cTn id="134" dur="1000"/>
                                        <p:tgtEl>
                                          <p:spTgt spid="57"/>
                                        </p:tgtEl>
                                      </p:cBhvr>
                                    </p:animEffect>
                                    <p:anim calcmode="lin" valueType="num">
                                      <p:cBhvr>
                                        <p:cTn id="135" dur="1000" fill="hold"/>
                                        <p:tgtEl>
                                          <p:spTgt spid="57"/>
                                        </p:tgtEl>
                                        <p:attrNameLst>
                                          <p:attrName>ppt_x</p:attrName>
                                        </p:attrNameLst>
                                      </p:cBhvr>
                                      <p:tavLst>
                                        <p:tav tm="0">
                                          <p:val>
                                            <p:strVal val="#ppt_x"/>
                                          </p:val>
                                        </p:tav>
                                        <p:tav tm="100000">
                                          <p:val>
                                            <p:strVal val="#ppt_x"/>
                                          </p:val>
                                        </p:tav>
                                      </p:tavLst>
                                    </p:anim>
                                    <p:anim calcmode="lin" valueType="num">
                                      <p:cBhvr>
                                        <p:cTn id="136" dur="1000" fill="hold"/>
                                        <p:tgtEl>
                                          <p:spTgt spid="57"/>
                                        </p:tgtEl>
                                        <p:attrNameLst>
                                          <p:attrName>ppt_y</p:attrName>
                                        </p:attrNameLst>
                                      </p:cBhvr>
                                      <p:tavLst>
                                        <p:tav tm="0">
                                          <p:val>
                                            <p:strVal val="#ppt_y+.1"/>
                                          </p:val>
                                        </p:tav>
                                        <p:tav tm="100000">
                                          <p:val>
                                            <p:strVal val="#ppt_y"/>
                                          </p:val>
                                        </p:tav>
                                      </p:tavLst>
                                    </p:anim>
                                  </p:childTnLst>
                                </p:cTn>
                              </p:par>
                              <p:par>
                                <p:cTn id="137" presetID="42" presetClass="entr" presetSubtype="0" fill="hold" grpId="0" nodeType="withEffect">
                                  <p:stCondLst>
                                    <p:cond delay="0"/>
                                  </p:stCondLst>
                                  <p:childTnLst>
                                    <p:set>
                                      <p:cBhvr>
                                        <p:cTn id="138" dur="1" fill="hold">
                                          <p:stCondLst>
                                            <p:cond delay="0"/>
                                          </p:stCondLst>
                                        </p:cTn>
                                        <p:tgtEl>
                                          <p:spTgt spid="58"/>
                                        </p:tgtEl>
                                        <p:attrNameLst>
                                          <p:attrName>style.visibility</p:attrName>
                                        </p:attrNameLst>
                                      </p:cBhvr>
                                      <p:to>
                                        <p:strVal val="visible"/>
                                      </p:to>
                                    </p:set>
                                    <p:animEffect transition="in" filter="fade">
                                      <p:cBhvr>
                                        <p:cTn id="139" dur="1000"/>
                                        <p:tgtEl>
                                          <p:spTgt spid="58"/>
                                        </p:tgtEl>
                                      </p:cBhvr>
                                    </p:animEffect>
                                    <p:anim calcmode="lin" valueType="num">
                                      <p:cBhvr>
                                        <p:cTn id="140" dur="1000" fill="hold"/>
                                        <p:tgtEl>
                                          <p:spTgt spid="58"/>
                                        </p:tgtEl>
                                        <p:attrNameLst>
                                          <p:attrName>ppt_x</p:attrName>
                                        </p:attrNameLst>
                                      </p:cBhvr>
                                      <p:tavLst>
                                        <p:tav tm="0">
                                          <p:val>
                                            <p:strVal val="#ppt_x"/>
                                          </p:val>
                                        </p:tav>
                                        <p:tav tm="100000">
                                          <p:val>
                                            <p:strVal val="#ppt_x"/>
                                          </p:val>
                                        </p:tav>
                                      </p:tavLst>
                                    </p:anim>
                                    <p:anim calcmode="lin" valueType="num">
                                      <p:cBhvr>
                                        <p:cTn id="141" dur="1000" fill="hold"/>
                                        <p:tgtEl>
                                          <p:spTgt spid="58"/>
                                        </p:tgtEl>
                                        <p:attrNameLst>
                                          <p:attrName>ppt_y</p:attrName>
                                        </p:attrNameLst>
                                      </p:cBhvr>
                                      <p:tavLst>
                                        <p:tav tm="0">
                                          <p:val>
                                            <p:strVal val="#ppt_y+.1"/>
                                          </p:val>
                                        </p:tav>
                                        <p:tav tm="100000">
                                          <p:val>
                                            <p:strVal val="#ppt_y"/>
                                          </p:val>
                                        </p:tav>
                                      </p:tavLst>
                                    </p:anim>
                                  </p:childTnLst>
                                </p:cTn>
                              </p:par>
                              <p:par>
                                <p:cTn id="142" presetID="42" presetClass="entr" presetSubtype="0" fill="hold" grpId="0" nodeType="withEffect">
                                  <p:stCondLst>
                                    <p:cond delay="0"/>
                                  </p:stCondLst>
                                  <p:childTnLst>
                                    <p:set>
                                      <p:cBhvr>
                                        <p:cTn id="143" dur="1" fill="hold">
                                          <p:stCondLst>
                                            <p:cond delay="0"/>
                                          </p:stCondLst>
                                        </p:cTn>
                                        <p:tgtEl>
                                          <p:spTgt spid="59"/>
                                        </p:tgtEl>
                                        <p:attrNameLst>
                                          <p:attrName>style.visibility</p:attrName>
                                        </p:attrNameLst>
                                      </p:cBhvr>
                                      <p:to>
                                        <p:strVal val="visible"/>
                                      </p:to>
                                    </p:set>
                                    <p:animEffect transition="in" filter="fade">
                                      <p:cBhvr>
                                        <p:cTn id="144" dur="1000"/>
                                        <p:tgtEl>
                                          <p:spTgt spid="59"/>
                                        </p:tgtEl>
                                      </p:cBhvr>
                                    </p:animEffect>
                                    <p:anim calcmode="lin" valueType="num">
                                      <p:cBhvr>
                                        <p:cTn id="145" dur="1000" fill="hold"/>
                                        <p:tgtEl>
                                          <p:spTgt spid="59"/>
                                        </p:tgtEl>
                                        <p:attrNameLst>
                                          <p:attrName>ppt_x</p:attrName>
                                        </p:attrNameLst>
                                      </p:cBhvr>
                                      <p:tavLst>
                                        <p:tav tm="0">
                                          <p:val>
                                            <p:strVal val="#ppt_x"/>
                                          </p:val>
                                        </p:tav>
                                        <p:tav tm="100000">
                                          <p:val>
                                            <p:strVal val="#ppt_x"/>
                                          </p:val>
                                        </p:tav>
                                      </p:tavLst>
                                    </p:anim>
                                    <p:anim calcmode="lin" valueType="num">
                                      <p:cBhvr>
                                        <p:cTn id="146"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42" presetClass="entr" presetSubtype="0" fill="hold" grpId="0" nodeType="clickEffect">
                                  <p:stCondLst>
                                    <p:cond delay="0"/>
                                  </p:stCondLst>
                                  <p:childTnLst>
                                    <p:set>
                                      <p:cBhvr>
                                        <p:cTn id="150" dur="1" fill="hold">
                                          <p:stCondLst>
                                            <p:cond delay="0"/>
                                          </p:stCondLst>
                                        </p:cTn>
                                        <p:tgtEl>
                                          <p:spTgt spid="6"/>
                                        </p:tgtEl>
                                        <p:attrNameLst>
                                          <p:attrName>style.visibility</p:attrName>
                                        </p:attrNameLst>
                                      </p:cBhvr>
                                      <p:to>
                                        <p:strVal val="visible"/>
                                      </p:to>
                                    </p:set>
                                    <p:animEffect transition="in" filter="fade">
                                      <p:cBhvr>
                                        <p:cTn id="151" dur="1000"/>
                                        <p:tgtEl>
                                          <p:spTgt spid="6"/>
                                        </p:tgtEl>
                                      </p:cBhvr>
                                    </p:animEffect>
                                    <p:anim calcmode="lin" valueType="num">
                                      <p:cBhvr>
                                        <p:cTn id="152" dur="1000" fill="hold"/>
                                        <p:tgtEl>
                                          <p:spTgt spid="6"/>
                                        </p:tgtEl>
                                        <p:attrNameLst>
                                          <p:attrName>ppt_x</p:attrName>
                                        </p:attrNameLst>
                                      </p:cBhvr>
                                      <p:tavLst>
                                        <p:tav tm="0">
                                          <p:val>
                                            <p:strVal val="#ppt_x"/>
                                          </p:val>
                                        </p:tav>
                                        <p:tav tm="100000">
                                          <p:val>
                                            <p:strVal val="#ppt_x"/>
                                          </p:val>
                                        </p:tav>
                                      </p:tavLst>
                                    </p:anim>
                                    <p:anim calcmode="lin" valueType="num">
                                      <p:cBhvr>
                                        <p:cTn id="153" dur="1000" fill="hold"/>
                                        <p:tgtEl>
                                          <p:spTgt spid="6"/>
                                        </p:tgtEl>
                                        <p:attrNameLst>
                                          <p:attrName>ppt_y</p:attrName>
                                        </p:attrNameLst>
                                      </p:cBhvr>
                                      <p:tavLst>
                                        <p:tav tm="0">
                                          <p:val>
                                            <p:strVal val="#ppt_y+.1"/>
                                          </p:val>
                                        </p:tav>
                                        <p:tav tm="100000">
                                          <p:val>
                                            <p:strVal val="#ppt_y"/>
                                          </p:val>
                                        </p:tav>
                                      </p:tavLst>
                                    </p:anim>
                                  </p:childTnLst>
                                </p:cTn>
                              </p:par>
                              <p:par>
                                <p:cTn id="154" presetID="42" presetClass="entr" presetSubtype="0" fill="hold" grpId="0" nodeType="withEffect">
                                  <p:stCondLst>
                                    <p:cond delay="0"/>
                                  </p:stCondLst>
                                  <p:childTnLst>
                                    <p:set>
                                      <p:cBhvr>
                                        <p:cTn id="155" dur="1" fill="hold">
                                          <p:stCondLst>
                                            <p:cond delay="0"/>
                                          </p:stCondLst>
                                        </p:cTn>
                                        <p:tgtEl>
                                          <p:spTgt spid="7"/>
                                        </p:tgtEl>
                                        <p:attrNameLst>
                                          <p:attrName>style.visibility</p:attrName>
                                        </p:attrNameLst>
                                      </p:cBhvr>
                                      <p:to>
                                        <p:strVal val="visible"/>
                                      </p:to>
                                    </p:set>
                                    <p:animEffect transition="in" filter="fade">
                                      <p:cBhvr>
                                        <p:cTn id="156" dur="1000"/>
                                        <p:tgtEl>
                                          <p:spTgt spid="7"/>
                                        </p:tgtEl>
                                      </p:cBhvr>
                                    </p:animEffect>
                                    <p:anim calcmode="lin" valueType="num">
                                      <p:cBhvr>
                                        <p:cTn id="157" dur="1000" fill="hold"/>
                                        <p:tgtEl>
                                          <p:spTgt spid="7"/>
                                        </p:tgtEl>
                                        <p:attrNameLst>
                                          <p:attrName>ppt_x</p:attrName>
                                        </p:attrNameLst>
                                      </p:cBhvr>
                                      <p:tavLst>
                                        <p:tav tm="0">
                                          <p:val>
                                            <p:strVal val="#ppt_x"/>
                                          </p:val>
                                        </p:tav>
                                        <p:tav tm="100000">
                                          <p:val>
                                            <p:strVal val="#ppt_x"/>
                                          </p:val>
                                        </p:tav>
                                      </p:tavLst>
                                    </p:anim>
                                    <p:anim calcmode="lin" valueType="num">
                                      <p:cBhvr>
                                        <p:cTn id="158" dur="1000" fill="hold"/>
                                        <p:tgtEl>
                                          <p:spTgt spid="7"/>
                                        </p:tgtEl>
                                        <p:attrNameLst>
                                          <p:attrName>ppt_y</p:attrName>
                                        </p:attrNameLst>
                                      </p:cBhvr>
                                      <p:tavLst>
                                        <p:tav tm="0">
                                          <p:val>
                                            <p:strVal val="#ppt_y+.1"/>
                                          </p:val>
                                        </p:tav>
                                        <p:tav tm="100000">
                                          <p:val>
                                            <p:strVal val="#ppt_y"/>
                                          </p:val>
                                        </p:tav>
                                      </p:tavLst>
                                    </p:anim>
                                  </p:childTnLst>
                                </p:cTn>
                              </p:par>
                              <p:par>
                                <p:cTn id="159" presetID="42" presetClass="entr" presetSubtype="0" fill="hold" grpId="0" nodeType="withEffect">
                                  <p:stCondLst>
                                    <p:cond delay="0"/>
                                  </p:stCondLst>
                                  <p:childTnLst>
                                    <p:set>
                                      <p:cBhvr>
                                        <p:cTn id="160" dur="1" fill="hold">
                                          <p:stCondLst>
                                            <p:cond delay="0"/>
                                          </p:stCondLst>
                                        </p:cTn>
                                        <p:tgtEl>
                                          <p:spTgt spid="40"/>
                                        </p:tgtEl>
                                        <p:attrNameLst>
                                          <p:attrName>style.visibility</p:attrName>
                                        </p:attrNameLst>
                                      </p:cBhvr>
                                      <p:to>
                                        <p:strVal val="visible"/>
                                      </p:to>
                                    </p:set>
                                    <p:animEffect transition="in" filter="fade">
                                      <p:cBhvr>
                                        <p:cTn id="161" dur="1000"/>
                                        <p:tgtEl>
                                          <p:spTgt spid="40"/>
                                        </p:tgtEl>
                                      </p:cBhvr>
                                    </p:animEffect>
                                    <p:anim calcmode="lin" valueType="num">
                                      <p:cBhvr>
                                        <p:cTn id="162" dur="1000" fill="hold"/>
                                        <p:tgtEl>
                                          <p:spTgt spid="40"/>
                                        </p:tgtEl>
                                        <p:attrNameLst>
                                          <p:attrName>ppt_x</p:attrName>
                                        </p:attrNameLst>
                                      </p:cBhvr>
                                      <p:tavLst>
                                        <p:tav tm="0">
                                          <p:val>
                                            <p:strVal val="#ppt_x"/>
                                          </p:val>
                                        </p:tav>
                                        <p:tav tm="100000">
                                          <p:val>
                                            <p:strVal val="#ppt_x"/>
                                          </p:val>
                                        </p:tav>
                                      </p:tavLst>
                                    </p:anim>
                                    <p:anim calcmode="lin" valueType="num">
                                      <p:cBhvr>
                                        <p:cTn id="163" dur="1000" fill="hold"/>
                                        <p:tgtEl>
                                          <p:spTgt spid="40"/>
                                        </p:tgtEl>
                                        <p:attrNameLst>
                                          <p:attrName>ppt_y</p:attrName>
                                        </p:attrNameLst>
                                      </p:cBhvr>
                                      <p:tavLst>
                                        <p:tav tm="0">
                                          <p:val>
                                            <p:strVal val="#ppt_y+.1"/>
                                          </p:val>
                                        </p:tav>
                                        <p:tav tm="100000">
                                          <p:val>
                                            <p:strVal val="#ppt_y"/>
                                          </p:val>
                                        </p:tav>
                                      </p:tavLst>
                                    </p:anim>
                                  </p:childTnLst>
                                </p:cTn>
                              </p:par>
                              <p:par>
                                <p:cTn id="164" presetID="42" presetClass="entr" presetSubtype="0" fill="hold" grpId="0" nodeType="withEffect">
                                  <p:stCondLst>
                                    <p:cond delay="0"/>
                                  </p:stCondLst>
                                  <p:childTnLst>
                                    <p:set>
                                      <p:cBhvr>
                                        <p:cTn id="165" dur="1" fill="hold">
                                          <p:stCondLst>
                                            <p:cond delay="0"/>
                                          </p:stCondLst>
                                        </p:cTn>
                                        <p:tgtEl>
                                          <p:spTgt spid="41"/>
                                        </p:tgtEl>
                                        <p:attrNameLst>
                                          <p:attrName>style.visibility</p:attrName>
                                        </p:attrNameLst>
                                      </p:cBhvr>
                                      <p:to>
                                        <p:strVal val="visible"/>
                                      </p:to>
                                    </p:set>
                                    <p:animEffect transition="in" filter="fade">
                                      <p:cBhvr>
                                        <p:cTn id="166" dur="1000"/>
                                        <p:tgtEl>
                                          <p:spTgt spid="41"/>
                                        </p:tgtEl>
                                      </p:cBhvr>
                                    </p:animEffect>
                                    <p:anim calcmode="lin" valueType="num">
                                      <p:cBhvr>
                                        <p:cTn id="167" dur="1000" fill="hold"/>
                                        <p:tgtEl>
                                          <p:spTgt spid="41"/>
                                        </p:tgtEl>
                                        <p:attrNameLst>
                                          <p:attrName>ppt_x</p:attrName>
                                        </p:attrNameLst>
                                      </p:cBhvr>
                                      <p:tavLst>
                                        <p:tav tm="0">
                                          <p:val>
                                            <p:strVal val="#ppt_x"/>
                                          </p:val>
                                        </p:tav>
                                        <p:tav tm="100000">
                                          <p:val>
                                            <p:strVal val="#ppt_x"/>
                                          </p:val>
                                        </p:tav>
                                      </p:tavLst>
                                    </p:anim>
                                    <p:anim calcmode="lin" valueType="num">
                                      <p:cBhvr>
                                        <p:cTn id="16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6" grpId="0"/>
      <p:bldP spid="37" grpId="0"/>
      <p:bldP spid="38" grpId="0" animBg="1"/>
      <p:bldP spid="39" grpId="0" animBg="1"/>
      <p:bldP spid="40" grpId="0" animBg="1"/>
      <p:bldP spid="41" grpId="0" animBg="1"/>
      <p:bldP spid="42" grpId="0" animBg="1"/>
      <p:bldP spid="49" grpId="0" animBg="1"/>
      <p:bldP spid="50" grpId="0" animBg="1"/>
      <p:bldP spid="51" grpId="0" animBg="1"/>
      <p:bldP spid="52" grpId="0"/>
      <p:bldP spid="53" grpId="0" animBg="1"/>
      <p:bldP spid="56" grpId="0" animBg="1"/>
      <p:bldP spid="57" grpId="0" animBg="1"/>
      <p:bldP spid="58" grpId="0" animBg="1"/>
      <p:bldP spid="59" grpId="0"/>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Behavior-based Feature Space</a:t>
            </a:r>
            <a:endParaRPr lang="zh-CN" altLang="en-US" dirty="0"/>
          </a:p>
        </p:txBody>
      </p:sp>
      <p:sp>
        <p:nvSpPr>
          <p:cNvPr id="4" name="灯片编号占位符 3"/>
          <p:cNvSpPr>
            <a:spLocks noGrp="1"/>
          </p:cNvSpPr>
          <p:nvPr>
            <p:ph type="sldNum" sz="quarter" idx="12"/>
          </p:nvPr>
        </p:nvSpPr>
        <p:spPr/>
        <p:txBody>
          <a:bodyPr/>
          <a:lstStyle/>
          <a:p>
            <a:fld id="{0CFEC368-1D7A-4F81-ABF6-AE0E36BAF64C}" type="slidenum">
              <a:rPr lang="en-US" smtClean="0"/>
              <a:pPr/>
              <a:t>86</a:t>
            </a:fld>
            <a:endParaRPr lang="en-US"/>
          </a:p>
        </p:txBody>
      </p:sp>
      <p:pic>
        <p:nvPicPr>
          <p:cNvPr id="5" name="Picture 8" descr="http://img2.wikia.nocookie.net/__cb20120114223254/villains/images/3/39/Bart-simpso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987" y="1560389"/>
            <a:ext cx="900000" cy="9000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19"/>
          <p:cNvCxnSpPr>
            <a:stCxn id="5" idx="3"/>
          </p:cNvCxnSpPr>
          <p:nvPr/>
        </p:nvCxnSpPr>
        <p:spPr>
          <a:xfrm flipV="1">
            <a:off x="1463987" y="1560389"/>
            <a:ext cx="684176" cy="45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19"/>
          <p:cNvCxnSpPr>
            <a:stCxn id="5" idx="3"/>
          </p:cNvCxnSpPr>
          <p:nvPr/>
        </p:nvCxnSpPr>
        <p:spPr>
          <a:xfrm flipV="1">
            <a:off x="1463987" y="1861589"/>
            <a:ext cx="684176" cy="1488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19"/>
          <p:cNvCxnSpPr>
            <a:stCxn id="5" idx="3"/>
          </p:cNvCxnSpPr>
          <p:nvPr/>
        </p:nvCxnSpPr>
        <p:spPr>
          <a:xfrm>
            <a:off x="1463987" y="2010389"/>
            <a:ext cx="684176" cy="19807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19"/>
          <p:cNvCxnSpPr>
            <a:stCxn id="5" idx="3"/>
          </p:cNvCxnSpPr>
          <p:nvPr/>
        </p:nvCxnSpPr>
        <p:spPr>
          <a:xfrm>
            <a:off x="1463987" y="2010389"/>
            <a:ext cx="684176" cy="55811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8" descr="http://img2.wikia.nocookie.net/__cb20120114223254/villains/images/3/39/Bart-simpson.gif"/>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526669" y="1609907"/>
            <a:ext cx="900000" cy="9000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9"/>
          <p:cNvCxnSpPr>
            <a:endCxn id="10" idx="3"/>
          </p:cNvCxnSpPr>
          <p:nvPr/>
        </p:nvCxnSpPr>
        <p:spPr>
          <a:xfrm>
            <a:off x="6950605" y="1609907"/>
            <a:ext cx="576064" cy="45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9"/>
          <p:cNvCxnSpPr>
            <a:endCxn id="10" idx="3"/>
          </p:cNvCxnSpPr>
          <p:nvPr/>
        </p:nvCxnSpPr>
        <p:spPr>
          <a:xfrm>
            <a:off x="7022613" y="1911107"/>
            <a:ext cx="504056" cy="1488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9"/>
          <p:cNvCxnSpPr>
            <a:endCxn id="10" idx="3"/>
          </p:cNvCxnSpPr>
          <p:nvPr/>
        </p:nvCxnSpPr>
        <p:spPr>
          <a:xfrm flipV="1">
            <a:off x="7022613" y="2059907"/>
            <a:ext cx="504056" cy="9903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9"/>
          <p:cNvCxnSpPr>
            <a:endCxn id="10" idx="3"/>
          </p:cNvCxnSpPr>
          <p:nvPr/>
        </p:nvCxnSpPr>
        <p:spPr>
          <a:xfrm flipV="1">
            <a:off x="7022613" y="2059907"/>
            <a:ext cx="504056" cy="45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41"/>
          <p:cNvSpPr/>
          <p:nvPr/>
        </p:nvSpPr>
        <p:spPr>
          <a:xfrm>
            <a:off x="2508203" y="1521298"/>
            <a:ext cx="1755609" cy="1077218"/>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smtClean="0">
                <a:latin typeface="Arial" panose="020B0604020202020204" pitchFamily="34" charset="0"/>
                <a:ea typeface="微软雅黑" panose="020B0503020204020204" pitchFamily="34" charset="-122"/>
                <a:cs typeface="Arial" panose="020B0604020202020204" pitchFamily="34" charset="0"/>
              </a:rPr>
              <a:t>Follower</a:t>
            </a:r>
          </a:p>
          <a:p>
            <a:r>
              <a:rPr lang="en-US" sz="3200" dirty="0" smtClean="0">
                <a:latin typeface="Arial" panose="020B0604020202020204" pitchFamily="34" charset="0"/>
                <a:ea typeface="微软雅黑" panose="020B0503020204020204" pitchFamily="34" charset="-122"/>
                <a:cs typeface="Arial" panose="020B0604020202020204" pitchFamily="34" charset="0"/>
              </a:rPr>
              <a:t>behavior</a:t>
            </a:r>
            <a:endParaRPr lang="en-US" sz="3200" dirty="0"/>
          </a:p>
        </p:txBody>
      </p:sp>
      <p:sp>
        <p:nvSpPr>
          <p:cNvPr id="16" name="Rectangle 41"/>
          <p:cNvSpPr/>
          <p:nvPr/>
        </p:nvSpPr>
        <p:spPr>
          <a:xfrm>
            <a:off x="4997182" y="1521298"/>
            <a:ext cx="1824538" cy="1077218"/>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err="1" smtClean="0">
                <a:latin typeface="Arial" panose="020B0604020202020204" pitchFamily="34" charset="0"/>
                <a:ea typeface="微软雅黑" panose="020B0503020204020204" pitchFamily="34" charset="-122"/>
                <a:cs typeface="Arial" panose="020B0604020202020204" pitchFamily="34" charset="0"/>
              </a:rPr>
              <a:t>Followee</a:t>
            </a:r>
            <a:endParaRPr lang="en-US" sz="3200" dirty="0" smtClean="0">
              <a:latin typeface="Arial" panose="020B0604020202020204" pitchFamily="34" charset="0"/>
              <a:ea typeface="微软雅黑" panose="020B0503020204020204" pitchFamily="34" charset="-122"/>
              <a:cs typeface="Arial" panose="020B0604020202020204" pitchFamily="34" charset="0"/>
            </a:endParaRPr>
          </a:p>
          <a:p>
            <a:r>
              <a:rPr lang="en-US" sz="3200" dirty="0" smtClean="0">
                <a:latin typeface="Arial" panose="020B0604020202020204" pitchFamily="34" charset="0"/>
                <a:ea typeface="微软雅黑" panose="020B0503020204020204" pitchFamily="34" charset="-122"/>
                <a:cs typeface="Arial" panose="020B0604020202020204" pitchFamily="34" charset="0"/>
              </a:rPr>
              <a:t>behavior</a:t>
            </a:r>
            <a:endParaRPr lang="en-US" sz="3200" dirty="0"/>
          </a:p>
        </p:txBody>
      </p:sp>
      <p:sp>
        <p:nvSpPr>
          <p:cNvPr id="17" name="Rectangle 58"/>
          <p:cNvSpPr/>
          <p:nvPr/>
        </p:nvSpPr>
        <p:spPr>
          <a:xfrm>
            <a:off x="563987" y="1392307"/>
            <a:ext cx="3771831" cy="1316613"/>
          </a:xfrm>
          <a:prstGeom prst="rect">
            <a:avLst/>
          </a:prstGeom>
          <a:noFill/>
          <a:ln w="127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400" b="1" baseline="300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Rectangle 58"/>
          <p:cNvSpPr/>
          <p:nvPr/>
        </p:nvSpPr>
        <p:spPr>
          <a:xfrm>
            <a:off x="4788343" y="1392307"/>
            <a:ext cx="3771831" cy="1316613"/>
          </a:xfrm>
          <a:prstGeom prst="rect">
            <a:avLst/>
          </a:prstGeom>
          <a:noFill/>
          <a:ln w="127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400" b="1" baseline="300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pic>
        <p:nvPicPr>
          <p:cNvPr id="11268" name="Picture 4" descr="C:\Users\meng\Desktop\weibojan_HD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902" y="2852936"/>
            <a:ext cx="3960000" cy="3960000"/>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C:\Users\meng\Desktop\e_weibojan_HDi_a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4258" y="2852936"/>
            <a:ext cx="3960000" cy="396000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pPr>
              <a:defRPr/>
            </a:pPr>
            <a:r>
              <a:rPr lang="en-US" smtClean="0"/>
              <a:t>hotSoS, 2016</a:t>
            </a:r>
            <a:endParaRPr lang="en-US"/>
          </a:p>
        </p:txBody>
      </p:sp>
      <p:sp>
        <p:nvSpPr>
          <p:cNvPr id="19" name="Footer Placeholder 18"/>
          <p:cNvSpPr>
            <a:spLocks noGrp="1"/>
          </p:cNvSpPr>
          <p:nvPr>
            <p:ph type="ftr" sz="quarter" idx="11"/>
          </p:nvPr>
        </p:nvSpPr>
        <p:spPr/>
        <p:txBody>
          <a:bodyPr/>
          <a:lstStyle/>
          <a:p>
            <a:pPr>
              <a:defRPr/>
            </a:pPr>
            <a:r>
              <a:rPr lang="fi-FI" smtClean="0"/>
              <a:t>(c) 2016, C. Faloutsos</a:t>
            </a:r>
            <a:endParaRPr lang="en-US"/>
          </a:p>
        </p:txBody>
      </p:sp>
    </p:spTree>
    <p:extLst>
      <p:ext uri="{BB962C8B-B14F-4D97-AF65-F5344CB8AC3E}">
        <p14:creationId xmlns:p14="http://schemas.microsoft.com/office/powerpoint/2010/main" val="191176763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1268"/>
                                        </p:tgtEl>
                                        <p:attrNameLst>
                                          <p:attrName>style.visibility</p:attrName>
                                        </p:attrNameLst>
                                      </p:cBhvr>
                                      <p:to>
                                        <p:strVal val="visible"/>
                                      </p:to>
                                    </p:set>
                                    <p:animEffect transition="in" filter="fade">
                                      <p:cBhvr>
                                        <p:cTn id="42" dur="1000"/>
                                        <p:tgtEl>
                                          <p:spTgt spid="11268"/>
                                        </p:tgtEl>
                                      </p:cBhvr>
                                    </p:animEffect>
                                    <p:anim calcmode="lin" valueType="num">
                                      <p:cBhvr>
                                        <p:cTn id="43" dur="1000" fill="hold"/>
                                        <p:tgtEl>
                                          <p:spTgt spid="11268"/>
                                        </p:tgtEl>
                                        <p:attrNameLst>
                                          <p:attrName>ppt_x</p:attrName>
                                        </p:attrNameLst>
                                      </p:cBhvr>
                                      <p:tavLst>
                                        <p:tav tm="0">
                                          <p:val>
                                            <p:strVal val="#ppt_x"/>
                                          </p:val>
                                        </p:tav>
                                        <p:tav tm="100000">
                                          <p:val>
                                            <p:strVal val="#ppt_x"/>
                                          </p:val>
                                        </p:tav>
                                      </p:tavLst>
                                    </p:anim>
                                    <p:anim calcmode="lin" valueType="num">
                                      <p:cBhvr>
                                        <p:cTn id="44"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1000"/>
                                        <p:tgtEl>
                                          <p:spTgt spid="11"/>
                                        </p:tgtEl>
                                      </p:cBhvr>
                                    </p:animEffect>
                                    <p:anim calcmode="lin" valueType="num">
                                      <p:cBhvr>
                                        <p:cTn id="55" dur="1000" fill="hold"/>
                                        <p:tgtEl>
                                          <p:spTgt spid="11"/>
                                        </p:tgtEl>
                                        <p:attrNameLst>
                                          <p:attrName>ppt_x</p:attrName>
                                        </p:attrNameLst>
                                      </p:cBhvr>
                                      <p:tavLst>
                                        <p:tav tm="0">
                                          <p:val>
                                            <p:strVal val="#ppt_x"/>
                                          </p:val>
                                        </p:tav>
                                        <p:tav tm="100000">
                                          <p:val>
                                            <p:strVal val="#ppt_x"/>
                                          </p:val>
                                        </p:tav>
                                      </p:tavLst>
                                    </p:anim>
                                    <p:anim calcmode="lin" valueType="num">
                                      <p:cBhvr>
                                        <p:cTn id="56" dur="1000" fill="hold"/>
                                        <p:tgtEl>
                                          <p:spTgt spid="11"/>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1000"/>
                                        <p:tgtEl>
                                          <p:spTgt spid="12"/>
                                        </p:tgtEl>
                                      </p:cBhvr>
                                    </p:animEffect>
                                    <p:anim calcmode="lin" valueType="num">
                                      <p:cBhvr>
                                        <p:cTn id="60" dur="1000" fill="hold"/>
                                        <p:tgtEl>
                                          <p:spTgt spid="12"/>
                                        </p:tgtEl>
                                        <p:attrNameLst>
                                          <p:attrName>ppt_x</p:attrName>
                                        </p:attrNameLst>
                                      </p:cBhvr>
                                      <p:tavLst>
                                        <p:tav tm="0">
                                          <p:val>
                                            <p:strVal val="#ppt_x"/>
                                          </p:val>
                                        </p:tav>
                                        <p:tav tm="100000">
                                          <p:val>
                                            <p:strVal val="#ppt_x"/>
                                          </p:val>
                                        </p:tav>
                                      </p:tavLst>
                                    </p:anim>
                                    <p:anim calcmode="lin" valueType="num">
                                      <p:cBhvr>
                                        <p:cTn id="61" dur="1000" fill="hold"/>
                                        <p:tgtEl>
                                          <p:spTgt spid="12"/>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1000"/>
                                        <p:tgtEl>
                                          <p:spTgt spid="13"/>
                                        </p:tgtEl>
                                      </p:cBhvr>
                                    </p:animEffect>
                                    <p:anim calcmode="lin" valueType="num">
                                      <p:cBhvr>
                                        <p:cTn id="65" dur="1000" fill="hold"/>
                                        <p:tgtEl>
                                          <p:spTgt spid="13"/>
                                        </p:tgtEl>
                                        <p:attrNameLst>
                                          <p:attrName>ppt_x</p:attrName>
                                        </p:attrNameLst>
                                      </p:cBhvr>
                                      <p:tavLst>
                                        <p:tav tm="0">
                                          <p:val>
                                            <p:strVal val="#ppt_x"/>
                                          </p:val>
                                        </p:tav>
                                        <p:tav tm="100000">
                                          <p:val>
                                            <p:strVal val="#ppt_x"/>
                                          </p:val>
                                        </p:tav>
                                      </p:tavLst>
                                    </p:anim>
                                    <p:anim calcmode="lin" valueType="num">
                                      <p:cBhvr>
                                        <p:cTn id="66" dur="1000" fill="hold"/>
                                        <p:tgtEl>
                                          <p:spTgt spid="13"/>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fade">
                                      <p:cBhvr>
                                        <p:cTn id="69" dur="1000"/>
                                        <p:tgtEl>
                                          <p:spTgt spid="14"/>
                                        </p:tgtEl>
                                      </p:cBhvr>
                                    </p:animEffect>
                                    <p:anim calcmode="lin" valueType="num">
                                      <p:cBhvr>
                                        <p:cTn id="70" dur="1000" fill="hold"/>
                                        <p:tgtEl>
                                          <p:spTgt spid="14"/>
                                        </p:tgtEl>
                                        <p:attrNameLst>
                                          <p:attrName>ppt_x</p:attrName>
                                        </p:attrNameLst>
                                      </p:cBhvr>
                                      <p:tavLst>
                                        <p:tav tm="0">
                                          <p:val>
                                            <p:strVal val="#ppt_x"/>
                                          </p:val>
                                        </p:tav>
                                        <p:tav tm="100000">
                                          <p:val>
                                            <p:strVal val="#ppt_x"/>
                                          </p:val>
                                        </p:tav>
                                      </p:tavLst>
                                    </p:anim>
                                    <p:anim calcmode="lin" valueType="num">
                                      <p:cBhvr>
                                        <p:cTn id="71" dur="1000" fill="hold"/>
                                        <p:tgtEl>
                                          <p:spTgt spid="14"/>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fade">
                                      <p:cBhvr>
                                        <p:cTn id="74" dur="1000"/>
                                        <p:tgtEl>
                                          <p:spTgt spid="16"/>
                                        </p:tgtEl>
                                      </p:cBhvr>
                                    </p:animEffect>
                                    <p:anim calcmode="lin" valueType="num">
                                      <p:cBhvr>
                                        <p:cTn id="75" dur="1000" fill="hold"/>
                                        <p:tgtEl>
                                          <p:spTgt spid="16"/>
                                        </p:tgtEl>
                                        <p:attrNameLst>
                                          <p:attrName>ppt_x</p:attrName>
                                        </p:attrNameLst>
                                      </p:cBhvr>
                                      <p:tavLst>
                                        <p:tav tm="0">
                                          <p:val>
                                            <p:strVal val="#ppt_x"/>
                                          </p:val>
                                        </p:tav>
                                        <p:tav tm="100000">
                                          <p:val>
                                            <p:strVal val="#ppt_x"/>
                                          </p:val>
                                        </p:tav>
                                      </p:tavLst>
                                    </p:anim>
                                    <p:anim calcmode="lin" valueType="num">
                                      <p:cBhvr>
                                        <p:cTn id="76" dur="1000" fill="hold"/>
                                        <p:tgtEl>
                                          <p:spTgt spid="16"/>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1000"/>
                                        <p:tgtEl>
                                          <p:spTgt spid="18"/>
                                        </p:tgtEl>
                                      </p:cBhvr>
                                    </p:animEffect>
                                    <p:anim calcmode="lin" valueType="num">
                                      <p:cBhvr>
                                        <p:cTn id="80" dur="1000" fill="hold"/>
                                        <p:tgtEl>
                                          <p:spTgt spid="18"/>
                                        </p:tgtEl>
                                        <p:attrNameLst>
                                          <p:attrName>ppt_x</p:attrName>
                                        </p:attrNameLst>
                                      </p:cBhvr>
                                      <p:tavLst>
                                        <p:tav tm="0">
                                          <p:val>
                                            <p:strVal val="#ppt_x"/>
                                          </p:val>
                                        </p:tav>
                                        <p:tav tm="100000">
                                          <p:val>
                                            <p:strVal val="#ppt_x"/>
                                          </p:val>
                                        </p:tav>
                                      </p:tavLst>
                                    </p:anim>
                                    <p:anim calcmode="lin" valueType="num">
                                      <p:cBhvr>
                                        <p:cTn id="81" dur="1000" fill="hold"/>
                                        <p:tgtEl>
                                          <p:spTgt spid="18"/>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11269"/>
                                        </p:tgtEl>
                                        <p:attrNameLst>
                                          <p:attrName>style.visibility</p:attrName>
                                        </p:attrNameLst>
                                      </p:cBhvr>
                                      <p:to>
                                        <p:strVal val="visible"/>
                                      </p:to>
                                    </p:set>
                                    <p:animEffect transition="in" filter="fade">
                                      <p:cBhvr>
                                        <p:cTn id="84" dur="1000"/>
                                        <p:tgtEl>
                                          <p:spTgt spid="11269"/>
                                        </p:tgtEl>
                                      </p:cBhvr>
                                    </p:animEffect>
                                    <p:anim calcmode="lin" valueType="num">
                                      <p:cBhvr>
                                        <p:cTn id="85" dur="1000" fill="hold"/>
                                        <p:tgtEl>
                                          <p:spTgt spid="11269"/>
                                        </p:tgtEl>
                                        <p:attrNameLst>
                                          <p:attrName>ppt_x</p:attrName>
                                        </p:attrNameLst>
                                      </p:cBhvr>
                                      <p:tavLst>
                                        <p:tav tm="0">
                                          <p:val>
                                            <p:strVal val="#ppt_x"/>
                                          </p:val>
                                        </p:tav>
                                        <p:tav tm="100000">
                                          <p:val>
                                            <p:strVal val="#ppt_x"/>
                                          </p:val>
                                        </p:tav>
                                      </p:tavLst>
                                    </p:anim>
                                    <p:anim calcmode="lin" valueType="num">
                                      <p:cBhvr>
                                        <p:cTn id="86" dur="1000" fill="hold"/>
                                        <p:tgtEl>
                                          <p:spTgt spid="112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animBg="1"/>
      <p:bldP spid="18" grpId="0" animBg="1"/>
    </p:bld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4258" y="2845165"/>
            <a:ext cx="396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902" y="2852936"/>
            <a:ext cx="396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title"/>
          </p:nvPr>
        </p:nvSpPr>
        <p:spPr/>
        <p:txBody>
          <a:bodyPr>
            <a:normAutofit fontScale="90000"/>
          </a:bodyPr>
          <a:lstStyle/>
          <a:p>
            <a:r>
              <a:rPr lang="en-US" altLang="zh-CN" dirty="0" smtClean="0">
                <a:solidFill>
                  <a:srgbClr val="FF0000"/>
                </a:solidFill>
              </a:rPr>
              <a:t>Before</a:t>
            </a:r>
            <a:r>
              <a:rPr lang="en-US" altLang="zh-CN" dirty="0" smtClean="0"/>
              <a:t> </a:t>
            </a:r>
            <a:r>
              <a:rPr lang="en-US" altLang="zh-CN" dirty="0" err="1" smtClean="0"/>
              <a:t>CatchSync</a:t>
            </a:r>
            <a:endParaRPr lang="zh-CN" altLang="en-US" dirty="0"/>
          </a:p>
        </p:txBody>
      </p:sp>
      <p:sp>
        <p:nvSpPr>
          <p:cNvPr id="4" name="灯片编号占位符 3"/>
          <p:cNvSpPr>
            <a:spLocks noGrp="1"/>
          </p:cNvSpPr>
          <p:nvPr>
            <p:ph type="sldNum" sz="quarter" idx="12"/>
          </p:nvPr>
        </p:nvSpPr>
        <p:spPr/>
        <p:txBody>
          <a:bodyPr/>
          <a:lstStyle/>
          <a:p>
            <a:fld id="{0CFEC368-1D7A-4F81-ABF6-AE0E36BAF64C}" type="slidenum">
              <a:rPr lang="en-US" smtClean="0"/>
              <a:pPr/>
              <a:t>87</a:t>
            </a:fld>
            <a:endParaRPr lang="en-US"/>
          </a:p>
        </p:txBody>
      </p:sp>
      <p:pic>
        <p:nvPicPr>
          <p:cNvPr id="5" name="Picture 8" descr="http://img2.wikia.nocookie.net/__cb20120114223254/villains/images/3/39/Bart-simpson.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987" y="1560389"/>
            <a:ext cx="900000" cy="9000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19"/>
          <p:cNvCxnSpPr>
            <a:stCxn id="5" idx="3"/>
          </p:cNvCxnSpPr>
          <p:nvPr/>
        </p:nvCxnSpPr>
        <p:spPr>
          <a:xfrm flipV="1">
            <a:off x="1463987" y="1560389"/>
            <a:ext cx="684176" cy="45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19"/>
          <p:cNvCxnSpPr>
            <a:stCxn id="5" idx="3"/>
          </p:cNvCxnSpPr>
          <p:nvPr/>
        </p:nvCxnSpPr>
        <p:spPr>
          <a:xfrm flipV="1">
            <a:off x="1463987" y="1861589"/>
            <a:ext cx="684176" cy="1488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19"/>
          <p:cNvCxnSpPr>
            <a:stCxn id="5" idx="3"/>
          </p:cNvCxnSpPr>
          <p:nvPr/>
        </p:nvCxnSpPr>
        <p:spPr>
          <a:xfrm>
            <a:off x="1463987" y="2010389"/>
            <a:ext cx="684176" cy="19807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19"/>
          <p:cNvCxnSpPr>
            <a:stCxn id="5" idx="3"/>
          </p:cNvCxnSpPr>
          <p:nvPr/>
        </p:nvCxnSpPr>
        <p:spPr>
          <a:xfrm>
            <a:off x="1463987" y="2010389"/>
            <a:ext cx="684176" cy="55811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8" descr="http://img2.wikia.nocookie.net/__cb20120114223254/villains/images/3/39/Bart-simpson.gif"/>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526669" y="1609907"/>
            <a:ext cx="900000" cy="9000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9"/>
          <p:cNvCxnSpPr>
            <a:endCxn id="10" idx="3"/>
          </p:cNvCxnSpPr>
          <p:nvPr/>
        </p:nvCxnSpPr>
        <p:spPr>
          <a:xfrm>
            <a:off x="6950605" y="1609907"/>
            <a:ext cx="576064" cy="45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9"/>
          <p:cNvCxnSpPr>
            <a:endCxn id="10" idx="3"/>
          </p:cNvCxnSpPr>
          <p:nvPr/>
        </p:nvCxnSpPr>
        <p:spPr>
          <a:xfrm>
            <a:off x="7022613" y="1911107"/>
            <a:ext cx="504056" cy="1488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9"/>
          <p:cNvCxnSpPr>
            <a:endCxn id="10" idx="3"/>
          </p:cNvCxnSpPr>
          <p:nvPr/>
        </p:nvCxnSpPr>
        <p:spPr>
          <a:xfrm flipV="1">
            <a:off x="7022613" y="2059907"/>
            <a:ext cx="504056" cy="9903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9"/>
          <p:cNvCxnSpPr>
            <a:endCxn id="10" idx="3"/>
          </p:cNvCxnSpPr>
          <p:nvPr/>
        </p:nvCxnSpPr>
        <p:spPr>
          <a:xfrm flipV="1">
            <a:off x="7022613" y="2059907"/>
            <a:ext cx="504056" cy="45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41"/>
          <p:cNvSpPr/>
          <p:nvPr/>
        </p:nvSpPr>
        <p:spPr>
          <a:xfrm>
            <a:off x="2508203" y="1521298"/>
            <a:ext cx="1755609" cy="1077218"/>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smtClean="0">
                <a:latin typeface="Arial" panose="020B0604020202020204" pitchFamily="34" charset="0"/>
                <a:ea typeface="微软雅黑" panose="020B0503020204020204" pitchFamily="34" charset="-122"/>
                <a:cs typeface="Arial" panose="020B0604020202020204" pitchFamily="34" charset="0"/>
              </a:rPr>
              <a:t>Follower</a:t>
            </a:r>
          </a:p>
          <a:p>
            <a:r>
              <a:rPr lang="en-US" sz="3200" dirty="0" smtClean="0">
                <a:latin typeface="Arial" panose="020B0604020202020204" pitchFamily="34" charset="0"/>
                <a:ea typeface="微软雅黑" panose="020B0503020204020204" pitchFamily="34" charset="-122"/>
                <a:cs typeface="Arial" panose="020B0604020202020204" pitchFamily="34" charset="0"/>
              </a:rPr>
              <a:t>behavior</a:t>
            </a:r>
            <a:endParaRPr lang="en-US" sz="3200" dirty="0"/>
          </a:p>
        </p:txBody>
      </p:sp>
      <p:sp>
        <p:nvSpPr>
          <p:cNvPr id="16" name="Rectangle 41"/>
          <p:cNvSpPr/>
          <p:nvPr/>
        </p:nvSpPr>
        <p:spPr>
          <a:xfrm>
            <a:off x="4997182" y="1521298"/>
            <a:ext cx="1824538" cy="1077218"/>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err="1" smtClean="0">
                <a:latin typeface="Arial" panose="020B0604020202020204" pitchFamily="34" charset="0"/>
                <a:ea typeface="微软雅黑" panose="020B0503020204020204" pitchFamily="34" charset="-122"/>
                <a:cs typeface="Arial" panose="020B0604020202020204" pitchFamily="34" charset="0"/>
              </a:rPr>
              <a:t>Followee</a:t>
            </a:r>
            <a:endParaRPr lang="en-US" sz="3200" dirty="0" smtClean="0">
              <a:latin typeface="Arial" panose="020B0604020202020204" pitchFamily="34" charset="0"/>
              <a:ea typeface="微软雅黑" panose="020B0503020204020204" pitchFamily="34" charset="-122"/>
              <a:cs typeface="Arial" panose="020B0604020202020204" pitchFamily="34" charset="0"/>
            </a:endParaRPr>
          </a:p>
          <a:p>
            <a:r>
              <a:rPr lang="en-US" sz="3200" dirty="0" smtClean="0">
                <a:latin typeface="Arial" panose="020B0604020202020204" pitchFamily="34" charset="0"/>
                <a:ea typeface="微软雅黑" panose="020B0503020204020204" pitchFamily="34" charset="-122"/>
                <a:cs typeface="Arial" panose="020B0604020202020204" pitchFamily="34" charset="0"/>
              </a:rPr>
              <a:t>behavior</a:t>
            </a:r>
            <a:endParaRPr lang="en-US" sz="3200" dirty="0"/>
          </a:p>
        </p:txBody>
      </p:sp>
      <p:sp>
        <p:nvSpPr>
          <p:cNvPr id="17" name="Rectangle 58"/>
          <p:cNvSpPr/>
          <p:nvPr/>
        </p:nvSpPr>
        <p:spPr>
          <a:xfrm>
            <a:off x="563987" y="1392307"/>
            <a:ext cx="3771831" cy="1316613"/>
          </a:xfrm>
          <a:prstGeom prst="rect">
            <a:avLst/>
          </a:prstGeom>
          <a:noFill/>
          <a:ln w="127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400" b="1" baseline="300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Rectangle 58"/>
          <p:cNvSpPr/>
          <p:nvPr/>
        </p:nvSpPr>
        <p:spPr>
          <a:xfrm>
            <a:off x="4788343" y="1392307"/>
            <a:ext cx="3771831" cy="1316613"/>
          </a:xfrm>
          <a:prstGeom prst="rect">
            <a:avLst/>
          </a:prstGeom>
          <a:noFill/>
          <a:ln w="127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400" b="1" baseline="300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Date Placeholder 2"/>
          <p:cNvSpPr>
            <a:spLocks noGrp="1"/>
          </p:cNvSpPr>
          <p:nvPr>
            <p:ph type="dt" sz="half" idx="10"/>
          </p:nvPr>
        </p:nvSpPr>
        <p:spPr/>
        <p:txBody>
          <a:bodyPr/>
          <a:lstStyle/>
          <a:p>
            <a:pPr>
              <a:defRPr/>
            </a:pPr>
            <a:r>
              <a:rPr lang="en-US" smtClean="0"/>
              <a:t>hotSoS, 2016</a:t>
            </a:r>
            <a:endParaRPr lang="en-US"/>
          </a:p>
        </p:txBody>
      </p:sp>
      <p:sp>
        <p:nvSpPr>
          <p:cNvPr id="19" name="Footer Placeholder 18"/>
          <p:cNvSpPr>
            <a:spLocks noGrp="1"/>
          </p:cNvSpPr>
          <p:nvPr>
            <p:ph type="ftr" sz="quarter" idx="11"/>
          </p:nvPr>
        </p:nvSpPr>
        <p:spPr/>
        <p:txBody>
          <a:bodyPr/>
          <a:lstStyle/>
          <a:p>
            <a:pPr>
              <a:defRPr/>
            </a:pPr>
            <a:r>
              <a:rPr lang="fi-FI" smtClean="0"/>
              <a:t>(c) 2016, C. Faloutsos</a:t>
            </a:r>
            <a:endParaRPr lang="en-US"/>
          </a:p>
        </p:txBody>
      </p:sp>
    </p:spTree>
    <p:extLst>
      <p:ext uri="{BB962C8B-B14F-4D97-AF65-F5344CB8AC3E}">
        <p14:creationId xmlns:p14="http://schemas.microsoft.com/office/powerpoint/2010/main" val="6915693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4258" y="2852936"/>
            <a:ext cx="396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902" y="2852936"/>
            <a:ext cx="396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标题 1"/>
          <p:cNvSpPr>
            <a:spLocks noGrp="1"/>
          </p:cNvSpPr>
          <p:nvPr>
            <p:ph type="title"/>
          </p:nvPr>
        </p:nvSpPr>
        <p:spPr/>
        <p:txBody>
          <a:bodyPr>
            <a:normAutofit fontScale="90000"/>
          </a:bodyPr>
          <a:lstStyle/>
          <a:p>
            <a:r>
              <a:rPr lang="en-US" altLang="zh-CN" dirty="0" smtClean="0">
                <a:solidFill>
                  <a:srgbClr val="FF0000"/>
                </a:solidFill>
              </a:rPr>
              <a:t>After</a:t>
            </a:r>
            <a:r>
              <a:rPr lang="en-US" altLang="zh-CN" dirty="0" smtClean="0"/>
              <a:t> </a:t>
            </a:r>
            <a:r>
              <a:rPr lang="en-US" altLang="zh-CN" dirty="0" err="1" smtClean="0"/>
              <a:t>CatchSync</a:t>
            </a:r>
            <a:endParaRPr lang="zh-CN" altLang="en-US" dirty="0"/>
          </a:p>
        </p:txBody>
      </p:sp>
      <p:sp>
        <p:nvSpPr>
          <p:cNvPr id="4" name="灯片编号占位符 3"/>
          <p:cNvSpPr>
            <a:spLocks noGrp="1"/>
          </p:cNvSpPr>
          <p:nvPr>
            <p:ph type="sldNum" sz="quarter" idx="12"/>
          </p:nvPr>
        </p:nvSpPr>
        <p:spPr/>
        <p:txBody>
          <a:bodyPr/>
          <a:lstStyle/>
          <a:p>
            <a:fld id="{0CFEC368-1D7A-4F81-ABF6-AE0E36BAF64C}" type="slidenum">
              <a:rPr lang="en-US" smtClean="0"/>
              <a:pPr/>
              <a:t>88</a:t>
            </a:fld>
            <a:endParaRPr lang="en-US"/>
          </a:p>
        </p:txBody>
      </p:sp>
      <p:pic>
        <p:nvPicPr>
          <p:cNvPr id="5" name="Picture 8" descr="http://img2.wikia.nocookie.net/__cb20120114223254/villains/images/3/39/Bart-simpson.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987" y="1560389"/>
            <a:ext cx="900000" cy="9000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19"/>
          <p:cNvCxnSpPr>
            <a:stCxn id="5" idx="3"/>
          </p:cNvCxnSpPr>
          <p:nvPr/>
        </p:nvCxnSpPr>
        <p:spPr>
          <a:xfrm flipV="1">
            <a:off x="1463987" y="1560389"/>
            <a:ext cx="684176" cy="45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19"/>
          <p:cNvCxnSpPr>
            <a:stCxn id="5" idx="3"/>
          </p:cNvCxnSpPr>
          <p:nvPr/>
        </p:nvCxnSpPr>
        <p:spPr>
          <a:xfrm flipV="1">
            <a:off x="1463987" y="1861589"/>
            <a:ext cx="684176" cy="1488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19"/>
          <p:cNvCxnSpPr>
            <a:stCxn id="5" idx="3"/>
          </p:cNvCxnSpPr>
          <p:nvPr/>
        </p:nvCxnSpPr>
        <p:spPr>
          <a:xfrm>
            <a:off x="1463987" y="2010389"/>
            <a:ext cx="684176" cy="19807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19"/>
          <p:cNvCxnSpPr>
            <a:stCxn id="5" idx="3"/>
          </p:cNvCxnSpPr>
          <p:nvPr/>
        </p:nvCxnSpPr>
        <p:spPr>
          <a:xfrm>
            <a:off x="1463987" y="2010389"/>
            <a:ext cx="684176" cy="55811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8" descr="http://img2.wikia.nocookie.net/__cb20120114223254/villains/images/3/39/Bart-simpson.gif"/>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7526669" y="1609907"/>
            <a:ext cx="900000" cy="9000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9"/>
          <p:cNvCxnSpPr>
            <a:endCxn id="10" idx="3"/>
          </p:cNvCxnSpPr>
          <p:nvPr/>
        </p:nvCxnSpPr>
        <p:spPr>
          <a:xfrm>
            <a:off x="6950605" y="1609907"/>
            <a:ext cx="576064" cy="45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9"/>
          <p:cNvCxnSpPr>
            <a:endCxn id="10" idx="3"/>
          </p:cNvCxnSpPr>
          <p:nvPr/>
        </p:nvCxnSpPr>
        <p:spPr>
          <a:xfrm>
            <a:off x="7022613" y="1911107"/>
            <a:ext cx="504056" cy="1488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9"/>
          <p:cNvCxnSpPr>
            <a:endCxn id="10" idx="3"/>
          </p:cNvCxnSpPr>
          <p:nvPr/>
        </p:nvCxnSpPr>
        <p:spPr>
          <a:xfrm flipV="1">
            <a:off x="7022613" y="2059907"/>
            <a:ext cx="504056" cy="9903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9"/>
          <p:cNvCxnSpPr>
            <a:endCxn id="10" idx="3"/>
          </p:cNvCxnSpPr>
          <p:nvPr/>
        </p:nvCxnSpPr>
        <p:spPr>
          <a:xfrm flipV="1">
            <a:off x="7022613" y="2059907"/>
            <a:ext cx="504056" cy="450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41"/>
          <p:cNvSpPr/>
          <p:nvPr/>
        </p:nvSpPr>
        <p:spPr>
          <a:xfrm>
            <a:off x="2508203" y="1521298"/>
            <a:ext cx="1755609" cy="1077218"/>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smtClean="0">
                <a:latin typeface="Arial" panose="020B0604020202020204" pitchFamily="34" charset="0"/>
                <a:ea typeface="微软雅黑" panose="020B0503020204020204" pitchFamily="34" charset="-122"/>
                <a:cs typeface="Arial" panose="020B0604020202020204" pitchFamily="34" charset="0"/>
              </a:rPr>
              <a:t>Follower</a:t>
            </a:r>
          </a:p>
          <a:p>
            <a:r>
              <a:rPr lang="en-US" sz="3200" dirty="0" smtClean="0">
                <a:latin typeface="Arial" panose="020B0604020202020204" pitchFamily="34" charset="0"/>
                <a:ea typeface="微软雅黑" panose="020B0503020204020204" pitchFamily="34" charset="-122"/>
                <a:cs typeface="Arial" panose="020B0604020202020204" pitchFamily="34" charset="0"/>
              </a:rPr>
              <a:t>behavior</a:t>
            </a:r>
            <a:endParaRPr lang="en-US" sz="3200" dirty="0"/>
          </a:p>
        </p:txBody>
      </p:sp>
      <p:sp>
        <p:nvSpPr>
          <p:cNvPr id="16" name="Rectangle 41"/>
          <p:cNvSpPr/>
          <p:nvPr/>
        </p:nvSpPr>
        <p:spPr>
          <a:xfrm>
            <a:off x="4997182" y="1521298"/>
            <a:ext cx="1824538" cy="1077218"/>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err="1" smtClean="0">
                <a:latin typeface="Arial" panose="020B0604020202020204" pitchFamily="34" charset="0"/>
                <a:ea typeface="微软雅黑" panose="020B0503020204020204" pitchFamily="34" charset="-122"/>
                <a:cs typeface="Arial" panose="020B0604020202020204" pitchFamily="34" charset="0"/>
              </a:rPr>
              <a:t>Followee</a:t>
            </a:r>
            <a:endParaRPr lang="en-US" sz="3200" dirty="0" smtClean="0">
              <a:latin typeface="Arial" panose="020B0604020202020204" pitchFamily="34" charset="0"/>
              <a:ea typeface="微软雅黑" panose="020B0503020204020204" pitchFamily="34" charset="-122"/>
              <a:cs typeface="Arial" panose="020B0604020202020204" pitchFamily="34" charset="0"/>
            </a:endParaRPr>
          </a:p>
          <a:p>
            <a:r>
              <a:rPr lang="en-US" sz="3200" dirty="0" smtClean="0">
                <a:latin typeface="Arial" panose="020B0604020202020204" pitchFamily="34" charset="0"/>
                <a:ea typeface="微软雅黑" panose="020B0503020204020204" pitchFamily="34" charset="-122"/>
                <a:cs typeface="Arial" panose="020B0604020202020204" pitchFamily="34" charset="0"/>
              </a:rPr>
              <a:t>behavior</a:t>
            </a:r>
            <a:endParaRPr lang="en-US" sz="3200" dirty="0"/>
          </a:p>
        </p:txBody>
      </p:sp>
      <p:sp>
        <p:nvSpPr>
          <p:cNvPr id="17" name="Rectangle 58"/>
          <p:cNvSpPr/>
          <p:nvPr/>
        </p:nvSpPr>
        <p:spPr>
          <a:xfrm>
            <a:off x="563987" y="1392307"/>
            <a:ext cx="3771831" cy="1316613"/>
          </a:xfrm>
          <a:prstGeom prst="rect">
            <a:avLst/>
          </a:prstGeom>
          <a:noFill/>
          <a:ln w="127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400" b="1" baseline="300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Rectangle 58"/>
          <p:cNvSpPr/>
          <p:nvPr/>
        </p:nvSpPr>
        <p:spPr>
          <a:xfrm>
            <a:off x="4788343" y="1392307"/>
            <a:ext cx="3771831" cy="1316613"/>
          </a:xfrm>
          <a:prstGeom prst="rect">
            <a:avLst/>
          </a:prstGeom>
          <a:noFill/>
          <a:ln w="127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US" sz="2400" b="1" baseline="30000" dirty="0">
              <a:solidFill>
                <a:schemeClr val="tx1"/>
              </a:solidFill>
              <a:latin typeface="Arial" panose="020B0604020202020204" pitchFamily="34" charset="0"/>
              <a:ea typeface="微软雅黑" panose="020B0503020204020204" pitchFamily="34" charset="-122"/>
              <a:cs typeface="Arial" panose="020B0604020202020204" pitchFamily="34" charset="0"/>
            </a:endParaRPr>
          </a:p>
        </p:txBody>
      </p:sp>
      <p:sp>
        <p:nvSpPr>
          <p:cNvPr id="3" name="Date Placeholder 2"/>
          <p:cNvSpPr>
            <a:spLocks noGrp="1"/>
          </p:cNvSpPr>
          <p:nvPr>
            <p:ph type="dt" sz="half" idx="10"/>
          </p:nvPr>
        </p:nvSpPr>
        <p:spPr/>
        <p:txBody>
          <a:bodyPr/>
          <a:lstStyle/>
          <a:p>
            <a:pPr>
              <a:defRPr/>
            </a:pPr>
            <a:r>
              <a:rPr lang="en-US" smtClean="0"/>
              <a:t>hotSoS, 2016</a:t>
            </a:r>
            <a:endParaRPr lang="en-US"/>
          </a:p>
        </p:txBody>
      </p:sp>
      <p:sp>
        <p:nvSpPr>
          <p:cNvPr id="19" name="Footer Placeholder 18"/>
          <p:cNvSpPr>
            <a:spLocks noGrp="1"/>
          </p:cNvSpPr>
          <p:nvPr>
            <p:ph type="ftr" sz="quarter" idx="11"/>
          </p:nvPr>
        </p:nvSpPr>
        <p:spPr/>
        <p:txBody>
          <a:bodyPr/>
          <a:lstStyle/>
          <a:p>
            <a:pPr>
              <a:defRPr/>
            </a:pPr>
            <a:r>
              <a:rPr lang="fi-FI" smtClean="0"/>
              <a:t>(c) 2016, C. Faloutsos</a:t>
            </a:r>
            <a:endParaRPr lang="en-US"/>
          </a:p>
        </p:txBody>
      </p:sp>
    </p:spTree>
    <p:extLst>
      <p:ext uri="{BB962C8B-B14F-4D97-AF65-F5344CB8AC3E}">
        <p14:creationId xmlns:p14="http://schemas.microsoft.com/office/powerpoint/2010/main" val="18514884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Q3: Is </a:t>
            </a:r>
            <a:r>
              <a:rPr lang="en-US" altLang="zh-CN" dirty="0" err="1" smtClean="0"/>
              <a:t>CatchSync</a:t>
            </a:r>
            <a:r>
              <a:rPr lang="en-US" altLang="zh-CN" dirty="0" smtClean="0"/>
              <a:t> Robust?</a:t>
            </a:r>
            <a:endParaRPr lang="zh-CN" altLang="en-US" dirty="0"/>
          </a:p>
        </p:txBody>
      </p:sp>
      <p:sp>
        <p:nvSpPr>
          <p:cNvPr id="4" name="灯片编号占位符 3"/>
          <p:cNvSpPr>
            <a:spLocks noGrp="1"/>
          </p:cNvSpPr>
          <p:nvPr>
            <p:ph type="sldNum" sz="quarter" idx="12"/>
          </p:nvPr>
        </p:nvSpPr>
        <p:spPr/>
        <p:txBody>
          <a:bodyPr/>
          <a:lstStyle/>
          <a:p>
            <a:fld id="{0CFEC368-1D7A-4F81-ABF6-AE0E36BAF64C}" type="slidenum">
              <a:rPr lang="en-US" smtClean="0"/>
              <a:pPr/>
              <a:t>89</a:t>
            </a:fld>
            <a:endParaRPr lang="en-US"/>
          </a:p>
        </p:txBody>
      </p:sp>
      <p:pic>
        <p:nvPicPr>
          <p:cNvPr id="1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3193379"/>
            <a:ext cx="4320000"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1602" y="3212976"/>
            <a:ext cx="4320000"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852" y="1543399"/>
            <a:ext cx="534498"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3350" y="1875408"/>
            <a:ext cx="534498"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852" y="2263399"/>
            <a:ext cx="534498"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13" descr="Barack Obam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7469" y="1788139"/>
            <a:ext cx="900000" cy="900000"/>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19"/>
          <p:cNvCxnSpPr>
            <a:stCxn id="20" idx="3"/>
            <a:endCxn id="22" idx="1"/>
          </p:cNvCxnSpPr>
          <p:nvPr/>
        </p:nvCxnSpPr>
        <p:spPr>
          <a:xfrm>
            <a:off x="1417848" y="2235408"/>
            <a:ext cx="2289621" cy="273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19"/>
          <p:cNvCxnSpPr>
            <a:stCxn id="29" idx="3"/>
            <a:endCxn id="25" idx="1"/>
          </p:cNvCxnSpPr>
          <p:nvPr/>
        </p:nvCxnSpPr>
        <p:spPr>
          <a:xfrm>
            <a:off x="6031380" y="2216342"/>
            <a:ext cx="227170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41"/>
          <p:cNvSpPr/>
          <p:nvPr/>
        </p:nvSpPr>
        <p:spPr>
          <a:xfrm>
            <a:off x="5962749" y="1714267"/>
            <a:ext cx="2302233" cy="1077218"/>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Random</a:t>
            </a:r>
          </a:p>
          <a:p>
            <a:r>
              <a:rPr lang="en-US" sz="3200" dirty="0" smtClean="0">
                <a:latin typeface="Arial" panose="020B0604020202020204" pitchFamily="34" charset="0"/>
                <a:ea typeface="微软雅黑" panose="020B0503020204020204" pitchFamily="34" charset="-122"/>
                <a:cs typeface="Arial" panose="020B0604020202020204" pitchFamily="34" charset="0"/>
              </a:rPr>
              <a:t>camouflage</a:t>
            </a:r>
            <a:endParaRPr lang="en-US" sz="3200" dirty="0"/>
          </a:p>
        </p:txBody>
      </p:sp>
      <p:pic>
        <p:nvPicPr>
          <p:cNvPr id="28"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62384" y="1524333"/>
            <a:ext cx="534498"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6882" y="1856342"/>
            <a:ext cx="534498"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62384" y="2244333"/>
            <a:ext cx="534498" cy="7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Rectangle 41"/>
          <p:cNvSpPr/>
          <p:nvPr/>
        </p:nvSpPr>
        <p:spPr>
          <a:xfrm>
            <a:off x="1405236" y="1679124"/>
            <a:ext cx="2302233" cy="1077218"/>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smtClean="0">
                <a:solidFill>
                  <a:srgbClr val="FF0000"/>
                </a:solidFill>
                <a:latin typeface="Arial" panose="020B0604020202020204" pitchFamily="34" charset="0"/>
                <a:ea typeface="微软雅黑" panose="020B0503020204020204" pitchFamily="34" charset="-122"/>
                <a:cs typeface="Arial" panose="020B0604020202020204" pitchFamily="34" charset="0"/>
              </a:rPr>
              <a:t>Popular</a:t>
            </a:r>
          </a:p>
          <a:p>
            <a:r>
              <a:rPr lang="en-US" sz="3200" dirty="0" smtClean="0">
                <a:latin typeface="Arial" panose="020B0604020202020204" pitchFamily="34" charset="0"/>
                <a:ea typeface="微软雅黑" panose="020B0503020204020204" pitchFamily="34" charset="-122"/>
                <a:cs typeface="Arial" panose="020B0604020202020204" pitchFamily="34" charset="0"/>
              </a:rPr>
              <a:t>camouflage</a:t>
            </a:r>
            <a:endParaRPr lang="en-US" sz="3200" dirty="0"/>
          </a:p>
        </p:txBody>
      </p:sp>
      <p:pic>
        <p:nvPicPr>
          <p:cNvPr id="25" name="Picture 2" descr="http://www.meng-jiang.com/images/m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03082" y="1766342"/>
            <a:ext cx="720000" cy="900000"/>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pPr>
              <a:defRPr/>
            </a:pPr>
            <a:r>
              <a:rPr lang="en-US" smtClean="0"/>
              <a:t>hotSoS, 2016</a:t>
            </a:r>
            <a:endParaRPr lang="en-US"/>
          </a:p>
        </p:txBody>
      </p:sp>
      <p:sp>
        <p:nvSpPr>
          <p:cNvPr id="5" name="Footer Placeholder 4"/>
          <p:cNvSpPr>
            <a:spLocks noGrp="1"/>
          </p:cNvSpPr>
          <p:nvPr>
            <p:ph type="ftr" sz="quarter" idx="11"/>
          </p:nvPr>
        </p:nvSpPr>
        <p:spPr/>
        <p:txBody>
          <a:bodyPr/>
          <a:lstStyle/>
          <a:p>
            <a:pPr>
              <a:defRPr/>
            </a:pPr>
            <a:r>
              <a:rPr lang="fi-FI" smtClean="0"/>
              <a:t>(c) 2016, C. Faloutsos</a:t>
            </a:r>
            <a:endParaRPr lang="en-US"/>
          </a:p>
        </p:txBody>
      </p:sp>
    </p:spTree>
    <p:extLst>
      <p:ext uri="{BB962C8B-B14F-4D97-AF65-F5344CB8AC3E}">
        <p14:creationId xmlns:p14="http://schemas.microsoft.com/office/powerpoint/2010/main" val="9259076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1000"/>
                                        <p:tgtEl>
                                          <p:spTgt spid="22"/>
                                        </p:tgtEl>
                                      </p:cBhvr>
                                    </p:animEffect>
                                    <p:anim calcmode="lin" valueType="num">
                                      <p:cBhvr>
                                        <p:cTn id="28" dur="1000" fill="hold"/>
                                        <p:tgtEl>
                                          <p:spTgt spid="22"/>
                                        </p:tgtEl>
                                        <p:attrNameLst>
                                          <p:attrName>ppt_x</p:attrName>
                                        </p:attrNameLst>
                                      </p:cBhvr>
                                      <p:tavLst>
                                        <p:tav tm="0">
                                          <p:val>
                                            <p:strVal val="#ppt_x"/>
                                          </p:val>
                                        </p:tav>
                                        <p:tav tm="100000">
                                          <p:val>
                                            <p:strVal val="#ppt_x"/>
                                          </p:val>
                                        </p:tav>
                                      </p:tavLst>
                                    </p:anim>
                                    <p:anim calcmode="lin" valueType="num">
                                      <p:cBhvr>
                                        <p:cTn id="29" dur="1000" fill="hold"/>
                                        <p:tgtEl>
                                          <p:spTgt spid="2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1000"/>
                                        <p:tgtEl>
                                          <p:spTgt spid="35"/>
                                        </p:tgtEl>
                                      </p:cBhvr>
                                    </p:animEffect>
                                    <p:anim calcmode="lin" valueType="num">
                                      <p:cBhvr>
                                        <p:cTn id="38" dur="1000" fill="hold"/>
                                        <p:tgtEl>
                                          <p:spTgt spid="35"/>
                                        </p:tgtEl>
                                        <p:attrNameLst>
                                          <p:attrName>ppt_x</p:attrName>
                                        </p:attrNameLst>
                                      </p:cBhvr>
                                      <p:tavLst>
                                        <p:tav tm="0">
                                          <p:val>
                                            <p:strVal val="#ppt_x"/>
                                          </p:val>
                                        </p:tav>
                                        <p:tav tm="100000">
                                          <p:val>
                                            <p:strVal val="#ppt_x"/>
                                          </p:val>
                                        </p:tav>
                                      </p:tavLst>
                                    </p:anim>
                                    <p:anim calcmode="lin" valueType="num">
                                      <p:cBhvr>
                                        <p:cTn id="3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1000"/>
                                        <p:tgtEl>
                                          <p:spTgt spid="24"/>
                                        </p:tgtEl>
                                      </p:cBhvr>
                                    </p:animEffect>
                                    <p:anim calcmode="lin" valueType="num">
                                      <p:cBhvr>
                                        <p:cTn id="45" dur="1000" fill="hold"/>
                                        <p:tgtEl>
                                          <p:spTgt spid="24"/>
                                        </p:tgtEl>
                                        <p:attrNameLst>
                                          <p:attrName>ppt_x</p:attrName>
                                        </p:attrNameLst>
                                      </p:cBhvr>
                                      <p:tavLst>
                                        <p:tav tm="0">
                                          <p:val>
                                            <p:strVal val="#ppt_x"/>
                                          </p:val>
                                        </p:tav>
                                        <p:tav tm="100000">
                                          <p:val>
                                            <p:strVal val="#ppt_x"/>
                                          </p:val>
                                        </p:tav>
                                      </p:tavLst>
                                    </p:anim>
                                    <p:anim calcmode="lin" valueType="num">
                                      <p:cBhvr>
                                        <p:cTn id="46" dur="1000" fill="hold"/>
                                        <p:tgtEl>
                                          <p:spTgt spid="2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1000"/>
                                        <p:tgtEl>
                                          <p:spTgt spid="26"/>
                                        </p:tgtEl>
                                      </p:cBhvr>
                                    </p:animEffect>
                                    <p:anim calcmode="lin" valueType="num">
                                      <p:cBhvr>
                                        <p:cTn id="50" dur="1000" fill="hold"/>
                                        <p:tgtEl>
                                          <p:spTgt spid="26"/>
                                        </p:tgtEl>
                                        <p:attrNameLst>
                                          <p:attrName>ppt_x</p:attrName>
                                        </p:attrNameLst>
                                      </p:cBhvr>
                                      <p:tavLst>
                                        <p:tav tm="0">
                                          <p:val>
                                            <p:strVal val="#ppt_x"/>
                                          </p:val>
                                        </p:tav>
                                        <p:tav tm="100000">
                                          <p:val>
                                            <p:strVal val="#ppt_x"/>
                                          </p:val>
                                        </p:tav>
                                      </p:tavLst>
                                    </p:anim>
                                    <p:anim calcmode="lin" valueType="num">
                                      <p:cBhvr>
                                        <p:cTn id="51" dur="1000" fill="hold"/>
                                        <p:tgtEl>
                                          <p:spTgt spid="26"/>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1000"/>
                                        <p:tgtEl>
                                          <p:spTgt spid="28"/>
                                        </p:tgtEl>
                                      </p:cBhvr>
                                    </p:animEffect>
                                    <p:anim calcmode="lin" valueType="num">
                                      <p:cBhvr>
                                        <p:cTn id="55" dur="1000" fill="hold"/>
                                        <p:tgtEl>
                                          <p:spTgt spid="28"/>
                                        </p:tgtEl>
                                        <p:attrNameLst>
                                          <p:attrName>ppt_x</p:attrName>
                                        </p:attrNameLst>
                                      </p:cBhvr>
                                      <p:tavLst>
                                        <p:tav tm="0">
                                          <p:val>
                                            <p:strVal val="#ppt_x"/>
                                          </p:val>
                                        </p:tav>
                                        <p:tav tm="100000">
                                          <p:val>
                                            <p:strVal val="#ppt_x"/>
                                          </p:val>
                                        </p:tav>
                                      </p:tavLst>
                                    </p:anim>
                                    <p:anim calcmode="lin" valueType="num">
                                      <p:cBhvr>
                                        <p:cTn id="56" dur="1000" fill="hold"/>
                                        <p:tgtEl>
                                          <p:spTgt spid="28"/>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1000"/>
                                        <p:tgtEl>
                                          <p:spTgt spid="29"/>
                                        </p:tgtEl>
                                      </p:cBhvr>
                                    </p:animEffect>
                                    <p:anim calcmode="lin" valueType="num">
                                      <p:cBhvr>
                                        <p:cTn id="60" dur="1000" fill="hold"/>
                                        <p:tgtEl>
                                          <p:spTgt spid="29"/>
                                        </p:tgtEl>
                                        <p:attrNameLst>
                                          <p:attrName>ppt_x</p:attrName>
                                        </p:attrNameLst>
                                      </p:cBhvr>
                                      <p:tavLst>
                                        <p:tav tm="0">
                                          <p:val>
                                            <p:strVal val="#ppt_x"/>
                                          </p:val>
                                        </p:tav>
                                        <p:tav tm="100000">
                                          <p:val>
                                            <p:strVal val="#ppt_x"/>
                                          </p:val>
                                        </p:tav>
                                      </p:tavLst>
                                    </p:anim>
                                    <p:anim calcmode="lin" valueType="num">
                                      <p:cBhvr>
                                        <p:cTn id="61" dur="1000" fill="hold"/>
                                        <p:tgtEl>
                                          <p:spTgt spid="29"/>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1000"/>
                                        <p:tgtEl>
                                          <p:spTgt spid="30"/>
                                        </p:tgtEl>
                                      </p:cBhvr>
                                    </p:animEffect>
                                    <p:anim calcmode="lin" valueType="num">
                                      <p:cBhvr>
                                        <p:cTn id="65" dur="1000" fill="hold"/>
                                        <p:tgtEl>
                                          <p:spTgt spid="30"/>
                                        </p:tgtEl>
                                        <p:attrNameLst>
                                          <p:attrName>ppt_x</p:attrName>
                                        </p:attrNameLst>
                                      </p:cBhvr>
                                      <p:tavLst>
                                        <p:tav tm="0">
                                          <p:val>
                                            <p:strVal val="#ppt_x"/>
                                          </p:val>
                                        </p:tav>
                                        <p:tav tm="100000">
                                          <p:val>
                                            <p:strVal val="#ppt_x"/>
                                          </p:val>
                                        </p:tav>
                                      </p:tavLst>
                                    </p:anim>
                                    <p:anim calcmode="lin" valueType="num">
                                      <p:cBhvr>
                                        <p:cTn id="66" dur="1000" fill="hold"/>
                                        <p:tgtEl>
                                          <p:spTgt spid="30"/>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1000"/>
                                        <p:tgtEl>
                                          <p:spTgt spid="18"/>
                                        </p:tgtEl>
                                      </p:cBhvr>
                                    </p:animEffect>
                                    <p:anim calcmode="lin" valueType="num">
                                      <p:cBhvr>
                                        <p:cTn id="70" dur="1000" fill="hold"/>
                                        <p:tgtEl>
                                          <p:spTgt spid="18"/>
                                        </p:tgtEl>
                                        <p:attrNameLst>
                                          <p:attrName>ppt_x</p:attrName>
                                        </p:attrNameLst>
                                      </p:cBhvr>
                                      <p:tavLst>
                                        <p:tav tm="0">
                                          <p:val>
                                            <p:strVal val="#ppt_x"/>
                                          </p:val>
                                        </p:tav>
                                        <p:tav tm="100000">
                                          <p:val>
                                            <p:strVal val="#ppt_x"/>
                                          </p:val>
                                        </p:tav>
                                      </p:tavLst>
                                    </p:anim>
                                    <p:anim calcmode="lin" valueType="num">
                                      <p:cBhvr>
                                        <p:cTn id="71" dur="1000" fill="hold"/>
                                        <p:tgtEl>
                                          <p:spTgt spid="18"/>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fade">
                                      <p:cBhvr>
                                        <p:cTn id="74" dur="1000"/>
                                        <p:tgtEl>
                                          <p:spTgt spid="25"/>
                                        </p:tgtEl>
                                      </p:cBhvr>
                                    </p:animEffect>
                                    <p:anim calcmode="lin" valueType="num">
                                      <p:cBhvr>
                                        <p:cTn id="75" dur="1000" fill="hold"/>
                                        <p:tgtEl>
                                          <p:spTgt spid="25"/>
                                        </p:tgtEl>
                                        <p:attrNameLst>
                                          <p:attrName>ppt_x</p:attrName>
                                        </p:attrNameLst>
                                      </p:cBhvr>
                                      <p:tavLst>
                                        <p:tav tm="0">
                                          <p:val>
                                            <p:strVal val="#ppt_x"/>
                                          </p:val>
                                        </p:tav>
                                        <p:tav tm="100000">
                                          <p:val>
                                            <p:strVal val="#ppt_x"/>
                                          </p:val>
                                        </p:tav>
                                      </p:tavLst>
                                    </p:anim>
                                    <p:anim calcmode="lin" valueType="num">
                                      <p:cBhvr>
                                        <p:cTn id="7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4"/>
          <p:cNvSpPr>
            <a:spLocks noGrp="1"/>
          </p:cNvSpPr>
          <p:nvPr>
            <p:ph type="ftr" sz="quarter" idx="11"/>
          </p:nvPr>
        </p:nvSpPr>
        <p:spPr>
          <a:noFill/>
        </p:spPr>
        <p:txBody>
          <a:bodyPr/>
          <a:lstStyle/>
          <a:p>
            <a:r>
              <a:rPr lang="en-US" smtClean="0"/>
              <a:t>(c) 2016, C. Faloutsos</a:t>
            </a:r>
            <a:endParaRPr lang="en-US"/>
          </a:p>
        </p:txBody>
      </p:sp>
      <p:sp>
        <p:nvSpPr>
          <p:cNvPr id="22531" name="Slide Number Placeholder 5"/>
          <p:cNvSpPr>
            <a:spLocks noGrp="1"/>
          </p:cNvSpPr>
          <p:nvPr>
            <p:ph type="sldNum" sz="quarter" idx="12"/>
          </p:nvPr>
        </p:nvSpPr>
        <p:spPr>
          <a:noFill/>
        </p:spPr>
        <p:txBody>
          <a:bodyPr/>
          <a:lstStyle/>
          <a:p>
            <a:fld id="{CA9CF61F-D18B-5946-9F36-FA97BCA712E8}" type="slidenum">
              <a:rPr lang="en-US" smtClean="0"/>
              <a:pPr/>
              <a:t>9</a:t>
            </a:fld>
            <a:endParaRPr lang="en-US" smtClean="0"/>
          </a:p>
        </p:txBody>
      </p:sp>
      <p:sp>
        <p:nvSpPr>
          <p:cNvPr id="22532" name="Rectangle 2"/>
          <p:cNvSpPr>
            <a:spLocks noGrp="1" noChangeArrowheads="1"/>
          </p:cNvSpPr>
          <p:nvPr>
            <p:ph type="title"/>
          </p:nvPr>
        </p:nvSpPr>
        <p:spPr/>
        <p:txBody>
          <a:bodyPr/>
          <a:lstStyle/>
          <a:p>
            <a:r>
              <a:rPr lang="en-US" sz="3600" dirty="0" smtClean="0">
                <a:ea typeface="ＭＳ Ｐゴシック" charset="-128"/>
                <a:cs typeface="ＭＳ Ｐゴシック" charset="-128"/>
              </a:rPr>
              <a:t>Roadmap</a:t>
            </a:r>
            <a:endParaRPr lang="en-US" sz="3600" dirty="0">
              <a:ea typeface="ＭＳ Ｐゴシック" charset="-128"/>
              <a:cs typeface="ＭＳ Ｐゴシック" charset="-128"/>
            </a:endParaRPr>
          </a:p>
        </p:txBody>
      </p:sp>
      <p:sp>
        <p:nvSpPr>
          <p:cNvPr id="22533" name="Rectangle 3"/>
          <p:cNvSpPr>
            <a:spLocks noGrp="1" noChangeArrowheads="1"/>
          </p:cNvSpPr>
          <p:nvPr>
            <p:ph type="body" idx="1"/>
          </p:nvPr>
        </p:nvSpPr>
        <p:spPr/>
        <p:txBody>
          <a:bodyPr/>
          <a:lstStyle/>
          <a:p>
            <a:r>
              <a:rPr lang="en-US" dirty="0" smtClean="0">
                <a:ea typeface="ＭＳ Ｐゴシック" charset="-128"/>
                <a:cs typeface="ＭＳ Ｐゴシック" charset="-128"/>
              </a:rPr>
              <a:t>Introduction </a:t>
            </a:r>
            <a:r>
              <a:rPr lang="en-US" dirty="0">
                <a:ea typeface="ＭＳ Ｐゴシック" charset="-128"/>
                <a:cs typeface="ＭＳ Ｐゴシック" charset="-128"/>
              </a:rPr>
              <a:t>– </a:t>
            </a:r>
            <a:r>
              <a:rPr lang="en-US" dirty="0" smtClean="0">
                <a:ea typeface="ＭＳ Ｐゴシック" charset="-128"/>
                <a:cs typeface="ＭＳ Ｐゴシック" charset="-128"/>
              </a:rPr>
              <a:t>Motivation</a:t>
            </a:r>
          </a:p>
          <a:p>
            <a:pPr lvl="1"/>
            <a:r>
              <a:rPr lang="en-US" dirty="0" smtClean="0">
                <a:ea typeface="ＭＳ Ｐゴシック" charset="-128"/>
                <a:cs typeface="ＭＳ Ｐゴシック" charset="-128"/>
              </a:rPr>
              <a:t>Why study (big) graphs?</a:t>
            </a:r>
          </a:p>
          <a:p>
            <a:r>
              <a:rPr lang="en-US" dirty="0" smtClean="0">
                <a:ea typeface="ＭＳ Ｐゴシック" charset="-128"/>
                <a:cs typeface="ＭＳ Ｐゴシック" charset="-128"/>
              </a:rPr>
              <a:t>Part#</a:t>
            </a:r>
            <a:r>
              <a:rPr lang="en-US" dirty="0">
                <a:ea typeface="ＭＳ Ｐゴシック" charset="-128"/>
                <a:cs typeface="ＭＳ Ｐゴシック" charset="-128"/>
              </a:rPr>
              <a:t>1: Patterns</a:t>
            </a:r>
            <a:r>
              <a:rPr lang="en-US" dirty="0" smtClean="0">
                <a:ea typeface="ＭＳ Ｐゴシック" charset="-128"/>
                <a:cs typeface="ＭＳ Ｐゴシック" charset="-128"/>
              </a:rPr>
              <a:t> &amp; fraud detection</a:t>
            </a:r>
          </a:p>
          <a:p>
            <a:r>
              <a:rPr lang="en-US" dirty="0" smtClean="0">
                <a:ea typeface="ＭＳ Ｐゴシック" charset="-128"/>
                <a:cs typeface="ＭＳ Ｐゴシック" charset="-128"/>
              </a:rPr>
              <a:t>Part#2: time-evolving graphs; tensors</a:t>
            </a:r>
          </a:p>
          <a:p>
            <a:r>
              <a:rPr lang="en-US" dirty="0" smtClean="0">
                <a:ea typeface="ＭＳ Ｐゴシック" charset="-128"/>
                <a:cs typeface="ＭＳ Ｐゴシック" charset="-128"/>
              </a:rPr>
              <a:t>Conclusions</a:t>
            </a:r>
          </a:p>
        </p:txBody>
      </p:sp>
      <p:sp>
        <p:nvSpPr>
          <p:cNvPr id="22534" name="AutoShape 4"/>
          <p:cNvSpPr>
            <a:spLocks noChangeArrowheads="1"/>
          </p:cNvSpPr>
          <p:nvPr/>
        </p:nvSpPr>
        <p:spPr bwMode="auto">
          <a:xfrm>
            <a:off x="227013" y="2733675"/>
            <a:ext cx="377825" cy="290513"/>
          </a:xfrm>
          <a:prstGeom prst="rightArrow">
            <a:avLst>
              <a:gd name="adj1" fmla="val 50000"/>
              <a:gd name="adj2" fmla="val 32514"/>
            </a:avLst>
          </a:prstGeom>
          <a:solidFill>
            <a:schemeClr val="tx2"/>
          </a:solidFill>
          <a:ln w="28575">
            <a:solidFill>
              <a:schemeClr val="tx2"/>
            </a:solidFill>
            <a:miter lim="800000"/>
            <a:headEnd type="none" w="sm" len="sm"/>
            <a:tailEnd/>
          </a:ln>
        </p:spPr>
        <p:txBody>
          <a:bodyPr wrap="none" anchor="ctr">
            <a:prstTxWarp prst="textNoShape">
              <a:avLst/>
            </a:prstTxWarp>
          </a:bodyPr>
          <a:lstStyle/>
          <a:p>
            <a:endParaRPr lang="en-US"/>
          </a:p>
        </p:txBody>
      </p:sp>
      <p:sp>
        <p:nvSpPr>
          <p:cNvPr id="22535" name="Date Placeholder 7"/>
          <p:cNvSpPr>
            <a:spLocks noGrp="1"/>
          </p:cNvSpPr>
          <p:nvPr>
            <p:ph type="dt" sz="quarter" idx="10"/>
          </p:nvPr>
        </p:nvSpPr>
        <p:spPr>
          <a:noFill/>
        </p:spPr>
        <p:txBody>
          <a:bodyPr/>
          <a:lstStyle/>
          <a:p>
            <a:r>
              <a:rPr lang="en-US" smtClean="0"/>
              <a:t>Google, Aug '16</a:t>
            </a:r>
            <a:endParaRPr lang="en-US"/>
          </a:p>
        </p:txBody>
      </p:sp>
      <p:pic>
        <p:nvPicPr>
          <p:cNvPr id="8" name="Picture 7" descr="energygen-roads.jpg"/>
          <p:cNvPicPr>
            <a:picLocks noChangeAspect="1"/>
          </p:cNvPicPr>
          <p:nvPr/>
        </p:nvPicPr>
        <p:blipFill>
          <a:blip r:embed="rId2"/>
          <a:srcRect/>
          <a:stretch>
            <a:fillRect/>
          </a:stretch>
        </p:blipFill>
        <p:spPr bwMode="auto">
          <a:xfrm>
            <a:off x="6267450" y="1371600"/>
            <a:ext cx="2457450" cy="121285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pPr>
              <a:defRPr/>
            </a:pPr>
            <a:r>
              <a:rPr lang="en-US" smtClean="0"/>
              <a:t>Google, Aug '16</a:t>
            </a:r>
            <a:endParaRPr lang="en-US"/>
          </a:p>
        </p:txBody>
      </p:sp>
      <p:sp>
        <p:nvSpPr>
          <p:cNvPr id="5" name="Footer Placeholder 4"/>
          <p:cNvSpPr>
            <a:spLocks noGrp="1"/>
          </p:cNvSpPr>
          <p:nvPr>
            <p:ph type="ftr" sz="quarter" idx="11"/>
          </p:nvPr>
        </p:nvSpPr>
        <p:spPr/>
        <p:txBody>
          <a:bodyPr/>
          <a:lstStyle/>
          <a:p>
            <a:pPr>
              <a:defRPr/>
            </a:pPr>
            <a:r>
              <a:rPr lang="en-US" smtClean="0"/>
              <a:t>(c) 2016, C. Faloutsos</a:t>
            </a:r>
            <a:endParaRPr lang="en-US"/>
          </a:p>
        </p:txBody>
      </p:sp>
      <p:sp>
        <p:nvSpPr>
          <p:cNvPr id="6" name="Slide Number Placeholder 5"/>
          <p:cNvSpPr>
            <a:spLocks noGrp="1"/>
          </p:cNvSpPr>
          <p:nvPr>
            <p:ph type="sldNum" sz="quarter" idx="12"/>
          </p:nvPr>
        </p:nvSpPr>
        <p:spPr/>
        <p:txBody>
          <a:bodyPr/>
          <a:lstStyle/>
          <a:p>
            <a:pPr>
              <a:defRPr/>
            </a:pPr>
            <a:fld id="{F9B43987-7F84-BB4A-8611-CDF75B6A737D}" type="slidenum">
              <a:rPr lang="en-US" smtClean="0"/>
              <a:pPr>
                <a:defRPr/>
              </a:pPr>
              <a:t>90</a:t>
            </a:fld>
            <a:endParaRPr lang="en-US"/>
          </a:p>
        </p:txBody>
      </p:sp>
    </p:spTree>
    <p:extLst>
      <p:ext uri="{BB962C8B-B14F-4D97-AF65-F5344CB8AC3E}">
        <p14:creationId xmlns:p14="http://schemas.microsoft.com/office/powerpoint/2010/main" val="1517307338"/>
      </p:ext>
    </p:extLst>
  </p:cSld>
  <p:clrMapOvr>
    <a:masterClrMapping/>
  </p:clrMapOvr>
  <p:transition xmlns:p14="http://schemas.microsoft.com/office/powerpoint/2010/main"/>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3C4CF26-3605-FE49-9B3E-2D3CD0FE9857}" type="slidenum">
              <a:rPr lang="en-US" smtClean="0"/>
              <a:t>91</a:t>
            </a:fld>
            <a:endParaRPr lang="en-US"/>
          </a:p>
        </p:txBody>
      </p:sp>
      <p:pic>
        <p:nvPicPr>
          <p:cNvPr id="5" name="Picture 4" descr="nocam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874" y="2631527"/>
            <a:ext cx="4679949" cy="3954607"/>
          </a:xfrm>
          <a:prstGeom prst="rect">
            <a:avLst/>
          </a:prstGeom>
        </p:spPr>
      </p:pic>
      <p:sp>
        <p:nvSpPr>
          <p:cNvPr id="6" name="TextBox 5"/>
          <p:cNvSpPr txBox="1"/>
          <p:nvPr/>
        </p:nvSpPr>
        <p:spPr>
          <a:xfrm>
            <a:off x="132446" y="333856"/>
            <a:ext cx="7725793" cy="1015663"/>
          </a:xfrm>
          <a:prstGeom prst="rect">
            <a:avLst/>
          </a:prstGeom>
          <a:noFill/>
        </p:spPr>
        <p:txBody>
          <a:bodyPr wrap="none" rtlCol="0">
            <a:spAutoFit/>
          </a:bodyPr>
          <a:lstStyle/>
          <a:p>
            <a:r>
              <a:rPr lang="en-US" sz="6000" b="1" dirty="0" smtClean="0">
                <a:solidFill>
                  <a:schemeClr val="tx2"/>
                </a:solidFill>
              </a:rPr>
              <a:t>Detecting Review Spam</a:t>
            </a:r>
            <a:endParaRPr lang="en-US" sz="6000" b="1" dirty="0">
              <a:solidFill>
                <a:schemeClr val="tx2"/>
              </a:solidFill>
            </a:endParaRPr>
          </a:p>
        </p:txBody>
      </p:sp>
      <p:pic>
        <p:nvPicPr>
          <p:cNvPr id="7" name="Picture 12" descr="SCS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4334" y="179986"/>
            <a:ext cx="1990725" cy="4762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14910"/>
            <a:ext cx="1375569" cy="369332"/>
          </a:xfrm>
          <a:prstGeom prst="rect">
            <a:avLst/>
          </a:prstGeom>
          <a:noFill/>
        </p:spPr>
        <p:txBody>
          <a:bodyPr wrap="none" rtlCol="0">
            <a:spAutoFit/>
          </a:bodyPr>
          <a:lstStyle/>
          <a:p>
            <a:r>
              <a:rPr lang="en-US" b="1" dirty="0" smtClean="0">
                <a:solidFill>
                  <a:srgbClr val="C00000"/>
                </a:solidFill>
              </a:rPr>
              <a:t>Introduction</a:t>
            </a:r>
            <a:endParaRPr lang="en-US" b="1" dirty="0">
              <a:solidFill>
                <a:srgbClr val="C00000"/>
              </a:solidFill>
            </a:endParaRPr>
          </a:p>
        </p:txBody>
      </p:sp>
      <p:sp>
        <p:nvSpPr>
          <p:cNvPr id="9" name="TextBox 8"/>
          <p:cNvSpPr txBox="1"/>
          <p:nvPr/>
        </p:nvSpPr>
        <p:spPr>
          <a:xfrm>
            <a:off x="2096471" y="-13958"/>
            <a:ext cx="938462" cy="369332"/>
          </a:xfrm>
          <a:prstGeom prst="rect">
            <a:avLst/>
          </a:prstGeom>
          <a:noFill/>
        </p:spPr>
        <p:txBody>
          <a:bodyPr wrap="none" rtlCol="0">
            <a:spAutoFit/>
          </a:bodyPr>
          <a:lstStyle/>
          <a:p>
            <a:r>
              <a:rPr lang="en-US" dirty="0" smtClean="0"/>
              <a:t>Method</a:t>
            </a:r>
            <a:endParaRPr lang="en-US" dirty="0"/>
          </a:p>
        </p:txBody>
      </p:sp>
      <p:sp>
        <p:nvSpPr>
          <p:cNvPr id="10" name="TextBox 9"/>
          <p:cNvSpPr txBox="1"/>
          <p:nvPr/>
        </p:nvSpPr>
        <p:spPr>
          <a:xfrm>
            <a:off x="3666530" y="-13006"/>
            <a:ext cx="1352743" cy="369332"/>
          </a:xfrm>
          <a:prstGeom prst="rect">
            <a:avLst/>
          </a:prstGeom>
          <a:noFill/>
        </p:spPr>
        <p:txBody>
          <a:bodyPr wrap="none" rtlCol="0">
            <a:spAutoFit/>
          </a:bodyPr>
          <a:lstStyle/>
          <a:p>
            <a:r>
              <a:rPr lang="en-US" dirty="0" smtClean="0"/>
              <a:t>Experiments</a:t>
            </a:r>
            <a:endParaRPr lang="en-US" dirty="0"/>
          </a:p>
        </p:txBody>
      </p:sp>
      <p:sp>
        <p:nvSpPr>
          <p:cNvPr id="11" name="TextBox 10"/>
          <p:cNvSpPr txBox="1"/>
          <p:nvPr/>
        </p:nvSpPr>
        <p:spPr>
          <a:xfrm>
            <a:off x="5645342" y="-12054"/>
            <a:ext cx="1210588" cy="369332"/>
          </a:xfrm>
          <a:prstGeom prst="rect">
            <a:avLst/>
          </a:prstGeom>
          <a:noFill/>
        </p:spPr>
        <p:txBody>
          <a:bodyPr wrap="none" rtlCol="0">
            <a:spAutoFit/>
          </a:bodyPr>
          <a:lstStyle/>
          <a:p>
            <a:r>
              <a:rPr lang="en-US" dirty="0" smtClean="0"/>
              <a:t>Conclusion</a:t>
            </a:r>
            <a:endParaRPr lang="en-US" dirty="0"/>
          </a:p>
        </p:txBody>
      </p:sp>
      <p:cxnSp>
        <p:nvCxnSpPr>
          <p:cNvPr id="12" name="Straight Connector 11"/>
          <p:cNvCxnSpPr/>
          <p:nvPr/>
        </p:nvCxnSpPr>
        <p:spPr>
          <a:xfrm>
            <a:off x="0" y="317351"/>
            <a:ext cx="685593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26119" y="1390651"/>
            <a:ext cx="8300381" cy="1077218"/>
          </a:xfrm>
          <a:prstGeom prst="rect">
            <a:avLst/>
          </a:prstGeom>
          <a:noFill/>
        </p:spPr>
        <p:txBody>
          <a:bodyPr wrap="square" rtlCol="0">
            <a:spAutoFit/>
          </a:bodyPr>
          <a:lstStyle/>
          <a:p>
            <a:r>
              <a:rPr lang="en-US" sz="3200" dirty="0" smtClean="0"/>
              <a:t>Many existing methods detect fraudsters using dense </a:t>
            </a:r>
            <a:r>
              <a:rPr lang="en-US" sz="3200" dirty="0" err="1" smtClean="0"/>
              <a:t>subgraph</a:t>
            </a:r>
            <a:r>
              <a:rPr lang="en-US" sz="3200" dirty="0" smtClean="0"/>
              <a:t> detection.</a:t>
            </a:r>
            <a:endParaRPr lang="en-US" sz="3200" dirty="0"/>
          </a:p>
        </p:txBody>
      </p:sp>
      <p:cxnSp>
        <p:nvCxnSpPr>
          <p:cNvPr id="15" name="Straight Arrow Connector 14"/>
          <p:cNvCxnSpPr/>
          <p:nvPr/>
        </p:nvCxnSpPr>
        <p:spPr>
          <a:xfrm flipV="1">
            <a:off x="5717198" y="3093192"/>
            <a:ext cx="501505" cy="112320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218703" y="2742652"/>
            <a:ext cx="2734606" cy="461665"/>
          </a:xfrm>
          <a:prstGeom prst="rect">
            <a:avLst/>
          </a:prstGeom>
          <a:noFill/>
        </p:spPr>
        <p:txBody>
          <a:bodyPr wrap="square" rtlCol="0">
            <a:spAutoFit/>
          </a:bodyPr>
          <a:lstStyle/>
          <a:p>
            <a:r>
              <a:rPr lang="en-US" sz="2400" dirty="0" smtClean="0"/>
              <a:t>Spectral methods</a:t>
            </a:r>
            <a:endParaRPr lang="en-US" sz="2400" dirty="0"/>
          </a:p>
        </p:txBody>
      </p:sp>
      <p:sp>
        <p:nvSpPr>
          <p:cNvPr id="17" name="TextBox 16"/>
          <p:cNvSpPr txBox="1"/>
          <p:nvPr/>
        </p:nvSpPr>
        <p:spPr>
          <a:xfrm>
            <a:off x="6244103" y="5094585"/>
            <a:ext cx="2734606" cy="461665"/>
          </a:xfrm>
          <a:prstGeom prst="rect">
            <a:avLst/>
          </a:prstGeom>
          <a:noFill/>
        </p:spPr>
        <p:txBody>
          <a:bodyPr wrap="square" rtlCol="0">
            <a:spAutoFit/>
          </a:bodyPr>
          <a:lstStyle/>
          <a:p>
            <a:r>
              <a:rPr lang="en-US" sz="2400" dirty="0" smtClean="0"/>
              <a:t>Belief propagation</a:t>
            </a:r>
            <a:endParaRPr lang="en-US" sz="2400" dirty="0"/>
          </a:p>
        </p:txBody>
      </p:sp>
      <p:sp>
        <p:nvSpPr>
          <p:cNvPr id="18" name="TextBox 17"/>
          <p:cNvSpPr txBox="1"/>
          <p:nvPr/>
        </p:nvSpPr>
        <p:spPr>
          <a:xfrm>
            <a:off x="6259978" y="3937942"/>
            <a:ext cx="2734606" cy="461665"/>
          </a:xfrm>
          <a:prstGeom prst="rect">
            <a:avLst/>
          </a:prstGeom>
          <a:noFill/>
        </p:spPr>
        <p:txBody>
          <a:bodyPr wrap="square" rtlCol="0">
            <a:spAutoFit/>
          </a:bodyPr>
          <a:lstStyle/>
          <a:p>
            <a:r>
              <a:rPr lang="en-US" sz="2400" dirty="0" smtClean="0"/>
              <a:t>Clustering</a:t>
            </a:r>
            <a:endParaRPr lang="en-US" sz="2400" dirty="0"/>
          </a:p>
        </p:txBody>
      </p:sp>
      <p:cxnSp>
        <p:nvCxnSpPr>
          <p:cNvPr id="20" name="Straight Arrow Connector 19"/>
          <p:cNvCxnSpPr/>
          <p:nvPr/>
        </p:nvCxnSpPr>
        <p:spPr>
          <a:xfrm>
            <a:off x="5717198" y="4216400"/>
            <a:ext cx="542780"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5706696" y="4219575"/>
            <a:ext cx="512007" cy="109855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4290481"/>
      </p:ext>
    </p:extLst>
  </p:cSld>
  <p:clrMapOvr>
    <a:masterClrMapping/>
  </p:clrMapOvr>
  <p:transition xmlns:p14="http://schemas.microsoft.com/office/powerpoint/2010/main"/>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3C4CF26-3605-FE49-9B3E-2D3CD0FE9857}" type="slidenum">
              <a:rPr lang="en-US" smtClean="0"/>
              <a:t>92</a:t>
            </a:fld>
            <a:endParaRPr lang="en-US"/>
          </a:p>
        </p:txBody>
      </p:sp>
      <p:sp>
        <p:nvSpPr>
          <p:cNvPr id="5" name="TextBox 4"/>
          <p:cNvSpPr txBox="1"/>
          <p:nvPr/>
        </p:nvSpPr>
        <p:spPr>
          <a:xfrm>
            <a:off x="132446" y="333856"/>
            <a:ext cx="5982903" cy="1015663"/>
          </a:xfrm>
          <a:prstGeom prst="rect">
            <a:avLst/>
          </a:prstGeom>
          <a:noFill/>
        </p:spPr>
        <p:txBody>
          <a:bodyPr wrap="none" rtlCol="0">
            <a:spAutoFit/>
          </a:bodyPr>
          <a:lstStyle/>
          <a:p>
            <a:r>
              <a:rPr lang="en-US" sz="6000" b="1" dirty="0" smtClean="0">
                <a:solidFill>
                  <a:schemeClr val="tx2"/>
                </a:solidFill>
              </a:rPr>
              <a:t>Evading Detection</a:t>
            </a:r>
            <a:endParaRPr lang="en-US" sz="6000" b="1" dirty="0">
              <a:solidFill>
                <a:schemeClr val="tx2"/>
              </a:solidFill>
            </a:endParaRPr>
          </a:p>
        </p:txBody>
      </p:sp>
      <p:pic>
        <p:nvPicPr>
          <p:cNvPr id="6" name="Picture 12" descr="SC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4334" y="179986"/>
            <a:ext cx="1990725" cy="4762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14910"/>
            <a:ext cx="1375569" cy="369332"/>
          </a:xfrm>
          <a:prstGeom prst="rect">
            <a:avLst/>
          </a:prstGeom>
          <a:noFill/>
        </p:spPr>
        <p:txBody>
          <a:bodyPr wrap="none" rtlCol="0">
            <a:spAutoFit/>
          </a:bodyPr>
          <a:lstStyle/>
          <a:p>
            <a:r>
              <a:rPr lang="en-US" b="1" dirty="0" smtClean="0">
                <a:solidFill>
                  <a:srgbClr val="C00000"/>
                </a:solidFill>
              </a:rPr>
              <a:t>Introduction</a:t>
            </a:r>
            <a:endParaRPr lang="en-US" b="1" dirty="0">
              <a:solidFill>
                <a:srgbClr val="C00000"/>
              </a:solidFill>
            </a:endParaRPr>
          </a:p>
        </p:txBody>
      </p:sp>
      <p:sp>
        <p:nvSpPr>
          <p:cNvPr id="8" name="TextBox 7"/>
          <p:cNvSpPr txBox="1"/>
          <p:nvPr/>
        </p:nvSpPr>
        <p:spPr>
          <a:xfrm>
            <a:off x="2096471" y="-13958"/>
            <a:ext cx="938462" cy="369332"/>
          </a:xfrm>
          <a:prstGeom prst="rect">
            <a:avLst/>
          </a:prstGeom>
          <a:noFill/>
        </p:spPr>
        <p:txBody>
          <a:bodyPr wrap="none" rtlCol="0">
            <a:spAutoFit/>
          </a:bodyPr>
          <a:lstStyle/>
          <a:p>
            <a:r>
              <a:rPr lang="en-US" dirty="0" smtClean="0"/>
              <a:t>Method</a:t>
            </a:r>
            <a:endParaRPr lang="en-US" dirty="0"/>
          </a:p>
        </p:txBody>
      </p:sp>
      <p:sp>
        <p:nvSpPr>
          <p:cNvPr id="9" name="TextBox 8"/>
          <p:cNvSpPr txBox="1"/>
          <p:nvPr/>
        </p:nvSpPr>
        <p:spPr>
          <a:xfrm>
            <a:off x="3666530" y="-13006"/>
            <a:ext cx="1352743" cy="369332"/>
          </a:xfrm>
          <a:prstGeom prst="rect">
            <a:avLst/>
          </a:prstGeom>
          <a:noFill/>
        </p:spPr>
        <p:txBody>
          <a:bodyPr wrap="none" rtlCol="0">
            <a:spAutoFit/>
          </a:bodyPr>
          <a:lstStyle/>
          <a:p>
            <a:r>
              <a:rPr lang="en-US" dirty="0" smtClean="0"/>
              <a:t>Experiments</a:t>
            </a:r>
            <a:endParaRPr lang="en-US" dirty="0"/>
          </a:p>
        </p:txBody>
      </p:sp>
      <p:sp>
        <p:nvSpPr>
          <p:cNvPr id="10" name="TextBox 9"/>
          <p:cNvSpPr txBox="1"/>
          <p:nvPr/>
        </p:nvSpPr>
        <p:spPr>
          <a:xfrm>
            <a:off x="5645342" y="-12054"/>
            <a:ext cx="1210588" cy="369332"/>
          </a:xfrm>
          <a:prstGeom prst="rect">
            <a:avLst/>
          </a:prstGeom>
          <a:noFill/>
        </p:spPr>
        <p:txBody>
          <a:bodyPr wrap="none" rtlCol="0">
            <a:spAutoFit/>
          </a:bodyPr>
          <a:lstStyle/>
          <a:p>
            <a:r>
              <a:rPr lang="en-US" dirty="0" smtClean="0"/>
              <a:t>Conclusion</a:t>
            </a:r>
            <a:endParaRPr lang="en-US" dirty="0"/>
          </a:p>
        </p:txBody>
      </p:sp>
      <p:cxnSp>
        <p:nvCxnSpPr>
          <p:cNvPr id="11" name="Straight Connector 10"/>
          <p:cNvCxnSpPr/>
          <p:nvPr/>
        </p:nvCxnSpPr>
        <p:spPr>
          <a:xfrm>
            <a:off x="0" y="317351"/>
            <a:ext cx="685593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47849" y="1683039"/>
            <a:ext cx="8300381" cy="584776"/>
          </a:xfrm>
          <a:prstGeom prst="rect">
            <a:avLst/>
          </a:prstGeom>
          <a:noFill/>
        </p:spPr>
        <p:txBody>
          <a:bodyPr wrap="square" rtlCol="0">
            <a:spAutoFit/>
          </a:bodyPr>
          <a:lstStyle/>
          <a:p>
            <a:r>
              <a:rPr lang="en-US" sz="3200" dirty="0"/>
              <a:t>A</a:t>
            </a:r>
            <a:r>
              <a:rPr lang="en-US" sz="3200" dirty="0" smtClean="0"/>
              <a:t>ttackers can evade detection using </a:t>
            </a:r>
            <a:r>
              <a:rPr lang="en-US" sz="3200" i="1" dirty="0" smtClean="0"/>
              <a:t>camouflage</a:t>
            </a:r>
            <a:r>
              <a:rPr lang="en-US" sz="3200" dirty="0" smtClean="0"/>
              <a:t>.</a:t>
            </a:r>
            <a:endParaRPr lang="en-US" sz="3200" b="1" dirty="0"/>
          </a:p>
        </p:txBody>
      </p:sp>
      <p:pic>
        <p:nvPicPr>
          <p:cNvPr id="14" name="Picture 13" descr="attack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125" y="3062269"/>
            <a:ext cx="3827524" cy="3234299"/>
          </a:xfrm>
          <a:prstGeom prst="rect">
            <a:avLst/>
          </a:prstGeom>
        </p:spPr>
      </p:pic>
      <p:pic>
        <p:nvPicPr>
          <p:cNvPr id="16" name="Picture 15" descr="attack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6722" y="3062269"/>
            <a:ext cx="3861508" cy="3098257"/>
          </a:xfrm>
          <a:prstGeom prst="rect">
            <a:avLst/>
          </a:prstGeom>
        </p:spPr>
      </p:pic>
    </p:spTree>
    <p:extLst>
      <p:ext uri="{BB962C8B-B14F-4D97-AF65-F5344CB8AC3E}">
        <p14:creationId xmlns:p14="http://schemas.microsoft.com/office/powerpoint/2010/main" val="3091654750"/>
      </p:ext>
    </p:extLst>
  </p:cSld>
  <p:clrMapOvr>
    <a:masterClrMapping/>
  </p:clrMapOvr>
  <p:transition xmlns:p14="http://schemas.microsoft.com/office/powerpoint/2010/main"/>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Rectangle 12"/>
          <p:cNvSpPr/>
          <p:nvPr/>
        </p:nvSpPr>
        <p:spPr>
          <a:xfrm>
            <a:off x="2413000" y="2003479"/>
            <a:ext cx="5159375" cy="2757851"/>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32446" y="333856"/>
            <a:ext cx="6766621" cy="1015663"/>
          </a:xfrm>
          <a:prstGeom prst="rect">
            <a:avLst/>
          </a:prstGeom>
          <a:noFill/>
        </p:spPr>
        <p:txBody>
          <a:bodyPr wrap="none" rtlCol="0">
            <a:spAutoFit/>
          </a:bodyPr>
          <a:lstStyle/>
          <a:p>
            <a:r>
              <a:rPr lang="en-US" sz="6000" b="1" dirty="0" smtClean="0">
                <a:solidFill>
                  <a:schemeClr val="tx2"/>
                </a:solidFill>
              </a:rPr>
              <a:t>Node suspiciousness </a:t>
            </a:r>
            <a:endParaRPr lang="en-US" sz="6000" b="1" dirty="0">
              <a:solidFill>
                <a:schemeClr val="tx2"/>
              </a:solidFill>
            </a:endParaRPr>
          </a:p>
        </p:txBody>
      </p:sp>
      <p:pic>
        <p:nvPicPr>
          <p:cNvPr id="6" name="Picture 12" descr="SCS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4334" y="179986"/>
            <a:ext cx="1990725" cy="4762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14910"/>
            <a:ext cx="1375569" cy="369332"/>
          </a:xfrm>
          <a:prstGeom prst="rect">
            <a:avLst/>
          </a:prstGeom>
          <a:noFill/>
        </p:spPr>
        <p:txBody>
          <a:bodyPr wrap="none" rtlCol="0">
            <a:spAutoFit/>
          </a:bodyPr>
          <a:lstStyle/>
          <a:p>
            <a:r>
              <a:rPr lang="en-US" dirty="0" smtClean="0"/>
              <a:t>Introduction</a:t>
            </a:r>
            <a:endParaRPr lang="en-US" dirty="0"/>
          </a:p>
        </p:txBody>
      </p:sp>
      <p:sp>
        <p:nvSpPr>
          <p:cNvPr id="8" name="TextBox 7"/>
          <p:cNvSpPr txBox="1"/>
          <p:nvPr/>
        </p:nvSpPr>
        <p:spPr>
          <a:xfrm>
            <a:off x="2096471" y="-13958"/>
            <a:ext cx="954483" cy="369332"/>
          </a:xfrm>
          <a:prstGeom prst="rect">
            <a:avLst/>
          </a:prstGeom>
          <a:noFill/>
        </p:spPr>
        <p:txBody>
          <a:bodyPr wrap="none" rtlCol="0">
            <a:spAutoFit/>
          </a:bodyPr>
          <a:lstStyle/>
          <a:p>
            <a:r>
              <a:rPr lang="en-US" b="1" dirty="0" smtClean="0">
                <a:solidFill>
                  <a:srgbClr val="C00000"/>
                </a:solidFill>
              </a:rPr>
              <a:t>Method</a:t>
            </a:r>
            <a:endParaRPr lang="en-US" b="1" dirty="0">
              <a:solidFill>
                <a:srgbClr val="C00000"/>
              </a:solidFill>
            </a:endParaRPr>
          </a:p>
        </p:txBody>
      </p:sp>
      <p:sp>
        <p:nvSpPr>
          <p:cNvPr id="9" name="TextBox 8"/>
          <p:cNvSpPr txBox="1"/>
          <p:nvPr/>
        </p:nvSpPr>
        <p:spPr>
          <a:xfrm>
            <a:off x="3666530" y="-13006"/>
            <a:ext cx="1352743" cy="369332"/>
          </a:xfrm>
          <a:prstGeom prst="rect">
            <a:avLst/>
          </a:prstGeom>
          <a:noFill/>
        </p:spPr>
        <p:txBody>
          <a:bodyPr wrap="none" rtlCol="0">
            <a:spAutoFit/>
          </a:bodyPr>
          <a:lstStyle/>
          <a:p>
            <a:r>
              <a:rPr lang="en-US" dirty="0" smtClean="0"/>
              <a:t>Experiments</a:t>
            </a:r>
            <a:endParaRPr lang="en-US" dirty="0"/>
          </a:p>
        </p:txBody>
      </p:sp>
      <p:sp>
        <p:nvSpPr>
          <p:cNvPr id="10" name="TextBox 9"/>
          <p:cNvSpPr txBox="1"/>
          <p:nvPr/>
        </p:nvSpPr>
        <p:spPr>
          <a:xfrm>
            <a:off x="5645342" y="-12054"/>
            <a:ext cx="1210588" cy="369332"/>
          </a:xfrm>
          <a:prstGeom prst="rect">
            <a:avLst/>
          </a:prstGeom>
          <a:noFill/>
        </p:spPr>
        <p:txBody>
          <a:bodyPr wrap="none" rtlCol="0">
            <a:spAutoFit/>
          </a:bodyPr>
          <a:lstStyle/>
          <a:p>
            <a:r>
              <a:rPr lang="en-US" dirty="0" smtClean="0"/>
              <a:t>Conclusion</a:t>
            </a:r>
            <a:endParaRPr lang="en-US" dirty="0"/>
          </a:p>
        </p:txBody>
      </p:sp>
      <p:cxnSp>
        <p:nvCxnSpPr>
          <p:cNvPr id="11" name="Straight Connector 10"/>
          <p:cNvCxnSpPr/>
          <p:nvPr/>
        </p:nvCxnSpPr>
        <p:spPr>
          <a:xfrm>
            <a:off x="0" y="317351"/>
            <a:ext cx="685593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3106063"/>
            <a:ext cx="3503285" cy="584776"/>
          </a:xfrm>
          <a:prstGeom prst="rect">
            <a:avLst/>
          </a:prstGeom>
          <a:noFill/>
        </p:spPr>
        <p:txBody>
          <a:bodyPr wrap="square" rtlCol="0">
            <a:spAutoFit/>
          </a:bodyPr>
          <a:lstStyle/>
          <a:p>
            <a:pPr algn="ctr"/>
            <a:r>
              <a:rPr lang="nl-NL" sz="3200" b="1" dirty="0" smtClean="0"/>
              <a:t>Users</a:t>
            </a:r>
          </a:p>
        </p:txBody>
      </p:sp>
      <p:sp>
        <p:nvSpPr>
          <p:cNvPr id="15" name="TextBox 14"/>
          <p:cNvSpPr txBox="1"/>
          <p:nvPr/>
        </p:nvSpPr>
        <p:spPr>
          <a:xfrm>
            <a:off x="3283505" y="1399618"/>
            <a:ext cx="3503285" cy="584776"/>
          </a:xfrm>
          <a:prstGeom prst="rect">
            <a:avLst/>
          </a:prstGeom>
          <a:noFill/>
        </p:spPr>
        <p:txBody>
          <a:bodyPr wrap="square" rtlCol="0">
            <a:spAutoFit/>
          </a:bodyPr>
          <a:lstStyle/>
          <a:p>
            <a:pPr algn="ctr"/>
            <a:r>
              <a:rPr lang="nl-NL" sz="3200" b="1" dirty="0" err="1" smtClean="0"/>
              <a:t>Products</a:t>
            </a:r>
            <a:endParaRPr lang="nl-NL" sz="3200" b="1" dirty="0" smtClean="0"/>
          </a:p>
        </p:txBody>
      </p:sp>
      <p:sp>
        <p:nvSpPr>
          <p:cNvPr id="16" name="TextBox 15"/>
          <p:cNvSpPr txBox="1"/>
          <p:nvPr/>
        </p:nvSpPr>
        <p:spPr>
          <a:xfrm>
            <a:off x="5880864" y="2844134"/>
            <a:ext cx="1141869" cy="584776"/>
          </a:xfrm>
          <a:prstGeom prst="rect">
            <a:avLst/>
          </a:prstGeom>
          <a:noFill/>
        </p:spPr>
        <p:txBody>
          <a:bodyPr wrap="square" rtlCol="0">
            <a:spAutoFit/>
          </a:bodyPr>
          <a:lstStyle/>
          <a:p>
            <a:pPr algn="ctr"/>
            <a:r>
              <a:rPr lang="nl-NL" sz="3200" i="1" dirty="0" smtClean="0"/>
              <a:t>B</a:t>
            </a:r>
          </a:p>
        </p:txBody>
      </p:sp>
      <p:sp>
        <p:nvSpPr>
          <p:cNvPr id="17" name="Rectangle 16"/>
          <p:cNvSpPr/>
          <p:nvPr/>
        </p:nvSpPr>
        <p:spPr>
          <a:xfrm>
            <a:off x="5035148" y="3397250"/>
            <a:ext cx="2521352" cy="1379955"/>
          </a:xfrm>
          <a:prstGeom prst="rect">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413000" y="3397250"/>
            <a:ext cx="2606274" cy="1375551"/>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4270039" y="3842048"/>
            <a:ext cx="1141869" cy="584776"/>
          </a:xfrm>
          <a:prstGeom prst="rect">
            <a:avLst/>
          </a:prstGeom>
          <a:noFill/>
        </p:spPr>
        <p:txBody>
          <a:bodyPr wrap="square" rtlCol="0">
            <a:spAutoFit/>
          </a:bodyPr>
          <a:lstStyle/>
          <a:p>
            <a:pPr algn="ctr"/>
            <a:r>
              <a:rPr lang="nl-NL" sz="3200" i="1" dirty="0"/>
              <a:t>A</a:t>
            </a:r>
            <a:endParaRPr lang="nl-NL" sz="3200" i="1" dirty="0" smtClean="0"/>
          </a:p>
        </p:txBody>
      </p:sp>
      <p:sp>
        <p:nvSpPr>
          <p:cNvPr id="21" name="Rectangle 20"/>
          <p:cNvSpPr/>
          <p:nvPr/>
        </p:nvSpPr>
        <p:spPr>
          <a:xfrm>
            <a:off x="7622375" y="3397249"/>
            <a:ext cx="299250" cy="1427928"/>
          </a:xfrm>
          <a:prstGeom prst="rect">
            <a:avLst/>
          </a:prstGeom>
          <a:noFill/>
          <a:ln w="381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3" name="TextBox 22"/>
          <p:cNvSpPr txBox="1"/>
          <p:nvPr/>
        </p:nvSpPr>
        <p:spPr>
          <a:xfrm>
            <a:off x="7211357" y="1998330"/>
            <a:ext cx="1141869" cy="461665"/>
          </a:xfrm>
          <a:prstGeom prst="rect">
            <a:avLst/>
          </a:prstGeom>
          <a:noFill/>
        </p:spPr>
        <p:txBody>
          <a:bodyPr wrap="square" rtlCol="0">
            <a:spAutoFit/>
          </a:bodyPr>
          <a:lstStyle/>
          <a:p>
            <a:pPr algn="ctr"/>
            <a:r>
              <a:rPr lang="nl-NL" sz="2400" i="1" dirty="0" smtClean="0"/>
              <a:t>0</a:t>
            </a:r>
          </a:p>
        </p:txBody>
      </p:sp>
      <p:sp>
        <p:nvSpPr>
          <p:cNvPr id="24" name="TextBox 23"/>
          <p:cNvSpPr txBox="1"/>
          <p:nvPr/>
        </p:nvSpPr>
        <p:spPr>
          <a:xfrm>
            <a:off x="7211357" y="2381562"/>
            <a:ext cx="1141869" cy="461665"/>
          </a:xfrm>
          <a:prstGeom prst="rect">
            <a:avLst/>
          </a:prstGeom>
          <a:noFill/>
        </p:spPr>
        <p:txBody>
          <a:bodyPr wrap="square" rtlCol="0">
            <a:spAutoFit/>
          </a:bodyPr>
          <a:lstStyle/>
          <a:p>
            <a:pPr algn="ctr"/>
            <a:r>
              <a:rPr lang="nl-NL" sz="2400" i="1" dirty="0" smtClean="0"/>
              <a:t>0</a:t>
            </a:r>
          </a:p>
        </p:txBody>
      </p:sp>
      <p:sp>
        <p:nvSpPr>
          <p:cNvPr id="25" name="TextBox 24"/>
          <p:cNvSpPr txBox="1"/>
          <p:nvPr/>
        </p:nvSpPr>
        <p:spPr>
          <a:xfrm>
            <a:off x="7211357" y="2769453"/>
            <a:ext cx="1141869" cy="461665"/>
          </a:xfrm>
          <a:prstGeom prst="rect">
            <a:avLst/>
          </a:prstGeom>
          <a:noFill/>
        </p:spPr>
        <p:txBody>
          <a:bodyPr wrap="square" rtlCol="0">
            <a:spAutoFit/>
          </a:bodyPr>
          <a:lstStyle/>
          <a:p>
            <a:pPr algn="ctr"/>
            <a:r>
              <a:rPr lang="nl-NL" sz="2400" i="1" dirty="0" smtClean="0"/>
              <a:t>1</a:t>
            </a:r>
          </a:p>
        </p:txBody>
      </p:sp>
      <p:sp>
        <p:nvSpPr>
          <p:cNvPr id="26" name="TextBox 25"/>
          <p:cNvSpPr txBox="1"/>
          <p:nvPr/>
        </p:nvSpPr>
        <p:spPr>
          <a:xfrm>
            <a:off x="7211357" y="3398451"/>
            <a:ext cx="1141869" cy="461665"/>
          </a:xfrm>
          <a:prstGeom prst="rect">
            <a:avLst/>
          </a:prstGeom>
          <a:noFill/>
        </p:spPr>
        <p:txBody>
          <a:bodyPr wrap="square" rtlCol="0">
            <a:spAutoFit/>
          </a:bodyPr>
          <a:lstStyle/>
          <a:p>
            <a:pPr algn="ctr"/>
            <a:r>
              <a:rPr lang="nl-NL" sz="2400" i="1" dirty="0" smtClean="0"/>
              <a:t>2</a:t>
            </a:r>
          </a:p>
        </p:txBody>
      </p:sp>
      <p:sp>
        <p:nvSpPr>
          <p:cNvPr id="27" name="TextBox 26"/>
          <p:cNvSpPr txBox="1"/>
          <p:nvPr/>
        </p:nvSpPr>
        <p:spPr>
          <a:xfrm>
            <a:off x="7211357" y="3781683"/>
            <a:ext cx="1141869" cy="461665"/>
          </a:xfrm>
          <a:prstGeom prst="rect">
            <a:avLst/>
          </a:prstGeom>
          <a:noFill/>
        </p:spPr>
        <p:txBody>
          <a:bodyPr wrap="square" rtlCol="0">
            <a:spAutoFit/>
          </a:bodyPr>
          <a:lstStyle/>
          <a:p>
            <a:pPr algn="ctr"/>
            <a:r>
              <a:rPr lang="nl-NL" sz="2400" i="1" dirty="0" smtClean="0"/>
              <a:t>2</a:t>
            </a:r>
          </a:p>
        </p:txBody>
      </p:sp>
      <p:sp>
        <p:nvSpPr>
          <p:cNvPr id="28" name="TextBox 27"/>
          <p:cNvSpPr txBox="1"/>
          <p:nvPr/>
        </p:nvSpPr>
        <p:spPr>
          <a:xfrm>
            <a:off x="7211357" y="4169574"/>
            <a:ext cx="1141869" cy="461665"/>
          </a:xfrm>
          <a:prstGeom prst="rect">
            <a:avLst/>
          </a:prstGeom>
          <a:noFill/>
        </p:spPr>
        <p:txBody>
          <a:bodyPr wrap="square" rtlCol="0">
            <a:spAutoFit/>
          </a:bodyPr>
          <a:lstStyle/>
          <a:p>
            <a:pPr algn="ctr"/>
            <a:r>
              <a:rPr lang="nl-NL" sz="2400" i="1" dirty="0" smtClean="0"/>
              <a:t>2</a:t>
            </a:r>
          </a:p>
        </p:txBody>
      </p:sp>
      <p:sp>
        <p:nvSpPr>
          <p:cNvPr id="29" name="TextBox 28"/>
          <p:cNvSpPr txBox="1"/>
          <p:nvPr/>
        </p:nvSpPr>
        <p:spPr>
          <a:xfrm>
            <a:off x="2413001" y="4704264"/>
            <a:ext cx="637954" cy="461665"/>
          </a:xfrm>
          <a:prstGeom prst="rect">
            <a:avLst/>
          </a:prstGeom>
          <a:noFill/>
        </p:spPr>
        <p:txBody>
          <a:bodyPr wrap="square" rtlCol="0">
            <a:spAutoFit/>
          </a:bodyPr>
          <a:lstStyle/>
          <a:p>
            <a:pPr algn="ctr"/>
            <a:r>
              <a:rPr lang="nl-NL" sz="2400" i="1" dirty="0" smtClean="0"/>
              <a:t>1</a:t>
            </a:r>
          </a:p>
        </p:txBody>
      </p:sp>
      <p:sp>
        <p:nvSpPr>
          <p:cNvPr id="30" name="TextBox 29"/>
          <p:cNvSpPr txBox="1"/>
          <p:nvPr/>
        </p:nvSpPr>
        <p:spPr>
          <a:xfrm>
            <a:off x="3012701" y="4699980"/>
            <a:ext cx="637954" cy="461665"/>
          </a:xfrm>
          <a:prstGeom prst="rect">
            <a:avLst/>
          </a:prstGeom>
          <a:noFill/>
        </p:spPr>
        <p:txBody>
          <a:bodyPr wrap="square" rtlCol="0">
            <a:spAutoFit/>
          </a:bodyPr>
          <a:lstStyle/>
          <a:p>
            <a:pPr algn="ctr"/>
            <a:r>
              <a:rPr lang="nl-NL" sz="2400" i="1" dirty="0" smtClean="0"/>
              <a:t>1</a:t>
            </a:r>
          </a:p>
        </p:txBody>
      </p:sp>
      <p:sp>
        <p:nvSpPr>
          <p:cNvPr id="31" name="TextBox 30"/>
          <p:cNvSpPr txBox="1"/>
          <p:nvPr/>
        </p:nvSpPr>
        <p:spPr>
          <a:xfrm>
            <a:off x="3738960" y="4720343"/>
            <a:ext cx="637954" cy="461665"/>
          </a:xfrm>
          <a:prstGeom prst="rect">
            <a:avLst/>
          </a:prstGeom>
          <a:noFill/>
        </p:spPr>
        <p:txBody>
          <a:bodyPr wrap="square" rtlCol="0">
            <a:spAutoFit/>
          </a:bodyPr>
          <a:lstStyle/>
          <a:p>
            <a:pPr algn="ctr"/>
            <a:r>
              <a:rPr lang="nl-NL" sz="2400" i="1" dirty="0" smtClean="0"/>
              <a:t>1</a:t>
            </a:r>
          </a:p>
        </p:txBody>
      </p:sp>
      <p:sp>
        <p:nvSpPr>
          <p:cNvPr id="32" name="TextBox 31"/>
          <p:cNvSpPr txBox="1"/>
          <p:nvPr/>
        </p:nvSpPr>
        <p:spPr>
          <a:xfrm>
            <a:off x="4338660" y="4716059"/>
            <a:ext cx="637954" cy="461665"/>
          </a:xfrm>
          <a:prstGeom prst="rect">
            <a:avLst/>
          </a:prstGeom>
          <a:noFill/>
        </p:spPr>
        <p:txBody>
          <a:bodyPr wrap="square" rtlCol="0">
            <a:spAutoFit/>
          </a:bodyPr>
          <a:lstStyle/>
          <a:p>
            <a:pPr algn="ctr"/>
            <a:r>
              <a:rPr lang="nl-NL" sz="2400" i="1" dirty="0" smtClean="0"/>
              <a:t>1</a:t>
            </a:r>
          </a:p>
        </p:txBody>
      </p:sp>
      <p:sp>
        <p:nvSpPr>
          <p:cNvPr id="33" name="TextBox 32"/>
          <p:cNvSpPr txBox="1"/>
          <p:nvPr/>
        </p:nvSpPr>
        <p:spPr>
          <a:xfrm>
            <a:off x="5027012" y="4724831"/>
            <a:ext cx="637954" cy="461665"/>
          </a:xfrm>
          <a:prstGeom prst="rect">
            <a:avLst/>
          </a:prstGeom>
          <a:noFill/>
        </p:spPr>
        <p:txBody>
          <a:bodyPr wrap="square" rtlCol="0">
            <a:spAutoFit/>
          </a:bodyPr>
          <a:lstStyle/>
          <a:p>
            <a:pPr algn="ctr"/>
            <a:r>
              <a:rPr lang="nl-NL" sz="2400" i="1" dirty="0" smtClean="0"/>
              <a:t>1</a:t>
            </a:r>
          </a:p>
        </p:txBody>
      </p:sp>
      <p:sp>
        <p:nvSpPr>
          <p:cNvPr id="34" name="TextBox 33"/>
          <p:cNvSpPr txBox="1"/>
          <p:nvPr/>
        </p:nvSpPr>
        <p:spPr>
          <a:xfrm>
            <a:off x="5626712" y="4720547"/>
            <a:ext cx="637954" cy="461665"/>
          </a:xfrm>
          <a:prstGeom prst="rect">
            <a:avLst/>
          </a:prstGeom>
          <a:noFill/>
        </p:spPr>
        <p:txBody>
          <a:bodyPr wrap="square" rtlCol="0">
            <a:spAutoFit/>
          </a:bodyPr>
          <a:lstStyle/>
          <a:p>
            <a:pPr algn="ctr"/>
            <a:r>
              <a:rPr lang="nl-NL" sz="2400" i="1" dirty="0" smtClean="0"/>
              <a:t>1</a:t>
            </a:r>
          </a:p>
        </p:txBody>
      </p:sp>
      <p:sp>
        <p:nvSpPr>
          <p:cNvPr id="35" name="TextBox 34"/>
          <p:cNvSpPr txBox="1"/>
          <p:nvPr/>
        </p:nvSpPr>
        <p:spPr>
          <a:xfrm>
            <a:off x="6337096" y="4725035"/>
            <a:ext cx="637954" cy="461665"/>
          </a:xfrm>
          <a:prstGeom prst="rect">
            <a:avLst/>
          </a:prstGeom>
          <a:noFill/>
        </p:spPr>
        <p:txBody>
          <a:bodyPr wrap="square" rtlCol="0">
            <a:spAutoFit/>
          </a:bodyPr>
          <a:lstStyle/>
          <a:p>
            <a:pPr algn="ctr"/>
            <a:r>
              <a:rPr lang="nl-NL" sz="2400" i="1" dirty="0" smtClean="0"/>
              <a:t>1</a:t>
            </a:r>
          </a:p>
        </p:txBody>
      </p:sp>
      <p:sp>
        <p:nvSpPr>
          <p:cNvPr id="36" name="TextBox 35"/>
          <p:cNvSpPr txBox="1"/>
          <p:nvPr/>
        </p:nvSpPr>
        <p:spPr>
          <a:xfrm>
            <a:off x="6952671" y="4736626"/>
            <a:ext cx="637954" cy="461665"/>
          </a:xfrm>
          <a:prstGeom prst="rect">
            <a:avLst/>
          </a:prstGeom>
          <a:noFill/>
        </p:spPr>
        <p:txBody>
          <a:bodyPr wrap="square" rtlCol="0">
            <a:spAutoFit/>
          </a:bodyPr>
          <a:lstStyle/>
          <a:p>
            <a:pPr algn="ctr"/>
            <a:r>
              <a:rPr lang="nl-NL" sz="2400" i="1" dirty="0" smtClean="0"/>
              <a:t>1</a:t>
            </a:r>
          </a:p>
        </p:txBody>
      </p:sp>
      <p:sp>
        <p:nvSpPr>
          <p:cNvPr id="42" name="TextBox 41"/>
          <p:cNvSpPr txBox="1"/>
          <p:nvPr/>
        </p:nvSpPr>
        <p:spPr>
          <a:xfrm>
            <a:off x="1176736" y="5583359"/>
            <a:ext cx="7280076" cy="707886"/>
          </a:xfrm>
          <a:prstGeom prst="rect">
            <a:avLst/>
          </a:prstGeom>
          <a:noFill/>
        </p:spPr>
        <p:txBody>
          <a:bodyPr wrap="square" rtlCol="0">
            <a:spAutoFit/>
          </a:bodyPr>
          <a:lstStyle/>
          <a:p>
            <a:pPr algn="ctr"/>
            <a:r>
              <a:rPr lang="nl-NL" sz="4000" b="1" i="1" dirty="0" smtClean="0"/>
              <a:t>Node suspiciousness </a:t>
            </a:r>
            <a:r>
              <a:rPr lang="nl-NL" sz="4000" dirty="0" smtClean="0"/>
              <a:t>of (A,B) = 10</a:t>
            </a:r>
          </a:p>
        </p:txBody>
      </p:sp>
      <p:sp>
        <p:nvSpPr>
          <p:cNvPr id="49" name="Rectangle 48"/>
          <p:cNvSpPr/>
          <p:nvPr/>
        </p:nvSpPr>
        <p:spPr>
          <a:xfrm>
            <a:off x="5018695" y="4825177"/>
            <a:ext cx="2902930" cy="377397"/>
          </a:xfrm>
          <a:prstGeom prst="rect">
            <a:avLst/>
          </a:prstGeom>
          <a:noFill/>
          <a:ln w="381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50" name="Rectangle 49"/>
          <p:cNvSpPr/>
          <p:nvPr/>
        </p:nvSpPr>
        <p:spPr>
          <a:xfrm>
            <a:off x="7642421" y="4740910"/>
            <a:ext cx="256032" cy="236667"/>
          </a:xfrm>
          <a:prstGeom prst="rect">
            <a:avLst/>
          </a:prstGeom>
          <a:solidFill>
            <a:schemeClr val="bg1"/>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52" name="Rectangle 51"/>
          <p:cNvSpPr/>
          <p:nvPr/>
        </p:nvSpPr>
        <p:spPr>
          <a:xfrm>
            <a:off x="5052845" y="3384848"/>
            <a:ext cx="2503655" cy="1392358"/>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3786794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132446" y="333856"/>
            <a:ext cx="6586283" cy="1015663"/>
          </a:xfrm>
          <a:prstGeom prst="rect">
            <a:avLst/>
          </a:prstGeom>
          <a:noFill/>
        </p:spPr>
        <p:txBody>
          <a:bodyPr wrap="none" rtlCol="0">
            <a:spAutoFit/>
          </a:bodyPr>
          <a:lstStyle/>
          <a:p>
            <a:r>
              <a:rPr lang="en-US" sz="6000" b="1" dirty="0" smtClean="0">
                <a:solidFill>
                  <a:schemeClr val="tx2"/>
                </a:solidFill>
              </a:rPr>
              <a:t>Edge suspiciousness </a:t>
            </a:r>
            <a:endParaRPr lang="en-US" sz="6000" b="1" dirty="0">
              <a:solidFill>
                <a:schemeClr val="tx2"/>
              </a:solidFill>
            </a:endParaRPr>
          </a:p>
        </p:txBody>
      </p:sp>
      <p:pic>
        <p:nvPicPr>
          <p:cNvPr id="6" name="Picture 12" descr="SCS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4334" y="179986"/>
            <a:ext cx="1990725" cy="4762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14910"/>
            <a:ext cx="1375569" cy="369332"/>
          </a:xfrm>
          <a:prstGeom prst="rect">
            <a:avLst/>
          </a:prstGeom>
          <a:noFill/>
        </p:spPr>
        <p:txBody>
          <a:bodyPr wrap="none" rtlCol="0">
            <a:spAutoFit/>
          </a:bodyPr>
          <a:lstStyle/>
          <a:p>
            <a:r>
              <a:rPr lang="en-US" dirty="0" smtClean="0"/>
              <a:t>Introduction</a:t>
            </a:r>
            <a:endParaRPr lang="en-US" dirty="0"/>
          </a:p>
        </p:txBody>
      </p:sp>
      <p:sp>
        <p:nvSpPr>
          <p:cNvPr id="8" name="TextBox 7"/>
          <p:cNvSpPr txBox="1"/>
          <p:nvPr/>
        </p:nvSpPr>
        <p:spPr>
          <a:xfrm>
            <a:off x="2096471" y="-13958"/>
            <a:ext cx="954483" cy="369332"/>
          </a:xfrm>
          <a:prstGeom prst="rect">
            <a:avLst/>
          </a:prstGeom>
          <a:noFill/>
        </p:spPr>
        <p:txBody>
          <a:bodyPr wrap="none" rtlCol="0">
            <a:spAutoFit/>
          </a:bodyPr>
          <a:lstStyle/>
          <a:p>
            <a:r>
              <a:rPr lang="en-US" b="1" dirty="0" smtClean="0">
                <a:solidFill>
                  <a:srgbClr val="C00000"/>
                </a:solidFill>
              </a:rPr>
              <a:t>Method</a:t>
            </a:r>
            <a:endParaRPr lang="en-US" b="1" dirty="0">
              <a:solidFill>
                <a:srgbClr val="C00000"/>
              </a:solidFill>
            </a:endParaRPr>
          </a:p>
        </p:txBody>
      </p:sp>
      <p:sp>
        <p:nvSpPr>
          <p:cNvPr id="9" name="TextBox 8"/>
          <p:cNvSpPr txBox="1"/>
          <p:nvPr/>
        </p:nvSpPr>
        <p:spPr>
          <a:xfrm>
            <a:off x="3666530" y="-13006"/>
            <a:ext cx="1352743" cy="369332"/>
          </a:xfrm>
          <a:prstGeom prst="rect">
            <a:avLst/>
          </a:prstGeom>
          <a:noFill/>
        </p:spPr>
        <p:txBody>
          <a:bodyPr wrap="none" rtlCol="0">
            <a:spAutoFit/>
          </a:bodyPr>
          <a:lstStyle/>
          <a:p>
            <a:r>
              <a:rPr lang="en-US" dirty="0" smtClean="0"/>
              <a:t>Experiments</a:t>
            </a:r>
            <a:endParaRPr lang="en-US" dirty="0"/>
          </a:p>
        </p:txBody>
      </p:sp>
      <p:sp>
        <p:nvSpPr>
          <p:cNvPr id="10" name="TextBox 9"/>
          <p:cNvSpPr txBox="1"/>
          <p:nvPr/>
        </p:nvSpPr>
        <p:spPr>
          <a:xfrm>
            <a:off x="5645342" y="-12054"/>
            <a:ext cx="1210588" cy="369332"/>
          </a:xfrm>
          <a:prstGeom prst="rect">
            <a:avLst/>
          </a:prstGeom>
          <a:noFill/>
        </p:spPr>
        <p:txBody>
          <a:bodyPr wrap="none" rtlCol="0">
            <a:spAutoFit/>
          </a:bodyPr>
          <a:lstStyle/>
          <a:p>
            <a:r>
              <a:rPr lang="en-US" dirty="0" smtClean="0"/>
              <a:t>Conclusion</a:t>
            </a:r>
            <a:endParaRPr lang="en-US" dirty="0"/>
          </a:p>
        </p:txBody>
      </p:sp>
      <p:cxnSp>
        <p:nvCxnSpPr>
          <p:cNvPr id="11" name="Straight Connector 10"/>
          <p:cNvCxnSpPr/>
          <p:nvPr/>
        </p:nvCxnSpPr>
        <p:spPr>
          <a:xfrm>
            <a:off x="0" y="317351"/>
            <a:ext cx="685593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413000" y="2003479"/>
            <a:ext cx="5159375" cy="2757851"/>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63245" y="3166417"/>
            <a:ext cx="3503285" cy="584776"/>
          </a:xfrm>
          <a:prstGeom prst="rect">
            <a:avLst/>
          </a:prstGeom>
          <a:noFill/>
        </p:spPr>
        <p:txBody>
          <a:bodyPr wrap="square" rtlCol="0">
            <a:spAutoFit/>
          </a:bodyPr>
          <a:lstStyle/>
          <a:p>
            <a:pPr algn="ctr"/>
            <a:r>
              <a:rPr lang="nl-NL" sz="3200" b="1" dirty="0" smtClean="0"/>
              <a:t>Users</a:t>
            </a:r>
          </a:p>
        </p:txBody>
      </p:sp>
      <p:sp>
        <p:nvSpPr>
          <p:cNvPr id="15" name="TextBox 14"/>
          <p:cNvSpPr txBox="1"/>
          <p:nvPr/>
        </p:nvSpPr>
        <p:spPr>
          <a:xfrm>
            <a:off x="3267630" y="1430689"/>
            <a:ext cx="3503285" cy="584776"/>
          </a:xfrm>
          <a:prstGeom prst="rect">
            <a:avLst/>
          </a:prstGeom>
          <a:noFill/>
        </p:spPr>
        <p:txBody>
          <a:bodyPr wrap="square" rtlCol="0">
            <a:spAutoFit/>
          </a:bodyPr>
          <a:lstStyle/>
          <a:p>
            <a:pPr algn="ctr"/>
            <a:r>
              <a:rPr lang="nl-NL" sz="3200" b="1" dirty="0" err="1" smtClean="0"/>
              <a:t>Products</a:t>
            </a:r>
            <a:endParaRPr lang="nl-NL" sz="3200" b="1" dirty="0" smtClean="0"/>
          </a:p>
        </p:txBody>
      </p:sp>
      <p:sp>
        <p:nvSpPr>
          <p:cNvPr id="16" name="TextBox 15"/>
          <p:cNvSpPr txBox="1"/>
          <p:nvPr/>
        </p:nvSpPr>
        <p:spPr>
          <a:xfrm>
            <a:off x="5880864" y="2889161"/>
            <a:ext cx="1141869" cy="584776"/>
          </a:xfrm>
          <a:prstGeom prst="rect">
            <a:avLst/>
          </a:prstGeom>
          <a:noFill/>
        </p:spPr>
        <p:txBody>
          <a:bodyPr wrap="square" rtlCol="0">
            <a:spAutoFit/>
          </a:bodyPr>
          <a:lstStyle/>
          <a:p>
            <a:pPr algn="ctr"/>
            <a:r>
              <a:rPr lang="nl-NL" sz="3200" i="1" dirty="0" smtClean="0"/>
              <a:t>B</a:t>
            </a:r>
          </a:p>
        </p:txBody>
      </p:sp>
      <p:sp>
        <p:nvSpPr>
          <p:cNvPr id="17" name="Rectangle 16"/>
          <p:cNvSpPr/>
          <p:nvPr/>
        </p:nvSpPr>
        <p:spPr>
          <a:xfrm>
            <a:off x="5019273" y="3381375"/>
            <a:ext cx="2521352" cy="1379955"/>
          </a:xfrm>
          <a:prstGeom prst="rect">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413000" y="3397250"/>
            <a:ext cx="2606274" cy="1375551"/>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4270039" y="3842048"/>
            <a:ext cx="1141869" cy="584776"/>
          </a:xfrm>
          <a:prstGeom prst="rect">
            <a:avLst/>
          </a:prstGeom>
          <a:noFill/>
        </p:spPr>
        <p:txBody>
          <a:bodyPr wrap="square" rtlCol="0">
            <a:spAutoFit/>
          </a:bodyPr>
          <a:lstStyle/>
          <a:p>
            <a:pPr algn="ctr"/>
            <a:r>
              <a:rPr lang="nl-NL" sz="3200" i="1" dirty="0"/>
              <a:t>A</a:t>
            </a:r>
            <a:endParaRPr lang="nl-NL" sz="3200" i="1" dirty="0" smtClean="0"/>
          </a:p>
        </p:txBody>
      </p:sp>
      <p:sp>
        <p:nvSpPr>
          <p:cNvPr id="21" name="Rectangle 20"/>
          <p:cNvSpPr/>
          <p:nvPr/>
        </p:nvSpPr>
        <p:spPr>
          <a:xfrm>
            <a:off x="5019274" y="3397249"/>
            <a:ext cx="2553101" cy="1364081"/>
          </a:xfrm>
          <a:prstGeom prst="rect">
            <a:avLst/>
          </a:prstGeom>
          <a:noFill/>
          <a:ln w="381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8" name="TextBox 37"/>
          <p:cNvSpPr txBox="1"/>
          <p:nvPr/>
        </p:nvSpPr>
        <p:spPr>
          <a:xfrm>
            <a:off x="6346467" y="3396258"/>
            <a:ext cx="637954" cy="461665"/>
          </a:xfrm>
          <a:prstGeom prst="rect">
            <a:avLst/>
          </a:prstGeom>
          <a:noFill/>
        </p:spPr>
        <p:txBody>
          <a:bodyPr wrap="square" rtlCol="0">
            <a:spAutoFit/>
          </a:bodyPr>
          <a:lstStyle/>
          <a:p>
            <a:pPr algn="ctr"/>
            <a:r>
              <a:rPr lang="nl-NL" sz="2400" i="1" dirty="0" smtClean="0"/>
              <a:t>2</a:t>
            </a:r>
          </a:p>
        </p:txBody>
      </p:sp>
      <p:sp>
        <p:nvSpPr>
          <p:cNvPr id="39" name="TextBox 38"/>
          <p:cNvSpPr txBox="1"/>
          <p:nvPr/>
        </p:nvSpPr>
        <p:spPr>
          <a:xfrm>
            <a:off x="6353029" y="3845829"/>
            <a:ext cx="637954" cy="461665"/>
          </a:xfrm>
          <a:prstGeom prst="rect">
            <a:avLst/>
          </a:prstGeom>
          <a:noFill/>
        </p:spPr>
        <p:txBody>
          <a:bodyPr wrap="square" rtlCol="0">
            <a:spAutoFit/>
          </a:bodyPr>
          <a:lstStyle/>
          <a:p>
            <a:pPr algn="ctr"/>
            <a:r>
              <a:rPr lang="nl-NL" sz="2400" i="1" dirty="0" smtClean="0"/>
              <a:t>2</a:t>
            </a:r>
          </a:p>
        </p:txBody>
      </p:sp>
      <p:sp>
        <p:nvSpPr>
          <p:cNvPr id="40" name="TextBox 39"/>
          <p:cNvSpPr txBox="1"/>
          <p:nvPr/>
        </p:nvSpPr>
        <p:spPr>
          <a:xfrm>
            <a:off x="6949717" y="4264013"/>
            <a:ext cx="637954" cy="461665"/>
          </a:xfrm>
          <a:prstGeom prst="rect">
            <a:avLst/>
          </a:prstGeom>
          <a:noFill/>
        </p:spPr>
        <p:txBody>
          <a:bodyPr wrap="square" rtlCol="0">
            <a:spAutoFit/>
          </a:bodyPr>
          <a:lstStyle/>
          <a:p>
            <a:pPr algn="ctr"/>
            <a:r>
              <a:rPr lang="nl-NL" sz="2400" i="1" dirty="0" smtClean="0"/>
              <a:t>2</a:t>
            </a:r>
          </a:p>
        </p:txBody>
      </p:sp>
      <p:sp>
        <p:nvSpPr>
          <p:cNvPr id="41" name="TextBox 40"/>
          <p:cNvSpPr txBox="1"/>
          <p:nvPr/>
        </p:nvSpPr>
        <p:spPr>
          <a:xfrm>
            <a:off x="6368325" y="4264013"/>
            <a:ext cx="637954" cy="461665"/>
          </a:xfrm>
          <a:prstGeom prst="rect">
            <a:avLst/>
          </a:prstGeom>
          <a:noFill/>
        </p:spPr>
        <p:txBody>
          <a:bodyPr wrap="square" rtlCol="0">
            <a:spAutoFit/>
          </a:bodyPr>
          <a:lstStyle/>
          <a:p>
            <a:pPr algn="ctr"/>
            <a:r>
              <a:rPr lang="nl-NL" sz="2400" i="1" dirty="0" smtClean="0"/>
              <a:t>2</a:t>
            </a:r>
          </a:p>
        </p:txBody>
      </p:sp>
      <p:sp>
        <p:nvSpPr>
          <p:cNvPr id="42" name="TextBox 41"/>
          <p:cNvSpPr txBox="1"/>
          <p:nvPr/>
        </p:nvSpPr>
        <p:spPr>
          <a:xfrm>
            <a:off x="1254125" y="5495494"/>
            <a:ext cx="7429500" cy="707886"/>
          </a:xfrm>
          <a:prstGeom prst="rect">
            <a:avLst/>
          </a:prstGeom>
          <a:noFill/>
        </p:spPr>
        <p:txBody>
          <a:bodyPr wrap="square" rtlCol="0">
            <a:spAutoFit/>
          </a:bodyPr>
          <a:lstStyle/>
          <a:p>
            <a:pPr algn="ctr"/>
            <a:r>
              <a:rPr lang="nl-NL" sz="4000" b="1" i="1" dirty="0" err="1" smtClean="0"/>
              <a:t>Edge</a:t>
            </a:r>
            <a:r>
              <a:rPr lang="nl-NL" sz="4000" b="1" i="1" dirty="0" smtClean="0"/>
              <a:t> suspiciousness </a:t>
            </a:r>
            <a:r>
              <a:rPr lang="nl-NL" sz="4000" dirty="0" smtClean="0"/>
              <a:t>of (A,B) = 22</a:t>
            </a:r>
          </a:p>
        </p:txBody>
      </p:sp>
      <p:sp>
        <p:nvSpPr>
          <p:cNvPr id="48" name="TextBox 47"/>
          <p:cNvSpPr txBox="1"/>
          <p:nvPr/>
        </p:nvSpPr>
        <p:spPr>
          <a:xfrm>
            <a:off x="6918546" y="3844241"/>
            <a:ext cx="637954" cy="461665"/>
          </a:xfrm>
          <a:prstGeom prst="rect">
            <a:avLst/>
          </a:prstGeom>
          <a:noFill/>
        </p:spPr>
        <p:txBody>
          <a:bodyPr wrap="square" rtlCol="0">
            <a:spAutoFit/>
          </a:bodyPr>
          <a:lstStyle/>
          <a:p>
            <a:pPr algn="ctr"/>
            <a:r>
              <a:rPr lang="nl-NL" sz="2400" i="1" dirty="0" smtClean="0"/>
              <a:t>2</a:t>
            </a:r>
          </a:p>
        </p:txBody>
      </p:sp>
      <p:sp>
        <p:nvSpPr>
          <p:cNvPr id="49" name="TextBox 48"/>
          <p:cNvSpPr txBox="1"/>
          <p:nvPr/>
        </p:nvSpPr>
        <p:spPr>
          <a:xfrm>
            <a:off x="6936796" y="3409564"/>
            <a:ext cx="637954" cy="461665"/>
          </a:xfrm>
          <a:prstGeom prst="rect">
            <a:avLst/>
          </a:prstGeom>
          <a:noFill/>
        </p:spPr>
        <p:txBody>
          <a:bodyPr wrap="square" rtlCol="0">
            <a:spAutoFit/>
          </a:bodyPr>
          <a:lstStyle/>
          <a:p>
            <a:pPr algn="ctr"/>
            <a:r>
              <a:rPr lang="nl-NL" sz="2400" i="1" dirty="0" smtClean="0"/>
              <a:t>2</a:t>
            </a:r>
          </a:p>
        </p:txBody>
      </p:sp>
      <p:sp>
        <p:nvSpPr>
          <p:cNvPr id="50" name="TextBox 49"/>
          <p:cNvSpPr txBox="1"/>
          <p:nvPr/>
        </p:nvSpPr>
        <p:spPr>
          <a:xfrm>
            <a:off x="5142996" y="3422276"/>
            <a:ext cx="637954" cy="461665"/>
          </a:xfrm>
          <a:prstGeom prst="rect">
            <a:avLst/>
          </a:prstGeom>
          <a:noFill/>
        </p:spPr>
        <p:txBody>
          <a:bodyPr wrap="square" rtlCol="0">
            <a:spAutoFit/>
          </a:bodyPr>
          <a:lstStyle/>
          <a:p>
            <a:pPr algn="ctr"/>
            <a:r>
              <a:rPr lang="nl-NL" sz="2400" i="1" dirty="0" smtClean="0"/>
              <a:t>2</a:t>
            </a:r>
          </a:p>
        </p:txBody>
      </p:sp>
      <p:sp>
        <p:nvSpPr>
          <p:cNvPr id="51" name="TextBox 50"/>
          <p:cNvSpPr txBox="1"/>
          <p:nvPr/>
        </p:nvSpPr>
        <p:spPr>
          <a:xfrm>
            <a:off x="5149558" y="3871847"/>
            <a:ext cx="637954" cy="461665"/>
          </a:xfrm>
          <a:prstGeom prst="rect">
            <a:avLst/>
          </a:prstGeom>
          <a:noFill/>
        </p:spPr>
        <p:txBody>
          <a:bodyPr wrap="square" rtlCol="0">
            <a:spAutoFit/>
          </a:bodyPr>
          <a:lstStyle/>
          <a:p>
            <a:pPr algn="ctr"/>
            <a:r>
              <a:rPr lang="nl-NL" sz="2400" i="1" dirty="0" smtClean="0"/>
              <a:t>2</a:t>
            </a:r>
          </a:p>
        </p:txBody>
      </p:sp>
      <p:sp>
        <p:nvSpPr>
          <p:cNvPr id="52" name="TextBox 51"/>
          <p:cNvSpPr txBox="1"/>
          <p:nvPr/>
        </p:nvSpPr>
        <p:spPr>
          <a:xfrm>
            <a:off x="5762121" y="4274156"/>
            <a:ext cx="637954" cy="461665"/>
          </a:xfrm>
          <a:prstGeom prst="rect">
            <a:avLst/>
          </a:prstGeom>
          <a:noFill/>
        </p:spPr>
        <p:txBody>
          <a:bodyPr wrap="square" rtlCol="0">
            <a:spAutoFit/>
          </a:bodyPr>
          <a:lstStyle/>
          <a:p>
            <a:pPr algn="ctr"/>
            <a:r>
              <a:rPr lang="nl-NL" sz="2400" i="1" dirty="0" smtClean="0"/>
              <a:t>2</a:t>
            </a:r>
          </a:p>
        </p:txBody>
      </p:sp>
      <p:sp>
        <p:nvSpPr>
          <p:cNvPr id="53" name="TextBox 52"/>
          <p:cNvSpPr txBox="1"/>
          <p:nvPr/>
        </p:nvSpPr>
        <p:spPr>
          <a:xfrm>
            <a:off x="5164854" y="4290031"/>
            <a:ext cx="637954" cy="461665"/>
          </a:xfrm>
          <a:prstGeom prst="rect">
            <a:avLst/>
          </a:prstGeom>
          <a:noFill/>
        </p:spPr>
        <p:txBody>
          <a:bodyPr wrap="square" rtlCol="0">
            <a:spAutoFit/>
          </a:bodyPr>
          <a:lstStyle/>
          <a:p>
            <a:pPr algn="ctr"/>
            <a:r>
              <a:rPr lang="nl-NL" sz="2400" i="1" dirty="0" smtClean="0"/>
              <a:t>2</a:t>
            </a:r>
          </a:p>
        </p:txBody>
      </p:sp>
      <p:sp>
        <p:nvSpPr>
          <p:cNvPr id="55" name="TextBox 54"/>
          <p:cNvSpPr txBox="1"/>
          <p:nvPr/>
        </p:nvSpPr>
        <p:spPr>
          <a:xfrm>
            <a:off x="5749200" y="3419707"/>
            <a:ext cx="637954" cy="461665"/>
          </a:xfrm>
          <a:prstGeom prst="rect">
            <a:avLst/>
          </a:prstGeom>
          <a:noFill/>
        </p:spPr>
        <p:txBody>
          <a:bodyPr wrap="square" rtlCol="0">
            <a:spAutoFit/>
          </a:bodyPr>
          <a:lstStyle/>
          <a:p>
            <a:pPr algn="ctr"/>
            <a:r>
              <a:rPr lang="nl-NL" sz="2400" i="1" dirty="0" smtClean="0"/>
              <a:t>2</a:t>
            </a:r>
          </a:p>
        </p:txBody>
      </p:sp>
    </p:spTree>
    <p:extLst>
      <p:ext uri="{BB962C8B-B14F-4D97-AF65-F5344CB8AC3E}">
        <p14:creationId xmlns:p14="http://schemas.microsoft.com/office/powerpoint/2010/main" val="31058233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132446" y="333856"/>
            <a:ext cx="6676077" cy="1015663"/>
          </a:xfrm>
          <a:prstGeom prst="rect">
            <a:avLst/>
          </a:prstGeom>
          <a:noFill/>
        </p:spPr>
        <p:txBody>
          <a:bodyPr wrap="none" rtlCol="0">
            <a:spAutoFit/>
          </a:bodyPr>
          <a:lstStyle/>
          <a:p>
            <a:r>
              <a:rPr lang="en-US" sz="6000" b="1" dirty="0" smtClean="0">
                <a:solidFill>
                  <a:schemeClr val="tx2"/>
                </a:solidFill>
              </a:rPr>
              <a:t>Total suspiciousness </a:t>
            </a:r>
            <a:endParaRPr lang="en-US" sz="6000" b="1" dirty="0">
              <a:solidFill>
                <a:schemeClr val="tx2"/>
              </a:solidFill>
            </a:endParaRPr>
          </a:p>
        </p:txBody>
      </p:sp>
      <p:pic>
        <p:nvPicPr>
          <p:cNvPr id="6" name="Picture 12" descr="SCS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94334" y="179986"/>
            <a:ext cx="1990725" cy="4762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14910"/>
            <a:ext cx="1375569" cy="369332"/>
          </a:xfrm>
          <a:prstGeom prst="rect">
            <a:avLst/>
          </a:prstGeom>
          <a:noFill/>
        </p:spPr>
        <p:txBody>
          <a:bodyPr wrap="none" rtlCol="0">
            <a:spAutoFit/>
          </a:bodyPr>
          <a:lstStyle/>
          <a:p>
            <a:r>
              <a:rPr lang="en-US" dirty="0" smtClean="0"/>
              <a:t>Introduction</a:t>
            </a:r>
            <a:endParaRPr lang="en-US" dirty="0"/>
          </a:p>
        </p:txBody>
      </p:sp>
      <p:sp>
        <p:nvSpPr>
          <p:cNvPr id="8" name="TextBox 7"/>
          <p:cNvSpPr txBox="1"/>
          <p:nvPr/>
        </p:nvSpPr>
        <p:spPr>
          <a:xfrm>
            <a:off x="2096471" y="-13958"/>
            <a:ext cx="954483" cy="369332"/>
          </a:xfrm>
          <a:prstGeom prst="rect">
            <a:avLst/>
          </a:prstGeom>
          <a:noFill/>
        </p:spPr>
        <p:txBody>
          <a:bodyPr wrap="none" rtlCol="0">
            <a:spAutoFit/>
          </a:bodyPr>
          <a:lstStyle/>
          <a:p>
            <a:r>
              <a:rPr lang="en-US" b="1" dirty="0" smtClean="0">
                <a:solidFill>
                  <a:srgbClr val="C00000"/>
                </a:solidFill>
              </a:rPr>
              <a:t>Method</a:t>
            </a:r>
            <a:endParaRPr lang="en-US" b="1" dirty="0">
              <a:solidFill>
                <a:srgbClr val="C00000"/>
              </a:solidFill>
            </a:endParaRPr>
          </a:p>
        </p:txBody>
      </p:sp>
      <p:sp>
        <p:nvSpPr>
          <p:cNvPr id="9" name="TextBox 8"/>
          <p:cNvSpPr txBox="1"/>
          <p:nvPr/>
        </p:nvSpPr>
        <p:spPr>
          <a:xfrm>
            <a:off x="3666530" y="-13006"/>
            <a:ext cx="1352743" cy="369332"/>
          </a:xfrm>
          <a:prstGeom prst="rect">
            <a:avLst/>
          </a:prstGeom>
          <a:noFill/>
        </p:spPr>
        <p:txBody>
          <a:bodyPr wrap="none" rtlCol="0">
            <a:spAutoFit/>
          </a:bodyPr>
          <a:lstStyle/>
          <a:p>
            <a:r>
              <a:rPr lang="en-US" dirty="0" smtClean="0"/>
              <a:t>Experiments</a:t>
            </a:r>
            <a:endParaRPr lang="en-US" dirty="0"/>
          </a:p>
        </p:txBody>
      </p:sp>
      <p:sp>
        <p:nvSpPr>
          <p:cNvPr id="10" name="TextBox 9"/>
          <p:cNvSpPr txBox="1"/>
          <p:nvPr/>
        </p:nvSpPr>
        <p:spPr>
          <a:xfrm>
            <a:off x="5645342" y="-12054"/>
            <a:ext cx="1210588" cy="369332"/>
          </a:xfrm>
          <a:prstGeom prst="rect">
            <a:avLst/>
          </a:prstGeom>
          <a:noFill/>
        </p:spPr>
        <p:txBody>
          <a:bodyPr wrap="none" rtlCol="0">
            <a:spAutoFit/>
          </a:bodyPr>
          <a:lstStyle/>
          <a:p>
            <a:r>
              <a:rPr lang="en-US" dirty="0" smtClean="0"/>
              <a:t>Conclusion</a:t>
            </a:r>
            <a:endParaRPr lang="en-US" dirty="0"/>
          </a:p>
        </p:txBody>
      </p:sp>
      <p:cxnSp>
        <p:nvCxnSpPr>
          <p:cNvPr id="11" name="Straight Connector 10"/>
          <p:cNvCxnSpPr/>
          <p:nvPr/>
        </p:nvCxnSpPr>
        <p:spPr>
          <a:xfrm>
            <a:off x="0" y="317351"/>
            <a:ext cx="685593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413000" y="2003479"/>
            <a:ext cx="5159375" cy="2757851"/>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63245" y="3166417"/>
            <a:ext cx="3503285" cy="461665"/>
          </a:xfrm>
          <a:prstGeom prst="rect">
            <a:avLst/>
          </a:prstGeom>
          <a:noFill/>
        </p:spPr>
        <p:txBody>
          <a:bodyPr wrap="square" rtlCol="0">
            <a:spAutoFit/>
          </a:bodyPr>
          <a:lstStyle/>
          <a:p>
            <a:pPr algn="ctr"/>
            <a:r>
              <a:rPr lang="nl-NL" sz="2400" b="1" dirty="0" smtClean="0"/>
              <a:t>Users</a:t>
            </a:r>
          </a:p>
        </p:txBody>
      </p:sp>
      <p:sp>
        <p:nvSpPr>
          <p:cNvPr id="15" name="TextBox 14"/>
          <p:cNvSpPr txBox="1"/>
          <p:nvPr/>
        </p:nvSpPr>
        <p:spPr>
          <a:xfrm>
            <a:off x="3267630" y="1541814"/>
            <a:ext cx="3503285" cy="461665"/>
          </a:xfrm>
          <a:prstGeom prst="rect">
            <a:avLst/>
          </a:prstGeom>
          <a:noFill/>
        </p:spPr>
        <p:txBody>
          <a:bodyPr wrap="square" rtlCol="0">
            <a:spAutoFit/>
          </a:bodyPr>
          <a:lstStyle/>
          <a:p>
            <a:pPr algn="ctr"/>
            <a:r>
              <a:rPr lang="nl-NL" sz="2400" b="1" dirty="0" err="1" smtClean="0"/>
              <a:t>Products</a:t>
            </a:r>
            <a:endParaRPr lang="nl-NL" sz="2400" b="1" dirty="0" smtClean="0"/>
          </a:p>
        </p:txBody>
      </p:sp>
      <p:sp>
        <p:nvSpPr>
          <p:cNvPr id="16" name="TextBox 15"/>
          <p:cNvSpPr txBox="1"/>
          <p:nvPr/>
        </p:nvSpPr>
        <p:spPr>
          <a:xfrm>
            <a:off x="5880864" y="3000286"/>
            <a:ext cx="1141869" cy="461665"/>
          </a:xfrm>
          <a:prstGeom prst="rect">
            <a:avLst/>
          </a:prstGeom>
          <a:noFill/>
        </p:spPr>
        <p:txBody>
          <a:bodyPr wrap="square" rtlCol="0">
            <a:spAutoFit/>
          </a:bodyPr>
          <a:lstStyle/>
          <a:p>
            <a:pPr algn="ctr"/>
            <a:r>
              <a:rPr lang="nl-NL" sz="2400" i="1" dirty="0" smtClean="0"/>
              <a:t>B</a:t>
            </a:r>
          </a:p>
        </p:txBody>
      </p:sp>
      <p:sp>
        <p:nvSpPr>
          <p:cNvPr id="17" name="Rectangle 16"/>
          <p:cNvSpPr/>
          <p:nvPr/>
        </p:nvSpPr>
        <p:spPr>
          <a:xfrm>
            <a:off x="5019273" y="3381375"/>
            <a:ext cx="2521352" cy="1379955"/>
          </a:xfrm>
          <a:prstGeom prst="rect">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2413000" y="3397250"/>
            <a:ext cx="2606274" cy="1375551"/>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4270039" y="3842048"/>
            <a:ext cx="1141869" cy="461665"/>
          </a:xfrm>
          <a:prstGeom prst="rect">
            <a:avLst/>
          </a:prstGeom>
          <a:noFill/>
        </p:spPr>
        <p:txBody>
          <a:bodyPr wrap="square" rtlCol="0">
            <a:spAutoFit/>
          </a:bodyPr>
          <a:lstStyle/>
          <a:p>
            <a:pPr algn="ctr"/>
            <a:r>
              <a:rPr lang="nl-NL" sz="2400" i="1" dirty="0"/>
              <a:t>A</a:t>
            </a:r>
            <a:endParaRPr lang="nl-NL" sz="2400" i="1" dirty="0" smtClean="0"/>
          </a:p>
        </p:txBody>
      </p:sp>
      <p:sp>
        <p:nvSpPr>
          <p:cNvPr id="21" name="Rectangle 20"/>
          <p:cNvSpPr/>
          <p:nvPr/>
        </p:nvSpPr>
        <p:spPr>
          <a:xfrm>
            <a:off x="5019274" y="3397249"/>
            <a:ext cx="2934101" cy="1805325"/>
          </a:xfrm>
          <a:prstGeom prst="rect">
            <a:avLst/>
          </a:prstGeom>
          <a:noFill/>
          <a:ln w="381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2" name="TextBox 21"/>
          <p:cNvSpPr txBox="1"/>
          <p:nvPr/>
        </p:nvSpPr>
        <p:spPr>
          <a:xfrm>
            <a:off x="163245" y="5962844"/>
            <a:ext cx="8821814" cy="707886"/>
          </a:xfrm>
          <a:prstGeom prst="rect">
            <a:avLst/>
          </a:prstGeom>
          <a:noFill/>
        </p:spPr>
        <p:txBody>
          <a:bodyPr wrap="square" rtlCol="0">
            <a:spAutoFit/>
          </a:bodyPr>
          <a:lstStyle/>
          <a:p>
            <a:pPr lvl="1"/>
            <a:r>
              <a:rPr lang="en-US" sz="4000" b="1" i="1" dirty="0" smtClean="0"/>
              <a:t>f(A,B)</a:t>
            </a:r>
            <a:r>
              <a:rPr lang="en-US" sz="4000" i="1" dirty="0" smtClean="0"/>
              <a:t> </a:t>
            </a:r>
            <a:r>
              <a:rPr lang="en-US" sz="4000" dirty="0" smtClean="0"/>
              <a:t>= (edge </a:t>
            </a:r>
            <a:r>
              <a:rPr lang="en-US" sz="4000" dirty="0" err="1" smtClean="0"/>
              <a:t>susp</a:t>
            </a:r>
            <a:r>
              <a:rPr lang="en-US" sz="4000" dirty="0" smtClean="0"/>
              <a:t>.) + (node </a:t>
            </a:r>
            <a:r>
              <a:rPr lang="en-US" sz="4000" dirty="0" err="1" smtClean="0"/>
              <a:t>susp</a:t>
            </a:r>
            <a:r>
              <a:rPr lang="en-US" sz="4000" dirty="0" smtClean="0"/>
              <a:t>.)</a:t>
            </a:r>
            <a:endParaRPr lang="en-US" sz="4000" dirty="0"/>
          </a:p>
        </p:txBody>
      </p:sp>
      <p:sp>
        <p:nvSpPr>
          <p:cNvPr id="23" name="TextBox 22"/>
          <p:cNvSpPr txBox="1"/>
          <p:nvPr/>
        </p:nvSpPr>
        <p:spPr>
          <a:xfrm>
            <a:off x="7211357" y="1998330"/>
            <a:ext cx="1141869" cy="461665"/>
          </a:xfrm>
          <a:prstGeom prst="rect">
            <a:avLst/>
          </a:prstGeom>
          <a:noFill/>
        </p:spPr>
        <p:txBody>
          <a:bodyPr wrap="square" rtlCol="0">
            <a:spAutoFit/>
          </a:bodyPr>
          <a:lstStyle/>
          <a:p>
            <a:pPr algn="ctr"/>
            <a:r>
              <a:rPr lang="nl-NL" sz="2400" i="1" dirty="0" smtClean="0"/>
              <a:t>0</a:t>
            </a:r>
          </a:p>
        </p:txBody>
      </p:sp>
      <p:sp>
        <p:nvSpPr>
          <p:cNvPr id="24" name="TextBox 23"/>
          <p:cNvSpPr txBox="1"/>
          <p:nvPr/>
        </p:nvSpPr>
        <p:spPr>
          <a:xfrm>
            <a:off x="7211357" y="2381562"/>
            <a:ext cx="1141869" cy="461665"/>
          </a:xfrm>
          <a:prstGeom prst="rect">
            <a:avLst/>
          </a:prstGeom>
          <a:noFill/>
        </p:spPr>
        <p:txBody>
          <a:bodyPr wrap="square" rtlCol="0">
            <a:spAutoFit/>
          </a:bodyPr>
          <a:lstStyle/>
          <a:p>
            <a:pPr algn="ctr"/>
            <a:r>
              <a:rPr lang="nl-NL" sz="2400" i="1" dirty="0" smtClean="0"/>
              <a:t>0</a:t>
            </a:r>
          </a:p>
        </p:txBody>
      </p:sp>
      <p:sp>
        <p:nvSpPr>
          <p:cNvPr id="25" name="TextBox 24"/>
          <p:cNvSpPr txBox="1"/>
          <p:nvPr/>
        </p:nvSpPr>
        <p:spPr>
          <a:xfrm>
            <a:off x="7211357" y="2769453"/>
            <a:ext cx="1141869" cy="461665"/>
          </a:xfrm>
          <a:prstGeom prst="rect">
            <a:avLst/>
          </a:prstGeom>
          <a:noFill/>
        </p:spPr>
        <p:txBody>
          <a:bodyPr wrap="square" rtlCol="0">
            <a:spAutoFit/>
          </a:bodyPr>
          <a:lstStyle/>
          <a:p>
            <a:pPr algn="ctr"/>
            <a:r>
              <a:rPr lang="nl-NL" sz="2400" i="1" dirty="0" smtClean="0"/>
              <a:t>1</a:t>
            </a:r>
          </a:p>
        </p:txBody>
      </p:sp>
      <p:sp>
        <p:nvSpPr>
          <p:cNvPr id="26" name="TextBox 25"/>
          <p:cNvSpPr txBox="1"/>
          <p:nvPr/>
        </p:nvSpPr>
        <p:spPr>
          <a:xfrm>
            <a:off x="7195482" y="3398451"/>
            <a:ext cx="1141869" cy="461665"/>
          </a:xfrm>
          <a:prstGeom prst="rect">
            <a:avLst/>
          </a:prstGeom>
          <a:noFill/>
        </p:spPr>
        <p:txBody>
          <a:bodyPr wrap="square" rtlCol="0">
            <a:spAutoFit/>
          </a:bodyPr>
          <a:lstStyle/>
          <a:p>
            <a:pPr algn="ctr"/>
            <a:r>
              <a:rPr lang="nl-NL" sz="2400" i="1" dirty="0" smtClean="0"/>
              <a:t>2</a:t>
            </a:r>
          </a:p>
        </p:txBody>
      </p:sp>
      <p:sp>
        <p:nvSpPr>
          <p:cNvPr id="27" name="TextBox 26"/>
          <p:cNvSpPr txBox="1"/>
          <p:nvPr/>
        </p:nvSpPr>
        <p:spPr>
          <a:xfrm>
            <a:off x="7195482" y="3829308"/>
            <a:ext cx="1141869" cy="461665"/>
          </a:xfrm>
          <a:prstGeom prst="rect">
            <a:avLst/>
          </a:prstGeom>
          <a:noFill/>
        </p:spPr>
        <p:txBody>
          <a:bodyPr wrap="square" rtlCol="0">
            <a:spAutoFit/>
          </a:bodyPr>
          <a:lstStyle/>
          <a:p>
            <a:pPr algn="ctr"/>
            <a:r>
              <a:rPr lang="nl-NL" sz="2400" i="1" dirty="0" smtClean="0"/>
              <a:t>2</a:t>
            </a:r>
          </a:p>
        </p:txBody>
      </p:sp>
      <p:sp>
        <p:nvSpPr>
          <p:cNvPr id="28" name="TextBox 27"/>
          <p:cNvSpPr txBox="1"/>
          <p:nvPr/>
        </p:nvSpPr>
        <p:spPr>
          <a:xfrm>
            <a:off x="7195482" y="4248949"/>
            <a:ext cx="1141869" cy="461665"/>
          </a:xfrm>
          <a:prstGeom prst="rect">
            <a:avLst/>
          </a:prstGeom>
          <a:noFill/>
        </p:spPr>
        <p:txBody>
          <a:bodyPr wrap="square" rtlCol="0">
            <a:spAutoFit/>
          </a:bodyPr>
          <a:lstStyle/>
          <a:p>
            <a:pPr algn="ctr"/>
            <a:r>
              <a:rPr lang="nl-NL" sz="2400" i="1" dirty="0" smtClean="0"/>
              <a:t>2</a:t>
            </a:r>
          </a:p>
        </p:txBody>
      </p:sp>
      <p:sp>
        <p:nvSpPr>
          <p:cNvPr id="29" name="TextBox 28"/>
          <p:cNvSpPr txBox="1"/>
          <p:nvPr/>
        </p:nvSpPr>
        <p:spPr>
          <a:xfrm>
            <a:off x="2413001" y="4704264"/>
            <a:ext cx="637954" cy="461665"/>
          </a:xfrm>
          <a:prstGeom prst="rect">
            <a:avLst/>
          </a:prstGeom>
          <a:noFill/>
        </p:spPr>
        <p:txBody>
          <a:bodyPr wrap="square" rtlCol="0">
            <a:spAutoFit/>
          </a:bodyPr>
          <a:lstStyle/>
          <a:p>
            <a:pPr algn="ctr"/>
            <a:r>
              <a:rPr lang="nl-NL" sz="2400" i="1" dirty="0" smtClean="0"/>
              <a:t>1</a:t>
            </a:r>
          </a:p>
        </p:txBody>
      </p:sp>
      <p:sp>
        <p:nvSpPr>
          <p:cNvPr id="30" name="TextBox 29"/>
          <p:cNvSpPr txBox="1"/>
          <p:nvPr/>
        </p:nvSpPr>
        <p:spPr>
          <a:xfrm>
            <a:off x="3012701" y="4699980"/>
            <a:ext cx="637954" cy="461665"/>
          </a:xfrm>
          <a:prstGeom prst="rect">
            <a:avLst/>
          </a:prstGeom>
          <a:noFill/>
        </p:spPr>
        <p:txBody>
          <a:bodyPr wrap="square" rtlCol="0">
            <a:spAutoFit/>
          </a:bodyPr>
          <a:lstStyle/>
          <a:p>
            <a:pPr algn="ctr"/>
            <a:r>
              <a:rPr lang="nl-NL" sz="2400" i="1" dirty="0" smtClean="0"/>
              <a:t>1</a:t>
            </a:r>
          </a:p>
        </p:txBody>
      </p:sp>
      <p:sp>
        <p:nvSpPr>
          <p:cNvPr id="31" name="TextBox 30"/>
          <p:cNvSpPr txBox="1"/>
          <p:nvPr/>
        </p:nvSpPr>
        <p:spPr>
          <a:xfrm>
            <a:off x="3738960" y="4720343"/>
            <a:ext cx="637954" cy="461665"/>
          </a:xfrm>
          <a:prstGeom prst="rect">
            <a:avLst/>
          </a:prstGeom>
          <a:noFill/>
        </p:spPr>
        <p:txBody>
          <a:bodyPr wrap="square" rtlCol="0">
            <a:spAutoFit/>
          </a:bodyPr>
          <a:lstStyle/>
          <a:p>
            <a:pPr algn="ctr"/>
            <a:r>
              <a:rPr lang="nl-NL" sz="2400" i="1" dirty="0" smtClean="0"/>
              <a:t>1</a:t>
            </a:r>
          </a:p>
        </p:txBody>
      </p:sp>
      <p:sp>
        <p:nvSpPr>
          <p:cNvPr id="32" name="TextBox 31"/>
          <p:cNvSpPr txBox="1"/>
          <p:nvPr/>
        </p:nvSpPr>
        <p:spPr>
          <a:xfrm>
            <a:off x="4338660" y="4716059"/>
            <a:ext cx="637954" cy="461665"/>
          </a:xfrm>
          <a:prstGeom prst="rect">
            <a:avLst/>
          </a:prstGeom>
          <a:noFill/>
        </p:spPr>
        <p:txBody>
          <a:bodyPr wrap="square" rtlCol="0">
            <a:spAutoFit/>
          </a:bodyPr>
          <a:lstStyle/>
          <a:p>
            <a:pPr algn="ctr"/>
            <a:r>
              <a:rPr lang="nl-NL" sz="2400" i="1" dirty="0" smtClean="0"/>
              <a:t>1</a:t>
            </a:r>
          </a:p>
        </p:txBody>
      </p:sp>
      <p:sp>
        <p:nvSpPr>
          <p:cNvPr id="33" name="TextBox 32"/>
          <p:cNvSpPr txBox="1"/>
          <p:nvPr/>
        </p:nvSpPr>
        <p:spPr>
          <a:xfrm>
            <a:off x="5027012" y="4724831"/>
            <a:ext cx="637954" cy="461665"/>
          </a:xfrm>
          <a:prstGeom prst="rect">
            <a:avLst/>
          </a:prstGeom>
          <a:noFill/>
        </p:spPr>
        <p:txBody>
          <a:bodyPr wrap="square" rtlCol="0">
            <a:spAutoFit/>
          </a:bodyPr>
          <a:lstStyle/>
          <a:p>
            <a:pPr algn="ctr"/>
            <a:r>
              <a:rPr lang="nl-NL" sz="2400" i="1" dirty="0" smtClean="0"/>
              <a:t>1</a:t>
            </a:r>
          </a:p>
        </p:txBody>
      </p:sp>
      <p:sp>
        <p:nvSpPr>
          <p:cNvPr id="34" name="TextBox 33"/>
          <p:cNvSpPr txBox="1"/>
          <p:nvPr/>
        </p:nvSpPr>
        <p:spPr>
          <a:xfrm>
            <a:off x="5626712" y="4720547"/>
            <a:ext cx="637954" cy="461665"/>
          </a:xfrm>
          <a:prstGeom prst="rect">
            <a:avLst/>
          </a:prstGeom>
          <a:noFill/>
        </p:spPr>
        <p:txBody>
          <a:bodyPr wrap="square" rtlCol="0">
            <a:spAutoFit/>
          </a:bodyPr>
          <a:lstStyle/>
          <a:p>
            <a:pPr algn="ctr"/>
            <a:r>
              <a:rPr lang="nl-NL" sz="2400" i="1" dirty="0" smtClean="0"/>
              <a:t>1</a:t>
            </a:r>
          </a:p>
        </p:txBody>
      </p:sp>
      <p:sp>
        <p:nvSpPr>
          <p:cNvPr id="35" name="TextBox 34"/>
          <p:cNvSpPr txBox="1"/>
          <p:nvPr/>
        </p:nvSpPr>
        <p:spPr>
          <a:xfrm>
            <a:off x="6352971" y="4740910"/>
            <a:ext cx="637954" cy="461665"/>
          </a:xfrm>
          <a:prstGeom prst="rect">
            <a:avLst/>
          </a:prstGeom>
          <a:noFill/>
        </p:spPr>
        <p:txBody>
          <a:bodyPr wrap="square" rtlCol="0">
            <a:spAutoFit/>
          </a:bodyPr>
          <a:lstStyle/>
          <a:p>
            <a:pPr algn="ctr"/>
            <a:r>
              <a:rPr lang="nl-NL" sz="2400" i="1" dirty="0" smtClean="0"/>
              <a:t>1</a:t>
            </a:r>
          </a:p>
        </p:txBody>
      </p:sp>
      <p:sp>
        <p:nvSpPr>
          <p:cNvPr id="36" name="TextBox 35"/>
          <p:cNvSpPr txBox="1"/>
          <p:nvPr/>
        </p:nvSpPr>
        <p:spPr>
          <a:xfrm>
            <a:off x="6952671" y="4736626"/>
            <a:ext cx="637954" cy="461665"/>
          </a:xfrm>
          <a:prstGeom prst="rect">
            <a:avLst/>
          </a:prstGeom>
          <a:noFill/>
        </p:spPr>
        <p:txBody>
          <a:bodyPr wrap="square" rtlCol="0">
            <a:spAutoFit/>
          </a:bodyPr>
          <a:lstStyle/>
          <a:p>
            <a:pPr algn="ctr"/>
            <a:r>
              <a:rPr lang="nl-NL" sz="2400" i="1" dirty="0" smtClean="0"/>
              <a:t>1</a:t>
            </a:r>
          </a:p>
        </p:txBody>
      </p:sp>
      <p:sp>
        <p:nvSpPr>
          <p:cNvPr id="42" name="TextBox 41"/>
          <p:cNvSpPr txBox="1"/>
          <p:nvPr/>
        </p:nvSpPr>
        <p:spPr>
          <a:xfrm>
            <a:off x="5685502" y="5161645"/>
            <a:ext cx="2731064" cy="707886"/>
          </a:xfrm>
          <a:prstGeom prst="rect">
            <a:avLst/>
          </a:prstGeom>
          <a:noFill/>
        </p:spPr>
        <p:txBody>
          <a:bodyPr wrap="square" rtlCol="0">
            <a:spAutoFit/>
          </a:bodyPr>
          <a:lstStyle/>
          <a:p>
            <a:pPr algn="ctr"/>
            <a:r>
              <a:rPr lang="nl-NL" sz="4000" i="1" dirty="0" smtClean="0">
                <a:solidFill>
                  <a:srgbClr val="000090"/>
                </a:solidFill>
              </a:rPr>
              <a:t>f(A,B) = 32</a:t>
            </a:r>
          </a:p>
        </p:txBody>
      </p:sp>
      <p:sp>
        <p:nvSpPr>
          <p:cNvPr id="44" name="TextBox 43"/>
          <p:cNvSpPr txBox="1"/>
          <p:nvPr/>
        </p:nvSpPr>
        <p:spPr>
          <a:xfrm>
            <a:off x="6346467" y="3396258"/>
            <a:ext cx="637954" cy="461665"/>
          </a:xfrm>
          <a:prstGeom prst="rect">
            <a:avLst/>
          </a:prstGeom>
          <a:noFill/>
        </p:spPr>
        <p:txBody>
          <a:bodyPr wrap="square" rtlCol="0">
            <a:spAutoFit/>
          </a:bodyPr>
          <a:lstStyle/>
          <a:p>
            <a:pPr algn="ctr"/>
            <a:r>
              <a:rPr lang="nl-NL" sz="2400" i="1" dirty="0" smtClean="0"/>
              <a:t>2</a:t>
            </a:r>
          </a:p>
        </p:txBody>
      </p:sp>
      <p:sp>
        <p:nvSpPr>
          <p:cNvPr id="48" name="TextBox 47"/>
          <p:cNvSpPr txBox="1"/>
          <p:nvPr/>
        </p:nvSpPr>
        <p:spPr>
          <a:xfrm>
            <a:off x="6353029" y="3845829"/>
            <a:ext cx="637954" cy="461665"/>
          </a:xfrm>
          <a:prstGeom prst="rect">
            <a:avLst/>
          </a:prstGeom>
          <a:noFill/>
        </p:spPr>
        <p:txBody>
          <a:bodyPr wrap="square" rtlCol="0">
            <a:spAutoFit/>
          </a:bodyPr>
          <a:lstStyle/>
          <a:p>
            <a:pPr algn="ctr"/>
            <a:r>
              <a:rPr lang="nl-NL" sz="2400" i="1" dirty="0" smtClean="0"/>
              <a:t>2</a:t>
            </a:r>
          </a:p>
        </p:txBody>
      </p:sp>
      <p:sp>
        <p:nvSpPr>
          <p:cNvPr id="49" name="TextBox 48"/>
          <p:cNvSpPr txBox="1"/>
          <p:nvPr/>
        </p:nvSpPr>
        <p:spPr>
          <a:xfrm>
            <a:off x="6949717" y="4264013"/>
            <a:ext cx="637954" cy="461665"/>
          </a:xfrm>
          <a:prstGeom prst="rect">
            <a:avLst/>
          </a:prstGeom>
          <a:noFill/>
        </p:spPr>
        <p:txBody>
          <a:bodyPr wrap="square" rtlCol="0">
            <a:spAutoFit/>
          </a:bodyPr>
          <a:lstStyle/>
          <a:p>
            <a:pPr algn="ctr"/>
            <a:r>
              <a:rPr lang="nl-NL" sz="2400" i="1" dirty="0" smtClean="0"/>
              <a:t>2</a:t>
            </a:r>
          </a:p>
        </p:txBody>
      </p:sp>
      <p:sp>
        <p:nvSpPr>
          <p:cNvPr id="50" name="TextBox 49"/>
          <p:cNvSpPr txBox="1"/>
          <p:nvPr/>
        </p:nvSpPr>
        <p:spPr>
          <a:xfrm>
            <a:off x="6368325" y="4264013"/>
            <a:ext cx="637954" cy="461665"/>
          </a:xfrm>
          <a:prstGeom prst="rect">
            <a:avLst/>
          </a:prstGeom>
          <a:noFill/>
        </p:spPr>
        <p:txBody>
          <a:bodyPr wrap="square" rtlCol="0">
            <a:spAutoFit/>
          </a:bodyPr>
          <a:lstStyle/>
          <a:p>
            <a:pPr algn="ctr"/>
            <a:r>
              <a:rPr lang="nl-NL" sz="2400" i="1" dirty="0" smtClean="0"/>
              <a:t>2</a:t>
            </a:r>
          </a:p>
        </p:txBody>
      </p:sp>
      <p:sp>
        <p:nvSpPr>
          <p:cNvPr id="51" name="TextBox 50"/>
          <p:cNvSpPr txBox="1"/>
          <p:nvPr/>
        </p:nvSpPr>
        <p:spPr>
          <a:xfrm>
            <a:off x="6918546" y="3844241"/>
            <a:ext cx="637954" cy="461665"/>
          </a:xfrm>
          <a:prstGeom prst="rect">
            <a:avLst/>
          </a:prstGeom>
          <a:noFill/>
        </p:spPr>
        <p:txBody>
          <a:bodyPr wrap="square" rtlCol="0">
            <a:spAutoFit/>
          </a:bodyPr>
          <a:lstStyle/>
          <a:p>
            <a:pPr algn="ctr"/>
            <a:r>
              <a:rPr lang="nl-NL" sz="2400" i="1" dirty="0" smtClean="0"/>
              <a:t>2</a:t>
            </a:r>
          </a:p>
        </p:txBody>
      </p:sp>
      <p:sp>
        <p:nvSpPr>
          <p:cNvPr id="52" name="TextBox 51"/>
          <p:cNvSpPr txBox="1"/>
          <p:nvPr/>
        </p:nvSpPr>
        <p:spPr>
          <a:xfrm>
            <a:off x="6936796" y="3409564"/>
            <a:ext cx="637954" cy="461665"/>
          </a:xfrm>
          <a:prstGeom prst="rect">
            <a:avLst/>
          </a:prstGeom>
          <a:noFill/>
        </p:spPr>
        <p:txBody>
          <a:bodyPr wrap="square" rtlCol="0">
            <a:spAutoFit/>
          </a:bodyPr>
          <a:lstStyle/>
          <a:p>
            <a:pPr algn="ctr"/>
            <a:r>
              <a:rPr lang="nl-NL" sz="2400" i="1" dirty="0" smtClean="0"/>
              <a:t>2</a:t>
            </a:r>
          </a:p>
        </p:txBody>
      </p:sp>
      <p:sp>
        <p:nvSpPr>
          <p:cNvPr id="53" name="TextBox 52"/>
          <p:cNvSpPr txBox="1"/>
          <p:nvPr/>
        </p:nvSpPr>
        <p:spPr>
          <a:xfrm>
            <a:off x="5142996" y="3422276"/>
            <a:ext cx="637954" cy="461665"/>
          </a:xfrm>
          <a:prstGeom prst="rect">
            <a:avLst/>
          </a:prstGeom>
          <a:noFill/>
        </p:spPr>
        <p:txBody>
          <a:bodyPr wrap="square" rtlCol="0">
            <a:spAutoFit/>
          </a:bodyPr>
          <a:lstStyle/>
          <a:p>
            <a:pPr algn="ctr"/>
            <a:r>
              <a:rPr lang="nl-NL" sz="2400" i="1" dirty="0" smtClean="0"/>
              <a:t>2</a:t>
            </a:r>
          </a:p>
        </p:txBody>
      </p:sp>
      <p:sp>
        <p:nvSpPr>
          <p:cNvPr id="54" name="TextBox 53"/>
          <p:cNvSpPr txBox="1"/>
          <p:nvPr/>
        </p:nvSpPr>
        <p:spPr>
          <a:xfrm>
            <a:off x="5149558" y="3871847"/>
            <a:ext cx="637954" cy="461665"/>
          </a:xfrm>
          <a:prstGeom prst="rect">
            <a:avLst/>
          </a:prstGeom>
          <a:noFill/>
        </p:spPr>
        <p:txBody>
          <a:bodyPr wrap="square" rtlCol="0">
            <a:spAutoFit/>
          </a:bodyPr>
          <a:lstStyle/>
          <a:p>
            <a:pPr algn="ctr"/>
            <a:r>
              <a:rPr lang="nl-NL" sz="2400" i="1" dirty="0" smtClean="0"/>
              <a:t>2</a:t>
            </a:r>
          </a:p>
        </p:txBody>
      </p:sp>
      <p:sp>
        <p:nvSpPr>
          <p:cNvPr id="55" name="TextBox 54"/>
          <p:cNvSpPr txBox="1"/>
          <p:nvPr/>
        </p:nvSpPr>
        <p:spPr>
          <a:xfrm>
            <a:off x="5762121" y="4274156"/>
            <a:ext cx="637954" cy="461665"/>
          </a:xfrm>
          <a:prstGeom prst="rect">
            <a:avLst/>
          </a:prstGeom>
          <a:noFill/>
        </p:spPr>
        <p:txBody>
          <a:bodyPr wrap="square" rtlCol="0">
            <a:spAutoFit/>
          </a:bodyPr>
          <a:lstStyle/>
          <a:p>
            <a:pPr algn="ctr"/>
            <a:r>
              <a:rPr lang="nl-NL" sz="2400" i="1" dirty="0" smtClean="0"/>
              <a:t>2</a:t>
            </a:r>
          </a:p>
        </p:txBody>
      </p:sp>
      <p:sp>
        <p:nvSpPr>
          <p:cNvPr id="56" name="TextBox 55"/>
          <p:cNvSpPr txBox="1"/>
          <p:nvPr/>
        </p:nvSpPr>
        <p:spPr>
          <a:xfrm>
            <a:off x="5164854" y="4290031"/>
            <a:ext cx="637954" cy="461665"/>
          </a:xfrm>
          <a:prstGeom prst="rect">
            <a:avLst/>
          </a:prstGeom>
          <a:noFill/>
        </p:spPr>
        <p:txBody>
          <a:bodyPr wrap="square" rtlCol="0">
            <a:spAutoFit/>
          </a:bodyPr>
          <a:lstStyle/>
          <a:p>
            <a:pPr algn="ctr"/>
            <a:r>
              <a:rPr lang="nl-NL" sz="2400" i="1" dirty="0" smtClean="0"/>
              <a:t>2</a:t>
            </a:r>
          </a:p>
        </p:txBody>
      </p:sp>
      <p:sp>
        <p:nvSpPr>
          <p:cNvPr id="57" name="TextBox 56"/>
          <p:cNvSpPr txBox="1"/>
          <p:nvPr/>
        </p:nvSpPr>
        <p:spPr>
          <a:xfrm>
            <a:off x="5749200" y="3419707"/>
            <a:ext cx="637954" cy="461665"/>
          </a:xfrm>
          <a:prstGeom prst="rect">
            <a:avLst/>
          </a:prstGeom>
          <a:noFill/>
        </p:spPr>
        <p:txBody>
          <a:bodyPr wrap="square" rtlCol="0">
            <a:spAutoFit/>
          </a:bodyPr>
          <a:lstStyle/>
          <a:p>
            <a:pPr algn="ctr"/>
            <a:r>
              <a:rPr lang="nl-NL" sz="2400" i="1" dirty="0" smtClean="0"/>
              <a:t>2</a:t>
            </a:r>
          </a:p>
        </p:txBody>
      </p:sp>
    </p:spTree>
    <p:extLst>
      <p:ext uri="{BB962C8B-B14F-4D97-AF65-F5344CB8AC3E}">
        <p14:creationId xmlns:p14="http://schemas.microsoft.com/office/powerpoint/2010/main" val="40209858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132446" y="333856"/>
            <a:ext cx="5876203" cy="1015663"/>
          </a:xfrm>
          <a:prstGeom prst="rect">
            <a:avLst/>
          </a:prstGeom>
          <a:noFill/>
        </p:spPr>
        <p:txBody>
          <a:bodyPr wrap="none" rtlCol="0">
            <a:spAutoFit/>
          </a:bodyPr>
          <a:lstStyle/>
          <a:p>
            <a:r>
              <a:rPr lang="en-US" sz="6000" b="1" dirty="0" smtClean="0">
                <a:solidFill>
                  <a:schemeClr val="tx2"/>
                </a:solidFill>
              </a:rPr>
              <a:t>Greedy Algorithm</a:t>
            </a:r>
            <a:endParaRPr lang="en-US" sz="6000" b="1" dirty="0">
              <a:solidFill>
                <a:schemeClr val="tx2"/>
              </a:solidFill>
            </a:endParaRPr>
          </a:p>
        </p:txBody>
      </p:sp>
      <p:pic>
        <p:nvPicPr>
          <p:cNvPr id="6" name="Picture 12" descr="SC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4334" y="179986"/>
            <a:ext cx="1990725" cy="4762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14910"/>
            <a:ext cx="1375569" cy="369332"/>
          </a:xfrm>
          <a:prstGeom prst="rect">
            <a:avLst/>
          </a:prstGeom>
          <a:noFill/>
        </p:spPr>
        <p:txBody>
          <a:bodyPr wrap="none" rtlCol="0">
            <a:spAutoFit/>
          </a:bodyPr>
          <a:lstStyle/>
          <a:p>
            <a:r>
              <a:rPr lang="en-US" dirty="0" smtClean="0"/>
              <a:t>Introduction</a:t>
            </a:r>
            <a:endParaRPr lang="en-US" dirty="0"/>
          </a:p>
        </p:txBody>
      </p:sp>
      <p:sp>
        <p:nvSpPr>
          <p:cNvPr id="8" name="TextBox 7"/>
          <p:cNvSpPr txBox="1"/>
          <p:nvPr/>
        </p:nvSpPr>
        <p:spPr>
          <a:xfrm>
            <a:off x="2096471" y="-13958"/>
            <a:ext cx="954483" cy="369332"/>
          </a:xfrm>
          <a:prstGeom prst="rect">
            <a:avLst/>
          </a:prstGeom>
          <a:noFill/>
        </p:spPr>
        <p:txBody>
          <a:bodyPr wrap="none" rtlCol="0">
            <a:spAutoFit/>
          </a:bodyPr>
          <a:lstStyle/>
          <a:p>
            <a:r>
              <a:rPr lang="en-US" b="1" dirty="0" smtClean="0">
                <a:solidFill>
                  <a:srgbClr val="C00000"/>
                </a:solidFill>
              </a:rPr>
              <a:t>Method</a:t>
            </a:r>
            <a:endParaRPr lang="en-US" b="1" dirty="0">
              <a:solidFill>
                <a:srgbClr val="C00000"/>
              </a:solidFill>
            </a:endParaRPr>
          </a:p>
        </p:txBody>
      </p:sp>
      <p:sp>
        <p:nvSpPr>
          <p:cNvPr id="9" name="TextBox 8"/>
          <p:cNvSpPr txBox="1"/>
          <p:nvPr/>
        </p:nvSpPr>
        <p:spPr>
          <a:xfrm>
            <a:off x="3666530" y="-13006"/>
            <a:ext cx="1352743" cy="369332"/>
          </a:xfrm>
          <a:prstGeom prst="rect">
            <a:avLst/>
          </a:prstGeom>
          <a:noFill/>
        </p:spPr>
        <p:txBody>
          <a:bodyPr wrap="none" rtlCol="0">
            <a:spAutoFit/>
          </a:bodyPr>
          <a:lstStyle/>
          <a:p>
            <a:r>
              <a:rPr lang="en-US" dirty="0" smtClean="0"/>
              <a:t>Experiments</a:t>
            </a:r>
            <a:endParaRPr lang="en-US" dirty="0"/>
          </a:p>
        </p:txBody>
      </p:sp>
      <p:sp>
        <p:nvSpPr>
          <p:cNvPr id="10" name="TextBox 9"/>
          <p:cNvSpPr txBox="1"/>
          <p:nvPr/>
        </p:nvSpPr>
        <p:spPr>
          <a:xfrm>
            <a:off x="5645342" y="-12054"/>
            <a:ext cx="1210588" cy="369332"/>
          </a:xfrm>
          <a:prstGeom prst="rect">
            <a:avLst/>
          </a:prstGeom>
          <a:noFill/>
        </p:spPr>
        <p:txBody>
          <a:bodyPr wrap="none" rtlCol="0">
            <a:spAutoFit/>
          </a:bodyPr>
          <a:lstStyle/>
          <a:p>
            <a:r>
              <a:rPr lang="en-US" dirty="0" smtClean="0"/>
              <a:t>Conclusion</a:t>
            </a:r>
            <a:endParaRPr lang="en-US" dirty="0"/>
          </a:p>
        </p:txBody>
      </p:sp>
      <p:cxnSp>
        <p:nvCxnSpPr>
          <p:cNvPr id="11" name="Straight Connector 10"/>
          <p:cNvCxnSpPr/>
          <p:nvPr/>
        </p:nvCxnSpPr>
        <p:spPr>
          <a:xfrm>
            <a:off x="0" y="317351"/>
            <a:ext cx="685593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413000" y="2003479"/>
            <a:ext cx="5159375" cy="2757851"/>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31495" y="3166417"/>
            <a:ext cx="3503285" cy="584776"/>
          </a:xfrm>
          <a:prstGeom prst="rect">
            <a:avLst/>
          </a:prstGeom>
          <a:noFill/>
        </p:spPr>
        <p:txBody>
          <a:bodyPr wrap="square" rtlCol="0">
            <a:spAutoFit/>
          </a:bodyPr>
          <a:lstStyle/>
          <a:p>
            <a:pPr algn="ctr"/>
            <a:r>
              <a:rPr lang="nl-NL" sz="3200" b="1" dirty="0" smtClean="0"/>
              <a:t>Users</a:t>
            </a:r>
          </a:p>
        </p:txBody>
      </p:sp>
      <p:sp>
        <p:nvSpPr>
          <p:cNvPr id="14" name="TextBox 13"/>
          <p:cNvSpPr txBox="1"/>
          <p:nvPr/>
        </p:nvSpPr>
        <p:spPr>
          <a:xfrm>
            <a:off x="3267630" y="1478314"/>
            <a:ext cx="3503285" cy="584776"/>
          </a:xfrm>
          <a:prstGeom prst="rect">
            <a:avLst/>
          </a:prstGeom>
          <a:noFill/>
        </p:spPr>
        <p:txBody>
          <a:bodyPr wrap="square" rtlCol="0">
            <a:spAutoFit/>
          </a:bodyPr>
          <a:lstStyle/>
          <a:p>
            <a:pPr algn="ctr"/>
            <a:r>
              <a:rPr lang="nl-NL" sz="3200" b="1" dirty="0" err="1" smtClean="0"/>
              <a:t>Products</a:t>
            </a:r>
            <a:endParaRPr lang="nl-NL" sz="3200" b="1" dirty="0" smtClean="0"/>
          </a:p>
        </p:txBody>
      </p:sp>
      <p:sp>
        <p:nvSpPr>
          <p:cNvPr id="15" name="TextBox 14"/>
          <p:cNvSpPr txBox="1"/>
          <p:nvPr/>
        </p:nvSpPr>
        <p:spPr>
          <a:xfrm>
            <a:off x="4609794" y="1951647"/>
            <a:ext cx="1141869" cy="584776"/>
          </a:xfrm>
          <a:prstGeom prst="rect">
            <a:avLst/>
          </a:prstGeom>
          <a:noFill/>
        </p:spPr>
        <p:txBody>
          <a:bodyPr wrap="square" rtlCol="0">
            <a:spAutoFit/>
          </a:bodyPr>
          <a:lstStyle/>
          <a:p>
            <a:pPr algn="ctr"/>
            <a:r>
              <a:rPr lang="nl-NL" sz="3200" b="1" i="1" dirty="0" smtClean="0">
                <a:solidFill>
                  <a:srgbClr val="000090"/>
                </a:solidFill>
              </a:rPr>
              <a:t>B</a:t>
            </a:r>
          </a:p>
        </p:txBody>
      </p:sp>
      <p:sp>
        <p:nvSpPr>
          <p:cNvPr id="16" name="Rectangle 15"/>
          <p:cNvSpPr/>
          <p:nvPr/>
        </p:nvSpPr>
        <p:spPr>
          <a:xfrm>
            <a:off x="5019273" y="3381375"/>
            <a:ext cx="2521352" cy="1379955"/>
          </a:xfrm>
          <a:prstGeom prst="rect">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2413000" y="3397250"/>
            <a:ext cx="2606274" cy="1375551"/>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2125761" y="3191443"/>
            <a:ext cx="1141869" cy="584776"/>
          </a:xfrm>
          <a:prstGeom prst="rect">
            <a:avLst/>
          </a:prstGeom>
          <a:noFill/>
        </p:spPr>
        <p:txBody>
          <a:bodyPr wrap="square" rtlCol="0">
            <a:spAutoFit/>
          </a:bodyPr>
          <a:lstStyle/>
          <a:p>
            <a:pPr algn="ctr"/>
            <a:r>
              <a:rPr lang="nl-NL" sz="3200" b="1" i="1" dirty="0">
                <a:solidFill>
                  <a:srgbClr val="000090"/>
                </a:solidFill>
              </a:rPr>
              <a:t>A</a:t>
            </a:r>
            <a:endParaRPr lang="nl-NL" sz="3200" b="1" i="1" dirty="0" smtClean="0">
              <a:solidFill>
                <a:srgbClr val="000090"/>
              </a:solidFill>
            </a:endParaRPr>
          </a:p>
        </p:txBody>
      </p:sp>
      <p:sp>
        <p:nvSpPr>
          <p:cNvPr id="19" name="Rectangle 18"/>
          <p:cNvSpPr/>
          <p:nvPr/>
        </p:nvSpPr>
        <p:spPr>
          <a:xfrm>
            <a:off x="2413000" y="1993701"/>
            <a:ext cx="5159375" cy="2779100"/>
          </a:xfrm>
          <a:prstGeom prst="rect">
            <a:avLst/>
          </a:prstGeom>
          <a:noFill/>
          <a:ln w="381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20" name="TextBox 19"/>
          <p:cNvSpPr txBox="1"/>
          <p:nvPr/>
        </p:nvSpPr>
        <p:spPr>
          <a:xfrm>
            <a:off x="7211357" y="1998330"/>
            <a:ext cx="1141869" cy="461665"/>
          </a:xfrm>
          <a:prstGeom prst="rect">
            <a:avLst/>
          </a:prstGeom>
          <a:noFill/>
        </p:spPr>
        <p:txBody>
          <a:bodyPr wrap="square" rtlCol="0">
            <a:spAutoFit/>
          </a:bodyPr>
          <a:lstStyle/>
          <a:p>
            <a:pPr algn="ctr"/>
            <a:r>
              <a:rPr lang="nl-NL" sz="2400" i="1" dirty="0" smtClean="0"/>
              <a:t>0</a:t>
            </a:r>
          </a:p>
        </p:txBody>
      </p:sp>
      <p:sp>
        <p:nvSpPr>
          <p:cNvPr id="21" name="TextBox 20"/>
          <p:cNvSpPr txBox="1"/>
          <p:nvPr/>
        </p:nvSpPr>
        <p:spPr>
          <a:xfrm>
            <a:off x="7211357" y="2381562"/>
            <a:ext cx="1141869" cy="461665"/>
          </a:xfrm>
          <a:prstGeom prst="rect">
            <a:avLst/>
          </a:prstGeom>
          <a:noFill/>
        </p:spPr>
        <p:txBody>
          <a:bodyPr wrap="square" rtlCol="0">
            <a:spAutoFit/>
          </a:bodyPr>
          <a:lstStyle/>
          <a:p>
            <a:pPr algn="ctr"/>
            <a:r>
              <a:rPr lang="nl-NL" sz="2400" i="1" dirty="0" smtClean="0"/>
              <a:t>0</a:t>
            </a:r>
          </a:p>
        </p:txBody>
      </p:sp>
      <p:sp>
        <p:nvSpPr>
          <p:cNvPr id="22" name="TextBox 21"/>
          <p:cNvSpPr txBox="1"/>
          <p:nvPr/>
        </p:nvSpPr>
        <p:spPr>
          <a:xfrm>
            <a:off x="7211357" y="2769453"/>
            <a:ext cx="1141869" cy="461665"/>
          </a:xfrm>
          <a:prstGeom prst="rect">
            <a:avLst/>
          </a:prstGeom>
          <a:noFill/>
        </p:spPr>
        <p:txBody>
          <a:bodyPr wrap="square" rtlCol="0">
            <a:spAutoFit/>
          </a:bodyPr>
          <a:lstStyle/>
          <a:p>
            <a:pPr algn="ctr"/>
            <a:r>
              <a:rPr lang="nl-NL" sz="2400" i="1" dirty="0" smtClean="0"/>
              <a:t>1</a:t>
            </a:r>
          </a:p>
        </p:txBody>
      </p:sp>
      <p:sp>
        <p:nvSpPr>
          <p:cNvPr id="23" name="TextBox 22"/>
          <p:cNvSpPr txBox="1"/>
          <p:nvPr/>
        </p:nvSpPr>
        <p:spPr>
          <a:xfrm>
            <a:off x="7195482" y="3398451"/>
            <a:ext cx="1141869" cy="461665"/>
          </a:xfrm>
          <a:prstGeom prst="rect">
            <a:avLst/>
          </a:prstGeom>
          <a:noFill/>
        </p:spPr>
        <p:txBody>
          <a:bodyPr wrap="square" rtlCol="0">
            <a:spAutoFit/>
          </a:bodyPr>
          <a:lstStyle/>
          <a:p>
            <a:pPr algn="ctr"/>
            <a:r>
              <a:rPr lang="nl-NL" sz="2400" i="1" dirty="0" smtClean="0"/>
              <a:t>2</a:t>
            </a:r>
          </a:p>
        </p:txBody>
      </p:sp>
      <p:sp>
        <p:nvSpPr>
          <p:cNvPr id="24" name="TextBox 23"/>
          <p:cNvSpPr txBox="1"/>
          <p:nvPr/>
        </p:nvSpPr>
        <p:spPr>
          <a:xfrm>
            <a:off x="7195482" y="3829308"/>
            <a:ext cx="1141869" cy="461665"/>
          </a:xfrm>
          <a:prstGeom prst="rect">
            <a:avLst/>
          </a:prstGeom>
          <a:noFill/>
        </p:spPr>
        <p:txBody>
          <a:bodyPr wrap="square" rtlCol="0">
            <a:spAutoFit/>
          </a:bodyPr>
          <a:lstStyle/>
          <a:p>
            <a:pPr algn="ctr"/>
            <a:r>
              <a:rPr lang="nl-NL" sz="2400" i="1" dirty="0" smtClean="0"/>
              <a:t>2</a:t>
            </a:r>
          </a:p>
        </p:txBody>
      </p:sp>
      <p:sp>
        <p:nvSpPr>
          <p:cNvPr id="25" name="TextBox 24"/>
          <p:cNvSpPr txBox="1"/>
          <p:nvPr/>
        </p:nvSpPr>
        <p:spPr>
          <a:xfrm>
            <a:off x="7195482" y="4248949"/>
            <a:ext cx="1141869" cy="461665"/>
          </a:xfrm>
          <a:prstGeom prst="rect">
            <a:avLst/>
          </a:prstGeom>
          <a:noFill/>
        </p:spPr>
        <p:txBody>
          <a:bodyPr wrap="square" rtlCol="0">
            <a:spAutoFit/>
          </a:bodyPr>
          <a:lstStyle/>
          <a:p>
            <a:pPr algn="ctr"/>
            <a:r>
              <a:rPr lang="nl-NL" sz="2400" i="1" dirty="0" smtClean="0"/>
              <a:t>2</a:t>
            </a:r>
          </a:p>
        </p:txBody>
      </p:sp>
      <p:sp>
        <p:nvSpPr>
          <p:cNvPr id="26" name="TextBox 25"/>
          <p:cNvSpPr txBox="1"/>
          <p:nvPr/>
        </p:nvSpPr>
        <p:spPr>
          <a:xfrm>
            <a:off x="2413001" y="4704264"/>
            <a:ext cx="637954" cy="461665"/>
          </a:xfrm>
          <a:prstGeom prst="rect">
            <a:avLst/>
          </a:prstGeom>
          <a:noFill/>
        </p:spPr>
        <p:txBody>
          <a:bodyPr wrap="square" rtlCol="0">
            <a:spAutoFit/>
          </a:bodyPr>
          <a:lstStyle/>
          <a:p>
            <a:pPr algn="ctr"/>
            <a:r>
              <a:rPr lang="nl-NL" sz="2400" i="1" dirty="0" smtClean="0"/>
              <a:t>1</a:t>
            </a:r>
          </a:p>
        </p:txBody>
      </p:sp>
      <p:sp>
        <p:nvSpPr>
          <p:cNvPr id="27" name="TextBox 26"/>
          <p:cNvSpPr txBox="1"/>
          <p:nvPr/>
        </p:nvSpPr>
        <p:spPr>
          <a:xfrm>
            <a:off x="3012701" y="4699980"/>
            <a:ext cx="637954" cy="461665"/>
          </a:xfrm>
          <a:prstGeom prst="rect">
            <a:avLst/>
          </a:prstGeom>
          <a:noFill/>
        </p:spPr>
        <p:txBody>
          <a:bodyPr wrap="square" rtlCol="0">
            <a:spAutoFit/>
          </a:bodyPr>
          <a:lstStyle/>
          <a:p>
            <a:pPr algn="ctr"/>
            <a:r>
              <a:rPr lang="nl-NL" sz="2400" i="1" dirty="0" smtClean="0"/>
              <a:t>1</a:t>
            </a:r>
          </a:p>
        </p:txBody>
      </p:sp>
      <p:sp>
        <p:nvSpPr>
          <p:cNvPr id="28" name="TextBox 27"/>
          <p:cNvSpPr txBox="1"/>
          <p:nvPr/>
        </p:nvSpPr>
        <p:spPr>
          <a:xfrm>
            <a:off x="3738960" y="4720343"/>
            <a:ext cx="637954" cy="461665"/>
          </a:xfrm>
          <a:prstGeom prst="rect">
            <a:avLst/>
          </a:prstGeom>
          <a:noFill/>
        </p:spPr>
        <p:txBody>
          <a:bodyPr wrap="square" rtlCol="0">
            <a:spAutoFit/>
          </a:bodyPr>
          <a:lstStyle/>
          <a:p>
            <a:pPr algn="ctr"/>
            <a:r>
              <a:rPr lang="nl-NL" sz="2400" i="1" dirty="0" smtClean="0"/>
              <a:t>1</a:t>
            </a:r>
          </a:p>
        </p:txBody>
      </p:sp>
      <p:sp>
        <p:nvSpPr>
          <p:cNvPr id="29" name="TextBox 28"/>
          <p:cNvSpPr txBox="1"/>
          <p:nvPr/>
        </p:nvSpPr>
        <p:spPr>
          <a:xfrm>
            <a:off x="4338660" y="4716059"/>
            <a:ext cx="637954" cy="461665"/>
          </a:xfrm>
          <a:prstGeom prst="rect">
            <a:avLst/>
          </a:prstGeom>
          <a:noFill/>
        </p:spPr>
        <p:txBody>
          <a:bodyPr wrap="square" rtlCol="0">
            <a:spAutoFit/>
          </a:bodyPr>
          <a:lstStyle/>
          <a:p>
            <a:pPr algn="ctr"/>
            <a:r>
              <a:rPr lang="nl-NL" sz="2400" i="1" dirty="0" smtClean="0"/>
              <a:t>1</a:t>
            </a:r>
          </a:p>
        </p:txBody>
      </p:sp>
      <p:sp>
        <p:nvSpPr>
          <p:cNvPr id="30" name="TextBox 29"/>
          <p:cNvSpPr txBox="1"/>
          <p:nvPr/>
        </p:nvSpPr>
        <p:spPr>
          <a:xfrm>
            <a:off x="5027012" y="4724831"/>
            <a:ext cx="637954" cy="461665"/>
          </a:xfrm>
          <a:prstGeom prst="rect">
            <a:avLst/>
          </a:prstGeom>
          <a:noFill/>
        </p:spPr>
        <p:txBody>
          <a:bodyPr wrap="square" rtlCol="0">
            <a:spAutoFit/>
          </a:bodyPr>
          <a:lstStyle/>
          <a:p>
            <a:pPr algn="ctr"/>
            <a:r>
              <a:rPr lang="nl-NL" sz="2400" i="1" dirty="0" smtClean="0"/>
              <a:t>1</a:t>
            </a:r>
          </a:p>
        </p:txBody>
      </p:sp>
      <p:sp>
        <p:nvSpPr>
          <p:cNvPr id="31" name="TextBox 30"/>
          <p:cNvSpPr txBox="1"/>
          <p:nvPr/>
        </p:nvSpPr>
        <p:spPr>
          <a:xfrm>
            <a:off x="5626712" y="4720547"/>
            <a:ext cx="637954" cy="461665"/>
          </a:xfrm>
          <a:prstGeom prst="rect">
            <a:avLst/>
          </a:prstGeom>
          <a:noFill/>
        </p:spPr>
        <p:txBody>
          <a:bodyPr wrap="square" rtlCol="0">
            <a:spAutoFit/>
          </a:bodyPr>
          <a:lstStyle/>
          <a:p>
            <a:pPr algn="ctr"/>
            <a:r>
              <a:rPr lang="nl-NL" sz="2400" i="1" dirty="0" smtClean="0"/>
              <a:t>1</a:t>
            </a:r>
          </a:p>
        </p:txBody>
      </p:sp>
      <p:sp>
        <p:nvSpPr>
          <p:cNvPr id="32" name="TextBox 31"/>
          <p:cNvSpPr txBox="1"/>
          <p:nvPr/>
        </p:nvSpPr>
        <p:spPr>
          <a:xfrm>
            <a:off x="6352971" y="4740910"/>
            <a:ext cx="637954" cy="461665"/>
          </a:xfrm>
          <a:prstGeom prst="rect">
            <a:avLst/>
          </a:prstGeom>
          <a:noFill/>
        </p:spPr>
        <p:txBody>
          <a:bodyPr wrap="square" rtlCol="0">
            <a:spAutoFit/>
          </a:bodyPr>
          <a:lstStyle/>
          <a:p>
            <a:pPr algn="ctr"/>
            <a:r>
              <a:rPr lang="nl-NL" sz="2400" i="1" dirty="0" smtClean="0"/>
              <a:t>1</a:t>
            </a:r>
          </a:p>
        </p:txBody>
      </p:sp>
      <p:sp>
        <p:nvSpPr>
          <p:cNvPr id="33" name="TextBox 32"/>
          <p:cNvSpPr txBox="1"/>
          <p:nvPr/>
        </p:nvSpPr>
        <p:spPr>
          <a:xfrm>
            <a:off x="6952671" y="4736626"/>
            <a:ext cx="637954" cy="461665"/>
          </a:xfrm>
          <a:prstGeom prst="rect">
            <a:avLst/>
          </a:prstGeom>
          <a:noFill/>
        </p:spPr>
        <p:txBody>
          <a:bodyPr wrap="square" rtlCol="0">
            <a:spAutoFit/>
          </a:bodyPr>
          <a:lstStyle/>
          <a:p>
            <a:pPr algn="ctr"/>
            <a:r>
              <a:rPr lang="nl-NL" sz="2400" i="1" dirty="0" smtClean="0"/>
              <a:t>1</a:t>
            </a:r>
          </a:p>
        </p:txBody>
      </p:sp>
      <p:sp>
        <p:nvSpPr>
          <p:cNvPr id="34" name="TextBox 33"/>
          <p:cNvSpPr txBox="1"/>
          <p:nvPr/>
        </p:nvSpPr>
        <p:spPr>
          <a:xfrm>
            <a:off x="6346467" y="3396258"/>
            <a:ext cx="637954" cy="461665"/>
          </a:xfrm>
          <a:prstGeom prst="rect">
            <a:avLst/>
          </a:prstGeom>
          <a:noFill/>
        </p:spPr>
        <p:txBody>
          <a:bodyPr wrap="square" rtlCol="0">
            <a:spAutoFit/>
          </a:bodyPr>
          <a:lstStyle/>
          <a:p>
            <a:pPr algn="ctr"/>
            <a:r>
              <a:rPr lang="nl-NL" sz="2400" i="1" dirty="0" smtClean="0"/>
              <a:t>2</a:t>
            </a:r>
          </a:p>
        </p:txBody>
      </p:sp>
      <p:sp>
        <p:nvSpPr>
          <p:cNvPr id="35" name="TextBox 34"/>
          <p:cNvSpPr txBox="1"/>
          <p:nvPr/>
        </p:nvSpPr>
        <p:spPr>
          <a:xfrm>
            <a:off x="6353029" y="3845829"/>
            <a:ext cx="637954" cy="461665"/>
          </a:xfrm>
          <a:prstGeom prst="rect">
            <a:avLst/>
          </a:prstGeom>
          <a:noFill/>
        </p:spPr>
        <p:txBody>
          <a:bodyPr wrap="square" rtlCol="0">
            <a:spAutoFit/>
          </a:bodyPr>
          <a:lstStyle/>
          <a:p>
            <a:pPr algn="ctr"/>
            <a:r>
              <a:rPr lang="nl-NL" sz="2400" i="1" dirty="0" smtClean="0"/>
              <a:t>2</a:t>
            </a:r>
          </a:p>
        </p:txBody>
      </p:sp>
      <p:sp>
        <p:nvSpPr>
          <p:cNvPr id="36" name="TextBox 35"/>
          <p:cNvSpPr txBox="1"/>
          <p:nvPr/>
        </p:nvSpPr>
        <p:spPr>
          <a:xfrm>
            <a:off x="6949717" y="4264013"/>
            <a:ext cx="637954" cy="461665"/>
          </a:xfrm>
          <a:prstGeom prst="rect">
            <a:avLst/>
          </a:prstGeom>
          <a:noFill/>
        </p:spPr>
        <p:txBody>
          <a:bodyPr wrap="square" rtlCol="0">
            <a:spAutoFit/>
          </a:bodyPr>
          <a:lstStyle/>
          <a:p>
            <a:pPr algn="ctr"/>
            <a:r>
              <a:rPr lang="nl-NL" sz="2400" i="1" dirty="0" smtClean="0"/>
              <a:t>2</a:t>
            </a:r>
          </a:p>
        </p:txBody>
      </p:sp>
      <p:sp>
        <p:nvSpPr>
          <p:cNvPr id="37" name="TextBox 36"/>
          <p:cNvSpPr txBox="1"/>
          <p:nvPr/>
        </p:nvSpPr>
        <p:spPr>
          <a:xfrm>
            <a:off x="6368325" y="4264013"/>
            <a:ext cx="637954" cy="461665"/>
          </a:xfrm>
          <a:prstGeom prst="rect">
            <a:avLst/>
          </a:prstGeom>
          <a:noFill/>
        </p:spPr>
        <p:txBody>
          <a:bodyPr wrap="square" rtlCol="0">
            <a:spAutoFit/>
          </a:bodyPr>
          <a:lstStyle/>
          <a:p>
            <a:pPr algn="ctr"/>
            <a:r>
              <a:rPr lang="nl-NL" sz="2400" i="1" dirty="0" smtClean="0"/>
              <a:t>2</a:t>
            </a:r>
          </a:p>
        </p:txBody>
      </p:sp>
      <p:sp>
        <p:nvSpPr>
          <p:cNvPr id="38" name="TextBox 37"/>
          <p:cNvSpPr txBox="1"/>
          <p:nvPr/>
        </p:nvSpPr>
        <p:spPr>
          <a:xfrm>
            <a:off x="6918546" y="3844241"/>
            <a:ext cx="637954" cy="461665"/>
          </a:xfrm>
          <a:prstGeom prst="rect">
            <a:avLst/>
          </a:prstGeom>
          <a:noFill/>
        </p:spPr>
        <p:txBody>
          <a:bodyPr wrap="square" rtlCol="0">
            <a:spAutoFit/>
          </a:bodyPr>
          <a:lstStyle/>
          <a:p>
            <a:pPr algn="ctr"/>
            <a:r>
              <a:rPr lang="nl-NL" sz="2400" i="1" dirty="0" smtClean="0"/>
              <a:t>2</a:t>
            </a:r>
          </a:p>
        </p:txBody>
      </p:sp>
      <p:sp>
        <p:nvSpPr>
          <p:cNvPr id="39" name="TextBox 38"/>
          <p:cNvSpPr txBox="1"/>
          <p:nvPr/>
        </p:nvSpPr>
        <p:spPr>
          <a:xfrm>
            <a:off x="6936796" y="3409564"/>
            <a:ext cx="637954" cy="461665"/>
          </a:xfrm>
          <a:prstGeom prst="rect">
            <a:avLst/>
          </a:prstGeom>
          <a:noFill/>
        </p:spPr>
        <p:txBody>
          <a:bodyPr wrap="square" rtlCol="0">
            <a:spAutoFit/>
          </a:bodyPr>
          <a:lstStyle/>
          <a:p>
            <a:pPr algn="ctr"/>
            <a:r>
              <a:rPr lang="nl-NL" sz="2400" i="1" dirty="0" smtClean="0"/>
              <a:t>2</a:t>
            </a:r>
          </a:p>
        </p:txBody>
      </p:sp>
      <p:sp>
        <p:nvSpPr>
          <p:cNvPr id="40" name="TextBox 39"/>
          <p:cNvSpPr txBox="1"/>
          <p:nvPr/>
        </p:nvSpPr>
        <p:spPr>
          <a:xfrm>
            <a:off x="5142996" y="3422276"/>
            <a:ext cx="637954" cy="461665"/>
          </a:xfrm>
          <a:prstGeom prst="rect">
            <a:avLst/>
          </a:prstGeom>
          <a:noFill/>
        </p:spPr>
        <p:txBody>
          <a:bodyPr wrap="square" rtlCol="0">
            <a:spAutoFit/>
          </a:bodyPr>
          <a:lstStyle/>
          <a:p>
            <a:pPr algn="ctr"/>
            <a:r>
              <a:rPr lang="nl-NL" sz="2400" i="1" dirty="0" smtClean="0"/>
              <a:t>2</a:t>
            </a:r>
          </a:p>
        </p:txBody>
      </p:sp>
      <p:sp>
        <p:nvSpPr>
          <p:cNvPr id="41" name="TextBox 40"/>
          <p:cNvSpPr txBox="1"/>
          <p:nvPr/>
        </p:nvSpPr>
        <p:spPr>
          <a:xfrm>
            <a:off x="5149558" y="3871847"/>
            <a:ext cx="637954" cy="461665"/>
          </a:xfrm>
          <a:prstGeom prst="rect">
            <a:avLst/>
          </a:prstGeom>
          <a:noFill/>
        </p:spPr>
        <p:txBody>
          <a:bodyPr wrap="square" rtlCol="0">
            <a:spAutoFit/>
          </a:bodyPr>
          <a:lstStyle/>
          <a:p>
            <a:pPr algn="ctr"/>
            <a:r>
              <a:rPr lang="nl-NL" sz="2400" i="1" dirty="0" smtClean="0"/>
              <a:t>2</a:t>
            </a:r>
          </a:p>
        </p:txBody>
      </p:sp>
      <p:sp>
        <p:nvSpPr>
          <p:cNvPr id="42" name="TextBox 41"/>
          <p:cNvSpPr txBox="1"/>
          <p:nvPr/>
        </p:nvSpPr>
        <p:spPr>
          <a:xfrm>
            <a:off x="5762121" y="4274156"/>
            <a:ext cx="637954" cy="461665"/>
          </a:xfrm>
          <a:prstGeom prst="rect">
            <a:avLst/>
          </a:prstGeom>
          <a:noFill/>
        </p:spPr>
        <p:txBody>
          <a:bodyPr wrap="square" rtlCol="0">
            <a:spAutoFit/>
          </a:bodyPr>
          <a:lstStyle/>
          <a:p>
            <a:pPr algn="ctr"/>
            <a:r>
              <a:rPr lang="nl-NL" sz="2400" i="1" dirty="0" smtClean="0"/>
              <a:t>2</a:t>
            </a:r>
          </a:p>
        </p:txBody>
      </p:sp>
      <p:sp>
        <p:nvSpPr>
          <p:cNvPr id="43" name="TextBox 42"/>
          <p:cNvSpPr txBox="1"/>
          <p:nvPr/>
        </p:nvSpPr>
        <p:spPr>
          <a:xfrm>
            <a:off x="5164854" y="4290031"/>
            <a:ext cx="637954" cy="461665"/>
          </a:xfrm>
          <a:prstGeom prst="rect">
            <a:avLst/>
          </a:prstGeom>
          <a:noFill/>
        </p:spPr>
        <p:txBody>
          <a:bodyPr wrap="square" rtlCol="0">
            <a:spAutoFit/>
          </a:bodyPr>
          <a:lstStyle/>
          <a:p>
            <a:pPr algn="ctr"/>
            <a:r>
              <a:rPr lang="nl-NL" sz="2400" i="1" dirty="0" smtClean="0"/>
              <a:t>2</a:t>
            </a:r>
          </a:p>
        </p:txBody>
      </p:sp>
      <p:sp>
        <p:nvSpPr>
          <p:cNvPr id="44" name="TextBox 43"/>
          <p:cNvSpPr txBox="1"/>
          <p:nvPr/>
        </p:nvSpPr>
        <p:spPr>
          <a:xfrm>
            <a:off x="5749200" y="3419707"/>
            <a:ext cx="637954" cy="461665"/>
          </a:xfrm>
          <a:prstGeom prst="rect">
            <a:avLst/>
          </a:prstGeom>
          <a:noFill/>
        </p:spPr>
        <p:txBody>
          <a:bodyPr wrap="square" rtlCol="0">
            <a:spAutoFit/>
          </a:bodyPr>
          <a:lstStyle/>
          <a:p>
            <a:pPr algn="ctr"/>
            <a:r>
              <a:rPr lang="nl-NL" sz="2400" i="1" dirty="0" smtClean="0"/>
              <a:t>2</a:t>
            </a:r>
          </a:p>
        </p:txBody>
      </p:sp>
      <p:graphicFrame>
        <p:nvGraphicFramePr>
          <p:cNvPr id="45" name="Object 44"/>
          <p:cNvGraphicFramePr>
            <a:graphicFrameLocks noChangeAspect="1"/>
          </p:cNvGraphicFramePr>
          <p:nvPr>
            <p:extLst>
              <p:ext uri="{D42A27DB-BD31-4B8C-83A1-F6EECF244321}">
                <p14:modId xmlns:p14="http://schemas.microsoft.com/office/powerpoint/2010/main" val="692543072"/>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1028" name="Equation" r:id="rId4" imgW="114300" imgH="165100" progId="Equation.3">
                  <p:embed/>
                </p:oleObj>
              </mc:Choice>
              <mc:Fallback>
                <p:oleObj name="Equation" r:id="rId4" imgW="114300" imgH="165100" progId="Equation.3">
                  <p:embed/>
                  <p:pic>
                    <p:nvPicPr>
                      <p:cNvPr id="0" name=""/>
                      <p:cNvPicPr/>
                      <p:nvPr/>
                    </p:nvPicPr>
                    <p:blipFill>
                      <a:blip r:embed="rId5"/>
                      <a:stretch>
                        <a:fillRect/>
                      </a:stretch>
                    </p:blipFill>
                    <p:spPr>
                      <a:xfrm>
                        <a:off x="4514850" y="3346450"/>
                        <a:ext cx="114300" cy="165100"/>
                      </a:xfrm>
                      <a:prstGeom prst="rect">
                        <a:avLst/>
                      </a:prstGeom>
                    </p:spPr>
                  </p:pic>
                </p:oleObj>
              </mc:Fallback>
            </mc:AlternateContent>
          </a:graphicData>
        </a:graphic>
      </p:graphicFrame>
      <p:pic>
        <p:nvPicPr>
          <p:cNvPr id="46" name="Picture 45"/>
          <p:cNvPicPr>
            <a:picLocks noChangeAspect="1"/>
          </p:cNvPicPr>
          <p:nvPr/>
        </p:nvPicPr>
        <p:blipFill>
          <a:blip r:embed="rId6"/>
          <a:stretch>
            <a:fillRect/>
          </a:stretch>
        </p:blipFill>
        <p:spPr>
          <a:xfrm>
            <a:off x="4267200" y="3225800"/>
            <a:ext cx="609600" cy="393700"/>
          </a:xfrm>
          <a:prstGeom prst="rect">
            <a:avLst/>
          </a:prstGeom>
        </p:spPr>
      </p:pic>
      <p:pic>
        <p:nvPicPr>
          <p:cNvPr id="47" name="Picture 46"/>
          <p:cNvPicPr>
            <a:picLocks noChangeAspect="1"/>
          </p:cNvPicPr>
          <p:nvPr/>
        </p:nvPicPr>
        <p:blipFill>
          <a:blip r:embed="rId6"/>
          <a:stretch>
            <a:fillRect/>
          </a:stretch>
        </p:blipFill>
        <p:spPr>
          <a:xfrm>
            <a:off x="4267200" y="3225800"/>
            <a:ext cx="609600" cy="393700"/>
          </a:xfrm>
          <a:prstGeom prst="rect">
            <a:avLst/>
          </a:prstGeom>
        </p:spPr>
      </p:pic>
      <p:sp>
        <p:nvSpPr>
          <p:cNvPr id="84" name="TextBox 83"/>
          <p:cNvSpPr txBox="1"/>
          <p:nvPr/>
        </p:nvSpPr>
        <p:spPr>
          <a:xfrm>
            <a:off x="396875" y="5803888"/>
            <a:ext cx="8588184" cy="707886"/>
          </a:xfrm>
          <a:prstGeom prst="rect">
            <a:avLst/>
          </a:prstGeom>
          <a:noFill/>
        </p:spPr>
        <p:txBody>
          <a:bodyPr wrap="square" rtlCol="0">
            <a:spAutoFit/>
          </a:bodyPr>
          <a:lstStyle/>
          <a:p>
            <a:pPr lvl="1"/>
            <a:r>
              <a:rPr lang="en-US" sz="4000" dirty="0" smtClean="0"/>
              <a:t>Start with A, B as all users / products </a:t>
            </a:r>
            <a:endParaRPr lang="en-US" sz="4000" dirty="0"/>
          </a:p>
        </p:txBody>
      </p:sp>
    </p:spTree>
    <p:extLst>
      <p:ext uri="{BB962C8B-B14F-4D97-AF65-F5344CB8AC3E}">
        <p14:creationId xmlns:p14="http://schemas.microsoft.com/office/powerpoint/2010/main" val="35513087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132446" y="333856"/>
            <a:ext cx="5876203" cy="1015663"/>
          </a:xfrm>
          <a:prstGeom prst="rect">
            <a:avLst/>
          </a:prstGeom>
          <a:noFill/>
        </p:spPr>
        <p:txBody>
          <a:bodyPr wrap="none" rtlCol="0">
            <a:spAutoFit/>
          </a:bodyPr>
          <a:lstStyle/>
          <a:p>
            <a:r>
              <a:rPr lang="en-US" sz="6000" b="1" dirty="0" smtClean="0">
                <a:solidFill>
                  <a:schemeClr val="tx2"/>
                </a:solidFill>
              </a:rPr>
              <a:t>Greedy Algorithm</a:t>
            </a:r>
            <a:endParaRPr lang="en-US" sz="6000" b="1" dirty="0">
              <a:solidFill>
                <a:schemeClr val="tx2"/>
              </a:solidFill>
            </a:endParaRPr>
          </a:p>
        </p:txBody>
      </p:sp>
      <p:pic>
        <p:nvPicPr>
          <p:cNvPr id="6" name="Picture 12" descr="SC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4334" y="179986"/>
            <a:ext cx="1990725" cy="4762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14910"/>
            <a:ext cx="1375569" cy="369332"/>
          </a:xfrm>
          <a:prstGeom prst="rect">
            <a:avLst/>
          </a:prstGeom>
          <a:noFill/>
        </p:spPr>
        <p:txBody>
          <a:bodyPr wrap="none" rtlCol="0">
            <a:spAutoFit/>
          </a:bodyPr>
          <a:lstStyle/>
          <a:p>
            <a:r>
              <a:rPr lang="en-US" dirty="0" smtClean="0"/>
              <a:t>Introduction</a:t>
            </a:r>
            <a:endParaRPr lang="en-US" dirty="0"/>
          </a:p>
        </p:txBody>
      </p:sp>
      <p:sp>
        <p:nvSpPr>
          <p:cNvPr id="8" name="TextBox 7"/>
          <p:cNvSpPr txBox="1"/>
          <p:nvPr/>
        </p:nvSpPr>
        <p:spPr>
          <a:xfrm>
            <a:off x="2096471" y="-13958"/>
            <a:ext cx="954483" cy="369332"/>
          </a:xfrm>
          <a:prstGeom prst="rect">
            <a:avLst/>
          </a:prstGeom>
          <a:noFill/>
        </p:spPr>
        <p:txBody>
          <a:bodyPr wrap="none" rtlCol="0">
            <a:spAutoFit/>
          </a:bodyPr>
          <a:lstStyle/>
          <a:p>
            <a:r>
              <a:rPr lang="en-US" b="1" dirty="0" smtClean="0">
                <a:solidFill>
                  <a:srgbClr val="C00000"/>
                </a:solidFill>
              </a:rPr>
              <a:t>Method</a:t>
            </a:r>
            <a:endParaRPr lang="en-US" b="1" dirty="0">
              <a:solidFill>
                <a:srgbClr val="C00000"/>
              </a:solidFill>
            </a:endParaRPr>
          </a:p>
        </p:txBody>
      </p:sp>
      <p:sp>
        <p:nvSpPr>
          <p:cNvPr id="9" name="TextBox 8"/>
          <p:cNvSpPr txBox="1"/>
          <p:nvPr/>
        </p:nvSpPr>
        <p:spPr>
          <a:xfrm>
            <a:off x="3666530" y="-13006"/>
            <a:ext cx="1352743" cy="369332"/>
          </a:xfrm>
          <a:prstGeom prst="rect">
            <a:avLst/>
          </a:prstGeom>
          <a:noFill/>
        </p:spPr>
        <p:txBody>
          <a:bodyPr wrap="none" rtlCol="0">
            <a:spAutoFit/>
          </a:bodyPr>
          <a:lstStyle/>
          <a:p>
            <a:r>
              <a:rPr lang="en-US" dirty="0" smtClean="0"/>
              <a:t>Experiments</a:t>
            </a:r>
            <a:endParaRPr lang="en-US" dirty="0"/>
          </a:p>
        </p:txBody>
      </p:sp>
      <p:sp>
        <p:nvSpPr>
          <p:cNvPr id="10" name="TextBox 9"/>
          <p:cNvSpPr txBox="1"/>
          <p:nvPr/>
        </p:nvSpPr>
        <p:spPr>
          <a:xfrm>
            <a:off x="5645342" y="-12054"/>
            <a:ext cx="1210588" cy="369332"/>
          </a:xfrm>
          <a:prstGeom prst="rect">
            <a:avLst/>
          </a:prstGeom>
          <a:noFill/>
        </p:spPr>
        <p:txBody>
          <a:bodyPr wrap="none" rtlCol="0">
            <a:spAutoFit/>
          </a:bodyPr>
          <a:lstStyle/>
          <a:p>
            <a:r>
              <a:rPr lang="en-US" dirty="0" smtClean="0"/>
              <a:t>Conclusion</a:t>
            </a:r>
            <a:endParaRPr lang="en-US" dirty="0"/>
          </a:p>
        </p:txBody>
      </p:sp>
      <p:cxnSp>
        <p:nvCxnSpPr>
          <p:cNvPr id="11" name="Straight Connector 10"/>
          <p:cNvCxnSpPr/>
          <p:nvPr/>
        </p:nvCxnSpPr>
        <p:spPr>
          <a:xfrm>
            <a:off x="0" y="317351"/>
            <a:ext cx="685593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218243" y="5506510"/>
            <a:ext cx="8821814" cy="1323439"/>
          </a:xfrm>
          <a:prstGeom prst="rect">
            <a:avLst/>
          </a:prstGeom>
          <a:noFill/>
        </p:spPr>
        <p:txBody>
          <a:bodyPr wrap="square" rtlCol="0">
            <a:spAutoFit/>
          </a:bodyPr>
          <a:lstStyle/>
          <a:p>
            <a:pPr lvl="1"/>
            <a:r>
              <a:rPr lang="en-US" sz="4000" dirty="0" smtClean="0"/>
              <a:t>Delete rows / columns greedily to maximize g </a:t>
            </a:r>
            <a:endParaRPr lang="en-US" sz="4000" dirty="0"/>
          </a:p>
        </p:txBody>
      </p:sp>
      <p:sp>
        <p:nvSpPr>
          <p:cNvPr id="49" name="Rectangle 48"/>
          <p:cNvSpPr/>
          <p:nvPr/>
        </p:nvSpPr>
        <p:spPr>
          <a:xfrm>
            <a:off x="2413000" y="2193979"/>
            <a:ext cx="5159375" cy="2757851"/>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131495" y="3293417"/>
            <a:ext cx="3503285" cy="584776"/>
          </a:xfrm>
          <a:prstGeom prst="rect">
            <a:avLst/>
          </a:prstGeom>
          <a:noFill/>
        </p:spPr>
        <p:txBody>
          <a:bodyPr wrap="square" rtlCol="0">
            <a:spAutoFit/>
          </a:bodyPr>
          <a:lstStyle/>
          <a:p>
            <a:pPr algn="ctr"/>
            <a:r>
              <a:rPr lang="nl-NL" sz="3200" b="1" dirty="0" smtClean="0"/>
              <a:t>Users</a:t>
            </a:r>
          </a:p>
        </p:txBody>
      </p:sp>
      <p:sp>
        <p:nvSpPr>
          <p:cNvPr id="51" name="TextBox 50"/>
          <p:cNvSpPr txBox="1"/>
          <p:nvPr/>
        </p:nvSpPr>
        <p:spPr>
          <a:xfrm>
            <a:off x="3267630" y="1668814"/>
            <a:ext cx="3503285" cy="584776"/>
          </a:xfrm>
          <a:prstGeom prst="rect">
            <a:avLst/>
          </a:prstGeom>
          <a:noFill/>
        </p:spPr>
        <p:txBody>
          <a:bodyPr wrap="square" rtlCol="0">
            <a:spAutoFit/>
          </a:bodyPr>
          <a:lstStyle/>
          <a:p>
            <a:pPr algn="ctr"/>
            <a:r>
              <a:rPr lang="nl-NL" sz="3200" b="1" dirty="0" err="1" smtClean="0"/>
              <a:t>Products</a:t>
            </a:r>
            <a:endParaRPr lang="nl-NL" sz="3200" b="1" dirty="0" smtClean="0"/>
          </a:p>
        </p:txBody>
      </p:sp>
      <p:sp>
        <p:nvSpPr>
          <p:cNvPr id="52" name="TextBox 51"/>
          <p:cNvSpPr txBox="1"/>
          <p:nvPr/>
        </p:nvSpPr>
        <p:spPr>
          <a:xfrm>
            <a:off x="4593919" y="1281176"/>
            <a:ext cx="1141869" cy="584776"/>
          </a:xfrm>
          <a:prstGeom prst="rect">
            <a:avLst/>
          </a:prstGeom>
          <a:noFill/>
        </p:spPr>
        <p:txBody>
          <a:bodyPr wrap="square" rtlCol="0">
            <a:spAutoFit/>
          </a:bodyPr>
          <a:lstStyle/>
          <a:p>
            <a:pPr algn="ctr"/>
            <a:r>
              <a:rPr lang="nl-NL" sz="3200" b="1" i="1" dirty="0" smtClean="0">
                <a:solidFill>
                  <a:srgbClr val="000090"/>
                </a:solidFill>
              </a:rPr>
              <a:t>B</a:t>
            </a:r>
          </a:p>
        </p:txBody>
      </p:sp>
      <p:sp>
        <p:nvSpPr>
          <p:cNvPr id="53" name="Rectangle 52"/>
          <p:cNvSpPr/>
          <p:nvPr/>
        </p:nvSpPr>
        <p:spPr>
          <a:xfrm>
            <a:off x="5019273" y="3571875"/>
            <a:ext cx="2521352" cy="1379955"/>
          </a:xfrm>
          <a:prstGeom prst="rect">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2413000" y="3587750"/>
            <a:ext cx="2606274" cy="1375551"/>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p:cNvSpPr txBox="1"/>
          <p:nvPr/>
        </p:nvSpPr>
        <p:spPr>
          <a:xfrm>
            <a:off x="2125761" y="3381943"/>
            <a:ext cx="1141869" cy="584776"/>
          </a:xfrm>
          <a:prstGeom prst="rect">
            <a:avLst/>
          </a:prstGeom>
          <a:noFill/>
        </p:spPr>
        <p:txBody>
          <a:bodyPr wrap="square" rtlCol="0">
            <a:spAutoFit/>
          </a:bodyPr>
          <a:lstStyle/>
          <a:p>
            <a:pPr algn="ctr"/>
            <a:r>
              <a:rPr lang="nl-NL" sz="3200" b="1" i="1" dirty="0">
                <a:solidFill>
                  <a:srgbClr val="000090"/>
                </a:solidFill>
              </a:rPr>
              <a:t>A</a:t>
            </a:r>
            <a:endParaRPr lang="nl-NL" sz="3200" b="1" i="1" dirty="0" smtClean="0">
              <a:solidFill>
                <a:srgbClr val="000090"/>
              </a:solidFill>
            </a:endParaRPr>
          </a:p>
        </p:txBody>
      </p:sp>
      <p:sp>
        <p:nvSpPr>
          <p:cNvPr id="56" name="Rectangle 55"/>
          <p:cNvSpPr/>
          <p:nvPr/>
        </p:nvSpPr>
        <p:spPr>
          <a:xfrm>
            <a:off x="2413000" y="2184201"/>
            <a:ext cx="5159375" cy="2779100"/>
          </a:xfrm>
          <a:prstGeom prst="rect">
            <a:avLst/>
          </a:prstGeom>
          <a:noFill/>
          <a:ln w="381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57" name="TextBox 56"/>
          <p:cNvSpPr txBox="1"/>
          <p:nvPr/>
        </p:nvSpPr>
        <p:spPr>
          <a:xfrm>
            <a:off x="7211357" y="2188830"/>
            <a:ext cx="1141869" cy="461665"/>
          </a:xfrm>
          <a:prstGeom prst="rect">
            <a:avLst/>
          </a:prstGeom>
          <a:noFill/>
        </p:spPr>
        <p:txBody>
          <a:bodyPr wrap="square" rtlCol="0">
            <a:spAutoFit/>
          </a:bodyPr>
          <a:lstStyle/>
          <a:p>
            <a:pPr algn="ctr"/>
            <a:r>
              <a:rPr lang="nl-NL" sz="2400" i="1" dirty="0" smtClean="0"/>
              <a:t>0</a:t>
            </a:r>
          </a:p>
        </p:txBody>
      </p:sp>
      <p:sp>
        <p:nvSpPr>
          <p:cNvPr id="58" name="TextBox 57"/>
          <p:cNvSpPr txBox="1"/>
          <p:nvPr/>
        </p:nvSpPr>
        <p:spPr>
          <a:xfrm>
            <a:off x="7211357" y="2572062"/>
            <a:ext cx="1141869" cy="461665"/>
          </a:xfrm>
          <a:prstGeom prst="rect">
            <a:avLst/>
          </a:prstGeom>
          <a:noFill/>
        </p:spPr>
        <p:txBody>
          <a:bodyPr wrap="square" rtlCol="0">
            <a:spAutoFit/>
          </a:bodyPr>
          <a:lstStyle/>
          <a:p>
            <a:pPr algn="ctr"/>
            <a:r>
              <a:rPr lang="nl-NL" sz="2400" i="1" dirty="0" smtClean="0"/>
              <a:t>0</a:t>
            </a:r>
          </a:p>
        </p:txBody>
      </p:sp>
      <p:sp>
        <p:nvSpPr>
          <p:cNvPr id="59" name="TextBox 58"/>
          <p:cNvSpPr txBox="1"/>
          <p:nvPr/>
        </p:nvSpPr>
        <p:spPr>
          <a:xfrm>
            <a:off x="7211357" y="2959953"/>
            <a:ext cx="1141869" cy="461665"/>
          </a:xfrm>
          <a:prstGeom prst="rect">
            <a:avLst/>
          </a:prstGeom>
          <a:noFill/>
        </p:spPr>
        <p:txBody>
          <a:bodyPr wrap="square" rtlCol="0">
            <a:spAutoFit/>
          </a:bodyPr>
          <a:lstStyle/>
          <a:p>
            <a:pPr algn="ctr"/>
            <a:r>
              <a:rPr lang="nl-NL" sz="2400" i="1" dirty="0" smtClean="0"/>
              <a:t>1</a:t>
            </a:r>
          </a:p>
        </p:txBody>
      </p:sp>
      <p:sp>
        <p:nvSpPr>
          <p:cNvPr id="60" name="TextBox 59"/>
          <p:cNvSpPr txBox="1"/>
          <p:nvPr/>
        </p:nvSpPr>
        <p:spPr>
          <a:xfrm>
            <a:off x="7195482" y="3588951"/>
            <a:ext cx="1141869" cy="461665"/>
          </a:xfrm>
          <a:prstGeom prst="rect">
            <a:avLst/>
          </a:prstGeom>
          <a:noFill/>
        </p:spPr>
        <p:txBody>
          <a:bodyPr wrap="square" rtlCol="0">
            <a:spAutoFit/>
          </a:bodyPr>
          <a:lstStyle/>
          <a:p>
            <a:pPr algn="ctr"/>
            <a:r>
              <a:rPr lang="nl-NL" sz="2400" i="1" dirty="0" smtClean="0"/>
              <a:t>2</a:t>
            </a:r>
          </a:p>
        </p:txBody>
      </p:sp>
      <p:sp>
        <p:nvSpPr>
          <p:cNvPr id="61" name="TextBox 60"/>
          <p:cNvSpPr txBox="1"/>
          <p:nvPr/>
        </p:nvSpPr>
        <p:spPr>
          <a:xfrm>
            <a:off x="7195482" y="4019808"/>
            <a:ext cx="1141869" cy="461665"/>
          </a:xfrm>
          <a:prstGeom prst="rect">
            <a:avLst/>
          </a:prstGeom>
          <a:noFill/>
        </p:spPr>
        <p:txBody>
          <a:bodyPr wrap="square" rtlCol="0">
            <a:spAutoFit/>
          </a:bodyPr>
          <a:lstStyle/>
          <a:p>
            <a:pPr algn="ctr"/>
            <a:r>
              <a:rPr lang="nl-NL" sz="2400" i="1" dirty="0" smtClean="0"/>
              <a:t>2</a:t>
            </a:r>
          </a:p>
        </p:txBody>
      </p:sp>
      <p:sp>
        <p:nvSpPr>
          <p:cNvPr id="62" name="TextBox 61"/>
          <p:cNvSpPr txBox="1"/>
          <p:nvPr/>
        </p:nvSpPr>
        <p:spPr>
          <a:xfrm>
            <a:off x="7195482" y="4439449"/>
            <a:ext cx="1141869" cy="461665"/>
          </a:xfrm>
          <a:prstGeom prst="rect">
            <a:avLst/>
          </a:prstGeom>
          <a:noFill/>
        </p:spPr>
        <p:txBody>
          <a:bodyPr wrap="square" rtlCol="0">
            <a:spAutoFit/>
          </a:bodyPr>
          <a:lstStyle/>
          <a:p>
            <a:pPr algn="ctr"/>
            <a:r>
              <a:rPr lang="nl-NL" sz="2400" i="1" dirty="0" smtClean="0"/>
              <a:t>2</a:t>
            </a:r>
          </a:p>
        </p:txBody>
      </p:sp>
      <p:sp>
        <p:nvSpPr>
          <p:cNvPr id="63" name="TextBox 62"/>
          <p:cNvSpPr txBox="1"/>
          <p:nvPr/>
        </p:nvSpPr>
        <p:spPr>
          <a:xfrm>
            <a:off x="2413001" y="4894764"/>
            <a:ext cx="637954" cy="461665"/>
          </a:xfrm>
          <a:prstGeom prst="rect">
            <a:avLst/>
          </a:prstGeom>
          <a:noFill/>
        </p:spPr>
        <p:txBody>
          <a:bodyPr wrap="square" rtlCol="0">
            <a:spAutoFit/>
          </a:bodyPr>
          <a:lstStyle/>
          <a:p>
            <a:pPr algn="ctr"/>
            <a:r>
              <a:rPr lang="nl-NL" sz="2400" i="1" dirty="0" smtClean="0"/>
              <a:t>1</a:t>
            </a:r>
          </a:p>
        </p:txBody>
      </p:sp>
      <p:sp>
        <p:nvSpPr>
          <p:cNvPr id="64" name="TextBox 63"/>
          <p:cNvSpPr txBox="1"/>
          <p:nvPr/>
        </p:nvSpPr>
        <p:spPr>
          <a:xfrm>
            <a:off x="3012701" y="4890480"/>
            <a:ext cx="637954" cy="461665"/>
          </a:xfrm>
          <a:prstGeom prst="rect">
            <a:avLst/>
          </a:prstGeom>
          <a:noFill/>
        </p:spPr>
        <p:txBody>
          <a:bodyPr wrap="square" rtlCol="0">
            <a:spAutoFit/>
          </a:bodyPr>
          <a:lstStyle/>
          <a:p>
            <a:pPr algn="ctr"/>
            <a:r>
              <a:rPr lang="nl-NL" sz="2400" i="1" dirty="0" smtClean="0"/>
              <a:t>1</a:t>
            </a:r>
          </a:p>
        </p:txBody>
      </p:sp>
      <p:sp>
        <p:nvSpPr>
          <p:cNvPr id="65" name="TextBox 64"/>
          <p:cNvSpPr txBox="1"/>
          <p:nvPr/>
        </p:nvSpPr>
        <p:spPr>
          <a:xfrm>
            <a:off x="3738960" y="4910843"/>
            <a:ext cx="637954" cy="461665"/>
          </a:xfrm>
          <a:prstGeom prst="rect">
            <a:avLst/>
          </a:prstGeom>
          <a:noFill/>
        </p:spPr>
        <p:txBody>
          <a:bodyPr wrap="square" rtlCol="0">
            <a:spAutoFit/>
          </a:bodyPr>
          <a:lstStyle/>
          <a:p>
            <a:pPr algn="ctr"/>
            <a:r>
              <a:rPr lang="nl-NL" sz="2400" i="1" dirty="0" smtClean="0"/>
              <a:t>1</a:t>
            </a:r>
          </a:p>
        </p:txBody>
      </p:sp>
      <p:sp>
        <p:nvSpPr>
          <p:cNvPr id="66" name="TextBox 65"/>
          <p:cNvSpPr txBox="1"/>
          <p:nvPr/>
        </p:nvSpPr>
        <p:spPr>
          <a:xfrm>
            <a:off x="4338660" y="4906559"/>
            <a:ext cx="637954" cy="461665"/>
          </a:xfrm>
          <a:prstGeom prst="rect">
            <a:avLst/>
          </a:prstGeom>
          <a:noFill/>
        </p:spPr>
        <p:txBody>
          <a:bodyPr wrap="square" rtlCol="0">
            <a:spAutoFit/>
          </a:bodyPr>
          <a:lstStyle/>
          <a:p>
            <a:pPr algn="ctr"/>
            <a:r>
              <a:rPr lang="nl-NL" sz="2400" i="1" dirty="0" smtClean="0"/>
              <a:t>1</a:t>
            </a:r>
          </a:p>
        </p:txBody>
      </p:sp>
      <p:sp>
        <p:nvSpPr>
          <p:cNvPr id="67" name="TextBox 66"/>
          <p:cNvSpPr txBox="1"/>
          <p:nvPr/>
        </p:nvSpPr>
        <p:spPr>
          <a:xfrm>
            <a:off x="5027012" y="4915331"/>
            <a:ext cx="637954" cy="461665"/>
          </a:xfrm>
          <a:prstGeom prst="rect">
            <a:avLst/>
          </a:prstGeom>
          <a:noFill/>
        </p:spPr>
        <p:txBody>
          <a:bodyPr wrap="square" rtlCol="0">
            <a:spAutoFit/>
          </a:bodyPr>
          <a:lstStyle/>
          <a:p>
            <a:pPr algn="ctr"/>
            <a:r>
              <a:rPr lang="nl-NL" sz="2400" i="1" dirty="0" smtClean="0"/>
              <a:t>1</a:t>
            </a:r>
          </a:p>
        </p:txBody>
      </p:sp>
      <p:sp>
        <p:nvSpPr>
          <p:cNvPr id="68" name="TextBox 67"/>
          <p:cNvSpPr txBox="1"/>
          <p:nvPr/>
        </p:nvSpPr>
        <p:spPr>
          <a:xfrm>
            <a:off x="5626712" y="4911047"/>
            <a:ext cx="637954" cy="461665"/>
          </a:xfrm>
          <a:prstGeom prst="rect">
            <a:avLst/>
          </a:prstGeom>
          <a:noFill/>
        </p:spPr>
        <p:txBody>
          <a:bodyPr wrap="square" rtlCol="0">
            <a:spAutoFit/>
          </a:bodyPr>
          <a:lstStyle/>
          <a:p>
            <a:pPr algn="ctr"/>
            <a:r>
              <a:rPr lang="nl-NL" sz="2400" i="1" dirty="0" smtClean="0"/>
              <a:t>1</a:t>
            </a:r>
          </a:p>
        </p:txBody>
      </p:sp>
      <p:sp>
        <p:nvSpPr>
          <p:cNvPr id="69" name="TextBox 68"/>
          <p:cNvSpPr txBox="1"/>
          <p:nvPr/>
        </p:nvSpPr>
        <p:spPr>
          <a:xfrm>
            <a:off x="6352971" y="4931410"/>
            <a:ext cx="637954" cy="461665"/>
          </a:xfrm>
          <a:prstGeom prst="rect">
            <a:avLst/>
          </a:prstGeom>
          <a:noFill/>
        </p:spPr>
        <p:txBody>
          <a:bodyPr wrap="square" rtlCol="0">
            <a:spAutoFit/>
          </a:bodyPr>
          <a:lstStyle/>
          <a:p>
            <a:pPr algn="ctr"/>
            <a:r>
              <a:rPr lang="nl-NL" sz="2400" i="1" dirty="0" smtClean="0"/>
              <a:t>1</a:t>
            </a:r>
          </a:p>
        </p:txBody>
      </p:sp>
      <p:sp>
        <p:nvSpPr>
          <p:cNvPr id="70" name="TextBox 69"/>
          <p:cNvSpPr txBox="1"/>
          <p:nvPr/>
        </p:nvSpPr>
        <p:spPr>
          <a:xfrm>
            <a:off x="6952671" y="4927126"/>
            <a:ext cx="637954" cy="461665"/>
          </a:xfrm>
          <a:prstGeom prst="rect">
            <a:avLst/>
          </a:prstGeom>
          <a:noFill/>
        </p:spPr>
        <p:txBody>
          <a:bodyPr wrap="square" rtlCol="0">
            <a:spAutoFit/>
          </a:bodyPr>
          <a:lstStyle/>
          <a:p>
            <a:pPr algn="ctr"/>
            <a:r>
              <a:rPr lang="nl-NL" sz="2400" i="1" dirty="0" smtClean="0"/>
              <a:t>1</a:t>
            </a:r>
          </a:p>
        </p:txBody>
      </p:sp>
      <p:sp>
        <p:nvSpPr>
          <p:cNvPr id="71" name="TextBox 70"/>
          <p:cNvSpPr txBox="1"/>
          <p:nvPr/>
        </p:nvSpPr>
        <p:spPr>
          <a:xfrm>
            <a:off x="6346467" y="3586758"/>
            <a:ext cx="637954" cy="461665"/>
          </a:xfrm>
          <a:prstGeom prst="rect">
            <a:avLst/>
          </a:prstGeom>
          <a:noFill/>
        </p:spPr>
        <p:txBody>
          <a:bodyPr wrap="square" rtlCol="0">
            <a:spAutoFit/>
          </a:bodyPr>
          <a:lstStyle/>
          <a:p>
            <a:pPr algn="ctr"/>
            <a:r>
              <a:rPr lang="nl-NL" sz="2400" i="1" dirty="0" smtClean="0"/>
              <a:t>2</a:t>
            </a:r>
          </a:p>
        </p:txBody>
      </p:sp>
      <p:sp>
        <p:nvSpPr>
          <p:cNvPr id="72" name="TextBox 71"/>
          <p:cNvSpPr txBox="1"/>
          <p:nvPr/>
        </p:nvSpPr>
        <p:spPr>
          <a:xfrm>
            <a:off x="6353029" y="4036329"/>
            <a:ext cx="637954" cy="461665"/>
          </a:xfrm>
          <a:prstGeom prst="rect">
            <a:avLst/>
          </a:prstGeom>
          <a:noFill/>
        </p:spPr>
        <p:txBody>
          <a:bodyPr wrap="square" rtlCol="0">
            <a:spAutoFit/>
          </a:bodyPr>
          <a:lstStyle/>
          <a:p>
            <a:pPr algn="ctr"/>
            <a:r>
              <a:rPr lang="nl-NL" sz="2400" i="1" dirty="0" smtClean="0"/>
              <a:t>2</a:t>
            </a:r>
          </a:p>
        </p:txBody>
      </p:sp>
      <p:sp>
        <p:nvSpPr>
          <p:cNvPr id="73" name="TextBox 72"/>
          <p:cNvSpPr txBox="1"/>
          <p:nvPr/>
        </p:nvSpPr>
        <p:spPr>
          <a:xfrm>
            <a:off x="6949717" y="4454513"/>
            <a:ext cx="637954" cy="461665"/>
          </a:xfrm>
          <a:prstGeom prst="rect">
            <a:avLst/>
          </a:prstGeom>
          <a:noFill/>
        </p:spPr>
        <p:txBody>
          <a:bodyPr wrap="square" rtlCol="0">
            <a:spAutoFit/>
          </a:bodyPr>
          <a:lstStyle/>
          <a:p>
            <a:pPr algn="ctr"/>
            <a:r>
              <a:rPr lang="nl-NL" sz="2400" i="1" dirty="0" smtClean="0"/>
              <a:t>2</a:t>
            </a:r>
          </a:p>
        </p:txBody>
      </p:sp>
      <p:sp>
        <p:nvSpPr>
          <p:cNvPr id="74" name="TextBox 73"/>
          <p:cNvSpPr txBox="1"/>
          <p:nvPr/>
        </p:nvSpPr>
        <p:spPr>
          <a:xfrm>
            <a:off x="6368325" y="4454513"/>
            <a:ext cx="637954" cy="461665"/>
          </a:xfrm>
          <a:prstGeom prst="rect">
            <a:avLst/>
          </a:prstGeom>
          <a:noFill/>
        </p:spPr>
        <p:txBody>
          <a:bodyPr wrap="square" rtlCol="0">
            <a:spAutoFit/>
          </a:bodyPr>
          <a:lstStyle/>
          <a:p>
            <a:pPr algn="ctr"/>
            <a:r>
              <a:rPr lang="nl-NL" sz="2400" i="1" dirty="0" smtClean="0"/>
              <a:t>2</a:t>
            </a:r>
          </a:p>
        </p:txBody>
      </p:sp>
      <p:sp>
        <p:nvSpPr>
          <p:cNvPr id="75" name="TextBox 74"/>
          <p:cNvSpPr txBox="1"/>
          <p:nvPr/>
        </p:nvSpPr>
        <p:spPr>
          <a:xfrm>
            <a:off x="6918546" y="4034741"/>
            <a:ext cx="637954" cy="461665"/>
          </a:xfrm>
          <a:prstGeom prst="rect">
            <a:avLst/>
          </a:prstGeom>
          <a:noFill/>
        </p:spPr>
        <p:txBody>
          <a:bodyPr wrap="square" rtlCol="0">
            <a:spAutoFit/>
          </a:bodyPr>
          <a:lstStyle/>
          <a:p>
            <a:pPr algn="ctr"/>
            <a:r>
              <a:rPr lang="nl-NL" sz="2400" i="1" dirty="0" smtClean="0"/>
              <a:t>2</a:t>
            </a:r>
          </a:p>
        </p:txBody>
      </p:sp>
      <p:sp>
        <p:nvSpPr>
          <p:cNvPr id="76" name="TextBox 75"/>
          <p:cNvSpPr txBox="1"/>
          <p:nvPr/>
        </p:nvSpPr>
        <p:spPr>
          <a:xfrm>
            <a:off x="6936796" y="3600064"/>
            <a:ext cx="637954" cy="461665"/>
          </a:xfrm>
          <a:prstGeom prst="rect">
            <a:avLst/>
          </a:prstGeom>
          <a:noFill/>
        </p:spPr>
        <p:txBody>
          <a:bodyPr wrap="square" rtlCol="0">
            <a:spAutoFit/>
          </a:bodyPr>
          <a:lstStyle/>
          <a:p>
            <a:pPr algn="ctr"/>
            <a:r>
              <a:rPr lang="nl-NL" sz="2400" i="1" dirty="0" smtClean="0"/>
              <a:t>2</a:t>
            </a:r>
          </a:p>
        </p:txBody>
      </p:sp>
      <p:sp>
        <p:nvSpPr>
          <p:cNvPr id="77" name="TextBox 76"/>
          <p:cNvSpPr txBox="1"/>
          <p:nvPr/>
        </p:nvSpPr>
        <p:spPr>
          <a:xfrm>
            <a:off x="5142996" y="3612776"/>
            <a:ext cx="637954" cy="461665"/>
          </a:xfrm>
          <a:prstGeom prst="rect">
            <a:avLst/>
          </a:prstGeom>
          <a:noFill/>
        </p:spPr>
        <p:txBody>
          <a:bodyPr wrap="square" rtlCol="0">
            <a:spAutoFit/>
          </a:bodyPr>
          <a:lstStyle/>
          <a:p>
            <a:pPr algn="ctr"/>
            <a:r>
              <a:rPr lang="nl-NL" sz="2400" i="1" dirty="0" smtClean="0"/>
              <a:t>2</a:t>
            </a:r>
          </a:p>
        </p:txBody>
      </p:sp>
      <p:sp>
        <p:nvSpPr>
          <p:cNvPr id="78" name="TextBox 77"/>
          <p:cNvSpPr txBox="1"/>
          <p:nvPr/>
        </p:nvSpPr>
        <p:spPr>
          <a:xfrm>
            <a:off x="5149558" y="4062347"/>
            <a:ext cx="637954" cy="461665"/>
          </a:xfrm>
          <a:prstGeom prst="rect">
            <a:avLst/>
          </a:prstGeom>
          <a:noFill/>
        </p:spPr>
        <p:txBody>
          <a:bodyPr wrap="square" rtlCol="0">
            <a:spAutoFit/>
          </a:bodyPr>
          <a:lstStyle/>
          <a:p>
            <a:pPr algn="ctr"/>
            <a:r>
              <a:rPr lang="nl-NL" sz="2400" i="1" dirty="0" smtClean="0"/>
              <a:t>2</a:t>
            </a:r>
          </a:p>
        </p:txBody>
      </p:sp>
      <p:sp>
        <p:nvSpPr>
          <p:cNvPr id="79" name="TextBox 78"/>
          <p:cNvSpPr txBox="1"/>
          <p:nvPr/>
        </p:nvSpPr>
        <p:spPr>
          <a:xfrm>
            <a:off x="5762121" y="4464656"/>
            <a:ext cx="637954" cy="461665"/>
          </a:xfrm>
          <a:prstGeom prst="rect">
            <a:avLst/>
          </a:prstGeom>
          <a:noFill/>
        </p:spPr>
        <p:txBody>
          <a:bodyPr wrap="square" rtlCol="0">
            <a:spAutoFit/>
          </a:bodyPr>
          <a:lstStyle/>
          <a:p>
            <a:pPr algn="ctr"/>
            <a:r>
              <a:rPr lang="nl-NL" sz="2400" i="1" dirty="0" smtClean="0"/>
              <a:t>2</a:t>
            </a:r>
          </a:p>
        </p:txBody>
      </p:sp>
      <p:sp>
        <p:nvSpPr>
          <p:cNvPr id="80" name="TextBox 79"/>
          <p:cNvSpPr txBox="1"/>
          <p:nvPr/>
        </p:nvSpPr>
        <p:spPr>
          <a:xfrm>
            <a:off x="5164854" y="4480531"/>
            <a:ext cx="637954" cy="461665"/>
          </a:xfrm>
          <a:prstGeom prst="rect">
            <a:avLst/>
          </a:prstGeom>
          <a:noFill/>
        </p:spPr>
        <p:txBody>
          <a:bodyPr wrap="square" rtlCol="0">
            <a:spAutoFit/>
          </a:bodyPr>
          <a:lstStyle/>
          <a:p>
            <a:pPr algn="ctr"/>
            <a:r>
              <a:rPr lang="nl-NL" sz="2400" i="1" dirty="0" smtClean="0"/>
              <a:t>2</a:t>
            </a:r>
          </a:p>
        </p:txBody>
      </p:sp>
      <p:sp>
        <p:nvSpPr>
          <p:cNvPr id="81" name="TextBox 80"/>
          <p:cNvSpPr txBox="1"/>
          <p:nvPr/>
        </p:nvSpPr>
        <p:spPr>
          <a:xfrm>
            <a:off x="5749200" y="3610207"/>
            <a:ext cx="637954" cy="461665"/>
          </a:xfrm>
          <a:prstGeom prst="rect">
            <a:avLst/>
          </a:prstGeom>
          <a:noFill/>
        </p:spPr>
        <p:txBody>
          <a:bodyPr wrap="square" rtlCol="0">
            <a:spAutoFit/>
          </a:bodyPr>
          <a:lstStyle/>
          <a:p>
            <a:pPr algn="ctr"/>
            <a:r>
              <a:rPr lang="nl-NL" sz="2400" i="1" dirty="0" smtClean="0"/>
              <a:t>2</a:t>
            </a:r>
          </a:p>
        </p:txBody>
      </p:sp>
      <p:graphicFrame>
        <p:nvGraphicFramePr>
          <p:cNvPr id="82" name="Object 81"/>
          <p:cNvGraphicFramePr>
            <a:graphicFrameLocks noChangeAspect="1"/>
          </p:cNvGraphicFramePr>
          <p:nvPr>
            <p:extLst>
              <p:ext uri="{D42A27DB-BD31-4B8C-83A1-F6EECF244321}">
                <p14:modId xmlns:p14="http://schemas.microsoft.com/office/powerpoint/2010/main" val="2594808595"/>
              </p:ext>
            </p:extLst>
          </p:nvPr>
        </p:nvGraphicFramePr>
        <p:xfrm>
          <a:off x="4514850" y="3536950"/>
          <a:ext cx="114300" cy="165100"/>
        </p:xfrm>
        <a:graphic>
          <a:graphicData uri="http://schemas.openxmlformats.org/presentationml/2006/ole">
            <mc:AlternateContent xmlns:mc="http://schemas.openxmlformats.org/markup-compatibility/2006">
              <mc:Choice xmlns:v="urn:schemas-microsoft-com:vml" Requires="v">
                <p:oleObj spid="_x0000_s232452" name="Equation" r:id="rId4" imgW="114300" imgH="165100" progId="Equation.3">
                  <p:embed/>
                </p:oleObj>
              </mc:Choice>
              <mc:Fallback>
                <p:oleObj name="Equation" r:id="rId4" imgW="114300" imgH="165100" progId="Equation.3">
                  <p:embed/>
                  <p:pic>
                    <p:nvPicPr>
                      <p:cNvPr id="0" name=""/>
                      <p:cNvPicPr/>
                      <p:nvPr/>
                    </p:nvPicPr>
                    <p:blipFill>
                      <a:blip r:embed="rId5"/>
                      <a:stretch>
                        <a:fillRect/>
                      </a:stretch>
                    </p:blipFill>
                    <p:spPr>
                      <a:xfrm>
                        <a:off x="4514850" y="3536950"/>
                        <a:ext cx="114300" cy="165100"/>
                      </a:xfrm>
                      <a:prstGeom prst="rect">
                        <a:avLst/>
                      </a:prstGeom>
                    </p:spPr>
                  </p:pic>
                </p:oleObj>
              </mc:Fallback>
            </mc:AlternateContent>
          </a:graphicData>
        </a:graphic>
      </p:graphicFrame>
      <p:pic>
        <p:nvPicPr>
          <p:cNvPr id="83" name="Picture 82"/>
          <p:cNvPicPr>
            <a:picLocks noChangeAspect="1"/>
          </p:cNvPicPr>
          <p:nvPr/>
        </p:nvPicPr>
        <p:blipFill>
          <a:blip r:embed="rId6"/>
          <a:stretch>
            <a:fillRect/>
          </a:stretch>
        </p:blipFill>
        <p:spPr>
          <a:xfrm>
            <a:off x="4267200" y="3416300"/>
            <a:ext cx="609600" cy="393700"/>
          </a:xfrm>
          <a:prstGeom prst="rect">
            <a:avLst/>
          </a:prstGeom>
        </p:spPr>
      </p:pic>
      <p:pic>
        <p:nvPicPr>
          <p:cNvPr id="84" name="Picture 83"/>
          <p:cNvPicPr>
            <a:picLocks noChangeAspect="1"/>
          </p:cNvPicPr>
          <p:nvPr/>
        </p:nvPicPr>
        <p:blipFill>
          <a:blip r:embed="rId6"/>
          <a:stretch>
            <a:fillRect/>
          </a:stretch>
        </p:blipFill>
        <p:spPr>
          <a:xfrm>
            <a:off x="4267200" y="3416300"/>
            <a:ext cx="609600" cy="393700"/>
          </a:xfrm>
          <a:prstGeom prst="rect">
            <a:avLst/>
          </a:prstGeom>
        </p:spPr>
      </p:pic>
      <p:sp>
        <p:nvSpPr>
          <p:cNvPr id="2" name="Rounded Rectangle 1"/>
          <p:cNvSpPr/>
          <p:nvPr/>
        </p:nvSpPr>
        <p:spPr>
          <a:xfrm>
            <a:off x="2413000" y="2184201"/>
            <a:ext cx="5588000" cy="466294"/>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27909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132446" y="333856"/>
            <a:ext cx="5876203" cy="1015663"/>
          </a:xfrm>
          <a:prstGeom prst="rect">
            <a:avLst/>
          </a:prstGeom>
          <a:noFill/>
        </p:spPr>
        <p:txBody>
          <a:bodyPr wrap="none" rtlCol="0">
            <a:spAutoFit/>
          </a:bodyPr>
          <a:lstStyle/>
          <a:p>
            <a:r>
              <a:rPr lang="en-US" sz="6000" b="1" dirty="0" smtClean="0">
                <a:solidFill>
                  <a:schemeClr val="tx2"/>
                </a:solidFill>
              </a:rPr>
              <a:t>Greedy Algorithm</a:t>
            </a:r>
            <a:endParaRPr lang="en-US" sz="6000" b="1" dirty="0">
              <a:solidFill>
                <a:schemeClr val="tx2"/>
              </a:solidFill>
            </a:endParaRPr>
          </a:p>
        </p:txBody>
      </p:sp>
      <p:pic>
        <p:nvPicPr>
          <p:cNvPr id="6" name="Picture 12" descr="SC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4334" y="179986"/>
            <a:ext cx="1990725" cy="4762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14910"/>
            <a:ext cx="1375569" cy="369332"/>
          </a:xfrm>
          <a:prstGeom prst="rect">
            <a:avLst/>
          </a:prstGeom>
          <a:noFill/>
        </p:spPr>
        <p:txBody>
          <a:bodyPr wrap="none" rtlCol="0">
            <a:spAutoFit/>
          </a:bodyPr>
          <a:lstStyle/>
          <a:p>
            <a:r>
              <a:rPr lang="en-US" dirty="0" smtClean="0"/>
              <a:t>Introduction</a:t>
            </a:r>
            <a:endParaRPr lang="en-US" dirty="0"/>
          </a:p>
        </p:txBody>
      </p:sp>
      <p:sp>
        <p:nvSpPr>
          <p:cNvPr id="8" name="TextBox 7"/>
          <p:cNvSpPr txBox="1"/>
          <p:nvPr/>
        </p:nvSpPr>
        <p:spPr>
          <a:xfrm>
            <a:off x="2096471" y="-13958"/>
            <a:ext cx="954483" cy="369332"/>
          </a:xfrm>
          <a:prstGeom prst="rect">
            <a:avLst/>
          </a:prstGeom>
          <a:noFill/>
        </p:spPr>
        <p:txBody>
          <a:bodyPr wrap="none" rtlCol="0">
            <a:spAutoFit/>
          </a:bodyPr>
          <a:lstStyle/>
          <a:p>
            <a:r>
              <a:rPr lang="en-US" b="1" dirty="0" smtClean="0">
                <a:solidFill>
                  <a:srgbClr val="C00000"/>
                </a:solidFill>
              </a:rPr>
              <a:t>Method</a:t>
            </a:r>
            <a:endParaRPr lang="en-US" b="1" dirty="0">
              <a:solidFill>
                <a:srgbClr val="C00000"/>
              </a:solidFill>
            </a:endParaRPr>
          </a:p>
        </p:txBody>
      </p:sp>
      <p:sp>
        <p:nvSpPr>
          <p:cNvPr id="9" name="TextBox 8"/>
          <p:cNvSpPr txBox="1"/>
          <p:nvPr/>
        </p:nvSpPr>
        <p:spPr>
          <a:xfrm>
            <a:off x="3666530" y="-13006"/>
            <a:ext cx="1352743" cy="369332"/>
          </a:xfrm>
          <a:prstGeom prst="rect">
            <a:avLst/>
          </a:prstGeom>
          <a:noFill/>
        </p:spPr>
        <p:txBody>
          <a:bodyPr wrap="none" rtlCol="0">
            <a:spAutoFit/>
          </a:bodyPr>
          <a:lstStyle/>
          <a:p>
            <a:r>
              <a:rPr lang="en-US" dirty="0" smtClean="0"/>
              <a:t>Experiments</a:t>
            </a:r>
            <a:endParaRPr lang="en-US" dirty="0"/>
          </a:p>
        </p:txBody>
      </p:sp>
      <p:sp>
        <p:nvSpPr>
          <p:cNvPr id="10" name="TextBox 9"/>
          <p:cNvSpPr txBox="1"/>
          <p:nvPr/>
        </p:nvSpPr>
        <p:spPr>
          <a:xfrm>
            <a:off x="5645342" y="-12054"/>
            <a:ext cx="1210588" cy="369332"/>
          </a:xfrm>
          <a:prstGeom prst="rect">
            <a:avLst/>
          </a:prstGeom>
          <a:noFill/>
        </p:spPr>
        <p:txBody>
          <a:bodyPr wrap="none" rtlCol="0">
            <a:spAutoFit/>
          </a:bodyPr>
          <a:lstStyle/>
          <a:p>
            <a:r>
              <a:rPr lang="en-US" dirty="0" smtClean="0"/>
              <a:t>Conclusion</a:t>
            </a:r>
            <a:endParaRPr lang="en-US" dirty="0"/>
          </a:p>
        </p:txBody>
      </p:sp>
      <p:cxnSp>
        <p:nvCxnSpPr>
          <p:cNvPr id="11" name="Straight Connector 10"/>
          <p:cNvCxnSpPr/>
          <p:nvPr/>
        </p:nvCxnSpPr>
        <p:spPr>
          <a:xfrm>
            <a:off x="0" y="317351"/>
            <a:ext cx="685593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218243" y="5506510"/>
            <a:ext cx="8821814" cy="1323439"/>
          </a:xfrm>
          <a:prstGeom prst="rect">
            <a:avLst/>
          </a:prstGeom>
          <a:noFill/>
        </p:spPr>
        <p:txBody>
          <a:bodyPr wrap="square" rtlCol="0">
            <a:spAutoFit/>
          </a:bodyPr>
          <a:lstStyle/>
          <a:p>
            <a:pPr lvl="1"/>
            <a:r>
              <a:rPr lang="en-US" sz="4000" dirty="0" smtClean="0"/>
              <a:t>Delete rows / columns greedily to maximize g </a:t>
            </a:r>
            <a:endParaRPr lang="en-US" sz="4000" dirty="0"/>
          </a:p>
        </p:txBody>
      </p:sp>
      <p:sp>
        <p:nvSpPr>
          <p:cNvPr id="49" name="Rectangle 48"/>
          <p:cNvSpPr/>
          <p:nvPr/>
        </p:nvSpPr>
        <p:spPr>
          <a:xfrm>
            <a:off x="2413000" y="2003479"/>
            <a:ext cx="5159375" cy="2757851"/>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131495" y="3166417"/>
            <a:ext cx="3503285" cy="584776"/>
          </a:xfrm>
          <a:prstGeom prst="rect">
            <a:avLst/>
          </a:prstGeom>
          <a:noFill/>
        </p:spPr>
        <p:txBody>
          <a:bodyPr wrap="square" rtlCol="0">
            <a:spAutoFit/>
          </a:bodyPr>
          <a:lstStyle/>
          <a:p>
            <a:pPr algn="ctr"/>
            <a:r>
              <a:rPr lang="nl-NL" sz="3200" b="1" dirty="0" smtClean="0"/>
              <a:t>Users</a:t>
            </a:r>
          </a:p>
        </p:txBody>
      </p:sp>
      <p:sp>
        <p:nvSpPr>
          <p:cNvPr id="51" name="TextBox 50"/>
          <p:cNvSpPr txBox="1"/>
          <p:nvPr/>
        </p:nvSpPr>
        <p:spPr>
          <a:xfrm>
            <a:off x="3267630" y="1478314"/>
            <a:ext cx="3503285" cy="584776"/>
          </a:xfrm>
          <a:prstGeom prst="rect">
            <a:avLst/>
          </a:prstGeom>
          <a:noFill/>
        </p:spPr>
        <p:txBody>
          <a:bodyPr wrap="square" rtlCol="0">
            <a:spAutoFit/>
          </a:bodyPr>
          <a:lstStyle/>
          <a:p>
            <a:pPr algn="ctr"/>
            <a:r>
              <a:rPr lang="nl-NL" sz="3200" b="1" dirty="0" err="1" smtClean="0"/>
              <a:t>Products</a:t>
            </a:r>
            <a:endParaRPr lang="nl-NL" sz="3200" b="1" dirty="0" smtClean="0"/>
          </a:p>
        </p:txBody>
      </p:sp>
      <p:sp>
        <p:nvSpPr>
          <p:cNvPr id="52" name="TextBox 51"/>
          <p:cNvSpPr txBox="1"/>
          <p:nvPr/>
        </p:nvSpPr>
        <p:spPr>
          <a:xfrm>
            <a:off x="4484843" y="2377703"/>
            <a:ext cx="1141869" cy="584776"/>
          </a:xfrm>
          <a:prstGeom prst="rect">
            <a:avLst/>
          </a:prstGeom>
          <a:noFill/>
        </p:spPr>
        <p:txBody>
          <a:bodyPr wrap="square" rtlCol="0">
            <a:spAutoFit/>
          </a:bodyPr>
          <a:lstStyle/>
          <a:p>
            <a:pPr algn="ctr"/>
            <a:r>
              <a:rPr lang="nl-NL" sz="3200" b="1" i="1" dirty="0" smtClean="0">
                <a:solidFill>
                  <a:srgbClr val="000090"/>
                </a:solidFill>
              </a:rPr>
              <a:t>B</a:t>
            </a:r>
          </a:p>
        </p:txBody>
      </p:sp>
      <p:sp>
        <p:nvSpPr>
          <p:cNvPr id="53" name="Rectangle 52"/>
          <p:cNvSpPr/>
          <p:nvPr/>
        </p:nvSpPr>
        <p:spPr>
          <a:xfrm>
            <a:off x="5019273" y="3381375"/>
            <a:ext cx="2521352" cy="1379955"/>
          </a:xfrm>
          <a:prstGeom prst="rect">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2413000" y="3397250"/>
            <a:ext cx="2606274" cy="1375551"/>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p:cNvSpPr txBox="1"/>
          <p:nvPr/>
        </p:nvSpPr>
        <p:spPr>
          <a:xfrm>
            <a:off x="2125761" y="3191443"/>
            <a:ext cx="1141869" cy="584776"/>
          </a:xfrm>
          <a:prstGeom prst="rect">
            <a:avLst/>
          </a:prstGeom>
          <a:noFill/>
        </p:spPr>
        <p:txBody>
          <a:bodyPr wrap="square" rtlCol="0">
            <a:spAutoFit/>
          </a:bodyPr>
          <a:lstStyle/>
          <a:p>
            <a:pPr algn="ctr"/>
            <a:r>
              <a:rPr lang="nl-NL" sz="3200" b="1" i="1" dirty="0">
                <a:solidFill>
                  <a:srgbClr val="000090"/>
                </a:solidFill>
              </a:rPr>
              <a:t>A</a:t>
            </a:r>
            <a:endParaRPr lang="nl-NL" sz="3200" b="1" i="1" dirty="0" smtClean="0">
              <a:solidFill>
                <a:srgbClr val="000090"/>
              </a:solidFill>
            </a:endParaRPr>
          </a:p>
        </p:txBody>
      </p:sp>
      <p:sp>
        <p:nvSpPr>
          <p:cNvPr id="56" name="Rectangle 55"/>
          <p:cNvSpPr/>
          <p:nvPr/>
        </p:nvSpPr>
        <p:spPr>
          <a:xfrm>
            <a:off x="2413000" y="2459995"/>
            <a:ext cx="5159375" cy="2312806"/>
          </a:xfrm>
          <a:prstGeom prst="rect">
            <a:avLst/>
          </a:prstGeom>
          <a:noFill/>
          <a:ln w="381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57" name="TextBox 56"/>
          <p:cNvSpPr txBox="1"/>
          <p:nvPr/>
        </p:nvSpPr>
        <p:spPr>
          <a:xfrm>
            <a:off x="7211357" y="1998330"/>
            <a:ext cx="1141869" cy="461665"/>
          </a:xfrm>
          <a:prstGeom prst="rect">
            <a:avLst/>
          </a:prstGeom>
          <a:noFill/>
        </p:spPr>
        <p:txBody>
          <a:bodyPr wrap="square" rtlCol="0">
            <a:spAutoFit/>
          </a:bodyPr>
          <a:lstStyle/>
          <a:p>
            <a:pPr algn="ctr"/>
            <a:r>
              <a:rPr lang="nl-NL" sz="2400" i="1" dirty="0" smtClean="0"/>
              <a:t>0</a:t>
            </a:r>
          </a:p>
        </p:txBody>
      </p:sp>
      <p:sp>
        <p:nvSpPr>
          <p:cNvPr id="58" name="TextBox 57"/>
          <p:cNvSpPr txBox="1"/>
          <p:nvPr/>
        </p:nvSpPr>
        <p:spPr>
          <a:xfrm>
            <a:off x="7211357" y="2381562"/>
            <a:ext cx="1141869" cy="461665"/>
          </a:xfrm>
          <a:prstGeom prst="rect">
            <a:avLst/>
          </a:prstGeom>
          <a:noFill/>
        </p:spPr>
        <p:txBody>
          <a:bodyPr wrap="square" rtlCol="0">
            <a:spAutoFit/>
          </a:bodyPr>
          <a:lstStyle/>
          <a:p>
            <a:pPr algn="ctr"/>
            <a:r>
              <a:rPr lang="nl-NL" sz="2400" i="1" dirty="0" smtClean="0"/>
              <a:t>0</a:t>
            </a:r>
          </a:p>
        </p:txBody>
      </p:sp>
      <p:sp>
        <p:nvSpPr>
          <p:cNvPr id="59" name="TextBox 58"/>
          <p:cNvSpPr txBox="1"/>
          <p:nvPr/>
        </p:nvSpPr>
        <p:spPr>
          <a:xfrm>
            <a:off x="7211357" y="2769453"/>
            <a:ext cx="1141869" cy="461665"/>
          </a:xfrm>
          <a:prstGeom prst="rect">
            <a:avLst/>
          </a:prstGeom>
          <a:noFill/>
        </p:spPr>
        <p:txBody>
          <a:bodyPr wrap="square" rtlCol="0">
            <a:spAutoFit/>
          </a:bodyPr>
          <a:lstStyle/>
          <a:p>
            <a:pPr algn="ctr"/>
            <a:r>
              <a:rPr lang="nl-NL" sz="2400" i="1" dirty="0" smtClean="0"/>
              <a:t>1</a:t>
            </a:r>
          </a:p>
        </p:txBody>
      </p:sp>
      <p:sp>
        <p:nvSpPr>
          <p:cNvPr id="60" name="TextBox 59"/>
          <p:cNvSpPr txBox="1"/>
          <p:nvPr/>
        </p:nvSpPr>
        <p:spPr>
          <a:xfrm>
            <a:off x="7195482" y="3398451"/>
            <a:ext cx="1141869" cy="461665"/>
          </a:xfrm>
          <a:prstGeom prst="rect">
            <a:avLst/>
          </a:prstGeom>
          <a:noFill/>
        </p:spPr>
        <p:txBody>
          <a:bodyPr wrap="square" rtlCol="0">
            <a:spAutoFit/>
          </a:bodyPr>
          <a:lstStyle/>
          <a:p>
            <a:pPr algn="ctr"/>
            <a:r>
              <a:rPr lang="nl-NL" sz="2400" i="1" dirty="0" smtClean="0"/>
              <a:t>2</a:t>
            </a:r>
          </a:p>
        </p:txBody>
      </p:sp>
      <p:sp>
        <p:nvSpPr>
          <p:cNvPr id="61" name="TextBox 60"/>
          <p:cNvSpPr txBox="1"/>
          <p:nvPr/>
        </p:nvSpPr>
        <p:spPr>
          <a:xfrm>
            <a:off x="7195482" y="3829308"/>
            <a:ext cx="1141869" cy="461665"/>
          </a:xfrm>
          <a:prstGeom prst="rect">
            <a:avLst/>
          </a:prstGeom>
          <a:noFill/>
        </p:spPr>
        <p:txBody>
          <a:bodyPr wrap="square" rtlCol="0">
            <a:spAutoFit/>
          </a:bodyPr>
          <a:lstStyle/>
          <a:p>
            <a:pPr algn="ctr"/>
            <a:r>
              <a:rPr lang="nl-NL" sz="2400" i="1" dirty="0" smtClean="0"/>
              <a:t>2</a:t>
            </a:r>
          </a:p>
        </p:txBody>
      </p:sp>
      <p:sp>
        <p:nvSpPr>
          <p:cNvPr id="62" name="TextBox 61"/>
          <p:cNvSpPr txBox="1"/>
          <p:nvPr/>
        </p:nvSpPr>
        <p:spPr>
          <a:xfrm>
            <a:off x="7195482" y="4248949"/>
            <a:ext cx="1141869" cy="461665"/>
          </a:xfrm>
          <a:prstGeom prst="rect">
            <a:avLst/>
          </a:prstGeom>
          <a:noFill/>
        </p:spPr>
        <p:txBody>
          <a:bodyPr wrap="square" rtlCol="0">
            <a:spAutoFit/>
          </a:bodyPr>
          <a:lstStyle/>
          <a:p>
            <a:pPr algn="ctr"/>
            <a:r>
              <a:rPr lang="nl-NL" sz="2400" i="1" dirty="0" smtClean="0"/>
              <a:t>2</a:t>
            </a:r>
          </a:p>
        </p:txBody>
      </p:sp>
      <p:sp>
        <p:nvSpPr>
          <p:cNvPr id="63" name="TextBox 62"/>
          <p:cNvSpPr txBox="1"/>
          <p:nvPr/>
        </p:nvSpPr>
        <p:spPr>
          <a:xfrm>
            <a:off x="2413001" y="4704264"/>
            <a:ext cx="637954" cy="461665"/>
          </a:xfrm>
          <a:prstGeom prst="rect">
            <a:avLst/>
          </a:prstGeom>
          <a:noFill/>
        </p:spPr>
        <p:txBody>
          <a:bodyPr wrap="square" rtlCol="0">
            <a:spAutoFit/>
          </a:bodyPr>
          <a:lstStyle/>
          <a:p>
            <a:pPr algn="ctr"/>
            <a:r>
              <a:rPr lang="nl-NL" sz="2400" i="1" dirty="0" smtClean="0"/>
              <a:t>1</a:t>
            </a:r>
          </a:p>
        </p:txBody>
      </p:sp>
      <p:sp>
        <p:nvSpPr>
          <p:cNvPr id="64" name="TextBox 63"/>
          <p:cNvSpPr txBox="1"/>
          <p:nvPr/>
        </p:nvSpPr>
        <p:spPr>
          <a:xfrm>
            <a:off x="3012701" y="4699980"/>
            <a:ext cx="637954" cy="461665"/>
          </a:xfrm>
          <a:prstGeom prst="rect">
            <a:avLst/>
          </a:prstGeom>
          <a:noFill/>
        </p:spPr>
        <p:txBody>
          <a:bodyPr wrap="square" rtlCol="0">
            <a:spAutoFit/>
          </a:bodyPr>
          <a:lstStyle/>
          <a:p>
            <a:pPr algn="ctr"/>
            <a:r>
              <a:rPr lang="nl-NL" sz="2400" i="1" dirty="0" smtClean="0"/>
              <a:t>1</a:t>
            </a:r>
          </a:p>
        </p:txBody>
      </p:sp>
      <p:sp>
        <p:nvSpPr>
          <p:cNvPr id="65" name="TextBox 64"/>
          <p:cNvSpPr txBox="1"/>
          <p:nvPr/>
        </p:nvSpPr>
        <p:spPr>
          <a:xfrm>
            <a:off x="3738960" y="4720343"/>
            <a:ext cx="637954" cy="461665"/>
          </a:xfrm>
          <a:prstGeom prst="rect">
            <a:avLst/>
          </a:prstGeom>
          <a:noFill/>
        </p:spPr>
        <p:txBody>
          <a:bodyPr wrap="square" rtlCol="0">
            <a:spAutoFit/>
          </a:bodyPr>
          <a:lstStyle/>
          <a:p>
            <a:pPr algn="ctr"/>
            <a:r>
              <a:rPr lang="nl-NL" sz="2400" i="1" dirty="0" smtClean="0"/>
              <a:t>1</a:t>
            </a:r>
          </a:p>
        </p:txBody>
      </p:sp>
      <p:sp>
        <p:nvSpPr>
          <p:cNvPr id="66" name="TextBox 65"/>
          <p:cNvSpPr txBox="1"/>
          <p:nvPr/>
        </p:nvSpPr>
        <p:spPr>
          <a:xfrm>
            <a:off x="4338660" y="4716059"/>
            <a:ext cx="637954" cy="461665"/>
          </a:xfrm>
          <a:prstGeom prst="rect">
            <a:avLst/>
          </a:prstGeom>
          <a:noFill/>
        </p:spPr>
        <p:txBody>
          <a:bodyPr wrap="square" rtlCol="0">
            <a:spAutoFit/>
          </a:bodyPr>
          <a:lstStyle/>
          <a:p>
            <a:pPr algn="ctr"/>
            <a:r>
              <a:rPr lang="nl-NL" sz="2400" i="1" dirty="0" smtClean="0"/>
              <a:t>1</a:t>
            </a:r>
          </a:p>
        </p:txBody>
      </p:sp>
      <p:sp>
        <p:nvSpPr>
          <p:cNvPr id="67" name="TextBox 66"/>
          <p:cNvSpPr txBox="1"/>
          <p:nvPr/>
        </p:nvSpPr>
        <p:spPr>
          <a:xfrm>
            <a:off x="5027012" y="4724831"/>
            <a:ext cx="637954" cy="461665"/>
          </a:xfrm>
          <a:prstGeom prst="rect">
            <a:avLst/>
          </a:prstGeom>
          <a:noFill/>
        </p:spPr>
        <p:txBody>
          <a:bodyPr wrap="square" rtlCol="0">
            <a:spAutoFit/>
          </a:bodyPr>
          <a:lstStyle/>
          <a:p>
            <a:pPr algn="ctr"/>
            <a:r>
              <a:rPr lang="nl-NL" sz="2400" i="1" dirty="0" smtClean="0"/>
              <a:t>1</a:t>
            </a:r>
          </a:p>
        </p:txBody>
      </p:sp>
      <p:sp>
        <p:nvSpPr>
          <p:cNvPr id="68" name="TextBox 67"/>
          <p:cNvSpPr txBox="1"/>
          <p:nvPr/>
        </p:nvSpPr>
        <p:spPr>
          <a:xfrm>
            <a:off x="5626712" y="4720547"/>
            <a:ext cx="637954" cy="461665"/>
          </a:xfrm>
          <a:prstGeom prst="rect">
            <a:avLst/>
          </a:prstGeom>
          <a:noFill/>
        </p:spPr>
        <p:txBody>
          <a:bodyPr wrap="square" rtlCol="0">
            <a:spAutoFit/>
          </a:bodyPr>
          <a:lstStyle/>
          <a:p>
            <a:pPr algn="ctr"/>
            <a:r>
              <a:rPr lang="nl-NL" sz="2400" i="1" dirty="0" smtClean="0"/>
              <a:t>1</a:t>
            </a:r>
          </a:p>
        </p:txBody>
      </p:sp>
      <p:sp>
        <p:nvSpPr>
          <p:cNvPr id="69" name="TextBox 68"/>
          <p:cNvSpPr txBox="1"/>
          <p:nvPr/>
        </p:nvSpPr>
        <p:spPr>
          <a:xfrm>
            <a:off x="6352971" y="4740910"/>
            <a:ext cx="637954" cy="461665"/>
          </a:xfrm>
          <a:prstGeom prst="rect">
            <a:avLst/>
          </a:prstGeom>
          <a:noFill/>
        </p:spPr>
        <p:txBody>
          <a:bodyPr wrap="square" rtlCol="0">
            <a:spAutoFit/>
          </a:bodyPr>
          <a:lstStyle/>
          <a:p>
            <a:pPr algn="ctr"/>
            <a:r>
              <a:rPr lang="nl-NL" sz="2400" i="1" dirty="0" smtClean="0"/>
              <a:t>1</a:t>
            </a:r>
          </a:p>
        </p:txBody>
      </p:sp>
      <p:sp>
        <p:nvSpPr>
          <p:cNvPr id="70" name="TextBox 69"/>
          <p:cNvSpPr txBox="1"/>
          <p:nvPr/>
        </p:nvSpPr>
        <p:spPr>
          <a:xfrm>
            <a:off x="6952671" y="4736626"/>
            <a:ext cx="637954" cy="461665"/>
          </a:xfrm>
          <a:prstGeom prst="rect">
            <a:avLst/>
          </a:prstGeom>
          <a:noFill/>
        </p:spPr>
        <p:txBody>
          <a:bodyPr wrap="square" rtlCol="0">
            <a:spAutoFit/>
          </a:bodyPr>
          <a:lstStyle/>
          <a:p>
            <a:pPr algn="ctr"/>
            <a:r>
              <a:rPr lang="nl-NL" sz="2400" i="1" dirty="0" smtClean="0"/>
              <a:t>1</a:t>
            </a:r>
          </a:p>
        </p:txBody>
      </p:sp>
      <p:sp>
        <p:nvSpPr>
          <p:cNvPr id="71" name="TextBox 70"/>
          <p:cNvSpPr txBox="1"/>
          <p:nvPr/>
        </p:nvSpPr>
        <p:spPr>
          <a:xfrm>
            <a:off x="6346467" y="3396258"/>
            <a:ext cx="637954" cy="461665"/>
          </a:xfrm>
          <a:prstGeom prst="rect">
            <a:avLst/>
          </a:prstGeom>
          <a:noFill/>
        </p:spPr>
        <p:txBody>
          <a:bodyPr wrap="square" rtlCol="0">
            <a:spAutoFit/>
          </a:bodyPr>
          <a:lstStyle/>
          <a:p>
            <a:pPr algn="ctr"/>
            <a:r>
              <a:rPr lang="nl-NL" sz="2400" i="1" dirty="0" smtClean="0"/>
              <a:t>2</a:t>
            </a:r>
          </a:p>
        </p:txBody>
      </p:sp>
      <p:sp>
        <p:nvSpPr>
          <p:cNvPr id="72" name="TextBox 71"/>
          <p:cNvSpPr txBox="1"/>
          <p:nvPr/>
        </p:nvSpPr>
        <p:spPr>
          <a:xfrm>
            <a:off x="6353029" y="3845829"/>
            <a:ext cx="637954" cy="461665"/>
          </a:xfrm>
          <a:prstGeom prst="rect">
            <a:avLst/>
          </a:prstGeom>
          <a:noFill/>
        </p:spPr>
        <p:txBody>
          <a:bodyPr wrap="square" rtlCol="0">
            <a:spAutoFit/>
          </a:bodyPr>
          <a:lstStyle/>
          <a:p>
            <a:pPr algn="ctr"/>
            <a:r>
              <a:rPr lang="nl-NL" sz="2400" i="1" dirty="0" smtClean="0"/>
              <a:t>2</a:t>
            </a:r>
          </a:p>
        </p:txBody>
      </p:sp>
      <p:sp>
        <p:nvSpPr>
          <p:cNvPr id="73" name="TextBox 72"/>
          <p:cNvSpPr txBox="1"/>
          <p:nvPr/>
        </p:nvSpPr>
        <p:spPr>
          <a:xfrm>
            <a:off x="6949717" y="4264013"/>
            <a:ext cx="637954" cy="461665"/>
          </a:xfrm>
          <a:prstGeom prst="rect">
            <a:avLst/>
          </a:prstGeom>
          <a:noFill/>
        </p:spPr>
        <p:txBody>
          <a:bodyPr wrap="square" rtlCol="0">
            <a:spAutoFit/>
          </a:bodyPr>
          <a:lstStyle/>
          <a:p>
            <a:pPr algn="ctr"/>
            <a:r>
              <a:rPr lang="nl-NL" sz="2400" i="1" dirty="0" smtClean="0"/>
              <a:t>2</a:t>
            </a:r>
          </a:p>
        </p:txBody>
      </p:sp>
      <p:sp>
        <p:nvSpPr>
          <p:cNvPr id="74" name="TextBox 73"/>
          <p:cNvSpPr txBox="1"/>
          <p:nvPr/>
        </p:nvSpPr>
        <p:spPr>
          <a:xfrm>
            <a:off x="6368325" y="4264013"/>
            <a:ext cx="637954" cy="461665"/>
          </a:xfrm>
          <a:prstGeom prst="rect">
            <a:avLst/>
          </a:prstGeom>
          <a:noFill/>
        </p:spPr>
        <p:txBody>
          <a:bodyPr wrap="square" rtlCol="0">
            <a:spAutoFit/>
          </a:bodyPr>
          <a:lstStyle/>
          <a:p>
            <a:pPr algn="ctr"/>
            <a:r>
              <a:rPr lang="nl-NL" sz="2400" i="1" dirty="0" smtClean="0"/>
              <a:t>2</a:t>
            </a:r>
          </a:p>
        </p:txBody>
      </p:sp>
      <p:sp>
        <p:nvSpPr>
          <p:cNvPr id="75" name="TextBox 74"/>
          <p:cNvSpPr txBox="1"/>
          <p:nvPr/>
        </p:nvSpPr>
        <p:spPr>
          <a:xfrm>
            <a:off x="6918546" y="3844241"/>
            <a:ext cx="637954" cy="461665"/>
          </a:xfrm>
          <a:prstGeom prst="rect">
            <a:avLst/>
          </a:prstGeom>
          <a:noFill/>
        </p:spPr>
        <p:txBody>
          <a:bodyPr wrap="square" rtlCol="0">
            <a:spAutoFit/>
          </a:bodyPr>
          <a:lstStyle/>
          <a:p>
            <a:pPr algn="ctr"/>
            <a:r>
              <a:rPr lang="nl-NL" sz="2400" i="1" dirty="0" smtClean="0"/>
              <a:t>2</a:t>
            </a:r>
          </a:p>
        </p:txBody>
      </p:sp>
      <p:sp>
        <p:nvSpPr>
          <p:cNvPr id="76" name="TextBox 75"/>
          <p:cNvSpPr txBox="1"/>
          <p:nvPr/>
        </p:nvSpPr>
        <p:spPr>
          <a:xfrm>
            <a:off x="6936796" y="3409564"/>
            <a:ext cx="637954" cy="461665"/>
          </a:xfrm>
          <a:prstGeom prst="rect">
            <a:avLst/>
          </a:prstGeom>
          <a:noFill/>
        </p:spPr>
        <p:txBody>
          <a:bodyPr wrap="square" rtlCol="0">
            <a:spAutoFit/>
          </a:bodyPr>
          <a:lstStyle/>
          <a:p>
            <a:pPr algn="ctr"/>
            <a:r>
              <a:rPr lang="nl-NL" sz="2400" i="1" dirty="0" smtClean="0"/>
              <a:t>2</a:t>
            </a:r>
          </a:p>
        </p:txBody>
      </p:sp>
      <p:sp>
        <p:nvSpPr>
          <p:cNvPr id="77" name="TextBox 76"/>
          <p:cNvSpPr txBox="1"/>
          <p:nvPr/>
        </p:nvSpPr>
        <p:spPr>
          <a:xfrm>
            <a:off x="5142996" y="3422276"/>
            <a:ext cx="637954" cy="461665"/>
          </a:xfrm>
          <a:prstGeom prst="rect">
            <a:avLst/>
          </a:prstGeom>
          <a:noFill/>
        </p:spPr>
        <p:txBody>
          <a:bodyPr wrap="square" rtlCol="0">
            <a:spAutoFit/>
          </a:bodyPr>
          <a:lstStyle/>
          <a:p>
            <a:pPr algn="ctr"/>
            <a:r>
              <a:rPr lang="nl-NL" sz="2400" i="1" dirty="0" smtClean="0"/>
              <a:t>2</a:t>
            </a:r>
          </a:p>
        </p:txBody>
      </p:sp>
      <p:sp>
        <p:nvSpPr>
          <p:cNvPr id="78" name="TextBox 77"/>
          <p:cNvSpPr txBox="1"/>
          <p:nvPr/>
        </p:nvSpPr>
        <p:spPr>
          <a:xfrm>
            <a:off x="5149558" y="3871847"/>
            <a:ext cx="637954" cy="461665"/>
          </a:xfrm>
          <a:prstGeom prst="rect">
            <a:avLst/>
          </a:prstGeom>
          <a:noFill/>
        </p:spPr>
        <p:txBody>
          <a:bodyPr wrap="square" rtlCol="0">
            <a:spAutoFit/>
          </a:bodyPr>
          <a:lstStyle/>
          <a:p>
            <a:pPr algn="ctr"/>
            <a:r>
              <a:rPr lang="nl-NL" sz="2400" i="1" dirty="0" smtClean="0"/>
              <a:t>2</a:t>
            </a:r>
          </a:p>
        </p:txBody>
      </p:sp>
      <p:sp>
        <p:nvSpPr>
          <p:cNvPr id="79" name="TextBox 78"/>
          <p:cNvSpPr txBox="1"/>
          <p:nvPr/>
        </p:nvSpPr>
        <p:spPr>
          <a:xfrm>
            <a:off x="5762121" y="4274156"/>
            <a:ext cx="637954" cy="461665"/>
          </a:xfrm>
          <a:prstGeom prst="rect">
            <a:avLst/>
          </a:prstGeom>
          <a:noFill/>
        </p:spPr>
        <p:txBody>
          <a:bodyPr wrap="square" rtlCol="0">
            <a:spAutoFit/>
          </a:bodyPr>
          <a:lstStyle/>
          <a:p>
            <a:pPr algn="ctr"/>
            <a:r>
              <a:rPr lang="nl-NL" sz="2400" i="1" dirty="0" smtClean="0"/>
              <a:t>2</a:t>
            </a:r>
          </a:p>
        </p:txBody>
      </p:sp>
      <p:sp>
        <p:nvSpPr>
          <p:cNvPr id="80" name="TextBox 79"/>
          <p:cNvSpPr txBox="1"/>
          <p:nvPr/>
        </p:nvSpPr>
        <p:spPr>
          <a:xfrm>
            <a:off x="5164854" y="4290031"/>
            <a:ext cx="637954" cy="461665"/>
          </a:xfrm>
          <a:prstGeom prst="rect">
            <a:avLst/>
          </a:prstGeom>
          <a:noFill/>
        </p:spPr>
        <p:txBody>
          <a:bodyPr wrap="square" rtlCol="0">
            <a:spAutoFit/>
          </a:bodyPr>
          <a:lstStyle/>
          <a:p>
            <a:pPr algn="ctr"/>
            <a:r>
              <a:rPr lang="nl-NL" sz="2400" i="1" dirty="0" smtClean="0"/>
              <a:t>2</a:t>
            </a:r>
          </a:p>
        </p:txBody>
      </p:sp>
      <p:sp>
        <p:nvSpPr>
          <p:cNvPr id="81" name="TextBox 80"/>
          <p:cNvSpPr txBox="1"/>
          <p:nvPr/>
        </p:nvSpPr>
        <p:spPr>
          <a:xfrm>
            <a:off x="5749200" y="3419707"/>
            <a:ext cx="637954" cy="461665"/>
          </a:xfrm>
          <a:prstGeom prst="rect">
            <a:avLst/>
          </a:prstGeom>
          <a:noFill/>
        </p:spPr>
        <p:txBody>
          <a:bodyPr wrap="square" rtlCol="0">
            <a:spAutoFit/>
          </a:bodyPr>
          <a:lstStyle/>
          <a:p>
            <a:pPr algn="ctr"/>
            <a:r>
              <a:rPr lang="nl-NL" sz="2400" i="1" dirty="0" smtClean="0"/>
              <a:t>2</a:t>
            </a:r>
          </a:p>
        </p:txBody>
      </p:sp>
      <p:graphicFrame>
        <p:nvGraphicFramePr>
          <p:cNvPr id="82" name="Object 81"/>
          <p:cNvGraphicFramePr>
            <a:graphicFrameLocks noChangeAspect="1"/>
          </p:cNvGraphicFramePr>
          <p:nvPr>
            <p:extLst>
              <p:ext uri="{D42A27DB-BD31-4B8C-83A1-F6EECF244321}">
                <p14:modId xmlns:p14="http://schemas.microsoft.com/office/powerpoint/2010/main" val="3347366686"/>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233476" name="Equation" r:id="rId4" imgW="114300" imgH="165100" progId="Equation.3">
                  <p:embed/>
                </p:oleObj>
              </mc:Choice>
              <mc:Fallback>
                <p:oleObj name="Equation" r:id="rId4" imgW="114300" imgH="165100" progId="Equation.3">
                  <p:embed/>
                  <p:pic>
                    <p:nvPicPr>
                      <p:cNvPr id="0" name=""/>
                      <p:cNvPicPr/>
                      <p:nvPr/>
                    </p:nvPicPr>
                    <p:blipFill>
                      <a:blip r:embed="rId5"/>
                      <a:stretch>
                        <a:fillRect/>
                      </a:stretch>
                    </p:blipFill>
                    <p:spPr>
                      <a:xfrm>
                        <a:off x="4514850" y="3346450"/>
                        <a:ext cx="114300" cy="165100"/>
                      </a:xfrm>
                      <a:prstGeom prst="rect">
                        <a:avLst/>
                      </a:prstGeom>
                    </p:spPr>
                  </p:pic>
                </p:oleObj>
              </mc:Fallback>
            </mc:AlternateContent>
          </a:graphicData>
        </a:graphic>
      </p:graphicFrame>
      <p:pic>
        <p:nvPicPr>
          <p:cNvPr id="83" name="Picture 82"/>
          <p:cNvPicPr>
            <a:picLocks noChangeAspect="1"/>
          </p:cNvPicPr>
          <p:nvPr/>
        </p:nvPicPr>
        <p:blipFill>
          <a:blip r:embed="rId6"/>
          <a:stretch>
            <a:fillRect/>
          </a:stretch>
        </p:blipFill>
        <p:spPr>
          <a:xfrm>
            <a:off x="4267200" y="3225800"/>
            <a:ext cx="609600" cy="393700"/>
          </a:xfrm>
          <a:prstGeom prst="rect">
            <a:avLst/>
          </a:prstGeom>
        </p:spPr>
      </p:pic>
      <p:pic>
        <p:nvPicPr>
          <p:cNvPr id="84" name="Picture 83"/>
          <p:cNvPicPr>
            <a:picLocks noChangeAspect="1"/>
          </p:cNvPicPr>
          <p:nvPr/>
        </p:nvPicPr>
        <p:blipFill>
          <a:blip r:embed="rId6"/>
          <a:stretch>
            <a:fillRect/>
          </a:stretch>
        </p:blipFill>
        <p:spPr>
          <a:xfrm>
            <a:off x="4267200" y="3225800"/>
            <a:ext cx="609600" cy="393700"/>
          </a:xfrm>
          <a:prstGeom prst="rect">
            <a:avLst/>
          </a:prstGeom>
        </p:spPr>
      </p:pic>
      <p:cxnSp>
        <p:nvCxnSpPr>
          <p:cNvPr id="85" name="Straight Arrow Connector 84"/>
          <p:cNvCxnSpPr/>
          <p:nvPr/>
        </p:nvCxnSpPr>
        <p:spPr>
          <a:xfrm>
            <a:off x="6396240" y="1998330"/>
            <a:ext cx="0" cy="461665"/>
          </a:xfrm>
          <a:prstGeom prst="straightConnector1">
            <a:avLst/>
          </a:prstGeom>
          <a:ln w="38100">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a:off x="3738960" y="1998330"/>
            <a:ext cx="0" cy="461665"/>
          </a:xfrm>
          <a:prstGeom prst="straightConnector1">
            <a:avLst/>
          </a:prstGeom>
          <a:ln w="38100">
            <a:solidFill>
              <a:srgbClr val="C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42427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132446" y="333856"/>
            <a:ext cx="5876203" cy="1015663"/>
          </a:xfrm>
          <a:prstGeom prst="rect">
            <a:avLst/>
          </a:prstGeom>
          <a:noFill/>
        </p:spPr>
        <p:txBody>
          <a:bodyPr wrap="none" rtlCol="0">
            <a:spAutoFit/>
          </a:bodyPr>
          <a:lstStyle/>
          <a:p>
            <a:r>
              <a:rPr lang="en-US" sz="6000" b="1" dirty="0" smtClean="0">
                <a:solidFill>
                  <a:schemeClr val="tx2"/>
                </a:solidFill>
              </a:rPr>
              <a:t>Greedy Algorithm</a:t>
            </a:r>
            <a:endParaRPr lang="en-US" sz="6000" b="1" dirty="0">
              <a:solidFill>
                <a:schemeClr val="tx2"/>
              </a:solidFill>
            </a:endParaRPr>
          </a:p>
        </p:txBody>
      </p:sp>
      <p:pic>
        <p:nvPicPr>
          <p:cNvPr id="6" name="Picture 12" descr="SCS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4334" y="179986"/>
            <a:ext cx="1990725" cy="4762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14910"/>
            <a:ext cx="1375569" cy="369332"/>
          </a:xfrm>
          <a:prstGeom prst="rect">
            <a:avLst/>
          </a:prstGeom>
          <a:noFill/>
        </p:spPr>
        <p:txBody>
          <a:bodyPr wrap="none" rtlCol="0">
            <a:spAutoFit/>
          </a:bodyPr>
          <a:lstStyle/>
          <a:p>
            <a:r>
              <a:rPr lang="en-US" dirty="0" smtClean="0"/>
              <a:t>Introduction</a:t>
            </a:r>
            <a:endParaRPr lang="en-US" dirty="0"/>
          </a:p>
        </p:txBody>
      </p:sp>
      <p:sp>
        <p:nvSpPr>
          <p:cNvPr id="8" name="TextBox 7"/>
          <p:cNvSpPr txBox="1"/>
          <p:nvPr/>
        </p:nvSpPr>
        <p:spPr>
          <a:xfrm>
            <a:off x="2096471" y="-13958"/>
            <a:ext cx="954483" cy="369332"/>
          </a:xfrm>
          <a:prstGeom prst="rect">
            <a:avLst/>
          </a:prstGeom>
          <a:noFill/>
        </p:spPr>
        <p:txBody>
          <a:bodyPr wrap="none" rtlCol="0">
            <a:spAutoFit/>
          </a:bodyPr>
          <a:lstStyle/>
          <a:p>
            <a:r>
              <a:rPr lang="en-US" b="1" dirty="0" smtClean="0">
                <a:solidFill>
                  <a:srgbClr val="C00000"/>
                </a:solidFill>
              </a:rPr>
              <a:t>Method</a:t>
            </a:r>
            <a:endParaRPr lang="en-US" b="1" dirty="0">
              <a:solidFill>
                <a:srgbClr val="C00000"/>
              </a:solidFill>
            </a:endParaRPr>
          </a:p>
        </p:txBody>
      </p:sp>
      <p:sp>
        <p:nvSpPr>
          <p:cNvPr id="9" name="TextBox 8"/>
          <p:cNvSpPr txBox="1"/>
          <p:nvPr/>
        </p:nvSpPr>
        <p:spPr>
          <a:xfrm>
            <a:off x="3666530" y="-13006"/>
            <a:ext cx="1352743" cy="369332"/>
          </a:xfrm>
          <a:prstGeom prst="rect">
            <a:avLst/>
          </a:prstGeom>
          <a:noFill/>
        </p:spPr>
        <p:txBody>
          <a:bodyPr wrap="none" rtlCol="0">
            <a:spAutoFit/>
          </a:bodyPr>
          <a:lstStyle/>
          <a:p>
            <a:r>
              <a:rPr lang="en-US" dirty="0" smtClean="0"/>
              <a:t>Experiments</a:t>
            </a:r>
            <a:endParaRPr lang="en-US" dirty="0"/>
          </a:p>
        </p:txBody>
      </p:sp>
      <p:sp>
        <p:nvSpPr>
          <p:cNvPr id="10" name="TextBox 9"/>
          <p:cNvSpPr txBox="1"/>
          <p:nvPr/>
        </p:nvSpPr>
        <p:spPr>
          <a:xfrm>
            <a:off x="5645342" y="-12054"/>
            <a:ext cx="1210588" cy="369332"/>
          </a:xfrm>
          <a:prstGeom prst="rect">
            <a:avLst/>
          </a:prstGeom>
          <a:noFill/>
        </p:spPr>
        <p:txBody>
          <a:bodyPr wrap="none" rtlCol="0">
            <a:spAutoFit/>
          </a:bodyPr>
          <a:lstStyle/>
          <a:p>
            <a:r>
              <a:rPr lang="en-US" dirty="0" smtClean="0"/>
              <a:t>Conclusion</a:t>
            </a:r>
            <a:endParaRPr lang="en-US" dirty="0"/>
          </a:p>
        </p:txBody>
      </p:sp>
      <p:cxnSp>
        <p:nvCxnSpPr>
          <p:cNvPr id="11" name="Straight Connector 10"/>
          <p:cNvCxnSpPr/>
          <p:nvPr/>
        </p:nvCxnSpPr>
        <p:spPr>
          <a:xfrm>
            <a:off x="0" y="317351"/>
            <a:ext cx="685593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218243" y="5506510"/>
            <a:ext cx="8821814" cy="1323439"/>
          </a:xfrm>
          <a:prstGeom prst="rect">
            <a:avLst/>
          </a:prstGeom>
          <a:noFill/>
        </p:spPr>
        <p:txBody>
          <a:bodyPr wrap="square" rtlCol="0">
            <a:spAutoFit/>
          </a:bodyPr>
          <a:lstStyle/>
          <a:p>
            <a:pPr lvl="1"/>
            <a:r>
              <a:rPr lang="en-US" sz="4000" dirty="0" smtClean="0"/>
              <a:t>Delete rows / columns greedily to maximize g </a:t>
            </a:r>
            <a:endParaRPr lang="en-US" sz="4000" dirty="0"/>
          </a:p>
        </p:txBody>
      </p:sp>
      <p:sp>
        <p:nvSpPr>
          <p:cNvPr id="49" name="Rectangle 48"/>
          <p:cNvSpPr/>
          <p:nvPr/>
        </p:nvSpPr>
        <p:spPr>
          <a:xfrm>
            <a:off x="2413000" y="2003479"/>
            <a:ext cx="5159375" cy="2757851"/>
          </a:xfrm>
          <a:prstGeom prst="rect">
            <a:avLst/>
          </a:prstGeom>
          <a:solidFill>
            <a:schemeClr val="bg1">
              <a:lumMod val="8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TextBox 49"/>
          <p:cNvSpPr txBox="1"/>
          <p:nvPr/>
        </p:nvSpPr>
        <p:spPr>
          <a:xfrm>
            <a:off x="131495" y="3166417"/>
            <a:ext cx="3503285" cy="584776"/>
          </a:xfrm>
          <a:prstGeom prst="rect">
            <a:avLst/>
          </a:prstGeom>
          <a:noFill/>
        </p:spPr>
        <p:txBody>
          <a:bodyPr wrap="square" rtlCol="0">
            <a:spAutoFit/>
          </a:bodyPr>
          <a:lstStyle/>
          <a:p>
            <a:pPr algn="ctr"/>
            <a:r>
              <a:rPr lang="nl-NL" sz="3200" b="1" dirty="0" smtClean="0"/>
              <a:t>Users</a:t>
            </a:r>
          </a:p>
        </p:txBody>
      </p:sp>
      <p:sp>
        <p:nvSpPr>
          <p:cNvPr id="51" name="TextBox 50"/>
          <p:cNvSpPr txBox="1"/>
          <p:nvPr/>
        </p:nvSpPr>
        <p:spPr>
          <a:xfrm>
            <a:off x="3267630" y="1478314"/>
            <a:ext cx="3503285" cy="584776"/>
          </a:xfrm>
          <a:prstGeom prst="rect">
            <a:avLst/>
          </a:prstGeom>
          <a:noFill/>
        </p:spPr>
        <p:txBody>
          <a:bodyPr wrap="square" rtlCol="0">
            <a:spAutoFit/>
          </a:bodyPr>
          <a:lstStyle/>
          <a:p>
            <a:pPr algn="ctr"/>
            <a:r>
              <a:rPr lang="nl-NL" sz="3200" b="1" dirty="0" err="1" smtClean="0"/>
              <a:t>Products</a:t>
            </a:r>
            <a:endParaRPr lang="nl-NL" sz="3200" b="1" dirty="0" smtClean="0"/>
          </a:p>
        </p:txBody>
      </p:sp>
      <p:sp>
        <p:nvSpPr>
          <p:cNvPr id="52" name="TextBox 51"/>
          <p:cNvSpPr txBox="1"/>
          <p:nvPr/>
        </p:nvSpPr>
        <p:spPr>
          <a:xfrm>
            <a:off x="4484843" y="2753920"/>
            <a:ext cx="1141869" cy="584776"/>
          </a:xfrm>
          <a:prstGeom prst="rect">
            <a:avLst/>
          </a:prstGeom>
          <a:noFill/>
        </p:spPr>
        <p:txBody>
          <a:bodyPr wrap="square" rtlCol="0">
            <a:spAutoFit/>
          </a:bodyPr>
          <a:lstStyle/>
          <a:p>
            <a:pPr algn="ctr"/>
            <a:r>
              <a:rPr lang="nl-NL" sz="3200" b="1" i="1" dirty="0" smtClean="0">
                <a:solidFill>
                  <a:srgbClr val="000090"/>
                </a:solidFill>
              </a:rPr>
              <a:t>B</a:t>
            </a:r>
          </a:p>
        </p:txBody>
      </p:sp>
      <p:sp>
        <p:nvSpPr>
          <p:cNvPr id="53" name="Rectangle 52"/>
          <p:cNvSpPr/>
          <p:nvPr/>
        </p:nvSpPr>
        <p:spPr>
          <a:xfrm>
            <a:off x="5019273" y="3381375"/>
            <a:ext cx="2521352" cy="1379955"/>
          </a:xfrm>
          <a:prstGeom prst="rect">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2413000" y="3397250"/>
            <a:ext cx="2606274" cy="1375551"/>
          </a:xfrm>
          <a:prstGeom prst="rect">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TextBox 54"/>
          <p:cNvSpPr txBox="1"/>
          <p:nvPr/>
        </p:nvSpPr>
        <p:spPr>
          <a:xfrm>
            <a:off x="2125761" y="3191443"/>
            <a:ext cx="1141869" cy="584776"/>
          </a:xfrm>
          <a:prstGeom prst="rect">
            <a:avLst/>
          </a:prstGeom>
          <a:noFill/>
        </p:spPr>
        <p:txBody>
          <a:bodyPr wrap="square" rtlCol="0">
            <a:spAutoFit/>
          </a:bodyPr>
          <a:lstStyle/>
          <a:p>
            <a:pPr algn="ctr"/>
            <a:r>
              <a:rPr lang="nl-NL" sz="3200" b="1" i="1" dirty="0">
                <a:solidFill>
                  <a:srgbClr val="000090"/>
                </a:solidFill>
              </a:rPr>
              <a:t>A</a:t>
            </a:r>
            <a:endParaRPr lang="nl-NL" sz="3200" b="1" i="1" dirty="0" smtClean="0">
              <a:solidFill>
                <a:srgbClr val="000090"/>
              </a:solidFill>
            </a:endParaRPr>
          </a:p>
        </p:txBody>
      </p:sp>
      <p:sp>
        <p:nvSpPr>
          <p:cNvPr id="56" name="Rectangle 55"/>
          <p:cNvSpPr/>
          <p:nvPr/>
        </p:nvSpPr>
        <p:spPr>
          <a:xfrm>
            <a:off x="2413000" y="2843227"/>
            <a:ext cx="5159375" cy="1929574"/>
          </a:xfrm>
          <a:prstGeom prst="rect">
            <a:avLst/>
          </a:prstGeom>
          <a:noFill/>
          <a:ln w="38100">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57" name="TextBox 56"/>
          <p:cNvSpPr txBox="1"/>
          <p:nvPr/>
        </p:nvSpPr>
        <p:spPr>
          <a:xfrm>
            <a:off x="7211357" y="1998330"/>
            <a:ext cx="1141869" cy="461665"/>
          </a:xfrm>
          <a:prstGeom prst="rect">
            <a:avLst/>
          </a:prstGeom>
          <a:noFill/>
        </p:spPr>
        <p:txBody>
          <a:bodyPr wrap="square" rtlCol="0">
            <a:spAutoFit/>
          </a:bodyPr>
          <a:lstStyle/>
          <a:p>
            <a:pPr algn="ctr"/>
            <a:r>
              <a:rPr lang="nl-NL" sz="2400" i="1" dirty="0" smtClean="0"/>
              <a:t>0</a:t>
            </a:r>
          </a:p>
        </p:txBody>
      </p:sp>
      <p:sp>
        <p:nvSpPr>
          <p:cNvPr id="58" name="TextBox 57"/>
          <p:cNvSpPr txBox="1"/>
          <p:nvPr/>
        </p:nvSpPr>
        <p:spPr>
          <a:xfrm>
            <a:off x="7211357" y="2381562"/>
            <a:ext cx="1141869" cy="461665"/>
          </a:xfrm>
          <a:prstGeom prst="rect">
            <a:avLst/>
          </a:prstGeom>
          <a:noFill/>
        </p:spPr>
        <p:txBody>
          <a:bodyPr wrap="square" rtlCol="0">
            <a:spAutoFit/>
          </a:bodyPr>
          <a:lstStyle/>
          <a:p>
            <a:pPr algn="ctr"/>
            <a:r>
              <a:rPr lang="nl-NL" sz="2400" i="1" dirty="0" smtClean="0"/>
              <a:t>0</a:t>
            </a:r>
          </a:p>
        </p:txBody>
      </p:sp>
      <p:sp>
        <p:nvSpPr>
          <p:cNvPr id="59" name="TextBox 58"/>
          <p:cNvSpPr txBox="1"/>
          <p:nvPr/>
        </p:nvSpPr>
        <p:spPr>
          <a:xfrm>
            <a:off x="7211357" y="2769453"/>
            <a:ext cx="1141869" cy="461665"/>
          </a:xfrm>
          <a:prstGeom prst="rect">
            <a:avLst/>
          </a:prstGeom>
          <a:noFill/>
        </p:spPr>
        <p:txBody>
          <a:bodyPr wrap="square" rtlCol="0">
            <a:spAutoFit/>
          </a:bodyPr>
          <a:lstStyle/>
          <a:p>
            <a:pPr algn="ctr"/>
            <a:r>
              <a:rPr lang="nl-NL" sz="2400" i="1" dirty="0" smtClean="0"/>
              <a:t>1</a:t>
            </a:r>
          </a:p>
        </p:txBody>
      </p:sp>
      <p:sp>
        <p:nvSpPr>
          <p:cNvPr id="60" name="TextBox 59"/>
          <p:cNvSpPr txBox="1"/>
          <p:nvPr/>
        </p:nvSpPr>
        <p:spPr>
          <a:xfrm>
            <a:off x="7195482" y="3398451"/>
            <a:ext cx="1141869" cy="461665"/>
          </a:xfrm>
          <a:prstGeom prst="rect">
            <a:avLst/>
          </a:prstGeom>
          <a:noFill/>
        </p:spPr>
        <p:txBody>
          <a:bodyPr wrap="square" rtlCol="0">
            <a:spAutoFit/>
          </a:bodyPr>
          <a:lstStyle/>
          <a:p>
            <a:pPr algn="ctr"/>
            <a:r>
              <a:rPr lang="nl-NL" sz="2400" i="1" dirty="0" smtClean="0"/>
              <a:t>2</a:t>
            </a:r>
          </a:p>
        </p:txBody>
      </p:sp>
      <p:sp>
        <p:nvSpPr>
          <p:cNvPr id="61" name="TextBox 60"/>
          <p:cNvSpPr txBox="1"/>
          <p:nvPr/>
        </p:nvSpPr>
        <p:spPr>
          <a:xfrm>
            <a:off x="7195482" y="3829308"/>
            <a:ext cx="1141869" cy="461665"/>
          </a:xfrm>
          <a:prstGeom prst="rect">
            <a:avLst/>
          </a:prstGeom>
          <a:noFill/>
        </p:spPr>
        <p:txBody>
          <a:bodyPr wrap="square" rtlCol="0">
            <a:spAutoFit/>
          </a:bodyPr>
          <a:lstStyle/>
          <a:p>
            <a:pPr algn="ctr"/>
            <a:r>
              <a:rPr lang="nl-NL" sz="2400" i="1" dirty="0" smtClean="0"/>
              <a:t>2</a:t>
            </a:r>
          </a:p>
        </p:txBody>
      </p:sp>
      <p:sp>
        <p:nvSpPr>
          <p:cNvPr id="62" name="TextBox 61"/>
          <p:cNvSpPr txBox="1"/>
          <p:nvPr/>
        </p:nvSpPr>
        <p:spPr>
          <a:xfrm>
            <a:off x="7195482" y="4248949"/>
            <a:ext cx="1141869" cy="461665"/>
          </a:xfrm>
          <a:prstGeom prst="rect">
            <a:avLst/>
          </a:prstGeom>
          <a:noFill/>
        </p:spPr>
        <p:txBody>
          <a:bodyPr wrap="square" rtlCol="0">
            <a:spAutoFit/>
          </a:bodyPr>
          <a:lstStyle/>
          <a:p>
            <a:pPr algn="ctr"/>
            <a:r>
              <a:rPr lang="nl-NL" sz="2400" i="1" dirty="0" smtClean="0"/>
              <a:t>2</a:t>
            </a:r>
          </a:p>
        </p:txBody>
      </p:sp>
      <p:sp>
        <p:nvSpPr>
          <p:cNvPr id="63" name="TextBox 62"/>
          <p:cNvSpPr txBox="1"/>
          <p:nvPr/>
        </p:nvSpPr>
        <p:spPr>
          <a:xfrm>
            <a:off x="2413001" y="4704264"/>
            <a:ext cx="637954" cy="461665"/>
          </a:xfrm>
          <a:prstGeom prst="rect">
            <a:avLst/>
          </a:prstGeom>
          <a:noFill/>
        </p:spPr>
        <p:txBody>
          <a:bodyPr wrap="square" rtlCol="0">
            <a:spAutoFit/>
          </a:bodyPr>
          <a:lstStyle/>
          <a:p>
            <a:pPr algn="ctr"/>
            <a:r>
              <a:rPr lang="nl-NL" sz="2400" i="1" dirty="0" smtClean="0"/>
              <a:t>1</a:t>
            </a:r>
          </a:p>
        </p:txBody>
      </p:sp>
      <p:sp>
        <p:nvSpPr>
          <p:cNvPr id="64" name="TextBox 63"/>
          <p:cNvSpPr txBox="1"/>
          <p:nvPr/>
        </p:nvSpPr>
        <p:spPr>
          <a:xfrm>
            <a:off x="3012701" y="4699980"/>
            <a:ext cx="637954" cy="461665"/>
          </a:xfrm>
          <a:prstGeom prst="rect">
            <a:avLst/>
          </a:prstGeom>
          <a:noFill/>
        </p:spPr>
        <p:txBody>
          <a:bodyPr wrap="square" rtlCol="0">
            <a:spAutoFit/>
          </a:bodyPr>
          <a:lstStyle/>
          <a:p>
            <a:pPr algn="ctr"/>
            <a:r>
              <a:rPr lang="nl-NL" sz="2400" i="1" dirty="0" smtClean="0"/>
              <a:t>1</a:t>
            </a:r>
          </a:p>
        </p:txBody>
      </p:sp>
      <p:sp>
        <p:nvSpPr>
          <p:cNvPr id="65" name="TextBox 64"/>
          <p:cNvSpPr txBox="1"/>
          <p:nvPr/>
        </p:nvSpPr>
        <p:spPr>
          <a:xfrm>
            <a:off x="3738960" y="4720343"/>
            <a:ext cx="637954" cy="461665"/>
          </a:xfrm>
          <a:prstGeom prst="rect">
            <a:avLst/>
          </a:prstGeom>
          <a:noFill/>
        </p:spPr>
        <p:txBody>
          <a:bodyPr wrap="square" rtlCol="0">
            <a:spAutoFit/>
          </a:bodyPr>
          <a:lstStyle/>
          <a:p>
            <a:pPr algn="ctr"/>
            <a:r>
              <a:rPr lang="nl-NL" sz="2400" i="1" dirty="0" smtClean="0"/>
              <a:t>1</a:t>
            </a:r>
          </a:p>
        </p:txBody>
      </p:sp>
      <p:sp>
        <p:nvSpPr>
          <p:cNvPr id="66" name="TextBox 65"/>
          <p:cNvSpPr txBox="1"/>
          <p:nvPr/>
        </p:nvSpPr>
        <p:spPr>
          <a:xfrm>
            <a:off x="4338660" y="4716059"/>
            <a:ext cx="637954" cy="461665"/>
          </a:xfrm>
          <a:prstGeom prst="rect">
            <a:avLst/>
          </a:prstGeom>
          <a:noFill/>
        </p:spPr>
        <p:txBody>
          <a:bodyPr wrap="square" rtlCol="0">
            <a:spAutoFit/>
          </a:bodyPr>
          <a:lstStyle/>
          <a:p>
            <a:pPr algn="ctr"/>
            <a:r>
              <a:rPr lang="nl-NL" sz="2400" i="1" dirty="0" smtClean="0"/>
              <a:t>1</a:t>
            </a:r>
          </a:p>
        </p:txBody>
      </p:sp>
      <p:sp>
        <p:nvSpPr>
          <p:cNvPr id="67" name="TextBox 66"/>
          <p:cNvSpPr txBox="1"/>
          <p:nvPr/>
        </p:nvSpPr>
        <p:spPr>
          <a:xfrm>
            <a:off x="5027012" y="4724831"/>
            <a:ext cx="637954" cy="461665"/>
          </a:xfrm>
          <a:prstGeom prst="rect">
            <a:avLst/>
          </a:prstGeom>
          <a:noFill/>
        </p:spPr>
        <p:txBody>
          <a:bodyPr wrap="square" rtlCol="0">
            <a:spAutoFit/>
          </a:bodyPr>
          <a:lstStyle/>
          <a:p>
            <a:pPr algn="ctr"/>
            <a:r>
              <a:rPr lang="nl-NL" sz="2400" i="1" dirty="0" smtClean="0"/>
              <a:t>1</a:t>
            </a:r>
          </a:p>
        </p:txBody>
      </p:sp>
      <p:sp>
        <p:nvSpPr>
          <p:cNvPr id="68" name="TextBox 67"/>
          <p:cNvSpPr txBox="1"/>
          <p:nvPr/>
        </p:nvSpPr>
        <p:spPr>
          <a:xfrm>
            <a:off x="5626712" y="4720547"/>
            <a:ext cx="637954" cy="461665"/>
          </a:xfrm>
          <a:prstGeom prst="rect">
            <a:avLst/>
          </a:prstGeom>
          <a:noFill/>
        </p:spPr>
        <p:txBody>
          <a:bodyPr wrap="square" rtlCol="0">
            <a:spAutoFit/>
          </a:bodyPr>
          <a:lstStyle/>
          <a:p>
            <a:pPr algn="ctr"/>
            <a:r>
              <a:rPr lang="nl-NL" sz="2400" i="1" dirty="0" smtClean="0"/>
              <a:t>1</a:t>
            </a:r>
          </a:p>
        </p:txBody>
      </p:sp>
      <p:sp>
        <p:nvSpPr>
          <p:cNvPr id="69" name="TextBox 68"/>
          <p:cNvSpPr txBox="1"/>
          <p:nvPr/>
        </p:nvSpPr>
        <p:spPr>
          <a:xfrm>
            <a:off x="6352971" y="4740910"/>
            <a:ext cx="637954" cy="461665"/>
          </a:xfrm>
          <a:prstGeom prst="rect">
            <a:avLst/>
          </a:prstGeom>
          <a:noFill/>
        </p:spPr>
        <p:txBody>
          <a:bodyPr wrap="square" rtlCol="0">
            <a:spAutoFit/>
          </a:bodyPr>
          <a:lstStyle/>
          <a:p>
            <a:pPr algn="ctr"/>
            <a:r>
              <a:rPr lang="nl-NL" sz="2400" i="1" dirty="0" smtClean="0"/>
              <a:t>1</a:t>
            </a:r>
          </a:p>
        </p:txBody>
      </p:sp>
      <p:sp>
        <p:nvSpPr>
          <p:cNvPr id="70" name="TextBox 69"/>
          <p:cNvSpPr txBox="1"/>
          <p:nvPr/>
        </p:nvSpPr>
        <p:spPr>
          <a:xfrm>
            <a:off x="6952671" y="4736626"/>
            <a:ext cx="637954" cy="461665"/>
          </a:xfrm>
          <a:prstGeom prst="rect">
            <a:avLst/>
          </a:prstGeom>
          <a:noFill/>
        </p:spPr>
        <p:txBody>
          <a:bodyPr wrap="square" rtlCol="0">
            <a:spAutoFit/>
          </a:bodyPr>
          <a:lstStyle/>
          <a:p>
            <a:pPr algn="ctr"/>
            <a:r>
              <a:rPr lang="nl-NL" sz="2400" i="1" dirty="0" smtClean="0"/>
              <a:t>1</a:t>
            </a:r>
          </a:p>
        </p:txBody>
      </p:sp>
      <p:sp>
        <p:nvSpPr>
          <p:cNvPr id="71" name="TextBox 70"/>
          <p:cNvSpPr txBox="1"/>
          <p:nvPr/>
        </p:nvSpPr>
        <p:spPr>
          <a:xfrm>
            <a:off x="6346467" y="3396258"/>
            <a:ext cx="637954" cy="461665"/>
          </a:xfrm>
          <a:prstGeom prst="rect">
            <a:avLst/>
          </a:prstGeom>
          <a:noFill/>
        </p:spPr>
        <p:txBody>
          <a:bodyPr wrap="square" rtlCol="0">
            <a:spAutoFit/>
          </a:bodyPr>
          <a:lstStyle/>
          <a:p>
            <a:pPr algn="ctr"/>
            <a:r>
              <a:rPr lang="nl-NL" sz="2400" i="1" dirty="0" smtClean="0"/>
              <a:t>2</a:t>
            </a:r>
          </a:p>
        </p:txBody>
      </p:sp>
      <p:sp>
        <p:nvSpPr>
          <p:cNvPr id="72" name="TextBox 71"/>
          <p:cNvSpPr txBox="1"/>
          <p:nvPr/>
        </p:nvSpPr>
        <p:spPr>
          <a:xfrm>
            <a:off x="6353029" y="3845829"/>
            <a:ext cx="637954" cy="461665"/>
          </a:xfrm>
          <a:prstGeom prst="rect">
            <a:avLst/>
          </a:prstGeom>
          <a:noFill/>
        </p:spPr>
        <p:txBody>
          <a:bodyPr wrap="square" rtlCol="0">
            <a:spAutoFit/>
          </a:bodyPr>
          <a:lstStyle/>
          <a:p>
            <a:pPr algn="ctr"/>
            <a:r>
              <a:rPr lang="nl-NL" sz="2400" i="1" dirty="0" smtClean="0"/>
              <a:t>2</a:t>
            </a:r>
          </a:p>
        </p:txBody>
      </p:sp>
      <p:sp>
        <p:nvSpPr>
          <p:cNvPr id="73" name="TextBox 72"/>
          <p:cNvSpPr txBox="1"/>
          <p:nvPr/>
        </p:nvSpPr>
        <p:spPr>
          <a:xfrm>
            <a:off x="6949717" y="4264013"/>
            <a:ext cx="637954" cy="461665"/>
          </a:xfrm>
          <a:prstGeom prst="rect">
            <a:avLst/>
          </a:prstGeom>
          <a:noFill/>
        </p:spPr>
        <p:txBody>
          <a:bodyPr wrap="square" rtlCol="0">
            <a:spAutoFit/>
          </a:bodyPr>
          <a:lstStyle/>
          <a:p>
            <a:pPr algn="ctr"/>
            <a:r>
              <a:rPr lang="nl-NL" sz="2400" i="1" dirty="0" smtClean="0"/>
              <a:t>2</a:t>
            </a:r>
          </a:p>
        </p:txBody>
      </p:sp>
      <p:sp>
        <p:nvSpPr>
          <p:cNvPr id="74" name="TextBox 73"/>
          <p:cNvSpPr txBox="1"/>
          <p:nvPr/>
        </p:nvSpPr>
        <p:spPr>
          <a:xfrm>
            <a:off x="6368325" y="4264013"/>
            <a:ext cx="637954" cy="461665"/>
          </a:xfrm>
          <a:prstGeom prst="rect">
            <a:avLst/>
          </a:prstGeom>
          <a:noFill/>
        </p:spPr>
        <p:txBody>
          <a:bodyPr wrap="square" rtlCol="0">
            <a:spAutoFit/>
          </a:bodyPr>
          <a:lstStyle/>
          <a:p>
            <a:pPr algn="ctr"/>
            <a:r>
              <a:rPr lang="nl-NL" sz="2400" i="1" dirty="0" smtClean="0"/>
              <a:t>2</a:t>
            </a:r>
          </a:p>
        </p:txBody>
      </p:sp>
      <p:sp>
        <p:nvSpPr>
          <p:cNvPr id="75" name="TextBox 74"/>
          <p:cNvSpPr txBox="1"/>
          <p:nvPr/>
        </p:nvSpPr>
        <p:spPr>
          <a:xfrm>
            <a:off x="6918546" y="3844241"/>
            <a:ext cx="637954" cy="461665"/>
          </a:xfrm>
          <a:prstGeom prst="rect">
            <a:avLst/>
          </a:prstGeom>
          <a:noFill/>
        </p:spPr>
        <p:txBody>
          <a:bodyPr wrap="square" rtlCol="0">
            <a:spAutoFit/>
          </a:bodyPr>
          <a:lstStyle/>
          <a:p>
            <a:pPr algn="ctr"/>
            <a:r>
              <a:rPr lang="nl-NL" sz="2400" i="1" dirty="0" smtClean="0"/>
              <a:t>2</a:t>
            </a:r>
          </a:p>
        </p:txBody>
      </p:sp>
      <p:sp>
        <p:nvSpPr>
          <p:cNvPr id="76" name="TextBox 75"/>
          <p:cNvSpPr txBox="1"/>
          <p:nvPr/>
        </p:nvSpPr>
        <p:spPr>
          <a:xfrm>
            <a:off x="6936796" y="3409564"/>
            <a:ext cx="637954" cy="461665"/>
          </a:xfrm>
          <a:prstGeom prst="rect">
            <a:avLst/>
          </a:prstGeom>
          <a:noFill/>
        </p:spPr>
        <p:txBody>
          <a:bodyPr wrap="square" rtlCol="0">
            <a:spAutoFit/>
          </a:bodyPr>
          <a:lstStyle/>
          <a:p>
            <a:pPr algn="ctr"/>
            <a:r>
              <a:rPr lang="nl-NL" sz="2400" i="1" dirty="0" smtClean="0"/>
              <a:t>2</a:t>
            </a:r>
          </a:p>
        </p:txBody>
      </p:sp>
      <p:sp>
        <p:nvSpPr>
          <p:cNvPr id="77" name="TextBox 76"/>
          <p:cNvSpPr txBox="1"/>
          <p:nvPr/>
        </p:nvSpPr>
        <p:spPr>
          <a:xfrm>
            <a:off x="5142996" y="3422276"/>
            <a:ext cx="637954" cy="461665"/>
          </a:xfrm>
          <a:prstGeom prst="rect">
            <a:avLst/>
          </a:prstGeom>
          <a:noFill/>
        </p:spPr>
        <p:txBody>
          <a:bodyPr wrap="square" rtlCol="0">
            <a:spAutoFit/>
          </a:bodyPr>
          <a:lstStyle/>
          <a:p>
            <a:pPr algn="ctr"/>
            <a:r>
              <a:rPr lang="nl-NL" sz="2400" i="1" dirty="0" smtClean="0"/>
              <a:t>2</a:t>
            </a:r>
          </a:p>
        </p:txBody>
      </p:sp>
      <p:sp>
        <p:nvSpPr>
          <p:cNvPr id="78" name="TextBox 77"/>
          <p:cNvSpPr txBox="1"/>
          <p:nvPr/>
        </p:nvSpPr>
        <p:spPr>
          <a:xfrm>
            <a:off x="5149558" y="3871847"/>
            <a:ext cx="637954" cy="461665"/>
          </a:xfrm>
          <a:prstGeom prst="rect">
            <a:avLst/>
          </a:prstGeom>
          <a:noFill/>
        </p:spPr>
        <p:txBody>
          <a:bodyPr wrap="square" rtlCol="0">
            <a:spAutoFit/>
          </a:bodyPr>
          <a:lstStyle/>
          <a:p>
            <a:pPr algn="ctr"/>
            <a:r>
              <a:rPr lang="nl-NL" sz="2400" i="1" dirty="0" smtClean="0"/>
              <a:t>2</a:t>
            </a:r>
          </a:p>
        </p:txBody>
      </p:sp>
      <p:sp>
        <p:nvSpPr>
          <p:cNvPr id="79" name="TextBox 78"/>
          <p:cNvSpPr txBox="1"/>
          <p:nvPr/>
        </p:nvSpPr>
        <p:spPr>
          <a:xfrm>
            <a:off x="5762121" y="4274156"/>
            <a:ext cx="637954" cy="461665"/>
          </a:xfrm>
          <a:prstGeom prst="rect">
            <a:avLst/>
          </a:prstGeom>
          <a:noFill/>
        </p:spPr>
        <p:txBody>
          <a:bodyPr wrap="square" rtlCol="0">
            <a:spAutoFit/>
          </a:bodyPr>
          <a:lstStyle/>
          <a:p>
            <a:pPr algn="ctr"/>
            <a:r>
              <a:rPr lang="nl-NL" sz="2400" i="1" dirty="0" smtClean="0"/>
              <a:t>2</a:t>
            </a:r>
          </a:p>
        </p:txBody>
      </p:sp>
      <p:sp>
        <p:nvSpPr>
          <p:cNvPr id="80" name="TextBox 79"/>
          <p:cNvSpPr txBox="1"/>
          <p:nvPr/>
        </p:nvSpPr>
        <p:spPr>
          <a:xfrm>
            <a:off x="5164854" y="4290031"/>
            <a:ext cx="637954" cy="461665"/>
          </a:xfrm>
          <a:prstGeom prst="rect">
            <a:avLst/>
          </a:prstGeom>
          <a:noFill/>
        </p:spPr>
        <p:txBody>
          <a:bodyPr wrap="square" rtlCol="0">
            <a:spAutoFit/>
          </a:bodyPr>
          <a:lstStyle/>
          <a:p>
            <a:pPr algn="ctr"/>
            <a:r>
              <a:rPr lang="nl-NL" sz="2400" i="1" dirty="0" smtClean="0"/>
              <a:t>2</a:t>
            </a:r>
          </a:p>
        </p:txBody>
      </p:sp>
      <p:sp>
        <p:nvSpPr>
          <p:cNvPr id="81" name="TextBox 80"/>
          <p:cNvSpPr txBox="1"/>
          <p:nvPr/>
        </p:nvSpPr>
        <p:spPr>
          <a:xfrm>
            <a:off x="5749200" y="3419707"/>
            <a:ext cx="637954" cy="461665"/>
          </a:xfrm>
          <a:prstGeom prst="rect">
            <a:avLst/>
          </a:prstGeom>
          <a:noFill/>
        </p:spPr>
        <p:txBody>
          <a:bodyPr wrap="square" rtlCol="0">
            <a:spAutoFit/>
          </a:bodyPr>
          <a:lstStyle/>
          <a:p>
            <a:pPr algn="ctr"/>
            <a:r>
              <a:rPr lang="nl-NL" sz="2400" i="1" dirty="0" smtClean="0"/>
              <a:t>2</a:t>
            </a:r>
          </a:p>
        </p:txBody>
      </p:sp>
      <p:graphicFrame>
        <p:nvGraphicFramePr>
          <p:cNvPr id="82" name="Object 81"/>
          <p:cNvGraphicFramePr>
            <a:graphicFrameLocks noChangeAspect="1"/>
          </p:cNvGraphicFramePr>
          <p:nvPr>
            <p:extLst>
              <p:ext uri="{D42A27DB-BD31-4B8C-83A1-F6EECF244321}">
                <p14:modId xmlns:p14="http://schemas.microsoft.com/office/powerpoint/2010/main" val="215679969"/>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234500" name="Equation" r:id="rId4" imgW="114300" imgH="165100" progId="Equation.3">
                  <p:embed/>
                </p:oleObj>
              </mc:Choice>
              <mc:Fallback>
                <p:oleObj name="Equation" r:id="rId4" imgW="114300" imgH="165100" progId="Equation.3">
                  <p:embed/>
                  <p:pic>
                    <p:nvPicPr>
                      <p:cNvPr id="0" name=""/>
                      <p:cNvPicPr/>
                      <p:nvPr/>
                    </p:nvPicPr>
                    <p:blipFill>
                      <a:blip r:embed="rId5"/>
                      <a:stretch>
                        <a:fillRect/>
                      </a:stretch>
                    </p:blipFill>
                    <p:spPr>
                      <a:xfrm>
                        <a:off x="4514850" y="3346450"/>
                        <a:ext cx="114300" cy="165100"/>
                      </a:xfrm>
                      <a:prstGeom prst="rect">
                        <a:avLst/>
                      </a:prstGeom>
                    </p:spPr>
                  </p:pic>
                </p:oleObj>
              </mc:Fallback>
            </mc:AlternateContent>
          </a:graphicData>
        </a:graphic>
      </p:graphicFrame>
      <p:pic>
        <p:nvPicPr>
          <p:cNvPr id="83" name="Picture 82"/>
          <p:cNvPicPr>
            <a:picLocks noChangeAspect="1"/>
          </p:cNvPicPr>
          <p:nvPr/>
        </p:nvPicPr>
        <p:blipFill>
          <a:blip r:embed="rId6"/>
          <a:stretch>
            <a:fillRect/>
          </a:stretch>
        </p:blipFill>
        <p:spPr>
          <a:xfrm>
            <a:off x="4267200" y="3225800"/>
            <a:ext cx="609600" cy="393700"/>
          </a:xfrm>
          <a:prstGeom prst="rect">
            <a:avLst/>
          </a:prstGeom>
        </p:spPr>
      </p:pic>
      <p:pic>
        <p:nvPicPr>
          <p:cNvPr id="84" name="Picture 83"/>
          <p:cNvPicPr>
            <a:picLocks noChangeAspect="1"/>
          </p:cNvPicPr>
          <p:nvPr/>
        </p:nvPicPr>
        <p:blipFill>
          <a:blip r:embed="rId6"/>
          <a:stretch>
            <a:fillRect/>
          </a:stretch>
        </p:blipFill>
        <p:spPr>
          <a:xfrm>
            <a:off x="4267200" y="3225800"/>
            <a:ext cx="609600" cy="393700"/>
          </a:xfrm>
          <a:prstGeom prst="rect">
            <a:avLst/>
          </a:prstGeom>
        </p:spPr>
      </p:pic>
      <p:cxnSp>
        <p:nvCxnSpPr>
          <p:cNvPr id="85" name="Straight Arrow Connector 84"/>
          <p:cNvCxnSpPr/>
          <p:nvPr/>
        </p:nvCxnSpPr>
        <p:spPr>
          <a:xfrm>
            <a:off x="6420450" y="2381562"/>
            <a:ext cx="0" cy="461665"/>
          </a:xfrm>
          <a:prstGeom prst="straightConnector1">
            <a:avLst/>
          </a:prstGeom>
          <a:ln w="38100">
            <a:solidFill>
              <a:srgbClr val="C00000"/>
            </a:solidFill>
            <a:tailEnd type="arrow"/>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a:off x="3763170" y="2381562"/>
            <a:ext cx="0" cy="461665"/>
          </a:xfrm>
          <a:prstGeom prst="straightConnector1">
            <a:avLst/>
          </a:prstGeom>
          <a:ln w="38100">
            <a:solidFill>
              <a:srgbClr val="C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48224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template">
  <a:themeElements>
    <a:clrScheme name="template 11">
      <a:dk1>
        <a:srgbClr val="000066"/>
      </a:dk1>
      <a:lt1>
        <a:srgbClr val="FFFFFF"/>
      </a:lt1>
      <a:dk2>
        <a:srgbClr val="A50021"/>
      </a:dk2>
      <a:lt2>
        <a:srgbClr val="808080"/>
      </a:lt2>
      <a:accent1>
        <a:srgbClr val="FF3300"/>
      </a:accent1>
      <a:accent2>
        <a:srgbClr val="FF3300"/>
      </a:accent2>
      <a:accent3>
        <a:srgbClr val="FFFFFF"/>
      </a:accent3>
      <a:accent4>
        <a:srgbClr val="000056"/>
      </a:accent4>
      <a:accent5>
        <a:srgbClr val="FFADAA"/>
      </a:accent5>
      <a:accent6>
        <a:srgbClr val="E72D00"/>
      </a:accent6>
      <a:hlink>
        <a:srgbClr val="3366FF"/>
      </a:hlink>
      <a:folHlink>
        <a:srgbClr val="B2B2B2"/>
      </a:folHlink>
    </a:clrScheme>
    <a:fontScheme name="templat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175" cap="flat" cmpd="sng" algn="ctr">
          <a:solidFill>
            <a:schemeClr val="tx1"/>
          </a:solidFill>
          <a:prstDash val="solid"/>
          <a:round/>
          <a:headEnd type="none" w="sm" len="sm"/>
          <a:tailEnd type="none" w="med" len="med"/>
        </a:ln>
        <a:effectLst/>
      </a:spPr>
      <a:bodyPr rtlCol="0" anchor="ctr"/>
      <a:lstStyle>
        <a:defPPr algn="ctr">
          <a:defRPr/>
        </a:defPPr>
      </a:lstStyle>
    </a:spDef>
    <a:lnDef>
      <a:spPr bwMode="auto">
        <a:solidFill>
          <a:schemeClr val="accent1"/>
        </a:solidFill>
        <a:ln w="3175" cap="flat" cmpd="sng" algn="ctr">
          <a:solidFill>
            <a:schemeClr val="tx1"/>
          </a:solidFill>
          <a:prstDash val="solid"/>
          <a:round/>
          <a:headEnd type="none" w="sm" len="sm"/>
          <a:tailEnd type="none" w="med" len="med"/>
        </a:ln>
        <a:effectLst/>
      </a:spPr>
      <a:bodyPr/>
      <a:lstStyle/>
    </a:lnDef>
  </a:objectDefaults>
  <a:extraClrSchemeLst>
    <a:extraClrScheme>
      <a:clrScheme name="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template 8">
        <a:dk1>
          <a:srgbClr val="0066FF"/>
        </a:dk1>
        <a:lt1>
          <a:srgbClr val="FFFFFF"/>
        </a:lt1>
        <a:dk2>
          <a:srgbClr val="FF33CC"/>
        </a:dk2>
        <a:lt2>
          <a:srgbClr val="808080"/>
        </a:lt2>
        <a:accent1>
          <a:srgbClr val="FF3300"/>
        </a:accent1>
        <a:accent2>
          <a:srgbClr val="FF3300"/>
        </a:accent2>
        <a:accent3>
          <a:srgbClr val="FFFFFF"/>
        </a:accent3>
        <a:accent4>
          <a:srgbClr val="0056DA"/>
        </a:accent4>
        <a:accent5>
          <a:srgbClr val="FFADAA"/>
        </a:accent5>
        <a:accent6>
          <a:srgbClr val="E72D00"/>
        </a:accent6>
        <a:hlink>
          <a:srgbClr val="000000"/>
        </a:hlink>
        <a:folHlink>
          <a:srgbClr val="B2B2B2"/>
        </a:folHlink>
      </a:clrScheme>
      <a:clrMap bg1="lt1" tx1="dk1" bg2="lt2" tx2="dk2" accent1="accent1" accent2="accent2" accent3="accent3" accent4="accent4" accent5="accent5" accent6="accent6" hlink="hlink" folHlink="folHlink"/>
    </a:extraClrScheme>
    <a:extraClrScheme>
      <a:clrScheme name="template 9">
        <a:dk1>
          <a:srgbClr val="0000CC"/>
        </a:dk1>
        <a:lt1>
          <a:srgbClr val="FFFFFF"/>
        </a:lt1>
        <a:dk2>
          <a:srgbClr val="CC0000"/>
        </a:dk2>
        <a:lt2>
          <a:srgbClr val="808080"/>
        </a:lt2>
        <a:accent1>
          <a:srgbClr val="FFFFFF"/>
        </a:accent1>
        <a:accent2>
          <a:srgbClr val="FF3300"/>
        </a:accent2>
        <a:accent3>
          <a:srgbClr val="FFFFFF"/>
        </a:accent3>
        <a:accent4>
          <a:srgbClr val="0000AE"/>
        </a:accent4>
        <a:accent5>
          <a:srgbClr val="FFFFFF"/>
        </a:accent5>
        <a:accent6>
          <a:srgbClr val="E72D00"/>
        </a:accent6>
        <a:hlink>
          <a:srgbClr val="000000"/>
        </a:hlink>
        <a:folHlink>
          <a:srgbClr val="B2B2B2"/>
        </a:folHlink>
      </a:clrScheme>
      <a:clrMap bg1="lt1" tx1="dk1" bg2="lt2" tx2="dk2" accent1="accent1" accent2="accent2" accent3="accent3" accent4="accent4" accent5="accent5" accent6="accent6" hlink="hlink" folHlink="folHlink"/>
    </a:extraClrScheme>
    <a:extraClrScheme>
      <a:clrScheme name="template 10">
        <a:dk1>
          <a:srgbClr val="0000CC"/>
        </a:dk1>
        <a:lt1>
          <a:srgbClr val="FFFFFF"/>
        </a:lt1>
        <a:dk2>
          <a:srgbClr val="CC0000"/>
        </a:dk2>
        <a:lt2>
          <a:srgbClr val="808080"/>
        </a:lt2>
        <a:accent1>
          <a:srgbClr val="FF3300"/>
        </a:accent1>
        <a:accent2>
          <a:srgbClr val="FF3300"/>
        </a:accent2>
        <a:accent3>
          <a:srgbClr val="FFFFFF"/>
        </a:accent3>
        <a:accent4>
          <a:srgbClr val="0000AE"/>
        </a:accent4>
        <a:accent5>
          <a:srgbClr val="FFADAA"/>
        </a:accent5>
        <a:accent6>
          <a:srgbClr val="E72D00"/>
        </a:accent6>
        <a:hlink>
          <a:srgbClr val="000000"/>
        </a:hlink>
        <a:folHlink>
          <a:srgbClr val="B2B2B2"/>
        </a:folHlink>
      </a:clrScheme>
      <a:clrMap bg1="lt1" tx1="dk1" bg2="lt2" tx2="dk2" accent1="accent1" accent2="accent2" accent3="accent3" accent4="accent4" accent5="accent5" accent6="accent6" hlink="hlink" folHlink="folHlink"/>
    </a:extraClrScheme>
    <a:extraClrScheme>
      <a:clrScheme name="template 11">
        <a:dk1>
          <a:srgbClr val="000066"/>
        </a:dk1>
        <a:lt1>
          <a:srgbClr val="FFFFFF"/>
        </a:lt1>
        <a:dk2>
          <a:srgbClr val="A50021"/>
        </a:dk2>
        <a:lt2>
          <a:srgbClr val="808080"/>
        </a:lt2>
        <a:accent1>
          <a:srgbClr val="FF3300"/>
        </a:accent1>
        <a:accent2>
          <a:srgbClr val="FF3300"/>
        </a:accent2>
        <a:accent3>
          <a:srgbClr val="FFFFFF"/>
        </a:accent3>
        <a:accent4>
          <a:srgbClr val="000056"/>
        </a:accent4>
        <a:accent5>
          <a:srgbClr val="FFADAA"/>
        </a:accent5>
        <a:accent6>
          <a:srgbClr val="E72D00"/>
        </a:accent6>
        <a:hlink>
          <a:srgbClr val="3366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12306</TotalTime>
  <Words>5229</Words>
  <Application>Microsoft Macintosh PowerPoint</Application>
  <PresentationFormat>On-screen Show (4:3)</PresentationFormat>
  <Paragraphs>1347</Paragraphs>
  <Slides>105</Slides>
  <Notes>35</Notes>
  <HiddenSlides>25</HiddenSlides>
  <MMClips>0</MMClips>
  <ScaleCrop>false</ScaleCrop>
  <HeadingPairs>
    <vt:vector size="8" baseType="variant">
      <vt:variant>
        <vt:lpstr>Theme</vt:lpstr>
      </vt:variant>
      <vt:variant>
        <vt:i4>1</vt:i4>
      </vt:variant>
      <vt:variant>
        <vt:lpstr>Embedded OLE Servers</vt:lpstr>
      </vt:variant>
      <vt:variant>
        <vt:i4>1</vt:i4>
      </vt:variant>
      <vt:variant>
        <vt:lpstr>Slide Titles</vt:lpstr>
      </vt:variant>
      <vt:variant>
        <vt:i4>105</vt:i4>
      </vt:variant>
      <vt:variant>
        <vt:lpstr>Custom Shows</vt:lpstr>
      </vt:variant>
      <vt:variant>
        <vt:i4>1</vt:i4>
      </vt:variant>
    </vt:vector>
  </HeadingPairs>
  <TitlesOfParts>
    <vt:vector size="108" baseType="lpstr">
      <vt:lpstr>template</vt:lpstr>
      <vt:lpstr>Equation</vt:lpstr>
      <vt:lpstr>Mining Large Graphs and Time Sequences: Patterns, Anomalies, and Fraud Detection</vt:lpstr>
      <vt:lpstr>Thank you!</vt:lpstr>
      <vt:lpstr>Roadmap</vt:lpstr>
      <vt:lpstr>Graphs - why should we care?</vt:lpstr>
      <vt:lpstr>Graphs - why should we care?</vt:lpstr>
      <vt:lpstr>Graphs - why should we care?</vt:lpstr>
      <vt:lpstr>Motivating problems</vt:lpstr>
      <vt:lpstr>Motivating problems</vt:lpstr>
      <vt:lpstr>Roadmap</vt:lpstr>
      <vt:lpstr>PowerPoint Presentation</vt:lpstr>
      <vt:lpstr>Laws and patterns</vt:lpstr>
      <vt:lpstr>Laws and patterns</vt:lpstr>
      <vt:lpstr>Solution# S.1</vt:lpstr>
      <vt:lpstr>Solution# S.1</vt:lpstr>
      <vt:lpstr>S2: connected component sizes</vt:lpstr>
      <vt:lpstr>S2: connected component sizes</vt:lpstr>
      <vt:lpstr>S2: connected component sizes</vt:lpstr>
      <vt:lpstr>S2: connected component sizes</vt:lpstr>
      <vt:lpstr>S2: connected component sizes</vt:lpstr>
      <vt:lpstr>S2: connected component sizes</vt:lpstr>
      <vt:lpstr>Roadmap</vt:lpstr>
      <vt:lpstr>Solution# S.3: Triangle ‘Laws’</vt:lpstr>
      <vt:lpstr>Solution# S.3: Triangle ‘Laws’</vt:lpstr>
      <vt:lpstr>Triangle Law: #S.3  [Tsourakakis ICDM 2008]</vt:lpstr>
      <vt:lpstr>Triangle counting for large graphs?</vt:lpstr>
      <vt:lpstr>Triangle counting for large graphs?</vt:lpstr>
      <vt:lpstr>Triangle counting for large graphs?</vt:lpstr>
      <vt:lpstr>Triangle counting for large graphs?</vt:lpstr>
      <vt:lpstr>Triangle counting for large graphs?</vt:lpstr>
      <vt:lpstr>MORE Graph Patterns</vt:lpstr>
      <vt:lpstr>MORE Graph Patterns</vt:lpstr>
      <vt:lpstr>Roadmap</vt:lpstr>
      <vt:lpstr>Problem: Social Network Link Fraud </vt:lpstr>
      <vt:lpstr>Problem: Social Network Link Fraud </vt:lpstr>
      <vt:lpstr>Roadmap</vt:lpstr>
      <vt:lpstr>Suspicious Patterns in Event Data</vt:lpstr>
      <vt:lpstr>Suspicious Patterns in Event Data</vt:lpstr>
      <vt:lpstr>Suspicious Patterns in Event Data</vt:lpstr>
      <vt:lpstr>Roadmap</vt:lpstr>
      <vt:lpstr>E-bay Fraud detection</vt:lpstr>
      <vt:lpstr>E-bay Fraud detection</vt:lpstr>
      <vt:lpstr>E-bay Fraud detection</vt:lpstr>
      <vt:lpstr>E-bay Fraud detection - NetProbe</vt:lpstr>
      <vt:lpstr>Popular press</vt:lpstr>
      <vt:lpstr>Roadmap</vt:lpstr>
      <vt:lpstr>PowerPoint Presentation</vt:lpstr>
      <vt:lpstr>Graphs over time -&gt; tensors!</vt:lpstr>
      <vt:lpstr>Graphs over time -&gt; tensors!</vt:lpstr>
      <vt:lpstr>Graphs over time -&gt; tensors!</vt:lpstr>
      <vt:lpstr>Graphs over time -&gt; tensors!</vt:lpstr>
      <vt:lpstr>Graphs over time -&gt; tensors!</vt:lpstr>
      <vt:lpstr>Graphs over time -&gt; tensors!</vt:lpstr>
      <vt:lpstr>Graphs over time -&gt; tensors!</vt:lpstr>
      <vt:lpstr>Roadmap</vt:lpstr>
      <vt:lpstr>Answer to both: tensor factorization</vt:lpstr>
      <vt:lpstr>Answer to both: tensor factorization</vt:lpstr>
      <vt:lpstr>Answer: tensor factorization</vt:lpstr>
      <vt:lpstr>Anomaly detection in time-evolving graphs</vt:lpstr>
      <vt:lpstr>Anomaly detection in time-evolving graphs</vt:lpstr>
      <vt:lpstr>Anomaly detection in time-evolving graphs</vt:lpstr>
      <vt:lpstr>Part 2: Conclusions</vt:lpstr>
      <vt:lpstr>PowerPoint Presentation</vt:lpstr>
      <vt:lpstr>Roadmap</vt:lpstr>
      <vt:lpstr>RSC: Mining and Modeling Temporal Activity in Social Media</vt:lpstr>
      <vt:lpstr>Pattern Mining: Datasets</vt:lpstr>
      <vt:lpstr>Pattern Mining</vt:lpstr>
      <vt:lpstr>Pattern Mining</vt:lpstr>
      <vt:lpstr>Human? Robots?</vt:lpstr>
      <vt:lpstr>Human? Robots?</vt:lpstr>
      <vt:lpstr>Experiments: Can RSC-Spotter Detect Bots?</vt:lpstr>
      <vt:lpstr>Experiments: Can RSC-Spotter Detect Bots?</vt:lpstr>
      <vt:lpstr>Roadmap</vt:lpstr>
      <vt:lpstr>Thanks</vt:lpstr>
      <vt:lpstr>Cast</vt:lpstr>
      <vt:lpstr>Cast</vt:lpstr>
      <vt:lpstr>CONCLUSION#1 – Big data</vt:lpstr>
      <vt:lpstr>CONCLUSION#2 – tensors</vt:lpstr>
      <vt:lpstr>Conclusion#3</vt:lpstr>
      <vt:lpstr>References</vt:lpstr>
      <vt:lpstr>TAKE HOME MESSAGE:</vt:lpstr>
      <vt:lpstr>PowerPoint Presentation</vt:lpstr>
      <vt:lpstr>Catchsync: catch synchronized behavior in large directed graphs</vt:lpstr>
      <vt:lpstr>Fraud Detection: Graph Analysis Problem</vt:lpstr>
      <vt:lpstr>Fraud Detection: Graph Analysis Problem</vt:lpstr>
      <vt:lpstr>Behavior-based Features</vt:lpstr>
      <vt:lpstr>Behavior-based Feature Space</vt:lpstr>
      <vt:lpstr>Before CatchSync</vt:lpstr>
      <vt:lpstr>After CatchSync</vt:lpstr>
      <vt:lpstr>Q3: Is CatchSync Robust?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short version</vt:lpstr>
    </vt:vector>
  </TitlesOfParts>
  <Company>Carnegie Mellon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Mining large graphs</dc:title>
  <dc:creator>Christos Faloutsos</dc:creator>
  <dc:description>NYU - WIN 2009_x000d_
_x000d_
</dc:description>
  <cp:lastModifiedBy>Christos Faloutsos</cp:lastModifiedBy>
  <cp:revision>1840</cp:revision>
  <cp:lastPrinted>2016-06-19T14:14:08Z</cp:lastPrinted>
  <dcterms:created xsi:type="dcterms:W3CDTF">2016-06-23T03:36:34Z</dcterms:created>
  <dcterms:modified xsi:type="dcterms:W3CDTF">2016-08-11T05:38:27Z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2</vt:i4>
  </property>
  <property fmtid="{D5CDD505-2E9C-101B-9397-08002B2CF9AE}" pid="7" name="MailAddress">
    <vt:lpwstr>christos@cs.cmu.edu</vt:lpwstr>
  </property>
  <property fmtid="{D5CDD505-2E9C-101B-9397-08002B2CF9AE}" pid="8" name="HomePage">
    <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3</vt:i4>
  </property>
  <property fmtid="{D5CDD505-2E9C-101B-9397-08002B2CF9AE}" pid="21" name="OutputDir">
    <vt:lpwstr>C:\WINDOWS\DESKTOP\junk\salerno</vt:lpwstr>
  </property>
</Properties>
</file>